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45"/>
  </p:notesMasterIdLst>
  <p:sldIdLst>
    <p:sldId id="442" r:id="rId2"/>
    <p:sldId id="265" r:id="rId3"/>
    <p:sldId id="266" r:id="rId4"/>
    <p:sldId id="355" r:id="rId5"/>
    <p:sldId id="267" r:id="rId6"/>
    <p:sldId id="268" r:id="rId7"/>
    <p:sldId id="269" r:id="rId8"/>
    <p:sldId id="270" r:id="rId9"/>
    <p:sldId id="284" r:id="rId10"/>
    <p:sldId id="285" r:id="rId11"/>
    <p:sldId id="356" r:id="rId12"/>
    <p:sldId id="286" r:id="rId13"/>
    <p:sldId id="287" r:id="rId14"/>
    <p:sldId id="288" r:id="rId15"/>
    <p:sldId id="289" r:id="rId16"/>
    <p:sldId id="271" r:id="rId17"/>
    <p:sldId id="290" r:id="rId18"/>
    <p:sldId id="291" r:id="rId19"/>
    <p:sldId id="292" r:id="rId20"/>
    <p:sldId id="272" r:id="rId21"/>
    <p:sldId id="273" r:id="rId22"/>
    <p:sldId id="274" r:id="rId23"/>
    <p:sldId id="339" r:id="rId24"/>
    <p:sldId id="340" r:id="rId25"/>
    <p:sldId id="341" r:id="rId26"/>
    <p:sldId id="342" r:id="rId27"/>
    <p:sldId id="343" r:id="rId28"/>
    <p:sldId id="344" r:id="rId29"/>
    <p:sldId id="440" r:id="rId30"/>
    <p:sldId id="441" r:id="rId31"/>
    <p:sldId id="345" r:id="rId32"/>
    <p:sldId id="346" r:id="rId33"/>
    <p:sldId id="347" r:id="rId34"/>
    <p:sldId id="348" r:id="rId35"/>
    <p:sldId id="349" r:id="rId36"/>
    <p:sldId id="350" r:id="rId37"/>
    <p:sldId id="386" r:id="rId38"/>
    <p:sldId id="387" r:id="rId39"/>
    <p:sldId id="388" r:id="rId40"/>
    <p:sldId id="389" r:id="rId41"/>
    <p:sldId id="357" r:id="rId42"/>
    <p:sldId id="358" r:id="rId43"/>
    <p:sldId id="359"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66" autoAdjust="0"/>
  </p:normalViewPr>
  <p:slideViewPr>
    <p:cSldViewPr>
      <p:cViewPr varScale="1">
        <p:scale>
          <a:sx n="71" d="100"/>
          <a:sy n="71" d="100"/>
        </p:scale>
        <p:origin x="78" y="834"/>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68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93AC9A-2A63-4769-AB0E-4C2DCCBC6192}" type="datetimeFigureOut">
              <a:rPr lang="el-GR" smtClean="0"/>
              <a:pPr/>
              <a:t>22/4/2020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5E0BF1-116E-4A05-8F27-9D7B14C93F84}" type="slidenum">
              <a:rPr lang="el-GR" smtClean="0"/>
              <a:pPr/>
              <a:t>‹#›</a:t>
            </a:fld>
            <a:endParaRPr lang="el-GR"/>
          </a:p>
        </p:txBody>
      </p:sp>
    </p:spTree>
    <p:extLst>
      <p:ext uri="{BB962C8B-B14F-4D97-AF65-F5344CB8AC3E}">
        <p14:creationId xmlns:p14="http://schemas.microsoft.com/office/powerpoint/2010/main" val="167537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90DC1AE9-23E5-45E2-B7F1-D02A1F8FD1EB}" type="datetime1">
              <a:rPr lang="el-GR" smtClean="0"/>
              <a:pPr/>
              <a:t>22/4/2020</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01D81E8-34EC-419B-AA6E-A82052198047}" type="datetime1">
              <a:rPr lang="el-GR" smtClean="0"/>
              <a:pPr/>
              <a:t>22/4/2020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AB4A42F-BE06-4C2D-A6DE-B4653C038C76}" type="datetime1">
              <a:rPr lang="el-GR" smtClean="0"/>
              <a:pPr/>
              <a:t>22/4/2020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BA74B58-D3A9-41FD-9584-08C269EC0E5A}" type="datetime1">
              <a:rPr lang="el-GR" smtClean="0"/>
              <a:pPr/>
              <a:t>22/4/2020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36F58630-9B75-4820-9512-BE6B514CFC70}" type="datetime1">
              <a:rPr lang="el-GR" smtClean="0"/>
              <a:pPr/>
              <a:t>22/4/2020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0B22B181-9A12-481E-B290-274AEB6B4FF1}" type="datetime1">
              <a:rPr lang="el-GR" smtClean="0"/>
              <a:pPr/>
              <a:t>22/4/2020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C73F1F6C-EEF5-44D9-9C4B-B1911A9C826C}" type="datetime1">
              <a:rPr lang="el-GR" smtClean="0"/>
              <a:pPr/>
              <a:t>22/4/2020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79C7634-1FF1-479F-B496-9F3F6B93F5AD}" type="datetime1">
              <a:rPr lang="el-GR" smtClean="0"/>
              <a:pPr/>
              <a:t>22/4/2020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C656365-D968-40C3-8E66-5C5E056B6732}" type="datetime1">
              <a:rPr lang="el-GR" smtClean="0"/>
              <a:pPr/>
              <a:t>22/4/2020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C89121C-F89E-4B52-89FC-49E8F6EEF3ED}" type="datetime1">
              <a:rPr lang="el-GR" smtClean="0"/>
              <a:pPr/>
              <a:t>22/4/2020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D3F1D1C4-C2D9-4231-9FB2-B2D9D97AA41D}"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BD2890-2000-40F3-AA42-F64785A8B661}" type="datetime1">
              <a:rPr lang="el-GR" smtClean="0"/>
              <a:pPr/>
              <a:t>22/4/2020</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F1D1C4-C2D9-4231-9FB2-B2D9D97AA41D}"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ransition>
    <p:dissolve/>
  </p:transition>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ημερομηνίας"/>
          <p:cNvSpPr>
            <a:spLocks noGrp="1"/>
          </p:cNvSpPr>
          <p:nvPr>
            <p:ph type="dt" sz="half" idx="10"/>
          </p:nvPr>
        </p:nvSpPr>
        <p:spPr/>
        <p:txBody>
          <a:bodyPr/>
          <a:lstStyle/>
          <a:p>
            <a:fld id="{078F85AE-EB60-406B-9CED-D47DA06FCB3A}" type="datetime1">
              <a:rPr lang="el-GR" smtClean="0"/>
              <a:pPr/>
              <a:t>22/4/2020</a:t>
            </a:fld>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1</a:t>
            </a:fld>
            <a:endParaRPr lang="el-GR"/>
          </a:p>
        </p:txBody>
      </p:sp>
      <p:sp>
        <p:nvSpPr>
          <p:cNvPr id="11" name="object 5"/>
          <p:cNvSpPr/>
          <p:nvPr/>
        </p:nvSpPr>
        <p:spPr>
          <a:xfrm>
            <a:off x="0" y="0"/>
            <a:ext cx="9143993" cy="2276872"/>
          </a:xfrm>
          <a:prstGeom prst="rect">
            <a:avLst/>
          </a:prstGeom>
          <a:blipFill>
            <a:blip r:embed="rId2" cstate="print"/>
            <a:stretch>
              <a:fillRect/>
            </a:stretch>
          </a:blipFill>
        </p:spPr>
        <p:txBody>
          <a:bodyPr wrap="square" lIns="0" tIns="0" rIns="0" bIns="0" rtlCol="0"/>
          <a:lstStyle/>
          <a:p>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6752"/>
            <a:ext cx="19939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9200" y="0"/>
            <a:ext cx="2844800" cy="92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bject 4"/>
          <p:cNvSpPr txBox="1"/>
          <p:nvPr/>
        </p:nvSpPr>
        <p:spPr>
          <a:xfrm>
            <a:off x="1907704" y="2996952"/>
            <a:ext cx="6195194" cy="382156"/>
          </a:xfrm>
          <a:prstGeom prst="rect">
            <a:avLst/>
          </a:prstGeom>
        </p:spPr>
        <p:txBody>
          <a:bodyPr vert="horz" wrap="square" lIns="0" tIns="12700" rIns="0" bIns="0" rtlCol="0">
            <a:spAutoFit/>
          </a:bodyPr>
          <a:lstStyle/>
          <a:p>
            <a:pPr marL="12700" marR="698500" algn="ctr">
              <a:lnSpc>
                <a:spcPct val="100000"/>
              </a:lnSpc>
              <a:spcBef>
                <a:spcPts val="100"/>
              </a:spcBef>
            </a:pPr>
            <a:r>
              <a:rPr lang="el-GR" sz="2400" b="1" dirty="0"/>
              <a:t>Η Ποιότητα στις Υπηρεσίες Υγείας</a:t>
            </a:r>
            <a:endParaRPr sz="1600" b="1" dirty="0">
              <a:latin typeface="Comic Sans MS"/>
              <a:cs typeface="Comic Sans MS"/>
            </a:endParaRPr>
          </a:p>
        </p:txBody>
      </p:sp>
      <p:sp>
        <p:nvSpPr>
          <p:cNvPr id="15" name="Θέση κειμένου 5"/>
          <p:cNvSpPr txBox="1">
            <a:spLocks/>
          </p:cNvSpPr>
          <p:nvPr/>
        </p:nvSpPr>
        <p:spPr>
          <a:xfrm>
            <a:off x="539552" y="3573016"/>
            <a:ext cx="8280920" cy="2808312"/>
          </a:xfrm>
          <a:prstGeom prst="rect">
            <a:avLst/>
          </a:prstGeom>
        </p:spPr>
        <p:txBody>
          <a:bodyPr vert="horz">
            <a:normAutofit fontScale="55000" lnSpcReduction="20000"/>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l-GR" sz="2900" b="0" i="0" u="none" strike="noStrike" kern="1200" cap="none" spc="0" normalizeH="0" baseline="0" noProof="0" dirty="0" smtClean="0">
                <a:ln>
                  <a:noFill/>
                </a:ln>
                <a:solidFill>
                  <a:schemeClr val="tx1"/>
                </a:solidFill>
                <a:effectLst/>
                <a:uLnTx/>
                <a:uFillTx/>
                <a:latin typeface="+mn-lt"/>
                <a:ea typeface="+mn-ea"/>
                <a:cs typeface="+mn-cs"/>
              </a:rPr>
              <a:t>ΕΘΝΙΚΗ ΣΧΟΛΗ ΔΗΜΟΣΙΑΣ ΔΙΟΙΚΗΣΗΣ ΚΑΙ ΑΥΤΟΔΙΟΙΚΗΣΗΣ</a:t>
            </a: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l-GR" sz="2900" b="0" i="0" u="none" strike="noStrike" kern="1200" cap="none" spc="0" normalizeH="0" baseline="0" noProof="0" dirty="0" smtClean="0">
                <a:ln>
                  <a:noFill/>
                </a:ln>
                <a:solidFill>
                  <a:schemeClr val="tx1"/>
                </a:solidFill>
                <a:effectLst/>
                <a:uLnTx/>
                <a:uFillTx/>
                <a:latin typeface="+mn-lt"/>
                <a:ea typeface="+mn-ea"/>
                <a:cs typeface="+mn-cs"/>
              </a:rPr>
              <a:t>ΚΣΤ΄ΕΚΠΑΙΔΕΥΤΙΚΗ ΣΕΙΡΑ «ΑΛΕΞΑΝΔΡΟΣ ΣΒΩΛΟΣ» </a:t>
            </a: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lang="el-GR" sz="2900" dirty="0" smtClean="0"/>
              <a:t>Β’ </a:t>
            </a:r>
            <a:r>
              <a:rPr kumimoji="0" lang="el-GR" sz="2900" b="0" i="0" u="none" strike="noStrike" kern="1200" cap="none" spc="0" normalizeH="0" baseline="0" noProof="0" dirty="0" smtClean="0">
                <a:ln>
                  <a:noFill/>
                </a:ln>
                <a:solidFill>
                  <a:schemeClr val="tx1"/>
                </a:solidFill>
                <a:effectLst/>
                <a:uLnTx/>
                <a:uFillTx/>
                <a:latin typeface="+mn-lt"/>
                <a:ea typeface="+mn-ea"/>
                <a:cs typeface="+mn-cs"/>
              </a:rPr>
              <a:t>ΕΙΔΙΚΗ ΦΑΣΗ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l-GR" sz="29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l-GR" sz="2900" b="0" i="0" u="sng" strike="noStrike" kern="1200" cap="none" spc="0" normalizeH="0" baseline="0" noProof="0" dirty="0" smtClean="0">
                <a:ln>
                  <a:noFill/>
                </a:ln>
                <a:solidFill>
                  <a:schemeClr val="tx1"/>
                </a:solidFill>
                <a:effectLst/>
                <a:uLnTx/>
                <a:uFillTx/>
                <a:latin typeface="+mn-lt"/>
                <a:ea typeface="+mn-ea"/>
                <a:cs typeface="+mn-cs"/>
              </a:rPr>
              <a:t>ΕΙΣΗΓΗΤΡΙΑ</a:t>
            </a: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l-GR" sz="2900" b="0" i="0" u="none" strike="noStrike" kern="1200" cap="none" spc="0" normalizeH="0" baseline="0" noProof="0" dirty="0" smtClean="0">
                <a:ln>
                  <a:noFill/>
                </a:ln>
                <a:solidFill>
                  <a:schemeClr val="tx1"/>
                </a:solidFill>
                <a:effectLst/>
                <a:uLnTx/>
                <a:uFillTx/>
                <a:latin typeface="+mn-lt"/>
                <a:ea typeface="+mn-ea"/>
                <a:cs typeface="+mn-cs"/>
              </a:rPr>
              <a:t>Δρ. ΠΑΡΑΣΚΕΥΗ ΘΕΟΦΙΛΟΥ</a:t>
            </a: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l-GR" sz="4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a:t>
            </a:r>
            <a:r>
              <a:rPr kumimoji="0" lang="el-GR" sz="44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mn-lt"/>
                <a:ea typeface="+mn-ea"/>
                <a:cs typeface="+mn-cs"/>
              </a:rPr>
              <a:t>Μέρος  </a:t>
            </a:r>
            <a:r>
              <a:rPr kumimoji="0" lang="el-GR" sz="44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mn-lt"/>
                <a:ea typeface="+mn-ea"/>
                <a:cs typeface="+mn-cs"/>
              </a:rPr>
              <a:t>3</a:t>
            </a:r>
            <a:r>
              <a:rPr kumimoji="0" lang="el-GR" sz="4400" b="1" i="0" u="none" strike="noStrike" kern="1200" cap="none" spc="0" normalizeH="0" baseline="30000" noProof="0" smtClean="0">
                <a:ln>
                  <a:noFill/>
                </a:ln>
                <a:solidFill>
                  <a:srgbClr val="FF0000"/>
                </a:solidFill>
                <a:effectLst>
                  <a:outerShdw blurRad="38100" dist="38100" dir="2700000" algn="tl">
                    <a:srgbClr val="000000">
                      <a:alpha val="43137"/>
                    </a:srgbClr>
                  </a:outerShdw>
                </a:effectLst>
                <a:uLnTx/>
                <a:uFillTx/>
                <a:latin typeface="+mn-lt"/>
                <a:ea typeface="+mn-ea"/>
                <a:cs typeface="+mn-cs"/>
              </a:rPr>
              <a:t>ο</a:t>
            </a:r>
            <a:r>
              <a:rPr kumimoji="0" lang="el-GR" sz="4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l-GR" sz="29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l-GR" sz="2900" b="0" i="0" u="none" strike="noStrike" kern="1200" cap="none" spc="0" normalizeH="0" baseline="0" noProof="0" dirty="0" smtClean="0">
                <a:ln>
                  <a:noFill/>
                </a:ln>
                <a:solidFill>
                  <a:schemeClr val="tx1"/>
                </a:solidFill>
                <a:effectLst/>
                <a:uLnTx/>
                <a:uFillTx/>
                <a:latin typeface="+mn-lt"/>
                <a:ea typeface="+mn-ea"/>
                <a:cs typeface="+mn-cs"/>
              </a:rPr>
              <a:t>ΑΘΗΝΑ 2020</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01248341"/>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32856"/>
            <a:ext cx="8229600" cy="4191744"/>
          </a:xfrm>
        </p:spPr>
        <p:txBody>
          <a:bodyPr>
            <a:normAutofit lnSpcReduction="10000"/>
          </a:bodyPr>
          <a:lstStyle/>
          <a:p>
            <a:pPr>
              <a:buNone/>
            </a:pPr>
            <a:r>
              <a:rPr lang="el-GR" sz="2400" b="1" dirty="0" smtClean="0">
                <a:latin typeface="Book Antiqua" pitchFamily="18" charset="0"/>
              </a:rPr>
              <a:t>	Α. Ερεθίσματα, χρησιμότητα της κριτικής και αντιδράσεις</a:t>
            </a:r>
          </a:p>
          <a:p>
            <a:pPr>
              <a:buNone/>
            </a:pPr>
            <a:endParaRPr lang="el-GR" sz="1000" b="1" dirty="0" smtClean="0">
              <a:latin typeface="Book Antiqua" pitchFamily="18" charset="0"/>
            </a:endParaRPr>
          </a:p>
          <a:p>
            <a:pPr>
              <a:buNone/>
            </a:pPr>
            <a:r>
              <a:rPr lang="el-GR" sz="2400" dirty="0" smtClean="0">
                <a:latin typeface="Book Antiqua" pitchFamily="18" charset="0"/>
              </a:rPr>
              <a:t>	</a:t>
            </a:r>
            <a:r>
              <a:rPr lang="el-GR" sz="2000" dirty="0" smtClean="0">
                <a:latin typeface="Book Antiqua" pitchFamily="18" charset="0"/>
              </a:rPr>
              <a:t>Εισερχόμενος ο ασθενής σε μία υπηρεσία παροχής φροντίδας υγείας: πλήθος ερεθισμάτων</a:t>
            </a:r>
          </a:p>
          <a:p>
            <a:pPr>
              <a:buFont typeface="Wingdings" pitchFamily="2" charset="2"/>
              <a:buChar char="v"/>
            </a:pPr>
            <a:r>
              <a:rPr lang="el-GR" sz="2000" dirty="0" smtClean="0">
                <a:latin typeface="Book Antiqua" pitchFamily="18" charset="0"/>
              </a:rPr>
              <a:t>Πινακίδες που τον κατευθύνουν</a:t>
            </a:r>
          </a:p>
          <a:p>
            <a:pPr>
              <a:buFont typeface="Wingdings" pitchFamily="2" charset="2"/>
              <a:buChar char="v"/>
            </a:pPr>
            <a:r>
              <a:rPr lang="el-GR" sz="2000" dirty="0" smtClean="0">
                <a:latin typeface="Book Antiqua" pitchFamily="18" charset="0"/>
              </a:rPr>
              <a:t>Χώροι παρκαρίσματος</a:t>
            </a:r>
          </a:p>
          <a:p>
            <a:pPr>
              <a:buFont typeface="Wingdings" pitchFamily="2" charset="2"/>
              <a:buChar char="v"/>
            </a:pPr>
            <a:r>
              <a:rPr lang="el-GR" sz="2000" dirty="0" smtClean="0">
                <a:latin typeface="Book Antiqua" pitchFamily="18" charset="0"/>
              </a:rPr>
              <a:t>Άνεση στις καρέκλες της υποδοχής</a:t>
            </a:r>
          </a:p>
          <a:p>
            <a:pPr>
              <a:buFont typeface="Wingdings" pitchFamily="2" charset="2"/>
              <a:buChar char="v"/>
            </a:pPr>
            <a:r>
              <a:rPr lang="el-GR" sz="2000" dirty="0" smtClean="0">
                <a:latin typeface="Book Antiqua" pitchFamily="18" charset="0"/>
              </a:rPr>
              <a:t>Συμπεριφορά του ιατρονοσηλευτικού και διοικητικού προσωπικού</a:t>
            </a:r>
          </a:p>
          <a:p>
            <a:pPr>
              <a:buFont typeface="Wingdings" pitchFamily="2" charset="2"/>
              <a:buChar char="v"/>
            </a:pPr>
            <a:r>
              <a:rPr lang="el-GR" sz="2000" dirty="0" smtClean="0">
                <a:latin typeface="Book Antiqua" pitchFamily="18" charset="0"/>
              </a:rPr>
              <a:t>Διαδικασίες εργαστηριακών τεχνικών</a:t>
            </a:r>
          </a:p>
          <a:p>
            <a:pPr>
              <a:buFont typeface="Wingdings" pitchFamily="2" charset="2"/>
              <a:buChar char="v"/>
            </a:pPr>
            <a:r>
              <a:rPr lang="el-GR" sz="2000" dirty="0" smtClean="0">
                <a:latin typeface="Book Antiqua" pitchFamily="18" charset="0"/>
              </a:rPr>
              <a:t>Αποστάσεις που πρέπει να διανύσει μέσα στο Νοσοκομείο</a:t>
            </a:r>
          </a:p>
          <a:p>
            <a:pPr>
              <a:buFont typeface="Wingdings" pitchFamily="2" charset="2"/>
              <a:buChar char="v"/>
            </a:pPr>
            <a:r>
              <a:rPr lang="el-GR" sz="2000" dirty="0" smtClean="0">
                <a:latin typeface="Book Antiqua" pitchFamily="18" charset="0"/>
              </a:rPr>
              <a:t>Ήχοι των μηχανημάτων</a:t>
            </a:r>
          </a:p>
          <a:p>
            <a:pPr>
              <a:buFont typeface="Wingdings" pitchFamily="2" charset="2"/>
              <a:buChar char="v"/>
            </a:pPr>
            <a:endParaRPr lang="el-GR" sz="2000" dirty="0">
              <a:latin typeface="Book Antiqua" pitchFamily="18" charset="0"/>
            </a:endParaRPr>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a:p>
        </p:txBody>
      </p:sp>
      <p:pic>
        <p:nvPicPr>
          <p:cNvPr id="6" name="Picture 4" descr="http://4.bp.blogspot.com/-IVzcYGzdB9Q/UWehG9_G_lI/AAAAAAAABdI/XQHAzjcbOzY/s1600/Many_ICBC_Medical_Examinations.jpg"/>
          <p:cNvPicPr>
            <a:picLocks noChangeAspect="1" noChangeArrowheads="1"/>
          </p:cNvPicPr>
          <p:nvPr/>
        </p:nvPicPr>
        <p:blipFill>
          <a:blip r:embed="rId2" cstate="print"/>
          <a:srcRect/>
          <a:stretch>
            <a:fillRect/>
          </a:stretch>
        </p:blipFill>
        <p:spPr bwMode="auto">
          <a:xfrm>
            <a:off x="0" y="0"/>
            <a:ext cx="2339752" cy="1988840"/>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a:p>
        </p:txBody>
      </p:sp>
      <p:pic>
        <p:nvPicPr>
          <p:cNvPr id="4099" name="Picture 3"/>
          <p:cNvPicPr>
            <a:picLocks noChangeAspect="1" noChangeArrowheads="1"/>
          </p:cNvPicPr>
          <p:nvPr/>
        </p:nvPicPr>
        <p:blipFill>
          <a:blip r:embed="rId2" cstate="print"/>
          <a:srcRect/>
          <a:stretch>
            <a:fillRect/>
          </a:stretch>
        </p:blipFill>
        <p:spPr bwMode="auto">
          <a:xfrm>
            <a:off x="179512" y="332656"/>
            <a:ext cx="8712967" cy="634928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060848"/>
            <a:ext cx="8229600" cy="4047728"/>
          </a:xfrm>
        </p:spPr>
        <p:txBody>
          <a:bodyPr>
            <a:normAutofit/>
          </a:bodyPr>
          <a:lstStyle/>
          <a:p>
            <a:r>
              <a:rPr lang="el-GR" sz="2000" dirty="0" smtClean="0">
                <a:latin typeface="Book Antiqua" pitchFamily="18" charset="0"/>
              </a:rPr>
              <a:t>Καθώς αυτά τα ερεθίσματα παρατηρούνται και γίνονται αντιληπτά, ο ασθενής ανταποκρίνεται κάνοντας συνειδητές ή ασυνείδητες κρίσεις γι’ αυτά. Για παράδειγμα: </a:t>
            </a:r>
          </a:p>
          <a:p>
            <a:pPr>
              <a:buNone/>
            </a:pPr>
            <a:endParaRPr lang="el-GR" sz="2000" dirty="0" smtClean="0">
              <a:latin typeface="Book Antiqua" pitchFamily="18" charset="0"/>
            </a:endParaRPr>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a:p>
        </p:txBody>
      </p:sp>
      <p:pic>
        <p:nvPicPr>
          <p:cNvPr id="6" name="Picture 4" descr="http://4.bp.blogspot.com/-IVzcYGzdB9Q/UWehG9_G_lI/AAAAAAAABdI/XQHAzjcbOzY/s1600/Many_ICBC_Medical_Examinations.jpg"/>
          <p:cNvPicPr>
            <a:picLocks noChangeAspect="1" noChangeArrowheads="1"/>
          </p:cNvPicPr>
          <p:nvPr/>
        </p:nvPicPr>
        <p:blipFill>
          <a:blip r:embed="rId2" cstate="print"/>
          <a:srcRect/>
          <a:stretch>
            <a:fillRect/>
          </a:stretch>
        </p:blipFill>
        <p:spPr bwMode="auto">
          <a:xfrm>
            <a:off x="0" y="0"/>
            <a:ext cx="2255039" cy="1916832"/>
          </a:xfrm>
          <a:prstGeom prst="rect">
            <a:avLst/>
          </a:prstGeom>
          <a:noFill/>
        </p:spPr>
      </p:pic>
      <p:graphicFrame>
        <p:nvGraphicFramePr>
          <p:cNvPr id="7" name="6 - Πίνακας"/>
          <p:cNvGraphicFramePr>
            <a:graphicFrameLocks noGrp="1"/>
          </p:cNvGraphicFramePr>
          <p:nvPr/>
        </p:nvGraphicFramePr>
        <p:xfrm>
          <a:off x="1475656" y="3212976"/>
          <a:ext cx="6096000" cy="3185904"/>
        </p:xfrm>
        <a:graphic>
          <a:graphicData uri="http://schemas.openxmlformats.org/drawingml/2006/table">
            <a:tbl>
              <a:tblPr firstRow="1" bandRow="1">
                <a:tableStyleId>{93296810-A885-4BE3-A3E7-6D5BEEA58F35}</a:tableStyleId>
              </a:tblPr>
              <a:tblGrid>
                <a:gridCol w="2032000"/>
                <a:gridCol w="2032000"/>
                <a:gridCol w="2032000"/>
              </a:tblGrid>
              <a:tr h="648072">
                <a:tc>
                  <a:txBody>
                    <a:bodyPr/>
                    <a:lstStyle/>
                    <a:p>
                      <a:r>
                        <a:rPr lang="el-GR" sz="1600" dirty="0" smtClean="0"/>
                        <a:t>Ερεθίσματα</a:t>
                      </a:r>
                      <a:endParaRPr lang="el-GR" sz="1600" dirty="0"/>
                    </a:p>
                  </a:txBody>
                  <a:tcPr/>
                </a:tc>
                <a:tc>
                  <a:txBody>
                    <a:bodyPr/>
                    <a:lstStyle/>
                    <a:p>
                      <a:r>
                        <a:rPr lang="el-GR" sz="1600" dirty="0" smtClean="0"/>
                        <a:t>Κρίσεις</a:t>
                      </a:r>
                      <a:r>
                        <a:rPr lang="el-GR" sz="1600" baseline="0" dirty="0" smtClean="0"/>
                        <a:t> βάσει των αξιών του ασθενή</a:t>
                      </a:r>
                      <a:endParaRPr lang="el-GR" sz="1600" dirty="0"/>
                    </a:p>
                  </a:txBody>
                  <a:tcPr/>
                </a:tc>
                <a:tc>
                  <a:txBody>
                    <a:bodyPr/>
                    <a:lstStyle/>
                    <a:p>
                      <a:r>
                        <a:rPr lang="el-GR" sz="1600" dirty="0" smtClean="0"/>
                        <a:t>Αντιδράσεις του ασθενή</a:t>
                      </a:r>
                      <a:endParaRPr lang="el-GR" sz="1600" dirty="0"/>
                    </a:p>
                  </a:txBody>
                  <a:tcPr/>
                </a:tc>
              </a:tr>
              <a:tr h="648072">
                <a:tc>
                  <a:txBody>
                    <a:bodyPr/>
                    <a:lstStyle/>
                    <a:p>
                      <a:r>
                        <a:rPr lang="el-GR" sz="1600" dirty="0" smtClean="0"/>
                        <a:t>Αναμονή 40</a:t>
                      </a:r>
                      <a:r>
                        <a:rPr lang="el-GR" sz="1600" baseline="0" dirty="0" smtClean="0"/>
                        <a:t> λεπτών</a:t>
                      </a:r>
                      <a:endParaRPr lang="el-GR" sz="1600" dirty="0"/>
                    </a:p>
                  </a:txBody>
                  <a:tcPr/>
                </a:tc>
                <a:tc>
                  <a:txBody>
                    <a:bodyPr/>
                    <a:lstStyle/>
                    <a:p>
                      <a:r>
                        <a:rPr lang="el-GR" sz="1600" dirty="0" smtClean="0"/>
                        <a:t>Πολύ μεγάλη, απρόσμενη</a:t>
                      </a:r>
                      <a:endParaRPr lang="el-GR" sz="1600" dirty="0"/>
                    </a:p>
                  </a:txBody>
                  <a:tcPr/>
                </a:tc>
                <a:tc>
                  <a:txBody>
                    <a:bodyPr/>
                    <a:lstStyle/>
                    <a:p>
                      <a:r>
                        <a:rPr lang="el-GR" sz="1600" dirty="0" smtClean="0"/>
                        <a:t>Εκφράζει θυμό και παράπονα στο γιατρό</a:t>
                      </a:r>
                      <a:endParaRPr lang="el-GR" sz="1600" dirty="0"/>
                    </a:p>
                  </a:txBody>
                  <a:tcPr/>
                </a:tc>
              </a:tr>
              <a:tr h="648072">
                <a:tc>
                  <a:txBody>
                    <a:bodyPr/>
                    <a:lstStyle/>
                    <a:p>
                      <a:r>
                        <a:rPr lang="el-GR" sz="1600" dirty="0" smtClean="0"/>
                        <a:t>Η νοσηλεύτρια</a:t>
                      </a:r>
                      <a:r>
                        <a:rPr lang="el-GR" sz="1600" baseline="0" dirty="0" smtClean="0"/>
                        <a:t> απαντά σε ερωτήσεις</a:t>
                      </a:r>
                      <a:endParaRPr lang="el-GR" sz="1600" dirty="0"/>
                    </a:p>
                  </a:txBody>
                  <a:tcPr/>
                </a:tc>
                <a:tc>
                  <a:txBody>
                    <a:bodyPr/>
                    <a:lstStyle/>
                    <a:p>
                      <a:r>
                        <a:rPr lang="el-GR" sz="1600" dirty="0" smtClean="0"/>
                        <a:t>Οι απαντήσεις κρίνονται ως καθαρές και περιεκτικές</a:t>
                      </a:r>
                      <a:endParaRPr lang="el-GR" sz="1600" dirty="0"/>
                    </a:p>
                  </a:txBody>
                  <a:tcPr/>
                </a:tc>
                <a:tc>
                  <a:txBody>
                    <a:bodyPr/>
                    <a:lstStyle/>
                    <a:p>
                      <a:r>
                        <a:rPr lang="el-GR" sz="1600" dirty="0" smtClean="0"/>
                        <a:t>Κάνει </a:t>
                      </a:r>
                      <a:r>
                        <a:rPr lang="el-GR" sz="1600" dirty="0" err="1" smtClean="0"/>
                        <a:t>κοπλιμέντα</a:t>
                      </a:r>
                      <a:r>
                        <a:rPr lang="el-GR" sz="1600" dirty="0" smtClean="0"/>
                        <a:t> στη νοσηλεύτρια και εκφράζει ικανοποίηση</a:t>
                      </a:r>
                      <a:endParaRPr lang="el-GR" sz="1600" dirty="0"/>
                    </a:p>
                  </a:txBody>
                  <a:tcPr/>
                </a:tc>
              </a:tr>
              <a:tr h="648072">
                <a:tc>
                  <a:txBody>
                    <a:bodyPr/>
                    <a:lstStyle/>
                    <a:p>
                      <a:r>
                        <a:rPr lang="el-GR" sz="1600" dirty="0" smtClean="0"/>
                        <a:t>Συμπλήρωση</a:t>
                      </a:r>
                      <a:r>
                        <a:rPr lang="el-GR" sz="1600" baseline="0" dirty="0" smtClean="0"/>
                        <a:t> ασφαλιστικών εντύπων</a:t>
                      </a:r>
                      <a:endParaRPr lang="el-GR" sz="1600" dirty="0"/>
                    </a:p>
                  </a:txBody>
                  <a:tcPr/>
                </a:tc>
                <a:tc>
                  <a:txBody>
                    <a:bodyPr/>
                    <a:lstStyle/>
                    <a:p>
                      <a:r>
                        <a:rPr lang="el-GR" sz="1600" dirty="0" smtClean="0"/>
                        <a:t>Δύσκολα στο να διαβαστούν</a:t>
                      </a:r>
                      <a:endParaRPr lang="el-GR" sz="1600" dirty="0"/>
                    </a:p>
                  </a:txBody>
                  <a:tcPr/>
                </a:tc>
                <a:tc>
                  <a:txBody>
                    <a:bodyPr/>
                    <a:lstStyle/>
                    <a:p>
                      <a:r>
                        <a:rPr lang="el-GR" sz="1600" dirty="0" smtClean="0"/>
                        <a:t>Αποτυχία να τα συμπληρώσει και δυσαρέσκεια</a:t>
                      </a:r>
                      <a:endParaRPr lang="el-GR" sz="1600"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44824"/>
            <a:ext cx="8229600" cy="4479776"/>
          </a:xfrm>
        </p:spPr>
        <p:txBody>
          <a:bodyPr>
            <a:normAutofit/>
          </a:bodyPr>
          <a:lstStyle/>
          <a:p>
            <a:pPr>
              <a:buNone/>
            </a:pPr>
            <a:r>
              <a:rPr lang="el-GR" sz="2400" b="1" dirty="0" smtClean="0">
                <a:latin typeface="Book Antiqua" pitchFamily="18" charset="0"/>
              </a:rPr>
              <a:t>	</a:t>
            </a:r>
            <a:r>
              <a:rPr lang="el-GR" sz="2400" dirty="0" smtClean="0">
                <a:latin typeface="Book Antiqua" pitchFamily="18" charset="0"/>
              </a:rPr>
              <a:t>Η χρησιμότητα των κρίσεων που αποδίδεται στα ερεθίσματα αντιπροσωπεύει το πρώτο κλειδί – στοιχείο της ικανοποίησης του ασθενή που επιθυμούμε να μετρήσουμε. </a:t>
            </a:r>
          </a:p>
          <a:p>
            <a:pPr>
              <a:buNone/>
            </a:pPr>
            <a:endParaRPr lang="el-GR" sz="2400" b="1" dirty="0" smtClean="0">
              <a:latin typeface="Book Antiqua" pitchFamily="18" charset="0"/>
            </a:endParaRPr>
          </a:p>
          <a:p>
            <a:pPr>
              <a:buNone/>
            </a:pPr>
            <a:r>
              <a:rPr lang="el-GR" sz="2400" b="1" dirty="0" smtClean="0">
                <a:latin typeface="Book Antiqua" pitchFamily="18" charset="0"/>
              </a:rPr>
              <a:t>	Β. Ατομικές διαφορές και αποτελέσματα</a:t>
            </a:r>
          </a:p>
          <a:p>
            <a:pPr>
              <a:buNone/>
            </a:pPr>
            <a:r>
              <a:rPr lang="el-GR" sz="2400" b="1" dirty="0" smtClean="0">
                <a:latin typeface="Book Antiqua" pitchFamily="18" charset="0"/>
              </a:rPr>
              <a:t>	</a:t>
            </a:r>
            <a:r>
              <a:rPr lang="el-GR" sz="2400" dirty="0" smtClean="0">
                <a:latin typeface="Book Antiqua" pitchFamily="18" charset="0"/>
              </a:rPr>
              <a:t>Πώς η ψυχοσύνθεση, η προσωπικότητα, οι ανάγκες, οι αξίες, τα πιστεύω, η προσωπική ζωή καθώς και οι προηγούμενες εμπειρίες σχετικά με τον τομέα υγείας μπορούν να τροποποιήσουν και να διαμορφώσουν τις ανταποκρίσεις στα ερεθίσματα αυτά.  </a:t>
            </a:r>
            <a:endParaRPr lang="el-GR" sz="2400" dirty="0"/>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a:p>
        </p:txBody>
      </p:sp>
      <p:pic>
        <p:nvPicPr>
          <p:cNvPr id="6" name="Picture 4" descr="http://4.bp.blogspot.com/-IVzcYGzdB9Q/UWehG9_G_lI/AAAAAAAABdI/XQHAzjcbOzY/s1600/Many_ICBC_Medical_Examinations.jpg"/>
          <p:cNvPicPr>
            <a:picLocks noChangeAspect="1" noChangeArrowheads="1"/>
          </p:cNvPicPr>
          <p:nvPr/>
        </p:nvPicPr>
        <p:blipFill>
          <a:blip r:embed="rId2" cstate="print"/>
          <a:srcRect/>
          <a:stretch>
            <a:fillRect/>
          </a:stretch>
        </p:blipFill>
        <p:spPr bwMode="auto">
          <a:xfrm>
            <a:off x="1" y="0"/>
            <a:ext cx="1979711" cy="1844824"/>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56992"/>
            <a:ext cx="8229600" cy="2967608"/>
          </a:xfrm>
        </p:spPr>
        <p:txBody>
          <a:bodyPr>
            <a:normAutofit lnSpcReduction="10000"/>
          </a:bodyPr>
          <a:lstStyle/>
          <a:p>
            <a:pPr>
              <a:buNone/>
            </a:pPr>
            <a:r>
              <a:rPr lang="el-GR" sz="2400" b="1" dirty="0" smtClean="0">
                <a:solidFill>
                  <a:srgbClr val="FF0000"/>
                </a:solidFill>
                <a:latin typeface="Book Antiqua" pitchFamily="18" charset="0"/>
              </a:rPr>
              <a:t>	</a:t>
            </a:r>
            <a:r>
              <a:rPr lang="el-GR" sz="2000" b="1" dirty="0" smtClean="0">
                <a:solidFill>
                  <a:srgbClr val="FF0000"/>
                </a:solidFill>
                <a:latin typeface="Book Antiqua" pitchFamily="18" charset="0"/>
              </a:rPr>
              <a:t>ΙΚΑΝΟΠΟΙΗΣΗ ΤΩΝ ΑΣΘΕΝΩΝ:</a:t>
            </a:r>
            <a:r>
              <a:rPr lang="el-GR" sz="2000" b="1" dirty="0" smtClean="0">
                <a:latin typeface="Book Antiqua" pitchFamily="18" charset="0"/>
              </a:rPr>
              <a:t> </a:t>
            </a:r>
            <a:r>
              <a:rPr lang="el-GR" sz="2000" dirty="0" smtClean="0">
                <a:latin typeface="Book Antiqua" pitchFamily="18" charset="0"/>
              </a:rPr>
              <a:t>Οι προσωπικές εκτιμήσεις τους και οι επακόλουθες αντιδράσεις στα ερεθίσματα που δέχονται μέσα στο περιβάλλον του τομέα υγείας μόλις πριν, στη διάρκεια και μετά την πορεία παραμονής τους στο νοσοκομείο ή μίας ιατρικής επίσκεψης. </a:t>
            </a:r>
          </a:p>
          <a:p>
            <a:pPr>
              <a:buNone/>
            </a:pPr>
            <a:endParaRPr lang="el-GR" sz="2000" dirty="0" smtClean="0">
              <a:latin typeface="Book Antiqua" pitchFamily="18" charset="0"/>
            </a:endParaRPr>
          </a:p>
          <a:p>
            <a:pPr>
              <a:buNone/>
            </a:pPr>
            <a:r>
              <a:rPr lang="el-GR" sz="2000" dirty="0" smtClean="0">
                <a:latin typeface="Book Antiqua" pitchFamily="18" charset="0"/>
              </a:rPr>
              <a:t>	Αυτές οι προσωπικές εκτιμήσεις και οι αντιδράσεις θα επηρεαστούν από το χαρακτήρα που διαθέτει κάθε ασθενής καθώς και από προηγούμενες εμπειρίες της ζωής του από τον Τομέα της Υγείας.  </a:t>
            </a:r>
            <a:endParaRPr lang="el-GR" sz="2000" dirty="0">
              <a:latin typeface="Book Antiqua" pitchFamily="18" charset="0"/>
            </a:endParaRPr>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a:p>
        </p:txBody>
      </p:sp>
      <p:pic>
        <p:nvPicPr>
          <p:cNvPr id="44034" name="Picture 2" descr="http://www.e-cardio.gr/innet/UsersFiles/sa/images/arthra/Patient.jpg"/>
          <p:cNvPicPr>
            <a:picLocks noChangeAspect="1" noChangeArrowheads="1"/>
          </p:cNvPicPr>
          <p:nvPr/>
        </p:nvPicPr>
        <p:blipFill>
          <a:blip r:embed="rId2" cstate="print"/>
          <a:srcRect/>
          <a:stretch>
            <a:fillRect/>
          </a:stretch>
        </p:blipFill>
        <p:spPr bwMode="auto">
          <a:xfrm>
            <a:off x="0" y="0"/>
            <a:ext cx="4512758" cy="3068960"/>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924944"/>
            <a:ext cx="8229600" cy="3456384"/>
          </a:xfrm>
        </p:spPr>
        <p:txBody>
          <a:bodyPr>
            <a:normAutofit fontScale="92500" lnSpcReduction="10000"/>
          </a:bodyPr>
          <a:lstStyle/>
          <a:p>
            <a:pPr marL="0" lvl="0" indent="152400" algn="ctr" fontAlgn="base">
              <a:spcBef>
                <a:spcPct val="0"/>
              </a:spcBef>
              <a:spcAft>
                <a:spcPct val="0"/>
              </a:spcAft>
              <a:buClrTx/>
              <a:buSzTx/>
              <a:buNone/>
            </a:pPr>
            <a:r>
              <a:rPr lang="el-GR" sz="1600" b="1" dirty="0" smtClean="0">
                <a:latin typeface="Book Antiqua" pitchFamily="18" charset="0"/>
                <a:ea typeface="Times New Roman" pitchFamily="18" charset="0"/>
                <a:cs typeface="Times New Roman" pitchFamily="18" charset="0"/>
              </a:rPr>
              <a:t>ΣΧΗΜΑ 1</a:t>
            </a:r>
            <a:endParaRPr lang="el-GR" sz="1600" dirty="0" smtClean="0">
              <a:latin typeface="Book Antiqua" pitchFamily="18" charset="0"/>
              <a:cs typeface="Arial" pitchFamily="34" charset="0"/>
            </a:endParaRPr>
          </a:p>
          <a:p>
            <a:pPr marL="0" lvl="0" indent="152400" algn="ctr" eaLnBrk="0" fontAlgn="base" hangingPunct="0">
              <a:spcBef>
                <a:spcPct val="0"/>
              </a:spcBef>
              <a:spcAft>
                <a:spcPct val="0"/>
              </a:spcAft>
              <a:buClrTx/>
              <a:buSzTx/>
              <a:buNone/>
            </a:pPr>
            <a:r>
              <a:rPr lang="el-GR" sz="1600" dirty="0" smtClean="0">
                <a:latin typeface="Book Antiqua" pitchFamily="18" charset="0"/>
                <a:cs typeface="Times New Roman" pitchFamily="18" charset="0"/>
              </a:rPr>
              <a:t>Ορισμός και διαδικασία της ικανοποίησης του ασθενή</a:t>
            </a:r>
            <a:endParaRPr lang="el-GR" sz="1600" dirty="0" smtClean="0">
              <a:latin typeface="Book Antiqua" pitchFamily="18" charset="0"/>
              <a:cs typeface="Arial" pitchFamily="34" charset="0"/>
            </a:endParaRPr>
          </a:p>
          <a:p>
            <a:endParaRPr lang="el-GR" dirty="0" smtClean="0"/>
          </a:p>
          <a:p>
            <a:endParaRPr lang="el-GR" dirty="0" smtClean="0"/>
          </a:p>
          <a:p>
            <a:endParaRPr lang="el-GR" dirty="0" smtClean="0"/>
          </a:p>
          <a:p>
            <a:endParaRPr lang="el-GR" dirty="0" smtClean="0"/>
          </a:p>
          <a:p>
            <a:endParaRPr lang="el-GR" sz="1400" dirty="0" smtClean="0">
              <a:latin typeface="Book Antiqua" pitchFamily="18" charset="0"/>
            </a:endParaRPr>
          </a:p>
          <a:p>
            <a:endParaRPr lang="el-GR" sz="1400" dirty="0" smtClean="0">
              <a:latin typeface="Book Antiqua" pitchFamily="18" charset="0"/>
            </a:endParaRPr>
          </a:p>
          <a:p>
            <a:endParaRPr lang="el-GR" sz="1400" dirty="0" smtClean="0">
              <a:latin typeface="Book Antiqua" pitchFamily="18" charset="0"/>
            </a:endParaRPr>
          </a:p>
          <a:p>
            <a:endParaRPr lang="el-GR" sz="1400" dirty="0" smtClean="0">
              <a:latin typeface="Book Antiqua" pitchFamily="18" charset="0"/>
            </a:endParaRPr>
          </a:p>
          <a:p>
            <a:pPr>
              <a:buNone/>
            </a:pPr>
            <a:r>
              <a:rPr lang="el-GR" sz="1400" dirty="0" smtClean="0">
                <a:latin typeface="Book Antiqua" pitchFamily="18" charset="0"/>
              </a:rPr>
              <a:t>			</a:t>
            </a:r>
            <a:r>
              <a:rPr lang="el-GR" sz="1400" b="1" dirty="0" smtClean="0">
                <a:latin typeface="Book Antiqua" pitchFamily="18" charset="0"/>
              </a:rPr>
              <a:t>Ερέθισμα         Προσωπική εκτίμηση ασθενή       Αντίδραση ασθενή</a:t>
            </a:r>
          </a:p>
          <a:p>
            <a:pPr>
              <a:buNone/>
            </a:pPr>
            <a:r>
              <a:rPr lang="el-GR" sz="1400" b="1" dirty="0" smtClean="0">
                <a:latin typeface="Book Antiqua" pitchFamily="18" charset="0"/>
              </a:rPr>
              <a:t>				     βάσει αξιών</a:t>
            </a:r>
            <a:endParaRPr lang="el-GR" sz="1400" b="1" dirty="0">
              <a:latin typeface="Book Antiqua" pitchFamily="18" charset="0"/>
            </a:endParaRPr>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a:p>
        </p:txBody>
      </p:sp>
      <p:pic>
        <p:nvPicPr>
          <p:cNvPr id="6" name="Picture 2" descr="http://www.e-cardio.gr/innet/UsersFiles/sa/images/arthra/Patient.jpg"/>
          <p:cNvPicPr>
            <a:picLocks noChangeAspect="1" noChangeArrowheads="1"/>
          </p:cNvPicPr>
          <p:nvPr/>
        </p:nvPicPr>
        <p:blipFill>
          <a:blip r:embed="rId2" cstate="print"/>
          <a:srcRect/>
          <a:stretch>
            <a:fillRect/>
          </a:stretch>
        </p:blipFill>
        <p:spPr bwMode="auto">
          <a:xfrm>
            <a:off x="1" y="0"/>
            <a:ext cx="3347864" cy="2708920"/>
          </a:xfrm>
          <a:prstGeom prst="rect">
            <a:avLst/>
          </a:prstGeom>
          <a:noFill/>
        </p:spPr>
      </p:pic>
      <p:sp>
        <p:nvSpPr>
          <p:cNvPr id="9" name="8 - Ορθογώνιο"/>
          <p:cNvSpPr/>
          <p:nvPr/>
        </p:nvSpPr>
        <p:spPr>
          <a:xfrm>
            <a:off x="2411760" y="3645024"/>
            <a:ext cx="4536504" cy="172819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latin typeface="Book Antiqua" pitchFamily="18" charset="0"/>
              </a:rPr>
              <a:t>ΑΤΟΜΙΚΕΣ ΔΙΑΦΟΡΕΣ</a:t>
            </a:r>
          </a:p>
          <a:p>
            <a:pPr algn="ctr"/>
            <a:endParaRPr lang="el-GR" sz="800" b="1" dirty="0" smtClean="0">
              <a:solidFill>
                <a:schemeClr val="tx1"/>
              </a:solidFill>
              <a:latin typeface="Book Antiqua" pitchFamily="18" charset="0"/>
            </a:endParaRPr>
          </a:p>
          <a:p>
            <a:pPr marL="342900" indent="-342900" algn="just">
              <a:buAutoNum type="arabicPeriod"/>
            </a:pPr>
            <a:r>
              <a:rPr lang="el-GR" sz="1600" dirty="0" smtClean="0">
                <a:solidFill>
                  <a:schemeClr val="tx1"/>
                </a:solidFill>
                <a:latin typeface="Book Antiqua" pitchFamily="18" charset="0"/>
              </a:rPr>
              <a:t>Χαρακτήρας, προσωπικότητα και αξίες του ασθενή</a:t>
            </a:r>
          </a:p>
          <a:p>
            <a:pPr marL="342900" indent="-342900" algn="just">
              <a:buAutoNum type="arabicPeriod"/>
            </a:pPr>
            <a:r>
              <a:rPr lang="el-GR" sz="1600" dirty="0" smtClean="0">
                <a:solidFill>
                  <a:schemeClr val="tx1"/>
                </a:solidFill>
                <a:latin typeface="Book Antiqua" pitchFamily="18" charset="0"/>
              </a:rPr>
              <a:t>Εμπειρίες του ασθενή από τη ζωή και τον τομέα υγείας</a:t>
            </a:r>
          </a:p>
        </p:txBody>
      </p:sp>
      <p:sp>
        <p:nvSpPr>
          <p:cNvPr id="12" name="11 - Δεξιό βέλος"/>
          <p:cNvSpPr/>
          <p:nvPr/>
        </p:nvSpPr>
        <p:spPr>
          <a:xfrm>
            <a:off x="3131840" y="5949280"/>
            <a:ext cx="21602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Δεξιό βέλος"/>
          <p:cNvSpPr/>
          <p:nvPr/>
        </p:nvSpPr>
        <p:spPr>
          <a:xfrm>
            <a:off x="5724128" y="5949280"/>
            <a:ext cx="21602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Βέλος προς τα κάτω"/>
          <p:cNvSpPr/>
          <p:nvPr/>
        </p:nvSpPr>
        <p:spPr>
          <a:xfrm>
            <a:off x="3203848" y="5517232"/>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15" name="14 - Βέλος προς τα κάτω"/>
          <p:cNvSpPr/>
          <p:nvPr/>
        </p:nvSpPr>
        <p:spPr>
          <a:xfrm>
            <a:off x="5796136" y="5517232"/>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a:p>
        </p:txBody>
      </p:sp>
      <p:pic>
        <p:nvPicPr>
          <p:cNvPr id="6" name="Picture 2" descr="_"/>
          <p:cNvPicPr>
            <a:picLocks noChangeAspect="1" noChangeArrowheads="1"/>
          </p:cNvPicPr>
          <p:nvPr/>
        </p:nvPicPr>
        <p:blipFill>
          <a:blip r:embed="rId2" cstate="print"/>
          <a:srcRect/>
          <a:stretch>
            <a:fillRect/>
          </a:stretch>
        </p:blipFill>
        <p:spPr bwMode="auto">
          <a:xfrm>
            <a:off x="0" y="0"/>
            <a:ext cx="2857500" cy="1524001"/>
          </a:xfrm>
          <a:prstGeom prst="rect">
            <a:avLst/>
          </a:prstGeom>
          <a:noFill/>
        </p:spPr>
      </p:pic>
      <p:pic>
        <p:nvPicPr>
          <p:cNvPr id="8" name="7 - Θέση περιεχομένου"/>
          <p:cNvPicPr>
            <a:picLocks noGrp="1"/>
          </p:cNvPicPr>
          <p:nvPr>
            <p:ph idx="1"/>
          </p:nvPr>
        </p:nvPicPr>
        <p:blipFill>
          <a:blip r:embed="rId3" cstate="print"/>
          <a:srcRect/>
          <a:stretch>
            <a:fillRect/>
          </a:stretch>
        </p:blipFill>
        <p:spPr bwMode="auto">
          <a:xfrm>
            <a:off x="467544" y="2492896"/>
            <a:ext cx="8229600" cy="2679245"/>
          </a:xfrm>
          <a:prstGeom prst="rect">
            <a:avLst/>
          </a:prstGeom>
          <a:noFill/>
          <a:ln w="9525">
            <a:noFill/>
            <a:miter lim="800000"/>
            <a:headEnd/>
            <a:tailEnd/>
          </a:ln>
        </p:spPr>
      </p:pic>
      <p:graphicFrame>
        <p:nvGraphicFramePr>
          <p:cNvPr id="9" name="8 - Πίνακας"/>
          <p:cNvGraphicFramePr>
            <a:graphicFrameLocks noGrp="1"/>
          </p:cNvGraphicFramePr>
          <p:nvPr/>
        </p:nvGraphicFramePr>
        <p:xfrm>
          <a:off x="1547663" y="5157192"/>
          <a:ext cx="6005702" cy="788667"/>
        </p:xfrm>
        <a:graphic>
          <a:graphicData uri="http://schemas.openxmlformats.org/drawingml/2006/table">
            <a:tbl>
              <a:tblPr/>
              <a:tblGrid>
                <a:gridCol w="646047"/>
                <a:gridCol w="645397"/>
                <a:gridCol w="645397"/>
                <a:gridCol w="922553"/>
                <a:gridCol w="553011"/>
                <a:gridCol w="1199058"/>
                <a:gridCol w="645122"/>
                <a:gridCol w="749117"/>
              </a:tblGrid>
              <a:tr h="240027">
                <a:tc>
                  <a:txBody>
                    <a:bodyPr/>
                    <a:lstStyle/>
                    <a:p>
                      <a:pPr algn="ctr">
                        <a:spcAft>
                          <a:spcPts val="0"/>
                        </a:spcAft>
                      </a:pPr>
                      <a:r>
                        <a:rPr lang="el-GR" sz="1200" b="1" spc="50" dirty="0">
                          <a:latin typeface="Book Antiqua" pitchFamily="18" charset="0"/>
                          <a:ea typeface="Times New Roman"/>
                          <a:cs typeface="Times New Roman"/>
                        </a:rPr>
                        <a:t>1</a:t>
                      </a:r>
                      <a:endParaRPr lang="el-GR" sz="1200" dirty="0">
                        <a:latin typeface="Book Antiqua" pitchFamily="18" charset="0"/>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b="1" spc="50" dirty="0">
                          <a:latin typeface="Book Antiqua" pitchFamily="18" charset="0"/>
                          <a:ea typeface="Times New Roman"/>
                          <a:cs typeface="Times New Roman"/>
                        </a:rPr>
                        <a:t>2</a:t>
                      </a:r>
                      <a:endParaRPr lang="el-GR" sz="1200" dirty="0">
                        <a:latin typeface="Book Antiqua" pitchFamily="18" charset="0"/>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b="1" spc="50">
                          <a:latin typeface="Book Antiqua" pitchFamily="18" charset="0"/>
                          <a:ea typeface="Times New Roman"/>
                          <a:cs typeface="Times New Roman"/>
                        </a:rPr>
                        <a:t>3</a:t>
                      </a:r>
                      <a:endParaRPr lang="el-GR" sz="1200">
                        <a:latin typeface="Book Antiqua" pitchFamily="18" charset="0"/>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200" b="1" spc="50">
                          <a:latin typeface="Book Antiqua" pitchFamily="18" charset="0"/>
                          <a:ea typeface="Times New Roman"/>
                          <a:cs typeface="Times New Roman"/>
                        </a:rPr>
                        <a:t>       4</a:t>
                      </a:r>
                      <a:endParaRPr lang="el-GR" sz="1200">
                        <a:latin typeface="Book Antiqua" pitchFamily="18" charset="0"/>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b="1" spc="50">
                          <a:latin typeface="Book Antiqua" pitchFamily="18" charset="0"/>
                          <a:ea typeface="Times New Roman"/>
                          <a:cs typeface="Times New Roman"/>
                        </a:rPr>
                        <a:t>5</a:t>
                      </a:r>
                      <a:endParaRPr lang="el-GR" sz="1200">
                        <a:latin typeface="Book Antiqua" pitchFamily="18" charset="0"/>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b="1" spc="50">
                          <a:latin typeface="Book Antiqua" pitchFamily="18" charset="0"/>
                          <a:ea typeface="Times New Roman"/>
                          <a:cs typeface="Times New Roman"/>
                        </a:rPr>
                        <a:t>6</a:t>
                      </a:r>
                      <a:endParaRPr lang="el-GR" sz="1200">
                        <a:latin typeface="Book Antiqua" pitchFamily="18" charset="0"/>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b="1" spc="50">
                          <a:latin typeface="Book Antiqua" pitchFamily="18" charset="0"/>
                          <a:ea typeface="Times New Roman"/>
                          <a:cs typeface="Times New Roman"/>
                        </a:rPr>
                        <a:t>7</a:t>
                      </a:r>
                      <a:endParaRPr lang="el-GR" sz="1200">
                        <a:latin typeface="Book Antiqua" pitchFamily="18" charset="0"/>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b="1" spc="50">
                          <a:latin typeface="Book Antiqua" pitchFamily="18" charset="0"/>
                          <a:ea typeface="Times New Roman"/>
                          <a:cs typeface="Times New Roman"/>
                        </a:rPr>
                        <a:t>8</a:t>
                      </a:r>
                      <a:endParaRPr lang="el-GR" sz="1200">
                        <a:latin typeface="Book Antiqua" pitchFamily="18" charset="0"/>
                        <a:ea typeface="Times New Roman"/>
                      </a:endParaRPr>
                    </a:p>
                  </a:txBody>
                  <a:tcPr marL="25400" marR="254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3">
                <a:tc>
                  <a:txBody>
                    <a:bodyPr/>
                    <a:lstStyle/>
                    <a:p>
                      <a:pPr>
                        <a:spcAft>
                          <a:spcPts val="0"/>
                        </a:spcAft>
                      </a:pPr>
                      <a:r>
                        <a:rPr lang="el-GR" sz="1200" dirty="0">
                          <a:latin typeface="Book Antiqua" pitchFamily="18" charset="0"/>
                          <a:ea typeface="Times New Roman"/>
                          <a:cs typeface="Times New Roman"/>
                        </a:rPr>
                        <a:t>Επιλογή</a:t>
                      </a:r>
                      <a:endParaRPr lang="el-GR" sz="1200" dirty="0">
                        <a:latin typeface="Book Antiqua" pitchFamily="18" charset="0"/>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Book Antiqua" pitchFamily="18" charset="0"/>
                          <a:ea typeface="Times New Roman"/>
                          <a:cs typeface="Times New Roman"/>
                        </a:rPr>
                        <a:t>Είσοδος</a:t>
                      </a:r>
                      <a:endParaRPr lang="el-GR" sz="1200" dirty="0">
                        <a:latin typeface="Book Antiqua" pitchFamily="18" charset="0"/>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Book Antiqua" pitchFamily="18" charset="0"/>
                          <a:ea typeface="Times New Roman"/>
                          <a:cs typeface="Times New Roman"/>
                        </a:rPr>
                        <a:t>Πρώτη επαφή</a:t>
                      </a:r>
                      <a:endParaRPr lang="el-GR" sz="1200" dirty="0">
                        <a:latin typeface="Book Antiqua" pitchFamily="18" charset="0"/>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200" dirty="0" smtClean="0">
                          <a:latin typeface="Book Antiqua" pitchFamily="18" charset="0"/>
                          <a:ea typeface="Times New Roman"/>
                          <a:cs typeface="Times New Roman"/>
                        </a:rPr>
                        <a:t>Αξιολόγηση-    </a:t>
                      </a:r>
                      <a:r>
                        <a:rPr lang="el-GR" sz="1200" dirty="0">
                          <a:latin typeface="Book Antiqua" pitchFamily="18" charset="0"/>
                          <a:ea typeface="Times New Roman"/>
                          <a:cs typeface="Times New Roman"/>
                        </a:rPr>
                        <a:t>Διάγνωση</a:t>
                      </a:r>
                      <a:endParaRPr lang="el-GR" sz="1200" dirty="0">
                        <a:latin typeface="Book Antiqua" pitchFamily="18" charset="0"/>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200" dirty="0" err="1">
                          <a:latin typeface="Book Antiqua" pitchFamily="18" charset="0"/>
                          <a:ea typeface="Times New Roman"/>
                          <a:cs typeface="Times New Roman"/>
                        </a:rPr>
                        <a:t>Παρέμ</a:t>
                      </a:r>
                      <a:r>
                        <a:rPr lang="el-GR" sz="1200" dirty="0">
                          <a:latin typeface="Book Antiqua" pitchFamily="18" charset="0"/>
                          <a:ea typeface="Times New Roman"/>
                          <a:cs typeface="Times New Roman"/>
                        </a:rPr>
                        <a:t>- </a:t>
                      </a:r>
                      <a:r>
                        <a:rPr lang="el-GR" sz="1200" dirty="0" err="1">
                          <a:latin typeface="Book Antiqua" pitchFamily="18" charset="0"/>
                          <a:ea typeface="Times New Roman"/>
                          <a:cs typeface="Times New Roman"/>
                        </a:rPr>
                        <a:t>βαση</a:t>
                      </a:r>
                      <a:endParaRPr lang="el-GR" sz="1200" dirty="0">
                        <a:latin typeface="Book Antiqua" pitchFamily="18" charset="0"/>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Book Antiqua" pitchFamily="18" charset="0"/>
                          <a:ea typeface="Times New Roman"/>
                          <a:cs typeface="Times New Roman"/>
                        </a:rPr>
                        <a:t>Επανεκτίμηση </a:t>
                      </a:r>
                      <a:endParaRPr lang="el-GR" sz="1200" dirty="0">
                        <a:latin typeface="Book Antiqua" pitchFamily="18" charset="0"/>
                        <a:ea typeface="Times New Roman"/>
                      </a:endParaRPr>
                    </a:p>
                    <a:p>
                      <a:pPr algn="ctr">
                        <a:spcAft>
                          <a:spcPts val="0"/>
                        </a:spcAft>
                      </a:pPr>
                      <a:r>
                        <a:rPr lang="el-GR" sz="1200" dirty="0">
                          <a:latin typeface="Book Antiqua" pitchFamily="18" charset="0"/>
                          <a:ea typeface="Times New Roman"/>
                          <a:cs typeface="Times New Roman"/>
                        </a:rPr>
                        <a:t>Αναθεώρηση</a:t>
                      </a:r>
                      <a:endParaRPr lang="el-GR" sz="1200" dirty="0">
                        <a:latin typeface="Book Antiqua" pitchFamily="18" charset="0"/>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200" dirty="0" err="1">
                          <a:latin typeface="Book Antiqua" pitchFamily="18" charset="0"/>
                          <a:ea typeface="Times New Roman"/>
                          <a:cs typeface="Times New Roman"/>
                        </a:rPr>
                        <a:t>Ολο</a:t>
                      </a:r>
                      <a:r>
                        <a:rPr lang="el-GR" sz="1200" dirty="0">
                          <a:latin typeface="Book Antiqua" pitchFamily="18" charset="0"/>
                          <a:ea typeface="Times New Roman"/>
                          <a:cs typeface="Times New Roman"/>
                        </a:rPr>
                        <a:t>-</a:t>
                      </a:r>
                      <a:endParaRPr lang="el-GR" sz="1200" dirty="0">
                        <a:latin typeface="Book Antiqua" pitchFamily="18" charset="0"/>
                        <a:ea typeface="Times New Roman"/>
                      </a:endParaRPr>
                    </a:p>
                    <a:p>
                      <a:pPr>
                        <a:spcAft>
                          <a:spcPts val="0"/>
                        </a:spcAft>
                      </a:pPr>
                      <a:r>
                        <a:rPr lang="el-GR" sz="1200" dirty="0">
                          <a:latin typeface="Book Antiqua" pitchFamily="18" charset="0"/>
                          <a:ea typeface="Times New Roman"/>
                          <a:cs typeface="Times New Roman"/>
                        </a:rPr>
                        <a:t>κλήρωση</a:t>
                      </a:r>
                      <a:endParaRPr lang="el-GR" sz="1200" dirty="0">
                        <a:latin typeface="Book Antiqua" pitchFamily="18" charset="0"/>
                        <a:ea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latin typeface="Book Antiqua" pitchFamily="18" charset="0"/>
                          <a:ea typeface="Times New Roman"/>
                          <a:cs typeface="Times New Roman"/>
                        </a:rPr>
                        <a:t>Follow</a:t>
                      </a:r>
                      <a:r>
                        <a:rPr lang="en-US" sz="1200" b="1" spc="50" dirty="0">
                          <a:latin typeface="Book Antiqua" pitchFamily="18" charset="0"/>
                          <a:ea typeface="Times New Roman"/>
                          <a:cs typeface="Times New Roman"/>
                        </a:rPr>
                        <a:t>-</a:t>
                      </a:r>
                      <a:r>
                        <a:rPr lang="en-US" sz="1200" b="0" spc="50" dirty="0">
                          <a:latin typeface="Book Antiqua" pitchFamily="18" charset="0"/>
                          <a:ea typeface="Times New Roman"/>
                          <a:cs typeface="Times New Roman"/>
                        </a:rPr>
                        <a:t>up</a:t>
                      </a:r>
                      <a:endParaRPr lang="el-GR" sz="1200" b="0" dirty="0">
                        <a:latin typeface="Book Antiqua" pitchFamily="18" charset="0"/>
                        <a:ea typeface="Times New Roman"/>
                      </a:endParaRPr>
                    </a:p>
                  </a:txBody>
                  <a:tcPr marL="25400" marR="254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4" name="Rectangle 2"/>
          <p:cNvSpPr>
            <a:spLocks noChangeArrowheads="1"/>
          </p:cNvSpPr>
          <p:nvPr/>
        </p:nvSpPr>
        <p:spPr bwMode="auto">
          <a:xfrm>
            <a:off x="1691680" y="1585918"/>
            <a:ext cx="52920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ctr" defTabSz="914400" rtl="0" eaLnBrk="1" fontAlgn="base" latinLnBrk="0" hangingPunct="1">
              <a:lnSpc>
                <a:spcPct val="100000"/>
              </a:lnSpc>
              <a:spcBef>
                <a:spcPct val="0"/>
              </a:spcBef>
              <a:spcAft>
                <a:spcPct val="0"/>
              </a:spcAft>
              <a:buClrTx/>
              <a:buSzTx/>
              <a:buFontTx/>
              <a:buNone/>
              <a:tabLst/>
            </a:pPr>
            <a:r>
              <a:rPr kumimoji="0" lang="el-GR" sz="1600" b="1"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ΔΙΑΓΡΑΜΜΑ 1</a:t>
            </a:r>
            <a:endParaRPr kumimoji="0" lang="el-GR" sz="1600" b="0" u="none" strike="noStrike" cap="none" normalizeH="0" baseline="0" dirty="0" smtClean="0">
              <a:ln>
                <a:noFill/>
              </a:ln>
              <a:solidFill>
                <a:schemeClr val="tx1"/>
              </a:solidFill>
              <a:effectLst/>
              <a:latin typeface="Book Antiqua" pitchFamily="18" charset="0"/>
              <a:cs typeface="Arial" pitchFamily="34" charset="0"/>
            </a:endParaRPr>
          </a:p>
          <a:p>
            <a:pPr marL="0" marR="0" lvl="0" indent="152400" algn="ctr" defTabSz="914400" rtl="0" eaLnBrk="0" fontAlgn="base" latinLnBrk="0" hangingPunct="0">
              <a:lnSpc>
                <a:spcPct val="100000"/>
              </a:lnSpc>
              <a:spcBef>
                <a:spcPct val="0"/>
              </a:spcBef>
              <a:spcAft>
                <a:spcPct val="0"/>
              </a:spcAft>
              <a:buClrTx/>
              <a:buSzTx/>
              <a:buFontTx/>
              <a:buNone/>
              <a:tabLst/>
            </a:pPr>
            <a:r>
              <a:rPr kumimoji="0" lang="el-GR" sz="1600" b="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Αναλύοντας τη διαδικασία εξυπηρέτησης του χρήστη.</a:t>
            </a:r>
            <a:endParaRPr kumimoji="0" lang="el-GR" sz="1600" b="0" u="none" strike="noStrike" cap="none" normalizeH="0" baseline="0" dirty="0" smtClean="0">
              <a:ln>
                <a:noFill/>
              </a:ln>
              <a:solidFill>
                <a:schemeClr val="tx1"/>
              </a:solidFill>
              <a:effectLst/>
              <a:latin typeface="Book Antiqua" pitchFamily="18" charset="0"/>
              <a:cs typeface="Arial" pitchFamily="34" charset="0"/>
            </a:endParaRPr>
          </a:p>
          <a:p>
            <a:pPr marL="0" marR="0" lvl="0" indent="152400" algn="ctr" defTabSz="914400" rtl="0" eaLnBrk="0" fontAlgn="base" latinLnBrk="0" hangingPunct="0">
              <a:lnSpc>
                <a:spcPct val="100000"/>
              </a:lnSpc>
              <a:spcBef>
                <a:spcPct val="0"/>
              </a:spcBef>
              <a:spcAft>
                <a:spcPct val="0"/>
              </a:spcAft>
              <a:buClrTx/>
              <a:buSzTx/>
              <a:buFontTx/>
              <a:buNone/>
              <a:tabLst/>
            </a:pPr>
            <a:r>
              <a:rPr kumimoji="0" lang="el-GR" sz="1600" b="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Υπόδειγμα παραγωγικών διαδικασιών</a:t>
            </a:r>
            <a:endParaRPr kumimoji="0" lang="el-GR" sz="1600" b="0" u="none" strike="noStrike" cap="none" normalizeH="0" baseline="0" dirty="0" smtClean="0">
              <a:ln>
                <a:noFill/>
              </a:ln>
              <a:solidFill>
                <a:schemeClr val="tx1"/>
              </a:solidFill>
              <a:effectLst/>
              <a:latin typeface="Book Antiqua" pitchFamily="18" charset="0"/>
              <a:cs typeface="Arial" pitchFamily="34" charset="0"/>
            </a:endParaRPr>
          </a:p>
        </p:txBody>
      </p:sp>
      <p:cxnSp>
        <p:nvCxnSpPr>
          <p:cNvPr id="13" name="12 - Ευθεία γραμμή σύνδεσης"/>
          <p:cNvCxnSpPr/>
          <p:nvPr/>
        </p:nvCxnSpPr>
        <p:spPr>
          <a:xfrm>
            <a:off x="1547664" y="5157192"/>
            <a:ext cx="0" cy="7920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060848"/>
            <a:ext cx="8229600" cy="4389120"/>
          </a:xfrm>
        </p:spPr>
        <p:txBody>
          <a:bodyPr>
            <a:normAutofit lnSpcReduction="10000"/>
          </a:bodyPr>
          <a:lstStyle/>
          <a:p>
            <a:pPr>
              <a:buNone/>
            </a:pPr>
            <a:r>
              <a:rPr lang="el-GR" sz="2000" b="1" dirty="0" smtClean="0">
                <a:latin typeface="Book Antiqua" pitchFamily="18" charset="0"/>
              </a:rPr>
              <a:t>Φάση 1: </a:t>
            </a:r>
            <a:r>
              <a:rPr lang="el-GR" sz="2000" dirty="0" smtClean="0">
                <a:latin typeface="Book Antiqua" pitchFamily="18" charset="0"/>
              </a:rPr>
              <a:t>Κριτήρια επιλογής συγκεκριμένης υπηρεσίας/προσδοκίες.</a:t>
            </a:r>
          </a:p>
          <a:p>
            <a:pPr>
              <a:buNone/>
            </a:pPr>
            <a:endParaRPr lang="el-GR" sz="2000" dirty="0" smtClean="0">
              <a:latin typeface="Book Antiqua" pitchFamily="18" charset="0"/>
            </a:endParaRPr>
          </a:p>
          <a:p>
            <a:pPr>
              <a:buNone/>
            </a:pPr>
            <a:r>
              <a:rPr lang="el-GR" sz="2000" b="1" dirty="0" smtClean="0">
                <a:latin typeface="Book Antiqua" pitchFamily="18" charset="0"/>
              </a:rPr>
              <a:t>Φάση 2:</a:t>
            </a:r>
            <a:r>
              <a:rPr lang="el-GR" sz="2000" dirty="0" smtClean="0">
                <a:latin typeface="Book Antiqua" pitchFamily="18" charset="0"/>
              </a:rPr>
              <a:t> Ο χρήστης έρχεται σε επαφή με την υπηρεσία και ζητά π.χ. το μικροβιολογικό εργαστήριο. </a:t>
            </a:r>
          </a:p>
          <a:p>
            <a:pPr>
              <a:buNone/>
            </a:pPr>
            <a:r>
              <a:rPr lang="el-GR" sz="2000" dirty="0" smtClean="0">
                <a:latin typeface="Book Antiqua" pitchFamily="18" charset="0"/>
              </a:rPr>
              <a:t>Τα μέτρα ποιότητας: Πόσο εύκολη είναι η πρόσβαση στην υπηρεσία και η χρησιμότητα των πληροφοριών.</a:t>
            </a:r>
          </a:p>
          <a:p>
            <a:pPr>
              <a:buNone/>
            </a:pPr>
            <a:endParaRPr lang="el-GR" sz="2000" b="1" dirty="0" smtClean="0">
              <a:latin typeface="Book Antiqua" pitchFamily="18" charset="0"/>
            </a:endParaRPr>
          </a:p>
          <a:p>
            <a:pPr>
              <a:buNone/>
            </a:pPr>
            <a:r>
              <a:rPr lang="el-GR" sz="2000" b="1" dirty="0" smtClean="0">
                <a:latin typeface="Book Antiqua" pitchFamily="18" charset="0"/>
              </a:rPr>
              <a:t>Φάση 3: </a:t>
            </a:r>
            <a:r>
              <a:rPr lang="el-GR" sz="2000" dirty="0" smtClean="0">
                <a:latin typeface="Book Antiqua" pitchFamily="18" charset="0"/>
              </a:rPr>
              <a:t>Κρίσιμη φάση και μία ευκαιρία για να επηρεαστούν οι προσδοκίες και οι αντιλήψεις κάποιου. </a:t>
            </a:r>
          </a:p>
          <a:p>
            <a:pPr>
              <a:buNone/>
            </a:pPr>
            <a:endParaRPr lang="el-GR" sz="2000" dirty="0" smtClean="0">
              <a:latin typeface="Book Antiqua" pitchFamily="18" charset="0"/>
            </a:endParaRPr>
          </a:p>
          <a:p>
            <a:pPr>
              <a:buNone/>
            </a:pPr>
            <a:r>
              <a:rPr lang="el-GR" sz="2000" b="1" dirty="0" smtClean="0">
                <a:latin typeface="Book Antiqua" pitchFamily="18" charset="0"/>
              </a:rPr>
              <a:t>Φάση 4: </a:t>
            </a:r>
            <a:r>
              <a:rPr lang="el-GR" sz="2000" dirty="0" smtClean="0">
                <a:latin typeface="Book Antiqua" pitchFamily="18" charset="0"/>
              </a:rPr>
              <a:t>Πρώτη επιτυχημένη ανταπόκριση της υπηρεσίας ≠ χαμηλή ανταπόκριση και ανάπτυξη δυσαρέσκειας.  </a:t>
            </a:r>
          </a:p>
          <a:p>
            <a:pPr>
              <a:buNone/>
            </a:pPr>
            <a:r>
              <a:rPr lang="el-GR" sz="2000" dirty="0" smtClean="0">
                <a:latin typeface="Book Antiqua" pitchFamily="18" charset="0"/>
              </a:rPr>
              <a:t> </a:t>
            </a:r>
          </a:p>
          <a:p>
            <a:pPr>
              <a:buNone/>
            </a:pPr>
            <a:endParaRPr lang="el-GR" sz="2000" b="1" dirty="0">
              <a:latin typeface="Book Antiqua" pitchFamily="18" charset="0"/>
            </a:endParaRPr>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a:p>
        </p:txBody>
      </p:sp>
      <p:pic>
        <p:nvPicPr>
          <p:cNvPr id="6" name="Picture 2" descr="_"/>
          <p:cNvPicPr>
            <a:picLocks noChangeAspect="1" noChangeArrowheads="1"/>
          </p:cNvPicPr>
          <p:nvPr/>
        </p:nvPicPr>
        <p:blipFill>
          <a:blip r:embed="rId2" cstate="print"/>
          <a:srcRect/>
          <a:stretch>
            <a:fillRect/>
          </a:stretch>
        </p:blipFill>
        <p:spPr bwMode="auto">
          <a:xfrm>
            <a:off x="0" y="0"/>
            <a:ext cx="2857500" cy="1524001"/>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276872"/>
            <a:ext cx="8229600" cy="3960440"/>
          </a:xfrm>
        </p:spPr>
        <p:txBody>
          <a:bodyPr/>
          <a:lstStyle/>
          <a:p>
            <a:pPr>
              <a:buNone/>
            </a:pPr>
            <a:r>
              <a:rPr lang="el-GR" sz="2000" b="1" dirty="0" smtClean="0">
                <a:latin typeface="Book Antiqua" pitchFamily="18" charset="0"/>
              </a:rPr>
              <a:t>Φάση 5: </a:t>
            </a:r>
            <a:r>
              <a:rPr lang="el-GR" sz="2000" dirty="0" smtClean="0">
                <a:latin typeface="Book Antiqua" pitchFamily="18" charset="0"/>
              </a:rPr>
              <a:t>Περιλαμβάνει την προσπάθεια της υπηρεσίας να ανταποκριθεί στις ανάγκες του χρήστη. Συμπεριλαμβάνει πολλαπλές προσωπικές επαφές που διαμορφώνουν τις αντιλήψεις του χρήστη. </a:t>
            </a:r>
          </a:p>
          <a:p>
            <a:pPr>
              <a:buNone/>
            </a:pPr>
            <a:r>
              <a:rPr lang="el-GR" sz="2000" dirty="0" smtClean="0">
                <a:latin typeface="Book Antiqua" pitchFamily="18" charset="0"/>
              </a:rPr>
              <a:t> </a:t>
            </a:r>
          </a:p>
          <a:p>
            <a:pPr>
              <a:buNone/>
            </a:pPr>
            <a:r>
              <a:rPr lang="el-GR" sz="2000" b="1" dirty="0" smtClean="0">
                <a:latin typeface="Book Antiqua" pitchFamily="18" charset="0"/>
              </a:rPr>
              <a:t>Φάση 6: </a:t>
            </a:r>
            <a:r>
              <a:rPr lang="el-GR" sz="2000" dirty="0" smtClean="0">
                <a:latin typeface="Book Antiqua" pitchFamily="18" charset="0"/>
              </a:rPr>
              <a:t>Είναι σημαντική για τρεις λόγους: </a:t>
            </a:r>
          </a:p>
          <a:p>
            <a:pPr>
              <a:buNone/>
            </a:pPr>
            <a:r>
              <a:rPr lang="el-GR" sz="2000" dirty="0" smtClean="0">
                <a:latin typeface="Book Antiqua" pitchFamily="18" charset="0"/>
              </a:rPr>
              <a:t>Α. Για την επαναξιολόγηση των αναγκών των χρηστών και τον επανασχεδιασμό παρεμβάσεων</a:t>
            </a:r>
          </a:p>
          <a:p>
            <a:pPr>
              <a:buNone/>
            </a:pPr>
            <a:r>
              <a:rPr lang="el-GR" sz="2000" dirty="0" smtClean="0">
                <a:latin typeface="Book Antiqua" pitchFamily="18" charset="0"/>
              </a:rPr>
              <a:t>Β. Για τον έλεγχο των προσδοκιών των χρηστών και την παρέμβαση σε αυτές</a:t>
            </a:r>
          </a:p>
          <a:p>
            <a:pPr>
              <a:buNone/>
            </a:pPr>
            <a:r>
              <a:rPr lang="el-GR" sz="2000" dirty="0" smtClean="0">
                <a:latin typeface="Book Antiqua" pitchFamily="18" charset="0"/>
              </a:rPr>
              <a:t>Γ. Για την εκτίμηση των δεξιοτήτων του προσωπικού. </a:t>
            </a:r>
            <a:endParaRPr lang="el-GR" dirty="0"/>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a:p>
        </p:txBody>
      </p:sp>
      <p:pic>
        <p:nvPicPr>
          <p:cNvPr id="6" name="Picture 2" descr="_"/>
          <p:cNvPicPr>
            <a:picLocks noChangeAspect="1" noChangeArrowheads="1"/>
          </p:cNvPicPr>
          <p:nvPr/>
        </p:nvPicPr>
        <p:blipFill>
          <a:blip r:embed="rId2" cstate="print"/>
          <a:srcRect/>
          <a:stretch>
            <a:fillRect/>
          </a:stretch>
        </p:blipFill>
        <p:spPr bwMode="auto">
          <a:xfrm>
            <a:off x="0" y="0"/>
            <a:ext cx="2857500" cy="1524001"/>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492896"/>
            <a:ext cx="8229600" cy="3149704"/>
          </a:xfrm>
        </p:spPr>
        <p:txBody>
          <a:bodyPr/>
          <a:lstStyle/>
          <a:p>
            <a:pPr>
              <a:buNone/>
            </a:pPr>
            <a:r>
              <a:rPr lang="el-GR" sz="2000" b="1" dirty="0" smtClean="0">
                <a:latin typeface="Book Antiqua" pitchFamily="18" charset="0"/>
              </a:rPr>
              <a:t>Φάση 7: </a:t>
            </a:r>
            <a:r>
              <a:rPr lang="el-GR" sz="2000" dirty="0" smtClean="0">
                <a:latin typeface="Book Antiqua" pitchFamily="18" charset="0"/>
              </a:rPr>
              <a:t>Έλεγχος εάν οι ανάγκες των χρηστών έχουν καλυφθεί και ποιες ενέργειες θα πρέπει να γίνουν σε περίπτωση που αυτό δεν έχει επιτευχθεί.</a:t>
            </a:r>
            <a:endParaRPr lang="el-GR" sz="2000" b="1" dirty="0" smtClean="0">
              <a:latin typeface="Book Antiqua" pitchFamily="18" charset="0"/>
            </a:endParaRPr>
          </a:p>
          <a:p>
            <a:pPr>
              <a:buNone/>
            </a:pPr>
            <a:endParaRPr lang="el-GR" sz="2000" b="1" dirty="0" smtClean="0">
              <a:latin typeface="Book Antiqua" pitchFamily="18" charset="0"/>
            </a:endParaRPr>
          </a:p>
          <a:p>
            <a:pPr>
              <a:buNone/>
            </a:pPr>
            <a:r>
              <a:rPr lang="el-GR" sz="2000" b="1" dirty="0" smtClean="0">
                <a:latin typeface="Book Antiqua" pitchFamily="18" charset="0"/>
              </a:rPr>
              <a:t>Φάση 8: </a:t>
            </a:r>
            <a:r>
              <a:rPr lang="el-GR" sz="2000" dirty="0" smtClean="0">
                <a:latin typeface="Book Antiqua" pitchFamily="18" charset="0"/>
              </a:rPr>
              <a:t>Η υπηρεσία επανεξετάζει εάν κάλυψε τις ανάγκες του χρήστη κατάλληλα, εάν τον έπεισε ότι μπορεί να τον καλύψει και σε άλλες επιθυμίες του, ώστε να μπορέσει να τον διατηρήσει ως ικανοποιημένο χρήστη. </a:t>
            </a:r>
            <a:endParaRPr lang="el-GR" dirty="0"/>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19</a:t>
            </a:fld>
            <a:endParaRPr lang="el-GR"/>
          </a:p>
        </p:txBody>
      </p:sp>
      <p:pic>
        <p:nvPicPr>
          <p:cNvPr id="6" name="Picture 2" descr="_"/>
          <p:cNvPicPr>
            <a:picLocks noChangeAspect="1" noChangeArrowheads="1"/>
          </p:cNvPicPr>
          <p:nvPr/>
        </p:nvPicPr>
        <p:blipFill>
          <a:blip r:embed="rId2" cstate="print"/>
          <a:srcRect/>
          <a:stretch>
            <a:fillRect/>
          </a:stretch>
        </p:blipFill>
        <p:spPr bwMode="auto">
          <a:xfrm>
            <a:off x="0" y="0"/>
            <a:ext cx="2857500" cy="1524001"/>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pPr>
              <a:buNone/>
            </a:pPr>
            <a:r>
              <a:rPr lang="el-GR" b="1" dirty="0" smtClean="0">
                <a:solidFill>
                  <a:srgbClr val="FF0000"/>
                </a:solidFill>
                <a:latin typeface="Book Antiqua" pitchFamily="18" charset="0"/>
              </a:rPr>
              <a:t>	ΙΚΑΝΟΠΟΙΗΣΗ ΚΑΙ ΠΟΙΟΤΗΤΑ</a:t>
            </a:r>
            <a:endParaRPr lang="el-GR" b="1" dirty="0">
              <a:solidFill>
                <a:srgbClr val="FF0000"/>
              </a:solidFill>
              <a:latin typeface="Book Antiqua" pitchFamily="18" charset="0"/>
            </a:endParaRPr>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a:p>
        </p:txBody>
      </p:sp>
      <p:pic>
        <p:nvPicPr>
          <p:cNvPr id="25604" name="Picture 4" descr="http://socialpolicy.gr/wp-content/uploads/2012/02/%CE%9A%CE%BF%CE%B9%CE%BD%CF%89%CE%BD%CE%B9%CE%BA%CF%8C-%CE%99%CE%B1%CF%84%CF%81%CE%B5%CE%AF%CE%BF-%CE%94%CE%AE%CE%BC%CE%BF%CF%85-%CE%A0%CE%B1%CF%8D%CE%BB%CE%BF%CF%85-%CE%9C%CE%B5%CE%BB%CE%AC-%CF%83%CF%84%CE%B7-%CE%98%CE%B5%CF%83%CF%83%CE%B1%CE%BB%CE%BF%CE%BD%CE%AF%CE%BA%CE%B749485-532-11-960.jpg"/>
          <p:cNvPicPr>
            <a:picLocks noChangeAspect="1" noChangeArrowheads="1"/>
          </p:cNvPicPr>
          <p:nvPr/>
        </p:nvPicPr>
        <p:blipFill>
          <a:blip r:embed="rId2" cstate="print"/>
          <a:srcRect/>
          <a:stretch>
            <a:fillRect/>
          </a:stretch>
        </p:blipFill>
        <p:spPr bwMode="auto">
          <a:xfrm>
            <a:off x="0" y="0"/>
            <a:ext cx="9144000" cy="4762500"/>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204864"/>
            <a:ext cx="8229600" cy="4085808"/>
          </a:xfrm>
        </p:spPr>
        <p:txBody>
          <a:bodyPr/>
          <a:lstStyle/>
          <a:p>
            <a:pPr>
              <a:buNone/>
            </a:pPr>
            <a:r>
              <a:rPr lang="el-GR" dirty="0" smtClean="0"/>
              <a:t>	</a:t>
            </a:r>
            <a:r>
              <a:rPr lang="el-GR" sz="2400" dirty="0" smtClean="0">
                <a:latin typeface="Book Antiqua" pitchFamily="18" charset="0"/>
              </a:rPr>
              <a:t>Το παραπάνω υπόδειγμα είναι ένα υπεραπλουστευμένο πλαίσιο ικανοποίησης των αναγκών ενός χρήστη, το οποίο μπορεί να θεωρηθεί ως διαδικασία. </a:t>
            </a:r>
          </a:p>
          <a:p>
            <a:pPr>
              <a:buNone/>
            </a:pPr>
            <a:endParaRPr lang="el-GR" sz="2400" dirty="0" smtClean="0">
              <a:latin typeface="Book Antiqua" pitchFamily="18" charset="0"/>
            </a:endParaRPr>
          </a:p>
          <a:p>
            <a:pPr>
              <a:buNone/>
            </a:pPr>
            <a:r>
              <a:rPr lang="el-GR" sz="2400" dirty="0" smtClean="0"/>
              <a:t>	</a:t>
            </a:r>
            <a:r>
              <a:rPr lang="el-GR" sz="2400" dirty="0" smtClean="0">
                <a:latin typeface="Book Antiqua" pitchFamily="18" charset="0"/>
              </a:rPr>
              <a:t>Οι παρέχοντες υπηρεσίες χρησιμοποιώντας αυτό το πλαίσιο μπορούν να αναλύσουν τις υπηρεσίες τους και να αντιληφθούν ότι μια σειρά εσωτερικών υπηρεσιών και ξεχωριστών διαδικασιών εμπεριέχονται στη δουλειά τους. </a:t>
            </a:r>
          </a:p>
          <a:p>
            <a:pPr>
              <a:buNone/>
            </a:pPr>
            <a:endParaRPr lang="el-GR" sz="2400" dirty="0">
              <a:latin typeface="Book Antiqua" pitchFamily="18" charset="0"/>
            </a:endParaRPr>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20</a:t>
            </a:fld>
            <a:endParaRPr lang="el-GR"/>
          </a:p>
        </p:txBody>
      </p:sp>
      <p:pic>
        <p:nvPicPr>
          <p:cNvPr id="6" name="Picture 2" descr="_"/>
          <p:cNvPicPr>
            <a:picLocks noChangeAspect="1" noChangeArrowheads="1"/>
          </p:cNvPicPr>
          <p:nvPr/>
        </p:nvPicPr>
        <p:blipFill>
          <a:blip r:embed="rId2" cstate="print"/>
          <a:srcRect/>
          <a:stretch>
            <a:fillRect/>
          </a:stretch>
        </p:blipFill>
        <p:spPr bwMode="auto">
          <a:xfrm>
            <a:off x="0" y="0"/>
            <a:ext cx="2857500" cy="1524001"/>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276872"/>
            <a:ext cx="8229600" cy="3797776"/>
          </a:xfrm>
        </p:spPr>
        <p:txBody>
          <a:bodyPr/>
          <a:lstStyle/>
          <a:p>
            <a:pPr>
              <a:buNone/>
            </a:pPr>
            <a:r>
              <a:rPr lang="el-GR" dirty="0" smtClean="0"/>
              <a:t>	</a:t>
            </a:r>
            <a:r>
              <a:rPr lang="el-GR" sz="2400" dirty="0" smtClean="0">
                <a:latin typeface="Book Antiqua" pitchFamily="18" charset="0"/>
              </a:rPr>
              <a:t>Περιληπτικά, το παραπάνω πλαίσιο μπορεί να γίνει χρήσιμο ώστε (</a:t>
            </a:r>
            <a:r>
              <a:rPr lang="el-GR" sz="2400" dirty="0" err="1" smtClean="0">
                <a:latin typeface="Book Antiqua" pitchFamily="18" charset="0"/>
              </a:rPr>
              <a:t>Parasuraman</a:t>
            </a:r>
            <a:r>
              <a:rPr lang="el-GR" sz="2400" dirty="0" smtClean="0">
                <a:latin typeface="Book Antiqua" pitchFamily="18" charset="0"/>
              </a:rPr>
              <a:t>, </a:t>
            </a:r>
            <a:r>
              <a:rPr lang="el-GR" sz="2400" dirty="0" err="1" smtClean="0">
                <a:latin typeface="Book Antiqua" pitchFamily="18" charset="0"/>
              </a:rPr>
              <a:t>Zeithaml</a:t>
            </a:r>
            <a:r>
              <a:rPr lang="el-GR" sz="2400" dirty="0" smtClean="0">
                <a:latin typeface="Book Antiqua" pitchFamily="18" charset="0"/>
              </a:rPr>
              <a:t> &amp; </a:t>
            </a:r>
            <a:r>
              <a:rPr lang="el-GR" sz="2400" dirty="0" err="1" smtClean="0">
                <a:latin typeface="Book Antiqua" pitchFamily="18" charset="0"/>
              </a:rPr>
              <a:t>Berry</a:t>
            </a:r>
            <a:r>
              <a:rPr lang="el-GR" sz="2400" dirty="0" smtClean="0">
                <a:latin typeface="Book Antiqua" pitchFamily="18" charset="0"/>
              </a:rPr>
              <a:t>, 1988):</a:t>
            </a:r>
          </a:p>
          <a:p>
            <a:pPr>
              <a:buNone/>
            </a:pPr>
            <a:endParaRPr lang="el-GR" sz="2000" dirty="0" smtClean="0">
              <a:latin typeface="Book Antiqua" pitchFamily="18" charset="0"/>
            </a:endParaRPr>
          </a:p>
          <a:p>
            <a:pPr lvl="0"/>
            <a:r>
              <a:rPr lang="el-GR" sz="2400" dirty="0" smtClean="0">
                <a:latin typeface="Book Antiqua" pitchFamily="18" charset="0"/>
              </a:rPr>
              <a:t>Να βοηθήσει το προσωπικό να κατανοήσει τη ροή εργασίας της υπηρεσίας και τη θέση του μέσα σ' αυτήν.</a:t>
            </a:r>
          </a:p>
          <a:p>
            <a:pPr lvl="0">
              <a:buNone/>
            </a:pPr>
            <a:endParaRPr lang="el-GR" sz="2400" dirty="0" smtClean="0">
              <a:latin typeface="Book Antiqua" pitchFamily="18" charset="0"/>
            </a:endParaRPr>
          </a:p>
          <a:p>
            <a:pPr lvl="0"/>
            <a:r>
              <a:rPr lang="el-GR" sz="2400" dirty="0" smtClean="0">
                <a:latin typeface="Book Antiqua" pitchFamily="18" charset="0"/>
              </a:rPr>
              <a:t>Να ευαισθητοποιήσει το προσωπικό για το πως αντιλαμβάνονται οι χρήστες την παρεχόμενη υπηρεσία.</a:t>
            </a:r>
          </a:p>
          <a:p>
            <a:pPr>
              <a:buNone/>
            </a:pPr>
            <a:endParaRPr lang="el-GR" sz="2400" dirty="0" smtClean="0">
              <a:latin typeface="Book Antiqua" pitchFamily="18" charset="0"/>
            </a:endParaRPr>
          </a:p>
          <a:p>
            <a:endParaRPr lang="el-GR" dirty="0"/>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21</a:t>
            </a:fld>
            <a:endParaRPr lang="el-GR"/>
          </a:p>
        </p:txBody>
      </p:sp>
      <p:pic>
        <p:nvPicPr>
          <p:cNvPr id="6" name="Picture 2" descr="_"/>
          <p:cNvPicPr>
            <a:picLocks noChangeAspect="1" noChangeArrowheads="1"/>
          </p:cNvPicPr>
          <p:nvPr/>
        </p:nvPicPr>
        <p:blipFill>
          <a:blip r:embed="rId2" cstate="print"/>
          <a:srcRect/>
          <a:stretch>
            <a:fillRect/>
          </a:stretch>
        </p:blipFill>
        <p:spPr bwMode="auto">
          <a:xfrm>
            <a:off x="0" y="0"/>
            <a:ext cx="2857500" cy="1524001"/>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348880"/>
            <a:ext cx="8229600" cy="3869784"/>
          </a:xfrm>
        </p:spPr>
        <p:txBody>
          <a:bodyPr/>
          <a:lstStyle/>
          <a:p>
            <a:pPr lvl="0"/>
            <a:r>
              <a:rPr lang="el-GR" sz="2400" dirty="0" smtClean="0">
                <a:latin typeface="Book Antiqua" pitchFamily="18" charset="0"/>
              </a:rPr>
              <a:t>Να εργαστεί απλούστερα και ταχύτερα συνδυάζοντας χρήστες, πληροφορίες, υλικά και προσωπικό (π.χ. αποσύροντας αγκυλώσεις).</a:t>
            </a:r>
          </a:p>
          <a:p>
            <a:pPr lvl="0"/>
            <a:endParaRPr lang="el-GR" sz="1000" dirty="0" smtClean="0">
              <a:latin typeface="Book Antiqua" pitchFamily="18" charset="0"/>
            </a:endParaRPr>
          </a:p>
          <a:p>
            <a:pPr lvl="0"/>
            <a:r>
              <a:rPr lang="el-GR" sz="2400" dirty="0" smtClean="0">
                <a:latin typeface="Book Antiqua" pitchFamily="18" charset="0"/>
              </a:rPr>
              <a:t>Να θεσμοθετήσει διαδικασίες για το τι πρέπει να γίνει.</a:t>
            </a:r>
          </a:p>
          <a:p>
            <a:pPr lvl="0"/>
            <a:endParaRPr lang="el-GR" sz="1000" dirty="0" smtClean="0">
              <a:latin typeface="Book Antiqua" pitchFamily="18" charset="0"/>
            </a:endParaRPr>
          </a:p>
          <a:p>
            <a:pPr lvl="0"/>
            <a:r>
              <a:rPr lang="el-GR" sz="2400" dirty="0" smtClean="0">
                <a:latin typeface="Book Antiqua" pitchFamily="18" charset="0"/>
              </a:rPr>
              <a:t>Να κατανοήσει το προσωπικό πώς μπορεί να διαπραγματευτεί τις προσδοκίες των χρηστών, ώστε να διασφαλίσει ότι δε θα είναι ποτέ δυσαρεστημένοι ή, στην ιδανική περίπτωση, θα είναι ευχαριστημένοι. </a:t>
            </a:r>
          </a:p>
          <a:p>
            <a:endParaRPr lang="el-GR" dirty="0"/>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22</a:t>
            </a:fld>
            <a:endParaRPr lang="el-GR"/>
          </a:p>
        </p:txBody>
      </p:sp>
      <p:pic>
        <p:nvPicPr>
          <p:cNvPr id="6" name="Picture 2" descr="http://www.opinionpost.gr/news/wp-content/uploads/2013/04/health-300x209.jpg"/>
          <p:cNvPicPr>
            <a:picLocks noChangeAspect="1" noChangeArrowheads="1"/>
          </p:cNvPicPr>
          <p:nvPr/>
        </p:nvPicPr>
        <p:blipFill>
          <a:blip r:embed="rId2" cstate="print"/>
          <a:srcRect/>
          <a:stretch>
            <a:fillRect/>
          </a:stretch>
        </p:blipFill>
        <p:spPr bwMode="auto">
          <a:xfrm>
            <a:off x="0" y="0"/>
            <a:ext cx="2857500" cy="1990725"/>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23</a:t>
            </a:fld>
            <a:endParaRPr lang="el-GR"/>
          </a:p>
        </p:txBody>
      </p:sp>
      <p:graphicFrame>
        <p:nvGraphicFramePr>
          <p:cNvPr id="6" name="object 3"/>
          <p:cNvGraphicFramePr>
            <a:graphicFrameLocks noGrp="1"/>
          </p:cNvGraphicFramePr>
          <p:nvPr/>
        </p:nvGraphicFramePr>
        <p:xfrm>
          <a:off x="539552" y="1412776"/>
          <a:ext cx="8000365" cy="4952998"/>
        </p:xfrm>
        <a:graphic>
          <a:graphicData uri="http://schemas.openxmlformats.org/drawingml/2006/table">
            <a:tbl>
              <a:tblPr firstRow="1" bandRow="1">
                <a:tableStyleId>{2D5ABB26-0587-4C30-8999-92F81FD0307C}</a:tableStyleId>
              </a:tblPr>
              <a:tblGrid>
                <a:gridCol w="6040120"/>
                <a:gridCol w="1960245"/>
              </a:tblGrid>
              <a:tr h="532644">
                <a:tc>
                  <a:txBody>
                    <a:bodyPr/>
                    <a:lstStyle/>
                    <a:p>
                      <a:pPr marL="90170">
                        <a:lnSpc>
                          <a:spcPct val="100000"/>
                        </a:lnSpc>
                        <a:spcBef>
                          <a:spcPts val="254"/>
                        </a:spcBef>
                      </a:pPr>
                      <a:r>
                        <a:rPr sz="1800" spc="-5" dirty="0">
                          <a:solidFill>
                            <a:srgbClr val="0000FF"/>
                          </a:solidFill>
                          <a:latin typeface="Comic Sans MS"/>
                          <a:cs typeface="Comic Sans MS"/>
                        </a:rPr>
                        <a:t>Παράµετρος</a:t>
                      </a:r>
                      <a:endParaRPr sz="1800">
                        <a:latin typeface="Comic Sans MS"/>
                        <a:cs typeface="Comic Sans MS"/>
                      </a:endParaRPr>
                    </a:p>
                  </a:txBody>
                  <a:tcPr marL="0" marR="0" marT="32384" marB="0">
                    <a:lnL w="381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tcPr>
                </a:tc>
                <a:tc>
                  <a:txBody>
                    <a:bodyPr/>
                    <a:lstStyle/>
                    <a:p>
                      <a:pPr marL="91440">
                        <a:lnSpc>
                          <a:spcPct val="100000"/>
                        </a:lnSpc>
                        <a:spcBef>
                          <a:spcPts val="254"/>
                        </a:spcBef>
                      </a:pPr>
                      <a:r>
                        <a:rPr sz="1800" spc="5" dirty="0">
                          <a:solidFill>
                            <a:srgbClr val="0000FF"/>
                          </a:solidFill>
                          <a:latin typeface="Comic Sans MS"/>
                          <a:cs typeface="Comic Sans MS"/>
                        </a:rPr>
                        <a:t>βαρύτητα</a:t>
                      </a:r>
                      <a:endParaRPr sz="1800">
                        <a:latin typeface="Comic Sans MS"/>
                        <a:cs typeface="Comic Sans MS"/>
                      </a:endParaRPr>
                    </a:p>
                  </a:txBody>
                  <a:tcPr marL="0" marR="0" marT="32384" marB="0">
                    <a:lnL w="127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olid"/>
                    </a:lnB>
                  </a:tcPr>
                </a:tc>
              </a:tr>
              <a:tr h="685799">
                <a:tc>
                  <a:txBody>
                    <a:bodyPr/>
                    <a:lstStyle/>
                    <a:p>
                      <a:pPr marL="90170">
                        <a:lnSpc>
                          <a:spcPct val="100000"/>
                        </a:lnSpc>
                        <a:spcBef>
                          <a:spcPts val="265"/>
                        </a:spcBef>
                      </a:pPr>
                      <a:r>
                        <a:rPr sz="1700" spc="10" dirty="0">
                          <a:solidFill>
                            <a:srgbClr val="0000FF"/>
                          </a:solidFill>
                          <a:latin typeface="Comic Sans MS"/>
                          <a:cs typeface="Comic Sans MS"/>
                        </a:rPr>
                        <a:t>Αποτέλεσµα</a:t>
                      </a:r>
                      <a:r>
                        <a:rPr sz="1700" spc="195" dirty="0">
                          <a:solidFill>
                            <a:srgbClr val="0000FF"/>
                          </a:solidFill>
                          <a:latin typeface="Comic Sans MS"/>
                          <a:cs typeface="Comic Sans MS"/>
                        </a:rPr>
                        <a:t> </a:t>
                      </a:r>
                      <a:r>
                        <a:rPr sz="1700" spc="5" dirty="0">
                          <a:solidFill>
                            <a:srgbClr val="0000FF"/>
                          </a:solidFill>
                          <a:latin typeface="Comic Sans MS"/>
                          <a:cs typeface="Comic Sans MS"/>
                        </a:rPr>
                        <a:t>έρευνας</a:t>
                      </a:r>
                      <a:endParaRPr sz="1700">
                        <a:latin typeface="Comic Sans MS"/>
                        <a:cs typeface="Comic Sans MS"/>
                      </a:endParaRPr>
                    </a:p>
                  </a:txBody>
                  <a:tcPr marL="0" marR="0" marT="33655"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65"/>
                        </a:spcBef>
                      </a:pPr>
                      <a:r>
                        <a:rPr sz="1700" spc="165" dirty="0">
                          <a:solidFill>
                            <a:srgbClr val="0000FF"/>
                          </a:solidFill>
                          <a:latin typeface="Comic Sans MS"/>
                          <a:cs typeface="Comic Sans MS"/>
                        </a:rPr>
                        <a:t>+10</a:t>
                      </a:r>
                      <a:endParaRPr sz="1700">
                        <a:latin typeface="Comic Sans MS"/>
                        <a:cs typeface="Comic Sans MS"/>
                      </a:endParaRPr>
                    </a:p>
                  </a:txBody>
                  <a:tcPr marL="0" marR="0" marT="33655"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r>
              <a:tr h="533399">
                <a:tc>
                  <a:txBody>
                    <a:bodyPr/>
                    <a:lstStyle/>
                    <a:p>
                      <a:pPr marL="90170">
                        <a:lnSpc>
                          <a:spcPct val="100000"/>
                        </a:lnSpc>
                        <a:spcBef>
                          <a:spcPts val="265"/>
                        </a:spcBef>
                      </a:pPr>
                      <a:r>
                        <a:rPr sz="1700" spc="5" dirty="0">
                          <a:solidFill>
                            <a:srgbClr val="0000FF"/>
                          </a:solidFill>
                          <a:latin typeface="Comic Sans MS"/>
                          <a:cs typeface="Comic Sans MS"/>
                        </a:rPr>
                        <a:t>Ανοιχτά </a:t>
                      </a:r>
                      <a:r>
                        <a:rPr sz="1700" spc="15" dirty="0">
                          <a:solidFill>
                            <a:srgbClr val="0000FF"/>
                          </a:solidFill>
                          <a:latin typeface="Comic Sans MS"/>
                          <a:cs typeface="Comic Sans MS"/>
                        </a:rPr>
                        <a:t>σχόλια</a:t>
                      </a:r>
                      <a:r>
                        <a:rPr sz="1700" spc="-100" dirty="0">
                          <a:solidFill>
                            <a:srgbClr val="0000FF"/>
                          </a:solidFill>
                          <a:latin typeface="Comic Sans MS"/>
                          <a:cs typeface="Comic Sans MS"/>
                        </a:rPr>
                        <a:t> </a:t>
                      </a:r>
                      <a:r>
                        <a:rPr sz="1700" spc="5" dirty="0">
                          <a:solidFill>
                            <a:srgbClr val="0000FF"/>
                          </a:solidFill>
                          <a:latin typeface="Comic Sans MS"/>
                          <a:cs typeface="Comic Sans MS"/>
                        </a:rPr>
                        <a:t>–θετικά</a:t>
                      </a:r>
                      <a:endParaRPr sz="1700">
                        <a:latin typeface="Comic Sans MS"/>
                        <a:cs typeface="Comic Sans MS"/>
                      </a:endParaRPr>
                    </a:p>
                  </a:txBody>
                  <a:tcPr marL="0" marR="0" marT="33655"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65"/>
                        </a:spcBef>
                      </a:pPr>
                      <a:r>
                        <a:rPr sz="1700" spc="110" dirty="0">
                          <a:solidFill>
                            <a:srgbClr val="0000FF"/>
                          </a:solidFill>
                          <a:latin typeface="Comic Sans MS"/>
                          <a:cs typeface="Comic Sans MS"/>
                        </a:rPr>
                        <a:t>+5</a:t>
                      </a:r>
                      <a:endParaRPr sz="1700">
                        <a:latin typeface="Comic Sans MS"/>
                        <a:cs typeface="Comic Sans MS"/>
                      </a:endParaRPr>
                    </a:p>
                  </a:txBody>
                  <a:tcPr marL="0" marR="0" marT="33655"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r>
              <a:tr h="533399">
                <a:tc>
                  <a:txBody>
                    <a:bodyPr/>
                    <a:lstStyle/>
                    <a:p>
                      <a:pPr marL="90170">
                        <a:lnSpc>
                          <a:spcPct val="100000"/>
                        </a:lnSpc>
                        <a:spcBef>
                          <a:spcPts val="265"/>
                        </a:spcBef>
                      </a:pPr>
                      <a:r>
                        <a:rPr sz="1700" spc="5" dirty="0">
                          <a:solidFill>
                            <a:srgbClr val="0000FF"/>
                          </a:solidFill>
                          <a:latin typeface="Comic Sans MS"/>
                          <a:cs typeface="Comic Sans MS"/>
                        </a:rPr>
                        <a:t>Ανοιχτά </a:t>
                      </a:r>
                      <a:r>
                        <a:rPr sz="1700" spc="15" dirty="0">
                          <a:solidFill>
                            <a:srgbClr val="0000FF"/>
                          </a:solidFill>
                          <a:latin typeface="Comic Sans MS"/>
                          <a:cs typeface="Comic Sans MS"/>
                        </a:rPr>
                        <a:t>σχόλια </a:t>
                      </a:r>
                      <a:r>
                        <a:rPr sz="1700" dirty="0">
                          <a:solidFill>
                            <a:srgbClr val="FF3200"/>
                          </a:solidFill>
                          <a:latin typeface="Comic Sans MS"/>
                          <a:cs typeface="Comic Sans MS"/>
                        </a:rPr>
                        <a:t>–</a:t>
                      </a:r>
                      <a:r>
                        <a:rPr sz="1700" spc="114" dirty="0">
                          <a:solidFill>
                            <a:srgbClr val="FF3200"/>
                          </a:solidFill>
                          <a:latin typeface="Comic Sans MS"/>
                          <a:cs typeface="Comic Sans MS"/>
                        </a:rPr>
                        <a:t> </a:t>
                      </a:r>
                      <a:r>
                        <a:rPr sz="1700" spc="10" dirty="0">
                          <a:solidFill>
                            <a:srgbClr val="FF3200"/>
                          </a:solidFill>
                          <a:latin typeface="Comic Sans MS"/>
                          <a:cs typeface="Comic Sans MS"/>
                        </a:rPr>
                        <a:t>αρνητικά</a:t>
                      </a:r>
                      <a:endParaRPr sz="1700">
                        <a:latin typeface="Comic Sans MS"/>
                        <a:cs typeface="Comic Sans MS"/>
                      </a:endParaRPr>
                    </a:p>
                  </a:txBody>
                  <a:tcPr marL="0" marR="0" marT="33655"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265"/>
                        </a:spcBef>
                      </a:pPr>
                      <a:r>
                        <a:rPr sz="1700" spc="200" dirty="0">
                          <a:solidFill>
                            <a:srgbClr val="FF3200"/>
                          </a:solidFill>
                          <a:latin typeface="Comic Sans MS"/>
                          <a:cs typeface="Comic Sans MS"/>
                        </a:rPr>
                        <a:t>-10</a:t>
                      </a:r>
                      <a:endParaRPr sz="1700">
                        <a:latin typeface="Comic Sans MS"/>
                        <a:cs typeface="Comic Sans MS"/>
                      </a:endParaRPr>
                    </a:p>
                  </a:txBody>
                  <a:tcPr marL="0" marR="0" marT="33655"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r>
              <a:tr h="533399">
                <a:tc>
                  <a:txBody>
                    <a:bodyPr/>
                    <a:lstStyle/>
                    <a:p>
                      <a:pPr marL="90170">
                        <a:lnSpc>
                          <a:spcPct val="100000"/>
                        </a:lnSpc>
                        <a:spcBef>
                          <a:spcPts val="265"/>
                        </a:spcBef>
                      </a:pPr>
                      <a:r>
                        <a:rPr sz="1700" spc="5" dirty="0">
                          <a:solidFill>
                            <a:srgbClr val="0000FF"/>
                          </a:solidFill>
                          <a:latin typeface="Comic Sans MS"/>
                          <a:cs typeface="Comic Sans MS"/>
                        </a:rPr>
                        <a:t>Νέες</a:t>
                      </a:r>
                      <a:r>
                        <a:rPr sz="1700" spc="229" dirty="0">
                          <a:solidFill>
                            <a:srgbClr val="0000FF"/>
                          </a:solidFill>
                          <a:latin typeface="Comic Sans MS"/>
                          <a:cs typeface="Comic Sans MS"/>
                        </a:rPr>
                        <a:t> </a:t>
                      </a:r>
                      <a:r>
                        <a:rPr sz="1700" spc="15" dirty="0">
                          <a:solidFill>
                            <a:srgbClr val="0000FF"/>
                          </a:solidFill>
                          <a:latin typeface="Comic Sans MS"/>
                          <a:cs typeface="Comic Sans MS"/>
                        </a:rPr>
                        <a:t>συµβάσεις</a:t>
                      </a:r>
                      <a:endParaRPr sz="1700">
                        <a:latin typeface="Comic Sans MS"/>
                        <a:cs typeface="Comic Sans MS"/>
                      </a:endParaRPr>
                    </a:p>
                  </a:txBody>
                  <a:tcPr marL="0" marR="0" marT="33655"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65"/>
                        </a:spcBef>
                      </a:pPr>
                      <a:r>
                        <a:rPr sz="1700" spc="165" dirty="0">
                          <a:solidFill>
                            <a:srgbClr val="0000FF"/>
                          </a:solidFill>
                          <a:latin typeface="Comic Sans MS"/>
                          <a:cs typeface="Comic Sans MS"/>
                        </a:rPr>
                        <a:t>+10</a:t>
                      </a:r>
                      <a:endParaRPr sz="1700">
                        <a:latin typeface="Comic Sans MS"/>
                        <a:cs typeface="Comic Sans MS"/>
                      </a:endParaRPr>
                    </a:p>
                  </a:txBody>
                  <a:tcPr marL="0" marR="0" marT="33655"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r>
              <a:tr h="533399">
                <a:tc>
                  <a:txBody>
                    <a:bodyPr/>
                    <a:lstStyle/>
                    <a:p>
                      <a:pPr marL="90170">
                        <a:lnSpc>
                          <a:spcPct val="100000"/>
                        </a:lnSpc>
                        <a:spcBef>
                          <a:spcPts val="265"/>
                        </a:spcBef>
                      </a:pPr>
                      <a:r>
                        <a:rPr sz="1700" spc="10" dirty="0">
                          <a:solidFill>
                            <a:srgbClr val="0000FF"/>
                          </a:solidFill>
                          <a:latin typeface="Comic Sans MS"/>
                          <a:cs typeface="Comic Sans MS"/>
                        </a:rPr>
                        <a:t>Ανανέωση</a:t>
                      </a:r>
                      <a:r>
                        <a:rPr sz="1700" spc="190" dirty="0">
                          <a:solidFill>
                            <a:srgbClr val="0000FF"/>
                          </a:solidFill>
                          <a:latin typeface="Comic Sans MS"/>
                          <a:cs typeface="Comic Sans MS"/>
                        </a:rPr>
                        <a:t> </a:t>
                      </a:r>
                      <a:r>
                        <a:rPr sz="1700" spc="15" dirty="0">
                          <a:solidFill>
                            <a:srgbClr val="0000FF"/>
                          </a:solidFill>
                          <a:latin typeface="Comic Sans MS"/>
                          <a:cs typeface="Comic Sans MS"/>
                        </a:rPr>
                        <a:t>συµβάσεων</a:t>
                      </a:r>
                      <a:endParaRPr sz="1700">
                        <a:latin typeface="Comic Sans MS"/>
                        <a:cs typeface="Comic Sans MS"/>
                      </a:endParaRPr>
                    </a:p>
                  </a:txBody>
                  <a:tcPr marL="0" marR="0" marT="33655"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65"/>
                        </a:spcBef>
                      </a:pPr>
                      <a:r>
                        <a:rPr sz="1700" spc="75" dirty="0">
                          <a:solidFill>
                            <a:srgbClr val="0000FF"/>
                          </a:solidFill>
                          <a:latin typeface="Comic Sans MS"/>
                          <a:cs typeface="Comic Sans MS"/>
                        </a:rPr>
                        <a:t>+25</a:t>
                      </a:r>
                      <a:endParaRPr sz="1700">
                        <a:latin typeface="Comic Sans MS"/>
                        <a:cs typeface="Comic Sans MS"/>
                      </a:endParaRPr>
                    </a:p>
                  </a:txBody>
                  <a:tcPr marL="0" marR="0" marT="33655"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r>
              <a:tr h="533399">
                <a:tc>
                  <a:txBody>
                    <a:bodyPr/>
                    <a:lstStyle/>
                    <a:p>
                      <a:pPr marL="90170">
                        <a:lnSpc>
                          <a:spcPct val="100000"/>
                        </a:lnSpc>
                        <a:spcBef>
                          <a:spcPts val="265"/>
                        </a:spcBef>
                      </a:pPr>
                      <a:r>
                        <a:rPr sz="1700" spc="5" dirty="0">
                          <a:solidFill>
                            <a:srgbClr val="FF3200"/>
                          </a:solidFill>
                          <a:latin typeface="Comic Sans MS"/>
                          <a:cs typeface="Comic Sans MS"/>
                        </a:rPr>
                        <a:t>Ακύρωση</a:t>
                      </a:r>
                      <a:r>
                        <a:rPr sz="1700" spc="190" dirty="0">
                          <a:solidFill>
                            <a:srgbClr val="FF3200"/>
                          </a:solidFill>
                          <a:latin typeface="Comic Sans MS"/>
                          <a:cs typeface="Comic Sans MS"/>
                        </a:rPr>
                        <a:t> </a:t>
                      </a:r>
                      <a:r>
                        <a:rPr sz="1700" spc="15" dirty="0">
                          <a:solidFill>
                            <a:srgbClr val="FF3200"/>
                          </a:solidFill>
                          <a:latin typeface="Comic Sans MS"/>
                          <a:cs typeface="Comic Sans MS"/>
                        </a:rPr>
                        <a:t>συµβάσεων</a:t>
                      </a:r>
                      <a:endParaRPr sz="1700">
                        <a:latin typeface="Comic Sans MS"/>
                        <a:cs typeface="Comic Sans MS"/>
                      </a:endParaRPr>
                    </a:p>
                  </a:txBody>
                  <a:tcPr marL="0" marR="0" marT="33655"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65"/>
                        </a:spcBef>
                      </a:pPr>
                      <a:r>
                        <a:rPr sz="1700" spc="150" dirty="0">
                          <a:solidFill>
                            <a:srgbClr val="FF3200"/>
                          </a:solidFill>
                          <a:latin typeface="Comic Sans MS"/>
                          <a:cs typeface="Comic Sans MS"/>
                        </a:rPr>
                        <a:t>-100</a:t>
                      </a:r>
                      <a:endParaRPr sz="1700">
                        <a:latin typeface="Comic Sans MS"/>
                        <a:cs typeface="Comic Sans MS"/>
                      </a:endParaRPr>
                    </a:p>
                  </a:txBody>
                  <a:tcPr marL="0" marR="0" marT="33655"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r>
              <a:tr h="533399">
                <a:tc>
                  <a:txBody>
                    <a:bodyPr/>
                    <a:lstStyle/>
                    <a:p>
                      <a:pPr marL="90170">
                        <a:lnSpc>
                          <a:spcPct val="100000"/>
                        </a:lnSpc>
                        <a:spcBef>
                          <a:spcPts val="265"/>
                        </a:spcBef>
                      </a:pPr>
                      <a:r>
                        <a:rPr sz="1700" spc="10" dirty="0">
                          <a:solidFill>
                            <a:srgbClr val="0000FF"/>
                          </a:solidFill>
                          <a:latin typeface="Comic Sans MS"/>
                          <a:cs typeface="Comic Sans MS"/>
                        </a:rPr>
                        <a:t>Ευχαριστίες</a:t>
                      </a:r>
                      <a:endParaRPr sz="1700">
                        <a:latin typeface="Comic Sans MS"/>
                        <a:cs typeface="Comic Sans MS"/>
                      </a:endParaRPr>
                    </a:p>
                  </a:txBody>
                  <a:tcPr marL="0" marR="0" marT="33655"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65"/>
                        </a:spcBef>
                      </a:pPr>
                      <a:r>
                        <a:rPr sz="1700" spc="110" dirty="0">
                          <a:solidFill>
                            <a:srgbClr val="0000FF"/>
                          </a:solidFill>
                          <a:latin typeface="Comic Sans MS"/>
                          <a:cs typeface="Comic Sans MS"/>
                        </a:rPr>
                        <a:t>+5</a:t>
                      </a:r>
                      <a:endParaRPr sz="1700">
                        <a:latin typeface="Comic Sans MS"/>
                        <a:cs typeface="Comic Sans MS"/>
                      </a:endParaRPr>
                    </a:p>
                  </a:txBody>
                  <a:tcPr marL="0" marR="0" marT="33655"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r>
              <a:tr h="534161">
                <a:tc>
                  <a:txBody>
                    <a:bodyPr/>
                    <a:lstStyle/>
                    <a:p>
                      <a:pPr marL="90170">
                        <a:lnSpc>
                          <a:spcPct val="100000"/>
                        </a:lnSpc>
                        <a:spcBef>
                          <a:spcPts val="265"/>
                        </a:spcBef>
                      </a:pPr>
                      <a:r>
                        <a:rPr sz="1700" spc="15" dirty="0">
                          <a:solidFill>
                            <a:srgbClr val="FF3200"/>
                          </a:solidFill>
                          <a:latin typeface="Comic Sans MS"/>
                          <a:cs typeface="Comic Sans MS"/>
                        </a:rPr>
                        <a:t>Παράπονα</a:t>
                      </a:r>
                      <a:endParaRPr sz="1700">
                        <a:latin typeface="Comic Sans MS"/>
                        <a:cs typeface="Comic Sans MS"/>
                      </a:endParaRPr>
                    </a:p>
                  </a:txBody>
                  <a:tcPr marL="0" marR="0" marT="33655" marB="0">
                    <a:lnL w="381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tcPr>
                </a:tc>
                <a:tc>
                  <a:txBody>
                    <a:bodyPr/>
                    <a:lstStyle/>
                    <a:p>
                      <a:pPr marL="91440">
                        <a:lnSpc>
                          <a:spcPct val="100000"/>
                        </a:lnSpc>
                        <a:spcBef>
                          <a:spcPts val="265"/>
                        </a:spcBef>
                      </a:pPr>
                      <a:r>
                        <a:rPr sz="1700" spc="200" dirty="0">
                          <a:solidFill>
                            <a:srgbClr val="FF3200"/>
                          </a:solidFill>
                          <a:latin typeface="Comic Sans MS"/>
                          <a:cs typeface="Comic Sans MS"/>
                        </a:rPr>
                        <a:t>-10</a:t>
                      </a:r>
                      <a:endParaRPr sz="1700" dirty="0">
                        <a:latin typeface="Comic Sans MS"/>
                        <a:cs typeface="Comic Sans MS"/>
                      </a:endParaRPr>
                    </a:p>
                  </a:txBody>
                  <a:tcPr marL="0" marR="0" marT="33655" marB="0">
                    <a:lnL w="12700">
                      <a:solidFill>
                        <a:srgbClr val="000000"/>
                      </a:solidFill>
                      <a:prstDash val="solid"/>
                    </a:lnL>
                    <a:lnR w="38100">
                      <a:solidFill>
                        <a:srgbClr val="000000"/>
                      </a:solidFill>
                      <a:prstDash val="solid"/>
                    </a:lnR>
                    <a:lnT w="12700">
                      <a:solidFill>
                        <a:srgbClr val="000000"/>
                      </a:solidFill>
                      <a:prstDash val="solid"/>
                    </a:lnT>
                    <a:lnB w="38100">
                      <a:solidFill>
                        <a:srgbClr val="000000"/>
                      </a:solidFill>
                      <a:prstDash val="solid"/>
                    </a:lnB>
                  </a:tcPr>
                </a:tc>
              </a:tr>
            </a:tbl>
          </a:graphicData>
        </a:graphic>
      </p:graphicFrame>
      <p:sp>
        <p:nvSpPr>
          <p:cNvPr id="7" name="object 2"/>
          <p:cNvSpPr txBox="1">
            <a:spLocks noGrp="1"/>
          </p:cNvSpPr>
          <p:nvPr>
            <p:ph type="title"/>
          </p:nvPr>
        </p:nvSpPr>
        <p:spPr>
          <a:xfrm>
            <a:off x="1462404" y="747769"/>
            <a:ext cx="773430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CC0000"/>
                </a:solidFill>
              </a:rPr>
              <a:t>ΙΚΑΝΟΠΟΙΗΣΗ </a:t>
            </a:r>
            <a:r>
              <a:rPr sz="2400" spc="-5" dirty="0" smtClean="0">
                <a:solidFill>
                  <a:srgbClr val="CC0000"/>
                </a:solidFill>
              </a:rPr>
              <a:t>ΠΕΛΑΤΩΝ</a:t>
            </a:r>
            <a:r>
              <a:rPr lang="el-GR" sz="2400" spc="-5" dirty="0" smtClean="0">
                <a:solidFill>
                  <a:srgbClr val="CC0000"/>
                </a:solidFill>
              </a:rPr>
              <a:t> </a:t>
            </a:r>
            <a:r>
              <a:rPr sz="2400" spc="-5" dirty="0" smtClean="0">
                <a:solidFill>
                  <a:srgbClr val="CC0000"/>
                </a:solidFill>
              </a:rPr>
              <a:t>- </a:t>
            </a:r>
            <a:r>
              <a:rPr sz="2400" spc="-5" dirty="0">
                <a:solidFill>
                  <a:srgbClr val="CC0000"/>
                </a:solidFill>
              </a:rPr>
              <a:t>ΣΥΝΘΕΤΟΣ</a:t>
            </a:r>
            <a:r>
              <a:rPr sz="2400" spc="-95" dirty="0">
                <a:solidFill>
                  <a:srgbClr val="CC0000"/>
                </a:solidFill>
              </a:rPr>
              <a:t> </a:t>
            </a:r>
            <a:r>
              <a:rPr lang="el-GR" sz="2400" spc="20" dirty="0" smtClean="0">
                <a:solidFill>
                  <a:srgbClr val="CC0000"/>
                </a:solidFill>
              </a:rPr>
              <a:t>Δ</a:t>
            </a:r>
            <a:r>
              <a:rPr sz="2400" spc="20" dirty="0" smtClean="0">
                <a:solidFill>
                  <a:srgbClr val="CC0000"/>
                </a:solidFill>
              </a:rPr>
              <a:t>ΕΙΚΤΗΣ</a:t>
            </a:r>
            <a:endParaRPr sz="2400"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24</a:t>
            </a:fld>
            <a:endParaRPr lang="el-GR"/>
          </a:p>
        </p:txBody>
      </p:sp>
      <p:grpSp>
        <p:nvGrpSpPr>
          <p:cNvPr id="6" name="object 2"/>
          <p:cNvGrpSpPr/>
          <p:nvPr/>
        </p:nvGrpSpPr>
        <p:grpSpPr>
          <a:xfrm>
            <a:off x="323528" y="620688"/>
            <a:ext cx="8645652" cy="6045836"/>
            <a:chOff x="969139" y="481583"/>
            <a:chExt cx="8645652" cy="6045836"/>
          </a:xfrm>
        </p:grpSpPr>
        <p:sp>
          <p:nvSpPr>
            <p:cNvPr id="8" name="object 4"/>
            <p:cNvSpPr/>
            <p:nvPr/>
          </p:nvSpPr>
          <p:spPr>
            <a:xfrm>
              <a:off x="969139" y="481583"/>
              <a:ext cx="8645652" cy="5292852"/>
            </a:xfrm>
            <a:prstGeom prst="rect">
              <a:avLst/>
            </a:prstGeom>
            <a:blipFill>
              <a:blip r:embed="rId2" cstate="print"/>
              <a:stretch>
                <a:fillRect/>
              </a:stretch>
            </a:blipFill>
          </p:spPr>
          <p:txBody>
            <a:bodyPr wrap="square" lIns="0" tIns="0" rIns="0" bIns="0" rtlCol="0"/>
            <a:lstStyle/>
            <a:p>
              <a:endParaRPr/>
            </a:p>
          </p:txBody>
        </p:sp>
        <p:sp>
          <p:nvSpPr>
            <p:cNvPr id="9" name="object 5"/>
            <p:cNvSpPr/>
            <p:nvPr/>
          </p:nvSpPr>
          <p:spPr>
            <a:xfrm>
              <a:off x="8698854" y="1720595"/>
              <a:ext cx="457200" cy="4800600"/>
            </a:xfrm>
            <a:custGeom>
              <a:avLst/>
              <a:gdLst/>
              <a:ahLst/>
              <a:cxnLst/>
              <a:rect l="l" t="t" r="r" b="b"/>
              <a:pathLst>
                <a:path w="457200" h="4800600">
                  <a:moveTo>
                    <a:pt x="457199" y="4800599"/>
                  </a:moveTo>
                  <a:lnTo>
                    <a:pt x="457199" y="0"/>
                  </a:lnTo>
                  <a:lnTo>
                    <a:pt x="0" y="0"/>
                  </a:lnTo>
                  <a:lnTo>
                    <a:pt x="0" y="4800599"/>
                  </a:lnTo>
                  <a:lnTo>
                    <a:pt x="457199" y="4800599"/>
                  </a:lnTo>
                  <a:close/>
                </a:path>
              </a:pathLst>
            </a:custGeom>
            <a:solidFill>
              <a:srgbClr val="BAE0E3"/>
            </a:solidFill>
          </p:spPr>
          <p:txBody>
            <a:bodyPr wrap="square" lIns="0" tIns="0" rIns="0" bIns="0" rtlCol="0"/>
            <a:lstStyle/>
            <a:p>
              <a:endParaRPr/>
            </a:p>
          </p:txBody>
        </p:sp>
        <p:sp>
          <p:nvSpPr>
            <p:cNvPr id="10" name="object 6"/>
            <p:cNvSpPr/>
            <p:nvPr/>
          </p:nvSpPr>
          <p:spPr>
            <a:xfrm>
              <a:off x="8694282" y="1716024"/>
              <a:ext cx="467995" cy="4811395"/>
            </a:xfrm>
            <a:custGeom>
              <a:avLst/>
              <a:gdLst/>
              <a:ahLst/>
              <a:cxnLst/>
              <a:rect l="l" t="t" r="r" b="b"/>
              <a:pathLst>
                <a:path w="467995" h="4811395">
                  <a:moveTo>
                    <a:pt x="467868" y="4811268"/>
                  </a:moveTo>
                  <a:lnTo>
                    <a:pt x="467868" y="0"/>
                  </a:lnTo>
                  <a:lnTo>
                    <a:pt x="0" y="0"/>
                  </a:lnTo>
                  <a:lnTo>
                    <a:pt x="0" y="4811268"/>
                  </a:lnTo>
                  <a:lnTo>
                    <a:pt x="4572" y="4811268"/>
                  </a:lnTo>
                  <a:lnTo>
                    <a:pt x="4572" y="10668"/>
                  </a:lnTo>
                  <a:lnTo>
                    <a:pt x="10668" y="4572"/>
                  </a:lnTo>
                  <a:lnTo>
                    <a:pt x="10668" y="10668"/>
                  </a:lnTo>
                  <a:lnTo>
                    <a:pt x="457200" y="10668"/>
                  </a:lnTo>
                  <a:lnTo>
                    <a:pt x="457200" y="4572"/>
                  </a:lnTo>
                  <a:lnTo>
                    <a:pt x="461772" y="10668"/>
                  </a:lnTo>
                  <a:lnTo>
                    <a:pt x="461772" y="4811268"/>
                  </a:lnTo>
                  <a:lnTo>
                    <a:pt x="467868" y="4811268"/>
                  </a:lnTo>
                  <a:close/>
                </a:path>
                <a:path w="467995" h="4811395">
                  <a:moveTo>
                    <a:pt x="10668" y="10668"/>
                  </a:moveTo>
                  <a:lnTo>
                    <a:pt x="10668" y="4572"/>
                  </a:lnTo>
                  <a:lnTo>
                    <a:pt x="4572" y="10668"/>
                  </a:lnTo>
                  <a:lnTo>
                    <a:pt x="10668" y="10668"/>
                  </a:lnTo>
                  <a:close/>
                </a:path>
                <a:path w="467995" h="4811395">
                  <a:moveTo>
                    <a:pt x="10668" y="4800600"/>
                  </a:moveTo>
                  <a:lnTo>
                    <a:pt x="10668" y="10668"/>
                  </a:lnTo>
                  <a:lnTo>
                    <a:pt x="4572" y="10668"/>
                  </a:lnTo>
                  <a:lnTo>
                    <a:pt x="4572" y="4800600"/>
                  </a:lnTo>
                  <a:lnTo>
                    <a:pt x="10668" y="4800600"/>
                  </a:lnTo>
                  <a:close/>
                </a:path>
                <a:path w="467995" h="4811395">
                  <a:moveTo>
                    <a:pt x="461772" y="4800600"/>
                  </a:moveTo>
                  <a:lnTo>
                    <a:pt x="4572" y="4800600"/>
                  </a:lnTo>
                  <a:lnTo>
                    <a:pt x="10668" y="4805172"/>
                  </a:lnTo>
                  <a:lnTo>
                    <a:pt x="10668" y="4811268"/>
                  </a:lnTo>
                  <a:lnTo>
                    <a:pt x="457200" y="4811268"/>
                  </a:lnTo>
                  <a:lnTo>
                    <a:pt x="457200" y="4805172"/>
                  </a:lnTo>
                  <a:lnTo>
                    <a:pt x="461772" y="4800600"/>
                  </a:lnTo>
                  <a:close/>
                </a:path>
                <a:path w="467995" h="4811395">
                  <a:moveTo>
                    <a:pt x="10668" y="4811268"/>
                  </a:moveTo>
                  <a:lnTo>
                    <a:pt x="10668" y="4805172"/>
                  </a:lnTo>
                  <a:lnTo>
                    <a:pt x="4572" y="4800600"/>
                  </a:lnTo>
                  <a:lnTo>
                    <a:pt x="4572" y="4811268"/>
                  </a:lnTo>
                  <a:lnTo>
                    <a:pt x="10668" y="4811268"/>
                  </a:lnTo>
                  <a:close/>
                </a:path>
                <a:path w="467995" h="4811395">
                  <a:moveTo>
                    <a:pt x="461772" y="10668"/>
                  </a:moveTo>
                  <a:lnTo>
                    <a:pt x="457200" y="4572"/>
                  </a:lnTo>
                  <a:lnTo>
                    <a:pt x="457200" y="10668"/>
                  </a:lnTo>
                  <a:lnTo>
                    <a:pt x="461772" y="10668"/>
                  </a:lnTo>
                  <a:close/>
                </a:path>
                <a:path w="467995" h="4811395">
                  <a:moveTo>
                    <a:pt x="461772" y="4800600"/>
                  </a:moveTo>
                  <a:lnTo>
                    <a:pt x="461772" y="10668"/>
                  </a:lnTo>
                  <a:lnTo>
                    <a:pt x="457200" y="10668"/>
                  </a:lnTo>
                  <a:lnTo>
                    <a:pt x="457200" y="4800600"/>
                  </a:lnTo>
                  <a:lnTo>
                    <a:pt x="461772" y="4800600"/>
                  </a:lnTo>
                  <a:close/>
                </a:path>
                <a:path w="467995" h="4811395">
                  <a:moveTo>
                    <a:pt x="461772" y="4811268"/>
                  </a:moveTo>
                  <a:lnTo>
                    <a:pt x="461772" y="4800600"/>
                  </a:lnTo>
                  <a:lnTo>
                    <a:pt x="457200" y="4805172"/>
                  </a:lnTo>
                  <a:lnTo>
                    <a:pt x="457200" y="4811268"/>
                  </a:lnTo>
                  <a:lnTo>
                    <a:pt x="461772" y="4811268"/>
                  </a:lnTo>
                  <a:close/>
                </a:path>
              </a:pathLst>
            </a:custGeom>
            <a:solidFill>
              <a:srgbClr val="000000"/>
            </a:solidFill>
          </p:spPr>
          <p:txBody>
            <a:bodyPr wrap="square" lIns="0" tIns="0" rIns="0" bIns="0" rtlCol="0"/>
            <a:lstStyle/>
            <a:p>
              <a:endParaRPr/>
            </a:p>
          </p:txBody>
        </p:sp>
        <p:sp>
          <p:nvSpPr>
            <p:cNvPr id="11" name="object 7"/>
            <p:cNvSpPr/>
            <p:nvPr/>
          </p:nvSpPr>
          <p:spPr>
            <a:xfrm>
              <a:off x="8730858" y="2194559"/>
              <a:ext cx="457200" cy="3581400"/>
            </a:xfrm>
            <a:custGeom>
              <a:avLst/>
              <a:gdLst/>
              <a:ahLst/>
              <a:cxnLst/>
              <a:rect l="l" t="t" r="r" b="b"/>
              <a:pathLst>
                <a:path w="457200" h="3581400">
                  <a:moveTo>
                    <a:pt x="457199" y="3581399"/>
                  </a:moveTo>
                  <a:lnTo>
                    <a:pt x="457199" y="0"/>
                  </a:lnTo>
                  <a:lnTo>
                    <a:pt x="0" y="0"/>
                  </a:lnTo>
                  <a:lnTo>
                    <a:pt x="0" y="3581399"/>
                  </a:lnTo>
                  <a:lnTo>
                    <a:pt x="457199" y="3581399"/>
                  </a:lnTo>
                  <a:close/>
                </a:path>
              </a:pathLst>
            </a:custGeom>
            <a:solidFill>
              <a:srgbClr val="FFFFFF"/>
            </a:solidFill>
          </p:spPr>
          <p:txBody>
            <a:bodyPr wrap="square" lIns="0" tIns="0" rIns="0" bIns="0" rtlCol="0"/>
            <a:lstStyle/>
            <a:p>
              <a:endParaRPr/>
            </a:p>
          </p:txBody>
        </p:sp>
        <p:sp>
          <p:nvSpPr>
            <p:cNvPr id="12" name="object 8"/>
            <p:cNvSpPr/>
            <p:nvPr/>
          </p:nvSpPr>
          <p:spPr>
            <a:xfrm>
              <a:off x="8726287" y="2189987"/>
              <a:ext cx="466725" cy="3590925"/>
            </a:xfrm>
            <a:custGeom>
              <a:avLst/>
              <a:gdLst/>
              <a:ahLst/>
              <a:cxnLst/>
              <a:rect l="l" t="t" r="r" b="b"/>
              <a:pathLst>
                <a:path w="466725" h="3590925">
                  <a:moveTo>
                    <a:pt x="466344" y="3590544"/>
                  </a:moveTo>
                  <a:lnTo>
                    <a:pt x="466344" y="0"/>
                  </a:lnTo>
                  <a:lnTo>
                    <a:pt x="0" y="0"/>
                  </a:lnTo>
                  <a:lnTo>
                    <a:pt x="0" y="3590544"/>
                  </a:lnTo>
                  <a:lnTo>
                    <a:pt x="4572" y="3590544"/>
                  </a:lnTo>
                  <a:lnTo>
                    <a:pt x="4572" y="9144"/>
                  </a:lnTo>
                  <a:lnTo>
                    <a:pt x="9144" y="4572"/>
                  </a:lnTo>
                  <a:lnTo>
                    <a:pt x="9144" y="9144"/>
                  </a:lnTo>
                  <a:lnTo>
                    <a:pt x="457200" y="9144"/>
                  </a:lnTo>
                  <a:lnTo>
                    <a:pt x="457200" y="4572"/>
                  </a:lnTo>
                  <a:lnTo>
                    <a:pt x="461772" y="9144"/>
                  </a:lnTo>
                  <a:lnTo>
                    <a:pt x="461772" y="3590544"/>
                  </a:lnTo>
                  <a:lnTo>
                    <a:pt x="466344" y="3590544"/>
                  </a:lnTo>
                  <a:close/>
                </a:path>
                <a:path w="466725" h="3590925">
                  <a:moveTo>
                    <a:pt x="9144" y="9144"/>
                  </a:moveTo>
                  <a:lnTo>
                    <a:pt x="9144" y="4572"/>
                  </a:lnTo>
                  <a:lnTo>
                    <a:pt x="4572" y="9144"/>
                  </a:lnTo>
                  <a:lnTo>
                    <a:pt x="9144" y="9144"/>
                  </a:lnTo>
                  <a:close/>
                </a:path>
                <a:path w="466725" h="3590925">
                  <a:moveTo>
                    <a:pt x="9144" y="3581400"/>
                  </a:moveTo>
                  <a:lnTo>
                    <a:pt x="9144" y="9144"/>
                  </a:lnTo>
                  <a:lnTo>
                    <a:pt x="4572" y="9144"/>
                  </a:lnTo>
                  <a:lnTo>
                    <a:pt x="4572" y="3581400"/>
                  </a:lnTo>
                  <a:lnTo>
                    <a:pt x="9144" y="3581400"/>
                  </a:lnTo>
                  <a:close/>
                </a:path>
                <a:path w="466725" h="3590925">
                  <a:moveTo>
                    <a:pt x="461772" y="3581400"/>
                  </a:moveTo>
                  <a:lnTo>
                    <a:pt x="4572" y="3581400"/>
                  </a:lnTo>
                  <a:lnTo>
                    <a:pt x="9144" y="3585972"/>
                  </a:lnTo>
                  <a:lnTo>
                    <a:pt x="9144" y="3590544"/>
                  </a:lnTo>
                  <a:lnTo>
                    <a:pt x="457200" y="3590544"/>
                  </a:lnTo>
                  <a:lnTo>
                    <a:pt x="457200" y="3585972"/>
                  </a:lnTo>
                  <a:lnTo>
                    <a:pt x="461772" y="3581400"/>
                  </a:lnTo>
                  <a:close/>
                </a:path>
                <a:path w="466725" h="3590925">
                  <a:moveTo>
                    <a:pt x="9144" y="3590544"/>
                  </a:moveTo>
                  <a:lnTo>
                    <a:pt x="9144" y="3585972"/>
                  </a:lnTo>
                  <a:lnTo>
                    <a:pt x="4572" y="3581400"/>
                  </a:lnTo>
                  <a:lnTo>
                    <a:pt x="4572" y="3590544"/>
                  </a:lnTo>
                  <a:lnTo>
                    <a:pt x="9144" y="3590544"/>
                  </a:lnTo>
                  <a:close/>
                </a:path>
                <a:path w="466725" h="3590925">
                  <a:moveTo>
                    <a:pt x="461772" y="9144"/>
                  </a:moveTo>
                  <a:lnTo>
                    <a:pt x="457200" y="4572"/>
                  </a:lnTo>
                  <a:lnTo>
                    <a:pt x="457200" y="9144"/>
                  </a:lnTo>
                  <a:lnTo>
                    <a:pt x="461772" y="9144"/>
                  </a:lnTo>
                  <a:close/>
                </a:path>
                <a:path w="466725" h="3590925">
                  <a:moveTo>
                    <a:pt x="461772" y="3581400"/>
                  </a:moveTo>
                  <a:lnTo>
                    <a:pt x="461772" y="9144"/>
                  </a:lnTo>
                  <a:lnTo>
                    <a:pt x="457200" y="9144"/>
                  </a:lnTo>
                  <a:lnTo>
                    <a:pt x="457200" y="3581400"/>
                  </a:lnTo>
                  <a:lnTo>
                    <a:pt x="461772" y="3581400"/>
                  </a:lnTo>
                  <a:close/>
                </a:path>
                <a:path w="466725" h="3590925">
                  <a:moveTo>
                    <a:pt x="461772" y="3590544"/>
                  </a:moveTo>
                  <a:lnTo>
                    <a:pt x="461772" y="3581400"/>
                  </a:lnTo>
                  <a:lnTo>
                    <a:pt x="457200" y="3585972"/>
                  </a:lnTo>
                  <a:lnTo>
                    <a:pt x="457200" y="3590544"/>
                  </a:lnTo>
                  <a:lnTo>
                    <a:pt x="461772" y="3590544"/>
                  </a:lnTo>
                  <a:close/>
                </a:path>
              </a:pathLst>
            </a:custGeom>
            <a:solidFill>
              <a:srgbClr val="000000"/>
            </a:solidFill>
          </p:spPr>
          <p:txBody>
            <a:bodyPr wrap="square" lIns="0" tIns="0" rIns="0" bIns="0" rtlCol="0"/>
            <a:lstStyle/>
            <a:p>
              <a:endParaRPr/>
            </a:p>
          </p:txBody>
        </p:sp>
        <p:sp>
          <p:nvSpPr>
            <p:cNvPr id="13" name="object 9"/>
            <p:cNvSpPr/>
            <p:nvPr/>
          </p:nvSpPr>
          <p:spPr>
            <a:xfrm>
              <a:off x="8730858" y="5724143"/>
              <a:ext cx="457200" cy="762000"/>
            </a:xfrm>
            <a:custGeom>
              <a:avLst/>
              <a:gdLst/>
              <a:ahLst/>
              <a:cxnLst/>
              <a:rect l="l" t="t" r="r" b="b"/>
              <a:pathLst>
                <a:path w="457200" h="762000">
                  <a:moveTo>
                    <a:pt x="457199" y="761999"/>
                  </a:moveTo>
                  <a:lnTo>
                    <a:pt x="457199" y="0"/>
                  </a:lnTo>
                  <a:lnTo>
                    <a:pt x="0" y="0"/>
                  </a:lnTo>
                  <a:lnTo>
                    <a:pt x="0" y="761999"/>
                  </a:lnTo>
                  <a:lnTo>
                    <a:pt x="457199" y="761999"/>
                  </a:lnTo>
                  <a:close/>
                </a:path>
              </a:pathLst>
            </a:custGeom>
            <a:solidFill>
              <a:srgbClr val="FF3200"/>
            </a:solidFill>
          </p:spPr>
          <p:txBody>
            <a:bodyPr wrap="square" lIns="0" tIns="0" rIns="0" bIns="0" rtlCol="0"/>
            <a:lstStyle/>
            <a:p>
              <a:endParaRPr/>
            </a:p>
          </p:txBody>
        </p:sp>
        <p:sp>
          <p:nvSpPr>
            <p:cNvPr id="14" name="object 10"/>
            <p:cNvSpPr/>
            <p:nvPr/>
          </p:nvSpPr>
          <p:spPr>
            <a:xfrm>
              <a:off x="8726287" y="5718048"/>
              <a:ext cx="466725" cy="772795"/>
            </a:xfrm>
            <a:custGeom>
              <a:avLst/>
              <a:gdLst/>
              <a:ahLst/>
              <a:cxnLst/>
              <a:rect l="l" t="t" r="r" b="b"/>
              <a:pathLst>
                <a:path w="466725" h="772795">
                  <a:moveTo>
                    <a:pt x="466344" y="772668"/>
                  </a:moveTo>
                  <a:lnTo>
                    <a:pt x="466344" y="0"/>
                  </a:lnTo>
                  <a:lnTo>
                    <a:pt x="0" y="0"/>
                  </a:lnTo>
                  <a:lnTo>
                    <a:pt x="0" y="772668"/>
                  </a:lnTo>
                  <a:lnTo>
                    <a:pt x="4572" y="772668"/>
                  </a:lnTo>
                  <a:lnTo>
                    <a:pt x="4572" y="10668"/>
                  </a:lnTo>
                  <a:lnTo>
                    <a:pt x="9144" y="6096"/>
                  </a:lnTo>
                  <a:lnTo>
                    <a:pt x="9144" y="10668"/>
                  </a:lnTo>
                  <a:lnTo>
                    <a:pt x="457200" y="10668"/>
                  </a:lnTo>
                  <a:lnTo>
                    <a:pt x="457200" y="6096"/>
                  </a:lnTo>
                  <a:lnTo>
                    <a:pt x="461772" y="10668"/>
                  </a:lnTo>
                  <a:lnTo>
                    <a:pt x="461772" y="772668"/>
                  </a:lnTo>
                  <a:lnTo>
                    <a:pt x="466344" y="772668"/>
                  </a:lnTo>
                  <a:close/>
                </a:path>
                <a:path w="466725" h="772795">
                  <a:moveTo>
                    <a:pt x="9144" y="10668"/>
                  </a:moveTo>
                  <a:lnTo>
                    <a:pt x="9144" y="6096"/>
                  </a:lnTo>
                  <a:lnTo>
                    <a:pt x="4572" y="10668"/>
                  </a:lnTo>
                  <a:lnTo>
                    <a:pt x="9144" y="10668"/>
                  </a:lnTo>
                  <a:close/>
                </a:path>
                <a:path w="466725" h="772795">
                  <a:moveTo>
                    <a:pt x="9144" y="762000"/>
                  </a:moveTo>
                  <a:lnTo>
                    <a:pt x="9144" y="10668"/>
                  </a:lnTo>
                  <a:lnTo>
                    <a:pt x="4572" y="10668"/>
                  </a:lnTo>
                  <a:lnTo>
                    <a:pt x="4572" y="762000"/>
                  </a:lnTo>
                  <a:lnTo>
                    <a:pt x="9144" y="762000"/>
                  </a:lnTo>
                  <a:close/>
                </a:path>
                <a:path w="466725" h="772795">
                  <a:moveTo>
                    <a:pt x="461772" y="762000"/>
                  </a:moveTo>
                  <a:lnTo>
                    <a:pt x="4572" y="762000"/>
                  </a:lnTo>
                  <a:lnTo>
                    <a:pt x="9144" y="768096"/>
                  </a:lnTo>
                  <a:lnTo>
                    <a:pt x="9144" y="772668"/>
                  </a:lnTo>
                  <a:lnTo>
                    <a:pt x="457200" y="772668"/>
                  </a:lnTo>
                  <a:lnTo>
                    <a:pt x="457200" y="768096"/>
                  </a:lnTo>
                  <a:lnTo>
                    <a:pt x="461772" y="762000"/>
                  </a:lnTo>
                  <a:close/>
                </a:path>
                <a:path w="466725" h="772795">
                  <a:moveTo>
                    <a:pt x="9144" y="772668"/>
                  </a:moveTo>
                  <a:lnTo>
                    <a:pt x="9144" y="768096"/>
                  </a:lnTo>
                  <a:lnTo>
                    <a:pt x="4572" y="762000"/>
                  </a:lnTo>
                  <a:lnTo>
                    <a:pt x="4572" y="772668"/>
                  </a:lnTo>
                  <a:lnTo>
                    <a:pt x="9144" y="772668"/>
                  </a:lnTo>
                  <a:close/>
                </a:path>
                <a:path w="466725" h="772795">
                  <a:moveTo>
                    <a:pt x="461772" y="10668"/>
                  </a:moveTo>
                  <a:lnTo>
                    <a:pt x="457200" y="6096"/>
                  </a:lnTo>
                  <a:lnTo>
                    <a:pt x="457200" y="10668"/>
                  </a:lnTo>
                  <a:lnTo>
                    <a:pt x="461772" y="10668"/>
                  </a:lnTo>
                  <a:close/>
                </a:path>
                <a:path w="466725" h="772795">
                  <a:moveTo>
                    <a:pt x="461772" y="762000"/>
                  </a:moveTo>
                  <a:lnTo>
                    <a:pt x="461772" y="10668"/>
                  </a:lnTo>
                  <a:lnTo>
                    <a:pt x="457200" y="10668"/>
                  </a:lnTo>
                  <a:lnTo>
                    <a:pt x="457200" y="762000"/>
                  </a:lnTo>
                  <a:lnTo>
                    <a:pt x="461772" y="762000"/>
                  </a:lnTo>
                  <a:close/>
                </a:path>
                <a:path w="466725" h="772795">
                  <a:moveTo>
                    <a:pt x="461772" y="772668"/>
                  </a:moveTo>
                  <a:lnTo>
                    <a:pt x="461772" y="762000"/>
                  </a:lnTo>
                  <a:lnTo>
                    <a:pt x="457200" y="768096"/>
                  </a:lnTo>
                  <a:lnTo>
                    <a:pt x="457200" y="772668"/>
                  </a:lnTo>
                  <a:lnTo>
                    <a:pt x="461772" y="772668"/>
                  </a:lnTo>
                  <a:close/>
                </a:path>
              </a:pathLst>
            </a:custGeom>
            <a:solidFill>
              <a:srgbClr val="000000"/>
            </a:solidFill>
          </p:spPr>
          <p:txBody>
            <a:bodyPr wrap="square" lIns="0" tIns="0" rIns="0" bIns="0" rtlCol="0"/>
            <a:lstStyle/>
            <a:p>
              <a:endParaRPr/>
            </a:p>
          </p:txBody>
        </p:sp>
        <p:sp>
          <p:nvSpPr>
            <p:cNvPr id="15" name="object 11"/>
            <p:cNvSpPr/>
            <p:nvPr/>
          </p:nvSpPr>
          <p:spPr>
            <a:xfrm>
              <a:off x="8546454" y="1110989"/>
              <a:ext cx="762000" cy="762000"/>
            </a:xfrm>
            <a:custGeom>
              <a:avLst/>
              <a:gdLst/>
              <a:ahLst/>
              <a:cxnLst/>
              <a:rect l="l" t="t" r="r" b="b"/>
              <a:pathLst>
                <a:path w="762000" h="762000">
                  <a:moveTo>
                    <a:pt x="761999" y="762006"/>
                  </a:moveTo>
                  <a:lnTo>
                    <a:pt x="380999" y="0"/>
                  </a:lnTo>
                  <a:lnTo>
                    <a:pt x="0" y="762006"/>
                  </a:lnTo>
                  <a:lnTo>
                    <a:pt x="761999" y="762006"/>
                  </a:lnTo>
                  <a:close/>
                </a:path>
              </a:pathLst>
            </a:custGeom>
            <a:solidFill>
              <a:srgbClr val="BAE0E3"/>
            </a:solidFill>
          </p:spPr>
          <p:txBody>
            <a:bodyPr wrap="square" lIns="0" tIns="0" rIns="0" bIns="0" rtlCol="0"/>
            <a:lstStyle/>
            <a:p>
              <a:endParaRPr/>
            </a:p>
          </p:txBody>
        </p:sp>
        <p:sp>
          <p:nvSpPr>
            <p:cNvPr id="16" name="object 12"/>
            <p:cNvSpPr/>
            <p:nvPr/>
          </p:nvSpPr>
          <p:spPr>
            <a:xfrm>
              <a:off x="8538835" y="1100321"/>
              <a:ext cx="779145" cy="779145"/>
            </a:xfrm>
            <a:custGeom>
              <a:avLst/>
              <a:gdLst/>
              <a:ahLst/>
              <a:cxnLst/>
              <a:rect l="l" t="t" r="r" b="b"/>
              <a:pathLst>
                <a:path w="779145" h="779144">
                  <a:moveTo>
                    <a:pt x="778764" y="778770"/>
                  </a:moveTo>
                  <a:lnTo>
                    <a:pt x="388620" y="0"/>
                  </a:lnTo>
                  <a:lnTo>
                    <a:pt x="0" y="778770"/>
                  </a:lnTo>
                  <a:lnTo>
                    <a:pt x="7620" y="778770"/>
                  </a:lnTo>
                  <a:lnTo>
                    <a:pt x="7620" y="768102"/>
                  </a:lnTo>
                  <a:lnTo>
                    <a:pt x="16001" y="768102"/>
                  </a:lnTo>
                  <a:lnTo>
                    <a:pt x="385572" y="28956"/>
                  </a:lnTo>
                  <a:lnTo>
                    <a:pt x="385572" y="13716"/>
                  </a:lnTo>
                  <a:lnTo>
                    <a:pt x="393192" y="13716"/>
                  </a:lnTo>
                  <a:lnTo>
                    <a:pt x="393192" y="28956"/>
                  </a:lnTo>
                  <a:lnTo>
                    <a:pt x="762762" y="768102"/>
                  </a:lnTo>
                  <a:lnTo>
                    <a:pt x="769620" y="768102"/>
                  </a:lnTo>
                  <a:lnTo>
                    <a:pt x="769620" y="778770"/>
                  </a:lnTo>
                  <a:lnTo>
                    <a:pt x="778764" y="778770"/>
                  </a:lnTo>
                  <a:close/>
                </a:path>
                <a:path w="779145" h="779144">
                  <a:moveTo>
                    <a:pt x="16001" y="768102"/>
                  </a:moveTo>
                  <a:lnTo>
                    <a:pt x="7620" y="768102"/>
                  </a:lnTo>
                  <a:lnTo>
                    <a:pt x="12192" y="775722"/>
                  </a:lnTo>
                  <a:lnTo>
                    <a:pt x="16001" y="768102"/>
                  </a:lnTo>
                  <a:close/>
                </a:path>
                <a:path w="779145" h="779144">
                  <a:moveTo>
                    <a:pt x="769620" y="778770"/>
                  </a:moveTo>
                  <a:lnTo>
                    <a:pt x="769620" y="768102"/>
                  </a:lnTo>
                  <a:lnTo>
                    <a:pt x="766572" y="775722"/>
                  </a:lnTo>
                  <a:lnTo>
                    <a:pt x="762762" y="768102"/>
                  </a:lnTo>
                  <a:lnTo>
                    <a:pt x="16001" y="768102"/>
                  </a:lnTo>
                  <a:lnTo>
                    <a:pt x="12192" y="775722"/>
                  </a:lnTo>
                  <a:lnTo>
                    <a:pt x="7620" y="768102"/>
                  </a:lnTo>
                  <a:lnTo>
                    <a:pt x="7620" y="778770"/>
                  </a:lnTo>
                  <a:lnTo>
                    <a:pt x="769620" y="778770"/>
                  </a:lnTo>
                  <a:close/>
                </a:path>
                <a:path w="779145" h="779144">
                  <a:moveTo>
                    <a:pt x="393192" y="13716"/>
                  </a:moveTo>
                  <a:lnTo>
                    <a:pt x="385572" y="13716"/>
                  </a:lnTo>
                  <a:lnTo>
                    <a:pt x="389382" y="21336"/>
                  </a:lnTo>
                  <a:lnTo>
                    <a:pt x="393192" y="13716"/>
                  </a:lnTo>
                  <a:close/>
                </a:path>
                <a:path w="779145" h="779144">
                  <a:moveTo>
                    <a:pt x="389382" y="21336"/>
                  </a:moveTo>
                  <a:lnTo>
                    <a:pt x="385572" y="13716"/>
                  </a:lnTo>
                  <a:lnTo>
                    <a:pt x="385572" y="28956"/>
                  </a:lnTo>
                  <a:lnTo>
                    <a:pt x="389382" y="21336"/>
                  </a:lnTo>
                  <a:close/>
                </a:path>
                <a:path w="779145" h="779144">
                  <a:moveTo>
                    <a:pt x="393192" y="28956"/>
                  </a:moveTo>
                  <a:lnTo>
                    <a:pt x="393192" y="13716"/>
                  </a:lnTo>
                  <a:lnTo>
                    <a:pt x="389382" y="21336"/>
                  </a:lnTo>
                  <a:lnTo>
                    <a:pt x="393192" y="28956"/>
                  </a:lnTo>
                  <a:close/>
                </a:path>
                <a:path w="779145" h="779144">
                  <a:moveTo>
                    <a:pt x="769620" y="768102"/>
                  </a:moveTo>
                  <a:lnTo>
                    <a:pt x="762762" y="768102"/>
                  </a:lnTo>
                  <a:lnTo>
                    <a:pt x="766572" y="775722"/>
                  </a:lnTo>
                  <a:lnTo>
                    <a:pt x="769620" y="768102"/>
                  </a:lnTo>
                  <a:close/>
                </a:path>
              </a:pathLst>
            </a:custGeom>
            <a:solidFill>
              <a:srgbClr val="329865"/>
            </a:solidFill>
          </p:spPr>
          <p:txBody>
            <a:bodyPr wrap="square" lIns="0" tIns="0" rIns="0" bIns="0" rtlCol="0"/>
            <a:lstStyle/>
            <a:p>
              <a:endParaRPr/>
            </a:p>
          </p:txBody>
        </p:sp>
      </p:gr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25</a:t>
            </a:fld>
            <a:endParaRPr lang="el-GR"/>
          </a:p>
        </p:txBody>
      </p:sp>
      <p:pic>
        <p:nvPicPr>
          <p:cNvPr id="1026" name="Picture 2"/>
          <p:cNvPicPr>
            <a:picLocks noChangeAspect="1" noChangeArrowheads="1"/>
          </p:cNvPicPr>
          <p:nvPr/>
        </p:nvPicPr>
        <p:blipFill>
          <a:blip r:embed="rId2" cstate="print"/>
          <a:srcRect/>
          <a:stretch>
            <a:fillRect/>
          </a:stretch>
        </p:blipFill>
        <p:spPr bwMode="auto">
          <a:xfrm>
            <a:off x="251520" y="377280"/>
            <a:ext cx="8496944" cy="648072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26</a:t>
            </a:fld>
            <a:endParaRPr lang="el-GR"/>
          </a:p>
        </p:txBody>
      </p:sp>
      <p:pic>
        <p:nvPicPr>
          <p:cNvPr id="2050" name="Picture 2"/>
          <p:cNvPicPr>
            <a:picLocks noChangeAspect="1" noChangeArrowheads="1"/>
          </p:cNvPicPr>
          <p:nvPr/>
        </p:nvPicPr>
        <p:blipFill>
          <a:blip r:embed="rId2" cstate="print"/>
          <a:srcRect/>
          <a:stretch>
            <a:fillRect/>
          </a:stretch>
        </p:blipFill>
        <p:spPr bwMode="auto">
          <a:xfrm>
            <a:off x="323528" y="476672"/>
            <a:ext cx="8496944" cy="612068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27</a:t>
            </a:fld>
            <a:endParaRPr lang="el-GR"/>
          </a:p>
        </p:txBody>
      </p:sp>
      <p:pic>
        <p:nvPicPr>
          <p:cNvPr id="3074" name="Picture 2"/>
          <p:cNvPicPr>
            <a:picLocks noChangeAspect="1" noChangeArrowheads="1"/>
          </p:cNvPicPr>
          <p:nvPr/>
        </p:nvPicPr>
        <p:blipFill>
          <a:blip r:embed="rId2" cstate="print"/>
          <a:srcRect/>
          <a:stretch>
            <a:fillRect/>
          </a:stretch>
        </p:blipFill>
        <p:spPr bwMode="auto">
          <a:xfrm>
            <a:off x="251520" y="260648"/>
            <a:ext cx="8640960" cy="659735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28</a:t>
            </a:fld>
            <a:endParaRPr lang="el-GR"/>
          </a:p>
        </p:txBody>
      </p:sp>
      <p:pic>
        <p:nvPicPr>
          <p:cNvPr id="4098" name="Picture 2"/>
          <p:cNvPicPr>
            <a:picLocks noChangeAspect="1" noChangeArrowheads="1"/>
          </p:cNvPicPr>
          <p:nvPr/>
        </p:nvPicPr>
        <p:blipFill>
          <a:blip r:embed="rId2" cstate="print"/>
          <a:srcRect/>
          <a:stretch>
            <a:fillRect/>
          </a:stretch>
        </p:blipFill>
        <p:spPr bwMode="auto">
          <a:xfrm>
            <a:off x="179512" y="332656"/>
            <a:ext cx="8712968" cy="633670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fld id="{A9F59C77-9914-4F88-B11C-2AD055C12F48}" type="datetime1">
              <a:rPr lang="el-GR" smtClean="0"/>
              <a:pPr/>
              <a:t>22/4/2020</a:t>
            </a:fld>
            <a:endParaRPr lang="el-GR"/>
          </a:p>
        </p:txBody>
      </p:sp>
      <p:sp>
        <p:nvSpPr>
          <p:cNvPr id="5" name="Θέση αριθμού διαφάνειας 4"/>
          <p:cNvSpPr>
            <a:spLocks noGrp="1"/>
          </p:cNvSpPr>
          <p:nvPr>
            <p:ph type="sldNum" sz="quarter" idx="12"/>
          </p:nvPr>
        </p:nvSpPr>
        <p:spPr/>
        <p:txBody>
          <a:bodyPr/>
          <a:lstStyle/>
          <a:p>
            <a:fld id="{D3F1D1C4-C2D9-4231-9FB2-B2D9D97AA41D}" type="slidenum">
              <a:rPr lang="el-GR" smtClean="0"/>
              <a:pPr/>
              <a:t>29</a:t>
            </a:fld>
            <a:endParaRPr lang="el-GR"/>
          </a:p>
        </p:txBody>
      </p:sp>
      <p:pic>
        <p:nvPicPr>
          <p:cNvPr id="7" name="Εικόνα 6"/>
          <p:cNvPicPr>
            <a:picLocks noChangeAspect="1"/>
          </p:cNvPicPr>
          <p:nvPr/>
        </p:nvPicPr>
        <p:blipFill>
          <a:blip r:embed="rId2"/>
          <a:stretch>
            <a:fillRect/>
          </a:stretch>
        </p:blipFill>
        <p:spPr>
          <a:xfrm>
            <a:off x="323528" y="332656"/>
            <a:ext cx="8496944" cy="6192688"/>
          </a:xfrm>
          <a:prstGeom prst="rect">
            <a:avLst/>
          </a:prstGeom>
        </p:spPr>
      </p:pic>
    </p:spTree>
    <p:extLst>
      <p:ext uri="{BB962C8B-B14F-4D97-AF65-F5344CB8AC3E}">
        <p14:creationId xmlns:p14="http://schemas.microsoft.com/office/powerpoint/2010/main" val="2086486729"/>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132856"/>
            <a:ext cx="8229600" cy="4229824"/>
          </a:xfrm>
        </p:spPr>
        <p:txBody>
          <a:bodyPr>
            <a:normAutofit/>
          </a:bodyPr>
          <a:lstStyle/>
          <a:p>
            <a:r>
              <a:rPr lang="el-GR" sz="2400" dirty="0" smtClean="0">
                <a:latin typeface="Book Antiqua" pitchFamily="18" charset="0"/>
              </a:rPr>
              <a:t>Κατά τη διάρκεια των τελευταίων δεκαετιών, οι προσπάθειες όλων των οργανισμών παγκοσμίως για τη βελτίωση των παρεχόμενων υπηρεσιών εστιάστηκαν στις εκτιμήσεις του καταναλωτή για τα αγαθά και τις υπηρεσίες. </a:t>
            </a:r>
          </a:p>
          <a:p>
            <a:endParaRPr lang="el-GR" sz="2400" dirty="0" smtClean="0">
              <a:latin typeface="Book Antiqua" pitchFamily="18" charset="0"/>
            </a:endParaRPr>
          </a:p>
          <a:p>
            <a:r>
              <a:rPr lang="el-GR" sz="2400" dirty="0" smtClean="0"/>
              <a:t>Από έρευνες που έχουν πραγματοποιηθεί από τους </a:t>
            </a:r>
            <a:r>
              <a:rPr lang="de-DE" sz="2400" dirty="0" err="1" smtClean="0"/>
              <a:t>Parasuraman</a:t>
            </a:r>
            <a:r>
              <a:rPr lang="el-GR" sz="2400" dirty="0" smtClean="0"/>
              <a:t>, </a:t>
            </a:r>
            <a:r>
              <a:rPr lang="de-DE" sz="2400" dirty="0" err="1" smtClean="0"/>
              <a:t>Zeithaml</a:t>
            </a:r>
            <a:r>
              <a:rPr lang="el-GR" sz="2400" dirty="0" smtClean="0"/>
              <a:t> &amp; </a:t>
            </a:r>
            <a:r>
              <a:rPr lang="en-US" sz="2400" dirty="0" smtClean="0"/>
              <a:t>Berry</a:t>
            </a:r>
            <a:r>
              <a:rPr lang="el-GR" sz="2400" dirty="0" smtClean="0"/>
              <a:t> (1988), έχει φανεί ότι οι καταναλωτές χρησιμοποιούν παρόμοια κριτήρια, όταν καλούνται να αξιολογήσουν τις υπηρεσίες. </a:t>
            </a:r>
            <a:endParaRPr lang="el-GR" sz="2400" dirty="0">
              <a:latin typeface="Book Antiqua" pitchFamily="18" charset="0"/>
            </a:endParaRPr>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a:t>
            </a:fld>
            <a:endParaRPr lang="el-GR"/>
          </a:p>
        </p:txBody>
      </p:sp>
      <p:pic>
        <p:nvPicPr>
          <p:cNvPr id="6" name="Picture 2" descr="ygeia"/>
          <p:cNvPicPr>
            <a:picLocks noChangeAspect="1" noChangeArrowheads="1"/>
          </p:cNvPicPr>
          <p:nvPr/>
        </p:nvPicPr>
        <p:blipFill>
          <a:blip r:embed="rId2" cstate="print"/>
          <a:srcRect/>
          <a:stretch>
            <a:fillRect/>
          </a:stretch>
        </p:blipFill>
        <p:spPr bwMode="auto">
          <a:xfrm>
            <a:off x="0" y="0"/>
            <a:ext cx="2857500" cy="1819276"/>
          </a:xfrm>
          <a:prstGeom prst="rect">
            <a:avLst/>
          </a:prstGeom>
          <a:noFill/>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fld id="{A9F59C77-9914-4F88-B11C-2AD055C12F48}" type="datetime1">
              <a:rPr lang="el-GR" smtClean="0"/>
              <a:pPr/>
              <a:t>22/4/2020</a:t>
            </a:fld>
            <a:endParaRPr lang="el-GR"/>
          </a:p>
        </p:txBody>
      </p:sp>
      <p:sp>
        <p:nvSpPr>
          <p:cNvPr id="5" name="Θέση αριθμού διαφάνειας 4"/>
          <p:cNvSpPr>
            <a:spLocks noGrp="1"/>
          </p:cNvSpPr>
          <p:nvPr>
            <p:ph type="sldNum" sz="quarter" idx="12"/>
          </p:nvPr>
        </p:nvSpPr>
        <p:spPr/>
        <p:txBody>
          <a:bodyPr/>
          <a:lstStyle/>
          <a:p>
            <a:fld id="{D3F1D1C4-C2D9-4231-9FB2-B2D9D97AA41D}" type="slidenum">
              <a:rPr lang="el-GR" smtClean="0"/>
              <a:pPr/>
              <a:t>30</a:t>
            </a:fld>
            <a:endParaRPr lang="el-GR"/>
          </a:p>
        </p:txBody>
      </p:sp>
      <p:pic>
        <p:nvPicPr>
          <p:cNvPr id="6" name="Εικόνα 5"/>
          <p:cNvPicPr>
            <a:picLocks noChangeAspect="1"/>
          </p:cNvPicPr>
          <p:nvPr/>
        </p:nvPicPr>
        <p:blipFill>
          <a:blip r:embed="rId2"/>
          <a:stretch>
            <a:fillRect/>
          </a:stretch>
        </p:blipFill>
        <p:spPr>
          <a:xfrm>
            <a:off x="251520" y="548680"/>
            <a:ext cx="8640960" cy="6048672"/>
          </a:xfrm>
          <a:prstGeom prst="rect">
            <a:avLst/>
          </a:prstGeom>
        </p:spPr>
      </p:pic>
    </p:spTree>
    <p:extLst>
      <p:ext uri="{BB962C8B-B14F-4D97-AF65-F5344CB8AC3E}">
        <p14:creationId xmlns:p14="http://schemas.microsoft.com/office/powerpoint/2010/main" val="3631382411"/>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31</a:t>
            </a:fld>
            <a:endParaRPr lang="el-GR"/>
          </a:p>
        </p:txBody>
      </p:sp>
      <p:pic>
        <p:nvPicPr>
          <p:cNvPr id="5122" name="Picture 2"/>
          <p:cNvPicPr>
            <a:picLocks noChangeAspect="1" noChangeArrowheads="1"/>
          </p:cNvPicPr>
          <p:nvPr/>
        </p:nvPicPr>
        <p:blipFill>
          <a:blip r:embed="rId2" cstate="print"/>
          <a:srcRect/>
          <a:stretch>
            <a:fillRect/>
          </a:stretch>
        </p:blipFill>
        <p:spPr bwMode="auto">
          <a:xfrm>
            <a:off x="323528" y="548680"/>
            <a:ext cx="8496944" cy="612068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32</a:t>
            </a:fld>
            <a:endParaRPr lang="el-GR"/>
          </a:p>
        </p:txBody>
      </p:sp>
      <p:pic>
        <p:nvPicPr>
          <p:cNvPr id="6146" name="Picture 2"/>
          <p:cNvPicPr>
            <a:picLocks noChangeAspect="1" noChangeArrowheads="1"/>
          </p:cNvPicPr>
          <p:nvPr/>
        </p:nvPicPr>
        <p:blipFill>
          <a:blip r:embed="rId2" cstate="print"/>
          <a:srcRect/>
          <a:stretch>
            <a:fillRect/>
          </a:stretch>
        </p:blipFill>
        <p:spPr bwMode="auto">
          <a:xfrm>
            <a:off x="251520" y="476672"/>
            <a:ext cx="8640960" cy="638132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33</a:t>
            </a:fld>
            <a:endParaRPr lang="el-GR"/>
          </a:p>
        </p:txBody>
      </p:sp>
      <p:pic>
        <p:nvPicPr>
          <p:cNvPr id="7170" name="Picture 2"/>
          <p:cNvPicPr>
            <a:picLocks noChangeAspect="1" noChangeArrowheads="1"/>
          </p:cNvPicPr>
          <p:nvPr/>
        </p:nvPicPr>
        <p:blipFill>
          <a:blip r:embed="rId2" cstate="print"/>
          <a:srcRect/>
          <a:stretch>
            <a:fillRect/>
          </a:stretch>
        </p:blipFill>
        <p:spPr bwMode="auto">
          <a:xfrm>
            <a:off x="251520" y="476672"/>
            <a:ext cx="8568952" cy="61926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34</a:t>
            </a:fld>
            <a:endParaRPr lang="el-GR"/>
          </a:p>
        </p:txBody>
      </p:sp>
      <p:pic>
        <p:nvPicPr>
          <p:cNvPr id="8194" name="Picture 2"/>
          <p:cNvPicPr>
            <a:picLocks noChangeAspect="1" noChangeArrowheads="1"/>
          </p:cNvPicPr>
          <p:nvPr/>
        </p:nvPicPr>
        <p:blipFill>
          <a:blip r:embed="rId2" cstate="print"/>
          <a:srcRect/>
          <a:stretch>
            <a:fillRect/>
          </a:stretch>
        </p:blipFill>
        <p:spPr bwMode="auto">
          <a:xfrm>
            <a:off x="251520" y="332656"/>
            <a:ext cx="8568952" cy="630932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35</a:t>
            </a:fld>
            <a:endParaRPr lang="el-GR"/>
          </a:p>
        </p:txBody>
      </p:sp>
      <p:pic>
        <p:nvPicPr>
          <p:cNvPr id="1026" name="Picture 2"/>
          <p:cNvPicPr>
            <a:picLocks noChangeAspect="1" noChangeArrowheads="1"/>
          </p:cNvPicPr>
          <p:nvPr/>
        </p:nvPicPr>
        <p:blipFill>
          <a:blip r:embed="rId2" cstate="print"/>
          <a:srcRect/>
          <a:stretch>
            <a:fillRect/>
          </a:stretch>
        </p:blipFill>
        <p:spPr bwMode="auto">
          <a:xfrm>
            <a:off x="251520" y="404664"/>
            <a:ext cx="8568952" cy="62373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36</a:t>
            </a:fld>
            <a:endParaRPr lang="el-GR"/>
          </a:p>
        </p:txBody>
      </p:sp>
      <p:pic>
        <p:nvPicPr>
          <p:cNvPr id="2050" name="Picture 2"/>
          <p:cNvPicPr>
            <a:picLocks noChangeAspect="1" noChangeArrowheads="1"/>
          </p:cNvPicPr>
          <p:nvPr/>
        </p:nvPicPr>
        <p:blipFill>
          <a:blip r:embed="rId2" cstate="print"/>
          <a:srcRect/>
          <a:stretch>
            <a:fillRect/>
          </a:stretch>
        </p:blipFill>
        <p:spPr bwMode="auto">
          <a:xfrm>
            <a:off x="251520" y="188640"/>
            <a:ext cx="8676456" cy="645333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37</a:t>
            </a:fld>
            <a:endParaRPr lang="el-GR"/>
          </a:p>
        </p:txBody>
      </p:sp>
      <p:pic>
        <p:nvPicPr>
          <p:cNvPr id="1026" name="Picture 2"/>
          <p:cNvPicPr>
            <a:picLocks noChangeAspect="1" noChangeArrowheads="1"/>
          </p:cNvPicPr>
          <p:nvPr/>
        </p:nvPicPr>
        <p:blipFill>
          <a:blip r:embed="rId2" cstate="print"/>
          <a:srcRect/>
          <a:stretch>
            <a:fillRect/>
          </a:stretch>
        </p:blipFill>
        <p:spPr bwMode="auto">
          <a:xfrm>
            <a:off x="251520" y="260648"/>
            <a:ext cx="8640960" cy="64087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38</a:t>
            </a:fld>
            <a:endParaRPr lang="el-GR"/>
          </a:p>
        </p:txBody>
      </p:sp>
      <p:pic>
        <p:nvPicPr>
          <p:cNvPr id="2050" name="Picture 2"/>
          <p:cNvPicPr>
            <a:picLocks noChangeAspect="1" noChangeArrowheads="1"/>
          </p:cNvPicPr>
          <p:nvPr/>
        </p:nvPicPr>
        <p:blipFill>
          <a:blip r:embed="rId2" cstate="print"/>
          <a:srcRect/>
          <a:stretch>
            <a:fillRect/>
          </a:stretch>
        </p:blipFill>
        <p:spPr bwMode="auto">
          <a:xfrm>
            <a:off x="251520" y="0"/>
            <a:ext cx="8712968"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39</a:t>
            </a:fld>
            <a:endParaRPr lang="el-GR"/>
          </a:p>
        </p:txBody>
      </p:sp>
      <p:pic>
        <p:nvPicPr>
          <p:cNvPr id="3074" name="Picture 2"/>
          <p:cNvPicPr>
            <a:picLocks noChangeAspect="1" noChangeArrowheads="1"/>
          </p:cNvPicPr>
          <p:nvPr/>
        </p:nvPicPr>
        <p:blipFill>
          <a:blip r:embed="rId2" cstate="print"/>
          <a:srcRect/>
          <a:stretch>
            <a:fillRect/>
          </a:stretch>
        </p:blipFill>
        <p:spPr bwMode="auto">
          <a:xfrm>
            <a:off x="179512" y="188640"/>
            <a:ext cx="8712968" cy="648072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a:p>
        </p:txBody>
      </p:sp>
      <p:pic>
        <p:nvPicPr>
          <p:cNvPr id="3074" name="Picture 2"/>
          <p:cNvPicPr>
            <a:picLocks noChangeAspect="1" noChangeArrowheads="1"/>
          </p:cNvPicPr>
          <p:nvPr/>
        </p:nvPicPr>
        <p:blipFill>
          <a:blip r:embed="rId2" cstate="print"/>
          <a:srcRect/>
          <a:stretch>
            <a:fillRect/>
          </a:stretch>
        </p:blipFill>
        <p:spPr bwMode="auto">
          <a:xfrm>
            <a:off x="251520" y="332656"/>
            <a:ext cx="8640960" cy="638132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40</a:t>
            </a:fld>
            <a:endParaRPr lang="el-GR"/>
          </a:p>
        </p:txBody>
      </p:sp>
      <p:pic>
        <p:nvPicPr>
          <p:cNvPr id="4098" name="Picture 2"/>
          <p:cNvPicPr>
            <a:picLocks noChangeAspect="1" noChangeArrowheads="1"/>
          </p:cNvPicPr>
          <p:nvPr/>
        </p:nvPicPr>
        <p:blipFill>
          <a:blip r:embed="rId2" cstate="print"/>
          <a:srcRect/>
          <a:stretch>
            <a:fillRect/>
          </a:stretch>
        </p:blipFill>
        <p:spPr bwMode="auto">
          <a:xfrm>
            <a:off x="179512" y="188640"/>
            <a:ext cx="8712968" cy="645333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41</a:t>
            </a:fld>
            <a:endParaRPr lang="el-GR"/>
          </a:p>
        </p:txBody>
      </p:sp>
      <p:pic>
        <p:nvPicPr>
          <p:cNvPr id="1026" name="Picture 2"/>
          <p:cNvPicPr>
            <a:picLocks noChangeAspect="1" noChangeArrowheads="1"/>
          </p:cNvPicPr>
          <p:nvPr/>
        </p:nvPicPr>
        <p:blipFill>
          <a:blip r:embed="rId2" cstate="print"/>
          <a:srcRect/>
          <a:stretch>
            <a:fillRect/>
          </a:stretch>
        </p:blipFill>
        <p:spPr bwMode="auto">
          <a:xfrm>
            <a:off x="179512" y="188640"/>
            <a:ext cx="8784976" cy="645333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42</a:t>
            </a:fld>
            <a:endParaRPr lang="el-GR"/>
          </a:p>
        </p:txBody>
      </p:sp>
      <p:pic>
        <p:nvPicPr>
          <p:cNvPr id="2050" name="Picture 2"/>
          <p:cNvPicPr>
            <a:picLocks noChangeAspect="1" noChangeArrowheads="1"/>
          </p:cNvPicPr>
          <p:nvPr/>
        </p:nvPicPr>
        <p:blipFill>
          <a:blip r:embed="rId2" cstate="print"/>
          <a:srcRect/>
          <a:stretch>
            <a:fillRect/>
          </a:stretch>
        </p:blipFill>
        <p:spPr bwMode="auto">
          <a:xfrm>
            <a:off x="179512" y="260648"/>
            <a:ext cx="8712968" cy="64087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43</a:t>
            </a:fld>
            <a:endParaRPr lang="el-GR"/>
          </a:p>
        </p:txBody>
      </p:sp>
      <p:pic>
        <p:nvPicPr>
          <p:cNvPr id="3074" name="Picture 2"/>
          <p:cNvPicPr>
            <a:picLocks noChangeAspect="1" noChangeArrowheads="1"/>
          </p:cNvPicPr>
          <p:nvPr/>
        </p:nvPicPr>
        <p:blipFill>
          <a:blip r:embed="rId2" cstate="print"/>
          <a:srcRect/>
          <a:stretch>
            <a:fillRect/>
          </a:stretch>
        </p:blipFill>
        <p:spPr bwMode="auto">
          <a:xfrm>
            <a:off x="179512" y="188640"/>
            <a:ext cx="8784976" cy="645333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32856"/>
            <a:ext cx="8229600" cy="4191744"/>
          </a:xfrm>
        </p:spPr>
        <p:txBody>
          <a:bodyPr>
            <a:normAutofit lnSpcReduction="10000"/>
          </a:bodyPr>
          <a:lstStyle/>
          <a:p>
            <a:r>
              <a:rPr lang="el-GR" sz="2400" dirty="0" smtClean="0">
                <a:latin typeface="Book Antiqua" pitchFamily="18" charset="0"/>
              </a:rPr>
              <a:t>Τα κριτήρια αυτά αντιστοιχούν σε δέκα κατηγορίες -κλειδιά που ονομάζονται «καθοριστικοί παράγοντες ποιότητας υπηρεσιών» και είναι οι ακόλουθοι (Παπανικολάου, 2003):</a:t>
            </a:r>
          </a:p>
          <a:p>
            <a:pPr>
              <a:buNone/>
            </a:pPr>
            <a:endParaRPr lang="el-GR" sz="2400" dirty="0" smtClean="0">
              <a:latin typeface="Book Antiqua" pitchFamily="18" charset="0"/>
            </a:endParaRPr>
          </a:p>
          <a:p>
            <a:pPr lvl="0">
              <a:buFont typeface="Wingdings" pitchFamily="2" charset="2"/>
              <a:buChar char="Ø"/>
            </a:pPr>
            <a:r>
              <a:rPr lang="el-GR" sz="2400" dirty="0" smtClean="0"/>
              <a:t>Αξιοπιστία (</a:t>
            </a:r>
            <a:r>
              <a:rPr lang="en-US" sz="2400" dirty="0" smtClean="0"/>
              <a:t>reliability</a:t>
            </a:r>
            <a:r>
              <a:rPr lang="el-GR" sz="2400" dirty="0" smtClean="0"/>
              <a:t>) που σχετίζεται με τη σταθερότητα στην παροχή φροντίδας, συνέπεια στην εκτέλεση και διάρκεια στις προσφερόμενες υπηρεσίες.</a:t>
            </a:r>
          </a:p>
          <a:p>
            <a:pPr lvl="0">
              <a:buFont typeface="Wingdings" pitchFamily="2" charset="2"/>
              <a:buChar char="Ø"/>
            </a:pPr>
            <a:r>
              <a:rPr lang="el-GR" sz="2400" dirty="0" smtClean="0"/>
              <a:t>Ανταπόκριση (</a:t>
            </a:r>
            <a:r>
              <a:rPr lang="en-US" sz="2400" dirty="0" smtClean="0"/>
              <a:t>responsiveness</a:t>
            </a:r>
            <a:r>
              <a:rPr lang="el-GR" sz="2400" dirty="0" smtClean="0"/>
              <a:t>): Στοιχεία αυτής αποτελούν η προθυμία καθώς και η ετοιμότητα των εργαζόμενων να εξυπηρετήσουν το χρήστη.</a:t>
            </a:r>
          </a:p>
          <a:p>
            <a:endParaRPr lang="el-GR" sz="2400" dirty="0" smtClean="0">
              <a:latin typeface="Book Antiqua" pitchFamily="18" charset="0"/>
            </a:endParaRPr>
          </a:p>
          <a:p>
            <a:endParaRPr lang="el-GR" dirty="0"/>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a:p>
        </p:txBody>
      </p:sp>
      <p:pic>
        <p:nvPicPr>
          <p:cNvPr id="6" name="Picture 2" descr="http://www.opinionpost.gr/news/wp-content/uploads/2013/04/health-300x209.jpg"/>
          <p:cNvPicPr>
            <a:picLocks noChangeAspect="1" noChangeArrowheads="1"/>
          </p:cNvPicPr>
          <p:nvPr/>
        </p:nvPicPr>
        <p:blipFill>
          <a:blip r:embed="rId2" cstate="print"/>
          <a:srcRect/>
          <a:stretch>
            <a:fillRect/>
          </a:stretch>
        </p:blipFill>
        <p:spPr bwMode="auto">
          <a:xfrm>
            <a:off x="0" y="0"/>
            <a:ext cx="2857500" cy="1990725"/>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060848"/>
            <a:ext cx="8229600" cy="4389120"/>
          </a:xfrm>
        </p:spPr>
        <p:txBody>
          <a:bodyPr>
            <a:normAutofit lnSpcReduction="10000"/>
          </a:bodyPr>
          <a:lstStyle/>
          <a:p>
            <a:pPr>
              <a:buFont typeface="Wingdings" pitchFamily="2" charset="2"/>
              <a:buChar char="Ø"/>
            </a:pPr>
            <a:r>
              <a:rPr lang="el-GR" sz="2400" dirty="0" smtClean="0">
                <a:latin typeface="Book Antiqua" pitchFamily="18" charset="0"/>
              </a:rPr>
              <a:t>Ικανότητα (</a:t>
            </a:r>
            <a:r>
              <a:rPr lang="en-US" sz="2400" dirty="0" smtClean="0">
                <a:latin typeface="Book Antiqua" pitchFamily="18" charset="0"/>
              </a:rPr>
              <a:t>competence</a:t>
            </a:r>
            <a:r>
              <a:rPr lang="el-GR" sz="2400" dirty="0" smtClean="0">
                <a:latin typeface="Book Antiqua" pitchFamily="18" charset="0"/>
              </a:rPr>
              <a:t>) που συνδέεται με την ύπαρξη των απαραίτητων προσόντων-δεξιοτήτων των εργαζόμενων προκειμένου να εκτελέσουν την υπηρεσία.</a:t>
            </a:r>
          </a:p>
          <a:p>
            <a:pPr>
              <a:buFont typeface="Wingdings" pitchFamily="2" charset="2"/>
              <a:buChar char="Ø"/>
            </a:pPr>
            <a:endParaRPr lang="el-GR" sz="2400" dirty="0" smtClean="0">
              <a:latin typeface="Book Antiqua" pitchFamily="18" charset="0"/>
            </a:endParaRPr>
          </a:p>
          <a:p>
            <a:pPr>
              <a:buFont typeface="Wingdings" pitchFamily="2" charset="2"/>
              <a:buChar char="Ø"/>
            </a:pPr>
            <a:r>
              <a:rPr lang="el-GR" sz="2400" dirty="0" smtClean="0">
                <a:latin typeface="Book Antiqua" pitchFamily="18" charset="0"/>
              </a:rPr>
              <a:t>Πρόσβαση (</a:t>
            </a:r>
            <a:r>
              <a:rPr lang="en-US" sz="2400" dirty="0" smtClean="0">
                <a:latin typeface="Book Antiqua" pitchFamily="18" charset="0"/>
              </a:rPr>
              <a:t>access</a:t>
            </a:r>
            <a:r>
              <a:rPr lang="el-GR" sz="2400" dirty="0" smtClean="0">
                <a:latin typeface="Book Antiqua" pitchFamily="18" charset="0"/>
              </a:rPr>
              <a:t>): Απαντά στο ερώτημα του πόσο εύκολο είναι να έρθει κάποιος σε επαφή ή να εισχωρήσει στην υπηρεσία.</a:t>
            </a:r>
          </a:p>
          <a:p>
            <a:pPr>
              <a:buNone/>
            </a:pPr>
            <a:endParaRPr lang="el-GR" sz="2400" dirty="0" smtClean="0">
              <a:latin typeface="Book Antiqua" pitchFamily="18" charset="0"/>
            </a:endParaRPr>
          </a:p>
          <a:p>
            <a:pPr>
              <a:buFont typeface="Wingdings" pitchFamily="2" charset="2"/>
              <a:buChar char="Ø"/>
            </a:pPr>
            <a:r>
              <a:rPr lang="el-GR" sz="2400" dirty="0" smtClean="0">
                <a:latin typeface="Book Antiqua" pitchFamily="18" charset="0"/>
              </a:rPr>
              <a:t>Ευγένεια (</a:t>
            </a:r>
            <a:r>
              <a:rPr lang="en-US" sz="2400" dirty="0" smtClean="0">
                <a:latin typeface="Book Antiqua" pitchFamily="18" charset="0"/>
              </a:rPr>
              <a:t>courtesy</a:t>
            </a:r>
            <a:r>
              <a:rPr lang="el-GR" sz="2400" dirty="0" smtClean="0">
                <a:latin typeface="Book Antiqua" pitchFamily="18" charset="0"/>
              </a:rPr>
              <a:t>): Φιλικότητα και εστίαση της προσοχής του προσωπικού στην εξυπηρέτηση των αναγκών του χρήστη.</a:t>
            </a:r>
          </a:p>
          <a:p>
            <a:endParaRPr lang="el-GR" dirty="0"/>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a:p>
        </p:txBody>
      </p:sp>
      <p:pic>
        <p:nvPicPr>
          <p:cNvPr id="6" name="Picture 2" descr="http://www.ygeia.gr/wp-content/uploads/2013/09/index.jpeg"/>
          <p:cNvPicPr>
            <a:picLocks noChangeAspect="1" noChangeArrowheads="1"/>
          </p:cNvPicPr>
          <p:nvPr/>
        </p:nvPicPr>
        <p:blipFill>
          <a:blip r:embed="rId2" cstate="print"/>
          <a:srcRect/>
          <a:stretch>
            <a:fillRect/>
          </a:stretch>
        </p:blipFill>
        <p:spPr bwMode="auto">
          <a:xfrm>
            <a:off x="0" y="0"/>
            <a:ext cx="2628900" cy="1743076"/>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060848"/>
            <a:ext cx="8229600" cy="4389120"/>
          </a:xfrm>
        </p:spPr>
        <p:txBody>
          <a:bodyPr/>
          <a:lstStyle/>
          <a:p>
            <a:pPr lvl="0">
              <a:buFont typeface="Wingdings" pitchFamily="2" charset="2"/>
              <a:buChar char="Ø"/>
            </a:pPr>
            <a:r>
              <a:rPr lang="el-GR" sz="2400" dirty="0" smtClean="0">
                <a:latin typeface="Book Antiqua" pitchFamily="18" charset="0"/>
              </a:rPr>
              <a:t>Επικοινωνία (</a:t>
            </a:r>
            <a:r>
              <a:rPr lang="en-US" sz="2400" dirty="0" smtClean="0">
                <a:latin typeface="Book Antiqua" pitchFamily="18" charset="0"/>
              </a:rPr>
              <a:t>communication</a:t>
            </a:r>
            <a:r>
              <a:rPr lang="el-GR" sz="2400" dirty="0" smtClean="0">
                <a:latin typeface="Book Antiqua" pitchFamily="18" charset="0"/>
              </a:rPr>
              <a:t>): Τρόποι ενημέρωσης του χρήστη χρησιμοποιώντας κατανοητούς όρους και δείχνοντας ενδιαφέρον για να «ακούσεις» τις ανησυχίες του χρήστη.</a:t>
            </a:r>
          </a:p>
          <a:p>
            <a:pPr lvl="0">
              <a:buNone/>
            </a:pPr>
            <a:endParaRPr lang="el-GR" sz="2400" dirty="0" smtClean="0">
              <a:latin typeface="Book Antiqua" pitchFamily="18" charset="0"/>
            </a:endParaRPr>
          </a:p>
          <a:p>
            <a:pPr lvl="0">
              <a:buFont typeface="Wingdings" pitchFamily="2" charset="2"/>
              <a:buChar char="Ø"/>
            </a:pPr>
            <a:r>
              <a:rPr lang="el-GR" sz="2400" dirty="0" smtClean="0">
                <a:latin typeface="Book Antiqua" pitchFamily="18" charset="0"/>
              </a:rPr>
              <a:t>Επαγγελματική πίστη (</a:t>
            </a:r>
            <a:r>
              <a:rPr lang="en-US" sz="2400" dirty="0" smtClean="0">
                <a:latin typeface="Book Antiqua" pitchFamily="18" charset="0"/>
              </a:rPr>
              <a:t>credibility</a:t>
            </a:r>
            <a:r>
              <a:rPr lang="el-GR" sz="2400" dirty="0" smtClean="0">
                <a:latin typeface="Book Antiqua" pitchFamily="18" charset="0"/>
              </a:rPr>
              <a:t>): Εμπιστοσύνη και ειλικρίνεια του προσωπικού.</a:t>
            </a:r>
          </a:p>
          <a:p>
            <a:pPr lvl="0">
              <a:buNone/>
            </a:pPr>
            <a:endParaRPr lang="el-GR" sz="2400" dirty="0" smtClean="0">
              <a:latin typeface="Book Antiqua" pitchFamily="18" charset="0"/>
            </a:endParaRPr>
          </a:p>
          <a:p>
            <a:pPr lvl="0">
              <a:buFont typeface="Wingdings" pitchFamily="2" charset="2"/>
              <a:buChar char="Ø"/>
            </a:pPr>
            <a:r>
              <a:rPr lang="el-GR" sz="2400" dirty="0" smtClean="0">
                <a:latin typeface="Book Antiqua" pitchFamily="18" charset="0"/>
              </a:rPr>
              <a:t>Ασφάλεια (</a:t>
            </a:r>
            <a:r>
              <a:rPr lang="en-US" sz="2400" dirty="0" smtClean="0">
                <a:latin typeface="Book Antiqua" pitchFamily="18" charset="0"/>
              </a:rPr>
              <a:t>security</a:t>
            </a:r>
            <a:r>
              <a:rPr lang="el-GR" sz="2400" dirty="0" smtClean="0">
                <a:latin typeface="Book Antiqua" pitchFamily="18" charset="0"/>
              </a:rPr>
              <a:t>): Σωματική ασφάλεια, όχι ρίσκο ή αμφιβολίες, πλήρης εχεμύθεια.</a:t>
            </a:r>
          </a:p>
          <a:p>
            <a:endParaRPr lang="el-GR" dirty="0"/>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a:p>
        </p:txBody>
      </p:sp>
      <p:pic>
        <p:nvPicPr>
          <p:cNvPr id="6" name="Picture 2" descr="http://www.ygeia.gr/wp-content/uploads/2013/09/index.jpeg"/>
          <p:cNvPicPr>
            <a:picLocks noChangeAspect="1" noChangeArrowheads="1"/>
          </p:cNvPicPr>
          <p:nvPr/>
        </p:nvPicPr>
        <p:blipFill>
          <a:blip r:embed="rId2" cstate="print"/>
          <a:srcRect/>
          <a:stretch>
            <a:fillRect/>
          </a:stretch>
        </p:blipFill>
        <p:spPr bwMode="auto">
          <a:xfrm>
            <a:off x="0" y="0"/>
            <a:ext cx="2628900" cy="1743076"/>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564904"/>
            <a:ext cx="8229600" cy="3240360"/>
          </a:xfrm>
        </p:spPr>
        <p:txBody>
          <a:bodyPr/>
          <a:lstStyle/>
          <a:p>
            <a:pPr lvl="0">
              <a:buFont typeface="Wingdings" pitchFamily="2" charset="2"/>
              <a:buChar char="Ø"/>
            </a:pPr>
            <a:r>
              <a:rPr lang="el-GR" sz="2400" dirty="0" smtClean="0">
                <a:latin typeface="Book Antiqua" pitchFamily="18" charset="0"/>
              </a:rPr>
              <a:t>Κατανόηση (</a:t>
            </a:r>
            <a:r>
              <a:rPr lang="en-US" sz="2400" dirty="0" smtClean="0">
                <a:latin typeface="Book Antiqua" pitchFamily="18" charset="0"/>
              </a:rPr>
              <a:t>understanding</a:t>
            </a:r>
            <a:r>
              <a:rPr lang="el-GR" sz="2400" dirty="0" smtClean="0">
                <a:latin typeface="Book Antiqua" pitchFamily="18" charset="0"/>
              </a:rPr>
              <a:t>): Έντονη δουλειά από τους εργαζόμενους προκειμένου να καλύψουν τις ανάγκες και τα ενδιαφέροντα του χρήστη καθώς και επίδειξη της κατανόησής τους στην πράξη.</a:t>
            </a:r>
          </a:p>
          <a:p>
            <a:pPr lvl="0">
              <a:buNone/>
            </a:pPr>
            <a:endParaRPr lang="el-GR" sz="2400" dirty="0" smtClean="0">
              <a:latin typeface="Book Antiqua" pitchFamily="18" charset="0"/>
            </a:endParaRPr>
          </a:p>
          <a:p>
            <a:pPr>
              <a:buFont typeface="Wingdings" pitchFamily="2" charset="2"/>
              <a:buChar char="Ø"/>
            </a:pPr>
            <a:r>
              <a:rPr lang="el-GR" sz="2400" dirty="0" smtClean="0">
                <a:latin typeface="Book Antiqua" pitchFamily="18" charset="0"/>
              </a:rPr>
              <a:t>Φυσικά χαρακτηριστικά (</a:t>
            </a:r>
            <a:r>
              <a:rPr lang="en-US" sz="2400" dirty="0" smtClean="0">
                <a:latin typeface="Book Antiqua" pitchFamily="18" charset="0"/>
              </a:rPr>
              <a:t>physical tangibles</a:t>
            </a:r>
            <a:r>
              <a:rPr lang="el-GR" sz="2400" dirty="0" smtClean="0">
                <a:latin typeface="Book Antiqua" pitchFamily="18" charset="0"/>
              </a:rPr>
              <a:t>): Ευχάριστο και αρμονικό περιβάλλον εργασίας.</a:t>
            </a:r>
          </a:p>
          <a:p>
            <a:endParaRPr lang="el-GR" dirty="0"/>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a:p>
        </p:txBody>
      </p:sp>
      <p:pic>
        <p:nvPicPr>
          <p:cNvPr id="6" name="Picture 2" descr="http://www.ygeia.gr/wp-content/uploads/2013/09/index.jpeg"/>
          <p:cNvPicPr>
            <a:picLocks noChangeAspect="1" noChangeArrowheads="1"/>
          </p:cNvPicPr>
          <p:nvPr/>
        </p:nvPicPr>
        <p:blipFill>
          <a:blip r:embed="rId2" cstate="print"/>
          <a:srcRect/>
          <a:stretch>
            <a:fillRect/>
          </a:stretch>
        </p:blipFill>
        <p:spPr bwMode="auto">
          <a:xfrm>
            <a:off x="0" y="0"/>
            <a:ext cx="2628900" cy="1743076"/>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996952"/>
            <a:ext cx="8229600" cy="3077696"/>
          </a:xfrm>
        </p:spPr>
        <p:txBody>
          <a:bodyPr/>
          <a:lstStyle/>
          <a:p>
            <a:pPr algn="just">
              <a:buNone/>
            </a:pPr>
            <a:r>
              <a:rPr lang="el-GR" dirty="0" smtClean="0"/>
              <a:t>	</a:t>
            </a:r>
            <a:r>
              <a:rPr lang="el-GR" sz="2400" b="1" dirty="0" smtClean="0">
                <a:latin typeface="Book Antiqua" pitchFamily="18" charset="0"/>
              </a:rPr>
              <a:t>Επιχειρώντας ένα σφαιρικό ορισμό της ικανοποίησης του ασθενή </a:t>
            </a:r>
          </a:p>
          <a:p>
            <a:pPr algn="just">
              <a:buNone/>
            </a:pPr>
            <a:endParaRPr lang="el-GR" sz="2400" b="1" dirty="0" smtClean="0">
              <a:latin typeface="Book Antiqua" pitchFamily="18" charset="0"/>
            </a:endParaRPr>
          </a:p>
          <a:p>
            <a:pPr algn="just">
              <a:buNone/>
            </a:pPr>
            <a:endParaRPr lang="el-GR" sz="2400" b="1" dirty="0" smtClean="0">
              <a:latin typeface="Book Antiqua" pitchFamily="18" charset="0"/>
            </a:endParaRPr>
          </a:p>
          <a:p>
            <a:pPr algn="just">
              <a:buNone/>
            </a:pPr>
            <a:endParaRPr lang="el-GR" sz="2400" b="1" dirty="0" smtClean="0">
              <a:latin typeface="Book Antiqua" pitchFamily="18" charset="0"/>
            </a:endParaRPr>
          </a:p>
          <a:p>
            <a:pPr algn="just">
              <a:buNone/>
            </a:pPr>
            <a:r>
              <a:rPr lang="el-GR" sz="1600" dirty="0" smtClean="0">
                <a:latin typeface="Book Antiqua" pitchFamily="18" charset="0"/>
              </a:rPr>
              <a:t>Ερεθίσματα, χρησιμότητα της κριτικής 		Ατομικές διαφορές και αποτελέσματα </a:t>
            </a:r>
          </a:p>
          <a:p>
            <a:pPr algn="just">
              <a:buNone/>
            </a:pPr>
            <a:r>
              <a:rPr lang="el-GR" sz="1600" dirty="0" smtClean="0">
                <a:latin typeface="Book Antiqua" pitchFamily="18" charset="0"/>
              </a:rPr>
              <a:t>και αντιδράσεις</a:t>
            </a:r>
            <a:endParaRPr lang="el-GR" sz="1600" dirty="0">
              <a:latin typeface="Book Antiqua" pitchFamily="18" charset="0"/>
            </a:endParaRPr>
          </a:p>
        </p:txBody>
      </p:sp>
      <p:sp>
        <p:nvSpPr>
          <p:cNvPr id="4" name="3 - Θέση ημερομηνίας"/>
          <p:cNvSpPr>
            <a:spLocks noGrp="1"/>
          </p:cNvSpPr>
          <p:nvPr>
            <p:ph type="dt" sz="half" idx="10"/>
          </p:nvPr>
        </p:nvSpPr>
        <p:spPr/>
        <p:txBody>
          <a:bodyPr/>
          <a:lstStyle/>
          <a:p>
            <a:fld id="{A9F59C77-9914-4F88-B11C-2AD055C12F48}" type="datetime1">
              <a:rPr lang="el-GR" smtClean="0"/>
              <a:pPr/>
              <a:t>22/4/2020</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a:p>
        </p:txBody>
      </p:sp>
      <p:pic>
        <p:nvPicPr>
          <p:cNvPr id="6" name="Picture 4" descr="http://4.bp.blogspot.com/-IVzcYGzdB9Q/UWehG9_G_lI/AAAAAAAABdI/XQHAzjcbOzY/s1600/Many_ICBC_Medical_Examinations.jpg"/>
          <p:cNvPicPr>
            <a:picLocks noChangeAspect="1" noChangeArrowheads="1"/>
          </p:cNvPicPr>
          <p:nvPr/>
        </p:nvPicPr>
        <p:blipFill>
          <a:blip r:embed="rId2" cstate="print"/>
          <a:srcRect/>
          <a:stretch>
            <a:fillRect/>
          </a:stretch>
        </p:blipFill>
        <p:spPr bwMode="auto">
          <a:xfrm>
            <a:off x="0" y="0"/>
            <a:ext cx="3810000" cy="2857500"/>
          </a:xfrm>
          <a:prstGeom prst="rect">
            <a:avLst/>
          </a:prstGeom>
          <a:noFill/>
        </p:spPr>
      </p:pic>
      <p:cxnSp>
        <p:nvCxnSpPr>
          <p:cNvPr id="8" name="7 - Ευθύγραμμο βέλος σύνδεσης"/>
          <p:cNvCxnSpPr/>
          <p:nvPr/>
        </p:nvCxnSpPr>
        <p:spPr>
          <a:xfrm flipH="1">
            <a:off x="2411760" y="3645024"/>
            <a:ext cx="1872208"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a:off x="4283968" y="3645024"/>
            <a:ext cx="2448272"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1171</TotalTime>
  <Words>859</Words>
  <Application>Microsoft Office PowerPoint</Application>
  <PresentationFormat>Προβολή στην οθόνη (4:3)</PresentationFormat>
  <Paragraphs>248</Paragraphs>
  <Slides>43</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43</vt:i4>
      </vt:variant>
    </vt:vector>
  </HeadingPairs>
  <TitlesOfParts>
    <vt:vector size="52" baseType="lpstr">
      <vt:lpstr>Arial</vt:lpstr>
      <vt:lpstr>Book Antiqua</vt:lpstr>
      <vt:lpstr>Calibri</vt:lpstr>
      <vt:lpstr>Comic Sans MS</vt:lpstr>
      <vt:lpstr>Constantia</vt:lpstr>
      <vt:lpstr>Times New Roman</vt:lpstr>
      <vt:lpstr>Wingdings</vt:lpstr>
      <vt:lpstr>Wingdings 2</vt:lpstr>
      <vt:lpstr>Ροή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ΙΚΑΝΟΠΟΙΗΣΗ ΠΕΛΑΤΩΝ - ΣΥΝΘΕΤΟΣ ΔΕΙΚΤΗΣ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tasos</dc:creator>
  <cp:lastModifiedBy>ΠΛΑΤΗΣ ΧΑΡΑΛΑΜΠΌΣ (PLATIS CHARALAMPOS)</cp:lastModifiedBy>
  <cp:revision>487</cp:revision>
  <dcterms:created xsi:type="dcterms:W3CDTF">2014-09-28T11:16:48Z</dcterms:created>
  <dcterms:modified xsi:type="dcterms:W3CDTF">2020-04-22T19:54:40Z</dcterms:modified>
</cp:coreProperties>
</file>