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sldIdLst>
    <p:sldId id="323" r:id="rId2"/>
    <p:sldId id="741" r:id="rId3"/>
    <p:sldId id="767" r:id="rId4"/>
    <p:sldId id="759" r:id="rId5"/>
    <p:sldId id="768" r:id="rId6"/>
    <p:sldId id="770" r:id="rId7"/>
    <p:sldId id="727" r:id="rId8"/>
    <p:sldId id="771" r:id="rId9"/>
    <p:sldId id="774" r:id="rId10"/>
    <p:sldId id="773" r:id="rId11"/>
    <p:sldId id="776" r:id="rId12"/>
    <p:sldId id="775" r:id="rId13"/>
    <p:sldId id="779" r:id="rId14"/>
    <p:sldId id="778" r:id="rId15"/>
    <p:sldId id="780" r:id="rId16"/>
    <p:sldId id="781" r:id="rId17"/>
    <p:sldId id="566" r:id="rId18"/>
    <p:sldId id="783" r:id="rId19"/>
    <p:sldId id="782" r:id="rId20"/>
    <p:sldId id="785" r:id="rId21"/>
    <p:sldId id="787" r:id="rId22"/>
    <p:sldId id="786" r:id="rId23"/>
    <p:sldId id="788" r:id="rId24"/>
    <p:sldId id="789" r:id="rId25"/>
    <p:sldId id="790" r:id="rId26"/>
    <p:sldId id="792" r:id="rId27"/>
    <p:sldId id="794" r:id="rId28"/>
    <p:sldId id="796" r:id="rId29"/>
    <p:sldId id="797" r:id="rId30"/>
    <p:sldId id="798" r:id="rId31"/>
    <p:sldId id="799" r:id="rId32"/>
    <p:sldId id="822" r:id="rId33"/>
    <p:sldId id="802" r:id="rId34"/>
    <p:sldId id="803" r:id="rId35"/>
    <p:sldId id="806" r:id="rId36"/>
    <p:sldId id="324" r:id="rId37"/>
    <p:sldId id="476" r:id="rId38"/>
    <p:sldId id="528" r:id="rId39"/>
    <p:sldId id="819" r:id="rId40"/>
    <p:sldId id="820" r:id="rId41"/>
    <p:sldId id="807" r:id="rId42"/>
    <p:sldId id="548" r:id="rId43"/>
    <p:sldId id="549" r:id="rId44"/>
    <p:sldId id="278" r:id="rId45"/>
    <p:sldId id="625" r:id="rId46"/>
    <p:sldId id="719" r:id="rId47"/>
    <p:sldId id="551" r:id="rId48"/>
    <p:sldId id="552" r:id="rId49"/>
    <p:sldId id="553" r:id="rId50"/>
    <p:sldId id="823" r:id="rId51"/>
    <p:sldId id="825" r:id="rId52"/>
    <p:sldId id="826" r:id="rId53"/>
    <p:sldId id="827" r:id="rId54"/>
    <p:sldId id="828" r:id="rId55"/>
    <p:sldId id="829" r:id="rId56"/>
    <p:sldId id="830" r:id="rId57"/>
    <p:sldId id="831" r:id="rId58"/>
    <p:sldId id="832" r:id="rId59"/>
    <p:sldId id="824" r:id="rId6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Χωρίς στυλ, χωρίς πλέγμα">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Μεσαίο στυλ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Μεσαίο στυλ 4 - Έμφαση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E929F9F4-4A8F-4326-A1B4-22849713DDAB}" styleName="Σκούρο στυλ 1 - Έμφαση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Σκούρο στυλ 1 - Έμφαση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Σκούρο στυλ 1 - Έμφαση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EBBBCC-DAD2-459C-BE2E-F6DE35CF9A28}" styleName="Σκούρο στυλ 2 - Έμφαση 3/Έμφαση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6E25E649-3F16-4E02-A733-19D2CDBF48F0}" styleName="Μεσαίο στυλ 3 - Έμφαση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Μεσαίο στυλ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B9631B5-78F2-41C9-869B-9F39066F8104}" styleName="Μεσαίο στυλ 3 - Έμφαση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951" autoAdjust="0"/>
    <p:restoredTop sz="86496" autoAdjust="0"/>
  </p:normalViewPr>
  <p:slideViewPr>
    <p:cSldViewPr>
      <p:cViewPr>
        <p:scale>
          <a:sx n="107" d="100"/>
          <a:sy n="107" d="100"/>
        </p:scale>
        <p:origin x="-1734" y="-66"/>
      </p:cViewPr>
      <p:guideLst>
        <p:guide orient="horz" pos="2160"/>
        <p:guide pos="2880"/>
      </p:guideLst>
    </p:cSldViewPr>
  </p:slideViewPr>
  <p:outlineViewPr>
    <p:cViewPr>
      <p:scale>
        <a:sx n="33" d="100"/>
        <a:sy n="33" d="100"/>
      </p:scale>
      <p:origin x="24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CAE07A4E-A4B1-4620-8B71-BD51A9E01967}" type="datetimeFigureOut">
              <a:rPr lang="en-US"/>
              <a:pPr>
                <a:defRPr/>
              </a:pPr>
              <a:t>5/25/2021</a:t>
            </a:fld>
            <a:endParaRPr lang="en-US"/>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noProof="0"/>
              <a:t>Στυλ υποδείγματος κειμένου</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endParaRPr lang="en-US" noProof="0"/>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212D2F1-F2E4-4E4F-8917-5E63B2FC2779}" type="slidenum">
              <a:rPr lang="en-US"/>
              <a:pPr>
                <a:defRPr/>
              </a:pPr>
              <a:t>‹#›</a:t>
            </a:fld>
            <a:endParaRPr lang="en-US"/>
          </a:p>
        </p:txBody>
      </p:sp>
    </p:spTree>
    <p:extLst>
      <p:ext uri="{BB962C8B-B14F-4D97-AF65-F5344CB8AC3E}">
        <p14:creationId xmlns:p14="http://schemas.microsoft.com/office/powerpoint/2010/main" val="27276192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pPr>
              <a:defRPr/>
            </a:pPr>
            <a:fld id="{8212D2F1-F2E4-4E4F-8917-5E63B2FC2779}" type="slidenum">
              <a:rPr lang="en-US" smtClean="0"/>
              <a:pPr>
                <a:defRPr/>
              </a:pPr>
              <a:t>9</a:t>
            </a:fld>
            <a:endParaRPr lang="en-US"/>
          </a:p>
        </p:txBody>
      </p:sp>
    </p:spTree>
    <p:extLst>
      <p:ext uri="{BB962C8B-B14F-4D97-AF65-F5344CB8AC3E}">
        <p14:creationId xmlns:p14="http://schemas.microsoft.com/office/powerpoint/2010/main" val="860567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5"/>
          </p:nvPr>
        </p:nvSpPr>
        <p:spPr/>
        <p:txBody>
          <a:bodyPr/>
          <a:lstStyle/>
          <a:p>
            <a:pPr>
              <a:defRPr/>
            </a:pPr>
            <a:fld id="{8212D2F1-F2E4-4E4F-8917-5E63B2FC2779}" type="slidenum">
              <a:rPr lang="en-US" smtClean="0"/>
              <a:pPr>
                <a:defRPr/>
              </a:pPr>
              <a:t>29</a:t>
            </a:fld>
            <a:endParaRPr lang="en-US"/>
          </a:p>
        </p:txBody>
      </p:sp>
    </p:spTree>
    <p:extLst>
      <p:ext uri="{BB962C8B-B14F-4D97-AF65-F5344CB8AC3E}">
        <p14:creationId xmlns:p14="http://schemas.microsoft.com/office/powerpoint/2010/main" val="1691052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5"/>
          </p:nvPr>
        </p:nvSpPr>
        <p:spPr/>
        <p:txBody>
          <a:bodyPr/>
          <a:lstStyle/>
          <a:p>
            <a:pPr>
              <a:defRPr/>
            </a:pPr>
            <a:fld id="{8212D2F1-F2E4-4E4F-8917-5E63B2FC2779}" type="slidenum">
              <a:rPr lang="en-US" smtClean="0"/>
              <a:pPr>
                <a:defRPr/>
              </a:pPr>
              <a:t>30</a:t>
            </a:fld>
            <a:endParaRPr lang="en-US"/>
          </a:p>
        </p:txBody>
      </p:sp>
    </p:spTree>
    <p:extLst>
      <p:ext uri="{BB962C8B-B14F-4D97-AF65-F5344CB8AC3E}">
        <p14:creationId xmlns:p14="http://schemas.microsoft.com/office/powerpoint/2010/main" val="16828556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5"/>
          </p:nvPr>
        </p:nvSpPr>
        <p:spPr/>
        <p:txBody>
          <a:bodyPr/>
          <a:lstStyle/>
          <a:p>
            <a:pPr>
              <a:defRPr/>
            </a:pPr>
            <a:fld id="{8212D2F1-F2E4-4E4F-8917-5E63B2FC2779}" type="slidenum">
              <a:rPr lang="en-US" smtClean="0"/>
              <a:pPr>
                <a:defRPr/>
              </a:pPr>
              <a:t>31</a:t>
            </a:fld>
            <a:endParaRPr lang="en-US"/>
          </a:p>
        </p:txBody>
      </p:sp>
    </p:spTree>
    <p:extLst>
      <p:ext uri="{BB962C8B-B14F-4D97-AF65-F5344CB8AC3E}">
        <p14:creationId xmlns:p14="http://schemas.microsoft.com/office/powerpoint/2010/main" val="28469068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4"/>
        <p:cNvGrpSpPr/>
        <p:nvPr/>
      </p:nvGrpSpPr>
      <p:grpSpPr>
        <a:xfrm>
          <a:off x="0" y="0"/>
          <a:ext cx="0" cy="0"/>
          <a:chOff x="0" y="0"/>
          <a:chExt cx="0" cy="0"/>
        </a:xfrm>
      </p:grpSpPr>
      <p:sp>
        <p:nvSpPr>
          <p:cNvPr id="2275" name="Google Shape;2275;g97eba757d5_0_12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6" name="Google Shape;2276;g97eba757d5_0_12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40095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a:t>Στυλ κύριου τίτλου</a:t>
            </a:r>
            <a:endParaRPr lang="en-US"/>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a:p>
        </p:txBody>
      </p:sp>
      <p:sp>
        <p:nvSpPr>
          <p:cNvPr id="4" name="Θέση ημερομηνίας 3"/>
          <p:cNvSpPr>
            <a:spLocks noGrp="1"/>
          </p:cNvSpPr>
          <p:nvPr>
            <p:ph type="dt" sz="half" idx="10"/>
          </p:nvPr>
        </p:nvSpPr>
        <p:spPr/>
        <p:txBody>
          <a:bodyPr/>
          <a:lstStyle>
            <a:lvl1pPr>
              <a:defRPr/>
            </a:lvl1pPr>
          </a:lstStyle>
          <a:p>
            <a:pPr>
              <a:defRPr/>
            </a:pPr>
            <a:fld id="{84F4B5DF-9197-44A9-8A84-10B89E3BC82C}" type="datetimeFigureOut">
              <a:rPr lang="en-US"/>
              <a:pPr>
                <a:defRPr/>
              </a:pPr>
              <a:t>5/25/2021</a:t>
            </a:fld>
            <a:endParaRPr lang="en-US"/>
          </a:p>
        </p:txBody>
      </p:sp>
      <p:sp>
        <p:nvSpPr>
          <p:cNvPr id="5" name="Θέση υποσέλιδου 4"/>
          <p:cNvSpPr>
            <a:spLocks noGrp="1"/>
          </p:cNvSpPr>
          <p:nvPr>
            <p:ph type="ftr" sz="quarter" idx="11"/>
          </p:nvPr>
        </p:nvSpPr>
        <p:spPr/>
        <p:txBody>
          <a:bodyPr/>
          <a:lstStyle>
            <a:lvl1pPr>
              <a:defRPr/>
            </a:lvl1pPr>
          </a:lstStyle>
          <a:p>
            <a:pPr>
              <a:defRPr/>
            </a:pPr>
            <a:endParaRPr lang="en-US"/>
          </a:p>
        </p:txBody>
      </p:sp>
      <p:sp>
        <p:nvSpPr>
          <p:cNvPr id="6" name="Θέση αριθμού διαφάνειας 5"/>
          <p:cNvSpPr>
            <a:spLocks noGrp="1"/>
          </p:cNvSpPr>
          <p:nvPr>
            <p:ph type="sldNum" sz="quarter" idx="12"/>
          </p:nvPr>
        </p:nvSpPr>
        <p:spPr/>
        <p:txBody>
          <a:bodyPr/>
          <a:lstStyle>
            <a:lvl1pPr>
              <a:defRPr/>
            </a:lvl1pPr>
          </a:lstStyle>
          <a:p>
            <a:pPr>
              <a:defRPr/>
            </a:pPr>
            <a:fld id="{2A32687B-EED2-4147-8A08-7FD21521AF65}" type="slidenum">
              <a:rPr lang="en-US"/>
              <a:pPr>
                <a:defRPr/>
              </a:pPr>
              <a:t>‹#›</a:t>
            </a:fld>
            <a:endParaRPr lang="en-US"/>
          </a:p>
        </p:txBody>
      </p:sp>
    </p:spTree>
    <p:extLst>
      <p:ext uri="{BB962C8B-B14F-4D97-AF65-F5344CB8AC3E}">
        <p14:creationId xmlns:p14="http://schemas.microsoft.com/office/powerpoint/2010/main" val="1098751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p:cNvSpPr>
            <a:spLocks noGrp="1"/>
          </p:cNvSpPr>
          <p:nvPr>
            <p:ph type="dt" sz="half" idx="10"/>
          </p:nvPr>
        </p:nvSpPr>
        <p:spPr/>
        <p:txBody>
          <a:bodyPr/>
          <a:lstStyle>
            <a:lvl1pPr>
              <a:defRPr/>
            </a:lvl1pPr>
          </a:lstStyle>
          <a:p>
            <a:pPr>
              <a:defRPr/>
            </a:pPr>
            <a:fld id="{EED4F3E6-DA74-417E-9598-6E85A195211E}" type="datetimeFigureOut">
              <a:rPr lang="en-US"/>
              <a:pPr>
                <a:defRPr/>
              </a:pPr>
              <a:t>5/25/2021</a:t>
            </a:fld>
            <a:endParaRPr lang="en-US"/>
          </a:p>
        </p:txBody>
      </p:sp>
      <p:sp>
        <p:nvSpPr>
          <p:cNvPr id="5" name="Θέση υποσέλιδου 4"/>
          <p:cNvSpPr>
            <a:spLocks noGrp="1"/>
          </p:cNvSpPr>
          <p:nvPr>
            <p:ph type="ftr" sz="quarter" idx="11"/>
          </p:nvPr>
        </p:nvSpPr>
        <p:spPr/>
        <p:txBody>
          <a:bodyPr/>
          <a:lstStyle>
            <a:lvl1pPr>
              <a:defRPr/>
            </a:lvl1pPr>
          </a:lstStyle>
          <a:p>
            <a:pPr>
              <a:defRPr/>
            </a:pPr>
            <a:endParaRPr lang="en-US"/>
          </a:p>
        </p:txBody>
      </p:sp>
      <p:sp>
        <p:nvSpPr>
          <p:cNvPr id="6" name="Θέση αριθμού διαφάνειας 5"/>
          <p:cNvSpPr>
            <a:spLocks noGrp="1"/>
          </p:cNvSpPr>
          <p:nvPr>
            <p:ph type="sldNum" sz="quarter" idx="12"/>
          </p:nvPr>
        </p:nvSpPr>
        <p:spPr/>
        <p:txBody>
          <a:bodyPr/>
          <a:lstStyle>
            <a:lvl1pPr>
              <a:defRPr/>
            </a:lvl1pPr>
          </a:lstStyle>
          <a:p>
            <a:pPr>
              <a:defRPr/>
            </a:pPr>
            <a:fld id="{98626071-CED0-4A6C-8473-FC18817860DE}" type="slidenum">
              <a:rPr lang="en-US"/>
              <a:pPr>
                <a:defRPr/>
              </a:pPr>
              <a:t>‹#›</a:t>
            </a:fld>
            <a:endParaRPr lang="en-US"/>
          </a:p>
        </p:txBody>
      </p:sp>
    </p:spTree>
    <p:extLst>
      <p:ext uri="{BB962C8B-B14F-4D97-AF65-F5344CB8AC3E}">
        <p14:creationId xmlns:p14="http://schemas.microsoft.com/office/powerpoint/2010/main" val="2240791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a:t>Στυλ κύριου τίτλου</a:t>
            </a:r>
            <a:endParaRPr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p:cNvSpPr>
            <a:spLocks noGrp="1"/>
          </p:cNvSpPr>
          <p:nvPr>
            <p:ph type="dt" sz="half" idx="10"/>
          </p:nvPr>
        </p:nvSpPr>
        <p:spPr/>
        <p:txBody>
          <a:bodyPr/>
          <a:lstStyle>
            <a:lvl1pPr>
              <a:defRPr/>
            </a:lvl1pPr>
          </a:lstStyle>
          <a:p>
            <a:pPr>
              <a:defRPr/>
            </a:pPr>
            <a:fld id="{161F4755-CAA4-4E56-BD81-6A102D50A44D}" type="datetimeFigureOut">
              <a:rPr lang="en-US"/>
              <a:pPr>
                <a:defRPr/>
              </a:pPr>
              <a:t>5/25/2021</a:t>
            </a:fld>
            <a:endParaRPr lang="en-US"/>
          </a:p>
        </p:txBody>
      </p:sp>
      <p:sp>
        <p:nvSpPr>
          <p:cNvPr id="5" name="Θέση υποσέλιδου 4"/>
          <p:cNvSpPr>
            <a:spLocks noGrp="1"/>
          </p:cNvSpPr>
          <p:nvPr>
            <p:ph type="ftr" sz="quarter" idx="11"/>
          </p:nvPr>
        </p:nvSpPr>
        <p:spPr/>
        <p:txBody>
          <a:bodyPr/>
          <a:lstStyle>
            <a:lvl1pPr>
              <a:defRPr/>
            </a:lvl1pPr>
          </a:lstStyle>
          <a:p>
            <a:pPr>
              <a:defRPr/>
            </a:pPr>
            <a:endParaRPr lang="en-US"/>
          </a:p>
        </p:txBody>
      </p:sp>
      <p:sp>
        <p:nvSpPr>
          <p:cNvPr id="6" name="Θέση αριθμού διαφάνειας 5"/>
          <p:cNvSpPr>
            <a:spLocks noGrp="1"/>
          </p:cNvSpPr>
          <p:nvPr>
            <p:ph type="sldNum" sz="quarter" idx="12"/>
          </p:nvPr>
        </p:nvSpPr>
        <p:spPr/>
        <p:txBody>
          <a:bodyPr/>
          <a:lstStyle>
            <a:lvl1pPr>
              <a:defRPr/>
            </a:lvl1pPr>
          </a:lstStyle>
          <a:p>
            <a:pPr>
              <a:defRPr/>
            </a:pPr>
            <a:fld id="{51EFD93C-B37A-4F6C-8924-814E3A4B03D0}" type="slidenum">
              <a:rPr lang="en-US"/>
              <a:pPr>
                <a:defRPr/>
              </a:pPr>
              <a:t>‹#›</a:t>
            </a:fld>
            <a:endParaRPr lang="en-US"/>
          </a:p>
        </p:txBody>
      </p:sp>
    </p:spTree>
    <p:extLst>
      <p:ext uri="{BB962C8B-B14F-4D97-AF65-F5344CB8AC3E}">
        <p14:creationId xmlns:p14="http://schemas.microsoft.com/office/powerpoint/2010/main" val="2684586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p:cNvSpPr>
            <a:spLocks noGrp="1"/>
          </p:cNvSpPr>
          <p:nvPr>
            <p:ph type="dt" sz="half" idx="10"/>
          </p:nvPr>
        </p:nvSpPr>
        <p:spPr/>
        <p:txBody>
          <a:bodyPr/>
          <a:lstStyle>
            <a:lvl1pPr>
              <a:defRPr/>
            </a:lvl1pPr>
          </a:lstStyle>
          <a:p>
            <a:pPr>
              <a:defRPr/>
            </a:pPr>
            <a:fld id="{60C72EA9-CA4E-4432-9DD2-E2CA0AFACFD9}" type="datetimeFigureOut">
              <a:rPr lang="en-US"/>
              <a:pPr>
                <a:defRPr/>
              </a:pPr>
              <a:t>5/25/2021</a:t>
            </a:fld>
            <a:endParaRPr lang="en-US"/>
          </a:p>
        </p:txBody>
      </p:sp>
      <p:sp>
        <p:nvSpPr>
          <p:cNvPr id="5" name="Θέση υποσέλιδου 4"/>
          <p:cNvSpPr>
            <a:spLocks noGrp="1"/>
          </p:cNvSpPr>
          <p:nvPr>
            <p:ph type="ftr" sz="quarter" idx="11"/>
          </p:nvPr>
        </p:nvSpPr>
        <p:spPr/>
        <p:txBody>
          <a:bodyPr/>
          <a:lstStyle>
            <a:lvl1pPr>
              <a:defRPr/>
            </a:lvl1pPr>
          </a:lstStyle>
          <a:p>
            <a:pPr>
              <a:defRPr/>
            </a:pPr>
            <a:endParaRPr lang="en-US"/>
          </a:p>
        </p:txBody>
      </p:sp>
      <p:sp>
        <p:nvSpPr>
          <p:cNvPr id="6" name="Θέση αριθμού διαφάνειας 5"/>
          <p:cNvSpPr>
            <a:spLocks noGrp="1"/>
          </p:cNvSpPr>
          <p:nvPr>
            <p:ph type="sldNum" sz="quarter" idx="12"/>
          </p:nvPr>
        </p:nvSpPr>
        <p:spPr/>
        <p:txBody>
          <a:bodyPr/>
          <a:lstStyle>
            <a:lvl1pPr>
              <a:defRPr/>
            </a:lvl1pPr>
          </a:lstStyle>
          <a:p>
            <a:pPr>
              <a:defRPr/>
            </a:pPr>
            <a:fld id="{B92B84B0-9D5D-497D-A91C-337323FB39F2}" type="slidenum">
              <a:rPr lang="en-US"/>
              <a:pPr>
                <a:defRPr/>
              </a:pPr>
              <a:t>‹#›</a:t>
            </a:fld>
            <a:endParaRPr lang="en-US"/>
          </a:p>
        </p:txBody>
      </p:sp>
    </p:spTree>
    <p:extLst>
      <p:ext uri="{BB962C8B-B14F-4D97-AF65-F5344CB8AC3E}">
        <p14:creationId xmlns:p14="http://schemas.microsoft.com/office/powerpoint/2010/main" val="3619663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endParaRPr lang="en-US"/>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lvl1pPr>
              <a:defRPr/>
            </a:lvl1pPr>
          </a:lstStyle>
          <a:p>
            <a:pPr>
              <a:defRPr/>
            </a:pPr>
            <a:fld id="{C07C168D-9152-475A-B5F7-D24FD7F0244B}" type="datetimeFigureOut">
              <a:rPr lang="en-US"/>
              <a:pPr>
                <a:defRPr/>
              </a:pPr>
              <a:t>5/25/2021</a:t>
            </a:fld>
            <a:endParaRPr lang="en-US"/>
          </a:p>
        </p:txBody>
      </p:sp>
      <p:sp>
        <p:nvSpPr>
          <p:cNvPr id="5" name="Θέση υποσέλιδου 4"/>
          <p:cNvSpPr>
            <a:spLocks noGrp="1"/>
          </p:cNvSpPr>
          <p:nvPr>
            <p:ph type="ftr" sz="quarter" idx="11"/>
          </p:nvPr>
        </p:nvSpPr>
        <p:spPr/>
        <p:txBody>
          <a:bodyPr/>
          <a:lstStyle>
            <a:lvl1pPr>
              <a:defRPr/>
            </a:lvl1pPr>
          </a:lstStyle>
          <a:p>
            <a:pPr>
              <a:defRPr/>
            </a:pPr>
            <a:endParaRPr lang="en-US"/>
          </a:p>
        </p:txBody>
      </p:sp>
      <p:sp>
        <p:nvSpPr>
          <p:cNvPr id="6" name="Θέση αριθμού διαφάνειας 5"/>
          <p:cNvSpPr>
            <a:spLocks noGrp="1"/>
          </p:cNvSpPr>
          <p:nvPr>
            <p:ph type="sldNum" sz="quarter" idx="12"/>
          </p:nvPr>
        </p:nvSpPr>
        <p:spPr/>
        <p:txBody>
          <a:bodyPr/>
          <a:lstStyle>
            <a:lvl1pPr>
              <a:defRPr/>
            </a:lvl1pPr>
          </a:lstStyle>
          <a:p>
            <a:pPr>
              <a:defRPr/>
            </a:pPr>
            <a:fld id="{3A502F98-4139-4A31-A523-D6BEE45975D6}" type="slidenum">
              <a:rPr lang="en-US"/>
              <a:pPr>
                <a:defRPr/>
              </a:pPr>
              <a:t>‹#›</a:t>
            </a:fld>
            <a:endParaRPr lang="en-US"/>
          </a:p>
        </p:txBody>
      </p:sp>
    </p:spTree>
    <p:extLst>
      <p:ext uri="{BB962C8B-B14F-4D97-AF65-F5344CB8AC3E}">
        <p14:creationId xmlns:p14="http://schemas.microsoft.com/office/powerpoint/2010/main" val="1406588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Θέση ημερομηνίας 3"/>
          <p:cNvSpPr>
            <a:spLocks noGrp="1"/>
          </p:cNvSpPr>
          <p:nvPr>
            <p:ph type="dt" sz="half" idx="10"/>
          </p:nvPr>
        </p:nvSpPr>
        <p:spPr/>
        <p:txBody>
          <a:bodyPr/>
          <a:lstStyle>
            <a:lvl1pPr>
              <a:defRPr/>
            </a:lvl1pPr>
          </a:lstStyle>
          <a:p>
            <a:pPr>
              <a:defRPr/>
            </a:pPr>
            <a:fld id="{A8C1B777-9F29-42E1-8510-0B0EFC80E168}" type="datetimeFigureOut">
              <a:rPr lang="en-US"/>
              <a:pPr>
                <a:defRPr/>
              </a:pPr>
              <a:t>5/25/2021</a:t>
            </a:fld>
            <a:endParaRPr lang="en-US"/>
          </a:p>
        </p:txBody>
      </p:sp>
      <p:sp>
        <p:nvSpPr>
          <p:cNvPr id="6" name="Θέση υποσέλιδου 4"/>
          <p:cNvSpPr>
            <a:spLocks noGrp="1"/>
          </p:cNvSpPr>
          <p:nvPr>
            <p:ph type="ftr" sz="quarter" idx="11"/>
          </p:nvPr>
        </p:nvSpPr>
        <p:spPr/>
        <p:txBody>
          <a:bodyPr/>
          <a:lstStyle>
            <a:lvl1pPr>
              <a:defRPr/>
            </a:lvl1pPr>
          </a:lstStyle>
          <a:p>
            <a:pPr>
              <a:defRPr/>
            </a:pPr>
            <a:endParaRPr lang="en-US"/>
          </a:p>
        </p:txBody>
      </p:sp>
      <p:sp>
        <p:nvSpPr>
          <p:cNvPr id="7" name="Θέση αριθμού διαφάνειας 5"/>
          <p:cNvSpPr>
            <a:spLocks noGrp="1"/>
          </p:cNvSpPr>
          <p:nvPr>
            <p:ph type="sldNum" sz="quarter" idx="12"/>
          </p:nvPr>
        </p:nvSpPr>
        <p:spPr/>
        <p:txBody>
          <a:bodyPr/>
          <a:lstStyle>
            <a:lvl1pPr>
              <a:defRPr/>
            </a:lvl1pPr>
          </a:lstStyle>
          <a:p>
            <a:pPr>
              <a:defRPr/>
            </a:pPr>
            <a:fld id="{313D469B-49A5-47C1-BF9D-7B33625897AD}" type="slidenum">
              <a:rPr lang="en-US"/>
              <a:pPr>
                <a:defRPr/>
              </a:pPr>
              <a:t>‹#›</a:t>
            </a:fld>
            <a:endParaRPr lang="en-US"/>
          </a:p>
        </p:txBody>
      </p:sp>
    </p:spTree>
    <p:extLst>
      <p:ext uri="{BB962C8B-B14F-4D97-AF65-F5344CB8AC3E}">
        <p14:creationId xmlns:p14="http://schemas.microsoft.com/office/powerpoint/2010/main" val="1813777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a:t>Στυλ κύριου τίτλου</a:t>
            </a:r>
            <a:endParaRPr lang="en-US"/>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Θέση ημερομηνίας 3"/>
          <p:cNvSpPr>
            <a:spLocks noGrp="1"/>
          </p:cNvSpPr>
          <p:nvPr>
            <p:ph type="dt" sz="half" idx="10"/>
          </p:nvPr>
        </p:nvSpPr>
        <p:spPr/>
        <p:txBody>
          <a:bodyPr/>
          <a:lstStyle>
            <a:lvl1pPr>
              <a:defRPr/>
            </a:lvl1pPr>
          </a:lstStyle>
          <a:p>
            <a:pPr>
              <a:defRPr/>
            </a:pPr>
            <a:fld id="{9BAFA12A-13DF-462E-96A4-5FB438D9520B}" type="datetimeFigureOut">
              <a:rPr lang="en-US"/>
              <a:pPr>
                <a:defRPr/>
              </a:pPr>
              <a:t>5/25/2021</a:t>
            </a:fld>
            <a:endParaRPr lang="en-US"/>
          </a:p>
        </p:txBody>
      </p:sp>
      <p:sp>
        <p:nvSpPr>
          <p:cNvPr id="8" name="Θέση υποσέλιδου 4"/>
          <p:cNvSpPr>
            <a:spLocks noGrp="1"/>
          </p:cNvSpPr>
          <p:nvPr>
            <p:ph type="ftr" sz="quarter" idx="11"/>
          </p:nvPr>
        </p:nvSpPr>
        <p:spPr/>
        <p:txBody>
          <a:bodyPr/>
          <a:lstStyle>
            <a:lvl1pPr>
              <a:defRPr/>
            </a:lvl1pPr>
          </a:lstStyle>
          <a:p>
            <a:pPr>
              <a:defRPr/>
            </a:pPr>
            <a:endParaRPr lang="en-US"/>
          </a:p>
        </p:txBody>
      </p:sp>
      <p:sp>
        <p:nvSpPr>
          <p:cNvPr id="9" name="Θέση αριθμού διαφάνειας 5"/>
          <p:cNvSpPr>
            <a:spLocks noGrp="1"/>
          </p:cNvSpPr>
          <p:nvPr>
            <p:ph type="sldNum" sz="quarter" idx="12"/>
          </p:nvPr>
        </p:nvSpPr>
        <p:spPr/>
        <p:txBody>
          <a:bodyPr/>
          <a:lstStyle>
            <a:lvl1pPr>
              <a:defRPr/>
            </a:lvl1pPr>
          </a:lstStyle>
          <a:p>
            <a:pPr>
              <a:defRPr/>
            </a:pPr>
            <a:fld id="{E5E06AD9-1071-4BDB-AB53-EBE3B1397FF5}" type="slidenum">
              <a:rPr lang="en-US"/>
              <a:pPr>
                <a:defRPr/>
              </a:pPr>
              <a:t>‹#›</a:t>
            </a:fld>
            <a:endParaRPr lang="en-US"/>
          </a:p>
        </p:txBody>
      </p:sp>
    </p:spTree>
    <p:extLst>
      <p:ext uri="{BB962C8B-B14F-4D97-AF65-F5344CB8AC3E}">
        <p14:creationId xmlns:p14="http://schemas.microsoft.com/office/powerpoint/2010/main" val="2171204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3" name="Θέση ημερομηνίας 3"/>
          <p:cNvSpPr>
            <a:spLocks noGrp="1"/>
          </p:cNvSpPr>
          <p:nvPr>
            <p:ph type="dt" sz="half" idx="10"/>
          </p:nvPr>
        </p:nvSpPr>
        <p:spPr/>
        <p:txBody>
          <a:bodyPr/>
          <a:lstStyle>
            <a:lvl1pPr>
              <a:defRPr/>
            </a:lvl1pPr>
          </a:lstStyle>
          <a:p>
            <a:pPr>
              <a:defRPr/>
            </a:pPr>
            <a:fld id="{79917925-F46B-410E-A3D4-C0DE35A6CCFE}" type="datetimeFigureOut">
              <a:rPr lang="en-US"/>
              <a:pPr>
                <a:defRPr/>
              </a:pPr>
              <a:t>5/25/2021</a:t>
            </a:fld>
            <a:endParaRPr lang="en-US"/>
          </a:p>
        </p:txBody>
      </p:sp>
      <p:sp>
        <p:nvSpPr>
          <p:cNvPr id="4" name="Θέση υποσέλιδου 4"/>
          <p:cNvSpPr>
            <a:spLocks noGrp="1"/>
          </p:cNvSpPr>
          <p:nvPr>
            <p:ph type="ftr" sz="quarter" idx="11"/>
          </p:nvPr>
        </p:nvSpPr>
        <p:spPr/>
        <p:txBody>
          <a:bodyPr/>
          <a:lstStyle>
            <a:lvl1pPr>
              <a:defRPr/>
            </a:lvl1pPr>
          </a:lstStyle>
          <a:p>
            <a:pPr>
              <a:defRPr/>
            </a:pPr>
            <a:endParaRPr lang="en-US"/>
          </a:p>
        </p:txBody>
      </p:sp>
      <p:sp>
        <p:nvSpPr>
          <p:cNvPr id="5" name="Θέση αριθμού διαφάνειας 5"/>
          <p:cNvSpPr>
            <a:spLocks noGrp="1"/>
          </p:cNvSpPr>
          <p:nvPr>
            <p:ph type="sldNum" sz="quarter" idx="12"/>
          </p:nvPr>
        </p:nvSpPr>
        <p:spPr/>
        <p:txBody>
          <a:bodyPr/>
          <a:lstStyle>
            <a:lvl1pPr>
              <a:defRPr/>
            </a:lvl1pPr>
          </a:lstStyle>
          <a:p>
            <a:pPr>
              <a:defRPr/>
            </a:pPr>
            <a:fld id="{5ACBAFDC-6CD4-47E5-B66E-46FC09F8985E}" type="slidenum">
              <a:rPr lang="en-US"/>
              <a:pPr>
                <a:defRPr/>
              </a:pPr>
              <a:t>‹#›</a:t>
            </a:fld>
            <a:endParaRPr lang="en-US"/>
          </a:p>
        </p:txBody>
      </p:sp>
    </p:spTree>
    <p:extLst>
      <p:ext uri="{BB962C8B-B14F-4D97-AF65-F5344CB8AC3E}">
        <p14:creationId xmlns:p14="http://schemas.microsoft.com/office/powerpoint/2010/main" val="2462112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3"/>
          <p:cNvSpPr>
            <a:spLocks noGrp="1"/>
          </p:cNvSpPr>
          <p:nvPr>
            <p:ph type="dt" sz="half" idx="10"/>
          </p:nvPr>
        </p:nvSpPr>
        <p:spPr/>
        <p:txBody>
          <a:bodyPr/>
          <a:lstStyle>
            <a:lvl1pPr>
              <a:defRPr/>
            </a:lvl1pPr>
          </a:lstStyle>
          <a:p>
            <a:pPr>
              <a:defRPr/>
            </a:pPr>
            <a:fld id="{3C8C0F83-E994-4910-9E57-4FBED3FEA280}" type="datetimeFigureOut">
              <a:rPr lang="en-US"/>
              <a:pPr>
                <a:defRPr/>
              </a:pPr>
              <a:t>5/25/2021</a:t>
            </a:fld>
            <a:endParaRPr lang="en-US"/>
          </a:p>
        </p:txBody>
      </p:sp>
      <p:sp>
        <p:nvSpPr>
          <p:cNvPr id="3" name="Θέση υποσέλιδου 4"/>
          <p:cNvSpPr>
            <a:spLocks noGrp="1"/>
          </p:cNvSpPr>
          <p:nvPr>
            <p:ph type="ftr" sz="quarter" idx="11"/>
          </p:nvPr>
        </p:nvSpPr>
        <p:spPr/>
        <p:txBody>
          <a:bodyPr/>
          <a:lstStyle>
            <a:lvl1pPr>
              <a:defRPr/>
            </a:lvl1pPr>
          </a:lstStyle>
          <a:p>
            <a:pPr>
              <a:defRPr/>
            </a:pPr>
            <a:endParaRPr lang="en-US"/>
          </a:p>
        </p:txBody>
      </p:sp>
      <p:sp>
        <p:nvSpPr>
          <p:cNvPr id="4" name="Θέση αριθμού διαφάνειας 5"/>
          <p:cNvSpPr>
            <a:spLocks noGrp="1"/>
          </p:cNvSpPr>
          <p:nvPr>
            <p:ph type="sldNum" sz="quarter" idx="12"/>
          </p:nvPr>
        </p:nvSpPr>
        <p:spPr/>
        <p:txBody>
          <a:bodyPr/>
          <a:lstStyle>
            <a:lvl1pPr>
              <a:defRPr/>
            </a:lvl1pPr>
          </a:lstStyle>
          <a:p>
            <a:pPr>
              <a:defRPr/>
            </a:pPr>
            <a:fld id="{C6C44F35-42D4-4BA6-89F9-3B9E3F52EB87}" type="slidenum">
              <a:rPr lang="en-US"/>
              <a:pPr>
                <a:defRPr/>
              </a:pPr>
              <a:t>‹#›</a:t>
            </a:fld>
            <a:endParaRPr lang="en-US"/>
          </a:p>
        </p:txBody>
      </p:sp>
    </p:spTree>
    <p:extLst>
      <p:ext uri="{BB962C8B-B14F-4D97-AF65-F5344CB8AC3E}">
        <p14:creationId xmlns:p14="http://schemas.microsoft.com/office/powerpoint/2010/main" val="3100620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Στυλ κύριου τίτλου</a:t>
            </a:r>
            <a:endParaRPr lang="en-US"/>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3"/>
          <p:cNvSpPr>
            <a:spLocks noGrp="1"/>
          </p:cNvSpPr>
          <p:nvPr>
            <p:ph type="dt" sz="half" idx="10"/>
          </p:nvPr>
        </p:nvSpPr>
        <p:spPr/>
        <p:txBody>
          <a:bodyPr/>
          <a:lstStyle>
            <a:lvl1pPr>
              <a:defRPr/>
            </a:lvl1pPr>
          </a:lstStyle>
          <a:p>
            <a:pPr>
              <a:defRPr/>
            </a:pPr>
            <a:fld id="{D79286C7-A33E-42FE-BDB4-C114D25E8902}" type="datetimeFigureOut">
              <a:rPr lang="en-US"/>
              <a:pPr>
                <a:defRPr/>
              </a:pPr>
              <a:t>5/25/2021</a:t>
            </a:fld>
            <a:endParaRPr lang="en-US"/>
          </a:p>
        </p:txBody>
      </p:sp>
      <p:sp>
        <p:nvSpPr>
          <p:cNvPr id="6" name="Θέση υποσέλιδου 4"/>
          <p:cNvSpPr>
            <a:spLocks noGrp="1"/>
          </p:cNvSpPr>
          <p:nvPr>
            <p:ph type="ftr" sz="quarter" idx="11"/>
          </p:nvPr>
        </p:nvSpPr>
        <p:spPr/>
        <p:txBody>
          <a:bodyPr/>
          <a:lstStyle>
            <a:lvl1pPr>
              <a:defRPr/>
            </a:lvl1pPr>
          </a:lstStyle>
          <a:p>
            <a:pPr>
              <a:defRPr/>
            </a:pPr>
            <a:endParaRPr lang="en-US"/>
          </a:p>
        </p:txBody>
      </p:sp>
      <p:sp>
        <p:nvSpPr>
          <p:cNvPr id="7" name="Θέση αριθμού διαφάνειας 5"/>
          <p:cNvSpPr>
            <a:spLocks noGrp="1"/>
          </p:cNvSpPr>
          <p:nvPr>
            <p:ph type="sldNum" sz="quarter" idx="12"/>
          </p:nvPr>
        </p:nvSpPr>
        <p:spPr/>
        <p:txBody>
          <a:bodyPr/>
          <a:lstStyle>
            <a:lvl1pPr>
              <a:defRPr/>
            </a:lvl1pPr>
          </a:lstStyle>
          <a:p>
            <a:pPr>
              <a:defRPr/>
            </a:pPr>
            <a:fld id="{4E3D7352-71F1-4CF5-847D-6D8A0615429F}" type="slidenum">
              <a:rPr lang="en-US"/>
              <a:pPr>
                <a:defRPr/>
              </a:pPr>
              <a:t>‹#›</a:t>
            </a:fld>
            <a:endParaRPr lang="en-US"/>
          </a:p>
        </p:txBody>
      </p:sp>
    </p:spTree>
    <p:extLst>
      <p:ext uri="{BB962C8B-B14F-4D97-AF65-F5344CB8AC3E}">
        <p14:creationId xmlns:p14="http://schemas.microsoft.com/office/powerpoint/2010/main" val="898653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Στυλ κύριου τίτλου</a:t>
            </a:r>
            <a:endParaRPr lang="en-US"/>
          </a:p>
        </p:txBody>
      </p:sp>
      <p:sp>
        <p:nvSpPr>
          <p:cNvPr id="3" name="Θέση εικόνας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3"/>
          <p:cNvSpPr>
            <a:spLocks noGrp="1"/>
          </p:cNvSpPr>
          <p:nvPr>
            <p:ph type="dt" sz="half" idx="10"/>
          </p:nvPr>
        </p:nvSpPr>
        <p:spPr/>
        <p:txBody>
          <a:bodyPr/>
          <a:lstStyle>
            <a:lvl1pPr>
              <a:defRPr/>
            </a:lvl1pPr>
          </a:lstStyle>
          <a:p>
            <a:pPr>
              <a:defRPr/>
            </a:pPr>
            <a:fld id="{AAA3A4D4-A48D-4494-A6DF-C8314A9B849D}" type="datetimeFigureOut">
              <a:rPr lang="en-US"/>
              <a:pPr>
                <a:defRPr/>
              </a:pPr>
              <a:t>5/25/2021</a:t>
            </a:fld>
            <a:endParaRPr lang="en-US"/>
          </a:p>
        </p:txBody>
      </p:sp>
      <p:sp>
        <p:nvSpPr>
          <p:cNvPr id="6" name="Θέση υποσέλιδου 4"/>
          <p:cNvSpPr>
            <a:spLocks noGrp="1"/>
          </p:cNvSpPr>
          <p:nvPr>
            <p:ph type="ftr" sz="quarter" idx="11"/>
          </p:nvPr>
        </p:nvSpPr>
        <p:spPr/>
        <p:txBody>
          <a:bodyPr/>
          <a:lstStyle>
            <a:lvl1pPr>
              <a:defRPr/>
            </a:lvl1pPr>
          </a:lstStyle>
          <a:p>
            <a:pPr>
              <a:defRPr/>
            </a:pPr>
            <a:endParaRPr lang="en-US"/>
          </a:p>
        </p:txBody>
      </p:sp>
      <p:sp>
        <p:nvSpPr>
          <p:cNvPr id="7" name="Θέση αριθμού διαφάνειας 5"/>
          <p:cNvSpPr>
            <a:spLocks noGrp="1"/>
          </p:cNvSpPr>
          <p:nvPr>
            <p:ph type="sldNum" sz="quarter" idx="12"/>
          </p:nvPr>
        </p:nvSpPr>
        <p:spPr/>
        <p:txBody>
          <a:bodyPr/>
          <a:lstStyle>
            <a:lvl1pPr>
              <a:defRPr/>
            </a:lvl1pPr>
          </a:lstStyle>
          <a:p>
            <a:pPr>
              <a:defRPr/>
            </a:pPr>
            <a:fld id="{C4102561-94AA-499B-BDAD-F52F5DD57153}" type="slidenum">
              <a:rPr lang="en-US"/>
              <a:pPr>
                <a:defRPr/>
              </a:pPr>
              <a:t>‹#›</a:t>
            </a:fld>
            <a:endParaRPr lang="en-US"/>
          </a:p>
        </p:txBody>
      </p:sp>
    </p:spTree>
    <p:extLst>
      <p:ext uri="{BB962C8B-B14F-4D97-AF65-F5344CB8AC3E}">
        <p14:creationId xmlns:p14="http://schemas.microsoft.com/office/powerpoint/2010/main" val="178854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Θέση τίτλου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n-US"/>
              <a:t>Στυλ κύριου τίτλου</a:t>
            </a:r>
            <a:endParaRPr lang="en-US" altLang="en-US"/>
          </a:p>
        </p:txBody>
      </p:sp>
      <p:sp>
        <p:nvSpPr>
          <p:cNvPr id="1027" name="Θέση κειμένου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n-US"/>
              <a:t>Στυλ υποδείγματος κειμένου</a:t>
            </a:r>
          </a:p>
          <a:p>
            <a:pPr lvl="1"/>
            <a:r>
              <a:rPr lang="el-GR" altLang="en-US"/>
              <a:t>Δεύτερου επιπέδου</a:t>
            </a:r>
          </a:p>
          <a:p>
            <a:pPr lvl="2"/>
            <a:r>
              <a:rPr lang="el-GR" altLang="en-US"/>
              <a:t>Τρίτου επιπέδου</a:t>
            </a:r>
          </a:p>
          <a:p>
            <a:pPr lvl="3"/>
            <a:r>
              <a:rPr lang="el-GR" altLang="en-US"/>
              <a:t>Τέταρτου επιπέδου</a:t>
            </a:r>
          </a:p>
          <a:p>
            <a:pPr lvl="4"/>
            <a:r>
              <a:rPr lang="el-GR" altLang="en-US"/>
              <a:t>Πέμπτου επιπέδου</a:t>
            </a:r>
            <a:endParaRPr lang="en-US" altLang="en-US"/>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FEFB9C6-9F8C-4CCF-9A8B-8733B7DE07A4}" type="datetimeFigureOut">
              <a:rPr lang="en-US"/>
              <a:pPr>
                <a:defRPr/>
              </a:pPr>
              <a:t>5/25/2021</a:t>
            </a:fld>
            <a:endParaRPr lang="en-US"/>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515AA34-1FBF-4B1B-A1B8-C424038C5FB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xmlns="" id="{DF0B746F-5729-46CB-B460-06DF139EDE7E}"/>
              </a:ext>
            </a:extLst>
          </p:cNvPr>
          <p:cNvSpPr>
            <a:spLocks noGrp="1"/>
          </p:cNvSpPr>
          <p:nvPr>
            <p:ph type="ctrTitle"/>
          </p:nvPr>
        </p:nvSpPr>
        <p:spPr/>
        <p:txBody>
          <a:bodyPr/>
          <a:lstStyle/>
          <a:p>
            <a:r>
              <a:rPr lang="el-GR" sz="3200" b="1" dirty="0">
                <a:solidFill>
                  <a:schemeClr val="tx2">
                    <a:lumMod val="75000"/>
                  </a:schemeClr>
                </a:solidFill>
              </a:rPr>
              <a:t/>
            </a:r>
            <a:br>
              <a:rPr lang="el-GR" sz="3200" b="1" dirty="0">
                <a:solidFill>
                  <a:schemeClr val="tx2">
                    <a:lumMod val="75000"/>
                  </a:schemeClr>
                </a:solidFill>
              </a:rPr>
            </a:br>
            <a:r>
              <a:rPr lang="el-GR" sz="3200" b="1" dirty="0">
                <a:solidFill>
                  <a:schemeClr val="tx2">
                    <a:lumMod val="75000"/>
                  </a:schemeClr>
                </a:solidFill>
              </a:rPr>
              <a:t/>
            </a:r>
            <a:br>
              <a:rPr lang="el-GR" sz="3200" b="1" dirty="0">
                <a:solidFill>
                  <a:schemeClr val="tx2">
                    <a:lumMod val="75000"/>
                  </a:schemeClr>
                </a:solidFill>
              </a:rPr>
            </a:br>
            <a:r>
              <a:rPr lang="el-GR" sz="3200" b="1" dirty="0">
                <a:solidFill>
                  <a:schemeClr val="tx2">
                    <a:lumMod val="75000"/>
                  </a:schemeClr>
                </a:solidFill>
              </a:rPr>
              <a:t>Ενίσχυση Κριτικής Σκέψης</a:t>
            </a:r>
            <a:r>
              <a:rPr lang="el-GR" b="1" dirty="0">
                <a:solidFill>
                  <a:schemeClr val="tx2">
                    <a:lumMod val="75000"/>
                  </a:schemeClr>
                </a:solidFill>
              </a:rPr>
              <a:t/>
            </a:r>
            <a:br>
              <a:rPr lang="el-GR" b="1" dirty="0">
                <a:solidFill>
                  <a:schemeClr val="tx2">
                    <a:lumMod val="75000"/>
                  </a:schemeClr>
                </a:solidFill>
              </a:rPr>
            </a:br>
            <a:r>
              <a:rPr lang="el-GR" b="1" dirty="0">
                <a:solidFill>
                  <a:schemeClr val="tx2">
                    <a:lumMod val="75000"/>
                  </a:schemeClr>
                </a:solidFill>
              </a:rPr>
              <a:t/>
            </a:r>
            <a:br>
              <a:rPr lang="el-GR" b="1" dirty="0">
                <a:solidFill>
                  <a:schemeClr val="tx2">
                    <a:lumMod val="75000"/>
                  </a:schemeClr>
                </a:solidFill>
              </a:rPr>
            </a:br>
            <a:endParaRPr lang="el-GR" dirty="0"/>
          </a:p>
        </p:txBody>
      </p:sp>
      <p:sp>
        <p:nvSpPr>
          <p:cNvPr id="5" name="Υπότιτλος 4">
            <a:extLst>
              <a:ext uri="{FF2B5EF4-FFF2-40B4-BE49-F238E27FC236}">
                <a16:creationId xmlns:a16="http://schemas.microsoft.com/office/drawing/2014/main" xmlns="" id="{942FAFC9-A7A3-44AE-A33D-6F9D3BAA5975}"/>
              </a:ext>
            </a:extLst>
          </p:cNvPr>
          <p:cNvSpPr>
            <a:spLocks noGrp="1"/>
          </p:cNvSpPr>
          <p:nvPr>
            <p:ph type="subTitle" idx="1"/>
          </p:nvPr>
        </p:nvSpPr>
        <p:spPr/>
        <p:txBody>
          <a:bodyPr/>
          <a:lstStyle/>
          <a:p>
            <a:endParaRPr lang="el-GR" sz="1800" dirty="0">
              <a:solidFill>
                <a:srgbClr val="002060"/>
              </a:solidFill>
              <a:latin typeface="Arial" panose="020B0604020202020204" pitchFamily="34" charset="0"/>
              <a:cs typeface="Arial" panose="020B0604020202020204" pitchFamily="34" charset="0"/>
            </a:endParaRPr>
          </a:p>
          <a:p>
            <a:r>
              <a:rPr lang="el-GR" sz="1600" b="1" dirty="0">
                <a:solidFill>
                  <a:srgbClr val="002060"/>
                </a:solidFill>
                <a:latin typeface="Arial" panose="020B0604020202020204" pitchFamily="34" charset="0"/>
                <a:cs typeface="Arial" panose="020B0604020202020204" pitchFamily="34" charset="0"/>
              </a:rPr>
              <a:t>ΕΘΝΙΚΗ ΣΧΟΛΗ ΔΗΜΟΣΙΑΣ ΔΙΟΙΚΗΣΗΣ ΚΑΙ ΑΥΤΟΔΙΟΙΚΗΣΗΣ </a:t>
            </a:r>
          </a:p>
          <a:p>
            <a:pPr>
              <a:lnSpc>
                <a:spcPct val="80000"/>
              </a:lnSpc>
            </a:pPr>
            <a:r>
              <a:rPr lang="el-GR" sz="1800" b="1" dirty="0">
                <a:solidFill>
                  <a:srgbClr val="002060"/>
                </a:solidFill>
                <a:latin typeface="Arial" panose="020B0604020202020204" pitchFamily="34" charset="0"/>
                <a:cs typeface="Arial" panose="020B0604020202020204" pitchFamily="34" charset="0"/>
              </a:rPr>
              <a:t>         </a:t>
            </a:r>
            <a:r>
              <a:rPr lang="el-GR" sz="1600" b="1" dirty="0">
                <a:solidFill>
                  <a:srgbClr val="002060"/>
                </a:solidFill>
                <a:latin typeface="Arial" panose="020B0604020202020204" pitchFamily="34" charset="0"/>
                <a:cs typeface="Arial" panose="020B0604020202020204" pitchFamily="34" charset="0"/>
              </a:rPr>
              <a:t>ΚΖ ΕΚΠΑΙΔΕΥΤΙΚΗ </a:t>
            </a:r>
            <a:r>
              <a:rPr lang="el-GR" sz="1600" b="1" dirty="0" smtClean="0">
                <a:solidFill>
                  <a:srgbClr val="002060"/>
                </a:solidFill>
                <a:latin typeface="Arial" panose="020B0604020202020204" pitchFamily="34" charset="0"/>
                <a:cs typeface="Arial" panose="020B0604020202020204" pitchFamily="34" charset="0"/>
              </a:rPr>
              <a:t>ΣΕΙΡΑ</a:t>
            </a:r>
            <a:endParaRPr lang="el-GR" sz="1600" b="1" dirty="0">
              <a:solidFill>
                <a:srgbClr val="002060"/>
              </a:solidFill>
              <a:latin typeface="Arial" panose="020B0604020202020204" pitchFamily="34" charset="0"/>
              <a:cs typeface="Arial" panose="020B0604020202020204" pitchFamily="34" charset="0"/>
            </a:endParaRPr>
          </a:p>
        </p:txBody>
      </p:sp>
      <p:pic>
        <p:nvPicPr>
          <p:cNvPr id="2" name="Εικόνα 1">
            <a:extLst>
              <a:ext uri="{FF2B5EF4-FFF2-40B4-BE49-F238E27FC236}">
                <a16:creationId xmlns:a16="http://schemas.microsoft.com/office/drawing/2014/main" xmlns="" id="{B5E1F6F3-A1AD-4A8F-AB8D-BD4846D44373}"/>
              </a:ext>
            </a:extLst>
          </p:cNvPr>
          <p:cNvPicPr>
            <a:picLocks noChangeAspect="1"/>
          </p:cNvPicPr>
          <p:nvPr/>
        </p:nvPicPr>
        <p:blipFill>
          <a:blip r:embed="rId2"/>
          <a:stretch>
            <a:fillRect/>
          </a:stretch>
        </p:blipFill>
        <p:spPr>
          <a:xfrm>
            <a:off x="6144508" y="6237312"/>
            <a:ext cx="2999492" cy="618463"/>
          </a:xfrm>
          <a:prstGeom prst="rect">
            <a:avLst/>
          </a:prstGeom>
        </p:spPr>
      </p:pic>
    </p:spTree>
    <p:extLst>
      <p:ext uri="{BB962C8B-B14F-4D97-AF65-F5344CB8AC3E}">
        <p14:creationId xmlns:p14="http://schemas.microsoft.com/office/powerpoint/2010/main" val="3815628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sz="2800" b="1" dirty="0">
                <a:solidFill>
                  <a:schemeClr val="tx2">
                    <a:lumMod val="75000"/>
                  </a:schemeClr>
                </a:solidFill>
                <a:latin typeface="Calibri" panose="020F0502020204030204" pitchFamily="34" charset="0"/>
                <a:ea typeface="Times New Roman" panose="02020603050405020304" pitchFamily="18" charset="0"/>
              </a:rPr>
              <a:t>Η τεχνική  της επιχειρηματολογίας</a:t>
            </a:r>
            <a:endParaRPr lang="en-US" altLang="en-US" sz="2800" b="1" dirty="0">
              <a:solidFill>
                <a:schemeClr val="tx2">
                  <a:lumMod val="75000"/>
                </a:schemeClr>
              </a:solidFill>
            </a:endParaRPr>
          </a:p>
        </p:txBody>
      </p:sp>
      <p:sp>
        <p:nvSpPr>
          <p:cNvPr id="3075" name="Θέση περιεχομένου 2"/>
          <p:cNvSpPr>
            <a:spLocks noGrp="1"/>
          </p:cNvSpPr>
          <p:nvPr>
            <p:ph idx="1"/>
          </p:nvPr>
        </p:nvSpPr>
        <p:spPr>
          <a:xfrm>
            <a:off x="457200" y="1600200"/>
            <a:ext cx="8579296" cy="4983162"/>
          </a:xfrm>
        </p:spPr>
        <p:txBody>
          <a:bodyPr/>
          <a:lstStyle/>
          <a:p>
            <a:pPr marL="57150" indent="0" algn="just" eaLnBrk="1" hangingPunct="1">
              <a:lnSpc>
                <a:spcPct val="150000"/>
              </a:lnSpc>
              <a:spcBef>
                <a:spcPts val="0"/>
              </a:spcBef>
              <a:buNone/>
            </a:pPr>
            <a:r>
              <a:rPr lang="el-GR" altLang="en-US" sz="2000" b="1" dirty="0">
                <a:solidFill>
                  <a:schemeClr val="tx2">
                    <a:lumMod val="75000"/>
                  </a:schemeClr>
                </a:solidFill>
              </a:rPr>
              <a:t>Η εγκυρότητα </a:t>
            </a:r>
            <a:r>
              <a:rPr lang="el-GR" altLang="en-US" sz="2000" dirty="0">
                <a:solidFill>
                  <a:schemeClr val="tx2">
                    <a:lumMod val="75000"/>
                  </a:schemeClr>
                </a:solidFill>
              </a:rPr>
              <a:t>τους επιχειρήματος εξαρτάται από:</a:t>
            </a:r>
          </a:p>
          <a:p>
            <a:pPr marL="400050" algn="just" eaLnBrk="1" hangingPunct="1">
              <a:lnSpc>
                <a:spcPct val="150000"/>
              </a:lnSpc>
              <a:spcBef>
                <a:spcPts val="0"/>
              </a:spcBef>
            </a:pPr>
            <a:r>
              <a:rPr lang="el-GR" altLang="en-US" sz="2000" dirty="0">
                <a:solidFill>
                  <a:schemeClr val="tx2">
                    <a:lumMod val="75000"/>
                  </a:schemeClr>
                </a:solidFill>
              </a:rPr>
              <a:t>τη λογική του μορφή,</a:t>
            </a:r>
          </a:p>
          <a:p>
            <a:pPr marL="400050" algn="just" eaLnBrk="1" hangingPunct="1">
              <a:lnSpc>
                <a:spcPct val="150000"/>
              </a:lnSpc>
              <a:spcBef>
                <a:spcPts val="0"/>
              </a:spcBef>
            </a:pPr>
            <a:r>
              <a:rPr lang="el-GR" altLang="en-US" sz="2000" dirty="0">
                <a:solidFill>
                  <a:schemeClr val="tx2">
                    <a:lumMod val="75000"/>
                  </a:schemeClr>
                </a:solidFill>
              </a:rPr>
              <a:t>τη σχέση προκείμενων και συμπεράσματος. </a:t>
            </a:r>
          </a:p>
          <a:p>
            <a:pPr marL="57150" indent="0" algn="just" eaLnBrk="1" hangingPunct="1">
              <a:lnSpc>
                <a:spcPct val="150000"/>
              </a:lnSpc>
              <a:spcBef>
                <a:spcPts val="0"/>
              </a:spcBef>
              <a:buNone/>
            </a:pPr>
            <a:r>
              <a:rPr lang="el-GR" altLang="en-US" sz="2000" b="1" dirty="0">
                <a:solidFill>
                  <a:schemeClr val="tx2">
                    <a:lumMod val="75000"/>
                  </a:schemeClr>
                </a:solidFill>
              </a:rPr>
              <a:t>Η αλήθεια </a:t>
            </a:r>
            <a:r>
              <a:rPr lang="el-GR" altLang="en-US" sz="2000" dirty="0">
                <a:solidFill>
                  <a:schemeClr val="tx2">
                    <a:lumMod val="75000"/>
                  </a:schemeClr>
                </a:solidFill>
              </a:rPr>
              <a:t>της επιχειρηματολογίας καθορίζεται από τη σχέση με την πραγματικότητα.</a:t>
            </a:r>
          </a:p>
          <a:p>
            <a:pPr marL="57150" indent="0" algn="ctr" eaLnBrk="1" hangingPunct="1">
              <a:lnSpc>
                <a:spcPct val="150000"/>
              </a:lnSpc>
              <a:spcBef>
                <a:spcPts val="0"/>
              </a:spcBef>
              <a:buNone/>
            </a:pPr>
            <a:r>
              <a:rPr lang="el-GR" altLang="en-US" sz="2000" b="1" dirty="0">
                <a:solidFill>
                  <a:schemeClr val="tx2">
                    <a:lumMod val="75000"/>
                  </a:schemeClr>
                </a:solidFill>
              </a:rPr>
              <a:t>Αλήθεια + εγκυρότητα = Ορθότητα  = Ορθό συμπέρασμα + μεγάλη αποδεικτική αξία</a:t>
            </a:r>
          </a:p>
          <a:p>
            <a:pPr marL="57150" indent="0" algn="just" eaLnBrk="1" hangingPunct="1">
              <a:lnSpc>
                <a:spcPct val="150000"/>
              </a:lnSpc>
              <a:spcBef>
                <a:spcPts val="0"/>
              </a:spcBef>
              <a:buNone/>
            </a:pPr>
            <a:r>
              <a:rPr lang="el-GR" altLang="en-US" sz="2000" dirty="0">
                <a:solidFill>
                  <a:schemeClr val="tx2">
                    <a:lumMod val="75000"/>
                  </a:schemeClr>
                </a:solidFill>
              </a:rPr>
              <a:t> </a:t>
            </a:r>
          </a:p>
          <a:p>
            <a:pPr marL="57150" indent="0" algn="ctr" eaLnBrk="1" hangingPunct="1">
              <a:lnSpc>
                <a:spcPct val="150000"/>
              </a:lnSpc>
              <a:spcBef>
                <a:spcPts val="0"/>
              </a:spcBef>
              <a:buNone/>
            </a:pPr>
            <a:r>
              <a:rPr lang="el-GR" altLang="en-US" sz="2000" b="1" dirty="0">
                <a:solidFill>
                  <a:schemeClr val="tx2">
                    <a:lumMod val="75000"/>
                  </a:schemeClr>
                </a:solidFill>
              </a:rPr>
              <a:t>Η αξιολόγηση της αποδεικτικής διαδικασίας επιτελεί καθοριστικό ρόλο για την ποιότητα της επιχειρηματολογίας</a:t>
            </a:r>
            <a:endParaRPr lang="el-GR" altLang="en-US" sz="2600" b="1" dirty="0"/>
          </a:p>
        </p:txBody>
      </p:sp>
    </p:spTree>
    <p:extLst>
      <p:ext uri="{BB962C8B-B14F-4D97-AF65-F5344CB8AC3E}">
        <p14:creationId xmlns:p14="http://schemas.microsoft.com/office/powerpoint/2010/main" val="2389223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a:solidFill>
                  <a:schemeClr val="tx2">
                    <a:lumMod val="75000"/>
                  </a:schemeClr>
                </a:solidFill>
                <a:latin typeface="Calibri" panose="020F0502020204030204" pitchFamily="34" charset="0"/>
                <a:ea typeface="Times New Roman" panose="02020603050405020304" pitchFamily="18" charset="0"/>
              </a:rPr>
              <a:t>Η τεχνική  της επιχειρηματολογίας</a:t>
            </a:r>
            <a:r>
              <a:rPr lang="el-GR" sz="2800" b="1" dirty="0">
                <a:solidFill>
                  <a:schemeClr val="tx2">
                    <a:lumMod val="75000"/>
                  </a:schemeClr>
                </a:solidFill>
              </a:rPr>
              <a:t> </a:t>
            </a:r>
          </a:p>
        </p:txBody>
      </p:sp>
      <p:sp>
        <p:nvSpPr>
          <p:cNvPr id="4" name="Θέση περιεχομένου 3">
            <a:extLst>
              <a:ext uri="{FF2B5EF4-FFF2-40B4-BE49-F238E27FC236}">
                <a16:creationId xmlns:a16="http://schemas.microsoft.com/office/drawing/2014/main" xmlns="" id="{3F49846D-349C-41D2-B876-06D5D000D6E1}"/>
              </a:ext>
            </a:extLst>
          </p:cNvPr>
          <p:cNvSpPr>
            <a:spLocks noGrp="1"/>
          </p:cNvSpPr>
          <p:nvPr>
            <p:ph idx="1"/>
          </p:nvPr>
        </p:nvSpPr>
        <p:spPr/>
        <p:txBody>
          <a:bodyPr/>
          <a:lstStyle/>
          <a:p>
            <a:endParaRPr lang="el-GR" dirty="0"/>
          </a:p>
          <a:p>
            <a:endParaRPr lang="en-US" dirty="0"/>
          </a:p>
        </p:txBody>
      </p:sp>
      <p:graphicFrame>
        <p:nvGraphicFramePr>
          <p:cNvPr id="6" name="Πίνακας 5">
            <a:extLst>
              <a:ext uri="{FF2B5EF4-FFF2-40B4-BE49-F238E27FC236}">
                <a16:creationId xmlns:a16="http://schemas.microsoft.com/office/drawing/2014/main" xmlns="" id="{D0DBF8A6-41F7-4148-92AF-90CECE54F823}"/>
              </a:ext>
            </a:extLst>
          </p:cNvPr>
          <p:cNvGraphicFramePr>
            <a:graphicFrameLocks/>
          </p:cNvGraphicFramePr>
          <p:nvPr>
            <p:extLst>
              <p:ext uri="{D42A27DB-BD31-4B8C-83A1-F6EECF244321}">
                <p14:modId xmlns:p14="http://schemas.microsoft.com/office/powerpoint/2010/main" val="886567413"/>
              </p:ext>
            </p:extLst>
          </p:nvPr>
        </p:nvGraphicFramePr>
        <p:xfrm>
          <a:off x="611560" y="2316480"/>
          <a:ext cx="8142808" cy="2656840"/>
        </p:xfrm>
        <a:graphic>
          <a:graphicData uri="http://schemas.openxmlformats.org/drawingml/2006/table">
            <a:tbl>
              <a:tblPr firstRow="1" bandRow="1">
                <a:tableStyleId>{5C22544A-7EE6-4342-B048-85BDC9FD1C3A}</a:tableStyleId>
              </a:tblPr>
              <a:tblGrid>
                <a:gridCol w="4072162">
                  <a:extLst>
                    <a:ext uri="{9D8B030D-6E8A-4147-A177-3AD203B41FA5}">
                      <a16:colId xmlns:a16="http://schemas.microsoft.com/office/drawing/2014/main" xmlns="" val="2500382860"/>
                    </a:ext>
                  </a:extLst>
                </a:gridCol>
                <a:gridCol w="4070646">
                  <a:extLst>
                    <a:ext uri="{9D8B030D-6E8A-4147-A177-3AD203B41FA5}">
                      <a16:colId xmlns:a16="http://schemas.microsoft.com/office/drawing/2014/main" xmlns="" val="2673005494"/>
                    </a:ext>
                  </a:extLst>
                </a:gridCol>
              </a:tblGrid>
              <a:tr h="370840">
                <a:tc>
                  <a:txBody>
                    <a:bodyPr/>
                    <a:lstStyle/>
                    <a:p>
                      <a:r>
                        <a:rPr lang="el-GR" sz="1800" dirty="0"/>
                        <a:t>Παραλογισμοί</a:t>
                      </a:r>
                    </a:p>
                  </a:txBody>
                  <a:tcPr>
                    <a:solidFill>
                      <a:schemeClr val="tx2">
                        <a:lumMod val="75000"/>
                      </a:schemeClr>
                    </a:solidFill>
                  </a:tcPr>
                </a:tc>
                <a:tc>
                  <a:txBody>
                    <a:bodyPr/>
                    <a:lstStyle/>
                    <a:p>
                      <a:r>
                        <a:rPr lang="el-GR" sz="1800" dirty="0">
                          <a:solidFill>
                            <a:schemeClr val="bg1"/>
                          </a:solidFill>
                        </a:rPr>
                        <a:t>Σόφισμα</a:t>
                      </a:r>
                    </a:p>
                  </a:txBody>
                  <a:tcPr>
                    <a:solidFill>
                      <a:schemeClr val="tx2">
                        <a:lumMod val="75000"/>
                      </a:schemeClr>
                    </a:solidFill>
                  </a:tcPr>
                </a:tc>
                <a:extLst>
                  <a:ext uri="{0D108BD9-81ED-4DB2-BD59-A6C34878D82A}">
                    <a16:rowId xmlns:a16="http://schemas.microsoft.com/office/drawing/2014/main" xmlns="" val="78367358"/>
                  </a:ext>
                </a:extLst>
              </a:tr>
              <a:tr h="1854200">
                <a:tc>
                  <a:txBody>
                    <a:bodyPr/>
                    <a:lstStyle/>
                    <a:p>
                      <a:pPr marL="285750" indent="-285750">
                        <a:buFont typeface="Wingdings" panose="05000000000000000000" pitchFamily="2" charset="2"/>
                        <a:buChar char="q"/>
                      </a:pPr>
                      <a:r>
                        <a:rPr lang="el-GR" sz="1800" b="0" kern="1200" dirty="0">
                          <a:solidFill>
                            <a:schemeClr val="lt1"/>
                          </a:solidFill>
                          <a:latin typeface="+mn-lt"/>
                          <a:ea typeface="+mn-ea"/>
                          <a:cs typeface="+mn-cs"/>
                        </a:rPr>
                        <a:t>μοιάζουν  με  τους  κανονικούς συλλογισμούς,</a:t>
                      </a:r>
                    </a:p>
                    <a:p>
                      <a:pPr marL="285750" indent="-285750">
                        <a:buFont typeface="Wingdings" panose="05000000000000000000" pitchFamily="2" charset="2"/>
                        <a:buChar char="q"/>
                      </a:pPr>
                      <a:r>
                        <a:rPr lang="el-GR" sz="1800" b="0" kern="1200" dirty="0">
                          <a:solidFill>
                            <a:schemeClr val="lt1"/>
                          </a:solidFill>
                          <a:latin typeface="+mn-lt"/>
                          <a:ea typeface="+mn-ea"/>
                          <a:cs typeface="+mn-cs"/>
                        </a:rPr>
                        <a:t>παραβαίνουν  την  εγκυρότητα,  την  αλήθεια,  την  ορθότητα,</a:t>
                      </a:r>
                    </a:p>
                    <a:p>
                      <a:pPr marL="285750" indent="-285750">
                        <a:buFont typeface="Wingdings" panose="05000000000000000000" pitchFamily="2" charset="2"/>
                        <a:buChar char="q"/>
                      </a:pPr>
                      <a:r>
                        <a:rPr lang="el-GR" sz="1800" b="0" kern="1200" dirty="0">
                          <a:solidFill>
                            <a:schemeClr val="lt1"/>
                          </a:solidFill>
                          <a:latin typeface="+mn-lt"/>
                          <a:ea typeface="+mn-ea"/>
                          <a:cs typeface="+mn-cs"/>
                        </a:rPr>
                        <a:t>οφείλονται σε πλάνη ή άγνοια,</a:t>
                      </a:r>
                    </a:p>
                    <a:p>
                      <a:pPr marL="285750" indent="-285750">
                        <a:buFont typeface="Wingdings" panose="05000000000000000000" pitchFamily="2" charset="2"/>
                        <a:buChar char="q"/>
                      </a:pPr>
                      <a:r>
                        <a:rPr lang="el-GR" sz="1800" b="0" kern="1200" dirty="0">
                          <a:solidFill>
                            <a:schemeClr val="lt1"/>
                          </a:solidFill>
                          <a:latin typeface="+mn-lt"/>
                          <a:ea typeface="+mn-ea"/>
                          <a:cs typeface="+mn-cs"/>
                        </a:rPr>
                        <a:t>επηρεάζουν  και  παραπλανούν  το  δέκτη.</a:t>
                      </a:r>
                    </a:p>
                    <a:p>
                      <a:pPr marL="0" indent="0">
                        <a:buFont typeface="Wingdings" panose="05000000000000000000" pitchFamily="2" charset="2"/>
                        <a:buNone/>
                      </a:pPr>
                      <a:endParaRPr lang="el-GR" sz="1800" b="1" kern="1200" dirty="0">
                        <a:solidFill>
                          <a:schemeClr val="lt1"/>
                        </a:solidFill>
                        <a:latin typeface="+mn-lt"/>
                        <a:ea typeface="+mn-ea"/>
                        <a:cs typeface="+mn-cs"/>
                      </a:endParaRPr>
                    </a:p>
                  </a:txBody>
                  <a:tcPr>
                    <a:solidFill>
                      <a:schemeClr val="tx2">
                        <a:lumMod val="75000"/>
                      </a:schemeClr>
                    </a:solidFill>
                  </a:tcPr>
                </a:tc>
                <a:tc>
                  <a:txBody>
                    <a:bodyPr/>
                    <a:lstStyle/>
                    <a:p>
                      <a:pPr algn="just"/>
                      <a:r>
                        <a:rPr lang="el-GR" sz="1800" dirty="0">
                          <a:solidFill>
                            <a:schemeClr val="bg1"/>
                          </a:solidFill>
                        </a:rPr>
                        <a:t>Παραλογικός  συλλογισμός, </a:t>
                      </a:r>
                    </a:p>
                    <a:p>
                      <a:pPr algn="just"/>
                      <a:r>
                        <a:rPr lang="el-GR" sz="1800" dirty="0">
                          <a:solidFill>
                            <a:schemeClr val="bg1"/>
                          </a:solidFill>
                        </a:rPr>
                        <a:t>ως αποτέλεσμα λογικής  παγίδας, που στήνει  ο  πομπός  στο  δέκτη.</a:t>
                      </a:r>
                    </a:p>
                    <a:p>
                      <a:pPr marL="285750" indent="-285750" algn="just">
                        <a:buFont typeface="Arial" panose="020B0604020202020204" pitchFamily="34" charset="0"/>
                        <a:buChar char="•"/>
                      </a:pPr>
                      <a:r>
                        <a:rPr lang="el-GR" sz="1800" dirty="0">
                          <a:solidFill>
                            <a:schemeClr val="bg1"/>
                          </a:solidFill>
                        </a:rPr>
                        <a:t>Γίνεται σκόπιμα</a:t>
                      </a:r>
                    </a:p>
                    <a:p>
                      <a:pPr marL="285750" indent="-285750" algn="just">
                        <a:buFont typeface="Arial" panose="020B0604020202020204" pitchFamily="34" charset="0"/>
                        <a:buChar char="•"/>
                      </a:pPr>
                      <a:r>
                        <a:rPr lang="el-GR" sz="1800" dirty="0">
                          <a:solidFill>
                            <a:schemeClr val="bg1"/>
                          </a:solidFill>
                        </a:rPr>
                        <a:t>Έχει σκοπό την εξαπάτηση</a:t>
                      </a:r>
                    </a:p>
                  </a:txBody>
                  <a:tcPr>
                    <a:solidFill>
                      <a:schemeClr val="tx2">
                        <a:lumMod val="75000"/>
                      </a:schemeClr>
                    </a:solidFill>
                  </a:tcPr>
                </a:tc>
                <a:extLst>
                  <a:ext uri="{0D108BD9-81ED-4DB2-BD59-A6C34878D82A}">
                    <a16:rowId xmlns:a16="http://schemas.microsoft.com/office/drawing/2014/main" xmlns="" val="4007824542"/>
                  </a:ext>
                </a:extLst>
              </a:tr>
            </a:tbl>
          </a:graphicData>
        </a:graphic>
      </p:graphicFrame>
    </p:spTree>
    <p:extLst>
      <p:ext uri="{BB962C8B-B14F-4D97-AF65-F5344CB8AC3E}">
        <p14:creationId xmlns:p14="http://schemas.microsoft.com/office/powerpoint/2010/main" val="1955285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altLang="en-US" sz="2800" b="1" dirty="0">
                <a:solidFill>
                  <a:schemeClr val="tx2">
                    <a:lumMod val="75000"/>
                  </a:schemeClr>
                </a:solidFill>
              </a:rPr>
              <a:t> </a:t>
            </a:r>
            <a:r>
              <a:rPr lang="el-GR" altLang="en-US" sz="2800" b="1" dirty="0">
                <a:solidFill>
                  <a:schemeClr val="tx2">
                    <a:lumMod val="75000"/>
                  </a:schemeClr>
                </a:solidFill>
                <a:latin typeface="+mn-lt"/>
              </a:rPr>
              <a:t>Η απαρχή του ορθολογισμού</a:t>
            </a:r>
            <a:endParaRPr lang="en-US" altLang="en-US" sz="2800" b="1" dirty="0">
              <a:solidFill>
                <a:schemeClr val="tx2">
                  <a:lumMod val="75000"/>
                </a:schemeClr>
              </a:solidFill>
              <a:latin typeface="+mn-lt"/>
            </a:endParaRPr>
          </a:p>
        </p:txBody>
      </p:sp>
      <p:sp>
        <p:nvSpPr>
          <p:cNvPr id="3075" name="Θέση περιεχομένου 2"/>
          <p:cNvSpPr>
            <a:spLocks noGrp="1"/>
          </p:cNvSpPr>
          <p:nvPr>
            <p:ph idx="1"/>
          </p:nvPr>
        </p:nvSpPr>
        <p:spPr>
          <a:xfrm>
            <a:off x="457200" y="1600200"/>
            <a:ext cx="8579296" cy="4983162"/>
          </a:xfrm>
        </p:spPr>
        <p:txBody>
          <a:bodyPr/>
          <a:lstStyle/>
          <a:p>
            <a:pPr marL="57150" indent="0" algn="just" eaLnBrk="1" hangingPunct="1">
              <a:lnSpc>
                <a:spcPct val="150000"/>
              </a:lnSpc>
              <a:spcBef>
                <a:spcPts val="0"/>
              </a:spcBef>
              <a:buNone/>
            </a:pPr>
            <a:r>
              <a:rPr lang="el-GR" sz="2000" dirty="0">
                <a:solidFill>
                  <a:schemeClr val="tx2">
                    <a:lumMod val="75000"/>
                  </a:schemeClr>
                </a:solidFill>
                <a:effectLst/>
                <a:latin typeface="Calibri" panose="020F0502020204030204" pitchFamily="34" charset="0"/>
                <a:ea typeface="Times New Roman" panose="02020603050405020304" pitchFamily="18" charset="0"/>
              </a:rPr>
              <a:t>Η λέξη </a:t>
            </a:r>
            <a:r>
              <a:rPr lang="el-GR" sz="2000" b="1" dirty="0">
                <a:solidFill>
                  <a:schemeClr val="tx2">
                    <a:lumMod val="75000"/>
                  </a:schemeClr>
                </a:solidFill>
                <a:effectLst/>
                <a:latin typeface="Calibri" panose="020F0502020204030204" pitchFamily="34" charset="0"/>
                <a:ea typeface="Times New Roman" panose="02020603050405020304" pitchFamily="18" charset="0"/>
              </a:rPr>
              <a:t>«</a:t>
            </a:r>
            <a:r>
              <a:rPr lang="en-US" sz="2000" b="1" dirty="0" err="1">
                <a:solidFill>
                  <a:schemeClr val="tx2">
                    <a:lumMod val="75000"/>
                  </a:schemeClr>
                </a:solidFill>
                <a:effectLst/>
                <a:latin typeface="Calibri" panose="020F0502020204030204" pitchFamily="34" charset="0"/>
                <a:ea typeface="Times New Roman" panose="02020603050405020304" pitchFamily="18" charset="0"/>
              </a:rPr>
              <a:t>modernus</a:t>
            </a:r>
            <a:r>
              <a:rPr lang="el-GR" sz="2000" b="1" dirty="0">
                <a:solidFill>
                  <a:schemeClr val="tx2">
                    <a:lumMod val="75000"/>
                  </a:schemeClr>
                </a:solidFill>
                <a:effectLst/>
                <a:latin typeface="Calibri" panose="020F0502020204030204" pitchFamily="34" charset="0"/>
                <a:ea typeface="Times New Roman" panose="02020603050405020304" pitchFamily="18" charset="0"/>
              </a:rPr>
              <a:t>» </a:t>
            </a:r>
            <a:r>
              <a:rPr lang="el-GR" sz="2000" dirty="0">
                <a:solidFill>
                  <a:schemeClr val="tx2">
                    <a:lumMod val="75000"/>
                  </a:schemeClr>
                </a:solidFill>
                <a:effectLst/>
                <a:latin typeface="Calibri" panose="020F0502020204030204" pitchFamily="34" charset="0"/>
                <a:ea typeface="Times New Roman" panose="02020603050405020304" pitchFamily="18" charset="0"/>
              </a:rPr>
              <a:t>χρησιμοποιήθηκε:</a:t>
            </a:r>
          </a:p>
          <a:p>
            <a:pPr marL="400050" algn="just" eaLnBrk="1" hangingPunct="1">
              <a:lnSpc>
                <a:spcPct val="150000"/>
              </a:lnSpc>
              <a:spcBef>
                <a:spcPts val="0"/>
              </a:spcBef>
              <a:buFont typeface="Wingdings" panose="05000000000000000000" pitchFamily="2" charset="2"/>
              <a:buChar char="ü"/>
            </a:pPr>
            <a:r>
              <a:rPr lang="el-GR" sz="2000" dirty="0">
                <a:solidFill>
                  <a:schemeClr val="tx2">
                    <a:lumMod val="75000"/>
                  </a:schemeClr>
                </a:solidFill>
                <a:effectLst/>
                <a:latin typeface="Calibri" panose="020F0502020204030204" pitchFamily="34" charset="0"/>
                <a:ea typeface="Times New Roman" panose="02020603050405020304" pitchFamily="18" charset="0"/>
              </a:rPr>
              <a:t>αρχικά στα τέλη του 5</a:t>
            </a:r>
            <a:r>
              <a:rPr lang="el-GR" sz="2000" baseline="30000" dirty="0">
                <a:solidFill>
                  <a:schemeClr val="tx2">
                    <a:lumMod val="75000"/>
                  </a:schemeClr>
                </a:solidFill>
                <a:effectLst/>
                <a:latin typeface="Calibri" panose="020F0502020204030204" pitchFamily="34" charset="0"/>
                <a:ea typeface="Times New Roman" panose="02020603050405020304" pitchFamily="18" charset="0"/>
              </a:rPr>
              <a:t>ου</a:t>
            </a:r>
            <a:r>
              <a:rPr lang="el-GR" sz="2000" dirty="0">
                <a:solidFill>
                  <a:schemeClr val="tx2">
                    <a:lumMod val="75000"/>
                  </a:schemeClr>
                </a:solidFill>
                <a:effectLst/>
                <a:latin typeface="Calibri" panose="020F0502020204030204" pitchFamily="34" charset="0"/>
                <a:ea typeface="Times New Roman" panose="02020603050405020304" pitchFamily="18" charset="0"/>
              </a:rPr>
              <a:t> αιώνα για τη διάκριση του «χριστιανικού παρόντος», από το «εθνικό» ρωμαϊκό παρελθόν</a:t>
            </a:r>
          </a:p>
          <a:p>
            <a:pPr marL="400050" algn="just" eaLnBrk="1" hangingPunct="1">
              <a:lnSpc>
                <a:spcPct val="150000"/>
              </a:lnSpc>
              <a:spcBef>
                <a:spcPts val="0"/>
              </a:spcBef>
              <a:buFont typeface="Wingdings" panose="05000000000000000000" pitchFamily="2" charset="2"/>
              <a:buChar char="ü"/>
            </a:pPr>
            <a:r>
              <a:rPr lang="el-GR" sz="2000" dirty="0">
                <a:solidFill>
                  <a:schemeClr val="tx2">
                    <a:lumMod val="75000"/>
                  </a:schemeClr>
                </a:solidFill>
                <a:latin typeface="Calibri" panose="020F0502020204030204" pitchFamily="34" charset="0"/>
                <a:ea typeface="Times New Roman" panose="02020603050405020304" pitchFamily="18" charset="0"/>
              </a:rPr>
              <a:t>στη συνέχεια, </a:t>
            </a:r>
            <a:r>
              <a:rPr lang="el-GR" sz="2000" dirty="0">
                <a:solidFill>
                  <a:schemeClr val="tx2">
                    <a:lumMod val="75000"/>
                  </a:schemeClr>
                </a:solidFill>
                <a:effectLst/>
                <a:latin typeface="Calibri" panose="020F0502020204030204" pitchFamily="34" charset="0"/>
                <a:ea typeface="Times New Roman" panose="02020603050405020304" pitchFamily="18" charset="0"/>
              </a:rPr>
              <a:t>για να δηλωθεί – κάθε φορά με άλλα περιεχόμενα – η συνείδηση μιας νέας εποχής</a:t>
            </a:r>
          </a:p>
          <a:p>
            <a:pPr marL="57150" indent="0" algn="just" eaLnBrk="1" hangingPunct="1">
              <a:lnSpc>
                <a:spcPct val="150000"/>
              </a:lnSpc>
              <a:spcBef>
                <a:spcPts val="0"/>
              </a:spcBef>
              <a:buNone/>
            </a:pPr>
            <a:endParaRPr lang="el-GR" sz="2000" b="1" dirty="0">
              <a:solidFill>
                <a:schemeClr val="tx2">
                  <a:lumMod val="75000"/>
                </a:schemeClr>
              </a:solidFill>
              <a:latin typeface="Calibri" panose="020F0502020204030204" pitchFamily="34" charset="0"/>
              <a:ea typeface="Times New Roman" panose="02020603050405020304" pitchFamily="18" charset="0"/>
            </a:endParaRPr>
          </a:p>
          <a:p>
            <a:pPr marL="57150" indent="0" algn="just" eaLnBrk="1" hangingPunct="1">
              <a:lnSpc>
                <a:spcPct val="150000"/>
              </a:lnSpc>
              <a:spcBef>
                <a:spcPts val="0"/>
              </a:spcBef>
              <a:buNone/>
            </a:pPr>
            <a:r>
              <a:rPr lang="el-GR" sz="2000" b="1" dirty="0">
                <a:solidFill>
                  <a:schemeClr val="tx2">
                    <a:lumMod val="75000"/>
                  </a:schemeClr>
                </a:solidFill>
                <a:effectLst/>
                <a:latin typeface="Calibri" panose="020F0502020204030204" pitchFamily="34" charset="0"/>
                <a:ea typeface="Times New Roman" panose="02020603050405020304" pitchFamily="18" charset="0"/>
              </a:rPr>
              <a:t>Η κλασική έννοια της </a:t>
            </a:r>
            <a:r>
              <a:rPr lang="el-GR" sz="2000" b="1" dirty="0" err="1">
                <a:solidFill>
                  <a:schemeClr val="tx2">
                    <a:lumMod val="75000"/>
                  </a:schemeClr>
                </a:solidFill>
                <a:effectLst/>
                <a:latin typeface="Calibri" panose="020F0502020204030204" pitchFamily="34" charset="0"/>
                <a:ea typeface="Times New Roman" panose="02020603050405020304" pitchFamily="18" charset="0"/>
              </a:rPr>
              <a:t>νεωτερικότητας</a:t>
            </a:r>
            <a:r>
              <a:rPr lang="el-GR" sz="2000" b="1" dirty="0">
                <a:solidFill>
                  <a:schemeClr val="tx2">
                    <a:lumMod val="75000"/>
                  </a:schemeClr>
                </a:solidFill>
                <a:latin typeface="Calibri" panose="020F0502020204030204" pitchFamily="34" charset="0"/>
                <a:ea typeface="Times New Roman" panose="02020603050405020304" pitchFamily="18" charset="0"/>
              </a:rPr>
              <a:t>:</a:t>
            </a:r>
          </a:p>
          <a:p>
            <a:pPr marL="400050" algn="just" eaLnBrk="1" hangingPunct="1">
              <a:lnSpc>
                <a:spcPct val="150000"/>
              </a:lnSpc>
              <a:spcBef>
                <a:spcPts val="0"/>
              </a:spcBef>
              <a:buFont typeface="Wingdings" panose="05000000000000000000" pitchFamily="2" charset="2"/>
              <a:buChar char="ü"/>
            </a:pPr>
            <a:r>
              <a:rPr lang="el-GR" sz="2000" dirty="0">
                <a:solidFill>
                  <a:schemeClr val="tx2">
                    <a:lumMod val="75000"/>
                  </a:schemeClr>
                </a:solidFill>
                <a:effectLst/>
                <a:latin typeface="Calibri" panose="020F0502020204030204" pitchFamily="34" charset="0"/>
                <a:ea typeface="Times New Roman" panose="02020603050405020304" pitchFamily="18" charset="0"/>
              </a:rPr>
              <a:t>ορίσθηκε αρχικά από τον </a:t>
            </a:r>
            <a:r>
              <a:rPr lang="el-GR" sz="2000" dirty="0" err="1">
                <a:solidFill>
                  <a:schemeClr val="tx2">
                    <a:lumMod val="75000"/>
                  </a:schemeClr>
                </a:solidFill>
                <a:effectLst/>
                <a:latin typeface="Calibri" panose="020F0502020204030204" pitchFamily="34" charset="0"/>
                <a:ea typeface="Times New Roman" panose="02020603050405020304" pitchFamily="18" charset="0"/>
              </a:rPr>
              <a:t>Hegel</a:t>
            </a:r>
            <a:r>
              <a:rPr lang="el-GR" sz="2000" dirty="0">
                <a:solidFill>
                  <a:schemeClr val="tx2">
                    <a:lumMod val="75000"/>
                  </a:schemeClr>
                </a:solidFill>
                <a:latin typeface="Calibri" panose="020F0502020204030204" pitchFamily="34" charset="0"/>
                <a:ea typeface="Times New Roman" panose="02020603050405020304" pitchFamily="18" charset="0"/>
              </a:rPr>
              <a:t>,</a:t>
            </a:r>
          </a:p>
          <a:p>
            <a:pPr marL="400050" algn="just" eaLnBrk="1" hangingPunct="1">
              <a:lnSpc>
                <a:spcPct val="150000"/>
              </a:lnSpc>
              <a:spcBef>
                <a:spcPts val="0"/>
              </a:spcBef>
              <a:buFont typeface="Wingdings" panose="05000000000000000000" pitchFamily="2" charset="2"/>
              <a:buChar char="ü"/>
            </a:pPr>
            <a:r>
              <a:rPr lang="el-GR" sz="2000" dirty="0">
                <a:solidFill>
                  <a:schemeClr val="tx2">
                    <a:lumMod val="75000"/>
                  </a:schemeClr>
                </a:solidFill>
                <a:effectLst/>
                <a:latin typeface="Calibri" panose="020F0502020204030204" pitchFamily="34" charset="0"/>
                <a:ea typeface="Times New Roman" panose="02020603050405020304" pitchFamily="18" charset="0"/>
              </a:rPr>
              <a:t>αναπτύχθηκε με τα μέσα της κοινωνικής θεωρίας από τους </a:t>
            </a:r>
            <a:r>
              <a:rPr lang="en-US" sz="2000" dirty="0">
                <a:solidFill>
                  <a:schemeClr val="tx2">
                    <a:lumMod val="75000"/>
                  </a:schemeClr>
                </a:solidFill>
                <a:effectLst/>
                <a:latin typeface="Calibri" panose="020F0502020204030204" pitchFamily="34" charset="0"/>
                <a:ea typeface="Times New Roman" panose="02020603050405020304" pitchFamily="18" charset="0"/>
              </a:rPr>
              <a:t>Marx</a:t>
            </a:r>
            <a:r>
              <a:rPr lang="el-GR" sz="2000" dirty="0">
                <a:solidFill>
                  <a:schemeClr val="tx2">
                    <a:lumMod val="75000"/>
                  </a:schemeClr>
                </a:solidFill>
                <a:effectLst/>
                <a:latin typeface="Calibri" panose="020F0502020204030204" pitchFamily="34" charset="0"/>
                <a:ea typeface="Times New Roman" panose="02020603050405020304" pitchFamily="18" charset="0"/>
              </a:rPr>
              <a:t>, </a:t>
            </a:r>
            <a:r>
              <a:rPr lang="en-US" sz="2000" dirty="0">
                <a:solidFill>
                  <a:schemeClr val="tx2">
                    <a:lumMod val="75000"/>
                  </a:schemeClr>
                </a:solidFill>
                <a:effectLst/>
                <a:latin typeface="Calibri" panose="020F0502020204030204" pitchFamily="34" charset="0"/>
                <a:ea typeface="Times New Roman" panose="02020603050405020304" pitchFamily="18" charset="0"/>
              </a:rPr>
              <a:t>Weber</a:t>
            </a:r>
            <a:r>
              <a:rPr lang="el-GR" sz="2000" dirty="0">
                <a:solidFill>
                  <a:schemeClr val="tx2">
                    <a:lumMod val="75000"/>
                  </a:schemeClr>
                </a:solidFill>
                <a:effectLst/>
                <a:latin typeface="Calibri" panose="020F0502020204030204" pitchFamily="34" charset="0"/>
                <a:ea typeface="Times New Roman" panose="02020603050405020304" pitchFamily="18" charset="0"/>
              </a:rPr>
              <a:t>, </a:t>
            </a:r>
            <a:r>
              <a:rPr lang="el-GR" sz="2000" dirty="0" err="1">
                <a:solidFill>
                  <a:schemeClr val="tx2">
                    <a:lumMod val="75000"/>
                  </a:schemeClr>
                </a:solidFill>
                <a:effectLst/>
                <a:latin typeface="Calibri" panose="020F0502020204030204" pitchFamily="34" charset="0"/>
                <a:ea typeface="Times New Roman" panose="02020603050405020304" pitchFamily="18" charset="0"/>
              </a:rPr>
              <a:t>Lukacs</a:t>
            </a:r>
            <a:r>
              <a:rPr lang="el-GR" sz="2000" dirty="0">
                <a:solidFill>
                  <a:schemeClr val="tx2">
                    <a:lumMod val="75000"/>
                  </a:schemeClr>
                </a:solidFill>
                <a:latin typeface="Calibri" panose="020F0502020204030204" pitchFamily="34" charset="0"/>
                <a:ea typeface="Times New Roman" panose="02020603050405020304" pitchFamily="18" charset="0"/>
              </a:rPr>
              <a:t>, </a:t>
            </a:r>
            <a:r>
              <a:rPr lang="el-GR" sz="2000" dirty="0" err="1">
                <a:solidFill>
                  <a:schemeClr val="tx2">
                    <a:lumMod val="75000"/>
                  </a:schemeClr>
                </a:solidFill>
                <a:effectLst/>
                <a:latin typeface="Calibri" panose="020F0502020204030204" pitchFamily="34" charset="0"/>
                <a:ea typeface="Times New Roman" panose="02020603050405020304" pitchFamily="18" charset="0"/>
              </a:rPr>
              <a:t>Horkheimer</a:t>
            </a:r>
            <a:r>
              <a:rPr lang="el-GR" sz="2000" dirty="0">
                <a:solidFill>
                  <a:schemeClr val="tx2">
                    <a:lumMod val="75000"/>
                  </a:schemeClr>
                </a:solidFill>
                <a:effectLst/>
                <a:latin typeface="Calibri" panose="020F0502020204030204" pitchFamily="34" charset="0"/>
                <a:ea typeface="Times New Roman" panose="02020603050405020304" pitchFamily="18" charset="0"/>
              </a:rPr>
              <a:t> και </a:t>
            </a:r>
            <a:r>
              <a:rPr lang="el-GR" sz="2000" dirty="0" err="1">
                <a:solidFill>
                  <a:schemeClr val="tx2">
                    <a:lumMod val="75000"/>
                  </a:schemeClr>
                </a:solidFill>
                <a:effectLst/>
                <a:latin typeface="Calibri" panose="020F0502020204030204" pitchFamily="34" charset="0"/>
                <a:ea typeface="Times New Roman" panose="02020603050405020304" pitchFamily="18" charset="0"/>
              </a:rPr>
              <a:t>Adorno</a:t>
            </a:r>
            <a:r>
              <a:rPr lang="el-GR" sz="2000" dirty="0">
                <a:solidFill>
                  <a:schemeClr val="tx2">
                    <a:lumMod val="75000"/>
                  </a:schemeClr>
                </a:solidFill>
                <a:latin typeface="Calibri" panose="020F0502020204030204" pitchFamily="34" charset="0"/>
                <a:ea typeface="Times New Roman" panose="02020603050405020304" pitchFamily="18" charset="0"/>
              </a:rPr>
              <a:t>(Σχολή Φρανκφούρτης)</a:t>
            </a:r>
          </a:p>
          <a:p>
            <a:pPr marL="57150" indent="0" algn="just" eaLnBrk="1" hangingPunct="1">
              <a:lnSpc>
                <a:spcPct val="114000"/>
              </a:lnSpc>
              <a:spcBef>
                <a:spcPts val="0"/>
              </a:spcBef>
              <a:buNone/>
            </a:pPr>
            <a:endParaRPr lang="el-GR" altLang="en-US" sz="2000" b="1" dirty="0"/>
          </a:p>
        </p:txBody>
      </p:sp>
    </p:spTree>
    <p:extLst>
      <p:ext uri="{BB962C8B-B14F-4D97-AF65-F5344CB8AC3E}">
        <p14:creationId xmlns:p14="http://schemas.microsoft.com/office/powerpoint/2010/main" val="12683215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altLang="en-US" sz="2800" b="1" dirty="0">
                <a:solidFill>
                  <a:schemeClr val="tx2">
                    <a:lumMod val="75000"/>
                  </a:schemeClr>
                </a:solidFill>
                <a:latin typeface="+mn-lt"/>
              </a:rPr>
              <a:t> Η απαρχή του ορθολογισμού</a:t>
            </a:r>
            <a:endParaRPr lang="en-US" altLang="en-US" sz="2800" b="1" dirty="0">
              <a:solidFill>
                <a:schemeClr val="tx2">
                  <a:lumMod val="75000"/>
                </a:schemeClr>
              </a:solidFill>
              <a:latin typeface="+mn-lt"/>
            </a:endParaRPr>
          </a:p>
        </p:txBody>
      </p:sp>
      <p:sp>
        <p:nvSpPr>
          <p:cNvPr id="3075" name="Θέση περιεχομένου 2"/>
          <p:cNvSpPr>
            <a:spLocks noGrp="1"/>
          </p:cNvSpPr>
          <p:nvPr>
            <p:ph idx="1"/>
          </p:nvPr>
        </p:nvSpPr>
        <p:spPr>
          <a:xfrm>
            <a:off x="457200" y="1600200"/>
            <a:ext cx="8579296" cy="4983162"/>
          </a:xfrm>
        </p:spPr>
        <p:txBody>
          <a:bodyPr/>
          <a:lstStyle/>
          <a:p>
            <a:pPr marL="57150" indent="0" algn="just" eaLnBrk="1" hangingPunct="1">
              <a:lnSpc>
                <a:spcPct val="150000"/>
              </a:lnSpc>
              <a:spcBef>
                <a:spcPts val="0"/>
              </a:spcBef>
              <a:buNone/>
            </a:pPr>
            <a:r>
              <a:rPr lang="el-GR" sz="2000" b="1" dirty="0" err="1">
                <a:solidFill>
                  <a:schemeClr val="tx2">
                    <a:lumMod val="75000"/>
                  </a:schemeClr>
                </a:solidFill>
                <a:effectLst/>
                <a:latin typeface="Calibri" panose="020F0502020204030204" pitchFamily="34" charset="0"/>
                <a:ea typeface="Times New Roman" panose="02020603050405020304" pitchFamily="18" charset="0"/>
              </a:rPr>
              <a:t>Hegel</a:t>
            </a:r>
            <a:endParaRPr lang="el-GR" sz="2000" b="1" dirty="0">
              <a:solidFill>
                <a:schemeClr val="tx2">
                  <a:lumMod val="75000"/>
                </a:schemeClr>
              </a:solidFill>
              <a:latin typeface="Calibri" panose="020F0502020204030204" pitchFamily="34" charset="0"/>
              <a:ea typeface="Times New Roman" panose="02020603050405020304" pitchFamily="18" charset="0"/>
            </a:endParaRPr>
          </a:p>
          <a:p>
            <a:pPr marL="400050" algn="just" eaLnBrk="1" hangingPunct="1">
              <a:lnSpc>
                <a:spcPct val="150000"/>
              </a:lnSpc>
              <a:spcBef>
                <a:spcPts val="0"/>
              </a:spcBef>
              <a:buFont typeface="Wingdings" panose="05000000000000000000" pitchFamily="2" charset="2"/>
              <a:buChar char="ü"/>
            </a:pPr>
            <a:r>
              <a:rPr lang="el-GR" altLang="en-US" sz="2000" dirty="0">
                <a:solidFill>
                  <a:schemeClr val="tx2">
                    <a:lumMod val="75000"/>
                  </a:schemeClr>
                </a:solidFill>
              </a:rPr>
              <a:t>Διαπιστώνει ρητά τη «ρήξη» με το ιστορικό παρελθόν, την οποία επέφεραν η Γαλλική Επανάσταση και ο Διαφωτισμός.</a:t>
            </a:r>
          </a:p>
          <a:p>
            <a:pPr marL="400050" algn="just" eaLnBrk="1" hangingPunct="1">
              <a:lnSpc>
                <a:spcPct val="150000"/>
              </a:lnSpc>
              <a:spcBef>
                <a:spcPts val="0"/>
              </a:spcBef>
              <a:buFont typeface="Wingdings" panose="05000000000000000000" pitchFamily="2" charset="2"/>
              <a:buChar char="ü"/>
            </a:pPr>
            <a:r>
              <a:rPr lang="el-GR" altLang="en-US" sz="2000" dirty="0">
                <a:solidFill>
                  <a:schemeClr val="tx2">
                    <a:lumMod val="75000"/>
                  </a:schemeClr>
                </a:solidFill>
              </a:rPr>
              <a:t>Η στιγμή του παρόντος χρησιμεύει σε κάθε γενιά από την αρχή, ως αφετηρία για τη σύλληψη ολόκληρης της ιστορίας. </a:t>
            </a:r>
          </a:p>
          <a:p>
            <a:pPr marL="400050" algn="just" eaLnBrk="1" hangingPunct="1">
              <a:lnSpc>
                <a:spcPct val="150000"/>
              </a:lnSpc>
              <a:spcBef>
                <a:spcPts val="0"/>
              </a:spcBef>
              <a:buFont typeface="Wingdings" panose="05000000000000000000" pitchFamily="2" charset="2"/>
              <a:buChar char="ü"/>
            </a:pPr>
            <a:r>
              <a:rPr lang="el-GR" altLang="en-US" sz="2000" dirty="0">
                <a:solidFill>
                  <a:schemeClr val="tx2">
                    <a:lumMod val="75000"/>
                  </a:schemeClr>
                </a:solidFill>
              </a:rPr>
              <a:t>Η ιστορία:</a:t>
            </a:r>
          </a:p>
          <a:p>
            <a:pPr marL="800100" lvl="1" algn="just" eaLnBrk="1" hangingPunct="1">
              <a:lnSpc>
                <a:spcPct val="150000"/>
              </a:lnSpc>
              <a:spcBef>
                <a:spcPts val="0"/>
              </a:spcBef>
            </a:pPr>
            <a:r>
              <a:rPr lang="el-GR" altLang="en-US" sz="2000" dirty="0">
                <a:solidFill>
                  <a:schemeClr val="tx2">
                    <a:lumMod val="75000"/>
                  </a:schemeClr>
                </a:solidFill>
              </a:rPr>
              <a:t>σε αντίθεση προς τις πολλές ιστορίες των διαφόρων δρώντων, είναι ένα δημιούργημα του όψιμου 18ου αιώνα,</a:t>
            </a:r>
          </a:p>
          <a:p>
            <a:pPr marL="800100" lvl="1" algn="just" eaLnBrk="1" hangingPunct="1">
              <a:lnSpc>
                <a:spcPct val="150000"/>
              </a:lnSpc>
              <a:spcBef>
                <a:spcPts val="0"/>
              </a:spcBef>
            </a:pPr>
            <a:r>
              <a:rPr lang="el-GR" altLang="en-US" sz="2000" dirty="0">
                <a:solidFill>
                  <a:schemeClr val="tx2">
                    <a:lumMod val="75000"/>
                  </a:schemeClr>
                </a:solidFill>
              </a:rPr>
              <a:t>βιώνεται ως μια ευρύτερη διαδικασία που παράγει προβλήματα. </a:t>
            </a:r>
          </a:p>
        </p:txBody>
      </p:sp>
    </p:spTree>
    <p:extLst>
      <p:ext uri="{BB962C8B-B14F-4D97-AF65-F5344CB8AC3E}">
        <p14:creationId xmlns:p14="http://schemas.microsoft.com/office/powerpoint/2010/main" val="35940781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altLang="en-US" sz="2800" b="1" dirty="0">
                <a:solidFill>
                  <a:schemeClr val="tx2">
                    <a:lumMod val="75000"/>
                  </a:schemeClr>
                </a:solidFill>
              </a:rPr>
              <a:t> Η απαρχή του ορθολογισμού</a:t>
            </a:r>
            <a:endParaRPr lang="en-US" altLang="en-US" sz="2800" b="1" dirty="0">
              <a:solidFill>
                <a:schemeClr val="tx2">
                  <a:lumMod val="75000"/>
                </a:schemeClr>
              </a:solidFill>
            </a:endParaRPr>
          </a:p>
        </p:txBody>
      </p:sp>
      <p:sp>
        <p:nvSpPr>
          <p:cNvPr id="3075" name="Θέση περιεχομένου 2"/>
          <p:cNvSpPr>
            <a:spLocks noGrp="1"/>
          </p:cNvSpPr>
          <p:nvPr>
            <p:ph idx="1"/>
          </p:nvPr>
        </p:nvSpPr>
        <p:spPr>
          <a:xfrm>
            <a:off x="457200" y="1600200"/>
            <a:ext cx="8579296" cy="4983162"/>
          </a:xfrm>
        </p:spPr>
        <p:txBody>
          <a:bodyPr/>
          <a:lstStyle/>
          <a:p>
            <a:pPr marL="57150" indent="0" algn="just" eaLnBrk="1" hangingPunct="1">
              <a:lnSpc>
                <a:spcPct val="150000"/>
              </a:lnSpc>
              <a:spcBef>
                <a:spcPts val="0"/>
              </a:spcBef>
              <a:buNone/>
            </a:pPr>
            <a:r>
              <a:rPr lang="el-GR" sz="2000" b="1" dirty="0" err="1">
                <a:solidFill>
                  <a:schemeClr val="tx2">
                    <a:lumMod val="75000"/>
                  </a:schemeClr>
                </a:solidFill>
                <a:effectLst/>
                <a:ea typeface="Times New Roman" panose="02020603050405020304" pitchFamily="18" charset="0"/>
              </a:rPr>
              <a:t>Hegel</a:t>
            </a:r>
            <a:endParaRPr lang="el-GR" sz="2000" b="1" dirty="0">
              <a:solidFill>
                <a:schemeClr val="tx2">
                  <a:lumMod val="75000"/>
                </a:schemeClr>
              </a:solidFill>
              <a:ea typeface="Times New Roman" panose="02020603050405020304" pitchFamily="18" charset="0"/>
            </a:endParaRPr>
          </a:p>
          <a:p>
            <a:pPr marL="400050" algn="just" eaLnBrk="1" hangingPunct="1">
              <a:lnSpc>
                <a:spcPct val="150000"/>
              </a:lnSpc>
              <a:spcBef>
                <a:spcPts val="0"/>
              </a:spcBef>
              <a:buFont typeface="Wingdings" panose="05000000000000000000" pitchFamily="2" charset="2"/>
              <a:buChar char="ü"/>
            </a:pPr>
            <a:r>
              <a:rPr lang="el-GR" altLang="en-US" sz="2000" dirty="0">
                <a:solidFill>
                  <a:schemeClr val="tx2">
                    <a:lumMod val="75000"/>
                  </a:schemeClr>
                </a:solidFill>
              </a:rPr>
              <a:t>Εκφράζει την  ανάγκη «να συλλάβει εννοιολογικά» την εποχή του,</a:t>
            </a:r>
          </a:p>
          <a:p>
            <a:pPr marL="400050" algn="just" eaLnBrk="1" hangingPunct="1">
              <a:lnSpc>
                <a:spcPct val="150000"/>
              </a:lnSpc>
              <a:spcBef>
                <a:spcPts val="0"/>
              </a:spcBef>
              <a:buFont typeface="Wingdings" panose="05000000000000000000" pitchFamily="2" charset="2"/>
              <a:buChar char="ü"/>
            </a:pPr>
            <a:r>
              <a:rPr lang="el-GR" altLang="en-US" sz="2000" dirty="0">
                <a:solidFill>
                  <a:schemeClr val="tx2">
                    <a:lumMod val="75000"/>
                  </a:schemeClr>
                </a:solidFill>
              </a:rPr>
              <a:t>χαρακτηρίζει τη νεωτερική εποχή ως </a:t>
            </a:r>
            <a:r>
              <a:rPr lang="el-GR" altLang="en-US" sz="2000" dirty="0" err="1">
                <a:solidFill>
                  <a:schemeClr val="tx2">
                    <a:lumMod val="75000"/>
                  </a:schemeClr>
                </a:solidFill>
              </a:rPr>
              <a:t>διεπόμενη</a:t>
            </a:r>
            <a:r>
              <a:rPr lang="el-GR" altLang="en-US" sz="2000" dirty="0">
                <a:solidFill>
                  <a:schemeClr val="tx2">
                    <a:lumMod val="75000"/>
                  </a:schemeClr>
                </a:solidFill>
              </a:rPr>
              <a:t> από την αρχή της υποκειμενικότητας, η οποία διασφαλίζει την ελευθερία του στοχασμού,</a:t>
            </a:r>
          </a:p>
          <a:p>
            <a:pPr marL="400050" algn="just" eaLnBrk="1" hangingPunct="1">
              <a:lnSpc>
                <a:spcPct val="150000"/>
              </a:lnSpc>
              <a:spcBef>
                <a:spcPts val="0"/>
              </a:spcBef>
              <a:buFont typeface="Wingdings" panose="05000000000000000000" pitchFamily="2" charset="2"/>
              <a:buChar char="ü"/>
            </a:pPr>
            <a:r>
              <a:rPr lang="el-GR" altLang="en-US" sz="2000" dirty="0">
                <a:solidFill>
                  <a:schemeClr val="tx2">
                    <a:lumMod val="75000"/>
                  </a:schemeClr>
                </a:solidFill>
              </a:rPr>
              <a:t>αναγνωρίζει την ανάγκη της </a:t>
            </a:r>
            <a:r>
              <a:rPr lang="el-GR" altLang="en-US" sz="2000" dirty="0" err="1">
                <a:solidFill>
                  <a:schemeClr val="tx2">
                    <a:lumMod val="75000"/>
                  </a:schemeClr>
                </a:solidFill>
              </a:rPr>
              <a:t>νεωτερικότητας</a:t>
            </a:r>
            <a:r>
              <a:rPr lang="el-GR" altLang="en-US" sz="2000" dirty="0">
                <a:solidFill>
                  <a:schemeClr val="tx2">
                    <a:lumMod val="75000"/>
                  </a:schemeClr>
                </a:solidFill>
              </a:rPr>
              <a:t> για </a:t>
            </a:r>
            <a:r>
              <a:rPr lang="el-GR" altLang="en-US" sz="2000" dirty="0" err="1">
                <a:solidFill>
                  <a:schemeClr val="tx2">
                    <a:lumMod val="75000"/>
                  </a:schemeClr>
                </a:solidFill>
              </a:rPr>
              <a:t>αυτοβεβαίωση</a:t>
            </a:r>
            <a:r>
              <a:rPr lang="el-GR" altLang="en-US" sz="2000" dirty="0">
                <a:solidFill>
                  <a:schemeClr val="tx2">
                    <a:lumMod val="75000"/>
                  </a:schemeClr>
                </a:solidFill>
              </a:rPr>
              <a:t> ως «ανάγκη της φιλοσοφίας</a:t>
            </a:r>
          </a:p>
          <a:p>
            <a:pPr marL="400050" algn="just" eaLnBrk="1" hangingPunct="1">
              <a:lnSpc>
                <a:spcPct val="150000"/>
              </a:lnSpc>
              <a:spcBef>
                <a:spcPts val="0"/>
              </a:spcBef>
              <a:buFont typeface="Wingdings" panose="05000000000000000000" pitchFamily="2" charset="2"/>
              <a:buChar char="ü"/>
            </a:pPr>
            <a:r>
              <a:rPr lang="el-GR" altLang="en-US" sz="2000" i="1" dirty="0">
                <a:solidFill>
                  <a:schemeClr val="tx2">
                    <a:lumMod val="75000"/>
                  </a:schemeClr>
                </a:solidFill>
              </a:rPr>
              <a:t>Η </a:t>
            </a:r>
            <a:r>
              <a:rPr lang="el-GR" altLang="en-US" sz="2000" i="1" dirty="0" err="1">
                <a:solidFill>
                  <a:schemeClr val="tx2">
                    <a:lumMod val="75000"/>
                  </a:schemeClr>
                </a:solidFill>
              </a:rPr>
              <a:t>νεωτερικότητα</a:t>
            </a:r>
            <a:r>
              <a:rPr lang="el-GR" altLang="en-US" sz="2000" i="1" dirty="0">
                <a:solidFill>
                  <a:schemeClr val="tx2">
                    <a:lumMod val="75000"/>
                  </a:schemeClr>
                </a:solidFill>
              </a:rPr>
              <a:t> πρέπει να σταθεροποιήσει τη θέση της, βασιζόμενη στη μοναδική αυθεντία που άφησε, δηλαδή το Λόγο</a:t>
            </a:r>
          </a:p>
          <a:p>
            <a:pPr marL="57150" indent="0" algn="just" eaLnBrk="1" hangingPunct="1">
              <a:lnSpc>
                <a:spcPct val="114000"/>
              </a:lnSpc>
              <a:spcBef>
                <a:spcPts val="0"/>
              </a:spcBef>
              <a:buNone/>
            </a:pPr>
            <a:endParaRPr lang="el-GR" altLang="en-US" sz="2000" b="1" dirty="0"/>
          </a:p>
        </p:txBody>
      </p:sp>
    </p:spTree>
    <p:extLst>
      <p:ext uri="{BB962C8B-B14F-4D97-AF65-F5344CB8AC3E}">
        <p14:creationId xmlns:p14="http://schemas.microsoft.com/office/powerpoint/2010/main" val="26502496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altLang="en-US" sz="2800" b="1" dirty="0" err="1">
                <a:solidFill>
                  <a:schemeClr val="tx2">
                    <a:lumMod val="75000"/>
                  </a:schemeClr>
                </a:solidFill>
                <a:latin typeface="+mn-lt"/>
              </a:rPr>
              <a:t>Νεωτερικότητα</a:t>
            </a:r>
            <a:r>
              <a:rPr lang="el-GR" altLang="en-US" sz="2800" b="1" dirty="0">
                <a:solidFill>
                  <a:schemeClr val="tx2">
                    <a:lumMod val="75000"/>
                  </a:schemeClr>
                </a:solidFill>
                <a:latin typeface="+mn-lt"/>
              </a:rPr>
              <a:t> και ο κοινωνικός </a:t>
            </a:r>
            <a:r>
              <a:rPr lang="el-GR" altLang="en-US" sz="2800" b="1" dirty="0" err="1">
                <a:solidFill>
                  <a:schemeClr val="tx2">
                    <a:lumMod val="75000"/>
                  </a:schemeClr>
                </a:solidFill>
                <a:latin typeface="+mn-lt"/>
              </a:rPr>
              <a:t>εξορθολογισμός</a:t>
            </a:r>
            <a:r>
              <a:rPr lang="en-US" altLang="en-US" sz="2800" b="1" dirty="0">
                <a:solidFill>
                  <a:schemeClr val="tx2">
                    <a:lumMod val="75000"/>
                  </a:schemeClr>
                </a:solidFill>
                <a:latin typeface="+mn-lt"/>
              </a:rPr>
              <a:t/>
            </a:r>
            <a:br>
              <a:rPr lang="en-US" altLang="en-US" sz="2800" b="1" dirty="0">
                <a:solidFill>
                  <a:schemeClr val="tx2">
                    <a:lumMod val="75000"/>
                  </a:schemeClr>
                </a:solidFill>
                <a:latin typeface="+mn-lt"/>
              </a:rPr>
            </a:br>
            <a:r>
              <a:rPr lang="en-US" altLang="en-US" sz="2800" b="1" dirty="0">
                <a:solidFill>
                  <a:schemeClr val="tx2">
                    <a:lumMod val="75000"/>
                  </a:schemeClr>
                </a:solidFill>
                <a:latin typeface="+mn-lt"/>
              </a:rPr>
              <a:t>Ma</a:t>
            </a:r>
            <a:r>
              <a:rPr lang="el-GR" altLang="en-US" sz="2800" b="1" dirty="0">
                <a:solidFill>
                  <a:schemeClr val="tx2">
                    <a:lumMod val="75000"/>
                  </a:schemeClr>
                </a:solidFill>
                <a:latin typeface="+mn-lt"/>
              </a:rPr>
              <a:t>x </a:t>
            </a:r>
            <a:r>
              <a:rPr lang="el-GR" altLang="en-US" sz="2800" b="1" dirty="0" err="1">
                <a:solidFill>
                  <a:schemeClr val="tx2">
                    <a:lumMod val="75000"/>
                  </a:schemeClr>
                </a:solidFill>
                <a:latin typeface="+mn-lt"/>
              </a:rPr>
              <a:t>Weber</a:t>
            </a:r>
            <a:endParaRPr lang="en-US" altLang="en-US" sz="2800" b="1" dirty="0">
              <a:solidFill>
                <a:schemeClr val="tx2">
                  <a:lumMod val="75000"/>
                </a:schemeClr>
              </a:solidFill>
              <a:latin typeface="+mn-lt"/>
            </a:endParaRPr>
          </a:p>
        </p:txBody>
      </p:sp>
      <p:sp>
        <p:nvSpPr>
          <p:cNvPr id="3075" name="Θέση περιεχομένου 2"/>
          <p:cNvSpPr>
            <a:spLocks noGrp="1"/>
          </p:cNvSpPr>
          <p:nvPr>
            <p:ph idx="1"/>
          </p:nvPr>
        </p:nvSpPr>
        <p:spPr>
          <a:xfrm>
            <a:off x="457200" y="1600200"/>
            <a:ext cx="8579296" cy="4983162"/>
          </a:xfrm>
        </p:spPr>
        <p:txBody>
          <a:bodyPr/>
          <a:lstStyle/>
          <a:p>
            <a:pPr marL="57150" indent="0" algn="just" eaLnBrk="1" hangingPunct="1">
              <a:lnSpc>
                <a:spcPct val="150000"/>
              </a:lnSpc>
              <a:spcBef>
                <a:spcPts val="0"/>
              </a:spcBef>
              <a:spcAft>
                <a:spcPts val="0"/>
              </a:spcAft>
              <a:buNone/>
            </a:pPr>
            <a:r>
              <a:rPr lang="en-US" altLang="en-US" sz="1800" b="1" dirty="0">
                <a:solidFill>
                  <a:schemeClr val="tx2">
                    <a:lumMod val="75000"/>
                  </a:schemeClr>
                </a:solidFill>
                <a:latin typeface="Calibri" panose="020F0502020204030204" pitchFamily="34" charset="0"/>
              </a:rPr>
              <a:t>Weber</a:t>
            </a:r>
          </a:p>
          <a:p>
            <a:pPr marL="457200" marR="0" indent="-457200" algn="just">
              <a:lnSpc>
                <a:spcPct val="150000"/>
              </a:lnSpc>
              <a:spcBef>
                <a:spcPts val="0"/>
              </a:spcBef>
              <a:spcAft>
                <a:spcPts val="0"/>
              </a:spcAft>
              <a:buFont typeface="+mj-lt"/>
              <a:buAutoNum type="arabicPeriod"/>
            </a:pPr>
            <a:r>
              <a:rPr lang="el-GR" sz="1800" b="1" i="1" dirty="0">
                <a:solidFill>
                  <a:schemeClr val="tx2">
                    <a:lumMod val="75000"/>
                  </a:schemeClr>
                </a:solidFill>
                <a:latin typeface="Calibri" panose="020F0502020204030204" pitchFamily="34" charset="0"/>
                <a:ea typeface="Times New Roman" panose="02020603050405020304" pitchFamily="18" charset="0"/>
              </a:rPr>
              <a:t>Ο </a:t>
            </a:r>
            <a:r>
              <a:rPr lang="el-GR" sz="1800" b="1" i="1" u="none" strike="noStrike" dirty="0">
                <a:solidFill>
                  <a:schemeClr val="tx2">
                    <a:lumMod val="75000"/>
                  </a:schemeClr>
                </a:solidFill>
                <a:effectLst/>
                <a:latin typeface="Calibri" panose="020F0502020204030204" pitchFamily="34" charset="0"/>
                <a:ea typeface="Times New Roman" panose="02020603050405020304" pitchFamily="18" charset="0"/>
              </a:rPr>
              <a:t>κοινωνικός εκσυγχρονισμός προωθείται από το δίδυμο κρατική διοίκηση </a:t>
            </a:r>
            <a:r>
              <a:rPr lang="en-US" sz="1800" b="1" i="1" u="none" strike="noStrike" dirty="0">
                <a:solidFill>
                  <a:schemeClr val="tx2">
                    <a:lumMod val="75000"/>
                  </a:schemeClr>
                </a:solidFill>
                <a:effectLst/>
                <a:latin typeface="Calibri" panose="020F0502020204030204" pitchFamily="34" charset="0"/>
                <a:ea typeface="Times New Roman" panose="02020603050405020304" pitchFamily="18" charset="0"/>
              </a:rPr>
              <a:t>-</a:t>
            </a:r>
            <a:r>
              <a:rPr lang="el-GR" sz="1800" b="1" i="1" u="none" strike="noStrike" dirty="0">
                <a:solidFill>
                  <a:schemeClr val="tx2">
                    <a:lumMod val="75000"/>
                  </a:schemeClr>
                </a:solidFill>
                <a:effectLst/>
                <a:latin typeface="Calibri" panose="020F0502020204030204" pitchFamily="34" charset="0"/>
                <a:ea typeface="Times New Roman" panose="02020603050405020304" pitchFamily="18" charset="0"/>
              </a:rPr>
              <a:t> καπιταλιστική κοινωνία</a:t>
            </a:r>
            <a:endParaRPr lang="en-US" sz="1800" b="1" i="1" u="none" strike="noStrike" dirty="0">
              <a:solidFill>
                <a:schemeClr val="tx2">
                  <a:lumMod val="75000"/>
                </a:schemeClr>
              </a:solidFill>
              <a:effectLst/>
              <a:latin typeface="Calibri" panose="020F0502020204030204" pitchFamily="34" charset="0"/>
              <a:ea typeface="Times New Roman" panose="02020603050405020304" pitchFamily="18" charset="0"/>
            </a:endParaRPr>
          </a:p>
          <a:p>
            <a:pPr lvl="1" algn="just">
              <a:lnSpc>
                <a:spcPct val="150000"/>
              </a:lnSpc>
              <a:spcBef>
                <a:spcPts val="0"/>
              </a:spcBef>
              <a:spcAft>
                <a:spcPts val="0"/>
              </a:spcAft>
            </a:pPr>
            <a:r>
              <a:rPr lang="el-GR" sz="1800" u="none" strike="noStrike" dirty="0">
                <a:solidFill>
                  <a:schemeClr val="tx2">
                    <a:lumMod val="75000"/>
                  </a:schemeClr>
                </a:solidFill>
                <a:effectLst/>
                <a:latin typeface="Calibri" panose="020F0502020204030204" pitchFamily="34" charset="0"/>
                <a:ea typeface="Times New Roman" panose="02020603050405020304" pitchFamily="18" charset="0"/>
              </a:rPr>
              <a:t>Ο διοικητικός μηχανισμός εξαρτάται από τους φορολογικούς πόρους</a:t>
            </a:r>
          </a:p>
          <a:p>
            <a:pPr lvl="1" algn="just">
              <a:lnSpc>
                <a:spcPct val="150000"/>
              </a:lnSpc>
              <a:spcBef>
                <a:spcPts val="0"/>
              </a:spcBef>
              <a:spcAft>
                <a:spcPts val="0"/>
              </a:spcAft>
            </a:pPr>
            <a:r>
              <a:rPr lang="el-GR" sz="1800" dirty="0">
                <a:solidFill>
                  <a:schemeClr val="tx2">
                    <a:lumMod val="75000"/>
                  </a:schemeClr>
                </a:solidFill>
                <a:latin typeface="Calibri" panose="020F0502020204030204" pitchFamily="34" charset="0"/>
                <a:ea typeface="Times New Roman" panose="02020603050405020304" pitchFamily="18" charset="0"/>
              </a:rPr>
              <a:t>Η </a:t>
            </a:r>
            <a:r>
              <a:rPr lang="el-GR" sz="1800" u="none" strike="noStrike" dirty="0">
                <a:solidFill>
                  <a:schemeClr val="tx2">
                    <a:lumMod val="75000"/>
                  </a:schemeClr>
                </a:solidFill>
                <a:effectLst/>
                <a:latin typeface="Calibri" panose="020F0502020204030204" pitchFamily="34" charset="0"/>
                <a:ea typeface="Times New Roman" panose="02020603050405020304" pitchFamily="18" charset="0"/>
              </a:rPr>
              <a:t>οικονομία της αγοράς εξαρτάται από το κρατικό  πλαίσιο </a:t>
            </a:r>
            <a:r>
              <a:rPr lang="el-GR" sz="1800" b="1" u="none" strike="noStrike" dirty="0">
                <a:solidFill>
                  <a:schemeClr val="tx2">
                    <a:lumMod val="75000"/>
                  </a:schemeClr>
                </a:solidFill>
                <a:effectLst/>
                <a:latin typeface="Calibri" panose="020F0502020204030204" pitchFamily="34" charset="0"/>
                <a:ea typeface="Times New Roman" panose="02020603050405020304" pitchFamily="18" charset="0"/>
              </a:rPr>
              <a:t> </a:t>
            </a:r>
            <a:endParaRPr lang="en-US" sz="1800" b="1" u="none" strike="noStrike" dirty="0">
              <a:solidFill>
                <a:schemeClr val="tx2">
                  <a:lumMod val="75000"/>
                </a:schemeClr>
              </a:solidFill>
              <a:effectLst/>
              <a:latin typeface="Calibri" panose="020F0502020204030204" pitchFamily="34" charset="0"/>
              <a:ea typeface="Times New Roman" panose="02020603050405020304" pitchFamily="18" charset="0"/>
            </a:endParaRPr>
          </a:p>
          <a:p>
            <a:pPr marL="457200" indent="-457200" algn="just">
              <a:lnSpc>
                <a:spcPct val="150000"/>
              </a:lnSpc>
              <a:spcBef>
                <a:spcPts val="0"/>
              </a:spcBef>
              <a:spcAft>
                <a:spcPts val="0"/>
              </a:spcAft>
              <a:buFont typeface="+mj-lt"/>
              <a:buAutoNum type="arabicPeriod"/>
            </a:pPr>
            <a:r>
              <a:rPr lang="en-US" sz="1800" b="1" i="1" dirty="0">
                <a:solidFill>
                  <a:schemeClr val="tx2">
                    <a:lumMod val="75000"/>
                  </a:schemeClr>
                </a:solidFill>
                <a:ea typeface="Times New Roman" panose="02020603050405020304" pitchFamily="18" charset="0"/>
              </a:rPr>
              <a:t>M</a:t>
            </a:r>
            <a:r>
              <a:rPr lang="el-GR" sz="1800" b="1" i="1" dirty="0" err="1">
                <a:solidFill>
                  <a:schemeClr val="tx2">
                    <a:lumMod val="75000"/>
                  </a:schemeClr>
                </a:solidFill>
                <a:effectLst/>
                <a:ea typeface="Times New Roman" panose="02020603050405020304" pitchFamily="18" charset="0"/>
              </a:rPr>
              <a:t>ια</a:t>
            </a:r>
            <a:r>
              <a:rPr lang="el-GR" sz="1800" b="1" i="1" dirty="0">
                <a:solidFill>
                  <a:schemeClr val="tx2">
                    <a:lumMod val="75000"/>
                  </a:schemeClr>
                </a:solidFill>
                <a:effectLst/>
                <a:ea typeface="Times New Roman" panose="02020603050405020304" pitchFamily="18" charset="0"/>
              </a:rPr>
              <a:t> οργάνωση είναι «ορθολογική» στο βαθμό που κάνει τα μέλη της ικανά και τα προτρέπει να δρουν σκόπιμα – ορθολογικά</a:t>
            </a:r>
            <a:endParaRPr lang="en-US" sz="1800" b="1" i="1" dirty="0">
              <a:solidFill>
                <a:schemeClr val="tx2">
                  <a:lumMod val="75000"/>
                </a:schemeClr>
              </a:solidFill>
              <a:effectLst/>
              <a:ea typeface="Times New Roman" panose="02020603050405020304" pitchFamily="18" charset="0"/>
            </a:endParaRPr>
          </a:p>
          <a:p>
            <a:pPr lvl="1" algn="just">
              <a:lnSpc>
                <a:spcPct val="150000"/>
              </a:lnSpc>
              <a:spcBef>
                <a:spcPts val="0"/>
              </a:spcBef>
              <a:spcAft>
                <a:spcPts val="0"/>
              </a:spcAft>
            </a:pPr>
            <a:r>
              <a:rPr lang="el-GR" sz="1800" u="none" strike="noStrike" dirty="0">
                <a:solidFill>
                  <a:schemeClr val="tx2">
                    <a:lumMod val="75000"/>
                  </a:schemeClr>
                </a:solidFill>
                <a:effectLst/>
                <a:latin typeface="Calibri" panose="020F0502020204030204" pitchFamily="34" charset="0"/>
                <a:ea typeface="Times New Roman" panose="02020603050405020304" pitchFamily="18" charset="0"/>
              </a:rPr>
              <a:t>το γραφειοκρατικό κράτος είναι προσανατολισμένο στην κατά κλάδο αρμόδια και σκόπιμη – ορθολογική διοικητική δράση των δημοσίων υπαλλήλων</a:t>
            </a:r>
          </a:p>
          <a:p>
            <a:pPr lvl="1" algn="just">
              <a:lnSpc>
                <a:spcPct val="150000"/>
              </a:lnSpc>
              <a:spcBef>
                <a:spcPts val="0"/>
              </a:spcBef>
              <a:spcAft>
                <a:spcPts val="0"/>
              </a:spcAft>
            </a:pPr>
            <a:r>
              <a:rPr lang="el-GR" sz="1800" u="none" strike="noStrike" dirty="0">
                <a:solidFill>
                  <a:schemeClr val="tx2">
                    <a:lumMod val="75000"/>
                  </a:schemeClr>
                </a:solidFill>
                <a:effectLst/>
                <a:latin typeface="Calibri" panose="020F0502020204030204" pitchFamily="34" charset="0"/>
                <a:ea typeface="Times New Roman" panose="02020603050405020304" pitchFamily="18" charset="0"/>
              </a:rPr>
              <a:t>ο τρόπος παραγωγής είναι προσανατολισμένος στην οικονομία της αγοράς</a:t>
            </a:r>
            <a:r>
              <a:rPr lang="en-US" sz="1800" u="none" strike="noStrike" dirty="0">
                <a:solidFill>
                  <a:schemeClr val="tx2">
                    <a:lumMod val="75000"/>
                  </a:schemeClr>
                </a:solidFill>
                <a:effectLst/>
                <a:latin typeface="Calibri" panose="020F0502020204030204" pitchFamily="34" charset="0"/>
                <a:ea typeface="Times New Roman" panose="02020603050405020304" pitchFamily="18" charset="0"/>
              </a:rPr>
              <a:t>, </a:t>
            </a:r>
            <a:r>
              <a:rPr lang="el-GR" sz="1800" u="none" strike="noStrike" dirty="0">
                <a:solidFill>
                  <a:schemeClr val="tx2">
                    <a:lumMod val="75000"/>
                  </a:schemeClr>
                </a:solidFill>
                <a:effectLst/>
                <a:latin typeface="Calibri" panose="020F0502020204030204" pitchFamily="34" charset="0"/>
                <a:ea typeface="Times New Roman" panose="02020603050405020304" pitchFamily="18" charset="0"/>
              </a:rPr>
              <a:t>την ορθολογική επιλογή και την εργασιακή ικανότητα των καταρτισμένων διευθυντών και εργατών.</a:t>
            </a:r>
          </a:p>
          <a:p>
            <a:pPr marL="0" marR="0" indent="0" algn="just">
              <a:lnSpc>
                <a:spcPct val="150000"/>
              </a:lnSpc>
              <a:spcBef>
                <a:spcPts val="0"/>
              </a:spcBef>
              <a:spcAft>
                <a:spcPts val="0"/>
              </a:spcAft>
              <a:buNone/>
            </a:pPr>
            <a:r>
              <a:rPr lang="el-GR" sz="1800" u="none" strike="noStrike" dirty="0">
                <a:effectLst/>
                <a:latin typeface="Calibri" panose="020F0502020204030204" pitchFamily="34" charset="0"/>
                <a:ea typeface="Times New Roman" panose="02020603050405020304" pitchFamily="18" charset="0"/>
              </a:rPr>
              <a:t> </a:t>
            </a:r>
            <a:endParaRPr lang="el-GR" altLang="en-US" sz="1800" b="1" dirty="0"/>
          </a:p>
        </p:txBody>
      </p:sp>
    </p:spTree>
    <p:extLst>
      <p:ext uri="{BB962C8B-B14F-4D97-AF65-F5344CB8AC3E}">
        <p14:creationId xmlns:p14="http://schemas.microsoft.com/office/powerpoint/2010/main" val="1095008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altLang="en-US" sz="2800" b="1" dirty="0" err="1">
                <a:solidFill>
                  <a:schemeClr val="tx2">
                    <a:lumMod val="75000"/>
                  </a:schemeClr>
                </a:solidFill>
                <a:latin typeface="+mn-lt"/>
              </a:rPr>
              <a:t>Νεωτερικότητα</a:t>
            </a:r>
            <a:r>
              <a:rPr lang="el-GR" altLang="en-US" sz="2800" b="1" dirty="0">
                <a:solidFill>
                  <a:schemeClr val="tx2">
                    <a:lumMod val="75000"/>
                  </a:schemeClr>
                </a:solidFill>
                <a:latin typeface="+mn-lt"/>
              </a:rPr>
              <a:t> και ο κοινωνικός </a:t>
            </a:r>
            <a:r>
              <a:rPr lang="el-GR" altLang="en-US" sz="2800" b="1" dirty="0" err="1">
                <a:solidFill>
                  <a:schemeClr val="tx2">
                    <a:lumMod val="75000"/>
                  </a:schemeClr>
                </a:solidFill>
                <a:latin typeface="+mn-lt"/>
              </a:rPr>
              <a:t>εξορθολογισμός</a:t>
            </a:r>
            <a:r>
              <a:rPr lang="en-US" altLang="en-US" sz="2800" b="1" dirty="0">
                <a:solidFill>
                  <a:schemeClr val="tx2">
                    <a:lumMod val="75000"/>
                  </a:schemeClr>
                </a:solidFill>
                <a:latin typeface="+mn-lt"/>
              </a:rPr>
              <a:t/>
            </a:r>
            <a:br>
              <a:rPr lang="en-US" altLang="en-US" sz="2800" b="1" dirty="0">
                <a:solidFill>
                  <a:schemeClr val="tx2">
                    <a:lumMod val="75000"/>
                  </a:schemeClr>
                </a:solidFill>
                <a:latin typeface="+mn-lt"/>
              </a:rPr>
            </a:br>
            <a:r>
              <a:rPr lang="en-US" altLang="en-US" sz="2800" b="1" dirty="0">
                <a:solidFill>
                  <a:schemeClr val="tx2">
                    <a:lumMod val="75000"/>
                  </a:schemeClr>
                </a:solidFill>
                <a:latin typeface="+mn-lt"/>
              </a:rPr>
              <a:t>Ma</a:t>
            </a:r>
            <a:r>
              <a:rPr lang="el-GR" altLang="en-US" sz="2800" b="1" dirty="0">
                <a:solidFill>
                  <a:schemeClr val="tx2">
                    <a:lumMod val="75000"/>
                  </a:schemeClr>
                </a:solidFill>
                <a:latin typeface="+mn-lt"/>
              </a:rPr>
              <a:t>x </a:t>
            </a:r>
            <a:r>
              <a:rPr lang="el-GR" altLang="en-US" sz="2800" b="1" dirty="0" err="1">
                <a:solidFill>
                  <a:schemeClr val="tx2">
                    <a:lumMod val="75000"/>
                  </a:schemeClr>
                </a:solidFill>
                <a:latin typeface="+mn-lt"/>
              </a:rPr>
              <a:t>Weber</a:t>
            </a:r>
            <a:endParaRPr lang="en-US" altLang="en-US" sz="2800" b="1" dirty="0">
              <a:solidFill>
                <a:schemeClr val="tx2">
                  <a:lumMod val="75000"/>
                </a:schemeClr>
              </a:solidFill>
              <a:latin typeface="+mn-lt"/>
            </a:endParaRPr>
          </a:p>
        </p:txBody>
      </p:sp>
      <p:sp>
        <p:nvSpPr>
          <p:cNvPr id="3075" name="Θέση περιεχομένου 2"/>
          <p:cNvSpPr>
            <a:spLocks noGrp="1"/>
          </p:cNvSpPr>
          <p:nvPr>
            <p:ph idx="1"/>
          </p:nvPr>
        </p:nvSpPr>
        <p:spPr>
          <a:xfrm>
            <a:off x="457200" y="1600200"/>
            <a:ext cx="8579296" cy="4983162"/>
          </a:xfrm>
        </p:spPr>
        <p:txBody>
          <a:bodyPr/>
          <a:lstStyle/>
          <a:p>
            <a:pPr marL="57150" indent="0" algn="just" eaLnBrk="1" hangingPunct="1">
              <a:lnSpc>
                <a:spcPct val="150000"/>
              </a:lnSpc>
              <a:spcBef>
                <a:spcPts val="0"/>
              </a:spcBef>
              <a:spcAft>
                <a:spcPts val="0"/>
              </a:spcAft>
              <a:buNone/>
            </a:pPr>
            <a:r>
              <a:rPr lang="en-US" altLang="en-US" sz="1800" b="1" dirty="0">
                <a:solidFill>
                  <a:schemeClr val="tx2">
                    <a:lumMod val="75000"/>
                  </a:schemeClr>
                </a:solidFill>
              </a:rPr>
              <a:t>Weber</a:t>
            </a:r>
          </a:p>
          <a:p>
            <a:pPr marR="0" algn="just">
              <a:lnSpc>
                <a:spcPct val="150000"/>
              </a:lnSpc>
              <a:spcBef>
                <a:spcPts val="0"/>
              </a:spcBef>
              <a:spcAft>
                <a:spcPts val="0"/>
              </a:spcAft>
              <a:buFont typeface="Wingdings" panose="05000000000000000000" pitchFamily="2" charset="2"/>
              <a:buChar char="ü"/>
            </a:pPr>
            <a:r>
              <a:rPr lang="el-GR" sz="1800" u="none" strike="noStrike" dirty="0">
                <a:solidFill>
                  <a:schemeClr val="tx2">
                    <a:lumMod val="75000"/>
                  </a:schemeClr>
                </a:solidFill>
                <a:effectLst/>
                <a:ea typeface="Times New Roman" panose="02020603050405020304" pitchFamily="18" charset="0"/>
              </a:rPr>
              <a:t>Ταυτίζει την εκλογίκευση των κοινωνικών σχέσεων</a:t>
            </a:r>
            <a:r>
              <a:rPr lang="en-US" sz="1800" u="none" strike="noStrike" dirty="0">
                <a:solidFill>
                  <a:schemeClr val="tx2">
                    <a:lumMod val="75000"/>
                  </a:schemeClr>
                </a:solidFill>
                <a:effectLst/>
                <a:ea typeface="Times New Roman" panose="02020603050405020304" pitchFamily="18" charset="0"/>
              </a:rPr>
              <a:t> </a:t>
            </a:r>
            <a:r>
              <a:rPr lang="el-GR" sz="1800" u="none" strike="noStrike" dirty="0">
                <a:solidFill>
                  <a:schemeClr val="tx2">
                    <a:lumMod val="75000"/>
                  </a:schemeClr>
                </a:solidFill>
                <a:effectLst/>
                <a:ea typeface="Times New Roman" panose="02020603050405020304" pitchFamily="18" charset="0"/>
              </a:rPr>
              <a:t>με</a:t>
            </a:r>
            <a:r>
              <a:rPr lang="en-US" sz="1800" u="none" strike="noStrike" dirty="0">
                <a:solidFill>
                  <a:schemeClr val="tx2">
                    <a:lumMod val="75000"/>
                  </a:schemeClr>
                </a:solidFill>
                <a:effectLst/>
                <a:ea typeface="Times New Roman" panose="02020603050405020304" pitchFamily="18" charset="0"/>
              </a:rPr>
              <a:t>:</a:t>
            </a:r>
          </a:p>
          <a:p>
            <a:pPr marL="400050" lvl="1" indent="0" algn="just">
              <a:lnSpc>
                <a:spcPct val="150000"/>
              </a:lnSpc>
              <a:spcBef>
                <a:spcPts val="0"/>
              </a:spcBef>
              <a:spcAft>
                <a:spcPts val="0"/>
              </a:spcAft>
              <a:buNone/>
            </a:pPr>
            <a:r>
              <a:rPr lang="el-GR" sz="1800" dirty="0">
                <a:solidFill>
                  <a:schemeClr val="tx2">
                    <a:lumMod val="75000"/>
                  </a:schemeClr>
                </a:solidFill>
                <a:ea typeface="Times New Roman" panose="02020603050405020304" pitchFamily="18" charset="0"/>
              </a:rPr>
              <a:t>- </a:t>
            </a:r>
            <a:r>
              <a:rPr lang="el-GR" sz="1800" u="none" strike="noStrike" dirty="0">
                <a:solidFill>
                  <a:schemeClr val="tx2">
                    <a:lumMod val="75000"/>
                  </a:schemeClr>
                </a:solidFill>
                <a:effectLst/>
                <a:ea typeface="Times New Roman" panose="02020603050405020304" pitchFamily="18" charset="0"/>
              </a:rPr>
              <a:t>την «</a:t>
            </a:r>
            <a:r>
              <a:rPr lang="el-GR" sz="1800" u="none" strike="noStrike" dirty="0" err="1">
                <a:solidFill>
                  <a:schemeClr val="tx2">
                    <a:lumMod val="75000"/>
                  </a:schemeClr>
                </a:solidFill>
                <a:effectLst/>
                <a:ea typeface="Times New Roman" panose="02020603050405020304" pitchFamily="18" charset="0"/>
              </a:rPr>
              <a:t>πνευματικοποίηση</a:t>
            </a:r>
            <a:r>
              <a:rPr lang="el-GR" sz="1800" u="none" strike="noStrike" dirty="0">
                <a:solidFill>
                  <a:schemeClr val="tx2">
                    <a:lumMod val="75000"/>
                  </a:schemeClr>
                </a:solidFill>
                <a:effectLst/>
                <a:ea typeface="Times New Roman" panose="02020603050405020304" pitchFamily="18" charset="0"/>
              </a:rPr>
              <a:t>» του ανθρώπου</a:t>
            </a:r>
            <a:endParaRPr lang="en-US" sz="1800" dirty="0">
              <a:solidFill>
                <a:schemeClr val="tx2">
                  <a:lumMod val="75000"/>
                </a:schemeClr>
              </a:solidFill>
              <a:ea typeface="Times New Roman" panose="02020603050405020304" pitchFamily="18" charset="0"/>
            </a:endParaRPr>
          </a:p>
          <a:p>
            <a:pPr marL="400050" lvl="1" indent="0" algn="just">
              <a:lnSpc>
                <a:spcPct val="150000"/>
              </a:lnSpc>
              <a:spcBef>
                <a:spcPts val="0"/>
              </a:spcBef>
              <a:spcAft>
                <a:spcPts val="0"/>
              </a:spcAft>
              <a:buNone/>
            </a:pPr>
            <a:r>
              <a:rPr lang="el-GR" sz="1800" u="none" strike="noStrike" dirty="0">
                <a:solidFill>
                  <a:schemeClr val="tx2">
                    <a:lumMod val="75000"/>
                  </a:schemeClr>
                </a:solidFill>
                <a:effectLst/>
                <a:ea typeface="Times New Roman" panose="02020603050405020304" pitchFamily="18" charset="0"/>
              </a:rPr>
              <a:t>- την προσπάθειά του να οργανώνεται κατά τρόπο αποτελεσματικό, ώστε να βελτιώνει συνεχώς τη θέση του, ελέγχοντας το φυσικό και το κοινωνικό περιβάλλον του</a:t>
            </a:r>
            <a:endParaRPr lang="en-US" sz="1800" u="sng" dirty="0">
              <a:solidFill>
                <a:schemeClr val="tx2">
                  <a:lumMod val="75000"/>
                </a:schemeClr>
              </a:solidFill>
              <a:effectLst/>
              <a:ea typeface="Times New Roman" panose="02020603050405020304" pitchFamily="18" charset="0"/>
            </a:endParaRPr>
          </a:p>
          <a:p>
            <a:pPr marR="0" algn="just">
              <a:lnSpc>
                <a:spcPct val="150000"/>
              </a:lnSpc>
              <a:spcBef>
                <a:spcPts val="0"/>
              </a:spcBef>
              <a:spcAft>
                <a:spcPts val="0"/>
              </a:spcAft>
              <a:buFont typeface="Wingdings" panose="05000000000000000000" pitchFamily="2" charset="2"/>
              <a:buChar char="ü"/>
            </a:pPr>
            <a:r>
              <a:rPr lang="el-GR" sz="1800" u="none" strike="noStrike" dirty="0">
                <a:solidFill>
                  <a:schemeClr val="tx2">
                    <a:lumMod val="75000"/>
                  </a:schemeClr>
                </a:solidFill>
                <a:effectLst/>
                <a:ea typeface="Times New Roman" panose="02020603050405020304" pitchFamily="18" charset="0"/>
              </a:rPr>
              <a:t>πρόκειται για το αποτέλεσμα της δράσης ενός ορισμένου τύπου ανθρώπου που μπορεί να επεκταθεί και να επηρεάσει το γενικότερο κοινωνικό του περιβάλλον προς ορισμένες κατευθύνσεις, χωρίς όμως αυτό να είναι οπωσδήποτε βέβαιο</a:t>
            </a:r>
            <a:endParaRPr lang="en-US" sz="1800" u="none" strike="noStrike" dirty="0">
              <a:solidFill>
                <a:schemeClr val="tx2">
                  <a:lumMod val="75000"/>
                </a:schemeClr>
              </a:solidFill>
              <a:effectLst/>
              <a:ea typeface="Times New Roman" panose="02020603050405020304" pitchFamily="18" charset="0"/>
            </a:endParaRPr>
          </a:p>
          <a:p>
            <a:pPr marR="0" algn="just">
              <a:lnSpc>
                <a:spcPct val="150000"/>
              </a:lnSpc>
              <a:spcBef>
                <a:spcPts val="0"/>
              </a:spcBef>
              <a:spcAft>
                <a:spcPts val="0"/>
              </a:spcAft>
              <a:buFont typeface="Wingdings" panose="05000000000000000000" pitchFamily="2" charset="2"/>
              <a:buChar char="ü"/>
            </a:pPr>
            <a:r>
              <a:rPr lang="el-GR" sz="1800" u="none" strike="noStrike" dirty="0">
                <a:solidFill>
                  <a:schemeClr val="tx2">
                    <a:lumMod val="75000"/>
                  </a:schemeClr>
                </a:solidFill>
                <a:effectLst/>
                <a:ea typeface="Times New Roman" panose="02020603050405020304" pitchFamily="18" charset="0"/>
              </a:rPr>
              <a:t>έχει σχέση με την υποκειμενική έννοια που οι άνθρωποι αποδίδουν στην ίδια τους τη δράση.</a:t>
            </a:r>
            <a:endParaRPr lang="en-US" sz="1800" u="sng" dirty="0">
              <a:solidFill>
                <a:schemeClr val="tx2">
                  <a:lumMod val="75000"/>
                </a:schemeClr>
              </a:solidFill>
              <a:effectLst/>
              <a:ea typeface="Times New Roman" panose="02020603050405020304" pitchFamily="18" charset="0"/>
            </a:endParaRPr>
          </a:p>
          <a:p>
            <a:pPr marL="0" marR="0" algn="just">
              <a:lnSpc>
                <a:spcPct val="150000"/>
              </a:lnSpc>
              <a:spcBef>
                <a:spcPts val="0"/>
              </a:spcBef>
              <a:spcAft>
                <a:spcPts val="0"/>
              </a:spcAft>
              <a:buFont typeface="Wingdings" panose="05000000000000000000" pitchFamily="2" charset="2"/>
              <a:buChar char="ü"/>
            </a:pPr>
            <a:endParaRPr lang="el-GR" sz="1800" u="none" strike="noStrike" dirty="0">
              <a:solidFill>
                <a:schemeClr val="tx2">
                  <a:lumMod val="75000"/>
                </a:schemeClr>
              </a:solidFill>
              <a:effectLst/>
              <a:latin typeface="Calibri" panose="020F0502020204030204" pitchFamily="34" charset="0"/>
              <a:ea typeface="Times New Roman" panose="02020603050405020304" pitchFamily="18" charset="0"/>
            </a:endParaRPr>
          </a:p>
          <a:p>
            <a:pPr marL="0" marR="0" indent="0" algn="just">
              <a:lnSpc>
                <a:spcPct val="115000"/>
              </a:lnSpc>
              <a:spcBef>
                <a:spcPts val="0"/>
              </a:spcBef>
              <a:spcAft>
                <a:spcPts val="0"/>
              </a:spcAft>
              <a:buNone/>
            </a:pPr>
            <a:endParaRPr lang="el-GR" altLang="en-US" sz="2000" b="1" dirty="0"/>
          </a:p>
        </p:txBody>
      </p:sp>
    </p:spTree>
    <p:extLst>
      <p:ext uri="{BB962C8B-B14F-4D97-AF65-F5344CB8AC3E}">
        <p14:creationId xmlns:p14="http://schemas.microsoft.com/office/powerpoint/2010/main" val="2292292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ctrTitle"/>
          </p:nvPr>
        </p:nvSpPr>
        <p:spPr/>
        <p:txBody>
          <a:bodyPr/>
          <a:lstStyle/>
          <a:p>
            <a:pPr eaLnBrk="1" hangingPunct="1"/>
            <a:r>
              <a:rPr lang="el-GR" altLang="en-US" sz="3200" b="1" dirty="0">
                <a:solidFill>
                  <a:schemeClr val="tx2">
                    <a:lumMod val="75000"/>
                  </a:schemeClr>
                </a:solidFill>
              </a:rPr>
              <a:t>Μέρος </a:t>
            </a:r>
            <a:r>
              <a:rPr lang="en-US" altLang="en-US" sz="3200" b="1" dirty="0">
                <a:solidFill>
                  <a:schemeClr val="tx2">
                    <a:lumMod val="75000"/>
                  </a:schemeClr>
                </a:solidFill>
              </a:rPr>
              <a:t>2</a:t>
            </a:r>
            <a:r>
              <a:rPr lang="el-GR" altLang="en-US" sz="3200" b="1" dirty="0">
                <a:solidFill>
                  <a:schemeClr val="tx2">
                    <a:lumMod val="75000"/>
                  </a:schemeClr>
                </a:solidFill>
              </a:rPr>
              <a:t>ο</a:t>
            </a:r>
            <a:endParaRPr lang="en-US" altLang="en-US" sz="3200" b="1" dirty="0">
              <a:solidFill>
                <a:schemeClr val="tx2">
                  <a:lumMod val="75000"/>
                </a:schemeClr>
              </a:solidFill>
            </a:endParaRPr>
          </a:p>
        </p:txBody>
      </p:sp>
      <p:sp>
        <p:nvSpPr>
          <p:cNvPr id="3075" name="Θέση περιεχομένου 2"/>
          <p:cNvSpPr>
            <a:spLocks noGrp="1"/>
          </p:cNvSpPr>
          <p:nvPr>
            <p:ph type="subTitle" idx="1"/>
          </p:nvPr>
        </p:nvSpPr>
        <p:spPr>
          <a:xfrm>
            <a:off x="179512" y="3886200"/>
            <a:ext cx="8640960" cy="1054968"/>
          </a:xfrm>
        </p:spPr>
        <p:txBody>
          <a:bodyPr/>
          <a:lstStyle/>
          <a:p>
            <a:pPr lvl="1" eaLnBrk="1" hangingPunct="1"/>
            <a:endParaRPr lang="el-GR" altLang="en-US" sz="2400" b="1" dirty="0">
              <a:solidFill>
                <a:schemeClr val="tx2">
                  <a:lumMod val="75000"/>
                </a:schemeClr>
              </a:solidFill>
            </a:endParaRPr>
          </a:p>
          <a:p>
            <a:pPr lvl="1" eaLnBrk="1" hangingPunct="1"/>
            <a:r>
              <a:rPr lang="el-GR" altLang="en-US" sz="2400" b="1" dirty="0">
                <a:solidFill>
                  <a:schemeClr val="tx2">
                    <a:lumMod val="75000"/>
                  </a:schemeClr>
                </a:solidFill>
              </a:rPr>
              <a:t>Από την κριτική σκέψη στη διαμόρφωση της κριτικής θεωρίας  </a:t>
            </a:r>
            <a:endParaRPr lang="el-GR" altLang="en-US" sz="2000" b="1" dirty="0">
              <a:solidFill>
                <a:schemeClr val="tx2">
                  <a:lumMod val="75000"/>
                </a:schemeClr>
              </a:solidFill>
            </a:endParaRPr>
          </a:p>
        </p:txBody>
      </p:sp>
    </p:spTree>
    <p:extLst>
      <p:ext uri="{BB962C8B-B14F-4D97-AF65-F5344CB8AC3E}">
        <p14:creationId xmlns:p14="http://schemas.microsoft.com/office/powerpoint/2010/main" val="27563460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altLang="en-US" sz="2800" b="1" dirty="0">
                <a:solidFill>
                  <a:schemeClr val="tx2">
                    <a:lumMod val="75000"/>
                  </a:schemeClr>
                </a:solidFill>
                <a:latin typeface="+mn-lt"/>
              </a:rPr>
              <a:t>Η σχολή της Φρανκφούρτης</a:t>
            </a:r>
            <a:endParaRPr lang="en-US" altLang="en-US" sz="2800" b="1" dirty="0">
              <a:solidFill>
                <a:schemeClr val="tx2">
                  <a:lumMod val="75000"/>
                </a:schemeClr>
              </a:solidFill>
              <a:latin typeface="+mn-lt"/>
            </a:endParaRPr>
          </a:p>
        </p:txBody>
      </p:sp>
      <p:sp>
        <p:nvSpPr>
          <p:cNvPr id="3075" name="Θέση περιεχομένου 2"/>
          <p:cNvSpPr>
            <a:spLocks noGrp="1"/>
          </p:cNvSpPr>
          <p:nvPr>
            <p:ph idx="1"/>
          </p:nvPr>
        </p:nvSpPr>
        <p:spPr>
          <a:xfrm>
            <a:off x="457200" y="1600200"/>
            <a:ext cx="8579296" cy="4983162"/>
          </a:xfrm>
        </p:spPr>
        <p:txBody>
          <a:bodyPr/>
          <a:lstStyle/>
          <a:p>
            <a:pPr marR="0" algn="just">
              <a:lnSpc>
                <a:spcPct val="150000"/>
              </a:lnSpc>
              <a:spcBef>
                <a:spcPts val="0"/>
              </a:spcBef>
              <a:spcAft>
                <a:spcPts val="0"/>
              </a:spcAft>
              <a:buFont typeface="Wingdings" panose="05000000000000000000" pitchFamily="2" charset="2"/>
              <a:buChar char="ü"/>
            </a:pPr>
            <a:r>
              <a:rPr lang="el-GR" sz="2000" strike="noStrike" dirty="0">
                <a:solidFill>
                  <a:schemeClr val="tx2">
                    <a:lumMod val="75000"/>
                  </a:schemeClr>
                </a:solidFill>
                <a:effectLst/>
                <a:ea typeface="Times New Roman" panose="02020603050405020304" pitchFamily="18" charset="0"/>
              </a:rPr>
              <a:t>Αποκλείει τον λογικό συλλογισμό πάνω στις ηθικές, πολιτικές, και πολιτισμικές αξίες.</a:t>
            </a:r>
          </a:p>
          <a:p>
            <a:pPr marR="0" algn="just">
              <a:lnSpc>
                <a:spcPct val="150000"/>
              </a:lnSpc>
              <a:spcBef>
                <a:spcPts val="0"/>
              </a:spcBef>
              <a:spcAft>
                <a:spcPts val="0"/>
              </a:spcAft>
              <a:buFont typeface="Wingdings" panose="05000000000000000000" pitchFamily="2" charset="2"/>
              <a:buChar char="ü"/>
            </a:pPr>
            <a:r>
              <a:rPr lang="el-GR" sz="2000" dirty="0">
                <a:solidFill>
                  <a:schemeClr val="tx2">
                    <a:lumMod val="75000"/>
                  </a:schemeClr>
                </a:solidFill>
                <a:ea typeface="Times New Roman" panose="02020603050405020304" pitchFamily="18" charset="0"/>
              </a:rPr>
              <a:t>Δ</a:t>
            </a:r>
            <a:r>
              <a:rPr lang="el-GR" sz="2000" strike="noStrike" dirty="0">
                <a:solidFill>
                  <a:schemeClr val="tx2">
                    <a:lumMod val="75000"/>
                  </a:schemeClr>
                </a:solidFill>
                <a:effectLst/>
                <a:ea typeface="Times New Roman" panose="02020603050405020304" pitchFamily="18" charset="0"/>
              </a:rPr>
              <a:t>εν </a:t>
            </a:r>
            <a:r>
              <a:rPr lang="el-GR" sz="2000" strike="noStrike" dirty="0" err="1">
                <a:solidFill>
                  <a:schemeClr val="tx2">
                    <a:lumMod val="75000"/>
                  </a:schemeClr>
                </a:solidFill>
                <a:effectLst/>
                <a:ea typeface="Times New Roman" panose="02020603050405020304" pitchFamily="18" charset="0"/>
              </a:rPr>
              <a:t>αποδεχεται</a:t>
            </a:r>
            <a:r>
              <a:rPr lang="el-GR" sz="2000" strike="noStrike" dirty="0">
                <a:solidFill>
                  <a:schemeClr val="tx2">
                    <a:lumMod val="75000"/>
                  </a:schemeClr>
                </a:solidFill>
                <a:effectLst/>
                <a:ea typeface="Times New Roman" panose="02020603050405020304" pitchFamily="18" charset="0"/>
              </a:rPr>
              <a:t> πως ο «Λόγος» πρέπει να περιορίζεται στον επιστημονικό και στον τεχνολογικό τρόπο σκέψης.</a:t>
            </a:r>
          </a:p>
          <a:p>
            <a:pPr marR="0" algn="just">
              <a:lnSpc>
                <a:spcPct val="150000"/>
              </a:lnSpc>
              <a:spcBef>
                <a:spcPts val="0"/>
              </a:spcBef>
              <a:spcAft>
                <a:spcPts val="0"/>
              </a:spcAft>
              <a:buFont typeface="Wingdings" panose="05000000000000000000" pitchFamily="2" charset="2"/>
              <a:buChar char="ü"/>
            </a:pPr>
            <a:r>
              <a:rPr lang="el-GR" sz="2000" dirty="0">
                <a:solidFill>
                  <a:schemeClr val="tx2">
                    <a:lumMod val="75000"/>
                  </a:schemeClr>
                </a:solidFill>
                <a:ea typeface="Times New Roman" panose="02020603050405020304" pitchFamily="18" charset="0"/>
              </a:rPr>
              <a:t>Η </a:t>
            </a:r>
            <a:r>
              <a:rPr lang="el-GR" sz="2000" dirty="0">
                <a:solidFill>
                  <a:schemeClr val="tx2">
                    <a:lumMod val="75000"/>
                  </a:schemeClr>
                </a:solidFill>
                <a:effectLst/>
                <a:ea typeface="Times New Roman" panose="02020603050405020304" pitchFamily="18" charset="0"/>
              </a:rPr>
              <a:t>σύγχρονη κουλτούρα κυριαρχείται από μια μονοδιάστατη μορφή τεχνικού λόγου.</a:t>
            </a:r>
            <a:endParaRPr lang="el-GR" sz="2000" strike="noStrike" dirty="0">
              <a:solidFill>
                <a:schemeClr val="tx2">
                  <a:lumMod val="75000"/>
                </a:schemeClr>
              </a:solidFill>
              <a:effectLst/>
              <a:ea typeface="Times New Roman" panose="02020603050405020304" pitchFamily="18" charset="0"/>
            </a:endParaRPr>
          </a:p>
          <a:p>
            <a:pPr algn="just">
              <a:lnSpc>
                <a:spcPct val="150000"/>
              </a:lnSpc>
              <a:spcBef>
                <a:spcPts val="0"/>
              </a:spcBef>
              <a:spcAft>
                <a:spcPts val="0"/>
              </a:spcAft>
              <a:buFont typeface="Wingdings" panose="05000000000000000000" pitchFamily="2" charset="2"/>
              <a:buChar char="ü"/>
            </a:pPr>
            <a:r>
              <a:rPr lang="el-GR" sz="2000" strike="noStrike" dirty="0">
                <a:solidFill>
                  <a:schemeClr val="tx2">
                    <a:lumMod val="75000"/>
                  </a:schemeClr>
                </a:solidFill>
                <a:effectLst/>
                <a:ea typeface="Times New Roman" panose="02020603050405020304" pitchFamily="18" charset="0"/>
              </a:rPr>
              <a:t>Οι κοινωνικοί σχηματισμοί κινδυνεύουν να αλλοιωθούν από τον τεχνικό ή τυπικό ή </a:t>
            </a:r>
            <a:r>
              <a:rPr lang="el-GR" sz="2000" strike="noStrike" dirty="0" err="1">
                <a:solidFill>
                  <a:schemeClr val="tx2">
                    <a:lumMod val="75000"/>
                  </a:schemeClr>
                </a:solidFill>
                <a:effectLst/>
                <a:ea typeface="Times New Roman" panose="02020603050405020304" pitchFamily="18" charset="0"/>
              </a:rPr>
              <a:t>εργαλειακό</a:t>
            </a:r>
            <a:r>
              <a:rPr lang="el-GR" sz="2000" strike="noStrike" dirty="0">
                <a:solidFill>
                  <a:schemeClr val="tx2">
                    <a:lumMod val="75000"/>
                  </a:schemeClr>
                </a:solidFill>
                <a:effectLst/>
                <a:ea typeface="Times New Roman" panose="02020603050405020304" pitchFamily="18" charset="0"/>
              </a:rPr>
              <a:t> ορθολογισμό.</a:t>
            </a:r>
          </a:p>
          <a:p>
            <a:pPr marR="0" algn="just">
              <a:lnSpc>
                <a:spcPct val="150000"/>
              </a:lnSpc>
              <a:spcBef>
                <a:spcPts val="0"/>
              </a:spcBef>
              <a:spcAft>
                <a:spcPts val="0"/>
              </a:spcAft>
              <a:buFont typeface="Wingdings" panose="05000000000000000000" pitchFamily="2" charset="2"/>
              <a:buChar char="ü"/>
            </a:pPr>
            <a:r>
              <a:rPr lang="el-GR" sz="2000" strike="noStrike" dirty="0">
                <a:solidFill>
                  <a:schemeClr val="tx2">
                    <a:lumMod val="75000"/>
                  </a:schemeClr>
                </a:solidFill>
                <a:effectLst/>
                <a:ea typeface="Times New Roman" panose="02020603050405020304" pitchFamily="18" charset="0"/>
              </a:rPr>
              <a:t>Η λύση βρίσκεται στην επανασύνδεση με παλαιότερους τρόπους σκέψης</a:t>
            </a:r>
            <a:r>
              <a:rPr lang="el-GR" sz="2000" u="none" strike="noStrike" dirty="0">
                <a:solidFill>
                  <a:schemeClr val="tx2">
                    <a:lumMod val="75000"/>
                  </a:schemeClr>
                </a:solidFill>
                <a:effectLst/>
                <a:ea typeface="Times New Roman" panose="02020603050405020304" pitchFamily="18" charset="0"/>
              </a:rPr>
              <a:t>.</a:t>
            </a:r>
          </a:p>
          <a:p>
            <a:pPr marL="0" marR="0" indent="0" algn="ctr">
              <a:lnSpc>
                <a:spcPct val="150000"/>
              </a:lnSpc>
              <a:spcBef>
                <a:spcPts val="0"/>
              </a:spcBef>
              <a:spcAft>
                <a:spcPts val="0"/>
              </a:spcAft>
              <a:buNone/>
            </a:pPr>
            <a:r>
              <a:rPr lang="el-GR" sz="2000" u="none" strike="noStrike" dirty="0">
                <a:solidFill>
                  <a:schemeClr val="tx2">
                    <a:lumMod val="75000"/>
                  </a:schemeClr>
                </a:solidFill>
                <a:effectLst/>
                <a:ea typeface="Times New Roman" panose="02020603050405020304" pitchFamily="18" charset="0"/>
              </a:rPr>
              <a:t> </a:t>
            </a:r>
            <a:endParaRPr lang="el-GR" sz="2000" b="1" u="none" strike="noStrike" dirty="0">
              <a:solidFill>
                <a:schemeClr val="tx2">
                  <a:lumMod val="75000"/>
                </a:schemeClr>
              </a:solidFill>
              <a:effectLst/>
              <a:ea typeface="Times New Roman" panose="02020603050405020304" pitchFamily="18" charset="0"/>
            </a:endParaRPr>
          </a:p>
          <a:p>
            <a:pPr marL="0" marR="0" indent="0" algn="just">
              <a:lnSpc>
                <a:spcPct val="115000"/>
              </a:lnSpc>
              <a:spcBef>
                <a:spcPts val="0"/>
              </a:spcBef>
              <a:spcAft>
                <a:spcPts val="0"/>
              </a:spcAft>
              <a:buNone/>
            </a:pPr>
            <a:endParaRPr lang="el-GR" altLang="en-US" sz="2000" b="1" dirty="0"/>
          </a:p>
        </p:txBody>
      </p:sp>
    </p:spTree>
    <p:extLst>
      <p:ext uri="{BB962C8B-B14F-4D97-AF65-F5344CB8AC3E}">
        <p14:creationId xmlns:p14="http://schemas.microsoft.com/office/powerpoint/2010/main" val="17583794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altLang="en-US" sz="2800" b="1" dirty="0">
                <a:solidFill>
                  <a:schemeClr val="tx2">
                    <a:lumMod val="75000"/>
                  </a:schemeClr>
                </a:solidFill>
                <a:latin typeface="+mn-lt"/>
              </a:rPr>
              <a:t>Η σχολή της Φρανκφούρτης</a:t>
            </a:r>
            <a:endParaRPr lang="en-US" altLang="en-US" sz="2800" b="1" dirty="0">
              <a:solidFill>
                <a:schemeClr val="tx2">
                  <a:lumMod val="75000"/>
                </a:schemeClr>
              </a:solidFill>
              <a:latin typeface="+mn-lt"/>
            </a:endParaRPr>
          </a:p>
        </p:txBody>
      </p:sp>
      <p:sp>
        <p:nvSpPr>
          <p:cNvPr id="3075" name="Θέση περιεχομένου 2"/>
          <p:cNvSpPr>
            <a:spLocks noGrp="1"/>
          </p:cNvSpPr>
          <p:nvPr>
            <p:ph idx="1"/>
          </p:nvPr>
        </p:nvSpPr>
        <p:spPr>
          <a:xfrm>
            <a:off x="457200" y="1600200"/>
            <a:ext cx="8579296" cy="5141168"/>
          </a:xfrm>
        </p:spPr>
        <p:txBody>
          <a:bodyPr/>
          <a:lstStyle/>
          <a:p>
            <a:pPr marL="0" marR="0" indent="0" algn="just">
              <a:lnSpc>
                <a:spcPct val="150000"/>
              </a:lnSpc>
              <a:spcBef>
                <a:spcPts val="0"/>
              </a:spcBef>
              <a:spcAft>
                <a:spcPts val="0"/>
              </a:spcAft>
              <a:buNone/>
            </a:pPr>
            <a:r>
              <a:rPr lang="en-US" sz="2000" b="1" u="none" strike="noStrike" dirty="0">
                <a:solidFill>
                  <a:schemeClr val="tx2">
                    <a:lumMod val="75000"/>
                  </a:schemeClr>
                </a:solidFill>
                <a:effectLst/>
                <a:latin typeface="Calibri" panose="020F0502020204030204" pitchFamily="34" charset="0"/>
                <a:ea typeface="Times New Roman" panose="02020603050405020304" pitchFamily="18" charset="0"/>
              </a:rPr>
              <a:t>Horkheimer</a:t>
            </a:r>
          </a:p>
          <a:p>
            <a:pPr marL="0" marR="0" indent="0" algn="just">
              <a:lnSpc>
                <a:spcPct val="150000"/>
              </a:lnSpc>
              <a:spcBef>
                <a:spcPts val="0"/>
              </a:spcBef>
              <a:spcAft>
                <a:spcPts val="0"/>
              </a:spcAft>
              <a:buNone/>
            </a:pP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 προσεγγίζει την καπιταλιστική κοινωνία σαν μια μόνο μορφή της αυτόνομης δυναμικής του ορθολογισμού, που συντίθεται από τη σχέση μέσων- σκοπών</a:t>
            </a:r>
          </a:p>
          <a:p>
            <a:pPr marL="0" marR="0" indent="0" algn="just">
              <a:lnSpc>
                <a:spcPct val="150000"/>
              </a:lnSpc>
              <a:spcBef>
                <a:spcPts val="0"/>
              </a:spcBef>
              <a:spcAft>
                <a:spcPts val="0"/>
              </a:spcAft>
              <a:buNone/>
            </a:pPr>
            <a:endParaRPr lang="el-GR" sz="2000" dirty="0">
              <a:solidFill>
                <a:schemeClr val="tx2">
                  <a:lumMod val="75000"/>
                </a:schemeClr>
              </a:solidFill>
              <a:latin typeface="Calibri" panose="020F0502020204030204" pitchFamily="34" charset="0"/>
              <a:ea typeface="Times New Roman" panose="02020603050405020304" pitchFamily="18" charset="0"/>
            </a:endParaRPr>
          </a:p>
          <a:p>
            <a:pPr marR="0" algn="just">
              <a:lnSpc>
                <a:spcPct val="150000"/>
              </a:lnSpc>
              <a:spcBef>
                <a:spcPts val="0"/>
              </a:spcBef>
              <a:spcAft>
                <a:spcPts val="0"/>
              </a:spcAft>
              <a:buFont typeface="+mj-lt"/>
              <a:buAutoNum type="arabicPeriod"/>
            </a:pP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 δυναμική προώθηση στις δυνάμεις παραγωγής </a:t>
            </a:r>
          </a:p>
          <a:p>
            <a:pPr marR="0" algn="just">
              <a:lnSpc>
                <a:spcPct val="150000"/>
              </a:lnSpc>
              <a:spcBef>
                <a:spcPts val="0"/>
              </a:spcBef>
              <a:spcAft>
                <a:spcPts val="0"/>
              </a:spcAft>
              <a:buFont typeface="+mj-lt"/>
              <a:buAutoNum type="arabicPeriod"/>
            </a:pPr>
            <a:r>
              <a:rPr lang="el-GR" sz="2000" dirty="0">
                <a:solidFill>
                  <a:schemeClr val="tx2">
                    <a:lumMod val="75000"/>
                  </a:schemeClr>
                </a:solidFill>
                <a:latin typeface="Calibri" panose="020F0502020204030204" pitchFamily="34" charset="0"/>
                <a:ea typeface="Times New Roman" panose="02020603050405020304" pitchFamily="18" charset="0"/>
              </a:rPr>
              <a:t>κ</a:t>
            </a: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υριαρχία του ανθρώπου πάνω στην εξωτερική φύση των πραγμάτων</a:t>
            </a:r>
          </a:p>
          <a:p>
            <a:pPr marR="0" algn="just">
              <a:lnSpc>
                <a:spcPct val="150000"/>
              </a:lnSpc>
              <a:spcBef>
                <a:spcPts val="0"/>
              </a:spcBef>
              <a:spcAft>
                <a:spcPts val="0"/>
              </a:spcAft>
              <a:buFont typeface="+mj-lt"/>
              <a:buAutoNum type="arabicPeriod"/>
            </a:pP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επικυριαρχία του ανθρώπου πάνω στον άνθρωπο</a:t>
            </a:r>
          </a:p>
          <a:p>
            <a:pPr marL="0" marR="0" indent="0" algn="just">
              <a:lnSpc>
                <a:spcPct val="150000"/>
              </a:lnSpc>
              <a:spcBef>
                <a:spcPts val="0"/>
              </a:spcBef>
              <a:spcAft>
                <a:spcPts val="0"/>
              </a:spcAft>
              <a:buNone/>
            </a:pPr>
            <a:endParaRPr lang="el-GR" sz="1800" dirty="0">
              <a:latin typeface="Calibri" panose="020F0502020204030204" pitchFamily="34" charset="0"/>
              <a:ea typeface="Times New Roman" panose="02020603050405020304" pitchFamily="18" charset="0"/>
            </a:endParaRPr>
          </a:p>
          <a:p>
            <a:pPr marL="0" marR="0" indent="0" algn="ctr">
              <a:lnSpc>
                <a:spcPct val="114000"/>
              </a:lnSpc>
              <a:spcBef>
                <a:spcPts val="0"/>
              </a:spcBef>
              <a:spcAft>
                <a:spcPts val="0"/>
              </a:spcAft>
              <a:buNone/>
            </a:pPr>
            <a:r>
              <a:rPr lang="el-GR" sz="2000" b="1" i="1" u="none" strike="noStrike" dirty="0">
                <a:solidFill>
                  <a:schemeClr val="tx2">
                    <a:lumMod val="75000"/>
                  </a:schemeClr>
                </a:solidFill>
                <a:effectLst/>
                <a:latin typeface="Calibri" panose="020F0502020204030204" pitchFamily="34" charset="0"/>
                <a:ea typeface="Times New Roman" panose="02020603050405020304" pitchFamily="18" charset="0"/>
              </a:rPr>
              <a:t>Ο </a:t>
            </a:r>
            <a:r>
              <a:rPr lang="el-GR" sz="2000" b="1" i="1" u="none" strike="noStrike" dirty="0" err="1">
                <a:solidFill>
                  <a:schemeClr val="tx2">
                    <a:lumMod val="75000"/>
                  </a:schemeClr>
                </a:solidFill>
                <a:effectLst/>
                <a:latin typeface="Calibri" panose="020F0502020204030204" pitchFamily="34" charset="0"/>
                <a:ea typeface="Times New Roman" panose="02020603050405020304" pitchFamily="18" charset="0"/>
              </a:rPr>
              <a:t>εργαλειακός</a:t>
            </a:r>
            <a:r>
              <a:rPr lang="el-GR" sz="2000" b="1" i="1" u="none" strike="noStrike" dirty="0">
                <a:solidFill>
                  <a:schemeClr val="tx2">
                    <a:lumMod val="75000"/>
                  </a:schemeClr>
                </a:solidFill>
                <a:effectLst/>
                <a:latin typeface="Calibri" panose="020F0502020204030204" pitchFamily="34" charset="0"/>
                <a:ea typeface="Times New Roman" panose="02020603050405020304" pitchFamily="18" charset="0"/>
              </a:rPr>
              <a:t> ορθολογισμός που απαιτείται από το δρών υποκείμενο στον αγώνα ανάκτησης της ελευθερίας του από την υπέρογκη δύναμη της εξωτερικής φύσης, απαιτεί μια ανάλογη καταπίεση του αυθορμητισμού της εσωτερικής φύσης του ανθρώπου</a:t>
            </a:r>
            <a:r>
              <a:rPr lang="el-GR" sz="1800" u="none" strike="noStrike" dirty="0">
                <a:effectLst/>
                <a:latin typeface="Calibri" panose="020F0502020204030204" pitchFamily="34" charset="0"/>
                <a:ea typeface="Times New Roman" panose="02020603050405020304" pitchFamily="18" charset="0"/>
              </a:rPr>
              <a:t>.</a:t>
            </a:r>
            <a:endParaRPr lang="en-US" sz="1800" u="sng" dirty="0">
              <a:effectLst/>
              <a:latin typeface="Times New Roman" panose="02020603050405020304" pitchFamily="18" charset="0"/>
              <a:ea typeface="Times New Roman" panose="02020603050405020304" pitchFamily="18" charset="0"/>
            </a:endParaRPr>
          </a:p>
          <a:p>
            <a:pPr marL="0" marR="0" algn="just">
              <a:lnSpc>
                <a:spcPct val="115000"/>
              </a:lnSpc>
              <a:spcBef>
                <a:spcPts val="0"/>
              </a:spcBef>
              <a:spcAft>
                <a:spcPts val="0"/>
              </a:spcAft>
            </a:pPr>
            <a:endParaRPr lang="el-GR" altLang="en-US" sz="2000" b="1" dirty="0"/>
          </a:p>
        </p:txBody>
      </p:sp>
      <p:sp>
        <p:nvSpPr>
          <p:cNvPr id="4" name="Βέλος: Κάτω 3">
            <a:extLst>
              <a:ext uri="{FF2B5EF4-FFF2-40B4-BE49-F238E27FC236}">
                <a16:creationId xmlns:a16="http://schemas.microsoft.com/office/drawing/2014/main" xmlns="" id="{24BE734C-4E73-4C3C-8692-A55E9F718B3B}"/>
              </a:ext>
            </a:extLst>
          </p:cNvPr>
          <p:cNvSpPr/>
          <p:nvPr/>
        </p:nvSpPr>
        <p:spPr>
          <a:xfrm>
            <a:off x="4502120" y="3068960"/>
            <a:ext cx="432048"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Βέλος: Κάτω 4">
            <a:extLst>
              <a:ext uri="{FF2B5EF4-FFF2-40B4-BE49-F238E27FC236}">
                <a16:creationId xmlns:a16="http://schemas.microsoft.com/office/drawing/2014/main" xmlns="" id="{CA40D81B-04A0-4D53-BD16-286DDD569D27}"/>
              </a:ext>
            </a:extLst>
          </p:cNvPr>
          <p:cNvSpPr/>
          <p:nvPr/>
        </p:nvSpPr>
        <p:spPr>
          <a:xfrm>
            <a:off x="4502120" y="4897760"/>
            <a:ext cx="432048"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340578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ctrTitle"/>
          </p:nvPr>
        </p:nvSpPr>
        <p:spPr/>
        <p:txBody>
          <a:bodyPr/>
          <a:lstStyle/>
          <a:p>
            <a:pPr eaLnBrk="1" hangingPunct="1"/>
            <a:r>
              <a:rPr lang="el-GR" altLang="en-US" sz="3200" b="1" dirty="0">
                <a:solidFill>
                  <a:schemeClr val="tx2">
                    <a:lumMod val="75000"/>
                  </a:schemeClr>
                </a:solidFill>
              </a:rPr>
              <a:t>Μέρος 1ο</a:t>
            </a:r>
            <a:endParaRPr lang="en-US" altLang="en-US" sz="3200" b="1" dirty="0">
              <a:solidFill>
                <a:schemeClr val="tx2">
                  <a:lumMod val="75000"/>
                </a:schemeClr>
              </a:solidFill>
            </a:endParaRPr>
          </a:p>
        </p:txBody>
      </p:sp>
      <p:sp>
        <p:nvSpPr>
          <p:cNvPr id="3075" name="Θέση περιεχομένου 2"/>
          <p:cNvSpPr>
            <a:spLocks noGrp="1"/>
          </p:cNvSpPr>
          <p:nvPr>
            <p:ph type="subTitle" idx="1"/>
          </p:nvPr>
        </p:nvSpPr>
        <p:spPr>
          <a:xfrm>
            <a:off x="179512" y="3886200"/>
            <a:ext cx="8640960" cy="1054968"/>
          </a:xfrm>
        </p:spPr>
        <p:txBody>
          <a:bodyPr/>
          <a:lstStyle/>
          <a:p>
            <a:pPr lvl="1" eaLnBrk="1" hangingPunct="1"/>
            <a:r>
              <a:rPr lang="el-GR" altLang="en-US" sz="2400" b="1" dirty="0">
                <a:solidFill>
                  <a:schemeClr val="tx2">
                    <a:lumMod val="75000"/>
                  </a:schemeClr>
                </a:solidFill>
              </a:rPr>
              <a:t>Ο ρόλος της κριτικής σκέψης</a:t>
            </a:r>
            <a:endParaRPr lang="el-GR" altLang="en-US" sz="2000" b="1" dirty="0">
              <a:solidFill>
                <a:schemeClr val="tx2">
                  <a:lumMod val="75000"/>
                </a:schemeClr>
              </a:solidFill>
            </a:endParaRPr>
          </a:p>
        </p:txBody>
      </p:sp>
    </p:spTree>
    <p:extLst>
      <p:ext uri="{BB962C8B-B14F-4D97-AF65-F5344CB8AC3E}">
        <p14:creationId xmlns:p14="http://schemas.microsoft.com/office/powerpoint/2010/main" val="25937876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altLang="en-US" sz="2800" b="1" dirty="0">
                <a:solidFill>
                  <a:schemeClr val="tx2">
                    <a:lumMod val="75000"/>
                  </a:schemeClr>
                </a:solidFill>
                <a:latin typeface="+mn-lt"/>
              </a:rPr>
              <a:t>Η σχολή της Φρανκφούρτης</a:t>
            </a:r>
            <a:endParaRPr lang="en-US" altLang="en-US" sz="2800" b="1" dirty="0">
              <a:solidFill>
                <a:schemeClr val="tx2">
                  <a:lumMod val="75000"/>
                </a:schemeClr>
              </a:solidFill>
              <a:latin typeface="+mn-lt"/>
            </a:endParaRPr>
          </a:p>
        </p:txBody>
      </p:sp>
      <p:sp>
        <p:nvSpPr>
          <p:cNvPr id="3075" name="Θέση περιεχομένου 2"/>
          <p:cNvSpPr>
            <a:spLocks noGrp="1"/>
          </p:cNvSpPr>
          <p:nvPr>
            <p:ph idx="1"/>
          </p:nvPr>
        </p:nvSpPr>
        <p:spPr>
          <a:xfrm>
            <a:off x="457200" y="1600200"/>
            <a:ext cx="8579296" cy="4983162"/>
          </a:xfrm>
        </p:spPr>
        <p:txBody>
          <a:bodyPr/>
          <a:lstStyle/>
          <a:p>
            <a:pPr marL="0" marR="0" indent="0" algn="just">
              <a:lnSpc>
                <a:spcPct val="115000"/>
              </a:lnSpc>
              <a:spcBef>
                <a:spcPts val="0"/>
              </a:spcBef>
              <a:spcAft>
                <a:spcPts val="0"/>
              </a:spcAft>
              <a:buNone/>
            </a:pPr>
            <a:r>
              <a:rPr lang="en-US" sz="2000" b="1" u="none" strike="noStrike" dirty="0">
                <a:solidFill>
                  <a:schemeClr val="tx2">
                    <a:lumMod val="75000"/>
                  </a:schemeClr>
                </a:solidFill>
                <a:effectLst/>
                <a:latin typeface="Calibri" panose="020F0502020204030204" pitchFamily="34" charset="0"/>
                <a:ea typeface="Times New Roman" panose="02020603050405020304" pitchFamily="18" charset="0"/>
              </a:rPr>
              <a:t>Horkheimer &amp; Adorno</a:t>
            </a:r>
            <a:r>
              <a:rPr lang="el-GR" sz="2000" b="1" dirty="0">
                <a:solidFill>
                  <a:schemeClr val="tx2">
                    <a:lumMod val="75000"/>
                  </a:schemeClr>
                </a:solidFill>
                <a:latin typeface="Calibri" panose="020F0502020204030204" pitchFamily="34" charset="0"/>
                <a:ea typeface="Times New Roman" panose="02020603050405020304" pitchFamily="18" charset="0"/>
              </a:rPr>
              <a:t> (Διαλεκτική του Διαφωτισμού)</a:t>
            </a:r>
            <a:endParaRPr lang="en-US" sz="2000" b="1" u="none" strike="noStrike" dirty="0">
              <a:solidFill>
                <a:schemeClr val="tx2">
                  <a:lumMod val="75000"/>
                </a:schemeClr>
              </a:solidFill>
              <a:effectLst/>
              <a:latin typeface="Calibri" panose="020F0502020204030204" pitchFamily="34" charset="0"/>
              <a:ea typeface="Times New Roman" panose="02020603050405020304" pitchFamily="18" charset="0"/>
            </a:endParaRPr>
          </a:p>
          <a:p>
            <a:pPr marR="0" algn="just">
              <a:lnSpc>
                <a:spcPct val="150000"/>
              </a:lnSpc>
              <a:spcBef>
                <a:spcPts val="0"/>
              </a:spcBef>
              <a:spcAft>
                <a:spcPts val="0"/>
              </a:spcAft>
              <a:buAutoNum type="arabicPeriod"/>
            </a:pPr>
            <a:r>
              <a:rPr lang="el-GR" sz="2000" i="1" dirty="0">
                <a:solidFill>
                  <a:schemeClr val="tx2">
                    <a:lumMod val="75000"/>
                  </a:schemeClr>
                </a:solidFill>
                <a:ea typeface="Times New Roman" panose="02020603050405020304" pitchFamily="18" charset="0"/>
              </a:rPr>
              <a:t>Η </a:t>
            </a:r>
            <a:r>
              <a:rPr lang="el-GR" sz="2000" i="1" u="none" strike="noStrike" dirty="0">
                <a:solidFill>
                  <a:schemeClr val="tx2">
                    <a:lumMod val="75000"/>
                  </a:schemeClr>
                </a:solidFill>
                <a:effectLst/>
                <a:ea typeface="Times New Roman" panose="02020603050405020304" pitchFamily="18" charset="0"/>
              </a:rPr>
              <a:t>υποκειμενική ορθολογικότητα, η οποία </a:t>
            </a:r>
            <a:r>
              <a:rPr lang="el-GR" sz="2000" i="1" u="none" strike="noStrike" dirty="0" err="1">
                <a:solidFill>
                  <a:schemeClr val="tx2">
                    <a:lumMod val="75000"/>
                  </a:schemeClr>
                </a:solidFill>
                <a:effectLst/>
                <a:ea typeface="Times New Roman" panose="02020603050405020304" pitchFamily="18" charset="0"/>
              </a:rPr>
              <a:t>εργαλειοποιεί</a:t>
            </a:r>
            <a:r>
              <a:rPr lang="el-GR" sz="2000" i="1" u="none" strike="noStrike" dirty="0">
                <a:solidFill>
                  <a:schemeClr val="tx2">
                    <a:lumMod val="75000"/>
                  </a:schemeClr>
                </a:solidFill>
                <a:effectLst/>
                <a:ea typeface="Times New Roman" panose="02020603050405020304" pitchFamily="18" charset="0"/>
              </a:rPr>
              <a:t> ολόκληρη την εξωτερική και την εσωτερική φύση, κατάλαβε οριστικά τη θέση του Λόγου, ο οποίος πλέον εξαντλείται, αμνήμων, στον </a:t>
            </a:r>
            <a:r>
              <a:rPr lang="el-GR" sz="2000" i="1" u="none" strike="noStrike" dirty="0" err="1">
                <a:solidFill>
                  <a:schemeClr val="tx2">
                    <a:lumMod val="75000"/>
                  </a:schemeClr>
                </a:solidFill>
                <a:effectLst/>
                <a:ea typeface="Times New Roman" panose="02020603050405020304" pitchFamily="18" charset="0"/>
              </a:rPr>
              <a:t>εργαλειακό</a:t>
            </a:r>
            <a:r>
              <a:rPr lang="el-GR" sz="2000" i="1" u="none" strike="noStrike" dirty="0">
                <a:solidFill>
                  <a:schemeClr val="tx2">
                    <a:lumMod val="75000"/>
                  </a:schemeClr>
                </a:solidFill>
                <a:effectLst/>
                <a:ea typeface="Times New Roman" panose="02020603050405020304" pitchFamily="18" charset="0"/>
              </a:rPr>
              <a:t> Λόγο</a:t>
            </a:r>
            <a:r>
              <a:rPr lang="el-GR" sz="2000" i="1" dirty="0">
                <a:solidFill>
                  <a:schemeClr val="tx2">
                    <a:lumMod val="75000"/>
                  </a:schemeClr>
                </a:solidFill>
                <a:ea typeface="Times New Roman" panose="02020603050405020304" pitchFamily="18" charset="0"/>
              </a:rPr>
              <a:t>.</a:t>
            </a:r>
          </a:p>
          <a:p>
            <a:pPr marR="0" algn="just">
              <a:lnSpc>
                <a:spcPct val="150000"/>
              </a:lnSpc>
              <a:spcBef>
                <a:spcPts val="0"/>
              </a:spcBef>
              <a:spcAft>
                <a:spcPts val="0"/>
              </a:spcAft>
              <a:buAutoNum type="arabicPeriod"/>
            </a:pPr>
            <a:r>
              <a:rPr lang="el-GR" sz="2000" i="1" u="none" strike="noStrike" dirty="0">
                <a:solidFill>
                  <a:schemeClr val="tx2">
                    <a:lumMod val="75000"/>
                  </a:schemeClr>
                </a:solidFill>
                <a:effectLst/>
                <a:ea typeface="Times New Roman" panose="02020603050405020304" pitchFamily="18" charset="0"/>
              </a:rPr>
              <a:t>Η σύγχρονη επιστήμη βρήκε τον εαυτό της στο λογικό θετικισμό και από την εμφαντική απαίτηση για θεωρητική γνώση παραιτήθηκε υπέρ της τεχνικής </a:t>
            </a:r>
            <a:r>
              <a:rPr lang="el-GR" sz="2000" i="1" u="none" strike="noStrike" dirty="0" err="1">
                <a:solidFill>
                  <a:schemeClr val="tx2">
                    <a:lumMod val="75000"/>
                  </a:schemeClr>
                </a:solidFill>
                <a:effectLst/>
                <a:ea typeface="Times New Roman" panose="02020603050405020304" pitchFamily="18" charset="0"/>
              </a:rPr>
              <a:t>αξιοποιησιμότητας</a:t>
            </a:r>
            <a:r>
              <a:rPr lang="el-GR" sz="2000" i="1" u="none" strike="noStrike" dirty="0">
                <a:solidFill>
                  <a:schemeClr val="tx2">
                    <a:lumMod val="75000"/>
                  </a:schemeClr>
                </a:solidFill>
                <a:effectLst/>
                <a:ea typeface="Times New Roman" panose="02020603050405020304" pitchFamily="18" charset="0"/>
              </a:rPr>
              <a:t>. </a:t>
            </a:r>
          </a:p>
          <a:p>
            <a:pPr marR="0" algn="just">
              <a:lnSpc>
                <a:spcPct val="150000"/>
              </a:lnSpc>
              <a:spcBef>
                <a:spcPts val="0"/>
              </a:spcBef>
              <a:spcAft>
                <a:spcPts val="0"/>
              </a:spcAft>
              <a:buAutoNum type="arabicPeriod"/>
            </a:pPr>
            <a:r>
              <a:rPr lang="el-GR" sz="2000" i="1" dirty="0">
                <a:solidFill>
                  <a:schemeClr val="tx2">
                    <a:lumMod val="75000"/>
                  </a:schemeClr>
                </a:solidFill>
                <a:ea typeface="Times New Roman" panose="02020603050405020304" pitchFamily="18" charset="0"/>
              </a:rPr>
              <a:t>Ο </a:t>
            </a:r>
            <a:r>
              <a:rPr lang="el-GR" sz="2000" i="1" u="none" strike="noStrike" dirty="0">
                <a:solidFill>
                  <a:schemeClr val="tx2">
                    <a:lumMod val="75000"/>
                  </a:schemeClr>
                </a:solidFill>
                <a:effectLst/>
                <a:ea typeface="Times New Roman" panose="02020603050405020304" pitchFamily="18" charset="0"/>
              </a:rPr>
              <a:t>Λόγος εκδιώχθηκε από το δίκαιο και την ηθική, επειδή, με τη διάλυση των θρησκευτικών-μεταφυσικών κοσμοειδώλων, όλα τα κανονιστικά κριτήρια έχασαν τη φερεγγυότητά τους απέναντι στη μόνη αυθεντία που απέμεινε, την επιστήμη.</a:t>
            </a:r>
            <a:endParaRPr lang="el-GR" sz="2000" i="1" dirty="0">
              <a:solidFill>
                <a:schemeClr val="tx2">
                  <a:lumMod val="75000"/>
                </a:schemeClr>
              </a:solidFill>
              <a:ea typeface="Times New Roman" panose="02020603050405020304" pitchFamily="18" charset="0"/>
            </a:endParaRPr>
          </a:p>
          <a:p>
            <a:pPr marL="0" marR="0" indent="0" algn="just">
              <a:lnSpc>
                <a:spcPct val="115000"/>
              </a:lnSpc>
              <a:spcBef>
                <a:spcPts val="0"/>
              </a:spcBef>
              <a:spcAft>
                <a:spcPts val="0"/>
              </a:spcAft>
              <a:buNone/>
            </a:pPr>
            <a:endParaRPr lang="el-GR" sz="1800" u="none" strike="noStrike"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0296517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marL="0" marR="0">
              <a:lnSpc>
                <a:spcPct val="115000"/>
              </a:lnSpc>
              <a:spcBef>
                <a:spcPts val="0"/>
              </a:spcBef>
              <a:spcAft>
                <a:spcPts val="0"/>
              </a:spcAft>
            </a:pPr>
            <a:r>
              <a:rPr lang="el-GR" sz="2800" b="1" u="none" strike="noStrike" dirty="0">
                <a:solidFill>
                  <a:schemeClr val="tx2">
                    <a:lumMod val="75000"/>
                  </a:schemeClr>
                </a:solidFill>
                <a:effectLst/>
                <a:ea typeface="Times New Roman" panose="02020603050405020304" pitchFamily="18" charset="0"/>
                <a:cs typeface="Times New Roman" panose="02020603050405020304" pitchFamily="18" charset="0"/>
              </a:rPr>
              <a:t/>
            </a:r>
            <a:br>
              <a:rPr lang="el-GR" sz="2800" b="1" u="none" strike="noStrike" dirty="0">
                <a:solidFill>
                  <a:schemeClr val="tx2">
                    <a:lumMod val="75000"/>
                  </a:schemeClr>
                </a:solidFill>
                <a:effectLst/>
                <a:ea typeface="Times New Roman" panose="02020603050405020304" pitchFamily="18" charset="0"/>
                <a:cs typeface="Times New Roman" panose="02020603050405020304" pitchFamily="18" charset="0"/>
              </a:rPr>
            </a:br>
            <a:r>
              <a:rPr lang="el-GR" sz="2800" b="1" u="none" strike="noStrike" dirty="0">
                <a:solidFill>
                  <a:schemeClr val="tx2">
                    <a:lumMod val="75000"/>
                  </a:schemeClr>
                </a:solidFill>
                <a:effectLst/>
                <a:latin typeface="+mn-lt"/>
                <a:ea typeface="Times New Roman" panose="02020603050405020304" pitchFamily="18" charset="0"/>
                <a:cs typeface="Times New Roman" panose="02020603050405020304" pitchFamily="18" charset="0"/>
              </a:rPr>
              <a:t>Ορθολογισμός και κοινωνιολογικές προσεγγίσεις</a:t>
            </a:r>
            <a:r>
              <a:rPr lang="en-US" sz="2800" b="1" u="sng" dirty="0">
                <a:solidFill>
                  <a:schemeClr val="tx2">
                    <a:lumMod val="75000"/>
                  </a:schemeClr>
                </a:solidFill>
                <a:effectLst/>
                <a:ea typeface="Times New Roman" panose="02020603050405020304" pitchFamily="18" charset="0"/>
                <a:cs typeface="Times New Roman" panose="02020603050405020304" pitchFamily="18" charset="0"/>
              </a:rPr>
              <a:t/>
            </a:r>
            <a:br>
              <a:rPr lang="en-US" sz="2800" b="1" u="sng" dirty="0">
                <a:solidFill>
                  <a:schemeClr val="tx2">
                    <a:lumMod val="75000"/>
                  </a:schemeClr>
                </a:solidFill>
                <a:effectLst/>
                <a:ea typeface="Times New Roman" panose="02020603050405020304" pitchFamily="18" charset="0"/>
                <a:cs typeface="Times New Roman" panose="02020603050405020304" pitchFamily="18" charset="0"/>
              </a:rPr>
            </a:br>
            <a:r>
              <a:rPr lang="el-GR" sz="2800" b="1" u="none" strike="noStrike" dirty="0">
                <a:solidFill>
                  <a:schemeClr val="tx2">
                    <a:lumMod val="75000"/>
                  </a:schemeClr>
                </a:solidFill>
                <a:effectLst/>
                <a:ea typeface="Times New Roman" panose="02020603050405020304" pitchFamily="18" charset="0"/>
              </a:rPr>
              <a:t> </a:t>
            </a:r>
            <a:endParaRPr lang="en-US" sz="2800" u="sng" dirty="0">
              <a:solidFill>
                <a:schemeClr val="tx2">
                  <a:lumMod val="75000"/>
                </a:schemeClr>
              </a:solidFill>
              <a:effectLst/>
              <a:ea typeface="Times New Roman" panose="02020603050405020304" pitchFamily="18" charset="0"/>
            </a:endParaRPr>
          </a:p>
        </p:txBody>
      </p:sp>
      <p:sp>
        <p:nvSpPr>
          <p:cNvPr id="3075" name="Θέση περιεχομένου 2"/>
          <p:cNvSpPr>
            <a:spLocks noGrp="1"/>
          </p:cNvSpPr>
          <p:nvPr>
            <p:ph idx="1"/>
          </p:nvPr>
        </p:nvSpPr>
        <p:spPr>
          <a:xfrm>
            <a:off x="457200" y="1600200"/>
            <a:ext cx="8579296" cy="4983162"/>
          </a:xfrm>
        </p:spPr>
        <p:txBody>
          <a:bodyPr/>
          <a:lstStyle/>
          <a:p>
            <a:pPr marL="0" marR="0" indent="0" algn="just">
              <a:lnSpc>
                <a:spcPct val="150000"/>
              </a:lnSpc>
              <a:spcBef>
                <a:spcPts val="0"/>
              </a:spcBef>
              <a:spcAft>
                <a:spcPts val="0"/>
              </a:spcAft>
              <a:buNone/>
            </a:pPr>
            <a:r>
              <a:rPr lang="el-GR" sz="2000" b="1" dirty="0">
                <a:solidFill>
                  <a:schemeClr val="tx2">
                    <a:lumMod val="75000"/>
                  </a:schemeClr>
                </a:solidFill>
                <a:latin typeface="Calibri" panose="020F0502020204030204" pitchFamily="34" charset="0"/>
                <a:ea typeface="Times New Roman" panose="02020603050405020304" pitchFamily="18" charset="0"/>
              </a:rPr>
              <a:t>Βασική θέση</a:t>
            </a:r>
            <a:r>
              <a:rPr lang="el-GR" sz="2000" dirty="0">
                <a:solidFill>
                  <a:schemeClr val="tx2">
                    <a:lumMod val="75000"/>
                  </a:schemeClr>
                </a:solidFill>
                <a:latin typeface="Calibri" panose="020F0502020204030204" pitchFamily="34" charset="0"/>
                <a:ea typeface="Times New Roman" panose="02020603050405020304" pitchFamily="18" charset="0"/>
              </a:rPr>
              <a:t>: μια και μόνο κυρίαρχη δυναμική μετασχηματισμού</a:t>
            </a:r>
          </a:p>
          <a:p>
            <a:pPr marL="0" marR="0" indent="0" algn="just">
              <a:lnSpc>
                <a:spcPct val="150000"/>
              </a:lnSpc>
              <a:spcBef>
                <a:spcPts val="0"/>
              </a:spcBef>
              <a:spcAft>
                <a:spcPts val="0"/>
              </a:spcAft>
              <a:buNone/>
            </a:pPr>
            <a:endParaRPr lang="el-GR" sz="2000" dirty="0">
              <a:solidFill>
                <a:schemeClr val="tx2">
                  <a:lumMod val="75000"/>
                </a:schemeClr>
              </a:solidFill>
              <a:latin typeface="Calibri" panose="020F0502020204030204" pitchFamily="34" charset="0"/>
              <a:ea typeface="Times New Roman" panose="02020603050405020304" pitchFamily="18" charset="0"/>
            </a:endParaRPr>
          </a:p>
          <a:p>
            <a:pPr marL="0" marR="0" indent="0" algn="just">
              <a:lnSpc>
                <a:spcPct val="150000"/>
              </a:lnSpc>
              <a:spcBef>
                <a:spcPts val="0"/>
              </a:spcBef>
              <a:spcAft>
                <a:spcPts val="0"/>
              </a:spcAft>
              <a:buNone/>
            </a:pPr>
            <a:r>
              <a:rPr lang="en-US" sz="2000" b="1" dirty="0">
                <a:solidFill>
                  <a:schemeClr val="tx2">
                    <a:lumMod val="75000"/>
                  </a:schemeClr>
                </a:solidFill>
                <a:latin typeface="Calibri" panose="020F0502020204030204" pitchFamily="34" charset="0"/>
                <a:ea typeface="Times New Roman" panose="02020603050405020304" pitchFamily="18" charset="0"/>
              </a:rPr>
              <a:t>Marx</a:t>
            </a:r>
            <a:r>
              <a:rPr lang="el-GR" sz="2000" b="1" dirty="0">
                <a:solidFill>
                  <a:schemeClr val="tx2">
                    <a:lumMod val="75000"/>
                  </a:schemeClr>
                </a:solidFill>
                <a:latin typeface="Calibri" panose="020F0502020204030204" pitchFamily="34" charset="0"/>
                <a:ea typeface="Times New Roman" panose="02020603050405020304" pitchFamily="18" charset="0"/>
              </a:rPr>
              <a:t>: καπιταλισμός</a:t>
            </a:r>
            <a:endParaRPr lang="en-US" sz="2000" b="1" dirty="0">
              <a:solidFill>
                <a:schemeClr val="tx2">
                  <a:lumMod val="75000"/>
                </a:schemeClr>
              </a:solidFill>
              <a:latin typeface="Calibri" panose="020F0502020204030204" pitchFamily="34" charset="0"/>
              <a:ea typeface="Times New Roman" panose="02020603050405020304" pitchFamily="18" charset="0"/>
            </a:endParaRPr>
          </a:p>
          <a:p>
            <a:pPr marR="0" algn="just">
              <a:lnSpc>
                <a:spcPct val="150000"/>
              </a:lnSpc>
              <a:spcBef>
                <a:spcPts val="0"/>
              </a:spcBef>
              <a:spcAft>
                <a:spcPts val="0"/>
              </a:spcAft>
              <a:buFont typeface="Wingdings" panose="05000000000000000000" pitchFamily="2" charset="2"/>
              <a:buChar char="ü"/>
            </a:pPr>
            <a:r>
              <a:rPr lang="el-GR" sz="2000" dirty="0">
                <a:solidFill>
                  <a:schemeClr val="tx2">
                    <a:lumMod val="75000"/>
                  </a:schemeClr>
                </a:solidFill>
                <a:latin typeface="Calibri" panose="020F0502020204030204" pitchFamily="34" charset="0"/>
                <a:ea typeface="Times New Roman" panose="02020603050405020304" pitchFamily="18" charset="0"/>
              </a:rPr>
              <a:t>Η</a:t>
            </a: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 κυρίαρχη μετασχηματιστική δύναμη που διαμορφώνει τον μοντέρνο κόσμο είναι ο καπιταλισμός. </a:t>
            </a:r>
          </a:p>
          <a:p>
            <a:pPr marR="0" algn="just">
              <a:lnSpc>
                <a:spcPct val="150000"/>
              </a:lnSpc>
              <a:spcBef>
                <a:spcPts val="0"/>
              </a:spcBef>
              <a:spcAft>
                <a:spcPts val="0"/>
              </a:spcAft>
              <a:buFont typeface="Wingdings" panose="05000000000000000000" pitchFamily="2" charset="2"/>
              <a:buChar char="ü"/>
            </a:pP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Η αναδυόμενη κοινωνική τάξη της </a:t>
            </a:r>
            <a:r>
              <a:rPr lang="el-GR" sz="2000" u="none" strike="noStrike" dirty="0" err="1">
                <a:solidFill>
                  <a:schemeClr val="tx2">
                    <a:lumMod val="75000"/>
                  </a:schemeClr>
                </a:solidFill>
                <a:effectLst/>
                <a:latin typeface="Calibri" panose="020F0502020204030204" pitchFamily="34" charset="0"/>
                <a:ea typeface="Times New Roman" panose="02020603050405020304" pitchFamily="18" charset="0"/>
              </a:rPr>
              <a:t>νεωτερικότητας</a:t>
            </a: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 είναι καπιταλιστική τόσο κατά το οικονομικό σύστημά της όσο και κατά τους υπόλοιπους θεσμούς της.</a:t>
            </a:r>
          </a:p>
          <a:p>
            <a:pPr marR="0" algn="just">
              <a:lnSpc>
                <a:spcPct val="150000"/>
              </a:lnSpc>
              <a:spcBef>
                <a:spcPts val="0"/>
              </a:spcBef>
              <a:spcAft>
                <a:spcPts val="0"/>
              </a:spcAft>
              <a:buFont typeface="Wingdings" panose="05000000000000000000" pitchFamily="2" charset="2"/>
              <a:buChar char="ü"/>
            </a:pP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 Ο χαρακτήρας της </a:t>
            </a:r>
            <a:r>
              <a:rPr lang="el-GR" sz="2000" u="none" strike="noStrike" dirty="0" err="1">
                <a:solidFill>
                  <a:schemeClr val="tx2">
                    <a:lumMod val="75000"/>
                  </a:schemeClr>
                </a:solidFill>
                <a:effectLst/>
                <a:latin typeface="Calibri" panose="020F0502020204030204" pitchFamily="34" charset="0"/>
                <a:ea typeface="Times New Roman" panose="02020603050405020304" pitchFamily="18" charset="0"/>
              </a:rPr>
              <a:t>νεωτερικότητας</a:t>
            </a: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 θεωρείται συνέπεια του κύκλου επένδυση – κέρδος – επένδυση, που, σε συνδυασμό με την συνολική πτωτική τάση του ποσοστού κέρδους, γεννά τη διηνεκή τάση μεγέθυνσης του συστήματος</a:t>
            </a:r>
            <a:r>
              <a:rPr lang="el-GR" sz="2000" u="none" strike="noStrike" dirty="0">
                <a:effectLst/>
                <a:latin typeface="Calibri" panose="020F0502020204030204" pitchFamily="34" charset="0"/>
                <a:ea typeface="Times New Roman" panose="02020603050405020304" pitchFamily="18" charset="0"/>
              </a:rPr>
              <a:t>.</a:t>
            </a:r>
            <a:endParaRPr lang="en-US" sz="2000" u="sng" dirty="0">
              <a:effectLst/>
              <a:latin typeface="Times New Roman" panose="02020603050405020304" pitchFamily="18" charset="0"/>
              <a:ea typeface="Times New Roman" panose="02020603050405020304" pitchFamily="18" charset="0"/>
            </a:endParaRPr>
          </a:p>
          <a:p>
            <a:pPr marL="0" marR="0" indent="0" algn="just">
              <a:lnSpc>
                <a:spcPct val="115000"/>
              </a:lnSpc>
              <a:spcBef>
                <a:spcPts val="0"/>
              </a:spcBef>
              <a:spcAft>
                <a:spcPts val="0"/>
              </a:spcAft>
              <a:buNone/>
            </a:pPr>
            <a:endParaRPr lang="el-GR" sz="1800" u="none" strike="noStrike" dirty="0">
              <a:effectLst/>
              <a:latin typeface="Calibri" panose="020F0502020204030204" pitchFamily="34" charset="0"/>
              <a:ea typeface="Times New Roman" panose="02020603050405020304" pitchFamily="18" charset="0"/>
            </a:endParaRPr>
          </a:p>
        </p:txBody>
      </p:sp>
      <p:sp>
        <p:nvSpPr>
          <p:cNvPr id="4" name="Βέλος: Κάτω 3">
            <a:extLst>
              <a:ext uri="{FF2B5EF4-FFF2-40B4-BE49-F238E27FC236}">
                <a16:creationId xmlns:a16="http://schemas.microsoft.com/office/drawing/2014/main" xmlns="" id="{93A90287-0FBF-450B-9306-10AE752F7E8B}"/>
              </a:ext>
            </a:extLst>
          </p:cNvPr>
          <p:cNvSpPr/>
          <p:nvPr/>
        </p:nvSpPr>
        <p:spPr>
          <a:xfrm>
            <a:off x="4556120" y="2132856"/>
            <a:ext cx="432048"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3846937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marL="0" marR="0">
              <a:lnSpc>
                <a:spcPct val="115000"/>
              </a:lnSpc>
              <a:spcBef>
                <a:spcPts val="0"/>
              </a:spcBef>
              <a:spcAft>
                <a:spcPts val="0"/>
              </a:spcAft>
            </a:pPr>
            <a:r>
              <a:rPr lang="el-GR" sz="2800" b="1" u="none" strike="noStrike" dirty="0">
                <a:solidFill>
                  <a:schemeClr val="tx2">
                    <a:lumMod val="75000"/>
                  </a:schemeClr>
                </a:solidFill>
                <a:effectLst/>
                <a:ea typeface="Times New Roman" panose="02020603050405020304" pitchFamily="18" charset="0"/>
                <a:cs typeface="Times New Roman" panose="02020603050405020304" pitchFamily="18" charset="0"/>
              </a:rPr>
              <a:t/>
            </a:r>
            <a:br>
              <a:rPr lang="el-GR" sz="2800" b="1" u="none" strike="noStrike" dirty="0">
                <a:solidFill>
                  <a:schemeClr val="tx2">
                    <a:lumMod val="75000"/>
                  </a:schemeClr>
                </a:solidFill>
                <a:effectLst/>
                <a:ea typeface="Times New Roman" panose="02020603050405020304" pitchFamily="18" charset="0"/>
                <a:cs typeface="Times New Roman" panose="02020603050405020304" pitchFamily="18" charset="0"/>
              </a:rPr>
            </a:br>
            <a:r>
              <a:rPr lang="el-GR" sz="2800" b="1" u="none" strike="noStrike" dirty="0">
                <a:solidFill>
                  <a:schemeClr val="tx2">
                    <a:lumMod val="75000"/>
                  </a:schemeClr>
                </a:solidFill>
                <a:effectLst/>
                <a:latin typeface="+mn-lt"/>
                <a:ea typeface="Times New Roman" panose="02020603050405020304" pitchFamily="18" charset="0"/>
                <a:cs typeface="Times New Roman" panose="02020603050405020304" pitchFamily="18" charset="0"/>
              </a:rPr>
              <a:t>Ορθολογισμός και κοινωνιολογικές προσεγγίσεις</a:t>
            </a:r>
            <a:r>
              <a:rPr lang="en-US" sz="2800" b="1" u="sng" dirty="0">
                <a:solidFill>
                  <a:schemeClr val="tx2">
                    <a:lumMod val="75000"/>
                  </a:schemeClr>
                </a:solidFill>
                <a:effectLst/>
                <a:latin typeface="+mn-lt"/>
                <a:ea typeface="Times New Roman" panose="02020603050405020304" pitchFamily="18" charset="0"/>
                <a:cs typeface="Times New Roman" panose="02020603050405020304" pitchFamily="18" charset="0"/>
              </a:rPr>
              <a:t/>
            </a:r>
            <a:br>
              <a:rPr lang="en-US" sz="2800" b="1" u="sng" dirty="0">
                <a:solidFill>
                  <a:schemeClr val="tx2">
                    <a:lumMod val="75000"/>
                  </a:schemeClr>
                </a:solidFill>
                <a:effectLst/>
                <a:latin typeface="+mn-lt"/>
                <a:ea typeface="Times New Roman" panose="02020603050405020304" pitchFamily="18" charset="0"/>
                <a:cs typeface="Times New Roman" panose="02020603050405020304" pitchFamily="18" charset="0"/>
              </a:rPr>
            </a:br>
            <a:r>
              <a:rPr lang="el-GR" sz="2800" b="1" u="none" strike="noStrike" dirty="0">
                <a:solidFill>
                  <a:schemeClr val="tx2">
                    <a:lumMod val="75000"/>
                  </a:schemeClr>
                </a:solidFill>
                <a:effectLst/>
                <a:latin typeface="+mn-lt"/>
                <a:ea typeface="Times New Roman" panose="02020603050405020304" pitchFamily="18" charset="0"/>
              </a:rPr>
              <a:t> </a:t>
            </a:r>
            <a:endParaRPr lang="en-US" sz="2800" u="sng" dirty="0">
              <a:solidFill>
                <a:schemeClr val="tx2">
                  <a:lumMod val="75000"/>
                </a:schemeClr>
              </a:solidFill>
              <a:effectLst/>
              <a:latin typeface="+mn-lt"/>
              <a:ea typeface="Times New Roman" panose="02020603050405020304" pitchFamily="18" charset="0"/>
            </a:endParaRPr>
          </a:p>
        </p:txBody>
      </p:sp>
      <p:sp>
        <p:nvSpPr>
          <p:cNvPr id="3075" name="Θέση περιεχομένου 2"/>
          <p:cNvSpPr>
            <a:spLocks noGrp="1"/>
          </p:cNvSpPr>
          <p:nvPr>
            <p:ph idx="1"/>
          </p:nvPr>
        </p:nvSpPr>
        <p:spPr>
          <a:xfrm>
            <a:off x="457200" y="1600200"/>
            <a:ext cx="8579296" cy="4983162"/>
          </a:xfrm>
        </p:spPr>
        <p:txBody>
          <a:bodyPr/>
          <a:lstStyle/>
          <a:p>
            <a:pPr marL="0" marR="0" indent="0" algn="just">
              <a:lnSpc>
                <a:spcPct val="150000"/>
              </a:lnSpc>
              <a:spcBef>
                <a:spcPts val="0"/>
              </a:spcBef>
              <a:spcAft>
                <a:spcPts val="0"/>
              </a:spcAft>
              <a:buNone/>
            </a:pPr>
            <a:r>
              <a:rPr lang="en-US" sz="2000" b="1" u="none" strike="noStrike" dirty="0">
                <a:solidFill>
                  <a:schemeClr val="tx2">
                    <a:lumMod val="75000"/>
                  </a:schemeClr>
                </a:solidFill>
                <a:effectLst/>
                <a:ea typeface="Times New Roman" panose="02020603050405020304" pitchFamily="18" charset="0"/>
              </a:rPr>
              <a:t>Durkheim</a:t>
            </a:r>
            <a:r>
              <a:rPr lang="el-GR" sz="2000" b="1" u="none" strike="noStrike" dirty="0">
                <a:solidFill>
                  <a:schemeClr val="tx2">
                    <a:lumMod val="75000"/>
                  </a:schemeClr>
                </a:solidFill>
                <a:effectLst/>
                <a:ea typeface="Times New Roman" panose="02020603050405020304" pitchFamily="18" charset="0"/>
              </a:rPr>
              <a:t>: </a:t>
            </a:r>
            <a:r>
              <a:rPr lang="el-GR" sz="2000" dirty="0">
                <a:solidFill>
                  <a:schemeClr val="tx2">
                    <a:lumMod val="75000"/>
                  </a:schemeClr>
                </a:solidFill>
                <a:ea typeface="Times New Roman" panose="02020603050405020304" pitchFamily="18" charset="0"/>
              </a:rPr>
              <a:t>Αποδίδει </a:t>
            </a:r>
            <a:r>
              <a:rPr lang="el-GR" sz="2000" u="none" strike="noStrike" dirty="0">
                <a:solidFill>
                  <a:schemeClr val="tx2">
                    <a:lumMod val="75000"/>
                  </a:schemeClr>
                </a:solidFill>
                <a:effectLst/>
                <a:ea typeface="Times New Roman" panose="02020603050405020304" pitchFamily="18" charset="0"/>
              </a:rPr>
              <a:t> τη φύση των μοντέρνων θεσμών, κυρίως, στην επίδραση του βιομηχανισμού</a:t>
            </a:r>
          </a:p>
          <a:p>
            <a:pPr marR="0" algn="just">
              <a:lnSpc>
                <a:spcPct val="150000"/>
              </a:lnSpc>
              <a:spcBef>
                <a:spcPts val="0"/>
              </a:spcBef>
              <a:spcAft>
                <a:spcPts val="0"/>
              </a:spcAft>
              <a:buFont typeface="Wingdings" panose="05000000000000000000" pitchFamily="2" charset="2"/>
              <a:buChar char="ü"/>
            </a:pPr>
            <a:endParaRPr lang="el-GR" sz="2000" u="none" strike="noStrike" dirty="0">
              <a:solidFill>
                <a:schemeClr val="tx2">
                  <a:lumMod val="75000"/>
                </a:schemeClr>
              </a:solidFill>
              <a:effectLst/>
              <a:ea typeface="Times New Roman" panose="02020603050405020304" pitchFamily="18" charset="0"/>
            </a:endParaRPr>
          </a:p>
          <a:p>
            <a:pPr marL="0" marR="0" indent="0" algn="just">
              <a:lnSpc>
                <a:spcPct val="150000"/>
              </a:lnSpc>
              <a:spcBef>
                <a:spcPts val="0"/>
              </a:spcBef>
              <a:spcAft>
                <a:spcPts val="0"/>
              </a:spcAft>
              <a:buNone/>
            </a:pPr>
            <a:r>
              <a:rPr lang="el-GR" sz="2000" i="1" u="none" strike="noStrike" dirty="0">
                <a:solidFill>
                  <a:schemeClr val="tx2">
                    <a:lumMod val="75000"/>
                  </a:schemeClr>
                </a:solidFill>
                <a:effectLst/>
                <a:ea typeface="Times New Roman" panose="02020603050405020304" pitchFamily="18" charset="0"/>
              </a:rPr>
              <a:t>Ο μεταβαλλόμενος χαρακτήρας της μοντέρνας κοινωνικής ζωής δεν απορρέει από τον καπιταλισμό αλλά από τη διεγερτική ώθηση ενός σύνθετου καταμερισμού εργασίας, που υποτάσσει την παραγωγή στις ανθρώπινες ανάγκες διαμέσου της βιομηχανικής εκμετάλλευσης της φύσης. </a:t>
            </a:r>
            <a:endParaRPr lang="el-GR" sz="2000" i="1" u="sng" dirty="0">
              <a:solidFill>
                <a:schemeClr val="tx2">
                  <a:lumMod val="75000"/>
                </a:schemeClr>
              </a:solidFill>
              <a:ea typeface="Times New Roman" panose="02020603050405020304" pitchFamily="18" charset="0"/>
            </a:endParaRPr>
          </a:p>
          <a:p>
            <a:pPr marL="0" marR="0" indent="0" algn="just">
              <a:lnSpc>
                <a:spcPct val="150000"/>
              </a:lnSpc>
              <a:spcBef>
                <a:spcPts val="0"/>
              </a:spcBef>
              <a:spcAft>
                <a:spcPts val="0"/>
              </a:spcAft>
              <a:buNone/>
            </a:pPr>
            <a:r>
              <a:rPr lang="el-GR" sz="2000" u="none" strike="noStrike" dirty="0">
                <a:effectLst/>
                <a:latin typeface="Calibri" panose="020F0502020204030204" pitchFamily="34" charset="0"/>
                <a:ea typeface="Times New Roman" panose="02020603050405020304" pitchFamily="18" charset="0"/>
              </a:rPr>
              <a:t> </a:t>
            </a:r>
            <a:endParaRPr lang="en-US" sz="2000" u="sng" dirty="0">
              <a:effectLst/>
              <a:latin typeface="Times New Roman" panose="02020603050405020304" pitchFamily="18" charset="0"/>
              <a:ea typeface="Times New Roman" panose="02020603050405020304" pitchFamily="18" charset="0"/>
            </a:endParaRPr>
          </a:p>
          <a:p>
            <a:pPr marL="0" marR="0" indent="0" algn="just">
              <a:lnSpc>
                <a:spcPct val="115000"/>
              </a:lnSpc>
              <a:spcBef>
                <a:spcPts val="0"/>
              </a:spcBef>
              <a:spcAft>
                <a:spcPts val="0"/>
              </a:spcAft>
              <a:buNone/>
            </a:pPr>
            <a:endParaRPr lang="el-GR" sz="1800" u="none" strike="noStrike" dirty="0">
              <a:effectLst/>
              <a:latin typeface="Calibri" panose="020F0502020204030204" pitchFamily="34" charset="0"/>
              <a:ea typeface="Times New Roman" panose="02020603050405020304" pitchFamily="18" charset="0"/>
            </a:endParaRPr>
          </a:p>
        </p:txBody>
      </p:sp>
      <p:sp>
        <p:nvSpPr>
          <p:cNvPr id="5" name="Βέλος: Κάτω 4">
            <a:extLst>
              <a:ext uri="{FF2B5EF4-FFF2-40B4-BE49-F238E27FC236}">
                <a16:creationId xmlns:a16="http://schemas.microsoft.com/office/drawing/2014/main" xmlns="" id="{3B8CCB70-758E-4876-9ED9-C084C6CCD6F6}"/>
              </a:ext>
            </a:extLst>
          </p:cNvPr>
          <p:cNvSpPr/>
          <p:nvPr/>
        </p:nvSpPr>
        <p:spPr>
          <a:xfrm>
            <a:off x="4355976" y="2636912"/>
            <a:ext cx="432048"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40710103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marL="0" marR="0">
              <a:lnSpc>
                <a:spcPct val="115000"/>
              </a:lnSpc>
              <a:spcBef>
                <a:spcPts val="0"/>
              </a:spcBef>
              <a:spcAft>
                <a:spcPts val="0"/>
              </a:spcAft>
            </a:pPr>
            <a:r>
              <a:rPr lang="el-GR" sz="2800" b="1" u="none" strike="noStrike" dirty="0">
                <a:solidFill>
                  <a:schemeClr val="tx2">
                    <a:lumMod val="75000"/>
                  </a:schemeClr>
                </a:solidFill>
                <a:effectLst/>
                <a:ea typeface="Times New Roman" panose="02020603050405020304" pitchFamily="18" charset="0"/>
                <a:cs typeface="Times New Roman" panose="02020603050405020304" pitchFamily="18" charset="0"/>
              </a:rPr>
              <a:t>Ορθολογισμός και κοινωνιολογικές προσεγγίσεις</a:t>
            </a:r>
            <a:endParaRPr lang="en-US" sz="2800" u="sng" dirty="0">
              <a:solidFill>
                <a:schemeClr val="tx2">
                  <a:lumMod val="75000"/>
                </a:schemeClr>
              </a:solidFill>
              <a:effectLst/>
              <a:ea typeface="Times New Roman" panose="02020603050405020304" pitchFamily="18" charset="0"/>
            </a:endParaRPr>
          </a:p>
        </p:txBody>
      </p:sp>
      <p:sp>
        <p:nvSpPr>
          <p:cNvPr id="3075" name="Θέση περιεχομένου 2"/>
          <p:cNvSpPr>
            <a:spLocks noGrp="1"/>
          </p:cNvSpPr>
          <p:nvPr>
            <p:ph idx="1"/>
          </p:nvPr>
        </p:nvSpPr>
        <p:spPr>
          <a:xfrm>
            <a:off x="457200" y="1600200"/>
            <a:ext cx="8579296" cy="4983162"/>
          </a:xfrm>
        </p:spPr>
        <p:txBody>
          <a:bodyPr/>
          <a:lstStyle/>
          <a:p>
            <a:pPr marL="0" marR="0" indent="0" algn="just">
              <a:lnSpc>
                <a:spcPct val="115000"/>
              </a:lnSpc>
              <a:spcBef>
                <a:spcPts val="0"/>
              </a:spcBef>
              <a:spcAft>
                <a:spcPts val="0"/>
              </a:spcAft>
              <a:buNone/>
            </a:pPr>
            <a:r>
              <a:rPr lang="en-US" sz="1800" b="1" u="none" strike="noStrike" dirty="0">
                <a:solidFill>
                  <a:schemeClr val="tx2">
                    <a:lumMod val="75000"/>
                  </a:schemeClr>
                </a:solidFill>
                <a:effectLst/>
                <a:latin typeface="Calibri" panose="020F0502020204030204" pitchFamily="34" charset="0"/>
                <a:ea typeface="Times New Roman" panose="02020603050405020304" pitchFamily="18" charset="0"/>
              </a:rPr>
              <a:t>Parsons</a:t>
            </a:r>
            <a:r>
              <a:rPr lang="el-GR" sz="1800" b="1" dirty="0">
                <a:solidFill>
                  <a:schemeClr val="tx2">
                    <a:lumMod val="75000"/>
                  </a:schemeClr>
                </a:solidFill>
                <a:latin typeface="Calibri" panose="020F0502020204030204" pitchFamily="34" charset="0"/>
                <a:ea typeface="Times New Roman" panose="02020603050405020304" pitchFamily="18" charset="0"/>
              </a:rPr>
              <a:t>:</a:t>
            </a:r>
            <a:r>
              <a:rPr lang="el-GR" sz="1800" b="1" u="none" strike="noStrike" dirty="0">
                <a:solidFill>
                  <a:schemeClr val="tx2">
                    <a:lumMod val="75000"/>
                  </a:schemeClr>
                </a:solidFill>
                <a:effectLst/>
                <a:latin typeface="Calibri" panose="020F0502020204030204" pitchFamily="34" charset="0"/>
                <a:ea typeface="Times New Roman" panose="02020603050405020304" pitchFamily="18" charset="0"/>
              </a:rPr>
              <a:t> </a:t>
            </a:r>
            <a:r>
              <a:rPr lang="el-GR" sz="1800" u="none" strike="noStrike" dirty="0">
                <a:solidFill>
                  <a:schemeClr val="tx2">
                    <a:lumMod val="75000"/>
                  </a:schemeClr>
                </a:solidFill>
                <a:effectLst/>
                <a:latin typeface="Calibri" panose="020F0502020204030204" pitchFamily="34" charset="0"/>
                <a:ea typeface="Times New Roman" panose="02020603050405020304" pitchFamily="18" charset="0"/>
              </a:rPr>
              <a:t>το κατ’ εξοχήν ζήτημα της κοινωνιολογίας είναι να επιλύσει το «πρόβλημα της τάξης», η ορθολογική αποτύπωση της κοινωνιολογικής προσέγγισης</a:t>
            </a:r>
            <a:endParaRPr lang="el-GR" sz="1800" u="none" strike="noStrike" dirty="0">
              <a:solidFill>
                <a:schemeClr val="tx2">
                  <a:lumMod val="75000"/>
                </a:schemeClr>
              </a:solidFill>
              <a:effectLst/>
              <a:ea typeface="Times New Roman" panose="02020603050405020304" pitchFamily="18" charset="0"/>
            </a:endParaRPr>
          </a:p>
          <a:p>
            <a:pPr marL="0" marR="0" indent="0" algn="just">
              <a:lnSpc>
                <a:spcPct val="115000"/>
              </a:lnSpc>
              <a:spcBef>
                <a:spcPts val="0"/>
              </a:spcBef>
              <a:spcAft>
                <a:spcPts val="0"/>
              </a:spcAft>
              <a:buNone/>
            </a:pPr>
            <a:r>
              <a:rPr lang="el-GR" sz="1800" u="none" strike="noStrike" dirty="0">
                <a:solidFill>
                  <a:schemeClr val="tx2">
                    <a:lumMod val="75000"/>
                  </a:schemeClr>
                </a:solidFill>
                <a:effectLst/>
                <a:latin typeface="Calibri" panose="020F0502020204030204" pitchFamily="34" charset="0"/>
                <a:ea typeface="Times New Roman" panose="02020603050405020304" pitchFamily="18" charset="0"/>
              </a:rPr>
              <a:t> </a:t>
            </a:r>
            <a:endParaRPr lang="en-US" sz="1800" u="sng" dirty="0">
              <a:solidFill>
                <a:schemeClr val="tx2">
                  <a:lumMod val="75000"/>
                </a:schemeClr>
              </a:solidFill>
              <a:effectLst/>
              <a:latin typeface="Times New Roman" panose="02020603050405020304" pitchFamily="18" charset="0"/>
              <a:ea typeface="Times New Roman" panose="02020603050405020304" pitchFamily="18" charset="0"/>
            </a:endParaRPr>
          </a:p>
          <a:p>
            <a:pPr marL="0" marR="0" indent="0" algn="just">
              <a:lnSpc>
                <a:spcPct val="115000"/>
              </a:lnSpc>
              <a:spcBef>
                <a:spcPts val="0"/>
              </a:spcBef>
              <a:spcAft>
                <a:spcPts val="0"/>
              </a:spcAft>
              <a:buNone/>
            </a:pPr>
            <a:r>
              <a:rPr lang="el-GR" sz="1800" u="none" strike="noStrike" dirty="0">
                <a:solidFill>
                  <a:schemeClr val="tx2">
                    <a:lumMod val="75000"/>
                  </a:schemeClr>
                </a:solidFill>
                <a:effectLst/>
                <a:latin typeface="Calibri" panose="020F0502020204030204" pitchFamily="34" charset="0"/>
                <a:ea typeface="Times New Roman" panose="02020603050405020304" pitchFamily="18" charset="0"/>
              </a:rPr>
              <a:t>Το πρόβλημα της τάξης:</a:t>
            </a:r>
          </a:p>
          <a:p>
            <a:pPr marR="0" algn="just">
              <a:lnSpc>
                <a:spcPct val="115000"/>
              </a:lnSpc>
              <a:spcBef>
                <a:spcPts val="0"/>
              </a:spcBef>
              <a:spcAft>
                <a:spcPts val="0"/>
              </a:spcAft>
              <a:buFont typeface="Wingdings" panose="05000000000000000000" pitchFamily="2" charset="2"/>
              <a:buChar char="ü"/>
            </a:pPr>
            <a:r>
              <a:rPr lang="el-GR" sz="1800" u="none" strike="noStrike" dirty="0">
                <a:solidFill>
                  <a:schemeClr val="tx2">
                    <a:lumMod val="75000"/>
                  </a:schemeClr>
                </a:solidFill>
                <a:effectLst/>
                <a:latin typeface="Calibri" panose="020F0502020204030204" pitchFamily="34" charset="0"/>
                <a:ea typeface="Times New Roman" panose="02020603050405020304" pitchFamily="18" charset="0"/>
              </a:rPr>
              <a:t>είναι βασικό για την κατανόηση της οροθέτησης των κοινωνικών συστημάτων, γιατί προσδιορίζεται ως ζήτημα ολοκλήρωσης (συνέχει το σύστημα, παρά τα αντίπαλα συμφέροντα τα οποία θα έστρεφαν «όλους εναντίον όλων»)</a:t>
            </a:r>
          </a:p>
          <a:p>
            <a:pPr marR="0" algn="just">
              <a:lnSpc>
                <a:spcPct val="115000"/>
              </a:lnSpc>
              <a:spcBef>
                <a:spcPts val="0"/>
              </a:spcBef>
              <a:spcAft>
                <a:spcPts val="0"/>
              </a:spcAft>
              <a:buFont typeface="Wingdings" panose="05000000000000000000" pitchFamily="2" charset="2"/>
              <a:buChar char="ü"/>
            </a:pPr>
            <a:r>
              <a:rPr lang="el-GR" sz="1800" u="none" strike="noStrike" dirty="0">
                <a:solidFill>
                  <a:schemeClr val="tx2">
                    <a:lumMod val="75000"/>
                  </a:schemeClr>
                </a:solidFill>
                <a:effectLst/>
                <a:latin typeface="Calibri" panose="020F0502020204030204" pitchFamily="34" charset="0"/>
                <a:ea typeface="Times New Roman" panose="02020603050405020304" pitchFamily="18" charset="0"/>
              </a:rPr>
              <a:t>θα μπορούσε να επαναδιατυπωθεί ως πρόβλημα </a:t>
            </a:r>
            <a:r>
              <a:rPr lang="el-GR" sz="1800" u="none" strike="noStrike" dirty="0" err="1">
                <a:solidFill>
                  <a:schemeClr val="tx2">
                    <a:lumMod val="75000"/>
                  </a:schemeClr>
                </a:solidFill>
                <a:effectLst/>
                <a:latin typeface="Calibri" panose="020F0502020204030204" pitchFamily="34" charset="0"/>
                <a:ea typeface="Times New Roman" panose="02020603050405020304" pitchFamily="18" charset="0"/>
              </a:rPr>
              <a:t>χωροχρονικής</a:t>
            </a:r>
            <a:r>
              <a:rPr lang="el-GR" sz="1800" u="none" strike="noStrike" dirty="0">
                <a:solidFill>
                  <a:schemeClr val="tx2">
                    <a:lumMod val="75000"/>
                  </a:schemeClr>
                </a:solidFill>
                <a:effectLst/>
                <a:latin typeface="Calibri" panose="020F0502020204030204" pitchFamily="34" charset="0"/>
                <a:ea typeface="Times New Roman" panose="02020603050405020304" pitchFamily="18" charset="0"/>
              </a:rPr>
              <a:t> αποστασιοποίησης (οι συνθήκες υπό τις οποίες χρόνος και χώρος οργανώνονται έτσι ώστε να συνδέουν παρουσία και απουσία).</a:t>
            </a:r>
            <a:endParaRPr lang="el-GR" sz="1800" u="sng" dirty="0">
              <a:solidFill>
                <a:schemeClr val="tx2">
                  <a:lumMod val="75000"/>
                </a:schemeClr>
              </a:solidFill>
              <a:latin typeface="Times New Roman" panose="02020603050405020304" pitchFamily="18" charset="0"/>
              <a:ea typeface="Times New Roman" panose="02020603050405020304" pitchFamily="18" charset="0"/>
            </a:endParaRPr>
          </a:p>
          <a:p>
            <a:pPr marR="0" algn="just">
              <a:lnSpc>
                <a:spcPct val="115000"/>
              </a:lnSpc>
              <a:spcBef>
                <a:spcPts val="0"/>
              </a:spcBef>
              <a:spcAft>
                <a:spcPts val="0"/>
              </a:spcAft>
              <a:buFont typeface="Wingdings" panose="05000000000000000000" pitchFamily="2" charset="2"/>
              <a:buChar char="ü"/>
            </a:pPr>
            <a:r>
              <a:rPr lang="el-GR" sz="1800" u="none" strike="noStrike" dirty="0">
                <a:solidFill>
                  <a:schemeClr val="tx2">
                    <a:lumMod val="75000"/>
                  </a:schemeClr>
                </a:solidFill>
                <a:effectLst/>
                <a:latin typeface="Calibri" panose="020F0502020204030204" pitchFamily="34" charset="0"/>
                <a:ea typeface="Times New Roman" panose="02020603050405020304" pitchFamily="18" charset="0"/>
              </a:rPr>
              <a:t>Από τη στιγμή που περιγράφουμε ένα φαινόμενο, η εξακρίβωση </a:t>
            </a:r>
            <a:r>
              <a:rPr lang="el-GR" sz="1800" u="none" strike="noStrike" dirty="0" err="1">
                <a:solidFill>
                  <a:schemeClr val="tx2">
                    <a:lumMod val="75000"/>
                  </a:schemeClr>
                </a:solidFill>
                <a:effectLst/>
                <a:latin typeface="Calibri" panose="020F0502020204030204" pitchFamily="34" charset="0"/>
                <a:ea typeface="Times New Roman" panose="02020603050405020304" pitchFamily="18" charset="0"/>
              </a:rPr>
              <a:t>αιτιακών</a:t>
            </a:r>
            <a:r>
              <a:rPr lang="el-GR" sz="1800" u="none" strike="noStrike" dirty="0">
                <a:solidFill>
                  <a:schemeClr val="tx2">
                    <a:lumMod val="75000"/>
                  </a:schemeClr>
                </a:solidFill>
                <a:effectLst/>
                <a:latin typeface="Calibri" panose="020F0502020204030204" pitchFamily="34" charset="0"/>
                <a:ea typeface="Times New Roman" panose="02020603050405020304" pitchFamily="18" charset="0"/>
              </a:rPr>
              <a:t> σχέσεων ανάμεσα σε αυτό και σε ό,τι προηγείται ή έπεται, μπορεί να προχωρήσει μόνο με την εφαρμογή ενός κανονικού αποδεικτικού μηχανισμού, αδέσμευτου από οποιοδήποτε σύστημα αξιών, εκτός από την αξία της επιστημονικής απόδειξης.</a:t>
            </a:r>
            <a:endParaRPr lang="en-US" sz="1800" u="sng" dirty="0">
              <a:solidFill>
                <a:schemeClr val="tx2">
                  <a:lumMod val="75000"/>
                </a:schemeClr>
              </a:solidFill>
              <a:effectLst/>
              <a:latin typeface="Times New Roman" panose="02020603050405020304" pitchFamily="18" charset="0"/>
              <a:ea typeface="Times New Roman" panose="02020603050405020304" pitchFamily="18" charset="0"/>
            </a:endParaRPr>
          </a:p>
          <a:p>
            <a:pPr marL="0" marR="0" indent="0" algn="just">
              <a:lnSpc>
                <a:spcPct val="115000"/>
              </a:lnSpc>
              <a:spcBef>
                <a:spcPts val="0"/>
              </a:spcBef>
              <a:spcAft>
                <a:spcPts val="0"/>
              </a:spcAft>
              <a:buNone/>
            </a:pPr>
            <a:endParaRPr lang="el-GR" sz="1800" u="none" strike="noStrike" dirty="0">
              <a:effectLst/>
              <a:latin typeface="Calibri" panose="020F0502020204030204" pitchFamily="34" charset="0"/>
              <a:ea typeface="Times New Roman" panose="02020603050405020304" pitchFamily="18" charset="0"/>
            </a:endParaRPr>
          </a:p>
        </p:txBody>
      </p:sp>
      <p:sp>
        <p:nvSpPr>
          <p:cNvPr id="5" name="Βέλος: Κάτω 4">
            <a:extLst>
              <a:ext uri="{FF2B5EF4-FFF2-40B4-BE49-F238E27FC236}">
                <a16:creationId xmlns:a16="http://schemas.microsoft.com/office/drawing/2014/main" xmlns="" id="{3B8CCB70-758E-4876-9ED9-C084C6CCD6F6}"/>
              </a:ext>
            </a:extLst>
          </p:cNvPr>
          <p:cNvSpPr/>
          <p:nvPr/>
        </p:nvSpPr>
        <p:spPr>
          <a:xfrm>
            <a:off x="4355976" y="2276872"/>
            <a:ext cx="432048"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42658435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marL="0" marR="0">
              <a:lnSpc>
                <a:spcPct val="115000"/>
              </a:lnSpc>
              <a:spcBef>
                <a:spcPts val="0"/>
              </a:spcBef>
              <a:spcAft>
                <a:spcPts val="0"/>
              </a:spcAft>
            </a:pPr>
            <a:r>
              <a:rPr lang="el-GR" sz="2800" b="1" u="none" strike="noStrike" dirty="0">
                <a:solidFill>
                  <a:schemeClr val="tx2">
                    <a:lumMod val="75000"/>
                  </a:schemeClr>
                </a:solidFill>
                <a:effectLst/>
                <a:ea typeface="Times New Roman" panose="02020603050405020304" pitchFamily="18" charset="0"/>
                <a:cs typeface="Times New Roman" panose="02020603050405020304" pitchFamily="18" charset="0"/>
              </a:rPr>
              <a:t/>
            </a:r>
            <a:br>
              <a:rPr lang="el-GR" sz="2800" b="1" u="none" strike="noStrike" dirty="0">
                <a:solidFill>
                  <a:schemeClr val="tx2">
                    <a:lumMod val="75000"/>
                  </a:schemeClr>
                </a:solidFill>
                <a:effectLst/>
                <a:ea typeface="Times New Roman" panose="02020603050405020304" pitchFamily="18" charset="0"/>
                <a:cs typeface="Times New Roman" panose="02020603050405020304" pitchFamily="18" charset="0"/>
              </a:rPr>
            </a:br>
            <a:r>
              <a:rPr lang="el-GR" sz="2800" b="1" u="none" strike="noStrike" dirty="0">
                <a:solidFill>
                  <a:schemeClr val="tx2">
                    <a:lumMod val="75000"/>
                  </a:schemeClr>
                </a:solidFill>
                <a:effectLst/>
                <a:latin typeface="+mn-lt"/>
                <a:ea typeface="Times New Roman" panose="02020603050405020304" pitchFamily="18" charset="0"/>
                <a:cs typeface="Times New Roman" panose="02020603050405020304" pitchFamily="18" charset="0"/>
              </a:rPr>
              <a:t>Ορθολογισμός και κοινωνιολογικές προσεγγίσεις</a:t>
            </a:r>
            <a:r>
              <a:rPr lang="en-US" sz="2800" b="1" u="sng" dirty="0">
                <a:solidFill>
                  <a:schemeClr val="tx2">
                    <a:lumMod val="75000"/>
                  </a:schemeClr>
                </a:solidFill>
                <a:effectLst/>
                <a:latin typeface="+mn-lt"/>
                <a:ea typeface="Times New Roman" panose="02020603050405020304" pitchFamily="18" charset="0"/>
                <a:cs typeface="Times New Roman" panose="02020603050405020304" pitchFamily="18" charset="0"/>
              </a:rPr>
              <a:t/>
            </a:r>
            <a:br>
              <a:rPr lang="en-US" sz="2800" b="1" u="sng" dirty="0">
                <a:solidFill>
                  <a:schemeClr val="tx2">
                    <a:lumMod val="75000"/>
                  </a:schemeClr>
                </a:solidFill>
                <a:effectLst/>
                <a:latin typeface="+mn-lt"/>
                <a:ea typeface="Times New Roman" panose="02020603050405020304" pitchFamily="18" charset="0"/>
                <a:cs typeface="Times New Roman" panose="02020603050405020304" pitchFamily="18" charset="0"/>
              </a:rPr>
            </a:br>
            <a:r>
              <a:rPr lang="el-GR" sz="2800" b="1" u="none" strike="noStrike" dirty="0">
                <a:solidFill>
                  <a:schemeClr val="tx2">
                    <a:lumMod val="75000"/>
                  </a:schemeClr>
                </a:solidFill>
                <a:effectLst/>
                <a:latin typeface="+mn-lt"/>
                <a:ea typeface="Times New Roman" panose="02020603050405020304" pitchFamily="18" charset="0"/>
              </a:rPr>
              <a:t> </a:t>
            </a:r>
            <a:endParaRPr lang="en-US" sz="2800" u="sng" dirty="0">
              <a:solidFill>
                <a:schemeClr val="tx2">
                  <a:lumMod val="75000"/>
                </a:schemeClr>
              </a:solidFill>
              <a:effectLst/>
              <a:latin typeface="+mn-lt"/>
              <a:ea typeface="Times New Roman" panose="02020603050405020304" pitchFamily="18" charset="0"/>
            </a:endParaRPr>
          </a:p>
        </p:txBody>
      </p:sp>
      <p:sp>
        <p:nvSpPr>
          <p:cNvPr id="3075" name="Θέση περιεχομένου 2"/>
          <p:cNvSpPr>
            <a:spLocks noGrp="1"/>
          </p:cNvSpPr>
          <p:nvPr>
            <p:ph idx="1"/>
          </p:nvPr>
        </p:nvSpPr>
        <p:spPr>
          <a:xfrm>
            <a:off x="457200" y="1600200"/>
            <a:ext cx="8579296" cy="4983162"/>
          </a:xfrm>
        </p:spPr>
        <p:txBody>
          <a:bodyPr/>
          <a:lstStyle/>
          <a:p>
            <a:pPr marL="0" marR="0" indent="0" algn="just">
              <a:lnSpc>
                <a:spcPct val="150000"/>
              </a:lnSpc>
              <a:spcBef>
                <a:spcPts val="0"/>
              </a:spcBef>
              <a:spcAft>
                <a:spcPts val="0"/>
              </a:spcAft>
              <a:buNone/>
            </a:pPr>
            <a:r>
              <a:rPr lang="en-US" sz="2000" b="1" u="none" strike="noStrike" dirty="0">
                <a:solidFill>
                  <a:schemeClr val="tx2">
                    <a:lumMod val="75000"/>
                  </a:schemeClr>
                </a:solidFill>
                <a:effectLst/>
                <a:ea typeface="Times New Roman" panose="02020603050405020304" pitchFamily="18" charset="0"/>
              </a:rPr>
              <a:t>Parsons</a:t>
            </a:r>
            <a:endParaRPr lang="el-GR" sz="2000" b="1" u="none" strike="noStrike" dirty="0">
              <a:solidFill>
                <a:schemeClr val="tx2">
                  <a:lumMod val="75000"/>
                </a:schemeClr>
              </a:solidFill>
              <a:effectLst/>
              <a:ea typeface="Times New Roman" panose="02020603050405020304" pitchFamily="18" charset="0"/>
            </a:endParaRPr>
          </a:p>
          <a:p>
            <a:pPr marR="0" algn="just">
              <a:lnSpc>
                <a:spcPct val="150000"/>
              </a:lnSpc>
              <a:spcBef>
                <a:spcPts val="0"/>
              </a:spcBef>
              <a:spcAft>
                <a:spcPts val="0"/>
              </a:spcAft>
              <a:buFont typeface="Wingdings" panose="05000000000000000000" pitchFamily="2" charset="2"/>
              <a:buChar char="ü"/>
            </a:pP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Κάθε κοινωνικό σύστημα διαιωνίζεται με τη βοήθεια μιας σειράς από </a:t>
            </a:r>
            <a:r>
              <a:rPr lang="el-GR" sz="2000" u="none" strike="noStrike" dirty="0" err="1">
                <a:solidFill>
                  <a:schemeClr val="tx2">
                    <a:lumMod val="75000"/>
                  </a:schemeClr>
                </a:solidFill>
                <a:effectLst/>
                <a:latin typeface="Calibri" panose="020F0502020204030204" pitchFamily="34" charset="0"/>
                <a:ea typeface="Times New Roman" panose="02020603050405020304" pitchFamily="18" charset="0"/>
              </a:rPr>
              <a:t>ομοστατικές</a:t>
            </a: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 αντιδράσεις, που εξουδετερώνουν αυτόματα όλες τις αντιδραστικές, διασπαστικές τάσεις.</a:t>
            </a:r>
          </a:p>
          <a:p>
            <a:pPr marR="0" algn="just">
              <a:lnSpc>
                <a:spcPct val="150000"/>
              </a:lnSpc>
              <a:spcBef>
                <a:spcPts val="0"/>
              </a:spcBef>
              <a:spcAft>
                <a:spcPts val="0"/>
              </a:spcAft>
              <a:buFont typeface="Wingdings" panose="05000000000000000000" pitchFamily="2" charset="2"/>
              <a:buChar char="ü"/>
            </a:pP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Βασικό του χαρακτηριστικό είναι η εσωτερική συνοχή.</a:t>
            </a:r>
          </a:p>
          <a:p>
            <a:pPr marR="0" algn="just">
              <a:lnSpc>
                <a:spcPct val="150000"/>
              </a:lnSpc>
              <a:spcBef>
                <a:spcPts val="0"/>
              </a:spcBef>
              <a:spcAft>
                <a:spcPts val="0"/>
              </a:spcAft>
              <a:buFont typeface="Wingdings" panose="05000000000000000000" pitchFamily="2" charset="2"/>
              <a:buChar char="ü"/>
            </a:pP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Τα άτομα παρομοιάζονται με «στυπόχαρτα», έτοιμα να απορροφήσουν το μελάνι της κοινωνικοποίησης (χωρίς να χρειαστεί ποτέ κανείς να τα καταπιέσει, αφού συμμορφώνονται με τη θέλησή τους, ωθούμενα από εσωτερικά κίνητρα</a:t>
            </a:r>
            <a:r>
              <a:rPr lang="el-GR" sz="2000" dirty="0">
                <a:solidFill>
                  <a:schemeClr val="tx2">
                    <a:lumMod val="75000"/>
                  </a:schemeClr>
                </a:solidFill>
                <a:latin typeface="Calibri" panose="020F0502020204030204" pitchFamily="34" charset="0"/>
                <a:ea typeface="Times New Roman" panose="02020603050405020304" pitchFamily="18" charset="0"/>
              </a:rPr>
              <a:t>).</a:t>
            </a:r>
            <a:endParaRPr lang="en-US" sz="2000" u="sng" dirty="0">
              <a:solidFill>
                <a:schemeClr val="tx2">
                  <a:lumMod val="75000"/>
                </a:schemeClr>
              </a:solidFill>
              <a:effectLst/>
              <a:latin typeface="Times New Roman" panose="02020603050405020304" pitchFamily="18" charset="0"/>
              <a:ea typeface="Times New Roman" panose="02020603050405020304" pitchFamily="18" charset="0"/>
            </a:endParaRPr>
          </a:p>
          <a:p>
            <a:pPr marL="0" marR="0" indent="0" algn="just">
              <a:lnSpc>
                <a:spcPct val="115000"/>
              </a:lnSpc>
              <a:spcBef>
                <a:spcPts val="0"/>
              </a:spcBef>
              <a:spcAft>
                <a:spcPts val="0"/>
              </a:spcAft>
              <a:buNone/>
            </a:pPr>
            <a:r>
              <a:rPr lang="el-GR" sz="1800" u="none" strike="noStrike" dirty="0">
                <a:effectLst/>
                <a:latin typeface="Calibri" panose="020F0502020204030204" pitchFamily="34" charset="0"/>
                <a:ea typeface="Times New Roman" panose="02020603050405020304" pitchFamily="18" charset="0"/>
              </a:rPr>
              <a:t>. </a:t>
            </a:r>
          </a:p>
        </p:txBody>
      </p:sp>
    </p:spTree>
    <p:extLst>
      <p:ext uri="{BB962C8B-B14F-4D97-AF65-F5344CB8AC3E}">
        <p14:creationId xmlns:p14="http://schemas.microsoft.com/office/powerpoint/2010/main" val="31936862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marL="0" marR="0">
              <a:lnSpc>
                <a:spcPct val="115000"/>
              </a:lnSpc>
              <a:spcBef>
                <a:spcPts val="0"/>
              </a:spcBef>
              <a:spcAft>
                <a:spcPts val="0"/>
              </a:spcAft>
            </a:pPr>
            <a:r>
              <a:rPr lang="el-GR" sz="2800" b="1" u="none" strike="noStrike" dirty="0">
                <a:solidFill>
                  <a:schemeClr val="tx2">
                    <a:lumMod val="75000"/>
                  </a:schemeClr>
                </a:solidFill>
                <a:effectLst/>
                <a:latin typeface="+mn-lt"/>
                <a:ea typeface="Times New Roman" panose="02020603050405020304" pitchFamily="18" charset="0"/>
                <a:cs typeface="Times New Roman" panose="02020603050405020304" pitchFamily="18" charset="0"/>
              </a:rPr>
              <a:t>Ορθολογισμός και κοινωνιολογικές προσεγγίσεις</a:t>
            </a:r>
            <a:endParaRPr lang="en-US" sz="2800" u="sng" dirty="0">
              <a:solidFill>
                <a:schemeClr val="tx2">
                  <a:lumMod val="75000"/>
                </a:schemeClr>
              </a:solidFill>
              <a:effectLst/>
              <a:latin typeface="+mn-lt"/>
              <a:ea typeface="Times New Roman" panose="02020603050405020304" pitchFamily="18" charset="0"/>
            </a:endParaRPr>
          </a:p>
        </p:txBody>
      </p:sp>
      <p:sp>
        <p:nvSpPr>
          <p:cNvPr id="3075" name="Θέση περιεχομένου 2"/>
          <p:cNvSpPr>
            <a:spLocks noGrp="1"/>
          </p:cNvSpPr>
          <p:nvPr>
            <p:ph idx="1"/>
          </p:nvPr>
        </p:nvSpPr>
        <p:spPr>
          <a:xfrm>
            <a:off x="457200" y="1600200"/>
            <a:ext cx="8579296" cy="4983162"/>
          </a:xfrm>
        </p:spPr>
        <p:txBody>
          <a:bodyPr/>
          <a:lstStyle/>
          <a:p>
            <a:pPr marL="0" marR="0" indent="0" algn="just">
              <a:lnSpc>
                <a:spcPct val="150000"/>
              </a:lnSpc>
              <a:spcBef>
                <a:spcPts val="0"/>
              </a:spcBef>
              <a:spcAft>
                <a:spcPts val="0"/>
              </a:spcAft>
              <a:buNone/>
            </a:pPr>
            <a:r>
              <a:rPr lang="en-US" sz="2000" b="1" u="none" strike="noStrike" dirty="0">
                <a:solidFill>
                  <a:schemeClr val="tx2">
                    <a:lumMod val="75000"/>
                  </a:schemeClr>
                </a:solidFill>
                <a:effectLst/>
                <a:ea typeface="Times New Roman" panose="02020603050405020304" pitchFamily="18" charset="0"/>
              </a:rPr>
              <a:t>Parsons</a:t>
            </a:r>
            <a:endParaRPr lang="el-GR" sz="2000" b="1" dirty="0">
              <a:solidFill>
                <a:schemeClr val="tx2">
                  <a:lumMod val="75000"/>
                </a:schemeClr>
              </a:solidFill>
              <a:ea typeface="Times New Roman" panose="02020603050405020304" pitchFamily="18" charset="0"/>
            </a:endParaRPr>
          </a:p>
          <a:p>
            <a:pPr marR="0" algn="just">
              <a:lnSpc>
                <a:spcPct val="150000"/>
              </a:lnSpc>
              <a:spcBef>
                <a:spcPts val="0"/>
              </a:spcBef>
              <a:spcAft>
                <a:spcPts val="0"/>
              </a:spcAft>
              <a:buFont typeface="Wingdings" panose="05000000000000000000" pitchFamily="2" charset="2"/>
              <a:buChar char="ü"/>
            </a:pP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Η εξελικτική ανάπτυξη της δυτικής κοινωνίας προάγει την ελευθερία του ατόμου</a:t>
            </a:r>
          </a:p>
          <a:p>
            <a:pPr marR="0" algn="just">
              <a:lnSpc>
                <a:spcPct val="150000"/>
              </a:lnSpc>
              <a:spcBef>
                <a:spcPts val="0"/>
              </a:spcBef>
              <a:spcAft>
                <a:spcPts val="0"/>
              </a:spcAft>
              <a:buFont typeface="Wingdings" panose="05000000000000000000" pitchFamily="2" charset="2"/>
              <a:buChar char="ü"/>
            </a:pP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Οι σύγχρονες πολύπλοκες κοινωνίες:</a:t>
            </a:r>
          </a:p>
          <a:p>
            <a:pPr marL="457200" lvl="1" indent="0" algn="just">
              <a:lnSpc>
                <a:spcPct val="150000"/>
              </a:lnSpc>
              <a:spcBef>
                <a:spcPts val="0"/>
              </a:spcBef>
              <a:spcAft>
                <a:spcPts val="0"/>
              </a:spcAft>
              <a:buNone/>
            </a:pP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 είναι πολύ πιο προοδευτικές,</a:t>
            </a:r>
          </a:p>
          <a:p>
            <a:pPr marL="457200" lvl="1" indent="0" algn="just">
              <a:lnSpc>
                <a:spcPct val="150000"/>
              </a:lnSpc>
              <a:spcBef>
                <a:spcPts val="0"/>
              </a:spcBef>
              <a:spcAft>
                <a:spcPts val="0"/>
              </a:spcAft>
              <a:buNone/>
            </a:pP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 </a:t>
            </a:r>
            <a:r>
              <a:rPr lang="el-GR" sz="2000" dirty="0">
                <a:solidFill>
                  <a:schemeClr val="tx2">
                    <a:lumMod val="75000"/>
                  </a:schemeClr>
                </a:solidFill>
                <a:latin typeface="Calibri" panose="020F0502020204030204" pitchFamily="34" charset="0"/>
                <a:ea typeface="Times New Roman" panose="02020603050405020304" pitchFamily="18" charset="0"/>
              </a:rPr>
              <a:t>προσφέρουν</a:t>
            </a: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 περισσότερες ευκαιρίες για καλύτερη ζωή και στοιχειώδη εχέγγυα κοινωνικών δικαιωμάτων, σε σύγκριση με οποιεσδήποτε άλλες μορφές οργάνωσης. </a:t>
            </a:r>
            <a:endParaRPr lang="en-US" sz="2000" u="sng" dirty="0">
              <a:solidFill>
                <a:schemeClr val="tx2">
                  <a:lumMod val="75000"/>
                </a:schemeClr>
              </a:solidFill>
              <a:effectLst/>
              <a:latin typeface="Times New Roman" panose="02020603050405020304" pitchFamily="18" charset="0"/>
              <a:ea typeface="Times New Roman" panose="02020603050405020304" pitchFamily="18" charset="0"/>
            </a:endParaRPr>
          </a:p>
          <a:p>
            <a:pPr marL="0" marR="0" indent="0" algn="just">
              <a:lnSpc>
                <a:spcPct val="115000"/>
              </a:lnSpc>
              <a:spcBef>
                <a:spcPts val="0"/>
              </a:spcBef>
              <a:spcAft>
                <a:spcPts val="0"/>
              </a:spcAft>
              <a:buNone/>
            </a:pPr>
            <a:endParaRPr lang="el-GR" sz="1800" u="none" strike="noStrike"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1733471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marL="0" marR="0">
              <a:lnSpc>
                <a:spcPct val="115000"/>
              </a:lnSpc>
              <a:spcBef>
                <a:spcPts val="0"/>
              </a:spcBef>
              <a:spcAft>
                <a:spcPts val="0"/>
              </a:spcAft>
            </a:pPr>
            <a:r>
              <a:rPr lang="el-GR" sz="2800" b="1" u="none" strike="noStrike" dirty="0">
                <a:solidFill>
                  <a:schemeClr val="tx2">
                    <a:lumMod val="75000"/>
                  </a:schemeClr>
                </a:solidFill>
                <a:effectLst/>
                <a:ea typeface="Times New Roman" panose="02020603050405020304" pitchFamily="18" charset="0"/>
                <a:cs typeface="Times New Roman" panose="02020603050405020304" pitchFamily="18" charset="0"/>
              </a:rPr>
              <a:t/>
            </a:r>
            <a:br>
              <a:rPr lang="el-GR" sz="2800" b="1" u="none" strike="noStrike" dirty="0">
                <a:solidFill>
                  <a:schemeClr val="tx2">
                    <a:lumMod val="75000"/>
                  </a:schemeClr>
                </a:solidFill>
                <a:effectLst/>
                <a:ea typeface="Times New Roman" panose="02020603050405020304" pitchFamily="18" charset="0"/>
                <a:cs typeface="Times New Roman" panose="02020603050405020304" pitchFamily="18" charset="0"/>
              </a:rPr>
            </a:br>
            <a:r>
              <a:rPr lang="el-GR" sz="2800" b="1" u="none" strike="noStrike" dirty="0">
                <a:solidFill>
                  <a:schemeClr val="tx2">
                    <a:lumMod val="75000"/>
                  </a:schemeClr>
                </a:solidFill>
                <a:effectLst/>
                <a:ea typeface="Times New Roman" panose="02020603050405020304" pitchFamily="18" charset="0"/>
                <a:cs typeface="Times New Roman" panose="02020603050405020304" pitchFamily="18" charset="0"/>
              </a:rPr>
              <a:t>Ορθολογισμός και κοινωνιολογικές προσεγγίσεις</a:t>
            </a:r>
            <a:r>
              <a:rPr lang="en-US" sz="2800" b="1" u="sng" dirty="0">
                <a:solidFill>
                  <a:schemeClr val="tx2">
                    <a:lumMod val="75000"/>
                  </a:schemeClr>
                </a:solidFill>
                <a:effectLst/>
                <a:ea typeface="Times New Roman" panose="02020603050405020304" pitchFamily="18" charset="0"/>
                <a:cs typeface="Times New Roman" panose="02020603050405020304" pitchFamily="18" charset="0"/>
              </a:rPr>
              <a:t/>
            </a:r>
            <a:br>
              <a:rPr lang="en-US" sz="2800" b="1" u="sng" dirty="0">
                <a:solidFill>
                  <a:schemeClr val="tx2">
                    <a:lumMod val="75000"/>
                  </a:schemeClr>
                </a:solidFill>
                <a:effectLst/>
                <a:ea typeface="Times New Roman" panose="02020603050405020304" pitchFamily="18" charset="0"/>
                <a:cs typeface="Times New Roman" panose="02020603050405020304" pitchFamily="18" charset="0"/>
              </a:rPr>
            </a:br>
            <a:r>
              <a:rPr lang="el-GR" sz="2800" b="1" u="none" strike="noStrike" dirty="0">
                <a:solidFill>
                  <a:schemeClr val="tx2">
                    <a:lumMod val="75000"/>
                  </a:schemeClr>
                </a:solidFill>
                <a:effectLst/>
                <a:ea typeface="Times New Roman" panose="02020603050405020304" pitchFamily="18" charset="0"/>
              </a:rPr>
              <a:t> </a:t>
            </a:r>
            <a:endParaRPr lang="en-US" sz="2800" u="sng" dirty="0">
              <a:solidFill>
                <a:schemeClr val="tx2">
                  <a:lumMod val="75000"/>
                </a:schemeClr>
              </a:solidFill>
              <a:effectLst/>
              <a:ea typeface="Times New Roman" panose="02020603050405020304" pitchFamily="18" charset="0"/>
            </a:endParaRPr>
          </a:p>
        </p:txBody>
      </p:sp>
      <p:sp>
        <p:nvSpPr>
          <p:cNvPr id="3075" name="Θέση περιεχομένου 2"/>
          <p:cNvSpPr>
            <a:spLocks noGrp="1"/>
          </p:cNvSpPr>
          <p:nvPr>
            <p:ph idx="1"/>
          </p:nvPr>
        </p:nvSpPr>
        <p:spPr>
          <a:xfrm>
            <a:off x="457200" y="1600200"/>
            <a:ext cx="8579296" cy="4983162"/>
          </a:xfrm>
        </p:spPr>
        <p:txBody>
          <a:bodyPr/>
          <a:lstStyle/>
          <a:p>
            <a:pPr marL="0" marR="0" indent="0" algn="just">
              <a:lnSpc>
                <a:spcPct val="150000"/>
              </a:lnSpc>
              <a:spcBef>
                <a:spcPts val="0"/>
              </a:spcBef>
              <a:spcAft>
                <a:spcPts val="0"/>
              </a:spcAft>
              <a:buNone/>
            </a:pPr>
            <a:r>
              <a:rPr lang="el-GR" sz="2000" b="1" dirty="0">
                <a:solidFill>
                  <a:schemeClr val="tx2">
                    <a:lumMod val="75000"/>
                  </a:schemeClr>
                </a:solidFill>
                <a:ea typeface="Times New Roman" panose="02020603050405020304" pitchFamily="18" charset="0"/>
              </a:rPr>
              <a:t>Θ</a:t>
            </a:r>
            <a:r>
              <a:rPr lang="el-GR" sz="2000" b="1" u="none" strike="noStrike" dirty="0">
                <a:solidFill>
                  <a:schemeClr val="tx2">
                    <a:lumMod val="75000"/>
                  </a:schemeClr>
                </a:solidFill>
                <a:effectLst/>
                <a:ea typeface="Times New Roman" panose="02020603050405020304" pitchFamily="18" charset="0"/>
              </a:rPr>
              <a:t>εωρία ορθολογικής επιλογής</a:t>
            </a:r>
          </a:p>
          <a:p>
            <a:pPr algn="just">
              <a:lnSpc>
                <a:spcPct val="150000"/>
              </a:lnSpc>
              <a:spcBef>
                <a:spcPts val="0"/>
              </a:spcBef>
              <a:spcAft>
                <a:spcPts val="0"/>
              </a:spcAft>
              <a:buFont typeface="Wingdings" panose="05000000000000000000" pitchFamily="2" charset="2"/>
              <a:buChar char="ü"/>
            </a:pPr>
            <a:r>
              <a:rPr lang="el-GR" sz="2000" dirty="0">
                <a:solidFill>
                  <a:schemeClr val="tx2">
                    <a:lumMod val="75000"/>
                  </a:schemeClr>
                </a:solidFill>
                <a:ea typeface="Times New Roman" panose="02020603050405020304" pitchFamily="18" charset="0"/>
              </a:rPr>
              <a:t>Εξηγεί </a:t>
            </a:r>
            <a:r>
              <a:rPr lang="el-GR" sz="2000" u="none" strike="noStrike" dirty="0">
                <a:solidFill>
                  <a:schemeClr val="tx2">
                    <a:lumMod val="75000"/>
                  </a:schemeClr>
                </a:solidFill>
                <a:effectLst/>
                <a:ea typeface="Times New Roman" panose="02020603050405020304" pitchFamily="18" charset="0"/>
              </a:rPr>
              <a:t>τα διάφορα μοντέλα </a:t>
            </a:r>
            <a:r>
              <a:rPr lang="el-GR" sz="2000" u="none" strike="noStrike" dirty="0" err="1">
                <a:solidFill>
                  <a:schemeClr val="tx2">
                    <a:lumMod val="75000"/>
                  </a:schemeClr>
                </a:solidFill>
                <a:effectLst/>
                <a:ea typeface="Times New Roman" panose="02020603050405020304" pitchFamily="18" charset="0"/>
              </a:rPr>
              <a:t>διάδρασης</a:t>
            </a:r>
            <a:r>
              <a:rPr lang="el-GR" sz="2000" u="none" strike="noStrike" dirty="0">
                <a:solidFill>
                  <a:schemeClr val="tx2">
                    <a:lumMod val="75000"/>
                  </a:schemeClr>
                </a:solidFill>
                <a:effectLst/>
                <a:ea typeface="Times New Roman" panose="02020603050405020304" pitchFamily="18" charset="0"/>
              </a:rPr>
              <a:t>  από τις αποφάσεις των «ορθολογικά» δρώντων υποκειμένων.</a:t>
            </a:r>
            <a:endParaRPr lang="en-US" sz="2000" u="sng" dirty="0">
              <a:solidFill>
                <a:schemeClr val="tx2">
                  <a:lumMod val="75000"/>
                </a:schemeClr>
              </a:solidFill>
              <a:effectLst/>
              <a:ea typeface="Times New Roman" panose="02020603050405020304" pitchFamily="18" charset="0"/>
            </a:endParaRPr>
          </a:p>
          <a:p>
            <a:pPr marL="0" marR="0" indent="0" algn="just">
              <a:lnSpc>
                <a:spcPct val="150000"/>
              </a:lnSpc>
              <a:spcBef>
                <a:spcPts val="0"/>
              </a:spcBef>
              <a:spcAft>
                <a:spcPts val="0"/>
              </a:spcAft>
              <a:buNone/>
            </a:pPr>
            <a:endParaRPr lang="el-GR" sz="2000" b="1" dirty="0">
              <a:solidFill>
                <a:schemeClr val="tx2">
                  <a:lumMod val="75000"/>
                </a:schemeClr>
              </a:solidFill>
              <a:ea typeface="Times New Roman" panose="02020603050405020304" pitchFamily="18" charset="0"/>
            </a:endParaRPr>
          </a:p>
          <a:p>
            <a:pPr marL="0" marR="0" indent="0" algn="just">
              <a:lnSpc>
                <a:spcPct val="150000"/>
              </a:lnSpc>
              <a:spcBef>
                <a:spcPts val="0"/>
              </a:spcBef>
              <a:spcAft>
                <a:spcPts val="0"/>
              </a:spcAft>
              <a:buNone/>
            </a:pPr>
            <a:r>
              <a:rPr lang="el-GR" sz="2000" b="1" dirty="0">
                <a:solidFill>
                  <a:schemeClr val="tx2">
                    <a:lumMod val="75000"/>
                  </a:schemeClr>
                </a:solidFill>
                <a:ea typeface="Times New Roman" panose="02020603050405020304" pitchFamily="18" charset="0"/>
              </a:rPr>
              <a:t>Θ</a:t>
            </a:r>
            <a:r>
              <a:rPr lang="el-GR" sz="2000" b="1" u="none" strike="noStrike" dirty="0">
                <a:solidFill>
                  <a:schemeClr val="tx2">
                    <a:lumMod val="75000"/>
                  </a:schemeClr>
                </a:solidFill>
                <a:effectLst/>
                <a:ea typeface="Times New Roman" panose="02020603050405020304" pitchFamily="18" charset="0"/>
              </a:rPr>
              <a:t>εωρία των συστημάτων</a:t>
            </a:r>
          </a:p>
          <a:p>
            <a:pPr algn="just">
              <a:lnSpc>
                <a:spcPct val="150000"/>
              </a:lnSpc>
              <a:spcBef>
                <a:spcPts val="0"/>
              </a:spcBef>
              <a:spcAft>
                <a:spcPts val="0"/>
              </a:spcAft>
              <a:buFont typeface="Wingdings" panose="05000000000000000000" pitchFamily="2" charset="2"/>
              <a:buChar char="ü"/>
            </a:pPr>
            <a:r>
              <a:rPr lang="el-GR" sz="2000" u="none" strike="noStrike" dirty="0">
                <a:solidFill>
                  <a:schemeClr val="tx2">
                    <a:lumMod val="75000"/>
                  </a:schemeClr>
                </a:solidFill>
                <a:effectLst/>
                <a:ea typeface="Times New Roman" panose="02020603050405020304" pitchFamily="18" charset="0"/>
              </a:rPr>
              <a:t>Αναδιατυπώνει </a:t>
            </a:r>
            <a:r>
              <a:rPr lang="el-GR" sz="2000" dirty="0">
                <a:solidFill>
                  <a:schemeClr val="tx2">
                    <a:lumMod val="75000"/>
                  </a:schemeClr>
                </a:solidFill>
                <a:ea typeface="Times New Roman" panose="02020603050405020304" pitchFamily="18" charset="0"/>
              </a:rPr>
              <a:t>την έννοια της </a:t>
            </a:r>
            <a:r>
              <a:rPr lang="el-GR" sz="2000" u="none" strike="noStrike" dirty="0">
                <a:solidFill>
                  <a:schemeClr val="tx2">
                    <a:lumMod val="75000"/>
                  </a:schemeClr>
                </a:solidFill>
                <a:effectLst/>
                <a:ea typeface="Times New Roman" panose="02020603050405020304" pitchFamily="18" charset="0"/>
              </a:rPr>
              <a:t>ορθολογικότητας των οργανώσεων (</a:t>
            </a:r>
            <a:r>
              <a:rPr lang="en-US" sz="2000" u="none" strike="noStrike" dirty="0">
                <a:solidFill>
                  <a:schemeClr val="tx2">
                    <a:lumMod val="75000"/>
                  </a:schemeClr>
                </a:solidFill>
                <a:effectLst/>
                <a:ea typeface="Times New Roman" panose="02020603050405020304" pitchFamily="18" charset="0"/>
              </a:rPr>
              <a:t>Weber</a:t>
            </a:r>
            <a:r>
              <a:rPr lang="el-GR" sz="2000" u="none" strike="noStrike" dirty="0">
                <a:solidFill>
                  <a:schemeClr val="tx2">
                    <a:lumMod val="75000"/>
                  </a:schemeClr>
                </a:solidFill>
                <a:effectLst/>
                <a:ea typeface="Times New Roman" panose="02020603050405020304" pitchFamily="18" charset="0"/>
              </a:rPr>
              <a:t>), με τη βοήθεια των  εννοιών </a:t>
            </a:r>
            <a:r>
              <a:rPr lang="el-GR" sz="2000" i="1" u="none" strike="noStrike" dirty="0">
                <a:solidFill>
                  <a:schemeClr val="tx2">
                    <a:lumMod val="75000"/>
                  </a:schemeClr>
                </a:solidFill>
                <a:effectLst/>
                <a:ea typeface="Times New Roman" panose="02020603050405020304" pitchFamily="18" charset="0"/>
              </a:rPr>
              <a:t>αυτορρύθμιση</a:t>
            </a:r>
            <a:r>
              <a:rPr lang="el-GR" sz="2000" u="none" strike="noStrike" dirty="0">
                <a:solidFill>
                  <a:schemeClr val="tx2">
                    <a:lumMod val="75000"/>
                  </a:schemeClr>
                </a:solidFill>
                <a:effectLst/>
                <a:ea typeface="Times New Roman" panose="02020603050405020304" pitchFamily="18" charset="0"/>
              </a:rPr>
              <a:t> και </a:t>
            </a:r>
            <a:r>
              <a:rPr lang="el-GR" sz="2000" i="1" u="none" strike="noStrike" dirty="0" err="1">
                <a:solidFill>
                  <a:schemeClr val="tx2">
                    <a:lumMod val="75000"/>
                  </a:schemeClr>
                </a:solidFill>
                <a:effectLst/>
                <a:ea typeface="Times New Roman" panose="02020603050405020304" pitchFamily="18" charset="0"/>
              </a:rPr>
              <a:t>αυτοποίηση</a:t>
            </a:r>
            <a:r>
              <a:rPr lang="el-GR" sz="2000" i="1" u="none" strike="noStrike" dirty="0">
                <a:solidFill>
                  <a:schemeClr val="tx2">
                    <a:lumMod val="75000"/>
                  </a:schemeClr>
                </a:solidFill>
                <a:effectLst/>
                <a:ea typeface="Times New Roman" panose="02020603050405020304" pitchFamily="18" charset="0"/>
              </a:rPr>
              <a:t>.</a:t>
            </a:r>
            <a:endParaRPr lang="en-US" sz="2000" u="sng" dirty="0">
              <a:solidFill>
                <a:schemeClr val="tx2">
                  <a:lumMod val="75000"/>
                </a:schemeClr>
              </a:solidFill>
              <a:effectLst/>
              <a:ea typeface="Times New Roman" panose="02020603050405020304" pitchFamily="18" charset="0"/>
            </a:endParaRPr>
          </a:p>
          <a:p>
            <a:pPr marL="0" marR="0" indent="0" algn="just">
              <a:lnSpc>
                <a:spcPct val="115000"/>
              </a:lnSpc>
              <a:spcBef>
                <a:spcPts val="0"/>
              </a:spcBef>
              <a:spcAft>
                <a:spcPts val="0"/>
              </a:spcAft>
              <a:buNone/>
            </a:pPr>
            <a:endParaRPr lang="el-GR" sz="1800" u="none" strike="noStrike"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6076498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ctrTitle"/>
          </p:nvPr>
        </p:nvSpPr>
        <p:spPr/>
        <p:txBody>
          <a:bodyPr/>
          <a:lstStyle/>
          <a:p>
            <a:pPr eaLnBrk="1" hangingPunct="1"/>
            <a:r>
              <a:rPr lang="el-GR" altLang="en-US" sz="3200" b="1" dirty="0">
                <a:solidFill>
                  <a:schemeClr val="tx2">
                    <a:lumMod val="75000"/>
                  </a:schemeClr>
                </a:solidFill>
              </a:rPr>
              <a:t>Μέρος 3ο</a:t>
            </a:r>
            <a:endParaRPr lang="en-US" altLang="en-US" sz="3200" b="1" dirty="0">
              <a:solidFill>
                <a:schemeClr val="tx2">
                  <a:lumMod val="75000"/>
                </a:schemeClr>
              </a:solidFill>
            </a:endParaRPr>
          </a:p>
        </p:txBody>
      </p:sp>
      <p:sp>
        <p:nvSpPr>
          <p:cNvPr id="3075" name="Θέση περιεχομένου 2"/>
          <p:cNvSpPr>
            <a:spLocks noGrp="1"/>
          </p:cNvSpPr>
          <p:nvPr>
            <p:ph type="subTitle" idx="1"/>
          </p:nvPr>
        </p:nvSpPr>
        <p:spPr>
          <a:xfrm>
            <a:off x="179512" y="3886200"/>
            <a:ext cx="8640960" cy="1054968"/>
          </a:xfrm>
        </p:spPr>
        <p:txBody>
          <a:bodyPr/>
          <a:lstStyle/>
          <a:p>
            <a:pPr lvl="1" eaLnBrk="1" hangingPunct="1"/>
            <a:endParaRPr lang="el-GR" altLang="en-US" sz="2400" b="1" dirty="0">
              <a:solidFill>
                <a:schemeClr val="tx2">
                  <a:lumMod val="75000"/>
                </a:schemeClr>
              </a:solidFill>
            </a:endParaRPr>
          </a:p>
          <a:p>
            <a:pPr lvl="1" eaLnBrk="1" hangingPunct="1"/>
            <a:r>
              <a:rPr lang="el-GR" altLang="en-US" sz="2400" b="1" dirty="0">
                <a:solidFill>
                  <a:schemeClr val="tx2">
                    <a:lumMod val="75000"/>
                  </a:schemeClr>
                </a:solidFill>
              </a:rPr>
              <a:t>Ορθολογισμός και Γνώση</a:t>
            </a:r>
            <a:endParaRPr lang="el-GR" altLang="en-US" sz="2000" b="1" dirty="0">
              <a:solidFill>
                <a:schemeClr val="tx2">
                  <a:lumMod val="75000"/>
                </a:schemeClr>
              </a:solidFill>
            </a:endParaRPr>
          </a:p>
        </p:txBody>
      </p:sp>
    </p:spTree>
    <p:extLst>
      <p:ext uri="{BB962C8B-B14F-4D97-AF65-F5344CB8AC3E}">
        <p14:creationId xmlns:p14="http://schemas.microsoft.com/office/powerpoint/2010/main" val="35110610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marL="0" marR="0">
              <a:lnSpc>
                <a:spcPct val="115000"/>
              </a:lnSpc>
              <a:spcBef>
                <a:spcPts val="0"/>
              </a:spcBef>
              <a:spcAft>
                <a:spcPts val="0"/>
              </a:spcAft>
            </a:pPr>
            <a:r>
              <a:rPr lang="el-GR" sz="2800" b="1" dirty="0">
                <a:solidFill>
                  <a:schemeClr val="tx2">
                    <a:lumMod val="75000"/>
                  </a:schemeClr>
                </a:solidFill>
                <a:latin typeface="+mn-lt"/>
                <a:ea typeface="Times New Roman" panose="02020603050405020304" pitchFamily="18" charset="0"/>
                <a:cs typeface="Times New Roman" panose="02020603050405020304" pitchFamily="18" charset="0"/>
              </a:rPr>
              <a:t>Κριτικές προσεγγίσεις της </a:t>
            </a:r>
            <a:r>
              <a:rPr lang="el-GR" sz="2800" b="1" u="none" strike="noStrike" dirty="0" err="1">
                <a:solidFill>
                  <a:schemeClr val="tx2">
                    <a:lumMod val="75000"/>
                  </a:schemeClr>
                </a:solidFill>
                <a:effectLst/>
                <a:latin typeface="+mn-lt"/>
                <a:ea typeface="Times New Roman" panose="02020603050405020304" pitchFamily="18" charset="0"/>
                <a:cs typeface="Times New Roman" panose="02020603050405020304" pitchFamily="18" charset="0"/>
              </a:rPr>
              <a:t>νεωτερικότητας</a:t>
            </a:r>
            <a:r>
              <a:rPr lang="el-GR" sz="2800" b="1" u="none" strike="noStrike" dirty="0">
                <a:solidFill>
                  <a:schemeClr val="tx2">
                    <a:lumMod val="75000"/>
                  </a:schemeClr>
                </a:solidFill>
                <a:effectLst/>
                <a:latin typeface="+mn-lt"/>
                <a:ea typeface="Times New Roman" panose="02020603050405020304" pitchFamily="18" charset="0"/>
              </a:rPr>
              <a:t> </a:t>
            </a:r>
            <a:endParaRPr lang="en-US" sz="2800" u="sng" dirty="0">
              <a:solidFill>
                <a:schemeClr val="tx2">
                  <a:lumMod val="75000"/>
                </a:schemeClr>
              </a:solidFill>
              <a:effectLst/>
              <a:latin typeface="+mn-lt"/>
              <a:ea typeface="Times New Roman" panose="02020603050405020304" pitchFamily="18" charset="0"/>
            </a:endParaRPr>
          </a:p>
        </p:txBody>
      </p:sp>
      <p:sp>
        <p:nvSpPr>
          <p:cNvPr id="3075" name="Θέση περιεχομένου 2"/>
          <p:cNvSpPr>
            <a:spLocks noGrp="1"/>
          </p:cNvSpPr>
          <p:nvPr>
            <p:ph idx="1"/>
          </p:nvPr>
        </p:nvSpPr>
        <p:spPr>
          <a:xfrm>
            <a:off x="457200" y="1600200"/>
            <a:ext cx="8579296" cy="5069160"/>
          </a:xfrm>
        </p:spPr>
        <p:txBody>
          <a:bodyPr/>
          <a:lstStyle/>
          <a:p>
            <a:pPr marL="0" marR="0" indent="0" algn="just">
              <a:lnSpc>
                <a:spcPct val="150000"/>
              </a:lnSpc>
              <a:spcBef>
                <a:spcPts val="0"/>
              </a:spcBef>
              <a:spcAft>
                <a:spcPts val="0"/>
              </a:spcAft>
              <a:buNone/>
            </a:pPr>
            <a:r>
              <a:rPr lang="en-US" sz="1800" b="1" u="none" strike="noStrike" dirty="0" err="1">
                <a:solidFill>
                  <a:schemeClr val="tx2">
                    <a:lumMod val="75000"/>
                  </a:schemeClr>
                </a:solidFill>
                <a:effectLst/>
                <a:latin typeface="Calibri" panose="020F0502020204030204" pitchFamily="34" charset="0"/>
                <a:ea typeface="Times New Roman" panose="02020603050405020304" pitchFamily="18" charset="0"/>
              </a:rPr>
              <a:t>Heiddeger</a:t>
            </a:r>
            <a:r>
              <a:rPr lang="el-GR" sz="1800" b="1" dirty="0">
                <a:solidFill>
                  <a:schemeClr val="tx2">
                    <a:lumMod val="75000"/>
                  </a:schemeClr>
                </a:solidFill>
                <a:latin typeface="Calibri" panose="020F0502020204030204" pitchFamily="34" charset="0"/>
                <a:ea typeface="Times New Roman" panose="02020603050405020304" pitchFamily="18" charset="0"/>
              </a:rPr>
              <a:t>: η έννοια του κόσμου ως έννοια</a:t>
            </a:r>
            <a:r>
              <a:rPr lang="el-GR" sz="1800" b="1" u="none" strike="noStrike" dirty="0">
                <a:solidFill>
                  <a:schemeClr val="tx2">
                    <a:lumMod val="75000"/>
                  </a:schemeClr>
                </a:solidFill>
                <a:effectLst/>
                <a:latin typeface="Calibri" panose="020F0502020204030204" pitchFamily="34" charset="0"/>
                <a:ea typeface="Times New Roman" panose="02020603050405020304" pitchFamily="18" charset="0"/>
              </a:rPr>
              <a:t> - κλειδί της θεμελιακής οντολογίας</a:t>
            </a:r>
          </a:p>
          <a:p>
            <a:pPr marL="0" marR="0" indent="0" algn="just">
              <a:lnSpc>
                <a:spcPct val="150000"/>
              </a:lnSpc>
              <a:spcBef>
                <a:spcPts val="0"/>
              </a:spcBef>
              <a:spcAft>
                <a:spcPts val="0"/>
              </a:spcAft>
              <a:buNone/>
            </a:pPr>
            <a:endParaRPr lang="el-GR" sz="1800" u="none" strike="noStrike" dirty="0">
              <a:solidFill>
                <a:schemeClr val="tx2">
                  <a:lumMod val="75000"/>
                </a:schemeClr>
              </a:solidFill>
              <a:effectLst/>
              <a:latin typeface="Calibri" panose="020F0502020204030204" pitchFamily="34" charset="0"/>
              <a:ea typeface="Times New Roman" panose="02020603050405020304" pitchFamily="18" charset="0"/>
            </a:endParaRPr>
          </a:p>
          <a:p>
            <a:pPr marR="0" algn="just">
              <a:lnSpc>
                <a:spcPct val="150000"/>
              </a:lnSpc>
              <a:spcBef>
                <a:spcPts val="0"/>
              </a:spcBef>
              <a:spcAft>
                <a:spcPts val="0"/>
              </a:spcAft>
              <a:buFont typeface="Wingdings" panose="05000000000000000000" pitchFamily="2" charset="2"/>
              <a:buChar char="ü"/>
            </a:pPr>
            <a:r>
              <a:rPr lang="el-GR" sz="1800" u="none" strike="noStrike" dirty="0">
                <a:solidFill>
                  <a:schemeClr val="tx2">
                    <a:lumMod val="75000"/>
                  </a:schemeClr>
                </a:solidFill>
                <a:effectLst/>
                <a:latin typeface="Calibri" panose="020F0502020204030204" pitchFamily="34" charset="0"/>
                <a:ea typeface="Times New Roman" panose="02020603050405020304" pitchFamily="18" charset="0"/>
              </a:rPr>
              <a:t>Ο κόσμος προηγείται πάντοτε του υποκειμένου.</a:t>
            </a:r>
          </a:p>
          <a:p>
            <a:pPr marR="0" algn="just">
              <a:lnSpc>
                <a:spcPct val="150000"/>
              </a:lnSpc>
              <a:spcBef>
                <a:spcPts val="0"/>
              </a:spcBef>
              <a:spcAft>
                <a:spcPts val="0"/>
              </a:spcAft>
              <a:buFont typeface="Wingdings" panose="05000000000000000000" pitchFamily="2" charset="2"/>
              <a:buChar char="ü"/>
            </a:pPr>
            <a:r>
              <a:rPr lang="el-GR" sz="1800" dirty="0">
                <a:solidFill>
                  <a:schemeClr val="tx2">
                    <a:lumMod val="75000"/>
                  </a:schemeClr>
                </a:solidFill>
                <a:latin typeface="Calibri" panose="020F0502020204030204" pitchFamily="34" charset="0"/>
                <a:ea typeface="Times New Roman" panose="02020603050405020304" pitchFamily="18" charset="0"/>
              </a:rPr>
              <a:t>Το υποκείμενο </a:t>
            </a:r>
            <a:r>
              <a:rPr lang="el-GR" sz="1800" u="none" strike="noStrike" dirty="0">
                <a:solidFill>
                  <a:schemeClr val="tx2">
                    <a:lumMod val="75000"/>
                  </a:schemeClr>
                </a:solidFill>
                <a:effectLst/>
                <a:latin typeface="Calibri" panose="020F0502020204030204" pitchFamily="34" charset="0"/>
                <a:ea typeface="Times New Roman" panose="02020603050405020304" pitchFamily="18" charset="0"/>
              </a:rPr>
              <a:t> την πράξη ή με τη γνώση αναφέρεται στα αντικείμενα. </a:t>
            </a:r>
          </a:p>
          <a:p>
            <a:pPr marR="0" algn="just">
              <a:lnSpc>
                <a:spcPct val="150000"/>
              </a:lnSpc>
              <a:spcBef>
                <a:spcPts val="0"/>
              </a:spcBef>
              <a:spcAft>
                <a:spcPts val="0"/>
              </a:spcAft>
              <a:buFont typeface="Wingdings" panose="05000000000000000000" pitchFamily="2" charset="2"/>
              <a:buChar char="ü"/>
            </a:pPr>
            <a:r>
              <a:rPr lang="el-GR" sz="1800" u="none" strike="noStrike" dirty="0">
                <a:solidFill>
                  <a:schemeClr val="tx2">
                    <a:lumMod val="75000"/>
                  </a:schemeClr>
                </a:solidFill>
                <a:effectLst/>
                <a:latin typeface="Calibri" panose="020F0502020204030204" pitchFamily="34" charset="0"/>
                <a:ea typeface="Times New Roman" panose="02020603050405020304" pitchFamily="18" charset="0"/>
              </a:rPr>
              <a:t>Δεν είναι το υποκείμενο που συνάπτει σχέσεις προς κάτι μέσα στον κόσμο αλλά ο κόσμος, πρώτιστα, εγκαθιδρύει το πλαίσιο εντός  του οποίου η </a:t>
            </a:r>
            <a:r>
              <a:rPr lang="el-GR" sz="1800" u="none" strike="noStrike" dirty="0" err="1">
                <a:solidFill>
                  <a:schemeClr val="tx2">
                    <a:lumMod val="75000"/>
                  </a:schemeClr>
                </a:solidFill>
                <a:effectLst/>
                <a:latin typeface="Calibri" panose="020F0502020204030204" pitchFamily="34" charset="0"/>
                <a:ea typeface="Times New Roman" panose="02020603050405020304" pitchFamily="18" charset="0"/>
              </a:rPr>
              <a:t>προκατανόηση</a:t>
            </a:r>
            <a:r>
              <a:rPr lang="el-GR" sz="1800" u="none" strike="noStrike" dirty="0">
                <a:solidFill>
                  <a:schemeClr val="tx2">
                    <a:lumMod val="75000"/>
                  </a:schemeClr>
                </a:solidFill>
                <a:effectLst/>
                <a:latin typeface="Calibri" panose="020F0502020204030204" pitchFamily="34" charset="0"/>
                <a:ea typeface="Times New Roman" panose="02020603050405020304" pitchFamily="18" charset="0"/>
              </a:rPr>
              <a:t> επιτρέπει τη συνάντηση του όντος.</a:t>
            </a:r>
          </a:p>
          <a:p>
            <a:pPr marR="0" algn="just">
              <a:lnSpc>
                <a:spcPct val="150000"/>
              </a:lnSpc>
              <a:spcBef>
                <a:spcPts val="0"/>
              </a:spcBef>
              <a:spcAft>
                <a:spcPts val="0"/>
              </a:spcAft>
              <a:buFont typeface="Wingdings" panose="05000000000000000000" pitchFamily="2" charset="2"/>
              <a:buChar char="ü"/>
            </a:pPr>
            <a:r>
              <a:rPr lang="el-GR" sz="1800" u="none" strike="noStrike" dirty="0">
                <a:solidFill>
                  <a:schemeClr val="tx2">
                    <a:lumMod val="75000"/>
                  </a:schemeClr>
                </a:solidFill>
                <a:effectLst/>
                <a:latin typeface="Calibri" panose="020F0502020204030204" pitchFamily="34" charset="0"/>
                <a:ea typeface="Times New Roman" panose="02020603050405020304" pitchFamily="18" charset="0"/>
              </a:rPr>
              <a:t> Ο άνθρωπος είναι εκείνο το όν, το οποίο δεν συναντάται μέσα στον κόσμο, χάρη στον ιδιαίτερο τρόπο του να υπάρχει μέσα στον κόσμο. </a:t>
            </a:r>
          </a:p>
          <a:p>
            <a:pPr marL="0" indent="0" algn="just">
              <a:lnSpc>
                <a:spcPct val="115000"/>
              </a:lnSpc>
              <a:spcBef>
                <a:spcPts val="0"/>
              </a:spcBef>
              <a:spcAft>
                <a:spcPts val="0"/>
              </a:spcAft>
              <a:buNone/>
            </a:pPr>
            <a:endParaRPr lang="el-GR" sz="1800" u="none" strike="noStrike" dirty="0">
              <a:effectLst/>
              <a:latin typeface="Calibri" panose="020F0502020204030204" pitchFamily="34" charset="0"/>
              <a:ea typeface="Times New Roman" panose="02020603050405020304" pitchFamily="18" charset="0"/>
            </a:endParaRPr>
          </a:p>
          <a:p>
            <a:pPr marL="0" marR="0" indent="0" algn="just">
              <a:lnSpc>
                <a:spcPct val="115000"/>
              </a:lnSpc>
              <a:spcBef>
                <a:spcPts val="0"/>
              </a:spcBef>
              <a:spcAft>
                <a:spcPts val="0"/>
              </a:spcAft>
              <a:buNone/>
            </a:pPr>
            <a:endParaRPr lang="el-GR" sz="1800" u="none" strike="noStrike" dirty="0">
              <a:effectLst/>
              <a:latin typeface="Calibri" panose="020F0502020204030204" pitchFamily="34" charset="0"/>
              <a:ea typeface="Times New Roman" panose="02020603050405020304" pitchFamily="18" charset="0"/>
            </a:endParaRPr>
          </a:p>
        </p:txBody>
      </p:sp>
      <p:sp>
        <p:nvSpPr>
          <p:cNvPr id="4" name="Βέλος: Κάτω 3">
            <a:extLst>
              <a:ext uri="{FF2B5EF4-FFF2-40B4-BE49-F238E27FC236}">
                <a16:creationId xmlns:a16="http://schemas.microsoft.com/office/drawing/2014/main" xmlns="" id="{6BA1D013-52BD-4316-91EA-D91F16E8E456}"/>
              </a:ext>
            </a:extLst>
          </p:cNvPr>
          <p:cNvSpPr/>
          <p:nvPr/>
        </p:nvSpPr>
        <p:spPr>
          <a:xfrm>
            <a:off x="4530824" y="2204864"/>
            <a:ext cx="432048"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Στρογγύλεμα γωνιών 4">
            <a:extLst>
              <a:ext uri="{FF2B5EF4-FFF2-40B4-BE49-F238E27FC236}">
                <a16:creationId xmlns:a16="http://schemas.microsoft.com/office/drawing/2014/main" xmlns="" id="{5C529A2E-3E61-4312-A832-D9ED056B3F02}"/>
              </a:ext>
            </a:extLst>
          </p:cNvPr>
          <p:cNvSpPr/>
          <p:nvPr/>
        </p:nvSpPr>
        <p:spPr>
          <a:xfrm>
            <a:off x="539552" y="5398338"/>
            <a:ext cx="8147248" cy="1185024"/>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just">
              <a:lnSpc>
                <a:spcPct val="115000"/>
              </a:lnSpc>
              <a:spcBef>
                <a:spcPts val="0"/>
              </a:spcBef>
              <a:spcAft>
                <a:spcPts val="0"/>
              </a:spcAft>
              <a:buNone/>
            </a:pPr>
            <a:r>
              <a:rPr lang="el-GR" sz="1800" u="none" strike="noStrike" dirty="0">
                <a:effectLst/>
                <a:latin typeface="Calibri" panose="020F0502020204030204" pitchFamily="34" charset="0"/>
                <a:ea typeface="Times New Roman" panose="02020603050405020304" pitchFamily="18" charset="0"/>
              </a:rPr>
              <a:t>ο Πλάτων και ο Πλατωνισμός </a:t>
            </a:r>
            <a:r>
              <a:rPr lang="el-GR" sz="1800" u="none" strike="noStrike" dirty="0" err="1">
                <a:effectLst/>
                <a:latin typeface="Calibri" panose="020F0502020204030204" pitchFamily="34" charset="0"/>
                <a:ea typeface="Times New Roman" panose="02020603050405020304" pitchFamily="18" charset="0"/>
              </a:rPr>
              <a:t>βαρύνονται</a:t>
            </a:r>
            <a:r>
              <a:rPr lang="el-GR" sz="1800" u="none" strike="noStrike" dirty="0">
                <a:effectLst/>
                <a:latin typeface="Calibri" panose="020F0502020204030204" pitchFamily="34" charset="0"/>
                <a:ea typeface="Times New Roman" panose="02020603050405020304" pitchFamily="18" charset="0"/>
              </a:rPr>
              <a:t> με τη «λησμονιά του είναι». «Λησμονούν» το </a:t>
            </a:r>
            <a:r>
              <a:rPr lang="el-GR" sz="1800" u="none" strike="noStrike" dirty="0" err="1">
                <a:effectLst/>
                <a:latin typeface="Calibri" panose="020F0502020204030204" pitchFamily="34" charset="0"/>
                <a:ea typeface="Times New Roman" panose="02020603050405020304" pitchFamily="18" charset="0"/>
              </a:rPr>
              <a:t>νοηματοδοτικό</a:t>
            </a:r>
            <a:r>
              <a:rPr lang="el-GR" sz="1800" u="none" strike="noStrike" dirty="0">
                <a:effectLst/>
                <a:latin typeface="Calibri" panose="020F0502020204030204" pitchFamily="34" charset="0"/>
                <a:ea typeface="Times New Roman" panose="02020603050405020304" pitchFamily="18" charset="0"/>
              </a:rPr>
              <a:t> υπόβαθρο της οντολογικής </a:t>
            </a:r>
            <a:r>
              <a:rPr lang="el-GR" sz="1800" u="none" strike="noStrike" dirty="0" err="1">
                <a:effectLst/>
                <a:latin typeface="Calibri" panose="020F0502020204030204" pitchFamily="34" charset="0"/>
                <a:ea typeface="Times New Roman" panose="02020603050405020304" pitchFamily="18" charset="0"/>
              </a:rPr>
              <a:t>προαντίληψης</a:t>
            </a:r>
            <a:r>
              <a:rPr lang="el-GR" sz="1800" u="none" strike="noStrike" dirty="0">
                <a:effectLst/>
                <a:latin typeface="Calibri" panose="020F0502020204030204" pitchFamily="34" charset="0"/>
                <a:ea typeface="Times New Roman" panose="02020603050405020304" pitchFamily="18" charset="0"/>
              </a:rPr>
              <a:t>, η οποία αποτελεί κάθε φορά το πλαίσιο για έναν ειδικό ιστορικό ρόλο της ορθολογικής και του Λόγου.</a:t>
            </a:r>
            <a:endParaRPr lang="en-US" sz="1800" u="sng"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12593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marL="0" marR="0">
              <a:lnSpc>
                <a:spcPct val="115000"/>
              </a:lnSpc>
              <a:spcBef>
                <a:spcPts val="0"/>
              </a:spcBef>
              <a:spcAft>
                <a:spcPts val="0"/>
              </a:spcAft>
            </a:pPr>
            <a:r>
              <a:rPr lang="el-GR" sz="2800" b="1" dirty="0">
                <a:solidFill>
                  <a:schemeClr val="tx2">
                    <a:lumMod val="75000"/>
                  </a:schemeClr>
                </a:solidFill>
                <a:latin typeface="+mn-lt"/>
                <a:ea typeface="Times New Roman" panose="02020603050405020304" pitchFamily="18" charset="0"/>
                <a:cs typeface="Times New Roman" panose="02020603050405020304" pitchFamily="18" charset="0"/>
              </a:rPr>
              <a:t>Κριτικές προσεγγίσεις της </a:t>
            </a:r>
            <a:r>
              <a:rPr lang="el-GR" sz="2800" b="1" u="none" strike="noStrike" dirty="0" err="1">
                <a:solidFill>
                  <a:schemeClr val="tx2">
                    <a:lumMod val="75000"/>
                  </a:schemeClr>
                </a:solidFill>
                <a:effectLst/>
                <a:latin typeface="+mn-lt"/>
                <a:ea typeface="Times New Roman" panose="02020603050405020304" pitchFamily="18" charset="0"/>
                <a:cs typeface="Times New Roman" panose="02020603050405020304" pitchFamily="18" charset="0"/>
              </a:rPr>
              <a:t>νεωτερικότητας</a:t>
            </a:r>
            <a:r>
              <a:rPr lang="el-GR" sz="2800" b="1" u="none" strike="noStrike" dirty="0">
                <a:solidFill>
                  <a:schemeClr val="tx2">
                    <a:lumMod val="75000"/>
                  </a:schemeClr>
                </a:solidFill>
                <a:effectLst/>
                <a:latin typeface="+mn-lt"/>
                <a:ea typeface="Times New Roman" panose="02020603050405020304" pitchFamily="18" charset="0"/>
              </a:rPr>
              <a:t> </a:t>
            </a:r>
            <a:endParaRPr lang="en-US" sz="2800" u="sng" dirty="0">
              <a:solidFill>
                <a:schemeClr val="tx2">
                  <a:lumMod val="75000"/>
                </a:schemeClr>
              </a:solidFill>
              <a:effectLst/>
              <a:latin typeface="+mn-lt"/>
              <a:ea typeface="Times New Roman" panose="02020603050405020304" pitchFamily="18" charset="0"/>
            </a:endParaRPr>
          </a:p>
        </p:txBody>
      </p:sp>
      <p:sp>
        <p:nvSpPr>
          <p:cNvPr id="3075" name="Θέση περιεχομένου 2"/>
          <p:cNvSpPr>
            <a:spLocks noGrp="1"/>
          </p:cNvSpPr>
          <p:nvPr>
            <p:ph idx="1"/>
          </p:nvPr>
        </p:nvSpPr>
        <p:spPr>
          <a:xfrm>
            <a:off x="457200" y="1600200"/>
            <a:ext cx="8579296" cy="4983162"/>
          </a:xfrm>
        </p:spPr>
        <p:txBody>
          <a:bodyPr/>
          <a:lstStyle/>
          <a:p>
            <a:pPr marL="0" marR="0" indent="0" algn="just">
              <a:lnSpc>
                <a:spcPct val="150000"/>
              </a:lnSpc>
              <a:spcBef>
                <a:spcPts val="0"/>
              </a:spcBef>
              <a:spcAft>
                <a:spcPts val="0"/>
              </a:spcAft>
              <a:buNone/>
            </a:pPr>
            <a:r>
              <a:rPr lang="el-GR" sz="2000" b="1" u="none" strike="noStrike" dirty="0" err="1">
                <a:solidFill>
                  <a:schemeClr val="tx2">
                    <a:lumMod val="75000"/>
                  </a:schemeClr>
                </a:solidFill>
                <a:effectLst/>
                <a:latin typeface="Calibri" panose="020F0502020204030204" pitchFamily="34" charset="0"/>
                <a:ea typeface="Times New Roman" panose="02020603050405020304" pitchFamily="18" charset="0"/>
              </a:rPr>
              <a:t>Wittgenstein</a:t>
            </a:r>
            <a:r>
              <a:rPr lang="el-GR" sz="2000" b="1" dirty="0">
                <a:solidFill>
                  <a:schemeClr val="tx2">
                    <a:lumMod val="75000"/>
                  </a:schemeClr>
                </a:solidFill>
                <a:latin typeface="Calibri" panose="020F0502020204030204" pitchFamily="34" charset="0"/>
                <a:ea typeface="Times New Roman" panose="02020603050405020304" pitchFamily="18" charset="0"/>
              </a:rPr>
              <a:t>: </a:t>
            </a: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η λειτουργία της διάνοιξης (αποκάλυψης) του κόσμου</a:t>
            </a:r>
          </a:p>
          <a:p>
            <a:pPr marR="0" algn="just">
              <a:lnSpc>
                <a:spcPct val="150000"/>
              </a:lnSpc>
              <a:spcBef>
                <a:spcPts val="0"/>
              </a:spcBef>
              <a:spcAft>
                <a:spcPts val="0"/>
              </a:spcAft>
              <a:buFont typeface="Wingdings" panose="05000000000000000000" pitchFamily="2" charset="2"/>
              <a:buChar char="ü"/>
            </a:pPr>
            <a:endParaRPr lang="el-GR" sz="2000" u="none" strike="noStrike" dirty="0">
              <a:effectLst/>
              <a:latin typeface="Calibri" panose="020F0502020204030204" pitchFamily="34" charset="0"/>
              <a:ea typeface="Times New Roman" panose="02020603050405020304" pitchFamily="18" charset="0"/>
            </a:endParaRPr>
          </a:p>
          <a:p>
            <a:pPr marR="0" algn="just">
              <a:lnSpc>
                <a:spcPct val="150000"/>
              </a:lnSpc>
              <a:spcBef>
                <a:spcPts val="0"/>
              </a:spcBef>
              <a:spcAft>
                <a:spcPts val="0"/>
              </a:spcAft>
              <a:buFont typeface="Wingdings" panose="05000000000000000000" pitchFamily="2" charset="2"/>
              <a:buChar char="ü"/>
            </a:pPr>
            <a:r>
              <a:rPr lang="el-GR" sz="2000" dirty="0">
                <a:solidFill>
                  <a:schemeClr val="tx2">
                    <a:lumMod val="75000"/>
                  </a:schemeClr>
                </a:solidFill>
                <a:latin typeface="Calibri" panose="020F0502020204030204" pitchFamily="34" charset="0"/>
                <a:ea typeface="Times New Roman" panose="02020603050405020304" pitchFamily="18" charset="0"/>
              </a:rPr>
              <a:t>Η </a:t>
            </a: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ιδεαλιστική παράδοση αποκτά τις βασικές της έννοιες, μέσω της απόσπασης από το πλαίσιο εκείνων των γλωσσικών πρακτικών, στις οποίες έχουν την αρμόζουσα θέση τους και «λειτουργούν».</a:t>
            </a:r>
          </a:p>
          <a:p>
            <a:pPr marR="0" algn="just">
              <a:lnSpc>
                <a:spcPct val="150000"/>
              </a:lnSpc>
              <a:spcBef>
                <a:spcPts val="0"/>
              </a:spcBef>
              <a:spcAft>
                <a:spcPts val="0"/>
              </a:spcAft>
              <a:buFont typeface="Wingdings" panose="05000000000000000000" pitchFamily="2" charset="2"/>
              <a:buChar char="ü"/>
            </a:pP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Οι μεταφυσικές έννοιες ενός αυτάρκους Λόγου, ο οποίος θεωρεί τον εαυτό του απόλυτο, καθόσον πιστεύει πως έχει ακόμη υπό τον έλεγχό του τις δικές του προϋποθέσεις, οφείλονται σε αφαιρετικά εσφαλμένα συμπεράσματα. </a:t>
            </a:r>
          </a:p>
          <a:p>
            <a:pPr marL="0" marR="0" indent="0" algn="just">
              <a:lnSpc>
                <a:spcPct val="115000"/>
              </a:lnSpc>
              <a:spcBef>
                <a:spcPts val="0"/>
              </a:spcBef>
              <a:spcAft>
                <a:spcPts val="0"/>
              </a:spcAft>
              <a:buNone/>
            </a:pPr>
            <a:endParaRPr lang="en-US" sz="1800" u="sng" dirty="0">
              <a:effectLst/>
              <a:latin typeface="Times New Roman" panose="02020603050405020304" pitchFamily="18" charset="0"/>
              <a:ea typeface="Times New Roman" panose="02020603050405020304" pitchFamily="18" charset="0"/>
            </a:endParaRPr>
          </a:p>
        </p:txBody>
      </p:sp>
      <p:sp>
        <p:nvSpPr>
          <p:cNvPr id="5" name="Βέλος: Κάτω 4">
            <a:extLst>
              <a:ext uri="{FF2B5EF4-FFF2-40B4-BE49-F238E27FC236}">
                <a16:creationId xmlns:a16="http://schemas.microsoft.com/office/drawing/2014/main" xmlns="" id="{B4A36E24-C4E9-4F9F-BA19-0D8F66F0B512}"/>
              </a:ext>
            </a:extLst>
          </p:cNvPr>
          <p:cNvSpPr/>
          <p:nvPr/>
        </p:nvSpPr>
        <p:spPr>
          <a:xfrm>
            <a:off x="4355976" y="2204864"/>
            <a:ext cx="432048"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a:t>
            </a:r>
          </a:p>
        </p:txBody>
      </p:sp>
    </p:spTree>
    <p:extLst>
      <p:ext uri="{BB962C8B-B14F-4D97-AF65-F5344CB8AC3E}">
        <p14:creationId xmlns:p14="http://schemas.microsoft.com/office/powerpoint/2010/main" val="420509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sz="2800" b="1" dirty="0" err="1">
                <a:solidFill>
                  <a:schemeClr val="tx2">
                    <a:lumMod val="75000"/>
                  </a:schemeClr>
                </a:solidFill>
                <a:latin typeface="+mn-lt"/>
                <a:ea typeface="Times New Roman" panose="02020603050405020304" pitchFamily="18" charset="0"/>
              </a:rPr>
              <a:t>Νεωτερικότητα</a:t>
            </a:r>
            <a:r>
              <a:rPr lang="el-GR" sz="2800" b="1" dirty="0">
                <a:solidFill>
                  <a:schemeClr val="tx2">
                    <a:lumMod val="75000"/>
                  </a:schemeClr>
                </a:solidFill>
                <a:latin typeface="+mn-lt"/>
                <a:ea typeface="Times New Roman" panose="02020603050405020304" pitchFamily="18" charset="0"/>
              </a:rPr>
              <a:t> και ορθολογική σκέψη</a:t>
            </a:r>
            <a:endParaRPr lang="en-US" altLang="en-US" sz="2800" b="1" dirty="0">
              <a:solidFill>
                <a:schemeClr val="tx2">
                  <a:lumMod val="75000"/>
                </a:schemeClr>
              </a:solidFill>
              <a:latin typeface="+mn-lt"/>
            </a:endParaRPr>
          </a:p>
        </p:txBody>
      </p:sp>
      <p:sp>
        <p:nvSpPr>
          <p:cNvPr id="3075" name="Θέση περιεχομένου 2"/>
          <p:cNvSpPr>
            <a:spLocks noGrp="1"/>
          </p:cNvSpPr>
          <p:nvPr>
            <p:ph idx="1"/>
          </p:nvPr>
        </p:nvSpPr>
        <p:spPr>
          <a:xfrm>
            <a:off x="457200" y="1600200"/>
            <a:ext cx="8229600" cy="4983162"/>
          </a:xfrm>
        </p:spPr>
        <p:txBody>
          <a:bodyPr/>
          <a:lstStyle/>
          <a:p>
            <a:pPr marL="57150" indent="0" eaLnBrk="1" hangingPunct="1">
              <a:lnSpc>
                <a:spcPct val="300000"/>
              </a:lnSpc>
              <a:spcBef>
                <a:spcPts val="0"/>
              </a:spcBef>
              <a:buNone/>
            </a:pPr>
            <a:r>
              <a:rPr lang="el-GR" altLang="en-US" sz="2000" b="1" dirty="0">
                <a:solidFill>
                  <a:schemeClr val="tx2">
                    <a:lumMod val="75000"/>
                  </a:schemeClr>
                </a:solidFill>
              </a:rPr>
              <a:t>Καθοριστικός ο ρόλος της κριτικής σκέψης- ορθολογισμού για:</a:t>
            </a:r>
          </a:p>
          <a:p>
            <a:pPr marL="400050" eaLnBrk="1" hangingPunct="1">
              <a:lnSpc>
                <a:spcPct val="200000"/>
              </a:lnSpc>
              <a:spcBef>
                <a:spcPts val="0"/>
              </a:spcBef>
              <a:buFont typeface="Wingdings" panose="05000000000000000000" pitchFamily="2" charset="2"/>
              <a:buChar char="ü"/>
            </a:pPr>
            <a:r>
              <a:rPr lang="el-GR" altLang="en-US" sz="2000" dirty="0">
                <a:solidFill>
                  <a:schemeClr val="tx2">
                    <a:lumMod val="75000"/>
                  </a:schemeClr>
                </a:solidFill>
              </a:rPr>
              <a:t>τη διασφάλιση της  νομιμότητας</a:t>
            </a:r>
          </a:p>
          <a:p>
            <a:pPr marL="400050" eaLnBrk="1" hangingPunct="1">
              <a:lnSpc>
                <a:spcPct val="200000"/>
              </a:lnSpc>
              <a:spcBef>
                <a:spcPts val="0"/>
              </a:spcBef>
              <a:buFont typeface="Wingdings" panose="05000000000000000000" pitchFamily="2" charset="2"/>
              <a:buChar char="ü"/>
            </a:pPr>
            <a:r>
              <a:rPr lang="el-GR" altLang="en-US" sz="2000" dirty="0">
                <a:solidFill>
                  <a:schemeClr val="tx2">
                    <a:lumMod val="75000"/>
                  </a:schemeClr>
                </a:solidFill>
              </a:rPr>
              <a:t>την ουσιαστική -ποιοτική λειτουργία δημοκρατικού πολιτεύματος </a:t>
            </a:r>
          </a:p>
          <a:p>
            <a:pPr marL="400050" algn="just" eaLnBrk="1" hangingPunct="1">
              <a:lnSpc>
                <a:spcPct val="114000"/>
              </a:lnSpc>
              <a:spcBef>
                <a:spcPts val="0"/>
              </a:spcBef>
            </a:pPr>
            <a:endParaRPr lang="el-GR" altLang="en-US" sz="2400" dirty="0">
              <a:solidFill>
                <a:schemeClr val="tx2">
                  <a:lumMod val="75000"/>
                </a:schemeClr>
              </a:solidFill>
            </a:endParaRPr>
          </a:p>
          <a:p>
            <a:pPr marL="400050" algn="just" eaLnBrk="1" hangingPunct="1">
              <a:lnSpc>
                <a:spcPct val="114000"/>
              </a:lnSpc>
              <a:spcBef>
                <a:spcPts val="0"/>
              </a:spcBef>
            </a:pPr>
            <a:endParaRPr lang="el-GR" altLang="en-US" sz="2000" dirty="0">
              <a:solidFill>
                <a:schemeClr val="tx2">
                  <a:lumMod val="75000"/>
                </a:schemeClr>
              </a:solidFill>
            </a:endParaRPr>
          </a:p>
          <a:p>
            <a:pPr marL="400050" algn="just" eaLnBrk="1" hangingPunct="1">
              <a:lnSpc>
                <a:spcPct val="114000"/>
              </a:lnSpc>
              <a:spcBef>
                <a:spcPts val="0"/>
              </a:spcBef>
            </a:pPr>
            <a:endParaRPr lang="el-GR" altLang="en-US" sz="2000" dirty="0">
              <a:solidFill>
                <a:schemeClr val="tx2">
                  <a:lumMod val="75000"/>
                </a:schemeClr>
              </a:solidFill>
            </a:endParaRPr>
          </a:p>
          <a:p>
            <a:pPr marL="457200" lvl="1" indent="0" eaLnBrk="1" hangingPunct="1">
              <a:buNone/>
            </a:pPr>
            <a:endParaRPr lang="el-GR" altLang="en-US" sz="2600" b="1" dirty="0"/>
          </a:p>
        </p:txBody>
      </p:sp>
    </p:spTree>
    <p:extLst>
      <p:ext uri="{BB962C8B-B14F-4D97-AF65-F5344CB8AC3E}">
        <p14:creationId xmlns:p14="http://schemas.microsoft.com/office/powerpoint/2010/main" val="178555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marL="0" marR="0">
              <a:lnSpc>
                <a:spcPct val="115000"/>
              </a:lnSpc>
              <a:spcBef>
                <a:spcPts val="0"/>
              </a:spcBef>
              <a:spcAft>
                <a:spcPts val="0"/>
              </a:spcAft>
            </a:pPr>
            <a:r>
              <a:rPr lang="el-GR" sz="2800" b="1" dirty="0">
                <a:solidFill>
                  <a:schemeClr val="tx2">
                    <a:lumMod val="75000"/>
                  </a:schemeClr>
                </a:solidFill>
                <a:effectLst/>
                <a:latin typeface="+mn-lt"/>
                <a:ea typeface="Times New Roman" panose="02020603050405020304" pitchFamily="18" charset="0"/>
              </a:rPr>
              <a:t>Η </a:t>
            </a:r>
            <a:r>
              <a:rPr lang="el-GR" sz="2800" b="1" dirty="0" err="1">
                <a:solidFill>
                  <a:schemeClr val="tx2">
                    <a:lumMod val="75000"/>
                  </a:schemeClr>
                </a:solidFill>
                <a:effectLst/>
                <a:latin typeface="+mn-lt"/>
                <a:ea typeface="Times New Roman" panose="02020603050405020304" pitchFamily="18" charset="0"/>
              </a:rPr>
              <a:t>αναστοχαστικότητα</a:t>
            </a:r>
            <a:r>
              <a:rPr lang="el-GR" sz="2800" b="1" dirty="0">
                <a:solidFill>
                  <a:schemeClr val="tx2">
                    <a:lumMod val="75000"/>
                  </a:schemeClr>
                </a:solidFill>
                <a:effectLst/>
                <a:latin typeface="+mn-lt"/>
                <a:ea typeface="Times New Roman" panose="02020603050405020304" pitchFamily="18" charset="0"/>
              </a:rPr>
              <a:t> της </a:t>
            </a:r>
            <a:r>
              <a:rPr lang="el-GR" sz="2800" b="1" dirty="0" err="1">
                <a:solidFill>
                  <a:schemeClr val="tx2">
                    <a:lumMod val="75000"/>
                  </a:schemeClr>
                </a:solidFill>
                <a:effectLst/>
                <a:latin typeface="+mn-lt"/>
                <a:ea typeface="Times New Roman" panose="02020603050405020304" pitchFamily="18" charset="0"/>
              </a:rPr>
              <a:t>νεωτερικότητας</a:t>
            </a:r>
            <a:endParaRPr lang="en-US" sz="2800" u="sng" dirty="0">
              <a:solidFill>
                <a:schemeClr val="tx2">
                  <a:lumMod val="75000"/>
                </a:schemeClr>
              </a:solidFill>
              <a:effectLst/>
              <a:latin typeface="+mn-lt"/>
              <a:ea typeface="Times New Roman" panose="02020603050405020304" pitchFamily="18" charset="0"/>
            </a:endParaRPr>
          </a:p>
        </p:txBody>
      </p:sp>
      <p:sp>
        <p:nvSpPr>
          <p:cNvPr id="3075" name="Θέση περιεχομένου 2"/>
          <p:cNvSpPr>
            <a:spLocks noGrp="1"/>
          </p:cNvSpPr>
          <p:nvPr>
            <p:ph idx="1"/>
          </p:nvPr>
        </p:nvSpPr>
        <p:spPr>
          <a:xfrm>
            <a:off x="457200" y="1600200"/>
            <a:ext cx="8579296" cy="4983162"/>
          </a:xfrm>
        </p:spPr>
        <p:txBody>
          <a:bodyPr/>
          <a:lstStyle/>
          <a:p>
            <a:pPr marL="0" marR="0" indent="0" algn="just">
              <a:lnSpc>
                <a:spcPct val="150000"/>
              </a:lnSpc>
              <a:spcBef>
                <a:spcPts val="0"/>
              </a:spcBef>
              <a:spcAft>
                <a:spcPts val="0"/>
              </a:spcAft>
              <a:buNone/>
            </a:pPr>
            <a:r>
              <a:rPr lang="el-GR" sz="2000" b="1" u="none" strike="noStrike" dirty="0">
                <a:solidFill>
                  <a:schemeClr val="tx2">
                    <a:lumMod val="75000"/>
                  </a:schemeClr>
                </a:solidFill>
                <a:effectLst/>
                <a:latin typeface="Calibri" panose="020F0502020204030204" pitchFamily="34" charset="0"/>
                <a:ea typeface="Times New Roman" panose="02020603050405020304" pitchFamily="18" charset="0"/>
              </a:rPr>
              <a:t>Η </a:t>
            </a:r>
            <a:r>
              <a:rPr lang="el-GR" sz="2000" b="1" u="none" strike="noStrike" dirty="0" err="1">
                <a:solidFill>
                  <a:schemeClr val="tx2">
                    <a:lumMod val="75000"/>
                  </a:schemeClr>
                </a:solidFill>
                <a:effectLst/>
                <a:latin typeface="Calibri" panose="020F0502020204030204" pitchFamily="34" charset="0"/>
                <a:ea typeface="Times New Roman" panose="02020603050405020304" pitchFamily="18" charset="0"/>
              </a:rPr>
              <a:t>αναστοχαστικότητα</a:t>
            </a:r>
            <a:r>
              <a:rPr lang="el-GR" sz="2000" b="1" u="none" strike="noStrike" dirty="0">
                <a:solidFill>
                  <a:schemeClr val="tx2">
                    <a:lumMod val="75000"/>
                  </a:schemeClr>
                </a:solidFill>
                <a:effectLst/>
                <a:latin typeface="Calibri" panose="020F0502020204030204" pitchFamily="34" charset="0"/>
                <a:ea typeface="Times New Roman" panose="02020603050405020304" pitchFamily="18" charset="0"/>
              </a:rPr>
              <a:t> (</a:t>
            </a:r>
            <a:r>
              <a:rPr lang="en-US" sz="2000" b="1" u="none" strike="noStrike" dirty="0">
                <a:solidFill>
                  <a:schemeClr val="tx2">
                    <a:lumMod val="75000"/>
                  </a:schemeClr>
                </a:solidFill>
                <a:effectLst/>
                <a:latin typeface="Calibri" panose="020F0502020204030204" pitchFamily="34" charset="0"/>
                <a:ea typeface="Times New Roman" panose="02020603050405020304" pitchFamily="18" charset="0"/>
              </a:rPr>
              <a:t>reflexivity</a:t>
            </a:r>
            <a:r>
              <a:rPr lang="el-GR" sz="2000" b="1" u="none" strike="noStrike" dirty="0">
                <a:solidFill>
                  <a:schemeClr val="tx2">
                    <a:lumMod val="75000"/>
                  </a:schemeClr>
                </a:solidFill>
                <a:effectLst/>
                <a:latin typeface="Calibri" panose="020F0502020204030204" pitchFamily="34" charset="0"/>
                <a:ea typeface="Times New Roman" panose="02020603050405020304" pitchFamily="18" charset="0"/>
              </a:rPr>
              <a:t>), ως </a:t>
            </a: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 επιστημονικό εργαλείο:</a:t>
            </a:r>
          </a:p>
          <a:p>
            <a:pPr marR="0" algn="just">
              <a:lnSpc>
                <a:spcPct val="150000"/>
              </a:lnSpc>
              <a:spcBef>
                <a:spcPts val="0"/>
              </a:spcBef>
              <a:spcAft>
                <a:spcPts val="0"/>
              </a:spcAft>
              <a:buFont typeface="Wingdings" panose="05000000000000000000" pitchFamily="2" charset="2"/>
              <a:buChar char="ü"/>
            </a:pP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διερ</a:t>
            </a:r>
            <a:r>
              <a:rPr lang="el-GR" sz="2000" dirty="0">
                <a:solidFill>
                  <a:schemeClr val="tx2">
                    <a:lumMod val="75000"/>
                  </a:schemeClr>
                </a:solidFill>
                <a:latin typeface="Calibri" panose="020F0502020204030204" pitchFamily="34" charset="0"/>
                <a:ea typeface="Times New Roman" panose="02020603050405020304" pitchFamily="18" charset="0"/>
              </a:rPr>
              <a:t>εύνησης του παρελθόντος,</a:t>
            </a:r>
          </a:p>
          <a:p>
            <a:pPr marR="0" algn="just">
              <a:lnSpc>
                <a:spcPct val="150000"/>
              </a:lnSpc>
              <a:spcBef>
                <a:spcPts val="0"/>
              </a:spcBef>
              <a:spcAft>
                <a:spcPts val="0"/>
              </a:spcAft>
              <a:buFont typeface="Wingdings" panose="05000000000000000000" pitchFamily="2" charset="2"/>
              <a:buChar char="ü"/>
            </a:pP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δρομολόγησης μελλοντικών εξελίξεων,</a:t>
            </a:r>
          </a:p>
          <a:p>
            <a:pPr marR="0" algn="just">
              <a:lnSpc>
                <a:spcPct val="150000"/>
              </a:lnSpc>
              <a:spcBef>
                <a:spcPts val="0"/>
              </a:spcBef>
              <a:spcAft>
                <a:spcPts val="0"/>
              </a:spcAft>
              <a:buFont typeface="Wingdings" panose="05000000000000000000" pitchFamily="2" charset="2"/>
              <a:buChar char="ü"/>
            </a:pP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Αξιοποίησης προνομιακών υλικοτεχνικών δυνατοτήτων στην «κοινωνία της πληροφορίας»,</a:t>
            </a:r>
          </a:p>
          <a:p>
            <a:pPr marR="0" algn="just">
              <a:lnSpc>
                <a:spcPct val="150000"/>
              </a:lnSpc>
              <a:spcBef>
                <a:spcPts val="0"/>
              </a:spcBef>
              <a:spcAft>
                <a:spcPts val="0"/>
              </a:spcAft>
              <a:buFont typeface="Wingdings" panose="05000000000000000000" pitchFamily="2" charset="2"/>
              <a:buChar char="ü"/>
            </a:pP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αντιμετώπισης πολύπλοκων προβλημάτων.</a:t>
            </a:r>
          </a:p>
          <a:p>
            <a:pPr marL="0" marR="0" indent="0" algn="just">
              <a:lnSpc>
                <a:spcPct val="115000"/>
              </a:lnSpc>
              <a:spcBef>
                <a:spcPts val="0"/>
              </a:spcBef>
              <a:spcAft>
                <a:spcPts val="0"/>
              </a:spcAft>
              <a:buNone/>
            </a:pPr>
            <a:endParaRPr lang="en-US" sz="1800" u="sng"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754788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marL="0" marR="0">
              <a:lnSpc>
                <a:spcPct val="115000"/>
              </a:lnSpc>
              <a:spcBef>
                <a:spcPts val="0"/>
              </a:spcBef>
              <a:spcAft>
                <a:spcPts val="0"/>
              </a:spcAft>
            </a:pPr>
            <a:r>
              <a:rPr lang="el-GR" sz="2800" b="1" dirty="0">
                <a:solidFill>
                  <a:schemeClr val="tx2">
                    <a:lumMod val="75000"/>
                  </a:schemeClr>
                </a:solidFill>
                <a:effectLst/>
                <a:latin typeface="+mn-lt"/>
                <a:ea typeface="Times New Roman" panose="02020603050405020304" pitchFamily="18" charset="0"/>
              </a:rPr>
              <a:t>Η </a:t>
            </a:r>
            <a:r>
              <a:rPr lang="el-GR" sz="2800" b="1" dirty="0" err="1">
                <a:solidFill>
                  <a:schemeClr val="tx2">
                    <a:lumMod val="75000"/>
                  </a:schemeClr>
                </a:solidFill>
                <a:effectLst/>
                <a:latin typeface="+mn-lt"/>
                <a:ea typeface="Times New Roman" panose="02020603050405020304" pitchFamily="18" charset="0"/>
              </a:rPr>
              <a:t>αναστοχαστικότητα</a:t>
            </a:r>
            <a:r>
              <a:rPr lang="el-GR" sz="2800" b="1" dirty="0">
                <a:solidFill>
                  <a:schemeClr val="tx2">
                    <a:lumMod val="75000"/>
                  </a:schemeClr>
                </a:solidFill>
                <a:effectLst/>
                <a:latin typeface="+mn-lt"/>
                <a:ea typeface="Times New Roman" panose="02020603050405020304" pitchFamily="18" charset="0"/>
              </a:rPr>
              <a:t> της </a:t>
            </a:r>
            <a:r>
              <a:rPr lang="el-GR" sz="2800" b="1" dirty="0" err="1">
                <a:solidFill>
                  <a:schemeClr val="tx2">
                    <a:lumMod val="75000"/>
                  </a:schemeClr>
                </a:solidFill>
                <a:effectLst/>
                <a:latin typeface="+mn-lt"/>
                <a:ea typeface="Times New Roman" panose="02020603050405020304" pitchFamily="18" charset="0"/>
              </a:rPr>
              <a:t>νεωτερικότητας</a:t>
            </a:r>
            <a:endParaRPr lang="en-US" sz="2800" u="sng" dirty="0">
              <a:solidFill>
                <a:schemeClr val="tx2">
                  <a:lumMod val="75000"/>
                </a:schemeClr>
              </a:solidFill>
              <a:effectLst/>
              <a:latin typeface="+mn-lt"/>
              <a:ea typeface="Times New Roman" panose="02020603050405020304" pitchFamily="18" charset="0"/>
            </a:endParaRPr>
          </a:p>
        </p:txBody>
      </p:sp>
      <p:sp>
        <p:nvSpPr>
          <p:cNvPr id="3075" name="Θέση περιεχομένου 2"/>
          <p:cNvSpPr>
            <a:spLocks noGrp="1"/>
          </p:cNvSpPr>
          <p:nvPr>
            <p:ph idx="1"/>
          </p:nvPr>
        </p:nvSpPr>
        <p:spPr>
          <a:xfrm>
            <a:off x="457200" y="1600200"/>
            <a:ext cx="8579296" cy="4983162"/>
          </a:xfrm>
        </p:spPr>
        <p:txBody>
          <a:bodyPr/>
          <a:lstStyle/>
          <a:p>
            <a:pPr marL="0" marR="0" indent="0" algn="ctr">
              <a:lnSpc>
                <a:spcPct val="150000"/>
              </a:lnSpc>
              <a:spcBef>
                <a:spcPts val="0"/>
              </a:spcBef>
              <a:spcAft>
                <a:spcPts val="0"/>
              </a:spcAft>
              <a:buNone/>
            </a:pPr>
            <a:r>
              <a:rPr lang="el-GR" sz="2400" b="1" u="none" strike="noStrike" dirty="0" err="1">
                <a:solidFill>
                  <a:schemeClr val="tx2">
                    <a:lumMod val="75000"/>
                  </a:schemeClr>
                </a:solidFill>
                <a:effectLst/>
                <a:ea typeface="Times New Roman" panose="02020603050405020304" pitchFamily="18" charset="0"/>
              </a:rPr>
              <a:t>Popper</a:t>
            </a:r>
            <a:r>
              <a:rPr lang="el-GR" sz="2400" b="1" dirty="0">
                <a:solidFill>
                  <a:schemeClr val="tx2">
                    <a:lumMod val="75000"/>
                  </a:schemeClr>
                </a:solidFill>
                <a:ea typeface="Times New Roman" panose="02020603050405020304" pitchFamily="18" charset="0"/>
              </a:rPr>
              <a:t>- κριτήριο </a:t>
            </a:r>
            <a:r>
              <a:rPr lang="el-GR" sz="2400" b="1" dirty="0" err="1">
                <a:solidFill>
                  <a:schemeClr val="tx2">
                    <a:lumMod val="75000"/>
                  </a:schemeClr>
                </a:solidFill>
                <a:ea typeface="Times New Roman" panose="02020603050405020304" pitchFamily="18" charset="0"/>
              </a:rPr>
              <a:t>διαψευσιμότητας</a:t>
            </a:r>
            <a:endParaRPr lang="el-GR" sz="2400" b="1" dirty="0">
              <a:solidFill>
                <a:schemeClr val="tx2">
                  <a:lumMod val="75000"/>
                </a:schemeClr>
              </a:solidFill>
              <a:ea typeface="Times New Roman" panose="02020603050405020304" pitchFamily="18" charset="0"/>
            </a:endParaRPr>
          </a:p>
          <a:p>
            <a:pPr marL="0" marR="0" indent="0" algn="just">
              <a:lnSpc>
                <a:spcPct val="150000"/>
              </a:lnSpc>
              <a:spcBef>
                <a:spcPts val="0"/>
              </a:spcBef>
              <a:spcAft>
                <a:spcPts val="0"/>
              </a:spcAft>
              <a:buNone/>
            </a:pPr>
            <a:endParaRPr lang="el-GR" sz="2000" b="1" dirty="0">
              <a:solidFill>
                <a:schemeClr val="tx2">
                  <a:lumMod val="75000"/>
                </a:schemeClr>
              </a:solidFill>
              <a:ea typeface="Times New Roman" panose="02020603050405020304" pitchFamily="18" charset="0"/>
            </a:endParaRPr>
          </a:p>
          <a:p>
            <a:pPr marL="0" marR="0" indent="0" algn="just">
              <a:lnSpc>
                <a:spcPct val="150000"/>
              </a:lnSpc>
              <a:spcBef>
                <a:spcPts val="0"/>
              </a:spcBef>
              <a:spcAft>
                <a:spcPts val="0"/>
              </a:spcAft>
              <a:buNone/>
            </a:pPr>
            <a:endParaRPr lang="el-GR" sz="2000" u="none" strike="noStrike" dirty="0">
              <a:solidFill>
                <a:schemeClr val="tx2">
                  <a:lumMod val="75000"/>
                </a:schemeClr>
              </a:solidFill>
              <a:effectLst/>
              <a:ea typeface="Times New Roman" panose="02020603050405020304" pitchFamily="18" charset="0"/>
            </a:endParaRPr>
          </a:p>
          <a:p>
            <a:pPr marL="0" marR="0" indent="0" algn="just">
              <a:lnSpc>
                <a:spcPct val="150000"/>
              </a:lnSpc>
              <a:spcBef>
                <a:spcPts val="0"/>
              </a:spcBef>
              <a:spcAft>
                <a:spcPts val="0"/>
              </a:spcAft>
              <a:buNone/>
            </a:pPr>
            <a:r>
              <a:rPr lang="el-GR" sz="2000" u="none" strike="noStrike" dirty="0">
                <a:solidFill>
                  <a:schemeClr val="tx2">
                    <a:lumMod val="75000"/>
                  </a:schemeClr>
                </a:solidFill>
                <a:effectLst/>
                <a:ea typeface="Times New Roman" panose="02020603050405020304" pitchFamily="18" charset="0"/>
              </a:rPr>
              <a:t>Η </a:t>
            </a:r>
            <a:r>
              <a:rPr lang="el-GR" sz="2000" u="none" strike="noStrike" dirty="0" err="1">
                <a:solidFill>
                  <a:schemeClr val="tx2">
                    <a:lumMod val="75000"/>
                  </a:schemeClr>
                </a:solidFill>
                <a:effectLst/>
                <a:ea typeface="Times New Roman" panose="02020603050405020304" pitchFamily="18" charset="0"/>
              </a:rPr>
              <a:t>διαψευσιμότητα</a:t>
            </a:r>
            <a:r>
              <a:rPr lang="el-GR" sz="2000" u="none" strike="noStrike" dirty="0">
                <a:solidFill>
                  <a:schemeClr val="tx2">
                    <a:lumMod val="75000"/>
                  </a:schemeClr>
                </a:solidFill>
                <a:effectLst/>
                <a:ea typeface="Times New Roman" panose="02020603050405020304" pitchFamily="18" charset="0"/>
              </a:rPr>
              <a:t> μιας θεωρίας ως κριτήριο οριοθέτησης μεταξύ της επιστημονικής σε σχέση με τη μη επιστημονική γνώση</a:t>
            </a:r>
          </a:p>
          <a:p>
            <a:pPr marL="0" marR="0" indent="0" algn="just">
              <a:lnSpc>
                <a:spcPct val="150000"/>
              </a:lnSpc>
              <a:spcBef>
                <a:spcPts val="0"/>
              </a:spcBef>
              <a:spcAft>
                <a:spcPts val="0"/>
              </a:spcAft>
              <a:buNone/>
            </a:pPr>
            <a:endParaRPr lang="el-GR" sz="2000" u="none" strike="noStrike" dirty="0">
              <a:solidFill>
                <a:schemeClr val="tx2">
                  <a:lumMod val="75000"/>
                </a:schemeClr>
              </a:solidFill>
              <a:effectLst/>
              <a:ea typeface="Times New Roman" panose="02020603050405020304" pitchFamily="18" charset="0"/>
            </a:endParaRPr>
          </a:p>
          <a:p>
            <a:pPr marL="0" marR="0" indent="0" algn="just">
              <a:lnSpc>
                <a:spcPct val="150000"/>
              </a:lnSpc>
              <a:spcBef>
                <a:spcPts val="0"/>
              </a:spcBef>
              <a:spcAft>
                <a:spcPts val="0"/>
              </a:spcAft>
              <a:buNone/>
            </a:pPr>
            <a:endParaRPr lang="el-GR" sz="2000" u="none" strike="noStrike" dirty="0">
              <a:solidFill>
                <a:schemeClr val="tx2">
                  <a:lumMod val="75000"/>
                </a:schemeClr>
              </a:solidFill>
              <a:effectLst/>
              <a:ea typeface="Times New Roman" panose="02020603050405020304" pitchFamily="18" charset="0"/>
            </a:endParaRPr>
          </a:p>
          <a:p>
            <a:pPr marL="0" marR="0" indent="0" algn="just">
              <a:lnSpc>
                <a:spcPct val="150000"/>
              </a:lnSpc>
              <a:spcBef>
                <a:spcPts val="0"/>
              </a:spcBef>
              <a:spcAft>
                <a:spcPts val="0"/>
              </a:spcAft>
              <a:buNone/>
            </a:pPr>
            <a:r>
              <a:rPr lang="el-GR" sz="2000" u="none" strike="noStrike" dirty="0">
                <a:solidFill>
                  <a:schemeClr val="tx2">
                    <a:lumMod val="75000"/>
                  </a:schemeClr>
                </a:solidFill>
                <a:effectLst/>
                <a:ea typeface="Times New Roman" panose="02020603050405020304" pitchFamily="18" charset="0"/>
              </a:rPr>
              <a:t>Μπορούμε να θεωρήσουμε επιστημονικές (όχι, όμως, αναγκαστικά αληθινές ή έγκυρες) εκείνες τις θεωρίες που είναι κατ’ αρχήν </a:t>
            </a:r>
            <a:r>
              <a:rPr lang="el-GR" sz="2000" u="none" strike="noStrike" dirty="0" err="1">
                <a:solidFill>
                  <a:schemeClr val="tx2">
                    <a:lumMod val="75000"/>
                  </a:schemeClr>
                </a:solidFill>
                <a:effectLst/>
                <a:ea typeface="Times New Roman" panose="02020603050405020304" pitchFamily="18" charset="0"/>
              </a:rPr>
              <a:t>διαψεύσιμες</a:t>
            </a:r>
            <a:r>
              <a:rPr lang="el-GR" sz="2000" u="none" strike="noStrike" dirty="0">
                <a:solidFill>
                  <a:schemeClr val="tx2">
                    <a:lumMod val="75000"/>
                  </a:schemeClr>
                </a:solidFill>
                <a:effectLst/>
                <a:ea typeface="Times New Roman" panose="02020603050405020304" pitchFamily="18" charset="0"/>
              </a:rPr>
              <a:t>.  </a:t>
            </a:r>
            <a:endParaRPr lang="en-US" sz="2000" u="sng" dirty="0">
              <a:solidFill>
                <a:schemeClr val="tx2">
                  <a:lumMod val="75000"/>
                </a:schemeClr>
              </a:solidFill>
              <a:effectLst/>
              <a:ea typeface="Times New Roman" panose="02020603050405020304" pitchFamily="18" charset="0"/>
            </a:endParaRPr>
          </a:p>
          <a:p>
            <a:pPr marL="0" marR="0" indent="0" algn="just">
              <a:lnSpc>
                <a:spcPct val="115000"/>
              </a:lnSpc>
              <a:spcBef>
                <a:spcPts val="0"/>
              </a:spcBef>
              <a:spcAft>
                <a:spcPts val="0"/>
              </a:spcAft>
              <a:buNone/>
            </a:pPr>
            <a:endParaRPr lang="en-US" sz="1800" u="sng" dirty="0">
              <a:effectLst/>
              <a:latin typeface="Times New Roman" panose="02020603050405020304" pitchFamily="18" charset="0"/>
              <a:ea typeface="Times New Roman" panose="02020603050405020304" pitchFamily="18" charset="0"/>
            </a:endParaRPr>
          </a:p>
        </p:txBody>
      </p:sp>
      <p:sp>
        <p:nvSpPr>
          <p:cNvPr id="5" name="Βέλος: Κάτω 4">
            <a:extLst>
              <a:ext uri="{FF2B5EF4-FFF2-40B4-BE49-F238E27FC236}">
                <a16:creationId xmlns:a16="http://schemas.microsoft.com/office/drawing/2014/main" xmlns="" id="{DDE90629-4C25-471F-9E8A-AB96FD124095}"/>
              </a:ext>
            </a:extLst>
          </p:cNvPr>
          <p:cNvSpPr/>
          <p:nvPr/>
        </p:nvSpPr>
        <p:spPr>
          <a:xfrm>
            <a:off x="4366136" y="2521751"/>
            <a:ext cx="432048"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Βέλος: Κάτω 5">
            <a:extLst>
              <a:ext uri="{FF2B5EF4-FFF2-40B4-BE49-F238E27FC236}">
                <a16:creationId xmlns:a16="http://schemas.microsoft.com/office/drawing/2014/main" xmlns="" id="{F029529C-3061-4E3D-9088-31547AA90EAC}"/>
              </a:ext>
            </a:extLst>
          </p:cNvPr>
          <p:cNvSpPr/>
          <p:nvPr/>
        </p:nvSpPr>
        <p:spPr>
          <a:xfrm>
            <a:off x="4366136" y="4372536"/>
            <a:ext cx="432048"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4817697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ctrTitle"/>
          </p:nvPr>
        </p:nvSpPr>
        <p:spPr/>
        <p:txBody>
          <a:bodyPr/>
          <a:lstStyle/>
          <a:p>
            <a:pPr eaLnBrk="1" hangingPunct="1"/>
            <a:r>
              <a:rPr lang="el-GR" altLang="en-US" sz="3200" b="1" dirty="0">
                <a:solidFill>
                  <a:schemeClr val="tx2">
                    <a:lumMod val="75000"/>
                  </a:schemeClr>
                </a:solidFill>
              </a:rPr>
              <a:t>Μέρος </a:t>
            </a:r>
            <a:r>
              <a:rPr lang="en-US" altLang="en-US" sz="3200" b="1" dirty="0">
                <a:solidFill>
                  <a:schemeClr val="tx2">
                    <a:lumMod val="75000"/>
                  </a:schemeClr>
                </a:solidFill>
              </a:rPr>
              <a:t>4</a:t>
            </a:r>
            <a:r>
              <a:rPr lang="el-GR" altLang="en-US" sz="3200" b="1" dirty="0">
                <a:solidFill>
                  <a:schemeClr val="tx2">
                    <a:lumMod val="75000"/>
                  </a:schemeClr>
                </a:solidFill>
              </a:rPr>
              <a:t>ο</a:t>
            </a:r>
            <a:endParaRPr lang="en-US" altLang="en-US" sz="3200" b="1" dirty="0">
              <a:solidFill>
                <a:schemeClr val="tx2">
                  <a:lumMod val="75000"/>
                </a:schemeClr>
              </a:solidFill>
            </a:endParaRPr>
          </a:p>
        </p:txBody>
      </p:sp>
      <p:sp>
        <p:nvSpPr>
          <p:cNvPr id="3075" name="Θέση περιεχομένου 2"/>
          <p:cNvSpPr>
            <a:spLocks noGrp="1"/>
          </p:cNvSpPr>
          <p:nvPr>
            <p:ph type="subTitle" idx="1"/>
          </p:nvPr>
        </p:nvSpPr>
        <p:spPr>
          <a:xfrm>
            <a:off x="179512" y="3886200"/>
            <a:ext cx="8640960" cy="1054968"/>
          </a:xfrm>
        </p:spPr>
        <p:txBody>
          <a:bodyPr/>
          <a:lstStyle/>
          <a:p>
            <a:pPr lvl="1" eaLnBrk="1" hangingPunct="1"/>
            <a:endParaRPr lang="el-GR" altLang="en-US" sz="2400" b="1" dirty="0">
              <a:solidFill>
                <a:schemeClr val="tx2">
                  <a:lumMod val="75000"/>
                </a:schemeClr>
              </a:solidFill>
            </a:endParaRPr>
          </a:p>
          <a:p>
            <a:pPr lvl="1" eaLnBrk="1" hangingPunct="1"/>
            <a:r>
              <a:rPr lang="el-GR" altLang="en-US" sz="2400" b="1" dirty="0">
                <a:solidFill>
                  <a:schemeClr val="tx2">
                    <a:lumMod val="75000"/>
                  </a:schemeClr>
                </a:solidFill>
              </a:rPr>
              <a:t>Κριτική σκέψη και λήψη αποφάσεων</a:t>
            </a:r>
            <a:endParaRPr lang="el-GR" altLang="en-US" sz="2000" b="1" dirty="0">
              <a:solidFill>
                <a:schemeClr val="tx2">
                  <a:lumMod val="75000"/>
                </a:schemeClr>
              </a:solidFill>
            </a:endParaRPr>
          </a:p>
        </p:txBody>
      </p:sp>
    </p:spTree>
    <p:extLst>
      <p:ext uri="{BB962C8B-B14F-4D97-AF65-F5344CB8AC3E}">
        <p14:creationId xmlns:p14="http://schemas.microsoft.com/office/powerpoint/2010/main" val="990167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38763" y="203745"/>
            <a:ext cx="8229600" cy="1143000"/>
          </a:xfrm>
        </p:spPr>
        <p:txBody>
          <a:bodyPr>
            <a:normAutofit/>
          </a:bodyPr>
          <a:lstStyle/>
          <a:p>
            <a:r>
              <a:rPr lang="el-GR" sz="2800" b="1" dirty="0">
                <a:solidFill>
                  <a:schemeClr val="tx2">
                    <a:lumMod val="75000"/>
                  </a:schemeClr>
                </a:solidFill>
                <a:latin typeface="+mn-lt"/>
                <a:ea typeface="Times New Roman" panose="02020603050405020304" pitchFamily="18" charset="0"/>
              </a:rPr>
              <a:t>Δημόσια προβλήματα</a:t>
            </a:r>
            <a:endParaRPr lang="el-GR" sz="2800" b="1" dirty="0">
              <a:solidFill>
                <a:schemeClr val="tx2">
                  <a:lumMod val="75000"/>
                </a:schemeClr>
              </a:solidFill>
              <a:latin typeface="+mn-lt"/>
            </a:endParaRPr>
          </a:p>
        </p:txBody>
      </p:sp>
      <p:sp>
        <p:nvSpPr>
          <p:cNvPr id="3" name="Content Placeholder 2"/>
          <p:cNvSpPr>
            <a:spLocks noGrp="1"/>
          </p:cNvSpPr>
          <p:nvPr>
            <p:ph idx="1"/>
          </p:nvPr>
        </p:nvSpPr>
        <p:spPr>
          <a:xfrm>
            <a:off x="457200" y="1556792"/>
            <a:ext cx="8229600" cy="4680520"/>
          </a:xfrm>
        </p:spPr>
        <p:txBody>
          <a:bodyPr/>
          <a:lstStyle/>
          <a:p>
            <a:pPr marL="0" marR="0" indent="0" algn="just">
              <a:lnSpc>
                <a:spcPct val="150000"/>
              </a:lnSpc>
              <a:spcBef>
                <a:spcPts val="0"/>
              </a:spcBef>
              <a:spcAft>
                <a:spcPts val="0"/>
              </a:spcAft>
              <a:buNone/>
            </a:pPr>
            <a:r>
              <a:rPr lang="el-GR" sz="2000" b="1" u="none" strike="noStrike" dirty="0">
                <a:solidFill>
                  <a:schemeClr val="tx2">
                    <a:lumMod val="75000"/>
                  </a:schemeClr>
                </a:solidFill>
                <a:effectLst/>
                <a:latin typeface="Calibri" panose="020F0502020204030204" pitchFamily="34" charset="0"/>
                <a:ea typeface="Times New Roman" panose="02020603050405020304" pitchFamily="18" charset="0"/>
              </a:rPr>
              <a:t>Πρόβλημα: </a:t>
            </a: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διατάραξη ορισμένου συστήματος, με τη διαμόρφωση μιας κατάστασης, η οποία δεν μπορεί να τεθεί υπό αποτελεσματικό έλεγχο ή επηρεάζει αρνητικά τη ζωή, τη δραστηριότητα των δρώντων υποκειμένων. </a:t>
            </a:r>
          </a:p>
          <a:p>
            <a:pPr marL="0" marR="0" indent="0" algn="just">
              <a:lnSpc>
                <a:spcPct val="150000"/>
              </a:lnSpc>
              <a:spcBef>
                <a:spcPts val="0"/>
              </a:spcBef>
              <a:spcAft>
                <a:spcPts val="0"/>
              </a:spcAft>
              <a:buNone/>
            </a:pPr>
            <a:endPar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endParaRPr>
          </a:p>
          <a:p>
            <a:pPr marL="0" marR="0" indent="0" algn="just">
              <a:lnSpc>
                <a:spcPct val="150000"/>
              </a:lnSpc>
              <a:spcBef>
                <a:spcPts val="0"/>
              </a:spcBef>
              <a:spcAft>
                <a:spcPts val="0"/>
              </a:spcAft>
              <a:buNone/>
            </a:pPr>
            <a:r>
              <a:rPr lang="el-GR" sz="2000" b="1" dirty="0">
                <a:solidFill>
                  <a:schemeClr val="tx2">
                    <a:lumMod val="75000"/>
                  </a:schemeClr>
                </a:solidFill>
                <a:latin typeface="Calibri" panose="020F0502020204030204" pitchFamily="34" charset="0"/>
                <a:ea typeface="Times New Roman" panose="02020603050405020304" pitchFamily="18" charset="0"/>
              </a:rPr>
              <a:t>Δημόσια και ιδιωτικά προβλήματα (διάκριση</a:t>
            </a:r>
            <a:r>
              <a:rPr lang="en-US" sz="2000" b="1" dirty="0">
                <a:solidFill>
                  <a:schemeClr val="tx2">
                    <a:lumMod val="75000"/>
                  </a:schemeClr>
                </a:solidFill>
                <a:latin typeface="Calibri" panose="020F0502020204030204" pitchFamily="34" charset="0"/>
                <a:ea typeface="Times New Roman" panose="02020603050405020304" pitchFamily="18" charset="0"/>
              </a:rPr>
              <a:t> Dewey</a:t>
            </a:r>
            <a:r>
              <a:rPr lang="el-GR" sz="2000" b="1" dirty="0">
                <a:solidFill>
                  <a:schemeClr val="tx2">
                    <a:lumMod val="75000"/>
                  </a:schemeClr>
                </a:solidFill>
                <a:latin typeface="Calibri" panose="020F0502020204030204" pitchFamily="34" charset="0"/>
                <a:ea typeface="Times New Roman" panose="02020603050405020304" pitchFamily="18" charset="0"/>
              </a:rPr>
              <a:t>)</a:t>
            </a:r>
          </a:p>
          <a:p>
            <a:pPr marR="0" algn="just">
              <a:lnSpc>
                <a:spcPct val="150000"/>
              </a:lnSpc>
              <a:spcBef>
                <a:spcPts val="0"/>
              </a:spcBef>
              <a:spcAft>
                <a:spcPts val="0"/>
              </a:spcAft>
              <a:buFont typeface="Wingdings" panose="05000000000000000000" pitchFamily="2" charset="2"/>
              <a:buChar char="q"/>
            </a:pPr>
            <a:r>
              <a:rPr lang="el-GR" sz="2000" b="1" u="none" strike="noStrike" dirty="0">
                <a:solidFill>
                  <a:schemeClr val="tx2">
                    <a:lumMod val="75000"/>
                  </a:schemeClr>
                </a:solidFill>
                <a:effectLst/>
                <a:latin typeface="Calibri" panose="020F0502020204030204" pitchFamily="34" charset="0"/>
                <a:ea typeface="Times New Roman" panose="02020603050405020304" pitchFamily="18" charset="0"/>
              </a:rPr>
              <a:t>Ιδιωτικό πρόβλημα: </a:t>
            </a: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το  πρόβλημα και οι πράξεις που γίνονται για την επίλυσή του έχουν συνέπειες που περιορίζονται στους άμεσα θιγόμενους</a:t>
            </a:r>
          </a:p>
          <a:p>
            <a:pPr marR="0" algn="just">
              <a:lnSpc>
                <a:spcPct val="150000"/>
              </a:lnSpc>
              <a:spcBef>
                <a:spcPts val="0"/>
              </a:spcBef>
              <a:spcAft>
                <a:spcPts val="0"/>
              </a:spcAft>
              <a:buFont typeface="Wingdings" panose="05000000000000000000" pitchFamily="2" charset="2"/>
              <a:buChar char="q"/>
            </a:pPr>
            <a:r>
              <a:rPr lang="el-GR" sz="2000" b="1" u="none" strike="noStrike" dirty="0">
                <a:solidFill>
                  <a:schemeClr val="tx2">
                    <a:lumMod val="75000"/>
                  </a:schemeClr>
                </a:solidFill>
                <a:effectLst/>
                <a:latin typeface="Calibri" panose="020F0502020204030204" pitchFamily="34" charset="0"/>
                <a:ea typeface="Times New Roman" panose="02020603050405020304" pitchFamily="18" charset="0"/>
              </a:rPr>
              <a:t>Δημόσιο πρόβλημα: </a:t>
            </a: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οι συνέπειές του εκτείνονται στο ευρύ κοινό</a:t>
            </a:r>
            <a:endParaRPr lang="el-GR" sz="2000" i="1" u="none" strike="noStrike" dirty="0">
              <a:solidFill>
                <a:schemeClr val="tx2">
                  <a:lumMod val="75000"/>
                </a:schemeClr>
              </a:solidFill>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0964772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38763" y="203745"/>
            <a:ext cx="8229600" cy="1143000"/>
          </a:xfrm>
        </p:spPr>
        <p:txBody>
          <a:bodyPr>
            <a:normAutofit/>
          </a:bodyPr>
          <a:lstStyle/>
          <a:p>
            <a:r>
              <a:rPr lang="el-GR" sz="2800" b="1" dirty="0">
                <a:solidFill>
                  <a:schemeClr val="tx2">
                    <a:lumMod val="75000"/>
                  </a:schemeClr>
                </a:solidFill>
                <a:latin typeface="+mn-lt"/>
                <a:ea typeface="Times New Roman" panose="02020603050405020304" pitchFamily="18" charset="0"/>
              </a:rPr>
              <a:t>Δημόσια προβλήματα</a:t>
            </a:r>
            <a:endParaRPr lang="el-GR" sz="2800" b="1" dirty="0">
              <a:solidFill>
                <a:schemeClr val="tx2">
                  <a:lumMod val="75000"/>
                </a:schemeClr>
              </a:solidFill>
              <a:latin typeface="+mn-lt"/>
            </a:endParaRPr>
          </a:p>
        </p:txBody>
      </p:sp>
      <p:sp>
        <p:nvSpPr>
          <p:cNvPr id="3" name="Content Placeholder 2"/>
          <p:cNvSpPr>
            <a:spLocks noGrp="1"/>
          </p:cNvSpPr>
          <p:nvPr>
            <p:ph idx="1"/>
          </p:nvPr>
        </p:nvSpPr>
        <p:spPr>
          <a:xfrm>
            <a:off x="457200" y="1556792"/>
            <a:ext cx="8229600" cy="4680520"/>
          </a:xfrm>
        </p:spPr>
        <p:txBody>
          <a:bodyPr/>
          <a:lstStyle/>
          <a:p>
            <a:pPr marL="0" indent="0" algn="just">
              <a:lnSpc>
                <a:spcPct val="150000"/>
              </a:lnSpc>
              <a:spcBef>
                <a:spcPts val="0"/>
              </a:spcBef>
              <a:buNone/>
            </a:pPr>
            <a:r>
              <a:rPr lang="el-GR" sz="2000" b="1" dirty="0">
                <a:solidFill>
                  <a:schemeClr val="tx2">
                    <a:lumMod val="75000"/>
                  </a:schemeClr>
                </a:solidFill>
              </a:rPr>
              <a:t>Ορισμοί</a:t>
            </a:r>
          </a:p>
          <a:p>
            <a:pPr algn="just">
              <a:lnSpc>
                <a:spcPct val="150000"/>
              </a:lnSpc>
              <a:spcBef>
                <a:spcPts val="0"/>
              </a:spcBef>
              <a:buFont typeface="Wingdings" panose="05000000000000000000" pitchFamily="2" charset="2"/>
              <a:buChar char="ü"/>
            </a:pPr>
            <a:r>
              <a:rPr lang="el-GR" sz="2000" dirty="0">
                <a:solidFill>
                  <a:schemeClr val="tx2">
                    <a:lumMod val="75000"/>
                  </a:schemeClr>
                </a:solidFill>
              </a:rPr>
              <a:t>Συνθήκη ή κατάσταση που παράγει δυσαρέσκεια ή ανάγκες στους πολίτες, για την ικανοποίηση των οποίων αναζητείται  κυβερνητική δράση(</a:t>
            </a:r>
            <a:r>
              <a:rPr lang="el-GR" sz="2000" dirty="0" err="1">
                <a:solidFill>
                  <a:schemeClr val="tx2">
                    <a:lumMod val="75000"/>
                  </a:schemeClr>
                </a:solidFill>
              </a:rPr>
              <a:t>Anderson</a:t>
            </a:r>
            <a:r>
              <a:rPr lang="el-GR" sz="2000" dirty="0">
                <a:solidFill>
                  <a:schemeClr val="tx2">
                    <a:lumMod val="75000"/>
                  </a:schemeClr>
                </a:solidFill>
              </a:rPr>
              <a:t>, 2006)</a:t>
            </a:r>
          </a:p>
          <a:p>
            <a:pPr algn="just">
              <a:lnSpc>
                <a:spcPct val="150000"/>
              </a:lnSpc>
              <a:spcBef>
                <a:spcPts val="0"/>
              </a:spcBef>
              <a:buFont typeface="Wingdings" panose="05000000000000000000" pitchFamily="2" charset="2"/>
              <a:buChar char="ü"/>
            </a:pPr>
            <a:r>
              <a:rPr lang="el-GR" sz="2000" dirty="0">
                <a:solidFill>
                  <a:schemeClr val="tx2">
                    <a:lumMod val="75000"/>
                  </a:schemeClr>
                </a:solidFill>
              </a:rPr>
              <a:t>γίνονται αντικείμενο της δημόσιας πολιτικής, επειδή έχουν τέτοιο βαθμό πολυπλοκότητας (</a:t>
            </a:r>
            <a:r>
              <a:rPr lang="el-GR" sz="2000" dirty="0" err="1">
                <a:solidFill>
                  <a:schemeClr val="tx2">
                    <a:lumMod val="75000"/>
                  </a:schemeClr>
                </a:solidFill>
              </a:rPr>
              <a:t>complexity</a:t>
            </a:r>
            <a:r>
              <a:rPr lang="el-GR" sz="2000" dirty="0">
                <a:solidFill>
                  <a:schemeClr val="tx2">
                    <a:lumMod val="75000"/>
                  </a:schemeClr>
                </a:solidFill>
              </a:rPr>
              <a:t>), ώστε η επίλυσή τους, υπό τους δεδομένους περιορισμούς χρόνου και πόρων, να απαιτεί εξωτερικό έλεγχο (συστημική θεωρία)</a:t>
            </a:r>
          </a:p>
          <a:p>
            <a:pPr marL="0" indent="0" algn="just">
              <a:lnSpc>
                <a:spcPct val="150000"/>
              </a:lnSpc>
              <a:spcBef>
                <a:spcPts val="0"/>
              </a:spcBef>
              <a:buNone/>
            </a:pPr>
            <a:endParaRPr lang="el-GR" dirty="0">
              <a:solidFill>
                <a:schemeClr val="tx2">
                  <a:lumMod val="75000"/>
                </a:schemeClr>
              </a:solidFill>
            </a:endParaRPr>
          </a:p>
        </p:txBody>
      </p:sp>
    </p:spTree>
    <p:extLst>
      <p:ext uri="{BB962C8B-B14F-4D97-AF65-F5344CB8AC3E}">
        <p14:creationId xmlns:p14="http://schemas.microsoft.com/office/powerpoint/2010/main" val="34382004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38763" y="203745"/>
            <a:ext cx="8229600" cy="1143000"/>
          </a:xfrm>
        </p:spPr>
        <p:txBody>
          <a:bodyPr>
            <a:normAutofit/>
          </a:bodyPr>
          <a:lstStyle/>
          <a:p>
            <a:r>
              <a:rPr lang="el-GR" sz="2800" b="1" dirty="0">
                <a:solidFill>
                  <a:schemeClr val="tx2">
                    <a:lumMod val="75000"/>
                  </a:schemeClr>
                </a:solidFill>
              </a:rPr>
              <a:t>Δημόσια προβλήματα</a:t>
            </a:r>
          </a:p>
        </p:txBody>
      </p:sp>
      <p:sp>
        <p:nvSpPr>
          <p:cNvPr id="3" name="Content Placeholder 2"/>
          <p:cNvSpPr>
            <a:spLocks noGrp="1"/>
          </p:cNvSpPr>
          <p:nvPr>
            <p:ph idx="1"/>
          </p:nvPr>
        </p:nvSpPr>
        <p:spPr>
          <a:xfrm>
            <a:off x="457200" y="1556792"/>
            <a:ext cx="8229600" cy="4680520"/>
          </a:xfrm>
        </p:spPr>
        <p:txBody>
          <a:bodyPr/>
          <a:lstStyle/>
          <a:p>
            <a:pPr marL="0" indent="0" algn="just">
              <a:lnSpc>
                <a:spcPct val="150000"/>
              </a:lnSpc>
              <a:spcBef>
                <a:spcPts val="0"/>
              </a:spcBef>
              <a:buNone/>
            </a:pPr>
            <a:r>
              <a:rPr lang="el-GR" sz="2000" b="1" dirty="0">
                <a:solidFill>
                  <a:schemeClr val="tx2">
                    <a:lumMod val="75000"/>
                  </a:schemeClr>
                </a:solidFill>
              </a:rPr>
              <a:t>Χαρακτηριστικά</a:t>
            </a:r>
          </a:p>
          <a:p>
            <a:pPr algn="just">
              <a:lnSpc>
                <a:spcPct val="150000"/>
              </a:lnSpc>
              <a:spcBef>
                <a:spcPts val="0"/>
              </a:spcBef>
              <a:buFont typeface="Wingdings" panose="05000000000000000000" pitchFamily="2" charset="2"/>
              <a:buChar char="ü"/>
            </a:pPr>
            <a:r>
              <a:rPr lang="el-GR" sz="2000" dirty="0">
                <a:solidFill>
                  <a:schemeClr val="tx2">
                    <a:lumMod val="75000"/>
                  </a:schemeClr>
                </a:solidFill>
              </a:rPr>
              <a:t>Επηρεάζουν έναν μεγάλο αριθμό ατόμων και έχουν ευρείες επιδράσεις ακόμη και σε άτομα που δεν εμπλέκονται άμεσα</a:t>
            </a:r>
          </a:p>
          <a:p>
            <a:pPr algn="just">
              <a:lnSpc>
                <a:spcPct val="150000"/>
              </a:lnSpc>
              <a:spcBef>
                <a:spcPts val="0"/>
              </a:spcBef>
              <a:buFont typeface="Wingdings" panose="05000000000000000000" pitchFamily="2" charset="2"/>
              <a:buChar char="ü"/>
            </a:pPr>
            <a:r>
              <a:rPr lang="el-GR" sz="2000" dirty="0">
                <a:solidFill>
                  <a:schemeClr val="tx2">
                    <a:lumMod val="75000"/>
                  </a:schemeClr>
                </a:solidFill>
              </a:rPr>
              <a:t>Είναι δύσκολο ή αδύνατο να επιλυθούν με τη δράση μεμονωμένων ατόμων, γιατί: </a:t>
            </a:r>
          </a:p>
          <a:p>
            <a:pPr lvl="1" algn="just">
              <a:lnSpc>
                <a:spcPct val="150000"/>
              </a:lnSpc>
              <a:spcBef>
                <a:spcPts val="0"/>
              </a:spcBef>
            </a:pP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αφορούν στο σύνολο</a:t>
            </a:r>
          </a:p>
          <a:p>
            <a:pPr lvl="1" algn="just">
              <a:lnSpc>
                <a:spcPct val="150000"/>
              </a:lnSpc>
              <a:spcBef>
                <a:spcPts val="0"/>
              </a:spcBef>
            </a:pP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είναι πολυδιάστατα και πολύπλοκα</a:t>
            </a:r>
          </a:p>
          <a:p>
            <a:pPr lvl="1" algn="just">
              <a:lnSpc>
                <a:spcPct val="150000"/>
              </a:lnSpc>
              <a:spcBef>
                <a:spcPts val="0"/>
              </a:spcBef>
            </a:pPr>
            <a:r>
              <a:rPr lang="el-GR" sz="2000" dirty="0">
                <a:solidFill>
                  <a:schemeClr val="tx2">
                    <a:lumMod val="75000"/>
                  </a:schemeClr>
                </a:solidFill>
                <a:latin typeface="Calibri" panose="020F0502020204030204" pitchFamily="34" charset="0"/>
                <a:ea typeface="Times New Roman" panose="02020603050405020304" pitchFamily="18" charset="0"/>
              </a:rPr>
              <a:t>δεν είναι</a:t>
            </a: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 </a:t>
            </a:r>
            <a:r>
              <a:rPr lang="el-GR" sz="2000" u="none" strike="noStrike" dirty="0" err="1">
                <a:solidFill>
                  <a:schemeClr val="tx2">
                    <a:lumMod val="75000"/>
                  </a:schemeClr>
                </a:solidFill>
                <a:effectLst/>
                <a:latin typeface="Calibri" panose="020F0502020204030204" pitchFamily="34" charset="0"/>
                <a:ea typeface="Times New Roman" panose="02020603050405020304" pitchFamily="18" charset="0"/>
              </a:rPr>
              <a:t>αυτορυθμιζόμενα</a:t>
            </a:r>
            <a:endParaRPr lang="el-GR" sz="2000" dirty="0">
              <a:solidFill>
                <a:schemeClr val="tx2">
                  <a:lumMod val="75000"/>
                </a:schemeClr>
              </a:solidFill>
              <a:latin typeface="Calibri" panose="020F0502020204030204" pitchFamily="34" charset="0"/>
              <a:ea typeface="Times New Roman" panose="02020603050405020304" pitchFamily="18" charset="0"/>
            </a:endParaRPr>
          </a:p>
          <a:p>
            <a:pPr algn="just">
              <a:lnSpc>
                <a:spcPct val="150000"/>
              </a:lnSpc>
              <a:spcBef>
                <a:spcPts val="0"/>
              </a:spcBef>
              <a:buFont typeface="Wingdings" panose="05000000000000000000" pitchFamily="2" charset="2"/>
              <a:buChar char="ü"/>
            </a:pP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αφορούν σε οποιαδήποτε υπόθεση εμπίπτει στην αρμοδιότητα και τον έλεγχο του κράτους</a:t>
            </a:r>
            <a:endParaRPr lang="el-GR" sz="2000" dirty="0">
              <a:solidFill>
                <a:schemeClr val="tx2">
                  <a:lumMod val="75000"/>
                </a:schemeClr>
              </a:solidFill>
            </a:endParaRPr>
          </a:p>
        </p:txBody>
      </p:sp>
    </p:spTree>
    <p:extLst>
      <p:ext uri="{BB962C8B-B14F-4D97-AF65-F5344CB8AC3E}">
        <p14:creationId xmlns:p14="http://schemas.microsoft.com/office/powerpoint/2010/main" val="1691090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altLang="en-US" sz="2800" b="1" dirty="0">
                <a:solidFill>
                  <a:schemeClr val="tx2">
                    <a:lumMod val="75000"/>
                  </a:schemeClr>
                </a:solidFill>
                <a:latin typeface="+mn-lt"/>
              </a:rPr>
              <a:t>Δημόσια πολιτική</a:t>
            </a:r>
            <a:endParaRPr lang="en-US" altLang="en-US" sz="2800" b="1" dirty="0">
              <a:solidFill>
                <a:schemeClr val="tx2">
                  <a:lumMod val="75000"/>
                </a:schemeClr>
              </a:solidFill>
              <a:latin typeface="+mn-lt"/>
            </a:endParaRPr>
          </a:p>
        </p:txBody>
      </p:sp>
      <p:sp>
        <p:nvSpPr>
          <p:cNvPr id="3075" name="Θέση περιεχομένου 2"/>
          <p:cNvSpPr>
            <a:spLocks noGrp="1"/>
          </p:cNvSpPr>
          <p:nvPr>
            <p:ph idx="1"/>
          </p:nvPr>
        </p:nvSpPr>
        <p:spPr>
          <a:xfrm>
            <a:off x="457200" y="1600200"/>
            <a:ext cx="8229600" cy="4983162"/>
          </a:xfrm>
        </p:spPr>
        <p:txBody>
          <a:bodyPr/>
          <a:lstStyle/>
          <a:p>
            <a:pPr marL="57150" indent="0" algn="just" eaLnBrk="1" hangingPunct="1">
              <a:lnSpc>
                <a:spcPct val="150000"/>
              </a:lnSpc>
              <a:spcBef>
                <a:spcPts val="0"/>
              </a:spcBef>
              <a:buNone/>
            </a:pPr>
            <a:endParaRPr lang="el-GR" altLang="en-US" sz="2000" dirty="0">
              <a:solidFill>
                <a:schemeClr val="tx2">
                  <a:lumMod val="75000"/>
                </a:schemeClr>
              </a:solidFill>
            </a:endParaRPr>
          </a:p>
          <a:p>
            <a:pPr marL="57150" indent="0" algn="ctr" eaLnBrk="1" hangingPunct="1">
              <a:lnSpc>
                <a:spcPct val="150000"/>
              </a:lnSpc>
              <a:spcBef>
                <a:spcPts val="0"/>
              </a:spcBef>
              <a:buNone/>
            </a:pPr>
            <a:endParaRPr lang="el-GR" altLang="en-US" sz="2000" b="1" dirty="0">
              <a:solidFill>
                <a:schemeClr val="tx2">
                  <a:lumMod val="75000"/>
                </a:schemeClr>
              </a:solidFill>
            </a:endParaRPr>
          </a:p>
          <a:p>
            <a:pPr marL="57150" indent="0" algn="ctr" eaLnBrk="1" hangingPunct="1">
              <a:lnSpc>
                <a:spcPct val="150000"/>
              </a:lnSpc>
              <a:spcBef>
                <a:spcPts val="0"/>
              </a:spcBef>
              <a:buNone/>
            </a:pPr>
            <a:r>
              <a:rPr lang="el-GR" altLang="en-US" sz="2000" b="1" dirty="0">
                <a:solidFill>
                  <a:schemeClr val="tx2">
                    <a:lumMod val="75000"/>
                  </a:schemeClr>
                </a:solidFill>
              </a:rPr>
              <a:t>Η δημόσια πολιτική άπτεται του σχεδιασμού συστημάτων λύσεων υπαρκτών προβλημάτων</a:t>
            </a:r>
          </a:p>
          <a:p>
            <a:pPr marL="57150" indent="0" algn="ctr" eaLnBrk="1" hangingPunct="1">
              <a:lnSpc>
                <a:spcPct val="150000"/>
              </a:lnSpc>
              <a:spcBef>
                <a:spcPts val="0"/>
              </a:spcBef>
              <a:buNone/>
            </a:pPr>
            <a:r>
              <a:rPr lang="el-GR" altLang="en-US" sz="2000" b="1" dirty="0">
                <a:solidFill>
                  <a:schemeClr val="tx2">
                    <a:lumMod val="75000"/>
                  </a:schemeClr>
                </a:solidFill>
              </a:rPr>
              <a:t> και</a:t>
            </a:r>
          </a:p>
          <a:p>
            <a:pPr marL="57150" indent="0" algn="ctr" eaLnBrk="1" hangingPunct="1">
              <a:lnSpc>
                <a:spcPct val="150000"/>
              </a:lnSpc>
              <a:spcBef>
                <a:spcPts val="0"/>
              </a:spcBef>
              <a:buNone/>
            </a:pPr>
            <a:r>
              <a:rPr lang="el-GR" altLang="en-US" sz="2000" b="1" dirty="0">
                <a:solidFill>
                  <a:schemeClr val="tx2">
                    <a:lumMod val="75000"/>
                  </a:schemeClr>
                </a:solidFill>
              </a:rPr>
              <a:t> της λήψης έγκυρων αποφάσεων για την ουσιαστική αντιμετώπιση των δημοσίων προβλημάτων</a:t>
            </a:r>
          </a:p>
          <a:p>
            <a:pPr lvl="1" algn="just" eaLnBrk="1" hangingPunct="1">
              <a:lnSpc>
                <a:spcPct val="114000"/>
              </a:lnSpc>
              <a:spcBef>
                <a:spcPts val="0"/>
              </a:spcBef>
            </a:pPr>
            <a:endParaRPr lang="el-GR" altLang="en-US" sz="2000" dirty="0">
              <a:solidFill>
                <a:schemeClr val="tx2">
                  <a:lumMod val="75000"/>
                </a:schemeClr>
              </a:solidFill>
            </a:endParaRPr>
          </a:p>
          <a:p>
            <a:pPr marL="457200" lvl="1" indent="0" eaLnBrk="1" hangingPunct="1">
              <a:buNone/>
            </a:pPr>
            <a:endParaRPr lang="el-GR" altLang="en-US" sz="2600" b="1" dirty="0"/>
          </a:p>
        </p:txBody>
      </p:sp>
    </p:spTree>
    <p:extLst>
      <p:ext uri="{BB962C8B-B14F-4D97-AF65-F5344CB8AC3E}">
        <p14:creationId xmlns:p14="http://schemas.microsoft.com/office/powerpoint/2010/main" val="9273493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altLang="en-US" sz="2800" b="1" dirty="0">
                <a:solidFill>
                  <a:schemeClr val="tx2">
                    <a:lumMod val="75000"/>
                  </a:schemeClr>
                </a:solidFill>
                <a:latin typeface="+mn-lt"/>
              </a:rPr>
              <a:t>Δημόσια πολιτική</a:t>
            </a:r>
            <a:endParaRPr lang="en-US" altLang="en-US" sz="3200" b="1" dirty="0">
              <a:solidFill>
                <a:schemeClr val="tx2">
                  <a:lumMod val="75000"/>
                </a:schemeClr>
              </a:solidFill>
              <a:latin typeface="+mn-lt"/>
            </a:endParaRPr>
          </a:p>
        </p:txBody>
      </p:sp>
      <p:sp>
        <p:nvSpPr>
          <p:cNvPr id="3075" name="Θέση περιεχομένου 2"/>
          <p:cNvSpPr>
            <a:spLocks noGrp="1"/>
          </p:cNvSpPr>
          <p:nvPr>
            <p:ph idx="1"/>
          </p:nvPr>
        </p:nvSpPr>
        <p:spPr>
          <a:xfrm>
            <a:off x="457200" y="1600200"/>
            <a:ext cx="8229600" cy="5213176"/>
          </a:xfrm>
        </p:spPr>
        <p:txBody>
          <a:bodyPr/>
          <a:lstStyle/>
          <a:p>
            <a:pPr marL="457200" lvl="1" indent="0" algn="just" eaLnBrk="1" hangingPunct="1">
              <a:lnSpc>
                <a:spcPct val="114000"/>
              </a:lnSpc>
              <a:spcBef>
                <a:spcPts val="0"/>
              </a:spcBef>
              <a:buNone/>
            </a:pPr>
            <a:r>
              <a:rPr lang="el-GR" altLang="en-US" sz="1800" b="1" dirty="0">
                <a:solidFill>
                  <a:schemeClr val="tx2">
                    <a:lumMod val="75000"/>
                  </a:schemeClr>
                </a:solidFill>
              </a:rPr>
              <a:t>Ορισμοί</a:t>
            </a:r>
            <a:endParaRPr lang="en-US" altLang="en-US" sz="1800" dirty="0">
              <a:solidFill>
                <a:schemeClr val="tx2">
                  <a:lumMod val="75000"/>
                </a:schemeClr>
              </a:solidFill>
            </a:endParaRPr>
          </a:p>
          <a:p>
            <a:pPr lvl="1" algn="just" eaLnBrk="1" hangingPunct="1">
              <a:lnSpc>
                <a:spcPct val="150000"/>
              </a:lnSpc>
              <a:spcBef>
                <a:spcPts val="0"/>
              </a:spcBef>
            </a:pPr>
            <a:r>
              <a:rPr lang="el-GR" altLang="en-US" sz="1800" dirty="0">
                <a:solidFill>
                  <a:schemeClr val="tx2">
                    <a:lumMod val="75000"/>
                  </a:schemeClr>
                </a:solidFill>
              </a:rPr>
              <a:t>«εξουσιαστική κατανομή αξιών για την κοινωνία» (</a:t>
            </a:r>
            <a:r>
              <a:rPr lang="el-GR" altLang="en-US" sz="1800" dirty="0" err="1">
                <a:solidFill>
                  <a:schemeClr val="tx2">
                    <a:lumMod val="75000"/>
                  </a:schemeClr>
                </a:solidFill>
              </a:rPr>
              <a:t>Easton</a:t>
            </a:r>
            <a:r>
              <a:rPr lang="el-GR" altLang="en-US" sz="1800" dirty="0">
                <a:solidFill>
                  <a:schemeClr val="tx2">
                    <a:lumMod val="75000"/>
                  </a:schemeClr>
                </a:solidFill>
              </a:rPr>
              <a:t>, 1953)</a:t>
            </a:r>
          </a:p>
          <a:p>
            <a:pPr lvl="1" algn="just" eaLnBrk="1" hangingPunct="1">
              <a:lnSpc>
                <a:spcPct val="150000"/>
              </a:lnSpc>
              <a:spcBef>
                <a:spcPts val="0"/>
              </a:spcBef>
            </a:pPr>
            <a:r>
              <a:rPr lang="el-GR" altLang="en-US" sz="1800" dirty="0">
                <a:solidFill>
                  <a:schemeClr val="tx2">
                    <a:lumMod val="75000"/>
                  </a:schemeClr>
                </a:solidFill>
              </a:rPr>
              <a:t>«ό,τι οι κυβερνήσεις επιλέγουν ή δεν επιλέγουν να πράξουν» (</a:t>
            </a:r>
            <a:r>
              <a:rPr lang="el-GR" altLang="en-US" sz="1800" dirty="0" err="1">
                <a:solidFill>
                  <a:schemeClr val="tx2">
                    <a:lumMod val="75000"/>
                  </a:schemeClr>
                </a:solidFill>
              </a:rPr>
              <a:t>Dye</a:t>
            </a:r>
            <a:r>
              <a:rPr lang="el-GR" altLang="en-US" sz="1800" dirty="0">
                <a:solidFill>
                  <a:schemeClr val="tx2">
                    <a:lumMod val="75000"/>
                  </a:schemeClr>
                </a:solidFill>
              </a:rPr>
              <a:t>, 1975)</a:t>
            </a:r>
          </a:p>
          <a:p>
            <a:pPr lvl="1" algn="just" eaLnBrk="1" hangingPunct="1">
              <a:lnSpc>
                <a:spcPct val="150000"/>
              </a:lnSpc>
              <a:spcBef>
                <a:spcPts val="0"/>
              </a:spcBef>
            </a:pPr>
            <a:r>
              <a:rPr lang="el-GR" altLang="en-US" sz="1800" dirty="0">
                <a:solidFill>
                  <a:schemeClr val="tx2">
                    <a:lumMod val="75000"/>
                  </a:schemeClr>
                </a:solidFill>
              </a:rPr>
              <a:t>«μια μακρά σειρά λίγο-πολύ </a:t>
            </a:r>
            <a:r>
              <a:rPr lang="el-GR" altLang="en-US" sz="1800" dirty="0" err="1">
                <a:solidFill>
                  <a:schemeClr val="tx2">
                    <a:lumMod val="75000"/>
                  </a:schemeClr>
                </a:solidFill>
              </a:rPr>
              <a:t>συσχετιζόμενων</a:t>
            </a:r>
            <a:r>
              <a:rPr lang="el-GR" altLang="en-US" sz="1800" dirty="0">
                <a:solidFill>
                  <a:schemeClr val="tx2">
                    <a:lumMod val="75000"/>
                  </a:schemeClr>
                </a:solidFill>
              </a:rPr>
              <a:t> ενεργειών καθώς και οι συνέπειές τους σε αυτούς που αφορούν» (</a:t>
            </a:r>
            <a:r>
              <a:rPr lang="el-GR" altLang="en-US" sz="1800" dirty="0" err="1">
                <a:solidFill>
                  <a:schemeClr val="tx2">
                    <a:lumMod val="75000"/>
                  </a:schemeClr>
                </a:solidFill>
              </a:rPr>
              <a:t>Rose</a:t>
            </a:r>
            <a:r>
              <a:rPr lang="el-GR" altLang="en-US" sz="1800" dirty="0">
                <a:solidFill>
                  <a:schemeClr val="tx2">
                    <a:lumMod val="75000"/>
                  </a:schemeClr>
                </a:solidFill>
              </a:rPr>
              <a:t>, 1969) </a:t>
            </a:r>
          </a:p>
          <a:p>
            <a:pPr lvl="1" algn="just" eaLnBrk="1" hangingPunct="1">
              <a:lnSpc>
                <a:spcPct val="150000"/>
              </a:lnSpc>
              <a:spcBef>
                <a:spcPts val="0"/>
              </a:spcBef>
            </a:pPr>
            <a:r>
              <a:rPr lang="el-GR" altLang="en-US" sz="1800" dirty="0">
                <a:solidFill>
                  <a:schemeClr val="tx2">
                    <a:lumMod val="75000"/>
                  </a:schemeClr>
                </a:solidFill>
              </a:rPr>
              <a:t>«οι σχέσεις της κυβέρνησης με το περιβάλλον της» (</a:t>
            </a:r>
            <a:r>
              <a:rPr lang="el-GR" altLang="en-US" sz="1800" dirty="0" err="1">
                <a:solidFill>
                  <a:schemeClr val="tx2">
                    <a:lumMod val="75000"/>
                  </a:schemeClr>
                </a:solidFill>
              </a:rPr>
              <a:t>Eyestone</a:t>
            </a:r>
            <a:r>
              <a:rPr lang="el-GR" altLang="en-US" sz="1800" dirty="0">
                <a:solidFill>
                  <a:schemeClr val="tx2">
                    <a:lumMod val="75000"/>
                  </a:schemeClr>
                </a:solidFill>
              </a:rPr>
              <a:t>, 1971)</a:t>
            </a:r>
          </a:p>
          <a:p>
            <a:pPr lvl="1" algn="just" eaLnBrk="1" hangingPunct="1">
              <a:lnSpc>
                <a:spcPct val="114000"/>
              </a:lnSpc>
              <a:spcBef>
                <a:spcPts val="0"/>
              </a:spcBef>
            </a:pPr>
            <a:r>
              <a:rPr lang="el-GR" altLang="en-US" sz="1800" dirty="0">
                <a:solidFill>
                  <a:schemeClr val="tx2">
                    <a:lumMod val="75000"/>
                  </a:schemeClr>
                </a:solidFill>
              </a:rPr>
              <a:t>«ένα σύνολο </a:t>
            </a:r>
            <a:r>
              <a:rPr lang="el-GR" altLang="en-US" sz="1800" dirty="0" err="1">
                <a:solidFill>
                  <a:schemeClr val="tx2">
                    <a:lumMod val="75000"/>
                  </a:schemeClr>
                </a:solidFill>
              </a:rPr>
              <a:t>συσχετιζόμενων</a:t>
            </a:r>
            <a:r>
              <a:rPr lang="el-GR" altLang="en-US" sz="1800" dirty="0">
                <a:solidFill>
                  <a:schemeClr val="tx2">
                    <a:lumMod val="75000"/>
                  </a:schemeClr>
                </a:solidFill>
              </a:rPr>
              <a:t> αποφάσεων που λαμβάνονται από έναν πολιτικό ή μια ομάδα πολιτικών και αφορά στην επιλογή στόχων και μέσων για την επίτευξή τους στα πλαίσια μιας συγκεκριμένης κατάστασης όπου κατ’ αρχήν αυτοί οι δρώντες θα έχουν τη δύναμη να τις υλοποιήσουν» (</a:t>
            </a:r>
            <a:r>
              <a:rPr lang="el-GR" altLang="en-US" sz="1800" dirty="0" err="1">
                <a:solidFill>
                  <a:schemeClr val="tx2">
                    <a:lumMod val="75000"/>
                  </a:schemeClr>
                </a:solidFill>
              </a:rPr>
              <a:t>Jenkins</a:t>
            </a:r>
            <a:r>
              <a:rPr lang="el-GR" altLang="en-US" sz="1800" dirty="0">
                <a:solidFill>
                  <a:schemeClr val="tx2">
                    <a:lumMod val="75000"/>
                  </a:schemeClr>
                </a:solidFill>
              </a:rPr>
              <a:t>, 1978)</a:t>
            </a:r>
            <a:endParaRPr lang="en-US" altLang="en-US" sz="1800" dirty="0">
              <a:solidFill>
                <a:schemeClr val="tx2">
                  <a:lumMod val="75000"/>
                </a:schemeClr>
              </a:solidFill>
            </a:endParaRPr>
          </a:p>
          <a:p>
            <a:pPr lvl="1" algn="just" eaLnBrk="1" hangingPunct="1">
              <a:lnSpc>
                <a:spcPct val="114000"/>
              </a:lnSpc>
              <a:spcBef>
                <a:spcPts val="0"/>
              </a:spcBef>
            </a:pPr>
            <a:r>
              <a:rPr lang="el-GR" altLang="en-US" sz="1800" b="1" dirty="0">
                <a:solidFill>
                  <a:schemeClr val="tx2">
                    <a:lumMod val="75000"/>
                  </a:schemeClr>
                </a:solidFill>
              </a:rPr>
              <a:t>«σειρά σκόπιμων και σχετικά σταθερών ενεργειών, που αναπτύσσονται από κυβερνητικά σώματα και γενικότερα από επίσημους φορείς εξουσίας, για την αντιμετώπιση ενός προβλήματος ή ενός ζητήματος που προκαλεί το ενδιαφέρον» (</a:t>
            </a:r>
            <a:r>
              <a:rPr lang="el-GR" altLang="en-US" sz="1800" b="1" dirty="0" err="1">
                <a:solidFill>
                  <a:schemeClr val="tx2">
                    <a:lumMod val="75000"/>
                  </a:schemeClr>
                </a:solidFill>
              </a:rPr>
              <a:t>Anderson</a:t>
            </a:r>
            <a:r>
              <a:rPr lang="el-GR" altLang="en-US" sz="1800" b="1" dirty="0">
                <a:solidFill>
                  <a:schemeClr val="tx2">
                    <a:lumMod val="75000"/>
                  </a:schemeClr>
                </a:solidFill>
              </a:rPr>
              <a:t>)</a:t>
            </a:r>
          </a:p>
          <a:p>
            <a:pPr lvl="1" algn="just" eaLnBrk="1" hangingPunct="1">
              <a:lnSpc>
                <a:spcPct val="114000"/>
              </a:lnSpc>
              <a:spcBef>
                <a:spcPts val="0"/>
              </a:spcBef>
            </a:pPr>
            <a:endParaRPr lang="el-GR" altLang="en-US" sz="1800" b="1" dirty="0">
              <a:solidFill>
                <a:schemeClr val="tx2">
                  <a:lumMod val="75000"/>
                </a:schemeClr>
              </a:solidFill>
            </a:endParaRPr>
          </a:p>
          <a:p>
            <a:pPr lvl="1" algn="just" eaLnBrk="1" hangingPunct="1">
              <a:lnSpc>
                <a:spcPct val="114000"/>
              </a:lnSpc>
              <a:spcBef>
                <a:spcPts val="0"/>
              </a:spcBef>
            </a:pPr>
            <a:endParaRPr lang="el-GR" altLang="en-US" sz="1800" dirty="0">
              <a:solidFill>
                <a:schemeClr val="tx2">
                  <a:lumMod val="75000"/>
                </a:schemeClr>
              </a:solidFill>
            </a:endParaRPr>
          </a:p>
          <a:p>
            <a:pPr lvl="1" algn="just" eaLnBrk="1" hangingPunct="1">
              <a:lnSpc>
                <a:spcPct val="114000"/>
              </a:lnSpc>
              <a:spcBef>
                <a:spcPts val="0"/>
              </a:spcBef>
            </a:pPr>
            <a:endParaRPr lang="el-GR" altLang="en-US" sz="1800" dirty="0">
              <a:solidFill>
                <a:schemeClr val="tx2">
                  <a:lumMod val="75000"/>
                </a:schemeClr>
              </a:solidFill>
            </a:endParaRPr>
          </a:p>
          <a:p>
            <a:pPr marL="457200" lvl="1" indent="0" eaLnBrk="1" hangingPunct="1">
              <a:buNone/>
            </a:pPr>
            <a:endParaRPr lang="el-GR" altLang="en-US" sz="2600" b="1" dirty="0"/>
          </a:p>
        </p:txBody>
      </p:sp>
    </p:spTree>
    <p:extLst>
      <p:ext uri="{BB962C8B-B14F-4D97-AF65-F5344CB8AC3E}">
        <p14:creationId xmlns:p14="http://schemas.microsoft.com/office/powerpoint/2010/main" val="9929502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a:solidFill>
                  <a:schemeClr val="tx2">
                    <a:lumMod val="75000"/>
                  </a:schemeClr>
                </a:solidFill>
                <a:latin typeface="+mn-lt"/>
              </a:rPr>
              <a:t>Δημόσια πολιτική</a:t>
            </a:r>
          </a:p>
        </p:txBody>
      </p:sp>
      <p:sp>
        <p:nvSpPr>
          <p:cNvPr id="3" name="2 - Θέση περιεχομένου"/>
          <p:cNvSpPr>
            <a:spLocks noGrp="1"/>
          </p:cNvSpPr>
          <p:nvPr>
            <p:ph idx="1"/>
          </p:nvPr>
        </p:nvSpPr>
        <p:spPr/>
        <p:txBody>
          <a:bodyPr/>
          <a:lstStyle/>
          <a:p>
            <a:pPr marL="57150" indent="0" algn="just" eaLnBrk="1" hangingPunct="1">
              <a:lnSpc>
                <a:spcPct val="150000"/>
              </a:lnSpc>
              <a:spcBef>
                <a:spcPts val="0"/>
              </a:spcBef>
              <a:buNone/>
            </a:pPr>
            <a:r>
              <a:rPr lang="el-GR" altLang="en-US" sz="2000" b="1" dirty="0">
                <a:solidFill>
                  <a:schemeClr val="tx2">
                    <a:lumMod val="75000"/>
                  </a:schemeClr>
                </a:solidFill>
              </a:rPr>
              <a:t>Χαρακτηριστικά</a:t>
            </a:r>
            <a:endParaRPr lang="el-GR" sz="2000" dirty="0">
              <a:solidFill>
                <a:schemeClr val="tx2">
                  <a:lumMod val="75000"/>
                </a:schemeClr>
              </a:solidFill>
            </a:endParaRPr>
          </a:p>
          <a:p>
            <a:pPr lvl="1" algn="just" eaLnBrk="1" hangingPunct="1">
              <a:lnSpc>
                <a:spcPct val="150000"/>
              </a:lnSpc>
              <a:spcBef>
                <a:spcPts val="0"/>
              </a:spcBef>
            </a:pPr>
            <a:r>
              <a:rPr lang="el-GR" sz="2000" dirty="0">
                <a:solidFill>
                  <a:schemeClr val="tx2">
                    <a:lumMod val="75000"/>
                  </a:schemeClr>
                </a:solidFill>
              </a:rPr>
              <a:t>Σκόπιμη δράση</a:t>
            </a:r>
          </a:p>
          <a:p>
            <a:pPr lvl="1" algn="just" eaLnBrk="1" hangingPunct="1">
              <a:lnSpc>
                <a:spcPct val="150000"/>
              </a:lnSpc>
              <a:spcBef>
                <a:spcPts val="0"/>
              </a:spcBef>
            </a:pPr>
            <a:r>
              <a:rPr lang="el-GR" sz="2000" dirty="0">
                <a:solidFill>
                  <a:schemeClr val="tx2">
                    <a:lumMod val="75000"/>
                  </a:schemeClr>
                </a:solidFill>
              </a:rPr>
              <a:t>Αποτελείται από σειρά ενεργειών με χρονική διάρκεια</a:t>
            </a:r>
          </a:p>
          <a:p>
            <a:pPr lvl="1" algn="just" eaLnBrk="1" hangingPunct="1">
              <a:lnSpc>
                <a:spcPct val="150000"/>
              </a:lnSpc>
              <a:spcBef>
                <a:spcPts val="0"/>
              </a:spcBef>
            </a:pPr>
            <a:r>
              <a:rPr lang="el-GR" sz="2000" dirty="0">
                <a:solidFill>
                  <a:schemeClr val="tx2">
                    <a:lumMod val="75000"/>
                  </a:schemeClr>
                </a:solidFill>
              </a:rPr>
              <a:t>Εμπεριέχει το στοιχείο του εξαναγκασμού</a:t>
            </a:r>
          </a:p>
          <a:p>
            <a:pPr lvl="1" algn="just" eaLnBrk="1" hangingPunct="1">
              <a:lnSpc>
                <a:spcPct val="150000"/>
              </a:lnSpc>
              <a:spcBef>
                <a:spcPts val="0"/>
              </a:spcBef>
            </a:pPr>
            <a:r>
              <a:rPr lang="el-GR" sz="2000" dirty="0">
                <a:solidFill>
                  <a:schemeClr val="tx2">
                    <a:lumMod val="75000"/>
                  </a:schemeClr>
                </a:solidFill>
              </a:rPr>
              <a:t>Αναπτύσσεται από επίσημους φορείς εξουσίας</a:t>
            </a:r>
          </a:p>
          <a:p>
            <a:pPr lvl="1" algn="just" eaLnBrk="1" hangingPunct="1">
              <a:lnSpc>
                <a:spcPct val="150000"/>
              </a:lnSpc>
              <a:spcBef>
                <a:spcPts val="0"/>
              </a:spcBef>
            </a:pPr>
            <a:r>
              <a:rPr lang="el-GR" sz="2000" dirty="0">
                <a:solidFill>
                  <a:schemeClr val="tx2">
                    <a:lumMod val="75000"/>
                  </a:schemeClr>
                </a:solidFill>
              </a:rPr>
              <a:t>Αφορά αυτό που οι φορείς κάνουν και όχι αυτό που διακηρύσσουν ότι θα κάνουν</a:t>
            </a:r>
          </a:p>
          <a:p>
            <a:pPr lvl="1" algn="just" eaLnBrk="1" hangingPunct="1">
              <a:lnSpc>
                <a:spcPct val="150000"/>
              </a:lnSpc>
              <a:spcBef>
                <a:spcPts val="0"/>
              </a:spcBef>
            </a:pPr>
            <a:r>
              <a:rPr lang="el-GR" sz="2000" dirty="0">
                <a:solidFill>
                  <a:schemeClr val="tx2">
                    <a:lumMod val="75000"/>
                  </a:schemeClr>
                </a:solidFill>
              </a:rPr>
              <a:t>Προκύπτει από αιτήματα πολιτικής</a:t>
            </a:r>
          </a:p>
          <a:p>
            <a:pPr lvl="1" algn="just" eaLnBrk="1" hangingPunct="1">
              <a:lnSpc>
                <a:spcPct val="150000"/>
              </a:lnSpc>
              <a:spcBef>
                <a:spcPts val="0"/>
              </a:spcBef>
            </a:pPr>
            <a:r>
              <a:rPr lang="el-GR" sz="2000" dirty="0">
                <a:solidFill>
                  <a:schemeClr val="tx2">
                    <a:lumMod val="75000"/>
                  </a:schemeClr>
                </a:solidFill>
              </a:rPr>
              <a:t>Θετική ή αποφατική μορφή </a:t>
            </a:r>
          </a:p>
          <a:p>
            <a:pPr lvl="1" algn="just" eaLnBrk="1" hangingPunct="1">
              <a:lnSpc>
                <a:spcPct val="114000"/>
              </a:lnSpc>
              <a:spcBef>
                <a:spcPts val="0"/>
              </a:spcBef>
            </a:pPr>
            <a:endParaRPr lang="el-GR" sz="1800" dirty="0">
              <a:solidFill>
                <a:schemeClr val="tx2">
                  <a:lumMod val="75000"/>
                </a:schemeClr>
              </a:solidFill>
            </a:endParaRPr>
          </a:p>
        </p:txBody>
      </p:sp>
    </p:spTree>
    <p:extLst>
      <p:ext uri="{BB962C8B-B14F-4D97-AF65-F5344CB8AC3E}">
        <p14:creationId xmlns:p14="http://schemas.microsoft.com/office/powerpoint/2010/main" val="16430257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altLang="en-US" sz="2800" b="1" dirty="0">
                <a:solidFill>
                  <a:schemeClr val="tx2">
                    <a:lumMod val="75000"/>
                  </a:schemeClr>
                </a:solidFill>
                <a:latin typeface="+mn-lt"/>
              </a:rPr>
              <a:t>Λήψη αποφάσεων </a:t>
            </a:r>
            <a:endParaRPr lang="el-GR" sz="2800" b="1" dirty="0">
              <a:solidFill>
                <a:schemeClr val="tx2">
                  <a:lumMod val="75000"/>
                </a:schemeClr>
              </a:solidFill>
              <a:latin typeface="+mn-lt"/>
            </a:endParaRPr>
          </a:p>
        </p:txBody>
      </p:sp>
      <p:sp>
        <p:nvSpPr>
          <p:cNvPr id="3" name="2 - Θέση περιεχομένου"/>
          <p:cNvSpPr>
            <a:spLocks noGrp="1"/>
          </p:cNvSpPr>
          <p:nvPr>
            <p:ph idx="1"/>
          </p:nvPr>
        </p:nvSpPr>
        <p:spPr/>
        <p:txBody>
          <a:bodyPr/>
          <a:lstStyle/>
          <a:p>
            <a:pPr marL="57150" indent="0" algn="just" eaLnBrk="1" hangingPunct="1">
              <a:lnSpc>
                <a:spcPct val="150000"/>
              </a:lnSpc>
              <a:spcBef>
                <a:spcPts val="0"/>
              </a:spcBef>
              <a:buNone/>
            </a:pPr>
            <a:r>
              <a:rPr lang="el-GR" sz="2000" b="1" u="none" strike="noStrike" dirty="0">
                <a:solidFill>
                  <a:schemeClr val="tx2">
                    <a:lumMod val="75000"/>
                  </a:schemeClr>
                </a:solidFill>
                <a:effectLst/>
                <a:latin typeface="Calibri" panose="020F0502020204030204" pitchFamily="34" charset="0"/>
                <a:ea typeface="Times New Roman" panose="02020603050405020304" pitchFamily="18" charset="0"/>
              </a:rPr>
              <a:t>Η απόφαση </a:t>
            </a:r>
          </a:p>
          <a:p>
            <a:pPr marL="400050" algn="just" eaLnBrk="1" hangingPunct="1">
              <a:lnSpc>
                <a:spcPct val="150000"/>
              </a:lnSpc>
              <a:spcBef>
                <a:spcPts val="0"/>
              </a:spcBef>
              <a:buFont typeface="Wingdings" panose="05000000000000000000" pitchFamily="2" charset="2"/>
              <a:buChar char="ü"/>
            </a:pP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είναι μια πολύπλοκη διαδικασία, που αποβλέπει στην επιλογή της εναλλακτικής λύσης, η οποία συντελεί στην επίτευξη του στόχου και αποτελεί μια αποδοτική και αποτελεσματική τομή για την επίλυση των δημοσίων προβλημάτων.</a:t>
            </a:r>
          </a:p>
          <a:p>
            <a:pPr marL="400050" algn="just" eaLnBrk="1" hangingPunct="1">
              <a:lnSpc>
                <a:spcPct val="150000"/>
              </a:lnSpc>
              <a:spcBef>
                <a:spcPts val="0"/>
              </a:spcBef>
              <a:buFont typeface="Wingdings" panose="05000000000000000000" pitchFamily="2" charset="2"/>
              <a:buChar char="ü"/>
            </a:pP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ισοδυναμεί </a:t>
            </a:r>
            <a:r>
              <a:rPr lang="el-GR" sz="2000" b="1" u="none" strike="noStrike" dirty="0">
                <a:solidFill>
                  <a:schemeClr val="tx2">
                    <a:lumMod val="75000"/>
                  </a:schemeClr>
                </a:solidFill>
                <a:effectLst/>
                <a:latin typeface="Calibri" panose="020F0502020204030204" pitchFamily="34" charset="0"/>
                <a:ea typeface="Times New Roman" panose="02020603050405020304" pitchFamily="18" charset="0"/>
              </a:rPr>
              <a:t>με επιλογή, που προέρχεται από περισσότερες, αμοιβαία </a:t>
            </a:r>
            <a:r>
              <a:rPr lang="el-GR" sz="2000" b="1" u="none" strike="noStrike" dirty="0" err="1">
                <a:solidFill>
                  <a:schemeClr val="tx2">
                    <a:lumMod val="75000"/>
                  </a:schemeClr>
                </a:solidFill>
                <a:effectLst/>
                <a:latin typeface="Calibri" panose="020F0502020204030204" pitchFamily="34" charset="0"/>
                <a:ea typeface="Times New Roman" panose="02020603050405020304" pitchFamily="18" charset="0"/>
              </a:rPr>
              <a:t>αποκλειόμενες</a:t>
            </a:r>
            <a:r>
              <a:rPr lang="el-GR" sz="2000" b="1" u="none" strike="noStrike" dirty="0">
                <a:solidFill>
                  <a:schemeClr val="tx2">
                    <a:lumMod val="75000"/>
                  </a:schemeClr>
                </a:solidFill>
                <a:effectLst/>
                <a:latin typeface="Calibri" panose="020F0502020204030204" pitchFamily="34" charset="0"/>
                <a:ea typeface="Times New Roman" panose="02020603050405020304" pitchFamily="18" charset="0"/>
              </a:rPr>
              <a:t> εναλλακτικές λύσεις, με βασικό κριτήριο επιλογής το δημόσιο συμφέρον</a:t>
            </a: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 που αντιδιαστέλλεται με το ατομικό, το κέρδος, το οποίο τείνει να κυριαρχήσει στο ασφυκτικό πλαίσιο της καταναλωτικής κοινωνίας και του ατομικιστικού ωφελιμισμού. </a:t>
            </a:r>
            <a:endParaRPr lang="en-US" sz="2000" u="sng" dirty="0">
              <a:solidFill>
                <a:schemeClr val="tx2">
                  <a:lumMod val="75000"/>
                </a:schemeClr>
              </a:solidFill>
              <a:effectLst/>
              <a:latin typeface="Times New Roman" panose="02020603050405020304" pitchFamily="18" charset="0"/>
              <a:ea typeface="Times New Roman" panose="02020603050405020304" pitchFamily="18" charset="0"/>
            </a:endParaRPr>
          </a:p>
          <a:p>
            <a:pPr marL="57150" indent="0" algn="just" eaLnBrk="1" hangingPunct="1">
              <a:lnSpc>
                <a:spcPct val="114000"/>
              </a:lnSpc>
              <a:spcBef>
                <a:spcPts val="0"/>
              </a:spcBef>
              <a:buNone/>
            </a:pPr>
            <a:endParaRPr lang="el-GR" sz="2200" dirty="0">
              <a:solidFill>
                <a:schemeClr val="tx2">
                  <a:lumMod val="75000"/>
                </a:schemeClr>
              </a:solidFill>
            </a:endParaRPr>
          </a:p>
        </p:txBody>
      </p:sp>
    </p:spTree>
    <p:extLst>
      <p:ext uri="{BB962C8B-B14F-4D97-AF65-F5344CB8AC3E}">
        <p14:creationId xmlns:p14="http://schemas.microsoft.com/office/powerpoint/2010/main" val="3578713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sz="2800" b="1" dirty="0" err="1">
                <a:solidFill>
                  <a:schemeClr val="tx2">
                    <a:lumMod val="75000"/>
                  </a:schemeClr>
                </a:solidFill>
                <a:latin typeface="Calibri" panose="020F0502020204030204" pitchFamily="34" charset="0"/>
                <a:ea typeface="Times New Roman" panose="02020603050405020304" pitchFamily="18" charset="0"/>
              </a:rPr>
              <a:t>Νεωτερικότητα</a:t>
            </a:r>
            <a:r>
              <a:rPr lang="el-GR" sz="2800" b="1" dirty="0">
                <a:solidFill>
                  <a:schemeClr val="tx2">
                    <a:lumMod val="75000"/>
                  </a:schemeClr>
                </a:solidFill>
                <a:latin typeface="Calibri" panose="020F0502020204030204" pitchFamily="34" charset="0"/>
                <a:ea typeface="Times New Roman" panose="02020603050405020304" pitchFamily="18" charset="0"/>
              </a:rPr>
              <a:t> και ορθολογική σκέψη</a:t>
            </a:r>
            <a:endParaRPr lang="en-US" altLang="en-US" sz="2800" b="1" dirty="0">
              <a:solidFill>
                <a:schemeClr val="tx2">
                  <a:lumMod val="75000"/>
                </a:schemeClr>
              </a:solidFill>
            </a:endParaRPr>
          </a:p>
        </p:txBody>
      </p:sp>
      <p:sp>
        <p:nvSpPr>
          <p:cNvPr id="3075" name="Θέση περιεχομένου 2"/>
          <p:cNvSpPr>
            <a:spLocks noGrp="1"/>
          </p:cNvSpPr>
          <p:nvPr>
            <p:ph idx="1"/>
          </p:nvPr>
        </p:nvSpPr>
        <p:spPr>
          <a:xfrm>
            <a:off x="457200" y="1600200"/>
            <a:ext cx="8579296" cy="4983162"/>
          </a:xfrm>
        </p:spPr>
        <p:txBody>
          <a:bodyPr/>
          <a:lstStyle/>
          <a:p>
            <a:pPr marL="57150" indent="0" eaLnBrk="1" hangingPunct="1">
              <a:lnSpc>
                <a:spcPct val="150000"/>
              </a:lnSpc>
              <a:spcBef>
                <a:spcPts val="0"/>
              </a:spcBef>
              <a:buNone/>
            </a:pPr>
            <a:endParaRPr lang="el-GR" altLang="en-US" sz="1800" b="1" dirty="0">
              <a:solidFill>
                <a:schemeClr val="tx2">
                  <a:lumMod val="75000"/>
                </a:schemeClr>
              </a:solidFill>
            </a:endParaRPr>
          </a:p>
          <a:p>
            <a:pPr marL="57150" indent="0" eaLnBrk="1" hangingPunct="1">
              <a:lnSpc>
                <a:spcPct val="150000"/>
              </a:lnSpc>
              <a:spcBef>
                <a:spcPts val="0"/>
              </a:spcBef>
              <a:buNone/>
            </a:pPr>
            <a:r>
              <a:rPr lang="el-GR" altLang="en-US" sz="1800" b="1" dirty="0">
                <a:solidFill>
                  <a:schemeClr val="tx2">
                    <a:lumMod val="75000"/>
                  </a:schemeClr>
                </a:solidFill>
              </a:rPr>
              <a:t>Νέα δεδομένα- κριτήρια  διοικητικής δράσης (</a:t>
            </a:r>
            <a:r>
              <a:rPr lang="el-GR" altLang="en-US" sz="1800" b="1" dirty="0" err="1">
                <a:solidFill>
                  <a:schemeClr val="tx2">
                    <a:lumMod val="75000"/>
                  </a:schemeClr>
                </a:solidFill>
              </a:rPr>
              <a:t>Offe</a:t>
            </a:r>
            <a:r>
              <a:rPr lang="el-GR" altLang="en-US" sz="1800" b="1" dirty="0">
                <a:solidFill>
                  <a:schemeClr val="tx2">
                    <a:lumMod val="75000"/>
                  </a:schemeClr>
                </a:solidFill>
              </a:rPr>
              <a:t>)</a:t>
            </a:r>
          </a:p>
          <a:p>
            <a:pPr marL="57150" indent="0" eaLnBrk="1" hangingPunct="1">
              <a:lnSpc>
                <a:spcPct val="150000"/>
              </a:lnSpc>
              <a:spcBef>
                <a:spcPts val="0"/>
              </a:spcBef>
              <a:buNone/>
            </a:pPr>
            <a:r>
              <a:rPr lang="el-GR" altLang="en-US" sz="1800" dirty="0">
                <a:solidFill>
                  <a:schemeClr val="tx2">
                    <a:lumMod val="75000"/>
                  </a:schemeClr>
                </a:solidFill>
              </a:rPr>
              <a:t>Προσαρμογή/ συμμόρφωση γραφειοκρατίας σε προκαθορισμένους κανόνες (</a:t>
            </a:r>
            <a:r>
              <a:rPr lang="el-GR" altLang="en-US" sz="1800" dirty="0" err="1">
                <a:solidFill>
                  <a:schemeClr val="tx2">
                    <a:lumMod val="75000"/>
                  </a:schemeClr>
                </a:solidFill>
              </a:rPr>
              <a:t>Βεμπεριανή</a:t>
            </a:r>
            <a:r>
              <a:rPr lang="el-GR" altLang="en-US" sz="1800" dirty="0">
                <a:solidFill>
                  <a:schemeClr val="tx2">
                    <a:lumMod val="75000"/>
                  </a:schemeClr>
                </a:solidFill>
              </a:rPr>
              <a:t> τυπικής  ορθολογικότητα)</a:t>
            </a:r>
          </a:p>
          <a:p>
            <a:pPr marL="57150" indent="0" algn="ctr" eaLnBrk="1" hangingPunct="1">
              <a:lnSpc>
                <a:spcPct val="150000"/>
              </a:lnSpc>
              <a:spcBef>
                <a:spcPts val="0"/>
              </a:spcBef>
              <a:buNone/>
            </a:pPr>
            <a:r>
              <a:rPr lang="el-GR" altLang="en-US" sz="1800" dirty="0">
                <a:solidFill>
                  <a:schemeClr val="tx2">
                    <a:lumMod val="75000"/>
                  </a:schemeClr>
                </a:solidFill>
              </a:rPr>
              <a:t>+</a:t>
            </a:r>
          </a:p>
          <a:p>
            <a:pPr marL="57150" indent="0" algn="just" eaLnBrk="1" hangingPunct="1">
              <a:lnSpc>
                <a:spcPct val="150000"/>
              </a:lnSpc>
              <a:spcBef>
                <a:spcPts val="0"/>
              </a:spcBef>
              <a:buNone/>
            </a:pPr>
            <a:r>
              <a:rPr lang="el-GR" altLang="en-US" sz="1800" b="1" dirty="0">
                <a:solidFill>
                  <a:schemeClr val="tx2">
                    <a:lumMod val="75000"/>
                  </a:schemeClr>
                </a:solidFill>
              </a:rPr>
              <a:t>Νέα δεδομένα </a:t>
            </a:r>
            <a:r>
              <a:rPr lang="el-GR" altLang="en-US" sz="1800" b="1" dirty="0" err="1">
                <a:solidFill>
                  <a:schemeClr val="tx2">
                    <a:lumMod val="75000"/>
                  </a:schemeClr>
                </a:solidFill>
              </a:rPr>
              <a:t>παγκοσμιοποιημένου</a:t>
            </a:r>
            <a:r>
              <a:rPr lang="el-GR" altLang="en-US" sz="1800" b="1" dirty="0">
                <a:solidFill>
                  <a:schemeClr val="tx2">
                    <a:lumMod val="75000"/>
                  </a:schemeClr>
                </a:solidFill>
              </a:rPr>
              <a:t> καπιταλισμού:</a:t>
            </a:r>
          </a:p>
          <a:p>
            <a:pPr marL="400050" algn="just" eaLnBrk="1" hangingPunct="1">
              <a:lnSpc>
                <a:spcPct val="150000"/>
              </a:lnSpc>
              <a:spcBef>
                <a:spcPts val="0"/>
              </a:spcBef>
              <a:buFontTx/>
              <a:buChar char="-"/>
            </a:pPr>
            <a:r>
              <a:rPr lang="el-GR" altLang="en-US" sz="1800" dirty="0">
                <a:solidFill>
                  <a:schemeClr val="tx2">
                    <a:lumMod val="75000"/>
                  </a:schemeClr>
                </a:solidFill>
              </a:rPr>
              <a:t>Εκπλήρωση λειτουργικών αναγκών κοινωνικοπολιτικού συστήματος</a:t>
            </a:r>
          </a:p>
          <a:p>
            <a:pPr marL="400050" algn="just" eaLnBrk="1" hangingPunct="1">
              <a:lnSpc>
                <a:spcPct val="150000"/>
              </a:lnSpc>
              <a:spcBef>
                <a:spcPts val="0"/>
              </a:spcBef>
              <a:buFontTx/>
              <a:buChar char="-"/>
            </a:pPr>
            <a:r>
              <a:rPr lang="el-GR" altLang="en-US" sz="1800" dirty="0">
                <a:solidFill>
                  <a:schemeClr val="tx2">
                    <a:lumMod val="75000"/>
                  </a:schemeClr>
                </a:solidFill>
              </a:rPr>
              <a:t>Εκπλήρωση στόχων ευρύτερης κοινωνίας,</a:t>
            </a:r>
          </a:p>
          <a:p>
            <a:pPr marL="400050" algn="just" eaLnBrk="1" hangingPunct="1">
              <a:lnSpc>
                <a:spcPct val="150000"/>
              </a:lnSpc>
              <a:spcBef>
                <a:spcPts val="0"/>
              </a:spcBef>
              <a:buFontTx/>
              <a:buChar char="-"/>
            </a:pPr>
            <a:r>
              <a:rPr lang="el-GR" altLang="en-US" sz="1800" dirty="0">
                <a:solidFill>
                  <a:schemeClr val="tx2">
                    <a:lumMod val="75000"/>
                  </a:schemeClr>
                </a:solidFill>
              </a:rPr>
              <a:t>Συμβολή στο σχηματισμό πολιτικής συναίνεσης</a:t>
            </a:r>
          </a:p>
          <a:p>
            <a:pPr marL="400050" algn="just" eaLnBrk="1" hangingPunct="1">
              <a:lnSpc>
                <a:spcPct val="114000"/>
              </a:lnSpc>
              <a:spcBef>
                <a:spcPts val="0"/>
              </a:spcBef>
            </a:pPr>
            <a:endParaRPr lang="el-GR" altLang="en-US" sz="2000" dirty="0">
              <a:solidFill>
                <a:schemeClr val="tx2">
                  <a:lumMod val="75000"/>
                </a:schemeClr>
              </a:solidFill>
            </a:endParaRPr>
          </a:p>
          <a:p>
            <a:pPr marL="400050" algn="just" eaLnBrk="1" hangingPunct="1">
              <a:lnSpc>
                <a:spcPct val="114000"/>
              </a:lnSpc>
              <a:spcBef>
                <a:spcPts val="0"/>
              </a:spcBef>
            </a:pPr>
            <a:endParaRPr lang="el-GR" altLang="en-US" sz="2000" dirty="0">
              <a:solidFill>
                <a:schemeClr val="tx2">
                  <a:lumMod val="75000"/>
                </a:schemeClr>
              </a:solidFill>
            </a:endParaRPr>
          </a:p>
          <a:p>
            <a:pPr marL="457200" lvl="1" indent="0" eaLnBrk="1" hangingPunct="1">
              <a:buNone/>
            </a:pPr>
            <a:endParaRPr lang="el-GR" altLang="en-US" sz="2600" b="1" dirty="0"/>
          </a:p>
        </p:txBody>
      </p:sp>
      <p:sp>
        <p:nvSpPr>
          <p:cNvPr id="4" name="Δεξί άγκιστρο 3">
            <a:extLst>
              <a:ext uri="{FF2B5EF4-FFF2-40B4-BE49-F238E27FC236}">
                <a16:creationId xmlns:a16="http://schemas.microsoft.com/office/drawing/2014/main" xmlns="" id="{5C810417-1D70-4CA1-9E49-B748745DC1B8}"/>
              </a:ext>
            </a:extLst>
          </p:cNvPr>
          <p:cNvSpPr/>
          <p:nvPr/>
        </p:nvSpPr>
        <p:spPr>
          <a:xfrm>
            <a:off x="7161002" y="4091781"/>
            <a:ext cx="360040" cy="648072"/>
          </a:xfrm>
          <a:prstGeom prst="rightBrace">
            <a:avLst>
              <a:gd name="adj1" fmla="val 19621"/>
              <a:gd name="adj2" fmla="val 50000"/>
            </a:avLst>
          </a:prstGeom>
        </p:spPr>
        <p:style>
          <a:lnRef idx="1">
            <a:schemeClr val="accent6"/>
          </a:lnRef>
          <a:fillRef idx="0">
            <a:schemeClr val="accent6"/>
          </a:fillRef>
          <a:effectRef idx="0">
            <a:schemeClr val="accent6"/>
          </a:effectRef>
          <a:fontRef idx="minor">
            <a:schemeClr val="tx1"/>
          </a:fontRef>
        </p:style>
        <p:txBody>
          <a:bodyPr rtlCol="0" anchor="ctr"/>
          <a:lstStyle/>
          <a:p>
            <a:pPr algn="ctr"/>
            <a:endParaRPr lang="el-GR"/>
          </a:p>
        </p:txBody>
      </p:sp>
      <p:sp>
        <p:nvSpPr>
          <p:cNvPr id="5" name="Οβάλ 4">
            <a:extLst>
              <a:ext uri="{FF2B5EF4-FFF2-40B4-BE49-F238E27FC236}">
                <a16:creationId xmlns:a16="http://schemas.microsoft.com/office/drawing/2014/main" xmlns="" id="{5E12E692-3158-4365-A2C5-D69C4A7788BA}"/>
              </a:ext>
            </a:extLst>
          </p:cNvPr>
          <p:cNvSpPr/>
          <p:nvPr/>
        </p:nvSpPr>
        <p:spPr>
          <a:xfrm>
            <a:off x="7432929" y="3803749"/>
            <a:ext cx="1691680" cy="122413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57150" lvl="0" algn="ctr">
              <a:spcBef>
                <a:spcPct val="20000"/>
              </a:spcBef>
            </a:pPr>
            <a:r>
              <a:rPr lang="el-GR" altLang="en-US" sz="1000" b="1" dirty="0">
                <a:solidFill>
                  <a:srgbClr val="1F497D">
                    <a:lumMod val="75000"/>
                  </a:srgbClr>
                </a:solidFill>
              </a:rPr>
              <a:t>κριτήριο  συστημικής</a:t>
            </a:r>
          </a:p>
          <a:p>
            <a:pPr marL="57150" lvl="0" algn="ctr">
              <a:spcBef>
                <a:spcPct val="20000"/>
              </a:spcBef>
            </a:pPr>
            <a:r>
              <a:rPr lang="el-GR" altLang="en-US" sz="1000" b="1" dirty="0">
                <a:solidFill>
                  <a:srgbClr val="1F497D">
                    <a:lumMod val="75000"/>
                  </a:srgbClr>
                </a:solidFill>
              </a:rPr>
              <a:t>-</a:t>
            </a:r>
          </a:p>
          <a:p>
            <a:pPr marL="57150" lvl="0" algn="ctr">
              <a:spcBef>
                <a:spcPct val="20000"/>
              </a:spcBef>
            </a:pPr>
            <a:r>
              <a:rPr lang="el-GR" altLang="en-US" sz="1000" b="1" dirty="0">
                <a:solidFill>
                  <a:srgbClr val="1F497D">
                    <a:lumMod val="75000"/>
                  </a:srgbClr>
                </a:solidFill>
              </a:rPr>
              <a:t>λειτουργικής</a:t>
            </a:r>
          </a:p>
          <a:p>
            <a:pPr marL="57150" lvl="0" algn="ctr">
              <a:spcBef>
                <a:spcPct val="20000"/>
              </a:spcBef>
            </a:pPr>
            <a:r>
              <a:rPr lang="el-GR" altLang="en-US" sz="1000" b="1" dirty="0">
                <a:solidFill>
                  <a:srgbClr val="1F497D">
                    <a:lumMod val="75000"/>
                  </a:srgbClr>
                </a:solidFill>
              </a:rPr>
              <a:t>ορθολογικότητας</a:t>
            </a:r>
            <a:endParaRPr lang="el-GR" altLang="en-US" sz="1000" dirty="0">
              <a:solidFill>
                <a:srgbClr val="1F497D">
                  <a:lumMod val="75000"/>
                </a:srgbClr>
              </a:solidFill>
            </a:endParaRPr>
          </a:p>
        </p:txBody>
      </p:sp>
    </p:spTree>
    <p:extLst>
      <p:ext uri="{BB962C8B-B14F-4D97-AF65-F5344CB8AC3E}">
        <p14:creationId xmlns:p14="http://schemas.microsoft.com/office/powerpoint/2010/main" val="41589987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altLang="en-US" sz="2800" b="1" dirty="0">
                <a:solidFill>
                  <a:schemeClr val="tx2">
                    <a:lumMod val="75000"/>
                  </a:schemeClr>
                </a:solidFill>
                <a:latin typeface="+mn-lt"/>
              </a:rPr>
              <a:t>Μοντέλα λήψης αποφάσεων </a:t>
            </a:r>
            <a:endParaRPr lang="el-GR" sz="2800" b="1" dirty="0">
              <a:solidFill>
                <a:schemeClr val="tx2">
                  <a:lumMod val="75000"/>
                </a:schemeClr>
              </a:solidFill>
              <a:latin typeface="+mn-lt"/>
            </a:endParaRPr>
          </a:p>
        </p:txBody>
      </p:sp>
      <p:sp>
        <p:nvSpPr>
          <p:cNvPr id="3" name="2 - Θέση περιεχομένου"/>
          <p:cNvSpPr>
            <a:spLocks noGrp="1"/>
          </p:cNvSpPr>
          <p:nvPr>
            <p:ph idx="1"/>
          </p:nvPr>
        </p:nvSpPr>
        <p:spPr>
          <a:xfrm>
            <a:off x="457200" y="1600200"/>
            <a:ext cx="8229600" cy="5069160"/>
          </a:xfrm>
        </p:spPr>
        <p:txBody>
          <a:bodyPr/>
          <a:lstStyle/>
          <a:p>
            <a:pPr marL="457200" marR="0" indent="-457200" algn="just">
              <a:lnSpc>
                <a:spcPct val="150000"/>
              </a:lnSpc>
              <a:spcBef>
                <a:spcPts val="0"/>
              </a:spcBef>
              <a:spcAft>
                <a:spcPts val="0"/>
              </a:spcAft>
              <a:buFont typeface="+mj-lt"/>
              <a:buAutoNum type="arabicPeriod"/>
            </a:pPr>
            <a:r>
              <a:rPr lang="el-GR" sz="2000" dirty="0">
                <a:solidFill>
                  <a:schemeClr val="tx2">
                    <a:lumMod val="75000"/>
                  </a:schemeClr>
                </a:solidFill>
                <a:ea typeface="Times New Roman" panose="02020603050405020304" pitchFamily="18" charset="0"/>
              </a:rPr>
              <a:t>Ο</a:t>
            </a:r>
            <a:r>
              <a:rPr lang="el-GR" sz="2000" u="none" strike="noStrike" dirty="0">
                <a:solidFill>
                  <a:schemeClr val="tx2">
                    <a:lumMod val="75000"/>
                  </a:schemeClr>
                </a:solidFill>
                <a:effectLst/>
                <a:ea typeface="Times New Roman" panose="02020603050405020304" pitchFamily="18" charset="0"/>
              </a:rPr>
              <a:t>ρθολογικό πρότυπο (</a:t>
            </a:r>
            <a:r>
              <a:rPr lang="en-US" sz="2000" u="none" strike="noStrike" dirty="0">
                <a:solidFill>
                  <a:schemeClr val="tx2">
                    <a:lumMod val="75000"/>
                  </a:schemeClr>
                </a:solidFill>
                <a:effectLst/>
                <a:ea typeface="Times New Roman" panose="02020603050405020304" pitchFamily="18" charset="0"/>
              </a:rPr>
              <a:t>Simon</a:t>
            </a:r>
            <a:r>
              <a:rPr lang="el-GR" sz="2000" u="none" strike="noStrike" dirty="0">
                <a:solidFill>
                  <a:schemeClr val="tx2">
                    <a:lumMod val="75000"/>
                  </a:schemeClr>
                </a:solidFill>
                <a:effectLst/>
                <a:ea typeface="Times New Roman" panose="02020603050405020304" pitchFamily="18" charset="0"/>
              </a:rPr>
              <a:t>): βέλτιστη  απόφαση</a:t>
            </a:r>
          </a:p>
          <a:p>
            <a:pPr marL="457200" marR="0" indent="-457200" algn="just">
              <a:lnSpc>
                <a:spcPct val="150000"/>
              </a:lnSpc>
              <a:spcBef>
                <a:spcPts val="0"/>
              </a:spcBef>
              <a:spcAft>
                <a:spcPts val="0"/>
              </a:spcAft>
              <a:buFont typeface="+mj-lt"/>
              <a:buAutoNum type="arabicPeriod"/>
            </a:pPr>
            <a:r>
              <a:rPr lang="el-GR" sz="2000" dirty="0" err="1">
                <a:solidFill>
                  <a:schemeClr val="tx2">
                    <a:lumMod val="75000"/>
                  </a:schemeClr>
                </a:solidFill>
                <a:ea typeface="Times New Roman" panose="02020603050405020304" pitchFamily="18" charset="0"/>
              </a:rPr>
              <a:t>Προ</a:t>
            </a:r>
            <a:r>
              <a:rPr lang="el-GR" sz="2000" u="none" strike="noStrike" dirty="0" err="1">
                <a:solidFill>
                  <a:schemeClr val="tx2">
                    <a:lumMod val="75000"/>
                  </a:schemeClr>
                </a:solidFill>
                <a:effectLst/>
                <a:ea typeface="Times New Roman" panose="02020603050405020304" pitchFamily="18" charset="0"/>
              </a:rPr>
              <a:t>αυξητικό</a:t>
            </a:r>
            <a:r>
              <a:rPr lang="el-GR" sz="2000" u="none" strike="noStrike" dirty="0">
                <a:solidFill>
                  <a:schemeClr val="tx2">
                    <a:lumMod val="75000"/>
                  </a:schemeClr>
                </a:solidFill>
                <a:effectLst/>
                <a:ea typeface="Times New Roman" panose="02020603050405020304" pitchFamily="18" charset="0"/>
              </a:rPr>
              <a:t> πρότυπο (</a:t>
            </a:r>
            <a:r>
              <a:rPr lang="en-US" sz="2000" u="none" strike="noStrike" dirty="0">
                <a:solidFill>
                  <a:schemeClr val="tx2">
                    <a:lumMod val="75000"/>
                  </a:schemeClr>
                </a:solidFill>
                <a:effectLst/>
                <a:ea typeface="Times New Roman" panose="02020603050405020304" pitchFamily="18" charset="0"/>
              </a:rPr>
              <a:t>Lindblom</a:t>
            </a:r>
            <a:r>
              <a:rPr lang="el-GR" sz="2000" u="none" strike="noStrike" dirty="0">
                <a:solidFill>
                  <a:schemeClr val="tx2">
                    <a:lumMod val="75000"/>
                  </a:schemeClr>
                </a:solidFill>
                <a:effectLst/>
                <a:ea typeface="Times New Roman" panose="02020603050405020304" pitchFamily="18" charset="0"/>
              </a:rPr>
              <a:t>)</a:t>
            </a:r>
            <a:r>
              <a:rPr lang="en-US" sz="2000" dirty="0">
                <a:solidFill>
                  <a:schemeClr val="tx2">
                    <a:lumMod val="75000"/>
                  </a:schemeClr>
                </a:solidFill>
                <a:ea typeface="Times New Roman" panose="02020603050405020304" pitchFamily="18" charset="0"/>
              </a:rPr>
              <a:t>: </a:t>
            </a:r>
            <a:r>
              <a:rPr lang="el-GR" sz="2000" u="none" strike="noStrike" dirty="0">
                <a:solidFill>
                  <a:schemeClr val="tx2">
                    <a:lumMod val="75000"/>
                  </a:schemeClr>
                </a:solidFill>
                <a:effectLst/>
                <a:ea typeface="Times New Roman" panose="02020603050405020304" pitchFamily="18" charset="0"/>
              </a:rPr>
              <a:t>ικανοποιητική αντιμετώπιση και διαχείριση σύνθετων και πολύπλοκων δημοσίων προβλημάτων</a:t>
            </a:r>
            <a:endParaRPr lang="en-US" sz="2000" u="none" strike="noStrike" dirty="0">
              <a:solidFill>
                <a:schemeClr val="tx2">
                  <a:lumMod val="75000"/>
                </a:schemeClr>
              </a:solidFill>
              <a:effectLst/>
              <a:ea typeface="Times New Roman" panose="02020603050405020304" pitchFamily="18" charset="0"/>
            </a:endParaRPr>
          </a:p>
          <a:p>
            <a:pPr marL="457200" marR="0" indent="-457200" algn="just">
              <a:lnSpc>
                <a:spcPct val="150000"/>
              </a:lnSpc>
              <a:spcBef>
                <a:spcPts val="0"/>
              </a:spcBef>
              <a:spcAft>
                <a:spcPts val="0"/>
              </a:spcAft>
              <a:buFont typeface="+mj-lt"/>
              <a:buAutoNum type="arabicPeriod"/>
            </a:pPr>
            <a:r>
              <a:rPr lang="el-GR" sz="2000" u="none" strike="noStrike" dirty="0" err="1">
                <a:solidFill>
                  <a:schemeClr val="tx2">
                    <a:lumMod val="75000"/>
                  </a:schemeClr>
                </a:solidFill>
                <a:effectLst/>
                <a:ea typeface="Times New Roman" panose="02020603050405020304" pitchFamily="18" charset="0"/>
              </a:rPr>
              <a:t>Ενδεχομενικό</a:t>
            </a:r>
            <a:r>
              <a:rPr lang="el-GR" sz="2000" u="none" strike="noStrike" dirty="0">
                <a:solidFill>
                  <a:schemeClr val="tx2">
                    <a:lumMod val="75000"/>
                  </a:schemeClr>
                </a:solidFill>
                <a:effectLst/>
                <a:ea typeface="Times New Roman" panose="02020603050405020304" pitchFamily="18" charset="0"/>
              </a:rPr>
              <a:t> πρότυπο (</a:t>
            </a:r>
            <a:r>
              <a:rPr lang="en-US" sz="2000" u="none" strike="noStrike" dirty="0" err="1">
                <a:solidFill>
                  <a:schemeClr val="tx2">
                    <a:lumMod val="75000"/>
                  </a:schemeClr>
                </a:solidFill>
                <a:effectLst/>
                <a:ea typeface="Times New Roman" panose="02020603050405020304" pitchFamily="18" charset="0"/>
              </a:rPr>
              <a:t>Dror</a:t>
            </a:r>
            <a:r>
              <a:rPr lang="el-GR" sz="2000" u="none" strike="noStrike" dirty="0">
                <a:solidFill>
                  <a:schemeClr val="tx2">
                    <a:lumMod val="75000"/>
                  </a:schemeClr>
                </a:solidFill>
                <a:effectLst/>
                <a:ea typeface="Times New Roman" panose="02020603050405020304" pitchFamily="18" charset="0"/>
              </a:rPr>
              <a:t>)</a:t>
            </a:r>
            <a:r>
              <a:rPr lang="en-US" sz="2000" dirty="0">
                <a:solidFill>
                  <a:schemeClr val="tx2">
                    <a:lumMod val="75000"/>
                  </a:schemeClr>
                </a:solidFill>
                <a:ea typeface="Times New Roman" panose="02020603050405020304" pitchFamily="18" charset="0"/>
              </a:rPr>
              <a:t>: </a:t>
            </a:r>
            <a:r>
              <a:rPr lang="el-GR" sz="2000" dirty="0">
                <a:solidFill>
                  <a:schemeClr val="tx2">
                    <a:lumMod val="75000"/>
                  </a:schemeClr>
                </a:solidFill>
                <a:ea typeface="Times New Roman" panose="02020603050405020304" pitchFamily="18" charset="0"/>
              </a:rPr>
              <a:t>συνδυασμός </a:t>
            </a:r>
            <a:r>
              <a:rPr lang="el-GR" sz="2000" u="none" strike="noStrike" dirty="0">
                <a:solidFill>
                  <a:schemeClr val="tx2">
                    <a:lumMod val="75000"/>
                  </a:schemeClr>
                </a:solidFill>
                <a:effectLst/>
                <a:ea typeface="Times New Roman" panose="02020603050405020304" pitchFamily="18" charset="0"/>
              </a:rPr>
              <a:t> ορθολογικού και προσαυξητικού μοντέλου</a:t>
            </a:r>
          </a:p>
          <a:p>
            <a:pPr marL="457200" marR="0" indent="-457200" algn="just">
              <a:lnSpc>
                <a:spcPct val="150000"/>
              </a:lnSpc>
              <a:spcBef>
                <a:spcPts val="0"/>
              </a:spcBef>
              <a:spcAft>
                <a:spcPts val="0"/>
              </a:spcAft>
              <a:buFont typeface="+mj-lt"/>
              <a:buAutoNum type="arabicPeriod"/>
            </a:pPr>
            <a:r>
              <a:rPr lang="el-GR" sz="2000" dirty="0">
                <a:solidFill>
                  <a:schemeClr val="tx2">
                    <a:lumMod val="75000"/>
                  </a:schemeClr>
                </a:solidFill>
                <a:ea typeface="Times New Roman" panose="02020603050405020304" pitchFamily="18" charset="0"/>
              </a:rPr>
              <a:t>Μοντέλο κάδου </a:t>
            </a:r>
            <a:r>
              <a:rPr lang="el-GR" sz="2000" dirty="0" err="1">
                <a:solidFill>
                  <a:schemeClr val="tx2">
                    <a:lumMod val="75000"/>
                  </a:schemeClr>
                </a:solidFill>
                <a:ea typeface="Times New Roman" panose="02020603050405020304" pitchFamily="18" charset="0"/>
              </a:rPr>
              <a:t>απορριμάτων</a:t>
            </a:r>
            <a:r>
              <a:rPr lang="el-GR" sz="2000" dirty="0">
                <a:solidFill>
                  <a:schemeClr val="tx2">
                    <a:lumMod val="75000"/>
                  </a:schemeClr>
                </a:solidFill>
                <a:ea typeface="Times New Roman" panose="02020603050405020304" pitchFamily="18" charset="0"/>
              </a:rPr>
              <a:t> (</a:t>
            </a:r>
            <a:r>
              <a:rPr lang="en-US" sz="2000" dirty="0" err="1">
                <a:solidFill>
                  <a:schemeClr val="tx2">
                    <a:lumMod val="75000"/>
                  </a:schemeClr>
                </a:solidFill>
                <a:ea typeface="Times New Roman" panose="02020603050405020304" pitchFamily="18" charset="0"/>
              </a:rPr>
              <a:t>Kingdon</a:t>
            </a:r>
            <a:r>
              <a:rPr lang="el-GR" sz="2000" dirty="0">
                <a:solidFill>
                  <a:schemeClr val="tx2">
                    <a:lumMod val="75000"/>
                  </a:schemeClr>
                </a:solidFill>
                <a:ea typeface="Times New Roman" panose="02020603050405020304" pitchFamily="18" charset="0"/>
              </a:rPr>
              <a:t>)</a:t>
            </a:r>
            <a:endParaRPr lang="el-GR" sz="2000" u="none" strike="noStrike" dirty="0">
              <a:solidFill>
                <a:schemeClr val="tx2">
                  <a:lumMod val="75000"/>
                </a:schemeClr>
              </a:solidFill>
              <a:effectLst/>
              <a:ea typeface="Times New Roman" panose="02020603050405020304" pitchFamily="18" charset="0"/>
            </a:endParaRPr>
          </a:p>
          <a:p>
            <a:pPr marL="457200" marR="0" indent="-457200" algn="just">
              <a:lnSpc>
                <a:spcPct val="150000"/>
              </a:lnSpc>
              <a:spcBef>
                <a:spcPts val="0"/>
              </a:spcBef>
              <a:spcAft>
                <a:spcPts val="0"/>
              </a:spcAft>
              <a:buFont typeface="+mj-lt"/>
              <a:buAutoNum type="arabicPeriod"/>
            </a:pPr>
            <a:r>
              <a:rPr lang="el-GR" sz="2000" u="none" strike="noStrike" dirty="0">
                <a:solidFill>
                  <a:schemeClr val="tx2">
                    <a:lumMod val="75000"/>
                  </a:schemeClr>
                </a:solidFill>
                <a:effectLst/>
                <a:ea typeface="Times New Roman" panose="02020603050405020304" pitchFamily="18" charset="0"/>
              </a:rPr>
              <a:t>Πρότυπο μεικτής ανίχνευσης (</a:t>
            </a:r>
            <a:r>
              <a:rPr lang="en-US" sz="2000" u="none" strike="noStrike" dirty="0" err="1">
                <a:solidFill>
                  <a:schemeClr val="tx2">
                    <a:lumMod val="75000"/>
                  </a:schemeClr>
                </a:solidFill>
                <a:effectLst/>
                <a:ea typeface="Times New Roman" panose="02020603050405020304" pitchFamily="18" charset="0"/>
              </a:rPr>
              <a:t>Enzioni</a:t>
            </a:r>
            <a:r>
              <a:rPr lang="el-GR" sz="2000" u="none" strike="noStrike" dirty="0">
                <a:solidFill>
                  <a:schemeClr val="tx2">
                    <a:lumMod val="75000"/>
                  </a:schemeClr>
                </a:solidFill>
                <a:effectLst/>
                <a:ea typeface="Times New Roman" panose="02020603050405020304" pitchFamily="18" charset="0"/>
              </a:rPr>
              <a:t>)</a:t>
            </a:r>
          </a:p>
          <a:p>
            <a:pPr marL="0" marR="0" indent="0" algn="just">
              <a:lnSpc>
                <a:spcPct val="150000"/>
              </a:lnSpc>
              <a:spcBef>
                <a:spcPts val="0"/>
              </a:spcBef>
              <a:spcAft>
                <a:spcPts val="0"/>
              </a:spcAft>
              <a:buNone/>
            </a:pPr>
            <a:endParaRPr lang="el-GR" sz="2000" dirty="0">
              <a:solidFill>
                <a:schemeClr val="tx2">
                  <a:lumMod val="75000"/>
                </a:schemeClr>
              </a:solidFill>
              <a:ea typeface="Times New Roman" panose="02020603050405020304" pitchFamily="18" charset="0"/>
            </a:endParaRPr>
          </a:p>
          <a:p>
            <a:pPr marL="0" marR="0" indent="0" algn="just">
              <a:lnSpc>
                <a:spcPct val="150000"/>
              </a:lnSpc>
              <a:spcBef>
                <a:spcPts val="0"/>
              </a:spcBef>
              <a:spcAft>
                <a:spcPts val="0"/>
              </a:spcAft>
              <a:buNone/>
            </a:pPr>
            <a:r>
              <a:rPr lang="el-GR" sz="2000" b="1" u="none" strike="noStrike" dirty="0">
                <a:solidFill>
                  <a:schemeClr val="tx2">
                    <a:lumMod val="75000"/>
                  </a:schemeClr>
                </a:solidFill>
                <a:effectLst/>
                <a:ea typeface="Times New Roman" panose="02020603050405020304" pitchFamily="18" charset="0"/>
              </a:rPr>
              <a:t>Κοινό στοιχείο: </a:t>
            </a:r>
            <a:r>
              <a:rPr lang="el-GR" sz="2000" u="none" strike="noStrike" dirty="0">
                <a:solidFill>
                  <a:schemeClr val="tx2">
                    <a:lumMod val="75000"/>
                  </a:schemeClr>
                </a:solidFill>
                <a:effectLst/>
                <a:ea typeface="Times New Roman" panose="02020603050405020304" pitchFamily="18" charset="0"/>
              </a:rPr>
              <a:t>η πρόβλεψη περισσοτέρων σταδίων κατά τη διάρκεια λήψης της απόφασης καθιστά  δυνατή τη βελτιστοποίηση της ποιότητας των αποφάσεων</a:t>
            </a:r>
            <a:endParaRPr lang="el-GR" sz="1800" u="none" strike="noStrike" dirty="0">
              <a:effectLst/>
              <a:latin typeface="Calibri" panose="020F0502020204030204" pitchFamily="34" charset="0"/>
              <a:ea typeface="Times New Roman" panose="02020603050405020304" pitchFamily="18" charset="0"/>
            </a:endParaRPr>
          </a:p>
          <a:p>
            <a:pPr marL="57150" indent="0" algn="just" eaLnBrk="1" hangingPunct="1">
              <a:lnSpc>
                <a:spcPct val="114000"/>
              </a:lnSpc>
              <a:spcBef>
                <a:spcPts val="0"/>
              </a:spcBef>
              <a:buNone/>
            </a:pPr>
            <a:endParaRPr lang="el-GR" sz="2200" dirty="0">
              <a:solidFill>
                <a:schemeClr val="tx2">
                  <a:lumMod val="75000"/>
                </a:schemeClr>
              </a:solidFill>
            </a:endParaRPr>
          </a:p>
        </p:txBody>
      </p:sp>
      <p:sp>
        <p:nvSpPr>
          <p:cNvPr id="4" name="Βέλος: Κάτω 3">
            <a:extLst>
              <a:ext uri="{FF2B5EF4-FFF2-40B4-BE49-F238E27FC236}">
                <a16:creationId xmlns:a16="http://schemas.microsoft.com/office/drawing/2014/main" xmlns="" id="{61A96519-5E8C-47B5-A4CE-11F0A8E2D24F}"/>
              </a:ext>
            </a:extLst>
          </p:cNvPr>
          <p:cNvSpPr/>
          <p:nvPr/>
        </p:nvSpPr>
        <p:spPr>
          <a:xfrm>
            <a:off x="4355976" y="4873744"/>
            <a:ext cx="432048"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65691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a:solidFill>
                  <a:schemeClr val="tx2">
                    <a:lumMod val="75000"/>
                  </a:schemeClr>
                </a:solidFill>
                <a:latin typeface="+mn-lt"/>
                <a:ea typeface="Times New Roman" panose="02020603050405020304" pitchFamily="18" charset="0"/>
              </a:rPr>
              <a:t>Βασικά μοντέλα λήψης αποφάσεων</a:t>
            </a:r>
            <a:endParaRPr lang="el-GR" sz="2800" b="1" dirty="0">
              <a:solidFill>
                <a:schemeClr val="tx2">
                  <a:lumMod val="75000"/>
                </a:schemeClr>
              </a:solidFill>
              <a:latin typeface="+mn-lt"/>
            </a:endParaRPr>
          </a:p>
        </p:txBody>
      </p:sp>
      <p:sp>
        <p:nvSpPr>
          <p:cNvPr id="3" name="Content Placeholder 2"/>
          <p:cNvSpPr>
            <a:spLocks noGrp="1"/>
          </p:cNvSpPr>
          <p:nvPr>
            <p:ph idx="1"/>
          </p:nvPr>
        </p:nvSpPr>
        <p:spPr/>
        <p:txBody>
          <a:bodyPr/>
          <a:lstStyle/>
          <a:p>
            <a:pPr marL="0" indent="0" algn="just">
              <a:lnSpc>
                <a:spcPct val="150000"/>
              </a:lnSpc>
              <a:spcBef>
                <a:spcPts val="0"/>
              </a:spcBef>
              <a:buNone/>
            </a:pPr>
            <a:r>
              <a:rPr lang="el-GR" sz="1800" b="1" u="sng" dirty="0">
                <a:solidFill>
                  <a:schemeClr val="tx2">
                    <a:lumMod val="75000"/>
                  </a:schemeClr>
                </a:solidFill>
              </a:rPr>
              <a:t>Ορθολογικό μοντέλο </a:t>
            </a:r>
          </a:p>
          <a:p>
            <a:pPr lvl="1" algn="just">
              <a:lnSpc>
                <a:spcPct val="150000"/>
              </a:lnSpc>
              <a:spcBef>
                <a:spcPts val="0"/>
              </a:spcBef>
            </a:pPr>
            <a:r>
              <a:rPr lang="el-GR" sz="1800" dirty="0">
                <a:solidFill>
                  <a:schemeClr val="tx2">
                    <a:lumMod val="75000"/>
                  </a:schemeClr>
                </a:solidFill>
              </a:rPr>
              <a:t>Αναζητά την ιδανική πολιτική</a:t>
            </a:r>
          </a:p>
          <a:p>
            <a:pPr lvl="1" algn="just">
              <a:lnSpc>
                <a:spcPct val="150000"/>
              </a:lnSpc>
              <a:spcBef>
                <a:spcPts val="0"/>
              </a:spcBef>
            </a:pPr>
            <a:r>
              <a:rPr lang="el-GR" sz="1800" dirty="0">
                <a:solidFill>
                  <a:schemeClr val="tx2">
                    <a:lumMod val="75000"/>
                  </a:schemeClr>
                </a:solidFill>
              </a:rPr>
              <a:t>Η πολιτική αποτελεί  προϊόν συστηματικής αναζήτησης της αποτελεσματικής επίτευξης των προκαθορισμένων στόχων </a:t>
            </a:r>
          </a:p>
          <a:p>
            <a:pPr marL="0" indent="0" algn="just">
              <a:lnSpc>
                <a:spcPct val="150000"/>
              </a:lnSpc>
              <a:spcBef>
                <a:spcPts val="0"/>
              </a:spcBef>
              <a:buNone/>
            </a:pPr>
            <a:endParaRPr lang="el-GR" sz="1800" b="1" u="sng" dirty="0">
              <a:solidFill>
                <a:schemeClr val="tx2">
                  <a:lumMod val="75000"/>
                </a:schemeClr>
              </a:solidFill>
            </a:endParaRPr>
          </a:p>
          <a:p>
            <a:pPr marL="0" indent="0" algn="just">
              <a:lnSpc>
                <a:spcPct val="150000"/>
              </a:lnSpc>
              <a:spcBef>
                <a:spcPts val="0"/>
              </a:spcBef>
              <a:buNone/>
            </a:pPr>
            <a:r>
              <a:rPr lang="el-GR" sz="1800" b="1" u="sng" dirty="0">
                <a:solidFill>
                  <a:schemeClr val="tx2">
                    <a:lumMod val="75000"/>
                  </a:schemeClr>
                </a:solidFill>
              </a:rPr>
              <a:t>Προσαυξητικό μοντέλο βαθμιαίας προσέγγισης και εφαρμογής (</a:t>
            </a:r>
            <a:r>
              <a:rPr lang="en-US" sz="1800" b="1" u="sng" dirty="0">
                <a:solidFill>
                  <a:schemeClr val="tx2">
                    <a:lumMod val="75000"/>
                  </a:schemeClr>
                </a:solidFill>
              </a:rPr>
              <a:t>Lindblom)</a:t>
            </a:r>
            <a:endParaRPr lang="el-GR" sz="1800" b="1" u="sng" dirty="0">
              <a:solidFill>
                <a:schemeClr val="tx2">
                  <a:lumMod val="75000"/>
                </a:schemeClr>
              </a:solidFill>
            </a:endParaRPr>
          </a:p>
          <a:p>
            <a:pPr lvl="1" algn="just">
              <a:lnSpc>
                <a:spcPct val="150000"/>
              </a:lnSpc>
              <a:spcBef>
                <a:spcPts val="0"/>
              </a:spcBef>
              <a:buFont typeface="Arial" panose="020B0604020202020204" pitchFamily="34" charset="0"/>
              <a:buChar char="•"/>
            </a:pPr>
            <a:r>
              <a:rPr lang="el-GR" sz="1800" dirty="0">
                <a:solidFill>
                  <a:schemeClr val="tx2">
                    <a:lumMod val="75000"/>
                  </a:schemeClr>
                </a:solidFill>
              </a:rPr>
              <a:t>Αναζητά μια εφαρμόσιμη και αποδεκτή από τα εμπλεκόμενα μέρη πολιτική</a:t>
            </a:r>
          </a:p>
          <a:p>
            <a:pPr lvl="1" algn="just">
              <a:lnSpc>
                <a:spcPct val="150000"/>
              </a:lnSpc>
              <a:spcBef>
                <a:spcPts val="0"/>
              </a:spcBef>
              <a:buFont typeface="Arial" panose="020B0604020202020204" pitchFamily="34" charset="0"/>
              <a:buChar char="•"/>
            </a:pPr>
            <a:r>
              <a:rPr lang="el-GR" sz="1800" dirty="0">
                <a:solidFill>
                  <a:schemeClr val="tx2">
                    <a:lumMod val="75000"/>
                  </a:schemeClr>
                </a:solidFill>
              </a:rPr>
              <a:t>Η πολιτική αποτελεί απόρροια των συμβιβασμών  μεταξύ των διαφόρων δρώντων </a:t>
            </a:r>
          </a:p>
          <a:p>
            <a:pPr marL="685800" lvl="1" algn="just">
              <a:lnSpc>
                <a:spcPct val="150000"/>
              </a:lnSpc>
              <a:spcBef>
                <a:spcPts val="0"/>
              </a:spcBef>
              <a:buFont typeface="Arial" panose="020B0604020202020204" pitchFamily="34" charset="0"/>
              <a:buChar char="•"/>
            </a:pPr>
            <a:endParaRPr lang="el-GR" sz="1800" dirty="0">
              <a:solidFill>
                <a:schemeClr val="tx2">
                  <a:lumMod val="75000"/>
                </a:schemeClr>
              </a:solidFill>
            </a:endParaRPr>
          </a:p>
          <a:p>
            <a:pPr marL="0" indent="0" algn="just">
              <a:lnSpc>
                <a:spcPct val="150000"/>
              </a:lnSpc>
              <a:spcBef>
                <a:spcPts val="0"/>
              </a:spcBef>
              <a:buNone/>
            </a:pPr>
            <a:endParaRPr lang="el-GR" sz="1800" b="1" dirty="0"/>
          </a:p>
          <a:p>
            <a:pPr marL="0" indent="0" algn="just">
              <a:lnSpc>
                <a:spcPct val="150000"/>
              </a:lnSpc>
              <a:spcBef>
                <a:spcPts val="0"/>
              </a:spcBef>
              <a:buNone/>
            </a:pPr>
            <a:endParaRPr lang="el-GR" sz="1800" dirty="0"/>
          </a:p>
        </p:txBody>
      </p:sp>
    </p:spTree>
    <p:extLst>
      <p:ext uri="{BB962C8B-B14F-4D97-AF65-F5344CB8AC3E}">
        <p14:creationId xmlns:p14="http://schemas.microsoft.com/office/powerpoint/2010/main" val="2664625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a:solidFill>
                  <a:schemeClr val="tx2">
                    <a:lumMod val="75000"/>
                  </a:schemeClr>
                </a:solidFill>
                <a:latin typeface="+mn-lt"/>
              </a:rPr>
              <a:t>Βασικά μοντέλα λήψης αποφάσεων</a:t>
            </a:r>
            <a:endParaRPr lang="el-GR" sz="2600" b="1" dirty="0">
              <a:solidFill>
                <a:schemeClr val="tx2">
                  <a:lumMod val="75000"/>
                </a:schemeClr>
              </a:solidFill>
              <a:latin typeface="+mn-lt"/>
            </a:endParaRPr>
          </a:p>
        </p:txBody>
      </p:sp>
      <p:graphicFrame>
        <p:nvGraphicFramePr>
          <p:cNvPr id="5" name="Πίνακας 5">
            <a:extLst>
              <a:ext uri="{FF2B5EF4-FFF2-40B4-BE49-F238E27FC236}">
                <a16:creationId xmlns:a16="http://schemas.microsoft.com/office/drawing/2014/main" xmlns="" id="{BFAC4580-B6BD-4B65-B2CD-633C0B527F64}"/>
              </a:ext>
            </a:extLst>
          </p:cNvPr>
          <p:cNvGraphicFramePr>
            <a:graphicFrameLocks noGrp="1"/>
          </p:cNvGraphicFramePr>
          <p:nvPr>
            <p:ph idx="1"/>
          </p:nvPr>
        </p:nvGraphicFramePr>
        <p:xfrm>
          <a:off x="457200" y="1600200"/>
          <a:ext cx="8229600" cy="348488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xmlns="" val="2500382860"/>
                    </a:ext>
                  </a:extLst>
                </a:gridCol>
                <a:gridCol w="4114800">
                  <a:extLst>
                    <a:ext uri="{9D8B030D-6E8A-4147-A177-3AD203B41FA5}">
                      <a16:colId xmlns:a16="http://schemas.microsoft.com/office/drawing/2014/main" xmlns="" val="3593673624"/>
                    </a:ext>
                  </a:extLst>
                </a:gridCol>
              </a:tblGrid>
              <a:tr h="370840">
                <a:tc>
                  <a:txBody>
                    <a:bodyPr/>
                    <a:lstStyle/>
                    <a:p>
                      <a:r>
                        <a:rPr lang="el-GR" dirty="0"/>
                        <a:t>Ορθολογικό μοντέλο</a:t>
                      </a:r>
                    </a:p>
                  </a:txBody>
                  <a:tcPr>
                    <a:solidFill>
                      <a:schemeClr val="tx2">
                        <a:lumMod val="75000"/>
                      </a:schemeClr>
                    </a:solidFill>
                  </a:tcPr>
                </a:tc>
                <a:tc>
                  <a:txBody>
                    <a:bodyPr/>
                    <a:lstStyle/>
                    <a:p>
                      <a:r>
                        <a:rPr lang="el-GR" b="1" dirty="0"/>
                        <a:t>Προσαυξητικό μοντέλο</a:t>
                      </a:r>
                    </a:p>
                  </a:txBody>
                  <a:tcPr>
                    <a:solidFill>
                      <a:schemeClr val="tx2">
                        <a:lumMod val="75000"/>
                      </a:schemeClr>
                    </a:solidFill>
                  </a:tcPr>
                </a:tc>
                <a:extLst>
                  <a:ext uri="{0D108BD9-81ED-4DB2-BD59-A6C34878D82A}">
                    <a16:rowId xmlns:a16="http://schemas.microsoft.com/office/drawing/2014/main" xmlns="" val="4007824542"/>
                  </a:ext>
                </a:extLst>
              </a:tr>
              <a:tr h="370840">
                <a:tc>
                  <a:txBody>
                    <a:bodyPr/>
                    <a:lstStyle/>
                    <a:p>
                      <a:pPr marL="342900" indent="-342900">
                        <a:buAutoNum type="arabicPeriod"/>
                      </a:pPr>
                      <a:r>
                        <a:rPr lang="el-GR" sz="1800" b="0" kern="1200" dirty="0">
                          <a:solidFill>
                            <a:schemeClr val="lt1"/>
                          </a:solidFill>
                          <a:latin typeface="+mn-lt"/>
                          <a:ea typeface="+mn-ea"/>
                          <a:cs typeface="+mn-cs"/>
                        </a:rPr>
                        <a:t>Τίθενται στόχοι</a:t>
                      </a:r>
                    </a:p>
                    <a:p>
                      <a:pPr marL="342900" indent="-342900">
                        <a:buAutoNum type="arabicPeriod"/>
                      </a:pPr>
                      <a:r>
                        <a:rPr lang="el-GR" sz="1800" b="0" kern="1200" dirty="0">
                          <a:solidFill>
                            <a:schemeClr val="lt1"/>
                          </a:solidFill>
                          <a:latin typeface="+mn-lt"/>
                          <a:ea typeface="+mn-ea"/>
                          <a:cs typeface="+mn-cs"/>
                        </a:rPr>
                        <a:t>Εξετάζονται μέσα για την υλοποίηση των στόχων</a:t>
                      </a:r>
                    </a:p>
                  </a:txBody>
                  <a:tcPr>
                    <a:solidFill>
                      <a:schemeClr val="tx2">
                        <a:lumMod val="75000"/>
                      </a:schemeClr>
                    </a:solidFill>
                  </a:tcPr>
                </a:tc>
                <a:tc>
                  <a:txBody>
                    <a:bodyPr/>
                    <a:lstStyle/>
                    <a:p>
                      <a:pPr marL="0" algn="l" defTabSz="914400" rtl="0" eaLnBrk="1" latinLnBrk="0" hangingPunct="1"/>
                      <a:r>
                        <a:rPr lang="el-GR" sz="1800" b="0" kern="1200" dirty="0">
                          <a:solidFill>
                            <a:schemeClr val="lt1"/>
                          </a:solidFill>
                          <a:latin typeface="+mn-lt"/>
                          <a:ea typeface="+mn-ea"/>
                          <a:cs typeface="+mn-cs"/>
                        </a:rPr>
                        <a:t>Στόχοι και μέσα  εξετάζονται  παράλληλα</a:t>
                      </a:r>
                    </a:p>
                  </a:txBody>
                  <a:tcPr>
                    <a:solidFill>
                      <a:schemeClr val="tx2">
                        <a:lumMod val="75000"/>
                      </a:schemeClr>
                    </a:solidFill>
                  </a:tcPr>
                </a:tc>
                <a:extLst>
                  <a:ext uri="{0D108BD9-81ED-4DB2-BD59-A6C34878D82A}">
                    <a16:rowId xmlns:a16="http://schemas.microsoft.com/office/drawing/2014/main" xmlns="" val="350770064"/>
                  </a:ext>
                </a:extLst>
              </a:tr>
              <a:tr h="370840">
                <a:tc>
                  <a:txBody>
                    <a:bodyPr/>
                    <a:lstStyle/>
                    <a:p>
                      <a:r>
                        <a:rPr lang="el-GR" sz="1800" b="0" kern="1200" dirty="0">
                          <a:solidFill>
                            <a:schemeClr val="lt1"/>
                          </a:solidFill>
                          <a:latin typeface="+mn-lt"/>
                          <a:ea typeface="+mn-ea"/>
                          <a:cs typeface="+mn-cs"/>
                        </a:rPr>
                        <a:t>Καλή πολιτική: επιτρέπει την επίτευξη σαφώς προσδιορισμένων στόχων</a:t>
                      </a:r>
                    </a:p>
                  </a:txBody>
                  <a:tcPr>
                    <a:solidFill>
                      <a:schemeClr val="tx2">
                        <a:lumMod val="75000"/>
                      </a:schemeClr>
                    </a:solidFill>
                  </a:tcPr>
                </a:tc>
                <a:tc>
                  <a:txBody>
                    <a:bodyPr/>
                    <a:lstStyle/>
                    <a:p>
                      <a:pPr marL="0" algn="l" defTabSz="914400" rtl="0" eaLnBrk="1" latinLnBrk="0" hangingPunct="1"/>
                      <a:r>
                        <a:rPr lang="el-GR" sz="1800" b="0" kern="1200" dirty="0">
                          <a:solidFill>
                            <a:schemeClr val="lt1"/>
                          </a:solidFill>
                          <a:latin typeface="+mn-lt"/>
                          <a:ea typeface="+mn-ea"/>
                          <a:cs typeface="+mn-cs"/>
                        </a:rPr>
                        <a:t>Καλή πολιτική: συναινούν όλοι οι ενδιαφερόμενοι</a:t>
                      </a:r>
                    </a:p>
                    <a:p>
                      <a:pPr marL="0" algn="l" defTabSz="914400" rtl="0" eaLnBrk="1" latinLnBrk="0" hangingPunct="1"/>
                      <a:endParaRPr lang="el-GR" sz="1800" b="0" kern="1200" dirty="0">
                        <a:solidFill>
                          <a:schemeClr val="lt1"/>
                        </a:solidFill>
                        <a:latin typeface="+mn-lt"/>
                        <a:ea typeface="+mn-ea"/>
                        <a:cs typeface="+mn-cs"/>
                      </a:endParaRPr>
                    </a:p>
                  </a:txBody>
                  <a:tcPr>
                    <a:solidFill>
                      <a:schemeClr val="tx2">
                        <a:lumMod val="75000"/>
                      </a:schemeClr>
                    </a:solidFill>
                  </a:tcPr>
                </a:tc>
                <a:extLst>
                  <a:ext uri="{0D108BD9-81ED-4DB2-BD59-A6C34878D82A}">
                    <a16:rowId xmlns:a16="http://schemas.microsoft.com/office/drawing/2014/main" xmlns="" val="4216451983"/>
                  </a:ext>
                </a:extLst>
              </a:tr>
              <a:tr h="370840">
                <a:tc>
                  <a:txBody>
                    <a:bodyPr/>
                    <a:lstStyle/>
                    <a:p>
                      <a:r>
                        <a:rPr lang="el-GR" sz="1800" b="0" kern="1200" dirty="0">
                          <a:solidFill>
                            <a:schemeClr val="lt1"/>
                          </a:solidFill>
                          <a:latin typeface="+mn-lt"/>
                          <a:ea typeface="+mn-ea"/>
                          <a:cs typeface="+mn-cs"/>
                        </a:rPr>
                        <a:t>Ολική ανάλυση: λαμβάνεται υπόψη των σύνολο των συνεπειών και των εναλλακτικών</a:t>
                      </a:r>
                    </a:p>
                  </a:txBody>
                  <a:tcPr>
                    <a:solidFill>
                      <a:schemeClr val="tx2">
                        <a:lumMod val="75000"/>
                      </a:schemeClr>
                    </a:solidFill>
                  </a:tcPr>
                </a:tc>
                <a:tc>
                  <a:txBody>
                    <a:bodyPr/>
                    <a:lstStyle/>
                    <a:p>
                      <a:pPr marL="0" algn="l" defTabSz="914400" rtl="0" eaLnBrk="1" latinLnBrk="0" hangingPunct="1"/>
                      <a:r>
                        <a:rPr lang="el-GR" sz="1800" b="0" kern="1200" dirty="0">
                          <a:solidFill>
                            <a:schemeClr val="lt1"/>
                          </a:solidFill>
                          <a:latin typeface="+mn-lt"/>
                          <a:ea typeface="+mn-ea"/>
                          <a:cs typeface="+mn-cs"/>
                        </a:rPr>
                        <a:t>Επιλεκτική ανάλυση: στόχος η εύρεση αποδεκτής πολιτικής </a:t>
                      </a:r>
                    </a:p>
                  </a:txBody>
                  <a:tcPr>
                    <a:solidFill>
                      <a:schemeClr val="tx2">
                        <a:lumMod val="75000"/>
                      </a:schemeClr>
                    </a:solidFill>
                  </a:tcPr>
                </a:tc>
                <a:extLst>
                  <a:ext uri="{0D108BD9-81ED-4DB2-BD59-A6C34878D82A}">
                    <a16:rowId xmlns:a16="http://schemas.microsoft.com/office/drawing/2014/main" xmlns="" val="443174710"/>
                  </a:ext>
                </a:extLst>
              </a:tr>
              <a:tr h="370840">
                <a:tc>
                  <a:txBody>
                    <a:bodyPr/>
                    <a:lstStyle/>
                    <a:p>
                      <a:r>
                        <a:rPr lang="el-GR" sz="1800" b="0" kern="1200" dirty="0">
                          <a:solidFill>
                            <a:schemeClr val="lt1"/>
                          </a:solidFill>
                          <a:latin typeface="+mn-lt"/>
                          <a:ea typeface="+mn-ea"/>
                          <a:cs typeface="+mn-cs"/>
                        </a:rPr>
                        <a:t>Εκτεταμένη χρήση θεωρίας</a:t>
                      </a:r>
                    </a:p>
                  </a:txBody>
                  <a:tcPr>
                    <a:solidFill>
                      <a:schemeClr val="tx2">
                        <a:lumMod val="75000"/>
                      </a:schemeClr>
                    </a:solidFill>
                  </a:tcPr>
                </a:tc>
                <a:tc>
                  <a:txBody>
                    <a:bodyPr/>
                    <a:lstStyle/>
                    <a:p>
                      <a:pPr marL="0" algn="l" defTabSz="914400" rtl="0" eaLnBrk="1" latinLnBrk="0" hangingPunct="1"/>
                      <a:r>
                        <a:rPr lang="el-GR" sz="1800" b="0" kern="1200" dirty="0">
                          <a:solidFill>
                            <a:schemeClr val="lt1"/>
                          </a:solidFill>
                          <a:latin typeface="+mn-lt"/>
                          <a:ea typeface="+mn-ea"/>
                          <a:cs typeface="+mn-cs"/>
                        </a:rPr>
                        <a:t>Σύγκριση με παρόμοια προβλήματα </a:t>
                      </a:r>
                    </a:p>
                  </a:txBody>
                  <a:tcPr>
                    <a:solidFill>
                      <a:schemeClr val="tx2">
                        <a:lumMod val="75000"/>
                      </a:schemeClr>
                    </a:solidFill>
                  </a:tcPr>
                </a:tc>
                <a:extLst>
                  <a:ext uri="{0D108BD9-81ED-4DB2-BD59-A6C34878D82A}">
                    <a16:rowId xmlns:a16="http://schemas.microsoft.com/office/drawing/2014/main" xmlns="" val="2891531105"/>
                  </a:ext>
                </a:extLst>
              </a:tr>
            </a:tbl>
          </a:graphicData>
        </a:graphic>
      </p:graphicFrame>
    </p:spTree>
    <p:extLst>
      <p:ext uri="{BB962C8B-B14F-4D97-AF65-F5344CB8AC3E}">
        <p14:creationId xmlns:p14="http://schemas.microsoft.com/office/powerpoint/2010/main" val="6031679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a:solidFill>
                  <a:schemeClr val="tx2">
                    <a:lumMod val="75000"/>
                  </a:schemeClr>
                </a:solidFill>
                <a:latin typeface="+mn-lt"/>
              </a:rPr>
              <a:t>Ορθολογικό μοντέλο </a:t>
            </a:r>
          </a:p>
        </p:txBody>
      </p:sp>
      <p:sp>
        <p:nvSpPr>
          <p:cNvPr id="3" name="Content Placeholder 2"/>
          <p:cNvSpPr>
            <a:spLocks noGrp="1"/>
          </p:cNvSpPr>
          <p:nvPr>
            <p:ph idx="1"/>
          </p:nvPr>
        </p:nvSpPr>
        <p:spPr/>
        <p:txBody>
          <a:bodyPr/>
          <a:lstStyle/>
          <a:p>
            <a:pPr algn="just">
              <a:lnSpc>
                <a:spcPct val="150000"/>
              </a:lnSpc>
              <a:spcBef>
                <a:spcPts val="0"/>
              </a:spcBef>
              <a:buFont typeface="Arial" panose="020B0604020202020204" pitchFamily="34" charset="0"/>
              <a:buChar char="•"/>
            </a:pPr>
            <a:r>
              <a:rPr lang="el-GR" sz="1800" dirty="0">
                <a:solidFill>
                  <a:schemeClr val="tx2">
                    <a:lumMod val="75000"/>
                  </a:schemeClr>
                </a:solidFill>
              </a:rPr>
              <a:t>Προϋποθέτει εξαντλητική ανάλυση του εκάστοτε ζητήματος</a:t>
            </a:r>
          </a:p>
          <a:p>
            <a:pPr algn="just">
              <a:lnSpc>
                <a:spcPct val="150000"/>
              </a:lnSpc>
              <a:spcBef>
                <a:spcPts val="0"/>
              </a:spcBef>
              <a:buFont typeface="Arial" panose="020B0604020202020204" pitchFamily="34" charset="0"/>
              <a:buChar char="•"/>
            </a:pPr>
            <a:r>
              <a:rPr lang="el-GR" sz="1800" dirty="0">
                <a:solidFill>
                  <a:schemeClr val="tx2">
                    <a:lumMod val="75000"/>
                  </a:schemeClr>
                </a:solidFill>
              </a:rPr>
              <a:t>Οι αρμόδιοι για τη λήψη αποφάσεων καλούνται να:</a:t>
            </a:r>
          </a:p>
          <a:p>
            <a:pPr lvl="1" algn="just">
              <a:lnSpc>
                <a:spcPct val="150000"/>
              </a:lnSpc>
              <a:spcBef>
                <a:spcPts val="0"/>
              </a:spcBef>
              <a:buFont typeface="Wingdings" panose="05000000000000000000" pitchFamily="2" charset="2"/>
              <a:buChar char="ü"/>
            </a:pPr>
            <a:r>
              <a:rPr lang="el-GR" sz="1800" dirty="0">
                <a:solidFill>
                  <a:schemeClr val="tx2">
                    <a:lumMod val="75000"/>
                  </a:schemeClr>
                </a:solidFill>
              </a:rPr>
              <a:t>κατατάξουν ιεραρχικά όλες τις αξίες</a:t>
            </a:r>
          </a:p>
          <a:p>
            <a:pPr lvl="1" algn="just">
              <a:lnSpc>
                <a:spcPct val="150000"/>
              </a:lnSpc>
              <a:spcBef>
                <a:spcPts val="0"/>
              </a:spcBef>
              <a:buFont typeface="Wingdings" panose="05000000000000000000" pitchFamily="2" charset="2"/>
              <a:buChar char="ü"/>
            </a:pPr>
            <a:r>
              <a:rPr lang="el-GR" sz="1800" dirty="0">
                <a:solidFill>
                  <a:schemeClr val="tx2">
                    <a:lumMod val="75000"/>
                  </a:schemeClr>
                </a:solidFill>
              </a:rPr>
              <a:t>διατυπώσουν συγκεκριμένες εναλλακτικές πολιτικές</a:t>
            </a:r>
          </a:p>
          <a:p>
            <a:pPr lvl="1" algn="just">
              <a:lnSpc>
                <a:spcPct val="150000"/>
              </a:lnSpc>
              <a:spcBef>
                <a:spcPts val="0"/>
              </a:spcBef>
              <a:buFont typeface="Wingdings" panose="05000000000000000000" pitchFamily="2" charset="2"/>
              <a:buChar char="ü"/>
            </a:pPr>
            <a:r>
              <a:rPr lang="el-GR" sz="1800" dirty="0">
                <a:solidFill>
                  <a:schemeClr val="tx2">
                    <a:lumMod val="75000"/>
                  </a:schemeClr>
                </a:solidFill>
              </a:rPr>
              <a:t>ελέγξουν τον βαθμό στον οποίο κάθε εναλλακτική λύση ανταποκρίνεται  στις αξίες</a:t>
            </a:r>
          </a:p>
          <a:p>
            <a:pPr lvl="1" algn="just">
              <a:lnSpc>
                <a:spcPct val="150000"/>
              </a:lnSpc>
              <a:spcBef>
                <a:spcPts val="0"/>
              </a:spcBef>
              <a:buFont typeface="Wingdings" panose="05000000000000000000" pitchFamily="2" charset="2"/>
              <a:buChar char="ü"/>
            </a:pPr>
            <a:r>
              <a:rPr lang="el-GR" sz="1800" dirty="0">
                <a:solidFill>
                  <a:schemeClr val="tx2">
                    <a:lumMod val="75000"/>
                  </a:schemeClr>
                </a:solidFill>
              </a:rPr>
              <a:t>επιλέξουν εκείνη την εναλλακτική λύση που καλύπτει τις περισσότερες αξίες</a:t>
            </a:r>
          </a:p>
          <a:p>
            <a:pPr lvl="1" algn="just">
              <a:lnSpc>
                <a:spcPct val="150000"/>
              </a:lnSpc>
              <a:spcBef>
                <a:spcPts val="0"/>
              </a:spcBef>
              <a:buFont typeface="Arial" panose="020B0604020202020204" pitchFamily="34" charset="0"/>
              <a:buChar char="•"/>
            </a:pPr>
            <a:endParaRPr lang="el-GR" sz="1800" dirty="0">
              <a:solidFill>
                <a:schemeClr val="tx2">
                  <a:lumMod val="75000"/>
                </a:schemeClr>
              </a:solidFill>
            </a:endParaRPr>
          </a:p>
          <a:p>
            <a:pPr lvl="1" algn="just">
              <a:lnSpc>
                <a:spcPct val="150000"/>
              </a:lnSpc>
              <a:spcBef>
                <a:spcPts val="0"/>
              </a:spcBef>
              <a:buFont typeface="Arial" panose="020B0604020202020204" pitchFamily="34" charset="0"/>
              <a:buChar char="•"/>
            </a:pPr>
            <a:endParaRPr lang="el-GR" sz="1800" dirty="0">
              <a:solidFill>
                <a:schemeClr val="tx2">
                  <a:lumMod val="75000"/>
                </a:schemeClr>
              </a:solidFill>
            </a:endParaRPr>
          </a:p>
          <a:p>
            <a:pPr marL="0" indent="0" algn="just">
              <a:lnSpc>
                <a:spcPct val="150000"/>
              </a:lnSpc>
              <a:spcBef>
                <a:spcPts val="0"/>
              </a:spcBef>
              <a:buNone/>
            </a:pPr>
            <a:endParaRPr lang="el-GR" sz="1800" dirty="0"/>
          </a:p>
        </p:txBody>
      </p:sp>
    </p:spTree>
    <p:extLst>
      <p:ext uri="{BB962C8B-B14F-4D97-AF65-F5344CB8AC3E}">
        <p14:creationId xmlns:p14="http://schemas.microsoft.com/office/powerpoint/2010/main" val="26768527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2277"/>
        <p:cNvGrpSpPr/>
        <p:nvPr/>
      </p:nvGrpSpPr>
      <p:grpSpPr>
        <a:xfrm>
          <a:off x="0" y="0"/>
          <a:ext cx="0" cy="0"/>
          <a:chOff x="0" y="0"/>
          <a:chExt cx="0" cy="0"/>
        </a:xfrm>
      </p:grpSpPr>
      <p:sp>
        <p:nvSpPr>
          <p:cNvPr id="2278" name="Google Shape;2278;p37"/>
          <p:cNvSpPr txBox="1">
            <a:spLocks noGrp="1"/>
          </p:cNvSpPr>
          <p:nvPr>
            <p:ph type="title"/>
          </p:nvPr>
        </p:nvSpPr>
        <p:spPr>
          <a:xfrm>
            <a:off x="486894" y="231201"/>
            <a:ext cx="8229600" cy="998658"/>
          </a:xfrm>
          <a:prstGeom prst="rect">
            <a:avLst/>
          </a:prstGeom>
        </p:spPr>
        <p:txBody>
          <a:bodyPr spcFirstLastPara="1" vert="horz" wrap="square" lIns="91425" tIns="91425" rIns="91425" bIns="91425" numCol="1" anchor="t" anchorCtr="0" compatLnSpc="1">
            <a:prstTxWarp prst="textNoShape">
              <a:avLst/>
            </a:prstTxWarp>
            <a:noAutofit/>
          </a:bodyPr>
          <a:lstStyle/>
          <a:p>
            <a:pPr>
              <a:spcBef>
                <a:spcPts val="0"/>
              </a:spcBef>
              <a:spcAft>
                <a:spcPts val="0"/>
              </a:spcAft>
              <a:buClr>
                <a:schemeClr val="dk1"/>
              </a:buClr>
              <a:buSzPts val="1100"/>
            </a:pPr>
            <a:r>
              <a:rPr lang="el-GR" sz="2800" b="1" dirty="0">
                <a:solidFill>
                  <a:schemeClr val="tx2">
                    <a:lumMod val="75000"/>
                  </a:schemeClr>
                </a:solidFill>
                <a:cs typeface="Arial"/>
                <a:sym typeface="Arial"/>
              </a:rPr>
              <a:t>Ορθολογικό Μοντέλο-Βασικά Χαρακτηριστικά</a:t>
            </a:r>
            <a:endParaRPr sz="2800" b="1" dirty="0">
              <a:solidFill>
                <a:schemeClr val="tx2">
                  <a:lumMod val="75000"/>
                </a:schemeClr>
              </a:solidFill>
              <a:cs typeface="Arial"/>
              <a:sym typeface="Arial"/>
            </a:endParaRPr>
          </a:p>
        </p:txBody>
      </p:sp>
      <p:grpSp>
        <p:nvGrpSpPr>
          <p:cNvPr id="2279" name="Google Shape;2279;p37"/>
          <p:cNvGrpSpPr/>
          <p:nvPr/>
        </p:nvGrpSpPr>
        <p:grpSpPr>
          <a:xfrm>
            <a:off x="3740878" y="3252676"/>
            <a:ext cx="942980" cy="1681115"/>
            <a:chOff x="3625800" y="1303175"/>
            <a:chExt cx="942980" cy="1681115"/>
          </a:xfrm>
        </p:grpSpPr>
        <p:sp>
          <p:nvSpPr>
            <p:cNvPr id="2280" name="Google Shape;2280;p37"/>
            <p:cNvSpPr/>
            <p:nvPr/>
          </p:nvSpPr>
          <p:spPr>
            <a:xfrm>
              <a:off x="3625800" y="1303175"/>
              <a:ext cx="924262" cy="1681115"/>
            </a:xfrm>
            <a:custGeom>
              <a:avLst/>
              <a:gdLst/>
              <a:ahLst/>
              <a:cxnLst/>
              <a:rect l="l" t="t" r="r" b="b"/>
              <a:pathLst>
                <a:path w="52687" h="95831" extrusionOk="0">
                  <a:moveTo>
                    <a:pt x="1" y="0"/>
                  </a:moveTo>
                  <a:lnTo>
                    <a:pt x="1" y="22430"/>
                  </a:lnTo>
                  <a:cubicBezTo>
                    <a:pt x="1" y="35319"/>
                    <a:pt x="10442" y="45781"/>
                    <a:pt x="23352" y="45781"/>
                  </a:cubicBezTo>
                  <a:cubicBezTo>
                    <a:pt x="38228" y="45781"/>
                    <a:pt x="50301" y="57854"/>
                    <a:pt x="50301" y="72731"/>
                  </a:cubicBezTo>
                  <a:lnTo>
                    <a:pt x="50301" y="95830"/>
                  </a:lnTo>
                  <a:lnTo>
                    <a:pt x="52687" y="95830"/>
                  </a:lnTo>
                  <a:lnTo>
                    <a:pt x="52687" y="23372"/>
                  </a:lnTo>
                  <a:cubicBezTo>
                    <a:pt x="52687" y="10462"/>
                    <a:pt x="42225" y="0"/>
                    <a:pt x="29315" y="0"/>
                  </a:cubicBezTo>
                  <a:close/>
                </a:path>
              </a:pathLst>
            </a:custGeom>
            <a:gradFill>
              <a:gsLst>
                <a:gs pos="0">
                  <a:srgbClr val="BAF6E2"/>
                </a:gs>
                <a:gs pos="100000">
                  <a:srgbClr val="4DE0AF"/>
                </a:gs>
              </a:gsLst>
              <a:lin ang="5400012" scaled="0"/>
            </a:gradFill>
            <a:ln>
              <a:noFill/>
            </a:ln>
          </p:spPr>
          <p:txBody>
            <a:bodyPr spcFirstLastPara="1" wrap="square" lIns="91425" tIns="91425" rIns="91425" bIns="91425" anchor="ctr" anchorCtr="0">
              <a:noAutofit/>
            </a:bodyPr>
            <a:lstStyle/>
            <a:p>
              <a:pPr fontAlgn="auto">
                <a:spcBef>
                  <a:spcPts val="0"/>
                </a:spcBef>
                <a:spcAft>
                  <a:spcPts val="0"/>
                </a:spcAft>
                <a:buClr>
                  <a:srgbClr val="000000"/>
                </a:buClr>
                <a:defRPr/>
              </a:pPr>
              <a:endParaRPr sz="1400" kern="0">
                <a:solidFill>
                  <a:srgbClr val="000000"/>
                </a:solidFill>
                <a:latin typeface="Arial"/>
                <a:cs typeface="Arial"/>
                <a:sym typeface="Arial"/>
              </a:endParaRPr>
            </a:p>
          </p:txBody>
        </p:sp>
        <p:sp>
          <p:nvSpPr>
            <p:cNvPr id="2281" name="Google Shape;2281;p37"/>
            <p:cNvSpPr/>
            <p:nvPr/>
          </p:nvSpPr>
          <p:spPr>
            <a:xfrm>
              <a:off x="3642324" y="1316016"/>
              <a:ext cx="348710" cy="348727"/>
            </a:xfrm>
            <a:custGeom>
              <a:avLst/>
              <a:gdLst/>
              <a:ahLst/>
              <a:cxnLst/>
              <a:rect l="l" t="t" r="r" b="b"/>
              <a:pathLst>
                <a:path w="19878" h="19879" extrusionOk="0">
                  <a:moveTo>
                    <a:pt x="0" y="1"/>
                  </a:moveTo>
                  <a:lnTo>
                    <a:pt x="0" y="19878"/>
                  </a:lnTo>
                  <a:lnTo>
                    <a:pt x="8872" y="19878"/>
                  </a:lnTo>
                  <a:cubicBezTo>
                    <a:pt x="14940" y="19878"/>
                    <a:pt x="19878" y="14961"/>
                    <a:pt x="19878" y="8872"/>
                  </a:cubicBezTo>
                  <a:lnTo>
                    <a:pt x="19878" y="1"/>
                  </a:lnTo>
                  <a:close/>
                </a:path>
              </a:pathLst>
            </a:custGeom>
            <a:solidFill>
              <a:schemeClr val="lt2"/>
            </a:solidFill>
            <a:ln>
              <a:noFill/>
            </a:ln>
          </p:spPr>
          <p:txBody>
            <a:bodyPr spcFirstLastPara="1" wrap="square" lIns="91425" tIns="91425" rIns="91425" bIns="91425" anchor="ctr" anchorCtr="0">
              <a:noAutofit/>
            </a:bodyPr>
            <a:lstStyle/>
            <a:p>
              <a:pPr algn="ctr" fontAlgn="auto">
                <a:spcBef>
                  <a:spcPts val="0"/>
                </a:spcBef>
                <a:spcAft>
                  <a:spcPts val="0"/>
                </a:spcAft>
                <a:buClr>
                  <a:srgbClr val="000000"/>
                </a:buClr>
                <a:defRPr/>
              </a:pPr>
              <a:endParaRPr b="1" kern="0">
                <a:solidFill>
                  <a:srgbClr val="FFFFFF"/>
                </a:solidFill>
                <a:latin typeface="Roboto"/>
                <a:ea typeface="Roboto"/>
                <a:cs typeface="Roboto"/>
                <a:sym typeface="Roboto"/>
              </a:endParaRPr>
            </a:p>
          </p:txBody>
        </p:sp>
        <p:sp>
          <p:nvSpPr>
            <p:cNvPr id="2282" name="Google Shape;2282;p37"/>
            <p:cNvSpPr/>
            <p:nvPr/>
          </p:nvSpPr>
          <p:spPr>
            <a:xfrm>
              <a:off x="3625800" y="1303175"/>
              <a:ext cx="942980" cy="1515567"/>
            </a:xfrm>
            <a:custGeom>
              <a:avLst/>
              <a:gdLst/>
              <a:ahLst/>
              <a:cxnLst/>
              <a:rect l="l" t="t" r="r" b="b"/>
              <a:pathLst>
                <a:path w="53754" h="86394" extrusionOk="0">
                  <a:moveTo>
                    <a:pt x="1" y="0"/>
                  </a:moveTo>
                  <a:lnTo>
                    <a:pt x="1" y="22430"/>
                  </a:lnTo>
                  <a:cubicBezTo>
                    <a:pt x="1" y="35319"/>
                    <a:pt x="10463" y="45781"/>
                    <a:pt x="23352" y="45781"/>
                  </a:cubicBezTo>
                  <a:cubicBezTo>
                    <a:pt x="30800" y="45781"/>
                    <a:pt x="37538" y="48794"/>
                    <a:pt x="42413" y="53669"/>
                  </a:cubicBezTo>
                  <a:cubicBezTo>
                    <a:pt x="47288" y="58545"/>
                    <a:pt x="50301" y="65282"/>
                    <a:pt x="50301" y="72731"/>
                  </a:cubicBezTo>
                  <a:lnTo>
                    <a:pt x="50301" y="86394"/>
                  </a:lnTo>
                  <a:cubicBezTo>
                    <a:pt x="53754" y="65700"/>
                    <a:pt x="48209" y="54778"/>
                    <a:pt x="42329" y="49108"/>
                  </a:cubicBezTo>
                  <a:cubicBezTo>
                    <a:pt x="38458" y="45363"/>
                    <a:pt x="33228" y="43396"/>
                    <a:pt x="27829" y="43249"/>
                  </a:cubicBezTo>
                  <a:cubicBezTo>
                    <a:pt x="3432" y="42622"/>
                    <a:pt x="942" y="23874"/>
                    <a:pt x="942" y="23874"/>
                  </a:cubicBezTo>
                  <a:lnTo>
                    <a:pt x="1" y="0"/>
                  </a:lnTo>
                  <a:close/>
                </a:path>
              </a:pathLst>
            </a:custGeom>
            <a:gradFill>
              <a:gsLst>
                <a:gs pos="0">
                  <a:schemeClr val="accent1"/>
                </a:gs>
                <a:gs pos="100000">
                  <a:schemeClr val="accent2"/>
                </a:gs>
              </a:gsLst>
              <a:lin ang="0" scaled="0"/>
            </a:gradFill>
            <a:ln>
              <a:noFill/>
            </a:ln>
          </p:spPr>
          <p:txBody>
            <a:bodyPr spcFirstLastPara="1" wrap="square" lIns="91425" tIns="91425" rIns="91425" bIns="91425" anchor="ctr" anchorCtr="0">
              <a:noAutofit/>
            </a:bodyPr>
            <a:lstStyle/>
            <a:p>
              <a:pPr fontAlgn="auto">
                <a:spcBef>
                  <a:spcPts val="0"/>
                </a:spcBef>
                <a:spcAft>
                  <a:spcPts val="0"/>
                </a:spcAft>
                <a:buClr>
                  <a:srgbClr val="000000"/>
                </a:buClr>
                <a:defRPr/>
              </a:pPr>
              <a:endParaRPr sz="1400" kern="0">
                <a:solidFill>
                  <a:srgbClr val="000000"/>
                </a:solidFill>
                <a:latin typeface="Arial"/>
                <a:cs typeface="Arial"/>
                <a:sym typeface="Arial"/>
              </a:endParaRPr>
            </a:p>
          </p:txBody>
        </p:sp>
      </p:grpSp>
      <p:grpSp>
        <p:nvGrpSpPr>
          <p:cNvPr id="2283" name="Google Shape;2283;p37"/>
          <p:cNvGrpSpPr/>
          <p:nvPr/>
        </p:nvGrpSpPr>
        <p:grpSpPr>
          <a:xfrm>
            <a:off x="3752880" y="2225432"/>
            <a:ext cx="942980" cy="1681115"/>
            <a:chOff x="3626537" y="2423414"/>
            <a:chExt cx="942980" cy="1681115"/>
          </a:xfrm>
        </p:grpSpPr>
        <p:sp>
          <p:nvSpPr>
            <p:cNvPr id="2284" name="Google Shape;2284;p37"/>
            <p:cNvSpPr/>
            <p:nvPr/>
          </p:nvSpPr>
          <p:spPr>
            <a:xfrm>
              <a:off x="3626537" y="2423414"/>
              <a:ext cx="924262" cy="1681115"/>
            </a:xfrm>
            <a:custGeom>
              <a:avLst/>
              <a:gdLst/>
              <a:ahLst/>
              <a:cxnLst/>
              <a:rect l="l" t="t" r="r" b="b"/>
              <a:pathLst>
                <a:path w="52687" h="95831" extrusionOk="0">
                  <a:moveTo>
                    <a:pt x="1" y="0"/>
                  </a:moveTo>
                  <a:lnTo>
                    <a:pt x="1" y="22409"/>
                  </a:lnTo>
                  <a:cubicBezTo>
                    <a:pt x="1" y="35319"/>
                    <a:pt x="10442" y="45781"/>
                    <a:pt x="23351" y="45781"/>
                  </a:cubicBezTo>
                  <a:cubicBezTo>
                    <a:pt x="38228" y="45781"/>
                    <a:pt x="50301" y="57833"/>
                    <a:pt x="50301" y="72710"/>
                  </a:cubicBezTo>
                  <a:lnTo>
                    <a:pt x="50301" y="95830"/>
                  </a:lnTo>
                  <a:lnTo>
                    <a:pt x="52686" y="95830"/>
                  </a:lnTo>
                  <a:lnTo>
                    <a:pt x="52686" y="23351"/>
                  </a:lnTo>
                  <a:cubicBezTo>
                    <a:pt x="52686" y="10441"/>
                    <a:pt x="42225" y="0"/>
                    <a:pt x="29336" y="0"/>
                  </a:cubicBezTo>
                  <a:close/>
                </a:path>
              </a:pathLst>
            </a:custGeom>
            <a:gradFill>
              <a:gsLst>
                <a:gs pos="0">
                  <a:srgbClr val="CEE78C"/>
                </a:gs>
                <a:gs pos="100000">
                  <a:srgbClr val="98BD32"/>
                </a:gs>
              </a:gsLst>
              <a:lin ang="5400012" scaled="0"/>
            </a:gradFill>
            <a:ln>
              <a:noFill/>
            </a:ln>
          </p:spPr>
          <p:txBody>
            <a:bodyPr spcFirstLastPara="1" wrap="square" lIns="91425" tIns="91425" rIns="91425" bIns="91425" anchor="ctr" anchorCtr="0">
              <a:noAutofit/>
            </a:bodyPr>
            <a:lstStyle/>
            <a:p>
              <a:pPr fontAlgn="auto">
                <a:spcBef>
                  <a:spcPts val="0"/>
                </a:spcBef>
                <a:spcAft>
                  <a:spcPts val="0"/>
                </a:spcAft>
                <a:buClr>
                  <a:srgbClr val="000000"/>
                </a:buClr>
                <a:defRPr/>
              </a:pPr>
              <a:endParaRPr sz="1400" kern="0">
                <a:solidFill>
                  <a:srgbClr val="000000"/>
                </a:solidFill>
                <a:latin typeface="Arial"/>
                <a:cs typeface="Arial"/>
                <a:sym typeface="Arial"/>
              </a:endParaRPr>
            </a:p>
          </p:txBody>
        </p:sp>
        <p:sp>
          <p:nvSpPr>
            <p:cNvPr id="2285" name="Google Shape;2285;p37"/>
            <p:cNvSpPr/>
            <p:nvPr/>
          </p:nvSpPr>
          <p:spPr>
            <a:xfrm>
              <a:off x="3643061" y="2435886"/>
              <a:ext cx="348710" cy="348710"/>
            </a:xfrm>
            <a:custGeom>
              <a:avLst/>
              <a:gdLst/>
              <a:ahLst/>
              <a:cxnLst/>
              <a:rect l="l" t="t" r="r" b="b"/>
              <a:pathLst>
                <a:path w="19878" h="19878" extrusionOk="0">
                  <a:moveTo>
                    <a:pt x="0" y="1"/>
                  </a:moveTo>
                  <a:lnTo>
                    <a:pt x="0" y="19878"/>
                  </a:lnTo>
                  <a:lnTo>
                    <a:pt x="8872" y="19878"/>
                  </a:lnTo>
                  <a:cubicBezTo>
                    <a:pt x="14961" y="19878"/>
                    <a:pt x="19878" y="14961"/>
                    <a:pt x="19878" y="8893"/>
                  </a:cubicBezTo>
                  <a:lnTo>
                    <a:pt x="19878" y="1"/>
                  </a:lnTo>
                  <a:close/>
                </a:path>
              </a:pathLst>
            </a:custGeom>
            <a:solidFill>
              <a:schemeClr val="lt2"/>
            </a:solidFill>
            <a:ln>
              <a:noFill/>
            </a:ln>
          </p:spPr>
          <p:txBody>
            <a:bodyPr spcFirstLastPara="1" wrap="square" lIns="91425" tIns="91425" rIns="91425" bIns="91425" anchor="ctr" anchorCtr="0">
              <a:noAutofit/>
            </a:bodyPr>
            <a:lstStyle/>
            <a:p>
              <a:pPr algn="ctr" fontAlgn="auto">
                <a:spcBef>
                  <a:spcPts val="0"/>
                </a:spcBef>
                <a:spcAft>
                  <a:spcPts val="0"/>
                </a:spcAft>
                <a:buClr>
                  <a:srgbClr val="000000"/>
                </a:buClr>
                <a:defRPr/>
              </a:pPr>
              <a:endParaRPr sz="1400" kern="0">
                <a:solidFill>
                  <a:srgbClr val="000000"/>
                </a:solidFill>
                <a:latin typeface="Arial"/>
                <a:cs typeface="Arial"/>
                <a:sym typeface="Arial"/>
              </a:endParaRPr>
            </a:p>
          </p:txBody>
        </p:sp>
        <p:sp>
          <p:nvSpPr>
            <p:cNvPr id="2286" name="Google Shape;2286;p37"/>
            <p:cNvSpPr/>
            <p:nvPr/>
          </p:nvSpPr>
          <p:spPr>
            <a:xfrm>
              <a:off x="3626537" y="2423414"/>
              <a:ext cx="942980" cy="1515198"/>
            </a:xfrm>
            <a:custGeom>
              <a:avLst/>
              <a:gdLst/>
              <a:ahLst/>
              <a:cxnLst/>
              <a:rect l="l" t="t" r="r" b="b"/>
              <a:pathLst>
                <a:path w="53754" h="86373" extrusionOk="0">
                  <a:moveTo>
                    <a:pt x="1" y="0"/>
                  </a:moveTo>
                  <a:lnTo>
                    <a:pt x="1" y="22409"/>
                  </a:lnTo>
                  <a:cubicBezTo>
                    <a:pt x="1" y="35319"/>
                    <a:pt x="10463" y="45781"/>
                    <a:pt x="23351" y="45781"/>
                  </a:cubicBezTo>
                  <a:cubicBezTo>
                    <a:pt x="30800" y="45781"/>
                    <a:pt x="37538" y="48794"/>
                    <a:pt x="42413" y="53669"/>
                  </a:cubicBezTo>
                  <a:cubicBezTo>
                    <a:pt x="47288" y="58544"/>
                    <a:pt x="50301" y="65282"/>
                    <a:pt x="50301" y="72710"/>
                  </a:cubicBezTo>
                  <a:lnTo>
                    <a:pt x="50301" y="86373"/>
                  </a:lnTo>
                  <a:cubicBezTo>
                    <a:pt x="53753" y="65679"/>
                    <a:pt x="48209" y="54757"/>
                    <a:pt x="42329" y="49087"/>
                  </a:cubicBezTo>
                  <a:cubicBezTo>
                    <a:pt x="38437" y="45342"/>
                    <a:pt x="33227" y="43375"/>
                    <a:pt x="27829" y="43228"/>
                  </a:cubicBezTo>
                  <a:cubicBezTo>
                    <a:pt x="3432" y="42622"/>
                    <a:pt x="942" y="23874"/>
                    <a:pt x="942" y="23874"/>
                  </a:cubicBezTo>
                  <a:lnTo>
                    <a:pt x="1" y="0"/>
                  </a:lnTo>
                  <a:close/>
                </a:path>
              </a:pathLst>
            </a:custGeom>
            <a:gradFill>
              <a:gsLst>
                <a:gs pos="0">
                  <a:schemeClr val="accent4"/>
                </a:gs>
                <a:gs pos="100000">
                  <a:schemeClr val="accent5"/>
                </a:gs>
              </a:gsLst>
              <a:lin ang="0" scaled="0"/>
            </a:gradFill>
            <a:ln>
              <a:noFill/>
            </a:ln>
          </p:spPr>
          <p:txBody>
            <a:bodyPr spcFirstLastPara="1" wrap="square" lIns="91425" tIns="91425" rIns="91425" bIns="91425" anchor="ctr" anchorCtr="0">
              <a:noAutofit/>
            </a:bodyPr>
            <a:lstStyle/>
            <a:p>
              <a:pPr fontAlgn="auto">
                <a:spcBef>
                  <a:spcPts val="0"/>
                </a:spcBef>
                <a:spcAft>
                  <a:spcPts val="0"/>
                </a:spcAft>
                <a:buClr>
                  <a:srgbClr val="000000"/>
                </a:buClr>
                <a:defRPr/>
              </a:pPr>
              <a:endParaRPr sz="1400" kern="0">
                <a:solidFill>
                  <a:srgbClr val="000000"/>
                </a:solidFill>
                <a:latin typeface="Arial"/>
                <a:cs typeface="Arial"/>
                <a:sym typeface="Arial"/>
              </a:endParaRPr>
            </a:p>
          </p:txBody>
        </p:sp>
      </p:grpSp>
      <p:grpSp>
        <p:nvGrpSpPr>
          <p:cNvPr id="2287" name="Google Shape;2287;p37"/>
          <p:cNvGrpSpPr/>
          <p:nvPr/>
        </p:nvGrpSpPr>
        <p:grpSpPr>
          <a:xfrm>
            <a:off x="4616537" y="2652169"/>
            <a:ext cx="943348" cy="1681115"/>
            <a:chOff x="4531650" y="1985889"/>
            <a:chExt cx="943348" cy="1681115"/>
          </a:xfrm>
        </p:grpSpPr>
        <p:sp>
          <p:nvSpPr>
            <p:cNvPr id="2288" name="Google Shape;2288;p37"/>
            <p:cNvSpPr/>
            <p:nvPr/>
          </p:nvSpPr>
          <p:spPr>
            <a:xfrm>
              <a:off x="4550367" y="1985889"/>
              <a:ext cx="924630" cy="1681115"/>
            </a:xfrm>
            <a:custGeom>
              <a:avLst/>
              <a:gdLst/>
              <a:ahLst/>
              <a:cxnLst/>
              <a:rect l="l" t="t" r="r" b="b"/>
              <a:pathLst>
                <a:path w="52708" h="95831" extrusionOk="0">
                  <a:moveTo>
                    <a:pt x="23372" y="0"/>
                  </a:moveTo>
                  <a:cubicBezTo>
                    <a:pt x="10462" y="0"/>
                    <a:pt x="0" y="10462"/>
                    <a:pt x="0" y="23372"/>
                  </a:cubicBezTo>
                  <a:lnTo>
                    <a:pt x="0" y="95830"/>
                  </a:lnTo>
                  <a:lnTo>
                    <a:pt x="2386" y="95830"/>
                  </a:lnTo>
                  <a:lnTo>
                    <a:pt x="2386" y="72731"/>
                  </a:lnTo>
                  <a:cubicBezTo>
                    <a:pt x="2386" y="57854"/>
                    <a:pt x="14459" y="45781"/>
                    <a:pt x="29335" y="45781"/>
                  </a:cubicBezTo>
                  <a:cubicBezTo>
                    <a:pt x="42245" y="45781"/>
                    <a:pt x="52707" y="35319"/>
                    <a:pt x="52707" y="22430"/>
                  </a:cubicBezTo>
                  <a:lnTo>
                    <a:pt x="52707" y="0"/>
                  </a:lnTo>
                  <a:close/>
                </a:path>
              </a:pathLst>
            </a:custGeom>
            <a:gradFill>
              <a:gsLst>
                <a:gs pos="0">
                  <a:srgbClr val="B1E9B7"/>
                </a:gs>
                <a:gs pos="100000">
                  <a:srgbClr val="52C65D"/>
                </a:gs>
              </a:gsLst>
              <a:lin ang="5400012" scaled="0"/>
            </a:gradFill>
            <a:ln>
              <a:noFill/>
            </a:ln>
          </p:spPr>
          <p:txBody>
            <a:bodyPr spcFirstLastPara="1" wrap="square" lIns="91425" tIns="91425" rIns="91425" bIns="91425" anchor="ctr" anchorCtr="0">
              <a:noAutofit/>
            </a:bodyPr>
            <a:lstStyle/>
            <a:p>
              <a:pPr fontAlgn="auto">
                <a:spcBef>
                  <a:spcPts val="0"/>
                </a:spcBef>
                <a:spcAft>
                  <a:spcPts val="0"/>
                </a:spcAft>
                <a:buClr>
                  <a:srgbClr val="000000"/>
                </a:buClr>
                <a:defRPr/>
              </a:pPr>
              <a:endParaRPr sz="1400" kern="0" dirty="0">
                <a:solidFill>
                  <a:srgbClr val="000000"/>
                </a:solidFill>
                <a:latin typeface="Arial"/>
                <a:cs typeface="Arial"/>
                <a:sym typeface="Arial"/>
              </a:endParaRPr>
            </a:p>
          </p:txBody>
        </p:sp>
        <p:sp>
          <p:nvSpPr>
            <p:cNvPr id="2289" name="Google Shape;2289;p37"/>
            <p:cNvSpPr/>
            <p:nvPr/>
          </p:nvSpPr>
          <p:spPr>
            <a:xfrm>
              <a:off x="5109366" y="1998730"/>
              <a:ext cx="348710" cy="348710"/>
            </a:xfrm>
            <a:custGeom>
              <a:avLst/>
              <a:gdLst/>
              <a:ahLst/>
              <a:cxnLst/>
              <a:rect l="l" t="t" r="r" b="b"/>
              <a:pathLst>
                <a:path w="19878" h="19878" extrusionOk="0">
                  <a:moveTo>
                    <a:pt x="0" y="1"/>
                  </a:moveTo>
                  <a:lnTo>
                    <a:pt x="0" y="8872"/>
                  </a:lnTo>
                  <a:cubicBezTo>
                    <a:pt x="0" y="14961"/>
                    <a:pt x="4938" y="19878"/>
                    <a:pt x="11006" y="19878"/>
                  </a:cubicBezTo>
                  <a:lnTo>
                    <a:pt x="19878" y="19878"/>
                  </a:lnTo>
                  <a:lnTo>
                    <a:pt x="19878" y="1"/>
                  </a:lnTo>
                  <a:close/>
                </a:path>
              </a:pathLst>
            </a:custGeom>
            <a:solidFill>
              <a:schemeClr val="lt2"/>
            </a:solidFill>
            <a:ln>
              <a:noFill/>
            </a:ln>
          </p:spPr>
          <p:txBody>
            <a:bodyPr spcFirstLastPara="1" wrap="square" lIns="91425" tIns="91425" rIns="91425" bIns="91425" anchor="ctr" anchorCtr="0">
              <a:noAutofit/>
            </a:bodyPr>
            <a:lstStyle/>
            <a:p>
              <a:pPr algn="ctr" fontAlgn="auto">
                <a:spcBef>
                  <a:spcPts val="0"/>
                </a:spcBef>
                <a:spcAft>
                  <a:spcPts val="0"/>
                </a:spcAft>
                <a:buClr>
                  <a:srgbClr val="000000"/>
                </a:buClr>
                <a:defRPr/>
              </a:pPr>
              <a:endParaRPr sz="1400" kern="0">
                <a:solidFill>
                  <a:srgbClr val="000000"/>
                </a:solidFill>
                <a:latin typeface="Arial"/>
                <a:cs typeface="Arial"/>
                <a:sym typeface="Arial"/>
              </a:endParaRPr>
            </a:p>
          </p:txBody>
        </p:sp>
        <p:sp>
          <p:nvSpPr>
            <p:cNvPr id="2290" name="Google Shape;2290;p37"/>
            <p:cNvSpPr/>
            <p:nvPr/>
          </p:nvSpPr>
          <p:spPr>
            <a:xfrm>
              <a:off x="4531650" y="1985889"/>
              <a:ext cx="943348" cy="1515198"/>
            </a:xfrm>
            <a:custGeom>
              <a:avLst/>
              <a:gdLst/>
              <a:ahLst/>
              <a:cxnLst/>
              <a:rect l="l" t="t" r="r" b="b"/>
              <a:pathLst>
                <a:path w="53775" h="86373" extrusionOk="0">
                  <a:moveTo>
                    <a:pt x="53774" y="0"/>
                  </a:moveTo>
                  <a:lnTo>
                    <a:pt x="52812" y="23874"/>
                  </a:lnTo>
                  <a:cubicBezTo>
                    <a:pt x="52812" y="23874"/>
                    <a:pt x="50322" y="42622"/>
                    <a:pt x="25925" y="43249"/>
                  </a:cubicBezTo>
                  <a:cubicBezTo>
                    <a:pt x="20547" y="43396"/>
                    <a:pt x="15316" y="45363"/>
                    <a:pt x="11425" y="49087"/>
                  </a:cubicBezTo>
                  <a:cubicBezTo>
                    <a:pt x="5545" y="54778"/>
                    <a:pt x="0" y="65700"/>
                    <a:pt x="3453" y="86373"/>
                  </a:cubicBezTo>
                  <a:lnTo>
                    <a:pt x="3453" y="72731"/>
                  </a:lnTo>
                  <a:cubicBezTo>
                    <a:pt x="3453" y="65282"/>
                    <a:pt x="6466" y="58545"/>
                    <a:pt x="11341" y="53669"/>
                  </a:cubicBezTo>
                  <a:cubicBezTo>
                    <a:pt x="16237" y="48794"/>
                    <a:pt x="22954" y="45781"/>
                    <a:pt x="30402" y="45781"/>
                  </a:cubicBezTo>
                  <a:cubicBezTo>
                    <a:pt x="43312" y="45781"/>
                    <a:pt x="53774" y="35319"/>
                    <a:pt x="53774" y="22409"/>
                  </a:cubicBezTo>
                  <a:lnTo>
                    <a:pt x="53774" y="0"/>
                  </a:lnTo>
                  <a:close/>
                </a:path>
              </a:pathLst>
            </a:custGeom>
            <a:gradFill>
              <a:gsLst>
                <a:gs pos="0">
                  <a:schemeClr val="accent3"/>
                </a:gs>
                <a:gs pos="100000">
                  <a:schemeClr val="accent4"/>
                </a:gs>
              </a:gsLst>
              <a:lin ang="0" scaled="0"/>
            </a:gradFill>
            <a:ln>
              <a:noFill/>
            </a:ln>
          </p:spPr>
          <p:txBody>
            <a:bodyPr spcFirstLastPara="1" wrap="square" lIns="91425" tIns="91425" rIns="91425" bIns="91425" anchor="ctr" anchorCtr="0">
              <a:noAutofit/>
            </a:bodyPr>
            <a:lstStyle/>
            <a:p>
              <a:pPr fontAlgn="auto">
                <a:spcBef>
                  <a:spcPts val="0"/>
                </a:spcBef>
                <a:spcAft>
                  <a:spcPts val="0"/>
                </a:spcAft>
                <a:buClr>
                  <a:srgbClr val="000000"/>
                </a:buClr>
                <a:defRPr/>
              </a:pPr>
              <a:endParaRPr sz="1400" kern="0" dirty="0">
                <a:solidFill>
                  <a:srgbClr val="000000"/>
                </a:solidFill>
                <a:latin typeface="Arial"/>
                <a:cs typeface="Arial"/>
                <a:sym typeface="Arial"/>
              </a:endParaRPr>
            </a:p>
          </p:txBody>
        </p:sp>
      </p:grpSp>
      <p:grpSp>
        <p:nvGrpSpPr>
          <p:cNvPr id="2295" name="Google Shape;2295;p37"/>
          <p:cNvGrpSpPr/>
          <p:nvPr/>
        </p:nvGrpSpPr>
        <p:grpSpPr>
          <a:xfrm>
            <a:off x="-6233" y="1170022"/>
            <a:ext cx="2399579" cy="1668835"/>
            <a:chOff x="457200" y="1316025"/>
            <a:chExt cx="2201916" cy="1502552"/>
          </a:xfrm>
        </p:grpSpPr>
        <p:sp>
          <p:nvSpPr>
            <p:cNvPr id="2302" name="Google Shape;2302;p37"/>
            <p:cNvSpPr/>
            <p:nvPr/>
          </p:nvSpPr>
          <p:spPr>
            <a:xfrm>
              <a:off x="457200" y="1316025"/>
              <a:ext cx="717006" cy="716167"/>
            </a:xfrm>
            <a:custGeom>
              <a:avLst/>
              <a:gdLst/>
              <a:ahLst/>
              <a:cxnLst/>
              <a:rect l="l" t="t" r="r" b="b"/>
              <a:pathLst>
                <a:path w="17933" h="17912" extrusionOk="0">
                  <a:moveTo>
                    <a:pt x="8956" y="1"/>
                  </a:moveTo>
                  <a:cubicBezTo>
                    <a:pt x="4018" y="1"/>
                    <a:pt x="1" y="3997"/>
                    <a:pt x="1" y="8956"/>
                  </a:cubicBezTo>
                  <a:cubicBezTo>
                    <a:pt x="1" y="13915"/>
                    <a:pt x="4018" y="17911"/>
                    <a:pt x="8956" y="17911"/>
                  </a:cubicBezTo>
                  <a:cubicBezTo>
                    <a:pt x="13915" y="17911"/>
                    <a:pt x="17932" y="13915"/>
                    <a:pt x="17932" y="8956"/>
                  </a:cubicBezTo>
                  <a:cubicBezTo>
                    <a:pt x="17932" y="3997"/>
                    <a:pt x="13915" y="1"/>
                    <a:pt x="8956" y="1"/>
                  </a:cubicBezTo>
                  <a:close/>
                </a:path>
              </a:pathLst>
            </a:custGeom>
            <a:gradFill>
              <a:gsLst>
                <a:gs pos="0">
                  <a:srgbClr val="BAF6E2"/>
                </a:gs>
                <a:gs pos="100000">
                  <a:srgbClr val="4DE0AF"/>
                </a:gs>
              </a:gsLst>
              <a:path path="circle">
                <a:fillToRect l="50000" t="50000" r="50000" b="50000"/>
              </a:path>
              <a:tileRect/>
            </a:gradFill>
            <a:ln>
              <a:noFill/>
            </a:ln>
          </p:spPr>
          <p:txBody>
            <a:bodyPr spcFirstLastPara="1" wrap="square" lIns="91425" tIns="91425" rIns="91425" bIns="91425" anchor="ctr" anchorCtr="0">
              <a:noAutofit/>
            </a:bodyPr>
            <a:lstStyle/>
            <a:p>
              <a:pPr fontAlgn="auto">
                <a:spcBef>
                  <a:spcPts val="0"/>
                </a:spcBef>
                <a:spcAft>
                  <a:spcPts val="0"/>
                </a:spcAft>
                <a:buClr>
                  <a:srgbClr val="000000"/>
                </a:buClr>
                <a:defRPr/>
              </a:pPr>
              <a:endParaRPr sz="1400" kern="0" dirty="0">
                <a:solidFill>
                  <a:srgbClr val="000000"/>
                </a:solidFill>
                <a:latin typeface="Arial"/>
                <a:cs typeface="Arial"/>
                <a:sym typeface="Arial"/>
              </a:endParaRPr>
            </a:p>
          </p:txBody>
        </p:sp>
        <p:sp>
          <p:nvSpPr>
            <p:cNvPr id="2297" name="Google Shape;2297;p37"/>
            <p:cNvSpPr/>
            <p:nvPr/>
          </p:nvSpPr>
          <p:spPr>
            <a:xfrm>
              <a:off x="610850" y="1554490"/>
              <a:ext cx="2048266" cy="1264087"/>
            </a:xfrm>
            <a:custGeom>
              <a:avLst/>
              <a:gdLst/>
              <a:ahLst/>
              <a:cxnLst/>
              <a:rect l="l" t="t" r="r" b="b"/>
              <a:pathLst>
                <a:path w="40614" h="31616" extrusionOk="0">
                  <a:moveTo>
                    <a:pt x="1" y="0"/>
                  </a:moveTo>
                  <a:lnTo>
                    <a:pt x="1" y="21363"/>
                  </a:lnTo>
                  <a:cubicBezTo>
                    <a:pt x="1" y="27034"/>
                    <a:pt x="4583" y="31616"/>
                    <a:pt x="10253" y="31616"/>
                  </a:cubicBezTo>
                  <a:lnTo>
                    <a:pt x="40613" y="31616"/>
                  </a:lnTo>
                  <a:lnTo>
                    <a:pt x="40613" y="10274"/>
                  </a:lnTo>
                  <a:cubicBezTo>
                    <a:pt x="40613" y="4604"/>
                    <a:pt x="36031" y="0"/>
                    <a:pt x="3036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defRPr/>
              </a:pPr>
              <a:endParaRPr sz="1100" kern="0" dirty="0">
                <a:solidFill>
                  <a:srgbClr val="000000"/>
                </a:solidFill>
                <a:latin typeface="Arial"/>
                <a:cs typeface="Arial"/>
                <a:sym typeface="Arial"/>
              </a:endParaRPr>
            </a:p>
          </p:txBody>
        </p:sp>
      </p:grpSp>
      <p:grpSp>
        <p:nvGrpSpPr>
          <p:cNvPr id="2308" name="Google Shape;2308;p37"/>
          <p:cNvGrpSpPr/>
          <p:nvPr/>
        </p:nvGrpSpPr>
        <p:grpSpPr>
          <a:xfrm>
            <a:off x="3304" y="2811493"/>
            <a:ext cx="2390042" cy="1827788"/>
            <a:chOff x="457200" y="3135300"/>
            <a:chExt cx="2192870" cy="1539081"/>
          </a:xfrm>
        </p:grpSpPr>
        <p:sp>
          <p:nvSpPr>
            <p:cNvPr id="2315" name="Google Shape;2315;p37"/>
            <p:cNvSpPr/>
            <p:nvPr/>
          </p:nvSpPr>
          <p:spPr>
            <a:xfrm>
              <a:off x="457200" y="3135300"/>
              <a:ext cx="717006" cy="716167"/>
            </a:xfrm>
            <a:custGeom>
              <a:avLst/>
              <a:gdLst/>
              <a:ahLst/>
              <a:cxnLst/>
              <a:rect l="l" t="t" r="r" b="b"/>
              <a:pathLst>
                <a:path w="17933" h="17912" extrusionOk="0">
                  <a:moveTo>
                    <a:pt x="8956" y="1"/>
                  </a:moveTo>
                  <a:cubicBezTo>
                    <a:pt x="4018" y="1"/>
                    <a:pt x="1" y="3997"/>
                    <a:pt x="1" y="8956"/>
                  </a:cubicBezTo>
                  <a:cubicBezTo>
                    <a:pt x="1" y="13915"/>
                    <a:pt x="4018" y="17911"/>
                    <a:pt x="8956" y="17911"/>
                  </a:cubicBezTo>
                  <a:cubicBezTo>
                    <a:pt x="13915" y="17911"/>
                    <a:pt x="17932" y="13915"/>
                    <a:pt x="17932" y="8956"/>
                  </a:cubicBezTo>
                  <a:cubicBezTo>
                    <a:pt x="17932" y="3997"/>
                    <a:pt x="13915" y="1"/>
                    <a:pt x="8956" y="1"/>
                  </a:cubicBezTo>
                  <a:close/>
                </a:path>
              </a:pathLst>
            </a:custGeom>
            <a:gradFill>
              <a:gsLst>
                <a:gs pos="0">
                  <a:srgbClr val="CEE78C"/>
                </a:gs>
                <a:gs pos="100000">
                  <a:srgbClr val="98BD32"/>
                </a:gs>
              </a:gsLst>
              <a:path path="circle">
                <a:fillToRect l="50000" t="50000" r="50000" b="50000"/>
              </a:path>
              <a:tileRect/>
            </a:gradFill>
            <a:ln>
              <a:noFill/>
            </a:ln>
          </p:spPr>
          <p:txBody>
            <a:bodyPr spcFirstLastPara="1" wrap="square" lIns="91425" tIns="91425" rIns="91425" bIns="91425" anchor="ctr" anchorCtr="0">
              <a:noAutofit/>
            </a:bodyPr>
            <a:lstStyle/>
            <a:p>
              <a:pPr fontAlgn="auto">
                <a:spcBef>
                  <a:spcPts val="0"/>
                </a:spcBef>
                <a:spcAft>
                  <a:spcPts val="0"/>
                </a:spcAft>
                <a:buClr>
                  <a:srgbClr val="000000"/>
                </a:buClr>
                <a:defRPr/>
              </a:pPr>
              <a:endParaRPr sz="1400" kern="0" dirty="0">
                <a:solidFill>
                  <a:srgbClr val="000000"/>
                </a:solidFill>
                <a:latin typeface="Arial"/>
                <a:cs typeface="Arial"/>
                <a:sym typeface="Arial"/>
              </a:endParaRPr>
            </a:p>
          </p:txBody>
        </p:sp>
        <p:sp>
          <p:nvSpPr>
            <p:cNvPr id="2310" name="Google Shape;2310;p37"/>
            <p:cNvSpPr/>
            <p:nvPr/>
          </p:nvSpPr>
          <p:spPr>
            <a:xfrm>
              <a:off x="601804" y="3410294"/>
              <a:ext cx="2048266" cy="1264087"/>
            </a:xfrm>
            <a:custGeom>
              <a:avLst/>
              <a:gdLst/>
              <a:ahLst/>
              <a:cxnLst/>
              <a:rect l="l" t="t" r="r" b="b"/>
              <a:pathLst>
                <a:path w="40614" h="31616" extrusionOk="0">
                  <a:moveTo>
                    <a:pt x="1" y="0"/>
                  </a:moveTo>
                  <a:lnTo>
                    <a:pt x="1" y="21363"/>
                  </a:lnTo>
                  <a:cubicBezTo>
                    <a:pt x="1" y="27034"/>
                    <a:pt x="4583" y="31616"/>
                    <a:pt x="10253" y="31616"/>
                  </a:cubicBezTo>
                  <a:lnTo>
                    <a:pt x="40613" y="31616"/>
                  </a:lnTo>
                  <a:lnTo>
                    <a:pt x="40613" y="10274"/>
                  </a:lnTo>
                  <a:cubicBezTo>
                    <a:pt x="40613" y="4604"/>
                    <a:pt x="36031" y="0"/>
                    <a:pt x="3036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defRPr/>
              </a:pPr>
              <a:endParaRPr sz="1400" kern="0" dirty="0">
                <a:solidFill>
                  <a:srgbClr val="000000"/>
                </a:solidFill>
                <a:latin typeface="Arial"/>
                <a:cs typeface="Arial"/>
                <a:sym typeface="Arial"/>
              </a:endParaRPr>
            </a:p>
          </p:txBody>
        </p:sp>
      </p:grpSp>
      <p:grpSp>
        <p:nvGrpSpPr>
          <p:cNvPr id="2336" name="Google Shape;2336;p37"/>
          <p:cNvGrpSpPr/>
          <p:nvPr/>
        </p:nvGrpSpPr>
        <p:grpSpPr>
          <a:xfrm>
            <a:off x="6836036" y="2798699"/>
            <a:ext cx="2325119" cy="1840583"/>
            <a:chOff x="6360059" y="3135300"/>
            <a:chExt cx="2325119" cy="1423369"/>
          </a:xfrm>
        </p:grpSpPr>
        <p:sp>
          <p:nvSpPr>
            <p:cNvPr id="2343" name="Google Shape;2343;p37"/>
            <p:cNvSpPr/>
            <p:nvPr/>
          </p:nvSpPr>
          <p:spPr>
            <a:xfrm flipH="1">
              <a:off x="7969011" y="3135300"/>
              <a:ext cx="716167" cy="716167"/>
            </a:xfrm>
            <a:custGeom>
              <a:avLst/>
              <a:gdLst/>
              <a:ahLst/>
              <a:cxnLst/>
              <a:rect l="l" t="t" r="r" b="b"/>
              <a:pathLst>
                <a:path w="17912" h="17912" extrusionOk="0">
                  <a:moveTo>
                    <a:pt x="8956" y="1"/>
                  </a:moveTo>
                  <a:cubicBezTo>
                    <a:pt x="3997" y="1"/>
                    <a:pt x="1" y="4018"/>
                    <a:pt x="1" y="8956"/>
                  </a:cubicBezTo>
                  <a:cubicBezTo>
                    <a:pt x="1" y="13915"/>
                    <a:pt x="3997" y="17912"/>
                    <a:pt x="8956" y="17912"/>
                  </a:cubicBezTo>
                  <a:cubicBezTo>
                    <a:pt x="13915" y="17912"/>
                    <a:pt x="17912" y="13915"/>
                    <a:pt x="17912" y="8956"/>
                  </a:cubicBezTo>
                  <a:cubicBezTo>
                    <a:pt x="17912" y="4018"/>
                    <a:pt x="13915" y="1"/>
                    <a:pt x="8956" y="1"/>
                  </a:cubicBezTo>
                  <a:close/>
                </a:path>
              </a:pathLst>
            </a:custGeom>
            <a:gradFill>
              <a:gsLst>
                <a:gs pos="0">
                  <a:srgbClr val="D1D786"/>
                </a:gs>
                <a:gs pos="100000">
                  <a:srgbClr val="959D3E"/>
                </a:gs>
              </a:gsLst>
              <a:path path="circle">
                <a:fillToRect l="50000" t="50000" r="50000" b="50000"/>
              </a:path>
              <a:tileRect/>
            </a:gradFill>
            <a:ln>
              <a:noFill/>
            </a:ln>
          </p:spPr>
          <p:txBody>
            <a:bodyPr spcFirstLastPara="1" wrap="square" lIns="91425" tIns="91425" rIns="91425" bIns="91425" anchor="ctr" anchorCtr="0">
              <a:noAutofit/>
            </a:bodyPr>
            <a:lstStyle/>
            <a:p>
              <a:pPr fontAlgn="auto">
                <a:spcBef>
                  <a:spcPts val="0"/>
                </a:spcBef>
                <a:spcAft>
                  <a:spcPts val="0"/>
                </a:spcAft>
                <a:buClr>
                  <a:srgbClr val="000000"/>
                </a:buClr>
                <a:defRPr/>
              </a:pPr>
              <a:endParaRPr sz="1400" kern="0">
                <a:solidFill>
                  <a:srgbClr val="000000"/>
                </a:solidFill>
                <a:latin typeface="Arial"/>
                <a:cs typeface="Arial"/>
                <a:sym typeface="Arial"/>
              </a:endParaRPr>
            </a:p>
          </p:txBody>
        </p:sp>
        <p:sp>
          <p:nvSpPr>
            <p:cNvPr id="2338" name="Google Shape;2338;p37"/>
            <p:cNvSpPr/>
            <p:nvPr/>
          </p:nvSpPr>
          <p:spPr>
            <a:xfrm flipH="1">
              <a:off x="6360059" y="3340588"/>
              <a:ext cx="2232436" cy="1218081"/>
            </a:xfrm>
            <a:custGeom>
              <a:avLst/>
              <a:gdLst/>
              <a:ahLst/>
              <a:cxnLst/>
              <a:rect l="l" t="t" r="r" b="b"/>
              <a:pathLst>
                <a:path w="40635" h="31596" extrusionOk="0">
                  <a:moveTo>
                    <a:pt x="1" y="1"/>
                  </a:moveTo>
                  <a:lnTo>
                    <a:pt x="1" y="21343"/>
                  </a:lnTo>
                  <a:cubicBezTo>
                    <a:pt x="1" y="27013"/>
                    <a:pt x="4604" y="31595"/>
                    <a:pt x="10274" y="31595"/>
                  </a:cubicBezTo>
                  <a:lnTo>
                    <a:pt x="40634" y="31595"/>
                  </a:lnTo>
                  <a:lnTo>
                    <a:pt x="40634" y="10253"/>
                  </a:lnTo>
                  <a:cubicBezTo>
                    <a:pt x="40634" y="4583"/>
                    <a:pt x="36052" y="1"/>
                    <a:pt x="30382"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defRPr/>
              </a:pPr>
              <a:endParaRPr sz="1400" kern="0" dirty="0">
                <a:solidFill>
                  <a:srgbClr val="000000"/>
                </a:solidFill>
                <a:latin typeface="Arial"/>
                <a:cs typeface="Arial"/>
                <a:sym typeface="Arial"/>
              </a:endParaRPr>
            </a:p>
          </p:txBody>
        </p:sp>
      </p:grpSp>
      <p:grpSp>
        <p:nvGrpSpPr>
          <p:cNvPr id="2323" name="Google Shape;2323;p37"/>
          <p:cNvGrpSpPr/>
          <p:nvPr/>
        </p:nvGrpSpPr>
        <p:grpSpPr>
          <a:xfrm>
            <a:off x="6754178" y="1165720"/>
            <a:ext cx="2389823" cy="1681114"/>
            <a:chOff x="6348707" y="1316025"/>
            <a:chExt cx="2336471" cy="1431254"/>
          </a:xfrm>
        </p:grpSpPr>
        <p:sp>
          <p:nvSpPr>
            <p:cNvPr id="2330" name="Google Shape;2330;p37"/>
            <p:cNvSpPr/>
            <p:nvPr/>
          </p:nvSpPr>
          <p:spPr>
            <a:xfrm flipH="1">
              <a:off x="7969011" y="1316025"/>
              <a:ext cx="716167" cy="716167"/>
            </a:xfrm>
            <a:custGeom>
              <a:avLst/>
              <a:gdLst/>
              <a:ahLst/>
              <a:cxnLst/>
              <a:rect l="l" t="t" r="r" b="b"/>
              <a:pathLst>
                <a:path w="17912" h="17912" extrusionOk="0">
                  <a:moveTo>
                    <a:pt x="8956" y="1"/>
                  </a:moveTo>
                  <a:cubicBezTo>
                    <a:pt x="3997" y="1"/>
                    <a:pt x="1" y="4018"/>
                    <a:pt x="1" y="8956"/>
                  </a:cubicBezTo>
                  <a:cubicBezTo>
                    <a:pt x="1" y="13915"/>
                    <a:pt x="3997" y="17912"/>
                    <a:pt x="8956" y="17912"/>
                  </a:cubicBezTo>
                  <a:cubicBezTo>
                    <a:pt x="13915" y="17912"/>
                    <a:pt x="17912" y="13915"/>
                    <a:pt x="17912" y="8956"/>
                  </a:cubicBezTo>
                  <a:cubicBezTo>
                    <a:pt x="17912" y="4018"/>
                    <a:pt x="13915" y="1"/>
                    <a:pt x="8956" y="1"/>
                  </a:cubicBezTo>
                  <a:close/>
                </a:path>
              </a:pathLst>
            </a:custGeom>
            <a:gradFill>
              <a:gsLst>
                <a:gs pos="0">
                  <a:srgbClr val="B1E9B7"/>
                </a:gs>
                <a:gs pos="100000">
                  <a:srgbClr val="52C65D"/>
                </a:gs>
              </a:gsLst>
              <a:path path="circle">
                <a:fillToRect l="50000" t="50000" r="50000" b="50000"/>
              </a:path>
              <a:tileRect/>
            </a:gradFill>
            <a:ln>
              <a:noFill/>
            </a:ln>
          </p:spPr>
          <p:txBody>
            <a:bodyPr spcFirstLastPara="1" wrap="square" lIns="91425" tIns="91425" rIns="91425" bIns="91425" anchor="ctr" anchorCtr="0">
              <a:noAutofit/>
            </a:bodyPr>
            <a:lstStyle/>
            <a:p>
              <a:pPr fontAlgn="auto">
                <a:spcBef>
                  <a:spcPts val="0"/>
                </a:spcBef>
                <a:spcAft>
                  <a:spcPts val="0"/>
                </a:spcAft>
                <a:buClr>
                  <a:srgbClr val="000000"/>
                </a:buClr>
                <a:defRPr/>
              </a:pPr>
              <a:endParaRPr sz="1400" kern="0">
                <a:solidFill>
                  <a:srgbClr val="000000"/>
                </a:solidFill>
                <a:latin typeface="Arial"/>
                <a:cs typeface="Arial"/>
                <a:sym typeface="Arial"/>
              </a:endParaRPr>
            </a:p>
          </p:txBody>
        </p:sp>
        <p:sp>
          <p:nvSpPr>
            <p:cNvPr id="2325" name="Google Shape;2325;p37"/>
            <p:cNvSpPr/>
            <p:nvPr/>
          </p:nvSpPr>
          <p:spPr>
            <a:xfrm flipH="1">
              <a:off x="6348707" y="1482124"/>
              <a:ext cx="2232434" cy="1265155"/>
            </a:xfrm>
            <a:custGeom>
              <a:avLst/>
              <a:gdLst/>
              <a:ahLst/>
              <a:cxnLst/>
              <a:rect l="l" t="t" r="r" b="b"/>
              <a:pathLst>
                <a:path w="40635" h="31596" extrusionOk="0">
                  <a:moveTo>
                    <a:pt x="1" y="1"/>
                  </a:moveTo>
                  <a:lnTo>
                    <a:pt x="1" y="21343"/>
                  </a:lnTo>
                  <a:cubicBezTo>
                    <a:pt x="1" y="27013"/>
                    <a:pt x="4604" y="31595"/>
                    <a:pt x="10274" y="31595"/>
                  </a:cubicBezTo>
                  <a:lnTo>
                    <a:pt x="40634" y="31595"/>
                  </a:lnTo>
                  <a:lnTo>
                    <a:pt x="40634" y="10253"/>
                  </a:lnTo>
                  <a:cubicBezTo>
                    <a:pt x="40634" y="4583"/>
                    <a:pt x="36052" y="1"/>
                    <a:pt x="30382"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defRPr/>
              </a:pPr>
              <a:r>
                <a:rPr lang="el-GR" sz="1200" kern="0" dirty="0">
                  <a:solidFill>
                    <a:srgbClr val="000000"/>
                  </a:solidFill>
                  <a:latin typeface="Fira Sans Extra Condensed"/>
                  <a:cs typeface="Arial"/>
                  <a:sym typeface="Arial"/>
                </a:rPr>
                <a:t>Ακολουθεί θεωρία Ατομικισμού: από το άτομο σε επίπεδο οργάνωσης.</a:t>
              </a:r>
            </a:p>
            <a:p>
              <a:pPr fontAlgn="auto">
                <a:spcBef>
                  <a:spcPts val="0"/>
                </a:spcBef>
                <a:spcAft>
                  <a:spcPts val="0"/>
                </a:spcAft>
                <a:buClr>
                  <a:srgbClr val="000000"/>
                </a:buClr>
                <a:defRPr/>
              </a:pPr>
              <a:endParaRPr sz="1400" kern="0" dirty="0">
                <a:solidFill>
                  <a:srgbClr val="000000"/>
                </a:solidFill>
                <a:latin typeface="Arial"/>
                <a:cs typeface="Arial"/>
                <a:sym typeface="Arial"/>
              </a:endParaRPr>
            </a:p>
          </p:txBody>
        </p:sp>
      </p:grpSp>
      <p:sp>
        <p:nvSpPr>
          <p:cNvPr id="70" name="TextBox 69">
            <a:extLst>
              <a:ext uri="{FF2B5EF4-FFF2-40B4-BE49-F238E27FC236}">
                <a16:creationId xmlns:a16="http://schemas.microsoft.com/office/drawing/2014/main" xmlns="" id="{9377BED7-5D6F-41F4-B0A9-132A0D1AACC6}"/>
              </a:ext>
            </a:extLst>
          </p:cNvPr>
          <p:cNvSpPr txBox="1"/>
          <p:nvPr/>
        </p:nvSpPr>
        <p:spPr>
          <a:xfrm>
            <a:off x="342486" y="3255011"/>
            <a:ext cx="2021995" cy="1569660"/>
          </a:xfrm>
          <a:prstGeom prst="rect">
            <a:avLst/>
          </a:prstGeom>
          <a:noFill/>
        </p:spPr>
        <p:txBody>
          <a:bodyPr wrap="square">
            <a:spAutoFit/>
          </a:bodyPr>
          <a:lstStyle/>
          <a:p>
            <a:pPr fontAlgn="auto">
              <a:spcBef>
                <a:spcPts val="0"/>
              </a:spcBef>
              <a:spcAft>
                <a:spcPts val="0"/>
              </a:spcAft>
              <a:buClr>
                <a:srgbClr val="000000"/>
              </a:buClr>
              <a:defRPr/>
            </a:pPr>
            <a:r>
              <a:rPr lang="el-GR" sz="1200" kern="0" dirty="0">
                <a:solidFill>
                  <a:srgbClr val="000000"/>
                </a:solidFill>
                <a:latin typeface="Fira Sans Extra Condensed"/>
                <a:cs typeface="Arial"/>
                <a:sym typeface="Arial"/>
              </a:rPr>
              <a:t>Αναφέρεται στη συνολική διαδικασία της λήψης απόφασης και στα χαρακτηριστικά της ανθρώπινης συμπεριφοράς των ατόμων που τη δημιουργούν.</a:t>
            </a:r>
          </a:p>
        </p:txBody>
      </p:sp>
      <p:sp>
        <p:nvSpPr>
          <p:cNvPr id="72" name="TextBox 71">
            <a:extLst>
              <a:ext uri="{FF2B5EF4-FFF2-40B4-BE49-F238E27FC236}">
                <a16:creationId xmlns:a16="http://schemas.microsoft.com/office/drawing/2014/main" xmlns="" id="{D0B10E0E-E660-4BCB-8007-9D060EE8800C}"/>
              </a:ext>
            </a:extLst>
          </p:cNvPr>
          <p:cNvSpPr txBox="1"/>
          <p:nvPr/>
        </p:nvSpPr>
        <p:spPr>
          <a:xfrm>
            <a:off x="316172" y="1625268"/>
            <a:ext cx="2048309" cy="830997"/>
          </a:xfrm>
          <a:prstGeom prst="rect">
            <a:avLst/>
          </a:prstGeom>
          <a:noFill/>
        </p:spPr>
        <p:txBody>
          <a:bodyPr wrap="square">
            <a:spAutoFit/>
          </a:bodyPr>
          <a:lstStyle/>
          <a:p>
            <a:pPr fontAlgn="auto">
              <a:spcBef>
                <a:spcPts val="0"/>
              </a:spcBef>
              <a:spcAft>
                <a:spcPts val="0"/>
              </a:spcAft>
              <a:buClr>
                <a:srgbClr val="000000"/>
              </a:buClr>
              <a:defRPr/>
            </a:pPr>
            <a:r>
              <a:rPr lang="el-GR" sz="1200" kern="0" dirty="0">
                <a:solidFill>
                  <a:srgbClr val="000000"/>
                </a:solidFill>
                <a:latin typeface="Fira Sans Extra Condensed"/>
                <a:cs typeface="Arial"/>
                <a:sym typeface="Arial"/>
              </a:rPr>
              <a:t>Ο όρος «</a:t>
            </a:r>
            <a:r>
              <a:rPr lang="el-GR" sz="1200" i="1" kern="0" dirty="0">
                <a:solidFill>
                  <a:srgbClr val="000000"/>
                </a:solidFill>
                <a:effectLst>
                  <a:outerShdw blurRad="38100" dist="38100" dir="2700000" algn="tl">
                    <a:srgbClr val="000000">
                      <a:alpha val="43137"/>
                    </a:srgbClr>
                  </a:outerShdw>
                </a:effectLst>
                <a:latin typeface="Fira Sans Extra Condensed"/>
                <a:cs typeface="Arial"/>
                <a:sym typeface="Arial"/>
              </a:rPr>
              <a:t>ορθολογισμός</a:t>
            </a:r>
            <a:r>
              <a:rPr lang="el-GR" sz="1200" kern="0" dirty="0">
                <a:solidFill>
                  <a:srgbClr val="000000"/>
                </a:solidFill>
                <a:latin typeface="Fira Sans Extra Condensed"/>
                <a:cs typeface="Arial"/>
                <a:sym typeface="Arial"/>
              </a:rPr>
              <a:t>» σημαίνει το να είναι κάποιος λογικός, να ενεργεί λογικά, να έχει ορθή κρίση.</a:t>
            </a:r>
          </a:p>
        </p:txBody>
      </p:sp>
      <p:sp>
        <p:nvSpPr>
          <p:cNvPr id="74" name="TextBox 73">
            <a:extLst>
              <a:ext uri="{FF2B5EF4-FFF2-40B4-BE49-F238E27FC236}">
                <a16:creationId xmlns:a16="http://schemas.microsoft.com/office/drawing/2014/main" xmlns="" id="{729D655B-FA99-4BE4-9144-5F4671F2B83E}"/>
              </a:ext>
            </a:extLst>
          </p:cNvPr>
          <p:cNvSpPr txBox="1"/>
          <p:nvPr/>
        </p:nvSpPr>
        <p:spPr>
          <a:xfrm>
            <a:off x="7060588" y="3042491"/>
            <a:ext cx="2069323" cy="1754326"/>
          </a:xfrm>
          <a:prstGeom prst="rect">
            <a:avLst/>
          </a:prstGeom>
          <a:noFill/>
        </p:spPr>
        <p:txBody>
          <a:bodyPr wrap="square">
            <a:spAutoFit/>
          </a:bodyPr>
          <a:lstStyle/>
          <a:p>
            <a:pPr fontAlgn="auto">
              <a:spcBef>
                <a:spcPts val="0"/>
              </a:spcBef>
              <a:spcAft>
                <a:spcPts val="0"/>
              </a:spcAft>
              <a:buClr>
                <a:srgbClr val="000000"/>
              </a:buClr>
              <a:defRPr/>
            </a:pPr>
            <a:r>
              <a:rPr lang="el-GR" sz="1200" kern="0" dirty="0" err="1">
                <a:solidFill>
                  <a:srgbClr val="000000"/>
                </a:solidFill>
                <a:latin typeface="Fira Sans Extra Condensed"/>
                <a:cs typeface="Arial"/>
                <a:sym typeface="Arial"/>
              </a:rPr>
              <a:t>Simon</a:t>
            </a:r>
            <a:r>
              <a:rPr lang="el-GR" sz="1200" kern="0" dirty="0">
                <a:solidFill>
                  <a:srgbClr val="000000"/>
                </a:solidFill>
                <a:latin typeface="Fira Sans Extra Condensed"/>
                <a:cs typeface="Arial"/>
                <a:sym typeface="Arial"/>
              </a:rPr>
              <a:t>: </a:t>
            </a:r>
            <a:r>
              <a:rPr lang="el-GR" sz="1200" dirty="0">
                <a:latin typeface="Fira Sans Extra Condensed"/>
              </a:rPr>
              <a:t>‘</a:t>
            </a:r>
            <a:r>
              <a:rPr lang="el-GR" sz="1200" i="1" kern="0" dirty="0">
                <a:solidFill>
                  <a:srgbClr val="000000"/>
                </a:solidFill>
                <a:latin typeface="Fira Sans Extra Condensed"/>
                <a:cs typeface="Arial"/>
                <a:sym typeface="Arial"/>
              </a:rPr>
              <a:t>ο ορθολογισμός ασχολείται µε την επιλογή μεταξύ των προτιμώμενων εναλλακτικών συμπεριφορών, σε σχέση µε κάποιο </a:t>
            </a:r>
            <a:r>
              <a:rPr lang="el-GR" sz="1200" i="1" kern="0" dirty="0" err="1">
                <a:solidFill>
                  <a:srgbClr val="000000"/>
                </a:solidFill>
                <a:latin typeface="Fira Sans Extra Condensed"/>
                <a:cs typeface="Arial"/>
                <a:sym typeface="Arial"/>
              </a:rPr>
              <a:t>αξιακό</a:t>
            </a:r>
            <a:r>
              <a:rPr lang="el-GR" sz="1200" i="1" kern="0" dirty="0">
                <a:solidFill>
                  <a:srgbClr val="000000"/>
                </a:solidFill>
                <a:latin typeface="Fira Sans Extra Condensed"/>
                <a:cs typeface="Arial"/>
                <a:sym typeface="Arial"/>
              </a:rPr>
              <a:t> σύστημα, όπου οι επιπτώσεις των συμπεριφορών μπορούν να αξιολογηθούν’</a:t>
            </a:r>
          </a:p>
        </p:txBody>
      </p:sp>
      <p:sp>
        <p:nvSpPr>
          <p:cNvPr id="75" name="Google Shape;2325;p37">
            <a:extLst>
              <a:ext uri="{FF2B5EF4-FFF2-40B4-BE49-F238E27FC236}">
                <a16:creationId xmlns:a16="http://schemas.microsoft.com/office/drawing/2014/main" xmlns="" id="{C2427768-98E3-4A74-8844-914D5B09B3F9}"/>
              </a:ext>
            </a:extLst>
          </p:cNvPr>
          <p:cNvSpPr/>
          <p:nvPr/>
        </p:nvSpPr>
        <p:spPr>
          <a:xfrm flipH="1">
            <a:off x="2393346" y="4358126"/>
            <a:ext cx="2232434" cy="1446549"/>
          </a:xfrm>
          <a:custGeom>
            <a:avLst/>
            <a:gdLst/>
            <a:ahLst/>
            <a:cxnLst/>
            <a:rect l="l" t="t" r="r" b="b"/>
            <a:pathLst>
              <a:path w="40635" h="31596" extrusionOk="0">
                <a:moveTo>
                  <a:pt x="1" y="1"/>
                </a:moveTo>
                <a:lnTo>
                  <a:pt x="1" y="21343"/>
                </a:lnTo>
                <a:cubicBezTo>
                  <a:pt x="1" y="27013"/>
                  <a:pt x="4604" y="31595"/>
                  <a:pt x="10274" y="31595"/>
                </a:cubicBezTo>
                <a:lnTo>
                  <a:pt x="40634" y="31595"/>
                </a:lnTo>
                <a:lnTo>
                  <a:pt x="40634" y="10253"/>
                </a:lnTo>
                <a:cubicBezTo>
                  <a:pt x="40634" y="4583"/>
                  <a:pt x="36052" y="1"/>
                  <a:pt x="30382"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defRPr/>
            </a:pPr>
            <a:r>
              <a:rPr lang="el-GR" sz="1200" kern="0" dirty="0">
                <a:solidFill>
                  <a:srgbClr val="000000"/>
                </a:solidFill>
                <a:latin typeface="Fira Sans Extra Condensed"/>
                <a:cs typeface="Arial"/>
                <a:sym typeface="Arial"/>
              </a:rPr>
              <a:t>Κεντρικό σημείο: η ορθολογική συμπεριφορά για επιτυχημένες λύσεις</a:t>
            </a:r>
            <a:endParaRPr sz="1200" kern="0" dirty="0">
              <a:solidFill>
                <a:srgbClr val="000000"/>
              </a:solidFill>
              <a:latin typeface="Fira Sans Extra Condensed"/>
              <a:cs typeface="Arial"/>
              <a:sym typeface="Arial"/>
            </a:endParaRPr>
          </a:p>
        </p:txBody>
      </p:sp>
      <p:sp>
        <p:nvSpPr>
          <p:cNvPr id="76" name="Google Shape;2325;p37">
            <a:extLst>
              <a:ext uri="{FF2B5EF4-FFF2-40B4-BE49-F238E27FC236}">
                <a16:creationId xmlns:a16="http://schemas.microsoft.com/office/drawing/2014/main" xmlns="" id="{85A11A02-C201-421C-B7DF-C06F99D93C55}"/>
              </a:ext>
            </a:extLst>
          </p:cNvPr>
          <p:cNvSpPr/>
          <p:nvPr/>
        </p:nvSpPr>
        <p:spPr>
          <a:xfrm flipH="1">
            <a:off x="4625780" y="4358123"/>
            <a:ext cx="2232434" cy="1446550"/>
          </a:xfrm>
          <a:custGeom>
            <a:avLst/>
            <a:gdLst/>
            <a:ahLst/>
            <a:cxnLst/>
            <a:rect l="l" t="t" r="r" b="b"/>
            <a:pathLst>
              <a:path w="40635" h="31596" extrusionOk="0">
                <a:moveTo>
                  <a:pt x="1" y="1"/>
                </a:moveTo>
                <a:lnTo>
                  <a:pt x="1" y="21343"/>
                </a:lnTo>
                <a:cubicBezTo>
                  <a:pt x="1" y="27013"/>
                  <a:pt x="4604" y="31595"/>
                  <a:pt x="10274" y="31595"/>
                </a:cubicBezTo>
                <a:lnTo>
                  <a:pt x="40634" y="31595"/>
                </a:lnTo>
                <a:lnTo>
                  <a:pt x="40634" y="10253"/>
                </a:lnTo>
                <a:cubicBezTo>
                  <a:pt x="40634" y="4583"/>
                  <a:pt x="36052" y="1"/>
                  <a:pt x="30382"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defRPr/>
            </a:pPr>
            <a:endParaRPr sz="1100" kern="0" dirty="0">
              <a:solidFill>
                <a:srgbClr val="000000"/>
              </a:solidFill>
              <a:latin typeface="Arial"/>
              <a:cs typeface="Arial"/>
              <a:sym typeface="Arial"/>
            </a:endParaRPr>
          </a:p>
        </p:txBody>
      </p:sp>
      <p:sp>
        <p:nvSpPr>
          <p:cNvPr id="78" name="TextBox 77">
            <a:extLst>
              <a:ext uri="{FF2B5EF4-FFF2-40B4-BE49-F238E27FC236}">
                <a16:creationId xmlns:a16="http://schemas.microsoft.com/office/drawing/2014/main" xmlns="" id="{1FE0BB99-771D-4A97-B13E-D5988D9374B0}"/>
              </a:ext>
            </a:extLst>
          </p:cNvPr>
          <p:cNvSpPr txBox="1"/>
          <p:nvPr/>
        </p:nvSpPr>
        <p:spPr>
          <a:xfrm>
            <a:off x="4691057" y="4424194"/>
            <a:ext cx="2101881" cy="1384995"/>
          </a:xfrm>
          <a:prstGeom prst="rect">
            <a:avLst/>
          </a:prstGeom>
          <a:noFill/>
        </p:spPr>
        <p:txBody>
          <a:bodyPr wrap="square">
            <a:spAutoFit/>
          </a:bodyPr>
          <a:lstStyle/>
          <a:p>
            <a:pPr fontAlgn="auto">
              <a:spcBef>
                <a:spcPts val="0"/>
              </a:spcBef>
              <a:spcAft>
                <a:spcPts val="0"/>
              </a:spcAft>
              <a:buClr>
                <a:srgbClr val="000000"/>
              </a:buClr>
              <a:defRPr/>
            </a:pPr>
            <a:r>
              <a:rPr lang="el-GR" sz="1100" kern="0" dirty="0">
                <a:solidFill>
                  <a:srgbClr val="000000"/>
                </a:solidFill>
                <a:latin typeface="Arial"/>
                <a:cs typeface="Arial"/>
                <a:sym typeface="Arial"/>
              </a:rPr>
              <a:t> </a:t>
            </a:r>
            <a:r>
              <a:rPr lang="el-GR" sz="1200" kern="0" dirty="0">
                <a:solidFill>
                  <a:srgbClr val="000000"/>
                </a:solidFill>
                <a:latin typeface="Fira Sans Extra Condensed"/>
                <a:cs typeface="Arial"/>
                <a:sym typeface="Arial"/>
              </a:rPr>
              <a:t>Βασική προϋπόθεση: αυτοί που λαμβάνουν την απόφαση γνωρίζουν όλες τις εναλλακτικές λύσεις και επιλέγουν αυτή που κινείται περισσότερο προς το συμφέρον τους</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a:solidFill>
                  <a:schemeClr val="tx2">
                    <a:lumMod val="75000"/>
                  </a:schemeClr>
                </a:solidFill>
                <a:latin typeface="+mn-lt"/>
              </a:rPr>
              <a:t>Ορθολογικό μοντέλο </a:t>
            </a:r>
          </a:p>
        </p:txBody>
      </p:sp>
      <p:sp>
        <p:nvSpPr>
          <p:cNvPr id="3" name="Content Placeholder 2"/>
          <p:cNvSpPr>
            <a:spLocks noGrp="1"/>
          </p:cNvSpPr>
          <p:nvPr>
            <p:ph idx="1"/>
          </p:nvPr>
        </p:nvSpPr>
        <p:spPr/>
        <p:txBody>
          <a:bodyPr/>
          <a:lstStyle/>
          <a:p>
            <a:pPr marL="0" indent="0" algn="ctr">
              <a:lnSpc>
                <a:spcPct val="150000"/>
              </a:lnSpc>
              <a:spcBef>
                <a:spcPts val="0"/>
              </a:spcBef>
              <a:buNone/>
            </a:pPr>
            <a:r>
              <a:rPr lang="el-GR" sz="1800" dirty="0">
                <a:solidFill>
                  <a:schemeClr val="tx2">
                    <a:lumMod val="75000"/>
                  </a:schemeClr>
                </a:solidFill>
              </a:rPr>
              <a:t>Προσδιορισμός στόχου για επίλυση συγκεκριμένου προβλήματος</a:t>
            </a:r>
          </a:p>
          <a:p>
            <a:pPr algn="just">
              <a:lnSpc>
                <a:spcPct val="150000"/>
              </a:lnSpc>
              <a:spcBef>
                <a:spcPts val="0"/>
              </a:spcBef>
              <a:buFontTx/>
              <a:buChar char="-"/>
            </a:pPr>
            <a:endParaRPr lang="el-GR" sz="1800" dirty="0">
              <a:solidFill>
                <a:schemeClr val="tx2">
                  <a:lumMod val="75000"/>
                </a:schemeClr>
              </a:solidFill>
            </a:endParaRPr>
          </a:p>
          <a:p>
            <a:pPr marL="0" indent="0" algn="just">
              <a:lnSpc>
                <a:spcPct val="150000"/>
              </a:lnSpc>
              <a:spcBef>
                <a:spcPts val="0"/>
              </a:spcBef>
              <a:buNone/>
            </a:pPr>
            <a:r>
              <a:rPr lang="el-GR" sz="1800" dirty="0">
                <a:solidFill>
                  <a:schemeClr val="tx2">
                    <a:lumMod val="75000"/>
                  </a:schemeClr>
                </a:solidFill>
              </a:rPr>
              <a:t>Διερεύνηση &amp; καταγραφή όλων των πιθανών στρατηγικών για την επίτευξή του</a:t>
            </a:r>
          </a:p>
          <a:p>
            <a:pPr marL="0" indent="0" algn="just">
              <a:lnSpc>
                <a:spcPct val="150000"/>
              </a:lnSpc>
              <a:spcBef>
                <a:spcPts val="0"/>
              </a:spcBef>
              <a:buNone/>
            </a:pPr>
            <a:endParaRPr lang="el-GR" sz="1800" dirty="0">
              <a:solidFill>
                <a:schemeClr val="tx2">
                  <a:lumMod val="75000"/>
                </a:schemeClr>
              </a:solidFill>
            </a:endParaRPr>
          </a:p>
          <a:p>
            <a:pPr marL="0" indent="0" algn="ctr">
              <a:lnSpc>
                <a:spcPct val="150000"/>
              </a:lnSpc>
              <a:spcBef>
                <a:spcPts val="0"/>
              </a:spcBef>
              <a:buNone/>
            </a:pPr>
            <a:r>
              <a:rPr lang="el-GR" sz="1800" dirty="0">
                <a:solidFill>
                  <a:schemeClr val="tx2">
                    <a:lumMod val="75000"/>
                  </a:schemeClr>
                </a:solidFill>
              </a:rPr>
              <a:t>Πρόβλεψη όλων των ενδεχόμενων επιπτώσεων κάθε εναλλακτικής</a:t>
            </a:r>
          </a:p>
          <a:p>
            <a:pPr marL="0" indent="0" algn="ctr">
              <a:lnSpc>
                <a:spcPct val="150000"/>
              </a:lnSpc>
              <a:spcBef>
                <a:spcPts val="0"/>
              </a:spcBef>
              <a:buNone/>
            </a:pPr>
            <a:r>
              <a:rPr lang="el-GR" sz="1800" dirty="0">
                <a:solidFill>
                  <a:schemeClr val="tx2">
                    <a:lumMod val="75000"/>
                  </a:schemeClr>
                </a:solidFill>
              </a:rPr>
              <a:t> </a:t>
            </a:r>
          </a:p>
          <a:p>
            <a:pPr marL="0" indent="0" algn="ctr">
              <a:lnSpc>
                <a:spcPct val="150000"/>
              </a:lnSpc>
              <a:spcBef>
                <a:spcPts val="0"/>
              </a:spcBef>
              <a:buNone/>
            </a:pPr>
            <a:r>
              <a:rPr lang="el-GR" sz="1800" dirty="0">
                <a:solidFill>
                  <a:schemeClr val="tx2">
                    <a:lumMod val="75000"/>
                  </a:schemeClr>
                </a:solidFill>
              </a:rPr>
              <a:t>Υπολογισμός συγκεκριμένης πιθανότητας πραγματοποίησης κάθε ενδεχόμενης  επίπτωσης</a:t>
            </a:r>
          </a:p>
          <a:p>
            <a:pPr marL="0" indent="0" algn="ctr">
              <a:lnSpc>
                <a:spcPct val="150000"/>
              </a:lnSpc>
              <a:spcBef>
                <a:spcPts val="0"/>
              </a:spcBef>
              <a:buNone/>
            </a:pPr>
            <a:endParaRPr lang="el-GR" sz="1800" dirty="0">
              <a:solidFill>
                <a:schemeClr val="tx2">
                  <a:lumMod val="75000"/>
                </a:schemeClr>
              </a:solidFill>
            </a:endParaRPr>
          </a:p>
          <a:p>
            <a:pPr marL="0" indent="0" algn="ctr">
              <a:lnSpc>
                <a:spcPct val="150000"/>
              </a:lnSpc>
              <a:spcBef>
                <a:spcPts val="0"/>
              </a:spcBef>
              <a:buNone/>
            </a:pPr>
            <a:r>
              <a:rPr lang="el-GR" sz="1800" dirty="0">
                <a:solidFill>
                  <a:schemeClr val="tx2">
                    <a:lumMod val="75000"/>
                  </a:schemeClr>
                </a:solidFill>
              </a:rPr>
              <a:t>Επιλογή στρατηγικής κοντινότερης στη λύση ή με επιλογής με το μικρότερο δυνατό κόστος</a:t>
            </a:r>
          </a:p>
        </p:txBody>
      </p:sp>
      <p:sp>
        <p:nvSpPr>
          <p:cNvPr id="4" name="Down Arrow 3">
            <a:extLst>
              <a:ext uri="{FF2B5EF4-FFF2-40B4-BE49-F238E27FC236}">
                <a16:creationId xmlns:a16="http://schemas.microsoft.com/office/drawing/2014/main" xmlns="" id="{8BE76FBF-1A13-4188-B544-870F01F80AF6}"/>
              </a:ext>
            </a:extLst>
          </p:cNvPr>
          <p:cNvSpPr/>
          <p:nvPr/>
        </p:nvSpPr>
        <p:spPr>
          <a:xfrm>
            <a:off x="4329684" y="2080221"/>
            <a:ext cx="484632" cy="422709"/>
          </a:xfrm>
          <a:prstGeom prst="downArrow">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2">
                  <a:lumMod val="75000"/>
                </a:schemeClr>
              </a:solidFill>
            </a:endParaRPr>
          </a:p>
        </p:txBody>
      </p:sp>
      <p:sp>
        <p:nvSpPr>
          <p:cNvPr id="5" name="Down Arrow 3">
            <a:extLst>
              <a:ext uri="{FF2B5EF4-FFF2-40B4-BE49-F238E27FC236}">
                <a16:creationId xmlns:a16="http://schemas.microsoft.com/office/drawing/2014/main" xmlns="" id="{2BD1AD08-8DB7-446F-AA9A-33938231CFE5}"/>
              </a:ext>
            </a:extLst>
          </p:cNvPr>
          <p:cNvSpPr/>
          <p:nvPr/>
        </p:nvSpPr>
        <p:spPr>
          <a:xfrm>
            <a:off x="4329684" y="2924944"/>
            <a:ext cx="484632" cy="422709"/>
          </a:xfrm>
          <a:prstGeom prst="downArrow">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2">
                  <a:lumMod val="75000"/>
                </a:schemeClr>
              </a:solidFill>
            </a:endParaRPr>
          </a:p>
        </p:txBody>
      </p:sp>
      <p:sp>
        <p:nvSpPr>
          <p:cNvPr id="6" name="Down Arrow 3">
            <a:extLst>
              <a:ext uri="{FF2B5EF4-FFF2-40B4-BE49-F238E27FC236}">
                <a16:creationId xmlns:a16="http://schemas.microsoft.com/office/drawing/2014/main" xmlns="" id="{9332F848-9E85-4F34-BACD-DF8D402600EA}"/>
              </a:ext>
            </a:extLst>
          </p:cNvPr>
          <p:cNvSpPr/>
          <p:nvPr/>
        </p:nvSpPr>
        <p:spPr>
          <a:xfrm>
            <a:off x="4329684" y="3749799"/>
            <a:ext cx="484632" cy="422709"/>
          </a:xfrm>
          <a:prstGeom prst="downArrow">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2">
                  <a:lumMod val="75000"/>
                </a:schemeClr>
              </a:solidFill>
            </a:endParaRPr>
          </a:p>
        </p:txBody>
      </p:sp>
      <p:sp>
        <p:nvSpPr>
          <p:cNvPr id="7" name="Down Arrow 3">
            <a:extLst>
              <a:ext uri="{FF2B5EF4-FFF2-40B4-BE49-F238E27FC236}">
                <a16:creationId xmlns:a16="http://schemas.microsoft.com/office/drawing/2014/main" xmlns="" id="{09C389FF-247B-40FC-9E27-30DBD4EF495D}"/>
              </a:ext>
            </a:extLst>
          </p:cNvPr>
          <p:cNvSpPr/>
          <p:nvPr/>
        </p:nvSpPr>
        <p:spPr>
          <a:xfrm>
            <a:off x="4329684" y="4965386"/>
            <a:ext cx="484632" cy="422709"/>
          </a:xfrm>
          <a:prstGeom prst="downArrow">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2">
                  <a:lumMod val="75000"/>
                </a:schemeClr>
              </a:solidFill>
            </a:endParaRPr>
          </a:p>
        </p:txBody>
      </p:sp>
    </p:spTree>
    <p:extLst>
      <p:ext uri="{BB962C8B-B14F-4D97-AF65-F5344CB8AC3E}">
        <p14:creationId xmlns:p14="http://schemas.microsoft.com/office/powerpoint/2010/main" val="42870447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a:solidFill>
                  <a:schemeClr val="tx2">
                    <a:lumMod val="75000"/>
                  </a:schemeClr>
                </a:solidFill>
                <a:latin typeface="+mn-lt"/>
              </a:rPr>
              <a:t>Ορθολογικό μοντέλο </a:t>
            </a:r>
          </a:p>
        </p:txBody>
      </p:sp>
      <p:pic>
        <p:nvPicPr>
          <p:cNvPr id="9" name="Θέση περιεχομένου 8">
            <a:extLst>
              <a:ext uri="{FF2B5EF4-FFF2-40B4-BE49-F238E27FC236}">
                <a16:creationId xmlns:a16="http://schemas.microsoft.com/office/drawing/2014/main" xmlns="" id="{157B206F-4281-409E-89E6-4C8784C85E1E}"/>
              </a:ext>
            </a:extLst>
          </p:cNvPr>
          <p:cNvPicPr>
            <a:picLocks noGrp="1" noChangeAspect="1"/>
          </p:cNvPicPr>
          <p:nvPr>
            <p:ph idx="1"/>
          </p:nvPr>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48428" y="1600200"/>
            <a:ext cx="8047144" cy="4525963"/>
          </a:xfrm>
        </p:spPr>
      </p:pic>
    </p:spTree>
    <p:extLst>
      <p:ext uri="{BB962C8B-B14F-4D97-AF65-F5344CB8AC3E}">
        <p14:creationId xmlns:p14="http://schemas.microsoft.com/office/powerpoint/2010/main" val="13393370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a:solidFill>
                  <a:schemeClr val="tx2">
                    <a:lumMod val="75000"/>
                  </a:schemeClr>
                </a:solidFill>
                <a:latin typeface="+mn-lt"/>
              </a:rPr>
              <a:t>Ορθολογικό μοντέλο </a:t>
            </a:r>
          </a:p>
        </p:txBody>
      </p:sp>
      <p:sp>
        <p:nvSpPr>
          <p:cNvPr id="3" name="Content Placeholder 2"/>
          <p:cNvSpPr>
            <a:spLocks noGrp="1"/>
          </p:cNvSpPr>
          <p:nvPr>
            <p:ph idx="1"/>
          </p:nvPr>
        </p:nvSpPr>
        <p:spPr/>
        <p:txBody>
          <a:bodyPr/>
          <a:lstStyle/>
          <a:p>
            <a:pPr marL="0" indent="0" algn="just">
              <a:lnSpc>
                <a:spcPct val="150000"/>
              </a:lnSpc>
              <a:spcBef>
                <a:spcPts val="0"/>
              </a:spcBef>
              <a:buNone/>
            </a:pPr>
            <a:r>
              <a:rPr lang="el-GR" sz="2000" b="1" dirty="0">
                <a:solidFill>
                  <a:schemeClr val="tx2">
                    <a:lumMod val="75000"/>
                  </a:schemeClr>
                </a:solidFill>
              </a:rPr>
              <a:t>Ανάλυση κόστους- οφέλους (ΑΚΟ)</a:t>
            </a:r>
          </a:p>
          <a:p>
            <a:pPr marL="457200" indent="-457200" algn="just">
              <a:lnSpc>
                <a:spcPct val="150000"/>
              </a:lnSpc>
              <a:spcBef>
                <a:spcPts val="0"/>
              </a:spcBef>
              <a:buFont typeface="+mj-lt"/>
              <a:buAutoNum type="arabicPeriod"/>
            </a:pPr>
            <a:r>
              <a:rPr lang="el-GR" sz="2000" dirty="0">
                <a:solidFill>
                  <a:schemeClr val="tx2">
                    <a:lumMod val="75000"/>
                  </a:schemeClr>
                </a:solidFill>
              </a:rPr>
              <a:t>Απόδοση στις συνέπειες κάθε εναλλακτικής επιλογής  μιας (θετικής ή αρνητικής) αξίας εκφραζόμενης σε νομισματικές μονάδες</a:t>
            </a:r>
          </a:p>
          <a:p>
            <a:pPr marL="457200" indent="-457200" algn="just">
              <a:lnSpc>
                <a:spcPct val="150000"/>
              </a:lnSpc>
              <a:spcBef>
                <a:spcPts val="0"/>
              </a:spcBef>
              <a:buFont typeface="+mj-lt"/>
              <a:buAutoNum type="arabicPeriod"/>
            </a:pPr>
            <a:r>
              <a:rPr lang="el-GR" sz="2000" dirty="0">
                <a:solidFill>
                  <a:schemeClr val="tx2">
                    <a:lumMod val="75000"/>
                  </a:schemeClr>
                </a:solidFill>
              </a:rPr>
              <a:t>Επιλογή εναλλακτικής λύσης που προσφέρει το υψηλότερο καθαρό όφελος</a:t>
            </a:r>
          </a:p>
          <a:p>
            <a:pPr marL="0" indent="0" algn="just">
              <a:lnSpc>
                <a:spcPct val="150000"/>
              </a:lnSpc>
              <a:spcBef>
                <a:spcPts val="0"/>
              </a:spcBef>
              <a:buNone/>
            </a:pPr>
            <a:endParaRPr lang="el-GR" sz="1800" dirty="0"/>
          </a:p>
        </p:txBody>
      </p:sp>
    </p:spTree>
    <p:extLst>
      <p:ext uri="{BB962C8B-B14F-4D97-AF65-F5344CB8AC3E}">
        <p14:creationId xmlns:p14="http://schemas.microsoft.com/office/powerpoint/2010/main" val="3799121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a:solidFill>
                  <a:schemeClr val="tx2">
                    <a:lumMod val="75000"/>
                  </a:schemeClr>
                </a:solidFill>
                <a:latin typeface="+mn-lt"/>
              </a:rPr>
              <a:t>Ορθολογικό μοντέλο </a:t>
            </a:r>
          </a:p>
        </p:txBody>
      </p:sp>
      <p:sp>
        <p:nvSpPr>
          <p:cNvPr id="3" name="Content Placeholder 2"/>
          <p:cNvSpPr>
            <a:spLocks noGrp="1"/>
          </p:cNvSpPr>
          <p:nvPr>
            <p:ph idx="1"/>
          </p:nvPr>
        </p:nvSpPr>
        <p:spPr/>
        <p:txBody>
          <a:bodyPr/>
          <a:lstStyle/>
          <a:p>
            <a:pPr marL="0" indent="0" algn="just">
              <a:lnSpc>
                <a:spcPct val="150000"/>
              </a:lnSpc>
              <a:spcBef>
                <a:spcPts val="0"/>
              </a:spcBef>
              <a:buNone/>
            </a:pPr>
            <a:r>
              <a:rPr lang="el-GR" sz="2000" b="1" dirty="0">
                <a:solidFill>
                  <a:schemeClr val="tx2">
                    <a:lumMod val="75000"/>
                  </a:schemeClr>
                </a:solidFill>
              </a:rPr>
              <a:t>Ανάλυση κόστους- οφέλους (ΑΚΟ)- πλεονεκτήματα</a:t>
            </a:r>
          </a:p>
          <a:p>
            <a:pPr algn="just">
              <a:lnSpc>
                <a:spcPct val="150000"/>
              </a:lnSpc>
              <a:spcBef>
                <a:spcPts val="0"/>
              </a:spcBef>
              <a:buFontTx/>
              <a:buChar char="-"/>
            </a:pPr>
            <a:r>
              <a:rPr lang="el-GR" sz="2000" dirty="0">
                <a:solidFill>
                  <a:schemeClr val="tx2">
                    <a:lumMod val="75000"/>
                  </a:schemeClr>
                </a:solidFill>
              </a:rPr>
              <a:t>Ιδιαίτερα σημαντική στην περίπτωση περιορισμένων εναλλακτικών λύσεων</a:t>
            </a:r>
          </a:p>
          <a:p>
            <a:pPr algn="just">
              <a:lnSpc>
                <a:spcPct val="150000"/>
              </a:lnSpc>
              <a:spcBef>
                <a:spcPts val="0"/>
              </a:spcBef>
              <a:buFontTx/>
              <a:buChar char="-"/>
            </a:pPr>
            <a:r>
              <a:rPr lang="el-GR" sz="2000" dirty="0">
                <a:solidFill>
                  <a:schemeClr val="tx2">
                    <a:lumMod val="75000"/>
                  </a:schemeClr>
                </a:solidFill>
              </a:rPr>
              <a:t>Παρέχει δυνατότητα παρέμβασης σε ομάδες με μικρή πολιτική επιρροή</a:t>
            </a:r>
          </a:p>
          <a:p>
            <a:pPr algn="just">
              <a:lnSpc>
                <a:spcPct val="150000"/>
              </a:lnSpc>
              <a:spcBef>
                <a:spcPts val="0"/>
              </a:spcBef>
              <a:buFontTx/>
              <a:buChar char="-"/>
            </a:pPr>
            <a:r>
              <a:rPr lang="el-GR" sz="2000" dirty="0">
                <a:solidFill>
                  <a:schemeClr val="tx2">
                    <a:lumMod val="75000"/>
                  </a:schemeClr>
                </a:solidFill>
              </a:rPr>
              <a:t>Εξασφαλίζει διαφάνεια</a:t>
            </a:r>
          </a:p>
          <a:p>
            <a:pPr algn="just">
              <a:lnSpc>
                <a:spcPct val="150000"/>
              </a:lnSpc>
              <a:spcBef>
                <a:spcPts val="0"/>
              </a:spcBef>
              <a:buFontTx/>
              <a:buChar char="-"/>
            </a:pPr>
            <a:endParaRPr lang="el-GR" sz="1800" dirty="0"/>
          </a:p>
          <a:p>
            <a:pPr algn="just">
              <a:lnSpc>
                <a:spcPct val="150000"/>
              </a:lnSpc>
              <a:spcBef>
                <a:spcPts val="0"/>
              </a:spcBef>
              <a:buFontTx/>
              <a:buChar char="-"/>
            </a:pPr>
            <a:endParaRPr lang="el-GR" sz="1800" dirty="0"/>
          </a:p>
        </p:txBody>
      </p:sp>
    </p:spTree>
    <p:extLst>
      <p:ext uri="{BB962C8B-B14F-4D97-AF65-F5344CB8AC3E}">
        <p14:creationId xmlns:p14="http://schemas.microsoft.com/office/powerpoint/2010/main" val="40467024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a:solidFill>
                  <a:schemeClr val="tx2">
                    <a:lumMod val="75000"/>
                  </a:schemeClr>
                </a:solidFill>
                <a:latin typeface="+mn-lt"/>
              </a:rPr>
              <a:t>Ορθολογικό μοντέλο  </a:t>
            </a:r>
          </a:p>
        </p:txBody>
      </p:sp>
      <p:sp>
        <p:nvSpPr>
          <p:cNvPr id="3" name="Content Placeholder 2"/>
          <p:cNvSpPr>
            <a:spLocks noGrp="1"/>
          </p:cNvSpPr>
          <p:nvPr>
            <p:ph idx="1"/>
          </p:nvPr>
        </p:nvSpPr>
        <p:spPr/>
        <p:txBody>
          <a:bodyPr/>
          <a:lstStyle/>
          <a:p>
            <a:pPr marL="0" indent="0" algn="just">
              <a:lnSpc>
                <a:spcPct val="150000"/>
              </a:lnSpc>
              <a:spcBef>
                <a:spcPts val="0"/>
              </a:spcBef>
              <a:buNone/>
            </a:pPr>
            <a:r>
              <a:rPr lang="el-GR" sz="2000" b="1" dirty="0">
                <a:solidFill>
                  <a:schemeClr val="tx2">
                    <a:lumMod val="75000"/>
                  </a:schemeClr>
                </a:solidFill>
              </a:rPr>
              <a:t>Μειονεκτήματα - κριτική</a:t>
            </a:r>
          </a:p>
          <a:p>
            <a:pPr lvl="1" algn="just">
              <a:lnSpc>
                <a:spcPct val="150000"/>
              </a:lnSpc>
              <a:spcBef>
                <a:spcPts val="0"/>
              </a:spcBef>
              <a:buFont typeface="Wingdings" panose="05000000000000000000" pitchFamily="2" charset="2"/>
              <a:buChar char="ü"/>
            </a:pPr>
            <a:r>
              <a:rPr lang="el-GR" sz="2000" dirty="0">
                <a:solidFill>
                  <a:schemeClr val="tx2">
                    <a:lumMod val="75000"/>
                  </a:schemeClr>
                </a:solidFill>
              </a:rPr>
              <a:t>Υποβαθμίζει τους παράγοντες που δεν μπορούν να μετρηθούν με ακρίβεια</a:t>
            </a:r>
          </a:p>
          <a:p>
            <a:pPr lvl="1" algn="just">
              <a:lnSpc>
                <a:spcPct val="150000"/>
              </a:lnSpc>
              <a:spcBef>
                <a:spcPts val="0"/>
              </a:spcBef>
              <a:buFont typeface="Wingdings" panose="05000000000000000000" pitchFamily="2" charset="2"/>
              <a:buChar char="ü"/>
            </a:pPr>
            <a:r>
              <a:rPr lang="el-GR" sz="2000" dirty="0">
                <a:solidFill>
                  <a:schemeClr val="tx2">
                    <a:lumMod val="75000"/>
                  </a:schemeClr>
                </a:solidFill>
              </a:rPr>
              <a:t>Χρονοβόρα και δαπανηρή διαδικασία</a:t>
            </a:r>
          </a:p>
          <a:p>
            <a:pPr lvl="1" algn="just">
              <a:lnSpc>
                <a:spcPct val="150000"/>
              </a:lnSpc>
              <a:spcBef>
                <a:spcPts val="0"/>
              </a:spcBef>
              <a:buFont typeface="Wingdings" panose="05000000000000000000" pitchFamily="2" charset="2"/>
              <a:buChar char="ü"/>
            </a:pPr>
            <a:r>
              <a:rPr lang="el-GR" sz="2000" dirty="0">
                <a:solidFill>
                  <a:schemeClr val="tx2">
                    <a:lumMod val="75000"/>
                  </a:schemeClr>
                </a:solidFill>
              </a:rPr>
              <a:t>Δεν εξασφαλίζεται  αποδοχή της εναλλακτικής που επιλέγεται</a:t>
            </a:r>
          </a:p>
          <a:p>
            <a:pPr lvl="1" algn="just">
              <a:lnSpc>
                <a:spcPct val="150000"/>
              </a:lnSpc>
              <a:spcBef>
                <a:spcPts val="0"/>
              </a:spcBef>
              <a:buFont typeface="Wingdings" panose="05000000000000000000" pitchFamily="2" charset="2"/>
              <a:buChar char="ü"/>
            </a:pPr>
            <a:r>
              <a:rPr lang="el-GR" sz="2000" dirty="0">
                <a:solidFill>
                  <a:schemeClr val="tx2">
                    <a:lumMod val="75000"/>
                  </a:schemeClr>
                </a:solidFill>
              </a:rPr>
              <a:t>Περιορισμένη ορθολογικότητα  υποκειμένων – αδυναμία επιλογής βέλτιστής λύσης</a:t>
            </a:r>
          </a:p>
          <a:p>
            <a:pPr lvl="1" algn="just">
              <a:lnSpc>
                <a:spcPct val="150000"/>
              </a:lnSpc>
              <a:spcBef>
                <a:spcPts val="0"/>
              </a:spcBef>
              <a:buFont typeface="Wingdings" panose="05000000000000000000" pitchFamily="2" charset="2"/>
              <a:buChar char="ü"/>
            </a:pPr>
            <a:r>
              <a:rPr lang="el-GR" sz="2000" dirty="0">
                <a:solidFill>
                  <a:schemeClr val="tx2">
                    <a:lumMod val="75000"/>
                  </a:schemeClr>
                </a:solidFill>
              </a:rPr>
              <a:t>Πιθανολογικός χαρακτήρας προβλέψεων</a:t>
            </a:r>
          </a:p>
          <a:p>
            <a:pPr lvl="1" algn="just">
              <a:lnSpc>
                <a:spcPct val="150000"/>
              </a:lnSpc>
              <a:spcBef>
                <a:spcPts val="0"/>
              </a:spcBef>
              <a:buFont typeface="Wingdings" panose="05000000000000000000" pitchFamily="2" charset="2"/>
              <a:buChar char="ü"/>
            </a:pPr>
            <a:r>
              <a:rPr lang="el-GR" sz="2000" dirty="0">
                <a:solidFill>
                  <a:schemeClr val="tx2">
                    <a:lumMod val="75000"/>
                  </a:schemeClr>
                </a:solidFill>
              </a:rPr>
              <a:t>Δεν λαμβάνει υπόψη την </a:t>
            </a:r>
            <a:r>
              <a:rPr lang="el-GR" sz="2000" dirty="0" err="1">
                <a:solidFill>
                  <a:schemeClr val="tx2">
                    <a:lumMod val="75000"/>
                  </a:schemeClr>
                </a:solidFill>
              </a:rPr>
              <a:t>διάδραση</a:t>
            </a:r>
            <a:r>
              <a:rPr lang="el-GR" sz="2000" dirty="0">
                <a:solidFill>
                  <a:schemeClr val="tx2">
                    <a:lumMod val="75000"/>
                  </a:schemeClr>
                </a:solidFill>
              </a:rPr>
              <a:t> </a:t>
            </a:r>
          </a:p>
          <a:p>
            <a:pPr algn="just">
              <a:lnSpc>
                <a:spcPct val="150000"/>
              </a:lnSpc>
              <a:spcBef>
                <a:spcPts val="0"/>
              </a:spcBef>
              <a:buFontTx/>
              <a:buChar char="-"/>
            </a:pPr>
            <a:endParaRPr lang="el-GR" sz="1800" dirty="0"/>
          </a:p>
        </p:txBody>
      </p:sp>
    </p:spTree>
    <p:extLst>
      <p:ext uri="{BB962C8B-B14F-4D97-AF65-F5344CB8AC3E}">
        <p14:creationId xmlns:p14="http://schemas.microsoft.com/office/powerpoint/2010/main" val="851289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sz="2800" b="1" dirty="0" err="1">
                <a:solidFill>
                  <a:schemeClr val="tx2">
                    <a:lumMod val="75000"/>
                  </a:schemeClr>
                </a:solidFill>
                <a:latin typeface="Calibri" panose="020F0502020204030204" pitchFamily="34" charset="0"/>
                <a:ea typeface="Times New Roman" panose="02020603050405020304" pitchFamily="18" charset="0"/>
              </a:rPr>
              <a:t>Νεωτερικότητα</a:t>
            </a:r>
            <a:r>
              <a:rPr lang="el-GR" sz="2800" b="1" dirty="0">
                <a:solidFill>
                  <a:schemeClr val="tx2">
                    <a:lumMod val="75000"/>
                  </a:schemeClr>
                </a:solidFill>
                <a:latin typeface="Calibri" panose="020F0502020204030204" pitchFamily="34" charset="0"/>
                <a:ea typeface="Times New Roman" panose="02020603050405020304" pitchFamily="18" charset="0"/>
              </a:rPr>
              <a:t> και ορθολογική σκέψη</a:t>
            </a:r>
            <a:endParaRPr lang="en-US" altLang="en-US" sz="2800" b="1" dirty="0">
              <a:solidFill>
                <a:schemeClr val="tx2">
                  <a:lumMod val="75000"/>
                </a:schemeClr>
              </a:solidFill>
            </a:endParaRPr>
          </a:p>
        </p:txBody>
      </p:sp>
      <p:sp>
        <p:nvSpPr>
          <p:cNvPr id="3075" name="Θέση περιεχομένου 2"/>
          <p:cNvSpPr>
            <a:spLocks noGrp="1"/>
          </p:cNvSpPr>
          <p:nvPr>
            <p:ph idx="1"/>
          </p:nvPr>
        </p:nvSpPr>
        <p:spPr>
          <a:xfrm>
            <a:off x="457200" y="1600200"/>
            <a:ext cx="8579296" cy="5069160"/>
          </a:xfrm>
        </p:spPr>
        <p:txBody>
          <a:bodyPr/>
          <a:lstStyle/>
          <a:p>
            <a:pPr marL="0" indent="0">
              <a:lnSpc>
                <a:spcPct val="150000"/>
              </a:lnSpc>
              <a:spcBef>
                <a:spcPts val="0"/>
              </a:spcBef>
              <a:buNone/>
            </a:pPr>
            <a:r>
              <a:rPr lang="el-GR" sz="2000" b="1" dirty="0">
                <a:solidFill>
                  <a:schemeClr val="tx2">
                    <a:lumMod val="75000"/>
                  </a:schemeClr>
                </a:solidFill>
              </a:rPr>
              <a:t>Η </a:t>
            </a:r>
            <a:r>
              <a:rPr lang="el-GR" sz="1800" b="1" dirty="0">
                <a:solidFill>
                  <a:schemeClr val="tx2">
                    <a:lumMod val="75000"/>
                  </a:schemeClr>
                </a:solidFill>
              </a:rPr>
              <a:t>διοικητική δράση πρέπει να συμμορφώνεται με:</a:t>
            </a:r>
          </a:p>
          <a:p>
            <a:pPr>
              <a:lnSpc>
                <a:spcPct val="150000"/>
              </a:lnSpc>
              <a:spcBef>
                <a:spcPts val="0"/>
              </a:spcBef>
              <a:buFont typeface="Wingdings" panose="05000000000000000000" pitchFamily="2" charset="2"/>
              <a:buChar char="ü"/>
            </a:pPr>
            <a:r>
              <a:rPr lang="el-GR" sz="1800" dirty="0">
                <a:solidFill>
                  <a:schemeClr val="tx2">
                    <a:lumMod val="75000"/>
                  </a:schemeClr>
                </a:solidFill>
              </a:rPr>
              <a:t>τις βασικές διοικητικές αρχές</a:t>
            </a:r>
          </a:p>
          <a:p>
            <a:pPr>
              <a:lnSpc>
                <a:spcPct val="150000"/>
              </a:lnSpc>
              <a:spcBef>
                <a:spcPts val="0"/>
              </a:spcBef>
              <a:buFont typeface="Wingdings" panose="05000000000000000000" pitchFamily="2" charset="2"/>
              <a:buChar char="ü"/>
            </a:pPr>
            <a:r>
              <a:rPr lang="el-GR" sz="1800" dirty="0">
                <a:solidFill>
                  <a:schemeClr val="tx2">
                    <a:lumMod val="75000"/>
                  </a:schemeClr>
                </a:solidFill>
              </a:rPr>
              <a:t>τους ορθολογικούς οργανωτικούς κανόνες</a:t>
            </a:r>
          </a:p>
          <a:p>
            <a:pPr>
              <a:lnSpc>
                <a:spcPct val="150000"/>
              </a:lnSpc>
              <a:spcBef>
                <a:spcPts val="0"/>
              </a:spcBef>
              <a:buFont typeface="Wingdings" panose="05000000000000000000" pitchFamily="2" charset="2"/>
              <a:buChar char="ü"/>
            </a:pPr>
            <a:r>
              <a:rPr lang="el-GR" sz="1800" dirty="0">
                <a:solidFill>
                  <a:schemeClr val="tx2">
                    <a:lumMod val="75000"/>
                  </a:schemeClr>
                </a:solidFill>
              </a:rPr>
              <a:t>τους στόχους του κοινωνικού περιβάλλοντος</a:t>
            </a:r>
          </a:p>
          <a:p>
            <a:pPr>
              <a:lnSpc>
                <a:spcPct val="150000"/>
              </a:lnSpc>
              <a:spcBef>
                <a:spcPts val="0"/>
              </a:spcBef>
              <a:buFont typeface="Wingdings" panose="05000000000000000000" pitchFamily="2" charset="2"/>
              <a:buChar char="ü"/>
            </a:pPr>
            <a:r>
              <a:rPr lang="el-GR" sz="1800" dirty="0">
                <a:solidFill>
                  <a:schemeClr val="tx2">
                    <a:lumMod val="75000"/>
                  </a:schemeClr>
                </a:solidFill>
              </a:rPr>
              <a:t>τα διακηρυγμένα συμφέροντα πολιτών-πελατών/συλλογικών εταίρων </a:t>
            </a:r>
          </a:p>
          <a:p>
            <a:pPr marL="0" indent="0">
              <a:lnSpc>
                <a:spcPct val="150000"/>
              </a:lnSpc>
              <a:spcBef>
                <a:spcPts val="0"/>
              </a:spcBef>
              <a:buNone/>
            </a:pPr>
            <a:endParaRPr lang="el-GR" sz="1800" dirty="0"/>
          </a:p>
          <a:p>
            <a:pPr marL="0" indent="0" algn="ctr">
              <a:lnSpc>
                <a:spcPct val="150000"/>
              </a:lnSpc>
              <a:spcBef>
                <a:spcPts val="0"/>
              </a:spcBef>
              <a:buNone/>
            </a:pPr>
            <a:r>
              <a:rPr lang="el-GR" sz="1800" dirty="0">
                <a:solidFill>
                  <a:schemeClr val="tx2">
                    <a:lumMod val="75000"/>
                  </a:schemeClr>
                </a:solidFill>
              </a:rPr>
              <a:t>αντιφατικά κριτήρια/ διαφορετικά επίπεδα ορθολογικότητας</a:t>
            </a:r>
            <a:r>
              <a:rPr lang="el-GR" sz="1800" dirty="0"/>
              <a:t> </a:t>
            </a:r>
          </a:p>
          <a:p>
            <a:pPr marL="0" indent="0">
              <a:lnSpc>
                <a:spcPct val="150000"/>
              </a:lnSpc>
              <a:spcBef>
                <a:spcPts val="0"/>
              </a:spcBef>
              <a:buNone/>
            </a:pPr>
            <a:endParaRPr lang="el-GR" sz="1800" dirty="0"/>
          </a:p>
          <a:p>
            <a:pPr marL="0" indent="0" algn="ctr">
              <a:lnSpc>
                <a:spcPct val="150000"/>
              </a:lnSpc>
              <a:spcBef>
                <a:spcPts val="0"/>
              </a:spcBef>
              <a:buNone/>
            </a:pPr>
            <a:r>
              <a:rPr lang="el-GR" sz="1800" dirty="0">
                <a:solidFill>
                  <a:schemeClr val="tx2">
                    <a:lumMod val="75000"/>
                  </a:schemeClr>
                </a:solidFill>
              </a:rPr>
              <a:t>διάσταση- σύγκρουση</a:t>
            </a:r>
          </a:p>
          <a:p>
            <a:pPr marL="0" indent="0" algn="ctr">
              <a:lnSpc>
                <a:spcPct val="150000"/>
              </a:lnSpc>
              <a:spcBef>
                <a:spcPts val="0"/>
              </a:spcBef>
              <a:buNone/>
            </a:pPr>
            <a:endParaRPr lang="el-GR" sz="1800" dirty="0"/>
          </a:p>
          <a:p>
            <a:pPr marL="0" indent="0" algn="ctr">
              <a:lnSpc>
                <a:spcPct val="150000"/>
              </a:lnSpc>
              <a:spcBef>
                <a:spcPts val="0"/>
              </a:spcBef>
              <a:buNone/>
            </a:pPr>
            <a:r>
              <a:rPr lang="el-GR" sz="1800" dirty="0">
                <a:solidFill>
                  <a:schemeClr val="tx2">
                    <a:lumMod val="75000"/>
                  </a:schemeClr>
                </a:solidFill>
              </a:rPr>
              <a:t>Υπεροχή εξωγενούς λειτουργικής/συστημικής ορθολογικότητας έναντι ενδογενούς τυπικής </a:t>
            </a:r>
            <a:r>
              <a:rPr lang="el-GR" sz="1800" dirty="0" err="1">
                <a:solidFill>
                  <a:schemeClr val="tx2">
                    <a:lumMod val="75000"/>
                  </a:schemeClr>
                </a:solidFill>
              </a:rPr>
              <a:t>οργανωτικο</a:t>
            </a:r>
            <a:r>
              <a:rPr lang="el-GR" sz="1800" dirty="0">
                <a:solidFill>
                  <a:schemeClr val="tx2">
                    <a:lumMod val="75000"/>
                  </a:schemeClr>
                </a:solidFill>
              </a:rPr>
              <a:t>-διοικητικής ορθολογικότητας</a:t>
            </a:r>
            <a:endParaRPr lang="el-GR" sz="1800" u="sng" dirty="0">
              <a:solidFill>
                <a:schemeClr val="tx2">
                  <a:lumMod val="75000"/>
                </a:schemeClr>
              </a:solidFill>
            </a:endParaRPr>
          </a:p>
          <a:p>
            <a:pPr marL="400050" algn="just" eaLnBrk="1" hangingPunct="1">
              <a:lnSpc>
                <a:spcPct val="150000"/>
              </a:lnSpc>
              <a:spcBef>
                <a:spcPts val="0"/>
              </a:spcBef>
            </a:pPr>
            <a:endParaRPr lang="el-GR" altLang="en-US" sz="1800" dirty="0">
              <a:solidFill>
                <a:schemeClr val="tx2">
                  <a:lumMod val="75000"/>
                </a:schemeClr>
              </a:solidFill>
            </a:endParaRPr>
          </a:p>
          <a:p>
            <a:pPr marL="57150" indent="0" algn="ctr" eaLnBrk="1" hangingPunct="1">
              <a:lnSpc>
                <a:spcPct val="150000"/>
              </a:lnSpc>
              <a:spcBef>
                <a:spcPts val="0"/>
              </a:spcBef>
              <a:buNone/>
            </a:pPr>
            <a:r>
              <a:rPr lang="el-GR" altLang="en-US" sz="1800" dirty="0">
                <a:solidFill>
                  <a:schemeClr val="tx2">
                    <a:lumMod val="75000"/>
                  </a:schemeClr>
                </a:solidFill>
              </a:rPr>
              <a:t>Ανάγκη για προσαρμογή του γραφειοκρατικού προτύπου(διοικητική ορθολογικότητα στα νέα δεδομένα</a:t>
            </a:r>
            <a:endParaRPr lang="el-GR" altLang="en-US" sz="2600" b="1" dirty="0"/>
          </a:p>
        </p:txBody>
      </p:sp>
      <p:sp>
        <p:nvSpPr>
          <p:cNvPr id="7" name="Βέλος: Κάτω 6">
            <a:extLst>
              <a:ext uri="{FF2B5EF4-FFF2-40B4-BE49-F238E27FC236}">
                <a16:creationId xmlns:a16="http://schemas.microsoft.com/office/drawing/2014/main" xmlns="" id="{0D3FE1BD-8855-4131-A585-1C66236830C7}"/>
              </a:ext>
            </a:extLst>
          </p:cNvPr>
          <p:cNvSpPr/>
          <p:nvPr/>
        </p:nvSpPr>
        <p:spPr>
          <a:xfrm>
            <a:off x="4355088" y="3816876"/>
            <a:ext cx="432048"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Βέλος: Κάτω 7">
            <a:extLst>
              <a:ext uri="{FF2B5EF4-FFF2-40B4-BE49-F238E27FC236}">
                <a16:creationId xmlns:a16="http://schemas.microsoft.com/office/drawing/2014/main" xmlns="" id="{DEE9EFEE-368B-4ACA-B669-D0677FF71A29}"/>
              </a:ext>
            </a:extLst>
          </p:cNvPr>
          <p:cNvSpPr/>
          <p:nvPr/>
        </p:nvSpPr>
        <p:spPr>
          <a:xfrm>
            <a:off x="4355976" y="4627260"/>
            <a:ext cx="432048"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Βέλος: Κάτω 8">
            <a:extLst>
              <a:ext uri="{FF2B5EF4-FFF2-40B4-BE49-F238E27FC236}">
                <a16:creationId xmlns:a16="http://schemas.microsoft.com/office/drawing/2014/main" xmlns="" id="{8607A857-6BF6-4A2D-BFF0-9EB74CEE016C}"/>
              </a:ext>
            </a:extLst>
          </p:cNvPr>
          <p:cNvSpPr/>
          <p:nvPr/>
        </p:nvSpPr>
        <p:spPr>
          <a:xfrm>
            <a:off x="4355976" y="5517232"/>
            <a:ext cx="432048"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9698907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a:solidFill>
                  <a:schemeClr val="tx2">
                    <a:lumMod val="75000"/>
                  </a:schemeClr>
                </a:solidFill>
                <a:latin typeface="+mn-lt"/>
              </a:rPr>
              <a:t>Ορθολογικό μοντέλο  </a:t>
            </a:r>
          </a:p>
        </p:txBody>
      </p:sp>
      <p:sp>
        <p:nvSpPr>
          <p:cNvPr id="3" name="Content Placeholder 2"/>
          <p:cNvSpPr>
            <a:spLocks noGrp="1"/>
          </p:cNvSpPr>
          <p:nvPr>
            <p:ph idx="1"/>
          </p:nvPr>
        </p:nvSpPr>
        <p:spPr>
          <a:xfrm>
            <a:off x="457200" y="1600200"/>
            <a:ext cx="8229600" cy="4983162"/>
          </a:xfrm>
        </p:spPr>
        <p:txBody>
          <a:bodyPr/>
          <a:lstStyle/>
          <a:p>
            <a:pPr marL="0" indent="0" algn="just">
              <a:lnSpc>
                <a:spcPct val="150000"/>
              </a:lnSpc>
              <a:spcBef>
                <a:spcPts val="0"/>
              </a:spcBef>
              <a:spcAft>
                <a:spcPts val="0"/>
              </a:spcAft>
              <a:buNone/>
            </a:pPr>
            <a:r>
              <a:rPr lang="el-GR" sz="1800" b="1" dirty="0">
                <a:solidFill>
                  <a:schemeClr val="tx2">
                    <a:lumMod val="75000"/>
                  </a:schemeClr>
                </a:solidFill>
              </a:rPr>
              <a:t>Κριτική </a:t>
            </a:r>
            <a:r>
              <a:rPr lang="en-US" sz="1800" b="1" dirty="0">
                <a:solidFill>
                  <a:schemeClr val="tx2">
                    <a:lumMod val="75000"/>
                  </a:schemeClr>
                </a:solidFill>
              </a:rPr>
              <a:t>March- Simon</a:t>
            </a:r>
          </a:p>
          <a:p>
            <a:pPr marL="0" marR="0" indent="0" algn="just">
              <a:lnSpc>
                <a:spcPct val="150000"/>
              </a:lnSpc>
              <a:spcBef>
                <a:spcPts val="0"/>
              </a:spcBef>
              <a:spcAft>
                <a:spcPts val="0"/>
              </a:spcAft>
              <a:buNone/>
            </a:pPr>
            <a:r>
              <a:rPr lang="el-GR" sz="1800" u="none" strike="noStrike" dirty="0">
                <a:solidFill>
                  <a:schemeClr val="tx2">
                    <a:lumMod val="75000"/>
                  </a:schemeClr>
                </a:solidFill>
                <a:effectLst/>
                <a:ea typeface="Times New Roman" panose="02020603050405020304" pitchFamily="18" charset="0"/>
              </a:rPr>
              <a:t>Η επιδιωκόμενη ορθολογικότητα του </a:t>
            </a:r>
            <a:r>
              <a:rPr lang="en-US" sz="1800" u="none" strike="noStrike" dirty="0">
                <a:solidFill>
                  <a:schemeClr val="tx2">
                    <a:lumMod val="75000"/>
                  </a:schemeClr>
                </a:solidFill>
                <a:effectLst/>
                <a:ea typeface="Times New Roman" panose="02020603050405020304" pitchFamily="18" charset="0"/>
              </a:rPr>
              <a:t>homo </a:t>
            </a:r>
            <a:r>
              <a:rPr lang="en-US" sz="1800" u="none" strike="noStrike" dirty="0" err="1">
                <a:solidFill>
                  <a:schemeClr val="tx2">
                    <a:lumMod val="75000"/>
                  </a:schemeClr>
                </a:solidFill>
                <a:effectLst/>
                <a:ea typeface="Times New Roman" panose="02020603050405020304" pitchFamily="18" charset="0"/>
              </a:rPr>
              <a:t>administrativus</a:t>
            </a:r>
            <a:r>
              <a:rPr lang="en-US" sz="1800" dirty="0">
                <a:solidFill>
                  <a:schemeClr val="tx2">
                    <a:lumMod val="75000"/>
                  </a:schemeClr>
                </a:solidFill>
                <a:ea typeface="Times New Roman" panose="02020603050405020304" pitchFamily="18" charset="0"/>
              </a:rPr>
              <a:t> </a:t>
            </a:r>
            <a:r>
              <a:rPr lang="el-GR" sz="1800" u="none" strike="noStrike" dirty="0">
                <a:solidFill>
                  <a:schemeClr val="tx2">
                    <a:lumMod val="75000"/>
                  </a:schemeClr>
                </a:solidFill>
                <a:effectLst/>
                <a:ea typeface="Times New Roman" panose="02020603050405020304" pitchFamily="18" charset="0"/>
              </a:rPr>
              <a:t>είναι πεπερασμένη ή περιορισμένη (‘’</a:t>
            </a:r>
            <a:r>
              <a:rPr lang="en-US" sz="1800" u="none" strike="noStrike" dirty="0">
                <a:solidFill>
                  <a:schemeClr val="tx2">
                    <a:lumMod val="75000"/>
                  </a:schemeClr>
                </a:solidFill>
                <a:effectLst/>
                <a:ea typeface="Times New Roman" panose="02020603050405020304" pitchFamily="18" charset="0"/>
              </a:rPr>
              <a:t>bounded rationality</a:t>
            </a:r>
            <a:r>
              <a:rPr lang="el-GR" sz="1800" u="none" strike="noStrike" dirty="0">
                <a:solidFill>
                  <a:schemeClr val="tx2">
                    <a:lumMod val="75000"/>
                  </a:schemeClr>
                </a:solidFill>
                <a:effectLst/>
                <a:ea typeface="Times New Roman" panose="02020603050405020304" pitchFamily="18" charset="0"/>
              </a:rPr>
              <a:t>’’)</a:t>
            </a:r>
            <a:r>
              <a:rPr lang="en-US" sz="1800" u="none" strike="noStrike" dirty="0">
                <a:solidFill>
                  <a:schemeClr val="tx2">
                    <a:lumMod val="75000"/>
                  </a:schemeClr>
                </a:solidFill>
                <a:effectLst/>
                <a:ea typeface="Times New Roman" panose="02020603050405020304" pitchFamily="18" charset="0"/>
              </a:rPr>
              <a:t>, </a:t>
            </a:r>
            <a:r>
              <a:rPr lang="el-GR" sz="1800" u="none" strike="noStrike" dirty="0">
                <a:solidFill>
                  <a:schemeClr val="tx2">
                    <a:lumMod val="75000"/>
                  </a:schemeClr>
                </a:solidFill>
                <a:effectLst/>
                <a:ea typeface="Times New Roman" panose="02020603050405020304" pitchFamily="18" charset="0"/>
              </a:rPr>
              <a:t>κυρίως, γιατί:</a:t>
            </a:r>
            <a:endParaRPr lang="en-US" sz="1800" u="sng" dirty="0">
              <a:solidFill>
                <a:schemeClr val="tx2">
                  <a:lumMod val="75000"/>
                </a:schemeClr>
              </a:solidFill>
              <a:effectLst/>
              <a:ea typeface="Times New Roman" panose="02020603050405020304" pitchFamily="18" charset="0"/>
            </a:endParaRPr>
          </a:p>
          <a:p>
            <a:pPr marL="457200" marR="0" algn="just">
              <a:lnSpc>
                <a:spcPct val="150000"/>
              </a:lnSpc>
              <a:spcBef>
                <a:spcPts val="0"/>
              </a:spcBef>
              <a:spcAft>
                <a:spcPts val="0"/>
              </a:spcAft>
            </a:pPr>
            <a:r>
              <a:rPr lang="el-GR" sz="1800" u="none" strike="noStrike" dirty="0">
                <a:solidFill>
                  <a:schemeClr val="tx2">
                    <a:lumMod val="75000"/>
                  </a:schemeClr>
                </a:solidFill>
                <a:effectLst/>
                <a:ea typeface="Times New Roman" panose="02020603050405020304" pitchFamily="18" charset="0"/>
              </a:rPr>
              <a:t>ο </a:t>
            </a:r>
            <a:r>
              <a:rPr lang="el-GR" sz="1800" u="none" strike="noStrike" dirty="0" err="1">
                <a:solidFill>
                  <a:schemeClr val="tx2">
                    <a:lumMod val="75000"/>
                  </a:schemeClr>
                </a:solidFill>
                <a:effectLst/>
                <a:ea typeface="Times New Roman" panose="02020603050405020304" pitchFamily="18" charset="0"/>
              </a:rPr>
              <a:t>αποφασίζων</a:t>
            </a:r>
            <a:r>
              <a:rPr lang="el-GR" sz="1800" u="none" strike="noStrike" dirty="0">
                <a:solidFill>
                  <a:schemeClr val="tx2">
                    <a:lumMod val="75000"/>
                  </a:schemeClr>
                </a:solidFill>
                <a:effectLst/>
                <a:ea typeface="Times New Roman" panose="02020603050405020304" pitchFamily="18" charset="0"/>
              </a:rPr>
              <a:t> δεν διαθέτει, συνήθως, πλήρη γνώση όλων των συνεπειών που συνδέονται με κάθε εναλλακτική πρόταση, που γίνεται από μέρους του αντιληπτή, αλλά μόνο μερική και περιορισμένη,</a:t>
            </a:r>
            <a:endParaRPr lang="en-US" sz="1800" u="sng" dirty="0">
              <a:solidFill>
                <a:schemeClr val="tx2">
                  <a:lumMod val="75000"/>
                </a:schemeClr>
              </a:solidFill>
              <a:effectLst/>
              <a:ea typeface="Times New Roman" panose="02020603050405020304" pitchFamily="18" charset="0"/>
            </a:endParaRPr>
          </a:p>
          <a:p>
            <a:pPr marL="457200" marR="0" algn="just">
              <a:lnSpc>
                <a:spcPct val="150000"/>
              </a:lnSpc>
              <a:spcBef>
                <a:spcPts val="0"/>
              </a:spcBef>
              <a:spcAft>
                <a:spcPts val="0"/>
              </a:spcAft>
            </a:pPr>
            <a:r>
              <a:rPr lang="el-GR" sz="1800" u="none" strike="noStrike" dirty="0">
                <a:solidFill>
                  <a:schemeClr val="tx2">
                    <a:lumMod val="75000"/>
                  </a:schemeClr>
                </a:solidFill>
                <a:effectLst/>
                <a:ea typeface="Times New Roman" panose="02020603050405020304" pitchFamily="18" charset="0"/>
              </a:rPr>
              <a:t>η αντίληψη και η στάθμιση των συνεπειών που συνδέονται άμεσα ή έμμεσα με τις διαφαινόμενες εναλλακτικές δεν προκύπτουν με βάση την παρελθούσα εμπειρία αλλά στηρίζονται και σε πιθανολογικές εκδοχές και εκτιμήσεις,</a:t>
            </a:r>
            <a:endParaRPr lang="en-US" sz="1800" u="sng" dirty="0">
              <a:solidFill>
                <a:schemeClr val="tx2">
                  <a:lumMod val="75000"/>
                </a:schemeClr>
              </a:solidFill>
              <a:effectLst/>
              <a:ea typeface="Times New Roman" panose="02020603050405020304" pitchFamily="18" charset="0"/>
            </a:endParaRPr>
          </a:p>
          <a:p>
            <a:pPr marL="457200" marR="0" algn="just">
              <a:lnSpc>
                <a:spcPct val="150000"/>
              </a:lnSpc>
              <a:spcBef>
                <a:spcPts val="0"/>
              </a:spcBef>
              <a:spcAft>
                <a:spcPts val="0"/>
              </a:spcAft>
            </a:pPr>
            <a:r>
              <a:rPr lang="el-GR" sz="1800" u="none" strike="noStrike" dirty="0">
                <a:solidFill>
                  <a:schemeClr val="tx2">
                    <a:lumMod val="75000"/>
                  </a:schemeClr>
                </a:solidFill>
                <a:effectLst/>
                <a:ea typeface="Times New Roman" panose="02020603050405020304" pitchFamily="18" charset="0"/>
              </a:rPr>
              <a:t>ο </a:t>
            </a:r>
            <a:r>
              <a:rPr lang="el-GR" sz="1800" u="none" strike="noStrike" dirty="0" err="1">
                <a:solidFill>
                  <a:schemeClr val="tx2">
                    <a:lumMod val="75000"/>
                  </a:schemeClr>
                </a:solidFill>
                <a:effectLst/>
                <a:ea typeface="Times New Roman" panose="02020603050405020304" pitchFamily="18" charset="0"/>
              </a:rPr>
              <a:t>αποφασίζων</a:t>
            </a:r>
            <a:r>
              <a:rPr lang="el-GR" sz="1800" u="none" strike="noStrike" dirty="0">
                <a:solidFill>
                  <a:schemeClr val="tx2">
                    <a:lumMod val="75000"/>
                  </a:schemeClr>
                </a:solidFill>
                <a:effectLst/>
                <a:ea typeface="Times New Roman" panose="02020603050405020304" pitchFamily="18" charset="0"/>
              </a:rPr>
              <a:t> σε πραγματικά περιβάλλοντα σπανίως έχει το χρόνο, τους πόρους ή τη δυνατότητα για την αναλυτική και συστηματική διερεύνηση του συνόλου πιθανών εναλλακτικών και  συνεπειών.</a:t>
            </a:r>
            <a:endParaRPr lang="en-US" sz="1800" u="sng" dirty="0">
              <a:solidFill>
                <a:schemeClr val="tx2">
                  <a:lumMod val="75000"/>
                </a:schemeClr>
              </a:solidFill>
              <a:effectLst/>
              <a:ea typeface="Times New Roman" panose="02020603050405020304" pitchFamily="18" charset="0"/>
            </a:endParaRPr>
          </a:p>
          <a:p>
            <a:pPr algn="just">
              <a:lnSpc>
                <a:spcPct val="150000"/>
              </a:lnSpc>
              <a:spcBef>
                <a:spcPts val="0"/>
              </a:spcBef>
              <a:buFontTx/>
              <a:buChar char="-"/>
            </a:pPr>
            <a:endParaRPr lang="el-GR" sz="1800" dirty="0"/>
          </a:p>
        </p:txBody>
      </p:sp>
    </p:spTree>
    <p:extLst>
      <p:ext uri="{BB962C8B-B14F-4D97-AF65-F5344CB8AC3E}">
        <p14:creationId xmlns:p14="http://schemas.microsoft.com/office/powerpoint/2010/main" val="17457553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600" b="1" dirty="0">
                <a:solidFill>
                  <a:schemeClr val="tx2">
                    <a:lumMod val="75000"/>
                  </a:schemeClr>
                </a:solidFill>
                <a:latin typeface="+mn-lt"/>
              </a:rPr>
              <a:t>Κριτική σκέψη και αντιμετώπιση δημόσιων προβλημάτων</a:t>
            </a:r>
          </a:p>
        </p:txBody>
      </p:sp>
      <p:sp>
        <p:nvSpPr>
          <p:cNvPr id="3" name="Content Placeholder 2"/>
          <p:cNvSpPr>
            <a:spLocks noGrp="1"/>
          </p:cNvSpPr>
          <p:nvPr>
            <p:ph idx="1"/>
          </p:nvPr>
        </p:nvSpPr>
        <p:spPr>
          <a:xfrm>
            <a:off x="457200" y="1600200"/>
            <a:ext cx="8229600" cy="4781128"/>
          </a:xfrm>
        </p:spPr>
        <p:txBody>
          <a:bodyPr/>
          <a:lstStyle/>
          <a:p>
            <a:pPr marL="0" indent="0" algn="just">
              <a:lnSpc>
                <a:spcPct val="150000"/>
              </a:lnSpc>
              <a:spcBef>
                <a:spcPts val="0"/>
              </a:spcBef>
              <a:buNone/>
            </a:pPr>
            <a:r>
              <a:rPr lang="el-GR" sz="2000" b="1" dirty="0">
                <a:solidFill>
                  <a:schemeClr val="tx2">
                    <a:lumMod val="75000"/>
                  </a:schemeClr>
                </a:solidFill>
              </a:rPr>
              <a:t>Μεσαίωνας</a:t>
            </a:r>
          </a:p>
          <a:p>
            <a:pPr algn="just">
              <a:lnSpc>
                <a:spcPct val="150000"/>
              </a:lnSpc>
              <a:spcBef>
                <a:spcPts val="0"/>
              </a:spcBef>
              <a:buFont typeface="Wingdings" panose="05000000000000000000" pitchFamily="2" charset="2"/>
              <a:buChar char="ü"/>
            </a:pPr>
            <a:r>
              <a:rPr lang="el-GR" sz="2000" dirty="0">
                <a:solidFill>
                  <a:schemeClr val="tx2">
                    <a:lumMod val="75000"/>
                  </a:schemeClr>
                </a:solidFill>
              </a:rPr>
              <a:t>Αντιπαλότητα μεταξύ θεολογικών και φιλοσοφικών αντιλήψεων</a:t>
            </a:r>
          </a:p>
          <a:p>
            <a:pPr algn="just">
              <a:lnSpc>
                <a:spcPct val="150000"/>
              </a:lnSpc>
              <a:spcBef>
                <a:spcPts val="0"/>
              </a:spcBef>
              <a:buFont typeface="Wingdings" panose="05000000000000000000" pitchFamily="2" charset="2"/>
              <a:buChar char="ü"/>
            </a:pPr>
            <a:r>
              <a:rPr lang="el-GR" sz="2000" dirty="0">
                <a:solidFill>
                  <a:schemeClr val="tx2">
                    <a:lumMod val="75000"/>
                  </a:schemeClr>
                </a:solidFill>
              </a:rPr>
              <a:t>Ανάδειξη αδυναμιών θεολογίας / πίστης έναντι του λόγου</a:t>
            </a:r>
          </a:p>
          <a:p>
            <a:pPr algn="just">
              <a:lnSpc>
                <a:spcPct val="150000"/>
              </a:lnSpc>
              <a:spcBef>
                <a:spcPts val="0"/>
              </a:spcBef>
              <a:buFont typeface="Wingdings" panose="05000000000000000000" pitchFamily="2" charset="2"/>
              <a:buChar char="ü"/>
            </a:pPr>
            <a:r>
              <a:rPr lang="el-GR" sz="2000" dirty="0">
                <a:solidFill>
                  <a:schemeClr val="tx2">
                    <a:lumMod val="75000"/>
                  </a:schemeClr>
                </a:solidFill>
              </a:rPr>
              <a:t>Μετατόπιση ενδιαφέροντος σε γνωσιολογικά ζητήματα</a:t>
            </a:r>
          </a:p>
          <a:p>
            <a:pPr algn="just">
              <a:lnSpc>
                <a:spcPct val="150000"/>
              </a:lnSpc>
              <a:spcBef>
                <a:spcPts val="0"/>
              </a:spcBef>
              <a:buFont typeface="Wingdings" panose="05000000000000000000" pitchFamily="2" charset="2"/>
              <a:buChar char="ü"/>
            </a:pPr>
            <a:r>
              <a:rPr lang="el-GR" sz="2000" dirty="0">
                <a:solidFill>
                  <a:schemeClr val="tx2">
                    <a:lumMod val="75000"/>
                  </a:schemeClr>
                </a:solidFill>
              </a:rPr>
              <a:t>Προσπάθεια αντικατάστασης δόγματος από την πειραματική επιστήμη</a:t>
            </a:r>
          </a:p>
          <a:p>
            <a:pPr marL="0" indent="0" algn="just">
              <a:lnSpc>
                <a:spcPct val="150000"/>
              </a:lnSpc>
              <a:spcBef>
                <a:spcPts val="0"/>
              </a:spcBef>
              <a:buNone/>
            </a:pPr>
            <a:endParaRPr lang="el-GR" sz="2000" dirty="0">
              <a:solidFill>
                <a:schemeClr val="tx2">
                  <a:lumMod val="75000"/>
                </a:schemeClr>
              </a:solidFill>
            </a:endParaRPr>
          </a:p>
          <a:p>
            <a:pPr marL="0" indent="0" algn="just">
              <a:lnSpc>
                <a:spcPct val="150000"/>
              </a:lnSpc>
              <a:spcBef>
                <a:spcPts val="0"/>
              </a:spcBef>
              <a:buNone/>
            </a:pPr>
            <a:r>
              <a:rPr lang="el-GR" sz="2000" b="1" dirty="0">
                <a:solidFill>
                  <a:schemeClr val="tx2">
                    <a:lumMod val="75000"/>
                  </a:schemeClr>
                </a:solidFill>
              </a:rPr>
              <a:t>Εμπειρισμός (</a:t>
            </a:r>
            <a:r>
              <a:rPr lang="el-GR" sz="2000" b="1" dirty="0" err="1">
                <a:solidFill>
                  <a:schemeClr val="tx2">
                    <a:lumMod val="75000"/>
                  </a:schemeClr>
                </a:solidFill>
              </a:rPr>
              <a:t>Hume</a:t>
            </a:r>
            <a:r>
              <a:rPr lang="el-GR" sz="2000" b="1" dirty="0">
                <a:solidFill>
                  <a:schemeClr val="tx2">
                    <a:lumMod val="75000"/>
                  </a:schemeClr>
                </a:solidFill>
              </a:rPr>
              <a:t>, </a:t>
            </a:r>
            <a:r>
              <a:rPr lang="el-GR" sz="2000" b="1" dirty="0" err="1">
                <a:solidFill>
                  <a:schemeClr val="tx2">
                    <a:lumMod val="75000"/>
                  </a:schemeClr>
                </a:solidFill>
              </a:rPr>
              <a:t>Hutcheson</a:t>
            </a:r>
            <a:r>
              <a:rPr lang="el-GR" sz="2000" b="1" dirty="0">
                <a:solidFill>
                  <a:schemeClr val="tx2">
                    <a:lumMod val="75000"/>
                  </a:schemeClr>
                </a:solidFill>
              </a:rPr>
              <a:t> και </a:t>
            </a:r>
            <a:r>
              <a:rPr lang="el-GR" sz="2000" b="1" dirty="0" err="1">
                <a:solidFill>
                  <a:schemeClr val="tx2">
                    <a:lumMod val="75000"/>
                  </a:schemeClr>
                </a:solidFill>
              </a:rPr>
              <a:t>Smith</a:t>
            </a:r>
            <a:r>
              <a:rPr lang="el-GR" sz="2000" b="1" dirty="0">
                <a:solidFill>
                  <a:schemeClr val="tx2">
                    <a:lumMod val="75000"/>
                  </a:schemeClr>
                </a:solidFill>
              </a:rPr>
              <a:t>)</a:t>
            </a:r>
          </a:p>
          <a:p>
            <a:pPr algn="just">
              <a:lnSpc>
                <a:spcPct val="150000"/>
              </a:lnSpc>
              <a:spcBef>
                <a:spcPts val="0"/>
              </a:spcBef>
              <a:buFont typeface="Wingdings" panose="05000000000000000000" pitchFamily="2" charset="2"/>
              <a:buChar char="ü"/>
            </a:pPr>
            <a:r>
              <a:rPr lang="el-GR" sz="2000" dirty="0">
                <a:solidFill>
                  <a:schemeClr val="tx2">
                    <a:lumMod val="75000"/>
                  </a:schemeClr>
                </a:solidFill>
              </a:rPr>
              <a:t>Ο λόγος,  ως έρμαιο των παθών και των αισθήσεων.</a:t>
            </a:r>
          </a:p>
          <a:p>
            <a:pPr algn="just">
              <a:lnSpc>
                <a:spcPct val="150000"/>
              </a:lnSpc>
              <a:spcBef>
                <a:spcPts val="0"/>
              </a:spcBef>
              <a:buFont typeface="Wingdings" panose="05000000000000000000" pitchFamily="2" charset="2"/>
              <a:buChar char="ü"/>
            </a:pPr>
            <a:r>
              <a:rPr lang="el-GR" sz="2000" dirty="0">
                <a:solidFill>
                  <a:schemeClr val="tx2">
                    <a:lumMod val="75000"/>
                  </a:schemeClr>
                </a:solidFill>
              </a:rPr>
              <a:t>Ο νους, ως αιχμάλωτος του ατομικού συμφέροντος που αδυνατεί να δει έξω από τα ατομικά πάθη, αισθήματα και οφέλη.</a:t>
            </a:r>
          </a:p>
        </p:txBody>
      </p:sp>
    </p:spTree>
    <p:extLst>
      <p:ext uri="{BB962C8B-B14F-4D97-AF65-F5344CB8AC3E}">
        <p14:creationId xmlns:p14="http://schemas.microsoft.com/office/powerpoint/2010/main" val="18128416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600" b="1" dirty="0">
                <a:solidFill>
                  <a:schemeClr val="tx2">
                    <a:lumMod val="75000"/>
                  </a:schemeClr>
                </a:solidFill>
                <a:latin typeface="+mn-lt"/>
              </a:rPr>
              <a:t>Κριτική σκέψη και αντιμετώπιση δημόσιων προβλημάτων</a:t>
            </a:r>
          </a:p>
        </p:txBody>
      </p:sp>
      <p:sp>
        <p:nvSpPr>
          <p:cNvPr id="4" name="Θέση περιεχομένου 3">
            <a:extLst>
              <a:ext uri="{FF2B5EF4-FFF2-40B4-BE49-F238E27FC236}">
                <a16:creationId xmlns:a16="http://schemas.microsoft.com/office/drawing/2014/main" xmlns="" id="{C8B64E7A-B0F6-441A-A7CE-5438DAD65355}"/>
              </a:ext>
            </a:extLst>
          </p:cNvPr>
          <p:cNvSpPr>
            <a:spLocks noGrp="1"/>
          </p:cNvSpPr>
          <p:nvPr>
            <p:ph idx="1"/>
          </p:nvPr>
        </p:nvSpPr>
        <p:spPr>
          <a:xfrm>
            <a:off x="457200" y="1600200"/>
            <a:ext cx="8229600" cy="4983162"/>
          </a:xfrm>
        </p:spPr>
        <p:txBody>
          <a:bodyPr/>
          <a:lstStyle/>
          <a:p>
            <a:pPr marL="0" marR="0" indent="0" algn="just">
              <a:lnSpc>
                <a:spcPct val="115000"/>
              </a:lnSpc>
              <a:spcBef>
                <a:spcPts val="0"/>
              </a:spcBef>
              <a:spcAft>
                <a:spcPts val="0"/>
              </a:spcAft>
              <a:buNone/>
            </a:pPr>
            <a:r>
              <a:rPr lang="en-US" sz="2000" b="1" u="none" strike="noStrike" dirty="0">
                <a:solidFill>
                  <a:schemeClr val="tx2">
                    <a:lumMod val="75000"/>
                  </a:schemeClr>
                </a:solidFill>
                <a:effectLst/>
                <a:ea typeface="Times New Roman" panose="02020603050405020304" pitchFamily="18" charset="0"/>
              </a:rPr>
              <a:t>Kant</a:t>
            </a:r>
            <a:r>
              <a:rPr lang="el-GR" sz="2000" b="1" u="none" strike="noStrike" dirty="0">
                <a:solidFill>
                  <a:schemeClr val="tx2">
                    <a:lumMod val="75000"/>
                  </a:schemeClr>
                </a:solidFill>
                <a:effectLst/>
                <a:ea typeface="Times New Roman" panose="02020603050405020304" pitchFamily="18" charset="0"/>
              </a:rPr>
              <a:t> </a:t>
            </a:r>
          </a:p>
          <a:p>
            <a:pPr marR="0" algn="just">
              <a:lnSpc>
                <a:spcPct val="150000"/>
              </a:lnSpc>
              <a:spcBef>
                <a:spcPts val="0"/>
              </a:spcBef>
              <a:spcAft>
                <a:spcPts val="0"/>
              </a:spcAft>
              <a:buFont typeface="Wingdings" panose="05000000000000000000" pitchFamily="2" charset="2"/>
              <a:buChar char="ü"/>
            </a:pPr>
            <a:r>
              <a:rPr lang="el-GR" sz="2000" dirty="0">
                <a:solidFill>
                  <a:schemeClr val="tx2">
                    <a:lumMod val="75000"/>
                  </a:schemeClr>
                </a:solidFill>
                <a:ea typeface="Times New Roman" panose="02020603050405020304" pitchFamily="18" charset="0"/>
              </a:rPr>
              <a:t>Β</a:t>
            </a:r>
            <a:r>
              <a:rPr lang="el-GR" sz="2000" u="none" strike="noStrike" dirty="0">
                <a:solidFill>
                  <a:schemeClr val="tx2">
                    <a:lumMod val="75000"/>
                  </a:schemeClr>
                </a:solidFill>
                <a:effectLst/>
                <a:ea typeface="Times New Roman" panose="02020603050405020304" pitchFamily="18" charset="0"/>
              </a:rPr>
              <a:t>ασικός σκοπός της ηθικής πράξης είναι η ωφέλεια τόσο η ατομική όσο και η συλλογική.</a:t>
            </a:r>
            <a:endParaRPr lang="el-GR" sz="2000" dirty="0">
              <a:solidFill>
                <a:schemeClr val="tx2">
                  <a:lumMod val="75000"/>
                </a:schemeClr>
              </a:solidFill>
              <a:ea typeface="Times New Roman" panose="02020603050405020304" pitchFamily="18" charset="0"/>
            </a:endParaRPr>
          </a:p>
          <a:p>
            <a:pPr marR="0" algn="just">
              <a:lnSpc>
                <a:spcPct val="150000"/>
              </a:lnSpc>
              <a:spcBef>
                <a:spcPts val="0"/>
              </a:spcBef>
              <a:spcAft>
                <a:spcPts val="0"/>
              </a:spcAft>
              <a:buFont typeface="Wingdings" panose="05000000000000000000" pitchFamily="2" charset="2"/>
              <a:buChar char="ü"/>
            </a:pPr>
            <a:r>
              <a:rPr lang="el-GR" sz="2000" u="none" strike="noStrike" dirty="0">
                <a:solidFill>
                  <a:schemeClr val="tx2">
                    <a:lumMod val="75000"/>
                  </a:schemeClr>
                </a:solidFill>
                <a:effectLst/>
                <a:ea typeface="Times New Roman" panose="02020603050405020304" pitchFamily="18" charset="0"/>
              </a:rPr>
              <a:t>Η ηθικότητα συνίσταται στην επιδίωξη του δέοντος ως αυτοσκοπού.</a:t>
            </a:r>
            <a:endParaRPr lang="en-US" sz="2000" u="sng" dirty="0">
              <a:solidFill>
                <a:schemeClr val="tx2">
                  <a:lumMod val="75000"/>
                </a:schemeClr>
              </a:solidFill>
              <a:effectLst/>
              <a:ea typeface="Times New Roman" panose="02020603050405020304" pitchFamily="18" charset="0"/>
            </a:endParaRPr>
          </a:p>
          <a:p>
            <a:pPr marR="0" algn="just">
              <a:lnSpc>
                <a:spcPct val="150000"/>
              </a:lnSpc>
              <a:spcBef>
                <a:spcPts val="0"/>
              </a:spcBef>
              <a:spcAft>
                <a:spcPts val="0"/>
              </a:spcAft>
              <a:buFont typeface="Wingdings" panose="05000000000000000000" pitchFamily="2" charset="2"/>
              <a:buChar char="ü"/>
            </a:pPr>
            <a:r>
              <a:rPr lang="el-GR" sz="2000" u="none" strike="noStrike" dirty="0">
                <a:solidFill>
                  <a:schemeClr val="tx2">
                    <a:lumMod val="75000"/>
                  </a:schemeClr>
                </a:solidFill>
                <a:effectLst/>
                <a:ea typeface="Times New Roman" panose="02020603050405020304" pitchFamily="18" charset="0"/>
              </a:rPr>
              <a:t>Κύριο στόχο αποτελεί η προσπάθεια να εφαρμοστούν οι θεμελιώδεις κανόνες της ηθικής, παρά την πολέμια στάση των εμπειριστών. </a:t>
            </a:r>
          </a:p>
          <a:p>
            <a:pPr marR="0" algn="just">
              <a:lnSpc>
                <a:spcPct val="150000"/>
              </a:lnSpc>
              <a:spcBef>
                <a:spcPts val="0"/>
              </a:spcBef>
              <a:spcAft>
                <a:spcPts val="0"/>
              </a:spcAft>
              <a:buFont typeface="Wingdings" panose="05000000000000000000" pitchFamily="2" charset="2"/>
              <a:buChar char="ü"/>
            </a:pPr>
            <a:r>
              <a:rPr lang="el-GR" sz="2000" dirty="0">
                <a:solidFill>
                  <a:schemeClr val="tx2">
                    <a:lumMod val="75000"/>
                  </a:schemeClr>
                </a:solidFill>
                <a:ea typeface="Times New Roman" panose="02020603050405020304" pitchFamily="18" charset="0"/>
              </a:rPr>
              <a:t>Η </a:t>
            </a:r>
            <a:r>
              <a:rPr lang="el-GR" sz="2000" u="none" strike="noStrike" dirty="0">
                <a:solidFill>
                  <a:schemeClr val="tx2">
                    <a:lumMod val="75000"/>
                  </a:schemeClr>
                </a:solidFill>
                <a:effectLst/>
                <a:ea typeface="Times New Roman" panose="02020603050405020304" pitchFamily="18" charset="0"/>
              </a:rPr>
              <a:t> αυτονομία/ ελευθερία του  ανθρώπου εδραιώνεται στη δυνατότητα που οι άνθρωποι έχουν να υπερβούν την πίεση διαφόρων εξωτερικών συνθηκών και να πράξουν σύμφωνα με την καθαρή ιδέα του καθήκοντος. </a:t>
            </a:r>
            <a:endParaRPr lang="en-US" sz="2000" dirty="0">
              <a:solidFill>
                <a:schemeClr val="tx2">
                  <a:lumMod val="75000"/>
                </a:schemeClr>
              </a:solidFill>
            </a:endParaRPr>
          </a:p>
        </p:txBody>
      </p:sp>
    </p:spTree>
    <p:extLst>
      <p:ext uri="{BB962C8B-B14F-4D97-AF65-F5344CB8AC3E}">
        <p14:creationId xmlns:p14="http://schemas.microsoft.com/office/powerpoint/2010/main" val="14247620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600" b="1" dirty="0">
                <a:solidFill>
                  <a:schemeClr val="tx2">
                    <a:lumMod val="75000"/>
                  </a:schemeClr>
                </a:solidFill>
                <a:latin typeface="+mn-lt"/>
              </a:rPr>
              <a:t>Κριτική σκέψη και αντιμετώπιση δημόσιων προβλημάτων</a:t>
            </a:r>
          </a:p>
        </p:txBody>
      </p:sp>
      <p:sp>
        <p:nvSpPr>
          <p:cNvPr id="3" name="Content Placeholder 2"/>
          <p:cNvSpPr>
            <a:spLocks noGrp="1"/>
          </p:cNvSpPr>
          <p:nvPr>
            <p:ph idx="1"/>
          </p:nvPr>
        </p:nvSpPr>
        <p:spPr>
          <a:xfrm>
            <a:off x="457200" y="1600200"/>
            <a:ext cx="8229600" cy="5069160"/>
          </a:xfrm>
        </p:spPr>
        <p:txBody>
          <a:bodyPr/>
          <a:lstStyle/>
          <a:p>
            <a:pPr marL="0" indent="0" algn="just">
              <a:lnSpc>
                <a:spcPct val="150000"/>
              </a:lnSpc>
              <a:spcBef>
                <a:spcPts val="0"/>
              </a:spcBef>
              <a:buNone/>
            </a:pPr>
            <a:r>
              <a:rPr lang="el-GR" sz="2000" b="1" u="none" strike="noStrike" dirty="0">
                <a:solidFill>
                  <a:schemeClr val="tx2">
                    <a:lumMod val="75000"/>
                  </a:schemeClr>
                </a:solidFill>
                <a:effectLst/>
                <a:latin typeface="Calibri" panose="020F0502020204030204" pitchFamily="34" charset="0"/>
                <a:ea typeface="Times New Roman" panose="02020603050405020304" pitchFamily="18" charset="0"/>
              </a:rPr>
              <a:t> </a:t>
            </a:r>
            <a:r>
              <a:rPr lang="en-US" sz="2000" b="1" u="none" strike="noStrike" dirty="0">
                <a:solidFill>
                  <a:schemeClr val="tx2">
                    <a:lumMod val="75000"/>
                  </a:schemeClr>
                </a:solidFill>
                <a:effectLst/>
                <a:latin typeface="Calibri" panose="020F0502020204030204" pitchFamily="34" charset="0"/>
                <a:ea typeface="Times New Roman" panose="02020603050405020304" pitchFamily="18" charset="0"/>
              </a:rPr>
              <a:t>Machiave</a:t>
            </a:r>
            <a:r>
              <a:rPr lang="en-US" sz="2000" b="1" dirty="0">
                <a:solidFill>
                  <a:schemeClr val="tx2">
                    <a:lumMod val="75000"/>
                  </a:schemeClr>
                </a:solidFill>
                <a:latin typeface="Calibri" panose="020F0502020204030204" pitchFamily="34" charset="0"/>
                <a:ea typeface="Times New Roman" panose="02020603050405020304" pitchFamily="18" charset="0"/>
              </a:rPr>
              <a:t>lli</a:t>
            </a:r>
          </a:p>
          <a:p>
            <a:pPr marL="457200" indent="-457200" algn="just">
              <a:lnSpc>
                <a:spcPct val="150000"/>
              </a:lnSpc>
              <a:spcBef>
                <a:spcPts val="0"/>
              </a:spcBef>
              <a:buFont typeface="+mj-lt"/>
              <a:buAutoNum type="arabicPeriod"/>
            </a:pPr>
            <a:r>
              <a:rPr lang="el-GR" sz="1800" u="none" strike="noStrike" dirty="0">
                <a:solidFill>
                  <a:schemeClr val="tx2">
                    <a:lumMod val="75000"/>
                  </a:schemeClr>
                </a:solidFill>
                <a:effectLst/>
                <a:latin typeface="Calibri" panose="020F0502020204030204" pitchFamily="34" charset="0"/>
                <a:ea typeface="Times New Roman" panose="02020603050405020304" pitchFamily="18" charset="0"/>
              </a:rPr>
              <a:t>Δ</a:t>
            </a:r>
            <a:r>
              <a:rPr lang="el-GR" sz="1800" dirty="0">
                <a:solidFill>
                  <a:schemeClr val="tx2">
                    <a:lumMod val="75000"/>
                  </a:schemeClr>
                </a:solidFill>
                <a:latin typeface="Calibri" panose="020F0502020204030204" pitchFamily="34" charset="0"/>
                <a:ea typeface="Times New Roman" panose="02020603050405020304" pitchFamily="18" charset="0"/>
              </a:rPr>
              <a:t>ιδάσκει στον ηγεμόνα </a:t>
            </a:r>
            <a:r>
              <a:rPr lang="el-GR" sz="1800" u="none" strike="noStrike" dirty="0">
                <a:solidFill>
                  <a:schemeClr val="tx2">
                    <a:lumMod val="75000"/>
                  </a:schemeClr>
                </a:solidFill>
                <a:effectLst/>
                <a:latin typeface="Calibri" panose="020F0502020204030204" pitchFamily="34" charset="0"/>
                <a:ea typeface="Times New Roman" panose="02020603050405020304" pitchFamily="18" charset="0"/>
              </a:rPr>
              <a:t>τη ρεαλιστική πολιτική, ως τεχνική που συνθέτει την εμπειρία και τη θεωρία και τις τεχνικές που πρέπει να εφαρμόσει για να αποκτήσει και να διατηρήσει μια ηγεμονία, θεσπίζοντας νόμους και ορθούς θεσμούς, ώστε να εδραιώσει τη νομιμότητα και την κοινωνική ευταξία (ηγεμόνας)</a:t>
            </a:r>
          </a:p>
          <a:p>
            <a:pPr marL="457200" indent="-457200" algn="just">
              <a:lnSpc>
                <a:spcPct val="150000"/>
              </a:lnSpc>
              <a:spcBef>
                <a:spcPts val="0"/>
              </a:spcBef>
              <a:buFont typeface="+mj-lt"/>
              <a:buAutoNum type="arabicPeriod"/>
            </a:pPr>
            <a:r>
              <a:rPr lang="el-GR" sz="1800" u="none" strike="noStrike" dirty="0">
                <a:solidFill>
                  <a:schemeClr val="tx2">
                    <a:lumMod val="75000"/>
                  </a:schemeClr>
                </a:solidFill>
                <a:effectLst/>
                <a:latin typeface="Calibri" panose="020F0502020204030204" pitchFamily="34" charset="0"/>
                <a:ea typeface="Times New Roman" panose="02020603050405020304" pitchFamily="18" charset="0"/>
              </a:rPr>
              <a:t>Εφόσον ο λαός διδαχθεί την αρετή του πολίτη και την αγάπη για την πατρίδα, θα μπορούσε να οδηγήσει η τάση αυτή σε πρόοδο και κοινωνική ευημερία. Αν όχι, η τάση του ατομικισμού και του ωφελιμισμού, που είναι τάση των ατόμων να αυξάνουν διαρκώς το προσωπικό τους συμφέρον σε βάρος ολόκληρου του έθνους-κράτους, θα υπερισχύσει (Διατριβές)</a:t>
            </a:r>
            <a:endParaRPr lang="el-GR" sz="1800" dirty="0">
              <a:solidFill>
                <a:schemeClr val="tx2">
                  <a:lumMod val="75000"/>
                </a:schemeClr>
              </a:solidFill>
            </a:endParaRPr>
          </a:p>
        </p:txBody>
      </p:sp>
    </p:spTree>
    <p:extLst>
      <p:ext uri="{BB962C8B-B14F-4D97-AF65-F5344CB8AC3E}">
        <p14:creationId xmlns:p14="http://schemas.microsoft.com/office/powerpoint/2010/main" val="32056034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600" b="1" dirty="0">
                <a:solidFill>
                  <a:schemeClr val="tx2">
                    <a:lumMod val="75000"/>
                  </a:schemeClr>
                </a:solidFill>
                <a:latin typeface="+mn-lt"/>
              </a:rPr>
              <a:t>Κριτική σκέψη και αντιμετώπιση δημόσιων προβλημάτων</a:t>
            </a:r>
          </a:p>
        </p:txBody>
      </p:sp>
      <p:sp>
        <p:nvSpPr>
          <p:cNvPr id="3" name="Content Placeholder 2"/>
          <p:cNvSpPr>
            <a:spLocks noGrp="1"/>
          </p:cNvSpPr>
          <p:nvPr>
            <p:ph idx="1"/>
          </p:nvPr>
        </p:nvSpPr>
        <p:spPr/>
        <p:txBody>
          <a:bodyPr/>
          <a:lstStyle/>
          <a:p>
            <a:pPr marL="0" marR="0" indent="0" algn="just">
              <a:lnSpc>
                <a:spcPct val="150000"/>
              </a:lnSpc>
              <a:spcBef>
                <a:spcPts val="0"/>
              </a:spcBef>
              <a:spcAft>
                <a:spcPts val="0"/>
              </a:spcAft>
              <a:buNone/>
            </a:pPr>
            <a:r>
              <a:rPr lang="en-US" sz="2000" b="1" u="none" strike="noStrike" dirty="0">
                <a:solidFill>
                  <a:schemeClr val="tx2">
                    <a:lumMod val="75000"/>
                  </a:schemeClr>
                </a:solidFill>
                <a:effectLst/>
                <a:latin typeface="Calibri" panose="020F0502020204030204" pitchFamily="34" charset="0"/>
                <a:ea typeface="Times New Roman" panose="02020603050405020304" pitchFamily="18" charset="0"/>
              </a:rPr>
              <a:t>Hobbes</a:t>
            </a:r>
            <a:endParaRPr lang="el-GR" sz="2000" b="1" u="none" strike="noStrike" dirty="0">
              <a:solidFill>
                <a:schemeClr val="tx2">
                  <a:lumMod val="75000"/>
                </a:schemeClr>
              </a:solidFill>
              <a:effectLst/>
              <a:latin typeface="Calibri" panose="020F0502020204030204" pitchFamily="34" charset="0"/>
              <a:ea typeface="Times New Roman" panose="02020603050405020304" pitchFamily="18" charset="0"/>
            </a:endParaRPr>
          </a:p>
          <a:p>
            <a:pPr marR="0" algn="just">
              <a:lnSpc>
                <a:spcPct val="150000"/>
              </a:lnSpc>
              <a:spcBef>
                <a:spcPts val="0"/>
              </a:spcBef>
              <a:spcAft>
                <a:spcPts val="0"/>
              </a:spcAft>
              <a:buFont typeface="Wingdings" panose="05000000000000000000" pitchFamily="2" charset="2"/>
              <a:buChar char="ü"/>
            </a:pPr>
            <a:r>
              <a:rPr lang="el-GR" sz="2000" dirty="0">
                <a:solidFill>
                  <a:schemeClr val="tx2">
                    <a:lumMod val="75000"/>
                  </a:schemeClr>
                </a:solidFill>
                <a:latin typeface="Calibri" panose="020F0502020204030204" pitchFamily="34" charset="0"/>
                <a:ea typeface="Times New Roman" panose="02020603050405020304" pitchFamily="18" charset="0"/>
              </a:rPr>
              <a:t>Πραγματεύεται τη θ</a:t>
            </a: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εωρία συγκρότησης της κυριαρχίας και  τη μορφή που παίρνει σε ένα ορθολογικό σύστημα. </a:t>
            </a:r>
          </a:p>
          <a:p>
            <a:pPr marR="0" algn="just">
              <a:lnSpc>
                <a:spcPct val="150000"/>
              </a:lnSpc>
              <a:spcBef>
                <a:spcPts val="0"/>
              </a:spcBef>
              <a:spcAft>
                <a:spcPts val="0"/>
              </a:spcAft>
              <a:buFont typeface="Wingdings" panose="05000000000000000000" pitchFamily="2" charset="2"/>
              <a:buChar char="ü"/>
            </a:pPr>
            <a:r>
              <a:rPr lang="el-GR" sz="2000" dirty="0">
                <a:solidFill>
                  <a:schemeClr val="tx2">
                    <a:lumMod val="75000"/>
                  </a:schemeClr>
                </a:solidFill>
                <a:latin typeface="Calibri" panose="020F0502020204030204" pitchFamily="34" charset="0"/>
                <a:ea typeface="Times New Roman" panose="02020603050405020304" pitchFamily="18" charset="0"/>
              </a:rPr>
              <a:t>Οι δρώντες είναι </a:t>
            </a: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άτομα ικανά να προβαίνουν από μόνα τους- άμεσα ή μέσω αντιπροσώπων- σε πράξεις αυτεξούσιες με συνέπειες δικαίου.</a:t>
            </a:r>
          </a:p>
          <a:p>
            <a:pPr marR="0" algn="just">
              <a:lnSpc>
                <a:spcPct val="150000"/>
              </a:lnSpc>
              <a:spcBef>
                <a:spcPts val="0"/>
              </a:spcBef>
              <a:spcAft>
                <a:spcPts val="0"/>
              </a:spcAft>
              <a:buFont typeface="Wingdings" panose="05000000000000000000" pitchFamily="2" charset="2"/>
              <a:buChar char="ü"/>
            </a:pP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 Η ιδέα του ατόμου με αυτεξούσια δράση αποτελεί βασική προϋπόθεση ή κριτήριο ανάπτυξης της πολιτικής πράξης</a:t>
            </a:r>
            <a:r>
              <a:rPr lang="el-GR" sz="2000" u="none" strike="noStrike" dirty="0">
                <a:effectLst/>
                <a:latin typeface="Calibri" panose="020F0502020204030204" pitchFamily="34" charset="0"/>
                <a:ea typeface="Times New Roman" panose="02020603050405020304" pitchFamily="18" charset="0"/>
              </a:rPr>
              <a:t>.</a:t>
            </a:r>
          </a:p>
        </p:txBody>
      </p:sp>
    </p:spTree>
    <p:extLst>
      <p:ext uri="{BB962C8B-B14F-4D97-AF65-F5344CB8AC3E}">
        <p14:creationId xmlns:p14="http://schemas.microsoft.com/office/powerpoint/2010/main" val="123552766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600" b="1" dirty="0">
                <a:solidFill>
                  <a:schemeClr val="tx2">
                    <a:lumMod val="75000"/>
                  </a:schemeClr>
                </a:solidFill>
                <a:latin typeface="+mn-lt"/>
              </a:rPr>
              <a:t>Κριτική σκέψη και αντιμετώπιση δημόσιων προβλημάτων</a:t>
            </a:r>
          </a:p>
        </p:txBody>
      </p:sp>
      <p:sp>
        <p:nvSpPr>
          <p:cNvPr id="3" name="Content Placeholder 2"/>
          <p:cNvSpPr>
            <a:spLocks noGrp="1"/>
          </p:cNvSpPr>
          <p:nvPr>
            <p:ph idx="1"/>
          </p:nvPr>
        </p:nvSpPr>
        <p:spPr>
          <a:xfrm>
            <a:off x="457200" y="1600200"/>
            <a:ext cx="8229600" cy="4983162"/>
          </a:xfrm>
        </p:spPr>
        <p:txBody>
          <a:bodyPr/>
          <a:lstStyle/>
          <a:p>
            <a:pPr marL="0" indent="0" algn="just">
              <a:lnSpc>
                <a:spcPct val="150000"/>
              </a:lnSpc>
              <a:spcBef>
                <a:spcPts val="0"/>
              </a:spcBef>
              <a:spcAft>
                <a:spcPts val="0"/>
              </a:spcAft>
              <a:buNone/>
            </a:pPr>
            <a:r>
              <a:rPr lang="en-US" sz="1800" b="1" u="none" strike="noStrike" dirty="0">
                <a:solidFill>
                  <a:schemeClr val="tx2">
                    <a:lumMod val="75000"/>
                  </a:schemeClr>
                </a:solidFill>
                <a:effectLst/>
                <a:latin typeface="Calibri" panose="020F0502020204030204" pitchFamily="34" charset="0"/>
                <a:ea typeface="Times New Roman" panose="02020603050405020304" pitchFamily="18" charset="0"/>
              </a:rPr>
              <a:t>Locke</a:t>
            </a:r>
            <a:endParaRPr lang="el-GR" sz="1800" b="1" u="none" strike="noStrike" dirty="0">
              <a:solidFill>
                <a:schemeClr val="tx2">
                  <a:lumMod val="75000"/>
                </a:schemeClr>
              </a:solidFill>
              <a:effectLst/>
              <a:latin typeface="Calibri" panose="020F0502020204030204" pitchFamily="34" charset="0"/>
              <a:ea typeface="Times New Roman" panose="02020603050405020304" pitchFamily="18" charset="0"/>
            </a:endParaRPr>
          </a:p>
          <a:p>
            <a:pPr algn="just">
              <a:lnSpc>
                <a:spcPct val="150000"/>
              </a:lnSpc>
              <a:spcBef>
                <a:spcPts val="0"/>
              </a:spcBef>
              <a:spcAft>
                <a:spcPts val="0"/>
              </a:spcAft>
              <a:buFont typeface="Wingdings" panose="05000000000000000000" pitchFamily="2" charset="2"/>
              <a:buChar char="ü"/>
            </a:pPr>
            <a:r>
              <a:rPr lang="el-GR" sz="1800" u="none" strike="noStrike" dirty="0">
                <a:solidFill>
                  <a:schemeClr val="tx2">
                    <a:lumMod val="75000"/>
                  </a:schemeClr>
                </a:solidFill>
                <a:effectLst/>
                <a:latin typeface="Calibri" panose="020F0502020204030204" pitchFamily="34" charset="0"/>
                <a:ea typeface="Times New Roman" panose="02020603050405020304" pitchFamily="18" charset="0"/>
              </a:rPr>
              <a:t>Αφού οι άνθρωποι είναι από τη φύση τους ελεύθεροι, ο μόνος τρόπος σύστασης κοινότητας είναι μέσω συναίνεσης.</a:t>
            </a:r>
          </a:p>
          <a:p>
            <a:pPr algn="just">
              <a:lnSpc>
                <a:spcPct val="150000"/>
              </a:lnSpc>
              <a:spcBef>
                <a:spcPts val="0"/>
              </a:spcBef>
              <a:spcAft>
                <a:spcPts val="0"/>
              </a:spcAft>
              <a:buFont typeface="Wingdings" panose="05000000000000000000" pitchFamily="2" charset="2"/>
              <a:buChar char="ü"/>
            </a:pPr>
            <a:r>
              <a:rPr lang="el-GR" sz="1800" u="none" strike="noStrike" dirty="0">
                <a:solidFill>
                  <a:schemeClr val="tx2">
                    <a:lumMod val="75000"/>
                  </a:schemeClr>
                </a:solidFill>
                <a:effectLst/>
                <a:latin typeface="Calibri" panose="020F0502020204030204" pitchFamily="34" charset="0"/>
                <a:ea typeface="Times New Roman" panose="02020603050405020304" pitchFamily="18" charset="0"/>
              </a:rPr>
              <a:t>Η συναίνεση παρέχεται σε μια δυναμική διαδικασία, κατά την οποία πολλοί δρώντες συγκροτούν μια οργάνωση που θα τους εξασφαλίσει την ειρήνη και την απόλαυση της ιδιοκτησίας τους και θα τους προστατεύσει από κινδύνους. </a:t>
            </a:r>
            <a:endParaRPr lang="el-GR" sz="1800" dirty="0">
              <a:solidFill>
                <a:schemeClr val="tx2">
                  <a:lumMod val="75000"/>
                </a:schemeClr>
              </a:solidFill>
              <a:latin typeface="Calibri" panose="020F0502020204030204" pitchFamily="34" charset="0"/>
              <a:ea typeface="Times New Roman" panose="02020603050405020304" pitchFamily="18" charset="0"/>
            </a:endParaRPr>
          </a:p>
          <a:p>
            <a:pPr algn="just">
              <a:lnSpc>
                <a:spcPct val="150000"/>
              </a:lnSpc>
              <a:spcBef>
                <a:spcPts val="0"/>
              </a:spcBef>
              <a:spcAft>
                <a:spcPts val="0"/>
              </a:spcAft>
              <a:buFont typeface="Wingdings" panose="05000000000000000000" pitchFamily="2" charset="2"/>
              <a:buChar char="ü"/>
            </a:pPr>
            <a:r>
              <a:rPr lang="el-GR" sz="1800" u="none" strike="noStrike" dirty="0">
                <a:solidFill>
                  <a:schemeClr val="tx2">
                    <a:lumMod val="75000"/>
                  </a:schemeClr>
                </a:solidFill>
                <a:effectLst/>
                <a:latin typeface="Calibri" panose="020F0502020204030204" pitchFamily="34" charset="0"/>
                <a:ea typeface="Times New Roman" panose="02020603050405020304" pitchFamily="18" charset="0"/>
              </a:rPr>
              <a:t>Τ</a:t>
            </a:r>
            <a:r>
              <a:rPr lang="el-GR" sz="1800" dirty="0">
                <a:solidFill>
                  <a:schemeClr val="tx2">
                    <a:lumMod val="75000"/>
                  </a:schemeClr>
                </a:solidFill>
                <a:latin typeface="Calibri" panose="020F0502020204030204" pitchFamily="34" charset="0"/>
                <a:ea typeface="Times New Roman" panose="02020603050405020304" pitchFamily="18" charset="0"/>
              </a:rPr>
              <a:t>ο</a:t>
            </a:r>
            <a:r>
              <a:rPr lang="el-GR" sz="1800" u="none" strike="noStrike" dirty="0">
                <a:solidFill>
                  <a:schemeClr val="tx2">
                    <a:lumMod val="75000"/>
                  </a:schemeClr>
                </a:solidFill>
                <a:effectLst/>
                <a:latin typeface="Calibri" panose="020F0502020204030204" pitchFamily="34" charset="0"/>
                <a:ea typeface="Times New Roman" panose="02020603050405020304" pitchFamily="18" charset="0"/>
              </a:rPr>
              <a:t> επόμενο βήμα είναι η εκλογή, βάσε</a:t>
            </a:r>
            <a:r>
              <a:rPr lang="el-GR" sz="1800" dirty="0">
                <a:solidFill>
                  <a:schemeClr val="tx2">
                    <a:lumMod val="75000"/>
                  </a:schemeClr>
                </a:solidFill>
                <a:latin typeface="Calibri" panose="020F0502020204030204" pitchFamily="34" charset="0"/>
                <a:ea typeface="Times New Roman" panose="02020603050405020304" pitchFamily="18" charset="0"/>
              </a:rPr>
              <a:t>ι πλειοψηφίας, </a:t>
            </a:r>
            <a:r>
              <a:rPr lang="el-GR" sz="1800" u="none" strike="noStrike" dirty="0">
                <a:solidFill>
                  <a:schemeClr val="tx2">
                    <a:lumMod val="75000"/>
                  </a:schemeClr>
                </a:solidFill>
                <a:effectLst/>
                <a:latin typeface="Calibri" panose="020F0502020204030204" pitchFamily="34" charset="0"/>
                <a:ea typeface="Times New Roman" panose="02020603050405020304" pitchFamily="18" charset="0"/>
              </a:rPr>
              <a:t>σώματος, για τη θέσπιση και την επιβολή νόμων.</a:t>
            </a:r>
          </a:p>
          <a:p>
            <a:pPr algn="just">
              <a:lnSpc>
                <a:spcPct val="150000"/>
              </a:lnSpc>
              <a:spcBef>
                <a:spcPts val="0"/>
              </a:spcBef>
              <a:spcAft>
                <a:spcPts val="0"/>
              </a:spcAft>
              <a:buFont typeface="Wingdings" panose="05000000000000000000" pitchFamily="2" charset="2"/>
              <a:buChar char="ü"/>
            </a:pPr>
            <a:r>
              <a:rPr lang="el-GR" sz="1800" u="none" strike="noStrike" dirty="0">
                <a:solidFill>
                  <a:schemeClr val="tx2">
                    <a:lumMod val="75000"/>
                  </a:schemeClr>
                </a:solidFill>
                <a:effectLst/>
                <a:latin typeface="Calibri" panose="020F0502020204030204" pitchFamily="34" charset="0"/>
                <a:ea typeface="Times New Roman" panose="02020603050405020304" pitchFamily="18" charset="0"/>
              </a:rPr>
              <a:t>Η αρχή της πλειοψηφίας προκρίνεται της αρχής της ομόφωνης συμβολικής ψήφου όλων, εν όψει της αδυναμίας να ληφθούν αποφάσεις με βάση την ομόφωνη ή συνολική ψήφο των πολιτών στην κοινωνία των διαφορετικών συμφερόντων. </a:t>
            </a:r>
            <a:endParaRPr lang="en-US" sz="1800" u="sng" dirty="0">
              <a:solidFill>
                <a:schemeClr val="tx2">
                  <a:lumMod val="75000"/>
                </a:schemeClr>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0045692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600" b="1" dirty="0">
                <a:solidFill>
                  <a:schemeClr val="tx2">
                    <a:lumMod val="75000"/>
                  </a:schemeClr>
                </a:solidFill>
                <a:latin typeface="+mn-lt"/>
              </a:rPr>
              <a:t>Κριτική σκέψη και αντιμετώπιση δημόσιων προβλημάτων</a:t>
            </a:r>
          </a:p>
        </p:txBody>
      </p:sp>
      <p:sp>
        <p:nvSpPr>
          <p:cNvPr id="3" name="Content Placeholder 2"/>
          <p:cNvSpPr>
            <a:spLocks noGrp="1"/>
          </p:cNvSpPr>
          <p:nvPr>
            <p:ph idx="1"/>
          </p:nvPr>
        </p:nvSpPr>
        <p:spPr>
          <a:xfrm>
            <a:off x="457200" y="1600200"/>
            <a:ext cx="8229600" cy="5141168"/>
          </a:xfrm>
        </p:spPr>
        <p:txBody>
          <a:bodyPr/>
          <a:lstStyle/>
          <a:p>
            <a:pPr marL="0" marR="0" indent="0" algn="just">
              <a:lnSpc>
                <a:spcPct val="150000"/>
              </a:lnSpc>
              <a:spcBef>
                <a:spcPts val="0"/>
              </a:spcBef>
              <a:spcAft>
                <a:spcPts val="0"/>
              </a:spcAft>
              <a:buNone/>
            </a:pPr>
            <a:r>
              <a:rPr lang="en-US" sz="1800" b="1" u="none" strike="noStrike" dirty="0">
                <a:solidFill>
                  <a:schemeClr val="tx2">
                    <a:lumMod val="75000"/>
                  </a:schemeClr>
                </a:solidFill>
                <a:effectLst/>
                <a:ea typeface="Times New Roman" panose="02020603050405020304" pitchFamily="18" charset="0"/>
              </a:rPr>
              <a:t>Montesquieu</a:t>
            </a:r>
            <a:endParaRPr lang="el-GR" sz="1800" b="1" dirty="0">
              <a:solidFill>
                <a:schemeClr val="tx2">
                  <a:lumMod val="75000"/>
                </a:schemeClr>
              </a:solidFill>
              <a:ea typeface="Times New Roman" panose="02020603050405020304" pitchFamily="18" charset="0"/>
            </a:endParaRPr>
          </a:p>
          <a:p>
            <a:pPr marL="0" marR="0" indent="0" algn="just">
              <a:lnSpc>
                <a:spcPct val="150000"/>
              </a:lnSpc>
              <a:spcBef>
                <a:spcPts val="0"/>
              </a:spcBef>
              <a:spcAft>
                <a:spcPts val="0"/>
              </a:spcAft>
              <a:buNone/>
            </a:pPr>
            <a:r>
              <a:rPr lang="el-GR" sz="1800" u="none" strike="noStrike" dirty="0">
                <a:solidFill>
                  <a:schemeClr val="tx2">
                    <a:lumMod val="75000"/>
                  </a:schemeClr>
                </a:solidFill>
                <a:effectLst/>
                <a:ea typeface="Times New Roman" panose="02020603050405020304" pitchFamily="18" charset="0"/>
              </a:rPr>
              <a:t>Η συνταγματική κυβέρνηση ως ισχυρός εγγυητής των δικαιωμάτων των πολιτών, υπό την προϋπόθεση πως εκείνοι που νομοθετούν και εκτελούν τους νόμους πρέπει να τους τηρούν και οι ίδιοι </a:t>
            </a:r>
          </a:p>
          <a:p>
            <a:pPr marL="0" marR="0" indent="0" algn="just">
              <a:lnSpc>
                <a:spcPct val="150000"/>
              </a:lnSpc>
              <a:spcBef>
                <a:spcPts val="0"/>
              </a:spcBef>
              <a:spcAft>
                <a:spcPts val="0"/>
              </a:spcAft>
              <a:buNone/>
            </a:pPr>
            <a:endParaRPr lang="el-GR" sz="1800" dirty="0">
              <a:solidFill>
                <a:schemeClr val="tx2">
                  <a:lumMod val="75000"/>
                </a:schemeClr>
              </a:solidFill>
              <a:effectLst/>
              <a:ea typeface="Times New Roman" panose="02020603050405020304" pitchFamily="18" charset="0"/>
            </a:endParaRPr>
          </a:p>
          <a:p>
            <a:pPr marL="0" marR="0" indent="0" algn="just">
              <a:lnSpc>
                <a:spcPct val="150000"/>
              </a:lnSpc>
              <a:spcBef>
                <a:spcPts val="0"/>
              </a:spcBef>
              <a:spcAft>
                <a:spcPts val="0"/>
              </a:spcAft>
              <a:buNone/>
            </a:pPr>
            <a:r>
              <a:rPr lang="el-GR" sz="1800" b="1" dirty="0" err="1">
                <a:solidFill>
                  <a:schemeClr val="tx2">
                    <a:lumMod val="75000"/>
                  </a:schemeClr>
                </a:solidFill>
                <a:effectLst/>
                <a:ea typeface="Times New Roman" panose="02020603050405020304" pitchFamily="18" charset="0"/>
              </a:rPr>
              <a:t>Rousseau</a:t>
            </a:r>
            <a:r>
              <a:rPr lang="el-GR" sz="1800" b="1" dirty="0">
                <a:solidFill>
                  <a:schemeClr val="tx2">
                    <a:lumMod val="75000"/>
                  </a:schemeClr>
                </a:solidFill>
                <a:effectLst/>
                <a:ea typeface="Times New Roman" panose="02020603050405020304" pitchFamily="18" charset="0"/>
              </a:rPr>
              <a:t> (Κοινωνικό </a:t>
            </a:r>
            <a:r>
              <a:rPr lang="el-GR" sz="1800" b="1" dirty="0">
                <a:solidFill>
                  <a:schemeClr val="tx2">
                    <a:lumMod val="75000"/>
                  </a:schemeClr>
                </a:solidFill>
                <a:ea typeface="Times New Roman" panose="02020603050405020304" pitchFamily="18" charset="0"/>
              </a:rPr>
              <a:t>Σ</a:t>
            </a:r>
            <a:r>
              <a:rPr lang="el-GR" sz="1800" b="1" dirty="0">
                <a:solidFill>
                  <a:schemeClr val="tx2">
                    <a:lumMod val="75000"/>
                  </a:schemeClr>
                </a:solidFill>
                <a:effectLst/>
                <a:ea typeface="Times New Roman" panose="02020603050405020304" pitchFamily="18" charset="0"/>
              </a:rPr>
              <a:t>υμβόλαιο)</a:t>
            </a:r>
          </a:p>
          <a:p>
            <a:pPr marR="0" algn="just">
              <a:lnSpc>
                <a:spcPct val="150000"/>
              </a:lnSpc>
              <a:spcBef>
                <a:spcPts val="0"/>
              </a:spcBef>
              <a:spcAft>
                <a:spcPts val="0"/>
              </a:spcAft>
              <a:buFont typeface="Wingdings" panose="05000000000000000000" pitchFamily="2" charset="2"/>
              <a:buChar char="ü"/>
            </a:pPr>
            <a:r>
              <a:rPr lang="el-GR" sz="1800" dirty="0">
                <a:solidFill>
                  <a:schemeClr val="tx2">
                    <a:lumMod val="75000"/>
                  </a:schemeClr>
                </a:solidFill>
                <a:ea typeface="Times New Roman" panose="02020603050405020304" pitchFamily="18" charset="0"/>
              </a:rPr>
              <a:t>Τ</a:t>
            </a:r>
            <a:r>
              <a:rPr lang="el-GR" sz="1800" dirty="0">
                <a:solidFill>
                  <a:schemeClr val="tx2">
                    <a:lumMod val="75000"/>
                  </a:schemeClr>
                </a:solidFill>
                <a:effectLst/>
                <a:ea typeface="Times New Roman" panose="02020603050405020304" pitchFamily="18" charset="0"/>
              </a:rPr>
              <a:t>ο κάθε άτομο υποτάσσεται στην υπέρτατη εξουσία της γενικής βούλησης. </a:t>
            </a:r>
          </a:p>
          <a:p>
            <a:pPr marR="0" algn="just">
              <a:lnSpc>
                <a:spcPct val="150000"/>
              </a:lnSpc>
              <a:spcBef>
                <a:spcPts val="0"/>
              </a:spcBef>
              <a:spcAft>
                <a:spcPts val="0"/>
              </a:spcAft>
              <a:buFont typeface="Wingdings" panose="05000000000000000000" pitchFamily="2" charset="2"/>
              <a:buChar char="ü"/>
            </a:pPr>
            <a:r>
              <a:rPr lang="el-GR" sz="1800" dirty="0">
                <a:solidFill>
                  <a:schemeClr val="tx2">
                    <a:lumMod val="75000"/>
                  </a:schemeClr>
                </a:solidFill>
                <a:effectLst/>
                <a:ea typeface="Times New Roman" panose="02020603050405020304" pitchFamily="18" charset="0"/>
              </a:rPr>
              <a:t>Η γενική βούληση:</a:t>
            </a:r>
          </a:p>
          <a:p>
            <a:pPr lvl="1" algn="just">
              <a:lnSpc>
                <a:spcPct val="150000"/>
              </a:lnSpc>
              <a:spcBef>
                <a:spcPts val="0"/>
              </a:spcBef>
              <a:spcAft>
                <a:spcPts val="0"/>
              </a:spcAft>
              <a:buFont typeface="Wingdings" panose="05000000000000000000" pitchFamily="2" charset="2"/>
              <a:buChar char="§"/>
            </a:pPr>
            <a:r>
              <a:rPr lang="el-GR" sz="1800" dirty="0">
                <a:solidFill>
                  <a:schemeClr val="tx2">
                    <a:lumMod val="75000"/>
                  </a:schemeClr>
                </a:solidFill>
                <a:effectLst/>
                <a:ea typeface="Times New Roman" panose="02020603050405020304" pitchFamily="18" charset="0"/>
              </a:rPr>
              <a:t>εξυπηρετεί όχι μόνο το γενικό κοινωνικό αγαθό αλλά και το προσωπικό του συμφέρον. </a:t>
            </a:r>
          </a:p>
          <a:p>
            <a:pPr lvl="1" algn="just">
              <a:lnSpc>
                <a:spcPct val="150000"/>
              </a:lnSpc>
              <a:spcBef>
                <a:spcPts val="0"/>
              </a:spcBef>
              <a:spcAft>
                <a:spcPts val="0"/>
              </a:spcAft>
              <a:buFont typeface="Wingdings" panose="05000000000000000000" pitchFamily="2" charset="2"/>
              <a:buChar char="§"/>
            </a:pPr>
            <a:r>
              <a:rPr lang="el-GR" sz="1800" dirty="0">
                <a:solidFill>
                  <a:schemeClr val="tx2">
                    <a:lumMod val="75000"/>
                  </a:schemeClr>
                </a:solidFill>
                <a:effectLst/>
                <a:ea typeface="Times New Roman" panose="02020603050405020304" pitchFamily="18" charset="0"/>
              </a:rPr>
              <a:t>δεν ισοδυναμεί  με </a:t>
            </a:r>
            <a:r>
              <a:rPr lang="el-GR" sz="1800" dirty="0">
                <a:solidFill>
                  <a:schemeClr val="tx2">
                    <a:lumMod val="75000"/>
                  </a:schemeClr>
                </a:solidFill>
                <a:ea typeface="Times New Roman" panose="02020603050405020304" pitchFamily="18" charset="0"/>
              </a:rPr>
              <a:t>το άθροισμα των βουλήσεων των πολιτών</a:t>
            </a:r>
          </a:p>
          <a:p>
            <a:pPr lvl="1" algn="just">
              <a:lnSpc>
                <a:spcPct val="150000"/>
              </a:lnSpc>
              <a:spcBef>
                <a:spcPts val="0"/>
              </a:spcBef>
              <a:spcAft>
                <a:spcPts val="0"/>
              </a:spcAft>
              <a:buFont typeface="Wingdings" panose="05000000000000000000" pitchFamily="2" charset="2"/>
              <a:buChar char="§"/>
            </a:pPr>
            <a:r>
              <a:rPr lang="el-GR" sz="1800" dirty="0">
                <a:solidFill>
                  <a:schemeClr val="tx2">
                    <a:lumMod val="75000"/>
                  </a:schemeClr>
                </a:solidFill>
                <a:effectLst/>
                <a:ea typeface="Times New Roman" panose="02020603050405020304" pitchFamily="18" charset="0"/>
              </a:rPr>
              <a:t>αποτελεί ένα σύνολο αδιαίρετο που βρίσκεται πάνω από τους πολίτες</a:t>
            </a:r>
            <a:endParaRPr lang="en-US" sz="1800" dirty="0">
              <a:solidFill>
                <a:schemeClr val="tx2">
                  <a:lumMod val="75000"/>
                </a:schemeClr>
              </a:solidFill>
              <a:effectLst/>
              <a:ea typeface="Times New Roman" panose="02020603050405020304" pitchFamily="18" charset="0"/>
            </a:endParaRPr>
          </a:p>
        </p:txBody>
      </p:sp>
    </p:spTree>
    <p:extLst>
      <p:ext uri="{BB962C8B-B14F-4D97-AF65-F5344CB8AC3E}">
        <p14:creationId xmlns:p14="http://schemas.microsoft.com/office/powerpoint/2010/main" val="61413490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600" b="1" dirty="0">
                <a:solidFill>
                  <a:schemeClr val="tx2">
                    <a:lumMod val="75000"/>
                  </a:schemeClr>
                </a:solidFill>
                <a:latin typeface="+mn-lt"/>
              </a:rPr>
              <a:t>Κριτική σκέψη και αντιμετώπιση δημόσιων προβλημάτων</a:t>
            </a:r>
          </a:p>
        </p:txBody>
      </p:sp>
      <p:sp>
        <p:nvSpPr>
          <p:cNvPr id="3" name="Content Placeholder 2"/>
          <p:cNvSpPr>
            <a:spLocks noGrp="1"/>
          </p:cNvSpPr>
          <p:nvPr>
            <p:ph idx="1"/>
          </p:nvPr>
        </p:nvSpPr>
        <p:spPr>
          <a:xfrm>
            <a:off x="457200" y="1600200"/>
            <a:ext cx="8229600" cy="4709120"/>
          </a:xfrm>
        </p:spPr>
        <p:txBody>
          <a:bodyPr/>
          <a:lstStyle/>
          <a:p>
            <a:pPr marL="0" marR="0" indent="0" algn="just">
              <a:lnSpc>
                <a:spcPct val="150000"/>
              </a:lnSpc>
              <a:spcBef>
                <a:spcPts val="0"/>
              </a:spcBef>
              <a:spcAft>
                <a:spcPts val="0"/>
              </a:spcAft>
              <a:buNone/>
            </a:pPr>
            <a:r>
              <a:rPr lang="en-US" sz="2000" b="1" u="none" strike="noStrike" dirty="0">
                <a:solidFill>
                  <a:schemeClr val="tx2">
                    <a:lumMod val="75000"/>
                  </a:schemeClr>
                </a:solidFill>
                <a:effectLst/>
                <a:latin typeface="Calibri" panose="020F0502020204030204" pitchFamily="34" charset="0"/>
                <a:ea typeface="Times New Roman" panose="02020603050405020304" pitchFamily="18" charset="0"/>
              </a:rPr>
              <a:t>Hegel</a:t>
            </a:r>
            <a:endParaRPr lang="el-GR" sz="2000" b="1" dirty="0">
              <a:solidFill>
                <a:schemeClr val="tx2">
                  <a:lumMod val="75000"/>
                </a:schemeClr>
              </a:solidFill>
              <a:latin typeface="Calibri" panose="020F0502020204030204" pitchFamily="34" charset="0"/>
              <a:ea typeface="Times New Roman" panose="02020603050405020304" pitchFamily="18" charset="0"/>
            </a:endParaRPr>
          </a:p>
          <a:p>
            <a:pPr marR="0" algn="just">
              <a:lnSpc>
                <a:spcPct val="150000"/>
              </a:lnSpc>
              <a:spcBef>
                <a:spcPts val="0"/>
              </a:spcBef>
              <a:spcAft>
                <a:spcPts val="0"/>
              </a:spcAft>
              <a:buFont typeface="Wingdings" panose="05000000000000000000" pitchFamily="2" charset="2"/>
              <a:buChar char="q"/>
            </a:pP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Το κράτος μπορεί, δυνητικά, να επιλύσει τις οξύτατες συγκρούσεις ανάμεσα στους ανθρώπους πολίτες, παρέχοντας:</a:t>
            </a:r>
          </a:p>
          <a:p>
            <a:pPr lvl="1" algn="just">
              <a:lnSpc>
                <a:spcPct val="150000"/>
              </a:lnSpc>
              <a:spcBef>
                <a:spcPts val="0"/>
              </a:spcBef>
              <a:spcAft>
                <a:spcPts val="0"/>
              </a:spcAft>
              <a:buFont typeface="Wingdings" panose="05000000000000000000" pitchFamily="2" charset="2"/>
              <a:buChar char="ü"/>
            </a:pP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ένα ορθολογικό πλαίσιο καθημερινής αλληλεπίδρασης </a:t>
            </a:r>
          </a:p>
          <a:p>
            <a:pPr lvl="1" algn="just">
              <a:lnSpc>
                <a:spcPct val="150000"/>
              </a:lnSpc>
              <a:spcBef>
                <a:spcPts val="0"/>
              </a:spcBef>
              <a:spcAft>
                <a:spcPts val="0"/>
              </a:spcAft>
              <a:buFont typeface="Wingdings" panose="05000000000000000000" pitchFamily="2" charset="2"/>
              <a:buChar char="ü"/>
            </a:pP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μια ευκαιρία συμμετοχής, μέσω περιορισμένης εκπροσώπησης, στη διαμόρφωση της γενικής πολιτικής βούλησης</a:t>
            </a:r>
          </a:p>
          <a:p>
            <a:pPr marR="0" algn="just">
              <a:lnSpc>
                <a:spcPct val="150000"/>
              </a:lnSpc>
              <a:spcBef>
                <a:spcPts val="0"/>
              </a:spcBef>
              <a:spcAft>
                <a:spcPts val="0"/>
              </a:spcAft>
              <a:buFont typeface="Wingdings" panose="05000000000000000000" pitchFamily="2" charset="2"/>
              <a:buChar char="q"/>
            </a:pP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Μόνο το κράτος μπορεί να δρα με καθολικό τρόπο,  αφού θεσπίζει νόμους για όλους</a:t>
            </a:r>
          </a:p>
          <a:p>
            <a:pPr algn="just">
              <a:lnSpc>
                <a:spcPct val="150000"/>
              </a:lnSpc>
              <a:spcBef>
                <a:spcPts val="0"/>
              </a:spcBef>
              <a:spcAft>
                <a:spcPts val="0"/>
              </a:spcAft>
              <a:buFont typeface="Wingdings" panose="05000000000000000000" pitchFamily="2" charset="2"/>
              <a:buChar char="q"/>
            </a:pPr>
            <a:r>
              <a:rPr lang="el-GR" sz="2000" dirty="0">
                <a:solidFill>
                  <a:schemeClr val="tx2">
                    <a:lumMod val="75000"/>
                  </a:schemeClr>
                </a:solidFill>
                <a:latin typeface="Calibri" panose="020F0502020204030204" pitchFamily="34" charset="0"/>
                <a:ea typeface="Times New Roman" panose="02020603050405020304" pitchFamily="18" charset="0"/>
              </a:rPr>
              <a:t>Στόχος: η αποκατάσταση του </a:t>
            </a:r>
            <a:r>
              <a:rPr lang="el-GR" sz="2000" dirty="0" err="1">
                <a:solidFill>
                  <a:schemeClr val="tx2">
                    <a:lumMod val="75000"/>
                  </a:schemeClr>
                </a:solidFill>
                <a:latin typeface="Calibri" panose="020F0502020204030204" pitchFamily="34" charset="0"/>
                <a:ea typeface="Times New Roman" panose="02020603050405020304" pitchFamily="18" charset="0"/>
              </a:rPr>
              <a:t>πραμγατικού</a:t>
            </a:r>
            <a:r>
              <a:rPr lang="el-GR" sz="2000" dirty="0">
                <a:solidFill>
                  <a:schemeClr val="tx2">
                    <a:lumMod val="75000"/>
                  </a:schemeClr>
                </a:solidFill>
                <a:latin typeface="Calibri" panose="020F0502020204030204" pitchFamily="34" charset="0"/>
                <a:ea typeface="Times New Roman" panose="02020603050405020304" pitchFamily="18" charset="0"/>
              </a:rPr>
              <a:t> κράτους (όχι η οικοδόμηση ενός </a:t>
            </a: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ιδεαλιστικού κράτους). </a:t>
            </a:r>
            <a:endParaRPr lang="en-US" sz="2000" u="sng" dirty="0">
              <a:solidFill>
                <a:schemeClr val="tx2">
                  <a:lumMod val="75000"/>
                </a:schemeClr>
              </a:solidFill>
              <a:effectLst/>
              <a:latin typeface="Times New Roman" panose="02020603050405020304" pitchFamily="18" charset="0"/>
              <a:ea typeface="Times New Roman" panose="02020603050405020304" pitchFamily="18" charset="0"/>
            </a:endParaRPr>
          </a:p>
          <a:p>
            <a:pPr marL="0" marR="0" indent="0" algn="just">
              <a:lnSpc>
                <a:spcPct val="150000"/>
              </a:lnSpc>
              <a:spcBef>
                <a:spcPts val="0"/>
              </a:spcBef>
              <a:spcAft>
                <a:spcPts val="0"/>
              </a:spcAft>
              <a:buNone/>
            </a:pP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 </a:t>
            </a:r>
            <a:endParaRPr lang="en-US" sz="2000" u="sng" dirty="0">
              <a:solidFill>
                <a:schemeClr val="tx2">
                  <a:lumMod val="75000"/>
                </a:schemeClr>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2826613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600" b="1" dirty="0">
                <a:solidFill>
                  <a:schemeClr val="tx2">
                    <a:lumMod val="75000"/>
                  </a:schemeClr>
                </a:solidFill>
                <a:latin typeface="+mn-lt"/>
              </a:rPr>
              <a:t>Κριτική σκέψη και αντιμετώπιση δημόσιων προβλημάτων</a:t>
            </a:r>
          </a:p>
        </p:txBody>
      </p:sp>
      <p:sp>
        <p:nvSpPr>
          <p:cNvPr id="3" name="Content Placeholder 2"/>
          <p:cNvSpPr>
            <a:spLocks noGrp="1"/>
          </p:cNvSpPr>
          <p:nvPr>
            <p:ph idx="1"/>
          </p:nvPr>
        </p:nvSpPr>
        <p:spPr/>
        <p:txBody>
          <a:bodyPr/>
          <a:lstStyle/>
          <a:p>
            <a:pPr marL="0" marR="0" indent="0" algn="just">
              <a:lnSpc>
                <a:spcPct val="115000"/>
              </a:lnSpc>
              <a:spcBef>
                <a:spcPts val="0"/>
              </a:spcBef>
              <a:spcAft>
                <a:spcPts val="0"/>
              </a:spcAft>
              <a:buNone/>
            </a:pPr>
            <a:r>
              <a:rPr lang="el-GR" sz="2000" b="1" u="none" strike="noStrike" dirty="0" err="1">
                <a:solidFill>
                  <a:schemeClr val="tx2">
                    <a:lumMod val="75000"/>
                  </a:schemeClr>
                </a:solidFill>
                <a:effectLst/>
                <a:latin typeface="Calibri" panose="020F0502020204030204" pitchFamily="34" charset="0"/>
                <a:ea typeface="Times New Roman" panose="02020603050405020304" pitchFamily="18" charset="0"/>
              </a:rPr>
              <a:t>Marx</a:t>
            </a:r>
            <a:r>
              <a:rPr lang="el-GR" sz="2000" b="1" u="none" strike="noStrike" dirty="0">
                <a:solidFill>
                  <a:schemeClr val="tx2">
                    <a:lumMod val="75000"/>
                  </a:schemeClr>
                </a:solidFill>
                <a:effectLst/>
                <a:latin typeface="Calibri" panose="020F0502020204030204" pitchFamily="34" charset="0"/>
                <a:ea typeface="Times New Roman" panose="02020603050405020304" pitchFamily="18" charset="0"/>
              </a:rPr>
              <a:t> </a:t>
            </a:r>
          </a:p>
          <a:p>
            <a:pPr marR="0" algn="just">
              <a:lnSpc>
                <a:spcPct val="150000"/>
              </a:lnSpc>
              <a:spcBef>
                <a:spcPts val="0"/>
              </a:spcBef>
              <a:spcAft>
                <a:spcPts val="0"/>
              </a:spcAft>
              <a:buFont typeface="Wingdings" panose="05000000000000000000" pitchFamily="2" charset="2"/>
              <a:buChar char="ü"/>
            </a:pP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Δεν υπάρχει ουδέτερο κράτος ως επόπτης και διαιτητής στον σύγχρονο κοινωνικό σχηματισμό. </a:t>
            </a:r>
          </a:p>
          <a:p>
            <a:pPr marR="0" algn="just">
              <a:lnSpc>
                <a:spcPct val="150000"/>
              </a:lnSpc>
              <a:spcBef>
                <a:spcPts val="0"/>
              </a:spcBef>
              <a:spcAft>
                <a:spcPts val="0"/>
              </a:spcAft>
              <a:buFont typeface="Wingdings" panose="05000000000000000000" pitchFamily="2" charset="2"/>
              <a:buChar char="ü"/>
            </a:pP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Κάθε κράτος είναι ταξικό κράτος και ως τέτοιο συντηρεί τη συνοχή  ενός συστήματος που χαρακτηρίζεται από πολιτική, οικονομική και ιδεολογική κυριαρχία. </a:t>
            </a:r>
          </a:p>
          <a:p>
            <a:pPr marR="0" algn="just">
              <a:lnSpc>
                <a:spcPct val="150000"/>
              </a:lnSpc>
              <a:spcBef>
                <a:spcPts val="0"/>
              </a:spcBef>
              <a:spcAft>
                <a:spcPts val="0"/>
              </a:spcAft>
              <a:buFont typeface="Wingdings" panose="05000000000000000000" pitchFamily="2" charset="2"/>
              <a:buChar char="ü"/>
            </a:pPr>
            <a:r>
              <a:rPr lang="el-GR" sz="2000" dirty="0">
                <a:solidFill>
                  <a:schemeClr val="tx2">
                    <a:lumMod val="75000"/>
                  </a:schemeClr>
                </a:solidFill>
                <a:latin typeface="Calibri" panose="020F0502020204030204" pitchFamily="34" charset="0"/>
                <a:ea typeface="Times New Roman" panose="02020603050405020304" pitchFamily="18" charset="0"/>
              </a:rPr>
              <a:t>Ο ρόλος της </a:t>
            </a: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αλλοτριωμένης εργασίας ως εμπόδιο για την </a:t>
            </a:r>
            <a:r>
              <a:rPr lang="el-GR" sz="2000" dirty="0">
                <a:solidFill>
                  <a:schemeClr val="tx2">
                    <a:lumMod val="75000"/>
                  </a:schemeClr>
                </a:solidFill>
                <a:latin typeface="Calibri" panose="020F0502020204030204" pitchFamily="34" charset="0"/>
                <a:ea typeface="Times New Roman" panose="02020603050405020304" pitchFamily="18" charset="0"/>
              </a:rPr>
              <a:t>ελεύθερη ανάπτυξη των </a:t>
            </a:r>
            <a:r>
              <a:rPr lang="el-GR" sz="2000" u="none" strike="noStrike" dirty="0">
                <a:solidFill>
                  <a:schemeClr val="tx2">
                    <a:lumMod val="75000"/>
                  </a:schemeClr>
                </a:solidFill>
                <a:effectLst/>
                <a:latin typeface="Calibri" panose="020F0502020204030204" pitchFamily="34" charset="0"/>
                <a:ea typeface="Times New Roman" panose="02020603050405020304" pitchFamily="18" charset="0"/>
              </a:rPr>
              <a:t> πνευματικών και φυσικών ιδιοτήτων των ανθρώπων/ εργαζομένων</a:t>
            </a:r>
            <a:endParaRPr lang="en-US" sz="2000" u="sng" dirty="0">
              <a:solidFill>
                <a:schemeClr val="tx2">
                  <a:lumMod val="75000"/>
                </a:schemeClr>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2716353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a:solidFill>
                  <a:schemeClr val="tx2">
                    <a:lumMod val="75000"/>
                  </a:schemeClr>
                </a:solidFill>
                <a:latin typeface="+mn-lt"/>
              </a:rPr>
              <a:t>Κριτική σκέψη στη  νέα εποχή </a:t>
            </a:r>
          </a:p>
        </p:txBody>
      </p:sp>
      <p:sp>
        <p:nvSpPr>
          <p:cNvPr id="3" name="Content Placeholder 2"/>
          <p:cNvSpPr>
            <a:spLocks noGrp="1"/>
          </p:cNvSpPr>
          <p:nvPr>
            <p:ph idx="1"/>
          </p:nvPr>
        </p:nvSpPr>
        <p:spPr/>
        <p:txBody>
          <a:bodyPr/>
          <a:lstStyle/>
          <a:p>
            <a:pPr marL="0" indent="0" algn="just">
              <a:lnSpc>
                <a:spcPct val="150000"/>
              </a:lnSpc>
              <a:spcBef>
                <a:spcPts val="0"/>
              </a:spcBef>
              <a:buNone/>
            </a:pPr>
            <a:r>
              <a:rPr lang="el-GR" sz="2000" dirty="0">
                <a:solidFill>
                  <a:schemeClr val="tx2">
                    <a:lumMod val="75000"/>
                  </a:schemeClr>
                </a:solidFill>
              </a:rPr>
              <a:t>Κρίσιμη παράμετρος για την αντιμετώπιση δημόσιων προβλημάτων, λόγω :</a:t>
            </a:r>
          </a:p>
          <a:p>
            <a:pPr algn="just">
              <a:lnSpc>
                <a:spcPct val="150000"/>
              </a:lnSpc>
              <a:spcBef>
                <a:spcPts val="0"/>
              </a:spcBef>
              <a:buFontTx/>
              <a:buChar char="-"/>
            </a:pPr>
            <a:r>
              <a:rPr lang="el-GR" sz="2000" dirty="0">
                <a:solidFill>
                  <a:schemeClr val="tx2">
                    <a:lumMod val="75000"/>
                  </a:schemeClr>
                </a:solidFill>
              </a:rPr>
              <a:t>Παγκοσμιοποίησης</a:t>
            </a:r>
          </a:p>
          <a:p>
            <a:pPr algn="just">
              <a:lnSpc>
                <a:spcPct val="150000"/>
              </a:lnSpc>
              <a:spcBef>
                <a:spcPts val="0"/>
              </a:spcBef>
              <a:buFontTx/>
              <a:buChar char="-"/>
            </a:pPr>
            <a:r>
              <a:rPr lang="el-GR" sz="2000" dirty="0" err="1">
                <a:solidFill>
                  <a:schemeClr val="tx2">
                    <a:lumMod val="75000"/>
                  </a:schemeClr>
                </a:solidFill>
              </a:rPr>
              <a:t>Υπερπληροφόρησης</a:t>
            </a:r>
            <a:endParaRPr lang="el-GR" sz="2000" dirty="0">
              <a:solidFill>
                <a:schemeClr val="tx2">
                  <a:lumMod val="75000"/>
                </a:schemeClr>
              </a:solidFill>
            </a:endParaRPr>
          </a:p>
          <a:p>
            <a:pPr algn="just">
              <a:lnSpc>
                <a:spcPct val="150000"/>
              </a:lnSpc>
              <a:spcBef>
                <a:spcPts val="0"/>
              </a:spcBef>
              <a:buFontTx/>
              <a:buChar char="-"/>
            </a:pPr>
            <a:r>
              <a:rPr lang="el-GR" sz="2000" dirty="0" err="1">
                <a:solidFill>
                  <a:schemeClr val="tx2">
                    <a:lumMod val="75000"/>
                  </a:schemeClr>
                </a:solidFill>
              </a:rPr>
              <a:t>Συνθετότητας</a:t>
            </a:r>
            <a:r>
              <a:rPr lang="el-GR" sz="2000" dirty="0">
                <a:solidFill>
                  <a:schemeClr val="tx2">
                    <a:lumMod val="75000"/>
                  </a:schemeClr>
                </a:solidFill>
              </a:rPr>
              <a:t>/Πολυπλοκότητας προβλημάτων </a:t>
            </a:r>
          </a:p>
          <a:p>
            <a:pPr algn="just">
              <a:lnSpc>
                <a:spcPct val="150000"/>
              </a:lnSpc>
              <a:spcBef>
                <a:spcPts val="0"/>
              </a:spcBef>
              <a:buFontTx/>
              <a:buChar char="-"/>
            </a:pPr>
            <a:r>
              <a:rPr lang="el-GR" sz="2000" dirty="0">
                <a:solidFill>
                  <a:schemeClr val="tx2">
                    <a:lumMod val="75000"/>
                  </a:schemeClr>
                </a:solidFill>
              </a:rPr>
              <a:t>Κρίσης εμπιστοσύνης στους θεσμούς</a:t>
            </a:r>
          </a:p>
          <a:p>
            <a:pPr algn="just">
              <a:lnSpc>
                <a:spcPct val="150000"/>
              </a:lnSpc>
              <a:spcBef>
                <a:spcPts val="0"/>
              </a:spcBef>
              <a:buFontTx/>
              <a:buChar char="-"/>
            </a:pPr>
            <a:endParaRPr lang="el-GR" sz="2000" dirty="0">
              <a:solidFill>
                <a:schemeClr val="tx2">
                  <a:lumMod val="75000"/>
                </a:schemeClr>
              </a:solidFill>
            </a:endParaRPr>
          </a:p>
          <a:p>
            <a:pPr algn="just">
              <a:lnSpc>
                <a:spcPct val="150000"/>
              </a:lnSpc>
              <a:spcBef>
                <a:spcPts val="0"/>
              </a:spcBef>
              <a:buFontTx/>
              <a:buChar char="-"/>
            </a:pPr>
            <a:endParaRPr lang="el-GR" sz="1800" dirty="0"/>
          </a:p>
        </p:txBody>
      </p:sp>
    </p:spTree>
    <p:extLst>
      <p:ext uri="{BB962C8B-B14F-4D97-AF65-F5344CB8AC3E}">
        <p14:creationId xmlns:p14="http://schemas.microsoft.com/office/powerpoint/2010/main" val="761181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err="1">
                <a:solidFill>
                  <a:schemeClr val="tx2">
                    <a:lumMod val="75000"/>
                  </a:schemeClr>
                </a:solidFill>
                <a:latin typeface="+mn-lt"/>
              </a:rPr>
              <a:t>Νεωτερικότητα</a:t>
            </a:r>
            <a:r>
              <a:rPr lang="el-GR" sz="2800" b="1" dirty="0">
                <a:solidFill>
                  <a:schemeClr val="tx2">
                    <a:lumMod val="75000"/>
                  </a:schemeClr>
                </a:solidFill>
                <a:latin typeface="+mn-lt"/>
              </a:rPr>
              <a:t> και ορθολογική σκέψη</a:t>
            </a:r>
          </a:p>
        </p:txBody>
      </p:sp>
      <p:graphicFrame>
        <p:nvGraphicFramePr>
          <p:cNvPr id="5" name="Πίνακας 5">
            <a:extLst>
              <a:ext uri="{FF2B5EF4-FFF2-40B4-BE49-F238E27FC236}">
                <a16:creationId xmlns:a16="http://schemas.microsoft.com/office/drawing/2014/main" xmlns="" id="{BFAC4580-B6BD-4B65-B2CD-633C0B527F64}"/>
              </a:ext>
            </a:extLst>
          </p:cNvPr>
          <p:cNvGraphicFramePr>
            <a:graphicFrameLocks noGrp="1"/>
          </p:cNvGraphicFramePr>
          <p:nvPr>
            <p:ph idx="1"/>
            <p:extLst>
              <p:ext uri="{D42A27DB-BD31-4B8C-83A1-F6EECF244321}">
                <p14:modId xmlns:p14="http://schemas.microsoft.com/office/powerpoint/2010/main" val="3788602123"/>
              </p:ext>
            </p:extLst>
          </p:nvPr>
        </p:nvGraphicFramePr>
        <p:xfrm>
          <a:off x="755576" y="1772816"/>
          <a:ext cx="7765608" cy="3484880"/>
        </p:xfrm>
        <a:graphic>
          <a:graphicData uri="http://schemas.openxmlformats.org/drawingml/2006/table">
            <a:tbl>
              <a:tblPr firstRow="1" bandRow="1">
                <a:tableStyleId>{5C22544A-7EE6-4342-B048-85BDC9FD1C3A}</a:tableStyleId>
              </a:tblPr>
              <a:tblGrid>
                <a:gridCol w="2581032">
                  <a:extLst>
                    <a:ext uri="{9D8B030D-6E8A-4147-A177-3AD203B41FA5}">
                      <a16:colId xmlns:a16="http://schemas.microsoft.com/office/drawing/2014/main" xmlns="" val="2500382860"/>
                    </a:ext>
                  </a:extLst>
                </a:gridCol>
                <a:gridCol w="5184576">
                  <a:extLst>
                    <a:ext uri="{9D8B030D-6E8A-4147-A177-3AD203B41FA5}">
                      <a16:colId xmlns:a16="http://schemas.microsoft.com/office/drawing/2014/main" xmlns="" val="3903168734"/>
                    </a:ext>
                  </a:extLst>
                </a:gridCol>
              </a:tblGrid>
              <a:tr h="370840">
                <a:tc gridSpan="2">
                  <a:txBody>
                    <a:bodyPr/>
                    <a:lstStyle/>
                    <a:p>
                      <a:pPr algn="ctr"/>
                      <a:r>
                        <a:rPr lang="el-GR" sz="1800" dirty="0" err="1"/>
                        <a:t>Βεμπεριανή</a:t>
                      </a:r>
                      <a:r>
                        <a:rPr lang="el-GR" sz="1800" dirty="0"/>
                        <a:t> Γραφειοκρατία</a:t>
                      </a:r>
                    </a:p>
                  </a:txBody>
                  <a:tcPr>
                    <a:solidFill>
                      <a:schemeClr val="tx2">
                        <a:lumMod val="75000"/>
                      </a:schemeClr>
                    </a:solidFill>
                  </a:tcPr>
                </a:tc>
                <a:tc hMerge="1">
                  <a:txBody>
                    <a:bodyPr/>
                    <a:lstStyle/>
                    <a:p>
                      <a:endParaRPr lang="el-GR" dirty="0"/>
                    </a:p>
                  </a:txBody>
                  <a:tcPr>
                    <a:solidFill>
                      <a:schemeClr val="tx2">
                        <a:lumMod val="75000"/>
                      </a:schemeClr>
                    </a:solidFill>
                  </a:tcPr>
                </a:tc>
                <a:extLst>
                  <a:ext uri="{0D108BD9-81ED-4DB2-BD59-A6C34878D82A}">
                    <a16:rowId xmlns:a16="http://schemas.microsoft.com/office/drawing/2014/main" xmlns="" val="4007824542"/>
                  </a:ext>
                </a:extLst>
              </a:tr>
              <a:tr h="370840">
                <a:tc>
                  <a:txBody>
                    <a:bodyPr/>
                    <a:lstStyle/>
                    <a:p>
                      <a:r>
                        <a:rPr lang="el-GR" sz="1800" b="1" kern="1200" dirty="0">
                          <a:solidFill>
                            <a:schemeClr val="lt1"/>
                          </a:solidFill>
                          <a:latin typeface="+mn-lt"/>
                          <a:ea typeface="+mn-ea"/>
                          <a:cs typeface="+mn-cs"/>
                        </a:rPr>
                        <a:t>Κεντρική έννοια</a:t>
                      </a:r>
                    </a:p>
                  </a:txBody>
                  <a:tcPr>
                    <a:solidFill>
                      <a:schemeClr val="tx2">
                        <a:lumMod val="75000"/>
                      </a:schemeClr>
                    </a:solidFill>
                  </a:tcPr>
                </a:tc>
                <a:tc>
                  <a:txBody>
                    <a:bodyPr/>
                    <a:lstStyle/>
                    <a:p>
                      <a:r>
                        <a:rPr lang="el-GR" sz="1800" b="0" kern="1200" dirty="0">
                          <a:solidFill>
                            <a:schemeClr val="lt1"/>
                          </a:solidFill>
                          <a:latin typeface="+mn-lt"/>
                          <a:ea typeface="+mn-ea"/>
                          <a:cs typeface="+mn-cs"/>
                        </a:rPr>
                        <a:t>Δημόσιο Συμφέρον</a:t>
                      </a:r>
                    </a:p>
                  </a:txBody>
                  <a:tcPr>
                    <a:solidFill>
                      <a:schemeClr val="tx2">
                        <a:lumMod val="75000"/>
                      </a:schemeClr>
                    </a:solidFill>
                  </a:tcPr>
                </a:tc>
                <a:extLst>
                  <a:ext uri="{0D108BD9-81ED-4DB2-BD59-A6C34878D82A}">
                    <a16:rowId xmlns:a16="http://schemas.microsoft.com/office/drawing/2014/main" xmlns="" val="350770064"/>
                  </a:ext>
                </a:extLst>
              </a:tr>
              <a:tr h="370840">
                <a:tc>
                  <a:txBody>
                    <a:bodyPr/>
                    <a:lstStyle/>
                    <a:p>
                      <a:r>
                        <a:rPr lang="el-GR" sz="1800" b="1" kern="1200" dirty="0">
                          <a:solidFill>
                            <a:schemeClr val="lt1"/>
                          </a:solidFill>
                          <a:latin typeface="+mn-lt"/>
                          <a:ea typeface="+mn-ea"/>
                          <a:cs typeface="+mn-cs"/>
                        </a:rPr>
                        <a:t>Χαρακτηριστικά</a:t>
                      </a:r>
                    </a:p>
                  </a:txBody>
                  <a:tcPr>
                    <a:solidFill>
                      <a:schemeClr val="tx2">
                        <a:lumMod val="75000"/>
                      </a:schemeClr>
                    </a:solidFill>
                  </a:tcPr>
                </a:tc>
                <a:tc>
                  <a:txBody>
                    <a:bodyPr/>
                    <a:lstStyle/>
                    <a:p>
                      <a:pPr marL="285750" indent="-285750">
                        <a:buFont typeface="Arial" panose="020B0604020202020204" pitchFamily="34" charset="0"/>
                        <a:buChar char="•"/>
                      </a:pPr>
                      <a:r>
                        <a:rPr lang="el-GR" sz="1800" b="0" kern="1200" dirty="0">
                          <a:solidFill>
                            <a:schemeClr val="lt1"/>
                          </a:solidFill>
                          <a:latin typeface="+mn-lt"/>
                          <a:ea typeface="+mn-ea"/>
                          <a:cs typeface="+mn-cs"/>
                        </a:rPr>
                        <a:t>Υπεροχή</a:t>
                      </a:r>
                    </a:p>
                    <a:p>
                      <a:pPr marL="285750" indent="-285750">
                        <a:buFont typeface="Arial" panose="020B0604020202020204" pitchFamily="34" charset="0"/>
                        <a:buChar char="•"/>
                      </a:pPr>
                      <a:r>
                        <a:rPr lang="el-GR" sz="1800" b="0" kern="1200" dirty="0">
                          <a:solidFill>
                            <a:schemeClr val="lt1"/>
                          </a:solidFill>
                          <a:latin typeface="+mn-lt"/>
                          <a:ea typeface="+mn-ea"/>
                          <a:cs typeface="+mn-cs"/>
                        </a:rPr>
                        <a:t>Καθολική επιβολή </a:t>
                      </a:r>
                    </a:p>
                  </a:txBody>
                  <a:tcPr>
                    <a:solidFill>
                      <a:schemeClr val="tx2">
                        <a:lumMod val="75000"/>
                      </a:schemeClr>
                    </a:solidFill>
                  </a:tcPr>
                </a:tc>
                <a:extLst>
                  <a:ext uri="{0D108BD9-81ED-4DB2-BD59-A6C34878D82A}">
                    <a16:rowId xmlns:a16="http://schemas.microsoft.com/office/drawing/2014/main" xmlns="" val="4216451983"/>
                  </a:ext>
                </a:extLst>
              </a:tr>
              <a:tr h="370840">
                <a:tc>
                  <a:txBody>
                    <a:bodyPr/>
                    <a:lstStyle/>
                    <a:p>
                      <a:r>
                        <a:rPr lang="el-GR" sz="1800" b="1" kern="1200" dirty="0">
                          <a:solidFill>
                            <a:schemeClr val="lt1"/>
                          </a:solidFill>
                          <a:latin typeface="+mn-lt"/>
                          <a:ea typeface="+mn-ea"/>
                          <a:cs typeface="+mn-cs"/>
                        </a:rPr>
                        <a:t>Νομιμοποιητικά στοιχεία</a:t>
                      </a:r>
                    </a:p>
                  </a:txBody>
                  <a:tcPr>
                    <a:solidFill>
                      <a:schemeClr val="tx2">
                        <a:lumMod val="75000"/>
                      </a:schemeClr>
                    </a:solidFill>
                  </a:tcPr>
                </a:tc>
                <a:tc>
                  <a:txBody>
                    <a:bodyPr/>
                    <a:lstStyle/>
                    <a:p>
                      <a:pPr marL="285750" indent="-285750" algn="just">
                        <a:buFont typeface="Arial" panose="020B0604020202020204" pitchFamily="34" charset="0"/>
                        <a:buChar char="•"/>
                      </a:pPr>
                      <a:r>
                        <a:rPr lang="el-GR" sz="1800" b="0" kern="1200" dirty="0">
                          <a:solidFill>
                            <a:schemeClr val="lt1"/>
                          </a:solidFill>
                          <a:latin typeface="+mn-lt"/>
                          <a:ea typeface="+mn-ea"/>
                          <a:cs typeface="+mn-cs"/>
                        </a:rPr>
                        <a:t>απρόσωπος χαρακτήρας κανόνων/αποφάσεων τεχνική γνώση/ εμπειρογνωμοσύνη</a:t>
                      </a:r>
                    </a:p>
                    <a:p>
                      <a:pPr marL="285750" indent="-285750" algn="just">
                        <a:buFont typeface="Arial" panose="020B0604020202020204" pitchFamily="34" charset="0"/>
                        <a:buChar char="•"/>
                      </a:pPr>
                      <a:r>
                        <a:rPr lang="el-GR" sz="1800" b="0" kern="1200" dirty="0">
                          <a:solidFill>
                            <a:schemeClr val="lt1"/>
                          </a:solidFill>
                          <a:latin typeface="+mn-lt"/>
                          <a:ea typeface="+mn-ea"/>
                          <a:cs typeface="+mn-cs"/>
                        </a:rPr>
                        <a:t>ιεραρχική οργάνωση: πειθαρχία- έλεγχος</a:t>
                      </a:r>
                    </a:p>
                  </a:txBody>
                  <a:tcPr>
                    <a:solidFill>
                      <a:schemeClr val="tx2">
                        <a:lumMod val="75000"/>
                      </a:schemeClr>
                    </a:solidFill>
                  </a:tcPr>
                </a:tc>
                <a:extLst>
                  <a:ext uri="{0D108BD9-81ED-4DB2-BD59-A6C34878D82A}">
                    <a16:rowId xmlns:a16="http://schemas.microsoft.com/office/drawing/2014/main" xmlns="" val="443174710"/>
                  </a:ext>
                </a:extLst>
              </a:tr>
              <a:tr h="370840">
                <a:tc>
                  <a:txBody>
                    <a:bodyPr/>
                    <a:lstStyle/>
                    <a:p>
                      <a:r>
                        <a:rPr lang="el-GR" sz="1800" b="1" kern="1200" dirty="0">
                          <a:solidFill>
                            <a:schemeClr val="lt1"/>
                          </a:solidFill>
                          <a:latin typeface="+mn-lt"/>
                          <a:ea typeface="+mn-ea"/>
                          <a:cs typeface="+mn-cs"/>
                        </a:rPr>
                        <a:t>Αδυναμίες</a:t>
                      </a:r>
                    </a:p>
                  </a:txBody>
                  <a:tcPr>
                    <a:solidFill>
                      <a:schemeClr val="tx2">
                        <a:lumMod val="75000"/>
                      </a:schemeClr>
                    </a:solidFill>
                  </a:tcPr>
                </a:tc>
                <a:tc>
                  <a:txBody>
                    <a:bodyPr/>
                    <a:lstStyle/>
                    <a:p>
                      <a:pPr marL="285750" indent="-285750" algn="just">
                        <a:buFont typeface="Arial" panose="020B0604020202020204" pitchFamily="34" charset="0"/>
                        <a:buChar char="•"/>
                      </a:pPr>
                      <a:r>
                        <a:rPr lang="el-GR" sz="1800" b="0" kern="1200" dirty="0">
                          <a:solidFill>
                            <a:schemeClr val="lt1"/>
                          </a:solidFill>
                          <a:latin typeface="+mn-lt"/>
                          <a:ea typeface="+mn-ea"/>
                          <a:cs typeface="+mn-cs"/>
                        </a:rPr>
                        <a:t> ανωνυμία</a:t>
                      </a:r>
                    </a:p>
                    <a:p>
                      <a:pPr marL="285750" indent="-285750" algn="just">
                        <a:buFont typeface="Arial" panose="020B0604020202020204" pitchFamily="34" charset="0"/>
                        <a:buChar char="•"/>
                      </a:pPr>
                      <a:r>
                        <a:rPr lang="el-GR" sz="1800" b="0" kern="1200" dirty="0">
                          <a:solidFill>
                            <a:schemeClr val="lt1"/>
                          </a:solidFill>
                          <a:latin typeface="+mn-lt"/>
                          <a:ea typeface="+mn-ea"/>
                          <a:cs typeface="+mn-cs"/>
                        </a:rPr>
                        <a:t>αυτοματισμός</a:t>
                      </a:r>
                    </a:p>
                    <a:p>
                      <a:pPr marL="285750" indent="-285750" algn="just">
                        <a:buFont typeface="Arial" panose="020B0604020202020204" pitchFamily="34" charset="0"/>
                        <a:buChar char="•"/>
                      </a:pPr>
                      <a:r>
                        <a:rPr lang="el-GR" sz="1800" b="0" kern="1200" dirty="0">
                          <a:solidFill>
                            <a:schemeClr val="lt1"/>
                          </a:solidFill>
                          <a:latin typeface="+mn-lt"/>
                          <a:ea typeface="+mn-ea"/>
                          <a:cs typeface="+mn-cs"/>
                        </a:rPr>
                        <a:t>Ισοπέδωση</a:t>
                      </a:r>
                    </a:p>
                    <a:p>
                      <a:pPr marL="285750" indent="-285750" algn="just">
                        <a:buFont typeface="Arial" panose="020B0604020202020204" pitchFamily="34" charset="0"/>
                        <a:buChar char="•"/>
                      </a:pPr>
                      <a:r>
                        <a:rPr lang="el-GR" sz="1800" b="0" kern="1200" dirty="0">
                          <a:solidFill>
                            <a:schemeClr val="lt1"/>
                          </a:solidFill>
                          <a:latin typeface="+mn-lt"/>
                          <a:ea typeface="+mn-ea"/>
                          <a:cs typeface="+mn-cs"/>
                        </a:rPr>
                        <a:t>Γραφειοκρατική διολίσθηση</a:t>
                      </a:r>
                    </a:p>
                  </a:txBody>
                  <a:tcPr>
                    <a:solidFill>
                      <a:schemeClr val="tx2">
                        <a:lumMod val="75000"/>
                      </a:schemeClr>
                    </a:solidFill>
                  </a:tcPr>
                </a:tc>
                <a:extLst>
                  <a:ext uri="{0D108BD9-81ED-4DB2-BD59-A6C34878D82A}">
                    <a16:rowId xmlns:a16="http://schemas.microsoft.com/office/drawing/2014/main" xmlns="" val="2435780669"/>
                  </a:ext>
                </a:extLst>
              </a:tr>
            </a:tbl>
          </a:graphicData>
        </a:graphic>
      </p:graphicFrame>
      <p:sp>
        <p:nvSpPr>
          <p:cNvPr id="6" name="Ορθογώνιο: Στρογγύλεμα γωνιών 5">
            <a:extLst>
              <a:ext uri="{FF2B5EF4-FFF2-40B4-BE49-F238E27FC236}">
                <a16:creationId xmlns:a16="http://schemas.microsoft.com/office/drawing/2014/main" xmlns="" id="{94A79472-98D6-4293-884B-29FB503F9C36}"/>
              </a:ext>
            </a:extLst>
          </p:cNvPr>
          <p:cNvSpPr/>
          <p:nvPr/>
        </p:nvSpPr>
        <p:spPr>
          <a:xfrm>
            <a:off x="1254004" y="5444267"/>
            <a:ext cx="6768752" cy="1152128"/>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Απαιτείται ανανέωση και δυναμική προσαρμογή μοντέλου </a:t>
            </a:r>
          </a:p>
          <a:p>
            <a:pPr algn="ctr"/>
            <a:r>
              <a:rPr lang="el-GR" dirty="0"/>
              <a:t> στο νέο περιβάλλον με τις κατάλληλες μεταρρυθμιστικές παρεμβάσεις </a:t>
            </a:r>
            <a:r>
              <a:rPr lang="el-GR" b="1" dirty="0"/>
              <a:t>και τη συμβολή της κριτικής σκέψης</a:t>
            </a:r>
            <a:endParaRPr lang="en-US" b="1" dirty="0"/>
          </a:p>
        </p:txBody>
      </p:sp>
    </p:spTree>
    <p:extLst>
      <p:ext uri="{BB962C8B-B14F-4D97-AF65-F5344CB8AC3E}">
        <p14:creationId xmlns:p14="http://schemas.microsoft.com/office/powerpoint/2010/main" val="3364047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err="1">
                <a:solidFill>
                  <a:schemeClr val="tx2">
                    <a:lumMod val="75000"/>
                  </a:schemeClr>
                </a:solidFill>
                <a:latin typeface="+mn-lt"/>
              </a:rPr>
              <a:t>Νεωτερικότητα</a:t>
            </a:r>
            <a:r>
              <a:rPr lang="el-GR" sz="2800" b="1" dirty="0">
                <a:solidFill>
                  <a:schemeClr val="tx2">
                    <a:lumMod val="75000"/>
                  </a:schemeClr>
                </a:solidFill>
                <a:latin typeface="+mn-lt"/>
              </a:rPr>
              <a:t> και ορθολογική σκέψη</a:t>
            </a:r>
            <a:endParaRPr lang="el-GR" sz="2600" b="1" dirty="0">
              <a:solidFill>
                <a:schemeClr val="tx2">
                  <a:lumMod val="75000"/>
                </a:schemeClr>
              </a:solidFill>
            </a:endParaRPr>
          </a:p>
        </p:txBody>
      </p:sp>
      <p:sp>
        <p:nvSpPr>
          <p:cNvPr id="3" name="Content Placeholder 2"/>
          <p:cNvSpPr>
            <a:spLocks noGrp="1"/>
          </p:cNvSpPr>
          <p:nvPr>
            <p:ph idx="1"/>
          </p:nvPr>
        </p:nvSpPr>
        <p:spPr>
          <a:xfrm>
            <a:off x="457200" y="1600200"/>
            <a:ext cx="8229600" cy="5069160"/>
          </a:xfrm>
        </p:spPr>
        <p:txBody>
          <a:bodyPr/>
          <a:lstStyle/>
          <a:p>
            <a:pPr marL="0" indent="0" algn="just">
              <a:lnSpc>
                <a:spcPct val="150000"/>
              </a:lnSpc>
              <a:spcBef>
                <a:spcPts val="0"/>
              </a:spcBef>
              <a:buNone/>
            </a:pPr>
            <a:r>
              <a:rPr lang="el-GR" sz="2000" b="1" dirty="0">
                <a:solidFill>
                  <a:schemeClr val="tx2">
                    <a:lumMod val="75000"/>
                  </a:schemeClr>
                </a:solidFill>
              </a:rPr>
              <a:t>Γραφειοκρατική διολίσθηση- </a:t>
            </a:r>
            <a:r>
              <a:rPr lang="el-GR" sz="2000" dirty="0">
                <a:solidFill>
                  <a:schemeClr val="tx2">
                    <a:lumMod val="75000"/>
                  </a:schemeClr>
                </a:solidFill>
              </a:rPr>
              <a:t>αντίδραση σε μεταρρυθμίσεις που επιχειρούν:</a:t>
            </a:r>
          </a:p>
          <a:p>
            <a:pPr lvl="1" algn="just">
              <a:lnSpc>
                <a:spcPct val="150000"/>
              </a:lnSpc>
              <a:spcBef>
                <a:spcPts val="0"/>
              </a:spcBef>
            </a:pPr>
            <a:r>
              <a:rPr lang="el-GR" sz="2000" dirty="0">
                <a:solidFill>
                  <a:schemeClr val="tx2">
                    <a:lumMod val="75000"/>
                  </a:schemeClr>
                </a:solidFill>
              </a:rPr>
              <a:t>να θίξουν συμφέροντα </a:t>
            </a:r>
          </a:p>
          <a:p>
            <a:pPr lvl="1" algn="just">
              <a:lnSpc>
                <a:spcPct val="150000"/>
              </a:lnSpc>
              <a:spcBef>
                <a:spcPts val="0"/>
              </a:spcBef>
            </a:pPr>
            <a:r>
              <a:rPr lang="el-GR" sz="2000" dirty="0">
                <a:solidFill>
                  <a:schemeClr val="tx2">
                    <a:lumMod val="75000"/>
                  </a:schemeClr>
                </a:solidFill>
              </a:rPr>
              <a:t>να μεταβάλλουν τον τρόπο λειτουργία της</a:t>
            </a:r>
          </a:p>
          <a:p>
            <a:pPr lvl="1" algn="just">
              <a:lnSpc>
                <a:spcPct val="150000"/>
              </a:lnSpc>
              <a:spcBef>
                <a:spcPts val="0"/>
              </a:spcBef>
            </a:pPr>
            <a:r>
              <a:rPr lang="el-GR" sz="2000" dirty="0">
                <a:solidFill>
                  <a:schemeClr val="tx2">
                    <a:lumMod val="75000"/>
                  </a:schemeClr>
                </a:solidFill>
              </a:rPr>
              <a:t>να περιορίσουν αρμοδιότητες</a:t>
            </a:r>
          </a:p>
          <a:p>
            <a:pPr algn="just">
              <a:lnSpc>
                <a:spcPct val="150000"/>
              </a:lnSpc>
              <a:spcBef>
                <a:spcPts val="0"/>
              </a:spcBef>
            </a:pPr>
            <a:endParaRPr lang="el-GR" sz="1800" dirty="0"/>
          </a:p>
        </p:txBody>
      </p:sp>
    </p:spTree>
    <p:extLst>
      <p:ext uri="{BB962C8B-B14F-4D97-AF65-F5344CB8AC3E}">
        <p14:creationId xmlns:p14="http://schemas.microsoft.com/office/powerpoint/2010/main" val="328321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sz="2800" b="1" dirty="0">
                <a:solidFill>
                  <a:schemeClr val="tx2">
                    <a:lumMod val="75000"/>
                  </a:schemeClr>
                </a:solidFill>
                <a:latin typeface="Calibri" panose="020F0502020204030204" pitchFamily="34" charset="0"/>
                <a:ea typeface="Times New Roman" panose="02020603050405020304" pitchFamily="18" charset="0"/>
              </a:rPr>
              <a:t>Η τεχνική  της επιχειρηματολογίας</a:t>
            </a:r>
            <a:endParaRPr lang="en-US" altLang="en-US" sz="2800" b="1" dirty="0">
              <a:solidFill>
                <a:schemeClr val="tx2">
                  <a:lumMod val="75000"/>
                </a:schemeClr>
              </a:solidFill>
            </a:endParaRPr>
          </a:p>
        </p:txBody>
      </p:sp>
      <p:sp>
        <p:nvSpPr>
          <p:cNvPr id="3075" name="Θέση περιεχομένου 2"/>
          <p:cNvSpPr>
            <a:spLocks noGrp="1"/>
          </p:cNvSpPr>
          <p:nvPr>
            <p:ph idx="1"/>
          </p:nvPr>
        </p:nvSpPr>
        <p:spPr>
          <a:xfrm>
            <a:off x="457200" y="1600200"/>
            <a:ext cx="8579296" cy="5141168"/>
          </a:xfrm>
        </p:spPr>
        <p:txBody>
          <a:bodyPr/>
          <a:lstStyle/>
          <a:p>
            <a:pPr marL="57150" indent="0" algn="just" eaLnBrk="1" hangingPunct="1">
              <a:lnSpc>
                <a:spcPct val="114000"/>
              </a:lnSpc>
              <a:spcBef>
                <a:spcPts val="0"/>
              </a:spcBef>
              <a:buNone/>
            </a:pPr>
            <a:r>
              <a:rPr lang="el-GR" altLang="en-US" sz="1800" dirty="0">
                <a:solidFill>
                  <a:schemeClr val="tx2">
                    <a:lumMod val="75000"/>
                  </a:schemeClr>
                </a:solidFill>
              </a:rPr>
              <a:t>Η ορθολογική σκέψη προσδιορίζεται από:</a:t>
            </a:r>
          </a:p>
          <a:p>
            <a:pPr marL="400050" algn="just" eaLnBrk="1" hangingPunct="1">
              <a:lnSpc>
                <a:spcPct val="114000"/>
              </a:lnSpc>
              <a:spcBef>
                <a:spcPts val="0"/>
              </a:spcBef>
            </a:pPr>
            <a:r>
              <a:rPr lang="el-GR" altLang="en-US" sz="1800" b="1" dirty="0">
                <a:solidFill>
                  <a:schemeClr val="tx2">
                    <a:lumMod val="75000"/>
                  </a:schemeClr>
                </a:solidFill>
              </a:rPr>
              <a:t>τις λογικές προτάσεις</a:t>
            </a:r>
          </a:p>
          <a:p>
            <a:pPr marL="800100" lvl="1" algn="just" eaLnBrk="1" hangingPunct="1">
              <a:lnSpc>
                <a:spcPct val="114000"/>
              </a:lnSpc>
              <a:spcBef>
                <a:spcPts val="0"/>
              </a:spcBef>
            </a:pPr>
            <a:r>
              <a:rPr lang="el-GR" altLang="en-US" sz="1800" dirty="0">
                <a:solidFill>
                  <a:schemeClr val="tx2">
                    <a:lumMod val="75000"/>
                  </a:schemeClr>
                </a:solidFill>
              </a:rPr>
              <a:t>διαδικασία- μέθοδος για την κατάληξη σε ένα συγκεκριμένο συμπέρασμα</a:t>
            </a:r>
          </a:p>
          <a:p>
            <a:pPr marL="800100" lvl="1" algn="just" eaLnBrk="1" hangingPunct="1">
              <a:lnSpc>
                <a:spcPct val="114000"/>
              </a:lnSpc>
              <a:spcBef>
                <a:spcPts val="0"/>
              </a:spcBef>
            </a:pPr>
            <a:r>
              <a:rPr lang="el-GR" altLang="en-US" sz="1800" dirty="0">
                <a:solidFill>
                  <a:schemeClr val="tx2">
                    <a:lumMod val="75000"/>
                  </a:schemeClr>
                </a:solidFill>
              </a:rPr>
              <a:t>συνιστούν την αποδεικτική πορεία και τον ορθολογικό άξονα μιας θέσης </a:t>
            </a:r>
          </a:p>
          <a:p>
            <a:pPr marL="400050" algn="just" eaLnBrk="1" hangingPunct="1">
              <a:lnSpc>
                <a:spcPct val="114000"/>
              </a:lnSpc>
              <a:spcBef>
                <a:spcPts val="0"/>
              </a:spcBef>
            </a:pPr>
            <a:r>
              <a:rPr lang="el-GR" altLang="en-US" sz="1800" b="1" dirty="0">
                <a:solidFill>
                  <a:schemeClr val="tx2">
                    <a:lumMod val="75000"/>
                  </a:schemeClr>
                </a:solidFill>
              </a:rPr>
              <a:t>τα επιχειρήματα: </a:t>
            </a:r>
            <a:r>
              <a:rPr lang="el-GR" altLang="en-US" sz="1800" dirty="0">
                <a:solidFill>
                  <a:schemeClr val="tx2">
                    <a:lumMod val="75000"/>
                  </a:schemeClr>
                </a:solidFill>
              </a:rPr>
              <a:t>Οι λογικές προτάσεις που δομούνται σε κλιμακωτή σειρά και αποβλέπουν στην απόδειξη μιας θέσης.</a:t>
            </a:r>
          </a:p>
          <a:p>
            <a:pPr marL="400050" algn="just" eaLnBrk="1" hangingPunct="1">
              <a:lnSpc>
                <a:spcPct val="114000"/>
              </a:lnSpc>
              <a:spcBef>
                <a:spcPts val="0"/>
              </a:spcBef>
            </a:pPr>
            <a:r>
              <a:rPr lang="el-GR" altLang="en-US" sz="1800" b="1" dirty="0">
                <a:solidFill>
                  <a:schemeClr val="tx2">
                    <a:lumMod val="75000"/>
                  </a:schemeClr>
                </a:solidFill>
              </a:rPr>
              <a:t>τα τεκμήρια</a:t>
            </a:r>
          </a:p>
          <a:p>
            <a:pPr marL="800100" lvl="1" algn="just" eaLnBrk="1" hangingPunct="1">
              <a:lnSpc>
                <a:spcPct val="114000"/>
              </a:lnSpc>
              <a:spcBef>
                <a:spcPts val="0"/>
              </a:spcBef>
            </a:pPr>
            <a:r>
              <a:rPr lang="el-GR" altLang="en-US" sz="1800" dirty="0">
                <a:solidFill>
                  <a:schemeClr val="tx2">
                    <a:lumMod val="75000"/>
                  </a:schemeClr>
                </a:solidFill>
              </a:rPr>
              <a:t>στοιχεία που αναφέρονται σε μια συγκεκριμένη εμπειρία (παραδείγματα, αλήθειες, γεγονότα, στατιστικά στοιχεία)</a:t>
            </a:r>
          </a:p>
          <a:p>
            <a:pPr marL="800100" lvl="1" algn="just" eaLnBrk="1" hangingPunct="1">
              <a:lnSpc>
                <a:spcPct val="114000"/>
              </a:lnSpc>
              <a:spcBef>
                <a:spcPts val="0"/>
              </a:spcBef>
            </a:pPr>
            <a:r>
              <a:rPr lang="el-GR" altLang="en-US" sz="1800" dirty="0">
                <a:solidFill>
                  <a:schemeClr val="tx2">
                    <a:lumMod val="75000"/>
                  </a:schemeClr>
                </a:solidFill>
              </a:rPr>
              <a:t>χρησιμεύουν για την ισχυρή στήριξη μιας θέσης</a:t>
            </a:r>
          </a:p>
          <a:p>
            <a:pPr marL="514350" lvl="1" indent="0" algn="ctr" eaLnBrk="1" hangingPunct="1">
              <a:lnSpc>
                <a:spcPct val="114000"/>
              </a:lnSpc>
              <a:spcBef>
                <a:spcPts val="0"/>
              </a:spcBef>
              <a:buNone/>
            </a:pPr>
            <a:endParaRPr lang="el-GR" altLang="en-US" sz="1800" i="1" dirty="0">
              <a:solidFill>
                <a:schemeClr val="tx2">
                  <a:lumMod val="75000"/>
                </a:schemeClr>
              </a:solidFill>
            </a:endParaRPr>
          </a:p>
          <a:p>
            <a:pPr marL="514350" lvl="1" indent="0" algn="ctr" eaLnBrk="1" hangingPunct="1">
              <a:lnSpc>
                <a:spcPct val="114000"/>
              </a:lnSpc>
              <a:spcBef>
                <a:spcPts val="0"/>
              </a:spcBef>
              <a:buNone/>
            </a:pPr>
            <a:r>
              <a:rPr lang="el-GR" altLang="en-US" sz="1800" i="1" dirty="0">
                <a:solidFill>
                  <a:schemeClr val="tx2">
                    <a:lumMod val="75000"/>
                  </a:schemeClr>
                </a:solidFill>
              </a:rPr>
              <a:t>Στην ιστορική πορεία, η ορθολογική σκέψη αναπτύσσεται στην Αρχαία Ελλάδα με πρωτεργάτες  τους Σοφιστές, το Σωκράτη και τον Αριστοτέλη και στη </a:t>
            </a:r>
            <a:r>
              <a:rPr lang="el-GR" altLang="en-US" sz="1800" i="1" dirty="0" err="1">
                <a:solidFill>
                  <a:schemeClr val="tx2">
                    <a:lumMod val="75000"/>
                  </a:schemeClr>
                </a:solidFill>
              </a:rPr>
              <a:t>επαναπροωθείται</a:t>
            </a:r>
            <a:r>
              <a:rPr lang="el-GR" altLang="en-US" sz="1800" i="1" dirty="0">
                <a:solidFill>
                  <a:schemeClr val="tx2">
                    <a:lumMod val="75000"/>
                  </a:schemeClr>
                </a:solidFill>
              </a:rPr>
              <a:t> στη </a:t>
            </a:r>
            <a:r>
              <a:rPr lang="el-GR" altLang="en-US" sz="1800" i="1" dirty="0" err="1">
                <a:solidFill>
                  <a:schemeClr val="tx2">
                    <a:lumMod val="75000"/>
                  </a:schemeClr>
                </a:solidFill>
              </a:rPr>
              <a:t>Νεωτερικότητα</a:t>
            </a:r>
            <a:r>
              <a:rPr lang="el-GR" altLang="en-US" sz="1800" i="1" dirty="0">
                <a:solidFill>
                  <a:schemeClr val="tx2">
                    <a:lumMod val="75000"/>
                  </a:schemeClr>
                </a:solidFill>
              </a:rPr>
              <a:t>, εμπλουτισμένη από τον Καρτέσιο και τους Διαφωτιστές</a:t>
            </a:r>
            <a:endParaRPr lang="el-GR" altLang="en-US" sz="1800" b="1" dirty="0"/>
          </a:p>
        </p:txBody>
      </p:sp>
    </p:spTree>
    <p:extLst>
      <p:ext uri="{BB962C8B-B14F-4D97-AF65-F5344CB8AC3E}">
        <p14:creationId xmlns:p14="http://schemas.microsoft.com/office/powerpoint/2010/main" val="106208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a:solidFill>
                  <a:schemeClr val="tx2">
                    <a:lumMod val="75000"/>
                  </a:schemeClr>
                </a:solidFill>
                <a:latin typeface="Calibri" panose="020F0502020204030204" pitchFamily="34" charset="0"/>
                <a:ea typeface="Times New Roman" panose="02020603050405020304" pitchFamily="18" charset="0"/>
              </a:rPr>
              <a:t>Η τεχνική  της επιχειρηματολογίας</a:t>
            </a:r>
            <a:endParaRPr lang="el-GR" sz="2800" b="1" dirty="0">
              <a:solidFill>
                <a:schemeClr val="tx2">
                  <a:lumMod val="75000"/>
                </a:schemeClr>
              </a:solidFill>
            </a:endParaRPr>
          </a:p>
        </p:txBody>
      </p:sp>
      <p:graphicFrame>
        <p:nvGraphicFramePr>
          <p:cNvPr id="5" name="Πίνακας 5">
            <a:extLst>
              <a:ext uri="{FF2B5EF4-FFF2-40B4-BE49-F238E27FC236}">
                <a16:creationId xmlns:a16="http://schemas.microsoft.com/office/drawing/2014/main" xmlns="" id="{BFAC4580-B6BD-4B65-B2CD-633C0B527F64}"/>
              </a:ext>
            </a:extLst>
          </p:cNvPr>
          <p:cNvGraphicFramePr>
            <a:graphicFrameLocks noGrp="1"/>
          </p:cNvGraphicFramePr>
          <p:nvPr>
            <p:ph idx="1"/>
            <p:extLst>
              <p:ext uri="{D42A27DB-BD31-4B8C-83A1-F6EECF244321}">
                <p14:modId xmlns:p14="http://schemas.microsoft.com/office/powerpoint/2010/main" val="2724866685"/>
              </p:ext>
            </p:extLst>
          </p:nvPr>
        </p:nvGraphicFramePr>
        <p:xfrm>
          <a:off x="359532" y="2242391"/>
          <a:ext cx="8136904" cy="4277360"/>
        </p:xfrm>
        <a:graphic>
          <a:graphicData uri="http://schemas.openxmlformats.org/drawingml/2006/table">
            <a:tbl>
              <a:tblPr firstRow="1" bandRow="1">
                <a:tableStyleId>{5C22544A-7EE6-4342-B048-85BDC9FD1C3A}</a:tableStyleId>
              </a:tblPr>
              <a:tblGrid>
                <a:gridCol w="1980220">
                  <a:extLst>
                    <a:ext uri="{9D8B030D-6E8A-4147-A177-3AD203B41FA5}">
                      <a16:colId xmlns:a16="http://schemas.microsoft.com/office/drawing/2014/main" xmlns="" val="2500382860"/>
                    </a:ext>
                  </a:extLst>
                </a:gridCol>
                <a:gridCol w="6156684">
                  <a:extLst>
                    <a:ext uri="{9D8B030D-6E8A-4147-A177-3AD203B41FA5}">
                      <a16:colId xmlns:a16="http://schemas.microsoft.com/office/drawing/2014/main" xmlns="" val="4037565706"/>
                    </a:ext>
                  </a:extLst>
                </a:gridCol>
              </a:tblGrid>
              <a:tr h="370840">
                <a:tc gridSpan="2">
                  <a:txBody>
                    <a:bodyPr/>
                    <a:lstStyle/>
                    <a:p>
                      <a:r>
                        <a:rPr lang="el-GR" sz="1600" dirty="0"/>
                        <a:t>Είδη συλλογισμών</a:t>
                      </a:r>
                    </a:p>
                  </a:txBody>
                  <a:tcPr>
                    <a:solidFill>
                      <a:schemeClr val="tx2">
                        <a:lumMod val="75000"/>
                      </a:schemeClr>
                    </a:solidFill>
                  </a:tcPr>
                </a:tc>
                <a:tc hMerge="1">
                  <a:txBody>
                    <a:bodyPr/>
                    <a:lstStyle/>
                    <a:p>
                      <a:endParaRPr lang="el-GR" dirty="0"/>
                    </a:p>
                  </a:txBody>
                  <a:tcPr>
                    <a:solidFill>
                      <a:schemeClr val="tx2">
                        <a:lumMod val="75000"/>
                      </a:schemeClr>
                    </a:solidFill>
                  </a:tcPr>
                </a:tc>
                <a:extLst>
                  <a:ext uri="{0D108BD9-81ED-4DB2-BD59-A6C34878D82A}">
                    <a16:rowId xmlns:a16="http://schemas.microsoft.com/office/drawing/2014/main" xmlns="" val="78367358"/>
                  </a:ext>
                </a:extLst>
              </a:tr>
              <a:tr h="370840">
                <a:tc>
                  <a:txBody>
                    <a:bodyPr/>
                    <a:lstStyle/>
                    <a:p>
                      <a:r>
                        <a:rPr lang="el-GR" sz="1600" b="1" kern="1200" dirty="0">
                          <a:solidFill>
                            <a:schemeClr val="lt1"/>
                          </a:solidFill>
                          <a:latin typeface="+mn-lt"/>
                          <a:ea typeface="+mn-ea"/>
                          <a:cs typeface="+mn-cs"/>
                        </a:rPr>
                        <a:t>Παραγωγικός</a:t>
                      </a:r>
                    </a:p>
                  </a:txBody>
                  <a:tcPr>
                    <a:solidFill>
                      <a:schemeClr val="tx2">
                        <a:lumMod val="75000"/>
                      </a:schemeClr>
                    </a:solidFill>
                  </a:tcPr>
                </a:tc>
                <a:tc>
                  <a:txBody>
                    <a:bodyPr/>
                    <a:lstStyle/>
                    <a:p>
                      <a:r>
                        <a:rPr lang="el-GR" sz="1600" b="0" kern="1200" dirty="0">
                          <a:solidFill>
                            <a:schemeClr val="lt1"/>
                          </a:solidFill>
                          <a:latin typeface="+mn-lt"/>
                          <a:ea typeface="+mn-ea"/>
                          <a:cs typeface="+mn-cs"/>
                        </a:rPr>
                        <a:t>η συλλογιστική πορεία </a:t>
                      </a:r>
                      <a:r>
                        <a:rPr lang="el-GR" sz="1600" b="1" kern="1200" dirty="0">
                          <a:solidFill>
                            <a:schemeClr val="lt1"/>
                          </a:solidFill>
                          <a:latin typeface="+mn-lt"/>
                          <a:ea typeface="+mn-ea"/>
                          <a:cs typeface="+mn-cs"/>
                        </a:rPr>
                        <a:t>έχει αφετηριακή θέση κάτι γενικό</a:t>
                      </a:r>
                      <a:r>
                        <a:rPr lang="el-GR" sz="1600" b="0" kern="1200" dirty="0">
                          <a:solidFill>
                            <a:schemeClr val="lt1"/>
                          </a:solidFill>
                          <a:latin typeface="+mn-lt"/>
                          <a:ea typeface="+mn-ea"/>
                          <a:cs typeface="+mn-cs"/>
                        </a:rPr>
                        <a:t>, που θεωρείται ότι έχει αποδεδειγμένη ισχύ, και έχει </a:t>
                      </a:r>
                      <a:r>
                        <a:rPr lang="el-GR" sz="1600" b="1" kern="1200" dirty="0">
                          <a:solidFill>
                            <a:schemeClr val="lt1"/>
                          </a:solidFill>
                          <a:latin typeface="+mn-lt"/>
                          <a:ea typeface="+mn-ea"/>
                          <a:cs typeface="+mn-cs"/>
                        </a:rPr>
                        <a:t>ως απόληξη κάτι ειδικό</a:t>
                      </a:r>
                      <a:endParaRPr lang="el-GR" sz="1600" b="0" kern="1200" dirty="0">
                        <a:solidFill>
                          <a:schemeClr val="lt1"/>
                        </a:solidFill>
                        <a:latin typeface="+mn-lt"/>
                        <a:ea typeface="+mn-ea"/>
                        <a:cs typeface="+mn-cs"/>
                      </a:endParaRPr>
                    </a:p>
                  </a:txBody>
                  <a:tcPr>
                    <a:solidFill>
                      <a:schemeClr val="tx2">
                        <a:lumMod val="75000"/>
                      </a:schemeClr>
                    </a:solidFill>
                  </a:tcPr>
                </a:tc>
                <a:extLst>
                  <a:ext uri="{0D108BD9-81ED-4DB2-BD59-A6C34878D82A}">
                    <a16:rowId xmlns:a16="http://schemas.microsoft.com/office/drawing/2014/main" xmlns="" val="941147129"/>
                  </a:ext>
                </a:extLst>
              </a:tr>
              <a:tr h="370840">
                <a:tc>
                  <a:txBody>
                    <a:bodyPr/>
                    <a:lstStyle/>
                    <a:p>
                      <a:r>
                        <a:rPr lang="el-GR" sz="1600" b="1" kern="1200" dirty="0">
                          <a:solidFill>
                            <a:schemeClr val="lt1"/>
                          </a:solidFill>
                          <a:latin typeface="+mn-lt"/>
                          <a:ea typeface="+mn-ea"/>
                          <a:cs typeface="+mn-cs"/>
                        </a:rPr>
                        <a:t>Επαγωγικός</a:t>
                      </a:r>
                    </a:p>
                  </a:txBody>
                  <a:tcPr>
                    <a:solidFill>
                      <a:schemeClr val="tx2">
                        <a:lumMod val="75000"/>
                      </a:schemeClr>
                    </a:solidFill>
                  </a:tcPr>
                </a:tc>
                <a:tc>
                  <a:txBody>
                    <a:bodyPr/>
                    <a:lstStyle/>
                    <a:p>
                      <a:r>
                        <a:rPr lang="el-GR" sz="1600" b="0" kern="1200" dirty="0">
                          <a:solidFill>
                            <a:schemeClr val="lt1"/>
                          </a:solidFill>
                          <a:latin typeface="+mn-lt"/>
                          <a:ea typeface="+mn-ea"/>
                          <a:cs typeface="+mn-cs"/>
                        </a:rPr>
                        <a:t>η συλλογιστική πορεία </a:t>
                      </a:r>
                      <a:r>
                        <a:rPr lang="el-GR" sz="1600" b="1" kern="1200" dirty="0">
                          <a:solidFill>
                            <a:schemeClr val="lt1"/>
                          </a:solidFill>
                          <a:latin typeface="+mn-lt"/>
                          <a:ea typeface="+mn-ea"/>
                          <a:cs typeface="+mn-cs"/>
                        </a:rPr>
                        <a:t>έχει σημείο εκκίνησης κάτι ειδικό και συγκεκριμένο και απόληξη τη διατύπωση ενός γενικού συμπεράσματος</a:t>
                      </a:r>
                    </a:p>
                    <a:p>
                      <a:pPr marL="285750" indent="-285750">
                        <a:buFont typeface="Arial" panose="020B0604020202020204" pitchFamily="34" charset="0"/>
                        <a:buChar char="•"/>
                      </a:pPr>
                      <a:r>
                        <a:rPr lang="el-GR" sz="1600" b="0" kern="1200" dirty="0">
                          <a:solidFill>
                            <a:schemeClr val="lt1"/>
                          </a:solidFill>
                          <a:latin typeface="+mn-lt"/>
                          <a:ea typeface="+mn-ea"/>
                          <a:cs typeface="+mn-cs"/>
                        </a:rPr>
                        <a:t>πιθανολογικός χαρακτήρας</a:t>
                      </a:r>
                    </a:p>
                    <a:p>
                      <a:pPr marL="285750" indent="-285750">
                        <a:buFont typeface="Arial" panose="020B0604020202020204" pitchFamily="34" charset="0"/>
                        <a:buChar char="•"/>
                      </a:pPr>
                      <a:r>
                        <a:rPr lang="el-GR" sz="1600" b="0" kern="1200" dirty="0">
                          <a:solidFill>
                            <a:schemeClr val="lt1"/>
                          </a:solidFill>
                          <a:latin typeface="+mn-lt"/>
                          <a:ea typeface="+mn-ea"/>
                          <a:cs typeface="+mn-cs"/>
                        </a:rPr>
                        <a:t>μόνο η τέλεια επαγωγή καταλήγει σε βέβαιο συμπέρασμα,</a:t>
                      </a:r>
                    </a:p>
                  </a:txBody>
                  <a:tcPr>
                    <a:solidFill>
                      <a:schemeClr val="tx2">
                        <a:lumMod val="75000"/>
                      </a:schemeClr>
                    </a:solidFill>
                  </a:tcPr>
                </a:tc>
                <a:extLst>
                  <a:ext uri="{0D108BD9-81ED-4DB2-BD59-A6C34878D82A}">
                    <a16:rowId xmlns:a16="http://schemas.microsoft.com/office/drawing/2014/main" xmlns="" val="2744673886"/>
                  </a:ext>
                </a:extLst>
              </a:tr>
              <a:tr h="370840">
                <a:tc>
                  <a:txBody>
                    <a:bodyPr/>
                    <a:lstStyle/>
                    <a:p>
                      <a:r>
                        <a:rPr lang="el-GR" sz="1600" b="1" kern="1200" dirty="0">
                          <a:solidFill>
                            <a:schemeClr val="lt1"/>
                          </a:solidFill>
                          <a:latin typeface="+mn-lt"/>
                          <a:ea typeface="+mn-ea"/>
                          <a:cs typeface="+mn-cs"/>
                        </a:rPr>
                        <a:t>Αναλογικός</a:t>
                      </a:r>
                    </a:p>
                  </a:txBody>
                  <a:tcPr>
                    <a:solidFill>
                      <a:schemeClr val="tx2">
                        <a:lumMod val="75000"/>
                      </a:schemeClr>
                    </a:solidFill>
                  </a:tcPr>
                </a:tc>
                <a:tc>
                  <a:txBody>
                    <a:bodyPr/>
                    <a:lstStyle/>
                    <a:p>
                      <a:pPr marL="0" indent="0" algn="just">
                        <a:buFont typeface="Arial" panose="020B0604020202020204" pitchFamily="34" charset="0"/>
                        <a:buNone/>
                      </a:pPr>
                      <a:r>
                        <a:rPr lang="el-GR" sz="1600" b="1" kern="1200" dirty="0">
                          <a:solidFill>
                            <a:schemeClr val="lt1"/>
                          </a:solidFill>
                          <a:latin typeface="+mn-lt"/>
                          <a:ea typeface="+mn-ea"/>
                          <a:cs typeface="+mn-cs"/>
                        </a:rPr>
                        <a:t>Μετάβαση από ένα Ειδικό/Επιμέρους σε ένα άλλο Ειδικό/Επιμέρους </a:t>
                      </a:r>
                    </a:p>
                    <a:p>
                      <a:pPr marL="285750" indent="-285750">
                        <a:buFont typeface="Arial" panose="020B0604020202020204" pitchFamily="34" charset="0"/>
                        <a:buChar char="•"/>
                      </a:pPr>
                      <a:r>
                        <a:rPr lang="el-GR" sz="1600" b="0" kern="1200" dirty="0">
                          <a:solidFill>
                            <a:schemeClr val="lt1"/>
                          </a:solidFill>
                          <a:latin typeface="+mn-lt"/>
                          <a:ea typeface="+mn-ea"/>
                          <a:cs typeface="+mn-cs"/>
                        </a:rPr>
                        <a:t>Μειωμένη αποδεικτική ισχύς</a:t>
                      </a:r>
                    </a:p>
                    <a:p>
                      <a:pPr marL="285750" indent="-285750">
                        <a:buFont typeface="Arial" panose="020B0604020202020204" pitchFamily="34" charset="0"/>
                        <a:buChar char="•"/>
                      </a:pPr>
                      <a:r>
                        <a:rPr lang="el-GR" sz="1600" b="0" kern="1200" dirty="0">
                          <a:solidFill>
                            <a:schemeClr val="lt1"/>
                          </a:solidFill>
                          <a:latin typeface="+mn-lt"/>
                          <a:ea typeface="+mn-ea"/>
                          <a:cs typeface="+mn-cs"/>
                        </a:rPr>
                        <a:t>Ασθενής τεκμηρίωση</a:t>
                      </a:r>
                    </a:p>
                  </a:txBody>
                  <a:tcPr>
                    <a:solidFill>
                      <a:schemeClr val="tx2">
                        <a:lumMod val="75000"/>
                      </a:schemeClr>
                    </a:solidFill>
                  </a:tcPr>
                </a:tc>
                <a:extLst>
                  <a:ext uri="{0D108BD9-81ED-4DB2-BD59-A6C34878D82A}">
                    <a16:rowId xmlns:a16="http://schemas.microsoft.com/office/drawing/2014/main" xmlns="" val="4210844850"/>
                  </a:ext>
                </a:extLst>
              </a:tr>
              <a:tr h="370840">
                <a:tc>
                  <a:txBody>
                    <a:bodyPr/>
                    <a:lstStyle/>
                    <a:p>
                      <a:r>
                        <a:rPr lang="el-GR" sz="1600" b="1" kern="1200" dirty="0">
                          <a:solidFill>
                            <a:schemeClr val="lt1"/>
                          </a:solidFill>
                          <a:latin typeface="+mn-lt"/>
                          <a:ea typeface="+mn-ea"/>
                          <a:cs typeface="+mn-cs"/>
                        </a:rPr>
                        <a:t>Υποθετικός</a:t>
                      </a:r>
                    </a:p>
                  </a:txBody>
                  <a:tcPr>
                    <a:solidFill>
                      <a:schemeClr val="tx2">
                        <a:lumMod val="75000"/>
                      </a:schemeClr>
                    </a:solidFill>
                  </a:tcPr>
                </a:tc>
                <a:tc>
                  <a:txBody>
                    <a:bodyPr/>
                    <a:lstStyle/>
                    <a:p>
                      <a:pPr marL="0" indent="0">
                        <a:buFont typeface="Arial" panose="020B0604020202020204" pitchFamily="34" charset="0"/>
                        <a:buNone/>
                      </a:pPr>
                      <a:r>
                        <a:rPr lang="el-GR" sz="1600" b="0" kern="1200" dirty="0">
                          <a:solidFill>
                            <a:schemeClr val="lt1"/>
                          </a:solidFill>
                          <a:latin typeface="+mn-lt"/>
                          <a:ea typeface="+mn-ea"/>
                          <a:cs typeface="+mn-cs"/>
                        </a:rPr>
                        <a:t>με αφετηρία την υπόθεση επιδιώκεται η κατάληξη σε τεκμηρίωση και συμπέρασμα</a:t>
                      </a:r>
                    </a:p>
                  </a:txBody>
                  <a:tcPr>
                    <a:solidFill>
                      <a:schemeClr val="tx2">
                        <a:lumMod val="75000"/>
                      </a:schemeClr>
                    </a:solidFill>
                  </a:tcPr>
                </a:tc>
                <a:extLst>
                  <a:ext uri="{0D108BD9-81ED-4DB2-BD59-A6C34878D82A}">
                    <a16:rowId xmlns:a16="http://schemas.microsoft.com/office/drawing/2014/main" xmlns="" val="1886609206"/>
                  </a:ext>
                </a:extLst>
              </a:tr>
              <a:tr h="370840">
                <a:tc>
                  <a:txBody>
                    <a:bodyPr/>
                    <a:lstStyle/>
                    <a:p>
                      <a:r>
                        <a:rPr lang="el-GR" sz="1600" b="1" kern="1200" dirty="0">
                          <a:solidFill>
                            <a:schemeClr val="lt1"/>
                          </a:solidFill>
                          <a:latin typeface="+mn-lt"/>
                          <a:ea typeface="+mn-ea"/>
                          <a:cs typeface="+mn-cs"/>
                        </a:rPr>
                        <a:t>Διαζευκτικός</a:t>
                      </a:r>
                    </a:p>
                  </a:txBody>
                  <a:tcPr>
                    <a:solidFill>
                      <a:schemeClr val="tx2">
                        <a:lumMod val="75000"/>
                      </a:schemeClr>
                    </a:solidFill>
                  </a:tcPr>
                </a:tc>
                <a:tc>
                  <a:txBody>
                    <a:bodyPr/>
                    <a:lstStyle/>
                    <a:p>
                      <a:pPr marL="0" indent="0">
                        <a:buFont typeface="Arial" panose="020B0604020202020204" pitchFamily="34" charset="0"/>
                        <a:buNone/>
                      </a:pPr>
                      <a:r>
                        <a:rPr lang="el-GR" sz="1600" b="0" kern="1200" dirty="0">
                          <a:solidFill>
                            <a:schemeClr val="lt1"/>
                          </a:solidFill>
                          <a:latin typeface="+mn-lt"/>
                          <a:ea typeface="+mn-ea"/>
                          <a:cs typeface="+mn-cs"/>
                        </a:rPr>
                        <a:t>δυνατότητα επιλογής μέσω της τεκμηριωμένης προσέγγισης</a:t>
                      </a:r>
                    </a:p>
                  </a:txBody>
                  <a:tcPr>
                    <a:solidFill>
                      <a:schemeClr val="tx2">
                        <a:lumMod val="75000"/>
                      </a:schemeClr>
                    </a:solidFill>
                  </a:tcPr>
                </a:tc>
                <a:extLst>
                  <a:ext uri="{0D108BD9-81ED-4DB2-BD59-A6C34878D82A}">
                    <a16:rowId xmlns:a16="http://schemas.microsoft.com/office/drawing/2014/main" xmlns="" val="3836718164"/>
                  </a:ext>
                </a:extLst>
              </a:tr>
            </a:tbl>
          </a:graphicData>
        </a:graphic>
      </p:graphicFrame>
      <p:sp>
        <p:nvSpPr>
          <p:cNvPr id="4" name="Ορθογώνιο 3">
            <a:extLst>
              <a:ext uri="{FF2B5EF4-FFF2-40B4-BE49-F238E27FC236}">
                <a16:creationId xmlns:a16="http://schemas.microsoft.com/office/drawing/2014/main" xmlns="" id="{A0C16B77-D7EF-40AB-8F84-7D7F604EF8AA}"/>
              </a:ext>
            </a:extLst>
          </p:cNvPr>
          <p:cNvSpPr/>
          <p:nvPr/>
        </p:nvSpPr>
        <p:spPr>
          <a:xfrm>
            <a:off x="539552" y="1628800"/>
            <a:ext cx="7776864" cy="369332"/>
          </a:xfrm>
          <a:prstGeom prst="rect">
            <a:avLst/>
          </a:prstGeom>
        </p:spPr>
        <p:txBody>
          <a:bodyPr wrap="square">
            <a:spAutoFit/>
          </a:bodyPr>
          <a:lstStyle/>
          <a:p>
            <a:r>
              <a:rPr lang="el-GR" b="1" dirty="0">
                <a:solidFill>
                  <a:schemeClr val="tx2">
                    <a:lumMod val="75000"/>
                  </a:schemeClr>
                </a:solidFill>
              </a:rPr>
              <a:t>Συλλογισμός: </a:t>
            </a:r>
            <a:r>
              <a:rPr lang="el-GR" dirty="0">
                <a:solidFill>
                  <a:schemeClr val="tx2">
                    <a:lumMod val="75000"/>
                  </a:schemeClr>
                </a:solidFill>
              </a:rPr>
              <a:t>η διαδικασία οικοδόμησης της επιχειρηματολογίας</a:t>
            </a:r>
          </a:p>
        </p:txBody>
      </p:sp>
    </p:spTree>
    <p:extLst>
      <p:ext uri="{BB962C8B-B14F-4D97-AF65-F5344CB8AC3E}">
        <p14:creationId xmlns:p14="http://schemas.microsoft.com/office/powerpoint/2010/main" val="228231290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7975</TotalTime>
  <Words>3647</Words>
  <Application>Microsoft Office PowerPoint</Application>
  <PresentationFormat>Προβολή στην οθόνη (4:3)</PresentationFormat>
  <Paragraphs>430</Paragraphs>
  <Slides>59</Slides>
  <Notes>5</Notes>
  <HiddenSlides>0</HiddenSlides>
  <MMClips>0</MMClips>
  <ScaleCrop>false</ScaleCrop>
  <HeadingPairs>
    <vt:vector size="4" baseType="variant">
      <vt:variant>
        <vt:lpstr>Θέμα</vt:lpstr>
      </vt:variant>
      <vt:variant>
        <vt:i4>1</vt:i4>
      </vt:variant>
      <vt:variant>
        <vt:lpstr>Τίτλοι διαφανειών</vt:lpstr>
      </vt:variant>
      <vt:variant>
        <vt:i4>59</vt:i4>
      </vt:variant>
    </vt:vector>
  </HeadingPairs>
  <TitlesOfParts>
    <vt:vector size="60" baseType="lpstr">
      <vt:lpstr>Θέμα του Office</vt:lpstr>
      <vt:lpstr>  Ενίσχυση Κριτικής Σκέψης  </vt:lpstr>
      <vt:lpstr>Μέρος 1ο</vt:lpstr>
      <vt:lpstr>Νεωτερικότητα και ορθολογική σκέψη</vt:lpstr>
      <vt:lpstr>Νεωτερικότητα και ορθολογική σκέψη</vt:lpstr>
      <vt:lpstr>Νεωτερικότητα και ορθολογική σκέψη</vt:lpstr>
      <vt:lpstr>Νεωτερικότητα και ορθολογική σκέψη</vt:lpstr>
      <vt:lpstr>Νεωτερικότητα και ορθολογική σκέψη</vt:lpstr>
      <vt:lpstr>Η τεχνική  της επιχειρηματολογίας</vt:lpstr>
      <vt:lpstr>Η τεχνική  της επιχειρηματολογίας</vt:lpstr>
      <vt:lpstr>Η τεχνική  της επιχειρηματολογίας</vt:lpstr>
      <vt:lpstr>Η τεχνική  της επιχειρηματολογίας </vt:lpstr>
      <vt:lpstr> Η απαρχή του ορθολογισμού</vt:lpstr>
      <vt:lpstr> Η απαρχή του ορθολογισμού</vt:lpstr>
      <vt:lpstr> Η απαρχή του ορθολογισμού</vt:lpstr>
      <vt:lpstr>Νεωτερικότητα και ο κοινωνικός εξορθολογισμός Max Weber</vt:lpstr>
      <vt:lpstr>Νεωτερικότητα και ο κοινωνικός εξορθολογισμός Max Weber</vt:lpstr>
      <vt:lpstr>Μέρος 2ο</vt:lpstr>
      <vt:lpstr>Η σχολή της Φρανκφούρτης</vt:lpstr>
      <vt:lpstr>Η σχολή της Φρανκφούρτης</vt:lpstr>
      <vt:lpstr>Η σχολή της Φρανκφούρτης</vt:lpstr>
      <vt:lpstr> Ορθολογισμός και κοινωνιολογικές προσεγγίσεις  </vt:lpstr>
      <vt:lpstr> Ορθολογισμός και κοινωνιολογικές προσεγγίσεις  </vt:lpstr>
      <vt:lpstr>Ορθολογισμός και κοινωνιολογικές προσεγγίσεις</vt:lpstr>
      <vt:lpstr> Ορθολογισμός και κοινωνιολογικές προσεγγίσεις  </vt:lpstr>
      <vt:lpstr>Ορθολογισμός και κοινωνιολογικές προσεγγίσεις</vt:lpstr>
      <vt:lpstr> Ορθολογισμός και κοινωνιολογικές προσεγγίσεις  </vt:lpstr>
      <vt:lpstr>Μέρος 3ο</vt:lpstr>
      <vt:lpstr>Κριτικές προσεγγίσεις της νεωτερικότητας </vt:lpstr>
      <vt:lpstr>Κριτικές προσεγγίσεις της νεωτερικότητας </vt:lpstr>
      <vt:lpstr>Η αναστοχαστικότητα της νεωτερικότητας</vt:lpstr>
      <vt:lpstr>Η αναστοχαστικότητα της νεωτερικότητας</vt:lpstr>
      <vt:lpstr>Μέρος 4ο</vt:lpstr>
      <vt:lpstr>Δημόσια προβλήματα</vt:lpstr>
      <vt:lpstr>Δημόσια προβλήματα</vt:lpstr>
      <vt:lpstr>Δημόσια προβλήματα</vt:lpstr>
      <vt:lpstr>Δημόσια πολιτική</vt:lpstr>
      <vt:lpstr>Δημόσια πολιτική</vt:lpstr>
      <vt:lpstr>Δημόσια πολιτική</vt:lpstr>
      <vt:lpstr>Λήψη αποφάσεων </vt:lpstr>
      <vt:lpstr>Μοντέλα λήψης αποφάσεων </vt:lpstr>
      <vt:lpstr>Βασικά μοντέλα λήψης αποφάσεων</vt:lpstr>
      <vt:lpstr>Βασικά μοντέλα λήψης αποφάσεων</vt:lpstr>
      <vt:lpstr>Ορθολογικό μοντέλο </vt:lpstr>
      <vt:lpstr>Ορθολογικό Μοντέλο-Βασικά Χαρακτηριστικά</vt:lpstr>
      <vt:lpstr>Ορθολογικό μοντέλο </vt:lpstr>
      <vt:lpstr>Ορθολογικό μοντέλο </vt:lpstr>
      <vt:lpstr>Ορθολογικό μοντέλο </vt:lpstr>
      <vt:lpstr>Ορθολογικό μοντέλο </vt:lpstr>
      <vt:lpstr>Ορθολογικό μοντέλο  </vt:lpstr>
      <vt:lpstr>Ορθολογικό μοντέλο  </vt:lpstr>
      <vt:lpstr>Κριτική σκέψη και αντιμετώπιση δημόσιων προβλημάτων</vt:lpstr>
      <vt:lpstr>Κριτική σκέψη και αντιμετώπιση δημόσιων προβλημάτων</vt:lpstr>
      <vt:lpstr>Κριτική σκέψη και αντιμετώπιση δημόσιων προβλημάτων</vt:lpstr>
      <vt:lpstr>Κριτική σκέψη και αντιμετώπιση δημόσιων προβλημάτων</vt:lpstr>
      <vt:lpstr>Κριτική σκέψη και αντιμετώπιση δημόσιων προβλημάτων</vt:lpstr>
      <vt:lpstr>Κριτική σκέψη και αντιμετώπιση δημόσιων προβλημάτων</vt:lpstr>
      <vt:lpstr>Κριτική σκέψη και αντιμετώπιση δημόσιων προβλημάτων</vt:lpstr>
      <vt:lpstr>Κριτική σκέψη και αντιμετώπιση δημόσιων προβλημάτων</vt:lpstr>
      <vt:lpstr>Κριτική σκέψη στη  νέα εποχή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Βασικές εισαγωγικές έννοιες Δρ. Αντώνιος Λιανός</dc:title>
  <dc:creator>Olga Badeka</dc:creator>
  <cp:lastModifiedBy>Σοφία Δημουλά</cp:lastModifiedBy>
  <cp:revision>492</cp:revision>
  <dcterms:created xsi:type="dcterms:W3CDTF">2015-05-12T07:15:08Z</dcterms:created>
  <dcterms:modified xsi:type="dcterms:W3CDTF">2021-05-25T18:24:44Z</dcterms:modified>
</cp:coreProperties>
</file>