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0693400" cy="7562850"/>
  <p:notesSz cx="10693400" cy="756285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4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336675" y="1237717"/>
            <a:ext cx="8020050" cy="2632992"/>
          </a:xfrm>
        </p:spPr>
        <p:txBody>
          <a:bodyPr anchor="b"/>
          <a:lstStyle>
            <a:lvl1pPr algn="ctr">
              <a:defRPr sz="5263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36675" y="3972247"/>
            <a:ext cx="8020050" cy="1825938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7307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886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652465" y="402652"/>
            <a:ext cx="2305764" cy="6409166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735171" y="402652"/>
            <a:ext cx="6783626" cy="6409166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516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841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9602" y="1885462"/>
            <a:ext cx="9223058" cy="3145935"/>
          </a:xfrm>
        </p:spPr>
        <p:txBody>
          <a:bodyPr anchor="b"/>
          <a:lstStyle>
            <a:lvl1pPr>
              <a:defRPr sz="5263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9602" y="5061158"/>
            <a:ext cx="9223058" cy="1654373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1010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2020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303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404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50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606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707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808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9954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735171" y="2013259"/>
            <a:ext cx="4544695" cy="4798559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413534" y="2013259"/>
            <a:ext cx="4544695" cy="4798559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8284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36564" y="402652"/>
            <a:ext cx="9223058" cy="1461801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36565" y="1853949"/>
            <a:ext cx="4523809" cy="90859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736565" y="2762541"/>
            <a:ext cx="4523809" cy="406328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5413534" y="1853949"/>
            <a:ext cx="4546088" cy="90859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5413534" y="2762541"/>
            <a:ext cx="4546088" cy="406328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4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197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8162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46088" y="1088911"/>
            <a:ext cx="5413534" cy="5374525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6689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546088" y="1088911"/>
            <a:ext cx="5413534" cy="5374525"/>
          </a:xfrm>
        </p:spPr>
        <p:txBody>
          <a:bodyPr/>
          <a:lstStyle>
            <a:lvl1pPr marL="0" indent="0">
              <a:buNone/>
              <a:defRPr sz="2807"/>
            </a:lvl1pPr>
            <a:lvl2pPr marL="401010" indent="0">
              <a:buNone/>
              <a:defRPr sz="2456"/>
            </a:lvl2pPr>
            <a:lvl3pPr marL="802020" indent="0">
              <a:buNone/>
              <a:defRPr sz="2105"/>
            </a:lvl3pPr>
            <a:lvl4pPr marL="1203030" indent="0">
              <a:buNone/>
              <a:defRPr sz="1754"/>
            </a:lvl4pPr>
            <a:lvl5pPr marL="1604040" indent="0">
              <a:buNone/>
              <a:defRPr sz="1754"/>
            </a:lvl5pPr>
            <a:lvl6pPr marL="2005051" indent="0">
              <a:buNone/>
              <a:defRPr sz="1754"/>
            </a:lvl6pPr>
            <a:lvl7pPr marL="2406061" indent="0">
              <a:buNone/>
              <a:defRPr sz="1754"/>
            </a:lvl7pPr>
            <a:lvl8pPr marL="2807071" indent="0">
              <a:buNone/>
              <a:defRPr sz="1754"/>
            </a:lvl8pPr>
            <a:lvl9pPr marL="3208081" indent="0">
              <a:buNone/>
              <a:defRPr sz="1754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3908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735171" y="402652"/>
            <a:ext cx="9223058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35171" y="2013259"/>
            <a:ext cx="9223058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735171" y="7009642"/>
            <a:ext cx="24060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4D899-5B41-4E7B-A214-E002ABBB1E14}" type="datetimeFigureOut">
              <a:rPr lang="en-US" smtClean="0"/>
              <a:pPr/>
              <a:t>6/4/2020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542189" y="7009642"/>
            <a:ext cx="3609023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7552214" y="7009642"/>
            <a:ext cx="24060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568B6-5BA3-45EE-8637-84BF56F3E26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596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802020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05" indent="-200505" algn="l" defTabSz="80202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51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52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53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54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55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56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57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58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1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02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03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04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05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06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07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08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3025" y="1884363"/>
            <a:ext cx="5445125" cy="223837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b="1" spc="-5" dirty="0">
                <a:latin typeface="Tahoma"/>
                <a:cs typeface="Tahoma"/>
              </a:rPr>
              <a:t>ΚΑΤΕΥΘΥΝΣΗ</a:t>
            </a:r>
            <a:r>
              <a:rPr sz="1300" spc="-5" dirty="0">
                <a:latin typeface="Tahoma"/>
                <a:cs typeface="Tahoma"/>
              </a:rPr>
              <a:t>: </a:t>
            </a:r>
            <a:r>
              <a:rPr sz="1300" b="1" spc="-5" dirty="0">
                <a:latin typeface="Tahoma"/>
                <a:cs typeface="Tahoma"/>
              </a:rPr>
              <a:t>ΔΙΟΙΚΗΣΗ ΥΠΗΡΕΣΙΩΝ ΚΟΙΝΩΝΙΚΗΣ</a:t>
            </a:r>
            <a:r>
              <a:rPr sz="1300" b="1" spc="114" dirty="0">
                <a:latin typeface="Tahoma"/>
                <a:cs typeface="Tahoma"/>
              </a:rPr>
              <a:t> </a:t>
            </a:r>
            <a:r>
              <a:rPr sz="1300" b="1" spc="-10" dirty="0">
                <a:latin typeface="Tahoma"/>
                <a:cs typeface="Tahoma"/>
              </a:rPr>
              <a:t>ΦΡΟΝΤΙΔΑΣ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11488" y="2679700"/>
            <a:ext cx="4645025" cy="622300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905" algn="ctr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u="heavy" spc="-3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ΜΑΘΗΜΑ</a:t>
            </a:r>
            <a:endParaRPr sz="1300">
              <a:latin typeface="Tahoma"/>
              <a:cs typeface="Tahoma"/>
            </a:endParaRPr>
          </a:p>
          <a:p>
            <a:pPr fontAlgn="auto">
              <a:spcBef>
                <a:spcPts val="15"/>
              </a:spcBef>
              <a:spcAft>
                <a:spcPts val="0"/>
              </a:spcAft>
              <a:defRPr/>
            </a:pPr>
            <a:endParaRPr sz="1300">
              <a:latin typeface="Tahoma"/>
              <a:cs typeface="Tahom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b="1" spc="-5" dirty="0">
                <a:latin typeface="Tahoma"/>
                <a:cs typeface="Tahoma"/>
              </a:rPr>
              <a:t>ΕΡΓΑΣΙΑΚΕΣ ΣΧΕΣΕΙΣ ΣΤΗΝ </a:t>
            </a:r>
            <a:r>
              <a:rPr sz="1300" b="1" spc="-10" dirty="0">
                <a:latin typeface="Tahoma"/>
                <a:cs typeface="Tahoma"/>
              </a:rPr>
              <a:t>ΕΛΛΑΔΑ </a:t>
            </a:r>
            <a:r>
              <a:rPr sz="1300" b="1" spc="-5" dirty="0">
                <a:latin typeface="Tahoma"/>
                <a:cs typeface="Tahoma"/>
              </a:rPr>
              <a:t>ΚΑΙ </a:t>
            </a:r>
            <a:r>
              <a:rPr sz="1300" b="1" spc="-10" dirty="0">
                <a:latin typeface="Tahoma"/>
                <a:cs typeface="Tahoma"/>
              </a:rPr>
              <a:t>ΣΤΗΝ</a:t>
            </a:r>
            <a:r>
              <a:rPr sz="1300" b="1" spc="200" dirty="0">
                <a:latin typeface="Tahoma"/>
                <a:cs typeface="Tahoma"/>
              </a:rPr>
              <a:t> </a:t>
            </a:r>
            <a:r>
              <a:rPr sz="1300" b="1" spc="-5" dirty="0">
                <a:latin typeface="Tahoma"/>
                <a:cs typeface="Tahoma"/>
              </a:rPr>
              <a:t>ΕΥΡΩΠΗ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7171" name="object 4"/>
          <p:cNvSpPr txBox="1">
            <a:spLocks noChangeArrowheads="1"/>
          </p:cNvSpPr>
          <p:nvPr/>
        </p:nvSpPr>
        <p:spPr bwMode="auto">
          <a:xfrm>
            <a:off x="3852863" y="4275138"/>
            <a:ext cx="2962275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065" rIns="0" bIns="0">
            <a:spAutoFit/>
          </a:bodyPr>
          <a:lstStyle/>
          <a:p>
            <a:pPr marL="3175" algn="ctr">
              <a:spcBef>
                <a:spcPts val="100"/>
              </a:spcBef>
            </a:pPr>
            <a:r>
              <a:rPr lang="el-GR" sz="1300" u="sng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300" b="1" u="sng">
                <a:latin typeface="Tahoma" pitchFamily="34" charset="0"/>
                <a:cs typeface="Tahoma" pitchFamily="34" charset="0"/>
              </a:rPr>
              <a:t>ΕΠΙΜΕΛΕΙΑ</a:t>
            </a: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3175" algn="ctr">
              <a:lnSpc>
                <a:spcPts val="3150"/>
              </a:lnSpc>
              <a:spcBef>
                <a:spcPts val="363"/>
              </a:spcBef>
            </a:pPr>
            <a:r>
              <a:rPr lang="el-GR" sz="1300" b="1">
                <a:latin typeface="Tahoma" pitchFamily="34" charset="0"/>
                <a:cs typeface="Tahoma" pitchFamily="34" charset="0"/>
              </a:rPr>
              <a:t>ΓΙΩΡΓΟΣ ΒΛΑΣΣΟΠΟΥΛΟΣ  ΔΙΚΗΓΟΡΟΣ </a:t>
            </a:r>
            <a:r>
              <a:rPr lang="el-GR" sz="1300">
                <a:latin typeface="Tahoma" pitchFamily="34" charset="0"/>
                <a:cs typeface="Tahoma" pitchFamily="34" charset="0"/>
              </a:rPr>
              <a:t>– </a:t>
            </a:r>
            <a:r>
              <a:rPr lang="el-GR" sz="1300" b="1">
                <a:latin typeface="Tahoma" pitchFamily="34" charset="0"/>
                <a:cs typeface="Tahoma" pitchFamily="34" charset="0"/>
              </a:rPr>
              <a:t>ΔΙΔΑΚΤΩΡ ΝΟΜΙΚΗΣ</a:t>
            </a:r>
            <a:endParaRPr lang="el-GR" sz="13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bject 3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6386" name="object 2"/>
          <p:cNvSpPr txBox="1">
            <a:spLocks noChangeArrowheads="1"/>
          </p:cNvSpPr>
          <p:nvPr/>
        </p:nvSpPr>
        <p:spPr bwMode="auto">
          <a:xfrm>
            <a:off x="901700" y="1133475"/>
            <a:ext cx="8883650" cy="264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065" rIns="0" bIns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l-GR" sz="1300">
                <a:latin typeface="Tahoma" pitchFamily="34" charset="0"/>
                <a:cs typeface="Tahoma" pitchFamily="34" charset="0"/>
              </a:rPr>
              <a:t>8. Καλές πρακτικές στην Ε.Ε.</a:t>
            </a:r>
          </a:p>
          <a:p>
            <a:pPr marL="12700">
              <a:spcBef>
                <a:spcPts val="13"/>
              </a:spcBef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/>
            <a:r>
              <a:rPr lang="el-GR" sz="1300">
                <a:latin typeface="Tahoma" pitchFamily="34" charset="0"/>
                <a:cs typeface="Tahoma" pitchFamily="34" charset="0"/>
              </a:rPr>
              <a:t>1) Το δικαίωμα αποσύνδεσης (debit a la deconnexion)</a:t>
            </a:r>
          </a:p>
          <a:p>
            <a:pPr marL="12700">
              <a:spcBef>
                <a:spcPts val="13"/>
              </a:spcBef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>
              <a:buFont typeface="Symbol" pitchFamily="18" charset="2"/>
              <a:buChar char="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Ισχύει στη Γαλλία από 1-1-2017</a:t>
            </a:r>
          </a:p>
          <a:p>
            <a:pPr marL="12700">
              <a:lnSpc>
                <a:spcPts val="3150"/>
              </a:lnSpc>
              <a:spcBef>
                <a:spcPts val="363"/>
              </a:spcBef>
              <a:buFont typeface="Symbol" pitchFamily="18" charset="2"/>
              <a:buChar char="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Προβλέπει υποχρεωτική διαβούλευση μεταξύ εργοδοτικής και εργατικής πλευράς σε επιχειρήσεις με άνω των 50  </a:t>
            </a:r>
            <a:endParaRPr lang="en-US" sz="1300">
              <a:latin typeface="Tahoma" pitchFamily="34" charset="0"/>
              <a:cs typeface="Tahoma" pitchFamily="34" charset="0"/>
            </a:endParaRPr>
          </a:p>
          <a:p>
            <a:pPr marL="12700">
              <a:lnSpc>
                <a:spcPts val="3150"/>
              </a:lnSpc>
              <a:spcBef>
                <a:spcPts val="363"/>
              </a:spcBef>
              <a:buFont typeface="Symbol" pitchFamily="18" charset="2"/>
              <a:buNone/>
            </a:pPr>
            <a:r>
              <a:rPr lang="en-US" sz="1300">
                <a:latin typeface="Tahoma" pitchFamily="34" charset="0"/>
                <a:cs typeface="Tahoma" pitchFamily="34" charset="0"/>
              </a:rPr>
              <a:t>   </a:t>
            </a:r>
            <a:r>
              <a:rPr lang="el-GR" sz="1300">
                <a:latin typeface="Tahoma" pitchFamily="34" charset="0"/>
                <a:cs typeface="Tahoma" pitchFamily="34" charset="0"/>
              </a:rPr>
              <a:t>εργαζομένων</a:t>
            </a:r>
          </a:p>
          <a:p>
            <a:pPr marL="12700">
              <a:spcBef>
                <a:spcPts val="1188"/>
              </a:spcBef>
              <a:buFont typeface="Symbol" pitchFamily="18" charset="2"/>
              <a:buChar char="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Πάντως δεν πρόκειται για ένα πλήρως δεσμευτικό δικαίωμα</a:t>
            </a:r>
          </a:p>
          <a:p>
            <a:pPr marL="12700">
              <a:spcBef>
                <a:spcPts val="25"/>
              </a:spcBef>
              <a:buFont typeface="Symbol" pitchFamily="18" charset="2"/>
              <a:buChar char=""/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>
              <a:buFont typeface="Symbol" pitchFamily="18" charset="2"/>
              <a:buChar char="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Επανεξετάζεται πλέον μετά την υγειονομική κρίση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bject 3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33475"/>
            <a:ext cx="7251700" cy="220503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l-GR" sz="1300">
                <a:latin typeface="Tahoma" pitchFamily="34" charset="0"/>
                <a:cs typeface="Tahoma" pitchFamily="34" charset="0"/>
              </a:rPr>
              <a:t>9.</a:t>
            </a:r>
          </a:p>
          <a:p>
            <a:pPr marL="12700">
              <a:spcBef>
                <a:spcPts val="13"/>
              </a:spcBef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/>
            <a:r>
              <a:rPr lang="el-GR" sz="1300">
                <a:latin typeface="Tahoma" pitchFamily="34" charset="0"/>
                <a:cs typeface="Tahoma" pitchFamily="34" charset="0"/>
              </a:rPr>
              <a:t>2. Δικαίωμα σε τηλεργασία</a:t>
            </a:r>
          </a:p>
          <a:p>
            <a:pPr marL="12700">
              <a:spcBef>
                <a:spcPts val="13"/>
              </a:spcBef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>
              <a:buFont typeface="Symbol" pitchFamily="18" charset="2"/>
              <a:buChar char="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Στη Γερμανία βρίσκεται σε εξέλιξη σχετικός διάλογος</a:t>
            </a:r>
          </a:p>
          <a:p>
            <a:pPr marL="12700">
              <a:spcBef>
                <a:spcPts val="13"/>
              </a:spcBef>
              <a:buFont typeface="Symbol" pitchFamily="18" charset="2"/>
              <a:buChar char=""/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>
              <a:buFont typeface="Symbol" pitchFamily="18" charset="2"/>
              <a:buChar char="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Εξετάζεται η πρόβλεψη δικαιώματος του εργαζόμενου σε τηλεργασία</a:t>
            </a:r>
          </a:p>
          <a:p>
            <a:pPr marL="12700">
              <a:spcBef>
                <a:spcPts val="25"/>
              </a:spcBef>
              <a:buFont typeface="Symbol" pitchFamily="18" charset="2"/>
              <a:buChar char=""/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>
              <a:buFont typeface="Symbol" pitchFamily="18" charset="2"/>
              <a:buChar char="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Η βάση του διαλόγου έγκειται στον σεβασμό του εθελοντικού χαρακτήρα</a:t>
            </a:r>
          </a:p>
          <a:p>
            <a:pPr marL="12700">
              <a:spcBef>
                <a:spcPts val="13"/>
              </a:spcBef>
              <a:buFont typeface="Symbol" pitchFamily="18" charset="2"/>
              <a:buChar char=""/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>
              <a:buFont typeface="Symbol" pitchFamily="18" charset="2"/>
              <a:buChar char="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Επανεξετάζεται ότι το δικαίωμα θα αφορά εργασίες που μπορούν να εκτελεστούν από απόσταση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bject 3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18434" name="object 2"/>
          <p:cNvSpPr txBox="1">
            <a:spLocks noChangeArrowheads="1"/>
          </p:cNvSpPr>
          <p:nvPr/>
        </p:nvSpPr>
        <p:spPr bwMode="auto">
          <a:xfrm>
            <a:off x="901700" y="1133475"/>
            <a:ext cx="8885238" cy="213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065" rIns="0" bIns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l-GR" sz="1300">
                <a:latin typeface="Tahoma" pitchFamily="34" charset="0"/>
                <a:cs typeface="Tahoma" pitchFamily="34" charset="0"/>
              </a:rPr>
              <a:t>10. Ο ρόλος των κοινωνικών εταίρων</a:t>
            </a:r>
          </a:p>
          <a:p>
            <a:pPr marL="12700">
              <a:lnSpc>
                <a:spcPct val="191000"/>
              </a:lnSpc>
              <a:spcBef>
                <a:spcPts val="75"/>
              </a:spcBef>
            </a:pPr>
            <a:r>
              <a:rPr lang="el-GR" sz="1300">
                <a:latin typeface="Arial" charset="0"/>
              </a:rPr>
              <a:t>→ Η κεντρική ρύθμιση για τηλεργασία είναι μια Ευρωπαϊκή συλλογική συμφωνία μεταξύ των κοινωνικών εταίρων  στην ΕΕ (2002), έστω και αν δεν θεσπίστηκε σχετική οδηγία</a:t>
            </a:r>
          </a:p>
          <a:p>
            <a:pPr marL="12700"/>
            <a:endParaRPr lang="el-GR" sz="1200">
              <a:latin typeface="Arial" charset="0"/>
            </a:endParaRPr>
          </a:p>
          <a:p>
            <a:pPr marL="12700"/>
            <a:r>
              <a:rPr lang="el-GR" sz="1300">
                <a:latin typeface="Arial" charset="0"/>
              </a:rPr>
              <a:t>→ Ο ILO συστήνει την ανάδειξη του ενεργού ρόλου των κοινωνικών εταίρων</a:t>
            </a:r>
          </a:p>
          <a:p>
            <a:pPr marL="12700">
              <a:lnSpc>
                <a:spcPts val="3000"/>
              </a:lnSpc>
              <a:spcBef>
                <a:spcPts val="325"/>
              </a:spcBef>
            </a:pPr>
            <a:r>
              <a:rPr lang="el-GR" sz="1300">
                <a:latin typeface="Arial" charset="0"/>
              </a:rPr>
              <a:t>→ Πάντως ευελιξία ως προς το αν ένα κράτος θα προωθήσει ρυθμιστικό πλαίσιο είτε με νομοθετική διανομή είτε με  συλλογική συμφωνία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object 3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33475"/>
            <a:ext cx="4799013" cy="292893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292100" indent="-280035" fontAlgn="auto">
              <a:spcBef>
                <a:spcPts val="95"/>
              </a:spcBef>
              <a:spcAft>
                <a:spcPts val="0"/>
              </a:spcAft>
              <a:buFontTx/>
              <a:buAutoNum type="arabicPeriod" startAt="11"/>
              <a:tabLst>
                <a:tab pos="292735" algn="l"/>
              </a:tabLst>
              <a:defRPr/>
            </a:pPr>
            <a:r>
              <a:rPr sz="1300" dirty="0">
                <a:latin typeface="Tahoma"/>
                <a:cs typeface="Tahoma"/>
              </a:rPr>
              <a:t>Έρευνες </a:t>
            </a:r>
            <a:r>
              <a:rPr sz="1300" spc="-5" dirty="0">
                <a:latin typeface="Tahoma"/>
                <a:cs typeface="Tahoma"/>
              </a:rPr>
              <a:t>για</a:t>
            </a:r>
            <a:r>
              <a:rPr sz="1300" spc="-1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τηλεργασία</a:t>
            </a:r>
            <a:endParaRPr sz="1300">
              <a:latin typeface="Tahoma"/>
              <a:cs typeface="Tahoma"/>
            </a:endParaRPr>
          </a:p>
          <a:p>
            <a:pPr fontAlgn="auto">
              <a:spcBef>
                <a:spcPts val="40"/>
              </a:spcBef>
              <a:spcAft>
                <a:spcPts val="0"/>
              </a:spcAft>
              <a:buFont typeface="Tahoma"/>
              <a:buAutoNum type="arabicPeriod" startAt="11"/>
              <a:defRPr/>
            </a:pPr>
            <a:endParaRPr sz="1200">
              <a:latin typeface="Tahoma"/>
              <a:cs typeface="Tahoma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</a:t>
            </a:r>
            <a:r>
              <a:rPr sz="1300" spc="-10" dirty="0">
                <a:latin typeface="Arial"/>
                <a:cs typeface="Arial"/>
              </a:rPr>
              <a:t> ILO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Eurofound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5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Ευρωπαϊκοί</a:t>
            </a:r>
            <a:r>
              <a:rPr sz="1300" spc="1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φορείς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40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Η περίπτωση </a:t>
            </a:r>
            <a:r>
              <a:rPr sz="1300" spc="-10" dirty="0">
                <a:latin typeface="Arial"/>
                <a:cs typeface="Arial"/>
              </a:rPr>
              <a:t>της</a:t>
            </a:r>
            <a:r>
              <a:rPr sz="1300" spc="1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Ελλάδας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40"/>
              </a:spcBef>
              <a:spcAft>
                <a:spcPts val="0"/>
              </a:spcAft>
              <a:defRPr/>
            </a:pPr>
            <a:endParaRPr sz="1300">
              <a:latin typeface="Arial"/>
              <a:cs typeface="Arial"/>
            </a:endParaRPr>
          </a:p>
          <a:p>
            <a:pPr marL="469265" lvl="1" indent="-2286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69265" algn="l"/>
                <a:tab pos="469900" algn="l"/>
              </a:tabLst>
              <a:defRPr/>
            </a:pPr>
            <a:r>
              <a:rPr sz="1300" spc="-10" dirty="0">
                <a:latin typeface="Tahoma"/>
                <a:cs typeface="Tahoma"/>
              </a:rPr>
              <a:t>Γενική εικόνα</a:t>
            </a:r>
            <a:endParaRPr sz="1300">
              <a:latin typeface="Tahoma"/>
              <a:cs typeface="Tahoma"/>
            </a:endParaRPr>
          </a:p>
          <a:p>
            <a:pPr lvl="1" fontAlgn="auto">
              <a:spcBef>
                <a:spcPts val="15"/>
              </a:spcBef>
              <a:spcAft>
                <a:spcPts val="0"/>
              </a:spcAft>
              <a:buFont typeface="Symbol"/>
              <a:buChar char=""/>
              <a:defRPr/>
            </a:pPr>
            <a:endParaRPr sz="1300">
              <a:latin typeface="Tahoma"/>
              <a:cs typeface="Tahoma"/>
            </a:endParaRPr>
          </a:p>
          <a:p>
            <a:pPr marL="469265" lvl="1" indent="-2286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69265" algn="l"/>
                <a:tab pos="469900" algn="l"/>
              </a:tabLst>
              <a:defRPr/>
            </a:pPr>
            <a:r>
              <a:rPr sz="1300" spc="-10" dirty="0">
                <a:latin typeface="Tahoma"/>
                <a:cs typeface="Tahoma"/>
              </a:rPr>
              <a:t>Επιμέρους</a:t>
            </a:r>
            <a:r>
              <a:rPr sz="1300" spc="-15" dirty="0">
                <a:latin typeface="Tahoma"/>
                <a:cs typeface="Tahoma"/>
              </a:rPr>
              <a:t> </a:t>
            </a:r>
            <a:r>
              <a:rPr sz="1300" dirty="0">
                <a:latin typeface="Tahoma"/>
                <a:cs typeface="Tahoma"/>
              </a:rPr>
              <a:t>έρευνες</a:t>
            </a:r>
            <a:endParaRPr sz="1300">
              <a:latin typeface="Tahoma"/>
              <a:cs typeface="Tahoma"/>
            </a:endParaRPr>
          </a:p>
          <a:p>
            <a:pPr fontAlgn="auto">
              <a:spcBef>
                <a:spcPts val="40"/>
              </a:spcBef>
              <a:spcAft>
                <a:spcPts val="0"/>
              </a:spcAft>
              <a:defRPr/>
            </a:pPr>
            <a:endParaRPr sz="1200">
              <a:latin typeface="Tahoma"/>
              <a:cs typeface="Tahoma"/>
            </a:endParaRPr>
          </a:p>
          <a:p>
            <a:pPr marL="49974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</a:t>
            </a:r>
            <a:r>
              <a:rPr sz="1300" spc="-10" dirty="0">
                <a:latin typeface="Arial"/>
                <a:cs typeface="Arial"/>
              </a:rPr>
              <a:t>Ελληνογερμανικό </a:t>
            </a:r>
            <a:r>
              <a:rPr sz="1300" spc="-5" dirty="0">
                <a:latin typeface="Arial"/>
                <a:cs typeface="Arial"/>
              </a:rPr>
              <a:t>Εμπορικό Επιμελητήριο (Μάιος</a:t>
            </a:r>
            <a:r>
              <a:rPr sz="1300" spc="7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2020)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object 3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13</a:t>
            </a:r>
          </a:p>
        </p:txBody>
      </p:sp>
      <p:sp>
        <p:nvSpPr>
          <p:cNvPr id="20482" name="object 2"/>
          <p:cNvSpPr txBox="1">
            <a:spLocks noChangeArrowheads="1"/>
          </p:cNvSpPr>
          <p:nvPr/>
        </p:nvSpPr>
        <p:spPr bwMode="auto">
          <a:xfrm>
            <a:off x="901700" y="1133475"/>
            <a:ext cx="8886825" cy="262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065" rIns="0" bIns="0">
            <a:spAutoFit/>
          </a:bodyPr>
          <a:lstStyle/>
          <a:p>
            <a:pPr marL="292100" indent="-279400">
              <a:spcBef>
                <a:spcPts val="100"/>
              </a:spcBef>
              <a:buFontTx/>
              <a:buAutoNum type="arabicPeriod" startAt="12"/>
              <a:tabLst>
                <a:tab pos="292100" algn="l"/>
              </a:tabLst>
            </a:pPr>
            <a:r>
              <a:rPr lang="el-GR" sz="1300">
                <a:latin typeface="Tahoma" pitchFamily="34" charset="0"/>
                <a:cs typeface="Tahoma" pitchFamily="34" charset="0"/>
              </a:rPr>
              <a:t>Προοπτική τηλεργασίας</a:t>
            </a:r>
          </a:p>
          <a:p>
            <a:pPr marL="292100" indent="-279400">
              <a:spcBef>
                <a:spcPts val="13"/>
              </a:spcBef>
              <a:buFont typeface="Tahoma" pitchFamily="34" charset="0"/>
              <a:buAutoNum type="arabicPeriod" startAt="12"/>
              <a:tabLst>
                <a:tab pos="292100" algn="l"/>
              </a:tabLst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468313" lvl="1" indent="-228600">
              <a:buFont typeface="Symbol" pitchFamily="18" charset="2"/>
              <a:buChar char=""/>
              <a:tabLst>
                <a:tab pos="292100" algn="l"/>
              </a:tabLst>
            </a:pPr>
            <a:r>
              <a:rPr lang="el-GR" sz="1300">
                <a:latin typeface="Tahoma" pitchFamily="34" charset="0"/>
                <a:cs typeface="Tahoma" pitchFamily="34" charset="0"/>
              </a:rPr>
              <a:t>Τηλεργασία και ρομποτική</a:t>
            </a:r>
          </a:p>
          <a:p>
            <a:pPr marL="468313" lvl="1" indent="-228600">
              <a:spcBef>
                <a:spcPts val="13"/>
              </a:spcBef>
              <a:buFont typeface="Symbol" pitchFamily="18" charset="2"/>
              <a:buChar char=""/>
              <a:tabLst>
                <a:tab pos="292100" algn="l"/>
              </a:tabLst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468313" lvl="1" indent="-228600">
              <a:buFont typeface="Symbol" pitchFamily="18" charset="2"/>
              <a:buChar char=""/>
              <a:tabLst>
                <a:tab pos="292100" algn="l"/>
              </a:tabLst>
            </a:pPr>
            <a:r>
              <a:rPr lang="el-GR" sz="1300">
                <a:latin typeface="Tahoma" pitchFamily="34" charset="0"/>
                <a:cs typeface="Tahoma" pitchFamily="34" charset="0"/>
              </a:rPr>
              <a:t>Το ευρύτερο πλαίσιο της τεχνητής νοημοσύνης</a:t>
            </a:r>
          </a:p>
          <a:p>
            <a:pPr marL="468313" lvl="1" indent="-228600">
              <a:spcBef>
                <a:spcPts val="13"/>
              </a:spcBef>
              <a:buFont typeface="Symbol" pitchFamily="18" charset="2"/>
              <a:buChar char=""/>
              <a:tabLst>
                <a:tab pos="292100" algn="l"/>
              </a:tabLst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468313" lvl="1" indent="-228600">
              <a:buFont typeface="Symbol" pitchFamily="18" charset="2"/>
              <a:buChar char=""/>
              <a:tabLst>
                <a:tab pos="292100" algn="l"/>
              </a:tabLst>
            </a:pPr>
            <a:r>
              <a:rPr lang="el-GR" sz="1300">
                <a:latin typeface="Tahoma" pitchFamily="34" charset="0"/>
                <a:cs typeface="Tahoma" pitchFamily="34" charset="0"/>
              </a:rPr>
              <a:t>Ο ρόλος της συναισθηματικής νοημοσύνης</a:t>
            </a:r>
          </a:p>
          <a:p>
            <a:pPr marL="468313" lvl="1" indent="-228600">
              <a:lnSpc>
                <a:spcPct val="202000"/>
              </a:lnSpc>
              <a:buFont typeface="Symbol" pitchFamily="18" charset="2"/>
              <a:buChar char=""/>
              <a:tabLst>
                <a:tab pos="292100" algn="l"/>
              </a:tabLst>
            </a:pPr>
            <a:r>
              <a:rPr lang="el-GR" sz="1300">
                <a:latin typeface="Tahoma" pitchFamily="34" charset="0"/>
                <a:cs typeface="Tahoma" pitchFamily="34" charset="0"/>
              </a:rPr>
              <a:t>Η ανάγκη ενός νέου κοινωνικού συμβολαίου για ένα αξιοπρεπές εργασιακό περιβάλλον σε διεθνές, ενωσιακό και  εθνικό επίπεδο</a:t>
            </a:r>
          </a:p>
          <a:p>
            <a:pPr marL="468313" lvl="1" indent="-228600">
              <a:spcBef>
                <a:spcPts val="13"/>
              </a:spcBef>
              <a:buFont typeface="Symbol" pitchFamily="18" charset="2"/>
              <a:buChar char=""/>
              <a:tabLst>
                <a:tab pos="292100" algn="l"/>
              </a:tabLst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468313" lvl="1" indent="-228600">
              <a:buFont typeface="Symbol" pitchFamily="18" charset="2"/>
              <a:buChar char=""/>
              <a:tabLst>
                <a:tab pos="292100" algn="l"/>
              </a:tabLst>
            </a:pPr>
            <a:r>
              <a:rPr lang="el-GR" sz="1300">
                <a:latin typeface="Tahoma" pitchFamily="34" charset="0"/>
                <a:cs typeface="Tahoma" pitchFamily="34" charset="0"/>
              </a:rPr>
              <a:t>Ο ανθρωποκεντρικός χαρακτήρας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object 3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14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33475"/>
            <a:ext cx="3043238" cy="252888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5" dirty="0">
                <a:latin typeface="Tahoma"/>
                <a:cs typeface="Tahoma"/>
              </a:rPr>
              <a:t>13.</a:t>
            </a:r>
            <a:endParaRPr sz="1300">
              <a:latin typeface="Tahoma"/>
              <a:cs typeface="Tahoma"/>
            </a:endParaRPr>
          </a:p>
          <a:p>
            <a:pPr fontAlgn="auto">
              <a:spcBef>
                <a:spcPts val="15"/>
              </a:spcBef>
              <a:spcAft>
                <a:spcPts val="0"/>
              </a:spcAft>
              <a:defRPr/>
            </a:pPr>
            <a:endParaRPr sz="1300">
              <a:latin typeface="Tahoma"/>
              <a:cs typeface="Tahoma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Tahoma"/>
                <a:cs typeface="Tahoma"/>
              </a:rPr>
              <a:t>Β. Μια </a:t>
            </a:r>
            <a:r>
              <a:rPr sz="1300" spc="-10" dirty="0">
                <a:latin typeface="Tahoma"/>
                <a:cs typeface="Tahoma"/>
              </a:rPr>
              <a:t>εικονική </a:t>
            </a:r>
            <a:r>
              <a:rPr sz="1300" spc="-5" dirty="0">
                <a:latin typeface="Tahoma"/>
                <a:cs typeface="Tahoma"/>
              </a:rPr>
              <a:t>περίπτωση</a:t>
            </a:r>
            <a:r>
              <a:rPr sz="1300" spc="1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μεσολάβησης</a:t>
            </a:r>
            <a:endParaRPr sz="1300">
              <a:latin typeface="Tahoma"/>
              <a:cs typeface="Tahoma"/>
            </a:endParaRPr>
          </a:p>
          <a:p>
            <a:pPr fontAlgn="auto">
              <a:spcBef>
                <a:spcPts val="40"/>
              </a:spcBef>
              <a:spcAft>
                <a:spcPts val="0"/>
              </a:spcAft>
              <a:defRPr/>
            </a:pPr>
            <a:endParaRPr sz="1200">
              <a:latin typeface="Tahoma"/>
              <a:cs typeface="Tahoma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Η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προδικασία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Η </a:t>
            </a:r>
            <a:r>
              <a:rPr sz="1300" dirty="0">
                <a:latin typeface="Arial"/>
                <a:cs typeface="Arial"/>
              </a:rPr>
              <a:t>διαδικασία </a:t>
            </a:r>
            <a:r>
              <a:rPr sz="1300" spc="-5" dirty="0">
                <a:latin typeface="Arial"/>
                <a:cs typeface="Arial"/>
              </a:rPr>
              <a:t>ενώπιον </a:t>
            </a:r>
            <a:r>
              <a:rPr sz="1300" spc="-10" dirty="0">
                <a:latin typeface="Arial"/>
                <a:cs typeface="Arial"/>
              </a:rPr>
              <a:t>του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μεσολαβητή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5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5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Η πρόταση </a:t>
            </a:r>
            <a:r>
              <a:rPr sz="1300" spc="-10" dirty="0">
                <a:latin typeface="Arial"/>
                <a:cs typeface="Arial"/>
              </a:rPr>
              <a:t>του </a:t>
            </a:r>
            <a:r>
              <a:rPr sz="1300" spc="-5" dirty="0">
                <a:latin typeface="Arial"/>
                <a:cs typeface="Arial"/>
              </a:rPr>
              <a:t>μεσολαβητή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Η αντίδραση των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μελών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5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Ο </a:t>
            </a:r>
            <a:r>
              <a:rPr sz="1300" dirty="0">
                <a:latin typeface="Arial"/>
                <a:cs typeface="Arial"/>
              </a:rPr>
              <a:t>κοινωνικός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αντίκτυπος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object 3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33475"/>
            <a:ext cx="5957888" cy="2889250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5" dirty="0">
                <a:latin typeface="Tahoma"/>
                <a:cs typeface="Tahoma"/>
              </a:rPr>
              <a:t>14.</a:t>
            </a:r>
            <a:endParaRPr sz="1300">
              <a:latin typeface="Tahoma"/>
              <a:cs typeface="Tahoma"/>
            </a:endParaRPr>
          </a:p>
          <a:p>
            <a:pPr fontAlgn="auto">
              <a:spcBef>
                <a:spcPts val="40"/>
              </a:spcBef>
              <a:spcAft>
                <a:spcPts val="0"/>
              </a:spcAft>
              <a:defRPr/>
            </a:pPr>
            <a:endParaRPr sz="1200">
              <a:latin typeface="Tahoma"/>
              <a:cs typeface="Tahoma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Σύντομο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ιστορικό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Τα επιχειρήματα </a:t>
            </a:r>
            <a:r>
              <a:rPr sz="1300" dirty="0">
                <a:latin typeface="Arial"/>
                <a:cs typeface="Arial"/>
              </a:rPr>
              <a:t>της </a:t>
            </a:r>
            <a:r>
              <a:rPr sz="1300" spc="-5" dirty="0">
                <a:latin typeface="Arial"/>
                <a:cs typeface="Arial"/>
              </a:rPr>
              <a:t>εργατικής πλευράς </a:t>
            </a:r>
            <a:r>
              <a:rPr sz="1300" spc="-10" dirty="0">
                <a:latin typeface="Arial"/>
                <a:cs typeface="Arial"/>
              </a:rPr>
              <a:t>σύμφωνα </a:t>
            </a:r>
            <a:r>
              <a:rPr sz="1300" spc="-5" dirty="0">
                <a:latin typeface="Arial"/>
                <a:cs typeface="Arial"/>
              </a:rPr>
              <a:t>με </a:t>
            </a:r>
            <a:r>
              <a:rPr sz="1300" spc="-10" dirty="0">
                <a:latin typeface="Arial"/>
                <a:cs typeface="Arial"/>
              </a:rPr>
              <a:t>την </a:t>
            </a:r>
            <a:r>
              <a:rPr sz="1300" spc="-5" dirty="0">
                <a:latin typeface="Arial"/>
                <a:cs typeface="Arial"/>
              </a:rPr>
              <a:t>αίτηση</a:t>
            </a:r>
            <a:r>
              <a:rPr sz="1300" spc="8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μεσολάβησης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5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Η επιχειρηματολογία </a:t>
            </a:r>
            <a:r>
              <a:rPr sz="1300" spc="-10" dirty="0">
                <a:latin typeface="Arial"/>
                <a:cs typeface="Arial"/>
              </a:rPr>
              <a:t>της </a:t>
            </a:r>
            <a:r>
              <a:rPr sz="1300" dirty="0">
                <a:latin typeface="Arial"/>
                <a:cs typeface="Arial"/>
              </a:rPr>
              <a:t>εργοδοτικής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πλευράς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40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Η </a:t>
            </a:r>
            <a:r>
              <a:rPr sz="1300" spc="-10" dirty="0">
                <a:latin typeface="Arial"/>
                <a:cs typeface="Arial"/>
              </a:rPr>
              <a:t>αναζήτηση </a:t>
            </a:r>
            <a:r>
              <a:rPr sz="1300" spc="-5" dirty="0">
                <a:latin typeface="Arial"/>
                <a:cs typeface="Arial"/>
              </a:rPr>
              <a:t>επιπλέον στοιχείων </a:t>
            </a:r>
            <a:r>
              <a:rPr sz="1300" spc="-10" dirty="0">
                <a:latin typeface="Arial"/>
                <a:cs typeface="Arial"/>
              </a:rPr>
              <a:t>από </a:t>
            </a:r>
            <a:r>
              <a:rPr sz="1300" spc="-5" dirty="0">
                <a:latin typeface="Arial"/>
                <a:cs typeface="Arial"/>
              </a:rPr>
              <a:t>τον</a:t>
            </a:r>
            <a:r>
              <a:rPr sz="1300" spc="3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μεσολαβητή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Η </a:t>
            </a:r>
            <a:r>
              <a:rPr sz="1300" dirty="0">
                <a:latin typeface="Arial"/>
                <a:cs typeface="Arial"/>
              </a:rPr>
              <a:t>καλλιέργεια </a:t>
            </a:r>
            <a:r>
              <a:rPr sz="1300" spc="-5" dirty="0">
                <a:latin typeface="Arial"/>
                <a:cs typeface="Arial"/>
              </a:rPr>
              <a:t>κλίματος καλόπιστου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διαλόγου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5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Τα </a:t>
            </a:r>
            <a:r>
              <a:rPr sz="1300" dirty="0">
                <a:latin typeface="Arial"/>
                <a:cs typeface="Arial"/>
              </a:rPr>
              <a:t>σημεία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συμφωνίας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Οι</a:t>
            </a:r>
            <a:r>
              <a:rPr sz="1300" spc="1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διαφωνίες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object 3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22363"/>
            <a:ext cx="4170363" cy="1741487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10" dirty="0">
                <a:latin typeface="Arial"/>
                <a:cs typeface="Arial"/>
              </a:rPr>
              <a:t>15.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</a:t>
            </a:r>
            <a:r>
              <a:rPr sz="1300" spc="-10" dirty="0">
                <a:latin typeface="Arial"/>
                <a:cs typeface="Arial"/>
              </a:rPr>
              <a:t>Αποστολή </a:t>
            </a:r>
            <a:r>
              <a:rPr sz="1300" spc="-5" dirty="0">
                <a:latin typeface="Arial"/>
                <a:cs typeface="Arial"/>
              </a:rPr>
              <a:t>νομοσχέδιου πιθανής συμφωνίας </a:t>
            </a:r>
            <a:r>
              <a:rPr sz="1300" spc="-10" dirty="0">
                <a:latin typeface="Arial"/>
                <a:cs typeface="Arial"/>
              </a:rPr>
              <a:t>στα</a:t>
            </a:r>
            <a:r>
              <a:rPr sz="1300" spc="2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μέρη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40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Οι προσεγγίσεις </a:t>
            </a:r>
            <a:r>
              <a:rPr sz="1300" spc="-10" dirty="0">
                <a:latin typeface="Arial"/>
                <a:cs typeface="Arial"/>
              </a:rPr>
              <a:t>των </a:t>
            </a:r>
            <a:r>
              <a:rPr sz="1300" spc="-5" dirty="0">
                <a:latin typeface="Arial"/>
                <a:cs typeface="Arial"/>
              </a:rPr>
              <a:t>δύο</a:t>
            </a:r>
            <a:r>
              <a:rPr sz="1300" spc="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πλευρών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5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Η τελική πρόταση </a:t>
            </a:r>
            <a:r>
              <a:rPr sz="1300" spc="-10" dirty="0">
                <a:latin typeface="Arial"/>
                <a:cs typeface="Arial"/>
              </a:rPr>
              <a:t>του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μεσολαβητή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Το τελικό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αποτέλεσμα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object 3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17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22363"/>
            <a:ext cx="3027363" cy="1741487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10" dirty="0">
                <a:latin typeface="Arial"/>
                <a:cs typeface="Arial"/>
              </a:rPr>
              <a:t>16. </a:t>
            </a:r>
            <a:r>
              <a:rPr sz="1300" spc="-5" dirty="0">
                <a:latin typeface="Arial"/>
                <a:cs typeface="Arial"/>
              </a:rPr>
              <a:t>Αποτίμηση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</a:t>
            </a:r>
            <a:r>
              <a:rPr sz="1300" spc="-10" dirty="0">
                <a:latin typeface="Arial"/>
                <a:cs typeface="Arial"/>
              </a:rPr>
              <a:t>Ως </a:t>
            </a:r>
            <a:r>
              <a:rPr sz="1300" spc="-5" dirty="0">
                <a:latin typeface="Arial"/>
                <a:cs typeface="Arial"/>
              </a:rPr>
              <a:t>προς </a:t>
            </a:r>
            <a:r>
              <a:rPr sz="1300" spc="-10" dirty="0">
                <a:latin typeface="Arial"/>
                <a:cs typeface="Arial"/>
              </a:rPr>
              <a:t>τη</a:t>
            </a:r>
            <a:r>
              <a:rPr sz="1300" spc="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διαδικασία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40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</a:t>
            </a:r>
            <a:r>
              <a:rPr sz="1300" spc="-10" dirty="0">
                <a:latin typeface="Arial"/>
                <a:cs typeface="Arial"/>
              </a:rPr>
              <a:t>Ως </a:t>
            </a:r>
            <a:r>
              <a:rPr sz="1300" spc="-5" dirty="0">
                <a:latin typeface="Arial"/>
                <a:cs typeface="Arial"/>
              </a:rPr>
              <a:t>προς </a:t>
            </a:r>
            <a:r>
              <a:rPr sz="1300" spc="-10" dirty="0">
                <a:latin typeface="Arial"/>
                <a:cs typeface="Arial"/>
              </a:rPr>
              <a:t>την </a:t>
            </a:r>
            <a:r>
              <a:rPr sz="1300" spc="-5" dirty="0">
                <a:latin typeface="Arial"/>
                <a:cs typeface="Arial"/>
              </a:rPr>
              <a:t>συμπεριφορά </a:t>
            </a:r>
            <a:r>
              <a:rPr sz="1300" spc="-10" dirty="0">
                <a:latin typeface="Arial"/>
                <a:cs typeface="Arial"/>
              </a:rPr>
              <a:t>των</a:t>
            </a:r>
            <a:r>
              <a:rPr sz="1300" spc="1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μερών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5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</a:t>
            </a:r>
            <a:r>
              <a:rPr sz="1300" spc="-10" dirty="0">
                <a:latin typeface="Arial"/>
                <a:cs typeface="Arial"/>
              </a:rPr>
              <a:t>Ως </a:t>
            </a:r>
            <a:r>
              <a:rPr sz="1300" spc="-5" dirty="0">
                <a:latin typeface="Arial"/>
                <a:cs typeface="Arial"/>
              </a:rPr>
              <a:t>προς </a:t>
            </a:r>
            <a:r>
              <a:rPr sz="1300" spc="-10" dirty="0">
                <a:latin typeface="Arial"/>
                <a:cs typeface="Arial"/>
              </a:rPr>
              <a:t>τον </a:t>
            </a:r>
            <a:r>
              <a:rPr sz="1300" spc="-5" dirty="0">
                <a:latin typeface="Arial"/>
                <a:cs typeface="Arial"/>
              </a:rPr>
              <a:t>ρόλο της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μεσολάβησης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</a:t>
            </a:r>
            <a:r>
              <a:rPr sz="1300" spc="-10" dirty="0">
                <a:latin typeface="Arial"/>
                <a:cs typeface="Arial"/>
              </a:rPr>
              <a:t>Ως </a:t>
            </a:r>
            <a:r>
              <a:rPr sz="1300" spc="-5" dirty="0">
                <a:latin typeface="Arial"/>
                <a:cs typeface="Arial"/>
              </a:rPr>
              <a:t>προς </a:t>
            </a:r>
            <a:r>
              <a:rPr sz="1300" spc="-10" dirty="0">
                <a:latin typeface="Arial"/>
                <a:cs typeface="Arial"/>
              </a:rPr>
              <a:t>την </a:t>
            </a:r>
            <a:r>
              <a:rPr sz="1300" spc="-5" dirty="0">
                <a:latin typeface="Arial"/>
                <a:cs typeface="Arial"/>
              </a:rPr>
              <a:t>συμβολή στον</a:t>
            </a:r>
            <a:r>
              <a:rPr sz="130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ΟΜΕΔ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130300"/>
            <a:ext cx="2125663" cy="22383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b="1" spc="-10" dirty="0">
                <a:latin typeface="Tahoma"/>
                <a:cs typeface="Tahoma"/>
              </a:rPr>
              <a:t>ΣΤ' ΔΙΔΑΚΤΙΚΗ</a:t>
            </a:r>
            <a:r>
              <a:rPr sz="1300" b="1" spc="-15" dirty="0">
                <a:latin typeface="Tahoma"/>
                <a:cs typeface="Tahoma"/>
              </a:rPr>
              <a:t> </a:t>
            </a:r>
            <a:r>
              <a:rPr sz="1300" b="1" spc="-10" dirty="0">
                <a:latin typeface="Tahoma"/>
                <a:cs typeface="Tahoma"/>
              </a:rPr>
              <a:t>ΕΝΟΤΗΤΑ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530350"/>
            <a:ext cx="2606675" cy="22383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b="1" spc="-5" dirty="0">
                <a:latin typeface="Tahoma"/>
                <a:cs typeface="Tahoma"/>
              </a:rPr>
              <a:t>Η ΤΗΛΕΡΓΑΣΙΑ </a:t>
            </a:r>
            <a:r>
              <a:rPr sz="1300" b="1" dirty="0">
                <a:latin typeface="Tahoma"/>
                <a:cs typeface="Tahoma"/>
              </a:rPr>
              <a:t>(CASE </a:t>
            </a:r>
            <a:r>
              <a:rPr sz="1300" b="1" spc="-10" dirty="0">
                <a:latin typeface="Tahoma"/>
                <a:cs typeface="Tahoma"/>
              </a:rPr>
              <a:t>STUDY)</a:t>
            </a:r>
            <a:r>
              <a:rPr sz="1300" b="1" spc="-45" dirty="0">
                <a:latin typeface="Tahoma"/>
                <a:cs typeface="Tahoma"/>
              </a:rPr>
              <a:t> </a:t>
            </a:r>
            <a:r>
              <a:rPr sz="1300" b="1" spc="-5" dirty="0">
                <a:latin typeface="Tahoma"/>
                <a:cs typeface="Tahoma"/>
              </a:rPr>
              <a:t>-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27438" y="1530350"/>
            <a:ext cx="3082925" cy="22383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b="1" dirty="0">
                <a:latin typeface="Tahoma"/>
                <a:cs typeface="Tahoma"/>
              </a:rPr>
              <a:t>ΕΙΚΟΝΙΚΗ </a:t>
            </a:r>
            <a:r>
              <a:rPr sz="1300" b="1" spc="-5" dirty="0">
                <a:latin typeface="Tahoma"/>
                <a:cs typeface="Tahoma"/>
              </a:rPr>
              <a:t>ΥΠΟΘΕΣΗ</a:t>
            </a:r>
            <a:r>
              <a:rPr sz="1300" b="1" spc="-85" dirty="0">
                <a:latin typeface="Tahoma"/>
                <a:cs typeface="Tahoma"/>
              </a:rPr>
              <a:t> </a:t>
            </a:r>
            <a:r>
              <a:rPr sz="1300" b="1" spc="-5" dirty="0">
                <a:latin typeface="Tahoma"/>
                <a:cs typeface="Tahoma"/>
              </a:rPr>
              <a:t>ΜΕΣΟΛΑΒΗΣΗΣ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700" y="2130425"/>
            <a:ext cx="163513" cy="22383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20" dirty="0">
                <a:latin typeface="Tahoma"/>
                <a:cs typeface="Tahoma"/>
              </a:rPr>
              <a:t>1</a:t>
            </a:r>
            <a:r>
              <a:rPr sz="1300" spc="-5" dirty="0">
                <a:latin typeface="Tahoma"/>
                <a:cs typeface="Tahoma"/>
              </a:rPr>
              <a:t>.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9663" y="2927350"/>
            <a:ext cx="8367712" cy="1022350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10" dirty="0">
                <a:latin typeface="Tahoma"/>
                <a:cs typeface="Tahoma"/>
              </a:rPr>
              <a:t>Α. </a:t>
            </a:r>
            <a:r>
              <a:rPr sz="1300" spc="-5" dirty="0">
                <a:latin typeface="Tahoma"/>
                <a:cs typeface="Tahoma"/>
              </a:rPr>
              <a:t>Η τηλεργασία </a:t>
            </a:r>
            <a:r>
              <a:rPr sz="1300" dirty="0">
                <a:latin typeface="Tahoma"/>
                <a:cs typeface="Tahoma"/>
              </a:rPr>
              <a:t>(case</a:t>
            </a:r>
            <a:r>
              <a:rPr sz="1300" spc="-1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study)</a:t>
            </a:r>
            <a:endParaRPr sz="1300">
              <a:latin typeface="Tahoma"/>
              <a:cs typeface="Tahoma"/>
            </a:endParaRPr>
          </a:p>
          <a:p>
            <a:pPr fontAlgn="auto">
              <a:spcBef>
                <a:spcPts val="15"/>
              </a:spcBef>
              <a:spcAft>
                <a:spcPts val="0"/>
              </a:spcAft>
              <a:defRPr/>
            </a:pPr>
            <a:endParaRPr sz="1300">
              <a:latin typeface="Tahoma"/>
              <a:cs typeface="Tahoma"/>
            </a:endParaRPr>
          </a:p>
          <a:p>
            <a:pPr marL="21971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10" dirty="0">
                <a:latin typeface="Tahoma"/>
                <a:cs typeface="Tahoma"/>
              </a:rPr>
              <a:t>Ορισμός</a:t>
            </a:r>
            <a:endParaRPr sz="1300">
              <a:latin typeface="Tahoma"/>
              <a:cs typeface="Tahoma"/>
            </a:endParaRPr>
          </a:p>
          <a:p>
            <a:pPr fontAlgn="auto">
              <a:spcBef>
                <a:spcPts val="15"/>
              </a:spcBef>
              <a:spcAft>
                <a:spcPts val="0"/>
              </a:spcAft>
              <a:defRPr/>
            </a:pPr>
            <a:endParaRPr sz="1300">
              <a:latin typeface="Tahoma"/>
              <a:cs typeface="Tahoma"/>
            </a:endParaRPr>
          </a:p>
          <a:p>
            <a:pPr marL="21971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Tahoma"/>
                <a:cs typeface="Tahoma"/>
              </a:rPr>
              <a:t>Τηλεργασία είναι η </a:t>
            </a:r>
            <a:r>
              <a:rPr sz="1300" spc="-10" dirty="0">
                <a:latin typeface="Tahoma"/>
                <a:cs typeface="Tahoma"/>
              </a:rPr>
              <a:t>παροχή </a:t>
            </a:r>
            <a:r>
              <a:rPr sz="1300" spc="-5" dirty="0">
                <a:latin typeface="Tahoma"/>
                <a:cs typeface="Tahoma"/>
              </a:rPr>
              <a:t>υπηρεσιών </a:t>
            </a:r>
            <a:r>
              <a:rPr sz="1300" spc="-10" dirty="0">
                <a:latin typeface="Tahoma"/>
                <a:cs typeface="Tahoma"/>
              </a:rPr>
              <a:t>από </a:t>
            </a:r>
            <a:r>
              <a:rPr sz="1300" spc="-5" dirty="0">
                <a:latin typeface="Tahoma"/>
                <a:cs typeface="Tahoma"/>
              </a:rPr>
              <a:t>απόσταση </a:t>
            </a:r>
            <a:r>
              <a:rPr sz="1300" dirty="0">
                <a:latin typeface="Tahoma"/>
                <a:cs typeface="Tahoma"/>
              </a:rPr>
              <a:t>με </a:t>
            </a:r>
            <a:r>
              <a:rPr sz="1300" spc="-5" dirty="0">
                <a:latin typeface="Tahoma"/>
                <a:cs typeface="Tahoma"/>
              </a:rPr>
              <a:t>χρήση τεχνολογιών πληροφορικής και</a:t>
            </a:r>
            <a:r>
              <a:rPr sz="1300" spc="17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τηλεπικοινωνιών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-292100" y="4467225"/>
            <a:ext cx="7924800" cy="1008063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352550">
              <a:spcBef>
                <a:spcPts val="100"/>
              </a:spcBef>
            </a:pPr>
            <a:r>
              <a:rPr lang="en-US" sz="1300">
                <a:latin typeface="Tahoma" pitchFamily="34" charset="0"/>
                <a:cs typeface="Tahoma" pitchFamily="34" charset="0"/>
              </a:rPr>
              <a:t>                          </a:t>
            </a:r>
            <a:r>
              <a:rPr lang="el-GR" sz="1300">
                <a:latin typeface="Tahoma" pitchFamily="34" charset="0"/>
                <a:cs typeface="Tahoma" pitchFamily="34" charset="0"/>
              </a:rPr>
              <a:t>Τηλεργασία υπό συνθήκες εξάρτησης</a:t>
            </a:r>
          </a:p>
          <a:p>
            <a:pPr marL="1352550">
              <a:spcBef>
                <a:spcPts val="13"/>
              </a:spcBef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352550"/>
            <a:r>
              <a:rPr lang="el-GR" sz="1300">
                <a:latin typeface="Tahoma" pitchFamily="34" charset="0"/>
                <a:cs typeface="Tahoma" pitchFamily="34" charset="0"/>
              </a:rPr>
              <a:t>Τύποι</a:t>
            </a:r>
          </a:p>
          <a:p>
            <a:pPr marL="1352550">
              <a:spcBef>
                <a:spcPts val="13"/>
              </a:spcBef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352550"/>
            <a:r>
              <a:rPr lang="en-US" sz="1300">
                <a:latin typeface="Tahoma" pitchFamily="34" charset="0"/>
                <a:cs typeface="Tahoma" pitchFamily="34" charset="0"/>
              </a:rPr>
              <a:t>                          </a:t>
            </a:r>
            <a:r>
              <a:rPr lang="el-GR" sz="1300">
                <a:latin typeface="Tahoma" pitchFamily="34" charset="0"/>
                <a:cs typeface="Tahoma" pitchFamily="34" charset="0"/>
              </a:rPr>
              <a:t>Τηλεργασία ως παροχή ανεξάρτητων υπηρεσιών</a:t>
            </a:r>
          </a:p>
        </p:txBody>
      </p:sp>
      <p:sp>
        <p:nvSpPr>
          <p:cNvPr id="8199" name="object 8"/>
          <p:cNvSpPr>
            <a:spLocks/>
          </p:cNvSpPr>
          <p:nvPr/>
        </p:nvSpPr>
        <p:spPr bwMode="auto">
          <a:xfrm>
            <a:off x="1689100" y="4695825"/>
            <a:ext cx="523875" cy="704850"/>
          </a:xfrm>
          <a:custGeom>
            <a:avLst/>
            <a:gdLst>
              <a:gd name="T0" fmla="*/ 0 w 523875"/>
              <a:gd name="T1" fmla="*/ 294005 h 704850"/>
              <a:gd name="T2" fmla="*/ 523875 w 523875"/>
              <a:gd name="T3" fmla="*/ 0 h 704850"/>
              <a:gd name="T4" fmla="*/ 0 w 523875"/>
              <a:gd name="T5" fmla="*/ 343535 h 704850"/>
              <a:gd name="T6" fmla="*/ 523875 w 523875"/>
              <a:gd name="T7" fmla="*/ 704850 h 704850"/>
              <a:gd name="T8" fmla="*/ 0 60000 65536"/>
              <a:gd name="T9" fmla="*/ 0 60000 65536"/>
              <a:gd name="T10" fmla="*/ 0 60000 65536"/>
              <a:gd name="T11" fmla="*/ 0 60000 65536"/>
              <a:gd name="T12" fmla="*/ 0 w 523875"/>
              <a:gd name="T13" fmla="*/ 0 h 704850"/>
              <a:gd name="T14" fmla="*/ 523875 w 523875"/>
              <a:gd name="T15" fmla="*/ 704850 h 7048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3875" h="704850">
                <a:moveTo>
                  <a:pt x="0" y="294005"/>
                </a:moveTo>
                <a:lnTo>
                  <a:pt x="523875" y="0"/>
                </a:lnTo>
              </a:path>
              <a:path w="523875" h="704850">
                <a:moveTo>
                  <a:pt x="0" y="343535"/>
                </a:moveTo>
                <a:lnTo>
                  <a:pt x="523875" y="70485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8200" name="object 9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133475"/>
            <a:ext cx="163513" cy="22383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20" dirty="0">
                <a:latin typeface="Tahoma"/>
                <a:cs typeface="Tahoma"/>
              </a:rPr>
              <a:t>2</a:t>
            </a:r>
            <a:r>
              <a:rPr sz="1300" spc="-5" dirty="0">
                <a:latin typeface="Tahoma"/>
                <a:cs typeface="Tahoma"/>
              </a:rPr>
              <a:t>.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35363" y="1533525"/>
            <a:ext cx="754062" cy="22383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5" dirty="0">
                <a:latin typeface="Tahoma"/>
                <a:cs typeface="Tahoma"/>
              </a:rPr>
              <a:t>Κατ’</a:t>
            </a:r>
            <a:r>
              <a:rPr sz="1300" spc="-75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οίκον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2850" y="1933575"/>
            <a:ext cx="1531938" cy="222250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5" dirty="0">
                <a:latin typeface="Tahoma"/>
                <a:cs typeface="Tahoma"/>
              </a:rPr>
              <a:t>Μορφές</a:t>
            </a:r>
            <a:r>
              <a:rPr sz="1300" spc="-40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τηλεργασίας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95675" y="1933575"/>
            <a:ext cx="487363" cy="222250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10" dirty="0">
                <a:latin typeface="Tahoma"/>
                <a:cs typeface="Tahoma"/>
              </a:rPr>
              <a:t>κ</a:t>
            </a:r>
            <a:r>
              <a:rPr sz="1300" spc="-15" dirty="0">
                <a:latin typeface="Tahoma"/>
                <a:cs typeface="Tahoma"/>
              </a:rPr>
              <a:t>ι</a:t>
            </a:r>
            <a:r>
              <a:rPr sz="1300" spc="-10" dirty="0">
                <a:latin typeface="Tahoma"/>
                <a:cs typeface="Tahoma"/>
              </a:rPr>
              <a:t>νη</a:t>
            </a:r>
            <a:r>
              <a:rPr sz="1300" spc="-15" dirty="0">
                <a:latin typeface="Tahoma"/>
                <a:cs typeface="Tahoma"/>
              </a:rPr>
              <a:t>τ</a:t>
            </a:r>
            <a:r>
              <a:rPr sz="1300" spc="-5" dirty="0">
                <a:latin typeface="Tahoma"/>
                <a:cs typeface="Tahoma"/>
              </a:rPr>
              <a:t>ή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35363" y="2328863"/>
            <a:ext cx="1073150" cy="223837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10" dirty="0">
                <a:latin typeface="Tahoma"/>
                <a:cs typeface="Tahoma"/>
              </a:rPr>
              <a:t>σε</a:t>
            </a:r>
            <a:r>
              <a:rPr sz="1300" spc="-6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τηλεκέντρα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-1206500" y="3095625"/>
            <a:ext cx="6629400" cy="996950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2387600">
              <a:spcBef>
                <a:spcPts val="100"/>
              </a:spcBef>
            </a:pPr>
            <a:r>
              <a:rPr lang="en-US" sz="1300">
                <a:latin typeface="Tahoma" pitchFamily="34" charset="0"/>
                <a:cs typeface="Tahoma" pitchFamily="34" charset="0"/>
              </a:rPr>
              <a:t>                                            </a:t>
            </a:r>
            <a:r>
              <a:rPr lang="el-GR" sz="1300">
                <a:latin typeface="Tahoma" pitchFamily="34" charset="0"/>
                <a:cs typeface="Tahoma" pitchFamily="34" charset="0"/>
              </a:rPr>
              <a:t>πλήρης</a:t>
            </a:r>
          </a:p>
          <a:p>
            <a:pPr marL="2387600">
              <a:spcBef>
                <a:spcPts val="13"/>
              </a:spcBef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2387600"/>
            <a:r>
              <a:rPr lang="el-GR" sz="1300">
                <a:latin typeface="Tahoma" pitchFamily="34" charset="0"/>
                <a:cs typeface="Tahoma" pitchFamily="34" charset="0"/>
              </a:rPr>
              <a:t>Κατανομή τηλεργασίας</a:t>
            </a:r>
          </a:p>
          <a:p>
            <a:pPr marL="2387600">
              <a:spcBef>
                <a:spcPts val="50"/>
              </a:spcBef>
            </a:pPr>
            <a:endParaRPr lang="el-GR" sz="1200">
              <a:latin typeface="Tahoma" pitchFamily="34" charset="0"/>
              <a:cs typeface="Tahoma" pitchFamily="34" charset="0"/>
            </a:endParaRPr>
          </a:p>
          <a:p>
            <a:pPr marL="2387600"/>
            <a:r>
              <a:rPr lang="en-US" sz="1300">
                <a:latin typeface="Tahoma" pitchFamily="34" charset="0"/>
                <a:cs typeface="Tahoma" pitchFamily="34" charset="0"/>
              </a:rPr>
              <a:t>                                            </a:t>
            </a:r>
            <a:r>
              <a:rPr lang="el-GR" sz="1300">
                <a:latin typeface="Tahoma" pitchFamily="34" charset="0"/>
                <a:cs typeface="Tahoma" pitchFamily="34" charset="0"/>
              </a:rPr>
              <a:t>μερική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-444500" y="4695825"/>
            <a:ext cx="6248400" cy="996950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560513">
              <a:spcBef>
                <a:spcPts val="100"/>
              </a:spcBef>
            </a:pPr>
            <a:r>
              <a:rPr lang="en-US" sz="1300">
                <a:latin typeface="Tahoma" pitchFamily="34" charset="0"/>
                <a:cs typeface="Tahoma" pitchFamily="34" charset="0"/>
              </a:rPr>
              <a:t>                              </a:t>
            </a:r>
            <a:r>
              <a:rPr lang="el-GR" sz="1300">
                <a:latin typeface="Tahoma" pitchFamily="34" charset="0"/>
                <a:cs typeface="Tahoma" pitchFamily="34" charset="0"/>
              </a:rPr>
              <a:t>στο δημόσιο</a:t>
            </a:r>
          </a:p>
          <a:p>
            <a:pPr marL="1560513">
              <a:spcBef>
                <a:spcPts val="13"/>
              </a:spcBef>
            </a:pPr>
            <a:r>
              <a:rPr lang="en-US" sz="1300">
                <a:latin typeface="Tahoma" pitchFamily="34" charset="0"/>
                <a:cs typeface="Tahoma" pitchFamily="34" charset="0"/>
              </a:rPr>
              <a:t>  </a:t>
            </a: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560513"/>
            <a:r>
              <a:rPr lang="el-GR" sz="1300">
                <a:latin typeface="Tahoma" pitchFamily="34" charset="0"/>
                <a:cs typeface="Tahoma" pitchFamily="34" charset="0"/>
              </a:rPr>
              <a:t>Τηλεργασία</a:t>
            </a:r>
          </a:p>
          <a:p>
            <a:pPr marL="1560513">
              <a:spcBef>
                <a:spcPts val="50"/>
              </a:spcBef>
            </a:pPr>
            <a:endParaRPr lang="el-GR" sz="1200">
              <a:latin typeface="Tahoma" pitchFamily="34" charset="0"/>
              <a:cs typeface="Tahoma" pitchFamily="34" charset="0"/>
            </a:endParaRPr>
          </a:p>
          <a:p>
            <a:pPr marL="1560513"/>
            <a:r>
              <a:rPr lang="en-US" sz="1300">
                <a:latin typeface="Tahoma" pitchFamily="34" charset="0"/>
                <a:cs typeface="Tahoma" pitchFamily="34" charset="0"/>
              </a:rPr>
              <a:t>                              </a:t>
            </a:r>
            <a:r>
              <a:rPr lang="el-GR" sz="1300">
                <a:latin typeface="Tahoma" pitchFamily="34" charset="0"/>
                <a:cs typeface="Tahoma" pitchFamily="34" charset="0"/>
              </a:rPr>
              <a:t>στον ιδιωτικό τομέα</a:t>
            </a:r>
          </a:p>
        </p:txBody>
      </p:sp>
      <p:sp>
        <p:nvSpPr>
          <p:cNvPr id="9224" name="object 9"/>
          <p:cNvSpPr>
            <a:spLocks/>
          </p:cNvSpPr>
          <p:nvPr/>
        </p:nvSpPr>
        <p:spPr bwMode="auto">
          <a:xfrm>
            <a:off x="2971800" y="1714500"/>
            <a:ext cx="381000" cy="685800"/>
          </a:xfrm>
          <a:custGeom>
            <a:avLst/>
            <a:gdLst>
              <a:gd name="T0" fmla="*/ 0 w 381000"/>
              <a:gd name="T1" fmla="*/ 342900 h 685800"/>
              <a:gd name="T2" fmla="*/ 381000 w 381000"/>
              <a:gd name="T3" fmla="*/ 0 h 685800"/>
              <a:gd name="T4" fmla="*/ 0 w 381000"/>
              <a:gd name="T5" fmla="*/ 342900 h 685800"/>
              <a:gd name="T6" fmla="*/ 381000 w 381000"/>
              <a:gd name="T7" fmla="*/ 685800 h 685800"/>
              <a:gd name="T8" fmla="*/ 0 w 381000"/>
              <a:gd name="T9" fmla="*/ 342900 h 685800"/>
              <a:gd name="T10" fmla="*/ 257175 w 381000"/>
              <a:gd name="T11" fmla="*/ 342900 h 6858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81000"/>
              <a:gd name="T19" fmla="*/ 0 h 685800"/>
              <a:gd name="T20" fmla="*/ 381000 w 381000"/>
              <a:gd name="T21" fmla="*/ 685800 h 6858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81000" h="685800">
                <a:moveTo>
                  <a:pt x="0" y="342900"/>
                </a:moveTo>
                <a:lnTo>
                  <a:pt x="381000" y="0"/>
                </a:lnTo>
              </a:path>
              <a:path w="381000" h="685800">
                <a:moveTo>
                  <a:pt x="0" y="342900"/>
                </a:moveTo>
                <a:lnTo>
                  <a:pt x="381000" y="685800"/>
                </a:lnTo>
              </a:path>
              <a:path w="381000" h="685800">
                <a:moveTo>
                  <a:pt x="0" y="342900"/>
                </a:moveTo>
                <a:lnTo>
                  <a:pt x="257175" y="34290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9225" name="object 10"/>
          <p:cNvSpPr>
            <a:spLocks/>
          </p:cNvSpPr>
          <p:nvPr/>
        </p:nvSpPr>
        <p:spPr bwMode="auto">
          <a:xfrm>
            <a:off x="2984500" y="3248025"/>
            <a:ext cx="381000" cy="685800"/>
          </a:xfrm>
          <a:custGeom>
            <a:avLst/>
            <a:gdLst>
              <a:gd name="T0" fmla="*/ 0 w 381000"/>
              <a:gd name="T1" fmla="*/ 342900 h 685800"/>
              <a:gd name="T2" fmla="*/ 381000 w 381000"/>
              <a:gd name="T3" fmla="*/ 0 h 685800"/>
              <a:gd name="T4" fmla="*/ 0 w 381000"/>
              <a:gd name="T5" fmla="*/ 342900 h 685800"/>
              <a:gd name="T6" fmla="*/ 381000 w 381000"/>
              <a:gd name="T7" fmla="*/ 685800 h 685800"/>
              <a:gd name="T8" fmla="*/ 0 60000 65536"/>
              <a:gd name="T9" fmla="*/ 0 60000 65536"/>
              <a:gd name="T10" fmla="*/ 0 60000 65536"/>
              <a:gd name="T11" fmla="*/ 0 60000 65536"/>
              <a:gd name="T12" fmla="*/ 0 w 381000"/>
              <a:gd name="T13" fmla="*/ 0 h 685800"/>
              <a:gd name="T14" fmla="*/ 381000 w 381000"/>
              <a:gd name="T15" fmla="*/ 685800 h 685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1000" h="685800">
                <a:moveTo>
                  <a:pt x="0" y="342900"/>
                </a:moveTo>
                <a:lnTo>
                  <a:pt x="381000" y="0"/>
                </a:lnTo>
              </a:path>
              <a:path w="381000" h="685800">
                <a:moveTo>
                  <a:pt x="0" y="342900"/>
                </a:moveTo>
                <a:lnTo>
                  <a:pt x="381000" y="68580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9226" name="object 11"/>
          <p:cNvSpPr>
            <a:spLocks/>
          </p:cNvSpPr>
          <p:nvPr/>
        </p:nvSpPr>
        <p:spPr bwMode="auto">
          <a:xfrm>
            <a:off x="2070100" y="4924425"/>
            <a:ext cx="381000" cy="685800"/>
          </a:xfrm>
          <a:custGeom>
            <a:avLst/>
            <a:gdLst>
              <a:gd name="T0" fmla="*/ 0 w 381000"/>
              <a:gd name="T1" fmla="*/ 342900 h 685800"/>
              <a:gd name="T2" fmla="*/ 381000 w 381000"/>
              <a:gd name="T3" fmla="*/ 0 h 685800"/>
              <a:gd name="T4" fmla="*/ 0 w 381000"/>
              <a:gd name="T5" fmla="*/ 342900 h 685800"/>
              <a:gd name="T6" fmla="*/ 381000 w 381000"/>
              <a:gd name="T7" fmla="*/ 685800 h 685800"/>
              <a:gd name="T8" fmla="*/ 0 60000 65536"/>
              <a:gd name="T9" fmla="*/ 0 60000 65536"/>
              <a:gd name="T10" fmla="*/ 0 60000 65536"/>
              <a:gd name="T11" fmla="*/ 0 60000 65536"/>
              <a:gd name="T12" fmla="*/ 0 w 381000"/>
              <a:gd name="T13" fmla="*/ 0 h 685800"/>
              <a:gd name="T14" fmla="*/ 381000 w 381000"/>
              <a:gd name="T15" fmla="*/ 685800 h 685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1000" h="685800">
                <a:moveTo>
                  <a:pt x="0" y="342900"/>
                </a:moveTo>
                <a:lnTo>
                  <a:pt x="381000" y="0"/>
                </a:lnTo>
              </a:path>
              <a:path w="381000" h="685800">
                <a:moveTo>
                  <a:pt x="0" y="342900"/>
                </a:moveTo>
                <a:lnTo>
                  <a:pt x="381000" y="68580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9227" name="object 12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object 4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33475"/>
            <a:ext cx="1630363" cy="22383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10" dirty="0">
                <a:latin typeface="Tahoma"/>
                <a:cs typeface="Tahoma"/>
              </a:rPr>
              <a:t>3. </a:t>
            </a:r>
            <a:r>
              <a:rPr sz="1300" spc="-5" dirty="0">
                <a:latin typeface="Tahoma"/>
                <a:cs typeface="Tahoma"/>
              </a:rPr>
              <a:t>Νομοθετικό</a:t>
            </a:r>
            <a:r>
              <a:rPr sz="1300" spc="-25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πλαίσιο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920875"/>
            <a:ext cx="5503863" cy="136048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Ευρωπαϊκή Συμφωνία – Πλαίσιο</a:t>
            </a:r>
            <a:r>
              <a:rPr sz="130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(2002)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</a:t>
            </a:r>
            <a:r>
              <a:rPr sz="1300" dirty="0">
                <a:latin typeface="Arial"/>
                <a:cs typeface="Arial"/>
              </a:rPr>
              <a:t>Εθνική Γενική </a:t>
            </a:r>
            <a:r>
              <a:rPr sz="1300" spc="-5" dirty="0">
                <a:latin typeface="Arial"/>
                <a:cs typeface="Arial"/>
              </a:rPr>
              <a:t>Συλλογική </a:t>
            </a:r>
            <a:r>
              <a:rPr sz="1300" spc="-10" dirty="0">
                <a:latin typeface="Arial"/>
                <a:cs typeface="Arial"/>
              </a:rPr>
              <a:t>Σύμβαση </a:t>
            </a:r>
            <a:r>
              <a:rPr sz="1300" spc="-5" dirty="0">
                <a:latin typeface="Arial"/>
                <a:cs typeface="Arial"/>
              </a:rPr>
              <a:t>Εργασίας 2006-2007 (παράρτημα</a:t>
            </a:r>
            <a:r>
              <a:rPr sz="1300" spc="2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Β’)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5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Ν. 3846/2010</a:t>
            </a:r>
            <a:r>
              <a:rPr sz="1300" spc="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(άρθ.5)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Έκτακτες </a:t>
            </a:r>
            <a:r>
              <a:rPr sz="1300" dirty="0">
                <a:latin typeface="Arial"/>
                <a:cs typeface="Arial"/>
              </a:rPr>
              <a:t>ρυθμίσεις </a:t>
            </a:r>
            <a:r>
              <a:rPr sz="1300" spc="-5" dirty="0">
                <a:latin typeface="Arial"/>
                <a:cs typeface="Arial"/>
              </a:rPr>
              <a:t>με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ΠΝΠ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object 4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33475"/>
            <a:ext cx="3798888" cy="22383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10" dirty="0">
                <a:latin typeface="Tahoma"/>
                <a:cs typeface="Tahoma"/>
              </a:rPr>
              <a:t>4. </a:t>
            </a:r>
            <a:r>
              <a:rPr sz="1300" spc="-5" dirty="0">
                <a:latin typeface="Tahoma"/>
                <a:cs typeface="Tahoma"/>
              </a:rPr>
              <a:t>Βασικές προβλέψεις </a:t>
            </a:r>
            <a:r>
              <a:rPr sz="1300" dirty="0">
                <a:latin typeface="Tahoma"/>
                <a:cs typeface="Tahoma"/>
              </a:rPr>
              <a:t>υπό συνθήκες</a:t>
            </a:r>
            <a:r>
              <a:rPr sz="1300" spc="-5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κανονικότητας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920875"/>
            <a:ext cx="5722938" cy="2119313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Εθελοντικός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χαρακτήρας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Ίση μεταχείριση </a:t>
            </a:r>
            <a:r>
              <a:rPr sz="1300" spc="-10" dirty="0">
                <a:latin typeface="Arial"/>
                <a:cs typeface="Arial"/>
              </a:rPr>
              <a:t>τηλεργαζόμενων </a:t>
            </a:r>
            <a:r>
              <a:rPr sz="1300" spc="-5" dirty="0">
                <a:latin typeface="Arial"/>
                <a:cs typeface="Arial"/>
              </a:rPr>
              <a:t>με λοιπούς</a:t>
            </a:r>
            <a:r>
              <a:rPr sz="1300" spc="3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εργαζόμενους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5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Κάλυψη κόστους τηλεργασίας από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εργοδότη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Σεβασμός μισθολογικών – θεσμικών όρων εργασίας (π.χ. μισθοί –</a:t>
            </a:r>
            <a:r>
              <a:rPr sz="1300" spc="7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ωράρια)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5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</a:t>
            </a:r>
            <a:r>
              <a:rPr sz="1300" dirty="0">
                <a:latin typeface="Arial"/>
                <a:cs typeface="Arial"/>
              </a:rPr>
              <a:t>Υγιεινή </a:t>
            </a:r>
            <a:r>
              <a:rPr sz="1300" spc="-10" dirty="0">
                <a:latin typeface="Arial"/>
                <a:cs typeface="Arial"/>
              </a:rPr>
              <a:t>και</a:t>
            </a:r>
            <a:r>
              <a:rPr sz="1300" spc="1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ασφάλεια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2700" fontAlgn="auto">
              <a:spcBef>
                <a:spcPts val="5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Προστασία προσωπικών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δεδομένων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object 3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33475"/>
            <a:ext cx="8650288" cy="2152650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l-GR" sz="1300">
                <a:latin typeface="Tahoma" pitchFamily="34" charset="0"/>
                <a:cs typeface="Tahoma" pitchFamily="34" charset="0"/>
              </a:rPr>
              <a:t>5.</a:t>
            </a:r>
          </a:p>
          <a:p>
            <a:pPr marL="12700">
              <a:spcBef>
                <a:spcPts val="13"/>
              </a:spcBef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>
              <a:buFont typeface="Symbol" pitchFamily="18" charset="2"/>
              <a:buChar char="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Κομβική έκτακτη μεταβολή</a:t>
            </a:r>
          </a:p>
          <a:p>
            <a:pPr marL="12700">
              <a:spcBef>
                <a:spcPts val="38"/>
              </a:spcBef>
              <a:buFont typeface="Symbol" pitchFamily="18" charset="2"/>
              <a:buChar char=""/>
            </a:pPr>
            <a:endParaRPr lang="el-GR" sz="1200">
              <a:latin typeface="Tahoma" pitchFamily="34" charset="0"/>
              <a:cs typeface="Tahoma" pitchFamily="34" charset="0"/>
            </a:endParaRPr>
          </a:p>
          <a:p>
            <a:pPr marL="12700"/>
            <a:r>
              <a:rPr lang="el-GR" sz="1300">
                <a:latin typeface="Arial" charset="0"/>
              </a:rPr>
              <a:t>→ Αντί εθελοντικού χαρακτήρα, εισαγωγή τηλεργασίας κατ’ εφαρμογήν του διευθυντικού δικαιώματος του εργοδότη</a:t>
            </a:r>
          </a:p>
          <a:p>
            <a:pPr marL="12700">
              <a:spcBef>
                <a:spcPts val="50"/>
              </a:spcBef>
            </a:pPr>
            <a:endParaRPr lang="el-GR" sz="1200">
              <a:latin typeface="Arial" charset="0"/>
            </a:endParaRPr>
          </a:p>
          <a:p>
            <a:pPr marL="12700">
              <a:buFont typeface="Symbol" pitchFamily="18" charset="2"/>
              <a:buChar char=""/>
            </a:pPr>
            <a:r>
              <a:rPr lang="en-US" sz="1300">
                <a:latin typeface="Arial" charset="0"/>
              </a:rPr>
              <a:t> </a:t>
            </a:r>
            <a:r>
              <a:rPr lang="el-GR" sz="1300">
                <a:latin typeface="Arial" charset="0"/>
              </a:rPr>
              <a:t>Τηλεργασία και δημόσιο συμφέρον</a:t>
            </a:r>
          </a:p>
          <a:p>
            <a:pPr marL="12700">
              <a:spcBef>
                <a:spcPts val="25"/>
              </a:spcBef>
            </a:pPr>
            <a:endParaRPr lang="el-GR" sz="1200">
              <a:latin typeface="Arial" charset="0"/>
            </a:endParaRPr>
          </a:p>
          <a:p>
            <a:pPr marL="12700"/>
            <a:r>
              <a:rPr lang="el-GR" sz="1300">
                <a:latin typeface="Arial" charset="0"/>
              </a:rPr>
              <a:t>→ Προστασία δημόσιας υγείας</a:t>
            </a:r>
          </a:p>
          <a:p>
            <a:pPr marL="12700">
              <a:spcBef>
                <a:spcPts val="38"/>
              </a:spcBef>
            </a:pPr>
            <a:endParaRPr lang="el-GR" sz="1200">
              <a:latin typeface="Arial" charset="0"/>
            </a:endParaRPr>
          </a:p>
          <a:p>
            <a:pPr marL="12700"/>
            <a:r>
              <a:rPr lang="el-GR" sz="1300">
                <a:latin typeface="Arial" charset="0"/>
              </a:rPr>
              <a:t>→ Προστασία του περιβάλλοντος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object 5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33475"/>
            <a:ext cx="2520950" cy="1389063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10" dirty="0">
                <a:latin typeface="Tahoma"/>
                <a:cs typeface="Tahoma"/>
              </a:rPr>
              <a:t>6.</a:t>
            </a:r>
            <a:r>
              <a:rPr sz="1300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300" u="sng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Πλεονεκτήματα τηλεργασίας</a:t>
            </a:r>
            <a:endParaRPr sz="1300">
              <a:latin typeface="Tahoma"/>
              <a:cs typeface="Tahoma"/>
            </a:endParaRPr>
          </a:p>
          <a:p>
            <a:pPr fontAlgn="auto">
              <a:spcBef>
                <a:spcPts val="15"/>
              </a:spcBef>
              <a:spcAft>
                <a:spcPts val="0"/>
              </a:spcAft>
              <a:defRPr/>
            </a:pPr>
            <a:endParaRPr sz="1300">
              <a:latin typeface="Tahoma"/>
              <a:cs typeface="Tahoma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Tahoma"/>
                <a:cs typeface="Tahoma"/>
              </a:rPr>
              <a:t>- </a:t>
            </a:r>
            <a:r>
              <a:rPr sz="1300" spc="-10" dirty="0">
                <a:latin typeface="Tahoma"/>
                <a:cs typeface="Tahoma"/>
              </a:rPr>
              <a:t>Για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εργοδότες</a:t>
            </a:r>
            <a:endParaRPr sz="1300">
              <a:latin typeface="Tahoma"/>
              <a:cs typeface="Tahoma"/>
            </a:endParaRPr>
          </a:p>
          <a:p>
            <a:pPr fontAlgn="auto">
              <a:spcBef>
                <a:spcPts val="40"/>
              </a:spcBef>
              <a:spcAft>
                <a:spcPts val="0"/>
              </a:spcAft>
              <a:defRPr/>
            </a:pPr>
            <a:endParaRPr sz="1200">
              <a:latin typeface="Tahoma"/>
              <a:cs typeface="Tahoma"/>
            </a:endParaRPr>
          </a:p>
          <a:p>
            <a:pPr marL="11620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Μείωση λειτουργικού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κόστους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041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Αύξηση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παραγωγικότητας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3057525"/>
            <a:ext cx="2767013" cy="982663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- </a:t>
            </a:r>
            <a:r>
              <a:rPr sz="1300" spc="5" dirty="0">
                <a:latin typeface="Arial"/>
                <a:cs typeface="Arial"/>
              </a:rPr>
              <a:t>Για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εργαζομένους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5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1620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Εξοικονόμηση ελεύθερου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χρόνου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041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Βελτίωση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δεξιοτήτων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4579938"/>
            <a:ext cx="3530600" cy="1382712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49225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u="sng" spc="-3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00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Μειονεκτήματα</a:t>
            </a:r>
            <a:r>
              <a:rPr sz="1300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300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τηλεργασίας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15"/>
              </a:spcBef>
              <a:spcAft>
                <a:spcPts val="0"/>
              </a:spcAft>
              <a:defRPr/>
            </a:pPr>
            <a:endParaRPr sz="1300">
              <a:latin typeface="Arial"/>
              <a:cs typeface="Arial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Tahoma"/>
                <a:cs typeface="Tahoma"/>
              </a:rPr>
              <a:t>- </a:t>
            </a:r>
            <a:r>
              <a:rPr sz="1300" spc="-10" dirty="0">
                <a:latin typeface="Tahoma"/>
                <a:cs typeface="Tahoma"/>
              </a:rPr>
              <a:t>Για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εργοδότες</a:t>
            </a:r>
            <a:endParaRPr sz="1300">
              <a:latin typeface="Tahoma"/>
              <a:cs typeface="Tahoma"/>
            </a:endParaRPr>
          </a:p>
          <a:p>
            <a:pPr fontAlgn="auto">
              <a:spcBef>
                <a:spcPts val="45"/>
              </a:spcBef>
              <a:spcAft>
                <a:spcPts val="0"/>
              </a:spcAft>
              <a:defRPr/>
            </a:pPr>
            <a:endParaRPr sz="1200">
              <a:latin typeface="Tahoma"/>
              <a:cs typeface="Tahoma"/>
            </a:endParaRPr>
          </a:p>
          <a:p>
            <a:pPr marL="11620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Δυσχέρεια </a:t>
            </a:r>
            <a:r>
              <a:rPr sz="1300" spc="-10" dirty="0">
                <a:latin typeface="Arial"/>
                <a:cs typeface="Arial"/>
              </a:rPr>
              <a:t>άμεσου </a:t>
            </a:r>
            <a:r>
              <a:rPr sz="1300" spc="-5" dirty="0">
                <a:latin typeface="Arial"/>
                <a:cs typeface="Arial"/>
              </a:rPr>
              <a:t>ελέγχου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35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041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Δυσκολία μέτρησης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αποδοτικότητας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object 3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22363"/>
            <a:ext cx="2189163" cy="981075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- </a:t>
            </a:r>
            <a:r>
              <a:rPr sz="1300" spc="5" dirty="0">
                <a:latin typeface="Arial"/>
                <a:cs typeface="Arial"/>
              </a:rPr>
              <a:t>Για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εργαζομένους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250">
              <a:latin typeface="Arial"/>
              <a:cs typeface="Arial"/>
            </a:endParaRPr>
          </a:p>
          <a:p>
            <a:pPr marL="11620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</a:t>
            </a:r>
            <a:r>
              <a:rPr sz="1300" dirty="0">
                <a:latin typeface="Arial"/>
                <a:cs typeface="Arial"/>
              </a:rPr>
              <a:t>Κίνδυνος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απομόνωσης</a:t>
            </a:r>
            <a:endParaRPr sz="1300">
              <a:latin typeface="Arial"/>
              <a:cs typeface="Arial"/>
            </a:endParaRPr>
          </a:p>
          <a:p>
            <a:pPr fontAlgn="auto">
              <a:spcBef>
                <a:spcPts val="40"/>
              </a:spcBef>
              <a:spcAft>
                <a:spcPts val="0"/>
              </a:spcAft>
              <a:defRPr/>
            </a:pPr>
            <a:endParaRPr sz="1200">
              <a:latin typeface="Arial"/>
              <a:cs typeface="Arial"/>
            </a:endParaRPr>
          </a:p>
          <a:p>
            <a:pPr marL="1041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300" spc="-5" dirty="0">
                <a:latin typeface="Arial"/>
                <a:cs typeface="Arial"/>
              </a:rPr>
              <a:t>→ Εντατικοποίηση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εργασίας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>
                <a:lumMod val="99000"/>
                <a:alpha val="97000"/>
              </a:srgb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object 4"/>
          <p:cNvSpPr>
            <a:spLocks noGrp="1"/>
          </p:cNvSpPr>
          <p:nvPr>
            <p:ph type="sldNum" sz="quarter" idx="12"/>
          </p:nvPr>
        </p:nvSpPr>
        <p:spPr>
          <a:xfrm>
            <a:off x="5233988" y="6929438"/>
            <a:ext cx="228600" cy="193675"/>
          </a:xfrm>
          <a:noFill/>
        </p:spPr>
        <p:txBody>
          <a:bodyPr lIns="0" tIns="0" rIns="0" bIns="0" anchor="t">
            <a:spAutoFit/>
          </a:bodyPr>
          <a:lstStyle/>
          <a:p>
            <a:pPr marL="38100" algn="l" defTabSz="914400">
              <a:lnSpc>
                <a:spcPts val="1413"/>
              </a:lnSpc>
            </a:pPr>
            <a:r>
              <a:rPr lang="el-GR" sz="120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1133475"/>
            <a:ext cx="2493963" cy="223838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fontAlgn="auto">
              <a:spcBef>
                <a:spcPts val="95"/>
              </a:spcBef>
              <a:spcAft>
                <a:spcPts val="0"/>
              </a:spcAft>
              <a:defRPr/>
            </a:pPr>
            <a:r>
              <a:rPr sz="1300" spc="-10" dirty="0">
                <a:latin typeface="Tahoma"/>
                <a:cs typeface="Tahoma"/>
              </a:rPr>
              <a:t>7. </a:t>
            </a:r>
            <a:r>
              <a:rPr sz="1300" spc="-5" dirty="0">
                <a:latin typeface="Tahoma"/>
                <a:cs typeface="Tahoma"/>
              </a:rPr>
              <a:t>Ανάγκη νέας πλήρους</a:t>
            </a:r>
            <a:r>
              <a:rPr sz="1300" spc="-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ρύθμισης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933575"/>
            <a:ext cx="6035675" cy="1795463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l-GR" sz="1300">
                <a:latin typeface="Tahoma" pitchFamily="34" charset="0"/>
                <a:cs typeface="Tahoma" pitchFamily="34" charset="0"/>
              </a:rPr>
              <a:t>Βασική παράμετρος</a:t>
            </a:r>
          </a:p>
          <a:p>
            <a:pPr marL="12700">
              <a:spcBef>
                <a:spcPts val="50"/>
              </a:spcBef>
            </a:pPr>
            <a:endParaRPr lang="el-GR" sz="1200">
              <a:latin typeface="Tahoma" pitchFamily="34" charset="0"/>
              <a:cs typeface="Tahoma" pitchFamily="34" charset="0"/>
            </a:endParaRPr>
          </a:p>
          <a:p>
            <a:pPr marL="12700">
              <a:buFontTx/>
              <a:buChar char="-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Εθελοντικός χαρακτήρας</a:t>
            </a:r>
          </a:p>
          <a:p>
            <a:pPr marL="12700">
              <a:spcBef>
                <a:spcPts val="25"/>
              </a:spcBef>
              <a:buFont typeface="Tahoma" pitchFamily="34" charset="0"/>
              <a:buChar char="-"/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>
              <a:buFontTx/>
              <a:buChar char="-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Δικαίωμα αποσύνδεσης</a:t>
            </a:r>
          </a:p>
          <a:p>
            <a:pPr marL="12700">
              <a:spcBef>
                <a:spcPts val="13"/>
              </a:spcBef>
              <a:buFont typeface="Tahoma" pitchFamily="34" charset="0"/>
              <a:buChar char="-"/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>
              <a:buFontTx/>
              <a:buChar char="-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Πλήρης ηλεκτρονική καταγραφή και έλεγχος ωραρίου</a:t>
            </a:r>
          </a:p>
          <a:p>
            <a:pPr marL="12700">
              <a:spcBef>
                <a:spcPts val="13"/>
              </a:spcBef>
              <a:buFont typeface="Tahoma" pitchFamily="34" charset="0"/>
              <a:buChar char="-"/>
            </a:pPr>
            <a:endParaRPr lang="el-GR" sz="1300">
              <a:latin typeface="Tahoma" pitchFamily="34" charset="0"/>
              <a:cs typeface="Tahoma" pitchFamily="34" charset="0"/>
            </a:endParaRPr>
          </a:p>
          <a:p>
            <a:pPr marL="12700">
              <a:buFontTx/>
              <a:buChar char="-"/>
            </a:pPr>
            <a:r>
              <a:rPr lang="en-US" sz="1300">
                <a:latin typeface="Tahoma" pitchFamily="34" charset="0"/>
                <a:cs typeface="Tahoma" pitchFamily="34" charset="0"/>
              </a:rPr>
              <a:t> </a:t>
            </a:r>
            <a:r>
              <a:rPr lang="el-GR" sz="1300">
                <a:latin typeface="Tahoma" pitchFamily="34" charset="0"/>
                <a:cs typeface="Tahoma" pitchFamily="34" charset="0"/>
              </a:rPr>
              <a:t>Λειτουργική προστασία υγιεινής, ασφάλειας εργασίας και προσωπικών δεδομένων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672</Words>
  <Application>Microsoft Office PowerPoint</Application>
  <PresentationFormat>Προσαρμογή</PresentationFormat>
  <Paragraphs>214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Garamond</vt:lpstr>
      <vt:lpstr>Symbol</vt:lpstr>
      <vt:lpstr>Tahoma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</dc:title>
  <dc:creator>Marina</dc:creator>
  <cp:lastModifiedBy>xrysa</cp:lastModifiedBy>
  <cp:revision>4</cp:revision>
  <dcterms:created xsi:type="dcterms:W3CDTF">2020-06-03T16:55:40Z</dcterms:created>
  <dcterms:modified xsi:type="dcterms:W3CDTF">2020-06-04T06:04:46Z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2020-06-03T00:00:00Z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2020-06-03T00:00:00Z</vt:filetime>
  </property>
</Properties>
</file>