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56" r:id="rId2"/>
    <p:sldId id="257" r:id="rId3"/>
    <p:sldId id="258" r:id="rId4"/>
    <p:sldId id="266" r:id="rId5"/>
    <p:sldId id="270" r:id="rId6"/>
    <p:sldId id="331" r:id="rId7"/>
    <p:sldId id="332" r:id="rId8"/>
    <p:sldId id="334" r:id="rId9"/>
    <p:sldId id="333" r:id="rId10"/>
    <p:sldId id="280" r:id="rId11"/>
    <p:sldId id="283" r:id="rId12"/>
    <p:sldId id="345" r:id="rId13"/>
    <p:sldId id="346" r:id="rId14"/>
    <p:sldId id="347" r:id="rId15"/>
    <p:sldId id="348" r:id="rId16"/>
    <p:sldId id="349" r:id="rId17"/>
    <p:sldId id="350" r:id="rId18"/>
    <p:sldId id="351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3" autoAdjust="0"/>
    <p:restoredTop sz="90036" autoAdjust="0"/>
  </p:normalViewPr>
  <p:slideViewPr>
    <p:cSldViewPr>
      <p:cViewPr varScale="1">
        <p:scale>
          <a:sx n="60" d="100"/>
          <a:sy n="60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EDF2A-E763-4647-835A-8688456ED8C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623E9-7F70-49F3-9E4F-F99DD9F511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5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327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5331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70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088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2619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664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623E9-7F70-49F3-9E4F-F99DD9F511A7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070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80F73CB-D7AC-4A5E-B2E2-561B624E0069}" type="datetimeFigureOut">
              <a:rPr lang="el-GR" smtClean="0"/>
              <a:t>16/6/2021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4D5980F-2BDA-40E7-AED3-EC39CD404B0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Εθνικη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σχολη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δημοσιασ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διοικησησ</a:t>
            </a:r>
            <a: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αυτοδιοικησησ</a:t>
            </a:r>
            <a:br>
              <a:rPr lang="el-GR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κζ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εκπαιδευτικη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σειρα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87524" y="4365104"/>
            <a:ext cx="8568952" cy="1828800"/>
          </a:xfrm>
        </p:spPr>
        <p:txBody>
          <a:bodyPr>
            <a:normAutofit/>
          </a:bodyPr>
          <a:lstStyle/>
          <a:p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Οργανωσιακη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συμπεριφορα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ηγεσια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ΚΑΘΟΔΗΓΗΣΗ ΚΑΙ ΑΝΑΠΤΥΞΗ ΠΡΟΣΩΠΙΚΟΥ / ΕΚΠΑΙΔΕΥΣΗ ΣΤΟΝ ΧΩΡΟ ΕΡΓΑΣΙΑΣ </a:t>
            </a:r>
          </a:p>
        </p:txBody>
      </p:sp>
    </p:spTree>
    <p:extLst>
      <p:ext uri="{BB962C8B-B14F-4D97-AF65-F5344CB8AC3E}">
        <p14:creationId xmlns:p14="http://schemas.microsoft.com/office/powerpoint/2010/main" val="197982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Μελετη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περιπτωσησ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GREGG POPOVICH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DB2379B2-9038-4400-A735-FB86111D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5695"/>
            <a:ext cx="4191000" cy="4876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Head Coach 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των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San Antonio Spurs, 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πολυνίκης πρωταθλητής ΝΒΑ (1999, 2003, 2005, 2007, 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Έχει διαχειριστεί μεγάλους παίκτες με ιδιαίτερη προσωπικότητα (π.χ.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D. Robinson, D. 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Willkins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T. 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Dunkan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T. Parker, M. </a:t>
            </a:r>
            <a:r>
              <a:rPr lang="en-US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Ginobili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Πώς τα καταφέρνει;</a:t>
            </a:r>
          </a:p>
        </p:txBody>
      </p:sp>
      <p:pic>
        <p:nvPicPr>
          <p:cNvPr id="5" name="Picture 4" descr="http://image.masslive.com/home/mass-media/width620/img/celtics_impact/photo/19103757-mmmain.jpg">
            <a:extLst>
              <a:ext uri="{FF2B5EF4-FFF2-40B4-BE49-F238E27FC236}">
                <a16:creationId xmlns:a16="http://schemas.microsoft.com/office/drawing/2014/main" id="{B5056C10-20E9-4223-80D3-23DAC3DF3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10666"/>
            <a:ext cx="4316135" cy="30352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762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ΒΑΣΙΚΕΣ ΠΟΙΟΤΗΤΕΣ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MANAGER - COACH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683568" y="1820331"/>
            <a:ext cx="7992888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Υιοθέτηση μιας διαφορετικής προσέγγισης προς τους υφισταμένους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Λιγότερη ανάγκη για έλεγχο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Ανοικτότητα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&amp; Δεκτικότητα στην Ανατροφοδότηση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Ακεραιότητα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Ενσυναίσθηση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Επιθυμία για Ανάπτυξη των άλλων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lnSpc>
                <a:spcPct val="150000"/>
              </a:lnSpc>
              <a:buNone/>
            </a:pP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Clutterbuck, 2010</a:t>
            </a:r>
            <a:endParaRPr lang="el-GR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7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04800"/>
            <a:ext cx="815144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l-GR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Το </a:t>
            </a:r>
            <a:r>
              <a:rPr lang="el-GR" sz="3600" b="1" cap="all" spc="-60" dirty="0" err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μοντ</a:t>
            </a:r>
            <a:r>
              <a:rPr lang="en-US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</a:t>
            </a:r>
            <a:r>
              <a:rPr lang="el-GR" sz="3600" b="1" cap="all" spc="-60" dirty="0" err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λο</a:t>
            </a:r>
            <a:r>
              <a:rPr lang="el-GR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OSCAR</a:t>
            </a:r>
            <a:endParaRPr lang="el-GR" sz="3600" b="1" cap="all" spc="-6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7" name="pasted-image.tif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81" r="8952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000" y="1600200"/>
            <a:ext cx="2120901" cy="383540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719"/>
          <p:cNvSpPr/>
          <p:nvPr/>
        </p:nvSpPr>
        <p:spPr>
          <a:xfrm>
            <a:off x="2895600" y="1283980"/>
            <a:ext cx="4953000" cy="4818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sz="3600" b="1" dirty="0"/>
              <a:t>O</a:t>
            </a:r>
            <a:r>
              <a:rPr dirty="0"/>
              <a:t>utcome</a:t>
            </a:r>
            <a:r>
              <a:rPr lang="el-GR" dirty="0"/>
              <a:t> (Aποτέλεσμα)</a:t>
            </a:r>
            <a:endParaRPr dirty="0"/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sz="3600" b="1" dirty="0"/>
              <a:t>S</a:t>
            </a:r>
            <a:r>
              <a:rPr dirty="0"/>
              <a:t>ituation</a:t>
            </a:r>
            <a:r>
              <a:rPr lang="el-GR" dirty="0"/>
              <a:t> (Κατάσταση)</a:t>
            </a:r>
            <a:endParaRPr dirty="0"/>
          </a:p>
          <a:p>
            <a:pPr marL="457200" marR="457200" indent="-457200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sz="3600" b="1" dirty="0"/>
              <a:t>C</a:t>
            </a:r>
            <a:r>
              <a:rPr dirty="0"/>
              <a:t>hoices &amp; Consequences</a:t>
            </a:r>
            <a:r>
              <a:rPr lang="el-GR" dirty="0"/>
              <a:t> (Επιλογές &amp; συνέπειες)</a:t>
            </a:r>
            <a:endParaRPr dirty="0"/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sz="3600" b="1" dirty="0"/>
              <a:t>A</a:t>
            </a:r>
            <a:r>
              <a:rPr dirty="0"/>
              <a:t>ctions </a:t>
            </a:r>
            <a:r>
              <a:rPr lang="el-GR" dirty="0"/>
              <a:t>(Ενέργειες)</a:t>
            </a:r>
            <a:endParaRPr dirty="0"/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sz="3600" b="1" dirty="0"/>
              <a:t>R</a:t>
            </a:r>
            <a:r>
              <a:rPr dirty="0"/>
              <a:t>eview</a:t>
            </a:r>
            <a:r>
              <a:rPr lang="el-GR" dirty="0"/>
              <a:t> (Παρακολούθηση)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657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Ποιο είναι το πρόβλημα;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Ποιο είναι το ζητούμενο;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Τι θα ήθελες να επιτύχεις σήμερα;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Πώς μπορώ να σε υποστηρίξω στη σημερινή συζήτησή μας;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asted-image.tif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81" r="8952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000" y="1600200"/>
            <a:ext cx="2120901" cy="38354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719"/>
          <p:cNvSpPr/>
          <p:nvPr/>
        </p:nvSpPr>
        <p:spPr>
          <a:xfrm>
            <a:off x="3352800" y="3454360"/>
            <a:ext cx="102592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R="457200"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marR="457200"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9E0F69-D307-4AB3-9B68-E8AF41A3D498}"/>
              </a:ext>
            </a:extLst>
          </p:cNvPr>
          <p:cNvSpPr txBox="1">
            <a:spLocks/>
          </p:cNvSpPr>
          <p:nvPr/>
        </p:nvSpPr>
        <p:spPr bwMode="auto">
          <a:xfrm>
            <a:off x="381000" y="304800"/>
            <a:ext cx="8305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l-GR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ΤΟ (ΕΠΙΔΙΩΚΟΜΕΝΟ) ΑΠΟΤΕΛΕΣΜΑ</a:t>
            </a:r>
          </a:p>
        </p:txBody>
      </p:sp>
    </p:spTree>
    <p:extLst>
      <p:ext uri="{BB962C8B-B14F-4D97-AF65-F5344CB8AC3E}">
        <p14:creationId xmlns:p14="http://schemas.microsoft.com/office/powerpoint/2010/main" val="20799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sted-image.tif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81" r="8952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000" y="1600200"/>
            <a:ext cx="2120901" cy="38354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719"/>
          <p:cNvSpPr/>
          <p:nvPr/>
        </p:nvSpPr>
        <p:spPr>
          <a:xfrm>
            <a:off x="2819400" y="1418511"/>
            <a:ext cx="6019800" cy="5457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Ποια είναι η κατάσταση σήμερα;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συμβαίνει όσο μιλάμε;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Ποιος εμπλέκεται;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είναι αυτό που σε δυσκολεύει;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θα ήθελες να κάνεις υπό </a:t>
            </a:r>
            <a:br>
              <a:rPr lang="el-GR" sz="2800" dirty="0"/>
            </a:br>
            <a:r>
              <a:rPr lang="el-GR" sz="2800" dirty="0"/>
              <a:t>ιδανικές συνθήκες;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σε εμποδίζει;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ρόλο έχεις διαδραματίσει εσύ;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Ποιες επιπλέον πληροφορίες χρειάζεσαι;</a:t>
            </a:r>
            <a:endParaRPr sz="2800" dirty="0"/>
          </a:p>
          <a:p>
            <a:pPr marR="457200"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0F2BA7-84C6-4A73-AA2A-3D5473496417}"/>
              </a:ext>
            </a:extLst>
          </p:cNvPr>
          <p:cNvSpPr txBox="1">
            <a:spLocks/>
          </p:cNvSpPr>
          <p:nvPr/>
        </p:nvSpPr>
        <p:spPr bwMode="auto">
          <a:xfrm>
            <a:off x="381000" y="304800"/>
            <a:ext cx="8305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l-GR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Η ΚΑΤΑΣΤΑΣΗ</a:t>
            </a:r>
          </a:p>
        </p:txBody>
      </p:sp>
    </p:spTree>
    <p:extLst>
      <p:ext uri="{BB962C8B-B14F-4D97-AF65-F5344CB8AC3E}">
        <p14:creationId xmlns:p14="http://schemas.microsoft.com/office/powerpoint/2010/main" val="29774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sted-image.tif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81" r="8952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000" y="1600200"/>
            <a:ext cx="2120901" cy="38354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719"/>
          <p:cNvSpPr/>
          <p:nvPr/>
        </p:nvSpPr>
        <p:spPr>
          <a:xfrm>
            <a:off x="3048000" y="1542366"/>
            <a:ext cx="5181600" cy="50577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έχεις δοκιμάσει ως τώρα;</a:t>
            </a:r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άλλες επιλογές έχεις;</a:t>
            </a:r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Ποιες είναι οι συνέπειες κάθε επιλογής; (καλά σενάρια και κακά σενάρια)</a:t>
            </a:r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Ποια επιλογή θα έχει τις καλύτερες συνέπειες;</a:t>
            </a:r>
            <a:endParaRPr sz="2800" dirty="0"/>
          </a:p>
          <a:p>
            <a:pPr marR="457200"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4249426" y="23280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FB7F4B-D348-464E-A8D9-1897C5BD6C19}"/>
              </a:ext>
            </a:extLst>
          </p:cNvPr>
          <p:cNvSpPr txBox="1">
            <a:spLocks/>
          </p:cNvSpPr>
          <p:nvPr/>
        </p:nvSpPr>
        <p:spPr bwMode="auto">
          <a:xfrm>
            <a:off x="381000" y="304800"/>
            <a:ext cx="8305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l-GR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ΕΠΙΛΟΓΕΣ ΚΑΙ ΣΥΝΕΠΕΙΕΣ</a:t>
            </a:r>
          </a:p>
        </p:txBody>
      </p:sp>
    </p:spTree>
    <p:extLst>
      <p:ext uri="{BB962C8B-B14F-4D97-AF65-F5344CB8AC3E}">
        <p14:creationId xmlns:p14="http://schemas.microsoft.com/office/powerpoint/2010/main" val="6918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sted-image.tif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81" r="8952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000" y="1600200"/>
            <a:ext cx="2120901" cy="38354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719"/>
          <p:cNvSpPr/>
          <p:nvPr/>
        </p:nvSpPr>
        <p:spPr>
          <a:xfrm>
            <a:off x="2590800" y="1579792"/>
            <a:ext cx="6096000" cy="4442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Τι ενέργειες θα αναλάβεις;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Ποιο είναι το πρώτο βήμα;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Πώς θα το κάνεις;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Πότε θα το κάνεις και με ποιον;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Σε μία κλίμακα από το 1 ως το 10, πόσο αποφασισμένος είσαι;</a:t>
            </a:r>
          </a:p>
          <a:p>
            <a:pPr marL="457200" marR="457200" indent="-457200" algn="l" defTabSz="457200">
              <a:spcAft>
                <a:spcPts val="600"/>
              </a:spcAft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Με ποιον τρόπο θα μπορούσες να κάνεις σαμποτάζ στον εαυτό σου;</a:t>
            </a:r>
            <a:endParaRPr sz="2800" dirty="0"/>
          </a:p>
          <a:p>
            <a:pPr marR="457200" algn="l" defTabSz="457200">
              <a:defRPr sz="28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84E41E-8D60-42F9-B87E-54ACFE4540A3}"/>
              </a:ext>
            </a:extLst>
          </p:cNvPr>
          <p:cNvSpPr txBox="1">
            <a:spLocks/>
          </p:cNvSpPr>
          <p:nvPr/>
        </p:nvSpPr>
        <p:spPr bwMode="auto">
          <a:xfrm>
            <a:off x="381000" y="304800"/>
            <a:ext cx="8305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l-GR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ΕΝΕΡΓΕΙΕΣ</a:t>
            </a:r>
          </a:p>
        </p:txBody>
      </p:sp>
    </p:spTree>
    <p:extLst>
      <p:ext uri="{BB962C8B-B14F-4D97-AF65-F5344CB8AC3E}">
        <p14:creationId xmlns:p14="http://schemas.microsoft.com/office/powerpoint/2010/main" val="396101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sted-image.tiff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581" r="8952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000" y="1600200"/>
            <a:ext cx="2120901" cy="38354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719"/>
          <p:cNvSpPr/>
          <p:nvPr/>
        </p:nvSpPr>
        <p:spPr>
          <a:xfrm>
            <a:off x="2514600" y="1728172"/>
            <a:ext cx="6172200" cy="4560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Πώς θα παρακολουθήσεις την πρόοδό σου;</a:t>
            </a:r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Πότε θα συναντηθούμε να κάνουμε ανασκόπηση;</a:t>
            </a:r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Ποια δράση θα πραγματοποιήσεις;</a:t>
            </a:r>
          </a:p>
          <a:p>
            <a:pPr marL="457200" marR="457200" indent="-457200" algn="l" defTabSz="457200">
              <a:lnSpc>
                <a:spcPct val="150000"/>
              </a:lnSpc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rPr lang="el-GR" sz="2800" dirty="0"/>
              <a:t>Πόσο κοντά στο στόχο σου θα σε οδηγήσει αυτή σου η δράση;</a:t>
            </a:r>
            <a:endParaRPr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14BBA2-4968-40FE-8103-F69840F5910B}"/>
              </a:ext>
            </a:extLst>
          </p:cNvPr>
          <p:cNvSpPr txBox="1">
            <a:spLocks/>
          </p:cNvSpPr>
          <p:nvPr/>
        </p:nvSpPr>
        <p:spPr bwMode="auto">
          <a:xfrm>
            <a:off x="381000" y="304800"/>
            <a:ext cx="8305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l-GR" sz="3600" b="1" cap="all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ΠΑΡΑΚΟΛΟΥΘΗΣΗ</a:t>
            </a:r>
          </a:p>
        </p:txBody>
      </p:sp>
    </p:spTree>
    <p:extLst>
      <p:ext uri="{BB962C8B-B14F-4D97-AF65-F5344CB8AC3E}">
        <p14:creationId xmlns:p14="http://schemas.microsoft.com/office/powerpoint/2010/main" val="316195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A14BBA2-4968-40FE-8103-F69840F5910B}"/>
              </a:ext>
            </a:extLst>
          </p:cNvPr>
          <p:cNvSpPr txBox="1">
            <a:spLocks/>
          </p:cNvSpPr>
          <p:nvPr/>
        </p:nvSpPr>
        <p:spPr bwMode="auto">
          <a:xfrm>
            <a:off x="381000" y="304800"/>
            <a:ext cx="8305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cap="all" spc="-6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PEER COACHING</a:t>
            </a:r>
            <a:endParaRPr lang="el-GR" sz="3600" b="1" cap="all" spc="-6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5" name="Picture 2" descr="http://employid.eu/sites/default/files/Peer%20Coaching.jpg">
            <a:extLst>
              <a:ext uri="{FF2B5EF4-FFF2-40B4-BE49-F238E27FC236}">
                <a16:creationId xmlns:a16="http://schemas.microsoft.com/office/drawing/2014/main" id="{51CE6733-902E-4FCA-8999-1AB689460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724" y="1700808"/>
            <a:ext cx="4968552" cy="42876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023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1083568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ΠεριεχΟμενα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9167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Check in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95885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Εκπαίδευση και ανάπτυξη προσωπικού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Εκπαίδευση στον χώρο εργασίας 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Συμβουλευτική υποστήριξη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Coaching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95885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0" dirty="0" err="1">
                <a:latin typeface="Calibri" panose="020F0502020204030204" pitchFamily="34" charset="0"/>
                <a:cs typeface="Calibri" panose="020F0502020204030204" pitchFamily="34" charset="0"/>
              </a:rPr>
              <a:t>Mentoring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Image result for cont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881237"/>
            <a:ext cx="2226568" cy="280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36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964114"/>
          </a:xfrm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ΕΙΣΑΓΩΓΗ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52600"/>
            <a:ext cx="8579296" cy="4700736"/>
          </a:xfrm>
        </p:spPr>
        <p:txBody>
          <a:bodyPr>
            <a:noAutofit/>
          </a:bodyPr>
          <a:lstStyle/>
          <a:p>
            <a:pPr marL="342900" marR="95885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</a:rPr>
              <a:t>Η καθοδήγηση και </a:t>
            </a:r>
            <a:r>
              <a:rPr lang="el-GR" sz="2400" dirty="0">
                <a:latin typeface="Calibri" panose="020F0502020204030204" pitchFamily="34" charset="0"/>
              </a:rPr>
              <a:t>ανάπτυξη</a:t>
            </a:r>
            <a:r>
              <a:rPr lang="el-GR" sz="2400" b="0" dirty="0">
                <a:latin typeface="Calibri" panose="020F0502020204030204" pitchFamily="34" charset="0"/>
              </a:rPr>
              <a:t> του προσωπικού είναι μια από τις βασικότερες ευθύνες που έχουν τα διευθυντικά στελέχη και χρειάζεται να αποτελεί αναπόσπαστο μέρος της καθημερινής έγνοιας και πρακτικής ενασχόλησής τους.</a:t>
            </a:r>
          </a:p>
          <a:p>
            <a:pPr marL="342900" marR="95885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400" b="0" dirty="0">
                <a:latin typeface="Calibri" panose="020F0502020204030204" pitchFamily="34" charset="0"/>
              </a:rPr>
              <a:t>Σύγχρονες μέθοδοι καθοδήγησης, συμβουλευτικής υποστήριξης και </a:t>
            </a:r>
            <a:r>
              <a:rPr lang="el-GR" sz="2400" dirty="0">
                <a:latin typeface="Calibri" panose="020F0502020204030204" pitchFamily="34" charset="0"/>
              </a:rPr>
              <a:t>ανάπτυξης</a:t>
            </a:r>
            <a:r>
              <a:rPr lang="el-GR" sz="2400" b="0" dirty="0">
                <a:latin typeface="Calibri" panose="020F0502020204030204" pitchFamily="34" charset="0"/>
              </a:rPr>
              <a:t> των ανθρώπων σε έναν οργανισμό είναι αναγκαίο να εφαρμόζονται σε κάθε επίπεδο ιεραρχίας ανεξαρτήτου γνωστικού υπόβαθρου ή τομέα δράσης.</a:t>
            </a:r>
            <a:endParaRPr lang="en-US" sz="2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5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99176" cy="867544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ΠροσδοκΩμενα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ΑποτελΕσματα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98876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Με την ολοκλήρωση της Ενότητας οι σπουδαστές / σπουδάστριες αναμένεται να:</a:t>
            </a:r>
          </a:p>
          <a:p>
            <a:pPr marL="342900" marR="95885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διακρίνουν διαφορετικές ερμηνευτικές προσεγγίσεις που αναφέρονται στην εκπαίδευση, το </a:t>
            </a:r>
            <a:r>
              <a:rPr lang="el-GR" sz="2400" b="0" spc="-5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coaching</a:t>
            </a: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και το </a:t>
            </a:r>
            <a:r>
              <a:rPr lang="el-GR" sz="2400" b="0" spc="-5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mentoring</a:t>
            </a: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5885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αποκτήσουν περισσότερη </a:t>
            </a:r>
            <a:r>
              <a:rPr lang="el-GR" sz="240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επίγνωση</a:t>
            </a: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για την σημασία της στοχαστικής πρακτικής στην δουλειά τους,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5885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προκαλούν δημιουργικές επιγνώσεις στους συνεργάτες τους, ενώ παράλληλα τους υποστηρίζουν ως άτομα,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5885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έχουν ενθαρρυνθεί να δημιουργήσουν ένα </a:t>
            </a:r>
            <a:r>
              <a:rPr lang="el-GR" sz="240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περιβάλλον</a:t>
            </a:r>
            <a:r>
              <a:rPr lang="el-GR" sz="2400" b="0" spc="-5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στο οποίο όλοι και όλες μπορούν να σκέπτονται να σχεδιάζουν και να ενεργούν.</a:t>
            </a:r>
            <a:endParaRPr lang="en-US" sz="24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79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Εκπαιδευση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και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αναπτυξη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προσωπικου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755576" y="1916832"/>
            <a:ext cx="7558336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διά βίου μάθηση -και στους οργανισμούς- ως βασικό συστατικό για τη συνεχή ανάπτυξη των ανθρώπων 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Εκπαίδευση σε αίθουσα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Τηλεκπαίδευση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job training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Mentoring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Coaching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0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Διαγνωση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εκπαιδευτικων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αναγκων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755576" y="1916832"/>
            <a:ext cx="7558336" cy="4220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95885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 διερεύνηση των εκτιμήσεων με ερωτηματολόγια ή δομημένες συνεντεύξεις,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95885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 παρατήρηση στα πλαίσια του πεδίου αναφοράς με πίνακες κλιμάκων παρατήρησης, </a:t>
            </a:r>
          </a:p>
          <a:p>
            <a:pPr marL="342900" marR="95885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διερεύνηση γνώσεων, δεξιοτήτων και στάσεων με ερωτηματολόγια ή δομημένες συνεντεύξεις (Χασάπης, 2000)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1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On THE JOB TRAINING: 3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ΒΗΜΑΤΑ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457200" y="1772816"/>
            <a:ext cx="843528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9144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Αναστοχασμό</a:t>
            </a:r>
            <a:r>
              <a:rPr lang="el-G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πάνω σε μια δράση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9144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571500" algn="l"/>
              </a:tabLst>
            </a:pP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Τι σε βοήθησε / δυσκόλεψε στην υλοποίηση της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OJT</a:t>
            </a: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9144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571500" algn="l"/>
              </a:tabLst>
            </a:pP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Από όλη τη διαδικασία έμαθες κάτι νέο;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9144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571500" algn="l"/>
              </a:tabLst>
            </a:pP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Τι πηγές / πόρους αξιοποίησες; Ποια / ποιος σε βοήθησε περισσότερο;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144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Γενίκευση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9144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571500" algn="l"/>
              </a:tabLst>
            </a:pP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Ποια είναι η προστιθέμενη αξία αυτής της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OJT</a:t>
            </a: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στην καθημερινότητα της δουλειάς σου. Μπορείς να δεις βελτιώσεις;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9144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571500" algn="l"/>
              </a:tabLst>
            </a:pP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Πιστεύεις πως ό,τι έμαθες σε αυτή την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OJT</a:t>
            </a:r>
            <a:r>
              <a:rPr lang="el-GR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μπορεί να έχει κάποια εφαρμογή και σε άλλες περιπτώσεις στη δουλειά σου;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9144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‘Χτίσιμο’, τέλος σταδιακό, πάνω σε προηγούμενες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OJT</a:t>
            </a:r>
            <a:r>
              <a:rPr lang="el-G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ώστε η όλη διαδικασία να έχει ένα μαθησιακό αποτέλεσμα.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7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COACHING &amp; MENTORING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C5C345-65ED-40B8-B599-666AA67790D4}"/>
              </a:ext>
            </a:extLst>
          </p:cNvPr>
          <p:cNvSpPr txBox="1"/>
          <p:nvPr/>
        </p:nvSpPr>
        <p:spPr>
          <a:xfrm>
            <a:off x="323528" y="1916832"/>
            <a:ext cx="8496944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Coaching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είναι η συνεργασία σε μία προκλητική και δημιουργική διαδικασία σκέψης που εμπνέει τη μεγιστοποίηση των προσωπικών και επαγγελματικών δυνατοτήτων.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l-G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entoring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είναι ένας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προσωποκεντρικός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μαθησιακός διάλογος που σκοπεύει περισσότερο στην ανάπτυξη σοφίας, μέσω </a:t>
            </a:r>
            <a:r>
              <a:rPr lang="el-G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αναστοχαστικής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πρακτικής, παρά στην απλή μεταβίβαση γνώσης. </a:t>
            </a:r>
          </a:p>
        </p:txBody>
      </p:sp>
    </p:spTree>
    <p:extLst>
      <p:ext uri="{BB962C8B-B14F-4D97-AF65-F5344CB8AC3E}">
        <p14:creationId xmlns:p14="http://schemas.microsoft.com/office/powerpoint/2010/main" val="22454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66F9E6-A6F9-4EFB-8E78-C058B0CE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33908"/>
              </p:ext>
            </p:extLst>
          </p:nvPr>
        </p:nvGraphicFramePr>
        <p:xfrm>
          <a:off x="419100" y="1807798"/>
          <a:ext cx="8305800" cy="324240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u="none" strike="noStrike" dirty="0">
                          <a:effectLst/>
                        </a:rPr>
                        <a:t>Coaching</a:t>
                      </a:r>
                      <a:endParaRPr lang="en-US" sz="4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400" u="none" strike="noStrike" dirty="0">
                          <a:effectLst/>
                        </a:rPr>
                        <a:t>Mentoring</a:t>
                      </a:r>
                      <a:endParaRPr lang="en-US" sz="4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μεσοβραχυπρόθεσμο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μεσομακροπρόθεσμο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στοχοκεντρικό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προσωποκεντρικό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η εξειδίκευση δεν είναι απαραίτητη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η εξειδίκευση είναι απαραίτητη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Τίτλος 1">
            <a:extLst>
              <a:ext uri="{FF2B5EF4-FFF2-40B4-BE49-F238E27FC236}">
                <a16:creationId xmlns:a16="http://schemas.microsoft.com/office/drawing/2014/main" id="{BB549F1F-A151-432C-8696-A7386801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558336" cy="1371600"/>
          </a:xfrm>
        </p:spPr>
        <p:txBody>
          <a:bodyPr/>
          <a:lstStyle/>
          <a:p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Σημειο</a:t>
            </a: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κλειδι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15" descr="Image result for key">
            <a:extLst>
              <a:ext uri="{FF2B5EF4-FFF2-40B4-BE49-F238E27FC236}">
                <a16:creationId xmlns:a16="http://schemas.microsoft.com/office/drawing/2014/main" id="{4CB39BBC-5D0B-4675-AFA2-EAE54A69D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59" y="5333682"/>
            <a:ext cx="148281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875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αραίτητο">
  <a:themeElements>
    <a:clrScheme name="Απαραίτητο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Απαραίτητο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παραίτητ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4730</TotalTime>
  <Words>755</Words>
  <Application>Microsoft Office PowerPoint</Application>
  <PresentationFormat>On-screen Show (4:3)</PresentationFormat>
  <Paragraphs>108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Wingdings</vt:lpstr>
      <vt:lpstr>Απαραίτητο</vt:lpstr>
      <vt:lpstr>Εθνικη σχολη δημοσιασ διοικησησ &amp; αυτοδιοικησησ κζ’ εκπαιδευτικη σειρα</vt:lpstr>
      <vt:lpstr>ΠεριεχΟμενα</vt:lpstr>
      <vt:lpstr>ΕΙΣΑΓΩΓΗ</vt:lpstr>
      <vt:lpstr>ΠροσδοκΩμενα ΑποτελΕσματα</vt:lpstr>
      <vt:lpstr>Εκπαιδευση και αναπτυξη προσωπικου</vt:lpstr>
      <vt:lpstr>Διαγνωση εκπαιδευτικων αναγκων</vt:lpstr>
      <vt:lpstr>On THE JOB TRAINING: 3 ΒΗΜΑΤΑ</vt:lpstr>
      <vt:lpstr>COACHING &amp; MENTORING</vt:lpstr>
      <vt:lpstr>Σημειο κλειδι</vt:lpstr>
      <vt:lpstr>Μελετη περιπτωσησ: GREGG POPOVICH</vt:lpstr>
      <vt:lpstr>ΒΑΣΙΚΕΣ ΠΟΙΟΤΗΤΕΣ MANAGER - COACH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Δεξιοτητητεσ  συνεργασιασ  /  ομαδικησ  εργασιασ</dc:title>
  <dc:creator>Manos Pavlakis</dc:creator>
  <cp:lastModifiedBy>Manos Pavlakis</cp:lastModifiedBy>
  <cp:revision>114</cp:revision>
  <dcterms:created xsi:type="dcterms:W3CDTF">2017-10-12T11:31:28Z</dcterms:created>
  <dcterms:modified xsi:type="dcterms:W3CDTF">2021-06-16T03:58:01Z</dcterms:modified>
</cp:coreProperties>
</file>