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20"/>
  </p:notesMasterIdLst>
  <p:sldIdLst>
    <p:sldId id="256" r:id="rId2"/>
    <p:sldId id="257" r:id="rId3"/>
    <p:sldId id="258" r:id="rId4"/>
    <p:sldId id="266" r:id="rId5"/>
    <p:sldId id="270" r:id="rId6"/>
    <p:sldId id="331" r:id="rId7"/>
    <p:sldId id="332" r:id="rId8"/>
    <p:sldId id="334" r:id="rId9"/>
    <p:sldId id="333" r:id="rId10"/>
    <p:sldId id="280" r:id="rId11"/>
    <p:sldId id="283" r:id="rId12"/>
    <p:sldId id="345" r:id="rId13"/>
    <p:sldId id="346" r:id="rId14"/>
    <p:sldId id="347" r:id="rId15"/>
    <p:sldId id="348" r:id="rId16"/>
    <p:sldId id="349" r:id="rId17"/>
    <p:sldId id="350" r:id="rId18"/>
    <p:sldId id="351" r:id="rId1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553" autoAdjust="0"/>
    <p:restoredTop sz="90036" autoAdjust="0"/>
  </p:normalViewPr>
  <p:slideViewPr>
    <p:cSldViewPr>
      <p:cViewPr varScale="1">
        <p:scale>
          <a:sx n="60" d="100"/>
          <a:sy n="60" d="100"/>
        </p:scale>
        <p:origin x="1616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3EDF2A-E763-4647-835A-8688456ED8C9}" type="datetimeFigureOut">
              <a:rPr lang="el-GR" smtClean="0"/>
              <a:t>16/6/2021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5623E9-7F70-49F3-9E4F-F99DD9F511A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9548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5623E9-7F70-49F3-9E4F-F99DD9F511A7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232756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5623E9-7F70-49F3-9E4F-F99DD9F511A7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453315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5623E9-7F70-49F3-9E4F-F99DD9F511A7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787071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5623E9-7F70-49F3-9E4F-F99DD9F511A7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08831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5623E9-7F70-49F3-9E4F-F99DD9F511A7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926195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5623E9-7F70-49F3-9E4F-F99DD9F511A7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096643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5623E9-7F70-49F3-9E4F-F99DD9F511A7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307001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F73CB-D7AC-4A5E-B2E2-561B624E0069}" type="datetimeFigureOut">
              <a:rPr lang="el-GR" smtClean="0"/>
              <a:t>16/6/2021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4D5980F-2BDA-40E7-AED3-EC39CD404B0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F73CB-D7AC-4A5E-B2E2-561B624E0069}" type="datetimeFigureOut">
              <a:rPr lang="el-GR" smtClean="0"/>
              <a:t>16/6/2021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980F-2BDA-40E7-AED3-EC39CD404B0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F73CB-D7AC-4A5E-B2E2-561B624E0069}" type="datetimeFigureOut">
              <a:rPr lang="el-GR" smtClean="0"/>
              <a:t>16/6/2021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980F-2BDA-40E7-AED3-EC39CD404B0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F73CB-D7AC-4A5E-B2E2-561B624E0069}" type="datetimeFigureOut">
              <a:rPr lang="el-GR" smtClean="0"/>
              <a:t>16/6/2021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980F-2BDA-40E7-AED3-EC39CD404B0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F73CB-D7AC-4A5E-B2E2-561B624E0069}" type="datetimeFigureOut">
              <a:rPr lang="el-GR" smtClean="0"/>
              <a:t>16/6/2021</a:t>
            </a:fld>
            <a:endParaRPr lang="el-G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D5980F-2BDA-40E7-AED3-EC39CD404B05}" type="slidenum">
              <a:rPr lang="el-GR" smtClean="0"/>
              <a:t>‹#›</a:t>
            </a:fld>
            <a:endParaRPr lang="el-G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F73CB-D7AC-4A5E-B2E2-561B624E0069}" type="datetimeFigureOut">
              <a:rPr lang="el-GR" smtClean="0"/>
              <a:t>16/6/2021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980F-2BDA-40E7-AED3-EC39CD404B0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l-GR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F73CB-D7AC-4A5E-B2E2-561B624E0069}" type="datetimeFigureOut">
              <a:rPr lang="el-GR" smtClean="0"/>
              <a:t>16/6/2021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980F-2BDA-40E7-AED3-EC39CD404B0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F73CB-D7AC-4A5E-B2E2-561B624E0069}" type="datetimeFigureOut">
              <a:rPr lang="el-GR" smtClean="0"/>
              <a:t>16/6/2021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980F-2BDA-40E7-AED3-EC39CD404B0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F73CB-D7AC-4A5E-B2E2-561B624E0069}" type="datetimeFigureOut">
              <a:rPr lang="el-GR" smtClean="0"/>
              <a:t>16/6/2021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980F-2BDA-40E7-AED3-EC39CD404B0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F73CB-D7AC-4A5E-B2E2-561B624E0069}" type="datetimeFigureOut">
              <a:rPr lang="el-GR" smtClean="0"/>
              <a:t>16/6/2021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980F-2BDA-40E7-AED3-EC39CD404B05}" type="slidenum">
              <a:rPr lang="el-GR" smtClean="0"/>
              <a:t>‹#›</a:t>
            </a:fld>
            <a:endParaRPr lang="el-G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μια εικόνα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F73CB-D7AC-4A5E-B2E2-561B624E0069}" type="datetimeFigureOut">
              <a:rPr lang="el-GR" smtClean="0"/>
              <a:t>16/6/2021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4D5980F-2BDA-40E7-AED3-EC39CD404B05}" type="slidenum">
              <a:rPr lang="el-GR" smtClean="0"/>
              <a:t>‹#›</a:t>
            </a:fld>
            <a:endParaRPr lang="el-G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780F73CB-D7AC-4A5E-B2E2-561B624E0069}" type="datetimeFigureOut">
              <a:rPr lang="el-GR" smtClean="0"/>
              <a:t>16/6/2021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94D5980F-2BDA-40E7-AED3-EC39CD404B05}" type="slidenum">
              <a:rPr lang="el-GR" smtClean="0"/>
              <a:t>‹#›</a:t>
            </a:fld>
            <a:endParaRPr lang="el-GR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6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sz="3600" b="1" dirty="0" err="1">
                <a:latin typeface="Calibri" panose="020F0502020204030204" pitchFamily="34" charset="0"/>
                <a:cs typeface="Calibri" panose="020F0502020204030204" pitchFamily="34" charset="0"/>
              </a:rPr>
              <a:t>Εθνικη</a:t>
            </a:r>
            <a:r>
              <a:rPr lang="el-GR" sz="36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3600" b="1" dirty="0" err="1">
                <a:latin typeface="Calibri" panose="020F0502020204030204" pitchFamily="34" charset="0"/>
                <a:cs typeface="Calibri" panose="020F0502020204030204" pitchFamily="34" charset="0"/>
              </a:rPr>
              <a:t>σχολη</a:t>
            </a:r>
            <a:r>
              <a:rPr lang="el-GR" sz="36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3600" b="1" dirty="0" err="1">
                <a:latin typeface="Calibri" panose="020F0502020204030204" pitchFamily="34" charset="0"/>
                <a:cs typeface="Calibri" panose="020F0502020204030204" pitchFamily="34" charset="0"/>
              </a:rPr>
              <a:t>δημοσιασ</a:t>
            </a:r>
            <a:r>
              <a:rPr lang="el-GR" sz="36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3600" b="1" dirty="0" err="1">
                <a:latin typeface="Calibri" panose="020F0502020204030204" pitchFamily="34" charset="0"/>
                <a:cs typeface="Calibri" panose="020F0502020204030204" pitchFamily="34" charset="0"/>
              </a:rPr>
              <a:t>διοικησησ</a:t>
            </a:r>
            <a:r>
              <a:rPr lang="el-GR" sz="3600" b="1" dirty="0">
                <a:latin typeface="Calibri" panose="020F0502020204030204" pitchFamily="34" charset="0"/>
                <a:cs typeface="Calibri" panose="020F0502020204030204" pitchFamily="34" charset="0"/>
              </a:rPr>
              <a:t> &amp; </a:t>
            </a:r>
            <a:r>
              <a:rPr lang="el-GR" sz="3600" b="1" dirty="0" err="1">
                <a:latin typeface="Calibri" panose="020F0502020204030204" pitchFamily="34" charset="0"/>
                <a:cs typeface="Calibri" panose="020F0502020204030204" pitchFamily="34" charset="0"/>
              </a:rPr>
              <a:t>αυτοδιοικησησ</a:t>
            </a:r>
            <a:br>
              <a:rPr lang="el-GR" sz="36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κζ</a:t>
            </a:r>
            <a:r>
              <a:rPr lang="el-GR" sz="3200" dirty="0">
                <a:latin typeface="Calibri" panose="020F0502020204030204" pitchFamily="34" charset="0"/>
                <a:cs typeface="Calibri" panose="020F0502020204030204" pitchFamily="34" charset="0"/>
              </a:rPr>
              <a:t>’ </a:t>
            </a:r>
            <a:r>
              <a:rPr lang="el-GR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εκπαιδευτικη</a:t>
            </a:r>
            <a:r>
              <a:rPr lang="el-GR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σειρα</a:t>
            </a:r>
            <a:endParaRPr lang="el-GR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287524" y="4365104"/>
            <a:ext cx="8568952" cy="1828800"/>
          </a:xfrm>
        </p:spPr>
        <p:txBody>
          <a:bodyPr>
            <a:normAutofit/>
          </a:bodyPr>
          <a:lstStyle/>
          <a:p>
            <a:r>
              <a:rPr lang="el-GR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Οργανωσιακη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συμπεριφορα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 &amp; </a:t>
            </a:r>
            <a:r>
              <a:rPr lang="el-GR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ηγεσια</a:t>
            </a:r>
            <a:endParaRPr lang="el-GR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ΚΑΘΟΔΗΓΗΣΗ ΚΑΙ ΑΝΑΠΤΥΞΗ ΠΡΟΣΩΠΙΚΟΥ / ΕΚΠΑΙΔΕΥΣΗ ΣΤΟΝ ΧΩΡΟ ΕΡΓΑΣΙΑΣ </a:t>
            </a:r>
          </a:p>
        </p:txBody>
      </p:sp>
    </p:spTree>
    <p:extLst>
      <p:ext uri="{BB962C8B-B14F-4D97-AF65-F5344CB8AC3E}">
        <p14:creationId xmlns:p14="http://schemas.microsoft.com/office/powerpoint/2010/main" val="19798281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075240" cy="1371600"/>
          </a:xfrm>
        </p:spPr>
        <p:txBody>
          <a:bodyPr/>
          <a:lstStyle/>
          <a:p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Μελετη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περιπτωσησ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GREGG POPOVICH</a:t>
            </a:r>
            <a:endParaRPr lang="el-G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Θέση περιεχομένου 2">
            <a:extLst>
              <a:ext uri="{FF2B5EF4-FFF2-40B4-BE49-F238E27FC236}">
                <a16:creationId xmlns:a16="http://schemas.microsoft.com/office/drawing/2014/main" id="{DB2379B2-9038-4400-A735-FB86111DDC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95695"/>
            <a:ext cx="4191000" cy="487680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Head Coach </a:t>
            </a:r>
            <a:r>
              <a:rPr lang="el-GR" sz="2400" b="0" dirty="0">
                <a:latin typeface="Calibri" panose="020F0502020204030204" pitchFamily="34" charset="0"/>
                <a:cs typeface="Calibri" panose="020F0502020204030204" pitchFamily="34" charset="0"/>
              </a:rPr>
              <a:t>των </a:t>
            </a:r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San Antonio Spurs, </a:t>
            </a:r>
            <a:r>
              <a:rPr lang="el-GR" sz="2400" b="0" dirty="0">
                <a:latin typeface="Calibri" panose="020F0502020204030204" pitchFamily="34" charset="0"/>
                <a:cs typeface="Calibri" panose="020F0502020204030204" pitchFamily="34" charset="0"/>
              </a:rPr>
              <a:t>πολυνίκης πρωταθλητής ΝΒΑ (1999, 2003, 2005, 2007, 2014)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b="0" dirty="0">
                <a:latin typeface="Calibri" panose="020F0502020204030204" pitchFamily="34" charset="0"/>
                <a:cs typeface="Calibri" panose="020F0502020204030204" pitchFamily="34" charset="0"/>
              </a:rPr>
              <a:t>Έχει διαχειριστεί μεγάλους παίκτες με ιδιαίτερη προσωπικότητα (π.χ. </a:t>
            </a:r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D. Robinson, D. </a:t>
            </a:r>
            <a:r>
              <a:rPr lang="en-US" sz="2400" b="0" dirty="0" err="1">
                <a:latin typeface="Calibri" panose="020F0502020204030204" pitchFamily="34" charset="0"/>
                <a:cs typeface="Calibri" panose="020F0502020204030204" pitchFamily="34" charset="0"/>
              </a:rPr>
              <a:t>Willkins</a:t>
            </a:r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, T. </a:t>
            </a:r>
            <a:r>
              <a:rPr lang="en-US" sz="2400" b="0" dirty="0" err="1">
                <a:latin typeface="Calibri" panose="020F0502020204030204" pitchFamily="34" charset="0"/>
                <a:cs typeface="Calibri" panose="020F0502020204030204" pitchFamily="34" charset="0"/>
              </a:rPr>
              <a:t>Dunkan</a:t>
            </a:r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, T. Parker, M. </a:t>
            </a:r>
            <a:r>
              <a:rPr lang="en-US" sz="2400" b="0" dirty="0" err="1">
                <a:latin typeface="Calibri" panose="020F0502020204030204" pitchFamily="34" charset="0"/>
                <a:cs typeface="Calibri" panose="020F0502020204030204" pitchFamily="34" charset="0"/>
              </a:rPr>
              <a:t>Ginobili</a:t>
            </a:r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b="0" dirty="0">
                <a:latin typeface="Calibri" panose="020F0502020204030204" pitchFamily="34" charset="0"/>
                <a:cs typeface="Calibri" panose="020F0502020204030204" pitchFamily="34" charset="0"/>
              </a:rPr>
              <a:t>Πώς τα καταφέρνει;</a:t>
            </a:r>
          </a:p>
        </p:txBody>
      </p:sp>
      <p:pic>
        <p:nvPicPr>
          <p:cNvPr id="5" name="Picture 4" descr="http://image.masslive.com/home/mass-media/width620/img/celtics_impact/photo/19103757-mmmain.jpg">
            <a:extLst>
              <a:ext uri="{FF2B5EF4-FFF2-40B4-BE49-F238E27FC236}">
                <a16:creationId xmlns:a16="http://schemas.microsoft.com/office/drawing/2014/main" id="{B5056C10-20E9-4223-80D3-23DAC3DF3C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2510666"/>
            <a:ext cx="4316135" cy="303521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57627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558336" cy="1371600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ΒΑΣΙΚΕΣ ΠΟΙΟΤΗΤΕΣ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MANAGER - COACH</a:t>
            </a:r>
            <a:endParaRPr lang="el-G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C5C345-65ED-40B8-B599-666AA67790D4}"/>
              </a:ext>
            </a:extLst>
          </p:cNvPr>
          <p:cNvSpPr txBox="1"/>
          <p:nvPr/>
        </p:nvSpPr>
        <p:spPr>
          <a:xfrm>
            <a:off x="683568" y="1820331"/>
            <a:ext cx="7992888" cy="44670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Υιοθέτηση μιας διαφορετικής προσέγγισης προς τους υφισταμένους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Λιγότερη ανάγκη για έλεγχο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Ανοικτότητα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&amp; Δεκτικότητα στην Ανατροφοδότηση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Ακεραιότητα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Ενσυναίσθηση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Επιθυμία για Ανάπτυξη των άλλων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150000"/>
              </a:lnSpc>
              <a:buNone/>
            </a:pPr>
            <a:r>
              <a:rPr lang="en-U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Clutterbuck, 2010</a:t>
            </a:r>
            <a:endParaRPr lang="el-GR" sz="24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38725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 bwMode="auto">
          <a:xfrm>
            <a:off x="381000" y="304800"/>
            <a:ext cx="8151440" cy="914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l-GR" sz="3600" b="1" cap="all" spc="-60" dirty="0">
                <a:solidFill>
                  <a:schemeClr val="tx2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Το </a:t>
            </a:r>
            <a:r>
              <a:rPr lang="el-GR" sz="3600" b="1" cap="all" spc="-60" dirty="0" err="1">
                <a:solidFill>
                  <a:schemeClr val="tx2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μοντ</a:t>
            </a:r>
            <a:r>
              <a:rPr lang="en-US" sz="3600" b="1" cap="all" spc="-60" dirty="0">
                <a:solidFill>
                  <a:schemeClr val="tx2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E</a:t>
            </a:r>
            <a:r>
              <a:rPr lang="el-GR" sz="3600" b="1" cap="all" spc="-60" dirty="0" err="1">
                <a:solidFill>
                  <a:schemeClr val="tx2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λο</a:t>
            </a:r>
            <a:r>
              <a:rPr lang="el-GR" sz="3600" b="1" cap="all" spc="-60" dirty="0">
                <a:solidFill>
                  <a:schemeClr val="tx2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en-US" sz="3600" b="1" cap="all" spc="-60" dirty="0">
                <a:solidFill>
                  <a:schemeClr val="tx2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OSCAR</a:t>
            </a:r>
            <a:endParaRPr lang="el-GR" sz="3600" b="1" cap="all" spc="-60" dirty="0">
              <a:solidFill>
                <a:schemeClr val="tx2"/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</p:txBody>
      </p:sp>
      <p:pic>
        <p:nvPicPr>
          <p:cNvPr id="7" name="pasted-image.tiff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9581" r="89521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81000" y="1600200"/>
            <a:ext cx="2120901" cy="3835401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Shape 719"/>
          <p:cNvSpPr/>
          <p:nvPr/>
        </p:nvSpPr>
        <p:spPr>
          <a:xfrm>
            <a:off x="2895600" y="1283980"/>
            <a:ext cx="4953000" cy="48180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marL="457200" marR="457200" indent="-457200" algn="l" defTabSz="457200">
              <a:lnSpc>
                <a:spcPct val="150000"/>
              </a:lnSpc>
              <a:buFont typeface="Arial"/>
              <a:buChar char="•"/>
              <a:defRPr sz="2800">
                <a:latin typeface="Calibri"/>
                <a:ea typeface="Calibri"/>
                <a:cs typeface="Calibri"/>
                <a:sym typeface="Calibri"/>
              </a:defRPr>
            </a:pPr>
            <a:r>
              <a:rPr sz="3600" b="1" dirty="0"/>
              <a:t>O</a:t>
            </a:r>
            <a:r>
              <a:rPr dirty="0"/>
              <a:t>utcome</a:t>
            </a:r>
            <a:r>
              <a:rPr lang="el-GR" dirty="0"/>
              <a:t> (Aποτέλεσμα)</a:t>
            </a:r>
            <a:endParaRPr dirty="0"/>
          </a:p>
          <a:p>
            <a:pPr marL="457200" marR="457200" indent="-457200" algn="l" defTabSz="457200">
              <a:lnSpc>
                <a:spcPct val="150000"/>
              </a:lnSpc>
              <a:buFont typeface="Arial"/>
              <a:buChar char="•"/>
              <a:defRPr sz="2800">
                <a:latin typeface="Calibri"/>
                <a:ea typeface="Calibri"/>
                <a:cs typeface="Calibri"/>
                <a:sym typeface="Calibri"/>
              </a:defRPr>
            </a:pPr>
            <a:r>
              <a:rPr sz="3600" b="1" dirty="0"/>
              <a:t>S</a:t>
            </a:r>
            <a:r>
              <a:rPr dirty="0"/>
              <a:t>ituation</a:t>
            </a:r>
            <a:r>
              <a:rPr lang="el-GR" dirty="0"/>
              <a:t> (Κατάσταση)</a:t>
            </a:r>
            <a:endParaRPr dirty="0"/>
          </a:p>
          <a:p>
            <a:pPr marL="457200" marR="457200" indent="-457200" defTabSz="457200">
              <a:lnSpc>
                <a:spcPct val="150000"/>
              </a:lnSpc>
              <a:buFont typeface="Arial"/>
              <a:buChar char="•"/>
              <a:defRPr sz="2800">
                <a:latin typeface="Calibri"/>
                <a:ea typeface="Calibri"/>
                <a:cs typeface="Calibri"/>
                <a:sym typeface="Calibri"/>
              </a:defRPr>
            </a:pPr>
            <a:r>
              <a:rPr sz="3600" b="1" dirty="0"/>
              <a:t>C</a:t>
            </a:r>
            <a:r>
              <a:rPr dirty="0"/>
              <a:t>hoices &amp; Consequences</a:t>
            </a:r>
            <a:r>
              <a:rPr lang="el-GR" dirty="0"/>
              <a:t> (Επιλογές &amp; συνέπειες)</a:t>
            </a:r>
            <a:endParaRPr dirty="0"/>
          </a:p>
          <a:p>
            <a:pPr marL="457200" marR="457200" indent="-457200" algn="l" defTabSz="457200">
              <a:lnSpc>
                <a:spcPct val="150000"/>
              </a:lnSpc>
              <a:buFont typeface="Arial"/>
              <a:buChar char="•"/>
              <a:defRPr sz="2800">
                <a:latin typeface="Calibri"/>
                <a:ea typeface="Calibri"/>
                <a:cs typeface="Calibri"/>
                <a:sym typeface="Calibri"/>
              </a:defRPr>
            </a:pPr>
            <a:r>
              <a:rPr sz="3600" b="1" dirty="0"/>
              <a:t>A</a:t>
            </a:r>
            <a:r>
              <a:rPr dirty="0"/>
              <a:t>ctions </a:t>
            </a:r>
            <a:r>
              <a:rPr lang="el-GR" dirty="0"/>
              <a:t>(Ενέργειες)</a:t>
            </a:r>
            <a:endParaRPr dirty="0"/>
          </a:p>
          <a:p>
            <a:pPr marL="457200" marR="457200" indent="-457200" algn="l" defTabSz="457200">
              <a:lnSpc>
                <a:spcPct val="150000"/>
              </a:lnSpc>
              <a:buFont typeface="Arial"/>
              <a:buChar char="•"/>
              <a:defRPr sz="2800">
                <a:latin typeface="Calibri"/>
                <a:ea typeface="Calibri"/>
                <a:cs typeface="Calibri"/>
                <a:sym typeface="Calibri"/>
              </a:defRPr>
            </a:pPr>
            <a:r>
              <a:rPr sz="3600" b="1" dirty="0"/>
              <a:t>R</a:t>
            </a:r>
            <a:r>
              <a:rPr dirty="0"/>
              <a:t>eview</a:t>
            </a:r>
            <a:r>
              <a:rPr lang="el-GR" dirty="0"/>
              <a:t> (Παρακολούθηση)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66574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2743200" y="1600200"/>
            <a:ext cx="5943600" cy="452596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buFontTx/>
              <a:buChar char="•"/>
            </a:pPr>
            <a:r>
              <a:rPr lang="el-GR" sz="2400" b="0" dirty="0">
                <a:latin typeface="Calibri" panose="020F0502020204030204" pitchFamily="34" charset="0"/>
                <a:cs typeface="Calibri" panose="020F0502020204030204" pitchFamily="34" charset="0"/>
              </a:rPr>
              <a:t>Ποιο είναι το πρόβλημα;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Tx/>
              <a:buChar char="•"/>
            </a:pPr>
            <a:r>
              <a:rPr lang="el-GR" sz="2400" b="0" dirty="0">
                <a:latin typeface="Calibri" panose="020F0502020204030204" pitchFamily="34" charset="0"/>
                <a:cs typeface="Calibri" panose="020F0502020204030204" pitchFamily="34" charset="0"/>
              </a:rPr>
              <a:t>Ποιο είναι το ζητούμενο;</a:t>
            </a:r>
          </a:p>
          <a:p>
            <a:pPr>
              <a:lnSpc>
                <a:spcPct val="150000"/>
              </a:lnSpc>
              <a:spcBef>
                <a:spcPts val="0"/>
              </a:spcBef>
              <a:buFontTx/>
              <a:buChar char="•"/>
            </a:pPr>
            <a:r>
              <a:rPr lang="el-GR" sz="2400" b="0" dirty="0">
                <a:latin typeface="Calibri" panose="020F0502020204030204" pitchFamily="34" charset="0"/>
                <a:cs typeface="Calibri" panose="020F0502020204030204" pitchFamily="34" charset="0"/>
              </a:rPr>
              <a:t>Τι θα ήθελες να επιτύχεις σήμερα;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Tx/>
              <a:buChar char="•"/>
            </a:pPr>
            <a:r>
              <a:rPr lang="el-GR" sz="2400" b="0" dirty="0">
                <a:latin typeface="Calibri" panose="020F0502020204030204" pitchFamily="34" charset="0"/>
                <a:cs typeface="Calibri" panose="020F0502020204030204" pitchFamily="34" charset="0"/>
              </a:rPr>
              <a:t>Πώς μπορώ να σε υποστηρίξω στη σημερινή συζήτησή μας;</a:t>
            </a:r>
            <a:endParaRPr lang="en-US" sz="24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pasted-image.tiff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9581" r="89521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81000" y="1600200"/>
            <a:ext cx="2120901" cy="3835401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hape 719"/>
          <p:cNvSpPr/>
          <p:nvPr/>
        </p:nvSpPr>
        <p:spPr>
          <a:xfrm>
            <a:off x="3352800" y="3454360"/>
            <a:ext cx="102592" cy="533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R="457200" algn="l" defTabSz="457200">
              <a:defRPr sz="2800">
                <a:latin typeface="Calibri"/>
                <a:ea typeface="Calibri"/>
                <a:cs typeface="Calibri"/>
                <a:sym typeface="Calibri"/>
              </a:defRPr>
            </a:pPr>
            <a:endParaRPr dirty="0"/>
          </a:p>
          <a:p>
            <a:pPr marR="457200" algn="l" defTabSz="457200">
              <a:defRPr sz="2800">
                <a:latin typeface="Calibri"/>
                <a:ea typeface="Calibri"/>
                <a:cs typeface="Calibri"/>
                <a:sym typeface="Calibri"/>
              </a:defRPr>
            </a:pPr>
            <a:endParaRPr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A9E0F69-D307-4AB3-9B68-E8AF41A3D498}"/>
              </a:ext>
            </a:extLst>
          </p:cNvPr>
          <p:cNvSpPr txBox="1">
            <a:spLocks/>
          </p:cNvSpPr>
          <p:nvPr/>
        </p:nvSpPr>
        <p:spPr bwMode="auto">
          <a:xfrm>
            <a:off x="381000" y="304800"/>
            <a:ext cx="8305800" cy="914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l-GR" sz="3600" b="1" cap="all" spc="-60" dirty="0">
                <a:solidFill>
                  <a:schemeClr val="tx2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ΤΟ (ΕΠΙΔΙΩΚΟΜΕΝΟ) ΑΠΟΤΕΛΕΣΜΑ</a:t>
            </a:r>
          </a:p>
        </p:txBody>
      </p:sp>
    </p:spTree>
    <p:extLst>
      <p:ext uri="{BB962C8B-B14F-4D97-AF65-F5344CB8AC3E}">
        <p14:creationId xmlns:p14="http://schemas.microsoft.com/office/powerpoint/2010/main" val="2079994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asted-image.tiff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9581" r="89521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81000" y="1600200"/>
            <a:ext cx="2120901" cy="3835401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hape 719"/>
          <p:cNvSpPr/>
          <p:nvPr/>
        </p:nvSpPr>
        <p:spPr>
          <a:xfrm>
            <a:off x="2819400" y="1418511"/>
            <a:ext cx="6019800" cy="54579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marL="457200" marR="457200" indent="-457200" algn="l" defTabSz="457200">
              <a:spcAft>
                <a:spcPts val="600"/>
              </a:spcAft>
              <a:buFont typeface="Arial"/>
              <a:buChar char="•"/>
              <a:defRPr sz="2800">
                <a:latin typeface="Calibri"/>
                <a:ea typeface="Calibri"/>
                <a:cs typeface="Calibri"/>
                <a:sym typeface="Calibri"/>
              </a:defRPr>
            </a:pPr>
            <a:r>
              <a:rPr lang="el-GR" sz="2800" dirty="0"/>
              <a:t>Ποια είναι η κατάσταση σήμερα;</a:t>
            </a:r>
          </a:p>
          <a:p>
            <a:pPr marL="457200" marR="457200" indent="-457200" algn="l" defTabSz="457200">
              <a:spcAft>
                <a:spcPts val="600"/>
              </a:spcAft>
              <a:buFont typeface="Arial"/>
              <a:buChar char="•"/>
              <a:defRPr sz="2800">
                <a:latin typeface="Calibri"/>
                <a:ea typeface="Calibri"/>
                <a:cs typeface="Calibri"/>
                <a:sym typeface="Calibri"/>
              </a:defRPr>
            </a:pPr>
            <a:r>
              <a:rPr lang="el-GR" sz="2800" dirty="0"/>
              <a:t>Τι συμβαίνει όσο μιλάμε;</a:t>
            </a:r>
          </a:p>
          <a:p>
            <a:pPr marL="457200" marR="457200" indent="-457200" algn="l" defTabSz="457200">
              <a:spcAft>
                <a:spcPts val="600"/>
              </a:spcAft>
              <a:buFont typeface="Arial"/>
              <a:buChar char="•"/>
              <a:defRPr sz="2800">
                <a:latin typeface="Calibri"/>
                <a:ea typeface="Calibri"/>
                <a:cs typeface="Calibri"/>
                <a:sym typeface="Calibri"/>
              </a:defRPr>
            </a:pPr>
            <a:r>
              <a:rPr lang="el-GR" sz="2800" dirty="0"/>
              <a:t>Ποιος εμπλέκεται;</a:t>
            </a:r>
          </a:p>
          <a:p>
            <a:pPr marL="457200" marR="457200" indent="-457200" algn="l" defTabSz="457200">
              <a:spcAft>
                <a:spcPts val="600"/>
              </a:spcAft>
              <a:buFont typeface="Arial"/>
              <a:buChar char="•"/>
              <a:defRPr sz="2800">
                <a:latin typeface="Calibri"/>
                <a:ea typeface="Calibri"/>
                <a:cs typeface="Calibri"/>
                <a:sym typeface="Calibri"/>
              </a:defRPr>
            </a:pPr>
            <a:r>
              <a:rPr lang="el-GR" sz="2800" dirty="0"/>
              <a:t>Τι είναι αυτό που σε δυσκολεύει;</a:t>
            </a:r>
          </a:p>
          <a:p>
            <a:pPr marL="457200" marR="457200" indent="-457200" algn="l" defTabSz="457200">
              <a:spcAft>
                <a:spcPts val="600"/>
              </a:spcAft>
              <a:buFont typeface="Arial"/>
              <a:buChar char="•"/>
              <a:defRPr sz="2800">
                <a:latin typeface="Calibri"/>
                <a:ea typeface="Calibri"/>
                <a:cs typeface="Calibri"/>
                <a:sym typeface="Calibri"/>
              </a:defRPr>
            </a:pPr>
            <a:r>
              <a:rPr lang="el-GR" sz="2800" dirty="0"/>
              <a:t>Τι θα ήθελες να κάνεις υπό </a:t>
            </a:r>
            <a:br>
              <a:rPr lang="el-GR" sz="2800" dirty="0"/>
            </a:br>
            <a:r>
              <a:rPr lang="el-GR" sz="2800" dirty="0"/>
              <a:t>ιδανικές συνθήκες;</a:t>
            </a:r>
          </a:p>
          <a:p>
            <a:pPr marL="457200" marR="457200" indent="-457200" algn="l" defTabSz="457200">
              <a:spcAft>
                <a:spcPts val="600"/>
              </a:spcAft>
              <a:buFont typeface="Arial"/>
              <a:buChar char="•"/>
              <a:defRPr sz="2800">
                <a:latin typeface="Calibri"/>
                <a:ea typeface="Calibri"/>
                <a:cs typeface="Calibri"/>
                <a:sym typeface="Calibri"/>
              </a:defRPr>
            </a:pPr>
            <a:r>
              <a:rPr lang="el-GR" sz="2800" dirty="0"/>
              <a:t>Τι σε εμποδίζει;</a:t>
            </a:r>
          </a:p>
          <a:p>
            <a:pPr marL="457200" marR="457200" indent="-457200" algn="l" defTabSz="457200">
              <a:spcAft>
                <a:spcPts val="600"/>
              </a:spcAft>
              <a:buFont typeface="Arial"/>
              <a:buChar char="•"/>
              <a:defRPr sz="2800">
                <a:latin typeface="Calibri"/>
                <a:ea typeface="Calibri"/>
                <a:cs typeface="Calibri"/>
                <a:sym typeface="Calibri"/>
              </a:defRPr>
            </a:pPr>
            <a:r>
              <a:rPr lang="el-GR" sz="2800" dirty="0"/>
              <a:t>Τι ρόλο έχεις διαδραματίσει εσύ;</a:t>
            </a:r>
          </a:p>
          <a:p>
            <a:pPr marL="457200" marR="457200" indent="-457200" algn="l" defTabSz="457200">
              <a:spcAft>
                <a:spcPts val="600"/>
              </a:spcAft>
              <a:buFont typeface="Arial"/>
              <a:buChar char="•"/>
              <a:defRPr sz="2800">
                <a:latin typeface="Calibri"/>
                <a:ea typeface="Calibri"/>
                <a:cs typeface="Calibri"/>
                <a:sym typeface="Calibri"/>
              </a:defRPr>
            </a:pPr>
            <a:r>
              <a:rPr lang="el-GR" sz="2800" dirty="0"/>
              <a:t>Ποιες επιπλέον πληροφορίες χρειάζεσαι;</a:t>
            </a:r>
            <a:endParaRPr sz="2800" dirty="0"/>
          </a:p>
          <a:p>
            <a:pPr marR="457200" algn="l" defTabSz="457200">
              <a:defRPr sz="2800">
                <a:latin typeface="Calibri"/>
                <a:ea typeface="Calibri"/>
                <a:cs typeface="Calibri"/>
                <a:sym typeface="Calibri"/>
              </a:defRPr>
            </a:pPr>
            <a:endParaRPr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E0F2BA7-84C6-4A73-AA2A-3D5473496417}"/>
              </a:ext>
            </a:extLst>
          </p:cNvPr>
          <p:cNvSpPr txBox="1">
            <a:spLocks/>
          </p:cNvSpPr>
          <p:nvPr/>
        </p:nvSpPr>
        <p:spPr bwMode="auto">
          <a:xfrm>
            <a:off x="381000" y="304800"/>
            <a:ext cx="8305800" cy="914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l-GR" sz="3600" b="1" cap="all" spc="-60" dirty="0">
                <a:solidFill>
                  <a:schemeClr val="tx2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Η ΚΑΤΑΣΤΑΣΗ</a:t>
            </a:r>
          </a:p>
        </p:txBody>
      </p:sp>
    </p:spTree>
    <p:extLst>
      <p:ext uri="{BB962C8B-B14F-4D97-AF65-F5344CB8AC3E}">
        <p14:creationId xmlns:p14="http://schemas.microsoft.com/office/powerpoint/2010/main" val="2977407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asted-image.tiff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9581" r="89521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81000" y="1600200"/>
            <a:ext cx="2120901" cy="3835401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hape 719"/>
          <p:cNvSpPr/>
          <p:nvPr/>
        </p:nvSpPr>
        <p:spPr>
          <a:xfrm>
            <a:off x="3048000" y="1542366"/>
            <a:ext cx="5181600" cy="50577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marL="457200" marR="457200" indent="-457200" algn="l" defTabSz="457200">
              <a:lnSpc>
                <a:spcPct val="150000"/>
              </a:lnSpc>
              <a:buFont typeface="Arial"/>
              <a:buChar char="•"/>
              <a:defRPr sz="2800">
                <a:latin typeface="Calibri"/>
                <a:ea typeface="Calibri"/>
                <a:cs typeface="Calibri"/>
                <a:sym typeface="Calibri"/>
              </a:defRPr>
            </a:pPr>
            <a:r>
              <a:rPr lang="el-GR" sz="2800" dirty="0"/>
              <a:t>Τι έχεις δοκιμάσει ως τώρα;</a:t>
            </a:r>
          </a:p>
          <a:p>
            <a:pPr marL="457200" marR="457200" indent="-457200" algn="l" defTabSz="457200">
              <a:lnSpc>
                <a:spcPct val="150000"/>
              </a:lnSpc>
              <a:buFont typeface="Arial"/>
              <a:buChar char="•"/>
              <a:defRPr sz="2800">
                <a:latin typeface="Calibri"/>
                <a:ea typeface="Calibri"/>
                <a:cs typeface="Calibri"/>
                <a:sym typeface="Calibri"/>
              </a:defRPr>
            </a:pPr>
            <a:r>
              <a:rPr lang="el-GR" sz="2800" dirty="0"/>
              <a:t>Τι άλλες επιλογές έχεις;</a:t>
            </a:r>
          </a:p>
          <a:p>
            <a:pPr marL="457200" marR="457200" indent="-457200" algn="l" defTabSz="457200">
              <a:lnSpc>
                <a:spcPct val="150000"/>
              </a:lnSpc>
              <a:buFont typeface="Arial"/>
              <a:buChar char="•"/>
              <a:defRPr sz="2800">
                <a:latin typeface="Calibri"/>
                <a:ea typeface="Calibri"/>
                <a:cs typeface="Calibri"/>
                <a:sym typeface="Calibri"/>
              </a:defRPr>
            </a:pPr>
            <a:r>
              <a:rPr lang="el-GR" sz="2800" dirty="0"/>
              <a:t>Ποιες είναι οι συνέπειες κάθε επιλογής; (καλά σενάρια και κακά σενάρια)</a:t>
            </a:r>
          </a:p>
          <a:p>
            <a:pPr marL="457200" marR="457200" indent="-457200" algn="l" defTabSz="457200">
              <a:lnSpc>
                <a:spcPct val="150000"/>
              </a:lnSpc>
              <a:buFont typeface="Arial"/>
              <a:buChar char="•"/>
              <a:defRPr sz="2800">
                <a:latin typeface="Calibri"/>
                <a:ea typeface="Calibri"/>
                <a:cs typeface="Calibri"/>
                <a:sym typeface="Calibri"/>
              </a:defRPr>
            </a:pPr>
            <a:r>
              <a:rPr lang="el-GR" sz="2800" dirty="0"/>
              <a:t>Ποια επιλογή θα έχει τις καλύτερες συνέπειες;</a:t>
            </a:r>
            <a:endParaRPr sz="2800" dirty="0"/>
          </a:p>
          <a:p>
            <a:pPr marR="457200" algn="l" defTabSz="457200">
              <a:defRPr sz="2800">
                <a:latin typeface="Calibri"/>
                <a:ea typeface="Calibri"/>
                <a:cs typeface="Calibri"/>
                <a:sym typeface="Calibri"/>
              </a:defRPr>
            </a:pP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4249426" y="232805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3FB7F4B-D348-464E-A8D9-1897C5BD6C19}"/>
              </a:ext>
            </a:extLst>
          </p:cNvPr>
          <p:cNvSpPr txBox="1">
            <a:spLocks/>
          </p:cNvSpPr>
          <p:nvPr/>
        </p:nvSpPr>
        <p:spPr bwMode="auto">
          <a:xfrm>
            <a:off x="381000" y="304800"/>
            <a:ext cx="8305800" cy="914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l-GR" sz="3600" b="1" cap="all" spc="-60" dirty="0">
                <a:solidFill>
                  <a:schemeClr val="tx2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ΕΠΙΛΟΓΕΣ ΚΑΙ ΣΥΝΕΠΕΙΕΣ</a:t>
            </a:r>
          </a:p>
        </p:txBody>
      </p:sp>
    </p:spTree>
    <p:extLst>
      <p:ext uri="{BB962C8B-B14F-4D97-AF65-F5344CB8AC3E}">
        <p14:creationId xmlns:p14="http://schemas.microsoft.com/office/powerpoint/2010/main" val="69187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asted-image.tiff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9581" r="89521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81000" y="1600200"/>
            <a:ext cx="2120901" cy="3835401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hape 719"/>
          <p:cNvSpPr/>
          <p:nvPr/>
        </p:nvSpPr>
        <p:spPr>
          <a:xfrm>
            <a:off x="2590800" y="1579792"/>
            <a:ext cx="6096000" cy="44422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marL="457200" marR="457200" indent="-457200" algn="l" defTabSz="457200">
              <a:spcAft>
                <a:spcPts val="600"/>
              </a:spcAft>
              <a:buFont typeface="Arial"/>
              <a:buChar char="•"/>
              <a:defRPr sz="2800">
                <a:latin typeface="Calibri"/>
                <a:ea typeface="Calibri"/>
                <a:cs typeface="Calibri"/>
                <a:sym typeface="Calibri"/>
              </a:defRPr>
            </a:pPr>
            <a:r>
              <a:rPr lang="el-GR" sz="2800" dirty="0"/>
              <a:t>Τι ενέργειες θα αναλάβεις;</a:t>
            </a:r>
          </a:p>
          <a:p>
            <a:pPr marL="457200" marR="457200" indent="-457200" algn="l" defTabSz="457200">
              <a:spcAft>
                <a:spcPts val="600"/>
              </a:spcAft>
              <a:buFont typeface="Arial"/>
              <a:buChar char="•"/>
              <a:defRPr sz="2800">
                <a:latin typeface="Calibri"/>
                <a:ea typeface="Calibri"/>
                <a:cs typeface="Calibri"/>
                <a:sym typeface="Calibri"/>
              </a:defRPr>
            </a:pPr>
            <a:r>
              <a:rPr lang="el-GR" sz="2800" dirty="0"/>
              <a:t>Ποιο είναι το πρώτο βήμα;</a:t>
            </a:r>
          </a:p>
          <a:p>
            <a:pPr marL="457200" marR="457200" indent="-457200" algn="l" defTabSz="457200">
              <a:spcAft>
                <a:spcPts val="600"/>
              </a:spcAft>
              <a:buFont typeface="Arial"/>
              <a:buChar char="•"/>
              <a:defRPr sz="2800">
                <a:latin typeface="Calibri"/>
                <a:ea typeface="Calibri"/>
                <a:cs typeface="Calibri"/>
                <a:sym typeface="Calibri"/>
              </a:defRPr>
            </a:pPr>
            <a:r>
              <a:rPr lang="el-GR" sz="2800" dirty="0"/>
              <a:t>Πώς θα το κάνεις;</a:t>
            </a:r>
          </a:p>
          <a:p>
            <a:pPr marL="457200" marR="457200" indent="-457200" algn="l" defTabSz="457200">
              <a:spcAft>
                <a:spcPts val="600"/>
              </a:spcAft>
              <a:buFont typeface="Arial"/>
              <a:buChar char="•"/>
              <a:defRPr sz="2800">
                <a:latin typeface="Calibri"/>
                <a:ea typeface="Calibri"/>
                <a:cs typeface="Calibri"/>
                <a:sym typeface="Calibri"/>
              </a:defRPr>
            </a:pPr>
            <a:r>
              <a:rPr lang="el-GR" sz="2800" dirty="0"/>
              <a:t>Πότε θα το κάνεις και με ποιον;</a:t>
            </a:r>
          </a:p>
          <a:p>
            <a:pPr marL="457200" marR="457200" indent="-457200" algn="l" defTabSz="457200">
              <a:spcAft>
                <a:spcPts val="600"/>
              </a:spcAft>
              <a:buFont typeface="Arial"/>
              <a:buChar char="•"/>
              <a:defRPr sz="2800">
                <a:latin typeface="Calibri"/>
                <a:ea typeface="Calibri"/>
                <a:cs typeface="Calibri"/>
                <a:sym typeface="Calibri"/>
              </a:defRPr>
            </a:pPr>
            <a:r>
              <a:rPr lang="el-GR" sz="2800" dirty="0"/>
              <a:t>Σε μία κλίμακα από το 1 ως το 10, πόσο αποφασισμένος είσαι;</a:t>
            </a:r>
          </a:p>
          <a:p>
            <a:pPr marL="457200" marR="457200" indent="-457200" algn="l" defTabSz="457200">
              <a:spcAft>
                <a:spcPts val="600"/>
              </a:spcAft>
              <a:buFont typeface="Arial"/>
              <a:buChar char="•"/>
              <a:defRPr sz="2800">
                <a:latin typeface="Calibri"/>
                <a:ea typeface="Calibri"/>
                <a:cs typeface="Calibri"/>
                <a:sym typeface="Calibri"/>
              </a:defRPr>
            </a:pPr>
            <a:r>
              <a:rPr lang="el-GR" sz="2800" dirty="0"/>
              <a:t>Με ποιον τρόπο θα μπορούσες να κάνεις σαμποτάζ στον εαυτό σου;</a:t>
            </a:r>
            <a:endParaRPr sz="2800" dirty="0"/>
          </a:p>
          <a:p>
            <a:pPr marR="457200" algn="l" defTabSz="457200">
              <a:defRPr sz="2800">
                <a:latin typeface="Calibri"/>
                <a:ea typeface="Calibri"/>
                <a:cs typeface="Calibri"/>
                <a:sym typeface="Calibri"/>
              </a:defRPr>
            </a:pPr>
            <a:endParaRPr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B84E41E-8D60-42F9-B87E-54ACFE4540A3}"/>
              </a:ext>
            </a:extLst>
          </p:cNvPr>
          <p:cNvSpPr txBox="1">
            <a:spLocks/>
          </p:cNvSpPr>
          <p:nvPr/>
        </p:nvSpPr>
        <p:spPr bwMode="auto">
          <a:xfrm>
            <a:off x="381000" y="304800"/>
            <a:ext cx="8305800" cy="914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l-GR" sz="3600" b="1" cap="all" spc="-60" dirty="0">
                <a:solidFill>
                  <a:schemeClr val="tx2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ΕΝΕΡΓΕΙΕΣ</a:t>
            </a:r>
          </a:p>
        </p:txBody>
      </p:sp>
    </p:spTree>
    <p:extLst>
      <p:ext uri="{BB962C8B-B14F-4D97-AF65-F5344CB8AC3E}">
        <p14:creationId xmlns:p14="http://schemas.microsoft.com/office/powerpoint/2010/main" val="3961019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asted-image.tiff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9581" r="89521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81000" y="1600200"/>
            <a:ext cx="2120901" cy="3835401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hape 719"/>
          <p:cNvSpPr/>
          <p:nvPr/>
        </p:nvSpPr>
        <p:spPr>
          <a:xfrm>
            <a:off x="2514600" y="1728172"/>
            <a:ext cx="6172200" cy="45600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marL="457200" marR="457200" indent="-457200" algn="l" defTabSz="457200">
              <a:lnSpc>
                <a:spcPct val="150000"/>
              </a:lnSpc>
              <a:buFont typeface="Arial"/>
              <a:buChar char="•"/>
              <a:defRPr sz="2800">
                <a:latin typeface="Calibri"/>
                <a:ea typeface="Calibri"/>
                <a:cs typeface="Calibri"/>
                <a:sym typeface="Calibri"/>
              </a:defRPr>
            </a:pPr>
            <a:r>
              <a:rPr lang="el-GR" sz="2800" dirty="0"/>
              <a:t>Πώς θα παρακολουθήσεις την πρόοδό σου;</a:t>
            </a:r>
          </a:p>
          <a:p>
            <a:pPr marL="457200" marR="457200" indent="-457200" algn="l" defTabSz="457200">
              <a:lnSpc>
                <a:spcPct val="150000"/>
              </a:lnSpc>
              <a:buFont typeface="Arial"/>
              <a:buChar char="•"/>
              <a:defRPr sz="2800">
                <a:latin typeface="Calibri"/>
                <a:ea typeface="Calibri"/>
                <a:cs typeface="Calibri"/>
                <a:sym typeface="Calibri"/>
              </a:defRPr>
            </a:pPr>
            <a:r>
              <a:rPr lang="el-GR" sz="2800" dirty="0"/>
              <a:t>Πότε θα συναντηθούμε να κάνουμε ανασκόπηση;</a:t>
            </a:r>
          </a:p>
          <a:p>
            <a:pPr marL="457200" marR="457200" indent="-457200" algn="l" defTabSz="457200">
              <a:lnSpc>
                <a:spcPct val="150000"/>
              </a:lnSpc>
              <a:buFont typeface="Arial"/>
              <a:buChar char="•"/>
              <a:defRPr sz="2800">
                <a:latin typeface="Calibri"/>
                <a:ea typeface="Calibri"/>
                <a:cs typeface="Calibri"/>
                <a:sym typeface="Calibri"/>
              </a:defRPr>
            </a:pPr>
            <a:r>
              <a:rPr lang="el-GR" sz="2800" dirty="0"/>
              <a:t>Ποια δράση θα πραγματοποιήσεις;</a:t>
            </a:r>
          </a:p>
          <a:p>
            <a:pPr marL="457200" marR="457200" indent="-457200" algn="l" defTabSz="457200">
              <a:lnSpc>
                <a:spcPct val="150000"/>
              </a:lnSpc>
              <a:buFont typeface="Arial"/>
              <a:buChar char="•"/>
              <a:defRPr sz="2800">
                <a:latin typeface="Calibri"/>
                <a:ea typeface="Calibri"/>
                <a:cs typeface="Calibri"/>
                <a:sym typeface="Calibri"/>
              </a:defRPr>
            </a:pPr>
            <a:r>
              <a:rPr lang="el-GR" sz="2800" dirty="0"/>
              <a:t>Πόσο κοντά στο στόχο σου θα σε οδηγήσει αυτή σου η δράση;</a:t>
            </a:r>
            <a:endParaRPr sz="28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A14BBA2-4968-40FE-8103-F69840F5910B}"/>
              </a:ext>
            </a:extLst>
          </p:cNvPr>
          <p:cNvSpPr txBox="1">
            <a:spLocks/>
          </p:cNvSpPr>
          <p:nvPr/>
        </p:nvSpPr>
        <p:spPr bwMode="auto">
          <a:xfrm>
            <a:off x="381000" y="304800"/>
            <a:ext cx="8305800" cy="914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l-GR" sz="3600" b="1" cap="all" spc="-60" dirty="0">
                <a:solidFill>
                  <a:schemeClr val="tx2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ΠΑΡΑΚΟΛΟΥΘΗΣΗ</a:t>
            </a:r>
          </a:p>
        </p:txBody>
      </p:sp>
    </p:spTree>
    <p:extLst>
      <p:ext uri="{BB962C8B-B14F-4D97-AF65-F5344CB8AC3E}">
        <p14:creationId xmlns:p14="http://schemas.microsoft.com/office/powerpoint/2010/main" val="3161953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2A14BBA2-4968-40FE-8103-F69840F5910B}"/>
              </a:ext>
            </a:extLst>
          </p:cNvPr>
          <p:cNvSpPr txBox="1">
            <a:spLocks/>
          </p:cNvSpPr>
          <p:nvPr/>
        </p:nvSpPr>
        <p:spPr bwMode="auto">
          <a:xfrm>
            <a:off x="381000" y="304800"/>
            <a:ext cx="8305800" cy="914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3600" b="1" cap="all" spc="-60">
                <a:solidFill>
                  <a:schemeClr val="tx2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PEER COACHING</a:t>
            </a:r>
            <a:endParaRPr lang="el-GR" sz="3600" b="1" cap="all" spc="-60" dirty="0">
              <a:solidFill>
                <a:schemeClr val="tx2"/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</p:txBody>
      </p:sp>
      <p:pic>
        <p:nvPicPr>
          <p:cNvPr id="5" name="Picture 2" descr="http://employid.eu/sites/default/files/Peer%20Coaching.jpg">
            <a:extLst>
              <a:ext uri="{FF2B5EF4-FFF2-40B4-BE49-F238E27FC236}">
                <a16:creationId xmlns:a16="http://schemas.microsoft.com/office/drawing/2014/main" id="{51CE6733-902E-4FCA-8999-1AB6894605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87724" y="1700808"/>
            <a:ext cx="4968552" cy="428763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20230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5791200" cy="1083568"/>
          </a:xfrm>
        </p:spPr>
        <p:txBody>
          <a:bodyPr/>
          <a:lstStyle/>
          <a:p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ΠεριεχΟμενα</a:t>
            </a:r>
            <a:endParaRPr lang="el-G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23528" y="1412776"/>
            <a:ext cx="7620000" cy="4916760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Check in</a:t>
            </a:r>
            <a:r>
              <a:rPr lang="el-GR" sz="2400" b="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42900" marR="95885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b="0" dirty="0">
                <a:latin typeface="Calibri" panose="020F0502020204030204" pitchFamily="34" charset="0"/>
                <a:cs typeface="Calibri" panose="020F0502020204030204" pitchFamily="34" charset="0"/>
              </a:rPr>
              <a:t>Εκπαίδευση και ανάπτυξη προσωπικού</a:t>
            </a:r>
            <a:endParaRPr lang="en-US" sz="2400" b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95885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b="0" dirty="0">
                <a:latin typeface="Calibri" panose="020F0502020204030204" pitchFamily="34" charset="0"/>
                <a:cs typeface="Calibri" panose="020F0502020204030204" pitchFamily="34" charset="0"/>
              </a:rPr>
              <a:t>Εκπαίδευση στον χώρο εργασίας </a:t>
            </a:r>
            <a:endParaRPr lang="en-US" sz="2400" b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95885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b="0" dirty="0">
                <a:latin typeface="Calibri" panose="020F0502020204030204" pitchFamily="34" charset="0"/>
                <a:cs typeface="Calibri" panose="020F0502020204030204" pitchFamily="34" charset="0"/>
              </a:rPr>
              <a:t>Συμβουλευτική υποστήριξη</a:t>
            </a:r>
            <a:endParaRPr lang="en-US" sz="2400" b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95885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b="0" dirty="0" err="1">
                <a:latin typeface="Calibri" panose="020F0502020204030204" pitchFamily="34" charset="0"/>
                <a:cs typeface="Calibri" panose="020F0502020204030204" pitchFamily="34" charset="0"/>
              </a:rPr>
              <a:t>Coaching</a:t>
            </a:r>
            <a:endParaRPr lang="en-US" sz="2400" b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95885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b="0" dirty="0" err="1">
                <a:latin typeface="Calibri" panose="020F0502020204030204" pitchFamily="34" charset="0"/>
                <a:cs typeface="Calibri" panose="020F0502020204030204" pitchFamily="34" charset="0"/>
              </a:rPr>
              <a:t>Mentoring</a:t>
            </a:r>
            <a:endParaRPr lang="en-US" sz="2400" b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4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50" name="Picture 2" descr="Image result for conten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3881237"/>
            <a:ext cx="2226568" cy="2800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2361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5791200" cy="964114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ΕΙΣΑΓΩΓΗ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752600"/>
            <a:ext cx="8579296" cy="4700736"/>
          </a:xfrm>
        </p:spPr>
        <p:txBody>
          <a:bodyPr>
            <a:noAutofit/>
          </a:bodyPr>
          <a:lstStyle/>
          <a:p>
            <a:pPr marL="342900" marR="95885" indent="-3429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l-GR" sz="2400" b="0" dirty="0">
                <a:latin typeface="Calibri" panose="020F0502020204030204" pitchFamily="34" charset="0"/>
              </a:rPr>
              <a:t>Η καθοδήγηση και </a:t>
            </a:r>
            <a:r>
              <a:rPr lang="el-GR" sz="2400" dirty="0">
                <a:latin typeface="Calibri" panose="020F0502020204030204" pitchFamily="34" charset="0"/>
              </a:rPr>
              <a:t>ανάπτυξη</a:t>
            </a:r>
            <a:r>
              <a:rPr lang="el-GR" sz="2400" b="0" dirty="0">
                <a:latin typeface="Calibri" panose="020F0502020204030204" pitchFamily="34" charset="0"/>
              </a:rPr>
              <a:t> του προσωπικού είναι μια από τις βασικότερες ευθύνες που έχουν τα διευθυντικά στελέχη και χρειάζεται να αποτελεί αναπόσπαστο μέρος της καθημερινής έγνοιας και πρακτικής ενασχόλησής τους.</a:t>
            </a:r>
          </a:p>
          <a:p>
            <a:pPr marL="342900" marR="95885" indent="-3429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l-GR" sz="2400" b="0" dirty="0">
                <a:latin typeface="Calibri" panose="020F0502020204030204" pitchFamily="34" charset="0"/>
              </a:rPr>
              <a:t>Σύγχρονες μέθοδοι καθοδήγησης, συμβουλευτικής υποστήριξης και </a:t>
            </a:r>
            <a:r>
              <a:rPr lang="el-GR" sz="2400" dirty="0">
                <a:latin typeface="Calibri" panose="020F0502020204030204" pitchFamily="34" charset="0"/>
              </a:rPr>
              <a:t>ανάπτυξης</a:t>
            </a:r>
            <a:r>
              <a:rPr lang="el-GR" sz="2400" b="0" dirty="0">
                <a:latin typeface="Calibri" panose="020F0502020204030204" pitchFamily="34" charset="0"/>
              </a:rPr>
              <a:t> των ανθρώπων σε έναν οργανισμό είναι αναγκαίο να εφαρμόζονται σε κάθε επίπεδο ιεραρχίας ανεξαρτήτου γνωστικού υπόβαθρου ή τομέα δράσης.</a:t>
            </a:r>
            <a:endParaRPr lang="en-US" sz="2400" b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5257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7499176" cy="867544"/>
          </a:xfrm>
        </p:spPr>
        <p:txBody>
          <a:bodyPr/>
          <a:lstStyle/>
          <a:p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ΠροσδοκΩμενα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ΑποτελΕσματα</a:t>
            </a:r>
            <a:endParaRPr lang="el-G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752600"/>
            <a:ext cx="8363272" cy="4988768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spcBef>
                <a:spcPts val="600"/>
              </a:spcBef>
              <a:buNone/>
            </a:pPr>
            <a:r>
              <a:rPr lang="el-GR" sz="2400" b="0" dirty="0">
                <a:latin typeface="Calibri" panose="020F0502020204030204" pitchFamily="34" charset="0"/>
                <a:cs typeface="Calibri" panose="020F0502020204030204" pitchFamily="34" charset="0"/>
              </a:rPr>
              <a:t>Με την ολοκλήρωση της Ενότητας οι σπουδαστές / σπουδάστριες αναμένεται να:</a:t>
            </a:r>
          </a:p>
          <a:p>
            <a:pPr marL="342900" marR="95885" lvl="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"/>
            </a:pPr>
            <a:r>
              <a:rPr lang="el-GR" sz="2400" b="0" spc="-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διακρίνουν διαφορετικές ερμηνευτικές προσεγγίσεις που αναφέρονται στην εκπαίδευση, το </a:t>
            </a:r>
            <a:r>
              <a:rPr lang="el-GR" sz="2400" b="0" spc="-5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coaching</a:t>
            </a:r>
            <a:r>
              <a:rPr lang="el-GR" sz="2400" b="0" spc="-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και το </a:t>
            </a:r>
            <a:r>
              <a:rPr lang="el-GR" sz="2400" b="0" spc="-5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mentoring</a:t>
            </a:r>
            <a:r>
              <a:rPr lang="el-GR" sz="2400" b="0" spc="-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</a:t>
            </a:r>
            <a:endParaRPr lang="en-US" sz="24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95885" lvl="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"/>
            </a:pPr>
            <a:r>
              <a:rPr lang="el-GR" sz="2400" b="0" spc="-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αποκτήσουν περισσότερη </a:t>
            </a:r>
            <a:r>
              <a:rPr lang="el-GR" sz="2400" spc="-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επίγνωση</a:t>
            </a:r>
            <a:r>
              <a:rPr lang="el-GR" sz="2400" b="0" spc="-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για την σημασία της στοχαστικής πρακτικής στην δουλειά τους,</a:t>
            </a:r>
            <a:endParaRPr lang="en-US" sz="24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95885" lvl="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"/>
            </a:pPr>
            <a:r>
              <a:rPr lang="el-GR" sz="2400" b="0" spc="-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προκαλούν δημιουργικές επιγνώσεις στους συνεργάτες τους, ενώ παράλληλα τους υποστηρίζουν ως άτομα,</a:t>
            </a:r>
            <a:endParaRPr lang="en-US" sz="24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95885" lvl="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"/>
            </a:pPr>
            <a:r>
              <a:rPr lang="el-GR" sz="2400" b="0" spc="-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έχουν ενθαρρυνθεί να δημιουργήσουν ένα </a:t>
            </a:r>
            <a:r>
              <a:rPr lang="el-GR" sz="2400" spc="-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περιβάλλον</a:t>
            </a:r>
            <a:r>
              <a:rPr lang="el-GR" sz="2400" b="0" spc="-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στο οποίο όλοι και όλες μπορούν να σκέπτονται να σχεδιάζουν και να ενεργούν.</a:t>
            </a:r>
            <a:endParaRPr lang="en-US" sz="24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6792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558336" cy="1371600"/>
          </a:xfrm>
        </p:spPr>
        <p:txBody>
          <a:bodyPr/>
          <a:lstStyle/>
          <a:p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Εκπαιδευση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 και </a:t>
            </a:r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αναπτυξη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προσωπικου</a:t>
            </a:r>
            <a:endParaRPr lang="el-G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C5C345-65ED-40B8-B599-666AA67790D4}"/>
              </a:ext>
            </a:extLst>
          </p:cNvPr>
          <p:cNvSpPr txBox="1"/>
          <p:nvPr/>
        </p:nvSpPr>
        <p:spPr>
          <a:xfrm>
            <a:off x="755576" y="1916832"/>
            <a:ext cx="7558336" cy="44670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Η διά βίου μάθηση -και στους οργανισμούς- ως βασικό συστατικό για τη συνεχή ανάπτυξη των ανθρώπων </a:t>
            </a:r>
          </a:p>
          <a:p>
            <a:pPr marL="342900" marR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Εκπαίδευση σε αίθουσα</a:t>
            </a:r>
          </a:p>
          <a:p>
            <a:pPr marL="342900" marR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l-G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Τηλεκπαίδευση</a:t>
            </a:r>
            <a:endParaRPr lang="el-GR" sz="24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the job training</a:t>
            </a:r>
          </a:p>
          <a:p>
            <a:pPr marL="342900" marR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Mentoring</a:t>
            </a:r>
          </a:p>
          <a:p>
            <a:pPr marL="342900" marR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Coaching</a:t>
            </a:r>
            <a:endParaRPr lang="el-GR" sz="24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l-GR" sz="24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9903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558336" cy="1371600"/>
          </a:xfrm>
        </p:spPr>
        <p:txBody>
          <a:bodyPr/>
          <a:lstStyle/>
          <a:p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Διαγνωση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εκπαιδευτικων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αναγκων</a:t>
            </a:r>
            <a:endParaRPr lang="el-G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C5C345-65ED-40B8-B599-666AA67790D4}"/>
              </a:ext>
            </a:extLst>
          </p:cNvPr>
          <p:cNvSpPr txBox="1"/>
          <p:nvPr/>
        </p:nvSpPr>
        <p:spPr>
          <a:xfrm>
            <a:off x="755576" y="1916832"/>
            <a:ext cx="7558336" cy="42208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95885" lvl="0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Times New Roman" panose="02020603050405020304" pitchFamily="18" charset="0"/>
              <a:buChar char="-"/>
            </a:pPr>
            <a:r>
              <a:rPr lang="el-G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η διερεύνηση των εκτιμήσεων με ερωτηματολόγια ή δομημένες συνεντεύξεις, </a:t>
            </a:r>
            <a:endParaRPr lang="en-US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95885" lvl="0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Times New Roman" panose="02020603050405020304" pitchFamily="18" charset="0"/>
              <a:buChar char="-"/>
            </a:pPr>
            <a:r>
              <a:rPr lang="el-G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η παρατήρηση στα πλαίσια του πεδίου αναφοράς με πίνακες κλιμάκων παρατήρησης, </a:t>
            </a:r>
          </a:p>
          <a:p>
            <a:pPr marL="342900" marR="95885" lvl="0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Times New Roman" panose="02020603050405020304" pitchFamily="18" charset="0"/>
              <a:buChar char="-"/>
            </a:pPr>
            <a:r>
              <a:rPr lang="el-G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η διερεύνηση γνώσεων, δεξιοτήτων και στάσεων με ερωτηματολόγια ή δομημένες συνεντεύξεις (Χασάπης, 2000)</a:t>
            </a:r>
            <a:endParaRPr lang="el-GR" sz="24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8418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558336" cy="1371600"/>
          </a:xfrm>
        </p:spPr>
        <p:txBody>
          <a:bodyPr/>
          <a:lstStyle/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On THE JOB TRAINING: 3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 ΒΗΜΑΤΑ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C5C345-65ED-40B8-B599-666AA67790D4}"/>
              </a:ext>
            </a:extLst>
          </p:cNvPr>
          <p:cNvSpPr txBox="1"/>
          <p:nvPr/>
        </p:nvSpPr>
        <p:spPr>
          <a:xfrm>
            <a:off x="457200" y="1772816"/>
            <a:ext cx="8435280" cy="45550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91440" lvl="0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l-GR" sz="20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Αναστοχασμό</a:t>
            </a:r>
            <a:r>
              <a:rPr lang="el-GR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πάνω σε μια δράση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91440" lvl="1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–"/>
              <a:tabLst>
                <a:tab pos="571500" algn="l"/>
              </a:tabLst>
            </a:pPr>
            <a:r>
              <a:rPr lang="el-GR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Τι σε βοήθησε / δυσκόλεψε στην υλοποίηση της </a:t>
            </a: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OJT</a:t>
            </a:r>
            <a:r>
              <a:rPr lang="el-GR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;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91440" lvl="1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–"/>
              <a:tabLst>
                <a:tab pos="571500" algn="l"/>
              </a:tabLst>
            </a:pPr>
            <a:r>
              <a:rPr lang="el-GR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Από όλη τη διαδικασία έμαθες κάτι νέο;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91440" lvl="1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–"/>
              <a:tabLst>
                <a:tab pos="571500" algn="l"/>
              </a:tabLst>
            </a:pPr>
            <a:r>
              <a:rPr lang="el-GR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Τι πηγές / πόρους αξιοποίησες; Ποια / ποιος σε βοήθησε περισσότερο;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91440" lvl="0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l-GR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Γενίκευση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91440" lvl="1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–"/>
              <a:tabLst>
                <a:tab pos="571500" algn="l"/>
              </a:tabLst>
            </a:pPr>
            <a:r>
              <a:rPr lang="el-GR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Ποια είναι η προστιθέμενη αξία αυτής της </a:t>
            </a: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OJT</a:t>
            </a:r>
            <a:r>
              <a:rPr lang="el-GR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στην καθημερινότητα της δουλειάς σου. Μπορείς να δεις βελτιώσεις;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91440" lvl="1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–"/>
              <a:tabLst>
                <a:tab pos="571500" algn="l"/>
              </a:tabLst>
            </a:pPr>
            <a:r>
              <a:rPr lang="el-GR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Πιστεύεις πως ό,τι έμαθες σε αυτή την </a:t>
            </a: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OJT</a:t>
            </a:r>
            <a:r>
              <a:rPr lang="el-GR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μπορεί να έχει κάποια εφαρμογή και σε άλλες περιπτώσεις στη δουλειά σου; 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91440" lvl="0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l-GR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‘Χτίσιμο’, τέλος σταδιακό, πάνω σε προηγούμενες </a:t>
            </a:r>
            <a:r>
              <a:rPr lang="en-US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OJT</a:t>
            </a:r>
            <a:r>
              <a:rPr lang="el-GR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ώστε η όλη διαδικασία να έχει ένα μαθησιακό αποτέλεσμα.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28769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558336" cy="1371600"/>
          </a:xfrm>
        </p:spPr>
        <p:txBody>
          <a:bodyPr/>
          <a:lstStyle/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COACHING &amp; MENTORING</a:t>
            </a:r>
            <a:endParaRPr lang="el-G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C5C345-65ED-40B8-B599-666AA67790D4}"/>
              </a:ext>
            </a:extLst>
          </p:cNvPr>
          <p:cNvSpPr txBox="1"/>
          <p:nvPr/>
        </p:nvSpPr>
        <p:spPr>
          <a:xfrm>
            <a:off x="323528" y="1916832"/>
            <a:ext cx="8496944" cy="39130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Coaching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είναι η συνεργασία σε μία προκλητική και δημιουργική διαδικασία σκέψης που εμπνέει τη μεγιστοποίηση των προσωπικών και επαγγελματικών δυνατοτήτων.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l-GR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entoring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είναι ένας </a:t>
            </a:r>
            <a:r>
              <a:rPr lang="el-G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προσωποκεντρικός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μαθησιακός διάλογος που σκοπεύει περισσότερο στην ανάπτυξη σοφίας, μέσω </a:t>
            </a:r>
            <a:r>
              <a:rPr lang="el-G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αναστοχαστικής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πρακτικής, παρά στην απλή μεταβίβαση γνώσης. </a:t>
            </a:r>
          </a:p>
        </p:txBody>
      </p:sp>
    </p:spTree>
    <p:extLst>
      <p:ext uri="{BB962C8B-B14F-4D97-AF65-F5344CB8AC3E}">
        <p14:creationId xmlns:p14="http://schemas.microsoft.com/office/powerpoint/2010/main" val="2245490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C66F9E6-A6F9-4EFB-8E78-C058B0CE7C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0933908"/>
              </p:ext>
            </p:extLst>
          </p:nvPr>
        </p:nvGraphicFramePr>
        <p:xfrm>
          <a:off x="419100" y="1807798"/>
          <a:ext cx="8305800" cy="3242404"/>
        </p:xfrm>
        <a:graphic>
          <a:graphicData uri="http://schemas.openxmlformats.org/drawingml/2006/table">
            <a:tbl>
              <a:tblPr firstRow="1" bandRow="1">
                <a:tableStyleId>{46F890A9-2807-4EBB-B81D-B2AA78EC7F39}</a:tableStyleId>
              </a:tblPr>
              <a:tblGrid>
                <a:gridCol w="4152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52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4400" u="none" strike="noStrike" dirty="0">
                          <a:effectLst/>
                        </a:rPr>
                        <a:t>Coaching</a:t>
                      </a:r>
                      <a:endParaRPr lang="en-US" sz="44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R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4400" u="none" strike="noStrike" dirty="0">
                          <a:effectLst/>
                        </a:rPr>
                        <a:t>Mentoring</a:t>
                      </a:r>
                      <a:endParaRPr lang="en-US" sz="44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μεσοβραχυπρόθεσμο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R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μεσομακροπρόθεσμο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στοχοκεντρικό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R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προσωποκεντρικό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η εξειδίκευση δεν είναι απαραίτητη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R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η εξειδίκευση είναι απαραίτητη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Τίτλος 1">
            <a:extLst>
              <a:ext uri="{FF2B5EF4-FFF2-40B4-BE49-F238E27FC236}">
                <a16:creationId xmlns:a16="http://schemas.microsoft.com/office/drawing/2014/main" id="{BB549F1F-A151-432C-8696-A7386801B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718"/>
            <a:ext cx="7558336" cy="1371600"/>
          </a:xfrm>
        </p:spPr>
        <p:txBody>
          <a:bodyPr/>
          <a:lstStyle/>
          <a:p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Σημειο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κλειδι</a:t>
            </a:r>
            <a:endParaRPr lang="el-G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Picture 15" descr="Image result for key">
            <a:extLst>
              <a:ext uri="{FF2B5EF4-FFF2-40B4-BE49-F238E27FC236}">
                <a16:creationId xmlns:a16="http://schemas.microsoft.com/office/drawing/2014/main" id="{4CB39BBC-5D0B-4675-AFA2-EAE54A69DB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7959" y="5333682"/>
            <a:ext cx="1482811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28753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παραίτητο">
  <a:themeElements>
    <a:clrScheme name="Απαραίτητο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Απαραίτητο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Απαραίτητο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4730</TotalTime>
  <Words>755</Words>
  <Application>Microsoft Office PowerPoint</Application>
  <PresentationFormat>On-screen Show (4:3)</PresentationFormat>
  <Paragraphs>108</Paragraphs>
  <Slides>18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Arial Black</vt:lpstr>
      <vt:lpstr>Calibri</vt:lpstr>
      <vt:lpstr>Times New Roman</vt:lpstr>
      <vt:lpstr>Wingdings</vt:lpstr>
      <vt:lpstr>Απαραίτητο</vt:lpstr>
      <vt:lpstr>Εθνικη σχολη δημοσιασ διοικησησ &amp; αυτοδιοικησησ κζ’ εκπαιδευτικη σειρα</vt:lpstr>
      <vt:lpstr>ΠεριεχΟμενα</vt:lpstr>
      <vt:lpstr>ΕΙΣΑΓΩΓΗ</vt:lpstr>
      <vt:lpstr>ΠροσδοκΩμενα ΑποτελΕσματα</vt:lpstr>
      <vt:lpstr>Εκπαιδευση και αναπτυξη προσωπικου</vt:lpstr>
      <vt:lpstr>Διαγνωση εκπαιδευτικων αναγκων</vt:lpstr>
      <vt:lpstr>On THE JOB TRAINING: 3 ΒΗΜΑΤΑ</vt:lpstr>
      <vt:lpstr>COACHING &amp; MENTORING</vt:lpstr>
      <vt:lpstr>Σημειο κλειδι</vt:lpstr>
      <vt:lpstr>Μελετη περιπτωσησ: GREGG POPOVICH</vt:lpstr>
      <vt:lpstr>ΒΑΣΙΚΕΣ ΠΟΙΟΤΗΤΕΣ MANAGER - COACH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Δεξιοτητητεσ  συνεργασιασ  /  ομαδικησ  εργασιασ</dc:title>
  <dc:creator>Manos Pavlakis</dc:creator>
  <cp:lastModifiedBy>Manos Pavlakis</cp:lastModifiedBy>
  <cp:revision>114</cp:revision>
  <dcterms:created xsi:type="dcterms:W3CDTF">2017-10-12T11:31:28Z</dcterms:created>
  <dcterms:modified xsi:type="dcterms:W3CDTF">2021-06-16T03:58:01Z</dcterms:modified>
</cp:coreProperties>
</file>