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  <p:sldMasterId id="2147483698" r:id="rId5"/>
    <p:sldMasterId id="2147483710" r:id="rId6"/>
    <p:sldMasterId id="2147483722" r:id="rId7"/>
  </p:sldMasterIdLst>
  <p:notesMasterIdLst>
    <p:notesMasterId r:id="rId86"/>
  </p:notesMasterIdLst>
  <p:sldIdLst>
    <p:sldId id="257" r:id="rId8"/>
    <p:sldId id="423" r:id="rId9"/>
    <p:sldId id="424" r:id="rId10"/>
    <p:sldId id="364" r:id="rId11"/>
    <p:sldId id="365" r:id="rId12"/>
    <p:sldId id="369" r:id="rId13"/>
    <p:sldId id="260" r:id="rId14"/>
    <p:sldId id="340" r:id="rId15"/>
    <p:sldId id="444" r:id="rId16"/>
    <p:sldId id="445" r:id="rId17"/>
    <p:sldId id="262" r:id="rId18"/>
    <p:sldId id="267" r:id="rId19"/>
    <p:sldId id="371" r:id="rId20"/>
    <p:sldId id="370" r:id="rId21"/>
    <p:sldId id="363" r:id="rId22"/>
    <p:sldId id="413" r:id="rId23"/>
    <p:sldId id="474" r:id="rId24"/>
    <p:sldId id="475" r:id="rId25"/>
    <p:sldId id="483" r:id="rId26"/>
    <p:sldId id="476" r:id="rId27"/>
    <p:sldId id="477" r:id="rId28"/>
    <p:sldId id="478" r:id="rId29"/>
    <p:sldId id="481" r:id="rId30"/>
    <p:sldId id="376" r:id="rId31"/>
    <p:sldId id="311" r:id="rId32"/>
    <p:sldId id="312" r:id="rId33"/>
    <p:sldId id="313" r:id="rId34"/>
    <p:sldId id="314" r:id="rId35"/>
    <p:sldId id="316" r:id="rId36"/>
    <p:sldId id="315" r:id="rId37"/>
    <p:sldId id="317" r:id="rId38"/>
    <p:sldId id="484" r:id="rId39"/>
    <p:sldId id="382" r:id="rId40"/>
    <p:sldId id="427" r:id="rId41"/>
    <p:sldId id="428" r:id="rId42"/>
    <p:sldId id="390" r:id="rId43"/>
    <p:sldId id="403" r:id="rId44"/>
    <p:sldId id="429" r:id="rId45"/>
    <p:sldId id="430" r:id="rId46"/>
    <p:sldId id="431" r:id="rId47"/>
    <p:sldId id="432" r:id="rId48"/>
    <p:sldId id="433" r:id="rId49"/>
    <p:sldId id="416" r:id="rId50"/>
    <p:sldId id="417" r:id="rId51"/>
    <p:sldId id="392" r:id="rId52"/>
    <p:sldId id="394" r:id="rId53"/>
    <p:sldId id="436" r:id="rId54"/>
    <p:sldId id="434" r:id="rId55"/>
    <p:sldId id="442" r:id="rId56"/>
    <p:sldId id="435" r:id="rId57"/>
    <p:sldId id="443" r:id="rId58"/>
    <p:sldId id="418" r:id="rId59"/>
    <p:sldId id="395" r:id="rId60"/>
    <p:sldId id="446" r:id="rId61"/>
    <p:sldId id="405" r:id="rId62"/>
    <p:sldId id="419" r:id="rId63"/>
    <p:sldId id="455" r:id="rId64"/>
    <p:sldId id="470" r:id="rId65"/>
    <p:sldId id="471" r:id="rId66"/>
    <p:sldId id="458" r:id="rId67"/>
    <p:sldId id="459" r:id="rId68"/>
    <p:sldId id="460" r:id="rId69"/>
    <p:sldId id="461" r:id="rId70"/>
    <p:sldId id="462" r:id="rId71"/>
    <p:sldId id="420" r:id="rId72"/>
    <p:sldId id="398" r:id="rId73"/>
    <p:sldId id="298" r:id="rId74"/>
    <p:sldId id="299" r:id="rId75"/>
    <p:sldId id="486" r:id="rId76"/>
    <p:sldId id="464" r:id="rId77"/>
    <p:sldId id="465" r:id="rId78"/>
    <p:sldId id="466" r:id="rId79"/>
    <p:sldId id="467" r:id="rId80"/>
    <p:sldId id="468" r:id="rId81"/>
    <p:sldId id="469" r:id="rId82"/>
    <p:sldId id="454" r:id="rId83"/>
    <p:sldId id="488" r:id="rId84"/>
    <p:sldId id="487" r:id="rId8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968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tableStyles" Target="tableStyles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D7509-37B5-4CA5-8155-39DCEF3ED0D5}" type="doc">
      <dgm:prSet loTypeId="urn:microsoft.com/office/officeart/2005/8/layout/matrix1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4132AD4-A410-41D4-80CF-56895D541135}">
      <dgm:prSet phldrT="[Κείμενο]"/>
      <dgm:spPr/>
      <dgm:t>
        <a:bodyPr/>
        <a:lstStyle/>
        <a:p>
          <a:r>
            <a:rPr lang="el-GR" b="1" dirty="0"/>
            <a:t>ΑΠΟΔΟΣΗ</a:t>
          </a:r>
        </a:p>
        <a:p>
          <a:r>
            <a:rPr lang="el-GR" b="1" dirty="0"/>
            <a:t>ΠΑΡΑΓΩΓΙΚΟΤΗΤΑ</a:t>
          </a:r>
        </a:p>
        <a:p>
          <a:r>
            <a:rPr lang="el-GR" b="1" dirty="0"/>
            <a:t>ΑΠΟΤΕΛΕΣΜΑΤΙΚΟΤΗΤΑ</a:t>
          </a:r>
        </a:p>
      </dgm:t>
    </dgm:pt>
    <dgm:pt modelId="{2CD83A49-36A1-420B-9011-2727331DDBDB}" type="parTrans" cxnId="{7A28E6B3-8D7C-4EDF-80E8-41E2E553F5C9}">
      <dgm:prSet/>
      <dgm:spPr/>
      <dgm:t>
        <a:bodyPr/>
        <a:lstStyle/>
        <a:p>
          <a:endParaRPr lang="el-GR"/>
        </a:p>
      </dgm:t>
    </dgm:pt>
    <dgm:pt modelId="{563FA332-04C8-43B4-B100-302BEB261D15}" type="sibTrans" cxnId="{7A28E6B3-8D7C-4EDF-80E8-41E2E553F5C9}">
      <dgm:prSet/>
      <dgm:spPr/>
      <dgm:t>
        <a:bodyPr/>
        <a:lstStyle/>
        <a:p>
          <a:endParaRPr lang="el-GR"/>
        </a:p>
      </dgm:t>
    </dgm:pt>
    <dgm:pt modelId="{6A4E5484-A3DC-415F-B2C9-A6A28739CE90}">
      <dgm:prSet phldrT="[Κείμενο]" custT="1"/>
      <dgm:spPr/>
      <dgm:t>
        <a:bodyPr/>
        <a:lstStyle/>
        <a:p>
          <a:endParaRPr lang="el-GR" sz="2400" b="1" dirty="0"/>
        </a:p>
        <a:p>
          <a:r>
            <a:rPr lang="el-GR" sz="2400" b="1" dirty="0"/>
            <a:t>Ικανότητα για απόδοση (ΜΠΟΡΩ)</a:t>
          </a:r>
        </a:p>
      </dgm:t>
    </dgm:pt>
    <dgm:pt modelId="{54681158-1599-4644-A2AD-0EE4F1419CF1}" type="parTrans" cxnId="{52CC66F7-E007-4A4B-BF14-0FCFBF60B61B}">
      <dgm:prSet/>
      <dgm:spPr/>
      <dgm:t>
        <a:bodyPr/>
        <a:lstStyle/>
        <a:p>
          <a:endParaRPr lang="el-GR"/>
        </a:p>
      </dgm:t>
    </dgm:pt>
    <dgm:pt modelId="{28193970-D223-40E1-BA75-E6FD64D0CD07}" type="sibTrans" cxnId="{52CC66F7-E007-4A4B-BF14-0FCFBF60B61B}">
      <dgm:prSet/>
      <dgm:spPr/>
      <dgm:t>
        <a:bodyPr/>
        <a:lstStyle/>
        <a:p>
          <a:endParaRPr lang="el-GR"/>
        </a:p>
      </dgm:t>
    </dgm:pt>
    <dgm:pt modelId="{F49C4E23-9ED1-4669-9014-A8C8D29EDFD4}">
      <dgm:prSet phldrT="[Κείμενο]" custT="1"/>
      <dgm:spPr/>
      <dgm:t>
        <a:bodyPr/>
        <a:lstStyle/>
        <a:p>
          <a:endParaRPr lang="el-GR" sz="2400" b="1" dirty="0"/>
        </a:p>
        <a:p>
          <a:r>
            <a:rPr lang="el-GR" sz="2400" b="1" dirty="0"/>
            <a:t>Διάθεση για απόδοση</a:t>
          </a:r>
        </a:p>
        <a:p>
          <a:r>
            <a:rPr lang="el-GR" sz="2400" b="1" dirty="0"/>
            <a:t>(ΘΕΛΩ)</a:t>
          </a:r>
        </a:p>
      </dgm:t>
    </dgm:pt>
    <dgm:pt modelId="{569A5C46-AA33-4C97-8EB1-82CC85971A59}" type="parTrans" cxnId="{BC9DC30E-970C-44C5-805E-BDFBAE3120D4}">
      <dgm:prSet/>
      <dgm:spPr/>
      <dgm:t>
        <a:bodyPr/>
        <a:lstStyle/>
        <a:p>
          <a:endParaRPr lang="el-GR"/>
        </a:p>
      </dgm:t>
    </dgm:pt>
    <dgm:pt modelId="{3E7F63DE-FD7F-423F-9C32-0B96522B938F}" type="sibTrans" cxnId="{BC9DC30E-970C-44C5-805E-BDFBAE3120D4}">
      <dgm:prSet/>
      <dgm:spPr/>
      <dgm:t>
        <a:bodyPr/>
        <a:lstStyle/>
        <a:p>
          <a:endParaRPr lang="el-GR"/>
        </a:p>
      </dgm:t>
    </dgm:pt>
    <dgm:pt modelId="{60A543D5-C265-4D7D-ADDA-77CF6231D1C3}">
      <dgm:prSet phldrT="[Κείμενο]" custT="1"/>
      <dgm:spPr/>
      <dgm:t>
        <a:bodyPr/>
        <a:lstStyle/>
        <a:p>
          <a:r>
            <a:rPr lang="el-GR" sz="2400" b="1" dirty="0"/>
            <a:t>Οργάνωση εργασίας – Συνεργασία </a:t>
          </a:r>
        </a:p>
      </dgm:t>
    </dgm:pt>
    <dgm:pt modelId="{5D02DB4C-242C-4ABE-8483-44420E8A094E}" type="parTrans" cxnId="{6643288F-1C8C-48BA-BD07-34341982B316}">
      <dgm:prSet/>
      <dgm:spPr/>
      <dgm:t>
        <a:bodyPr/>
        <a:lstStyle/>
        <a:p>
          <a:endParaRPr lang="el-GR"/>
        </a:p>
      </dgm:t>
    </dgm:pt>
    <dgm:pt modelId="{2E5602AD-5CC6-4250-A890-A7352E4F73BD}" type="sibTrans" cxnId="{6643288F-1C8C-48BA-BD07-34341982B316}">
      <dgm:prSet/>
      <dgm:spPr/>
      <dgm:t>
        <a:bodyPr/>
        <a:lstStyle/>
        <a:p>
          <a:endParaRPr lang="el-GR"/>
        </a:p>
      </dgm:t>
    </dgm:pt>
    <dgm:pt modelId="{2D448FFF-AE15-4C10-941F-F04100D47435}">
      <dgm:prSet phldrT="[Κείμενο]" custT="1"/>
      <dgm:spPr/>
      <dgm:t>
        <a:bodyPr/>
        <a:lstStyle/>
        <a:p>
          <a:r>
            <a:rPr lang="el-GR" sz="2400" b="1" dirty="0"/>
            <a:t>Τεχνολογία - Μέσα</a:t>
          </a:r>
        </a:p>
      </dgm:t>
    </dgm:pt>
    <dgm:pt modelId="{FE67ED18-1CAF-4F33-AE11-5974FF9EF5E6}" type="parTrans" cxnId="{19A0EC71-875D-4A25-B929-648DBBD09FCA}">
      <dgm:prSet/>
      <dgm:spPr/>
      <dgm:t>
        <a:bodyPr/>
        <a:lstStyle/>
        <a:p>
          <a:endParaRPr lang="el-GR"/>
        </a:p>
      </dgm:t>
    </dgm:pt>
    <dgm:pt modelId="{62919BB5-46FC-49CE-90D5-B73A9B3992B3}" type="sibTrans" cxnId="{19A0EC71-875D-4A25-B929-648DBBD09FCA}">
      <dgm:prSet/>
      <dgm:spPr/>
      <dgm:t>
        <a:bodyPr/>
        <a:lstStyle/>
        <a:p>
          <a:endParaRPr lang="el-GR"/>
        </a:p>
      </dgm:t>
    </dgm:pt>
    <dgm:pt modelId="{ADA4E1F2-7E4B-4315-8DD6-7E0502C36701}" type="pres">
      <dgm:prSet presAssocID="{3C8D7509-37B5-4CA5-8155-39DCEF3ED0D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092AC-88FA-410E-BBB7-3BEE08455DAD}" type="pres">
      <dgm:prSet presAssocID="{3C8D7509-37B5-4CA5-8155-39DCEF3ED0D5}" presName="matrix" presStyleCnt="0"/>
      <dgm:spPr/>
    </dgm:pt>
    <dgm:pt modelId="{5FAFC61E-2853-46BB-B188-EBFCE0D51EA1}" type="pres">
      <dgm:prSet presAssocID="{3C8D7509-37B5-4CA5-8155-39DCEF3ED0D5}" presName="tile1" presStyleLbl="node1" presStyleIdx="0" presStyleCnt="4"/>
      <dgm:spPr/>
    </dgm:pt>
    <dgm:pt modelId="{B829D55B-E7B7-4138-A86A-941D7023DD8C}" type="pres">
      <dgm:prSet presAssocID="{3C8D7509-37B5-4CA5-8155-39DCEF3ED0D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BF4D11-AB76-4C11-99F3-A570B8927E06}" type="pres">
      <dgm:prSet presAssocID="{3C8D7509-37B5-4CA5-8155-39DCEF3ED0D5}" presName="tile2" presStyleLbl="node1" presStyleIdx="1" presStyleCnt="4"/>
      <dgm:spPr/>
    </dgm:pt>
    <dgm:pt modelId="{49428C02-EBF1-47B5-88F6-F713879151D0}" type="pres">
      <dgm:prSet presAssocID="{3C8D7509-37B5-4CA5-8155-39DCEF3ED0D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19BB0D7-C002-4728-9649-738000D12AD7}" type="pres">
      <dgm:prSet presAssocID="{3C8D7509-37B5-4CA5-8155-39DCEF3ED0D5}" presName="tile3" presStyleLbl="node1" presStyleIdx="2" presStyleCnt="4" custLinFactNeighborX="1316" custLinFactNeighborY="-2155"/>
      <dgm:spPr/>
    </dgm:pt>
    <dgm:pt modelId="{F311F25E-7A23-4869-BC74-1CBBD58A9DFD}" type="pres">
      <dgm:prSet presAssocID="{3C8D7509-37B5-4CA5-8155-39DCEF3ED0D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64AA11E-8030-4E08-A33E-B6BD8C538A0F}" type="pres">
      <dgm:prSet presAssocID="{3C8D7509-37B5-4CA5-8155-39DCEF3ED0D5}" presName="tile4" presStyleLbl="node1" presStyleIdx="3" presStyleCnt="4"/>
      <dgm:spPr/>
    </dgm:pt>
    <dgm:pt modelId="{104BF89C-330B-4F5C-863B-7AC26FA3A9FB}" type="pres">
      <dgm:prSet presAssocID="{3C8D7509-37B5-4CA5-8155-39DCEF3ED0D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C03BB1D-7C2F-47E0-82CB-04FE81EDB55E}" type="pres">
      <dgm:prSet presAssocID="{3C8D7509-37B5-4CA5-8155-39DCEF3ED0D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5662C00-6226-4CF8-8F06-D3F59AADB675}" type="presOf" srcId="{6A4E5484-A3DC-415F-B2C9-A6A28739CE90}" destId="{5FAFC61E-2853-46BB-B188-EBFCE0D51EA1}" srcOrd="0" destOrd="0" presId="urn:microsoft.com/office/officeart/2005/8/layout/matrix1"/>
    <dgm:cxn modelId="{C1E0ED03-063C-4CCC-95E2-EB61A581B4B5}" type="presOf" srcId="{2D448FFF-AE15-4C10-941F-F04100D47435}" destId="{104BF89C-330B-4F5C-863B-7AC26FA3A9FB}" srcOrd="1" destOrd="0" presId="urn:microsoft.com/office/officeart/2005/8/layout/matrix1"/>
    <dgm:cxn modelId="{9ED7FD04-2A87-497B-8306-42765C31338E}" type="presOf" srcId="{60A543D5-C265-4D7D-ADDA-77CF6231D1C3}" destId="{F311F25E-7A23-4869-BC74-1CBBD58A9DFD}" srcOrd="1" destOrd="0" presId="urn:microsoft.com/office/officeart/2005/8/layout/matrix1"/>
    <dgm:cxn modelId="{BC9DC30E-970C-44C5-805E-BDFBAE3120D4}" srcId="{94132AD4-A410-41D4-80CF-56895D541135}" destId="{F49C4E23-9ED1-4669-9014-A8C8D29EDFD4}" srcOrd="1" destOrd="0" parTransId="{569A5C46-AA33-4C97-8EB1-82CC85971A59}" sibTransId="{3E7F63DE-FD7F-423F-9C32-0B96522B938F}"/>
    <dgm:cxn modelId="{F7C3533F-2EA3-4E89-B93D-BDE6B8692D32}" type="presOf" srcId="{94132AD4-A410-41D4-80CF-56895D541135}" destId="{EC03BB1D-7C2F-47E0-82CB-04FE81EDB55E}" srcOrd="0" destOrd="0" presId="urn:microsoft.com/office/officeart/2005/8/layout/matrix1"/>
    <dgm:cxn modelId="{AC22B448-0D2A-4613-AD76-60E4B41AC460}" type="presOf" srcId="{3C8D7509-37B5-4CA5-8155-39DCEF3ED0D5}" destId="{ADA4E1F2-7E4B-4315-8DD6-7E0502C36701}" srcOrd="0" destOrd="0" presId="urn:microsoft.com/office/officeart/2005/8/layout/matrix1"/>
    <dgm:cxn modelId="{3F69474B-450C-4CFF-B698-814C028CE27E}" type="presOf" srcId="{60A543D5-C265-4D7D-ADDA-77CF6231D1C3}" destId="{519BB0D7-C002-4728-9649-738000D12AD7}" srcOrd="0" destOrd="0" presId="urn:microsoft.com/office/officeart/2005/8/layout/matrix1"/>
    <dgm:cxn modelId="{19A0EC71-875D-4A25-B929-648DBBD09FCA}" srcId="{94132AD4-A410-41D4-80CF-56895D541135}" destId="{2D448FFF-AE15-4C10-941F-F04100D47435}" srcOrd="3" destOrd="0" parTransId="{FE67ED18-1CAF-4F33-AE11-5974FF9EF5E6}" sibTransId="{62919BB5-46FC-49CE-90D5-B73A9B3992B3}"/>
    <dgm:cxn modelId="{6643288F-1C8C-48BA-BD07-34341982B316}" srcId="{94132AD4-A410-41D4-80CF-56895D541135}" destId="{60A543D5-C265-4D7D-ADDA-77CF6231D1C3}" srcOrd="2" destOrd="0" parTransId="{5D02DB4C-242C-4ABE-8483-44420E8A094E}" sibTransId="{2E5602AD-5CC6-4250-A890-A7352E4F73BD}"/>
    <dgm:cxn modelId="{AC537DA3-F927-4987-9991-AD35AFDDA573}" type="presOf" srcId="{F49C4E23-9ED1-4669-9014-A8C8D29EDFD4}" destId="{58BF4D11-AB76-4C11-99F3-A570B8927E06}" srcOrd="0" destOrd="0" presId="urn:microsoft.com/office/officeart/2005/8/layout/matrix1"/>
    <dgm:cxn modelId="{7A28E6B3-8D7C-4EDF-80E8-41E2E553F5C9}" srcId="{3C8D7509-37B5-4CA5-8155-39DCEF3ED0D5}" destId="{94132AD4-A410-41D4-80CF-56895D541135}" srcOrd="0" destOrd="0" parTransId="{2CD83A49-36A1-420B-9011-2727331DDBDB}" sibTransId="{563FA332-04C8-43B4-B100-302BEB261D15}"/>
    <dgm:cxn modelId="{560CDBB6-B687-4DC8-96FF-513FC5344B96}" type="presOf" srcId="{6A4E5484-A3DC-415F-B2C9-A6A28739CE90}" destId="{B829D55B-E7B7-4138-A86A-941D7023DD8C}" srcOrd="1" destOrd="0" presId="urn:microsoft.com/office/officeart/2005/8/layout/matrix1"/>
    <dgm:cxn modelId="{19119CF2-7E75-48A4-8CE6-3E2F7367DD53}" type="presOf" srcId="{F49C4E23-9ED1-4669-9014-A8C8D29EDFD4}" destId="{49428C02-EBF1-47B5-88F6-F713879151D0}" srcOrd="1" destOrd="0" presId="urn:microsoft.com/office/officeart/2005/8/layout/matrix1"/>
    <dgm:cxn modelId="{ED2ED3F3-4CA3-4B4A-AE74-F9ACF9D1FF2F}" type="presOf" srcId="{2D448FFF-AE15-4C10-941F-F04100D47435}" destId="{F64AA11E-8030-4E08-A33E-B6BD8C538A0F}" srcOrd="0" destOrd="0" presId="urn:microsoft.com/office/officeart/2005/8/layout/matrix1"/>
    <dgm:cxn modelId="{52CC66F7-E007-4A4B-BF14-0FCFBF60B61B}" srcId="{94132AD4-A410-41D4-80CF-56895D541135}" destId="{6A4E5484-A3DC-415F-B2C9-A6A28739CE90}" srcOrd="0" destOrd="0" parTransId="{54681158-1599-4644-A2AD-0EE4F1419CF1}" sibTransId="{28193970-D223-40E1-BA75-E6FD64D0CD07}"/>
    <dgm:cxn modelId="{7C8605AD-C4C1-4716-9C34-FA96D08DB99D}" type="presParOf" srcId="{ADA4E1F2-7E4B-4315-8DD6-7E0502C36701}" destId="{ED7092AC-88FA-410E-BBB7-3BEE08455DAD}" srcOrd="0" destOrd="0" presId="urn:microsoft.com/office/officeart/2005/8/layout/matrix1"/>
    <dgm:cxn modelId="{A738C9DE-E782-45FF-A407-99D4E64D9336}" type="presParOf" srcId="{ED7092AC-88FA-410E-BBB7-3BEE08455DAD}" destId="{5FAFC61E-2853-46BB-B188-EBFCE0D51EA1}" srcOrd="0" destOrd="0" presId="urn:microsoft.com/office/officeart/2005/8/layout/matrix1"/>
    <dgm:cxn modelId="{F80CE346-C956-48D1-8A95-5E64BB234E58}" type="presParOf" srcId="{ED7092AC-88FA-410E-BBB7-3BEE08455DAD}" destId="{B829D55B-E7B7-4138-A86A-941D7023DD8C}" srcOrd="1" destOrd="0" presId="urn:microsoft.com/office/officeart/2005/8/layout/matrix1"/>
    <dgm:cxn modelId="{656840DA-094D-4C7C-A3CA-4208C4DABF77}" type="presParOf" srcId="{ED7092AC-88FA-410E-BBB7-3BEE08455DAD}" destId="{58BF4D11-AB76-4C11-99F3-A570B8927E06}" srcOrd="2" destOrd="0" presId="urn:microsoft.com/office/officeart/2005/8/layout/matrix1"/>
    <dgm:cxn modelId="{A55BA71C-F4F4-4448-90EC-AC76ABD873FB}" type="presParOf" srcId="{ED7092AC-88FA-410E-BBB7-3BEE08455DAD}" destId="{49428C02-EBF1-47B5-88F6-F713879151D0}" srcOrd="3" destOrd="0" presId="urn:microsoft.com/office/officeart/2005/8/layout/matrix1"/>
    <dgm:cxn modelId="{F84A3D9E-96A4-4B47-8A5A-D040A400459C}" type="presParOf" srcId="{ED7092AC-88FA-410E-BBB7-3BEE08455DAD}" destId="{519BB0D7-C002-4728-9649-738000D12AD7}" srcOrd="4" destOrd="0" presId="urn:microsoft.com/office/officeart/2005/8/layout/matrix1"/>
    <dgm:cxn modelId="{B311E9B3-53AC-453C-9B6A-B3C69DEDC37A}" type="presParOf" srcId="{ED7092AC-88FA-410E-BBB7-3BEE08455DAD}" destId="{F311F25E-7A23-4869-BC74-1CBBD58A9DFD}" srcOrd="5" destOrd="0" presId="urn:microsoft.com/office/officeart/2005/8/layout/matrix1"/>
    <dgm:cxn modelId="{D7DA1084-01C2-4A4A-9045-496918525D15}" type="presParOf" srcId="{ED7092AC-88FA-410E-BBB7-3BEE08455DAD}" destId="{F64AA11E-8030-4E08-A33E-B6BD8C538A0F}" srcOrd="6" destOrd="0" presId="urn:microsoft.com/office/officeart/2005/8/layout/matrix1"/>
    <dgm:cxn modelId="{11483CD4-3F7B-476A-B761-8E7A55D20EFC}" type="presParOf" srcId="{ED7092AC-88FA-410E-BBB7-3BEE08455DAD}" destId="{104BF89C-330B-4F5C-863B-7AC26FA3A9FB}" srcOrd="7" destOrd="0" presId="urn:microsoft.com/office/officeart/2005/8/layout/matrix1"/>
    <dgm:cxn modelId="{750C8A96-F855-4D1E-8529-713E131E5191}" type="presParOf" srcId="{ADA4E1F2-7E4B-4315-8DD6-7E0502C36701}" destId="{EC03BB1D-7C2F-47E0-82CB-04FE81EDB55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2D2F1F-151E-4BC3-B5D7-01523284DF4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627824D-C6E8-4E1E-96DE-BB7BC8807054}">
      <dgm:prSet phldrT="[Κείμενο]"/>
      <dgm:spPr>
        <a:solidFill>
          <a:srgbClr val="7030A0"/>
        </a:solidFill>
      </dgm:spPr>
      <dgm:t>
        <a:bodyPr/>
        <a:lstStyle/>
        <a:p>
          <a:r>
            <a:rPr lang="en-US" dirty="0"/>
            <a:t>McClelland’s</a:t>
          </a:r>
          <a:endParaRPr lang="el-GR" dirty="0"/>
        </a:p>
      </dgm:t>
    </dgm:pt>
    <dgm:pt modelId="{D2F5EE25-C14E-47E1-8B7B-69804B3F2EFC}" type="parTrans" cxnId="{AB83DD38-20F3-46F2-A439-B49F33CF96F4}">
      <dgm:prSet/>
      <dgm:spPr/>
      <dgm:t>
        <a:bodyPr/>
        <a:lstStyle/>
        <a:p>
          <a:endParaRPr lang="el-GR"/>
        </a:p>
      </dgm:t>
    </dgm:pt>
    <dgm:pt modelId="{7ED791DC-5356-4D22-A119-48B0AFF80CD8}" type="sibTrans" cxnId="{AB83DD38-20F3-46F2-A439-B49F33CF96F4}">
      <dgm:prSet/>
      <dgm:spPr/>
      <dgm:t>
        <a:bodyPr/>
        <a:lstStyle/>
        <a:p>
          <a:endParaRPr lang="el-GR"/>
        </a:p>
      </dgm:t>
    </dgm:pt>
    <dgm:pt modelId="{79A5E603-F51C-4800-A476-B4F849428A76}">
      <dgm:prSet phldrT="[Κείμενο]"/>
      <dgm:spPr>
        <a:solidFill>
          <a:srgbClr val="00B0F0"/>
        </a:solidFill>
      </dgm:spPr>
      <dgm:t>
        <a:bodyPr/>
        <a:lstStyle/>
        <a:p>
          <a:r>
            <a:rPr lang="el-GR" dirty="0"/>
            <a:t>Εξουσία</a:t>
          </a:r>
        </a:p>
      </dgm:t>
    </dgm:pt>
    <dgm:pt modelId="{E967B336-A7D1-4891-BF24-EE95CDB533B4}" type="parTrans" cxnId="{36E78E34-9192-40B8-8F73-CDF49B189DB3}">
      <dgm:prSet/>
      <dgm:spPr/>
      <dgm:t>
        <a:bodyPr/>
        <a:lstStyle/>
        <a:p>
          <a:endParaRPr lang="el-GR"/>
        </a:p>
      </dgm:t>
    </dgm:pt>
    <dgm:pt modelId="{79395DCE-77DA-4D9A-82C0-BB3663D9325B}" type="sibTrans" cxnId="{36E78E34-9192-40B8-8F73-CDF49B189DB3}">
      <dgm:prSet/>
      <dgm:spPr/>
      <dgm:t>
        <a:bodyPr/>
        <a:lstStyle/>
        <a:p>
          <a:endParaRPr lang="el-GR"/>
        </a:p>
      </dgm:t>
    </dgm:pt>
    <dgm:pt modelId="{1ABCCF6E-1A76-48D0-814B-15DD81EE44CD}">
      <dgm:prSet phldrT="[Κείμενο]"/>
      <dgm:spPr>
        <a:solidFill>
          <a:schemeClr val="accent6"/>
        </a:solidFill>
      </dgm:spPr>
      <dgm:t>
        <a:bodyPr/>
        <a:lstStyle/>
        <a:p>
          <a:r>
            <a:rPr lang="el-GR" dirty="0"/>
            <a:t>Σχέσεις</a:t>
          </a:r>
        </a:p>
      </dgm:t>
    </dgm:pt>
    <dgm:pt modelId="{8CED094F-59BB-4818-BD79-093E317BCE85}" type="parTrans" cxnId="{A3AC3EDE-9363-465A-8A0A-7A216CDA3D2F}">
      <dgm:prSet/>
      <dgm:spPr/>
      <dgm:t>
        <a:bodyPr/>
        <a:lstStyle/>
        <a:p>
          <a:endParaRPr lang="el-GR"/>
        </a:p>
      </dgm:t>
    </dgm:pt>
    <dgm:pt modelId="{41B631DA-566C-49BE-A912-8FC2A6ECF7E3}" type="sibTrans" cxnId="{A3AC3EDE-9363-465A-8A0A-7A216CDA3D2F}">
      <dgm:prSet/>
      <dgm:spPr/>
      <dgm:t>
        <a:bodyPr/>
        <a:lstStyle/>
        <a:p>
          <a:endParaRPr lang="el-GR"/>
        </a:p>
      </dgm:t>
    </dgm:pt>
    <dgm:pt modelId="{07FA39FC-B397-4F5E-BA38-4E13B5A6007B}">
      <dgm:prSet phldrT="[Κείμενο]"/>
      <dgm:spPr>
        <a:solidFill>
          <a:srgbClr val="FFC000"/>
        </a:solidFill>
      </dgm:spPr>
      <dgm:t>
        <a:bodyPr/>
        <a:lstStyle/>
        <a:p>
          <a:r>
            <a:rPr lang="el-GR" dirty="0"/>
            <a:t>Επιτεύγματα</a:t>
          </a:r>
        </a:p>
      </dgm:t>
    </dgm:pt>
    <dgm:pt modelId="{C483D69B-3702-430F-92C9-DB593FF0EC15}" type="parTrans" cxnId="{53BD1D69-6FC5-4D87-B2C3-2B6740412C45}">
      <dgm:prSet/>
      <dgm:spPr/>
      <dgm:t>
        <a:bodyPr/>
        <a:lstStyle/>
        <a:p>
          <a:endParaRPr lang="el-GR"/>
        </a:p>
      </dgm:t>
    </dgm:pt>
    <dgm:pt modelId="{A9F2E45A-892F-4B60-AD90-357F2C779684}" type="sibTrans" cxnId="{53BD1D69-6FC5-4D87-B2C3-2B6740412C45}">
      <dgm:prSet/>
      <dgm:spPr/>
      <dgm:t>
        <a:bodyPr/>
        <a:lstStyle/>
        <a:p>
          <a:endParaRPr lang="el-GR"/>
        </a:p>
      </dgm:t>
    </dgm:pt>
    <dgm:pt modelId="{A847BEB0-E271-4CC6-995C-26868CBE8579}">
      <dgm:prSet/>
      <dgm:spPr/>
      <dgm:t>
        <a:bodyPr/>
        <a:lstStyle/>
        <a:p>
          <a:endParaRPr lang="el-GR"/>
        </a:p>
      </dgm:t>
    </dgm:pt>
    <dgm:pt modelId="{8EC83BE8-7A02-4424-9C3C-B1C9A1825249}" type="parTrans" cxnId="{3A3B0AD8-53E6-481F-8AC1-E742EC6EF51E}">
      <dgm:prSet/>
      <dgm:spPr/>
      <dgm:t>
        <a:bodyPr/>
        <a:lstStyle/>
        <a:p>
          <a:endParaRPr lang="el-GR"/>
        </a:p>
      </dgm:t>
    </dgm:pt>
    <dgm:pt modelId="{BAE8670C-AF5B-4176-A1B3-C9EF75DDDE5A}" type="sibTrans" cxnId="{3A3B0AD8-53E6-481F-8AC1-E742EC6EF51E}">
      <dgm:prSet/>
      <dgm:spPr/>
      <dgm:t>
        <a:bodyPr/>
        <a:lstStyle/>
        <a:p>
          <a:endParaRPr lang="el-GR"/>
        </a:p>
      </dgm:t>
    </dgm:pt>
    <dgm:pt modelId="{A2BAA477-96FD-46BA-8E30-734840494259}">
      <dgm:prSet/>
      <dgm:spPr/>
      <dgm:t>
        <a:bodyPr/>
        <a:lstStyle/>
        <a:p>
          <a:endParaRPr lang="el-GR"/>
        </a:p>
      </dgm:t>
    </dgm:pt>
    <dgm:pt modelId="{CF589E35-9FC5-4BEF-AC85-C6E4213B53A5}" type="parTrans" cxnId="{CE131EE6-BA0E-4B2A-B171-2ADC90D11E11}">
      <dgm:prSet/>
      <dgm:spPr/>
      <dgm:t>
        <a:bodyPr/>
        <a:lstStyle/>
        <a:p>
          <a:endParaRPr lang="el-GR"/>
        </a:p>
      </dgm:t>
    </dgm:pt>
    <dgm:pt modelId="{99476753-B6CF-4BF5-B7F1-1CDB360AEC2A}" type="sibTrans" cxnId="{CE131EE6-BA0E-4B2A-B171-2ADC90D11E11}">
      <dgm:prSet/>
      <dgm:spPr/>
      <dgm:t>
        <a:bodyPr/>
        <a:lstStyle/>
        <a:p>
          <a:endParaRPr lang="el-GR"/>
        </a:p>
      </dgm:t>
    </dgm:pt>
    <dgm:pt modelId="{243CF808-0470-42FD-83E3-2DFE1707FDA9}" type="pres">
      <dgm:prSet presAssocID="{EF2D2F1F-151E-4BC3-B5D7-01523284DF4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9161E6-84A4-4FD4-AC0A-E61F445FE1D3}" type="pres">
      <dgm:prSet presAssocID="{F627824D-C6E8-4E1E-96DE-BB7BC8807054}" presName="centerShape" presStyleLbl="node0" presStyleIdx="0" presStyleCnt="1"/>
      <dgm:spPr/>
    </dgm:pt>
    <dgm:pt modelId="{07011081-AA1B-4CA3-9B93-AEA15EF124AA}" type="pres">
      <dgm:prSet presAssocID="{E967B336-A7D1-4891-BF24-EE95CDB533B4}" presName="parTrans" presStyleLbl="bgSibTrans2D1" presStyleIdx="0" presStyleCnt="3"/>
      <dgm:spPr/>
    </dgm:pt>
    <dgm:pt modelId="{C12D2767-6CFE-41C5-A721-62E87F80154E}" type="pres">
      <dgm:prSet presAssocID="{79A5E603-F51C-4800-A476-B4F849428A76}" presName="node" presStyleLbl="node1" presStyleIdx="0" presStyleCnt="3">
        <dgm:presLayoutVars>
          <dgm:bulletEnabled val="1"/>
        </dgm:presLayoutVars>
      </dgm:prSet>
      <dgm:spPr/>
    </dgm:pt>
    <dgm:pt modelId="{F56A7933-B633-44E2-8FCD-9BDE3737A884}" type="pres">
      <dgm:prSet presAssocID="{8CED094F-59BB-4818-BD79-093E317BCE85}" presName="parTrans" presStyleLbl="bgSibTrans2D1" presStyleIdx="1" presStyleCnt="3"/>
      <dgm:spPr/>
    </dgm:pt>
    <dgm:pt modelId="{6DE7E2FC-6D2D-433F-8936-9D11CF6960D0}" type="pres">
      <dgm:prSet presAssocID="{1ABCCF6E-1A76-48D0-814B-15DD81EE44CD}" presName="node" presStyleLbl="node1" presStyleIdx="1" presStyleCnt="3">
        <dgm:presLayoutVars>
          <dgm:bulletEnabled val="1"/>
        </dgm:presLayoutVars>
      </dgm:prSet>
      <dgm:spPr/>
    </dgm:pt>
    <dgm:pt modelId="{FE59E391-DF65-46B7-9B37-A0D9F9457AB9}" type="pres">
      <dgm:prSet presAssocID="{C483D69B-3702-430F-92C9-DB593FF0EC15}" presName="parTrans" presStyleLbl="bgSibTrans2D1" presStyleIdx="2" presStyleCnt="3"/>
      <dgm:spPr/>
    </dgm:pt>
    <dgm:pt modelId="{2F196D9B-EA86-4737-9638-B35B5634A88A}" type="pres">
      <dgm:prSet presAssocID="{07FA39FC-B397-4F5E-BA38-4E13B5A6007B}" presName="node" presStyleLbl="node1" presStyleIdx="2" presStyleCnt="3">
        <dgm:presLayoutVars>
          <dgm:bulletEnabled val="1"/>
        </dgm:presLayoutVars>
      </dgm:prSet>
      <dgm:spPr/>
    </dgm:pt>
  </dgm:ptLst>
  <dgm:cxnLst>
    <dgm:cxn modelId="{FC89A010-4736-4C21-9218-07720B058ADC}" type="presOf" srcId="{07FA39FC-B397-4F5E-BA38-4E13B5A6007B}" destId="{2F196D9B-EA86-4737-9638-B35B5634A88A}" srcOrd="0" destOrd="0" presId="urn:microsoft.com/office/officeart/2005/8/layout/radial4"/>
    <dgm:cxn modelId="{36E78E34-9192-40B8-8F73-CDF49B189DB3}" srcId="{F627824D-C6E8-4E1E-96DE-BB7BC8807054}" destId="{79A5E603-F51C-4800-A476-B4F849428A76}" srcOrd="0" destOrd="0" parTransId="{E967B336-A7D1-4891-BF24-EE95CDB533B4}" sibTransId="{79395DCE-77DA-4D9A-82C0-BB3663D9325B}"/>
    <dgm:cxn modelId="{AB83DD38-20F3-46F2-A439-B49F33CF96F4}" srcId="{EF2D2F1F-151E-4BC3-B5D7-01523284DF43}" destId="{F627824D-C6E8-4E1E-96DE-BB7BC8807054}" srcOrd="0" destOrd="0" parTransId="{D2F5EE25-C14E-47E1-8B7B-69804B3F2EFC}" sibTransId="{7ED791DC-5356-4D22-A119-48B0AFF80CD8}"/>
    <dgm:cxn modelId="{53BD1D69-6FC5-4D87-B2C3-2B6740412C45}" srcId="{F627824D-C6E8-4E1E-96DE-BB7BC8807054}" destId="{07FA39FC-B397-4F5E-BA38-4E13B5A6007B}" srcOrd="2" destOrd="0" parTransId="{C483D69B-3702-430F-92C9-DB593FF0EC15}" sibTransId="{A9F2E45A-892F-4B60-AD90-357F2C779684}"/>
    <dgm:cxn modelId="{741BD84F-F014-44A0-A122-F16F9EC82F57}" type="presOf" srcId="{8CED094F-59BB-4818-BD79-093E317BCE85}" destId="{F56A7933-B633-44E2-8FCD-9BDE3737A884}" srcOrd="0" destOrd="0" presId="urn:microsoft.com/office/officeart/2005/8/layout/radial4"/>
    <dgm:cxn modelId="{13708171-C175-4B86-8222-EB09352DAF56}" type="presOf" srcId="{EF2D2F1F-151E-4BC3-B5D7-01523284DF43}" destId="{243CF808-0470-42FD-83E3-2DFE1707FDA9}" srcOrd="0" destOrd="0" presId="urn:microsoft.com/office/officeart/2005/8/layout/radial4"/>
    <dgm:cxn modelId="{66AE4372-E89E-4142-8D5A-885121AA0084}" type="presOf" srcId="{E967B336-A7D1-4891-BF24-EE95CDB533B4}" destId="{07011081-AA1B-4CA3-9B93-AEA15EF124AA}" srcOrd="0" destOrd="0" presId="urn:microsoft.com/office/officeart/2005/8/layout/radial4"/>
    <dgm:cxn modelId="{0711959D-54A4-4C3F-8360-CF330FD71611}" type="presOf" srcId="{1ABCCF6E-1A76-48D0-814B-15DD81EE44CD}" destId="{6DE7E2FC-6D2D-433F-8936-9D11CF6960D0}" srcOrd="0" destOrd="0" presId="urn:microsoft.com/office/officeart/2005/8/layout/radial4"/>
    <dgm:cxn modelId="{3A3B0AD8-53E6-481F-8AC1-E742EC6EF51E}" srcId="{EF2D2F1F-151E-4BC3-B5D7-01523284DF43}" destId="{A847BEB0-E271-4CC6-995C-26868CBE8579}" srcOrd="2" destOrd="0" parTransId="{8EC83BE8-7A02-4424-9C3C-B1C9A1825249}" sibTransId="{BAE8670C-AF5B-4176-A1B3-C9EF75DDDE5A}"/>
    <dgm:cxn modelId="{A3AC3EDE-9363-465A-8A0A-7A216CDA3D2F}" srcId="{F627824D-C6E8-4E1E-96DE-BB7BC8807054}" destId="{1ABCCF6E-1A76-48D0-814B-15DD81EE44CD}" srcOrd="1" destOrd="0" parTransId="{8CED094F-59BB-4818-BD79-093E317BCE85}" sibTransId="{41B631DA-566C-49BE-A912-8FC2A6ECF7E3}"/>
    <dgm:cxn modelId="{26D378E1-1CA7-457C-8B28-7A1217EDA6F8}" type="presOf" srcId="{F627824D-C6E8-4E1E-96DE-BB7BC8807054}" destId="{CD9161E6-84A4-4FD4-AC0A-E61F445FE1D3}" srcOrd="0" destOrd="0" presId="urn:microsoft.com/office/officeart/2005/8/layout/radial4"/>
    <dgm:cxn modelId="{CE131EE6-BA0E-4B2A-B171-2ADC90D11E11}" srcId="{EF2D2F1F-151E-4BC3-B5D7-01523284DF43}" destId="{A2BAA477-96FD-46BA-8E30-734840494259}" srcOrd="1" destOrd="0" parTransId="{CF589E35-9FC5-4BEF-AC85-C6E4213B53A5}" sibTransId="{99476753-B6CF-4BF5-B7F1-1CDB360AEC2A}"/>
    <dgm:cxn modelId="{5F9D5DEA-A41D-4C14-B95B-6A47703F95CF}" type="presOf" srcId="{C483D69B-3702-430F-92C9-DB593FF0EC15}" destId="{FE59E391-DF65-46B7-9B37-A0D9F9457AB9}" srcOrd="0" destOrd="0" presId="urn:microsoft.com/office/officeart/2005/8/layout/radial4"/>
    <dgm:cxn modelId="{A26807F7-BB17-41A0-828C-86FA2A74033A}" type="presOf" srcId="{79A5E603-F51C-4800-A476-B4F849428A76}" destId="{C12D2767-6CFE-41C5-A721-62E87F80154E}" srcOrd="0" destOrd="0" presId="urn:microsoft.com/office/officeart/2005/8/layout/radial4"/>
    <dgm:cxn modelId="{BE058A1E-51DB-4966-8157-9B915FCA1477}" type="presParOf" srcId="{243CF808-0470-42FD-83E3-2DFE1707FDA9}" destId="{CD9161E6-84A4-4FD4-AC0A-E61F445FE1D3}" srcOrd="0" destOrd="0" presId="urn:microsoft.com/office/officeart/2005/8/layout/radial4"/>
    <dgm:cxn modelId="{1CE1D7DB-8D44-4ED6-BA53-631CA0A7156B}" type="presParOf" srcId="{243CF808-0470-42FD-83E3-2DFE1707FDA9}" destId="{07011081-AA1B-4CA3-9B93-AEA15EF124AA}" srcOrd="1" destOrd="0" presId="urn:microsoft.com/office/officeart/2005/8/layout/radial4"/>
    <dgm:cxn modelId="{B3D8FAE0-BE2E-4280-AA1D-69340EECD6C0}" type="presParOf" srcId="{243CF808-0470-42FD-83E3-2DFE1707FDA9}" destId="{C12D2767-6CFE-41C5-A721-62E87F80154E}" srcOrd="2" destOrd="0" presId="urn:microsoft.com/office/officeart/2005/8/layout/radial4"/>
    <dgm:cxn modelId="{CF058AFD-4DD5-4457-9923-1F65E526E458}" type="presParOf" srcId="{243CF808-0470-42FD-83E3-2DFE1707FDA9}" destId="{F56A7933-B633-44E2-8FCD-9BDE3737A884}" srcOrd="3" destOrd="0" presId="urn:microsoft.com/office/officeart/2005/8/layout/radial4"/>
    <dgm:cxn modelId="{36F6B386-EAE2-404C-8E65-9BC5194E7854}" type="presParOf" srcId="{243CF808-0470-42FD-83E3-2DFE1707FDA9}" destId="{6DE7E2FC-6D2D-433F-8936-9D11CF6960D0}" srcOrd="4" destOrd="0" presId="urn:microsoft.com/office/officeart/2005/8/layout/radial4"/>
    <dgm:cxn modelId="{EEB19EEC-C65D-4BC2-8E69-B8344C44EA88}" type="presParOf" srcId="{243CF808-0470-42FD-83E3-2DFE1707FDA9}" destId="{FE59E391-DF65-46B7-9B37-A0D9F9457AB9}" srcOrd="5" destOrd="0" presId="urn:microsoft.com/office/officeart/2005/8/layout/radial4"/>
    <dgm:cxn modelId="{3E970D9C-0767-4D89-BADF-4EB0E0BFB6A8}" type="presParOf" srcId="{243CF808-0470-42FD-83E3-2DFE1707FDA9}" destId="{2F196D9B-EA86-4737-9638-B35B5634A88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E03655-9B46-47B0-9A17-A862B8EBAE4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9D5829C-3DB7-4351-A354-5B3EFA01E346}">
      <dgm:prSet phldrT="[Κείμενο]"/>
      <dgm:spPr/>
      <dgm:t>
        <a:bodyPr/>
        <a:lstStyle/>
        <a:p>
          <a:r>
            <a:rPr lang="el-GR" b="1" dirty="0"/>
            <a:t>Ανταμοιβές</a:t>
          </a:r>
        </a:p>
      </dgm:t>
    </dgm:pt>
    <dgm:pt modelId="{510DA67F-FB6A-4D00-B957-A2E313E0FD54}" type="parTrans" cxnId="{464AD45C-7C47-4721-B3B9-A48544383506}">
      <dgm:prSet/>
      <dgm:spPr/>
      <dgm:t>
        <a:bodyPr/>
        <a:lstStyle/>
        <a:p>
          <a:endParaRPr lang="el-GR"/>
        </a:p>
      </dgm:t>
    </dgm:pt>
    <dgm:pt modelId="{0765B60E-BB94-4F94-9C06-F929A4D318BC}" type="sibTrans" cxnId="{464AD45C-7C47-4721-B3B9-A48544383506}">
      <dgm:prSet/>
      <dgm:spPr/>
      <dgm:t>
        <a:bodyPr/>
        <a:lstStyle/>
        <a:p>
          <a:endParaRPr lang="el-GR"/>
        </a:p>
      </dgm:t>
    </dgm:pt>
    <dgm:pt modelId="{50EC85C5-9352-4EA3-A7FF-D6E6DC85C7BD}">
      <dgm:prSet phldrT="[Κείμενο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l-GR" b="1" dirty="0">
              <a:solidFill>
                <a:srgbClr val="C00000"/>
              </a:solidFill>
            </a:rPr>
            <a:t>Επιλογή</a:t>
          </a:r>
        </a:p>
        <a:p>
          <a:r>
            <a:rPr lang="el-GR" dirty="0"/>
            <a:t>Η ευκαιρία για ελεύθερη επιλογή και διεκπεραίωση των καθηκόντων</a:t>
          </a:r>
        </a:p>
      </dgm:t>
    </dgm:pt>
    <dgm:pt modelId="{8D9206BD-43DD-4556-B425-622F76142F71}" type="parTrans" cxnId="{1CA083B4-BAC1-40EA-BE09-AC242E41616A}">
      <dgm:prSet/>
      <dgm:spPr/>
      <dgm:t>
        <a:bodyPr/>
        <a:lstStyle/>
        <a:p>
          <a:endParaRPr lang="el-GR"/>
        </a:p>
      </dgm:t>
    </dgm:pt>
    <dgm:pt modelId="{DE226923-A3D8-4A27-AE45-7FB570F42013}" type="sibTrans" cxnId="{1CA083B4-BAC1-40EA-BE09-AC242E41616A}">
      <dgm:prSet/>
      <dgm:spPr/>
      <dgm:t>
        <a:bodyPr/>
        <a:lstStyle/>
        <a:p>
          <a:endParaRPr lang="el-GR"/>
        </a:p>
      </dgm:t>
    </dgm:pt>
    <dgm:pt modelId="{C0E22F67-FE0D-44D8-A1C0-749BD14D141C}">
      <dgm:prSet phldrT="[Κείμενο]" phldr="1"/>
      <dgm:spPr/>
      <dgm:t>
        <a:bodyPr/>
        <a:lstStyle/>
        <a:p>
          <a:endParaRPr lang="el-GR"/>
        </a:p>
      </dgm:t>
    </dgm:pt>
    <dgm:pt modelId="{6C49902C-0ADD-453B-A0F3-22E5B720EA0F}" type="parTrans" cxnId="{5A8F0A64-ECFD-4410-B1BB-1DCDBF8D515B}">
      <dgm:prSet/>
      <dgm:spPr/>
      <dgm:t>
        <a:bodyPr/>
        <a:lstStyle/>
        <a:p>
          <a:endParaRPr lang="el-GR"/>
        </a:p>
      </dgm:t>
    </dgm:pt>
    <dgm:pt modelId="{468B90EC-7966-44F9-BE01-D1A1E090CEA1}" type="sibTrans" cxnId="{5A8F0A64-ECFD-4410-B1BB-1DCDBF8D515B}">
      <dgm:prSet/>
      <dgm:spPr/>
      <dgm:t>
        <a:bodyPr/>
        <a:lstStyle/>
        <a:p>
          <a:endParaRPr lang="el-GR"/>
        </a:p>
      </dgm:t>
    </dgm:pt>
    <dgm:pt modelId="{4B220C0E-9113-4CC9-A11F-BE5859E115C9}">
      <dgm:prSet phldrT="[Κείμενο]" phldr="1"/>
      <dgm:spPr/>
      <dgm:t>
        <a:bodyPr/>
        <a:lstStyle/>
        <a:p>
          <a:endParaRPr lang="el-GR" dirty="0"/>
        </a:p>
      </dgm:t>
    </dgm:pt>
    <dgm:pt modelId="{7CF369B3-D68F-4635-9314-F73E3D480E9B}" type="parTrans" cxnId="{521A55F9-EE30-4457-AA52-4704DDFFD3E2}">
      <dgm:prSet/>
      <dgm:spPr/>
      <dgm:t>
        <a:bodyPr/>
        <a:lstStyle/>
        <a:p>
          <a:endParaRPr lang="el-GR"/>
        </a:p>
      </dgm:t>
    </dgm:pt>
    <dgm:pt modelId="{D8050ABA-6315-4F1F-96AC-00CB5F13474A}" type="sibTrans" cxnId="{521A55F9-EE30-4457-AA52-4704DDFFD3E2}">
      <dgm:prSet/>
      <dgm:spPr/>
      <dgm:t>
        <a:bodyPr/>
        <a:lstStyle/>
        <a:p>
          <a:endParaRPr lang="el-GR"/>
        </a:p>
      </dgm:t>
    </dgm:pt>
    <dgm:pt modelId="{1406BA10-FC19-48CB-BC1D-00644E73FFED}">
      <dgm:prSet phldrT="[Κείμενο]" phldr="1"/>
      <dgm:spPr/>
      <dgm:t>
        <a:bodyPr/>
        <a:lstStyle/>
        <a:p>
          <a:endParaRPr lang="el-GR"/>
        </a:p>
      </dgm:t>
    </dgm:pt>
    <dgm:pt modelId="{DCE43C59-9B68-41C2-A482-2E11EDFEE4A1}" type="parTrans" cxnId="{5FD968D2-B3D4-4001-B112-AB78CD6EBF36}">
      <dgm:prSet/>
      <dgm:spPr/>
      <dgm:t>
        <a:bodyPr/>
        <a:lstStyle/>
        <a:p>
          <a:endParaRPr lang="el-GR"/>
        </a:p>
      </dgm:t>
    </dgm:pt>
    <dgm:pt modelId="{A057CC1D-C9D4-4E4F-9C42-309FA45331D5}" type="sibTrans" cxnId="{5FD968D2-B3D4-4001-B112-AB78CD6EBF36}">
      <dgm:prSet/>
      <dgm:spPr/>
      <dgm:t>
        <a:bodyPr/>
        <a:lstStyle/>
        <a:p>
          <a:endParaRPr lang="el-GR"/>
        </a:p>
      </dgm:t>
    </dgm:pt>
    <dgm:pt modelId="{464DB1D2-04F6-4A70-B3AF-5F907106BE9E}">
      <dgm:prSet/>
      <dgm:spPr/>
      <dgm:t>
        <a:bodyPr/>
        <a:lstStyle/>
        <a:p>
          <a:endParaRPr lang="el-GR"/>
        </a:p>
      </dgm:t>
    </dgm:pt>
    <dgm:pt modelId="{264EFEA8-507A-4CBC-B3E2-CA09C5F7C81F}" type="parTrans" cxnId="{AF7080B7-89ED-4EE7-B88F-4778DBC73A71}">
      <dgm:prSet/>
      <dgm:spPr/>
      <dgm:t>
        <a:bodyPr/>
        <a:lstStyle/>
        <a:p>
          <a:endParaRPr lang="el-GR"/>
        </a:p>
      </dgm:t>
    </dgm:pt>
    <dgm:pt modelId="{3B19E46D-0D3C-4482-ABD5-E86A8C164BBE}" type="sibTrans" cxnId="{AF7080B7-89ED-4EE7-B88F-4778DBC73A71}">
      <dgm:prSet/>
      <dgm:spPr/>
      <dgm:t>
        <a:bodyPr/>
        <a:lstStyle/>
        <a:p>
          <a:endParaRPr lang="el-GR"/>
        </a:p>
      </dgm:t>
    </dgm:pt>
    <dgm:pt modelId="{0A1539D3-DAE7-4911-84F8-164D47E90298}">
      <dgm:prSet/>
      <dgm:spPr/>
      <dgm:t>
        <a:bodyPr/>
        <a:lstStyle/>
        <a:p>
          <a:endParaRPr lang="el-GR"/>
        </a:p>
      </dgm:t>
    </dgm:pt>
    <dgm:pt modelId="{670386EE-156C-4589-AE3F-1A8818FBABEA}" type="parTrans" cxnId="{353934FD-5A0E-456C-BF5C-CC3D6FE0B611}">
      <dgm:prSet/>
      <dgm:spPr/>
      <dgm:t>
        <a:bodyPr/>
        <a:lstStyle/>
        <a:p>
          <a:endParaRPr lang="el-GR"/>
        </a:p>
      </dgm:t>
    </dgm:pt>
    <dgm:pt modelId="{D2984DD8-6E38-440B-A208-275DCE029C11}" type="sibTrans" cxnId="{353934FD-5A0E-456C-BF5C-CC3D6FE0B611}">
      <dgm:prSet/>
      <dgm:spPr/>
      <dgm:t>
        <a:bodyPr/>
        <a:lstStyle/>
        <a:p>
          <a:endParaRPr lang="el-GR"/>
        </a:p>
      </dgm:t>
    </dgm:pt>
    <dgm:pt modelId="{A9EF9775-09C0-4712-BC5E-0C901EE4D1DA}">
      <dgm:prSet/>
      <dgm:spPr/>
      <dgm:t>
        <a:bodyPr/>
        <a:lstStyle/>
        <a:p>
          <a:endParaRPr lang="el-GR"/>
        </a:p>
      </dgm:t>
    </dgm:pt>
    <dgm:pt modelId="{18205A52-6075-4105-8FA1-DA4AEA7586CA}" type="parTrans" cxnId="{D462BFCC-AC02-46D5-A729-D7317153A38E}">
      <dgm:prSet/>
      <dgm:spPr/>
      <dgm:t>
        <a:bodyPr/>
        <a:lstStyle/>
        <a:p>
          <a:endParaRPr lang="el-GR"/>
        </a:p>
      </dgm:t>
    </dgm:pt>
    <dgm:pt modelId="{2CD03B71-C8B5-4E83-9D0B-D3EC50640D79}" type="sibTrans" cxnId="{D462BFCC-AC02-46D5-A729-D7317153A38E}">
      <dgm:prSet/>
      <dgm:spPr/>
      <dgm:t>
        <a:bodyPr/>
        <a:lstStyle/>
        <a:p>
          <a:endParaRPr lang="el-GR"/>
        </a:p>
      </dgm:t>
    </dgm:pt>
    <dgm:pt modelId="{8EAB943B-C39F-4750-8A67-43B07B1E7DD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b="1" i="1" dirty="0">
              <a:solidFill>
                <a:srgbClr val="C00000"/>
              </a:solidFill>
              <a:latin typeface="Calibri" panose="020F0502020204030204" pitchFamily="34" charset="0"/>
            </a:rPr>
            <a:t>Επάρκεια </a:t>
          </a:r>
        </a:p>
        <a:p>
          <a:r>
            <a:rPr lang="el-GR" i="1" dirty="0">
              <a:latin typeface="Calibri" panose="020F0502020204030204" pitchFamily="34" charset="0"/>
            </a:rPr>
            <a:t> </a:t>
          </a:r>
          <a:r>
            <a:rPr lang="el-GR" dirty="0">
              <a:latin typeface="Calibri" panose="020F0502020204030204" pitchFamily="34" charset="0"/>
            </a:rPr>
            <a:t>αίσθηση της επίτευξης µ</a:t>
          </a:r>
          <a:r>
            <a:rPr lang="el-GR" dirty="0" err="1">
              <a:latin typeface="Calibri" panose="020F0502020204030204" pitchFamily="34" charset="0"/>
            </a:rPr>
            <a:t>ιας</a:t>
          </a:r>
          <a:r>
            <a:rPr lang="el-GR" dirty="0">
              <a:latin typeface="Calibri" panose="020F0502020204030204" pitchFamily="34" charset="0"/>
            </a:rPr>
            <a:t> δύσκολης αποστολής που οι ίδιοι επέλεξαν</a:t>
          </a:r>
        </a:p>
      </dgm:t>
    </dgm:pt>
    <dgm:pt modelId="{C6883DDA-EEB9-477F-B1D3-C477CFFA41B6}" type="parTrans" cxnId="{0892E805-5964-45A0-B46C-7B2A542B5AC4}">
      <dgm:prSet/>
      <dgm:spPr/>
      <dgm:t>
        <a:bodyPr/>
        <a:lstStyle/>
        <a:p>
          <a:endParaRPr lang="el-GR"/>
        </a:p>
      </dgm:t>
    </dgm:pt>
    <dgm:pt modelId="{F7BC354F-4E4E-4C4B-84F6-CE1B988F4002}" type="sibTrans" cxnId="{0892E805-5964-45A0-B46C-7B2A542B5AC4}">
      <dgm:prSet/>
      <dgm:spPr/>
      <dgm:t>
        <a:bodyPr/>
        <a:lstStyle/>
        <a:p>
          <a:endParaRPr lang="el-GR"/>
        </a:p>
      </dgm:t>
    </dgm:pt>
    <dgm:pt modelId="{E65316D5-2E84-4232-AA87-FA07B5E9EF06}">
      <dgm:prSet/>
      <dgm:spPr/>
      <dgm:t>
        <a:bodyPr/>
        <a:lstStyle/>
        <a:p>
          <a:r>
            <a:rPr lang="el-GR" b="1" i="1" dirty="0" err="1">
              <a:solidFill>
                <a:srgbClr val="C00000"/>
              </a:solidFill>
              <a:latin typeface="Calibri" panose="020F0502020204030204" pitchFamily="34" charset="0"/>
            </a:rPr>
            <a:t>Σηµαντικότητα</a:t>
          </a:r>
          <a:endParaRPr lang="el-GR" b="1" i="1" dirty="0">
            <a:solidFill>
              <a:srgbClr val="C00000"/>
            </a:solidFill>
            <a:latin typeface="Calibri" panose="020F0502020204030204" pitchFamily="34" charset="0"/>
          </a:endParaRPr>
        </a:p>
        <a:p>
          <a:r>
            <a:rPr lang="el-GR" i="1" dirty="0">
              <a:latin typeface="Calibri" panose="020F0502020204030204" pitchFamily="34" charset="0"/>
            </a:rPr>
            <a:t> </a:t>
          </a:r>
          <a:r>
            <a:rPr lang="el-GR" dirty="0">
              <a:latin typeface="Calibri" panose="020F0502020204030204" pitchFamily="34" charset="0"/>
            </a:rPr>
            <a:t>η επιδίωξη µ</a:t>
          </a:r>
          <a:r>
            <a:rPr lang="el-GR" dirty="0" err="1">
              <a:latin typeface="Calibri" panose="020F0502020204030204" pitchFamily="34" charset="0"/>
            </a:rPr>
            <a:t>ιας</a:t>
          </a:r>
          <a:r>
            <a:rPr lang="el-GR" dirty="0">
              <a:latin typeface="Calibri" panose="020F0502020204030204" pitchFamily="34" charset="0"/>
            </a:rPr>
            <a:t> αποστολής µε αξία </a:t>
          </a:r>
        </a:p>
      </dgm:t>
    </dgm:pt>
    <dgm:pt modelId="{B41A2EFB-CB50-460D-A36F-EF5FF05D8906}" type="parTrans" cxnId="{9E7260A3-AE47-4065-A0AB-635D97A54BA0}">
      <dgm:prSet/>
      <dgm:spPr/>
      <dgm:t>
        <a:bodyPr/>
        <a:lstStyle/>
        <a:p>
          <a:endParaRPr lang="el-GR"/>
        </a:p>
      </dgm:t>
    </dgm:pt>
    <dgm:pt modelId="{952A644C-FBF7-48A0-8D4A-855F9C80C2E5}" type="sibTrans" cxnId="{9E7260A3-AE47-4065-A0AB-635D97A54BA0}">
      <dgm:prSet/>
      <dgm:spPr/>
      <dgm:t>
        <a:bodyPr/>
        <a:lstStyle/>
        <a:p>
          <a:endParaRPr lang="el-GR"/>
        </a:p>
      </dgm:t>
    </dgm:pt>
    <dgm:pt modelId="{746BEC4D-7609-4975-AB54-9362F62E609E}">
      <dgm:prSet/>
      <dgm:spPr>
        <a:solidFill>
          <a:srgbClr val="00B050"/>
        </a:solidFill>
      </dgm:spPr>
      <dgm:t>
        <a:bodyPr/>
        <a:lstStyle/>
        <a:p>
          <a:r>
            <a:rPr lang="el-GR" b="1" i="1" dirty="0" err="1">
              <a:solidFill>
                <a:srgbClr val="C00000"/>
              </a:solidFill>
              <a:latin typeface="Calibri" panose="020F0502020204030204" pitchFamily="34" charset="0"/>
            </a:rPr>
            <a:t>Προόδος</a:t>
          </a:r>
          <a:r>
            <a:rPr lang="el-GR" b="1" i="1" dirty="0">
              <a:solidFill>
                <a:srgbClr val="C00000"/>
              </a:solidFill>
              <a:latin typeface="Calibri" panose="020F0502020204030204" pitchFamily="34" charset="0"/>
            </a:rPr>
            <a:t> </a:t>
          </a:r>
        </a:p>
        <a:p>
          <a:r>
            <a:rPr lang="el-GR" dirty="0">
              <a:latin typeface="Calibri" panose="020F0502020204030204" pitchFamily="34" charset="0"/>
            </a:rPr>
            <a:t>η αίσθηση της </a:t>
          </a:r>
          <a:r>
            <a:rPr lang="el-GR" dirty="0" err="1">
              <a:latin typeface="Calibri" panose="020F0502020204030204" pitchFamily="34" charset="0"/>
            </a:rPr>
            <a:t>σηµαντικής</a:t>
          </a:r>
          <a:r>
            <a:rPr lang="el-GR" dirty="0">
              <a:latin typeface="Calibri" panose="020F0502020204030204" pitchFamily="34" charset="0"/>
            </a:rPr>
            <a:t> προόδου ως προς την επίτευξη του σκοπού µ</a:t>
          </a:r>
          <a:r>
            <a:rPr lang="el-GR" dirty="0" err="1">
              <a:latin typeface="Calibri" panose="020F0502020204030204" pitchFamily="34" charset="0"/>
            </a:rPr>
            <a:t>ιας</a:t>
          </a:r>
          <a:r>
            <a:rPr lang="el-GR" dirty="0">
              <a:latin typeface="Calibri" panose="020F0502020204030204" pitchFamily="34" charset="0"/>
            </a:rPr>
            <a:t> αποστολής</a:t>
          </a:r>
        </a:p>
      </dgm:t>
    </dgm:pt>
    <dgm:pt modelId="{9F6669E8-7B3B-4B30-99AA-9E0A7431DFE6}" type="parTrans" cxnId="{2F242A2D-39E5-477C-ADBC-049F72CC54B0}">
      <dgm:prSet/>
      <dgm:spPr/>
      <dgm:t>
        <a:bodyPr/>
        <a:lstStyle/>
        <a:p>
          <a:endParaRPr lang="el-GR"/>
        </a:p>
      </dgm:t>
    </dgm:pt>
    <dgm:pt modelId="{F9532C50-8363-4C58-A97A-B87EA5F425DD}" type="sibTrans" cxnId="{2F242A2D-39E5-477C-ADBC-049F72CC54B0}">
      <dgm:prSet/>
      <dgm:spPr/>
      <dgm:t>
        <a:bodyPr/>
        <a:lstStyle/>
        <a:p>
          <a:endParaRPr lang="el-GR"/>
        </a:p>
      </dgm:t>
    </dgm:pt>
    <dgm:pt modelId="{9CBD543D-7C60-4D99-BE1E-1D2E75C164EE}" type="pres">
      <dgm:prSet presAssocID="{11E03655-9B46-47B0-9A17-A862B8EBAE4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03008E-F373-47F3-8DDB-137E2F993FAD}" type="pres">
      <dgm:prSet presAssocID="{11E03655-9B46-47B0-9A17-A862B8EBAE45}" presName="matrix" presStyleCnt="0"/>
      <dgm:spPr/>
    </dgm:pt>
    <dgm:pt modelId="{6BD03477-720B-47CD-923F-74817BB88449}" type="pres">
      <dgm:prSet presAssocID="{11E03655-9B46-47B0-9A17-A862B8EBAE45}" presName="tile1" presStyleLbl="node1" presStyleIdx="0" presStyleCnt="4"/>
      <dgm:spPr/>
    </dgm:pt>
    <dgm:pt modelId="{E6361B5A-F4F4-4793-8703-E55B5BE2C50E}" type="pres">
      <dgm:prSet presAssocID="{11E03655-9B46-47B0-9A17-A862B8EBAE4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0473D76-BF74-4C0C-AFDA-D94412EAC5B3}" type="pres">
      <dgm:prSet presAssocID="{11E03655-9B46-47B0-9A17-A862B8EBAE45}" presName="tile2" presStyleLbl="node1" presStyleIdx="1" presStyleCnt="4"/>
      <dgm:spPr/>
    </dgm:pt>
    <dgm:pt modelId="{891B6156-78D1-40F6-9897-024F1DB66A33}" type="pres">
      <dgm:prSet presAssocID="{11E03655-9B46-47B0-9A17-A862B8EBAE4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B997369-9763-4A2A-9132-20182A21E7AF}" type="pres">
      <dgm:prSet presAssocID="{11E03655-9B46-47B0-9A17-A862B8EBAE45}" presName="tile3" presStyleLbl="node1" presStyleIdx="2" presStyleCnt="4"/>
      <dgm:spPr/>
    </dgm:pt>
    <dgm:pt modelId="{F531FF3D-AAC8-4277-8F7E-2368F66982A4}" type="pres">
      <dgm:prSet presAssocID="{11E03655-9B46-47B0-9A17-A862B8EBAE4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F0E119B-BD8B-44AE-A02C-F7C08F4A8940}" type="pres">
      <dgm:prSet presAssocID="{11E03655-9B46-47B0-9A17-A862B8EBAE45}" presName="tile4" presStyleLbl="node1" presStyleIdx="3" presStyleCnt="4"/>
      <dgm:spPr/>
    </dgm:pt>
    <dgm:pt modelId="{B355092E-0840-4AD8-A363-4A71CFD031AA}" type="pres">
      <dgm:prSet presAssocID="{11E03655-9B46-47B0-9A17-A862B8EBAE4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38B919B-6FC2-45BA-A597-3386F31064B2}" type="pres">
      <dgm:prSet presAssocID="{11E03655-9B46-47B0-9A17-A862B8EBAE4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892E805-5964-45A0-B46C-7B2A542B5AC4}" srcId="{B9D5829C-3DB7-4351-A354-5B3EFA01E346}" destId="{8EAB943B-C39F-4750-8A67-43B07B1E7DDB}" srcOrd="3" destOrd="0" parTransId="{C6883DDA-EEB9-477F-B1D3-C477CFFA41B6}" sibTransId="{F7BC354F-4E4E-4C4B-84F6-CE1B988F4002}"/>
    <dgm:cxn modelId="{3062C121-0270-40E1-87D1-4B7C0E50EB16}" type="presOf" srcId="{E65316D5-2E84-4232-AA87-FA07B5E9EF06}" destId="{DB997369-9763-4A2A-9132-20182A21E7AF}" srcOrd="0" destOrd="0" presId="urn:microsoft.com/office/officeart/2005/8/layout/matrix1"/>
    <dgm:cxn modelId="{2F242A2D-39E5-477C-ADBC-049F72CC54B0}" srcId="{B9D5829C-3DB7-4351-A354-5B3EFA01E346}" destId="{746BEC4D-7609-4975-AB54-9362F62E609E}" srcOrd="1" destOrd="0" parTransId="{9F6669E8-7B3B-4B30-99AA-9E0A7431DFE6}" sibTransId="{F9532C50-8363-4C58-A97A-B87EA5F425DD}"/>
    <dgm:cxn modelId="{6242A55C-8ACF-4FC7-9549-FD414AE271AB}" type="presOf" srcId="{746BEC4D-7609-4975-AB54-9362F62E609E}" destId="{891B6156-78D1-40F6-9897-024F1DB66A33}" srcOrd="1" destOrd="0" presId="urn:microsoft.com/office/officeart/2005/8/layout/matrix1"/>
    <dgm:cxn modelId="{464AD45C-7C47-4721-B3B9-A48544383506}" srcId="{11E03655-9B46-47B0-9A17-A862B8EBAE45}" destId="{B9D5829C-3DB7-4351-A354-5B3EFA01E346}" srcOrd="0" destOrd="0" parTransId="{510DA67F-FB6A-4D00-B957-A2E313E0FD54}" sibTransId="{0765B60E-BB94-4F94-9C06-F929A4D318BC}"/>
    <dgm:cxn modelId="{5A8F0A64-ECFD-4410-B1BB-1DCDBF8D515B}" srcId="{B9D5829C-3DB7-4351-A354-5B3EFA01E346}" destId="{C0E22F67-FE0D-44D8-A1C0-749BD14D141C}" srcOrd="5" destOrd="0" parTransId="{6C49902C-0ADD-453B-A0F3-22E5B720EA0F}" sibTransId="{468B90EC-7966-44F9-BE01-D1A1E090CEA1}"/>
    <dgm:cxn modelId="{3AE50A49-8D15-4E97-80FF-9CA6A7CCE961}" type="presOf" srcId="{B9D5829C-3DB7-4351-A354-5B3EFA01E346}" destId="{138B919B-6FC2-45BA-A597-3386F31064B2}" srcOrd="0" destOrd="0" presId="urn:microsoft.com/office/officeart/2005/8/layout/matrix1"/>
    <dgm:cxn modelId="{28015152-98D7-4329-9F3A-37B466168CB9}" type="presOf" srcId="{E65316D5-2E84-4232-AA87-FA07B5E9EF06}" destId="{F531FF3D-AAC8-4277-8F7E-2368F66982A4}" srcOrd="1" destOrd="0" presId="urn:microsoft.com/office/officeart/2005/8/layout/matrix1"/>
    <dgm:cxn modelId="{A4231581-C487-4320-BC4C-6EE8B0F01330}" type="presOf" srcId="{746BEC4D-7609-4975-AB54-9362F62E609E}" destId="{B0473D76-BF74-4C0C-AFDA-D94412EAC5B3}" srcOrd="0" destOrd="0" presId="urn:microsoft.com/office/officeart/2005/8/layout/matrix1"/>
    <dgm:cxn modelId="{48628089-885E-43E7-8686-C5736AF7124D}" type="presOf" srcId="{8EAB943B-C39F-4750-8A67-43B07B1E7DDB}" destId="{B355092E-0840-4AD8-A363-4A71CFD031AA}" srcOrd="1" destOrd="0" presId="urn:microsoft.com/office/officeart/2005/8/layout/matrix1"/>
    <dgm:cxn modelId="{9E7260A3-AE47-4065-A0AB-635D97A54BA0}" srcId="{B9D5829C-3DB7-4351-A354-5B3EFA01E346}" destId="{E65316D5-2E84-4232-AA87-FA07B5E9EF06}" srcOrd="2" destOrd="0" parTransId="{B41A2EFB-CB50-460D-A36F-EF5FF05D8906}" sibTransId="{952A644C-FBF7-48A0-8D4A-855F9C80C2E5}"/>
    <dgm:cxn modelId="{1CA083B4-BAC1-40EA-BE09-AC242E41616A}" srcId="{B9D5829C-3DB7-4351-A354-5B3EFA01E346}" destId="{50EC85C5-9352-4EA3-A7FF-D6E6DC85C7BD}" srcOrd="0" destOrd="0" parTransId="{8D9206BD-43DD-4556-B425-622F76142F71}" sibTransId="{DE226923-A3D8-4A27-AE45-7FB570F42013}"/>
    <dgm:cxn modelId="{AF7080B7-89ED-4EE7-B88F-4778DBC73A71}" srcId="{B9D5829C-3DB7-4351-A354-5B3EFA01E346}" destId="{464DB1D2-04F6-4A70-B3AF-5F907106BE9E}" srcOrd="4" destOrd="0" parTransId="{264EFEA8-507A-4CBC-B3E2-CA09C5F7C81F}" sibTransId="{3B19E46D-0D3C-4482-ABD5-E86A8C164BBE}"/>
    <dgm:cxn modelId="{9668E8BC-0B18-4A7A-88E3-A098919B97DD}" type="presOf" srcId="{50EC85C5-9352-4EA3-A7FF-D6E6DC85C7BD}" destId="{E6361B5A-F4F4-4793-8703-E55B5BE2C50E}" srcOrd="1" destOrd="0" presId="urn:microsoft.com/office/officeart/2005/8/layout/matrix1"/>
    <dgm:cxn modelId="{D462BFCC-AC02-46D5-A729-D7317153A38E}" srcId="{B9D5829C-3DB7-4351-A354-5B3EFA01E346}" destId="{A9EF9775-09C0-4712-BC5E-0C901EE4D1DA}" srcOrd="7" destOrd="0" parTransId="{18205A52-6075-4105-8FA1-DA4AEA7586CA}" sibTransId="{2CD03B71-C8B5-4E83-9D0B-D3EC50640D79}"/>
    <dgm:cxn modelId="{3F18FAD0-00F7-4552-AC2E-F901F8D92A30}" type="presOf" srcId="{11E03655-9B46-47B0-9A17-A862B8EBAE45}" destId="{9CBD543D-7C60-4D99-BE1E-1D2E75C164EE}" srcOrd="0" destOrd="0" presId="urn:microsoft.com/office/officeart/2005/8/layout/matrix1"/>
    <dgm:cxn modelId="{5FD968D2-B3D4-4001-B112-AB78CD6EBF36}" srcId="{B9D5829C-3DB7-4351-A354-5B3EFA01E346}" destId="{1406BA10-FC19-48CB-BC1D-00644E73FFED}" srcOrd="9" destOrd="0" parTransId="{DCE43C59-9B68-41C2-A482-2E11EDFEE4A1}" sibTransId="{A057CC1D-C9D4-4E4F-9C42-309FA45331D5}"/>
    <dgm:cxn modelId="{C46014DA-2897-47FE-B11E-65ADB527DC5E}" type="presOf" srcId="{8EAB943B-C39F-4750-8A67-43B07B1E7DDB}" destId="{3F0E119B-BD8B-44AE-A02C-F7C08F4A8940}" srcOrd="0" destOrd="0" presId="urn:microsoft.com/office/officeart/2005/8/layout/matrix1"/>
    <dgm:cxn modelId="{521A55F9-EE30-4457-AA52-4704DDFFD3E2}" srcId="{B9D5829C-3DB7-4351-A354-5B3EFA01E346}" destId="{4B220C0E-9113-4CC9-A11F-BE5859E115C9}" srcOrd="6" destOrd="0" parTransId="{7CF369B3-D68F-4635-9314-F73E3D480E9B}" sibTransId="{D8050ABA-6315-4F1F-96AC-00CB5F13474A}"/>
    <dgm:cxn modelId="{F37413FA-7DFF-491C-875F-ACBE84AF3DDA}" type="presOf" srcId="{50EC85C5-9352-4EA3-A7FF-D6E6DC85C7BD}" destId="{6BD03477-720B-47CD-923F-74817BB88449}" srcOrd="0" destOrd="0" presId="urn:microsoft.com/office/officeart/2005/8/layout/matrix1"/>
    <dgm:cxn modelId="{353934FD-5A0E-456C-BF5C-CC3D6FE0B611}" srcId="{B9D5829C-3DB7-4351-A354-5B3EFA01E346}" destId="{0A1539D3-DAE7-4911-84F8-164D47E90298}" srcOrd="8" destOrd="0" parTransId="{670386EE-156C-4589-AE3F-1A8818FBABEA}" sibTransId="{D2984DD8-6E38-440B-A208-275DCE029C11}"/>
    <dgm:cxn modelId="{8B069D72-ABDD-409A-B728-142A82054201}" type="presParOf" srcId="{9CBD543D-7C60-4D99-BE1E-1D2E75C164EE}" destId="{5B03008E-F373-47F3-8DDB-137E2F993FAD}" srcOrd="0" destOrd="0" presId="urn:microsoft.com/office/officeart/2005/8/layout/matrix1"/>
    <dgm:cxn modelId="{BD3CFAD1-59B1-4800-9003-C9C7367634F2}" type="presParOf" srcId="{5B03008E-F373-47F3-8DDB-137E2F993FAD}" destId="{6BD03477-720B-47CD-923F-74817BB88449}" srcOrd="0" destOrd="0" presId="urn:microsoft.com/office/officeart/2005/8/layout/matrix1"/>
    <dgm:cxn modelId="{8FA7FB34-5EE5-4203-B127-E748AF088D8B}" type="presParOf" srcId="{5B03008E-F373-47F3-8DDB-137E2F993FAD}" destId="{E6361B5A-F4F4-4793-8703-E55B5BE2C50E}" srcOrd="1" destOrd="0" presId="urn:microsoft.com/office/officeart/2005/8/layout/matrix1"/>
    <dgm:cxn modelId="{868FC3EB-A8BF-4399-B67F-8F698DA929FA}" type="presParOf" srcId="{5B03008E-F373-47F3-8DDB-137E2F993FAD}" destId="{B0473D76-BF74-4C0C-AFDA-D94412EAC5B3}" srcOrd="2" destOrd="0" presId="urn:microsoft.com/office/officeart/2005/8/layout/matrix1"/>
    <dgm:cxn modelId="{2ACD3012-94AE-4E97-9D84-BE475AB40B64}" type="presParOf" srcId="{5B03008E-F373-47F3-8DDB-137E2F993FAD}" destId="{891B6156-78D1-40F6-9897-024F1DB66A33}" srcOrd="3" destOrd="0" presId="urn:microsoft.com/office/officeart/2005/8/layout/matrix1"/>
    <dgm:cxn modelId="{7FB0CD5D-96DB-435C-8381-2939860A482F}" type="presParOf" srcId="{5B03008E-F373-47F3-8DDB-137E2F993FAD}" destId="{DB997369-9763-4A2A-9132-20182A21E7AF}" srcOrd="4" destOrd="0" presId="urn:microsoft.com/office/officeart/2005/8/layout/matrix1"/>
    <dgm:cxn modelId="{80EFF6DA-B740-43B5-A840-28DFDC3FE74C}" type="presParOf" srcId="{5B03008E-F373-47F3-8DDB-137E2F993FAD}" destId="{F531FF3D-AAC8-4277-8F7E-2368F66982A4}" srcOrd="5" destOrd="0" presId="urn:microsoft.com/office/officeart/2005/8/layout/matrix1"/>
    <dgm:cxn modelId="{589F7450-9663-4013-B176-314ED98DE695}" type="presParOf" srcId="{5B03008E-F373-47F3-8DDB-137E2F993FAD}" destId="{3F0E119B-BD8B-44AE-A02C-F7C08F4A8940}" srcOrd="6" destOrd="0" presId="urn:microsoft.com/office/officeart/2005/8/layout/matrix1"/>
    <dgm:cxn modelId="{31C7A5C3-B9EB-4EAB-878E-C795B36E8376}" type="presParOf" srcId="{5B03008E-F373-47F3-8DDB-137E2F993FAD}" destId="{B355092E-0840-4AD8-A363-4A71CFD031AA}" srcOrd="7" destOrd="0" presId="urn:microsoft.com/office/officeart/2005/8/layout/matrix1"/>
    <dgm:cxn modelId="{A2527C66-D95F-4B5D-8E22-90838B5BA8E9}" type="presParOf" srcId="{9CBD543D-7C60-4D99-BE1E-1D2E75C164EE}" destId="{138B919B-6FC2-45BA-A597-3386F31064B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B67D2B-3CF7-4F04-BB99-2424DD78B92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D76EABE-EE5D-4047-89B5-ACEC191E5FAC}">
      <dgm:prSet phldrT="[Κείμενο]"/>
      <dgm:spPr>
        <a:solidFill>
          <a:schemeClr val="accent2"/>
        </a:solidFill>
      </dgm:spPr>
      <dgm:t>
        <a:bodyPr/>
        <a:lstStyle/>
        <a:p>
          <a:r>
            <a:rPr lang="el-GR" b="1" dirty="0">
              <a:solidFill>
                <a:schemeClr val="tx1"/>
              </a:solidFill>
            </a:rPr>
            <a:t>Ατομική προσπάθεια</a:t>
          </a:r>
        </a:p>
      </dgm:t>
    </dgm:pt>
    <dgm:pt modelId="{C9DF4FCF-ED85-4C2F-B72E-AC8F8D71EBE9}" type="parTrans" cxnId="{1BD43869-805C-4E2A-AAD3-241E26AFBAFE}">
      <dgm:prSet/>
      <dgm:spPr/>
      <dgm:t>
        <a:bodyPr/>
        <a:lstStyle/>
        <a:p>
          <a:endParaRPr lang="el-GR"/>
        </a:p>
      </dgm:t>
    </dgm:pt>
    <dgm:pt modelId="{63A882C3-EA64-490A-8AB6-DF7E7519926F}" type="sibTrans" cxnId="{1BD43869-805C-4E2A-AAD3-241E26AFBAFE}">
      <dgm:prSet/>
      <dgm:spPr/>
      <dgm:t>
        <a:bodyPr/>
        <a:lstStyle/>
        <a:p>
          <a:endParaRPr lang="el-GR"/>
        </a:p>
      </dgm:t>
    </dgm:pt>
    <dgm:pt modelId="{DC223064-2AB3-462F-A3E9-7D83100B688D}">
      <dgm:prSet phldrT="[Κείμενο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l-GR" b="1" dirty="0">
              <a:solidFill>
                <a:schemeClr val="tx1"/>
              </a:solidFill>
            </a:rPr>
            <a:t>Προσωπικοί στόχοι</a:t>
          </a:r>
        </a:p>
      </dgm:t>
    </dgm:pt>
    <dgm:pt modelId="{FF1375C0-0639-40E8-BDE7-54A070F7D427}" type="parTrans" cxnId="{D8AAB25C-CAEF-4B01-98C9-315D0DA3BB39}">
      <dgm:prSet/>
      <dgm:spPr/>
      <dgm:t>
        <a:bodyPr/>
        <a:lstStyle/>
        <a:p>
          <a:endParaRPr lang="el-GR"/>
        </a:p>
      </dgm:t>
    </dgm:pt>
    <dgm:pt modelId="{A6A85511-5ED5-43C8-A7F7-3853222FDDFF}" type="sibTrans" cxnId="{D8AAB25C-CAEF-4B01-98C9-315D0DA3BB39}">
      <dgm:prSet/>
      <dgm:spPr/>
      <dgm:t>
        <a:bodyPr/>
        <a:lstStyle/>
        <a:p>
          <a:endParaRPr lang="el-GR"/>
        </a:p>
      </dgm:t>
    </dgm:pt>
    <dgm:pt modelId="{83B67327-26F9-4563-A006-22DB50314A6D}">
      <dgm:prSet/>
      <dgm:spPr/>
      <dgm:t>
        <a:bodyPr/>
        <a:lstStyle/>
        <a:p>
          <a:r>
            <a:rPr lang="el-GR" altLang="el-GR" b="1" dirty="0">
              <a:solidFill>
                <a:schemeClr val="tx1"/>
              </a:solidFill>
            </a:rPr>
            <a:t>Ατομική επίδοση</a:t>
          </a:r>
        </a:p>
      </dgm:t>
    </dgm:pt>
    <dgm:pt modelId="{A86753C3-1344-4EF6-8C2A-F4A4F251A206}" type="parTrans" cxnId="{315E01DC-987D-45CF-99AE-BE4F30C795FA}">
      <dgm:prSet/>
      <dgm:spPr/>
      <dgm:t>
        <a:bodyPr/>
        <a:lstStyle/>
        <a:p>
          <a:endParaRPr lang="el-GR"/>
        </a:p>
      </dgm:t>
    </dgm:pt>
    <dgm:pt modelId="{1F50A620-685D-474A-B30C-D476752ABDD2}" type="sibTrans" cxnId="{315E01DC-987D-45CF-99AE-BE4F30C795FA}">
      <dgm:prSet/>
      <dgm:spPr/>
      <dgm:t>
        <a:bodyPr/>
        <a:lstStyle/>
        <a:p>
          <a:endParaRPr lang="el-GR"/>
        </a:p>
      </dgm:t>
    </dgm:pt>
    <dgm:pt modelId="{C187D1C7-C623-458E-AF80-ADBA6817982F}">
      <dgm:prSet/>
      <dgm:spPr>
        <a:solidFill>
          <a:srgbClr val="00B050"/>
        </a:solidFill>
      </dgm:spPr>
      <dgm:t>
        <a:bodyPr/>
        <a:lstStyle/>
        <a:p>
          <a:r>
            <a:rPr lang="el-GR" altLang="el-GR" b="1" dirty="0" err="1">
              <a:solidFill>
                <a:schemeClr val="tx1"/>
              </a:solidFill>
            </a:rPr>
            <a:t>Οργανωσιακές</a:t>
          </a:r>
          <a:r>
            <a:rPr lang="el-GR" altLang="el-GR" b="1" dirty="0">
              <a:solidFill>
                <a:schemeClr val="tx1"/>
              </a:solidFill>
            </a:rPr>
            <a:t> ανταμοιβές</a:t>
          </a:r>
        </a:p>
      </dgm:t>
    </dgm:pt>
    <dgm:pt modelId="{E1ECE1D9-B1D7-49A4-BE34-3142DD8E455C}" type="parTrans" cxnId="{BBB2E48F-9C8C-48B0-A4DB-802D9438357A}">
      <dgm:prSet/>
      <dgm:spPr/>
      <dgm:t>
        <a:bodyPr/>
        <a:lstStyle/>
        <a:p>
          <a:endParaRPr lang="el-GR"/>
        </a:p>
      </dgm:t>
    </dgm:pt>
    <dgm:pt modelId="{D2D07141-7371-4D20-80C2-C6AA1A475A4E}" type="sibTrans" cxnId="{BBB2E48F-9C8C-48B0-A4DB-802D9438357A}">
      <dgm:prSet/>
      <dgm:spPr/>
      <dgm:t>
        <a:bodyPr/>
        <a:lstStyle/>
        <a:p>
          <a:endParaRPr lang="el-GR"/>
        </a:p>
      </dgm:t>
    </dgm:pt>
    <dgm:pt modelId="{1F322F22-CB1D-4290-849C-A566F1709DB4}" type="pres">
      <dgm:prSet presAssocID="{92B67D2B-3CF7-4F04-BB99-2424DD78B92F}" presName="Name0" presStyleCnt="0">
        <dgm:presLayoutVars>
          <dgm:dir/>
          <dgm:resizeHandles val="exact"/>
        </dgm:presLayoutVars>
      </dgm:prSet>
      <dgm:spPr/>
    </dgm:pt>
    <dgm:pt modelId="{7D018F98-1F4D-485B-8525-E8D5E2FEDD7A}" type="pres">
      <dgm:prSet presAssocID="{5D76EABE-EE5D-4047-89B5-ACEC191E5FAC}" presName="node" presStyleLbl="node1" presStyleIdx="0" presStyleCnt="4">
        <dgm:presLayoutVars>
          <dgm:bulletEnabled val="1"/>
        </dgm:presLayoutVars>
      </dgm:prSet>
      <dgm:spPr/>
    </dgm:pt>
    <dgm:pt modelId="{75E5914A-228D-4EEB-BF86-F3FD4B1212A4}" type="pres">
      <dgm:prSet presAssocID="{63A882C3-EA64-490A-8AB6-DF7E7519926F}" presName="sibTrans" presStyleLbl="sibTrans2D1" presStyleIdx="0" presStyleCnt="3"/>
      <dgm:spPr/>
    </dgm:pt>
    <dgm:pt modelId="{0726C4D2-37FD-46A8-AABC-0388D3F42D29}" type="pres">
      <dgm:prSet presAssocID="{63A882C3-EA64-490A-8AB6-DF7E7519926F}" presName="connectorText" presStyleLbl="sibTrans2D1" presStyleIdx="0" presStyleCnt="3"/>
      <dgm:spPr/>
    </dgm:pt>
    <dgm:pt modelId="{1A7048D4-1D35-445A-B029-793EEBF86B35}" type="pres">
      <dgm:prSet presAssocID="{83B67327-26F9-4563-A006-22DB50314A6D}" presName="node" presStyleLbl="node1" presStyleIdx="1" presStyleCnt="4">
        <dgm:presLayoutVars>
          <dgm:bulletEnabled val="1"/>
        </dgm:presLayoutVars>
      </dgm:prSet>
      <dgm:spPr/>
    </dgm:pt>
    <dgm:pt modelId="{09CE7F92-1B8F-4284-AA2F-2352587A7D88}" type="pres">
      <dgm:prSet presAssocID="{1F50A620-685D-474A-B30C-D476752ABDD2}" presName="sibTrans" presStyleLbl="sibTrans2D1" presStyleIdx="1" presStyleCnt="3"/>
      <dgm:spPr/>
    </dgm:pt>
    <dgm:pt modelId="{57F6C2AA-C675-42F1-82BE-3C5B4AAFDDA9}" type="pres">
      <dgm:prSet presAssocID="{1F50A620-685D-474A-B30C-D476752ABDD2}" presName="connectorText" presStyleLbl="sibTrans2D1" presStyleIdx="1" presStyleCnt="3"/>
      <dgm:spPr/>
    </dgm:pt>
    <dgm:pt modelId="{AE61BD16-26AC-496A-887F-1193EB0D6AD3}" type="pres">
      <dgm:prSet presAssocID="{C187D1C7-C623-458E-AF80-ADBA6817982F}" presName="node" presStyleLbl="node1" presStyleIdx="2" presStyleCnt="4">
        <dgm:presLayoutVars>
          <dgm:bulletEnabled val="1"/>
        </dgm:presLayoutVars>
      </dgm:prSet>
      <dgm:spPr/>
    </dgm:pt>
    <dgm:pt modelId="{9EBBAB66-BD2E-474A-BEB7-C6E95BF20306}" type="pres">
      <dgm:prSet presAssocID="{D2D07141-7371-4D20-80C2-C6AA1A475A4E}" presName="sibTrans" presStyleLbl="sibTrans2D1" presStyleIdx="2" presStyleCnt="3"/>
      <dgm:spPr/>
    </dgm:pt>
    <dgm:pt modelId="{2DBD6721-BBE2-4E70-863F-A2481DB39D66}" type="pres">
      <dgm:prSet presAssocID="{D2D07141-7371-4D20-80C2-C6AA1A475A4E}" presName="connectorText" presStyleLbl="sibTrans2D1" presStyleIdx="2" presStyleCnt="3"/>
      <dgm:spPr/>
    </dgm:pt>
    <dgm:pt modelId="{D7EF5FB9-78FA-40A2-A49D-77816FC2271D}" type="pres">
      <dgm:prSet presAssocID="{DC223064-2AB3-462F-A3E9-7D83100B688D}" presName="node" presStyleLbl="node1" presStyleIdx="3" presStyleCnt="4">
        <dgm:presLayoutVars>
          <dgm:bulletEnabled val="1"/>
        </dgm:presLayoutVars>
      </dgm:prSet>
      <dgm:spPr/>
    </dgm:pt>
  </dgm:ptLst>
  <dgm:cxnLst>
    <dgm:cxn modelId="{A1812703-73CC-440B-835F-0CE850117ED1}" type="presOf" srcId="{D2D07141-7371-4D20-80C2-C6AA1A475A4E}" destId="{9EBBAB66-BD2E-474A-BEB7-C6E95BF20306}" srcOrd="0" destOrd="0" presId="urn:microsoft.com/office/officeart/2005/8/layout/process1"/>
    <dgm:cxn modelId="{CFE89513-02C8-4752-87F1-ADF5D76353C7}" type="presOf" srcId="{63A882C3-EA64-490A-8AB6-DF7E7519926F}" destId="{0726C4D2-37FD-46A8-AABC-0388D3F42D29}" srcOrd="1" destOrd="0" presId="urn:microsoft.com/office/officeart/2005/8/layout/process1"/>
    <dgm:cxn modelId="{84CC2E24-A5FE-46D4-8B63-A5D95B14F1AB}" type="presOf" srcId="{1F50A620-685D-474A-B30C-D476752ABDD2}" destId="{09CE7F92-1B8F-4284-AA2F-2352587A7D88}" srcOrd="0" destOrd="0" presId="urn:microsoft.com/office/officeart/2005/8/layout/process1"/>
    <dgm:cxn modelId="{03B1BF2A-14B4-4B00-98FE-E17259226A65}" type="presOf" srcId="{63A882C3-EA64-490A-8AB6-DF7E7519926F}" destId="{75E5914A-228D-4EEB-BF86-F3FD4B1212A4}" srcOrd="0" destOrd="0" presId="urn:microsoft.com/office/officeart/2005/8/layout/process1"/>
    <dgm:cxn modelId="{D8AAB25C-CAEF-4B01-98C9-315D0DA3BB39}" srcId="{92B67D2B-3CF7-4F04-BB99-2424DD78B92F}" destId="{DC223064-2AB3-462F-A3E9-7D83100B688D}" srcOrd="3" destOrd="0" parTransId="{FF1375C0-0639-40E8-BDE7-54A070F7D427}" sibTransId="{A6A85511-5ED5-43C8-A7F7-3853222FDDFF}"/>
    <dgm:cxn modelId="{1BD43869-805C-4E2A-AAD3-241E26AFBAFE}" srcId="{92B67D2B-3CF7-4F04-BB99-2424DD78B92F}" destId="{5D76EABE-EE5D-4047-89B5-ACEC191E5FAC}" srcOrd="0" destOrd="0" parTransId="{C9DF4FCF-ED85-4C2F-B72E-AC8F8D71EBE9}" sibTransId="{63A882C3-EA64-490A-8AB6-DF7E7519926F}"/>
    <dgm:cxn modelId="{10EE7471-BE5E-4CEC-A42F-D3EDC5A31A62}" type="presOf" srcId="{92B67D2B-3CF7-4F04-BB99-2424DD78B92F}" destId="{1F322F22-CB1D-4290-849C-A566F1709DB4}" srcOrd="0" destOrd="0" presId="urn:microsoft.com/office/officeart/2005/8/layout/process1"/>
    <dgm:cxn modelId="{FD7FE478-A6AB-43C9-B2FB-45A28D8840C8}" type="presOf" srcId="{83B67327-26F9-4563-A006-22DB50314A6D}" destId="{1A7048D4-1D35-445A-B029-793EEBF86B35}" srcOrd="0" destOrd="0" presId="urn:microsoft.com/office/officeart/2005/8/layout/process1"/>
    <dgm:cxn modelId="{BBB2E48F-9C8C-48B0-A4DB-802D9438357A}" srcId="{92B67D2B-3CF7-4F04-BB99-2424DD78B92F}" destId="{C187D1C7-C623-458E-AF80-ADBA6817982F}" srcOrd="2" destOrd="0" parTransId="{E1ECE1D9-B1D7-49A4-BE34-3142DD8E455C}" sibTransId="{D2D07141-7371-4D20-80C2-C6AA1A475A4E}"/>
    <dgm:cxn modelId="{1401C79F-5FF0-4400-A8B4-07A1CEB7D4FC}" type="presOf" srcId="{C187D1C7-C623-458E-AF80-ADBA6817982F}" destId="{AE61BD16-26AC-496A-887F-1193EB0D6AD3}" srcOrd="0" destOrd="0" presId="urn:microsoft.com/office/officeart/2005/8/layout/process1"/>
    <dgm:cxn modelId="{F72600A3-DA6B-436C-913C-14F5A41C7F0C}" type="presOf" srcId="{DC223064-2AB3-462F-A3E9-7D83100B688D}" destId="{D7EF5FB9-78FA-40A2-A49D-77816FC2271D}" srcOrd="0" destOrd="0" presId="urn:microsoft.com/office/officeart/2005/8/layout/process1"/>
    <dgm:cxn modelId="{315E01DC-987D-45CF-99AE-BE4F30C795FA}" srcId="{92B67D2B-3CF7-4F04-BB99-2424DD78B92F}" destId="{83B67327-26F9-4563-A006-22DB50314A6D}" srcOrd="1" destOrd="0" parTransId="{A86753C3-1344-4EF6-8C2A-F4A4F251A206}" sibTransId="{1F50A620-685D-474A-B30C-D476752ABDD2}"/>
    <dgm:cxn modelId="{0381ACE3-EA6A-4D26-AE4B-14CF4A562341}" type="presOf" srcId="{D2D07141-7371-4D20-80C2-C6AA1A475A4E}" destId="{2DBD6721-BBE2-4E70-863F-A2481DB39D66}" srcOrd="1" destOrd="0" presId="urn:microsoft.com/office/officeart/2005/8/layout/process1"/>
    <dgm:cxn modelId="{96329AF4-2F3C-425B-8797-232764ED8C2F}" type="presOf" srcId="{1F50A620-685D-474A-B30C-D476752ABDD2}" destId="{57F6C2AA-C675-42F1-82BE-3C5B4AAFDDA9}" srcOrd="1" destOrd="0" presId="urn:microsoft.com/office/officeart/2005/8/layout/process1"/>
    <dgm:cxn modelId="{45159FFB-526C-4F15-BCD5-04A5B2597E1E}" type="presOf" srcId="{5D76EABE-EE5D-4047-89B5-ACEC191E5FAC}" destId="{7D018F98-1F4D-485B-8525-E8D5E2FEDD7A}" srcOrd="0" destOrd="0" presId="urn:microsoft.com/office/officeart/2005/8/layout/process1"/>
    <dgm:cxn modelId="{476EB42C-DA37-4326-9E88-C9DCCCDB5E76}" type="presParOf" srcId="{1F322F22-CB1D-4290-849C-A566F1709DB4}" destId="{7D018F98-1F4D-485B-8525-E8D5E2FEDD7A}" srcOrd="0" destOrd="0" presId="urn:microsoft.com/office/officeart/2005/8/layout/process1"/>
    <dgm:cxn modelId="{1267C35D-5870-415E-99C3-9E359AA8E40B}" type="presParOf" srcId="{1F322F22-CB1D-4290-849C-A566F1709DB4}" destId="{75E5914A-228D-4EEB-BF86-F3FD4B1212A4}" srcOrd="1" destOrd="0" presId="urn:microsoft.com/office/officeart/2005/8/layout/process1"/>
    <dgm:cxn modelId="{220107E9-C0A6-446F-921F-6D2A31D24A5B}" type="presParOf" srcId="{75E5914A-228D-4EEB-BF86-F3FD4B1212A4}" destId="{0726C4D2-37FD-46A8-AABC-0388D3F42D29}" srcOrd="0" destOrd="0" presId="urn:microsoft.com/office/officeart/2005/8/layout/process1"/>
    <dgm:cxn modelId="{8EF63A1B-64B0-466B-83A4-EF1CEDACED80}" type="presParOf" srcId="{1F322F22-CB1D-4290-849C-A566F1709DB4}" destId="{1A7048D4-1D35-445A-B029-793EEBF86B35}" srcOrd="2" destOrd="0" presId="urn:microsoft.com/office/officeart/2005/8/layout/process1"/>
    <dgm:cxn modelId="{1287A04E-7402-4246-8BBE-999E7229E9D4}" type="presParOf" srcId="{1F322F22-CB1D-4290-849C-A566F1709DB4}" destId="{09CE7F92-1B8F-4284-AA2F-2352587A7D88}" srcOrd="3" destOrd="0" presId="urn:microsoft.com/office/officeart/2005/8/layout/process1"/>
    <dgm:cxn modelId="{6A51056E-8A4E-4708-B265-F9A7D362690E}" type="presParOf" srcId="{09CE7F92-1B8F-4284-AA2F-2352587A7D88}" destId="{57F6C2AA-C675-42F1-82BE-3C5B4AAFDDA9}" srcOrd="0" destOrd="0" presId="urn:microsoft.com/office/officeart/2005/8/layout/process1"/>
    <dgm:cxn modelId="{FDC5BC68-587A-4346-964F-F33C8680C4B2}" type="presParOf" srcId="{1F322F22-CB1D-4290-849C-A566F1709DB4}" destId="{AE61BD16-26AC-496A-887F-1193EB0D6AD3}" srcOrd="4" destOrd="0" presId="urn:microsoft.com/office/officeart/2005/8/layout/process1"/>
    <dgm:cxn modelId="{0E3BF5E8-6F1C-452E-B8C7-18DD86880CD1}" type="presParOf" srcId="{1F322F22-CB1D-4290-849C-A566F1709DB4}" destId="{9EBBAB66-BD2E-474A-BEB7-C6E95BF20306}" srcOrd="5" destOrd="0" presId="urn:microsoft.com/office/officeart/2005/8/layout/process1"/>
    <dgm:cxn modelId="{F3110FAB-22EC-4A39-BE8D-E0FBD9E95E87}" type="presParOf" srcId="{9EBBAB66-BD2E-474A-BEB7-C6E95BF20306}" destId="{2DBD6721-BBE2-4E70-863F-A2481DB39D66}" srcOrd="0" destOrd="0" presId="urn:microsoft.com/office/officeart/2005/8/layout/process1"/>
    <dgm:cxn modelId="{BED0694F-7956-4680-9E04-F73795D82B4E}" type="presParOf" srcId="{1F322F22-CB1D-4290-849C-A566F1709DB4}" destId="{D7EF5FB9-78FA-40A2-A49D-77816FC2271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FC61E-2853-46BB-B188-EBFCE0D51EA1}">
      <dsp:nvSpPr>
        <dsp:cNvPr id="0" name=""/>
        <dsp:cNvSpPr/>
      </dsp:nvSpPr>
      <dsp:spPr>
        <a:xfrm rot="16200000">
          <a:off x="694073" y="-694073"/>
          <a:ext cx="2175669" cy="3563816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Ικανότητα για απόδοση (ΜΠΟΡΩ)</a:t>
          </a:r>
        </a:p>
      </dsp:txBody>
      <dsp:txXfrm rot="5400000">
        <a:off x="0" y="0"/>
        <a:ext cx="3563816" cy="1631751"/>
      </dsp:txXfrm>
    </dsp:sp>
    <dsp:sp modelId="{58BF4D11-AB76-4C11-99F3-A570B8927E06}">
      <dsp:nvSpPr>
        <dsp:cNvPr id="0" name=""/>
        <dsp:cNvSpPr/>
      </dsp:nvSpPr>
      <dsp:spPr>
        <a:xfrm>
          <a:off x="3563816" y="0"/>
          <a:ext cx="3563816" cy="2175669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Διάθεση για απόδοση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(ΘΕΛΩ)</a:t>
          </a:r>
        </a:p>
      </dsp:txBody>
      <dsp:txXfrm>
        <a:off x="3563816" y="0"/>
        <a:ext cx="3563816" cy="1631751"/>
      </dsp:txXfrm>
    </dsp:sp>
    <dsp:sp modelId="{519BB0D7-C002-4728-9649-738000D12AD7}">
      <dsp:nvSpPr>
        <dsp:cNvPr id="0" name=""/>
        <dsp:cNvSpPr/>
      </dsp:nvSpPr>
      <dsp:spPr>
        <a:xfrm rot="10800000">
          <a:off x="46899" y="2128783"/>
          <a:ext cx="3563816" cy="2175669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Οργάνωση εργασίας – Συνεργασία </a:t>
          </a:r>
        </a:p>
      </dsp:txBody>
      <dsp:txXfrm rot="10800000">
        <a:off x="46899" y="2672700"/>
        <a:ext cx="3563816" cy="1631751"/>
      </dsp:txXfrm>
    </dsp:sp>
    <dsp:sp modelId="{F64AA11E-8030-4E08-A33E-B6BD8C538A0F}">
      <dsp:nvSpPr>
        <dsp:cNvPr id="0" name=""/>
        <dsp:cNvSpPr/>
      </dsp:nvSpPr>
      <dsp:spPr>
        <a:xfrm rot="5400000">
          <a:off x="4257889" y="1481595"/>
          <a:ext cx="2175669" cy="3563816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Τεχνολογία - Μέσα</a:t>
          </a:r>
        </a:p>
      </dsp:txBody>
      <dsp:txXfrm rot="-5400000">
        <a:off x="3563816" y="2719586"/>
        <a:ext cx="3563816" cy="1631751"/>
      </dsp:txXfrm>
    </dsp:sp>
    <dsp:sp modelId="{EC03BB1D-7C2F-47E0-82CB-04FE81EDB55E}">
      <dsp:nvSpPr>
        <dsp:cNvPr id="0" name=""/>
        <dsp:cNvSpPr/>
      </dsp:nvSpPr>
      <dsp:spPr>
        <a:xfrm>
          <a:off x="2494671" y="1631751"/>
          <a:ext cx="2138289" cy="1087834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ΑΠΟΔΟΣΗ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ΠΑΡΑΓΩΓΙΚΟΤΗΤΑ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ΑΠΟΤΕΛΕΣΜΑΤΙΚΟΤΗΤΑ</a:t>
          </a:r>
        </a:p>
      </dsp:txBody>
      <dsp:txXfrm>
        <a:off x="2547775" y="1684855"/>
        <a:ext cx="2032081" cy="981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161E6-84A4-4FD4-AC0A-E61F445FE1D3}">
      <dsp:nvSpPr>
        <dsp:cNvPr id="0" name=""/>
        <dsp:cNvSpPr/>
      </dsp:nvSpPr>
      <dsp:spPr>
        <a:xfrm>
          <a:off x="1432101" y="2545096"/>
          <a:ext cx="1320934" cy="132093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McClelland’s</a:t>
          </a:r>
          <a:endParaRPr lang="el-GR" sz="1400" kern="1200" dirty="0"/>
        </a:p>
      </dsp:txBody>
      <dsp:txXfrm>
        <a:off x="1625547" y="2738542"/>
        <a:ext cx="934042" cy="934042"/>
      </dsp:txXfrm>
    </dsp:sp>
    <dsp:sp modelId="{07011081-AA1B-4CA3-9B93-AEA15EF124AA}">
      <dsp:nvSpPr>
        <dsp:cNvPr id="0" name=""/>
        <dsp:cNvSpPr/>
      </dsp:nvSpPr>
      <dsp:spPr>
        <a:xfrm rot="12900000">
          <a:off x="532821" y="2297770"/>
          <a:ext cx="1064218" cy="3764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D2767-6CFE-41C5-A721-62E87F80154E}">
      <dsp:nvSpPr>
        <dsp:cNvPr id="0" name=""/>
        <dsp:cNvSpPr/>
      </dsp:nvSpPr>
      <dsp:spPr>
        <a:xfrm>
          <a:off x="1608" y="1678843"/>
          <a:ext cx="1254887" cy="1003909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Εξουσία</a:t>
          </a:r>
        </a:p>
      </dsp:txBody>
      <dsp:txXfrm>
        <a:off x="31011" y="1708246"/>
        <a:ext cx="1196081" cy="945103"/>
      </dsp:txXfrm>
    </dsp:sp>
    <dsp:sp modelId="{F56A7933-B633-44E2-8FCD-9BDE3737A884}">
      <dsp:nvSpPr>
        <dsp:cNvPr id="0" name=""/>
        <dsp:cNvSpPr/>
      </dsp:nvSpPr>
      <dsp:spPr>
        <a:xfrm rot="16200000">
          <a:off x="1560459" y="1762815"/>
          <a:ext cx="1064218" cy="3764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7E2FC-6D2D-433F-8936-9D11CF6960D0}">
      <dsp:nvSpPr>
        <dsp:cNvPr id="0" name=""/>
        <dsp:cNvSpPr/>
      </dsp:nvSpPr>
      <dsp:spPr>
        <a:xfrm>
          <a:off x="1465125" y="916984"/>
          <a:ext cx="1254887" cy="100390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Σχέσεις</a:t>
          </a:r>
        </a:p>
      </dsp:txBody>
      <dsp:txXfrm>
        <a:off x="1494528" y="946387"/>
        <a:ext cx="1196081" cy="945103"/>
      </dsp:txXfrm>
    </dsp:sp>
    <dsp:sp modelId="{FE59E391-DF65-46B7-9B37-A0D9F9457AB9}">
      <dsp:nvSpPr>
        <dsp:cNvPr id="0" name=""/>
        <dsp:cNvSpPr/>
      </dsp:nvSpPr>
      <dsp:spPr>
        <a:xfrm rot="19500000">
          <a:off x="2588098" y="2297770"/>
          <a:ext cx="1064218" cy="3764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96D9B-EA86-4737-9638-B35B5634A88A}">
      <dsp:nvSpPr>
        <dsp:cNvPr id="0" name=""/>
        <dsp:cNvSpPr/>
      </dsp:nvSpPr>
      <dsp:spPr>
        <a:xfrm>
          <a:off x="2928642" y="1678843"/>
          <a:ext cx="1254887" cy="100390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Επιτεύγματα</a:t>
          </a:r>
        </a:p>
      </dsp:txBody>
      <dsp:txXfrm>
        <a:off x="2958045" y="1708246"/>
        <a:ext cx="1196081" cy="945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03477-720B-47CD-923F-74817BB88449}">
      <dsp:nvSpPr>
        <dsp:cNvPr id="0" name=""/>
        <dsp:cNvSpPr/>
      </dsp:nvSpPr>
      <dsp:spPr>
        <a:xfrm rot="16200000">
          <a:off x="207565" y="-207565"/>
          <a:ext cx="2175669" cy="2590800"/>
        </a:xfrm>
        <a:prstGeom prst="round1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rgbClr val="C00000"/>
              </a:solidFill>
            </a:rPr>
            <a:t>Επιλογή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Η ευκαιρία για ελεύθερη επιλογή και διεκπεραίωση των καθηκόντων</a:t>
          </a:r>
        </a:p>
      </dsp:txBody>
      <dsp:txXfrm rot="5400000">
        <a:off x="0" y="0"/>
        <a:ext cx="2590800" cy="1631751"/>
      </dsp:txXfrm>
    </dsp:sp>
    <dsp:sp modelId="{B0473D76-BF74-4C0C-AFDA-D94412EAC5B3}">
      <dsp:nvSpPr>
        <dsp:cNvPr id="0" name=""/>
        <dsp:cNvSpPr/>
      </dsp:nvSpPr>
      <dsp:spPr>
        <a:xfrm>
          <a:off x="2590800" y="0"/>
          <a:ext cx="2590800" cy="2175669"/>
        </a:xfrm>
        <a:prstGeom prst="round1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i="1" kern="1200" dirty="0" err="1">
              <a:solidFill>
                <a:srgbClr val="C00000"/>
              </a:solidFill>
              <a:latin typeface="Calibri" panose="020F0502020204030204" pitchFamily="34" charset="0"/>
            </a:rPr>
            <a:t>Προόδος</a:t>
          </a:r>
          <a:r>
            <a:rPr lang="el-GR" sz="1800" b="1" i="1" kern="1200" dirty="0">
              <a:solidFill>
                <a:srgbClr val="C00000"/>
              </a:solidFill>
              <a:latin typeface="Calibri" panose="020F050202020403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anose="020F0502020204030204" pitchFamily="34" charset="0"/>
            </a:rPr>
            <a:t>η αίσθηση της </a:t>
          </a:r>
          <a:r>
            <a:rPr lang="el-GR" sz="1800" kern="1200" dirty="0" err="1">
              <a:latin typeface="Calibri" panose="020F0502020204030204" pitchFamily="34" charset="0"/>
            </a:rPr>
            <a:t>σηµαντικής</a:t>
          </a:r>
          <a:r>
            <a:rPr lang="el-GR" sz="1800" kern="1200" dirty="0">
              <a:latin typeface="Calibri" panose="020F0502020204030204" pitchFamily="34" charset="0"/>
            </a:rPr>
            <a:t> προόδου ως προς την επίτευξη του σκοπού µ</a:t>
          </a:r>
          <a:r>
            <a:rPr lang="el-GR" sz="1800" kern="1200" dirty="0" err="1">
              <a:latin typeface="Calibri" panose="020F0502020204030204" pitchFamily="34" charset="0"/>
            </a:rPr>
            <a:t>ιας</a:t>
          </a:r>
          <a:r>
            <a:rPr lang="el-GR" sz="1800" kern="1200" dirty="0">
              <a:latin typeface="Calibri" panose="020F0502020204030204" pitchFamily="34" charset="0"/>
            </a:rPr>
            <a:t> αποστολής</a:t>
          </a:r>
        </a:p>
      </dsp:txBody>
      <dsp:txXfrm>
        <a:off x="2590800" y="0"/>
        <a:ext cx="2590800" cy="1631751"/>
      </dsp:txXfrm>
    </dsp:sp>
    <dsp:sp modelId="{DB997369-9763-4A2A-9132-20182A21E7AF}">
      <dsp:nvSpPr>
        <dsp:cNvPr id="0" name=""/>
        <dsp:cNvSpPr/>
      </dsp:nvSpPr>
      <dsp:spPr>
        <a:xfrm rot="10800000">
          <a:off x="0" y="2175669"/>
          <a:ext cx="2590800" cy="2175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i="1" kern="1200" dirty="0" err="1">
              <a:solidFill>
                <a:srgbClr val="C00000"/>
              </a:solidFill>
              <a:latin typeface="Calibri" panose="020F0502020204030204" pitchFamily="34" charset="0"/>
            </a:rPr>
            <a:t>Σηµαντικότητα</a:t>
          </a:r>
          <a:endParaRPr lang="el-GR" sz="1800" b="1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i="1" kern="1200" dirty="0">
              <a:latin typeface="Calibri" panose="020F0502020204030204" pitchFamily="34" charset="0"/>
            </a:rPr>
            <a:t> </a:t>
          </a:r>
          <a:r>
            <a:rPr lang="el-GR" sz="1800" kern="1200" dirty="0">
              <a:latin typeface="Calibri" panose="020F0502020204030204" pitchFamily="34" charset="0"/>
            </a:rPr>
            <a:t>η επιδίωξη µ</a:t>
          </a:r>
          <a:r>
            <a:rPr lang="el-GR" sz="1800" kern="1200" dirty="0" err="1">
              <a:latin typeface="Calibri" panose="020F0502020204030204" pitchFamily="34" charset="0"/>
            </a:rPr>
            <a:t>ιας</a:t>
          </a:r>
          <a:r>
            <a:rPr lang="el-GR" sz="1800" kern="1200" dirty="0">
              <a:latin typeface="Calibri" panose="020F0502020204030204" pitchFamily="34" charset="0"/>
            </a:rPr>
            <a:t> αποστολής µε αξία </a:t>
          </a:r>
        </a:p>
      </dsp:txBody>
      <dsp:txXfrm rot="10800000">
        <a:off x="0" y="2719586"/>
        <a:ext cx="2590800" cy="1631751"/>
      </dsp:txXfrm>
    </dsp:sp>
    <dsp:sp modelId="{3F0E119B-BD8B-44AE-A02C-F7C08F4A8940}">
      <dsp:nvSpPr>
        <dsp:cNvPr id="0" name=""/>
        <dsp:cNvSpPr/>
      </dsp:nvSpPr>
      <dsp:spPr>
        <a:xfrm rot="5400000">
          <a:off x="2798365" y="1968103"/>
          <a:ext cx="2175669" cy="2590800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i="1" kern="1200" dirty="0">
              <a:solidFill>
                <a:srgbClr val="C00000"/>
              </a:solidFill>
              <a:latin typeface="Calibri" panose="020F0502020204030204" pitchFamily="34" charset="0"/>
            </a:rPr>
            <a:t>Επάρκεια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i="1" kern="1200" dirty="0">
              <a:latin typeface="Calibri" panose="020F0502020204030204" pitchFamily="34" charset="0"/>
            </a:rPr>
            <a:t> </a:t>
          </a:r>
          <a:r>
            <a:rPr lang="el-GR" sz="1800" kern="1200" dirty="0">
              <a:latin typeface="Calibri" panose="020F0502020204030204" pitchFamily="34" charset="0"/>
            </a:rPr>
            <a:t>αίσθηση της επίτευξης µ</a:t>
          </a:r>
          <a:r>
            <a:rPr lang="el-GR" sz="1800" kern="1200" dirty="0" err="1">
              <a:latin typeface="Calibri" panose="020F0502020204030204" pitchFamily="34" charset="0"/>
            </a:rPr>
            <a:t>ιας</a:t>
          </a:r>
          <a:r>
            <a:rPr lang="el-GR" sz="1800" kern="1200" dirty="0">
              <a:latin typeface="Calibri" panose="020F0502020204030204" pitchFamily="34" charset="0"/>
            </a:rPr>
            <a:t> δύσκολης αποστολής που οι ίδιοι επέλεξαν</a:t>
          </a:r>
        </a:p>
      </dsp:txBody>
      <dsp:txXfrm rot="-5400000">
        <a:off x="2590800" y="2719586"/>
        <a:ext cx="2590800" cy="1631751"/>
      </dsp:txXfrm>
    </dsp:sp>
    <dsp:sp modelId="{138B919B-6FC2-45BA-A597-3386F31064B2}">
      <dsp:nvSpPr>
        <dsp:cNvPr id="0" name=""/>
        <dsp:cNvSpPr/>
      </dsp:nvSpPr>
      <dsp:spPr>
        <a:xfrm>
          <a:off x="1813560" y="1631751"/>
          <a:ext cx="1554480" cy="10878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Ανταμοιβές</a:t>
          </a:r>
        </a:p>
      </dsp:txBody>
      <dsp:txXfrm>
        <a:off x="1866664" y="1684855"/>
        <a:ext cx="1448272" cy="981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18F98-1F4D-485B-8525-E8D5E2FEDD7A}">
      <dsp:nvSpPr>
        <dsp:cNvPr id="0" name=""/>
        <dsp:cNvSpPr/>
      </dsp:nvSpPr>
      <dsp:spPr>
        <a:xfrm>
          <a:off x="2398" y="1314839"/>
          <a:ext cx="1048894" cy="62933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chemeClr val="tx1"/>
              </a:solidFill>
            </a:rPr>
            <a:t>Ατομική προσπάθεια</a:t>
          </a:r>
        </a:p>
      </dsp:txBody>
      <dsp:txXfrm>
        <a:off x="20831" y="1333272"/>
        <a:ext cx="1012028" cy="592470"/>
      </dsp:txXfrm>
    </dsp:sp>
    <dsp:sp modelId="{75E5914A-228D-4EEB-BF86-F3FD4B1212A4}">
      <dsp:nvSpPr>
        <dsp:cNvPr id="0" name=""/>
        <dsp:cNvSpPr/>
      </dsp:nvSpPr>
      <dsp:spPr>
        <a:xfrm>
          <a:off x="1156182" y="1499444"/>
          <a:ext cx="222365" cy="260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/>
        </a:p>
      </dsp:txBody>
      <dsp:txXfrm>
        <a:off x="1156182" y="1551469"/>
        <a:ext cx="155656" cy="156075"/>
      </dsp:txXfrm>
    </dsp:sp>
    <dsp:sp modelId="{1A7048D4-1D35-445A-B029-793EEBF86B35}">
      <dsp:nvSpPr>
        <dsp:cNvPr id="0" name=""/>
        <dsp:cNvSpPr/>
      </dsp:nvSpPr>
      <dsp:spPr>
        <a:xfrm>
          <a:off x="1470850" y="1314839"/>
          <a:ext cx="1048894" cy="62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l-GR" sz="1100" b="1" kern="1200" dirty="0">
              <a:solidFill>
                <a:schemeClr val="tx1"/>
              </a:solidFill>
            </a:rPr>
            <a:t>Ατομική επίδοση</a:t>
          </a:r>
        </a:p>
      </dsp:txBody>
      <dsp:txXfrm>
        <a:off x="1489283" y="1333272"/>
        <a:ext cx="1012028" cy="592470"/>
      </dsp:txXfrm>
    </dsp:sp>
    <dsp:sp modelId="{09CE7F92-1B8F-4284-AA2F-2352587A7D88}">
      <dsp:nvSpPr>
        <dsp:cNvPr id="0" name=""/>
        <dsp:cNvSpPr/>
      </dsp:nvSpPr>
      <dsp:spPr>
        <a:xfrm>
          <a:off x="2624634" y="1499444"/>
          <a:ext cx="222365" cy="260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/>
        </a:p>
      </dsp:txBody>
      <dsp:txXfrm>
        <a:off x="2624634" y="1551469"/>
        <a:ext cx="155656" cy="156075"/>
      </dsp:txXfrm>
    </dsp:sp>
    <dsp:sp modelId="{AE61BD16-26AC-496A-887F-1193EB0D6AD3}">
      <dsp:nvSpPr>
        <dsp:cNvPr id="0" name=""/>
        <dsp:cNvSpPr/>
      </dsp:nvSpPr>
      <dsp:spPr>
        <a:xfrm>
          <a:off x="2939302" y="1314839"/>
          <a:ext cx="1048894" cy="62933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l-GR" sz="1100" b="1" kern="1200" dirty="0" err="1">
              <a:solidFill>
                <a:schemeClr val="tx1"/>
              </a:solidFill>
            </a:rPr>
            <a:t>Οργανωσιακές</a:t>
          </a:r>
          <a:r>
            <a:rPr lang="el-GR" altLang="el-GR" sz="1100" b="1" kern="1200" dirty="0">
              <a:solidFill>
                <a:schemeClr val="tx1"/>
              </a:solidFill>
            </a:rPr>
            <a:t> ανταμοιβές</a:t>
          </a:r>
        </a:p>
      </dsp:txBody>
      <dsp:txXfrm>
        <a:off x="2957735" y="1333272"/>
        <a:ext cx="1012028" cy="592470"/>
      </dsp:txXfrm>
    </dsp:sp>
    <dsp:sp modelId="{9EBBAB66-BD2E-474A-BEB7-C6E95BF20306}">
      <dsp:nvSpPr>
        <dsp:cNvPr id="0" name=""/>
        <dsp:cNvSpPr/>
      </dsp:nvSpPr>
      <dsp:spPr>
        <a:xfrm>
          <a:off x="4093085" y="1499444"/>
          <a:ext cx="222365" cy="260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/>
        </a:p>
      </dsp:txBody>
      <dsp:txXfrm>
        <a:off x="4093085" y="1551469"/>
        <a:ext cx="155656" cy="156075"/>
      </dsp:txXfrm>
    </dsp:sp>
    <dsp:sp modelId="{D7EF5FB9-78FA-40A2-A49D-77816FC2271D}">
      <dsp:nvSpPr>
        <dsp:cNvPr id="0" name=""/>
        <dsp:cNvSpPr/>
      </dsp:nvSpPr>
      <dsp:spPr>
        <a:xfrm>
          <a:off x="4407753" y="1314839"/>
          <a:ext cx="1048894" cy="62933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chemeClr val="tx1"/>
              </a:solidFill>
            </a:rPr>
            <a:t>Προσωπικοί στόχοι</a:t>
          </a:r>
        </a:p>
      </dsp:txBody>
      <dsp:txXfrm>
        <a:off x="4426186" y="1333272"/>
        <a:ext cx="1012028" cy="592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70F1-3BD5-49BF-9E14-3A2A4858EFE5}" type="datetimeFigureOut">
              <a:rPr lang="el-GR" smtClean="0"/>
              <a:t>23/7/2019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D23B3-D2D3-49B1-B380-F9CB8C33E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963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1123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285FA7-1CE1-49D0-9FD7-2650E0DAFD96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F2E052-0F73-4A8D-88D0-DF2F0DAE64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6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148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00A37-931E-40B5-9E30-9EF4B3528EE1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BE8A9-CB9E-4B02-A79C-71ED8ACE067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2061" tIns="46032" rIns="92061" bIns="46032"/>
          <a:lstStyle/>
          <a:p>
            <a:r>
              <a:rPr lang="en-US"/>
              <a:t>Motivation is the process that accounts for an individual’s intensity, direction, and persistence of effort toward the attainment of a goal. Intensity is concerned with how hard a person tries. This is the element most of us focus on when we discuss the topic of motivation. However, unless effort is channeled in a direction that benefits the organization, high intensity is no guarantee of favorable job-performance outcomes. Quality of effort, therefore, is just as important as intensity of effort. Finally, persistence (how long a person can maintain effort) is important. A motivated person stays with a task long enough to achieve his or her goal. </a:t>
            </a:r>
          </a:p>
        </p:txBody>
      </p:sp>
    </p:spTree>
    <p:extLst>
      <p:ext uri="{BB962C8B-B14F-4D97-AF65-F5344CB8AC3E}">
        <p14:creationId xmlns:p14="http://schemas.microsoft.com/office/powerpoint/2010/main" val="377862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02A3CD-E680-40E6-8C49-016A8F29995F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57C0F-901D-41D5-81EC-AE4BB305D0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58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929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205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205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078CD-D38D-4F8B-8F9D-FC843ECCDC5C}" type="slidenum">
              <a:rPr lang="el-GR"/>
              <a:pPr/>
              <a:t>27</a:t>
            </a:fld>
            <a:endParaRPr lang="el-GR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52863"/>
          </a:xfrm>
          <a:ln/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43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7375" y="800100"/>
            <a:ext cx="5684838" cy="319881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268752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6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F22056-6134-4438-9515-DD7DAAA1B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677AD5C-28ED-4985-8B1A-BE12EB2F5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8CCE41-C4D9-48F6-8760-B1F821A9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23/7/2019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554568-BAB1-4C23-A45D-05B47894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7ADACE-D3C4-4568-8F63-E41BC029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6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AB23DB-7396-4CC0-A7F9-FBA2C3D4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3CB00EB-01FA-41E6-AB9F-14E8C0A15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330A2C-90F9-4129-895D-DAA57A2F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23/7/2019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0B81E9-24F3-4F64-862A-524383C4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CF043F-B519-4B61-99DF-15F53143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447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3032D63-4F20-4102-ABB1-805EC34F0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52C4AD3-BC5B-46DE-BC7D-2C6BDFE44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5AA609-2577-4EB7-89E1-4F7DAD2E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23/7/2019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BCBBBB-2008-4AF2-9AA0-66D8BB87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BE6D7E-7362-4086-8752-D49890BA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84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133600" y="1524000"/>
            <a:ext cx="9554464" cy="4648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2133600" y="381000"/>
            <a:ext cx="9550400" cy="8382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392A-1E77-4AAD-AE87-7A839E6CEF43}" type="datetimeFigureOut">
              <a:rPr lang="el-GR">
                <a:solidFill>
                  <a:prstClr val="white"/>
                </a:solidFill>
              </a:rPr>
              <a:pPr>
                <a:defRPr/>
              </a:pPr>
              <a:t>23/7/2019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1713-17BD-4C44-839A-C4F92EC6EED0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0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EF392-AAA3-404B-A043-3780967EE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2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8387-3BC9-403C-8A51-ECAD3DDE2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9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5282E-33F9-4ECB-A680-01547EC6B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2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48A21-2E0E-4925-BDD0-9A42BDF19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01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8FE8-BABA-4A4E-BCA2-C69ED00D0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46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6E6D-EAD7-4563-AC28-CC856FF31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77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DEADB-46AB-4B10-A6EE-C040B9319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9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77B302-60A3-43A7-B976-67AF6E39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DF1C33-03FC-4922-B3D3-F8F8E990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7B38F3-559F-4046-A779-4D24D5E6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23/7/2019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540255-BD70-4155-8833-66C43AEE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A8C2A3-C4FC-47C4-9104-3F54A4E0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4151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F3D79-D4E4-4C64-B676-7B8839059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65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D536-0209-448F-912D-1927C487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65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FB9B-3DB8-4D84-9853-02D94B664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98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6994-FE79-498A-850B-413B95E05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58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66725"/>
            <a:ext cx="10668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3188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3188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1DE1C-B648-4709-8A5E-D82D855EA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9E73-9EE9-4E74-96F6-2C54EBE3B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83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CFDC5-7EB0-438C-9C78-8B302392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08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A621-D1AC-457F-859B-DAC6F08B8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31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E0734-D2D2-4542-A716-99F486017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7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90569-7CF9-4631-AF7B-A3DFB3E3A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0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DCE0EF-CECD-4BA3-9354-C3EF78CB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B42952-4907-4DC9-88AF-9066BC30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10726A-5772-4EB6-88FF-D69E76A8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23/7/2019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A01291-1338-4FF9-B603-F698BEEF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CD336C-7448-4262-8C5F-15E07988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169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37DD-C767-4506-BDB9-CAA08FC31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99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90BA-1E01-4A05-BAC4-E602C6F5C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22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14FF-D846-438F-8C06-62D4D5DF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25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9483F-55FA-488D-8D77-23F33A983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36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60BD-BFFC-410C-AABC-2DED0AD08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53F7-0995-433F-B781-538D15EF1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85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9065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1978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435834172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5012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BA57A1-A2C8-4633-9774-3D6790A5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0F54C9-D79D-4AFD-96F9-EC777C044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86E44FB-5459-49DA-864F-8402F432B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C3A6397-8C9D-4EA5-840A-49909E7B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23/7/2019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185EA82-7911-4820-BB69-3459E00D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BC30ACE-48FE-4B48-B76F-E019E78E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02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47562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22992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23286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668636407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3978939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42360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6388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6388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8400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92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94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80945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DEAF78-D495-4D5A-8C5A-01D8BD99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106B56-6D03-4712-985B-37BBCFF17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50006CE-52F5-44FD-8495-413CDD063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1287C27-B76F-471C-804A-28872DE90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1003B71-1956-4729-8ED2-A998FEA6B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4B9F2BD-504A-4E67-BFEC-1658F93E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23/7/2019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2C52F7F-0BAF-4B5D-85DF-00662B0E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913D1C7-5F38-4F1C-831A-E3132800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3186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20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5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36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373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962937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473488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7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00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25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8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65A52A-1DAA-402B-8A4A-2FBE6D9F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0AFCE30-993D-4642-95DB-B7910EC6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23/7/2019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90CEA58-6EFC-486C-8815-F11BC6AD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BC7B301-994F-4044-BCD9-7C8FCD4E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061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265651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48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68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39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9085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290515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447526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428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9436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9436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481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9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276253-F3C2-40CB-89BF-2E007B44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23/7/2019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5E97E96-5C31-44E8-B8B7-CE29ED7F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3426F39-3E86-4AB7-A994-FF91582E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534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8403261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247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79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454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9437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657992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9073979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393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9436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9436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9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10AFED-924A-4538-9E2D-43507D2C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7D86E0-E937-4A62-BA5F-F2B5EE1C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4835E61-848E-4EBE-80EE-8CFD19FBC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1FD3098-58EA-4880-820A-C808E88B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23/7/2019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EFE0FF-51BE-4A45-981B-3F8DBD5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D9C49B-9591-4AAA-B028-A2269EF5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78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753A35-E6BD-4F00-89E3-D3201239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AD3C28F-F8E9-41B3-9AFB-89394C884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AB89B83-0BE7-4E9C-8C4D-A7828DF33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178FCFD-180C-45A2-8530-FED390D8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23/7/2019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E235D14-1739-4922-AD49-8EE095E9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7E82EF6-E7D9-461E-8A7A-805655F4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48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1714033-DF47-47F3-A181-D780187C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8E53047-8227-4E3C-A3E7-5CEED60B8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4D49174-C6DB-40EF-A2BB-76D5F372C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A5153-EC88-4048-95F6-DAE0461BB7AB}" type="datetimeFigureOut">
              <a:rPr lang="el-GR" smtClean="0"/>
              <a:t>23/7/2019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34FEC5-5F63-48C4-9A3D-59713D534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CC35E0-0F3B-43B1-A1D1-D08A30EFA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64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410281-0F72-46F2-AE17-F7F56A934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206FB4-5900-477D-B220-9CC033717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534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0"/>
            <a:ext cx="10363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0916" name="Rectangle 4"/>
          <p:cNvSpPr>
            <a:spLocks noChangeArrowheads="1"/>
          </p:cNvSpPr>
          <p:nvPr/>
        </p:nvSpPr>
        <p:spPr bwMode="auto">
          <a:xfrm>
            <a:off x="7518400" y="6553200"/>
            <a:ext cx="4673600" cy="304800"/>
          </a:xfrm>
          <a:prstGeom prst="rect">
            <a:avLst/>
          </a:prstGeom>
          <a:gradFill rotWithShape="0">
            <a:gsLst>
              <a:gs pos="0">
                <a:srgbClr val="DC5400">
                  <a:gamma/>
                  <a:tint val="0"/>
                  <a:invGamma/>
                </a:srgbClr>
              </a:gs>
              <a:gs pos="100000">
                <a:srgbClr val="DC54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sz="2400" b="1">
              <a:latin typeface="Times New Roman" pitchFamily="18" charset="0"/>
              <a:cs typeface="+mn-cs"/>
            </a:endParaRP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0" y="0"/>
            <a:ext cx="711200" cy="3429000"/>
          </a:xfrm>
          <a:prstGeom prst="rect">
            <a:avLst/>
          </a:prstGeom>
          <a:gradFill rotWithShape="0">
            <a:gsLst>
              <a:gs pos="0">
                <a:srgbClr val="DC5400">
                  <a:gamma/>
                  <a:shade val="20000"/>
                  <a:invGamma/>
                </a:srgbClr>
              </a:gs>
              <a:gs pos="100000">
                <a:srgbClr val="DC54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sz="2400" b="1">
              <a:latin typeface="Times New Roman" pitchFamily="18" charset="0"/>
              <a:cs typeface="+mn-cs"/>
            </a:endParaRPr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0" y="0"/>
            <a:ext cx="6096000" cy="533400"/>
          </a:xfrm>
          <a:prstGeom prst="rect">
            <a:avLst/>
          </a:prstGeom>
          <a:gradFill rotWithShape="0">
            <a:gsLst>
              <a:gs pos="0">
                <a:srgbClr val="DC5400">
                  <a:gamma/>
                  <a:shade val="20000"/>
                  <a:invGamma/>
                </a:srgbClr>
              </a:gs>
              <a:gs pos="100000">
                <a:srgbClr val="DC54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sz="2400" b="1">
              <a:latin typeface="Times New Roman" pitchFamily="18" charset="0"/>
              <a:cs typeface="+mn-cs"/>
            </a:endParaRPr>
          </a:p>
        </p:txBody>
      </p:sp>
      <p:sp>
        <p:nvSpPr>
          <p:cNvPr id="550920" name="Rectangle 8"/>
          <p:cNvSpPr>
            <a:spLocks noChangeArrowheads="1"/>
          </p:cNvSpPr>
          <p:nvPr/>
        </p:nvSpPr>
        <p:spPr bwMode="auto">
          <a:xfrm>
            <a:off x="0" y="3429000"/>
            <a:ext cx="711200" cy="3429000"/>
          </a:xfrm>
          <a:prstGeom prst="rect">
            <a:avLst/>
          </a:prstGeom>
          <a:gradFill rotWithShape="0">
            <a:gsLst>
              <a:gs pos="0">
                <a:srgbClr val="DC5400"/>
              </a:gs>
              <a:gs pos="100000">
                <a:srgbClr val="DC5400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sz="2400" b="1"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9135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9135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9135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9135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9135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9135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9135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9135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9135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C5400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5400"/>
        </a:buClr>
        <a:buSzPct val="10000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C5400"/>
        </a:buClr>
        <a:buSzPct val="10000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C5400"/>
        </a:buClr>
        <a:buSzPct val="100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C5400"/>
        </a:buClr>
        <a:buSzPct val="10000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C5400"/>
        </a:buClr>
        <a:buSzPct val="10000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C5400"/>
        </a:buClr>
        <a:buSzPct val="10000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C5400"/>
        </a:buClr>
        <a:buSzPct val="10000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C5400"/>
        </a:buClr>
        <a:buSzPct val="10000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381000"/>
            <a:ext cx="10363200" cy="685800"/>
          </a:xfrm>
          <a:prstGeom prst="rect">
            <a:avLst/>
          </a:prstGeom>
          <a:solidFill>
            <a:schemeClr val="tx1"/>
          </a:solidFill>
          <a:ln w="57150" cmpd="thickThin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96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6699"/>
        </a:buClr>
        <a:buChar char="–"/>
        <a:defRPr sz="2200">
          <a:solidFill>
            <a:srgbClr val="993300"/>
          </a:solidFill>
          <a:latin typeface="Tahoma" pitchFamily="34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•"/>
        <a:defRPr sz="2000" b="1">
          <a:solidFill>
            <a:srgbClr val="9933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381000"/>
            <a:ext cx="10363200" cy="685800"/>
          </a:xfrm>
          <a:prstGeom prst="rect">
            <a:avLst/>
          </a:prstGeom>
          <a:solidFill>
            <a:schemeClr val="tx1"/>
          </a:solidFill>
          <a:ln w="57150" cmpd="thickThin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125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5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4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43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4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43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4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43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4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43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4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43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–"/>
        <a:defRPr sz="2200">
          <a:solidFill>
            <a:srgbClr val="993300"/>
          </a:solidFill>
          <a:latin typeface="Tahom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•"/>
        <a:defRPr sz="2000" b="1">
          <a:solidFill>
            <a:srgbClr val="9933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532" y="2393343"/>
            <a:ext cx="7128792" cy="18283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l-GR" sz="4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Παρακίνηση</a:t>
            </a:r>
            <a:endParaRPr lang="el-G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868297" y="5375635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ΚΣΤ’ Εκπαιδευτική Σειρά</a:t>
            </a:r>
            <a:endParaRPr lang="el-GR" u="sng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02603F3-478F-456C-A16F-3AE7CA2C7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0"/>
            <a:ext cx="5314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Δείκτες Μέτρησης της Ικανότητας του Προϊσταμένου να Παρακινεί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endParaRPr lang="el-GR" sz="2400" b="1" spc="-20" dirty="0">
              <a:solidFill>
                <a:srgbClr val="696363"/>
              </a:solidFill>
              <a:cs typeface="Cambri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lang="el-GR" sz="2400" b="1" spc="-20" dirty="0">
                <a:cs typeface="Cambria"/>
              </a:rPr>
              <a:t>Ένταση: </a:t>
            </a:r>
            <a:r>
              <a:rPr lang="el-GR" sz="2400" spc="-95" dirty="0">
                <a:cs typeface="Cambria"/>
              </a:rPr>
              <a:t>Το </a:t>
            </a:r>
            <a:r>
              <a:rPr lang="el-GR" sz="2400" dirty="0">
                <a:cs typeface="Cambria"/>
              </a:rPr>
              <a:t>επίπεδο </a:t>
            </a:r>
            <a:r>
              <a:rPr lang="el-GR" sz="2400" spc="-5" dirty="0">
                <a:cs typeface="Cambria"/>
              </a:rPr>
              <a:t>προσπάθειας, δηλαδή </a:t>
            </a:r>
            <a:r>
              <a:rPr lang="el-GR" sz="2400" spc="-10" dirty="0">
                <a:cs typeface="Cambria"/>
              </a:rPr>
              <a:t>πόσο </a:t>
            </a:r>
            <a:r>
              <a:rPr lang="el-GR" sz="2400" dirty="0">
                <a:cs typeface="Cambria"/>
              </a:rPr>
              <a:t>σκληρά  </a:t>
            </a:r>
            <a:r>
              <a:rPr lang="el-GR" sz="2400" spc="-5" dirty="0">
                <a:cs typeface="Cambria"/>
              </a:rPr>
              <a:t>προσπαθεί το</a:t>
            </a:r>
            <a:r>
              <a:rPr lang="el-GR" sz="2400" dirty="0">
                <a:cs typeface="Cambria"/>
              </a:rPr>
              <a:t> </a:t>
            </a:r>
            <a:r>
              <a:rPr lang="el-GR" sz="2400" spc="-5" dirty="0">
                <a:cs typeface="Cambria"/>
              </a:rPr>
              <a:t>άτομο</a:t>
            </a:r>
            <a:endParaRPr lang="el-GR" sz="2400" dirty="0"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Font typeface="Wingdings 2"/>
              <a:buChar char=""/>
            </a:pPr>
            <a:endParaRPr lang="el-GR" sz="2400" dirty="0">
              <a:cs typeface="Times New Roman"/>
            </a:endParaRPr>
          </a:p>
          <a:p>
            <a:pPr marL="286385" marR="520065" indent="-274320" algn="just">
              <a:lnSpc>
                <a:spcPct val="100000"/>
              </a:lnSpc>
              <a:buClr>
                <a:srgbClr val="D24717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lang="el-GR" sz="2400" b="1" spc="-20" dirty="0">
                <a:cs typeface="Cambria"/>
              </a:rPr>
              <a:t>Κατεύθυνση: </a:t>
            </a:r>
            <a:r>
              <a:rPr lang="el-GR" sz="2400" spc="-10" dirty="0">
                <a:cs typeface="Cambria"/>
              </a:rPr>
              <a:t>Προς </a:t>
            </a:r>
            <a:r>
              <a:rPr lang="el-GR" sz="2400" spc="-5" dirty="0">
                <a:cs typeface="Cambria"/>
              </a:rPr>
              <a:t>ποια κατεύθυνση </a:t>
            </a:r>
            <a:r>
              <a:rPr lang="el-GR" sz="2400" spc="-10" dirty="0">
                <a:cs typeface="Cambria"/>
              </a:rPr>
              <a:t>διοχετεύεται </a:t>
            </a:r>
            <a:r>
              <a:rPr lang="el-GR" sz="2400" spc="-5" dirty="0">
                <a:cs typeface="Cambria"/>
              </a:rPr>
              <a:t>η </a:t>
            </a:r>
            <a:r>
              <a:rPr lang="el-GR" sz="2400" spc="-10" dirty="0">
                <a:cs typeface="Cambria"/>
              </a:rPr>
              <a:t>προσπάθεια </a:t>
            </a:r>
            <a:r>
              <a:rPr lang="el-GR" sz="2400" dirty="0">
                <a:cs typeface="Cambria"/>
              </a:rPr>
              <a:t>(π.χ. </a:t>
            </a:r>
            <a:r>
              <a:rPr lang="el-GR" sz="2400" spc="-20" dirty="0">
                <a:cs typeface="Cambria"/>
              </a:rPr>
              <a:t>στόχους</a:t>
            </a:r>
            <a:r>
              <a:rPr lang="el-GR" sz="2400" spc="-25" dirty="0">
                <a:cs typeface="Cambria"/>
              </a:rPr>
              <a:t> </a:t>
            </a:r>
            <a:r>
              <a:rPr lang="el-GR" sz="2400" spc="-10" dirty="0">
                <a:cs typeface="Cambria"/>
              </a:rPr>
              <a:t>οργανισμού)</a:t>
            </a:r>
            <a:endParaRPr lang="el-GR" sz="2400" dirty="0"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Wingdings 2"/>
              <a:buChar char=""/>
            </a:pPr>
            <a:endParaRPr lang="el-GR" sz="2400" dirty="0">
              <a:cs typeface="Times New Roman"/>
            </a:endParaRPr>
          </a:p>
          <a:p>
            <a:pPr marL="286385" marR="142240" indent="-274320" algn="just">
              <a:lnSpc>
                <a:spcPct val="100000"/>
              </a:lnSpc>
              <a:buClr>
                <a:srgbClr val="D24717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lang="el-GR" sz="2400" b="1" spc="-10" dirty="0">
                <a:cs typeface="Cambria"/>
              </a:rPr>
              <a:t>Επιμονή: </a:t>
            </a:r>
            <a:r>
              <a:rPr lang="el-GR" sz="2400" dirty="0">
                <a:cs typeface="Cambria"/>
              </a:rPr>
              <a:t>Χρονικό </a:t>
            </a:r>
            <a:r>
              <a:rPr lang="el-GR" sz="2400" spc="-5" dirty="0">
                <a:cs typeface="Cambria"/>
              </a:rPr>
              <a:t>διάστημα επιμονής της προσπάθειας  του</a:t>
            </a:r>
            <a:r>
              <a:rPr lang="el-GR" sz="2400" spc="-15" dirty="0">
                <a:cs typeface="Cambria"/>
              </a:rPr>
              <a:t> </a:t>
            </a:r>
            <a:r>
              <a:rPr lang="el-GR" sz="2400" spc="-5" dirty="0">
                <a:cs typeface="Cambria"/>
              </a:rPr>
              <a:t>ατόμου</a:t>
            </a:r>
            <a:endParaRPr lang="el-GR" sz="2400" dirty="0">
              <a:cs typeface="Cambria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65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 descr="Stationery"/>
          <p:cNvSpPr>
            <a:spLocks noChangeArrowheads="1"/>
          </p:cNvSpPr>
          <p:nvPr/>
        </p:nvSpPr>
        <p:spPr bwMode="auto">
          <a:xfrm>
            <a:off x="1982789" y="1525589"/>
            <a:ext cx="8226425" cy="4721225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982789" y="534989"/>
            <a:ext cx="8226425" cy="987425"/>
          </a:xfrm>
          <a:prstGeom prst="rect">
            <a:avLst/>
          </a:prstGeom>
          <a:gradFill rotWithShape="0">
            <a:gsLst>
              <a:gs pos="0">
                <a:srgbClr val="660000"/>
              </a:gs>
              <a:gs pos="50000">
                <a:srgbClr val="CC0000"/>
              </a:gs>
              <a:gs pos="100000">
                <a:srgbClr val="6600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400" b="1">
                <a:solidFill>
                  <a:srgbClr val="FFFFFF"/>
                </a:solidFill>
                <a:latin typeface="Tahoma" pitchFamily="34" charset="0"/>
                <a:cs typeface="Arial" pitchFamily="34" charset="0"/>
              </a:rPr>
              <a:t>Συστατικά της Παρακίνησης</a:t>
            </a:r>
            <a:endParaRPr lang="en-US" sz="4400" b="1">
              <a:solidFill>
                <a:srgbClr val="FFFFFF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2516189" y="1677989"/>
            <a:ext cx="7159625" cy="4416425"/>
          </a:xfrm>
          <a:prstGeom prst="ellipse">
            <a:avLst/>
          </a:prstGeom>
          <a:gradFill rotWithShape="0">
            <a:gsLst>
              <a:gs pos="0">
                <a:srgbClr val="7F7F66"/>
              </a:gs>
              <a:gs pos="50000">
                <a:srgbClr val="FFFFCC"/>
              </a:gs>
              <a:gs pos="100000">
                <a:srgbClr val="7F7F66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72709" name="Group 5"/>
          <p:cNvGrpSpPr>
            <a:grpSpLocks/>
          </p:cNvGrpSpPr>
          <p:nvPr/>
        </p:nvGrpSpPr>
        <p:grpSpPr bwMode="auto">
          <a:xfrm>
            <a:off x="4722813" y="1674814"/>
            <a:ext cx="2743200" cy="2670175"/>
            <a:chOff x="2015" y="1055"/>
            <a:chExt cx="1728" cy="1682"/>
          </a:xfrm>
        </p:grpSpPr>
        <p:sp>
          <p:nvSpPr>
            <p:cNvPr id="72710" name="Oval 6"/>
            <p:cNvSpPr>
              <a:spLocks noChangeArrowheads="1"/>
            </p:cNvSpPr>
            <p:nvPr/>
          </p:nvSpPr>
          <p:spPr bwMode="auto">
            <a:xfrm>
              <a:off x="2015" y="1055"/>
              <a:ext cx="1728" cy="1682"/>
            </a:xfrm>
            <a:prstGeom prst="ellipse">
              <a:avLst/>
            </a:prstGeom>
            <a:gradFill rotWithShape="0">
              <a:gsLst>
                <a:gs pos="0">
                  <a:srgbClr val="9F3FDF"/>
                </a:gs>
                <a:gs pos="100000">
                  <a:srgbClr val="4F1F6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2076" y="1666"/>
              <a:ext cx="1613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32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Κατεύθυνση</a:t>
              </a:r>
              <a:endParaRPr lang="en-US" sz="32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3354388" y="3319464"/>
            <a:ext cx="2743200" cy="2549525"/>
          </a:xfrm>
          <a:prstGeom prst="ellipse">
            <a:avLst/>
          </a:prstGeom>
          <a:gradFill rotWithShape="0">
            <a:gsLst>
              <a:gs pos="0">
                <a:srgbClr val="00CC66"/>
              </a:gs>
              <a:gs pos="100000">
                <a:srgbClr val="007A3D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6059488" y="3319464"/>
            <a:ext cx="2743200" cy="2549525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F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6539408" y="4294373"/>
            <a:ext cx="186749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Επιμονή</a:t>
            </a:r>
            <a:endParaRPr lang="en-US" sz="32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399840" y="4264210"/>
            <a:ext cx="260308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Προσπάθεια</a:t>
            </a:r>
            <a:endParaRPr lang="en-US" sz="32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  <p:sndAc>
      <p:stSnd>
        <p:snd r:embed="rId3" name="WOO-HOO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1940" name="Oval 4"/>
          <p:cNvSpPr>
            <a:spLocks noChangeArrowheads="1"/>
          </p:cNvSpPr>
          <p:nvPr/>
        </p:nvSpPr>
        <p:spPr bwMode="auto">
          <a:xfrm>
            <a:off x="5264151" y="1987551"/>
            <a:ext cx="2847975" cy="2841625"/>
          </a:xfrm>
          <a:prstGeom prst="ellipse">
            <a:avLst/>
          </a:prstGeom>
          <a:gradFill rotWithShape="0">
            <a:gsLst>
              <a:gs pos="0">
                <a:srgbClr val="006600">
                  <a:gamma/>
                  <a:tint val="10196"/>
                  <a:invGamma/>
                </a:srgbClr>
              </a:gs>
              <a:gs pos="100000">
                <a:srgbClr val="006600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192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57201"/>
            <a:ext cx="7772400" cy="519113"/>
          </a:xfrm>
          <a:noFill/>
        </p:spPr>
        <p:txBody>
          <a:bodyPr/>
          <a:lstStyle/>
          <a:p>
            <a:pPr eaLnBrk="1" hangingPunct="1"/>
            <a:r>
              <a:rPr lang="el-GR" sz="3400"/>
              <a:t>Τρεις Προσεγγίσεις της Παρακίνησης</a:t>
            </a:r>
            <a:endParaRPr lang="en-US" sz="3400"/>
          </a:p>
        </p:txBody>
      </p:sp>
      <p:sp>
        <p:nvSpPr>
          <p:cNvPr id="551942" name="Oval 6"/>
          <p:cNvSpPr>
            <a:spLocks noChangeArrowheads="1"/>
          </p:cNvSpPr>
          <p:nvPr/>
        </p:nvSpPr>
        <p:spPr bwMode="auto">
          <a:xfrm>
            <a:off x="3359150" y="1073150"/>
            <a:ext cx="2578100" cy="2571750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tint val="10196"/>
                  <a:invGamma/>
                </a:srgbClr>
              </a:gs>
              <a:gs pos="100000">
                <a:srgbClr val="000066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1943" name="Oval 7"/>
          <p:cNvSpPr>
            <a:spLocks noChangeArrowheads="1"/>
          </p:cNvSpPr>
          <p:nvPr/>
        </p:nvSpPr>
        <p:spPr bwMode="auto">
          <a:xfrm>
            <a:off x="7473950" y="1073150"/>
            <a:ext cx="2578100" cy="2571750"/>
          </a:xfrm>
          <a:prstGeom prst="ellipse">
            <a:avLst/>
          </a:prstGeom>
          <a:gradFill rotWithShape="0">
            <a:gsLst>
              <a:gs pos="0">
                <a:srgbClr val="660033">
                  <a:gamma/>
                  <a:tint val="10196"/>
                  <a:invGamma/>
                </a:srgbClr>
              </a:gs>
              <a:gs pos="100000">
                <a:srgbClr val="660033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1944" name="Oval 8"/>
          <p:cNvSpPr>
            <a:spLocks noChangeArrowheads="1"/>
          </p:cNvSpPr>
          <p:nvPr/>
        </p:nvSpPr>
        <p:spPr bwMode="auto">
          <a:xfrm>
            <a:off x="5264150" y="4121150"/>
            <a:ext cx="2992090" cy="2584450"/>
          </a:xfrm>
          <a:prstGeom prst="ellipse">
            <a:avLst/>
          </a:prstGeom>
          <a:gradFill rotWithShape="0">
            <a:gsLst>
              <a:gs pos="0">
                <a:srgbClr val="480165">
                  <a:gamma/>
                  <a:tint val="10196"/>
                  <a:invGamma/>
                </a:srgbClr>
              </a:gs>
              <a:gs pos="100000">
                <a:srgbClr val="480165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1928" name="Rectangle 9"/>
          <p:cNvSpPr>
            <a:spLocks noChangeArrowheads="1"/>
          </p:cNvSpPr>
          <p:nvPr/>
        </p:nvSpPr>
        <p:spPr bwMode="auto">
          <a:xfrm>
            <a:off x="3738564" y="1371600"/>
            <a:ext cx="2128837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l-GR" b="1" i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Προσέγγιση</a:t>
            </a:r>
            <a:endParaRPr lang="en-US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l-GR" b="1" i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Ατομικών 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l-GR" b="1" i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Διαφορών</a:t>
            </a:r>
            <a:endParaRPr lang="en-US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Αντιλαμβάνεται την παρακίνηση ως χαρακτηριστικό του ατόμου</a:t>
            </a:r>
            <a:endParaRPr lang="en-US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342900" indent="-34290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1929" name="Rectangle 10"/>
          <p:cNvSpPr>
            <a:spLocks noChangeArrowheads="1"/>
          </p:cNvSpPr>
          <p:nvPr/>
        </p:nvSpPr>
        <p:spPr bwMode="auto">
          <a:xfrm>
            <a:off x="7772400" y="1524000"/>
            <a:ext cx="23622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l-GR" b="1" i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Προσέγγιση της Εργασίας &amp; Οργάνωσης</a:t>
            </a:r>
            <a:endParaRPr lang="en-US" b="1" i="1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Δίνει έμφαση στη σχεδίαση της εργασίας και το οργανωσιακό περιβάλλον</a:t>
            </a:r>
            <a:endParaRPr lang="en-US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81930" name="Rectangle 11"/>
          <p:cNvSpPr>
            <a:spLocks noChangeArrowheads="1"/>
          </p:cNvSpPr>
          <p:nvPr/>
        </p:nvSpPr>
        <p:spPr bwMode="auto">
          <a:xfrm>
            <a:off x="5519739" y="4508500"/>
            <a:ext cx="2371725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l-GR" b="1" i="1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Διοικητική Προσέγγιση</a:t>
            </a:r>
            <a:endParaRPr lang="en-US" b="1" i="1" dirty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0"/>
              </a:lnSpc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Εστιάζεται στη συμπεριφορά των προϊσταμένων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, </a:t>
            </a:r>
            <a:r>
              <a:rPr lang="el-GR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και συγκεκριμένα στη στοχοθέτηση και τις αμοιβές</a:t>
            </a:r>
            <a:endParaRPr lang="en-US" dirty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 marL="342900" indent="-34290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81931" name="Rectangle 12"/>
          <p:cNvSpPr>
            <a:spLocks noChangeArrowheads="1"/>
          </p:cNvSpPr>
          <p:nvPr/>
        </p:nvSpPr>
        <p:spPr bwMode="auto">
          <a:xfrm>
            <a:off x="5410200" y="3276600"/>
            <a:ext cx="259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l-GR" sz="3200" b="1" i="1" dirty="0">
                <a:solidFill>
                  <a:srgbClr val="2D2DB9"/>
                </a:solidFill>
                <a:latin typeface="Times New Roman" pitchFamily="18" charset="0"/>
                <a:cs typeface="Arial" pitchFamily="34" charset="0"/>
              </a:rPr>
              <a:t>Παρακίνηση</a:t>
            </a:r>
            <a:endParaRPr lang="en-US" sz="3200" dirty="0">
              <a:solidFill>
                <a:srgbClr val="2D2DB9"/>
              </a:solidFill>
              <a:latin typeface="Times New Roman" pitchFamily="18" charset="0"/>
              <a:cs typeface="Arial" pitchFamily="34" charset="0"/>
            </a:endParaRPr>
          </a:p>
          <a:p>
            <a:pPr marL="342900" indent="-342900" algn="ctr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1932" name="Object 1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580678"/>
              </p:ext>
            </p:extLst>
          </p:nvPr>
        </p:nvGraphicFramePr>
        <p:xfrm>
          <a:off x="1430339" y="3908425"/>
          <a:ext cx="2308225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4" imgW="2306520" imgH="2338200" progId="">
                  <p:embed/>
                </p:oleObj>
              </mc:Choice>
              <mc:Fallback>
                <p:oleObj name="Clip" r:id="rId4" imgW="2306520" imgH="2338200" progId="">
                  <p:embed/>
                  <p:pic>
                    <p:nvPicPr>
                      <p:cNvPr id="81932" name="Object 1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9" y="3908425"/>
                        <a:ext cx="2308225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Τι παρακινεί τους ανθρώπους να συμπεριφέρονται όπως συμπεριφέρονται;</a:t>
            </a:r>
            <a:endParaRPr lang="el-GR" sz="4000" b="1" dirty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33045" y="1825625"/>
            <a:ext cx="11090031" cy="4351338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el-GR" altLang="el-GR" dirty="0">
                <a:latin typeface="Calibri" panose="020F0502020204030204" pitchFamily="34" charset="0"/>
              </a:rPr>
              <a:t>Τί είναι αυτό που καθοδηγεί ή τροποποιεί τη συμπεριφορά μας;</a:t>
            </a:r>
            <a:endParaRPr lang="en-US" altLang="el-GR" dirty="0">
              <a:latin typeface="Calibri" panose="020F0502020204030204" pitchFamily="34" charset="0"/>
            </a:endParaRPr>
          </a:p>
          <a:p>
            <a:pPr algn="just">
              <a:buFont typeface="Arial" charset="0"/>
              <a:buChar char="•"/>
            </a:pPr>
            <a:endParaRPr lang="el-GR" altLang="el-GR" dirty="0">
              <a:latin typeface="Calibri" panose="020F0502020204030204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l-GR" altLang="el-GR" dirty="0">
                <a:latin typeface="Calibri" panose="020F0502020204030204" pitchFamily="34" charset="0"/>
              </a:rPr>
              <a:t>Γιατί αυξάνουμε την προσπάθειά μας για να επιτύχουμε;</a:t>
            </a:r>
            <a:endParaRPr lang="en-US" altLang="el-GR" dirty="0">
              <a:latin typeface="Calibri" panose="020F0502020204030204" pitchFamily="34" charset="0"/>
            </a:endParaRPr>
          </a:p>
          <a:p>
            <a:pPr algn="just">
              <a:buFont typeface="Arial" charset="0"/>
              <a:buChar char="•"/>
            </a:pPr>
            <a:endParaRPr lang="el-GR" altLang="el-GR" dirty="0">
              <a:latin typeface="Calibri" panose="020F0502020204030204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l-GR" altLang="el-GR" dirty="0">
                <a:latin typeface="Calibri" panose="020F0502020204030204" pitchFamily="34" charset="0"/>
              </a:rPr>
              <a:t>Γιατί επιδιώκουμε αλλαγές;</a:t>
            </a:r>
            <a:endParaRPr lang="en-US" altLang="el-GR" dirty="0">
              <a:latin typeface="Calibri" panose="020F0502020204030204" pitchFamily="34" charset="0"/>
            </a:endParaRPr>
          </a:p>
          <a:p>
            <a:pPr algn="just">
              <a:buFont typeface="Arial" charset="0"/>
              <a:buChar char="•"/>
            </a:pPr>
            <a:endParaRPr lang="el-GR" altLang="el-GR" dirty="0">
              <a:latin typeface="Calibri" panose="020F0502020204030204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l-GR" altLang="el-GR" dirty="0">
                <a:latin typeface="Calibri" panose="020F0502020204030204" pitchFamily="34" charset="0"/>
              </a:rPr>
              <a:t>Υπάρχουν κάποιοι κανόνες που καθορίζουν και περιγράφουν αυτές τις αλλαγές;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213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Κίνητρο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Εσωτερική κατάσταση που ενεργοποιεί, δραστηριοποιεί ή κινεί και που κατευθύνει τη συμπεριφορά προς τους στόχους</a:t>
            </a:r>
          </a:p>
        </p:txBody>
      </p:sp>
      <p:sp>
        <p:nvSpPr>
          <p:cNvPr id="4" name="Oval 3"/>
          <p:cNvSpPr/>
          <p:nvPr/>
        </p:nvSpPr>
        <p:spPr>
          <a:xfrm>
            <a:off x="1905612" y="3111569"/>
            <a:ext cx="2736850" cy="2735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5" name="Right Arrow 10"/>
          <p:cNvSpPr/>
          <p:nvPr/>
        </p:nvSpPr>
        <p:spPr>
          <a:xfrm>
            <a:off x="4997937" y="4068151"/>
            <a:ext cx="1584325" cy="6492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6" name="Oval 6"/>
          <p:cNvSpPr/>
          <p:nvPr/>
        </p:nvSpPr>
        <p:spPr>
          <a:xfrm>
            <a:off x="7075733" y="3111569"/>
            <a:ext cx="2736850" cy="27368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996099" y="3986757"/>
            <a:ext cx="25558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dirty="0"/>
              <a:t> </a:t>
            </a:r>
          </a:p>
          <a:p>
            <a:pPr algn="ctr" eaLnBrk="1" hangingPunct="1"/>
            <a:r>
              <a:rPr lang="el-GR" altLang="el-GR" sz="2000" b="1" dirty="0">
                <a:latin typeface="+mn-lt"/>
              </a:rPr>
              <a:t>Σημερινή </a:t>
            </a:r>
          </a:p>
          <a:p>
            <a:pPr algn="ctr" eaLnBrk="1" hangingPunct="1"/>
            <a:r>
              <a:rPr lang="el-GR" altLang="el-GR" sz="2000" b="1" dirty="0">
                <a:latin typeface="+mn-lt"/>
              </a:rPr>
              <a:t>κατάσταση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75733" y="3981384"/>
            <a:ext cx="266541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dirty="0"/>
              <a:t> </a:t>
            </a:r>
          </a:p>
          <a:p>
            <a:pPr algn="ctr" eaLnBrk="1" hangingPunct="1"/>
            <a:r>
              <a:rPr lang="el-GR" altLang="el-GR" sz="2000" b="1" dirty="0">
                <a:latin typeface="Calibri" panose="020F0502020204030204" pitchFamily="34" charset="0"/>
              </a:rPr>
              <a:t>Επιθυμητή  </a:t>
            </a:r>
          </a:p>
          <a:p>
            <a:pPr algn="ctr" eaLnBrk="1" hangingPunct="1"/>
            <a:r>
              <a:rPr lang="el-GR" altLang="el-GR" sz="2000" b="1" dirty="0">
                <a:latin typeface="Calibri" panose="020F0502020204030204" pitchFamily="34" charset="0"/>
              </a:rPr>
              <a:t>Κατάσταση / Επίδοση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1905612" y="6124756"/>
            <a:ext cx="8152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b="1" dirty="0"/>
              <a:t>Το κίνητρο για κάθε ενέργειά μας είναι μια ανάγκη που δεν έχει ικανοποιηθεί</a:t>
            </a:r>
          </a:p>
        </p:txBody>
      </p:sp>
    </p:spTree>
    <p:extLst>
      <p:ext uri="{BB962C8B-B14F-4D97-AF65-F5344CB8AC3E}">
        <p14:creationId xmlns:p14="http://schemas.microsoft.com/office/powerpoint/2010/main" val="404878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Προσδιοριστικοί παράγοντες απόδοσης  εργαζομένου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37540"/>
              </p:ext>
            </p:extLst>
          </p:nvPr>
        </p:nvGraphicFramePr>
        <p:xfrm>
          <a:off x="2391508" y="1931132"/>
          <a:ext cx="712763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4372708" y="2051537"/>
            <a:ext cx="3657600" cy="32824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ΑΤΟΜΟ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818185" y="5908431"/>
            <a:ext cx="2848707" cy="316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ΟΡΓΑΝΩΣΗ</a:t>
            </a:r>
          </a:p>
        </p:txBody>
      </p:sp>
    </p:spTree>
    <p:extLst>
      <p:ext uri="{BB962C8B-B14F-4D97-AF65-F5344CB8AC3E}">
        <p14:creationId xmlns:p14="http://schemas.microsoft.com/office/powerpoint/2010/main" val="292700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Ανάγκες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198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pc="-5" dirty="0">
                <a:cs typeface="Arial"/>
              </a:rPr>
              <a:t>Στη βάση </a:t>
            </a:r>
            <a:r>
              <a:rPr lang="el-GR" spc="-10" dirty="0">
                <a:cs typeface="Arial"/>
              </a:rPr>
              <a:t>των κινήτρων </a:t>
            </a:r>
            <a:r>
              <a:rPr lang="el-GR" spc="-5" dirty="0">
                <a:cs typeface="Arial"/>
              </a:rPr>
              <a:t>βρίσκονται οι</a:t>
            </a:r>
            <a:r>
              <a:rPr lang="el-GR" spc="90" dirty="0">
                <a:cs typeface="Arial"/>
              </a:rPr>
              <a:t> </a:t>
            </a:r>
            <a:r>
              <a:rPr lang="el-GR" b="1" spc="-5" dirty="0">
                <a:cs typeface="Arial"/>
              </a:rPr>
              <a:t>ανάγκες</a:t>
            </a:r>
            <a:endParaRPr lang="en-US" b="1" spc="-5" dirty="0">
              <a:cs typeface="Arial"/>
            </a:endParaRPr>
          </a:p>
          <a:p>
            <a:pPr marL="601980" indent="0">
              <a:lnSpc>
                <a:spcPct val="100000"/>
              </a:lnSpc>
              <a:spcBef>
                <a:spcPts val="600"/>
              </a:spcBef>
              <a:buNone/>
            </a:pPr>
            <a:endParaRPr lang="el-GR" dirty="0"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800" b="1" spc="-5" dirty="0">
                <a:cs typeface="Arial"/>
              </a:rPr>
              <a:t>Πρωτογενείς</a:t>
            </a:r>
            <a:r>
              <a:rPr lang="el-GR" sz="2800" b="1" spc="-20" dirty="0">
                <a:cs typeface="Arial"/>
              </a:rPr>
              <a:t> </a:t>
            </a:r>
            <a:r>
              <a:rPr lang="el-GR" sz="2800" b="1" spc="-5" dirty="0">
                <a:cs typeface="Arial"/>
              </a:rPr>
              <a:t>Ανάγκες</a:t>
            </a:r>
            <a:endParaRPr lang="el-GR" sz="2800" dirty="0"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800" b="1" spc="-5" dirty="0">
                <a:cs typeface="Arial"/>
              </a:rPr>
              <a:t>Διαμορφούμενες</a:t>
            </a:r>
            <a:r>
              <a:rPr lang="el-GR" sz="2800" b="1" spc="-10" dirty="0">
                <a:cs typeface="Arial"/>
              </a:rPr>
              <a:t> </a:t>
            </a:r>
            <a:r>
              <a:rPr lang="el-GR" sz="2800" b="1" spc="-5" dirty="0">
                <a:cs typeface="Arial"/>
              </a:rPr>
              <a:t>Ανάγκες</a:t>
            </a:r>
            <a:endParaRPr lang="en-US" sz="2800" b="1" spc="-5" dirty="0"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2800" b="1" spc="-5" dirty="0"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l-GR" sz="2800" dirty="0">
              <a:cs typeface="Arial"/>
            </a:endParaRPr>
          </a:p>
          <a:p>
            <a:pPr marL="0" indent="0" algn="ctr">
              <a:buNone/>
            </a:pPr>
            <a:r>
              <a:rPr lang="el-GR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Παρακίνηση </a:t>
            </a:r>
            <a:r>
              <a:rPr lang="el-GR" spc="-5" dirty="0">
                <a:cs typeface="Arial"/>
              </a:rPr>
              <a:t>είναι η εσωτερική διαδικασία </a:t>
            </a:r>
            <a:r>
              <a:rPr lang="el-GR" spc="-10" dirty="0">
                <a:cs typeface="Arial"/>
              </a:rPr>
              <a:t>ώθησης  </a:t>
            </a:r>
            <a:r>
              <a:rPr lang="el-GR" spc="-5" dirty="0">
                <a:cs typeface="Arial"/>
              </a:rPr>
              <a:t>της συμπεριφοράς του </a:t>
            </a:r>
            <a:r>
              <a:rPr lang="el-GR" spc="-10" dirty="0">
                <a:cs typeface="Arial"/>
              </a:rPr>
              <a:t>ανθρώπου </a:t>
            </a:r>
            <a:r>
              <a:rPr lang="el-GR" spc="-5" dirty="0">
                <a:cs typeface="Arial"/>
              </a:rPr>
              <a:t>προς τους  </a:t>
            </a:r>
            <a:r>
              <a:rPr lang="el-GR" spc="-10" dirty="0">
                <a:cs typeface="Arial"/>
              </a:rPr>
              <a:t>στόχους </a:t>
            </a:r>
            <a:r>
              <a:rPr lang="el-GR" spc="-5" dirty="0">
                <a:cs typeface="Arial"/>
              </a:rPr>
              <a:t>των οποίων η </a:t>
            </a:r>
            <a:r>
              <a:rPr lang="el-GR" spc="-10" dirty="0">
                <a:cs typeface="Arial"/>
              </a:rPr>
              <a:t>υλοποίηση </a:t>
            </a:r>
            <a:r>
              <a:rPr lang="el-GR" spc="10" dirty="0">
                <a:cs typeface="Arial"/>
              </a:rPr>
              <a:t>έχει </a:t>
            </a:r>
            <a:r>
              <a:rPr lang="el-GR" spc="-5" dirty="0">
                <a:cs typeface="Arial"/>
              </a:rPr>
              <a:t>ως  </a:t>
            </a:r>
            <a:r>
              <a:rPr lang="el-GR" dirty="0">
                <a:cs typeface="Arial"/>
              </a:rPr>
              <a:t>συνέπεια </a:t>
            </a:r>
            <a:r>
              <a:rPr lang="el-GR" spc="-5" dirty="0">
                <a:cs typeface="Arial"/>
              </a:rPr>
              <a:t>την ικανοποίηση των αναγκών</a:t>
            </a:r>
            <a:r>
              <a:rPr lang="el-GR" spc="-10" dirty="0">
                <a:cs typeface="Arial"/>
              </a:rPr>
              <a:t> </a:t>
            </a:r>
            <a:r>
              <a:rPr lang="el-GR" spc="-5" dirty="0">
                <a:cs typeface="Arial"/>
              </a:rPr>
              <a:t>του</a:t>
            </a:r>
            <a:endParaRPr lang="el-GR" dirty="0">
              <a:cs typeface="Arial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717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Τα Κίνητρα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u="sng" dirty="0"/>
              <a:t>Εσωτερικά</a:t>
            </a:r>
            <a:r>
              <a:rPr lang="el-GR" sz="2400" dirty="0"/>
              <a:t> ορίζονται τα εγγενή χαρακτηριστικά ενός έργου που ωθούν τον </a:t>
            </a:r>
            <a:r>
              <a:rPr lang="el-GR" sz="2400" dirty="0" err="1"/>
              <a:t>εργαζόµενο</a:t>
            </a:r>
            <a:r>
              <a:rPr lang="el-GR" sz="2400" dirty="0"/>
              <a:t> στην καταβολή µ</a:t>
            </a:r>
            <a:r>
              <a:rPr lang="el-GR" sz="2400" dirty="0" err="1"/>
              <a:t>έγιστης</a:t>
            </a:r>
            <a:r>
              <a:rPr lang="el-GR" sz="2400" dirty="0"/>
              <a:t> προσπάθειας όπως είναι η ελευθερία δράσης, η µ</a:t>
            </a:r>
            <a:r>
              <a:rPr lang="el-GR" sz="2400" dirty="0" err="1"/>
              <a:t>άθηση</a:t>
            </a:r>
            <a:r>
              <a:rPr lang="el-GR" sz="2400" dirty="0"/>
              <a:t> και η ολοκλήρωση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/>
              <a:t> </a:t>
            </a:r>
            <a:r>
              <a:rPr lang="el-GR" sz="2400" u="sng" dirty="0"/>
              <a:t>Εξωτερικά</a:t>
            </a:r>
            <a:r>
              <a:rPr lang="el-GR" sz="2400" dirty="0"/>
              <a:t> ορίζονται οι προσφορές που παρέχει η διοίκηση όπως οι υψηλές αποδοχές, η δυνατότητα προαγωγής, η αναγνώριση, το κύρος κ.λπ.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/>
              <a:t>Εξωτερικά κίνητρα θεωρούνται και τα </a:t>
            </a:r>
            <a:r>
              <a:rPr lang="el-GR" sz="2400" u="sng" dirty="0"/>
              <a:t>αντικίνητρα</a:t>
            </a:r>
            <a:r>
              <a:rPr lang="el-GR" sz="2400" dirty="0"/>
              <a:t> όπως οι πειθαρχικές ποινές, η στέρηση µ</a:t>
            </a:r>
            <a:r>
              <a:rPr lang="el-GR" sz="2400" dirty="0" err="1"/>
              <a:t>ισθού</a:t>
            </a:r>
            <a:r>
              <a:rPr lang="el-GR" sz="2400" dirty="0"/>
              <a:t>, και η απόλυση που έχουν ως στόχο τον </a:t>
            </a:r>
            <a:r>
              <a:rPr lang="el-GR" sz="2400" dirty="0" err="1"/>
              <a:t>επηρεασµό</a:t>
            </a:r>
            <a:r>
              <a:rPr lang="el-GR" sz="2400" dirty="0"/>
              <a:t> της </a:t>
            </a:r>
            <a:r>
              <a:rPr lang="el-GR" sz="2400" dirty="0" err="1"/>
              <a:t>συµπεριφοράς</a:t>
            </a:r>
            <a:endParaRPr lang="el-GR" sz="2400" dirty="0">
              <a:cs typeface="Arial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046" y="5756029"/>
            <a:ext cx="2743200" cy="10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1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Τα κίνητρα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400" b="1" spc="-5" dirty="0">
                <a:cs typeface="Arial"/>
              </a:rPr>
              <a:t>Πρωτογενή κίνητρα </a:t>
            </a:r>
            <a:r>
              <a:rPr lang="el-GR" sz="2400" spc="-5" dirty="0">
                <a:cs typeface="Arial"/>
              </a:rPr>
              <a:t>(φυσιολογικά/</a:t>
            </a:r>
            <a:r>
              <a:rPr lang="el-GR" sz="2400" spc="-5" dirty="0" err="1">
                <a:cs typeface="Arial"/>
              </a:rPr>
              <a:t>βιολογικ</a:t>
            </a:r>
            <a:r>
              <a:rPr lang="el-GR" sz="2400" spc="-5" dirty="0">
                <a:cs typeface="Arial"/>
              </a:rPr>
              <a:t>ά, έμφυτα)</a:t>
            </a:r>
          </a:p>
          <a:p>
            <a:pPr marL="12700" indent="0">
              <a:lnSpc>
                <a:spcPct val="100000"/>
              </a:lnSpc>
              <a:spcBef>
                <a:spcPts val="700"/>
              </a:spcBef>
              <a:buNone/>
              <a:tabLst>
                <a:tab pos="354965" algn="l"/>
                <a:tab pos="355600" algn="l"/>
              </a:tabLst>
            </a:pPr>
            <a:endParaRPr lang="el-GR" sz="24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400" b="1" spc="-5" dirty="0">
                <a:cs typeface="Arial"/>
              </a:rPr>
              <a:t>Γενικά κίνητρα </a:t>
            </a:r>
            <a:r>
              <a:rPr lang="el-GR" sz="2400" spc="-5" dirty="0">
                <a:cs typeface="Arial"/>
              </a:rPr>
              <a:t>(μη βιολογικά αλλά</a:t>
            </a:r>
            <a:r>
              <a:rPr lang="el-GR" sz="2400" spc="50" dirty="0">
                <a:cs typeface="Arial"/>
              </a:rPr>
              <a:t> </a:t>
            </a:r>
            <a:r>
              <a:rPr lang="el-GR" sz="2400" spc="-5" dirty="0">
                <a:cs typeface="Arial"/>
              </a:rPr>
              <a:t>έμφυτα)</a:t>
            </a:r>
            <a:endParaRPr lang="el-GR" sz="2400" dirty="0"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har char="–"/>
              <a:tabLst>
                <a:tab pos="756285" algn="l"/>
                <a:tab pos="756920" algn="l"/>
              </a:tabLst>
            </a:pPr>
            <a:r>
              <a:rPr lang="el-GR" spc="-5" dirty="0">
                <a:cs typeface="Arial"/>
              </a:rPr>
              <a:t>Κίνητρο της</a:t>
            </a:r>
            <a:r>
              <a:rPr lang="el-GR" spc="-20" dirty="0">
                <a:cs typeface="Arial"/>
              </a:rPr>
              <a:t> </a:t>
            </a:r>
            <a:r>
              <a:rPr lang="el-GR" spc="-5" dirty="0">
                <a:cs typeface="Arial"/>
              </a:rPr>
              <a:t>ικανότητας</a:t>
            </a:r>
            <a:endParaRPr lang="el-GR" dirty="0"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har char="–"/>
              <a:tabLst>
                <a:tab pos="756285" algn="l"/>
                <a:tab pos="756920" algn="l"/>
              </a:tabLst>
            </a:pPr>
            <a:r>
              <a:rPr lang="el-GR" spc="-5" dirty="0">
                <a:cs typeface="Arial"/>
              </a:rPr>
              <a:t>Κίνητρο της</a:t>
            </a:r>
            <a:r>
              <a:rPr lang="el-GR" spc="-20" dirty="0">
                <a:cs typeface="Arial"/>
              </a:rPr>
              <a:t> </a:t>
            </a:r>
            <a:r>
              <a:rPr lang="el-GR" spc="-5" dirty="0">
                <a:cs typeface="Arial"/>
              </a:rPr>
              <a:t>περιέργειας</a:t>
            </a:r>
            <a:endParaRPr lang="el-GR" dirty="0"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har char="–"/>
              <a:tabLst>
                <a:tab pos="756285" algn="l"/>
                <a:tab pos="756920" algn="l"/>
              </a:tabLst>
            </a:pPr>
            <a:r>
              <a:rPr lang="el-GR" spc="-5" dirty="0">
                <a:cs typeface="Arial"/>
              </a:rPr>
              <a:t>Κίνητρο της</a:t>
            </a:r>
            <a:r>
              <a:rPr lang="el-GR" spc="-20" dirty="0">
                <a:cs typeface="Arial"/>
              </a:rPr>
              <a:t> </a:t>
            </a:r>
            <a:r>
              <a:rPr lang="el-GR" spc="-5" dirty="0">
                <a:cs typeface="Arial"/>
              </a:rPr>
              <a:t>δραστηριότητας</a:t>
            </a:r>
            <a:endParaRPr lang="el-GR" dirty="0"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har char="–"/>
              <a:tabLst>
                <a:tab pos="756285" algn="l"/>
                <a:tab pos="756920" algn="l"/>
              </a:tabLst>
            </a:pPr>
            <a:r>
              <a:rPr lang="el-GR" spc="-5" dirty="0">
                <a:cs typeface="Arial"/>
              </a:rPr>
              <a:t>Κίνητρο της στοργής </a:t>
            </a:r>
            <a:r>
              <a:rPr lang="el-GR" dirty="0">
                <a:cs typeface="Arial"/>
              </a:rPr>
              <a:t>ή</a:t>
            </a:r>
            <a:r>
              <a:rPr lang="el-GR" spc="-20" dirty="0">
                <a:cs typeface="Arial"/>
              </a:rPr>
              <a:t> </a:t>
            </a:r>
            <a:r>
              <a:rPr lang="el-GR" spc="-5" dirty="0">
                <a:cs typeface="Arial"/>
              </a:rPr>
              <a:t>αγάπης</a:t>
            </a:r>
          </a:p>
          <a:p>
            <a:pPr marL="469265" lvl="1" indent="0">
              <a:lnSpc>
                <a:spcPct val="100000"/>
              </a:lnSpc>
              <a:spcBef>
                <a:spcPts val="505"/>
              </a:spcBef>
              <a:buNone/>
              <a:tabLst>
                <a:tab pos="756285" algn="l"/>
                <a:tab pos="756920" algn="l"/>
              </a:tabLst>
            </a:pPr>
            <a:endParaRPr lang="el-GR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400" b="1" spc="-5" dirty="0">
                <a:cs typeface="Arial"/>
              </a:rPr>
              <a:t>Δευτερογενή</a:t>
            </a:r>
            <a:r>
              <a:rPr lang="el-GR" sz="2400" b="1" spc="-30" dirty="0">
                <a:cs typeface="Arial"/>
              </a:rPr>
              <a:t> </a:t>
            </a:r>
            <a:r>
              <a:rPr lang="el-GR" sz="2400" b="1" spc="-5" dirty="0">
                <a:cs typeface="Arial"/>
              </a:rPr>
              <a:t>κίνητρα</a:t>
            </a:r>
            <a:endParaRPr lang="el-GR" sz="2400" dirty="0"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Char char="–"/>
              <a:tabLst>
                <a:tab pos="756285" algn="l"/>
                <a:tab pos="756920" algn="l"/>
              </a:tabLst>
            </a:pPr>
            <a:r>
              <a:rPr lang="el-GR" spc="-5" dirty="0">
                <a:cs typeface="Arial"/>
              </a:rPr>
              <a:t>Κίνητρο της κοινωνικής </a:t>
            </a:r>
            <a:r>
              <a:rPr lang="el-GR" spc="-10" dirty="0">
                <a:cs typeface="Arial"/>
              </a:rPr>
              <a:t>ένταξης</a:t>
            </a:r>
            <a:endParaRPr lang="el-GR" dirty="0"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lang="el-GR" spc="-5" dirty="0">
                <a:cs typeface="Arial"/>
              </a:rPr>
              <a:t>Κίνητρο της</a:t>
            </a:r>
            <a:r>
              <a:rPr lang="el-GR" spc="-15" dirty="0">
                <a:cs typeface="Arial"/>
              </a:rPr>
              <a:t> </a:t>
            </a:r>
            <a:r>
              <a:rPr lang="el-GR" spc="-5" dirty="0">
                <a:cs typeface="Arial"/>
              </a:rPr>
              <a:t>ασφάλειας</a:t>
            </a:r>
            <a:endParaRPr lang="el-GR" dirty="0"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har char="–"/>
              <a:tabLst>
                <a:tab pos="756285" algn="l"/>
                <a:tab pos="756920" algn="l"/>
              </a:tabLst>
            </a:pPr>
            <a:r>
              <a:rPr lang="el-GR" spc="-5" dirty="0">
                <a:cs typeface="Arial"/>
              </a:rPr>
              <a:t>Κίνητρο της</a:t>
            </a:r>
            <a:r>
              <a:rPr lang="el-GR" spc="-20" dirty="0">
                <a:cs typeface="Arial"/>
              </a:rPr>
              <a:t> </a:t>
            </a:r>
            <a:r>
              <a:rPr lang="el-GR" spc="-5" dirty="0">
                <a:cs typeface="Arial"/>
              </a:rPr>
              <a:t>επιτυχίας</a:t>
            </a:r>
            <a:endParaRPr lang="el-GR" dirty="0"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har char="–"/>
              <a:tabLst>
                <a:tab pos="756285" algn="l"/>
                <a:tab pos="756920" algn="l"/>
              </a:tabLst>
            </a:pPr>
            <a:r>
              <a:rPr lang="el-GR" spc="-5" dirty="0">
                <a:cs typeface="Arial"/>
              </a:rPr>
              <a:t>Κίνητρο του</a:t>
            </a:r>
            <a:r>
              <a:rPr lang="el-GR" spc="-10" dirty="0">
                <a:cs typeface="Arial"/>
              </a:rPr>
              <a:t> </a:t>
            </a:r>
            <a:r>
              <a:rPr lang="el-GR" dirty="0">
                <a:cs typeface="Arial"/>
              </a:rPr>
              <a:t>κύρους</a:t>
            </a: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har char="–"/>
              <a:tabLst>
                <a:tab pos="756285" algn="l"/>
                <a:tab pos="756920" algn="l"/>
              </a:tabLst>
            </a:pPr>
            <a:r>
              <a:rPr lang="el-GR" spc="-5" dirty="0">
                <a:cs typeface="Arial"/>
              </a:rPr>
              <a:t>Κίνητρο της</a:t>
            </a:r>
            <a:r>
              <a:rPr lang="el-GR" spc="-20" dirty="0">
                <a:cs typeface="Arial"/>
              </a:rPr>
              <a:t> </a:t>
            </a:r>
            <a:r>
              <a:rPr lang="el-GR" spc="-5" dirty="0">
                <a:cs typeface="Arial"/>
              </a:rPr>
              <a:t>εξουσίας</a:t>
            </a:r>
            <a:endParaRPr lang="el-GR" dirty="0">
              <a:cs typeface="Arial"/>
            </a:endParaRPr>
          </a:p>
          <a:p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04" y="1867757"/>
            <a:ext cx="2206625" cy="215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19673"/>
            <a:ext cx="4349262" cy="219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0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95754" y="2532124"/>
            <a:ext cx="9144000" cy="1655762"/>
          </a:xfrm>
        </p:spPr>
        <p:txBody>
          <a:bodyPr>
            <a:normAutofit/>
          </a:bodyPr>
          <a:lstStyle/>
          <a:p>
            <a:r>
              <a:rPr lang="el-GR" sz="3600" b="1" i="1" dirty="0"/>
              <a:t>Ενότητα </a:t>
            </a:r>
            <a:r>
              <a:rPr lang="el-GR" sz="3600" i="1" dirty="0"/>
              <a:t>2</a:t>
            </a:r>
            <a:r>
              <a:rPr lang="el-GR" sz="3600" i="1" baseline="30000" dirty="0"/>
              <a:t>η</a:t>
            </a:r>
            <a:endParaRPr lang="el-GR" sz="3600" dirty="0"/>
          </a:p>
          <a:p>
            <a:r>
              <a:rPr lang="el-GR" sz="3600" dirty="0"/>
              <a:t>Θεωρίες Κινήτρων</a:t>
            </a:r>
          </a:p>
          <a:p>
            <a:endParaRPr lang="el-GR" sz="3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95" y="4104177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08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Περιεχόμενα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b="1" i="1" dirty="0"/>
          </a:p>
          <a:p>
            <a:endParaRPr lang="el-GR" sz="2400" b="1" i="1" dirty="0"/>
          </a:p>
          <a:p>
            <a:r>
              <a:rPr lang="el-GR" sz="2400" b="1" i="1" dirty="0"/>
              <a:t>Ενότητα </a:t>
            </a:r>
            <a:r>
              <a:rPr lang="el-GR" sz="2400" i="1" dirty="0"/>
              <a:t>1</a:t>
            </a:r>
            <a:r>
              <a:rPr lang="el-GR" sz="2400" i="1" baseline="30000" dirty="0"/>
              <a:t>η</a:t>
            </a:r>
            <a:r>
              <a:rPr lang="el-GR" sz="2400" dirty="0"/>
              <a:t>:</a:t>
            </a:r>
            <a:r>
              <a:rPr lang="en-US" sz="2400" dirty="0"/>
              <a:t> </a:t>
            </a:r>
            <a:r>
              <a:rPr lang="el-GR" sz="2400" dirty="0"/>
              <a:t>Περιεχόμενο της Παρακίνησης</a:t>
            </a:r>
          </a:p>
          <a:p>
            <a:endParaRPr lang="el-GR" sz="2400" dirty="0"/>
          </a:p>
          <a:p>
            <a:r>
              <a:rPr lang="el-GR" sz="2400" b="1" i="1" dirty="0"/>
              <a:t>Ενότητα </a:t>
            </a:r>
            <a:r>
              <a:rPr lang="el-GR" sz="2400" i="1" dirty="0"/>
              <a:t>2</a:t>
            </a:r>
            <a:r>
              <a:rPr lang="el-GR" sz="2400" i="1" baseline="30000" dirty="0"/>
              <a:t>η</a:t>
            </a:r>
            <a:r>
              <a:rPr lang="el-GR" sz="2400" dirty="0"/>
              <a:t>:</a:t>
            </a:r>
            <a:r>
              <a:rPr lang="en-US" sz="2400" dirty="0"/>
              <a:t> </a:t>
            </a:r>
            <a:r>
              <a:rPr lang="el-GR" sz="2400" dirty="0"/>
              <a:t>Θεωρίες κινήτρων</a:t>
            </a:r>
          </a:p>
          <a:p>
            <a:endParaRPr lang="en-US" sz="2400" dirty="0"/>
          </a:p>
          <a:p>
            <a:r>
              <a:rPr lang="el-GR" sz="2400" b="1" i="1" dirty="0"/>
              <a:t>Ενότητα </a:t>
            </a:r>
            <a:r>
              <a:rPr lang="en-US" sz="2400" i="1" dirty="0"/>
              <a:t>3</a:t>
            </a:r>
            <a:r>
              <a:rPr lang="el-GR" sz="2400" i="1" baseline="30000" dirty="0"/>
              <a:t>η</a:t>
            </a:r>
            <a:r>
              <a:rPr lang="el-GR" sz="2400" dirty="0"/>
              <a:t>:</a:t>
            </a:r>
            <a:r>
              <a:rPr lang="en-US" sz="2400" dirty="0"/>
              <a:t> </a:t>
            </a:r>
            <a:r>
              <a:rPr lang="el-GR" sz="2400" dirty="0"/>
              <a:t>Θεωρίες Παρακίνησης</a:t>
            </a:r>
            <a:endParaRPr lang="el-GR" sz="2400" spc="-15" dirty="0"/>
          </a:p>
          <a:p>
            <a:endParaRPr lang="el-GR" sz="2400" spc="-15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23" y="202467"/>
            <a:ext cx="53165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703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Θεωρίες κινήτρων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Θεωρίες των ενστίκτων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Θεωρίες της </a:t>
            </a:r>
            <a:r>
              <a:rPr lang="el-GR" dirty="0" err="1"/>
              <a:t>ορµής</a:t>
            </a:r>
            <a:r>
              <a:rPr lang="el-GR" dirty="0"/>
              <a:t> και της ενίσχυσης </a:t>
            </a:r>
          </a:p>
          <a:p>
            <a:endParaRPr lang="el-GR" dirty="0"/>
          </a:p>
          <a:p>
            <a:r>
              <a:rPr lang="el-GR" dirty="0"/>
              <a:t> Γνωστικές θεωρίες</a:t>
            </a:r>
          </a:p>
          <a:p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953" y="2319338"/>
            <a:ext cx="176212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1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70182" y="633047"/>
            <a:ext cx="8581294" cy="84406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Οι θεωρίες των ενστίκτων</a:t>
            </a:r>
            <a:endParaRPr lang="el-G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649414" y="1840596"/>
            <a:ext cx="6822831" cy="830997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Το ένστικτο </a:t>
            </a:r>
            <a:r>
              <a:rPr lang="el-GR" sz="2400" b="1" dirty="0"/>
              <a:t>δεν έχει </a:t>
            </a:r>
            <a:r>
              <a:rPr lang="el-GR" sz="2400" dirty="0"/>
              <a:t>τον αποκλειστικό ρόλο στην ερμηνεία της ανθρώπινης </a:t>
            </a:r>
            <a:r>
              <a:rPr lang="el-GR" sz="2400" dirty="0" err="1"/>
              <a:t>συµπεριφοράς</a:t>
            </a:r>
            <a:endParaRPr lang="el-GR" sz="2400" dirty="0"/>
          </a:p>
        </p:txBody>
      </p:sp>
      <p:sp>
        <p:nvSpPr>
          <p:cNvPr id="5" name="Ορθογώνιο 4"/>
          <p:cNvSpPr/>
          <p:nvPr/>
        </p:nvSpPr>
        <p:spPr>
          <a:xfrm>
            <a:off x="1547445" y="3011610"/>
            <a:ext cx="9671539" cy="1938992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/>
              <a:t>Ένστικτο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l-GR" sz="2400" dirty="0" err="1"/>
              <a:t>κληρονοµηµένη</a:t>
            </a:r>
            <a:r>
              <a:rPr lang="el-GR" sz="2400" dirty="0"/>
              <a:t> ή </a:t>
            </a:r>
            <a:r>
              <a:rPr lang="el-GR" sz="2400" dirty="0" err="1"/>
              <a:t>έµφυτη</a:t>
            </a:r>
            <a:r>
              <a:rPr lang="el-GR" sz="2400" dirty="0"/>
              <a:t> προδιάθεση που οδηγεί τον κάτοχό της να αντιληφθεί ή να προσέξει τα </a:t>
            </a:r>
            <a:r>
              <a:rPr lang="el-GR" sz="2400" dirty="0" err="1"/>
              <a:t>αντικείµενα</a:t>
            </a:r>
            <a:r>
              <a:rPr lang="el-GR" sz="2400" dirty="0"/>
              <a:t> µ</a:t>
            </a:r>
            <a:r>
              <a:rPr lang="el-GR" sz="2400" dirty="0" err="1"/>
              <a:t>ιας</a:t>
            </a:r>
            <a:r>
              <a:rPr lang="el-GR" sz="2400" dirty="0"/>
              <a:t> κατηγορίας, να νιώσει µία ιδιαίτερου είδους </a:t>
            </a:r>
            <a:r>
              <a:rPr lang="el-GR" sz="2400" dirty="0" err="1"/>
              <a:t>συναισθηµατική</a:t>
            </a:r>
            <a:r>
              <a:rPr lang="el-GR" sz="2400" dirty="0"/>
              <a:t> αναταραχή, όταν βλέπει ένα </a:t>
            </a:r>
            <a:r>
              <a:rPr lang="el-GR" sz="2400" dirty="0" err="1"/>
              <a:t>παρόµοιο</a:t>
            </a:r>
            <a:r>
              <a:rPr lang="el-GR" sz="2400" dirty="0"/>
              <a:t> </a:t>
            </a:r>
            <a:r>
              <a:rPr lang="el-GR" sz="2400" dirty="0" err="1"/>
              <a:t>αντικείµενο</a:t>
            </a:r>
            <a:r>
              <a:rPr lang="el-GR" sz="2400" dirty="0"/>
              <a:t> και να δράσει µε </a:t>
            </a:r>
            <a:r>
              <a:rPr lang="el-GR" sz="2400" dirty="0" err="1"/>
              <a:t>συγκεκριµένο</a:t>
            </a:r>
            <a:r>
              <a:rPr lang="el-GR" sz="2400" dirty="0"/>
              <a:t> τρόπο αναφορικά µε το </a:t>
            </a:r>
            <a:r>
              <a:rPr lang="el-GR" sz="2400" dirty="0" err="1"/>
              <a:t>αντικείµενο</a:t>
            </a:r>
            <a:r>
              <a:rPr lang="el-GR" sz="2400" dirty="0"/>
              <a:t> αυτό</a:t>
            </a:r>
            <a:r>
              <a:rPr lang="en-US" sz="2400" dirty="0"/>
              <a:t> (</a:t>
            </a:r>
            <a:r>
              <a:rPr lang="el-GR" sz="2400" dirty="0" err="1"/>
              <a:t>McDougal</a:t>
            </a:r>
            <a:r>
              <a:rPr lang="en-US" sz="2400" dirty="0"/>
              <a:t>)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547445" y="5383354"/>
            <a:ext cx="9483970" cy="1200329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K</a:t>
            </a:r>
            <a:r>
              <a:rPr lang="el-GR" sz="2400" dirty="0" err="1"/>
              <a:t>άθε</a:t>
            </a:r>
            <a:r>
              <a:rPr lang="el-GR" sz="2400" dirty="0"/>
              <a:t> άνθρωπος έχει την προδιάθεση να επιδείξει κάποια </a:t>
            </a:r>
            <a:r>
              <a:rPr lang="el-GR" sz="2400" dirty="0" err="1"/>
              <a:t>συµπεριφορά</a:t>
            </a:r>
            <a:r>
              <a:rPr lang="el-GR" sz="2400" dirty="0"/>
              <a:t> (π.χ. φόβο, φθόνο, περιέργεια, αγάπη) αλλά η εκδήλωση της </a:t>
            </a:r>
            <a:r>
              <a:rPr lang="el-GR" sz="2400" dirty="0" err="1"/>
              <a:t>συµπεριφοράς</a:t>
            </a:r>
            <a:r>
              <a:rPr lang="el-GR" sz="2400" dirty="0"/>
              <a:t> εξαρτάται από το περιβάλλον</a:t>
            </a:r>
          </a:p>
        </p:txBody>
      </p:sp>
    </p:spTree>
    <p:extLst>
      <p:ext uri="{BB962C8B-B14F-4D97-AF65-F5344CB8AC3E}">
        <p14:creationId xmlns:p14="http://schemas.microsoft.com/office/powerpoint/2010/main" val="3607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47800" y="353402"/>
            <a:ext cx="8950569" cy="1325563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Οι Θεωρίες της </a:t>
            </a:r>
            <a:r>
              <a:rPr lang="el-G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ορµής</a:t>
            </a:r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και της </a:t>
            </a:r>
            <a:r>
              <a:rPr lang="el-G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επανίσχυσης</a:t>
            </a:r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και οι </a:t>
            </a:r>
            <a:r>
              <a:rPr lang="el-G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συµπεριφοριστικές</a:t>
            </a:r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θεωρίες</a:t>
            </a:r>
            <a:endParaRPr lang="el-G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729155" y="2690281"/>
            <a:ext cx="8991600" cy="830997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Οι αποφάσεις που αφορούν την τωρινή </a:t>
            </a:r>
            <a:r>
              <a:rPr lang="el-GR" sz="2400" dirty="0" err="1"/>
              <a:t>συµπεριφορά</a:t>
            </a:r>
            <a:r>
              <a:rPr lang="el-GR" sz="2400" dirty="0"/>
              <a:t> βασίζονται στις συνέπειες ή τις </a:t>
            </a:r>
            <a:r>
              <a:rPr lang="el-GR" sz="2400" dirty="0" err="1"/>
              <a:t>αµοιβές</a:t>
            </a:r>
            <a:r>
              <a:rPr lang="el-GR" sz="2400" dirty="0"/>
              <a:t> που είχε η παρελθούσα </a:t>
            </a:r>
            <a:r>
              <a:rPr lang="el-GR" sz="2400" dirty="0" err="1"/>
              <a:t>συµπεριφορά</a:t>
            </a:r>
            <a:endParaRPr lang="el-GR" sz="2400" dirty="0"/>
          </a:p>
        </p:txBody>
      </p:sp>
      <p:sp>
        <p:nvSpPr>
          <p:cNvPr id="5" name="Ορθογώνιο 4"/>
          <p:cNvSpPr/>
          <p:nvPr/>
        </p:nvSpPr>
        <p:spPr>
          <a:xfrm>
            <a:off x="2203938" y="4239068"/>
            <a:ext cx="7408985" cy="830997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Η ανάγκη για µία </a:t>
            </a:r>
            <a:r>
              <a:rPr lang="el-GR" sz="2400" dirty="0" err="1"/>
              <a:t>συµπεριφορά</a:t>
            </a:r>
            <a:r>
              <a:rPr lang="el-GR" sz="2400" dirty="0"/>
              <a:t> προέρχεται από την έλλειψη ισορροπίας των φυσιολογικών λειτουργιών (</a:t>
            </a:r>
            <a:r>
              <a:rPr lang="el-GR" sz="2400" dirty="0" err="1"/>
              <a:t>Hull</a:t>
            </a:r>
            <a:r>
              <a:rPr lang="el-G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24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1922369" cy="1078523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Οι Θεωρίες της </a:t>
            </a:r>
            <a:r>
              <a:rPr lang="el-G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ορµής</a:t>
            </a:r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και της ενίσχυσης και οι </a:t>
            </a:r>
            <a:r>
              <a:rPr lang="el-G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συµπεριφοριστικές</a:t>
            </a:r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θεωρίες</a:t>
            </a:r>
            <a:endParaRPr lang="el-G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477108" y="4886124"/>
            <a:ext cx="9624645" cy="830997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Μπορεί να µην υπάρχει η ανάγκη λήψης τροφής, αλλά το </a:t>
            </a:r>
            <a:r>
              <a:rPr lang="el-GR" sz="2400" dirty="0" err="1"/>
              <a:t>άτοµο</a:t>
            </a:r>
            <a:r>
              <a:rPr lang="el-GR" sz="2400" dirty="0"/>
              <a:t> να προβεί σε κατανάλωση επειδή είδε κάποιο λαχταριστό φαγητό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641231" y="1570671"/>
            <a:ext cx="8604739" cy="1200329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Υπάρχουν καταστάσεις «ανάγκης» που δεν οδηγούν υποχρεωτικά σε καταστάσεις «</a:t>
            </a:r>
            <a:r>
              <a:rPr lang="el-GR" sz="2400" dirty="0" err="1"/>
              <a:t>ορµής</a:t>
            </a:r>
            <a:r>
              <a:rPr lang="el-GR" sz="2400" dirty="0"/>
              <a:t>», όπως υπάρχουν και καταστάσεις «</a:t>
            </a:r>
            <a:r>
              <a:rPr lang="el-GR" sz="2400" dirty="0" err="1"/>
              <a:t>ορµής</a:t>
            </a:r>
            <a:r>
              <a:rPr lang="el-GR" sz="2400" dirty="0"/>
              <a:t>» που δεν προέρχονται από καταστάσεις «ανάγκης»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227386" y="3166625"/>
            <a:ext cx="7690338" cy="1200329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Υπάρχει η περίπτωση να προκύψει µία κατάσταση κινήτρων προς δράση από κάποιο εξωτερικό </a:t>
            </a:r>
            <a:r>
              <a:rPr lang="el-GR" sz="2400" dirty="0" err="1"/>
              <a:t>ερέθισµα</a:t>
            </a:r>
            <a:r>
              <a:rPr lang="el-GR" sz="2400" dirty="0"/>
              <a:t> και όχι από κάποια εσωτερική ανάγκη που προκαλεί ανισορροπία</a:t>
            </a:r>
          </a:p>
        </p:txBody>
      </p:sp>
    </p:spTree>
    <p:extLst>
      <p:ext uri="{BB962C8B-B14F-4D97-AF65-F5344CB8AC3E}">
        <p14:creationId xmlns:p14="http://schemas.microsoft.com/office/powerpoint/2010/main" val="34302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Παρακίνηση και Δημόσια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Διοίκηση</a:t>
            </a:r>
            <a:endParaRPr lang="el-GR" b="1" dirty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altLang="el-GR" dirty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l-GR" altLang="el-GR" dirty="0">
                <a:latin typeface="Calibri" panose="020F0502020204030204" pitchFamily="34" charset="0"/>
              </a:rPr>
              <a:t>Η παρακίνηση των δημοσίων υπαλλήλων είναι </a:t>
            </a:r>
          </a:p>
          <a:p>
            <a:pPr algn="ctr">
              <a:buNone/>
            </a:pPr>
            <a:r>
              <a:rPr lang="el-GR" altLang="el-GR" b="1" dirty="0">
                <a:latin typeface="Calibri" panose="020F0502020204030204" pitchFamily="34" charset="0"/>
              </a:rPr>
              <a:t>αναγκαία προϋπόθεση αλλά και πρόκληση για τους προϊσταμένους</a:t>
            </a:r>
            <a:endParaRPr lang="en-US" altLang="el-GR" b="1" dirty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l-GR" altLang="el-GR" dirty="0">
                <a:latin typeface="Calibri" panose="020F0502020204030204" pitchFamily="34" charset="0"/>
              </a:rPr>
              <a:t>προκειμένου να επιτευχθούν </a:t>
            </a:r>
          </a:p>
          <a:p>
            <a:pPr algn="ctr">
              <a:buNone/>
            </a:pPr>
            <a:r>
              <a:rPr lang="el-GR" altLang="el-GR" dirty="0">
                <a:latin typeface="Calibri" panose="020F0502020204030204" pitchFamily="34" charset="0"/>
              </a:rPr>
              <a:t>οι στόχοι αποδοτικότητας και αποτελεσματικότητας </a:t>
            </a:r>
          </a:p>
          <a:p>
            <a:pPr algn="ctr">
              <a:buNone/>
            </a:pPr>
            <a:r>
              <a:rPr lang="el-GR" altLang="el-GR" dirty="0">
                <a:latin typeface="Calibri" panose="020F0502020204030204" pitchFamily="34" charset="0"/>
              </a:rPr>
              <a:t>των δημοσίων οργανισμών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8114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7868" y="381000"/>
            <a:ext cx="10356132" cy="838200"/>
          </a:xfrm>
        </p:spPr>
        <p:txBody>
          <a:bodyPr/>
          <a:lstStyle/>
          <a:p>
            <a:r>
              <a:rPr lang="el-GR" dirty="0"/>
              <a:t>Χαρακτηριστικά Δημοσίων Υπηρεσιών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/>
              <a:t>Οι περισσότερες δημόσιες υπηρεσίες είναι ομαδικές δραστηριότητες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l-GR" dirty="0"/>
              <a:t>Οι καθημερινές ιδιαιτερότητες δεν μπορούν να αντιμετωπιστούν από κάθε άτομο χωριστά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</a:pPr>
            <a:r>
              <a:rPr lang="el-GR" dirty="0"/>
              <a:t>Η αλληλεπίδραση μέσα στην ομάδα είναι καθοριστική για την απόδοσή της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l-GR" dirty="0"/>
              <a:t>Η ευελιξία στη σύνθεση της ομάδας είναι περιορισμένη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l-GR" dirty="0"/>
              <a:t>Οι προϊστάμενοι πρέπει να κάνουν το καλύτερο με τους διαθέσιμους υπαλλήλους</a:t>
            </a:r>
            <a:endParaRPr lang="en-GB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591" y="381000"/>
            <a:ext cx="11127409" cy="838200"/>
          </a:xfrm>
        </p:spPr>
        <p:txBody>
          <a:bodyPr>
            <a:noAutofit/>
          </a:bodyPr>
          <a:lstStyle/>
          <a:p>
            <a:r>
              <a:rPr lang="el-GR" sz="4000" b="1" dirty="0"/>
              <a:t>Παράγοντες που Επηρεάζουν την Απόδοση της Ομαδικής Εργασίας</a:t>
            </a:r>
            <a:endParaRPr lang="en-US" sz="4000" b="1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790" y="2011680"/>
            <a:ext cx="10837274" cy="4160520"/>
          </a:xfrm>
        </p:spPr>
        <p:txBody>
          <a:bodyPr>
            <a:normAutofit/>
          </a:bodyPr>
          <a:lstStyle/>
          <a:p>
            <a:r>
              <a:rPr lang="el-GR" sz="3200" dirty="0"/>
              <a:t>Σύνθεση της ομάδας</a:t>
            </a:r>
            <a:r>
              <a:rPr lang="en-US" sz="3200" dirty="0"/>
              <a:t>.</a:t>
            </a:r>
          </a:p>
          <a:p>
            <a:r>
              <a:rPr lang="el-GR" sz="3200" dirty="0"/>
              <a:t>Συνεκτικότητα ομάδας</a:t>
            </a:r>
            <a:r>
              <a:rPr lang="en-US" sz="3200" dirty="0"/>
              <a:t>.</a:t>
            </a:r>
          </a:p>
          <a:p>
            <a:r>
              <a:rPr lang="el-GR" sz="3200" dirty="0"/>
              <a:t>Επικοινωνία στην ομάδα</a:t>
            </a:r>
            <a:r>
              <a:rPr lang="en-US" sz="3200" dirty="0"/>
              <a:t>.</a:t>
            </a:r>
          </a:p>
          <a:p>
            <a:r>
              <a:rPr lang="el-GR" sz="3200" dirty="0"/>
              <a:t>Οργάνωση της ομάδας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840" tIns="44623" rIns="90840" bIns="44623" rtlCol="0" anchor="ctr">
            <a:normAutofit/>
          </a:bodyPr>
          <a:lstStyle/>
          <a:p>
            <a:r>
              <a:rPr lang="el-GR"/>
              <a:t>Σύνθεση της Ομάδας</a:t>
            </a:r>
            <a:endParaRPr lang="en-GB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5718" y="1676401"/>
            <a:ext cx="9293032" cy="5010646"/>
          </a:xfrm>
          <a:noFill/>
          <a:ln/>
        </p:spPr>
        <p:txBody>
          <a:bodyPr vert="horz" lIns="90840" tIns="44623" rIns="90840" bIns="44623" rtlCol="0"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Η ομάδα που αποτελείται από άτομα με κοινή παρακίνηση μπορεί να είναι προβληματικές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l-GR" sz="2800" dirty="0"/>
              <a:t>Προσανατολισμός στο καθήκον: Ο καθένας θέλει να κάνει το δικό του πράγμα.</a:t>
            </a:r>
            <a:endParaRPr lang="en-GB" sz="2800" dirty="0"/>
          </a:p>
          <a:p>
            <a:pPr lvl="1"/>
            <a:r>
              <a:rPr lang="el-GR" sz="2800" dirty="0"/>
              <a:t>Έμφαση στον εαυτό: Όλοι θέλουν να είναι το αφεντικό.</a:t>
            </a:r>
            <a:endParaRPr lang="en-GB" sz="2800" dirty="0"/>
          </a:p>
          <a:p>
            <a:pPr lvl="1"/>
            <a:r>
              <a:rPr lang="el-GR" sz="2800" dirty="0"/>
              <a:t>Έμφαση στην αλληλεπίδραση</a:t>
            </a:r>
            <a:r>
              <a:rPr lang="en-GB" sz="2800" dirty="0"/>
              <a:t> – </a:t>
            </a:r>
            <a:r>
              <a:rPr lang="el-GR" sz="2800" dirty="0"/>
              <a:t>πολύ κουβέντα λίγη δουλειά</a:t>
            </a:r>
            <a:r>
              <a:rPr lang="en-GB" sz="2800" dirty="0"/>
              <a:t>.</a:t>
            </a:r>
          </a:p>
          <a:p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Οι αποτελεσματικές ομάδες έχουν λίγο από όλα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Τα άτομα της αλληλεπίδρασης είναι σημαντικά αφού μπορούν να εντοπίσουν και να εκτονώσουν τις εντάσεις που προκύπτουν.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Συνεκτικότητα Ομάδας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 typeface="Monotype Sorts" pitchFamily="2" charset="2"/>
              <a:buNone/>
            </a:pPr>
            <a:endParaRPr lang="en-US" sz="3600" dirty="0"/>
          </a:p>
          <a:p>
            <a:pPr algn="ctr">
              <a:buFont typeface="Monotype Sorts" pitchFamily="2" charset="2"/>
              <a:buNone/>
            </a:pPr>
            <a:r>
              <a:rPr lang="el-GR" sz="3600" dirty="0"/>
              <a:t>Σε μία συνεκτική ομάδα, τα μέλη θεωρούν ότι η ομάδα είναι πιο σημαντική από τα μέλη που την απαρτίζουν</a:t>
            </a:r>
            <a:endParaRPr lang="en-GB" sz="3600" dirty="0"/>
          </a:p>
          <a:p>
            <a:endParaRPr lang="el-GR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Ανάπτυξη Συνεκτικότητας</a:t>
            </a:r>
            <a:endParaRPr lang="en-GB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9931" y="1828800"/>
            <a:ext cx="9554464" cy="4648200"/>
          </a:xfrm>
        </p:spPr>
        <p:txBody>
          <a:bodyPr/>
          <a:lstStyle/>
          <a:p>
            <a:r>
              <a:rPr lang="el-GR" dirty="0"/>
              <a:t>Η συνεκτικότητα επηρεάζεται από παράγοντες όπως η </a:t>
            </a:r>
            <a:r>
              <a:rPr lang="el-GR" dirty="0" err="1"/>
              <a:t>οργανωσιακή</a:t>
            </a:r>
            <a:r>
              <a:rPr lang="el-GR" dirty="0"/>
              <a:t> κουλτούρα και οι προσωπικότητες των μελών της</a:t>
            </a:r>
            <a:r>
              <a:rPr lang="en-GB" dirty="0"/>
              <a:t>.</a:t>
            </a:r>
          </a:p>
          <a:p>
            <a:r>
              <a:rPr lang="el-GR" dirty="0"/>
              <a:t>Η συνεκτικότητα δυναμώνει μέσω:</a:t>
            </a:r>
            <a:endParaRPr lang="en-GB" dirty="0"/>
          </a:p>
          <a:p>
            <a:pPr lvl="1"/>
            <a:r>
              <a:rPr lang="el-GR" dirty="0"/>
              <a:t>κοινωνικών γεγονότων</a:t>
            </a:r>
            <a:endParaRPr lang="en-GB" dirty="0"/>
          </a:p>
          <a:p>
            <a:pPr lvl="1"/>
            <a:r>
              <a:rPr lang="el-GR" dirty="0"/>
              <a:t>αναπτύσσοντας μία ταυτότητα ομάδας και χώρου</a:t>
            </a:r>
            <a:endParaRPr lang="en-GB" dirty="0"/>
          </a:p>
          <a:p>
            <a:pPr lvl="1"/>
            <a:r>
              <a:rPr lang="el-GR" dirty="0"/>
              <a:t>σαφείς ενέργειες κτισίματος της ομάδας</a:t>
            </a:r>
            <a:r>
              <a:rPr lang="en-GB" dirty="0"/>
              <a:t>.</a:t>
            </a:r>
          </a:p>
          <a:p>
            <a:r>
              <a:rPr lang="el-GR" dirty="0"/>
              <a:t>Ανοικτή πληροφόρηση είναι ένας απλός τρόπος να εξασφαλιστεί το αίσθημα του </a:t>
            </a:r>
            <a:r>
              <a:rPr lang="el-GR" dirty="0" err="1"/>
              <a:t>ανήκειν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95754" y="2532124"/>
            <a:ext cx="9144000" cy="1655762"/>
          </a:xfrm>
        </p:spPr>
        <p:txBody>
          <a:bodyPr>
            <a:normAutofit/>
          </a:bodyPr>
          <a:lstStyle/>
          <a:p>
            <a:r>
              <a:rPr lang="el-GR" sz="3600" b="1" i="1" dirty="0"/>
              <a:t>Ενότητα </a:t>
            </a:r>
            <a:r>
              <a:rPr lang="el-GR" sz="3600" i="1" dirty="0"/>
              <a:t>1</a:t>
            </a:r>
            <a:r>
              <a:rPr lang="el-GR" sz="3600" i="1" baseline="30000" dirty="0"/>
              <a:t>η</a:t>
            </a:r>
            <a:endParaRPr lang="el-GR" sz="3600" dirty="0"/>
          </a:p>
          <a:p>
            <a:r>
              <a:rPr lang="el-GR" sz="3600" dirty="0"/>
              <a:t>Περιεχόμενο της Παρακίνησης</a:t>
            </a:r>
          </a:p>
          <a:p>
            <a:endParaRPr lang="el-GR" sz="3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93" y="3360005"/>
            <a:ext cx="1725613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447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Επικοινωνία στην Ομάδα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157" y="1524000"/>
            <a:ext cx="10733907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dirty="0"/>
              <a:t>Μέγεθος της Ομάδας</a:t>
            </a:r>
            <a:endParaRPr lang="en-GB" dirty="0"/>
          </a:p>
          <a:p>
            <a:pPr lvl="1">
              <a:lnSpc>
                <a:spcPct val="80000"/>
              </a:lnSpc>
            </a:pPr>
            <a:r>
              <a:rPr lang="el-GR" dirty="0"/>
              <a:t>Όσο πιο μεγάλη, τόσο δυσκολότερη η επικοινωνία των μελών της.</a:t>
            </a:r>
            <a:endParaRPr lang="en-GB" dirty="0"/>
          </a:p>
          <a:p>
            <a:pPr>
              <a:lnSpc>
                <a:spcPct val="80000"/>
              </a:lnSpc>
            </a:pPr>
            <a:r>
              <a:rPr lang="el-GR" dirty="0"/>
              <a:t>Δομή της Ομάδας</a:t>
            </a:r>
            <a:endParaRPr lang="en-GB" dirty="0"/>
          </a:p>
          <a:p>
            <a:pPr lvl="1">
              <a:lnSpc>
                <a:spcPct val="80000"/>
              </a:lnSpc>
            </a:pPr>
            <a:r>
              <a:rPr lang="el-GR" dirty="0"/>
              <a:t>Καλύτερη επικοινωνία στις άτυπες δομές παρά στις ιεραρχικές</a:t>
            </a:r>
            <a:r>
              <a:rPr lang="en-GB" dirty="0"/>
              <a:t>.</a:t>
            </a:r>
          </a:p>
          <a:p>
            <a:pPr>
              <a:lnSpc>
                <a:spcPct val="80000"/>
              </a:lnSpc>
            </a:pPr>
            <a:r>
              <a:rPr lang="el-GR" dirty="0"/>
              <a:t>Σύνθεση της Ομάδας</a:t>
            </a:r>
            <a:endParaRPr lang="en-GB" dirty="0"/>
          </a:p>
          <a:p>
            <a:pPr lvl="1">
              <a:lnSpc>
                <a:spcPct val="80000"/>
              </a:lnSpc>
            </a:pPr>
            <a:r>
              <a:rPr lang="el-GR" dirty="0"/>
              <a:t>Καλύτερη επικοινωνία στις ανομοιογενείς παρά στις ομοιογενείς π.χ. ίδιου φύλου</a:t>
            </a:r>
            <a:r>
              <a:rPr lang="en-GB" dirty="0"/>
              <a:t>.</a:t>
            </a:r>
          </a:p>
          <a:p>
            <a:pPr>
              <a:lnSpc>
                <a:spcPct val="80000"/>
              </a:lnSpc>
            </a:pPr>
            <a:r>
              <a:rPr lang="el-GR" dirty="0"/>
              <a:t>Το φυσικό εργασιακό περιβάλλον</a:t>
            </a:r>
            <a:endParaRPr lang="en-GB" dirty="0"/>
          </a:p>
          <a:p>
            <a:pPr lvl="1">
              <a:lnSpc>
                <a:spcPct val="80000"/>
              </a:lnSpc>
            </a:pPr>
            <a:r>
              <a:rPr lang="el-GR" dirty="0"/>
              <a:t>Το καλό περιβάλλον ενθαρρύνει την επικοινωνία</a:t>
            </a:r>
            <a:r>
              <a:rPr lang="en-GB" dirty="0"/>
              <a:t>.</a:t>
            </a:r>
          </a:p>
          <a:p>
            <a:pPr>
              <a:lnSpc>
                <a:spcPct val="80000"/>
              </a:lnSpc>
            </a:pP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840" tIns="44623" rIns="90840" bIns="44623" rtlCol="0" anchor="ctr">
            <a:normAutofit/>
          </a:bodyPr>
          <a:lstStyle/>
          <a:p>
            <a:r>
              <a:rPr lang="el-GR"/>
              <a:t>Οργάνωση της Ομάδας</a:t>
            </a:r>
            <a:endParaRPr lang="en-GB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6793" y="1524000"/>
            <a:ext cx="10511271" cy="4648200"/>
          </a:xfrm>
          <a:noFill/>
          <a:ln/>
        </p:spPr>
        <p:txBody>
          <a:bodyPr vert="horz" lIns="90840" tIns="44623" rIns="90840" bIns="44623" rtlCol="0">
            <a:normAutofit/>
          </a:bodyPr>
          <a:lstStyle/>
          <a:p>
            <a:r>
              <a:rPr lang="el-GR" dirty="0"/>
              <a:t>Οι μικρές ομάδες στο δημόσιο δεν πρέπει</a:t>
            </a:r>
            <a:r>
              <a:rPr lang="en-US" dirty="0"/>
              <a:t> </a:t>
            </a:r>
            <a:r>
              <a:rPr lang="el-GR" dirty="0"/>
              <a:t>να έχουν άκαμπτη δομή</a:t>
            </a:r>
            <a:r>
              <a:rPr lang="en-GB" dirty="0"/>
              <a:t>.</a:t>
            </a:r>
          </a:p>
          <a:p>
            <a:r>
              <a:rPr lang="el-GR" dirty="0"/>
              <a:t>Για μεγάλα </a:t>
            </a:r>
            <a:r>
              <a:rPr lang="en-GB" dirty="0"/>
              <a:t>projects, </a:t>
            </a:r>
            <a:r>
              <a:rPr lang="el-GR" dirty="0"/>
              <a:t>ίσως είναι καλύτερη η ιεραρχική δομή όπου διαφορετικές ομάδες είναι υπεύθυνες για διαφορετικά </a:t>
            </a:r>
            <a:r>
              <a:rPr lang="el-GR" dirty="0" err="1"/>
              <a:t>υπο</a:t>
            </a:r>
            <a:r>
              <a:rPr lang="el-GR" dirty="0"/>
              <a:t>-έργα.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95754" y="2532124"/>
            <a:ext cx="9144000" cy="1655762"/>
          </a:xfrm>
        </p:spPr>
        <p:txBody>
          <a:bodyPr>
            <a:normAutofit/>
          </a:bodyPr>
          <a:lstStyle/>
          <a:p>
            <a:r>
              <a:rPr lang="el-GR" sz="3600" b="1" i="1" dirty="0"/>
              <a:t>Ενότητα </a:t>
            </a:r>
            <a:r>
              <a:rPr lang="el-GR" sz="3600" i="1" dirty="0"/>
              <a:t>3</a:t>
            </a:r>
            <a:r>
              <a:rPr lang="el-GR" sz="3600" i="1" baseline="30000" dirty="0"/>
              <a:t>η</a:t>
            </a:r>
            <a:endParaRPr lang="el-GR" sz="3600" dirty="0"/>
          </a:p>
          <a:p>
            <a:r>
              <a:rPr lang="el-GR" sz="3600" dirty="0"/>
              <a:t>Θεωρίες Παρακίνησης</a:t>
            </a:r>
          </a:p>
          <a:p>
            <a:endParaRPr lang="el-GR" sz="3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05" y="45214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075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Θεωρίες Παρακίνησης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ΥΠΟΔΕΙΓΜΑΤΑ ΠΟΥ ΕΣΤΙΑΖΟΥΝ ΣΤΟ ΠΕΡΙΕΧΟΜΕΝΟ ΤΗΣ ΠΑΡΑΚΙΝΗΣΗΣ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22032" y="2505075"/>
            <a:ext cx="5575544" cy="3684588"/>
          </a:xfrm>
        </p:spPr>
        <p:txBody>
          <a:bodyPr>
            <a:normAutofit/>
          </a:bodyPr>
          <a:lstStyle/>
          <a:p>
            <a:r>
              <a:rPr lang="el-GR" sz="2400" dirty="0"/>
              <a:t>Θεωρία Ιεράρχησης Αναγκών  </a:t>
            </a:r>
            <a:r>
              <a:rPr lang="el-GR" sz="1900" b="1" dirty="0">
                <a:solidFill>
                  <a:srgbClr val="C00000"/>
                </a:solidFill>
              </a:rPr>
              <a:t>A</a:t>
            </a:r>
            <a:r>
              <a:rPr lang="el-GR" sz="2000" b="1" dirty="0">
                <a:solidFill>
                  <a:srgbClr val="C00000"/>
                </a:solidFill>
              </a:rPr>
              <a:t>. MASLOW</a:t>
            </a:r>
          </a:p>
          <a:p>
            <a:r>
              <a:rPr lang="el-GR" sz="2400" dirty="0"/>
              <a:t>Θεωρία των δύο παραγόντων (υγιεινής-παρακίνησης) </a:t>
            </a:r>
            <a:r>
              <a:rPr lang="el-GR" sz="2000" b="1" dirty="0">
                <a:solidFill>
                  <a:srgbClr val="C00000"/>
                </a:solidFill>
              </a:rPr>
              <a:t>F. ΗERZBERG</a:t>
            </a:r>
          </a:p>
          <a:p>
            <a:r>
              <a:rPr lang="el-GR" sz="2400" dirty="0"/>
              <a:t>Θεωρία ERG  </a:t>
            </a:r>
            <a:r>
              <a:rPr lang="el-GR" sz="2000" b="1" dirty="0">
                <a:solidFill>
                  <a:srgbClr val="C00000"/>
                </a:solidFill>
              </a:rPr>
              <a:t>ADLERFER</a:t>
            </a:r>
          </a:p>
          <a:p>
            <a:r>
              <a:rPr lang="el-GR" sz="2400" dirty="0"/>
              <a:t>Θεωρία των Επιτευγμάτων </a:t>
            </a:r>
            <a:r>
              <a:rPr lang="el-GR" sz="2000" b="1" dirty="0" err="1">
                <a:solidFill>
                  <a:srgbClr val="C00000"/>
                </a:solidFill>
              </a:rPr>
              <a:t>McCLELLAND</a:t>
            </a:r>
            <a:endParaRPr lang="el-GR" sz="2000" b="1" dirty="0">
              <a:solidFill>
                <a:srgbClr val="C00000"/>
              </a:solidFill>
            </a:endParaRPr>
          </a:p>
          <a:p>
            <a:r>
              <a:rPr lang="el-GR" sz="2400" spc="-10" dirty="0">
                <a:cs typeface="Cambria"/>
              </a:rPr>
              <a:t>Θεωρία </a:t>
            </a:r>
            <a:r>
              <a:rPr lang="el-GR" sz="2400" spc="-5" dirty="0">
                <a:cs typeface="Cambria"/>
              </a:rPr>
              <a:t>Χ </a:t>
            </a:r>
            <a:r>
              <a:rPr lang="el-GR" sz="2400" dirty="0">
                <a:cs typeface="Cambria"/>
              </a:rPr>
              <a:t>και </a:t>
            </a:r>
            <a:r>
              <a:rPr lang="el-GR" sz="2400" spc="-5" dirty="0">
                <a:cs typeface="Cambria"/>
              </a:rPr>
              <a:t>Ψ </a:t>
            </a:r>
            <a:r>
              <a:rPr lang="el-GR" sz="2000" b="1" spc="-35" dirty="0" err="1">
                <a:solidFill>
                  <a:srgbClr val="C00000"/>
                </a:solidFill>
                <a:cs typeface="Cambria"/>
              </a:rPr>
              <a:t>McGregor</a:t>
            </a:r>
            <a:endParaRPr lang="el-GR" sz="2000" b="1" spc="-35" dirty="0">
              <a:solidFill>
                <a:srgbClr val="C00000"/>
              </a:solidFill>
              <a:cs typeface="Cambria"/>
            </a:endParaRPr>
          </a:p>
          <a:p>
            <a:r>
              <a:rPr lang="el-GR" sz="2400" spc="-35" dirty="0">
                <a:cs typeface="Cambria"/>
              </a:rPr>
              <a:t>Το μοντέλο του</a:t>
            </a:r>
            <a:r>
              <a:rPr lang="el-GR" sz="2000" dirty="0">
                <a:latin typeface="Calibri" panose="020F0502020204030204" pitchFamily="34" charset="0"/>
              </a:rPr>
              <a:t> </a:t>
            </a:r>
            <a:r>
              <a:rPr lang="el-GR" sz="2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Ken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l-GR" sz="2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Thomas</a:t>
            </a:r>
            <a:endParaRPr lang="el-GR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ΥΠΟΔΕΙΓΜΑΤΑ ΠΟΥ ΕΣΤΙΑΖΟΥΝ ΣΤΗ ΔΙΑΔΙΚΑΣΙΑ ΤΗΣ ΠΑΡΑΚΙΝΗΣΗΣ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15000" cy="3684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Θεωρία της Προσδοκίας  </a:t>
            </a:r>
            <a:r>
              <a:rPr lang="el-GR" sz="1800" b="1" dirty="0">
                <a:solidFill>
                  <a:srgbClr val="C00000"/>
                </a:solidFill>
              </a:rPr>
              <a:t>VROOM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Θεωρία (Υπόδειγμα) </a:t>
            </a:r>
            <a:r>
              <a:rPr lang="el-GR" sz="1800" b="1" dirty="0">
                <a:solidFill>
                  <a:srgbClr val="C00000"/>
                </a:solidFill>
              </a:rPr>
              <a:t>PORTER-LAWLER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Θεωρία της Δικαιοσύνης </a:t>
            </a:r>
            <a:r>
              <a:rPr lang="el-GR" sz="2000" b="1" dirty="0">
                <a:solidFill>
                  <a:srgbClr val="C00000"/>
                </a:solidFill>
              </a:rPr>
              <a:t>S. ADAMS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l-GR" sz="2500" spc="-10" dirty="0">
                <a:cs typeface="Cambria"/>
              </a:rPr>
              <a:t>Θεωρία </a:t>
            </a:r>
            <a:r>
              <a:rPr lang="el-GR" sz="2500" spc="-5" dirty="0">
                <a:cs typeface="Cambria"/>
              </a:rPr>
              <a:t>της </a:t>
            </a:r>
            <a:r>
              <a:rPr lang="el-GR" sz="2500" spc="-25" dirty="0">
                <a:cs typeface="Cambria"/>
              </a:rPr>
              <a:t>Στοχοθέτησης </a:t>
            </a:r>
            <a:r>
              <a:rPr lang="el-GR" sz="2000" b="1" spc="-5" dirty="0" err="1">
                <a:solidFill>
                  <a:srgbClr val="C00000"/>
                </a:solidFill>
                <a:cs typeface="Cambria"/>
              </a:rPr>
              <a:t>Locke</a:t>
            </a:r>
            <a:endParaRPr lang="el-GR" sz="2000" b="1" spc="-5" dirty="0">
              <a:solidFill>
                <a:srgbClr val="C00000"/>
              </a:solidFill>
              <a:cs typeface="Cambria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l-GR" spc="-5" dirty="0"/>
              <a:t>Θεωρία του </a:t>
            </a:r>
            <a:r>
              <a:rPr lang="el-GR" spc="-15" dirty="0"/>
              <a:t>λειτουργικού </a:t>
            </a:r>
            <a:r>
              <a:rPr lang="el-GR" spc="-10" dirty="0"/>
              <a:t>εθισμού</a:t>
            </a:r>
            <a:r>
              <a:rPr lang="el-GR" spc="-114" dirty="0"/>
              <a:t> </a:t>
            </a:r>
            <a:r>
              <a:rPr lang="el-GR" sz="2000" spc="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lin Gothic Book"/>
              </a:rPr>
              <a:t>Skinner</a:t>
            </a:r>
            <a:endParaRPr lang="el-GR" sz="2000" dirty="0">
              <a:solidFill>
                <a:srgbClr val="C00000"/>
              </a:solidFill>
              <a:cs typeface="Cambri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spc="-10" dirty="0">
                <a:cs typeface="Cambria"/>
              </a:rPr>
              <a:t>Θεωρία της Αυτοδιάθεσης </a:t>
            </a:r>
            <a:r>
              <a:rPr lang="el-GR" sz="2000" b="1" spc="5" dirty="0" err="1">
                <a:solidFill>
                  <a:srgbClr val="C00000"/>
                </a:solidFill>
                <a:cs typeface="Cambria"/>
              </a:rPr>
              <a:t>Deci</a:t>
            </a:r>
            <a:r>
              <a:rPr lang="el-GR" sz="2000" b="1" spc="5" dirty="0">
                <a:solidFill>
                  <a:srgbClr val="C00000"/>
                </a:solidFill>
                <a:cs typeface="Cambria"/>
              </a:rPr>
              <a:t> </a:t>
            </a:r>
            <a:r>
              <a:rPr lang="el-GR" sz="2000" b="1" spc="-5" dirty="0">
                <a:solidFill>
                  <a:srgbClr val="C00000"/>
                </a:solidFill>
                <a:cs typeface="Cambria"/>
              </a:rPr>
              <a:t>&amp; </a:t>
            </a:r>
            <a:r>
              <a:rPr lang="el-GR" sz="2000" b="1" spc="-30" dirty="0" err="1">
                <a:solidFill>
                  <a:srgbClr val="C00000"/>
                </a:solidFill>
                <a:cs typeface="Cambria"/>
              </a:rPr>
              <a:t>Ryan</a:t>
            </a:r>
            <a:endParaRPr lang="el-GR" sz="2000" b="1" dirty="0">
              <a:solidFill>
                <a:srgbClr val="C00000"/>
              </a:solidFill>
              <a:cs typeface="Cambri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spc="-10" dirty="0">
                <a:cs typeface="Cambria"/>
              </a:rPr>
              <a:t>Θεωρία της </a:t>
            </a:r>
            <a:r>
              <a:rPr lang="el-GR" sz="2400" dirty="0">
                <a:cs typeface="Cambria"/>
              </a:rPr>
              <a:t>Αυτό-αποτελεσματικότητας </a:t>
            </a:r>
            <a:r>
              <a:rPr lang="el-GR" sz="2000" b="1" spc="-5" dirty="0" err="1">
                <a:solidFill>
                  <a:srgbClr val="C00000"/>
                </a:solidFill>
                <a:cs typeface="Cambria"/>
              </a:rPr>
              <a:t>Bandura</a:t>
            </a:r>
            <a:endParaRPr lang="el-GR" sz="2000" b="1" dirty="0">
              <a:solidFill>
                <a:srgbClr val="C00000"/>
              </a:solidFill>
              <a:cs typeface="Cambria"/>
            </a:endParaRPr>
          </a:p>
          <a:p>
            <a:pPr marL="0" indent="0" algn="ctr">
              <a:buNone/>
            </a:pPr>
            <a:endParaRPr lang="el-G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l-G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11" y="5455016"/>
            <a:ext cx="2500313" cy="140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495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67354" y="142388"/>
            <a:ext cx="7801708" cy="9478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θεωρία των αναγκών του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Maslow 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2866293" y="1420201"/>
            <a:ext cx="7203830" cy="8306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Παραδοχή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ικανοποίηση των αναγκών</a:t>
            </a:r>
            <a:endParaRPr lang="el-GR" sz="2000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2866293" y="2934187"/>
            <a:ext cx="7203830" cy="8306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Οι άνθρωποι εργάζονται για να ικανοποιήσουν τις ανάγκες τους</a:t>
            </a:r>
            <a:endParaRPr lang="el-GR" sz="2000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284785" y="5668963"/>
            <a:ext cx="3921369" cy="8306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Κίνητρο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επιθυμία</a:t>
            </a:r>
            <a:endParaRPr lang="el-GR" sz="2000" dirty="0"/>
          </a:p>
        </p:txBody>
      </p:sp>
      <p:sp>
        <p:nvSpPr>
          <p:cNvPr id="7" name="Δεξιό βέλος 6"/>
          <p:cNvSpPr/>
          <p:nvPr/>
        </p:nvSpPr>
        <p:spPr>
          <a:xfrm>
            <a:off x="1125416" y="2934187"/>
            <a:ext cx="1148861" cy="7033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 προς τα κάτω 8"/>
          <p:cNvSpPr/>
          <p:nvPr/>
        </p:nvSpPr>
        <p:spPr>
          <a:xfrm>
            <a:off x="5612424" y="3997569"/>
            <a:ext cx="855784" cy="1312985"/>
          </a:xfrm>
          <a:prstGeom prst="downArrow">
            <a:avLst>
              <a:gd name="adj1" fmla="val 5274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Συνεπώς</a:t>
            </a:r>
          </a:p>
        </p:txBody>
      </p:sp>
    </p:spTree>
    <p:extLst>
      <p:ext uri="{BB962C8B-B14F-4D97-AF65-F5344CB8AC3E}">
        <p14:creationId xmlns:p14="http://schemas.microsoft.com/office/powerpoint/2010/main" val="21289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67354" y="142388"/>
            <a:ext cx="7801708" cy="9478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Συνεπώς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2866293" y="1420201"/>
            <a:ext cx="7203830" cy="8306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Όσο περισσότερο ικανοποιούνται οι ανάγκες τόσο λιγότερο δημιουργούν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κίνητρο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για δράση</a:t>
            </a:r>
            <a:endParaRPr lang="el-GR" sz="2000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3534508" y="3883756"/>
            <a:ext cx="6054969" cy="122750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Να γνωρίζουν τις </a:t>
            </a:r>
            <a:r>
              <a:rPr lang="el-G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ανάγκες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των εργαζομένων τους</a:t>
            </a:r>
          </a:p>
          <a:p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Να συνδέουν την </a:t>
            </a:r>
            <a:r>
              <a:rPr lang="el-G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απόδοση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των εργαζομένων με την </a:t>
            </a:r>
            <a:r>
              <a:rPr lang="el-G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ικανοποίηση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των αναγκών τους 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5398478" y="3495306"/>
            <a:ext cx="1608992" cy="3884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Πρέπει</a:t>
            </a:r>
            <a:endParaRPr lang="el-GR" sz="2000" dirty="0"/>
          </a:p>
        </p:txBody>
      </p:sp>
      <p:sp>
        <p:nvSpPr>
          <p:cNvPr id="7" name="Δεξιό βέλος 6"/>
          <p:cNvSpPr/>
          <p:nvPr/>
        </p:nvSpPr>
        <p:spPr>
          <a:xfrm>
            <a:off x="1336430" y="4011001"/>
            <a:ext cx="1934308" cy="7033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Οι επιχειρήσεις</a:t>
            </a:r>
          </a:p>
        </p:txBody>
      </p:sp>
    </p:spTree>
    <p:extLst>
      <p:ext uri="{BB962C8B-B14F-4D97-AF65-F5344CB8AC3E}">
        <p14:creationId xmlns:p14="http://schemas.microsoft.com/office/powerpoint/2010/main" val="21855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θεωρία των αναγκών του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Maslow </a:t>
            </a:r>
            <a:endParaRPr lang="el-G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8" y="2095256"/>
            <a:ext cx="5714919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22030" y="2310568"/>
            <a:ext cx="42203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000" dirty="0">
                <a:latin typeface="Calibri" panose="020F0502020204030204" pitchFamily="34" charset="0"/>
              </a:rPr>
              <a:t>Βασικές παραδοχές</a:t>
            </a:r>
            <a:r>
              <a:rPr lang="en-US" altLang="el-GR" sz="2000" dirty="0">
                <a:latin typeface="Calibri" panose="020F0502020204030204" pitchFamily="34" charset="0"/>
              </a:rPr>
              <a:t>:</a:t>
            </a:r>
            <a:endParaRPr lang="el-GR" altLang="el-GR" sz="2000" dirty="0">
              <a:latin typeface="Calibri" panose="020F0502020204030204" pitchFamily="34" charset="0"/>
            </a:endParaRPr>
          </a:p>
          <a:p>
            <a:r>
              <a:rPr lang="el-GR" altLang="el-GR" sz="2000" dirty="0">
                <a:latin typeface="Calibri" panose="020F0502020204030204" pitchFamily="34" charset="0"/>
              </a:rPr>
              <a:t>Ο </a:t>
            </a:r>
            <a:r>
              <a:rPr lang="en-US" altLang="el-GR" sz="2000" dirty="0">
                <a:latin typeface="Calibri" panose="020F0502020204030204" pitchFamily="34" charset="0"/>
              </a:rPr>
              <a:t>Maslow </a:t>
            </a:r>
            <a:r>
              <a:rPr lang="el-GR" altLang="el-GR" sz="2000" dirty="0">
                <a:latin typeface="Calibri" panose="020F0502020204030204" pitchFamily="34" charset="0"/>
              </a:rPr>
              <a:t>έθεσε το ζήτημα  πως οι ανάγκες των ανθρώπων θα μπορούσαν να διαχωριστούν, να ταξινομηθούν και να ιεραρχηθούν σε </a:t>
            </a:r>
            <a:r>
              <a:rPr lang="en-US" altLang="el-GR" sz="2000" dirty="0">
                <a:latin typeface="Calibri" panose="020F0502020204030204" pitchFamily="34" charset="0"/>
              </a:rPr>
              <a:t>“</a:t>
            </a:r>
            <a:r>
              <a:rPr lang="el-GR" altLang="el-GR" sz="2000" dirty="0">
                <a:latin typeface="Calibri" panose="020F0502020204030204" pitchFamily="34" charset="0"/>
              </a:rPr>
              <a:t>πέντε επίπεδα</a:t>
            </a:r>
            <a:r>
              <a:rPr lang="en-US" altLang="el-GR" sz="2000" dirty="0">
                <a:latin typeface="Calibri" panose="020F0502020204030204" pitchFamily="34" charset="0"/>
              </a:rPr>
              <a:t>”</a:t>
            </a:r>
            <a:r>
              <a:rPr lang="el-GR" altLang="el-GR" sz="2000" dirty="0">
                <a:latin typeface="Calibri" panose="020F0502020204030204" pitchFamily="34" charset="0"/>
              </a:rPr>
              <a:t>.</a:t>
            </a:r>
          </a:p>
          <a:p>
            <a:endParaRPr lang="el-GR" altLang="el-GR" sz="2000" dirty="0">
              <a:latin typeface="Calibri" panose="020F0502020204030204" pitchFamily="34" charset="0"/>
            </a:endParaRPr>
          </a:p>
          <a:p>
            <a:r>
              <a:rPr lang="el-GR" altLang="el-GR" sz="2000" dirty="0">
                <a:latin typeface="Calibri" panose="020F0502020204030204" pitchFamily="34" charset="0"/>
              </a:rPr>
              <a:t>Οι άνθρωποι </a:t>
            </a:r>
            <a:r>
              <a:rPr lang="el-GR" altLang="el-GR" sz="2000" b="1" dirty="0">
                <a:latin typeface="Calibri" panose="020F0502020204030204" pitchFamily="34" charset="0"/>
              </a:rPr>
              <a:t>δεν αναζητούν την ικανοποίηση μιας ανάγκης </a:t>
            </a:r>
            <a:r>
              <a:rPr lang="el-GR" altLang="el-GR" sz="2000" dirty="0">
                <a:latin typeface="Calibri" panose="020F0502020204030204" pitchFamily="34" charset="0"/>
              </a:rPr>
              <a:t>σε ένα επίπεδο </a:t>
            </a:r>
            <a:r>
              <a:rPr lang="el-GR" altLang="el-G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προτού</a:t>
            </a:r>
            <a:r>
              <a:rPr lang="el-GR" altLang="el-GR" sz="2000" dirty="0">
                <a:latin typeface="Calibri" panose="020F0502020204030204" pitchFamily="34" charset="0"/>
              </a:rPr>
              <a:t> </a:t>
            </a:r>
            <a:r>
              <a:rPr lang="el-GR" altLang="el-GR" sz="2000" b="1" dirty="0">
                <a:latin typeface="Calibri" panose="020F0502020204030204" pitchFamily="34" charset="0"/>
              </a:rPr>
              <a:t>ικανοποιηθεί το προηγούμενο επίπεδο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67" y="1580906"/>
            <a:ext cx="12985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1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θεωρία των αναγκών του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Maslow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φυσιολογικές ανάγκες </a:t>
            </a:r>
            <a:r>
              <a:rPr lang="el-GR" dirty="0"/>
              <a:t>(τροφή, νερό, αέρας, σεξ, κλπ)</a:t>
            </a:r>
            <a:endParaRPr lang="en-US" dirty="0"/>
          </a:p>
          <a:p>
            <a:endParaRPr lang="en-US" dirty="0"/>
          </a:p>
          <a:p>
            <a:r>
              <a:rPr lang="el-GR" b="1" dirty="0"/>
              <a:t>ανάγκες ασφάλειας </a:t>
            </a:r>
            <a:r>
              <a:rPr lang="el-GR" dirty="0"/>
              <a:t>(μόνιμη εργασία, κατοικία, σύνταξη)</a:t>
            </a:r>
            <a:endParaRPr lang="en-US" dirty="0"/>
          </a:p>
          <a:p>
            <a:endParaRPr lang="en-US" dirty="0"/>
          </a:p>
          <a:p>
            <a:r>
              <a:rPr lang="el-GR" b="1" dirty="0"/>
              <a:t>κοινωνικές ανάγκες </a:t>
            </a:r>
            <a:r>
              <a:rPr lang="el-GR" dirty="0"/>
              <a:t>(φιλία, αποδοχή, αγάπη)</a:t>
            </a:r>
            <a:endParaRPr lang="en-US" dirty="0"/>
          </a:p>
          <a:p>
            <a:endParaRPr lang="en-US" dirty="0"/>
          </a:p>
          <a:p>
            <a:r>
              <a:rPr lang="el-GR" b="1" dirty="0"/>
              <a:t>ανάγκες εκτίμησης </a:t>
            </a:r>
            <a:r>
              <a:rPr lang="el-GR" dirty="0"/>
              <a:t>(αναγνώριση, φήμη, σεβασμός, επιτυχία)</a:t>
            </a:r>
            <a:endParaRPr lang="en-US" dirty="0"/>
          </a:p>
          <a:p>
            <a:endParaRPr lang="en-US" dirty="0"/>
          </a:p>
          <a:p>
            <a:r>
              <a:rPr lang="el-GR" b="1" dirty="0"/>
              <a:t>ανάγκες αυτοπραγμάτωσης </a:t>
            </a:r>
            <a:r>
              <a:rPr lang="el-GR" dirty="0"/>
              <a:t>(πραγματοποίηση προσδοκιών, ονείρων, να φτάσει το άτομο στον «ιδανικό» για αυτόν τύπο)</a:t>
            </a:r>
          </a:p>
        </p:txBody>
      </p:sp>
    </p:spTree>
    <p:extLst>
      <p:ext uri="{BB962C8B-B14F-4D97-AF65-F5344CB8AC3E}">
        <p14:creationId xmlns:p14="http://schemas.microsoft.com/office/powerpoint/2010/main" val="2354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67354" y="142388"/>
            <a:ext cx="7801708" cy="9478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θεωρία των αναγκών του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Maslow 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2866293" y="1420201"/>
            <a:ext cx="6090138" cy="8306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 άνθρωπος προσπαθεί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συνεχώς</a:t>
            </a:r>
            <a:r>
              <a:rPr lang="el-G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να ικανοποιεί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καλύτερα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τις ανάγκες του</a:t>
            </a:r>
            <a:endParaRPr lang="el-GR" sz="2000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3856893" y="3136898"/>
            <a:ext cx="4929553" cy="8306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Συνέχεια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επιθυμεί και επιθυμεί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περισσότερα</a:t>
            </a:r>
            <a:endParaRPr lang="el-GR" sz="2000" b="1" dirty="0">
              <a:solidFill>
                <a:schemeClr val="accent2"/>
              </a:solidFill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360984" y="4870204"/>
            <a:ext cx="3921369" cy="8306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Αυτά που επιθυμεί εξαρτώνται από αυτά που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ήδη έχει</a:t>
            </a:r>
            <a:endParaRPr lang="el-G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67354" y="142388"/>
            <a:ext cx="7801708" cy="9478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θεωρία των αναγκών του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Maslow 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3440724" y="2064970"/>
            <a:ext cx="6090138" cy="112370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προσπάθεια του ανθρώπου να ικανοποιήσει τις ανάγκες του είναι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Ατελείωτη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και συνεχίζεται για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όλη του ζωή</a:t>
            </a:r>
            <a:endParaRPr lang="el-GR" sz="2400" b="1" dirty="0">
              <a:solidFill>
                <a:schemeClr val="accent2"/>
              </a:solidFill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173416" y="4051298"/>
            <a:ext cx="4618891" cy="130614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παρακινητική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δύναμη των αναγκών είναι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Αντίστροφη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του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βαθμού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ικανοποίησής τους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2060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παρακίνηση μας ενδιαφέρει γιατί…..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1825625"/>
            <a:ext cx="10837985" cy="4351338"/>
          </a:xfrm>
        </p:spPr>
        <p:txBody>
          <a:bodyPr/>
          <a:lstStyle/>
          <a:p>
            <a:r>
              <a:rPr lang="el-GR" dirty="0"/>
              <a:t>Αποτελεί ένα από τα πιο σημαντικά ζητήματα στη Δημόσια Διοίκηση</a:t>
            </a:r>
          </a:p>
          <a:p>
            <a:endParaRPr lang="el-GR" dirty="0"/>
          </a:p>
          <a:p>
            <a:r>
              <a:rPr lang="el-GR" dirty="0"/>
              <a:t>Στενά συνδεδεμένη με την ανθρώπινη συμπεριφορά και την απόδοση</a:t>
            </a:r>
          </a:p>
          <a:p>
            <a:endParaRPr lang="el-GR" dirty="0"/>
          </a:p>
          <a:p>
            <a:r>
              <a:rPr lang="el-GR" dirty="0"/>
              <a:t>Προσδιορίζει τις κρίσιμες στάσεις των εργαζομένων στην εργασία</a:t>
            </a:r>
          </a:p>
          <a:p>
            <a:endParaRPr lang="el-GR" dirty="0"/>
          </a:p>
          <a:p>
            <a:r>
              <a:rPr lang="el-GR" dirty="0"/>
              <a:t>Οδηγεί στη δέσμευση-αφοσίωση στην επιχείρηση-οργανισμό</a:t>
            </a:r>
          </a:p>
        </p:txBody>
      </p:sp>
    </p:spTree>
    <p:extLst>
      <p:ext uri="{BB962C8B-B14F-4D97-AF65-F5344CB8AC3E}">
        <p14:creationId xmlns:p14="http://schemas.microsoft.com/office/powerpoint/2010/main" val="14353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2217600" y="2404084"/>
            <a:ext cx="6090138" cy="112370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Όσο πιο πολύ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ικανοποιείται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μια ανάγκη τόσο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λιγότερο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παρακινεί</a:t>
            </a:r>
            <a:endParaRPr lang="el-GR" sz="2400" b="1" dirty="0">
              <a:solidFill>
                <a:schemeClr val="accent2"/>
              </a:solidFill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478216" y="4402991"/>
            <a:ext cx="4618891" cy="130614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Όταν ικανοποιηθεί πλήρως, τότε δεν δημιουργεί </a:t>
            </a:r>
            <a:r>
              <a:rPr lang="el-GR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καμιά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παρακίνηση και κάποια </a:t>
            </a:r>
            <a:r>
              <a:rPr lang="el-GR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άλλη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ανάγκη παίρνει τη θέση της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68" y="416901"/>
            <a:ext cx="1675056" cy="164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Δεξιό βέλος 5"/>
          <p:cNvSpPr/>
          <p:nvPr/>
        </p:nvSpPr>
        <p:spPr>
          <a:xfrm>
            <a:off x="9601200" y="5884984"/>
            <a:ext cx="1735016" cy="8909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Όμως</a:t>
            </a:r>
          </a:p>
        </p:txBody>
      </p:sp>
    </p:spTree>
    <p:extLst>
      <p:ext uri="{BB962C8B-B14F-4D97-AF65-F5344CB8AC3E}">
        <p14:creationId xmlns:p14="http://schemas.microsoft.com/office/powerpoint/2010/main" val="36026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2217600" y="2404084"/>
            <a:ext cx="6090138" cy="112370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Όταν μια ανάγκη σταματήσει να ικανοποιείται τότε αποτελεί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ξανά κίνητρο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συμπεριφοράς</a:t>
            </a:r>
            <a:endParaRPr lang="el-GR" sz="2400" b="1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478216" y="4402991"/>
            <a:ext cx="4618891" cy="130614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Καμιά</a:t>
            </a:r>
            <a:r>
              <a:rPr lang="el-GR" sz="2400" dirty="0">
                <a:latin typeface="Calibri" panose="020F0502020204030204" pitchFamily="34" charset="0"/>
              </a:rPr>
              <a:t> ανάγκη 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δεν</a:t>
            </a:r>
            <a:r>
              <a:rPr lang="el-GR" sz="2400" dirty="0">
                <a:latin typeface="Calibri" panose="020F0502020204030204" pitchFamily="34" charset="0"/>
              </a:rPr>
              <a:t> εξαφανίζεται απλά 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χάνει</a:t>
            </a:r>
            <a:r>
              <a:rPr lang="el-GR" sz="2400" dirty="0">
                <a:latin typeface="Calibri" panose="020F0502020204030204" pitchFamily="34" charset="0"/>
              </a:rPr>
              <a:t> την παρακινητική της δύναμη</a:t>
            </a:r>
            <a:endParaRPr lang="el-G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68" y="416901"/>
            <a:ext cx="1675056" cy="164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Βέλος προς τα κάτω 1"/>
          <p:cNvSpPr/>
          <p:nvPr/>
        </p:nvSpPr>
        <p:spPr>
          <a:xfrm>
            <a:off x="6482862" y="3259015"/>
            <a:ext cx="1219200" cy="10199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/>
              <a:t>Λρα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8546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02723" y="763711"/>
            <a:ext cx="4026877" cy="54927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Γενικά</a:t>
            </a: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000501" y="2051538"/>
            <a:ext cx="4935415" cy="97472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Οι ανθρώπινες ανάγκες είναι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ιεραρχικά δομημένες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με προτεραιότητα</a:t>
            </a:r>
            <a:endParaRPr lang="el-GR" sz="2000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000498" y="3036277"/>
            <a:ext cx="4935415" cy="10316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Όταν ικανοποιηθεί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μια κατηγορία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τότε η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επόμενη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παίρνει τη θέση της</a:t>
            </a:r>
            <a:endParaRPr lang="el-GR" sz="2000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000500" y="4067907"/>
            <a:ext cx="4935416" cy="98974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Δεν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απαιτείται να ικανοποιηθεί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πλήρως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μια κατηγορία αναγκών  για να εμφανιστεί η επόμενη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4541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Συμπεράσματα Θεωρίας</a:t>
            </a:r>
            <a:r>
              <a:rPr lang="el-GR" sz="40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tabLst>
                <a:tab pos="354965" algn="l"/>
                <a:tab pos="355600" algn="l"/>
              </a:tabLst>
            </a:pPr>
            <a:r>
              <a:rPr lang="el-GR" spc="-5" dirty="0">
                <a:cs typeface="Arial"/>
              </a:rPr>
              <a:t>Δεν αρκούν οι χρηματικές</a:t>
            </a:r>
            <a:r>
              <a:rPr lang="el-GR" spc="-30" dirty="0">
                <a:cs typeface="Arial"/>
              </a:rPr>
              <a:t> </a:t>
            </a:r>
            <a:r>
              <a:rPr lang="el-GR" spc="-5" dirty="0">
                <a:cs typeface="Arial"/>
              </a:rPr>
              <a:t>απολαβές</a:t>
            </a: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tabLst>
                <a:tab pos="354965" algn="l"/>
                <a:tab pos="355600" algn="l"/>
              </a:tabLst>
            </a:pPr>
            <a:endParaRPr lang="el-GR" dirty="0"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r>
              <a:rPr lang="el-GR" spc="-5" dirty="0">
                <a:cs typeface="Arial"/>
              </a:rPr>
              <a:t>Διαφορά στην ένταση των </a:t>
            </a:r>
            <a:r>
              <a:rPr lang="el-GR" dirty="0">
                <a:cs typeface="Arial"/>
              </a:rPr>
              <a:t>αναγκών  ανάμεσα σε </a:t>
            </a:r>
            <a:r>
              <a:rPr lang="el-GR" spc="-5" dirty="0">
                <a:cs typeface="Arial"/>
              </a:rPr>
              <a:t>ανθρώπους </a:t>
            </a:r>
            <a:r>
              <a:rPr lang="el-GR" dirty="0">
                <a:cs typeface="Arial"/>
              </a:rPr>
              <a:t>→</a:t>
            </a:r>
            <a:r>
              <a:rPr lang="el-GR" spc="-90" dirty="0">
                <a:cs typeface="Arial"/>
              </a:rPr>
              <a:t> </a:t>
            </a:r>
            <a:r>
              <a:rPr lang="el-GR" spc="-5" dirty="0">
                <a:cs typeface="Arial"/>
              </a:rPr>
              <a:t>διαφορετικοί  παρακινητικοί παράγοντες κατά  περίπτωση</a:t>
            </a:r>
          </a:p>
          <a:p>
            <a:pPr marL="354965" marR="5080" indent="-3429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endParaRPr lang="el-GR" dirty="0">
              <a:cs typeface="Arial"/>
            </a:endParaRPr>
          </a:p>
          <a:p>
            <a:pPr marL="355600" marR="777240" indent="-3429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l-GR" spc="-5" dirty="0">
                <a:cs typeface="Arial"/>
              </a:rPr>
              <a:t>Φθίνουσα παρακινητική </a:t>
            </a:r>
            <a:r>
              <a:rPr lang="el-GR" dirty="0">
                <a:cs typeface="Arial"/>
              </a:rPr>
              <a:t>δύναμη</a:t>
            </a:r>
            <a:r>
              <a:rPr lang="el-GR" spc="-75" dirty="0">
                <a:cs typeface="Arial"/>
              </a:rPr>
              <a:t> </a:t>
            </a:r>
            <a:r>
              <a:rPr lang="el-GR" spc="-10" dirty="0">
                <a:cs typeface="Arial"/>
              </a:rPr>
              <a:t>του  </a:t>
            </a:r>
            <a:r>
              <a:rPr lang="el-GR" spc="-5" dirty="0">
                <a:cs typeface="Arial"/>
              </a:rPr>
              <a:t>χρήματος</a:t>
            </a:r>
            <a:endParaRPr lang="el-GR" dirty="0">
              <a:cs typeface="Arial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8595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Κριτική Θεωρίας του</a:t>
            </a:r>
            <a:r>
              <a:rPr lang="el-GR" sz="4000" b="1" spc="-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</a:t>
            </a:r>
            <a:endParaRPr lang="el-G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1825625"/>
            <a:ext cx="10884877" cy="4351338"/>
          </a:xfrm>
        </p:spPr>
        <p:txBody>
          <a:bodyPr>
            <a:normAutofit/>
          </a:bodyPr>
          <a:lstStyle/>
          <a:p>
            <a:pPr marL="469900" marR="1019810" indent="-457200">
              <a:lnSpc>
                <a:spcPts val="2300"/>
              </a:lnSpc>
              <a:spcBef>
                <a:spcPts val="66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l-GR" sz="2400" spc="-5" dirty="0">
                <a:cs typeface="Arial"/>
              </a:rPr>
              <a:t>Αδυναμία ξεκάθαρης ταξινόμησης σε κατηγορίες αναγκών</a:t>
            </a:r>
            <a:endParaRPr lang="el-GR" sz="2400" dirty="0">
              <a:cs typeface="Arial"/>
            </a:endParaRPr>
          </a:p>
          <a:p>
            <a:pPr marL="469900" marR="685165" indent="-457200">
              <a:lnSpc>
                <a:spcPts val="2300"/>
              </a:lnSpc>
              <a:spcBef>
                <a:spcPts val="5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l-GR" sz="2400" spc="-5" dirty="0">
                <a:cs typeface="Arial"/>
              </a:rPr>
              <a:t>Αδυναμία ποιοτικού και ποσοτικού προσδιορισμού της  ικανοποίησης των αναγκών</a:t>
            </a:r>
            <a:r>
              <a:rPr lang="el-GR" sz="2400" spc="5" dirty="0">
                <a:cs typeface="Arial"/>
              </a:rPr>
              <a:t> </a:t>
            </a:r>
            <a:endParaRPr lang="el-GR" sz="2400" dirty="0">
              <a:cs typeface="Arial"/>
            </a:endParaRPr>
          </a:p>
          <a:p>
            <a:pPr marL="469900" marR="289560" indent="-457200">
              <a:lnSpc>
                <a:spcPct val="80000"/>
              </a:lnSpc>
              <a:spcBef>
                <a:spcPts val="6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l-GR" sz="2400" dirty="0">
                <a:cs typeface="Arial"/>
              </a:rPr>
              <a:t>Ο </a:t>
            </a:r>
            <a:r>
              <a:rPr lang="el-GR" sz="2400" spc="-5" dirty="0">
                <a:cs typeface="Arial"/>
              </a:rPr>
              <a:t>άνθρωπος μπορεί </a:t>
            </a:r>
            <a:r>
              <a:rPr lang="el-GR" sz="2400" dirty="0">
                <a:cs typeface="Arial"/>
              </a:rPr>
              <a:t>να παρακινείται </a:t>
            </a:r>
            <a:r>
              <a:rPr lang="el-GR" sz="2400" spc="-5" dirty="0">
                <a:cs typeface="Arial"/>
              </a:rPr>
              <a:t>ταυτόχρονα </a:t>
            </a:r>
            <a:r>
              <a:rPr lang="el-GR" sz="2400" dirty="0">
                <a:cs typeface="Arial"/>
              </a:rPr>
              <a:t>από  </a:t>
            </a:r>
            <a:r>
              <a:rPr lang="el-GR" sz="2400" spc="-5" dirty="0">
                <a:cs typeface="Arial"/>
              </a:rPr>
              <a:t>πολλαπλές</a:t>
            </a:r>
            <a:r>
              <a:rPr lang="el-GR" sz="2400" spc="-20" dirty="0">
                <a:cs typeface="Arial"/>
              </a:rPr>
              <a:t> </a:t>
            </a:r>
            <a:r>
              <a:rPr lang="el-GR" sz="2400" spc="-5" dirty="0">
                <a:cs typeface="Arial"/>
              </a:rPr>
              <a:t>ανάγκες</a:t>
            </a:r>
            <a:endParaRPr lang="el-GR" sz="2400" dirty="0">
              <a:cs typeface="Arial"/>
            </a:endParaRPr>
          </a:p>
          <a:p>
            <a:pPr marL="469900" marR="1529715" indent="-457200">
              <a:lnSpc>
                <a:spcPts val="2300"/>
              </a:lnSpc>
              <a:spcBef>
                <a:spcPts val="56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l-GR" sz="2400" dirty="0">
                <a:cs typeface="Arial"/>
              </a:rPr>
              <a:t>Η </a:t>
            </a:r>
            <a:r>
              <a:rPr lang="el-GR" sz="2400" spc="-5" dirty="0">
                <a:cs typeface="Arial"/>
              </a:rPr>
              <a:t>ικανοποίηση </a:t>
            </a:r>
            <a:r>
              <a:rPr lang="el-GR" sz="2400" dirty="0">
                <a:cs typeface="Arial"/>
              </a:rPr>
              <a:t>μιας </a:t>
            </a:r>
            <a:r>
              <a:rPr lang="el-GR" sz="2400" spc="-5" dirty="0">
                <a:cs typeface="Arial"/>
              </a:rPr>
              <a:t>ανάγκης δε συνεπάγεται  απαραίτητα μείωσή</a:t>
            </a:r>
            <a:r>
              <a:rPr lang="el-GR" sz="2400" spc="-15" dirty="0">
                <a:cs typeface="Arial"/>
              </a:rPr>
              <a:t> </a:t>
            </a:r>
            <a:r>
              <a:rPr lang="el-GR" sz="2400" spc="-5" dirty="0">
                <a:cs typeface="Arial"/>
              </a:rPr>
              <a:t>της</a:t>
            </a:r>
            <a:endParaRPr lang="el-GR" sz="2400" dirty="0">
              <a:cs typeface="Arial"/>
            </a:endParaRPr>
          </a:p>
          <a:p>
            <a:pPr marL="469900" marR="1040765" indent="-457200">
              <a:lnSpc>
                <a:spcPct val="80000"/>
              </a:lnSpc>
              <a:spcBef>
                <a:spcPts val="6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l-GR" sz="2400" spc="-5" dirty="0">
                <a:cs typeface="Arial"/>
              </a:rPr>
              <a:t>Αδυναμία ικανοποίησης </a:t>
            </a:r>
            <a:r>
              <a:rPr lang="el-GR" sz="2400" dirty="0">
                <a:cs typeface="Arial"/>
              </a:rPr>
              <a:t>μιας </a:t>
            </a:r>
            <a:r>
              <a:rPr lang="el-GR" sz="2400" spc="-5" dirty="0">
                <a:cs typeface="Arial"/>
              </a:rPr>
              <a:t>ανάγκης μπορεί </a:t>
            </a:r>
            <a:r>
              <a:rPr lang="el-GR" sz="2400" dirty="0">
                <a:cs typeface="Arial"/>
              </a:rPr>
              <a:t>να  </a:t>
            </a:r>
            <a:r>
              <a:rPr lang="el-GR" sz="2400" spc="-5" dirty="0">
                <a:cs typeface="Arial"/>
              </a:rPr>
              <a:t>συνεπάγεται </a:t>
            </a:r>
            <a:r>
              <a:rPr lang="el-GR" sz="2400" dirty="0">
                <a:cs typeface="Arial"/>
              </a:rPr>
              <a:t>εγκατάλειψή </a:t>
            </a:r>
            <a:r>
              <a:rPr lang="el-GR" sz="2400" spc="-5" dirty="0">
                <a:cs typeface="Arial"/>
              </a:rPr>
              <a:t>της</a:t>
            </a:r>
            <a:endParaRPr lang="el-GR" sz="2400" dirty="0"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lang="el-GR" sz="2400" dirty="0">
                <a:cs typeface="Arial"/>
              </a:rPr>
              <a:t>Ο </a:t>
            </a:r>
            <a:r>
              <a:rPr lang="el-GR" sz="2400" spc="-5" dirty="0">
                <a:cs typeface="Arial"/>
              </a:rPr>
              <a:t>άνθρωπος λειτουργεί </a:t>
            </a:r>
            <a:r>
              <a:rPr lang="el-GR" sz="2400" dirty="0">
                <a:cs typeface="Arial"/>
              </a:rPr>
              <a:t>και </a:t>
            </a:r>
            <a:r>
              <a:rPr lang="el-GR" sz="2400" spc="-5" dirty="0">
                <a:cs typeface="Arial"/>
              </a:rPr>
              <a:t>με μακροχρόνιους</a:t>
            </a:r>
            <a:r>
              <a:rPr lang="el-GR" sz="2400" spc="10" dirty="0">
                <a:cs typeface="Arial"/>
              </a:rPr>
              <a:t> </a:t>
            </a:r>
            <a:r>
              <a:rPr lang="el-GR" sz="2400" spc="-5" dirty="0">
                <a:cs typeface="Arial"/>
              </a:rPr>
              <a:t>στόχους</a:t>
            </a:r>
            <a:endParaRPr lang="el-GR" sz="2400" dirty="0">
              <a:cs typeface="Arial"/>
            </a:endParaRPr>
          </a:p>
          <a:p>
            <a:pPr marL="469900" marR="5080" indent="-457200">
              <a:lnSpc>
                <a:spcPts val="2300"/>
              </a:lnSpc>
              <a:spcBef>
                <a:spcPts val="56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l-GR" sz="2400" dirty="0">
                <a:cs typeface="Arial"/>
              </a:rPr>
              <a:t>Η </a:t>
            </a:r>
            <a:r>
              <a:rPr lang="el-GR" sz="2400" spc="-5" dirty="0">
                <a:cs typeface="Arial"/>
              </a:rPr>
              <a:t>ένταση των αναγκών </a:t>
            </a:r>
            <a:r>
              <a:rPr lang="el-GR" sz="2400" dirty="0">
                <a:cs typeface="Arial"/>
              </a:rPr>
              <a:t>εξαρτάται </a:t>
            </a:r>
            <a:r>
              <a:rPr lang="el-GR" sz="2400" spc="-5" dirty="0">
                <a:cs typeface="Arial"/>
              </a:rPr>
              <a:t>σε μεγάλο βαθμό </a:t>
            </a:r>
            <a:r>
              <a:rPr lang="el-GR" sz="2400" dirty="0">
                <a:cs typeface="Arial"/>
              </a:rPr>
              <a:t>από  </a:t>
            </a:r>
            <a:r>
              <a:rPr lang="el-GR" sz="2400" spc="-5" dirty="0">
                <a:cs typeface="Arial"/>
              </a:rPr>
              <a:t>την προσωπικότητα, την ομάδα, την </a:t>
            </a:r>
            <a:r>
              <a:rPr lang="el-GR" sz="2400" dirty="0">
                <a:cs typeface="Arial"/>
              </a:rPr>
              <a:t>κοινωνία και </a:t>
            </a:r>
            <a:r>
              <a:rPr lang="el-GR" sz="2400" spc="-5" dirty="0">
                <a:cs typeface="Arial"/>
              </a:rPr>
              <a:t>την  κουλτούρα</a:t>
            </a:r>
            <a:endParaRPr lang="el-GR" sz="2400" dirty="0">
              <a:cs typeface="Arial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42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Προσδιοριστικοί παράγοντες της ιεραρχίας των αναγκών του ατόμου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293"/>
            <a:ext cx="12192000" cy="513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020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latin typeface="Calibri" panose="020F0502020204030204" pitchFamily="34" charset="0"/>
              </a:rPr>
              <a:t>Θεωρία των δύο παραγόντων </a:t>
            </a:r>
            <a:r>
              <a:rPr lang="el-GR" sz="4000" b="1" dirty="0" err="1">
                <a:latin typeface="Calibri" panose="020F0502020204030204" pitchFamily="34" charset="0"/>
              </a:rPr>
              <a:t>Frederic</a:t>
            </a:r>
            <a:r>
              <a:rPr lang="el-GR" sz="4000" b="1" dirty="0">
                <a:latin typeface="Calibri" panose="020F0502020204030204" pitchFamily="34" charset="0"/>
              </a:rPr>
              <a:t> </a:t>
            </a:r>
            <a:r>
              <a:rPr lang="el-GR" sz="4000" b="1" dirty="0" err="1">
                <a:latin typeface="Calibri" panose="020F0502020204030204" pitchFamily="34" charset="0"/>
              </a:rPr>
              <a:t>Herzberg</a:t>
            </a:r>
            <a:endParaRPr lang="el-GR" sz="40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C00000"/>
                </a:solidFill>
              </a:rPr>
              <a:t>ΠΑΡΑΓΟΝΤΕΣ ΥΓΙΕΙΝΗΣ ΚΑΙ ΔΙΑΤΗΡΗΣΗΣ (ΠΕΡΙΒΑΛΛΟΝ ΕΡΓΑΣΙΑΣ</a:t>
            </a:r>
            <a:r>
              <a:rPr lang="el-GR" dirty="0"/>
              <a:t>)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πολιτική επιχείρησης και διοίκησης</a:t>
            </a:r>
          </a:p>
          <a:p>
            <a:r>
              <a:rPr lang="el-GR" dirty="0"/>
              <a:t>τρόπος εποπτείας</a:t>
            </a:r>
          </a:p>
          <a:p>
            <a:r>
              <a:rPr lang="el-GR" dirty="0"/>
              <a:t>διαπροσωπικές σχέσεις</a:t>
            </a:r>
          </a:p>
          <a:p>
            <a:r>
              <a:rPr lang="el-GR" dirty="0"/>
              <a:t>ασφάλεια-σιγουριά</a:t>
            </a:r>
          </a:p>
          <a:p>
            <a:r>
              <a:rPr lang="el-GR" dirty="0"/>
              <a:t>συνθήκες εργασίας</a:t>
            </a:r>
          </a:p>
          <a:p>
            <a:r>
              <a:rPr lang="el-GR" dirty="0"/>
              <a:t>Μισθός</a:t>
            </a:r>
          </a:p>
          <a:p>
            <a:r>
              <a:rPr lang="el-GR" dirty="0"/>
              <a:t>Θέση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C00000"/>
                </a:solidFill>
              </a:rPr>
              <a:t>ΔΥΣΑΡΕΣΚΕΙΑ - ΜΗ ΔΥΣΑΡΕΣΚΕΙΑ 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l-GR" dirty="0">
                <a:solidFill>
                  <a:srgbClr val="C00000"/>
                </a:solidFill>
              </a:rPr>
              <a:t>ΠΑΡΑΓΟΝΤΕΣ ΠΑΡΑΚΙΝΗΣΗΣ </a:t>
            </a:r>
          </a:p>
          <a:p>
            <a:pPr algn="ctr"/>
            <a:r>
              <a:rPr lang="el-GR" dirty="0">
                <a:solidFill>
                  <a:srgbClr val="C00000"/>
                </a:solidFill>
              </a:rPr>
              <a:t>(Η ΙΔΙΑ Η ΕΡΓΑΣΙΑ)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Επιτεύγματα-επίτευξη στόχου</a:t>
            </a:r>
          </a:p>
          <a:p>
            <a:r>
              <a:rPr lang="el-GR" sz="2400" dirty="0"/>
              <a:t>Αναγνώριση</a:t>
            </a:r>
          </a:p>
          <a:p>
            <a:r>
              <a:rPr lang="el-GR" sz="2400" dirty="0"/>
              <a:t>δυνατότητες ανάπτυξης</a:t>
            </a:r>
          </a:p>
          <a:p>
            <a:r>
              <a:rPr lang="el-GR" sz="2400" dirty="0"/>
              <a:t>δυνατότητες προαγωγών</a:t>
            </a:r>
          </a:p>
          <a:p>
            <a:r>
              <a:rPr lang="el-GR" sz="2400" dirty="0"/>
              <a:t>ενδιαφέρον της εργασίας</a:t>
            </a:r>
          </a:p>
          <a:p>
            <a:r>
              <a:rPr lang="el-GR" sz="2400" dirty="0"/>
              <a:t>ευθύνη-ελευθερία πρωτοβουλιών</a:t>
            </a: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            </a:t>
            </a:r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ΠΑΡΑΚΙΝΗΣΗ - ΜΗ ΠΑΡΑΚΙΝΗΣΗ</a:t>
            </a:r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629789" y="1286580"/>
            <a:ext cx="5302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Βασισμένη σε έρευνα 200 εργαζομένων</a:t>
            </a:r>
          </a:p>
        </p:txBody>
      </p:sp>
    </p:spTree>
    <p:extLst>
      <p:ext uri="{BB962C8B-B14F-4D97-AF65-F5344CB8AC3E}">
        <p14:creationId xmlns:p14="http://schemas.microsoft.com/office/powerpoint/2010/main" val="53897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uiExpand="1" build="p"/>
      <p:bldP spid="6" grpId="0" uiExpand="1" build="p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latin typeface="Calibri" panose="020F0502020204030204" pitchFamily="34" charset="0"/>
              </a:rPr>
              <a:t>Θεωρία των δύο παραγόντων  </a:t>
            </a:r>
            <a:r>
              <a:rPr lang="el-GR" sz="4000" b="1" dirty="0" err="1">
                <a:latin typeface="Calibri" panose="020F0502020204030204" pitchFamily="34" charset="0"/>
              </a:rPr>
              <a:t>Frederic</a:t>
            </a:r>
            <a:r>
              <a:rPr lang="el-GR" sz="4000" b="1" dirty="0">
                <a:latin typeface="Calibri" panose="020F0502020204030204" pitchFamily="34" charset="0"/>
              </a:rPr>
              <a:t> </a:t>
            </a:r>
            <a:r>
              <a:rPr lang="el-GR" sz="4000" b="1" dirty="0" err="1">
                <a:latin typeface="Calibri" panose="020F0502020204030204" pitchFamily="34" charset="0"/>
              </a:rPr>
              <a:t>Herzberg</a:t>
            </a:r>
            <a:endParaRPr lang="el-GR" sz="4000" b="1" dirty="0">
              <a:latin typeface="Calibri" panose="020F0502020204030204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7" y="1832660"/>
            <a:ext cx="4970982" cy="355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322"/>
            <a:ext cx="5434013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0536" y="3111586"/>
            <a:ext cx="244007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Γιατί να δουλεύω εδώ 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8860" y="4065693"/>
            <a:ext cx="250432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Γιατί να δουλεύω σκληρότερα ;</a:t>
            </a:r>
          </a:p>
        </p:txBody>
      </p:sp>
    </p:spTree>
    <p:extLst>
      <p:ext uri="{BB962C8B-B14F-4D97-AF65-F5344CB8AC3E}">
        <p14:creationId xmlns:p14="http://schemas.microsoft.com/office/powerpoint/2010/main" val="13835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47447" y="400296"/>
            <a:ext cx="6025661" cy="9478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Οι παράγοντες «υγιεινής ή διατήρησης»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2631832" y="2287707"/>
            <a:ext cx="6441830" cy="186226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Όταν </a:t>
            </a:r>
            <a:r>
              <a:rPr lang="el-G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δεν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υπάρχουν στο χώρο εργασίας δημιουργούν </a:t>
            </a:r>
            <a:r>
              <a:rPr lang="el-G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δυσαρέσκεια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στους εργαζόμενους</a:t>
            </a:r>
          </a:p>
          <a:p>
            <a:pPr algn="just"/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Όταν υπάρχουν δε δημιουργούν </a:t>
            </a:r>
            <a:r>
              <a:rPr lang="el-G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καμία ευχαρίστηση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και</a:t>
            </a:r>
            <a:r>
              <a:rPr lang="el-G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παρακίνηση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για υψηλή απόδοση</a:t>
            </a:r>
            <a:endParaRPr lang="el-G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39" y="4407877"/>
            <a:ext cx="2857500" cy="141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Πολλαπλασιασμός 2"/>
          <p:cNvSpPr/>
          <p:nvPr/>
        </p:nvSpPr>
        <p:spPr>
          <a:xfrm>
            <a:off x="7057291" y="4753708"/>
            <a:ext cx="1535723" cy="72683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77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21369" y="1115403"/>
            <a:ext cx="4026877" cy="67822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sz="2800" b="1" dirty="0">
                <a:solidFill>
                  <a:schemeClr val="bg1"/>
                </a:solidFill>
              </a:rPr>
              <a:t>Οι παράγοντες Υγιεινής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3270740" y="2479426"/>
            <a:ext cx="6600093" cy="31828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AutoNum type="arabicPeriod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Οι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σταθερές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αμοιβές-μισθός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 τρόπος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εποπτείας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από τον προϊστάμενο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σιγουριά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στη δουλειά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Οι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διαπροσωπικές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σχέσεις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Οι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συνθήκες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εργασίας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Οι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πολιτικές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της επιχείρησης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461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Σκέψεις …..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Τι κάνει τον άνθρωπο να θέλει να εργάζεται περισσότερο ή λιγότερο;</a:t>
            </a:r>
          </a:p>
          <a:p>
            <a:endParaRPr lang="el-GR" dirty="0"/>
          </a:p>
          <a:p>
            <a:r>
              <a:rPr lang="el-GR" dirty="0"/>
              <a:t> Τι προσδιορίζει τη συμπεριφορά απέναντι στην εργασία και την οργάνωση;</a:t>
            </a:r>
          </a:p>
          <a:p>
            <a:endParaRPr lang="el-GR" dirty="0"/>
          </a:p>
          <a:p>
            <a:r>
              <a:rPr lang="el-GR" dirty="0"/>
              <a:t>Ποιες μεταβλητές πρέπει να επηρεαστούν και προς ποια κατεύθυνση ώστε ο εργαζόμενος να αποδώσει περισσότερο;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56" y="410307"/>
            <a:ext cx="2343150" cy="138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0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01970" y="787158"/>
            <a:ext cx="6025661" cy="9478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Οι παράγοντες «παρακίνησης ή κίνητρα»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1553309" y="2862137"/>
            <a:ext cx="6441830" cy="186226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Δ</a:t>
            </a:r>
            <a: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ημι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ουργούν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ευχαρίστηση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και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παρακίνηση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στους εργαζόμενους για όσο το δυνατόν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υψηλότερη απόδοση</a:t>
            </a:r>
            <a:endParaRPr lang="el-GR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39" y="4407877"/>
            <a:ext cx="2857500" cy="141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6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21369" y="1115403"/>
            <a:ext cx="4026877" cy="67822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sz="2800" b="1" dirty="0">
                <a:solidFill>
                  <a:schemeClr val="bg1"/>
                </a:solidFill>
              </a:rPr>
              <a:t>Τα κίνητρα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2836986" y="2619555"/>
            <a:ext cx="6600093" cy="31828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AutoNum type="arabicPeriod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αναγνώριση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των προσπαθειών, επιδόσεων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Το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περιεχόμενο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της εργασίας (ενδιαφέρον)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ελευθερία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πρωτοβουλιών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ανάπτυξη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των γνώσεων, ικανοτήτων και προσωπικότητας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Οι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προοπτικές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επαγγελματικής εξέλιξης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Αδυναμίες Προσέγγισης </a:t>
            </a:r>
            <a:r>
              <a:rPr lang="el-GR" sz="40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Herzberg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635" marR="37592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el-GR" sz="2200" b="1" i="1" spc="-5" dirty="0">
                <a:cs typeface="Arial"/>
              </a:rPr>
              <a:t>Αδυναμίες: </a:t>
            </a:r>
          </a:p>
          <a:p>
            <a:pPr marL="381635" marR="37592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el-GR" sz="2200" spc="-5" dirty="0">
                <a:cs typeface="Arial"/>
              </a:rPr>
              <a:t>Ερευνητική Μέθοδος &amp; Δείγμα  </a:t>
            </a:r>
          </a:p>
          <a:p>
            <a:pPr marL="381635" marR="37592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el-GR" sz="2200" spc="-5" dirty="0">
                <a:cs typeface="Arial"/>
              </a:rPr>
              <a:t>Αδυναμία σύνδεσης με</a:t>
            </a:r>
            <a:r>
              <a:rPr lang="el-GR" sz="2200" spc="25" dirty="0">
                <a:cs typeface="Arial"/>
              </a:rPr>
              <a:t> </a:t>
            </a:r>
            <a:r>
              <a:rPr lang="el-GR" sz="2200" spc="-5" dirty="0">
                <a:cs typeface="Arial"/>
              </a:rPr>
              <a:t>ιδιαίτερα</a:t>
            </a:r>
            <a:r>
              <a:rPr lang="el-GR" sz="2200" dirty="0">
                <a:cs typeface="Arial"/>
              </a:rPr>
              <a:t> </a:t>
            </a:r>
            <a:r>
              <a:rPr lang="el-GR" sz="2200" spc="-5" dirty="0">
                <a:cs typeface="Arial"/>
              </a:rPr>
              <a:t>χαρακτηριστικά ατόμων και</a:t>
            </a:r>
            <a:r>
              <a:rPr lang="el-GR" sz="2200" spc="-15" dirty="0">
                <a:cs typeface="Arial"/>
              </a:rPr>
              <a:t> </a:t>
            </a:r>
            <a:r>
              <a:rPr lang="el-GR" sz="2200" spc="-5" dirty="0">
                <a:cs typeface="Arial"/>
              </a:rPr>
              <a:t>ομάδων</a:t>
            </a:r>
            <a:endParaRPr lang="el-GR" sz="2200" dirty="0">
              <a:cs typeface="Arial"/>
            </a:endParaRPr>
          </a:p>
          <a:p>
            <a:pPr marL="12065" marR="5080" indent="0">
              <a:lnSpc>
                <a:spcPts val="3030"/>
              </a:lnSpc>
              <a:buNone/>
            </a:pPr>
            <a:endParaRPr lang="el-GR" sz="2200" dirty="0">
              <a:cs typeface="Times New Roman"/>
            </a:endParaRPr>
          </a:p>
          <a:p>
            <a:pPr marL="12065" marR="5080" indent="0">
              <a:lnSpc>
                <a:spcPts val="3030"/>
              </a:lnSpc>
              <a:buNone/>
            </a:pPr>
            <a:r>
              <a:rPr lang="el-GR" sz="2200" b="1" spc="-5" dirty="0">
                <a:cs typeface="Times New Roman"/>
              </a:rPr>
              <a:t>Πρόταση </a:t>
            </a:r>
            <a:r>
              <a:rPr lang="el-GR" sz="2200" b="1" dirty="0" err="1">
                <a:cs typeface="Arial"/>
              </a:rPr>
              <a:t>Herzberg</a:t>
            </a:r>
            <a:r>
              <a:rPr lang="el-GR" sz="2200" b="1" dirty="0">
                <a:cs typeface="Arial"/>
              </a:rPr>
              <a:t> </a:t>
            </a:r>
            <a:r>
              <a:rPr lang="en-US" sz="2200" b="1" dirty="0">
                <a:cs typeface="Arial"/>
              </a:rPr>
              <a:t>: </a:t>
            </a:r>
            <a:r>
              <a:rPr lang="el-GR" sz="2200" b="1" spc="-10" dirty="0">
                <a:solidFill>
                  <a:srgbClr val="C00000"/>
                </a:solidFill>
                <a:cs typeface="Arial"/>
              </a:rPr>
              <a:t>κάθετος  </a:t>
            </a:r>
            <a:r>
              <a:rPr lang="el-GR" sz="2200" b="1" spc="-5" dirty="0">
                <a:solidFill>
                  <a:srgbClr val="C00000"/>
                </a:solidFill>
                <a:cs typeface="Arial"/>
              </a:rPr>
              <a:t>εμπλουτισμός </a:t>
            </a:r>
            <a:r>
              <a:rPr lang="el-GR" sz="2200" b="1" spc="-10" dirty="0">
                <a:solidFill>
                  <a:srgbClr val="C00000"/>
                </a:solidFill>
                <a:cs typeface="Arial"/>
              </a:rPr>
              <a:t>εργασίας </a:t>
            </a:r>
            <a:r>
              <a:rPr lang="el-GR" sz="2200" b="1" spc="-5" dirty="0">
                <a:solidFill>
                  <a:srgbClr val="C00000"/>
                </a:solidFill>
                <a:cs typeface="Arial"/>
              </a:rPr>
              <a:t>(</a:t>
            </a:r>
            <a:r>
              <a:rPr lang="el-GR" sz="2200" b="1" spc="-5" dirty="0" err="1">
                <a:solidFill>
                  <a:srgbClr val="C00000"/>
                </a:solidFill>
                <a:cs typeface="Arial"/>
              </a:rPr>
              <a:t>job</a:t>
            </a:r>
            <a:r>
              <a:rPr lang="el-GR" sz="2200" b="1" spc="45" dirty="0">
                <a:solidFill>
                  <a:srgbClr val="C00000"/>
                </a:solidFill>
                <a:cs typeface="Arial"/>
              </a:rPr>
              <a:t> </a:t>
            </a:r>
            <a:r>
              <a:rPr lang="el-GR" sz="2200" b="1" spc="-5" dirty="0" err="1">
                <a:solidFill>
                  <a:srgbClr val="C00000"/>
                </a:solidFill>
                <a:cs typeface="Arial"/>
              </a:rPr>
              <a:t>enrichment</a:t>
            </a:r>
            <a:r>
              <a:rPr lang="el-GR" sz="2200" b="1" spc="-5" dirty="0">
                <a:solidFill>
                  <a:srgbClr val="C00000"/>
                </a:solidFill>
                <a:cs typeface="Arial"/>
              </a:rPr>
              <a:t>)</a:t>
            </a:r>
            <a:endParaRPr lang="el-GR" sz="2200" dirty="0">
              <a:solidFill>
                <a:srgbClr val="C00000"/>
              </a:solidFill>
              <a:cs typeface="Arial"/>
            </a:endParaRPr>
          </a:p>
          <a:p>
            <a:pPr marL="354965" marR="5080" indent="-342900">
              <a:lnSpc>
                <a:spcPts val="3030"/>
              </a:lnSpc>
              <a:buFont typeface="Wingdings" panose="05000000000000000000" pitchFamily="2" charset="2"/>
              <a:buChar char="q"/>
            </a:pPr>
            <a:r>
              <a:rPr lang="el-GR" sz="2200" spc="-5" dirty="0">
                <a:cs typeface="Arial"/>
              </a:rPr>
              <a:t>Αύξηση αποτελεσματικότητας επικοινωνίας</a:t>
            </a:r>
          </a:p>
          <a:p>
            <a:pPr marL="354965" marR="5080" indent="-342900">
              <a:lnSpc>
                <a:spcPts val="3030"/>
              </a:lnSpc>
              <a:buFont typeface="Wingdings" panose="05000000000000000000" pitchFamily="2" charset="2"/>
              <a:buChar char="q"/>
            </a:pPr>
            <a:r>
              <a:rPr lang="el-GR" sz="2200" spc="-5" dirty="0">
                <a:cs typeface="Arial"/>
              </a:rPr>
              <a:t>μείωση αυστηρότητας της</a:t>
            </a:r>
            <a:r>
              <a:rPr lang="el-GR" sz="2200" spc="-20" dirty="0">
                <a:cs typeface="Arial"/>
              </a:rPr>
              <a:t> </a:t>
            </a:r>
            <a:r>
              <a:rPr lang="el-GR" sz="2200" spc="-5" dirty="0">
                <a:cs typeface="Arial"/>
              </a:rPr>
              <a:t>επίβλεψης</a:t>
            </a:r>
            <a:endParaRPr lang="el-GR" sz="2200" dirty="0">
              <a:cs typeface="Arial"/>
            </a:endParaRPr>
          </a:p>
          <a:p>
            <a:pPr marL="354965" marR="5080" indent="-342900">
              <a:lnSpc>
                <a:spcPts val="3030"/>
              </a:lnSpc>
              <a:buFont typeface="Wingdings" panose="05000000000000000000" pitchFamily="2" charset="2"/>
              <a:buChar char="q"/>
            </a:pPr>
            <a:r>
              <a:rPr lang="el-GR" sz="2200" spc="-5" dirty="0">
                <a:cs typeface="Arial"/>
              </a:rPr>
              <a:t>ουσιαστικοποίηση του περιεχομένου</a:t>
            </a:r>
            <a:r>
              <a:rPr lang="el-GR" sz="2200" spc="45" dirty="0">
                <a:cs typeface="Arial"/>
              </a:rPr>
              <a:t> </a:t>
            </a:r>
            <a:r>
              <a:rPr lang="el-GR" sz="2200" spc="-5" dirty="0">
                <a:cs typeface="Arial"/>
              </a:rPr>
              <a:t>των</a:t>
            </a:r>
            <a:r>
              <a:rPr lang="el-GR" sz="2200" dirty="0">
                <a:cs typeface="Arial"/>
              </a:rPr>
              <a:t> καθηκόντων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5284903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Θεωρία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(Clayton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Alderfer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Ύπαρξης (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Existence) </a:t>
            </a:r>
            <a:r>
              <a:rPr lang="el-G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Κοινωνικών Σχέσεων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(Relatedness) </a:t>
            </a:r>
            <a:r>
              <a:rPr lang="el-G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Ανάπτυξης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(Growth)</a:t>
            </a:r>
            <a:endParaRPr lang="el-GR" sz="2700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56138" y="1211933"/>
            <a:ext cx="5181600" cy="4351338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el-GR" altLang="el-GR" sz="2200" dirty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l-GR" altLang="el-GR" sz="2200" dirty="0">
                <a:latin typeface="Calibri" panose="020F0502020204030204" pitchFamily="34" charset="0"/>
              </a:rPr>
              <a:t>Οι ανθρώπινες ανάγκες ομαδοποιούνται σε 3 κατηγορίες</a:t>
            </a:r>
            <a:endParaRPr lang="en-US" altLang="el-GR" sz="2200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l-GR" altLang="el-GR" sz="2200" dirty="0">
                <a:latin typeface="Calibri" panose="020F0502020204030204" pitchFamily="34" charset="0"/>
              </a:rPr>
              <a:t>Υπαρξιακές ανάγκες</a:t>
            </a:r>
            <a:r>
              <a:rPr lang="en-US" altLang="el-GR" sz="2200" dirty="0">
                <a:latin typeface="Calibri" panose="020F0502020204030204" pitchFamily="34" charset="0"/>
              </a:rPr>
              <a:t> </a:t>
            </a:r>
            <a:r>
              <a:rPr lang="el-GR" altLang="el-GR" sz="2200" dirty="0">
                <a:latin typeface="Calibri" panose="020F0502020204030204" pitchFamily="34" charset="0"/>
              </a:rPr>
              <a:t>(</a:t>
            </a:r>
            <a:r>
              <a:rPr lang="el-GR" altLang="el-GR" sz="2200" b="1" dirty="0" err="1">
                <a:latin typeface="Calibri" panose="020F0502020204030204" pitchFamily="34" charset="0"/>
              </a:rPr>
              <a:t>E</a:t>
            </a:r>
            <a:r>
              <a:rPr lang="el-GR" altLang="el-GR" sz="2200" dirty="0" err="1">
                <a:latin typeface="Calibri" panose="020F0502020204030204" pitchFamily="34" charset="0"/>
              </a:rPr>
              <a:t>xistence</a:t>
            </a:r>
            <a:r>
              <a:rPr lang="el-GR" altLang="el-GR" sz="2200" dirty="0">
                <a:latin typeface="Calibri" panose="020F0502020204030204" pitchFamily="34" charset="0"/>
              </a:rPr>
              <a:t>)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l-GR" altLang="el-GR" sz="2200" dirty="0">
                <a:latin typeface="Calibri" panose="020F0502020204030204" pitchFamily="34" charset="0"/>
              </a:rPr>
              <a:t>Ανάγκες σχέσεων</a:t>
            </a:r>
            <a:r>
              <a:rPr lang="en-US" altLang="el-GR" sz="2200" dirty="0">
                <a:latin typeface="Calibri" panose="020F0502020204030204" pitchFamily="34" charset="0"/>
              </a:rPr>
              <a:t> </a:t>
            </a:r>
            <a:r>
              <a:rPr lang="el-GR" altLang="el-GR" sz="2200" dirty="0">
                <a:latin typeface="Calibri" panose="020F0502020204030204" pitchFamily="34" charset="0"/>
              </a:rPr>
              <a:t>(</a:t>
            </a:r>
            <a:r>
              <a:rPr lang="el-GR" altLang="el-GR" sz="2200" b="1" dirty="0" err="1">
                <a:latin typeface="Calibri" panose="020F0502020204030204" pitchFamily="34" charset="0"/>
              </a:rPr>
              <a:t>R</a:t>
            </a:r>
            <a:r>
              <a:rPr lang="el-GR" altLang="el-GR" sz="2200" dirty="0" err="1">
                <a:latin typeface="Calibri" panose="020F0502020204030204" pitchFamily="34" charset="0"/>
              </a:rPr>
              <a:t>elatedness</a:t>
            </a:r>
            <a:r>
              <a:rPr lang="el-GR" altLang="el-GR" sz="2200" dirty="0">
                <a:latin typeface="Calibri" panose="020F0502020204030204" pitchFamily="34" charset="0"/>
              </a:rPr>
              <a:t>)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l-GR" altLang="el-GR" sz="2200" dirty="0">
                <a:latin typeface="Calibri" panose="020F0502020204030204" pitchFamily="34" charset="0"/>
              </a:rPr>
              <a:t>Ανάγκες ανάπτυξης</a:t>
            </a:r>
            <a:r>
              <a:rPr lang="en-US" altLang="el-GR" sz="2200" dirty="0">
                <a:latin typeface="Calibri" panose="020F0502020204030204" pitchFamily="34" charset="0"/>
              </a:rPr>
              <a:t> </a:t>
            </a:r>
            <a:r>
              <a:rPr lang="el-GR" altLang="el-GR" sz="2200" dirty="0">
                <a:latin typeface="Calibri" panose="020F0502020204030204" pitchFamily="34" charset="0"/>
              </a:rPr>
              <a:t>(</a:t>
            </a:r>
            <a:r>
              <a:rPr lang="el-GR" altLang="el-GR" sz="2200" b="1" dirty="0" err="1">
                <a:latin typeface="Calibri" panose="020F0502020204030204" pitchFamily="34" charset="0"/>
              </a:rPr>
              <a:t>G</a:t>
            </a:r>
            <a:r>
              <a:rPr lang="el-GR" altLang="el-GR" sz="2200" dirty="0" err="1">
                <a:latin typeface="Calibri" panose="020F0502020204030204" pitchFamily="34" charset="0"/>
              </a:rPr>
              <a:t>rowth</a:t>
            </a:r>
            <a:r>
              <a:rPr lang="el-GR" altLang="el-GR" sz="2200" dirty="0">
                <a:latin typeface="Calibri" panose="020F0502020204030204" pitchFamily="34" charset="0"/>
              </a:rPr>
              <a:t>)</a:t>
            </a:r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22585"/>
            <a:ext cx="5181600" cy="43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029"/>
          <p:cNvSpPr txBox="1">
            <a:spLocks noChangeArrowheads="1"/>
          </p:cNvSpPr>
          <p:nvPr/>
        </p:nvSpPr>
        <p:spPr bwMode="blackWhite">
          <a:xfrm>
            <a:off x="422031" y="3470030"/>
            <a:ext cx="5404338" cy="2930769"/>
          </a:xfrm>
          <a:prstGeom prst="rect">
            <a:avLst/>
          </a:prstGeom>
          <a:solidFill>
            <a:schemeClr val="accent5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182880" anchor="ctr"/>
          <a:lstStyle/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Η θεωρία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υποθέτει ότι: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Πολλαπλές ανάγκες μπορούν είναι εμφανείς ταυτόχρονα (δεν υπάρχει καμία απόλυτη ιεραρχία των αναγκών)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Εάν μια ανάγκη είναι ανικανοποίητη, το άτομο θα παλινδρομήσει σε μια χαμηλότερης τάξης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ανάγκη για να την ικανοποιήσει (απογοήτευση- οπισθοδρόμηση).</a:t>
            </a: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Θεωρία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(Clayton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Alderfer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Ύπαρξης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Existence)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Κοινωνικών Σχέσεων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(Relatedness)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Ανάπτυξης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(Growth)</a:t>
            </a:r>
            <a:endParaRPr lang="el-GR" sz="2400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1825625"/>
            <a:ext cx="11084169" cy="4351338"/>
          </a:xfrm>
        </p:spPr>
        <p:txBody>
          <a:bodyPr>
            <a:normAutofit/>
          </a:bodyPr>
          <a:lstStyle/>
          <a:p>
            <a:pPr marL="342265" indent="-274955">
              <a:lnSpc>
                <a:spcPct val="100000"/>
              </a:lnSpc>
              <a:spcBef>
                <a:spcPts val="1015"/>
              </a:spcBef>
              <a:buClr>
                <a:srgbClr val="D24717"/>
              </a:buClr>
              <a:buSzPct val="84000"/>
              <a:buFont typeface="Wingdings 2"/>
              <a:buChar char=""/>
              <a:tabLst>
                <a:tab pos="342900" algn="l"/>
              </a:tabLst>
            </a:pPr>
            <a:r>
              <a:rPr lang="el-GR" sz="2400" spc="-5" dirty="0">
                <a:solidFill>
                  <a:srgbClr val="696363"/>
                </a:solidFill>
                <a:cs typeface="Cambria"/>
              </a:rPr>
              <a:t>Εξέλιξη της θεωρίας του</a:t>
            </a:r>
            <a:r>
              <a:rPr lang="el-GR" sz="2400" spc="45" dirty="0">
                <a:solidFill>
                  <a:srgbClr val="696363"/>
                </a:solidFill>
                <a:cs typeface="Cambria"/>
              </a:rPr>
              <a:t> </a:t>
            </a:r>
            <a:r>
              <a:rPr lang="el-GR" sz="2400" spc="-10" dirty="0" err="1">
                <a:solidFill>
                  <a:srgbClr val="696363"/>
                </a:solidFill>
                <a:cs typeface="Cambria"/>
              </a:rPr>
              <a:t>Maslow</a:t>
            </a:r>
            <a:endParaRPr lang="el-GR" sz="2400" spc="-10" dirty="0">
              <a:solidFill>
                <a:srgbClr val="696363"/>
              </a:solidFill>
              <a:cs typeface="Cambria"/>
            </a:endParaRPr>
          </a:p>
          <a:p>
            <a:pPr marL="342265" indent="-274955">
              <a:lnSpc>
                <a:spcPct val="100000"/>
              </a:lnSpc>
              <a:spcBef>
                <a:spcPts val="1015"/>
              </a:spcBef>
              <a:buClr>
                <a:srgbClr val="D24717"/>
              </a:buClr>
              <a:buSzPct val="84000"/>
              <a:buFont typeface="Wingdings 2"/>
              <a:buChar char=""/>
              <a:tabLst>
                <a:tab pos="342900" algn="l"/>
              </a:tabLst>
            </a:pPr>
            <a:endParaRPr lang="el-GR" sz="2400" dirty="0">
              <a:cs typeface="Cambria"/>
            </a:endParaRPr>
          </a:p>
          <a:p>
            <a:pPr marL="342265" indent="-274955">
              <a:lnSpc>
                <a:spcPct val="100000"/>
              </a:lnSpc>
              <a:spcBef>
                <a:spcPts val="880"/>
              </a:spcBef>
              <a:buClr>
                <a:srgbClr val="D24717"/>
              </a:buClr>
              <a:buSzPct val="84000"/>
              <a:buFont typeface="Wingdings 2"/>
              <a:buChar char=""/>
              <a:tabLst>
                <a:tab pos="342900" algn="l"/>
              </a:tabLst>
            </a:pPr>
            <a:r>
              <a:rPr lang="el-GR" sz="2400" spc="-5" dirty="0">
                <a:solidFill>
                  <a:srgbClr val="696363"/>
                </a:solidFill>
                <a:cs typeface="Cambria"/>
              </a:rPr>
              <a:t>Έμφαση </a:t>
            </a:r>
            <a:r>
              <a:rPr lang="el-GR" sz="2400" spc="-10" dirty="0">
                <a:solidFill>
                  <a:srgbClr val="696363"/>
                </a:solidFill>
                <a:cs typeface="Cambria"/>
              </a:rPr>
              <a:t>στον </a:t>
            </a:r>
            <a:r>
              <a:rPr lang="el-GR" sz="2400" dirty="0">
                <a:solidFill>
                  <a:srgbClr val="696363"/>
                </a:solidFill>
                <a:cs typeface="Cambria"/>
              </a:rPr>
              <a:t>εργασιακό</a:t>
            </a:r>
            <a:r>
              <a:rPr lang="el-GR" sz="2400" spc="25" dirty="0">
                <a:solidFill>
                  <a:srgbClr val="696363"/>
                </a:solidFill>
                <a:cs typeface="Cambria"/>
              </a:rPr>
              <a:t> </a:t>
            </a:r>
            <a:r>
              <a:rPr lang="el-GR" sz="2400" spc="-10" dirty="0">
                <a:solidFill>
                  <a:srgbClr val="696363"/>
                </a:solidFill>
                <a:cs typeface="Cambria"/>
              </a:rPr>
              <a:t>χώρο</a:t>
            </a:r>
          </a:p>
          <a:p>
            <a:pPr marL="342265" indent="-274955">
              <a:lnSpc>
                <a:spcPct val="100000"/>
              </a:lnSpc>
              <a:spcBef>
                <a:spcPts val="880"/>
              </a:spcBef>
              <a:buClr>
                <a:srgbClr val="D24717"/>
              </a:buClr>
              <a:buSzPct val="84000"/>
              <a:buFont typeface="Wingdings 2"/>
              <a:buChar char=""/>
              <a:tabLst>
                <a:tab pos="342900" algn="l"/>
              </a:tabLst>
            </a:pPr>
            <a:endParaRPr lang="el-GR" sz="2400" dirty="0">
              <a:cs typeface="Cambria"/>
            </a:endParaRPr>
          </a:p>
          <a:p>
            <a:pPr marL="342265" indent="-274955">
              <a:lnSpc>
                <a:spcPct val="100000"/>
              </a:lnSpc>
              <a:spcBef>
                <a:spcPts val="890"/>
              </a:spcBef>
              <a:buClr>
                <a:srgbClr val="D24717"/>
              </a:buClr>
              <a:buSzPct val="84000"/>
              <a:buFont typeface="Wingdings 2"/>
              <a:buChar char=""/>
              <a:tabLst>
                <a:tab pos="342900" algn="l"/>
              </a:tabLst>
            </a:pPr>
            <a:r>
              <a:rPr lang="el-GR" sz="2400" spc="-30" dirty="0">
                <a:solidFill>
                  <a:srgbClr val="696363"/>
                </a:solidFill>
                <a:cs typeface="Cambria"/>
              </a:rPr>
              <a:t>Ταυτόχρονη </a:t>
            </a:r>
            <a:r>
              <a:rPr lang="el-GR" sz="2400" spc="-5" dirty="0">
                <a:solidFill>
                  <a:srgbClr val="696363"/>
                </a:solidFill>
                <a:cs typeface="Cambria"/>
              </a:rPr>
              <a:t>ύπαρξη </a:t>
            </a:r>
            <a:r>
              <a:rPr lang="el-GR" sz="2400" dirty="0">
                <a:solidFill>
                  <a:srgbClr val="696363"/>
                </a:solidFill>
                <a:cs typeface="Cambria"/>
              </a:rPr>
              <a:t>διαφορετικών</a:t>
            </a:r>
            <a:r>
              <a:rPr lang="el-GR" sz="2400" spc="15" dirty="0">
                <a:solidFill>
                  <a:srgbClr val="696363"/>
                </a:solidFill>
                <a:cs typeface="Cambria"/>
              </a:rPr>
              <a:t> </a:t>
            </a:r>
            <a:r>
              <a:rPr lang="el-GR" sz="2400" spc="5" dirty="0">
                <a:solidFill>
                  <a:srgbClr val="696363"/>
                </a:solidFill>
                <a:cs typeface="Cambria"/>
              </a:rPr>
              <a:t>αναγκών</a:t>
            </a:r>
          </a:p>
          <a:p>
            <a:pPr marL="342265" indent="-274955">
              <a:lnSpc>
                <a:spcPct val="100000"/>
              </a:lnSpc>
              <a:spcBef>
                <a:spcPts val="890"/>
              </a:spcBef>
              <a:buClr>
                <a:srgbClr val="D24717"/>
              </a:buClr>
              <a:buSzPct val="84000"/>
              <a:buFont typeface="Wingdings 2"/>
              <a:buChar char=""/>
              <a:tabLst>
                <a:tab pos="342900" algn="l"/>
              </a:tabLst>
            </a:pPr>
            <a:endParaRPr lang="el-GR" sz="2400" dirty="0">
              <a:cs typeface="Cambria"/>
            </a:endParaRPr>
          </a:p>
          <a:p>
            <a:pPr marL="342265" marR="5080" indent="-274955">
              <a:lnSpc>
                <a:spcPct val="109700"/>
              </a:lnSpc>
              <a:spcBef>
                <a:spcPts val="625"/>
              </a:spcBef>
              <a:buClr>
                <a:srgbClr val="D24717"/>
              </a:buClr>
              <a:buSzPct val="84000"/>
              <a:buFont typeface="Wingdings 2"/>
              <a:buChar char=""/>
              <a:tabLst>
                <a:tab pos="342900" algn="l"/>
              </a:tabLst>
            </a:pPr>
            <a:r>
              <a:rPr lang="el-GR" sz="2400" spc="-25" dirty="0">
                <a:solidFill>
                  <a:srgbClr val="696363"/>
                </a:solidFill>
                <a:cs typeface="Cambria"/>
              </a:rPr>
              <a:t>Στροφή </a:t>
            </a:r>
            <a:r>
              <a:rPr lang="el-GR" sz="2400" spc="-10" dirty="0">
                <a:solidFill>
                  <a:srgbClr val="696363"/>
                </a:solidFill>
                <a:cs typeface="Cambria"/>
              </a:rPr>
              <a:t>σε </a:t>
            </a:r>
            <a:r>
              <a:rPr lang="el-GR" sz="2400" spc="10" dirty="0">
                <a:solidFill>
                  <a:srgbClr val="696363"/>
                </a:solidFill>
                <a:cs typeface="Cambria"/>
              </a:rPr>
              <a:t>άλλες </a:t>
            </a:r>
            <a:r>
              <a:rPr lang="el-GR" sz="2400" dirty="0">
                <a:solidFill>
                  <a:srgbClr val="696363"/>
                </a:solidFill>
                <a:cs typeface="Cambria"/>
              </a:rPr>
              <a:t>ανάγκες </a:t>
            </a:r>
            <a:r>
              <a:rPr lang="el-GR" sz="2400" spc="-5" dirty="0">
                <a:solidFill>
                  <a:srgbClr val="696363"/>
                </a:solidFill>
                <a:cs typeface="Cambria"/>
              </a:rPr>
              <a:t>αν </a:t>
            </a:r>
            <a:r>
              <a:rPr lang="el-GR" sz="2400" spc="5" dirty="0">
                <a:solidFill>
                  <a:srgbClr val="696363"/>
                </a:solidFill>
                <a:cs typeface="Cambria"/>
              </a:rPr>
              <a:t>δε </a:t>
            </a:r>
            <a:r>
              <a:rPr lang="el-GR" sz="2400" dirty="0">
                <a:solidFill>
                  <a:srgbClr val="696363"/>
                </a:solidFill>
                <a:cs typeface="Cambria"/>
              </a:rPr>
              <a:t>δύναται </a:t>
            </a:r>
            <a:r>
              <a:rPr lang="el-GR" sz="2400" spc="5" dirty="0">
                <a:solidFill>
                  <a:srgbClr val="696363"/>
                </a:solidFill>
                <a:cs typeface="Cambria"/>
              </a:rPr>
              <a:t>να </a:t>
            </a:r>
            <a:r>
              <a:rPr lang="el-GR" sz="2400" dirty="0">
                <a:solidFill>
                  <a:srgbClr val="696363"/>
                </a:solidFill>
                <a:cs typeface="Cambria"/>
              </a:rPr>
              <a:t>ικανοποιηθούν  </a:t>
            </a:r>
            <a:r>
              <a:rPr lang="el-GR" sz="2400" spc="-5" dirty="0">
                <a:solidFill>
                  <a:srgbClr val="696363"/>
                </a:solidFill>
                <a:cs typeface="Cambria"/>
              </a:rPr>
              <a:t>ορισμένες</a:t>
            </a:r>
          </a:p>
          <a:p>
            <a:pPr marL="342265" marR="5080" indent="-274955">
              <a:lnSpc>
                <a:spcPct val="109700"/>
              </a:lnSpc>
              <a:spcBef>
                <a:spcPts val="625"/>
              </a:spcBef>
              <a:buClr>
                <a:srgbClr val="D24717"/>
              </a:buClr>
              <a:buSzPct val="84000"/>
              <a:buFont typeface="Wingdings 2"/>
              <a:buChar char=""/>
              <a:tabLst>
                <a:tab pos="342900" algn="l"/>
              </a:tabLst>
            </a:pPr>
            <a:endParaRPr lang="el-GR" sz="2400" dirty="0">
              <a:cs typeface="Cambria"/>
            </a:endParaRPr>
          </a:p>
          <a:p>
            <a:pPr marL="342265" marR="365760" indent="-274955">
              <a:lnSpc>
                <a:spcPct val="109600"/>
              </a:lnSpc>
              <a:spcBef>
                <a:spcPts val="625"/>
              </a:spcBef>
              <a:buClr>
                <a:srgbClr val="D24717"/>
              </a:buClr>
              <a:buSzPct val="84000"/>
              <a:buFont typeface="Wingdings 2"/>
              <a:buChar char=""/>
              <a:tabLst>
                <a:tab pos="342900" algn="l"/>
              </a:tabLst>
            </a:pPr>
            <a:r>
              <a:rPr lang="el-GR" sz="2400" dirty="0">
                <a:solidFill>
                  <a:srgbClr val="696363"/>
                </a:solidFill>
                <a:cs typeface="Cambria"/>
              </a:rPr>
              <a:t>Ικανοποίηση </a:t>
            </a:r>
            <a:r>
              <a:rPr lang="el-GR" sz="2400" spc="-5" dirty="0">
                <a:solidFill>
                  <a:srgbClr val="696363"/>
                </a:solidFill>
                <a:cs typeface="Cambria"/>
              </a:rPr>
              <a:t>μίας </a:t>
            </a:r>
            <a:r>
              <a:rPr lang="el-GR" sz="2400" dirty="0">
                <a:solidFill>
                  <a:srgbClr val="696363"/>
                </a:solidFill>
                <a:cs typeface="Cambria"/>
              </a:rPr>
              <a:t>ανάγκης </a:t>
            </a:r>
            <a:r>
              <a:rPr lang="el-GR" sz="2400" spc="-5" dirty="0">
                <a:solidFill>
                  <a:srgbClr val="696363"/>
                </a:solidFill>
                <a:cs typeface="Cambria"/>
              </a:rPr>
              <a:t>δεν συνεπάγεται </a:t>
            </a:r>
            <a:r>
              <a:rPr lang="el-GR" sz="2400" i="1" spc="-10" dirty="0" err="1">
                <a:solidFill>
                  <a:srgbClr val="696363"/>
                </a:solidFill>
                <a:cs typeface="Cambria"/>
              </a:rPr>
              <a:t>de</a:t>
            </a:r>
            <a:r>
              <a:rPr lang="el-GR" sz="2400" i="1" spc="-10" dirty="0">
                <a:solidFill>
                  <a:srgbClr val="696363"/>
                </a:solidFill>
                <a:cs typeface="Cambria"/>
              </a:rPr>
              <a:t> </a:t>
            </a:r>
            <a:r>
              <a:rPr lang="el-GR" sz="2400" i="1" spc="-15" dirty="0" err="1">
                <a:solidFill>
                  <a:srgbClr val="696363"/>
                </a:solidFill>
                <a:cs typeface="Cambria"/>
              </a:rPr>
              <a:t>facto</a:t>
            </a:r>
            <a:r>
              <a:rPr lang="el-GR" sz="2400" i="1" spc="-15" dirty="0">
                <a:solidFill>
                  <a:srgbClr val="696363"/>
                </a:solidFill>
                <a:cs typeface="Cambria"/>
              </a:rPr>
              <a:t> </a:t>
            </a:r>
            <a:r>
              <a:rPr lang="el-GR" sz="2400" dirty="0">
                <a:solidFill>
                  <a:srgbClr val="696363"/>
                </a:solidFill>
                <a:cs typeface="Cambria"/>
              </a:rPr>
              <a:t>και  </a:t>
            </a:r>
            <a:r>
              <a:rPr lang="el-GR" sz="2400" spc="-5" dirty="0">
                <a:solidFill>
                  <a:srgbClr val="696363"/>
                </a:solidFill>
                <a:cs typeface="Cambria"/>
              </a:rPr>
              <a:t>μείωση </a:t>
            </a:r>
            <a:r>
              <a:rPr lang="el-GR" sz="2400" spc="-10" dirty="0">
                <a:solidFill>
                  <a:srgbClr val="696363"/>
                </a:solidFill>
                <a:cs typeface="Cambria"/>
              </a:rPr>
              <a:t>της </a:t>
            </a:r>
            <a:r>
              <a:rPr lang="el-GR" sz="2400" spc="-5" dirty="0">
                <a:solidFill>
                  <a:srgbClr val="696363"/>
                </a:solidFill>
                <a:cs typeface="Cambria"/>
              </a:rPr>
              <a:t>ένταση</a:t>
            </a:r>
            <a:r>
              <a:rPr lang="el-GR" sz="2400" spc="45" dirty="0">
                <a:solidFill>
                  <a:srgbClr val="696363"/>
                </a:solidFill>
                <a:cs typeface="Cambria"/>
              </a:rPr>
              <a:t> </a:t>
            </a:r>
            <a:r>
              <a:rPr lang="el-GR" sz="2400" spc="-10" dirty="0">
                <a:solidFill>
                  <a:srgbClr val="696363"/>
                </a:solidFill>
                <a:cs typeface="Cambria"/>
              </a:rPr>
              <a:t>της</a:t>
            </a:r>
            <a:endParaRPr lang="el-GR" sz="2400" dirty="0">
              <a:cs typeface="Cambria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03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σχέση μεταξύ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Maslow-Herzberg-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Alderfer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1219754"/>
            <a:ext cx="9355015" cy="538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7717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Συνεισφορά Θεωρίας του</a:t>
            </a:r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Alderfer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marL="622300" marR="466090" indent="-609600">
              <a:lnSpc>
                <a:spcPts val="3460"/>
              </a:lnSpc>
              <a:spcBef>
                <a:spcPts val="53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lang="el-GR" sz="2400" spc="-5" dirty="0">
                <a:cs typeface="Arial"/>
              </a:rPr>
              <a:t>Συνεχής, χωρίς </a:t>
            </a:r>
            <a:r>
              <a:rPr lang="el-GR" sz="2400" dirty="0">
                <a:cs typeface="Arial"/>
              </a:rPr>
              <a:t>μεγάλη </a:t>
            </a:r>
            <a:r>
              <a:rPr lang="el-GR" sz="2400" spc="-5" dirty="0">
                <a:cs typeface="Arial"/>
              </a:rPr>
              <a:t>βαρύτητα</a:t>
            </a:r>
            <a:r>
              <a:rPr lang="el-GR" sz="2400" spc="-105" dirty="0">
                <a:cs typeface="Arial"/>
              </a:rPr>
              <a:t> </a:t>
            </a:r>
            <a:r>
              <a:rPr lang="el-GR" sz="2400" spc="-5" dirty="0">
                <a:cs typeface="Arial"/>
              </a:rPr>
              <a:t>στην  ιεράρχηση, σειρά</a:t>
            </a:r>
            <a:r>
              <a:rPr lang="el-GR" sz="2400" spc="-40" dirty="0">
                <a:cs typeface="Arial"/>
              </a:rPr>
              <a:t> </a:t>
            </a:r>
            <a:r>
              <a:rPr lang="el-GR" sz="2400" dirty="0">
                <a:cs typeface="Arial"/>
              </a:rPr>
              <a:t>αναγκών</a:t>
            </a:r>
          </a:p>
          <a:p>
            <a:pPr marL="622300" marR="266065" indent="-609600">
              <a:lnSpc>
                <a:spcPts val="3460"/>
              </a:lnSpc>
              <a:spcBef>
                <a:spcPts val="76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lang="el-GR" sz="2400" spc="-5" dirty="0">
                <a:cs typeface="Arial"/>
              </a:rPr>
              <a:t>Δεν απορρίπτει </a:t>
            </a:r>
            <a:r>
              <a:rPr lang="el-GR" sz="2400" dirty="0">
                <a:cs typeface="Arial"/>
              </a:rPr>
              <a:t>να παρακινεί </a:t>
            </a:r>
            <a:r>
              <a:rPr lang="el-GR" sz="2400" spc="-5" dirty="0">
                <a:cs typeface="Arial"/>
              </a:rPr>
              <a:t>τον  άνθρωπο </a:t>
            </a:r>
            <a:r>
              <a:rPr lang="el-GR" sz="2400" dirty="0">
                <a:cs typeface="Arial"/>
              </a:rPr>
              <a:t>μια </a:t>
            </a:r>
            <a:r>
              <a:rPr lang="el-GR" sz="2400" spc="-5" dirty="0">
                <a:cs typeface="Arial"/>
              </a:rPr>
              <a:t>ανώτερη </a:t>
            </a:r>
            <a:r>
              <a:rPr lang="el-GR" sz="2400" dirty="0">
                <a:cs typeface="Arial"/>
              </a:rPr>
              <a:t>ανάγκη, ενώ</a:t>
            </a:r>
            <a:r>
              <a:rPr lang="el-GR" sz="2400" spc="-95" dirty="0">
                <a:cs typeface="Arial"/>
              </a:rPr>
              <a:t> </a:t>
            </a:r>
            <a:r>
              <a:rPr lang="el-GR" sz="2400" dirty="0">
                <a:cs typeface="Arial"/>
              </a:rPr>
              <a:t>δεν  </a:t>
            </a:r>
            <a:r>
              <a:rPr lang="el-GR" sz="2400" spc="-5" dirty="0">
                <a:cs typeface="Arial"/>
              </a:rPr>
              <a:t>έχει ικανοποιήσει </a:t>
            </a:r>
            <a:r>
              <a:rPr lang="el-GR" sz="2400" dirty="0">
                <a:cs typeface="Arial"/>
              </a:rPr>
              <a:t>μια</a:t>
            </a:r>
            <a:r>
              <a:rPr lang="el-GR" sz="2400" spc="-45" dirty="0">
                <a:cs typeface="Arial"/>
              </a:rPr>
              <a:t> </a:t>
            </a:r>
            <a:r>
              <a:rPr lang="el-GR" sz="2400" spc="-5" dirty="0">
                <a:cs typeface="Arial"/>
              </a:rPr>
              <a:t>κατώτερη</a:t>
            </a:r>
            <a:endParaRPr lang="el-GR" sz="2400" dirty="0">
              <a:cs typeface="Arial"/>
            </a:endParaRPr>
          </a:p>
          <a:p>
            <a:pPr marL="622300" marR="243204" indent="-609600">
              <a:lnSpc>
                <a:spcPts val="3460"/>
              </a:lnSpc>
              <a:spcBef>
                <a:spcPts val="75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lang="el-GR" sz="2400" dirty="0">
                <a:cs typeface="Arial"/>
              </a:rPr>
              <a:t>Ορισμένες ανάγκες </a:t>
            </a:r>
            <a:r>
              <a:rPr lang="el-GR" sz="2400" spc="-5" dirty="0">
                <a:cs typeface="Arial"/>
              </a:rPr>
              <a:t>γίνονται πιο</a:t>
            </a:r>
            <a:r>
              <a:rPr lang="el-GR" sz="2400" spc="-95" dirty="0">
                <a:cs typeface="Arial"/>
              </a:rPr>
              <a:t> </a:t>
            </a:r>
            <a:r>
              <a:rPr lang="el-GR" sz="2400" spc="-5" dirty="0">
                <a:cs typeface="Arial"/>
              </a:rPr>
              <a:t>έντονες  όσο περισσότερο</a:t>
            </a:r>
            <a:r>
              <a:rPr lang="el-GR" sz="2400" spc="-45" dirty="0">
                <a:cs typeface="Arial"/>
              </a:rPr>
              <a:t> </a:t>
            </a:r>
            <a:r>
              <a:rPr lang="el-GR" sz="2400" spc="-5" dirty="0">
                <a:cs typeface="Arial"/>
              </a:rPr>
              <a:t>ικανοποιούνται</a:t>
            </a:r>
            <a:endParaRPr lang="el-GR" sz="2400" dirty="0">
              <a:cs typeface="Arial"/>
            </a:endParaRPr>
          </a:p>
          <a:p>
            <a:pPr marL="622300" marR="5080" indent="-609600">
              <a:lnSpc>
                <a:spcPts val="3460"/>
              </a:lnSpc>
              <a:spcBef>
                <a:spcPts val="76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lang="el-GR" sz="2400" spc="-5" dirty="0">
                <a:cs typeface="Arial"/>
              </a:rPr>
              <a:t>Σε </a:t>
            </a:r>
            <a:r>
              <a:rPr lang="el-GR" sz="2400" dirty="0">
                <a:cs typeface="Arial"/>
              </a:rPr>
              <a:t>αδυναμία </a:t>
            </a:r>
            <a:r>
              <a:rPr lang="el-GR" sz="2400" spc="-5" dirty="0">
                <a:cs typeface="Arial"/>
              </a:rPr>
              <a:t>ικανοποίησης μιας </a:t>
            </a:r>
            <a:r>
              <a:rPr lang="el-GR" sz="2400" dirty="0">
                <a:cs typeface="Arial"/>
              </a:rPr>
              <a:t>ανάγκης,  </a:t>
            </a:r>
            <a:r>
              <a:rPr lang="el-GR" sz="2400" spc="-5" dirty="0">
                <a:cs typeface="Arial"/>
              </a:rPr>
              <a:t>το άτομο μπορεί </a:t>
            </a:r>
            <a:r>
              <a:rPr lang="el-GR" sz="2400" dirty="0">
                <a:cs typeface="Arial"/>
              </a:rPr>
              <a:t>να </a:t>
            </a:r>
            <a:r>
              <a:rPr lang="el-GR" sz="2400" spc="-5" dirty="0">
                <a:cs typeface="Arial"/>
              </a:rPr>
              <a:t>παραιτηθεί </a:t>
            </a:r>
            <a:r>
              <a:rPr lang="el-GR" sz="2400" dirty="0">
                <a:cs typeface="Arial"/>
              </a:rPr>
              <a:t>και να  </a:t>
            </a:r>
            <a:r>
              <a:rPr lang="el-GR" sz="2400" spc="-5" dirty="0">
                <a:cs typeface="Arial"/>
              </a:rPr>
              <a:t>στραφεί </a:t>
            </a:r>
            <a:r>
              <a:rPr lang="el-GR" sz="2400" dirty="0">
                <a:cs typeface="Arial"/>
              </a:rPr>
              <a:t>σε</a:t>
            </a:r>
            <a:r>
              <a:rPr lang="el-GR" sz="2400" spc="-35" dirty="0">
                <a:cs typeface="Arial"/>
              </a:rPr>
              <a:t> </a:t>
            </a:r>
            <a:r>
              <a:rPr lang="el-GR" sz="2400" dirty="0">
                <a:cs typeface="Arial"/>
              </a:rPr>
              <a:t>άλλες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04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Θεωρία των επιτευγμάτων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McClelland’s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4000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6535615" cy="435133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l-GR" altLang="el-GR" sz="2000" dirty="0">
                <a:latin typeface="Calibri" panose="020F0502020204030204" pitchFamily="34" charset="0"/>
              </a:rPr>
              <a:t>Οι ανάγκες-κίνητρα που προσδιορίζουν την παρακίνηση του ανθρώπου είναι</a:t>
            </a:r>
            <a:r>
              <a:rPr lang="en-US" altLang="el-GR" sz="2000" dirty="0">
                <a:latin typeface="Calibri" panose="020F0502020204030204" pitchFamily="34" charset="0"/>
              </a:rPr>
              <a:t>:</a:t>
            </a:r>
            <a:endParaRPr lang="el-GR" altLang="el-GR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altLang="el-GR" sz="2000" dirty="0">
              <a:latin typeface="Calibri" panose="020F0502020204030204" pitchFamily="34" charset="0"/>
            </a:endParaRPr>
          </a:p>
          <a:p>
            <a:pPr lvl="1" algn="just">
              <a:lnSpc>
                <a:spcPct val="80000"/>
              </a:lnSpc>
              <a:buBlip>
                <a:blip r:embed="rId2"/>
              </a:buBlip>
            </a:pPr>
            <a:r>
              <a:rPr lang="el-GR" altLang="el-GR" sz="2000" b="1" dirty="0">
                <a:latin typeface="Calibri" panose="020F0502020204030204" pitchFamily="34" charset="0"/>
              </a:rPr>
              <a:t>Η ανάγκη για ανάπτυξη σχέσεων</a:t>
            </a:r>
            <a:r>
              <a:rPr lang="el-GR" altLang="el-GR" sz="2000" dirty="0">
                <a:latin typeface="Calibri" panose="020F0502020204030204" pitchFamily="34" charset="0"/>
              </a:rPr>
              <a:t> </a:t>
            </a:r>
            <a:r>
              <a:rPr lang="en-US" altLang="el-GR" sz="2000" dirty="0">
                <a:latin typeface="Calibri" panose="020F0502020204030204" pitchFamily="34" charset="0"/>
              </a:rPr>
              <a:t>= </a:t>
            </a:r>
            <a:r>
              <a:rPr lang="el-GR" altLang="el-GR" sz="2000" dirty="0">
                <a:latin typeface="Calibri" panose="020F0502020204030204" pitchFamily="34" charset="0"/>
              </a:rPr>
              <a:t>το άτομο επιθυμεί και επιδιώκει τη δημιουργία φιλικών σχέσεων, την αγάπη, την στοργή και την ένταξη του σε μία ή περισσότερες κοινωνικές ομάδες </a:t>
            </a:r>
          </a:p>
          <a:p>
            <a:pPr lvl="1" algn="just">
              <a:lnSpc>
                <a:spcPct val="80000"/>
              </a:lnSpc>
              <a:buNone/>
            </a:pPr>
            <a:endParaRPr lang="el-GR" altLang="el-GR" sz="2000" dirty="0">
              <a:latin typeface="Calibri" panose="020F0502020204030204" pitchFamily="34" charset="0"/>
            </a:endParaRPr>
          </a:p>
          <a:p>
            <a:pPr lvl="1" algn="just">
              <a:lnSpc>
                <a:spcPct val="80000"/>
              </a:lnSpc>
              <a:buBlip>
                <a:blip r:embed="rId2"/>
              </a:buBlip>
            </a:pPr>
            <a:r>
              <a:rPr lang="el-GR" altLang="el-GR" sz="2000" b="1" dirty="0">
                <a:latin typeface="Calibri" panose="020F0502020204030204" pitchFamily="34" charset="0"/>
              </a:rPr>
              <a:t>Η ανάγκη για εξουσία</a:t>
            </a:r>
            <a:r>
              <a:rPr lang="el-GR" altLang="el-GR" sz="2000" dirty="0">
                <a:latin typeface="Calibri" panose="020F0502020204030204" pitchFamily="34" charset="0"/>
              </a:rPr>
              <a:t> </a:t>
            </a:r>
            <a:r>
              <a:rPr lang="en-US" altLang="el-GR" sz="2000" dirty="0">
                <a:latin typeface="Calibri" panose="020F0502020204030204" pitchFamily="34" charset="0"/>
              </a:rPr>
              <a:t>= </a:t>
            </a:r>
            <a:r>
              <a:rPr lang="el-GR" altLang="el-GR" sz="2000" dirty="0">
                <a:latin typeface="Calibri" panose="020F0502020204030204" pitchFamily="34" charset="0"/>
              </a:rPr>
              <a:t>το άτομο επιθυμεί να ασκεί επιρροή σε άλλα άτομα</a:t>
            </a:r>
            <a:r>
              <a:rPr lang="en-US" altLang="el-GR" sz="2000" dirty="0">
                <a:latin typeface="Calibri" panose="020F0502020204030204" pitchFamily="34" charset="0"/>
              </a:rPr>
              <a:t>,</a:t>
            </a:r>
            <a:r>
              <a:rPr lang="el-GR" altLang="el-GR" sz="2000" dirty="0">
                <a:latin typeface="Calibri" panose="020F0502020204030204" pitchFamily="34" charset="0"/>
              </a:rPr>
              <a:t> να έχει υφισταμένους τους οποίους διευθύνει, εξουσιάζει και επηρεάζει τη συμπεριφορά τους</a:t>
            </a:r>
          </a:p>
          <a:p>
            <a:pPr marL="457200" lvl="1" indent="0" algn="just">
              <a:lnSpc>
                <a:spcPct val="80000"/>
              </a:lnSpc>
              <a:buNone/>
            </a:pPr>
            <a:endParaRPr lang="el-GR" altLang="el-GR" sz="2000" dirty="0">
              <a:latin typeface="Calibri" panose="020F0502020204030204" pitchFamily="34" charset="0"/>
            </a:endParaRPr>
          </a:p>
          <a:p>
            <a:pPr lvl="1" algn="just">
              <a:lnSpc>
                <a:spcPct val="80000"/>
              </a:lnSpc>
              <a:buBlip>
                <a:blip r:embed="rId2"/>
              </a:buBlip>
            </a:pPr>
            <a:r>
              <a:rPr lang="el-GR" altLang="el-GR" sz="2000" b="1" dirty="0">
                <a:latin typeface="Calibri" panose="020F0502020204030204" pitchFamily="34" charset="0"/>
              </a:rPr>
              <a:t>Η ανάγκη για επιτεύγματα </a:t>
            </a:r>
            <a:r>
              <a:rPr lang="el-GR" altLang="el-GR" sz="2000" dirty="0">
                <a:latin typeface="Calibri" panose="020F0502020204030204" pitchFamily="34" charset="0"/>
              </a:rPr>
              <a:t>= η επιθυμία του ατόμου να έχει υψηλή απόδοση με πρότυπο το «άριστα»</a:t>
            </a:r>
            <a:endParaRPr lang="el-GR" dirty="0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454827724"/>
              </p:ext>
            </p:extLst>
          </p:nvPr>
        </p:nvGraphicFramePr>
        <p:xfrm>
          <a:off x="7772400" y="1629507"/>
          <a:ext cx="4185138" cy="478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90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Το µ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οντέλο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της εσωτερικής-ουσιαστικής παρακίνησης του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Ken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Thomas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15108" y="1825624"/>
            <a:ext cx="5304692" cy="4868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600" dirty="0">
                <a:latin typeface="Calibri" panose="020F0502020204030204" pitchFamily="34" charset="0"/>
              </a:rPr>
              <a:t>Οι </a:t>
            </a:r>
            <a:r>
              <a:rPr lang="el-GR" sz="2600" dirty="0" err="1">
                <a:latin typeface="Calibri" panose="020F0502020204030204" pitchFamily="34" charset="0"/>
              </a:rPr>
              <a:t>εργαζόµενοι</a:t>
            </a:r>
            <a:r>
              <a:rPr lang="el-GR" sz="2600" dirty="0">
                <a:latin typeface="Calibri" panose="020F0502020204030204" pitchFamily="34" charset="0"/>
              </a:rPr>
              <a:t> παρακινούνται όταν οι </a:t>
            </a:r>
            <a:r>
              <a:rPr lang="el-GR" sz="2600" dirty="0" err="1">
                <a:latin typeface="Calibri" panose="020F0502020204030204" pitchFamily="34" charset="0"/>
              </a:rPr>
              <a:t>ανταµοιβές</a:t>
            </a:r>
            <a:r>
              <a:rPr lang="el-GR" sz="2600" dirty="0">
                <a:latin typeface="Calibri" panose="020F0502020204030204" pitchFamily="34" charset="0"/>
              </a:rPr>
              <a:t> είναι </a:t>
            </a:r>
            <a:r>
              <a:rPr lang="el-GR" sz="2600" dirty="0" err="1">
                <a:latin typeface="Calibri" panose="020F0502020204030204" pitchFamily="34" charset="0"/>
              </a:rPr>
              <a:t>αποτέλεσµα</a:t>
            </a:r>
            <a:endParaRPr lang="el-GR" sz="2600" dirty="0">
              <a:latin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l-GR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b="1" i="1" dirty="0">
                <a:solidFill>
                  <a:srgbClr val="C00000"/>
                </a:solidFill>
                <a:latin typeface="Calibri" panose="020F0502020204030204" pitchFamily="34" charset="0"/>
              </a:rPr>
              <a:t>Επιλογής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l-GR" sz="2000" dirty="0">
              <a:latin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b="1" i="1" dirty="0">
                <a:solidFill>
                  <a:srgbClr val="C00000"/>
                </a:solidFill>
                <a:latin typeface="Calibri" panose="020F0502020204030204" pitchFamily="34" charset="0"/>
              </a:rPr>
              <a:t>Επάρκειας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l-GR" dirty="0">
              <a:latin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b="1" i="1" dirty="0" err="1">
                <a:solidFill>
                  <a:srgbClr val="C00000"/>
                </a:solidFill>
                <a:latin typeface="Calibri" panose="020F0502020204030204" pitchFamily="34" charset="0"/>
              </a:rPr>
              <a:t>Σηµαντικότητας</a:t>
            </a:r>
            <a:r>
              <a:rPr lang="el-GR" i="1" dirty="0">
                <a:latin typeface="Calibri" panose="020F0502020204030204" pitchFamily="34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l-GR" dirty="0">
              <a:latin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b="1" i="1" dirty="0">
                <a:solidFill>
                  <a:srgbClr val="C00000"/>
                </a:solidFill>
                <a:latin typeface="Calibri" panose="020F0502020204030204" pitchFamily="34" charset="0"/>
              </a:rPr>
              <a:t>Προόδου</a:t>
            </a:r>
            <a:r>
              <a:rPr lang="el-GR" i="1" dirty="0">
                <a:latin typeface="Calibri" panose="020F0502020204030204" pitchFamily="34" charset="0"/>
              </a:rPr>
              <a:t> 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767142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7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Θεωρία της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γνωσιακής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αξιολόγησης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668108" cy="4351338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endParaRPr lang="el-GR" altLang="el-GR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r>
              <a:rPr lang="el-GR" altLang="el-GR" dirty="0">
                <a:latin typeface="Calibri" panose="020F0502020204030204" pitchFamily="34" charset="0"/>
                <a:cs typeface="Times New Roman" pitchFamily="18" charset="0"/>
              </a:rPr>
              <a:t>Η απονομή εξωτερικών</a:t>
            </a:r>
            <a:r>
              <a:rPr lang="el-GR" altLang="el-GR" dirty="0">
                <a:latin typeface="Calibri" panose="020F0502020204030204" pitchFamily="34" charset="0"/>
              </a:rPr>
              <a:t> </a:t>
            </a:r>
            <a:r>
              <a:rPr lang="el-GR" altLang="el-GR" dirty="0">
                <a:latin typeface="Calibri" panose="020F0502020204030204" pitchFamily="34" charset="0"/>
                <a:cs typeface="Times New Roman" pitchFamily="18" charset="0"/>
              </a:rPr>
              <a:t>ανταμοιβών</a:t>
            </a:r>
            <a:r>
              <a:rPr lang="el-GR" altLang="el-GR" dirty="0">
                <a:latin typeface="Calibri" panose="020F0502020204030204" pitchFamily="34" charset="0"/>
              </a:rPr>
              <a:t>, γ</a:t>
            </a:r>
            <a:r>
              <a:rPr lang="el-GR" altLang="el-GR" dirty="0">
                <a:latin typeface="Calibri" panose="020F0502020204030204" pitchFamily="34" charset="0"/>
                <a:cs typeface="Times New Roman" pitchFamily="18" charset="0"/>
              </a:rPr>
              <a:t>ια συμπεριφορά η οποία είχε</a:t>
            </a:r>
            <a:r>
              <a:rPr lang="el-GR" altLang="el-GR" dirty="0">
                <a:latin typeface="Calibri" panose="020F0502020204030204" pitchFamily="34" charset="0"/>
              </a:rPr>
              <a:t> π</a:t>
            </a:r>
            <a:r>
              <a:rPr lang="el-GR" altLang="el-GR" dirty="0">
                <a:latin typeface="Calibri" panose="020F0502020204030204" pitchFamily="34" charset="0"/>
                <a:cs typeface="Times New Roman" pitchFamily="18" charset="0"/>
              </a:rPr>
              <a:t>ροηγουμένως εσωτερικά ανταμειφθεί,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l-GR" altLang="el-GR" dirty="0">
                <a:latin typeface="Calibri" panose="020F0502020204030204" pitchFamily="34" charset="0"/>
              </a:rPr>
              <a:t>τ</a:t>
            </a:r>
            <a:r>
              <a:rPr lang="el-GR" altLang="el-GR" dirty="0">
                <a:latin typeface="Calibri" panose="020F0502020204030204" pitchFamily="34" charset="0"/>
                <a:cs typeface="Times New Roman" pitchFamily="18" charset="0"/>
              </a:rPr>
              <a:t>είνει να μειώνει το συνολικό επίπεδο</a:t>
            </a:r>
            <a:r>
              <a:rPr lang="el-GR" altLang="el-GR" dirty="0">
                <a:latin typeface="Calibri" panose="020F0502020204030204" pitchFamily="34" charset="0"/>
              </a:rPr>
              <a:t> τ</a:t>
            </a:r>
            <a:r>
              <a:rPr lang="el-GR" altLang="el-GR" dirty="0">
                <a:latin typeface="Calibri" panose="020F0502020204030204" pitchFamily="34" charset="0"/>
                <a:cs typeface="Times New Roman" pitchFamily="18" charset="0"/>
              </a:rPr>
              <a:t>ης παρακίνησης</a:t>
            </a:r>
          </a:p>
          <a:p>
            <a:pPr>
              <a:spcBef>
                <a:spcPct val="50000"/>
              </a:spcBef>
            </a:pPr>
            <a:endParaRPr lang="el-GR" altLang="el-GR" dirty="0"/>
          </a:p>
          <a:p>
            <a:endParaRPr lang="el-G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01" y="2159488"/>
            <a:ext cx="35718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11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Έννοια παρακίνησης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r>
              <a:rPr lang="en-US" dirty="0"/>
              <a:t>M</a:t>
            </a:r>
            <a:r>
              <a:rPr lang="el-GR" dirty="0" err="1"/>
              <a:t>overe</a:t>
            </a:r>
            <a:r>
              <a:rPr lang="el-GR" dirty="0"/>
              <a:t> = κινώ</a:t>
            </a:r>
          </a:p>
          <a:p>
            <a:endParaRPr lang="el-GR" dirty="0"/>
          </a:p>
          <a:p>
            <a:r>
              <a:rPr lang="el-GR" dirty="0"/>
              <a:t>Παρακίνηση = θέληση, επιθυμία, κίνητρο, στόχος</a:t>
            </a:r>
          </a:p>
          <a:p>
            <a:endParaRPr lang="el-GR" dirty="0"/>
          </a:p>
          <a:p>
            <a:r>
              <a:rPr lang="el-GR" dirty="0"/>
              <a:t>Αποτέλεσμα έχει τον επηρεασμό της ανθρώπινης συμπεριφοράς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60" y="1336980"/>
            <a:ext cx="2039448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8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</a:rPr>
              <a:t>Θεωρία των προσδοκιών (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Vroom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</a:rPr>
              <a:t>)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indent="0">
              <a:lnSpc>
                <a:spcPts val="2700"/>
              </a:lnSpc>
              <a:spcBef>
                <a:spcPts val="434"/>
              </a:spcBef>
              <a:buNone/>
              <a:tabLst>
                <a:tab pos="621665" algn="l"/>
                <a:tab pos="622300" algn="l"/>
              </a:tabLst>
            </a:pPr>
            <a:r>
              <a:rPr lang="el-GR" sz="2400" b="1" spc="-5" dirty="0">
                <a:cs typeface="Arial"/>
              </a:rPr>
              <a:t>Υποθέσεις</a:t>
            </a:r>
          </a:p>
          <a:p>
            <a:pPr marL="622300" marR="5080" indent="-609600" algn="just">
              <a:lnSpc>
                <a:spcPts val="2700"/>
              </a:lnSpc>
              <a:spcBef>
                <a:spcPts val="434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lang="el-GR" sz="2400" spc="-5" dirty="0">
                <a:cs typeface="Arial"/>
              </a:rPr>
              <a:t>Οι εργαζόμενοι αντιλαμβάνονται αν το επίπεδο της  απόδοσής τους συνδέεται άμεσα ή έμμεσα με τις  ανταμοιβές</a:t>
            </a:r>
            <a:r>
              <a:rPr lang="el-GR" sz="2400" spc="-10" dirty="0">
                <a:cs typeface="Arial"/>
              </a:rPr>
              <a:t> </a:t>
            </a:r>
            <a:r>
              <a:rPr lang="el-GR" sz="2400" spc="-5" dirty="0">
                <a:cs typeface="Arial"/>
              </a:rPr>
              <a:t>τους</a:t>
            </a:r>
          </a:p>
          <a:p>
            <a:pPr marL="622300" marR="5080" indent="-609600" algn="just">
              <a:lnSpc>
                <a:spcPts val="2700"/>
              </a:lnSpc>
              <a:spcBef>
                <a:spcPts val="434"/>
              </a:spcBef>
              <a:buAutoNum type="arabicPeriod"/>
              <a:tabLst>
                <a:tab pos="621665" algn="l"/>
                <a:tab pos="622300" algn="l"/>
              </a:tabLst>
            </a:pPr>
            <a:endParaRPr lang="el-GR" sz="2400" dirty="0">
              <a:cs typeface="Arial"/>
            </a:endParaRPr>
          </a:p>
          <a:p>
            <a:pPr marL="622300" marR="384175" indent="-609600" algn="just">
              <a:lnSpc>
                <a:spcPts val="2700"/>
              </a:lnSpc>
              <a:spcBef>
                <a:spcPts val="6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lang="el-GR" sz="2400" spc="-5" dirty="0">
                <a:cs typeface="Arial"/>
              </a:rPr>
              <a:t>Οι εργαζόμενοι αντιλαμβάνονται αν μπορούν να  φτάσουν το προσδοκώμενο επίπεδο</a:t>
            </a:r>
            <a:r>
              <a:rPr lang="el-GR" sz="2400" spc="-20" dirty="0">
                <a:cs typeface="Arial"/>
              </a:rPr>
              <a:t> </a:t>
            </a:r>
            <a:r>
              <a:rPr lang="el-GR" sz="2400" spc="-5" dirty="0">
                <a:cs typeface="Arial"/>
              </a:rPr>
              <a:t>απόδοσης</a:t>
            </a:r>
          </a:p>
          <a:p>
            <a:pPr marL="622300" marR="384175" indent="-609600" algn="just">
              <a:lnSpc>
                <a:spcPts val="2700"/>
              </a:lnSpc>
              <a:spcBef>
                <a:spcPts val="600"/>
              </a:spcBef>
              <a:buAutoNum type="arabicPeriod"/>
              <a:tabLst>
                <a:tab pos="621665" algn="l"/>
                <a:tab pos="622300" algn="l"/>
              </a:tabLst>
            </a:pPr>
            <a:endParaRPr lang="el-GR" sz="2400" dirty="0">
              <a:cs typeface="Arial"/>
            </a:endParaRPr>
          </a:p>
          <a:p>
            <a:pPr marL="622300" marR="114300" indent="-609600" algn="just">
              <a:lnSpc>
                <a:spcPts val="2700"/>
              </a:lnSpc>
              <a:spcBef>
                <a:spcPts val="6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lang="el-GR" sz="2400" spc="-5" dirty="0">
                <a:cs typeface="Arial"/>
              </a:rPr>
              <a:t>Οι εργαζόμενοι </a:t>
            </a:r>
            <a:r>
              <a:rPr lang="el-GR" sz="2400" spc="-10" dirty="0">
                <a:cs typeface="Arial"/>
              </a:rPr>
              <a:t>αισθάνονται </a:t>
            </a:r>
            <a:r>
              <a:rPr lang="el-GR" sz="2400" spc="-5" dirty="0">
                <a:cs typeface="Arial"/>
              </a:rPr>
              <a:t>αν οι προσφερόμενες  ανταμοιβές έχουν </a:t>
            </a:r>
            <a:r>
              <a:rPr lang="el-GR" sz="2400" spc="-10" dirty="0">
                <a:cs typeface="Arial"/>
              </a:rPr>
              <a:t>αξία </a:t>
            </a:r>
            <a:r>
              <a:rPr lang="el-GR" sz="2400" spc="-5" dirty="0">
                <a:cs typeface="Arial"/>
              </a:rPr>
              <a:t>γι’</a:t>
            </a:r>
            <a:r>
              <a:rPr lang="el-GR" sz="2400" spc="30" dirty="0">
                <a:cs typeface="Arial"/>
              </a:rPr>
              <a:t> </a:t>
            </a:r>
            <a:r>
              <a:rPr lang="el-GR" sz="2400" spc="-5" dirty="0">
                <a:cs typeface="Arial"/>
              </a:rPr>
              <a:t>αυτούς</a:t>
            </a:r>
            <a:endParaRPr lang="el-GR" sz="2400" dirty="0">
              <a:cs typeface="Arial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33689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Θεωρία των προσδοκιών (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Vroom</a:t>
            </a:r>
            <a:r>
              <a:rPr lang="el-G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499989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ΠΑΡΑΚΙΝΗΣΗ= f {προσδοκία ότι η αύξηση των προσπαθειών θα οδηγήσει στην αύξηση της απόδοσης</a:t>
            </a:r>
          </a:p>
          <a:p>
            <a:pPr marL="0" indent="0" algn="ctr">
              <a:buNone/>
            </a:pPr>
            <a:r>
              <a:rPr lang="el-GR" sz="4300" b="1" dirty="0">
                <a:solidFill>
                  <a:srgbClr val="C00000"/>
                </a:solidFill>
              </a:rPr>
              <a:t>Χ</a:t>
            </a:r>
            <a:r>
              <a:rPr lang="el-GR" b="1" dirty="0"/>
              <a:t> </a:t>
            </a:r>
          </a:p>
          <a:p>
            <a:pPr marL="0" indent="0">
              <a:buNone/>
            </a:pPr>
            <a:r>
              <a:rPr lang="el-GR" dirty="0"/>
              <a:t>προσδοκία ότι η αύξηση της απόδοσης θα οδηγήσει στην αύξηση των ανταμοιβών </a:t>
            </a:r>
          </a:p>
          <a:p>
            <a:pPr marL="0" indent="0" algn="ctr">
              <a:buNone/>
            </a:pPr>
            <a:r>
              <a:rPr lang="el-GR" sz="4300" b="1" dirty="0">
                <a:solidFill>
                  <a:srgbClr val="C00000"/>
                </a:solidFill>
              </a:rPr>
              <a:t>Χ </a:t>
            </a:r>
          </a:p>
          <a:p>
            <a:pPr marL="0" indent="0">
              <a:buNone/>
            </a:pPr>
            <a:r>
              <a:rPr lang="el-GR" dirty="0"/>
              <a:t>ένταση επιθυμίας των ανταμοιβών</a:t>
            </a:r>
          </a:p>
        </p:txBody>
      </p:sp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724436481"/>
              </p:ext>
            </p:extLst>
          </p:nvPr>
        </p:nvGraphicFramePr>
        <p:xfrm>
          <a:off x="5959229" y="1922584"/>
          <a:ext cx="5459047" cy="325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906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14446" y="552696"/>
            <a:ext cx="4026877" cy="54927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Θεωρία των προσδοκιών</a:t>
            </a: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3387969" y="1406767"/>
            <a:ext cx="6600093" cy="159433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AutoNum type="arabicPeriod"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απόδοση του εργαζομένου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εξαρτάται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endParaRPr lang="el-G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Την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προσπάθεια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που καταβάλλει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Την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ικανότητά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του να αποδίδει ανάλογα με τα μέσα που έχει τη διάθεσή του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Την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υποστήριξή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του από το περιβάλλον</a:t>
            </a:r>
            <a:endParaRPr lang="el-GR" sz="2000" dirty="0"/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3387969" y="3001103"/>
            <a:ext cx="6600093" cy="159433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Ο εργαζόμενος πρέπει να πιστεύει ότι η προσπάθειά του θα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ανταμειφθεί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και ότι οι ανταμοιβές αυτές θα μπορέσουν να ικανοποιήσουν τις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ανικανοποίητες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ανάγκες του</a:t>
            </a:r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3387968" y="4595442"/>
            <a:ext cx="6600093" cy="159433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Πρέπει να πιστεύει ότι οι ανταμοιβές του θα είναι </a:t>
            </a:r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δίκαιες,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τόσο σε σχέση με αυτά που </a:t>
            </a:r>
            <a:r>
              <a:rPr lang="el-GR" sz="2000" b="1" dirty="0">
                <a:latin typeface="+mn-lt"/>
              </a:rPr>
              <a:t>προσφέρει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όσο και σε σχέση με αυτές που παίρνουν οι </a:t>
            </a:r>
            <a:r>
              <a:rPr lang="el-G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άλλοι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εργαζόμενοι</a:t>
            </a:r>
          </a:p>
        </p:txBody>
      </p:sp>
    </p:spTree>
    <p:extLst>
      <p:ext uri="{BB962C8B-B14F-4D97-AF65-F5344CB8AC3E}">
        <p14:creationId xmlns:p14="http://schemas.microsoft.com/office/powerpoint/2010/main" val="102906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21369" y="1115403"/>
            <a:ext cx="4026877" cy="67822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Προυποθέσεις</a:t>
            </a: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3259016" y="2479426"/>
            <a:ext cx="6600093" cy="31828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AutoNum type="arabicPeriod"/>
            </a:pP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Σύνδεση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της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απόδοσης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με τις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ανταμοιβές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l-GR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Ανάθεση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εργασιών που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ξέρει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και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μπορεί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Κατανόηση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τι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περιμένουν οι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άλλοι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να κάνει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Δίκαιη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μεταχείριση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με τις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αμοιβές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Προσαρμογή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των ανταμοιβών στις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ανάγκες</a:t>
            </a:r>
            <a:endParaRPr lang="el-GR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954"/>
            <a:ext cx="12192000" cy="699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6957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31984" y="564417"/>
            <a:ext cx="10515600" cy="1325563"/>
          </a:xfrm>
        </p:spPr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  <a:t>Θεωρία δικαιοσύνης (Α</a:t>
            </a:r>
            <a:r>
              <a:rPr lang="en-US" sz="4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  <a:t>dams</a:t>
            </a:r>
            <a:r>
              <a:rPr lang="el-GR" sz="4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endParaRPr lang="el-GR" sz="4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22" y="4169630"/>
            <a:ext cx="1822450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4"/>
          <p:cNvSpPr txBox="1">
            <a:spLocks noGrp="1"/>
          </p:cNvSpPr>
          <p:nvPr>
            <p:ph idx="1"/>
          </p:nvPr>
        </p:nvSpPr>
        <p:spPr>
          <a:xfrm>
            <a:off x="1594337" y="2681409"/>
            <a:ext cx="10075985" cy="1210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sz="2400" spc="-5" dirty="0">
                <a:solidFill>
                  <a:srgbClr val="003399"/>
                </a:solidFill>
                <a:cs typeface="Times New Roman"/>
              </a:rPr>
              <a:t>Συνεισφορές</a:t>
            </a:r>
            <a:r>
              <a:rPr sz="2400" spc="-30" dirty="0">
                <a:solidFill>
                  <a:srgbClr val="003399"/>
                </a:solidFill>
                <a:cs typeface="Times New Roman"/>
              </a:rPr>
              <a:t> </a:t>
            </a:r>
            <a:r>
              <a:rPr sz="2400" spc="-5" dirty="0">
                <a:solidFill>
                  <a:srgbClr val="003399"/>
                </a:solidFill>
                <a:cs typeface="Times New Roman"/>
              </a:rPr>
              <a:t>ιδίου</a:t>
            </a:r>
            <a:endParaRPr sz="24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sz="2400" spc="-5" dirty="0">
                <a:solidFill>
                  <a:srgbClr val="CC0000"/>
                </a:solidFill>
                <a:cs typeface="Times New Roman"/>
              </a:rPr>
              <a:t>Απολαβές</a:t>
            </a:r>
            <a:r>
              <a:rPr sz="2400" spc="-10" dirty="0">
                <a:solidFill>
                  <a:srgbClr val="CC0000"/>
                </a:solidFill>
                <a:cs typeface="Times New Roman"/>
              </a:rPr>
              <a:t> </a:t>
            </a:r>
            <a:r>
              <a:rPr sz="2400" spc="-5" dirty="0">
                <a:solidFill>
                  <a:srgbClr val="CC0000"/>
                </a:solidFill>
                <a:cs typeface="Times New Roman"/>
              </a:rPr>
              <a:t>ιδίου</a:t>
            </a:r>
            <a:endParaRPr sz="2400" dirty="0">
              <a:cs typeface="Times New Roman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5444147" y="3136654"/>
            <a:ext cx="914400" cy="152400"/>
          </a:xfrm>
          <a:custGeom>
            <a:avLst/>
            <a:gdLst/>
            <a:ahLst/>
            <a:cxnLst/>
            <a:rect l="l" t="t" r="r" b="b"/>
            <a:pathLst>
              <a:path w="914400" h="152400">
                <a:moveTo>
                  <a:pt x="0" y="76200"/>
                </a:moveTo>
                <a:lnTo>
                  <a:pt x="182880" y="0"/>
                </a:lnTo>
                <a:lnTo>
                  <a:pt x="182880" y="38100"/>
                </a:lnTo>
                <a:lnTo>
                  <a:pt x="731520" y="38100"/>
                </a:lnTo>
                <a:lnTo>
                  <a:pt x="731520" y="0"/>
                </a:lnTo>
                <a:lnTo>
                  <a:pt x="914400" y="76200"/>
                </a:lnTo>
                <a:lnTo>
                  <a:pt x="731520" y="152400"/>
                </a:lnTo>
                <a:lnTo>
                  <a:pt x="731520" y="114300"/>
                </a:lnTo>
                <a:lnTo>
                  <a:pt x="182880" y="114300"/>
                </a:lnTo>
                <a:lnTo>
                  <a:pt x="182880" y="15240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 flipV="1">
            <a:off x="1477107" y="3243335"/>
            <a:ext cx="2414954" cy="45719"/>
          </a:xfrm>
          <a:custGeom>
            <a:avLst/>
            <a:gdLst/>
            <a:ahLst/>
            <a:cxnLst/>
            <a:rect l="l" t="t" r="r" b="b"/>
            <a:pathLst>
              <a:path w="3486150">
                <a:moveTo>
                  <a:pt x="0" y="0"/>
                </a:moveTo>
                <a:lnTo>
                  <a:pt x="3486150" y="0"/>
                </a:lnTo>
              </a:path>
            </a:pathLst>
          </a:custGeom>
          <a:ln w="28575">
            <a:solidFill>
              <a:srgbClr val="FFC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7183071" y="2595480"/>
            <a:ext cx="3133237" cy="1082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99"/>
                </a:solidFill>
                <a:cs typeface="Times New Roman"/>
              </a:rPr>
              <a:t>Συνεισφορές</a:t>
            </a:r>
            <a:r>
              <a:rPr sz="2400" spc="-40" dirty="0">
                <a:solidFill>
                  <a:srgbClr val="003399"/>
                </a:solidFill>
                <a:cs typeface="Times New Roman"/>
              </a:rPr>
              <a:t> </a:t>
            </a:r>
            <a:r>
              <a:rPr sz="2400" dirty="0">
                <a:solidFill>
                  <a:srgbClr val="003399"/>
                </a:solidFill>
                <a:cs typeface="Times New Roman"/>
              </a:rPr>
              <a:t>άλλων</a:t>
            </a:r>
            <a:endParaRPr sz="24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cs typeface="Times New Roman"/>
            </a:endParaRPr>
          </a:p>
          <a:p>
            <a:pPr marL="254635">
              <a:lnSpc>
                <a:spcPct val="100000"/>
              </a:lnSpc>
            </a:pPr>
            <a:r>
              <a:rPr sz="2400" spc="-5" dirty="0">
                <a:solidFill>
                  <a:srgbClr val="CC0000"/>
                </a:solidFill>
                <a:cs typeface="Times New Roman"/>
              </a:rPr>
              <a:t>Απολαβές</a:t>
            </a:r>
            <a:r>
              <a:rPr sz="2400" spc="-25" dirty="0">
                <a:solidFill>
                  <a:srgbClr val="CC0000"/>
                </a:solidFill>
                <a:cs typeface="Times New Roman"/>
              </a:rPr>
              <a:t> </a:t>
            </a:r>
            <a:r>
              <a:rPr sz="2400" dirty="0">
                <a:solidFill>
                  <a:srgbClr val="CC0000"/>
                </a:solidFill>
                <a:cs typeface="Times New Roman"/>
              </a:rPr>
              <a:t>άλλων</a:t>
            </a:r>
            <a:endParaRPr sz="2400" dirty="0">
              <a:cs typeface="Times New Roman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6830158" y="3212854"/>
            <a:ext cx="3486150" cy="0"/>
          </a:xfrm>
          <a:custGeom>
            <a:avLst/>
            <a:gdLst/>
            <a:ahLst/>
            <a:cxnLst/>
            <a:rect l="l" t="t" r="r" b="b"/>
            <a:pathLst>
              <a:path w="3486150">
                <a:moveTo>
                  <a:pt x="0" y="0"/>
                </a:moveTo>
                <a:lnTo>
                  <a:pt x="3486150" y="0"/>
                </a:lnTo>
              </a:path>
            </a:pathLst>
          </a:custGeom>
          <a:ln w="28575">
            <a:solidFill>
              <a:srgbClr val="FFC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5524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  <a:t>Θεωρία δικαιοσύνης (Α</a:t>
            </a:r>
            <a:r>
              <a:rPr lang="en-US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  <a:t>dams</a:t>
            </a:r>
            <a:r>
              <a:rPr lang="el-GR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Συνεισφορές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l-GR" b="1" dirty="0"/>
          </a:p>
          <a:p>
            <a:pPr marL="0" indent="0" algn="ctr">
              <a:buNone/>
            </a:pPr>
            <a:r>
              <a:rPr lang="el-GR" sz="2400" b="1" dirty="0"/>
              <a:t>Τι προσφέρω στην εργασία μου</a:t>
            </a:r>
            <a:r>
              <a:rPr lang="en-US" sz="2400" b="1" dirty="0"/>
              <a:t>: </a:t>
            </a:r>
            <a:r>
              <a:rPr lang="el-GR" sz="2400" dirty="0"/>
              <a:t>χρόνο, προσπάθεια, ικανότητα, πίστη, αντοχή, ευελιξία,  ακεραιότητα, δέσμευση, αξιοπιστία, σώμα και ψυχή, προσωπικές θυσίες κ.α. </a:t>
            </a:r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latin typeface="Calibri" panose="020F0502020204030204" pitchFamily="34" charset="0"/>
              </a:rPr>
              <a:t>Απολαβές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l-GR" b="1" dirty="0"/>
          </a:p>
          <a:p>
            <a:pPr marL="0" indent="0" algn="ctr">
              <a:buNone/>
            </a:pPr>
            <a:r>
              <a:rPr lang="el-GR" sz="2400" b="1" dirty="0"/>
              <a:t>Τι παίρνω από την εργασία μου</a:t>
            </a:r>
            <a:r>
              <a:rPr lang="en-US" sz="2400" b="1" dirty="0"/>
              <a:t>: </a:t>
            </a:r>
            <a:r>
              <a:rPr lang="el-GR" sz="2400" dirty="0"/>
              <a:t>μισθός, </a:t>
            </a:r>
            <a:r>
              <a:rPr lang="en-US" sz="2400" dirty="0"/>
              <a:t>bonus, </a:t>
            </a:r>
            <a:r>
              <a:rPr lang="el-GR" sz="2400" dirty="0"/>
              <a:t>οφέλη, ασφάλεια, αναγνώριση, ενδιαφέρον, ανάπτυξη,  φήμη, έπαινος, απόλαυση, υπευθυνότητα κ.α. </a:t>
            </a:r>
          </a:p>
          <a:p>
            <a:pPr algn="ctr"/>
            <a:endParaRPr lang="el-GR" dirty="0"/>
          </a:p>
        </p:txBody>
      </p:sp>
      <p:sp>
        <p:nvSpPr>
          <p:cNvPr id="7" name="4 - Ορθογώνιο"/>
          <p:cNvSpPr/>
          <p:nvPr/>
        </p:nvSpPr>
        <p:spPr>
          <a:xfrm>
            <a:off x="1946031" y="5087816"/>
            <a:ext cx="8581292" cy="14653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2000" dirty="0">
                <a:solidFill>
                  <a:schemeClr val="tx1"/>
                </a:solidFill>
              </a:rPr>
              <a:t>Υπάρχει αδικία για ένα άτομο όταν αντιλαμβάνεται ότι ο δείκτης των συνεισφορών του ως προς τις απολαβές του και ο δείκτης των συνεισφορών και των απολαβών των άλλων ατόμων είναι άνισοι. Η ύπαρξη αισθήματος αδικίας δημιουργεί δυσαρέσκεια που ασφαλώς δεν επιτρέπει την παρακίνηση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5472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dirty="0"/>
              <a:t>Κατηγορίες Δικαιοσύνης</a:t>
            </a:r>
            <a:endParaRPr lang="en-US" dirty="0"/>
          </a:p>
        </p:txBody>
      </p:sp>
      <p:sp>
        <p:nvSpPr>
          <p:cNvPr id="122883" name="Line 6"/>
          <p:cNvSpPr>
            <a:spLocks noChangeShapeType="1"/>
          </p:cNvSpPr>
          <p:nvPr/>
        </p:nvSpPr>
        <p:spPr bwMode="auto">
          <a:xfrm>
            <a:off x="2362200" y="3200400"/>
            <a:ext cx="3505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84" name="Picture 7" descr="bd0552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66864"/>
            <a:ext cx="28003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5" name="Text Box 8"/>
          <p:cNvSpPr txBox="1">
            <a:spLocks noChangeArrowheads="1"/>
          </p:cNvSpPr>
          <p:nvPr/>
        </p:nvSpPr>
        <p:spPr bwMode="auto">
          <a:xfrm>
            <a:off x="2286000" y="1447800"/>
            <a:ext cx="3962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διανεμητική δικαιοσύνη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 αντιληπτή δικαιοσύνη ως προς το ποσό και την κατανομή των αμοιβών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μεταξύ των ατόμων.</a:t>
            </a:r>
            <a:r>
              <a:rPr lang="el-GR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2886" name="Text Box 9"/>
          <p:cNvSpPr txBox="1">
            <a:spLocks noChangeArrowheads="1"/>
          </p:cNvSpPr>
          <p:nvPr/>
        </p:nvSpPr>
        <p:spPr bwMode="auto">
          <a:xfrm>
            <a:off x="2286000" y="3733800"/>
            <a:ext cx="3886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διαδικαστική δικαιοσύνη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 αντιληπτή δικαιοσύνη ως προς τη διαδικασία που ακολουθείται κατά τη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διανομή των αμοιβών.</a:t>
            </a:r>
            <a:r>
              <a:rPr lang="el-GR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cut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latin typeface="+mj-lt"/>
                <a:ea typeface="+mj-ea"/>
                <a:cs typeface="+mj-cs"/>
              </a:rPr>
              <a:t>Κατηγορίες Δικαιοσύνης </a:t>
            </a:r>
            <a:r>
              <a:rPr lang="en-US" dirty="0">
                <a:latin typeface="+mj-lt"/>
                <a:ea typeface="+mj-ea"/>
                <a:cs typeface="+mj-cs"/>
              </a:rPr>
              <a:t>(</a:t>
            </a:r>
            <a:r>
              <a:rPr lang="el-GR" dirty="0">
                <a:latin typeface="+mj-lt"/>
                <a:ea typeface="+mj-ea"/>
                <a:cs typeface="+mj-cs"/>
              </a:rPr>
              <a:t>συνέχεια</a:t>
            </a:r>
            <a:r>
              <a:rPr lang="en-US" dirty="0">
                <a:latin typeface="+mj-lt"/>
                <a:ea typeface="+mj-ea"/>
                <a:cs typeface="+mj-cs"/>
              </a:rPr>
              <a:t>)</a:t>
            </a:r>
            <a:endParaRPr lang="el-GR" dirty="0">
              <a:latin typeface="+mj-lt"/>
              <a:ea typeface="+mj-ea"/>
              <a:cs typeface="+mj-cs"/>
            </a:endParaRPr>
          </a:p>
        </p:txBody>
      </p:sp>
      <p:pic>
        <p:nvPicPr>
          <p:cNvPr id="125955" name="Picture 3" descr="j009250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64425" y="2060576"/>
            <a:ext cx="3048000" cy="4392613"/>
          </a:xfrm>
          <a:noFill/>
        </p:spPr>
      </p:pic>
      <p:sp>
        <p:nvSpPr>
          <p:cNvPr id="485380" name="Rectangle 4"/>
          <p:cNvSpPr>
            <a:spLocks noChangeArrowheads="1"/>
          </p:cNvSpPr>
          <p:nvPr/>
        </p:nvSpPr>
        <p:spPr bwMode="auto">
          <a:xfrm>
            <a:off x="2135188" y="1773239"/>
            <a:ext cx="5040312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 b="1" u="sng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Δικαιοσύνη αλληλεπίδρασης</a:t>
            </a:r>
            <a:r>
              <a:rPr lang="en-US" sz="2800" b="1" u="sng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: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		</a:t>
            </a:r>
            <a:endParaRPr lang="el-GR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Η αντιλαμβανόμενη δικαιοσύνη που χαρακτηρίζει τη συμπεριφορά του προσώπου που λαμβάνει μία απόφαση κατά τη διάρκεια της λήψης μίας απόφασης.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  <a:t>Συνέπειες της ‘Έλλειψης Δικαιοσύνης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marL="31115" indent="0">
              <a:lnSpc>
                <a:spcPct val="100000"/>
              </a:lnSpc>
              <a:spcBef>
                <a:spcPts val="95"/>
              </a:spcBef>
              <a:buClr>
                <a:srgbClr val="9B2C1F"/>
              </a:buClr>
              <a:buSzPct val="85000"/>
              <a:buNone/>
              <a:tabLst>
                <a:tab pos="260985" algn="l"/>
                <a:tab pos="261620" algn="l"/>
              </a:tabLst>
            </a:pPr>
            <a:r>
              <a:rPr lang="el-GR" sz="2400" spc="-5" dirty="0"/>
              <a:t>Όταν δεν </a:t>
            </a:r>
            <a:r>
              <a:rPr lang="el-GR" sz="2400" spc="-15" dirty="0"/>
              <a:t>υπάρχει </a:t>
            </a:r>
            <a:r>
              <a:rPr lang="el-GR" sz="2400" spc="-5" dirty="0"/>
              <a:t>ισότητα τότε </a:t>
            </a:r>
            <a:r>
              <a:rPr lang="el-GR" sz="2400" dirty="0"/>
              <a:t>μπορεί </a:t>
            </a:r>
            <a:r>
              <a:rPr lang="el-GR" sz="2400" spc="5" dirty="0"/>
              <a:t>να </a:t>
            </a:r>
            <a:r>
              <a:rPr lang="el-GR" sz="2400" spc="-10" dirty="0"/>
              <a:t>προβεί </a:t>
            </a:r>
            <a:r>
              <a:rPr lang="el-GR" sz="2400" spc="-5" dirty="0"/>
              <a:t>στις εξής</a:t>
            </a:r>
            <a:r>
              <a:rPr lang="el-GR" sz="2400" spc="10" dirty="0"/>
              <a:t> </a:t>
            </a:r>
            <a:r>
              <a:rPr lang="el-GR" sz="2400" spc="-5" dirty="0"/>
              <a:t>ενέργειες:</a:t>
            </a:r>
          </a:p>
          <a:p>
            <a:pPr marL="534670" marR="5080" lvl="1">
              <a:lnSpc>
                <a:spcPct val="150000"/>
              </a:lnSpc>
              <a:spcBef>
                <a:spcPts val="1970"/>
              </a:spcBef>
              <a:buClr>
                <a:srgbClr val="D24717"/>
              </a:buClr>
              <a:buSzPct val="85000"/>
              <a:buFont typeface="Wingdings"/>
              <a:buChar char=""/>
              <a:tabLst>
                <a:tab pos="535940" algn="l"/>
              </a:tabLst>
            </a:pPr>
            <a:r>
              <a:rPr lang="el-GR" spc="-5" dirty="0">
                <a:cs typeface="Cambria"/>
              </a:rPr>
              <a:t>Μεταβάλλουν </a:t>
            </a:r>
            <a:r>
              <a:rPr lang="el-GR" dirty="0">
                <a:cs typeface="Cambria"/>
              </a:rPr>
              <a:t>τις </a:t>
            </a:r>
            <a:r>
              <a:rPr lang="el-GR" spc="-10" dirty="0">
                <a:cs typeface="Cambria"/>
              </a:rPr>
              <a:t>εισροές (μικρότερη προσπάθεια </a:t>
            </a:r>
            <a:r>
              <a:rPr lang="el-GR" spc="-5" dirty="0">
                <a:cs typeface="Cambria"/>
              </a:rPr>
              <a:t>αν </a:t>
            </a:r>
            <a:r>
              <a:rPr lang="el-GR" spc="-5" dirty="0" err="1">
                <a:cs typeface="Cambria"/>
              </a:rPr>
              <a:t>υποαμείβονται</a:t>
            </a:r>
            <a:r>
              <a:rPr lang="el-GR" spc="-5" dirty="0">
                <a:cs typeface="Cambria"/>
              </a:rPr>
              <a:t> και  </a:t>
            </a:r>
            <a:r>
              <a:rPr lang="el-GR" spc="-10" dirty="0">
                <a:cs typeface="Cambria"/>
              </a:rPr>
              <a:t>μεγαλύτερη </a:t>
            </a:r>
            <a:r>
              <a:rPr lang="el-GR" spc="-5" dirty="0">
                <a:cs typeface="Cambria"/>
              </a:rPr>
              <a:t>αν</a:t>
            </a:r>
            <a:r>
              <a:rPr lang="el-GR" spc="40" dirty="0">
                <a:cs typeface="Cambria"/>
              </a:rPr>
              <a:t> </a:t>
            </a:r>
            <a:r>
              <a:rPr lang="el-GR" spc="-5" dirty="0" err="1">
                <a:cs typeface="Cambria"/>
              </a:rPr>
              <a:t>υπεραμείβονται</a:t>
            </a:r>
            <a:r>
              <a:rPr lang="el-GR" spc="-5" dirty="0">
                <a:cs typeface="Cambria"/>
              </a:rPr>
              <a:t>)</a:t>
            </a:r>
            <a:endParaRPr lang="el-GR" dirty="0">
              <a:cs typeface="Cambria"/>
            </a:endParaRPr>
          </a:p>
          <a:p>
            <a:pPr marL="19050" lvl="1">
              <a:lnSpc>
                <a:spcPct val="100000"/>
              </a:lnSpc>
              <a:spcBef>
                <a:spcPts val="35"/>
              </a:spcBef>
              <a:buClr>
                <a:srgbClr val="D24717"/>
              </a:buClr>
              <a:buFont typeface="Wingdings"/>
              <a:buChar char=""/>
            </a:pPr>
            <a:endParaRPr lang="el-GR" dirty="0">
              <a:cs typeface="Times New Roman"/>
            </a:endParaRPr>
          </a:p>
          <a:p>
            <a:pPr marL="534670" lvl="1" indent="-229235">
              <a:lnSpc>
                <a:spcPct val="100000"/>
              </a:lnSpc>
              <a:buClr>
                <a:srgbClr val="D24717"/>
              </a:buClr>
              <a:buSzPct val="85000"/>
              <a:buFont typeface="Wingdings"/>
              <a:buChar char=""/>
              <a:tabLst>
                <a:tab pos="535940" algn="l"/>
              </a:tabLst>
            </a:pPr>
            <a:r>
              <a:rPr lang="el-GR" spc="-5" dirty="0">
                <a:cs typeface="Cambria"/>
              </a:rPr>
              <a:t>Μεταβάλλουν </a:t>
            </a:r>
            <a:r>
              <a:rPr lang="el-GR" dirty="0">
                <a:cs typeface="Cambria"/>
              </a:rPr>
              <a:t>τις </a:t>
            </a:r>
            <a:r>
              <a:rPr lang="el-GR" spc="-10" dirty="0">
                <a:cs typeface="Cambria"/>
              </a:rPr>
              <a:t>εκροές </a:t>
            </a:r>
            <a:r>
              <a:rPr lang="el-GR" spc="-5" dirty="0">
                <a:cs typeface="Cambria"/>
              </a:rPr>
              <a:t>(κυρίως </a:t>
            </a:r>
            <a:r>
              <a:rPr lang="el-GR" spc="5" dirty="0">
                <a:cs typeface="Cambria"/>
              </a:rPr>
              <a:t>να </a:t>
            </a:r>
            <a:r>
              <a:rPr lang="el-GR" spc="-10" dirty="0">
                <a:cs typeface="Cambria"/>
              </a:rPr>
              <a:t>ζητήσουν</a:t>
            </a:r>
            <a:r>
              <a:rPr lang="el-GR" spc="60" dirty="0">
                <a:cs typeface="Cambria"/>
              </a:rPr>
              <a:t> </a:t>
            </a:r>
            <a:r>
              <a:rPr lang="el-GR" spc="-5" dirty="0">
                <a:cs typeface="Cambria"/>
              </a:rPr>
              <a:t>αύξηση)</a:t>
            </a:r>
            <a:endParaRPr lang="el-GR" dirty="0">
              <a:cs typeface="Cambria"/>
            </a:endParaRPr>
          </a:p>
          <a:p>
            <a:pPr marL="534670" lvl="1" indent="-229235">
              <a:lnSpc>
                <a:spcPct val="100000"/>
              </a:lnSpc>
              <a:spcBef>
                <a:spcPts val="1680"/>
              </a:spcBef>
              <a:buClr>
                <a:srgbClr val="D24717"/>
              </a:buClr>
              <a:buSzPct val="85000"/>
              <a:buFont typeface="Wingdings"/>
              <a:buChar char=""/>
              <a:tabLst>
                <a:tab pos="535940" algn="l"/>
              </a:tabLst>
            </a:pPr>
            <a:r>
              <a:rPr lang="el-GR" dirty="0">
                <a:cs typeface="Cambria"/>
              </a:rPr>
              <a:t>Αλλαγή </a:t>
            </a:r>
            <a:r>
              <a:rPr lang="el-GR" spc="-10" dirty="0">
                <a:cs typeface="Cambria"/>
              </a:rPr>
              <a:t>προτύπου</a:t>
            </a:r>
            <a:r>
              <a:rPr lang="el-GR" spc="-5" dirty="0">
                <a:cs typeface="Cambria"/>
              </a:rPr>
              <a:t> </a:t>
            </a:r>
            <a:r>
              <a:rPr lang="el-GR" spc="-10" dirty="0">
                <a:cs typeface="Cambria"/>
              </a:rPr>
              <a:t>σύγκρισης</a:t>
            </a:r>
            <a:endParaRPr lang="el-GR" dirty="0">
              <a:cs typeface="Cambria"/>
            </a:endParaRPr>
          </a:p>
          <a:p>
            <a:pPr marL="534670" lvl="1" indent="-229235">
              <a:lnSpc>
                <a:spcPct val="100000"/>
              </a:lnSpc>
              <a:spcBef>
                <a:spcPts val="1685"/>
              </a:spcBef>
              <a:buClr>
                <a:srgbClr val="D24717"/>
              </a:buClr>
              <a:buSzPct val="85000"/>
              <a:buFont typeface="Wingdings"/>
              <a:buChar char=""/>
              <a:tabLst>
                <a:tab pos="535940" algn="l"/>
              </a:tabLst>
            </a:pPr>
            <a:r>
              <a:rPr lang="el-GR" spc="-5" dirty="0">
                <a:cs typeface="Cambria"/>
              </a:rPr>
              <a:t>Παραίτηση/αλλαγή</a:t>
            </a:r>
            <a:r>
              <a:rPr lang="el-GR" spc="-20" dirty="0">
                <a:cs typeface="Cambria"/>
              </a:rPr>
              <a:t> </a:t>
            </a:r>
            <a:r>
              <a:rPr lang="el-GR" spc="-5" dirty="0">
                <a:cs typeface="Cambria"/>
              </a:rPr>
              <a:t>εργασίας</a:t>
            </a:r>
            <a:endParaRPr lang="el-GR" dirty="0">
              <a:cs typeface="Cambria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471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81200" y="1143000"/>
            <a:ext cx="8458200" cy="3962400"/>
          </a:xfrm>
        </p:spPr>
        <p:txBody>
          <a:bodyPr/>
          <a:lstStyle/>
          <a:p>
            <a:r>
              <a:rPr lang="el-GR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Παρακινώντας</a:t>
            </a:r>
            <a:r>
              <a:rPr lang="en-US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muda Solid" pitchFamily="2" charset="0"/>
              </a:rPr>
              <a:t> </a:t>
            </a:r>
            <a:br>
              <a:rPr lang="en-US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muda Solid" pitchFamily="2" charset="0"/>
              </a:rPr>
            </a:br>
            <a:r>
              <a:rPr lang="el-GR" sz="8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</a:t>
            </a:r>
            <a:r>
              <a:rPr lang="el-GR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ν</a:t>
            </a:r>
            <a:r>
              <a:rPr lang="el-GR" sz="8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θ</a:t>
            </a:r>
            <a:r>
              <a:rPr lang="el-GR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ρ</a:t>
            </a:r>
            <a:r>
              <a:rPr lang="el-GR" sz="8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ώ</a:t>
            </a:r>
            <a:r>
              <a:rPr lang="el-GR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π</a:t>
            </a:r>
            <a:r>
              <a:rPr lang="el-GR" sz="8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ο</a:t>
            </a:r>
            <a:r>
              <a:rPr lang="el-GR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υ</a:t>
            </a:r>
            <a:r>
              <a:rPr lang="el-GR" sz="8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ς</a:t>
            </a:r>
            <a:endParaRPr lang="en-US" sz="88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9635" name="Text Box 7"/>
          <p:cNvSpPr txBox="1">
            <a:spLocks noChangeArrowheads="1"/>
          </p:cNvSpPr>
          <p:nvPr/>
        </p:nvSpPr>
        <p:spPr bwMode="auto">
          <a:xfrm rot="791077">
            <a:off x="6988295" y="4802258"/>
            <a:ext cx="29302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4000" b="1">
                <a:solidFill>
                  <a:srgbClr val="008000"/>
                </a:solidFill>
                <a:latin typeface="Forte" pitchFamily="66" charset="0"/>
                <a:cs typeface="Arial" pitchFamily="34" charset="0"/>
              </a:rPr>
              <a:t>Κατανόηση</a:t>
            </a:r>
            <a:endParaRPr lang="en-US" sz="4000" b="1">
              <a:solidFill>
                <a:srgbClr val="008000"/>
              </a:solidFill>
              <a:latin typeface="Forte" pitchFamily="66" charset="0"/>
              <a:cs typeface="Arial" pitchFamily="34" charset="0"/>
            </a:endParaRPr>
          </a:p>
        </p:txBody>
      </p:sp>
      <p:sp>
        <p:nvSpPr>
          <p:cNvPr id="69636" name="Text Box 8"/>
          <p:cNvSpPr txBox="1">
            <a:spLocks noChangeArrowheads="1"/>
          </p:cNvSpPr>
          <p:nvPr/>
        </p:nvSpPr>
        <p:spPr bwMode="auto">
          <a:xfrm rot="-1092469">
            <a:off x="1762289" y="5321808"/>
            <a:ext cx="2579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>
                <a:solidFill>
                  <a:srgbClr val="FFFF00"/>
                </a:solidFill>
                <a:latin typeface="Vivaldi" pitchFamily="66" charset="0"/>
                <a:cs typeface="Arial" pitchFamily="34" charset="0"/>
              </a:rPr>
              <a:t>Ενθάρρυνση</a:t>
            </a:r>
            <a:endParaRPr lang="en-US" sz="3200" b="1">
              <a:solidFill>
                <a:srgbClr val="FFFF00"/>
              </a:solidFill>
              <a:latin typeface="Vivaldi" pitchFamily="66" charset="0"/>
              <a:cs typeface="Arial" pitchFamily="34" charset="0"/>
            </a:endParaRPr>
          </a:p>
        </p:txBody>
      </p:sp>
      <p:sp>
        <p:nvSpPr>
          <p:cNvPr id="69637" name="Text Box 9"/>
          <p:cNvSpPr txBox="1">
            <a:spLocks noChangeArrowheads="1"/>
          </p:cNvSpPr>
          <p:nvPr/>
        </p:nvSpPr>
        <p:spPr bwMode="auto">
          <a:xfrm rot="-1147357">
            <a:off x="7767010" y="762508"/>
            <a:ext cx="27825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>
                <a:solidFill>
                  <a:srgbClr val="008000"/>
                </a:solidFill>
                <a:latin typeface="Harrington" pitchFamily="82" charset="0"/>
                <a:cs typeface="Arial" pitchFamily="34" charset="0"/>
              </a:rPr>
              <a:t>ΑΝΤΑΜΟΙΒΕΣ</a:t>
            </a:r>
            <a:endParaRPr lang="en-US" sz="3200" b="1">
              <a:solidFill>
                <a:srgbClr val="008000"/>
              </a:solidFill>
              <a:latin typeface="Harrington" pitchFamily="82" charset="0"/>
              <a:cs typeface="Arial" pitchFamily="34" charset="0"/>
            </a:endParaRPr>
          </a:p>
        </p:txBody>
      </p:sp>
      <p:sp>
        <p:nvSpPr>
          <p:cNvPr id="69638" name="Text Box 10"/>
          <p:cNvSpPr txBox="1">
            <a:spLocks noChangeArrowheads="1"/>
          </p:cNvSpPr>
          <p:nvPr/>
        </p:nvSpPr>
        <p:spPr bwMode="auto">
          <a:xfrm>
            <a:off x="4656138" y="0"/>
            <a:ext cx="38411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4000" b="1">
                <a:solidFill>
                  <a:srgbClr val="FF0000"/>
                </a:solidFill>
                <a:latin typeface="Mistral" pitchFamily="66" charset="0"/>
                <a:cs typeface="Arial" pitchFamily="34" charset="0"/>
              </a:rPr>
              <a:t>Επίλυση Προβλημάτων</a:t>
            </a:r>
            <a:endParaRPr lang="en-US" sz="4000" b="1">
              <a:solidFill>
                <a:srgbClr val="FF0000"/>
              </a:solidFill>
              <a:latin typeface="Mistral" pitchFamily="66" charset="0"/>
              <a:cs typeface="Arial" pitchFamily="34" charset="0"/>
            </a:endParaRP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6477000" y="5867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 rot="795116">
            <a:off x="2023879" y="413436"/>
            <a:ext cx="29467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600">
                <a:solidFill>
                  <a:srgbClr val="FFFFFF"/>
                </a:solidFill>
                <a:latin typeface="Harrington" pitchFamily="82" charset="0"/>
                <a:cs typeface="Arial" pitchFamily="34" charset="0"/>
              </a:rPr>
              <a:t>ΑΞΙΟΛΟΓΗΣΗ</a:t>
            </a:r>
            <a:endParaRPr lang="en-US" sz="3600">
              <a:solidFill>
                <a:srgbClr val="FFFFFF"/>
              </a:solidFill>
              <a:latin typeface="Harrington" pitchFamily="82" charset="0"/>
              <a:cs typeface="Arial" pitchFamily="34" charset="0"/>
            </a:endParaRPr>
          </a:p>
        </p:txBody>
      </p:sp>
      <p:sp>
        <p:nvSpPr>
          <p:cNvPr id="69641" name="Text Box 13"/>
          <p:cNvSpPr txBox="1">
            <a:spLocks noChangeArrowheads="1"/>
          </p:cNvSpPr>
          <p:nvPr/>
        </p:nvSpPr>
        <p:spPr bwMode="auto">
          <a:xfrm>
            <a:off x="4876801" y="5638800"/>
            <a:ext cx="2341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Έμπνευση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42" name="Text Box 14"/>
          <p:cNvSpPr txBox="1">
            <a:spLocks noChangeArrowheads="1"/>
          </p:cNvSpPr>
          <p:nvPr/>
        </p:nvSpPr>
        <p:spPr bwMode="auto">
          <a:xfrm rot="21253183">
            <a:off x="4660713" y="1265655"/>
            <a:ext cx="30171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4000" dirty="0" err="1">
                <a:solidFill>
                  <a:srgbClr val="FFFF00"/>
                </a:solidFill>
                <a:latin typeface="Viner Hand ITC" pitchFamily="66" charset="0"/>
                <a:cs typeface="Arial" pitchFamily="34" charset="0"/>
              </a:rPr>
              <a:t>Συμμερισμός</a:t>
            </a:r>
            <a:endParaRPr lang="en-US" sz="4000" dirty="0">
              <a:solidFill>
                <a:srgbClr val="FFFF00"/>
              </a:solidFill>
              <a:latin typeface="Viner Hand ITC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l-GR" sz="40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Θεωρία </a:t>
            </a:r>
            <a:r>
              <a:rPr lang="el-GR" sz="4000" b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καθορισμού </a:t>
            </a:r>
            <a:r>
              <a:rPr lang="el-GR" sz="4000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του στόχου</a:t>
            </a:r>
            <a:r>
              <a:rPr lang="el-GR" sz="4000" b="1" spc="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l-G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Locke</a:t>
            </a:r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)</a:t>
            </a:r>
            <a:endParaRPr lang="el-G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indent="0">
              <a:lnSpc>
                <a:spcPct val="100000"/>
              </a:lnSpc>
              <a:spcBef>
                <a:spcPts val="100"/>
              </a:spcBef>
              <a:buNone/>
              <a:tabLst>
                <a:tab pos="3064510" algn="l"/>
              </a:tabLst>
            </a:pPr>
            <a:r>
              <a:rPr lang="el-GR" sz="2400" b="1" spc="-5" dirty="0">
                <a:cs typeface="Cambria"/>
              </a:rPr>
              <a:t>Συγκεκριμένοι </a:t>
            </a:r>
            <a:r>
              <a:rPr lang="el-GR" sz="2400" b="1" spc="-20" dirty="0">
                <a:cs typeface="Cambria"/>
              </a:rPr>
              <a:t>και </a:t>
            </a:r>
            <a:r>
              <a:rPr lang="el-GR" sz="2400" b="1" spc="-10" dirty="0">
                <a:cs typeface="Cambria"/>
              </a:rPr>
              <a:t>δύσκολοι </a:t>
            </a:r>
            <a:r>
              <a:rPr lang="el-GR" sz="2400" b="1" spc="-35" dirty="0">
                <a:cs typeface="Cambria"/>
              </a:rPr>
              <a:t>στόχοι </a:t>
            </a:r>
            <a:r>
              <a:rPr lang="el-GR" sz="2400" b="1" dirty="0">
                <a:cs typeface="Cambria"/>
              </a:rPr>
              <a:t>σε συνδυασμό  </a:t>
            </a:r>
            <a:r>
              <a:rPr lang="el-GR" sz="2400" b="1" spc="-5" dirty="0">
                <a:cs typeface="Cambria"/>
              </a:rPr>
              <a:t>με</a:t>
            </a:r>
            <a:r>
              <a:rPr lang="el-GR" sz="2400" b="1" dirty="0">
                <a:cs typeface="Cambria"/>
              </a:rPr>
              <a:t> </a:t>
            </a:r>
            <a:r>
              <a:rPr lang="el-GR" sz="2400" b="1" spc="-15" dirty="0">
                <a:cs typeface="Cambria"/>
              </a:rPr>
              <a:t>ανατροφοδότηση	</a:t>
            </a:r>
            <a:r>
              <a:rPr lang="el-GR" sz="2400" b="1" spc="-10" dirty="0">
                <a:cs typeface="Cambria"/>
              </a:rPr>
              <a:t>οδηγούν </a:t>
            </a:r>
            <a:r>
              <a:rPr lang="el-GR" sz="2400" b="1" dirty="0">
                <a:cs typeface="Cambria"/>
              </a:rPr>
              <a:t>σε </a:t>
            </a:r>
            <a:r>
              <a:rPr lang="el-GR" sz="2400" b="1" spc="-5" dirty="0">
                <a:cs typeface="Cambria"/>
              </a:rPr>
              <a:t>αυξημένη</a:t>
            </a:r>
            <a:r>
              <a:rPr lang="el-GR" sz="2400" b="1" spc="-45" dirty="0">
                <a:cs typeface="Cambria"/>
              </a:rPr>
              <a:t> </a:t>
            </a:r>
            <a:r>
              <a:rPr lang="el-GR" sz="2400" b="1" spc="-5" dirty="0">
                <a:cs typeface="Cambria"/>
              </a:rPr>
              <a:t>απόδοση</a:t>
            </a:r>
            <a:endParaRPr lang="el-GR" sz="2400" dirty="0">
              <a:cs typeface="Cambria"/>
            </a:endParaRPr>
          </a:p>
          <a:p>
            <a:pPr>
              <a:lnSpc>
                <a:spcPct val="100000"/>
              </a:lnSpc>
            </a:pPr>
            <a:endParaRPr lang="el-GR" sz="2400" dirty="0">
              <a:cs typeface="Times New Roman"/>
            </a:endParaRPr>
          </a:p>
          <a:p>
            <a:pPr marL="0" marR="903605" indent="0">
              <a:lnSpc>
                <a:spcPct val="100000"/>
              </a:lnSpc>
              <a:spcBef>
                <a:spcPts val="1780"/>
              </a:spcBef>
              <a:buNone/>
            </a:pPr>
            <a:r>
              <a:rPr lang="el-GR" sz="2400" b="1" spc="-5" dirty="0">
                <a:cs typeface="Cambria"/>
              </a:rPr>
              <a:t>Παράγοντες </a:t>
            </a:r>
            <a:r>
              <a:rPr lang="el-GR" sz="2400" b="1" dirty="0">
                <a:cs typeface="Cambria"/>
              </a:rPr>
              <a:t>που </a:t>
            </a:r>
            <a:r>
              <a:rPr lang="el-GR" sz="2400" b="1" spc="-15" dirty="0">
                <a:cs typeface="Cambria"/>
              </a:rPr>
              <a:t>επηρεάζουν </a:t>
            </a:r>
            <a:r>
              <a:rPr lang="el-GR" sz="2400" b="1" dirty="0">
                <a:cs typeface="Cambria"/>
              </a:rPr>
              <a:t>τη </a:t>
            </a:r>
            <a:r>
              <a:rPr lang="el-GR" sz="2400" b="1" spc="-10" dirty="0">
                <a:cs typeface="Cambria"/>
              </a:rPr>
              <a:t>σχέση </a:t>
            </a:r>
            <a:r>
              <a:rPr lang="el-GR" sz="2400" b="1" spc="-20" dirty="0">
                <a:cs typeface="Cambria"/>
              </a:rPr>
              <a:t>μεταξύ  </a:t>
            </a:r>
            <a:r>
              <a:rPr lang="el-GR" sz="2400" b="1" spc="-35" dirty="0">
                <a:cs typeface="Cambria"/>
              </a:rPr>
              <a:t>στόχων </a:t>
            </a:r>
            <a:r>
              <a:rPr lang="el-GR" sz="2400" b="1" spc="-25" dirty="0">
                <a:cs typeface="Cambria"/>
              </a:rPr>
              <a:t>και</a:t>
            </a:r>
            <a:r>
              <a:rPr lang="el-GR" sz="2400" b="1" spc="-15" dirty="0">
                <a:cs typeface="Cambria"/>
              </a:rPr>
              <a:t> </a:t>
            </a:r>
            <a:r>
              <a:rPr lang="el-GR" sz="2400" b="1" spc="-5" dirty="0">
                <a:cs typeface="Cambria"/>
              </a:rPr>
              <a:t>απόδοσης:</a:t>
            </a:r>
            <a:endParaRPr lang="el-GR" sz="2400" dirty="0">
              <a:cs typeface="Cambria"/>
            </a:endParaRPr>
          </a:p>
          <a:p>
            <a:pPr marL="45720" marR="377825">
              <a:lnSpc>
                <a:spcPct val="100000"/>
              </a:lnSpc>
              <a:spcBef>
                <a:spcPts val="1445"/>
              </a:spcBef>
              <a:buFont typeface="Cambria"/>
              <a:buAutoNum type="arabicPeriod"/>
              <a:tabLst>
                <a:tab pos="366395" algn="l"/>
              </a:tabLst>
            </a:pPr>
            <a:r>
              <a:rPr lang="el-GR" sz="2400" spc="-15" dirty="0">
                <a:cs typeface="Cambria"/>
              </a:rPr>
              <a:t>Ατομικά </a:t>
            </a:r>
            <a:r>
              <a:rPr lang="el-GR" sz="2400" spc="-5" dirty="0">
                <a:cs typeface="Cambria"/>
              </a:rPr>
              <a:t>χαρακτηριστικά </a:t>
            </a:r>
            <a:r>
              <a:rPr lang="el-GR" sz="2400" dirty="0">
                <a:cs typeface="Cambria"/>
              </a:rPr>
              <a:t>(π.χ. </a:t>
            </a:r>
            <a:r>
              <a:rPr lang="el-GR" sz="2400" spc="-5" dirty="0">
                <a:cs typeface="Cambria"/>
              </a:rPr>
              <a:t>Δέσμευση </a:t>
            </a:r>
            <a:r>
              <a:rPr lang="el-GR" sz="2400" dirty="0">
                <a:cs typeface="Cambria"/>
              </a:rPr>
              <a:t>στο </a:t>
            </a:r>
            <a:r>
              <a:rPr lang="el-GR" sz="2400" spc="-15" dirty="0">
                <a:cs typeface="Cambria"/>
              </a:rPr>
              <a:t>στόχο,  </a:t>
            </a:r>
            <a:r>
              <a:rPr lang="el-GR" sz="2400" spc="-5" dirty="0">
                <a:cs typeface="Cambria"/>
              </a:rPr>
              <a:t>αυτοεκτίμηση)</a:t>
            </a:r>
            <a:endParaRPr lang="el-GR" sz="2400" dirty="0">
              <a:cs typeface="Cambria"/>
            </a:endParaRPr>
          </a:p>
          <a:p>
            <a:pPr marL="45720" marR="377825">
              <a:lnSpc>
                <a:spcPct val="100000"/>
              </a:lnSpc>
              <a:spcBef>
                <a:spcPts val="1445"/>
              </a:spcBef>
              <a:buFont typeface="Cambria"/>
              <a:buAutoNum type="arabicPeriod"/>
              <a:tabLst>
                <a:tab pos="366395" algn="l"/>
              </a:tabLst>
            </a:pPr>
            <a:r>
              <a:rPr lang="el-GR" sz="2400" spc="-10" dirty="0">
                <a:cs typeface="Cambria"/>
              </a:rPr>
              <a:t>Παράγοντες </a:t>
            </a:r>
            <a:r>
              <a:rPr lang="el-GR" sz="2400" spc="-5" dirty="0">
                <a:cs typeface="Cambria"/>
              </a:rPr>
              <a:t>εργασιακού χώρου (π.χ. </a:t>
            </a:r>
            <a:r>
              <a:rPr lang="el-GR" sz="2400" dirty="0">
                <a:cs typeface="Cambria"/>
              </a:rPr>
              <a:t>η </a:t>
            </a:r>
            <a:r>
              <a:rPr lang="el-GR" sz="2400" spc="-10" dirty="0">
                <a:cs typeface="Cambria"/>
              </a:rPr>
              <a:t>ίδια </a:t>
            </a:r>
            <a:r>
              <a:rPr lang="el-GR" sz="2400" dirty="0">
                <a:cs typeface="Cambria"/>
              </a:rPr>
              <a:t>η</a:t>
            </a:r>
            <a:r>
              <a:rPr lang="el-GR" sz="2400" spc="90" dirty="0">
                <a:cs typeface="Cambria"/>
              </a:rPr>
              <a:t> </a:t>
            </a:r>
            <a:r>
              <a:rPr lang="el-GR" sz="2400" spc="-10" dirty="0">
                <a:cs typeface="Cambria"/>
              </a:rPr>
              <a:t>εργασία)</a:t>
            </a:r>
            <a:endParaRPr lang="el-GR" sz="2400" dirty="0">
              <a:cs typeface="Cambria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2477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9984" y="1"/>
            <a:ext cx="10515600" cy="961292"/>
          </a:xfrm>
          <a:solidFill>
            <a:schemeClr val="accent2"/>
          </a:solidFill>
        </p:spPr>
        <p:txBody>
          <a:bodyPr/>
          <a:lstStyle/>
          <a:p>
            <a:r>
              <a:rPr lang="el-GR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Θεωρία </a:t>
            </a:r>
            <a:r>
              <a:rPr lang="el-GR" b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καθορισμού </a:t>
            </a:r>
            <a:r>
              <a:rPr lang="el-GR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στόχου</a:t>
            </a:r>
            <a:r>
              <a:rPr lang="el-GR" b="1" spc="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lin Gothic Book"/>
              </a:rPr>
              <a:t>Locke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lin Gothic Book"/>
              </a:rPr>
              <a:t>)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53" y="1019907"/>
            <a:ext cx="11646878" cy="5744307"/>
          </a:xfrm>
        </p:spPr>
        <p:txBody>
          <a:bodyPr>
            <a:normAutofit fontScale="92500" lnSpcReduction="20000"/>
          </a:bodyPr>
          <a:lstStyle/>
          <a:p>
            <a:pPr marL="287020" indent="-274955" algn="just">
              <a:lnSpc>
                <a:spcPts val="2485"/>
              </a:lnSpc>
              <a:spcBef>
                <a:spcPts val="105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lang="el-GR" sz="2600" spc="-5" dirty="0">
                <a:cs typeface="Cambria"/>
              </a:rPr>
              <a:t>Εδράζεται </a:t>
            </a:r>
            <a:r>
              <a:rPr lang="el-GR" sz="2600" dirty="0">
                <a:cs typeface="Cambria"/>
              </a:rPr>
              <a:t>στην αντίληψη ότι όταν το </a:t>
            </a:r>
            <a:r>
              <a:rPr lang="el-GR" sz="2600" spc="-5" dirty="0">
                <a:cs typeface="Cambria"/>
              </a:rPr>
              <a:t>άτομο εργάζεται προς</a:t>
            </a:r>
            <a:r>
              <a:rPr lang="el-GR" sz="2600" spc="90" dirty="0">
                <a:cs typeface="Cambria"/>
              </a:rPr>
              <a:t> </a:t>
            </a:r>
            <a:r>
              <a:rPr lang="el-GR" sz="2600" spc="5" dirty="0">
                <a:cs typeface="Cambria"/>
              </a:rPr>
              <a:t>ένα</a:t>
            </a:r>
            <a:r>
              <a:rPr lang="el-GR" sz="2600" dirty="0">
                <a:cs typeface="Cambria"/>
              </a:rPr>
              <a:t> συγκεκριμένο </a:t>
            </a:r>
            <a:r>
              <a:rPr lang="el-GR" sz="2600" spc="-15" dirty="0">
                <a:cs typeface="Cambria"/>
              </a:rPr>
              <a:t>στόχο </a:t>
            </a:r>
            <a:r>
              <a:rPr lang="el-GR" sz="2600" spc="-5" dirty="0">
                <a:cs typeface="Cambria"/>
              </a:rPr>
              <a:t>τότε παρακινείται </a:t>
            </a:r>
            <a:r>
              <a:rPr lang="el-GR" sz="2600" dirty="0">
                <a:cs typeface="Cambria"/>
              </a:rPr>
              <a:t>περισσότερο  αποτελεσματικά</a:t>
            </a:r>
          </a:p>
          <a:p>
            <a:pPr marL="287020" indent="-274955" algn="just">
              <a:lnSpc>
                <a:spcPts val="2485"/>
              </a:lnSpc>
              <a:spcBef>
                <a:spcPts val="105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  <a:tab pos="287655" algn="l"/>
              </a:tabLst>
            </a:pPr>
            <a:endParaRPr lang="el-GR" sz="2600" dirty="0">
              <a:cs typeface="Cambria"/>
            </a:endParaRPr>
          </a:p>
          <a:p>
            <a:pPr marL="287020" indent="-274955" algn="just">
              <a:lnSpc>
                <a:spcPct val="100000"/>
              </a:lnSpc>
              <a:spcBef>
                <a:spcPts val="1805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lang="el-GR" sz="2600" dirty="0">
                <a:cs typeface="Cambria"/>
              </a:rPr>
              <a:t>Οι </a:t>
            </a:r>
            <a:r>
              <a:rPr lang="el-GR" sz="2600" spc="-10" dirty="0">
                <a:cs typeface="Cambria"/>
              </a:rPr>
              <a:t>στόχοι </a:t>
            </a:r>
            <a:r>
              <a:rPr lang="el-GR" sz="2600" dirty="0">
                <a:cs typeface="Cambria"/>
              </a:rPr>
              <a:t>πρέπει </a:t>
            </a:r>
            <a:r>
              <a:rPr lang="el-GR" sz="2600" spc="5" dirty="0">
                <a:cs typeface="Cambria"/>
              </a:rPr>
              <a:t>να </a:t>
            </a:r>
            <a:r>
              <a:rPr lang="el-GR" sz="2600" dirty="0">
                <a:cs typeface="Cambria"/>
              </a:rPr>
              <a:t>είναι </a:t>
            </a:r>
            <a:r>
              <a:rPr lang="el-GR" sz="2600" spc="5" dirty="0">
                <a:cs typeface="Cambria"/>
              </a:rPr>
              <a:t>«έξυπνοι» </a:t>
            </a:r>
            <a:r>
              <a:rPr lang="el-GR" sz="2600" dirty="0">
                <a:cs typeface="Cambria"/>
              </a:rPr>
              <a:t>-</a:t>
            </a:r>
            <a:r>
              <a:rPr lang="el-GR" sz="2600" spc="-35" dirty="0">
                <a:cs typeface="Cambria"/>
              </a:rPr>
              <a:t> </a:t>
            </a:r>
            <a:r>
              <a:rPr lang="el-GR" sz="2600" spc="-35" dirty="0">
                <a:cs typeface="Perpetua"/>
              </a:rPr>
              <a:t>S.M.A.R.T.</a:t>
            </a:r>
            <a:endParaRPr lang="el-GR" sz="2600" dirty="0">
              <a:cs typeface="Perpetua"/>
            </a:endParaRPr>
          </a:p>
          <a:p>
            <a:pPr marL="561340" lvl="1" indent="-274955" algn="just">
              <a:lnSpc>
                <a:spcPct val="100000"/>
              </a:lnSpc>
              <a:spcBef>
                <a:spcPts val="1060"/>
              </a:spcBef>
              <a:buClr>
                <a:srgbClr val="D24717"/>
              </a:buClr>
              <a:buSzPct val="84782"/>
              <a:buFont typeface="Wingdings"/>
              <a:buChar char=""/>
              <a:tabLst>
                <a:tab pos="561975" algn="l"/>
              </a:tabLst>
            </a:pPr>
            <a:r>
              <a:rPr lang="el-GR" sz="2600" spc="5" dirty="0">
                <a:cs typeface="Cambria"/>
              </a:rPr>
              <a:t>Συγκεκριμένοι</a:t>
            </a:r>
            <a:r>
              <a:rPr lang="el-GR" sz="2600" spc="-65" dirty="0">
                <a:cs typeface="Cambria"/>
              </a:rPr>
              <a:t> </a:t>
            </a:r>
            <a:r>
              <a:rPr lang="el-GR" sz="2600" dirty="0">
                <a:cs typeface="Cambria"/>
              </a:rPr>
              <a:t>(</a:t>
            </a:r>
            <a:r>
              <a:rPr lang="el-GR" sz="2600" b="1" dirty="0" err="1">
                <a:cs typeface="Perpetua"/>
              </a:rPr>
              <a:t>S</a:t>
            </a:r>
            <a:r>
              <a:rPr lang="el-GR" sz="2600" dirty="0" err="1">
                <a:cs typeface="Perpetua"/>
              </a:rPr>
              <a:t>pecific</a:t>
            </a:r>
            <a:r>
              <a:rPr lang="el-GR" sz="2600" dirty="0">
                <a:cs typeface="Cambria"/>
              </a:rPr>
              <a:t>)</a:t>
            </a:r>
          </a:p>
          <a:p>
            <a:pPr marL="561340" lvl="1" indent="-274955" algn="just">
              <a:lnSpc>
                <a:spcPct val="100000"/>
              </a:lnSpc>
              <a:buClr>
                <a:srgbClr val="D24717"/>
              </a:buClr>
              <a:buSzPct val="84782"/>
              <a:buFont typeface="Wingdings"/>
              <a:buChar char=""/>
              <a:tabLst>
                <a:tab pos="561975" algn="l"/>
              </a:tabLst>
            </a:pPr>
            <a:r>
              <a:rPr lang="el-GR" sz="2600" spc="-5" dirty="0">
                <a:cs typeface="Cambria"/>
              </a:rPr>
              <a:t>Μετρήσιμοι</a:t>
            </a:r>
            <a:r>
              <a:rPr lang="el-GR" sz="2600" spc="-15" dirty="0">
                <a:cs typeface="Cambria"/>
              </a:rPr>
              <a:t> </a:t>
            </a:r>
            <a:r>
              <a:rPr lang="el-GR" sz="2600" spc="-5" dirty="0">
                <a:cs typeface="Cambria"/>
              </a:rPr>
              <a:t>(</a:t>
            </a:r>
            <a:r>
              <a:rPr lang="el-GR" sz="2600" b="1" spc="-5" dirty="0" err="1">
                <a:cs typeface="Perpetua"/>
              </a:rPr>
              <a:t>M</a:t>
            </a:r>
            <a:r>
              <a:rPr lang="el-GR" sz="2600" spc="-5" dirty="0" err="1">
                <a:cs typeface="Perpetua"/>
              </a:rPr>
              <a:t>easurable</a:t>
            </a:r>
            <a:r>
              <a:rPr lang="el-GR" sz="2600" spc="-5" dirty="0">
                <a:cs typeface="Cambria"/>
              </a:rPr>
              <a:t>)</a:t>
            </a:r>
            <a:endParaRPr lang="el-GR" sz="2600" dirty="0">
              <a:cs typeface="Cambria"/>
            </a:endParaRPr>
          </a:p>
          <a:p>
            <a:pPr marL="561340" lvl="1" indent="-274955" algn="just">
              <a:lnSpc>
                <a:spcPct val="100000"/>
              </a:lnSpc>
              <a:buClr>
                <a:srgbClr val="D24717"/>
              </a:buClr>
              <a:buSzPct val="84782"/>
              <a:buFont typeface="Wingdings"/>
              <a:buChar char=""/>
              <a:tabLst>
                <a:tab pos="561975" algn="l"/>
              </a:tabLst>
            </a:pPr>
            <a:r>
              <a:rPr lang="el-GR" sz="2600" spc="-5" dirty="0">
                <a:cs typeface="Cambria"/>
              </a:rPr>
              <a:t>Επιτεύξιμοι </a:t>
            </a:r>
            <a:r>
              <a:rPr lang="el-GR" sz="2600" spc="5" dirty="0">
                <a:cs typeface="Cambria"/>
              </a:rPr>
              <a:t>και Ρεαλιστικοί </a:t>
            </a:r>
            <a:r>
              <a:rPr lang="el-GR" sz="2600" spc="-5" dirty="0">
                <a:cs typeface="Cambria"/>
              </a:rPr>
              <a:t>(</a:t>
            </a:r>
            <a:r>
              <a:rPr lang="el-GR" sz="2600" b="1" spc="-5" dirty="0" err="1">
                <a:cs typeface="Perpetua"/>
              </a:rPr>
              <a:t>A</a:t>
            </a:r>
            <a:r>
              <a:rPr lang="el-GR" sz="2600" spc="-5" dirty="0" err="1">
                <a:cs typeface="Perpetua"/>
              </a:rPr>
              <a:t>chievable</a:t>
            </a:r>
            <a:r>
              <a:rPr lang="el-GR" sz="2600" spc="-5" dirty="0">
                <a:cs typeface="Perpetua"/>
              </a:rPr>
              <a:t> </a:t>
            </a:r>
            <a:r>
              <a:rPr lang="el-GR" sz="2600" dirty="0">
                <a:cs typeface="Perpetua"/>
              </a:rPr>
              <a:t>-</a:t>
            </a:r>
            <a:r>
              <a:rPr lang="el-GR" sz="2600" spc="-140" dirty="0">
                <a:cs typeface="Perpetua"/>
              </a:rPr>
              <a:t> </a:t>
            </a:r>
            <a:r>
              <a:rPr lang="el-GR" sz="2600" b="1" dirty="0" err="1">
                <a:cs typeface="Perpetua"/>
              </a:rPr>
              <a:t>R</a:t>
            </a:r>
            <a:r>
              <a:rPr lang="el-GR" sz="2600" dirty="0" err="1">
                <a:cs typeface="Perpetua"/>
              </a:rPr>
              <a:t>ealistic</a:t>
            </a:r>
            <a:r>
              <a:rPr lang="el-GR" sz="2600" dirty="0">
                <a:cs typeface="Cambria"/>
              </a:rPr>
              <a:t>)</a:t>
            </a:r>
          </a:p>
          <a:p>
            <a:pPr marL="561340" lvl="1" indent="-274955" algn="just">
              <a:lnSpc>
                <a:spcPct val="100000"/>
              </a:lnSpc>
              <a:buClr>
                <a:srgbClr val="D24717"/>
              </a:buClr>
              <a:buSzPct val="84782"/>
              <a:buFont typeface="Wingdings"/>
              <a:buChar char=""/>
              <a:tabLst>
                <a:tab pos="561975" algn="l"/>
              </a:tabLst>
            </a:pPr>
            <a:r>
              <a:rPr lang="el-GR" sz="2600" dirty="0">
                <a:cs typeface="Cambria"/>
              </a:rPr>
              <a:t>Χρονικά </a:t>
            </a:r>
            <a:r>
              <a:rPr lang="el-GR" sz="2600" spc="5" dirty="0">
                <a:cs typeface="Cambria"/>
              </a:rPr>
              <a:t>καθορισμένοι </a:t>
            </a:r>
            <a:r>
              <a:rPr lang="el-GR" sz="2600" dirty="0">
                <a:cs typeface="Cambria"/>
              </a:rPr>
              <a:t>(</a:t>
            </a:r>
            <a:r>
              <a:rPr lang="el-GR" sz="2600" b="1" dirty="0" err="1">
                <a:cs typeface="Perpetua"/>
              </a:rPr>
              <a:t>T</a:t>
            </a:r>
            <a:r>
              <a:rPr lang="el-GR" sz="2600" dirty="0" err="1">
                <a:cs typeface="Perpetua"/>
              </a:rPr>
              <a:t>ime</a:t>
            </a:r>
            <a:r>
              <a:rPr lang="el-GR" sz="2600" spc="-90" dirty="0">
                <a:cs typeface="Perpetua"/>
              </a:rPr>
              <a:t> </a:t>
            </a:r>
            <a:r>
              <a:rPr lang="el-GR" sz="2600" dirty="0" err="1">
                <a:cs typeface="Perpetua"/>
              </a:rPr>
              <a:t>specific</a:t>
            </a:r>
            <a:r>
              <a:rPr lang="el-GR" sz="2600" dirty="0">
                <a:cs typeface="Cambria"/>
              </a:rPr>
              <a:t>)</a:t>
            </a:r>
          </a:p>
          <a:p>
            <a:pPr marL="286385" lvl="1" indent="0" algn="just">
              <a:lnSpc>
                <a:spcPct val="100000"/>
              </a:lnSpc>
              <a:buClr>
                <a:srgbClr val="D24717"/>
              </a:buClr>
              <a:buSzPct val="84782"/>
              <a:buNone/>
              <a:tabLst>
                <a:tab pos="561975" algn="l"/>
              </a:tabLst>
            </a:pPr>
            <a:endParaRPr lang="el-GR" sz="2600" dirty="0">
              <a:cs typeface="Cambria"/>
            </a:endParaRPr>
          </a:p>
          <a:p>
            <a:pPr marL="287020" indent="-274955" algn="just">
              <a:lnSpc>
                <a:spcPts val="2485"/>
              </a:lnSpc>
              <a:spcBef>
                <a:spcPts val="840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lang="el-GR" sz="2600" spc="5" dirty="0">
                <a:cs typeface="Cambria"/>
              </a:rPr>
              <a:t>Όσο </a:t>
            </a:r>
            <a:r>
              <a:rPr lang="el-GR" sz="2600" spc="-5" dirty="0">
                <a:cs typeface="Cambria"/>
              </a:rPr>
              <a:t>αυξάνεται </a:t>
            </a:r>
            <a:r>
              <a:rPr lang="el-GR" sz="2600" dirty="0">
                <a:cs typeface="Cambria"/>
              </a:rPr>
              <a:t>η </a:t>
            </a:r>
            <a:r>
              <a:rPr lang="el-GR" sz="2600" spc="5" dirty="0">
                <a:cs typeface="Cambria"/>
              </a:rPr>
              <a:t>δυσκολία </a:t>
            </a:r>
            <a:r>
              <a:rPr lang="el-GR" sz="2600" spc="-5" dirty="0">
                <a:cs typeface="Cambria"/>
              </a:rPr>
              <a:t>τόσο αυξάνεται </a:t>
            </a:r>
            <a:r>
              <a:rPr lang="el-GR" sz="2600" spc="5" dirty="0">
                <a:cs typeface="Cambria"/>
              </a:rPr>
              <a:t>και </a:t>
            </a:r>
            <a:r>
              <a:rPr lang="el-GR" sz="2600" dirty="0">
                <a:cs typeface="Cambria"/>
              </a:rPr>
              <a:t>η καταβληθείσα προσπάθεια</a:t>
            </a:r>
          </a:p>
          <a:p>
            <a:pPr marL="287020" indent="-274955" algn="just">
              <a:lnSpc>
                <a:spcPts val="2485"/>
              </a:lnSpc>
              <a:spcBef>
                <a:spcPts val="1855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lang="el-GR" sz="2600" dirty="0">
                <a:cs typeface="Cambria"/>
              </a:rPr>
              <a:t>Όσο </a:t>
            </a:r>
            <a:r>
              <a:rPr lang="el-GR" sz="2600" spc="-5" dirty="0">
                <a:cs typeface="Cambria"/>
              </a:rPr>
              <a:t>αυξάνεται </a:t>
            </a:r>
            <a:r>
              <a:rPr lang="el-GR" sz="2600" dirty="0">
                <a:cs typeface="Cambria"/>
              </a:rPr>
              <a:t>η </a:t>
            </a:r>
            <a:r>
              <a:rPr lang="el-GR" sz="2600" spc="-10" dirty="0">
                <a:cs typeface="Cambria"/>
              </a:rPr>
              <a:t>συμμετοχή </a:t>
            </a:r>
            <a:r>
              <a:rPr lang="el-GR" sz="2600" dirty="0">
                <a:cs typeface="Cambria"/>
              </a:rPr>
              <a:t>στον καθορισμό </a:t>
            </a:r>
            <a:r>
              <a:rPr lang="el-GR" sz="2600" spc="-5" dirty="0">
                <a:cs typeface="Cambria"/>
              </a:rPr>
              <a:t>των </a:t>
            </a:r>
            <a:r>
              <a:rPr lang="el-GR" sz="2600" spc="-15" dirty="0">
                <a:cs typeface="Cambria"/>
              </a:rPr>
              <a:t>στόχων</a:t>
            </a:r>
            <a:r>
              <a:rPr lang="el-GR" sz="2600" spc="-20" dirty="0">
                <a:cs typeface="Cambria"/>
              </a:rPr>
              <a:t> </a:t>
            </a:r>
            <a:r>
              <a:rPr lang="el-GR" sz="2600" spc="-5" dirty="0">
                <a:cs typeface="Cambria"/>
              </a:rPr>
              <a:t>τόσο</a:t>
            </a:r>
            <a:r>
              <a:rPr lang="el-GR" sz="2600" dirty="0">
                <a:cs typeface="Cambria"/>
              </a:rPr>
              <a:t> </a:t>
            </a:r>
            <a:r>
              <a:rPr lang="el-GR" sz="2600" spc="-5" dirty="0">
                <a:cs typeface="Cambria"/>
              </a:rPr>
              <a:t>αυξάνεται </a:t>
            </a:r>
            <a:r>
              <a:rPr lang="el-GR" sz="2600" spc="10" dirty="0">
                <a:cs typeface="Cambria"/>
              </a:rPr>
              <a:t>και </a:t>
            </a:r>
            <a:r>
              <a:rPr lang="el-GR" sz="2600" dirty="0">
                <a:cs typeface="Cambria"/>
              </a:rPr>
              <a:t>η καταβληθείσα</a:t>
            </a:r>
            <a:r>
              <a:rPr lang="el-GR" sz="2600" spc="-60" dirty="0">
                <a:cs typeface="Cambria"/>
              </a:rPr>
              <a:t> </a:t>
            </a:r>
            <a:r>
              <a:rPr lang="el-GR" sz="2600" dirty="0">
                <a:cs typeface="Cambria"/>
              </a:rPr>
              <a:t>προσπάθεια</a:t>
            </a:r>
          </a:p>
          <a:p>
            <a:pPr marL="287020" indent="-274955" algn="just">
              <a:lnSpc>
                <a:spcPct val="100000"/>
              </a:lnSpc>
              <a:spcBef>
                <a:spcPts val="1845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lang="el-GR" sz="2600" dirty="0">
                <a:cs typeface="Cambria"/>
              </a:rPr>
              <a:t>Σημαντικό </a:t>
            </a:r>
            <a:r>
              <a:rPr lang="el-GR" sz="2600" spc="-5" dirty="0">
                <a:cs typeface="Cambria"/>
              </a:rPr>
              <a:t>στοιχείο </a:t>
            </a:r>
            <a:r>
              <a:rPr lang="el-GR" sz="2600" dirty="0">
                <a:cs typeface="Cambria"/>
              </a:rPr>
              <a:t>αποτελεί η </a:t>
            </a:r>
            <a:r>
              <a:rPr lang="el-GR" sz="2600" spc="-5" dirty="0">
                <a:cs typeface="Cambria"/>
              </a:rPr>
              <a:t>ανατροφοδότηση </a:t>
            </a:r>
            <a:r>
              <a:rPr lang="el-GR" sz="2600" dirty="0">
                <a:cs typeface="Cambria"/>
              </a:rPr>
              <a:t>για </a:t>
            </a:r>
            <a:r>
              <a:rPr lang="el-GR" sz="2600" spc="5" dirty="0">
                <a:cs typeface="Cambria"/>
              </a:rPr>
              <a:t>να</a:t>
            </a:r>
            <a:r>
              <a:rPr lang="el-GR" sz="2600" spc="55" dirty="0">
                <a:cs typeface="Cambria"/>
              </a:rPr>
              <a:t> </a:t>
            </a:r>
            <a:r>
              <a:rPr lang="el-GR" sz="2600" dirty="0">
                <a:cs typeface="Cambria"/>
              </a:rPr>
              <a:t>γνωρίζουν οι εργαζόμενοι </a:t>
            </a:r>
            <a:r>
              <a:rPr lang="el-GR" sz="2600" spc="-5" dirty="0">
                <a:cs typeface="Cambria"/>
              </a:rPr>
              <a:t>τυχόν </a:t>
            </a:r>
            <a:r>
              <a:rPr lang="el-GR" sz="2600" spc="5" dirty="0">
                <a:cs typeface="Cambria"/>
              </a:rPr>
              <a:t>αποκλίσεις </a:t>
            </a:r>
            <a:r>
              <a:rPr lang="el-GR" sz="2600" spc="-5" dirty="0">
                <a:cs typeface="Cambria"/>
              </a:rPr>
              <a:t>από το</a:t>
            </a:r>
            <a:r>
              <a:rPr lang="el-GR" sz="2600" spc="-30" dirty="0">
                <a:cs typeface="Cambria"/>
              </a:rPr>
              <a:t> </a:t>
            </a:r>
            <a:r>
              <a:rPr lang="el-GR" sz="2600" spc="-15" dirty="0">
                <a:cs typeface="Cambria"/>
              </a:rPr>
              <a:t>στόχο</a:t>
            </a:r>
            <a:endParaRPr lang="el-GR" sz="2600" dirty="0">
              <a:cs typeface="Cambria"/>
            </a:endParaRPr>
          </a:p>
          <a:p>
            <a:pPr marL="287020" indent="-274955">
              <a:lnSpc>
                <a:spcPct val="100000"/>
              </a:lnSpc>
              <a:spcBef>
                <a:spcPts val="1845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  <a:tab pos="287655" algn="l"/>
              </a:tabLst>
            </a:pPr>
            <a:endParaRPr lang="el-GR" sz="2600" dirty="0">
              <a:latin typeface="Cambria"/>
              <a:cs typeface="Cambria"/>
            </a:endParaRPr>
          </a:p>
          <a:p>
            <a:endParaRPr lang="el-G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79" y="1720728"/>
            <a:ext cx="3474059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1527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Θεωρία του </a:t>
            </a:r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λειτουργικού </a:t>
            </a:r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εθισμού</a:t>
            </a:r>
            <a:r>
              <a:rPr lang="el-GR" sz="4000" b="1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40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l-GR" sz="4000" b="1" spc="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Skinner</a:t>
            </a:r>
            <a:r>
              <a:rPr lang="el-GR" sz="40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)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063261" y="1735412"/>
            <a:ext cx="78310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ts val="2690"/>
              </a:lnSpc>
              <a:spcBef>
                <a:spcPts val="345"/>
              </a:spcBef>
              <a:tabLst>
                <a:tab pos="2662555" algn="l"/>
              </a:tabLst>
            </a:pPr>
            <a:r>
              <a:rPr lang="el-GR" sz="2400" b="1" spc="-5" dirty="0">
                <a:cs typeface="Cambria"/>
              </a:rPr>
              <a:t>Συγκεκριμένοι </a:t>
            </a:r>
            <a:r>
              <a:rPr lang="el-GR" sz="2400" b="1" spc="-20" dirty="0">
                <a:cs typeface="Cambria"/>
              </a:rPr>
              <a:t>και </a:t>
            </a:r>
            <a:r>
              <a:rPr lang="el-GR" sz="2400" b="1" spc="-10" dirty="0">
                <a:cs typeface="Cambria"/>
              </a:rPr>
              <a:t>δύσκολοι </a:t>
            </a:r>
            <a:r>
              <a:rPr lang="el-GR" sz="2400" b="1" spc="-35" dirty="0">
                <a:cs typeface="Cambria"/>
              </a:rPr>
              <a:t>στόχοι </a:t>
            </a:r>
            <a:r>
              <a:rPr lang="el-GR" sz="2400" b="1" dirty="0">
                <a:cs typeface="Cambria"/>
              </a:rPr>
              <a:t>σε συνδυασμό </a:t>
            </a:r>
            <a:r>
              <a:rPr lang="el-GR" sz="2400" b="1" spc="-5" dirty="0">
                <a:cs typeface="Cambria"/>
              </a:rPr>
              <a:t>με  </a:t>
            </a:r>
            <a:r>
              <a:rPr lang="el-GR" sz="2400" b="1" spc="-15" dirty="0">
                <a:cs typeface="Cambria"/>
              </a:rPr>
              <a:t>ανατροφοδότηση </a:t>
            </a:r>
            <a:r>
              <a:rPr lang="el-GR" sz="2400" b="1" spc="-10" dirty="0">
                <a:cs typeface="Cambria"/>
              </a:rPr>
              <a:t>οδηγούν </a:t>
            </a:r>
            <a:r>
              <a:rPr lang="el-GR" sz="2400" b="1" dirty="0">
                <a:cs typeface="Cambria"/>
              </a:rPr>
              <a:t>σε </a:t>
            </a:r>
            <a:r>
              <a:rPr lang="el-GR" sz="2400" b="1" spc="-5" dirty="0">
                <a:cs typeface="Cambria"/>
              </a:rPr>
              <a:t>αυξημένη</a:t>
            </a:r>
            <a:r>
              <a:rPr lang="el-GR" sz="2400" b="1" spc="-20" dirty="0">
                <a:cs typeface="Cambria"/>
              </a:rPr>
              <a:t> </a:t>
            </a:r>
            <a:r>
              <a:rPr lang="el-GR" sz="2400" b="1" spc="-5" dirty="0">
                <a:cs typeface="Cambria"/>
              </a:rPr>
              <a:t>απόδοση</a:t>
            </a:r>
            <a:endParaRPr lang="el-GR" sz="2400" b="1" dirty="0">
              <a:cs typeface="Cambria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2063261" y="2959774"/>
            <a:ext cx="7561580" cy="1905"/>
          </a:xfrm>
          <a:custGeom>
            <a:avLst/>
            <a:gdLst/>
            <a:ahLst/>
            <a:cxnLst/>
            <a:rect l="l" t="t" r="r" b="b"/>
            <a:pathLst>
              <a:path w="7561580" h="1905">
                <a:moveTo>
                  <a:pt x="0" y="0"/>
                </a:moveTo>
                <a:lnTo>
                  <a:pt x="7561262" y="1524"/>
                </a:lnTo>
              </a:path>
            </a:pathLst>
          </a:custGeom>
          <a:ln w="381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4"/>
          <p:cNvSpPr txBox="1"/>
          <p:nvPr/>
        </p:nvSpPr>
        <p:spPr>
          <a:xfrm>
            <a:off x="1937482" y="4783395"/>
            <a:ext cx="9117380" cy="14305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ts val="2870"/>
              </a:lnSpc>
            </a:pPr>
            <a:r>
              <a:rPr sz="2400" i="1" spc="-95" dirty="0">
                <a:solidFill>
                  <a:srgbClr val="696363"/>
                </a:solidFill>
                <a:latin typeface="Wingdings"/>
                <a:cs typeface="Wingdings"/>
              </a:rPr>
              <a:t></a:t>
            </a:r>
            <a:r>
              <a:rPr sz="2400" i="1" spc="-95" dirty="0">
                <a:solidFill>
                  <a:srgbClr val="696363"/>
                </a:solidFill>
                <a:latin typeface="Times New Roman"/>
                <a:cs typeface="Times New Roman"/>
              </a:rPr>
              <a:t> </a:t>
            </a:r>
            <a:r>
              <a:rPr lang="el-GR" sz="2400" i="1" spc="-95" dirty="0">
                <a:solidFill>
                  <a:srgbClr val="696363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cs typeface="Cambria"/>
              </a:rPr>
              <a:t>Η </a:t>
            </a:r>
            <a:r>
              <a:rPr sz="2400" i="1" spc="-5" dirty="0" err="1">
                <a:cs typeface="Cambria"/>
              </a:rPr>
              <a:t>ενίσχυση</a:t>
            </a:r>
            <a:r>
              <a:rPr sz="2400" i="1" spc="-5" dirty="0">
                <a:cs typeface="Cambria"/>
              </a:rPr>
              <a:t> </a:t>
            </a:r>
            <a:r>
              <a:rPr sz="2400" i="1" dirty="0" err="1">
                <a:cs typeface="Cambria"/>
              </a:rPr>
              <a:t>δεν</a:t>
            </a:r>
            <a:r>
              <a:rPr sz="2400" i="1" dirty="0">
                <a:cs typeface="Cambria"/>
              </a:rPr>
              <a:t> </a:t>
            </a:r>
            <a:r>
              <a:rPr sz="2400" i="1" spc="5" dirty="0" err="1">
                <a:cs typeface="Cambria"/>
              </a:rPr>
              <a:t>είν</a:t>
            </a:r>
            <a:r>
              <a:rPr sz="2400" i="1" spc="5" dirty="0">
                <a:cs typeface="Cambria"/>
              </a:rPr>
              <a:t>αι </a:t>
            </a:r>
            <a:r>
              <a:rPr sz="2400" i="1" dirty="0">
                <a:cs typeface="Cambria"/>
              </a:rPr>
              <a:t>ένα </a:t>
            </a:r>
            <a:r>
              <a:rPr sz="2400" i="1" spc="-20" dirty="0">
                <a:cs typeface="Cambria"/>
              </a:rPr>
              <a:t>δυσάρεστο </a:t>
            </a:r>
            <a:r>
              <a:rPr sz="2400" i="1" dirty="0">
                <a:cs typeface="Cambria"/>
              </a:rPr>
              <a:t>ή </a:t>
            </a:r>
            <a:r>
              <a:rPr sz="2400" i="1" spc="-25" dirty="0">
                <a:cs typeface="Cambria"/>
              </a:rPr>
              <a:t>ευχάριστο</a:t>
            </a:r>
            <a:r>
              <a:rPr sz="2400" i="1" spc="-55" dirty="0">
                <a:cs typeface="Cambria"/>
              </a:rPr>
              <a:t> </a:t>
            </a:r>
            <a:r>
              <a:rPr sz="2400" i="1" spc="-5" dirty="0">
                <a:cs typeface="Cambria"/>
              </a:rPr>
              <a:t>συναίσθημα,</a:t>
            </a:r>
            <a:endParaRPr sz="2400" dirty="0">
              <a:cs typeface="Cambria"/>
            </a:endParaRPr>
          </a:p>
          <a:p>
            <a:pPr marL="12700">
              <a:lnSpc>
                <a:spcPts val="2750"/>
              </a:lnSpc>
            </a:pPr>
            <a:r>
              <a:rPr lang="el-GR" sz="2400" i="1" dirty="0">
                <a:cs typeface="Cambria"/>
              </a:rPr>
              <a:t>      </a:t>
            </a:r>
            <a:r>
              <a:rPr sz="2400" i="1" dirty="0">
                <a:cs typeface="Cambria"/>
              </a:rPr>
              <a:t>απ</a:t>
            </a:r>
            <a:r>
              <a:rPr sz="2400" i="1" dirty="0" err="1">
                <a:cs typeface="Cambria"/>
              </a:rPr>
              <a:t>λώς</a:t>
            </a:r>
            <a:r>
              <a:rPr sz="2400" i="1" dirty="0">
                <a:cs typeface="Cambria"/>
              </a:rPr>
              <a:t> α</a:t>
            </a:r>
            <a:r>
              <a:rPr sz="2400" i="1" dirty="0" err="1">
                <a:cs typeface="Cambria"/>
              </a:rPr>
              <a:t>λλάζει</a:t>
            </a:r>
            <a:r>
              <a:rPr sz="2400" i="1" dirty="0">
                <a:cs typeface="Cambria"/>
              </a:rPr>
              <a:t> </a:t>
            </a:r>
            <a:r>
              <a:rPr sz="2400" i="1" dirty="0" err="1">
                <a:cs typeface="Cambria"/>
              </a:rPr>
              <a:t>τη</a:t>
            </a:r>
            <a:r>
              <a:rPr sz="2400" i="1" dirty="0">
                <a:cs typeface="Cambria"/>
              </a:rPr>
              <a:t> </a:t>
            </a:r>
            <a:r>
              <a:rPr sz="2400" i="1" spc="-25" dirty="0" err="1">
                <a:cs typeface="Cambria"/>
              </a:rPr>
              <a:t>συχνότητ</a:t>
            </a:r>
            <a:r>
              <a:rPr sz="2400" i="1" spc="-25" dirty="0">
                <a:cs typeface="Cambria"/>
              </a:rPr>
              <a:t>α </a:t>
            </a:r>
            <a:r>
              <a:rPr sz="2400" i="1" dirty="0">
                <a:cs typeface="Cambria"/>
              </a:rPr>
              <a:t>της</a:t>
            </a:r>
            <a:r>
              <a:rPr sz="2400" i="1" spc="-60" dirty="0">
                <a:cs typeface="Cambria"/>
              </a:rPr>
              <a:t> </a:t>
            </a:r>
            <a:r>
              <a:rPr sz="2400" i="1" spc="-5" dirty="0">
                <a:cs typeface="Cambria"/>
              </a:rPr>
              <a:t>συμπεριφοράς</a:t>
            </a:r>
            <a:endParaRPr sz="2400" dirty="0">
              <a:cs typeface="Cambri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063261" y="5128543"/>
            <a:ext cx="7561580" cy="1905"/>
          </a:xfrm>
          <a:custGeom>
            <a:avLst/>
            <a:gdLst/>
            <a:ahLst/>
            <a:cxnLst/>
            <a:rect l="l" t="t" r="r" b="b"/>
            <a:pathLst>
              <a:path w="7561580" h="1905">
                <a:moveTo>
                  <a:pt x="0" y="0"/>
                </a:moveTo>
                <a:lnTo>
                  <a:pt x="7561262" y="1524"/>
                </a:lnTo>
              </a:path>
            </a:pathLst>
          </a:custGeom>
          <a:ln w="381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181707" y="3495472"/>
            <a:ext cx="1755775" cy="667385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 marR="5080" indent="338455">
              <a:lnSpc>
                <a:spcPct val="100000"/>
              </a:lnSpc>
              <a:spcBef>
                <a:spcPts val="110"/>
              </a:spcBef>
            </a:pPr>
            <a:r>
              <a:rPr sz="2100" b="1" spc="5" dirty="0">
                <a:solidFill>
                  <a:schemeClr val="bg1"/>
                </a:solidFill>
                <a:cs typeface="Cambria"/>
              </a:rPr>
              <a:t>Ερέθισμα  </a:t>
            </a:r>
            <a:r>
              <a:rPr sz="2100" b="1" dirty="0">
                <a:solidFill>
                  <a:schemeClr val="bg1"/>
                </a:solidFill>
                <a:cs typeface="Cambria"/>
              </a:rPr>
              <a:t>πε</a:t>
            </a:r>
            <a:r>
              <a:rPr sz="2100" b="1" spc="10" dirty="0">
                <a:solidFill>
                  <a:schemeClr val="bg1"/>
                </a:solidFill>
                <a:cs typeface="Cambria"/>
              </a:rPr>
              <a:t>ρ</a:t>
            </a:r>
            <a:r>
              <a:rPr sz="2100" b="1" spc="-5" dirty="0">
                <a:solidFill>
                  <a:schemeClr val="bg1"/>
                </a:solidFill>
                <a:cs typeface="Cambria"/>
              </a:rPr>
              <a:t>ι</a:t>
            </a:r>
            <a:r>
              <a:rPr sz="2100" b="1" spc="10" dirty="0">
                <a:solidFill>
                  <a:schemeClr val="bg1"/>
                </a:solidFill>
                <a:cs typeface="Cambria"/>
              </a:rPr>
              <a:t>β</a:t>
            </a:r>
            <a:r>
              <a:rPr sz="2100" b="1" spc="15" dirty="0">
                <a:solidFill>
                  <a:schemeClr val="bg1"/>
                </a:solidFill>
                <a:cs typeface="Cambria"/>
              </a:rPr>
              <a:t>ά</a:t>
            </a:r>
            <a:r>
              <a:rPr sz="2100" b="1" spc="50" dirty="0">
                <a:solidFill>
                  <a:schemeClr val="bg1"/>
                </a:solidFill>
                <a:cs typeface="Cambria"/>
              </a:rPr>
              <a:t>λ</a:t>
            </a:r>
            <a:r>
              <a:rPr sz="2100" b="1" spc="5" dirty="0">
                <a:solidFill>
                  <a:schemeClr val="bg1"/>
                </a:solidFill>
                <a:cs typeface="Cambria"/>
              </a:rPr>
              <a:t>λ</a:t>
            </a:r>
            <a:r>
              <a:rPr sz="2100" b="1" spc="15" dirty="0">
                <a:solidFill>
                  <a:schemeClr val="bg1"/>
                </a:solidFill>
                <a:cs typeface="Cambria"/>
              </a:rPr>
              <a:t>ο</a:t>
            </a:r>
            <a:r>
              <a:rPr sz="2100" b="1" spc="-5" dirty="0">
                <a:solidFill>
                  <a:schemeClr val="bg1"/>
                </a:solidFill>
                <a:cs typeface="Cambria"/>
              </a:rPr>
              <a:t>ν</a:t>
            </a:r>
            <a:r>
              <a:rPr sz="2100" b="1" spc="-20" dirty="0">
                <a:solidFill>
                  <a:schemeClr val="bg1"/>
                </a:solidFill>
                <a:cs typeface="Cambria"/>
              </a:rPr>
              <a:t>τ</a:t>
            </a:r>
            <a:r>
              <a:rPr sz="2100" b="1" spc="10" dirty="0">
                <a:solidFill>
                  <a:schemeClr val="bg1"/>
                </a:solidFill>
                <a:cs typeface="Cambria"/>
              </a:rPr>
              <a:t>ο</a:t>
            </a:r>
            <a:r>
              <a:rPr sz="2100" b="1" spc="5" dirty="0">
                <a:solidFill>
                  <a:schemeClr val="bg1"/>
                </a:solidFill>
                <a:cs typeface="Cambria"/>
              </a:rPr>
              <a:t>ς</a:t>
            </a:r>
            <a:endParaRPr sz="2100" b="1" dirty="0">
              <a:solidFill>
                <a:schemeClr val="bg1"/>
              </a:solidFill>
              <a:cs typeface="Cambria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3069368" y="3492266"/>
            <a:ext cx="1692275" cy="667385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2100" b="1" spc="-40" dirty="0">
                <a:solidFill>
                  <a:schemeClr val="bg1"/>
                </a:solidFill>
                <a:cs typeface="Cambria"/>
              </a:rPr>
              <a:t>Α</a:t>
            </a:r>
            <a:r>
              <a:rPr sz="2100" b="1" spc="-10" dirty="0">
                <a:solidFill>
                  <a:schemeClr val="bg1"/>
                </a:solidFill>
                <a:cs typeface="Cambria"/>
              </a:rPr>
              <a:t>ν</a:t>
            </a:r>
            <a:r>
              <a:rPr sz="2100" b="1" dirty="0">
                <a:solidFill>
                  <a:schemeClr val="bg1"/>
                </a:solidFill>
                <a:cs typeface="Cambria"/>
              </a:rPr>
              <a:t>τ</a:t>
            </a:r>
            <a:r>
              <a:rPr sz="2100" b="1" spc="10" dirty="0">
                <a:solidFill>
                  <a:schemeClr val="bg1"/>
                </a:solidFill>
                <a:cs typeface="Cambria"/>
              </a:rPr>
              <a:t>α</a:t>
            </a:r>
            <a:r>
              <a:rPr sz="2100" b="1" dirty="0">
                <a:solidFill>
                  <a:schemeClr val="bg1"/>
                </a:solidFill>
                <a:cs typeface="Cambria"/>
              </a:rPr>
              <a:t>π</a:t>
            </a:r>
            <a:r>
              <a:rPr sz="2100" b="1" spc="5" dirty="0">
                <a:solidFill>
                  <a:schemeClr val="bg1"/>
                </a:solidFill>
                <a:cs typeface="Cambria"/>
              </a:rPr>
              <a:t>ό</a:t>
            </a:r>
            <a:r>
              <a:rPr sz="2100" b="1" spc="-5" dirty="0">
                <a:solidFill>
                  <a:schemeClr val="bg1"/>
                </a:solidFill>
                <a:cs typeface="Cambria"/>
              </a:rPr>
              <a:t>κριση/  Αντίδραση</a:t>
            </a:r>
            <a:endParaRPr sz="2100" b="1" dirty="0">
              <a:solidFill>
                <a:schemeClr val="bg1"/>
              </a:solidFill>
              <a:cs typeface="Cambria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6107723" y="3612834"/>
            <a:ext cx="1418492" cy="3473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2100" dirty="0">
                <a:solidFill>
                  <a:schemeClr val="bg1"/>
                </a:solidFill>
                <a:cs typeface="Cambria"/>
              </a:rPr>
              <a:t>Σ</a:t>
            </a:r>
            <a:r>
              <a:rPr sz="2100" b="1" dirty="0">
                <a:solidFill>
                  <a:schemeClr val="bg1"/>
                </a:solidFill>
                <a:cs typeface="Cambria"/>
              </a:rPr>
              <a:t>υνέπειε</a:t>
            </a:r>
            <a:r>
              <a:rPr sz="2100" dirty="0">
                <a:solidFill>
                  <a:schemeClr val="bg1"/>
                </a:solidFill>
                <a:cs typeface="Cambria"/>
              </a:rPr>
              <a:t>ς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8804225" y="3335134"/>
            <a:ext cx="1847850" cy="988060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1460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5"/>
              </a:spcBef>
            </a:pPr>
            <a:r>
              <a:rPr sz="2100" b="1" spc="5" dirty="0">
                <a:solidFill>
                  <a:schemeClr val="bg1"/>
                </a:solidFill>
                <a:cs typeface="Cambria"/>
              </a:rPr>
              <a:t>Μελλοντικές  </a:t>
            </a:r>
            <a:r>
              <a:rPr sz="2100" b="1" spc="15" dirty="0">
                <a:solidFill>
                  <a:schemeClr val="bg1"/>
                </a:solidFill>
                <a:cs typeface="Cambria"/>
              </a:rPr>
              <a:t>α</a:t>
            </a:r>
            <a:r>
              <a:rPr sz="2100" b="1" spc="-10" dirty="0">
                <a:solidFill>
                  <a:schemeClr val="bg1"/>
                </a:solidFill>
                <a:cs typeface="Cambria"/>
              </a:rPr>
              <a:t>ν</a:t>
            </a:r>
            <a:r>
              <a:rPr sz="2100" b="1" dirty="0">
                <a:solidFill>
                  <a:schemeClr val="bg1"/>
                </a:solidFill>
                <a:cs typeface="Cambria"/>
              </a:rPr>
              <a:t>τ</a:t>
            </a:r>
            <a:r>
              <a:rPr sz="2100" b="1" spc="10" dirty="0">
                <a:solidFill>
                  <a:schemeClr val="bg1"/>
                </a:solidFill>
                <a:cs typeface="Cambria"/>
              </a:rPr>
              <a:t>α</a:t>
            </a:r>
            <a:r>
              <a:rPr sz="2100" b="1" dirty="0">
                <a:solidFill>
                  <a:schemeClr val="bg1"/>
                </a:solidFill>
                <a:cs typeface="Cambria"/>
              </a:rPr>
              <a:t>π</a:t>
            </a:r>
            <a:r>
              <a:rPr sz="2100" b="1" spc="5" dirty="0">
                <a:solidFill>
                  <a:schemeClr val="bg1"/>
                </a:solidFill>
                <a:cs typeface="Cambria"/>
              </a:rPr>
              <a:t>ο</a:t>
            </a:r>
            <a:r>
              <a:rPr sz="2100" b="1" spc="-5" dirty="0">
                <a:solidFill>
                  <a:schemeClr val="bg1"/>
                </a:solidFill>
                <a:cs typeface="Cambria"/>
              </a:rPr>
              <a:t>κ</a:t>
            </a:r>
            <a:r>
              <a:rPr sz="2100" b="1" dirty="0">
                <a:solidFill>
                  <a:schemeClr val="bg1"/>
                </a:solidFill>
                <a:cs typeface="Cambria"/>
              </a:rPr>
              <a:t>ρίσει</a:t>
            </a:r>
            <a:r>
              <a:rPr sz="2100" b="1" spc="-25" dirty="0">
                <a:solidFill>
                  <a:schemeClr val="bg1"/>
                </a:solidFill>
                <a:cs typeface="Cambria"/>
              </a:rPr>
              <a:t>ς</a:t>
            </a:r>
            <a:r>
              <a:rPr sz="2100" b="1" dirty="0">
                <a:solidFill>
                  <a:schemeClr val="bg1"/>
                </a:solidFill>
                <a:cs typeface="Cambria"/>
              </a:rPr>
              <a:t>/  αντιδράσεις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1937482" y="4637181"/>
            <a:ext cx="5433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60215">
              <a:lnSpc>
                <a:spcPct val="100000"/>
              </a:lnSpc>
              <a:spcBef>
                <a:spcPts val="115"/>
              </a:spcBef>
            </a:pPr>
            <a:r>
              <a:rPr lang="el-GR" b="1" spc="5" dirty="0">
                <a:solidFill>
                  <a:srgbClr val="C00000"/>
                </a:solidFill>
                <a:cs typeface="Cambria"/>
              </a:rPr>
              <a:t>Ενίσχυση</a:t>
            </a:r>
            <a:endParaRPr lang="el-GR" b="1" dirty="0">
              <a:solidFill>
                <a:srgbClr val="C00000"/>
              </a:solidFill>
              <a:cs typeface="Cambria"/>
            </a:endParaRPr>
          </a:p>
        </p:txBody>
      </p:sp>
      <p:cxnSp>
        <p:nvCxnSpPr>
          <p:cNvPr id="14" name="Ευθύγραμμο βέλος σύνδεσης 13"/>
          <p:cNvCxnSpPr/>
          <p:nvPr/>
        </p:nvCxnSpPr>
        <p:spPr>
          <a:xfrm>
            <a:off x="2057400" y="382916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7748953" y="382916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4979796" y="3786507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 flipV="1">
            <a:off x="6783924" y="4162857"/>
            <a:ext cx="23446" cy="435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Θεωρία του </a:t>
            </a:r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λειτουργικού </a:t>
            </a:r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εθισμού</a:t>
            </a:r>
            <a:r>
              <a:rPr lang="el-GR" sz="4000" b="1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4000" b="1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l-GR" sz="4000" b="1" spc="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Skinner</a:t>
            </a:r>
            <a:r>
              <a:rPr lang="el-GR" sz="4000" b="1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Franklin Gothic Book"/>
              </a:rPr>
              <a:t>)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1790456"/>
            <a:ext cx="11236569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1490"/>
              </a:spcBef>
              <a:buNone/>
            </a:pPr>
            <a:r>
              <a:rPr lang="el-GR" sz="3100" b="1" spc="-15" dirty="0">
                <a:cs typeface="Cambria"/>
              </a:rPr>
              <a:t>Παραδείγματα </a:t>
            </a:r>
            <a:r>
              <a:rPr lang="el-GR" sz="3100" b="1" spc="-10" dirty="0">
                <a:cs typeface="Cambria"/>
              </a:rPr>
              <a:t>θετικών</a:t>
            </a:r>
            <a:r>
              <a:rPr lang="el-GR" sz="3100" b="1" spc="30" dirty="0">
                <a:cs typeface="Cambria"/>
              </a:rPr>
              <a:t> </a:t>
            </a:r>
            <a:r>
              <a:rPr lang="el-GR" sz="3100" b="1" dirty="0">
                <a:cs typeface="Cambria"/>
              </a:rPr>
              <a:t>ενισχύσεων</a:t>
            </a:r>
            <a:endParaRPr lang="el-GR" sz="3100" dirty="0">
              <a:cs typeface="Cambria"/>
            </a:endParaRPr>
          </a:p>
          <a:p>
            <a:pPr marL="177165" indent="-165100">
              <a:lnSpc>
                <a:spcPct val="100000"/>
              </a:lnSpc>
              <a:spcBef>
                <a:spcPts val="1390"/>
              </a:spcBef>
              <a:buClr>
                <a:srgbClr val="D24717"/>
              </a:buClr>
              <a:buFont typeface="Arial"/>
              <a:buChar char="•"/>
              <a:tabLst>
                <a:tab pos="177800" algn="l"/>
              </a:tabLst>
            </a:pPr>
            <a:r>
              <a:rPr lang="el-GR" sz="3100" spc="10" dirty="0">
                <a:cs typeface="Cambria"/>
              </a:rPr>
              <a:t>Ενίσχυση πάνω </a:t>
            </a:r>
            <a:r>
              <a:rPr lang="el-GR" sz="3100" dirty="0">
                <a:cs typeface="Cambria"/>
              </a:rPr>
              <a:t>σε θέματα </a:t>
            </a:r>
            <a:r>
              <a:rPr lang="el-GR" sz="3100" spc="-5" dirty="0">
                <a:cs typeface="Cambria"/>
              </a:rPr>
              <a:t>της </a:t>
            </a:r>
            <a:r>
              <a:rPr lang="el-GR" sz="3100" dirty="0">
                <a:cs typeface="Cambria"/>
              </a:rPr>
              <a:t>εργασίας (π.χ. ευελιξία</a:t>
            </a:r>
            <a:r>
              <a:rPr lang="el-GR" sz="3100" spc="-120" dirty="0">
                <a:cs typeface="Cambria"/>
              </a:rPr>
              <a:t> </a:t>
            </a:r>
            <a:r>
              <a:rPr lang="el-GR" sz="3100" spc="-5" dirty="0">
                <a:cs typeface="Cambria"/>
              </a:rPr>
              <a:t>ωραρίου)</a:t>
            </a:r>
            <a:endParaRPr lang="el-GR" sz="3100" dirty="0">
              <a:cs typeface="Cambria"/>
            </a:endParaRPr>
          </a:p>
          <a:p>
            <a:pPr marL="12700" marR="642620">
              <a:lnSpc>
                <a:spcPct val="100000"/>
              </a:lnSpc>
              <a:spcBef>
                <a:spcPts val="1375"/>
              </a:spcBef>
              <a:buClr>
                <a:srgbClr val="D24717"/>
              </a:buClr>
              <a:buFont typeface="Arial"/>
              <a:buChar char="•"/>
              <a:tabLst>
                <a:tab pos="177800" algn="l"/>
              </a:tabLst>
            </a:pPr>
            <a:r>
              <a:rPr lang="el-GR" sz="3100" dirty="0">
                <a:cs typeface="Cambria"/>
              </a:rPr>
              <a:t>Περιεχόμενο </a:t>
            </a:r>
            <a:r>
              <a:rPr lang="el-GR" sz="3100" spc="-5" dirty="0">
                <a:cs typeface="Cambria"/>
              </a:rPr>
              <a:t>εργασίας </a:t>
            </a:r>
            <a:r>
              <a:rPr lang="el-GR" sz="3100" dirty="0">
                <a:cs typeface="Cambria"/>
              </a:rPr>
              <a:t>(π.χ. </a:t>
            </a:r>
            <a:r>
              <a:rPr lang="el-GR" sz="3100" spc="-5" dirty="0">
                <a:cs typeface="Cambria"/>
              </a:rPr>
              <a:t>αύξηση </a:t>
            </a:r>
            <a:r>
              <a:rPr lang="el-GR" sz="3100" dirty="0">
                <a:cs typeface="Cambria"/>
              </a:rPr>
              <a:t>ευθύνης, </a:t>
            </a:r>
            <a:r>
              <a:rPr lang="el-GR" sz="3100" spc="-10" dirty="0">
                <a:cs typeface="Cambria"/>
              </a:rPr>
              <a:t>συμμετοχή </a:t>
            </a:r>
            <a:r>
              <a:rPr lang="el-GR" sz="3100" dirty="0">
                <a:cs typeface="Cambria"/>
              </a:rPr>
              <a:t>σε  </a:t>
            </a:r>
            <a:r>
              <a:rPr lang="el-GR" sz="3100" spc="-5" dirty="0">
                <a:cs typeface="Cambria"/>
              </a:rPr>
              <a:t>ομάδες,</a:t>
            </a:r>
            <a:r>
              <a:rPr lang="el-GR" sz="3100" spc="15" dirty="0">
                <a:cs typeface="Cambria"/>
              </a:rPr>
              <a:t> </a:t>
            </a:r>
            <a:r>
              <a:rPr lang="el-GR" sz="3100" dirty="0">
                <a:cs typeface="Cambria"/>
              </a:rPr>
              <a:t>εκπαίδευση)</a:t>
            </a:r>
          </a:p>
          <a:p>
            <a:pPr marL="177165" indent="-165100">
              <a:lnSpc>
                <a:spcPct val="100000"/>
              </a:lnSpc>
              <a:spcBef>
                <a:spcPts val="1390"/>
              </a:spcBef>
              <a:buClr>
                <a:srgbClr val="D24717"/>
              </a:buClr>
              <a:buFont typeface="Arial"/>
              <a:buChar char="•"/>
              <a:tabLst>
                <a:tab pos="177800" algn="l"/>
              </a:tabLst>
            </a:pPr>
            <a:r>
              <a:rPr lang="el-GR" sz="3100" dirty="0">
                <a:cs typeface="Cambria"/>
              </a:rPr>
              <a:t>Περιβάλλον </a:t>
            </a:r>
            <a:r>
              <a:rPr lang="el-GR" sz="3100" spc="-5" dirty="0">
                <a:cs typeface="Cambria"/>
              </a:rPr>
              <a:t>εργασίας </a:t>
            </a:r>
            <a:r>
              <a:rPr lang="el-GR" sz="3100" dirty="0">
                <a:cs typeface="Cambria"/>
              </a:rPr>
              <a:t>(π.χ. </a:t>
            </a:r>
            <a:r>
              <a:rPr lang="el-GR" sz="3100" spc="-5" dirty="0">
                <a:cs typeface="Cambria"/>
              </a:rPr>
              <a:t>χώρος εργασίας,</a:t>
            </a:r>
            <a:r>
              <a:rPr lang="el-GR" sz="3100" spc="-10" dirty="0">
                <a:cs typeface="Cambria"/>
              </a:rPr>
              <a:t> διαλείμματος)</a:t>
            </a:r>
            <a:endParaRPr lang="el-GR" sz="3100" dirty="0">
              <a:cs typeface="Cambria"/>
            </a:endParaRPr>
          </a:p>
          <a:p>
            <a:pPr marL="177165" indent="-165100">
              <a:lnSpc>
                <a:spcPct val="100000"/>
              </a:lnSpc>
              <a:spcBef>
                <a:spcPts val="1375"/>
              </a:spcBef>
              <a:buClr>
                <a:srgbClr val="D24717"/>
              </a:buClr>
              <a:buFont typeface="Arial"/>
              <a:buChar char="•"/>
              <a:tabLst>
                <a:tab pos="177800" algn="l"/>
              </a:tabLst>
            </a:pPr>
            <a:r>
              <a:rPr lang="el-GR" sz="3100" spc="-15" dirty="0">
                <a:cs typeface="Cambria"/>
              </a:rPr>
              <a:t>Αποδοχές </a:t>
            </a:r>
            <a:r>
              <a:rPr lang="el-GR" sz="3100" dirty="0">
                <a:cs typeface="Cambria"/>
              </a:rPr>
              <a:t>(π.χ. </a:t>
            </a:r>
            <a:r>
              <a:rPr lang="el-GR" sz="3100" spc="-5" dirty="0">
                <a:cs typeface="Cambria"/>
              </a:rPr>
              <a:t>επιδόματα, </a:t>
            </a:r>
            <a:r>
              <a:rPr lang="el-GR" sz="3100" spc="-15" dirty="0">
                <a:cs typeface="Cambria"/>
              </a:rPr>
              <a:t>παροχές,</a:t>
            </a:r>
            <a:r>
              <a:rPr lang="el-GR" sz="3100" spc="10" dirty="0">
                <a:cs typeface="Cambria"/>
              </a:rPr>
              <a:t> </a:t>
            </a:r>
            <a:r>
              <a:rPr lang="el-GR" sz="3100" spc="-5" dirty="0">
                <a:cs typeface="Cambria"/>
              </a:rPr>
              <a:t>προμήθειες)</a:t>
            </a:r>
            <a:endParaRPr lang="el-GR" sz="3100" dirty="0">
              <a:cs typeface="Cambria"/>
            </a:endParaRPr>
          </a:p>
          <a:p>
            <a:pPr marL="177165" indent="-165100">
              <a:lnSpc>
                <a:spcPct val="100000"/>
              </a:lnSpc>
              <a:spcBef>
                <a:spcPts val="1390"/>
              </a:spcBef>
              <a:buClr>
                <a:srgbClr val="D24717"/>
              </a:buClr>
              <a:buFont typeface="Arial"/>
              <a:buChar char="•"/>
              <a:tabLst>
                <a:tab pos="177800" algn="l"/>
              </a:tabLst>
            </a:pPr>
            <a:r>
              <a:rPr lang="el-GR" sz="3100" spc="-5" dirty="0">
                <a:cs typeface="Cambria"/>
              </a:rPr>
              <a:t>Κοινωνική </a:t>
            </a:r>
            <a:r>
              <a:rPr lang="el-GR" sz="3100" spc="10" dirty="0">
                <a:cs typeface="Cambria"/>
              </a:rPr>
              <a:t>ενίσχυση </a:t>
            </a:r>
            <a:r>
              <a:rPr lang="el-GR" sz="3100" dirty="0">
                <a:cs typeface="Cambria"/>
              </a:rPr>
              <a:t>(π.χ. αναγνώριση,</a:t>
            </a:r>
            <a:r>
              <a:rPr lang="el-GR" sz="3100" spc="-25" dirty="0">
                <a:cs typeface="Cambria"/>
              </a:rPr>
              <a:t> </a:t>
            </a:r>
            <a:r>
              <a:rPr lang="el-GR" sz="3100" dirty="0">
                <a:cs typeface="Cambria"/>
              </a:rPr>
              <a:t>έπαινος)</a:t>
            </a:r>
          </a:p>
          <a:p>
            <a:pPr marL="177165" indent="-165100">
              <a:lnSpc>
                <a:spcPct val="100000"/>
              </a:lnSpc>
              <a:spcBef>
                <a:spcPts val="1370"/>
              </a:spcBef>
              <a:buClr>
                <a:srgbClr val="D24717"/>
              </a:buClr>
              <a:buFont typeface="Arial"/>
              <a:buChar char="•"/>
              <a:tabLst>
                <a:tab pos="177800" algn="l"/>
              </a:tabLst>
            </a:pPr>
            <a:r>
              <a:rPr lang="el-GR" sz="3100" spc="5" dirty="0">
                <a:cs typeface="Cambria"/>
              </a:rPr>
              <a:t>Ενίσχυση </a:t>
            </a:r>
            <a:r>
              <a:rPr lang="el-GR" sz="3100" spc="-5" dirty="0">
                <a:cs typeface="Cambria"/>
              </a:rPr>
              <a:t>του </a:t>
            </a:r>
            <a:r>
              <a:rPr lang="el-GR" sz="3100" dirty="0">
                <a:cs typeface="Cambria"/>
              </a:rPr>
              <a:t>«εγώ» (π.χ. </a:t>
            </a:r>
            <a:r>
              <a:rPr lang="el-GR" sz="3100" spc="5" dirty="0">
                <a:cs typeface="Cambria"/>
              </a:rPr>
              <a:t>όνομα </a:t>
            </a:r>
            <a:r>
              <a:rPr lang="el-GR" sz="3100" dirty="0">
                <a:cs typeface="Cambria"/>
              </a:rPr>
              <a:t>στην </a:t>
            </a:r>
            <a:r>
              <a:rPr lang="el-GR" sz="3100" spc="-5" dirty="0">
                <a:cs typeface="Cambria"/>
              </a:rPr>
              <a:t>πόρτα </a:t>
            </a:r>
            <a:r>
              <a:rPr lang="el-GR" sz="3100" dirty="0">
                <a:cs typeface="Cambria"/>
              </a:rPr>
              <a:t>–</a:t>
            </a:r>
            <a:r>
              <a:rPr lang="el-GR" sz="3100" spc="-5" dirty="0">
                <a:cs typeface="Cambria"/>
              </a:rPr>
              <a:t> </a:t>
            </a:r>
            <a:r>
              <a:rPr lang="el-GR" sz="3100" spc="-10" dirty="0">
                <a:cs typeface="Cambria"/>
              </a:rPr>
              <a:t>γραφείο,</a:t>
            </a:r>
            <a:r>
              <a:rPr lang="el-GR" sz="3100" dirty="0">
                <a:cs typeface="Cambria"/>
              </a:rPr>
              <a:t> </a:t>
            </a:r>
            <a:r>
              <a:rPr lang="el-GR" sz="3100" spc="-5" dirty="0">
                <a:cs typeface="Cambria"/>
              </a:rPr>
              <a:t>αυτοκίνητο)</a:t>
            </a:r>
            <a:endParaRPr lang="el-GR" sz="3100" dirty="0">
              <a:cs typeface="Cambria"/>
            </a:endParaRPr>
          </a:p>
          <a:p>
            <a:pPr marL="12700" marR="581660">
              <a:lnSpc>
                <a:spcPct val="100000"/>
              </a:lnSpc>
              <a:spcBef>
                <a:spcPts val="1395"/>
              </a:spcBef>
              <a:buClr>
                <a:srgbClr val="D24717"/>
              </a:buClr>
              <a:buFont typeface="Arial"/>
              <a:buChar char="•"/>
              <a:tabLst>
                <a:tab pos="177800" algn="l"/>
              </a:tabLst>
            </a:pPr>
            <a:r>
              <a:rPr lang="el-GR" sz="3100" spc="-5" dirty="0">
                <a:cs typeface="Cambria"/>
              </a:rPr>
              <a:t>«Εσωτερικές» </a:t>
            </a:r>
            <a:r>
              <a:rPr lang="el-GR" sz="3100" spc="10" dirty="0">
                <a:cs typeface="Cambria"/>
              </a:rPr>
              <a:t>ενισχύσεις </a:t>
            </a:r>
            <a:r>
              <a:rPr lang="el-GR" sz="3100" dirty="0">
                <a:cs typeface="Cambria"/>
              </a:rPr>
              <a:t>(π.χ. </a:t>
            </a:r>
            <a:r>
              <a:rPr lang="el-GR" sz="3100" spc="-5" dirty="0">
                <a:cs typeface="Cambria"/>
              </a:rPr>
              <a:t>αυτοπραγμάτωση, </a:t>
            </a:r>
            <a:r>
              <a:rPr lang="el-GR" sz="3100" dirty="0">
                <a:cs typeface="Cambria"/>
              </a:rPr>
              <a:t>επίτευξη,  </a:t>
            </a:r>
            <a:r>
              <a:rPr lang="el-GR" sz="3100" spc="-5" dirty="0">
                <a:cs typeface="Cambria"/>
              </a:rPr>
              <a:t>αξιοποίηση </a:t>
            </a:r>
            <a:r>
              <a:rPr lang="el-GR" sz="3100" spc="5" dirty="0">
                <a:cs typeface="Cambria"/>
              </a:rPr>
              <a:t>ικανοτήτων)</a:t>
            </a:r>
            <a:endParaRPr lang="el-GR" sz="3100" dirty="0">
              <a:cs typeface="Cambria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96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Θεωρία της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αυτοδιάθεσης   </a:t>
            </a:r>
            <a:r>
              <a:rPr lang="el-GR" sz="4000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spc="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mbria"/>
              </a:rPr>
              <a:t>Deci</a:t>
            </a:r>
            <a:r>
              <a:rPr lang="en-US" sz="4000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mbria"/>
              </a:rPr>
              <a:t> </a:t>
            </a:r>
            <a:r>
              <a:rPr lang="en-US" sz="4000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mbria"/>
              </a:rPr>
              <a:t>&amp; </a:t>
            </a:r>
            <a:r>
              <a:rPr lang="en-US" sz="4000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mbria"/>
              </a:rPr>
              <a:t>Ryan</a:t>
            </a:r>
            <a:r>
              <a:rPr lang="el-GR" sz="4000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mbria"/>
              </a:rPr>
              <a:t>)</a:t>
            </a:r>
            <a:endParaRPr lang="el-G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020" indent="-274320" algn="just">
              <a:lnSpc>
                <a:spcPts val="2270"/>
              </a:lnSpc>
              <a:spcBef>
                <a:spcPts val="11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lang="el-GR" sz="2400" dirty="0">
                <a:cs typeface="Cambria"/>
              </a:rPr>
              <a:t>Αναφέρεται στην </a:t>
            </a:r>
            <a:r>
              <a:rPr lang="el-GR" sz="2400" spc="5" dirty="0">
                <a:cs typeface="Cambria"/>
              </a:rPr>
              <a:t>αντίληψη </a:t>
            </a:r>
            <a:r>
              <a:rPr lang="el-GR" sz="2400" dirty="0">
                <a:cs typeface="Cambria"/>
              </a:rPr>
              <a:t>ότι το άτομο </a:t>
            </a:r>
            <a:r>
              <a:rPr lang="el-GR" sz="2400" spc="5" dirty="0">
                <a:cs typeface="Cambria"/>
              </a:rPr>
              <a:t>επιθυμεί </a:t>
            </a:r>
            <a:r>
              <a:rPr lang="el-GR" sz="2400" spc="10" dirty="0">
                <a:cs typeface="Cambria"/>
              </a:rPr>
              <a:t>να</a:t>
            </a:r>
            <a:r>
              <a:rPr lang="el-GR" sz="2400" spc="-260" dirty="0">
                <a:cs typeface="Cambria"/>
              </a:rPr>
              <a:t> </a:t>
            </a:r>
            <a:r>
              <a:rPr lang="el-GR" sz="2400" dirty="0">
                <a:cs typeface="Cambria"/>
              </a:rPr>
              <a:t>αισθάνεται </a:t>
            </a:r>
            <a:r>
              <a:rPr lang="el-GR" sz="2400" spc="5" dirty="0">
                <a:cs typeface="Cambria"/>
              </a:rPr>
              <a:t>ότι </a:t>
            </a:r>
            <a:r>
              <a:rPr lang="el-GR" sz="2400" spc="-5" dirty="0">
                <a:cs typeface="Cambria"/>
              </a:rPr>
              <a:t>έχει </a:t>
            </a:r>
            <a:r>
              <a:rPr lang="el-GR" sz="2400" dirty="0">
                <a:cs typeface="Cambria"/>
              </a:rPr>
              <a:t>τον </a:t>
            </a:r>
            <a:r>
              <a:rPr lang="el-GR" sz="2400" spc="5" dirty="0">
                <a:cs typeface="Cambria"/>
              </a:rPr>
              <a:t>έλεγχο </a:t>
            </a:r>
            <a:r>
              <a:rPr lang="el-GR" sz="2400" dirty="0">
                <a:cs typeface="Cambria"/>
              </a:rPr>
              <a:t>των ενεργειών</a:t>
            </a:r>
            <a:r>
              <a:rPr lang="el-GR" sz="2400" spc="-180" dirty="0">
                <a:cs typeface="Cambria"/>
              </a:rPr>
              <a:t> </a:t>
            </a:r>
            <a:r>
              <a:rPr lang="el-GR" sz="2400" dirty="0">
                <a:cs typeface="Cambria"/>
              </a:rPr>
              <a:t>του</a:t>
            </a:r>
          </a:p>
          <a:p>
            <a:pPr marL="287020" indent="-274320" algn="just">
              <a:lnSpc>
                <a:spcPts val="2270"/>
              </a:lnSpc>
              <a:spcBef>
                <a:spcPts val="190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lang="el-GR" sz="2400" dirty="0">
                <a:cs typeface="Cambria"/>
              </a:rPr>
              <a:t>Βασίζεται κυρίως στην υπόθεση ότι οι εξωγενείς</a:t>
            </a:r>
            <a:r>
              <a:rPr lang="el-GR" sz="2400" spc="-265" dirty="0">
                <a:cs typeface="Cambria"/>
              </a:rPr>
              <a:t> </a:t>
            </a:r>
            <a:r>
              <a:rPr lang="el-GR" sz="2400" spc="5" dirty="0">
                <a:cs typeface="Cambria"/>
              </a:rPr>
              <a:t>ανταμοιβές</a:t>
            </a:r>
            <a:r>
              <a:rPr lang="el-GR" sz="2400" dirty="0">
                <a:cs typeface="Cambria"/>
              </a:rPr>
              <a:t> </a:t>
            </a:r>
            <a:r>
              <a:rPr lang="el-GR" sz="2400" spc="5" dirty="0">
                <a:cs typeface="Cambria"/>
              </a:rPr>
              <a:t>μειώνουν </a:t>
            </a:r>
            <a:r>
              <a:rPr lang="el-GR" sz="2400" dirty="0">
                <a:cs typeface="Cambria"/>
              </a:rPr>
              <a:t>το </a:t>
            </a:r>
            <a:r>
              <a:rPr lang="el-GR" sz="2400" spc="-5" dirty="0">
                <a:cs typeface="Cambria"/>
              </a:rPr>
              <a:t>ενδογενές </a:t>
            </a:r>
            <a:r>
              <a:rPr lang="el-GR" sz="2400" spc="5" dirty="0">
                <a:cs typeface="Cambria"/>
              </a:rPr>
              <a:t>ενδιαφέρον για μια</a:t>
            </a:r>
            <a:r>
              <a:rPr lang="el-GR" sz="2400" spc="-245" dirty="0">
                <a:cs typeface="Cambria"/>
              </a:rPr>
              <a:t> </a:t>
            </a:r>
            <a:r>
              <a:rPr lang="el-GR" sz="2400" spc="5" dirty="0">
                <a:cs typeface="Cambria"/>
              </a:rPr>
              <a:t>δουλειά</a:t>
            </a:r>
            <a:endParaRPr lang="el-GR" sz="2400" dirty="0"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lang="el-GR" sz="2400" dirty="0">
              <a:cs typeface="Times New Roman"/>
            </a:endParaRPr>
          </a:p>
          <a:p>
            <a:pPr marL="287020" marR="5080" indent="-274320" algn="just">
              <a:lnSpc>
                <a:spcPts val="2020"/>
              </a:lnSpc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lang="el-GR" sz="2400" spc="-20" dirty="0">
                <a:cs typeface="Cambria"/>
              </a:rPr>
              <a:t>Τρεις </a:t>
            </a:r>
            <a:r>
              <a:rPr lang="el-GR" sz="2400" dirty="0">
                <a:cs typeface="Cambria"/>
              </a:rPr>
              <a:t>βασικές εσωτερικές </a:t>
            </a:r>
            <a:r>
              <a:rPr lang="el-GR" sz="2400" spc="5" dirty="0">
                <a:cs typeface="Cambria"/>
              </a:rPr>
              <a:t>ανάγκες που </a:t>
            </a:r>
            <a:r>
              <a:rPr lang="el-GR" sz="2400" dirty="0">
                <a:cs typeface="Cambria"/>
              </a:rPr>
              <a:t>πυροδοτούν την</a:t>
            </a:r>
            <a:r>
              <a:rPr lang="el-GR" sz="2400" spc="-270" dirty="0">
                <a:cs typeface="Cambria"/>
              </a:rPr>
              <a:t> </a:t>
            </a:r>
            <a:r>
              <a:rPr lang="el-GR" sz="2400" spc="10" dirty="0">
                <a:cs typeface="Cambria"/>
              </a:rPr>
              <a:t>ανάπτυξη  και </a:t>
            </a:r>
            <a:r>
              <a:rPr lang="el-GR" sz="2400" dirty="0">
                <a:cs typeface="Cambria"/>
              </a:rPr>
              <a:t>υποκίνηση του</a:t>
            </a:r>
            <a:r>
              <a:rPr lang="el-GR" sz="2400" spc="-125" dirty="0">
                <a:cs typeface="Cambria"/>
              </a:rPr>
              <a:t> </a:t>
            </a:r>
            <a:r>
              <a:rPr lang="el-GR" sz="2400" dirty="0">
                <a:cs typeface="Cambria"/>
              </a:rPr>
              <a:t>ατόμου:</a:t>
            </a:r>
          </a:p>
          <a:p>
            <a:pPr marL="561340" lvl="1" indent="-229235" algn="just">
              <a:lnSpc>
                <a:spcPct val="100000"/>
              </a:lnSpc>
              <a:spcBef>
                <a:spcPts val="1970"/>
              </a:spcBef>
              <a:buClr>
                <a:srgbClr val="9B2C1F"/>
              </a:buClr>
              <a:buSzPct val="84210"/>
              <a:buFont typeface="Wingdings"/>
              <a:buChar char=""/>
              <a:tabLst>
                <a:tab pos="561975" algn="l"/>
              </a:tabLst>
            </a:pPr>
            <a:r>
              <a:rPr lang="el-GR" spc="-10" dirty="0">
                <a:cs typeface="Cambria"/>
              </a:rPr>
              <a:t>Ανάγκη για</a:t>
            </a:r>
            <a:r>
              <a:rPr lang="el-GR" spc="15" dirty="0">
                <a:cs typeface="Cambria"/>
              </a:rPr>
              <a:t> </a:t>
            </a:r>
            <a:r>
              <a:rPr lang="el-GR" spc="-5" dirty="0">
                <a:cs typeface="Cambria"/>
              </a:rPr>
              <a:t>αυτονομία</a:t>
            </a:r>
            <a:endParaRPr lang="el-GR" dirty="0">
              <a:cs typeface="Cambria"/>
            </a:endParaRPr>
          </a:p>
          <a:p>
            <a:pPr marL="561340" lvl="1" indent="-229235" algn="just">
              <a:lnSpc>
                <a:spcPct val="100000"/>
              </a:lnSpc>
              <a:spcBef>
                <a:spcPts val="1945"/>
              </a:spcBef>
              <a:buClr>
                <a:srgbClr val="9B2C1F"/>
              </a:buClr>
              <a:buSzPct val="84210"/>
              <a:buFont typeface="Wingdings"/>
              <a:buChar char=""/>
              <a:tabLst>
                <a:tab pos="561975" algn="l"/>
              </a:tabLst>
            </a:pPr>
            <a:r>
              <a:rPr lang="el-GR" spc="-10" dirty="0">
                <a:cs typeface="Cambria"/>
              </a:rPr>
              <a:t>Ανάγκη για </a:t>
            </a:r>
            <a:r>
              <a:rPr lang="el-GR" spc="-5" dirty="0">
                <a:cs typeface="Cambria"/>
              </a:rPr>
              <a:t>απόκτηση</a:t>
            </a:r>
            <a:r>
              <a:rPr lang="el-GR" spc="35" dirty="0">
                <a:cs typeface="Cambria"/>
              </a:rPr>
              <a:t> </a:t>
            </a:r>
            <a:r>
              <a:rPr lang="el-GR" spc="-5" dirty="0">
                <a:cs typeface="Cambria"/>
              </a:rPr>
              <a:t>ικανοτήτων</a:t>
            </a:r>
            <a:endParaRPr lang="el-GR" dirty="0">
              <a:cs typeface="Cambria"/>
            </a:endParaRPr>
          </a:p>
          <a:p>
            <a:pPr marL="561340" lvl="1" indent="-229235" algn="just">
              <a:lnSpc>
                <a:spcPct val="100000"/>
              </a:lnSpc>
              <a:spcBef>
                <a:spcPts val="1945"/>
              </a:spcBef>
              <a:buClr>
                <a:srgbClr val="9B2C1F"/>
              </a:buClr>
              <a:buSzPct val="84210"/>
              <a:buFont typeface="Wingdings"/>
              <a:buChar char=""/>
              <a:tabLst>
                <a:tab pos="561975" algn="l"/>
              </a:tabLst>
            </a:pPr>
            <a:r>
              <a:rPr lang="el-GR" spc="-10" dirty="0">
                <a:cs typeface="Cambria"/>
              </a:rPr>
              <a:t>Ανάγκη για </a:t>
            </a:r>
            <a:r>
              <a:rPr lang="el-GR" dirty="0">
                <a:cs typeface="Cambria"/>
              </a:rPr>
              <a:t>θετικούς</a:t>
            </a:r>
            <a:r>
              <a:rPr lang="el-GR" spc="10" dirty="0">
                <a:cs typeface="Cambria"/>
              </a:rPr>
              <a:t> </a:t>
            </a:r>
            <a:r>
              <a:rPr lang="el-GR" spc="-10" dirty="0">
                <a:cs typeface="Cambria"/>
              </a:rPr>
              <a:t>δεσμούς</a:t>
            </a:r>
            <a:endParaRPr lang="el-GR" dirty="0">
              <a:cs typeface="Cambria"/>
            </a:endParaRP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18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Θεωρία της</a:t>
            </a:r>
            <a:r>
              <a:rPr lang="el-GR" sz="4000" b="1" spc="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αυτό-αποτελεσματικότητας </a:t>
            </a:r>
            <a:r>
              <a:rPr lang="el-GR" sz="4000" b="1" spc="-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mbria"/>
              </a:rPr>
              <a:t>Bandura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2337" y="1485655"/>
            <a:ext cx="10937631" cy="5032375"/>
          </a:xfrm>
        </p:spPr>
        <p:txBody>
          <a:bodyPr>
            <a:normAutofit fontScale="85000" lnSpcReduction="10000"/>
          </a:bodyPr>
          <a:lstStyle/>
          <a:p>
            <a:pPr marL="287020" indent="-274320" algn="just">
              <a:lnSpc>
                <a:spcPts val="2160"/>
              </a:lnSpc>
              <a:spcBef>
                <a:spcPts val="9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lang="el-GR" spc="-10" dirty="0">
                <a:cs typeface="Cambria"/>
              </a:rPr>
              <a:t>Αναφέρεται στην πεποίθηση </a:t>
            </a:r>
            <a:r>
              <a:rPr lang="el-GR" dirty="0">
                <a:cs typeface="Cambria"/>
              </a:rPr>
              <a:t>ενός </a:t>
            </a:r>
            <a:r>
              <a:rPr lang="el-GR" spc="-5" dirty="0">
                <a:cs typeface="Cambria"/>
              </a:rPr>
              <a:t>ατόμου ότι </a:t>
            </a:r>
            <a:r>
              <a:rPr lang="el-GR" dirty="0">
                <a:cs typeface="Cambria"/>
              </a:rPr>
              <a:t>είναι ικανό </a:t>
            </a:r>
            <a:r>
              <a:rPr lang="el-GR" spc="5" dirty="0">
                <a:cs typeface="Cambria"/>
              </a:rPr>
              <a:t>να</a:t>
            </a:r>
            <a:r>
              <a:rPr lang="el-GR" spc="85" dirty="0">
                <a:cs typeface="Cambria"/>
              </a:rPr>
              <a:t> </a:t>
            </a:r>
            <a:r>
              <a:rPr lang="el-GR" spc="-5" dirty="0">
                <a:cs typeface="Cambria"/>
              </a:rPr>
              <a:t>ολοκληρώσει</a:t>
            </a:r>
            <a:r>
              <a:rPr lang="el-GR" dirty="0">
                <a:cs typeface="Cambria"/>
              </a:rPr>
              <a:t> </a:t>
            </a:r>
            <a:r>
              <a:rPr lang="el-GR" spc="-15" dirty="0">
                <a:cs typeface="Cambria"/>
              </a:rPr>
              <a:t>επιτυχώς </a:t>
            </a:r>
            <a:r>
              <a:rPr lang="el-GR" dirty="0">
                <a:cs typeface="Cambria"/>
              </a:rPr>
              <a:t>ένα</a:t>
            </a:r>
            <a:r>
              <a:rPr lang="el-GR" spc="20" dirty="0">
                <a:cs typeface="Cambria"/>
              </a:rPr>
              <a:t> </a:t>
            </a:r>
            <a:r>
              <a:rPr lang="el-GR" spc="-5" dirty="0">
                <a:cs typeface="Cambria"/>
              </a:rPr>
              <a:t>έργο</a:t>
            </a:r>
          </a:p>
          <a:p>
            <a:pPr marL="287020" indent="-274320" algn="just">
              <a:lnSpc>
                <a:spcPts val="2160"/>
              </a:lnSpc>
              <a:spcBef>
                <a:spcPts val="9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endParaRPr lang="el-GR" dirty="0">
              <a:cs typeface="Cambria"/>
            </a:endParaRPr>
          </a:p>
          <a:p>
            <a:pPr marL="287020" indent="-274320" algn="just">
              <a:lnSpc>
                <a:spcPts val="2160"/>
              </a:lnSpc>
              <a:spcBef>
                <a:spcPts val="192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lang="el-GR" spc="-10" dirty="0">
                <a:cs typeface="Cambria"/>
              </a:rPr>
              <a:t>Όσο υψηλότερη </a:t>
            </a:r>
            <a:r>
              <a:rPr lang="el-GR" spc="-5" dirty="0">
                <a:cs typeface="Cambria"/>
              </a:rPr>
              <a:t>αυτό-αποτελεσματικότητα </a:t>
            </a:r>
            <a:r>
              <a:rPr lang="el-GR" spc="-10" dirty="0">
                <a:cs typeface="Cambria"/>
              </a:rPr>
              <a:t>τόσο μεγαλύτερη πίστη</a:t>
            </a:r>
            <a:r>
              <a:rPr lang="el-GR" spc="195" dirty="0">
                <a:cs typeface="Cambria"/>
              </a:rPr>
              <a:t> </a:t>
            </a:r>
            <a:r>
              <a:rPr lang="el-GR" spc="-10" dirty="0">
                <a:cs typeface="Cambria"/>
              </a:rPr>
              <a:t>στην</a:t>
            </a:r>
            <a:r>
              <a:rPr lang="el-GR" dirty="0">
                <a:cs typeface="Cambria"/>
              </a:rPr>
              <a:t> ικανότητα </a:t>
            </a:r>
            <a:r>
              <a:rPr lang="el-GR" spc="-5" dirty="0">
                <a:cs typeface="Cambria"/>
              </a:rPr>
              <a:t>του ατόμου </a:t>
            </a:r>
            <a:r>
              <a:rPr lang="el-GR" dirty="0">
                <a:cs typeface="Cambria"/>
              </a:rPr>
              <a:t>αλλά και </a:t>
            </a:r>
            <a:r>
              <a:rPr lang="el-GR" spc="-5" dirty="0">
                <a:cs typeface="Cambria"/>
              </a:rPr>
              <a:t>θετική </a:t>
            </a:r>
            <a:r>
              <a:rPr lang="el-GR" spc="-10" dirty="0">
                <a:cs typeface="Cambria"/>
              </a:rPr>
              <a:t>ανταπόκριση</a:t>
            </a:r>
            <a:r>
              <a:rPr lang="el-GR" spc="30" dirty="0">
                <a:cs typeface="Cambria"/>
              </a:rPr>
              <a:t> </a:t>
            </a:r>
            <a:r>
              <a:rPr lang="el-GR" spc="-10" dirty="0">
                <a:cs typeface="Cambria"/>
              </a:rPr>
              <a:t>στην</a:t>
            </a:r>
            <a:r>
              <a:rPr lang="el-GR" dirty="0">
                <a:cs typeface="Cambria"/>
              </a:rPr>
              <a:t> </a:t>
            </a:r>
            <a:r>
              <a:rPr lang="el-GR" spc="-10" dirty="0" err="1">
                <a:cs typeface="Cambria"/>
              </a:rPr>
              <a:t>επαναπληροφόρηση</a:t>
            </a:r>
            <a:endParaRPr lang="el-GR" spc="-10" dirty="0">
              <a:cs typeface="Cambria"/>
            </a:endParaRPr>
          </a:p>
          <a:p>
            <a:pPr marL="287020" indent="-274320" algn="just">
              <a:lnSpc>
                <a:spcPts val="2160"/>
              </a:lnSpc>
              <a:spcBef>
                <a:spcPts val="192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endParaRPr lang="el-GR" dirty="0">
              <a:cs typeface="Cambria"/>
            </a:endParaRPr>
          </a:p>
          <a:p>
            <a:pPr marL="287020" indent="-274320" algn="just">
              <a:lnSpc>
                <a:spcPct val="100000"/>
              </a:lnSpc>
              <a:spcBef>
                <a:spcPts val="151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lang="el-GR" spc="-25" dirty="0">
                <a:cs typeface="Cambria"/>
              </a:rPr>
              <a:t>Υπάρχουν </a:t>
            </a:r>
            <a:r>
              <a:rPr lang="el-GR" spc="-10" dirty="0">
                <a:cs typeface="Cambria"/>
              </a:rPr>
              <a:t>τέσσερις τρόποι </a:t>
            </a:r>
            <a:r>
              <a:rPr lang="el-GR" spc="-5" dirty="0">
                <a:cs typeface="Cambria"/>
              </a:rPr>
              <a:t>ενίσχυσης της</a:t>
            </a:r>
            <a:r>
              <a:rPr lang="el-GR" spc="180" dirty="0">
                <a:cs typeface="Cambria"/>
              </a:rPr>
              <a:t> </a:t>
            </a:r>
            <a:r>
              <a:rPr lang="el-GR" spc="-5" dirty="0">
                <a:cs typeface="Cambria"/>
              </a:rPr>
              <a:t>αυτό-αποτελεσματικότητας</a:t>
            </a:r>
            <a:endParaRPr lang="el-GR" dirty="0"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Wingdings 2"/>
              <a:buChar char=""/>
            </a:pPr>
            <a:endParaRPr lang="el-GR" dirty="0">
              <a:cs typeface="Times New Roman"/>
            </a:endParaRPr>
          </a:p>
          <a:p>
            <a:pPr marL="561340" lvl="1" algn="just">
              <a:lnSpc>
                <a:spcPct val="100000"/>
              </a:lnSpc>
              <a:buClr>
                <a:srgbClr val="D24717"/>
              </a:buClr>
              <a:buSzPct val="85000"/>
              <a:buFont typeface="Wingdings"/>
              <a:buChar char=""/>
              <a:tabLst>
                <a:tab pos="561340" algn="l"/>
              </a:tabLst>
            </a:pPr>
            <a:r>
              <a:rPr lang="el-GR" sz="2800" spc="-5" dirty="0" err="1">
                <a:cs typeface="Cambria"/>
              </a:rPr>
              <a:t>Πραξιακή</a:t>
            </a:r>
            <a:r>
              <a:rPr lang="el-GR" sz="2800" spc="-5" dirty="0">
                <a:cs typeface="Cambria"/>
              </a:rPr>
              <a:t> γνώση</a:t>
            </a:r>
            <a:endParaRPr lang="el-GR" sz="2800" dirty="0">
              <a:cs typeface="Cambria"/>
            </a:endParaRPr>
          </a:p>
          <a:p>
            <a:pPr marL="561340" lvl="1" algn="just">
              <a:lnSpc>
                <a:spcPct val="100000"/>
              </a:lnSpc>
              <a:spcBef>
                <a:spcPts val="960"/>
              </a:spcBef>
              <a:buClr>
                <a:srgbClr val="D24717"/>
              </a:buClr>
              <a:buSzPct val="85000"/>
              <a:buFont typeface="Wingdings"/>
              <a:buChar char=""/>
              <a:tabLst>
                <a:tab pos="561340" algn="l"/>
              </a:tabLst>
            </a:pPr>
            <a:r>
              <a:rPr lang="el-GR" sz="2800" spc="-10" dirty="0">
                <a:cs typeface="Cambria"/>
              </a:rPr>
              <a:t>Έμμεση μοντελοποίηση </a:t>
            </a:r>
            <a:endParaRPr lang="el-GR" sz="2800" dirty="0">
              <a:cs typeface="Cambria"/>
            </a:endParaRPr>
          </a:p>
          <a:p>
            <a:pPr marL="561340" lvl="1" algn="just">
              <a:lnSpc>
                <a:spcPct val="100000"/>
              </a:lnSpc>
              <a:spcBef>
                <a:spcPts val="960"/>
              </a:spcBef>
              <a:buClr>
                <a:srgbClr val="D24717"/>
              </a:buClr>
              <a:buSzPct val="85000"/>
              <a:buFont typeface="Wingdings"/>
              <a:buChar char=""/>
              <a:tabLst>
                <a:tab pos="561340" algn="l"/>
              </a:tabLst>
            </a:pPr>
            <a:r>
              <a:rPr lang="el-GR" sz="2800" spc="-10" dirty="0">
                <a:cs typeface="Cambria"/>
              </a:rPr>
              <a:t>Πειθώ </a:t>
            </a:r>
            <a:endParaRPr lang="el-GR" sz="2800" dirty="0">
              <a:cs typeface="Cambria"/>
            </a:endParaRPr>
          </a:p>
          <a:p>
            <a:pPr marL="561340" lvl="1" algn="just">
              <a:lnSpc>
                <a:spcPct val="100000"/>
              </a:lnSpc>
              <a:spcBef>
                <a:spcPts val="960"/>
              </a:spcBef>
              <a:buClr>
                <a:srgbClr val="D24717"/>
              </a:buClr>
              <a:buSzPct val="85000"/>
              <a:buFont typeface="Wingdings"/>
              <a:buChar char=""/>
              <a:tabLst>
                <a:tab pos="561340" algn="l"/>
              </a:tabLst>
            </a:pPr>
            <a:r>
              <a:rPr lang="el-GR" sz="2800" spc="-10" dirty="0">
                <a:cs typeface="Cambria"/>
              </a:rPr>
              <a:t>Διέγερση</a:t>
            </a:r>
            <a:r>
              <a:rPr lang="el-GR" sz="2800" spc="15" dirty="0">
                <a:cs typeface="Cambria"/>
              </a:rPr>
              <a:t> </a:t>
            </a:r>
            <a:endParaRPr lang="el-GR" sz="2800" dirty="0">
              <a:cs typeface="Cambria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27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Εμπόδια </a:t>
            </a:r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ικανοποίησης </a:t>
            </a:r>
            <a:r>
              <a:rPr lang="el-GR" sz="40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ατομικών</a:t>
            </a:r>
            <a:r>
              <a:rPr lang="el-GR" sz="4000" b="1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αναγκών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020" marR="5080" indent="-274955" algn="just">
              <a:lnSpc>
                <a:spcPct val="110400"/>
              </a:lnSpc>
              <a:spcBef>
                <a:spcPts val="100"/>
              </a:spcBef>
            </a:pPr>
            <a:r>
              <a:rPr lang="el-GR" sz="2400" dirty="0">
                <a:cs typeface="Cambria"/>
              </a:rPr>
              <a:t>Όταν </a:t>
            </a:r>
            <a:r>
              <a:rPr lang="el-GR" sz="2400" spc="-5" dirty="0">
                <a:cs typeface="Cambria"/>
              </a:rPr>
              <a:t>η </a:t>
            </a:r>
            <a:r>
              <a:rPr lang="el-GR" sz="2400" spc="-15" dirty="0">
                <a:cs typeface="Cambria"/>
              </a:rPr>
              <a:t>ταυτόχρονη </a:t>
            </a:r>
            <a:r>
              <a:rPr lang="el-GR" sz="2400" dirty="0">
                <a:cs typeface="Cambria"/>
              </a:rPr>
              <a:t>ικανοποίηση </a:t>
            </a:r>
            <a:r>
              <a:rPr lang="el-GR" sz="2400" spc="-5" dirty="0">
                <a:cs typeface="Cambria"/>
              </a:rPr>
              <a:t>περισσοτέρων της μιας </a:t>
            </a:r>
            <a:r>
              <a:rPr lang="el-GR" sz="2400" dirty="0">
                <a:cs typeface="Cambria"/>
              </a:rPr>
              <a:t>ανάγκης </a:t>
            </a:r>
            <a:r>
              <a:rPr lang="el-GR" sz="2400" spc="-5" dirty="0">
                <a:cs typeface="Cambria"/>
              </a:rPr>
              <a:t>δεν είναι εφικτή, το άτομο </a:t>
            </a:r>
            <a:r>
              <a:rPr lang="el-GR" sz="2400" spc="-10" dirty="0">
                <a:cs typeface="Cambria"/>
              </a:rPr>
              <a:t>απογοητεύεται</a:t>
            </a:r>
            <a:endParaRPr lang="el-GR" sz="2400" dirty="0"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lang="el-GR" sz="2400" dirty="0">
              <a:cs typeface="Times New Roman"/>
            </a:endParaRPr>
          </a:p>
          <a:p>
            <a:pPr marL="287020" marR="178435" indent="-274955" algn="just">
              <a:lnSpc>
                <a:spcPct val="109600"/>
              </a:lnSpc>
            </a:pPr>
            <a:r>
              <a:rPr lang="el-GR" sz="2400" spc="-85" dirty="0">
                <a:cs typeface="Cambria"/>
              </a:rPr>
              <a:t>Τα </a:t>
            </a:r>
            <a:r>
              <a:rPr lang="el-GR" sz="2400" dirty="0">
                <a:cs typeface="Cambria"/>
              </a:rPr>
              <a:t>εμπόδια ικανοποίησης </a:t>
            </a:r>
            <a:r>
              <a:rPr lang="el-GR" sz="2400" spc="-10" dirty="0">
                <a:cs typeface="Cambria"/>
              </a:rPr>
              <a:t>των </a:t>
            </a:r>
            <a:r>
              <a:rPr lang="el-GR" sz="2400" dirty="0">
                <a:cs typeface="Cambria"/>
              </a:rPr>
              <a:t>ατομικών </a:t>
            </a:r>
            <a:r>
              <a:rPr lang="el-GR" sz="2400" spc="5" dirty="0">
                <a:cs typeface="Cambria"/>
              </a:rPr>
              <a:t>αναγκών </a:t>
            </a:r>
            <a:r>
              <a:rPr lang="el-GR" sz="2400" dirty="0">
                <a:cs typeface="Cambria"/>
              </a:rPr>
              <a:t>είναι  δυνατόν </a:t>
            </a:r>
            <a:r>
              <a:rPr lang="el-GR" sz="2400" spc="5" dirty="0">
                <a:cs typeface="Cambria"/>
              </a:rPr>
              <a:t>να </a:t>
            </a:r>
            <a:r>
              <a:rPr lang="el-GR" sz="2400" spc="-10" dirty="0">
                <a:cs typeface="Cambria"/>
              </a:rPr>
              <a:t>προέρχονται</a:t>
            </a:r>
            <a:r>
              <a:rPr lang="el-GR" sz="2400" spc="-30" dirty="0">
                <a:cs typeface="Cambria"/>
              </a:rPr>
              <a:t> </a:t>
            </a:r>
            <a:r>
              <a:rPr lang="el-GR" sz="2400" spc="-5" dirty="0">
                <a:cs typeface="Cambria"/>
              </a:rPr>
              <a:t>από:</a:t>
            </a:r>
            <a:endParaRPr lang="el-GR" sz="2400" dirty="0">
              <a:cs typeface="Cambria"/>
            </a:endParaRPr>
          </a:p>
          <a:p>
            <a:pPr marL="561340" indent="-229235" algn="just">
              <a:lnSpc>
                <a:spcPct val="100000"/>
              </a:lnSpc>
              <a:spcBef>
                <a:spcPts val="70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lang="el-GR" sz="2400" spc="-105" dirty="0">
                <a:cs typeface="Cambria"/>
              </a:rPr>
              <a:t>Το</a:t>
            </a:r>
            <a:r>
              <a:rPr lang="el-GR" sz="2400" spc="-5" dirty="0">
                <a:cs typeface="Cambria"/>
              </a:rPr>
              <a:t> </a:t>
            </a:r>
            <a:r>
              <a:rPr lang="el-GR" sz="2400" dirty="0">
                <a:cs typeface="Cambria"/>
              </a:rPr>
              <a:t>περιβάλλον</a:t>
            </a:r>
          </a:p>
          <a:p>
            <a:pPr marL="561340" indent="-229235" algn="just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lang="el-GR" sz="2400" dirty="0">
                <a:cs typeface="Cambria"/>
              </a:rPr>
              <a:t>Την </a:t>
            </a:r>
            <a:r>
              <a:rPr lang="el-GR" sz="2400" spc="-10" dirty="0">
                <a:cs typeface="Cambria"/>
              </a:rPr>
              <a:t>εργασία</a:t>
            </a:r>
            <a:endParaRPr lang="el-GR" sz="2400" dirty="0">
              <a:cs typeface="Cambria"/>
            </a:endParaRPr>
          </a:p>
          <a:p>
            <a:pPr marL="561340" indent="-229235" algn="just">
              <a:lnSpc>
                <a:spcPct val="100000"/>
              </a:lnSpc>
              <a:spcBef>
                <a:spcPts val="65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lang="el-GR" sz="2400" spc="-100" dirty="0">
                <a:cs typeface="Cambria"/>
              </a:rPr>
              <a:t>Το </a:t>
            </a:r>
            <a:r>
              <a:rPr lang="el-GR" sz="2400" spc="-10" dirty="0">
                <a:cs typeface="Cambria"/>
              </a:rPr>
              <a:t>ίδιο </a:t>
            </a:r>
            <a:r>
              <a:rPr lang="el-GR" sz="2400" spc="-5" dirty="0">
                <a:cs typeface="Cambria"/>
              </a:rPr>
              <a:t>το</a:t>
            </a:r>
            <a:r>
              <a:rPr lang="el-GR" sz="2400" spc="150" dirty="0">
                <a:cs typeface="Cambria"/>
              </a:rPr>
              <a:t> </a:t>
            </a:r>
            <a:r>
              <a:rPr lang="el-GR" sz="2400" spc="-5" dirty="0">
                <a:cs typeface="Cambria"/>
              </a:rPr>
              <a:t>άτομο</a:t>
            </a:r>
            <a:endParaRPr lang="el-GR" sz="2400" dirty="0">
              <a:cs typeface="Cambria"/>
            </a:endParaRPr>
          </a:p>
          <a:p>
            <a:pPr marL="561340" indent="-229235" algn="just">
              <a:lnSpc>
                <a:spcPct val="100000"/>
              </a:lnSpc>
              <a:spcBef>
                <a:spcPts val="72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lang="el-GR" sz="2400" dirty="0">
                <a:cs typeface="Cambria"/>
              </a:rPr>
              <a:t>Την </a:t>
            </a:r>
            <a:r>
              <a:rPr lang="el-GR" sz="2400" spc="-5" dirty="0">
                <a:cs typeface="Cambria"/>
              </a:rPr>
              <a:t>προσωπική</a:t>
            </a:r>
            <a:r>
              <a:rPr lang="el-GR" sz="2400" spc="45" dirty="0">
                <a:cs typeface="Cambria"/>
              </a:rPr>
              <a:t> </a:t>
            </a:r>
            <a:r>
              <a:rPr lang="el-GR" sz="2400" spc="-10" dirty="0">
                <a:cs typeface="Cambria"/>
              </a:rPr>
              <a:t>ζωή</a:t>
            </a:r>
            <a:endParaRPr lang="el-GR" sz="2400" dirty="0">
              <a:cs typeface="Cambria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30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BF5C64-C620-4527-B9FB-B767F753432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Μελέτη Περίπτωσης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514EB4-2B8D-46C6-9F2D-EC840EE7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/>
              <a:t>Σε ομάδες των πέντε ατόμων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l-GR" dirty="0"/>
              <a:t> α) </a:t>
            </a:r>
            <a:r>
              <a:rPr lang="el-GR" altLang="el-GR" dirty="0">
                <a:latin typeface="Calibri" panose="020F0502020204030204" pitchFamily="34" charset="0"/>
              </a:rPr>
              <a:t>καταγράψτε τρεις λόγους για τους οποίους θεωρείτε ότι οι Δημόσιοι Υπάλληλοι δεν είναι παρακινούμενοι και συνδέστε την άποψή σας με μία θεωρία παρακίνηση της επιλογής σας</a:t>
            </a:r>
            <a:endParaRPr lang="en-US" altLang="el-GR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/>
              <a:t>β)</a:t>
            </a:r>
            <a:r>
              <a:rPr lang="el-GR" altLang="el-GR" dirty="0">
                <a:latin typeface="Calibri" panose="020F0502020204030204" pitchFamily="34" charset="0"/>
              </a:rPr>
              <a:t> καταγράψτε τρεις λόγους για τους οποίους θεωρείτε ότι οι </a:t>
            </a:r>
            <a:r>
              <a:rPr lang="el-GR" altLang="el-GR" dirty="0" err="1">
                <a:latin typeface="Calibri" panose="020F0502020204030204" pitchFamily="34" charset="0"/>
              </a:rPr>
              <a:t>Προιστάμενοι</a:t>
            </a:r>
            <a:r>
              <a:rPr lang="el-GR" altLang="el-GR" dirty="0">
                <a:latin typeface="Calibri" panose="020F0502020204030204" pitchFamily="34" charset="0"/>
              </a:rPr>
              <a:t> δεν μπορούν να παρακινήσουν τους συνεργάτες τους στον δημόσιο τομέα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88208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9752F6-D839-47E2-AABC-20EA7B87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n-US" dirty="0"/>
          </a:p>
          <a:p>
            <a:pPr marL="0" indent="0" algn="ctr">
              <a:buNone/>
            </a:pPr>
            <a:r>
              <a:rPr lang="el-GR" sz="3600" dirty="0"/>
              <a:t>Ευχαριστώ για την Προσοχή σας!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83EBE86-AFE6-4E9B-A212-C9500910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693" y="68584"/>
            <a:ext cx="53161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0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568" y="404664"/>
            <a:ext cx="7772400" cy="1143000"/>
          </a:xfrm>
        </p:spPr>
        <p:txBody>
          <a:bodyPr/>
          <a:lstStyle/>
          <a:p>
            <a:r>
              <a:rPr lang="en-US" sz="6000" dirty="0"/>
              <a:t>MOTIVAT</a:t>
            </a:r>
            <a:r>
              <a:rPr lang="el-GR" sz="6000" dirty="0"/>
              <a:t>Ε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2135188" y="3068638"/>
            <a:ext cx="2843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Αναζωπυρώ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8112126" y="2420938"/>
            <a:ext cx="1871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Κινώ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7824789" y="3141663"/>
            <a:ext cx="2592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Κινητοποιώ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4367214" y="6092826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Αναδεύω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2351088" y="5516563"/>
            <a:ext cx="1655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Παρωθώ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7392144" y="5964239"/>
            <a:ext cx="1871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 dirty="0" err="1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Διακελεύω</a:t>
            </a:r>
            <a:endParaRPr lang="el-GR" sz="2800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4583113" y="2420938"/>
            <a:ext cx="1871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Ενορμώ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1992313" y="4365626"/>
            <a:ext cx="2087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Ορμηνεύω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7535863" y="4005263"/>
            <a:ext cx="2305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Οιστρηλατώ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5951539" y="1773238"/>
            <a:ext cx="1944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Φλέγω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2424114" y="1773238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Κορώνω</a:t>
            </a:r>
          </a:p>
        </p:txBody>
      </p:sp>
      <p:graphicFrame>
        <p:nvGraphicFramePr>
          <p:cNvPr id="210958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4295775" y="2060575"/>
          <a:ext cx="407035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3" imgW="5486040" imgH="5546160" progId="">
                  <p:embed/>
                </p:oleObj>
              </mc:Choice>
              <mc:Fallback>
                <p:oleObj name="Clip" r:id="rId3" imgW="5486040" imgH="5546160" progId="">
                  <p:embed/>
                  <p:pic>
                    <p:nvPicPr>
                      <p:cNvPr id="2109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2060575"/>
                        <a:ext cx="407035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752557" y="4997451"/>
            <a:ext cx="1871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 dirty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Πυροδοτώ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Περιεχόμενο της Παρακίνησης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035062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95"/>
              </a:spcBef>
              <a:buNone/>
            </a:pPr>
            <a:endParaRPr lang="el-GR" i="1" spc="-5" dirty="0">
              <a:solidFill>
                <a:srgbClr val="696363"/>
              </a:solidFill>
              <a:cs typeface="Cambria"/>
            </a:endParaRPr>
          </a:p>
          <a:p>
            <a:pPr marL="0" indent="0" algn="ctr">
              <a:lnSpc>
                <a:spcPct val="100000"/>
              </a:lnSpc>
              <a:spcBef>
                <a:spcPts val="95"/>
              </a:spcBef>
              <a:buNone/>
            </a:pPr>
            <a:endParaRPr lang="el-GR" i="1" spc="-5" dirty="0">
              <a:solidFill>
                <a:srgbClr val="696363"/>
              </a:solidFill>
              <a:cs typeface="Cambria"/>
            </a:endParaRPr>
          </a:p>
          <a:p>
            <a:pPr marL="0" indent="0" algn="ctr">
              <a:lnSpc>
                <a:spcPct val="100000"/>
              </a:lnSpc>
              <a:spcBef>
                <a:spcPts val="95"/>
              </a:spcBef>
              <a:buNone/>
            </a:pPr>
            <a:r>
              <a:rPr lang="el-GR" i="1" spc="-5" dirty="0">
                <a:cs typeface="Cambria"/>
              </a:rPr>
              <a:t>Είναι </a:t>
            </a:r>
            <a:r>
              <a:rPr lang="el-GR" i="1" dirty="0">
                <a:cs typeface="Cambria"/>
              </a:rPr>
              <a:t>οι </a:t>
            </a:r>
            <a:r>
              <a:rPr lang="el-GR" i="1" spc="-5" dirty="0">
                <a:cs typeface="Cambria"/>
              </a:rPr>
              <a:t>διαδικασίες</a:t>
            </a:r>
            <a:r>
              <a:rPr lang="el-GR" i="1" spc="-10" dirty="0">
                <a:cs typeface="Cambria"/>
              </a:rPr>
              <a:t> </a:t>
            </a:r>
            <a:r>
              <a:rPr lang="el-GR" i="1" spc="-5" dirty="0">
                <a:cs typeface="Cambria"/>
              </a:rPr>
              <a:t>- </a:t>
            </a:r>
            <a:r>
              <a:rPr lang="el-GR" i="1" spc="-10" dirty="0">
                <a:cs typeface="Cambria"/>
              </a:rPr>
              <a:t>διεργασίες</a:t>
            </a:r>
            <a:r>
              <a:rPr lang="el-GR" i="1" spc="-5" dirty="0">
                <a:cs typeface="Cambria"/>
              </a:rPr>
              <a:t> </a:t>
            </a:r>
            <a:r>
              <a:rPr lang="el-GR" i="1" dirty="0">
                <a:cs typeface="Cambria"/>
              </a:rPr>
              <a:t>που </a:t>
            </a:r>
            <a:r>
              <a:rPr lang="el-GR" i="1" spc="-5" dirty="0">
                <a:cs typeface="Cambria"/>
              </a:rPr>
              <a:t>επηρεάζουν </a:t>
            </a:r>
            <a:r>
              <a:rPr lang="el-GR" i="1" dirty="0">
                <a:cs typeface="Cambria"/>
              </a:rPr>
              <a:t>την </a:t>
            </a:r>
            <a:r>
              <a:rPr lang="el-GR" b="1" i="1" spc="-25" dirty="0">
                <a:cs typeface="Cambria"/>
              </a:rPr>
              <a:t>ένταση</a:t>
            </a:r>
            <a:r>
              <a:rPr lang="el-GR" i="1" spc="-25" dirty="0">
                <a:cs typeface="Cambria"/>
              </a:rPr>
              <a:t>,</a:t>
            </a:r>
            <a:r>
              <a:rPr lang="el-GR" i="1" spc="65" dirty="0">
                <a:cs typeface="Cambria"/>
              </a:rPr>
              <a:t> </a:t>
            </a:r>
            <a:r>
              <a:rPr lang="el-GR" i="1" dirty="0">
                <a:cs typeface="Cambria"/>
              </a:rPr>
              <a:t>την</a:t>
            </a:r>
            <a:r>
              <a:rPr lang="el-GR" dirty="0">
                <a:cs typeface="Cambria"/>
              </a:rPr>
              <a:t> </a:t>
            </a:r>
            <a:r>
              <a:rPr lang="el-GR" b="1" i="1" spc="-15" dirty="0">
                <a:cs typeface="Cambria"/>
              </a:rPr>
              <a:t>κατεύθυνση </a:t>
            </a:r>
            <a:r>
              <a:rPr lang="el-GR" i="1" spc="-10" dirty="0">
                <a:cs typeface="Cambria"/>
              </a:rPr>
              <a:t>και </a:t>
            </a:r>
            <a:r>
              <a:rPr lang="el-GR" i="1" dirty="0">
                <a:cs typeface="Cambria"/>
              </a:rPr>
              <a:t>την </a:t>
            </a:r>
            <a:r>
              <a:rPr lang="el-GR" b="1" i="1" spc="-10" dirty="0">
                <a:cs typeface="Cambria"/>
              </a:rPr>
              <a:t>επιμονή </a:t>
            </a:r>
            <a:r>
              <a:rPr lang="el-GR" i="1" spc="-50" dirty="0">
                <a:cs typeface="Cambria"/>
              </a:rPr>
              <a:t>των </a:t>
            </a:r>
            <a:r>
              <a:rPr lang="el-GR" i="1" spc="-5" dirty="0">
                <a:cs typeface="Cambria"/>
              </a:rPr>
              <a:t>προσπαθειών ενός </a:t>
            </a:r>
            <a:r>
              <a:rPr lang="el-GR" i="1" spc="-20" dirty="0">
                <a:cs typeface="Cambria"/>
              </a:rPr>
              <a:t>ατόμου ή ομάδας </a:t>
            </a:r>
            <a:r>
              <a:rPr lang="el-GR" i="1" spc="-5" dirty="0">
                <a:cs typeface="Cambria"/>
              </a:rPr>
              <a:t>για </a:t>
            </a:r>
            <a:r>
              <a:rPr lang="el-GR" i="1" dirty="0">
                <a:cs typeface="Cambria"/>
              </a:rPr>
              <a:t>την </a:t>
            </a:r>
            <a:r>
              <a:rPr lang="el-GR" i="1" spc="-5" dirty="0">
                <a:cs typeface="Cambria"/>
              </a:rPr>
              <a:t>επίτευξη </a:t>
            </a:r>
            <a:r>
              <a:rPr lang="el-GR" i="1" spc="-35" dirty="0">
                <a:cs typeface="Cambria"/>
              </a:rPr>
              <a:t>του στόχου</a:t>
            </a:r>
            <a:endParaRPr lang="el-G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60" y="2449635"/>
            <a:ext cx="2466486" cy="354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47289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7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ook">
  <a:themeElements>
    <a:clrScheme name="boo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ook">
      <a:majorFont>
        <a:latin typeface="Times New Roman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o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6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1159</TotalTime>
  <Words>3325</Words>
  <Application>Microsoft Office PowerPoint</Application>
  <PresentationFormat>Widescreen</PresentationFormat>
  <Paragraphs>569</Paragraphs>
  <Slides>78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102" baseType="lpstr">
      <vt:lpstr>Arial</vt:lpstr>
      <vt:lpstr>Bermuda Solid</vt:lpstr>
      <vt:lpstr>Calibri</vt:lpstr>
      <vt:lpstr>Calibri Light</vt:lpstr>
      <vt:lpstr>Cambria</vt:lpstr>
      <vt:lpstr>Forte</vt:lpstr>
      <vt:lpstr>Garamond</vt:lpstr>
      <vt:lpstr>Harrington</vt:lpstr>
      <vt:lpstr>Mistral</vt:lpstr>
      <vt:lpstr>Monotype Sorts</vt:lpstr>
      <vt:lpstr>Tahoma</vt:lpstr>
      <vt:lpstr>Times New Roman</vt:lpstr>
      <vt:lpstr>Viner Hand ITC</vt:lpstr>
      <vt:lpstr>Vivaldi</vt:lpstr>
      <vt:lpstr>Wingdings</vt:lpstr>
      <vt:lpstr>Wingdings 2</vt:lpstr>
      <vt:lpstr>Θέμα του Office</vt:lpstr>
      <vt:lpstr>4_Default Design</vt:lpstr>
      <vt:lpstr>7_Default Design</vt:lpstr>
      <vt:lpstr>3_Default Design</vt:lpstr>
      <vt:lpstr>book</vt:lpstr>
      <vt:lpstr>2_Default Design</vt:lpstr>
      <vt:lpstr>6_Default Design</vt:lpstr>
      <vt:lpstr>Clip</vt:lpstr>
      <vt:lpstr>Παρακίνηση</vt:lpstr>
      <vt:lpstr>Περιεχόμενα</vt:lpstr>
      <vt:lpstr>PowerPoint Presentation</vt:lpstr>
      <vt:lpstr>Η παρακίνηση μας ενδιαφέρει γιατί…..</vt:lpstr>
      <vt:lpstr>Σκέψεις …..</vt:lpstr>
      <vt:lpstr>Έννοια παρακίνησης</vt:lpstr>
      <vt:lpstr>Παρακινώντας  Ανθρώπους</vt:lpstr>
      <vt:lpstr>MOTIVATΕ</vt:lpstr>
      <vt:lpstr>Περιεχόμενο της Παρακίνησης</vt:lpstr>
      <vt:lpstr>Δείκτες Μέτρησης της Ικανότητας του Προϊσταμένου να Παρακινεί</vt:lpstr>
      <vt:lpstr>PowerPoint Presentation</vt:lpstr>
      <vt:lpstr>Τρεις Προσεγγίσεις της Παρακίνησης</vt:lpstr>
      <vt:lpstr>Τι παρακινεί τους ανθρώπους να συμπεριφέρονται όπως συμπεριφέρονται;</vt:lpstr>
      <vt:lpstr>Κίνητρο</vt:lpstr>
      <vt:lpstr>Προσδιοριστικοί παράγοντες απόδοσης  εργαζομένου</vt:lpstr>
      <vt:lpstr>Ανάγκες</vt:lpstr>
      <vt:lpstr>Τα Κίνητρα</vt:lpstr>
      <vt:lpstr>Τα κίνητρα</vt:lpstr>
      <vt:lpstr>PowerPoint Presentation</vt:lpstr>
      <vt:lpstr>Θεωρίες κινήτρων </vt:lpstr>
      <vt:lpstr>Οι θεωρίες των ενστίκτων</vt:lpstr>
      <vt:lpstr>Οι Θεωρίες της ορµής και της επανίσχυσης και οι συµπεριφοριστικές θεωρίες</vt:lpstr>
      <vt:lpstr>Οι Θεωρίες της ορµής και της ενίσχυσης και οι συµπεριφοριστικές θεωρίες</vt:lpstr>
      <vt:lpstr>Παρακίνηση και Δημόσια Διοίκηση</vt:lpstr>
      <vt:lpstr>Χαρακτηριστικά Δημοσίων Υπηρεσιών</vt:lpstr>
      <vt:lpstr>Παράγοντες που Επηρεάζουν την Απόδοση της Ομαδικής Εργασίας</vt:lpstr>
      <vt:lpstr>Σύνθεση της Ομάδας</vt:lpstr>
      <vt:lpstr>Συνεκτικότητα Ομάδας</vt:lpstr>
      <vt:lpstr>Ανάπτυξη Συνεκτικότητας</vt:lpstr>
      <vt:lpstr>Επικοινωνία στην Ομάδα</vt:lpstr>
      <vt:lpstr>Οργάνωση της Ομάδας</vt:lpstr>
      <vt:lpstr>PowerPoint Presentation</vt:lpstr>
      <vt:lpstr>Θεωρίες Παρακίνησης</vt:lpstr>
      <vt:lpstr>Η θεωρία των αναγκών του Maslow </vt:lpstr>
      <vt:lpstr>Συνεπώς:</vt:lpstr>
      <vt:lpstr>Η θεωρία των αναγκών του Maslow </vt:lpstr>
      <vt:lpstr>Η θεωρία των αναγκών του Maslow </vt:lpstr>
      <vt:lpstr>Η θεωρία των αναγκών του Maslow </vt:lpstr>
      <vt:lpstr>Η θεωρία των αναγκών του Maslow </vt:lpstr>
      <vt:lpstr>PowerPoint Presentation</vt:lpstr>
      <vt:lpstr>PowerPoint Presentation</vt:lpstr>
      <vt:lpstr>Γενικά</vt:lpstr>
      <vt:lpstr>Συμπεράσματα Θεωρίας Maslow</vt:lpstr>
      <vt:lpstr>Κριτική Θεωρίας του Maslow</vt:lpstr>
      <vt:lpstr>Προσδιοριστικοί παράγοντες της ιεραρχίας των αναγκών του ατόμου</vt:lpstr>
      <vt:lpstr>Θεωρία των δύο παραγόντων Frederic Herzberg</vt:lpstr>
      <vt:lpstr>Θεωρία των δύο παραγόντων  Frederic Herzberg</vt:lpstr>
      <vt:lpstr>Οι παράγοντες «υγιεινής ή διατήρησης»</vt:lpstr>
      <vt:lpstr>«Οι παράγοντες Υγιεινής»</vt:lpstr>
      <vt:lpstr>Οι παράγοντες «παρακίνησης ή κίνητρα»</vt:lpstr>
      <vt:lpstr>«Τα κίνητρα»</vt:lpstr>
      <vt:lpstr>Αδυναμίες Προσέγγισης Herzberg</vt:lpstr>
      <vt:lpstr>Θεωρία E.R.G. (Clayton Alderfer)  Ύπαρξης (Existence) Κοινωνικών Σχέσεων (Relatedness)  Ανάπτυξης (Growth)</vt:lpstr>
      <vt:lpstr>Θεωρία E.R.G. (Clayton Alderfer)  Ύπαρξης (Existence) Κοινωνικών Σχέσεων (Relatedness)  Ανάπτυξης (Growth)</vt:lpstr>
      <vt:lpstr>Η σχέση μεταξύ Maslow-Herzberg- Alderfer </vt:lpstr>
      <vt:lpstr>Συνεισφορά Θεωρίας του Alderfer</vt:lpstr>
      <vt:lpstr>Θεωρία των επιτευγμάτων David McClelland’s </vt:lpstr>
      <vt:lpstr>Το µοντέλο της εσωτερικής-ουσιαστικής παρακίνησης του Ken Thomas</vt:lpstr>
      <vt:lpstr>Θεωρία της γνωσιακής αξιολόγησης</vt:lpstr>
      <vt:lpstr>Θεωρία των προσδοκιών (Vroom) </vt:lpstr>
      <vt:lpstr>Θεωρία των προσδοκιών (Vroom) </vt:lpstr>
      <vt:lpstr>Θεωρία των προσδοκιών</vt:lpstr>
      <vt:lpstr>Προυποθέσεις</vt:lpstr>
      <vt:lpstr>PowerPoint Presentation</vt:lpstr>
      <vt:lpstr>Θεωρία δικαιοσύνης (Αdams)</vt:lpstr>
      <vt:lpstr>Θεωρία δικαιοσύνης (Αdams)</vt:lpstr>
      <vt:lpstr>Κατηγορίες Δικαιοσύνης</vt:lpstr>
      <vt:lpstr>Κατηγορίες Δικαιοσύνης (συνέχεια)</vt:lpstr>
      <vt:lpstr>Συνέπειες της ‘Έλλειψης Δικαιοσύνης</vt:lpstr>
      <vt:lpstr>Θεωρία καθορισμού του στόχου (Locke)</vt:lpstr>
      <vt:lpstr>Θεωρία καθορισμού του στόχου (Locke)</vt:lpstr>
      <vt:lpstr>Θεωρία του λειτουργικού εθισμού (Skinner)</vt:lpstr>
      <vt:lpstr>Θεωρία του λειτουργικού εθισμού (Skinner)</vt:lpstr>
      <vt:lpstr>Θεωρία της αυτοδιάθεσης   (Deci &amp; Ryan)</vt:lpstr>
      <vt:lpstr>Θεωρία της αυτό-αποτελεσματικότητας Bandura</vt:lpstr>
      <vt:lpstr>Εμπόδια ικανοποίησης ατομικών αναγκών</vt:lpstr>
      <vt:lpstr>Μελέτη Περίπτωσης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Ανθρώπινο Δυναμικό στη Δημόσια Διοίκηση</dc:title>
  <dc:creator>Dell</dc:creator>
  <cp:lastModifiedBy>User</cp:lastModifiedBy>
  <cp:revision>172</cp:revision>
  <dcterms:created xsi:type="dcterms:W3CDTF">2017-12-02T17:29:22Z</dcterms:created>
  <dcterms:modified xsi:type="dcterms:W3CDTF">2019-07-23T06:30:51Z</dcterms:modified>
</cp:coreProperties>
</file>