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6" roundtripDataSignature="AMtx7miRNZkF3vy8TvzQDUe5yAz+WpYd+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customschemas.google.com/relationships/presentationmetadata" Target="meta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e3bb57aa7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e3bb57aa7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e3bb57aa7b_0_8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ge3bb57aa7b_0_8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e3bb57aa7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e3bb57aa7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e3bb57aa7b_1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e3bb57aa7b_1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e3d4684546_0_8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ge3d4684546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e3bb57aa7b_0_86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e3bb57aa7b_0_86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e3bb57aa7b_0_825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ge3bb57aa7b_0_825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2" name="Google Shape;12;ge3bb57aa7b_0_82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e3bb57aa7b_0_860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ge3bb57aa7b_0_860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ge3bb57aa7b_0_86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e3bb57aa7b_0_86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e3d4684546_0_8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ge3d4684546_0_81"/>
          <p:cNvSpPr txBox="1">
            <a:spLocks noGrp="1"/>
          </p:cNvSpPr>
          <p:nvPr>
            <p:ph type="body" idx="1"/>
          </p:nvPr>
        </p:nvSpPr>
        <p:spPr>
          <a:xfrm>
            <a:off x="609600" y="1600200"/>
            <a:ext cx="10972800" cy="452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 rtl="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ge3d4684546_0_81"/>
          <p:cNvSpPr txBox="1">
            <a:spLocks noGrp="1"/>
          </p:cNvSpPr>
          <p:nvPr>
            <p:ph type="dt" idx="10"/>
          </p:nvPr>
        </p:nvSpPr>
        <p:spPr>
          <a:xfrm>
            <a:off x="609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ge3d4684546_0_81"/>
          <p:cNvSpPr txBox="1">
            <a:spLocks noGrp="1"/>
          </p:cNvSpPr>
          <p:nvPr>
            <p:ph type="ftr" idx="11"/>
          </p:nvPr>
        </p:nvSpPr>
        <p:spPr>
          <a:xfrm>
            <a:off x="4165600" y="6356350"/>
            <a:ext cx="38607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ge3d4684546_0_81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9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0" lvl="0" indent="0" algn="r" rtl="0">
              <a:spcBef>
                <a:spcPts val="0"/>
              </a:spcBef>
              <a:buNone/>
              <a:defRPr/>
            </a:lvl1pPr>
            <a:lvl2pPr marL="0" lvl="1" indent="0" algn="r" rtl="0">
              <a:spcBef>
                <a:spcPts val="0"/>
              </a:spcBef>
              <a:buNone/>
              <a:defRPr/>
            </a:lvl2pPr>
            <a:lvl3pPr marL="0" lvl="2" indent="0" algn="r" rtl="0">
              <a:spcBef>
                <a:spcPts val="0"/>
              </a:spcBef>
              <a:buNone/>
              <a:defRPr/>
            </a:lvl3pPr>
            <a:lvl4pPr marL="0" lvl="3" indent="0" algn="r" rtl="0">
              <a:spcBef>
                <a:spcPts val="0"/>
              </a:spcBef>
              <a:buNone/>
              <a:defRPr/>
            </a:lvl4pPr>
            <a:lvl5pPr marL="0" lvl="4" indent="0" algn="r" rtl="0">
              <a:spcBef>
                <a:spcPts val="0"/>
              </a:spcBef>
              <a:buNone/>
              <a:defRPr/>
            </a:lvl5pPr>
            <a:lvl6pPr marL="0" lvl="5" indent="0" algn="r" rtl="0">
              <a:spcBef>
                <a:spcPts val="0"/>
              </a:spcBef>
              <a:buNone/>
              <a:defRPr/>
            </a:lvl6pPr>
            <a:lvl7pPr marL="0" lvl="6" indent="0" algn="r" rtl="0">
              <a:spcBef>
                <a:spcPts val="0"/>
              </a:spcBef>
              <a:buNone/>
              <a:defRPr/>
            </a:lvl7pPr>
            <a:lvl8pPr marL="0" lvl="7" indent="0" algn="r" rtl="0">
              <a:spcBef>
                <a:spcPts val="0"/>
              </a:spcBef>
              <a:buNone/>
              <a:defRPr/>
            </a:lvl8pPr>
            <a:lvl9pPr marL="0" lvl="8" indent="0" algn="r" rtl="0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e3bb57aa7b_0_829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ge3bb57aa7b_0_82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e3bb57aa7b_0_832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e3bb57aa7b_0_83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e3bb57aa7b_0_83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e3bb57aa7b_0_83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e3bb57aa7b_0_836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ge3bb57aa7b_0_836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ge3bb57aa7b_0_83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e3bb57aa7b_0_84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e3bb57aa7b_0_84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e3bb57aa7b_0_844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ge3bb57aa7b_0_844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ge3bb57aa7b_0_84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e3bb57aa7b_0_84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ge3bb57aa7b_0_84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e3bb57aa7b_0_851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ge3bb57aa7b_0_851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ge3bb57aa7b_0_851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ge3bb57aa7b_0_851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e3bb57aa7b_0_85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e3bb57aa7b_0_857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ge3bb57aa7b_0_85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e3bb57aa7b_0_82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ge3bb57aa7b_0_82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ge3bb57aa7b_0_82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l-GR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e3bb57aa7b_0_0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ge3bb57aa7b_0_0"/>
          <p:cNvSpPr txBox="1">
            <a:spLocks noGrp="1"/>
          </p:cNvSpPr>
          <p:nvPr>
            <p:ph type="subTitle" idx="1"/>
          </p:nvPr>
        </p:nvSpPr>
        <p:spPr>
          <a:xfrm>
            <a:off x="509825" y="5361708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 fontScale="625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l-GR" sz="6000"/>
              <a:t>Group of G20 </a:t>
            </a:r>
            <a:endParaRPr sz="600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2" name="Google Shape;62;ge3bb57aa7b_0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e3bb57aa7b_0_872"/>
          <p:cNvSpPr txBox="1">
            <a:spLocks noGrp="1"/>
          </p:cNvSpPr>
          <p:nvPr>
            <p:ph type="ctrTitle"/>
          </p:nvPr>
        </p:nvSpPr>
        <p:spPr>
          <a:xfrm>
            <a:off x="1524000" y="556180"/>
            <a:ext cx="9144000" cy="1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6956"/>
              <a:buFont typeface="Calibri"/>
              <a:buNone/>
            </a:pPr>
            <a:r>
              <a:rPr lang="el-GR" b="1">
                <a:solidFill>
                  <a:srgbClr val="1155CC"/>
                </a:solidFill>
              </a:rPr>
              <a:t>Group of G20</a:t>
            </a:r>
            <a:endParaRPr b="1">
              <a:solidFill>
                <a:srgbClr val="1155CC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2678"/>
              <a:buFont typeface="Calibri"/>
              <a:buNone/>
            </a:pPr>
            <a:r>
              <a:rPr lang="el-GR" sz="4522" b="1">
                <a:solidFill>
                  <a:srgbClr val="1155CC"/>
                </a:solidFill>
              </a:rPr>
              <a:t>Εθνική σκοπιμότητα πρότασης πολιτικής</a:t>
            </a:r>
            <a:endParaRPr/>
          </a:p>
        </p:txBody>
      </p:sp>
      <p:sp>
        <p:nvSpPr>
          <p:cNvPr id="118" name="Google Shape;118;ge3bb57aa7b_0_872"/>
          <p:cNvSpPr txBox="1">
            <a:spLocks noGrp="1"/>
          </p:cNvSpPr>
          <p:nvPr>
            <p:ph type="subTitle" idx="1"/>
          </p:nvPr>
        </p:nvSpPr>
        <p:spPr>
          <a:xfrm>
            <a:off x="1524000" y="2205872"/>
            <a:ext cx="9144000" cy="44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0000" lnSpcReduction="20000"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l-GR" sz="5854"/>
              <a:t>Διεθνής χρηματοπιστωτική σταθερότητα</a:t>
            </a:r>
            <a:endParaRPr sz="5854"/>
          </a:p>
          <a:p>
            <a:pPr marL="0" lvl="0" indent="0" algn="l" rtl="0">
              <a:lnSpc>
                <a:spcPct val="115000"/>
              </a:lnSpc>
              <a:spcBef>
                <a:spcPts val="592"/>
              </a:spcBef>
              <a:spcAft>
                <a:spcPts val="0"/>
              </a:spcAft>
              <a:buNone/>
            </a:pPr>
            <a:r>
              <a:rPr lang="el-GR" sz="5854"/>
              <a:t>Βιωσιμότητα του δημοσίου χρέους</a:t>
            </a:r>
            <a:endParaRPr sz="5854"/>
          </a:p>
          <a:p>
            <a:pPr marL="0" lvl="0" indent="0" algn="l" rtl="0">
              <a:lnSpc>
                <a:spcPct val="115000"/>
              </a:lnSpc>
              <a:spcBef>
                <a:spcPts val="592"/>
              </a:spcBef>
              <a:spcAft>
                <a:spcPts val="0"/>
              </a:spcAft>
              <a:buNone/>
            </a:pPr>
            <a:r>
              <a:rPr lang="el-GR" sz="5854"/>
              <a:t>Οικονομική ασφάλεια</a:t>
            </a:r>
            <a:endParaRPr sz="5854"/>
          </a:p>
          <a:p>
            <a:pPr marL="0" lvl="0" indent="0" algn="l" rtl="0">
              <a:lnSpc>
                <a:spcPct val="115000"/>
              </a:lnSpc>
              <a:spcBef>
                <a:spcPts val="592"/>
              </a:spcBef>
              <a:spcAft>
                <a:spcPts val="0"/>
              </a:spcAft>
              <a:buNone/>
            </a:pPr>
            <a:endParaRPr sz="5854"/>
          </a:p>
          <a:p>
            <a:pPr marL="0" lvl="0" indent="0" algn="l" rtl="0">
              <a:lnSpc>
                <a:spcPct val="115000"/>
              </a:lnSpc>
              <a:spcBef>
                <a:spcPts val="592"/>
              </a:spcBef>
              <a:spcAft>
                <a:spcPts val="0"/>
              </a:spcAft>
              <a:buNone/>
            </a:pPr>
            <a:r>
              <a:rPr lang="el-GR" sz="5854"/>
              <a:t>Ανάπτυξη, Μεταναστευση, Απασχόληση, Υγεία, κ.ο.κ.</a:t>
            </a:r>
            <a:endParaRPr sz="5854"/>
          </a:p>
          <a:p>
            <a:pPr marL="0" lvl="0" indent="0" algn="l" rtl="0">
              <a:lnSpc>
                <a:spcPct val="115000"/>
              </a:lnSpc>
              <a:spcBef>
                <a:spcPts val="592"/>
              </a:spcBef>
              <a:spcAft>
                <a:spcPts val="0"/>
              </a:spcAft>
              <a:buNone/>
            </a:pPr>
            <a:r>
              <a:rPr lang="el-GR" sz="5854"/>
              <a:t>Αλληλεξάρτηση οικονομικής ανάπτυξης,  εθνικής ασφάλειας και μετανάστευσης</a:t>
            </a:r>
            <a:endParaRPr sz="5854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5854"/>
              <a:t>Κρίσιμα ζητήματα: Πανδημία, Κλιματική αλλαγή, Φτώχεια και ανισότητα</a:t>
            </a:r>
            <a:endParaRPr sz="5854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28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5700" b="1">
                <a:latin typeface="Calibri"/>
                <a:ea typeface="Calibri"/>
                <a:cs typeface="Calibri"/>
                <a:sym typeface="Calibri"/>
              </a:rPr>
              <a:t>→ Στήριξη της ελληνικής οικονομίας μετά την κρίση και την πανδημία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e3bb57aa7b_1_0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e3bb57aa7b_1_0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25" name="Google Shape;125;ge3bb57aa7b_1_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433425"/>
            <a:ext cx="12192000" cy="7291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4299DCB-9925-4440-AC50-537AA8B98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1951347"/>
            <a:ext cx="11360700" cy="2328422"/>
          </a:xfrm>
        </p:spPr>
        <p:txBody>
          <a:bodyPr>
            <a:normAutofit fontScale="90000"/>
          </a:bodyPr>
          <a:lstStyle/>
          <a:p>
            <a:pPr algn="r"/>
            <a:r>
              <a:rPr lang="el-GR" b="1" dirty="0">
                <a:solidFill>
                  <a:schemeClr val="accent1">
                    <a:lumMod val="75000"/>
                  </a:schemeClr>
                </a:solidFill>
              </a:rPr>
              <a:t>Ευχαριστούμε θερμά!</a:t>
            </a:r>
            <a:br>
              <a:rPr lang="el-GR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l-GR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 err="1">
                <a:solidFill>
                  <a:schemeClr val="accent1">
                    <a:lumMod val="75000"/>
                  </a:schemeClr>
                </a:solidFill>
              </a:rPr>
              <a:t>Γαρή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 Μυρτώ</a:t>
            </a:r>
            <a:br>
              <a:rPr lang="el-GR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l-GR" dirty="0">
                <a:solidFill>
                  <a:schemeClr val="accent1">
                    <a:lumMod val="75000"/>
                  </a:schemeClr>
                </a:solidFill>
              </a:rPr>
              <a:t>Μπαντάνη Εύη</a:t>
            </a:r>
            <a:br>
              <a:rPr lang="el-GR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l-GR" dirty="0"/>
            </a:b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7701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"/>
          <p:cNvSpPr txBox="1">
            <a:spLocks noGrp="1"/>
          </p:cNvSpPr>
          <p:nvPr>
            <p:ph type="ctrTitle"/>
          </p:nvPr>
        </p:nvSpPr>
        <p:spPr>
          <a:xfrm>
            <a:off x="1524000" y="970799"/>
            <a:ext cx="9144000" cy="10368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6956"/>
              <a:buFont typeface="Calibri"/>
              <a:buNone/>
            </a:pPr>
            <a:r>
              <a:rPr lang="el-GR" b="1">
                <a:solidFill>
                  <a:srgbClr val="1155CC"/>
                </a:solidFill>
              </a:rPr>
              <a:t>Group of G20</a:t>
            </a:r>
            <a:endParaRPr b="1">
              <a:solidFill>
                <a:srgbClr val="1155CC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2678"/>
              <a:buFont typeface="Calibri"/>
              <a:buNone/>
            </a:pPr>
            <a:r>
              <a:rPr lang="el-GR" sz="4522" b="1">
                <a:solidFill>
                  <a:srgbClr val="1155CC"/>
                </a:solidFill>
              </a:rPr>
              <a:t>Εισαγωγή</a:t>
            </a:r>
            <a:endParaRPr sz="4522" b="1">
              <a:solidFill>
                <a:srgbClr val="1155CC"/>
              </a:solidFill>
            </a:endParaRPr>
          </a:p>
        </p:txBody>
      </p:sp>
      <p:sp>
        <p:nvSpPr>
          <p:cNvPr id="68" name="Google Shape;68;p1"/>
          <p:cNvSpPr txBox="1">
            <a:spLocks noGrp="1"/>
          </p:cNvSpPr>
          <p:nvPr>
            <p:ph type="subTitle" idx="1"/>
          </p:nvPr>
        </p:nvSpPr>
        <p:spPr>
          <a:xfrm>
            <a:off x="1524000" y="2177601"/>
            <a:ext cx="9144000" cy="415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47500" lnSpcReduction="20000"/>
          </a:bodyPr>
          <a:lstStyle/>
          <a:p>
            <a:pPr marL="342900" lvl="0" indent="-320285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5114"/>
              <a:buFont typeface="Courier New"/>
              <a:buChar char="o"/>
            </a:pPr>
            <a:r>
              <a:rPr lang="el-GR" sz="5223" b="1"/>
              <a:t>Διεθνές forum </a:t>
            </a:r>
            <a:r>
              <a:rPr lang="el-GR" sz="5223"/>
              <a:t>: Κυβερνήσεις και Διοικητές Κεντρικών Τραπεζών των 20 μεγαλύτερων οικονομιών  </a:t>
            </a:r>
            <a:endParaRPr sz="5223"/>
          </a:p>
          <a:p>
            <a:pPr marL="342900" lvl="0" indent="-3202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114"/>
              <a:buFont typeface="Courier New"/>
              <a:buChar char="o"/>
            </a:pPr>
            <a:r>
              <a:rPr lang="el-GR" sz="5223" b="1"/>
              <a:t>Μέλη:</a:t>
            </a:r>
            <a:r>
              <a:rPr lang="el-GR" sz="5223"/>
              <a:t> Γαλλία, Γερμανία, Ιταλία, Ιαπωνία, ΗΠΑ, Ην. Βασίλειο, Καναδάς (μέλη G7) </a:t>
            </a:r>
            <a:r>
              <a:rPr lang="el-GR" sz="5223" b="1" u="sng"/>
              <a:t>καθώς και </a:t>
            </a:r>
            <a:r>
              <a:rPr lang="el-GR" sz="5223"/>
              <a:t>Αργεντινή, Αυστραλία, Βραζιλία, Κίνα, Ινδία, Ινδονησία, Μεξικό, Ρωσία, Σαουδική Αραβία, Νότια Αφρική, Νότια Κορέα και Τουρκία συν ΕΕ</a:t>
            </a:r>
            <a:endParaRPr sz="5223"/>
          </a:p>
          <a:p>
            <a:pPr marL="342900" lvl="0" indent="-3202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114"/>
              <a:buFont typeface="Courier New"/>
              <a:buChar char="o"/>
            </a:pPr>
            <a:r>
              <a:rPr lang="el-GR" sz="5223"/>
              <a:t>Σύνθεση : 50% οι πλέον αναπτυγμένες οικονομίες του πλανήτη και 50% οι αναπτυσσόμενες </a:t>
            </a:r>
            <a:endParaRPr sz="5223"/>
          </a:p>
          <a:p>
            <a:pPr marL="342900" lvl="0" indent="-320285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75114"/>
              <a:buFont typeface="Courier New"/>
              <a:buChar char="o"/>
            </a:pPr>
            <a:r>
              <a:rPr lang="el-GR" sz="5223"/>
              <a:t>οι οικονομίες της G20 αντιπροσωπεύουν το 85% του ακαθάριστου προϊόντος παγκοσμίως, το 75% του παγκόσμιου εμπορίου και τα 2/3 του πληθυσμού - </a:t>
            </a:r>
            <a:r>
              <a:rPr lang="el-GR" sz="5223" b="1">
                <a:solidFill>
                  <a:srgbClr val="FF0000"/>
                </a:solidFill>
              </a:rPr>
              <a:t>Παγκόσμιος Θεσμός Διακυβέρνησης - Παγκοσμιοποίηση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8289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6956"/>
              <a:buFont typeface="Calibri"/>
              <a:buNone/>
            </a:pPr>
            <a:r>
              <a:rPr lang="el-GR" b="1">
                <a:solidFill>
                  <a:srgbClr val="1155CC"/>
                </a:solidFill>
              </a:rPr>
              <a:t>Group of G20</a:t>
            </a:r>
            <a:endParaRPr b="1">
              <a:solidFill>
                <a:srgbClr val="1155CC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2678"/>
              <a:buFont typeface="Calibri"/>
              <a:buNone/>
            </a:pPr>
            <a:r>
              <a:rPr lang="el-GR" sz="4522" b="1">
                <a:solidFill>
                  <a:srgbClr val="1155CC"/>
                </a:solidFill>
              </a:rPr>
              <a:t>Αποστολή / Σκοπός</a:t>
            </a:r>
            <a:endParaRPr b="1">
              <a:solidFill>
                <a:srgbClr val="1155CC"/>
              </a:solidFill>
            </a:endParaRPr>
          </a:p>
        </p:txBody>
      </p:sp>
      <p:sp>
        <p:nvSpPr>
          <p:cNvPr id="74" name="Google Shape;74;p2"/>
          <p:cNvSpPr txBox="1">
            <a:spLocks noGrp="1"/>
          </p:cNvSpPr>
          <p:nvPr>
            <p:ph type="subTitle" idx="1"/>
          </p:nvPr>
        </p:nvSpPr>
        <p:spPr>
          <a:xfrm>
            <a:off x="1524000" y="2403835"/>
            <a:ext cx="9144000" cy="4006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342900" lvl="0" indent="-29718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 b="1"/>
              <a:t>Ίδρυση:</a:t>
            </a:r>
            <a:r>
              <a:rPr lang="el-GR"/>
              <a:t> 1999 </a:t>
            </a:r>
            <a:endParaRPr/>
          </a:p>
          <a:p>
            <a:pPr marL="342900" lvl="0" indent="-2971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 b="1"/>
              <a:t>Στόχος :</a:t>
            </a:r>
            <a:r>
              <a:rPr lang="el-GR"/>
              <a:t> Προώθηση μακροοικονομικής σταθερότητας μέσω συζήτησης υψηλού επιπέδου για ζητήματα που ξεπερνούν το ενδιαφέρον ενός και μεμονωμένου κράτους όπως: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None/>
            </a:pPr>
            <a:r>
              <a:rPr lang="el-GR"/>
              <a:t>-   Σταθερή παγκόσμια ανάπτυξη - μείωση επιπέδου παγκόσμιας   φτώχειας</a:t>
            </a:r>
            <a:endParaRPr/>
          </a:p>
          <a:p>
            <a:pPr marL="342900" lvl="0" indent="-2971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alibri"/>
              <a:buChar char="-"/>
            </a:pPr>
            <a:r>
              <a:rPr lang="el-GR"/>
              <a:t>Διεθνής δανεισμός – δημοσιονομικά  κρατών</a:t>
            </a:r>
            <a:endParaRPr/>
          </a:p>
          <a:p>
            <a:pPr marL="342900" lvl="0" indent="-2971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alibri"/>
              <a:buChar char="-"/>
            </a:pPr>
            <a:r>
              <a:rPr lang="el-GR"/>
              <a:t>Καταπολέμηση τρομοκρατίας</a:t>
            </a:r>
            <a:endParaRPr/>
          </a:p>
          <a:p>
            <a:pPr marL="342900" lvl="0" indent="-2971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alibri"/>
              <a:buChar char="-"/>
            </a:pPr>
            <a:r>
              <a:rPr lang="el-GR"/>
              <a:t>Πράσινη οικονομία</a:t>
            </a:r>
            <a:endParaRPr/>
          </a:p>
          <a:p>
            <a:pPr marL="342900" lvl="0" indent="-2971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alibri"/>
              <a:buChar char="-"/>
            </a:pPr>
            <a:r>
              <a:rPr lang="el-GR"/>
              <a:t>Προστασία δεδομένων προσωπικού χαρακτήρα 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e3bb57aa7b_1_6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e3bb57aa7b_1_6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81" name="Google Shape;81;ge3bb57aa7b_1_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2192000" cy="69363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10740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6956"/>
              <a:buFont typeface="Calibri"/>
              <a:buNone/>
            </a:pPr>
            <a:r>
              <a:rPr lang="el-GR" b="1">
                <a:solidFill>
                  <a:srgbClr val="1155CC"/>
                </a:solidFill>
              </a:rPr>
              <a:t>Group of G20</a:t>
            </a:r>
            <a:endParaRPr b="1">
              <a:solidFill>
                <a:srgbClr val="1155CC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2678"/>
              <a:buFont typeface="Calibri"/>
              <a:buNone/>
            </a:pPr>
            <a:r>
              <a:rPr lang="el-GR" sz="4522" b="1">
                <a:solidFill>
                  <a:srgbClr val="1155CC"/>
                </a:solidFill>
              </a:rPr>
              <a:t>Πλαίσιο</a:t>
            </a:r>
            <a:endParaRPr b="1">
              <a:solidFill>
                <a:srgbClr val="1155CC"/>
              </a:solidFill>
            </a:endParaRPr>
          </a:p>
        </p:txBody>
      </p:sp>
      <p:sp>
        <p:nvSpPr>
          <p:cNvPr id="87" name="Google Shape;87;p3"/>
          <p:cNvSpPr txBox="1">
            <a:spLocks noGrp="1"/>
          </p:cNvSpPr>
          <p:nvPr>
            <p:ph type="subTitle" idx="1"/>
          </p:nvPr>
        </p:nvSpPr>
        <p:spPr>
          <a:xfrm>
            <a:off x="1524000" y="2196451"/>
            <a:ext cx="9144000" cy="43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10000"/>
          </a:bodyPr>
          <a:lstStyle/>
          <a:p>
            <a:pPr marL="342900" lvl="0" indent="-28575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 b="1"/>
              <a:t>Κρίση 2008 : </a:t>
            </a:r>
            <a:r>
              <a:rPr lang="el-GR"/>
              <a:t>1</a:t>
            </a:r>
            <a:r>
              <a:rPr lang="el-GR" baseline="30000"/>
              <a:t>Η</a:t>
            </a:r>
            <a:r>
              <a:rPr lang="el-GR"/>
              <a:t> επίσημη συνεδρίαση των ηγετών, αντικατάσταση της G8 με αφορμή την οικονομική κρίση – πλέον κατευθύνσεις πολιτικής – δεσμεύσεις οικονομιών G20 αναφορικά με την αντιμετώπιση της παγκόσμιας κρίσης – καθιέρωση 2 συνεδριάσεων ετησίως – ψηφίσματα – ετήσια έκθεση στο ΔΝΤ – έκδοση οδικών χαρτών – Βασιλεία 3 – πρόληψη χρηματοπιστωτικών κρίσεων</a:t>
            </a:r>
            <a:endParaRPr/>
          </a:p>
          <a:p>
            <a:pPr marL="342900" lvl="0" indent="-285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 b="1" u="sng"/>
              <a:t>ΟΜΩΣ </a:t>
            </a:r>
            <a:endParaRPr/>
          </a:p>
          <a:p>
            <a:pPr marL="342900" lvl="0" indent="-285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 b="1"/>
              <a:t>– ΌΧΙ ΟΡΓΑΝΟ ΛΗΨΗΣ ΑΠΟΦΑΣΕΩΝ ΝΟΜΙΚΑ ΔΕΣΜΕΥΤΙΚΩΝ</a:t>
            </a:r>
            <a:endParaRPr/>
          </a:p>
          <a:p>
            <a:pPr marL="342900" lvl="0" indent="-285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 b="1"/>
              <a:t>- Διακηρύξεις – δεσμεύσεις σε επίπεδο Υπουργών Οικονομικών</a:t>
            </a:r>
            <a:endParaRPr/>
          </a:p>
          <a:p>
            <a:pPr marL="342900" lvl="0" indent="-28575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 b="1"/>
              <a:t>- Αδιαφάνεια – συναντήσεις πίσω από κλειστές πόρτες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"/>
          <p:cNvSpPr txBox="1">
            <a:spLocks noGrp="1"/>
          </p:cNvSpPr>
          <p:nvPr>
            <p:ph type="ctrTitle"/>
          </p:nvPr>
        </p:nvSpPr>
        <p:spPr>
          <a:xfrm>
            <a:off x="1524000" y="556180"/>
            <a:ext cx="9144000" cy="15742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6956"/>
              <a:buFont typeface="Calibri"/>
              <a:buNone/>
            </a:pPr>
            <a:r>
              <a:rPr lang="el-GR" b="1">
                <a:solidFill>
                  <a:srgbClr val="1155CC"/>
                </a:solidFill>
              </a:rPr>
              <a:t>Group of G20</a:t>
            </a:r>
            <a:endParaRPr b="1">
              <a:solidFill>
                <a:srgbClr val="1155CC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2678"/>
              <a:buFont typeface="Calibri"/>
              <a:buNone/>
            </a:pPr>
            <a:r>
              <a:rPr lang="el-GR" sz="4522" b="1">
                <a:solidFill>
                  <a:srgbClr val="1155CC"/>
                </a:solidFill>
              </a:rPr>
              <a:t>Ιταλική Προεδρεία</a:t>
            </a:r>
            <a:endParaRPr/>
          </a:p>
        </p:txBody>
      </p:sp>
      <p:sp>
        <p:nvSpPr>
          <p:cNvPr id="93" name="Google Shape;93;p5"/>
          <p:cNvSpPr txBox="1">
            <a:spLocks noGrp="1"/>
          </p:cNvSpPr>
          <p:nvPr>
            <p:ph type="subTitle" idx="1"/>
          </p:nvPr>
        </p:nvSpPr>
        <p:spPr>
          <a:xfrm>
            <a:off x="1524000" y="2205872"/>
            <a:ext cx="9144000" cy="4411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/>
          </a:bodyPr>
          <a:lstStyle/>
          <a:p>
            <a:pPr marL="342900" lvl="0" indent="-27432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3 Πυλώνες προτεραιότητας: Πολίτες – Περιβάλλον – Ευημερία</a:t>
            </a:r>
            <a:endParaRPr/>
          </a:p>
          <a:p>
            <a:pPr marL="342900" lvl="0" indent="-27432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Προστασία του περιβάλλοντος – ολιστική αντιμετώπιση για την προστασία του πλανήτη – αναστροφή κλιματικής αλλαγής - ενέργεια</a:t>
            </a:r>
            <a:endParaRPr/>
          </a:p>
          <a:p>
            <a:pPr marL="342900" lvl="0" indent="-27432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Δέσμευση για αντιμετώπιση των συνεπειών της πανδημίας – πρόσβαση όλων σε διαγνωστικά tests, εμβόλια και φάρμακα κατά της Covid-19</a:t>
            </a:r>
            <a:endParaRPr/>
          </a:p>
          <a:p>
            <a:pPr marL="342900" lvl="0" indent="-27432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Μείωση ανισοτήτων – διαφύλαξη θέσεων εργασίας μέσω του δόγματος «η ψηφιοποίηση ευκαιρία για όλους»</a:t>
            </a:r>
            <a:endParaRPr/>
          </a:p>
          <a:p>
            <a:pPr marL="342900" lvl="0" indent="-27432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Ασφάλεια τροφίμων – προστασία περιβάλλοντος – βιώσιμη ανάπτυξη</a:t>
            </a:r>
            <a:endParaRPr/>
          </a:p>
          <a:p>
            <a:pPr marL="342900" lvl="0" indent="-27432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Καταπολέμηση διαφθοράς – φοροδιαφυγής – ρύθμιση αγοράς κρυπτονομισμάτων – εμπορικοί πόλεμοι</a:t>
            </a:r>
            <a:endParaRPr/>
          </a:p>
          <a:p>
            <a:pPr marL="342900" lvl="0" indent="-1905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e3d4684546_0_87"/>
          <p:cNvSpPr txBox="1">
            <a:spLocks noGrp="1"/>
          </p:cNvSpPr>
          <p:nvPr>
            <p:ph type="ctrTitle"/>
          </p:nvPr>
        </p:nvSpPr>
        <p:spPr>
          <a:xfrm>
            <a:off x="89250" y="631480"/>
            <a:ext cx="9144000" cy="1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6956"/>
              <a:buFont typeface="Calibri"/>
              <a:buNone/>
            </a:pPr>
            <a:r>
              <a:rPr lang="el-GR" b="1">
                <a:solidFill>
                  <a:srgbClr val="1155CC"/>
                </a:solidFill>
              </a:rPr>
              <a:t>Group of G20</a:t>
            </a:r>
            <a:endParaRPr b="1">
              <a:solidFill>
                <a:srgbClr val="1155CC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2678"/>
              <a:buFont typeface="Calibri"/>
              <a:buNone/>
            </a:pPr>
            <a:r>
              <a:rPr lang="el-GR" sz="4522" b="1">
                <a:solidFill>
                  <a:srgbClr val="1155CC"/>
                </a:solidFill>
              </a:rPr>
              <a:t>G20 &amp; T20</a:t>
            </a:r>
            <a:endParaRPr/>
          </a:p>
        </p:txBody>
      </p:sp>
      <p:sp>
        <p:nvSpPr>
          <p:cNvPr id="99" name="Google Shape;99;ge3d4684546_0_87"/>
          <p:cNvSpPr txBox="1">
            <a:spLocks noGrp="1"/>
          </p:cNvSpPr>
          <p:nvPr>
            <p:ph type="subTitle" idx="1"/>
          </p:nvPr>
        </p:nvSpPr>
        <p:spPr>
          <a:xfrm>
            <a:off x="1524000" y="2205875"/>
            <a:ext cx="6654000" cy="44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l-GR"/>
              <a:t>Think 20 Engagement group: The research and policy advice network of G20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l-GR"/>
              <a:t>Διαφορετικά Think tanks &amp; Task forces ανάλογα με τις προτεραιότητες κάθε προεδρίας</a:t>
            </a: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342900" lvl="0" indent="-19050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None/>
            </a:pPr>
            <a:endParaRPr/>
          </a:p>
        </p:txBody>
      </p:sp>
      <p:pic>
        <p:nvPicPr>
          <p:cNvPr id="100" name="Google Shape;100;ge3d4684546_0_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77950" y="0"/>
            <a:ext cx="4014050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e3bb57aa7b_0_867"/>
          <p:cNvSpPr txBox="1">
            <a:spLocks noGrp="1"/>
          </p:cNvSpPr>
          <p:nvPr>
            <p:ph type="ctrTitle"/>
          </p:nvPr>
        </p:nvSpPr>
        <p:spPr>
          <a:xfrm>
            <a:off x="1524000" y="556180"/>
            <a:ext cx="9144000" cy="157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6956"/>
              <a:buFont typeface="Calibri"/>
              <a:buNone/>
            </a:pPr>
            <a:r>
              <a:rPr lang="el-GR" b="1">
                <a:solidFill>
                  <a:srgbClr val="1155CC"/>
                </a:solidFill>
              </a:rPr>
              <a:t>Group of G20</a:t>
            </a:r>
            <a:endParaRPr b="1">
              <a:solidFill>
                <a:srgbClr val="1155CC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2678"/>
              <a:buFont typeface="Calibri"/>
              <a:buNone/>
            </a:pPr>
            <a:r>
              <a:rPr lang="el-GR" sz="4522" b="1">
                <a:solidFill>
                  <a:srgbClr val="1155CC"/>
                </a:solidFill>
              </a:rPr>
              <a:t>Δυνατότητες &amp; Περιορισμοί</a:t>
            </a:r>
            <a:endParaRPr/>
          </a:p>
        </p:txBody>
      </p:sp>
      <p:sp>
        <p:nvSpPr>
          <p:cNvPr id="106" name="Google Shape;106;ge3bb57aa7b_0_867"/>
          <p:cNvSpPr txBox="1">
            <a:spLocks noGrp="1"/>
          </p:cNvSpPr>
          <p:nvPr>
            <p:ph type="subTitle" idx="1"/>
          </p:nvPr>
        </p:nvSpPr>
        <p:spPr>
          <a:xfrm>
            <a:off x="1524000" y="2205872"/>
            <a:ext cx="9144000" cy="441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300"/>
              <a:t>Παγκοσμιοποίηση &amp; ανάγκη για συνεργασία</a:t>
            </a:r>
            <a:endParaRPr sz="2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l-GR" sz="2300"/>
              <a:t>Μεγάλη επιρροή των declarations </a:t>
            </a:r>
            <a:endParaRPr sz="23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sz="23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l-GR" sz="2300"/>
              <a:t>αλλά:</a:t>
            </a:r>
            <a:endParaRPr sz="23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endParaRPr sz="2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l-GR" sz="2300"/>
              <a:t>Δεν εχει θεσμικά τη δυνατότητα παρέμβασης</a:t>
            </a:r>
            <a:endParaRPr sz="23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3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l-GR" sz="2300"/>
              <a:t>Ζητήματα νομιμότητας,  </a:t>
            </a:r>
            <a:endParaRPr sz="23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l-GR" sz="2300"/>
              <a:t>Αποτυχία προώθησης μεταρρυθμίσεων,  </a:t>
            </a:r>
            <a:endParaRPr sz="2300"/>
          </a:p>
          <a:p>
            <a:pPr marL="0" lvl="0" indent="0" algn="l" rtl="0">
              <a:spcBef>
                <a:spcPts val="640"/>
              </a:spcBef>
              <a:spcAft>
                <a:spcPts val="0"/>
              </a:spcAft>
              <a:buNone/>
            </a:pPr>
            <a:r>
              <a:rPr lang="el-GR" sz="2300"/>
              <a:t>Ζητήματα διαφάνειας &amp; λογοδοσίας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9986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86956"/>
              <a:buFont typeface="Calibri"/>
              <a:buNone/>
            </a:pPr>
            <a:r>
              <a:rPr lang="el-GR" b="1">
                <a:solidFill>
                  <a:srgbClr val="1155CC"/>
                </a:solidFill>
              </a:rPr>
              <a:t>Group of G20</a:t>
            </a:r>
            <a:endParaRPr b="1">
              <a:solidFill>
                <a:srgbClr val="1155CC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32678"/>
              <a:buFont typeface="Calibri"/>
              <a:buNone/>
            </a:pPr>
            <a:r>
              <a:rPr lang="el-GR" sz="4522" b="1">
                <a:solidFill>
                  <a:srgbClr val="1155CC"/>
                </a:solidFill>
              </a:rPr>
              <a:t>Κριτική</a:t>
            </a:r>
            <a:endParaRPr/>
          </a:p>
        </p:txBody>
      </p:sp>
      <p:sp>
        <p:nvSpPr>
          <p:cNvPr id="112" name="Google Shape;112;p4"/>
          <p:cNvSpPr txBox="1">
            <a:spLocks noGrp="1"/>
          </p:cNvSpPr>
          <p:nvPr>
            <p:ph type="subTitle" idx="1"/>
          </p:nvPr>
        </p:nvSpPr>
        <p:spPr>
          <a:xfrm>
            <a:off x="1524000" y="2403835"/>
            <a:ext cx="9144000" cy="3657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10000"/>
          </a:bodyPr>
          <a:lstStyle/>
          <a:p>
            <a:pPr marL="342900" lvl="0" indent="-29718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Προώθηση συμφερόντων των ισχυρών του πλανήτη – τα οφέλη της παγκοσμιοποίησης καρπώνονται λίγοι και είναι αυτοί που τελικά αποφασίζουν</a:t>
            </a:r>
            <a:endParaRPr/>
          </a:p>
          <a:p>
            <a:pPr marL="342900" lvl="0" indent="-2971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Αγνοούνται χώρες που παίζουν ρόλο στο παγκόσμιο οικονομικό γίγνεσθαι αλλά δεν είναι «συστημικοί παίκτες»</a:t>
            </a:r>
            <a:endParaRPr/>
          </a:p>
          <a:p>
            <a:pPr marL="342900" lvl="0" indent="-2971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Έλλειψη αρμοδιότητας – νομικά μη δεσμευτικές αποφάσεις</a:t>
            </a:r>
            <a:endParaRPr/>
          </a:p>
          <a:p>
            <a:pPr marL="342900" lvl="0" indent="-29718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64864"/>
              <a:buFont typeface="Courier New"/>
              <a:buChar char="o"/>
            </a:pPr>
            <a:r>
              <a:rPr lang="el-GR"/>
              <a:t>Μέχρι πρόσφατα αγνοούνταν ζητήματα ζέοντα όπως επιπτώσεις κλιματικής αλλαγής, ισότητα των φύλων, καταπάτηση ανθρωπίνων δικαιωμάτων, κοινωνική ανισότητα, ψηφιοποίηση και προστασία δεδομένων, απώλεια θέσεων εργασίας λόγω της ψηφιακής επανάστασης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553</Words>
  <Application>Microsoft Office PowerPoint</Application>
  <PresentationFormat>Ευρεία οθόνη</PresentationFormat>
  <Paragraphs>71</Paragraphs>
  <Slides>12</Slides>
  <Notes>11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Arial</vt:lpstr>
      <vt:lpstr>Calibri</vt:lpstr>
      <vt:lpstr>Courier New</vt:lpstr>
      <vt:lpstr>Simple Light</vt:lpstr>
      <vt:lpstr>Παρουσίαση του PowerPoint</vt:lpstr>
      <vt:lpstr>Group of G20 Εισαγωγή</vt:lpstr>
      <vt:lpstr>Group of G20 Αποστολή / Σκοπός</vt:lpstr>
      <vt:lpstr>Παρουσίαση του PowerPoint</vt:lpstr>
      <vt:lpstr>Group of G20 Πλαίσιο</vt:lpstr>
      <vt:lpstr>Group of G20 Ιταλική Προεδρεία</vt:lpstr>
      <vt:lpstr>Group of G20 G20 &amp; T20</vt:lpstr>
      <vt:lpstr>Group of G20 Δυνατότητες &amp; Περιορισμοί</vt:lpstr>
      <vt:lpstr>Group of G20 Κριτική</vt:lpstr>
      <vt:lpstr>Group of G20 Εθνική σκοπιμότητα πρότασης πολιτικής</vt:lpstr>
      <vt:lpstr>Παρουσίαση του PowerPoint</vt:lpstr>
      <vt:lpstr>Ευχαριστούμε θερμά!  Γαρή Μυρτώ Μπαντάνη Εύη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Εύη Μπαντάνη</dc:creator>
  <cp:lastModifiedBy>CHRIS PETSIMERIS</cp:lastModifiedBy>
  <cp:revision>4</cp:revision>
  <dcterms:created xsi:type="dcterms:W3CDTF">2021-06-23T09:02:58Z</dcterms:created>
  <dcterms:modified xsi:type="dcterms:W3CDTF">2021-07-16T05:12:47Z</dcterms:modified>
</cp:coreProperties>
</file>