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9"/>
  </p:notesMasterIdLst>
  <p:sldIdLst>
    <p:sldId id="256" r:id="rId2"/>
    <p:sldId id="257" r:id="rId3"/>
    <p:sldId id="258" r:id="rId4"/>
    <p:sldId id="266" r:id="rId5"/>
    <p:sldId id="270" r:id="rId6"/>
    <p:sldId id="282" r:id="rId7"/>
    <p:sldId id="280" r:id="rId8"/>
    <p:sldId id="283" r:id="rId9"/>
    <p:sldId id="284" r:id="rId10"/>
    <p:sldId id="281" r:id="rId11"/>
    <p:sldId id="316" r:id="rId12"/>
    <p:sldId id="294" r:id="rId13"/>
    <p:sldId id="319" r:id="rId14"/>
    <p:sldId id="325" r:id="rId15"/>
    <p:sldId id="328" r:id="rId16"/>
    <p:sldId id="329" r:id="rId17"/>
    <p:sldId id="330"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53" autoAdjust="0"/>
    <p:restoredTop sz="90036" autoAdjust="0"/>
  </p:normalViewPr>
  <p:slideViewPr>
    <p:cSldViewPr>
      <p:cViewPr varScale="1">
        <p:scale>
          <a:sx n="60" d="100"/>
          <a:sy n="60" d="100"/>
        </p:scale>
        <p:origin x="1616"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image" Target="../media/image7.png"/></Relationships>
</file>

<file path=ppt/diagrams/_rels/drawing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image" Target="../media/image7.png"/></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962AFA-E555-4760-8D02-36DF96842469}" type="doc">
      <dgm:prSet loTypeId="urn:microsoft.com/office/officeart/2005/8/layout/vList4#1" loCatId="list" qsTypeId="urn:microsoft.com/office/officeart/2005/8/quickstyle/simple1" qsCatId="simple" csTypeId="urn:microsoft.com/office/officeart/2005/8/colors/accent4_1" csCatId="accent4" phldr="1"/>
      <dgm:spPr/>
      <dgm:t>
        <a:bodyPr/>
        <a:lstStyle/>
        <a:p>
          <a:endParaRPr lang="en-US"/>
        </a:p>
      </dgm:t>
    </dgm:pt>
    <dgm:pt modelId="{F76A6B02-F0FC-49E1-BADF-5197AA5B8A8A}">
      <dgm:prSet phldrT="[Text]" custT="1"/>
      <dgm:spPr/>
      <dgm:t>
        <a:bodyPr/>
        <a:lstStyle/>
        <a:p>
          <a:pPr algn="l"/>
          <a:r>
            <a:rPr lang="el-GR" sz="2400" dirty="0">
              <a:latin typeface="Calibri" panose="020F0502020204030204" pitchFamily="34" charset="0"/>
              <a:cs typeface="Calibri" panose="020F0502020204030204" pitchFamily="34" charset="0"/>
            </a:rPr>
            <a:t>Απέκτησε μεγάλη δημοτικότητα λόγω της δουλειάς του </a:t>
          </a:r>
          <a:r>
            <a:rPr lang="el-GR" sz="2400" b="1" dirty="0">
              <a:latin typeface="Calibri" panose="020F0502020204030204" pitchFamily="34" charset="0"/>
              <a:cs typeface="Calibri" panose="020F0502020204030204" pitchFamily="34" charset="0"/>
            </a:rPr>
            <a:t>Daniel Goleman</a:t>
          </a:r>
          <a:r>
            <a:rPr lang="el-GR" sz="2400" dirty="0">
              <a:latin typeface="Calibri" panose="020F0502020204030204" pitchFamily="34" charset="0"/>
              <a:cs typeface="Calibri" panose="020F0502020204030204" pitchFamily="34" charset="0"/>
            </a:rPr>
            <a:t>, Αμερικάνου ψυχολόγου</a:t>
          </a:r>
          <a:r>
            <a:rPr lang="en-US" sz="2400" dirty="0">
              <a:latin typeface="Calibri" panose="020F0502020204030204" pitchFamily="34" charset="0"/>
              <a:cs typeface="Calibri" panose="020F0502020204030204" pitchFamily="34" charset="0"/>
            </a:rPr>
            <a:t>/</a:t>
          </a:r>
          <a:r>
            <a:rPr lang="el-GR" sz="2400" dirty="0">
              <a:latin typeface="Calibri" panose="020F0502020204030204" pitchFamily="34" charset="0"/>
              <a:cs typeface="Calibri" panose="020F0502020204030204" pitchFamily="34" charset="0"/>
            </a:rPr>
            <a:t>δημοσιογράφου, ο οποίος την έκανε ευρύτερη γνωστή στο κοινό από τις αρχές της δεκαετίας του 1990.</a:t>
          </a:r>
          <a:endParaRPr lang="en-US" sz="2400" dirty="0">
            <a:latin typeface="Calibri" panose="020F0502020204030204" pitchFamily="34" charset="0"/>
            <a:cs typeface="Calibri" panose="020F0502020204030204" pitchFamily="34" charset="0"/>
          </a:endParaRPr>
        </a:p>
      </dgm:t>
    </dgm:pt>
    <dgm:pt modelId="{A537F85F-87BA-4BA9-8E1A-55BEF6CFFB0F}" type="parTrans" cxnId="{E36639F4-F25F-4E86-9708-50AC0EE6336F}">
      <dgm:prSet/>
      <dgm:spPr/>
      <dgm:t>
        <a:bodyPr/>
        <a:lstStyle/>
        <a:p>
          <a:endParaRPr lang="en-US"/>
        </a:p>
      </dgm:t>
    </dgm:pt>
    <dgm:pt modelId="{93785C76-2ED8-41E8-AE37-7C92264AC93C}" type="sibTrans" cxnId="{E36639F4-F25F-4E86-9708-50AC0EE6336F}">
      <dgm:prSet/>
      <dgm:spPr/>
      <dgm:t>
        <a:bodyPr/>
        <a:lstStyle/>
        <a:p>
          <a:endParaRPr lang="en-US"/>
        </a:p>
      </dgm:t>
    </dgm:pt>
    <dgm:pt modelId="{256394F1-E91A-417E-8B32-6ABF18EFE0EC}">
      <dgm:prSet phldrT="[Text]" custT="1"/>
      <dgm:spPr/>
      <dgm:t>
        <a:bodyPr/>
        <a:lstStyle/>
        <a:p>
          <a:pPr algn="l"/>
          <a:r>
            <a:rPr lang="el-GR" sz="2400" b="1" dirty="0">
              <a:latin typeface="Calibri" panose="020F0502020204030204" pitchFamily="34" charset="0"/>
              <a:cs typeface="Calibri" panose="020F0502020204030204" pitchFamily="34" charset="0"/>
            </a:rPr>
            <a:t>Δείκτης</a:t>
          </a:r>
          <a:r>
            <a:rPr lang="el-GR" sz="2400" dirty="0">
              <a:latin typeface="Calibri" panose="020F0502020204030204" pitchFamily="34" charset="0"/>
              <a:cs typeface="Calibri" panose="020F0502020204030204" pitchFamily="34" charset="0"/>
            </a:rPr>
            <a:t> </a:t>
          </a:r>
          <a:r>
            <a:rPr lang="el-GR" sz="2400" b="1" dirty="0">
              <a:latin typeface="Calibri" panose="020F0502020204030204" pitchFamily="34" charset="0"/>
              <a:cs typeface="Calibri" panose="020F0502020204030204" pitchFamily="34" charset="0"/>
            </a:rPr>
            <a:t>απεικόνισης</a:t>
          </a:r>
          <a:r>
            <a:rPr lang="el-GR" sz="2400" dirty="0">
              <a:latin typeface="Calibri" panose="020F0502020204030204" pitchFamily="34" charset="0"/>
              <a:cs typeface="Calibri" panose="020F0502020204030204" pitchFamily="34" charset="0"/>
            </a:rPr>
            <a:t> </a:t>
          </a:r>
          <a:r>
            <a:rPr lang="el-GR" sz="2400" b="1" dirty="0">
              <a:latin typeface="Calibri" panose="020F0502020204030204" pitchFamily="34" charset="0"/>
              <a:cs typeface="Calibri" panose="020F0502020204030204" pitchFamily="34" charset="0"/>
            </a:rPr>
            <a:t>κοινωνικών ικανοτήτων</a:t>
          </a:r>
          <a:r>
            <a:rPr lang="en-US" sz="2400" b="1" dirty="0">
              <a:latin typeface="Calibri" panose="020F0502020204030204" pitchFamily="34" charset="0"/>
              <a:cs typeface="Calibri" panose="020F0502020204030204" pitchFamily="34" charset="0"/>
            </a:rPr>
            <a:t>,</a:t>
          </a:r>
          <a:r>
            <a:rPr lang="el-GR" sz="2400" b="1" dirty="0">
              <a:latin typeface="Calibri" panose="020F0502020204030204" pitchFamily="34" charset="0"/>
              <a:cs typeface="Calibri" panose="020F0502020204030204" pitchFamily="34" charset="0"/>
            </a:rPr>
            <a:t> </a:t>
          </a:r>
          <a:r>
            <a:rPr lang="el-GR" sz="2400" dirty="0">
              <a:latin typeface="Calibri" panose="020F0502020204030204" pitchFamily="34" charset="0"/>
              <a:cs typeface="Calibri" panose="020F0502020204030204" pitchFamily="34" charset="0"/>
            </a:rPr>
            <a:t>όπως η συνεργασία, η επικοινωνία, η διαχείριση συγκρούσεων και γενικότερα η εποικοδομητική αλληλεπίδραση με άλλους. </a:t>
          </a:r>
          <a:endParaRPr lang="en-US" sz="2400" dirty="0">
            <a:latin typeface="Calibri" panose="020F0502020204030204" pitchFamily="34" charset="0"/>
            <a:cs typeface="Calibri" panose="020F0502020204030204" pitchFamily="34" charset="0"/>
          </a:endParaRPr>
        </a:p>
      </dgm:t>
    </dgm:pt>
    <dgm:pt modelId="{331F233D-7B1F-4CA2-B6D7-BAAC88A76A3A}" type="parTrans" cxnId="{30D2945E-D42F-41C5-89CC-DCDECD385E90}">
      <dgm:prSet/>
      <dgm:spPr/>
      <dgm:t>
        <a:bodyPr/>
        <a:lstStyle/>
        <a:p>
          <a:endParaRPr lang="en-US"/>
        </a:p>
      </dgm:t>
    </dgm:pt>
    <dgm:pt modelId="{3477F179-F45F-4FAA-B2D6-B01A12584A78}" type="sibTrans" cxnId="{30D2945E-D42F-41C5-89CC-DCDECD385E90}">
      <dgm:prSet/>
      <dgm:spPr/>
      <dgm:t>
        <a:bodyPr/>
        <a:lstStyle/>
        <a:p>
          <a:endParaRPr lang="en-US"/>
        </a:p>
      </dgm:t>
    </dgm:pt>
    <dgm:pt modelId="{982729DC-2496-40EF-93AA-39D775257B80}">
      <dgm:prSet phldrT="[Text]" custT="1"/>
      <dgm:spPr/>
      <dgm:t>
        <a:bodyPr/>
        <a:lstStyle/>
        <a:p>
          <a:pPr algn="l"/>
          <a:r>
            <a:rPr lang="el-GR" altLang="el-GR" sz="2400" dirty="0">
              <a:latin typeface="Calibri" panose="020F0502020204030204" pitchFamily="34" charset="0"/>
              <a:cs typeface="Calibri" panose="020F0502020204030204" pitchFamily="34" charset="0"/>
            </a:rPr>
            <a:t>Η συναισθηματική νοημοσύνη σημαίνει την </a:t>
          </a:r>
          <a:r>
            <a:rPr lang="el-GR" altLang="el-GR" sz="2400" b="1" dirty="0">
              <a:latin typeface="Calibri" panose="020F0502020204030204" pitchFamily="34" charset="0"/>
              <a:cs typeface="Calibri" panose="020F0502020204030204" pitchFamily="34" charset="0"/>
            </a:rPr>
            <a:t>αντίληψη</a:t>
          </a:r>
          <a:r>
            <a:rPr lang="el-GR" altLang="el-GR" sz="2400" dirty="0">
              <a:latin typeface="Calibri" panose="020F0502020204030204" pitchFamily="34" charset="0"/>
              <a:cs typeface="Calibri" panose="020F0502020204030204" pitchFamily="34" charset="0"/>
            </a:rPr>
            <a:t> και την </a:t>
          </a:r>
          <a:r>
            <a:rPr lang="el-GR" altLang="el-GR" sz="2400" b="1" dirty="0">
              <a:latin typeface="Calibri" panose="020F0502020204030204" pitchFamily="34" charset="0"/>
              <a:cs typeface="Calibri" panose="020F0502020204030204" pitchFamily="34" charset="0"/>
            </a:rPr>
            <a:t>έκφραση</a:t>
          </a:r>
          <a:r>
            <a:rPr lang="el-GR" altLang="el-GR" sz="2400" dirty="0">
              <a:latin typeface="Calibri" panose="020F0502020204030204" pitchFamily="34" charset="0"/>
              <a:cs typeface="Calibri" panose="020F0502020204030204" pitchFamily="34" charset="0"/>
            </a:rPr>
            <a:t> των συναισθημάτων με ακρίβεια (</a:t>
          </a:r>
          <a:r>
            <a:rPr lang="en-US" altLang="el-GR" sz="2400" dirty="0">
              <a:latin typeface="Calibri" panose="020F0502020204030204" pitchFamily="34" charset="0"/>
              <a:cs typeface="Calibri" panose="020F0502020204030204" pitchFamily="34" charset="0"/>
            </a:rPr>
            <a:t>P. </a:t>
          </a:r>
          <a:r>
            <a:rPr lang="en-US" altLang="el-GR" sz="2400" dirty="0" err="1">
              <a:latin typeface="Calibri" panose="020F0502020204030204" pitchFamily="34" charset="0"/>
              <a:cs typeface="Calibri" panose="020F0502020204030204" pitchFamily="34" charset="0"/>
            </a:rPr>
            <a:t>Salovey</a:t>
          </a:r>
          <a:r>
            <a:rPr lang="el-GR" altLang="el-GR" sz="2400" dirty="0">
              <a:latin typeface="Calibri" panose="020F0502020204030204" pitchFamily="34" charset="0"/>
              <a:cs typeface="Calibri" panose="020F0502020204030204" pitchFamily="34" charset="0"/>
            </a:rPr>
            <a:t>, </a:t>
          </a:r>
          <a:r>
            <a:rPr lang="en-US" altLang="el-GR" sz="2400" dirty="0">
              <a:latin typeface="Calibri" panose="020F0502020204030204" pitchFamily="34" charset="0"/>
              <a:cs typeface="Calibri" panose="020F0502020204030204" pitchFamily="34" charset="0"/>
            </a:rPr>
            <a:t>1989</a:t>
          </a:r>
          <a:r>
            <a:rPr lang="el-GR" altLang="el-GR" sz="2400" dirty="0">
              <a:latin typeface="Calibri" panose="020F0502020204030204" pitchFamily="34" charset="0"/>
              <a:cs typeface="Calibri" panose="020F0502020204030204" pitchFamily="34" charset="0"/>
            </a:rPr>
            <a:t>).</a:t>
          </a:r>
          <a:endParaRPr lang="en-US" sz="2400" dirty="0">
            <a:latin typeface="Calibri" panose="020F0502020204030204" pitchFamily="34" charset="0"/>
            <a:cs typeface="Calibri" panose="020F0502020204030204" pitchFamily="34" charset="0"/>
          </a:endParaRPr>
        </a:p>
      </dgm:t>
    </dgm:pt>
    <dgm:pt modelId="{C725964B-25CF-4CC5-8B6E-A632DDDAE156}" type="parTrans" cxnId="{D7B325DA-AD61-4AF2-860A-1E2946BC1533}">
      <dgm:prSet/>
      <dgm:spPr/>
      <dgm:t>
        <a:bodyPr/>
        <a:lstStyle/>
        <a:p>
          <a:endParaRPr lang="en-US"/>
        </a:p>
      </dgm:t>
    </dgm:pt>
    <dgm:pt modelId="{89281851-6F82-4DFF-86F5-234157264A76}" type="sibTrans" cxnId="{D7B325DA-AD61-4AF2-860A-1E2946BC1533}">
      <dgm:prSet/>
      <dgm:spPr/>
      <dgm:t>
        <a:bodyPr/>
        <a:lstStyle/>
        <a:p>
          <a:endParaRPr lang="en-US"/>
        </a:p>
      </dgm:t>
    </dgm:pt>
    <dgm:pt modelId="{AB4CE165-D385-44D2-81B1-CB3B45E28977}" type="pres">
      <dgm:prSet presAssocID="{AE962AFA-E555-4760-8D02-36DF96842469}" presName="linear" presStyleCnt="0">
        <dgm:presLayoutVars>
          <dgm:dir/>
          <dgm:resizeHandles val="exact"/>
        </dgm:presLayoutVars>
      </dgm:prSet>
      <dgm:spPr/>
    </dgm:pt>
    <dgm:pt modelId="{D967ECAA-5CC8-48C8-A3F6-4A4719149478}" type="pres">
      <dgm:prSet presAssocID="{F76A6B02-F0FC-49E1-BADF-5197AA5B8A8A}" presName="comp" presStyleCnt="0"/>
      <dgm:spPr/>
    </dgm:pt>
    <dgm:pt modelId="{F9D1FE7C-190A-47FF-8F02-DB81988C0AEC}" type="pres">
      <dgm:prSet presAssocID="{F76A6B02-F0FC-49E1-BADF-5197AA5B8A8A}" presName="box" presStyleLbl="node1" presStyleIdx="0" presStyleCnt="3" custLinFactNeighborY="4622"/>
      <dgm:spPr/>
    </dgm:pt>
    <dgm:pt modelId="{0EA29ECD-474A-4D57-BE2A-E4E2A7AD5835}" type="pres">
      <dgm:prSet presAssocID="{F76A6B02-F0FC-49E1-BADF-5197AA5B8A8A}" presName="img" presStyleLbl="fgImgPlace1" presStyleIdx="0" presStyleCnt="3" custScaleY="122857" custLinFactNeighborX="-9746" custLinFactNeighborY="5804"/>
      <dgm:spPr>
        <a:blipFill rotWithShape="0">
          <a:blip xmlns:r="http://schemas.openxmlformats.org/officeDocument/2006/relationships" r:embed="rId1"/>
          <a:stretch>
            <a:fillRect/>
          </a:stretch>
        </a:blipFill>
      </dgm:spPr>
    </dgm:pt>
    <dgm:pt modelId="{64887414-0A3F-467C-B96A-E909DC4D7D64}" type="pres">
      <dgm:prSet presAssocID="{F76A6B02-F0FC-49E1-BADF-5197AA5B8A8A}" presName="text" presStyleLbl="node1" presStyleIdx="0" presStyleCnt="3">
        <dgm:presLayoutVars>
          <dgm:bulletEnabled val="1"/>
        </dgm:presLayoutVars>
      </dgm:prSet>
      <dgm:spPr/>
    </dgm:pt>
    <dgm:pt modelId="{BD77C4A6-B96B-4006-9723-B22170C37063}" type="pres">
      <dgm:prSet presAssocID="{93785C76-2ED8-41E8-AE37-7C92264AC93C}" presName="spacer" presStyleCnt="0"/>
      <dgm:spPr/>
    </dgm:pt>
    <dgm:pt modelId="{BFFE9DA1-F975-4CF7-959B-43372DF8B24E}" type="pres">
      <dgm:prSet presAssocID="{256394F1-E91A-417E-8B32-6ABF18EFE0EC}" presName="comp" presStyleCnt="0"/>
      <dgm:spPr/>
    </dgm:pt>
    <dgm:pt modelId="{61A76149-A63F-4D5B-8E9B-6C91E1E99B07}" type="pres">
      <dgm:prSet presAssocID="{256394F1-E91A-417E-8B32-6ABF18EFE0EC}" presName="box" presStyleLbl="node1" presStyleIdx="1" presStyleCnt="3" custLinFactNeighborX="4505" custLinFactNeighborY="2168"/>
      <dgm:spPr/>
    </dgm:pt>
    <dgm:pt modelId="{D82B911B-BC3D-4383-9775-5E1828833639}" type="pres">
      <dgm:prSet presAssocID="{256394F1-E91A-417E-8B32-6ABF18EFE0EC}" presName="img" presStyleLbl="fgImgPlace1" presStyleIdx="1" presStyleCnt="3" custScaleY="126108" custLinFactNeighborX="-9746" custLinFactNeighborY="2156"/>
      <dgm:spPr>
        <a:blipFill rotWithShape="0">
          <a:blip xmlns:r="http://schemas.openxmlformats.org/officeDocument/2006/relationships" r:embed="rId2"/>
          <a:stretch>
            <a:fillRect/>
          </a:stretch>
        </a:blipFill>
      </dgm:spPr>
    </dgm:pt>
    <dgm:pt modelId="{C0C6459E-8B50-451F-99D8-ADB0CDF6F871}" type="pres">
      <dgm:prSet presAssocID="{256394F1-E91A-417E-8B32-6ABF18EFE0EC}" presName="text" presStyleLbl="node1" presStyleIdx="1" presStyleCnt="3">
        <dgm:presLayoutVars>
          <dgm:bulletEnabled val="1"/>
        </dgm:presLayoutVars>
      </dgm:prSet>
      <dgm:spPr/>
    </dgm:pt>
    <dgm:pt modelId="{5BDD2B75-A1BE-4C68-9231-C89DC6476D99}" type="pres">
      <dgm:prSet presAssocID="{3477F179-F45F-4FAA-B2D6-B01A12584A78}" presName="spacer" presStyleCnt="0"/>
      <dgm:spPr/>
    </dgm:pt>
    <dgm:pt modelId="{F9582516-8803-4D83-A79D-6B8B042A6738}" type="pres">
      <dgm:prSet presAssocID="{982729DC-2496-40EF-93AA-39D775257B80}" presName="comp" presStyleCnt="0"/>
      <dgm:spPr/>
    </dgm:pt>
    <dgm:pt modelId="{57963396-3BC9-4B90-BD3C-9255B63EB5BC}" type="pres">
      <dgm:prSet presAssocID="{982729DC-2496-40EF-93AA-39D775257B80}" presName="box" presStyleLbl="node1" presStyleIdx="2" presStyleCnt="3"/>
      <dgm:spPr/>
    </dgm:pt>
    <dgm:pt modelId="{2CFAA890-703D-4DEA-B71C-BF48FAB57520}" type="pres">
      <dgm:prSet presAssocID="{982729DC-2496-40EF-93AA-39D775257B80}" presName="img" presStyleLbl="fgImgPlace1" presStyleIdx="2" presStyleCnt="3" custScaleY="127927" custLinFactNeighborX="-9746"/>
      <dgm:spPr>
        <a:blipFill>
          <a:blip xmlns:r="http://schemas.openxmlformats.org/officeDocument/2006/relationships" r:embed="rId3"/>
          <a:srcRect/>
          <a:stretch>
            <a:fillRect l="-25000" r="-25000"/>
          </a:stretch>
        </a:blipFill>
      </dgm:spPr>
    </dgm:pt>
    <dgm:pt modelId="{D937BC95-920F-4D75-AAE8-BD7DF76C2810}" type="pres">
      <dgm:prSet presAssocID="{982729DC-2496-40EF-93AA-39D775257B80}" presName="text" presStyleLbl="node1" presStyleIdx="2" presStyleCnt="3">
        <dgm:presLayoutVars>
          <dgm:bulletEnabled val="1"/>
        </dgm:presLayoutVars>
      </dgm:prSet>
      <dgm:spPr/>
    </dgm:pt>
  </dgm:ptLst>
  <dgm:cxnLst>
    <dgm:cxn modelId="{30D2945E-D42F-41C5-89CC-DCDECD385E90}" srcId="{AE962AFA-E555-4760-8D02-36DF96842469}" destId="{256394F1-E91A-417E-8B32-6ABF18EFE0EC}" srcOrd="1" destOrd="0" parTransId="{331F233D-7B1F-4CA2-B6D7-BAAC88A76A3A}" sibTransId="{3477F179-F45F-4FAA-B2D6-B01A12584A78}"/>
    <dgm:cxn modelId="{DD0ACE4C-7B93-4A70-971D-EE1C4C6A2A24}" type="presOf" srcId="{982729DC-2496-40EF-93AA-39D775257B80}" destId="{D937BC95-920F-4D75-AAE8-BD7DF76C2810}" srcOrd="1" destOrd="0" presId="urn:microsoft.com/office/officeart/2005/8/layout/vList4#1"/>
    <dgm:cxn modelId="{C0EEDD4C-E60F-4A25-B649-08B781EEDB3E}" type="presOf" srcId="{982729DC-2496-40EF-93AA-39D775257B80}" destId="{57963396-3BC9-4B90-BD3C-9255B63EB5BC}" srcOrd="0" destOrd="0" presId="urn:microsoft.com/office/officeart/2005/8/layout/vList4#1"/>
    <dgm:cxn modelId="{05507A50-3899-4EF3-99BD-EA71C3106548}" type="presOf" srcId="{F76A6B02-F0FC-49E1-BADF-5197AA5B8A8A}" destId="{F9D1FE7C-190A-47FF-8F02-DB81988C0AEC}" srcOrd="0" destOrd="0" presId="urn:microsoft.com/office/officeart/2005/8/layout/vList4#1"/>
    <dgm:cxn modelId="{069F1AB5-57C2-4298-843A-A6CAB262493B}" type="presOf" srcId="{AE962AFA-E555-4760-8D02-36DF96842469}" destId="{AB4CE165-D385-44D2-81B1-CB3B45E28977}" srcOrd="0" destOrd="0" presId="urn:microsoft.com/office/officeart/2005/8/layout/vList4#1"/>
    <dgm:cxn modelId="{867530BB-F507-434F-BC59-A931B86AF5EB}" type="presOf" srcId="{256394F1-E91A-417E-8B32-6ABF18EFE0EC}" destId="{C0C6459E-8B50-451F-99D8-ADB0CDF6F871}" srcOrd="1" destOrd="0" presId="urn:microsoft.com/office/officeart/2005/8/layout/vList4#1"/>
    <dgm:cxn modelId="{1AD18DC9-CD6C-4270-99BB-4676948CC802}" type="presOf" srcId="{256394F1-E91A-417E-8B32-6ABF18EFE0EC}" destId="{61A76149-A63F-4D5B-8E9B-6C91E1E99B07}" srcOrd="0" destOrd="0" presId="urn:microsoft.com/office/officeart/2005/8/layout/vList4#1"/>
    <dgm:cxn modelId="{D7B325DA-AD61-4AF2-860A-1E2946BC1533}" srcId="{AE962AFA-E555-4760-8D02-36DF96842469}" destId="{982729DC-2496-40EF-93AA-39D775257B80}" srcOrd="2" destOrd="0" parTransId="{C725964B-25CF-4CC5-8B6E-A632DDDAE156}" sibTransId="{89281851-6F82-4DFF-86F5-234157264A76}"/>
    <dgm:cxn modelId="{7DE7CBE9-AB82-4F35-86B6-78645DE18791}" type="presOf" srcId="{F76A6B02-F0FC-49E1-BADF-5197AA5B8A8A}" destId="{64887414-0A3F-467C-B96A-E909DC4D7D64}" srcOrd="1" destOrd="0" presId="urn:microsoft.com/office/officeart/2005/8/layout/vList4#1"/>
    <dgm:cxn modelId="{E36639F4-F25F-4E86-9708-50AC0EE6336F}" srcId="{AE962AFA-E555-4760-8D02-36DF96842469}" destId="{F76A6B02-F0FC-49E1-BADF-5197AA5B8A8A}" srcOrd="0" destOrd="0" parTransId="{A537F85F-87BA-4BA9-8E1A-55BEF6CFFB0F}" sibTransId="{93785C76-2ED8-41E8-AE37-7C92264AC93C}"/>
    <dgm:cxn modelId="{BB391658-5BD8-4254-A27F-49E180FE6D6D}" type="presParOf" srcId="{AB4CE165-D385-44D2-81B1-CB3B45E28977}" destId="{D967ECAA-5CC8-48C8-A3F6-4A4719149478}" srcOrd="0" destOrd="0" presId="urn:microsoft.com/office/officeart/2005/8/layout/vList4#1"/>
    <dgm:cxn modelId="{44296164-74A4-4A09-9B8A-7BA25687B3E6}" type="presParOf" srcId="{D967ECAA-5CC8-48C8-A3F6-4A4719149478}" destId="{F9D1FE7C-190A-47FF-8F02-DB81988C0AEC}" srcOrd="0" destOrd="0" presId="urn:microsoft.com/office/officeart/2005/8/layout/vList4#1"/>
    <dgm:cxn modelId="{F209E379-BFBD-49DE-B7EF-645750CBA3A1}" type="presParOf" srcId="{D967ECAA-5CC8-48C8-A3F6-4A4719149478}" destId="{0EA29ECD-474A-4D57-BE2A-E4E2A7AD5835}" srcOrd="1" destOrd="0" presId="urn:microsoft.com/office/officeart/2005/8/layout/vList4#1"/>
    <dgm:cxn modelId="{1B795296-D935-4A9A-B7F1-E571222A673B}" type="presParOf" srcId="{D967ECAA-5CC8-48C8-A3F6-4A4719149478}" destId="{64887414-0A3F-467C-B96A-E909DC4D7D64}" srcOrd="2" destOrd="0" presId="urn:microsoft.com/office/officeart/2005/8/layout/vList4#1"/>
    <dgm:cxn modelId="{71F1DEC7-1BEF-48DC-A556-0F93097EEB72}" type="presParOf" srcId="{AB4CE165-D385-44D2-81B1-CB3B45E28977}" destId="{BD77C4A6-B96B-4006-9723-B22170C37063}" srcOrd="1" destOrd="0" presId="urn:microsoft.com/office/officeart/2005/8/layout/vList4#1"/>
    <dgm:cxn modelId="{1D872984-721B-4648-B55B-2FC8E461B8F1}" type="presParOf" srcId="{AB4CE165-D385-44D2-81B1-CB3B45E28977}" destId="{BFFE9DA1-F975-4CF7-959B-43372DF8B24E}" srcOrd="2" destOrd="0" presId="urn:microsoft.com/office/officeart/2005/8/layout/vList4#1"/>
    <dgm:cxn modelId="{73218A71-C227-49AE-8FC6-4E0A3AAF5EAE}" type="presParOf" srcId="{BFFE9DA1-F975-4CF7-959B-43372DF8B24E}" destId="{61A76149-A63F-4D5B-8E9B-6C91E1E99B07}" srcOrd="0" destOrd="0" presId="urn:microsoft.com/office/officeart/2005/8/layout/vList4#1"/>
    <dgm:cxn modelId="{2DF00877-1018-43E8-A7FD-CD5F527C967C}" type="presParOf" srcId="{BFFE9DA1-F975-4CF7-959B-43372DF8B24E}" destId="{D82B911B-BC3D-4383-9775-5E1828833639}" srcOrd="1" destOrd="0" presId="urn:microsoft.com/office/officeart/2005/8/layout/vList4#1"/>
    <dgm:cxn modelId="{B6467899-A148-4D86-8B5A-DCE5A6B27751}" type="presParOf" srcId="{BFFE9DA1-F975-4CF7-959B-43372DF8B24E}" destId="{C0C6459E-8B50-451F-99D8-ADB0CDF6F871}" srcOrd="2" destOrd="0" presId="urn:microsoft.com/office/officeart/2005/8/layout/vList4#1"/>
    <dgm:cxn modelId="{1DB9BC91-C209-4103-8727-F147E6F5FA4F}" type="presParOf" srcId="{AB4CE165-D385-44D2-81B1-CB3B45E28977}" destId="{5BDD2B75-A1BE-4C68-9231-C89DC6476D99}" srcOrd="3" destOrd="0" presId="urn:microsoft.com/office/officeart/2005/8/layout/vList4#1"/>
    <dgm:cxn modelId="{4092BA1F-8A75-482B-A522-08549EB7AE63}" type="presParOf" srcId="{AB4CE165-D385-44D2-81B1-CB3B45E28977}" destId="{F9582516-8803-4D83-A79D-6B8B042A6738}" srcOrd="4" destOrd="0" presId="urn:microsoft.com/office/officeart/2005/8/layout/vList4#1"/>
    <dgm:cxn modelId="{9DB13EDF-9328-4A05-8A60-6C1BB6FDF371}" type="presParOf" srcId="{F9582516-8803-4D83-A79D-6B8B042A6738}" destId="{57963396-3BC9-4B90-BD3C-9255B63EB5BC}" srcOrd="0" destOrd="0" presId="urn:microsoft.com/office/officeart/2005/8/layout/vList4#1"/>
    <dgm:cxn modelId="{17C78417-3CC1-4803-9700-4AE77C0E28BA}" type="presParOf" srcId="{F9582516-8803-4D83-A79D-6B8B042A6738}" destId="{2CFAA890-703D-4DEA-B71C-BF48FAB57520}" srcOrd="1" destOrd="0" presId="urn:microsoft.com/office/officeart/2005/8/layout/vList4#1"/>
    <dgm:cxn modelId="{4C9C9A8B-F5C0-4735-8037-8DFC793E8D03}" type="presParOf" srcId="{F9582516-8803-4D83-A79D-6B8B042A6738}" destId="{D937BC95-920F-4D75-AAE8-BD7DF76C2810}" srcOrd="2" destOrd="0" presId="urn:microsoft.com/office/officeart/2005/8/layout/vList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3F990E-E7CF-42F1-8417-5B090C2CF65E}" type="doc">
      <dgm:prSet loTypeId="urn:microsoft.com/office/officeart/2005/8/layout/matrix3" loCatId="matrix" qsTypeId="urn:microsoft.com/office/officeart/2005/8/quickstyle/simple1" qsCatId="simple" csTypeId="urn:microsoft.com/office/officeart/2005/8/colors/accent4_2" csCatId="accent4" phldr="1"/>
      <dgm:spPr/>
      <dgm:t>
        <a:bodyPr/>
        <a:lstStyle/>
        <a:p>
          <a:endParaRPr lang="en-US"/>
        </a:p>
      </dgm:t>
    </dgm:pt>
    <dgm:pt modelId="{CDA0C82F-E4BC-404E-BAC2-BBEFA2EC324D}">
      <dgm:prSet phldrT="[Text]" custT="1"/>
      <dgm:spPr>
        <a:solidFill>
          <a:srgbClr val="800080"/>
        </a:solidFill>
      </dgm:spPr>
      <dgm:t>
        <a:bodyPr/>
        <a:lstStyle/>
        <a:p>
          <a:r>
            <a:rPr lang="el-GR" sz="2800" b="1" dirty="0">
              <a:latin typeface="Calibri" panose="020F0502020204030204" pitchFamily="34" charset="0"/>
              <a:cs typeface="Calibri" panose="020F0502020204030204" pitchFamily="34" charset="0"/>
            </a:rPr>
            <a:t>Αυτο</a:t>
          </a:r>
          <a:r>
            <a:rPr lang="en-US" sz="2800" b="1" dirty="0">
              <a:latin typeface="Calibri" panose="020F0502020204030204" pitchFamily="34" charset="0"/>
              <a:cs typeface="Calibri" panose="020F0502020204030204" pitchFamily="34" charset="0"/>
            </a:rPr>
            <a:t>-</a:t>
          </a:r>
        </a:p>
        <a:p>
          <a:r>
            <a:rPr lang="el-GR" sz="2800" b="1" dirty="0">
              <a:latin typeface="Calibri" panose="020F0502020204030204" pitchFamily="34" charset="0"/>
              <a:cs typeface="Calibri" panose="020F0502020204030204" pitchFamily="34" charset="0"/>
            </a:rPr>
            <a:t>επίγνωση</a:t>
          </a:r>
          <a:endParaRPr lang="en-US" sz="2800" b="1" dirty="0">
            <a:latin typeface="Calibri" panose="020F0502020204030204" pitchFamily="34" charset="0"/>
            <a:cs typeface="Calibri" panose="020F0502020204030204" pitchFamily="34" charset="0"/>
          </a:endParaRPr>
        </a:p>
      </dgm:t>
    </dgm:pt>
    <dgm:pt modelId="{19AF57E9-AC5B-4826-BA84-5554B5DA9BAB}" type="parTrans" cxnId="{EF431B55-787B-425D-9182-FC5EECFBFD7F}">
      <dgm:prSet/>
      <dgm:spPr/>
      <dgm:t>
        <a:bodyPr/>
        <a:lstStyle/>
        <a:p>
          <a:endParaRPr lang="en-US"/>
        </a:p>
      </dgm:t>
    </dgm:pt>
    <dgm:pt modelId="{EF08D80D-9475-4C61-9DF8-917B5089B65A}" type="sibTrans" cxnId="{EF431B55-787B-425D-9182-FC5EECFBFD7F}">
      <dgm:prSet/>
      <dgm:spPr/>
      <dgm:t>
        <a:bodyPr/>
        <a:lstStyle/>
        <a:p>
          <a:endParaRPr lang="en-US"/>
        </a:p>
      </dgm:t>
    </dgm:pt>
    <dgm:pt modelId="{862812FD-4DF2-47E6-A05F-AC0173DA1E13}">
      <dgm:prSet phldrT="[Text]" custT="1"/>
      <dgm:spPr>
        <a:solidFill>
          <a:srgbClr val="800080"/>
        </a:solidFill>
      </dgm:spPr>
      <dgm:t>
        <a:bodyPr/>
        <a:lstStyle/>
        <a:p>
          <a:r>
            <a:rPr lang="el-GR" sz="2800" b="1" dirty="0">
              <a:latin typeface="Calibri" panose="020F0502020204030204" pitchFamily="34" charset="0"/>
              <a:cs typeface="Calibri" panose="020F0502020204030204" pitchFamily="34" charset="0"/>
            </a:rPr>
            <a:t>Κοινωνική</a:t>
          </a:r>
          <a:r>
            <a:rPr lang="el-GR" sz="1900" b="1" dirty="0">
              <a:latin typeface="Calibri" panose="020F0502020204030204" pitchFamily="34" charset="0"/>
              <a:cs typeface="Calibri" panose="020F0502020204030204" pitchFamily="34" charset="0"/>
            </a:rPr>
            <a:t> </a:t>
          </a:r>
          <a:r>
            <a:rPr lang="el-GR" sz="2800" b="1" dirty="0">
              <a:latin typeface="Calibri" panose="020F0502020204030204" pitchFamily="34" charset="0"/>
              <a:cs typeface="Calibri" panose="020F0502020204030204" pitchFamily="34" charset="0"/>
            </a:rPr>
            <a:t>Επίγνωση </a:t>
          </a:r>
          <a:r>
            <a:rPr lang="el-GR" sz="2000" b="1" dirty="0">
              <a:latin typeface="Calibri" panose="020F0502020204030204" pitchFamily="34" charset="0"/>
              <a:cs typeface="Calibri" panose="020F0502020204030204" pitchFamily="34" charset="0"/>
            </a:rPr>
            <a:t>(Ενσυναίσθηση)</a:t>
          </a:r>
          <a:endParaRPr lang="en-US" sz="2000" b="1" dirty="0">
            <a:latin typeface="Calibri" panose="020F0502020204030204" pitchFamily="34" charset="0"/>
            <a:cs typeface="Calibri" panose="020F0502020204030204" pitchFamily="34" charset="0"/>
          </a:endParaRPr>
        </a:p>
      </dgm:t>
    </dgm:pt>
    <dgm:pt modelId="{240CF453-DD16-478B-B19B-6D0F67E087F1}" type="parTrans" cxnId="{D24F731A-2B5E-4B28-80E8-B08D39ECDB81}">
      <dgm:prSet/>
      <dgm:spPr/>
      <dgm:t>
        <a:bodyPr/>
        <a:lstStyle/>
        <a:p>
          <a:endParaRPr lang="en-US"/>
        </a:p>
      </dgm:t>
    </dgm:pt>
    <dgm:pt modelId="{A7622AFE-BD69-443D-B665-E9A51E24282E}" type="sibTrans" cxnId="{D24F731A-2B5E-4B28-80E8-B08D39ECDB81}">
      <dgm:prSet/>
      <dgm:spPr/>
      <dgm:t>
        <a:bodyPr/>
        <a:lstStyle/>
        <a:p>
          <a:endParaRPr lang="en-US"/>
        </a:p>
      </dgm:t>
    </dgm:pt>
    <dgm:pt modelId="{FDA9BC9E-AD22-4D55-B241-45D847EE547F}">
      <dgm:prSet phldrT="[Text]" custT="1"/>
      <dgm:spPr>
        <a:solidFill>
          <a:srgbClr val="800080"/>
        </a:solidFill>
      </dgm:spPr>
      <dgm:t>
        <a:bodyPr/>
        <a:lstStyle/>
        <a:p>
          <a:r>
            <a:rPr lang="el-GR" sz="2800" b="1" dirty="0">
              <a:latin typeface="Calibri" panose="020F0502020204030204" pitchFamily="34" charset="0"/>
              <a:cs typeface="Calibri" panose="020F0502020204030204" pitchFamily="34" charset="0"/>
            </a:rPr>
            <a:t>Αυτο</a:t>
          </a:r>
          <a:r>
            <a:rPr lang="en-US" sz="2800" b="1" dirty="0">
              <a:latin typeface="Calibri" panose="020F0502020204030204" pitchFamily="34" charset="0"/>
              <a:cs typeface="Calibri" panose="020F0502020204030204" pitchFamily="34" charset="0"/>
            </a:rPr>
            <a:t>-</a:t>
          </a:r>
          <a:r>
            <a:rPr lang="el-GR" sz="2800" b="1" dirty="0">
              <a:latin typeface="Calibri" panose="020F0502020204030204" pitchFamily="34" charset="0"/>
              <a:cs typeface="Calibri" panose="020F0502020204030204" pitchFamily="34" charset="0"/>
            </a:rPr>
            <a:t>διαχείριση</a:t>
          </a:r>
          <a:endParaRPr lang="en-US" sz="2800" b="1" dirty="0">
            <a:latin typeface="Calibri" panose="020F0502020204030204" pitchFamily="34" charset="0"/>
            <a:cs typeface="Calibri" panose="020F0502020204030204" pitchFamily="34" charset="0"/>
          </a:endParaRPr>
        </a:p>
      </dgm:t>
    </dgm:pt>
    <dgm:pt modelId="{78A4D665-F161-4410-8797-4081EB69DED7}" type="parTrans" cxnId="{B235C904-DCF1-4E89-85CA-147CCF02123A}">
      <dgm:prSet/>
      <dgm:spPr/>
      <dgm:t>
        <a:bodyPr/>
        <a:lstStyle/>
        <a:p>
          <a:endParaRPr lang="en-US"/>
        </a:p>
      </dgm:t>
    </dgm:pt>
    <dgm:pt modelId="{C6B60467-E309-49FD-98F1-6F9F59BA6BE3}" type="sibTrans" cxnId="{B235C904-DCF1-4E89-85CA-147CCF02123A}">
      <dgm:prSet/>
      <dgm:spPr/>
      <dgm:t>
        <a:bodyPr/>
        <a:lstStyle/>
        <a:p>
          <a:endParaRPr lang="en-US"/>
        </a:p>
      </dgm:t>
    </dgm:pt>
    <dgm:pt modelId="{7D9A957E-0A39-4435-83D5-ADC53702FB7F}">
      <dgm:prSet phldrT="[Text]" custT="1"/>
      <dgm:spPr>
        <a:solidFill>
          <a:srgbClr val="800080"/>
        </a:solidFill>
      </dgm:spPr>
      <dgm:t>
        <a:bodyPr/>
        <a:lstStyle/>
        <a:p>
          <a:r>
            <a:rPr lang="el-GR" sz="2800" b="1" dirty="0">
              <a:latin typeface="Calibri" panose="020F0502020204030204" pitchFamily="34" charset="0"/>
              <a:cs typeface="Calibri" panose="020F0502020204030204" pitchFamily="34" charset="0"/>
            </a:rPr>
            <a:t>Διαχείριση σχέσεων</a:t>
          </a:r>
          <a:endParaRPr lang="en-US" sz="2800" b="1" dirty="0">
            <a:latin typeface="Calibri" panose="020F0502020204030204" pitchFamily="34" charset="0"/>
            <a:cs typeface="Calibri" panose="020F0502020204030204" pitchFamily="34" charset="0"/>
          </a:endParaRPr>
        </a:p>
      </dgm:t>
    </dgm:pt>
    <dgm:pt modelId="{9E2B7637-2431-46B3-B24C-AAF8C017BA2C}" type="parTrans" cxnId="{5C9E5C96-36D0-48FD-88CF-93CD76843D4F}">
      <dgm:prSet/>
      <dgm:spPr/>
      <dgm:t>
        <a:bodyPr/>
        <a:lstStyle/>
        <a:p>
          <a:endParaRPr lang="en-US"/>
        </a:p>
      </dgm:t>
    </dgm:pt>
    <dgm:pt modelId="{047E1740-E979-477D-98B6-2BE7ADDC5C86}" type="sibTrans" cxnId="{5C9E5C96-36D0-48FD-88CF-93CD76843D4F}">
      <dgm:prSet/>
      <dgm:spPr/>
      <dgm:t>
        <a:bodyPr/>
        <a:lstStyle/>
        <a:p>
          <a:endParaRPr lang="en-US"/>
        </a:p>
      </dgm:t>
    </dgm:pt>
    <dgm:pt modelId="{7DE245C3-94FC-48C8-8657-ABAC5C7987D6}" type="pres">
      <dgm:prSet presAssocID="{3F3F990E-E7CF-42F1-8417-5B090C2CF65E}" presName="matrix" presStyleCnt="0">
        <dgm:presLayoutVars>
          <dgm:chMax val="1"/>
          <dgm:dir/>
          <dgm:resizeHandles val="exact"/>
        </dgm:presLayoutVars>
      </dgm:prSet>
      <dgm:spPr/>
    </dgm:pt>
    <dgm:pt modelId="{EA7520AF-EA9B-45B0-96A6-576F0305B62D}" type="pres">
      <dgm:prSet presAssocID="{3F3F990E-E7CF-42F1-8417-5B090C2CF65E}" presName="diamond" presStyleLbl="bgShp" presStyleIdx="0" presStyleCnt="1"/>
      <dgm:spPr/>
    </dgm:pt>
    <dgm:pt modelId="{78112591-03B7-4FE4-B15B-7A397D88E825}" type="pres">
      <dgm:prSet presAssocID="{3F3F990E-E7CF-42F1-8417-5B090C2CF65E}" presName="quad1" presStyleLbl="node1" presStyleIdx="0" presStyleCnt="4" custScaleX="107841">
        <dgm:presLayoutVars>
          <dgm:chMax val="0"/>
          <dgm:chPref val="0"/>
          <dgm:bulletEnabled val="1"/>
        </dgm:presLayoutVars>
      </dgm:prSet>
      <dgm:spPr/>
    </dgm:pt>
    <dgm:pt modelId="{6E859E94-CE79-4C08-BE27-BF2C4213EC34}" type="pres">
      <dgm:prSet presAssocID="{3F3F990E-E7CF-42F1-8417-5B090C2CF65E}" presName="quad2" presStyleLbl="node1" presStyleIdx="1" presStyleCnt="4" custScaleX="107841">
        <dgm:presLayoutVars>
          <dgm:chMax val="0"/>
          <dgm:chPref val="0"/>
          <dgm:bulletEnabled val="1"/>
        </dgm:presLayoutVars>
      </dgm:prSet>
      <dgm:spPr/>
    </dgm:pt>
    <dgm:pt modelId="{D858A876-BFCE-443B-AD92-622FB12C744C}" type="pres">
      <dgm:prSet presAssocID="{3F3F990E-E7CF-42F1-8417-5B090C2CF65E}" presName="quad3" presStyleLbl="node1" presStyleIdx="2" presStyleCnt="4" custScaleX="107841">
        <dgm:presLayoutVars>
          <dgm:chMax val="0"/>
          <dgm:chPref val="0"/>
          <dgm:bulletEnabled val="1"/>
        </dgm:presLayoutVars>
      </dgm:prSet>
      <dgm:spPr/>
    </dgm:pt>
    <dgm:pt modelId="{29ED3E59-929D-48CB-8A3D-62271E17BCF1}" type="pres">
      <dgm:prSet presAssocID="{3F3F990E-E7CF-42F1-8417-5B090C2CF65E}" presName="quad4" presStyleLbl="node1" presStyleIdx="3" presStyleCnt="4" custScaleX="107841">
        <dgm:presLayoutVars>
          <dgm:chMax val="0"/>
          <dgm:chPref val="0"/>
          <dgm:bulletEnabled val="1"/>
        </dgm:presLayoutVars>
      </dgm:prSet>
      <dgm:spPr/>
    </dgm:pt>
  </dgm:ptLst>
  <dgm:cxnLst>
    <dgm:cxn modelId="{B235C904-DCF1-4E89-85CA-147CCF02123A}" srcId="{3F3F990E-E7CF-42F1-8417-5B090C2CF65E}" destId="{FDA9BC9E-AD22-4D55-B241-45D847EE547F}" srcOrd="2" destOrd="0" parTransId="{78A4D665-F161-4410-8797-4081EB69DED7}" sibTransId="{C6B60467-E309-49FD-98F1-6F9F59BA6BE3}"/>
    <dgm:cxn modelId="{0BECA911-49F3-47DB-82A9-B3D81292B034}" type="presOf" srcId="{7D9A957E-0A39-4435-83D5-ADC53702FB7F}" destId="{29ED3E59-929D-48CB-8A3D-62271E17BCF1}" srcOrd="0" destOrd="0" presId="urn:microsoft.com/office/officeart/2005/8/layout/matrix3"/>
    <dgm:cxn modelId="{D24F731A-2B5E-4B28-80E8-B08D39ECDB81}" srcId="{3F3F990E-E7CF-42F1-8417-5B090C2CF65E}" destId="{862812FD-4DF2-47E6-A05F-AC0173DA1E13}" srcOrd="1" destOrd="0" parTransId="{240CF453-DD16-478B-B19B-6D0F67E087F1}" sibTransId="{A7622AFE-BD69-443D-B665-E9A51E24282E}"/>
    <dgm:cxn modelId="{2D875B1D-8157-4D84-958D-34759A9506AF}" type="presOf" srcId="{862812FD-4DF2-47E6-A05F-AC0173DA1E13}" destId="{6E859E94-CE79-4C08-BE27-BF2C4213EC34}" srcOrd="0" destOrd="0" presId="urn:microsoft.com/office/officeart/2005/8/layout/matrix3"/>
    <dgm:cxn modelId="{5E9B3D22-35A7-4C25-AF52-2EC6523A954E}" type="presOf" srcId="{3F3F990E-E7CF-42F1-8417-5B090C2CF65E}" destId="{7DE245C3-94FC-48C8-8657-ABAC5C7987D6}" srcOrd="0" destOrd="0" presId="urn:microsoft.com/office/officeart/2005/8/layout/matrix3"/>
    <dgm:cxn modelId="{30273D35-E030-43FB-A53D-37DE56543336}" type="presOf" srcId="{CDA0C82F-E4BC-404E-BAC2-BBEFA2EC324D}" destId="{78112591-03B7-4FE4-B15B-7A397D88E825}" srcOrd="0" destOrd="0" presId="urn:microsoft.com/office/officeart/2005/8/layout/matrix3"/>
    <dgm:cxn modelId="{EF431B55-787B-425D-9182-FC5EECFBFD7F}" srcId="{3F3F990E-E7CF-42F1-8417-5B090C2CF65E}" destId="{CDA0C82F-E4BC-404E-BAC2-BBEFA2EC324D}" srcOrd="0" destOrd="0" parTransId="{19AF57E9-AC5B-4826-BA84-5554B5DA9BAB}" sibTransId="{EF08D80D-9475-4C61-9DF8-917B5089B65A}"/>
    <dgm:cxn modelId="{5C9E5C96-36D0-48FD-88CF-93CD76843D4F}" srcId="{3F3F990E-E7CF-42F1-8417-5B090C2CF65E}" destId="{7D9A957E-0A39-4435-83D5-ADC53702FB7F}" srcOrd="3" destOrd="0" parTransId="{9E2B7637-2431-46B3-B24C-AAF8C017BA2C}" sibTransId="{047E1740-E979-477D-98B6-2BE7ADDC5C86}"/>
    <dgm:cxn modelId="{BB5B9DC0-07B7-4114-A8C7-7A7BE94227EF}" type="presOf" srcId="{FDA9BC9E-AD22-4D55-B241-45D847EE547F}" destId="{D858A876-BFCE-443B-AD92-622FB12C744C}" srcOrd="0" destOrd="0" presId="urn:microsoft.com/office/officeart/2005/8/layout/matrix3"/>
    <dgm:cxn modelId="{BD887760-1521-40A4-AF1D-CA660E5223B7}" type="presParOf" srcId="{7DE245C3-94FC-48C8-8657-ABAC5C7987D6}" destId="{EA7520AF-EA9B-45B0-96A6-576F0305B62D}" srcOrd="0" destOrd="0" presId="urn:microsoft.com/office/officeart/2005/8/layout/matrix3"/>
    <dgm:cxn modelId="{2129CF15-FC16-4C42-86EB-EEC47510178C}" type="presParOf" srcId="{7DE245C3-94FC-48C8-8657-ABAC5C7987D6}" destId="{78112591-03B7-4FE4-B15B-7A397D88E825}" srcOrd="1" destOrd="0" presId="urn:microsoft.com/office/officeart/2005/8/layout/matrix3"/>
    <dgm:cxn modelId="{097515E2-4A01-4DEC-8BA5-A681C13DC08C}" type="presParOf" srcId="{7DE245C3-94FC-48C8-8657-ABAC5C7987D6}" destId="{6E859E94-CE79-4C08-BE27-BF2C4213EC34}" srcOrd="2" destOrd="0" presId="urn:microsoft.com/office/officeart/2005/8/layout/matrix3"/>
    <dgm:cxn modelId="{E80CA6EE-136F-4480-8AF9-434EA1C2EAF8}" type="presParOf" srcId="{7DE245C3-94FC-48C8-8657-ABAC5C7987D6}" destId="{D858A876-BFCE-443B-AD92-622FB12C744C}" srcOrd="3" destOrd="0" presId="urn:microsoft.com/office/officeart/2005/8/layout/matrix3"/>
    <dgm:cxn modelId="{5A977702-590C-4137-9B27-F8055D1411DC}" type="presParOf" srcId="{7DE245C3-94FC-48C8-8657-ABAC5C7987D6}" destId="{29ED3E59-929D-48CB-8A3D-62271E17BCF1}"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D1FE7C-190A-47FF-8F02-DB81988C0AEC}">
      <dsp:nvSpPr>
        <dsp:cNvPr id="0" name=""/>
        <dsp:cNvSpPr/>
      </dsp:nvSpPr>
      <dsp:spPr>
        <a:xfrm>
          <a:off x="0" y="78377"/>
          <a:ext cx="8534400" cy="1695747"/>
        </a:xfrm>
        <a:prstGeom prst="roundRect">
          <a:avLst>
            <a:gd name="adj" fmla="val 10000"/>
          </a:avLst>
        </a:prstGeom>
        <a:solidFill>
          <a:schemeClr val="lt1">
            <a:hueOff val="0"/>
            <a:satOff val="0"/>
            <a:lumOff val="0"/>
            <a:alphaOff val="0"/>
          </a:schemeClr>
        </a:solidFill>
        <a:ln w="28575"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dirty="0">
              <a:latin typeface="Calibri" panose="020F0502020204030204" pitchFamily="34" charset="0"/>
              <a:cs typeface="Calibri" panose="020F0502020204030204" pitchFamily="34" charset="0"/>
            </a:rPr>
            <a:t>Απέκτησε μεγάλη δημοτικότητα λόγω της δουλειάς του </a:t>
          </a:r>
          <a:r>
            <a:rPr lang="el-GR" sz="2400" b="1" kern="1200" dirty="0">
              <a:latin typeface="Calibri" panose="020F0502020204030204" pitchFamily="34" charset="0"/>
              <a:cs typeface="Calibri" panose="020F0502020204030204" pitchFamily="34" charset="0"/>
            </a:rPr>
            <a:t>Daniel Goleman</a:t>
          </a:r>
          <a:r>
            <a:rPr lang="el-GR" sz="2400" kern="1200" dirty="0">
              <a:latin typeface="Calibri" panose="020F0502020204030204" pitchFamily="34" charset="0"/>
              <a:cs typeface="Calibri" panose="020F0502020204030204" pitchFamily="34" charset="0"/>
            </a:rPr>
            <a:t>, Αμερικάνου ψυχολόγου</a:t>
          </a:r>
          <a:r>
            <a:rPr lang="en-US" sz="2400" kern="1200" dirty="0">
              <a:latin typeface="Calibri" panose="020F0502020204030204" pitchFamily="34" charset="0"/>
              <a:cs typeface="Calibri" panose="020F0502020204030204" pitchFamily="34" charset="0"/>
            </a:rPr>
            <a:t>/</a:t>
          </a:r>
          <a:r>
            <a:rPr lang="el-GR" sz="2400" kern="1200" dirty="0">
              <a:latin typeface="Calibri" panose="020F0502020204030204" pitchFamily="34" charset="0"/>
              <a:cs typeface="Calibri" panose="020F0502020204030204" pitchFamily="34" charset="0"/>
            </a:rPr>
            <a:t>δημοσιογράφου, ο οποίος την έκανε ευρύτερη γνωστή στο κοινό από τις αρχές της δεκαετίας του 1990.</a:t>
          </a:r>
          <a:endParaRPr lang="en-US" sz="2400" kern="1200" dirty="0">
            <a:latin typeface="Calibri" panose="020F0502020204030204" pitchFamily="34" charset="0"/>
            <a:cs typeface="Calibri" panose="020F0502020204030204" pitchFamily="34" charset="0"/>
          </a:endParaRPr>
        </a:p>
      </dsp:txBody>
      <dsp:txXfrm>
        <a:off x="1876454" y="78377"/>
        <a:ext cx="6657945" cy="1695747"/>
      </dsp:txXfrm>
    </dsp:sp>
    <dsp:sp modelId="{0EA29ECD-474A-4D57-BE2A-E4E2A7AD5835}">
      <dsp:nvSpPr>
        <dsp:cNvPr id="0" name=""/>
        <dsp:cNvSpPr/>
      </dsp:nvSpPr>
      <dsp:spPr>
        <a:xfrm>
          <a:off x="3222" y="93272"/>
          <a:ext cx="1706880" cy="1666675"/>
        </a:xfrm>
        <a:prstGeom prst="roundRect">
          <a:avLst>
            <a:gd name="adj" fmla="val 10000"/>
          </a:avLst>
        </a:prstGeom>
        <a:blipFill rotWithShape="0">
          <a:blip xmlns:r="http://schemas.openxmlformats.org/officeDocument/2006/relationships" r:embed="rId1"/>
          <a:stretch>
            <a:fillRect/>
          </a:stretch>
        </a:blipFill>
        <a:ln w="28575"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A76149-A63F-4D5B-8E9B-6C91E1E99B07}">
      <dsp:nvSpPr>
        <dsp:cNvPr id="0" name=""/>
        <dsp:cNvSpPr/>
      </dsp:nvSpPr>
      <dsp:spPr>
        <a:xfrm>
          <a:off x="0" y="1909601"/>
          <a:ext cx="8534400" cy="1695747"/>
        </a:xfrm>
        <a:prstGeom prst="roundRect">
          <a:avLst>
            <a:gd name="adj" fmla="val 10000"/>
          </a:avLst>
        </a:prstGeom>
        <a:solidFill>
          <a:schemeClr val="lt1">
            <a:hueOff val="0"/>
            <a:satOff val="0"/>
            <a:lumOff val="0"/>
            <a:alphaOff val="0"/>
          </a:schemeClr>
        </a:solidFill>
        <a:ln w="28575"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b="1" kern="1200" dirty="0">
              <a:latin typeface="Calibri" panose="020F0502020204030204" pitchFamily="34" charset="0"/>
              <a:cs typeface="Calibri" panose="020F0502020204030204" pitchFamily="34" charset="0"/>
            </a:rPr>
            <a:t>Δείκτης</a:t>
          </a:r>
          <a:r>
            <a:rPr lang="el-GR" sz="2400" kern="1200" dirty="0">
              <a:latin typeface="Calibri" panose="020F0502020204030204" pitchFamily="34" charset="0"/>
              <a:cs typeface="Calibri" panose="020F0502020204030204" pitchFamily="34" charset="0"/>
            </a:rPr>
            <a:t> </a:t>
          </a:r>
          <a:r>
            <a:rPr lang="el-GR" sz="2400" b="1" kern="1200" dirty="0">
              <a:latin typeface="Calibri" panose="020F0502020204030204" pitchFamily="34" charset="0"/>
              <a:cs typeface="Calibri" panose="020F0502020204030204" pitchFamily="34" charset="0"/>
            </a:rPr>
            <a:t>απεικόνισης</a:t>
          </a:r>
          <a:r>
            <a:rPr lang="el-GR" sz="2400" kern="1200" dirty="0">
              <a:latin typeface="Calibri" panose="020F0502020204030204" pitchFamily="34" charset="0"/>
              <a:cs typeface="Calibri" panose="020F0502020204030204" pitchFamily="34" charset="0"/>
            </a:rPr>
            <a:t> </a:t>
          </a:r>
          <a:r>
            <a:rPr lang="el-GR" sz="2400" b="1" kern="1200" dirty="0">
              <a:latin typeface="Calibri" panose="020F0502020204030204" pitchFamily="34" charset="0"/>
              <a:cs typeface="Calibri" panose="020F0502020204030204" pitchFamily="34" charset="0"/>
            </a:rPr>
            <a:t>κοινωνικών ικανοτήτων</a:t>
          </a:r>
          <a:r>
            <a:rPr lang="en-US" sz="2400" b="1" kern="1200" dirty="0">
              <a:latin typeface="Calibri" panose="020F0502020204030204" pitchFamily="34" charset="0"/>
              <a:cs typeface="Calibri" panose="020F0502020204030204" pitchFamily="34" charset="0"/>
            </a:rPr>
            <a:t>,</a:t>
          </a:r>
          <a:r>
            <a:rPr lang="el-GR" sz="2400" b="1" kern="1200" dirty="0">
              <a:latin typeface="Calibri" panose="020F0502020204030204" pitchFamily="34" charset="0"/>
              <a:cs typeface="Calibri" panose="020F0502020204030204" pitchFamily="34" charset="0"/>
            </a:rPr>
            <a:t> </a:t>
          </a:r>
          <a:r>
            <a:rPr lang="el-GR" sz="2400" kern="1200" dirty="0">
              <a:latin typeface="Calibri" panose="020F0502020204030204" pitchFamily="34" charset="0"/>
              <a:cs typeface="Calibri" panose="020F0502020204030204" pitchFamily="34" charset="0"/>
            </a:rPr>
            <a:t>όπως η συνεργασία, η επικοινωνία, η διαχείριση συγκρούσεων και γενικότερα η εποικοδομητική αλληλεπίδραση με άλλους. </a:t>
          </a:r>
          <a:endParaRPr lang="en-US" sz="2400" kern="1200" dirty="0">
            <a:latin typeface="Calibri" panose="020F0502020204030204" pitchFamily="34" charset="0"/>
            <a:cs typeface="Calibri" panose="020F0502020204030204" pitchFamily="34" charset="0"/>
          </a:endParaRPr>
        </a:p>
      </dsp:txBody>
      <dsp:txXfrm>
        <a:off x="1876454" y="1909601"/>
        <a:ext cx="6657945" cy="1695747"/>
      </dsp:txXfrm>
    </dsp:sp>
    <dsp:sp modelId="{D82B911B-BC3D-4383-9775-5E1828833639}">
      <dsp:nvSpPr>
        <dsp:cNvPr id="0" name=""/>
        <dsp:cNvSpPr/>
      </dsp:nvSpPr>
      <dsp:spPr>
        <a:xfrm>
          <a:off x="3222" y="1894570"/>
          <a:ext cx="1706880" cy="1710778"/>
        </a:xfrm>
        <a:prstGeom prst="roundRect">
          <a:avLst>
            <a:gd name="adj" fmla="val 10000"/>
          </a:avLst>
        </a:prstGeom>
        <a:blipFill rotWithShape="0">
          <a:blip xmlns:r="http://schemas.openxmlformats.org/officeDocument/2006/relationships" r:embed="rId2"/>
          <a:stretch>
            <a:fillRect/>
          </a:stretch>
        </a:blipFill>
        <a:ln w="28575"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963396-3BC9-4B90-BD3C-9255B63EB5BC}">
      <dsp:nvSpPr>
        <dsp:cNvPr id="0" name=""/>
        <dsp:cNvSpPr/>
      </dsp:nvSpPr>
      <dsp:spPr>
        <a:xfrm>
          <a:off x="0" y="3765529"/>
          <a:ext cx="8534400" cy="1695747"/>
        </a:xfrm>
        <a:prstGeom prst="roundRect">
          <a:avLst>
            <a:gd name="adj" fmla="val 10000"/>
          </a:avLst>
        </a:prstGeom>
        <a:solidFill>
          <a:schemeClr val="lt1">
            <a:hueOff val="0"/>
            <a:satOff val="0"/>
            <a:lumOff val="0"/>
            <a:alphaOff val="0"/>
          </a:schemeClr>
        </a:solidFill>
        <a:ln w="28575"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altLang="el-GR" sz="2400" kern="1200" dirty="0">
              <a:latin typeface="Calibri" panose="020F0502020204030204" pitchFamily="34" charset="0"/>
              <a:cs typeface="Calibri" panose="020F0502020204030204" pitchFamily="34" charset="0"/>
            </a:rPr>
            <a:t>Η συναισθηματική νοημοσύνη σημαίνει την </a:t>
          </a:r>
          <a:r>
            <a:rPr lang="el-GR" altLang="el-GR" sz="2400" b="1" kern="1200" dirty="0">
              <a:latin typeface="Calibri" panose="020F0502020204030204" pitchFamily="34" charset="0"/>
              <a:cs typeface="Calibri" panose="020F0502020204030204" pitchFamily="34" charset="0"/>
            </a:rPr>
            <a:t>αντίληψη</a:t>
          </a:r>
          <a:r>
            <a:rPr lang="el-GR" altLang="el-GR" sz="2400" kern="1200" dirty="0">
              <a:latin typeface="Calibri" panose="020F0502020204030204" pitchFamily="34" charset="0"/>
              <a:cs typeface="Calibri" panose="020F0502020204030204" pitchFamily="34" charset="0"/>
            </a:rPr>
            <a:t> και την </a:t>
          </a:r>
          <a:r>
            <a:rPr lang="el-GR" altLang="el-GR" sz="2400" b="1" kern="1200" dirty="0">
              <a:latin typeface="Calibri" panose="020F0502020204030204" pitchFamily="34" charset="0"/>
              <a:cs typeface="Calibri" panose="020F0502020204030204" pitchFamily="34" charset="0"/>
            </a:rPr>
            <a:t>έκφραση</a:t>
          </a:r>
          <a:r>
            <a:rPr lang="el-GR" altLang="el-GR" sz="2400" kern="1200" dirty="0">
              <a:latin typeface="Calibri" panose="020F0502020204030204" pitchFamily="34" charset="0"/>
              <a:cs typeface="Calibri" panose="020F0502020204030204" pitchFamily="34" charset="0"/>
            </a:rPr>
            <a:t> των συναισθημάτων με ακρίβεια (</a:t>
          </a:r>
          <a:r>
            <a:rPr lang="en-US" altLang="el-GR" sz="2400" kern="1200" dirty="0">
              <a:latin typeface="Calibri" panose="020F0502020204030204" pitchFamily="34" charset="0"/>
              <a:cs typeface="Calibri" panose="020F0502020204030204" pitchFamily="34" charset="0"/>
            </a:rPr>
            <a:t>P. </a:t>
          </a:r>
          <a:r>
            <a:rPr lang="en-US" altLang="el-GR" sz="2400" kern="1200" dirty="0" err="1">
              <a:latin typeface="Calibri" panose="020F0502020204030204" pitchFamily="34" charset="0"/>
              <a:cs typeface="Calibri" panose="020F0502020204030204" pitchFamily="34" charset="0"/>
            </a:rPr>
            <a:t>Salovey</a:t>
          </a:r>
          <a:r>
            <a:rPr lang="el-GR" altLang="el-GR" sz="2400" kern="1200" dirty="0">
              <a:latin typeface="Calibri" panose="020F0502020204030204" pitchFamily="34" charset="0"/>
              <a:cs typeface="Calibri" panose="020F0502020204030204" pitchFamily="34" charset="0"/>
            </a:rPr>
            <a:t>, </a:t>
          </a:r>
          <a:r>
            <a:rPr lang="en-US" altLang="el-GR" sz="2400" kern="1200" dirty="0">
              <a:latin typeface="Calibri" panose="020F0502020204030204" pitchFamily="34" charset="0"/>
              <a:cs typeface="Calibri" panose="020F0502020204030204" pitchFamily="34" charset="0"/>
            </a:rPr>
            <a:t>1989</a:t>
          </a:r>
          <a:r>
            <a:rPr lang="el-GR" altLang="el-GR" sz="2400" kern="1200" dirty="0">
              <a:latin typeface="Calibri" panose="020F0502020204030204" pitchFamily="34" charset="0"/>
              <a:cs typeface="Calibri" panose="020F0502020204030204" pitchFamily="34" charset="0"/>
            </a:rPr>
            <a:t>).</a:t>
          </a:r>
          <a:endParaRPr lang="en-US" sz="2400" kern="1200" dirty="0">
            <a:latin typeface="Calibri" panose="020F0502020204030204" pitchFamily="34" charset="0"/>
            <a:cs typeface="Calibri" panose="020F0502020204030204" pitchFamily="34" charset="0"/>
          </a:endParaRPr>
        </a:p>
      </dsp:txBody>
      <dsp:txXfrm>
        <a:off x="1876454" y="3765529"/>
        <a:ext cx="6657945" cy="1695747"/>
      </dsp:txXfrm>
    </dsp:sp>
    <dsp:sp modelId="{2CFAA890-703D-4DEA-B71C-BF48FAB57520}">
      <dsp:nvSpPr>
        <dsp:cNvPr id="0" name=""/>
        <dsp:cNvSpPr/>
      </dsp:nvSpPr>
      <dsp:spPr>
        <a:xfrm>
          <a:off x="3222" y="3745675"/>
          <a:ext cx="1706880" cy="1735455"/>
        </a:xfrm>
        <a:prstGeom prst="roundRect">
          <a:avLst>
            <a:gd name="adj" fmla="val 10000"/>
          </a:avLst>
        </a:prstGeom>
        <a:blipFill>
          <a:blip xmlns:r="http://schemas.openxmlformats.org/officeDocument/2006/relationships" r:embed="rId3"/>
          <a:srcRect/>
          <a:stretch>
            <a:fillRect l="-25000" r="-25000"/>
          </a:stretch>
        </a:blipFill>
        <a:ln w="28575"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7520AF-EA9B-45B0-96A6-576F0305B62D}">
      <dsp:nvSpPr>
        <dsp:cNvPr id="0" name=""/>
        <dsp:cNvSpPr/>
      </dsp:nvSpPr>
      <dsp:spPr>
        <a:xfrm>
          <a:off x="1485899" y="0"/>
          <a:ext cx="5257800" cy="5257800"/>
        </a:xfrm>
        <a:prstGeom prst="diamond">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112591-03B7-4FE4-B15B-7A397D88E825}">
      <dsp:nvSpPr>
        <dsp:cNvPr id="0" name=""/>
        <dsp:cNvSpPr/>
      </dsp:nvSpPr>
      <dsp:spPr>
        <a:xfrm>
          <a:off x="1904999" y="499491"/>
          <a:ext cx="2211324" cy="2050542"/>
        </a:xfrm>
        <a:prstGeom prst="roundRect">
          <a:avLst/>
        </a:prstGeom>
        <a:solidFill>
          <a:srgbClr val="800080"/>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l-GR" sz="2800" b="1" kern="1200" dirty="0">
              <a:latin typeface="Calibri" panose="020F0502020204030204" pitchFamily="34" charset="0"/>
              <a:cs typeface="Calibri" panose="020F0502020204030204" pitchFamily="34" charset="0"/>
            </a:rPr>
            <a:t>Αυτο</a:t>
          </a:r>
          <a:r>
            <a:rPr lang="en-US" sz="2800" b="1" kern="1200" dirty="0">
              <a:latin typeface="Calibri" panose="020F0502020204030204" pitchFamily="34" charset="0"/>
              <a:cs typeface="Calibri" panose="020F0502020204030204" pitchFamily="34" charset="0"/>
            </a:rPr>
            <a:t>-</a:t>
          </a:r>
        </a:p>
        <a:p>
          <a:pPr marL="0" lvl="0" indent="0" algn="ctr" defTabSz="1244600">
            <a:lnSpc>
              <a:spcPct val="90000"/>
            </a:lnSpc>
            <a:spcBef>
              <a:spcPct val="0"/>
            </a:spcBef>
            <a:spcAft>
              <a:spcPct val="35000"/>
            </a:spcAft>
            <a:buNone/>
          </a:pPr>
          <a:r>
            <a:rPr lang="el-GR" sz="2800" b="1" kern="1200" dirty="0">
              <a:latin typeface="Calibri" panose="020F0502020204030204" pitchFamily="34" charset="0"/>
              <a:cs typeface="Calibri" panose="020F0502020204030204" pitchFamily="34" charset="0"/>
            </a:rPr>
            <a:t>επίγνωση</a:t>
          </a:r>
          <a:endParaRPr lang="en-US" sz="2800" b="1" kern="1200" dirty="0">
            <a:latin typeface="Calibri" panose="020F0502020204030204" pitchFamily="34" charset="0"/>
            <a:cs typeface="Calibri" panose="020F0502020204030204" pitchFamily="34" charset="0"/>
          </a:endParaRPr>
        </a:p>
      </dsp:txBody>
      <dsp:txXfrm>
        <a:off x="2005098" y="599590"/>
        <a:ext cx="2011126" cy="1850344"/>
      </dsp:txXfrm>
    </dsp:sp>
    <dsp:sp modelId="{6E859E94-CE79-4C08-BE27-BF2C4213EC34}">
      <dsp:nvSpPr>
        <dsp:cNvPr id="0" name=""/>
        <dsp:cNvSpPr/>
      </dsp:nvSpPr>
      <dsp:spPr>
        <a:xfrm>
          <a:off x="4113275" y="499491"/>
          <a:ext cx="2211324" cy="2050542"/>
        </a:xfrm>
        <a:prstGeom prst="roundRect">
          <a:avLst/>
        </a:prstGeom>
        <a:solidFill>
          <a:srgbClr val="800080"/>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l-GR" sz="2800" b="1" kern="1200" dirty="0">
              <a:latin typeface="Calibri" panose="020F0502020204030204" pitchFamily="34" charset="0"/>
              <a:cs typeface="Calibri" panose="020F0502020204030204" pitchFamily="34" charset="0"/>
            </a:rPr>
            <a:t>Κοινωνική</a:t>
          </a:r>
          <a:r>
            <a:rPr lang="el-GR" sz="1900" b="1" kern="1200" dirty="0">
              <a:latin typeface="Calibri" panose="020F0502020204030204" pitchFamily="34" charset="0"/>
              <a:cs typeface="Calibri" panose="020F0502020204030204" pitchFamily="34" charset="0"/>
            </a:rPr>
            <a:t> </a:t>
          </a:r>
          <a:r>
            <a:rPr lang="el-GR" sz="2800" b="1" kern="1200" dirty="0">
              <a:latin typeface="Calibri" panose="020F0502020204030204" pitchFamily="34" charset="0"/>
              <a:cs typeface="Calibri" panose="020F0502020204030204" pitchFamily="34" charset="0"/>
            </a:rPr>
            <a:t>Επίγνωση </a:t>
          </a:r>
          <a:r>
            <a:rPr lang="el-GR" sz="2000" b="1" kern="1200" dirty="0">
              <a:latin typeface="Calibri" panose="020F0502020204030204" pitchFamily="34" charset="0"/>
              <a:cs typeface="Calibri" panose="020F0502020204030204" pitchFamily="34" charset="0"/>
            </a:rPr>
            <a:t>(Ενσυναίσθηση)</a:t>
          </a:r>
          <a:endParaRPr lang="en-US" sz="2000" b="1" kern="1200" dirty="0">
            <a:latin typeface="Calibri" panose="020F0502020204030204" pitchFamily="34" charset="0"/>
            <a:cs typeface="Calibri" panose="020F0502020204030204" pitchFamily="34" charset="0"/>
          </a:endParaRPr>
        </a:p>
      </dsp:txBody>
      <dsp:txXfrm>
        <a:off x="4213374" y="599590"/>
        <a:ext cx="2011126" cy="1850344"/>
      </dsp:txXfrm>
    </dsp:sp>
    <dsp:sp modelId="{D858A876-BFCE-443B-AD92-622FB12C744C}">
      <dsp:nvSpPr>
        <dsp:cNvPr id="0" name=""/>
        <dsp:cNvSpPr/>
      </dsp:nvSpPr>
      <dsp:spPr>
        <a:xfrm>
          <a:off x="1904999" y="2707767"/>
          <a:ext cx="2211324" cy="2050542"/>
        </a:xfrm>
        <a:prstGeom prst="roundRect">
          <a:avLst/>
        </a:prstGeom>
        <a:solidFill>
          <a:srgbClr val="800080"/>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l-GR" sz="2800" b="1" kern="1200" dirty="0">
              <a:latin typeface="Calibri" panose="020F0502020204030204" pitchFamily="34" charset="0"/>
              <a:cs typeface="Calibri" panose="020F0502020204030204" pitchFamily="34" charset="0"/>
            </a:rPr>
            <a:t>Αυτο</a:t>
          </a:r>
          <a:r>
            <a:rPr lang="en-US" sz="2800" b="1" kern="1200" dirty="0">
              <a:latin typeface="Calibri" panose="020F0502020204030204" pitchFamily="34" charset="0"/>
              <a:cs typeface="Calibri" panose="020F0502020204030204" pitchFamily="34" charset="0"/>
            </a:rPr>
            <a:t>-</a:t>
          </a:r>
          <a:r>
            <a:rPr lang="el-GR" sz="2800" b="1" kern="1200" dirty="0">
              <a:latin typeface="Calibri" panose="020F0502020204030204" pitchFamily="34" charset="0"/>
              <a:cs typeface="Calibri" panose="020F0502020204030204" pitchFamily="34" charset="0"/>
            </a:rPr>
            <a:t>διαχείριση</a:t>
          </a:r>
          <a:endParaRPr lang="en-US" sz="2800" b="1" kern="1200" dirty="0">
            <a:latin typeface="Calibri" panose="020F0502020204030204" pitchFamily="34" charset="0"/>
            <a:cs typeface="Calibri" panose="020F0502020204030204" pitchFamily="34" charset="0"/>
          </a:endParaRPr>
        </a:p>
      </dsp:txBody>
      <dsp:txXfrm>
        <a:off x="2005098" y="2807866"/>
        <a:ext cx="2011126" cy="1850344"/>
      </dsp:txXfrm>
    </dsp:sp>
    <dsp:sp modelId="{29ED3E59-929D-48CB-8A3D-62271E17BCF1}">
      <dsp:nvSpPr>
        <dsp:cNvPr id="0" name=""/>
        <dsp:cNvSpPr/>
      </dsp:nvSpPr>
      <dsp:spPr>
        <a:xfrm>
          <a:off x="4113275" y="2707767"/>
          <a:ext cx="2211324" cy="2050542"/>
        </a:xfrm>
        <a:prstGeom prst="roundRect">
          <a:avLst/>
        </a:prstGeom>
        <a:solidFill>
          <a:srgbClr val="800080"/>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l-GR" sz="2800" b="1" kern="1200" dirty="0">
              <a:latin typeface="Calibri" panose="020F0502020204030204" pitchFamily="34" charset="0"/>
              <a:cs typeface="Calibri" panose="020F0502020204030204" pitchFamily="34" charset="0"/>
            </a:rPr>
            <a:t>Διαχείριση σχέσεων</a:t>
          </a:r>
          <a:endParaRPr lang="en-US" sz="2800" b="1" kern="1200" dirty="0">
            <a:latin typeface="Calibri" panose="020F0502020204030204" pitchFamily="34" charset="0"/>
            <a:cs typeface="Calibri" panose="020F0502020204030204" pitchFamily="34" charset="0"/>
          </a:endParaRPr>
        </a:p>
      </dsp:txBody>
      <dsp:txXfrm>
        <a:off x="4213374" y="2807866"/>
        <a:ext cx="2011126" cy="1850344"/>
      </dsp:txXfrm>
    </dsp:sp>
  </dsp:spTree>
</dsp:drawing>
</file>

<file path=ppt/diagrams/layout1.xml><?xml version="1.0" encoding="utf-8"?>
<dgm:layoutDef xmlns:dgm="http://schemas.openxmlformats.org/drawingml/2006/diagram" xmlns:a="http://schemas.openxmlformats.org/drawingml/2006/main" uniqueId="urn:microsoft.com/office/officeart/2005/8/layout/vList4#1">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3EDF2A-E763-4647-835A-8688456ED8C9}" type="datetimeFigureOut">
              <a:rPr lang="el-GR" smtClean="0"/>
              <a:t>15/6/2021</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5623E9-7F70-49F3-9E4F-F99DD9F511A7}" type="slidenum">
              <a:rPr lang="el-GR" smtClean="0"/>
              <a:t>‹#›</a:t>
            </a:fld>
            <a:endParaRPr lang="el-GR"/>
          </a:p>
        </p:txBody>
      </p:sp>
    </p:spTree>
    <p:extLst>
      <p:ext uri="{BB962C8B-B14F-4D97-AF65-F5344CB8AC3E}">
        <p14:creationId xmlns:p14="http://schemas.microsoft.com/office/powerpoint/2010/main" val="4954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5</a:t>
            </a:fld>
            <a:endParaRPr lang="el-GR"/>
          </a:p>
        </p:txBody>
      </p:sp>
    </p:spTree>
    <p:extLst>
      <p:ext uri="{BB962C8B-B14F-4D97-AF65-F5344CB8AC3E}">
        <p14:creationId xmlns:p14="http://schemas.microsoft.com/office/powerpoint/2010/main" val="24232756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baseline="0" dirty="0"/>
              <a:t>Ατομική Άσκηση</a:t>
            </a:r>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15</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baseline="0"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16</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baseline="0"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17</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6</a:t>
            </a:fld>
            <a:endParaRPr lang="el-GR"/>
          </a:p>
        </p:txBody>
      </p:sp>
    </p:spTree>
    <p:extLst>
      <p:ext uri="{BB962C8B-B14F-4D97-AF65-F5344CB8AC3E}">
        <p14:creationId xmlns:p14="http://schemas.microsoft.com/office/powerpoint/2010/main" val="2055382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7</a:t>
            </a:fld>
            <a:endParaRPr lang="el-GR"/>
          </a:p>
        </p:txBody>
      </p:sp>
    </p:spTree>
    <p:extLst>
      <p:ext uri="{BB962C8B-B14F-4D97-AF65-F5344CB8AC3E}">
        <p14:creationId xmlns:p14="http://schemas.microsoft.com/office/powerpoint/2010/main" val="2909664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8</a:t>
            </a:fld>
            <a:endParaRPr lang="el-GR"/>
          </a:p>
        </p:txBody>
      </p:sp>
    </p:spTree>
    <p:extLst>
      <p:ext uri="{BB962C8B-B14F-4D97-AF65-F5344CB8AC3E}">
        <p14:creationId xmlns:p14="http://schemas.microsoft.com/office/powerpoint/2010/main" val="2930700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9</a:t>
            </a:fld>
            <a:endParaRPr lang="el-GR"/>
          </a:p>
        </p:txBody>
      </p:sp>
    </p:spTree>
    <p:extLst>
      <p:ext uri="{BB962C8B-B14F-4D97-AF65-F5344CB8AC3E}">
        <p14:creationId xmlns:p14="http://schemas.microsoft.com/office/powerpoint/2010/main" val="1233152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10</a:t>
            </a:fld>
            <a:endParaRPr lang="el-GR"/>
          </a:p>
        </p:txBody>
      </p:sp>
    </p:spTree>
    <p:extLst>
      <p:ext uri="{BB962C8B-B14F-4D97-AF65-F5344CB8AC3E}">
        <p14:creationId xmlns:p14="http://schemas.microsoft.com/office/powerpoint/2010/main" val="204308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Τις τελευταίες δύο δεκαετίες έχουν πληθύνει οι φωνές που ισχυρίζονται ότι προσόντα που έχει κάποιος, όπως σπουδές και εμπειρία, δεν αποτελούν το μόνο κριτήριο για την ανάδειξη και τη διάκρισή του στον επαγγελματικό τομέα (</a:t>
            </a:r>
            <a:r>
              <a:rPr lang="en-US" sz="1200" kern="1200" dirty="0">
                <a:solidFill>
                  <a:schemeClr val="tx1"/>
                </a:solidFill>
                <a:effectLst/>
                <a:latin typeface="+mn-lt"/>
                <a:ea typeface="+mn-ea"/>
                <a:cs typeface="+mn-cs"/>
              </a:rPr>
              <a:t>Goleman</a:t>
            </a:r>
            <a:r>
              <a:rPr lang="el-GR" sz="1200" kern="1200" dirty="0">
                <a:solidFill>
                  <a:schemeClr val="tx1"/>
                </a:solidFill>
                <a:effectLst/>
                <a:latin typeface="+mn-lt"/>
                <a:ea typeface="+mn-ea"/>
                <a:cs typeface="+mn-cs"/>
              </a:rPr>
              <a:t>, 2009) . </a:t>
            </a: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Η Συναισθηματική Νοημοσύνη, ως έννοια, έχει αποκτήσει ιδιαίτερο ενδιαφέρον τα τελευταία χρόνια ως ένας δείκτης απεικόνισης του επιπέδου των ικανοτήτων των ατόμων σε διάφορες καταστάσεις που σχετίζονται με μια σειρά παραμέτρους, όπως τη συνεργασία, την επικοινωνία, τη διαχείριση συγκρούσεων και γενικότερα την αλληλεπίδραση με άλλους. </a:t>
            </a: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Φαίνεται, επομένως, ότι  και η σημασία που έχει η Συναισθηματική Νοημοσύνη στο εργασιακό περιβάλλον, καθώς πλέον φαίνεται ότι είναι ανάγκη τα στελέχη των οργανισμών να καλλιεργούν δεξιότητες στοχεύοντας στην ανάπτυξη τόσο σε προσωπικό επίπεδο, όσο και σε συλλογικό.</a:t>
            </a:r>
          </a:p>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11</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baseline="0"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14</a:t>
            </a:fld>
            <a:endParaRPr lang="el-GR"/>
          </a:p>
        </p:txBody>
      </p:sp>
    </p:spTree>
    <p:extLst>
      <p:ext uri="{BB962C8B-B14F-4D97-AF65-F5344CB8AC3E}">
        <p14:creationId xmlns:p14="http://schemas.microsoft.com/office/powerpoint/2010/main" val="1201939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l-GR"/>
              <a:t>Στυλ κύριου τίτλου</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fld id="{780F73CB-D7AC-4A5E-B2E2-561B624E0069}" type="datetimeFigureOut">
              <a:rPr lang="el-GR" smtClean="0"/>
              <a:t>15/6/2021</a:t>
            </a:fld>
            <a:endParaRPr lang="el-GR"/>
          </a:p>
        </p:txBody>
      </p:sp>
      <p:sp>
        <p:nvSpPr>
          <p:cNvPr id="5" name="Footer Placeholder 4"/>
          <p:cNvSpPr>
            <a:spLocks noGrp="1"/>
          </p:cNvSpPr>
          <p:nvPr>
            <p:ph type="ftr" sz="quarter" idx="11"/>
          </p:nvPr>
        </p:nvSpPr>
        <p:spPr/>
        <p:txBody>
          <a:bodyPr/>
          <a:lstStyle/>
          <a:p>
            <a:endParaRPr lang="el-GR"/>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94D5980F-2BDA-40E7-AED3-EC39CD404B05}"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780F73CB-D7AC-4A5E-B2E2-561B624E0069}" type="datetimeFigureOut">
              <a:rPr lang="el-GR" smtClean="0"/>
              <a:t>15/6/2021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a:t>Στυλ κύριου τίτλου</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780F73CB-D7AC-4A5E-B2E2-561B624E0069}" type="datetimeFigureOut">
              <a:rPr lang="el-GR" smtClean="0"/>
              <a:t>15/6/2021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780F73CB-D7AC-4A5E-B2E2-561B624E0069}" type="datetimeFigureOut">
              <a:rPr lang="el-GR" smtClean="0"/>
              <a:t>15/6/2021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7" name="Date Placeholder 6"/>
          <p:cNvSpPr>
            <a:spLocks noGrp="1"/>
          </p:cNvSpPr>
          <p:nvPr>
            <p:ph type="dt" sz="half" idx="10"/>
          </p:nvPr>
        </p:nvSpPr>
        <p:spPr/>
        <p:txBody>
          <a:bodyPr/>
          <a:lstStyle/>
          <a:p>
            <a:fld id="{780F73CB-D7AC-4A5E-B2E2-561B624E0069}" type="datetimeFigureOut">
              <a:rPr lang="el-GR" smtClean="0"/>
              <a:t>15/6/2021</a:t>
            </a:fld>
            <a:endParaRPr lang="el-GR"/>
          </a:p>
        </p:txBody>
      </p:sp>
      <p:sp>
        <p:nvSpPr>
          <p:cNvPr id="8" name="Slide Number Placeholder 7"/>
          <p:cNvSpPr>
            <a:spLocks noGrp="1"/>
          </p:cNvSpPr>
          <p:nvPr>
            <p:ph type="sldNum" sz="quarter" idx="11"/>
          </p:nvPr>
        </p:nvSpPr>
        <p:spPr/>
        <p:txBody>
          <a:bodyPr/>
          <a:lstStyle/>
          <a:p>
            <a:fld id="{94D5980F-2BDA-40E7-AED3-EC39CD404B05}" type="slidenum">
              <a:rPr lang="el-GR" smtClean="0"/>
              <a:t>‹#›</a:t>
            </a:fld>
            <a:endParaRPr lang="el-GR"/>
          </a:p>
        </p:txBody>
      </p:sp>
      <p:sp>
        <p:nvSpPr>
          <p:cNvPr id="9" name="Footer Placeholder 8"/>
          <p:cNvSpPr>
            <a:spLocks noGrp="1"/>
          </p:cNvSpPr>
          <p:nvPr>
            <p:ph type="ftr" sz="quarter" idx="12"/>
          </p:nvPr>
        </p:nvSpPr>
        <p:spPr/>
        <p:txBody>
          <a:bodyPr/>
          <a:lstStyle/>
          <a:p>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780F73CB-D7AC-4A5E-B2E2-561B624E0069}" type="datetimeFigureOut">
              <a:rPr lang="el-GR" smtClean="0"/>
              <a:t>15/6/2021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l-GR"/>
              <a:t>Στυλ υποδείγματος κειμένου</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780F73CB-D7AC-4A5E-B2E2-561B624E0069}" type="datetimeFigureOut">
              <a:rPr lang="el-GR" smtClean="0"/>
              <a:t>15/6/2021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fld id="{780F73CB-D7AC-4A5E-B2E2-561B624E0069}" type="datetimeFigureOut">
              <a:rPr lang="el-GR" smtClean="0"/>
              <a:t>15/6/2021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0F73CB-D7AC-4A5E-B2E2-561B624E0069}" type="datetimeFigureOut">
              <a:rPr lang="el-GR" smtClean="0"/>
              <a:t>15/6/2021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780F73CB-D7AC-4A5E-B2E2-561B624E0069}" type="datetimeFigureOut">
              <a:rPr lang="el-GR" smtClean="0"/>
              <a:t>15/6/2021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4D5980F-2BDA-40E7-AED3-EC39CD404B05}" type="slidenum">
              <a:rPr lang="el-GR" smtClean="0"/>
              <a:t>‹#›</a:t>
            </a:fld>
            <a:endParaRPr lang="el-GR"/>
          </a:p>
        </p:txBody>
      </p:sp>
      <p:sp>
        <p:nvSpPr>
          <p:cNvPr id="8" name="Title 7"/>
          <p:cNvSpPr>
            <a:spLocks noGrp="1"/>
          </p:cNvSpPr>
          <p:nvPr>
            <p:ph type="title"/>
          </p:nvPr>
        </p:nvSpPr>
        <p:spPr/>
        <p:txBody>
          <a:bodyPr/>
          <a:lstStyle/>
          <a:p>
            <a:r>
              <a:rPr lang="el-GR"/>
              <a:t>Στυλ κύριου τίτλου</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780F73CB-D7AC-4A5E-B2E2-561B624E0069}" type="datetimeFigureOut">
              <a:rPr lang="el-GR" smtClean="0"/>
              <a:t>15/6/2021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94D5980F-2BDA-40E7-AED3-EC39CD404B05}" type="slidenum">
              <a:rPr lang="el-GR" smtClean="0"/>
              <a:t>‹#›</a:t>
            </a:fld>
            <a:endParaRPr lang="el-G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l-GR"/>
              <a:t>Στυλ κύριου τίτλου</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780F73CB-D7AC-4A5E-B2E2-561B624E0069}" type="datetimeFigureOut">
              <a:rPr lang="el-GR" smtClean="0"/>
              <a:t>15/6/2021</a:t>
            </a:fld>
            <a:endParaRPr lang="el-G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l-GR"/>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94D5980F-2BDA-40E7-AED3-EC39CD404B05}" type="slidenum">
              <a:rPr lang="el-GR" smtClean="0"/>
              <a:t>‹#›</a:t>
            </a:fld>
            <a:endParaRPr lang="el-G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F-H2RVM7rA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hyperlink" Target="../../ADULT%20EDUCATION/&#935;&#929;&#919;&#931;&#921;&#924;&#913;%20&#933;&#923;&#921;&#922;&#913;/What%20is%20that%20(&#932;&#953;%20&#949;&#943;&#957;&#945;&#953;%20&#945;&#965;&#964;&#972;;)%202007.mp4"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z="3600" b="1" dirty="0" err="1">
                <a:latin typeface="Calibri" panose="020F0502020204030204" pitchFamily="34" charset="0"/>
                <a:cs typeface="Calibri" panose="020F0502020204030204" pitchFamily="34" charset="0"/>
              </a:rPr>
              <a:t>Εθνικη</a:t>
            </a:r>
            <a:r>
              <a:rPr lang="el-GR" sz="3600" b="1" dirty="0">
                <a:latin typeface="Calibri" panose="020F0502020204030204" pitchFamily="34" charset="0"/>
                <a:cs typeface="Calibri" panose="020F0502020204030204" pitchFamily="34" charset="0"/>
              </a:rPr>
              <a:t> </a:t>
            </a:r>
            <a:r>
              <a:rPr lang="el-GR" sz="3600" b="1" dirty="0" err="1">
                <a:latin typeface="Calibri" panose="020F0502020204030204" pitchFamily="34" charset="0"/>
                <a:cs typeface="Calibri" panose="020F0502020204030204" pitchFamily="34" charset="0"/>
              </a:rPr>
              <a:t>σχολη</a:t>
            </a:r>
            <a:r>
              <a:rPr lang="el-GR" sz="3600" b="1" dirty="0">
                <a:latin typeface="Calibri" panose="020F0502020204030204" pitchFamily="34" charset="0"/>
                <a:cs typeface="Calibri" panose="020F0502020204030204" pitchFamily="34" charset="0"/>
              </a:rPr>
              <a:t> </a:t>
            </a:r>
            <a:r>
              <a:rPr lang="el-GR" sz="3600" b="1" dirty="0" err="1">
                <a:latin typeface="Calibri" panose="020F0502020204030204" pitchFamily="34" charset="0"/>
                <a:cs typeface="Calibri" panose="020F0502020204030204" pitchFamily="34" charset="0"/>
              </a:rPr>
              <a:t>δημοσιασ</a:t>
            </a:r>
            <a:r>
              <a:rPr lang="el-GR" sz="3600" b="1" dirty="0">
                <a:latin typeface="Calibri" panose="020F0502020204030204" pitchFamily="34" charset="0"/>
                <a:cs typeface="Calibri" panose="020F0502020204030204" pitchFamily="34" charset="0"/>
              </a:rPr>
              <a:t> </a:t>
            </a:r>
            <a:r>
              <a:rPr lang="el-GR" sz="3600" b="1" dirty="0" err="1">
                <a:latin typeface="Calibri" panose="020F0502020204030204" pitchFamily="34" charset="0"/>
                <a:cs typeface="Calibri" panose="020F0502020204030204" pitchFamily="34" charset="0"/>
              </a:rPr>
              <a:t>διοικησησ</a:t>
            </a:r>
            <a:r>
              <a:rPr lang="el-GR" sz="3600" b="1" dirty="0">
                <a:latin typeface="Calibri" panose="020F0502020204030204" pitchFamily="34" charset="0"/>
                <a:cs typeface="Calibri" panose="020F0502020204030204" pitchFamily="34" charset="0"/>
              </a:rPr>
              <a:t> &amp; </a:t>
            </a:r>
            <a:r>
              <a:rPr lang="el-GR" sz="3600" b="1" dirty="0" err="1">
                <a:latin typeface="Calibri" panose="020F0502020204030204" pitchFamily="34" charset="0"/>
                <a:cs typeface="Calibri" panose="020F0502020204030204" pitchFamily="34" charset="0"/>
              </a:rPr>
              <a:t>αυτοδιοικησησ</a:t>
            </a:r>
            <a:br>
              <a:rPr lang="el-GR" sz="3600" b="1" dirty="0">
                <a:latin typeface="Calibri" panose="020F0502020204030204" pitchFamily="34" charset="0"/>
                <a:cs typeface="Calibri" panose="020F0502020204030204" pitchFamily="34" charset="0"/>
              </a:rPr>
            </a:br>
            <a:r>
              <a:rPr lang="el-GR" sz="3200" dirty="0" err="1">
                <a:latin typeface="Calibri" panose="020F0502020204030204" pitchFamily="34" charset="0"/>
                <a:cs typeface="Calibri" panose="020F0502020204030204" pitchFamily="34" charset="0"/>
              </a:rPr>
              <a:t>κζ</a:t>
            </a:r>
            <a:r>
              <a:rPr lang="el-GR" sz="3200" dirty="0">
                <a:latin typeface="Calibri" panose="020F0502020204030204" pitchFamily="34" charset="0"/>
                <a:cs typeface="Calibri" panose="020F0502020204030204" pitchFamily="34" charset="0"/>
              </a:rPr>
              <a:t>’ </a:t>
            </a:r>
            <a:r>
              <a:rPr lang="el-GR" sz="3200" dirty="0" err="1">
                <a:latin typeface="Calibri" panose="020F0502020204030204" pitchFamily="34" charset="0"/>
                <a:cs typeface="Calibri" panose="020F0502020204030204" pitchFamily="34" charset="0"/>
              </a:rPr>
              <a:t>εκπαιδευτικη</a:t>
            </a:r>
            <a:r>
              <a:rPr lang="el-GR" sz="3200" dirty="0">
                <a:latin typeface="Calibri" panose="020F0502020204030204" pitchFamily="34" charset="0"/>
                <a:cs typeface="Calibri" panose="020F0502020204030204" pitchFamily="34" charset="0"/>
              </a:rPr>
              <a:t> </a:t>
            </a:r>
            <a:r>
              <a:rPr lang="el-GR" sz="3200" dirty="0" err="1">
                <a:latin typeface="Calibri" panose="020F0502020204030204" pitchFamily="34" charset="0"/>
                <a:cs typeface="Calibri" panose="020F0502020204030204" pitchFamily="34" charset="0"/>
              </a:rPr>
              <a:t>σειρα</a:t>
            </a:r>
            <a:endParaRPr lang="el-GR" sz="3200" dirty="0">
              <a:latin typeface="Calibri" panose="020F0502020204030204" pitchFamily="34" charset="0"/>
              <a:cs typeface="Calibri" panose="020F0502020204030204" pitchFamily="34" charset="0"/>
            </a:endParaRPr>
          </a:p>
        </p:txBody>
      </p:sp>
      <p:sp>
        <p:nvSpPr>
          <p:cNvPr id="3" name="Υπότιτλος 2"/>
          <p:cNvSpPr>
            <a:spLocks noGrp="1"/>
          </p:cNvSpPr>
          <p:nvPr>
            <p:ph type="subTitle" idx="1"/>
          </p:nvPr>
        </p:nvSpPr>
        <p:spPr>
          <a:xfrm>
            <a:off x="287524" y="4365104"/>
            <a:ext cx="8568952" cy="1828800"/>
          </a:xfrm>
        </p:spPr>
        <p:txBody>
          <a:bodyPr>
            <a:normAutofit/>
          </a:bodyPr>
          <a:lstStyle/>
          <a:p>
            <a:r>
              <a:rPr lang="el-GR" sz="2400" b="1" dirty="0" err="1">
                <a:latin typeface="Calibri" panose="020F0502020204030204" pitchFamily="34" charset="0"/>
                <a:cs typeface="Calibri" panose="020F0502020204030204" pitchFamily="34" charset="0"/>
              </a:rPr>
              <a:t>Οργανωσιακη</a:t>
            </a:r>
            <a:r>
              <a:rPr lang="el-GR" sz="2400" b="1" dirty="0">
                <a:latin typeface="Calibri" panose="020F0502020204030204" pitchFamily="34" charset="0"/>
                <a:cs typeface="Calibri" panose="020F0502020204030204" pitchFamily="34" charset="0"/>
              </a:rPr>
              <a:t> </a:t>
            </a:r>
            <a:r>
              <a:rPr lang="el-GR" sz="2400" b="1" dirty="0" err="1">
                <a:latin typeface="Calibri" panose="020F0502020204030204" pitchFamily="34" charset="0"/>
                <a:cs typeface="Calibri" panose="020F0502020204030204" pitchFamily="34" charset="0"/>
              </a:rPr>
              <a:t>συμπεριφορα</a:t>
            </a:r>
            <a:r>
              <a:rPr lang="el-GR" sz="2400" b="1" dirty="0">
                <a:latin typeface="Calibri" panose="020F0502020204030204" pitchFamily="34" charset="0"/>
                <a:cs typeface="Calibri" panose="020F0502020204030204" pitchFamily="34" charset="0"/>
              </a:rPr>
              <a:t> &amp; </a:t>
            </a:r>
            <a:r>
              <a:rPr lang="el-GR" sz="2400" b="1" dirty="0" err="1">
                <a:latin typeface="Calibri" panose="020F0502020204030204" pitchFamily="34" charset="0"/>
                <a:cs typeface="Calibri" panose="020F0502020204030204" pitchFamily="34" charset="0"/>
              </a:rPr>
              <a:t>ηγεσια</a:t>
            </a:r>
            <a:endParaRPr lang="el-GR" sz="2400" b="1"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3. </a:t>
            </a:r>
            <a:r>
              <a:rPr lang="el-GR" sz="2400" dirty="0" err="1">
                <a:latin typeface="Calibri" panose="020F0502020204030204" pitchFamily="34" charset="0"/>
                <a:cs typeface="Calibri" panose="020F0502020204030204" pitchFamily="34" charset="0"/>
              </a:rPr>
              <a:t>Δυναμικη</a:t>
            </a:r>
            <a:r>
              <a:rPr lang="el-GR" sz="2400" dirty="0">
                <a:latin typeface="Calibri" panose="020F0502020204030204" pitchFamily="34" charset="0"/>
                <a:cs typeface="Calibri" panose="020F0502020204030204" pitchFamily="34" charset="0"/>
              </a:rPr>
              <a:t> </a:t>
            </a:r>
            <a:r>
              <a:rPr lang="el-GR" sz="2400" dirty="0" err="1">
                <a:latin typeface="Calibri" panose="020F0502020204030204" pitchFamily="34" charset="0"/>
                <a:cs typeface="Calibri" panose="020F0502020204030204" pitchFamily="34" charset="0"/>
              </a:rPr>
              <a:t>ομαδασ</a:t>
            </a:r>
            <a:r>
              <a:rPr lang="el-GR" sz="2400" dirty="0">
                <a:latin typeface="Calibri" panose="020F0502020204030204" pitchFamily="34" charset="0"/>
                <a:cs typeface="Calibri" panose="020F0502020204030204" pitchFamily="34" charset="0"/>
              </a:rPr>
              <a:t> &amp; </a:t>
            </a:r>
            <a:r>
              <a:rPr lang="el-GR" sz="2400" dirty="0" err="1">
                <a:latin typeface="Calibri" panose="020F0502020204030204" pitchFamily="34" charset="0"/>
                <a:cs typeface="Calibri" panose="020F0502020204030204" pitchFamily="34" charset="0"/>
              </a:rPr>
              <a:t>συνεργασια</a:t>
            </a:r>
            <a:r>
              <a:rPr lang="el-GR" sz="2400" dirty="0">
                <a:latin typeface="Calibri" panose="020F0502020204030204" pitchFamily="34" charset="0"/>
                <a:cs typeface="Calibri" panose="020F0502020204030204" pitchFamily="34" charset="0"/>
              </a:rPr>
              <a:t> / </a:t>
            </a:r>
            <a:r>
              <a:rPr lang="el-GR" sz="2400" dirty="0" err="1">
                <a:latin typeface="Calibri" panose="020F0502020204030204" pitchFamily="34" charset="0"/>
                <a:cs typeface="Calibri" panose="020F0502020204030204" pitchFamily="34" charset="0"/>
              </a:rPr>
              <a:t>συναισθηματικη</a:t>
            </a:r>
            <a:r>
              <a:rPr lang="el-GR" sz="2400" dirty="0">
                <a:latin typeface="Calibri" panose="020F0502020204030204" pitchFamily="34" charset="0"/>
                <a:cs typeface="Calibri" panose="020F0502020204030204" pitchFamily="34" charset="0"/>
              </a:rPr>
              <a:t> </a:t>
            </a:r>
            <a:r>
              <a:rPr lang="el-GR" sz="2400" dirty="0" err="1">
                <a:latin typeface="Calibri" panose="020F0502020204030204" pitchFamily="34" charset="0"/>
                <a:cs typeface="Calibri" panose="020F0502020204030204" pitchFamily="34" charset="0"/>
              </a:rPr>
              <a:t>νοημοσυνη</a:t>
            </a:r>
            <a:endParaRPr lang="el-G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79828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718"/>
            <a:ext cx="7558336" cy="1371600"/>
          </a:xfrm>
        </p:spPr>
        <p:txBody>
          <a:bodyPr/>
          <a:lstStyle/>
          <a:p>
            <a:r>
              <a:rPr lang="el-GR" b="1" dirty="0" err="1">
                <a:latin typeface="Calibri" panose="020F0502020204030204" pitchFamily="34" charset="0"/>
                <a:cs typeface="Calibri" panose="020F0502020204030204" pitchFamily="34" charset="0"/>
              </a:rPr>
              <a:t>Σημειο</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κλειδι</a:t>
            </a:r>
            <a:endParaRPr lang="el-GR" b="1" dirty="0">
              <a:latin typeface="Calibri" panose="020F0502020204030204" pitchFamily="34" charset="0"/>
              <a:cs typeface="Calibri" panose="020F0502020204030204" pitchFamily="34" charset="0"/>
            </a:endParaRPr>
          </a:p>
        </p:txBody>
      </p:sp>
      <p:pic>
        <p:nvPicPr>
          <p:cNvPr id="8" name="Picture 15" descr="Image result for key">
            <a:extLst>
              <a:ext uri="{FF2B5EF4-FFF2-40B4-BE49-F238E27FC236}">
                <a16:creationId xmlns:a16="http://schemas.microsoft.com/office/drawing/2014/main" id="{0E4C1B3A-8911-4C2E-AB61-977667D1D93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27959" y="5333682"/>
            <a:ext cx="1482811" cy="1371600"/>
          </a:xfrm>
          <a:prstGeom prst="rect">
            <a:avLst/>
          </a:prstGeom>
          <a:noFill/>
          <a:extLst>
            <a:ext uri="{909E8E84-426E-40DD-AFC4-6F175D3DCCD1}">
              <a14:hiddenFill xmlns:a14="http://schemas.microsoft.com/office/drawing/2010/main">
                <a:solidFill>
                  <a:srgbClr val="FFFFFF"/>
                </a:solidFill>
              </a14:hiddenFill>
            </a:ext>
          </a:extLst>
        </p:spPr>
      </p:pic>
      <p:sp>
        <p:nvSpPr>
          <p:cNvPr id="15" name="Φυσαλίδα σκέψης: Σύννεφο 3">
            <a:extLst>
              <a:ext uri="{FF2B5EF4-FFF2-40B4-BE49-F238E27FC236}">
                <a16:creationId xmlns:a16="http://schemas.microsoft.com/office/drawing/2014/main" id="{EA66D56F-A426-4CD7-BA3A-6702D464FE1E}"/>
              </a:ext>
            </a:extLst>
          </p:cNvPr>
          <p:cNvSpPr/>
          <p:nvPr/>
        </p:nvSpPr>
        <p:spPr>
          <a:xfrm>
            <a:off x="790023" y="1933069"/>
            <a:ext cx="7200800" cy="2991862"/>
          </a:xfrm>
          <a:prstGeom prst="cloudCallout">
            <a:avLst>
              <a:gd name="adj1" fmla="val -18766"/>
              <a:gd name="adj2" fmla="val 68783"/>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endParaRPr lang="en-US" sz="2000" b="1" i="1" dirty="0">
              <a:latin typeface="Calibri" panose="020F0502020204030204" pitchFamily="34" charset="0"/>
              <a:cs typeface="Calibri" panose="020F0502020204030204" pitchFamily="34" charset="0"/>
            </a:endParaRPr>
          </a:p>
          <a:p>
            <a:r>
              <a:rPr lang="el-GR" sz="2000" dirty="0">
                <a:latin typeface="Calibri" panose="020F0502020204030204" pitchFamily="34" charset="0"/>
                <a:cs typeface="Calibri" panose="020F0502020204030204" pitchFamily="34" charset="0"/>
              </a:rPr>
              <a:t>Ένας ρόλος περιλαμβάνει </a:t>
            </a:r>
            <a:r>
              <a:rPr lang="el-GR" sz="2000" b="1" dirty="0">
                <a:latin typeface="Calibri" panose="020F0502020204030204" pitchFamily="34" charset="0"/>
                <a:cs typeface="Calibri" panose="020F0502020204030204" pitchFamily="34" charset="0"/>
              </a:rPr>
              <a:t>προσδοκίες</a:t>
            </a:r>
            <a:r>
              <a:rPr lang="el-GR" sz="2000" dirty="0">
                <a:latin typeface="Calibri" panose="020F0502020204030204" pitchFamily="34" charset="0"/>
                <a:cs typeface="Calibri" panose="020F0502020204030204" pitchFamily="34" charset="0"/>
              </a:rPr>
              <a:t> για μια συγκεκριμένη κατάσταση και προσδοκίες για μια συγκεκριμένη </a:t>
            </a:r>
            <a:r>
              <a:rPr lang="el-GR" sz="2000" b="1" dirty="0">
                <a:latin typeface="Calibri" panose="020F0502020204030204" pitchFamily="34" charset="0"/>
                <a:cs typeface="Calibri" panose="020F0502020204030204" pitchFamily="34" charset="0"/>
              </a:rPr>
              <a:t>συμπεριφορά</a:t>
            </a:r>
            <a:r>
              <a:rPr lang="el-GR" sz="2000" dirty="0">
                <a:latin typeface="Calibri" panose="020F0502020204030204" pitchFamily="34" charset="0"/>
                <a:cs typeface="Calibri" panose="020F0502020204030204" pitchFamily="34" charset="0"/>
              </a:rPr>
              <a:t>.</a:t>
            </a:r>
          </a:p>
          <a:p>
            <a:pPr algn="r"/>
            <a:endParaRPr lang="el-GR" dirty="0"/>
          </a:p>
        </p:txBody>
      </p:sp>
    </p:spTree>
    <p:extLst>
      <p:ext uri="{BB962C8B-B14F-4D97-AF65-F5344CB8AC3E}">
        <p14:creationId xmlns:p14="http://schemas.microsoft.com/office/powerpoint/2010/main" val="971548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rmAutofit/>
          </a:bodyPr>
          <a:lstStyle/>
          <a:p>
            <a:r>
              <a:rPr lang="el-GR" b="1" dirty="0" err="1">
                <a:latin typeface="Calibri" panose="020F0502020204030204" pitchFamily="34" charset="0"/>
                <a:cs typeface="Calibri" panose="020F0502020204030204" pitchFamily="34" charset="0"/>
              </a:rPr>
              <a:t>ΣυναισθηματικΗ</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ΝοημοσΥνη</a:t>
            </a:r>
            <a:endParaRPr lang="el-GR" b="1"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457200" y="1752600"/>
            <a:ext cx="8291264" cy="4373563"/>
          </a:xfrm>
        </p:spPr>
        <p:txBody>
          <a:bodyPr>
            <a:noAutofit/>
          </a:bodyPr>
          <a:lstStyle/>
          <a:p>
            <a:pPr marL="0" lvl="0" indent="0">
              <a:lnSpc>
                <a:spcPct val="150000"/>
              </a:lnSpc>
              <a:buNone/>
            </a:pPr>
            <a:r>
              <a:rPr lang="el-GR" sz="2400" b="0" dirty="0">
                <a:latin typeface="Calibri" panose="020F0502020204030204" pitchFamily="34" charset="0"/>
                <a:cs typeface="Calibri" panose="020F0502020204030204" pitchFamily="34" charset="0"/>
              </a:rPr>
              <a:t>Συζήτηση στη βάση των παρακάτω ερωτημάτων:</a:t>
            </a:r>
          </a:p>
          <a:p>
            <a:pPr marL="457200" indent="-457200">
              <a:lnSpc>
                <a:spcPct val="150000"/>
              </a:lnSpc>
              <a:buFont typeface="Arial" panose="020B0604020202020204" pitchFamily="34" charset="0"/>
              <a:buChar char="•"/>
              <a:defRPr/>
            </a:pPr>
            <a:r>
              <a:rPr lang="el-GR" altLang="el-GR" sz="2400" b="0" dirty="0">
                <a:latin typeface="Calibri" panose="020F0502020204030204" pitchFamily="34" charset="0"/>
                <a:cs typeface="Calibri" panose="020F0502020204030204" pitchFamily="34" charset="0"/>
              </a:rPr>
              <a:t>Τι σημαίνει για μένα Συναισθηματική Νοημοσύνη;</a:t>
            </a:r>
          </a:p>
          <a:p>
            <a:pPr marL="457200" indent="-457200">
              <a:lnSpc>
                <a:spcPct val="150000"/>
              </a:lnSpc>
              <a:buFont typeface="Arial" panose="020B0604020202020204" pitchFamily="34" charset="0"/>
              <a:buChar char="•"/>
              <a:defRPr/>
            </a:pPr>
            <a:r>
              <a:rPr lang="el-GR" altLang="el-GR" sz="2400" b="0" dirty="0">
                <a:latin typeface="Calibri" panose="020F0502020204030204" pitchFamily="34" charset="0"/>
                <a:cs typeface="Calibri" panose="020F0502020204030204" pitchFamily="34" charset="0"/>
              </a:rPr>
              <a:t>Πώς πιστεύω ότι επιδράει στη ζωή μας (προσωπική, επαγγελματική, κοινωνική);</a:t>
            </a:r>
          </a:p>
        </p:txBody>
      </p:sp>
      <p:pic>
        <p:nvPicPr>
          <p:cNvPr id="36866" name="Picture 2" descr="Image result for EQ"/>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55776" y="4365104"/>
            <a:ext cx="4301208" cy="2150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8503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332656"/>
            <a:ext cx="8229600" cy="990600"/>
          </a:xfrm>
        </p:spPr>
        <p:txBody>
          <a:bodyPr>
            <a:normAutofit/>
          </a:bodyPr>
          <a:lstStyle/>
          <a:p>
            <a:r>
              <a:rPr lang="el-GR" b="1" dirty="0" err="1">
                <a:latin typeface="Calibri" panose="020F0502020204030204" pitchFamily="34" charset="0"/>
                <a:cs typeface="Calibri" panose="020F0502020204030204" pitchFamily="34" charset="0"/>
              </a:rPr>
              <a:t>ΣυναισθηματικΗς</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ΝοημοσΥΝη</a:t>
            </a:r>
            <a:endParaRPr lang="el-GR" b="1" dirty="0">
              <a:latin typeface="Calibri" panose="020F0502020204030204" pitchFamily="34" charset="0"/>
              <a:cs typeface="Calibri" panose="020F0502020204030204" pitchFamily="34" charset="0"/>
            </a:endParaRPr>
          </a:p>
        </p:txBody>
      </p:sp>
      <p:graphicFrame>
        <p:nvGraphicFramePr>
          <p:cNvPr id="8" name="Diagram 17"/>
          <p:cNvGraphicFramePr/>
          <p:nvPr/>
        </p:nvGraphicFramePr>
        <p:xfrm>
          <a:off x="323528" y="1196752"/>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1605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graphicEl>
                                              <a:dgm id="{0EA29ECD-474A-4D57-BE2A-E4E2A7AD5835}"/>
                                            </p:graphicEl>
                                          </p:spTgt>
                                        </p:tgtEl>
                                        <p:attrNameLst>
                                          <p:attrName>style.visibility</p:attrName>
                                        </p:attrNameLst>
                                      </p:cBhvr>
                                      <p:to>
                                        <p:strVal val="visible"/>
                                      </p:to>
                                    </p:set>
                                    <p:anim calcmode="lin" valueType="num">
                                      <p:cBhvr additive="base">
                                        <p:cTn id="7" dur="500" fill="hold"/>
                                        <p:tgtEl>
                                          <p:spTgt spid="8">
                                            <p:graphicEl>
                                              <a:dgm id="{0EA29ECD-474A-4D57-BE2A-E4E2A7AD583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graphicEl>
                                              <a:dgm id="{0EA29ECD-474A-4D57-BE2A-E4E2A7AD5835}"/>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graphicEl>
                                              <a:dgm id="{F9D1FE7C-190A-47FF-8F02-DB81988C0AEC}"/>
                                            </p:graphicEl>
                                          </p:spTgt>
                                        </p:tgtEl>
                                        <p:attrNameLst>
                                          <p:attrName>style.visibility</p:attrName>
                                        </p:attrNameLst>
                                      </p:cBhvr>
                                      <p:to>
                                        <p:strVal val="visible"/>
                                      </p:to>
                                    </p:set>
                                    <p:anim calcmode="lin" valueType="num">
                                      <p:cBhvr additive="base">
                                        <p:cTn id="11" dur="500" fill="hold"/>
                                        <p:tgtEl>
                                          <p:spTgt spid="8">
                                            <p:graphicEl>
                                              <a:dgm id="{F9D1FE7C-190A-47FF-8F02-DB81988C0AEC}"/>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8">
                                            <p:graphicEl>
                                              <a:dgm id="{F9D1FE7C-190A-47FF-8F02-DB81988C0AEC}"/>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graphicEl>
                                              <a:dgm id="{D82B911B-BC3D-4383-9775-5E1828833639}"/>
                                            </p:graphicEl>
                                          </p:spTgt>
                                        </p:tgtEl>
                                        <p:attrNameLst>
                                          <p:attrName>style.visibility</p:attrName>
                                        </p:attrNameLst>
                                      </p:cBhvr>
                                      <p:to>
                                        <p:strVal val="visible"/>
                                      </p:to>
                                    </p:set>
                                    <p:anim calcmode="lin" valueType="num">
                                      <p:cBhvr additive="base">
                                        <p:cTn id="17" dur="500" fill="hold"/>
                                        <p:tgtEl>
                                          <p:spTgt spid="8">
                                            <p:graphicEl>
                                              <a:dgm id="{D82B911B-BC3D-4383-9775-5E1828833639}"/>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graphicEl>
                                              <a:dgm id="{D82B911B-BC3D-4383-9775-5E1828833639}"/>
                                            </p:graphic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8">
                                            <p:graphicEl>
                                              <a:dgm id="{61A76149-A63F-4D5B-8E9B-6C91E1E99B07}"/>
                                            </p:graphicEl>
                                          </p:spTgt>
                                        </p:tgtEl>
                                        <p:attrNameLst>
                                          <p:attrName>style.visibility</p:attrName>
                                        </p:attrNameLst>
                                      </p:cBhvr>
                                      <p:to>
                                        <p:strVal val="visible"/>
                                      </p:to>
                                    </p:set>
                                    <p:anim calcmode="lin" valueType="num">
                                      <p:cBhvr additive="base">
                                        <p:cTn id="21" dur="500" fill="hold"/>
                                        <p:tgtEl>
                                          <p:spTgt spid="8">
                                            <p:graphicEl>
                                              <a:dgm id="{61A76149-A63F-4D5B-8E9B-6C91E1E99B07}"/>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8">
                                            <p:graphicEl>
                                              <a:dgm id="{61A76149-A63F-4D5B-8E9B-6C91E1E99B07}"/>
                                            </p:graphic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graphicEl>
                                              <a:dgm id="{2CFAA890-703D-4DEA-B71C-BF48FAB57520}"/>
                                            </p:graphicEl>
                                          </p:spTgt>
                                        </p:tgtEl>
                                        <p:attrNameLst>
                                          <p:attrName>style.visibility</p:attrName>
                                        </p:attrNameLst>
                                      </p:cBhvr>
                                      <p:to>
                                        <p:strVal val="visible"/>
                                      </p:to>
                                    </p:set>
                                    <p:anim calcmode="lin" valueType="num">
                                      <p:cBhvr additive="base">
                                        <p:cTn id="27" dur="500" fill="hold"/>
                                        <p:tgtEl>
                                          <p:spTgt spid="8">
                                            <p:graphicEl>
                                              <a:dgm id="{2CFAA890-703D-4DEA-B71C-BF48FAB57520}"/>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graphicEl>
                                              <a:dgm id="{2CFAA890-703D-4DEA-B71C-BF48FAB57520}"/>
                                            </p:graphic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8">
                                            <p:graphicEl>
                                              <a:dgm id="{57963396-3BC9-4B90-BD3C-9255B63EB5BC}"/>
                                            </p:graphicEl>
                                          </p:spTgt>
                                        </p:tgtEl>
                                        <p:attrNameLst>
                                          <p:attrName>style.visibility</p:attrName>
                                        </p:attrNameLst>
                                      </p:cBhvr>
                                      <p:to>
                                        <p:strVal val="visible"/>
                                      </p:to>
                                    </p:set>
                                    <p:anim calcmode="lin" valueType="num">
                                      <p:cBhvr additive="base">
                                        <p:cTn id="31" dur="500" fill="hold"/>
                                        <p:tgtEl>
                                          <p:spTgt spid="8">
                                            <p:graphicEl>
                                              <a:dgm id="{57963396-3BC9-4B90-BD3C-9255B63EB5BC}"/>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graphicEl>
                                              <a:dgm id="{57963396-3BC9-4B90-BD3C-9255B63EB5BC}"/>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Dgm bld="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Straight Connector 35"/>
          <p:cNvCxnSpPr/>
          <p:nvPr/>
        </p:nvCxnSpPr>
        <p:spPr>
          <a:xfrm>
            <a:off x="0" y="6477000"/>
            <a:ext cx="9144000" cy="0"/>
          </a:xfrm>
          <a:prstGeom prst="line">
            <a:avLst/>
          </a:prstGeom>
          <a:ln>
            <a:solidFill>
              <a:srgbClr val="3AB075"/>
            </a:solidFill>
          </a:ln>
        </p:spPr>
        <p:style>
          <a:lnRef idx="1">
            <a:schemeClr val="accent3"/>
          </a:lnRef>
          <a:fillRef idx="0">
            <a:schemeClr val="accent3"/>
          </a:fillRef>
          <a:effectRef idx="0">
            <a:schemeClr val="accent3"/>
          </a:effectRef>
          <a:fontRef idx="minor">
            <a:schemeClr val="tx1"/>
          </a:fontRef>
        </p:style>
      </p:cxnSp>
      <p:graphicFrame>
        <p:nvGraphicFramePr>
          <p:cNvPr id="15" name="Diagram 14"/>
          <p:cNvGraphicFramePr/>
          <p:nvPr/>
        </p:nvGraphicFramePr>
        <p:xfrm>
          <a:off x="533400" y="1143000"/>
          <a:ext cx="82296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46" name="TextBox 15"/>
          <p:cNvSpPr txBox="1">
            <a:spLocks noChangeArrowheads="1"/>
          </p:cNvSpPr>
          <p:nvPr/>
        </p:nvSpPr>
        <p:spPr bwMode="auto">
          <a:xfrm>
            <a:off x="2590800" y="1216025"/>
            <a:ext cx="1981200" cy="430213"/>
          </a:xfrm>
          <a:prstGeom prst="rect">
            <a:avLst/>
          </a:prstGeom>
          <a:noFill/>
          <a:ln w="9525">
            <a:noFill/>
            <a:miter lim="800000"/>
            <a:headEnd/>
            <a:tailEnd/>
          </a:ln>
        </p:spPr>
        <p:txBody>
          <a:bodyPr>
            <a:spAutoFit/>
          </a:bodyPr>
          <a:lstStyle/>
          <a:p>
            <a:pPr algn="ctr">
              <a:defRPr/>
            </a:pPr>
            <a:r>
              <a:rPr lang="el-GR" altLang="el-GR" sz="2200" b="1" i="1" dirty="0">
                <a:latin typeface="+mn-lt"/>
                <a:cs typeface="Arial" charset="0"/>
              </a:rPr>
              <a:t>Ο εαυτός μου</a:t>
            </a:r>
            <a:endParaRPr lang="en-US" altLang="el-GR" sz="2200" b="1" i="1" dirty="0">
              <a:latin typeface="+mn-lt"/>
              <a:cs typeface="Arial" charset="0"/>
            </a:endParaRPr>
          </a:p>
        </p:txBody>
      </p:sp>
      <p:sp>
        <p:nvSpPr>
          <p:cNvPr id="10247" name="TextBox 16"/>
          <p:cNvSpPr txBox="1">
            <a:spLocks noChangeArrowheads="1"/>
          </p:cNvSpPr>
          <p:nvPr/>
        </p:nvSpPr>
        <p:spPr bwMode="auto">
          <a:xfrm>
            <a:off x="4800600" y="1230313"/>
            <a:ext cx="1828800" cy="430212"/>
          </a:xfrm>
          <a:prstGeom prst="rect">
            <a:avLst/>
          </a:prstGeom>
          <a:noFill/>
          <a:ln w="9525">
            <a:noFill/>
            <a:miter lim="800000"/>
            <a:headEnd/>
            <a:tailEnd/>
          </a:ln>
        </p:spPr>
        <p:txBody>
          <a:bodyPr>
            <a:spAutoFit/>
          </a:bodyPr>
          <a:lstStyle/>
          <a:p>
            <a:pPr algn="ctr">
              <a:defRPr/>
            </a:pPr>
            <a:r>
              <a:rPr lang="el-GR" altLang="el-GR" sz="2200" b="1" i="1" dirty="0">
                <a:latin typeface="+mn-lt"/>
                <a:cs typeface="Arial" charset="0"/>
              </a:rPr>
              <a:t>Οι άλλοι</a:t>
            </a:r>
            <a:endParaRPr lang="en-US" altLang="el-GR" sz="2200" b="1" i="1" dirty="0">
              <a:latin typeface="+mn-lt"/>
              <a:cs typeface="Arial" charset="0"/>
            </a:endParaRPr>
          </a:p>
        </p:txBody>
      </p:sp>
      <p:sp>
        <p:nvSpPr>
          <p:cNvPr id="10248" name="TextBox 18"/>
          <p:cNvSpPr txBox="1">
            <a:spLocks noChangeArrowheads="1"/>
          </p:cNvSpPr>
          <p:nvPr/>
        </p:nvSpPr>
        <p:spPr bwMode="auto">
          <a:xfrm>
            <a:off x="609600" y="4735513"/>
            <a:ext cx="1828800" cy="430212"/>
          </a:xfrm>
          <a:prstGeom prst="rect">
            <a:avLst/>
          </a:prstGeom>
          <a:noFill/>
          <a:ln w="9525">
            <a:noFill/>
            <a:miter lim="800000"/>
            <a:headEnd/>
            <a:tailEnd/>
          </a:ln>
        </p:spPr>
        <p:txBody>
          <a:bodyPr>
            <a:spAutoFit/>
          </a:bodyPr>
          <a:lstStyle/>
          <a:p>
            <a:pPr algn="r">
              <a:defRPr/>
            </a:pPr>
            <a:r>
              <a:rPr lang="el-GR" altLang="el-GR" sz="2200" b="1" i="1" dirty="0">
                <a:latin typeface="+mn-lt"/>
                <a:cs typeface="Arial" charset="0"/>
              </a:rPr>
              <a:t>Δράσεις</a:t>
            </a:r>
            <a:endParaRPr lang="en-US" altLang="el-GR" sz="2200" b="1" i="1" dirty="0">
              <a:latin typeface="+mn-lt"/>
              <a:cs typeface="Arial" charset="0"/>
            </a:endParaRPr>
          </a:p>
        </p:txBody>
      </p:sp>
      <p:sp>
        <p:nvSpPr>
          <p:cNvPr id="10249" name="TextBox 19"/>
          <p:cNvSpPr txBox="1">
            <a:spLocks noChangeArrowheads="1"/>
          </p:cNvSpPr>
          <p:nvPr/>
        </p:nvSpPr>
        <p:spPr bwMode="auto">
          <a:xfrm>
            <a:off x="609600" y="2525713"/>
            <a:ext cx="1828800" cy="430212"/>
          </a:xfrm>
          <a:prstGeom prst="rect">
            <a:avLst/>
          </a:prstGeom>
          <a:noFill/>
          <a:ln w="9525">
            <a:noFill/>
            <a:miter lim="800000"/>
            <a:headEnd/>
            <a:tailEnd/>
          </a:ln>
        </p:spPr>
        <p:txBody>
          <a:bodyPr>
            <a:spAutoFit/>
          </a:bodyPr>
          <a:lstStyle/>
          <a:p>
            <a:pPr algn="r">
              <a:defRPr/>
            </a:pPr>
            <a:r>
              <a:rPr lang="el-GR" altLang="el-GR" sz="2200" b="1" i="1" dirty="0">
                <a:latin typeface="+mn-lt"/>
                <a:cs typeface="Arial" charset="0"/>
              </a:rPr>
              <a:t>Επίγνωση</a:t>
            </a:r>
            <a:endParaRPr lang="en-US" altLang="el-GR" sz="2200" b="1" i="1" dirty="0">
              <a:latin typeface="+mn-lt"/>
              <a:cs typeface="Arial" charset="0"/>
            </a:endParaRPr>
          </a:p>
        </p:txBody>
      </p:sp>
      <p:sp>
        <p:nvSpPr>
          <p:cNvPr id="22" name="Freeform 18"/>
          <p:cNvSpPr>
            <a:spLocks/>
          </p:cNvSpPr>
          <p:nvPr/>
        </p:nvSpPr>
        <p:spPr bwMode="auto">
          <a:xfrm rot="1834050">
            <a:off x="2111375" y="2360613"/>
            <a:ext cx="434975" cy="46037"/>
          </a:xfrm>
          <a:custGeom>
            <a:avLst/>
            <a:gdLst>
              <a:gd name="T0" fmla="*/ 2147483647 w 1316"/>
              <a:gd name="T1" fmla="*/ 2147483647 h 287"/>
              <a:gd name="T2" fmla="*/ 2147483647 w 1316"/>
              <a:gd name="T3" fmla="*/ 2147483647 h 287"/>
              <a:gd name="T4" fmla="*/ 0 w 1316"/>
              <a:gd name="T5" fmla="*/ 2147483647 h 287"/>
              <a:gd name="T6" fmla="*/ 0 60000 65536"/>
              <a:gd name="T7" fmla="*/ 0 60000 65536"/>
              <a:gd name="T8" fmla="*/ 0 60000 65536"/>
              <a:gd name="T9" fmla="*/ 0 w 1316"/>
              <a:gd name="T10" fmla="*/ 0 h 287"/>
              <a:gd name="T11" fmla="*/ 1316 w 1316"/>
              <a:gd name="T12" fmla="*/ 287 h 287"/>
            </a:gdLst>
            <a:ahLst/>
            <a:cxnLst>
              <a:cxn ang="T6">
                <a:pos x="T0" y="T1"/>
              </a:cxn>
              <a:cxn ang="T7">
                <a:pos x="T2" y="T3"/>
              </a:cxn>
              <a:cxn ang="T8">
                <a:pos x="T4" y="T5"/>
              </a:cxn>
            </a:cxnLst>
            <a:rect l="T9" t="T10" r="T11" b="T12"/>
            <a:pathLst>
              <a:path w="1316" h="287">
                <a:moveTo>
                  <a:pt x="1316" y="196"/>
                </a:moveTo>
                <a:cubicBezTo>
                  <a:pt x="1244" y="98"/>
                  <a:pt x="1172" y="0"/>
                  <a:pt x="953" y="15"/>
                </a:cubicBezTo>
                <a:cubicBezTo>
                  <a:pt x="734" y="30"/>
                  <a:pt x="367" y="158"/>
                  <a:pt x="0" y="287"/>
                </a:cubicBezTo>
              </a:path>
            </a:pathLst>
          </a:custGeom>
          <a:noFill/>
          <a:ln w="57150">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lIns="104287" tIns="52144" rIns="104287" bIns="52144"/>
          <a:lstStyle/>
          <a:p>
            <a:endParaRPr lang="el-GR"/>
          </a:p>
        </p:txBody>
      </p:sp>
      <p:sp>
        <p:nvSpPr>
          <p:cNvPr id="23" name="Freeform 18"/>
          <p:cNvSpPr>
            <a:spLocks/>
          </p:cNvSpPr>
          <p:nvPr/>
        </p:nvSpPr>
        <p:spPr bwMode="auto">
          <a:xfrm rot="-1490162">
            <a:off x="2051050" y="5202238"/>
            <a:ext cx="477838" cy="76200"/>
          </a:xfrm>
          <a:custGeom>
            <a:avLst/>
            <a:gdLst>
              <a:gd name="T0" fmla="*/ 2147483647 w 1316"/>
              <a:gd name="T1" fmla="*/ 2147483647 h 287"/>
              <a:gd name="T2" fmla="*/ 2147483647 w 1316"/>
              <a:gd name="T3" fmla="*/ 2147483647 h 287"/>
              <a:gd name="T4" fmla="*/ 0 w 1316"/>
              <a:gd name="T5" fmla="*/ 2147483647 h 287"/>
              <a:gd name="T6" fmla="*/ 0 60000 65536"/>
              <a:gd name="T7" fmla="*/ 0 60000 65536"/>
              <a:gd name="T8" fmla="*/ 0 60000 65536"/>
              <a:gd name="T9" fmla="*/ 0 w 1316"/>
              <a:gd name="T10" fmla="*/ 0 h 287"/>
              <a:gd name="T11" fmla="*/ 1316 w 1316"/>
              <a:gd name="T12" fmla="*/ 287 h 287"/>
            </a:gdLst>
            <a:ahLst/>
            <a:cxnLst>
              <a:cxn ang="T6">
                <a:pos x="T0" y="T1"/>
              </a:cxn>
              <a:cxn ang="T7">
                <a:pos x="T2" y="T3"/>
              </a:cxn>
              <a:cxn ang="T8">
                <a:pos x="T4" y="T5"/>
              </a:cxn>
            </a:cxnLst>
            <a:rect l="T9" t="T10" r="T11" b="T12"/>
            <a:pathLst>
              <a:path w="1316" h="287">
                <a:moveTo>
                  <a:pt x="1316" y="196"/>
                </a:moveTo>
                <a:cubicBezTo>
                  <a:pt x="1244" y="98"/>
                  <a:pt x="1172" y="0"/>
                  <a:pt x="953" y="15"/>
                </a:cubicBezTo>
                <a:cubicBezTo>
                  <a:pt x="734" y="30"/>
                  <a:pt x="367" y="158"/>
                  <a:pt x="0" y="287"/>
                </a:cubicBezTo>
              </a:path>
            </a:pathLst>
          </a:custGeom>
          <a:noFill/>
          <a:ln w="57150">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lIns="104287" tIns="52144" rIns="104287" bIns="52144"/>
          <a:lstStyle/>
          <a:p>
            <a:endParaRPr lang="el-GR"/>
          </a:p>
        </p:txBody>
      </p:sp>
      <p:sp>
        <p:nvSpPr>
          <p:cNvPr id="24" name="Freeform 18"/>
          <p:cNvSpPr>
            <a:spLocks/>
          </p:cNvSpPr>
          <p:nvPr/>
        </p:nvSpPr>
        <p:spPr bwMode="auto">
          <a:xfrm rot="8909495">
            <a:off x="6759575" y="2400300"/>
            <a:ext cx="468313" cy="119063"/>
          </a:xfrm>
          <a:custGeom>
            <a:avLst/>
            <a:gdLst>
              <a:gd name="T0" fmla="*/ 2147483647 w 1316"/>
              <a:gd name="T1" fmla="*/ 2147483647 h 287"/>
              <a:gd name="T2" fmla="*/ 2147483647 w 1316"/>
              <a:gd name="T3" fmla="*/ 2147483647 h 287"/>
              <a:gd name="T4" fmla="*/ 0 w 1316"/>
              <a:gd name="T5" fmla="*/ 2147483647 h 287"/>
              <a:gd name="T6" fmla="*/ 0 60000 65536"/>
              <a:gd name="T7" fmla="*/ 0 60000 65536"/>
              <a:gd name="T8" fmla="*/ 0 60000 65536"/>
              <a:gd name="T9" fmla="*/ 0 w 1316"/>
              <a:gd name="T10" fmla="*/ 0 h 287"/>
              <a:gd name="T11" fmla="*/ 1316 w 1316"/>
              <a:gd name="T12" fmla="*/ 287 h 287"/>
            </a:gdLst>
            <a:ahLst/>
            <a:cxnLst>
              <a:cxn ang="T6">
                <a:pos x="T0" y="T1"/>
              </a:cxn>
              <a:cxn ang="T7">
                <a:pos x="T2" y="T3"/>
              </a:cxn>
              <a:cxn ang="T8">
                <a:pos x="T4" y="T5"/>
              </a:cxn>
            </a:cxnLst>
            <a:rect l="T9" t="T10" r="T11" b="T12"/>
            <a:pathLst>
              <a:path w="1316" h="287">
                <a:moveTo>
                  <a:pt x="1316" y="196"/>
                </a:moveTo>
                <a:cubicBezTo>
                  <a:pt x="1244" y="98"/>
                  <a:pt x="1172" y="0"/>
                  <a:pt x="953" y="15"/>
                </a:cubicBezTo>
                <a:cubicBezTo>
                  <a:pt x="734" y="30"/>
                  <a:pt x="367" y="158"/>
                  <a:pt x="0" y="287"/>
                </a:cubicBezTo>
              </a:path>
            </a:pathLst>
          </a:custGeom>
          <a:noFill/>
          <a:ln w="57150">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lIns="104287" tIns="52144" rIns="104287" bIns="52144"/>
          <a:lstStyle/>
          <a:p>
            <a:endParaRPr lang="el-GR"/>
          </a:p>
        </p:txBody>
      </p:sp>
      <p:sp>
        <p:nvSpPr>
          <p:cNvPr id="26" name="TextBox 25"/>
          <p:cNvSpPr txBox="1"/>
          <p:nvPr/>
        </p:nvSpPr>
        <p:spPr>
          <a:xfrm>
            <a:off x="0" y="914400"/>
            <a:ext cx="2514600" cy="1477963"/>
          </a:xfrm>
          <a:prstGeom prst="rect">
            <a:avLst/>
          </a:prstGeom>
          <a:noFill/>
        </p:spPr>
        <p:txBody>
          <a:bodyPr>
            <a:spAutoFit/>
          </a:bodyPr>
          <a:lstStyle/>
          <a:p>
            <a:pPr>
              <a:defRPr/>
            </a:pPr>
            <a:r>
              <a:rPr lang="el-GR" b="1" i="1" dirty="0">
                <a:solidFill>
                  <a:schemeClr val="accent6">
                    <a:lumMod val="75000"/>
                  </a:schemeClr>
                </a:solidFill>
                <a:latin typeface="Calibri" panose="020F0502020204030204" pitchFamily="34" charset="0"/>
                <a:cs typeface="Calibri" panose="020F0502020204030204" pitchFamily="34" charset="0"/>
              </a:rPr>
              <a:t>Τι αισθάνομαι;</a:t>
            </a:r>
          </a:p>
          <a:p>
            <a:pPr>
              <a:defRPr/>
            </a:pPr>
            <a:r>
              <a:rPr lang="el-GR" b="1" i="1" dirty="0">
                <a:solidFill>
                  <a:schemeClr val="accent6">
                    <a:lumMod val="75000"/>
                  </a:schemeClr>
                </a:solidFill>
                <a:latin typeface="Calibri" panose="020F0502020204030204" pitchFamily="34" charset="0"/>
                <a:cs typeface="Calibri" panose="020F0502020204030204" pitchFamily="34" charset="0"/>
              </a:rPr>
              <a:t>Πώς ενεργοποιήθηκαν αυτά τα συναισθήματα;</a:t>
            </a:r>
          </a:p>
          <a:p>
            <a:pPr>
              <a:defRPr/>
            </a:pPr>
            <a:r>
              <a:rPr lang="el-GR" b="1" i="1" dirty="0">
                <a:solidFill>
                  <a:schemeClr val="accent6">
                    <a:lumMod val="75000"/>
                  </a:schemeClr>
                </a:solidFill>
                <a:latin typeface="Calibri" panose="020F0502020204030204" pitchFamily="34" charset="0"/>
                <a:cs typeface="Calibri" panose="020F0502020204030204" pitchFamily="34" charset="0"/>
              </a:rPr>
              <a:t>Ποιες πληροφορίες μου δίνουν;</a:t>
            </a:r>
            <a:endParaRPr lang="en-US" b="1" i="1" dirty="0">
              <a:solidFill>
                <a:schemeClr val="accent6">
                  <a:lumMod val="75000"/>
                </a:schemeClr>
              </a:solidFill>
              <a:latin typeface="Calibri" panose="020F0502020204030204" pitchFamily="34" charset="0"/>
              <a:cs typeface="Calibri" panose="020F0502020204030204" pitchFamily="34" charset="0"/>
            </a:endParaRPr>
          </a:p>
        </p:txBody>
      </p:sp>
      <p:sp>
        <p:nvSpPr>
          <p:cNvPr id="27" name="Freeform 18"/>
          <p:cNvSpPr>
            <a:spLocks/>
          </p:cNvSpPr>
          <p:nvPr/>
        </p:nvSpPr>
        <p:spPr bwMode="auto">
          <a:xfrm rot="-9343839">
            <a:off x="6772275" y="5268913"/>
            <a:ext cx="434975" cy="46037"/>
          </a:xfrm>
          <a:custGeom>
            <a:avLst/>
            <a:gdLst>
              <a:gd name="T0" fmla="*/ 2147483647 w 1316"/>
              <a:gd name="T1" fmla="*/ 2147483647 h 287"/>
              <a:gd name="T2" fmla="*/ 2147483647 w 1316"/>
              <a:gd name="T3" fmla="*/ 2147483647 h 287"/>
              <a:gd name="T4" fmla="*/ 0 w 1316"/>
              <a:gd name="T5" fmla="*/ 2147483647 h 287"/>
              <a:gd name="T6" fmla="*/ 0 60000 65536"/>
              <a:gd name="T7" fmla="*/ 0 60000 65536"/>
              <a:gd name="T8" fmla="*/ 0 60000 65536"/>
              <a:gd name="T9" fmla="*/ 0 w 1316"/>
              <a:gd name="T10" fmla="*/ 0 h 287"/>
              <a:gd name="T11" fmla="*/ 1316 w 1316"/>
              <a:gd name="T12" fmla="*/ 287 h 287"/>
            </a:gdLst>
            <a:ahLst/>
            <a:cxnLst>
              <a:cxn ang="T6">
                <a:pos x="T0" y="T1"/>
              </a:cxn>
              <a:cxn ang="T7">
                <a:pos x="T2" y="T3"/>
              </a:cxn>
              <a:cxn ang="T8">
                <a:pos x="T4" y="T5"/>
              </a:cxn>
            </a:cxnLst>
            <a:rect l="T9" t="T10" r="T11" b="T12"/>
            <a:pathLst>
              <a:path w="1316" h="287">
                <a:moveTo>
                  <a:pt x="1316" y="196"/>
                </a:moveTo>
                <a:cubicBezTo>
                  <a:pt x="1244" y="98"/>
                  <a:pt x="1172" y="0"/>
                  <a:pt x="953" y="15"/>
                </a:cubicBezTo>
                <a:cubicBezTo>
                  <a:pt x="734" y="30"/>
                  <a:pt x="367" y="158"/>
                  <a:pt x="0" y="287"/>
                </a:cubicBezTo>
              </a:path>
            </a:pathLst>
          </a:custGeom>
          <a:noFill/>
          <a:ln w="57150">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lIns="104287" tIns="52144" rIns="104287" bIns="52144"/>
          <a:lstStyle/>
          <a:p>
            <a:endParaRPr lang="el-GR"/>
          </a:p>
        </p:txBody>
      </p:sp>
      <p:sp>
        <p:nvSpPr>
          <p:cNvPr id="28" name="TextBox 27"/>
          <p:cNvSpPr txBox="1"/>
          <p:nvPr/>
        </p:nvSpPr>
        <p:spPr>
          <a:xfrm>
            <a:off x="6324600" y="1209675"/>
            <a:ext cx="2743200" cy="923925"/>
          </a:xfrm>
          <a:prstGeom prst="rect">
            <a:avLst/>
          </a:prstGeom>
          <a:noFill/>
        </p:spPr>
        <p:txBody>
          <a:bodyPr>
            <a:spAutoFit/>
          </a:bodyPr>
          <a:lstStyle/>
          <a:p>
            <a:pPr algn="r">
              <a:defRPr/>
            </a:pPr>
            <a:r>
              <a:rPr lang="el-GR" b="1" i="1" dirty="0">
                <a:solidFill>
                  <a:schemeClr val="accent6">
                    <a:lumMod val="75000"/>
                  </a:schemeClr>
                </a:solidFill>
                <a:latin typeface="Calibri" panose="020F0502020204030204" pitchFamily="34" charset="0"/>
                <a:cs typeface="Calibri" panose="020F0502020204030204" pitchFamily="34" charset="0"/>
              </a:rPr>
              <a:t>Τι αισθάνονται οι άλλοι;</a:t>
            </a:r>
          </a:p>
          <a:p>
            <a:pPr algn="r">
              <a:defRPr/>
            </a:pPr>
            <a:r>
              <a:rPr lang="el-GR" b="1" i="1" dirty="0">
                <a:solidFill>
                  <a:schemeClr val="accent6">
                    <a:lumMod val="75000"/>
                  </a:schemeClr>
                </a:solidFill>
                <a:latin typeface="Calibri" panose="020F0502020204030204" pitchFamily="34" charset="0"/>
                <a:cs typeface="Calibri" panose="020F0502020204030204" pitchFamily="34" charset="0"/>
              </a:rPr>
              <a:t>Πώς προέκυψαν αυτά </a:t>
            </a:r>
          </a:p>
          <a:p>
            <a:pPr algn="r">
              <a:defRPr/>
            </a:pPr>
            <a:r>
              <a:rPr lang="el-GR" b="1" i="1" dirty="0">
                <a:solidFill>
                  <a:schemeClr val="accent6">
                    <a:lumMod val="75000"/>
                  </a:schemeClr>
                </a:solidFill>
                <a:latin typeface="Calibri" panose="020F0502020204030204" pitchFamily="34" charset="0"/>
                <a:cs typeface="Calibri" panose="020F0502020204030204" pitchFamily="34" charset="0"/>
              </a:rPr>
              <a:t>τα συναισθήματα;</a:t>
            </a:r>
            <a:endParaRPr lang="en-US" b="1" i="1" dirty="0">
              <a:solidFill>
                <a:schemeClr val="accent6">
                  <a:lumMod val="75000"/>
                </a:schemeClr>
              </a:solidFill>
              <a:latin typeface="Calibri" panose="020F0502020204030204" pitchFamily="34" charset="0"/>
              <a:cs typeface="Calibri" panose="020F0502020204030204" pitchFamily="34" charset="0"/>
            </a:endParaRPr>
          </a:p>
        </p:txBody>
      </p:sp>
      <p:sp>
        <p:nvSpPr>
          <p:cNvPr id="29" name="TextBox 28"/>
          <p:cNvSpPr txBox="1"/>
          <p:nvPr/>
        </p:nvSpPr>
        <p:spPr>
          <a:xfrm>
            <a:off x="0" y="5562600"/>
            <a:ext cx="2743200" cy="923925"/>
          </a:xfrm>
          <a:prstGeom prst="rect">
            <a:avLst/>
          </a:prstGeom>
          <a:noFill/>
        </p:spPr>
        <p:txBody>
          <a:bodyPr>
            <a:spAutoFit/>
          </a:bodyPr>
          <a:lstStyle/>
          <a:p>
            <a:pPr>
              <a:defRPr/>
            </a:pPr>
            <a:r>
              <a:rPr lang="el-GR" b="1" i="1" dirty="0">
                <a:solidFill>
                  <a:schemeClr val="accent6">
                    <a:lumMod val="75000"/>
                  </a:schemeClr>
                </a:solidFill>
                <a:latin typeface="Calibri" panose="020F0502020204030204" pitchFamily="34" charset="0"/>
                <a:cs typeface="Calibri" panose="020F0502020204030204" pitchFamily="34" charset="0"/>
              </a:rPr>
              <a:t>Πώς θέλω να αισθάνομαι;</a:t>
            </a:r>
          </a:p>
          <a:p>
            <a:pPr>
              <a:defRPr/>
            </a:pPr>
            <a:r>
              <a:rPr lang="el-GR" b="1" i="1" dirty="0">
                <a:solidFill>
                  <a:schemeClr val="accent6">
                    <a:lumMod val="75000"/>
                  </a:schemeClr>
                </a:solidFill>
                <a:latin typeface="Calibri" panose="020F0502020204030204" pitchFamily="34" charset="0"/>
                <a:cs typeface="Calibri" panose="020F0502020204030204" pitchFamily="34" charset="0"/>
              </a:rPr>
              <a:t>Τι χρειάζεται να κάνω για να αισθανθώ έτσι;</a:t>
            </a:r>
            <a:endParaRPr lang="en-US" b="1" i="1" dirty="0">
              <a:solidFill>
                <a:schemeClr val="accent6">
                  <a:lumMod val="75000"/>
                </a:schemeClr>
              </a:solidFill>
              <a:latin typeface="Calibri" panose="020F0502020204030204" pitchFamily="34" charset="0"/>
              <a:cs typeface="Calibri" panose="020F0502020204030204" pitchFamily="34" charset="0"/>
            </a:endParaRPr>
          </a:p>
        </p:txBody>
      </p:sp>
      <p:sp>
        <p:nvSpPr>
          <p:cNvPr id="30" name="TextBox 29"/>
          <p:cNvSpPr txBox="1"/>
          <p:nvPr/>
        </p:nvSpPr>
        <p:spPr>
          <a:xfrm>
            <a:off x="6400800" y="5276850"/>
            <a:ext cx="2743200" cy="1200150"/>
          </a:xfrm>
          <a:prstGeom prst="rect">
            <a:avLst/>
          </a:prstGeom>
          <a:noFill/>
        </p:spPr>
        <p:txBody>
          <a:bodyPr>
            <a:spAutoFit/>
          </a:bodyPr>
          <a:lstStyle/>
          <a:p>
            <a:pPr algn="r">
              <a:defRPr/>
            </a:pPr>
            <a:r>
              <a:rPr lang="el-GR" b="1" i="1" dirty="0">
                <a:solidFill>
                  <a:schemeClr val="accent6">
                    <a:lumMod val="75000"/>
                  </a:schemeClr>
                </a:solidFill>
                <a:latin typeface="Calibri" panose="020F0502020204030204" pitchFamily="34" charset="0"/>
                <a:cs typeface="Calibri" panose="020F0502020204030204" pitchFamily="34" charset="0"/>
              </a:rPr>
              <a:t>Πώς θα ήθελα να αισθάνονται οι άλλοι;</a:t>
            </a:r>
          </a:p>
          <a:p>
            <a:pPr algn="r">
              <a:defRPr/>
            </a:pPr>
            <a:r>
              <a:rPr lang="el-GR" b="1" i="1" dirty="0">
                <a:solidFill>
                  <a:schemeClr val="accent6">
                    <a:lumMod val="75000"/>
                  </a:schemeClr>
                </a:solidFill>
                <a:latin typeface="Calibri" panose="020F0502020204030204" pitchFamily="34" charset="0"/>
                <a:cs typeface="Calibri" panose="020F0502020204030204" pitchFamily="34" charset="0"/>
              </a:rPr>
              <a:t>Τι χρειάζεται να κάνω για να αισθανθούν έτσι;</a:t>
            </a:r>
            <a:endParaRPr lang="en-US" b="1" i="1" dirty="0">
              <a:solidFill>
                <a:schemeClr val="accent6">
                  <a:lumMod val="75000"/>
                </a:schemeClr>
              </a:solidFill>
              <a:latin typeface="Calibri" panose="020F0502020204030204" pitchFamily="34" charset="0"/>
              <a:cs typeface="Calibri" panose="020F0502020204030204" pitchFamily="34" charset="0"/>
            </a:endParaRPr>
          </a:p>
        </p:txBody>
      </p:sp>
      <p:sp>
        <p:nvSpPr>
          <p:cNvPr id="25" name="Τίτλος 1">
            <a:extLst>
              <a:ext uri="{FF2B5EF4-FFF2-40B4-BE49-F238E27FC236}">
                <a16:creationId xmlns:a16="http://schemas.microsoft.com/office/drawing/2014/main" id="{258A01F9-AA0F-493F-8611-386841776C7E}"/>
              </a:ext>
            </a:extLst>
          </p:cNvPr>
          <p:cNvSpPr>
            <a:spLocks noGrp="1"/>
          </p:cNvSpPr>
          <p:nvPr>
            <p:ph type="title"/>
          </p:nvPr>
        </p:nvSpPr>
        <p:spPr>
          <a:xfrm>
            <a:off x="755576" y="-136003"/>
            <a:ext cx="8784976" cy="990600"/>
          </a:xfrm>
        </p:spPr>
        <p:txBody>
          <a:bodyPr>
            <a:normAutofit/>
          </a:bodyPr>
          <a:lstStyle/>
          <a:p>
            <a:r>
              <a:rPr lang="el-GR" b="1" dirty="0" err="1">
                <a:latin typeface="Calibri" panose="020F0502020204030204" pitchFamily="34" charset="0"/>
                <a:cs typeface="Calibri" panose="020F0502020204030204" pitchFamily="34" charset="0"/>
              </a:rPr>
              <a:t>ΣυναισθηματικΗ</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ΝοημοσΥνη</a:t>
            </a:r>
            <a:endParaRPr lang="el-GR"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79822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dissolve">
                                      <p:cBhvr>
                                        <p:cTn id="7" dur="500"/>
                                        <p:tgtEl>
                                          <p:spTgt spid="2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dissolve">
                                      <p:cBhvr>
                                        <p:cTn id="10" dur="500"/>
                                        <p:tgtEl>
                                          <p:spTgt spid="2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dissolve">
                                      <p:cBhvr>
                                        <p:cTn id="15" dur="500"/>
                                        <p:tgtEl>
                                          <p:spTgt spid="29"/>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dissolve">
                                      <p:cBhvr>
                                        <p:cTn id="18" dur="500"/>
                                        <p:tgtEl>
                                          <p:spTgt spid="23"/>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dissolve">
                                      <p:cBhvr>
                                        <p:cTn id="23" dur="500"/>
                                        <p:tgtEl>
                                          <p:spTgt spid="24"/>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dissolve">
                                      <p:cBhvr>
                                        <p:cTn id="26" dur="500"/>
                                        <p:tgtEl>
                                          <p:spTgt spid="2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dissolve">
                                      <p:cBhvr>
                                        <p:cTn id="31" dur="500"/>
                                        <p:tgtEl>
                                          <p:spTgt spid="27"/>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dissolve">
                                      <p:cBhvr>
                                        <p:cTn id="34"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6" grpId="0"/>
      <p:bldP spid="27" grpId="0" animBg="1"/>
      <p:bldP spid="28" grpId="0"/>
      <p:bldP spid="29" grpId="0"/>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b="1" dirty="0">
                <a:latin typeface="Calibri" panose="020F0502020204030204" pitchFamily="34" charset="0"/>
                <a:cs typeface="Calibri" panose="020F0502020204030204" pitchFamily="34" charset="0"/>
              </a:rPr>
              <a:t>ΑΝΑΠΤΥΣΣΕΤΑΙ Η </a:t>
            </a:r>
            <a:r>
              <a:rPr lang="el-GR" b="1" dirty="0" err="1">
                <a:latin typeface="Calibri" panose="020F0502020204030204" pitchFamily="34" charset="0"/>
                <a:cs typeface="Calibri" panose="020F0502020204030204" pitchFamily="34" charset="0"/>
              </a:rPr>
              <a:t>ΣυναισθηματικΗ</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ΝοημοσΥνη</a:t>
            </a:r>
            <a:r>
              <a:rPr lang="el-GR" b="1" dirty="0">
                <a:latin typeface="Calibri" panose="020F0502020204030204" pitchFamily="34" charset="0"/>
                <a:cs typeface="Calibri" panose="020F0502020204030204" pitchFamily="34" charset="0"/>
              </a:rPr>
              <a:t>;</a:t>
            </a: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755576" y="2136339"/>
            <a:ext cx="7704856" cy="3674852"/>
          </a:xfrm>
          <a:prstGeom prst="rect">
            <a:avLst/>
          </a:prstGeom>
        </p:spPr>
        <p:txBody>
          <a:bodyPr wrap="square">
            <a:spAutoFit/>
          </a:bodyPr>
          <a:lstStyle/>
          <a:p>
            <a:pPr lvl="0" defTabSz="1066800">
              <a:lnSpc>
                <a:spcPct val="150000"/>
              </a:lnSpc>
              <a:spcBef>
                <a:spcPct val="0"/>
              </a:spcBef>
              <a:spcAft>
                <a:spcPct val="35000"/>
              </a:spcAft>
            </a:pPr>
            <a:r>
              <a:rPr lang="el-GR" sz="2400" dirty="0">
                <a:latin typeface="Calibri" panose="020F0502020204030204" pitchFamily="34" charset="0"/>
                <a:cs typeface="Calibri" panose="020F0502020204030204" pitchFamily="34" charset="0"/>
              </a:rPr>
              <a:t>Έρευνες επιβεβαιώνουν ότι η Συναισθηματική Νοημοσύνη καλλιεργείται και </a:t>
            </a:r>
            <a:r>
              <a:rPr lang="el-GR" sz="2400" b="1" dirty="0">
                <a:latin typeface="Calibri" panose="020F0502020204030204" pitchFamily="34" charset="0"/>
                <a:cs typeface="Calibri" panose="020F0502020204030204" pitchFamily="34" charset="0"/>
              </a:rPr>
              <a:t>αναπτύσσεται κατά τη διάρκεια της ζωής μας </a:t>
            </a:r>
            <a:r>
              <a:rPr lang="el-GR" sz="2400" dirty="0">
                <a:latin typeface="Calibri" panose="020F0502020204030204" pitchFamily="34" charset="0"/>
                <a:cs typeface="Calibri" panose="020F0502020204030204" pitchFamily="34" charset="0"/>
              </a:rPr>
              <a:t>και μάλιστα συνδέεται με την έννοια της </a:t>
            </a:r>
            <a:r>
              <a:rPr lang="el-GR" sz="2400" b="1" dirty="0">
                <a:latin typeface="Calibri" panose="020F0502020204030204" pitchFamily="34" charset="0"/>
                <a:cs typeface="Calibri" panose="020F0502020204030204" pitchFamily="34" charset="0"/>
              </a:rPr>
              <a:t>ωριμότητας</a:t>
            </a:r>
            <a:r>
              <a:rPr lang="el-GR" sz="2400" dirty="0">
                <a:latin typeface="Calibri" panose="020F0502020204030204" pitchFamily="34" charset="0"/>
                <a:cs typeface="Calibri" panose="020F0502020204030204" pitchFamily="34" charset="0"/>
              </a:rPr>
              <a:t> (</a:t>
            </a:r>
            <a:r>
              <a:rPr lang="el-GR" sz="2400" dirty="0" err="1">
                <a:latin typeface="Calibri" panose="020F0502020204030204" pitchFamily="34" charset="0"/>
                <a:cs typeface="Calibri" panose="020F0502020204030204" pitchFamily="34" charset="0"/>
              </a:rPr>
              <a:t>Bradberry</a:t>
            </a:r>
            <a:r>
              <a:rPr lang="el-GR" sz="2400" dirty="0">
                <a:latin typeface="Calibri" panose="020F0502020204030204" pitchFamily="34" charset="0"/>
                <a:cs typeface="Calibri" panose="020F0502020204030204" pitchFamily="34" charset="0"/>
              </a:rPr>
              <a:t> &amp; </a:t>
            </a:r>
            <a:r>
              <a:rPr lang="el-GR" sz="2400" dirty="0" err="1">
                <a:latin typeface="Calibri" panose="020F0502020204030204" pitchFamily="34" charset="0"/>
                <a:cs typeface="Calibri" panose="020F0502020204030204" pitchFamily="34" charset="0"/>
              </a:rPr>
              <a:t>Greaves</a:t>
            </a:r>
            <a:r>
              <a:rPr lang="el-GR" sz="2400" dirty="0">
                <a:latin typeface="Calibri" panose="020F0502020204030204" pitchFamily="34" charset="0"/>
                <a:cs typeface="Calibri" panose="020F0502020204030204" pitchFamily="34" charset="0"/>
              </a:rPr>
              <a:t>, 2006). </a:t>
            </a:r>
          </a:p>
          <a:p>
            <a:pPr lvl="0" defTabSz="1066800">
              <a:lnSpc>
                <a:spcPct val="150000"/>
              </a:lnSpc>
              <a:spcBef>
                <a:spcPct val="0"/>
              </a:spcBef>
              <a:spcAft>
                <a:spcPct val="35000"/>
              </a:spcAft>
            </a:pPr>
            <a:endParaRPr lang="el-GR" sz="2400" dirty="0">
              <a:latin typeface="Calibri" panose="020F0502020204030204" pitchFamily="34" charset="0"/>
              <a:cs typeface="Calibri" panose="020F0502020204030204" pitchFamily="34" charset="0"/>
            </a:endParaRPr>
          </a:p>
          <a:p>
            <a:pPr lvl="0" defTabSz="1066800">
              <a:lnSpc>
                <a:spcPct val="150000"/>
              </a:lnSpc>
              <a:spcBef>
                <a:spcPct val="0"/>
              </a:spcBef>
              <a:spcAft>
                <a:spcPct val="35000"/>
              </a:spcAft>
            </a:pPr>
            <a:endParaRPr lang="en-US"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30218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b="1" dirty="0" err="1">
                <a:latin typeface="Calibri" panose="020F0502020204030204" pitchFamily="34" charset="0"/>
                <a:cs typeface="Calibri" panose="020F0502020204030204" pitchFamily="34" charset="0"/>
              </a:rPr>
              <a:t>ΕνΙσχυση</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ΑυτογνωσΙας</a:t>
            </a:r>
            <a:endParaRPr lang="el-GR" b="1" dirty="0">
              <a:latin typeface="Calibri" panose="020F0502020204030204" pitchFamily="34" charset="0"/>
              <a:cs typeface="Calibri" panose="020F0502020204030204" pitchFamily="34" charset="0"/>
            </a:endParaRP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323527" y="1412776"/>
            <a:ext cx="8477571" cy="5078313"/>
          </a:xfrm>
          <a:prstGeom prst="rect">
            <a:avLst/>
          </a:prstGeom>
        </p:spPr>
        <p:txBody>
          <a:bodyPr wrap="square">
            <a:spAutoFit/>
          </a:bodyPr>
          <a:lstStyle/>
          <a:p>
            <a:pPr>
              <a:lnSpc>
                <a:spcPct val="150000"/>
              </a:lnSpc>
            </a:pPr>
            <a:r>
              <a:rPr lang="el-GR" altLang="el-GR" sz="2400" b="1" dirty="0">
                <a:latin typeface="Calibri" panose="020F0502020204030204" pitchFamily="34" charset="0"/>
                <a:cs typeface="Calibri" panose="020F0502020204030204" pitchFamily="34" charset="0"/>
              </a:rPr>
              <a:t>Σκεφτείτε τις παρακάτω ερωτήσεις και συζητήστε στην ομάδα:</a:t>
            </a:r>
          </a:p>
          <a:p>
            <a:pPr marL="457200" indent="-457200">
              <a:lnSpc>
                <a:spcPct val="150000"/>
              </a:lnSpc>
              <a:buFont typeface="Calibri" pitchFamily="34" charset="0"/>
              <a:buAutoNum type="arabicPeriod"/>
            </a:pPr>
            <a:r>
              <a:rPr lang="el-GR" altLang="el-GR" sz="2400" dirty="0">
                <a:latin typeface="Calibri" panose="020F0502020204030204" pitchFamily="34" charset="0"/>
                <a:cs typeface="Calibri" panose="020F0502020204030204" pitchFamily="34" charset="0"/>
              </a:rPr>
              <a:t>Βρέθηκες πρόσφατα σε κάποια κατάσταση, την οποία θα ευχόσουν να είχες αντιμετωπίσει διαφορετικά; </a:t>
            </a:r>
            <a:endParaRPr lang="en-US" altLang="el-GR" sz="2400" dirty="0">
              <a:latin typeface="Calibri" panose="020F0502020204030204" pitchFamily="34" charset="0"/>
              <a:cs typeface="Calibri" panose="020F0502020204030204" pitchFamily="34" charset="0"/>
            </a:endParaRPr>
          </a:p>
          <a:p>
            <a:pPr marL="457200" indent="-457200">
              <a:lnSpc>
                <a:spcPct val="150000"/>
              </a:lnSpc>
              <a:buFont typeface="Calibri" pitchFamily="34" charset="0"/>
              <a:buAutoNum type="arabicPeriod"/>
            </a:pPr>
            <a:r>
              <a:rPr lang="el-GR" altLang="el-GR" sz="2400" dirty="0">
                <a:latin typeface="Calibri" panose="020F0502020204030204" pitchFamily="34" charset="0"/>
                <a:cs typeface="Calibri" panose="020F0502020204030204" pitchFamily="34" charset="0"/>
              </a:rPr>
              <a:t>Ποια συναισθήματα ένιωθες στην κατάσταση αυτή; Γιατί ένιωσες έτσι;</a:t>
            </a:r>
            <a:endParaRPr lang="en-US" altLang="el-GR" sz="2400" dirty="0">
              <a:latin typeface="Calibri" panose="020F0502020204030204" pitchFamily="34" charset="0"/>
              <a:cs typeface="Calibri" panose="020F0502020204030204" pitchFamily="34" charset="0"/>
            </a:endParaRPr>
          </a:p>
          <a:p>
            <a:pPr marL="457200" indent="-457200">
              <a:lnSpc>
                <a:spcPct val="150000"/>
              </a:lnSpc>
              <a:buFont typeface="Calibri" pitchFamily="34" charset="0"/>
              <a:buAutoNum type="arabicPeriod"/>
            </a:pPr>
            <a:r>
              <a:rPr lang="el-GR" altLang="el-GR" sz="2400" dirty="0">
                <a:latin typeface="Calibri" panose="020F0502020204030204" pitchFamily="34" charset="0"/>
                <a:cs typeface="Calibri" panose="020F0502020204030204" pitchFamily="34" charset="0"/>
              </a:rPr>
              <a:t>Πώς αντέδρασες στα συναισθήματα αυτά; (π.χ. απόσυρση, επιχειρηματολογία, λεκτική επίθεση κ.λπ.) </a:t>
            </a:r>
            <a:endParaRPr lang="en-US" altLang="el-GR" sz="2400" dirty="0">
              <a:latin typeface="Calibri" panose="020F0502020204030204" pitchFamily="34" charset="0"/>
              <a:cs typeface="Calibri" panose="020F0502020204030204" pitchFamily="34" charset="0"/>
            </a:endParaRPr>
          </a:p>
          <a:p>
            <a:pPr marL="457200" indent="-457200">
              <a:lnSpc>
                <a:spcPct val="150000"/>
              </a:lnSpc>
              <a:buFont typeface="Calibri" pitchFamily="34" charset="0"/>
              <a:buAutoNum type="arabicPeriod"/>
            </a:pPr>
            <a:r>
              <a:rPr lang="el-GR" altLang="el-GR" sz="2400" dirty="0">
                <a:latin typeface="Calibri" panose="020F0502020204030204" pitchFamily="34" charset="0"/>
                <a:cs typeface="Calibri" panose="020F0502020204030204" pitchFamily="34" charset="0"/>
              </a:rPr>
              <a:t>Με ποιο διαφορετικό τρόπο σκέφτεσαι ότι μπορείς να αντιδράσεις στο μέλλον σε παρόμοιες καταστάσεις;</a:t>
            </a:r>
            <a:endParaRPr lang="en-US"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73995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b="1" dirty="0" err="1">
                <a:latin typeface="Calibri" panose="020F0502020204030204" pitchFamily="34" charset="0"/>
                <a:cs typeface="Calibri" panose="020F0502020204030204" pitchFamily="34" charset="0"/>
              </a:rPr>
              <a:t>ΕνσυναΙσθηση</a:t>
            </a:r>
            <a:endParaRPr lang="el-GR" b="1" dirty="0">
              <a:latin typeface="Calibri" panose="020F0502020204030204" pitchFamily="34" charset="0"/>
              <a:cs typeface="Calibri" panose="020F0502020204030204" pitchFamily="34" charset="0"/>
            </a:endParaRP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336963" y="1661847"/>
            <a:ext cx="8477571" cy="1754326"/>
          </a:xfrm>
          <a:prstGeom prst="rect">
            <a:avLst/>
          </a:prstGeom>
        </p:spPr>
        <p:txBody>
          <a:bodyPr wrap="square">
            <a:spAutoFit/>
          </a:bodyPr>
          <a:lstStyle/>
          <a:p>
            <a:pPr>
              <a:lnSpc>
                <a:spcPct val="150000"/>
              </a:lnSpc>
            </a:pPr>
            <a:r>
              <a:rPr lang="el-GR" sz="2400" dirty="0">
                <a:latin typeface="Calibri" panose="020F0502020204030204" pitchFamily="34" charset="0"/>
                <a:cs typeface="Calibri" panose="020F0502020204030204" pitchFamily="34" charset="0"/>
              </a:rPr>
              <a:t>Δείτε το βίντεο στο </a:t>
            </a:r>
            <a:r>
              <a:rPr lang="en-US" altLang="el-GR" sz="2400" dirty="0">
                <a:latin typeface="Calibri" panose="020F0502020204030204" pitchFamily="34" charset="0"/>
                <a:cs typeface="Calibri" panose="020F0502020204030204" pitchFamily="34" charset="0"/>
                <a:hlinkClick r:id="rId3"/>
              </a:rPr>
              <a:t>https://www.youtube.com/watch?v=F-H2RVM7rAg</a:t>
            </a:r>
            <a:r>
              <a:rPr lang="el-GR" altLang="el-GR" sz="2400" dirty="0">
                <a:latin typeface="Calibri" panose="020F0502020204030204" pitchFamily="34" charset="0"/>
                <a:cs typeface="Calibri" panose="020F0502020204030204" pitchFamily="34" charset="0"/>
              </a:rPr>
              <a:t> και συζητήστε την έννοια της ενσυναίσθησης, όπως την αντιλαμβάνεστε</a:t>
            </a:r>
            <a:r>
              <a:rPr lang="el-GR" sz="2400" dirty="0">
                <a:latin typeface="Calibri" panose="020F0502020204030204" pitchFamily="34" charset="0"/>
                <a:cs typeface="Calibri" panose="020F0502020204030204" pitchFamily="34" charset="0"/>
              </a:rPr>
              <a:t> </a:t>
            </a:r>
            <a:endParaRPr lang="en-US" sz="2400" dirty="0">
              <a:latin typeface="Calibri" panose="020F0502020204030204" pitchFamily="34" charset="0"/>
              <a:cs typeface="Calibri" panose="020F0502020204030204" pitchFamily="34" charset="0"/>
            </a:endParaRPr>
          </a:p>
        </p:txBody>
      </p:sp>
      <p:pic>
        <p:nvPicPr>
          <p:cNvPr id="5" name="Picture 2" descr="Image result for πατερας και γιος ταινια μικρου μηκους">
            <a:hlinkClick r:id="rId4" action="ppaction://hlinkfile"/>
          </p:cNvPr>
          <p:cNvPicPr>
            <a:picLocks noChangeAspect="1" noChangeArrowheads="1"/>
          </p:cNvPicPr>
          <p:nvPr/>
        </p:nvPicPr>
        <p:blipFill>
          <a:blip r:embed="rId5"/>
          <a:srcRect/>
          <a:stretch>
            <a:fillRect/>
          </a:stretch>
        </p:blipFill>
        <p:spPr bwMode="auto">
          <a:xfrm>
            <a:off x="2061360" y="3645024"/>
            <a:ext cx="5001904" cy="281357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49594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b="1" dirty="0" err="1">
                <a:latin typeface="Calibri" panose="020F0502020204030204" pitchFamily="34" charset="0"/>
                <a:cs typeface="Calibri" panose="020F0502020204030204" pitchFamily="34" charset="0"/>
              </a:rPr>
              <a:t>ΕνσυναΙσθηση</a:t>
            </a:r>
            <a:endParaRPr lang="el-GR" b="1" dirty="0">
              <a:latin typeface="Calibri" panose="020F0502020204030204" pitchFamily="34" charset="0"/>
              <a:cs typeface="Calibri" panose="020F0502020204030204" pitchFamily="34" charset="0"/>
            </a:endParaRP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359149" y="2052296"/>
            <a:ext cx="8477571" cy="2862322"/>
          </a:xfrm>
          <a:prstGeom prst="rect">
            <a:avLst/>
          </a:prstGeom>
        </p:spPr>
        <p:txBody>
          <a:bodyPr wrap="square">
            <a:spAutoFit/>
          </a:bodyPr>
          <a:lstStyle/>
          <a:p>
            <a:pPr marL="342900" indent="-342900">
              <a:lnSpc>
                <a:spcPct val="150000"/>
              </a:lnSpc>
              <a:buFont typeface="Arial" panose="020B0604020202020204" pitchFamily="34" charset="0"/>
              <a:buChar char="•"/>
              <a:defRPr/>
            </a:pPr>
            <a:r>
              <a:rPr lang="el-GR" sz="2400" dirty="0">
                <a:latin typeface="Calibri" panose="020F0502020204030204" pitchFamily="34" charset="0"/>
                <a:cs typeface="Calibri" panose="020F0502020204030204" pitchFamily="34" charset="0"/>
              </a:rPr>
              <a:t>Συναισθηματική επίγνωση και κατανόηση της κατάστασης του άλλου </a:t>
            </a:r>
          </a:p>
          <a:p>
            <a:pPr marL="342900" indent="-342900">
              <a:lnSpc>
                <a:spcPct val="150000"/>
              </a:lnSpc>
              <a:buFont typeface="Arial" panose="020B0604020202020204" pitchFamily="34" charset="0"/>
              <a:buChar char="•"/>
              <a:defRPr/>
            </a:pPr>
            <a:r>
              <a:rPr lang="el-GR" sz="2400" dirty="0">
                <a:latin typeface="Calibri" panose="020F0502020204030204" pitchFamily="34" charset="0"/>
                <a:cs typeface="Calibri" panose="020F0502020204030204" pitchFamily="34" charset="0"/>
              </a:rPr>
              <a:t>Βαθιά επικοινωνία με άλλα πρόσωπα μέσω της συναισθηματικής ταύτισης ή κατανόησης της συμπεριφοράς και των κινήτρων του </a:t>
            </a:r>
          </a:p>
        </p:txBody>
      </p:sp>
    </p:spTree>
    <p:extLst>
      <p:ext uri="{BB962C8B-B14F-4D97-AF65-F5344CB8AC3E}">
        <p14:creationId xmlns:p14="http://schemas.microsoft.com/office/powerpoint/2010/main" val="2256461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8640"/>
            <a:ext cx="5791200" cy="1083568"/>
          </a:xfrm>
        </p:spPr>
        <p:txBody>
          <a:bodyPr/>
          <a:lstStyle/>
          <a:p>
            <a:r>
              <a:rPr lang="el-GR" b="1" dirty="0" err="1">
                <a:latin typeface="Calibri" panose="020F0502020204030204" pitchFamily="34" charset="0"/>
                <a:cs typeface="Calibri" panose="020F0502020204030204" pitchFamily="34" charset="0"/>
              </a:rPr>
              <a:t>ΠεριεχΟμενα</a:t>
            </a:r>
            <a:endParaRPr lang="el-GR" b="1"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323528" y="1412776"/>
            <a:ext cx="7620000" cy="4916760"/>
          </a:xfrm>
        </p:spPr>
        <p:txBody>
          <a:bodyPr>
            <a:noAutofit/>
          </a:bodyPr>
          <a:lstStyle/>
          <a:p>
            <a:pPr marL="342900" indent="-342900">
              <a:buFont typeface="Arial" panose="020B0604020202020204" pitchFamily="34" charset="0"/>
              <a:buChar char="•"/>
            </a:pPr>
            <a:r>
              <a:rPr lang="en-US" sz="2400" b="0" dirty="0">
                <a:latin typeface="Calibri" panose="020F0502020204030204" pitchFamily="34" charset="0"/>
                <a:cs typeface="Calibri" panose="020F0502020204030204" pitchFamily="34" charset="0"/>
              </a:rPr>
              <a:t>Check in</a:t>
            </a:r>
            <a:r>
              <a:rPr lang="el-GR" sz="2400" b="0" dirty="0">
                <a:latin typeface="Calibri" panose="020F0502020204030204" pitchFamily="34" charset="0"/>
                <a:cs typeface="Calibri" panose="020F0502020204030204" pitchFamily="34" charset="0"/>
              </a:rPr>
              <a:t> </a:t>
            </a:r>
          </a:p>
          <a:p>
            <a:pPr marL="342900" indent="-342900">
              <a:buFont typeface="Arial" panose="020B0604020202020204" pitchFamily="34" charset="0"/>
              <a:buChar char="•"/>
            </a:pPr>
            <a:r>
              <a:rPr lang="el-GR" sz="2400" b="0" dirty="0">
                <a:latin typeface="Calibri" panose="020F0502020204030204" pitchFamily="34" charset="0"/>
                <a:cs typeface="Calibri" panose="020F0502020204030204" pitchFamily="34" charset="0"/>
              </a:rPr>
              <a:t>Βάσεις της Ομαδικής Συμπεριφοράς</a:t>
            </a:r>
          </a:p>
          <a:p>
            <a:pPr marL="342900" indent="-342900">
              <a:buFont typeface="Arial" panose="020B0604020202020204" pitchFamily="34" charset="0"/>
              <a:buChar char="•"/>
            </a:pPr>
            <a:r>
              <a:rPr lang="el-GR" sz="2400" b="0" dirty="0">
                <a:latin typeface="Calibri" panose="020F0502020204030204" pitchFamily="34" charset="0"/>
                <a:cs typeface="Calibri" panose="020F0502020204030204" pitchFamily="34" charset="0"/>
              </a:rPr>
              <a:t>Νόρμες, ρόλοι, κύρος στις ομάδες</a:t>
            </a:r>
          </a:p>
          <a:p>
            <a:pPr marL="342900" indent="-342900">
              <a:buFont typeface="Arial" panose="020B0604020202020204" pitchFamily="34" charset="0"/>
              <a:buChar char="•"/>
            </a:pPr>
            <a:r>
              <a:rPr lang="en-US" sz="2400" b="0" dirty="0">
                <a:latin typeface="Calibri" panose="020F0502020204030204" pitchFamily="34" charset="0"/>
                <a:cs typeface="Calibri" panose="020F0502020204030204" pitchFamily="34" charset="0"/>
              </a:rPr>
              <a:t>Group Think / </a:t>
            </a:r>
            <a:r>
              <a:rPr lang="el-GR" sz="2400" b="0" dirty="0">
                <a:latin typeface="Calibri" panose="020F0502020204030204" pitchFamily="34" charset="0"/>
                <a:cs typeface="Calibri" panose="020F0502020204030204" pitchFamily="34" charset="0"/>
              </a:rPr>
              <a:t>Αγελαία σκέψη</a:t>
            </a:r>
          </a:p>
          <a:p>
            <a:pPr marL="342900" indent="-342900">
              <a:buFont typeface="Arial" panose="020B0604020202020204" pitchFamily="34" charset="0"/>
              <a:buChar char="•"/>
            </a:pPr>
            <a:r>
              <a:rPr lang="el-GR" sz="2400" b="0" dirty="0">
                <a:latin typeface="Calibri" panose="020F0502020204030204" pitchFamily="34" charset="0"/>
                <a:cs typeface="Calibri" panose="020F0502020204030204" pitchFamily="34" charset="0"/>
              </a:rPr>
              <a:t>Συναισθηματική Νοημοσύνη: διαστάσεις και σημασία</a:t>
            </a:r>
          </a:p>
          <a:p>
            <a:pPr marL="342900" indent="-342900">
              <a:buFont typeface="Arial" panose="020B0604020202020204" pitchFamily="34" charset="0"/>
              <a:buChar char="•"/>
            </a:pPr>
            <a:endParaRPr lang="el-GR" sz="2400" b="0" dirty="0">
              <a:latin typeface="Calibri" panose="020F0502020204030204" pitchFamily="34" charset="0"/>
              <a:cs typeface="Calibri" panose="020F0502020204030204" pitchFamily="34" charset="0"/>
            </a:endParaRPr>
          </a:p>
        </p:txBody>
      </p:sp>
      <p:pic>
        <p:nvPicPr>
          <p:cNvPr id="2050" name="Picture 2" descr="Image result for conte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8304" y="3881237"/>
            <a:ext cx="2226568" cy="28000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2361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04664"/>
            <a:ext cx="5791200" cy="964114"/>
          </a:xfrm>
        </p:spPr>
        <p:txBody>
          <a:bodyPr/>
          <a:lstStyle/>
          <a:p>
            <a:r>
              <a:rPr lang="el-GR" b="1" dirty="0">
                <a:latin typeface="Calibri" panose="020F0502020204030204" pitchFamily="34" charset="0"/>
                <a:cs typeface="Calibri" panose="020F0502020204030204" pitchFamily="34" charset="0"/>
              </a:rPr>
              <a:t>ΕΙΣΑΓΩΓΗ</a:t>
            </a:r>
          </a:p>
        </p:txBody>
      </p:sp>
      <p:sp>
        <p:nvSpPr>
          <p:cNvPr id="3" name="Θέση περιεχομένου 2"/>
          <p:cNvSpPr>
            <a:spLocks noGrp="1"/>
          </p:cNvSpPr>
          <p:nvPr>
            <p:ph idx="1"/>
          </p:nvPr>
        </p:nvSpPr>
        <p:spPr>
          <a:xfrm>
            <a:off x="457200" y="1752600"/>
            <a:ext cx="8363272" cy="4700736"/>
          </a:xfrm>
        </p:spPr>
        <p:txBody>
          <a:bodyPr>
            <a:noAutofit/>
          </a:bodyPr>
          <a:lstStyle/>
          <a:p>
            <a:pPr marL="342900" marR="95885" indent="-342900">
              <a:lnSpc>
                <a:spcPct val="150000"/>
              </a:lnSpc>
              <a:spcBef>
                <a:spcPts val="0"/>
              </a:spcBef>
              <a:buFont typeface="Arial" panose="020B0604020202020204" pitchFamily="34" charset="0"/>
              <a:buChar char="•"/>
            </a:pPr>
            <a:r>
              <a:rPr lang="el-GR" sz="2400" b="0" dirty="0">
                <a:effectLst/>
                <a:latin typeface="Calibri" panose="020F0502020204030204" pitchFamily="34" charset="0"/>
                <a:ea typeface="Calibri" panose="020F0502020204030204" pitchFamily="34" charset="0"/>
              </a:rPr>
              <a:t>Η ουσιαστική επικοινωνία και </a:t>
            </a:r>
            <a:r>
              <a:rPr lang="el-GR" sz="2400" dirty="0">
                <a:effectLst/>
                <a:latin typeface="Calibri" panose="020F0502020204030204" pitchFamily="34" charset="0"/>
                <a:ea typeface="Calibri" panose="020F0502020204030204" pitchFamily="34" charset="0"/>
              </a:rPr>
              <a:t>συνεργασία</a:t>
            </a:r>
            <a:r>
              <a:rPr lang="el-GR" sz="2400" b="0" dirty="0">
                <a:effectLst/>
                <a:latin typeface="Calibri" panose="020F0502020204030204" pitchFamily="34" charset="0"/>
                <a:ea typeface="Calibri" panose="020F0502020204030204" pitchFamily="34" charset="0"/>
              </a:rPr>
              <a:t> αποτελεί ένα πολύπλοκο μηχανισμό αλληλεπίδρασης στο στον εργασιακό χώρο. </a:t>
            </a:r>
          </a:p>
          <a:p>
            <a:pPr marL="342900" marR="95885" indent="-342900">
              <a:lnSpc>
                <a:spcPct val="150000"/>
              </a:lnSpc>
              <a:spcBef>
                <a:spcPts val="0"/>
              </a:spcBef>
              <a:buFont typeface="Arial" panose="020B0604020202020204" pitchFamily="34" charset="0"/>
              <a:buChar char="•"/>
            </a:pPr>
            <a:r>
              <a:rPr lang="el-GR" sz="2400" b="0" dirty="0">
                <a:effectLst/>
                <a:latin typeface="Calibri" panose="020F0502020204030204" pitchFamily="34" charset="0"/>
                <a:ea typeface="Calibri" panose="020F0502020204030204" pitchFamily="34" charset="0"/>
              </a:rPr>
              <a:t>Άνθρωποι με διαφορετικές αρχές, αξίες, ανάγκες και με προσωπικές ιδιαιτερότητες καλούνται να υλοποιήσουν δράσεις ή να επιτύχουν κοινά επιδιωκόμενα αποτελέσματα. </a:t>
            </a:r>
          </a:p>
          <a:p>
            <a:pPr marL="342900" marR="95885" indent="-342900">
              <a:lnSpc>
                <a:spcPct val="150000"/>
              </a:lnSpc>
              <a:spcBef>
                <a:spcPts val="0"/>
              </a:spcBef>
              <a:buFont typeface="Arial" panose="020B0604020202020204" pitchFamily="34" charset="0"/>
              <a:buChar char="•"/>
            </a:pPr>
            <a:r>
              <a:rPr lang="el-GR" sz="2400" b="0" dirty="0">
                <a:effectLst/>
                <a:latin typeface="Calibri" panose="020F0502020204030204" pitchFamily="34" charset="0"/>
                <a:ea typeface="Calibri" panose="020F0502020204030204" pitchFamily="34" charset="0"/>
              </a:rPr>
              <a:t>Στο πλαίσιο αυτό, μεγάλη είναι η σημασία που έχει η </a:t>
            </a:r>
            <a:r>
              <a:rPr lang="el-GR" sz="2400" dirty="0">
                <a:effectLst/>
                <a:latin typeface="Calibri" panose="020F0502020204030204" pitchFamily="34" charset="0"/>
                <a:ea typeface="Calibri" panose="020F0502020204030204" pitchFamily="34" charset="0"/>
              </a:rPr>
              <a:t>Συναισθηματική Νοημοσύνη </a:t>
            </a:r>
            <a:r>
              <a:rPr lang="el-GR" sz="2400" b="0" dirty="0">
                <a:effectLst/>
                <a:latin typeface="Calibri" panose="020F0502020204030204" pitchFamily="34" charset="0"/>
                <a:ea typeface="Calibri" panose="020F0502020204030204" pitchFamily="34" charset="0"/>
              </a:rPr>
              <a:t>στο εργασιακό περιβάλλον</a:t>
            </a:r>
            <a:endParaRPr lang="en-US" sz="2400" b="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25257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7499176" cy="867544"/>
          </a:xfrm>
        </p:spPr>
        <p:txBody>
          <a:bodyPr/>
          <a:lstStyle/>
          <a:p>
            <a:r>
              <a:rPr lang="el-GR" b="1" dirty="0" err="1">
                <a:latin typeface="Calibri" panose="020F0502020204030204" pitchFamily="34" charset="0"/>
                <a:cs typeface="Calibri" panose="020F0502020204030204" pitchFamily="34" charset="0"/>
              </a:rPr>
              <a:t>ΠροσδοκΩμενα</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ΑποτελΕσματα</a:t>
            </a:r>
            <a:endParaRPr lang="el-GR" b="1"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457200" y="1752600"/>
            <a:ext cx="8363272" cy="4916760"/>
          </a:xfrm>
        </p:spPr>
        <p:txBody>
          <a:bodyPr>
            <a:noAutofit/>
          </a:bodyPr>
          <a:lstStyle/>
          <a:p>
            <a:pPr marL="0" indent="0">
              <a:spcBef>
                <a:spcPts val="600"/>
              </a:spcBef>
              <a:buNone/>
            </a:pPr>
            <a:r>
              <a:rPr lang="el-GR" sz="2400" b="0" dirty="0">
                <a:latin typeface="Calibri" panose="020F0502020204030204" pitchFamily="34" charset="0"/>
                <a:cs typeface="Calibri" panose="020F0502020204030204" pitchFamily="34" charset="0"/>
              </a:rPr>
              <a:t>Με την ολοκλήρωση της Ενότητας οι σπουδαστές / σπουδάστριες αναμένεται να:</a:t>
            </a:r>
          </a:p>
          <a:p>
            <a:pPr marL="342900" marR="95885" lvl="0" indent="-342900" algn="just">
              <a:spcBef>
                <a:spcPts val="600"/>
              </a:spcBef>
              <a:spcAft>
                <a:spcPts val="600"/>
              </a:spcAft>
              <a:buFont typeface="Wingdings" panose="05000000000000000000" pitchFamily="2" charset="2"/>
              <a:buChar char=""/>
            </a:pPr>
            <a:r>
              <a:rPr lang="el-GR" sz="2400" b="0" spc="-5" dirty="0">
                <a:effectLst/>
                <a:latin typeface="Calibri" panose="020F0502020204030204" pitchFamily="34" charset="0"/>
                <a:ea typeface="Times New Roman" panose="02020603050405020304" pitchFamily="18" charset="0"/>
                <a:cs typeface="Calibri" panose="020F0502020204030204" pitchFamily="34" charset="0"/>
              </a:rPr>
              <a:t>Ορίζουν έννοιες όπως </a:t>
            </a:r>
            <a:r>
              <a:rPr lang="el-GR" sz="2400" spc="-5" dirty="0">
                <a:effectLst/>
                <a:latin typeface="Calibri" panose="020F0502020204030204" pitchFamily="34" charset="0"/>
                <a:ea typeface="Times New Roman" panose="02020603050405020304" pitchFamily="18" charset="0"/>
                <a:cs typeface="Calibri" panose="020F0502020204030204" pitchFamily="34" charset="0"/>
              </a:rPr>
              <a:t>ομάδα</a:t>
            </a:r>
            <a:r>
              <a:rPr lang="el-GR" sz="2400" b="0" spc="-5" dirty="0">
                <a:effectLst/>
                <a:latin typeface="Calibri" panose="020F0502020204030204" pitchFamily="34" charset="0"/>
                <a:ea typeface="Times New Roman" panose="02020603050405020304" pitchFamily="18" charset="0"/>
                <a:cs typeface="Calibri" panose="020F0502020204030204" pitchFamily="34" charset="0"/>
              </a:rPr>
              <a:t>, </a:t>
            </a:r>
            <a:r>
              <a:rPr lang="el-GR" sz="2400" spc="-5" dirty="0">
                <a:effectLst/>
                <a:latin typeface="Calibri" panose="020F0502020204030204" pitchFamily="34" charset="0"/>
                <a:ea typeface="Times New Roman" panose="02020603050405020304" pitchFamily="18" charset="0"/>
                <a:cs typeface="Calibri" panose="020F0502020204030204" pitchFamily="34" charset="0"/>
              </a:rPr>
              <a:t>δυναμική</a:t>
            </a:r>
            <a:r>
              <a:rPr lang="el-GR" sz="2400" b="0" spc="-5" dirty="0">
                <a:effectLst/>
                <a:latin typeface="Calibri" panose="020F0502020204030204" pitchFamily="34" charset="0"/>
                <a:ea typeface="Times New Roman" panose="02020603050405020304" pitchFamily="18" charset="0"/>
                <a:cs typeface="Calibri" panose="020F0502020204030204" pitchFamily="34" charset="0"/>
              </a:rPr>
              <a:t> ομάδας, </a:t>
            </a:r>
            <a:r>
              <a:rPr lang="el-GR" sz="2400" spc="-5" dirty="0">
                <a:effectLst/>
                <a:latin typeface="Calibri" panose="020F0502020204030204" pitchFamily="34" charset="0"/>
                <a:ea typeface="Times New Roman" panose="02020603050405020304" pitchFamily="18" charset="0"/>
                <a:cs typeface="Calibri" panose="020F0502020204030204" pitchFamily="34" charset="0"/>
              </a:rPr>
              <a:t>συναισθηματική νοημοσύνη</a:t>
            </a:r>
            <a:r>
              <a:rPr lang="el-GR" sz="2400" b="0" spc="-5" dirty="0">
                <a:effectLst/>
                <a:latin typeface="Calibri" panose="020F0502020204030204" pitchFamily="34" charset="0"/>
                <a:ea typeface="Times New Roman" panose="02020603050405020304" pitchFamily="18" charset="0"/>
                <a:cs typeface="Calibri" panose="020F0502020204030204" pitchFamily="34" charset="0"/>
              </a:rPr>
              <a:t>,</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600"/>
              </a:spcBef>
              <a:spcAft>
                <a:spcPts val="600"/>
              </a:spcAft>
              <a:buFont typeface="Wingdings" panose="05000000000000000000" pitchFamily="2" charset="2"/>
              <a:buChar char=""/>
            </a:pPr>
            <a:r>
              <a:rPr lang="el-GR" sz="2400" b="0" spc="-5" dirty="0">
                <a:effectLst/>
                <a:latin typeface="Calibri" panose="020F0502020204030204" pitchFamily="34" charset="0"/>
                <a:ea typeface="Times New Roman" panose="02020603050405020304" pitchFamily="18" charset="0"/>
                <a:cs typeface="Calibri" panose="020F0502020204030204" pitchFamily="34" charset="0"/>
              </a:rPr>
              <a:t>αναγνωρίζουν την επίδραση που έχουν τα συναισθήματά τους και τα </a:t>
            </a:r>
            <a:r>
              <a:rPr lang="el-GR" sz="2400" spc="-5" dirty="0">
                <a:effectLst/>
                <a:latin typeface="Calibri" panose="020F0502020204030204" pitchFamily="34" charset="0"/>
                <a:ea typeface="Times New Roman" panose="02020603050405020304" pitchFamily="18" charset="0"/>
                <a:cs typeface="Calibri" panose="020F0502020204030204" pitchFamily="34" charset="0"/>
              </a:rPr>
              <a:t>συναισθήματα</a:t>
            </a:r>
            <a:r>
              <a:rPr lang="el-GR" sz="2400" b="0" spc="-5" dirty="0">
                <a:effectLst/>
                <a:latin typeface="Calibri" panose="020F0502020204030204" pitchFamily="34" charset="0"/>
                <a:ea typeface="Times New Roman" panose="02020603050405020304" pitchFamily="18" charset="0"/>
                <a:cs typeface="Calibri" panose="020F0502020204030204" pitchFamily="34" charset="0"/>
              </a:rPr>
              <a:t> των άλλων στον εργασιακό χώρο,</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marR="95885" lvl="0" indent="-342900" algn="just">
              <a:spcBef>
                <a:spcPts val="600"/>
              </a:spcBef>
              <a:spcAft>
                <a:spcPts val="600"/>
              </a:spcAft>
              <a:buFont typeface="Wingdings" panose="05000000000000000000" pitchFamily="2" charset="2"/>
              <a:buChar char=""/>
            </a:pPr>
            <a:r>
              <a:rPr lang="el-GR" sz="2400" b="0" spc="-5" dirty="0">
                <a:effectLst/>
                <a:latin typeface="Calibri" panose="020F0502020204030204" pitchFamily="34" charset="0"/>
                <a:ea typeface="Times New Roman" panose="02020603050405020304" pitchFamily="18" charset="0"/>
                <a:cs typeface="Calibri" panose="020F0502020204030204" pitchFamily="34" charset="0"/>
              </a:rPr>
              <a:t>εκτιμούν την αξία της ομαδικής δράσης στην προσωπική και επαγγελματική τους ζωή.</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6792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718"/>
            <a:ext cx="7558336" cy="1371600"/>
          </a:xfrm>
        </p:spPr>
        <p:txBody>
          <a:bodyPr/>
          <a:lstStyle/>
          <a:p>
            <a:r>
              <a:rPr lang="el-GR" b="1" dirty="0">
                <a:latin typeface="Calibri" panose="020F0502020204030204" pitchFamily="34" charset="0"/>
                <a:cs typeface="Calibri" panose="020F0502020204030204" pitchFamily="34" charset="0"/>
              </a:rPr>
              <a:t>ΣΥΖΗΤΗΣΗ ΣΕ ΟΜΑΔΕΣ</a:t>
            </a:r>
            <a:r>
              <a:rPr lang="en-US" b="1" dirty="0">
                <a:latin typeface="Calibri" panose="020F0502020204030204" pitchFamily="34" charset="0"/>
                <a:cs typeface="Calibri" panose="020F0502020204030204" pitchFamily="34" charset="0"/>
              </a:rPr>
              <a:t> </a:t>
            </a:r>
            <a:endParaRPr lang="el-GR" b="1"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C9C5C345-65ED-40B8-B599-666AA67790D4}"/>
              </a:ext>
            </a:extLst>
          </p:cNvPr>
          <p:cNvSpPr txBox="1"/>
          <p:nvPr/>
        </p:nvSpPr>
        <p:spPr>
          <a:xfrm>
            <a:off x="755576" y="1916832"/>
            <a:ext cx="7558336" cy="1143070"/>
          </a:xfrm>
          <a:prstGeom prst="rect">
            <a:avLst/>
          </a:prstGeom>
          <a:noFill/>
        </p:spPr>
        <p:txBody>
          <a:bodyPr wrap="square">
            <a:spAutoFit/>
          </a:bodyPr>
          <a:lstStyle/>
          <a:p>
            <a:pPr marL="342900" marR="0" indent="-342900" algn="just">
              <a:lnSpc>
                <a:spcPct val="150000"/>
              </a:lnSpc>
              <a:spcBef>
                <a:spcPts val="0"/>
              </a:spcBef>
              <a:spcAft>
                <a:spcPts val="0"/>
              </a:spcAft>
              <a:buFont typeface="Arial" panose="020B0604020202020204" pitchFamily="34" charset="0"/>
              <a:buChar char="•"/>
            </a:pPr>
            <a:r>
              <a:rPr lang="el-G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Ποιο θέμα από τη Δυναμική Ομάδας θεωρείται πιο σημαντικό;</a:t>
            </a:r>
          </a:p>
        </p:txBody>
      </p:sp>
    </p:spTree>
    <p:extLst>
      <p:ext uri="{BB962C8B-B14F-4D97-AF65-F5344CB8AC3E}">
        <p14:creationId xmlns:p14="http://schemas.microsoft.com/office/powerpoint/2010/main" val="1179903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f You Feel Like You Need A Break, Take One - Darius Foroux">
            <a:extLst>
              <a:ext uri="{FF2B5EF4-FFF2-40B4-BE49-F238E27FC236}">
                <a16:creationId xmlns:a16="http://schemas.microsoft.com/office/drawing/2014/main" id="{3A63DBB1-E4A5-42BB-B1B9-25FB8CE7F5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4938" y="1357313"/>
            <a:ext cx="6334125" cy="4143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2526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718"/>
            <a:ext cx="7558336" cy="1371600"/>
          </a:xfrm>
        </p:spPr>
        <p:txBody>
          <a:bodyPr/>
          <a:lstStyle/>
          <a:p>
            <a:r>
              <a:rPr lang="el-GR" b="1" dirty="0">
                <a:latin typeface="Calibri" panose="020F0502020204030204" pitchFamily="34" charset="0"/>
                <a:cs typeface="Calibri" panose="020F0502020204030204" pitchFamily="34" charset="0"/>
              </a:rPr>
              <a:t>ΧΑΡΑΚΤΗΡΙΣΤΙΚΑ ΟΜΑΔΑΣ</a:t>
            </a:r>
          </a:p>
        </p:txBody>
      </p:sp>
      <p:sp>
        <p:nvSpPr>
          <p:cNvPr id="7" name="TextBox 6">
            <a:extLst>
              <a:ext uri="{FF2B5EF4-FFF2-40B4-BE49-F238E27FC236}">
                <a16:creationId xmlns:a16="http://schemas.microsoft.com/office/drawing/2014/main" id="{C9C5C345-65ED-40B8-B599-666AA67790D4}"/>
              </a:ext>
            </a:extLst>
          </p:cNvPr>
          <p:cNvSpPr txBox="1"/>
          <p:nvPr/>
        </p:nvSpPr>
        <p:spPr>
          <a:xfrm>
            <a:off x="683568" y="1820331"/>
            <a:ext cx="7992888" cy="5262979"/>
          </a:xfrm>
          <a:prstGeom prst="rect">
            <a:avLst/>
          </a:prstGeom>
          <a:noFill/>
        </p:spPr>
        <p:txBody>
          <a:bodyPr wrap="square">
            <a:spAutoFit/>
          </a:bodyPr>
          <a:lstStyle/>
          <a:p>
            <a:pPr marL="342900" indent="-342900">
              <a:buFont typeface="Arial" panose="020B0604020202020204" pitchFamily="34" charset="0"/>
              <a:buChar char="•"/>
            </a:pPr>
            <a:r>
              <a:rPr lang="el-GR" sz="2400" dirty="0">
                <a:latin typeface="Calibri" panose="020F0502020204030204" pitchFamily="34" charset="0"/>
                <a:cs typeface="Calibri" panose="020F0502020204030204" pitchFamily="34" charset="0"/>
              </a:rPr>
              <a:t>Υπάρχει ένας </a:t>
            </a:r>
            <a:r>
              <a:rPr lang="el-GR" sz="2400" b="1" dirty="0">
                <a:latin typeface="Calibri" panose="020F0502020204030204" pitchFamily="34" charset="0"/>
                <a:cs typeface="Calibri" panose="020F0502020204030204" pitchFamily="34" charset="0"/>
              </a:rPr>
              <a:t>κοινός στόχος </a:t>
            </a:r>
            <a:r>
              <a:rPr lang="el-GR" sz="2400" dirty="0">
                <a:latin typeface="Calibri" panose="020F0502020204030204" pitchFamily="34" charset="0"/>
                <a:cs typeface="Calibri" panose="020F0502020204030204" pitchFamily="34" charset="0"/>
              </a:rPr>
              <a:t>για όλα τα μέλη της ομάδας, ανεξάρτητα από προσωπικούς στόχους και φιλοδοξίες</a:t>
            </a:r>
          </a:p>
          <a:p>
            <a:pPr marL="342900" indent="-342900">
              <a:buFont typeface="Arial" panose="020B0604020202020204" pitchFamily="34" charset="0"/>
              <a:buChar char="•"/>
            </a:pPr>
            <a:r>
              <a:rPr lang="el-GR" sz="2400" dirty="0">
                <a:latin typeface="Calibri" panose="020F0502020204030204" pitchFamily="34" charset="0"/>
                <a:cs typeface="Calibri" panose="020F0502020204030204" pitchFamily="34" charset="0"/>
              </a:rPr>
              <a:t>Καλλιεργείται, παράλληλα, η αίσθηση της </a:t>
            </a:r>
            <a:r>
              <a:rPr lang="el-GR" sz="2400" b="1" dirty="0">
                <a:latin typeface="Calibri" panose="020F0502020204030204" pitchFamily="34" charset="0"/>
                <a:cs typeface="Calibri" panose="020F0502020204030204" pitchFamily="34" charset="0"/>
              </a:rPr>
              <a:t>συλλογικότητας</a:t>
            </a:r>
            <a:r>
              <a:rPr lang="el-GR" sz="2400" dirty="0">
                <a:latin typeface="Calibri" panose="020F0502020204030204" pitchFamily="34" charset="0"/>
                <a:cs typeface="Calibri" panose="020F0502020204030204" pitchFamily="34" charset="0"/>
              </a:rPr>
              <a:t>, του ‘</a:t>
            </a:r>
            <a:r>
              <a:rPr lang="el-GR" sz="2400" dirty="0" err="1">
                <a:latin typeface="Calibri" panose="020F0502020204030204" pitchFamily="34" charset="0"/>
                <a:cs typeface="Calibri" panose="020F0502020204030204" pitchFamily="34" charset="0"/>
              </a:rPr>
              <a:t>ανήκειν</a:t>
            </a:r>
            <a:r>
              <a:rPr lang="el-GR" sz="2400" dirty="0">
                <a:latin typeface="Calibri" panose="020F0502020204030204" pitchFamily="34" charset="0"/>
                <a:cs typeface="Calibri" panose="020F0502020204030204" pitchFamily="34" charset="0"/>
              </a:rPr>
              <a:t>’ σε ένα σύνολο, που υπερβαίνει το ατομικό στοιχείο. </a:t>
            </a:r>
          </a:p>
          <a:p>
            <a:pPr marL="342900" indent="-342900">
              <a:buFont typeface="Arial" panose="020B0604020202020204" pitchFamily="34" charset="0"/>
              <a:buChar char="•"/>
            </a:pPr>
            <a:r>
              <a:rPr lang="el-GR" sz="2400" dirty="0">
                <a:latin typeface="Calibri" panose="020F0502020204030204" pitchFamily="34" charset="0"/>
                <a:cs typeface="Calibri" panose="020F0502020204030204" pitchFamily="34" charset="0"/>
              </a:rPr>
              <a:t>Προσδιορίζονται </a:t>
            </a:r>
            <a:r>
              <a:rPr lang="el-GR" sz="2400" b="1" dirty="0">
                <a:latin typeface="Calibri" panose="020F0502020204030204" pitchFamily="34" charset="0"/>
                <a:cs typeface="Calibri" panose="020F0502020204030204" pitchFamily="34" charset="0"/>
              </a:rPr>
              <a:t>κανόνες </a:t>
            </a:r>
            <a:r>
              <a:rPr lang="el-GR" sz="2400" dirty="0">
                <a:latin typeface="Calibri" panose="020F0502020204030204" pitchFamily="34" charset="0"/>
                <a:cs typeface="Calibri" panose="020F0502020204030204" pitchFamily="34" charset="0"/>
              </a:rPr>
              <a:t>και </a:t>
            </a:r>
            <a:r>
              <a:rPr lang="el-GR" sz="2400" b="1" dirty="0">
                <a:latin typeface="Calibri" panose="020F0502020204030204" pitchFamily="34" charset="0"/>
                <a:cs typeface="Calibri" panose="020F0502020204030204" pitchFamily="34" charset="0"/>
              </a:rPr>
              <a:t>διαδικασίες</a:t>
            </a:r>
            <a:r>
              <a:rPr lang="el-GR" sz="2400" dirty="0">
                <a:latin typeface="Calibri" panose="020F0502020204030204" pitchFamily="34" charset="0"/>
                <a:cs typeface="Calibri" panose="020F0502020204030204" pitchFamily="34" charset="0"/>
              </a:rPr>
              <a:t>, που γίνονται αποδεκτοί από τα μέλη της ομάδας. </a:t>
            </a:r>
          </a:p>
          <a:p>
            <a:pPr marL="342900" indent="-342900">
              <a:buFont typeface="Arial" panose="020B0604020202020204" pitchFamily="34" charset="0"/>
              <a:buChar char="•"/>
            </a:pPr>
            <a:r>
              <a:rPr lang="el-GR" sz="2400" dirty="0">
                <a:latin typeface="Calibri" panose="020F0502020204030204" pitchFamily="34" charset="0"/>
                <a:cs typeface="Calibri" panose="020F0502020204030204" pitchFamily="34" charset="0"/>
              </a:rPr>
              <a:t>Η έννοια της </a:t>
            </a:r>
            <a:r>
              <a:rPr lang="el-GR" sz="2400" b="1" dirty="0">
                <a:latin typeface="Calibri" panose="020F0502020204030204" pitchFamily="34" charset="0"/>
                <a:cs typeface="Calibri" panose="020F0502020204030204" pitchFamily="34" charset="0"/>
              </a:rPr>
              <a:t>ατομικής </a:t>
            </a:r>
            <a:r>
              <a:rPr lang="el-GR" sz="2400" dirty="0">
                <a:latin typeface="Calibri" panose="020F0502020204030204" pitchFamily="34" charset="0"/>
                <a:cs typeface="Calibri" panose="020F0502020204030204" pitchFamily="34" charset="0"/>
              </a:rPr>
              <a:t>και </a:t>
            </a:r>
            <a:r>
              <a:rPr lang="el-GR" sz="2400" b="1" dirty="0">
                <a:latin typeface="Calibri" panose="020F0502020204030204" pitchFamily="34" charset="0"/>
                <a:cs typeface="Calibri" panose="020F0502020204030204" pitchFamily="34" charset="0"/>
              </a:rPr>
              <a:t>αμοιβαίας ευθύνης </a:t>
            </a:r>
            <a:r>
              <a:rPr lang="el-GR" sz="2400" dirty="0">
                <a:latin typeface="Calibri" panose="020F0502020204030204" pitchFamily="34" charset="0"/>
                <a:cs typeface="Calibri" panose="020F0502020204030204" pitchFamily="34" charset="0"/>
              </a:rPr>
              <a:t>για την υλοποίηση των εργασιών στο πλαίσιο της ομάδας είναι δεδομένη. </a:t>
            </a:r>
          </a:p>
          <a:p>
            <a:pPr marL="342900" indent="-342900">
              <a:buFont typeface="Arial" panose="020B0604020202020204" pitchFamily="34" charset="0"/>
              <a:buChar char="•"/>
            </a:pPr>
            <a:r>
              <a:rPr lang="el-GR" sz="2400" dirty="0">
                <a:latin typeface="Calibri" panose="020F0502020204030204" pitchFamily="34" charset="0"/>
                <a:cs typeface="Calibri" panose="020F0502020204030204" pitchFamily="34" charset="0"/>
              </a:rPr>
              <a:t>Ορίζονται, επιλέγονται ή αναδεικνύονται </a:t>
            </a:r>
            <a:r>
              <a:rPr lang="el-GR" sz="2400" b="1" dirty="0">
                <a:latin typeface="Calibri" panose="020F0502020204030204" pitchFamily="34" charset="0"/>
                <a:cs typeface="Calibri" panose="020F0502020204030204" pitchFamily="34" charset="0"/>
              </a:rPr>
              <a:t>ρόλοι </a:t>
            </a:r>
            <a:r>
              <a:rPr lang="el-GR" sz="2400" dirty="0">
                <a:latin typeface="Calibri" panose="020F0502020204030204" pitchFamily="34" charset="0"/>
                <a:cs typeface="Calibri" panose="020F0502020204030204" pitchFamily="34" charset="0"/>
              </a:rPr>
              <a:t>για την εκτέλεση των εργασιών, με κυριότερο τον ρόλο του συντονιστή. </a:t>
            </a:r>
          </a:p>
          <a:p>
            <a:endParaRPr lang="el-G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57627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718"/>
            <a:ext cx="7558336" cy="1371600"/>
          </a:xfrm>
        </p:spPr>
        <p:txBody>
          <a:bodyPr/>
          <a:lstStyle/>
          <a:p>
            <a:r>
              <a:rPr lang="el-GR" b="1" dirty="0" err="1">
                <a:latin typeface="Calibri" panose="020F0502020204030204" pitchFamily="34" charset="0"/>
                <a:cs typeface="Calibri" panose="020F0502020204030204" pitchFamily="34" charset="0"/>
              </a:rPr>
              <a:t>Σταδια</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εξελιξησ</a:t>
            </a:r>
            <a:r>
              <a:rPr lang="el-GR" b="1" dirty="0">
                <a:latin typeface="Calibri" panose="020F0502020204030204" pitchFamily="34" charset="0"/>
                <a:cs typeface="Calibri" panose="020F0502020204030204" pitchFamily="34" charset="0"/>
              </a:rPr>
              <a:t> ΟΜΑΔΑΣ</a:t>
            </a:r>
          </a:p>
        </p:txBody>
      </p:sp>
      <p:sp>
        <p:nvSpPr>
          <p:cNvPr id="7" name="TextBox 6">
            <a:extLst>
              <a:ext uri="{FF2B5EF4-FFF2-40B4-BE49-F238E27FC236}">
                <a16:creationId xmlns:a16="http://schemas.microsoft.com/office/drawing/2014/main" id="{C9C5C345-65ED-40B8-B599-666AA67790D4}"/>
              </a:ext>
            </a:extLst>
          </p:cNvPr>
          <p:cNvSpPr txBox="1"/>
          <p:nvPr/>
        </p:nvSpPr>
        <p:spPr>
          <a:xfrm>
            <a:off x="683568" y="1820331"/>
            <a:ext cx="7992888" cy="4339650"/>
          </a:xfrm>
          <a:prstGeom prst="rect">
            <a:avLst/>
          </a:prstGeom>
          <a:noFill/>
        </p:spPr>
        <p:txBody>
          <a:bodyPr wrap="square">
            <a:spAutoFit/>
          </a:bodyPr>
          <a:lstStyle/>
          <a:p>
            <a:pPr marL="457200" indent="-457200">
              <a:buFont typeface="+mj-lt"/>
              <a:buAutoNum type="arabicPeriod"/>
            </a:pPr>
            <a:r>
              <a:rPr lang="el-GR" sz="2800" dirty="0">
                <a:latin typeface="Calibri" panose="020F0502020204030204" pitchFamily="34" charset="0"/>
                <a:cs typeface="Calibri" panose="020F0502020204030204" pitchFamily="34" charset="0"/>
              </a:rPr>
              <a:t>Σχηματισμός (</a:t>
            </a:r>
            <a:r>
              <a:rPr lang="en-US" sz="2800" dirty="0">
                <a:latin typeface="Calibri" panose="020F0502020204030204" pitchFamily="34" charset="0"/>
                <a:cs typeface="Calibri" panose="020F0502020204030204" pitchFamily="34" charset="0"/>
              </a:rPr>
              <a:t>forming) </a:t>
            </a:r>
          </a:p>
          <a:p>
            <a:pPr marL="457200" indent="-457200">
              <a:buFont typeface="+mj-lt"/>
              <a:buAutoNum type="arabicPeriod"/>
            </a:pPr>
            <a:endParaRPr lang="el-GR" sz="2800" dirty="0">
              <a:latin typeface="Calibri" panose="020F0502020204030204" pitchFamily="34" charset="0"/>
              <a:cs typeface="Calibri" panose="020F0502020204030204" pitchFamily="34" charset="0"/>
            </a:endParaRPr>
          </a:p>
          <a:p>
            <a:pPr marL="457200" indent="-457200">
              <a:buFont typeface="+mj-lt"/>
              <a:buAutoNum type="arabicPeriod"/>
            </a:pPr>
            <a:r>
              <a:rPr lang="el-GR" sz="2800" dirty="0">
                <a:latin typeface="Calibri" panose="020F0502020204030204" pitchFamily="34" charset="0"/>
                <a:cs typeface="Calibri" panose="020F0502020204030204" pitchFamily="34" charset="0"/>
              </a:rPr>
              <a:t>Αντιπαράθεση (</a:t>
            </a:r>
            <a:r>
              <a:rPr lang="en-US" sz="2800" dirty="0">
                <a:latin typeface="Calibri" panose="020F0502020204030204" pitchFamily="34" charset="0"/>
                <a:cs typeface="Calibri" panose="020F0502020204030204" pitchFamily="34" charset="0"/>
              </a:rPr>
              <a:t>storming)</a:t>
            </a:r>
            <a:endParaRPr lang="el-GR" sz="2800" dirty="0">
              <a:latin typeface="Calibri" panose="020F0502020204030204" pitchFamily="34" charset="0"/>
              <a:cs typeface="Calibri" panose="020F0502020204030204" pitchFamily="34" charset="0"/>
            </a:endParaRPr>
          </a:p>
          <a:p>
            <a:pPr marL="457200" indent="-457200">
              <a:buFont typeface="+mj-lt"/>
              <a:buAutoNum type="arabicPeriod"/>
            </a:pPr>
            <a:endParaRPr lang="el-GR" sz="2800" dirty="0">
              <a:latin typeface="Calibri" panose="020F0502020204030204" pitchFamily="34" charset="0"/>
              <a:cs typeface="Calibri" panose="020F0502020204030204" pitchFamily="34" charset="0"/>
            </a:endParaRPr>
          </a:p>
          <a:p>
            <a:pPr marL="457200" indent="-457200">
              <a:buFont typeface="+mj-lt"/>
              <a:buAutoNum type="arabicPeriod"/>
            </a:pPr>
            <a:r>
              <a:rPr lang="el-GR" sz="2800" dirty="0">
                <a:latin typeface="Calibri" panose="020F0502020204030204" pitchFamily="34" charset="0"/>
                <a:cs typeface="Calibri" panose="020F0502020204030204" pitchFamily="34" charset="0"/>
              </a:rPr>
              <a:t>Διαμόρφωση κανόνων (</a:t>
            </a:r>
            <a:r>
              <a:rPr lang="en-US" sz="2800" dirty="0">
                <a:latin typeface="Calibri" panose="020F0502020204030204" pitchFamily="34" charset="0"/>
                <a:cs typeface="Calibri" panose="020F0502020204030204" pitchFamily="34" charset="0"/>
              </a:rPr>
              <a:t>norming) </a:t>
            </a:r>
          </a:p>
          <a:p>
            <a:pPr marL="457200" indent="-457200">
              <a:buFont typeface="+mj-lt"/>
              <a:buAutoNum type="arabicPeriod"/>
            </a:pPr>
            <a:endParaRPr lang="el-GR" sz="2800" dirty="0">
              <a:latin typeface="Calibri" panose="020F0502020204030204" pitchFamily="34" charset="0"/>
              <a:cs typeface="Calibri" panose="020F0502020204030204" pitchFamily="34" charset="0"/>
            </a:endParaRPr>
          </a:p>
          <a:p>
            <a:pPr marL="457200" indent="-457200">
              <a:buFont typeface="+mj-lt"/>
              <a:buAutoNum type="arabicPeriod"/>
            </a:pPr>
            <a:r>
              <a:rPr lang="el-GR" sz="2800" dirty="0">
                <a:latin typeface="Calibri" panose="020F0502020204030204" pitchFamily="34" charset="0"/>
                <a:cs typeface="Calibri" panose="020F0502020204030204" pitchFamily="34" charset="0"/>
              </a:rPr>
              <a:t>Απόδοση (</a:t>
            </a:r>
            <a:r>
              <a:rPr lang="en-US" sz="2800" dirty="0">
                <a:latin typeface="Calibri" panose="020F0502020204030204" pitchFamily="34" charset="0"/>
                <a:cs typeface="Calibri" panose="020F0502020204030204" pitchFamily="34" charset="0"/>
              </a:rPr>
              <a:t>performing) </a:t>
            </a:r>
          </a:p>
          <a:p>
            <a:pPr marL="457200" indent="-457200">
              <a:buFont typeface="+mj-lt"/>
              <a:buAutoNum type="arabicPeriod"/>
            </a:pPr>
            <a:endParaRPr lang="el-GR" sz="2800" dirty="0">
              <a:latin typeface="Calibri" panose="020F0502020204030204" pitchFamily="34" charset="0"/>
              <a:cs typeface="Calibri" panose="020F0502020204030204" pitchFamily="34" charset="0"/>
            </a:endParaRPr>
          </a:p>
          <a:p>
            <a:pPr marL="457200" indent="-457200">
              <a:buFont typeface="+mj-lt"/>
              <a:buAutoNum type="arabicPeriod"/>
            </a:pPr>
            <a:r>
              <a:rPr lang="el-GR" sz="2800" dirty="0">
                <a:latin typeface="Calibri" panose="020F0502020204030204" pitchFamily="34" charset="0"/>
                <a:cs typeface="Calibri" panose="020F0502020204030204" pitchFamily="34" charset="0"/>
              </a:rPr>
              <a:t>Διάλυση </a:t>
            </a:r>
            <a:r>
              <a:rPr lang="en-US" sz="2800" dirty="0">
                <a:latin typeface="Calibri" panose="020F0502020204030204" pitchFamily="34" charset="0"/>
                <a:cs typeface="Calibri" panose="020F0502020204030204" pitchFamily="34" charset="0"/>
              </a:rPr>
              <a:t>- </a:t>
            </a:r>
            <a:r>
              <a:rPr lang="el-GR" sz="2800" dirty="0">
                <a:latin typeface="Calibri" panose="020F0502020204030204" pitchFamily="34" charset="0"/>
                <a:cs typeface="Calibri" panose="020F0502020204030204" pitchFamily="34" charset="0"/>
              </a:rPr>
              <a:t>Πένθος (</a:t>
            </a:r>
            <a:r>
              <a:rPr lang="en-US" sz="2800" dirty="0">
                <a:latin typeface="Calibri" panose="020F0502020204030204" pitchFamily="34" charset="0"/>
                <a:cs typeface="Calibri" panose="020F0502020204030204" pitchFamily="34" charset="0"/>
              </a:rPr>
              <a:t>adjournment</a:t>
            </a:r>
            <a:r>
              <a:rPr lang="el-GR" sz="2800" dirty="0">
                <a:latin typeface="Calibri" panose="020F0502020204030204" pitchFamily="34" charset="0"/>
                <a:cs typeface="Calibri" panose="020F0502020204030204" pitchFamily="34" charset="0"/>
              </a:rPr>
              <a:t> - </a:t>
            </a:r>
            <a:r>
              <a:rPr lang="en-US" sz="2800" dirty="0">
                <a:latin typeface="Calibri" panose="020F0502020204030204" pitchFamily="34" charset="0"/>
                <a:cs typeface="Calibri" panose="020F0502020204030204" pitchFamily="34" charset="0"/>
              </a:rPr>
              <a:t>mourning) </a:t>
            </a:r>
          </a:p>
          <a:p>
            <a:endParaRPr lang="el-G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33872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718"/>
            <a:ext cx="7558336" cy="1371600"/>
          </a:xfrm>
        </p:spPr>
        <p:txBody>
          <a:bodyPr/>
          <a:lstStyle/>
          <a:p>
            <a:r>
              <a:rPr lang="el-GR" b="1" dirty="0">
                <a:latin typeface="Calibri" panose="020F0502020204030204" pitchFamily="34" charset="0"/>
                <a:cs typeface="Calibri" panose="020F0502020204030204" pitchFamily="34" charset="0"/>
              </a:rPr>
              <a:t>ΡΟΛΟΙ ΣΤΗΝ ΟΜΑΔΑ</a:t>
            </a:r>
          </a:p>
        </p:txBody>
      </p:sp>
      <p:sp>
        <p:nvSpPr>
          <p:cNvPr id="7" name="TextBox 6">
            <a:extLst>
              <a:ext uri="{FF2B5EF4-FFF2-40B4-BE49-F238E27FC236}">
                <a16:creationId xmlns:a16="http://schemas.microsoft.com/office/drawing/2014/main" id="{C9C5C345-65ED-40B8-B599-666AA67790D4}"/>
              </a:ext>
            </a:extLst>
          </p:cNvPr>
          <p:cNvSpPr txBox="1"/>
          <p:nvPr/>
        </p:nvSpPr>
        <p:spPr>
          <a:xfrm>
            <a:off x="683568" y="1820331"/>
            <a:ext cx="7992888" cy="4893647"/>
          </a:xfrm>
          <a:prstGeom prst="rect">
            <a:avLst/>
          </a:prstGeom>
          <a:noFill/>
        </p:spPr>
        <p:txBody>
          <a:bodyPr wrap="square">
            <a:spAutoFit/>
          </a:bodyPr>
          <a:lstStyle/>
          <a:p>
            <a:r>
              <a:rPr lang="el-GR" sz="2400" dirty="0">
                <a:latin typeface="Calibri" panose="020F0502020204030204" pitchFamily="34" charset="0"/>
                <a:cs typeface="Calibri" panose="020F0502020204030204" pitchFamily="34" charset="0"/>
              </a:rPr>
              <a:t>Ρόλος θεωρείται ένα </a:t>
            </a:r>
            <a:r>
              <a:rPr lang="el-GR" sz="2400" b="1" dirty="0">
                <a:latin typeface="Calibri" panose="020F0502020204030204" pitchFamily="34" charset="0"/>
                <a:cs typeface="Calibri" panose="020F0502020204030204" pitchFamily="34" charset="0"/>
              </a:rPr>
              <a:t>πρότυπο</a:t>
            </a:r>
            <a:r>
              <a:rPr lang="el-GR" sz="2400" dirty="0">
                <a:latin typeface="Calibri" panose="020F0502020204030204" pitchFamily="34" charset="0"/>
                <a:cs typeface="Calibri" panose="020F0502020204030204" pitchFamily="34" charset="0"/>
              </a:rPr>
              <a:t> ή τύπος συμπεριφοράς, το οποίο αναπτύσσεται υπό την επίδραση ενός σημαντικού προσώπου του περιβάλλοντος ενός ατόμου.</a:t>
            </a:r>
          </a:p>
          <a:p>
            <a:pPr marL="342900" indent="-342900">
              <a:lnSpc>
                <a:spcPct val="150000"/>
              </a:lnSpc>
              <a:buFont typeface="Arial" panose="020B0604020202020204" pitchFamily="34" charset="0"/>
              <a:buChar char="•"/>
            </a:pPr>
            <a:r>
              <a:rPr lang="el-GR" sz="2400" dirty="0">
                <a:latin typeface="Calibri" panose="020F0502020204030204" pitchFamily="34" charset="0"/>
                <a:cs typeface="Calibri" panose="020F0502020204030204" pitchFamily="34" charset="0"/>
              </a:rPr>
              <a:t>Λειτουργικοί</a:t>
            </a:r>
          </a:p>
          <a:p>
            <a:pPr marL="342900" indent="-342900">
              <a:lnSpc>
                <a:spcPct val="150000"/>
              </a:lnSpc>
              <a:buFont typeface="Arial" panose="020B0604020202020204" pitchFamily="34" charset="0"/>
              <a:buChar char="•"/>
            </a:pPr>
            <a:r>
              <a:rPr lang="el-GR" sz="2400" dirty="0">
                <a:latin typeface="Calibri" panose="020F0502020204030204" pitchFamily="34" charset="0"/>
                <a:cs typeface="Calibri" panose="020F0502020204030204" pitchFamily="34" charset="0"/>
              </a:rPr>
              <a:t>Δυσλειτουργικοί</a:t>
            </a:r>
          </a:p>
          <a:p>
            <a:pPr marL="342900" indent="-342900">
              <a:lnSpc>
                <a:spcPct val="150000"/>
              </a:lnSpc>
              <a:buFont typeface="Arial" panose="020B0604020202020204" pitchFamily="34" charset="0"/>
              <a:buChar char="•"/>
            </a:pPr>
            <a:r>
              <a:rPr lang="el-GR" sz="2400" dirty="0">
                <a:latin typeface="Calibri" panose="020F0502020204030204" pitchFamily="34" charset="0"/>
                <a:cs typeface="Calibri" panose="020F0502020204030204" pitchFamily="34" charset="0"/>
              </a:rPr>
              <a:t>Επίσημοι</a:t>
            </a:r>
          </a:p>
          <a:p>
            <a:pPr marL="342900" indent="-342900">
              <a:lnSpc>
                <a:spcPct val="150000"/>
              </a:lnSpc>
              <a:buFont typeface="Arial" panose="020B0604020202020204" pitchFamily="34" charset="0"/>
              <a:buChar char="•"/>
            </a:pPr>
            <a:r>
              <a:rPr lang="el-GR" sz="2400" dirty="0">
                <a:latin typeface="Calibri" panose="020F0502020204030204" pitchFamily="34" charset="0"/>
                <a:cs typeface="Calibri" panose="020F0502020204030204" pitchFamily="34" charset="0"/>
              </a:rPr>
              <a:t>Ανεπίσημοι</a:t>
            </a:r>
          </a:p>
          <a:p>
            <a:pPr marL="342900" indent="-342900">
              <a:lnSpc>
                <a:spcPct val="150000"/>
              </a:lnSpc>
              <a:buFont typeface="Arial" panose="020B0604020202020204" pitchFamily="34" charset="0"/>
              <a:buChar char="•"/>
            </a:pPr>
            <a:r>
              <a:rPr lang="el-GR" sz="2400" dirty="0">
                <a:latin typeface="Calibri" panose="020F0502020204030204" pitchFamily="34" charset="0"/>
                <a:cs typeface="Calibri" panose="020F0502020204030204" pitchFamily="34" charset="0"/>
              </a:rPr>
              <a:t>Κρυφοί</a:t>
            </a:r>
          </a:p>
          <a:p>
            <a:pPr marL="342900" indent="-342900">
              <a:lnSpc>
                <a:spcPct val="150000"/>
              </a:lnSpc>
              <a:buFont typeface="Arial" panose="020B0604020202020204" pitchFamily="34" charset="0"/>
              <a:buChar char="•"/>
            </a:pPr>
            <a:r>
              <a:rPr lang="el-GR" sz="2400" dirty="0">
                <a:latin typeface="Calibri" panose="020F0502020204030204" pitchFamily="34" charset="0"/>
                <a:cs typeface="Calibri" panose="020F0502020204030204" pitchFamily="34" charset="0"/>
              </a:rPr>
              <a:t>Φανεροί</a:t>
            </a:r>
          </a:p>
          <a:p>
            <a:endParaRPr lang="el-GR" sz="2400" dirty="0">
              <a:latin typeface="Calibri" panose="020F0502020204030204" pitchFamily="34" charset="0"/>
              <a:cs typeface="Calibri" panose="020F0502020204030204" pitchFamily="34" charset="0"/>
            </a:endParaRPr>
          </a:p>
        </p:txBody>
      </p:sp>
      <p:pic>
        <p:nvPicPr>
          <p:cNvPr id="4" name="Picture 2" descr="Image result for role">
            <a:extLst>
              <a:ext uri="{FF2B5EF4-FFF2-40B4-BE49-F238E27FC236}">
                <a16:creationId xmlns:a16="http://schemas.microsoft.com/office/drawing/2014/main" id="{64CB6CDC-F716-4E0F-ACDF-7F93FB20B94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0152" y="4941168"/>
            <a:ext cx="2376264" cy="12775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96079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αραίτητο">
  <a:themeElements>
    <a:clrScheme name="Απαραίτητο">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Απαραίτητο">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παραίτητο">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4708</TotalTime>
  <Words>837</Words>
  <Application>Microsoft Office PowerPoint</Application>
  <PresentationFormat>On-screen Show (4:3)</PresentationFormat>
  <Paragraphs>105</Paragraphs>
  <Slides>17</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Arial Black</vt:lpstr>
      <vt:lpstr>Calibri</vt:lpstr>
      <vt:lpstr>Wingdings</vt:lpstr>
      <vt:lpstr>Απαραίτητο</vt:lpstr>
      <vt:lpstr>Εθνικη σχολη δημοσιασ διοικησησ &amp; αυτοδιοικησησ κζ’ εκπαιδευτικη σειρα</vt:lpstr>
      <vt:lpstr>ΠεριεχΟμενα</vt:lpstr>
      <vt:lpstr>ΕΙΣΑΓΩΓΗ</vt:lpstr>
      <vt:lpstr>ΠροσδοκΩμενα ΑποτελΕσματα</vt:lpstr>
      <vt:lpstr>ΣΥΖΗΤΗΣΗ ΣΕ ΟΜΑΔΕΣ </vt:lpstr>
      <vt:lpstr>PowerPoint Presentation</vt:lpstr>
      <vt:lpstr>ΧΑΡΑΚΤΗΡΙΣΤΙΚΑ ΟΜΑΔΑΣ</vt:lpstr>
      <vt:lpstr>Σταδια εξελιξησ ΟΜΑΔΑΣ</vt:lpstr>
      <vt:lpstr>ΡΟΛΟΙ ΣΤΗΝ ΟΜΑΔΑ</vt:lpstr>
      <vt:lpstr>Σημειο κλειδι</vt:lpstr>
      <vt:lpstr>ΣυναισθηματικΗ ΝοημοσΥνη</vt:lpstr>
      <vt:lpstr>ΣυναισθηματικΗς ΝοημοσΥΝη</vt:lpstr>
      <vt:lpstr>ΣυναισθηματικΗ ΝοημοσΥνη</vt:lpstr>
      <vt:lpstr>ΑΝΑΠΤΥΣΣΕΤΑΙ Η ΣυναισθηματικΗ ΝοημοσΥνη;</vt:lpstr>
      <vt:lpstr>ΕνΙσχυση ΑυτογνωσΙας</vt:lpstr>
      <vt:lpstr>ΕνσυναΙσθηση</vt:lpstr>
      <vt:lpstr>ΕνσυναΙσθηση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Δεξιοτητητεσ  συνεργασιασ  /  ομαδικησ  εργασιασ</dc:title>
  <dc:creator>Manos Pavlakis</dc:creator>
  <cp:lastModifiedBy>Manos Pavlakis</cp:lastModifiedBy>
  <cp:revision>110</cp:revision>
  <dcterms:created xsi:type="dcterms:W3CDTF">2017-10-12T11:31:28Z</dcterms:created>
  <dcterms:modified xsi:type="dcterms:W3CDTF">2021-06-16T03:15:02Z</dcterms:modified>
</cp:coreProperties>
</file>