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93" r:id="rId3"/>
    <p:sldId id="504" r:id="rId4"/>
    <p:sldId id="548" r:id="rId5"/>
    <p:sldId id="503" r:id="rId6"/>
    <p:sldId id="549" r:id="rId7"/>
    <p:sldId id="551" r:id="rId8"/>
    <p:sldId id="552" r:id="rId9"/>
    <p:sldId id="553" r:id="rId10"/>
    <p:sldId id="554" r:id="rId11"/>
    <p:sldId id="555" r:id="rId12"/>
    <p:sldId id="571" r:id="rId13"/>
    <p:sldId id="556" r:id="rId14"/>
    <p:sldId id="560" r:id="rId15"/>
    <p:sldId id="557" r:id="rId16"/>
    <p:sldId id="558" r:id="rId17"/>
    <p:sldId id="559" r:id="rId18"/>
    <p:sldId id="561" r:id="rId19"/>
    <p:sldId id="562" r:id="rId20"/>
    <p:sldId id="563" r:id="rId21"/>
    <p:sldId id="564" r:id="rId22"/>
    <p:sldId id="565" r:id="rId23"/>
    <p:sldId id="572" r:id="rId24"/>
    <p:sldId id="574" r:id="rId25"/>
    <p:sldId id="575" r:id="rId26"/>
    <p:sldId id="566" r:id="rId27"/>
    <p:sldId id="576" r:id="rId28"/>
    <p:sldId id="578" r:id="rId29"/>
    <p:sldId id="580" r:id="rId30"/>
    <p:sldId id="581" r:id="rId31"/>
    <p:sldId id="579" r:id="rId32"/>
    <p:sldId id="567" r:id="rId33"/>
    <p:sldId id="568" r:id="rId34"/>
    <p:sldId id="569" r:id="rId35"/>
    <p:sldId id="570" r:id="rId36"/>
    <p:sldId id="272"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54" autoAdjust="0"/>
    <p:restoredTop sz="94660"/>
  </p:normalViewPr>
  <p:slideViewPr>
    <p:cSldViewPr snapToGrid="0">
      <p:cViewPr varScale="1">
        <p:scale>
          <a:sx n="50" d="100"/>
          <a:sy n="50" d="100"/>
        </p:scale>
        <p:origin x="58" y="749"/>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3173091A-FD26-42AA-BD64-A11B2B58988C}" type="datetimeFigureOut">
              <a:rPr lang="el-GR" smtClean="0"/>
              <a:pPr/>
              <a:t>21/7/2025</a:t>
            </a:fld>
            <a:endParaRPr lang="el-GR"/>
          </a:p>
        </p:txBody>
      </p:sp>
      <p:sp>
        <p:nvSpPr>
          <p:cNvPr id="5" name="Footer Placeholder 4"/>
          <p:cNvSpPr>
            <a:spLocks noGrp="1"/>
          </p:cNvSpPr>
          <p:nvPr>
            <p:ph type="ftr" sz="quarter" idx="11"/>
          </p:nvPr>
        </p:nvSpPr>
        <p:spPr>
          <a:xfrm>
            <a:off x="3962399" y="5870575"/>
            <a:ext cx="4893958" cy="377825"/>
          </a:xfrm>
        </p:spPr>
        <p:txBody>
          <a:bodyPr/>
          <a:lstStyle/>
          <a:p>
            <a:endParaRPr lang="el-GR"/>
          </a:p>
        </p:txBody>
      </p:sp>
      <p:sp>
        <p:nvSpPr>
          <p:cNvPr id="6" name="Slide Number Placeholder 5"/>
          <p:cNvSpPr>
            <a:spLocks noGrp="1"/>
          </p:cNvSpPr>
          <p:nvPr>
            <p:ph type="sldNum" sz="quarter" idx="12"/>
          </p:nvPr>
        </p:nvSpPr>
        <p:spPr>
          <a:xfrm>
            <a:off x="10608958" y="5870575"/>
            <a:ext cx="551167" cy="377825"/>
          </a:xfrm>
        </p:spPr>
        <p:txBody>
          <a:bodyPr/>
          <a:lstStyle/>
          <a:p>
            <a:fld id="{3B0623D2-C75D-44C6-B2A6-1A3672FAC5C9}" type="slidenum">
              <a:rPr lang="el-GR" smtClean="0"/>
              <a:pPr/>
              <a:t>‹#›</a:t>
            </a:fld>
            <a:endParaRPr lang="el-GR"/>
          </a:p>
        </p:txBody>
      </p:sp>
    </p:spTree>
    <p:extLst>
      <p:ext uri="{BB962C8B-B14F-4D97-AF65-F5344CB8AC3E}">
        <p14:creationId xmlns:p14="http://schemas.microsoft.com/office/powerpoint/2010/main" val="393649781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73091A-FD26-42AA-BD64-A11B2B58988C}" type="datetimeFigureOut">
              <a:rPr lang="el-GR" smtClean="0"/>
              <a:pPr/>
              <a:t>21/7/2025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B0623D2-C75D-44C6-B2A6-1A3672FAC5C9}" type="slidenum">
              <a:rPr lang="el-GR" smtClean="0"/>
              <a:pPr/>
              <a:t>‹#›</a:t>
            </a:fld>
            <a:endParaRPr lang="el-GR"/>
          </a:p>
        </p:txBody>
      </p:sp>
    </p:spTree>
    <p:extLst>
      <p:ext uri="{BB962C8B-B14F-4D97-AF65-F5344CB8AC3E}">
        <p14:creationId xmlns:p14="http://schemas.microsoft.com/office/powerpoint/2010/main" val="1726786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73091A-FD26-42AA-BD64-A11B2B58988C}" type="datetimeFigureOut">
              <a:rPr lang="el-GR" smtClean="0"/>
              <a:pPr/>
              <a:t>21/7/2025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B0623D2-C75D-44C6-B2A6-1A3672FAC5C9}" type="slidenum">
              <a:rPr lang="el-GR" smtClean="0"/>
              <a:pPr/>
              <a:t>‹#›</a:t>
            </a:fld>
            <a:endParaRPr lang="el-GR"/>
          </a:p>
        </p:txBody>
      </p:sp>
    </p:spTree>
    <p:extLst>
      <p:ext uri="{BB962C8B-B14F-4D97-AF65-F5344CB8AC3E}">
        <p14:creationId xmlns:p14="http://schemas.microsoft.com/office/powerpoint/2010/main" val="637630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73091A-FD26-42AA-BD64-A11B2B58988C}" type="datetimeFigureOut">
              <a:rPr lang="el-GR" smtClean="0"/>
              <a:pPr/>
              <a:t>21/7/2025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B0623D2-C75D-44C6-B2A6-1A3672FAC5C9}" type="slidenum">
              <a:rPr lang="el-GR" smtClean="0"/>
              <a:pPr/>
              <a:t>‹#›</a:t>
            </a:fld>
            <a:endParaRPr lang="el-GR"/>
          </a:p>
        </p:txBody>
      </p:sp>
    </p:spTree>
    <p:extLst>
      <p:ext uri="{BB962C8B-B14F-4D97-AF65-F5344CB8AC3E}">
        <p14:creationId xmlns:p14="http://schemas.microsoft.com/office/powerpoint/2010/main" val="4270561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73091A-FD26-42AA-BD64-A11B2B58988C}" type="datetimeFigureOut">
              <a:rPr lang="el-GR" smtClean="0"/>
              <a:pPr/>
              <a:t>21/7/2025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B0623D2-C75D-44C6-B2A6-1A3672FAC5C9}" type="slidenum">
              <a:rPr lang="el-GR" smtClean="0"/>
              <a:pPr/>
              <a:t>‹#›</a:t>
            </a:fld>
            <a:endParaRPr lang="el-GR"/>
          </a:p>
        </p:txBody>
      </p:sp>
    </p:spTree>
    <p:extLst>
      <p:ext uri="{BB962C8B-B14F-4D97-AF65-F5344CB8AC3E}">
        <p14:creationId xmlns:p14="http://schemas.microsoft.com/office/powerpoint/2010/main" val="41950586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73091A-FD26-42AA-BD64-A11B2B58988C}" type="datetimeFigureOut">
              <a:rPr lang="el-GR" smtClean="0"/>
              <a:pPr/>
              <a:t>21/7/2025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B0623D2-C75D-44C6-B2A6-1A3672FAC5C9}" type="slidenum">
              <a:rPr lang="el-GR" smtClean="0"/>
              <a:pPr/>
              <a:t>‹#›</a:t>
            </a:fld>
            <a:endParaRPr lang="el-GR"/>
          </a:p>
        </p:txBody>
      </p:sp>
    </p:spTree>
    <p:extLst>
      <p:ext uri="{BB962C8B-B14F-4D97-AF65-F5344CB8AC3E}">
        <p14:creationId xmlns:p14="http://schemas.microsoft.com/office/powerpoint/2010/main" val="1813769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73091A-FD26-42AA-BD64-A11B2B58988C}" type="datetimeFigureOut">
              <a:rPr lang="el-GR" smtClean="0"/>
              <a:pPr/>
              <a:t>21/7/2025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B0623D2-C75D-44C6-B2A6-1A3672FAC5C9}" type="slidenum">
              <a:rPr lang="el-GR" smtClean="0"/>
              <a:pPr/>
              <a:t>‹#›</a:t>
            </a:fld>
            <a:endParaRPr lang="el-GR"/>
          </a:p>
        </p:txBody>
      </p:sp>
    </p:spTree>
    <p:extLst>
      <p:ext uri="{BB962C8B-B14F-4D97-AF65-F5344CB8AC3E}">
        <p14:creationId xmlns:p14="http://schemas.microsoft.com/office/powerpoint/2010/main" val="2053652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73091A-FD26-42AA-BD64-A11B2B58988C}" type="datetimeFigureOut">
              <a:rPr lang="el-GR" smtClean="0"/>
              <a:pPr/>
              <a:t>21/7/2025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B0623D2-C75D-44C6-B2A6-1A3672FAC5C9}" type="slidenum">
              <a:rPr lang="el-GR" smtClean="0"/>
              <a:pPr/>
              <a:t>‹#›</a:t>
            </a:fld>
            <a:endParaRPr lang="el-GR"/>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20568607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73091A-FD26-42AA-BD64-A11B2B58988C}" type="datetimeFigureOut">
              <a:rPr lang="el-GR" smtClean="0"/>
              <a:pPr/>
              <a:t>21/7/2025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B0623D2-C75D-44C6-B2A6-1A3672FAC5C9}" type="slidenum">
              <a:rPr lang="el-GR" smtClean="0"/>
              <a:pPr/>
              <a:t>‹#›</a:t>
            </a:fld>
            <a:endParaRPr lang="el-GR"/>
          </a:p>
        </p:txBody>
      </p:sp>
    </p:spTree>
    <p:extLst>
      <p:ext uri="{BB962C8B-B14F-4D97-AF65-F5344CB8AC3E}">
        <p14:creationId xmlns:p14="http://schemas.microsoft.com/office/powerpoint/2010/main" val="3291291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73091A-FD26-42AA-BD64-A11B2B58988C}" type="datetimeFigureOut">
              <a:rPr lang="el-GR" smtClean="0"/>
              <a:pPr/>
              <a:t>21/7/2025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B0623D2-C75D-44C6-B2A6-1A3672FAC5C9}" type="slidenum">
              <a:rPr lang="el-GR" smtClean="0"/>
              <a:pPr/>
              <a:t>‹#›</a:t>
            </a:fld>
            <a:endParaRPr lang="el-GR"/>
          </a:p>
        </p:txBody>
      </p:sp>
    </p:spTree>
    <p:extLst>
      <p:ext uri="{BB962C8B-B14F-4D97-AF65-F5344CB8AC3E}">
        <p14:creationId xmlns:p14="http://schemas.microsoft.com/office/powerpoint/2010/main" val="228852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73091A-FD26-42AA-BD64-A11B2B58988C}" type="datetimeFigureOut">
              <a:rPr lang="el-GR" smtClean="0"/>
              <a:pPr/>
              <a:t>21/7/2025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B0623D2-C75D-44C6-B2A6-1A3672FAC5C9}" type="slidenum">
              <a:rPr lang="el-GR" smtClean="0"/>
              <a:pPr/>
              <a:t>‹#›</a:t>
            </a:fld>
            <a:endParaRPr lang="el-GR"/>
          </a:p>
        </p:txBody>
      </p:sp>
    </p:spTree>
    <p:extLst>
      <p:ext uri="{BB962C8B-B14F-4D97-AF65-F5344CB8AC3E}">
        <p14:creationId xmlns:p14="http://schemas.microsoft.com/office/powerpoint/2010/main" val="783699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73091A-FD26-42AA-BD64-A11B2B58988C}" type="datetimeFigureOut">
              <a:rPr lang="el-GR" smtClean="0"/>
              <a:pPr/>
              <a:t>21/7/2025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B0623D2-C75D-44C6-B2A6-1A3672FAC5C9}" type="slidenum">
              <a:rPr lang="el-GR" smtClean="0"/>
              <a:pPr/>
              <a:t>‹#›</a:t>
            </a:fld>
            <a:endParaRPr lang="el-GR"/>
          </a:p>
        </p:txBody>
      </p:sp>
    </p:spTree>
    <p:extLst>
      <p:ext uri="{BB962C8B-B14F-4D97-AF65-F5344CB8AC3E}">
        <p14:creationId xmlns:p14="http://schemas.microsoft.com/office/powerpoint/2010/main" val="519645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73091A-FD26-42AA-BD64-A11B2B58988C}" type="datetimeFigureOut">
              <a:rPr lang="el-GR" smtClean="0"/>
              <a:pPr/>
              <a:t>21/7/2025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3B0623D2-C75D-44C6-B2A6-1A3672FAC5C9}" type="slidenum">
              <a:rPr lang="el-GR" smtClean="0"/>
              <a:pPr/>
              <a:t>‹#›</a:t>
            </a:fld>
            <a:endParaRPr lang="el-GR"/>
          </a:p>
        </p:txBody>
      </p:sp>
    </p:spTree>
    <p:extLst>
      <p:ext uri="{BB962C8B-B14F-4D97-AF65-F5344CB8AC3E}">
        <p14:creationId xmlns:p14="http://schemas.microsoft.com/office/powerpoint/2010/main" val="932197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73091A-FD26-42AA-BD64-A11B2B58988C}" type="datetimeFigureOut">
              <a:rPr lang="el-GR" smtClean="0"/>
              <a:pPr/>
              <a:t>21/7/2025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3B0623D2-C75D-44C6-B2A6-1A3672FAC5C9}" type="slidenum">
              <a:rPr lang="el-GR" smtClean="0"/>
              <a:pPr/>
              <a:t>‹#›</a:t>
            </a:fld>
            <a:endParaRPr lang="el-GR"/>
          </a:p>
        </p:txBody>
      </p:sp>
    </p:spTree>
    <p:extLst>
      <p:ext uri="{BB962C8B-B14F-4D97-AF65-F5344CB8AC3E}">
        <p14:creationId xmlns:p14="http://schemas.microsoft.com/office/powerpoint/2010/main" val="155875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3173091A-FD26-42AA-BD64-A11B2B58988C}" type="datetimeFigureOut">
              <a:rPr lang="el-GR" smtClean="0"/>
              <a:pPr/>
              <a:t>21/7/2025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3B0623D2-C75D-44C6-B2A6-1A3672FAC5C9}" type="slidenum">
              <a:rPr lang="el-GR" smtClean="0"/>
              <a:pPr/>
              <a:t>‹#›</a:t>
            </a:fld>
            <a:endParaRPr lang="el-GR"/>
          </a:p>
        </p:txBody>
      </p:sp>
    </p:spTree>
    <p:extLst>
      <p:ext uri="{BB962C8B-B14F-4D97-AF65-F5344CB8AC3E}">
        <p14:creationId xmlns:p14="http://schemas.microsoft.com/office/powerpoint/2010/main" val="3642892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73091A-FD26-42AA-BD64-A11B2B58988C}" type="datetimeFigureOut">
              <a:rPr lang="el-GR" smtClean="0"/>
              <a:pPr/>
              <a:t>21/7/2025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B0623D2-C75D-44C6-B2A6-1A3672FAC5C9}" type="slidenum">
              <a:rPr lang="el-GR" smtClean="0"/>
              <a:pPr/>
              <a:t>‹#›</a:t>
            </a:fld>
            <a:endParaRPr lang="el-GR"/>
          </a:p>
        </p:txBody>
      </p:sp>
    </p:spTree>
    <p:extLst>
      <p:ext uri="{BB962C8B-B14F-4D97-AF65-F5344CB8AC3E}">
        <p14:creationId xmlns:p14="http://schemas.microsoft.com/office/powerpoint/2010/main" val="2153076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73091A-FD26-42AA-BD64-A11B2B58988C}" type="datetimeFigureOut">
              <a:rPr lang="el-GR" smtClean="0"/>
              <a:pPr/>
              <a:t>21/7/2025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B0623D2-C75D-44C6-B2A6-1A3672FAC5C9}" type="slidenum">
              <a:rPr lang="el-GR" smtClean="0"/>
              <a:pPr/>
              <a:t>‹#›</a:t>
            </a:fld>
            <a:endParaRPr lang="el-GR"/>
          </a:p>
        </p:txBody>
      </p:sp>
    </p:spTree>
    <p:extLst>
      <p:ext uri="{BB962C8B-B14F-4D97-AF65-F5344CB8AC3E}">
        <p14:creationId xmlns:p14="http://schemas.microsoft.com/office/powerpoint/2010/main" val="1169069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173091A-FD26-42AA-BD64-A11B2B58988C}" type="datetimeFigureOut">
              <a:rPr lang="el-GR" smtClean="0"/>
              <a:pPr/>
              <a:t>21/7/2025</a:t>
            </a:fld>
            <a:endParaRPr lang="el-GR"/>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l-GR"/>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B0623D2-C75D-44C6-B2A6-1A3672FAC5C9}" type="slidenum">
              <a:rPr lang="el-GR" smtClean="0"/>
              <a:pPr/>
              <a:t>‹#›</a:t>
            </a:fld>
            <a:endParaRPr lang="el-GR"/>
          </a:p>
        </p:txBody>
      </p:sp>
    </p:spTree>
    <p:extLst>
      <p:ext uri="{BB962C8B-B14F-4D97-AF65-F5344CB8AC3E}">
        <p14:creationId xmlns:p14="http://schemas.microsoft.com/office/powerpoint/2010/main" val="3697836877"/>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3D4F6-0CCA-4162-AC25-0CEA7DEBE1F3}"/>
              </a:ext>
            </a:extLst>
          </p:cNvPr>
          <p:cNvSpPr>
            <a:spLocks noGrp="1"/>
          </p:cNvSpPr>
          <p:nvPr>
            <p:ph type="ctrTitle"/>
          </p:nvPr>
        </p:nvSpPr>
        <p:spPr>
          <a:xfrm>
            <a:off x="1764632" y="962527"/>
            <a:ext cx="9395493" cy="1620252"/>
          </a:xfrm>
        </p:spPr>
        <p:txBody>
          <a:bodyPr>
            <a:normAutofit fontScale="90000"/>
          </a:bodyPr>
          <a:lstStyle/>
          <a:p>
            <a:pPr algn="ctr"/>
            <a:r>
              <a:rPr lang="el-GR" b="1" dirty="0"/>
              <a:t>ΧΩΡΟΤΑΞΙΑ ΤΗΣ ΚοινωνικηΣ πΟΛΙΤΙΚηΣ: ΑΠΟ ΤΗΝ ΕΘΝΙΚΗ ΣΤΗΝ ΥΠΕΡΕΘΝΙΚΗ ΔΙΑΣΤΑΣΗ </a:t>
            </a:r>
          </a:p>
        </p:txBody>
      </p:sp>
      <p:sp>
        <p:nvSpPr>
          <p:cNvPr id="3" name="Subtitle 2">
            <a:extLst>
              <a:ext uri="{FF2B5EF4-FFF2-40B4-BE49-F238E27FC236}">
                <a16:creationId xmlns:a16="http://schemas.microsoft.com/office/drawing/2014/main" id="{1CCDA0C7-BA90-4EEB-9694-8EC1E6893A33}"/>
              </a:ext>
            </a:extLst>
          </p:cNvPr>
          <p:cNvSpPr>
            <a:spLocks noGrp="1"/>
          </p:cNvSpPr>
          <p:nvPr>
            <p:ph type="subTitle" idx="1"/>
          </p:nvPr>
        </p:nvSpPr>
        <p:spPr>
          <a:xfrm>
            <a:off x="1090864" y="2711117"/>
            <a:ext cx="10069262" cy="3707440"/>
          </a:xfrm>
        </p:spPr>
        <p:txBody>
          <a:bodyPr>
            <a:normAutofit fontScale="92500" lnSpcReduction="20000"/>
          </a:bodyPr>
          <a:lstStyle/>
          <a:p>
            <a:endParaRPr lang="el-GR" sz="2400" dirty="0"/>
          </a:p>
          <a:p>
            <a:pPr algn="ctr"/>
            <a:r>
              <a:rPr lang="el-GR" sz="2800" dirty="0"/>
              <a:t>Εθνικη σχολη δημοσιασ διοικησησ &amp; αυτοδιοικησησ </a:t>
            </a:r>
          </a:p>
          <a:p>
            <a:pPr algn="ctr"/>
            <a:r>
              <a:rPr lang="el-GR" sz="2800" dirty="0"/>
              <a:t>Τμημα διοικησησ ΟΡΓΑΝΙΣΜΩΝ ΚΟΙΝΩΝΙΚΗΣ ΠΟΛΙΤΙΚΗΣ</a:t>
            </a:r>
          </a:p>
          <a:p>
            <a:pPr algn="ctr"/>
            <a:r>
              <a:rPr lang="el-GR" sz="2800" dirty="0"/>
              <a:t>Λ΄ εκπαιδευτικη σειρα</a:t>
            </a:r>
          </a:p>
          <a:p>
            <a:pPr algn="ctr"/>
            <a:r>
              <a:rPr lang="el-GR" sz="2800" dirty="0"/>
              <a:t>Β΄ΕΙΔΙΚΗ ΦΑΣΗ ΣΠΟΥΔΩΝ</a:t>
            </a:r>
          </a:p>
          <a:p>
            <a:endParaRPr lang="el-GR" sz="2600" dirty="0"/>
          </a:p>
          <a:p>
            <a:pPr algn="ctr"/>
            <a:r>
              <a:rPr lang="el-GR" sz="2600" dirty="0"/>
              <a:t>Δημητρα νικου</a:t>
            </a:r>
          </a:p>
          <a:p>
            <a:pPr algn="ctr"/>
            <a:r>
              <a:rPr lang="el-GR" sz="2600" dirty="0"/>
              <a:t>ΙΟΥΛΙΟΣ 2025</a:t>
            </a:r>
          </a:p>
          <a:p>
            <a:endParaRPr lang="el-GR" dirty="0"/>
          </a:p>
        </p:txBody>
      </p:sp>
      <p:pic>
        <p:nvPicPr>
          <p:cNvPr id="4" name="Εικόνα 6">
            <a:extLst>
              <a:ext uri="{FF2B5EF4-FFF2-40B4-BE49-F238E27FC236}">
                <a16:creationId xmlns:a16="http://schemas.microsoft.com/office/drawing/2014/main" id="{F7D7CE65-DDAB-4459-1789-02621C22B6C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8974" y="4870217"/>
            <a:ext cx="2359026" cy="1378184"/>
          </a:xfrm>
          <a:prstGeom prst="rect">
            <a:avLst/>
          </a:prstGeom>
          <a:noFill/>
          <a:ln>
            <a:noFill/>
          </a:ln>
        </p:spPr>
      </p:pic>
      <p:pic>
        <p:nvPicPr>
          <p:cNvPr id="5" name="Εικόνα 11">
            <a:extLst>
              <a:ext uri="{FF2B5EF4-FFF2-40B4-BE49-F238E27FC236}">
                <a16:creationId xmlns:a16="http://schemas.microsoft.com/office/drawing/2014/main" id="{353C8EE5-E6C6-8794-3FFF-BA7CF6AF9B3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0776" y="5325979"/>
            <a:ext cx="3285423" cy="770021"/>
          </a:xfrm>
          <a:prstGeom prst="rect">
            <a:avLst/>
          </a:prstGeom>
          <a:noFill/>
          <a:ln>
            <a:noFill/>
          </a:ln>
          <a:effectLst/>
        </p:spPr>
      </p:pic>
    </p:spTree>
    <p:extLst>
      <p:ext uri="{BB962C8B-B14F-4D97-AF65-F5344CB8AC3E}">
        <p14:creationId xmlns:p14="http://schemas.microsoft.com/office/powerpoint/2010/main" val="402085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4DA2E-C4D9-B644-6011-E13C0C7E47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EB78BF-9009-7EE5-356D-B620B0D2E7E9}"/>
              </a:ext>
            </a:extLst>
          </p:cNvPr>
          <p:cNvSpPr>
            <a:spLocks noGrp="1"/>
          </p:cNvSpPr>
          <p:nvPr>
            <p:ph type="title"/>
          </p:nvPr>
        </p:nvSpPr>
        <p:spPr>
          <a:xfrm>
            <a:off x="685801" y="62144"/>
            <a:ext cx="10131425" cy="790112"/>
          </a:xfrm>
        </p:spPr>
        <p:txBody>
          <a:bodyPr>
            <a:normAutofit fontScale="90000"/>
          </a:bodyPr>
          <a:lstStyle/>
          <a:p>
            <a:r>
              <a:rPr lang="el-GR" sz="2400" dirty="0"/>
              <a:t>ΧΩΡΟΤΑΞΙΑ  ΚΟΙΝΩΝΙΚΗΣ ΠΟΛΙΤΙΚΗΣ: εθνικη και υπερεθνικη διασταση</a:t>
            </a:r>
            <a:br>
              <a:rPr lang="el-GR" sz="2400" dirty="0"/>
            </a:br>
            <a:r>
              <a:rPr lang="el-GR" sz="2400" dirty="0"/>
              <a:t> 2</a:t>
            </a:r>
            <a:r>
              <a:rPr lang="el-GR" sz="2400" baseline="30000" dirty="0"/>
              <a:t>η</a:t>
            </a:r>
            <a:r>
              <a:rPr lang="el-GR" sz="2400" dirty="0"/>
              <a:t> ΕΙΣΗΓΗΣΗ</a:t>
            </a:r>
          </a:p>
        </p:txBody>
      </p:sp>
      <p:sp>
        <p:nvSpPr>
          <p:cNvPr id="3" name="Content Placeholder 2">
            <a:extLst>
              <a:ext uri="{FF2B5EF4-FFF2-40B4-BE49-F238E27FC236}">
                <a16:creationId xmlns:a16="http://schemas.microsoft.com/office/drawing/2014/main" id="{E4A130DF-6FE6-A1C2-26EC-84E4FAA827E5}"/>
              </a:ext>
            </a:extLst>
          </p:cNvPr>
          <p:cNvSpPr>
            <a:spLocks noGrp="1"/>
          </p:cNvSpPr>
          <p:nvPr>
            <p:ph idx="1"/>
          </p:nvPr>
        </p:nvSpPr>
        <p:spPr>
          <a:xfrm>
            <a:off x="434222" y="852256"/>
            <a:ext cx="11323555" cy="5596670"/>
          </a:xfrm>
        </p:spPr>
        <p:txBody>
          <a:bodyPr>
            <a:normAutofit/>
          </a:bodyPr>
          <a:lstStyle/>
          <a:p>
            <a:pPr marL="0" indent="0" algn="ctr">
              <a:buNone/>
            </a:pPr>
            <a:r>
              <a:rPr lang="el-GR" sz="3600" b="1" dirty="0"/>
              <a:t>Η Ανεργία για τη </a:t>
            </a:r>
            <a:r>
              <a:rPr lang="en-US" sz="3600" b="1" dirty="0"/>
              <a:t>Eurostat </a:t>
            </a:r>
            <a:r>
              <a:rPr lang="el-GR" sz="3600" b="1" dirty="0"/>
              <a:t> και τη ΔΟΕ</a:t>
            </a:r>
          </a:p>
          <a:p>
            <a:r>
              <a:rPr lang="en-US" sz="3600" b="1" dirty="0"/>
              <a:t> Eurostat: </a:t>
            </a:r>
            <a:r>
              <a:rPr lang="el-GR" sz="3600" b="1" dirty="0"/>
              <a:t>Συμπληρωματικοί Δείκτες παρακολούθησης   ανεργίας:</a:t>
            </a:r>
          </a:p>
          <a:p>
            <a:pPr marL="0" indent="0">
              <a:buNone/>
            </a:pPr>
            <a:r>
              <a:rPr lang="el-GR" sz="3600" b="1" dirty="0"/>
              <a:t>   - Δείκτης υποαπασχόλησης (</a:t>
            </a:r>
            <a:r>
              <a:rPr lang="en-US" sz="3600" b="1" dirty="0"/>
              <a:t>underemployment) (20-64)</a:t>
            </a:r>
            <a:endParaRPr lang="el-GR" sz="3600" b="1" dirty="0"/>
          </a:p>
          <a:p>
            <a:pPr marL="0" indent="0">
              <a:buNone/>
            </a:pPr>
            <a:r>
              <a:rPr lang="en-US" sz="3600" b="1" dirty="0"/>
              <a:t>   - </a:t>
            </a:r>
            <a:r>
              <a:rPr lang="el-GR" sz="3600" b="1" dirty="0"/>
              <a:t>Δείκτης χαλαρότητας της αγοράς εργασίς (</a:t>
            </a:r>
            <a:r>
              <a:rPr lang="en-US" sz="3600" b="1" dirty="0" err="1"/>
              <a:t>labour</a:t>
            </a:r>
            <a:r>
              <a:rPr lang="en-US" sz="3600" b="1" dirty="0"/>
              <a:t>  </a:t>
            </a:r>
          </a:p>
          <a:p>
            <a:pPr marL="0" indent="0">
              <a:buNone/>
            </a:pPr>
            <a:r>
              <a:rPr lang="en-US" sz="3600" b="1" dirty="0"/>
              <a:t>     market slack) </a:t>
            </a:r>
            <a:r>
              <a:rPr lang="el-GR" sz="3600" b="1" dirty="0"/>
              <a:t>(15-74) κατά φύλο και ηλικία</a:t>
            </a:r>
          </a:p>
          <a:p>
            <a:pPr marL="0" indent="0">
              <a:buNone/>
            </a:pPr>
            <a:r>
              <a:rPr lang="el-GR" sz="3600" b="1" dirty="0"/>
              <a:t>   - Δείκτης ΝΕΕΤ</a:t>
            </a:r>
            <a:endParaRPr lang="el-GR" sz="2800" dirty="0"/>
          </a:p>
        </p:txBody>
      </p:sp>
      <p:sp>
        <p:nvSpPr>
          <p:cNvPr id="5" name="4 - Ορθογώνιο">
            <a:extLst>
              <a:ext uri="{FF2B5EF4-FFF2-40B4-BE49-F238E27FC236}">
                <a16:creationId xmlns:a16="http://schemas.microsoft.com/office/drawing/2014/main" id="{15CB5D5F-E1F8-D3F9-F952-AD45A7586E0A}"/>
              </a:ext>
            </a:extLst>
          </p:cNvPr>
          <p:cNvSpPr/>
          <p:nvPr/>
        </p:nvSpPr>
        <p:spPr>
          <a:xfrm>
            <a:off x="878541" y="878541"/>
            <a:ext cx="8265459" cy="369332"/>
          </a:xfrm>
          <a:prstGeom prst="rect">
            <a:avLst/>
          </a:prstGeom>
        </p:spPr>
        <p:txBody>
          <a:bodyPr wrap="square">
            <a:spAutoFit/>
          </a:bodyPr>
          <a:lstStyle/>
          <a:p>
            <a:r>
              <a:rPr lang="el-GR" b="1" dirty="0"/>
              <a:t> </a:t>
            </a:r>
            <a:endParaRPr lang="el-GR" dirty="0"/>
          </a:p>
        </p:txBody>
      </p:sp>
    </p:spTree>
    <p:extLst>
      <p:ext uri="{BB962C8B-B14F-4D97-AF65-F5344CB8AC3E}">
        <p14:creationId xmlns:p14="http://schemas.microsoft.com/office/powerpoint/2010/main" val="255801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D10D1-A510-2D5A-04D9-EEA0F2FEFE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E4C850-F229-2298-0643-6FE5E1F359AC}"/>
              </a:ext>
            </a:extLst>
          </p:cNvPr>
          <p:cNvSpPr>
            <a:spLocks noGrp="1"/>
          </p:cNvSpPr>
          <p:nvPr>
            <p:ph type="title"/>
          </p:nvPr>
        </p:nvSpPr>
        <p:spPr>
          <a:xfrm>
            <a:off x="685801" y="62144"/>
            <a:ext cx="10131425" cy="790112"/>
          </a:xfrm>
        </p:spPr>
        <p:txBody>
          <a:bodyPr>
            <a:normAutofit fontScale="90000"/>
          </a:bodyPr>
          <a:lstStyle/>
          <a:p>
            <a:r>
              <a:rPr lang="el-GR" sz="2400" dirty="0"/>
              <a:t>ΧΩΡΟΤΑΞΙΑ  ΚΟΙΝΩΝΙΚΗΣ ΠΟΛΙΤΙΚΗΣ: εθνικη και υπερεθνικη διασταση</a:t>
            </a:r>
            <a:br>
              <a:rPr lang="el-GR" sz="2400" dirty="0"/>
            </a:br>
            <a:r>
              <a:rPr lang="el-GR" sz="2400" dirty="0"/>
              <a:t> 2</a:t>
            </a:r>
            <a:r>
              <a:rPr lang="el-GR" sz="2400" baseline="30000" dirty="0"/>
              <a:t>η</a:t>
            </a:r>
            <a:r>
              <a:rPr lang="el-GR" sz="2400" dirty="0"/>
              <a:t> ΕΙΣΗΓΗΣΗ</a:t>
            </a:r>
          </a:p>
        </p:txBody>
      </p:sp>
      <p:sp>
        <p:nvSpPr>
          <p:cNvPr id="3" name="Content Placeholder 2">
            <a:extLst>
              <a:ext uri="{FF2B5EF4-FFF2-40B4-BE49-F238E27FC236}">
                <a16:creationId xmlns:a16="http://schemas.microsoft.com/office/drawing/2014/main" id="{A4DA60E4-A477-EA4D-0629-55DC214B0D64}"/>
              </a:ext>
            </a:extLst>
          </p:cNvPr>
          <p:cNvSpPr>
            <a:spLocks noGrp="1"/>
          </p:cNvSpPr>
          <p:nvPr>
            <p:ph idx="1"/>
          </p:nvPr>
        </p:nvSpPr>
        <p:spPr>
          <a:xfrm>
            <a:off x="434222" y="852256"/>
            <a:ext cx="11323555" cy="5596670"/>
          </a:xfrm>
        </p:spPr>
        <p:txBody>
          <a:bodyPr>
            <a:normAutofit fontScale="92500" lnSpcReduction="10000"/>
          </a:bodyPr>
          <a:lstStyle/>
          <a:p>
            <a:pPr marL="0" indent="0" algn="ctr">
              <a:buNone/>
            </a:pPr>
            <a:r>
              <a:rPr lang="el-GR" sz="3600" b="1" dirty="0"/>
              <a:t>Ο μισθός για τη </a:t>
            </a:r>
            <a:r>
              <a:rPr lang="en-US" sz="3600" b="1" dirty="0"/>
              <a:t>Eurostat</a:t>
            </a:r>
            <a:r>
              <a:rPr lang="el-GR" sz="3600" b="1" dirty="0"/>
              <a:t>, τη ΔΟΕ και τον ΟΟΣΑ</a:t>
            </a:r>
          </a:p>
          <a:p>
            <a:r>
              <a:rPr lang="en-US" sz="3600" b="1" dirty="0"/>
              <a:t> Eurostat: </a:t>
            </a:r>
            <a:r>
              <a:rPr lang="el-GR" sz="3600" b="1" dirty="0"/>
              <a:t> μισθός = ακαθάριστες αποδοχές (</a:t>
            </a:r>
            <a:r>
              <a:rPr lang="en-US" sz="3600" b="1" dirty="0"/>
              <a:t>gross earnings) </a:t>
            </a:r>
            <a:r>
              <a:rPr lang="el-GR" sz="3600" b="1" dirty="0"/>
              <a:t>χωρίς κρατήσεις = βασικός μισθός, υπερωρίες μπόνους, προμήθεις και αμειβόμενες άδειες </a:t>
            </a:r>
          </a:p>
          <a:p>
            <a:pPr marL="0" indent="0">
              <a:buNone/>
            </a:pPr>
            <a:endParaRPr lang="el-GR" sz="3600" b="1" dirty="0"/>
          </a:p>
          <a:p>
            <a:r>
              <a:rPr lang="el-GR" sz="3600" b="1" dirty="0"/>
              <a:t> ΔΟΕ: βασικός μισθός, παροχές σε είδος, μπόνους</a:t>
            </a:r>
          </a:p>
          <a:p>
            <a:pPr marL="0" indent="0">
              <a:buNone/>
            </a:pPr>
            <a:endParaRPr lang="el-GR" sz="3600" b="1" dirty="0"/>
          </a:p>
          <a:p>
            <a:r>
              <a:rPr lang="el-GR" sz="3600" b="1" dirty="0"/>
              <a:t>ΟΟΣΑ: μέσο ετήσιο ακαθάριστος μισθός =βασικές αποδοχές, υπερωρίες, μπόνους, πληρωμένες άδειες, φόρους και εισφορές</a:t>
            </a:r>
          </a:p>
          <a:p>
            <a:pPr marL="0" indent="0">
              <a:buNone/>
            </a:pPr>
            <a:endParaRPr lang="el-GR" sz="2800" dirty="0"/>
          </a:p>
        </p:txBody>
      </p:sp>
      <p:sp>
        <p:nvSpPr>
          <p:cNvPr id="5" name="4 - Ορθογώνιο">
            <a:extLst>
              <a:ext uri="{FF2B5EF4-FFF2-40B4-BE49-F238E27FC236}">
                <a16:creationId xmlns:a16="http://schemas.microsoft.com/office/drawing/2014/main" id="{340CC16A-5B80-F82E-6685-E4041ED3D029}"/>
              </a:ext>
            </a:extLst>
          </p:cNvPr>
          <p:cNvSpPr/>
          <p:nvPr/>
        </p:nvSpPr>
        <p:spPr>
          <a:xfrm>
            <a:off x="878541" y="878541"/>
            <a:ext cx="8265459" cy="369332"/>
          </a:xfrm>
          <a:prstGeom prst="rect">
            <a:avLst/>
          </a:prstGeom>
        </p:spPr>
        <p:txBody>
          <a:bodyPr wrap="square">
            <a:spAutoFit/>
          </a:bodyPr>
          <a:lstStyle/>
          <a:p>
            <a:r>
              <a:rPr lang="el-GR" b="1" dirty="0"/>
              <a:t> </a:t>
            </a:r>
            <a:endParaRPr lang="el-GR" dirty="0"/>
          </a:p>
        </p:txBody>
      </p:sp>
    </p:spTree>
    <p:extLst>
      <p:ext uri="{BB962C8B-B14F-4D97-AF65-F5344CB8AC3E}">
        <p14:creationId xmlns:p14="http://schemas.microsoft.com/office/powerpoint/2010/main" val="2702680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9CC75-48E5-F8F7-69D4-AA985E6BC9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743081-AC56-8220-208B-3FB64175C4E2}"/>
              </a:ext>
            </a:extLst>
          </p:cNvPr>
          <p:cNvSpPr>
            <a:spLocks noGrp="1"/>
          </p:cNvSpPr>
          <p:nvPr>
            <p:ph type="title"/>
          </p:nvPr>
        </p:nvSpPr>
        <p:spPr>
          <a:xfrm>
            <a:off x="685801" y="62144"/>
            <a:ext cx="10131425" cy="790112"/>
          </a:xfrm>
        </p:spPr>
        <p:txBody>
          <a:bodyPr>
            <a:normAutofit fontScale="90000"/>
          </a:bodyPr>
          <a:lstStyle/>
          <a:p>
            <a:r>
              <a:rPr lang="el-GR" sz="2400" dirty="0"/>
              <a:t>ΧΩΡΟΤΑΞΙΑ  ΚΟΙΝΩΝΙΚΗΣ ΠΟΛΙΤΙΚΗΣ: εθνικη και υπερεθνικη διασταση</a:t>
            </a:r>
            <a:br>
              <a:rPr lang="el-GR" sz="2400" dirty="0"/>
            </a:br>
            <a:r>
              <a:rPr lang="el-GR" sz="2400" dirty="0"/>
              <a:t> 2</a:t>
            </a:r>
            <a:r>
              <a:rPr lang="el-GR" sz="2400" baseline="30000" dirty="0"/>
              <a:t>η</a:t>
            </a:r>
            <a:r>
              <a:rPr lang="el-GR" sz="2400" dirty="0"/>
              <a:t> ΕΙΣΗΓΗΣΗ</a:t>
            </a:r>
          </a:p>
        </p:txBody>
      </p:sp>
      <p:sp>
        <p:nvSpPr>
          <p:cNvPr id="3" name="Content Placeholder 2">
            <a:extLst>
              <a:ext uri="{FF2B5EF4-FFF2-40B4-BE49-F238E27FC236}">
                <a16:creationId xmlns:a16="http://schemas.microsoft.com/office/drawing/2014/main" id="{BF3B3149-7E93-1D59-8EE6-8840B81BA120}"/>
              </a:ext>
            </a:extLst>
          </p:cNvPr>
          <p:cNvSpPr>
            <a:spLocks noGrp="1"/>
          </p:cNvSpPr>
          <p:nvPr>
            <p:ph idx="1"/>
          </p:nvPr>
        </p:nvSpPr>
        <p:spPr>
          <a:xfrm>
            <a:off x="434222" y="852256"/>
            <a:ext cx="11323555" cy="5596670"/>
          </a:xfrm>
        </p:spPr>
        <p:txBody>
          <a:bodyPr>
            <a:normAutofit/>
          </a:bodyPr>
          <a:lstStyle/>
          <a:p>
            <a:pPr marL="0" indent="0" algn="ctr">
              <a:buNone/>
            </a:pPr>
            <a:endParaRPr lang="el-GR" sz="3600" b="1" dirty="0"/>
          </a:p>
          <a:p>
            <a:pPr marL="0" indent="0" algn="ctr">
              <a:buNone/>
            </a:pPr>
            <a:endParaRPr lang="el-GR" sz="3600" b="1" dirty="0"/>
          </a:p>
          <a:p>
            <a:pPr marL="0" indent="0" algn="ctr">
              <a:buNone/>
            </a:pPr>
            <a:endParaRPr lang="el-GR" sz="3600" b="1" dirty="0"/>
          </a:p>
          <a:p>
            <a:pPr marL="0" indent="0" algn="ctr">
              <a:buNone/>
            </a:pPr>
            <a:r>
              <a:rPr lang="el-GR" sz="3600" b="1" dirty="0"/>
              <a:t> </a:t>
            </a:r>
          </a:p>
          <a:p>
            <a:pPr marL="0" indent="0">
              <a:buNone/>
            </a:pPr>
            <a:endParaRPr lang="el-GR" sz="2800" dirty="0"/>
          </a:p>
          <a:p>
            <a:pPr marL="0" indent="0">
              <a:buNone/>
            </a:pPr>
            <a:endParaRPr lang="el-GR" sz="2800" dirty="0"/>
          </a:p>
          <a:p>
            <a:pPr marL="0" indent="0">
              <a:buNone/>
            </a:pPr>
            <a:endParaRPr lang="el-GR" sz="2800" dirty="0"/>
          </a:p>
          <a:p>
            <a:pPr marL="0" indent="0">
              <a:buNone/>
            </a:pPr>
            <a:endParaRPr lang="el-GR" sz="2800" dirty="0"/>
          </a:p>
        </p:txBody>
      </p:sp>
      <p:sp>
        <p:nvSpPr>
          <p:cNvPr id="5" name="4 - Ορθογώνιο">
            <a:extLst>
              <a:ext uri="{FF2B5EF4-FFF2-40B4-BE49-F238E27FC236}">
                <a16:creationId xmlns:a16="http://schemas.microsoft.com/office/drawing/2014/main" id="{87370F5E-8D34-8526-0ECE-E9A6AD8DCBC5}"/>
              </a:ext>
            </a:extLst>
          </p:cNvPr>
          <p:cNvSpPr/>
          <p:nvPr/>
        </p:nvSpPr>
        <p:spPr>
          <a:xfrm>
            <a:off x="878541" y="878541"/>
            <a:ext cx="8265459" cy="369332"/>
          </a:xfrm>
          <a:prstGeom prst="rect">
            <a:avLst/>
          </a:prstGeom>
        </p:spPr>
        <p:txBody>
          <a:bodyPr wrap="square">
            <a:spAutoFit/>
          </a:bodyPr>
          <a:lstStyle/>
          <a:p>
            <a:r>
              <a:rPr lang="el-GR" b="1" dirty="0"/>
              <a:t> </a:t>
            </a:r>
            <a:endParaRPr lang="el-GR" dirty="0"/>
          </a:p>
        </p:txBody>
      </p:sp>
      <p:graphicFrame>
        <p:nvGraphicFramePr>
          <p:cNvPr id="4" name="Table 3">
            <a:extLst>
              <a:ext uri="{FF2B5EF4-FFF2-40B4-BE49-F238E27FC236}">
                <a16:creationId xmlns:a16="http://schemas.microsoft.com/office/drawing/2014/main" id="{25FE6228-A24C-D87A-5C3E-682CEA210EAA}"/>
              </a:ext>
            </a:extLst>
          </p:cNvPr>
          <p:cNvGraphicFramePr>
            <a:graphicFrameLocks noGrp="1"/>
          </p:cNvGraphicFramePr>
          <p:nvPr>
            <p:extLst>
              <p:ext uri="{D42A27DB-BD31-4B8C-83A1-F6EECF244321}">
                <p14:modId xmlns:p14="http://schemas.microsoft.com/office/powerpoint/2010/main" val="2015992646"/>
              </p:ext>
            </p:extLst>
          </p:nvPr>
        </p:nvGraphicFramePr>
        <p:xfrm>
          <a:off x="256673" y="815430"/>
          <a:ext cx="11726779" cy="5672630"/>
        </p:xfrm>
        <a:graphic>
          <a:graphicData uri="http://schemas.openxmlformats.org/drawingml/2006/table">
            <a:tbl>
              <a:tblPr firstRow="1" firstCol="1" bandRow="1">
                <a:tableStyleId>{5C22544A-7EE6-4342-B048-85BDC9FD1C3A}</a:tableStyleId>
              </a:tblPr>
              <a:tblGrid>
                <a:gridCol w="4058653">
                  <a:extLst>
                    <a:ext uri="{9D8B030D-6E8A-4147-A177-3AD203B41FA5}">
                      <a16:colId xmlns:a16="http://schemas.microsoft.com/office/drawing/2014/main" val="1701669264"/>
                    </a:ext>
                  </a:extLst>
                </a:gridCol>
                <a:gridCol w="4219074">
                  <a:extLst>
                    <a:ext uri="{9D8B030D-6E8A-4147-A177-3AD203B41FA5}">
                      <a16:colId xmlns:a16="http://schemas.microsoft.com/office/drawing/2014/main" val="4068474464"/>
                    </a:ext>
                  </a:extLst>
                </a:gridCol>
                <a:gridCol w="3449052">
                  <a:extLst>
                    <a:ext uri="{9D8B030D-6E8A-4147-A177-3AD203B41FA5}">
                      <a16:colId xmlns:a16="http://schemas.microsoft.com/office/drawing/2014/main" val="2111062970"/>
                    </a:ext>
                  </a:extLst>
                </a:gridCol>
              </a:tblGrid>
              <a:tr h="473067">
                <a:tc>
                  <a:txBody>
                    <a:bodyPr/>
                    <a:lstStyle/>
                    <a:p>
                      <a:pPr algn="ctr">
                        <a:lnSpc>
                          <a:spcPct val="150000"/>
                        </a:lnSpc>
                        <a:spcAft>
                          <a:spcPts val="600"/>
                        </a:spcAft>
                        <a:buNone/>
                      </a:pPr>
                      <a:r>
                        <a:rPr lang="el-GR" sz="2000" dirty="0">
                          <a:effectLst/>
                        </a:rPr>
                        <a:t>Απασχολούμενοι</a:t>
                      </a:r>
                      <a:endParaRPr lang="el-G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440" marR="60440" marT="0" marB="0"/>
                </a:tc>
                <a:tc>
                  <a:txBody>
                    <a:bodyPr/>
                    <a:lstStyle/>
                    <a:p>
                      <a:pPr algn="ctr">
                        <a:lnSpc>
                          <a:spcPct val="150000"/>
                        </a:lnSpc>
                        <a:spcAft>
                          <a:spcPts val="600"/>
                        </a:spcAft>
                        <a:buNone/>
                      </a:pPr>
                      <a:r>
                        <a:rPr lang="el-GR" sz="2000">
                          <a:effectLst/>
                        </a:rPr>
                        <a:t>Άνεργοι</a:t>
                      </a:r>
                      <a:endParaRPr lang="el-G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0440" marR="60440" marT="0" marB="0"/>
                </a:tc>
                <a:tc>
                  <a:txBody>
                    <a:bodyPr/>
                    <a:lstStyle/>
                    <a:p>
                      <a:pPr algn="ctr">
                        <a:lnSpc>
                          <a:spcPct val="150000"/>
                        </a:lnSpc>
                        <a:spcAft>
                          <a:spcPts val="600"/>
                        </a:spcAft>
                        <a:buNone/>
                      </a:pPr>
                      <a:r>
                        <a:rPr lang="el-GR" sz="2000">
                          <a:effectLst/>
                        </a:rPr>
                        <a:t>Εργατικό δυναμικό</a:t>
                      </a:r>
                      <a:endParaRPr lang="el-G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0440" marR="60440" marT="0" marB="0"/>
                </a:tc>
                <a:extLst>
                  <a:ext uri="{0D108BD9-81ED-4DB2-BD59-A6C34878D82A}">
                    <a16:rowId xmlns:a16="http://schemas.microsoft.com/office/drawing/2014/main" val="3189750155"/>
                  </a:ext>
                </a:extLst>
              </a:tr>
              <a:tr h="3629790">
                <a:tc>
                  <a:txBody>
                    <a:bodyPr/>
                    <a:lstStyle/>
                    <a:p>
                      <a:pPr algn="just">
                        <a:lnSpc>
                          <a:spcPct val="100000"/>
                        </a:lnSpc>
                        <a:spcAft>
                          <a:spcPts val="600"/>
                        </a:spcAft>
                        <a:buNone/>
                      </a:pPr>
                      <a:r>
                        <a:rPr lang="el-GR" sz="2000" dirty="0">
                          <a:effectLst/>
                        </a:rPr>
                        <a:t>Άτομα &gt;15 ετών, που κατά την εβδομάδα αναφοράς:</a:t>
                      </a:r>
                    </a:p>
                    <a:p>
                      <a:pPr marL="342900" lvl="0" indent="-342900" algn="just">
                        <a:lnSpc>
                          <a:spcPct val="100000"/>
                        </a:lnSpc>
                        <a:spcAft>
                          <a:spcPts val="600"/>
                        </a:spcAft>
                        <a:buFont typeface="Calibri" panose="020F0502020204030204" pitchFamily="34" charset="0"/>
                        <a:buChar char="-"/>
                      </a:pPr>
                      <a:r>
                        <a:rPr lang="el-GR" sz="2000" dirty="0">
                          <a:effectLst/>
                        </a:rPr>
                        <a:t>Εργάστηκαν έστω 1 ώρα, για αμοιβή ή κέρδος</a:t>
                      </a:r>
                    </a:p>
                    <a:p>
                      <a:pPr marL="342900" lvl="0" indent="-342900" algn="just">
                        <a:lnSpc>
                          <a:spcPct val="100000"/>
                        </a:lnSpc>
                        <a:spcAft>
                          <a:spcPts val="600"/>
                        </a:spcAft>
                        <a:buFont typeface="Calibri" panose="020F0502020204030204" pitchFamily="34" charset="0"/>
                        <a:buChar char="-"/>
                      </a:pPr>
                      <a:r>
                        <a:rPr lang="el-GR" sz="2000" dirty="0">
                          <a:effectLst/>
                        </a:rPr>
                        <a:t>Εργάστηκαν ως αμειβόμενοι βοηθοί σε οικογενειακή επιχείρηση</a:t>
                      </a:r>
                    </a:p>
                    <a:p>
                      <a:pPr marL="342900" lvl="0" indent="-342900" algn="just">
                        <a:lnSpc>
                          <a:spcPct val="100000"/>
                        </a:lnSpc>
                        <a:spcAft>
                          <a:spcPts val="600"/>
                        </a:spcAft>
                        <a:buFont typeface="Calibri" panose="020F0502020204030204" pitchFamily="34" charset="0"/>
                        <a:buChar char="-"/>
                      </a:pPr>
                      <a:r>
                        <a:rPr lang="el-GR" sz="2000" dirty="0">
                          <a:effectLst/>
                        </a:rPr>
                        <a:t>Δεν εργάστηκαν, αλλά είχαν εργασία ή επιχείρηση από την οποία απουσίαζαν προσωρινά</a:t>
                      </a:r>
                      <a:endParaRPr lang="el-G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440" marR="60440" marT="0" marB="0"/>
                </a:tc>
                <a:tc>
                  <a:txBody>
                    <a:bodyPr/>
                    <a:lstStyle/>
                    <a:p>
                      <a:pPr algn="just" defTabSz="457200" rtl="0" eaLnBrk="1" latinLnBrk="0" hangingPunct="1">
                        <a:lnSpc>
                          <a:spcPct val="100000"/>
                        </a:lnSpc>
                        <a:spcAft>
                          <a:spcPts val="600"/>
                        </a:spcAft>
                        <a:buNone/>
                      </a:pPr>
                      <a:r>
                        <a:rPr lang="el-GR" sz="2000" b="1" kern="1200" dirty="0">
                          <a:solidFill>
                            <a:schemeClr val="bg1"/>
                          </a:solidFill>
                          <a:effectLst/>
                          <a:latin typeface="+mn-lt"/>
                          <a:ea typeface="+mn-ea"/>
                          <a:cs typeface="+mn-cs"/>
                        </a:rPr>
                        <a:t>Άτομα 15-64 ετών που:</a:t>
                      </a:r>
                    </a:p>
                    <a:p>
                      <a:pPr marL="342900" lvl="0" indent="-342900" algn="just" defTabSz="457200" rtl="0" eaLnBrk="1" latinLnBrk="0" hangingPunct="1">
                        <a:lnSpc>
                          <a:spcPct val="100000"/>
                        </a:lnSpc>
                        <a:spcAft>
                          <a:spcPts val="600"/>
                        </a:spcAft>
                        <a:buFont typeface="Calibri" panose="020F0502020204030204" pitchFamily="34" charset="0"/>
                        <a:buChar char="-"/>
                      </a:pPr>
                      <a:r>
                        <a:rPr lang="el-GR" sz="2000" b="1" kern="1200" dirty="0">
                          <a:solidFill>
                            <a:schemeClr val="bg1"/>
                          </a:solidFill>
                          <a:effectLst/>
                          <a:latin typeface="+mn-lt"/>
                          <a:ea typeface="+mn-ea"/>
                          <a:cs typeface="+mn-cs"/>
                        </a:rPr>
                        <a:t>Δεν ήταν απασχολούμενοι</a:t>
                      </a:r>
                    </a:p>
                    <a:p>
                      <a:pPr marL="342900" lvl="0" indent="-342900" algn="just" defTabSz="457200" rtl="0" eaLnBrk="1" latinLnBrk="0" hangingPunct="1">
                        <a:lnSpc>
                          <a:spcPct val="100000"/>
                        </a:lnSpc>
                        <a:spcAft>
                          <a:spcPts val="600"/>
                        </a:spcAft>
                        <a:buFont typeface="Calibri" panose="020F0502020204030204" pitchFamily="34" charset="0"/>
                        <a:buChar char="-"/>
                      </a:pPr>
                      <a:r>
                        <a:rPr lang="el-GR" sz="2000" b="1" kern="1200" dirty="0">
                          <a:solidFill>
                            <a:schemeClr val="bg1"/>
                          </a:solidFill>
                          <a:effectLst/>
                          <a:latin typeface="+mn-lt"/>
                          <a:ea typeface="+mn-ea"/>
                          <a:cs typeface="+mn-cs"/>
                        </a:rPr>
                        <a:t>Ήταν άμεσα διαθέσιμοι για εργασία</a:t>
                      </a:r>
                    </a:p>
                    <a:p>
                      <a:pPr marL="342900" lvl="0" indent="-342900" algn="just" defTabSz="457200" rtl="0" eaLnBrk="1" latinLnBrk="0" hangingPunct="1">
                        <a:lnSpc>
                          <a:spcPct val="100000"/>
                        </a:lnSpc>
                        <a:spcAft>
                          <a:spcPts val="600"/>
                        </a:spcAft>
                        <a:buFont typeface="Calibri" panose="020F0502020204030204" pitchFamily="34" charset="0"/>
                        <a:buChar char="-"/>
                      </a:pPr>
                      <a:r>
                        <a:rPr lang="el-GR" sz="2000" b="1" kern="1200" dirty="0">
                          <a:solidFill>
                            <a:schemeClr val="bg1"/>
                          </a:solidFill>
                          <a:effectLst/>
                          <a:latin typeface="+mn-lt"/>
                          <a:ea typeface="+mn-ea"/>
                          <a:cs typeface="+mn-cs"/>
                        </a:rPr>
                        <a:t>Αναζητούσαν ενεργά εργασία τις 4 τελευταίες εβδομάδες</a:t>
                      </a:r>
                    </a:p>
                    <a:p>
                      <a:pPr marL="342900" lvl="0" indent="-342900" algn="just" defTabSz="457200" rtl="0" eaLnBrk="1" latinLnBrk="0" hangingPunct="1">
                        <a:lnSpc>
                          <a:spcPct val="100000"/>
                        </a:lnSpc>
                        <a:spcAft>
                          <a:spcPts val="600"/>
                        </a:spcAft>
                        <a:buFont typeface="Calibri" panose="020F0502020204030204" pitchFamily="34" charset="0"/>
                        <a:buChar char="-"/>
                      </a:pPr>
                      <a:r>
                        <a:rPr lang="el-GR" sz="2000" b="1" kern="1200" dirty="0">
                          <a:solidFill>
                            <a:schemeClr val="bg1"/>
                          </a:solidFill>
                          <a:effectLst/>
                          <a:latin typeface="+mn-lt"/>
                          <a:ea typeface="+mn-ea"/>
                          <a:cs typeface="+mn-cs"/>
                        </a:rPr>
                        <a:t>Έχουν βρει εργασία την οποια θα αναλάβουν μέσα στους επόμενους 3 μήνες</a:t>
                      </a:r>
                    </a:p>
                  </a:txBody>
                  <a:tcPr marL="60440" marR="60440" marT="0" marB="0"/>
                </a:tc>
                <a:tc>
                  <a:txBody>
                    <a:bodyPr/>
                    <a:lstStyle/>
                    <a:p>
                      <a:pPr algn="just" defTabSz="457200" rtl="0" eaLnBrk="1" latinLnBrk="0" hangingPunct="1">
                        <a:lnSpc>
                          <a:spcPct val="100000"/>
                        </a:lnSpc>
                        <a:spcAft>
                          <a:spcPts val="600"/>
                        </a:spcAft>
                        <a:buNone/>
                      </a:pPr>
                      <a:r>
                        <a:rPr lang="el-GR" sz="2000" b="1" kern="1200" dirty="0">
                          <a:solidFill>
                            <a:schemeClr val="bg1"/>
                          </a:solidFill>
                          <a:effectLst/>
                          <a:latin typeface="+mn-lt"/>
                          <a:ea typeface="+mn-ea"/>
                          <a:cs typeface="+mn-cs"/>
                        </a:rPr>
                        <a:t>Άτομα 15- 64 ετών:</a:t>
                      </a:r>
                    </a:p>
                    <a:p>
                      <a:pPr algn="just" defTabSz="457200" rtl="0" eaLnBrk="1" latinLnBrk="0" hangingPunct="1">
                        <a:lnSpc>
                          <a:spcPct val="100000"/>
                        </a:lnSpc>
                        <a:spcAft>
                          <a:spcPts val="600"/>
                        </a:spcAft>
                        <a:buNone/>
                      </a:pPr>
                      <a:r>
                        <a:rPr lang="el-GR" sz="2000" b="1" kern="1200" dirty="0">
                          <a:solidFill>
                            <a:schemeClr val="bg1"/>
                          </a:solidFill>
                          <a:effectLst/>
                          <a:latin typeface="+mn-lt"/>
                          <a:ea typeface="+mn-ea"/>
                          <a:cs typeface="+mn-cs"/>
                        </a:rPr>
                        <a:t> </a:t>
                      </a:r>
                    </a:p>
                    <a:p>
                      <a:pPr algn="just" defTabSz="457200" rtl="0" eaLnBrk="1" latinLnBrk="0" hangingPunct="1">
                        <a:lnSpc>
                          <a:spcPct val="100000"/>
                        </a:lnSpc>
                        <a:spcAft>
                          <a:spcPts val="600"/>
                        </a:spcAft>
                        <a:buNone/>
                      </a:pPr>
                      <a:r>
                        <a:rPr lang="el-GR" sz="2000" b="1" kern="1200" dirty="0">
                          <a:solidFill>
                            <a:schemeClr val="bg1"/>
                          </a:solidFill>
                          <a:effectLst/>
                          <a:latin typeface="+mn-lt"/>
                          <a:ea typeface="+mn-ea"/>
                          <a:cs typeface="+mn-cs"/>
                        </a:rPr>
                        <a:t> </a:t>
                      </a:r>
                    </a:p>
                    <a:p>
                      <a:pPr algn="just" defTabSz="457200" rtl="0" eaLnBrk="1" latinLnBrk="0" hangingPunct="1">
                        <a:lnSpc>
                          <a:spcPct val="100000"/>
                        </a:lnSpc>
                        <a:spcAft>
                          <a:spcPts val="600"/>
                        </a:spcAft>
                        <a:buNone/>
                      </a:pPr>
                      <a:r>
                        <a:rPr lang="el-GR" sz="2000" b="1" kern="1200" dirty="0">
                          <a:solidFill>
                            <a:schemeClr val="bg1"/>
                          </a:solidFill>
                          <a:effectLst/>
                          <a:latin typeface="+mn-lt"/>
                          <a:ea typeface="+mn-ea"/>
                          <a:cs typeface="+mn-cs"/>
                        </a:rPr>
                        <a:t>Απασχολουμενοι + άνεργοι</a:t>
                      </a:r>
                    </a:p>
                  </a:txBody>
                  <a:tcPr marL="60440" marR="60440" marT="0" marB="0"/>
                </a:tc>
                <a:extLst>
                  <a:ext uri="{0D108BD9-81ED-4DB2-BD59-A6C34878D82A}">
                    <a16:rowId xmlns:a16="http://schemas.microsoft.com/office/drawing/2014/main" val="2389256557"/>
                  </a:ext>
                </a:extLst>
              </a:tr>
              <a:tr h="1569773">
                <a:tc>
                  <a:txBody>
                    <a:bodyPr/>
                    <a:lstStyle/>
                    <a:p>
                      <a:pPr algn="ctr">
                        <a:lnSpc>
                          <a:spcPct val="150000"/>
                        </a:lnSpc>
                        <a:spcAft>
                          <a:spcPts val="600"/>
                        </a:spcAft>
                        <a:buNone/>
                      </a:pPr>
                      <a:r>
                        <a:rPr lang="el-GR" sz="2000" dirty="0">
                          <a:effectLst/>
                        </a:rPr>
                        <a:t>Ποσοστό απασχόλησης</a:t>
                      </a:r>
                    </a:p>
                    <a:p>
                      <a:pPr algn="just">
                        <a:lnSpc>
                          <a:spcPct val="100000"/>
                        </a:lnSpc>
                        <a:spcAft>
                          <a:spcPts val="600"/>
                        </a:spcAft>
                        <a:buNone/>
                      </a:pPr>
                      <a:r>
                        <a:rPr lang="el-GR" sz="2000" dirty="0">
                          <a:effectLst/>
                        </a:rPr>
                        <a:t>Αριθμός απασχολούμενων/ πληθυσμός εργάσιμης ηλικίας 15-64 ετών  (%)</a:t>
                      </a:r>
                      <a:endParaRPr lang="el-G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440" marR="60440" marT="0" marB="0"/>
                </a:tc>
                <a:tc>
                  <a:txBody>
                    <a:bodyPr/>
                    <a:lstStyle/>
                    <a:p>
                      <a:pPr algn="ctr">
                        <a:lnSpc>
                          <a:spcPct val="150000"/>
                        </a:lnSpc>
                        <a:spcAft>
                          <a:spcPts val="600"/>
                        </a:spcAft>
                        <a:buNone/>
                      </a:pPr>
                      <a:r>
                        <a:rPr lang="el-GR" sz="2000" b="1" dirty="0">
                          <a:effectLst/>
                        </a:rPr>
                        <a:t>Ποσοστό ανεργίας</a:t>
                      </a:r>
                    </a:p>
                    <a:p>
                      <a:pPr algn="just">
                        <a:lnSpc>
                          <a:spcPct val="100000"/>
                        </a:lnSpc>
                        <a:spcAft>
                          <a:spcPts val="600"/>
                        </a:spcAft>
                        <a:buNone/>
                      </a:pPr>
                      <a:r>
                        <a:rPr lang="el-GR" sz="2000" dirty="0">
                          <a:effectLst/>
                        </a:rPr>
                        <a:t>Αριθμός ανέργων / Εργατικό δυναμικό (%)</a:t>
                      </a:r>
                      <a:endParaRPr lang="el-GR" sz="2000" dirty="0">
                        <a:effectLst/>
                        <a:latin typeface="Calibri" panose="020F0502020204030204" pitchFamily="34" charset="0"/>
                        <a:ea typeface="+mn-ea"/>
                        <a:cs typeface="Times New Roman" panose="02020603050405020304" pitchFamily="18" charset="0"/>
                      </a:endParaRPr>
                    </a:p>
                  </a:txBody>
                  <a:tcPr marL="60440" marR="60440" marT="0" marB="0"/>
                </a:tc>
                <a:tc>
                  <a:txBody>
                    <a:bodyPr/>
                    <a:lstStyle/>
                    <a:p>
                      <a:pPr algn="ctr">
                        <a:lnSpc>
                          <a:spcPct val="150000"/>
                        </a:lnSpc>
                        <a:spcAft>
                          <a:spcPts val="600"/>
                        </a:spcAft>
                        <a:buNone/>
                      </a:pPr>
                      <a:r>
                        <a:rPr lang="el-GR" sz="2000" b="1" dirty="0">
                          <a:effectLst/>
                        </a:rPr>
                        <a:t>Ποσοστό συμμετοχής</a:t>
                      </a:r>
                    </a:p>
                    <a:p>
                      <a:pPr algn="just">
                        <a:lnSpc>
                          <a:spcPct val="100000"/>
                        </a:lnSpc>
                        <a:spcAft>
                          <a:spcPts val="600"/>
                        </a:spcAft>
                        <a:buNone/>
                      </a:pPr>
                      <a:r>
                        <a:rPr lang="el-GR" sz="2000" dirty="0">
                          <a:effectLst/>
                        </a:rPr>
                        <a:t>Εργατικό δυναμικό/ πληθυσμός </a:t>
                      </a:r>
                      <a:r>
                        <a:rPr lang="el-GR" sz="2000" kern="1200" dirty="0">
                          <a:solidFill>
                            <a:schemeClr val="dk1"/>
                          </a:solidFill>
                          <a:effectLst/>
                          <a:latin typeface="+mn-lt"/>
                          <a:ea typeface="+mn-ea"/>
                          <a:cs typeface="+mn-cs"/>
                        </a:rPr>
                        <a:t>εργάσιμης ηλικίας 15-64 ετών (%)</a:t>
                      </a:r>
                    </a:p>
                  </a:txBody>
                  <a:tcPr marL="60440" marR="60440" marT="0" marB="0"/>
                </a:tc>
                <a:extLst>
                  <a:ext uri="{0D108BD9-81ED-4DB2-BD59-A6C34878D82A}">
                    <a16:rowId xmlns:a16="http://schemas.microsoft.com/office/drawing/2014/main" val="3782613112"/>
                  </a:ext>
                </a:extLst>
              </a:tr>
            </a:tbl>
          </a:graphicData>
        </a:graphic>
      </p:graphicFrame>
    </p:spTree>
    <p:extLst>
      <p:ext uri="{BB962C8B-B14F-4D97-AF65-F5344CB8AC3E}">
        <p14:creationId xmlns:p14="http://schemas.microsoft.com/office/powerpoint/2010/main" val="2802824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823774-DEF1-7D6A-B1F8-AE771D2D3E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4326BA-1E25-A43C-40A0-354D304B6932}"/>
              </a:ext>
            </a:extLst>
          </p:cNvPr>
          <p:cNvSpPr>
            <a:spLocks noGrp="1"/>
          </p:cNvSpPr>
          <p:nvPr>
            <p:ph type="title"/>
          </p:nvPr>
        </p:nvSpPr>
        <p:spPr>
          <a:xfrm>
            <a:off x="685801" y="62144"/>
            <a:ext cx="10131425" cy="790112"/>
          </a:xfrm>
        </p:spPr>
        <p:txBody>
          <a:bodyPr>
            <a:normAutofit fontScale="90000"/>
          </a:bodyPr>
          <a:lstStyle/>
          <a:p>
            <a:r>
              <a:rPr lang="el-GR" sz="2400" dirty="0"/>
              <a:t>ΧΩΡΟΤΑΞΙΑ  ΚΟΙΝΩΝΙΚΗΣ ΠΟΛΙΤΙΚΗΣ: εθνικη και υπερεθνικη διασταση</a:t>
            </a:r>
            <a:br>
              <a:rPr lang="el-GR" sz="2400" dirty="0"/>
            </a:br>
            <a:r>
              <a:rPr lang="el-GR" sz="2400" dirty="0"/>
              <a:t> 2</a:t>
            </a:r>
            <a:r>
              <a:rPr lang="el-GR" sz="2400" baseline="30000" dirty="0"/>
              <a:t>η</a:t>
            </a:r>
            <a:r>
              <a:rPr lang="el-GR" sz="2400" dirty="0"/>
              <a:t> ΕΙΣΗΓΗΣΗ</a:t>
            </a:r>
          </a:p>
        </p:txBody>
      </p:sp>
      <p:sp>
        <p:nvSpPr>
          <p:cNvPr id="3" name="Content Placeholder 2">
            <a:extLst>
              <a:ext uri="{FF2B5EF4-FFF2-40B4-BE49-F238E27FC236}">
                <a16:creationId xmlns:a16="http://schemas.microsoft.com/office/drawing/2014/main" id="{81DA7100-99C4-5785-0DA7-63F34302BD1E}"/>
              </a:ext>
            </a:extLst>
          </p:cNvPr>
          <p:cNvSpPr>
            <a:spLocks noGrp="1"/>
          </p:cNvSpPr>
          <p:nvPr>
            <p:ph idx="1"/>
          </p:nvPr>
        </p:nvSpPr>
        <p:spPr>
          <a:xfrm>
            <a:off x="144380" y="852256"/>
            <a:ext cx="11613398" cy="5596670"/>
          </a:xfrm>
        </p:spPr>
        <p:txBody>
          <a:bodyPr>
            <a:normAutofit fontScale="92500" lnSpcReduction="10000"/>
          </a:bodyPr>
          <a:lstStyle/>
          <a:p>
            <a:pPr marL="0" indent="0" algn="ctr">
              <a:buNone/>
            </a:pPr>
            <a:r>
              <a:rPr lang="el-GR" sz="3600" b="1" dirty="0"/>
              <a:t>Βασικά στοιχεία για την απασχόληση στην ΕΕ το 2024:</a:t>
            </a:r>
          </a:p>
          <a:p>
            <a:r>
              <a:rPr lang="el-GR" sz="3600" b="1" dirty="0"/>
              <a:t>Ποσοστό απασχόλησης = 75,8% (Ολλανδία: 83,5% - Ιταλία: 67,1%)</a:t>
            </a:r>
          </a:p>
          <a:p>
            <a:r>
              <a:rPr lang="el-GR" sz="3600" b="1" dirty="0"/>
              <a:t>Χάσμα απασχόλησης φύλων =10% (άνδρες:80,8%- γυναίκες:70,8%)</a:t>
            </a:r>
          </a:p>
          <a:p>
            <a:r>
              <a:rPr lang="el-GR" sz="3600" b="1" dirty="0"/>
              <a:t>  7 κράτη μέλη: ποσοστό απασχόλησης: &gt;81%</a:t>
            </a:r>
          </a:p>
          <a:p>
            <a:r>
              <a:rPr lang="el-GR" sz="3600" b="1" dirty="0"/>
              <a:t>15 κράτη μέλη: ποσοστό απασχόλησης: &gt; 78%</a:t>
            </a:r>
          </a:p>
          <a:p>
            <a:r>
              <a:rPr lang="el-GR" sz="3600" b="1" dirty="0"/>
              <a:t>  9 κράτη μέλη: ποσοστό απασχόλησης: 70% - 78%</a:t>
            </a:r>
          </a:p>
          <a:p>
            <a:r>
              <a:rPr lang="el-GR" sz="3600" b="1" dirty="0"/>
              <a:t>  3 κράτη μέλη: ποσοστό απασχόλησης: &lt;70% </a:t>
            </a:r>
          </a:p>
          <a:p>
            <a:pPr marL="0" indent="0">
              <a:buNone/>
            </a:pPr>
            <a:r>
              <a:rPr lang="el-GR" sz="3600" b="1" dirty="0"/>
              <a:t>     (Ρουμανία, Ελλάδα, Ιταλία )</a:t>
            </a:r>
          </a:p>
        </p:txBody>
      </p:sp>
      <p:sp>
        <p:nvSpPr>
          <p:cNvPr id="5" name="4 - Ορθογώνιο">
            <a:extLst>
              <a:ext uri="{FF2B5EF4-FFF2-40B4-BE49-F238E27FC236}">
                <a16:creationId xmlns:a16="http://schemas.microsoft.com/office/drawing/2014/main" id="{762F7481-22E2-CA57-D6C1-EB4B2FEC8A28}"/>
              </a:ext>
            </a:extLst>
          </p:cNvPr>
          <p:cNvSpPr/>
          <p:nvPr/>
        </p:nvSpPr>
        <p:spPr>
          <a:xfrm>
            <a:off x="878541" y="878541"/>
            <a:ext cx="8265459" cy="369332"/>
          </a:xfrm>
          <a:prstGeom prst="rect">
            <a:avLst/>
          </a:prstGeom>
        </p:spPr>
        <p:txBody>
          <a:bodyPr wrap="square">
            <a:spAutoFit/>
          </a:bodyPr>
          <a:lstStyle/>
          <a:p>
            <a:r>
              <a:rPr lang="el-GR" b="1" dirty="0"/>
              <a:t> </a:t>
            </a:r>
            <a:endParaRPr lang="el-GR" dirty="0"/>
          </a:p>
        </p:txBody>
      </p:sp>
    </p:spTree>
    <p:extLst>
      <p:ext uri="{BB962C8B-B14F-4D97-AF65-F5344CB8AC3E}">
        <p14:creationId xmlns:p14="http://schemas.microsoft.com/office/powerpoint/2010/main" val="947188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AC6D5-3D90-2849-3BC7-E78519D900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01A186-29BF-95D7-27A9-D7E6D31A8053}"/>
              </a:ext>
            </a:extLst>
          </p:cNvPr>
          <p:cNvSpPr>
            <a:spLocks noGrp="1"/>
          </p:cNvSpPr>
          <p:nvPr>
            <p:ph type="title"/>
          </p:nvPr>
        </p:nvSpPr>
        <p:spPr>
          <a:xfrm>
            <a:off x="685801" y="62144"/>
            <a:ext cx="10131425" cy="790112"/>
          </a:xfrm>
        </p:spPr>
        <p:txBody>
          <a:bodyPr>
            <a:normAutofit fontScale="90000"/>
          </a:bodyPr>
          <a:lstStyle/>
          <a:p>
            <a:r>
              <a:rPr lang="el-GR" sz="2400" dirty="0"/>
              <a:t>ΧΩΡΟΤΑΞΙΑ  ΚΟΙΝΩΝΙΚΗΣ ΠΟΛΙΤΙΚΗΣ: εθνικη και υπερεθνικη διασταση</a:t>
            </a:r>
            <a:br>
              <a:rPr lang="el-GR" sz="2400" dirty="0"/>
            </a:br>
            <a:r>
              <a:rPr lang="el-GR" sz="2400" dirty="0"/>
              <a:t> 2</a:t>
            </a:r>
            <a:r>
              <a:rPr lang="el-GR" sz="2400" baseline="30000" dirty="0"/>
              <a:t>η</a:t>
            </a:r>
            <a:r>
              <a:rPr lang="el-GR" sz="2400" dirty="0"/>
              <a:t> ΕΙΣΗΓΗΣΗ</a:t>
            </a:r>
          </a:p>
        </p:txBody>
      </p:sp>
      <p:sp>
        <p:nvSpPr>
          <p:cNvPr id="3" name="Content Placeholder 2">
            <a:extLst>
              <a:ext uri="{FF2B5EF4-FFF2-40B4-BE49-F238E27FC236}">
                <a16:creationId xmlns:a16="http://schemas.microsoft.com/office/drawing/2014/main" id="{BAD2C7D8-CC1E-7E2B-0CDB-D3421399133B}"/>
              </a:ext>
            </a:extLst>
          </p:cNvPr>
          <p:cNvSpPr>
            <a:spLocks noGrp="1"/>
          </p:cNvSpPr>
          <p:nvPr>
            <p:ph idx="1"/>
          </p:nvPr>
        </p:nvSpPr>
        <p:spPr>
          <a:xfrm>
            <a:off x="144380" y="852256"/>
            <a:ext cx="11613398" cy="5596670"/>
          </a:xfrm>
        </p:spPr>
        <p:txBody>
          <a:bodyPr>
            <a:normAutofit lnSpcReduction="10000"/>
          </a:bodyPr>
          <a:lstStyle/>
          <a:p>
            <a:pPr marL="0" indent="0" algn="ctr">
              <a:buNone/>
            </a:pPr>
            <a:r>
              <a:rPr lang="el-GR" sz="3600" b="1" dirty="0"/>
              <a:t>Βασικά στοιχεία για την απασχόληση στην ΕΕ το 2024:</a:t>
            </a:r>
          </a:p>
          <a:p>
            <a:pPr marL="0" indent="0" algn="ctr">
              <a:buNone/>
            </a:pPr>
            <a:endParaRPr lang="el-GR" sz="2000" b="1" dirty="0"/>
          </a:p>
          <a:p>
            <a:r>
              <a:rPr lang="el-GR" sz="3600" b="1" dirty="0"/>
              <a:t>3 κράτη μέλη: χάσμα απασχόλησης φύλων: &lt;3% (Φιλανδία:0,7%)</a:t>
            </a:r>
            <a:endParaRPr lang="el-GR" sz="2000" b="1" dirty="0"/>
          </a:p>
          <a:p>
            <a:r>
              <a:rPr lang="el-GR" sz="3600" b="1" dirty="0"/>
              <a:t>  6 κράτη μέλη: χάσμα απασχόλησης φύλων:&gt; ΜΟ</a:t>
            </a:r>
          </a:p>
          <a:p>
            <a:pPr marL="0" indent="0">
              <a:buNone/>
            </a:pPr>
            <a:r>
              <a:rPr lang="el-GR" sz="3600" b="1" dirty="0"/>
              <a:t> (υψηλότερες  τιμές: Ελλάδα:18,8%, Ιταλία:19,3%)</a:t>
            </a:r>
            <a:endParaRPr lang="el-GR" sz="2000" b="1" dirty="0"/>
          </a:p>
          <a:p>
            <a:r>
              <a:rPr lang="el-GR" sz="3600" b="1" dirty="0"/>
              <a:t>Χάσμα απασχόλησης φύλων διευρύνεται:</a:t>
            </a:r>
          </a:p>
          <a:p>
            <a:pPr marL="0" indent="0">
              <a:buNone/>
            </a:pPr>
            <a:r>
              <a:rPr lang="el-GR" sz="3600" b="1" dirty="0"/>
              <a:t>       -  με την ηλικία</a:t>
            </a:r>
          </a:p>
          <a:p>
            <a:pPr marL="0" indent="0">
              <a:buNone/>
            </a:pPr>
            <a:r>
              <a:rPr lang="el-GR" sz="3600" b="1" dirty="0"/>
              <a:t>       -  καθώς μειώνεται το επίπεδο εκπαίδευσης</a:t>
            </a:r>
          </a:p>
        </p:txBody>
      </p:sp>
      <p:sp>
        <p:nvSpPr>
          <p:cNvPr id="5" name="4 - Ορθογώνιο">
            <a:extLst>
              <a:ext uri="{FF2B5EF4-FFF2-40B4-BE49-F238E27FC236}">
                <a16:creationId xmlns:a16="http://schemas.microsoft.com/office/drawing/2014/main" id="{41267EEB-E9A2-EE9B-877C-6A01E2EB875F}"/>
              </a:ext>
            </a:extLst>
          </p:cNvPr>
          <p:cNvSpPr/>
          <p:nvPr/>
        </p:nvSpPr>
        <p:spPr>
          <a:xfrm>
            <a:off x="878541" y="878541"/>
            <a:ext cx="8265459" cy="369332"/>
          </a:xfrm>
          <a:prstGeom prst="rect">
            <a:avLst/>
          </a:prstGeom>
        </p:spPr>
        <p:txBody>
          <a:bodyPr wrap="square">
            <a:spAutoFit/>
          </a:bodyPr>
          <a:lstStyle/>
          <a:p>
            <a:r>
              <a:rPr lang="el-GR" b="1" dirty="0"/>
              <a:t> </a:t>
            </a:r>
            <a:endParaRPr lang="el-GR" dirty="0"/>
          </a:p>
        </p:txBody>
      </p:sp>
    </p:spTree>
    <p:extLst>
      <p:ext uri="{BB962C8B-B14F-4D97-AF65-F5344CB8AC3E}">
        <p14:creationId xmlns:p14="http://schemas.microsoft.com/office/powerpoint/2010/main" val="737426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01963F-0ED6-4BF7-F22E-105C02DE98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D0B2B1-5F69-0129-A3F3-D1F5D9E02ABE}"/>
              </a:ext>
            </a:extLst>
          </p:cNvPr>
          <p:cNvSpPr>
            <a:spLocks noGrp="1"/>
          </p:cNvSpPr>
          <p:nvPr>
            <p:ph type="title"/>
          </p:nvPr>
        </p:nvSpPr>
        <p:spPr>
          <a:xfrm>
            <a:off x="685801" y="62144"/>
            <a:ext cx="10131425" cy="790112"/>
          </a:xfrm>
        </p:spPr>
        <p:txBody>
          <a:bodyPr>
            <a:normAutofit fontScale="90000"/>
          </a:bodyPr>
          <a:lstStyle/>
          <a:p>
            <a:r>
              <a:rPr lang="el-GR" sz="2400" dirty="0"/>
              <a:t>ΧΩΡΟΤΑΞΙΑ  ΚΟΙΝΩΝΙΚΗΣ ΠΟΛΙΤΙΚΗΣ: εθνικη και υπερεθνικη διασταση</a:t>
            </a:r>
            <a:br>
              <a:rPr lang="el-GR" sz="2400" dirty="0"/>
            </a:br>
            <a:r>
              <a:rPr lang="el-GR" sz="2400" dirty="0"/>
              <a:t> 2</a:t>
            </a:r>
            <a:r>
              <a:rPr lang="el-GR" sz="2400" baseline="30000" dirty="0"/>
              <a:t>η</a:t>
            </a:r>
            <a:r>
              <a:rPr lang="el-GR" sz="2400" dirty="0"/>
              <a:t> ΕΙΣΗΓΗΣΗ</a:t>
            </a:r>
          </a:p>
        </p:txBody>
      </p:sp>
      <p:sp>
        <p:nvSpPr>
          <p:cNvPr id="3" name="Content Placeholder 2">
            <a:extLst>
              <a:ext uri="{FF2B5EF4-FFF2-40B4-BE49-F238E27FC236}">
                <a16:creationId xmlns:a16="http://schemas.microsoft.com/office/drawing/2014/main" id="{25CB001C-9FB5-5240-F8E7-EA8EFA326D55}"/>
              </a:ext>
            </a:extLst>
          </p:cNvPr>
          <p:cNvSpPr>
            <a:spLocks noGrp="1"/>
          </p:cNvSpPr>
          <p:nvPr>
            <p:ph idx="1"/>
          </p:nvPr>
        </p:nvSpPr>
        <p:spPr>
          <a:xfrm>
            <a:off x="144380" y="368968"/>
            <a:ext cx="11613398" cy="6079958"/>
          </a:xfrm>
        </p:spPr>
        <p:txBody>
          <a:bodyPr>
            <a:normAutofit/>
          </a:bodyPr>
          <a:lstStyle/>
          <a:p>
            <a:pPr marL="0" indent="0" algn="ctr">
              <a:buNone/>
            </a:pPr>
            <a:r>
              <a:rPr lang="el-GR" sz="3600" b="1" dirty="0"/>
              <a:t>Βασικά στοιχεία για την απασχόληση στην ΕΕ το 2024:</a:t>
            </a:r>
          </a:p>
          <a:p>
            <a:pPr marL="0" indent="0" algn="ctr">
              <a:buNone/>
            </a:pPr>
            <a:endParaRPr lang="el-GR" sz="3600" b="1" dirty="0"/>
          </a:p>
          <a:p>
            <a:pPr marL="0" indent="0" algn="ctr">
              <a:buNone/>
            </a:pPr>
            <a:endParaRPr lang="el-GR" sz="3600" b="1" dirty="0"/>
          </a:p>
          <a:p>
            <a:pPr marL="0" indent="0" algn="ctr">
              <a:buNone/>
            </a:pPr>
            <a:endParaRPr lang="el-GR" sz="3600" b="1" dirty="0"/>
          </a:p>
          <a:p>
            <a:pPr marL="0" indent="0" algn="ctr">
              <a:buNone/>
            </a:pPr>
            <a:endParaRPr lang="el-GR" sz="3600" b="1" dirty="0"/>
          </a:p>
          <a:p>
            <a:pPr marL="0" indent="0" algn="ctr">
              <a:buNone/>
            </a:pPr>
            <a:endParaRPr lang="el-GR" sz="3600" b="1" dirty="0"/>
          </a:p>
          <a:p>
            <a:pPr marL="0" indent="0" algn="ctr">
              <a:buNone/>
            </a:pPr>
            <a:endParaRPr lang="el-GR" sz="3600" b="1" dirty="0"/>
          </a:p>
          <a:p>
            <a:pPr marL="0" indent="0">
              <a:buNone/>
            </a:pPr>
            <a:endParaRPr lang="el-GR" sz="3600" b="1" dirty="0"/>
          </a:p>
        </p:txBody>
      </p:sp>
      <p:sp>
        <p:nvSpPr>
          <p:cNvPr id="5" name="4 - Ορθογώνιο">
            <a:extLst>
              <a:ext uri="{FF2B5EF4-FFF2-40B4-BE49-F238E27FC236}">
                <a16:creationId xmlns:a16="http://schemas.microsoft.com/office/drawing/2014/main" id="{11E8AC03-7451-9833-AE98-841726C5074E}"/>
              </a:ext>
            </a:extLst>
          </p:cNvPr>
          <p:cNvSpPr/>
          <p:nvPr/>
        </p:nvSpPr>
        <p:spPr>
          <a:xfrm>
            <a:off x="878541" y="878541"/>
            <a:ext cx="8265459" cy="369332"/>
          </a:xfrm>
          <a:prstGeom prst="rect">
            <a:avLst/>
          </a:prstGeom>
        </p:spPr>
        <p:txBody>
          <a:bodyPr wrap="square">
            <a:spAutoFit/>
          </a:bodyPr>
          <a:lstStyle/>
          <a:p>
            <a:r>
              <a:rPr lang="el-GR" b="1" dirty="0"/>
              <a:t> </a:t>
            </a:r>
            <a:endParaRPr lang="el-GR" dirty="0"/>
          </a:p>
        </p:txBody>
      </p:sp>
      <p:pic>
        <p:nvPicPr>
          <p:cNvPr id="4" name="Picture 3">
            <a:extLst>
              <a:ext uri="{FF2B5EF4-FFF2-40B4-BE49-F238E27FC236}">
                <a16:creationId xmlns:a16="http://schemas.microsoft.com/office/drawing/2014/main" id="{291C6609-FA6F-19FD-AADD-C64F6CE6363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74232" y="1247873"/>
            <a:ext cx="7106652" cy="5547983"/>
          </a:xfrm>
          <a:prstGeom prst="rect">
            <a:avLst/>
          </a:prstGeom>
          <a:noFill/>
          <a:ln>
            <a:noFill/>
          </a:ln>
        </p:spPr>
      </p:pic>
    </p:spTree>
    <p:extLst>
      <p:ext uri="{BB962C8B-B14F-4D97-AF65-F5344CB8AC3E}">
        <p14:creationId xmlns:p14="http://schemas.microsoft.com/office/powerpoint/2010/main" val="3603275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7AE26-CCAA-49F3-55A4-E6B12834A5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A6618A-4887-2913-18F2-B29E883733AA}"/>
              </a:ext>
            </a:extLst>
          </p:cNvPr>
          <p:cNvSpPr>
            <a:spLocks noGrp="1"/>
          </p:cNvSpPr>
          <p:nvPr>
            <p:ph type="title"/>
          </p:nvPr>
        </p:nvSpPr>
        <p:spPr>
          <a:xfrm>
            <a:off x="685801" y="62144"/>
            <a:ext cx="10131425" cy="790112"/>
          </a:xfrm>
        </p:spPr>
        <p:txBody>
          <a:bodyPr>
            <a:normAutofit fontScale="90000"/>
          </a:bodyPr>
          <a:lstStyle/>
          <a:p>
            <a:r>
              <a:rPr lang="el-GR" sz="2400" dirty="0"/>
              <a:t>ΧΩΡΟΤΑΞΙΑ  ΚΟΙΝΩΝΙΚΗΣ ΠΟΛΙΤΙΚΗΣ: εθνικη και υπερεθνικη διασταση</a:t>
            </a:r>
            <a:br>
              <a:rPr lang="el-GR" sz="2400" dirty="0"/>
            </a:br>
            <a:r>
              <a:rPr lang="el-GR" sz="2400" dirty="0"/>
              <a:t> 2</a:t>
            </a:r>
            <a:r>
              <a:rPr lang="el-GR" sz="2400" baseline="30000" dirty="0"/>
              <a:t>η</a:t>
            </a:r>
            <a:r>
              <a:rPr lang="el-GR" sz="2400" dirty="0"/>
              <a:t> ΕΙΣΗΓΗΣΗ</a:t>
            </a:r>
          </a:p>
        </p:txBody>
      </p:sp>
      <p:sp>
        <p:nvSpPr>
          <p:cNvPr id="3" name="Content Placeholder 2">
            <a:extLst>
              <a:ext uri="{FF2B5EF4-FFF2-40B4-BE49-F238E27FC236}">
                <a16:creationId xmlns:a16="http://schemas.microsoft.com/office/drawing/2014/main" id="{60363A4E-E435-771C-F164-2630E81AE37B}"/>
              </a:ext>
            </a:extLst>
          </p:cNvPr>
          <p:cNvSpPr>
            <a:spLocks noGrp="1"/>
          </p:cNvSpPr>
          <p:nvPr>
            <p:ph idx="1"/>
          </p:nvPr>
        </p:nvSpPr>
        <p:spPr>
          <a:xfrm>
            <a:off x="144380" y="368968"/>
            <a:ext cx="11613398" cy="6079958"/>
          </a:xfrm>
        </p:spPr>
        <p:txBody>
          <a:bodyPr>
            <a:normAutofit/>
          </a:bodyPr>
          <a:lstStyle/>
          <a:p>
            <a:pPr marL="0" indent="0" algn="ctr">
              <a:buNone/>
            </a:pPr>
            <a:r>
              <a:rPr lang="el-GR" sz="3600" b="1" dirty="0"/>
              <a:t>Βασικά στοιχεία για την απασχόληση στην ΕΕ το 2024:</a:t>
            </a:r>
          </a:p>
          <a:p>
            <a:pPr marL="0" indent="0" algn="ctr">
              <a:buNone/>
            </a:pPr>
            <a:endParaRPr lang="el-GR" sz="3600" b="1" dirty="0"/>
          </a:p>
          <a:p>
            <a:pPr marL="0" indent="0" algn="ctr">
              <a:buNone/>
            </a:pPr>
            <a:endParaRPr lang="el-GR" sz="3600" b="1" dirty="0"/>
          </a:p>
          <a:p>
            <a:pPr marL="0" indent="0" algn="ctr">
              <a:buNone/>
            </a:pPr>
            <a:endParaRPr lang="el-GR" sz="3600" b="1" dirty="0"/>
          </a:p>
          <a:p>
            <a:pPr marL="0" indent="0" algn="ctr">
              <a:buNone/>
            </a:pPr>
            <a:endParaRPr lang="el-GR" sz="3600" b="1" dirty="0"/>
          </a:p>
          <a:p>
            <a:pPr marL="0" indent="0" algn="ctr">
              <a:buNone/>
            </a:pPr>
            <a:endParaRPr lang="el-GR" sz="3600" b="1" dirty="0"/>
          </a:p>
          <a:p>
            <a:pPr marL="0" indent="0" algn="ctr">
              <a:buNone/>
            </a:pPr>
            <a:endParaRPr lang="el-GR" sz="3600" b="1" dirty="0"/>
          </a:p>
          <a:p>
            <a:pPr marL="0" indent="0">
              <a:buNone/>
            </a:pPr>
            <a:endParaRPr lang="el-GR" sz="3600" b="1" dirty="0"/>
          </a:p>
        </p:txBody>
      </p:sp>
      <p:sp>
        <p:nvSpPr>
          <p:cNvPr id="5" name="4 - Ορθογώνιο">
            <a:extLst>
              <a:ext uri="{FF2B5EF4-FFF2-40B4-BE49-F238E27FC236}">
                <a16:creationId xmlns:a16="http://schemas.microsoft.com/office/drawing/2014/main" id="{243EEAE1-2B7E-ECA9-4F49-A12E6CFEB01B}"/>
              </a:ext>
            </a:extLst>
          </p:cNvPr>
          <p:cNvSpPr/>
          <p:nvPr/>
        </p:nvSpPr>
        <p:spPr>
          <a:xfrm>
            <a:off x="878541" y="878541"/>
            <a:ext cx="8265459" cy="369332"/>
          </a:xfrm>
          <a:prstGeom prst="rect">
            <a:avLst/>
          </a:prstGeom>
        </p:spPr>
        <p:txBody>
          <a:bodyPr wrap="square">
            <a:spAutoFit/>
          </a:bodyPr>
          <a:lstStyle/>
          <a:p>
            <a:r>
              <a:rPr lang="el-GR" b="1" dirty="0"/>
              <a:t> </a:t>
            </a:r>
            <a:endParaRPr lang="el-GR" dirty="0"/>
          </a:p>
        </p:txBody>
      </p:sp>
      <p:pic>
        <p:nvPicPr>
          <p:cNvPr id="6" name="Picture 5">
            <a:extLst>
              <a:ext uri="{FF2B5EF4-FFF2-40B4-BE49-F238E27FC236}">
                <a16:creationId xmlns:a16="http://schemas.microsoft.com/office/drawing/2014/main" id="{9C4E175E-078F-EEDD-0665-EB54D2BFC02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1" y="1770697"/>
            <a:ext cx="9773652" cy="4678229"/>
          </a:xfrm>
          <a:prstGeom prst="rect">
            <a:avLst/>
          </a:prstGeom>
          <a:noFill/>
          <a:ln>
            <a:noFill/>
          </a:ln>
        </p:spPr>
      </p:pic>
    </p:spTree>
    <p:extLst>
      <p:ext uri="{BB962C8B-B14F-4D97-AF65-F5344CB8AC3E}">
        <p14:creationId xmlns:p14="http://schemas.microsoft.com/office/powerpoint/2010/main" val="2915150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6EE54-BF1D-0183-2F37-6049FB1CE3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B21EA0-63C3-F4D3-495C-48A299817125}"/>
              </a:ext>
            </a:extLst>
          </p:cNvPr>
          <p:cNvSpPr>
            <a:spLocks noGrp="1"/>
          </p:cNvSpPr>
          <p:nvPr>
            <p:ph type="title"/>
          </p:nvPr>
        </p:nvSpPr>
        <p:spPr>
          <a:xfrm>
            <a:off x="685801" y="62144"/>
            <a:ext cx="10131425" cy="790112"/>
          </a:xfrm>
        </p:spPr>
        <p:txBody>
          <a:bodyPr>
            <a:normAutofit fontScale="90000"/>
          </a:bodyPr>
          <a:lstStyle/>
          <a:p>
            <a:r>
              <a:rPr lang="el-GR" sz="2400" dirty="0"/>
              <a:t>ΧΩΡΟΤΑΞΙΑ  ΚΟΙΝΩΝΙΚΗΣ ΠΟΛΙΤΙΚΗΣ: εθνικη και υπερεθνικη διασταση</a:t>
            </a:r>
            <a:br>
              <a:rPr lang="el-GR" sz="2400" dirty="0"/>
            </a:br>
            <a:r>
              <a:rPr lang="el-GR" sz="2400" dirty="0"/>
              <a:t> 2</a:t>
            </a:r>
            <a:r>
              <a:rPr lang="el-GR" sz="2400" baseline="30000" dirty="0"/>
              <a:t>η</a:t>
            </a:r>
            <a:r>
              <a:rPr lang="el-GR" sz="2400" dirty="0"/>
              <a:t> ΕΙΣΗΓΗΣΗ</a:t>
            </a:r>
          </a:p>
        </p:txBody>
      </p:sp>
      <p:sp>
        <p:nvSpPr>
          <p:cNvPr id="3" name="Content Placeholder 2">
            <a:extLst>
              <a:ext uri="{FF2B5EF4-FFF2-40B4-BE49-F238E27FC236}">
                <a16:creationId xmlns:a16="http://schemas.microsoft.com/office/drawing/2014/main" id="{58F7FBDC-C8D1-0EDD-5D51-4A2E222F2796}"/>
              </a:ext>
            </a:extLst>
          </p:cNvPr>
          <p:cNvSpPr>
            <a:spLocks noGrp="1"/>
          </p:cNvSpPr>
          <p:nvPr>
            <p:ph idx="1"/>
          </p:nvPr>
        </p:nvSpPr>
        <p:spPr>
          <a:xfrm>
            <a:off x="144380" y="368968"/>
            <a:ext cx="11613398" cy="6079958"/>
          </a:xfrm>
        </p:spPr>
        <p:txBody>
          <a:bodyPr>
            <a:normAutofit/>
          </a:bodyPr>
          <a:lstStyle/>
          <a:p>
            <a:pPr marL="0" indent="0" algn="ctr">
              <a:buNone/>
            </a:pPr>
            <a:r>
              <a:rPr lang="el-GR" sz="3600" b="1" dirty="0"/>
              <a:t>Εξέλιξη απασχόλησης στην ΕΕ: 2015 - 2024</a:t>
            </a:r>
          </a:p>
          <a:p>
            <a:pPr marL="0" indent="0" algn="ctr">
              <a:buNone/>
            </a:pPr>
            <a:endParaRPr lang="el-GR" sz="3600" b="1" dirty="0"/>
          </a:p>
          <a:p>
            <a:pPr marL="0" indent="0" algn="ctr">
              <a:buNone/>
            </a:pPr>
            <a:endParaRPr lang="el-GR" sz="3600" b="1" dirty="0"/>
          </a:p>
          <a:p>
            <a:pPr marL="0" indent="0" algn="ctr">
              <a:buNone/>
            </a:pPr>
            <a:endParaRPr lang="el-GR" sz="3600" b="1" dirty="0"/>
          </a:p>
          <a:p>
            <a:pPr marL="0" indent="0" algn="ctr">
              <a:buNone/>
            </a:pPr>
            <a:endParaRPr lang="el-GR" sz="3600" b="1" dirty="0"/>
          </a:p>
          <a:p>
            <a:pPr marL="0" indent="0" algn="ctr">
              <a:buNone/>
            </a:pPr>
            <a:endParaRPr lang="el-GR" sz="3600" b="1" dirty="0"/>
          </a:p>
          <a:p>
            <a:pPr marL="0" indent="0" algn="ctr">
              <a:buNone/>
            </a:pPr>
            <a:endParaRPr lang="el-GR" sz="3600" b="1" dirty="0"/>
          </a:p>
          <a:p>
            <a:pPr marL="0" indent="0">
              <a:buNone/>
            </a:pPr>
            <a:endParaRPr lang="el-GR" sz="3600" b="1" dirty="0"/>
          </a:p>
        </p:txBody>
      </p:sp>
      <p:sp>
        <p:nvSpPr>
          <p:cNvPr id="5" name="4 - Ορθογώνιο">
            <a:extLst>
              <a:ext uri="{FF2B5EF4-FFF2-40B4-BE49-F238E27FC236}">
                <a16:creationId xmlns:a16="http://schemas.microsoft.com/office/drawing/2014/main" id="{3738D728-DCA8-CA6D-F9C8-2DE0C06904A5}"/>
              </a:ext>
            </a:extLst>
          </p:cNvPr>
          <p:cNvSpPr/>
          <p:nvPr/>
        </p:nvSpPr>
        <p:spPr>
          <a:xfrm>
            <a:off x="878541" y="878541"/>
            <a:ext cx="8265459" cy="369332"/>
          </a:xfrm>
          <a:prstGeom prst="rect">
            <a:avLst/>
          </a:prstGeom>
        </p:spPr>
        <p:txBody>
          <a:bodyPr wrap="square">
            <a:spAutoFit/>
          </a:bodyPr>
          <a:lstStyle/>
          <a:p>
            <a:r>
              <a:rPr lang="el-GR" b="1" dirty="0"/>
              <a:t> </a:t>
            </a:r>
            <a:endParaRPr lang="el-GR" dirty="0"/>
          </a:p>
        </p:txBody>
      </p:sp>
      <p:pic>
        <p:nvPicPr>
          <p:cNvPr id="4" name="Picture 3">
            <a:extLst>
              <a:ext uri="{FF2B5EF4-FFF2-40B4-BE49-F238E27FC236}">
                <a16:creationId xmlns:a16="http://schemas.microsoft.com/office/drawing/2014/main" id="{B6DEB1DD-893C-D849-457F-194A1314583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2737" y="1411705"/>
            <a:ext cx="9774489" cy="5037221"/>
          </a:xfrm>
          <a:prstGeom prst="rect">
            <a:avLst/>
          </a:prstGeom>
          <a:noFill/>
          <a:ln>
            <a:noFill/>
          </a:ln>
        </p:spPr>
      </p:pic>
    </p:spTree>
    <p:extLst>
      <p:ext uri="{BB962C8B-B14F-4D97-AF65-F5344CB8AC3E}">
        <p14:creationId xmlns:p14="http://schemas.microsoft.com/office/powerpoint/2010/main" val="2380276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8BD50-1CC3-3AEF-0206-9654BE855A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FF8B18-33FE-A10E-91B4-3F2F5EFECBD1}"/>
              </a:ext>
            </a:extLst>
          </p:cNvPr>
          <p:cNvSpPr>
            <a:spLocks noGrp="1"/>
          </p:cNvSpPr>
          <p:nvPr>
            <p:ph type="title"/>
          </p:nvPr>
        </p:nvSpPr>
        <p:spPr>
          <a:xfrm>
            <a:off x="685801" y="62144"/>
            <a:ext cx="10131425" cy="790112"/>
          </a:xfrm>
        </p:spPr>
        <p:txBody>
          <a:bodyPr>
            <a:normAutofit fontScale="90000"/>
          </a:bodyPr>
          <a:lstStyle/>
          <a:p>
            <a:r>
              <a:rPr lang="el-GR" sz="2400" dirty="0"/>
              <a:t>ΧΩΡΟΤΑΞΙΑ  ΚΟΙΝΩΝΙΚΗΣ ΠΟΛΙΤΙΚΗΣ: εθνικη και υπερεθνικη διασταση</a:t>
            </a:r>
            <a:br>
              <a:rPr lang="el-GR" sz="2400" dirty="0"/>
            </a:br>
            <a:r>
              <a:rPr lang="el-GR" sz="2400" dirty="0"/>
              <a:t> 2</a:t>
            </a:r>
            <a:r>
              <a:rPr lang="el-GR" sz="2400" baseline="30000" dirty="0"/>
              <a:t>η</a:t>
            </a:r>
            <a:r>
              <a:rPr lang="el-GR" sz="2400" dirty="0"/>
              <a:t> ΕΙΣΗΓΗΣΗ</a:t>
            </a:r>
          </a:p>
        </p:txBody>
      </p:sp>
      <p:sp>
        <p:nvSpPr>
          <p:cNvPr id="3" name="Content Placeholder 2">
            <a:extLst>
              <a:ext uri="{FF2B5EF4-FFF2-40B4-BE49-F238E27FC236}">
                <a16:creationId xmlns:a16="http://schemas.microsoft.com/office/drawing/2014/main" id="{633FCC03-F97C-E52B-BE8B-4C669A4C1708}"/>
              </a:ext>
            </a:extLst>
          </p:cNvPr>
          <p:cNvSpPr>
            <a:spLocks noGrp="1"/>
          </p:cNvSpPr>
          <p:nvPr>
            <p:ph idx="1"/>
          </p:nvPr>
        </p:nvSpPr>
        <p:spPr>
          <a:xfrm>
            <a:off x="144380" y="368968"/>
            <a:ext cx="11613398" cy="6079958"/>
          </a:xfrm>
        </p:spPr>
        <p:txBody>
          <a:bodyPr>
            <a:normAutofit/>
          </a:bodyPr>
          <a:lstStyle/>
          <a:p>
            <a:pPr marL="0" indent="0" algn="ctr">
              <a:buNone/>
            </a:pPr>
            <a:r>
              <a:rPr lang="el-GR" sz="3600" b="1" dirty="0"/>
              <a:t>Βασικά στοιχεία για την απασχόληση στην ΕΕ το 2024:</a:t>
            </a:r>
          </a:p>
          <a:p>
            <a:pPr marL="0" indent="0" algn="ctr">
              <a:buNone/>
            </a:pPr>
            <a:endParaRPr lang="el-GR" sz="3600" b="1" dirty="0"/>
          </a:p>
          <a:p>
            <a:pPr marL="0" indent="0" algn="ctr">
              <a:buNone/>
            </a:pPr>
            <a:endParaRPr lang="el-GR" sz="3600" b="1" dirty="0"/>
          </a:p>
          <a:p>
            <a:pPr marL="0" indent="0" algn="ctr">
              <a:buNone/>
            </a:pPr>
            <a:endParaRPr lang="el-GR" sz="3600" b="1" dirty="0"/>
          </a:p>
          <a:p>
            <a:pPr marL="0" indent="0" algn="ctr">
              <a:buNone/>
            </a:pPr>
            <a:endParaRPr lang="el-GR" sz="3600" b="1" dirty="0"/>
          </a:p>
          <a:p>
            <a:pPr marL="0" indent="0" algn="ctr">
              <a:buNone/>
            </a:pPr>
            <a:endParaRPr lang="el-GR" sz="3600" b="1" dirty="0"/>
          </a:p>
          <a:p>
            <a:pPr marL="0" indent="0" algn="ctr">
              <a:buNone/>
            </a:pPr>
            <a:endParaRPr lang="el-GR" sz="3600" b="1" dirty="0"/>
          </a:p>
          <a:p>
            <a:pPr marL="0" indent="0">
              <a:buNone/>
            </a:pPr>
            <a:endParaRPr lang="el-GR" sz="3600" b="1" dirty="0"/>
          </a:p>
        </p:txBody>
      </p:sp>
      <p:sp>
        <p:nvSpPr>
          <p:cNvPr id="5" name="4 - Ορθογώνιο">
            <a:extLst>
              <a:ext uri="{FF2B5EF4-FFF2-40B4-BE49-F238E27FC236}">
                <a16:creationId xmlns:a16="http://schemas.microsoft.com/office/drawing/2014/main" id="{2019B4F0-EB2D-48E8-9DA4-E0EADBE037AC}"/>
              </a:ext>
            </a:extLst>
          </p:cNvPr>
          <p:cNvSpPr/>
          <p:nvPr/>
        </p:nvSpPr>
        <p:spPr>
          <a:xfrm>
            <a:off x="878541" y="878541"/>
            <a:ext cx="8265459" cy="369332"/>
          </a:xfrm>
          <a:prstGeom prst="rect">
            <a:avLst/>
          </a:prstGeom>
        </p:spPr>
        <p:txBody>
          <a:bodyPr wrap="square">
            <a:spAutoFit/>
          </a:bodyPr>
          <a:lstStyle/>
          <a:p>
            <a:r>
              <a:rPr lang="el-GR" b="1" dirty="0"/>
              <a:t> </a:t>
            </a:r>
            <a:endParaRPr lang="el-GR" dirty="0"/>
          </a:p>
        </p:txBody>
      </p:sp>
      <p:pic>
        <p:nvPicPr>
          <p:cNvPr id="6" name="Picture 5">
            <a:extLst>
              <a:ext uri="{FF2B5EF4-FFF2-40B4-BE49-F238E27FC236}">
                <a16:creationId xmlns:a16="http://schemas.microsoft.com/office/drawing/2014/main" id="{DF555AA5-0E7A-7B71-6FEF-98F4188E902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59832" y="1459832"/>
            <a:ext cx="8646694" cy="4989093"/>
          </a:xfrm>
          <a:prstGeom prst="rect">
            <a:avLst/>
          </a:prstGeom>
          <a:noFill/>
          <a:ln>
            <a:noFill/>
          </a:ln>
        </p:spPr>
      </p:pic>
    </p:spTree>
    <p:extLst>
      <p:ext uri="{BB962C8B-B14F-4D97-AF65-F5344CB8AC3E}">
        <p14:creationId xmlns:p14="http://schemas.microsoft.com/office/powerpoint/2010/main" val="361744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608D4-6E6E-534A-BA32-4C12B29C91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8D92E4-3DCB-94C1-4D75-522C2CFE3CEF}"/>
              </a:ext>
            </a:extLst>
          </p:cNvPr>
          <p:cNvSpPr>
            <a:spLocks noGrp="1"/>
          </p:cNvSpPr>
          <p:nvPr>
            <p:ph type="title"/>
          </p:nvPr>
        </p:nvSpPr>
        <p:spPr>
          <a:xfrm>
            <a:off x="685801" y="62144"/>
            <a:ext cx="10131425" cy="790112"/>
          </a:xfrm>
        </p:spPr>
        <p:txBody>
          <a:bodyPr>
            <a:normAutofit fontScale="90000"/>
          </a:bodyPr>
          <a:lstStyle/>
          <a:p>
            <a:r>
              <a:rPr lang="el-GR" sz="2400" dirty="0"/>
              <a:t>ΧΩΡΟΤΑΞΙΑ  ΚΟΙΝΩΝΙΚΗΣ ΠΟΛΙΤΙΚΗΣ: εθνικη και υπερεθνικη διασταση</a:t>
            </a:r>
            <a:br>
              <a:rPr lang="el-GR" sz="2400" dirty="0"/>
            </a:br>
            <a:r>
              <a:rPr lang="el-GR" sz="2400" dirty="0"/>
              <a:t> 2</a:t>
            </a:r>
            <a:r>
              <a:rPr lang="el-GR" sz="2400" baseline="30000" dirty="0"/>
              <a:t>η</a:t>
            </a:r>
            <a:r>
              <a:rPr lang="el-GR" sz="2400" dirty="0"/>
              <a:t> ΕΙΣΗΓΗΣΗ</a:t>
            </a:r>
          </a:p>
        </p:txBody>
      </p:sp>
      <p:sp>
        <p:nvSpPr>
          <p:cNvPr id="3" name="Content Placeholder 2">
            <a:extLst>
              <a:ext uri="{FF2B5EF4-FFF2-40B4-BE49-F238E27FC236}">
                <a16:creationId xmlns:a16="http://schemas.microsoft.com/office/drawing/2014/main" id="{B0516B2F-3CC6-5C2A-ABCD-5ED2C77CA5B7}"/>
              </a:ext>
            </a:extLst>
          </p:cNvPr>
          <p:cNvSpPr>
            <a:spLocks noGrp="1"/>
          </p:cNvSpPr>
          <p:nvPr>
            <p:ph idx="1"/>
          </p:nvPr>
        </p:nvSpPr>
        <p:spPr>
          <a:xfrm>
            <a:off x="144380" y="1065320"/>
            <a:ext cx="11613398" cy="5383606"/>
          </a:xfrm>
        </p:spPr>
        <p:txBody>
          <a:bodyPr>
            <a:normAutofit fontScale="92500" lnSpcReduction="10000"/>
          </a:bodyPr>
          <a:lstStyle/>
          <a:p>
            <a:pPr marL="0" indent="0" algn="ctr">
              <a:buNone/>
            </a:pPr>
            <a:endParaRPr lang="el-GR" sz="3600" b="1" dirty="0"/>
          </a:p>
          <a:p>
            <a:pPr marL="0" indent="0" algn="ctr">
              <a:buNone/>
            </a:pPr>
            <a:endParaRPr lang="el-GR" sz="3600" b="1" dirty="0"/>
          </a:p>
          <a:p>
            <a:pPr marL="0" indent="0" algn="ctr">
              <a:buNone/>
            </a:pPr>
            <a:endParaRPr lang="el-GR" sz="3600" b="1" dirty="0"/>
          </a:p>
          <a:p>
            <a:pPr marL="0" indent="0" algn="ctr">
              <a:buNone/>
            </a:pPr>
            <a:endParaRPr lang="el-GR" sz="3600" b="1" dirty="0"/>
          </a:p>
          <a:p>
            <a:pPr marL="0" indent="0" algn="ctr">
              <a:buNone/>
            </a:pPr>
            <a:r>
              <a:rPr lang="el-GR" sz="3600" b="1" dirty="0"/>
              <a:t>Βασικά στοιχεία για την ανεργία στην ΕΕ τον Απρίλιο 2025:</a:t>
            </a:r>
          </a:p>
          <a:p>
            <a:r>
              <a:rPr lang="el-GR" sz="3600" b="1" dirty="0"/>
              <a:t>Ποσοστό ανεργίας ευρωζώνης: 6,2%, άνδρες: 6% - γυναίκες:6,5%</a:t>
            </a:r>
          </a:p>
          <a:p>
            <a:r>
              <a:rPr lang="el-GR" sz="3600" b="1" dirty="0"/>
              <a:t>Ποσοστό ανεργίας ΕΕ: 5,9%, άνδρες: 5,6% - γυναίκες: 6,1%</a:t>
            </a:r>
          </a:p>
          <a:p>
            <a:r>
              <a:rPr lang="el-GR" sz="3600" b="1" dirty="0"/>
              <a:t>Ποσοστό ανεργίας νέων: ΕΕ: 14,8%,  ευρωζώνη: 14,4%</a:t>
            </a:r>
          </a:p>
          <a:p>
            <a:pPr marL="0" indent="0" algn="ctr">
              <a:buNone/>
            </a:pPr>
            <a:endParaRPr lang="el-GR" sz="3600" b="1" dirty="0"/>
          </a:p>
          <a:p>
            <a:pPr marL="0" indent="0" algn="ctr">
              <a:buNone/>
            </a:pPr>
            <a:endParaRPr lang="el-GR" sz="3600" b="1" dirty="0"/>
          </a:p>
          <a:p>
            <a:pPr marL="0" indent="0" algn="ctr">
              <a:buNone/>
            </a:pPr>
            <a:endParaRPr lang="el-GR" sz="3600" b="1" dirty="0"/>
          </a:p>
          <a:p>
            <a:pPr marL="0" indent="0" algn="ctr">
              <a:buNone/>
            </a:pPr>
            <a:endParaRPr lang="el-GR" sz="3600" b="1" dirty="0"/>
          </a:p>
          <a:p>
            <a:pPr marL="0" indent="0" algn="ctr">
              <a:buNone/>
            </a:pPr>
            <a:endParaRPr lang="el-GR" sz="3600" b="1" dirty="0"/>
          </a:p>
          <a:p>
            <a:pPr marL="0" indent="0">
              <a:buNone/>
            </a:pPr>
            <a:endParaRPr lang="el-GR" sz="3600" b="1" dirty="0"/>
          </a:p>
        </p:txBody>
      </p:sp>
      <p:sp>
        <p:nvSpPr>
          <p:cNvPr id="5" name="4 - Ορθογώνιο">
            <a:extLst>
              <a:ext uri="{FF2B5EF4-FFF2-40B4-BE49-F238E27FC236}">
                <a16:creationId xmlns:a16="http://schemas.microsoft.com/office/drawing/2014/main" id="{A693DCBD-D57D-1BB3-790A-4DFE4A11AA42}"/>
              </a:ext>
            </a:extLst>
          </p:cNvPr>
          <p:cNvSpPr/>
          <p:nvPr/>
        </p:nvSpPr>
        <p:spPr>
          <a:xfrm>
            <a:off x="878541" y="878541"/>
            <a:ext cx="8265459" cy="369332"/>
          </a:xfrm>
          <a:prstGeom prst="rect">
            <a:avLst/>
          </a:prstGeom>
        </p:spPr>
        <p:txBody>
          <a:bodyPr wrap="square">
            <a:spAutoFit/>
          </a:bodyPr>
          <a:lstStyle/>
          <a:p>
            <a:r>
              <a:rPr lang="el-GR" b="1" dirty="0"/>
              <a:t> </a:t>
            </a:r>
            <a:endParaRPr lang="el-GR" dirty="0"/>
          </a:p>
        </p:txBody>
      </p:sp>
    </p:spTree>
    <p:extLst>
      <p:ext uri="{BB962C8B-B14F-4D97-AF65-F5344CB8AC3E}">
        <p14:creationId xmlns:p14="http://schemas.microsoft.com/office/powerpoint/2010/main" val="2377152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5AA26-F84E-4600-BF15-21056DF95D2F}"/>
              </a:ext>
            </a:extLst>
          </p:cNvPr>
          <p:cNvSpPr>
            <a:spLocks noGrp="1"/>
          </p:cNvSpPr>
          <p:nvPr>
            <p:ph type="title"/>
          </p:nvPr>
        </p:nvSpPr>
        <p:spPr>
          <a:xfrm>
            <a:off x="685801" y="62144"/>
            <a:ext cx="10131425" cy="790112"/>
          </a:xfrm>
        </p:spPr>
        <p:txBody>
          <a:bodyPr>
            <a:normAutofit fontScale="90000"/>
          </a:bodyPr>
          <a:lstStyle/>
          <a:p>
            <a:r>
              <a:rPr lang="el-GR" sz="2400" dirty="0"/>
              <a:t>ΧΩΡΟΤΑΞΙΑ  ΚΟΙΝΩΝΙΚΗΣ ΠΟΛΙΤΙΚΗΣ: ΕΘΝΙΚΗ ΚΑΙ ΥΠΕΡΕΘΝΙΚΗ ΔΙΑΣΤΑΣΗ </a:t>
            </a:r>
            <a:br>
              <a:rPr lang="el-GR" sz="2400" dirty="0"/>
            </a:br>
            <a:r>
              <a:rPr lang="el-GR" sz="2400" dirty="0"/>
              <a:t>2</a:t>
            </a:r>
            <a:r>
              <a:rPr lang="el-GR" sz="2400" baseline="30000" dirty="0"/>
              <a:t>η</a:t>
            </a:r>
            <a:r>
              <a:rPr lang="el-GR" sz="2400" dirty="0"/>
              <a:t> ΕΙΣΗΓΗΣΗ</a:t>
            </a:r>
          </a:p>
        </p:txBody>
      </p:sp>
      <p:sp>
        <p:nvSpPr>
          <p:cNvPr id="3" name="Content Placeholder 2">
            <a:extLst>
              <a:ext uri="{FF2B5EF4-FFF2-40B4-BE49-F238E27FC236}">
                <a16:creationId xmlns:a16="http://schemas.microsoft.com/office/drawing/2014/main" id="{91DA7696-5BD9-4D07-9CD8-5F5D54102903}"/>
              </a:ext>
            </a:extLst>
          </p:cNvPr>
          <p:cNvSpPr>
            <a:spLocks noGrp="1"/>
          </p:cNvSpPr>
          <p:nvPr>
            <p:ph idx="1"/>
          </p:nvPr>
        </p:nvSpPr>
        <p:spPr>
          <a:xfrm>
            <a:off x="448235" y="1122947"/>
            <a:ext cx="11323555" cy="5340518"/>
          </a:xfrm>
        </p:spPr>
        <p:txBody>
          <a:bodyPr>
            <a:normAutofit fontScale="92500" lnSpcReduction="20000"/>
          </a:bodyPr>
          <a:lstStyle/>
          <a:p>
            <a:pPr marL="0" indent="0" algn="ctr">
              <a:buNone/>
            </a:pPr>
            <a:endParaRPr lang="el-GR" sz="2800" dirty="0"/>
          </a:p>
          <a:p>
            <a:pPr marL="0" indent="0" algn="ctr">
              <a:buNone/>
            </a:pPr>
            <a:endParaRPr lang="el-GR" sz="3600" b="1" dirty="0"/>
          </a:p>
          <a:p>
            <a:pPr marL="0" indent="0" algn="ctr">
              <a:buNone/>
            </a:pPr>
            <a:r>
              <a:rPr lang="el-GR" sz="3600" b="1" dirty="0"/>
              <a:t>Διεθνείς Οργανισμοί</a:t>
            </a:r>
            <a:endParaRPr lang="en-US" sz="3600" b="1" dirty="0"/>
          </a:p>
          <a:p>
            <a:pPr marL="0" indent="0" algn="ctr">
              <a:buNone/>
            </a:pPr>
            <a:endParaRPr lang="el-GR" sz="3600" b="1" dirty="0"/>
          </a:p>
          <a:p>
            <a:pPr algn="just"/>
            <a:r>
              <a:rPr lang="el-GR" sz="2800" dirty="0"/>
              <a:t>Ευρωπαϊκή Ένωση</a:t>
            </a:r>
            <a:r>
              <a:rPr lang="en-US" sz="2800" dirty="0"/>
              <a:t> (EE – EU)</a:t>
            </a:r>
          </a:p>
          <a:p>
            <a:pPr marL="0" indent="0" algn="just">
              <a:buNone/>
            </a:pPr>
            <a:endParaRPr lang="el-GR" sz="2800" dirty="0"/>
          </a:p>
          <a:p>
            <a:pPr algn="just"/>
            <a:r>
              <a:rPr lang="el-GR" sz="2800" dirty="0"/>
              <a:t>Συμβούλιο της Ευρώπης</a:t>
            </a:r>
            <a:r>
              <a:rPr lang="en-US" sz="2800" dirty="0"/>
              <a:t> ( </a:t>
            </a:r>
            <a:r>
              <a:rPr lang="el-GR" sz="2800" dirty="0"/>
              <a:t> ΣτΕ –</a:t>
            </a:r>
            <a:r>
              <a:rPr lang="en-US" sz="2800" dirty="0" err="1"/>
              <a:t>CoE</a:t>
            </a:r>
            <a:r>
              <a:rPr lang="el-GR" sz="2800" dirty="0"/>
              <a:t>)</a:t>
            </a:r>
            <a:endParaRPr lang="en-US" sz="2800" dirty="0"/>
          </a:p>
          <a:p>
            <a:pPr marL="0" indent="0" algn="just">
              <a:buNone/>
            </a:pPr>
            <a:endParaRPr lang="el-GR" sz="2800" dirty="0"/>
          </a:p>
          <a:p>
            <a:pPr algn="just"/>
            <a:r>
              <a:rPr lang="el-GR" sz="2800" dirty="0"/>
              <a:t>Διεθνής Οργάνωση Εργασίας (ΔΟΕ – </a:t>
            </a:r>
            <a:r>
              <a:rPr lang="en-US" sz="2800" dirty="0"/>
              <a:t>ILO)</a:t>
            </a:r>
          </a:p>
          <a:p>
            <a:pPr marL="0" indent="0" algn="just">
              <a:buNone/>
            </a:pPr>
            <a:endParaRPr lang="el-GR" sz="2800" dirty="0"/>
          </a:p>
          <a:p>
            <a:pPr algn="just"/>
            <a:r>
              <a:rPr lang="el-GR" sz="2800" dirty="0"/>
              <a:t>Οργανισμός Οικονομικής  Συνεργασίας και Ανάπτυξης (ΟΟΣΑ –</a:t>
            </a:r>
            <a:r>
              <a:rPr lang="en-US" sz="2800" dirty="0"/>
              <a:t> OECD)</a:t>
            </a:r>
            <a:endParaRPr lang="el-GR" sz="2800" dirty="0"/>
          </a:p>
          <a:p>
            <a:pPr marL="0" indent="0" algn="just">
              <a:buNone/>
            </a:pPr>
            <a:endParaRPr lang="el-GR" sz="2800" dirty="0"/>
          </a:p>
          <a:p>
            <a:pPr marL="0" indent="0" algn="just">
              <a:buNone/>
            </a:pPr>
            <a:endParaRPr lang="el-GR" sz="2800" dirty="0"/>
          </a:p>
          <a:p>
            <a:pPr algn="just">
              <a:buSzPct val="83000"/>
            </a:pPr>
            <a:endParaRPr lang="el-GR" sz="2800" dirty="0">
              <a:sym typeface="Calibri"/>
            </a:endParaRPr>
          </a:p>
        </p:txBody>
      </p:sp>
      <p:sp>
        <p:nvSpPr>
          <p:cNvPr id="5" name="4 - Ορθογώνιο"/>
          <p:cNvSpPr/>
          <p:nvPr/>
        </p:nvSpPr>
        <p:spPr>
          <a:xfrm>
            <a:off x="878541" y="878541"/>
            <a:ext cx="8265459" cy="369332"/>
          </a:xfrm>
          <a:prstGeom prst="rect">
            <a:avLst/>
          </a:prstGeom>
        </p:spPr>
        <p:txBody>
          <a:bodyPr wrap="square">
            <a:spAutoFit/>
          </a:bodyPr>
          <a:lstStyle/>
          <a:p>
            <a:r>
              <a:rPr lang="el-GR" b="1" dirty="0"/>
              <a:t> </a:t>
            </a:r>
            <a:endParaRPr lang="el-GR" dirty="0"/>
          </a:p>
        </p:txBody>
      </p:sp>
    </p:spTree>
    <p:extLst>
      <p:ext uri="{BB962C8B-B14F-4D97-AF65-F5344CB8AC3E}">
        <p14:creationId xmlns:p14="http://schemas.microsoft.com/office/powerpoint/2010/main" val="3487054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04BF5-17D5-855F-540E-EB122BEAD0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B53B6B-4375-5575-1317-A8F14A451764}"/>
              </a:ext>
            </a:extLst>
          </p:cNvPr>
          <p:cNvSpPr>
            <a:spLocks noGrp="1"/>
          </p:cNvSpPr>
          <p:nvPr>
            <p:ph type="title"/>
          </p:nvPr>
        </p:nvSpPr>
        <p:spPr>
          <a:xfrm>
            <a:off x="685801" y="62144"/>
            <a:ext cx="10131425" cy="790112"/>
          </a:xfrm>
        </p:spPr>
        <p:txBody>
          <a:bodyPr>
            <a:normAutofit fontScale="90000"/>
          </a:bodyPr>
          <a:lstStyle/>
          <a:p>
            <a:r>
              <a:rPr lang="el-GR" sz="2400" dirty="0"/>
              <a:t>ΧΩΡΟΤΑΞΙΑ  ΚΟΙΝΩΝΙΚΗΣ ΠΟΛΙΤΙΚΗΣ: εθνικη και υπερεθνικη διασταση</a:t>
            </a:r>
            <a:br>
              <a:rPr lang="el-GR" sz="2400" dirty="0"/>
            </a:br>
            <a:r>
              <a:rPr lang="el-GR" sz="2400" dirty="0"/>
              <a:t> 1</a:t>
            </a:r>
            <a:r>
              <a:rPr lang="el-GR" sz="2400" baseline="30000" dirty="0"/>
              <a:t>η</a:t>
            </a:r>
            <a:r>
              <a:rPr lang="el-GR" sz="2400" dirty="0"/>
              <a:t> διαλεξη</a:t>
            </a:r>
          </a:p>
        </p:txBody>
      </p:sp>
      <p:sp>
        <p:nvSpPr>
          <p:cNvPr id="3" name="Content Placeholder 2">
            <a:extLst>
              <a:ext uri="{FF2B5EF4-FFF2-40B4-BE49-F238E27FC236}">
                <a16:creationId xmlns:a16="http://schemas.microsoft.com/office/drawing/2014/main" id="{11080A49-ABB1-3C29-09C3-132F4C8156E9}"/>
              </a:ext>
            </a:extLst>
          </p:cNvPr>
          <p:cNvSpPr>
            <a:spLocks noGrp="1"/>
          </p:cNvSpPr>
          <p:nvPr>
            <p:ph idx="1"/>
          </p:nvPr>
        </p:nvSpPr>
        <p:spPr>
          <a:xfrm>
            <a:off x="144380" y="368968"/>
            <a:ext cx="11613398" cy="6079958"/>
          </a:xfrm>
        </p:spPr>
        <p:txBody>
          <a:bodyPr>
            <a:normAutofit/>
          </a:bodyPr>
          <a:lstStyle/>
          <a:p>
            <a:pPr marL="0" indent="0" algn="ctr">
              <a:buNone/>
            </a:pPr>
            <a:endParaRPr lang="el-GR" sz="3600" b="1" dirty="0"/>
          </a:p>
          <a:p>
            <a:pPr marL="0" indent="0" algn="ctr">
              <a:buNone/>
            </a:pPr>
            <a:endParaRPr lang="el-GR" sz="3600" b="1" dirty="0"/>
          </a:p>
          <a:p>
            <a:pPr marL="0" indent="0" algn="ctr">
              <a:buNone/>
            </a:pPr>
            <a:endParaRPr lang="el-GR" sz="3600" b="1" dirty="0"/>
          </a:p>
          <a:p>
            <a:pPr marL="0" indent="0" algn="ctr">
              <a:buNone/>
            </a:pPr>
            <a:endParaRPr lang="el-GR" sz="3600" b="1" dirty="0"/>
          </a:p>
          <a:p>
            <a:pPr marL="0" indent="0" algn="ctr">
              <a:buNone/>
            </a:pPr>
            <a:r>
              <a:rPr lang="el-GR" sz="3600" b="1" dirty="0"/>
              <a:t>Εξέλιξη της ανεργίας στην ΕΕ: Ιανουάριος 2011 - Απρίλιος 2025:</a:t>
            </a:r>
          </a:p>
          <a:p>
            <a:r>
              <a:rPr lang="el-GR" sz="3600" b="1" dirty="0"/>
              <a:t> </a:t>
            </a:r>
          </a:p>
          <a:p>
            <a:endParaRPr lang="el-GR" sz="3600" b="1" dirty="0"/>
          </a:p>
          <a:p>
            <a:endParaRPr lang="el-GR" sz="3600" b="1" dirty="0"/>
          </a:p>
          <a:p>
            <a:endParaRPr lang="el-GR" sz="3600" b="1" dirty="0"/>
          </a:p>
          <a:p>
            <a:endParaRPr lang="el-GR" sz="3600" b="1" dirty="0"/>
          </a:p>
          <a:p>
            <a:pPr marL="0" indent="0" algn="ctr">
              <a:buNone/>
            </a:pPr>
            <a:endParaRPr lang="el-GR" sz="3600" b="1" dirty="0"/>
          </a:p>
          <a:p>
            <a:pPr marL="0" indent="0" algn="ctr">
              <a:buNone/>
            </a:pPr>
            <a:endParaRPr lang="el-GR" sz="3600" b="1" dirty="0"/>
          </a:p>
          <a:p>
            <a:pPr marL="0" indent="0" algn="ctr">
              <a:buNone/>
            </a:pPr>
            <a:endParaRPr lang="el-GR" sz="3600" b="1" dirty="0"/>
          </a:p>
          <a:p>
            <a:pPr marL="0" indent="0" algn="ctr">
              <a:buNone/>
            </a:pPr>
            <a:endParaRPr lang="el-GR" sz="3600" b="1" dirty="0"/>
          </a:p>
          <a:p>
            <a:pPr marL="0" indent="0" algn="ctr">
              <a:buNone/>
            </a:pPr>
            <a:endParaRPr lang="el-GR" sz="3600" b="1" dirty="0"/>
          </a:p>
          <a:p>
            <a:pPr marL="0" indent="0">
              <a:buNone/>
            </a:pPr>
            <a:endParaRPr lang="el-GR" sz="3600" b="1" dirty="0"/>
          </a:p>
        </p:txBody>
      </p:sp>
      <p:sp>
        <p:nvSpPr>
          <p:cNvPr id="5" name="4 - Ορθογώνιο">
            <a:extLst>
              <a:ext uri="{FF2B5EF4-FFF2-40B4-BE49-F238E27FC236}">
                <a16:creationId xmlns:a16="http://schemas.microsoft.com/office/drawing/2014/main" id="{A84BE935-534F-DF1F-E68C-ECC725D391B2}"/>
              </a:ext>
            </a:extLst>
          </p:cNvPr>
          <p:cNvSpPr/>
          <p:nvPr/>
        </p:nvSpPr>
        <p:spPr>
          <a:xfrm>
            <a:off x="878541" y="878541"/>
            <a:ext cx="8265459" cy="369332"/>
          </a:xfrm>
          <a:prstGeom prst="rect">
            <a:avLst/>
          </a:prstGeom>
        </p:spPr>
        <p:txBody>
          <a:bodyPr wrap="square">
            <a:spAutoFit/>
          </a:bodyPr>
          <a:lstStyle/>
          <a:p>
            <a:r>
              <a:rPr lang="el-GR" b="1" dirty="0"/>
              <a:t> </a:t>
            </a:r>
            <a:endParaRPr lang="el-GR" dirty="0"/>
          </a:p>
        </p:txBody>
      </p:sp>
      <p:pic>
        <p:nvPicPr>
          <p:cNvPr id="4" name="Picture 3">
            <a:extLst>
              <a:ext uri="{FF2B5EF4-FFF2-40B4-BE49-F238E27FC236}">
                <a16:creationId xmlns:a16="http://schemas.microsoft.com/office/drawing/2014/main" id="{264171A9-18DF-6086-49F2-F3C8B5E1E17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7747" y="1711325"/>
            <a:ext cx="9389479" cy="4496970"/>
          </a:xfrm>
          <a:prstGeom prst="rect">
            <a:avLst/>
          </a:prstGeom>
          <a:noFill/>
          <a:ln>
            <a:noFill/>
          </a:ln>
        </p:spPr>
      </p:pic>
    </p:spTree>
    <p:extLst>
      <p:ext uri="{BB962C8B-B14F-4D97-AF65-F5344CB8AC3E}">
        <p14:creationId xmlns:p14="http://schemas.microsoft.com/office/powerpoint/2010/main" val="796458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046D4-A6A7-F49E-71CA-E244D2755F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A5EC6B-E1BE-F90A-F199-523265475B58}"/>
              </a:ext>
            </a:extLst>
          </p:cNvPr>
          <p:cNvSpPr>
            <a:spLocks noGrp="1"/>
          </p:cNvSpPr>
          <p:nvPr>
            <p:ph type="title"/>
          </p:nvPr>
        </p:nvSpPr>
        <p:spPr>
          <a:xfrm>
            <a:off x="685801" y="62144"/>
            <a:ext cx="10131425" cy="790112"/>
          </a:xfrm>
        </p:spPr>
        <p:txBody>
          <a:bodyPr>
            <a:normAutofit fontScale="90000"/>
          </a:bodyPr>
          <a:lstStyle/>
          <a:p>
            <a:r>
              <a:rPr lang="el-GR" sz="2400" dirty="0"/>
              <a:t>ΧΩΡΟΤΑΞΙΑ  ΚΟΙΝΩΝΙΚΗΣ ΠΟΛΙΤΙΚΗΣ: εθνικη και υπερεθνικη διασταση</a:t>
            </a:r>
            <a:br>
              <a:rPr lang="el-GR" sz="2400" dirty="0"/>
            </a:br>
            <a:r>
              <a:rPr lang="el-GR" sz="2400" dirty="0"/>
              <a:t> 2</a:t>
            </a:r>
            <a:r>
              <a:rPr lang="el-GR" sz="2400" baseline="30000" dirty="0"/>
              <a:t>η</a:t>
            </a:r>
            <a:r>
              <a:rPr lang="el-GR" sz="2400" dirty="0"/>
              <a:t> ΕΙΣΗΓΗΣΗ</a:t>
            </a:r>
          </a:p>
        </p:txBody>
      </p:sp>
      <p:sp>
        <p:nvSpPr>
          <p:cNvPr id="3" name="Content Placeholder 2">
            <a:extLst>
              <a:ext uri="{FF2B5EF4-FFF2-40B4-BE49-F238E27FC236}">
                <a16:creationId xmlns:a16="http://schemas.microsoft.com/office/drawing/2014/main" id="{34357544-7C80-11D2-16DE-54A06E137C57}"/>
              </a:ext>
            </a:extLst>
          </p:cNvPr>
          <p:cNvSpPr>
            <a:spLocks noGrp="1"/>
          </p:cNvSpPr>
          <p:nvPr>
            <p:ph idx="1"/>
          </p:nvPr>
        </p:nvSpPr>
        <p:spPr>
          <a:xfrm>
            <a:off x="144380" y="3657600"/>
            <a:ext cx="11613398" cy="2791325"/>
          </a:xfrm>
        </p:spPr>
        <p:txBody>
          <a:bodyPr>
            <a:normAutofit/>
          </a:bodyPr>
          <a:lstStyle/>
          <a:p>
            <a:pPr marL="0" indent="0" algn="ctr">
              <a:buNone/>
            </a:pPr>
            <a:r>
              <a:rPr lang="el-GR" sz="2800" b="1" dirty="0"/>
              <a:t>Εξέλιξη της ανεργίας νέων στην ΕΕ: Ιανουάριος 2011 - Απρίλιος 2025:</a:t>
            </a:r>
          </a:p>
          <a:p>
            <a:r>
              <a:rPr lang="el-GR" sz="3600" b="1" dirty="0"/>
              <a:t> </a:t>
            </a:r>
          </a:p>
          <a:p>
            <a:endParaRPr lang="el-GR" sz="3600" b="1" dirty="0"/>
          </a:p>
          <a:p>
            <a:endParaRPr lang="el-GR" sz="3600" b="1" dirty="0"/>
          </a:p>
          <a:p>
            <a:endParaRPr lang="el-GR" sz="3600" b="1" dirty="0"/>
          </a:p>
          <a:p>
            <a:endParaRPr lang="el-GR" sz="3600" b="1" dirty="0"/>
          </a:p>
          <a:p>
            <a:pPr marL="0" indent="0" algn="ctr">
              <a:buNone/>
            </a:pPr>
            <a:endParaRPr lang="el-GR" sz="3600" b="1" dirty="0"/>
          </a:p>
          <a:p>
            <a:pPr marL="0" indent="0" algn="ctr">
              <a:buNone/>
            </a:pPr>
            <a:endParaRPr lang="el-GR" sz="3600" b="1" dirty="0"/>
          </a:p>
          <a:p>
            <a:pPr marL="0" indent="0" algn="ctr">
              <a:buNone/>
            </a:pPr>
            <a:endParaRPr lang="el-GR" sz="3600" b="1" dirty="0"/>
          </a:p>
          <a:p>
            <a:pPr marL="0" indent="0" algn="ctr">
              <a:buNone/>
            </a:pPr>
            <a:endParaRPr lang="el-GR" sz="3600" b="1" dirty="0"/>
          </a:p>
          <a:p>
            <a:pPr marL="0" indent="0" algn="ctr">
              <a:buNone/>
            </a:pPr>
            <a:endParaRPr lang="el-GR" sz="3600" b="1" dirty="0"/>
          </a:p>
          <a:p>
            <a:pPr marL="0" indent="0">
              <a:buNone/>
            </a:pPr>
            <a:endParaRPr lang="el-GR" sz="3600" b="1" dirty="0"/>
          </a:p>
        </p:txBody>
      </p:sp>
      <p:sp>
        <p:nvSpPr>
          <p:cNvPr id="5" name="4 - Ορθογώνιο">
            <a:extLst>
              <a:ext uri="{FF2B5EF4-FFF2-40B4-BE49-F238E27FC236}">
                <a16:creationId xmlns:a16="http://schemas.microsoft.com/office/drawing/2014/main" id="{7567A195-9CD8-F6EC-4ED4-1E793FFD9222}"/>
              </a:ext>
            </a:extLst>
          </p:cNvPr>
          <p:cNvSpPr/>
          <p:nvPr/>
        </p:nvSpPr>
        <p:spPr>
          <a:xfrm>
            <a:off x="878541" y="878541"/>
            <a:ext cx="8265459" cy="369332"/>
          </a:xfrm>
          <a:prstGeom prst="rect">
            <a:avLst/>
          </a:prstGeom>
        </p:spPr>
        <p:txBody>
          <a:bodyPr wrap="square">
            <a:spAutoFit/>
          </a:bodyPr>
          <a:lstStyle/>
          <a:p>
            <a:r>
              <a:rPr lang="el-GR" b="1" dirty="0"/>
              <a:t> </a:t>
            </a:r>
            <a:endParaRPr lang="el-GR" dirty="0"/>
          </a:p>
        </p:txBody>
      </p:sp>
      <p:pic>
        <p:nvPicPr>
          <p:cNvPr id="4" name="Picture 3">
            <a:extLst>
              <a:ext uri="{FF2B5EF4-FFF2-40B4-BE49-F238E27FC236}">
                <a16:creationId xmlns:a16="http://schemas.microsoft.com/office/drawing/2014/main" id="{3DF1D1AB-BD64-09BB-2045-7EC8B5E861D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11705" y="1744027"/>
            <a:ext cx="9240253" cy="5051829"/>
          </a:xfrm>
          <a:prstGeom prst="rect">
            <a:avLst/>
          </a:prstGeom>
          <a:noFill/>
          <a:ln>
            <a:noFill/>
          </a:ln>
        </p:spPr>
      </p:pic>
    </p:spTree>
    <p:extLst>
      <p:ext uri="{BB962C8B-B14F-4D97-AF65-F5344CB8AC3E}">
        <p14:creationId xmlns:p14="http://schemas.microsoft.com/office/powerpoint/2010/main" val="1528352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A110C-CCB4-9C92-5538-2D6FC9942E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0F57DD-7306-D522-BC80-262ED67E6CF4}"/>
              </a:ext>
            </a:extLst>
          </p:cNvPr>
          <p:cNvSpPr>
            <a:spLocks noGrp="1"/>
          </p:cNvSpPr>
          <p:nvPr>
            <p:ph type="title"/>
          </p:nvPr>
        </p:nvSpPr>
        <p:spPr>
          <a:xfrm>
            <a:off x="685801" y="62144"/>
            <a:ext cx="10131425" cy="790112"/>
          </a:xfrm>
        </p:spPr>
        <p:txBody>
          <a:bodyPr>
            <a:normAutofit fontScale="90000"/>
          </a:bodyPr>
          <a:lstStyle/>
          <a:p>
            <a:r>
              <a:rPr lang="el-GR" sz="2400" dirty="0"/>
              <a:t>ΧΩΡΟΤΑΞΙΑ  ΚΟΙΝΩΝΙΚΗΣ ΠΟΛΙΤΙΚΗΣ: εθνικη και υπερεθνικη διασταση</a:t>
            </a:r>
            <a:br>
              <a:rPr lang="el-GR" sz="2400" dirty="0"/>
            </a:br>
            <a:r>
              <a:rPr lang="el-GR" sz="2400" dirty="0"/>
              <a:t> 2</a:t>
            </a:r>
            <a:r>
              <a:rPr lang="el-GR" sz="2400" baseline="30000" dirty="0"/>
              <a:t>η</a:t>
            </a:r>
            <a:r>
              <a:rPr lang="el-GR" sz="2400" dirty="0"/>
              <a:t> ΕΙΣΗΓΗΣΗ</a:t>
            </a:r>
          </a:p>
        </p:txBody>
      </p:sp>
      <p:sp>
        <p:nvSpPr>
          <p:cNvPr id="3" name="Content Placeholder 2">
            <a:extLst>
              <a:ext uri="{FF2B5EF4-FFF2-40B4-BE49-F238E27FC236}">
                <a16:creationId xmlns:a16="http://schemas.microsoft.com/office/drawing/2014/main" id="{95F3D89C-8842-D95A-93DD-1C4FAF14A4CE}"/>
              </a:ext>
            </a:extLst>
          </p:cNvPr>
          <p:cNvSpPr>
            <a:spLocks noGrp="1"/>
          </p:cNvSpPr>
          <p:nvPr>
            <p:ph idx="1"/>
          </p:nvPr>
        </p:nvSpPr>
        <p:spPr>
          <a:xfrm>
            <a:off x="1313894" y="985422"/>
            <a:ext cx="9028591" cy="5463504"/>
          </a:xfrm>
        </p:spPr>
        <p:txBody>
          <a:bodyPr>
            <a:normAutofit fontScale="47500" lnSpcReduction="20000"/>
          </a:bodyPr>
          <a:lstStyle/>
          <a:p>
            <a:pPr marL="0" indent="0" algn="ctr">
              <a:buNone/>
            </a:pPr>
            <a:r>
              <a:rPr lang="el-GR" sz="3600" b="1" dirty="0"/>
              <a:t> </a:t>
            </a:r>
          </a:p>
          <a:p>
            <a:pPr marL="0" indent="0">
              <a:buNone/>
            </a:pPr>
            <a:r>
              <a:rPr lang="el-GR" sz="5800" b="1" dirty="0"/>
              <a:t>Τα είδη της ανεργίας </a:t>
            </a:r>
          </a:p>
          <a:p>
            <a:pPr marL="0" indent="0">
              <a:buNone/>
            </a:pPr>
            <a:r>
              <a:rPr lang="el-GR" sz="3600" b="1" dirty="0"/>
              <a:t> </a:t>
            </a:r>
          </a:p>
          <a:p>
            <a:r>
              <a:rPr lang="el-GR" sz="5100" b="1" dirty="0"/>
              <a:t>Διαρθρωτική ανεργία</a:t>
            </a:r>
          </a:p>
          <a:p>
            <a:r>
              <a:rPr lang="el-GR" sz="5100" b="1" dirty="0"/>
              <a:t>Κυκλική ανεργία</a:t>
            </a:r>
          </a:p>
          <a:p>
            <a:r>
              <a:rPr lang="el-GR" sz="5100" b="1" dirty="0"/>
              <a:t>Ανεργία τριβής</a:t>
            </a:r>
          </a:p>
          <a:p>
            <a:r>
              <a:rPr lang="el-GR" sz="5100" b="1" dirty="0"/>
              <a:t>Φυσική ανεργία</a:t>
            </a:r>
          </a:p>
          <a:p>
            <a:pPr marL="0" indent="0">
              <a:buNone/>
            </a:pPr>
            <a:endParaRPr lang="el-GR" sz="5100" b="1" dirty="0"/>
          </a:p>
          <a:p>
            <a:r>
              <a:rPr lang="el-GR" sz="5100" b="1" dirty="0"/>
              <a:t>Θεσμική ανεργία</a:t>
            </a:r>
          </a:p>
          <a:p>
            <a:r>
              <a:rPr lang="el-GR" sz="5100" b="1" dirty="0"/>
              <a:t>Εποχική ανεργία</a:t>
            </a:r>
          </a:p>
          <a:p>
            <a:r>
              <a:rPr lang="el-GR" sz="5100" b="1" dirty="0"/>
              <a:t>Μακροχρόνια ανεργία</a:t>
            </a:r>
          </a:p>
          <a:p>
            <a:r>
              <a:rPr lang="el-GR" sz="5100" b="1" dirty="0"/>
              <a:t>Ανεργία νέων</a:t>
            </a:r>
          </a:p>
          <a:p>
            <a:pPr marL="0" indent="0">
              <a:buNone/>
            </a:pPr>
            <a:endParaRPr lang="el-GR" sz="3600" b="1" dirty="0"/>
          </a:p>
        </p:txBody>
      </p:sp>
      <p:sp>
        <p:nvSpPr>
          <p:cNvPr id="5" name="4 - Ορθογώνιο">
            <a:extLst>
              <a:ext uri="{FF2B5EF4-FFF2-40B4-BE49-F238E27FC236}">
                <a16:creationId xmlns:a16="http://schemas.microsoft.com/office/drawing/2014/main" id="{EBC428B9-B21E-8C09-BB1D-DB51FCDA2EF5}"/>
              </a:ext>
            </a:extLst>
          </p:cNvPr>
          <p:cNvSpPr/>
          <p:nvPr/>
        </p:nvSpPr>
        <p:spPr>
          <a:xfrm>
            <a:off x="878541" y="878541"/>
            <a:ext cx="8265459" cy="369332"/>
          </a:xfrm>
          <a:prstGeom prst="rect">
            <a:avLst/>
          </a:prstGeom>
        </p:spPr>
        <p:txBody>
          <a:bodyPr wrap="square">
            <a:spAutoFit/>
          </a:bodyPr>
          <a:lstStyle/>
          <a:p>
            <a:r>
              <a:rPr lang="el-GR" b="1" dirty="0"/>
              <a:t> </a:t>
            </a:r>
            <a:endParaRPr lang="el-GR" dirty="0"/>
          </a:p>
        </p:txBody>
      </p:sp>
    </p:spTree>
    <p:extLst>
      <p:ext uri="{BB962C8B-B14F-4D97-AF65-F5344CB8AC3E}">
        <p14:creationId xmlns:p14="http://schemas.microsoft.com/office/powerpoint/2010/main" val="3251953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19E5D-F73B-9E85-2E76-C582DC2E85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182760-F5D0-E984-C423-45800DC48105}"/>
              </a:ext>
            </a:extLst>
          </p:cNvPr>
          <p:cNvSpPr>
            <a:spLocks noGrp="1"/>
          </p:cNvSpPr>
          <p:nvPr>
            <p:ph type="title"/>
          </p:nvPr>
        </p:nvSpPr>
        <p:spPr>
          <a:xfrm>
            <a:off x="685801" y="62144"/>
            <a:ext cx="10131425" cy="790112"/>
          </a:xfrm>
        </p:spPr>
        <p:txBody>
          <a:bodyPr>
            <a:normAutofit fontScale="90000"/>
          </a:bodyPr>
          <a:lstStyle/>
          <a:p>
            <a:r>
              <a:rPr lang="el-GR" sz="2400" dirty="0"/>
              <a:t>ΧΩΡΟΤΑΞΙΑ  ΚΟΙΝΩΝΙΚΗΣ ΠΟΛΙΤΙΚΗΣ: εθνικη και υπερεθνικη διασταση</a:t>
            </a:r>
            <a:br>
              <a:rPr lang="el-GR" sz="2400" dirty="0"/>
            </a:br>
            <a:r>
              <a:rPr lang="el-GR" sz="2400" dirty="0"/>
              <a:t> 2</a:t>
            </a:r>
            <a:r>
              <a:rPr lang="el-GR" sz="2400" baseline="30000" dirty="0"/>
              <a:t>η</a:t>
            </a:r>
            <a:r>
              <a:rPr lang="el-GR" sz="2400" dirty="0"/>
              <a:t> ΕΙΣΗΓΗΣΗ</a:t>
            </a:r>
          </a:p>
        </p:txBody>
      </p:sp>
      <p:sp>
        <p:nvSpPr>
          <p:cNvPr id="3" name="Content Placeholder 2">
            <a:extLst>
              <a:ext uri="{FF2B5EF4-FFF2-40B4-BE49-F238E27FC236}">
                <a16:creationId xmlns:a16="http://schemas.microsoft.com/office/drawing/2014/main" id="{D0E22C68-7B61-D5B7-A6F7-6D5F78B38E52}"/>
              </a:ext>
            </a:extLst>
          </p:cNvPr>
          <p:cNvSpPr>
            <a:spLocks noGrp="1"/>
          </p:cNvSpPr>
          <p:nvPr>
            <p:ph idx="1"/>
          </p:nvPr>
        </p:nvSpPr>
        <p:spPr>
          <a:xfrm>
            <a:off x="1313894" y="985422"/>
            <a:ext cx="9999565" cy="5463504"/>
          </a:xfrm>
        </p:spPr>
        <p:txBody>
          <a:bodyPr>
            <a:normAutofit fontScale="70000" lnSpcReduction="20000"/>
          </a:bodyPr>
          <a:lstStyle/>
          <a:p>
            <a:pPr marL="0" indent="0">
              <a:buNone/>
            </a:pPr>
            <a:r>
              <a:rPr lang="el-GR" sz="5800" b="1" dirty="0"/>
              <a:t>Τα είδη της ανεργίας </a:t>
            </a:r>
          </a:p>
          <a:p>
            <a:pPr marL="0" indent="0">
              <a:buNone/>
            </a:pPr>
            <a:r>
              <a:rPr lang="el-GR" sz="3600" b="1" dirty="0"/>
              <a:t> </a:t>
            </a:r>
          </a:p>
          <a:p>
            <a:r>
              <a:rPr lang="el-GR" sz="5100" b="1" dirty="0"/>
              <a:t>Διαρθρωτική ανεργία:</a:t>
            </a:r>
          </a:p>
          <a:p>
            <a:pPr>
              <a:buFontTx/>
              <a:buChar char="-"/>
            </a:pPr>
            <a:r>
              <a:rPr lang="el-GR" sz="5100" b="1" dirty="0"/>
              <a:t>Αναντιστοιχία γνώσεων/δεξιοτήτων εργαζομένων και κενών θέσεων (ταυτόχρονη ύπαρξη ανέργων και κενών θέσεων)</a:t>
            </a:r>
          </a:p>
          <a:p>
            <a:pPr>
              <a:buFontTx/>
              <a:buChar char="-"/>
            </a:pPr>
            <a:r>
              <a:rPr lang="el-GR" sz="5100" b="1" dirty="0"/>
              <a:t>Επίμονη, μακροχρόνια, δεν υποχωρεί με την ανάπτυξη</a:t>
            </a:r>
          </a:p>
          <a:p>
            <a:pPr>
              <a:buFontTx/>
              <a:buChar char="-"/>
            </a:pPr>
            <a:r>
              <a:rPr lang="el-GR" sz="5100" b="1" dirty="0"/>
              <a:t>Αντιμετώπιση: ενεργητικές πολιτικές  (αύξηση προσφοράς εργασίας</a:t>
            </a:r>
            <a:r>
              <a:rPr lang="en-US" sz="5100" b="1" dirty="0"/>
              <a:t>)</a:t>
            </a:r>
            <a:endParaRPr lang="el-GR" sz="5100" b="1" dirty="0"/>
          </a:p>
          <a:p>
            <a:pPr marL="0" indent="0">
              <a:buNone/>
            </a:pPr>
            <a:endParaRPr lang="el-GR" sz="3600" b="1" dirty="0"/>
          </a:p>
        </p:txBody>
      </p:sp>
      <p:sp>
        <p:nvSpPr>
          <p:cNvPr id="5" name="4 - Ορθογώνιο">
            <a:extLst>
              <a:ext uri="{FF2B5EF4-FFF2-40B4-BE49-F238E27FC236}">
                <a16:creationId xmlns:a16="http://schemas.microsoft.com/office/drawing/2014/main" id="{C5453A79-E21C-91A0-0459-E8860279BFE5}"/>
              </a:ext>
            </a:extLst>
          </p:cNvPr>
          <p:cNvSpPr/>
          <p:nvPr/>
        </p:nvSpPr>
        <p:spPr>
          <a:xfrm>
            <a:off x="878541" y="878541"/>
            <a:ext cx="8265459" cy="369332"/>
          </a:xfrm>
          <a:prstGeom prst="rect">
            <a:avLst/>
          </a:prstGeom>
        </p:spPr>
        <p:txBody>
          <a:bodyPr wrap="square">
            <a:spAutoFit/>
          </a:bodyPr>
          <a:lstStyle/>
          <a:p>
            <a:r>
              <a:rPr lang="el-GR" b="1" dirty="0"/>
              <a:t> </a:t>
            </a:r>
            <a:endParaRPr lang="el-GR" dirty="0"/>
          </a:p>
        </p:txBody>
      </p:sp>
    </p:spTree>
    <p:extLst>
      <p:ext uri="{BB962C8B-B14F-4D97-AF65-F5344CB8AC3E}">
        <p14:creationId xmlns:p14="http://schemas.microsoft.com/office/powerpoint/2010/main" val="4085439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5B022-9082-FF05-7247-47DDE6A0BF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1030F7-F62B-7995-5E38-7B8FB7D5770B}"/>
              </a:ext>
            </a:extLst>
          </p:cNvPr>
          <p:cNvSpPr>
            <a:spLocks noGrp="1"/>
          </p:cNvSpPr>
          <p:nvPr>
            <p:ph type="title"/>
          </p:nvPr>
        </p:nvSpPr>
        <p:spPr>
          <a:xfrm>
            <a:off x="685801" y="62144"/>
            <a:ext cx="10131425" cy="790112"/>
          </a:xfrm>
        </p:spPr>
        <p:txBody>
          <a:bodyPr>
            <a:normAutofit fontScale="90000"/>
          </a:bodyPr>
          <a:lstStyle/>
          <a:p>
            <a:r>
              <a:rPr lang="el-GR" sz="2400" dirty="0"/>
              <a:t>ΧΩΡΟΤΑΞΙΑ  ΚΟΙΝΩΝΙΚΗΣ ΠΟΛΙΤΙΚΗΣ: εθνικη και υπερεθνικη διασταση</a:t>
            </a:r>
            <a:br>
              <a:rPr lang="el-GR" sz="2400" dirty="0"/>
            </a:br>
            <a:r>
              <a:rPr lang="el-GR" sz="2400" dirty="0"/>
              <a:t> 2</a:t>
            </a:r>
            <a:r>
              <a:rPr lang="el-GR" sz="2400" baseline="30000" dirty="0"/>
              <a:t>η</a:t>
            </a:r>
            <a:r>
              <a:rPr lang="el-GR" sz="2400" dirty="0"/>
              <a:t> ΕΙΣΗΓΗΣΗ</a:t>
            </a:r>
          </a:p>
        </p:txBody>
      </p:sp>
      <p:sp>
        <p:nvSpPr>
          <p:cNvPr id="3" name="Content Placeholder 2">
            <a:extLst>
              <a:ext uri="{FF2B5EF4-FFF2-40B4-BE49-F238E27FC236}">
                <a16:creationId xmlns:a16="http://schemas.microsoft.com/office/drawing/2014/main" id="{D522ACA6-FA23-7C89-7805-6F9B089C9FFB}"/>
              </a:ext>
            </a:extLst>
          </p:cNvPr>
          <p:cNvSpPr>
            <a:spLocks noGrp="1"/>
          </p:cNvSpPr>
          <p:nvPr>
            <p:ph idx="1"/>
          </p:nvPr>
        </p:nvSpPr>
        <p:spPr>
          <a:xfrm>
            <a:off x="1313894" y="985422"/>
            <a:ext cx="9999565" cy="5463504"/>
          </a:xfrm>
        </p:spPr>
        <p:txBody>
          <a:bodyPr>
            <a:normAutofit fontScale="77500" lnSpcReduction="20000"/>
          </a:bodyPr>
          <a:lstStyle/>
          <a:p>
            <a:pPr marL="0" indent="0">
              <a:buNone/>
            </a:pPr>
            <a:r>
              <a:rPr lang="el-GR" sz="5800" b="1" dirty="0"/>
              <a:t>Τα είδη της ανεργίας </a:t>
            </a:r>
          </a:p>
          <a:p>
            <a:pPr marL="0" indent="0">
              <a:buNone/>
            </a:pPr>
            <a:r>
              <a:rPr lang="el-GR" sz="3600" b="1" dirty="0"/>
              <a:t> </a:t>
            </a:r>
          </a:p>
          <a:p>
            <a:r>
              <a:rPr lang="el-GR" sz="5100" b="1" dirty="0"/>
              <a:t>Κυκλική ανεργία:</a:t>
            </a:r>
          </a:p>
          <a:p>
            <a:pPr>
              <a:buFontTx/>
              <a:buChar char="-"/>
            </a:pPr>
            <a:r>
              <a:rPr lang="el-GR" sz="5100" b="1" dirty="0"/>
              <a:t>Σχετίζεται με τις φάσεις του οικονομικού κύκλου</a:t>
            </a:r>
          </a:p>
          <a:p>
            <a:pPr>
              <a:buFontTx/>
              <a:buChar char="-"/>
            </a:pPr>
            <a:r>
              <a:rPr lang="el-GR" sz="5100" b="1" dirty="0"/>
              <a:t>Αυξάνεται σε περίοδο ύφεσης, μειώνεται σε περίοδο ανάπτυξης</a:t>
            </a:r>
          </a:p>
          <a:p>
            <a:pPr>
              <a:buFontTx/>
              <a:buChar char="-"/>
            </a:pPr>
            <a:r>
              <a:rPr lang="el-GR" sz="5100" b="1" dirty="0"/>
              <a:t>Αντιμετωπίζεται με πολιτικές που οδηγούν σε ανάπτυξη</a:t>
            </a:r>
          </a:p>
          <a:p>
            <a:pPr marL="0" indent="0">
              <a:buNone/>
            </a:pPr>
            <a:endParaRPr lang="el-GR" sz="3600" b="1" dirty="0"/>
          </a:p>
        </p:txBody>
      </p:sp>
      <p:sp>
        <p:nvSpPr>
          <p:cNvPr id="5" name="4 - Ορθογώνιο">
            <a:extLst>
              <a:ext uri="{FF2B5EF4-FFF2-40B4-BE49-F238E27FC236}">
                <a16:creationId xmlns:a16="http://schemas.microsoft.com/office/drawing/2014/main" id="{615D2D76-4A50-78B9-DB10-9C3A5046A0C1}"/>
              </a:ext>
            </a:extLst>
          </p:cNvPr>
          <p:cNvSpPr/>
          <p:nvPr/>
        </p:nvSpPr>
        <p:spPr>
          <a:xfrm>
            <a:off x="878541" y="878541"/>
            <a:ext cx="8265459" cy="369332"/>
          </a:xfrm>
          <a:prstGeom prst="rect">
            <a:avLst/>
          </a:prstGeom>
        </p:spPr>
        <p:txBody>
          <a:bodyPr wrap="square">
            <a:spAutoFit/>
          </a:bodyPr>
          <a:lstStyle/>
          <a:p>
            <a:r>
              <a:rPr lang="el-GR" b="1" dirty="0"/>
              <a:t> </a:t>
            </a:r>
            <a:endParaRPr lang="el-GR" dirty="0"/>
          </a:p>
        </p:txBody>
      </p:sp>
    </p:spTree>
    <p:extLst>
      <p:ext uri="{BB962C8B-B14F-4D97-AF65-F5344CB8AC3E}">
        <p14:creationId xmlns:p14="http://schemas.microsoft.com/office/powerpoint/2010/main" val="36274611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59F56-3EE9-9639-DED0-5424C3AF81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F98D6E-C439-0FE8-F08F-B0D790A4206C}"/>
              </a:ext>
            </a:extLst>
          </p:cNvPr>
          <p:cNvSpPr>
            <a:spLocks noGrp="1"/>
          </p:cNvSpPr>
          <p:nvPr>
            <p:ph type="title"/>
          </p:nvPr>
        </p:nvSpPr>
        <p:spPr>
          <a:xfrm>
            <a:off x="685801" y="62144"/>
            <a:ext cx="10131425" cy="790112"/>
          </a:xfrm>
        </p:spPr>
        <p:txBody>
          <a:bodyPr>
            <a:normAutofit fontScale="90000"/>
          </a:bodyPr>
          <a:lstStyle/>
          <a:p>
            <a:r>
              <a:rPr lang="el-GR" sz="2400" dirty="0"/>
              <a:t>ΧΩΡΟΤΑΞΙΑ  ΚΟΙΝΩΝΙΚΗΣ ΠΟΛΙΤΙΚΗΣ: εθνικη και υπερεθνικη διασταση</a:t>
            </a:r>
            <a:br>
              <a:rPr lang="el-GR" sz="2400" dirty="0"/>
            </a:br>
            <a:r>
              <a:rPr lang="el-GR" sz="2400" dirty="0"/>
              <a:t> 2</a:t>
            </a:r>
            <a:r>
              <a:rPr lang="el-GR" sz="2400" baseline="30000" dirty="0"/>
              <a:t>η</a:t>
            </a:r>
            <a:r>
              <a:rPr lang="el-GR" sz="2400" dirty="0"/>
              <a:t> ΕΙΣΗΓΗΣΗ</a:t>
            </a:r>
          </a:p>
        </p:txBody>
      </p:sp>
      <p:sp>
        <p:nvSpPr>
          <p:cNvPr id="3" name="Content Placeholder 2">
            <a:extLst>
              <a:ext uri="{FF2B5EF4-FFF2-40B4-BE49-F238E27FC236}">
                <a16:creationId xmlns:a16="http://schemas.microsoft.com/office/drawing/2014/main" id="{5DA50064-C8C5-8741-655F-1A05BC529BAD}"/>
              </a:ext>
            </a:extLst>
          </p:cNvPr>
          <p:cNvSpPr>
            <a:spLocks noGrp="1"/>
          </p:cNvSpPr>
          <p:nvPr>
            <p:ph idx="1"/>
          </p:nvPr>
        </p:nvSpPr>
        <p:spPr>
          <a:xfrm>
            <a:off x="1313894" y="985422"/>
            <a:ext cx="9999565" cy="5463504"/>
          </a:xfrm>
        </p:spPr>
        <p:txBody>
          <a:bodyPr>
            <a:normAutofit fontScale="62500" lnSpcReduction="20000"/>
          </a:bodyPr>
          <a:lstStyle/>
          <a:p>
            <a:pPr marL="0" indent="0" algn="just">
              <a:buNone/>
            </a:pPr>
            <a:r>
              <a:rPr lang="el-GR" sz="5800" b="1" dirty="0"/>
              <a:t>Τα είδη της ανεργίας </a:t>
            </a:r>
          </a:p>
          <a:p>
            <a:pPr marL="0" indent="0">
              <a:buNone/>
            </a:pPr>
            <a:r>
              <a:rPr lang="el-GR" sz="3600" b="1" dirty="0"/>
              <a:t> </a:t>
            </a:r>
          </a:p>
          <a:p>
            <a:r>
              <a:rPr lang="el-GR" sz="5100" b="1" dirty="0"/>
              <a:t>Ανεργία τριβής:</a:t>
            </a:r>
          </a:p>
          <a:p>
            <a:pPr>
              <a:buFontTx/>
              <a:buChar char="-"/>
            </a:pPr>
            <a:r>
              <a:rPr lang="el-GR" sz="5100" b="1" dirty="0"/>
              <a:t>Προκαλείται κατά την αρχική αναζήτηση εργασίας ή κατά τη μετακίνηση από μια θέση σε άλλη (απαιτείται χρόνος για την εξεύρεση κατάλληλης θέσης)</a:t>
            </a:r>
          </a:p>
          <a:p>
            <a:pPr>
              <a:buFontTx/>
              <a:buChar char="-"/>
            </a:pPr>
            <a:r>
              <a:rPr lang="el-GR" sz="5100" b="1" dirty="0"/>
              <a:t>Βραχυχρόνια, με διάρκεια που σχετίζεται με τον οικονομικό κύκλο</a:t>
            </a:r>
          </a:p>
          <a:p>
            <a:pPr>
              <a:buFontTx/>
              <a:buChar char="-"/>
            </a:pPr>
            <a:r>
              <a:rPr lang="el-GR" sz="5100" b="1" dirty="0"/>
              <a:t>Αντιμετωπίζεται με ενίσχυση πληροφόρησης και ανάπτυξη υπηρεσιών διασύνδεσης</a:t>
            </a:r>
          </a:p>
        </p:txBody>
      </p:sp>
      <p:sp>
        <p:nvSpPr>
          <p:cNvPr id="5" name="4 - Ορθογώνιο">
            <a:extLst>
              <a:ext uri="{FF2B5EF4-FFF2-40B4-BE49-F238E27FC236}">
                <a16:creationId xmlns:a16="http://schemas.microsoft.com/office/drawing/2014/main" id="{3EDB120A-33AE-A4D0-EDB5-192C7DF3AA6D}"/>
              </a:ext>
            </a:extLst>
          </p:cNvPr>
          <p:cNvSpPr/>
          <p:nvPr/>
        </p:nvSpPr>
        <p:spPr>
          <a:xfrm>
            <a:off x="878541" y="878541"/>
            <a:ext cx="8265459" cy="369332"/>
          </a:xfrm>
          <a:prstGeom prst="rect">
            <a:avLst/>
          </a:prstGeom>
        </p:spPr>
        <p:txBody>
          <a:bodyPr wrap="square">
            <a:spAutoFit/>
          </a:bodyPr>
          <a:lstStyle/>
          <a:p>
            <a:r>
              <a:rPr lang="el-GR" b="1" dirty="0"/>
              <a:t> </a:t>
            </a:r>
            <a:endParaRPr lang="el-GR" dirty="0"/>
          </a:p>
        </p:txBody>
      </p:sp>
    </p:spTree>
    <p:extLst>
      <p:ext uri="{BB962C8B-B14F-4D97-AF65-F5344CB8AC3E}">
        <p14:creationId xmlns:p14="http://schemas.microsoft.com/office/powerpoint/2010/main" val="2748072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3DA6E-599C-9257-04B6-341788A838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F5C03C-1D9A-0B57-F1D5-49E0C5DEDBA1}"/>
              </a:ext>
            </a:extLst>
          </p:cNvPr>
          <p:cNvSpPr>
            <a:spLocks noGrp="1"/>
          </p:cNvSpPr>
          <p:nvPr>
            <p:ph type="title"/>
          </p:nvPr>
        </p:nvSpPr>
        <p:spPr>
          <a:xfrm>
            <a:off x="685801" y="62144"/>
            <a:ext cx="10131425" cy="790112"/>
          </a:xfrm>
        </p:spPr>
        <p:txBody>
          <a:bodyPr>
            <a:normAutofit fontScale="90000"/>
          </a:bodyPr>
          <a:lstStyle/>
          <a:p>
            <a:r>
              <a:rPr lang="el-GR" sz="2400" dirty="0"/>
              <a:t>ΧΩΡΟΤΑΞΙΑ  ΚΟΙΝΩΝΙΚΗΣ ΠΟΛΙΤΙΚΗΣ: εθνικη και υπερεθνικη διασταση</a:t>
            </a:r>
            <a:br>
              <a:rPr lang="el-GR" sz="2400" dirty="0"/>
            </a:br>
            <a:r>
              <a:rPr lang="el-GR" sz="2400" dirty="0"/>
              <a:t> 2</a:t>
            </a:r>
            <a:r>
              <a:rPr lang="el-GR" sz="2400" baseline="30000" dirty="0"/>
              <a:t>η</a:t>
            </a:r>
            <a:r>
              <a:rPr lang="el-GR" sz="2400" dirty="0"/>
              <a:t> ΕΙΣΗΓΗΣΗ</a:t>
            </a:r>
          </a:p>
        </p:txBody>
      </p:sp>
      <p:sp>
        <p:nvSpPr>
          <p:cNvPr id="3" name="Content Placeholder 2">
            <a:extLst>
              <a:ext uri="{FF2B5EF4-FFF2-40B4-BE49-F238E27FC236}">
                <a16:creationId xmlns:a16="http://schemas.microsoft.com/office/drawing/2014/main" id="{6C52EA81-9D85-AB32-4E5B-BDA4AEE40AA3}"/>
              </a:ext>
            </a:extLst>
          </p:cNvPr>
          <p:cNvSpPr>
            <a:spLocks noGrp="1"/>
          </p:cNvSpPr>
          <p:nvPr>
            <p:ph idx="1"/>
          </p:nvPr>
        </p:nvSpPr>
        <p:spPr>
          <a:xfrm>
            <a:off x="1313894" y="985422"/>
            <a:ext cx="9028591" cy="5463504"/>
          </a:xfrm>
        </p:spPr>
        <p:txBody>
          <a:bodyPr>
            <a:normAutofit fontScale="62500" lnSpcReduction="20000"/>
          </a:bodyPr>
          <a:lstStyle/>
          <a:p>
            <a:pPr marL="0" indent="0">
              <a:buNone/>
            </a:pPr>
            <a:r>
              <a:rPr lang="el-GR" sz="3900" b="1" dirty="0"/>
              <a:t>Τα είδη των πολιτικών αγοράς εργασίας</a:t>
            </a:r>
          </a:p>
          <a:p>
            <a:pPr marL="0" indent="0">
              <a:buNone/>
            </a:pPr>
            <a:r>
              <a:rPr lang="el-GR" sz="3900" b="1" dirty="0"/>
              <a:t> </a:t>
            </a:r>
          </a:p>
          <a:p>
            <a:r>
              <a:rPr lang="el-GR" sz="3900" b="1" dirty="0"/>
              <a:t>Ενεργητικές πολιτικές</a:t>
            </a:r>
          </a:p>
          <a:p>
            <a:r>
              <a:rPr lang="el-GR" sz="3900" b="1" dirty="0"/>
              <a:t>Παθητικές πολιτικές </a:t>
            </a:r>
            <a:endParaRPr lang="en-US" sz="3900" b="1" dirty="0"/>
          </a:p>
          <a:p>
            <a:pPr marL="0" indent="0">
              <a:buNone/>
            </a:pPr>
            <a:endParaRPr lang="el-GR" sz="4000" dirty="0"/>
          </a:p>
          <a:p>
            <a:pPr marL="0" indent="0">
              <a:buNone/>
            </a:pPr>
            <a:r>
              <a:rPr lang="el-GR" sz="4000" dirty="0"/>
              <a:t>Έκτακτο Ευρωπαϊκό Συμβούλιο για την Απασχόληση, Λουξεμβούργο 21/21 Νοεμβρίου 1997</a:t>
            </a:r>
          </a:p>
          <a:p>
            <a:pPr marL="0" indent="0">
              <a:buNone/>
            </a:pPr>
            <a:r>
              <a:rPr lang="el-GR" sz="4000" dirty="0"/>
              <a:t>Συμπεράσματα της Προεδρίας, Παρ.23 «Το Ευρωπαϊκό Συμβούλιο εφιστά την προσοχή στην ιδιαίτερη σημασία που έχουν τα προληπτικά μέτρα που σκοπό έχουν να κάμψουν την αύξηση της ανεργίας των νέων και της μακροχρόνιας ανεργίας με βάση έναν έγκαιρο προσδιορισμό των ατομικών αναγκών και κατάλληλες λύσεις οι οποίες </a:t>
            </a:r>
            <a:r>
              <a:rPr lang="el-GR" sz="4000" b="1" dirty="0"/>
              <a:t>ευνοούν συστηματικά τα ενεργά μέτρα επαγγελματικής ένταξης έναντι των παθητικών μέτρων στήριξης</a:t>
            </a:r>
            <a:r>
              <a:rPr lang="el-GR" sz="4000" dirty="0"/>
              <a:t>». </a:t>
            </a:r>
            <a:endParaRPr lang="en-US" sz="3900" b="1" dirty="0"/>
          </a:p>
          <a:p>
            <a:pPr marL="0" indent="0" algn="ctr">
              <a:buNone/>
            </a:pPr>
            <a:endParaRPr lang="el-GR" sz="3600" b="1" dirty="0"/>
          </a:p>
          <a:p>
            <a:pPr marL="0" indent="0">
              <a:buNone/>
            </a:pPr>
            <a:endParaRPr lang="el-GR" sz="3600" b="1" dirty="0"/>
          </a:p>
        </p:txBody>
      </p:sp>
      <p:sp>
        <p:nvSpPr>
          <p:cNvPr id="5" name="4 - Ορθογώνιο">
            <a:extLst>
              <a:ext uri="{FF2B5EF4-FFF2-40B4-BE49-F238E27FC236}">
                <a16:creationId xmlns:a16="http://schemas.microsoft.com/office/drawing/2014/main" id="{017BD271-BCF3-26AF-6C3D-365551F20603}"/>
              </a:ext>
            </a:extLst>
          </p:cNvPr>
          <p:cNvSpPr/>
          <p:nvPr/>
        </p:nvSpPr>
        <p:spPr>
          <a:xfrm>
            <a:off x="878541" y="878541"/>
            <a:ext cx="8265459" cy="369332"/>
          </a:xfrm>
          <a:prstGeom prst="rect">
            <a:avLst/>
          </a:prstGeom>
        </p:spPr>
        <p:txBody>
          <a:bodyPr wrap="square">
            <a:spAutoFit/>
          </a:bodyPr>
          <a:lstStyle/>
          <a:p>
            <a:r>
              <a:rPr lang="el-GR" b="1" dirty="0"/>
              <a:t> </a:t>
            </a:r>
            <a:endParaRPr lang="el-GR" dirty="0"/>
          </a:p>
        </p:txBody>
      </p:sp>
    </p:spTree>
    <p:extLst>
      <p:ext uri="{BB962C8B-B14F-4D97-AF65-F5344CB8AC3E}">
        <p14:creationId xmlns:p14="http://schemas.microsoft.com/office/powerpoint/2010/main" val="473818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6BEE79-09F5-3A56-7958-14BE680428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522167-3DFE-12B8-C370-AD76884AF64F}"/>
              </a:ext>
            </a:extLst>
          </p:cNvPr>
          <p:cNvSpPr>
            <a:spLocks noGrp="1"/>
          </p:cNvSpPr>
          <p:nvPr>
            <p:ph type="title"/>
          </p:nvPr>
        </p:nvSpPr>
        <p:spPr>
          <a:xfrm>
            <a:off x="685801" y="62144"/>
            <a:ext cx="10131425" cy="790112"/>
          </a:xfrm>
        </p:spPr>
        <p:txBody>
          <a:bodyPr>
            <a:normAutofit fontScale="90000"/>
          </a:bodyPr>
          <a:lstStyle/>
          <a:p>
            <a:r>
              <a:rPr lang="el-GR" sz="2400" dirty="0"/>
              <a:t>ΧΩΡΟΤΑΞΙΑ  ΚΟΙΝΩΝΙΚΗΣ ΠΟΛΙΤΙΚΗΣ: εθνικη και υπερεθνικη διασταση</a:t>
            </a:r>
            <a:br>
              <a:rPr lang="el-GR" sz="2400" dirty="0"/>
            </a:br>
            <a:r>
              <a:rPr lang="el-GR" sz="2400" dirty="0"/>
              <a:t> 2</a:t>
            </a:r>
            <a:r>
              <a:rPr lang="el-GR" sz="2400" baseline="30000" dirty="0"/>
              <a:t>η</a:t>
            </a:r>
            <a:r>
              <a:rPr lang="el-GR" sz="2400" dirty="0"/>
              <a:t> ΕΙΣΗΓΗΣΗ</a:t>
            </a:r>
          </a:p>
        </p:txBody>
      </p:sp>
      <p:sp>
        <p:nvSpPr>
          <p:cNvPr id="3" name="Content Placeholder 2">
            <a:extLst>
              <a:ext uri="{FF2B5EF4-FFF2-40B4-BE49-F238E27FC236}">
                <a16:creationId xmlns:a16="http://schemas.microsoft.com/office/drawing/2014/main" id="{63E3CC0B-6870-FD2A-AEE5-E592EE8B6156}"/>
              </a:ext>
            </a:extLst>
          </p:cNvPr>
          <p:cNvSpPr>
            <a:spLocks noGrp="1"/>
          </p:cNvSpPr>
          <p:nvPr>
            <p:ph idx="1"/>
          </p:nvPr>
        </p:nvSpPr>
        <p:spPr>
          <a:xfrm>
            <a:off x="1313894" y="985422"/>
            <a:ext cx="9028591" cy="5463504"/>
          </a:xfrm>
        </p:spPr>
        <p:txBody>
          <a:bodyPr>
            <a:normAutofit fontScale="62500" lnSpcReduction="20000"/>
          </a:bodyPr>
          <a:lstStyle/>
          <a:p>
            <a:pPr marL="0" indent="0">
              <a:buNone/>
            </a:pPr>
            <a:r>
              <a:rPr lang="el-GR" sz="3900" b="1" dirty="0"/>
              <a:t>Τα είδη των πολιτικών αγοράς εργασίας</a:t>
            </a:r>
          </a:p>
          <a:p>
            <a:pPr marL="0" indent="0">
              <a:buNone/>
            </a:pPr>
            <a:r>
              <a:rPr lang="el-GR" sz="3900" b="1" dirty="0"/>
              <a:t> </a:t>
            </a:r>
          </a:p>
          <a:p>
            <a:r>
              <a:rPr lang="el-GR" sz="3900" b="1" dirty="0"/>
              <a:t>Ενεργητικές πολιτικές</a:t>
            </a:r>
          </a:p>
          <a:p>
            <a:pPr marL="0" indent="0">
              <a:buNone/>
            </a:pPr>
            <a:r>
              <a:rPr lang="el-GR" sz="3900" b="1" dirty="0"/>
              <a:t>Στόχος: μείωση ανεργίας, αύξηση απασχόλησης, μείωση εξάρτησης από επιδόματα , αλλά και βελτίωση ποιότητας και παραγωγικότητας της εργασίας και ενίσχυση κοινωνικής συνοχής.</a:t>
            </a:r>
          </a:p>
          <a:p>
            <a:pPr algn="just">
              <a:buFontTx/>
              <a:buChar char="-"/>
            </a:pPr>
            <a:r>
              <a:rPr lang="el-GR" sz="3600" b="1" dirty="0"/>
              <a:t>Άμεσες παρεμβάσεις στην αγορά εργασίας</a:t>
            </a:r>
          </a:p>
          <a:p>
            <a:pPr algn="just">
              <a:buFontTx/>
              <a:buChar char="-"/>
            </a:pPr>
            <a:r>
              <a:rPr lang="el-GR" sz="3600" b="1" dirty="0"/>
              <a:t>Ενίσχυση προσφοράς εργασίας</a:t>
            </a:r>
          </a:p>
          <a:p>
            <a:pPr algn="just">
              <a:buFontTx/>
              <a:buChar char="-"/>
            </a:pPr>
            <a:r>
              <a:rPr lang="el-GR" sz="3600" b="1" dirty="0"/>
              <a:t>Σύζευξη προσφοράς και ζήτησης εργασίας</a:t>
            </a:r>
          </a:p>
          <a:p>
            <a:pPr algn="just">
              <a:buFontTx/>
              <a:buChar char="-"/>
            </a:pPr>
            <a:r>
              <a:rPr lang="el-GR" sz="3600" b="1" dirty="0"/>
              <a:t>Βελτίωση απασχολησιμότητας, επένδυση στο ανθρώπινο δυναμικο </a:t>
            </a:r>
          </a:p>
          <a:p>
            <a:pPr algn="just">
              <a:buFontTx/>
              <a:buChar char="-"/>
            </a:pPr>
            <a:r>
              <a:rPr lang="el-GR" sz="3600" b="1" dirty="0"/>
              <a:t>Ενεργοποίηση και υποστήριξη αναζήτησης απασχόλησης</a:t>
            </a:r>
          </a:p>
          <a:p>
            <a:pPr algn="just">
              <a:buFontTx/>
              <a:buChar char="-"/>
            </a:pPr>
            <a:r>
              <a:rPr lang="el-GR" sz="3600" b="1" dirty="0"/>
              <a:t>Διεύρυνση απασχόλησης ειδικών ομάδων και προώθηση ισότητας ευκαιριών</a:t>
            </a:r>
          </a:p>
          <a:p>
            <a:pPr algn="just">
              <a:buFontTx/>
              <a:buChar char="-"/>
            </a:pPr>
            <a:r>
              <a:rPr lang="el-GR" sz="3600" b="1" dirty="0"/>
              <a:t>Επιλεκτική δράση </a:t>
            </a:r>
          </a:p>
        </p:txBody>
      </p:sp>
      <p:sp>
        <p:nvSpPr>
          <p:cNvPr id="5" name="4 - Ορθογώνιο">
            <a:extLst>
              <a:ext uri="{FF2B5EF4-FFF2-40B4-BE49-F238E27FC236}">
                <a16:creationId xmlns:a16="http://schemas.microsoft.com/office/drawing/2014/main" id="{5679012E-856D-383C-E6C5-2462C7EE3FA8}"/>
              </a:ext>
            </a:extLst>
          </p:cNvPr>
          <p:cNvSpPr/>
          <p:nvPr/>
        </p:nvSpPr>
        <p:spPr>
          <a:xfrm>
            <a:off x="878541" y="878541"/>
            <a:ext cx="8265459" cy="369332"/>
          </a:xfrm>
          <a:prstGeom prst="rect">
            <a:avLst/>
          </a:prstGeom>
        </p:spPr>
        <p:txBody>
          <a:bodyPr wrap="square">
            <a:spAutoFit/>
          </a:bodyPr>
          <a:lstStyle/>
          <a:p>
            <a:r>
              <a:rPr lang="el-GR" b="1" dirty="0"/>
              <a:t> </a:t>
            </a:r>
            <a:endParaRPr lang="el-GR" dirty="0"/>
          </a:p>
        </p:txBody>
      </p:sp>
    </p:spTree>
    <p:extLst>
      <p:ext uri="{BB962C8B-B14F-4D97-AF65-F5344CB8AC3E}">
        <p14:creationId xmlns:p14="http://schemas.microsoft.com/office/powerpoint/2010/main" val="40300282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01F8A-E634-6ED6-D9D1-3E17B37DA1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811DC8-6777-1BCC-5901-FCD9A6A7C173}"/>
              </a:ext>
            </a:extLst>
          </p:cNvPr>
          <p:cNvSpPr>
            <a:spLocks noGrp="1"/>
          </p:cNvSpPr>
          <p:nvPr>
            <p:ph type="title"/>
          </p:nvPr>
        </p:nvSpPr>
        <p:spPr>
          <a:xfrm>
            <a:off x="685801" y="62144"/>
            <a:ext cx="10131425" cy="790112"/>
          </a:xfrm>
        </p:spPr>
        <p:txBody>
          <a:bodyPr>
            <a:normAutofit fontScale="90000"/>
          </a:bodyPr>
          <a:lstStyle/>
          <a:p>
            <a:r>
              <a:rPr lang="el-GR" sz="2400" dirty="0"/>
              <a:t>ΧΩΡΟΤΑΞΙΑ  ΚΟΙΝΩΝΙΚΗΣ ΠΟΛΙΤΙΚΗΣ: εθνικη και υπερεθνικη διασταση</a:t>
            </a:r>
            <a:br>
              <a:rPr lang="el-GR" sz="2400" dirty="0"/>
            </a:br>
            <a:r>
              <a:rPr lang="el-GR" sz="2400" dirty="0"/>
              <a:t> 2</a:t>
            </a:r>
            <a:r>
              <a:rPr lang="el-GR" sz="2400" baseline="30000" dirty="0"/>
              <a:t>η</a:t>
            </a:r>
            <a:r>
              <a:rPr lang="el-GR" sz="2400" dirty="0"/>
              <a:t> ΕΙΣΗΓΗΣΗ</a:t>
            </a:r>
          </a:p>
        </p:txBody>
      </p:sp>
      <p:sp>
        <p:nvSpPr>
          <p:cNvPr id="3" name="Content Placeholder 2">
            <a:extLst>
              <a:ext uri="{FF2B5EF4-FFF2-40B4-BE49-F238E27FC236}">
                <a16:creationId xmlns:a16="http://schemas.microsoft.com/office/drawing/2014/main" id="{713D5492-5AC4-2F24-28F5-FABF1700A99C}"/>
              </a:ext>
            </a:extLst>
          </p:cNvPr>
          <p:cNvSpPr>
            <a:spLocks noGrp="1"/>
          </p:cNvSpPr>
          <p:nvPr>
            <p:ph idx="1"/>
          </p:nvPr>
        </p:nvSpPr>
        <p:spPr>
          <a:xfrm>
            <a:off x="878542" y="985422"/>
            <a:ext cx="10434918" cy="5463504"/>
          </a:xfrm>
        </p:spPr>
        <p:txBody>
          <a:bodyPr>
            <a:normAutofit fontScale="70000" lnSpcReduction="20000"/>
          </a:bodyPr>
          <a:lstStyle/>
          <a:p>
            <a:pPr marL="0" indent="0">
              <a:buNone/>
            </a:pPr>
            <a:r>
              <a:rPr lang="el-GR" sz="3900" b="1" dirty="0"/>
              <a:t>Τα είδη των πολιτικών αγοράς εργασίας</a:t>
            </a:r>
          </a:p>
          <a:p>
            <a:pPr marL="0" indent="0">
              <a:buNone/>
            </a:pPr>
            <a:r>
              <a:rPr lang="el-GR" sz="3900" b="1" dirty="0"/>
              <a:t> </a:t>
            </a:r>
          </a:p>
          <a:p>
            <a:r>
              <a:rPr lang="el-GR" sz="3900" b="1" dirty="0"/>
              <a:t>Ενεργητικές πολιτικές: </a:t>
            </a:r>
          </a:p>
          <a:p>
            <a:pPr>
              <a:buFontTx/>
              <a:buChar char="-"/>
            </a:pPr>
            <a:r>
              <a:rPr lang="el-GR" sz="3900" b="1" dirty="0"/>
              <a:t>Προώθηση αυτοαπασχόλησης (ΝΕΕ)</a:t>
            </a:r>
          </a:p>
          <a:p>
            <a:pPr>
              <a:buFontTx/>
              <a:buChar char="-"/>
            </a:pPr>
            <a:r>
              <a:rPr lang="el-GR" sz="3900" b="1" dirty="0"/>
              <a:t>Δημιουργία ή διατήρηση θέσεων εργασίας (ΝΘΕ)</a:t>
            </a:r>
          </a:p>
          <a:p>
            <a:pPr>
              <a:buFontTx/>
              <a:buChar char="-"/>
            </a:pPr>
            <a:r>
              <a:rPr lang="el-GR" sz="3900" b="1" dirty="0"/>
              <a:t>Βελτίωση δεξιοτήτων ανθρώπινου δυναμικού (αρχική και συνεχιζόμενη επαγγελματική κατάρτιση)</a:t>
            </a:r>
          </a:p>
          <a:p>
            <a:pPr>
              <a:buFontTx/>
              <a:buChar char="-"/>
            </a:pPr>
            <a:r>
              <a:rPr lang="el-GR" sz="3900" b="1" dirty="0"/>
              <a:t>Ενίσχυση απασχόλησης και απασχολησιμότητας νέων (μαθητεία, απόκτηση εργασιακής εμπειρίας)</a:t>
            </a:r>
          </a:p>
          <a:p>
            <a:pPr>
              <a:buFontTx/>
              <a:buChar char="-"/>
            </a:pPr>
            <a:r>
              <a:rPr lang="el-GR" sz="3900" b="1" dirty="0"/>
              <a:t>Διευκόλυνση πρόσβασης στην αγορά εργασίας (συμβουλευτική, διαμεσολάβηση, ΚΠΑ)</a:t>
            </a:r>
          </a:p>
          <a:p>
            <a:pPr>
              <a:buFontTx/>
              <a:buChar char="-"/>
            </a:pPr>
            <a:r>
              <a:rPr lang="el-GR" sz="3900" b="1" dirty="0"/>
              <a:t>‘Ενταξη στην αγορά εργασίας όσων βρίσκονται στο περιθώριο ή εκτός</a:t>
            </a:r>
          </a:p>
        </p:txBody>
      </p:sp>
      <p:sp>
        <p:nvSpPr>
          <p:cNvPr id="5" name="4 - Ορθογώνιο">
            <a:extLst>
              <a:ext uri="{FF2B5EF4-FFF2-40B4-BE49-F238E27FC236}">
                <a16:creationId xmlns:a16="http://schemas.microsoft.com/office/drawing/2014/main" id="{E9877F5C-2A08-A776-9CAF-A50225019B1D}"/>
              </a:ext>
            </a:extLst>
          </p:cNvPr>
          <p:cNvSpPr/>
          <p:nvPr/>
        </p:nvSpPr>
        <p:spPr>
          <a:xfrm>
            <a:off x="878541" y="878541"/>
            <a:ext cx="8265459" cy="369332"/>
          </a:xfrm>
          <a:prstGeom prst="rect">
            <a:avLst/>
          </a:prstGeom>
        </p:spPr>
        <p:txBody>
          <a:bodyPr wrap="square">
            <a:spAutoFit/>
          </a:bodyPr>
          <a:lstStyle/>
          <a:p>
            <a:r>
              <a:rPr lang="el-GR" b="1" dirty="0"/>
              <a:t> </a:t>
            </a:r>
            <a:endParaRPr lang="el-GR" dirty="0"/>
          </a:p>
        </p:txBody>
      </p:sp>
    </p:spTree>
    <p:extLst>
      <p:ext uri="{BB962C8B-B14F-4D97-AF65-F5344CB8AC3E}">
        <p14:creationId xmlns:p14="http://schemas.microsoft.com/office/powerpoint/2010/main" val="856710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6430C-1F87-9ED8-18DE-E8B7B92843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72CB2F-1894-D6E1-98AA-C3B36F24757E}"/>
              </a:ext>
            </a:extLst>
          </p:cNvPr>
          <p:cNvSpPr>
            <a:spLocks noGrp="1"/>
          </p:cNvSpPr>
          <p:nvPr>
            <p:ph type="title"/>
          </p:nvPr>
        </p:nvSpPr>
        <p:spPr>
          <a:xfrm>
            <a:off x="685801" y="62144"/>
            <a:ext cx="10131425" cy="790112"/>
          </a:xfrm>
        </p:spPr>
        <p:txBody>
          <a:bodyPr>
            <a:normAutofit fontScale="90000"/>
          </a:bodyPr>
          <a:lstStyle/>
          <a:p>
            <a:r>
              <a:rPr lang="el-GR" sz="2400" dirty="0"/>
              <a:t>ΧΩΡΟΤΑΞΙΑ  ΚΟΙΝΩΝΙΚΗΣ ΠΟΛΙΤΙΚΗΣ: εθνικη και υπερεθνικη διασταση</a:t>
            </a:r>
            <a:br>
              <a:rPr lang="el-GR" sz="2400" dirty="0"/>
            </a:br>
            <a:r>
              <a:rPr lang="el-GR" sz="2400" dirty="0"/>
              <a:t> 2</a:t>
            </a:r>
            <a:r>
              <a:rPr lang="el-GR" sz="2400" baseline="30000" dirty="0"/>
              <a:t>η</a:t>
            </a:r>
            <a:r>
              <a:rPr lang="el-GR" sz="2400" dirty="0"/>
              <a:t> ΕΙΣΗΓΗΣΗ</a:t>
            </a:r>
          </a:p>
        </p:txBody>
      </p:sp>
      <p:sp>
        <p:nvSpPr>
          <p:cNvPr id="3" name="Content Placeholder 2">
            <a:extLst>
              <a:ext uri="{FF2B5EF4-FFF2-40B4-BE49-F238E27FC236}">
                <a16:creationId xmlns:a16="http://schemas.microsoft.com/office/drawing/2014/main" id="{CBBFBEBE-7460-93E1-9A29-D09005ABBD0C}"/>
              </a:ext>
            </a:extLst>
          </p:cNvPr>
          <p:cNvSpPr>
            <a:spLocks noGrp="1"/>
          </p:cNvSpPr>
          <p:nvPr>
            <p:ph idx="1"/>
          </p:nvPr>
        </p:nvSpPr>
        <p:spPr>
          <a:xfrm>
            <a:off x="878542" y="985422"/>
            <a:ext cx="10434918" cy="5463504"/>
          </a:xfrm>
        </p:spPr>
        <p:txBody>
          <a:bodyPr>
            <a:normAutofit fontScale="92500" lnSpcReduction="10000"/>
          </a:bodyPr>
          <a:lstStyle/>
          <a:p>
            <a:pPr marL="0" indent="0">
              <a:buNone/>
            </a:pPr>
            <a:r>
              <a:rPr lang="el-GR" sz="3900" b="1" dirty="0"/>
              <a:t>Τα είδη των πολιτικών αγοράς εργασίας</a:t>
            </a:r>
          </a:p>
          <a:p>
            <a:pPr marL="0" indent="0">
              <a:buNone/>
            </a:pPr>
            <a:r>
              <a:rPr lang="el-GR" sz="3900" b="1" dirty="0"/>
              <a:t> </a:t>
            </a:r>
          </a:p>
          <a:p>
            <a:r>
              <a:rPr lang="el-GR" sz="3900" b="1" dirty="0"/>
              <a:t>Ενεργητικές πολιτικές: σύζευξη προσφοράς και ζήτησης</a:t>
            </a:r>
          </a:p>
          <a:p>
            <a:pPr>
              <a:buFontTx/>
              <a:buChar char="-"/>
            </a:pPr>
            <a:r>
              <a:rPr lang="el-GR" sz="3900" b="1" dirty="0"/>
              <a:t>Υποστήριξη της απασχόλησης</a:t>
            </a:r>
          </a:p>
          <a:p>
            <a:pPr>
              <a:buFontTx/>
              <a:buChar char="-"/>
            </a:pPr>
            <a:r>
              <a:rPr lang="el-GR" sz="3900" b="1" dirty="0"/>
              <a:t>Κατάρτιση</a:t>
            </a:r>
          </a:p>
          <a:p>
            <a:pPr>
              <a:buFontTx/>
              <a:buChar char="-"/>
            </a:pPr>
            <a:r>
              <a:rPr lang="el-GR" sz="3900" b="1" dirty="0"/>
              <a:t>Επιδότηση της απασχόλησης</a:t>
            </a:r>
          </a:p>
          <a:p>
            <a:pPr>
              <a:buFontTx/>
              <a:buChar char="-"/>
            </a:pPr>
            <a:r>
              <a:rPr lang="el-GR" sz="3900" b="1" dirty="0"/>
              <a:t>Άμεση δημιουργία θέσεων εργασίας στο δημόσιο και μη κερδοσκοπικό τομέα</a:t>
            </a:r>
          </a:p>
        </p:txBody>
      </p:sp>
      <p:sp>
        <p:nvSpPr>
          <p:cNvPr id="5" name="4 - Ορθογώνιο">
            <a:extLst>
              <a:ext uri="{FF2B5EF4-FFF2-40B4-BE49-F238E27FC236}">
                <a16:creationId xmlns:a16="http://schemas.microsoft.com/office/drawing/2014/main" id="{677783AF-2E01-AA14-5346-194712C223A4}"/>
              </a:ext>
            </a:extLst>
          </p:cNvPr>
          <p:cNvSpPr/>
          <p:nvPr/>
        </p:nvSpPr>
        <p:spPr>
          <a:xfrm>
            <a:off x="878541" y="878541"/>
            <a:ext cx="8265459" cy="369332"/>
          </a:xfrm>
          <a:prstGeom prst="rect">
            <a:avLst/>
          </a:prstGeom>
        </p:spPr>
        <p:txBody>
          <a:bodyPr wrap="square">
            <a:spAutoFit/>
          </a:bodyPr>
          <a:lstStyle/>
          <a:p>
            <a:r>
              <a:rPr lang="el-GR" b="1" dirty="0"/>
              <a:t> </a:t>
            </a:r>
            <a:endParaRPr lang="el-GR" dirty="0"/>
          </a:p>
        </p:txBody>
      </p:sp>
    </p:spTree>
    <p:extLst>
      <p:ext uri="{BB962C8B-B14F-4D97-AF65-F5344CB8AC3E}">
        <p14:creationId xmlns:p14="http://schemas.microsoft.com/office/powerpoint/2010/main" val="2627778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5700E-799E-C99A-DF7D-4B85F8FEC3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A5A7AB-E069-DDC8-C85F-DA6172A499B0}"/>
              </a:ext>
            </a:extLst>
          </p:cNvPr>
          <p:cNvSpPr>
            <a:spLocks noGrp="1"/>
          </p:cNvSpPr>
          <p:nvPr>
            <p:ph type="title"/>
          </p:nvPr>
        </p:nvSpPr>
        <p:spPr>
          <a:xfrm>
            <a:off x="685801" y="62143"/>
            <a:ext cx="10399294" cy="932467"/>
          </a:xfrm>
        </p:spPr>
        <p:txBody>
          <a:bodyPr>
            <a:normAutofit/>
          </a:bodyPr>
          <a:lstStyle/>
          <a:p>
            <a:r>
              <a:rPr lang="el-GR" sz="2400" dirty="0"/>
              <a:t>ΧΩΡΟΤΑΞΙΑ  ΚΟΙΝΩΝΙΚΗΣ ΠΟΛΙΤΙΚΗΣ: εθνικη και υπερεθνικη διασταση</a:t>
            </a:r>
            <a:br>
              <a:rPr lang="el-GR" sz="2400" dirty="0"/>
            </a:br>
            <a:r>
              <a:rPr lang="el-GR" sz="2400" dirty="0"/>
              <a:t>2</a:t>
            </a:r>
            <a:r>
              <a:rPr lang="el-GR" sz="2400" baseline="30000" dirty="0"/>
              <a:t>η</a:t>
            </a:r>
            <a:r>
              <a:rPr lang="el-GR" sz="2400" dirty="0"/>
              <a:t> ΕΙΣΗΓΗΣΗ</a:t>
            </a:r>
          </a:p>
        </p:txBody>
      </p:sp>
      <p:sp>
        <p:nvSpPr>
          <p:cNvPr id="3" name="Content Placeholder 2">
            <a:extLst>
              <a:ext uri="{FF2B5EF4-FFF2-40B4-BE49-F238E27FC236}">
                <a16:creationId xmlns:a16="http://schemas.microsoft.com/office/drawing/2014/main" id="{CEEBAD27-DDF8-8F45-89F0-66DFA8456C01}"/>
              </a:ext>
            </a:extLst>
          </p:cNvPr>
          <p:cNvSpPr>
            <a:spLocks noGrp="1"/>
          </p:cNvSpPr>
          <p:nvPr>
            <p:ph idx="1"/>
          </p:nvPr>
        </p:nvSpPr>
        <p:spPr>
          <a:xfrm>
            <a:off x="448235" y="1247873"/>
            <a:ext cx="11323555" cy="5215592"/>
          </a:xfrm>
        </p:spPr>
        <p:txBody>
          <a:bodyPr>
            <a:normAutofit lnSpcReduction="10000"/>
          </a:bodyPr>
          <a:lstStyle/>
          <a:p>
            <a:pPr marL="0" indent="0" algn="ctr">
              <a:buNone/>
            </a:pPr>
            <a:r>
              <a:rPr lang="el-GR" sz="2800" dirty="0"/>
              <a:t>2</a:t>
            </a:r>
          </a:p>
          <a:p>
            <a:pPr marL="0" indent="0" algn="ctr">
              <a:buNone/>
            </a:pPr>
            <a:endParaRPr lang="el-GR" sz="3600" b="1" dirty="0"/>
          </a:p>
          <a:p>
            <a:pPr marL="0" indent="0" algn="ctr">
              <a:buNone/>
            </a:pPr>
            <a:r>
              <a:rPr lang="el-GR" sz="3600" b="1" dirty="0"/>
              <a:t>Αγορά Εργασίας &amp; Πολιτικές Απασχόλησης στην  Ελλάδα και την ΕΕ</a:t>
            </a:r>
          </a:p>
          <a:p>
            <a:r>
              <a:rPr lang="el-GR" sz="3600" dirty="0"/>
              <a:t>Αγορά εργασίας</a:t>
            </a:r>
          </a:p>
          <a:p>
            <a:r>
              <a:rPr lang="el-GR" sz="3600" dirty="0"/>
              <a:t>Προσφορά εργασίας</a:t>
            </a:r>
          </a:p>
          <a:p>
            <a:r>
              <a:rPr lang="el-GR" sz="3600" dirty="0"/>
              <a:t>Ζήτηση εργασίας</a:t>
            </a:r>
          </a:p>
          <a:p>
            <a:r>
              <a:rPr lang="el-GR" sz="3600" dirty="0"/>
              <a:t>Ευελιξία – Ευελιξία με ασφάλεια (</a:t>
            </a:r>
            <a:r>
              <a:rPr lang="en-US" sz="3600" dirty="0"/>
              <a:t>flexicurity</a:t>
            </a:r>
            <a:endParaRPr lang="el-GR" sz="3600" dirty="0"/>
          </a:p>
          <a:p>
            <a:pPr marL="0" indent="0" algn="just">
              <a:buNone/>
            </a:pPr>
            <a:endParaRPr lang="el-GR" sz="2800" dirty="0"/>
          </a:p>
          <a:p>
            <a:pPr marL="0" indent="0" algn="just">
              <a:buNone/>
            </a:pPr>
            <a:endParaRPr lang="el-GR" sz="2800" dirty="0"/>
          </a:p>
          <a:p>
            <a:pPr algn="just">
              <a:buSzPct val="83000"/>
            </a:pPr>
            <a:endParaRPr lang="el-GR" sz="2800" dirty="0">
              <a:sym typeface="Calibri"/>
            </a:endParaRPr>
          </a:p>
        </p:txBody>
      </p:sp>
      <p:sp>
        <p:nvSpPr>
          <p:cNvPr id="5" name="4 - Ορθογώνιο">
            <a:extLst>
              <a:ext uri="{FF2B5EF4-FFF2-40B4-BE49-F238E27FC236}">
                <a16:creationId xmlns:a16="http://schemas.microsoft.com/office/drawing/2014/main" id="{A09F4BCB-3850-AF5A-7D1C-63149936D207}"/>
              </a:ext>
            </a:extLst>
          </p:cNvPr>
          <p:cNvSpPr/>
          <p:nvPr/>
        </p:nvSpPr>
        <p:spPr>
          <a:xfrm>
            <a:off x="878541" y="878541"/>
            <a:ext cx="8265459" cy="369332"/>
          </a:xfrm>
          <a:prstGeom prst="rect">
            <a:avLst/>
          </a:prstGeom>
        </p:spPr>
        <p:txBody>
          <a:bodyPr wrap="square">
            <a:spAutoFit/>
          </a:bodyPr>
          <a:lstStyle/>
          <a:p>
            <a:r>
              <a:rPr lang="el-GR" b="1" dirty="0"/>
              <a:t> </a:t>
            </a:r>
            <a:endParaRPr lang="el-GR" dirty="0"/>
          </a:p>
        </p:txBody>
      </p:sp>
    </p:spTree>
    <p:extLst>
      <p:ext uri="{BB962C8B-B14F-4D97-AF65-F5344CB8AC3E}">
        <p14:creationId xmlns:p14="http://schemas.microsoft.com/office/powerpoint/2010/main" val="13766115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F165C-118C-C315-7577-B0044E8FD8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EC1A67-911A-2597-0E50-846200995B4C}"/>
              </a:ext>
            </a:extLst>
          </p:cNvPr>
          <p:cNvSpPr>
            <a:spLocks noGrp="1"/>
          </p:cNvSpPr>
          <p:nvPr>
            <p:ph type="title"/>
          </p:nvPr>
        </p:nvSpPr>
        <p:spPr>
          <a:xfrm>
            <a:off x="685801" y="62144"/>
            <a:ext cx="10131425" cy="790112"/>
          </a:xfrm>
        </p:spPr>
        <p:txBody>
          <a:bodyPr>
            <a:normAutofit fontScale="90000"/>
          </a:bodyPr>
          <a:lstStyle/>
          <a:p>
            <a:r>
              <a:rPr lang="el-GR" sz="2400" dirty="0"/>
              <a:t>ΧΩΡΟΤΑΞΙΑ  ΚΟΙΝΩΝΙΚΗΣ ΠΟΛΙΤΙΚΗΣ: εθνικη και υπερεθνικη διασταση</a:t>
            </a:r>
            <a:br>
              <a:rPr lang="el-GR" sz="2400" dirty="0"/>
            </a:br>
            <a:r>
              <a:rPr lang="el-GR" sz="2400" dirty="0"/>
              <a:t> 2</a:t>
            </a:r>
            <a:r>
              <a:rPr lang="el-GR" sz="2400" baseline="30000" dirty="0"/>
              <a:t>η</a:t>
            </a:r>
            <a:r>
              <a:rPr lang="el-GR" sz="2400" dirty="0"/>
              <a:t> ΕΙΣΗΓΗΣΗ</a:t>
            </a:r>
          </a:p>
        </p:txBody>
      </p:sp>
      <p:sp>
        <p:nvSpPr>
          <p:cNvPr id="3" name="Content Placeholder 2">
            <a:extLst>
              <a:ext uri="{FF2B5EF4-FFF2-40B4-BE49-F238E27FC236}">
                <a16:creationId xmlns:a16="http://schemas.microsoft.com/office/drawing/2014/main" id="{4795FEB1-2EBB-977F-1314-5A516BF09197}"/>
              </a:ext>
            </a:extLst>
          </p:cNvPr>
          <p:cNvSpPr>
            <a:spLocks noGrp="1"/>
          </p:cNvSpPr>
          <p:nvPr>
            <p:ph idx="1"/>
          </p:nvPr>
        </p:nvSpPr>
        <p:spPr>
          <a:xfrm>
            <a:off x="878542" y="985422"/>
            <a:ext cx="10434918" cy="5463504"/>
          </a:xfrm>
        </p:spPr>
        <p:txBody>
          <a:bodyPr>
            <a:normAutofit fontScale="85000" lnSpcReduction="10000"/>
          </a:bodyPr>
          <a:lstStyle/>
          <a:p>
            <a:pPr marL="0" indent="0">
              <a:buNone/>
            </a:pPr>
            <a:r>
              <a:rPr lang="el-GR" sz="3900" b="1" dirty="0"/>
              <a:t>Τα είδη των πολιτικών αγοράς εργασίας</a:t>
            </a:r>
          </a:p>
          <a:p>
            <a:pPr marL="0" indent="0">
              <a:buNone/>
            </a:pPr>
            <a:r>
              <a:rPr lang="el-GR" sz="3900" b="1" dirty="0"/>
              <a:t> </a:t>
            </a:r>
          </a:p>
          <a:p>
            <a:r>
              <a:rPr lang="el-GR" sz="3900" b="1" dirty="0"/>
              <a:t>Ενεργητικές πολιτικές: αξιολόγηση αποτελεσματικότητας</a:t>
            </a:r>
          </a:p>
          <a:p>
            <a:pPr>
              <a:buFontTx/>
              <a:buChar char="-"/>
            </a:pPr>
            <a:r>
              <a:rPr lang="el-GR" sz="3900" b="1" dirty="0"/>
              <a:t>Χαμηλή συμβολή στην εξεύρεση εργασίας σε άνεργους, ή στη βελτίωση εισοδήματος εργαζόμενου</a:t>
            </a:r>
          </a:p>
          <a:p>
            <a:pPr>
              <a:buFontTx/>
              <a:buChar char="-"/>
            </a:pPr>
            <a:r>
              <a:rPr lang="el-GR" sz="3900" b="1" dirty="0"/>
              <a:t>Όταν αυξάνονται οι δαπάνες σε ενεργητικές πολιτικές, μειώνεται η ανεργία</a:t>
            </a:r>
          </a:p>
          <a:p>
            <a:pPr>
              <a:buFontTx/>
              <a:buChar char="-"/>
            </a:pPr>
            <a:r>
              <a:rPr lang="el-GR" sz="3900" b="1" dirty="0"/>
              <a:t>Οι ενεργητικές πολιτικές είναι πιο αποτελεσματικές όταν η </a:t>
            </a:r>
            <a:r>
              <a:rPr lang="en-US" sz="3900" b="1" dirty="0"/>
              <a:t>EPL </a:t>
            </a:r>
            <a:r>
              <a:rPr lang="el-GR" sz="3900" b="1" dirty="0"/>
              <a:t>είναι λιγότερο αυστηρή</a:t>
            </a:r>
          </a:p>
        </p:txBody>
      </p:sp>
      <p:sp>
        <p:nvSpPr>
          <p:cNvPr id="5" name="4 - Ορθογώνιο">
            <a:extLst>
              <a:ext uri="{FF2B5EF4-FFF2-40B4-BE49-F238E27FC236}">
                <a16:creationId xmlns:a16="http://schemas.microsoft.com/office/drawing/2014/main" id="{6B16433C-1EDE-080D-6620-8898FC2368E7}"/>
              </a:ext>
            </a:extLst>
          </p:cNvPr>
          <p:cNvSpPr/>
          <p:nvPr/>
        </p:nvSpPr>
        <p:spPr>
          <a:xfrm>
            <a:off x="878541" y="878541"/>
            <a:ext cx="8265459" cy="369332"/>
          </a:xfrm>
          <a:prstGeom prst="rect">
            <a:avLst/>
          </a:prstGeom>
        </p:spPr>
        <p:txBody>
          <a:bodyPr wrap="square">
            <a:spAutoFit/>
          </a:bodyPr>
          <a:lstStyle/>
          <a:p>
            <a:r>
              <a:rPr lang="el-GR" b="1" dirty="0"/>
              <a:t> </a:t>
            </a:r>
            <a:endParaRPr lang="el-GR" dirty="0"/>
          </a:p>
        </p:txBody>
      </p:sp>
    </p:spTree>
    <p:extLst>
      <p:ext uri="{BB962C8B-B14F-4D97-AF65-F5344CB8AC3E}">
        <p14:creationId xmlns:p14="http://schemas.microsoft.com/office/powerpoint/2010/main" val="28990396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12808-C60A-9B62-8720-6ED0A5EC8D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463A69-1DF9-BE6D-771C-FB58886833DC}"/>
              </a:ext>
            </a:extLst>
          </p:cNvPr>
          <p:cNvSpPr>
            <a:spLocks noGrp="1"/>
          </p:cNvSpPr>
          <p:nvPr>
            <p:ph type="title"/>
          </p:nvPr>
        </p:nvSpPr>
        <p:spPr>
          <a:xfrm>
            <a:off x="685801" y="62144"/>
            <a:ext cx="10131425" cy="790112"/>
          </a:xfrm>
        </p:spPr>
        <p:txBody>
          <a:bodyPr>
            <a:normAutofit fontScale="90000"/>
          </a:bodyPr>
          <a:lstStyle/>
          <a:p>
            <a:r>
              <a:rPr lang="el-GR" sz="2400" dirty="0"/>
              <a:t>ΧΩΡΟΤΑΞΙΑ  ΚΟΙΝΩΝΙΚΗΣ ΠΟΛΙΤΙΚΗΣ: εθνικη και υπερεθνικη διασταση</a:t>
            </a:r>
            <a:br>
              <a:rPr lang="el-GR" sz="2400" dirty="0"/>
            </a:br>
            <a:r>
              <a:rPr lang="el-GR" sz="2400" dirty="0"/>
              <a:t> 2</a:t>
            </a:r>
            <a:r>
              <a:rPr lang="el-GR" sz="2400" baseline="30000" dirty="0"/>
              <a:t>η</a:t>
            </a:r>
            <a:r>
              <a:rPr lang="el-GR" sz="2400" dirty="0"/>
              <a:t> ΕΙΣΗΓΗΣΗ</a:t>
            </a:r>
          </a:p>
        </p:txBody>
      </p:sp>
      <p:sp>
        <p:nvSpPr>
          <p:cNvPr id="3" name="Content Placeholder 2">
            <a:extLst>
              <a:ext uri="{FF2B5EF4-FFF2-40B4-BE49-F238E27FC236}">
                <a16:creationId xmlns:a16="http://schemas.microsoft.com/office/drawing/2014/main" id="{40B28ED5-8A3D-8F07-E0E9-47367321EAAD}"/>
              </a:ext>
            </a:extLst>
          </p:cNvPr>
          <p:cNvSpPr>
            <a:spLocks noGrp="1"/>
          </p:cNvSpPr>
          <p:nvPr>
            <p:ph idx="1"/>
          </p:nvPr>
        </p:nvSpPr>
        <p:spPr>
          <a:xfrm>
            <a:off x="878542" y="985422"/>
            <a:ext cx="10434918" cy="5463504"/>
          </a:xfrm>
        </p:spPr>
        <p:txBody>
          <a:bodyPr>
            <a:normAutofit fontScale="92500" lnSpcReduction="20000"/>
          </a:bodyPr>
          <a:lstStyle/>
          <a:p>
            <a:pPr marL="0" indent="0">
              <a:buNone/>
            </a:pPr>
            <a:r>
              <a:rPr lang="el-GR" sz="3900" b="1" dirty="0"/>
              <a:t>Τα είδη των πολιτικών αγοράς εργασίας</a:t>
            </a:r>
          </a:p>
          <a:p>
            <a:pPr marL="0" indent="0">
              <a:buNone/>
            </a:pPr>
            <a:r>
              <a:rPr lang="el-GR" sz="3900" b="1" dirty="0"/>
              <a:t> </a:t>
            </a:r>
          </a:p>
          <a:p>
            <a:r>
              <a:rPr lang="el-GR" sz="3900" b="1" dirty="0"/>
              <a:t>Παθητικές πολιτικές: </a:t>
            </a:r>
          </a:p>
          <a:p>
            <a:endParaRPr lang="el-GR" sz="3900" b="1" dirty="0"/>
          </a:p>
          <a:p>
            <a:pPr>
              <a:buFontTx/>
              <a:buChar char="-"/>
            </a:pPr>
            <a:r>
              <a:rPr lang="el-GR" sz="3900" b="1" dirty="0"/>
              <a:t>Εισοδηματική /οικονομική στήριξη</a:t>
            </a:r>
          </a:p>
          <a:p>
            <a:pPr>
              <a:buFontTx/>
              <a:buChar char="-"/>
            </a:pPr>
            <a:r>
              <a:rPr lang="el-GR" sz="3900" b="1" dirty="0"/>
              <a:t>Επιδόματα ανεργίας</a:t>
            </a:r>
          </a:p>
          <a:p>
            <a:pPr>
              <a:buFontTx/>
              <a:buChar char="-"/>
            </a:pPr>
            <a:r>
              <a:rPr lang="el-GR" sz="3900" b="1" dirty="0"/>
              <a:t>Αποζημιώσεις απολύσεων</a:t>
            </a:r>
          </a:p>
          <a:p>
            <a:pPr>
              <a:buFontTx/>
              <a:buChar char="-"/>
            </a:pPr>
            <a:r>
              <a:rPr lang="el-GR" sz="3900" b="1" dirty="0"/>
              <a:t>Πρόωρη συνταξιοδότηση</a:t>
            </a:r>
          </a:p>
          <a:p>
            <a:pPr>
              <a:buFontTx/>
              <a:buChar char="-"/>
            </a:pPr>
            <a:r>
              <a:rPr lang="el-GR" sz="3900" b="1" dirty="0"/>
              <a:t>Απασχόληση στο δημόσιο και κοινωνικό τομέα</a:t>
            </a:r>
          </a:p>
          <a:p>
            <a:pPr>
              <a:buFontTx/>
              <a:buChar char="-"/>
            </a:pPr>
            <a:endParaRPr lang="el-GR" sz="3900" b="1" dirty="0"/>
          </a:p>
        </p:txBody>
      </p:sp>
      <p:sp>
        <p:nvSpPr>
          <p:cNvPr id="5" name="4 - Ορθογώνιο">
            <a:extLst>
              <a:ext uri="{FF2B5EF4-FFF2-40B4-BE49-F238E27FC236}">
                <a16:creationId xmlns:a16="http://schemas.microsoft.com/office/drawing/2014/main" id="{AF2AF0C1-23F2-41DF-422D-1D048E82B407}"/>
              </a:ext>
            </a:extLst>
          </p:cNvPr>
          <p:cNvSpPr/>
          <p:nvPr/>
        </p:nvSpPr>
        <p:spPr>
          <a:xfrm>
            <a:off x="878541" y="878541"/>
            <a:ext cx="8265459" cy="369332"/>
          </a:xfrm>
          <a:prstGeom prst="rect">
            <a:avLst/>
          </a:prstGeom>
        </p:spPr>
        <p:txBody>
          <a:bodyPr wrap="square">
            <a:spAutoFit/>
          </a:bodyPr>
          <a:lstStyle/>
          <a:p>
            <a:r>
              <a:rPr lang="el-GR" b="1" dirty="0"/>
              <a:t> </a:t>
            </a:r>
            <a:endParaRPr lang="el-GR" dirty="0"/>
          </a:p>
        </p:txBody>
      </p:sp>
    </p:spTree>
    <p:extLst>
      <p:ext uri="{BB962C8B-B14F-4D97-AF65-F5344CB8AC3E}">
        <p14:creationId xmlns:p14="http://schemas.microsoft.com/office/powerpoint/2010/main" val="28365407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5E376-0ADE-3502-69D9-1299F7F1F7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87E85C-1286-C6B4-05D4-3241D888B225}"/>
              </a:ext>
            </a:extLst>
          </p:cNvPr>
          <p:cNvSpPr>
            <a:spLocks noGrp="1"/>
          </p:cNvSpPr>
          <p:nvPr>
            <p:ph type="title"/>
          </p:nvPr>
        </p:nvSpPr>
        <p:spPr>
          <a:xfrm>
            <a:off x="685801" y="62144"/>
            <a:ext cx="10131425" cy="790112"/>
          </a:xfrm>
        </p:spPr>
        <p:txBody>
          <a:bodyPr>
            <a:normAutofit fontScale="90000"/>
          </a:bodyPr>
          <a:lstStyle/>
          <a:p>
            <a:r>
              <a:rPr lang="el-GR" sz="2400" dirty="0"/>
              <a:t>ΧΩΡΟΤΑΞΙΑ  ΚΟΙΝΩΝΙΚΗΣ ΠΟΛΙΤΙΚΗΣ: εθνικη και υπερεθνικη διασταση</a:t>
            </a:r>
            <a:br>
              <a:rPr lang="el-GR" sz="2400" dirty="0"/>
            </a:br>
            <a:r>
              <a:rPr lang="el-GR" sz="2400" dirty="0"/>
              <a:t> 2</a:t>
            </a:r>
            <a:r>
              <a:rPr lang="el-GR" sz="2400" baseline="30000" dirty="0"/>
              <a:t>η</a:t>
            </a:r>
            <a:r>
              <a:rPr lang="el-GR" sz="2400" dirty="0"/>
              <a:t> ΕΙΣΗΓΗΣΗ</a:t>
            </a:r>
          </a:p>
        </p:txBody>
      </p:sp>
      <p:sp>
        <p:nvSpPr>
          <p:cNvPr id="3" name="Content Placeholder 2">
            <a:extLst>
              <a:ext uri="{FF2B5EF4-FFF2-40B4-BE49-F238E27FC236}">
                <a16:creationId xmlns:a16="http://schemas.microsoft.com/office/drawing/2014/main" id="{8A6AFE37-2E33-42D0-39CA-CC3EBC4DD160}"/>
              </a:ext>
            </a:extLst>
          </p:cNvPr>
          <p:cNvSpPr>
            <a:spLocks noGrp="1"/>
          </p:cNvSpPr>
          <p:nvPr>
            <p:ph idx="1"/>
          </p:nvPr>
        </p:nvSpPr>
        <p:spPr>
          <a:xfrm>
            <a:off x="989061" y="1108927"/>
            <a:ext cx="9463944" cy="5463504"/>
          </a:xfrm>
        </p:spPr>
        <p:txBody>
          <a:bodyPr>
            <a:normAutofit fontScale="77500" lnSpcReduction="20000"/>
          </a:bodyPr>
          <a:lstStyle/>
          <a:p>
            <a:pPr marL="0" indent="0">
              <a:buNone/>
            </a:pPr>
            <a:r>
              <a:rPr lang="el-GR" sz="3900" b="1" dirty="0"/>
              <a:t>Η Εθνική Στρατηγική για τις Ενεργητικές πολιτικές απασχόλησης 2022-2030</a:t>
            </a:r>
          </a:p>
          <a:p>
            <a:pPr marL="0" indent="0">
              <a:buNone/>
            </a:pPr>
            <a:endParaRPr lang="el-GR" sz="3900" b="1" dirty="0"/>
          </a:p>
          <a:p>
            <a:pPr marL="0" indent="0">
              <a:buNone/>
            </a:pPr>
            <a:r>
              <a:rPr lang="el-GR" sz="3900" b="1" dirty="0"/>
              <a:t>Στόχοι:</a:t>
            </a:r>
          </a:p>
          <a:p>
            <a:pPr lvl="0"/>
            <a:r>
              <a:rPr lang="el-GR" sz="3400" dirty="0"/>
              <a:t>ενίσχυση της απασχόλησης και η αντιμετώπιση της ανεργίας,</a:t>
            </a:r>
          </a:p>
          <a:p>
            <a:pPr lvl="0"/>
            <a:r>
              <a:rPr lang="el-GR" sz="3400" dirty="0"/>
              <a:t>ενίσχυση των προσόντων, των δεξιοτήτων και της απασχολησιμότητας του εργατικού δυναμικού,</a:t>
            </a:r>
          </a:p>
          <a:p>
            <a:r>
              <a:rPr lang="el-GR" sz="3400" dirty="0"/>
              <a:t>ενίσχυση της ετοιμότητας και προσαρμοστικότητας της αγοράς εργασίας και του εργατικού δυναμικού για ένα ραγδαία μεταβαλλόμενο κοινωνικό και οικονομικό περιβάλλον, καθώς και</a:t>
            </a:r>
          </a:p>
          <a:p>
            <a:r>
              <a:rPr lang="el-GR" sz="3400" dirty="0"/>
              <a:t>ευρύτερη βελτίωση των δεδομένων στην αγορά εργασίας και την απασχόληση </a:t>
            </a:r>
            <a:r>
              <a:rPr lang="el-GR" sz="3400" b="1" dirty="0"/>
              <a:t> </a:t>
            </a:r>
          </a:p>
        </p:txBody>
      </p:sp>
    </p:spTree>
    <p:extLst>
      <p:ext uri="{BB962C8B-B14F-4D97-AF65-F5344CB8AC3E}">
        <p14:creationId xmlns:p14="http://schemas.microsoft.com/office/powerpoint/2010/main" val="36046933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EBCD1-34EC-854A-2C4C-EFF2E8CF2F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875D2B-47F0-918E-DC1E-E11D7C0B5684}"/>
              </a:ext>
            </a:extLst>
          </p:cNvPr>
          <p:cNvSpPr>
            <a:spLocks noGrp="1"/>
          </p:cNvSpPr>
          <p:nvPr>
            <p:ph type="title"/>
          </p:nvPr>
        </p:nvSpPr>
        <p:spPr>
          <a:xfrm>
            <a:off x="685801" y="62144"/>
            <a:ext cx="10131425" cy="790112"/>
          </a:xfrm>
        </p:spPr>
        <p:txBody>
          <a:bodyPr>
            <a:normAutofit fontScale="90000"/>
          </a:bodyPr>
          <a:lstStyle/>
          <a:p>
            <a:r>
              <a:rPr lang="el-GR" sz="2400" dirty="0"/>
              <a:t>ΧΩΡΟΤΑΞΙΑ  ΚΟΙΝΩΝΙΚΗΣ ΠΟΛΙΤΙΚΗΣ: εθνικη και υπερεθνικη διασταση</a:t>
            </a:r>
            <a:br>
              <a:rPr lang="el-GR" sz="2400" dirty="0"/>
            </a:br>
            <a:r>
              <a:rPr lang="el-GR" sz="2400" dirty="0"/>
              <a:t> 2</a:t>
            </a:r>
            <a:r>
              <a:rPr lang="el-GR" sz="2400" baseline="30000" dirty="0"/>
              <a:t>η</a:t>
            </a:r>
            <a:r>
              <a:rPr lang="el-GR" sz="2400" dirty="0"/>
              <a:t> ΕΙΣΗΓΗΣΗ</a:t>
            </a:r>
          </a:p>
        </p:txBody>
      </p:sp>
      <p:sp>
        <p:nvSpPr>
          <p:cNvPr id="3" name="Content Placeholder 2">
            <a:extLst>
              <a:ext uri="{FF2B5EF4-FFF2-40B4-BE49-F238E27FC236}">
                <a16:creationId xmlns:a16="http://schemas.microsoft.com/office/drawing/2014/main" id="{02A90D41-A639-4726-0EB8-C576D9A44435}"/>
              </a:ext>
            </a:extLst>
          </p:cNvPr>
          <p:cNvSpPr>
            <a:spLocks noGrp="1"/>
          </p:cNvSpPr>
          <p:nvPr>
            <p:ph idx="1"/>
          </p:nvPr>
        </p:nvSpPr>
        <p:spPr>
          <a:xfrm>
            <a:off x="1019541" y="1063207"/>
            <a:ext cx="9463944" cy="5463504"/>
          </a:xfrm>
        </p:spPr>
        <p:txBody>
          <a:bodyPr>
            <a:normAutofit/>
          </a:bodyPr>
          <a:lstStyle/>
          <a:p>
            <a:pPr marL="0" indent="0">
              <a:buNone/>
            </a:pPr>
            <a:r>
              <a:rPr lang="el-GR" sz="3200" b="1" dirty="0"/>
              <a:t>Πολιτικές απασχόλησης στην Ελλάδα, σύμφωνα με την Εθνική Στρατηγική Απασχόλησης</a:t>
            </a:r>
          </a:p>
          <a:p>
            <a:pPr lvl="0"/>
            <a:r>
              <a:rPr lang="el-GR" b="1" dirty="0"/>
              <a:t>Υπηρεσίες Απασχόλησης</a:t>
            </a:r>
            <a:r>
              <a:rPr lang="el-GR" dirty="0"/>
              <a:t> (Employment Services)</a:t>
            </a:r>
          </a:p>
          <a:p>
            <a:pPr lvl="0"/>
            <a:r>
              <a:rPr lang="el-GR" b="1" dirty="0"/>
              <a:t>Εκπαίδευση και Κατάρτιση (</a:t>
            </a:r>
            <a:r>
              <a:rPr lang="en-US" b="1" dirty="0"/>
              <a:t>Education and Training</a:t>
            </a:r>
            <a:r>
              <a:rPr lang="el-GR" b="1" dirty="0"/>
              <a:t>)</a:t>
            </a:r>
            <a:r>
              <a:rPr lang="el-GR" dirty="0"/>
              <a:t>  </a:t>
            </a:r>
          </a:p>
          <a:p>
            <a:pPr lvl="0"/>
            <a:r>
              <a:rPr lang="el-GR" b="1" dirty="0"/>
              <a:t>Επιδοτούμενη Απασχόληση (Employment Incentives)</a:t>
            </a:r>
            <a:endParaRPr lang="el-GR" dirty="0"/>
          </a:p>
          <a:p>
            <a:pPr lvl="0"/>
            <a:r>
              <a:rPr lang="el-GR" b="1" dirty="0"/>
              <a:t>Προγράμματα Επιμερισμού των Θέσεων Εργασίας (Job Rotation and Job Sharing)</a:t>
            </a:r>
            <a:endParaRPr lang="el-GR" dirty="0"/>
          </a:p>
          <a:p>
            <a:pPr lvl="0"/>
            <a:r>
              <a:rPr lang="el-GR" b="1" dirty="0"/>
              <a:t>Προγράμματα Άμεσης Δημιουργίας Θέσεων Εργασίας (Direct Job Creation )</a:t>
            </a:r>
            <a:endParaRPr lang="el-GR" dirty="0"/>
          </a:p>
          <a:p>
            <a:pPr lvl="0"/>
            <a:r>
              <a:rPr lang="el-GR" b="1" dirty="0"/>
              <a:t>Προγράμματα Υποστήριξης και Επανένταξης στην Αγορά Εργασίας (Supported Employment and Rehabilitation</a:t>
            </a:r>
            <a:r>
              <a:rPr lang="el-GR" dirty="0"/>
              <a:t>)</a:t>
            </a:r>
          </a:p>
          <a:p>
            <a:pPr lvl="0"/>
            <a:r>
              <a:rPr lang="el-GR" b="1" dirty="0"/>
              <a:t>Πρωτοβουλίες Ενίσχυσης της Επιχειρηματικότητας (Start-Up Incentives) </a:t>
            </a:r>
            <a:r>
              <a:rPr lang="el-GR" dirty="0"/>
              <a:t> </a:t>
            </a:r>
          </a:p>
          <a:p>
            <a:pPr lvl="0"/>
            <a:r>
              <a:rPr lang="el-GR" b="1" dirty="0"/>
              <a:t>Επιδοματικές Πολιτικές για τους Ανέργους</a:t>
            </a:r>
            <a:r>
              <a:rPr lang="el-GR" dirty="0"/>
              <a:t> </a:t>
            </a:r>
            <a:r>
              <a:rPr lang="el-GR" b="1" dirty="0"/>
              <a:t>(</a:t>
            </a:r>
            <a:r>
              <a:rPr lang="en-US" b="1" dirty="0"/>
              <a:t>Out</a:t>
            </a:r>
            <a:r>
              <a:rPr lang="el-GR" b="1" dirty="0"/>
              <a:t>-</a:t>
            </a:r>
            <a:r>
              <a:rPr lang="en-US" b="1" dirty="0"/>
              <a:t>of</a:t>
            </a:r>
            <a:r>
              <a:rPr lang="el-GR" b="1" dirty="0"/>
              <a:t>-</a:t>
            </a:r>
            <a:r>
              <a:rPr lang="en-US" b="1" dirty="0"/>
              <a:t>Work Income Maintenance and Support</a:t>
            </a:r>
            <a:r>
              <a:rPr lang="el-GR" b="1" dirty="0"/>
              <a:t>)</a:t>
            </a:r>
            <a:endParaRPr lang="el-GR" dirty="0"/>
          </a:p>
          <a:p>
            <a:pPr lvl="0"/>
            <a:r>
              <a:rPr lang="el-GR" b="1" dirty="0"/>
              <a:t>Πρόωρη Συνταξιοδότηση (Early Retirement)</a:t>
            </a:r>
            <a:r>
              <a:rPr lang="el-GR" dirty="0"/>
              <a:t> </a:t>
            </a:r>
            <a:endParaRPr lang="el-GR" sz="3600" b="1" dirty="0"/>
          </a:p>
        </p:txBody>
      </p:sp>
      <p:sp>
        <p:nvSpPr>
          <p:cNvPr id="5" name="4 - Ορθογώνιο">
            <a:extLst>
              <a:ext uri="{FF2B5EF4-FFF2-40B4-BE49-F238E27FC236}">
                <a16:creationId xmlns:a16="http://schemas.microsoft.com/office/drawing/2014/main" id="{F6239B26-BBBA-079F-7E07-93BF9DADA0D5}"/>
              </a:ext>
            </a:extLst>
          </p:cNvPr>
          <p:cNvSpPr/>
          <p:nvPr/>
        </p:nvSpPr>
        <p:spPr>
          <a:xfrm>
            <a:off x="878541" y="878541"/>
            <a:ext cx="8265459" cy="369332"/>
          </a:xfrm>
          <a:prstGeom prst="rect">
            <a:avLst/>
          </a:prstGeom>
        </p:spPr>
        <p:txBody>
          <a:bodyPr wrap="square">
            <a:spAutoFit/>
          </a:bodyPr>
          <a:lstStyle/>
          <a:p>
            <a:r>
              <a:rPr lang="el-GR" b="1" dirty="0"/>
              <a:t> </a:t>
            </a:r>
            <a:endParaRPr lang="el-GR" dirty="0"/>
          </a:p>
        </p:txBody>
      </p:sp>
    </p:spTree>
    <p:extLst>
      <p:ext uri="{BB962C8B-B14F-4D97-AF65-F5344CB8AC3E}">
        <p14:creationId xmlns:p14="http://schemas.microsoft.com/office/powerpoint/2010/main" val="18121466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976574-15FE-A1BA-2632-7CDF59D4E1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978AB6-283C-89D9-12A2-9D26B20ACC54}"/>
              </a:ext>
            </a:extLst>
          </p:cNvPr>
          <p:cNvSpPr>
            <a:spLocks noGrp="1"/>
          </p:cNvSpPr>
          <p:nvPr>
            <p:ph type="title"/>
          </p:nvPr>
        </p:nvSpPr>
        <p:spPr>
          <a:xfrm>
            <a:off x="685801" y="62144"/>
            <a:ext cx="10131425" cy="790112"/>
          </a:xfrm>
        </p:spPr>
        <p:txBody>
          <a:bodyPr>
            <a:normAutofit fontScale="90000"/>
          </a:bodyPr>
          <a:lstStyle/>
          <a:p>
            <a:r>
              <a:rPr lang="el-GR" sz="2400" dirty="0"/>
              <a:t>ΧΩΡΟΤΑΞΙΑ  ΚΟΙΝΩΝΙΚΗΣ ΠΟΛΙΤΙΚΗΣ: εθνικη και υπερεθνικη διασταση</a:t>
            </a:r>
            <a:br>
              <a:rPr lang="el-GR" sz="2400" dirty="0"/>
            </a:br>
            <a:r>
              <a:rPr lang="el-GR" sz="2400" dirty="0"/>
              <a:t> 2</a:t>
            </a:r>
            <a:r>
              <a:rPr lang="el-GR" sz="2400" baseline="30000" dirty="0"/>
              <a:t>η</a:t>
            </a:r>
            <a:r>
              <a:rPr lang="el-GR" sz="2400" dirty="0"/>
              <a:t> ΕΙΣΗΓΗΣΗ</a:t>
            </a:r>
          </a:p>
        </p:txBody>
      </p:sp>
      <p:sp>
        <p:nvSpPr>
          <p:cNvPr id="3" name="Content Placeholder 2">
            <a:extLst>
              <a:ext uri="{FF2B5EF4-FFF2-40B4-BE49-F238E27FC236}">
                <a16:creationId xmlns:a16="http://schemas.microsoft.com/office/drawing/2014/main" id="{F583EFA2-F3E7-3270-F14C-9ECBA9001401}"/>
              </a:ext>
            </a:extLst>
          </p:cNvPr>
          <p:cNvSpPr>
            <a:spLocks noGrp="1"/>
          </p:cNvSpPr>
          <p:nvPr>
            <p:ph idx="1"/>
          </p:nvPr>
        </p:nvSpPr>
        <p:spPr>
          <a:xfrm>
            <a:off x="1019541" y="852256"/>
            <a:ext cx="9463944" cy="5500417"/>
          </a:xfrm>
        </p:spPr>
        <p:txBody>
          <a:bodyPr>
            <a:normAutofit/>
          </a:bodyPr>
          <a:lstStyle/>
          <a:p>
            <a:pPr marL="0" indent="0">
              <a:buNone/>
            </a:pPr>
            <a:r>
              <a:rPr lang="el-GR" sz="3200" b="1" dirty="0"/>
              <a:t>Ο Μηχανισμός Διάγνωσης των αναγκών της αγοράς εργασίας</a:t>
            </a:r>
          </a:p>
          <a:p>
            <a:pPr lvl="0"/>
            <a:r>
              <a:rPr lang="el-GR" b="1" dirty="0"/>
              <a:t> </a:t>
            </a:r>
            <a:r>
              <a:rPr lang="el-GR" sz="2400" dirty="0"/>
              <a:t>Καταγραφή, ανάλυση και οπτικοποίηση των τρεχουσών αναγκών της αγοράς εργασίας σε επαγγέλματα και δεξιότητες, σε σχέση με τις προσφερόμενες δεξιότητες από το εργατικό δυναμικό </a:t>
            </a:r>
          </a:p>
          <a:p>
            <a:pPr lvl="0"/>
            <a:r>
              <a:rPr lang="el-GR" sz="2400" dirty="0"/>
              <a:t>Αποτύπωση της συμμετοχής των επιχειρήσεων και των εργαζομένων και ανέργων σε προγράμματα κατάρτισης </a:t>
            </a:r>
          </a:p>
          <a:p>
            <a:pPr lvl="0"/>
            <a:r>
              <a:rPr lang="el-GR" sz="2400" dirty="0"/>
              <a:t>Πρόβλεψη βραχυπρόθεσμων και μεσοπρόθεσμων αναγκών, βάσει της δυναμικής που αναπτύσσουν οι διάφορες οικονομικές δραστηριότητες </a:t>
            </a:r>
          </a:p>
          <a:p>
            <a:pPr lvl="0"/>
            <a:r>
              <a:rPr lang="el-GR" sz="2400" dirty="0"/>
              <a:t>Παρακολούθηση των μεταβολών στο περιεχόμενο των επαγγελμάτων και των τεχνολογικών εξελίξεων που επιδρούν στην απασχόληση </a:t>
            </a:r>
          </a:p>
        </p:txBody>
      </p:sp>
    </p:spTree>
    <p:extLst>
      <p:ext uri="{BB962C8B-B14F-4D97-AF65-F5344CB8AC3E}">
        <p14:creationId xmlns:p14="http://schemas.microsoft.com/office/powerpoint/2010/main" val="32109468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1CDE7-7733-11C5-7E88-A380DD8C9F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2A12C6-FE30-E8C0-01C5-5FAE9ED4E283}"/>
              </a:ext>
            </a:extLst>
          </p:cNvPr>
          <p:cNvSpPr>
            <a:spLocks noGrp="1"/>
          </p:cNvSpPr>
          <p:nvPr>
            <p:ph type="title"/>
          </p:nvPr>
        </p:nvSpPr>
        <p:spPr>
          <a:xfrm>
            <a:off x="685801" y="62144"/>
            <a:ext cx="10131425" cy="790112"/>
          </a:xfrm>
        </p:spPr>
        <p:txBody>
          <a:bodyPr>
            <a:normAutofit fontScale="90000"/>
          </a:bodyPr>
          <a:lstStyle/>
          <a:p>
            <a:r>
              <a:rPr lang="el-GR" sz="2400" dirty="0"/>
              <a:t>ΧΩΡΟΤΑΞΙΑ  ΚΟΙΝΩΝΙΚΗΣ ΠΟΛΙΤΙΚΗΣ: εθνικη και υπερεθνικη διασταση</a:t>
            </a:r>
            <a:br>
              <a:rPr lang="el-GR" sz="2400" dirty="0"/>
            </a:br>
            <a:r>
              <a:rPr lang="el-GR" sz="2400" dirty="0"/>
              <a:t> 2</a:t>
            </a:r>
            <a:r>
              <a:rPr lang="el-GR" sz="2400" baseline="30000" dirty="0"/>
              <a:t>η</a:t>
            </a:r>
            <a:r>
              <a:rPr lang="el-GR" sz="2400" dirty="0"/>
              <a:t> ΕΙΣΗΓΗΣΗ</a:t>
            </a:r>
          </a:p>
        </p:txBody>
      </p:sp>
      <p:sp>
        <p:nvSpPr>
          <p:cNvPr id="3" name="Content Placeholder 2">
            <a:extLst>
              <a:ext uri="{FF2B5EF4-FFF2-40B4-BE49-F238E27FC236}">
                <a16:creationId xmlns:a16="http://schemas.microsoft.com/office/drawing/2014/main" id="{9BCB6CE3-CB00-C38F-B78D-06A80BC7EE61}"/>
              </a:ext>
            </a:extLst>
          </p:cNvPr>
          <p:cNvSpPr>
            <a:spLocks noGrp="1"/>
          </p:cNvSpPr>
          <p:nvPr>
            <p:ph idx="1"/>
          </p:nvPr>
        </p:nvSpPr>
        <p:spPr>
          <a:xfrm>
            <a:off x="1019541" y="852256"/>
            <a:ext cx="9463944" cy="5500417"/>
          </a:xfrm>
        </p:spPr>
        <p:txBody>
          <a:bodyPr>
            <a:normAutofit/>
          </a:bodyPr>
          <a:lstStyle/>
          <a:p>
            <a:pPr marL="0" indent="0">
              <a:buNone/>
            </a:pPr>
            <a:r>
              <a:rPr lang="el-GR" sz="3200" b="1" dirty="0"/>
              <a:t>Ο Μηχανισμός Διάγνωσης των αναγκών της αγοράς εργασίας</a:t>
            </a:r>
          </a:p>
          <a:p>
            <a:pPr marL="0" indent="0">
              <a:buNone/>
            </a:pPr>
            <a:endParaRPr lang="el-GR" sz="3200" b="1" dirty="0"/>
          </a:p>
          <a:p>
            <a:pPr lvl="0"/>
            <a:r>
              <a:rPr lang="el-GR" b="1" dirty="0"/>
              <a:t> </a:t>
            </a:r>
            <a:r>
              <a:rPr lang="el-GR" sz="3600" dirty="0"/>
              <a:t>Συγκέντρωση στατιστικών στοιχείων</a:t>
            </a:r>
          </a:p>
          <a:p>
            <a:pPr lvl="0"/>
            <a:r>
              <a:rPr lang="el-GR" sz="3600" dirty="0"/>
              <a:t>Εκπόνηση ερευνών και μελετών</a:t>
            </a:r>
          </a:p>
          <a:p>
            <a:pPr lvl="0"/>
            <a:r>
              <a:rPr lang="el-GR" sz="3600" dirty="0"/>
              <a:t>Πληροφοριακό Σύστημα - Ιστοσελίδα</a:t>
            </a:r>
          </a:p>
        </p:txBody>
      </p:sp>
    </p:spTree>
    <p:extLst>
      <p:ext uri="{BB962C8B-B14F-4D97-AF65-F5344CB8AC3E}">
        <p14:creationId xmlns:p14="http://schemas.microsoft.com/office/powerpoint/2010/main" val="27000057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4A818-38FC-45AB-A0D7-BA1C6C268AEA}"/>
              </a:ext>
            </a:extLst>
          </p:cNvPr>
          <p:cNvSpPr>
            <a:spLocks noGrp="1"/>
          </p:cNvSpPr>
          <p:nvPr>
            <p:ph type="title"/>
          </p:nvPr>
        </p:nvSpPr>
        <p:spPr/>
        <p:txBody>
          <a:bodyPr/>
          <a:lstStyle/>
          <a:p>
            <a:r>
              <a:rPr lang="el-GR" dirty="0"/>
              <a:t> </a:t>
            </a:r>
          </a:p>
        </p:txBody>
      </p:sp>
      <p:sp>
        <p:nvSpPr>
          <p:cNvPr id="3" name="Content Placeholder 2">
            <a:extLst>
              <a:ext uri="{FF2B5EF4-FFF2-40B4-BE49-F238E27FC236}">
                <a16:creationId xmlns:a16="http://schemas.microsoft.com/office/drawing/2014/main" id="{F70145F5-505C-4FC9-9461-24ECF7EFA8DB}"/>
              </a:ext>
            </a:extLst>
          </p:cNvPr>
          <p:cNvSpPr>
            <a:spLocks noGrp="1"/>
          </p:cNvSpPr>
          <p:nvPr>
            <p:ph idx="1"/>
          </p:nvPr>
        </p:nvSpPr>
        <p:spPr/>
        <p:txBody>
          <a:bodyPr>
            <a:normAutofit/>
          </a:bodyPr>
          <a:lstStyle/>
          <a:p>
            <a:pPr algn="ctr">
              <a:buNone/>
            </a:pPr>
            <a:r>
              <a:rPr lang="el-GR" sz="3200" dirty="0"/>
              <a:t>Ευχαριστώ για την προσοχή σας</a:t>
            </a:r>
          </a:p>
          <a:p>
            <a:pPr algn="ctr">
              <a:buNone/>
            </a:pPr>
            <a:endParaRPr lang="el-GR" sz="3200" dirty="0"/>
          </a:p>
          <a:p>
            <a:pPr algn="ctr">
              <a:buNone/>
            </a:pPr>
            <a:r>
              <a:rPr lang="el-GR" sz="3200" dirty="0"/>
              <a:t>Δήμητρα Νίκου</a:t>
            </a:r>
          </a:p>
          <a:p>
            <a:pPr algn="ctr">
              <a:buNone/>
            </a:pPr>
            <a:r>
              <a:rPr lang="en-US" sz="3200" dirty="0"/>
              <a:t>dnikou@ypakp.gr</a:t>
            </a:r>
            <a:endParaRPr lang="el-GR" sz="3200" dirty="0"/>
          </a:p>
        </p:txBody>
      </p:sp>
      <p:pic>
        <p:nvPicPr>
          <p:cNvPr id="4" name="Εικόνα 6">
            <a:extLst>
              <a:ext uri="{FF2B5EF4-FFF2-40B4-BE49-F238E27FC236}">
                <a16:creationId xmlns:a16="http://schemas.microsoft.com/office/drawing/2014/main" id="{D48454E1-9006-F31A-E537-895F95D5ED9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8974" y="4870217"/>
            <a:ext cx="2359026" cy="1378184"/>
          </a:xfrm>
          <a:prstGeom prst="rect">
            <a:avLst/>
          </a:prstGeom>
          <a:noFill/>
          <a:ln>
            <a:noFill/>
          </a:ln>
        </p:spPr>
      </p:pic>
      <p:pic>
        <p:nvPicPr>
          <p:cNvPr id="5" name="Εικόνα 11">
            <a:extLst>
              <a:ext uri="{FF2B5EF4-FFF2-40B4-BE49-F238E27FC236}">
                <a16:creationId xmlns:a16="http://schemas.microsoft.com/office/drawing/2014/main" id="{A0CA3DEA-444B-D5CA-FB02-ECB5DC2D518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0776" y="5325979"/>
            <a:ext cx="3285423" cy="770021"/>
          </a:xfrm>
          <a:prstGeom prst="rect">
            <a:avLst/>
          </a:prstGeom>
          <a:noFill/>
          <a:ln>
            <a:noFill/>
          </a:ln>
          <a:effectLst/>
        </p:spPr>
      </p:pic>
    </p:spTree>
    <p:extLst>
      <p:ext uri="{BB962C8B-B14F-4D97-AF65-F5344CB8AC3E}">
        <p14:creationId xmlns:p14="http://schemas.microsoft.com/office/powerpoint/2010/main" val="31105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8F7C0-2D80-263A-26EB-92D7E25C5E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2FE30A-52B9-A7AB-43F1-3C7B956150EE}"/>
              </a:ext>
            </a:extLst>
          </p:cNvPr>
          <p:cNvSpPr>
            <a:spLocks noGrp="1"/>
          </p:cNvSpPr>
          <p:nvPr>
            <p:ph type="title"/>
          </p:nvPr>
        </p:nvSpPr>
        <p:spPr>
          <a:xfrm>
            <a:off x="685801" y="62144"/>
            <a:ext cx="10131425" cy="1060802"/>
          </a:xfrm>
        </p:spPr>
        <p:txBody>
          <a:bodyPr>
            <a:normAutofit/>
          </a:bodyPr>
          <a:lstStyle/>
          <a:p>
            <a:r>
              <a:rPr lang="el-GR" sz="2400" dirty="0"/>
              <a:t>ΧΩΡΟΤΑΞΙΑ  ΚΟΙΝΩΝΙΚΗΣ ΠΟΛΙΤΙΚΗΣ: εθνικη και υπερεθνικη διασταση </a:t>
            </a:r>
            <a:br>
              <a:rPr lang="el-GR" sz="2400" dirty="0"/>
            </a:br>
            <a:r>
              <a:rPr lang="el-GR" sz="2400" dirty="0"/>
              <a:t>2</a:t>
            </a:r>
            <a:r>
              <a:rPr lang="el-GR" sz="2400" baseline="30000" dirty="0"/>
              <a:t>η</a:t>
            </a:r>
            <a:r>
              <a:rPr lang="el-GR" sz="2400" dirty="0"/>
              <a:t> ΕΙΣΗΓΗΣΗ</a:t>
            </a:r>
          </a:p>
        </p:txBody>
      </p:sp>
      <p:sp>
        <p:nvSpPr>
          <p:cNvPr id="3" name="Content Placeholder 2">
            <a:extLst>
              <a:ext uri="{FF2B5EF4-FFF2-40B4-BE49-F238E27FC236}">
                <a16:creationId xmlns:a16="http://schemas.microsoft.com/office/drawing/2014/main" id="{A1E482B9-DF40-2B49-D549-66F9B159072E}"/>
              </a:ext>
            </a:extLst>
          </p:cNvPr>
          <p:cNvSpPr>
            <a:spLocks noGrp="1"/>
          </p:cNvSpPr>
          <p:nvPr>
            <p:ph idx="1"/>
          </p:nvPr>
        </p:nvSpPr>
        <p:spPr>
          <a:xfrm>
            <a:off x="434222" y="1122946"/>
            <a:ext cx="11323555" cy="5454318"/>
          </a:xfrm>
        </p:spPr>
        <p:txBody>
          <a:bodyPr>
            <a:normAutofit fontScale="85000" lnSpcReduction="20000"/>
          </a:bodyPr>
          <a:lstStyle/>
          <a:p>
            <a:pPr marL="0" indent="0" algn="ctr">
              <a:buNone/>
            </a:pPr>
            <a:endParaRPr lang="el-GR" sz="3600" b="1" dirty="0"/>
          </a:p>
          <a:p>
            <a:pPr marL="0" indent="0" algn="ctr">
              <a:buNone/>
            </a:pPr>
            <a:r>
              <a:rPr lang="el-GR" sz="3600" b="1" dirty="0"/>
              <a:t>Η Απασχόληση για τη </a:t>
            </a:r>
            <a:r>
              <a:rPr lang="en-US" sz="3600" b="1" dirty="0"/>
              <a:t>Eurostat </a:t>
            </a:r>
            <a:r>
              <a:rPr lang="el-GR" sz="3600" b="1" dirty="0"/>
              <a:t> και τη ΔΟΕ</a:t>
            </a:r>
          </a:p>
          <a:p>
            <a:pPr marL="0" indent="0" algn="ctr">
              <a:buNone/>
            </a:pPr>
            <a:endParaRPr lang="el-GR" sz="1600" b="1" dirty="0"/>
          </a:p>
          <a:p>
            <a:r>
              <a:rPr lang="en-US" sz="3600" b="1" dirty="0"/>
              <a:t>Eurostat: </a:t>
            </a:r>
            <a:r>
              <a:rPr lang="el-GR" sz="3600" dirty="0"/>
              <a:t>Απασχολούμενος = άτομο 15-89 ετών το οποίο κατά τη διάρκεια της εβδομάδας αναφοράς :</a:t>
            </a:r>
          </a:p>
          <a:p>
            <a:pPr marL="0" indent="0">
              <a:buNone/>
            </a:pPr>
            <a:r>
              <a:rPr lang="el-GR" sz="3600" dirty="0"/>
              <a:t> - εργάστηκε τουλάχιστον 1 ώρα, έναντι αμοιβής  ή κέρδους</a:t>
            </a:r>
          </a:p>
          <a:p>
            <a:pPr marL="0" indent="0">
              <a:buNone/>
            </a:pPr>
            <a:r>
              <a:rPr lang="el-GR" sz="3600" dirty="0"/>
              <a:t> - δεν εργάστηκε προσωρινά, αλλά είχε θέση εργασίας και </a:t>
            </a:r>
          </a:p>
          <a:p>
            <a:pPr marL="0" indent="0">
              <a:buNone/>
            </a:pPr>
            <a:r>
              <a:rPr lang="el-GR" sz="3600" dirty="0"/>
              <a:t>   σύνδεση με την εργασία</a:t>
            </a:r>
          </a:p>
          <a:p>
            <a:pPr marL="0" indent="0">
              <a:buNone/>
            </a:pPr>
            <a:r>
              <a:rPr lang="el-GR" sz="3600" dirty="0"/>
              <a:t>-  Παράγει γεωργικά προϊόντα για πώληση ή ανταλλαγή</a:t>
            </a:r>
          </a:p>
          <a:p>
            <a:endParaRPr lang="el-GR" sz="3600" b="1" dirty="0"/>
          </a:p>
          <a:p>
            <a:r>
              <a:rPr lang="en-US" sz="3600" b="1" dirty="0"/>
              <a:t>ILO: </a:t>
            </a:r>
            <a:r>
              <a:rPr lang="el-GR" sz="3600" dirty="0"/>
              <a:t>Ίδιος βασικός ορισμός, χωρίς άνω όριο στην ηλικία</a:t>
            </a:r>
            <a:endParaRPr lang="el-GR" sz="1600" dirty="0"/>
          </a:p>
          <a:p>
            <a:pPr marL="0" indent="0" algn="just">
              <a:buNone/>
            </a:pPr>
            <a:endParaRPr lang="el-GR" sz="2800" dirty="0"/>
          </a:p>
          <a:p>
            <a:pPr algn="just">
              <a:buSzPct val="83000"/>
            </a:pPr>
            <a:endParaRPr lang="el-GR" sz="2800" dirty="0">
              <a:sym typeface="Calibri"/>
            </a:endParaRPr>
          </a:p>
        </p:txBody>
      </p:sp>
      <p:sp>
        <p:nvSpPr>
          <p:cNvPr id="5" name="4 - Ορθογώνιο">
            <a:extLst>
              <a:ext uri="{FF2B5EF4-FFF2-40B4-BE49-F238E27FC236}">
                <a16:creationId xmlns:a16="http://schemas.microsoft.com/office/drawing/2014/main" id="{651523AE-1E9D-2395-B61A-58F2A97054D9}"/>
              </a:ext>
            </a:extLst>
          </p:cNvPr>
          <p:cNvSpPr/>
          <p:nvPr/>
        </p:nvSpPr>
        <p:spPr>
          <a:xfrm>
            <a:off x="878541" y="878541"/>
            <a:ext cx="8265459" cy="369332"/>
          </a:xfrm>
          <a:prstGeom prst="rect">
            <a:avLst/>
          </a:prstGeom>
        </p:spPr>
        <p:txBody>
          <a:bodyPr wrap="square">
            <a:spAutoFit/>
          </a:bodyPr>
          <a:lstStyle/>
          <a:p>
            <a:r>
              <a:rPr lang="el-GR" b="1" dirty="0"/>
              <a:t> </a:t>
            </a:r>
            <a:endParaRPr lang="el-GR" dirty="0"/>
          </a:p>
        </p:txBody>
      </p:sp>
    </p:spTree>
    <p:extLst>
      <p:ext uri="{BB962C8B-B14F-4D97-AF65-F5344CB8AC3E}">
        <p14:creationId xmlns:p14="http://schemas.microsoft.com/office/powerpoint/2010/main" val="944608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CC2B8-768B-6D44-E6AE-0B5CF91B67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9D9F86-FB62-5B01-0CB2-3D20ECCDE760}"/>
              </a:ext>
            </a:extLst>
          </p:cNvPr>
          <p:cNvSpPr>
            <a:spLocks noGrp="1"/>
          </p:cNvSpPr>
          <p:nvPr>
            <p:ph type="title"/>
          </p:nvPr>
        </p:nvSpPr>
        <p:spPr>
          <a:xfrm>
            <a:off x="685801" y="62144"/>
            <a:ext cx="10131425" cy="790112"/>
          </a:xfrm>
        </p:spPr>
        <p:txBody>
          <a:bodyPr>
            <a:normAutofit fontScale="90000"/>
          </a:bodyPr>
          <a:lstStyle/>
          <a:p>
            <a:r>
              <a:rPr lang="el-GR" sz="2400" dirty="0"/>
              <a:t>ΧΩΡΟΤΑΞΙΑ  ΚΟΙΝΩΝΙΚΗΣ ΠΟΛΙΤΙΚΗΣ: εθνικη και υπερεθνικη διασταση</a:t>
            </a:r>
            <a:br>
              <a:rPr lang="el-GR" sz="2400" dirty="0"/>
            </a:br>
            <a:r>
              <a:rPr lang="el-GR" sz="2400" dirty="0"/>
              <a:t> 2</a:t>
            </a:r>
            <a:r>
              <a:rPr lang="el-GR" sz="2400" baseline="30000" dirty="0"/>
              <a:t>η</a:t>
            </a:r>
            <a:r>
              <a:rPr lang="el-GR" sz="2400" dirty="0"/>
              <a:t> ΕΙΣΗΓΗΣΗ</a:t>
            </a:r>
          </a:p>
        </p:txBody>
      </p:sp>
      <p:sp>
        <p:nvSpPr>
          <p:cNvPr id="3" name="Content Placeholder 2">
            <a:extLst>
              <a:ext uri="{FF2B5EF4-FFF2-40B4-BE49-F238E27FC236}">
                <a16:creationId xmlns:a16="http://schemas.microsoft.com/office/drawing/2014/main" id="{D8C30B9F-DDFF-AE13-CA5E-CC05C1260F93}"/>
              </a:ext>
            </a:extLst>
          </p:cNvPr>
          <p:cNvSpPr>
            <a:spLocks noGrp="1"/>
          </p:cNvSpPr>
          <p:nvPr>
            <p:ph idx="1"/>
          </p:nvPr>
        </p:nvSpPr>
        <p:spPr>
          <a:xfrm>
            <a:off x="434222" y="852256"/>
            <a:ext cx="11323555" cy="5596670"/>
          </a:xfrm>
        </p:spPr>
        <p:txBody>
          <a:bodyPr>
            <a:normAutofit fontScale="92500" lnSpcReduction="20000"/>
          </a:bodyPr>
          <a:lstStyle/>
          <a:p>
            <a:pPr marL="0" indent="0" algn="ctr">
              <a:buNone/>
            </a:pPr>
            <a:endParaRPr lang="el-GR" sz="3600" b="1" dirty="0"/>
          </a:p>
          <a:p>
            <a:pPr marL="0" indent="0" algn="ctr">
              <a:buNone/>
            </a:pPr>
            <a:r>
              <a:rPr lang="el-GR" sz="3600" b="1" dirty="0"/>
              <a:t>Η Απασχόληση για τη </a:t>
            </a:r>
            <a:r>
              <a:rPr lang="en-US" sz="3600" b="1" dirty="0"/>
              <a:t>Eurostat </a:t>
            </a:r>
            <a:r>
              <a:rPr lang="el-GR" sz="3600" b="1" dirty="0"/>
              <a:t> και τη ΔΟΕ</a:t>
            </a:r>
          </a:p>
          <a:p>
            <a:pPr marL="0" indent="0" algn="ctr">
              <a:buNone/>
            </a:pPr>
            <a:endParaRPr lang="el-GR" sz="3600" b="1" dirty="0"/>
          </a:p>
          <a:p>
            <a:pPr marL="0" indent="0">
              <a:buNone/>
            </a:pPr>
            <a:r>
              <a:rPr lang="en-US" sz="3600" b="1" dirty="0"/>
              <a:t>Eurostat: </a:t>
            </a:r>
            <a:r>
              <a:rPr lang="el-GR" sz="3600" dirty="0"/>
              <a:t>Απασχολούμενος μπορεί να είναι:</a:t>
            </a:r>
          </a:p>
          <a:p>
            <a:pPr marL="0" indent="0">
              <a:buNone/>
            </a:pPr>
            <a:r>
              <a:rPr lang="el-GR" sz="3600" dirty="0"/>
              <a:t>- Μισθωτός</a:t>
            </a:r>
          </a:p>
          <a:p>
            <a:pPr marL="0" indent="0">
              <a:buNone/>
            </a:pPr>
            <a:r>
              <a:rPr lang="el-GR" sz="3600" dirty="0"/>
              <a:t>- Αυτοαπασχολούμενος</a:t>
            </a:r>
          </a:p>
          <a:p>
            <a:pPr>
              <a:buFontTx/>
              <a:buChar char="-"/>
            </a:pPr>
            <a:r>
              <a:rPr lang="el-GR" sz="3600" dirty="0"/>
              <a:t>Εργοδότης</a:t>
            </a:r>
          </a:p>
          <a:p>
            <a:pPr>
              <a:buFontTx/>
              <a:buChar char="-"/>
            </a:pPr>
            <a:r>
              <a:rPr lang="el-GR" sz="3600" dirty="0"/>
              <a:t>Άτυπα απασχολούμενος</a:t>
            </a:r>
          </a:p>
          <a:p>
            <a:pPr>
              <a:buFontTx/>
              <a:buChar char="-"/>
            </a:pPr>
            <a:r>
              <a:rPr lang="el-GR" sz="3600" dirty="0"/>
              <a:t>Απασχολούμενος στην παραγωγή αγαθών και υπηρεσιών για ιδιωτική κατανάλωση</a:t>
            </a:r>
            <a:endParaRPr lang="en-US" sz="3600" dirty="0"/>
          </a:p>
          <a:p>
            <a:pPr marL="0" indent="0" algn="just">
              <a:buNone/>
            </a:pPr>
            <a:endParaRPr lang="el-GR" sz="2800" dirty="0"/>
          </a:p>
          <a:p>
            <a:pPr algn="just">
              <a:buSzPct val="83000"/>
            </a:pPr>
            <a:endParaRPr lang="el-GR" sz="2800" dirty="0">
              <a:sym typeface="Calibri"/>
            </a:endParaRPr>
          </a:p>
        </p:txBody>
      </p:sp>
      <p:sp>
        <p:nvSpPr>
          <p:cNvPr id="5" name="4 - Ορθογώνιο">
            <a:extLst>
              <a:ext uri="{FF2B5EF4-FFF2-40B4-BE49-F238E27FC236}">
                <a16:creationId xmlns:a16="http://schemas.microsoft.com/office/drawing/2014/main" id="{6DB24245-74E5-8F24-88DD-2AF7B3773D7A}"/>
              </a:ext>
            </a:extLst>
          </p:cNvPr>
          <p:cNvSpPr/>
          <p:nvPr/>
        </p:nvSpPr>
        <p:spPr>
          <a:xfrm>
            <a:off x="878541" y="878541"/>
            <a:ext cx="8265459" cy="369332"/>
          </a:xfrm>
          <a:prstGeom prst="rect">
            <a:avLst/>
          </a:prstGeom>
        </p:spPr>
        <p:txBody>
          <a:bodyPr wrap="square">
            <a:spAutoFit/>
          </a:bodyPr>
          <a:lstStyle/>
          <a:p>
            <a:r>
              <a:rPr lang="el-GR" b="1" dirty="0"/>
              <a:t> </a:t>
            </a:r>
            <a:endParaRPr lang="el-GR" dirty="0"/>
          </a:p>
        </p:txBody>
      </p:sp>
    </p:spTree>
    <p:extLst>
      <p:ext uri="{BB962C8B-B14F-4D97-AF65-F5344CB8AC3E}">
        <p14:creationId xmlns:p14="http://schemas.microsoft.com/office/powerpoint/2010/main" val="3934990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932D6-2B34-CF70-614E-400F8D2E67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267AEB-B023-70AC-C7B2-49DF5AB04BF1}"/>
              </a:ext>
            </a:extLst>
          </p:cNvPr>
          <p:cNvSpPr>
            <a:spLocks noGrp="1"/>
          </p:cNvSpPr>
          <p:nvPr>
            <p:ph type="title"/>
          </p:nvPr>
        </p:nvSpPr>
        <p:spPr>
          <a:xfrm>
            <a:off x="685801" y="62144"/>
            <a:ext cx="10131425" cy="790112"/>
          </a:xfrm>
        </p:spPr>
        <p:txBody>
          <a:bodyPr>
            <a:normAutofit fontScale="90000"/>
          </a:bodyPr>
          <a:lstStyle/>
          <a:p>
            <a:r>
              <a:rPr lang="el-GR" sz="2400" dirty="0"/>
              <a:t>ΧΩΡΟΤΑΞΙΑ  ΚΟΙΝΩΝΙΚΗΣ ΠΟΛΙΤΙΚΗΣ: εθνικη και υπερεθνικη διασταση</a:t>
            </a:r>
            <a:br>
              <a:rPr lang="el-GR" sz="2400" dirty="0"/>
            </a:br>
            <a:r>
              <a:rPr lang="el-GR" sz="2400" dirty="0"/>
              <a:t> 2</a:t>
            </a:r>
            <a:r>
              <a:rPr lang="el-GR" sz="2400" baseline="30000" dirty="0"/>
              <a:t>η</a:t>
            </a:r>
            <a:r>
              <a:rPr lang="el-GR" sz="2400" dirty="0"/>
              <a:t> ΕΙΣΗΓΗΣΗ</a:t>
            </a:r>
          </a:p>
        </p:txBody>
      </p:sp>
      <p:sp>
        <p:nvSpPr>
          <p:cNvPr id="3" name="Content Placeholder 2">
            <a:extLst>
              <a:ext uri="{FF2B5EF4-FFF2-40B4-BE49-F238E27FC236}">
                <a16:creationId xmlns:a16="http://schemas.microsoft.com/office/drawing/2014/main" id="{A32022E8-3020-A245-5C35-7A44C29F0996}"/>
              </a:ext>
            </a:extLst>
          </p:cNvPr>
          <p:cNvSpPr>
            <a:spLocks noGrp="1"/>
          </p:cNvSpPr>
          <p:nvPr>
            <p:ph idx="1"/>
          </p:nvPr>
        </p:nvSpPr>
        <p:spPr>
          <a:xfrm>
            <a:off x="434222" y="852256"/>
            <a:ext cx="11323555" cy="5596670"/>
          </a:xfrm>
        </p:spPr>
        <p:txBody>
          <a:bodyPr>
            <a:normAutofit fontScale="85000" lnSpcReduction="20000"/>
          </a:bodyPr>
          <a:lstStyle/>
          <a:p>
            <a:pPr marL="0" indent="0" algn="ctr">
              <a:buNone/>
            </a:pPr>
            <a:endParaRPr lang="el-GR" sz="3600" b="1" dirty="0"/>
          </a:p>
          <a:p>
            <a:pPr marL="0" indent="0" algn="ctr">
              <a:buNone/>
            </a:pPr>
            <a:r>
              <a:rPr lang="el-GR" sz="3600" b="1" dirty="0"/>
              <a:t>Η Απασχόληση για τη </a:t>
            </a:r>
            <a:r>
              <a:rPr lang="en-US" sz="3600" b="1" dirty="0"/>
              <a:t>Eurostat </a:t>
            </a:r>
            <a:r>
              <a:rPr lang="el-GR" sz="3600" b="1" dirty="0"/>
              <a:t> και τη ΔΟΕ</a:t>
            </a:r>
          </a:p>
          <a:p>
            <a:pPr marL="0" indent="0">
              <a:buNone/>
            </a:pPr>
            <a:r>
              <a:rPr lang="en-US" sz="3600" b="1" dirty="0"/>
              <a:t>Eurostat: </a:t>
            </a:r>
            <a:r>
              <a:rPr lang="el-GR" sz="3600" dirty="0"/>
              <a:t>Βασικοί δείκτες για τη μέτρηση της απασχόλησης:</a:t>
            </a:r>
          </a:p>
          <a:p>
            <a:r>
              <a:rPr lang="el-GR" sz="3600" dirty="0"/>
              <a:t>Ποσοστό απασχόλησης</a:t>
            </a:r>
          </a:p>
          <a:p>
            <a:r>
              <a:rPr lang="el-GR" sz="3600" dirty="0"/>
              <a:t>Αριθμός και ποσοστό απασχολούμενων κατά: </a:t>
            </a:r>
          </a:p>
          <a:p>
            <a:pPr marL="0" indent="0">
              <a:buNone/>
            </a:pPr>
            <a:r>
              <a:rPr lang="el-GR" sz="3600" dirty="0"/>
              <a:t>    - φύλο, ηλικία, επίπεδο εκπαίδευσης, ιθαγένεια, περιφέρεια, </a:t>
            </a:r>
          </a:p>
          <a:p>
            <a:pPr marL="0" indent="0">
              <a:buNone/>
            </a:pPr>
            <a:r>
              <a:rPr lang="el-GR" sz="3600" dirty="0"/>
              <a:t>    - θέση στο επάγγελμα, επάγγελμα, </a:t>
            </a:r>
          </a:p>
          <a:p>
            <a:pPr marL="0" indent="0">
              <a:buNone/>
            </a:pPr>
            <a:r>
              <a:rPr lang="el-GR" sz="3600" dirty="0"/>
              <a:t>    - κλάδο οικονομικής δραστηριότητας</a:t>
            </a:r>
          </a:p>
          <a:p>
            <a:pPr marL="0" indent="0">
              <a:buNone/>
            </a:pPr>
            <a:r>
              <a:rPr lang="el-GR" sz="3600" dirty="0"/>
              <a:t>    - ώρες εργασίας, ύπαρξη δεύτερης εργασίας, επιθυμία για </a:t>
            </a:r>
          </a:p>
          <a:p>
            <a:pPr marL="0" indent="0">
              <a:buNone/>
            </a:pPr>
            <a:r>
              <a:rPr lang="el-GR" sz="3600" dirty="0"/>
              <a:t>       περισσότερες ώρες εργασίας</a:t>
            </a:r>
            <a:endParaRPr lang="el-GR" sz="2800" dirty="0"/>
          </a:p>
          <a:p>
            <a:pPr algn="just">
              <a:buSzPct val="83000"/>
            </a:pPr>
            <a:endParaRPr lang="el-GR" sz="2800" dirty="0">
              <a:sym typeface="Calibri"/>
            </a:endParaRPr>
          </a:p>
        </p:txBody>
      </p:sp>
      <p:sp>
        <p:nvSpPr>
          <p:cNvPr id="5" name="4 - Ορθογώνιο">
            <a:extLst>
              <a:ext uri="{FF2B5EF4-FFF2-40B4-BE49-F238E27FC236}">
                <a16:creationId xmlns:a16="http://schemas.microsoft.com/office/drawing/2014/main" id="{654D7253-3E93-78D7-C84A-C3100422481B}"/>
              </a:ext>
            </a:extLst>
          </p:cNvPr>
          <p:cNvSpPr/>
          <p:nvPr/>
        </p:nvSpPr>
        <p:spPr>
          <a:xfrm>
            <a:off x="878541" y="878541"/>
            <a:ext cx="8265459" cy="369332"/>
          </a:xfrm>
          <a:prstGeom prst="rect">
            <a:avLst/>
          </a:prstGeom>
        </p:spPr>
        <p:txBody>
          <a:bodyPr wrap="square">
            <a:spAutoFit/>
          </a:bodyPr>
          <a:lstStyle/>
          <a:p>
            <a:r>
              <a:rPr lang="el-GR" b="1" dirty="0"/>
              <a:t> </a:t>
            </a:r>
            <a:endParaRPr lang="el-GR" dirty="0"/>
          </a:p>
        </p:txBody>
      </p:sp>
    </p:spTree>
    <p:extLst>
      <p:ext uri="{BB962C8B-B14F-4D97-AF65-F5344CB8AC3E}">
        <p14:creationId xmlns:p14="http://schemas.microsoft.com/office/powerpoint/2010/main" val="2788386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3A4D9-35EE-A643-2CA1-987DB56608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468D2A-D9BD-EBB3-FF60-C88A67998100}"/>
              </a:ext>
            </a:extLst>
          </p:cNvPr>
          <p:cNvSpPr>
            <a:spLocks noGrp="1"/>
          </p:cNvSpPr>
          <p:nvPr>
            <p:ph type="title"/>
          </p:nvPr>
        </p:nvSpPr>
        <p:spPr>
          <a:xfrm>
            <a:off x="685801" y="62144"/>
            <a:ext cx="10131425" cy="790112"/>
          </a:xfrm>
        </p:spPr>
        <p:txBody>
          <a:bodyPr>
            <a:normAutofit fontScale="90000"/>
          </a:bodyPr>
          <a:lstStyle/>
          <a:p>
            <a:r>
              <a:rPr lang="el-GR" sz="2400" dirty="0"/>
              <a:t>ΧΩΡΟΤΑΞΙΑ  ΚΟΙΝΩΝΙΚΗΣ ΠΟΛΙΤΙΚΗΣ: εθνικη και υπερεθνικη διασταση</a:t>
            </a:r>
            <a:br>
              <a:rPr lang="el-GR" sz="2400" dirty="0"/>
            </a:br>
            <a:r>
              <a:rPr lang="el-GR" sz="2400" dirty="0"/>
              <a:t> 2</a:t>
            </a:r>
            <a:r>
              <a:rPr lang="el-GR" sz="2400" baseline="30000" dirty="0"/>
              <a:t>η</a:t>
            </a:r>
            <a:r>
              <a:rPr lang="el-GR" sz="2400" dirty="0"/>
              <a:t> ΕΙΣΗΓΗΣΗ</a:t>
            </a:r>
          </a:p>
        </p:txBody>
      </p:sp>
      <p:sp>
        <p:nvSpPr>
          <p:cNvPr id="3" name="Content Placeholder 2">
            <a:extLst>
              <a:ext uri="{FF2B5EF4-FFF2-40B4-BE49-F238E27FC236}">
                <a16:creationId xmlns:a16="http://schemas.microsoft.com/office/drawing/2014/main" id="{435DCA88-54B7-B328-5B58-68DCD8B2D0D1}"/>
              </a:ext>
            </a:extLst>
          </p:cNvPr>
          <p:cNvSpPr>
            <a:spLocks noGrp="1"/>
          </p:cNvSpPr>
          <p:nvPr>
            <p:ph idx="1"/>
          </p:nvPr>
        </p:nvSpPr>
        <p:spPr>
          <a:xfrm>
            <a:off x="434222" y="852256"/>
            <a:ext cx="11323555" cy="5596670"/>
          </a:xfrm>
        </p:spPr>
        <p:txBody>
          <a:bodyPr>
            <a:normAutofit/>
          </a:bodyPr>
          <a:lstStyle/>
          <a:p>
            <a:pPr marL="0" indent="0" algn="ctr">
              <a:buNone/>
            </a:pPr>
            <a:r>
              <a:rPr lang="el-GR" sz="3600" b="1" dirty="0"/>
              <a:t>Η Απασχόληση για τη </a:t>
            </a:r>
            <a:r>
              <a:rPr lang="en-US" sz="3600" b="1" dirty="0"/>
              <a:t>Eurostat </a:t>
            </a:r>
            <a:r>
              <a:rPr lang="el-GR" sz="3600" b="1" dirty="0"/>
              <a:t> και τη ΔΟΕ</a:t>
            </a:r>
          </a:p>
          <a:p>
            <a:r>
              <a:rPr lang="el-GR" sz="3600" b="1" dirty="0"/>
              <a:t>ΔΟΕ</a:t>
            </a:r>
            <a:r>
              <a:rPr lang="en-US" sz="3600" b="1" dirty="0"/>
              <a:t>: </a:t>
            </a:r>
            <a:r>
              <a:rPr lang="el-GR" sz="3600" dirty="0"/>
              <a:t>Απασχολούμενος: άτομο ηλικίας άνω των 15 ετών το  οποίο εργάστηκε τουλάχιστον 1 ώρα κατά την εβοδομάδα αναφοράς, έναντι αμοιβής ή κέρδους</a:t>
            </a:r>
          </a:p>
          <a:p>
            <a:r>
              <a:rPr lang="el-GR" sz="3600" dirty="0"/>
              <a:t> Διαφορές μεταξύ ορισμών </a:t>
            </a:r>
            <a:r>
              <a:rPr lang="en-US" sz="3600" dirty="0"/>
              <a:t>Eurostat </a:t>
            </a:r>
            <a:r>
              <a:rPr lang="el-GR" sz="3600" dirty="0"/>
              <a:t>και ΔΟΕ</a:t>
            </a:r>
          </a:p>
          <a:p>
            <a:pPr marL="0" indent="0">
              <a:buNone/>
            </a:pPr>
            <a:r>
              <a:rPr lang="el-GR" sz="3600" dirty="0"/>
              <a:t>    - άνω όριο ηλικίας</a:t>
            </a:r>
          </a:p>
          <a:p>
            <a:pPr marL="0" indent="0">
              <a:buNone/>
            </a:pPr>
            <a:r>
              <a:rPr lang="el-GR" sz="3600" dirty="0"/>
              <a:t>    - γεωγραφική εμβέλεια</a:t>
            </a:r>
          </a:p>
          <a:p>
            <a:pPr marL="0" indent="0">
              <a:buNone/>
            </a:pPr>
            <a:r>
              <a:rPr lang="el-GR" sz="3600" dirty="0"/>
              <a:t>    - στόχος</a:t>
            </a:r>
            <a:endParaRPr lang="el-GR" sz="2800" dirty="0"/>
          </a:p>
          <a:p>
            <a:pPr algn="just">
              <a:buSzPct val="83000"/>
            </a:pPr>
            <a:endParaRPr lang="el-GR" sz="2800" dirty="0">
              <a:sym typeface="Calibri"/>
            </a:endParaRPr>
          </a:p>
        </p:txBody>
      </p:sp>
      <p:sp>
        <p:nvSpPr>
          <p:cNvPr id="5" name="4 - Ορθογώνιο">
            <a:extLst>
              <a:ext uri="{FF2B5EF4-FFF2-40B4-BE49-F238E27FC236}">
                <a16:creationId xmlns:a16="http://schemas.microsoft.com/office/drawing/2014/main" id="{09D54FFB-C0BE-C89A-3AD4-358BEA26901B}"/>
              </a:ext>
            </a:extLst>
          </p:cNvPr>
          <p:cNvSpPr/>
          <p:nvPr/>
        </p:nvSpPr>
        <p:spPr>
          <a:xfrm>
            <a:off x="878541" y="878541"/>
            <a:ext cx="8265459" cy="369332"/>
          </a:xfrm>
          <a:prstGeom prst="rect">
            <a:avLst/>
          </a:prstGeom>
        </p:spPr>
        <p:txBody>
          <a:bodyPr wrap="square">
            <a:spAutoFit/>
          </a:bodyPr>
          <a:lstStyle/>
          <a:p>
            <a:r>
              <a:rPr lang="el-GR" b="1" dirty="0"/>
              <a:t> </a:t>
            </a:r>
            <a:endParaRPr lang="el-GR" dirty="0"/>
          </a:p>
        </p:txBody>
      </p:sp>
    </p:spTree>
    <p:extLst>
      <p:ext uri="{BB962C8B-B14F-4D97-AF65-F5344CB8AC3E}">
        <p14:creationId xmlns:p14="http://schemas.microsoft.com/office/powerpoint/2010/main" val="1146446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E25B3-A4AD-ACCD-0FCF-B4E46740C7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2F9CB9-E5C0-B92F-311A-B7885CCB18A8}"/>
              </a:ext>
            </a:extLst>
          </p:cNvPr>
          <p:cNvSpPr>
            <a:spLocks noGrp="1"/>
          </p:cNvSpPr>
          <p:nvPr>
            <p:ph type="title"/>
          </p:nvPr>
        </p:nvSpPr>
        <p:spPr>
          <a:xfrm>
            <a:off x="685801" y="62144"/>
            <a:ext cx="10131425" cy="790112"/>
          </a:xfrm>
        </p:spPr>
        <p:txBody>
          <a:bodyPr>
            <a:normAutofit fontScale="90000"/>
          </a:bodyPr>
          <a:lstStyle/>
          <a:p>
            <a:r>
              <a:rPr lang="el-GR" sz="2400" dirty="0"/>
              <a:t>ΧΩΡΟΤΑΞΙΑ  ΚΟΙΝΩΝΙΚΗΣ ΠΟΛΙΤΙΚΗΣ: εθνικη και υπερεθνικη διασταση</a:t>
            </a:r>
            <a:br>
              <a:rPr lang="el-GR" sz="2400" dirty="0"/>
            </a:br>
            <a:r>
              <a:rPr lang="el-GR" sz="2400" dirty="0"/>
              <a:t> 2</a:t>
            </a:r>
            <a:r>
              <a:rPr lang="el-GR" sz="2400" baseline="30000" dirty="0"/>
              <a:t>η</a:t>
            </a:r>
            <a:r>
              <a:rPr lang="el-GR" sz="2400" dirty="0"/>
              <a:t> ΕΙΣΗΓΗΣΗ</a:t>
            </a:r>
          </a:p>
        </p:txBody>
      </p:sp>
      <p:sp>
        <p:nvSpPr>
          <p:cNvPr id="3" name="Content Placeholder 2">
            <a:extLst>
              <a:ext uri="{FF2B5EF4-FFF2-40B4-BE49-F238E27FC236}">
                <a16:creationId xmlns:a16="http://schemas.microsoft.com/office/drawing/2014/main" id="{85F61438-3171-0E93-86DE-EFDA7E005ECC}"/>
              </a:ext>
            </a:extLst>
          </p:cNvPr>
          <p:cNvSpPr>
            <a:spLocks noGrp="1"/>
          </p:cNvSpPr>
          <p:nvPr>
            <p:ph idx="1"/>
          </p:nvPr>
        </p:nvSpPr>
        <p:spPr>
          <a:xfrm>
            <a:off x="434222" y="852256"/>
            <a:ext cx="11323555" cy="5596670"/>
          </a:xfrm>
        </p:spPr>
        <p:txBody>
          <a:bodyPr>
            <a:normAutofit fontScale="92500" lnSpcReduction="20000"/>
          </a:bodyPr>
          <a:lstStyle/>
          <a:p>
            <a:pPr marL="0" indent="0" algn="ctr">
              <a:buNone/>
            </a:pPr>
            <a:r>
              <a:rPr lang="el-GR" sz="3600" b="1" dirty="0"/>
              <a:t>Η Ανεργία για τη </a:t>
            </a:r>
            <a:r>
              <a:rPr lang="en-US" sz="3600" b="1" dirty="0"/>
              <a:t>Eurostat </a:t>
            </a:r>
            <a:r>
              <a:rPr lang="el-GR" sz="3600" b="1" dirty="0"/>
              <a:t> και τη ΔΟΕ</a:t>
            </a:r>
          </a:p>
          <a:p>
            <a:r>
              <a:rPr lang="el-GR" sz="3600" b="1" dirty="0"/>
              <a:t>Άνεργος: κάθε άτομο το οποίο:</a:t>
            </a:r>
          </a:p>
          <a:p>
            <a:pPr marL="0" indent="0">
              <a:buNone/>
            </a:pPr>
            <a:r>
              <a:rPr lang="el-GR" sz="3600" b="1" dirty="0"/>
              <a:t>    - </a:t>
            </a:r>
            <a:r>
              <a:rPr lang="el-GR" sz="3600" dirty="0"/>
              <a:t>δεν εργάζεται</a:t>
            </a:r>
          </a:p>
          <a:p>
            <a:pPr marL="0" indent="0">
              <a:buNone/>
            </a:pPr>
            <a:r>
              <a:rPr lang="el-GR" sz="3600" dirty="0"/>
              <a:t>    - είναι διαθέσιμο να εργαστεί</a:t>
            </a:r>
          </a:p>
          <a:p>
            <a:pPr marL="0" indent="0">
              <a:buNone/>
            </a:pPr>
            <a:r>
              <a:rPr lang="el-GR" sz="3600" dirty="0"/>
              <a:t>    - αναζητεί ενεργά εργασία</a:t>
            </a:r>
          </a:p>
          <a:p>
            <a:pPr marL="0" indent="0">
              <a:buNone/>
            </a:pPr>
            <a:endParaRPr lang="el-GR" sz="3600" dirty="0"/>
          </a:p>
          <a:p>
            <a:r>
              <a:rPr lang="el-GR" sz="3600" dirty="0"/>
              <a:t> Διαφορές μεταξύ ορισμών </a:t>
            </a:r>
            <a:r>
              <a:rPr lang="en-US" sz="3600" dirty="0"/>
              <a:t>Eurostat </a:t>
            </a:r>
            <a:r>
              <a:rPr lang="el-GR" sz="3600" dirty="0"/>
              <a:t>και ΔΟΕ</a:t>
            </a:r>
          </a:p>
          <a:p>
            <a:pPr marL="0" indent="0">
              <a:buNone/>
            </a:pPr>
            <a:r>
              <a:rPr lang="el-GR" sz="3600" dirty="0"/>
              <a:t>    - ηλικία</a:t>
            </a:r>
          </a:p>
          <a:p>
            <a:pPr marL="0" indent="0">
              <a:buNone/>
            </a:pPr>
            <a:r>
              <a:rPr lang="el-GR" sz="3600" dirty="0"/>
              <a:t>    - γεωγραφική εμβέλεια</a:t>
            </a:r>
          </a:p>
          <a:p>
            <a:pPr marL="0" indent="0">
              <a:buNone/>
            </a:pPr>
            <a:r>
              <a:rPr lang="el-GR" sz="3600" dirty="0"/>
              <a:t>    - στόχος</a:t>
            </a:r>
            <a:endParaRPr lang="el-GR" sz="2800" dirty="0"/>
          </a:p>
        </p:txBody>
      </p:sp>
      <p:sp>
        <p:nvSpPr>
          <p:cNvPr id="5" name="4 - Ορθογώνιο">
            <a:extLst>
              <a:ext uri="{FF2B5EF4-FFF2-40B4-BE49-F238E27FC236}">
                <a16:creationId xmlns:a16="http://schemas.microsoft.com/office/drawing/2014/main" id="{97BEDD0E-6CEF-5DE8-833E-E0136FB7E182}"/>
              </a:ext>
            </a:extLst>
          </p:cNvPr>
          <p:cNvSpPr/>
          <p:nvPr/>
        </p:nvSpPr>
        <p:spPr>
          <a:xfrm>
            <a:off x="878541" y="878541"/>
            <a:ext cx="8265459" cy="369332"/>
          </a:xfrm>
          <a:prstGeom prst="rect">
            <a:avLst/>
          </a:prstGeom>
        </p:spPr>
        <p:txBody>
          <a:bodyPr wrap="square">
            <a:spAutoFit/>
          </a:bodyPr>
          <a:lstStyle/>
          <a:p>
            <a:r>
              <a:rPr lang="el-GR" b="1" dirty="0"/>
              <a:t> </a:t>
            </a:r>
            <a:endParaRPr lang="el-GR" dirty="0"/>
          </a:p>
        </p:txBody>
      </p:sp>
    </p:spTree>
    <p:extLst>
      <p:ext uri="{BB962C8B-B14F-4D97-AF65-F5344CB8AC3E}">
        <p14:creationId xmlns:p14="http://schemas.microsoft.com/office/powerpoint/2010/main" val="3160578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8581E-4FED-E144-2112-209BC4E01C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2A9831-67F4-3916-CC2D-2BE899E17097}"/>
              </a:ext>
            </a:extLst>
          </p:cNvPr>
          <p:cNvSpPr>
            <a:spLocks noGrp="1"/>
          </p:cNvSpPr>
          <p:nvPr>
            <p:ph type="title"/>
          </p:nvPr>
        </p:nvSpPr>
        <p:spPr>
          <a:xfrm>
            <a:off x="685801" y="62144"/>
            <a:ext cx="10131425" cy="790112"/>
          </a:xfrm>
        </p:spPr>
        <p:txBody>
          <a:bodyPr>
            <a:normAutofit fontScale="90000"/>
          </a:bodyPr>
          <a:lstStyle/>
          <a:p>
            <a:r>
              <a:rPr lang="el-GR" sz="2400" dirty="0"/>
              <a:t>ΧΩΡΟΤΑΞΙΑ  ΚΟΙΝΩΝΙΚΗΣ ΠΟΛΙΤΙΚΗΣ: εθνικη και υπερεθνικη διασταση</a:t>
            </a:r>
            <a:br>
              <a:rPr lang="el-GR" sz="2400" dirty="0"/>
            </a:br>
            <a:r>
              <a:rPr lang="el-GR" sz="2400" dirty="0"/>
              <a:t> 2</a:t>
            </a:r>
            <a:r>
              <a:rPr lang="el-GR" sz="2400" baseline="30000" dirty="0"/>
              <a:t>η</a:t>
            </a:r>
            <a:r>
              <a:rPr lang="el-GR" sz="2400" dirty="0"/>
              <a:t> ΕΙΣΗΓΗΣΗ</a:t>
            </a:r>
          </a:p>
        </p:txBody>
      </p:sp>
      <p:sp>
        <p:nvSpPr>
          <p:cNvPr id="3" name="Content Placeholder 2">
            <a:extLst>
              <a:ext uri="{FF2B5EF4-FFF2-40B4-BE49-F238E27FC236}">
                <a16:creationId xmlns:a16="http://schemas.microsoft.com/office/drawing/2014/main" id="{0FB89DDC-41B9-D56E-371C-03DC264E89B7}"/>
              </a:ext>
            </a:extLst>
          </p:cNvPr>
          <p:cNvSpPr>
            <a:spLocks noGrp="1"/>
          </p:cNvSpPr>
          <p:nvPr>
            <p:ph idx="1"/>
          </p:nvPr>
        </p:nvSpPr>
        <p:spPr>
          <a:xfrm>
            <a:off x="434222" y="852256"/>
            <a:ext cx="11323555" cy="5596670"/>
          </a:xfrm>
        </p:spPr>
        <p:txBody>
          <a:bodyPr>
            <a:normAutofit/>
          </a:bodyPr>
          <a:lstStyle/>
          <a:p>
            <a:pPr marL="0" indent="0" algn="ctr">
              <a:buNone/>
            </a:pPr>
            <a:r>
              <a:rPr lang="el-GR" sz="3600" b="1" dirty="0"/>
              <a:t>Η Ανεργία για τη </a:t>
            </a:r>
            <a:r>
              <a:rPr lang="en-US" sz="3600" b="1" dirty="0"/>
              <a:t>Eurostat </a:t>
            </a:r>
            <a:r>
              <a:rPr lang="el-GR" sz="3600" b="1" dirty="0"/>
              <a:t> και τη ΔΟΕ</a:t>
            </a:r>
          </a:p>
          <a:p>
            <a:r>
              <a:rPr lang="en-US" sz="3600" b="1" dirty="0"/>
              <a:t> Eurostat: </a:t>
            </a:r>
            <a:r>
              <a:rPr lang="el-GR" sz="3600" b="1" dirty="0"/>
              <a:t>Βασικοί Δείκτες παρακολούθησης   ανεργίας:</a:t>
            </a:r>
          </a:p>
          <a:p>
            <a:pPr marL="0" indent="0">
              <a:buNone/>
            </a:pPr>
            <a:r>
              <a:rPr lang="el-GR" sz="3600" b="1" dirty="0"/>
              <a:t>   - ποσοστό ανεργίας και αριθμός ατόμων κατά φύλο και </a:t>
            </a:r>
          </a:p>
          <a:p>
            <a:pPr marL="0" indent="0">
              <a:buNone/>
            </a:pPr>
            <a:r>
              <a:rPr lang="el-GR" sz="3600" b="1" dirty="0"/>
              <a:t>     ηλικιακή ομάδα (15-24 και 25-74)</a:t>
            </a:r>
          </a:p>
          <a:p>
            <a:pPr marL="0" indent="0">
              <a:buNone/>
            </a:pPr>
            <a:r>
              <a:rPr lang="el-GR" sz="3600" b="1" dirty="0"/>
              <a:t>    - ποσοστό ανεργίας νέων (15-24)</a:t>
            </a:r>
          </a:p>
          <a:p>
            <a:pPr marL="0" indent="0">
              <a:buNone/>
            </a:pPr>
            <a:r>
              <a:rPr lang="el-GR" sz="3600" b="1" dirty="0"/>
              <a:t>    - ποσοστό μακροχρόνιας ανεργίας κατά φύλο</a:t>
            </a:r>
          </a:p>
          <a:p>
            <a:pPr marL="0" indent="0">
              <a:buNone/>
            </a:pPr>
            <a:r>
              <a:rPr lang="el-GR" sz="3600" b="1" dirty="0"/>
              <a:t>    - ποσοστό ανεργίας 25-64 κατά εκπαιδευτικό επίπεδο, </a:t>
            </a:r>
          </a:p>
          <a:p>
            <a:pPr marL="0" indent="0">
              <a:buNone/>
            </a:pPr>
            <a:r>
              <a:rPr lang="el-GR" sz="3600" b="1" dirty="0"/>
              <a:t>     φύλο και ηλικία</a:t>
            </a:r>
            <a:endParaRPr lang="el-GR" sz="2800" dirty="0"/>
          </a:p>
        </p:txBody>
      </p:sp>
      <p:sp>
        <p:nvSpPr>
          <p:cNvPr id="5" name="4 - Ορθογώνιο">
            <a:extLst>
              <a:ext uri="{FF2B5EF4-FFF2-40B4-BE49-F238E27FC236}">
                <a16:creationId xmlns:a16="http://schemas.microsoft.com/office/drawing/2014/main" id="{7DAD1759-3F1B-147E-2BD4-4D645B4B8766}"/>
              </a:ext>
            </a:extLst>
          </p:cNvPr>
          <p:cNvSpPr/>
          <p:nvPr/>
        </p:nvSpPr>
        <p:spPr>
          <a:xfrm>
            <a:off x="878541" y="878541"/>
            <a:ext cx="8265459" cy="369332"/>
          </a:xfrm>
          <a:prstGeom prst="rect">
            <a:avLst/>
          </a:prstGeom>
        </p:spPr>
        <p:txBody>
          <a:bodyPr wrap="square">
            <a:spAutoFit/>
          </a:bodyPr>
          <a:lstStyle/>
          <a:p>
            <a:r>
              <a:rPr lang="el-GR" b="1" dirty="0"/>
              <a:t> </a:t>
            </a:r>
            <a:endParaRPr lang="el-GR" dirty="0"/>
          </a:p>
        </p:txBody>
      </p:sp>
    </p:spTree>
    <p:extLst>
      <p:ext uri="{BB962C8B-B14F-4D97-AF65-F5344CB8AC3E}">
        <p14:creationId xmlns:p14="http://schemas.microsoft.com/office/powerpoint/2010/main" val="24587628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TM03457452[[fn=Celestial]]</Template>
  <TotalTime>24431</TotalTime>
  <Words>2116</Words>
  <Application>Microsoft Office PowerPoint</Application>
  <PresentationFormat>Widescreen</PresentationFormat>
  <Paragraphs>374</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Calibri Light</vt:lpstr>
      <vt:lpstr>Celestial</vt:lpstr>
      <vt:lpstr>ΧΩΡΟΤΑΞΙΑ ΤΗΣ ΚοινωνικηΣ πΟΛΙΤΙΚηΣ: ΑΠΟ ΤΗΝ ΕΘΝΙΚΗ ΣΤΗΝ ΥΠΕΡΕΘΝΙΚΗ ΔΙΑΣΤΑΣΗ </vt:lpstr>
      <vt:lpstr>ΧΩΡΟΤΑΞΙΑ  ΚΟΙΝΩΝΙΚΗΣ ΠΟΛΙΤΙΚΗΣ: ΕΘΝΙΚΗ ΚΑΙ ΥΠΕΡΕΘΝΙΚΗ ΔΙΑΣΤΑΣΗ  2η ΕΙΣΗΓΗΣΗ</vt:lpstr>
      <vt:lpstr>ΧΩΡΟΤΑΞΙΑ  ΚΟΙΝΩΝΙΚΗΣ ΠΟΛΙΤΙΚΗΣ: εθνικη και υπερεθνικη διασταση 2η ΕΙΣΗΓΗΣΗ</vt:lpstr>
      <vt:lpstr>ΧΩΡΟΤΑΞΙΑ  ΚΟΙΝΩΝΙΚΗΣ ΠΟΛΙΤΙΚΗΣ: εθνικη και υπερεθνικη διασταση  2η ΕΙΣΗΓΗΣΗ</vt:lpstr>
      <vt:lpstr>ΧΩΡΟΤΑΞΙΑ  ΚΟΙΝΩΝΙΚΗΣ ΠΟΛΙΤΙΚΗΣ: εθνικη και υπερεθνικη διασταση  2η ΕΙΣΗΓΗΣΗ</vt:lpstr>
      <vt:lpstr>ΧΩΡΟΤΑΞΙΑ  ΚΟΙΝΩΝΙΚΗΣ ΠΟΛΙΤΙΚΗΣ: εθνικη και υπερεθνικη διασταση  2η ΕΙΣΗΓΗΣΗ</vt:lpstr>
      <vt:lpstr>ΧΩΡΟΤΑΞΙΑ  ΚΟΙΝΩΝΙΚΗΣ ΠΟΛΙΤΙΚΗΣ: εθνικη και υπερεθνικη διασταση  2η ΕΙΣΗΓΗΣΗ</vt:lpstr>
      <vt:lpstr>ΧΩΡΟΤΑΞΙΑ  ΚΟΙΝΩΝΙΚΗΣ ΠΟΛΙΤΙΚΗΣ: εθνικη και υπερεθνικη διασταση  2η ΕΙΣΗΓΗΣΗ</vt:lpstr>
      <vt:lpstr>ΧΩΡΟΤΑΞΙΑ  ΚΟΙΝΩΝΙΚΗΣ ΠΟΛΙΤΙΚΗΣ: εθνικη και υπερεθνικη διασταση  2η ΕΙΣΗΓΗΣΗ</vt:lpstr>
      <vt:lpstr>ΧΩΡΟΤΑΞΙΑ  ΚΟΙΝΩΝΙΚΗΣ ΠΟΛΙΤΙΚΗΣ: εθνικη και υπερεθνικη διασταση  2η ΕΙΣΗΓΗΣΗ</vt:lpstr>
      <vt:lpstr>ΧΩΡΟΤΑΞΙΑ  ΚΟΙΝΩΝΙΚΗΣ ΠΟΛΙΤΙΚΗΣ: εθνικη και υπερεθνικη διασταση  2η ΕΙΣΗΓΗΣΗ</vt:lpstr>
      <vt:lpstr>ΧΩΡΟΤΑΞΙΑ  ΚΟΙΝΩΝΙΚΗΣ ΠΟΛΙΤΙΚΗΣ: εθνικη και υπερεθνικη διασταση  2η ΕΙΣΗΓΗΣΗ</vt:lpstr>
      <vt:lpstr>ΧΩΡΟΤΑΞΙΑ  ΚΟΙΝΩΝΙΚΗΣ ΠΟΛΙΤΙΚΗΣ: εθνικη και υπερεθνικη διασταση  2η ΕΙΣΗΓΗΣΗ</vt:lpstr>
      <vt:lpstr>ΧΩΡΟΤΑΞΙΑ  ΚΟΙΝΩΝΙΚΗΣ ΠΟΛΙΤΙΚΗΣ: εθνικη και υπερεθνικη διασταση  2η ΕΙΣΗΓΗΣΗ</vt:lpstr>
      <vt:lpstr>ΧΩΡΟΤΑΞΙΑ  ΚΟΙΝΩΝΙΚΗΣ ΠΟΛΙΤΙΚΗΣ: εθνικη και υπερεθνικη διασταση  2η ΕΙΣΗΓΗΣΗ</vt:lpstr>
      <vt:lpstr>ΧΩΡΟΤΑΞΙΑ  ΚΟΙΝΩΝΙΚΗΣ ΠΟΛΙΤΙΚΗΣ: εθνικη και υπερεθνικη διασταση  2η ΕΙΣΗΓΗΣΗ</vt:lpstr>
      <vt:lpstr>ΧΩΡΟΤΑΞΙΑ  ΚΟΙΝΩΝΙΚΗΣ ΠΟΛΙΤΙΚΗΣ: εθνικη και υπερεθνικη διασταση  2η ΕΙΣΗΓΗΣΗ</vt:lpstr>
      <vt:lpstr>ΧΩΡΟΤΑΞΙΑ  ΚΟΙΝΩΝΙΚΗΣ ΠΟΛΙΤΙΚΗΣ: εθνικη και υπερεθνικη διασταση  2η ΕΙΣΗΓΗΣΗ</vt:lpstr>
      <vt:lpstr>ΧΩΡΟΤΑΞΙΑ  ΚΟΙΝΩΝΙΚΗΣ ΠΟΛΙΤΙΚΗΣ: εθνικη και υπερεθνικη διασταση  2η ΕΙΣΗΓΗΣΗ</vt:lpstr>
      <vt:lpstr>ΧΩΡΟΤΑΞΙΑ  ΚΟΙΝΩΝΙΚΗΣ ΠΟΛΙΤΙΚΗΣ: εθνικη και υπερεθνικη διασταση  1η διαλεξη</vt:lpstr>
      <vt:lpstr>ΧΩΡΟΤΑΞΙΑ  ΚΟΙΝΩΝΙΚΗΣ ΠΟΛΙΤΙΚΗΣ: εθνικη και υπερεθνικη διασταση  2η ΕΙΣΗΓΗΣΗ</vt:lpstr>
      <vt:lpstr>ΧΩΡΟΤΑΞΙΑ  ΚΟΙΝΩΝΙΚΗΣ ΠΟΛΙΤΙΚΗΣ: εθνικη και υπερεθνικη διασταση  2η ΕΙΣΗΓΗΣΗ</vt:lpstr>
      <vt:lpstr>ΧΩΡΟΤΑΞΙΑ  ΚΟΙΝΩΝΙΚΗΣ ΠΟΛΙΤΙΚΗΣ: εθνικη και υπερεθνικη διασταση  2η ΕΙΣΗΓΗΣΗ</vt:lpstr>
      <vt:lpstr>ΧΩΡΟΤΑΞΙΑ  ΚΟΙΝΩΝΙΚΗΣ ΠΟΛΙΤΙΚΗΣ: εθνικη και υπερεθνικη διασταση  2η ΕΙΣΗΓΗΣΗ</vt:lpstr>
      <vt:lpstr>ΧΩΡΟΤΑΞΙΑ  ΚΟΙΝΩΝΙΚΗΣ ΠΟΛΙΤΙΚΗΣ: εθνικη και υπερεθνικη διασταση  2η ΕΙΣΗΓΗΣΗ</vt:lpstr>
      <vt:lpstr>ΧΩΡΟΤΑΞΙΑ  ΚΟΙΝΩΝΙΚΗΣ ΠΟΛΙΤΙΚΗΣ: εθνικη και υπερεθνικη διασταση  2η ΕΙΣΗΓΗΣΗ</vt:lpstr>
      <vt:lpstr>ΧΩΡΟΤΑΞΙΑ  ΚΟΙΝΩΝΙΚΗΣ ΠΟΛΙΤΙΚΗΣ: εθνικη και υπερεθνικη διασταση  2η ΕΙΣΗΓΗΣΗ</vt:lpstr>
      <vt:lpstr>ΧΩΡΟΤΑΞΙΑ  ΚΟΙΝΩΝΙΚΗΣ ΠΟΛΙΤΙΚΗΣ: εθνικη και υπερεθνικη διασταση  2η ΕΙΣΗΓΗΣΗ</vt:lpstr>
      <vt:lpstr>ΧΩΡΟΤΑΞΙΑ  ΚΟΙΝΩΝΙΚΗΣ ΠΟΛΙΤΙΚΗΣ: εθνικη και υπερεθνικη διασταση  2η ΕΙΣΗΓΗΣΗ</vt:lpstr>
      <vt:lpstr>ΧΩΡΟΤΑΞΙΑ  ΚΟΙΝΩΝΙΚΗΣ ΠΟΛΙΤΙΚΗΣ: εθνικη και υπερεθνικη διασταση  2η ΕΙΣΗΓΗΣΗ</vt:lpstr>
      <vt:lpstr>ΧΩΡΟΤΑΞΙΑ  ΚΟΙΝΩΝΙΚΗΣ ΠΟΛΙΤΙΚΗΣ: εθνικη και υπερεθνικη διασταση  2η ΕΙΣΗΓΗΣΗ</vt:lpstr>
      <vt:lpstr>ΧΩΡΟΤΑΞΙΑ  ΚΟΙΝΩΝΙΚΗΣ ΠΟΛΙΤΙΚΗΣ: εθνικη και υπερεθνικη διασταση  2η ΕΙΣΗΓΗΣΗ</vt:lpstr>
      <vt:lpstr>ΧΩΡΟΤΑΞΙΑ  ΚΟΙΝΩΝΙΚΗΣ ΠΟΛΙΤΙΚΗΣ: εθνικη και υπερεθνικη διασταση  2η ΕΙΣΗΓΗΣΗ</vt:lpstr>
      <vt:lpstr>ΧΩΡΟΤΑΞΙΑ  ΚΟΙΝΩΝΙΚΗΣ ΠΟΛΙΤΙΚΗΣ: εθνικη και υπερεθνικη διασταση  2η ΕΙΣΗΓΗΣΗ</vt:lpstr>
      <vt:lpstr>ΧΩΡΟΤΑΞΙΑ  ΚΟΙΝΩΝΙΚΗΣ ΠΟΛΙΤΙΚΗΣ: εθνικη και υπερεθνικη διασταση  2η ΕΙΣΗΓΗΣΗ</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Κοινωνικη προνοια Βασικες επισημανσεις</dc:title>
  <dc:creator>mol2</dc:creator>
  <cp:lastModifiedBy>DNikou</cp:lastModifiedBy>
  <cp:revision>230</cp:revision>
  <dcterms:created xsi:type="dcterms:W3CDTF">2021-07-04T18:56:22Z</dcterms:created>
  <dcterms:modified xsi:type="dcterms:W3CDTF">2025-07-21T20:21:47Z</dcterms:modified>
</cp:coreProperties>
</file>