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5" r:id="rId7"/>
    <p:sldId id="268" r:id="rId8"/>
    <p:sldId id="269" r:id="rId9"/>
    <p:sldId id="271" r:id="rId10"/>
    <p:sldId id="272" r:id="rId11"/>
    <p:sldId id="273" r:id="rId12"/>
    <p:sldId id="274" r:id="rId13"/>
    <p:sldId id="275" r:id="rId14"/>
    <p:sldId id="276" r:id="rId15"/>
    <p:sldId id="277" r:id="rId16"/>
    <p:sldId id="278" r:id="rId17"/>
    <p:sldId id="280" r:id="rId1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1" d="100"/>
          <a:sy n="71" d="100"/>
        </p:scale>
        <p:origin x="-490"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DF40CA1-3BB1-4BE7-A663-56862804C783}" type="datetimeFigureOut">
              <a:rPr lang="el-GR" smtClean="0"/>
              <a:pPr/>
              <a:t>2/4/2019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63BF4BA7-7BC5-416E-88D9-0776E2A2E2F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F40CA1-3BB1-4BE7-A663-56862804C783}" type="datetimeFigureOut">
              <a:rPr lang="el-GR" smtClean="0"/>
              <a:pPr/>
              <a:t>2/4/2019</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F4BA7-7BC5-416E-88D9-0776E2A2E2F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l-GR" sz="3100" b="1" dirty="0"/>
              <a:t>ΔΗΜΟΤΙΚΗ ΚΑΙ ΠΕΡΙΦΕΡΕΙΑΚΗ ΔΙΑΜΕΣΟΛΑΒΗΣΗ</a:t>
            </a:r>
            <a:r>
              <a:rPr lang="el-GR" dirty="0"/>
              <a:t/>
            </a:r>
            <a:br>
              <a:rPr lang="el-GR" dirty="0"/>
            </a:br>
            <a:r>
              <a:rPr lang="el-GR" b="1" dirty="0"/>
              <a:t> </a:t>
            </a:r>
            <a:r>
              <a:rPr lang="el-GR" dirty="0"/>
              <a:t/>
            </a:r>
            <a:br>
              <a:rPr lang="el-GR" dirty="0"/>
            </a:br>
            <a:endParaRPr lang="el-GR" dirty="0"/>
          </a:p>
        </p:txBody>
      </p:sp>
      <p:sp>
        <p:nvSpPr>
          <p:cNvPr id="3" name="2 - Υπότιτλος"/>
          <p:cNvSpPr>
            <a:spLocks noGrp="1"/>
          </p:cNvSpPr>
          <p:nvPr>
            <p:ph type="subTitle" idx="1"/>
          </p:nvPr>
        </p:nvSpPr>
        <p:spPr/>
        <p:txBody>
          <a:bodyPr/>
          <a:lstStyle/>
          <a:p>
            <a:r>
              <a:rPr lang="el-GR" dirty="0" smtClean="0"/>
              <a:t>Αντικείμενο-Οργάνωση-Σχέσεις με τις Ανεξάρτητες Αρχές</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Παύση Διαμεσολαβητή</a:t>
            </a:r>
            <a:r>
              <a:rPr lang="el-GR" dirty="0"/>
              <a:t/>
            </a:r>
            <a:br>
              <a:rPr lang="el-GR" dirty="0"/>
            </a:b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a:t>Ο Δημοτικός και ο Περιφερειακός Διαμεσολαβητής μπορεί να </a:t>
            </a:r>
            <a:r>
              <a:rPr lang="el-GR" dirty="0" err="1"/>
              <a:t>παυθούν</a:t>
            </a:r>
            <a:r>
              <a:rPr lang="el-GR" dirty="0"/>
              <a:t>, για σοβαρή πλημμέλεια στην άσκηση των καθηκόντων τους, , με πλειοψηφία τριών πέμπτων (3/5) του συνολικού αριθμού των μελών του, κατά τις διατάξεις του </a:t>
            </a:r>
            <a:r>
              <a:rPr lang="el-GR" dirty="0" smtClean="0"/>
              <a:t>νόμου</a:t>
            </a:r>
          </a:p>
          <a:p>
            <a:r>
              <a:rPr lang="el-GR" dirty="0"/>
              <a:t>Για την παύση του περιφερειακού διευθυντή αρμοδιότητα έχει επιτροπή που αποτελείται από το Συνήγορο του Πολίτη ή τον οριζόμενο υπό αυτού Βοηθό Συνήγορο, ως πρόεδρο, τον Γενικό Διευθυντή Αποκέντρωσης και Τοπικής Αυτοδιοίκησης του Υπουργείου Εσωτερικών, έναν (1) Δημοτικό Διαμεσολαβητή, έναν (1) Περιφερειακό Διαμεσολαβητή, έναν (1) εκπρόσωπο της Κεντρικής Ένωσης Δήμων και έναν (1) εκπρόσωπο της Ένωσης Περιφερειών, με τους αναπληρωτές τους</a:t>
            </a:r>
            <a:r>
              <a:rPr lang="el-GR" dirty="0" smtClean="0"/>
              <a:t>.</a:t>
            </a:r>
          </a:p>
          <a:p>
            <a:r>
              <a:rPr lang="el-GR" dirty="0" smtClean="0"/>
              <a:t> </a:t>
            </a:r>
            <a:r>
              <a:rPr lang="el-GR" dirty="0"/>
              <a:t>Η επιτροπή συγκροτείται με απόφαση του Υπουργού Εσωτερικών, μέσα σε δύο (2) μήνες από την εγκατάσταση των νέων κάθε φορά δημοτικών και περιφερειακών αρχών.</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i="1" dirty="0"/>
              <a:t>ΑΡΜΟΔΙΟΤΗΤΕΣ ΔΗΜΟΤΙΚΟΥ ΚΑΙ ΠΕΡΙΦΕΡΕΙΑΚΟΥ ΔΙΑΜΕΣΟΛΑΒΗΤΗ</a:t>
            </a:r>
            <a:r>
              <a:rPr lang="el-GR" sz="3100" dirty="0"/>
              <a:t/>
            </a:r>
            <a:br>
              <a:rPr lang="el-GR" sz="3100" dirty="0"/>
            </a:br>
            <a:r>
              <a:rPr lang="el-GR" sz="3100" b="1" dirty="0"/>
              <a:t> </a:t>
            </a:r>
            <a:r>
              <a:rPr lang="el-GR" dirty="0"/>
              <a:t/>
            </a:r>
            <a:br>
              <a:rPr lang="el-GR" dirty="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a:t>Ο Δημοτικός και ο Περιφερειακός Διαμεσολαβητής </a:t>
            </a:r>
            <a:r>
              <a:rPr lang="el-GR" dirty="0" smtClean="0"/>
              <a:t>επιλαμβάνονται:</a:t>
            </a:r>
          </a:p>
          <a:p>
            <a:r>
              <a:rPr lang="el-GR" dirty="0" smtClean="0"/>
              <a:t>ύστερα </a:t>
            </a:r>
            <a:r>
              <a:rPr lang="el-GR" dirty="0"/>
              <a:t>από υποβολή ενυπόγραφης αναφοράς από θιγόμενα φυσικά ή νομικά </a:t>
            </a:r>
            <a:r>
              <a:rPr lang="el-GR" dirty="0" smtClean="0"/>
              <a:t>πρόσωπα</a:t>
            </a:r>
          </a:p>
          <a:p>
            <a:r>
              <a:rPr lang="el-GR" dirty="0" smtClean="0"/>
              <a:t> αυτεπαγγέλτως</a:t>
            </a:r>
          </a:p>
          <a:p>
            <a:r>
              <a:rPr lang="el-GR" dirty="0" smtClean="0"/>
              <a:t> </a:t>
            </a:r>
            <a:r>
              <a:rPr lang="el-GR" dirty="0"/>
              <a:t>υποθέσεων που αφορούν κακοδιοίκηση ή προβληματική εν γένει λειτουργία των υπηρεσιών του δήμου, της περιφέρειας, των νομικών τους προσώπων και των επιχειρήσεών τους και διαμεσολαβεί προκειμένου να επιλυθούν οι σχετικές διαφορές, προστατεύοντας τα δικαιώματα των διοικούμενων έναντι των εν λόγω υπηρεσιών.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a:t>Τρόπος επίλυσης υποθέσεων</a:t>
            </a:r>
            <a:endParaRPr lang="el-GR" dirty="0"/>
          </a:p>
        </p:txBody>
      </p:sp>
      <p:sp>
        <p:nvSpPr>
          <p:cNvPr id="3" name="2 - Θέση περιεχομένου"/>
          <p:cNvSpPr>
            <a:spLocks noGrp="1"/>
          </p:cNvSpPr>
          <p:nvPr>
            <p:ph idx="1"/>
          </p:nvPr>
        </p:nvSpPr>
        <p:spPr/>
        <p:txBody>
          <a:bodyPr/>
          <a:lstStyle/>
          <a:p>
            <a:r>
              <a:rPr lang="el-GR" dirty="0" smtClean="0"/>
              <a:t>   </a:t>
            </a:r>
            <a:r>
              <a:rPr lang="el-GR" dirty="0"/>
              <a:t>α) </a:t>
            </a:r>
            <a:r>
              <a:rPr lang="el-GR" dirty="0" smtClean="0"/>
              <a:t>ενημέρωση</a:t>
            </a:r>
          </a:p>
          <a:p>
            <a:r>
              <a:rPr lang="el-GR" dirty="0" smtClean="0"/>
              <a:t>   β</a:t>
            </a:r>
            <a:r>
              <a:rPr lang="el-GR" dirty="0"/>
              <a:t>) </a:t>
            </a:r>
            <a:r>
              <a:rPr lang="el-GR" dirty="0" smtClean="0"/>
              <a:t>Διαμεσολάβηση</a:t>
            </a:r>
          </a:p>
          <a:p>
            <a:r>
              <a:rPr lang="el-GR" dirty="0"/>
              <a:t>   γ) Δημοσιότητα</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Σχέσεις του Διαμεσολαβητή με τους πολίτες</a:t>
            </a:r>
            <a:r>
              <a:rPr lang="el-GR" dirty="0"/>
              <a:t/>
            </a:r>
            <a:br>
              <a:rPr lang="el-GR" dirty="0"/>
            </a:br>
            <a:endParaRPr lang="el-GR" dirty="0"/>
          </a:p>
        </p:txBody>
      </p:sp>
      <p:sp>
        <p:nvSpPr>
          <p:cNvPr id="3" name="2 - Θέση περιεχομένου"/>
          <p:cNvSpPr>
            <a:spLocks noGrp="1"/>
          </p:cNvSpPr>
          <p:nvPr>
            <p:ph idx="1"/>
          </p:nvPr>
        </p:nvSpPr>
        <p:spPr/>
        <p:txBody>
          <a:bodyPr>
            <a:normAutofit fontScale="85000" lnSpcReduction="20000"/>
          </a:bodyPr>
          <a:lstStyle/>
          <a:p>
            <a:r>
              <a:rPr lang="el-GR" dirty="0"/>
              <a:t>Ο Δημοτικός ή Περιφερειακός Διαμεσολαβητής είναι υποχρεωμένος να απαντά εγγράφως ή μέσω ηλεκτρονικού ταχυδρομείου εντός τριάντα (30) ημερών από την υποβολή της σχετικής καταγγελίας ή αναφοράς στους ενδιαφερόμενους, ως προς τις διαμεσολαβητικές ενέργειες στις οποίες προέβη. </a:t>
            </a:r>
            <a:endParaRPr lang="el-GR" dirty="0" smtClean="0"/>
          </a:p>
          <a:p>
            <a:r>
              <a:rPr lang="el-GR" dirty="0" smtClean="0"/>
              <a:t>Αν </a:t>
            </a:r>
            <a:r>
              <a:rPr lang="el-GR" dirty="0"/>
              <a:t>απαιτείται περισσότερος χρόνος για την επίλυση της υπόθεσης, λόγω των περιστάσεων αυτής, ο Διαμεσολαβητής ενημερώνει, επίσης εγγράφως ή μέσω ηλεκτρονικού ταχυδρομείου, τους ενδιαφερομένους για τους λόγους της καθυστέρησης και για τον εκτιμώμενο χρόνο ολοκλήρωσης της υπόθεσης</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Σχέσεις του Διαμεσολαβητή με τις </a:t>
            </a:r>
            <a:r>
              <a:rPr lang="el-GR" i="1" dirty="0" err="1"/>
              <a:t>αυτοδιοικητικές</a:t>
            </a:r>
            <a:r>
              <a:rPr lang="el-GR" i="1" dirty="0"/>
              <a:t> υπηρεσίες</a:t>
            </a:r>
            <a:r>
              <a:rPr lang="el-GR" dirty="0"/>
              <a:t/>
            </a:r>
            <a:br>
              <a:rPr lang="el-GR" dirty="0"/>
            </a:br>
            <a:endParaRPr lang="el-GR" dirty="0"/>
          </a:p>
        </p:txBody>
      </p:sp>
      <p:sp>
        <p:nvSpPr>
          <p:cNvPr id="3" name="2 - Θέση περιεχομένου"/>
          <p:cNvSpPr>
            <a:spLocks noGrp="1"/>
          </p:cNvSpPr>
          <p:nvPr>
            <p:ph idx="1"/>
          </p:nvPr>
        </p:nvSpPr>
        <p:spPr/>
        <p:txBody>
          <a:bodyPr>
            <a:normAutofit fontScale="70000" lnSpcReduction="20000"/>
          </a:bodyPr>
          <a:lstStyle/>
          <a:p>
            <a:r>
              <a:rPr lang="el-GR" dirty="0"/>
              <a:t>Οι υπηρεσίες των Δήμων, των Περιφερειών και των νομικών προσώπων αυτών, προς τις οποίες απευθύνεται ο Δημοτικός ή Περιφερειακός Διαμεσολαβητής, στο πλαίσιο του διαμεσολαβητικού του ρόλου, υποχρεούνται να συνεργάζονται μαζί του, να λαμβάνουν μέρος στις διαμεσολαβητικές πρωτοβουλίες που αναλαμβάνονται και να τον υποβοηθούν στο έργο του, παρέχοντας, ιδίως, κάθε πληροφορία, έγγραφο ή άλλο στοιχείο που αφορά την εξεταζόμενη υπόθεση. </a:t>
            </a:r>
            <a:endParaRPr lang="el-GR" dirty="0" smtClean="0"/>
          </a:p>
          <a:p>
            <a:r>
              <a:rPr lang="el-GR" dirty="0" smtClean="0"/>
              <a:t>Οφείλουν </a:t>
            </a:r>
            <a:r>
              <a:rPr lang="el-GR" dirty="0"/>
              <a:t>επίσης να απαντούν εγγράφως ή προφορικά σε ερωτήματα και αιτήματα του Διαμεσολαβητή, μέσα σε τριάντα (30) ημέρες από την παραλαβή τους</a:t>
            </a:r>
            <a:r>
              <a:rPr lang="el-GR" dirty="0" smtClean="0"/>
              <a:t>.</a:t>
            </a:r>
          </a:p>
          <a:p>
            <a:r>
              <a:rPr lang="el-GR" dirty="0" smtClean="0"/>
              <a:t> </a:t>
            </a:r>
            <a:r>
              <a:rPr lang="el-GR" dirty="0"/>
              <a:t>Άρνηση υπαλλήλου να συνεργαστεί με το Διαμεσολαβητή κατά τη διεξαγωγή της έρευνας, συνιστά πειθαρχικό παράπτωμα</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r>
            <a:br>
              <a:rPr lang="el-GR" dirty="0"/>
            </a:br>
            <a:r>
              <a:rPr lang="el-GR" b="1" dirty="0"/>
              <a:t>ΕΘΝΙΚΟ ΣΥΜΒΟΥΛΙΟ ΤΟΠΙΚΩΝ ΔΙΑΜΕΣΟΛΑΒΗΤΩΝ </a:t>
            </a:r>
            <a:r>
              <a:rPr lang="el-GR" dirty="0"/>
              <a:t/>
            </a:r>
            <a:br>
              <a:rPr lang="el-GR" dirty="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a:t>Συνιστάται στο Υπουργείο Εσωτερικών, ως εθνικός συντονιστικός και γνωμοδοτικός φορέας σε θέματα τοπικής και περιφερειακής διαμεσολάβησης, Εθνικό Συμβούλιο </a:t>
            </a:r>
            <a:r>
              <a:rPr lang="el-GR" dirty="0" smtClean="0"/>
              <a:t>Διαμεσολαβητών</a:t>
            </a:r>
          </a:p>
          <a:p>
            <a:r>
              <a:rPr lang="el-GR" dirty="0"/>
              <a:t>Η Ολομέλεια του Συμβουλίου αποτελείται από τον Υπουργό Εσωτερικών ως πρόεδρο, τον αρμόδιο Γενικό Διευθυντή του Υπουργείου Εσωτερικών και το σύνολο των Δημοτικών και Περιφερειακών Διαμεσολαβητών που υπηρετούν κάθε δεδομένη στιγμή</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Αρμοδιότητες</a:t>
            </a:r>
            <a:r>
              <a:rPr lang="el-GR" dirty="0"/>
              <a:t/>
            </a:r>
            <a:br>
              <a:rPr lang="el-GR" dirty="0"/>
            </a:br>
            <a:endParaRPr lang="el-GR" dirty="0"/>
          </a:p>
        </p:txBody>
      </p:sp>
      <p:sp>
        <p:nvSpPr>
          <p:cNvPr id="3" name="2 - Θέση περιεχομένου"/>
          <p:cNvSpPr>
            <a:spLocks noGrp="1"/>
          </p:cNvSpPr>
          <p:nvPr>
            <p:ph idx="1"/>
          </p:nvPr>
        </p:nvSpPr>
        <p:spPr/>
        <p:txBody>
          <a:bodyPr>
            <a:normAutofit fontScale="55000" lnSpcReduction="20000"/>
          </a:bodyPr>
          <a:lstStyle/>
          <a:p>
            <a:r>
              <a:rPr lang="el-GR" dirty="0"/>
              <a:t> α) το συντονισμό και την προαγωγή της συνεργασίας και της </a:t>
            </a:r>
            <a:r>
              <a:rPr lang="el-GR" dirty="0" err="1"/>
              <a:t>συναντίληψης</a:t>
            </a:r>
            <a:r>
              <a:rPr lang="el-GR" dirty="0"/>
              <a:t> μεταξύ των Δημοτικών και Περιφερειακών Διαμεσολαβητών, με στόχο την όσο το δυνατόν πιο ομοιόμορφη αντιμετώπιση αντίστοιχων </a:t>
            </a:r>
            <a:r>
              <a:rPr lang="el-GR" dirty="0" smtClean="0"/>
              <a:t>προβλημάτων</a:t>
            </a:r>
          </a:p>
          <a:p>
            <a:r>
              <a:rPr lang="el-GR" dirty="0"/>
              <a:t>β) τη διατύπωση προτάσεων και εισηγήσεων προς το αρμόδιο Υπουργείο σχετικά με την τροποποίηση και βελτίωση του θεσμικού πλαισίου για τον Δημοτικό και Περιφερειακό </a:t>
            </a:r>
            <a:r>
              <a:rPr lang="el-GR" dirty="0" smtClean="0"/>
              <a:t>Διαμεσολαβητή</a:t>
            </a:r>
          </a:p>
          <a:p>
            <a:r>
              <a:rPr lang="el-GR" dirty="0"/>
              <a:t> γ) τη διατύπωση απόψεων σχετικά με όλα τα ζητήματα που αφορούν τη βελτίωση της οργάνωσης και της λειτουργίας της Τοπικής Αυτοδιοίκησης, εφόσον του ζητηθεί ή κάθε φορά που το κρίνει </a:t>
            </a:r>
            <a:r>
              <a:rPr lang="el-GR" dirty="0" smtClean="0"/>
              <a:t>σκόπιμο</a:t>
            </a:r>
          </a:p>
          <a:p>
            <a:r>
              <a:rPr lang="el-GR" dirty="0" smtClean="0"/>
              <a:t>δ</a:t>
            </a:r>
            <a:r>
              <a:rPr lang="el-GR" dirty="0"/>
              <a:t>) την προαγωγή του θεσμού της τοπικής και περιφερειακής διαμεσολάβησης και την ανάληψη πρωτοβουλιών για την ενημέρωση του </a:t>
            </a:r>
            <a:r>
              <a:rPr lang="el-GR" dirty="0" smtClean="0"/>
              <a:t>κοινού</a:t>
            </a:r>
            <a:r>
              <a:rPr lang="el-GR" dirty="0"/>
              <a:t> </a:t>
            </a:r>
            <a:endParaRPr lang="el-GR" dirty="0" smtClean="0"/>
          </a:p>
          <a:p>
            <a:r>
              <a:rPr lang="el-GR" dirty="0" smtClean="0"/>
              <a:t>ε</a:t>
            </a:r>
            <a:r>
              <a:rPr lang="el-GR" dirty="0"/>
              <a:t>) τη συνεργασία με το αρμόδιο Υπουργείο, καθώς και με όλους τους συναρμόδιους φορείς, όπως το Συνήγορο του Πολίτη, τον Γενικό Επιθεωρητή Δημόσιας Διοίκησης και λοιπά ελεγκτικά σώματα της Διοίκησης, τον Επόπτη Ο.Τ.Α., την ΚΕΔΕ, την ΕΝΠΕ και φορείς συνδικαλιστικής εκπροσώπησης εργαζομένων στους Ο.Τ.Α</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Σχέσεις με το Συνήγορο του Πολίτη</a:t>
            </a:r>
            <a:r>
              <a:rPr lang="el-GR" dirty="0"/>
              <a:t/>
            </a:r>
            <a:br>
              <a:rPr lang="el-GR" dirty="0"/>
            </a:br>
            <a:endParaRPr lang="el-GR" dirty="0"/>
          </a:p>
        </p:txBody>
      </p:sp>
      <p:sp>
        <p:nvSpPr>
          <p:cNvPr id="3" name="2 - Θέση περιεχομένου"/>
          <p:cNvSpPr>
            <a:spLocks noGrp="1"/>
          </p:cNvSpPr>
          <p:nvPr>
            <p:ph idx="1"/>
          </p:nvPr>
        </p:nvSpPr>
        <p:spPr/>
        <p:txBody>
          <a:bodyPr>
            <a:normAutofit fontScale="62500" lnSpcReduction="20000"/>
          </a:bodyPr>
          <a:lstStyle/>
          <a:p>
            <a:r>
              <a:rPr lang="el-GR" dirty="0"/>
              <a:t>Ο Δημοτικός και ο Περιφερειακός Διαμεσολαβητής είναι ανεξάρτητος από το Συνήγορο του Πολίτη, η δε άσκηση των αρμοδιοτήτων του Διαμεσολαβητή δεν θίγει τις αρμοδιότητες του Συνηγόρου του Πολίτη ως ανεξάρτητης και συνταγματικά κατοχυρωμένης </a:t>
            </a:r>
            <a:r>
              <a:rPr lang="el-GR" dirty="0" smtClean="0"/>
              <a:t>αρχής</a:t>
            </a:r>
          </a:p>
          <a:p>
            <a:r>
              <a:rPr lang="el-GR" dirty="0"/>
              <a:t> Ο Δημοτικός και ο Περιφερειακός Διαμεσολαβητής υποχρεούται να κοινοποιεί την ετήσια έκθεσή του στον Συνήγορο του </a:t>
            </a:r>
            <a:r>
              <a:rPr lang="el-GR" dirty="0" smtClean="0"/>
              <a:t>Πολίτη</a:t>
            </a:r>
          </a:p>
          <a:p>
            <a:r>
              <a:rPr lang="el-GR" dirty="0"/>
              <a:t> Ο Δημοτικός και ο Περιφερειακός Διαμεσολαβητής δικαιούται να υποβάλλει ερωτήματα και να ζητεί τις απόψεις του Συνηγόρου του Πολίτη για το χειρισμό υπόθεσης που εκκρεμεί </a:t>
            </a:r>
            <a:r>
              <a:rPr lang="el-GR" dirty="0" err="1"/>
              <a:t>ενώπιόν</a:t>
            </a:r>
            <a:r>
              <a:rPr lang="el-GR" dirty="0"/>
              <a:t> του, εφόσον κρίνει αιτιολογημένα ότι αυτή έχει κεντρικό χαρακτήρα ή ευρύτερο </a:t>
            </a:r>
            <a:r>
              <a:rPr lang="el-GR" dirty="0" smtClean="0"/>
              <a:t>ενδιαφέρον</a:t>
            </a:r>
          </a:p>
          <a:p>
            <a:r>
              <a:rPr lang="el-GR" dirty="0" smtClean="0"/>
              <a:t>Ο </a:t>
            </a:r>
            <a:r>
              <a:rPr lang="el-GR" dirty="0"/>
              <a:t>Δημοτικός και ο Περιφερειακός Διαμεσολαβητής υποχρεούται να συνεργάζεται με το Συνήγορο του Πολίτη και να του παρέχει την αναγκαία συνδρομή για υποθέσεις που χειρίζεται και για ενέργειες που απαιτούν εγγύτητα ή αμεσότητα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Αντικείμενο της δημοτικής και περιφερειακής διαμεσολάβησης </a:t>
            </a:r>
          </a:p>
        </p:txBody>
      </p:sp>
      <p:sp>
        <p:nvSpPr>
          <p:cNvPr id="3" name="2 - Θέση περιεχομένου"/>
          <p:cNvSpPr>
            <a:spLocks noGrp="1"/>
          </p:cNvSpPr>
          <p:nvPr>
            <p:ph idx="1"/>
          </p:nvPr>
        </p:nvSpPr>
        <p:spPr/>
        <p:txBody>
          <a:bodyPr>
            <a:normAutofit fontScale="77500" lnSpcReduction="20000"/>
          </a:bodyPr>
          <a:lstStyle/>
          <a:p>
            <a:r>
              <a:rPr lang="el-GR" dirty="0"/>
              <a:t> α) η καταπολέμηση φαινομένων κακοδιοίκησης στους Ο.Τ.Α. και τα νομικά πρόσωπα αυτών,</a:t>
            </a:r>
          </a:p>
          <a:p>
            <a:r>
              <a:rPr lang="el-GR" dirty="0"/>
              <a:t>   β) η βελτίωση της σχέσης των πολιτών με τις δημοτικές και περιφερειακές αρχές,</a:t>
            </a:r>
          </a:p>
          <a:p>
            <a:r>
              <a:rPr lang="el-GR" dirty="0"/>
              <a:t>   γ) η επίλυση και αποτροπή διαφορών των πολιτών με τις δημοτικές και περιφερειακές αρχές, ώστε να περιορίζεται η προσφυγή σε διοικητικές και δικαστικές διαδικασίες και</a:t>
            </a:r>
          </a:p>
          <a:p>
            <a:r>
              <a:rPr lang="el-GR" dirty="0"/>
              <a:t>   δ) η συμβολή στη βελτίωση του τρόπου λειτουργίας των δημοτικών και περιφερειακών υπηρεσιών, η ενίσχυση της αποτελεσματικότητάς τους και της προσβασιμότητας των πολιτών σε αυτές.</a:t>
            </a:r>
          </a:p>
          <a:p>
            <a:r>
              <a:rPr lang="el-GR" dirty="0"/>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i="1" dirty="0"/>
              <a:t>Γενικές αρχές που διέπουν την τοπική και περιφερειακή διαμεσολάβηση</a:t>
            </a:r>
            <a:r>
              <a:rPr lang="el-GR" dirty="0"/>
              <a:t/>
            </a:r>
            <a:br>
              <a:rPr lang="el-GR" dirty="0"/>
            </a:b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smtClean="0"/>
              <a:t>Νομιμότητα</a:t>
            </a:r>
          </a:p>
          <a:p>
            <a:r>
              <a:rPr lang="el-GR" dirty="0" smtClean="0"/>
              <a:t>Διαφάνεια</a:t>
            </a:r>
          </a:p>
          <a:p>
            <a:r>
              <a:rPr lang="el-GR" dirty="0"/>
              <a:t>Α</a:t>
            </a:r>
            <a:r>
              <a:rPr lang="el-GR" dirty="0" smtClean="0"/>
              <a:t>ποτελεσματικότητα </a:t>
            </a:r>
            <a:r>
              <a:rPr lang="el-GR" dirty="0"/>
              <a:t>της διοίκησης και την προστασία των δικαιωμάτων των </a:t>
            </a:r>
            <a:r>
              <a:rPr lang="el-GR" dirty="0" smtClean="0"/>
              <a:t>πολιτών</a:t>
            </a:r>
          </a:p>
          <a:p>
            <a:r>
              <a:rPr lang="el-GR" dirty="0"/>
              <a:t>Οι Δημοτικοί και Περιφερειακοί Διαμεσολαβητές, κατά την άσκηση των καθηκόντων τους, διαθέτουν πλήρη λειτουργική και προσωπική ανεξαρτησία έναντι των δημοτικών, περιφερειακών και κρατικών αρχών και οφείλουν να ασκούν τα καθήκοντά τους με ευσυνειδησία και αμεροληψία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Όργανα δημοτικής και περιφερειακής διαμεσολάβησης</a:t>
            </a:r>
            <a:endParaRPr lang="el-GR" dirty="0"/>
          </a:p>
        </p:txBody>
      </p:sp>
      <p:sp>
        <p:nvSpPr>
          <p:cNvPr id="3" name="2 - Θέση περιεχομένου"/>
          <p:cNvSpPr>
            <a:spLocks noGrp="1"/>
          </p:cNvSpPr>
          <p:nvPr>
            <p:ph idx="1"/>
          </p:nvPr>
        </p:nvSpPr>
        <p:spPr/>
        <p:txBody>
          <a:bodyPr>
            <a:normAutofit fontScale="85000" lnSpcReduction="10000"/>
          </a:bodyPr>
          <a:lstStyle/>
          <a:p>
            <a:pPr>
              <a:buNone/>
            </a:pPr>
            <a:r>
              <a:rPr lang="el-GR" dirty="0" smtClean="0"/>
              <a:t> </a:t>
            </a:r>
          </a:p>
          <a:p>
            <a:r>
              <a:rPr lang="el-GR" dirty="0" smtClean="0"/>
              <a:t>50 </a:t>
            </a:r>
            <a:r>
              <a:rPr lang="el-GR" dirty="0"/>
              <a:t>Δημοτικοί Διαμεσολαβητές με αρμοδιότητα, ο καθένας, τους πρωτοβάθμιους Ο.Τ.Α. και τα νομικά πρόσωπα αυτών κάθε νομού, πλην </a:t>
            </a:r>
            <a:r>
              <a:rPr lang="el-GR" dirty="0" smtClean="0"/>
              <a:t>Αττικής</a:t>
            </a:r>
          </a:p>
          <a:p>
            <a:r>
              <a:rPr lang="el-GR" dirty="0" smtClean="0"/>
              <a:t>8 </a:t>
            </a:r>
            <a:r>
              <a:rPr lang="el-GR" dirty="0"/>
              <a:t>Δημοτικοί Διαμεσολαβητές με αρμοδιότητα, ο καθένας, τους πρωτοβάθμιους Ο.Τ.Α. και τα νομικά πρόσωπα αυτών κάθε Περιφερειακής Ενότητας της Περιφέρειας </a:t>
            </a:r>
            <a:r>
              <a:rPr lang="el-GR" dirty="0" smtClean="0"/>
              <a:t>Αττικής</a:t>
            </a:r>
          </a:p>
          <a:p>
            <a:r>
              <a:rPr lang="el-GR" dirty="0" smtClean="0"/>
              <a:t>13 Περιφερειακοί </a:t>
            </a:r>
            <a:r>
              <a:rPr lang="el-GR" dirty="0"/>
              <a:t>Διαμεσολαβητές </a:t>
            </a:r>
            <a:r>
              <a:rPr lang="el-GR" dirty="0" smtClean="0"/>
              <a:t> </a:t>
            </a:r>
            <a:r>
              <a:rPr lang="el-GR" dirty="0"/>
              <a:t>και η τοπική αρμοδιότητα του καθενός εκτείνεται στην οικεία Περιφέρεια και στα νομικά της πρόσωπα.</a:t>
            </a:r>
          </a:p>
          <a:p>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Ευθύνη του Δημοτικού και Περιφερειακού Διαμεσολαβητή</a:t>
            </a:r>
            <a:r>
              <a:rPr lang="el-GR" dirty="0"/>
              <a:t/>
            </a:r>
            <a:br>
              <a:rPr lang="el-GR" dirty="0"/>
            </a:br>
            <a:endParaRPr lang="el-GR" dirty="0"/>
          </a:p>
        </p:txBody>
      </p:sp>
      <p:sp>
        <p:nvSpPr>
          <p:cNvPr id="3" name="2 - Θέση περιεχομένου"/>
          <p:cNvSpPr>
            <a:spLocks noGrp="1"/>
          </p:cNvSpPr>
          <p:nvPr>
            <p:ph idx="1"/>
          </p:nvPr>
        </p:nvSpPr>
        <p:spPr/>
        <p:txBody>
          <a:bodyPr>
            <a:normAutofit lnSpcReduction="10000"/>
          </a:bodyPr>
          <a:lstStyle/>
          <a:p>
            <a:r>
              <a:rPr lang="el-GR" dirty="0"/>
              <a:t>Ο Δημοτικός και Περιφερειακός Διαμεσολαβητής δεν ευθύνεται και δεν διώκεται για γνώμη που διατυπώνει στην άσκηση των καθηκόντων του, με την επιφύλαξη των διατάξεων περί συκοφαντικής δυσφήμησης.</a:t>
            </a:r>
          </a:p>
          <a:p>
            <a:r>
              <a:rPr lang="el-GR" dirty="0"/>
              <a:t> Ο Διαμεσολαβητής ευθύνεται μόνο για δόλο ή βαριά αμέλεια για πράξεις που σχετίζονται με την άσκηση των καθηκόντων </a:t>
            </a:r>
            <a:r>
              <a:rPr lang="el-GR" dirty="0" smtClean="0"/>
              <a:t>του</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i="1" dirty="0"/>
              <a:t>Θητεία του Δημοτικού και Περιφερειακού Διαμεσολαβητή</a:t>
            </a:r>
            <a:r>
              <a:rPr lang="el-GR" dirty="0"/>
              <a:t/>
            </a:r>
            <a:br>
              <a:rPr lang="el-GR" dirty="0"/>
            </a:b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a:t>Ο Δημοτικός και ο Περιφερειακός Διαμεσολαβητής </a:t>
            </a:r>
            <a:r>
              <a:rPr lang="el-GR" dirty="0" smtClean="0"/>
              <a:t>επιλέγεται </a:t>
            </a:r>
            <a:r>
              <a:rPr lang="el-GR" dirty="0"/>
              <a:t>για πενταετή θητεία, με δυνατότητα ανανέωσης για μία (1) ακόμα φορά.</a:t>
            </a:r>
          </a:p>
          <a:p>
            <a:r>
              <a:rPr lang="el-GR" dirty="0"/>
              <a:t> Αν για οποιονδήποτε λόγο η διαδικασία επιλογής και η ανάληψη των καθηκόντων του νέου Διαμεσολαβητή δεν έχει ολοκληρωθεί ως τη λήξη της θητείας του απερχόμενου, εξακολουθεί να ασκεί τα καθήκοντά του ο απερχόμενος Διαμεσολαβητής.</a:t>
            </a:r>
          </a:p>
          <a:p>
            <a:r>
              <a:rPr lang="el-GR" dirty="0"/>
              <a:t> Αν ο Διαμεσολαβητής παραιτηθεί ή εάν αποβιώσει ή εάν αδυνατεί να ασκήσει τα καθήκοντά του για περισσότερους από έξι (6) μήνες, επιλέγεται νέος Διαμεσολαβητής. </a:t>
            </a:r>
            <a:endParaRPr lang="el-GR" dirty="0" smtClean="0"/>
          </a:p>
          <a:p>
            <a:r>
              <a:rPr lang="el-GR" dirty="0" smtClean="0"/>
              <a:t>Στην </a:t>
            </a:r>
            <a:r>
              <a:rPr lang="el-GR" dirty="0"/>
              <a:t>περίπτωση αυτή ο νέος Διαμεσολαβητής επιλέγεται για πλήρη θητεία.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Όργανο επιλογής</a:t>
            </a:r>
            <a:endParaRPr lang="el-GR" dirty="0"/>
          </a:p>
        </p:txBody>
      </p:sp>
      <p:sp>
        <p:nvSpPr>
          <p:cNvPr id="3" name="2 - Θέση περιεχομένου"/>
          <p:cNvSpPr>
            <a:spLocks noGrp="1"/>
          </p:cNvSpPr>
          <p:nvPr>
            <p:ph idx="1"/>
          </p:nvPr>
        </p:nvSpPr>
        <p:spPr/>
        <p:txBody>
          <a:bodyPr>
            <a:normAutofit fontScale="85000" lnSpcReduction="10000"/>
          </a:bodyPr>
          <a:lstStyle/>
          <a:p>
            <a:r>
              <a:rPr lang="el-GR" dirty="0" smtClean="0"/>
              <a:t>εκπρόσωποι των δημοτικών συμβουλίων του νομού στην οικεία Περιφερειακή Ένωση Δήμων (Π.Ε.Δ.), πλην του Δημάρχου- Περιφερειακό Συμβούλιο</a:t>
            </a:r>
          </a:p>
          <a:p>
            <a:r>
              <a:rPr lang="el-GR" dirty="0" smtClean="0"/>
              <a:t>το σύνολο των μελών των Προεδρείων των δημοτικών </a:t>
            </a:r>
            <a:r>
              <a:rPr lang="el-GR" dirty="0" smtClean="0"/>
              <a:t>συμβουλίων</a:t>
            </a:r>
            <a:endParaRPr lang="el-GR" dirty="0" smtClean="0"/>
          </a:p>
          <a:p>
            <a:r>
              <a:rPr lang="el-GR" dirty="0" smtClean="0"/>
              <a:t>πρόσκληση του δημάρχου-Περιφερειάρχη της έδρας του νομού για ειδική δημόσια συνεδρίαση του οργάνου επιλογής</a:t>
            </a:r>
          </a:p>
          <a:p>
            <a:r>
              <a:rPr lang="el-GR" dirty="0" smtClean="0"/>
              <a:t>ακρόαση των υποψηφίων για τη θέση του Διαμεσολαβητή.</a:t>
            </a:r>
          </a:p>
          <a:p>
            <a:r>
              <a:rPr lang="el-GR" dirty="0" smtClean="0"/>
              <a:t>Μυστική ψηφοφορία για την εκλογή</a:t>
            </a:r>
          </a:p>
          <a:p>
            <a:endParaRPr lang="el-GR" dirty="0" smtClean="0"/>
          </a:p>
          <a:p>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Επιλογή</a:t>
            </a:r>
            <a:endParaRPr lang="el-GR" dirty="0"/>
          </a:p>
        </p:txBody>
      </p:sp>
      <p:sp>
        <p:nvSpPr>
          <p:cNvPr id="3" name="2 - Θέση περιεχομένου"/>
          <p:cNvSpPr>
            <a:spLocks noGrp="1"/>
          </p:cNvSpPr>
          <p:nvPr>
            <p:ph idx="1"/>
          </p:nvPr>
        </p:nvSpPr>
        <p:spPr/>
        <p:txBody>
          <a:bodyPr>
            <a:normAutofit fontScale="77500" lnSpcReduction="20000"/>
          </a:bodyPr>
          <a:lstStyle/>
          <a:p>
            <a:r>
              <a:rPr lang="el-GR" dirty="0" smtClean="0"/>
              <a:t>Διαμεσολαβητής </a:t>
            </a:r>
            <a:r>
              <a:rPr lang="el-GR" dirty="0"/>
              <a:t>εκλέγεται ο υποψήφιος που θα συγκεντρώσει την απόλυτη πλειοψηφία των μελών του εκλεκτορικού σώματος</a:t>
            </a:r>
            <a:r>
              <a:rPr lang="el-GR" dirty="0" smtClean="0"/>
              <a:t>.</a:t>
            </a:r>
          </a:p>
          <a:p>
            <a:r>
              <a:rPr lang="el-GR" dirty="0"/>
              <a:t>Σε περίπτωση μη επίτευξης απόλυτης πλειοψηφίας, η συνεδρίαση για την εκλογή Διαμεσολαβητή επαναλαμβάνεται άλλες δύο (2) φορές, σε συνεδριάσεις που δεν μπορεί να απέχουν λιγότερο από πέντε (5) και περισσότερες από δεκαπέντε (15) ημέρες η καθεμία από την </a:t>
            </a:r>
            <a:r>
              <a:rPr lang="el-GR" dirty="0" smtClean="0"/>
              <a:t>προηγούμενη</a:t>
            </a:r>
          </a:p>
          <a:p>
            <a:r>
              <a:rPr lang="el-GR" dirty="0"/>
              <a:t>Στην τρίτη μυστική ψηφοφορία, Δημοτικός Διαμεσολαβητής εκλέγεται από τους δύο (2) </a:t>
            </a:r>
            <a:r>
              <a:rPr lang="el-GR" dirty="0" err="1"/>
              <a:t>πλειοψηφήσαντες</a:t>
            </a:r>
            <a:r>
              <a:rPr lang="el-GR" dirty="0"/>
              <a:t> στην τελευταία συνεδρίαση υποψήφιους, αυτός που συγκέντρωσε τις περισσότερες </a:t>
            </a:r>
            <a:r>
              <a:rPr lang="el-GR" dirty="0" smtClean="0"/>
              <a:t>ψήφους</a:t>
            </a:r>
          </a:p>
          <a:p>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Επιμόρφωση</a:t>
            </a:r>
            <a:endParaRPr lang="el-GR" dirty="0"/>
          </a:p>
        </p:txBody>
      </p:sp>
      <p:sp>
        <p:nvSpPr>
          <p:cNvPr id="3" name="2 - Θέση περιεχομένου"/>
          <p:cNvSpPr>
            <a:spLocks noGrp="1"/>
          </p:cNvSpPr>
          <p:nvPr>
            <p:ph idx="1"/>
          </p:nvPr>
        </p:nvSpPr>
        <p:spPr/>
        <p:txBody>
          <a:bodyPr>
            <a:normAutofit fontScale="92500" lnSpcReduction="20000"/>
          </a:bodyPr>
          <a:lstStyle/>
          <a:p>
            <a:r>
              <a:rPr lang="el-GR" dirty="0"/>
              <a:t> Πριν την ανάληψη των καθηκόντων του, ο </a:t>
            </a:r>
            <a:r>
              <a:rPr lang="el-GR" dirty="0" smtClean="0"/>
              <a:t> </a:t>
            </a:r>
            <a:r>
              <a:rPr lang="el-GR" dirty="0"/>
              <a:t>Διαμεσολαβητής υποχρεούται να ολοκληρώσει επιτυχώς κύκλο εντατικής εκπαίδευσης μέγιστης διάρκειας δεκαπέντε (15) ημερών, που διοργανώνεται από τον Συνήγορο του Πολίτη, σε συνεργασία με το Υπουργείο Εσωτερικών, την ΚΕΔΕ, την ΕΝΠΕ και το ΕΚΔΔΑ</a:t>
            </a:r>
            <a:r>
              <a:rPr lang="el-GR" dirty="0" smtClean="0"/>
              <a:t>.</a:t>
            </a:r>
          </a:p>
          <a:p>
            <a:r>
              <a:rPr lang="el-GR" dirty="0" smtClean="0"/>
              <a:t> </a:t>
            </a:r>
            <a:r>
              <a:rPr lang="el-GR" dirty="0"/>
              <a:t>Με απόφαση του Υπουργού Εσωτερικών καθορίζονται το περιεχόμενο της εκπαίδευσης, ο τρόπος πιστοποίησης της επιτυχούς ολοκλήρωσής της και κάθε άλλο αναγκαίο θέμα</a:t>
            </a: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1139</Words>
  <Application>Microsoft Office PowerPoint</Application>
  <PresentationFormat>Προβολή στην οθόνη (4:3)</PresentationFormat>
  <Paragraphs>73</Paragraphs>
  <Slides>17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17</vt:i4>
      </vt:variant>
    </vt:vector>
  </HeadingPairs>
  <TitlesOfParts>
    <vt:vector size="18" baseType="lpstr">
      <vt:lpstr>Θέμα του Office</vt:lpstr>
      <vt:lpstr>ΔΗΜΟΤΙΚΗ ΚΑΙ ΠΕΡΙΦΕΡΕΙΑΚΗ ΔΙΑΜΕΣΟΛΑΒΗΣΗ   </vt:lpstr>
      <vt:lpstr>Αντικείμενο της δημοτικής και περιφερειακής διαμεσολάβησης </vt:lpstr>
      <vt:lpstr>Γενικές αρχές που διέπουν την τοπική και περιφερειακή διαμεσολάβηση </vt:lpstr>
      <vt:lpstr>Όργανα δημοτικής και περιφερειακής διαμεσολάβησης</vt:lpstr>
      <vt:lpstr>Ευθύνη του Δημοτικού και Περιφερειακού Διαμεσολαβητή </vt:lpstr>
      <vt:lpstr>Θητεία του Δημοτικού και Περιφερειακού Διαμεσολαβητή </vt:lpstr>
      <vt:lpstr>Όργανο επιλογής</vt:lpstr>
      <vt:lpstr>Επιλογή</vt:lpstr>
      <vt:lpstr>Επιμόρφωση</vt:lpstr>
      <vt:lpstr>Παύση Διαμεσολαβητή </vt:lpstr>
      <vt:lpstr>ΑΡΜΟΔΙΟΤΗΤΕΣ ΔΗΜΟΤΙΚΟΥ ΚΑΙ ΠΕΡΙΦΕΡΕΙΑΚΟΥ ΔΙΑΜΕΣΟΛΑΒΗΤΗ   </vt:lpstr>
      <vt:lpstr>Τρόπος επίλυσης υποθέσεων</vt:lpstr>
      <vt:lpstr>Σχέσεις του Διαμεσολαβητή με τους πολίτες </vt:lpstr>
      <vt:lpstr>Σχέσεις του Διαμεσολαβητή με τις αυτοδιοικητικές υπηρεσίες </vt:lpstr>
      <vt:lpstr> ΕΘΝΙΚΟ ΣΥΜΒΟΥΛΙΟ ΤΟΠΙΚΩΝ ΔΙΑΜΕΣΟΛΑΒΗΤΩΝ  </vt:lpstr>
      <vt:lpstr>Αρμοδιότητες </vt:lpstr>
      <vt:lpstr>Σχέσεις με το Συνήγορο του Πολίτη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user</dc:creator>
  <cp:lastModifiedBy>user</cp:lastModifiedBy>
  <cp:revision>13</cp:revision>
  <dcterms:created xsi:type="dcterms:W3CDTF">2018-10-07T11:42:13Z</dcterms:created>
  <dcterms:modified xsi:type="dcterms:W3CDTF">2019-04-02T13:30:51Z</dcterms:modified>
</cp:coreProperties>
</file>