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media/image13.jpg" ContentType="image/jpg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66" r:id="rId3"/>
    <p:sldMasterId id="2147483680" r:id="rId4"/>
    <p:sldMasterId id="2147483694" r:id="rId5"/>
    <p:sldMasterId id="2147483717" r:id="rId6"/>
    <p:sldMasterId id="2147483740" r:id="rId7"/>
    <p:sldMasterId id="2147483763" r:id="rId8"/>
    <p:sldMasterId id="2147483782" r:id="rId9"/>
  </p:sldMasterIdLst>
  <p:notesMasterIdLst>
    <p:notesMasterId r:id="rId44"/>
  </p:notesMasterIdLst>
  <p:sldIdLst>
    <p:sldId id="282" r:id="rId10"/>
    <p:sldId id="513" r:id="rId11"/>
    <p:sldId id="514" r:id="rId12"/>
    <p:sldId id="511" r:id="rId13"/>
    <p:sldId id="489" r:id="rId14"/>
    <p:sldId id="533" r:id="rId15"/>
    <p:sldId id="532" r:id="rId16"/>
    <p:sldId id="534" r:id="rId17"/>
    <p:sldId id="535" r:id="rId18"/>
    <p:sldId id="537" r:id="rId19"/>
    <p:sldId id="538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51" r:id="rId30"/>
    <p:sldId id="552" r:id="rId31"/>
    <p:sldId id="549" r:id="rId32"/>
    <p:sldId id="550" r:id="rId33"/>
    <p:sldId id="553" r:id="rId34"/>
    <p:sldId id="554" r:id="rId35"/>
    <p:sldId id="515" r:id="rId36"/>
    <p:sldId id="516" r:id="rId37"/>
    <p:sldId id="517" r:id="rId38"/>
    <p:sldId id="518" r:id="rId39"/>
    <p:sldId id="519" r:id="rId40"/>
    <p:sldId id="555" r:id="rId41"/>
    <p:sldId id="556" r:id="rId42"/>
    <p:sldId id="480" r:id="rId43"/>
  </p:sldIdLst>
  <p:sldSz cx="12192000" cy="6858000"/>
  <p:notesSz cx="6797675" cy="9926638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Segoe UI" panose="020B0502040204020203" pitchFamily="34" charset="0"/>
      <p:regular r:id="rId49"/>
      <p:bold r:id="rId50"/>
      <p:italic r:id="rId51"/>
      <p:boldItalic r:id="rId52"/>
    </p:embeddedFont>
    <p:embeddedFont>
      <p:font typeface="Book Antiqua" panose="02040602050305030304" pitchFamily="18" charset="0"/>
      <p:regular r:id="rId53"/>
      <p:bold r:id="rId54"/>
      <p:italic r:id="rId55"/>
      <p:boldItalic r:id="rId56"/>
    </p:embeddedFont>
    <p:embeddedFont>
      <p:font typeface="Verdana" panose="020B0604030504040204" pitchFamily="34" charset="0"/>
      <p:regular r:id="rId57"/>
      <p:bold r:id="rId58"/>
      <p:italic r:id="rId59"/>
      <p:boldItalic r:id="rId60"/>
    </p:embeddedFont>
    <p:embeddedFont>
      <p:font typeface="Arial Black" panose="020B0A04020102020204" pitchFamily="34" charset="0"/>
      <p:bold r:id="rId61"/>
    </p:embeddedFont>
    <p:embeddedFont>
      <p:font typeface="Arial Narrow" panose="020B0606020202030204" pitchFamily="34" charset="0"/>
      <p:regular r:id="rId62"/>
      <p:bold r:id="rId63"/>
      <p:italic r:id="rId64"/>
      <p:boldItalic r:id="rId65"/>
    </p:embeddedFont>
    <p:embeddedFont>
      <p:font typeface="Arial Unicode MS" panose="020B0604020202020204" pitchFamily="34" charset="-128"/>
      <p:regular r:id="rId66"/>
    </p:embeddedFont>
    <p:embeddedFont>
      <p:font typeface="Calibri Light" panose="020F0302020204030204" pitchFamily="34" charset="0"/>
      <p:regular r:id="rId67"/>
      <p: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8" roundtripDataSignature="AMtx7mhv1yUqYVM8ql6369adtBHIC7Nvw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iki Nasiou" initials="V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DFE7E9"/>
    <a:srgbClr val="ED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Μεσαίο στυλ 3 - Έμφαση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Μεσαίο στυλ 1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7013" autoAdjust="0"/>
  </p:normalViewPr>
  <p:slideViewPr>
    <p:cSldViewPr>
      <p:cViewPr varScale="1">
        <p:scale>
          <a:sx n="97" d="100"/>
          <a:sy n="97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89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90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88" Type="http://customschemas.google.com/relationships/presentationmetadata" Target="meta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385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3219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18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31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20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35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22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092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24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214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26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358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20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183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083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691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l-G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14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85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l-GR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 lang="el-GR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02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7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88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9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21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10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4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12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0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14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74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l-GR" sz="1200" smtClean="0">
                <a:latin typeface="Calibri"/>
                <a:ea typeface="Calibri"/>
                <a:cs typeface="Calibri"/>
                <a:sym typeface="Calibri"/>
              </a:rPr>
              <a:pPr algn="r">
                <a:defRPr/>
              </a:pPr>
              <a:t>16</a:t>
            </a:fld>
            <a:endParaRPr lang="el-G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72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6174F8-1206-42B4-8253-0D1E82F521D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CE59A572-76E8-4055-881A-EC3A9E6F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733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562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201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904578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91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31478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434151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3514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67E0328-9919-4AA5-B345-D27443B0F5D3}"/>
              </a:ext>
            </a:extLst>
          </p:cNvPr>
          <p:cNvSpPr/>
          <p:nvPr userDrawn="1"/>
        </p:nvSpPr>
        <p:spPr>
          <a:xfrm>
            <a:off x="1544417" y="1816072"/>
            <a:ext cx="2627534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98DB0C8-2C48-43B8-8A2B-D023690A459E}"/>
              </a:ext>
            </a:extLst>
          </p:cNvPr>
          <p:cNvSpPr/>
          <p:nvPr userDrawn="1"/>
        </p:nvSpPr>
        <p:spPr>
          <a:xfrm>
            <a:off x="5197607" y="1816072"/>
            <a:ext cx="2627534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A82F0998-0191-4AA1-BD74-CC67C4ECD3F2}"/>
              </a:ext>
            </a:extLst>
          </p:cNvPr>
          <p:cNvSpPr/>
          <p:nvPr userDrawn="1"/>
        </p:nvSpPr>
        <p:spPr>
          <a:xfrm>
            <a:off x="8850797" y="1816072"/>
            <a:ext cx="2627534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07629ABE-2596-48D1-A7D6-BD92DDC92F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091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7BE804E2-1E79-4617-AD0C-DB0A5DDDBF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410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E947BF4F-120D-4F3B-BAE0-307CA5772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729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DA801E-D0AA-4624-AA3C-65562798CCC5}"/>
              </a:ext>
            </a:extLst>
          </p:cNvPr>
          <p:cNvSpPr/>
          <p:nvPr userDrawn="1"/>
        </p:nvSpPr>
        <p:spPr>
          <a:xfrm>
            <a:off x="1544417" y="4159030"/>
            <a:ext cx="2627534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E8FDBBF-0181-4065-ADD7-596A70ED15E7}"/>
              </a:ext>
            </a:extLst>
          </p:cNvPr>
          <p:cNvSpPr/>
          <p:nvPr userDrawn="1"/>
        </p:nvSpPr>
        <p:spPr>
          <a:xfrm>
            <a:off x="5197607" y="4159030"/>
            <a:ext cx="2627534" cy="1962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A11A4459-21FA-4E2C-AB09-A6E10F9BAE3B}"/>
              </a:ext>
            </a:extLst>
          </p:cNvPr>
          <p:cNvSpPr/>
          <p:nvPr userDrawn="1"/>
        </p:nvSpPr>
        <p:spPr>
          <a:xfrm>
            <a:off x="8850797" y="4159030"/>
            <a:ext cx="2627534" cy="1962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824B42AE-110B-46E6-B255-2A380981FD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91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5B75D05D-FB0D-4FB0-BE9C-F5CD22E43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410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D76F4C8-E444-4F51-BA1A-BFEADCC366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729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2683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xmlns="" id="{728E09DA-7582-43D5-8FE5-16F6E45B9AEE}"/>
              </a:ext>
            </a:extLst>
          </p:cNvPr>
          <p:cNvSpPr/>
          <p:nvPr userDrawn="1"/>
        </p:nvSpPr>
        <p:spPr>
          <a:xfrm>
            <a:off x="8658318" y="966364"/>
            <a:ext cx="2627534" cy="2628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74D7C61-8DAE-43B3-828D-8EBCFECF75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7165" y="1103928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xmlns="" id="{3A74FD28-79BD-4707-8D4E-19091726CAC2}"/>
              </a:ext>
            </a:extLst>
          </p:cNvPr>
          <p:cNvSpPr/>
          <p:nvPr userDrawn="1"/>
        </p:nvSpPr>
        <p:spPr>
          <a:xfrm>
            <a:off x="6257409" y="3345796"/>
            <a:ext cx="2902614" cy="29031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B3E80315-C694-40E6-985F-E608ECE88B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65742" y="3250976"/>
            <a:ext cx="2903128" cy="29031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9084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3515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>
            <a:extLst>
              <a:ext uri="{FF2B5EF4-FFF2-40B4-BE49-F238E27FC236}">
                <a16:creationId xmlns:a16="http://schemas.microsoft.com/office/drawing/2014/main" xmlns="" id="{97B5B012-5088-4057-BFDA-B56D0EFB7C71}"/>
              </a:ext>
            </a:extLst>
          </p:cNvPr>
          <p:cNvSpPr/>
          <p:nvPr userDrawn="1"/>
        </p:nvSpPr>
        <p:spPr>
          <a:xfrm>
            <a:off x="3727633" y="459530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2700" kern="1200" dirty="0">
              <a:solidFill>
                <a:prstClr val="white"/>
              </a:solidFill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705ED100-9A79-4997-BDFA-8362CEE05BA8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xmlns="" id="{FDBBD408-FB29-43A7-A202-10C1284689A4}"/>
              </a:ext>
            </a:extLst>
          </p:cNvPr>
          <p:cNvSpPr/>
          <p:nvPr userDrawn="1"/>
        </p:nvSpPr>
        <p:spPr>
          <a:xfrm>
            <a:off x="7769438" y="3066054"/>
            <a:ext cx="4422562" cy="172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DA54A23B-F3F9-4A05-BF9E-0D55C07F9CE1}"/>
              </a:ext>
            </a:extLst>
          </p:cNvPr>
          <p:cNvGrpSpPr/>
          <p:nvPr userDrawn="1"/>
        </p:nvGrpSpPr>
        <p:grpSpPr>
          <a:xfrm>
            <a:off x="39052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2">
              <a:extLst>
                <a:ext uri="{FF2B5EF4-FFF2-40B4-BE49-F238E27FC236}">
                  <a16:creationId xmlns:a16="http://schemas.microsoft.com/office/drawing/2014/main" xmlns="" id="{8E18F695-0ED6-4175-A549-77B7CC890A66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xmlns="" id="{8AFD1071-D8E2-4E93-B96A-EA90009FB8E7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n-US" sz="1800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xmlns="" id="{6F99B297-FE3C-455A-AB5B-AF72DD17E811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xmlns="" id="{B1B806E9-4115-46A7-9DEB-BCA56ABFAE3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n-US" sz="1800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xmlns="" id="{4FF48343-44D5-4F80-A2D1-6FFD733B0B7E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n-US" sz="1800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xmlns="" id="{87921273-B43D-4085-8FF6-F7444AE7C480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148FFA99-BA9E-478B-9980-603EA4B5B0E5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xmlns="" id="{50447D60-E4C1-4CEC-AA75-C3D5C0867FF4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n-US" sz="1800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EB8551F6-C920-47F1-9EAB-3FD8221760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42267" y="1895234"/>
            <a:ext cx="3588785" cy="2099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B15A05-CA07-417F-9666-5228808E368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963135" y="3091028"/>
            <a:ext cx="1045514" cy="16575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5E2C7528-1052-4DD6-934E-F055F8A0BC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xmlns="" id="{43E79C13-A1FB-4CC4-B0E2-5713545028BF}"/>
              </a:ext>
            </a:extLst>
          </p:cNvPr>
          <p:cNvSpPr/>
          <p:nvPr userDrawn="1"/>
        </p:nvSpPr>
        <p:spPr>
          <a:xfrm>
            <a:off x="5322516" y="4766617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27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6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D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3733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9447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3994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2378E49D-65AE-4D04-8461-65932C231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31500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1725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371CC08-7ED8-444C-AD50-E4F0B0AEC74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518837" y="1259959"/>
            <a:ext cx="7673163" cy="433808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5047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1699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2223866-8657-4507-B95A-AA93AAD075BE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7FF7A32B-7592-4FB4-B321-813DB4998A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88641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4229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50">
            <a:extLst>
              <a:ext uri="{FF2B5EF4-FFF2-40B4-BE49-F238E27FC236}">
                <a16:creationId xmlns:a16="http://schemas.microsoft.com/office/drawing/2014/main" xmlns="" id="{33E9DFB3-473C-4F65-9CAA-7B305D46D700}"/>
              </a:ext>
            </a:extLst>
          </p:cNvPr>
          <p:cNvSpPr/>
          <p:nvPr userDrawn="1"/>
        </p:nvSpPr>
        <p:spPr>
          <a:xfrm>
            <a:off x="-336024" y="5716837"/>
            <a:ext cx="4546999" cy="4777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2700" kern="1200" dirty="0">
              <a:solidFill>
                <a:prstClr val="white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63D5A3E9-5F90-4F91-B28A-43C2C98E3F16}"/>
              </a:ext>
            </a:extLst>
          </p:cNvPr>
          <p:cNvGrpSpPr/>
          <p:nvPr userDrawn="1"/>
        </p:nvGrpSpPr>
        <p:grpSpPr>
          <a:xfrm>
            <a:off x="729449" y="169529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xmlns="" id="{1B859249-B134-47D3-87C6-1F1F3B0B053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ko-KR" alt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E4FFDB9C-6874-4FC1-BCF1-3527B52793C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ko-KR" altLang="en-US" sz="1800" kern="1200">
                <a:solidFill>
                  <a:prstClr val="white"/>
                </a:solidFill>
              </a:endParaRPr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xmlns="" id="{7FC4A25A-3E8D-4CA6-8074-CFC9C4AAF2C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xmlns="" id="{4AD85B98-04BC-4149-9AAF-A83CD27FD4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ko-KR" altLang="en-US" sz="180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xmlns="" id="{46BED880-04D6-4CDF-80DE-4718F4DC1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ko-KR" altLang="en-US" sz="1800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6673C15-C2F2-4D33-B6B8-CE7B8C3D6D9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89470"/>
            <a:ext cx="2152765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233F060D-44E8-44A8-8EA8-CF85F4E1C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232963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2684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88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4FC2C3D8-1DFE-4F22-A353-A5C69376F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87484" y="6584950"/>
            <a:ext cx="18473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altLang="en-US" sz="1200" b="1" i="1" kern="120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35BDFA7-BFC7-42D0-929E-F70BF579A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5E9ADE-D847-42C0-B23C-15B62F424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3200E4-74FE-45C1-8ED7-5199AAA4B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A01E-07DB-4352-8BCA-7ABF7DA533FC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3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6031455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351" kern="12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351" kern="12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ko-KR" altLang="en-US" sz="1351" kern="12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Tx/>
              <a:buFontTx/>
              <a:buNone/>
            </a:pPr>
            <a:r>
              <a:rPr lang="en-US" altLang="ko-KR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b="1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Tx/>
              <a:buFontTx/>
              <a:buNone/>
            </a:pPr>
            <a:r>
              <a:rPr lang="en-US" altLang="ko-KR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You can Change Fill Color &amp;</a:t>
            </a:r>
          </a:p>
          <a:p>
            <a:pPr>
              <a:buClrTx/>
              <a:buFontTx/>
              <a:buNone/>
            </a:pPr>
            <a:r>
              <a:rPr lang="en-US" altLang="ko-KR" b="1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Line Color</a:t>
            </a:r>
            <a:endParaRPr lang="ko-KR" altLang="en-US" b="1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Tx/>
              <a:buFontTx/>
              <a:buNone/>
            </a:pPr>
            <a:r>
              <a:rPr lang="en-US" altLang="ko-KR" kern="1200" dirty="0">
                <a:solidFill>
                  <a:prstClr val="white"/>
                </a:solidFill>
                <a:latin typeface="Arial" pitchFamily="34" charset="0"/>
                <a:ea typeface="Arial Unicode MS"/>
                <a:cs typeface="Arial" pitchFamily="34" charset="0"/>
              </a:rPr>
              <a:t>www.allppt.com</a:t>
            </a:r>
            <a:endParaRPr lang="ko-KR" altLang="en-US" kern="1200" dirty="0">
              <a:solidFill>
                <a:prstClr val="white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Tx/>
              <a:buFontTx/>
              <a:buNone/>
            </a:pPr>
            <a:r>
              <a:rPr lang="en-US" altLang="ko-KR" sz="28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FREE </a:t>
            </a:r>
          </a:p>
          <a:p>
            <a:pPr>
              <a:buClrTx/>
              <a:buFontTx/>
              <a:buNone/>
            </a:pPr>
            <a:r>
              <a:rPr lang="en-US" altLang="ko-KR" sz="28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868413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1544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086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1544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165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1544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978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1544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194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803900"/>
          </a:xfrm>
          <a:custGeom>
            <a:avLst/>
            <a:gdLst/>
            <a:ahLst/>
            <a:cxnLst/>
            <a:rect l="l" t="t" r="r" b="b"/>
            <a:pathLst>
              <a:path w="9144000" h="5803900">
                <a:moveTo>
                  <a:pt x="9144000" y="0"/>
                </a:moveTo>
                <a:lnTo>
                  <a:pt x="0" y="0"/>
                </a:lnTo>
                <a:lnTo>
                  <a:pt x="0" y="5803392"/>
                </a:lnTo>
                <a:lnTo>
                  <a:pt x="9144000" y="5803392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5803392"/>
            <a:ext cx="12192000" cy="1054735"/>
          </a:xfrm>
          <a:custGeom>
            <a:avLst/>
            <a:gdLst/>
            <a:ahLst/>
            <a:cxnLst/>
            <a:rect l="l" t="t" r="r" b="b"/>
            <a:pathLst>
              <a:path w="9144000" h="1054734">
                <a:moveTo>
                  <a:pt x="9144000" y="0"/>
                </a:moveTo>
                <a:lnTo>
                  <a:pt x="0" y="0"/>
                </a:lnTo>
                <a:lnTo>
                  <a:pt x="0" y="1054608"/>
                </a:lnTo>
                <a:lnTo>
                  <a:pt x="9144000" y="1054608"/>
                </a:lnTo>
                <a:lnTo>
                  <a:pt x="914400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80339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2192000" cy="5803900"/>
          </a:xfrm>
          <a:custGeom>
            <a:avLst/>
            <a:gdLst/>
            <a:ahLst/>
            <a:cxnLst/>
            <a:rect l="l" t="t" r="r" b="b"/>
            <a:pathLst>
              <a:path w="9144000" h="5803900">
                <a:moveTo>
                  <a:pt x="9144000" y="0"/>
                </a:moveTo>
                <a:lnTo>
                  <a:pt x="0" y="0"/>
                </a:lnTo>
                <a:lnTo>
                  <a:pt x="0" y="5803392"/>
                </a:lnTo>
                <a:lnTo>
                  <a:pt x="9144000" y="580339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1544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7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090FEE9B-D09C-462D-9671-DF17DFDB1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A349C0E6-835E-4952-BCA1-18630CC41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D76B2BA-21D6-408B-99AB-52A9106D4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4222-8736-4F2F-8B10-C998D8B3A096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8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3A7CDC57-D854-4DCF-8E4D-B0ABF6D94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A552192E-05FF-416E-BA7B-876E4538F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299007D-40C4-49DC-B27B-6CB1F6D7A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F114-9682-46AA-A972-E9A359AC2380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E8D0969-E593-46FF-B1BE-CE497A3C3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EC62BB98-AEBA-41BC-B8F8-F63C1491D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A51D6984-DBD9-48FF-8123-D9F7A3E11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111E-EBB0-4703-9963-0BDB053806FF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6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24A42EBC-5536-4C24-84F1-FB592F972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DD7CDC77-6EAE-4252-B3FC-074F55427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4D893E1C-9DDD-4147-A8BD-8BF3D20CC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086A9-201D-4E2C-AD04-A29674263273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0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87E03B01-DA1C-456E-AA8A-6F0F9EF30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BA28AC23-FD7B-4368-9486-FA2596CEA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BABE497D-7923-4460-9735-FB6D7C6B4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CAB7-65D6-4C11-B8FD-EBFD6D74D3E4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30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80E3FC1D-187E-48EE-BC46-3F2E3C13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41C5F7A9-83F7-4153-9C83-F5A2BF700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546A56AD-2333-4D75-A9BD-4251CFCC5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2E0A-9698-4F82-8771-C463596FCE64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7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FA7F71F5-D1B3-4398-A37C-D4608CDC4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A32EB4A1-5468-45C0-A73F-C38AA19D2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1A9539A7-BCCE-4C0A-BB06-E327791FA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7370-0B5E-4C01-AE74-5C1FBEBD45BA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9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E6A32A11-716E-4271-A741-49DEE2C6F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E39F2646-79D2-497C-9A2B-82091C621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D8565A0B-9C89-4B15-B682-C27C4F44E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F8DE-DDBE-4591-A627-C6DED0A4D081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8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F8C09698-C038-4F9D-91FD-BFDC2DAEB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C939A6F9-427D-45C7-8AE8-04430A6BC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A6EB9DF7-4350-4FAF-A15B-7990D4B4B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3052-5ACA-4796-A63A-21031F47B199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19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9F86CB8B-8AF6-4ECD-BCD4-279D7B339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95BA9B0-7E0B-44BA-A7F9-1D670D6CC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31110000-6E28-4BCB-A9F5-1F12D5A4E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412C-A682-4A3D-85BB-51F9AFBFCD2B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42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6107F17D-8D2A-4674-8155-243D81913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A8FA8D07-14B5-4D96-AF59-C68E78A7E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5CCE49FC-5857-44B2-B0ED-7B710AA34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9AA2-5974-4B8E-BA77-E9F925B4CF72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67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C481B831-63EC-4F15-AFA9-18EBD675B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96ADBBAD-5835-43B7-B393-1F625BED3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D2622B59-0B8D-4642-A39F-378930D07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BDEC-9098-436E-805A-9291FCDA2003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4FC2C3D8-1DFE-4F22-A353-A5C69376F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87484" y="6584950"/>
            <a:ext cx="18473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altLang="en-US" sz="1200" b="1" i="1" kern="120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35BDFA7-BFC7-42D0-929E-F70BF579A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5E9ADE-D847-42C0-B23C-15B62F424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3200E4-74FE-45C1-8ED7-5199AAA4B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A01E-07DB-4352-8BCA-7ABF7DA533FC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63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090FEE9B-D09C-462D-9671-DF17DFDB1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A349C0E6-835E-4952-BCA1-18630CC41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D76B2BA-21D6-408B-99AB-52A9106D4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4222-8736-4F2F-8B10-C998D8B3A096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09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3A7CDC57-D854-4DCF-8E4D-B0ABF6D94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A552192E-05FF-416E-BA7B-876E4538F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299007D-40C4-49DC-B27B-6CB1F6D7A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F114-9682-46AA-A972-E9A359AC2380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50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E8D0969-E593-46FF-B1BE-CE497A3C3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EC62BB98-AEBA-41BC-B8F8-F63C1491D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A51D6984-DBD9-48FF-8123-D9F7A3E11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111E-EBB0-4703-9963-0BDB053806FF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93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24A42EBC-5536-4C24-84F1-FB592F972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DD7CDC77-6EAE-4252-B3FC-074F55427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4D893E1C-9DDD-4147-A8BD-8BF3D20CC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086A9-201D-4E2C-AD04-A29674263273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6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87E03B01-DA1C-456E-AA8A-6F0F9EF30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BA28AC23-FD7B-4368-9486-FA2596CEA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BABE497D-7923-4460-9735-FB6D7C6B4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CAB7-65D6-4C11-B8FD-EBFD6D74D3E4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82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80E3FC1D-187E-48EE-BC46-3F2E3C13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41C5F7A9-83F7-4153-9C83-F5A2BF700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546A56AD-2333-4D75-A9BD-4251CFCC5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2E0A-9698-4F82-8771-C463596FCE64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4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FA7F71F5-D1B3-4398-A37C-D4608CDC4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A32EB4A1-5468-45C0-A73F-C38AA19D2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1A9539A7-BCCE-4C0A-BB06-E327791FA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7370-0B5E-4C01-AE74-5C1FBEBD45BA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46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E6A32A11-716E-4271-A741-49DEE2C6F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E39F2646-79D2-497C-9A2B-82091C621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D8565A0B-9C89-4B15-B682-C27C4F44E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F8DE-DDBE-4591-A627-C6DED0A4D081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80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F8C09698-C038-4F9D-91FD-BFDC2DAEB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C939A6F9-427D-45C7-8AE8-04430A6BC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A6EB9DF7-4350-4FAF-A15B-7990D4B4B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3052-5ACA-4796-A63A-21031F47B199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06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9F86CB8B-8AF6-4ECD-BCD4-279D7B339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95BA9B0-7E0B-44BA-A7F9-1D670D6CC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31110000-6E28-4BCB-A9F5-1F12D5A4E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412C-A682-4A3D-85BB-51F9AFBFCD2B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6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6107F17D-8D2A-4674-8155-243D81913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A8FA8D07-14B5-4D96-AF59-C68E78A7E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5CCE49FC-5857-44B2-B0ED-7B710AA34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9AA2-5974-4B8E-BA77-E9F925B4CF72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26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C481B831-63EC-4F15-AFA9-18EBD675B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96ADBBAD-5835-43B7-B393-1F625BED3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D2622B59-0B8D-4642-A39F-378930D07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BDEC-9098-436E-805A-9291FCDA2003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2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87990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6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02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45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04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9" indent="0">
              <a:buNone/>
              <a:defRPr sz="2667" b="1"/>
            </a:lvl2pPr>
            <a:lvl3pPr marL="1219119" indent="0">
              <a:buNone/>
              <a:defRPr sz="2400" b="1"/>
            </a:lvl3pPr>
            <a:lvl4pPr marL="1828678" indent="0">
              <a:buNone/>
              <a:defRPr sz="2133" b="1"/>
            </a:lvl4pPr>
            <a:lvl5pPr marL="2438238" indent="0">
              <a:buNone/>
              <a:defRPr sz="2133" b="1"/>
            </a:lvl5pPr>
            <a:lvl6pPr marL="3047797" indent="0">
              <a:buNone/>
              <a:defRPr sz="2133" b="1"/>
            </a:lvl6pPr>
            <a:lvl7pPr marL="3657357" indent="0">
              <a:buNone/>
              <a:defRPr sz="2133" b="1"/>
            </a:lvl7pPr>
            <a:lvl8pPr marL="4266915" indent="0">
              <a:buNone/>
              <a:defRPr sz="2133" b="1"/>
            </a:lvl8pPr>
            <a:lvl9pPr marL="487647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9" indent="0">
              <a:buNone/>
              <a:defRPr sz="2667" b="1"/>
            </a:lvl2pPr>
            <a:lvl3pPr marL="1219119" indent="0">
              <a:buNone/>
              <a:defRPr sz="2400" b="1"/>
            </a:lvl3pPr>
            <a:lvl4pPr marL="1828678" indent="0">
              <a:buNone/>
              <a:defRPr sz="2133" b="1"/>
            </a:lvl4pPr>
            <a:lvl5pPr marL="2438238" indent="0">
              <a:buNone/>
              <a:defRPr sz="2133" b="1"/>
            </a:lvl5pPr>
            <a:lvl6pPr marL="3047797" indent="0">
              <a:buNone/>
              <a:defRPr sz="2133" b="1"/>
            </a:lvl6pPr>
            <a:lvl7pPr marL="3657357" indent="0">
              <a:buNone/>
              <a:defRPr sz="2133" b="1"/>
            </a:lvl7pPr>
            <a:lvl8pPr marL="4266915" indent="0">
              <a:buNone/>
              <a:defRPr sz="2133" b="1"/>
            </a:lvl8pPr>
            <a:lvl9pPr marL="487647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04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127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63484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22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9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38574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46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130800"/>
            <a:ext cx="12192000" cy="17272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46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9" indent="0">
              <a:buNone/>
              <a:defRPr sz="1600"/>
            </a:lvl2pPr>
            <a:lvl3pPr marL="1219119" indent="0">
              <a:buNone/>
              <a:defRPr sz="1333"/>
            </a:lvl3pPr>
            <a:lvl4pPr marL="1828678" indent="0">
              <a:buNone/>
              <a:defRPr sz="1200"/>
            </a:lvl4pPr>
            <a:lvl5pPr marL="2438238" indent="0">
              <a:buNone/>
              <a:defRPr sz="1200"/>
            </a:lvl5pPr>
            <a:lvl6pPr marL="3047797" indent="0">
              <a:buNone/>
              <a:defRPr sz="1200"/>
            </a:lvl6pPr>
            <a:lvl7pPr marL="3657357" indent="0">
              <a:buNone/>
              <a:defRPr sz="1200"/>
            </a:lvl7pPr>
            <a:lvl8pPr marL="4266915" indent="0">
              <a:buNone/>
              <a:defRPr sz="1200"/>
            </a:lvl8pPr>
            <a:lvl9pPr marL="48764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40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9" indent="0">
              <a:buNone/>
              <a:defRPr sz="3733"/>
            </a:lvl2pPr>
            <a:lvl3pPr marL="1219119" indent="0">
              <a:buNone/>
              <a:defRPr sz="3200"/>
            </a:lvl3pPr>
            <a:lvl4pPr marL="1828678" indent="0">
              <a:buNone/>
              <a:defRPr sz="2667"/>
            </a:lvl4pPr>
            <a:lvl5pPr marL="2438238" indent="0">
              <a:buNone/>
              <a:defRPr sz="2667"/>
            </a:lvl5pPr>
            <a:lvl6pPr marL="3047797" indent="0">
              <a:buNone/>
              <a:defRPr sz="2667"/>
            </a:lvl6pPr>
            <a:lvl7pPr marL="3657357" indent="0">
              <a:buNone/>
              <a:defRPr sz="2667"/>
            </a:lvl7pPr>
            <a:lvl8pPr marL="4266915" indent="0">
              <a:buNone/>
              <a:defRPr sz="2667"/>
            </a:lvl8pPr>
            <a:lvl9pPr marL="487647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9" indent="0">
              <a:buNone/>
              <a:defRPr sz="1600"/>
            </a:lvl2pPr>
            <a:lvl3pPr marL="1219119" indent="0">
              <a:buNone/>
              <a:defRPr sz="1333"/>
            </a:lvl3pPr>
            <a:lvl4pPr marL="1828678" indent="0">
              <a:buNone/>
              <a:defRPr sz="1200"/>
            </a:lvl4pPr>
            <a:lvl5pPr marL="2438238" indent="0">
              <a:buNone/>
              <a:defRPr sz="1200"/>
            </a:lvl5pPr>
            <a:lvl6pPr marL="3047797" indent="0">
              <a:buNone/>
              <a:defRPr sz="1200"/>
            </a:lvl6pPr>
            <a:lvl7pPr marL="3657357" indent="0">
              <a:buNone/>
              <a:defRPr sz="1200"/>
            </a:lvl7pPr>
            <a:lvl8pPr marL="4266915" indent="0">
              <a:buNone/>
              <a:defRPr sz="1200"/>
            </a:lvl8pPr>
            <a:lvl9pPr marL="48764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45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15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64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031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71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38075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00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14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2" y="1956598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4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87990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055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07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5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31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924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9" indent="0">
              <a:buNone/>
              <a:defRPr sz="2667" b="1"/>
            </a:lvl2pPr>
            <a:lvl3pPr marL="1219119" indent="0">
              <a:buNone/>
              <a:defRPr sz="2400" b="1"/>
            </a:lvl3pPr>
            <a:lvl4pPr marL="1828678" indent="0">
              <a:buNone/>
              <a:defRPr sz="2133" b="1"/>
            </a:lvl4pPr>
            <a:lvl5pPr marL="2438238" indent="0">
              <a:buNone/>
              <a:defRPr sz="2133" b="1"/>
            </a:lvl5pPr>
            <a:lvl6pPr marL="3047797" indent="0">
              <a:buNone/>
              <a:defRPr sz="2133" b="1"/>
            </a:lvl6pPr>
            <a:lvl7pPr marL="3657357" indent="0">
              <a:buNone/>
              <a:defRPr sz="2133" b="1"/>
            </a:lvl7pPr>
            <a:lvl8pPr marL="4266915" indent="0">
              <a:buNone/>
              <a:defRPr sz="2133" b="1"/>
            </a:lvl8pPr>
            <a:lvl9pPr marL="487647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9" indent="0">
              <a:buNone/>
              <a:defRPr sz="2667" b="1"/>
            </a:lvl2pPr>
            <a:lvl3pPr marL="1219119" indent="0">
              <a:buNone/>
              <a:defRPr sz="2400" b="1"/>
            </a:lvl3pPr>
            <a:lvl4pPr marL="1828678" indent="0">
              <a:buNone/>
              <a:defRPr sz="2133" b="1"/>
            </a:lvl4pPr>
            <a:lvl5pPr marL="2438238" indent="0">
              <a:buNone/>
              <a:defRPr sz="2133" b="1"/>
            </a:lvl5pPr>
            <a:lvl6pPr marL="3047797" indent="0">
              <a:buNone/>
              <a:defRPr sz="2133" b="1"/>
            </a:lvl6pPr>
            <a:lvl7pPr marL="3657357" indent="0">
              <a:buNone/>
              <a:defRPr sz="2133" b="1"/>
            </a:lvl7pPr>
            <a:lvl8pPr marL="4266915" indent="0">
              <a:buNone/>
              <a:defRPr sz="2133" b="1"/>
            </a:lvl8pPr>
            <a:lvl9pPr marL="487647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44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688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96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351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1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96DC-77BA-43D1-9CF3-210D75843DAF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4C38-58B7-4538-BBF8-59C76B9E4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54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1955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50648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130800"/>
            <a:ext cx="12192000" cy="17272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634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9" indent="0">
              <a:buNone/>
              <a:defRPr sz="1600"/>
            </a:lvl2pPr>
            <a:lvl3pPr marL="1219119" indent="0">
              <a:buNone/>
              <a:defRPr sz="1333"/>
            </a:lvl3pPr>
            <a:lvl4pPr marL="1828678" indent="0">
              <a:buNone/>
              <a:defRPr sz="1200"/>
            </a:lvl4pPr>
            <a:lvl5pPr marL="2438238" indent="0">
              <a:buNone/>
              <a:defRPr sz="1200"/>
            </a:lvl5pPr>
            <a:lvl6pPr marL="3047797" indent="0">
              <a:buNone/>
              <a:defRPr sz="1200"/>
            </a:lvl6pPr>
            <a:lvl7pPr marL="3657357" indent="0">
              <a:buNone/>
              <a:defRPr sz="1200"/>
            </a:lvl7pPr>
            <a:lvl8pPr marL="4266915" indent="0">
              <a:buNone/>
              <a:defRPr sz="1200"/>
            </a:lvl8pPr>
            <a:lvl9pPr marL="48764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95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9" indent="0">
              <a:buNone/>
              <a:defRPr sz="3733"/>
            </a:lvl2pPr>
            <a:lvl3pPr marL="1219119" indent="0">
              <a:buNone/>
              <a:defRPr sz="3200"/>
            </a:lvl3pPr>
            <a:lvl4pPr marL="1828678" indent="0">
              <a:buNone/>
              <a:defRPr sz="2667"/>
            </a:lvl4pPr>
            <a:lvl5pPr marL="2438238" indent="0">
              <a:buNone/>
              <a:defRPr sz="2667"/>
            </a:lvl5pPr>
            <a:lvl6pPr marL="3047797" indent="0">
              <a:buNone/>
              <a:defRPr sz="2667"/>
            </a:lvl6pPr>
            <a:lvl7pPr marL="3657357" indent="0">
              <a:buNone/>
              <a:defRPr sz="2667"/>
            </a:lvl7pPr>
            <a:lvl8pPr marL="4266915" indent="0">
              <a:buNone/>
              <a:defRPr sz="2667"/>
            </a:lvl8pPr>
            <a:lvl9pPr marL="487647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9" indent="0">
              <a:buNone/>
              <a:defRPr sz="1600"/>
            </a:lvl2pPr>
            <a:lvl3pPr marL="1219119" indent="0">
              <a:buNone/>
              <a:defRPr sz="1333"/>
            </a:lvl3pPr>
            <a:lvl4pPr marL="1828678" indent="0">
              <a:buNone/>
              <a:defRPr sz="1200"/>
            </a:lvl4pPr>
            <a:lvl5pPr marL="2438238" indent="0">
              <a:buNone/>
              <a:defRPr sz="1200"/>
            </a:lvl5pPr>
            <a:lvl6pPr marL="3047797" indent="0">
              <a:buNone/>
              <a:defRPr sz="1200"/>
            </a:lvl6pPr>
            <a:lvl7pPr marL="3657357" indent="0">
              <a:buNone/>
              <a:defRPr sz="1200"/>
            </a:lvl7pPr>
            <a:lvl8pPr marL="4266915" indent="0">
              <a:buNone/>
              <a:defRPr sz="1200"/>
            </a:lvl8pPr>
            <a:lvl9pPr marL="48764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4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555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633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73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01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28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Θέση εικόνας 20">
            <a:extLst>
              <a:ext uri="{FF2B5EF4-FFF2-40B4-BE49-F238E27FC236}">
                <a16:creationId xmlns=""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noProof="0" dirty="0"/>
              <a:t>Εισαγάγετε ή μεταφέρετε και αποθέστε φωτογραφία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5" y="3271761"/>
            <a:ext cx="4459767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500" b="1" spc="-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τον τίτλο της παρουσίασης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2" y="5250498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222223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54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408169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87990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337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827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16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47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4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9" indent="0">
              <a:buNone/>
              <a:defRPr sz="2667" b="1"/>
            </a:lvl2pPr>
            <a:lvl3pPr marL="1219119" indent="0">
              <a:buNone/>
              <a:defRPr sz="2400" b="1"/>
            </a:lvl3pPr>
            <a:lvl4pPr marL="1828678" indent="0">
              <a:buNone/>
              <a:defRPr sz="2133" b="1"/>
            </a:lvl4pPr>
            <a:lvl5pPr marL="2438238" indent="0">
              <a:buNone/>
              <a:defRPr sz="2133" b="1"/>
            </a:lvl5pPr>
            <a:lvl6pPr marL="3047797" indent="0">
              <a:buNone/>
              <a:defRPr sz="2133" b="1"/>
            </a:lvl6pPr>
            <a:lvl7pPr marL="3657357" indent="0">
              <a:buNone/>
              <a:defRPr sz="2133" b="1"/>
            </a:lvl7pPr>
            <a:lvl8pPr marL="4266915" indent="0">
              <a:buNone/>
              <a:defRPr sz="2133" b="1"/>
            </a:lvl8pPr>
            <a:lvl9pPr marL="487647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9" indent="0">
              <a:buNone/>
              <a:defRPr sz="2667" b="1"/>
            </a:lvl2pPr>
            <a:lvl3pPr marL="1219119" indent="0">
              <a:buNone/>
              <a:defRPr sz="2400" b="1"/>
            </a:lvl3pPr>
            <a:lvl4pPr marL="1828678" indent="0">
              <a:buNone/>
              <a:defRPr sz="2133" b="1"/>
            </a:lvl4pPr>
            <a:lvl5pPr marL="2438238" indent="0">
              <a:buNone/>
              <a:defRPr sz="2133" b="1"/>
            </a:lvl5pPr>
            <a:lvl6pPr marL="3047797" indent="0">
              <a:buNone/>
              <a:defRPr sz="2133" b="1"/>
            </a:lvl6pPr>
            <a:lvl7pPr marL="3657357" indent="0">
              <a:buNone/>
              <a:defRPr sz="2133" b="1"/>
            </a:lvl7pPr>
            <a:lvl8pPr marL="4266915" indent="0">
              <a:buNone/>
              <a:defRPr sz="2133" b="1"/>
            </a:lvl8pPr>
            <a:lvl9pPr marL="487647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98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9916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6456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506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739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820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66285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494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130800"/>
            <a:ext cx="12192000" cy="17272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242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9" indent="0">
              <a:buNone/>
              <a:defRPr sz="1600"/>
            </a:lvl2pPr>
            <a:lvl3pPr marL="1219119" indent="0">
              <a:buNone/>
              <a:defRPr sz="1333"/>
            </a:lvl3pPr>
            <a:lvl4pPr marL="1828678" indent="0">
              <a:buNone/>
              <a:defRPr sz="1200"/>
            </a:lvl4pPr>
            <a:lvl5pPr marL="2438238" indent="0">
              <a:buNone/>
              <a:defRPr sz="1200"/>
            </a:lvl5pPr>
            <a:lvl6pPr marL="3047797" indent="0">
              <a:buNone/>
              <a:defRPr sz="1200"/>
            </a:lvl6pPr>
            <a:lvl7pPr marL="3657357" indent="0">
              <a:buNone/>
              <a:defRPr sz="1200"/>
            </a:lvl7pPr>
            <a:lvl8pPr marL="4266915" indent="0">
              <a:buNone/>
              <a:defRPr sz="1200"/>
            </a:lvl8pPr>
            <a:lvl9pPr marL="48764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822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9" indent="0">
              <a:buNone/>
              <a:defRPr sz="3733"/>
            </a:lvl2pPr>
            <a:lvl3pPr marL="1219119" indent="0">
              <a:buNone/>
              <a:defRPr sz="3200"/>
            </a:lvl3pPr>
            <a:lvl4pPr marL="1828678" indent="0">
              <a:buNone/>
              <a:defRPr sz="2667"/>
            </a:lvl4pPr>
            <a:lvl5pPr marL="2438238" indent="0">
              <a:buNone/>
              <a:defRPr sz="2667"/>
            </a:lvl5pPr>
            <a:lvl6pPr marL="3047797" indent="0">
              <a:buNone/>
              <a:defRPr sz="2667"/>
            </a:lvl6pPr>
            <a:lvl7pPr marL="3657357" indent="0">
              <a:buNone/>
              <a:defRPr sz="2667"/>
            </a:lvl7pPr>
            <a:lvl8pPr marL="4266915" indent="0">
              <a:buNone/>
              <a:defRPr sz="2667"/>
            </a:lvl8pPr>
            <a:lvl9pPr marL="487647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9" indent="0">
              <a:buNone/>
              <a:defRPr sz="1600"/>
            </a:lvl2pPr>
            <a:lvl3pPr marL="1219119" indent="0">
              <a:buNone/>
              <a:defRPr sz="1333"/>
            </a:lvl3pPr>
            <a:lvl4pPr marL="1828678" indent="0">
              <a:buNone/>
              <a:defRPr sz="1200"/>
            </a:lvl4pPr>
            <a:lvl5pPr marL="2438238" indent="0">
              <a:buNone/>
              <a:defRPr sz="1200"/>
            </a:lvl5pPr>
            <a:lvl6pPr marL="3047797" indent="0">
              <a:buNone/>
              <a:defRPr sz="1200"/>
            </a:lvl6pPr>
            <a:lvl7pPr marL="3657357" indent="0">
              <a:buNone/>
              <a:defRPr sz="1200"/>
            </a:lvl7pPr>
            <a:lvl8pPr marL="4266915" indent="0">
              <a:buNone/>
              <a:defRPr sz="1200"/>
            </a:lvl8pPr>
            <a:lvl9pPr marL="48764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82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783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857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1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 txBox="1">
            <a:spLocks/>
          </p:cNvSpPr>
          <p:nvPr userDrawn="1"/>
        </p:nvSpPr>
        <p:spPr>
          <a:xfrm>
            <a:off x="7620000" y="6466586"/>
            <a:ext cx="4064000" cy="18460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Tx/>
              <a:buFont typeface="Wingdings" panose="05000000000000000000" pitchFamily="2" charset="2"/>
              <a:buNone/>
            </a:pPr>
            <a:r>
              <a:rPr lang="en-US" sz="1333" dirty="0">
                <a:solidFill>
                  <a:srgbClr val="FFFFFF">
                    <a:lumMod val="75000"/>
                  </a:srgbClr>
                </a:solidFill>
              </a:rPr>
              <a:t>Copyright (C) SlideSalad.com All rights reserved.</a:t>
            </a:r>
          </a:p>
        </p:txBody>
      </p:sp>
      <p:sp>
        <p:nvSpPr>
          <p:cNvPr id="15" name="Inhaltsplatzhalter 4"/>
          <p:cNvSpPr txBox="1">
            <a:spLocks/>
          </p:cNvSpPr>
          <p:nvPr userDrawn="1"/>
        </p:nvSpPr>
        <p:spPr>
          <a:xfrm>
            <a:off x="533400" y="6466586"/>
            <a:ext cx="4064000" cy="18460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" panose="05000000000000000000" pitchFamily="2" charset="2"/>
              <a:buNone/>
            </a:pPr>
            <a:r>
              <a:rPr lang="en-US" sz="1333" dirty="0">
                <a:solidFill>
                  <a:srgbClr val="FFFFFF">
                    <a:lumMod val="75000"/>
                  </a:srgbClr>
                </a:solidFill>
              </a:rPr>
              <a:t>Free SlideSalad PowerPoint Template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24332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6434933"/>
            <a:ext cx="1422403" cy="2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>
            <a:extLst>
              <a:ext uri="{FF2B5EF4-FFF2-40B4-BE49-F238E27FC236}">
                <a16:creationId xmlns="" xmlns:a16="http://schemas.microsoft.com/office/drawing/2014/main" id="{BDCC3970-BCC2-4F15-BB83-E79FA82CB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7">
            <a:extLst>
              <a:ext uri="{FF2B5EF4-FFF2-40B4-BE49-F238E27FC236}">
                <a16:creationId xmlns="" xmlns:a16="http://schemas.microsoft.com/office/drawing/2014/main" id="{B17489B2-1FE4-4345-98D0-07E3D7565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2168" name="Rectangle 8">
            <a:extLst>
              <a:ext uri="{FF2B5EF4-FFF2-40B4-BE49-F238E27FC236}">
                <a16:creationId xmlns="" xmlns:a16="http://schemas.microsoft.com/office/drawing/2014/main" id="{D74D2A5D-6EC7-4BAA-B9C2-FF9E1D0E62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2169" name="Rectangle 9">
            <a:extLst>
              <a:ext uri="{FF2B5EF4-FFF2-40B4-BE49-F238E27FC236}">
                <a16:creationId xmlns="" xmlns:a16="http://schemas.microsoft.com/office/drawing/2014/main" id="{11B0E039-B590-4B93-AF55-4A4C15284D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2170" name="Rectangle 10">
            <a:extLst>
              <a:ext uri="{FF2B5EF4-FFF2-40B4-BE49-F238E27FC236}">
                <a16:creationId xmlns="" xmlns:a16="http://schemas.microsoft.com/office/drawing/2014/main" id="{02C1C706-C60F-4C39-9D67-FD670ADEAD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36591CBF-4FE3-46E0-836E-8235DC84DDF2}" type="slidenum">
              <a:rPr lang="en-GB" altLang="en-US" kern="120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GB" altLang="en-US" kern="120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11">
            <a:extLst>
              <a:ext uri="{FF2B5EF4-FFF2-40B4-BE49-F238E27FC236}">
                <a16:creationId xmlns="" xmlns:a16="http://schemas.microsoft.com/office/drawing/2014/main" id="{2E1D5F49-7258-44EB-ABF7-4F1968EADB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87484" y="6584950"/>
            <a:ext cx="18473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altLang="en-US" sz="1200" b="1" i="1" kern="120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65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>
            <a:extLst>
              <a:ext uri="{FF2B5EF4-FFF2-40B4-BE49-F238E27FC236}">
                <a16:creationId xmlns="" xmlns:a16="http://schemas.microsoft.com/office/drawing/2014/main" id="{BDCC3970-BCC2-4F15-BB83-E79FA82CB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7">
            <a:extLst>
              <a:ext uri="{FF2B5EF4-FFF2-40B4-BE49-F238E27FC236}">
                <a16:creationId xmlns="" xmlns:a16="http://schemas.microsoft.com/office/drawing/2014/main" id="{B17489B2-1FE4-4345-98D0-07E3D7565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2168" name="Rectangle 8">
            <a:extLst>
              <a:ext uri="{FF2B5EF4-FFF2-40B4-BE49-F238E27FC236}">
                <a16:creationId xmlns="" xmlns:a16="http://schemas.microsoft.com/office/drawing/2014/main" id="{D74D2A5D-6EC7-4BAA-B9C2-FF9E1D0E62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2169" name="Rectangle 9">
            <a:extLst>
              <a:ext uri="{FF2B5EF4-FFF2-40B4-BE49-F238E27FC236}">
                <a16:creationId xmlns="" xmlns:a16="http://schemas.microsoft.com/office/drawing/2014/main" id="{11B0E039-B590-4B93-AF55-4A4C15284D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kern="120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2170" name="Rectangle 10">
            <a:extLst>
              <a:ext uri="{FF2B5EF4-FFF2-40B4-BE49-F238E27FC236}">
                <a16:creationId xmlns="" xmlns:a16="http://schemas.microsoft.com/office/drawing/2014/main" id="{02C1C706-C60F-4C39-9D67-FD670ADEAD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36591CBF-4FE3-46E0-836E-8235DC84DDF2}" type="slidenum">
              <a:rPr lang="en-GB" altLang="en-US" kern="120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GB" altLang="en-US" kern="120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11">
            <a:extLst>
              <a:ext uri="{FF2B5EF4-FFF2-40B4-BE49-F238E27FC236}">
                <a16:creationId xmlns="" xmlns:a16="http://schemas.microsoft.com/office/drawing/2014/main" id="{2E1D5F49-7258-44EB-ABF7-4F1968EADB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87484" y="6584950"/>
            <a:ext cx="18473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altLang="en-US" sz="1200" b="1" i="1" kern="1200">
              <a:solidFill>
                <a:prstClr val="black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26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5"/>
            <a:ext cx="10972800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D1176A7-B091-469C-82C8-89C693043C40}" type="datetimeFigureOut">
              <a:rPr 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6/30/2025</a:t>
            </a:fld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939B1FA-81F2-4940-9AF3-5EAFB5D6669B}" type="slidenum">
              <a:rPr 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7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</p:sldLayoutIdLst>
  <p:txStyles>
    <p:titleStyle>
      <a:lvl1pPr algn="l" defTabSz="1219119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70" indent="-457170" algn="l" defTabSz="12191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534" indent="-380974" algn="l" defTabSz="121911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898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459" indent="-304780" algn="l" defTabSz="12191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3017" indent="-304780" algn="l" defTabSz="12191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576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36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95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54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9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9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8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38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97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57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15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75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5"/>
            <a:ext cx="10972800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D1176A7-B091-469C-82C8-89C693043C40}" type="datetimeFigureOut">
              <a:rPr 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6/30/2025</a:t>
            </a:fld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939B1FA-81F2-4940-9AF3-5EAFB5D6669B}" type="slidenum">
              <a:rPr 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2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xStyles>
    <p:titleStyle>
      <a:lvl1pPr algn="l" defTabSz="1219119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70" indent="-457170" algn="l" defTabSz="12191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534" indent="-380974" algn="l" defTabSz="121911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898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459" indent="-304780" algn="l" defTabSz="12191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3017" indent="-304780" algn="l" defTabSz="12191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576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36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95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54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9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9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8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38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97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57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15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75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5"/>
            <a:ext cx="10972800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D1176A7-B091-469C-82C8-89C693043C40}" type="datetimeFigureOut">
              <a:rPr 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6/30/2025</a:t>
            </a:fld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939B1FA-81F2-4940-9AF3-5EAFB5D6669B}" type="slidenum">
              <a:rPr 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5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</p:sldLayoutIdLst>
  <p:txStyles>
    <p:titleStyle>
      <a:lvl1pPr algn="l" defTabSz="1219119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70" indent="-457170" algn="l" defTabSz="12191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534" indent="-380974" algn="l" defTabSz="121911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898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459" indent="-304780" algn="l" defTabSz="12191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3017" indent="-304780" algn="l" defTabSz="12191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576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36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95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54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9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9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8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38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97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57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15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75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23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601" y="369570"/>
            <a:ext cx="82600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849" y="2319020"/>
            <a:ext cx="601726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l-GR"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sz="18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6/30/2025</a:t>
            </a:fld>
            <a:endParaRPr lang="en-US"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l-GR" sz="18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el-GR" sz="1800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733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nnovation.gov.gr/innovations/diadiktyaki-efarmogi-extrema-global-gia-prosopopoiimeni-axiologisi-riskou-ton-thermikon-pieseon/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.svg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3.png"/><Relationship Id="rId1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12" Type="http://schemas.openxmlformats.org/officeDocument/2006/relationships/image" Target="../media/image1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.sv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8.svg"/><Relationship Id="rId19" Type="http://schemas.openxmlformats.org/officeDocument/2006/relationships/image" Target="../media/image26.png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30.jfif"/><Relationship Id="rId5" Type="http://schemas.openxmlformats.org/officeDocument/2006/relationships/image" Target="../media/image29.png"/><Relationship Id="rId4" Type="http://schemas.openxmlformats.org/officeDocument/2006/relationships/image" Target="../media/image28.jf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>
            <a:extLst>
              <a:ext uri="{FF2B5EF4-FFF2-40B4-BE49-F238E27FC236}">
                <a16:creationId xmlns=""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0" y="0"/>
            <a:ext cx="5735960" cy="6858000"/>
          </a:xfrm>
        </p:spPr>
      </p:pic>
      <p:sp>
        <p:nvSpPr>
          <p:cNvPr id="6" name="Τίτλος 5">
            <a:extLst>
              <a:ext uri="{FF2B5EF4-FFF2-40B4-BE49-F238E27FC236}">
                <a16:creationId xmlns="" xmlns:a16="http://schemas.microsoft.com/office/drawing/2014/main" id="{D1064EF0-FEB6-4855-8CD5-109288E43F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807968" y="476672"/>
            <a:ext cx="5760640" cy="20114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006666"/>
                </a:solidFill>
                <a:latin typeface="+mj-lt"/>
                <a:cs typeface="Aharoni" panose="020B0604020202020204" pitchFamily="2" charset="-79"/>
              </a:rPr>
              <a:t>Καινοτομία</a:t>
            </a:r>
            <a:r>
              <a:rPr lang="el-GR" sz="4000" dirty="0">
                <a:solidFill>
                  <a:srgbClr val="006666"/>
                </a:solidFill>
                <a:latin typeface="+mj-lt"/>
                <a:cs typeface="Aharoni" panose="020B0604020202020204" pitchFamily="2" charset="-79"/>
              </a:rPr>
              <a:t>, Επιχειρηματικότητα και Φυσικό Περιβάλλον </a:t>
            </a:r>
            <a:endParaRPr lang="el-GR" sz="4000" b="1" dirty="0">
              <a:solidFill>
                <a:srgbClr val="006666"/>
              </a:solidFill>
              <a:latin typeface="+mj-lt"/>
              <a:cs typeface="Aharoni" panose="020B0604020202020204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680913-D52F-44E0-AD6A-24F5F24182F8}"/>
              </a:ext>
            </a:extLst>
          </p:cNvPr>
          <p:cNvSpPr txBox="1"/>
          <p:nvPr/>
        </p:nvSpPr>
        <p:spPr>
          <a:xfrm>
            <a:off x="7367465" y="6457890"/>
            <a:ext cx="4824535" cy="40011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Διδάσκουσα: Δρ. Ελισάβετ Κουσίνα 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640288" y="3429000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6666"/>
                </a:solidFill>
              </a:rPr>
              <a:t>ΤΜΗΜΑ ΕΞΕΙΔΙΚΕΥΣΗΣ:</a:t>
            </a:r>
          </a:p>
          <a:p>
            <a:pPr algn="ctr"/>
            <a:endParaRPr lang="el-GR" dirty="0">
              <a:solidFill>
                <a:srgbClr val="006666"/>
              </a:solidFill>
            </a:endParaRPr>
          </a:p>
          <a:p>
            <a:pPr algn="ctr"/>
            <a:r>
              <a:rPr lang="el-GR" dirty="0">
                <a:solidFill>
                  <a:srgbClr val="006666"/>
                </a:solidFill>
              </a:rPr>
              <a:t>Τμήμα Περιβάλλοντος &amp; Αγροτικής </a:t>
            </a:r>
            <a:r>
              <a:rPr lang="el-GR" dirty="0" smtClean="0">
                <a:solidFill>
                  <a:srgbClr val="006666"/>
                </a:solidFill>
              </a:rPr>
              <a:t>Ανάπτυξης</a:t>
            </a:r>
          </a:p>
          <a:p>
            <a:pPr algn="ctr"/>
            <a:endParaRPr lang="el-GR" dirty="0">
              <a:solidFill>
                <a:srgbClr val="006666"/>
              </a:solidFill>
            </a:endParaRPr>
          </a:p>
          <a:p>
            <a:pPr algn="ctr"/>
            <a:endParaRPr lang="el-GR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Παράδειγμα </a:t>
            </a:r>
            <a:r>
              <a:rPr lang="el-GR" dirty="0">
                <a:solidFill>
                  <a:srgbClr val="FFFFFF"/>
                </a:solidFill>
              </a:rPr>
              <a:t>καινοτομίας με νέες μεθόδους παραγωγής ή παράδοσης:</a:t>
            </a:r>
          </a:p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Παράδειγμα νέας μεθόδου </a:t>
            </a:r>
            <a:r>
              <a:rPr lang="el-GR" sz="2400" dirty="0">
                <a:solidFill>
                  <a:srgbClr val="006666"/>
                </a:solidFill>
              </a:rPr>
              <a:t>παραγωγής είναι </a:t>
            </a:r>
          </a:p>
          <a:p>
            <a:r>
              <a:rPr lang="el-GR" sz="2400" dirty="0">
                <a:solidFill>
                  <a:srgbClr val="006666"/>
                </a:solidFill>
              </a:rPr>
              <a:t>η εφαρμογή νέου εξοπλισμού αυτοματισμού σε μία γραμμή παραγωγής </a:t>
            </a:r>
          </a:p>
          <a:p>
            <a:endParaRPr lang="el-GR" sz="2400" dirty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6666"/>
                </a:solidFill>
              </a:rPr>
              <a:t>Παράδειγμα μιας νέας μεθόδου παράδοσης αποτελεί η εφαρμογή ενός συστήματος εντοπισμού αγαθών με τη χρήση ενός γραμμικού κώδικα</a:t>
            </a:r>
          </a:p>
          <a:p>
            <a:endParaRPr lang="en-US" sz="2400" dirty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Καινοτομία Μάρκετινγκ</a:t>
            </a: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 Innovation)</a:t>
            </a:r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9218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Καινοτομία μάρκετινγκ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Εφαρμογή </a:t>
            </a:r>
            <a:r>
              <a:rPr lang="el-GR" sz="2400" dirty="0">
                <a:solidFill>
                  <a:srgbClr val="006666"/>
                </a:solidFill>
              </a:rPr>
              <a:t>μίας νέας μεθόδου μάρκετινγκ που περιλαμβάνει σημαντικές αλλαγές στο σχεδιασμό των προϊόντων ή τη συσκευασία τους, την τοποθέτηση, την προώθηση ή την τιμολόγησή τους</a:t>
            </a:r>
            <a:r>
              <a:rPr lang="el-GR" sz="2400" dirty="0" smtClean="0">
                <a:solidFill>
                  <a:srgbClr val="006666"/>
                </a:solidFill>
              </a:rPr>
              <a:t>.</a:t>
            </a:r>
          </a:p>
          <a:p>
            <a:endParaRPr lang="el-GR" sz="2400" dirty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6666"/>
                </a:solidFill>
              </a:rPr>
              <a:t>Παράδειγμα, η χρήση για πρώτη φορά ενός αισθητά διαφορετικού μέσου ή τεχνικής – όπως η παρουσίαση προϊόντων σε ταινίες ή τηλεοπτικά προγράμματα – αποτελεί καινοτομία μάρκετινγκ.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err="1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Οργανωσιακή</a:t>
            </a:r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Καινοτομία </a:t>
            </a: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Innovation)</a:t>
            </a:r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5059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err="1" smtClean="0">
                <a:solidFill>
                  <a:srgbClr val="FFFFFF"/>
                </a:solidFill>
              </a:rPr>
              <a:t>Οργανωσιακή</a:t>
            </a:r>
            <a:r>
              <a:rPr lang="el-GR" dirty="0" smtClean="0">
                <a:solidFill>
                  <a:srgbClr val="FFFFFF"/>
                </a:solidFill>
              </a:rPr>
              <a:t> Καινοτομία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Εφαρμογή </a:t>
            </a:r>
            <a:r>
              <a:rPr lang="el-GR" sz="2400" dirty="0">
                <a:solidFill>
                  <a:srgbClr val="006666"/>
                </a:solidFill>
              </a:rPr>
              <a:t>μίας νέας </a:t>
            </a:r>
            <a:r>
              <a:rPr lang="el-GR" sz="2400" dirty="0" err="1">
                <a:solidFill>
                  <a:srgbClr val="006666"/>
                </a:solidFill>
              </a:rPr>
              <a:t>οργανωσιακής</a:t>
            </a:r>
            <a:r>
              <a:rPr lang="el-GR" sz="2400" dirty="0">
                <a:solidFill>
                  <a:srgbClr val="006666"/>
                </a:solidFill>
              </a:rPr>
              <a:t> μεθόδου στις επιχειρησιακές πρακτικές της εταιρείας, στον εργασιακό χώρο, την οργάνωση </a:t>
            </a:r>
            <a:endParaRPr lang="el-GR" sz="2400" dirty="0" smtClean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6666"/>
                </a:solidFill>
              </a:rPr>
              <a:t>Η </a:t>
            </a:r>
            <a:r>
              <a:rPr lang="el-GR" sz="2400" dirty="0" err="1">
                <a:solidFill>
                  <a:srgbClr val="006666"/>
                </a:solidFill>
              </a:rPr>
              <a:t>οργανωσιακή</a:t>
            </a:r>
            <a:r>
              <a:rPr lang="el-GR" sz="2400" dirty="0">
                <a:solidFill>
                  <a:srgbClr val="006666"/>
                </a:solidFill>
              </a:rPr>
              <a:t> καινοτομία μπορεί να στοχεύει στην αύξηση της απόδοσης μέσω της μείωσης των διοικητικών ή συναλλακτικών δαπανών, τη βελτίωση της ικανοποίησης στον εργασιακό χώρο (και κατά συνέπεια την ενίσχυση της παραγωγικότητας) ή τη μείωση των δαπανών για προμήθειες.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Ανοιχτή Καινοτομία </a:t>
            </a: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Innovation)</a:t>
            </a:r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9125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Ανοιχτή Καινοτομία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Ο </a:t>
            </a:r>
            <a:r>
              <a:rPr lang="el-GR" sz="2400" dirty="0">
                <a:solidFill>
                  <a:srgbClr val="006666"/>
                </a:solidFill>
              </a:rPr>
              <a:t>όρος αναφέρεται στη συνεργασία μεταξύ οργανισμών και εξωτερικών φορέων (</a:t>
            </a:r>
            <a:r>
              <a:rPr lang="el-GR" sz="2400" dirty="0" smtClean="0">
                <a:solidFill>
                  <a:srgbClr val="006666"/>
                </a:solidFill>
              </a:rPr>
              <a:t>π.χ. πανεπιστήμια</a:t>
            </a:r>
            <a:r>
              <a:rPr lang="el-GR" sz="2400" dirty="0">
                <a:solidFill>
                  <a:srgbClr val="006666"/>
                </a:solidFill>
              </a:rPr>
              <a:t>, </a:t>
            </a:r>
            <a:r>
              <a:rPr lang="el-GR" sz="2400" dirty="0" err="1">
                <a:solidFill>
                  <a:srgbClr val="006666"/>
                </a:solidFill>
              </a:rPr>
              <a:t>startups</a:t>
            </a:r>
            <a:r>
              <a:rPr lang="el-GR" sz="2400" dirty="0">
                <a:solidFill>
                  <a:srgbClr val="006666"/>
                </a:solidFill>
              </a:rPr>
              <a:t>, πολίτες) για τη συν-δημιουργία λύσεων και </a:t>
            </a:r>
            <a:r>
              <a:rPr lang="el-GR" sz="2400" dirty="0" smtClean="0">
                <a:solidFill>
                  <a:srgbClr val="006666"/>
                </a:solidFill>
              </a:rPr>
              <a:t>προϊόντων (</a:t>
            </a:r>
            <a:r>
              <a:rPr lang="el-GR" sz="2400" dirty="0" err="1" smtClean="0">
                <a:solidFill>
                  <a:srgbClr val="006666"/>
                </a:solidFill>
              </a:rPr>
              <a:t>Chesbrough</a:t>
            </a:r>
            <a:r>
              <a:rPr lang="el-GR" sz="2400" dirty="0">
                <a:solidFill>
                  <a:srgbClr val="006666"/>
                </a:solidFill>
              </a:rPr>
              <a:t>, 2003). </a:t>
            </a:r>
            <a:endParaRPr lang="el-GR" sz="2400" dirty="0" smtClean="0">
              <a:solidFill>
                <a:srgbClr val="006666"/>
              </a:solidFill>
            </a:endParaRPr>
          </a:p>
          <a:p>
            <a:endParaRPr lang="el-GR" sz="2400" dirty="0" smtClean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Το </a:t>
            </a:r>
            <a:r>
              <a:rPr lang="el-GR" sz="2400" dirty="0">
                <a:solidFill>
                  <a:srgbClr val="006666"/>
                </a:solidFill>
              </a:rPr>
              <a:t>μοντέλο αυτό εφαρμόζεται πλέον και στον δημόσιο </a:t>
            </a:r>
            <a:r>
              <a:rPr lang="el-GR" sz="2400" dirty="0" err="1" smtClean="0">
                <a:solidFill>
                  <a:srgbClr val="006666"/>
                </a:solidFill>
              </a:rPr>
              <a:t>τομέα,μέσω</a:t>
            </a:r>
            <a:r>
              <a:rPr lang="el-GR" sz="2400" dirty="0" smtClean="0">
                <a:solidFill>
                  <a:srgbClr val="006666"/>
                </a:solidFill>
              </a:rPr>
              <a:t> </a:t>
            </a:r>
            <a:r>
              <a:rPr lang="el-GR" sz="2400" dirty="0" err="1">
                <a:solidFill>
                  <a:srgbClr val="006666"/>
                </a:solidFill>
              </a:rPr>
              <a:t>hackathons</a:t>
            </a:r>
            <a:r>
              <a:rPr lang="el-GR" sz="2400" dirty="0">
                <a:solidFill>
                  <a:srgbClr val="006666"/>
                </a:solidFill>
              </a:rPr>
              <a:t>, </a:t>
            </a:r>
            <a:r>
              <a:rPr lang="el-GR" sz="2400" dirty="0" err="1">
                <a:solidFill>
                  <a:srgbClr val="006666"/>
                </a:solidFill>
              </a:rPr>
              <a:t>GovTech</a:t>
            </a:r>
            <a:r>
              <a:rPr lang="el-GR" sz="2400" dirty="0">
                <a:solidFill>
                  <a:srgbClr val="006666"/>
                </a:solidFill>
              </a:rPr>
              <a:t> προγραμμάτων και διαγωνισμών καινοτομίας.</a:t>
            </a:r>
            <a:endParaRPr lang="en-US" sz="2400" dirty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Δημόσια Καινοτομία </a:t>
            </a: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sector Innovation)</a:t>
            </a:r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8147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Δημόσια Καινοτομία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Η </a:t>
            </a:r>
            <a:r>
              <a:rPr lang="el-GR" sz="2400" dirty="0">
                <a:solidFill>
                  <a:srgbClr val="006666"/>
                </a:solidFill>
              </a:rPr>
              <a:t>δημόσια καινοτομία εστιάζει στην ανανέωση πολιτικών, υπηρεσιών και </a:t>
            </a:r>
            <a:r>
              <a:rPr lang="el-GR" sz="2400" dirty="0" smtClean="0">
                <a:solidFill>
                  <a:srgbClr val="006666"/>
                </a:solidFill>
              </a:rPr>
              <a:t>διοικητικών διαδικασιών</a:t>
            </a:r>
            <a:r>
              <a:rPr lang="el-GR" sz="2400" dirty="0">
                <a:solidFill>
                  <a:srgbClr val="006666"/>
                </a:solidFill>
              </a:rPr>
              <a:t>, με σκοπό την καλύτερη εξυπηρέτηση των </a:t>
            </a:r>
            <a:r>
              <a:rPr lang="el-GR" sz="2400" dirty="0" smtClean="0">
                <a:solidFill>
                  <a:srgbClr val="006666"/>
                </a:solidFill>
              </a:rPr>
              <a:t>πολιτών.</a:t>
            </a:r>
          </a:p>
          <a:p>
            <a:endParaRPr lang="el-GR" sz="2400" dirty="0" smtClean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Βασίζεται </a:t>
            </a:r>
            <a:r>
              <a:rPr lang="el-GR" sz="2400" dirty="0">
                <a:solidFill>
                  <a:srgbClr val="006666"/>
                </a:solidFill>
              </a:rPr>
              <a:t>συχνά </a:t>
            </a:r>
            <a:r>
              <a:rPr lang="el-GR" sz="2400" dirty="0" smtClean="0">
                <a:solidFill>
                  <a:srgbClr val="006666"/>
                </a:solidFill>
              </a:rPr>
              <a:t>στη συνεργασία </a:t>
            </a:r>
            <a:r>
              <a:rPr lang="el-GR" sz="2400" dirty="0">
                <a:solidFill>
                  <a:srgbClr val="006666"/>
                </a:solidFill>
              </a:rPr>
              <a:t>με τους χρήστες και στη χρήση ψηφιακών εργαλείων (</a:t>
            </a:r>
            <a:r>
              <a:rPr lang="el-GR" sz="2400" dirty="0" err="1">
                <a:solidFill>
                  <a:srgbClr val="006666"/>
                </a:solidFill>
              </a:rPr>
              <a:t>Bason</a:t>
            </a:r>
            <a:r>
              <a:rPr lang="el-GR" sz="2400" dirty="0">
                <a:solidFill>
                  <a:srgbClr val="006666"/>
                </a:solidFill>
              </a:rPr>
              <a:t>, 2010</a:t>
            </a:r>
            <a:r>
              <a:rPr lang="el-GR" sz="2400" dirty="0" smtClean="0">
                <a:solidFill>
                  <a:srgbClr val="006666"/>
                </a:solidFill>
              </a:rPr>
              <a:t>).</a:t>
            </a:r>
          </a:p>
          <a:p>
            <a:endParaRPr lang="el-GR" sz="2400" dirty="0" smtClean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 Στη διεθνή </a:t>
            </a:r>
            <a:r>
              <a:rPr lang="el-GR" sz="2400" dirty="0">
                <a:solidFill>
                  <a:srgbClr val="006666"/>
                </a:solidFill>
              </a:rPr>
              <a:t>πρακτική περιλαμβάνονται οι ηλεκτρονικές </a:t>
            </a:r>
            <a:r>
              <a:rPr lang="el-GR" sz="2400" dirty="0" smtClean="0">
                <a:solidFill>
                  <a:srgbClr val="006666"/>
                </a:solidFill>
              </a:rPr>
              <a:t>ταυτότητες, </a:t>
            </a:r>
            <a:r>
              <a:rPr lang="el-GR" sz="2400" dirty="0">
                <a:solidFill>
                  <a:srgbClr val="006666"/>
                </a:solidFill>
              </a:rPr>
              <a:t>τα </a:t>
            </a:r>
            <a:r>
              <a:rPr lang="el-GR" sz="2400" dirty="0" smtClean="0">
                <a:solidFill>
                  <a:srgbClr val="006666"/>
                </a:solidFill>
              </a:rPr>
              <a:t>ψηφιακά </a:t>
            </a:r>
            <a:r>
              <a:rPr lang="el-GR" sz="2400" dirty="0" err="1" smtClean="0">
                <a:solidFill>
                  <a:srgbClr val="006666"/>
                </a:solidFill>
              </a:rPr>
              <a:t>portals</a:t>
            </a:r>
            <a:r>
              <a:rPr lang="el-GR" sz="2400" dirty="0" smtClean="0">
                <a:solidFill>
                  <a:srgbClr val="006666"/>
                </a:solidFill>
              </a:rPr>
              <a:t> </a:t>
            </a:r>
            <a:r>
              <a:rPr lang="el-GR" sz="2400" dirty="0">
                <a:solidFill>
                  <a:srgbClr val="006666"/>
                </a:solidFill>
              </a:rPr>
              <a:t>μιας στάσης και τα προγράμματα e-</a:t>
            </a:r>
            <a:r>
              <a:rPr lang="el-GR" sz="2400" dirty="0" err="1">
                <a:solidFill>
                  <a:srgbClr val="006666"/>
                </a:solidFill>
              </a:rPr>
              <a:t>participation</a:t>
            </a:r>
            <a:r>
              <a:rPr lang="el-GR" sz="2400" dirty="0">
                <a:solidFill>
                  <a:srgbClr val="0066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4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Τεχνολογική Καινοτομία </a:t>
            </a: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9205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="" xmlns:a16="http://schemas.microsoft.com/office/drawing/2014/main" id="{F7D5E10B-C0B8-43C5-B6C3-DB30A846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41CE91-0717-41AD-9EFD-93AD0E09D019}" type="slidenum">
              <a:rPr lang="en-GB" alt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8199" name="Rectangle 13">
            <a:extLst>
              <a:ext uri="{FF2B5EF4-FFF2-40B4-BE49-F238E27FC236}">
                <a16:creationId xmlns="" xmlns:a16="http://schemas.microsoft.com/office/drawing/2014/main" id="{A89D5985-11C0-4E8E-A11A-F1226FCEB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601" y="167708"/>
            <a:ext cx="8072437" cy="1143000"/>
          </a:xfrm>
        </p:spPr>
        <p:txBody>
          <a:bodyPr/>
          <a:lstStyle/>
          <a:p>
            <a:pPr eaLnBrk="1" hangingPunct="1"/>
            <a:r>
              <a:rPr lang="el-GR" altLang="en-US" sz="3200" dirty="0">
                <a:solidFill>
                  <a:srgbClr val="006666"/>
                </a:solidFill>
              </a:rPr>
              <a:t>Προσπαθώντας να κατανοήσουμε τη δημόσια επιχειρηματικότητα...</a:t>
            </a:r>
            <a:endParaRPr lang="en-GB" altLang="en-US" sz="3200" dirty="0">
              <a:solidFill>
                <a:srgbClr val="00666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DB18868-B677-4053-9D5D-A7F9C9E00B2D}"/>
              </a:ext>
            </a:extLst>
          </p:cNvPr>
          <p:cNvSpPr/>
          <p:nvPr/>
        </p:nvSpPr>
        <p:spPr>
          <a:xfrm>
            <a:off x="1459396" y="6246912"/>
            <a:ext cx="46684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sz="1000" kern="1200" dirty="0" smtClean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>Πηγή:</a:t>
            </a:r>
            <a:r>
              <a:rPr lang="en-US" sz="1000" kern="12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  <a:hlinkClick r:id="rId2"/>
              </a:rPr>
              <a:t>https://innovation.gov.gr/innovations/diadiktyaki-efarmogi-extrema-global-gia-prosopopoiimeni-axiologisi-riskou-ton-thermikon-pieseon/</a:t>
            </a:r>
            <a:endParaRPr lang="el-GR" sz="1000" kern="1200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l-GR" kern="1200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l-GR" kern="1200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/>
          <a:srcRect t="11151" r="5113" b="5900"/>
          <a:stretch/>
        </p:blipFill>
        <p:spPr>
          <a:xfrm>
            <a:off x="119336" y="1416238"/>
            <a:ext cx="1207266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Τεχνολογική Καινοτομία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Η </a:t>
            </a:r>
            <a:r>
              <a:rPr lang="el-GR" sz="2400" dirty="0">
                <a:solidFill>
                  <a:srgbClr val="006666"/>
                </a:solidFill>
              </a:rPr>
              <a:t>τεχνολογική καινοτομία είναι ίσως η πιο διαδεδομένη μορφή καινοτομίας και</a:t>
            </a:r>
          </a:p>
          <a:p>
            <a:r>
              <a:rPr lang="el-GR" sz="2400" dirty="0">
                <a:solidFill>
                  <a:srgbClr val="006666"/>
                </a:solidFill>
              </a:rPr>
              <a:t>περιλαμβάνει την ανάπτυξη νέων προϊόντων ή διαδικασιών ή τη σημαντική βελτίωση</a:t>
            </a:r>
          </a:p>
          <a:p>
            <a:r>
              <a:rPr lang="el-GR" sz="2400" dirty="0">
                <a:solidFill>
                  <a:srgbClr val="006666"/>
                </a:solidFill>
              </a:rPr>
              <a:t>υπαρχουσών τεχνολογιών (</a:t>
            </a:r>
            <a:r>
              <a:rPr lang="el-GR" sz="2400" dirty="0" err="1">
                <a:solidFill>
                  <a:srgbClr val="006666"/>
                </a:solidFill>
              </a:rPr>
              <a:t>Schumpeter</a:t>
            </a:r>
            <a:r>
              <a:rPr lang="el-GR" sz="2400" dirty="0">
                <a:solidFill>
                  <a:srgbClr val="006666"/>
                </a:solidFill>
              </a:rPr>
              <a:t>, 1934</a:t>
            </a:r>
            <a:r>
              <a:rPr lang="el-GR" sz="2400" dirty="0" smtClean="0">
                <a:solidFill>
                  <a:srgbClr val="006666"/>
                </a:solidFill>
              </a:rPr>
              <a:t>).</a:t>
            </a:r>
          </a:p>
          <a:p>
            <a:endParaRPr lang="el-GR" sz="2400" dirty="0" smtClean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Εστιάζει κυρίως σε εφευρέσεις και στην </a:t>
            </a:r>
            <a:r>
              <a:rPr lang="el-GR" sz="2400" dirty="0">
                <a:solidFill>
                  <a:srgbClr val="006666"/>
                </a:solidFill>
              </a:rPr>
              <a:t>εμπορική αξιοποίησή τους</a:t>
            </a:r>
            <a:r>
              <a:rPr lang="el-GR" sz="2400" dirty="0" smtClean="0">
                <a:solidFill>
                  <a:srgbClr val="006666"/>
                </a:solidFill>
              </a:rPr>
              <a:t>.</a:t>
            </a:r>
          </a:p>
          <a:p>
            <a:r>
              <a:rPr lang="el-GR" sz="2400" dirty="0" smtClean="0">
                <a:solidFill>
                  <a:srgbClr val="006666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Παραδείγματα </a:t>
            </a:r>
            <a:r>
              <a:rPr lang="el-GR" sz="2400" dirty="0">
                <a:solidFill>
                  <a:srgbClr val="006666"/>
                </a:solidFill>
              </a:rPr>
              <a:t>περιλαμβάνουν τις </a:t>
            </a:r>
            <a:r>
              <a:rPr lang="el-GR" sz="2400" dirty="0" smtClean="0">
                <a:solidFill>
                  <a:srgbClr val="006666"/>
                </a:solidFill>
              </a:rPr>
              <a:t>ψηφιακές πλατφόρμες</a:t>
            </a:r>
            <a:r>
              <a:rPr lang="el-GR" sz="2400" dirty="0">
                <a:solidFill>
                  <a:srgbClr val="006666"/>
                </a:solidFill>
              </a:rPr>
              <a:t>, τη βιοτεχνολογία, την τεχνητή νοημοσύνη και τα </a:t>
            </a:r>
            <a:r>
              <a:rPr lang="el-GR" sz="2400" dirty="0" err="1">
                <a:solidFill>
                  <a:srgbClr val="006666"/>
                </a:solidFill>
              </a:rPr>
              <a:t>big</a:t>
            </a:r>
            <a:r>
              <a:rPr lang="el-GR" sz="2400" dirty="0">
                <a:solidFill>
                  <a:srgbClr val="006666"/>
                </a:solidFill>
              </a:rPr>
              <a:t> </a:t>
            </a:r>
            <a:r>
              <a:rPr lang="el-GR" sz="2400" dirty="0" err="1">
                <a:solidFill>
                  <a:srgbClr val="006666"/>
                </a:solidFill>
              </a:rPr>
              <a:t>data</a:t>
            </a:r>
            <a:r>
              <a:rPr lang="el-GR" sz="2400" dirty="0">
                <a:solidFill>
                  <a:srgbClr val="006666"/>
                </a:solidFill>
              </a:rPr>
              <a:t> </a:t>
            </a:r>
            <a:r>
              <a:rPr lang="el-GR" sz="2400" dirty="0" err="1">
                <a:solidFill>
                  <a:srgbClr val="006666"/>
                </a:solidFill>
              </a:rPr>
              <a:t>analytics</a:t>
            </a:r>
            <a:r>
              <a:rPr lang="el-GR" sz="2400" dirty="0" smtClean="0">
                <a:solidFill>
                  <a:srgbClr val="006666"/>
                </a:solidFill>
              </a:rPr>
              <a:t>.</a:t>
            </a:r>
            <a:endParaRPr lang="el-GR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Μη Τεχνολογική Καινοτομία </a:t>
            </a: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8090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Μη Τεχνολογική Καινοτομία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Αναφέρεται </a:t>
            </a:r>
            <a:r>
              <a:rPr lang="el-GR" sz="2400" dirty="0">
                <a:solidFill>
                  <a:srgbClr val="006666"/>
                </a:solidFill>
              </a:rPr>
              <a:t>σε μορφές καινοτομίας που δεν σχετίζονται με την τεχνολογία αλλά</a:t>
            </a:r>
          </a:p>
          <a:p>
            <a:r>
              <a:rPr lang="el-GR" sz="2400" dirty="0">
                <a:solidFill>
                  <a:srgbClr val="006666"/>
                </a:solidFill>
              </a:rPr>
              <a:t>επηρεάζουν τη συμπεριφορά, τις σχέσεις ή τις δομές. </a:t>
            </a:r>
            <a:endParaRPr lang="el-GR" sz="2400" dirty="0" smtClean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  <a:p>
            <a:endParaRPr lang="el-GR" sz="2400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Σύμφωνα </a:t>
            </a:r>
            <a:r>
              <a:rPr lang="el-GR" sz="2400" dirty="0">
                <a:solidFill>
                  <a:srgbClr val="006666"/>
                </a:solidFill>
              </a:rPr>
              <a:t>με την έκθεση </a:t>
            </a:r>
            <a:r>
              <a:rPr lang="el-GR" sz="2400" dirty="0" smtClean="0">
                <a:solidFill>
                  <a:srgbClr val="006666"/>
                </a:solidFill>
              </a:rPr>
              <a:t>της Ευρωπαϊκής Επιτροπής (</a:t>
            </a:r>
            <a:r>
              <a:rPr lang="el-GR" sz="2400" dirty="0">
                <a:solidFill>
                  <a:srgbClr val="006666"/>
                </a:solidFill>
              </a:rPr>
              <a:t>2019</a:t>
            </a:r>
            <a:r>
              <a:rPr lang="el-GR" sz="2400" dirty="0" smtClean="0">
                <a:solidFill>
                  <a:srgbClr val="006666"/>
                </a:solidFill>
              </a:rPr>
              <a:t>), </a:t>
            </a:r>
            <a:r>
              <a:rPr lang="el-GR" sz="2400" dirty="0">
                <a:solidFill>
                  <a:srgbClr val="006666"/>
                </a:solidFill>
              </a:rPr>
              <a:t>αυτές οι καινοτομίες είναι κρίσιμες για την </a:t>
            </a:r>
            <a:r>
              <a:rPr lang="el-GR" sz="2400" dirty="0" smtClean="0">
                <a:solidFill>
                  <a:srgbClr val="006666"/>
                </a:solidFill>
              </a:rPr>
              <a:t>επιτυχή υλοποίηση </a:t>
            </a:r>
            <a:r>
              <a:rPr lang="el-GR" sz="2400" dirty="0">
                <a:solidFill>
                  <a:srgbClr val="006666"/>
                </a:solidFill>
              </a:rPr>
              <a:t>των τεχνολογικών λύσεων και συχνά υποτιμώνται στον </a:t>
            </a:r>
            <a:r>
              <a:rPr lang="el-GR" sz="2400" dirty="0" smtClean="0">
                <a:solidFill>
                  <a:srgbClr val="006666"/>
                </a:solidFill>
              </a:rPr>
              <a:t>σχεδιασμό πολιτικής</a:t>
            </a:r>
            <a:r>
              <a:rPr lang="el-GR" sz="2400" dirty="0">
                <a:solidFill>
                  <a:srgbClr val="0066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4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Κοινωνική Καινοτομία </a:t>
            </a: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Innovation)</a:t>
            </a:r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2281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Κοινωνική Καινοτομία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Η </a:t>
            </a:r>
            <a:r>
              <a:rPr lang="el-GR" sz="2400" dirty="0">
                <a:solidFill>
                  <a:srgbClr val="006666"/>
                </a:solidFill>
              </a:rPr>
              <a:t>κοινωνική καινοτομία εστιάζει στην επίλυση κοινωνικών προκλήσεων με νέους</a:t>
            </a:r>
          </a:p>
          <a:p>
            <a:r>
              <a:rPr lang="el-GR" sz="2400" dirty="0" smtClean="0">
                <a:solidFill>
                  <a:srgbClr val="006666"/>
                </a:solidFill>
              </a:rPr>
              <a:t> τρόπους</a:t>
            </a:r>
            <a:r>
              <a:rPr lang="el-GR" sz="2400" dirty="0">
                <a:solidFill>
                  <a:srgbClr val="006666"/>
                </a:solidFill>
              </a:rPr>
              <a:t>. </a:t>
            </a:r>
            <a:endParaRPr lang="el-GR" sz="2400" dirty="0" smtClean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6666"/>
                </a:solidFill>
              </a:rPr>
              <a:t>Περιλαμβάνει πρωτοβουλίες που ενισχύουν την κοινωνική ένταξη, μειώνουν</a:t>
            </a:r>
          </a:p>
          <a:p>
            <a:r>
              <a:rPr lang="el-GR" sz="2400" dirty="0" smtClean="0">
                <a:solidFill>
                  <a:srgbClr val="006666"/>
                </a:solidFill>
              </a:rPr>
              <a:t>την </a:t>
            </a:r>
            <a:r>
              <a:rPr lang="el-GR" sz="2400" dirty="0">
                <a:solidFill>
                  <a:srgbClr val="006666"/>
                </a:solidFill>
              </a:rPr>
              <a:t>ανισότητα ή προάγουν τη βιωσιμότητα (</a:t>
            </a:r>
            <a:r>
              <a:rPr lang="el-GR" sz="2400" dirty="0" err="1">
                <a:solidFill>
                  <a:srgbClr val="006666"/>
                </a:solidFill>
              </a:rPr>
              <a:t>Mulgan</a:t>
            </a:r>
            <a:r>
              <a:rPr lang="el-GR" sz="2400" dirty="0">
                <a:solidFill>
                  <a:srgbClr val="006666"/>
                </a:solidFill>
              </a:rPr>
              <a:t> </a:t>
            </a:r>
            <a:r>
              <a:rPr lang="el-GR" sz="2400" dirty="0" err="1">
                <a:solidFill>
                  <a:srgbClr val="006666"/>
                </a:solidFill>
              </a:rPr>
              <a:t>et</a:t>
            </a:r>
            <a:r>
              <a:rPr lang="el-GR" sz="2400" dirty="0">
                <a:solidFill>
                  <a:srgbClr val="006666"/>
                </a:solidFill>
              </a:rPr>
              <a:t> </a:t>
            </a:r>
            <a:r>
              <a:rPr lang="el-GR" sz="2400" dirty="0" err="1">
                <a:solidFill>
                  <a:srgbClr val="006666"/>
                </a:solidFill>
              </a:rPr>
              <a:t>al</a:t>
            </a:r>
            <a:r>
              <a:rPr lang="el-GR" sz="2400" dirty="0">
                <a:solidFill>
                  <a:srgbClr val="006666"/>
                </a:solidFill>
              </a:rPr>
              <a:t>., 2007</a:t>
            </a:r>
            <a:r>
              <a:rPr lang="el-GR" sz="2400" dirty="0" smtClean="0">
                <a:solidFill>
                  <a:srgbClr val="006666"/>
                </a:solidFill>
              </a:rPr>
              <a:t>)</a:t>
            </a:r>
          </a:p>
          <a:p>
            <a:endParaRPr lang="el-GR" sz="2400" dirty="0" smtClean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Ενδεικτικά παραδείγματα </a:t>
            </a:r>
            <a:r>
              <a:rPr lang="el-GR" sz="2400" dirty="0">
                <a:solidFill>
                  <a:srgbClr val="006666"/>
                </a:solidFill>
              </a:rPr>
              <a:t>είναι οι τράπεζες χρόνου, οι πλατφόρμες </a:t>
            </a:r>
            <a:r>
              <a:rPr lang="el-GR" sz="2400" dirty="0" smtClean="0">
                <a:solidFill>
                  <a:srgbClr val="006666"/>
                </a:solidFill>
              </a:rPr>
              <a:t>για συμμετοχικούς προϋπολογισμούς </a:t>
            </a:r>
            <a:r>
              <a:rPr lang="el-GR" sz="2400" dirty="0">
                <a:solidFill>
                  <a:srgbClr val="006666"/>
                </a:solidFill>
              </a:rPr>
              <a:t>ή οι ανοιχτές διαδικτυακές κοινότητες συνεργασίας</a:t>
            </a:r>
            <a:r>
              <a:rPr lang="el-GR" sz="2400" dirty="0" smtClean="0">
                <a:solidFill>
                  <a:srgbClr val="006666"/>
                </a:solidFill>
              </a:rPr>
              <a:t>.</a:t>
            </a:r>
            <a:endParaRPr lang="el-GR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Πράσινη ή Περιβαλλοντική Καινοτομία </a:t>
            </a:r>
          </a:p>
          <a:p>
            <a:pPr algn="ctr"/>
            <a:r>
              <a:rPr lang="en-US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(Eco- Innovation)</a:t>
            </a:r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9557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Πράσινη ή Περιβαλλοντική Καινοτομία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Αυτή </a:t>
            </a:r>
            <a:r>
              <a:rPr lang="el-GR" sz="2400" dirty="0">
                <a:solidFill>
                  <a:srgbClr val="006666"/>
                </a:solidFill>
              </a:rPr>
              <a:t>η μορφή καινοτομίας αφορά την ανάπτυξη προϊόντων και διαδικασιών που</a:t>
            </a:r>
          </a:p>
          <a:p>
            <a:r>
              <a:rPr lang="el-GR" sz="2400" dirty="0">
                <a:solidFill>
                  <a:srgbClr val="006666"/>
                </a:solidFill>
              </a:rPr>
              <a:t>μειώνουν τις περιβαλλοντικές επιπτώσεις. </a:t>
            </a:r>
          </a:p>
          <a:p>
            <a:endParaRPr lang="el-GR" sz="2400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Εμπεριέχει </a:t>
            </a:r>
            <a:r>
              <a:rPr lang="el-GR" sz="2400" dirty="0">
                <a:solidFill>
                  <a:srgbClr val="006666"/>
                </a:solidFill>
              </a:rPr>
              <a:t>έννοιες όπως η </a:t>
            </a:r>
            <a:r>
              <a:rPr lang="el-GR" sz="2400" dirty="0" smtClean="0">
                <a:solidFill>
                  <a:srgbClr val="006666"/>
                </a:solidFill>
              </a:rPr>
              <a:t>κυκλική οικονομία</a:t>
            </a:r>
            <a:r>
              <a:rPr lang="el-GR" sz="2400" dirty="0">
                <a:solidFill>
                  <a:srgbClr val="006666"/>
                </a:solidFill>
              </a:rPr>
              <a:t>, η καθαρή ενέργεια και τα </a:t>
            </a:r>
            <a:r>
              <a:rPr lang="el-GR" sz="2400" dirty="0" smtClean="0">
                <a:solidFill>
                  <a:srgbClr val="006666"/>
                </a:solidFill>
              </a:rPr>
              <a:t>έξυπνα συστήματα </a:t>
            </a:r>
            <a:r>
              <a:rPr lang="el-GR" sz="2400" dirty="0">
                <a:solidFill>
                  <a:srgbClr val="006666"/>
                </a:solidFill>
              </a:rPr>
              <a:t>διαχείρισης πόρων (</a:t>
            </a:r>
            <a:r>
              <a:rPr lang="el-GR" sz="2400" dirty="0" err="1" smtClean="0">
                <a:solidFill>
                  <a:srgbClr val="006666"/>
                </a:solidFill>
              </a:rPr>
              <a:t>Kemp</a:t>
            </a:r>
            <a:r>
              <a:rPr lang="el-GR" sz="2400" dirty="0" smtClean="0">
                <a:solidFill>
                  <a:srgbClr val="006666"/>
                </a:solidFill>
              </a:rPr>
              <a:t> &amp; </a:t>
            </a:r>
            <a:r>
              <a:rPr lang="el-GR" sz="2400" dirty="0" err="1">
                <a:solidFill>
                  <a:srgbClr val="006666"/>
                </a:solidFill>
              </a:rPr>
              <a:t>Pearson</a:t>
            </a:r>
            <a:r>
              <a:rPr lang="el-GR" sz="2400" dirty="0">
                <a:solidFill>
                  <a:srgbClr val="006666"/>
                </a:solidFill>
              </a:rPr>
              <a:t>, 2007</a:t>
            </a:r>
            <a:r>
              <a:rPr lang="el-GR" sz="2400" dirty="0" smtClean="0">
                <a:solidFill>
                  <a:srgbClr val="006666"/>
                </a:solidFill>
              </a:rPr>
              <a:t>).</a:t>
            </a:r>
          </a:p>
          <a:p>
            <a:endParaRPr lang="el-GR" sz="2400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Η </a:t>
            </a:r>
            <a:r>
              <a:rPr lang="el-GR" sz="2400" dirty="0">
                <a:solidFill>
                  <a:srgbClr val="006666"/>
                </a:solidFill>
              </a:rPr>
              <a:t>ενσωμάτωση έξυπνων μετρητών σε δημόσιες υπηρεσίες </a:t>
            </a:r>
            <a:r>
              <a:rPr lang="el-GR" sz="2400" dirty="0" smtClean="0">
                <a:solidFill>
                  <a:srgbClr val="006666"/>
                </a:solidFill>
              </a:rPr>
              <a:t>κοινής ωφέλειας </a:t>
            </a:r>
            <a:r>
              <a:rPr lang="el-GR" sz="2400" dirty="0">
                <a:solidFill>
                  <a:srgbClr val="006666"/>
                </a:solidFill>
              </a:rPr>
              <a:t>αποτελεί σχετικό παράδειγμα.</a:t>
            </a:r>
          </a:p>
        </p:txBody>
      </p:sp>
    </p:spTree>
    <p:extLst>
      <p:ext uri="{BB962C8B-B14F-4D97-AF65-F5344CB8AC3E}">
        <p14:creationId xmlns:p14="http://schemas.microsoft.com/office/powerpoint/2010/main" val="266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>
            <a:extLst>
              <a:ext uri="{FF2B5EF4-FFF2-40B4-BE49-F238E27FC236}">
                <a16:creationId xmlns:a16="http://schemas.microsoft.com/office/drawing/2014/main" xmlns="" id="{60C1D582-1030-8442-9F72-F16DC9A74D90}"/>
              </a:ext>
            </a:extLst>
          </p:cNvPr>
          <p:cNvSpPr/>
          <p:nvPr/>
        </p:nvSpPr>
        <p:spPr>
          <a:xfrm>
            <a:off x="546932" y="2878207"/>
            <a:ext cx="4884289" cy="3981548"/>
          </a:xfrm>
          <a:custGeom>
            <a:avLst/>
            <a:gdLst>
              <a:gd name="connsiteX0" fmla="*/ 164555 w 3663217"/>
              <a:gd name="connsiteY0" fmla="*/ 0 h 2986161"/>
              <a:gd name="connsiteX1" fmla="*/ 3498662 w 3663217"/>
              <a:gd name="connsiteY1" fmla="*/ 0 h 2986161"/>
              <a:gd name="connsiteX2" fmla="*/ 3663217 w 3663217"/>
              <a:gd name="connsiteY2" fmla="*/ 164555 h 2986161"/>
              <a:gd name="connsiteX3" fmla="*/ 3663217 w 3663217"/>
              <a:gd name="connsiteY3" fmla="*/ 2986161 h 2986161"/>
              <a:gd name="connsiteX4" fmla="*/ 0 w 3663217"/>
              <a:gd name="connsiteY4" fmla="*/ 2986161 h 2986161"/>
              <a:gd name="connsiteX5" fmla="*/ 0 w 3663217"/>
              <a:gd name="connsiteY5" fmla="*/ 164555 h 2986161"/>
              <a:gd name="connsiteX6" fmla="*/ 164555 w 3663217"/>
              <a:gd name="connsiteY6" fmla="*/ 0 h 298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217" h="2986161">
                <a:moveTo>
                  <a:pt x="164555" y="0"/>
                </a:moveTo>
                <a:lnTo>
                  <a:pt x="3498662" y="0"/>
                </a:lnTo>
                <a:cubicBezTo>
                  <a:pt x="3589543" y="0"/>
                  <a:pt x="3663217" y="73674"/>
                  <a:pt x="3663217" y="164555"/>
                </a:cubicBezTo>
                <a:lnTo>
                  <a:pt x="3663217" y="2986161"/>
                </a:lnTo>
                <a:lnTo>
                  <a:pt x="0" y="2986161"/>
                </a:lnTo>
                <a:lnTo>
                  <a:pt x="0" y="164555"/>
                </a:lnTo>
                <a:cubicBezTo>
                  <a:pt x="0" y="73674"/>
                  <a:pt x="73674" y="0"/>
                  <a:pt x="1645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2400" kern="1200" dirty="0">
              <a:solidFill>
                <a:srgbClr val="FFFFFF"/>
              </a:solidFill>
            </a:endParaRPr>
          </a:p>
        </p:txBody>
      </p:sp>
      <p:sp>
        <p:nvSpPr>
          <p:cNvPr id="115" name="Title 11">
            <a:extLst>
              <a:ext uri="{FF2B5EF4-FFF2-40B4-BE49-F238E27FC236}">
                <a16:creationId xmlns:a16="http://schemas.microsoft.com/office/drawing/2014/main" xmlns="" id="{8371B03E-CE25-B044-86FD-D9D14D7FF10D}"/>
              </a:ext>
            </a:extLst>
          </p:cNvPr>
          <p:cNvSpPr txBox="1">
            <a:spLocks/>
          </p:cNvSpPr>
          <p:nvPr/>
        </p:nvSpPr>
        <p:spPr>
          <a:xfrm>
            <a:off x="1076770" y="3285312"/>
            <a:ext cx="3977261" cy="1945881"/>
          </a:xfrm>
          <a:prstGeom prst="rect">
            <a:avLst/>
          </a:prstGeom>
        </p:spPr>
        <p:txBody>
          <a:bodyPr vert="horz" lIns="121915" tIns="60957" rIns="121915" bIns="60957" rtlCol="0" anchor="ctr">
            <a:normAutofit fontScale="55000" lnSpcReduction="20000"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l-GR" sz="4267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Καινοτομία για τη βιωσιμότητα:</a:t>
            </a:r>
          </a:p>
          <a:p>
            <a:pPr>
              <a:buClrTx/>
              <a:buFontTx/>
              <a:buNone/>
            </a:pPr>
            <a:endParaRPr lang="el-GR" sz="4267" b="1" dirty="0" smtClean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Tx/>
              <a:buFontTx/>
              <a:buNone/>
            </a:pPr>
            <a:r>
              <a:rPr lang="en-US" sz="4267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</a:t>
            </a:r>
            <a:r>
              <a:rPr lang="en-US" sz="4267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en-US" sz="4267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67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and </a:t>
            </a:r>
            <a:endParaRPr lang="el-GR" sz="4267" b="1" dirty="0" smtClean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Tx/>
              <a:buFontTx/>
              <a:buNone/>
            </a:pPr>
            <a:r>
              <a:rPr lang="en-US" sz="4267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Governance</a:t>
            </a:r>
            <a:endParaRPr lang="en-US" sz="4267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xmlns="" id="{21C6AC44-8B81-D625-1514-3DEF8D2CA85E}"/>
              </a:ext>
            </a:extLst>
          </p:cNvPr>
          <p:cNvGrpSpPr/>
          <p:nvPr/>
        </p:nvGrpSpPr>
        <p:grpSpPr>
          <a:xfrm>
            <a:off x="6234687" y="310611"/>
            <a:ext cx="5382563" cy="6626965"/>
            <a:chOff x="4724653" y="174592"/>
            <a:chExt cx="4036922" cy="4970224"/>
          </a:xfrm>
        </p:grpSpPr>
        <p:grpSp>
          <p:nvGrpSpPr>
            <p:cNvPr id="3" name="Graphic 6">
              <a:extLst>
                <a:ext uri="{FF2B5EF4-FFF2-40B4-BE49-F238E27FC236}">
                  <a16:creationId xmlns:a16="http://schemas.microsoft.com/office/drawing/2014/main" xmlns="" id="{DE03A341-28DD-C0CD-BCB0-83ACFB173E99}"/>
                </a:ext>
              </a:extLst>
            </p:cNvPr>
            <p:cNvGrpSpPr/>
            <p:nvPr/>
          </p:nvGrpSpPr>
          <p:grpSpPr>
            <a:xfrm>
              <a:off x="5037482" y="423834"/>
              <a:ext cx="897872" cy="1730538"/>
              <a:chOff x="5037482" y="423834"/>
              <a:chExt cx="897872" cy="173053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AFD77F06-D9A5-F59D-D78C-DBFCB18187B9}"/>
                  </a:ext>
                </a:extLst>
              </p:cNvPr>
              <p:cNvSpPr/>
              <p:nvPr/>
            </p:nvSpPr>
            <p:spPr>
              <a:xfrm>
                <a:off x="5530384" y="942511"/>
                <a:ext cx="104870" cy="1211861"/>
              </a:xfrm>
              <a:custGeom>
                <a:avLst/>
                <a:gdLst>
                  <a:gd name="connsiteX0" fmla="*/ 81786 w 104870"/>
                  <a:gd name="connsiteY0" fmla="*/ 1211861 h 1211861"/>
                  <a:gd name="connsiteX1" fmla="*/ 0 w 104870"/>
                  <a:gd name="connsiteY1" fmla="*/ 1211861 h 1211861"/>
                  <a:gd name="connsiteX2" fmla="*/ 38255 w 104870"/>
                  <a:gd name="connsiteY2" fmla="*/ 0 h 1211861"/>
                  <a:gd name="connsiteX3" fmla="*/ 66616 w 104870"/>
                  <a:gd name="connsiteY3" fmla="*/ 0 h 1211861"/>
                  <a:gd name="connsiteX4" fmla="*/ 104870 w 104870"/>
                  <a:gd name="connsiteY4" fmla="*/ 1211861 h 1211861"/>
                  <a:gd name="connsiteX5" fmla="*/ 23085 w 104870"/>
                  <a:gd name="connsiteY5" fmla="*/ 1211861 h 121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70" h="1211861">
                    <a:moveTo>
                      <a:pt x="81786" y="1211861"/>
                    </a:moveTo>
                    <a:lnTo>
                      <a:pt x="0" y="1211861"/>
                    </a:lnTo>
                    <a:lnTo>
                      <a:pt x="38255" y="0"/>
                    </a:lnTo>
                    <a:lnTo>
                      <a:pt x="66616" y="0"/>
                    </a:lnTo>
                    <a:lnTo>
                      <a:pt x="104870" y="1211861"/>
                    </a:lnTo>
                    <a:lnTo>
                      <a:pt x="23085" y="1211861"/>
                    </a:lnTo>
                  </a:path>
                </a:pathLst>
              </a:custGeom>
              <a:solidFill>
                <a:schemeClr val="accent3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2C291907-1C68-88A6-F536-DA55A828BAF1}"/>
                  </a:ext>
                </a:extLst>
              </p:cNvPr>
              <p:cNvSpPr/>
              <p:nvPr/>
            </p:nvSpPr>
            <p:spPr>
              <a:xfrm>
                <a:off x="5569298" y="423834"/>
                <a:ext cx="217415" cy="483092"/>
              </a:xfrm>
              <a:custGeom>
                <a:avLst/>
                <a:gdLst>
                  <a:gd name="connsiteX0" fmla="*/ 206443 w 217415"/>
                  <a:gd name="connsiteY0" fmla="*/ 3356 h 483092"/>
                  <a:gd name="connsiteX1" fmla="*/ 0 w 217415"/>
                  <a:gd name="connsiteY1" fmla="*/ 456074 h 483092"/>
                  <a:gd name="connsiteX2" fmla="*/ 70573 w 217415"/>
                  <a:gd name="connsiteY2" fmla="*/ 483092 h 483092"/>
                  <a:gd name="connsiteX3" fmla="*/ 216996 w 217415"/>
                  <a:gd name="connsiteY3" fmla="*/ 7969 h 483092"/>
                  <a:gd name="connsiteX4" fmla="*/ 206443 w 217415"/>
                  <a:gd name="connsiteY4" fmla="*/ 3356 h 483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415" h="483092">
                    <a:moveTo>
                      <a:pt x="206443" y="3356"/>
                    </a:moveTo>
                    <a:lnTo>
                      <a:pt x="0" y="456074"/>
                    </a:lnTo>
                    <a:lnTo>
                      <a:pt x="70573" y="483092"/>
                    </a:lnTo>
                    <a:lnTo>
                      <a:pt x="216996" y="7969"/>
                    </a:lnTo>
                    <a:cubicBezTo>
                      <a:pt x="219634" y="720"/>
                      <a:pt x="209081" y="-3234"/>
                      <a:pt x="206443" y="33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D13C07CC-D05F-95E7-8764-B63131A9396E}"/>
                  </a:ext>
                </a:extLst>
              </p:cNvPr>
              <p:cNvSpPr/>
              <p:nvPr/>
            </p:nvSpPr>
            <p:spPr>
              <a:xfrm>
                <a:off x="5586446" y="955691"/>
                <a:ext cx="348908" cy="414069"/>
              </a:xfrm>
              <a:custGeom>
                <a:avLst/>
                <a:gdLst>
                  <a:gd name="connsiteX0" fmla="*/ 347589 w 348908"/>
                  <a:gd name="connsiteY0" fmla="*/ 404613 h 414069"/>
                  <a:gd name="connsiteX1" fmla="*/ 58701 w 348908"/>
                  <a:gd name="connsiteY1" fmla="*/ 0 h 414069"/>
                  <a:gd name="connsiteX2" fmla="*/ 0 w 348908"/>
                  <a:gd name="connsiteY2" fmla="*/ 47446 h 414069"/>
                  <a:gd name="connsiteX3" fmla="*/ 338355 w 348908"/>
                  <a:gd name="connsiteY3" fmla="*/ 411862 h 414069"/>
                  <a:gd name="connsiteX4" fmla="*/ 347589 w 348908"/>
                  <a:gd name="connsiteY4" fmla="*/ 404613 h 41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908" h="414069">
                    <a:moveTo>
                      <a:pt x="347589" y="404613"/>
                    </a:moveTo>
                    <a:lnTo>
                      <a:pt x="58701" y="0"/>
                    </a:lnTo>
                    <a:lnTo>
                      <a:pt x="0" y="47446"/>
                    </a:lnTo>
                    <a:lnTo>
                      <a:pt x="338355" y="411862"/>
                    </a:lnTo>
                    <a:cubicBezTo>
                      <a:pt x="343632" y="417792"/>
                      <a:pt x="352206" y="410544"/>
                      <a:pt x="347589" y="4046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DF6E26E-AA7F-0938-0CD6-0D25894A30EF}"/>
                  </a:ext>
                </a:extLst>
              </p:cNvPr>
              <p:cNvSpPr/>
              <p:nvPr/>
            </p:nvSpPr>
            <p:spPr>
              <a:xfrm>
                <a:off x="5037482" y="910880"/>
                <a:ext cx="501476" cy="122599"/>
              </a:xfrm>
              <a:custGeom>
                <a:avLst/>
                <a:gdLst>
                  <a:gd name="connsiteX0" fmla="*/ 4827 w 501476"/>
                  <a:gd name="connsiteY0" fmla="*/ 110708 h 122599"/>
                  <a:gd name="connsiteX1" fmla="*/ 489604 w 501476"/>
                  <a:gd name="connsiteY1" fmla="*/ 0 h 122599"/>
                  <a:gd name="connsiteX2" fmla="*/ 501476 w 501476"/>
                  <a:gd name="connsiteY2" fmla="*/ 74465 h 122599"/>
                  <a:gd name="connsiteX3" fmla="*/ 6146 w 501476"/>
                  <a:gd name="connsiteY3" fmla="*/ 122570 h 122599"/>
                  <a:gd name="connsiteX4" fmla="*/ 4827 w 501476"/>
                  <a:gd name="connsiteY4" fmla="*/ 110708 h 12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476" h="122599">
                    <a:moveTo>
                      <a:pt x="4827" y="110708"/>
                    </a:moveTo>
                    <a:lnTo>
                      <a:pt x="489604" y="0"/>
                    </a:lnTo>
                    <a:lnTo>
                      <a:pt x="501476" y="74465"/>
                    </a:lnTo>
                    <a:lnTo>
                      <a:pt x="6146" y="122570"/>
                    </a:lnTo>
                    <a:cubicBezTo>
                      <a:pt x="-1110" y="123229"/>
                      <a:pt x="-2429" y="112685"/>
                      <a:pt x="4827" y="1107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7B593618-6E81-D707-F51F-8D6F78DF1B4F}"/>
                  </a:ext>
                </a:extLst>
              </p:cNvPr>
              <p:cNvSpPr/>
              <p:nvPr/>
            </p:nvSpPr>
            <p:spPr>
              <a:xfrm>
                <a:off x="5504661" y="864752"/>
                <a:ext cx="155656" cy="155518"/>
              </a:xfrm>
              <a:custGeom>
                <a:avLst/>
                <a:gdLst>
                  <a:gd name="connsiteX0" fmla="*/ 155657 w 155656"/>
                  <a:gd name="connsiteY0" fmla="*/ 77759 h 155518"/>
                  <a:gd name="connsiteX1" fmla="*/ 77828 w 155656"/>
                  <a:gd name="connsiteY1" fmla="*/ 155519 h 155518"/>
                  <a:gd name="connsiteX2" fmla="*/ 0 w 155656"/>
                  <a:gd name="connsiteY2" fmla="*/ 77759 h 155518"/>
                  <a:gd name="connsiteX3" fmla="*/ 77828 w 155656"/>
                  <a:gd name="connsiteY3" fmla="*/ 0 h 155518"/>
                  <a:gd name="connsiteX4" fmla="*/ 155657 w 155656"/>
                  <a:gd name="connsiteY4" fmla="*/ 77759 h 155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56" h="155518">
                    <a:moveTo>
                      <a:pt x="155657" y="77759"/>
                    </a:moveTo>
                    <a:cubicBezTo>
                      <a:pt x="155657" y="120705"/>
                      <a:pt x="120812" y="155519"/>
                      <a:pt x="77828" y="155519"/>
                    </a:cubicBezTo>
                    <a:cubicBezTo>
                      <a:pt x="34845" y="155519"/>
                      <a:pt x="0" y="120705"/>
                      <a:pt x="0" y="77759"/>
                    </a:cubicBezTo>
                    <a:cubicBezTo>
                      <a:pt x="0" y="34814"/>
                      <a:pt x="34845" y="0"/>
                      <a:pt x="77828" y="0"/>
                    </a:cubicBezTo>
                    <a:cubicBezTo>
                      <a:pt x="120812" y="0"/>
                      <a:pt x="155657" y="34814"/>
                      <a:pt x="155657" y="77759"/>
                    </a:cubicBezTo>
                    <a:close/>
                  </a:path>
                </a:pathLst>
              </a:custGeom>
              <a:solidFill>
                <a:srgbClr val="006666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xmlns="" id="{A68BEDC2-3E25-98A2-A268-064A2922050D}"/>
                </a:ext>
              </a:extLst>
            </p:cNvPr>
            <p:cNvGrpSpPr/>
            <p:nvPr/>
          </p:nvGrpSpPr>
          <p:grpSpPr>
            <a:xfrm>
              <a:off x="5625299" y="174592"/>
              <a:ext cx="952804" cy="1710917"/>
              <a:chOff x="5625299" y="174592"/>
              <a:chExt cx="952804" cy="1710917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0B113807-ACAA-A2FE-84B7-9F7A0E50D58D}"/>
                  </a:ext>
                </a:extLst>
              </p:cNvPr>
              <p:cNvSpPr/>
              <p:nvPr/>
            </p:nvSpPr>
            <p:spPr>
              <a:xfrm>
                <a:off x="6075841" y="672989"/>
                <a:ext cx="104870" cy="1212520"/>
              </a:xfrm>
              <a:custGeom>
                <a:avLst/>
                <a:gdLst>
                  <a:gd name="connsiteX0" fmla="*/ 82445 w 104870"/>
                  <a:gd name="connsiteY0" fmla="*/ 1212520 h 1212520"/>
                  <a:gd name="connsiteX1" fmla="*/ 0 w 104870"/>
                  <a:gd name="connsiteY1" fmla="*/ 1212520 h 1212520"/>
                  <a:gd name="connsiteX2" fmla="*/ 38255 w 104870"/>
                  <a:gd name="connsiteY2" fmla="*/ 0 h 1212520"/>
                  <a:gd name="connsiteX3" fmla="*/ 66616 w 104870"/>
                  <a:gd name="connsiteY3" fmla="*/ 0 h 1212520"/>
                  <a:gd name="connsiteX4" fmla="*/ 104870 w 104870"/>
                  <a:gd name="connsiteY4" fmla="*/ 1212520 h 1212520"/>
                  <a:gd name="connsiteX5" fmla="*/ 23085 w 104870"/>
                  <a:gd name="connsiteY5" fmla="*/ 1212520 h 121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70" h="1212520">
                    <a:moveTo>
                      <a:pt x="82445" y="1212520"/>
                    </a:moveTo>
                    <a:lnTo>
                      <a:pt x="0" y="1212520"/>
                    </a:lnTo>
                    <a:lnTo>
                      <a:pt x="38255" y="0"/>
                    </a:lnTo>
                    <a:lnTo>
                      <a:pt x="66616" y="0"/>
                    </a:lnTo>
                    <a:lnTo>
                      <a:pt x="104870" y="1212520"/>
                    </a:lnTo>
                    <a:lnTo>
                      <a:pt x="23085" y="1212520"/>
                    </a:lnTo>
                  </a:path>
                </a:pathLst>
              </a:custGeom>
              <a:solidFill>
                <a:schemeClr val="accent3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DB539E8-C8BB-7C8C-0A28-EEC7233D3CE7}"/>
                  </a:ext>
                </a:extLst>
              </p:cNvPr>
              <p:cNvSpPr/>
              <p:nvPr/>
            </p:nvSpPr>
            <p:spPr>
              <a:xfrm>
                <a:off x="6106841" y="174592"/>
                <a:ext cx="102891" cy="502350"/>
              </a:xfrm>
              <a:custGeom>
                <a:avLst/>
                <a:gdLst>
                  <a:gd name="connsiteX0" fmla="*/ 91019 w 102891"/>
                  <a:gd name="connsiteY0" fmla="*/ 4822 h 502350"/>
                  <a:gd name="connsiteX1" fmla="*/ 0 w 102891"/>
                  <a:gd name="connsiteY1" fmla="*/ 493125 h 502350"/>
                  <a:gd name="connsiteX2" fmla="*/ 74530 w 102891"/>
                  <a:gd name="connsiteY2" fmla="*/ 502351 h 502350"/>
                  <a:gd name="connsiteX3" fmla="*/ 102892 w 102891"/>
                  <a:gd name="connsiteY3" fmla="*/ 6140 h 502350"/>
                  <a:gd name="connsiteX4" fmla="*/ 91019 w 102891"/>
                  <a:gd name="connsiteY4" fmla="*/ 4822 h 50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1" h="502350">
                    <a:moveTo>
                      <a:pt x="91019" y="4822"/>
                    </a:moveTo>
                    <a:lnTo>
                      <a:pt x="0" y="493125"/>
                    </a:lnTo>
                    <a:lnTo>
                      <a:pt x="74530" y="502351"/>
                    </a:lnTo>
                    <a:lnTo>
                      <a:pt x="102892" y="6140"/>
                    </a:lnTo>
                    <a:cubicBezTo>
                      <a:pt x="102892" y="-1109"/>
                      <a:pt x="92339" y="-2426"/>
                      <a:pt x="91019" y="4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C57D5B42-8D06-DC35-5DBA-0CF0D2DB042F}"/>
                  </a:ext>
                </a:extLst>
              </p:cNvPr>
              <p:cNvSpPr/>
              <p:nvPr/>
            </p:nvSpPr>
            <p:spPr>
              <a:xfrm>
                <a:off x="6152350" y="723731"/>
                <a:ext cx="425753" cy="333798"/>
              </a:xfrm>
              <a:custGeom>
                <a:avLst/>
                <a:gdLst>
                  <a:gd name="connsiteX0" fmla="*/ 423439 w 425753"/>
                  <a:gd name="connsiteY0" fmla="*/ 323558 h 333798"/>
                  <a:gd name="connsiteX1" fmla="*/ 45510 w 425753"/>
                  <a:gd name="connsiteY1" fmla="*/ 0 h 333798"/>
                  <a:gd name="connsiteX2" fmla="*/ 0 w 425753"/>
                  <a:gd name="connsiteY2" fmla="*/ 59967 h 333798"/>
                  <a:gd name="connsiteX3" fmla="*/ 416183 w 425753"/>
                  <a:gd name="connsiteY3" fmla="*/ 332784 h 333798"/>
                  <a:gd name="connsiteX4" fmla="*/ 423439 w 425753"/>
                  <a:gd name="connsiteY4" fmla="*/ 323558 h 33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753" h="333798">
                    <a:moveTo>
                      <a:pt x="423439" y="323558"/>
                    </a:moveTo>
                    <a:lnTo>
                      <a:pt x="45510" y="0"/>
                    </a:lnTo>
                    <a:lnTo>
                      <a:pt x="0" y="59967"/>
                    </a:lnTo>
                    <a:lnTo>
                      <a:pt x="416183" y="332784"/>
                    </a:lnTo>
                    <a:cubicBezTo>
                      <a:pt x="422779" y="336738"/>
                      <a:pt x="429375" y="328171"/>
                      <a:pt x="423439" y="3235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8ECD7946-62FE-63E3-7124-B4AF435F3AD5}"/>
                  </a:ext>
                </a:extLst>
              </p:cNvPr>
              <p:cNvSpPr/>
              <p:nvPr/>
            </p:nvSpPr>
            <p:spPr>
              <a:xfrm>
                <a:off x="5625299" y="708574"/>
                <a:ext cx="476924" cy="235038"/>
              </a:xfrm>
              <a:custGeom>
                <a:avLst/>
                <a:gdLst>
                  <a:gd name="connsiteX0" fmla="*/ 3359 w 476924"/>
                  <a:gd name="connsiteY0" fmla="*/ 224053 h 235038"/>
                  <a:gd name="connsiteX1" fmla="*/ 447244 w 476924"/>
                  <a:gd name="connsiteY1" fmla="*/ 0 h 235038"/>
                  <a:gd name="connsiteX2" fmla="*/ 476924 w 476924"/>
                  <a:gd name="connsiteY2" fmla="*/ 69193 h 235038"/>
                  <a:gd name="connsiteX3" fmla="*/ 7976 w 476924"/>
                  <a:gd name="connsiteY3" fmla="*/ 234596 h 235038"/>
                  <a:gd name="connsiteX4" fmla="*/ 3359 w 476924"/>
                  <a:gd name="connsiteY4" fmla="*/ 224053 h 235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924" h="235038">
                    <a:moveTo>
                      <a:pt x="3359" y="224053"/>
                    </a:moveTo>
                    <a:lnTo>
                      <a:pt x="447244" y="0"/>
                    </a:lnTo>
                    <a:lnTo>
                      <a:pt x="476924" y="69193"/>
                    </a:lnTo>
                    <a:lnTo>
                      <a:pt x="7976" y="234596"/>
                    </a:lnTo>
                    <a:cubicBezTo>
                      <a:pt x="721" y="237232"/>
                      <a:pt x="-3236" y="227348"/>
                      <a:pt x="3359" y="224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6320393D-6AA1-7B77-112F-BD3AA043FCF4}"/>
                  </a:ext>
                </a:extLst>
              </p:cNvPr>
              <p:cNvSpPr/>
              <p:nvPr/>
            </p:nvSpPr>
            <p:spPr>
              <a:xfrm>
                <a:off x="6056714" y="647948"/>
                <a:ext cx="155656" cy="155518"/>
              </a:xfrm>
              <a:custGeom>
                <a:avLst/>
                <a:gdLst>
                  <a:gd name="connsiteX0" fmla="*/ 155657 w 155656"/>
                  <a:gd name="connsiteY0" fmla="*/ 77759 h 155518"/>
                  <a:gd name="connsiteX1" fmla="*/ 77828 w 155656"/>
                  <a:gd name="connsiteY1" fmla="*/ 155519 h 155518"/>
                  <a:gd name="connsiteX2" fmla="*/ 0 w 155656"/>
                  <a:gd name="connsiteY2" fmla="*/ 77759 h 155518"/>
                  <a:gd name="connsiteX3" fmla="*/ 77828 w 155656"/>
                  <a:gd name="connsiteY3" fmla="*/ 0 h 155518"/>
                  <a:gd name="connsiteX4" fmla="*/ 155657 w 155656"/>
                  <a:gd name="connsiteY4" fmla="*/ 77759 h 155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56" h="155518">
                    <a:moveTo>
                      <a:pt x="155657" y="77759"/>
                    </a:moveTo>
                    <a:cubicBezTo>
                      <a:pt x="155657" y="120705"/>
                      <a:pt x="120812" y="155519"/>
                      <a:pt x="77828" y="155519"/>
                    </a:cubicBezTo>
                    <a:cubicBezTo>
                      <a:pt x="34845" y="155519"/>
                      <a:pt x="0" y="120705"/>
                      <a:pt x="0" y="77759"/>
                    </a:cubicBezTo>
                    <a:cubicBezTo>
                      <a:pt x="0" y="34814"/>
                      <a:pt x="34845" y="0"/>
                      <a:pt x="77828" y="0"/>
                    </a:cubicBezTo>
                    <a:cubicBezTo>
                      <a:pt x="120812" y="0"/>
                      <a:pt x="155657" y="34814"/>
                      <a:pt x="155657" y="77759"/>
                    </a:cubicBezTo>
                    <a:close/>
                  </a:path>
                </a:pathLst>
              </a:custGeom>
              <a:solidFill>
                <a:srgbClr val="006666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9603A14-08B3-F310-50BE-C654CA22C451}"/>
                </a:ext>
              </a:extLst>
            </p:cNvPr>
            <p:cNvSpPr/>
            <p:nvPr/>
          </p:nvSpPr>
          <p:spPr>
            <a:xfrm>
              <a:off x="5554128" y="1263434"/>
              <a:ext cx="2109278" cy="2107412"/>
            </a:xfrm>
            <a:custGeom>
              <a:avLst/>
              <a:gdLst>
                <a:gd name="connsiteX0" fmla="*/ 2109278 w 2109278"/>
                <a:gd name="connsiteY0" fmla="*/ 1053707 h 2107412"/>
                <a:gd name="connsiteX1" fmla="*/ 1054639 w 2109278"/>
                <a:gd name="connsiteY1" fmla="*/ 2107413 h 2107412"/>
                <a:gd name="connsiteX2" fmla="*/ 0 w 2109278"/>
                <a:gd name="connsiteY2" fmla="*/ 1053707 h 2107412"/>
                <a:gd name="connsiteX3" fmla="*/ 1054639 w 2109278"/>
                <a:gd name="connsiteY3" fmla="*/ 0 h 2107412"/>
                <a:gd name="connsiteX4" fmla="*/ 2109278 w 2109278"/>
                <a:gd name="connsiteY4" fmla="*/ 1053707 h 210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9278" h="2107412">
                  <a:moveTo>
                    <a:pt x="2109278" y="1053707"/>
                  </a:moveTo>
                  <a:cubicBezTo>
                    <a:pt x="2109278" y="1635653"/>
                    <a:pt x="1637100" y="2107413"/>
                    <a:pt x="1054639" y="2107413"/>
                  </a:cubicBezTo>
                  <a:cubicBezTo>
                    <a:pt x="472178" y="2107413"/>
                    <a:pt x="0" y="1635653"/>
                    <a:pt x="0" y="1053707"/>
                  </a:cubicBezTo>
                  <a:cubicBezTo>
                    <a:pt x="0" y="471760"/>
                    <a:pt x="472178" y="0"/>
                    <a:pt x="1054639" y="0"/>
                  </a:cubicBezTo>
                  <a:cubicBezTo>
                    <a:pt x="1637100" y="0"/>
                    <a:pt x="2109278" y="471761"/>
                    <a:pt x="2109278" y="1053707"/>
                  </a:cubicBezTo>
                  <a:close/>
                </a:path>
              </a:pathLst>
            </a:custGeom>
            <a:solidFill>
              <a:schemeClr val="accent3"/>
            </a:solidFill>
            <a:ln w="65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21B39D0-679F-F2C8-B5D2-92A71210F52E}"/>
                </a:ext>
              </a:extLst>
            </p:cNvPr>
            <p:cNvSpPr/>
            <p:nvPr/>
          </p:nvSpPr>
          <p:spPr>
            <a:xfrm>
              <a:off x="5862246" y="3645370"/>
              <a:ext cx="2899330" cy="1499446"/>
            </a:xfrm>
            <a:custGeom>
              <a:avLst/>
              <a:gdLst>
                <a:gd name="connsiteX0" fmla="*/ 1757629 w 2899330"/>
                <a:gd name="connsiteY0" fmla="*/ 1499447 h 1499446"/>
                <a:gd name="connsiteX1" fmla="*/ 1413338 w 2899330"/>
                <a:gd name="connsiteY1" fmla="*/ 1293187 h 1499446"/>
                <a:gd name="connsiteX2" fmla="*/ 476761 w 2899330"/>
                <a:gd name="connsiteY2" fmla="*/ 881984 h 1499446"/>
                <a:gd name="connsiteX3" fmla="*/ 17706 w 2899330"/>
                <a:gd name="connsiteY3" fmla="*/ 371276 h 1499446"/>
                <a:gd name="connsiteX4" fmla="*/ 26280 w 2899330"/>
                <a:gd name="connsiteY4" fmla="*/ 235527 h 1499446"/>
                <a:gd name="connsiteX5" fmla="*/ 28259 w 2899330"/>
                <a:gd name="connsiteY5" fmla="*/ 232890 h 1499446"/>
                <a:gd name="connsiteX6" fmla="*/ 28259 w 2899330"/>
                <a:gd name="connsiteY6" fmla="*/ 232890 h 1499446"/>
                <a:gd name="connsiteX7" fmla="*/ 46067 w 2899330"/>
                <a:gd name="connsiteY7" fmla="*/ 133385 h 1499446"/>
                <a:gd name="connsiteX8" fmla="*/ 56620 w 2899330"/>
                <a:gd name="connsiteY8" fmla="*/ 124159 h 1499446"/>
                <a:gd name="connsiteX9" fmla="*/ 164788 w 2899330"/>
                <a:gd name="connsiteY9" fmla="*/ 124159 h 1499446"/>
                <a:gd name="connsiteX10" fmla="*/ 189851 w 2899330"/>
                <a:gd name="connsiteY10" fmla="*/ 145905 h 1499446"/>
                <a:gd name="connsiteX11" fmla="*/ 227446 w 2899330"/>
                <a:gd name="connsiteY11" fmla="*/ 119546 h 1499446"/>
                <a:gd name="connsiteX12" fmla="*/ 360678 w 2899330"/>
                <a:gd name="connsiteY12" fmla="*/ 125477 h 1499446"/>
                <a:gd name="connsiteX13" fmla="*/ 675948 w 2899330"/>
                <a:gd name="connsiteY13" fmla="*/ 389068 h 1499446"/>
                <a:gd name="connsiteX14" fmla="*/ 836881 w 2899330"/>
                <a:gd name="connsiteY14" fmla="*/ 495823 h 1499446"/>
                <a:gd name="connsiteX15" fmla="*/ 1036729 w 2899330"/>
                <a:gd name="connsiteY15" fmla="*/ 590057 h 1499446"/>
                <a:gd name="connsiteX16" fmla="*/ 1329574 w 2899330"/>
                <a:gd name="connsiteY16" fmla="*/ 586103 h 1499446"/>
                <a:gd name="connsiteX17" fmla="*/ 1329574 w 2899330"/>
                <a:gd name="connsiteY17" fmla="*/ 586103 h 1499446"/>
                <a:gd name="connsiteX18" fmla="*/ 1319021 w 2899330"/>
                <a:gd name="connsiteY18" fmla="*/ 395658 h 1499446"/>
                <a:gd name="connsiteX19" fmla="*/ 1081579 w 2899330"/>
                <a:gd name="connsiteY19" fmla="*/ 194011 h 1499446"/>
                <a:gd name="connsiteX20" fmla="*/ 1024856 w 2899330"/>
                <a:gd name="connsiteY20" fmla="*/ 29925 h 1499446"/>
                <a:gd name="connsiteX21" fmla="*/ 1275490 w 2899330"/>
                <a:gd name="connsiteY21" fmla="*/ 56284 h 1499446"/>
                <a:gd name="connsiteX22" fmla="*/ 1744438 w 2899330"/>
                <a:gd name="connsiteY22" fmla="*/ 394999 h 1499446"/>
                <a:gd name="connsiteX23" fmla="*/ 1917243 w 2899330"/>
                <a:gd name="connsiteY23" fmla="*/ 854966 h 1499446"/>
                <a:gd name="connsiteX24" fmla="*/ 2899330 w 2899330"/>
                <a:gd name="connsiteY24" fmla="*/ 1485608 h 1499446"/>
                <a:gd name="connsiteX25" fmla="*/ 1757629 w 2899330"/>
                <a:gd name="connsiteY25" fmla="*/ 1499447 h 149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99330" h="1499446">
                  <a:moveTo>
                    <a:pt x="1757629" y="1499447"/>
                  </a:moveTo>
                  <a:cubicBezTo>
                    <a:pt x="1634951" y="1413780"/>
                    <a:pt x="1514911" y="1339974"/>
                    <a:pt x="1413338" y="1293187"/>
                  </a:cubicBezTo>
                  <a:cubicBezTo>
                    <a:pt x="1137642" y="1166663"/>
                    <a:pt x="883051" y="1217404"/>
                    <a:pt x="476761" y="881984"/>
                  </a:cubicBezTo>
                  <a:cubicBezTo>
                    <a:pt x="299998" y="735691"/>
                    <a:pt x="92896" y="491869"/>
                    <a:pt x="17706" y="371276"/>
                  </a:cubicBezTo>
                  <a:cubicBezTo>
                    <a:pt x="-8677" y="329101"/>
                    <a:pt x="-5379" y="274406"/>
                    <a:pt x="26280" y="235527"/>
                  </a:cubicBezTo>
                  <a:lnTo>
                    <a:pt x="28259" y="232890"/>
                  </a:lnTo>
                  <a:lnTo>
                    <a:pt x="28259" y="232890"/>
                  </a:lnTo>
                  <a:cubicBezTo>
                    <a:pt x="10451" y="199942"/>
                    <a:pt x="17706" y="158426"/>
                    <a:pt x="46067" y="133385"/>
                  </a:cubicBezTo>
                  <a:lnTo>
                    <a:pt x="56620" y="124159"/>
                  </a:lnTo>
                  <a:cubicBezTo>
                    <a:pt x="87619" y="97141"/>
                    <a:pt x="133789" y="97141"/>
                    <a:pt x="164788" y="124159"/>
                  </a:cubicBezTo>
                  <a:lnTo>
                    <a:pt x="189851" y="145905"/>
                  </a:lnTo>
                  <a:lnTo>
                    <a:pt x="227446" y="119546"/>
                  </a:lnTo>
                  <a:cubicBezTo>
                    <a:pt x="268339" y="91210"/>
                    <a:pt x="322423" y="93846"/>
                    <a:pt x="360678" y="125477"/>
                  </a:cubicBezTo>
                  <a:lnTo>
                    <a:pt x="675948" y="389068"/>
                  </a:lnTo>
                  <a:cubicBezTo>
                    <a:pt x="725416" y="430584"/>
                    <a:pt x="779500" y="466169"/>
                    <a:pt x="836881" y="495823"/>
                  </a:cubicBezTo>
                  <a:cubicBezTo>
                    <a:pt x="901519" y="528772"/>
                    <a:pt x="985283" y="570946"/>
                    <a:pt x="1036729" y="590057"/>
                  </a:cubicBezTo>
                  <a:cubicBezTo>
                    <a:pt x="1129727" y="624983"/>
                    <a:pt x="1264277" y="661226"/>
                    <a:pt x="1329574" y="586103"/>
                  </a:cubicBezTo>
                  <a:lnTo>
                    <a:pt x="1329574" y="586103"/>
                  </a:lnTo>
                  <a:cubicBezTo>
                    <a:pt x="1378382" y="530090"/>
                    <a:pt x="1373105" y="445740"/>
                    <a:pt x="1319021" y="395658"/>
                  </a:cubicBezTo>
                  <a:lnTo>
                    <a:pt x="1081579" y="194011"/>
                  </a:lnTo>
                  <a:cubicBezTo>
                    <a:pt x="1036729" y="152495"/>
                    <a:pt x="981325" y="72759"/>
                    <a:pt x="1024856" y="29925"/>
                  </a:cubicBezTo>
                  <a:cubicBezTo>
                    <a:pt x="1092791" y="-35973"/>
                    <a:pt x="1229980" y="22676"/>
                    <a:pt x="1275490" y="56284"/>
                  </a:cubicBezTo>
                  <a:cubicBezTo>
                    <a:pt x="1443018" y="179513"/>
                    <a:pt x="1646823" y="296811"/>
                    <a:pt x="1744438" y="394999"/>
                  </a:cubicBezTo>
                  <a:cubicBezTo>
                    <a:pt x="1870415" y="521523"/>
                    <a:pt x="1902733" y="799612"/>
                    <a:pt x="1917243" y="854966"/>
                  </a:cubicBezTo>
                  <a:cubicBezTo>
                    <a:pt x="1931094" y="910979"/>
                    <a:pt x="2892075" y="1480337"/>
                    <a:pt x="2899330" y="1485608"/>
                  </a:cubicBezTo>
                  <a:lnTo>
                    <a:pt x="1757629" y="1499447"/>
                  </a:lnTo>
                  <a:close/>
                </a:path>
              </a:pathLst>
            </a:custGeom>
            <a:solidFill>
              <a:schemeClr val="accent3"/>
            </a:solidFill>
            <a:ln w="65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297ED97-7E4F-C3C3-5B71-D426FA75437D}"/>
                </a:ext>
              </a:extLst>
            </p:cNvPr>
            <p:cNvSpPr/>
            <p:nvPr/>
          </p:nvSpPr>
          <p:spPr>
            <a:xfrm>
              <a:off x="6051437" y="3791275"/>
              <a:ext cx="696496" cy="635255"/>
            </a:xfrm>
            <a:custGeom>
              <a:avLst/>
              <a:gdLst>
                <a:gd name="connsiteX0" fmla="*/ 0 w 696496"/>
                <a:gd name="connsiteY0" fmla="*/ 0 h 635255"/>
                <a:gd name="connsiteX1" fmla="*/ 348249 w 696496"/>
                <a:gd name="connsiteY1" fmla="*/ 369028 h 635255"/>
                <a:gd name="connsiteX2" fmla="*/ 696497 w 696496"/>
                <a:gd name="connsiteY2" fmla="*/ 635255 h 6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496" h="635255">
                  <a:moveTo>
                    <a:pt x="0" y="0"/>
                  </a:moveTo>
                  <a:cubicBezTo>
                    <a:pt x="0" y="0"/>
                    <a:pt x="112125" y="195717"/>
                    <a:pt x="348249" y="369028"/>
                  </a:cubicBezTo>
                  <a:cubicBezTo>
                    <a:pt x="464331" y="454695"/>
                    <a:pt x="696497" y="635255"/>
                    <a:pt x="696497" y="635255"/>
                  </a:cubicBezTo>
                </a:path>
              </a:pathLst>
            </a:custGeom>
            <a:noFill/>
            <a:ln w="6583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64AB9B2-26CA-82BA-890D-2F1FEA0D5E01}"/>
                </a:ext>
              </a:extLst>
            </p:cNvPr>
            <p:cNvSpPr/>
            <p:nvPr/>
          </p:nvSpPr>
          <p:spPr>
            <a:xfrm>
              <a:off x="5888526" y="3880896"/>
              <a:ext cx="620647" cy="642503"/>
            </a:xfrm>
            <a:custGeom>
              <a:avLst/>
              <a:gdLst>
                <a:gd name="connsiteX0" fmla="*/ 0 w 620647"/>
                <a:gd name="connsiteY0" fmla="*/ 0 h 642503"/>
                <a:gd name="connsiteX1" fmla="*/ 302739 w 620647"/>
                <a:gd name="connsiteY1" fmla="*/ 379571 h 642503"/>
                <a:gd name="connsiteX2" fmla="*/ 620648 w 620647"/>
                <a:gd name="connsiteY2" fmla="*/ 642504 h 64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647" h="642503">
                  <a:moveTo>
                    <a:pt x="0" y="0"/>
                  </a:moveTo>
                  <a:cubicBezTo>
                    <a:pt x="0" y="0"/>
                    <a:pt x="168188" y="244481"/>
                    <a:pt x="302739" y="379571"/>
                  </a:cubicBezTo>
                  <a:cubicBezTo>
                    <a:pt x="444544" y="521252"/>
                    <a:pt x="620648" y="642504"/>
                    <a:pt x="620648" y="642504"/>
                  </a:cubicBezTo>
                </a:path>
              </a:pathLst>
            </a:custGeom>
            <a:noFill/>
            <a:ln w="6583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62C488F-170D-98C2-9875-B98816CFFED2}"/>
                </a:ext>
              </a:extLst>
            </p:cNvPr>
            <p:cNvSpPr/>
            <p:nvPr/>
          </p:nvSpPr>
          <p:spPr>
            <a:xfrm>
              <a:off x="6598786" y="1399842"/>
              <a:ext cx="869389" cy="1766062"/>
            </a:xfrm>
            <a:custGeom>
              <a:avLst/>
              <a:gdLst>
                <a:gd name="connsiteX0" fmla="*/ 23832 w 869389"/>
                <a:gd name="connsiteY0" fmla="*/ 781548 h 1766062"/>
                <a:gd name="connsiteX1" fmla="*/ 328549 w 869389"/>
                <a:gd name="connsiteY1" fmla="*/ 746623 h 1766062"/>
                <a:gd name="connsiteX2" fmla="*/ 364165 w 869389"/>
                <a:gd name="connsiteY2" fmla="*/ 666227 h 1766062"/>
                <a:gd name="connsiteX3" fmla="*/ 77256 w 869389"/>
                <a:gd name="connsiteY3" fmla="*/ 510708 h 1766062"/>
                <a:gd name="connsiteX4" fmla="*/ 41640 w 869389"/>
                <a:gd name="connsiteY4" fmla="*/ 315651 h 1766062"/>
                <a:gd name="connsiteX5" fmla="*/ 166957 w 869389"/>
                <a:gd name="connsiteY5" fmla="*/ 206260 h 1766062"/>
                <a:gd name="connsiteX6" fmla="*/ 238849 w 869389"/>
                <a:gd name="connsiteY6" fmla="*/ 56672 h 1766062"/>
                <a:gd name="connsiteX7" fmla="*/ 528396 w 869389"/>
                <a:gd name="connsiteY7" fmla="*/ 0 h 1766062"/>
                <a:gd name="connsiteX8" fmla="*/ 869390 w 869389"/>
                <a:gd name="connsiteY8" fmla="*/ 306425 h 1766062"/>
                <a:gd name="connsiteX9" fmla="*/ 720329 w 869389"/>
                <a:gd name="connsiteY9" fmla="*/ 534432 h 1766062"/>
                <a:gd name="connsiteX10" fmla="*/ 531694 w 869389"/>
                <a:gd name="connsiteY10" fmla="*/ 758484 h 1766062"/>
                <a:gd name="connsiteX11" fmla="*/ 782987 w 869389"/>
                <a:gd name="connsiteY11" fmla="*/ 976606 h 1766062"/>
                <a:gd name="connsiteX12" fmla="*/ 770455 w 869389"/>
                <a:gd name="connsiteY12" fmla="*/ 1416145 h 1766062"/>
                <a:gd name="connsiteX13" fmla="*/ 797498 w 869389"/>
                <a:gd name="connsiteY13" fmla="*/ 1618451 h 1766062"/>
                <a:gd name="connsiteX14" fmla="*/ 635905 w 869389"/>
                <a:gd name="connsiteY14" fmla="*/ 1766062 h 1766062"/>
                <a:gd name="connsiteX15" fmla="*/ 179488 w 869389"/>
                <a:gd name="connsiteY15" fmla="*/ 1332454 h 1766062"/>
                <a:gd name="connsiteX16" fmla="*/ 101660 w 869389"/>
                <a:gd name="connsiteY16" fmla="*/ 1129489 h 1766062"/>
                <a:gd name="connsiteX17" fmla="*/ 131340 w 869389"/>
                <a:gd name="connsiteY17" fmla="*/ 1010214 h 1766062"/>
                <a:gd name="connsiteX18" fmla="*/ 23832 w 869389"/>
                <a:gd name="connsiteY18" fmla="*/ 918616 h 1766062"/>
                <a:gd name="connsiteX19" fmla="*/ 23832 w 869389"/>
                <a:gd name="connsiteY19" fmla="*/ 781548 h 176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9389" h="1766062">
                  <a:moveTo>
                    <a:pt x="23832" y="781548"/>
                  </a:moveTo>
                  <a:cubicBezTo>
                    <a:pt x="47576" y="736079"/>
                    <a:pt x="248083" y="746623"/>
                    <a:pt x="328549" y="746623"/>
                  </a:cubicBezTo>
                  <a:cubicBezTo>
                    <a:pt x="409016" y="746623"/>
                    <a:pt x="388569" y="705107"/>
                    <a:pt x="364165" y="666227"/>
                  </a:cubicBezTo>
                  <a:cubicBezTo>
                    <a:pt x="340421" y="627348"/>
                    <a:pt x="106936" y="537726"/>
                    <a:pt x="77256" y="510708"/>
                  </a:cubicBezTo>
                  <a:cubicBezTo>
                    <a:pt x="47576" y="483690"/>
                    <a:pt x="29108" y="346623"/>
                    <a:pt x="41640" y="315651"/>
                  </a:cubicBezTo>
                  <a:cubicBezTo>
                    <a:pt x="53512" y="284679"/>
                    <a:pt x="107596" y="251071"/>
                    <a:pt x="166957" y="206260"/>
                  </a:cubicBezTo>
                  <a:cubicBezTo>
                    <a:pt x="226317" y="161450"/>
                    <a:pt x="202573" y="101483"/>
                    <a:pt x="238849" y="56672"/>
                  </a:cubicBezTo>
                  <a:cubicBezTo>
                    <a:pt x="274465" y="11862"/>
                    <a:pt x="527077" y="0"/>
                    <a:pt x="528396" y="0"/>
                  </a:cubicBezTo>
                  <a:cubicBezTo>
                    <a:pt x="662947" y="76442"/>
                    <a:pt x="779689" y="181219"/>
                    <a:pt x="869390" y="306425"/>
                  </a:cubicBezTo>
                  <a:cubicBezTo>
                    <a:pt x="821901" y="370346"/>
                    <a:pt x="750669" y="469852"/>
                    <a:pt x="720329" y="534432"/>
                  </a:cubicBezTo>
                  <a:cubicBezTo>
                    <a:pt x="672181" y="635914"/>
                    <a:pt x="507950" y="651071"/>
                    <a:pt x="531694" y="758484"/>
                  </a:cubicBezTo>
                  <a:cubicBezTo>
                    <a:pt x="555438" y="865898"/>
                    <a:pt x="720329" y="914003"/>
                    <a:pt x="782987" y="976606"/>
                  </a:cubicBezTo>
                  <a:cubicBezTo>
                    <a:pt x="845645" y="1039209"/>
                    <a:pt x="771115" y="1272487"/>
                    <a:pt x="770455" y="1416145"/>
                  </a:cubicBezTo>
                  <a:cubicBezTo>
                    <a:pt x="770455" y="1479407"/>
                    <a:pt x="782987" y="1553871"/>
                    <a:pt x="797498" y="1618451"/>
                  </a:cubicBezTo>
                  <a:cubicBezTo>
                    <a:pt x="748690" y="1673146"/>
                    <a:pt x="694606" y="1722570"/>
                    <a:pt x="635905" y="1766062"/>
                  </a:cubicBezTo>
                  <a:cubicBezTo>
                    <a:pt x="635245" y="1765403"/>
                    <a:pt x="226977" y="1383196"/>
                    <a:pt x="179488" y="1332454"/>
                  </a:cubicBezTo>
                  <a:cubicBezTo>
                    <a:pt x="131340" y="1281713"/>
                    <a:pt x="119468" y="1203954"/>
                    <a:pt x="101660" y="1129489"/>
                  </a:cubicBezTo>
                  <a:cubicBezTo>
                    <a:pt x="83852" y="1055024"/>
                    <a:pt x="122766" y="1045799"/>
                    <a:pt x="131340" y="1010214"/>
                  </a:cubicBezTo>
                  <a:cubicBezTo>
                    <a:pt x="139915" y="974629"/>
                    <a:pt x="62746" y="950247"/>
                    <a:pt x="23832" y="918616"/>
                  </a:cubicBezTo>
                  <a:cubicBezTo>
                    <a:pt x="-15082" y="885667"/>
                    <a:pt x="88" y="827018"/>
                    <a:pt x="23832" y="781548"/>
                  </a:cubicBezTo>
                  <a:close/>
                </a:path>
              </a:pathLst>
            </a:custGeom>
            <a:solidFill>
              <a:srgbClr val="006666"/>
            </a:solidFill>
            <a:ln w="65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783DC97-197A-B57B-F329-89B3BDE67EB5}"/>
                </a:ext>
              </a:extLst>
            </p:cNvPr>
            <p:cNvSpPr/>
            <p:nvPr/>
          </p:nvSpPr>
          <p:spPr>
            <a:xfrm>
              <a:off x="5554788" y="1577766"/>
              <a:ext cx="862764" cy="1773310"/>
            </a:xfrm>
            <a:custGeom>
              <a:avLst/>
              <a:gdLst>
                <a:gd name="connsiteX0" fmla="*/ 0 w 862764"/>
                <a:gd name="connsiteY0" fmla="*/ 739374 h 1773310"/>
                <a:gd name="connsiteX1" fmla="*/ 303398 w 862764"/>
                <a:gd name="connsiteY1" fmla="*/ 0 h 1773310"/>
                <a:gd name="connsiteX2" fmla="*/ 501926 w 862764"/>
                <a:gd name="connsiteY2" fmla="*/ 137068 h 1773310"/>
                <a:gd name="connsiteX3" fmla="*/ 671434 w 862764"/>
                <a:gd name="connsiteY3" fmla="*/ 574629 h 1773310"/>
                <a:gd name="connsiteX4" fmla="*/ 466970 w 862764"/>
                <a:gd name="connsiteY4" fmla="*/ 631301 h 1773310"/>
                <a:gd name="connsiteX5" fmla="*/ 313292 w 862764"/>
                <a:gd name="connsiteY5" fmla="*/ 545634 h 1773310"/>
                <a:gd name="connsiteX6" fmla="*/ 236123 w 862764"/>
                <a:gd name="connsiteY6" fmla="*/ 631301 h 1773310"/>
                <a:gd name="connsiteX7" fmla="*/ 263165 w 862764"/>
                <a:gd name="connsiteY7" fmla="*/ 747281 h 1773310"/>
                <a:gd name="connsiteX8" fmla="*/ 481480 w 862764"/>
                <a:gd name="connsiteY8" fmla="*/ 739374 h 1773310"/>
                <a:gd name="connsiteX9" fmla="*/ 740688 w 862764"/>
                <a:gd name="connsiteY9" fmla="*/ 822405 h 1773310"/>
                <a:gd name="connsiteX10" fmla="*/ 788836 w 862764"/>
                <a:gd name="connsiteY10" fmla="*/ 1160461 h 1773310"/>
                <a:gd name="connsiteX11" fmla="*/ 667476 w 862764"/>
                <a:gd name="connsiteY11" fmla="*/ 1281054 h 1773310"/>
                <a:gd name="connsiteX12" fmla="*/ 862707 w 862764"/>
                <a:gd name="connsiteY12" fmla="*/ 1632949 h 1773310"/>
                <a:gd name="connsiteX13" fmla="*/ 852154 w 862764"/>
                <a:gd name="connsiteY13" fmla="*/ 1773311 h 1773310"/>
                <a:gd name="connsiteX14" fmla="*/ 0 w 862764"/>
                <a:gd name="connsiteY14" fmla="*/ 739374 h 177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2764" h="1773310">
                  <a:moveTo>
                    <a:pt x="0" y="739374"/>
                  </a:moveTo>
                  <a:cubicBezTo>
                    <a:pt x="0" y="451400"/>
                    <a:pt x="116083" y="190445"/>
                    <a:pt x="303398" y="0"/>
                  </a:cubicBezTo>
                  <a:cubicBezTo>
                    <a:pt x="362759" y="39539"/>
                    <a:pt x="465650" y="92257"/>
                    <a:pt x="501926" y="137068"/>
                  </a:cubicBezTo>
                  <a:cubicBezTo>
                    <a:pt x="554691" y="201647"/>
                    <a:pt x="696497" y="503459"/>
                    <a:pt x="671434" y="574629"/>
                  </a:cubicBezTo>
                  <a:cubicBezTo>
                    <a:pt x="646370" y="645799"/>
                    <a:pt x="510501" y="641186"/>
                    <a:pt x="466970" y="631301"/>
                  </a:cubicBezTo>
                  <a:cubicBezTo>
                    <a:pt x="420800" y="620758"/>
                    <a:pt x="332419" y="541021"/>
                    <a:pt x="313292" y="545634"/>
                  </a:cubicBezTo>
                  <a:cubicBezTo>
                    <a:pt x="300760" y="548270"/>
                    <a:pt x="247995" y="578583"/>
                    <a:pt x="236123" y="631301"/>
                  </a:cubicBezTo>
                  <a:cubicBezTo>
                    <a:pt x="226230" y="674135"/>
                    <a:pt x="255250" y="741351"/>
                    <a:pt x="263165" y="747281"/>
                  </a:cubicBezTo>
                  <a:cubicBezTo>
                    <a:pt x="283611" y="762438"/>
                    <a:pt x="460374" y="739374"/>
                    <a:pt x="481480" y="739374"/>
                  </a:cubicBezTo>
                  <a:cubicBezTo>
                    <a:pt x="517756" y="739374"/>
                    <a:pt x="720901" y="793410"/>
                    <a:pt x="740688" y="822405"/>
                  </a:cubicBezTo>
                  <a:cubicBezTo>
                    <a:pt x="776964" y="875782"/>
                    <a:pt x="831048" y="1075453"/>
                    <a:pt x="788836" y="1160461"/>
                  </a:cubicBezTo>
                  <a:cubicBezTo>
                    <a:pt x="745964" y="1245469"/>
                    <a:pt x="667476" y="1242174"/>
                    <a:pt x="667476" y="1281054"/>
                  </a:cubicBezTo>
                  <a:cubicBezTo>
                    <a:pt x="667476" y="1319934"/>
                    <a:pt x="866664" y="1593410"/>
                    <a:pt x="862707" y="1632949"/>
                  </a:cubicBezTo>
                  <a:cubicBezTo>
                    <a:pt x="860728" y="1652718"/>
                    <a:pt x="856111" y="1716639"/>
                    <a:pt x="852154" y="1773311"/>
                  </a:cubicBezTo>
                  <a:cubicBezTo>
                    <a:pt x="366716" y="1679736"/>
                    <a:pt x="0" y="1252718"/>
                    <a:pt x="0" y="739374"/>
                  </a:cubicBezTo>
                  <a:close/>
                </a:path>
              </a:pathLst>
            </a:custGeom>
            <a:solidFill>
              <a:srgbClr val="006666"/>
            </a:solidFill>
            <a:ln w="65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50D72FE-BBD5-4EC1-501B-ADC81CD66918}"/>
                </a:ext>
              </a:extLst>
            </p:cNvPr>
            <p:cNvSpPr/>
            <p:nvPr/>
          </p:nvSpPr>
          <p:spPr>
            <a:xfrm>
              <a:off x="6252993" y="1264093"/>
              <a:ext cx="310924" cy="314121"/>
            </a:xfrm>
            <a:custGeom>
              <a:avLst/>
              <a:gdLst>
                <a:gd name="connsiteX0" fmla="*/ 218586 w 310924"/>
                <a:gd name="connsiteY0" fmla="*/ 310379 h 314121"/>
                <a:gd name="connsiteX1" fmla="*/ 12802 w 310924"/>
                <a:gd name="connsiteY1" fmla="*/ 206260 h 314121"/>
                <a:gd name="connsiteX2" fmla="*/ 6207 w 310924"/>
                <a:gd name="connsiteY2" fmla="*/ 58649 h 314121"/>
                <a:gd name="connsiteX3" fmla="*/ 310924 w 310924"/>
                <a:gd name="connsiteY3" fmla="*/ 0 h 314121"/>
                <a:gd name="connsiteX4" fmla="*/ 218586 w 310924"/>
                <a:gd name="connsiteY4" fmla="*/ 310379 h 3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924" h="314121">
                  <a:moveTo>
                    <a:pt x="218586" y="310379"/>
                  </a:moveTo>
                  <a:cubicBezTo>
                    <a:pt x="151310" y="334102"/>
                    <a:pt x="55674" y="238550"/>
                    <a:pt x="12802" y="206260"/>
                  </a:cubicBezTo>
                  <a:cubicBezTo>
                    <a:pt x="-3687" y="193740"/>
                    <a:pt x="-2368" y="131137"/>
                    <a:pt x="6207" y="58649"/>
                  </a:cubicBezTo>
                  <a:cubicBezTo>
                    <a:pt x="101843" y="25041"/>
                    <a:pt x="204075" y="4613"/>
                    <a:pt x="310924" y="0"/>
                  </a:cubicBezTo>
                  <a:cubicBezTo>
                    <a:pt x="293775" y="121911"/>
                    <a:pt x="262117" y="295222"/>
                    <a:pt x="218586" y="310379"/>
                  </a:cubicBezTo>
                  <a:close/>
                </a:path>
              </a:pathLst>
            </a:custGeom>
            <a:solidFill>
              <a:schemeClr val="accent5"/>
            </a:solidFill>
            <a:ln w="65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2D29C28-71C9-8FA5-054E-83CA30DA6592}"/>
                </a:ext>
              </a:extLst>
            </p:cNvPr>
            <p:cNvSpPr/>
            <p:nvPr/>
          </p:nvSpPr>
          <p:spPr>
            <a:xfrm>
              <a:off x="4940434" y="1721308"/>
              <a:ext cx="800651" cy="1088864"/>
            </a:xfrm>
            <a:custGeom>
              <a:avLst/>
              <a:gdLst>
                <a:gd name="connsiteX0" fmla="*/ 783861 w 800651"/>
                <a:gd name="connsiteY0" fmla="*/ 1051845 h 1088864"/>
                <a:gd name="connsiteX1" fmla="*/ 731096 w 800651"/>
                <a:gd name="connsiteY1" fmla="*/ 1088089 h 1088864"/>
                <a:gd name="connsiteX2" fmla="*/ 297104 w 800651"/>
                <a:gd name="connsiteY2" fmla="*/ 875239 h 1088864"/>
                <a:gd name="connsiteX3" fmla="*/ 16790 w 800651"/>
                <a:gd name="connsiteY3" fmla="*/ 37019 h 1088864"/>
                <a:gd name="connsiteX4" fmla="*/ 69555 w 800651"/>
                <a:gd name="connsiteY4" fmla="*/ 775 h 1088864"/>
                <a:gd name="connsiteX5" fmla="*/ 503547 w 800651"/>
                <a:gd name="connsiteY5" fmla="*/ 213625 h 1088864"/>
                <a:gd name="connsiteX6" fmla="*/ 783861 w 800651"/>
                <a:gd name="connsiteY6" fmla="*/ 1051845 h 108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651" h="1088864">
                  <a:moveTo>
                    <a:pt x="783861" y="1051845"/>
                  </a:moveTo>
                  <a:cubicBezTo>
                    <a:pt x="779244" y="1076228"/>
                    <a:pt x="755500" y="1092702"/>
                    <a:pt x="731096" y="1088089"/>
                  </a:cubicBezTo>
                  <a:cubicBezTo>
                    <a:pt x="574780" y="1059753"/>
                    <a:pt x="423740" y="989242"/>
                    <a:pt x="297104" y="875239"/>
                  </a:cubicBezTo>
                  <a:cubicBezTo>
                    <a:pt x="53726" y="657117"/>
                    <a:pt x="-41911" y="336195"/>
                    <a:pt x="16790" y="37019"/>
                  </a:cubicBezTo>
                  <a:cubicBezTo>
                    <a:pt x="21407" y="12637"/>
                    <a:pt x="45152" y="-3838"/>
                    <a:pt x="69555" y="775"/>
                  </a:cubicBezTo>
                  <a:cubicBezTo>
                    <a:pt x="225872" y="29111"/>
                    <a:pt x="376911" y="99622"/>
                    <a:pt x="503547" y="213625"/>
                  </a:cubicBezTo>
                  <a:cubicBezTo>
                    <a:pt x="746925" y="431088"/>
                    <a:pt x="842562" y="752669"/>
                    <a:pt x="783861" y="1051845"/>
                  </a:cubicBezTo>
                  <a:close/>
                </a:path>
              </a:pathLst>
            </a:custGeom>
            <a:solidFill>
              <a:schemeClr val="accent4"/>
            </a:solidFill>
            <a:ln w="65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" name="Graphic 6">
              <a:extLst>
                <a:ext uri="{FF2B5EF4-FFF2-40B4-BE49-F238E27FC236}">
                  <a16:creationId xmlns:a16="http://schemas.microsoft.com/office/drawing/2014/main" xmlns="" id="{03DD33E7-2D18-3475-6E18-A0DA1F351041}"/>
                </a:ext>
              </a:extLst>
            </p:cNvPr>
            <p:cNvGrpSpPr/>
            <p:nvPr/>
          </p:nvGrpSpPr>
          <p:grpSpPr>
            <a:xfrm>
              <a:off x="4975692" y="1807091"/>
              <a:ext cx="711007" cy="856671"/>
              <a:chOff x="4975692" y="1807091"/>
              <a:chExt cx="711007" cy="856671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44C3BD66-94D3-D79D-DBB1-873C817D734C}"/>
                  </a:ext>
                </a:extLst>
              </p:cNvPr>
              <p:cNvSpPr/>
              <p:nvPr/>
            </p:nvSpPr>
            <p:spPr>
              <a:xfrm>
                <a:off x="5007351" y="1807091"/>
                <a:ext cx="679348" cy="856671"/>
              </a:xfrm>
              <a:custGeom>
                <a:avLst/>
                <a:gdLst>
                  <a:gd name="connsiteX0" fmla="*/ 679348 w 679348"/>
                  <a:gd name="connsiteY0" fmla="*/ 856672 h 856671"/>
                  <a:gd name="connsiteX1" fmla="*/ 0 w 679348"/>
                  <a:gd name="connsiteY1" fmla="*/ 0 h 8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9348" h="856671">
                    <a:moveTo>
                      <a:pt x="679348" y="856672"/>
                    </a:moveTo>
                    <a:cubicBezTo>
                      <a:pt x="679348" y="856672"/>
                      <a:pt x="151040" y="503460"/>
                      <a:pt x="0" y="0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B318C30-A5D7-3928-FAC7-81E32B10AE43}"/>
                  </a:ext>
                </a:extLst>
              </p:cNvPr>
              <p:cNvSpPr/>
              <p:nvPr/>
            </p:nvSpPr>
            <p:spPr>
              <a:xfrm>
                <a:off x="4975692" y="1818953"/>
                <a:ext cx="218314" cy="243822"/>
              </a:xfrm>
              <a:custGeom>
                <a:avLst/>
                <a:gdLst>
                  <a:gd name="connsiteX0" fmla="*/ 218315 w 218314"/>
                  <a:gd name="connsiteY0" fmla="*/ 0 h 243822"/>
                  <a:gd name="connsiteX1" fmla="*/ 145104 w 218314"/>
                  <a:gd name="connsiteY1" fmla="*/ 243822 h 243822"/>
                  <a:gd name="connsiteX2" fmla="*/ 0 w 218314"/>
                  <a:gd name="connsiteY2" fmla="*/ 186491 h 2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14" h="243822">
                    <a:moveTo>
                      <a:pt x="218315" y="0"/>
                    </a:moveTo>
                    <a:cubicBezTo>
                      <a:pt x="218315" y="0"/>
                      <a:pt x="185996" y="171334"/>
                      <a:pt x="145104" y="243822"/>
                    </a:cubicBezTo>
                    <a:cubicBezTo>
                      <a:pt x="145104" y="243822"/>
                      <a:pt x="83764" y="238550"/>
                      <a:pt x="0" y="186491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1F9A4D11-BE86-A161-1C25-FCBF9979E709}"/>
                  </a:ext>
                </a:extLst>
              </p:cNvPr>
              <p:cNvSpPr/>
              <p:nvPr/>
            </p:nvSpPr>
            <p:spPr>
              <a:xfrm>
                <a:off x="5067372" y="1981720"/>
                <a:ext cx="338355" cy="299116"/>
              </a:xfrm>
              <a:custGeom>
                <a:avLst/>
                <a:gdLst>
                  <a:gd name="connsiteX0" fmla="*/ 338355 w 338355"/>
                  <a:gd name="connsiteY0" fmla="*/ 0 h 299116"/>
                  <a:gd name="connsiteX1" fmla="*/ 191932 w 338355"/>
                  <a:gd name="connsiteY1" fmla="*/ 282702 h 299116"/>
                  <a:gd name="connsiteX2" fmla="*/ 0 w 338355"/>
                  <a:gd name="connsiteY2" fmla="*/ 272817 h 29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355" h="299116">
                    <a:moveTo>
                      <a:pt x="338355" y="0"/>
                    </a:moveTo>
                    <a:cubicBezTo>
                      <a:pt x="338355" y="0"/>
                      <a:pt x="283612" y="185832"/>
                      <a:pt x="191932" y="282702"/>
                    </a:cubicBezTo>
                    <a:cubicBezTo>
                      <a:pt x="191932" y="282702"/>
                      <a:pt x="94977" y="325535"/>
                      <a:pt x="0" y="272817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7FFC8840-C7DE-B219-66AF-F0B7BE8BF957}"/>
                  </a:ext>
                </a:extLst>
              </p:cNvPr>
              <p:cNvSpPr/>
              <p:nvPr/>
            </p:nvSpPr>
            <p:spPr>
              <a:xfrm>
                <a:off x="5240836" y="2180073"/>
                <a:ext cx="339014" cy="309472"/>
              </a:xfrm>
              <a:custGeom>
                <a:avLst/>
                <a:gdLst>
                  <a:gd name="connsiteX0" fmla="*/ 339015 w 339014"/>
                  <a:gd name="connsiteY0" fmla="*/ 0 h 309472"/>
                  <a:gd name="connsiteX1" fmla="*/ 211719 w 339014"/>
                  <a:gd name="connsiteY1" fmla="*/ 287315 h 309472"/>
                  <a:gd name="connsiteX2" fmla="*/ 0 w 339014"/>
                  <a:gd name="connsiteY2" fmla="*/ 292587 h 30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014" h="309472">
                    <a:moveTo>
                      <a:pt x="339015" y="0"/>
                    </a:moveTo>
                    <a:cubicBezTo>
                      <a:pt x="339015" y="0"/>
                      <a:pt x="294164" y="200330"/>
                      <a:pt x="211719" y="287315"/>
                    </a:cubicBezTo>
                    <a:cubicBezTo>
                      <a:pt x="211719" y="287315"/>
                      <a:pt x="114764" y="333443"/>
                      <a:pt x="0" y="292587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CD97D2D8-CE0B-4066-E80B-793528E9C8E6}"/>
                  </a:ext>
                </a:extLst>
              </p:cNvPr>
              <p:cNvSpPr/>
              <p:nvPr/>
            </p:nvSpPr>
            <p:spPr>
              <a:xfrm>
                <a:off x="5474981" y="2394241"/>
                <a:ext cx="197208" cy="237891"/>
              </a:xfrm>
              <a:custGeom>
                <a:avLst/>
                <a:gdLst>
                  <a:gd name="connsiteX0" fmla="*/ 197209 w 197208"/>
                  <a:gd name="connsiteY0" fmla="*/ 0 h 237891"/>
                  <a:gd name="connsiteX1" fmla="*/ 116083 w 197208"/>
                  <a:gd name="connsiteY1" fmla="*/ 198353 h 237891"/>
                  <a:gd name="connsiteX2" fmla="*/ 0 w 197208"/>
                  <a:gd name="connsiteY2" fmla="*/ 237891 h 237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208" h="237891">
                    <a:moveTo>
                      <a:pt x="197209" y="0"/>
                    </a:moveTo>
                    <a:cubicBezTo>
                      <a:pt x="197209" y="0"/>
                      <a:pt x="176103" y="135750"/>
                      <a:pt x="116083" y="198353"/>
                    </a:cubicBezTo>
                    <a:cubicBezTo>
                      <a:pt x="116083" y="198353"/>
                      <a:pt x="57382" y="237232"/>
                      <a:pt x="0" y="237891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1696CB2-1309-8E44-CC8D-F9E3BC9EBAD5}"/>
                </a:ext>
              </a:extLst>
            </p:cNvPr>
            <p:cNvSpPr/>
            <p:nvPr/>
          </p:nvSpPr>
          <p:spPr>
            <a:xfrm>
              <a:off x="5237538" y="2085180"/>
              <a:ext cx="503785" cy="724333"/>
            </a:xfrm>
            <a:custGeom>
              <a:avLst/>
              <a:gdLst>
                <a:gd name="connsiteX0" fmla="*/ 340993 w 503785"/>
                <a:gd name="connsiteY0" fmla="*/ 0 h 724333"/>
                <a:gd name="connsiteX1" fmla="*/ 486756 w 503785"/>
                <a:gd name="connsiteY1" fmla="*/ 687315 h 724333"/>
                <a:gd name="connsiteX2" fmla="*/ 433992 w 503785"/>
                <a:gd name="connsiteY2" fmla="*/ 723558 h 724333"/>
                <a:gd name="connsiteX3" fmla="*/ 0 w 503785"/>
                <a:gd name="connsiteY3" fmla="*/ 510708 h 72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785" h="724333">
                  <a:moveTo>
                    <a:pt x="340993" y="0"/>
                  </a:moveTo>
                  <a:cubicBezTo>
                    <a:pt x="483459" y="201647"/>
                    <a:pt x="533585" y="452059"/>
                    <a:pt x="486756" y="687315"/>
                  </a:cubicBezTo>
                  <a:cubicBezTo>
                    <a:pt x="482139" y="711697"/>
                    <a:pt x="458395" y="728171"/>
                    <a:pt x="433992" y="723558"/>
                  </a:cubicBezTo>
                  <a:cubicBezTo>
                    <a:pt x="277675" y="695222"/>
                    <a:pt x="126636" y="624712"/>
                    <a:pt x="0" y="510708"/>
                  </a:cubicBezTo>
                </a:path>
              </a:pathLst>
            </a:custGeom>
            <a:noFill/>
            <a:ln w="6583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DA8E292-A756-A7C3-BA2F-87D6768E8B45}"/>
                </a:ext>
              </a:extLst>
            </p:cNvPr>
            <p:cNvSpPr/>
            <p:nvPr/>
          </p:nvSpPr>
          <p:spPr>
            <a:xfrm>
              <a:off x="7515716" y="1721308"/>
              <a:ext cx="800957" cy="1088864"/>
            </a:xfrm>
            <a:custGeom>
              <a:avLst/>
              <a:gdLst>
                <a:gd name="connsiteX0" fmla="*/ 17097 w 800957"/>
                <a:gd name="connsiteY0" fmla="*/ 1051845 h 1088864"/>
                <a:gd name="connsiteX1" fmla="*/ 69862 w 800957"/>
                <a:gd name="connsiteY1" fmla="*/ 1088089 h 1088864"/>
                <a:gd name="connsiteX2" fmla="*/ 503854 w 800957"/>
                <a:gd name="connsiteY2" fmla="*/ 875239 h 1088864"/>
                <a:gd name="connsiteX3" fmla="*/ 784167 w 800957"/>
                <a:gd name="connsiteY3" fmla="*/ 37019 h 1088864"/>
                <a:gd name="connsiteX4" fmla="*/ 731402 w 800957"/>
                <a:gd name="connsiteY4" fmla="*/ 775 h 1088864"/>
                <a:gd name="connsiteX5" fmla="*/ 297411 w 800957"/>
                <a:gd name="connsiteY5" fmla="*/ 213625 h 1088864"/>
                <a:gd name="connsiteX6" fmla="*/ 17097 w 800957"/>
                <a:gd name="connsiteY6" fmla="*/ 1051845 h 108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957" h="1088864">
                  <a:moveTo>
                    <a:pt x="17097" y="1051845"/>
                  </a:moveTo>
                  <a:cubicBezTo>
                    <a:pt x="21714" y="1076228"/>
                    <a:pt x="45458" y="1092702"/>
                    <a:pt x="69862" y="1088089"/>
                  </a:cubicBezTo>
                  <a:cubicBezTo>
                    <a:pt x="226178" y="1059753"/>
                    <a:pt x="377218" y="989242"/>
                    <a:pt x="503854" y="875239"/>
                  </a:cubicBezTo>
                  <a:cubicBezTo>
                    <a:pt x="747232" y="657117"/>
                    <a:pt x="842868" y="336195"/>
                    <a:pt x="784167" y="37019"/>
                  </a:cubicBezTo>
                  <a:cubicBezTo>
                    <a:pt x="779550" y="12637"/>
                    <a:pt x="755806" y="-3838"/>
                    <a:pt x="731402" y="775"/>
                  </a:cubicBezTo>
                  <a:cubicBezTo>
                    <a:pt x="575086" y="29111"/>
                    <a:pt x="424047" y="99622"/>
                    <a:pt x="297411" y="213625"/>
                  </a:cubicBezTo>
                  <a:cubicBezTo>
                    <a:pt x="53373" y="431088"/>
                    <a:pt x="-42264" y="752669"/>
                    <a:pt x="17097" y="1051845"/>
                  </a:cubicBezTo>
                  <a:close/>
                </a:path>
              </a:pathLst>
            </a:custGeom>
            <a:solidFill>
              <a:schemeClr val="accent4"/>
            </a:solidFill>
            <a:ln w="65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aphic 6">
              <a:extLst>
                <a:ext uri="{FF2B5EF4-FFF2-40B4-BE49-F238E27FC236}">
                  <a16:creationId xmlns:a16="http://schemas.microsoft.com/office/drawing/2014/main" xmlns="" id="{1BF9B5BA-1135-EEC9-E6C2-AF940DCFD342}"/>
                </a:ext>
              </a:extLst>
            </p:cNvPr>
            <p:cNvGrpSpPr/>
            <p:nvPr/>
          </p:nvGrpSpPr>
          <p:grpSpPr>
            <a:xfrm>
              <a:off x="7543366" y="1807091"/>
              <a:ext cx="711007" cy="856671"/>
              <a:chOff x="7543366" y="1807091"/>
              <a:chExt cx="711007" cy="856671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CCE1D2D5-C2FC-BBB2-01DB-3E0AAD187856}"/>
                  </a:ext>
                </a:extLst>
              </p:cNvPr>
              <p:cNvSpPr/>
              <p:nvPr/>
            </p:nvSpPr>
            <p:spPr>
              <a:xfrm>
                <a:off x="7543366" y="1807091"/>
                <a:ext cx="679348" cy="856671"/>
              </a:xfrm>
              <a:custGeom>
                <a:avLst/>
                <a:gdLst>
                  <a:gd name="connsiteX0" fmla="*/ 0 w 679348"/>
                  <a:gd name="connsiteY0" fmla="*/ 856672 h 856671"/>
                  <a:gd name="connsiteX1" fmla="*/ 679349 w 679348"/>
                  <a:gd name="connsiteY1" fmla="*/ 0 h 8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9348" h="856671">
                    <a:moveTo>
                      <a:pt x="0" y="856672"/>
                    </a:moveTo>
                    <a:cubicBezTo>
                      <a:pt x="0" y="856672"/>
                      <a:pt x="528309" y="503460"/>
                      <a:pt x="679349" y="0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73C65BB-05B1-C10F-90E1-2F16240FF74D}"/>
                  </a:ext>
                </a:extLst>
              </p:cNvPr>
              <p:cNvSpPr/>
              <p:nvPr/>
            </p:nvSpPr>
            <p:spPr>
              <a:xfrm>
                <a:off x="8036058" y="1818953"/>
                <a:ext cx="218314" cy="243822"/>
              </a:xfrm>
              <a:custGeom>
                <a:avLst/>
                <a:gdLst>
                  <a:gd name="connsiteX0" fmla="*/ 0 w 218314"/>
                  <a:gd name="connsiteY0" fmla="*/ 0 h 243822"/>
                  <a:gd name="connsiteX1" fmla="*/ 73211 w 218314"/>
                  <a:gd name="connsiteY1" fmla="*/ 243822 h 243822"/>
                  <a:gd name="connsiteX2" fmla="*/ 218315 w 218314"/>
                  <a:gd name="connsiteY2" fmla="*/ 186491 h 2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314" h="243822">
                    <a:moveTo>
                      <a:pt x="0" y="0"/>
                    </a:moveTo>
                    <a:cubicBezTo>
                      <a:pt x="0" y="0"/>
                      <a:pt x="32318" y="171334"/>
                      <a:pt x="73211" y="243822"/>
                    </a:cubicBezTo>
                    <a:cubicBezTo>
                      <a:pt x="73211" y="243822"/>
                      <a:pt x="134551" y="238550"/>
                      <a:pt x="218315" y="186491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6E0DD003-5ECF-883A-DE78-DFB3D76974F2}"/>
                  </a:ext>
                </a:extLst>
              </p:cNvPr>
              <p:cNvSpPr/>
              <p:nvPr/>
            </p:nvSpPr>
            <p:spPr>
              <a:xfrm>
                <a:off x="7823679" y="1981720"/>
                <a:ext cx="338355" cy="299116"/>
              </a:xfrm>
              <a:custGeom>
                <a:avLst/>
                <a:gdLst>
                  <a:gd name="connsiteX0" fmla="*/ 0 w 338355"/>
                  <a:gd name="connsiteY0" fmla="*/ 0 h 299116"/>
                  <a:gd name="connsiteX1" fmla="*/ 146423 w 338355"/>
                  <a:gd name="connsiteY1" fmla="*/ 282702 h 299116"/>
                  <a:gd name="connsiteX2" fmla="*/ 338355 w 338355"/>
                  <a:gd name="connsiteY2" fmla="*/ 272817 h 29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355" h="299116">
                    <a:moveTo>
                      <a:pt x="0" y="0"/>
                    </a:moveTo>
                    <a:cubicBezTo>
                      <a:pt x="0" y="0"/>
                      <a:pt x="54744" y="185832"/>
                      <a:pt x="146423" y="282702"/>
                    </a:cubicBezTo>
                    <a:cubicBezTo>
                      <a:pt x="146423" y="282702"/>
                      <a:pt x="243378" y="325535"/>
                      <a:pt x="338355" y="272817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08DB68A7-15C1-86E8-E79D-DF74AD80274A}"/>
                  </a:ext>
                </a:extLst>
              </p:cNvPr>
              <p:cNvSpPr/>
              <p:nvPr/>
            </p:nvSpPr>
            <p:spPr>
              <a:xfrm>
                <a:off x="7650215" y="2180073"/>
                <a:ext cx="339014" cy="309472"/>
              </a:xfrm>
              <a:custGeom>
                <a:avLst/>
                <a:gdLst>
                  <a:gd name="connsiteX0" fmla="*/ 0 w 339014"/>
                  <a:gd name="connsiteY0" fmla="*/ 0 h 309472"/>
                  <a:gd name="connsiteX1" fmla="*/ 127295 w 339014"/>
                  <a:gd name="connsiteY1" fmla="*/ 287315 h 309472"/>
                  <a:gd name="connsiteX2" fmla="*/ 339015 w 339014"/>
                  <a:gd name="connsiteY2" fmla="*/ 292587 h 30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014" h="309472">
                    <a:moveTo>
                      <a:pt x="0" y="0"/>
                    </a:moveTo>
                    <a:cubicBezTo>
                      <a:pt x="0" y="0"/>
                      <a:pt x="44850" y="200330"/>
                      <a:pt x="127295" y="287315"/>
                    </a:cubicBezTo>
                    <a:cubicBezTo>
                      <a:pt x="127295" y="287315"/>
                      <a:pt x="224251" y="333443"/>
                      <a:pt x="339015" y="292587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02C9481F-C460-A016-6634-27B5C6FBB85D}"/>
                  </a:ext>
                </a:extLst>
              </p:cNvPr>
              <p:cNvSpPr/>
              <p:nvPr/>
            </p:nvSpPr>
            <p:spPr>
              <a:xfrm>
                <a:off x="7557217" y="2394241"/>
                <a:ext cx="197208" cy="237891"/>
              </a:xfrm>
              <a:custGeom>
                <a:avLst/>
                <a:gdLst>
                  <a:gd name="connsiteX0" fmla="*/ 0 w 197208"/>
                  <a:gd name="connsiteY0" fmla="*/ 0 h 237891"/>
                  <a:gd name="connsiteX1" fmla="*/ 81126 w 197208"/>
                  <a:gd name="connsiteY1" fmla="*/ 198353 h 237891"/>
                  <a:gd name="connsiteX2" fmla="*/ 197209 w 197208"/>
                  <a:gd name="connsiteY2" fmla="*/ 237891 h 237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208" h="237891">
                    <a:moveTo>
                      <a:pt x="0" y="0"/>
                    </a:moveTo>
                    <a:cubicBezTo>
                      <a:pt x="0" y="0"/>
                      <a:pt x="21106" y="135750"/>
                      <a:pt x="81126" y="198353"/>
                    </a:cubicBezTo>
                    <a:cubicBezTo>
                      <a:pt x="81126" y="198353"/>
                      <a:pt x="139827" y="237232"/>
                      <a:pt x="197209" y="237891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3CB2913-86F0-1C90-4668-5868E5848586}"/>
                </a:ext>
              </a:extLst>
            </p:cNvPr>
            <p:cNvSpPr/>
            <p:nvPr/>
          </p:nvSpPr>
          <p:spPr>
            <a:xfrm>
              <a:off x="7374112" y="2181508"/>
              <a:ext cx="1158342" cy="903884"/>
            </a:xfrm>
            <a:custGeom>
              <a:avLst/>
              <a:gdLst>
                <a:gd name="connsiteX0" fmla="*/ 406 w 1158342"/>
                <a:gd name="connsiteY0" fmla="*/ 840739 h 903884"/>
                <a:gd name="connsiteX1" fmla="*/ 38661 w 1158342"/>
                <a:gd name="connsiteY1" fmla="*/ 891481 h 903884"/>
                <a:gd name="connsiteX2" fmla="*/ 566310 w 1158342"/>
                <a:gd name="connsiteY2" fmla="*/ 829537 h 903884"/>
                <a:gd name="connsiteX3" fmla="*/ 1157937 w 1158342"/>
                <a:gd name="connsiteY3" fmla="*/ 63145 h 903884"/>
                <a:gd name="connsiteX4" fmla="*/ 1119682 w 1158342"/>
                <a:gd name="connsiteY4" fmla="*/ 12403 h 903884"/>
                <a:gd name="connsiteX5" fmla="*/ 592033 w 1158342"/>
                <a:gd name="connsiteY5" fmla="*/ 74347 h 903884"/>
                <a:gd name="connsiteX6" fmla="*/ 406 w 1158342"/>
                <a:gd name="connsiteY6" fmla="*/ 840739 h 90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342" h="903884">
                  <a:moveTo>
                    <a:pt x="406" y="840739"/>
                  </a:moveTo>
                  <a:cubicBezTo>
                    <a:pt x="-2892" y="865121"/>
                    <a:pt x="14257" y="887527"/>
                    <a:pt x="38661" y="891481"/>
                  </a:cubicBezTo>
                  <a:cubicBezTo>
                    <a:pt x="210806" y="919158"/>
                    <a:pt x="392845" y="901365"/>
                    <a:pt x="566310" y="829537"/>
                  </a:cubicBezTo>
                  <a:cubicBezTo>
                    <a:pt x="897410" y="692469"/>
                    <a:pt x="1112427" y="393952"/>
                    <a:pt x="1157937" y="63145"/>
                  </a:cubicBezTo>
                  <a:cubicBezTo>
                    <a:pt x="1161235" y="38763"/>
                    <a:pt x="1144086" y="16357"/>
                    <a:pt x="1119682" y="12403"/>
                  </a:cubicBezTo>
                  <a:cubicBezTo>
                    <a:pt x="947537" y="-15274"/>
                    <a:pt x="765498" y="2519"/>
                    <a:pt x="592033" y="74347"/>
                  </a:cubicBezTo>
                  <a:cubicBezTo>
                    <a:pt x="260933" y="211415"/>
                    <a:pt x="45916" y="509932"/>
                    <a:pt x="406" y="840739"/>
                  </a:cubicBezTo>
                  <a:close/>
                </a:path>
              </a:pathLst>
            </a:custGeom>
            <a:solidFill>
              <a:schemeClr val="accent4"/>
            </a:solidFill>
            <a:ln w="65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0" name="Graphic 6">
              <a:extLst>
                <a:ext uri="{FF2B5EF4-FFF2-40B4-BE49-F238E27FC236}">
                  <a16:creationId xmlns:a16="http://schemas.microsoft.com/office/drawing/2014/main" xmlns="" id="{20E333A0-8EF1-123D-BBCB-7E95DF45E814}"/>
                </a:ext>
              </a:extLst>
            </p:cNvPr>
            <p:cNvGrpSpPr/>
            <p:nvPr/>
          </p:nvGrpSpPr>
          <p:grpSpPr>
            <a:xfrm>
              <a:off x="7408156" y="2211704"/>
              <a:ext cx="1015725" cy="801976"/>
              <a:chOff x="7408156" y="2211704"/>
              <a:chExt cx="1015725" cy="801976"/>
            </a:xfrm>
            <a:noFill/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243AD32-AFF2-86EF-B017-2FAFEA9216C0}"/>
                  </a:ext>
                </a:extLst>
              </p:cNvPr>
              <p:cNvSpPr/>
              <p:nvPr/>
            </p:nvSpPr>
            <p:spPr>
              <a:xfrm>
                <a:off x="7408156" y="2257173"/>
                <a:ext cx="1015725" cy="724217"/>
              </a:xfrm>
              <a:custGeom>
                <a:avLst/>
                <a:gdLst>
                  <a:gd name="connsiteX0" fmla="*/ 0 w 1015725"/>
                  <a:gd name="connsiteY0" fmla="*/ 724217 h 724217"/>
                  <a:gd name="connsiteX1" fmla="*/ 1015725 w 1015725"/>
                  <a:gd name="connsiteY1" fmla="*/ 0 h 72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5725" h="724217">
                    <a:moveTo>
                      <a:pt x="0" y="724217"/>
                    </a:moveTo>
                    <a:cubicBezTo>
                      <a:pt x="0" y="724217"/>
                      <a:pt x="691221" y="504118"/>
                      <a:pt x="1015725" y="0"/>
                    </a:cubicBezTo>
                  </a:path>
                </a:pathLst>
              </a:custGeom>
              <a:noFill/>
              <a:ln w="6583" cap="rnd">
                <a:solidFill>
                  <a:srgbClr val="C1E27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7FC7725D-DA34-C297-0F63-F8BB54D937B5}"/>
                  </a:ext>
                </a:extLst>
              </p:cNvPr>
              <p:cNvSpPr/>
              <p:nvPr/>
            </p:nvSpPr>
            <p:spPr>
              <a:xfrm>
                <a:off x="8208517" y="2211704"/>
                <a:ext cx="187662" cy="293032"/>
              </a:xfrm>
              <a:custGeom>
                <a:avLst/>
                <a:gdLst>
                  <a:gd name="connsiteX0" fmla="*/ 7602 w 187662"/>
                  <a:gd name="connsiteY0" fmla="*/ 0 h 293032"/>
                  <a:gd name="connsiteX1" fmla="*/ 10900 w 187662"/>
                  <a:gd name="connsiteY1" fmla="*/ 289951 h 293032"/>
                  <a:gd name="connsiteX2" fmla="*/ 187662 w 187662"/>
                  <a:gd name="connsiteY2" fmla="*/ 272817 h 29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62" h="293032">
                    <a:moveTo>
                      <a:pt x="7602" y="0"/>
                    </a:moveTo>
                    <a:cubicBezTo>
                      <a:pt x="7602" y="0"/>
                      <a:pt x="-11525" y="197694"/>
                      <a:pt x="10900" y="289951"/>
                    </a:cubicBezTo>
                    <a:cubicBezTo>
                      <a:pt x="10900" y="289951"/>
                      <a:pt x="79494" y="303789"/>
                      <a:pt x="187662" y="272817"/>
                    </a:cubicBezTo>
                  </a:path>
                </a:pathLst>
              </a:custGeom>
              <a:noFill/>
              <a:ln w="6583" cap="rnd">
                <a:solidFill>
                  <a:srgbClr val="C1E27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547E8B5-D1BF-C9F4-A2D4-21F58202F20B}"/>
                  </a:ext>
                </a:extLst>
              </p:cNvPr>
              <p:cNvSpPr/>
              <p:nvPr/>
            </p:nvSpPr>
            <p:spPr>
              <a:xfrm>
                <a:off x="7932507" y="2322412"/>
                <a:ext cx="284930" cy="411486"/>
              </a:xfrm>
              <a:custGeom>
                <a:avLst/>
                <a:gdLst>
                  <a:gd name="connsiteX0" fmla="*/ 0 w 284930"/>
                  <a:gd name="connsiteY0" fmla="*/ 0 h 411486"/>
                  <a:gd name="connsiteX1" fmla="*/ 71233 w 284930"/>
                  <a:gd name="connsiteY1" fmla="*/ 355848 h 411486"/>
                  <a:gd name="connsiteX2" fmla="*/ 284931 w 284930"/>
                  <a:gd name="connsiteY2" fmla="*/ 405272 h 41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930" h="411486">
                    <a:moveTo>
                      <a:pt x="0" y="0"/>
                    </a:moveTo>
                    <a:cubicBezTo>
                      <a:pt x="0" y="0"/>
                      <a:pt x="1319" y="221417"/>
                      <a:pt x="71233" y="355848"/>
                    </a:cubicBezTo>
                    <a:cubicBezTo>
                      <a:pt x="71233" y="355848"/>
                      <a:pt x="164231" y="433608"/>
                      <a:pt x="284931" y="405272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EFADDFEF-EE58-AE72-E07E-E4F85FD32055}"/>
                  </a:ext>
                </a:extLst>
              </p:cNvPr>
              <p:cNvSpPr/>
              <p:nvPr/>
            </p:nvSpPr>
            <p:spPr>
              <a:xfrm>
                <a:off x="7677802" y="2485839"/>
                <a:ext cx="281087" cy="428311"/>
              </a:xfrm>
              <a:custGeom>
                <a:avLst/>
                <a:gdLst>
                  <a:gd name="connsiteX0" fmla="*/ 1433 w 281087"/>
                  <a:gd name="connsiteY0" fmla="*/ 0 h 428311"/>
                  <a:gd name="connsiteX1" fmla="*/ 50241 w 281087"/>
                  <a:gd name="connsiteY1" fmla="*/ 355189 h 428311"/>
                  <a:gd name="connsiteX2" fmla="*/ 281087 w 281087"/>
                  <a:gd name="connsiteY2" fmla="*/ 427677 h 42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087" h="428311">
                    <a:moveTo>
                      <a:pt x="1433" y="0"/>
                    </a:moveTo>
                    <a:cubicBezTo>
                      <a:pt x="1433" y="0"/>
                      <a:pt x="-13077" y="233937"/>
                      <a:pt x="50241" y="355189"/>
                    </a:cubicBezTo>
                    <a:cubicBezTo>
                      <a:pt x="50241" y="355189"/>
                      <a:pt x="141920" y="436244"/>
                      <a:pt x="281087" y="427677"/>
                    </a:cubicBezTo>
                  </a:path>
                </a:pathLst>
              </a:custGeom>
              <a:noFill/>
              <a:ln w="6583" cap="rnd">
                <a:solidFill>
                  <a:srgbClr val="C1E27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54E4765D-AA99-CD07-5ABA-97DF424D41C0}"/>
                  </a:ext>
                </a:extLst>
              </p:cNvPr>
              <p:cNvSpPr/>
              <p:nvPr/>
            </p:nvSpPr>
            <p:spPr>
              <a:xfrm>
                <a:off x="7505448" y="2690781"/>
                <a:ext cx="144767" cy="322899"/>
              </a:xfrm>
              <a:custGeom>
                <a:avLst/>
                <a:gdLst>
                  <a:gd name="connsiteX0" fmla="*/ 4281 w 144767"/>
                  <a:gd name="connsiteY0" fmla="*/ 0 h 322899"/>
                  <a:gd name="connsiteX1" fmla="*/ 30004 w 144767"/>
                  <a:gd name="connsiteY1" fmla="*/ 243163 h 322899"/>
                  <a:gd name="connsiteX2" fmla="*/ 144767 w 144767"/>
                  <a:gd name="connsiteY2" fmla="*/ 322899 h 32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67" h="322899">
                    <a:moveTo>
                      <a:pt x="4281" y="0"/>
                    </a:moveTo>
                    <a:cubicBezTo>
                      <a:pt x="4281" y="0"/>
                      <a:pt x="-15506" y="155519"/>
                      <a:pt x="30004" y="243163"/>
                    </a:cubicBezTo>
                    <a:cubicBezTo>
                      <a:pt x="30004" y="243163"/>
                      <a:pt x="82109" y="304448"/>
                      <a:pt x="144767" y="322899"/>
                    </a:cubicBezTo>
                  </a:path>
                </a:pathLst>
              </a:custGeom>
              <a:noFill/>
              <a:ln w="6583" cap="rnd">
                <a:solidFill>
                  <a:srgbClr val="C1E27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099AA91-F44F-A569-0669-FFE9151F5257}"/>
                </a:ext>
              </a:extLst>
            </p:cNvPr>
            <p:cNvSpPr/>
            <p:nvPr/>
          </p:nvSpPr>
          <p:spPr>
            <a:xfrm>
              <a:off x="7373859" y="2182709"/>
              <a:ext cx="906897" cy="838879"/>
            </a:xfrm>
            <a:custGeom>
              <a:avLst/>
              <a:gdLst>
                <a:gd name="connsiteX0" fmla="*/ 906897 w 906897"/>
                <a:gd name="connsiteY0" fmla="*/ 0 h 838879"/>
                <a:gd name="connsiteX1" fmla="*/ 591627 w 906897"/>
                <a:gd name="connsiteY1" fmla="*/ 72488 h 838879"/>
                <a:gd name="connsiteX2" fmla="*/ 0 w 906897"/>
                <a:gd name="connsiteY2" fmla="*/ 838879 h 83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897" h="838879">
                  <a:moveTo>
                    <a:pt x="906897" y="0"/>
                  </a:moveTo>
                  <a:cubicBezTo>
                    <a:pt x="801367" y="5931"/>
                    <a:pt x="695178" y="29654"/>
                    <a:pt x="591627" y="72488"/>
                  </a:cubicBezTo>
                  <a:cubicBezTo>
                    <a:pt x="260527" y="209555"/>
                    <a:pt x="45510" y="508072"/>
                    <a:pt x="0" y="838879"/>
                  </a:cubicBezTo>
                </a:path>
              </a:pathLst>
            </a:custGeom>
            <a:noFill/>
            <a:ln w="6583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Graphic 6">
              <a:extLst>
                <a:ext uri="{FF2B5EF4-FFF2-40B4-BE49-F238E27FC236}">
                  <a16:creationId xmlns:a16="http://schemas.microsoft.com/office/drawing/2014/main" xmlns="" id="{7048A387-A6DE-1A5E-776C-84E8C4A0B144}"/>
                </a:ext>
              </a:extLst>
            </p:cNvPr>
            <p:cNvGrpSpPr/>
            <p:nvPr/>
          </p:nvGrpSpPr>
          <p:grpSpPr>
            <a:xfrm>
              <a:off x="6870851" y="2756020"/>
              <a:ext cx="1497387" cy="745304"/>
              <a:chOff x="6870851" y="2756020"/>
              <a:chExt cx="1497387" cy="74530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6043F338-EAD6-ECA7-BF6E-C25DDD099618}"/>
                  </a:ext>
                </a:extLst>
              </p:cNvPr>
              <p:cNvSpPr/>
              <p:nvPr/>
            </p:nvSpPr>
            <p:spPr>
              <a:xfrm>
                <a:off x="6870851" y="2756020"/>
                <a:ext cx="1497387" cy="745304"/>
              </a:xfrm>
              <a:custGeom>
                <a:avLst/>
                <a:gdLst>
                  <a:gd name="connsiteX0" fmla="*/ 6357 w 1497387"/>
                  <a:gd name="connsiteY0" fmla="*/ 524547 h 745304"/>
                  <a:gd name="connsiteX1" fmla="*/ 20868 w 1497387"/>
                  <a:gd name="connsiteY1" fmla="*/ 585832 h 745304"/>
                  <a:gd name="connsiteX2" fmla="*/ 578857 w 1497387"/>
                  <a:gd name="connsiteY2" fmla="*/ 745304 h 745304"/>
                  <a:gd name="connsiteX3" fmla="*/ 1491030 w 1497387"/>
                  <a:gd name="connsiteY3" fmla="*/ 220758 h 745304"/>
                  <a:gd name="connsiteX4" fmla="*/ 1476520 w 1497387"/>
                  <a:gd name="connsiteY4" fmla="*/ 159473 h 745304"/>
                  <a:gd name="connsiteX5" fmla="*/ 918531 w 1497387"/>
                  <a:gd name="connsiteY5" fmla="*/ 0 h 745304"/>
                  <a:gd name="connsiteX6" fmla="*/ 6357 w 1497387"/>
                  <a:gd name="connsiteY6" fmla="*/ 524547 h 74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7387" h="745304">
                    <a:moveTo>
                      <a:pt x="6357" y="524547"/>
                    </a:moveTo>
                    <a:cubicBezTo>
                      <a:pt x="-6175" y="545634"/>
                      <a:pt x="421" y="573311"/>
                      <a:pt x="20868" y="585832"/>
                    </a:cubicBezTo>
                    <a:cubicBezTo>
                      <a:pt x="182460" y="686655"/>
                      <a:pt x="373733" y="745304"/>
                      <a:pt x="578857" y="745304"/>
                    </a:cubicBezTo>
                    <a:cubicBezTo>
                      <a:pt x="967998" y="745304"/>
                      <a:pt x="1308332" y="534431"/>
                      <a:pt x="1491030" y="220758"/>
                    </a:cubicBezTo>
                    <a:cubicBezTo>
                      <a:pt x="1503562" y="199670"/>
                      <a:pt x="1496967" y="171993"/>
                      <a:pt x="1476520" y="159473"/>
                    </a:cubicBezTo>
                    <a:cubicBezTo>
                      <a:pt x="1314927" y="58649"/>
                      <a:pt x="1123654" y="0"/>
                      <a:pt x="918531" y="0"/>
                    </a:cubicBezTo>
                    <a:cubicBezTo>
                      <a:pt x="529390" y="0"/>
                      <a:pt x="189056" y="210873"/>
                      <a:pt x="6357" y="52454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85DE6F45-08E9-7CE6-3B3C-5EECE6534AE6}"/>
                  </a:ext>
                </a:extLst>
              </p:cNvPr>
              <p:cNvSpPr/>
              <p:nvPr/>
            </p:nvSpPr>
            <p:spPr>
              <a:xfrm>
                <a:off x="6870851" y="2756679"/>
                <a:ext cx="1339331" cy="585831"/>
              </a:xfrm>
              <a:custGeom>
                <a:avLst/>
                <a:gdLst>
                  <a:gd name="connsiteX0" fmla="*/ 1339331 w 1339331"/>
                  <a:gd name="connsiteY0" fmla="*/ 86985 h 585831"/>
                  <a:gd name="connsiteX1" fmla="*/ 918531 w 1339331"/>
                  <a:gd name="connsiteY1" fmla="*/ 0 h 585831"/>
                  <a:gd name="connsiteX2" fmla="*/ 6357 w 1339331"/>
                  <a:gd name="connsiteY2" fmla="*/ 524547 h 585831"/>
                  <a:gd name="connsiteX3" fmla="*/ 20868 w 1339331"/>
                  <a:gd name="connsiteY3" fmla="*/ 585832 h 58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9331" h="585831">
                    <a:moveTo>
                      <a:pt x="1339331" y="86985"/>
                    </a:moveTo>
                    <a:cubicBezTo>
                      <a:pt x="1210717" y="30972"/>
                      <a:pt x="1068251" y="0"/>
                      <a:pt x="918531" y="0"/>
                    </a:cubicBezTo>
                    <a:cubicBezTo>
                      <a:pt x="529390" y="0"/>
                      <a:pt x="189056" y="210873"/>
                      <a:pt x="6357" y="524547"/>
                    </a:cubicBezTo>
                    <a:cubicBezTo>
                      <a:pt x="-6175" y="545634"/>
                      <a:pt x="421" y="573311"/>
                      <a:pt x="20868" y="585832"/>
                    </a:cubicBezTo>
                  </a:path>
                </a:pathLst>
              </a:custGeom>
              <a:noFill/>
              <a:ln w="6583" cap="rnd">
                <a:solidFill>
                  <a:srgbClr val="C1E27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C7EEEFAE-DABF-0E54-5BA6-671E6EF0427E}"/>
                </a:ext>
              </a:extLst>
            </p:cNvPr>
            <p:cNvSpPr/>
            <p:nvPr/>
          </p:nvSpPr>
          <p:spPr>
            <a:xfrm>
              <a:off x="4724653" y="2181508"/>
              <a:ext cx="1157683" cy="903884"/>
            </a:xfrm>
            <a:custGeom>
              <a:avLst/>
              <a:gdLst>
                <a:gd name="connsiteX0" fmla="*/ 1157277 w 1157683"/>
                <a:gd name="connsiteY0" fmla="*/ 840739 h 903884"/>
                <a:gd name="connsiteX1" fmla="*/ 1119023 w 1157683"/>
                <a:gd name="connsiteY1" fmla="*/ 891481 h 903884"/>
                <a:gd name="connsiteX2" fmla="*/ 591373 w 1157683"/>
                <a:gd name="connsiteY2" fmla="*/ 829537 h 903884"/>
                <a:gd name="connsiteX3" fmla="*/ 406 w 1157683"/>
                <a:gd name="connsiteY3" fmla="*/ 63145 h 903884"/>
                <a:gd name="connsiteX4" fmla="*/ 38661 w 1157683"/>
                <a:gd name="connsiteY4" fmla="*/ 12403 h 903884"/>
                <a:gd name="connsiteX5" fmla="*/ 566310 w 1157683"/>
                <a:gd name="connsiteY5" fmla="*/ 74347 h 903884"/>
                <a:gd name="connsiteX6" fmla="*/ 1157277 w 1157683"/>
                <a:gd name="connsiteY6" fmla="*/ 840739 h 90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7683" h="903884">
                  <a:moveTo>
                    <a:pt x="1157277" y="840739"/>
                  </a:moveTo>
                  <a:cubicBezTo>
                    <a:pt x="1160575" y="865121"/>
                    <a:pt x="1143426" y="887527"/>
                    <a:pt x="1119023" y="891481"/>
                  </a:cubicBezTo>
                  <a:cubicBezTo>
                    <a:pt x="946877" y="919158"/>
                    <a:pt x="764838" y="901365"/>
                    <a:pt x="591373" y="829537"/>
                  </a:cubicBezTo>
                  <a:cubicBezTo>
                    <a:pt x="260933" y="692469"/>
                    <a:pt x="45916" y="393952"/>
                    <a:pt x="406" y="63145"/>
                  </a:cubicBezTo>
                  <a:cubicBezTo>
                    <a:pt x="-2892" y="38763"/>
                    <a:pt x="14257" y="16357"/>
                    <a:pt x="38661" y="12403"/>
                  </a:cubicBezTo>
                  <a:cubicBezTo>
                    <a:pt x="210806" y="-15274"/>
                    <a:pt x="392845" y="2519"/>
                    <a:pt x="566310" y="74347"/>
                  </a:cubicBezTo>
                  <a:cubicBezTo>
                    <a:pt x="896750" y="211415"/>
                    <a:pt x="1111768" y="509932"/>
                    <a:pt x="1157277" y="840739"/>
                  </a:cubicBezTo>
                  <a:close/>
                </a:path>
              </a:pathLst>
            </a:custGeom>
            <a:solidFill>
              <a:schemeClr val="accent4"/>
            </a:solidFill>
            <a:ln w="65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" name="Graphic 6">
              <a:extLst>
                <a:ext uri="{FF2B5EF4-FFF2-40B4-BE49-F238E27FC236}">
                  <a16:creationId xmlns:a16="http://schemas.microsoft.com/office/drawing/2014/main" xmlns="" id="{6C5FA66C-3F58-80AF-B02D-5EDA00198E25}"/>
                </a:ext>
              </a:extLst>
            </p:cNvPr>
            <p:cNvGrpSpPr/>
            <p:nvPr/>
          </p:nvGrpSpPr>
          <p:grpSpPr>
            <a:xfrm>
              <a:off x="4805526" y="2211704"/>
              <a:ext cx="1015724" cy="801976"/>
              <a:chOff x="4805526" y="2211704"/>
              <a:chExt cx="1015724" cy="801976"/>
            </a:xfrm>
            <a:no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B5E9C990-F097-ECFF-AED2-D82FDD3F9B05}"/>
                  </a:ext>
                </a:extLst>
              </p:cNvPr>
              <p:cNvSpPr/>
              <p:nvPr/>
            </p:nvSpPr>
            <p:spPr>
              <a:xfrm>
                <a:off x="4805526" y="2257173"/>
                <a:ext cx="1015724" cy="724217"/>
              </a:xfrm>
              <a:custGeom>
                <a:avLst/>
                <a:gdLst>
                  <a:gd name="connsiteX0" fmla="*/ 1015725 w 1015724"/>
                  <a:gd name="connsiteY0" fmla="*/ 724217 h 724217"/>
                  <a:gd name="connsiteX1" fmla="*/ 0 w 1015724"/>
                  <a:gd name="connsiteY1" fmla="*/ 0 h 72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5724" h="724217">
                    <a:moveTo>
                      <a:pt x="1015725" y="724217"/>
                    </a:moveTo>
                    <a:cubicBezTo>
                      <a:pt x="1015725" y="724217"/>
                      <a:pt x="324504" y="504118"/>
                      <a:pt x="0" y="0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309F4688-F89D-AA83-E565-00BFBDB55147}"/>
                  </a:ext>
                </a:extLst>
              </p:cNvPr>
              <p:cNvSpPr/>
              <p:nvPr/>
            </p:nvSpPr>
            <p:spPr>
              <a:xfrm>
                <a:off x="4833227" y="2211704"/>
                <a:ext cx="187662" cy="293032"/>
              </a:xfrm>
              <a:custGeom>
                <a:avLst/>
                <a:gdLst>
                  <a:gd name="connsiteX0" fmla="*/ 180060 w 187662"/>
                  <a:gd name="connsiteY0" fmla="*/ 0 h 293032"/>
                  <a:gd name="connsiteX1" fmla="*/ 176763 w 187662"/>
                  <a:gd name="connsiteY1" fmla="*/ 289951 h 293032"/>
                  <a:gd name="connsiteX2" fmla="*/ 0 w 187662"/>
                  <a:gd name="connsiteY2" fmla="*/ 272817 h 29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62" h="293032">
                    <a:moveTo>
                      <a:pt x="180060" y="0"/>
                    </a:moveTo>
                    <a:cubicBezTo>
                      <a:pt x="180060" y="0"/>
                      <a:pt x="199188" y="197694"/>
                      <a:pt x="176763" y="289951"/>
                    </a:cubicBezTo>
                    <a:cubicBezTo>
                      <a:pt x="176763" y="289951"/>
                      <a:pt x="108168" y="303789"/>
                      <a:pt x="0" y="272817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C826D52C-EDFA-6FCB-20F2-B2C63EE8D40B}"/>
                  </a:ext>
                </a:extLst>
              </p:cNvPr>
              <p:cNvSpPr/>
              <p:nvPr/>
            </p:nvSpPr>
            <p:spPr>
              <a:xfrm>
                <a:off x="5012628" y="2322412"/>
                <a:ext cx="284930" cy="411486"/>
              </a:xfrm>
              <a:custGeom>
                <a:avLst/>
                <a:gdLst>
                  <a:gd name="connsiteX0" fmla="*/ 284931 w 284930"/>
                  <a:gd name="connsiteY0" fmla="*/ 0 h 411486"/>
                  <a:gd name="connsiteX1" fmla="*/ 213698 w 284930"/>
                  <a:gd name="connsiteY1" fmla="*/ 355848 h 411486"/>
                  <a:gd name="connsiteX2" fmla="*/ 0 w 284930"/>
                  <a:gd name="connsiteY2" fmla="*/ 405272 h 41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930" h="411486">
                    <a:moveTo>
                      <a:pt x="284931" y="0"/>
                    </a:moveTo>
                    <a:cubicBezTo>
                      <a:pt x="284931" y="0"/>
                      <a:pt x="283611" y="221417"/>
                      <a:pt x="213698" y="355848"/>
                    </a:cubicBezTo>
                    <a:cubicBezTo>
                      <a:pt x="213698" y="355848"/>
                      <a:pt x="120700" y="433608"/>
                      <a:pt x="0" y="405272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A9AF247C-793D-6116-066D-4446FDE3359E}"/>
                  </a:ext>
                </a:extLst>
              </p:cNvPr>
              <p:cNvSpPr/>
              <p:nvPr/>
            </p:nvSpPr>
            <p:spPr>
              <a:xfrm>
                <a:off x="5271176" y="2485839"/>
                <a:ext cx="281087" cy="428311"/>
              </a:xfrm>
              <a:custGeom>
                <a:avLst/>
                <a:gdLst>
                  <a:gd name="connsiteX0" fmla="*/ 279654 w 281087"/>
                  <a:gd name="connsiteY0" fmla="*/ 0 h 428311"/>
                  <a:gd name="connsiteX1" fmla="*/ 230847 w 281087"/>
                  <a:gd name="connsiteY1" fmla="*/ 355189 h 428311"/>
                  <a:gd name="connsiteX2" fmla="*/ 0 w 281087"/>
                  <a:gd name="connsiteY2" fmla="*/ 427677 h 42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087" h="428311">
                    <a:moveTo>
                      <a:pt x="279654" y="0"/>
                    </a:moveTo>
                    <a:cubicBezTo>
                      <a:pt x="279654" y="0"/>
                      <a:pt x="294164" y="233937"/>
                      <a:pt x="230847" y="355189"/>
                    </a:cubicBezTo>
                    <a:cubicBezTo>
                      <a:pt x="230847" y="355189"/>
                      <a:pt x="139167" y="436244"/>
                      <a:pt x="0" y="427677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3792BB95-C26B-F590-3F9F-1F9FEF2DB966}"/>
                  </a:ext>
                </a:extLst>
              </p:cNvPr>
              <p:cNvSpPr/>
              <p:nvPr/>
            </p:nvSpPr>
            <p:spPr>
              <a:xfrm>
                <a:off x="5579851" y="2690781"/>
                <a:ext cx="144767" cy="322899"/>
              </a:xfrm>
              <a:custGeom>
                <a:avLst/>
                <a:gdLst>
                  <a:gd name="connsiteX0" fmla="*/ 140487 w 144767"/>
                  <a:gd name="connsiteY0" fmla="*/ 0 h 322899"/>
                  <a:gd name="connsiteX1" fmla="*/ 114764 w 144767"/>
                  <a:gd name="connsiteY1" fmla="*/ 243163 h 322899"/>
                  <a:gd name="connsiteX2" fmla="*/ 0 w 144767"/>
                  <a:gd name="connsiteY2" fmla="*/ 322899 h 32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67" h="322899">
                    <a:moveTo>
                      <a:pt x="140487" y="0"/>
                    </a:moveTo>
                    <a:cubicBezTo>
                      <a:pt x="140487" y="0"/>
                      <a:pt x="160273" y="155519"/>
                      <a:pt x="114764" y="243163"/>
                    </a:cubicBezTo>
                    <a:cubicBezTo>
                      <a:pt x="114764" y="243163"/>
                      <a:pt x="62658" y="304448"/>
                      <a:pt x="0" y="322899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C7CD1EA5-3BF7-6ED0-0CB6-15AF792DE1D3}"/>
                </a:ext>
              </a:extLst>
            </p:cNvPr>
            <p:cNvSpPr/>
            <p:nvPr/>
          </p:nvSpPr>
          <p:spPr>
            <a:xfrm>
              <a:off x="4975033" y="2182709"/>
              <a:ext cx="906897" cy="838879"/>
            </a:xfrm>
            <a:custGeom>
              <a:avLst/>
              <a:gdLst>
                <a:gd name="connsiteX0" fmla="*/ 0 w 906897"/>
                <a:gd name="connsiteY0" fmla="*/ 0 h 838879"/>
                <a:gd name="connsiteX1" fmla="*/ 315270 w 906897"/>
                <a:gd name="connsiteY1" fmla="*/ 72488 h 838879"/>
                <a:gd name="connsiteX2" fmla="*/ 906897 w 906897"/>
                <a:gd name="connsiteY2" fmla="*/ 838879 h 83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897" h="838879">
                  <a:moveTo>
                    <a:pt x="0" y="0"/>
                  </a:moveTo>
                  <a:cubicBezTo>
                    <a:pt x="105530" y="5931"/>
                    <a:pt x="212379" y="29654"/>
                    <a:pt x="315270" y="72488"/>
                  </a:cubicBezTo>
                  <a:cubicBezTo>
                    <a:pt x="646370" y="209555"/>
                    <a:pt x="861388" y="508072"/>
                    <a:pt x="906897" y="838879"/>
                  </a:cubicBezTo>
                </a:path>
              </a:pathLst>
            </a:custGeom>
            <a:noFill/>
            <a:ln w="6583" cap="rnd">
              <a:solidFill>
                <a:srgbClr val="C1E27A"/>
              </a:solidFill>
              <a:prstDash val="solid"/>
              <a:round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8" name="Graphic 6">
              <a:extLst>
                <a:ext uri="{FF2B5EF4-FFF2-40B4-BE49-F238E27FC236}">
                  <a16:creationId xmlns:a16="http://schemas.microsoft.com/office/drawing/2014/main" xmlns="" id="{967A6B1B-6DFD-6BA3-21CC-C7D8D4BD335B}"/>
                </a:ext>
              </a:extLst>
            </p:cNvPr>
            <p:cNvGrpSpPr/>
            <p:nvPr/>
          </p:nvGrpSpPr>
          <p:grpSpPr>
            <a:xfrm>
              <a:off x="4888209" y="2756020"/>
              <a:ext cx="1498046" cy="745304"/>
              <a:chOff x="4888209" y="2756020"/>
              <a:chExt cx="1498046" cy="745304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25E4A0A2-A81F-60B7-F95E-4F982685F0E3}"/>
                  </a:ext>
                </a:extLst>
              </p:cNvPr>
              <p:cNvSpPr/>
              <p:nvPr/>
            </p:nvSpPr>
            <p:spPr>
              <a:xfrm>
                <a:off x="4888209" y="2756020"/>
                <a:ext cx="1497387" cy="745304"/>
              </a:xfrm>
              <a:custGeom>
                <a:avLst/>
                <a:gdLst>
                  <a:gd name="connsiteX0" fmla="*/ 1491030 w 1497387"/>
                  <a:gd name="connsiteY0" fmla="*/ 524547 h 745304"/>
                  <a:gd name="connsiteX1" fmla="*/ 1476520 w 1497387"/>
                  <a:gd name="connsiteY1" fmla="*/ 585832 h 745304"/>
                  <a:gd name="connsiteX2" fmla="*/ 918531 w 1497387"/>
                  <a:gd name="connsiteY2" fmla="*/ 745304 h 745304"/>
                  <a:gd name="connsiteX3" fmla="*/ 6357 w 1497387"/>
                  <a:gd name="connsiteY3" fmla="*/ 220758 h 745304"/>
                  <a:gd name="connsiteX4" fmla="*/ 20867 w 1497387"/>
                  <a:gd name="connsiteY4" fmla="*/ 159473 h 745304"/>
                  <a:gd name="connsiteX5" fmla="*/ 578857 w 1497387"/>
                  <a:gd name="connsiteY5" fmla="*/ 0 h 745304"/>
                  <a:gd name="connsiteX6" fmla="*/ 1491030 w 1497387"/>
                  <a:gd name="connsiteY6" fmla="*/ 524547 h 74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7387" h="745304">
                    <a:moveTo>
                      <a:pt x="1491030" y="524547"/>
                    </a:moveTo>
                    <a:cubicBezTo>
                      <a:pt x="1503562" y="545634"/>
                      <a:pt x="1496966" y="573311"/>
                      <a:pt x="1476520" y="585832"/>
                    </a:cubicBezTo>
                    <a:cubicBezTo>
                      <a:pt x="1314927" y="686655"/>
                      <a:pt x="1123655" y="745304"/>
                      <a:pt x="918531" y="745304"/>
                    </a:cubicBezTo>
                    <a:cubicBezTo>
                      <a:pt x="529390" y="745304"/>
                      <a:pt x="189056" y="534431"/>
                      <a:pt x="6357" y="220758"/>
                    </a:cubicBezTo>
                    <a:cubicBezTo>
                      <a:pt x="-6175" y="199670"/>
                      <a:pt x="421" y="171993"/>
                      <a:pt x="20867" y="159473"/>
                    </a:cubicBezTo>
                    <a:cubicBezTo>
                      <a:pt x="182460" y="58649"/>
                      <a:pt x="373733" y="0"/>
                      <a:pt x="578857" y="0"/>
                    </a:cubicBezTo>
                    <a:cubicBezTo>
                      <a:pt x="968658" y="0"/>
                      <a:pt x="1308332" y="210873"/>
                      <a:pt x="1491030" y="52454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D32E3929-3406-B2EB-71A5-D7B4A396C080}"/>
                  </a:ext>
                </a:extLst>
              </p:cNvPr>
              <p:cNvSpPr/>
              <p:nvPr/>
            </p:nvSpPr>
            <p:spPr>
              <a:xfrm>
                <a:off x="5046925" y="2756679"/>
                <a:ext cx="1339331" cy="585831"/>
              </a:xfrm>
              <a:custGeom>
                <a:avLst/>
                <a:gdLst>
                  <a:gd name="connsiteX0" fmla="*/ 0 w 1339331"/>
                  <a:gd name="connsiteY0" fmla="*/ 86985 h 585831"/>
                  <a:gd name="connsiteX1" fmla="*/ 420800 w 1339331"/>
                  <a:gd name="connsiteY1" fmla="*/ 0 h 585831"/>
                  <a:gd name="connsiteX2" fmla="*/ 1332974 w 1339331"/>
                  <a:gd name="connsiteY2" fmla="*/ 524547 h 585831"/>
                  <a:gd name="connsiteX3" fmla="*/ 1318464 w 1339331"/>
                  <a:gd name="connsiteY3" fmla="*/ 585832 h 58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9331" h="585831">
                    <a:moveTo>
                      <a:pt x="0" y="86985"/>
                    </a:moveTo>
                    <a:cubicBezTo>
                      <a:pt x="128615" y="30972"/>
                      <a:pt x="271080" y="0"/>
                      <a:pt x="420800" y="0"/>
                    </a:cubicBezTo>
                    <a:cubicBezTo>
                      <a:pt x="809942" y="0"/>
                      <a:pt x="1150276" y="210873"/>
                      <a:pt x="1332974" y="524547"/>
                    </a:cubicBezTo>
                    <a:cubicBezTo>
                      <a:pt x="1345506" y="545634"/>
                      <a:pt x="1338910" y="573311"/>
                      <a:pt x="1318464" y="585832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aphic 6">
              <a:extLst>
                <a:ext uri="{FF2B5EF4-FFF2-40B4-BE49-F238E27FC236}">
                  <a16:creationId xmlns:a16="http://schemas.microsoft.com/office/drawing/2014/main" xmlns="" id="{4652F8C5-CAC4-7507-17AB-8328200FC382}"/>
                </a:ext>
              </a:extLst>
            </p:cNvPr>
            <p:cNvGrpSpPr/>
            <p:nvPr/>
          </p:nvGrpSpPr>
          <p:grpSpPr>
            <a:xfrm>
              <a:off x="6949760" y="2841687"/>
              <a:ext cx="1330995" cy="615485"/>
              <a:chOff x="6949760" y="2841687"/>
              <a:chExt cx="1330995" cy="615485"/>
            </a:xfrm>
            <a:no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C71DBC1E-CD27-4E88-EB04-D83A4DDE7E9C}"/>
                  </a:ext>
                </a:extLst>
              </p:cNvPr>
              <p:cNvSpPr/>
              <p:nvPr/>
            </p:nvSpPr>
            <p:spPr>
              <a:xfrm>
                <a:off x="6949760" y="2971506"/>
                <a:ext cx="1330995" cy="337685"/>
              </a:xfrm>
              <a:custGeom>
                <a:avLst/>
                <a:gdLst>
                  <a:gd name="connsiteX0" fmla="*/ 0 w 1330995"/>
                  <a:gd name="connsiteY0" fmla="*/ 335420 h 337685"/>
                  <a:gd name="connsiteX1" fmla="*/ 1330995 w 1330995"/>
                  <a:gd name="connsiteY1" fmla="*/ 0 h 33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0995" h="337685">
                    <a:moveTo>
                      <a:pt x="0" y="335420"/>
                    </a:moveTo>
                    <a:cubicBezTo>
                      <a:pt x="0" y="335420"/>
                      <a:pt x="796751" y="386820"/>
                      <a:pt x="1330995" y="0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6637514B-27E2-B25C-F214-0077359BE3A2}"/>
                  </a:ext>
                </a:extLst>
              </p:cNvPr>
              <p:cNvSpPr/>
              <p:nvPr/>
            </p:nvSpPr>
            <p:spPr>
              <a:xfrm>
                <a:off x="7973400" y="2841687"/>
                <a:ext cx="187974" cy="351894"/>
              </a:xfrm>
              <a:custGeom>
                <a:avLst/>
                <a:gdLst>
                  <a:gd name="connsiteX0" fmla="*/ 112785 w 187974"/>
                  <a:gd name="connsiteY0" fmla="*/ 0 h 351894"/>
                  <a:gd name="connsiteX1" fmla="*/ 0 w 187974"/>
                  <a:gd name="connsiteY1" fmla="*/ 298517 h 351894"/>
                  <a:gd name="connsiteX2" fmla="*/ 187975 w 187974"/>
                  <a:gd name="connsiteY2" fmla="*/ 351894 h 35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974" h="351894">
                    <a:moveTo>
                      <a:pt x="112785" y="0"/>
                    </a:moveTo>
                    <a:cubicBezTo>
                      <a:pt x="112785" y="0"/>
                      <a:pt x="13851" y="195057"/>
                      <a:pt x="0" y="298517"/>
                    </a:cubicBezTo>
                    <a:cubicBezTo>
                      <a:pt x="0" y="298517"/>
                      <a:pt x="64637" y="340033"/>
                      <a:pt x="187975" y="351894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5FF90834-7C2A-A6CA-3795-E7CF80C5B0B6}"/>
                  </a:ext>
                </a:extLst>
              </p:cNvPr>
              <p:cNvSpPr/>
              <p:nvPr/>
            </p:nvSpPr>
            <p:spPr>
              <a:xfrm>
                <a:off x="7678317" y="2841687"/>
                <a:ext cx="200765" cy="529818"/>
              </a:xfrm>
              <a:custGeom>
                <a:avLst/>
                <a:gdLst>
                  <a:gd name="connsiteX0" fmla="*/ 72151 w 200765"/>
                  <a:gd name="connsiteY0" fmla="*/ 0 h 529818"/>
                  <a:gd name="connsiteX1" fmla="*/ 2237 w 200765"/>
                  <a:gd name="connsiteY1" fmla="*/ 393410 h 529818"/>
                  <a:gd name="connsiteX2" fmla="*/ 200765 w 200765"/>
                  <a:gd name="connsiteY2" fmla="*/ 529819 h 52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765" h="529818">
                    <a:moveTo>
                      <a:pt x="72151" y="0"/>
                    </a:moveTo>
                    <a:cubicBezTo>
                      <a:pt x="72151" y="0"/>
                      <a:pt x="-14911" y="227348"/>
                      <a:pt x="2237" y="393410"/>
                    </a:cubicBezTo>
                    <a:cubicBezTo>
                      <a:pt x="2237" y="393410"/>
                      <a:pt x="66215" y="510049"/>
                      <a:pt x="200765" y="529819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A36DBD39-2DBF-1737-C155-61C1EDA2DD88}"/>
                  </a:ext>
                </a:extLst>
              </p:cNvPr>
              <p:cNvSpPr/>
              <p:nvPr/>
            </p:nvSpPr>
            <p:spPr>
              <a:xfrm>
                <a:off x="7331392" y="2906926"/>
                <a:ext cx="208675" cy="550246"/>
              </a:xfrm>
              <a:custGeom>
                <a:avLst/>
                <a:gdLst>
                  <a:gd name="connsiteX0" fmla="*/ 94572 w 208675"/>
                  <a:gd name="connsiteY0" fmla="*/ 0 h 550246"/>
                  <a:gd name="connsiteX1" fmla="*/ 1573 w 208675"/>
                  <a:gd name="connsiteY1" fmla="*/ 383525 h 550246"/>
                  <a:gd name="connsiteX2" fmla="*/ 208676 w 208675"/>
                  <a:gd name="connsiteY2" fmla="*/ 550247 h 55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675" h="550246">
                    <a:moveTo>
                      <a:pt x="94572" y="0"/>
                    </a:moveTo>
                    <a:cubicBezTo>
                      <a:pt x="94572" y="0"/>
                      <a:pt x="-14256" y="233937"/>
                      <a:pt x="1573" y="383525"/>
                    </a:cubicBezTo>
                    <a:cubicBezTo>
                      <a:pt x="1573" y="383525"/>
                      <a:pt x="63572" y="503459"/>
                      <a:pt x="208676" y="550247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F7A1CBF5-4125-43F5-7EB8-DAC9CE80225D}"/>
                  </a:ext>
                </a:extLst>
              </p:cNvPr>
              <p:cNvSpPr/>
              <p:nvPr/>
            </p:nvSpPr>
            <p:spPr>
              <a:xfrm>
                <a:off x="7097773" y="3049265"/>
                <a:ext cx="86791" cy="387479"/>
              </a:xfrm>
              <a:custGeom>
                <a:avLst/>
                <a:gdLst>
                  <a:gd name="connsiteX0" fmla="*/ 72281 w 86791"/>
                  <a:gd name="connsiteY0" fmla="*/ 0 h 387479"/>
                  <a:gd name="connsiteX1" fmla="*/ 1048 w 86791"/>
                  <a:gd name="connsiteY1" fmla="*/ 259637 h 387479"/>
                  <a:gd name="connsiteX2" fmla="*/ 86791 w 86791"/>
                  <a:gd name="connsiteY2" fmla="*/ 387479 h 38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791" h="387479">
                    <a:moveTo>
                      <a:pt x="72281" y="0"/>
                    </a:moveTo>
                    <a:cubicBezTo>
                      <a:pt x="72281" y="0"/>
                      <a:pt x="-10164" y="150906"/>
                      <a:pt x="1048" y="259637"/>
                    </a:cubicBezTo>
                    <a:cubicBezTo>
                      <a:pt x="1048" y="259637"/>
                      <a:pt x="29409" y="343328"/>
                      <a:pt x="86791" y="387479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aphic 6">
              <a:extLst>
                <a:ext uri="{FF2B5EF4-FFF2-40B4-BE49-F238E27FC236}">
                  <a16:creationId xmlns:a16="http://schemas.microsoft.com/office/drawing/2014/main" xmlns="" id="{185A981A-7F5E-517A-F912-958C702D787B}"/>
                </a:ext>
              </a:extLst>
            </p:cNvPr>
            <p:cNvGrpSpPr/>
            <p:nvPr/>
          </p:nvGrpSpPr>
          <p:grpSpPr>
            <a:xfrm>
              <a:off x="4961842" y="2832461"/>
              <a:ext cx="1330995" cy="615485"/>
              <a:chOff x="4961842" y="2832461"/>
              <a:chExt cx="1330995" cy="615485"/>
            </a:xfrm>
            <a:no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4EF1F8AD-E4FB-0496-41FD-237404FB995C}"/>
                  </a:ext>
                </a:extLst>
              </p:cNvPr>
              <p:cNvSpPr/>
              <p:nvPr/>
            </p:nvSpPr>
            <p:spPr>
              <a:xfrm>
                <a:off x="4961842" y="2962280"/>
                <a:ext cx="1330995" cy="337685"/>
              </a:xfrm>
              <a:custGeom>
                <a:avLst/>
                <a:gdLst>
                  <a:gd name="connsiteX0" fmla="*/ 1330995 w 1330995"/>
                  <a:gd name="connsiteY0" fmla="*/ 335420 h 337685"/>
                  <a:gd name="connsiteX1" fmla="*/ 0 w 1330995"/>
                  <a:gd name="connsiteY1" fmla="*/ 0 h 33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0995" h="337685">
                    <a:moveTo>
                      <a:pt x="1330995" y="335420"/>
                    </a:moveTo>
                    <a:cubicBezTo>
                      <a:pt x="1330995" y="335420"/>
                      <a:pt x="534245" y="386820"/>
                      <a:pt x="0" y="0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B6F63683-7625-32DC-82AE-DFAF2BB5EE26}"/>
                  </a:ext>
                </a:extLst>
              </p:cNvPr>
              <p:cNvSpPr/>
              <p:nvPr/>
            </p:nvSpPr>
            <p:spPr>
              <a:xfrm>
                <a:off x="5081222" y="2832461"/>
                <a:ext cx="187975" cy="351894"/>
              </a:xfrm>
              <a:custGeom>
                <a:avLst/>
                <a:gdLst>
                  <a:gd name="connsiteX0" fmla="*/ 75190 w 187975"/>
                  <a:gd name="connsiteY0" fmla="*/ 0 h 351894"/>
                  <a:gd name="connsiteX1" fmla="*/ 187975 w 187975"/>
                  <a:gd name="connsiteY1" fmla="*/ 298517 h 351894"/>
                  <a:gd name="connsiteX2" fmla="*/ 0 w 187975"/>
                  <a:gd name="connsiteY2" fmla="*/ 351895 h 35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975" h="351894">
                    <a:moveTo>
                      <a:pt x="75190" y="0"/>
                    </a:moveTo>
                    <a:cubicBezTo>
                      <a:pt x="75190" y="0"/>
                      <a:pt x="174124" y="195058"/>
                      <a:pt x="187975" y="298517"/>
                    </a:cubicBezTo>
                    <a:cubicBezTo>
                      <a:pt x="187975" y="298517"/>
                      <a:pt x="123338" y="340033"/>
                      <a:pt x="0" y="351895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B978DB1D-DB01-FC37-3E0C-26A3F391C0A8}"/>
                  </a:ext>
                </a:extLst>
              </p:cNvPr>
              <p:cNvSpPr/>
              <p:nvPr/>
            </p:nvSpPr>
            <p:spPr>
              <a:xfrm>
                <a:off x="5363515" y="2832461"/>
                <a:ext cx="200765" cy="529818"/>
              </a:xfrm>
              <a:custGeom>
                <a:avLst/>
                <a:gdLst>
                  <a:gd name="connsiteX0" fmla="*/ 128615 w 200765"/>
                  <a:gd name="connsiteY0" fmla="*/ 0 h 529818"/>
                  <a:gd name="connsiteX1" fmla="*/ 198528 w 200765"/>
                  <a:gd name="connsiteY1" fmla="*/ 393410 h 529818"/>
                  <a:gd name="connsiteX2" fmla="*/ 0 w 200765"/>
                  <a:gd name="connsiteY2" fmla="*/ 529819 h 52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765" h="529818">
                    <a:moveTo>
                      <a:pt x="128615" y="0"/>
                    </a:moveTo>
                    <a:cubicBezTo>
                      <a:pt x="128615" y="0"/>
                      <a:pt x="215677" y="227348"/>
                      <a:pt x="198528" y="393410"/>
                    </a:cubicBezTo>
                    <a:cubicBezTo>
                      <a:pt x="198528" y="393410"/>
                      <a:pt x="134551" y="510049"/>
                      <a:pt x="0" y="529819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B80FB063-2C04-C2B1-1D5D-2BCB09D3997A}"/>
                  </a:ext>
                </a:extLst>
              </p:cNvPr>
              <p:cNvSpPr/>
              <p:nvPr/>
            </p:nvSpPr>
            <p:spPr>
              <a:xfrm>
                <a:off x="5703189" y="2897700"/>
                <a:ext cx="208675" cy="550246"/>
              </a:xfrm>
              <a:custGeom>
                <a:avLst/>
                <a:gdLst>
                  <a:gd name="connsiteX0" fmla="*/ 114104 w 208675"/>
                  <a:gd name="connsiteY0" fmla="*/ 0 h 550246"/>
                  <a:gd name="connsiteX1" fmla="*/ 207102 w 208675"/>
                  <a:gd name="connsiteY1" fmla="*/ 383525 h 550246"/>
                  <a:gd name="connsiteX2" fmla="*/ 0 w 208675"/>
                  <a:gd name="connsiteY2" fmla="*/ 550247 h 55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675" h="550246">
                    <a:moveTo>
                      <a:pt x="114104" y="0"/>
                    </a:moveTo>
                    <a:cubicBezTo>
                      <a:pt x="114104" y="0"/>
                      <a:pt x="222932" y="233937"/>
                      <a:pt x="207102" y="383525"/>
                    </a:cubicBezTo>
                    <a:cubicBezTo>
                      <a:pt x="207102" y="383525"/>
                      <a:pt x="145104" y="503459"/>
                      <a:pt x="0" y="550247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DC02D010-8557-44B9-4FDD-24131832457F}"/>
                  </a:ext>
                </a:extLst>
              </p:cNvPr>
              <p:cNvSpPr/>
              <p:nvPr/>
            </p:nvSpPr>
            <p:spPr>
              <a:xfrm>
                <a:off x="6058693" y="3040039"/>
                <a:ext cx="86791" cy="387479"/>
              </a:xfrm>
              <a:custGeom>
                <a:avLst/>
                <a:gdLst>
                  <a:gd name="connsiteX0" fmla="*/ 14510 w 86791"/>
                  <a:gd name="connsiteY0" fmla="*/ 0 h 387479"/>
                  <a:gd name="connsiteX1" fmla="*/ 85743 w 86791"/>
                  <a:gd name="connsiteY1" fmla="*/ 259638 h 387479"/>
                  <a:gd name="connsiteX2" fmla="*/ 0 w 86791"/>
                  <a:gd name="connsiteY2" fmla="*/ 387479 h 38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791" h="387479">
                    <a:moveTo>
                      <a:pt x="14510" y="0"/>
                    </a:moveTo>
                    <a:cubicBezTo>
                      <a:pt x="14510" y="0"/>
                      <a:pt x="96956" y="150906"/>
                      <a:pt x="85743" y="259638"/>
                    </a:cubicBezTo>
                    <a:cubicBezTo>
                      <a:pt x="85743" y="259638"/>
                      <a:pt x="57382" y="343328"/>
                      <a:pt x="0" y="387479"/>
                    </a:cubicBezTo>
                  </a:path>
                </a:pathLst>
              </a:custGeom>
              <a:noFill/>
              <a:ln w="6583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pt-BR" sz="2400" kern="1200"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37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">
            <a:extLst>
              <a:ext uri="{FF2B5EF4-FFF2-40B4-BE49-F238E27FC236}">
                <a16:creationId xmlns:a16="http://schemas.microsoft.com/office/drawing/2014/main" xmlns="" id="{0B6E0C56-ED5E-7141-9E7A-E4918088B657}"/>
              </a:ext>
            </a:extLst>
          </p:cNvPr>
          <p:cNvSpPr/>
          <p:nvPr/>
        </p:nvSpPr>
        <p:spPr>
          <a:xfrm>
            <a:off x="1219200" y="3109847"/>
            <a:ext cx="2733120" cy="2957239"/>
          </a:xfrm>
          <a:custGeom>
            <a:avLst/>
            <a:gdLst>
              <a:gd name="connsiteX0" fmla="*/ 2049840 w 2049840"/>
              <a:gd name="connsiteY0" fmla="*/ 2217929 h 2217929"/>
              <a:gd name="connsiteX1" fmla="*/ 362436 w 2049840"/>
              <a:gd name="connsiteY1" fmla="*/ 2217929 h 2217929"/>
              <a:gd name="connsiteX2" fmla="*/ 0 w 2049840"/>
              <a:gd name="connsiteY2" fmla="*/ 1856182 h 2217929"/>
              <a:gd name="connsiteX3" fmla="*/ 0 w 2049840"/>
              <a:gd name="connsiteY3" fmla="*/ 0 h 2217929"/>
              <a:gd name="connsiteX4" fmla="*/ 1687405 w 2049840"/>
              <a:gd name="connsiteY4" fmla="*/ 0 h 2217929"/>
              <a:gd name="connsiteX5" fmla="*/ 2049840 w 2049840"/>
              <a:gd name="connsiteY5" fmla="*/ 361748 h 2217929"/>
              <a:gd name="connsiteX6" fmla="*/ 2049840 w 2049840"/>
              <a:gd name="connsiteY6" fmla="*/ 2217929 h 221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840" h="2217929">
                <a:moveTo>
                  <a:pt x="2049840" y="2217929"/>
                </a:moveTo>
                <a:lnTo>
                  <a:pt x="362436" y="2217929"/>
                </a:lnTo>
                <a:cubicBezTo>
                  <a:pt x="162403" y="2217929"/>
                  <a:pt x="0" y="2055835"/>
                  <a:pt x="0" y="1856182"/>
                </a:cubicBezTo>
                <a:lnTo>
                  <a:pt x="0" y="0"/>
                </a:lnTo>
                <a:lnTo>
                  <a:pt x="1687405" y="0"/>
                </a:lnTo>
                <a:cubicBezTo>
                  <a:pt x="1887437" y="0"/>
                  <a:pt x="2049840" y="162095"/>
                  <a:pt x="2049840" y="361748"/>
                </a:cubicBezTo>
                <a:lnTo>
                  <a:pt x="2049840" y="2217929"/>
                </a:lnTo>
                <a:close/>
              </a:path>
            </a:pathLst>
          </a:custGeom>
          <a:solidFill>
            <a:srgbClr val="E9F2A5"/>
          </a:soli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4" name="Graphic 9">
            <a:extLst>
              <a:ext uri="{FF2B5EF4-FFF2-40B4-BE49-F238E27FC236}">
                <a16:creationId xmlns:a16="http://schemas.microsoft.com/office/drawing/2014/main" xmlns="" id="{00A6969D-7FCB-5B4A-82C7-1C2B78C910FD}"/>
              </a:ext>
            </a:extLst>
          </p:cNvPr>
          <p:cNvSpPr/>
          <p:nvPr/>
        </p:nvSpPr>
        <p:spPr>
          <a:xfrm>
            <a:off x="4591940" y="3109847"/>
            <a:ext cx="2733120" cy="2957239"/>
          </a:xfrm>
          <a:custGeom>
            <a:avLst/>
            <a:gdLst>
              <a:gd name="connsiteX0" fmla="*/ 2049840 w 2049840"/>
              <a:gd name="connsiteY0" fmla="*/ 2217929 h 2217929"/>
              <a:gd name="connsiteX1" fmla="*/ 362436 w 2049840"/>
              <a:gd name="connsiteY1" fmla="*/ 2217929 h 2217929"/>
              <a:gd name="connsiteX2" fmla="*/ 0 w 2049840"/>
              <a:gd name="connsiteY2" fmla="*/ 1856182 h 2217929"/>
              <a:gd name="connsiteX3" fmla="*/ 0 w 2049840"/>
              <a:gd name="connsiteY3" fmla="*/ 0 h 2217929"/>
              <a:gd name="connsiteX4" fmla="*/ 1687405 w 2049840"/>
              <a:gd name="connsiteY4" fmla="*/ 0 h 2217929"/>
              <a:gd name="connsiteX5" fmla="*/ 2049840 w 2049840"/>
              <a:gd name="connsiteY5" fmla="*/ 361748 h 2217929"/>
              <a:gd name="connsiteX6" fmla="*/ 2049840 w 2049840"/>
              <a:gd name="connsiteY6" fmla="*/ 2217929 h 221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840" h="2217929">
                <a:moveTo>
                  <a:pt x="2049840" y="2217929"/>
                </a:moveTo>
                <a:lnTo>
                  <a:pt x="362436" y="2217929"/>
                </a:lnTo>
                <a:cubicBezTo>
                  <a:pt x="162403" y="2217929"/>
                  <a:pt x="0" y="2055835"/>
                  <a:pt x="0" y="1856182"/>
                </a:cubicBezTo>
                <a:lnTo>
                  <a:pt x="0" y="0"/>
                </a:lnTo>
                <a:lnTo>
                  <a:pt x="1687405" y="0"/>
                </a:lnTo>
                <a:cubicBezTo>
                  <a:pt x="1887437" y="0"/>
                  <a:pt x="2049840" y="162095"/>
                  <a:pt x="2049840" y="361748"/>
                </a:cubicBezTo>
                <a:lnTo>
                  <a:pt x="2049840" y="2217929"/>
                </a:lnTo>
                <a:close/>
              </a:path>
            </a:pathLst>
          </a:custGeom>
          <a:solidFill>
            <a:srgbClr val="E9F2A5"/>
          </a:soli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6" name="Graphic 10">
            <a:extLst>
              <a:ext uri="{FF2B5EF4-FFF2-40B4-BE49-F238E27FC236}">
                <a16:creationId xmlns:a16="http://schemas.microsoft.com/office/drawing/2014/main" xmlns="" id="{38564F42-4A77-2140-B41A-797631F0A9BA}"/>
              </a:ext>
            </a:extLst>
          </p:cNvPr>
          <p:cNvSpPr/>
          <p:nvPr/>
        </p:nvSpPr>
        <p:spPr>
          <a:xfrm>
            <a:off x="7941892" y="3109847"/>
            <a:ext cx="2733120" cy="2957239"/>
          </a:xfrm>
          <a:custGeom>
            <a:avLst/>
            <a:gdLst>
              <a:gd name="connsiteX0" fmla="*/ 2049840 w 2049840"/>
              <a:gd name="connsiteY0" fmla="*/ 2217929 h 2217929"/>
              <a:gd name="connsiteX1" fmla="*/ 362436 w 2049840"/>
              <a:gd name="connsiteY1" fmla="*/ 2217929 h 2217929"/>
              <a:gd name="connsiteX2" fmla="*/ 0 w 2049840"/>
              <a:gd name="connsiteY2" fmla="*/ 1856182 h 2217929"/>
              <a:gd name="connsiteX3" fmla="*/ 0 w 2049840"/>
              <a:gd name="connsiteY3" fmla="*/ 0 h 2217929"/>
              <a:gd name="connsiteX4" fmla="*/ 1687405 w 2049840"/>
              <a:gd name="connsiteY4" fmla="*/ 0 h 2217929"/>
              <a:gd name="connsiteX5" fmla="*/ 2049840 w 2049840"/>
              <a:gd name="connsiteY5" fmla="*/ 361748 h 2217929"/>
              <a:gd name="connsiteX6" fmla="*/ 2049840 w 2049840"/>
              <a:gd name="connsiteY6" fmla="*/ 2217929 h 221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840" h="2217929">
                <a:moveTo>
                  <a:pt x="2049840" y="2217929"/>
                </a:moveTo>
                <a:lnTo>
                  <a:pt x="362436" y="2217929"/>
                </a:lnTo>
                <a:cubicBezTo>
                  <a:pt x="162403" y="2217929"/>
                  <a:pt x="0" y="2055835"/>
                  <a:pt x="0" y="1856182"/>
                </a:cubicBezTo>
                <a:lnTo>
                  <a:pt x="0" y="0"/>
                </a:lnTo>
                <a:lnTo>
                  <a:pt x="1687405" y="0"/>
                </a:lnTo>
                <a:cubicBezTo>
                  <a:pt x="1887437" y="0"/>
                  <a:pt x="2049840" y="162095"/>
                  <a:pt x="2049840" y="361748"/>
                </a:cubicBezTo>
                <a:lnTo>
                  <a:pt x="2049840" y="2217929"/>
                </a:lnTo>
                <a:close/>
              </a:path>
            </a:pathLst>
          </a:custGeom>
          <a:solidFill>
            <a:srgbClr val="E9F2A5"/>
          </a:soli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563623" cy="715961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6666"/>
                </a:solidFill>
              </a:rPr>
              <a:t>Καινοτομία </a:t>
            </a:r>
            <a:r>
              <a:rPr lang="el-GR" dirty="0">
                <a:solidFill>
                  <a:srgbClr val="006666"/>
                </a:solidFill>
              </a:rPr>
              <a:t>για τη βιωσιμότητα:</a:t>
            </a:r>
            <a:r>
              <a:rPr lang="el-GR" dirty="0">
                <a:solidFill>
                  <a:schemeClr val="tx1"/>
                </a:solidFill>
              </a:rPr>
              <a:t/>
            </a:r>
            <a:br>
              <a:rPr lang="el-GR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xmlns="" id="{4852115D-7127-2C40-A0D2-08696183845F}"/>
              </a:ext>
            </a:extLst>
          </p:cNvPr>
          <p:cNvSpPr txBox="1">
            <a:spLocks/>
          </p:cNvSpPr>
          <p:nvPr/>
        </p:nvSpPr>
        <p:spPr>
          <a:xfrm>
            <a:off x="1716234" y="3317830"/>
            <a:ext cx="2161123" cy="4277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l-GR" sz="20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ΠΕΡΙΒΑΛΛΟΝ</a:t>
            </a:r>
          </a:p>
          <a:p>
            <a:pPr>
              <a:buClrTx/>
            </a:pPr>
            <a:r>
              <a:rPr lang="el-GR" sz="14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4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</a:t>
            </a:r>
            <a:r>
              <a:rPr lang="el-GR" sz="14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l-GR" sz="1400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Tx/>
              <a:buFontTx/>
              <a:buNone/>
            </a:pPr>
            <a:endParaRPr lang="en-US" sz="1867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xmlns="" id="{540273E5-4601-EF40-8546-485415302560}"/>
              </a:ext>
            </a:extLst>
          </p:cNvPr>
          <p:cNvSpPr txBox="1">
            <a:spLocks/>
          </p:cNvSpPr>
          <p:nvPr/>
        </p:nvSpPr>
        <p:spPr>
          <a:xfrm>
            <a:off x="4826963" y="3264367"/>
            <a:ext cx="2205141" cy="346349"/>
          </a:xfrm>
          <a:prstGeom prst="rect">
            <a:avLst/>
          </a:prstGeom>
        </p:spPr>
        <p:txBody>
          <a:bodyPr vert="horz" lIns="0" tIns="0" rIns="0" bIns="0" rtlCol="0" anchor="ctr">
            <a:normAutofit fontScale="25000" lnSpcReduction="20000"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l-GR" sz="80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ΚΟΙΝΩΝΙΑ</a:t>
            </a:r>
          </a:p>
          <a:p>
            <a:pPr algn="ctr">
              <a:buClrTx/>
              <a:buFontTx/>
              <a:buNone/>
            </a:pPr>
            <a:r>
              <a:rPr lang="el-GR" sz="56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56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</a:t>
            </a:r>
            <a:r>
              <a:rPr lang="el-GR" sz="56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5600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xmlns="" id="{6C28BF16-E6B9-174A-B518-82A0FFB928D8}"/>
              </a:ext>
            </a:extLst>
          </p:cNvPr>
          <p:cNvSpPr txBox="1">
            <a:spLocks/>
          </p:cNvSpPr>
          <p:nvPr/>
        </p:nvSpPr>
        <p:spPr>
          <a:xfrm>
            <a:off x="8179916" y="3198405"/>
            <a:ext cx="2236564" cy="478276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l-GR" sz="22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ΔΙΑΚΥΒΕΡΝΗΣΗ</a:t>
            </a:r>
          </a:p>
          <a:p>
            <a:pPr algn="ctr">
              <a:buClrTx/>
              <a:buFontTx/>
              <a:buNone/>
            </a:pPr>
            <a:r>
              <a:rPr lang="el-GR" sz="16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6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GOVERNANCE</a:t>
            </a:r>
            <a:r>
              <a:rPr lang="el-GR" sz="1600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600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BAD71F3-F74C-484F-B191-536D893AC3C9}"/>
              </a:ext>
            </a:extLst>
          </p:cNvPr>
          <p:cNvSpPr/>
          <p:nvPr/>
        </p:nvSpPr>
        <p:spPr>
          <a:xfrm>
            <a:off x="1930401" y="1701801"/>
            <a:ext cx="1212148" cy="1212148"/>
          </a:xfrm>
          <a:prstGeom prst="ellips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 kern="1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ACB2202-72B4-6A4C-B4A0-992420DAA5B6}"/>
              </a:ext>
            </a:extLst>
          </p:cNvPr>
          <p:cNvSpPr/>
          <p:nvPr/>
        </p:nvSpPr>
        <p:spPr>
          <a:xfrm>
            <a:off x="5370286" y="1701801"/>
            <a:ext cx="1212148" cy="1212148"/>
          </a:xfrm>
          <a:prstGeom prst="ellips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 kern="1200" dirty="0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9975105-ED44-AA49-81D8-777EED4743F4}"/>
              </a:ext>
            </a:extLst>
          </p:cNvPr>
          <p:cNvSpPr/>
          <p:nvPr/>
        </p:nvSpPr>
        <p:spPr>
          <a:xfrm>
            <a:off x="8799286" y="1701801"/>
            <a:ext cx="1212148" cy="1212148"/>
          </a:xfrm>
          <a:prstGeom prst="ellips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2400" kern="1200" dirty="0">
              <a:solidFill>
                <a:srgbClr val="FFFFFF"/>
              </a:solidFill>
            </a:endParaRPr>
          </a:p>
        </p:txBody>
      </p:sp>
      <p:pic>
        <p:nvPicPr>
          <p:cNvPr id="16" name="Graphic 15" descr="meeting">
            <a:extLst>
              <a:ext uri="{FF2B5EF4-FFF2-40B4-BE49-F238E27FC236}">
                <a16:creationId xmlns:a16="http://schemas.microsoft.com/office/drawing/2014/main" xmlns="" id="{6D581378-97EB-D54C-AD6C-887F56AD8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2141" y="1962426"/>
            <a:ext cx="690895" cy="690895"/>
          </a:xfrm>
          <a:prstGeom prst="rect">
            <a:avLst/>
          </a:prstGeom>
        </p:spPr>
      </p:pic>
      <p:pic>
        <p:nvPicPr>
          <p:cNvPr id="17" name="Graphic 16" descr="court">
            <a:extLst>
              <a:ext uri="{FF2B5EF4-FFF2-40B4-BE49-F238E27FC236}">
                <a16:creationId xmlns:a16="http://schemas.microsoft.com/office/drawing/2014/main" xmlns="" id="{E98C01E8-E4CE-B646-ADD1-FC4632A1D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59911" y="1962425"/>
            <a:ext cx="690895" cy="690895"/>
          </a:xfrm>
          <a:prstGeom prst="rect">
            <a:avLst/>
          </a:prstGeom>
        </p:spPr>
      </p:pic>
      <p:pic>
        <p:nvPicPr>
          <p:cNvPr id="18" name="Graphic 17" descr="leaf">
            <a:extLst>
              <a:ext uri="{FF2B5EF4-FFF2-40B4-BE49-F238E27FC236}">
                <a16:creationId xmlns:a16="http://schemas.microsoft.com/office/drawing/2014/main" xmlns="" id="{B7E2B3B2-62E9-BD47-8ACF-2543D48E0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91026" y="1979861"/>
            <a:ext cx="690895" cy="690895"/>
          </a:xfrm>
          <a:prstGeom prst="rect">
            <a:avLst/>
          </a:prstGeom>
        </p:spPr>
      </p:pic>
      <p:sp>
        <p:nvSpPr>
          <p:cNvPr id="19" name="Title 11">
            <a:extLst>
              <a:ext uri="{FF2B5EF4-FFF2-40B4-BE49-F238E27FC236}">
                <a16:creationId xmlns:a16="http://schemas.microsoft.com/office/drawing/2014/main" xmlns="" id="{F689775C-D9CF-084A-B0CF-DEDEE9617A65}"/>
              </a:ext>
            </a:extLst>
          </p:cNvPr>
          <p:cNvSpPr txBox="1">
            <a:spLocks/>
          </p:cNvSpPr>
          <p:nvPr/>
        </p:nvSpPr>
        <p:spPr>
          <a:xfrm>
            <a:off x="1513439" y="3727584"/>
            <a:ext cx="2363917" cy="2005672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dirty="0">
                <a:solidFill>
                  <a:srgbClr val="006666"/>
                </a:solidFill>
              </a:rPr>
              <a:t>Αξιολογούν τον τρόπο με τον οποίο μια επιχείρηση επηρεάζει το φυσικό περιβάλλον. </a:t>
            </a:r>
            <a:endParaRPr lang="el-GR" sz="1600" dirty="0" smtClean="0">
              <a:solidFill>
                <a:srgbClr val="006666"/>
              </a:solidFill>
            </a:endParaRPr>
          </a:p>
          <a:p>
            <a:r>
              <a:rPr lang="el-GR" sz="1600" dirty="0" smtClean="0">
                <a:solidFill>
                  <a:srgbClr val="006666"/>
                </a:solidFill>
              </a:rPr>
              <a:t>Περιλαμβάνουν</a:t>
            </a:r>
            <a:r>
              <a:rPr lang="el-GR" sz="1600" dirty="0">
                <a:solidFill>
                  <a:srgbClr val="00666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dirty="0">
                <a:solidFill>
                  <a:srgbClr val="006666"/>
                </a:solidFill>
              </a:rPr>
              <a:t>Εκπομπές αερίων θερμοκηπίου (</a:t>
            </a:r>
            <a:r>
              <a:rPr lang="el-GR" sz="1600" dirty="0" smtClean="0">
                <a:solidFill>
                  <a:srgbClr val="006666"/>
                </a:solidFill>
              </a:rPr>
              <a:t>GHG)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dirty="0" smtClean="0">
                <a:solidFill>
                  <a:srgbClr val="006666"/>
                </a:solidFill>
              </a:rPr>
              <a:t>Διαχείριση </a:t>
            </a:r>
            <a:r>
              <a:rPr lang="el-GR" sz="1600" dirty="0">
                <a:solidFill>
                  <a:srgbClr val="006666"/>
                </a:solidFill>
              </a:rPr>
              <a:t>αποβλήτων και </a:t>
            </a:r>
            <a:r>
              <a:rPr lang="el-GR" sz="1600" dirty="0" smtClean="0">
                <a:solidFill>
                  <a:srgbClr val="006666"/>
                </a:solidFill>
              </a:rPr>
              <a:t>ρύπανσης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dirty="0" smtClean="0">
                <a:solidFill>
                  <a:srgbClr val="006666"/>
                </a:solidFill>
              </a:rPr>
              <a:t>Χρήση </a:t>
            </a:r>
            <a:r>
              <a:rPr lang="el-GR" sz="1600" dirty="0">
                <a:solidFill>
                  <a:srgbClr val="006666"/>
                </a:solidFill>
              </a:rPr>
              <a:t>φυσικών πόρων και ενεργειακή </a:t>
            </a:r>
            <a:r>
              <a:rPr lang="el-GR" sz="1600" dirty="0" smtClean="0">
                <a:solidFill>
                  <a:srgbClr val="006666"/>
                </a:solidFill>
              </a:rPr>
              <a:t>αποδοτικότητα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600" dirty="0" smtClean="0">
                <a:solidFill>
                  <a:srgbClr val="006666"/>
                </a:solidFill>
              </a:rPr>
              <a:t>Αντιμετώπιση </a:t>
            </a:r>
            <a:r>
              <a:rPr lang="el-GR" sz="1600" dirty="0">
                <a:solidFill>
                  <a:srgbClr val="006666"/>
                </a:solidFill>
              </a:rPr>
              <a:t>της κλιματικής αλλαγής και στρατηγικές προσαρμογής</a:t>
            </a:r>
          </a:p>
        </p:txBody>
      </p:sp>
      <p:sp>
        <p:nvSpPr>
          <p:cNvPr id="22" name="Title 11">
            <a:extLst>
              <a:ext uri="{FF2B5EF4-FFF2-40B4-BE49-F238E27FC236}">
                <a16:creationId xmlns:a16="http://schemas.microsoft.com/office/drawing/2014/main" xmlns="" id="{F689775C-D9CF-084A-B0CF-DEDEE9617A65}"/>
              </a:ext>
            </a:extLst>
          </p:cNvPr>
          <p:cNvSpPr txBox="1">
            <a:spLocks/>
          </p:cNvSpPr>
          <p:nvPr/>
        </p:nvSpPr>
        <p:spPr>
          <a:xfrm>
            <a:off x="4826963" y="3724555"/>
            <a:ext cx="2363917" cy="2005672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20000"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400" dirty="0">
                <a:solidFill>
                  <a:srgbClr val="006666"/>
                </a:solidFill>
              </a:rPr>
              <a:t>Αναφέρονται στον τρόπο με τον οποίο μια επιχείρηση </a:t>
            </a:r>
            <a:r>
              <a:rPr lang="el-GR" sz="1400" dirty="0" err="1">
                <a:solidFill>
                  <a:srgbClr val="006666"/>
                </a:solidFill>
              </a:rPr>
              <a:t>αλληλεπιδρά</a:t>
            </a:r>
            <a:r>
              <a:rPr lang="el-GR" sz="1400" dirty="0">
                <a:solidFill>
                  <a:srgbClr val="006666"/>
                </a:solidFill>
              </a:rPr>
              <a:t> με τους εργαζόμενους, τους προμηθευτές, τους πελάτες και την κοινωνία. Περιλαμβάνουν: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>
                <a:solidFill>
                  <a:srgbClr val="006666"/>
                </a:solidFill>
              </a:rPr>
              <a:t>Εργασιακά δικαιώματα και συνθήκες </a:t>
            </a:r>
            <a:r>
              <a:rPr lang="el-GR" sz="1400" dirty="0" smtClean="0">
                <a:solidFill>
                  <a:srgbClr val="006666"/>
                </a:solidFill>
              </a:rPr>
              <a:t>εργασίας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 smtClean="0">
                <a:solidFill>
                  <a:srgbClr val="006666"/>
                </a:solidFill>
              </a:rPr>
              <a:t>Ίση </a:t>
            </a:r>
            <a:r>
              <a:rPr lang="el-GR" sz="1400" dirty="0">
                <a:solidFill>
                  <a:srgbClr val="006666"/>
                </a:solidFill>
              </a:rPr>
              <a:t>μεταχείριση, ποικιλομορφία και </a:t>
            </a:r>
            <a:r>
              <a:rPr lang="el-GR" sz="1400" dirty="0" smtClean="0">
                <a:solidFill>
                  <a:srgbClr val="006666"/>
                </a:solidFill>
              </a:rPr>
              <a:t>ένταξη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 smtClean="0">
                <a:solidFill>
                  <a:srgbClr val="006666"/>
                </a:solidFill>
              </a:rPr>
              <a:t>Υγεία </a:t>
            </a:r>
            <a:r>
              <a:rPr lang="el-GR" sz="1400" dirty="0">
                <a:solidFill>
                  <a:srgbClr val="006666"/>
                </a:solidFill>
              </a:rPr>
              <a:t>και ασφάλεια στην </a:t>
            </a:r>
            <a:r>
              <a:rPr lang="el-GR" sz="1400" dirty="0" smtClean="0">
                <a:solidFill>
                  <a:srgbClr val="006666"/>
                </a:solidFill>
              </a:rPr>
              <a:t>εργασία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>
                <a:solidFill>
                  <a:srgbClr val="006666"/>
                </a:solidFill>
              </a:rPr>
              <a:t>Κοινωνική υπευθυνότητα και επιρροή στην κοινότητα</a:t>
            </a:r>
          </a:p>
        </p:txBody>
      </p:sp>
      <p:sp>
        <p:nvSpPr>
          <p:cNvPr id="23" name="Title 11">
            <a:extLst>
              <a:ext uri="{FF2B5EF4-FFF2-40B4-BE49-F238E27FC236}">
                <a16:creationId xmlns:a16="http://schemas.microsoft.com/office/drawing/2014/main" xmlns="" id="{F689775C-D9CF-084A-B0CF-DEDEE9617A65}"/>
              </a:ext>
            </a:extLst>
          </p:cNvPr>
          <p:cNvSpPr txBox="1">
            <a:spLocks/>
          </p:cNvSpPr>
          <p:nvPr/>
        </p:nvSpPr>
        <p:spPr>
          <a:xfrm>
            <a:off x="8179917" y="3684212"/>
            <a:ext cx="2407400" cy="2265067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400" dirty="0">
                <a:solidFill>
                  <a:srgbClr val="006666"/>
                </a:solidFill>
              </a:rPr>
              <a:t>Αφορούν τη διοικητική δομή, τη διαφάνεια και τις επιχειρησιακές πρακτικές. Περιλαμβάνουν: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>
                <a:solidFill>
                  <a:srgbClr val="006666"/>
                </a:solidFill>
              </a:rPr>
              <a:t>Διοικητική σύνθεση και ανεξαρτησία </a:t>
            </a:r>
            <a:r>
              <a:rPr lang="el-GR" sz="1400" dirty="0" smtClean="0">
                <a:solidFill>
                  <a:srgbClr val="006666"/>
                </a:solidFill>
              </a:rPr>
              <a:t>ΔΣ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 smtClean="0">
                <a:solidFill>
                  <a:srgbClr val="006666"/>
                </a:solidFill>
              </a:rPr>
              <a:t>Δεοντολογία </a:t>
            </a:r>
            <a:r>
              <a:rPr lang="el-GR" sz="1400" dirty="0">
                <a:solidFill>
                  <a:srgbClr val="006666"/>
                </a:solidFill>
              </a:rPr>
              <a:t>και κανονιστική </a:t>
            </a:r>
            <a:r>
              <a:rPr lang="el-GR" sz="1400" dirty="0" smtClean="0">
                <a:solidFill>
                  <a:srgbClr val="006666"/>
                </a:solidFill>
              </a:rPr>
              <a:t>συμμόρφωση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 smtClean="0">
                <a:solidFill>
                  <a:srgbClr val="006666"/>
                </a:solidFill>
              </a:rPr>
              <a:t>Αντιμετώπιση </a:t>
            </a:r>
            <a:r>
              <a:rPr lang="el-GR" sz="1400" dirty="0">
                <a:solidFill>
                  <a:srgbClr val="006666"/>
                </a:solidFill>
              </a:rPr>
              <a:t>διαφθοράς και </a:t>
            </a:r>
            <a:r>
              <a:rPr lang="el-GR" sz="1400" dirty="0" smtClean="0">
                <a:solidFill>
                  <a:srgbClr val="006666"/>
                </a:solidFill>
              </a:rPr>
              <a:t>δωροδοκίας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 smtClean="0">
                <a:solidFill>
                  <a:srgbClr val="006666"/>
                </a:solidFill>
              </a:rPr>
              <a:t>Δικαιώματα </a:t>
            </a:r>
            <a:r>
              <a:rPr lang="el-GR" sz="1400" dirty="0">
                <a:solidFill>
                  <a:srgbClr val="006666"/>
                </a:solidFill>
              </a:rPr>
              <a:t>μετόχων και διαφάνεια στις διαδικασίες λήψης αποφάσεων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>
                <a:solidFill>
                  <a:srgbClr val="006666"/>
                </a:solidFill>
              </a:rPr>
              <a:t>ESG, Κυκλική Οικονομία και Κοινωνική Επιρροή</a:t>
            </a:r>
          </a:p>
        </p:txBody>
      </p:sp>
    </p:spTree>
    <p:extLst>
      <p:ext uri="{BB962C8B-B14F-4D97-AF65-F5344CB8AC3E}">
        <p14:creationId xmlns:p14="http://schemas.microsoft.com/office/powerpoint/2010/main" val="25534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2640012A-B0FF-BD67-CD24-38042765D4BD}"/>
              </a:ext>
            </a:extLst>
          </p:cNvPr>
          <p:cNvSpPr/>
          <p:nvPr/>
        </p:nvSpPr>
        <p:spPr>
          <a:xfrm>
            <a:off x="1849124" y="2630734"/>
            <a:ext cx="8527349" cy="4276249"/>
          </a:xfrm>
          <a:custGeom>
            <a:avLst/>
            <a:gdLst>
              <a:gd name="connsiteX0" fmla="*/ 38 w 6395512"/>
              <a:gd name="connsiteY0" fmla="*/ 3207188 h 3207187"/>
              <a:gd name="connsiteX1" fmla="*/ 433083 w 6395512"/>
              <a:gd name="connsiteY1" fmla="*/ 1589313 h 3207187"/>
              <a:gd name="connsiteX2" fmla="*/ 4804546 w 6395512"/>
              <a:gd name="connsiteY2" fmla="*/ 432825 h 3207187"/>
              <a:gd name="connsiteX3" fmla="*/ 6395513 w 6395512"/>
              <a:gd name="connsiteY3" fmla="*/ 3206516 h 320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5512" h="3207187">
                <a:moveTo>
                  <a:pt x="38" y="3207188"/>
                </a:moveTo>
                <a:cubicBezTo>
                  <a:pt x="-2651" y="2657151"/>
                  <a:pt x="136541" y="2099054"/>
                  <a:pt x="433083" y="1589313"/>
                </a:cubicBezTo>
                <a:cubicBezTo>
                  <a:pt x="1320689" y="64119"/>
                  <a:pt x="3277458" y="-453010"/>
                  <a:pt x="4804546" y="432825"/>
                </a:cubicBezTo>
                <a:cubicBezTo>
                  <a:pt x="5820586" y="1023158"/>
                  <a:pt x="6390134" y="2111815"/>
                  <a:pt x="6395513" y="3206516"/>
                </a:cubicBezTo>
              </a:path>
            </a:pathLst>
          </a:custGeom>
          <a:solidFill>
            <a:schemeClr val="accent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6464828B-1563-397E-6949-8EC281F128EB}"/>
              </a:ext>
            </a:extLst>
          </p:cNvPr>
          <p:cNvSpPr/>
          <p:nvPr/>
        </p:nvSpPr>
        <p:spPr>
          <a:xfrm>
            <a:off x="3774962" y="4553597"/>
            <a:ext cx="4695372" cy="2354280"/>
          </a:xfrm>
          <a:custGeom>
            <a:avLst/>
            <a:gdLst>
              <a:gd name="connsiteX0" fmla="*/ 17 w 3521529"/>
              <a:gd name="connsiteY0" fmla="*/ 1765711 h 1765710"/>
              <a:gd name="connsiteX1" fmla="*/ 238730 w 3521529"/>
              <a:gd name="connsiteY1" fmla="*/ 875175 h 1765710"/>
              <a:gd name="connsiteX2" fmla="*/ 2646027 w 3521529"/>
              <a:gd name="connsiteY2" fmla="*/ 238502 h 1765710"/>
              <a:gd name="connsiteX3" fmla="*/ 3521529 w 3521529"/>
              <a:gd name="connsiteY3" fmla="*/ 1765711 h 1765710"/>
              <a:gd name="connsiteX4" fmla="*/ 17 w 3521529"/>
              <a:gd name="connsiteY4" fmla="*/ 1765711 h 176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1529" h="1765710">
                <a:moveTo>
                  <a:pt x="17" y="1765711"/>
                </a:moveTo>
                <a:cubicBezTo>
                  <a:pt x="-1327" y="1462821"/>
                  <a:pt x="75330" y="1155902"/>
                  <a:pt x="238730" y="875175"/>
                </a:cubicBezTo>
                <a:cubicBezTo>
                  <a:pt x="727586" y="35680"/>
                  <a:pt x="1804818" y="-249749"/>
                  <a:pt x="2646027" y="238502"/>
                </a:cubicBezTo>
                <a:cubicBezTo>
                  <a:pt x="3205488" y="563554"/>
                  <a:pt x="3518840" y="1163289"/>
                  <a:pt x="3521529" y="1765711"/>
                </a:cubicBezTo>
                <a:lnTo>
                  <a:pt x="17" y="1765711"/>
                </a:ln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xmlns="" id="{6C589D97-D8D4-0746-F6E9-6EF9C59C91BA}"/>
              </a:ext>
            </a:extLst>
          </p:cNvPr>
          <p:cNvGrpSpPr/>
          <p:nvPr/>
        </p:nvGrpSpPr>
        <p:grpSpPr>
          <a:xfrm>
            <a:off x="3990162" y="3171119"/>
            <a:ext cx="4288305" cy="3728700"/>
            <a:chOff x="2983682" y="2378339"/>
            <a:chExt cx="3216229" cy="27965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F45367B9-2ADA-6F24-DBD6-A30646F054E4}"/>
                </a:ext>
              </a:extLst>
            </p:cNvPr>
            <p:cNvSpPr/>
            <p:nvPr/>
          </p:nvSpPr>
          <p:spPr>
            <a:xfrm>
              <a:off x="4581374" y="2388413"/>
              <a:ext cx="1618537" cy="2781750"/>
            </a:xfrm>
            <a:custGeom>
              <a:avLst/>
              <a:gdLst>
                <a:gd name="connsiteX0" fmla="*/ 1618537 w 1618537"/>
                <a:gd name="connsiteY0" fmla="*/ 0 h 2781750"/>
                <a:gd name="connsiteX1" fmla="*/ 0 w 1618537"/>
                <a:gd name="connsiteY1" fmla="*/ 2781751 h 278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8537" h="2781750">
                  <a:moveTo>
                    <a:pt x="1618537" y="0"/>
                  </a:moveTo>
                  <a:lnTo>
                    <a:pt x="0" y="2781751"/>
                  </a:lnTo>
                </a:path>
              </a:pathLst>
            </a:custGeom>
            <a:ln w="3359" cap="flat">
              <a:solidFill>
                <a:schemeClr val="accent5"/>
              </a:solidFill>
              <a:prstDash val="dash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5D32885-DE5B-42D3-E6CE-3D93BBEA5127}"/>
                </a:ext>
              </a:extLst>
            </p:cNvPr>
            <p:cNvSpPr/>
            <p:nvPr/>
          </p:nvSpPr>
          <p:spPr>
            <a:xfrm>
              <a:off x="2983682" y="2378339"/>
              <a:ext cx="1605761" cy="2796525"/>
            </a:xfrm>
            <a:custGeom>
              <a:avLst/>
              <a:gdLst>
                <a:gd name="connsiteX0" fmla="*/ 0 w 1605761"/>
                <a:gd name="connsiteY0" fmla="*/ 0 h 2796525"/>
                <a:gd name="connsiteX1" fmla="*/ 1605761 w 1605761"/>
                <a:gd name="connsiteY1" fmla="*/ 2796525 h 279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5761" h="2796525">
                  <a:moveTo>
                    <a:pt x="0" y="0"/>
                  </a:moveTo>
                  <a:lnTo>
                    <a:pt x="1605761" y="2796525"/>
                  </a:lnTo>
                </a:path>
              </a:pathLst>
            </a:custGeom>
            <a:ln w="3359" cap="flat">
              <a:solidFill>
                <a:schemeClr val="accent5"/>
              </a:solidFill>
              <a:prstDash val="dash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pt-BR" sz="2400" kern="1200" dirty="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718FFFB-9697-131B-E3FB-2D0B1D4DC88F}"/>
              </a:ext>
            </a:extLst>
          </p:cNvPr>
          <p:cNvSpPr/>
          <p:nvPr/>
        </p:nvSpPr>
        <p:spPr>
          <a:xfrm>
            <a:off x="7618591" y="5104419"/>
            <a:ext cx="1135060" cy="1133653"/>
          </a:xfrm>
          <a:custGeom>
            <a:avLst/>
            <a:gdLst>
              <a:gd name="connsiteX0" fmla="*/ 851296 w 851295"/>
              <a:gd name="connsiteY0" fmla="*/ 425120 h 850240"/>
              <a:gd name="connsiteX1" fmla="*/ 425648 w 851295"/>
              <a:gd name="connsiteY1" fmla="*/ 850240 h 850240"/>
              <a:gd name="connsiteX2" fmla="*/ 0 w 851295"/>
              <a:gd name="connsiteY2" fmla="*/ 425120 h 850240"/>
              <a:gd name="connsiteX3" fmla="*/ 425648 w 851295"/>
              <a:gd name="connsiteY3" fmla="*/ 0 h 850240"/>
              <a:gd name="connsiteX4" fmla="*/ 851296 w 851295"/>
              <a:gd name="connsiteY4" fmla="*/ 425120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5" h="850240">
                <a:moveTo>
                  <a:pt x="851296" y="425120"/>
                </a:moveTo>
                <a:cubicBezTo>
                  <a:pt x="851296" y="659908"/>
                  <a:pt x="660726" y="850240"/>
                  <a:pt x="425648" y="850240"/>
                </a:cubicBezTo>
                <a:cubicBezTo>
                  <a:pt x="190569" y="850240"/>
                  <a:pt x="0" y="659908"/>
                  <a:pt x="0" y="425120"/>
                </a:cubicBezTo>
                <a:cubicBezTo>
                  <a:pt x="0" y="190333"/>
                  <a:pt x="190569" y="0"/>
                  <a:pt x="425648" y="0"/>
                </a:cubicBezTo>
                <a:cubicBezTo>
                  <a:pt x="660726" y="0"/>
                  <a:pt x="851296" y="190333"/>
                  <a:pt x="851296" y="425120"/>
                </a:cubicBezTo>
                <a:close/>
              </a:path>
            </a:pathLst>
          </a:custGeom>
          <a:solidFill>
            <a:srgbClr val="006666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7154291-417F-C276-8A3D-A97967B71A6B}"/>
              </a:ext>
            </a:extLst>
          </p:cNvPr>
          <p:cNvSpPr/>
          <p:nvPr/>
        </p:nvSpPr>
        <p:spPr>
          <a:xfrm>
            <a:off x="5681994" y="4183886"/>
            <a:ext cx="1135060" cy="1133653"/>
          </a:xfrm>
          <a:custGeom>
            <a:avLst/>
            <a:gdLst>
              <a:gd name="connsiteX0" fmla="*/ 851296 w 851295"/>
              <a:gd name="connsiteY0" fmla="*/ 425120 h 850240"/>
              <a:gd name="connsiteX1" fmla="*/ 425648 w 851295"/>
              <a:gd name="connsiteY1" fmla="*/ 850240 h 850240"/>
              <a:gd name="connsiteX2" fmla="*/ 0 w 851295"/>
              <a:gd name="connsiteY2" fmla="*/ 425120 h 850240"/>
              <a:gd name="connsiteX3" fmla="*/ 425648 w 851295"/>
              <a:gd name="connsiteY3" fmla="*/ 0 h 850240"/>
              <a:gd name="connsiteX4" fmla="*/ 851296 w 851295"/>
              <a:gd name="connsiteY4" fmla="*/ 425120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5" h="850240">
                <a:moveTo>
                  <a:pt x="851296" y="425120"/>
                </a:moveTo>
                <a:cubicBezTo>
                  <a:pt x="851296" y="659908"/>
                  <a:pt x="660726" y="850240"/>
                  <a:pt x="425648" y="850240"/>
                </a:cubicBezTo>
                <a:cubicBezTo>
                  <a:pt x="190569" y="850240"/>
                  <a:pt x="0" y="659908"/>
                  <a:pt x="0" y="425120"/>
                </a:cubicBezTo>
                <a:cubicBezTo>
                  <a:pt x="0" y="190333"/>
                  <a:pt x="190569" y="0"/>
                  <a:pt x="425648" y="0"/>
                </a:cubicBezTo>
                <a:cubicBezTo>
                  <a:pt x="660726" y="0"/>
                  <a:pt x="851296" y="190333"/>
                  <a:pt x="851296" y="425120"/>
                </a:cubicBezTo>
                <a:close/>
              </a:path>
            </a:pathLst>
          </a:custGeom>
          <a:solidFill>
            <a:srgbClr val="006666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7920813-BD00-2A4F-98D9-1259B769DC2C}"/>
              </a:ext>
            </a:extLst>
          </p:cNvPr>
          <p:cNvSpPr/>
          <p:nvPr/>
        </p:nvSpPr>
        <p:spPr>
          <a:xfrm>
            <a:off x="4673601" y="2090298"/>
            <a:ext cx="1135060" cy="1133653"/>
          </a:xfrm>
          <a:custGeom>
            <a:avLst/>
            <a:gdLst>
              <a:gd name="connsiteX0" fmla="*/ 851295 w 851295"/>
              <a:gd name="connsiteY0" fmla="*/ 425120 h 850240"/>
              <a:gd name="connsiteX1" fmla="*/ 425648 w 851295"/>
              <a:gd name="connsiteY1" fmla="*/ 850240 h 850240"/>
              <a:gd name="connsiteX2" fmla="*/ 0 w 851295"/>
              <a:gd name="connsiteY2" fmla="*/ 425120 h 850240"/>
              <a:gd name="connsiteX3" fmla="*/ 425648 w 851295"/>
              <a:gd name="connsiteY3" fmla="*/ 0 h 850240"/>
              <a:gd name="connsiteX4" fmla="*/ 851295 w 851295"/>
              <a:gd name="connsiteY4" fmla="*/ 425120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5" h="850240">
                <a:moveTo>
                  <a:pt x="851295" y="425120"/>
                </a:moveTo>
                <a:cubicBezTo>
                  <a:pt x="851295" y="659908"/>
                  <a:pt x="660727" y="850240"/>
                  <a:pt x="425648" y="850240"/>
                </a:cubicBezTo>
                <a:cubicBezTo>
                  <a:pt x="190569" y="850240"/>
                  <a:pt x="0" y="659908"/>
                  <a:pt x="0" y="425120"/>
                </a:cubicBezTo>
                <a:cubicBezTo>
                  <a:pt x="0" y="190333"/>
                  <a:pt x="190569" y="0"/>
                  <a:pt x="425648" y="0"/>
                </a:cubicBezTo>
                <a:cubicBezTo>
                  <a:pt x="660727" y="0"/>
                  <a:pt x="851295" y="190333"/>
                  <a:pt x="851295" y="425120"/>
                </a:cubicBezTo>
                <a:close/>
              </a:path>
            </a:pathLst>
          </a:custGeom>
          <a:solidFill>
            <a:srgbClr val="006666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5965717-1886-723B-E01F-9EACFFA34E38}"/>
              </a:ext>
            </a:extLst>
          </p:cNvPr>
          <p:cNvSpPr/>
          <p:nvPr/>
        </p:nvSpPr>
        <p:spPr>
          <a:xfrm>
            <a:off x="6383341" y="2090298"/>
            <a:ext cx="1135060" cy="1133653"/>
          </a:xfrm>
          <a:custGeom>
            <a:avLst/>
            <a:gdLst>
              <a:gd name="connsiteX0" fmla="*/ 851295 w 851295"/>
              <a:gd name="connsiteY0" fmla="*/ 425120 h 850240"/>
              <a:gd name="connsiteX1" fmla="*/ 425648 w 851295"/>
              <a:gd name="connsiteY1" fmla="*/ 850240 h 850240"/>
              <a:gd name="connsiteX2" fmla="*/ 0 w 851295"/>
              <a:gd name="connsiteY2" fmla="*/ 425120 h 850240"/>
              <a:gd name="connsiteX3" fmla="*/ 425648 w 851295"/>
              <a:gd name="connsiteY3" fmla="*/ 0 h 850240"/>
              <a:gd name="connsiteX4" fmla="*/ 851295 w 851295"/>
              <a:gd name="connsiteY4" fmla="*/ 425120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5" h="850240">
                <a:moveTo>
                  <a:pt x="851295" y="425120"/>
                </a:moveTo>
                <a:cubicBezTo>
                  <a:pt x="851295" y="659908"/>
                  <a:pt x="660726" y="850240"/>
                  <a:pt x="425648" y="850240"/>
                </a:cubicBezTo>
                <a:cubicBezTo>
                  <a:pt x="190569" y="850240"/>
                  <a:pt x="0" y="659908"/>
                  <a:pt x="0" y="425120"/>
                </a:cubicBezTo>
                <a:cubicBezTo>
                  <a:pt x="0" y="190333"/>
                  <a:pt x="190569" y="0"/>
                  <a:pt x="425648" y="0"/>
                </a:cubicBezTo>
                <a:cubicBezTo>
                  <a:pt x="660726" y="0"/>
                  <a:pt x="851295" y="190333"/>
                  <a:pt x="851295" y="425120"/>
                </a:cubicBezTo>
                <a:close/>
              </a:path>
            </a:pathLst>
          </a:custGeom>
          <a:solidFill>
            <a:srgbClr val="006666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DA32260-B170-E5F4-7FA6-D9AB93EA3E28}"/>
              </a:ext>
            </a:extLst>
          </p:cNvPr>
          <p:cNvSpPr/>
          <p:nvPr/>
        </p:nvSpPr>
        <p:spPr>
          <a:xfrm>
            <a:off x="3742709" y="5104419"/>
            <a:ext cx="1135060" cy="1133653"/>
          </a:xfrm>
          <a:custGeom>
            <a:avLst/>
            <a:gdLst>
              <a:gd name="connsiteX0" fmla="*/ 851295 w 851295"/>
              <a:gd name="connsiteY0" fmla="*/ 425120 h 850240"/>
              <a:gd name="connsiteX1" fmla="*/ 425648 w 851295"/>
              <a:gd name="connsiteY1" fmla="*/ 850240 h 850240"/>
              <a:gd name="connsiteX2" fmla="*/ 0 w 851295"/>
              <a:gd name="connsiteY2" fmla="*/ 425120 h 850240"/>
              <a:gd name="connsiteX3" fmla="*/ 425648 w 851295"/>
              <a:gd name="connsiteY3" fmla="*/ 0 h 850240"/>
              <a:gd name="connsiteX4" fmla="*/ 851295 w 851295"/>
              <a:gd name="connsiteY4" fmla="*/ 425120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5" h="850240">
                <a:moveTo>
                  <a:pt x="851295" y="425120"/>
                </a:moveTo>
                <a:cubicBezTo>
                  <a:pt x="851295" y="659908"/>
                  <a:pt x="660727" y="850240"/>
                  <a:pt x="425648" y="850240"/>
                </a:cubicBezTo>
                <a:cubicBezTo>
                  <a:pt x="190569" y="850240"/>
                  <a:pt x="0" y="659908"/>
                  <a:pt x="0" y="425120"/>
                </a:cubicBezTo>
                <a:cubicBezTo>
                  <a:pt x="0" y="190333"/>
                  <a:pt x="190569" y="0"/>
                  <a:pt x="425648" y="0"/>
                </a:cubicBezTo>
                <a:cubicBezTo>
                  <a:pt x="660727" y="0"/>
                  <a:pt x="851295" y="190333"/>
                  <a:pt x="851295" y="425120"/>
                </a:cubicBezTo>
                <a:close/>
              </a:path>
            </a:pathLst>
          </a:custGeom>
          <a:solidFill>
            <a:srgbClr val="006666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A96F1F7-CC08-2F78-A6D6-E949609CF43B}"/>
              </a:ext>
            </a:extLst>
          </p:cNvPr>
          <p:cNvSpPr/>
          <p:nvPr/>
        </p:nvSpPr>
        <p:spPr>
          <a:xfrm>
            <a:off x="8409367" y="3467882"/>
            <a:ext cx="1135060" cy="1133653"/>
          </a:xfrm>
          <a:custGeom>
            <a:avLst/>
            <a:gdLst>
              <a:gd name="connsiteX0" fmla="*/ 851296 w 851295"/>
              <a:gd name="connsiteY0" fmla="*/ 425120 h 850240"/>
              <a:gd name="connsiteX1" fmla="*/ 425648 w 851295"/>
              <a:gd name="connsiteY1" fmla="*/ 850240 h 850240"/>
              <a:gd name="connsiteX2" fmla="*/ 0 w 851295"/>
              <a:gd name="connsiteY2" fmla="*/ 425120 h 850240"/>
              <a:gd name="connsiteX3" fmla="*/ 425648 w 851295"/>
              <a:gd name="connsiteY3" fmla="*/ 0 h 850240"/>
              <a:gd name="connsiteX4" fmla="*/ 851296 w 851295"/>
              <a:gd name="connsiteY4" fmla="*/ 425120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5" h="850240">
                <a:moveTo>
                  <a:pt x="851296" y="425120"/>
                </a:moveTo>
                <a:cubicBezTo>
                  <a:pt x="851296" y="659908"/>
                  <a:pt x="660727" y="850240"/>
                  <a:pt x="425648" y="850240"/>
                </a:cubicBezTo>
                <a:cubicBezTo>
                  <a:pt x="190569" y="850240"/>
                  <a:pt x="0" y="659908"/>
                  <a:pt x="0" y="425120"/>
                </a:cubicBezTo>
                <a:cubicBezTo>
                  <a:pt x="0" y="190333"/>
                  <a:pt x="190569" y="0"/>
                  <a:pt x="425648" y="0"/>
                </a:cubicBezTo>
                <a:cubicBezTo>
                  <a:pt x="660727" y="0"/>
                  <a:pt x="851296" y="190333"/>
                  <a:pt x="851296" y="425120"/>
                </a:cubicBezTo>
                <a:close/>
              </a:path>
            </a:pathLst>
          </a:custGeom>
          <a:solidFill>
            <a:srgbClr val="006666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03C8386-66B9-282F-9FD3-80ED283319FE}"/>
              </a:ext>
            </a:extLst>
          </p:cNvPr>
          <p:cNvSpPr/>
          <p:nvPr/>
        </p:nvSpPr>
        <p:spPr>
          <a:xfrm>
            <a:off x="9282629" y="5158512"/>
            <a:ext cx="1135060" cy="1133653"/>
          </a:xfrm>
          <a:custGeom>
            <a:avLst/>
            <a:gdLst>
              <a:gd name="connsiteX0" fmla="*/ 851295 w 851295"/>
              <a:gd name="connsiteY0" fmla="*/ 425120 h 850240"/>
              <a:gd name="connsiteX1" fmla="*/ 425648 w 851295"/>
              <a:gd name="connsiteY1" fmla="*/ 850240 h 850240"/>
              <a:gd name="connsiteX2" fmla="*/ 0 w 851295"/>
              <a:gd name="connsiteY2" fmla="*/ 425120 h 850240"/>
              <a:gd name="connsiteX3" fmla="*/ 425648 w 851295"/>
              <a:gd name="connsiteY3" fmla="*/ 0 h 850240"/>
              <a:gd name="connsiteX4" fmla="*/ 851295 w 851295"/>
              <a:gd name="connsiteY4" fmla="*/ 425120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5" h="850240">
                <a:moveTo>
                  <a:pt x="851295" y="425120"/>
                </a:moveTo>
                <a:cubicBezTo>
                  <a:pt x="851295" y="659908"/>
                  <a:pt x="660726" y="850240"/>
                  <a:pt x="425648" y="850240"/>
                </a:cubicBezTo>
                <a:cubicBezTo>
                  <a:pt x="190569" y="850240"/>
                  <a:pt x="0" y="659908"/>
                  <a:pt x="0" y="425120"/>
                </a:cubicBezTo>
                <a:cubicBezTo>
                  <a:pt x="0" y="190333"/>
                  <a:pt x="190569" y="0"/>
                  <a:pt x="425648" y="0"/>
                </a:cubicBezTo>
                <a:cubicBezTo>
                  <a:pt x="660726" y="0"/>
                  <a:pt x="851295" y="190333"/>
                  <a:pt x="851295" y="425120"/>
                </a:cubicBezTo>
                <a:close/>
              </a:path>
            </a:pathLst>
          </a:custGeom>
          <a:solidFill>
            <a:srgbClr val="006666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EF3F8B9D-C46D-E105-31B2-717D11A5467B}"/>
              </a:ext>
            </a:extLst>
          </p:cNvPr>
          <p:cNvSpPr/>
          <p:nvPr/>
        </p:nvSpPr>
        <p:spPr>
          <a:xfrm>
            <a:off x="2596033" y="3467882"/>
            <a:ext cx="1135060" cy="1133653"/>
          </a:xfrm>
          <a:custGeom>
            <a:avLst/>
            <a:gdLst>
              <a:gd name="connsiteX0" fmla="*/ 851295 w 851295"/>
              <a:gd name="connsiteY0" fmla="*/ 425120 h 850240"/>
              <a:gd name="connsiteX1" fmla="*/ 425648 w 851295"/>
              <a:gd name="connsiteY1" fmla="*/ 850240 h 850240"/>
              <a:gd name="connsiteX2" fmla="*/ 0 w 851295"/>
              <a:gd name="connsiteY2" fmla="*/ 425120 h 850240"/>
              <a:gd name="connsiteX3" fmla="*/ 425648 w 851295"/>
              <a:gd name="connsiteY3" fmla="*/ 0 h 850240"/>
              <a:gd name="connsiteX4" fmla="*/ 851295 w 851295"/>
              <a:gd name="connsiteY4" fmla="*/ 425120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5" h="850240">
                <a:moveTo>
                  <a:pt x="851295" y="425120"/>
                </a:moveTo>
                <a:cubicBezTo>
                  <a:pt x="851295" y="659908"/>
                  <a:pt x="660726" y="850240"/>
                  <a:pt x="425648" y="850240"/>
                </a:cubicBezTo>
                <a:cubicBezTo>
                  <a:pt x="190569" y="850240"/>
                  <a:pt x="0" y="659908"/>
                  <a:pt x="0" y="425120"/>
                </a:cubicBezTo>
                <a:cubicBezTo>
                  <a:pt x="0" y="190333"/>
                  <a:pt x="190569" y="0"/>
                  <a:pt x="425648" y="0"/>
                </a:cubicBezTo>
                <a:cubicBezTo>
                  <a:pt x="660726" y="0"/>
                  <a:pt x="851295" y="190333"/>
                  <a:pt x="851295" y="425120"/>
                </a:cubicBezTo>
                <a:close/>
              </a:path>
            </a:pathLst>
          </a:custGeom>
          <a:solidFill>
            <a:srgbClr val="006666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E332D9D-B4D5-C6C3-FF07-0F232F99F631}"/>
              </a:ext>
            </a:extLst>
          </p:cNvPr>
          <p:cNvSpPr/>
          <p:nvPr/>
        </p:nvSpPr>
        <p:spPr>
          <a:xfrm>
            <a:off x="1592729" y="5158512"/>
            <a:ext cx="1135060" cy="1133653"/>
          </a:xfrm>
          <a:custGeom>
            <a:avLst/>
            <a:gdLst>
              <a:gd name="connsiteX0" fmla="*/ 851295 w 851295"/>
              <a:gd name="connsiteY0" fmla="*/ 425120 h 850240"/>
              <a:gd name="connsiteX1" fmla="*/ 425648 w 851295"/>
              <a:gd name="connsiteY1" fmla="*/ 850240 h 850240"/>
              <a:gd name="connsiteX2" fmla="*/ 0 w 851295"/>
              <a:gd name="connsiteY2" fmla="*/ 425120 h 850240"/>
              <a:gd name="connsiteX3" fmla="*/ 425648 w 851295"/>
              <a:gd name="connsiteY3" fmla="*/ 0 h 850240"/>
              <a:gd name="connsiteX4" fmla="*/ 851295 w 851295"/>
              <a:gd name="connsiteY4" fmla="*/ 425120 h 8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5" h="850240">
                <a:moveTo>
                  <a:pt x="851295" y="425120"/>
                </a:moveTo>
                <a:cubicBezTo>
                  <a:pt x="851295" y="659908"/>
                  <a:pt x="660726" y="850240"/>
                  <a:pt x="425648" y="850240"/>
                </a:cubicBezTo>
                <a:cubicBezTo>
                  <a:pt x="190569" y="850240"/>
                  <a:pt x="0" y="659908"/>
                  <a:pt x="0" y="425120"/>
                </a:cubicBezTo>
                <a:cubicBezTo>
                  <a:pt x="0" y="190333"/>
                  <a:pt x="190569" y="0"/>
                  <a:pt x="425648" y="0"/>
                </a:cubicBezTo>
                <a:cubicBezTo>
                  <a:pt x="660726" y="0"/>
                  <a:pt x="851295" y="190333"/>
                  <a:pt x="851295" y="425120"/>
                </a:cubicBezTo>
                <a:close/>
              </a:path>
            </a:pathLst>
          </a:custGeom>
          <a:solidFill>
            <a:srgbClr val="006666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pt-BR" sz="2400" kern="1200">
              <a:latin typeface="Calibri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563623" cy="715961"/>
          </a:xfrm>
        </p:spPr>
        <p:txBody>
          <a:bodyPr/>
          <a:lstStyle/>
          <a:p>
            <a:r>
              <a:rPr lang="el-GR" dirty="0" smtClean="0">
                <a:solidFill>
                  <a:srgbClr val="006666"/>
                </a:solidFill>
              </a:rPr>
              <a:t>Οφέλη από την υιοθέτηση </a:t>
            </a:r>
            <a:r>
              <a:rPr lang="en-US" dirty="0" smtClean="0">
                <a:solidFill>
                  <a:srgbClr val="006666"/>
                </a:solidFill>
              </a:rPr>
              <a:t>ESG </a:t>
            </a:r>
            <a:r>
              <a:rPr lang="el-GR" dirty="0" smtClean="0">
                <a:solidFill>
                  <a:srgbClr val="006666"/>
                </a:solidFill>
              </a:rPr>
              <a:t>στρατηγικής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22" name="Title 11">
            <a:extLst>
              <a:ext uri="{FF2B5EF4-FFF2-40B4-BE49-F238E27FC236}">
                <a16:creationId xmlns:a16="http://schemas.microsoft.com/office/drawing/2014/main" xmlns="" id="{477A5BD2-666E-7646-8ECF-38FC73F39C4D}"/>
              </a:ext>
            </a:extLst>
          </p:cNvPr>
          <p:cNvSpPr txBox="1">
            <a:spLocks/>
          </p:cNvSpPr>
          <p:nvPr/>
        </p:nvSpPr>
        <p:spPr>
          <a:xfrm>
            <a:off x="5525554" y="5318615"/>
            <a:ext cx="1377604" cy="3463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1467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</a:t>
            </a:r>
          </a:p>
        </p:txBody>
      </p:sp>
      <p:sp>
        <p:nvSpPr>
          <p:cNvPr id="52" name="Title 11">
            <a:extLst>
              <a:ext uri="{FF2B5EF4-FFF2-40B4-BE49-F238E27FC236}">
                <a16:creationId xmlns:a16="http://schemas.microsoft.com/office/drawing/2014/main" xmlns="" id="{8F31706F-ECA2-004C-8DD6-96A76086F1EB}"/>
              </a:ext>
            </a:extLst>
          </p:cNvPr>
          <p:cNvSpPr txBox="1">
            <a:spLocks/>
          </p:cNvSpPr>
          <p:nvPr/>
        </p:nvSpPr>
        <p:spPr>
          <a:xfrm>
            <a:off x="10624408" y="5158512"/>
            <a:ext cx="1376248" cy="9077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l-GR" sz="1467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Αυξημένη εμπιστοσύνη από επενδυτές</a:t>
            </a:r>
            <a:endParaRPr lang="en-US" sz="1467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Graphic 56" descr="team">
            <a:extLst>
              <a:ext uri="{FF2B5EF4-FFF2-40B4-BE49-F238E27FC236}">
                <a16:creationId xmlns:a16="http://schemas.microsoft.com/office/drawing/2014/main" xmlns="" id="{A2AEA159-7099-5045-9C26-A6A66BDF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48141" y="2202239"/>
            <a:ext cx="917424" cy="917424"/>
          </a:xfrm>
          <a:prstGeom prst="rect">
            <a:avLst/>
          </a:prstGeom>
        </p:spPr>
      </p:pic>
      <p:pic>
        <p:nvPicPr>
          <p:cNvPr id="58" name="Graphic 57" descr="cheers">
            <a:extLst>
              <a:ext uri="{FF2B5EF4-FFF2-40B4-BE49-F238E27FC236}">
                <a16:creationId xmlns:a16="http://schemas.microsoft.com/office/drawing/2014/main" xmlns="" id="{4CD0AAFF-574C-C740-8737-16887423C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62328" y="2219148"/>
            <a:ext cx="901787" cy="901787"/>
          </a:xfrm>
          <a:prstGeom prst="rect">
            <a:avLst/>
          </a:prstGeom>
        </p:spPr>
      </p:pic>
      <p:pic>
        <p:nvPicPr>
          <p:cNvPr id="59" name="Graphic 58" descr="meeting">
            <a:extLst>
              <a:ext uri="{FF2B5EF4-FFF2-40B4-BE49-F238E27FC236}">
                <a16:creationId xmlns:a16="http://schemas.microsoft.com/office/drawing/2014/main" xmlns="" id="{2A1EC691-2EAA-3845-A73E-7B6AC033D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72483" y="4413525"/>
            <a:ext cx="690895" cy="690895"/>
          </a:xfrm>
          <a:prstGeom prst="rect">
            <a:avLst/>
          </a:prstGeom>
        </p:spPr>
      </p:pic>
      <p:pic>
        <p:nvPicPr>
          <p:cNvPr id="60" name="Graphic 59" descr="court">
            <a:extLst>
              <a:ext uri="{FF2B5EF4-FFF2-40B4-BE49-F238E27FC236}">
                <a16:creationId xmlns:a16="http://schemas.microsoft.com/office/drawing/2014/main" xmlns="" id="{78423FEC-30E1-FB40-AC95-F2AD5C8B0B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834735" y="5325875"/>
            <a:ext cx="690895" cy="690895"/>
          </a:xfrm>
          <a:prstGeom prst="rect">
            <a:avLst/>
          </a:prstGeom>
        </p:spPr>
      </p:pic>
      <p:pic>
        <p:nvPicPr>
          <p:cNvPr id="61" name="Graphic 60" descr="leaf">
            <a:extLst>
              <a:ext uri="{FF2B5EF4-FFF2-40B4-BE49-F238E27FC236}">
                <a16:creationId xmlns:a16="http://schemas.microsoft.com/office/drawing/2014/main" xmlns="" id="{71663A98-5BB8-F74C-87CD-E2FF9F292A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47110" y="5364867"/>
            <a:ext cx="690895" cy="690895"/>
          </a:xfrm>
          <a:prstGeom prst="rect">
            <a:avLst/>
          </a:prstGeom>
        </p:spPr>
      </p:pic>
      <p:pic>
        <p:nvPicPr>
          <p:cNvPr id="63" name="Graphic 62" descr="factory">
            <a:extLst>
              <a:ext uri="{FF2B5EF4-FFF2-40B4-BE49-F238E27FC236}">
                <a16:creationId xmlns:a16="http://schemas.microsoft.com/office/drawing/2014/main" xmlns="" id="{CEB1C9AD-9D1E-7D4C-A348-082BF35D27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669094" y="5179604"/>
            <a:ext cx="983435" cy="983435"/>
          </a:xfrm>
          <a:prstGeom prst="rect">
            <a:avLst/>
          </a:prstGeom>
        </p:spPr>
      </p:pic>
      <p:pic>
        <p:nvPicPr>
          <p:cNvPr id="65" name="Graphic 64" descr="world">
            <a:extLst>
              <a:ext uri="{FF2B5EF4-FFF2-40B4-BE49-F238E27FC236}">
                <a16:creationId xmlns:a16="http://schemas.microsoft.com/office/drawing/2014/main" xmlns="" id="{8D63E5C7-7F11-5E4C-BA1D-9C90DB021C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634265" y="3501396"/>
            <a:ext cx="1069747" cy="1069747"/>
          </a:xfrm>
          <a:prstGeom prst="rect">
            <a:avLst/>
          </a:prstGeom>
        </p:spPr>
      </p:pic>
      <p:pic>
        <p:nvPicPr>
          <p:cNvPr id="67" name="Graphic 66" descr="crown">
            <a:extLst>
              <a:ext uri="{FF2B5EF4-FFF2-40B4-BE49-F238E27FC236}">
                <a16:creationId xmlns:a16="http://schemas.microsoft.com/office/drawing/2014/main" xmlns="" id="{6A5F05C4-82B5-DB41-B483-9E7955D2CE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546474" y="3592971"/>
            <a:ext cx="842620" cy="842620"/>
          </a:xfrm>
          <a:prstGeom prst="rect">
            <a:avLst/>
          </a:prstGeom>
        </p:spPr>
      </p:pic>
      <p:pic>
        <p:nvPicPr>
          <p:cNvPr id="71" name="Graphic 70" descr="briefcase">
            <a:extLst>
              <a:ext uri="{FF2B5EF4-FFF2-40B4-BE49-F238E27FC236}">
                <a16:creationId xmlns:a16="http://schemas.microsoft.com/office/drawing/2014/main" xmlns="" id="{018B35EC-3D5F-6942-8BA9-39AFB3272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9478703" y="5353884"/>
            <a:ext cx="742909" cy="742909"/>
          </a:xfrm>
          <a:prstGeom prst="rect">
            <a:avLst/>
          </a:prstGeom>
        </p:spPr>
      </p:pic>
      <p:sp>
        <p:nvSpPr>
          <p:cNvPr id="2" name="Title 11">
            <a:extLst>
              <a:ext uri="{FF2B5EF4-FFF2-40B4-BE49-F238E27FC236}">
                <a16:creationId xmlns:a16="http://schemas.microsoft.com/office/drawing/2014/main" xmlns="" id="{FA14BD76-D2D3-BC1B-3B97-65D29F2253A0}"/>
              </a:ext>
            </a:extLst>
          </p:cNvPr>
          <p:cNvSpPr txBox="1">
            <a:spLocks/>
          </p:cNvSpPr>
          <p:nvPr/>
        </p:nvSpPr>
        <p:spPr>
          <a:xfrm>
            <a:off x="3932149" y="6215433"/>
            <a:ext cx="1891612" cy="4277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defTabSz="914362">
              <a:spcBef>
                <a:spcPct val="0"/>
              </a:spcBef>
              <a:buNone/>
              <a:defRPr sz="1100" b="1">
                <a:solidFill>
                  <a:schemeClr val="accent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buClrTx/>
              <a:buFontTx/>
              <a:buNone/>
            </a:pPr>
            <a:r>
              <a:rPr lang="en-US" sz="1467" kern="1200" dirty="0">
                <a:solidFill>
                  <a:srgbClr val="006666"/>
                </a:solidFill>
              </a:rPr>
              <a:t>ENVIRONMENTAL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xmlns="" id="{14B4E30A-B346-64D3-4D9A-D7663791AFC3}"/>
              </a:ext>
            </a:extLst>
          </p:cNvPr>
          <p:cNvSpPr txBox="1">
            <a:spLocks/>
          </p:cNvSpPr>
          <p:nvPr/>
        </p:nvSpPr>
        <p:spPr>
          <a:xfrm>
            <a:off x="6448360" y="6201925"/>
            <a:ext cx="1873976" cy="4782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defTabSz="914362">
              <a:spcBef>
                <a:spcPct val="0"/>
              </a:spcBef>
              <a:buNone/>
              <a:defRPr sz="1100" b="1">
                <a:solidFill>
                  <a:schemeClr val="accent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buClrTx/>
              <a:buFontTx/>
              <a:buNone/>
            </a:pPr>
            <a:r>
              <a:rPr lang="en-US" sz="1467" kern="1200" dirty="0">
                <a:solidFill>
                  <a:srgbClr val="006666"/>
                </a:solidFill>
              </a:rPr>
              <a:t>GOVERNANCE</a:t>
            </a:r>
          </a:p>
        </p:txBody>
      </p:sp>
      <p:sp>
        <p:nvSpPr>
          <p:cNvPr id="54" name="Title 11">
            <a:extLst>
              <a:ext uri="{FF2B5EF4-FFF2-40B4-BE49-F238E27FC236}">
                <a16:creationId xmlns:a16="http://schemas.microsoft.com/office/drawing/2014/main" xmlns="" id="{8F31706F-ECA2-004C-8DD6-96A76086F1EB}"/>
              </a:ext>
            </a:extLst>
          </p:cNvPr>
          <p:cNvSpPr txBox="1">
            <a:spLocks/>
          </p:cNvSpPr>
          <p:nvPr/>
        </p:nvSpPr>
        <p:spPr>
          <a:xfrm>
            <a:off x="3531435" y="1624679"/>
            <a:ext cx="1376248" cy="9077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l-GR" sz="1467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Βελτιωμένη Φήμη</a:t>
            </a:r>
            <a:endParaRPr lang="en-US" sz="1467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itle 11">
            <a:extLst>
              <a:ext uri="{FF2B5EF4-FFF2-40B4-BE49-F238E27FC236}">
                <a16:creationId xmlns:a16="http://schemas.microsoft.com/office/drawing/2014/main" xmlns="" id="{8F31706F-ECA2-004C-8DD6-96A76086F1EB}"/>
              </a:ext>
            </a:extLst>
          </p:cNvPr>
          <p:cNvSpPr txBox="1">
            <a:spLocks/>
          </p:cNvSpPr>
          <p:nvPr/>
        </p:nvSpPr>
        <p:spPr>
          <a:xfrm>
            <a:off x="9731401" y="3287348"/>
            <a:ext cx="1376248" cy="9077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l-GR" sz="1467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Μεγαλύτερη ανθεκτικότητα</a:t>
            </a:r>
            <a:endParaRPr lang="en-US" sz="1467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xmlns="" id="{8F31706F-ECA2-004C-8DD6-96A76086F1EB}"/>
              </a:ext>
            </a:extLst>
          </p:cNvPr>
          <p:cNvSpPr txBox="1">
            <a:spLocks/>
          </p:cNvSpPr>
          <p:nvPr/>
        </p:nvSpPr>
        <p:spPr>
          <a:xfrm>
            <a:off x="1597980" y="2610656"/>
            <a:ext cx="1514135" cy="9077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l-GR" sz="1467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Μειωμένο περιβαλλοντικό αποτύπωμα</a:t>
            </a:r>
            <a:endParaRPr lang="en-US" sz="1467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itle 11">
            <a:extLst>
              <a:ext uri="{FF2B5EF4-FFF2-40B4-BE49-F238E27FC236}">
                <a16:creationId xmlns:a16="http://schemas.microsoft.com/office/drawing/2014/main" xmlns="" id="{8F31706F-ECA2-004C-8DD6-96A76086F1EB}"/>
              </a:ext>
            </a:extLst>
          </p:cNvPr>
          <p:cNvSpPr txBox="1">
            <a:spLocks/>
          </p:cNvSpPr>
          <p:nvPr/>
        </p:nvSpPr>
        <p:spPr>
          <a:xfrm>
            <a:off x="7513329" y="1566401"/>
            <a:ext cx="1514135" cy="9077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l-GR" sz="1467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Ενίσχυση κοινωνικής ευθύνης</a:t>
            </a:r>
            <a:endParaRPr lang="en-US" sz="1467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itle 11">
            <a:extLst>
              <a:ext uri="{FF2B5EF4-FFF2-40B4-BE49-F238E27FC236}">
                <a16:creationId xmlns:a16="http://schemas.microsoft.com/office/drawing/2014/main" xmlns="" id="{8F31706F-ECA2-004C-8DD6-96A76086F1EB}"/>
              </a:ext>
            </a:extLst>
          </p:cNvPr>
          <p:cNvSpPr txBox="1">
            <a:spLocks/>
          </p:cNvSpPr>
          <p:nvPr/>
        </p:nvSpPr>
        <p:spPr>
          <a:xfrm>
            <a:off x="433549" y="4523492"/>
            <a:ext cx="1514135" cy="9077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l-GR" sz="1467" b="1" dirty="0" smtClean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Μειωμένη εξάρτηση από φυσικούς πόρους</a:t>
            </a:r>
            <a:endParaRPr lang="en-US" sz="1467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="" xmlns:a16="http://schemas.microsoft.com/office/drawing/2014/main" id="{8D062F29-C356-4A2C-926C-4811AEC2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33663A-D75C-4373-A13E-4AB151251E56}" type="slidenum">
              <a:rPr lang="en-GB" alt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B0BC1A21-BE81-43E8-972A-5366E09FD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9989" y="198438"/>
            <a:ext cx="7312025" cy="1143000"/>
          </a:xfrm>
        </p:spPr>
        <p:txBody>
          <a:bodyPr/>
          <a:lstStyle/>
          <a:p>
            <a:pPr eaLnBrk="1" hangingPunct="1"/>
            <a:r>
              <a:rPr lang="el-GR" altLang="en-US" sz="3200" dirty="0">
                <a:solidFill>
                  <a:srgbClr val="006666"/>
                </a:solidFill>
              </a:rPr>
              <a:t>...πρέπει πρώτα να κατανοήσουμε την επιχειρηματικότητα</a:t>
            </a:r>
            <a:endParaRPr lang="en-GB" altLang="en-US" sz="3200" dirty="0">
              <a:solidFill>
                <a:srgbClr val="006666"/>
              </a:solidFill>
            </a:endParaRPr>
          </a:p>
        </p:txBody>
      </p:sp>
      <p:pic>
        <p:nvPicPr>
          <p:cNvPr id="9220" name="Picture 7">
            <a:extLst>
              <a:ext uri="{FF2B5EF4-FFF2-40B4-BE49-F238E27FC236}">
                <a16:creationId xmlns="" xmlns:a16="http://schemas.microsoft.com/office/drawing/2014/main" id="{5448968E-5F2A-4608-83AC-9D76522E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530350"/>
            <a:ext cx="5472112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WordArt 8">
            <a:extLst>
              <a:ext uri="{FF2B5EF4-FFF2-40B4-BE49-F238E27FC236}">
                <a16:creationId xmlns="" xmlns:a16="http://schemas.microsoft.com/office/drawing/2014/main" id="{2C71271B-AF74-4367-A702-52DD6111A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16950" y="3141663"/>
            <a:ext cx="863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;;;</a:t>
            </a:r>
          </a:p>
        </p:txBody>
      </p:sp>
    </p:spTree>
    <p:extLst>
      <p:ext uri="{BB962C8B-B14F-4D97-AF65-F5344CB8AC3E}">
        <p14:creationId xmlns:p14="http://schemas.microsoft.com/office/powerpoint/2010/main" val="15006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563623" cy="715961"/>
          </a:xfrm>
        </p:spPr>
        <p:txBody>
          <a:bodyPr/>
          <a:lstStyle/>
          <a:p>
            <a:r>
              <a:rPr lang="el-GR" dirty="0" smtClean="0">
                <a:solidFill>
                  <a:srgbClr val="006666"/>
                </a:solidFill>
              </a:rPr>
              <a:t>Μελέτη Περίπτωσης</a:t>
            </a: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3"/>
          <a:srcRect l="18107" t="11151" r="16335" b="3801"/>
          <a:stretch/>
        </p:blipFill>
        <p:spPr>
          <a:xfrm>
            <a:off x="0" y="1025352"/>
            <a:ext cx="12192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132" y="64466"/>
            <a:ext cx="11573197" cy="724247"/>
          </a:xfrm>
        </p:spPr>
        <p:txBody>
          <a:bodyPr/>
          <a:lstStyle/>
          <a:p>
            <a:r>
              <a:rPr lang="el-GR" sz="3600" dirty="0" smtClean="0">
                <a:solidFill>
                  <a:srgbClr val="006666"/>
                </a:solidFill>
              </a:rPr>
              <a:t>Δείκτης Οικολογικής Καινοτομίας (</a:t>
            </a:r>
            <a:r>
              <a:rPr lang="en-US" sz="3600" dirty="0" smtClean="0">
                <a:solidFill>
                  <a:srgbClr val="006666"/>
                </a:solidFill>
              </a:rPr>
              <a:t>Eco-Innovation Index)</a:t>
            </a:r>
            <a:endParaRPr lang="en-US" sz="3600" dirty="0">
              <a:solidFill>
                <a:srgbClr val="006666"/>
              </a:solidFill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6271FE43-CEEE-4DB6-BD90-67182E0D1342}"/>
              </a:ext>
            </a:extLst>
          </p:cNvPr>
          <p:cNvGrpSpPr/>
          <p:nvPr/>
        </p:nvGrpSpPr>
        <p:grpSpPr>
          <a:xfrm>
            <a:off x="1281075" y="2088697"/>
            <a:ext cx="3846917" cy="3894679"/>
            <a:chOff x="827366" y="1699857"/>
            <a:chExt cx="4759542" cy="4818634"/>
          </a:xfrm>
        </p:grpSpPr>
        <p:sp>
          <p:nvSpPr>
            <p:cNvPr id="4" name="원형: 비어 있음 1">
              <a:extLst>
                <a:ext uri="{FF2B5EF4-FFF2-40B4-BE49-F238E27FC236}">
                  <a16:creationId xmlns:a16="http://schemas.microsoft.com/office/drawing/2014/main" xmlns="" id="{C41C7D38-BCFA-4C55-8CC6-661A1F8F294B}"/>
                </a:ext>
              </a:extLst>
            </p:cNvPr>
            <p:cNvSpPr/>
            <p:nvPr/>
          </p:nvSpPr>
          <p:spPr>
            <a:xfrm>
              <a:off x="827366" y="1758949"/>
              <a:ext cx="4759542" cy="4759542"/>
            </a:xfrm>
            <a:prstGeom prst="donut">
              <a:avLst>
                <a:gd name="adj" fmla="val 81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ko-KR" altLang="en-US" sz="2700" kern="1200">
                <a:solidFill>
                  <a:prstClr val="black"/>
                </a:solidFill>
              </a:endParaRPr>
            </a:p>
          </p:txBody>
        </p:sp>
        <p:sp>
          <p:nvSpPr>
            <p:cNvPr id="5" name="자유형: 도형 19">
              <a:extLst>
                <a:ext uri="{FF2B5EF4-FFF2-40B4-BE49-F238E27FC236}">
                  <a16:creationId xmlns:a16="http://schemas.microsoft.com/office/drawing/2014/main" xmlns="" id="{3FF96071-440A-4A7F-B6D0-AA6DB060C628}"/>
                </a:ext>
              </a:extLst>
            </p:cNvPr>
            <p:cNvSpPr txBox="1">
              <a:spLocks/>
            </p:cNvSpPr>
            <p:nvPr/>
          </p:nvSpPr>
          <p:spPr>
            <a:xfrm>
              <a:off x="3612243" y="2174773"/>
              <a:ext cx="1822409" cy="2586876"/>
            </a:xfrm>
            <a:custGeom>
              <a:avLst/>
              <a:gdLst>
                <a:gd name="connsiteX0" fmla="*/ 863642 w 1822409"/>
                <a:gd name="connsiteY0" fmla="*/ 0 h 2586876"/>
                <a:gd name="connsiteX1" fmla="*/ 1706307 w 1822409"/>
                <a:gd name="connsiteY1" fmla="*/ 2577164 h 2586876"/>
                <a:gd name="connsiteX2" fmla="*/ 0 w 1822409"/>
                <a:gd name="connsiteY2" fmla="*/ 2586876 h 25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409" h="2586876">
                  <a:moveTo>
                    <a:pt x="863642" y="0"/>
                  </a:moveTo>
                  <a:cubicBezTo>
                    <a:pt x="1679882" y="581132"/>
                    <a:pt x="2021522" y="1626487"/>
                    <a:pt x="1706307" y="2577164"/>
                  </a:cubicBezTo>
                  <a:lnTo>
                    <a:pt x="0" y="2586876"/>
                  </a:lnTo>
                  <a:close/>
                </a:path>
              </a:pathLst>
            </a:custGeom>
            <a:solidFill>
              <a:schemeClr val="accent3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6" name="자유형: 도형 12">
              <a:extLst>
                <a:ext uri="{FF2B5EF4-FFF2-40B4-BE49-F238E27FC236}">
                  <a16:creationId xmlns:a16="http://schemas.microsoft.com/office/drawing/2014/main" xmlns="" id="{18309135-DEA0-4C3E-886C-07BBA88CD8AE}"/>
                </a:ext>
              </a:extLst>
            </p:cNvPr>
            <p:cNvSpPr txBox="1">
              <a:spLocks/>
            </p:cNvSpPr>
            <p:nvPr/>
          </p:nvSpPr>
          <p:spPr>
            <a:xfrm>
              <a:off x="1763687" y="1699857"/>
              <a:ext cx="2719606" cy="2144179"/>
            </a:xfrm>
            <a:custGeom>
              <a:avLst/>
              <a:gdLst>
                <a:gd name="connsiteX0" fmla="*/ 1401769 w 2719605"/>
                <a:gd name="connsiteY0" fmla="*/ 1 h 2144179"/>
                <a:gd name="connsiteX1" fmla="*/ 2719605 w 2719605"/>
                <a:gd name="connsiteY1" fmla="*/ 421978 h 2144179"/>
                <a:gd name="connsiteX2" fmla="*/ 2144640 w 2719605"/>
                <a:gd name="connsiteY2" fmla="*/ 2144179 h 2144179"/>
                <a:gd name="connsiteX3" fmla="*/ 2136701 w 2719605"/>
                <a:gd name="connsiteY3" fmla="*/ 2144179 h 2144179"/>
                <a:gd name="connsiteX4" fmla="*/ 0 w 2719605"/>
                <a:gd name="connsiteY4" fmla="*/ 480476 h 2144179"/>
                <a:gd name="connsiteX5" fmla="*/ 1401769 w 2719605"/>
                <a:gd name="connsiteY5" fmla="*/ 1 h 214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605" h="2144179">
                  <a:moveTo>
                    <a:pt x="1401769" y="1"/>
                  </a:moveTo>
                  <a:cubicBezTo>
                    <a:pt x="1863929" y="178"/>
                    <a:pt x="2326036" y="140289"/>
                    <a:pt x="2719605" y="421978"/>
                  </a:cubicBezTo>
                  <a:lnTo>
                    <a:pt x="2144640" y="2144179"/>
                  </a:lnTo>
                  <a:lnTo>
                    <a:pt x="2136701" y="2144179"/>
                  </a:lnTo>
                  <a:lnTo>
                    <a:pt x="0" y="480476"/>
                  </a:lnTo>
                  <a:cubicBezTo>
                    <a:pt x="412291" y="159962"/>
                    <a:pt x="907061" y="-188"/>
                    <a:pt x="1401769" y="1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자유형: 도형 23">
              <a:extLst>
                <a:ext uri="{FF2B5EF4-FFF2-40B4-BE49-F238E27FC236}">
                  <a16:creationId xmlns:a16="http://schemas.microsoft.com/office/drawing/2014/main" xmlns="" id="{B71496B3-BEB6-4786-B4B0-E916AE84DDF5}"/>
                </a:ext>
              </a:extLst>
            </p:cNvPr>
            <p:cNvSpPr txBox="1">
              <a:spLocks/>
            </p:cNvSpPr>
            <p:nvPr/>
          </p:nvSpPr>
          <p:spPr>
            <a:xfrm>
              <a:off x="2742209" y="4770046"/>
              <a:ext cx="2626805" cy="1570155"/>
            </a:xfrm>
            <a:custGeom>
              <a:avLst/>
              <a:gdLst>
                <a:gd name="connsiteX0" fmla="*/ 462339 w 2626805"/>
                <a:gd name="connsiteY0" fmla="*/ 1569148 h 1570156"/>
                <a:gd name="connsiteX1" fmla="*/ 483227 w 2626805"/>
                <a:gd name="connsiteY1" fmla="*/ 1569612 h 1570156"/>
                <a:gd name="connsiteX2" fmla="*/ 471294 w 2626805"/>
                <a:gd name="connsiteY2" fmla="*/ 1570156 h 1570156"/>
                <a:gd name="connsiteX3" fmla="*/ 462562 w 2626805"/>
                <a:gd name="connsiteY3" fmla="*/ 1569858 h 1570156"/>
                <a:gd name="connsiteX4" fmla="*/ 2626805 w 2626805"/>
                <a:gd name="connsiteY4" fmla="*/ 0 h 1570156"/>
                <a:gd name="connsiteX5" fmla="*/ 495284 w 2626805"/>
                <a:gd name="connsiteY5" fmla="*/ 1569062 h 1570156"/>
                <a:gd name="connsiteX6" fmla="*/ 0 w 2626805"/>
                <a:gd name="connsiteY6" fmla="*/ 14951 h 1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805" h="1570156">
                  <a:moveTo>
                    <a:pt x="462339" y="1569148"/>
                  </a:moveTo>
                  <a:lnTo>
                    <a:pt x="483227" y="1569612"/>
                  </a:lnTo>
                  <a:cubicBezTo>
                    <a:pt x="479254" y="1570099"/>
                    <a:pt x="475275" y="1570133"/>
                    <a:pt x="471294" y="1570156"/>
                  </a:cubicBezTo>
                  <a:lnTo>
                    <a:pt x="462562" y="1569858"/>
                  </a:lnTo>
                  <a:close/>
                  <a:moveTo>
                    <a:pt x="2626805" y="0"/>
                  </a:moveTo>
                  <a:cubicBezTo>
                    <a:pt x="2323053" y="924730"/>
                    <a:pt x="1466758" y="1554229"/>
                    <a:pt x="495284" y="1569062"/>
                  </a:cubicBezTo>
                  <a:lnTo>
                    <a:pt x="0" y="14951"/>
                  </a:lnTo>
                  <a:close/>
                </a:path>
              </a:pathLst>
            </a:custGeom>
            <a:solidFill>
              <a:schemeClr val="accent4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자유형: 도형 25">
              <a:extLst>
                <a:ext uri="{FF2B5EF4-FFF2-40B4-BE49-F238E27FC236}">
                  <a16:creationId xmlns:a16="http://schemas.microsoft.com/office/drawing/2014/main" xmlns="" id="{7C25DEF5-CE85-4ECE-8C65-601AD1BCEA20}"/>
                </a:ext>
              </a:extLst>
            </p:cNvPr>
            <p:cNvSpPr txBox="1">
              <a:spLocks/>
            </p:cNvSpPr>
            <p:nvPr/>
          </p:nvSpPr>
          <p:spPr>
            <a:xfrm>
              <a:off x="1086052" y="3927718"/>
              <a:ext cx="2195336" cy="2446823"/>
            </a:xfrm>
            <a:custGeom>
              <a:avLst/>
              <a:gdLst>
                <a:gd name="connsiteX0" fmla="*/ 1374390 w 2195336"/>
                <a:gd name="connsiteY0" fmla="*/ 0 h 2446823"/>
                <a:gd name="connsiteX1" fmla="*/ 2151590 w 2195336"/>
                <a:gd name="connsiteY1" fmla="*/ 2438716 h 2446823"/>
                <a:gd name="connsiteX2" fmla="*/ 2195126 w 2195336"/>
                <a:gd name="connsiteY2" fmla="*/ 2439683 h 2446823"/>
                <a:gd name="connsiteX3" fmla="*/ 2195336 w 2195336"/>
                <a:gd name="connsiteY3" fmla="*/ 2440337 h 2446823"/>
                <a:gd name="connsiteX4" fmla="*/ 2192990 w 2195336"/>
                <a:gd name="connsiteY4" fmla="*/ 2440444 h 2446823"/>
                <a:gd name="connsiteX5" fmla="*/ 2151693 w 2195336"/>
                <a:gd name="connsiteY5" fmla="*/ 2439035 h 2446823"/>
                <a:gd name="connsiteX6" fmla="*/ 2154077 w 2195336"/>
                <a:gd name="connsiteY6" fmla="*/ 2446517 h 2446823"/>
                <a:gd name="connsiteX7" fmla="*/ 0 w 2195336"/>
                <a:gd name="connsiteY7" fmla="*/ 1016322 h 24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336" h="2446823">
                  <a:moveTo>
                    <a:pt x="1374390" y="0"/>
                  </a:moveTo>
                  <a:lnTo>
                    <a:pt x="2151590" y="2438716"/>
                  </a:lnTo>
                  <a:lnTo>
                    <a:pt x="2195126" y="2439683"/>
                  </a:lnTo>
                  <a:lnTo>
                    <a:pt x="2195336" y="2440337"/>
                  </a:lnTo>
                  <a:lnTo>
                    <a:pt x="2192990" y="2440444"/>
                  </a:lnTo>
                  <a:lnTo>
                    <a:pt x="2151693" y="2439035"/>
                  </a:lnTo>
                  <a:lnTo>
                    <a:pt x="2154077" y="2446517"/>
                  </a:lnTo>
                  <a:cubicBezTo>
                    <a:pt x="1203619" y="2462028"/>
                    <a:pt x="349619" y="1887845"/>
                    <a:pt x="0" y="1016322"/>
                  </a:cubicBezTo>
                  <a:close/>
                </a:path>
              </a:pathLst>
            </a:custGeom>
            <a:solidFill>
              <a:schemeClr val="accent1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777E7CC7-B37E-461B-8CF8-6702463B8E93}"/>
              </a:ext>
            </a:extLst>
          </p:cNvPr>
          <p:cNvSpPr/>
          <p:nvPr/>
        </p:nvSpPr>
        <p:spPr>
          <a:xfrm flipH="1">
            <a:off x="5416058" y="3617798"/>
            <a:ext cx="508316" cy="4193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xmlns="" id="{CBECD518-8D31-44CC-AC03-12ED4CF9DE0B}"/>
              </a:ext>
            </a:extLst>
          </p:cNvPr>
          <p:cNvSpPr/>
          <p:nvPr/>
        </p:nvSpPr>
        <p:spPr>
          <a:xfrm rot="18805991">
            <a:off x="4778270" y="2117362"/>
            <a:ext cx="519752" cy="5143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Block Arc 25">
            <a:extLst>
              <a:ext uri="{FF2B5EF4-FFF2-40B4-BE49-F238E27FC236}">
                <a16:creationId xmlns:a16="http://schemas.microsoft.com/office/drawing/2014/main" xmlns="" id="{782F373E-8FA7-4BDE-AA9F-03575218C16F}"/>
              </a:ext>
            </a:extLst>
          </p:cNvPr>
          <p:cNvSpPr>
            <a:spLocks noChangeAspect="1"/>
          </p:cNvSpPr>
          <p:nvPr/>
        </p:nvSpPr>
        <p:spPr>
          <a:xfrm>
            <a:off x="3856796" y="1070926"/>
            <a:ext cx="368284" cy="53205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xmlns="" id="{473EA50D-8A50-483D-B10F-A9A6D933CAFA}"/>
              </a:ext>
            </a:extLst>
          </p:cNvPr>
          <p:cNvGrpSpPr/>
          <p:nvPr/>
        </p:nvGrpSpPr>
        <p:grpSpPr>
          <a:xfrm>
            <a:off x="5281571" y="1969181"/>
            <a:ext cx="4177569" cy="1069943"/>
            <a:chOff x="2543198" y="4450714"/>
            <a:chExt cx="2569255" cy="8372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95E7784-1B76-4E6B-8018-AE6C406B2E83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614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Επιχειρήσεις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που εισήγαγαν μια καινοτομία με περιβαλλοντικά οφέλη </a:t>
              </a: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που αποκτήθηκαν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εντός της επιχείρησης (% του συνόλου των επιχειρήσεων)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Επιχειρήσεις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που εισήγαγαν μια καινοτομία με περιβαλλοντικά οφέλη </a:t>
              </a: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που αποκτήθηκαν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από τον τελικό χρήστη (% του συνόλου των επιχειρήσεων</a:t>
              </a: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)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Εγγεγραμμένοι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οργανισμοί για ISO 14001 (ανά εκατομμύριο πληθυσμού)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91FEEFE-8773-40CF-B061-FA0075153E44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l-GR" altLang="ko-KR" sz="1200" b="1" kern="1200" dirty="0" smtClean="0">
                  <a:solidFill>
                    <a:srgbClr val="006666"/>
                  </a:solidFill>
                  <a:ea typeface="Arial Unicode MS"/>
                  <a:cs typeface="Arial" pitchFamily="34" charset="0"/>
                </a:rPr>
                <a:t>Δραστηριότητες οικολογικής καινοτομίας</a:t>
              </a:r>
              <a:endParaRPr lang="ko-KR" altLang="en-US" sz="1200" b="1" kern="1200" dirty="0">
                <a:solidFill>
                  <a:srgbClr val="006666"/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xmlns="" id="{9389BE52-86A6-4181-AE91-1E028CC8A871}"/>
              </a:ext>
            </a:extLst>
          </p:cNvPr>
          <p:cNvGrpSpPr/>
          <p:nvPr/>
        </p:nvGrpSpPr>
        <p:grpSpPr>
          <a:xfrm>
            <a:off x="4407934" y="836712"/>
            <a:ext cx="4217775" cy="1001812"/>
            <a:chOff x="2122213" y="4365623"/>
            <a:chExt cx="2593982" cy="7839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9BFDC4D-A1D9-4E10-9484-6AD8D0B39C05}"/>
                </a:ext>
              </a:extLst>
            </p:cNvPr>
            <p:cNvSpPr txBox="1"/>
            <p:nvPr/>
          </p:nvSpPr>
          <p:spPr>
            <a:xfrm>
              <a:off x="2122213" y="4643805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Περιβαλλοντικές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και ενεργειακές πιστώσεις και δαπάνες </a:t>
              </a: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Ε&amp;Α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των</a:t>
              </a:r>
            </a:p>
            <a:p>
              <a:pPr>
                <a:buClrTx/>
                <a:buFontTx/>
                <a:buNone/>
              </a:pP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κυβερνήσεων (% του </a:t>
              </a: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ΑΕΠ)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Σύνολο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προσωπικού και ερευνητών </a:t>
              </a: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Ε&amp;Α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(% της συνολικής απασχόλησης)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Συνολική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αξία πράσινων επενδύσεων πρώιμου σταδίου (USD/κεφαλή)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28E91EF-F453-48FB-B00F-D1FD27C45031}"/>
                </a:ext>
              </a:extLst>
            </p:cNvPr>
            <p:cNvSpPr txBox="1"/>
            <p:nvPr/>
          </p:nvSpPr>
          <p:spPr>
            <a:xfrm>
              <a:off x="2146940" y="4365623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l-GR" altLang="ko-KR" sz="1200" b="1" kern="1200" dirty="0" smtClean="0">
                  <a:solidFill>
                    <a:srgbClr val="006666"/>
                  </a:solidFill>
                  <a:ea typeface="Arial Unicode MS"/>
                  <a:cs typeface="Arial" pitchFamily="34" charset="0"/>
                </a:rPr>
                <a:t>Εισροές οικολογικής καινοτομίας</a:t>
              </a:r>
              <a:endParaRPr lang="ko-KR" altLang="en-US" sz="1200" b="1" kern="1200" dirty="0">
                <a:solidFill>
                  <a:srgbClr val="006666"/>
                </a:solidFill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CAF177A-C9DA-40BD-B6FA-406BB83A132F}"/>
              </a:ext>
            </a:extLst>
          </p:cNvPr>
          <p:cNvSpPr txBox="1"/>
          <p:nvPr/>
        </p:nvSpPr>
        <p:spPr>
          <a:xfrm>
            <a:off x="2589387" y="22360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>
              <a:buClrTx/>
              <a:buFontTx/>
              <a:buNone/>
            </a:pPr>
            <a:r>
              <a:rPr lang="el-GR" altLang="ko-KR" sz="1200" kern="1200" dirty="0" smtClean="0">
                <a:solidFill>
                  <a:prstClr val="white"/>
                </a:solidFill>
                <a:ea typeface="Arial Unicode MS"/>
                <a:cs typeface="Arial" pitchFamily="34" charset="0"/>
              </a:rPr>
              <a:t>Εισροές οικολογικής καινοτομίας</a:t>
            </a:r>
            <a:endParaRPr lang="ko-KR" altLang="en-US" sz="1200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CBE1E2-A41E-4F57-B648-8EABC59B145A}"/>
              </a:ext>
            </a:extLst>
          </p:cNvPr>
          <p:cNvSpPr txBox="1"/>
          <p:nvPr/>
        </p:nvSpPr>
        <p:spPr>
          <a:xfrm>
            <a:off x="3682437" y="3373469"/>
            <a:ext cx="132249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>
              <a:buClrTx/>
              <a:buFontTx/>
              <a:buNone/>
            </a:pPr>
            <a:r>
              <a:rPr lang="el-GR" altLang="ko-KR" sz="1200" kern="1200" dirty="0" smtClean="0">
                <a:solidFill>
                  <a:prstClr val="white"/>
                </a:solidFill>
                <a:ea typeface="Arial Unicode MS"/>
                <a:cs typeface="Arial" pitchFamily="34" charset="0"/>
              </a:rPr>
              <a:t>Δραστηριότητες οικολογικής καινοτομίας</a:t>
            </a:r>
            <a:endParaRPr lang="ko-KR" altLang="en-US" sz="1200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EE40382-3492-4C21-9BE2-3734B1355E36}"/>
              </a:ext>
            </a:extLst>
          </p:cNvPr>
          <p:cNvSpPr txBox="1"/>
          <p:nvPr/>
        </p:nvSpPr>
        <p:spPr>
          <a:xfrm>
            <a:off x="3006848" y="458449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buClrTx/>
              <a:buFontTx/>
              <a:buNone/>
            </a:pPr>
            <a:r>
              <a:rPr lang="el-GR" altLang="ko-KR" sz="1200" kern="1200" dirty="0" smtClean="0">
                <a:solidFill>
                  <a:prstClr val="white"/>
                </a:solidFill>
                <a:ea typeface="Arial Unicode MS"/>
                <a:cs typeface="Arial" pitchFamily="34" charset="0"/>
              </a:rPr>
              <a:t>Εκροές οικολογικής καινοτομίας</a:t>
            </a:r>
            <a:endParaRPr lang="ko-KR" altLang="en-US" sz="1200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6F391BD-C28E-4D39-88C9-9F9C96FDC981}"/>
              </a:ext>
            </a:extLst>
          </p:cNvPr>
          <p:cNvSpPr txBox="1"/>
          <p:nvPr/>
        </p:nvSpPr>
        <p:spPr>
          <a:xfrm>
            <a:off x="1675745" y="4610384"/>
            <a:ext cx="140475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buClrTx/>
              <a:buFontTx/>
              <a:buNone/>
            </a:pPr>
            <a:r>
              <a:rPr lang="el-GR" altLang="ko-KR" sz="1200" kern="1200" dirty="0" smtClean="0">
                <a:solidFill>
                  <a:prstClr val="white"/>
                </a:solidFill>
                <a:ea typeface="Arial Unicode MS"/>
                <a:cs typeface="Arial" pitchFamily="34" charset="0"/>
              </a:rPr>
              <a:t>Αποδοτικότητα πόρων</a:t>
            </a:r>
            <a:endParaRPr lang="ko-KR" altLang="en-US" sz="1200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30" name="Oval 2">
            <a:extLst>
              <a:ext uri="{FF2B5EF4-FFF2-40B4-BE49-F238E27FC236}">
                <a16:creationId xmlns:a16="http://schemas.microsoft.com/office/drawing/2014/main" xmlns="" id="{ADA77E07-84EC-42B1-863B-1D4EAB03B9E5}"/>
              </a:ext>
            </a:extLst>
          </p:cNvPr>
          <p:cNvSpPr/>
          <p:nvPr/>
        </p:nvSpPr>
        <p:spPr>
          <a:xfrm>
            <a:off x="2814953" y="5861819"/>
            <a:ext cx="243114" cy="2431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1" name="Oval 46">
            <a:extLst>
              <a:ext uri="{FF2B5EF4-FFF2-40B4-BE49-F238E27FC236}">
                <a16:creationId xmlns:a16="http://schemas.microsoft.com/office/drawing/2014/main" xmlns="" id="{F5AD84BE-D46A-4E5C-BEEF-4C54BAE95755}"/>
              </a:ext>
            </a:extLst>
          </p:cNvPr>
          <p:cNvSpPr/>
          <p:nvPr/>
        </p:nvSpPr>
        <p:spPr>
          <a:xfrm>
            <a:off x="4205026" y="5327608"/>
            <a:ext cx="243114" cy="2431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2" name="Oval 47">
            <a:extLst>
              <a:ext uri="{FF2B5EF4-FFF2-40B4-BE49-F238E27FC236}">
                <a16:creationId xmlns:a16="http://schemas.microsoft.com/office/drawing/2014/main" xmlns="" id="{2C5AE7F9-EBFD-44FC-AFF7-277DE472038C}"/>
              </a:ext>
            </a:extLst>
          </p:cNvPr>
          <p:cNvSpPr/>
          <p:nvPr/>
        </p:nvSpPr>
        <p:spPr>
          <a:xfrm>
            <a:off x="4923248" y="4373978"/>
            <a:ext cx="243114" cy="243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3" name="Oval 48">
            <a:extLst>
              <a:ext uri="{FF2B5EF4-FFF2-40B4-BE49-F238E27FC236}">
                <a16:creationId xmlns:a16="http://schemas.microsoft.com/office/drawing/2014/main" xmlns="" id="{83341120-354E-44DD-A178-BDF4EF737786}"/>
              </a:ext>
            </a:extLst>
          </p:cNvPr>
          <p:cNvSpPr/>
          <p:nvPr/>
        </p:nvSpPr>
        <p:spPr>
          <a:xfrm>
            <a:off x="4871847" y="3164885"/>
            <a:ext cx="243114" cy="2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6" name="자유형: 도형 19">
            <a:extLst>
              <a:ext uri="{FF2B5EF4-FFF2-40B4-BE49-F238E27FC236}">
                <a16:creationId xmlns:a16="http://schemas.microsoft.com/office/drawing/2014/main" xmlns="" id="{3FF96071-440A-4A7F-B6D0-AA6DB060C628}"/>
              </a:ext>
            </a:extLst>
          </p:cNvPr>
          <p:cNvSpPr txBox="1">
            <a:spLocks/>
          </p:cNvSpPr>
          <p:nvPr/>
        </p:nvSpPr>
        <p:spPr>
          <a:xfrm rot="13193710">
            <a:off x="1372257" y="2845624"/>
            <a:ext cx="1492008" cy="1765624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accent3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AF177A-C9DA-40BD-B6FA-406BB83A132F}"/>
              </a:ext>
            </a:extLst>
          </p:cNvPr>
          <p:cNvSpPr txBox="1"/>
          <p:nvPr/>
        </p:nvSpPr>
        <p:spPr>
          <a:xfrm>
            <a:off x="1449426" y="3234905"/>
            <a:ext cx="16432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>
              <a:buClrTx/>
              <a:buFontTx/>
              <a:buNone/>
            </a:pPr>
            <a:r>
              <a:rPr lang="el-GR" altLang="ko-KR" sz="1200" kern="1200" dirty="0" smtClean="0">
                <a:solidFill>
                  <a:prstClr val="white"/>
                </a:solidFill>
                <a:ea typeface="Arial Unicode MS"/>
                <a:cs typeface="Arial" pitchFamily="34" charset="0"/>
              </a:rPr>
              <a:t>Κοινωνικοοικονομικά αποτελέσματα</a:t>
            </a:r>
            <a:endParaRPr lang="ko-KR" altLang="en-US" sz="1200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91FEEFE-8773-40CF-B061-FA0075153E44}"/>
              </a:ext>
            </a:extLst>
          </p:cNvPr>
          <p:cNvSpPr txBox="1"/>
          <p:nvPr/>
        </p:nvSpPr>
        <p:spPr>
          <a:xfrm>
            <a:off x="5914730" y="3164646"/>
            <a:ext cx="417756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l-GR" altLang="ko-KR" sz="1200" b="1" kern="1200" dirty="0" smtClean="0">
                <a:solidFill>
                  <a:srgbClr val="006666"/>
                </a:solidFill>
                <a:ea typeface="Arial Unicode MS"/>
                <a:cs typeface="Arial" pitchFamily="34" charset="0"/>
              </a:rPr>
              <a:t>Εκροές οικολογικής καινοτομίας</a:t>
            </a:r>
            <a:endParaRPr lang="ko-KR" altLang="en-US" sz="1200" b="1" kern="1200" dirty="0">
              <a:solidFill>
                <a:srgbClr val="006666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5E7784-1B76-4E6B-8018-AE6C406B2E83}"/>
              </a:ext>
            </a:extLst>
          </p:cNvPr>
          <p:cNvSpPr txBox="1"/>
          <p:nvPr/>
        </p:nvSpPr>
        <p:spPr>
          <a:xfrm>
            <a:off x="5962492" y="3501936"/>
            <a:ext cx="4177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l-GR" altLang="ko-KR" sz="9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Διπλώματα </a:t>
            </a:r>
            <a:r>
              <a:rPr lang="el-GR" altLang="ko-KR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ευρεσιτεχνίας που σχετίζονται με την οικολογική </a:t>
            </a:r>
            <a:r>
              <a:rPr lang="el-GR" altLang="ko-KR" sz="9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καινοτομία (ανά </a:t>
            </a:r>
            <a:r>
              <a:rPr lang="el-GR" altLang="ko-KR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εκατομμύριο πληθυσμού)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l-GR" altLang="ko-KR" sz="9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Ακαδημαϊκές </a:t>
            </a:r>
            <a:r>
              <a:rPr lang="el-GR" altLang="ko-KR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δημοσιεύσεις σχετικές με την οικολογική καινοτομία (</a:t>
            </a:r>
            <a:r>
              <a:rPr lang="el-GR" altLang="ko-KR" sz="9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ανά εκατομμύριο </a:t>
            </a:r>
            <a:r>
              <a:rPr lang="el-GR" altLang="ko-KR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πληθυσμού)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l-GR" altLang="ko-KR" sz="9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Κάλυψη </a:t>
            </a:r>
            <a:r>
              <a:rPr lang="el-GR" altLang="ko-KR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μέσων (</a:t>
            </a:r>
            <a:r>
              <a:rPr lang="el-GR" altLang="ko-KR" sz="900" kern="1200" dirty="0" err="1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media</a:t>
            </a:r>
            <a:r>
              <a:rPr lang="el-GR" altLang="ko-KR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) που σχετίζεται με την οικολογική καινοτομία (</a:t>
            </a:r>
            <a:r>
              <a:rPr lang="el-GR" altLang="ko-KR" sz="9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ανά αριθμό </a:t>
            </a:r>
            <a:r>
              <a:rPr lang="el-GR" altLang="ko-KR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rPr>
              <a:t>ηλεκτρονικών μέσων)</a:t>
            </a:r>
            <a:endParaRPr lang="ko-KR" altLang="en-US" sz="900" kern="1200" dirty="0">
              <a:solidFill>
                <a:prstClr val="black">
                  <a:lumMod val="75000"/>
                  <a:lumOff val="25000"/>
                </a:prstClr>
              </a:solidFill>
              <a:ea typeface="Arial Unicode MS"/>
              <a:cs typeface="Arial" pitchFamily="34" charset="0"/>
            </a:endParaRPr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xmlns="" id="{9389BE52-86A6-4181-AE91-1E028CC8A871}"/>
              </a:ext>
            </a:extLst>
          </p:cNvPr>
          <p:cNvGrpSpPr/>
          <p:nvPr/>
        </p:nvGrpSpPr>
        <p:grpSpPr>
          <a:xfrm>
            <a:off x="6359307" y="4433446"/>
            <a:ext cx="4419352" cy="1122120"/>
            <a:chOff x="2593943" y="3958724"/>
            <a:chExt cx="2717955" cy="8781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9BFDC4D-A1D9-4E10-9484-6AD8D0B39C05}"/>
                </a:ext>
              </a:extLst>
            </p:cNvPr>
            <p:cNvSpPr txBox="1"/>
            <p:nvPr/>
          </p:nvSpPr>
          <p:spPr>
            <a:xfrm>
              <a:off x="2593943" y="4222670"/>
              <a:ext cx="2569255" cy="614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Παραγωγικότητα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υλικών (ΑΕΠ/Εγχώρια κατανάλωση υλικών)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Παραγωγικότητα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νερού (ΑΕΠ/συνολική άντληση γλυκού νερού)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Παραγωγικότητα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ενέργειας (ΑΕΠ/ακαθάριστη εσωτερική κατανάλωση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ενέργειας)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Ένταση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εκπομπών αερίων του θερμοκηπίου (CO2e/GDP)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28E91EF-F453-48FB-B00F-D1FD27C45031}"/>
                </a:ext>
              </a:extLst>
            </p:cNvPr>
            <p:cNvSpPr txBox="1"/>
            <p:nvPr/>
          </p:nvSpPr>
          <p:spPr>
            <a:xfrm>
              <a:off x="2742643" y="395872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l-GR" altLang="ko-KR" sz="1200" b="1" kern="1200" dirty="0" smtClean="0">
                  <a:solidFill>
                    <a:srgbClr val="006666"/>
                  </a:solidFill>
                  <a:ea typeface="Arial Unicode MS"/>
                  <a:cs typeface="Arial" pitchFamily="34" charset="0"/>
                </a:rPr>
                <a:t>Αποδοτικότητα πόρων</a:t>
              </a:r>
              <a:endParaRPr lang="ko-KR" altLang="en-US" sz="1200" b="1" kern="1200" dirty="0">
                <a:solidFill>
                  <a:srgbClr val="006666"/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3" name="Group 22">
            <a:extLst>
              <a:ext uri="{FF2B5EF4-FFF2-40B4-BE49-F238E27FC236}">
                <a16:creationId xmlns:a16="http://schemas.microsoft.com/office/drawing/2014/main" xmlns="" id="{9389BE52-86A6-4181-AE91-1E028CC8A871}"/>
              </a:ext>
            </a:extLst>
          </p:cNvPr>
          <p:cNvGrpSpPr/>
          <p:nvPr/>
        </p:nvGrpSpPr>
        <p:grpSpPr>
          <a:xfrm>
            <a:off x="7376946" y="5509151"/>
            <a:ext cx="4419352" cy="1260620"/>
            <a:chOff x="2593943" y="3958724"/>
            <a:chExt cx="2717955" cy="9864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9BFDC4D-A1D9-4E10-9484-6AD8D0B39C05}"/>
                </a:ext>
              </a:extLst>
            </p:cNvPr>
            <p:cNvSpPr txBox="1"/>
            <p:nvPr/>
          </p:nvSpPr>
          <p:spPr>
            <a:xfrm>
              <a:off x="2593943" y="4222670"/>
              <a:ext cx="2569255" cy="72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Εξαγωγές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προϊόντων από οικολογικές βιομηχανίες (% των </a:t>
              </a: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συνολικών εξαγωγών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)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Απασχόληση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σε οικολογικές βιομηχανίες και κυκλική οικονομία (% </a:t>
              </a: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της συνολικής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απασχόλησης σε όλες τις εταιρείες)</a:t>
              </a:r>
            </a:p>
            <a:p>
              <a:pPr marL="171450" indent="-171450">
                <a:buClrTx/>
                <a:buFont typeface="Arial" panose="020B0604020202020204" pitchFamily="34" charset="0"/>
                <a:buChar char="•"/>
              </a:pP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Έσοδα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σε οικολογικές βιομηχανίες και κυκλική οικονομία (% </a:t>
              </a:r>
              <a:r>
                <a:rPr lang="el-GR" altLang="ko-KR" sz="900" kern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των συνολικών </a:t>
              </a:r>
              <a:r>
                <a:rPr lang="el-GR" altLang="ko-KR" sz="9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εσόδων σε όλες τις εταιρείες)</a:t>
              </a:r>
              <a:endParaRPr lang="ko-KR" altLang="en-US" sz="900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28E91EF-F453-48FB-B00F-D1FD27C45031}"/>
                </a:ext>
              </a:extLst>
            </p:cNvPr>
            <p:cNvSpPr txBox="1"/>
            <p:nvPr/>
          </p:nvSpPr>
          <p:spPr>
            <a:xfrm>
              <a:off x="2742643" y="395872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l-GR" altLang="ko-KR" sz="1200" b="1" kern="1200" dirty="0" err="1" smtClean="0">
                  <a:solidFill>
                    <a:srgbClr val="006666"/>
                  </a:solidFill>
                  <a:ea typeface="Arial Unicode MS"/>
                  <a:cs typeface="Arial" pitchFamily="34" charset="0"/>
                </a:rPr>
                <a:t>Κοινωνικοικονομικά</a:t>
              </a:r>
              <a:r>
                <a:rPr lang="el-GR" altLang="ko-KR" sz="1200" b="1" kern="1200" dirty="0" smtClean="0">
                  <a:solidFill>
                    <a:srgbClr val="006666"/>
                  </a:solidFill>
                  <a:ea typeface="Arial Unicode MS"/>
                  <a:cs typeface="Arial" pitchFamily="34" charset="0"/>
                </a:rPr>
                <a:t> αποτελέσματα</a:t>
              </a:r>
              <a:endParaRPr lang="ko-KR" altLang="en-US" sz="1200" b="1" kern="1200" dirty="0">
                <a:solidFill>
                  <a:srgbClr val="006666"/>
                </a:solidFill>
                <a:ea typeface="Arial Unicode MS"/>
                <a:cs typeface="Arial" pitchFamily="34" charset="0"/>
              </a:endParaRPr>
            </a:p>
          </p:txBody>
        </p:sp>
      </p:grpSp>
      <p:pic>
        <p:nvPicPr>
          <p:cNvPr id="48" name="Εικόνα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70" y="5883802"/>
            <a:ext cx="513672" cy="513672"/>
          </a:xfrm>
          <a:prstGeom prst="rect">
            <a:avLst/>
          </a:prstGeom>
        </p:spPr>
      </p:pic>
      <p:pic>
        <p:nvPicPr>
          <p:cNvPr id="49" name="Εικόνα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31" y="4770736"/>
            <a:ext cx="691398" cy="460094"/>
          </a:xfrm>
          <a:prstGeom prst="rect">
            <a:avLst/>
          </a:prstGeom>
        </p:spPr>
      </p:pic>
      <p:pic>
        <p:nvPicPr>
          <p:cNvPr id="51" name="Εικόνα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34" y="754221"/>
            <a:ext cx="2143125" cy="2143125"/>
          </a:xfrm>
          <a:prstGeom prst="rect">
            <a:avLst/>
          </a:prstGeom>
        </p:spPr>
      </p:pic>
      <p:pic>
        <p:nvPicPr>
          <p:cNvPr id="52" name="Εικόνα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079" y="28920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955576"/>
          </a:xfrm>
          <a:solidFill>
            <a:srgbClr val="006666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European </a:t>
            </a:r>
            <a:r>
              <a:rPr lang="en-US" sz="4000" dirty="0">
                <a:solidFill>
                  <a:schemeClr val="bg1"/>
                </a:solidFill>
              </a:rPr>
              <a:t>Innovation Scoreboard</a:t>
            </a:r>
            <a:r>
              <a:rPr lang="el-GR" dirty="0">
                <a:solidFill>
                  <a:schemeClr val="bg1"/>
                </a:solidFill>
              </a:rPr>
              <a:t/>
            </a:r>
            <a:br>
              <a:rPr lang="el-GR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1344" y="1680606"/>
            <a:ext cx="10972800" cy="3787864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006666"/>
              </a:buClr>
              <a:buFont typeface="Wingdings" pitchFamily="2" charset="2"/>
              <a:buChar char="v"/>
            </a:pPr>
            <a:r>
              <a:rPr lang="el-GR" dirty="0" smtClean="0">
                <a:solidFill>
                  <a:srgbClr val="006666"/>
                </a:solidFill>
                <a:latin typeface="+mn-lt"/>
              </a:rPr>
              <a:t>Οι </a:t>
            </a:r>
            <a:r>
              <a:rPr lang="el-GR" dirty="0">
                <a:solidFill>
                  <a:srgbClr val="006666"/>
                </a:solidFill>
                <a:latin typeface="+mn-lt"/>
              </a:rPr>
              <a:t>δείκτες του European </a:t>
            </a:r>
            <a:r>
              <a:rPr lang="el-GR" dirty="0" err="1">
                <a:solidFill>
                  <a:srgbClr val="006666"/>
                </a:solidFill>
                <a:latin typeface="+mn-lt"/>
              </a:rPr>
              <a:t>Innovation</a:t>
            </a:r>
            <a:r>
              <a:rPr lang="el-GR" dirty="0">
                <a:solidFill>
                  <a:srgbClr val="006666"/>
                </a:solidFill>
                <a:latin typeface="+mn-lt"/>
              </a:rPr>
              <a:t> </a:t>
            </a:r>
            <a:r>
              <a:rPr lang="el-GR" dirty="0" err="1">
                <a:solidFill>
                  <a:srgbClr val="006666"/>
                </a:solidFill>
                <a:latin typeface="+mn-lt"/>
              </a:rPr>
              <a:t>Scoreboard</a:t>
            </a:r>
            <a:r>
              <a:rPr lang="el-GR" dirty="0">
                <a:solidFill>
                  <a:srgbClr val="006666"/>
                </a:solidFill>
                <a:latin typeface="+mn-lt"/>
              </a:rPr>
              <a:t> (EIS) ανέρχονται σε 32 και διακρίνονται σε τέσσερις ομάδες, οι οποίες αφορούν: </a:t>
            </a:r>
          </a:p>
          <a:p>
            <a:pPr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6666"/>
                </a:solidFill>
                <a:latin typeface="+mn-lt"/>
              </a:rPr>
              <a:t>α) Συνθήκες πλαισίου</a:t>
            </a:r>
          </a:p>
          <a:p>
            <a:pPr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6666"/>
                </a:solidFill>
                <a:latin typeface="+mn-lt"/>
              </a:rPr>
              <a:t>β) Επενδύσεις</a:t>
            </a:r>
          </a:p>
          <a:p>
            <a:pPr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6666"/>
                </a:solidFill>
                <a:latin typeface="+mn-lt"/>
              </a:rPr>
              <a:t>γ) Δραστηριότητες Καινοτομίας, </a:t>
            </a:r>
          </a:p>
          <a:p>
            <a:pPr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6666"/>
                </a:solidFill>
                <a:latin typeface="+mn-lt"/>
              </a:rPr>
              <a:t>δ) </a:t>
            </a:r>
            <a:r>
              <a:rPr lang="el-GR" dirty="0" smtClean="0">
                <a:solidFill>
                  <a:srgbClr val="006666"/>
                </a:solidFill>
                <a:latin typeface="+mn-lt"/>
              </a:rPr>
              <a:t>Επιπτώσεις </a:t>
            </a:r>
            <a:endParaRPr lang="el-GR" dirty="0">
              <a:solidFill>
                <a:srgbClr val="006666"/>
              </a:solidFill>
              <a:latin typeface="+mn-lt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v"/>
            </a:pPr>
            <a:endParaRPr lang="el-GR" dirty="0">
              <a:solidFill>
                <a:srgbClr val="006666"/>
              </a:solidFill>
              <a:latin typeface="+mn-lt"/>
            </a:endParaRPr>
          </a:p>
          <a:p>
            <a:pPr>
              <a:buClr>
                <a:srgbClr val="006666"/>
              </a:buClr>
              <a:buFont typeface="Wingdings" pitchFamily="2" charset="2"/>
              <a:buChar char="v"/>
            </a:pPr>
            <a:r>
              <a:rPr lang="el-GR" dirty="0">
                <a:solidFill>
                  <a:srgbClr val="006666"/>
                </a:solidFill>
                <a:latin typeface="+mn-lt"/>
              </a:rPr>
              <a:t>Στην τελευταία ομάδα υπάρχουν τρεις δείκτες για την περιβαλλοντική βιωσιμότητα. Οι δείκτες αυτοί είναι οι εξής:</a:t>
            </a:r>
          </a:p>
          <a:p>
            <a:pPr>
              <a:buClr>
                <a:srgbClr val="006666"/>
              </a:buClr>
              <a:buFont typeface="Wingdings" pitchFamily="2" charset="2"/>
              <a:buChar char="v"/>
            </a:pPr>
            <a:endParaRPr lang="el-GR" dirty="0">
              <a:solidFill>
                <a:srgbClr val="006666"/>
              </a:solidFill>
              <a:latin typeface="+mn-lt"/>
            </a:endParaRPr>
          </a:p>
          <a:p>
            <a:pPr>
              <a:buClr>
                <a:srgbClr val="006666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6666"/>
                </a:solidFill>
                <a:latin typeface="+mn-lt"/>
              </a:rPr>
              <a:t>Παραγωγικότητα πόρων</a:t>
            </a:r>
          </a:p>
          <a:p>
            <a:pPr>
              <a:buClr>
                <a:srgbClr val="006666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6666"/>
                </a:solidFill>
                <a:latin typeface="+mn-lt"/>
              </a:rPr>
              <a:t>Αέριες εκπομπές λεπτών σωματιδίων (PM2,5) στη βιομηχανία</a:t>
            </a:r>
          </a:p>
          <a:p>
            <a:pPr>
              <a:buClr>
                <a:srgbClr val="006666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6666"/>
                </a:solidFill>
                <a:latin typeface="+mn-lt"/>
              </a:rPr>
              <a:t>Ανάπτυξη τεχνολογιών σχετικών με το περιβάλλον</a:t>
            </a:r>
          </a:p>
          <a:p>
            <a:pPr>
              <a:buClr>
                <a:srgbClr val="006666"/>
              </a:buClr>
              <a:buFont typeface="Wingdings" pitchFamily="2" charset="2"/>
              <a:buChar char="v"/>
            </a:pPr>
            <a:endParaRPr lang="el-GR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l-GR" b="1" dirty="0">
              <a:solidFill>
                <a:srgbClr val="006666"/>
              </a:solidFill>
            </a:endParaRPr>
          </a:p>
          <a:p>
            <a:endParaRPr lang="en-US" dirty="0"/>
          </a:p>
        </p:txBody>
      </p:sp>
      <p:sp>
        <p:nvSpPr>
          <p:cNvPr id="4" name="Ορθογώνιο τρίγωνο 3">
            <a:extLst>
              <a:ext uri="{FF2B5EF4-FFF2-40B4-BE49-F238E27FC236}">
                <a16:creationId xmlns:a16="http://schemas.microsoft.com/office/drawing/2014/main" xmlns="" id="{B46E3BF9-1BD3-4C82-A366-C9BEA801D942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:a16="http://schemas.microsoft.com/office/drawing/2014/main" xmlns="" id="{6C22040C-A4A9-47E7-A8B5-24E605364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2899" y="6165304"/>
            <a:ext cx="692696" cy="69269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4221088"/>
            <a:ext cx="5421380" cy="2024853"/>
          </a:xfrm>
          <a:prstGeom prst="rect">
            <a:avLst/>
          </a:prstGeom>
          <a:solidFill>
            <a:srgbClr val="006666"/>
          </a:solidFill>
        </p:spPr>
      </p:pic>
    </p:spTree>
    <p:extLst>
      <p:ext uri="{BB962C8B-B14F-4D97-AF65-F5344CB8AC3E}">
        <p14:creationId xmlns:p14="http://schemas.microsoft.com/office/powerpoint/2010/main" val="14842682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99516"/>
            <a:ext cx="81597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l-GR" sz="2400" spc="-10" dirty="0">
                <a:solidFill>
                  <a:srgbClr val="006666"/>
                </a:solidFill>
                <a:latin typeface="Arial Narrow" panose="020B0606020202030204" pitchFamily="34" charset="0"/>
              </a:rPr>
              <a:t>Βασικές Δεξιότητες </a:t>
            </a:r>
            <a:r>
              <a:rPr lang="el-GR" sz="2400" spc="-1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ΔΥ για την καινοτομία του δημοσίου τομέα</a:t>
            </a:r>
            <a:endParaRPr sz="1100" spc="-10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9034602" cy="55626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38744" y="6560581"/>
            <a:ext cx="8819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CA" kern="12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ea typeface="+mn-ea"/>
              </a:rPr>
              <a:t>https://www.bloomberg.com/graphics/2015-job-skills-report/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738745" y="6345435"/>
            <a:ext cx="8929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CA" kern="12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ea typeface="+mn-ea"/>
              </a:rPr>
              <a:t>https://www.oecd.org/media/oecdorg/satellitesites/opsi/contents/files/OECD_OPSI-core_skills_for_public_sector_innovation-201704.pdf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98" y="6166370"/>
            <a:ext cx="775856" cy="2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2793" y="1412776"/>
            <a:ext cx="1219200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spc="6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ΤΕΛΟΣ ΠΑΡΟΥΣΙΑΣΗΣ</a:t>
            </a:r>
          </a:p>
        </p:txBody>
      </p:sp>
    </p:spTree>
    <p:extLst>
      <p:ext uri="{BB962C8B-B14F-4D97-AF65-F5344CB8AC3E}">
        <p14:creationId xmlns:p14="http://schemas.microsoft.com/office/powerpoint/2010/main" val="348477765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30B88A1-27A3-4347-ABF7-6FD2261B7224}"/>
              </a:ext>
            </a:extLst>
          </p:cNvPr>
          <p:cNvGrpSpPr/>
          <p:nvPr/>
        </p:nvGrpSpPr>
        <p:grpSpPr>
          <a:xfrm>
            <a:off x="2553267" y="161887"/>
            <a:ext cx="9638733" cy="4825280"/>
            <a:chOff x="931863" y="771525"/>
            <a:chExt cx="7286626" cy="3600450"/>
          </a:xfrm>
          <a:solidFill>
            <a:schemeClr val="bg1">
              <a:lumMod val="95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E0CA0A42-00C0-4C91-82BF-30F5E34EE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444875"/>
              <a:ext cx="257175" cy="258763"/>
            </a:xfrm>
            <a:custGeom>
              <a:avLst/>
              <a:gdLst>
                <a:gd name="T0" fmla="*/ 38 w 102"/>
                <a:gd name="T1" fmla="*/ 98 h 103"/>
                <a:gd name="T2" fmla="*/ 42 w 102"/>
                <a:gd name="T3" fmla="*/ 96 h 103"/>
                <a:gd name="T4" fmla="*/ 47 w 102"/>
                <a:gd name="T5" fmla="*/ 101 h 103"/>
                <a:gd name="T6" fmla="*/ 57 w 102"/>
                <a:gd name="T7" fmla="*/ 101 h 103"/>
                <a:gd name="T8" fmla="*/ 62 w 102"/>
                <a:gd name="T9" fmla="*/ 96 h 103"/>
                <a:gd name="T10" fmla="*/ 62 w 102"/>
                <a:gd name="T11" fmla="*/ 43 h 103"/>
                <a:gd name="T12" fmla="*/ 70 w 102"/>
                <a:gd name="T13" fmla="*/ 40 h 103"/>
                <a:gd name="T14" fmla="*/ 70 w 102"/>
                <a:gd name="T15" fmla="*/ 12 h 103"/>
                <a:gd name="T16" fmla="*/ 78 w 102"/>
                <a:gd name="T17" fmla="*/ 11 h 103"/>
                <a:gd name="T18" fmla="*/ 87 w 102"/>
                <a:gd name="T19" fmla="*/ 9 h 103"/>
                <a:gd name="T20" fmla="*/ 91 w 102"/>
                <a:gd name="T21" fmla="*/ 12 h 103"/>
                <a:gd name="T22" fmla="*/ 97 w 102"/>
                <a:gd name="T23" fmla="*/ 8 h 103"/>
                <a:gd name="T24" fmla="*/ 102 w 102"/>
                <a:gd name="T25" fmla="*/ 7 h 103"/>
                <a:gd name="T26" fmla="*/ 102 w 102"/>
                <a:gd name="T27" fmla="*/ 5 h 103"/>
                <a:gd name="T28" fmla="*/ 85 w 102"/>
                <a:gd name="T29" fmla="*/ 7 h 103"/>
                <a:gd name="T30" fmla="*/ 72 w 102"/>
                <a:gd name="T31" fmla="*/ 7 h 103"/>
                <a:gd name="T32" fmla="*/ 55 w 102"/>
                <a:gd name="T33" fmla="*/ 7 h 103"/>
                <a:gd name="T34" fmla="*/ 52 w 102"/>
                <a:gd name="T35" fmla="*/ 5 h 103"/>
                <a:gd name="T36" fmla="*/ 24 w 102"/>
                <a:gd name="T37" fmla="*/ 5 h 103"/>
                <a:gd name="T38" fmla="*/ 17 w 102"/>
                <a:gd name="T39" fmla="*/ 3 h 103"/>
                <a:gd name="T40" fmla="*/ 9 w 102"/>
                <a:gd name="T41" fmla="*/ 2 h 103"/>
                <a:gd name="T42" fmla="*/ 6 w 102"/>
                <a:gd name="T43" fmla="*/ 0 h 103"/>
                <a:gd name="T44" fmla="*/ 3 w 102"/>
                <a:gd name="T45" fmla="*/ 3 h 103"/>
                <a:gd name="T46" fmla="*/ 0 w 102"/>
                <a:gd name="T47" fmla="*/ 3 h 103"/>
                <a:gd name="T48" fmla="*/ 5 w 102"/>
                <a:gd name="T49" fmla="*/ 14 h 103"/>
                <a:gd name="T50" fmla="*/ 13 w 102"/>
                <a:gd name="T51" fmla="*/ 30 h 103"/>
                <a:gd name="T52" fmla="*/ 21 w 102"/>
                <a:gd name="T53" fmla="*/ 47 h 103"/>
                <a:gd name="T54" fmla="*/ 21 w 102"/>
                <a:gd name="T55" fmla="*/ 60 h 103"/>
                <a:gd name="T56" fmla="*/ 24 w 102"/>
                <a:gd name="T57" fmla="*/ 73 h 103"/>
                <a:gd name="T58" fmla="*/ 29 w 102"/>
                <a:gd name="T59" fmla="*/ 93 h 103"/>
                <a:gd name="T60" fmla="*/ 34 w 102"/>
                <a:gd name="T61" fmla="*/ 99 h 103"/>
                <a:gd name="T62" fmla="*/ 38 w 102"/>
                <a:gd name="T6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03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9CD14C32-7A95-46F0-8961-DDFDF1E4A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3417888"/>
              <a:ext cx="163513" cy="139700"/>
            </a:xfrm>
            <a:custGeom>
              <a:avLst/>
              <a:gdLst>
                <a:gd name="T0" fmla="*/ 43 w 65"/>
                <a:gd name="T1" fmla="*/ 3 h 56"/>
                <a:gd name="T2" fmla="*/ 42 w 65"/>
                <a:gd name="T3" fmla="*/ 0 h 56"/>
                <a:gd name="T4" fmla="*/ 35 w 65"/>
                <a:gd name="T5" fmla="*/ 0 h 56"/>
                <a:gd name="T6" fmla="*/ 30 w 65"/>
                <a:gd name="T7" fmla="*/ 4 h 56"/>
                <a:gd name="T8" fmla="*/ 23 w 65"/>
                <a:gd name="T9" fmla="*/ 10 h 56"/>
                <a:gd name="T10" fmla="*/ 15 w 65"/>
                <a:gd name="T11" fmla="*/ 19 h 56"/>
                <a:gd name="T12" fmla="*/ 4 w 65"/>
                <a:gd name="T13" fmla="*/ 18 h 56"/>
                <a:gd name="T14" fmla="*/ 0 w 65"/>
                <a:gd name="T15" fmla="*/ 18 h 56"/>
                <a:gd name="T16" fmla="*/ 5 w 65"/>
                <a:gd name="T17" fmla="*/ 23 h 56"/>
                <a:gd name="T18" fmla="*/ 9 w 65"/>
                <a:gd name="T19" fmla="*/ 32 h 56"/>
                <a:gd name="T20" fmla="*/ 17 w 65"/>
                <a:gd name="T21" fmla="*/ 38 h 56"/>
                <a:gd name="T22" fmla="*/ 21 w 65"/>
                <a:gd name="T23" fmla="*/ 44 h 56"/>
                <a:gd name="T24" fmla="*/ 26 w 65"/>
                <a:gd name="T25" fmla="*/ 50 h 56"/>
                <a:gd name="T26" fmla="*/ 32 w 65"/>
                <a:gd name="T27" fmla="*/ 53 h 56"/>
                <a:gd name="T28" fmla="*/ 40 w 65"/>
                <a:gd name="T29" fmla="*/ 55 h 56"/>
                <a:gd name="T30" fmla="*/ 49 w 65"/>
                <a:gd name="T31" fmla="*/ 56 h 56"/>
                <a:gd name="T32" fmla="*/ 57 w 65"/>
                <a:gd name="T33" fmla="*/ 48 h 56"/>
                <a:gd name="T34" fmla="*/ 59 w 65"/>
                <a:gd name="T35" fmla="*/ 40 h 56"/>
                <a:gd name="T36" fmla="*/ 63 w 65"/>
                <a:gd name="T37" fmla="*/ 34 h 56"/>
                <a:gd name="T38" fmla="*/ 61 w 65"/>
                <a:gd name="T39" fmla="*/ 28 h 56"/>
                <a:gd name="T40" fmla="*/ 63 w 65"/>
                <a:gd name="T41" fmla="*/ 21 h 56"/>
                <a:gd name="T42" fmla="*/ 63 w 65"/>
                <a:gd name="T43" fmla="*/ 9 h 56"/>
                <a:gd name="T44" fmla="*/ 53 w 65"/>
                <a:gd name="T45" fmla="*/ 5 h 56"/>
                <a:gd name="T46" fmla="*/ 43 w 65"/>
                <a:gd name="T47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6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88E59039-0FD3-4389-889C-C7BFBBA5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3462338"/>
              <a:ext cx="180975" cy="196850"/>
            </a:xfrm>
            <a:custGeom>
              <a:avLst/>
              <a:gdLst>
                <a:gd name="T0" fmla="*/ 66 w 72"/>
                <a:gd name="T1" fmla="*/ 32 h 78"/>
                <a:gd name="T2" fmla="*/ 61 w 72"/>
                <a:gd name="T3" fmla="*/ 26 h 78"/>
                <a:gd name="T4" fmla="*/ 57 w 72"/>
                <a:gd name="T5" fmla="*/ 20 h 78"/>
                <a:gd name="T6" fmla="*/ 49 w 72"/>
                <a:gd name="T7" fmla="*/ 14 h 78"/>
                <a:gd name="T8" fmla="*/ 45 w 72"/>
                <a:gd name="T9" fmla="*/ 5 h 78"/>
                <a:gd name="T10" fmla="*/ 40 w 72"/>
                <a:gd name="T11" fmla="*/ 0 h 78"/>
                <a:gd name="T12" fmla="*/ 35 w 72"/>
                <a:gd name="T13" fmla="*/ 1 h 78"/>
                <a:gd name="T14" fmla="*/ 29 w 72"/>
                <a:gd name="T15" fmla="*/ 5 h 78"/>
                <a:gd name="T16" fmla="*/ 25 w 72"/>
                <a:gd name="T17" fmla="*/ 2 h 78"/>
                <a:gd name="T18" fmla="*/ 16 w 72"/>
                <a:gd name="T19" fmla="*/ 4 h 78"/>
                <a:gd name="T20" fmla="*/ 8 w 72"/>
                <a:gd name="T21" fmla="*/ 5 h 78"/>
                <a:gd name="T22" fmla="*/ 8 w 72"/>
                <a:gd name="T23" fmla="*/ 33 h 78"/>
                <a:gd name="T24" fmla="*/ 0 w 72"/>
                <a:gd name="T25" fmla="*/ 36 h 78"/>
                <a:gd name="T26" fmla="*/ 0 w 72"/>
                <a:gd name="T27" fmla="*/ 60 h 78"/>
                <a:gd name="T28" fmla="*/ 4 w 72"/>
                <a:gd name="T29" fmla="*/ 62 h 78"/>
                <a:gd name="T30" fmla="*/ 7 w 72"/>
                <a:gd name="T31" fmla="*/ 71 h 78"/>
                <a:gd name="T32" fmla="*/ 5 w 72"/>
                <a:gd name="T33" fmla="*/ 73 h 78"/>
                <a:gd name="T34" fmla="*/ 6 w 72"/>
                <a:gd name="T35" fmla="*/ 77 h 78"/>
                <a:gd name="T36" fmla="*/ 14 w 72"/>
                <a:gd name="T37" fmla="*/ 76 h 78"/>
                <a:gd name="T38" fmla="*/ 22 w 72"/>
                <a:gd name="T39" fmla="*/ 68 h 78"/>
                <a:gd name="T40" fmla="*/ 27 w 72"/>
                <a:gd name="T41" fmla="*/ 64 h 78"/>
                <a:gd name="T42" fmla="*/ 37 w 72"/>
                <a:gd name="T43" fmla="*/ 67 h 78"/>
                <a:gd name="T44" fmla="*/ 44 w 72"/>
                <a:gd name="T45" fmla="*/ 63 h 78"/>
                <a:gd name="T46" fmla="*/ 47 w 72"/>
                <a:gd name="T47" fmla="*/ 57 h 78"/>
                <a:gd name="T48" fmla="*/ 54 w 72"/>
                <a:gd name="T49" fmla="*/ 52 h 78"/>
                <a:gd name="T50" fmla="*/ 58 w 72"/>
                <a:gd name="T51" fmla="*/ 47 h 78"/>
                <a:gd name="T52" fmla="*/ 64 w 72"/>
                <a:gd name="T53" fmla="*/ 42 h 78"/>
                <a:gd name="T54" fmla="*/ 69 w 72"/>
                <a:gd name="T55" fmla="*/ 39 h 78"/>
                <a:gd name="T56" fmla="*/ 72 w 72"/>
                <a:gd name="T57" fmla="*/ 35 h 78"/>
                <a:gd name="T58" fmla="*/ 72 w 72"/>
                <a:gd name="T59" fmla="*/ 35 h 78"/>
                <a:gd name="T60" fmla="*/ 66 w 72"/>
                <a:gd name="T6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8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="" xmlns:a16="http://schemas.microsoft.com/office/drawing/2014/main" id="{425585BC-1B70-4A48-B1BB-CF625BDD2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51" y="3630613"/>
              <a:ext cx="25400" cy="36513"/>
            </a:xfrm>
            <a:custGeom>
              <a:avLst/>
              <a:gdLst>
                <a:gd name="T0" fmla="*/ 5 w 10"/>
                <a:gd name="T1" fmla="*/ 0 h 14"/>
                <a:gd name="T2" fmla="*/ 0 w 10"/>
                <a:gd name="T3" fmla="*/ 6 h 14"/>
                <a:gd name="T4" fmla="*/ 5 w 10"/>
                <a:gd name="T5" fmla="*/ 13 h 14"/>
                <a:gd name="T6" fmla="*/ 9 w 10"/>
                <a:gd name="T7" fmla="*/ 12 h 14"/>
                <a:gd name="T8" fmla="*/ 10 w 10"/>
                <a:gd name="T9" fmla="*/ 10 h 14"/>
                <a:gd name="T10" fmla="*/ 10 w 10"/>
                <a:gd name="T11" fmla="*/ 3 h 14"/>
                <a:gd name="T12" fmla="*/ 5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BC67440F-1003-48C9-B01E-0D23CC00D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3689350"/>
              <a:ext cx="44450" cy="50800"/>
            </a:xfrm>
            <a:custGeom>
              <a:avLst/>
              <a:gdLst>
                <a:gd name="T0" fmla="*/ 12 w 18"/>
                <a:gd name="T1" fmla="*/ 2 h 20"/>
                <a:gd name="T2" fmla="*/ 4 w 18"/>
                <a:gd name="T3" fmla="*/ 5 h 20"/>
                <a:gd name="T4" fmla="*/ 0 w 18"/>
                <a:gd name="T5" fmla="*/ 13 h 20"/>
                <a:gd name="T6" fmla="*/ 4 w 18"/>
                <a:gd name="T7" fmla="*/ 19 h 20"/>
                <a:gd name="T8" fmla="*/ 8 w 18"/>
                <a:gd name="T9" fmla="*/ 20 h 20"/>
                <a:gd name="T10" fmla="*/ 10 w 18"/>
                <a:gd name="T11" fmla="*/ 15 h 20"/>
                <a:gd name="T12" fmla="*/ 15 w 18"/>
                <a:gd name="T13" fmla="*/ 14 h 20"/>
                <a:gd name="T14" fmla="*/ 18 w 18"/>
                <a:gd name="T15" fmla="*/ 8 h 20"/>
                <a:gd name="T16" fmla="*/ 12 w 18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3F60DA54-A0E1-4E52-A1DD-FEF1F6B72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5188" y="3551238"/>
              <a:ext cx="327025" cy="285750"/>
            </a:xfrm>
            <a:custGeom>
              <a:avLst/>
              <a:gdLst>
                <a:gd name="T0" fmla="*/ 124 w 130"/>
                <a:gd name="T1" fmla="*/ 42 h 114"/>
                <a:gd name="T2" fmla="*/ 123 w 130"/>
                <a:gd name="T3" fmla="*/ 42 h 114"/>
                <a:gd name="T4" fmla="*/ 122 w 130"/>
                <a:gd name="T5" fmla="*/ 44 h 114"/>
                <a:gd name="T6" fmla="*/ 118 w 130"/>
                <a:gd name="T7" fmla="*/ 45 h 114"/>
                <a:gd name="T8" fmla="*/ 113 w 130"/>
                <a:gd name="T9" fmla="*/ 38 h 114"/>
                <a:gd name="T10" fmla="*/ 118 w 130"/>
                <a:gd name="T11" fmla="*/ 32 h 114"/>
                <a:gd name="T12" fmla="*/ 123 w 130"/>
                <a:gd name="T13" fmla="*/ 35 h 114"/>
                <a:gd name="T14" fmla="*/ 123 w 130"/>
                <a:gd name="T15" fmla="*/ 33 h 114"/>
                <a:gd name="T16" fmla="*/ 122 w 130"/>
                <a:gd name="T17" fmla="*/ 18 h 114"/>
                <a:gd name="T18" fmla="*/ 117 w 130"/>
                <a:gd name="T19" fmla="*/ 3 h 114"/>
                <a:gd name="T20" fmla="*/ 108 w 130"/>
                <a:gd name="T21" fmla="*/ 2 h 114"/>
                <a:gd name="T22" fmla="*/ 100 w 130"/>
                <a:gd name="T23" fmla="*/ 0 h 114"/>
                <a:gd name="T24" fmla="*/ 97 w 130"/>
                <a:gd name="T25" fmla="*/ 4 h 114"/>
                <a:gd name="T26" fmla="*/ 92 w 130"/>
                <a:gd name="T27" fmla="*/ 7 h 114"/>
                <a:gd name="T28" fmla="*/ 86 w 130"/>
                <a:gd name="T29" fmla="*/ 12 h 114"/>
                <a:gd name="T30" fmla="*/ 82 w 130"/>
                <a:gd name="T31" fmla="*/ 17 h 114"/>
                <a:gd name="T32" fmla="*/ 75 w 130"/>
                <a:gd name="T33" fmla="*/ 22 h 114"/>
                <a:gd name="T34" fmla="*/ 72 w 130"/>
                <a:gd name="T35" fmla="*/ 28 h 114"/>
                <a:gd name="T36" fmla="*/ 65 w 130"/>
                <a:gd name="T37" fmla="*/ 32 h 114"/>
                <a:gd name="T38" fmla="*/ 55 w 130"/>
                <a:gd name="T39" fmla="*/ 29 h 114"/>
                <a:gd name="T40" fmla="*/ 50 w 130"/>
                <a:gd name="T41" fmla="*/ 33 h 114"/>
                <a:gd name="T42" fmla="*/ 42 w 130"/>
                <a:gd name="T43" fmla="*/ 41 h 114"/>
                <a:gd name="T44" fmla="*/ 34 w 130"/>
                <a:gd name="T45" fmla="*/ 42 h 114"/>
                <a:gd name="T46" fmla="*/ 33 w 130"/>
                <a:gd name="T47" fmla="*/ 38 h 114"/>
                <a:gd name="T48" fmla="*/ 35 w 130"/>
                <a:gd name="T49" fmla="*/ 36 h 114"/>
                <a:gd name="T50" fmla="*/ 32 w 130"/>
                <a:gd name="T51" fmla="*/ 27 h 114"/>
                <a:gd name="T52" fmla="*/ 28 w 130"/>
                <a:gd name="T53" fmla="*/ 25 h 114"/>
                <a:gd name="T54" fmla="*/ 28 w 130"/>
                <a:gd name="T55" fmla="*/ 54 h 114"/>
                <a:gd name="T56" fmla="*/ 23 w 130"/>
                <a:gd name="T57" fmla="*/ 59 h 114"/>
                <a:gd name="T58" fmla="*/ 13 w 130"/>
                <a:gd name="T59" fmla="*/ 59 h 114"/>
                <a:gd name="T60" fmla="*/ 8 w 130"/>
                <a:gd name="T61" fmla="*/ 54 h 114"/>
                <a:gd name="T62" fmla="*/ 4 w 130"/>
                <a:gd name="T63" fmla="*/ 56 h 114"/>
                <a:gd name="T64" fmla="*/ 0 w 130"/>
                <a:gd name="T65" fmla="*/ 57 h 114"/>
                <a:gd name="T66" fmla="*/ 7 w 130"/>
                <a:gd name="T67" fmla="*/ 70 h 114"/>
                <a:gd name="T68" fmla="*/ 14 w 130"/>
                <a:gd name="T69" fmla="*/ 86 h 114"/>
                <a:gd name="T70" fmla="*/ 14 w 130"/>
                <a:gd name="T71" fmla="*/ 93 h 114"/>
                <a:gd name="T72" fmla="*/ 14 w 130"/>
                <a:gd name="T73" fmla="*/ 100 h 114"/>
                <a:gd name="T74" fmla="*/ 17 w 130"/>
                <a:gd name="T75" fmla="*/ 107 h 114"/>
                <a:gd name="T76" fmla="*/ 20 w 130"/>
                <a:gd name="T77" fmla="*/ 109 h 114"/>
                <a:gd name="T78" fmla="*/ 25 w 130"/>
                <a:gd name="T79" fmla="*/ 112 h 114"/>
                <a:gd name="T80" fmla="*/ 30 w 130"/>
                <a:gd name="T81" fmla="*/ 112 h 114"/>
                <a:gd name="T82" fmla="*/ 39 w 130"/>
                <a:gd name="T83" fmla="*/ 109 h 114"/>
                <a:gd name="T84" fmla="*/ 47 w 130"/>
                <a:gd name="T85" fmla="*/ 106 h 114"/>
                <a:gd name="T86" fmla="*/ 59 w 130"/>
                <a:gd name="T87" fmla="*/ 106 h 114"/>
                <a:gd name="T88" fmla="*/ 67 w 130"/>
                <a:gd name="T89" fmla="*/ 105 h 114"/>
                <a:gd name="T90" fmla="*/ 72 w 130"/>
                <a:gd name="T91" fmla="*/ 104 h 114"/>
                <a:gd name="T92" fmla="*/ 79 w 130"/>
                <a:gd name="T93" fmla="*/ 102 h 114"/>
                <a:gd name="T94" fmla="*/ 95 w 130"/>
                <a:gd name="T95" fmla="*/ 91 h 114"/>
                <a:gd name="T96" fmla="*/ 114 w 130"/>
                <a:gd name="T97" fmla="*/ 68 h 114"/>
                <a:gd name="T98" fmla="*/ 126 w 130"/>
                <a:gd name="T99" fmla="*/ 55 h 114"/>
                <a:gd name="T100" fmla="*/ 130 w 130"/>
                <a:gd name="T101" fmla="*/ 42 h 114"/>
                <a:gd name="T102" fmla="*/ 124 w 130"/>
                <a:gd name="T103" fmla="*/ 42 h 114"/>
                <a:gd name="T104" fmla="*/ 99 w 130"/>
                <a:gd name="T105" fmla="*/ 69 h 114"/>
                <a:gd name="T106" fmla="*/ 94 w 130"/>
                <a:gd name="T107" fmla="*/ 70 h 114"/>
                <a:gd name="T108" fmla="*/ 92 w 130"/>
                <a:gd name="T109" fmla="*/ 75 h 114"/>
                <a:gd name="T110" fmla="*/ 88 w 130"/>
                <a:gd name="T111" fmla="*/ 74 h 114"/>
                <a:gd name="T112" fmla="*/ 84 w 130"/>
                <a:gd name="T113" fmla="*/ 68 h 114"/>
                <a:gd name="T114" fmla="*/ 88 w 130"/>
                <a:gd name="T115" fmla="*/ 60 h 114"/>
                <a:gd name="T116" fmla="*/ 96 w 130"/>
                <a:gd name="T117" fmla="*/ 57 h 114"/>
                <a:gd name="T118" fmla="*/ 102 w 130"/>
                <a:gd name="T119" fmla="*/ 63 h 114"/>
                <a:gd name="T120" fmla="*/ 99 w 130"/>
                <a:gd name="T121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14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58E88E16-C075-4580-9501-B47F873A5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216275"/>
              <a:ext cx="236538" cy="250825"/>
            </a:xfrm>
            <a:custGeom>
              <a:avLst/>
              <a:gdLst>
                <a:gd name="T0" fmla="*/ 6 w 94"/>
                <a:gd name="T1" fmla="*/ 91 h 100"/>
                <a:gd name="T2" fmla="*/ 9 w 94"/>
                <a:gd name="T3" fmla="*/ 93 h 100"/>
                <a:gd name="T4" fmla="*/ 17 w 94"/>
                <a:gd name="T5" fmla="*/ 94 h 100"/>
                <a:gd name="T6" fmla="*/ 24 w 94"/>
                <a:gd name="T7" fmla="*/ 96 h 100"/>
                <a:gd name="T8" fmla="*/ 52 w 94"/>
                <a:gd name="T9" fmla="*/ 96 h 100"/>
                <a:gd name="T10" fmla="*/ 55 w 94"/>
                <a:gd name="T11" fmla="*/ 98 h 100"/>
                <a:gd name="T12" fmla="*/ 72 w 94"/>
                <a:gd name="T13" fmla="*/ 98 h 100"/>
                <a:gd name="T14" fmla="*/ 85 w 94"/>
                <a:gd name="T15" fmla="*/ 98 h 100"/>
                <a:gd name="T16" fmla="*/ 87 w 94"/>
                <a:gd name="T17" fmla="*/ 97 h 100"/>
                <a:gd name="T18" fmla="*/ 78 w 94"/>
                <a:gd name="T19" fmla="*/ 84 h 100"/>
                <a:gd name="T20" fmla="*/ 79 w 94"/>
                <a:gd name="T21" fmla="*/ 58 h 100"/>
                <a:gd name="T22" fmla="*/ 91 w 94"/>
                <a:gd name="T23" fmla="*/ 58 h 100"/>
                <a:gd name="T24" fmla="*/ 93 w 94"/>
                <a:gd name="T25" fmla="*/ 56 h 100"/>
                <a:gd name="T26" fmla="*/ 94 w 94"/>
                <a:gd name="T27" fmla="*/ 40 h 100"/>
                <a:gd name="T28" fmla="*/ 92 w 94"/>
                <a:gd name="T29" fmla="*/ 40 h 100"/>
                <a:gd name="T30" fmla="*/ 85 w 94"/>
                <a:gd name="T31" fmla="*/ 41 h 100"/>
                <a:gd name="T32" fmla="*/ 81 w 94"/>
                <a:gd name="T33" fmla="*/ 43 h 100"/>
                <a:gd name="T34" fmla="*/ 81 w 94"/>
                <a:gd name="T35" fmla="*/ 36 h 100"/>
                <a:gd name="T36" fmla="*/ 77 w 94"/>
                <a:gd name="T37" fmla="*/ 30 h 100"/>
                <a:gd name="T38" fmla="*/ 78 w 94"/>
                <a:gd name="T39" fmla="*/ 19 h 100"/>
                <a:gd name="T40" fmla="*/ 76 w 94"/>
                <a:gd name="T41" fmla="*/ 12 h 100"/>
                <a:gd name="T42" fmla="*/ 71 w 94"/>
                <a:gd name="T43" fmla="*/ 11 h 100"/>
                <a:gd name="T44" fmla="*/ 67 w 94"/>
                <a:gd name="T45" fmla="*/ 9 h 100"/>
                <a:gd name="T46" fmla="*/ 61 w 94"/>
                <a:gd name="T47" fmla="*/ 9 h 100"/>
                <a:gd name="T48" fmla="*/ 58 w 94"/>
                <a:gd name="T49" fmla="*/ 16 h 100"/>
                <a:gd name="T50" fmla="*/ 48 w 94"/>
                <a:gd name="T51" fmla="*/ 18 h 100"/>
                <a:gd name="T52" fmla="*/ 41 w 94"/>
                <a:gd name="T53" fmla="*/ 13 h 100"/>
                <a:gd name="T54" fmla="*/ 38 w 94"/>
                <a:gd name="T55" fmla="*/ 7 h 100"/>
                <a:gd name="T56" fmla="*/ 37 w 94"/>
                <a:gd name="T57" fmla="*/ 0 h 100"/>
                <a:gd name="T58" fmla="*/ 11 w 94"/>
                <a:gd name="T59" fmla="*/ 0 h 100"/>
                <a:gd name="T60" fmla="*/ 6 w 94"/>
                <a:gd name="T61" fmla="*/ 3 h 100"/>
                <a:gd name="T62" fmla="*/ 13 w 94"/>
                <a:gd name="T63" fmla="*/ 19 h 100"/>
                <a:gd name="T64" fmla="*/ 12 w 94"/>
                <a:gd name="T65" fmla="*/ 28 h 100"/>
                <a:gd name="T66" fmla="*/ 17 w 94"/>
                <a:gd name="T67" fmla="*/ 45 h 100"/>
                <a:gd name="T68" fmla="*/ 11 w 94"/>
                <a:gd name="T69" fmla="*/ 56 h 100"/>
                <a:gd name="T70" fmla="*/ 5 w 94"/>
                <a:gd name="T71" fmla="*/ 72 h 100"/>
                <a:gd name="T72" fmla="*/ 1 w 94"/>
                <a:gd name="T73" fmla="*/ 83 h 100"/>
                <a:gd name="T74" fmla="*/ 0 w 94"/>
                <a:gd name="T75" fmla="*/ 94 h 100"/>
                <a:gd name="T76" fmla="*/ 0 w 94"/>
                <a:gd name="T77" fmla="*/ 94 h 100"/>
                <a:gd name="T78" fmla="*/ 3 w 94"/>
                <a:gd name="T79" fmla="*/ 94 h 100"/>
                <a:gd name="T80" fmla="*/ 6 w 94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A6FD4EB9-53AC-461A-9538-1BD502C30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3263900"/>
              <a:ext cx="230188" cy="203200"/>
            </a:xfrm>
            <a:custGeom>
              <a:avLst/>
              <a:gdLst>
                <a:gd name="T0" fmla="*/ 71 w 92"/>
                <a:gd name="T1" fmla="*/ 3 h 81"/>
                <a:gd name="T2" fmla="*/ 65 w 92"/>
                <a:gd name="T3" fmla="*/ 0 h 81"/>
                <a:gd name="T4" fmla="*/ 55 w 92"/>
                <a:gd name="T5" fmla="*/ 1 h 81"/>
                <a:gd name="T6" fmla="*/ 53 w 92"/>
                <a:gd name="T7" fmla="*/ 6 h 81"/>
                <a:gd name="T8" fmla="*/ 52 w 92"/>
                <a:gd name="T9" fmla="*/ 11 h 81"/>
                <a:gd name="T10" fmla="*/ 52 w 92"/>
                <a:gd name="T11" fmla="*/ 20 h 81"/>
                <a:gd name="T12" fmla="*/ 50 w 92"/>
                <a:gd name="T13" fmla="*/ 27 h 81"/>
                <a:gd name="T14" fmla="*/ 55 w 92"/>
                <a:gd name="T15" fmla="*/ 33 h 81"/>
                <a:gd name="T16" fmla="*/ 61 w 92"/>
                <a:gd name="T17" fmla="*/ 32 h 81"/>
                <a:gd name="T18" fmla="*/ 62 w 92"/>
                <a:gd name="T19" fmla="*/ 37 h 81"/>
                <a:gd name="T20" fmla="*/ 60 w 92"/>
                <a:gd name="T21" fmla="*/ 41 h 81"/>
                <a:gd name="T22" fmla="*/ 55 w 92"/>
                <a:gd name="T23" fmla="*/ 41 h 81"/>
                <a:gd name="T24" fmla="*/ 52 w 92"/>
                <a:gd name="T25" fmla="*/ 34 h 81"/>
                <a:gd name="T26" fmla="*/ 45 w 92"/>
                <a:gd name="T27" fmla="*/ 33 h 81"/>
                <a:gd name="T28" fmla="*/ 41 w 92"/>
                <a:gd name="T29" fmla="*/ 28 h 81"/>
                <a:gd name="T30" fmla="*/ 38 w 92"/>
                <a:gd name="T31" fmla="*/ 30 h 81"/>
                <a:gd name="T32" fmla="*/ 35 w 92"/>
                <a:gd name="T33" fmla="*/ 31 h 81"/>
                <a:gd name="T34" fmla="*/ 28 w 92"/>
                <a:gd name="T35" fmla="*/ 28 h 81"/>
                <a:gd name="T36" fmla="*/ 26 w 92"/>
                <a:gd name="T37" fmla="*/ 25 h 81"/>
                <a:gd name="T38" fmla="*/ 21 w 92"/>
                <a:gd name="T39" fmla="*/ 25 h 81"/>
                <a:gd name="T40" fmla="*/ 18 w 92"/>
                <a:gd name="T41" fmla="*/ 23 h 81"/>
                <a:gd name="T42" fmla="*/ 16 w 92"/>
                <a:gd name="T43" fmla="*/ 21 h 81"/>
                <a:gd name="T44" fmla="*/ 15 w 92"/>
                <a:gd name="T45" fmla="*/ 37 h 81"/>
                <a:gd name="T46" fmla="*/ 13 w 92"/>
                <a:gd name="T47" fmla="*/ 39 h 81"/>
                <a:gd name="T48" fmla="*/ 1 w 92"/>
                <a:gd name="T49" fmla="*/ 39 h 81"/>
                <a:gd name="T50" fmla="*/ 0 w 92"/>
                <a:gd name="T51" fmla="*/ 65 h 81"/>
                <a:gd name="T52" fmla="*/ 9 w 92"/>
                <a:gd name="T53" fmla="*/ 78 h 81"/>
                <a:gd name="T54" fmla="*/ 24 w 92"/>
                <a:gd name="T55" fmla="*/ 77 h 81"/>
                <a:gd name="T56" fmla="*/ 24 w 92"/>
                <a:gd name="T57" fmla="*/ 79 h 81"/>
                <a:gd name="T58" fmla="*/ 28 w 92"/>
                <a:gd name="T59" fmla="*/ 79 h 81"/>
                <a:gd name="T60" fmla="*/ 39 w 92"/>
                <a:gd name="T61" fmla="*/ 80 h 81"/>
                <a:gd name="T62" fmla="*/ 47 w 92"/>
                <a:gd name="T63" fmla="*/ 71 h 81"/>
                <a:gd name="T64" fmla="*/ 54 w 92"/>
                <a:gd name="T65" fmla="*/ 65 h 81"/>
                <a:gd name="T66" fmla="*/ 59 w 92"/>
                <a:gd name="T67" fmla="*/ 61 h 81"/>
                <a:gd name="T68" fmla="*/ 66 w 92"/>
                <a:gd name="T69" fmla="*/ 61 h 81"/>
                <a:gd name="T70" fmla="*/ 66 w 92"/>
                <a:gd name="T71" fmla="*/ 61 h 81"/>
                <a:gd name="T72" fmla="*/ 65 w 92"/>
                <a:gd name="T73" fmla="*/ 55 h 81"/>
                <a:gd name="T74" fmla="*/ 87 w 92"/>
                <a:gd name="T75" fmla="*/ 47 h 81"/>
                <a:gd name="T76" fmla="*/ 85 w 92"/>
                <a:gd name="T77" fmla="*/ 44 h 81"/>
                <a:gd name="T78" fmla="*/ 87 w 92"/>
                <a:gd name="T79" fmla="*/ 36 h 81"/>
                <a:gd name="T80" fmla="*/ 90 w 92"/>
                <a:gd name="T81" fmla="*/ 34 h 81"/>
                <a:gd name="T82" fmla="*/ 89 w 92"/>
                <a:gd name="T83" fmla="*/ 21 h 81"/>
                <a:gd name="T84" fmla="*/ 92 w 92"/>
                <a:gd name="T85" fmla="*/ 19 h 81"/>
                <a:gd name="T86" fmla="*/ 89 w 92"/>
                <a:gd name="T87" fmla="*/ 10 h 81"/>
                <a:gd name="T88" fmla="*/ 78 w 92"/>
                <a:gd name="T89" fmla="*/ 6 h 81"/>
                <a:gd name="T90" fmla="*/ 71 w 92"/>
                <a:gd name="T9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1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820E9329-28FC-49BE-8208-F079B7339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6" y="3117850"/>
              <a:ext cx="39688" cy="34925"/>
            </a:xfrm>
            <a:custGeom>
              <a:avLst/>
              <a:gdLst>
                <a:gd name="T0" fmla="*/ 13 w 16"/>
                <a:gd name="T1" fmla="*/ 0 h 14"/>
                <a:gd name="T2" fmla="*/ 8 w 16"/>
                <a:gd name="T3" fmla="*/ 1 h 14"/>
                <a:gd name="T4" fmla="*/ 4 w 16"/>
                <a:gd name="T5" fmla="*/ 2 h 14"/>
                <a:gd name="T6" fmla="*/ 3 w 16"/>
                <a:gd name="T7" fmla="*/ 3 h 14"/>
                <a:gd name="T8" fmla="*/ 2 w 16"/>
                <a:gd name="T9" fmla="*/ 8 h 14"/>
                <a:gd name="T10" fmla="*/ 0 w 16"/>
                <a:gd name="T11" fmla="*/ 10 h 14"/>
                <a:gd name="T12" fmla="*/ 1 w 16"/>
                <a:gd name="T13" fmla="*/ 12 h 14"/>
                <a:gd name="T14" fmla="*/ 4 w 16"/>
                <a:gd name="T15" fmla="*/ 13 h 14"/>
                <a:gd name="T16" fmla="*/ 8 w 16"/>
                <a:gd name="T17" fmla="*/ 10 h 14"/>
                <a:gd name="T18" fmla="*/ 15 w 16"/>
                <a:gd name="T19" fmla="*/ 9 h 14"/>
                <a:gd name="T20" fmla="*/ 14 w 16"/>
                <a:gd name="T21" fmla="*/ 3 h 14"/>
                <a:gd name="T22" fmla="*/ 13 w 16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112B96B1-5C13-47AB-93BB-356F62EDB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2846388"/>
              <a:ext cx="209550" cy="280988"/>
            </a:xfrm>
            <a:custGeom>
              <a:avLst/>
              <a:gdLst>
                <a:gd name="T0" fmla="*/ 19 w 83"/>
                <a:gd name="T1" fmla="*/ 21 h 112"/>
                <a:gd name="T2" fmla="*/ 24 w 83"/>
                <a:gd name="T3" fmla="*/ 26 h 112"/>
                <a:gd name="T4" fmla="*/ 41 w 83"/>
                <a:gd name="T5" fmla="*/ 31 h 112"/>
                <a:gd name="T6" fmla="*/ 52 w 83"/>
                <a:gd name="T7" fmla="*/ 34 h 112"/>
                <a:gd name="T8" fmla="*/ 55 w 83"/>
                <a:gd name="T9" fmla="*/ 36 h 112"/>
                <a:gd name="T10" fmla="*/ 33 w 83"/>
                <a:gd name="T11" fmla="*/ 57 h 112"/>
                <a:gd name="T12" fmla="*/ 24 w 83"/>
                <a:gd name="T13" fmla="*/ 59 h 112"/>
                <a:gd name="T14" fmla="*/ 14 w 83"/>
                <a:gd name="T15" fmla="*/ 64 h 112"/>
                <a:gd name="T16" fmla="*/ 7 w 83"/>
                <a:gd name="T17" fmla="*/ 65 h 112"/>
                <a:gd name="T18" fmla="*/ 3 w 83"/>
                <a:gd name="T19" fmla="*/ 71 h 112"/>
                <a:gd name="T20" fmla="*/ 0 w 83"/>
                <a:gd name="T21" fmla="*/ 77 h 112"/>
                <a:gd name="T22" fmla="*/ 0 w 83"/>
                <a:gd name="T23" fmla="*/ 106 h 112"/>
                <a:gd name="T24" fmla="*/ 4 w 83"/>
                <a:gd name="T25" fmla="*/ 112 h 112"/>
                <a:gd name="T26" fmla="*/ 22 w 83"/>
                <a:gd name="T27" fmla="*/ 93 h 112"/>
                <a:gd name="T28" fmla="*/ 36 w 83"/>
                <a:gd name="T29" fmla="*/ 82 h 112"/>
                <a:gd name="T30" fmla="*/ 56 w 83"/>
                <a:gd name="T31" fmla="*/ 63 h 112"/>
                <a:gd name="T32" fmla="*/ 65 w 83"/>
                <a:gd name="T33" fmla="*/ 48 h 112"/>
                <a:gd name="T34" fmla="*/ 72 w 83"/>
                <a:gd name="T35" fmla="*/ 35 h 112"/>
                <a:gd name="T36" fmla="*/ 80 w 83"/>
                <a:gd name="T37" fmla="*/ 19 h 112"/>
                <a:gd name="T38" fmla="*/ 83 w 83"/>
                <a:gd name="T39" fmla="*/ 5 h 112"/>
                <a:gd name="T40" fmla="*/ 77 w 83"/>
                <a:gd name="T41" fmla="*/ 3 h 112"/>
                <a:gd name="T42" fmla="*/ 59 w 83"/>
                <a:gd name="T43" fmla="*/ 7 h 112"/>
                <a:gd name="T44" fmla="*/ 47 w 83"/>
                <a:gd name="T45" fmla="*/ 10 h 112"/>
                <a:gd name="T46" fmla="*/ 36 w 83"/>
                <a:gd name="T47" fmla="*/ 12 h 112"/>
                <a:gd name="T48" fmla="*/ 23 w 83"/>
                <a:gd name="T49" fmla="*/ 11 h 112"/>
                <a:gd name="T50" fmla="*/ 19 w 83"/>
                <a:gd name="T51" fmla="*/ 7 h 112"/>
                <a:gd name="T52" fmla="*/ 14 w 83"/>
                <a:gd name="T53" fmla="*/ 14 h 112"/>
                <a:gd name="T54" fmla="*/ 19 w 83"/>
                <a:gd name="T55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12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B89395B0-561E-406A-9EA7-57926C1E2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6" y="2330450"/>
              <a:ext cx="244475" cy="193675"/>
            </a:xfrm>
            <a:custGeom>
              <a:avLst/>
              <a:gdLst>
                <a:gd name="T0" fmla="*/ 36 w 97"/>
                <a:gd name="T1" fmla="*/ 77 h 77"/>
                <a:gd name="T2" fmla="*/ 35 w 97"/>
                <a:gd name="T3" fmla="*/ 66 h 77"/>
                <a:gd name="T4" fmla="*/ 48 w 97"/>
                <a:gd name="T5" fmla="*/ 58 h 77"/>
                <a:gd name="T6" fmla="*/ 54 w 97"/>
                <a:gd name="T7" fmla="*/ 56 h 77"/>
                <a:gd name="T8" fmla="*/ 61 w 97"/>
                <a:gd name="T9" fmla="*/ 55 h 77"/>
                <a:gd name="T10" fmla="*/ 65 w 97"/>
                <a:gd name="T11" fmla="*/ 50 h 77"/>
                <a:gd name="T12" fmla="*/ 71 w 97"/>
                <a:gd name="T13" fmla="*/ 48 h 77"/>
                <a:gd name="T14" fmla="*/ 75 w 97"/>
                <a:gd name="T15" fmla="*/ 45 h 77"/>
                <a:gd name="T16" fmla="*/ 76 w 97"/>
                <a:gd name="T17" fmla="*/ 40 h 77"/>
                <a:gd name="T18" fmla="*/ 78 w 97"/>
                <a:gd name="T19" fmla="*/ 38 h 77"/>
                <a:gd name="T20" fmla="*/ 83 w 97"/>
                <a:gd name="T21" fmla="*/ 36 h 77"/>
                <a:gd name="T22" fmla="*/ 95 w 97"/>
                <a:gd name="T23" fmla="*/ 35 h 77"/>
                <a:gd name="T24" fmla="*/ 97 w 97"/>
                <a:gd name="T25" fmla="*/ 32 h 77"/>
                <a:gd name="T26" fmla="*/ 93 w 97"/>
                <a:gd name="T27" fmla="*/ 26 h 77"/>
                <a:gd name="T28" fmla="*/ 93 w 97"/>
                <a:gd name="T29" fmla="*/ 19 h 77"/>
                <a:gd name="T30" fmla="*/ 91 w 97"/>
                <a:gd name="T31" fmla="*/ 11 h 77"/>
                <a:gd name="T32" fmla="*/ 89 w 97"/>
                <a:gd name="T33" fmla="*/ 8 h 77"/>
                <a:gd name="T34" fmla="*/ 80 w 97"/>
                <a:gd name="T35" fmla="*/ 6 h 77"/>
                <a:gd name="T36" fmla="*/ 66 w 97"/>
                <a:gd name="T37" fmla="*/ 5 h 77"/>
                <a:gd name="T38" fmla="*/ 59 w 97"/>
                <a:gd name="T39" fmla="*/ 1 h 77"/>
                <a:gd name="T40" fmla="*/ 50 w 97"/>
                <a:gd name="T41" fmla="*/ 17 h 77"/>
                <a:gd name="T42" fmla="*/ 38 w 97"/>
                <a:gd name="T43" fmla="*/ 23 h 77"/>
                <a:gd name="T44" fmla="*/ 32 w 97"/>
                <a:gd name="T45" fmla="*/ 30 h 77"/>
                <a:gd name="T46" fmla="*/ 27 w 97"/>
                <a:gd name="T47" fmla="*/ 38 h 77"/>
                <a:gd name="T48" fmla="*/ 27 w 97"/>
                <a:gd name="T49" fmla="*/ 50 h 77"/>
                <a:gd name="T50" fmla="*/ 18 w 97"/>
                <a:gd name="T51" fmla="*/ 63 h 77"/>
                <a:gd name="T52" fmla="*/ 6 w 97"/>
                <a:gd name="T53" fmla="*/ 71 h 77"/>
                <a:gd name="T54" fmla="*/ 0 w 97"/>
                <a:gd name="T55" fmla="*/ 74 h 77"/>
                <a:gd name="T56" fmla="*/ 30 w 97"/>
                <a:gd name="T57" fmla="*/ 74 h 77"/>
                <a:gd name="T58" fmla="*/ 36 w 97"/>
                <a:gd name="T5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E677BE06-6939-4DDA-A6DF-E80E73C7B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2295525"/>
              <a:ext cx="85725" cy="163513"/>
            </a:xfrm>
            <a:custGeom>
              <a:avLst/>
              <a:gdLst>
                <a:gd name="T0" fmla="*/ 9 w 34"/>
                <a:gd name="T1" fmla="*/ 17 h 65"/>
                <a:gd name="T2" fmla="*/ 7 w 34"/>
                <a:gd name="T3" fmla="*/ 25 h 65"/>
                <a:gd name="T4" fmla="*/ 2 w 34"/>
                <a:gd name="T5" fmla="*/ 31 h 65"/>
                <a:gd name="T6" fmla="*/ 5 w 34"/>
                <a:gd name="T7" fmla="*/ 39 h 65"/>
                <a:gd name="T8" fmla="*/ 8 w 34"/>
                <a:gd name="T9" fmla="*/ 44 h 65"/>
                <a:gd name="T10" fmla="*/ 15 w 34"/>
                <a:gd name="T11" fmla="*/ 49 h 65"/>
                <a:gd name="T12" fmla="*/ 18 w 34"/>
                <a:gd name="T13" fmla="*/ 63 h 65"/>
                <a:gd name="T14" fmla="*/ 19 w 34"/>
                <a:gd name="T15" fmla="*/ 65 h 65"/>
                <a:gd name="T16" fmla="*/ 22 w 34"/>
                <a:gd name="T17" fmla="*/ 63 h 65"/>
                <a:gd name="T18" fmla="*/ 24 w 34"/>
                <a:gd name="T19" fmla="*/ 56 h 65"/>
                <a:gd name="T20" fmla="*/ 25 w 34"/>
                <a:gd name="T21" fmla="*/ 53 h 65"/>
                <a:gd name="T22" fmla="*/ 31 w 34"/>
                <a:gd name="T23" fmla="*/ 47 h 65"/>
                <a:gd name="T24" fmla="*/ 34 w 34"/>
                <a:gd name="T25" fmla="*/ 44 h 65"/>
                <a:gd name="T26" fmla="*/ 34 w 34"/>
                <a:gd name="T27" fmla="*/ 40 h 65"/>
                <a:gd name="T28" fmla="*/ 31 w 34"/>
                <a:gd name="T29" fmla="*/ 37 h 65"/>
                <a:gd name="T30" fmla="*/ 28 w 34"/>
                <a:gd name="T31" fmla="*/ 34 h 65"/>
                <a:gd name="T32" fmla="*/ 22 w 34"/>
                <a:gd name="T33" fmla="*/ 31 h 65"/>
                <a:gd name="T34" fmla="*/ 28 w 34"/>
                <a:gd name="T35" fmla="*/ 26 h 65"/>
                <a:gd name="T36" fmla="*/ 28 w 34"/>
                <a:gd name="T37" fmla="*/ 15 h 65"/>
                <a:gd name="T38" fmla="*/ 30 w 34"/>
                <a:gd name="T39" fmla="*/ 8 h 65"/>
                <a:gd name="T40" fmla="*/ 29 w 34"/>
                <a:gd name="T41" fmla="*/ 5 h 65"/>
                <a:gd name="T42" fmla="*/ 25 w 34"/>
                <a:gd name="T43" fmla="*/ 4 h 65"/>
                <a:gd name="T44" fmla="*/ 14 w 34"/>
                <a:gd name="T45" fmla="*/ 3 h 65"/>
                <a:gd name="T46" fmla="*/ 9 w 34"/>
                <a:gd name="T47" fmla="*/ 4 h 65"/>
                <a:gd name="T48" fmla="*/ 9 w 34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5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047B53A0-6EBE-4604-BEB3-7D6F73C8D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6" y="2300288"/>
              <a:ext cx="422275" cy="404813"/>
            </a:xfrm>
            <a:custGeom>
              <a:avLst/>
              <a:gdLst>
                <a:gd name="T0" fmla="*/ 58 w 168"/>
                <a:gd name="T1" fmla="*/ 31 h 161"/>
                <a:gd name="T2" fmla="*/ 58 w 168"/>
                <a:gd name="T3" fmla="*/ 38 h 161"/>
                <a:gd name="T4" fmla="*/ 62 w 168"/>
                <a:gd name="T5" fmla="*/ 44 h 161"/>
                <a:gd name="T6" fmla="*/ 60 w 168"/>
                <a:gd name="T7" fmla="*/ 47 h 161"/>
                <a:gd name="T8" fmla="*/ 48 w 168"/>
                <a:gd name="T9" fmla="*/ 48 h 161"/>
                <a:gd name="T10" fmla="*/ 43 w 168"/>
                <a:gd name="T11" fmla="*/ 50 h 161"/>
                <a:gd name="T12" fmla="*/ 41 w 168"/>
                <a:gd name="T13" fmla="*/ 52 h 161"/>
                <a:gd name="T14" fmla="*/ 40 w 168"/>
                <a:gd name="T15" fmla="*/ 57 h 161"/>
                <a:gd name="T16" fmla="*/ 36 w 168"/>
                <a:gd name="T17" fmla="*/ 60 h 161"/>
                <a:gd name="T18" fmla="*/ 30 w 168"/>
                <a:gd name="T19" fmla="*/ 62 h 161"/>
                <a:gd name="T20" fmla="*/ 26 w 168"/>
                <a:gd name="T21" fmla="*/ 67 h 161"/>
                <a:gd name="T22" fmla="*/ 19 w 168"/>
                <a:gd name="T23" fmla="*/ 68 h 161"/>
                <a:gd name="T24" fmla="*/ 13 w 168"/>
                <a:gd name="T25" fmla="*/ 70 h 161"/>
                <a:gd name="T26" fmla="*/ 0 w 168"/>
                <a:gd name="T27" fmla="*/ 78 h 161"/>
                <a:gd name="T28" fmla="*/ 1 w 168"/>
                <a:gd name="T29" fmla="*/ 89 h 161"/>
                <a:gd name="T30" fmla="*/ 2 w 168"/>
                <a:gd name="T31" fmla="*/ 91 h 161"/>
                <a:gd name="T32" fmla="*/ 80 w 168"/>
                <a:gd name="T33" fmla="*/ 143 h 161"/>
                <a:gd name="T34" fmla="*/ 85 w 168"/>
                <a:gd name="T35" fmla="*/ 150 h 161"/>
                <a:gd name="T36" fmla="*/ 94 w 168"/>
                <a:gd name="T37" fmla="*/ 153 h 161"/>
                <a:gd name="T38" fmla="*/ 98 w 168"/>
                <a:gd name="T39" fmla="*/ 161 h 161"/>
                <a:gd name="T40" fmla="*/ 106 w 168"/>
                <a:gd name="T41" fmla="*/ 160 h 161"/>
                <a:gd name="T42" fmla="*/ 119 w 168"/>
                <a:gd name="T43" fmla="*/ 156 h 161"/>
                <a:gd name="T44" fmla="*/ 133 w 168"/>
                <a:gd name="T45" fmla="*/ 144 h 161"/>
                <a:gd name="T46" fmla="*/ 168 w 168"/>
                <a:gd name="T47" fmla="*/ 122 h 161"/>
                <a:gd name="T48" fmla="*/ 168 w 168"/>
                <a:gd name="T49" fmla="*/ 122 h 161"/>
                <a:gd name="T50" fmla="*/ 164 w 168"/>
                <a:gd name="T51" fmla="*/ 115 h 161"/>
                <a:gd name="T52" fmla="*/ 158 w 168"/>
                <a:gd name="T53" fmla="*/ 114 h 161"/>
                <a:gd name="T54" fmla="*/ 152 w 168"/>
                <a:gd name="T55" fmla="*/ 110 h 161"/>
                <a:gd name="T56" fmla="*/ 151 w 168"/>
                <a:gd name="T57" fmla="*/ 104 h 161"/>
                <a:gd name="T58" fmla="*/ 148 w 168"/>
                <a:gd name="T59" fmla="*/ 99 h 161"/>
                <a:gd name="T60" fmla="*/ 151 w 168"/>
                <a:gd name="T61" fmla="*/ 95 h 161"/>
                <a:gd name="T62" fmla="*/ 150 w 168"/>
                <a:gd name="T63" fmla="*/ 91 h 161"/>
                <a:gd name="T64" fmla="*/ 150 w 168"/>
                <a:gd name="T65" fmla="*/ 86 h 161"/>
                <a:gd name="T66" fmla="*/ 151 w 168"/>
                <a:gd name="T67" fmla="*/ 81 h 161"/>
                <a:gd name="T68" fmla="*/ 151 w 168"/>
                <a:gd name="T69" fmla="*/ 73 h 161"/>
                <a:gd name="T70" fmla="*/ 147 w 168"/>
                <a:gd name="T71" fmla="*/ 65 h 161"/>
                <a:gd name="T72" fmla="*/ 149 w 168"/>
                <a:gd name="T73" fmla="*/ 63 h 161"/>
                <a:gd name="T74" fmla="*/ 148 w 168"/>
                <a:gd name="T75" fmla="*/ 61 h 161"/>
                <a:gd name="T76" fmla="*/ 145 w 168"/>
                <a:gd name="T77" fmla="*/ 47 h 161"/>
                <a:gd name="T78" fmla="*/ 138 w 168"/>
                <a:gd name="T79" fmla="*/ 42 h 161"/>
                <a:gd name="T80" fmla="*/ 135 w 168"/>
                <a:gd name="T81" fmla="*/ 37 h 161"/>
                <a:gd name="T82" fmla="*/ 132 w 168"/>
                <a:gd name="T83" fmla="*/ 29 h 161"/>
                <a:gd name="T84" fmla="*/ 137 w 168"/>
                <a:gd name="T85" fmla="*/ 23 h 161"/>
                <a:gd name="T86" fmla="*/ 139 w 168"/>
                <a:gd name="T87" fmla="*/ 15 h 161"/>
                <a:gd name="T88" fmla="*/ 139 w 168"/>
                <a:gd name="T89" fmla="*/ 2 h 161"/>
                <a:gd name="T90" fmla="*/ 132 w 168"/>
                <a:gd name="T91" fmla="*/ 1 h 161"/>
                <a:gd name="T92" fmla="*/ 124 w 168"/>
                <a:gd name="T93" fmla="*/ 2 h 161"/>
                <a:gd name="T94" fmla="*/ 113 w 168"/>
                <a:gd name="T95" fmla="*/ 4 h 161"/>
                <a:gd name="T96" fmla="*/ 82 w 168"/>
                <a:gd name="T97" fmla="*/ 6 h 161"/>
                <a:gd name="T98" fmla="*/ 70 w 168"/>
                <a:gd name="T99" fmla="*/ 12 h 161"/>
                <a:gd name="T100" fmla="*/ 57 w 168"/>
                <a:gd name="T101" fmla="*/ 19 h 161"/>
                <a:gd name="T102" fmla="*/ 54 w 168"/>
                <a:gd name="T103" fmla="*/ 20 h 161"/>
                <a:gd name="T104" fmla="*/ 56 w 168"/>
                <a:gd name="T105" fmla="*/ 23 h 161"/>
                <a:gd name="T106" fmla="*/ 58 w 168"/>
                <a:gd name="T107" fmla="*/ 3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61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918B7EF5-CC4D-44B6-A52D-3B68D1619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2395538"/>
              <a:ext cx="307975" cy="293688"/>
            </a:xfrm>
            <a:custGeom>
              <a:avLst/>
              <a:gdLst>
                <a:gd name="T0" fmla="*/ 14 w 123"/>
                <a:gd name="T1" fmla="*/ 7 h 117"/>
                <a:gd name="T2" fmla="*/ 8 w 123"/>
                <a:gd name="T3" fmla="*/ 13 h 117"/>
                <a:gd name="T4" fmla="*/ 7 w 123"/>
                <a:gd name="T5" fmla="*/ 16 h 117"/>
                <a:gd name="T6" fmla="*/ 5 w 123"/>
                <a:gd name="T7" fmla="*/ 23 h 117"/>
                <a:gd name="T8" fmla="*/ 0 w 123"/>
                <a:gd name="T9" fmla="*/ 27 h 117"/>
                <a:gd name="T10" fmla="*/ 4 w 123"/>
                <a:gd name="T11" fmla="*/ 35 h 117"/>
                <a:gd name="T12" fmla="*/ 4 w 123"/>
                <a:gd name="T13" fmla="*/ 43 h 117"/>
                <a:gd name="T14" fmla="*/ 3 w 123"/>
                <a:gd name="T15" fmla="*/ 48 h 117"/>
                <a:gd name="T16" fmla="*/ 3 w 123"/>
                <a:gd name="T17" fmla="*/ 53 h 117"/>
                <a:gd name="T18" fmla="*/ 4 w 123"/>
                <a:gd name="T19" fmla="*/ 57 h 117"/>
                <a:gd name="T20" fmla="*/ 1 w 123"/>
                <a:gd name="T21" fmla="*/ 61 h 117"/>
                <a:gd name="T22" fmla="*/ 4 w 123"/>
                <a:gd name="T23" fmla="*/ 66 h 117"/>
                <a:gd name="T24" fmla="*/ 5 w 123"/>
                <a:gd name="T25" fmla="*/ 72 h 117"/>
                <a:gd name="T26" fmla="*/ 11 w 123"/>
                <a:gd name="T27" fmla="*/ 76 h 117"/>
                <a:gd name="T28" fmla="*/ 17 w 123"/>
                <a:gd name="T29" fmla="*/ 77 h 117"/>
                <a:gd name="T30" fmla="*/ 21 w 123"/>
                <a:gd name="T31" fmla="*/ 84 h 117"/>
                <a:gd name="T32" fmla="*/ 33 w 123"/>
                <a:gd name="T33" fmla="*/ 87 h 117"/>
                <a:gd name="T34" fmla="*/ 38 w 123"/>
                <a:gd name="T35" fmla="*/ 92 h 117"/>
                <a:gd name="T36" fmla="*/ 51 w 123"/>
                <a:gd name="T37" fmla="*/ 84 h 117"/>
                <a:gd name="T38" fmla="*/ 113 w 123"/>
                <a:gd name="T39" fmla="*/ 117 h 117"/>
                <a:gd name="T40" fmla="*/ 113 w 123"/>
                <a:gd name="T41" fmla="*/ 113 h 117"/>
                <a:gd name="T42" fmla="*/ 120 w 123"/>
                <a:gd name="T43" fmla="*/ 113 h 117"/>
                <a:gd name="T44" fmla="*/ 120 w 123"/>
                <a:gd name="T45" fmla="*/ 34 h 117"/>
                <a:gd name="T46" fmla="*/ 120 w 123"/>
                <a:gd name="T47" fmla="*/ 22 h 117"/>
                <a:gd name="T48" fmla="*/ 121 w 123"/>
                <a:gd name="T49" fmla="*/ 12 h 117"/>
                <a:gd name="T50" fmla="*/ 122 w 123"/>
                <a:gd name="T51" fmla="*/ 10 h 117"/>
                <a:gd name="T52" fmla="*/ 122 w 123"/>
                <a:gd name="T53" fmla="*/ 10 h 117"/>
                <a:gd name="T54" fmla="*/ 111 w 123"/>
                <a:gd name="T55" fmla="*/ 7 h 117"/>
                <a:gd name="T56" fmla="*/ 99 w 123"/>
                <a:gd name="T57" fmla="*/ 1 h 117"/>
                <a:gd name="T58" fmla="*/ 81 w 123"/>
                <a:gd name="T59" fmla="*/ 10 h 117"/>
                <a:gd name="T60" fmla="*/ 82 w 123"/>
                <a:gd name="T61" fmla="*/ 20 h 117"/>
                <a:gd name="T62" fmla="*/ 69 w 123"/>
                <a:gd name="T63" fmla="*/ 21 h 117"/>
                <a:gd name="T64" fmla="*/ 55 w 123"/>
                <a:gd name="T65" fmla="*/ 15 h 117"/>
                <a:gd name="T66" fmla="*/ 47 w 123"/>
                <a:gd name="T67" fmla="*/ 10 h 117"/>
                <a:gd name="T68" fmla="*/ 41 w 123"/>
                <a:gd name="T69" fmla="*/ 5 h 117"/>
                <a:gd name="T70" fmla="*/ 27 w 123"/>
                <a:gd name="T71" fmla="*/ 2 h 117"/>
                <a:gd name="T72" fmla="*/ 17 w 123"/>
                <a:gd name="T73" fmla="*/ 0 h 117"/>
                <a:gd name="T74" fmla="*/ 17 w 123"/>
                <a:gd name="T75" fmla="*/ 4 h 117"/>
                <a:gd name="T76" fmla="*/ 14 w 123"/>
                <a:gd name="T77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7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CA91AA71-1E49-4E66-ADF9-BAB427A9C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1" y="2808288"/>
              <a:ext cx="58738" cy="20638"/>
            </a:xfrm>
            <a:custGeom>
              <a:avLst/>
              <a:gdLst>
                <a:gd name="T0" fmla="*/ 12 w 23"/>
                <a:gd name="T1" fmla="*/ 5 h 8"/>
                <a:gd name="T2" fmla="*/ 19 w 23"/>
                <a:gd name="T3" fmla="*/ 7 h 8"/>
                <a:gd name="T4" fmla="*/ 23 w 23"/>
                <a:gd name="T5" fmla="*/ 5 h 8"/>
                <a:gd name="T6" fmla="*/ 19 w 23"/>
                <a:gd name="T7" fmla="*/ 5 h 8"/>
                <a:gd name="T8" fmla="*/ 11 w 23"/>
                <a:gd name="T9" fmla="*/ 1 h 8"/>
                <a:gd name="T10" fmla="*/ 1 w 23"/>
                <a:gd name="T11" fmla="*/ 3 h 8"/>
                <a:gd name="T12" fmla="*/ 0 w 23"/>
                <a:gd name="T13" fmla="*/ 8 h 8"/>
                <a:gd name="T14" fmla="*/ 3 w 23"/>
                <a:gd name="T15" fmla="*/ 7 h 8"/>
                <a:gd name="T16" fmla="*/ 12 w 23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D3ADD93D-57D0-427C-A3A5-FEB86D35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1" y="2752725"/>
              <a:ext cx="120650" cy="93663"/>
            </a:xfrm>
            <a:custGeom>
              <a:avLst/>
              <a:gdLst>
                <a:gd name="T0" fmla="*/ 11 w 48"/>
                <a:gd name="T1" fmla="*/ 36 h 37"/>
                <a:gd name="T2" fmla="*/ 16 w 48"/>
                <a:gd name="T3" fmla="*/ 34 h 37"/>
                <a:gd name="T4" fmla="*/ 27 w 48"/>
                <a:gd name="T5" fmla="*/ 33 h 37"/>
                <a:gd name="T6" fmla="*/ 29 w 48"/>
                <a:gd name="T7" fmla="*/ 34 h 37"/>
                <a:gd name="T8" fmla="*/ 29 w 48"/>
                <a:gd name="T9" fmla="*/ 33 h 37"/>
                <a:gd name="T10" fmla="*/ 35 w 48"/>
                <a:gd name="T11" fmla="*/ 35 h 37"/>
                <a:gd name="T12" fmla="*/ 47 w 48"/>
                <a:gd name="T13" fmla="*/ 36 h 37"/>
                <a:gd name="T14" fmla="*/ 48 w 48"/>
                <a:gd name="T15" fmla="*/ 36 h 37"/>
                <a:gd name="T16" fmla="*/ 48 w 48"/>
                <a:gd name="T17" fmla="*/ 30 h 37"/>
                <a:gd name="T18" fmla="*/ 43 w 48"/>
                <a:gd name="T19" fmla="*/ 25 h 37"/>
                <a:gd name="T20" fmla="*/ 42 w 48"/>
                <a:gd name="T21" fmla="*/ 20 h 37"/>
                <a:gd name="T22" fmla="*/ 41 w 48"/>
                <a:gd name="T23" fmla="*/ 18 h 37"/>
                <a:gd name="T24" fmla="*/ 36 w 48"/>
                <a:gd name="T25" fmla="*/ 12 h 37"/>
                <a:gd name="T26" fmla="*/ 31 w 48"/>
                <a:gd name="T27" fmla="*/ 5 h 37"/>
                <a:gd name="T28" fmla="*/ 28 w 48"/>
                <a:gd name="T29" fmla="*/ 5 h 37"/>
                <a:gd name="T30" fmla="*/ 23 w 48"/>
                <a:gd name="T31" fmla="*/ 1 h 37"/>
                <a:gd name="T32" fmla="*/ 17 w 48"/>
                <a:gd name="T33" fmla="*/ 2 h 37"/>
                <a:gd name="T34" fmla="*/ 10 w 48"/>
                <a:gd name="T35" fmla="*/ 2 h 37"/>
                <a:gd name="T36" fmla="*/ 5 w 48"/>
                <a:gd name="T37" fmla="*/ 6 h 37"/>
                <a:gd name="T38" fmla="*/ 5 w 48"/>
                <a:gd name="T39" fmla="*/ 6 h 37"/>
                <a:gd name="T40" fmla="*/ 3 w 48"/>
                <a:gd name="T41" fmla="*/ 12 h 37"/>
                <a:gd name="T42" fmla="*/ 6 w 48"/>
                <a:gd name="T43" fmla="*/ 24 h 37"/>
                <a:gd name="T44" fmla="*/ 6 w 48"/>
                <a:gd name="T45" fmla="*/ 25 h 37"/>
                <a:gd name="T46" fmla="*/ 16 w 48"/>
                <a:gd name="T47" fmla="*/ 23 h 37"/>
                <a:gd name="T48" fmla="*/ 24 w 48"/>
                <a:gd name="T49" fmla="*/ 27 h 37"/>
                <a:gd name="T50" fmla="*/ 28 w 48"/>
                <a:gd name="T51" fmla="*/ 27 h 37"/>
                <a:gd name="T52" fmla="*/ 24 w 48"/>
                <a:gd name="T53" fmla="*/ 29 h 37"/>
                <a:gd name="T54" fmla="*/ 17 w 48"/>
                <a:gd name="T55" fmla="*/ 27 h 37"/>
                <a:gd name="T56" fmla="*/ 8 w 48"/>
                <a:gd name="T57" fmla="*/ 29 h 37"/>
                <a:gd name="T58" fmla="*/ 5 w 48"/>
                <a:gd name="T59" fmla="*/ 30 h 37"/>
                <a:gd name="T60" fmla="*/ 6 w 48"/>
                <a:gd name="T61" fmla="*/ 34 h 37"/>
                <a:gd name="T62" fmla="*/ 7 w 48"/>
                <a:gd name="T63" fmla="*/ 35 h 37"/>
                <a:gd name="T64" fmla="*/ 11 w 48"/>
                <a:gd name="T6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7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6" name="Freeform 21">
              <a:extLst>
                <a:ext uri="{FF2B5EF4-FFF2-40B4-BE49-F238E27FC236}">
                  <a16:creationId xmlns="" xmlns:a16="http://schemas.microsoft.com/office/drawing/2014/main" id="{C4C70EC0-1520-4840-8BEC-BAB3561EB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2835275"/>
              <a:ext cx="53975" cy="33338"/>
            </a:xfrm>
            <a:custGeom>
              <a:avLst/>
              <a:gdLst>
                <a:gd name="T0" fmla="*/ 12 w 22"/>
                <a:gd name="T1" fmla="*/ 12 h 13"/>
                <a:gd name="T2" fmla="*/ 18 w 22"/>
                <a:gd name="T3" fmla="*/ 9 h 13"/>
                <a:gd name="T4" fmla="*/ 21 w 22"/>
                <a:gd name="T5" fmla="*/ 7 h 13"/>
                <a:gd name="T6" fmla="*/ 21 w 22"/>
                <a:gd name="T7" fmla="*/ 4 h 13"/>
                <a:gd name="T8" fmla="*/ 22 w 22"/>
                <a:gd name="T9" fmla="*/ 1 h 13"/>
                <a:gd name="T10" fmla="*/ 20 w 22"/>
                <a:gd name="T11" fmla="*/ 0 h 13"/>
                <a:gd name="T12" fmla="*/ 9 w 22"/>
                <a:gd name="T13" fmla="*/ 1 h 13"/>
                <a:gd name="T14" fmla="*/ 4 w 22"/>
                <a:gd name="T15" fmla="*/ 3 h 13"/>
                <a:gd name="T16" fmla="*/ 0 w 22"/>
                <a:gd name="T17" fmla="*/ 2 h 13"/>
                <a:gd name="T18" fmla="*/ 6 w 22"/>
                <a:gd name="T19" fmla="*/ 7 h 13"/>
                <a:gd name="T20" fmla="*/ 10 w 22"/>
                <a:gd name="T21" fmla="*/ 13 h 13"/>
                <a:gd name="T22" fmla="*/ 11 w 22"/>
                <a:gd name="T23" fmla="*/ 13 h 13"/>
                <a:gd name="T24" fmla="*/ 12 w 22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="" xmlns:a16="http://schemas.microsoft.com/office/drawing/2014/main" id="{153F98FE-DCB0-4277-94BB-F1E67A8B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6" y="2865438"/>
              <a:ext cx="249238" cy="176213"/>
            </a:xfrm>
            <a:custGeom>
              <a:avLst/>
              <a:gdLst>
                <a:gd name="T0" fmla="*/ 91 w 99"/>
                <a:gd name="T1" fmla="*/ 40 h 70"/>
                <a:gd name="T2" fmla="*/ 88 w 99"/>
                <a:gd name="T3" fmla="*/ 34 h 70"/>
                <a:gd name="T4" fmla="*/ 83 w 99"/>
                <a:gd name="T5" fmla="*/ 30 h 70"/>
                <a:gd name="T6" fmla="*/ 80 w 99"/>
                <a:gd name="T7" fmla="*/ 25 h 70"/>
                <a:gd name="T8" fmla="*/ 73 w 99"/>
                <a:gd name="T9" fmla="*/ 22 h 70"/>
                <a:gd name="T10" fmla="*/ 72 w 99"/>
                <a:gd name="T11" fmla="*/ 19 h 70"/>
                <a:gd name="T12" fmla="*/ 69 w 99"/>
                <a:gd name="T13" fmla="*/ 19 h 70"/>
                <a:gd name="T14" fmla="*/ 70 w 99"/>
                <a:gd name="T15" fmla="*/ 16 h 70"/>
                <a:gd name="T16" fmla="*/ 69 w 99"/>
                <a:gd name="T17" fmla="*/ 9 h 70"/>
                <a:gd name="T18" fmla="*/ 64 w 99"/>
                <a:gd name="T19" fmla="*/ 1 h 70"/>
                <a:gd name="T20" fmla="*/ 62 w 99"/>
                <a:gd name="T21" fmla="*/ 1 h 70"/>
                <a:gd name="T22" fmla="*/ 56 w 99"/>
                <a:gd name="T23" fmla="*/ 4 h 70"/>
                <a:gd name="T24" fmla="*/ 54 w 99"/>
                <a:gd name="T25" fmla="*/ 7 h 70"/>
                <a:gd name="T26" fmla="*/ 46 w 99"/>
                <a:gd name="T27" fmla="*/ 15 h 70"/>
                <a:gd name="T28" fmla="*/ 35 w 99"/>
                <a:gd name="T29" fmla="*/ 18 h 70"/>
                <a:gd name="T30" fmla="*/ 34 w 99"/>
                <a:gd name="T31" fmla="*/ 22 h 70"/>
                <a:gd name="T32" fmla="*/ 27 w 99"/>
                <a:gd name="T33" fmla="*/ 26 h 70"/>
                <a:gd name="T34" fmla="*/ 18 w 99"/>
                <a:gd name="T35" fmla="*/ 28 h 70"/>
                <a:gd name="T36" fmla="*/ 13 w 99"/>
                <a:gd name="T37" fmla="*/ 28 h 70"/>
                <a:gd name="T38" fmla="*/ 9 w 99"/>
                <a:gd name="T39" fmla="*/ 30 h 70"/>
                <a:gd name="T40" fmla="*/ 8 w 99"/>
                <a:gd name="T41" fmla="*/ 30 h 70"/>
                <a:gd name="T42" fmla="*/ 4 w 99"/>
                <a:gd name="T43" fmla="*/ 35 h 70"/>
                <a:gd name="T44" fmla="*/ 0 w 99"/>
                <a:gd name="T45" fmla="*/ 43 h 70"/>
                <a:gd name="T46" fmla="*/ 1 w 99"/>
                <a:gd name="T47" fmla="*/ 49 h 70"/>
                <a:gd name="T48" fmla="*/ 3 w 99"/>
                <a:gd name="T49" fmla="*/ 56 h 70"/>
                <a:gd name="T50" fmla="*/ 4 w 99"/>
                <a:gd name="T51" fmla="*/ 60 h 70"/>
                <a:gd name="T52" fmla="*/ 6 w 99"/>
                <a:gd name="T53" fmla="*/ 63 h 70"/>
                <a:gd name="T54" fmla="*/ 11 w 99"/>
                <a:gd name="T55" fmla="*/ 68 h 70"/>
                <a:gd name="T56" fmla="*/ 13 w 99"/>
                <a:gd name="T57" fmla="*/ 70 h 70"/>
                <a:gd name="T58" fmla="*/ 13 w 99"/>
                <a:gd name="T59" fmla="*/ 69 h 70"/>
                <a:gd name="T60" fmla="*/ 15 w 99"/>
                <a:gd name="T61" fmla="*/ 63 h 70"/>
                <a:gd name="T62" fmla="*/ 19 w 99"/>
                <a:gd name="T63" fmla="*/ 62 h 70"/>
                <a:gd name="T64" fmla="*/ 23 w 99"/>
                <a:gd name="T65" fmla="*/ 61 h 70"/>
                <a:gd name="T66" fmla="*/ 30 w 99"/>
                <a:gd name="T67" fmla="*/ 62 h 70"/>
                <a:gd name="T68" fmla="*/ 30 w 99"/>
                <a:gd name="T69" fmla="*/ 56 h 70"/>
                <a:gd name="T70" fmla="*/ 38 w 99"/>
                <a:gd name="T71" fmla="*/ 50 h 70"/>
                <a:gd name="T72" fmla="*/ 45 w 99"/>
                <a:gd name="T73" fmla="*/ 54 h 70"/>
                <a:gd name="T74" fmla="*/ 60 w 99"/>
                <a:gd name="T75" fmla="*/ 57 h 70"/>
                <a:gd name="T76" fmla="*/ 62 w 99"/>
                <a:gd name="T77" fmla="*/ 52 h 70"/>
                <a:gd name="T78" fmla="*/ 69 w 99"/>
                <a:gd name="T79" fmla="*/ 52 h 70"/>
                <a:gd name="T80" fmla="*/ 77 w 99"/>
                <a:gd name="T81" fmla="*/ 50 h 70"/>
                <a:gd name="T82" fmla="*/ 84 w 99"/>
                <a:gd name="T83" fmla="*/ 49 h 70"/>
                <a:gd name="T84" fmla="*/ 93 w 99"/>
                <a:gd name="T85" fmla="*/ 50 h 70"/>
                <a:gd name="T86" fmla="*/ 99 w 99"/>
                <a:gd name="T87" fmla="*/ 49 h 70"/>
                <a:gd name="T88" fmla="*/ 97 w 99"/>
                <a:gd name="T89" fmla="*/ 44 h 70"/>
                <a:gd name="T90" fmla="*/ 91 w 99"/>
                <a:gd name="T91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70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8" name="Freeform 23">
              <a:extLst>
                <a:ext uri="{FF2B5EF4-FFF2-40B4-BE49-F238E27FC236}">
                  <a16:creationId xmlns="" xmlns:a16="http://schemas.microsoft.com/office/drawing/2014/main" id="{FA55BC8E-2D3E-4B02-9E55-909523D6B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2808288"/>
              <a:ext cx="241300" cy="201613"/>
            </a:xfrm>
            <a:custGeom>
              <a:avLst/>
              <a:gdLst>
                <a:gd name="T0" fmla="*/ 59 w 96"/>
                <a:gd name="T1" fmla="*/ 58 h 80"/>
                <a:gd name="T2" fmla="*/ 64 w 96"/>
                <a:gd name="T3" fmla="*/ 57 h 80"/>
                <a:gd name="T4" fmla="*/ 69 w 96"/>
                <a:gd name="T5" fmla="*/ 61 h 80"/>
                <a:gd name="T6" fmla="*/ 73 w 96"/>
                <a:gd name="T7" fmla="*/ 58 h 80"/>
                <a:gd name="T8" fmla="*/ 78 w 96"/>
                <a:gd name="T9" fmla="*/ 46 h 80"/>
                <a:gd name="T10" fmla="*/ 82 w 96"/>
                <a:gd name="T11" fmla="*/ 41 h 80"/>
                <a:gd name="T12" fmla="*/ 83 w 96"/>
                <a:gd name="T13" fmla="*/ 36 h 80"/>
                <a:gd name="T14" fmla="*/ 85 w 96"/>
                <a:gd name="T15" fmla="*/ 31 h 80"/>
                <a:gd name="T16" fmla="*/ 90 w 96"/>
                <a:gd name="T17" fmla="*/ 22 h 80"/>
                <a:gd name="T18" fmla="*/ 95 w 96"/>
                <a:gd name="T19" fmla="*/ 20 h 80"/>
                <a:gd name="T20" fmla="*/ 94 w 96"/>
                <a:gd name="T21" fmla="*/ 15 h 80"/>
                <a:gd name="T22" fmla="*/ 91 w 96"/>
                <a:gd name="T23" fmla="*/ 12 h 80"/>
                <a:gd name="T24" fmla="*/ 91 w 96"/>
                <a:gd name="T25" fmla="*/ 7 h 80"/>
                <a:gd name="T26" fmla="*/ 88 w 96"/>
                <a:gd name="T27" fmla="*/ 4 h 80"/>
                <a:gd name="T28" fmla="*/ 85 w 96"/>
                <a:gd name="T29" fmla="*/ 2 h 80"/>
                <a:gd name="T30" fmla="*/ 80 w 96"/>
                <a:gd name="T31" fmla="*/ 7 h 80"/>
                <a:gd name="T32" fmla="*/ 73 w 96"/>
                <a:gd name="T33" fmla="*/ 6 h 80"/>
                <a:gd name="T34" fmla="*/ 63 w 96"/>
                <a:gd name="T35" fmla="*/ 6 h 80"/>
                <a:gd name="T36" fmla="*/ 57 w 96"/>
                <a:gd name="T37" fmla="*/ 9 h 80"/>
                <a:gd name="T38" fmla="*/ 49 w 96"/>
                <a:gd name="T39" fmla="*/ 9 h 80"/>
                <a:gd name="T40" fmla="*/ 43 w 96"/>
                <a:gd name="T41" fmla="*/ 6 h 80"/>
                <a:gd name="T42" fmla="*/ 36 w 96"/>
                <a:gd name="T43" fmla="*/ 8 h 80"/>
                <a:gd name="T44" fmla="*/ 32 w 96"/>
                <a:gd name="T45" fmla="*/ 4 h 80"/>
                <a:gd name="T46" fmla="*/ 25 w 96"/>
                <a:gd name="T47" fmla="*/ 2 h 80"/>
                <a:gd name="T48" fmla="*/ 20 w 96"/>
                <a:gd name="T49" fmla="*/ 3 h 80"/>
                <a:gd name="T50" fmla="*/ 13 w 96"/>
                <a:gd name="T51" fmla="*/ 3 h 80"/>
                <a:gd name="T52" fmla="*/ 11 w 96"/>
                <a:gd name="T53" fmla="*/ 10 h 80"/>
                <a:gd name="T54" fmla="*/ 8 w 96"/>
                <a:gd name="T55" fmla="*/ 16 h 80"/>
                <a:gd name="T56" fmla="*/ 7 w 96"/>
                <a:gd name="T57" fmla="*/ 17 h 80"/>
                <a:gd name="T58" fmla="*/ 8 w 96"/>
                <a:gd name="T59" fmla="*/ 23 h 80"/>
                <a:gd name="T60" fmla="*/ 7 w 96"/>
                <a:gd name="T61" fmla="*/ 34 h 80"/>
                <a:gd name="T62" fmla="*/ 4 w 96"/>
                <a:gd name="T63" fmla="*/ 39 h 80"/>
                <a:gd name="T64" fmla="*/ 0 w 96"/>
                <a:gd name="T65" fmla="*/ 45 h 80"/>
                <a:gd name="T66" fmla="*/ 1 w 96"/>
                <a:gd name="T67" fmla="*/ 54 h 80"/>
                <a:gd name="T68" fmla="*/ 3 w 96"/>
                <a:gd name="T69" fmla="*/ 60 h 80"/>
                <a:gd name="T70" fmla="*/ 3 w 96"/>
                <a:gd name="T71" fmla="*/ 60 h 80"/>
                <a:gd name="T72" fmla="*/ 15 w 96"/>
                <a:gd name="T73" fmla="*/ 63 h 80"/>
                <a:gd name="T74" fmla="*/ 23 w 96"/>
                <a:gd name="T75" fmla="*/ 72 h 80"/>
                <a:gd name="T76" fmla="*/ 27 w 96"/>
                <a:gd name="T77" fmla="*/ 79 h 80"/>
                <a:gd name="T78" fmla="*/ 35 w 96"/>
                <a:gd name="T79" fmla="*/ 77 h 80"/>
                <a:gd name="T80" fmla="*/ 46 w 96"/>
                <a:gd name="T81" fmla="*/ 76 h 80"/>
                <a:gd name="T82" fmla="*/ 47 w 96"/>
                <a:gd name="T83" fmla="*/ 76 h 80"/>
                <a:gd name="T84" fmla="*/ 50 w 96"/>
                <a:gd name="T85" fmla="*/ 67 h 80"/>
                <a:gd name="T86" fmla="*/ 59 w 96"/>
                <a:gd name="T87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0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9" name="Freeform 24">
              <a:extLst>
                <a:ext uri="{FF2B5EF4-FFF2-40B4-BE49-F238E27FC236}">
                  <a16:creationId xmlns="" xmlns:a16="http://schemas.microsoft.com/office/drawing/2014/main" id="{BEFD6513-2ACE-405E-B7FD-F77E1E8FE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1" y="2838450"/>
              <a:ext cx="61913" cy="128588"/>
            </a:xfrm>
            <a:custGeom>
              <a:avLst/>
              <a:gdLst>
                <a:gd name="T0" fmla="*/ 16 w 25"/>
                <a:gd name="T1" fmla="*/ 33 h 51"/>
                <a:gd name="T2" fmla="*/ 20 w 25"/>
                <a:gd name="T3" fmla="*/ 27 h 51"/>
                <a:gd name="T4" fmla="*/ 23 w 25"/>
                <a:gd name="T5" fmla="*/ 22 h 51"/>
                <a:gd name="T6" fmla="*/ 24 w 25"/>
                <a:gd name="T7" fmla="*/ 11 h 51"/>
                <a:gd name="T8" fmla="*/ 23 w 25"/>
                <a:gd name="T9" fmla="*/ 5 h 51"/>
                <a:gd name="T10" fmla="*/ 20 w 25"/>
                <a:gd name="T11" fmla="*/ 5 h 51"/>
                <a:gd name="T12" fmla="*/ 18 w 25"/>
                <a:gd name="T13" fmla="*/ 1 h 51"/>
                <a:gd name="T14" fmla="*/ 15 w 25"/>
                <a:gd name="T15" fmla="*/ 5 h 51"/>
                <a:gd name="T16" fmla="*/ 13 w 25"/>
                <a:gd name="T17" fmla="*/ 8 h 51"/>
                <a:gd name="T18" fmla="*/ 6 w 25"/>
                <a:gd name="T19" fmla="*/ 10 h 51"/>
                <a:gd name="T20" fmla="*/ 2 w 25"/>
                <a:gd name="T21" fmla="*/ 13 h 51"/>
                <a:gd name="T22" fmla="*/ 0 w 25"/>
                <a:gd name="T23" fmla="*/ 13 h 51"/>
                <a:gd name="T24" fmla="*/ 5 w 25"/>
                <a:gd name="T25" fmla="*/ 20 h 51"/>
                <a:gd name="T26" fmla="*/ 6 w 25"/>
                <a:gd name="T27" fmla="*/ 26 h 51"/>
                <a:gd name="T28" fmla="*/ 7 w 25"/>
                <a:gd name="T29" fmla="*/ 36 h 51"/>
                <a:gd name="T30" fmla="*/ 8 w 25"/>
                <a:gd name="T31" fmla="*/ 51 h 51"/>
                <a:gd name="T32" fmla="*/ 14 w 25"/>
                <a:gd name="T33" fmla="*/ 50 h 51"/>
                <a:gd name="T34" fmla="*/ 19 w 25"/>
                <a:gd name="T35" fmla="*/ 48 h 51"/>
                <a:gd name="T36" fmla="*/ 17 w 25"/>
                <a:gd name="T37" fmla="*/ 42 h 51"/>
                <a:gd name="T38" fmla="*/ 16 w 25"/>
                <a:gd name="T39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1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="" xmlns:a16="http://schemas.microsoft.com/office/drawing/2014/main" id="{057D36C1-3305-47AD-82CC-B51DDB728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2868613"/>
              <a:ext cx="36513" cy="103188"/>
            </a:xfrm>
            <a:custGeom>
              <a:avLst/>
              <a:gdLst>
                <a:gd name="T0" fmla="*/ 13 w 15"/>
                <a:gd name="T1" fmla="*/ 14 h 41"/>
                <a:gd name="T2" fmla="*/ 12 w 15"/>
                <a:gd name="T3" fmla="*/ 8 h 41"/>
                <a:gd name="T4" fmla="*/ 7 w 15"/>
                <a:gd name="T5" fmla="*/ 1 h 41"/>
                <a:gd name="T6" fmla="*/ 1 w 15"/>
                <a:gd name="T7" fmla="*/ 0 h 41"/>
                <a:gd name="T8" fmla="*/ 0 w 15"/>
                <a:gd name="T9" fmla="*/ 0 h 41"/>
                <a:gd name="T10" fmla="*/ 2 w 15"/>
                <a:gd name="T11" fmla="*/ 5 h 41"/>
                <a:gd name="T12" fmla="*/ 4 w 15"/>
                <a:gd name="T13" fmla="*/ 10 h 41"/>
                <a:gd name="T14" fmla="*/ 4 w 15"/>
                <a:gd name="T15" fmla="*/ 21 h 41"/>
                <a:gd name="T16" fmla="*/ 6 w 15"/>
                <a:gd name="T17" fmla="*/ 32 h 41"/>
                <a:gd name="T18" fmla="*/ 9 w 15"/>
                <a:gd name="T19" fmla="*/ 41 h 41"/>
                <a:gd name="T20" fmla="*/ 11 w 15"/>
                <a:gd name="T21" fmla="*/ 40 h 41"/>
                <a:gd name="T22" fmla="*/ 15 w 15"/>
                <a:gd name="T23" fmla="*/ 39 h 41"/>
                <a:gd name="T24" fmla="*/ 14 w 15"/>
                <a:gd name="T25" fmla="*/ 24 h 41"/>
                <a:gd name="T26" fmla="*/ 13 w 15"/>
                <a:gd name="T2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1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="" xmlns:a16="http://schemas.microsoft.com/office/drawing/2014/main" id="{F44BD2A7-5D27-4455-A0FA-1224902D0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63" y="2825750"/>
              <a:ext cx="152400" cy="234950"/>
            </a:xfrm>
            <a:custGeom>
              <a:avLst/>
              <a:gdLst>
                <a:gd name="T0" fmla="*/ 25 w 60"/>
                <a:gd name="T1" fmla="*/ 88 h 93"/>
                <a:gd name="T2" fmla="*/ 46 w 60"/>
                <a:gd name="T3" fmla="*/ 89 h 93"/>
                <a:gd name="T4" fmla="*/ 58 w 60"/>
                <a:gd name="T5" fmla="*/ 93 h 93"/>
                <a:gd name="T6" fmla="*/ 60 w 60"/>
                <a:gd name="T7" fmla="*/ 86 h 93"/>
                <a:gd name="T8" fmla="*/ 58 w 60"/>
                <a:gd name="T9" fmla="*/ 84 h 93"/>
                <a:gd name="T10" fmla="*/ 53 w 60"/>
                <a:gd name="T11" fmla="*/ 79 h 93"/>
                <a:gd name="T12" fmla="*/ 51 w 60"/>
                <a:gd name="T13" fmla="*/ 76 h 93"/>
                <a:gd name="T14" fmla="*/ 50 w 60"/>
                <a:gd name="T15" fmla="*/ 72 h 93"/>
                <a:gd name="T16" fmla="*/ 48 w 60"/>
                <a:gd name="T17" fmla="*/ 65 h 93"/>
                <a:gd name="T18" fmla="*/ 47 w 60"/>
                <a:gd name="T19" fmla="*/ 59 h 93"/>
                <a:gd name="T20" fmla="*/ 51 w 60"/>
                <a:gd name="T21" fmla="*/ 51 h 93"/>
                <a:gd name="T22" fmla="*/ 55 w 60"/>
                <a:gd name="T23" fmla="*/ 46 h 93"/>
                <a:gd name="T24" fmla="*/ 52 w 60"/>
                <a:gd name="T25" fmla="*/ 40 h 93"/>
                <a:gd name="T26" fmla="*/ 46 w 60"/>
                <a:gd name="T27" fmla="*/ 33 h 93"/>
                <a:gd name="T28" fmla="*/ 44 w 60"/>
                <a:gd name="T29" fmla="*/ 27 h 93"/>
                <a:gd name="T30" fmla="*/ 51 w 60"/>
                <a:gd name="T31" fmla="*/ 26 h 93"/>
                <a:gd name="T32" fmla="*/ 54 w 60"/>
                <a:gd name="T33" fmla="*/ 25 h 93"/>
                <a:gd name="T34" fmla="*/ 51 w 60"/>
                <a:gd name="T35" fmla="*/ 15 h 93"/>
                <a:gd name="T36" fmla="*/ 50 w 60"/>
                <a:gd name="T37" fmla="*/ 8 h 93"/>
                <a:gd name="T38" fmla="*/ 45 w 60"/>
                <a:gd name="T39" fmla="*/ 0 h 93"/>
                <a:gd name="T40" fmla="*/ 44 w 60"/>
                <a:gd name="T41" fmla="*/ 0 h 93"/>
                <a:gd name="T42" fmla="*/ 44 w 60"/>
                <a:gd name="T43" fmla="*/ 5 h 93"/>
                <a:gd name="T44" fmla="*/ 47 w 60"/>
                <a:gd name="T45" fmla="*/ 8 h 93"/>
                <a:gd name="T46" fmla="*/ 48 w 60"/>
                <a:gd name="T47" fmla="*/ 13 h 93"/>
                <a:gd name="T48" fmla="*/ 43 w 60"/>
                <a:gd name="T49" fmla="*/ 15 h 93"/>
                <a:gd name="T50" fmla="*/ 38 w 60"/>
                <a:gd name="T51" fmla="*/ 24 h 93"/>
                <a:gd name="T52" fmla="*/ 36 w 60"/>
                <a:gd name="T53" fmla="*/ 29 h 93"/>
                <a:gd name="T54" fmla="*/ 35 w 60"/>
                <a:gd name="T55" fmla="*/ 34 h 93"/>
                <a:gd name="T56" fmla="*/ 31 w 60"/>
                <a:gd name="T57" fmla="*/ 39 h 93"/>
                <a:gd name="T58" fmla="*/ 26 w 60"/>
                <a:gd name="T59" fmla="*/ 51 h 93"/>
                <a:gd name="T60" fmla="*/ 22 w 60"/>
                <a:gd name="T61" fmla="*/ 54 h 93"/>
                <a:gd name="T62" fmla="*/ 17 w 60"/>
                <a:gd name="T63" fmla="*/ 50 h 93"/>
                <a:gd name="T64" fmla="*/ 12 w 60"/>
                <a:gd name="T65" fmla="*/ 51 h 93"/>
                <a:gd name="T66" fmla="*/ 3 w 60"/>
                <a:gd name="T67" fmla="*/ 60 h 93"/>
                <a:gd name="T68" fmla="*/ 0 w 60"/>
                <a:gd name="T69" fmla="*/ 69 h 93"/>
                <a:gd name="T70" fmla="*/ 4 w 60"/>
                <a:gd name="T71" fmla="*/ 73 h 93"/>
                <a:gd name="T72" fmla="*/ 10 w 60"/>
                <a:gd name="T73" fmla="*/ 74 h 93"/>
                <a:gd name="T74" fmla="*/ 12 w 60"/>
                <a:gd name="T75" fmla="*/ 82 h 93"/>
                <a:gd name="T76" fmla="*/ 10 w 60"/>
                <a:gd name="T77" fmla="*/ 89 h 93"/>
                <a:gd name="T78" fmla="*/ 22 w 60"/>
                <a:gd name="T79" fmla="*/ 89 h 93"/>
                <a:gd name="T80" fmla="*/ 25 w 60"/>
                <a:gd name="T81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3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="" xmlns:a16="http://schemas.microsoft.com/office/drawing/2014/main" id="{B9D8FC7B-1C61-4775-BFE8-20C9FE53A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2876550"/>
              <a:ext cx="127000" cy="128588"/>
            </a:xfrm>
            <a:custGeom>
              <a:avLst/>
              <a:gdLst>
                <a:gd name="T0" fmla="*/ 47 w 50"/>
                <a:gd name="T1" fmla="*/ 42 h 51"/>
                <a:gd name="T2" fmla="*/ 44 w 50"/>
                <a:gd name="T3" fmla="*/ 34 h 51"/>
                <a:gd name="T4" fmla="*/ 47 w 50"/>
                <a:gd name="T5" fmla="*/ 26 h 51"/>
                <a:gd name="T6" fmla="*/ 50 w 50"/>
                <a:gd name="T7" fmla="*/ 20 h 51"/>
                <a:gd name="T8" fmla="*/ 47 w 50"/>
                <a:gd name="T9" fmla="*/ 8 h 51"/>
                <a:gd name="T10" fmla="*/ 46 w 50"/>
                <a:gd name="T11" fmla="*/ 7 h 51"/>
                <a:gd name="T12" fmla="*/ 36 w 50"/>
                <a:gd name="T13" fmla="*/ 8 h 51"/>
                <a:gd name="T14" fmla="*/ 29 w 50"/>
                <a:gd name="T15" fmla="*/ 5 h 51"/>
                <a:gd name="T16" fmla="*/ 23 w 50"/>
                <a:gd name="T17" fmla="*/ 3 h 51"/>
                <a:gd name="T18" fmla="*/ 20 w 50"/>
                <a:gd name="T19" fmla="*/ 2 h 51"/>
                <a:gd name="T20" fmla="*/ 16 w 50"/>
                <a:gd name="T21" fmla="*/ 2 h 51"/>
                <a:gd name="T22" fmla="*/ 11 w 50"/>
                <a:gd name="T23" fmla="*/ 5 h 51"/>
                <a:gd name="T24" fmla="*/ 7 w 50"/>
                <a:gd name="T25" fmla="*/ 3 h 51"/>
                <a:gd name="T26" fmla="*/ 5 w 50"/>
                <a:gd name="T27" fmla="*/ 4 h 51"/>
                <a:gd name="T28" fmla="*/ 5 w 50"/>
                <a:gd name="T29" fmla="*/ 10 h 51"/>
                <a:gd name="T30" fmla="*/ 6 w 50"/>
                <a:gd name="T31" fmla="*/ 14 h 51"/>
                <a:gd name="T32" fmla="*/ 7 w 50"/>
                <a:gd name="T33" fmla="*/ 19 h 51"/>
                <a:gd name="T34" fmla="*/ 4 w 50"/>
                <a:gd name="T35" fmla="*/ 20 h 51"/>
                <a:gd name="T36" fmla="*/ 4 w 50"/>
                <a:gd name="T37" fmla="*/ 24 h 51"/>
                <a:gd name="T38" fmla="*/ 2 w 50"/>
                <a:gd name="T39" fmla="*/ 29 h 51"/>
                <a:gd name="T40" fmla="*/ 1 w 50"/>
                <a:gd name="T41" fmla="*/ 35 h 51"/>
                <a:gd name="T42" fmla="*/ 4 w 50"/>
                <a:gd name="T43" fmla="*/ 37 h 51"/>
                <a:gd name="T44" fmla="*/ 10 w 50"/>
                <a:gd name="T45" fmla="*/ 43 h 51"/>
                <a:gd name="T46" fmla="*/ 8 w 50"/>
                <a:gd name="T47" fmla="*/ 51 h 51"/>
                <a:gd name="T48" fmla="*/ 32 w 50"/>
                <a:gd name="T49" fmla="*/ 46 h 51"/>
                <a:gd name="T50" fmla="*/ 47 w 50"/>
                <a:gd name="T51" fmla="*/ 46 h 51"/>
                <a:gd name="T52" fmla="*/ 47 w 50"/>
                <a:gd name="T5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="" xmlns:a16="http://schemas.microsoft.com/office/drawing/2014/main" id="{7C95C6B6-04D7-46F8-8C55-7493CD1F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8" y="2868613"/>
              <a:ext cx="85725" cy="130175"/>
            </a:xfrm>
            <a:custGeom>
              <a:avLst/>
              <a:gdLst>
                <a:gd name="T0" fmla="*/ 29 w 34"/>
                <a:gd name="T1" fmla="*/ 21 h 52"/>
                <a:gd name="T2" fmla="*/ 29 w 34"/>
                <a:gd name="T3" fmla="*/ 10 h 52"/>
                <a:gd name="T4" fmla="*/ 27 w 34"/>
                <a:gd name="T5" fmla="*/ 5 h 52"/>
                <a:gd name="T6" fmla="*/ 25 w 34"/>
                <a:gd name="T7" fmla="*/ 0 h 52"/>
                <a:gd name="T8" fmla="*/ 23 w 34"/>
                <a:gd name="T9" fmla="*/ 2 h 52"/>
                <a:gd name="T10" fmla="*/ 3 w 34"/>
                <a:gd name="T11" fmla="*/ 1 h 52"/>
                <a:gd name="T12" fmla="*/ 4 w 34"/>
                <a:gd name="T13" fmla="*/ 9 h 52"/>
                <a:gd name="T14" fmla="*/ 3 w 34"/>
                <a:gd name="T15" fmla="*/ 11 h 52"/>
                <a:gd name="T16" fmla="*/ 6 w 34"/>
                <a:gd name="T17" fmla="*/ 23 h 52"/>
                <a:gd name="T18" fmla="*/ 3 w 34"/>
                <a:gd name="T19" fmla="*/ 29 h 52"/>
                <a:gd name="T20" fmla="*/ 0 w 34"/>
                <a:gd name="T21" fmla="*/ 37 h 52"/>
                <a:gd name="T22" fmla="*/ 3 w 34"/>
                <a:gd name="T23" fmla="*/ 45 h 52"/>
                <a:gd name="T24" fmla="*/ 3 w 34"/>
                <a:gd name="T25" fmla="*/ 49 h 52"/>
                <a:gd name="T26" fmla="*/ 9 w 34"/>
                <a:gd name="T27" fmla="*/ 52 h 52"/>
                <a:gd name="T28" fmla="*/ 25 w 34"/>
                <a:gd name="T29" fmla="*/ 45 h 52"/>
                <a:gd name="T30" fmla="*/ 34 w 34"/>
                <a:gd name="T31" fmla="*/ 41 h 52"/>
                <a:gd name="T32" fmla="*/ 31 w 34"/>
                <a:gd name="T33" fmla="*/ 32 h 52"/>
                <a:gd name="T34" fmla="*/ 29 w 34"/>
                <a:gd name="T3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="" xmlns:a16="http://schemas.microsoft.com/office/drawing/2014/main" id="{0601F008-EE24-4C66-9F74-1D9D91566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835275"/>
              <a:ext cx="153988" cy="115888"/>
            </a:xfrm>
            <a:custGeom>
              <a:avLst/>
              <a:gdLst>
                <a:gd name="T0" fmla="*/ 20 w 61"/>
                <a:gd name="T1" fmla="*/ 24 h 46"/>
                <a:gd name="T2" fmla="*/ 24 w 61"/>
                <a:gd name="T3" fmla="*/ 23 h 46"/>
                <a:gd name="T4" fmla="*/ 30 w 61"/>
                <a:gd name="T5" fmla="*/ 22 h 46"/>
                <a:gd name="T6" fmla="*/ 36 w 61"/>
                <a:gd name="T7" fmla="*/ 30 h 46"/>
                <a:gd name="T8" fmla="*/ 37 w 61"/>
                <a:gd name="T9" fmla="*/ 35 h 46"/>
                <a:gd name="T10" fmla="*/ 38 w 61"/>
                <a:gd name="T11" fmla="*/ 36 h 46"/>
                <a:gd name="T12" fmla="*/ 43 w 61"/>
                <a:gd name="T13" fmla="*/ 34 h 46"/>
                <a:gd name="T14" fmla="*/ 46 w 61"/>
                <a:gd name="T15" fmla="*/ 41 h 46"/>
                <a:gd name="T16" fmla="*/ 50 w 61"/>
                <a:gd name="T17" fmla="*/ 44 h 46"/>
                <a:gd name="T18" fmla="*/ 53 w 61"/>
                <a:gd name="T19" fmla="*/ 42 h 46"/>
                <a:gd name="T20" fmla="*/ 54 w 61"/>
                <a:gd name="T21" fmla="*/ 43 h 46"/>
                <a:gd name="T22" fmla="*/ 56 w 61"/>
                <a:gd name="T23" fmla="*/ 40 h 46"/>
                <a:gd name="T24" fmla="*/ 56 w 61"/>
                <a:gd name="T25" fmla="*/ 36 h 46"/>
                <a:gd name="T26" fmla="*/ 59 w 61"/>
                <a:gd name="T27" fmla="*/ 35 h 46"/>
                <a:gd name="T28" fmla="*/ 58 w 61"/>
                <a:gd name="T29" fmla="*/ 30 h 46"/>
                <a:gd name="T30" fmla="*/ 57 w 61"/>
                <a:gd name="T31" fmla="*/ 26 h 46"/>
                <a:gd name="T32" fmla="*/ 57 w 61"/>
                <a:gd name="T33" fmla="*/ 20 h 46"/>
                <a:gd name="T34" fmla="*/ 56 w 61"/>
                <a:gd name="T35" fmla="*/ 19 h 46"/>
                <a:gd name="T36" fmla="*/ 54 w 61"/>
                <a:gd name="T37" fmla="*/ 14 h 46"/>
                <a:gd name="T38" fmla="*/ 54 w 61"/>
                <a:gd name="T39" fmla="*/ 11 h 46"/>
                <a:gd name="T40" fmla="*/ 51 w 61"/>
                <a:gd name="T41" fmla="*/ 8 h 46"/>
                <a:gd name="T42" fmla="*/ 48 w 61"/>
                <a:gd name="T43" fmla="*/ 2 h 46"/>
                <a:gd name="T44" fmla="*/ 42 w 61"/>
                <a:gd name="T45" fmla="*/ 6 h 46"/>
                <a:gd name="T46" fmla="*/ 37 w 61"/>
                <a:gd name="T47" fmla="*/ 5 h 46"/>
                <a:gd name="T48" fmla="*/ 32 w 61"/>
                <a:gd name="T49" fmla="*/ 6 h 46"/>
                <a:gd name="T50" fmla="*/ 30 w 61"/>
                <a:gd name="T51" fmla="*/ 4 h 46"/>
                <a:gd name="T52" fmla="*/ 30 w 61"/>
                <a:gd name="T53" fmla="*/ 3 h 46"/>
                <a:gd name="T54" fmla="*/ 29 w 61"/>
                <a:gd name="T55" fmla="*/ 3 h 46"/>
                <a:gd name="T56" fmla="*/ 17 w 61"/>
                <a:gd name="T57" fmla="*/ 2 h 46"/>
                <a:gd name="T58" fmla="*/ 11 w 61"/>
                <a:gd name="T59" fmla="*/ 0 h 46"/>
                <a:gd name="T60" fmla="*/ 10 w 61"/>
                <a:gd name="T61" fmla="*/ 4 h 46"/>
                <a:gd name="T62" fmla="*/ 10 w 61"/>
                <a:gd name="T63" fmla="*/ 7 h 46"/>
                <a:gd name="T64" fmla="*/ 7 w 61"/>
                <a:gd name="T65" fmla="*/ 9 h 46"/>
                <a:gd name="T66" fmla="*/ 1 w 61"/>
                <a:gd name="T67" fmla="*/ 12 h 46"/>
                <a:gd name="T68" fmla="*/ 0 w 61"/>
                <a:gd name="T69" fmla="*/ 13 h 46"/>
                <a:gd name="T70" fmla="*/ 6 w 61"/>
                <a:gd name="T71" fmla="*/ 20 h 46"/>
                <a:gd name="T72" fmla="*/ 15 w 61"/>
                <a:gd name="T73" fmla="*/ 30 h 46"/>
                <a:gd name="T74" fmla="*/ 20 w 61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6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5" name="Freeform 30">
              <a:extLst>
                <a:ext uri="{FF2B5EF4-FFF2-40B4-BE49-F238E27FC236}">
                  <a16:creationId xmlns="" xmlns:a16="http://schemas.microsoft.com/office/drawing/2014/main" id="{40096D7B-7BBA-4392-B7AF-EEE08E59E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2921000"/>
              <a:ext cx="85725" cy="84138"/>
            </a:xfrm>
            <a:custGeom>
              <a:avLst/>
              <a:gdLst>
                <a:gd name="T0" fmla="*/ 27 w 34"/>
                <a:gd name="T1" fmla="*/ 19 h 33"/>
                <a:gd name="T2" fmla="*/ 24 w 34"/>
                <a:gd name="T3" fmla="*/ 17 h 33"/>
                <a:gd name="T4" fmla="*/ 25 w 34"/>
                <a:gd name="T5" fmla="*/ 11 h 33"/>
                <a:gd name="T6" fmla="*/ 25 w 34"/>
                <a:gd name="T7" fmla="*/ 9 h 33"/>
                <a:gd name="T8" fmla="*/ 24 w 34"/>
                <a:gd name="T9" fmla="*/ 8 h 33"/>
                <a:gd name="T10" fmla="*/ 21 w 34"/>
                <a:gd name="T11" fmla="*/ 10 h 33"/>
                <a:gd name="T12" fmla="*/ 17 w 34"/>
                <a:gd name="T13" fmla="*/ 7 h 33"/>
                <a:gd name="T14" fmla="*/ 14 w 34"/>
                <a:gd name="T15" fmla="*/ 0 h 33"/>
                <a:gd name="T16" fmla="*/ 9 w 34"/>
                <a:gd name="T17" fmla="*/ 2 h 33"/>
                <a:gd name="T18" fmla="*/ 8 w 34"/>
                <a:gd name="T19" fmla="*/ 6 h 33"/>
                <a:gd name="T20" fmla="*/ 1 w 34"/>
                <a:gd name="T21" fmla="*/ 11 h 33"/>
                <a:gd name="T22" fmla="*/ 0 w 34"/>
                <a:gd name="T23" fmla="*/ 14 h 33"/>
                <a:gd name="T24" fmla="*/ 10 w 34"/>
                <a:gd name="T25" fmla="*/ 21 h 33"/>
                <a:gd name="T26" fmla="*/ 29 w 34"/>
                <a:gd name="T27" fmla="*/ 32 h 33"/>
                <a:gd name="T28" fmla="*/ 31 w 34"/>
                <a:gd name="T29" fmla="*/ 33 h 33"/>
                <a:gd name="T30" fmla="*/ 33 w 34"/>
                <a:gd name="T31" fmla="*/ 25 h 33"/>
                <a:gd name="T32" fmla="*/ 27 w 34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3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="" xmlns:a16="http://schemas.microsoft.com/office/drawing/2014/main" id="{6A3D4887-3A6D-4413-BDF7-835C36031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890838"/>
              <a:ext cx="57150" cy="66675"/>
            </a:xfrm>
            <a:custGeom>
              <a:avLst/>
              <a:gdLst>
                <a:gd name="T0" fmla="*/ 22 w 23"/>
                <a:gd name="T1" fmla="*/ 18 h 26"/>
                <a:gd name="T2" fmla="*/ 22 w 23"/>
                <a:gd name="T3" fmla="*/ 13 h 26"/>
                <a:gd name="T4" fmla="*/ 21 w 23"/>
                <a:gd name="T5" fmla="*/ 8 h 26"/>
                <a:gd name="T6" fmla="*/ 15 w 23"/>
                <a:gd name="T7" fmla="*/ 0 h 26"/>
                <a:gd name="T8" fmla="*/ 9 w 23"/>
                <a:gd name="T9" fmla="*/ 1 h 26"/>
                <a:gd name="T10" fmla="*/ 5 w 23"/>
                <a:gd name="T11" fmla="*/ 2 h 26"/>
                <a:gd name="T12" fmla="*/ 0 w 23"/>
                <a:gd name="T13" fmla="*/ 8 h 26"/>
                <a:gd name="T14" fmla="*/ 1 w 23"/>
                <a:gd name="T15" fmla="*/ 11 h 26"/>
                <a:gd name="T16" fmla="*/ 7 w 23"/>
                <a:gd name="T17" fmla="*/ 21 h 26"/>
                <a:gd name="T18" fmla="*/ 14 w 23"/>
                <a:gd name="T19" fmla="*/ 26 h 26"/>
                <a:gd name="T20" fmla="*/ 15 w 23"/>
                <a:gd name="T21" fmla="*/ 23 h 26"/>
                <a:gd name="T22" fmla="*/ 22 w 23"/>
                <a:gd name="T2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="" xmlns:a16="http://schemas.microsoft.com/office/drawing/2014/main" id="{A9FD9C46-4BEE-4164-A3BC-5F09F358A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2516188"/>
              <a:ext cx="169863" cy="138113"/>
            </a:xfrm>
            <a:custGeom>
              <a:avLst/>
              <a:gdLst>
                <a:gd name="T0" fmla="*/ 32 w 68"/>
                <a:gd name="T1" fmla="*/ 42 h 55"/>
                <a:gd name="T2" fmla="*/ 40 w 68"/>
                <a:gd name="T3" fmla="*/ 36 h 55"/>
                <a:gd name="T4" fmla="*/ 40 w 68"/>
                <a:gd name="T5" fmla="*/ 15 h 55"/>
                <a:gd name="T6" fmla="*/ 67 w 68"/>
                <a:gd name="T7" fmla="*/ 15 h 55"/>
                <a:gd name="T8" fmla="*/ 68 w 68"/>
                <a:gd name="T9" fmla="*/ 3 h 55"/>
                <a:gd name="T10" fmla="*/ 62 w 68"/>
                <a:gd name="T11" fmla="*/ 0 h 55"/>
                <a:gd name="T12" fmla="*/ 32 w 68"/>
                <a:gd name="T13" fmla="*/ 0 h 55"/>
                <a:gd name="T14" fmla="*/ 28 w 68"/>
                <a:gd name="T15" fmla="*/ 7 h 55"/>
                <a:gd name="T16" fmla="*/ 17 w 68"/>
                <a:gd name="T17" fmla="*/ 22 h 55"/>
                <a:gd name="T18" fmla="*/ 3 w 68"/>
                <a:gd name="T19" fmla="*/ 47 h 55"/>
                <a:gd name="T20" fmla="*/ 0 w 68"/>
                <a:gd name="T21" fmla="*/ 55 h 55"/>
                <a:gd name="T22" fmla="*/ 32 w 68"/>
                <a:gd name="T23" fmla="*/ 55 h 55"/>
                <a:gd name="T24" fmla="*/ 32 w 68"/>
                <a:gd name="T25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5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="" xmlns:a16="http://schemas.microsoft.com/office/drawing/2014/main" id="{334F9317-6D15-4D18-9F8A-F2ADEE6A6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2524125"/>
              <a:ext cx="246063" cy="268288"/>
            </a:xfrm>
            <a:custGeom>
              <a:avLst/>
              <a:gdLst>
                <a:gd name="T0" fmla="*/ 8 w 98"/>
                <a:gd name="T1" fmla="*/ 93 h 107"/>
                <a:gd name="T2" fmla="*/ 15 w 98"/>
                <a:gd name="T3" fmla="*/ 93 h 107"/>
                <a:gd name="T4" fmla="*/ 21 w 98"/>
                <a:gd name="T5" fmla="*/ 92 h 107"/>
                <a:gd name="T6" fmla="*/ 26 w 98"/>
                <a:gd name="T7" fmla="*/ 96 h 107"/>
                <a:gd name="T8" fmla="*/ 29 w 98"/>
                <a:gd name="T9" fmla="*/ 96 h 107"/>
                <a:gd name="T10" fmla="*/ 34 w 98"/>
                <a:gd name="T11" fmla="*/ 103 h 107"/>
                <a:gd name="T12" fmla="*/ 38 w 98"/>
                <a:gd name="T13" fmla="*/ 107 h 107"/>
                <a:gd name="T14" fmla="*/ 42 w 98"/>
                <a:gd name="T15" fmla="*/ 105 h 107"/>
                <a:gd name="T16" fmla="*/ 47 w 98"/>
                <a:gd name="T17" fmla="*/ 103 h 107"/>
                <a:gd name="T18" fmla="*/ 51 w 98"/>
                <a:gd name="T19" fmla="*/ 102 h 107"/>
                <a:gd name="T20" fmla="*/ 57 w 98"/>
                <a:gd name="T21" fmla="*/ 102 h 107"/>
                <a:gd name="T22" fmla="*/ 62 w 98"/>
                <a:gd name="T23" fmla="*/ 101 h 107"/>
                <a:gd name="T24" fmla="*/ 93 w 98"/>
                <a:gd name="T25" fmla="*/ 101 h 107"/>
                <a:gd name="T26" fmla="*/ 94 w 98"/>
                <a:gd name="T27" fmla="*/ 94 h 107"/>
                <a:gd name="T28" fmla="*/ 92 w 98"/>
                <a:gd name="T29" fmla="*/ 91 h 107"/>
                <a:gd name="T30" fmla="*/ 84 w 98"/>
                <a:gd name="T31" fmla="*/ 20 h 107"/>
                <a:gd name="T32" fmla="*/ 98 w 98"/>
                <a:gd name="T33" fmla="*/ 20 h 107"/>
                <a:gd name="T34" fmla="*/ 69 w 98"/>
                <a:gd name="T35" fmla="*/ 2 h 107"/>
                <a:gd name="T36" fmla="*/ 68 w 98"/>
                <a:gd name="T37" fmla="*/ 0 h 107"/>
                <a:gd name="T38" fmla="*/ 67 w 98"/>
                <a:gd name="T39" fmla="*/ 12 h 107"/>
                <a:gd name="T40" fmla="*/ 40 w 98"/>
                <a:gd name="T41" fmla="*/ 12 h 107"/>
                <a:gd name="T42" fmla="*/ 40 w 98"/>
                <a:gd name="T43" fmla="*/ 33 h 107"/>
                <a:gd name="T44" fmla="*/ 32 w 98"/>
                <a:gd name="T45" fmla="*/ 39 h 107"/>
                <a:gd name="T46" fmla="*/ 32 w 98"/>
                <a:gd name="T47" fmla="*/ 52 h 107"/>
                <a:gd name="T48" fmla="*/ 0 w 98"/>
                <a:gd name="T49" fmla="*/ 52 h 107"/>
                <a:gd name="T50" fmla="*/ 5 w 98"/>
                <a:gd name="T51" fmla="*/ 61 h 107"/>
                <a:gd name="T52" fmla="*/ 7 w 98"/>
                <a:gd name="T53" fmla="*/ 74 h 107"/>
                <a:gd name="T54" fmla="*/ 4 w 98"/>
                <a:gd name="T55" fmla="*/ 90 h 107"/>
                <a:gd name="T56" fmla="*/ 3 w 98"/>
                <a:gd name="T57" fmla="*/ 97 h 107"/>
                <a:gd name="T58" fmla="*/ 3 w 98"/>
                <a:gd name="T59" fmla="*/ 97 h 107"/>
                <a:gd name="T60" fmla="*/ 8 w 98"/>
                <a:gd name="T61" fmla="*/ 9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7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="" xmlns:a16="http://schemas.microsoft.com/office/drawing/2014/main" id="{917DE685-44C1-4EC8-B9F4-EF2112622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2574925"/>
              <a:ext cx="336550" cy="315913"/>
            </a:xfrm>
            <a:custGeom>
              <a:avLst/>
              <a:gdLst>
                <a:gd name="T0" fmla="*/ 127 w 134"/>
                <a:gd name="T1" fmla="*/ 52 h 126"/>
                <a:gd name="T2" fmla="*/ 123 w 134"/>
                <a:gd name="T3" fmla="*/ 44 h 126"/>
                <a:gd name="T4" fmla="*/ 114 w 134"/>
                <a:gd name="T5" fmla="*/ 41 h 126"/>
                <a:gd name="T6" fmla="*/ 109 w 134"/>
                <a:gd name="T7" fmla="*/ 34 h 126"/>
                <a:gd name="T8" fmla="*/ 60 w 134"/>
                <a:gd name="T9" fmla="*/ 0 h 126"/>
                <a:gd name="T10" fmla="*/ 46 w 134"/>
                <a:gd name="T11" fmla="*/ 0 h 126"/>
                <a:gd name="T12" fmla="*/ 54 w 134"/>
                <a:gd name="T13" fmla="*/ 71 h 126"/>
                <a:gd name="T14" fmla="*/ 56 w 134"/>
                <a:gd name="T15" fmla="*/ 74 h 126"/>
                <a:gd name="T16" fmla="*/ 55 w 134"/>
                <a:gd name="T17" fmla="*/ 81 h 126"/>
                <a:gd name="T18" fmla="*/ 24 w 134"/>
                <a:gd name="T19" fmla="*/ 81 h 126"/>
                <a:gd name="T20" fmla="*/ 19 w 134"/>
                <a:gd name="T21" fmla="*/ 82 h 126"/>
                <a:gd name="T22" fmla="*/ 13 w 134"/>
                <a:gd name="T23" fmla="*/ 82 h 126"/>
                <a:gd name="T24" fmla="*/ 9 w 134"/>
                <a:gd name="T25" fmla="*/ 83 h 126"/>
                <a:gd name="T26" fmla="*/ 4 w 134"/>
                <a:gd name="T27" fmla="*/ 85 h 126"/>
                <a:gd name="T28" fmla="*/ 0 w 134"/>
                <a:gd name="T29" fmla="*/ 87 h 126"/>
                <a:gd name="T30" fmla="*/ 1 w 134"/>
                <a:gd name="T31" fmla="*/ 89 h 126"/>
                <a:gd name="T32" fmla="*/ 2 w 134"/>
                <a:gd name="T33" fmla="*/ 91 h 126"/>
                <a:gd name="T34" fmla="*/ 3 w 134"/>
                <a:gd name="T35" fmla="*/ 96 h 126"/>
                <a:gd name="T36" fmla="*/ 8 w 134"/>
                <a:gd name="T37" fmla="*/ 101 h 126"/>
                <a:gd name="T38" fmla="*/ 8 w 134"/>
                <a:gd name="T39" fmla="*/ 108 h 126"/>
                <a:gd name="T40" fmla="*/ 10 w 134"/>
                <a:gd name="T41" fmla="*/ 110 h 126"/>
                <a:gd name="T42" fmla="*/ 15 w 134"/>
                <a:gd name="T43" fmla="*/ 109 h 126"/>
                <a:gd name="T44" fmla="*/ 20 w 134"/>
                <a:gd name="T45" fmla="*/ 110 h 126"/>
                <a:gd name="T46" fmla="*/ 26 w 134"/>
                <a:gd name="T47" fmla="*/ 106 h 126"/>
                <a:gd name="T48" fmla="*/ 29 w 134"/>
                <a:gd name="T49" fmla="*/ 112 h 126"/>
                <a:gd name="T50" fmla="*/ 32 w 134"/>
                <a:gd name="T51" fmla="*/ 115 h 126"/>
                <a:gd name="T52" fmla="*/ 32 w 134"/>
                <a:gd name="T53" fmla="*/ 118 h 126"/>
                <a:gd name="T54" fmla="*/ 34 w 134"/>
                <a:gd name="T55" fmla="*/ 123 h 126"/>
                <a:gd name="T56" fmla="*/ 37 w 134"/>
                <a:gd name="T57" fmla="*/ 123 h 126"/>
                <a:gd name="T58" fmla="*/ 41 w 134"/>
                <a:gd name="T59" fmla="*/ 125 h 126"/>
                <a:gd name="T60" fmla="*/ 46 w 134"/>
                <a:gd name="T61" fmla="*/ 122 h 126"/>
                <a:gd name="T62" fmla="*/ 50 w 134"/>
                <a:gd name="T63" fmla="*/ 122 h 126"/>
                <a:gd name="T64" fmla="*/ 53 w 134"/>
                <a:gd name="T65" fmla="*/ 123 h 126"/>
                <a:gd name="T66" fmla="*/ 55 w 134"/>
                <a:gd name="T67" fmla="*/ 122 h 126"/>
                <a:gd name="T68" fmla="*/ 57 w 134"/>
                <a:gd name="T69" fmla="*/ 116 h 126"/>
                <a:gd name="T70" fmla="*/ 57 w 134"/>
                <a:gd name="T71" fmla="*/ 111 h 126"/>
                <a:gd name="T72" fmla="*/ 63 w 134"/>
                <a:gd name="T73" fmla="*/ 108 h 126"/>
                <a:gd name="T74" fmla="*/ 66 w 134"/>
                <a:gd name="T75" fmla="*/ 103 h 126"/>
                <a:gd name="T76" fmla="*/ 69 w 134"/>
                <a:gd name="T77" fmla="*/ 97 h 126"/>
                <a:gd name="T78" fmla="*/ 74 w 134"/>
                <a:gd name="T79" fmla="*/ 97 h 126"/>
                <a:gd name="T80" fmla="*/ 77 w 134"/>
                <a:gd name="T81" fmla="*/ 94 h 126"/>
                <a:gd name="T82" fmla="*/ 81 w 134"/>
                <a:gd name="T83" fmla="*/ 92 h 126"/>
                <a:gd name="T84" fmla="*/ 84 w 134"/>
                <a:gd name="T85" fmla="*/ 90 h 126"/>
                <a:gd name="T86" fmla="*/ 91 w 134"/>
                <a:gd name="T87" fmla="*/ 87 h 126"/>
                <a:gd name="T88" fmla="*/ 97 w 134"/>
                <a:gd name="T89" fmla="*/ 85 h 126"/>
                <a:gd name="T90" fmla="*/ 107 w 134"/>
                <a:gd name="T91" fmla="*/ 85 h 126"/>
                <a:gd name="T92" fmla="*/ 113 w 134"/>
                <a:gd name="T93" fmla="*/ 83 h 126"/>
                <a:gd name="T94" fmla="*/ 126 w 134"/>
                <a:gd name="T95" fmla="*/ 82 h 126"/>
                <a:gd name="T96" fmla="*/ 131 w 134"/>
                <a:gd name="T97" fmla="*/ 78 h 126"/>
                <a:gd name="T98" fmla="*/ 134 w 134"/>
                <a:gd name="T99" fmla="*/ 72 h 126"/>
                <a:gd name="T100" fmla="*/ 134 w 134"/>
                <a:gd name="T101" fmla="*/ 51 h 126"/>
                <a:gd name="T102" fmla="*/ 127 w 134"/>
                <a:gd name="T10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126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="" xmlns:a16="http://schemas.microsoft.com/office/drawing/2014/main" id="{CEB1544D-7A6D-41A8-8C3F-77A48B84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2782888"/>
              <a:ext cx="165100" cy="120650"/>
            </a:xfrm>
            <a:custGeom>
              <a:avLst/>
              <a:gdLst>
                <a:gd name="T0" fmla="*/ 66 w 66"/>
                <a:gd name="T1" fmla="*/ 27 h 48"/>
                <a:gd name="T2" fmla="*/ 63 w 66"/>
                <a:gd name="T3" fmla="*/ 25 h 48"/>
                <a:gd name="T4" fmla="*/ 62 w 66"/>
                <a:gd name="T5" fmla="*/ 21 h 48"/>
                <a:gd name="T6" fmla="*/ 58 w 66"/>
                <a:gd name="T7" fmla="*/ 22 h 48"/>
                <a:gd name="T8" fmla="*/ 55 w 66"/>
                <a:gd name="T9" fmla="*/ 19 h 48"/>
                <a:gd name="T10" fmla="*/ 53 w 66"/>
                <a:gd name="T11" fmla="*/ 16 h 48"/>
                <a:gd name="T12" fmla="*/ 50 w 66"/>
                <a:gd name="T13" fmla="*/ 11 h 48"/>
                <a:gd name="T14" fmla="*/ 47 w 66"/>
                <a:gd name="T15" fmla="*/ 7 h 48"/>
                <a:gd name="T16" fmla="*/ 47 w 66"/>
                <a:gd name="T17" fmla="*/ 2 h 48"/>
                <a:gd name="T18" fmla="*/ 42 w 66"/>
                <a:gd name="T19" fmla="*/ 2 h 48"/>
                <a:gd name="T20" fmla="*/ 36 w 66"/>
                <a:gd name="T21" fmla="*/ 4 h 48"/>
                <a:gd name="T22" fmla="*/ 29 w 66"/>
                <a:gd name="T23" fmla="*/ 7 h 48"/>
                <a:gd name="T24" fmla="*/ 26 w 66"/>
                <a:gd name="T25" fmla="*/ 9 h 48"/>
                <a:gd name="T26" fmla="*/ 22 w 66"/>
                <a:gd name="T27" fmla="*/ 11 h 48"/>
                <a:gd name="T28" fmla="*/ 19 w 66"/>
                <a:gd name="T29" fmla="*/ 14 h 48"/>
                <a:gd name="T30" fmla="*/ 14 w 66"/>
                <a:gd name="T31" fmla="*/ 14 h 48"/>
                <a:gd name="T32" fmla="*/ 11 w 66"/>
                <a:gd name="T33" fmla="*/ 20 h 48"/>
                <a:gd name="T34" fmla="*/ 8 w 66"/>
                <a:gd name="T35" fmla="*/ 25 h 48"/>
                <a:gd name="T36" fmla="*/ 2 w 66"/>
                <a:gd name="T37" fmla="*/ 28 h 48"/>
                <a:gd name="T38" fmla="*/ 2 w 66"/>
                <a:gd name="T39" fmla="*/ 33 h 48"/>
                <a:gd name="T40" fmla="*/ 0 w 66"/>
                <a:gd name="T41" fmla="*/ 39 h 48"/>
                <a:gd name="T42" fmla="*/ 4 w 66"/>
                <a:gd name="T43" fmla="*/ 42 h 48"/>
                <a:gd name="T44" fmla="*/ 11 w 66"/>
                <a:gd name="T45" fmla="*/ 45 h 48"/>
                <a:gd name="T46" fmla="*/ 21 w 66"/>
                <a:gd name="T47" fmla="*/ 44 h 48"/>
                <a:gd name="T48" fmla="*/ 23 w 66"/>
                <a:gd name="T49" fmla="*/ 43 h 48"/>
                <a:gd name="T50" fmla="*/ 22 w 66"/>
                <a:gd name="T51" fmla="*/ 35 h 48"/>
                <a:gd name="T52" fmla="*/ 42 w 66"/>
                <a:gd name="T53" fmla="*/ 36 h 48"/>
                <a:gd name="T54" fmla="*/ 45 w 66"/>
                <a:gd name="T55" fmla="*/ 34 h 48"/>
                <a:gd name="T56" fmla="*/ 53 w 66"/>
                <a:gd name="T57" fmla="*/ 35 h 48"/>
                <a:gd name="T58" fmla="*/ 57 w 66"/>
                <a:gd name="T59" fmla="*/ 32 h 48"/>
                <a:gd name="T60" fmla="*/ 64 w 66"/>
                <a:gd name="T61" fmla="*/ 30 h 48"/>
                <a:gd name="T62" fmla="*/ 66 w 66"/>
                <a:gd name="T63" fmla="*/ 27 h 48"/>
                <a:gd name="T64" fmla="*/ 66 w 66"/>
                <a:gd name="T65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48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="" xmlns:a16="http://schemas.microsoft.com/office/drawing/2014/main" id="{440AA529-F1A0-4E51-BABA-D7AFDADAD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1" y="2606675"/>
              <a:ext cx="314325" cy="247650"/>
            </a:xfrm>
            <a:custGeom>
              <a:avLst/>
              <a:gdLst>
                <a:gd name="T0" fmla="*/ 120 w 125"/>
                <a:gd name="T1" fmla="*/ 14 h 98"/>
                <a:gd name="T2" fmla="*/ 119 w 125"/>
                <a:gd name="T3" fmla="*/ 4 h 98"/>
                <a:gd name="T4" fmla="*/ 113 w 125"/>
                <a:gd name="T5" fmla="*/ 8 h 98"/>
                <a:gd name="T6" fmla="*/ 108 w 125"/>
                <a:gd name="T7" fmla="*/ 3 h 98"/>
                <a:gd name="T8" fmla="*/ 96 w 125"/>
                <a:gd name="T9" fmla="*/ 0 h 98"/>
                <a:gd name="T10" fmla="*/ 61 w 125"/>
                <a:gd name="T11" fmla="*/ 22 h 98"/>
                <a:gd name="T12" fmla="*/ 47 w 125"/>
                <a:gd name="T13" fmla="*/ 34 h 98"/>
                <a:gd name="T14" fmla="*/ 34 w 125"/>
                <a:gd name="T15" fmla="*/ 38 h 98"/>
                <a:gd name="T16" fmla="*/ 33 w 125"/>
                <a:gd name="T17" fmla="*/ 38 h 98"/>
                <a:gd name="T18" fmla="*/ 33 w 125"/>
                <a:gd name="T19" fmla="*/ 59 h 98"/>
                <a:gd name="T20" fmla="*/ 30 w 125"/>
                <a:gd name="T21" fmla="*/ 65 h 98"/>
                <a:gd name="T22" fmla="*/ 25 w 125"/>
                <a:gd name="T23" fmla="*/ 69 h 98"/>
                <a:gd name="T24" fmla="*/ 12 w 125"/>
                <a:gd name="T25" fmla="*/ 70 h 98"/>
                <a:gd name="T26" fmla="*/ 6 w 125"/>
                <a:gd name="T27" fmla="*/ 72 h 98"/>
                <a:gd name="T28" fmla="*/ 1 w 125"/>
                <a:gd name="T29" fmla="*/ 72 h 98"/>
                <a:gd name="T30" fmla="*/ 1 w 125"/>
                <a:gd name="T31" fmla="*/ 77 h 98"/>
                <a:gd name="T32" fmla="*/ 4 w 125"/>
                <a:gd name="T33" fmla="*/ 81 h 98"/>
                <a:gd name="T34" fmla="*/ 7 w 125"/>
                <a:gd name="T35" fmla="*/ 86 h 98"/>
                <a:gd name="T36" fmla="*/ 9 w 125"/>
                <a:gd name="T37" fmla="*/ 89 h 98"/>
                <a:gd name="T38" fmla="*/ 12 w 125"/>
                <a:gd name="T39" fmla="*/ 92 h 98"/>
                <a:gd name="T40" fmla="*/ 16 w 125"/>
                <a:gd name="T41" fmla="*/ 91 h 98"/>
                <a:gd name="T42" fmla="*/ 17 w 125"/>
                <a:gd name="T43" fmla="*/ 95 h 98"/>
                <a:gd name="T44" fmla="*/ 20 w 125"/>
                <a:gd name="T45" fmla="*/ 97 h 98"/>
                <a:gd name="T46" fmla="*/ 23 w 125"/>
                <a:gd name="T47" fmla="*/ 93 h 98"/>
                <a:gd name="T48" fmla="*/ 25 w 125"/>
                <a:gd name="T49" fmla="*/ 97 h 98"/>
                <a:gd name="T50" fmla="*/ 29 w 125"/>
                <a:gd name="T51" fmla="*/ 96 h 98"/>
                <a:gd name="T52" fmla="*/ 32 w 125"/>
                <a:gd name="T53" fmla="*/ 90 h 98"/>
                <a:gd name="T54" fmla="*/ 34 w 125"/>
                <a:gd name="T55" fmla="*/ 83 h 98"/>
                <a:gd name="T56" fmla="*/ 41 w 125"/>
                <a:gd name="T57" fmla="*/ 83 h 98"/>
                <a:gd name="T58" fmla="*/ 46 w 125"/>
                <a:gd name="T59" fmla="*/ 82 h 98"/>
                <a:gd name="T60" fmla="*/ 53 w 125"/>
                <a:gd name="T61" fmla="*/ 84 h 98"/>
                <a:gd name="T62" fmla="*/ 57 w 125"/>
                <a:gd name="T63" fmla="*/ 88 h 98"/>
                <a:gd name="T64" fmla="*/ 64 w 125"/>
                <a:gd name="T65" fmla="*/ 86 h 98"/>
                <a:gd name="T66" fmla="*/ 70 w 125"/>
                <a:gd name="T67" fmla="*/ 89 h 98"/>
                <a:gd name="T68" fmla="*/ 78 w 125"/>
                <a:gd name="T69" fmla="*/ 89 h 98"/>
                <a:gd name="T70" fmla="*/ 84 w 125"/>
                <a:gd name="T71" fmla="*/ 86 h 98"/>
                <a:gd name="T72" fmla="*/ 94 w 125"/>
                <a:gd name="T73" fmla="*/ 86 h 98"/>
                <a:gd name="T74" fmla="*/ 101 w 125"/>
                <a:gd name="T75" fmla="*/ 87 h 98"/>
                <a:gd name="T76" fmla="*/ 106 w 125"/>
                <a:gd name="T77" fmla="*/ 82 h 98"/>
                <a:gd name="T78" fmla="*/ 108 w 125"/>
                <a:gd name="T79" fmla="*/ 82 h 98"/>
                <a:gd name="T80" fmla="*/ 108 w 125"/>
                <a:gd name="T81" fmla="*/ 80 h 98"/>
                <a:gd name="T82" fmla="*/ 109 w 125"/>
                <a:gd name="T83" fmla="*/ 73 h 98"/>
                <a:gd name="T84" fmla="*/ 122 w 125"/>
                <a:gd name="T85" fmla="*/ 57 h 98"/>
                <a:gd name="T86" fmla="*/ 123 w 125"/>
                <a:gd name="T87" fmla="*/ 37 h 98"/>
                <a:gd name="T88" fmla="*/ 124 w 125"/>
                <a:gd name="T89" fmla="*/ 28 h 98"/>
                <a:gd name="T90" fmla="*/ 123 w 125"/>
                <a:gd name="T91" fmla="*/ 22 h 98"/>
                <a:gd name="T92" fmla="*/ 120 w 125"/>
                <a:gd name="T93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98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="" xmlns:a16="http://schemas.microsoft.com/office/drawing/2014/main" id="{2F419A1A-788E-4897-B30C-76C1707C6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606675"/>
              <a:ext cx="201613" cy="338138"/>
            </a:xfrm>
            <a:custGeom>
              <a:avLst/>
              <a:gdLst>
                <a:gd name="T0" fmla="*/ 80 w 80"/>
                <a:gd name="T1" fmla="*/ 33 h 134"/>
                <a:gd name="T2" fmla="*/ 18 w 80"/>
                <a:gd name="T3" fmla="*/ 0 h 134"/>
                <a:gd name="T4" fmla="*/ 11 w 80"/>
                <a:gd name="T5" fmla="*/ 4 h 134"/>
                <a:gd name="T6" fmla="*/ 12 w 80"/>
                <a:gd name="T7" fmla="*/ 14 h 134"/>
                <a:gd name="T8" fmla="*/ 15 w 80"/>
                <a:gd name="T9" fmla="*/ 22 h 134"/>
                <a:gd name="T10" fmla="*/ 16 w 80"/>
                <a:gd name="T11" fmla="*/ 28 h 134"/>
                <a:gd name="T12" fmla="*/ 15 w 80"/>
                <a:gd name="T13" fmla="*/ 37 h 134"/>
                <a:gd name="T14" fmla="*/ 14 w 80"/>
                <a:gd name="T15" fmla="*/ 57 h 134"/>
                <a:gd name="T16" fmla="*/ 1 w 80"/>
                <a:gd name="T17" fmla="*/ 73 h 134"/>
                <a:gd name="T18" fmla="*/ 0 w 80"/>
                <a:gd name="T19" fmla="*/ 80 h 134"/>
                <a:gd name="T20" fmla="*/ 0 w 80"/>
                <a:gd name="T21" fmla="*/ 82 h 134"/>
                <a:gd name="T22" fmla="*/ 1 w 80"/>
                <a:gd name="T23" fmla="*/ 84 h 134"/>
                <a:gd name="T24" fmla="*/ 5 w 80"/>
                <a:gd name="T25" fmla="*/ 87 h 134"/>
                <a:gd name="T26" fmla="*/ 10 w 80"/>
                <a:gd name="T27" fmla="*/ 95 h 134"/>
                <a:gd name="T28" fmla="*/ 11 w 80"/>
                <a:gd name="T29" fmla="*/ 102 h 134"/>
                <a:gd name="T30" fmla="*/ 14 w 80"/>
                <a:gd name="T31" fmla="*/ 112 h 134"/>
                <a:gd name="T32" fmla="*/ 11 w 80"/>
                <a:gd name="T33" fmla="*/ 113 h 134"/>
                <a:gd name="T34" fmla="*/ 4 w 80"/>
                <a:gd name="T35" fmla="*/ 114 h 134"/>
                <a:gd name="T36" fmla="*/ 6 w 80"/>
                <a:gd name="T37" fmla="*/ 120 h 134"/>
                <a:gd name="T38" fmla="*/ 12 w 80"/>
                <a:gd name="T39" fmla="*/ 127 h 134"/>
                <a:gd name="T40" fmla="*/ 16 w 80"/>
                <a:gd name="T41" fmla="*/ 133 h 134"/>
                <a:gd name="T42" fmla="*/ 20 w 80"/>
                <a:gd name="T43" fmla="*/ 131 h 134"/>
                <a:gd name="T44" fmla="*/ 25 w 80"/>
                <a:gd name="T45" fmla="*/ 131 h 134"/>
                <a:gd name="T46" fmla="*/ 34 w 80"/>
                <a:gd name="T47" fmla="*/ 129 h 134"/>
                <a:gd name="T48" fmla="*/ 41 w 80"/>
                <a:gd name="T49" fmla="*/ 125 h 134"/>
                <a:gd name="T50" fmla="*/ 42 w 80"/>
                <a:gd name="T51" fmla="*/ 121 h 134"/>
                <a:gd name="T52" fmla="*/ 53 w 80"/>
                <a:gd name="T53" fmla="*/ 118 h 134"/>
                <a:gd name="T54" fmla="*/ 61 w 80"/>
                <a:gd name="T55" fmla="*/ 110 h 134"/>
                <a:gd name="T56" fmla="*/ 63 w 80"/>
                <a:gd name="T57" fmla="*/ 107 h 134"/>
                <a:gd name="T58" fmla="*/ 69 w 80"/>
                <a:gd name="T59" fmla="*/ 104 h 134"/>
                <a:gd name="T60" fmla="*/ 71 w 80"/>
                <a:gd name="T61" fmla="*/ 104 h 134"/>
                <a:gd name="T62" fmla="*/ 70 w 80"/>
                <a:gd name="T63" fmla="*/ 104 h 134"/>
                <a:gd name="T64" fmla="*/ 71 w 80"/>
                <a:gd name="T65" fmla="*/ 100 h 134"/>
                <a:gd name="T66" fmla="*/ 67 w 80"/>
                <a:gd name="T67" fmla="*/ 95 h 134"/>
                <a:gd name="T68" fmla="*/ 66 w 80"/>
                <a:gd name="T69" fmla="*/ 90 h 134"/>
                <a:gd name="T70" fmla="*/ 65 w 80"/>
                <a:gd name="T71" fmla="*/ 85 h 134"/>
                <a:gd name="T72" fmla="*/ 65 w 80"/>
                <a:gd name="T73" fmla="*/ 79 h 134"/>
                <a:gd name="T74" fmla="*/ 69 w 80"/>
                <a:gd name="T75" fmla="*/ 73 h 134"/>
                <a:gd name="T76" fmla="*/ 72 w 80"/>
                <a:gd name="T77" fmla="*/ 68 h 134"/>
                <a:gd name="T78" fmla="*/ 79 w 80"/>
                <a:gd name="T79" fmla="*/ 64 h 134"/>
                <a:gd name="T80" fmla="*/ 80 w 80"/>
                <a:gd name="T81" fmla="*/ 55 h 134"/>
                <a:gd name="T82" fmla="*/ 80 w 80"/>
                <a:gd name="T83" fmla="*/ 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134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="" xmlns:a16="http://schemas.microsoft.com/office/drawing/2014/main" id="{1ED4EAEC-1C93-4060-BC03-6EEFA8C26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2420938"/>
              <a:ext cx="222250" cy="220663"/>
            </a:xfrm>
            <a:custGeom>
              <a:avLst/>
              <a:gdLst>
                <a:gd name="T0" fmla="*/ 82 w 88"/>
                <a:gd name="T1" fmla="*/ 19 h 88"/>
                <a:gd name="T2" fmla="*/ 76 w 88"/>
                <a:gd name="T3" fmla="*/ 5 h 88"/>
                <a:gd name="T4" fmla="*/ 75 w 88"/>
                <a:gd name="T5" fmla="*/ 6 h 88"/>
                <a:gd name="T6" fmla="*/ 67 w 88"/>
                <a:gd name="T7" fmla="*/ 6 h 88"/>
                <a:gd name="T8" fmla="*/ 57 w 88"/>
                <a:gd name="T9" fmla="*/ 4 h 88"/>
                <a:gd name="T10" fmla="*/ 40 w 88"/>
                <a:gd name="T11" fmla="*/ 7 h 88"/>
                <a:gd name="T12" fmla="*/ 31 w 88"/>
                <a:gd name="T13" fmla="*/ 7 h 88"/>
                <a:gd name="T14" fmla="*/ 16 w 88"/>
                <a:gd name="T15" fmla="*/ 3 h 88"/>
                <a:gd name="T16" fmla="*/ 4 w 88"/>
                <a:gd name="T17" fmla="*/ 0 h 88"/>
                <a:gd name="T18" fmla="*/ 3 w 88"/>
                <a:gd name="T19" fmla="*/ 2 h 88"/>
                <a:gd name="T20" fmla="*/ 2 w 88"/>
                <a:gd name="T21" fmla="*/ 12 h 88"/>
                <a:gd name="T22" fmla="*/ 2 w 88"/>
                <a:gd name="T23" fmla="*/ 24 h 88"/>
                <a:gd name="T24" fmla="*/ 2 w 88"/>
                <a:gd name="T25" fmla="*/ 86 h 88"/>
                <a:gd name="T26" fmla="*/ 51 w 88"/>
                <a:gd name="T27" fmla="*/ 86 h 88"/>
                <a:gd name="T28" fmla="*/ 54 w 88"/>
                <a:gd name="T29" fmla="*/ 84 h 88"/>
                <a:gd name="T30" fmla="*/ 58 w 88"/>
                <a:gd name="T31" fmla="*/ 86 h 88"/>
                <a:gd name="T32" fmla="*/ 68 w 88"/>
                <a:gd name="T33" fmla="*/ 86 h 88"/>
                <a:gd name="T34" fmla="*/ 73 w 88"/>
                <a:gd name="T35" fmla="*/ 88 h 88"/>
                <a:gd name="T36" fmla="*/ 77 w 88"/>
                <a:gd name="T37" fmla="*/ 84 h 88"/>
                <a:gd name="T38" fmla="*/ 83 w 88"/>
                <a:gd name="T39" fmla="*/ 78 h 88"/>
                <a:gd name="T40" fmla="*/ 87 w 88"/>
                <a:gd name="T41" fmla="*/ 76 h 88"/>
                <a:gd name="T42" fmla="*/ 87 w 88"/>
                <a:gd name="T43" fmla="*/ 75 h 88"/>
                <a:gd name="T44" fmla="*/ 87 w 88"/>
                <a:gd name="T45" fmla="*/ 72 h 88"/>
                <a:gd name="T46" fmla="*/ 84 w 88"/>
                <a:gd name="T47" fmla="*/ 63 h 88"/>
                <a:gd name="T48" fmla="*/ 75 w 88"/>
                <a:gd name="T49" fmla="*/ 47 h 88"/>
                <a:gd name="T50" fmla="*/ 71 w 88"/>
                <a:gd name="T51" fmla="*/ 39 h 88"/>
                <a:gd name="T52" fmla="*/ 66 w 88"/>
                <a:gd name="T53" fmla="*/ 30 h 88"/>
                <a:gd name="T54" fmla="*/ 62 w 88"/>
                <a:gd name="T55" fmla="*/ 15 h 88"/>
                <a:gd name="T56" fmla="*/ 67 w 88"/>
                <a:gd name="T57" fmla="*/ 25 h 88"/>
                <a:gd name="T58" fmla="*/ 75 w 88"/>
                <a:gd name="T59" fmla="*/ 36 h 88"/>
                <a:gd name="T60" fmla="*/ 80 w 88"/>
                <a:gd name="T61" fmla="*/ 24 h 88"/>
                <a:gd name="T62" fmla="*/ 81 w 88"/>
                <a:gd name="T63" fmla="*/ 25 h 88"/>
                <a:gd name="T64" fmla="*/ 81 w 88"/>
                <a:gd name="T65" fmla="*/ 23 h 88"/>
                <a:gd name="T66" fmla="*/ 82 w 88"/>
                <a:gd name="T67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="" xmlns:a16="http://schemas.microsoft.com/office/drawing/2014/main" id="{E146EC4B-423F-4A05-9EC4-ADF804373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3048000"/>
              <a:ext cx="115888" cy="127000"/>
            </a:xfrm>
            <a:custGeom>
              <a:avLst/>
              <a:gdLst>
                <a:gd name="T0" fmla="*/ 23 w 46"/>
                <a:gd name="T1" fmla="*/ 48 h 51"/>
                <a:gd name="T2" fmla="*/ 24 w 46"/>
                <a:gd name="T3" fmla="*/ 42 h 51"/>
                <a:gd name="T4" fmla="*/ 29 w 46"/>
                <a:gd name="T5" fmla="*/ 38 h 51"/>
                <a:gd name="T6" fmla="*/ 33 w 46"/>
                <a:gd name="T7" fmla="*/ 34 h 51"/>
                <a:gd name="T8" fmla="*/ 37 w 46"/>
                <a:gd name="T9" fmla="*/ 39 h 51"/>
                <a:gd name="T10" fmla="*/ 43 w 46"/>
                <a:gd name="T11" fmla="*/ 40 h 51"/>
                <a:gd name="T12" fmla="*/ 46 w 46"/>
                <a:gd name="T13" fmla="*/ 30 h 51"/>
                <a:gd name="T14" fmla="*/ 44 w 46"/>
                <a:gd name="T15" fmla="*/ 22 h 51"/>
                <a:gd name="T16" fmla="*/ 42 w 46"/>
                <a:gd name="T17" fmla="*/ 16 h 51"/>
                <a:gd name="T18" fmla="*/ 43 w 46"/>
                <a:gd name="T19" fmla="*/ 9 h 51"/>
                <a:gd name="T20" fmla="*/ 35 w 46"/>
                <a:gd name="T21" fmla="*/ 9 h 51"/>
                <a:gd name="T22" fmla="*/ 36 w 46"/>
                <a:gd name="T23" fmla="*/ 1 h 51"/>
                <a:gd name="T24" fmla="*/ 24 w 46"/>
                <a:gd name="T25" fmla="*/ 0 h 51"/>
                <a:gd name="T26" fmla="*/ 23 w 46"/>
                <a:gd name="T27" fmla="*/ 1 h 51"/>
                <a:gd name="T28" fmla="*/ 22 w 46"/>
                <a:gd name="T29" fmla="*/ 11 h 51"/>
                <a:gd name="T30" fmla="*/ 11 w 46"/>
                <a:gd name="T31" fmla="*/ 12 h 51"/>
                <a:gd name="T32" fmla="*/ 8 w 46"/>
                <a:gd name="T33" fmla="*/ 12 h 51"/>
                <a:gd name="T34" fmla="*/ 6 w 46"/>
                <a:gd name="T35" fmla="*/ 14 h 51"/>
                <a:gd name="T36" fmla="*/ 9 w 46"/>
                <a:gd name="T37" fmla="*/ 18 h 51"/>
                <a:gd name="T38" fmla="*/ 5 w 46"/>
                <a:gd name="T39" fmla="*/ 21 h 51"/>
                <a:gd name="T40" fmla="*/ 2 w 46"/>
                <a:gd name="T41" fmla="*/ 26 h 51"/>
                <a:gd name="T42" fmla="*/ 6 w 46"/>
                <a:gd name="T43" fmla="*/ 33 h 51"/>
                <a:gd name="T44" fmla="*/ 11 w 46"/>
                <a:gd name="T45" fmla="*/ 41 h 51"/>
                <a:gd name="T46" fmla="*/ 19 w 46"/>
                <a:gd name="T47" fmla="*/ 51 h 51"/>
                <a:gd name="T48" fmla="*/ 23 w 4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51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="" xmlns:a16="http://schemas.microsoft.com/office/drawing/2014/main" id="{FC08B4EF-FE5B-47EA-9604-6CA9497A9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3049588"/>
              <a:ext cx="46038" cy="28575"/>
            </a:xfrm>
            <a:custGeom>
              <a:avLst/>
              <a:gdLst>
                <a:gd name="T0" fmla="*/ 17 w 18"/>
                <a:gd name="T1" fmla="*/ 10 h 11"/>
                <a:gd name="T2" fmla="*/ 18 w 18"/>
                <a:gd name="T3" fmla="*/ 0 h 11"/>
                <a:gd name="T4" fmla="*/ 16 w 18"/>
                <a:gd name="T5" fmla="*/ 0 h 11"/>
                <a:gd name="T6" fmla="*/ 4 w 18"/>
                <a:gd name="T7" fmla="*/ 0 h 11"/>
                <a:gd name="T8" fmla="*/ 5 w 18"/>
                <a:gd name="T9" fmla="*/ 1 h 11"/>
                <a:gd name="T10" fmla="*/ 3 w 18"/>
                <a:gd name="T11" fmla="*/ 6 h 11"/>
                <a:gd name="T12" fmla="*/ 2 w 18"/>
                <a:gd name="T13" fmla="*/ 9 h 11"/>
                <a:gd name="T14" fmla="*/ 3 w 18"/>
                <a:gd name="T15" fmla="*/ 11 h 11"/>
                <a:gd name="T16" fmla="*/ 6 w 18"/>
                <a:gd name="T17" fmla="*/ 11 h 11"/>
                <a:gd name="T18" fmla="*/ 17 w 18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="" xmlns:a16="http://schemas.microsoft.com/office/drawing/2014/main" id="{C3C3E135-A9B4-48D1-898E-C31AFD3E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3019425"/>
              <a:ext cx="142875" cy="179388"/>
            </a:xfrm>
            <a:custGeom>
              <a:avLst/>
              <a:gdLst>
                <a:gd name="T0" fmla="*/ 16 w 57"/>
                <a:gd name="T1" fmla="*/ 67 h 71"/>
                <a:gd name="T2" fmla="*/ 21 w 57"/>
                <a:gd name="T3" fmla="*/ 67 h 71"/>
                <a:gd name="T4" fmla="*/ 28 w 57"/>
                <a:gd name="T5" fmla="*/ 68 h 71"/>
                <a:gd name="T6" fmla="*/ 31 w 57"/>
                <a:gd name="T7" fmla="*/ 67 h 71"/>
                <a:gd name="T8" fmla="*/ 36 w 57"/>
                <a:gd name="T9" fmla="*/ 63 h 71"/>
                <a:gd name="T10" fmla="*/ 39 w 57"/>
                <a:gd name="T11" fmla="*/ 57 h 71"/>
                <a:gd name="T12" fmla="*/ 40 w 57"/>
                <a:gd name="T13" fmla="*/ 43 h 71"/>
                <a:gd name="T14" fmla="*/ 47 w 57"/>
                <a:gd name="T15" fmla="*/ 35 h 71"/>
                <a:gd name="T16" fmla="*/ 52 w 57"/>
                <a:gd name="T17" fmla="*/ 18 h 71"/>
                <a:gd name="T18" fmla="*/ 55 w 57"/>
                <a:gd name="T19" fmla="*/ 9 h 71"/>
                <a:gd name="T20" fmla="*/ 57 w 57"/>
                <a:gd name="T21" fmla="*/ 1 h 71"/>
                <a:gd name="T22" fmla="*/ 57 w 57"/>
                <a:gd name="T23" fmla="*/ 1 h 71"/>
                <a:gd name="T24" fmla="*/ 50 w 57"/>
                <a:gd name="T25" fmla="*/ 0 h 71"/>
                <a:gd name="T26" fmla="*/ 46 w 57"/>
                <a:gd name="T27" fmla="*/ 1 h 71"/>
                <a:gd name="T28" fmla="*/ 42 w 57"/>
                <a:gd name="T29" fmla="*/ 2 h 71"/>
                <a:gd name="T30" fmla="*/ 40 w 57"/>
                <a:gd name="T31" fmla="*/ 8 h 71"/>
                <a:gd name="T32" fmla="*/ 38 w 57"/>
                <a:gd name="T33" fmla="*/ 16 h 71"/>
                <a:gd name="T34" fmla="*/ 26 w 57"/>
                <a:gd name="T35" fmla="*/ 12 h 71"/>
                <a:gd name="T36" fmla="*/ 17 w 57"/>
                <a:gd name="T37" fmla="*/ 12 h 71"/>
                <a:gd name="T38" fmla="*/ 16 w 57"/>
                <a:gd name="T39" fmla="*/ 20 h 71"/>
                <a:gd name="T40" fmla="*/ 24 w 57"/>
                <a:gd name="T41" fmla="*/ 20 h 71"/>
                <a:gd name="T42" fmla="*/ 23 w 57"/>
                <a:gd name="T43" fmla="*/ 27 h 71"/>
                <a:gd name="T44" fmla="*/ 25 w 57"/>
                <a:gd name="T45" fmla="*/ 33 h 71"/>
                <a:gd name="T46" fmla="*/ 27 w 57"/>
                <a:gd name="T47" fmla="*/ 41 h 71"/>
                <a:gd name="T48" fmla="*/ 24 w 57"/>
                <a:gd name="T49" fmla="*/ 51 h 71"/>
                <a:gd name="T50" fmla="*/ 18 w 57"/>
                <a:gd name="T51" fmla="*/ 50 h 71"/>
                <a:gd name="T52" fmla="*/ 14 w 57"/>
                <a:gd name="T53" fmla="*/ 45 h 71"/>
                <a:gd name="T54" fmla="*/ 10 w 57"/>
                <a:gd name="T55" fmla="*/ 49 h 71"/>
                <a:gd name="T56" fmla="*/ 5 w 57"/>
                <a:gd name="T57" fmla="*/ 53 h 71"/>
                <a:gd name="T58" fmla="*/ 4 w 57"/>
                <a:gd name="T59" fmla="*/ 59 h 71"/>
                <a:gd name="T60" fmla="*/ 0 w 57"/>
                <a:gd name="T61" fmla="*/ 62 h 71"/>
                <a:gd name="T62" fmla="*/ 1 w 57"/>
                <a:gd name="T63" fmla="*/ 62 h 71"/>
                <a:gd name="T64" fmla="*/ 8 w 57"/>
                <a:gd name="T65" fmla="*/ 71 h 71"/>
                <a:gd name="T66" fmla="*/ 16 w 57"/>
                <a:gd name="T6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71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="" xmlns:a16="http://schemas.microsoft.com/office/drawing/2014/main" id="{7AE2DF7D-D1EB-4593-8716-C30E914CB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609850"/>
              <a:ext cx="334963" cy="414338"/>
            </a:xfrm>
            <a:custGeom>
              <a:avLst/>
              <a:gdLst>
                <a:gd name="T0" fmla="*/ 100 w 133"/>
                <a:gd name="T1" fmla="*/ 9 h 165"/>
                <a:gd name="T2" fmla="*/ 91 w 133"/>
                <a:gd name="T3" fmla="*/ 11 h 165"/>
                <a:gd name="T4" fmla="*/ 77 w 133"/>
                <a:gd name="T5" fmla="*/ 9 h 165"/>
                <a:gd name="T6" fmla="*/ 25 w 133"/>
                <a:gd name="T7" fmla="*/ 11 h 165"/>
                <a:gd name="T8" fmla="*/ 18 w 133"/>
                <a:gd name="T9" fmla="*/ 28 h 165"/>
                <a:gd name="T10" fmla="*/ 17 w 133"/>
                <a:gd name="T11" fmla="*/ 63 h 165"/>
                <a:gd name="T12" fmla="*/ 7 w 133"/>
                <a:gd name="T13" fmla="*/ 72 h 165"/>
                <a:gd name="T14" fmla="*/ 3 w 133"/>
                <a:gd name="T15" fmla="*/ 84 h 165"/>
                <a:gd name="T16" fmla="*/ 5 w 133"/>
                <a:gd name="T17" fmla="*/ 94 h 165"/>
                <a:gd name="T18" fmla="*/ 8 w 133"/>
                <a:gd name="T19" fmla="*/ 103 h 165"/>
                <a:gd name="T20" fmla="*/ 15 w 133"/>
                <a:gd name="T21" fmla="*/ 118 h 165"/>
                <a:gd name="T22" fmla="*/ 17 w 133"/>
                <a:gd name="T23" fmla="*/ 121 h 165"/>
                <a:gd name="T24" fmla="*/ 25 w 133"/>
                <a:gd name="T25" fmla="*/ 127 h 165"/>
                <a:gd name="T26" fmla="*/ 33 w 133"/>
                <a:gd name="T27" fmla="*/ 136 h 165"/>
                <a:gd name="T28" fmla="*/ 42 w 133"/>
                <a:gd name="T29" fmla="*/ 146 h 165"/>
                <a:gd name="T30" fmla="*/ 46 w 133"/>
                <a:gd name="T31" fmla="*/ 152 h 165"/>
                <a:gd name="T32" fmla="*/ 54 w 133"/>
                <a:gd name="T33" fmla="*/ 156 h 165"/>
                <a:gd name="T34" fmla="*/ 62 w 133"/>
                <a:gd name="T35" fmla="*/ 156 h 165"/>
                <a:gd name="T36" fmla="*/ 78 w 133"/>
                <a:gd name="T37" fmla="*/ 162 h 165"/>
                <a:gd name="T38" fmla="*/ 89 w 133"/>
                <a:gd name="T39" fmla="*/ 162 h 165"/>
                <a:gd name="T40" fmla="*/ 96 w 133"/>
                <a:gd name="T41" fmla="*/ 159 h 165"/>
                <a:gd name="T42" fmla="*/ 104 w 133"/>
                <a:gd name="T43" fmla="*/ 153 h 165"/>
                <a:gd name="T44" fmla="*/ 111 w 133"/>
                <a:gd name="T45" fmla="*/ 155 h 165"/>
                <a:gd name="T46" fmla="*/ 103 w 133"/>
                <a:gd name="T47" fmla="*/ 142 h 165"/>
                <a:gd name="T48" fmla="*/ 89 w 133"/>
                <a:gd name="T49" fmla="*/ 129 h 165"/>
                <a:gd name="T50" fmla="*/ 97 w 133"/>
                <a:gd name="T51" fmla="*/ 123 h 165"/>
                <a:gd name="T52" fmla="*/ 100 w 133"/>
                <a:gd name="T53" fmla="*/ 107 h 165"/>
                <a:gd name="T54" fmla="*/ 106 w 133"/>
                <a:gd name="T55" fmla="*/ 95 h 165"/>
                <a:gd name="T56" fmla="*/ 115 w 133"/>
                <a:gd name="T57" fmla="*/ 85 h 165"/>
                <a:gd name="T58" fmla="*/ 118 w 133"/>
                <a:gd name="T59" fmla="*/ 65 h 165"/>
                <a:gd name="T60" fmla="*/ 126 w 133"/>
                <a:gd name="T61" fmla="*/ 52 h 165"/>
                <a:gd name="T62" fmla="*/ 128 w 133"/>
                <a:gd name="T63" fmla="*/ 41 h 165"/>
                <a:gd name="T64" fmla="*/ 122 w 133"/>
                <a:gd name="T65" fmla="*/ 15 h 165"/>
                <a:gd name="T66" fmla="*/ 110 w 133"/>
                <a:gd name="T67" fmla="*/ 0 h 165"/>
                <a:gd name="T68" fmla="*/ 106 w 133"/>
                <a:gd name="T69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65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2" name="Freeform 43">
              <a:extLst>
                <a:ext uri="{FF2B5EF4-FFF2-40B4-BE49-F238E27FC236}">
                  <a16:creationId xmlns="" xmlns:a16="http://schemas.microsoft.com/office/drawing/2014/main" id="{FF7D43A2-0430-4B29-AB44-B727BFCD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2833688"/>
              <a:ext cx="41275" cy="39688"/>
            </a:xfrm>
            <a:custGeom>
              <a:avLst/>
              <a:gdLst>
                <a:gd name="T0" fmla="*/ 6 w 16"/>
                <a:gd name="T1" fmla="*/ 2 h 16"/>
                <a:gd name="T2" fmla="*/ 2 w 16"/>
                <a:gd name="T3" fmla="*/ 8 h 16"/>
                <a:gd name="T4" fmla="*/ 2 w 16"/>
                <a:gd name="T5" fmla="*/ 15 h 16"/>
                <a:gd name="T6" fmla="*/ 6 w 16"/>
                <a:gd name="T7" fmla="*/ 14 h 16"/>
                <a:gd name="T8" fmla="*/ 10 w 16"/>
                <a:gd name="T9" fmla="*/ 16 h 16"/>
                <a:gd name="T10" fmla="*/ 14 w 16"/>
                <a:gd name="T11" fmla="*/ 12 h 16"/>
                <a:gd name="T12" fmla="*/ 9 w 16"/>
                <a:gd name="T13" fmla="*/ 10 h 16"/>
                <a:gd name="T14" fmla="*/ 14 w 16"/>
                <a:gd name="T15" fmla="*/ 6 h 16"/>
                <a:gd name="T16" fmla="*/ 13 w 16"/>
                <a:gd name="T17" fmla="*/ 1 h 16"/>
                <a:gd name="T18" fmla="*/ 12 w 16"/>
                <a:gd name="T19" fmla="*/ 0 h 16"/>
                <a:gd name="T20" fmla="*/ 10 w 16"/>
                <a:gd name="T21" fmla="*/ 2 h 16"/>
                <a:gd name="T22" fmla="*/ 6 w 16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3" name="Freeform 44">
              <a:extLst>
                <a:ext uri="{FF2B5EF4-FFF2-40B4-BE49-F238E27FC236}">
                  <a16:creationId xmlns="" xmlns:a16="http://schemas.microsoft.com/office/drawing/2014/main" id="{C2770644-147E-4F75-92E3-5FFC27CDA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2722563"/>
              <a:ext cx="134938" cy="119063"/>
            </a:xfrm>
            <a:custGeom>
              <a:avLst/>
              <a:gdLst>
                <a:gd name="T0" fmla="*/ 10 w 54"/>
                <a:gd name="T1" fmla="*/ 7 h 47"/>
                <a:gd name="T2" fmla="*/ 5 w 54"/>
                <a:gd name="T3" fmla="*/ 12 h 47"/>
                <a:gd name="T4" fmla="*/ 2 w 54"/>
                <a:gd name="T5" fmla="*/ 20 h 47"/>
                <a:gd name="T6" fmla="*/ 2 w 54"/>
                <a:gd name="T7" fmla="*/ 31 h 47"/>
                <a:gd name="T8" fmla="*/ 8 w 54"/>
                <a:gd name="T9" fmla="*/ 31 h 47"/>
                <a:gd name="T10" fmla="*/ 11 w 54"/>
                <a:gd name="T11" fmla="*/ 29 h 47"/>
                <a:gd name="T12" fmla="*/ 15 w 54"/>
                <a:gd name="T13" fmla="*/ 28 h 47"/>
                <a:gd name="T14" fmla="*/ 20 w 54"/>
                <a:gd name="T15" fmla="*/ 30 h 47"/>
                <a:gd name="T16" fmla="*/ 23 w 54"/>
                <a:gd name="T17" fmla="*/ 30 h 47"/>
                <a:gd name="T18" fmla="*/ 31 w 54"/>
                <a:gd name="T19" fmla="*/ 30 h 47"/>
                <a:gd name="T20" fmla="*/ 48 w 54"/>
                <a:gd name="T21" fmla="*/ 46 h 47"/>
                <a:gd name="T22" fmla="*/ 48 w 54"/>
                <a:gd name="T23" fmla="*/ 46 h 47"/>
                <a:gd name="T24" fmla="*/ 52 w 54"/>
                <a:gd name="T25" fmla="*/ 46 h 47"/>
                <a:gd name="T26" fmla="*/ 54 w 54"/>
                <a:gd name="T27" fmla="*/ 44 h 47"/>
                <a:gd name="T28" fmla="*/ 46 w 54"/>
                <a:gd name="T29" fmla="*/ 35 h 47"/>
                <a:gd name="T30" fmla="*/ 33 w 54"/>
                <a:gd name="T31" fmla="*/ 26 h 47"/>
                <a:gd name="T32" fmla="*/ 28 w 54"/>
                <a:gd name="T33" fmla="*/ 21 h 47"/>
                <a:gd name="T34" fmla="*/ 22 w 54"/>
                <a:gd name="T35" fmla="*/ 9 h 47"/>
                <a:gd name="T36" fmla="*/ 17 w 54"/>
                <a:gd name="T37" fmla="*/ 0 h 47"/>
                <a:gd name="T38" fmla="*/ 10 w 54"/>
                <a:gd name="T3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7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4" name="Freeform 45">
              <a:extLst>
                <a:ext uri="{FF2B5EF4-FFF2-40B4-BE49-F238E27FC236}">
                  <a16:creationId xmlns="" xmlns:a16="http://schemas.microsoft.com/office/drawing/2014/main" id="{78DA8B68-6BC6-4811-8ECE-F070330E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2787650"/>
              <a:ext cx="304800" cy="236538"/>
            </a:xfrm>
            <a:custGeom>
              <a:avLst/>
              <a:gdLst>
                <a:gd name="T0" fmla="*/ 8 w 121"/>
                <a:gd name="T1" fmla="*/ 62 h 94"/>
                <a:gd name="T2" fmla="*/ 15 w 121"/>
                <a:gd name="T3" fmla="*/ 71 h 94"/>
                <a:gd name="T4" fmla="*/ 23 w 121"/>
                <a:gd name="T5" fmla="*/ 77 h 94"/>
                <a:gd name="T6" fmla="*/ 23 w 121"/>
                <a:gd name="T7" fmla="*/ 84 h 94"/>
                <a:gd name="T8" fmla="*/ 25 w 121"/>
                <a:gd name="T9" fmla="*/ 85 h 94"/>
                <a:gd name="T10" fmla="*/ 33 w 121"/>
                <a:gd name="T11" fmla="*/ 87 h 94"/>
                <a:gd name="T12" fmla="*/ 43 w 121"/>
                <a:gd name="T13" fmla="*/ 92 h 94"/>
                <a:gd name="T14" fmla="*/ 52 w 121"/>
                <a:gd name="T15" fmla="*/ 94 h 94"/>
                <a:gd name="T16" fmla="*/ 57 w 121"/>
                <a:gd name="T17" fmla="*/ 89 h 94"/>
                <a:gd name="T18" fmla="*/ 64 w 121"/>
                <a:gd name="T19" fmla="*/ 88 h 94"/>
                <a:gd name="T20" fmla="*/ 68 w 121"/>
                <a:gd name="T21" fmla="*/ 89 h 94"/>
                <a:gd name="T22" fmla="*/ 72 w 121"/>
                <a:gd name="T23" fmla="*/ 88 h 94"/>
                <a:gd name="T24" fmla="*/ 79 w 121"/>
                <a:gd name="T25" fmla="*/ 87 h 94"/>
                <a:gd name="T26" fmla="*/ 89 w 121"/>
                <a:gd name="T27" fmla="*/ 82 h 94"/>
                <a:gd name="T28" fmla="*/ 98 w 121"/>
                <a:gd name="T29" fmla="*/ 80 h 94"/>
                <a:gd name="T30" fmla="*/ 120 w 121"/>
                <a:gd name="T31" fmla="*/ 59 h 94"/>
                <a:gd name="T32" fmla="*/ 117 w 121"/>
                <a:gd name="T33" fmla="*/ 57 h 94"/>
                <a:gd name="T34" fmla="*/ 106 w 121"/>
                <a:gd name="T35" fmla="*/ 54 h 94"/>
                <a:gd name="T36" fmla="*/ 89 w 121"/>
                <a:gd name="T37" fmla="*/ 49 h 94"/>
                <a:gd name="T38" fmla="*/ 84 w 121"/>
                <a:gd name="T39" fmla="*/ 44 h 94"/>
                <a:gd name="T40" fmla="*/ 79 w 121"/>
                <a:gd name="T41" fmla="*/ 37 h 94"/>
                <a:gd name="T42" fmla="*/ 80 w 121"/>
                <a:gd name="T43" fmla="*/ 34 h 94"/>
                <a:gd name="T44" fmla="*/ 76 w 121"/>
                <a:gd name="T45" fmla="*/ 32 h 94"/>
                <a:gd name="T46" fmla="*/ 72 w 121"/>
                <a:gd name="T47" fmla="*/ 33 h 94"/>
                <a:gd name="T48" fmla="*/ 72 w 121"/>
                <a:gd name="T49" fmla="*/ 26 h 94"/>
                <a:gd name="T50" fmla="*/ 76 w 121"/>
                <a:gd name="T51" fmla="*/ 20 h 94"/>
                <a:gd name="T52" fmla="*/ 59 w 121"/>
                <a:gd name="T53" fmla="*/ 4 h 94"/>
                <a:gd name="T54" fmla="*/ 51 w 121"/>
                <a:gd name="T55" fmla="*/ 4 h 94"/>
                <a:gd name="T56" fmla="*/ 48 w 121"/>
                <a:gd name="T57" fmla="*/ 4 h 94"/>
                <a:gd name="T58" fmla="*/ 43 w 121"/>
                <a:gd name="T59" fmla="*/ 2 h 94"/>
                <a:gd name="T60" fmla="*/ 39 w 121"/>
                <a:gd name="T61" fmla="*/ 3 h 94"/>
                <a:gd name="T62" fmla="*/ 36 w 121"/>
                <a:gd name="T63" fmla="*/ 5 h 94"/>
                <a:gd name="T64" fmla="*/ 30 w 121"/>
                <a:gd name="T65" fmla="*/ 5 h 94"/>
                <a:gd name="T66" fmla="*/ 30 w 121"/>
                <a:gd name="T67" fmla="*/ 5 h 94"/>
                <a:gd name="T68" fmla="*/ 27 w 121"/>
                <a:gd name="T69" fmla="*/ 14 h 94"/>
                <a:gd name="T70" fmla="*/ 23 w 121"/>
                <a:gd name="T71" fmla="*/ 18 h 94"/>
                <a:gd name="T72" fmla="*/ 18 w 121"/>
                <a:gd name="T73" fmla="*/ 24 h 94"/>
                <a:gd name="T74" fmla="*/ 16 w 121"/>
                <a:gd name="T75" fmla="*/ 32 h 94"/>
                <a:gd name="T76" fmla="*/ 12 w 121"/>
                <a:gd name="T77" fmla="*/ 36 h 94"/>
                <a:gd name="T78" fmla="*/ 10 w 121"/>
                <a:gd name="T79" fmla="*/ 43 h 94"/>
                <a:gd name="T80" fmla="*/ 9 w 121"/>
                <a:gd name="T81" fmla="*/ 52 h 94"/>
                <a:gd name="T82" fmla="*/ 2 w 121"/>
                <a:gd name="T83" fmla="*/ 53 h 94"/>
                <a:gd name="T84" fmla="*/ 1 w 121"/>
                <a:gd name="T85" fmla="*/ 58 h 94"/>
                <a:gd name="T86" fmla="*/ 8 w 121"/>
                <a:gd name="T87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94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5" name="Freeform 46">
              <a:extLst>
                <a:ext uri="{FF2B5EF4-FFF2-40B4-BE49-F238E27FC236}">
                  <a16:creationId xmlns="" xmlns:a16="http://schemas.microsoft.com/office/drawing/2014/main" id="{A12DF252-6A54-4027-911B-330B37CF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013" y="2355850"/>
              <a:ext cx="30163" cy="36513"/>
            </a:xfrm>
            <a:custGeom>
              <a:avLst/>
              <a:gdLst>
                <a:gd name="T0" fmla="*/ 10 w 12"/>
                <a:gd name="T1" fmla="*/ 6 h 15"/>
                <a:gd name="T2" fmla="*/ 6 w 12"/>
                <a:gd name="T3" fmla="*/ 0 h 15"/>
                <a:gd name="T4" fmla="*/ 6 w 12"/>
                <a:gd name="T5" fmla="*/ 1 h 15"/>
                <a:gd name="T6" fmla="*/ 0 w 12"/>
                <a:gd name="T7" fmla="*/ 13 h 15"/>
                <a:gd name="T8" fmla="*/ 4 w 12"/>
                <a:gd name="T9" fmla="*/ 15 h 15"/>
                <a:gd name="T10" fmla="*/ 10 w 12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6" name="Freeform 47">
              <a:extLst>
                <a:ext uri="{FF2B5EF4-FFF2-40B4-BE49-F238E27FC236}">
                  <a16:creationId xmlns="" xmlns:a16="http://schemas.microsoft.com/office/drawing/2014/main" id="{FDC1E155-7FE6-4D12-AA8D-318632E96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297113"/>
              <a:ext cx="138113" cy="112713"/>
            </a:xfrm>
            <a:custGeom>
              <a:avLst/>
              <a:gdLst>
                <a:gd name="T0" fmla="*/ 6 w 55"/>
                <a:gd name="T1" fmla="*/ 29 h 45"/>
                <a:gd name="T2" fmla="*/ 0 w 55"/>
                <a:gd name="T3" fmla="*/ 38 h 45"/>
                <a:gd name="T4" fmla="*/ 0 w 55"/>
                <a:gd name="T5" fmla="*/ 38 h 45"/>
                <a:gd name="T6" fmla="*/ 1 w 55"/>
                <a:gd name="T7" fmla="*/ 41 h 45"/>
                <a:gd name="T8" fmla="*/ 8 w 55"/>
                <a:gd name="T9" fmla="*/ 45 h 45"/>
                <a:gd name="T10" fmla="*/ 16 w 55"/>
                <a:gd name="T11" fmla="*/ 40 h 45"/>
                <a:gd name="T12" fmla="*/ 43 w 55"/>
                <a:gd name="T13" fmla="*/ 26 h 45"/>
                <a:gd name="T14" fmla="*/ 45 w 55"/>
                <a:gd name="T15" fmla="*/ 22 h 45"/>
                <a:gd name="T16" fmla="*/ 46 w 55"/>
                <a:gd name="T17" fmla="*/ 15 h 45"/>
                <a:gd name="T18" fmla="*/ 45 w 55"/>
                <a:gd name="T19" fmla="*/ 9 h 45"/>
                <a:gd name="T20" fmla="*/ 50 w 55"/>
                <a:gd name="T21" fmla="*/ 5 h 45"/>
                <a:gd name="T22" fmla="*/ 55 w 55"/>
                <a:gd name="T23" fmla="*/ 1 h 45"/>
                <a:gd name="T24" fmla="*/ 52 w 55"/>
                <a:gd name="T25" fmla="*/ 0 h 45"/>
                <a:gd name="T26" fmla="*/ 43 w 55"/>
                <a:gd name="T27" fmla="*/ 2 h 45"/>
                <a:gd name="T28" fmla="*/ 32 w 55"/>
                <a:gd name="T29" fmla="*/ 5 h 45"/>
                <a:gd name="T30" fmla="*/ 23 w 55"/>
                <a:gd name="T31" fmla="*/ 5 h 45"/>
                <a:gd name="T32" fmla="*/ 18 w 55"/>
                <a:gd name="T33" fmla="*/ 6 h 45"/>
                <a:gd name="T34" fmla="*/ 11 w 55"/>
                <a:gd name="T35" fmla="*/ 6 h 45"/>
                <a:gd name="T36" fmla="*/ 7 w 55"/>
                <a:gd name="T37" fmla="*/ 7 h 45"/>
                <a:gd name="T38" fmla="*/ 3 w 55"/>
                <a:gd name="T39" fmla="*/ 13 h 45"/>
                <a:gd name="T40" fmla="*/ 3 w 55"/>
                <a:gd name="T41" fmla="*/ 17 h 45"/>
                <a:gd name="T42" fmla="*/ 2 w 55"/>
                <a:gd name="T43" fmla="*/ 23 h 45"/>
                <a:gd name="T44" fmla="*/ 6 w 55"/>
                <a:gd name="T4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7" name="Freeform 48">
              <a:extLst>
                <a:ext uri="{FF2B5EF4-FFF2-40B4-BE49-F238E27FC236}">
                  <a16:creationId xmlns="" xmlns:a16="http://schemas.microsoft.com/office/drawing/2014/main" id="{2B712834-0EE6-4AFE-A392-4F9A8227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6" y="2274888"/>
              <a:ext cx="77788" cy="95250"/>
            </a:xfrm>
            <a:custGeom>
              <a:avLst/>
              <a:gdLst>
                <a:gd name="T0" fmla="*/ 8 w 31"/>
                <a:gd name="T1" fmla="*/ 3 h 38"/>
                <a:gd name="T2" fmla="*/ 3 w 31"/>
                <a:gd name="T3" fmla="*/ 6 h 38"/>
                <a:gd name="T4" fmla="*/ 6 w 31"/>
                <a:gd name="T5" fmla="*/ 11 h 38"/>
                <a:gd name="T6" fmla="*/ 5 w 31"/>
                <a:gd name="T7" fmla="*/ 14 h 38"/>
                <a:gd name="T8" fmla="*/ 5 w 31"/>
                <a:gd name="T9" fmla="*/ 21 h 38"/>
                <a:gd name="T10" fmla="*/ 2 w 31"/>
                <a:gd name="T11" fmla="*/ 31 h 38"/>
                <a:gd name="T12" fmla="*/ 4 w 31"/>
                <a:gd name="T13" fmla="*/ 37 h 38"/>
                <a:gd name="T14" fmla="*/ 19 w 31"/>
                <a:gd name="T15" fmla="*/ 32 h 38"/>
                <a:gd name="T16" fmla="*/ 27 w 31"/>
                <a:gd name="T17" fmla="*/ 28 h 38"/>
                <a:gd name="T18" fmla="*/ 30 w 31"/>
                <a:gd name="T19" fmla="*/ 25 h 38"/>
                <a:gd name="T20" fmla="*/ 28 w 31"/>
                <a:gd name="T21" fmla="*/ 13 h 38"/>
                <a:gd name="T22" fmla="*/ 20 w 31"/>
                <a:gd name="T23" fmla="*/ 0 h 38"/>
                <a:gd name="T24" fmla="*/ 15 w 31"/>
                <a:gd name="T25" fmla="*/ 1 h 38"/>
                <a:gd name="T26" fmla="*/ 8 w 31"/>
                <a:gd name="T2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8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8" name="Freeform 49">
              <a:extLst>
                <a:ext uri="{FF2B5EF4-FFF2-40B4-BE49-F238E27FC236}">
                  <a16:creationId xmlns="" xmlns:a16="http://schemas.microsoft.com/office/drawing/2014/main" id="{0E57CC93-4865-4307-A728-3786C1A24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1" y="2544763"/>
              <a:ext cx="90488" cy="117475"/>
            </a:xfrm>
            <a:custGeom>
              <a:avLst/>
              <a:gdLst>
                <a:gd name="T0" fmla="*/ 36 w 36"/>
                <a:gd name="T1" fmla="*/ 40 h 47"/>
                <a:gd name="T2" fmla="*/ 33 w 36"/>
                <a:gd name="T3" fmla="*/ 24 h 47"/>
                <a:gd name="T4" fmla="*/ 27 w 36"/>
                <a:gd name="T5" fmla="*/ 30 h 47"/>
                <a:gd name="T6" fmla="*/ 27 w 36"/>
                <a:gd name="T7" fmla="*/ 22 h 47"/>
                <a:gd name="T8" fmla="*/ 33 w 36"/>
                <a:gd name="T9" fmla="*/ 14 h 47"/>
                <a:gd name="T10" fmla="*/ 28 w 36"/>
                <a:gd name="T11" fmla="*/ 12 h 47"/>
                <a:gd name="T12" fmla="*/ 19 w 36"/>
                <a:gd name="T13" fmla="*/ 12 h 47"/>
                <a:gd name="T14" fmla="*/ 15 w 36"/>
                <a:gd name="T15" fmla="*/ 8 h 47"/>
                <a:gd name="T16" fmla="*/ 9 w 36"/>
                <a:gd name="T17" fmla="*/ 4 h 47"/>
                <a:gd name="T18" fmla="*/ 3 w 36"/>
                <a:gd name="T19" fmla="*/ 4 h 47"/>
                <a:gd name="T20" fmla="*/ 8 w 36"/>
                <a:gd name="T21" fmla="*/ 11 h 47"/>
                <a:gd name="T22" fmla="*/ 4 w 36"/>
                <a:gd name="T23" fmla="*/ 14 h 47"/>
                <a:gd name="T24" fmla="*/ 6 w 36"/>
                <a:gd name="T25" fmla="*/ 26 h 47"/>
                <a:gd name="T26" fmla="*/ 8 w 36"/>
                <a:gd name="T27" fmla="*/ 41 h 47"/>
                <a:gd name="T28" fmla="*/ 14 w 36"/>
                <a:gd name="T29" fmla="*/ 39 h 47"/>
                <a:gd name="T30" fmla="*/ 20 w 36"/>
                <a:gd name="T31" fmla="*/ 36 h 47"/>
                <a:gd name="T32" fmla="*/ 25 w 36"/>
                <a:gd name="T33" fmla="*/ 32 h 47"/>
                <a:gd name="T34" fmla="*/ 29 w 36"/>
                <a:gd name="T35" fmla="*/ 43 h 47"/>
                <a:gd name="T36" fmla="*/ 31 w 36"/>
                <a:gd name="T37" fmla="*/ 47 h 47"/>
                <a:gd name="T38" fmla="*/ 33 w 36"/>
                <a:gd name="T39" fmla="*/ 45 h 47"/>
                <a:gd name="T40" fmla="*/ 36 w 36"/>
                <a:gd name="T4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9" name="Freeform 50">
              <a:extLst>
                <a:ext uri="{FF2B5EF4-FFF2-40B4-BE49-F238E27FC236}">
                  <a16:creationId xmlns="" xmlns:a16="http://schemas.microsoft.com/office/drawing/2014/main" id="{BDF8B891-F08B-404E-8A2D-8DE7D9D2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2343150"/>
              <a:ext cx="563563" cy="593725"/>
            </a:xfrm>
            <a:custGeom>
              <a:avLst/>
              <a:gdLst>
                <a:gd name="T0" fmla="*/ 158 w 224"/>
                <a:gd name="T1" fmla="*/ 94 h 236"/>
                <a:gd name="T2" fmla="*/ 157 w 224"/>
                <a:gd name="T3" fmla="*/ 84 h 236"/>
                <a:gd name="T4" fmla="*/ 169 w 224"/>
                <a:gd name="T5" fmla="*/ 88 h 236"/>
                <a:gd name="T6" fmla="*/ 182 w 224"/>
                <a:gd name="T7" fmla="*/ 92 h 236"/>
                <a:gd name="T8" fmla="*/ 181 w 224"/>
                <a:gd name="T9" fmla="*/ 102 h 236"/>
                <a:gd name="T10" fmla="*/ 187 w 224"/>
                <a:gd name="T11" fmla="*/ 104 h 236"/>
                <a:gd name="T12" fmla="*/ 191 w 224"/>
                <a:gd name="T13" fmla="*/ 119 h 236"/>
                <a:gd name="T14" fmla="*/ 195 w 224"/>
                <a:gd name="T15" fmla="*/ 102 h 236"/>
                <a:gd name="T16" fmla="*/ 204 w 224"/>
                <a:gd name="T17" fmla="*/ 93 h 236"/>
                <a:gd name="T18" fmla="*/ 212 w 224"/>
                <a:gd name="T19" fmla="*/ 77 h 236"/>
                <a:gd name="T20" fmla="*/ 222 w 224"/>
                <a:gd name="T21" fmla="*/ 74 h 236"/>
                <a:gd name="T22" fmla="*/ 223 w 224"/>
                <a:gd name="T23" fmla="*/ 65 h 236"/>
                <a:gd name="T24" fmla="*/ 215 w 224"/>
                <a:gd name="T25" fmla="*/ 57 h 236"/>
                <a:gd name="T26" fmla="*/ 201 w 224"/>
                <a:gd name="T27" fmla="*/ 58 h 236"/>
                <a:gd name="T28" fmla="*/ 191 w 224"/>
                <a:gd name="T29" fmla="*/ 65 h 236"/>
                <a:gd name="T30" fmla="*/ 183 w 224"/>
                <a:gd name="T31" fmla="*/ 70 h 236"/>
                <a:gd name="T32" fmla="*/ 176 w 224"/>
                <a:gd name="T33" fmla="*/ 78 h 236"/>
                <a:gd name="T34" fmla="*/ 163 w 224"/>
                <a:gd name="T35" fmla="*/ 76 h 236"/>
                <a:gd name="T36" fmla="*/ 158 w 224"/>
                <a:gd name="T37" fmla="*/ 67 h 236"/>
                <a:gd name="T38" fmla="*/ 155 w 224"/>
                <a:gd name="T39" fmla="*/ 79 h 236"/>
                <a:gd name="T40" fmla="*/ 130 w 224"/>
                <a:gd name="T41" fmla="*/ 76 h 236"/>
                <a:gd name="T42" fmla="*/ 118 w 224"/>
                <a:gd name="T43" fmla="*/ 73 h 236"/>
                <a:gd name="T44" fmla="*/ 106 w 224"/>
                <a:gd name="T45" fmla="*/ 66 h 236"/>
                <a:gd name="T46" fmla="*/ 95 w 224"/>
                <a:gd name="T47" fmla="*/ 60 h 236"/>
                <a:gd name="T48" fmla="*/ 100 w 224"/>
                <a:gd name="T49" fmla="*/ 48 h 236"/>
                <a:gd name="T50" fmla="*/ 92 w 224"/>
                <a:gd name="T51" fmla="*/ 41 h 236"/>
                <a:gd name="T52" fmla="*/ 82 w 224"/>
                <a:gd name="T53" fmla="*/ 30 h 236"/>
                <a:gd name="T54" fmla="*/ 89 w 224"/>
                <a:gd name="T55" fmla="*/ 23 h 236"/>
                <a:gd name="T56" fmla="*/ 84 w 224"/>
                <a:gd name="T57" fmla="*/ 9 h 236"/>
                <a:gd name="T58" fmla="*/ 76 w 224"/>
                <a:gd name="T59" fmla="*/ 0 h 236"/>
                <a:gd name="T60" fmla="*/ 70 w 224"/>
                <a:gd name="T61" fmla="*/ 6 h 236"/>
                <a:gd name="T62" fmla="*/ 50 w 224"/>
                <a:gd name="T63" fmla="*/ 7 h 236"/>
                <a:gd name="T64" fmla="*/ 47 w 224"/>
                <a:gd name="T65" fmla="*/ 19 h 236"/>
                <a:gd name="T66" fmla="*/ 56 w 224"/>
                <a:gd name="T67" fmla="*/ 30 h 236"/>
                <a:gd name="T68" fmla="*/ 50 w 224"/>
                <a:gd name="T69" fmla="*/ 42 h 236"/>
                <a:gd name="T70" fmla="*/ 41 w 224"/>
                <a:gd name="T71" fmla="*/ 50 h 236"/>
                <a:gd name="T72" fmla="*/ 32 w 224"/>
                <a:gd name="T73" fmla="*/ 63 h 236"/>
                <a:gd name="T74" fmla="*/ 22 w 224"/>
                <a:gd name="T75" fmla="*/ 69 h 236"/>
                <a:gd name="T76" fmla="*/ 10 w 224"/>
                <a:gd name="T77" fmla="*/ 76 h 236"/>
                <a:gd name="T78" fmla="*/ 18 w 224"/>
                <a:gd name="T79" fmla="*/ 90 h 236"/>
                <a:gd name="T80" fmla="*/ 15 w 224"/>
                <a:gd name="T81" fmla="*/ 99 h 236"/>
                <a:gd name="T82" fmla="*/ 0 w 224"/>
                <a:gd name="T83" fmla="*/ 104 h 236"/>
                <a:gd name="T84" fmla="*/ 7 w 224"/>
                <a:gd name="T85" fmla="*/ 112 h 236"/>
                <a:gd name="T86" fmla="*/ 5 w 224"/>
                <a:gd name="T87" fmla="*/ 116 h 236"/>
                <a:gd name="T88" fmla="*/ 30 w 224"/>
                <a:gd name="T89" fmla="*/ 122 h 236"/>
                <a:gd name="T90" fmla="*/ 35 w 224"/>
                <a:gd name="T91" fmla="*/ 126 h 236"/>
                <a:gd name="T92" fmla="*/ 36 w 224"/>
                <a:gd name="T93" fmla="*/ 147 h 236"/>
                <a:gd name="T94" fmla="*/ 47 w 224"/>
                <a:gd name="T95" fmla="*/ 183 h 236"/>
                <a:gd name="T96" fmla="*/ 63 w 224"/>
                <a:gd name="T97" fmla="*/ 220 h 236"/>
                <a:gd name="T98" fmla="*/ 78 w 224"/>
                <a:gd name="T99" fmla="*/ 230 h 236"/>
                <a:gd name="T100" fmla="*/ 89 w 224"/>
                <a:gd name="T101" fmla="*/ 217 h 236"/>
                <a:gd name="T102" fmla="*/ 93 w 224"/>
                <a:gd name="T103" fmla="*/ 201 h 236"/>
                <a:gd name="T104" fmla="*/ 95 w 224"/>
                <a:gd name="T105" fmla="*/ 178 h 236"/>
                <a:gd name="T106" fmla="*/ 106 w 224"/>
                <a:gd name="T107" fmla="*/ 165 h 236"/>
                <a:gd name="T108" fmla="*/ 131 w 224"/>
                <a:gd name="T109" fmla="*/ 143 h 236"/>
                <a:gd name="T110" fmla="*/ 146 w 224"/>
                <a:gd name="T111" fmla="*/ 126 h 236"/>
                <a:gd name="T112" fmla="*/ 162 w 224"/>
                <a:gd name="T113" fmla="*/ 1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236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="" xmlns:a16="http://schemas.microsoft.com/office/drawing/2014/main" id="{4F273B3C-90F9-499F-B637-2872C5EC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1" y="1927225"/>
              <a:ext cx="635000" cy="271463"/>
            </a:xfrm>
            <a:custGeom>
              <a:avLst/>
              <a:gdLst>
                <a:gd name="T0" fmla="*/ 235 w 253"/>
                <a:gd name="T1" fmla="*/ 46 h 108"/>
                <a:gd name="T2" fmla="*/ 219 w 253"/>
                <a:gd name="T3" fmla="*/ 45 h 108"/>
                <a:gd name="T4" fmla="*/ 220 w 253"/>
                <a:gd name="T5" fmla="*/ 36 h 108"/>
                <a:gd name="T6" fmla="*/ 221 w 253"/>
                <a:gd name="T7" fmla="*/ 23 h 108"/>
                <a:gd name="T8" fmla="*/ 204 w 253"/>
                <a:gd name="T9" fmla="*/ 21 h 108"/>
                <a:gd name="T10" fmla="*/ 191 w 253"/>
                <a:gd name="T11" fmla="*/ 28 h 108"/>
                <a:gd name="T12" fmla="*/ 170 w 253"/>
                <a:gd name="T13" fmla="*/ 30 h 108"/>
                <a:gd name="T14" fmla="*/ 155 w 253"/>
                <a:gd name="T15" fmla="*/ 24 h 108"/>
                <a:gd name="T16" fmla="*/ 143 w 253"/>
                <a:gd name="T17" fmla="*/ 19 h 108"/>
                <a:gd name="T18" fmla="*/ 128 w 253"/>
                <a:gd name="T19" fmla="*/ 18 h 108"/>
                <a:gd name="T20" fmla="*/ 115 w 253"/>
                <a:gd name="T21" fmla="*/ 19 h 108"/>
                <a:gd name="T22" fmla="*/ 109 w 253"/>
                <a:gd name="T23" fmla="*/ 8 h 108"/>
                <a:gd name="T24" fmla="*/ 95 w 253"/>
                <a:gd name="T25" fmla="*/ 4 h 108"/>
                <a:gd name="T26" fmla="*/ 84 w 253"/>
                <a:gd name="T27" fmla="*/ 0 h 108"/>
                <a:gd name="T28" fmla="*/ 77 w 253"/>
                <a:gd name="T29" fmla="*/ 6 h 108"/>
                <a:gd name="T30" fmla="*/ 77 w 253"/>
                <a:gd name="T31" fmla="*/ 16 h 108"/>
                <a:gd name="T32" fmla="*/ 70 w 253"/>
                <a:gd name="T33" fmla="*/ 24 h 108"/>
                <a:gd name="T34" fmla="*/ 58 w 253"/>
                <a:gd name="T35" fmla="*/ 23 h 108"/>
                <a:gd name="T36" fmla="*/ 48 w 253"/>
                <a:gd name="T37" fmla="*/ 16 h 108"/>
                <a:gd name="T38" fmla="*/ 31 w 253"/>
                <a:gd name="T39" fmla="*/ 15 h 108"/>
                <a:gd name="T40" fmla="*/ 21 w 253"/>
                <a:gd name="T41" fmla="*/ 21 h 108"/>
                <a:gd name="T42" fmla="*/ 7 w 253"/>
                <a:gd name="T43" fmla="*/ 28 h 108"/>
                <a:gd name="T44" fmla="*/ 0 w 253"/>
                <a:gd name="T45" fmla="*/ 31 h 108"/>
                <a:gd name="T46" fmla="*/ 6 w 253"/>
                <a:gd name="T47" fmla="*/ 39 h 108"/>
                <a:gd name="T48" fmla="*/ 20 w 253"/>
                <a:gd name="T49" fmla="*/ 48 h 108"/>
                <a:gd name="T50" fmla="*/ 24 w 253"/>
                <a:gd name="T51" fmla="*/ 63 h 108"/>
                <a:gd name="T52" fmla="*/ 41 w 253"/>
                <a:gd name="T53" fmla="*/ 74 h 108"/>
                <a:gd name="T54" fmla="*/ 52 w 253"/>
                <a:gd name="T55" fmla="*/ 81 h 108"/>
                <a:gd name="T56" fmla="*/ 63 w 253"/>
                <a:gd name="T57" fmla="*/ 96 h 108"/>
                <a:gd name="T58" fmla="*/ 92 w 253"/>
                <a:gd name="T59" fmla="*/ 97 h 108"/>
                <a:gd name="T60" fmla="*/ 115 w 253"/>
                <a:gd name="T61" fmla="*/ 103 h 108"/>
                <a:gd name="T62" fmla="*/ 130 w 253"/>
                <a:gd name="T63" fmla="*/ 108 h 108"/>
                <a:gd name="T64" fmla="*/ 162 w 253"/>
                <a:gd name="T65" fmla="*/ 100 h 108"/>
                <a:gd name="T66" fmla="*/ 186 w 253"/>
                <a:gd name="T67" fmla="*/ 86 h 108"/>
                <a:gd name="T68" fmla="*/ 192 w 253"/>
                <a:gd name="T69" fmla="*/ 75 h 108"/>
                <a:gd name="T70" fmla="*/ 217 w 253"/>
                <a:gd name="T71" fmla="*/ 70 h 108"/>
                <a:gd name="T72" fmla="*/ 234 w 253"/>
                <a:gd name="T73" fmla="*/ 59 h 108"/>
                <a:gd name="T74" fmla="*/ 253 w 253"/>
                <a:gd name="T75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08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1" name="Freeform 52">
              <a:extLst>
                <a:ext uri="{FF2B5EF4-FFF2-40B4-BE49-F238E27FC236}">
                  <a16:creationId xmlns="" xmlns:a16="http://schemas.microsoft.com/office/drawing/2014/main" id="{15614C8C-F5DD-4CB4-B18C-823F38ADB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2405063"/>
              <a:ext cx="9525" cy="28575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6 h 11"/>
                <a:gd name="T4" fmla="*/ 3 w 4"/>
                <a:gd name="T5" fmla="*/ 11 h 11"/>
                <a:gd name="T6" fmla="*/ 4 w 4"/>
                <a:gd name="T7" fmla="*/ 2 h 11"/>
                <a:gd name="T8" fmla="*/ 4 w 4"/>
                <a:gd name="T9" fmla="*/ 0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2" name="Freeform 53">
              <a:extLst>
                <a:ext uri="{FF2B5EF4-FFF2-40B4-BE49-F238E27FC236}">
                  <a16:creationId xmlns="" xmlns:a16="http://schemas.microsoft.com/office/drawing/2014/main" id="{487D44A1-9EE1-454B-85E6-BD7BD2FB9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376" y="2387600"/>
              <a:ext cx="30163" cy="85725"/>
            </a:xfrm>
            <a:custGeom>
              <a:avLst/>
              <a:gdLst>
                <a:gd name="T0" fmla="*/ 6 w 12"/>
                <a:gd name="T1" fmla="*/ 33 h 34"/>
                <a:gd name="T2" fmla="*/ 7 w 12"/>
                <a:gd name="T3" fmla="*/ 34 h 34"/>
                <a:gd name="T4" fmla="*/ 9 w 12"/>
                <a:gd name="T5" fmla="*/ 22 h 34"/>
                <a:gd name="T6" fmla="*/ 10 w 12"/>
                <a:gd name="T7" fmla="*/ 18 h 34"/>
                <a:gd name="T8" fmla="*/ 7 w 12"/>
                <a:gd name="T9" fmla="*/ 13 h 34"/>
                <a:gd name="T10" fmla="*/ 9 w 12"/>
                <a:gd name="T11" fmla="*/ 7 h 34"/>
                <a:gd name="T12" fmla="*/ 11 w 12"/>
                <a:gd name="T13" fmla="*/ 7 h 34"/>
                <a:gd name="T14" fmla="*/ 12 w 12"/>
                <a:gd name="T15" fmla="*/ 2 h 34"/>
                <a:gd name="T16" fmla="*/ 8 w 12"/>
                <a:gd name="T17" fmla="*/ 0 h 34"/>
                <a:gd name="T18" fmla="*/ 7 w 12"/>
                <a:gd name="T19" fmla="*/ 4 h 34"/>
                <a:gd name="T20" fmla="*/ 0 w 12"/>
                <a:gd name="T21" fmla="*/ 18 h 34"/>
                <a:gd name="T22" fmla="*/ 6 w 12"/>
                <a:gd name="T23" fmla="*/ 32 h 34"/>
                <a:gd name="T24" fmla="*/ 6 w 12"/>
                <a:gd name="T2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4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3" name="Freeform 54">
              <a:extLst>
                <a:ext uri="{FF2B5EF4-FFF2-40B4-BE49-F238E27FC236}">
                  <a16:creationId xmlns="" xmlns:a16="http://schemas.microsoft.com/office/drawing/2014/main" id="{26302066-42A0-4D08-AFF1-F8B195EC7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2387600"/>
              <a:ext cx="82550" cy="93663"/>
            </a:xfrm>
            <a:custGeom>
              <a:avLst/>
              <a:gdLst>
                <a:gd name="T0" fmla="*/ 31 w 33"/>
                <a:gd name="T1" fmla="*/ 0 h 37"/>
                <a:gd name="T2" fmla="*/ 21 w 33"/>
                <a:gd name="T3" fmla="*/ 4 h 37"/>
                <a:gd name="T4" fmla="*/ 13 w 33"/>
                <a:gd name="T5" fmla="*/ 9 h 37"/>
                <a:gd name="T6" fmla="*/ 6 w 33"/>
                <a:gd name="T7" fmla="*/ 5 h 37"/>
                <a:gd name="T8" fmla="*/ 5 w 33"/>
                <a:gd name="T9" fmla="*/ 2 h 37"/>
                <a:gd name="T10" fmla="*/ 5 w 33"/>
                <a:gd name="T11" fmla="*/ 2 h 37"/>
                <a:gd name="T12" fmla="*/ 4 w 33"/>
                <a:gd name="T13" fmla="*/ 9 h 37"/>
                <a:gd name="T14" fmla="*/ 2 w 33"/>
                <a:gd name="T15" fmla="*/ 22 h 37"/>
                <a:gd name="T16" fmla="*/ 0 w 33"/>
                <a:gd name="T17" fmla="*/ 34 h 37"/>
                <a:gd name="T18" fmla="*/ 7 w 33"/>
                <a:gd name="T19" fmla="*/ 37 h 37"/>
                <a:gd name="T20" fmla="*/ 13 w 33"/>
                <a:gd name="T21" fmla="*/ 32 h 37"/>
                <a:gd name="T22" fmla="*/ 18 w 33"/>
                <a:gd name="T23" fmla="*/ 30 h 37"/>
                <a:gd name="T24" fmla="*/ 23 w 33"/>
                <a:gd name="T25" fmla="*/ 26 h 37"/>
                <a:gd name="T26" fmla="*/ 17 w 33"/>
                <a:gd name="T27" fmla="*/ 19 h 37"/>
                <a:gd name="T28" fmla="*/ 25 w 33"/>
                <a:gd name="T29" fmla="*/ 14 h 37"/>
                <a:gd name="T30" fmla="*/ 33 w 33"/>
                <a:gd name="T31" fmla="*/ 11 h 37"/>
                <a:gd name="T32" fmla="*/ 33 w 33"/>
                <a:gd name="T33" fmla="*/ 11 h 37"/>
                <a:gd name="T34" fmla="*/ 32 w 33"/>
                <a:gd name="T35" fmla="*/ 4 h 37"/>
                <a:gd name="T36" fmla="*/ 31 w 3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7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4" name="Freeform 55">
              <a:extLst>
                <a:ext uri="{FF2B5EF4-FFF2-40B4-BE49-F238E27FC236}">
                  <a16:creationId xmlns="" xmlns:a16="http://schemas.microsoft.com/office/drawing/2014/main" id="{CBBB4366-A49B-4BD2-A097-EAF76D2CE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2155825"/>
              <a:ext cx="222250" cy="96838"/>
            </a:xfrm>
            <a:custGeom>
              <a:avLst/>
              <a:gdLst>
                <a:gd name="T0" fmla="*/ 82 w 88"/>
                <a:gd name="T1" fmla="*/ 7 h 38"/>
                <a:gd name="T2" fmla="*/ 74 w 88"/>
                <a:gd name="T3" fmla="*/ 5 h 38"/>
                <a:gd name="T4" fmla="*/ 53 w 88"/>
                <a:gd name="T5" fmla="*/ 4 h 38"/>
                <a:gd name="T6" fmla="*/ 43 w 88"/>
                <a:gd name="T7" fmla="*/ 1 h 38"/>
                <a:gd name="T8" fmla="*/ 34 w 88"/>
                <a:gd name="T9" fmla="*/ 4 h 38"/>
                <a:gd name="T10" fmla="*/ 27 w 88"/>
                <a:gd name="T11" fmla="*/ 5 h 38"/>
                <a:gd name="T12" fmla="*/ 16 w 88"/>
                <a:gd name="T13" fmla="*/ 5 h 38"/>
                <a:gd name="T14" fmla="*/ 11 w 88"/>
                <a:gd name="T15" fmla="*/ 11 h 38"/>
                <a:gd name="T16" fmla="*/ 9 w 88"/>
                <a:gd name="T17" fmla="*/ 15 h 38"/>
                <a:gd name="T18" fmla="*/ 12 w 88"/>
                <a:gd name="T19" fmla="*/ 18 h 38"/>
                <a:gd name="T20" fmla="*/ 18 w 88"/>
                <a:gd name="T21" fmla="*/ 18 h 38"/>
                <a:gd name="T22" fmla="*/ 29 w 88"/>
                <a:gd name="T23" fmla="*/ 23 h 38"/>
                <a:gd name="T24" fmla="*/ 26 w 88"/>
                <a:gd name="T25" fmla="*/ 27 h 38"/>
                <a:gd name="T26" fmla="*/ 18 w 88"/>
                <a:gd name="T27" fmla="*/ 28 h 38"/>
                <a:gd name="T28" fmla="*/ 6 w 88"/>
                <a:gd name="T29" fmla="*/ 30 h 38"/>
                <a:gd name="T30" fmla="*/ 1 w 88"/>
                <a:gd name="T31" fmla="*/ 35 h 38"/>
                <a:gd name="T32" fmla="*/ 12 w 88"/>
                <a:gd name="T33" fmla="*/ 35 h 38"/>
                <a:gd name="T34" fmla="*/ 19 w 88"/>
                <a:gd name="T35" fmla="*/ 36 h 38"/>
                <a:gd name="T36" fmla="*/ 26 w 88"/>
                <a:gd name="T37" fmla="*/ 37 h 38"/>
                <a:gd name="T38" fmla="*/ 37 w 88"/>
                <a:gd name="T39" fmla="*/ 36 h 38"/>
                <a:gd name="T40" fmla="*/ 38 w 88"/>
                <a:gd name="T41" fmla="*/ 32 h 38"/>
                <a:gd name="T42" fmla="*/ 41 w 88"/>
                <a:gd name="T43" fmla="*/ 30 h 38"/>
                <a:gd name="T44" fmla="*/ 46 w 88"/>
                <a:gd name="T45" fmla="*/ 27 h 38"/>
                <a:gd name="T46" fmla="*/ 51 w 88"/>
                <a:gd name="T47" fmla="*/ 26 h 38"/>
                <a:gd name="T48" fmla="*/ 56 w 88"/>
                <a:gd name="T49" fmla="*/ 27 h 38"/>
                <a:gd name="T50" fmla="*/ 61 w 88"/>
                <a:gd name="T51" fmla="*/ 24 h 38"/>
                <a:gd name="T52" fmla="*/ 68 w 88"/>
                <a:gd name="T53" fmla="*/ 22 h 38"/>
                <a:gd name="T54" fmla="*/ 74 w 88"/>
                <a:gd name="T55" fmla="*/ 19 h 38"/>
                <a:gd name="T56" fmla="*/ 80 w 88"/>
                <a:gd name="T57" fmla="*/ 15 h 38"/>
                <a:gd name="T58" fmla="*/ 88 w 88"/>
                <a:gd name="T59" fmla="*/ 11 h 38"/>
                <a:gd name="T60" fmla="*/ 88 w 88"/>
                <a:gd name="T61" fmla="*/ 10 h 38"/>
                <a:gd name="T62" fmla="*/ 82 w 88"/>
                <a:gd name="T63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3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5" name="Freeform 56">
              <a:extLst>
                <a:ext uri="{FF2B5EF4-FFF2-40B4-BE49-F238E27FC236}">
                  <a16:creationId xmlns="" xmlns:a16="http://schemas.microsoft.com/office/drawing/2014/main" id="{5443CAA7-115D-4C48-9BF5-76F6983B4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263" y="2143125"/>
              <a:ext cx="139700" cy="63500"/>
            </a:xfrm>
            <a:custGeom>
              <a:avLst/>
              <a:gdLst>
                <a:gd name="T0" fmla="*/ 23 w 56"/>
                <a:gd name="T1" fmla="*/ 20 h 25"/>
                <a:gd name="T2" fmla="*/ 28 w 56"/>
                <a:gd name="T3" fmla="*/ 24 h 25"/>
                <a:gd name="T4" fmla="*/ 29 w 56"/>
                <a:gd name="T5" fmla="*/ 25 h 25"/>
                <a:gd name="T6" fmla="*/ 37 w 56"/>
                <a:gd name="T7" fmla="*/ 23 h 25"/>
                <a:gd name="T8" fmla="*/ 44 w 56"/>
                <a:gd name="T9" fmla="*/ 24 h 25"/>
                <a:gd name="T10" fmla="*/ 43 w 56"/>
                <a:gd name="T11" fmla="*/ 22 h 25"/>
                <a:gd name="T12" fmla="*/ 49 w 56"/>
                <a:gd name="T13" fmla="*/ 24 h 25"/>
                <a:gd name="T14" fmla="*/ 55 w 56"/>
                <a:gd name="T15" fmla="*/ 24 h 25"/>
                <a:gd name="T16" fmla="*/ 52 w 56"/>
                <a:gd name="T17" fmla="*/ 21 h 25"/>
                <a:gd name="T18" fmla="*/ 54 w 56"/>
                <a:gd name="T19" fmla="*/ 18 h 25"/>
                <a:gd name="T20" fmla="*/ 49 w 56"/>
                <a:gd name="T21" fmla="*/ 15 h 25"/>
                <a:gd name="T22" fmla="*/ 47 w 56"/>
                <a:gd name="T23" fmla="*/ 10 h 25"/>
                <a:gd name="T24" fmla="*/ 44 w 56"/>
                <a:gd name="T25" fmla="*/ 9 h 25"/>
                <a:gd name="T26" fmla="*/ 36 w 56"/>
                <a:gd name="T27" fmla="*/ 10 h 25"/>
                <a:gd name="T28" fmla="*/ 31 w 56"/>
                <a:gd name="T29" fmla="*/ 8 h 25"/>
                <a:gd name="T30" fmla="*/ 26 w 56"/>
                <a:gd name="T31" fmla="*/ 4 h 25"/>
                <a:gd name="T32" fmla="*/ 13 w 56"/>
                <a:gd name="T33" fmla="*/ 3 h 25"/>
                <a:gd name="T34" fmla="*/ 4 w 56"/>
                <a:gd name="T35" fmla="*/ 1 h 25"/>
                <a:gd name="T36" fmla="*/ 0 w 56"/>
                <a:gd name="T37" fmla="*/ 2 h 25"/>
                <a:gd name="T38" fmla="*/ 13 w 56"/>
                <a:gd name="T39" fmla="*/ 9 h 25"/>
                <a:gd name="T40" fmla="*/ 16 w 56"/>
                <a:gd name="T41" fmla="*/ 17 h 25"/>
                <a:gd name="T42" fmla="*/ 14 w 56"/>
                <a:gd name="T43" fmla="*/ 20 h 25"/>
                <a:gd name="T44" fmla="*/ 23 w 56"/>
                <a:gd name="T4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5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6" name="Freeform 57">
              <a:extLst>
                <a:ext uri="{FF2B5EF4-FFF2-40B4-BE49-F238E27FC236}">
                  <a16:creationId xmlns="" xmlns:a16="http://schemas.microsoft.com/office/drawing/2014/main" id="{BB4745F5-31A1-4AB5-85CF-A5D16C88C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8863" y="2179638"/>
              <a:ext cx="379413" cy="150813"/>
            </a:xfrm>
            <a:custGeom>
              <a:avLst/>
              <a:gdLst>
                <a:gd name="T0" fmla="*/ 147 w 151"/>
                <a:gd name="T1" fmla="*/ 42 h 60"/>
                <a:gd name="T2" fmla="*/ 147 w 151"/>
                <a:gd name="T3" fmla="*/ 33 h 60"/>
                <a:gd name="T4" fmla="*/ 147 w 151"/>
                <a:gd name="T5" fmla="*/ 27 h 60"/>
                <a:gd name="T6" fmla="*/ 149 w 151"/>
                <a:gd name="T7" fmla="*/ 23 h 60"/>
                <a:gd name="T8" fmla="*/ 148 w 151"/>
                <a:gd name="T9" fmla="*/ 20 h 60"/>
                <a:gd name="T10" fmla="*/ 141 w 151"/>
                <a:gd name="T11" fmla="*/ 17 h 60"/>
                <a:gd name="T12" fmla="*/ 139 w 151"/>
                <a:gd name="T13" fmla="*/ 10 h 60"/>
                <a:gd name="T14" fmla="*/ 134 w 151"/>
                <a:gd name="T15" fmla="*/ 6 h 60"/>
                <a:gd name="T16" fmla="*/ 125 w 151"/>
                <a:gd name="T17" fmla="*/ 6 h 60"/>
                <a:gd name="T18" fmla="*/ 110 w 151"/>
                <a:gd name="T19" fmla="*/ 11 h 60"/>
                <a:gd name="T20" fmla="*/ 96 w 151"/>
                <a:gd name="T21" fmla="*/ 11 h 60"/>
                <a:gd name="T22" fmla="*/ 87 w 151"/>
                <a:gd name="T23" fmla="*/ 8 h 60"/>
                <a:gd name="T24" fmla="*/ 80 w 151"/>
                <a:gd name="T25" fmla="*/ 5 h 60"/>
                <a:gd name="T26" fmla="*/ 68 w 151"/>
                <a:gd name="T27" fmla="*/ 2 h 60"/>
                <a:gd name="T28" fmla="*/ 43 w 151"/>
                <a:gd name="T29" fmla="*/ 9 h 60"/>
                <a:gd name="T30" fmla="*/ 26 w 151"/>
                <a:gd name="T31" fmla="*/ 10 h 60"/>
                <a:gd name="T32" fmla="*/ 22 w 151"/>
                <a:gd name="T33" fmla="*/ 16 h 60"/>
                <a:gd name="T34" fmla="*/ 5 w 151"/>
                <a:gd name="T35" fmla="*/ 18 h 60"/>
                <a:gd name="T36" fmla="*/ 3 w 151"/>
                <a:gd name="T37" fmla="*/ 24 h 60"/>
                <a:gd name="T38" fmla="*/ 6 w 151"/>
                <a:gd name="T39" fmla="*/ 26 h 60"/>
                <a:gd name="T40" fmla="*/ 7 w 151"/>
                <a:gd name="T41" fmla="*/ 32 h 60"/>
                <a:gd name="T42" fmla="*/ 7 w 151"/>
                <a:gd name="T43" fmla="*/ 38 h 60"/>
                <a:gd name="T44" fmla="*/ 7 w 151"/>
                <a:gd name="T45" fmla="*/ 42 h 60"/>
                <a:gd name="T46" fmla="*/ 11 w 151"/>
                <a:gd name="T47" fmla="*/ 46 h 60"/>
                <a:gd name="T48" fmla="*/ 17 w 151"/>
                <a:gd name="T49" fmla="*/ 49 h 60"/>
                <a:gd name="T50" fmla="*/ 21 w 151"/>
                <a:gd name="T51" fmla="*/ 50 h 60"/>
                <a:gd name="T52" fmla="*/ 26 w 151"/>
                <a:gd name="T53" fmla="*/ 56 h 60"/>
                <a:gd name="T54" fmla="*/ 36 w 151"/>
                <a:gd name="T55" fmla="*/ 54 h 60"/>
                <a:gd name="T56" fmla="*/ 42 w 151"/>
                <a:gd name="T57" fmla="*/ 51 h 60"/>
                <a:gd name="T58" fmla="*/ 53 w 151"/>
                <a:gd name="T59" fmla="*/ 57 h 60"/>
                <a:gd name="T60" fmla="*/ 62 w 151"/>
                <a:gd name="T61" fmla="*/ 56 h 60"/>
                <a:gd name="T62" fmla="*/ 69 w 151"/>
                <a:gd name="T63" fmla="*/ 51 h 60"/>
                <a:gd name="T64" fmla="*/ 75 w 151"/>
                <a:gd name="T65" fmla="*/ 53 h 60"/>
                <a:gd name="T66" fmla="*/ 82 w 151"/>
                <a:gd name="T67" fmla="*/ 51 h 60"/>
                <a:gd name="T68" fmla="*/ 79 w 151"/>
                <a:gd name="T69" fmla="*/ 57 h 60"/>
                <a:gd name="T70" fmla="*/ 80 w 151"/>
                <a:gd name="T71" fmla="*/ 60 h 60"/>
                <a:gd name="T72" fmla="*/ 84 w 151"/>
                <a:gd name="T73" fmla="*/ 54 h 60"/>
                <a:gd name="T74" fmla="*/ 88 w 151"/>
                <a:gd name="T75" fmla="*/ 53 h 60"/>
                <a:gd name="T76" fmla="*/ 95 w 151"/>
                <a:gd name="T77" fmla="*/ 53 h 60"/>
                <a:gd name="T78" fmla="*/ 100 w 151"/>
                <a:gd name="T79" fmla="*/ 52 h 60"/>
                <a:gd name="T80" fmla="*/ 109 w 151"/>
                <a:gd name="T81" fmla="*/ 52 h 60"/>
                <a:gd name="T82" fmla="*/ 120 w 151"/>
                <a:gd name="T83" fmla="*/ 49 h 60"/>
                <a:gd name="T84" fmla="*/ 129 w 151"/>
                <a:gd name="T85" fmla="*/ 47 h 60"/>
                <a:gd name="T86" fmla="*/ 132 w 151"/>
                <a:gd name="T87" fmla="*/ 48 h 60"/>
                <a:gd name="T88" fmla="*/ 135 w 151"/>
                <a:gd name="T89" fmla="*/ 46 h 60"/>
                <a:gd name="T90" fmla="*/ 143 w 151"/>
                <a:gd name="T91" fmla="*/ 47 h 60"/>
                <a:gd name="T92" fmla="*/ 151 w 151"/>
                <a:gd name="T93" fmla="*/ 48 h 60"/>
                <a:gd name="T94" fmla="*/ 147 w 151"/>
                <a:gd name="T95" fmla="*/ 42 h 60"/>
                <a:gd name="T96" fmla="*/ 13 w 151"/>
                <a:gd name="T97" fmla="*/ 11 h 60"/>
                <a:gd name="T98" fmla="*/ 24 w 151"/>
                <a:gd name="T99" fmla="*/ 10 h 60"/>
                <a:gd name="T100" fmla="*/ 18 w 151"/>
                <a:gd name="T101" fmla="*/ 5 h 60"/>
                <a:gd name="T102" fmla="*/ 16 w 151"/>
                <a:gd name="T103" fmla="*/ 1 h 60"/>
                <a:gd name="T104" fmla="*/ 13 w 151"/>
                <a:gd name="T105" fmla="*/ 2 h 60"/>
                <a:gd name="T106" fmla="*/ 5 w 151"/>
                <a:gd name="T107" fmla="*/ 2 h 60"/>
                <a:gd name="T108" fmla="*/ 5 w 151"/>
                <a:gd name="T109" fmla="*/ 7 h 60"/>
                <a:gd name="T110" fmla="*/ 3 w 151"/>
                <a:gd name="T111" fmla="*/ 11 h 60"/>
                <a:gd name="T112" fmla="*/ 1 w 151"/>
                <a:gd name="T113" fmla="*/ 14 h 60"/>
                <a:gd name="T114" fmla="*/ 6 w 151"/>
                <a:gd name="T115" fmla="*/ 16 h 60"/>
                <a:gd name="T116" fmla="*/ 13 w 151"/>
                <a:gd name="T1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" h="60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7" name="Freeform 58">
              <a:extLst>
                <a:ext uri="{FF2B5EF4-FFF2-40B4-BE49-F238E27FC236}">
                  <a16:creationId xmlns="" xmlns:a16="http://schemas.microsoft.com/office/drawing/2014/main" id="{80EE9D6A-F42F-434F-AFE7-6238AE6C8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2332038"/>
              <a:ext cx="47625" cy="46038"/>
            </a:xfrm>
            <a:custGeom>
              <a:avLst/>
              <a:gdLst>
                <a:gd name="T0" fmla="*/ 9 w 19"/>
                <a:gd name="T1" fmla="*/ 0 h 18"/>
                <a:gd name="T2" fmla="*/ 0 w 19"/>
                <a:gd name="T3" fmla="*/ 5 h 18"/>
                <a:gd name="T4" fmla="*/ 1 w 19"/>
                <a:gd name="T5" fmla="*/ 7 h 18"/>
                <a:gd name="T6" fmla="*/ 6 w 19"/>
                <a:gd name="T7" fmla="*/ 13 h 18"/>
                <a:gd name="T8" fmla="*/ 7 w 19"/>
                <a:gd name="T9" fmla="*/ 18 h 18"/>
                <a:gd name="T10" fmla="*/ 10 w 19"/>
                <a:gd name="T11" fmla="*/ 17 h 18"/>
                <a:gd name="T12" fmla="*/ 19 w 19"/>
                <a:gd name="T13" fmla="*/ 8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="" xmlns:a16="http://schemas.microsoft.com/office/drawing/2014/main" id="{846F0285-7067-4BC3-8B86-A42EDF7D5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6" y="2163763"/>
              <a:ext cx="141288" cy="131763"/>
            </a:xfrm>
            <a:custGeom>
              <a:avLst/>
              <a:gdLst>
                <a:gd name="T0" fmla="*/ 53 w 56"/>
                <a:gd name="T1" fmla="*/ 2 h 52"/>
                <a:gd name="T2" fmla="*/ 47 w 56"/>
                <a:gd name="T3" fmla="*/ 0 h 52"/>
                <a:gd name="T4" fmla="*/ 42 w 56"/>
                <a:gd name="T5" fmla="*/ 6 h 52"/>
                <a:gd name="T6" fmla="*/ 36 w 56"/>
                <a:gd name="T7" fmla="*/ 10 h 52"/>
                <a:gd name="T8" fmla="*/ 33 w 56"/>
                <a:gd name="T9" fmla="*/ 13 h 52"/>
                <a:gd name="T10" fmla="*/ 28 w 56"/>
                <a:gd name="T11" fmla="*/ 15 h 52"/>
                <a:gd name="T12" fmla="*/ 23 w 56"/>
                <a:gd name="T13" fmla="*/ 13 h 52"/>
                <a:gd name="T14" fmla="*/ 18 w 56"/>
                <a:gd name="T15" fmla="*/ 18 h 52"/>
                <a:gd name="T16" fmla="*/ 3 w 56"/>
                <a:gd name="T17" fmla="*/ 27 h 52"/>
                <a:gd name="T18" fmla="*/ 0 w 56"/>
                <a:gd name="T19" fmla="*/ 30 h 52"/>
                <a:gd name="T20" fmla="*/ 9 w 56"/>
                <a:gd name="T21" fmla="*/ 35 h 52"/>
                <a:gd name="T22" fmla="*/ 5 w 56"/>
                <a:gd name="T23" fmla="*/ 44 h 52"/>
                <a:gd name="T24" fmla="*/ 6 w 56"/>
                <a:gd name="T25" fmla="*/ 48 h 52"/>
                <a:gd name="T26" fmla="*/ 10 w 56"/>
                <a:gd name="T27" fmla="*/ 50 h 52"/>
                <a:gd name="T28" fmla="*/ 16 w 56"/>
                <a:gd name="T29" fmla="*/ 49 h 52"/>
                <a:gd name="T30" fmla="*/ 18 w 56"/>
                <a:gd name="T31" fmla="*/ 50 h 52"/>
                <a:gd name="T32" fmla="*/ 23 w 56"/>
                <a:gd name="T33" fmla="*/ 47 h 52"/>
                <a:gd name="T34" fmla="*/ 30 w 56"/>
                <a:gd name="T35" fmla="*/ 45 h 52"/>
                <a:gd name="T36" fmla="*/ 35 w 56"/>
                <a:gd name="T37" fmla="*/ 44 h 52"/>
                <a:gd name="T38" fmla="*/ 27 w 56"/>
                <a:gd name="T39" fmla="*/ 37 h 52"/>
                <a:gd name="T40" fmla="*/ 30 w 56"/>
                <a:gd name="T41" fmla="*/ 30 h 52"/>
                <a:gd name="T42" fmla="*/ 44 w 56"/>
                <a:gd name="T43" fmla="*/ 21 h 52"/>
                <a:gd name="T44" fmla="*/ 47 w 56"/>
                <a:gd name="T45" fmla="*/ 11 h 52"/>
                <a:gd name="T46" fmla="*/ 56 w 56"/>
                <a:gd name="T47" fmla="*/ 3 h 52"/>
                <a:gd name="T48" fmla="*/ 53 w 56"/>
                <a:gd name="T4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2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="" xmlns:a16="http://schemas.microsoft.com/office/drawing/2014/main" id="{8F32CF60-A5C5-4CB1-926C-A79FC1C40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6" y="2459038"/>
              <a:ext cx="155575" cy="90488"/>
            </a:xfrm>
            <a:custGeom>
              <a:avLst/>
              <a:gdLst>
                <a:gd name="T0" fmla="*/ 61 w 62"/>
                <a:gd name="T1" fmla="*/ 23 h 36"/>
                <a:gd name="T2" fmla="*/ 59 w 62"/>
                <a:gd name="T3" fmla="*/ 23 h 36"/>
                <a:gd name="T4" fmla="*/ 48 w 62"/>
                <a:gd name="T5" fmla="*/ 21 h 36"/>
                <a:gd name="T6" fmla="*/ 33 w 62"/>
                <a:gd name="T7" fmla="*/ 15 h 36"/>
                <a:gd name="T8" fmla="*/ 16 w 62"/>
                <a:gd name="T9" fmla="*/ 3 h 36"/>
                <a:gd name="T10" fmla="*/ 10 w 62"/>
                <a:gd name="T11" fmla="*/ 1 h 36"/>
                <a:gd name="T12" fmla="*/ 5 w 62"/>
                <a:gd name="T13" fmla="*/ 3 h 36"/>
                <a:gd name="T14" fmla="*/ 1 w 62"/>
                <a:gd name="T15" fmla="*/ 8 h 36"/>
                <a:gd name="T16" fmla="*/ 0 w 62"/>
                <a:gd name="T17" fmla="*/ 14 h 36"/>
                <a:gd name="T18" fmla="*/ 4 w 62"/>
                <a:gd name="T19" fmla="*/ 17 h 36"/>
                <a:gd name="T20" fmla="*/ 11 w 62"/>
                <a:gd name="T21" fmla="*/ 20 h 36"/>
                <a:gd name="T22" fmla="*/ 17 w 62"/>
                <a:gd name="T23" fmla="*/ 23 h 36"/>
                <a:gd name="T24" fmla="*/ 23 w 62"/>
                <a:gd name="T25" fmla="*/ 27 h 36"/>
                <a:gd name="T26" fmla="*/ 31 w 62"/>
                <a:gd name="T27" fmla="*/ 26 h 36"/>
                <a:gd name="T28" fmla="*/ 35 w 62"/>
                <a:gd name="T29" fmla="*/ 30 h 36"/>
                <a:gd name="T30" fmla="*/ 46 w 62"/>
                <a:gd name="T31" fmla="*/ 34 h 36"/>
                <a:gd name="T32" fmla="*/ 60 w 62"/>
                <a:gd name="T33" fmla="*/ 33 h 36"/>
                <a:gd name="T34" fmla="*/ 60 w 62"/>
                <a:gd name="T35" fmla="*/ 25 h 36"/>
                <a:gd name="T36" fmla="*/ 61 w 62"/>
                <a:gd name="T3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6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="" xmlns:a16="http://schemas.microsoft.com/office/drawing/2014/main" id="{E9117E78-8131-4044-B5FA-FE62886C1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2498725"/>
              <a:ext cx="169863" cy="382588"/>
            </a:xfrm>
            <a:custGeom>
              <a:avLst/>
              <a:gdLst>
                <a:gd name="T0" fmla="*/ 55 w 68"/>
                <a:gd name="T1" fmla="*/ 139 h 152"/>
                <a:gd name="T2" fmla="*/ 53 w 68"/>
                <a:gd name="T3" fmla="*/ 133 h 152"/>
                <a:gd name="T4" fmla="*/ 49 w 68"/>
                <a:gd name="T5" fmla="*/ 123 h 152"/>
                <a:gd name="T6" fmla="*/ 47 w 68"/>
                <a:gd name="T7" fmla="*/ 114 h 152"/>
                <a:gd name="T8" fmla="*/ 48 w 68"/>
                <a:gd name="T9" fmla="*/ 108 h 152"/>
                <a:gd name="T10" fmla="*/ 48 w 68"/>
                <a:gd name="T11" fmla="*/ 105 h 152"/>
                <a:gd name="T12" fmla="*/ 47 w 68"/>
                <a:gd name="T13" fmla="*/ 99 h 152"/>
                <a:gd name="T14" fmla="*/ 41 w 68"/>
                <a:gd name="T15" fmla="*/ 92 h 152"/>
                <a:gd name="T16" fmla="*/ 42 w 68"/>
                <a:gd name="T17" fmla="*/ 79 h 152"/>
                <a:gd name="T18" fmla="*/ 47 w 68"/>
                <a:gd name="T19" fmla="*/ 77 h 152"/>
                <a:gd name="T20" fmla="*/ 53 w 68"/>
                <a:gd name="T21" fmla="*/ 75 h 152"/>
                <a:gd name="T22" fmla="*/ 60 w 68"/>
                <a:gd name="T23" fmla="*/ 71 h 152"/>
                <a:gd name="T24" fmla="*/ 64 w 68"/>
                <a:gd name="T25" fmla="*/ 67 h 152"/>
                <a:gd name="T26" fmla="*/ 68 w 68"/>
                <a:gd name="T27" fmla="*/ 60 h 152"/>
                <a:gd name="T28" fmla="*/ 68 w 68"/>
                <a:gd name="T29" fmla="*/ 60 h 152"/>
                <a:gd name="T30" fmla="*/ 65 w 68"/>
                <a:gd name="T31" fmla="*/ 61 h 152"/>
                <a:gd name="T32" fmla="*/ 60 w 68"/>
                <a:gd name="T33" fmla="*/ 59 h 152"/>
                <a:gd name="T34" fmla="*/ 55 w 68"/>
                <a:gd name="T35" fmla="*/ 56 h 152"/>
                <a:gd name="T36" fmla="*/ 55 w 68"/>
                <a:gd name="T37" fmla="*/ 51 h 152"/>
                <a:gd name="T38" fmla="*/ 52 w 68"/>
                <a:gd name="T39" fmla="*/ 47 h 152"/>
                <a:gd name="T40" fmla="*/ 50 w 68"/>
                <a:gd name="T41" fmla="*/ 41 h 152"/>
                <a:gd name="T42" fmla="*/ 42 w 68"/>
                <a:gd name="T43" fmla="*/ 39 h 152"/>
                <a:gd name="T44" fmla="*/ 41 w 68"/>
                <a:gd name="T45" fmla="*/ 36 h 152"/>
                <a:gd name="T46" fmla="*/ 48 w 68"/>
                <a:gd name="T47" fmla="*/ 24 h 152"/>
                <a:gd name="T48" fmla="*/ 50 w 68"/>
                <a:gd name="T49" fmla="*/ 13 h 152"/>
                <a:gd name="T50" fmla="*/ 46 w 68"/>
                <a:gd name="T51" fmla="*/ 9 h 152"/>
                <a:gd name="T52" fmla="*/ 45 w 68"/>
                <a:gd name="T53" fmla="*/ 4 h 152"/>
                <a:gd name="T54" fmla="*/ 39 w 68"/>
                <a:gd name="T55" fmla="*/ 2 h 152"/>
                <a:gd name="T56" fmla="*/ 38 w 68"/>
                <a:gd name="T57" fmla="*/ 3 h 152"/>
                <a:gd name="T58" fmla="*/ 38 w 68"/>
                <a:gd name="T59" fmla="*/ 3 h 152"/>
                <a:gd name="T60" fmla="*/ 36 w 68"/>
                <a:gd name="T61" fmla="*/ 6 h 152"/>
                <a:gd name="T62" fmla="*/ 37 w 68"/>
                <a:gd name="T63" fmla="*/ 12 h 152"/>
                <a:gd name="T64" fmla="*/ 33 w 68"/>
                <a:gd name="T65" fmla="*/ 12 h 152"/>
                <a:gd name="T66" fmla="*/ 27 w 68"/>
                <a:gd name="T67" fmla="*/ 15 h 152"/>
                <a:gd name="T68" fmla="*/ 21 w 68"/>
                <a:gd name="T69" fmla="*/ 21 h 152"/>
                <a:gd name="T70" fmla="*/ 19 w 68"/>
                <a:gd name="T71" fmla="*/ 31 h 152"/>
                <a:gd name="T72" fmla="*/ 16 w 68"/>
                <a:gd name="T73" fmla="*/ 41 h 152"/>
                <a:gd name="T74" fmla="*/ 10 w 68"/>
                <a:gd name="T75" fmla="*/ 40 h 152"/>
                <a:gd name="T76" fmla="*/ 8 w 68"/>
                <a:gd name="T77" fmla="*/ 48 h 152"/>
                <a:gd name="T78" fmla="*/ 6 w 68"/>
                <a:gd name="T79" fmla="*/ 57 h 152"/>
                <a:gd name="T80" fmla="*/ 2 w 68"/>
                <a:gd name="T81" fmla="*/ 63 h 152"/>
                <a:gd name="T82" fmla="*/ 0 w 68"/>
                <a:gd name="T83" fmla="*/ 65 h 152"/>
                <a:gd name="T84" fmla="*/ 7 w 68"/>
                <a:gd name="T85" fmla="*/ 73 h 152"/>
                <a:gd name="T86" fmla="*/ 16 w 68"/>
                <a:gd name="T87" fmla="*/ 90 h 152"/>
                <a:gd name="T88" fmla="*/ 15 w 68"/>
                <a:gd name="T89" fmla="*/ 103 h 152"/>
                <a:gd name="T90" fmla="*/ 18 w 68"/>
                <a:gd name="T91" fmla="*/ 107 h 152"/>
                <a:gd name="T92" fmla="*/ 26 w 68"/>
                <a:gd name="T93" fmla="*/ 106 h 152"/>
                <a:gd name="T94" fmla="*/ 33 w 68"/>
                <a:gd name="T95" fmla="*/ 98 h 152"/>
                <a:gd name="T96" fmla="*/ 37 w 68"/>
                <a:gd name="T97" fmla="*/ 101 h 152"/>
                <a:gd name="T98" fmla="*/ 40 w 68"/>
                <a:gd name="T99" fmla="*/ 110 h 152"/>
                <a:gd name="T100" fmla="*/ 45 w 68"/>
                <a:gd name="T101" fmla="*/ 127 h 152"/>
                <a:gd name="T102" fmla="*/ 48 w 68"/>
                <a:gd name="T103" fmla="*/ 140 h 152"/>
                <a:gd name="T104" fmla="*/ 49 w 68"/>
                <a:gd name="T105" fmla="*/ 150 h 152"/>
                <a:gd name="T106" fmla="*/ 48 w 68"/>
                <a:gd name="T107" fmla="*/ 152 h 152"/>
                <a:gd name="T108" fmla="*/ 55 w 68"/>
                <a:gd name="T109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152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1" name="Freeform 62">
              <a:extLst>
                <a:ext uri="{FF2B5EF4-FFF2-40B4-BE49-F238E27FC236}">
                  <a16:creationId xmlns="" xmlns:a16="http://schemas.microsoft.com/office/drawing/2014/main" id="{4DCEE260-DA40-46A8-A43C-4914F0B11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2506663"/>
              <a:ext cx="61913" cy="38100"/>
            </a:xfrm>
            <a:custGeom>
              <a:avLst/>
              <a:gdLst>
                <a:gd name="T0" fmla="*/ 24 w 25"/>
                <a:gd name="T1" fmla="*/ 5 h 15"/>
                <a:gd name="T2" fmla="*/ 14 w 25"/>
                <a:gd name="T3" fmla="*/ 2 h 15"/>
                <a:gd name="T4" fmla="*/ 8 w 25"/>
                <a:gd name="T5" fmla="*/ 1 h 15"/>
                <a:gd name="T6" fmla="*/ 2 w 25"/>
                <a:gd name="T7" fmla="*/ 6 h 15"/>
                <a:gd name="T8" fmla="*/ 0 w 25"/>
                <a:gd name="T9" fmla="*/ 10 h 15"/>
                <a:gd name="T10" fmla="*/ 2 w 25"/>
                <a:gd name="T11" fmla="*/ 11 h 15"/>
                <a:gd name="T12" fmla="*/ 8 w 25"/>
                <a:gd name="T13" fmla="*/ 13 h 15"/>
                <a:gd name="T14" fmla="*/ 15 w 25"/>
                <a:gd name="T15" fmla="*/ 13 h 15"/>
                <a:gd name="T16" fmla="*/ 23 w 25"/>
                <a:gd name="T17" fmla="*/ 12 h 15"/>
                <a:gd name="T18" fmla="*/ 22 w 25"/>
                <a:gd name="T19" fmla="*/ 5 h 15"/>
                <a:gd name="T20" fmla="*/ 24 w 25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2" name="Freeform 63">
              <a:extLst>
                <a:ext uri="{FF2B5EF4-FFF2-40B4-BE49-F238E27FC236}">
                  <a16:creationId xmlns="" xmlns:a16="http://schemas.microsoft.com/office/drawing/2014/main" id="{088CAC53-D133-4E3E-A4D8-47E708506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863" y="2611438"/>
              <a:ext cx="147638" cy="312738"/>
            </a:xfrm>
            <a:custGeom>
              <a:avLst/>
              <a:gdLst>
                <a:gd name="T0" fmla="*/ 44 w 59"/>
                <a:gd name="T1" fmla="*/ 15 h 124"/>
                <a:gd name="T2" fmla="*/ 36 w 59"/>
                <a:gd name="T3" fmla="*/ 9 h 124"/>
                <a:gd name="T4" fmla="*/ 34 w 59"/>
                <a:gd name="T5" fmla="*/ 5 h 124"/>
                <a:gd name="T6" fmla="*/ 27 w 59"/>
                <a:gd name="T7" fmla="*/ 1 h 124"/>
                <a:gd name="T8" fmla="*/ 21 w 59"/>
                <a:gd name="T9" fmla="*/ 5 h 124"/>
                <a:gd name="T10" fmla="*/ 15 w 59"/>
                <a:gd name="T11" fmla="*/ 6 h 124"/>
                <a:gd name="T12" fmla="*/ 8 w 59"/>
                <a:gd name="T13" fmla="*/ 6 h 124"/>
                <a:gd name="T14" fmla="*/ 2 w 59"/>
                <a:gd name="T15" fmla="*/ 7 h 124"/>
                <a:gd name="T16" fmla="*/ 0 w 59"/>
                <a:gd name="T17" fmla="*/ 9 h 124"/>
                <a:gd name="T18" fmla="*/ 3 w 59"/>
                <a:gd name="T19" fmla="*/ 13 h 124"/>
                <a:gd name="T20" fmla="*/ 7 w 59"/>
                <a:gd name="T21" fmla="*/ 19 h 124"/>
                <a:gd name="T22" fmla="*/ 14 w 59"/>
                <a:gd name="T23" fmla="*/ 23 h 124"/>
                <a:gd name="T24" fmla="*/ 19 w 59"/>
                <a:gd name="T25" fmla="*/ 24 h 124"/>
                <a:gd name="T26" fmla="*/ 22 w 59"/>
                <a:gd name="T27" fmla="*/ 30 h 124"/>
                <a:gd name="T28" fmla="*/ 16 w 59"/>
                <a:gd name="T29" fmla="*/ 34 h 124"/>
                <a:gd name="T30" fmla="*/ 24 w 59"/>
                <a:gd name="T31" fmla="*/ 41 h 124"/>
                <a:gd name="T32" fmla="*/ 28 w 59"/>
                <a:gd name="T33" fmla="*/ 48 h 124"/>
                <a:gd name="T34" fmla="*/ 35 w 59"/>
                <a:gd name="T35" fmla="*/ 57 h 124"/>
                <a:gd name="T36" fmla="*/ 42 w 59"/>
                <a:gd name="T37" fmla="*/ 63 h 124"/>
                <a:gd name="T38" fmla="*/ 43 w 59"/>
                <a:gd name="T39" fmla="*/ 71 h 124"/>
                <a:gd name="T40" fmla="*/ 46 w 59"/>
                <a:gd name="T41" fmla="*/ 85 h 124"/>
                <a:gd name="T42" fmla="*/ 40 w 59"/>
                <a:gd name="T43" fmla="*/ 94 h 124"/>
                <a:gd name="T44" fmla="*/ 33 w 59"/>
                <a:gd name="T45" fmla="*/ 98 h 124"/>
                <a:gd name="T46" fmla="*/ 33 w 59"/>
                <a:gd name="T47" fmla="*/ 106 h 124"/>
                <a:gd name="T48" fmla="*/ 24 w 59"/>
                <a:gd name="T49" fmla="*/ 106 h 124"/>
                <a:gd name="T50" fmla="*/ 19 w 59"/>
                <a:gd name="T51" fmla="*/ 109 h 124"/>
                <a:gd name="T52" fmla="*/ 22 w 59"/>
                <a:gd name="T53" fmla="*/ 112 h 124"/>
                <a:gd name="T54" fmla="*/ 20 w 59"/>
                <a:gd name="T55" fmla="*/ 119 h 124"/>
                <a:gd name="T56" fmla="*/ 24 w 59"/>
                <a:gd name="T57" fmla="*/ 122 h 124"/>
                <a:gd name="T58" fmla="*/ 32 w 59"/>
                <a:gd name="T59" fmla="*/ 117 h 124"/>
                <a:gd name="T60" fmla="*/ 33 w 59"/>
                <a:gd name="T61" fmla="*/ 114 h 124"/>
                <a:gd name="T62" fmla="*/ 36 w 59"/>
                <a:gd name="T63" fmla="*/ 109 h 124"/>
                <a:gd name="T64" fmla="*/ 41 w 59"/>
                <a:gd name="T65" fmla="*/ 109 h 124"/>
                <a:gd name="T66" fmla="*/ 52 w 59"/>
                <a:gd name="T67" fmla="*/ 103 h 124"/>
                <a:gd name="T68" fmla="*/ 58 w 59"/>
                <a:gd name="T69" fmla="*/ 93 h 124"/>
                <a:gd name="T70" fmla="*/ 56 w 59"/>
                <a:gd name="T71" fmla="*/ 74 h 124"/>
                <a:gd name="T72" fmla="*/ 48 w 59"/>
                <a:gd name="T73" fmla="*/ 61 h 124"/>
                <a:gd name="T74" fmla="*/ 35 w 59"/>
                <a:gd name="T75" fmla="*/ 50 h 124"/>
                <a:gd name="T76" fmla="*/ 32 w 59"/>
                <a:gd name="T77" fmla="*/ 44 h 124"/>
                <a:gd name="T78" fmla="*/ 30 w 59"/>
                <a:gd name="T79" fmla="*/ 33 h 124"/>
                <a:gd name="T80" fmla="*/ 35 w 59"/>
                <a:gd name="T81" fmla="*/ 26 h 124"/>
                <a:gd name="T82" fmla="*/ 39 w 59"/>
                <a:gd name="T83" fmla="*/ 22 h 124"/>
                <a:gd name="T84" fmla="*/ 45 w 59"/>
                <a:gd name="T85" fmla="*/ 17 h 124"/>
                <a:gd name="T86" fmla="*/ 46 w 59"/>
                <a:gd name="T87" fmla="*/ 17 h 124"/>
                <a:gd name="T88" fmla="*/ 44 w 59"/>
                <a:gd name="T89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124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3" name="Freeform 64">
              <a:extLst>
                <a:ext uri="{FF2B5EF4-FFF2-40B4-BE49-F238E27FC236}">
                  <a16:creationId xmlns="" xmlns:a16="http://schemas.microsoft.com/office/drawing/2014/main" id="{2A2742B6-79F4-47CF-93B1-4CCC44FD6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863" y="2798763"/>
              <a:ext cx="122238" cy="87313"/>
            </a:xfrm>
            <a:custGeom>
              <a:avLst/>
              <a:gdLst>
                <a:gd name="T0" fmla="*/ 24 w 49"/>
                <a:gd name="T1" fmla="*/ 32 h 35"/>
                <a:gd name="T2" fmla="*/ 33 w 49"/>
                <a:gd name="T3" fmla="*/ 32 h 35"/>
                <a:gd name="T4" fmla="*/ 33 w 49"/>
                <a:gd name="T5" fmla="*/ 24 h 35"/>
                <a:gd name="T6" fmla="*/ 40 w 49"/>
                <a:gd name="T7" fmla="*/ 20 h 35"/>
                <a:gd name="T8" fmla="*/ 46 w 49"/>
                <a:gd name="T9" fmla="*/ 11 h 35"/>
                <a:gd name="T10" fmla="*/ 43 w 49"/>
                <a:gd name="T11" fmla="*/ 1 h 35"/>
                <a:gd name="T12" fmla="*/ 37 w 49"/>
                <a:gd name="T13" fmla="*/ 2 h 35"/>
                <a:gd name="T14" fmla="*/ 32 w 49"/>
                <a:gd name="T15" fmla="*/ 4 h 35"/>
                <a:gd name="T16" fmla="*/ 29 w 49"/>
                <a:gd name="T17" fmla="*/ 6 h 35"/>
                <a:gd name="T18" fmla="*/ 25 w 49"/>
                <a:gd name="T19" fmla="*/ 2 h 35"/>
                <a:gd name="T20" fmla="*/ 14 w 49"/>
                <a:gd name="T21" fmla="*/ 2 h 35"/>
                <a:gd name="T22" fmla="*/ 3 w 49"/>
                <a:gd name="T23" fmla="*/ 8 h 35"/>
                <a:gd name="T24" fmla="*/ 3 w 49"/>
                <a:gd name="T25" fmla="*/ 15 h 35"/>
                <a:gd name="T26" fmla="*/ 4 w 49"/>
                <a:gd name="T27" fmla="*/ 21 h 35"/>
                <a:gd name="T28" fmla="*/ 4 w 49"/>
                <a:gd name="T29" fmla="*/ 21 h 35"/>
                <a:gd name="T30" fmla="*/ 6 w 49"/>
                <a:gd name="T31" fmla="*/ 28 h 35"/>
                <a:gd name="T32" fmla="*/ 11 w 49"/>
                <a:gd name="T33" fmla="*/ 29 h 35"/>
                <a:gd name="T34" fmla="*/ 12 w 49"/>
                <a:gd name="T35" fmla="*/ 34 h 35"/>
                <a:gd name="T36" fmla="*/ 18 w 49"/>
                <a:gd name="T37" fmla="*/ 34 h 35"/>
                <a:gd name="T38" fmla="*/ 19 w 49"/>
                <a:gd name="T39" fmla="*/ 35 h 35"/>
                <a:gd name="T40" fmla="*/ 24 w 49"/>
                <a:gd name="T4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35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4" name="Freeform 65">
              <a:extLst>
                <a:ext uri="{FF2B5EF4-FFF2-40B4-BE49-F238E27FC236}">
                  <a16:creationId xmlns="" xmlns:a16="http://schemas.microsoft.com/office/drawing/2014/main" id="{6A53B396-6D19-48BD-BB65-55D2C9010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2632075"/>
              <a:ext cx="150813" cy="184150"/>
            </a:xfrm>
            <a:custGeom>
              <a:avLst/>
              <a:gdLst>
                <a:gd name="T0" fmla="*/ 40 w 60"/>
                <a:gd name="T1" fmla="*/ 33 h 73"/>
                <a:gd name="T2" fmla="*/ 32 w 60"/>
                <a:gd name="T3" fmla="*/ 26 h 73"/>
                <a:gd name="T4" fmla="*/ 38 w 60"/>
                <a:gd name="T5" fmla="*/ 22 h 73"/>
                <a:gd name="T6" fmla="*/ 35 w 60"/>
                <a:gd name="T7" fmla="*/ 16 h 73"/>
                <a:gd name="T8" fmla="*/ 30 w 60"/>
                <a:gd name="T9" fmla="*/ 15 h 73"/>
                <a:gd name="T10" fmla="*/ 23 w 60"/>
                <a:gd name="T11" fmla="*/ 11 h 73"/>
                <a:gd name="T12" fmla="*/ 19 w 60"/>
                <a:gd name="T13" fmla="*/ 5 h 73"/>
                <a:gd name="T14" fmla="*/ 16 w 60"/>
                <a:gd name="T15" fmla="*/ 1 h 73"/>
                <a:gd name="T16" fmla="*/ 13 w 60"/>
                <a:gd name="T17" fmla="*/ 1 h 73"/>
                <a:gd name="T18" fmla="*/ 12 w 60"/>
                <a:gd name="T19" fmla="*/ 5 h 73"/>
                <a:gd name="T20" fmla="*/ 11 w 60"/>
                <a:gd name="T21" fmla="*/ 11 h 73"/>
                <a:gd name="T22" fmla="*/ 7 w 60"/>
                <a:gd name="T23" fmla="*/ 7 h 73"/>
                <a:gd name="T24" fmla="*/ 3 w 60"/>
                <a:gd name="T25" fmla="*/ 14 h 73"/>
                <a:gd name="T26" fmla="*/ 0 w 60"/>
                <a:gd name="T27" fmla="*/ 16 h 73"/>
                <a:gd name="T28" fmla="*/ 2 w 60"/>
                <a:gd name="T29" fmla="*/ 18 h 73"/>
                <a:gd name="T30" fmla="*/ 2 w 60"/>
                <a:gd name="T31" fmla="*/ 24 h 73"/>
                <a:gd name="T32" fmla="*/ 8 w 60"/>
                <a:gd name="T33" fmla="*/ 26 h 73"/>
                <a:gd name="T34" fmla="*/ 7 w 60"/>
                <a:gd name="T35" fmla="*/ 35 h 73"/>
                <a:gd name="T36" fmla="*/ 5 w 60"/>
                <a:gd name="T37" fmla="*/ 41 h 73"/>
                <a:gd name="T38" fmla="*/ 12 w 60"/>
                <a:gd name="T39" fmla="*/ 38 h 73"/>
                <a:gd name="T40" fmla="*/ 18 w 60"/>
                <a:gd name="T41" fmla="*/ 38 h 73"/>
                <a:gd name="T42" fmla="*/ 23 w 60"/>
                <a:gd name="T43" fmla="*/ 37 h 73"/>
                <a:gd name="T44" fmla="*/ 31 w 60"/>
                <a:gd name="T45" fmla="*/ 36 h 73"/>
                <a:gd name="T46" fmla="*/ 37 w 60"/>
                <a:gd name="T47" fmla="*/ 42 h 73"/>
                <a:gd name="T48" fmla="*/ 38 w 60"/>
                <a:gd name="T49" fmla="*/ 52 h 73"/>
                <a:gd name="T50" fmla="*/ 43 w 60"/>
                <a:gd name="T51" fmla="*/ 60 h 73"/>
                <a:gd name="T52" fmla="*/ 42 w 60"/>
                <a:gd name="T53" fmla="*/ 69 h 73"/>
                <a:gd name="T54" fmla="*/ 45 w 60"/>
                <a:gd name="T55" fmla="*/ 72 h 73"/>
                <a:gd name="T56" fmla="*/ 48 w 60"/>
                <a:gd name="T57" fmla="*/ 70 h 73"/>
                <a:gd name="T58" fmla="*/ 53 w 60"/>
                <a:gd name="T59" fmla="*/ 68 h 73"/>
                <a:gd name="T60" fmla="*/ 59 w 60"/>
                <a:gd name="T61" fmla="*/ 67 h 73"/>
                <a:gd name="T62" fmla="*/ 59 w 60"/>
                <a:gd name="T63" fmla="*/ 63 h 73"/>
                <a:gd name="T64" fmla="*/ 58 w 60"/>
                <a:gd name="T65" fmla="*/ 55 h 73"/>
                <a:gd name="T66" fmla="*/ 51 w 60"/>
                <a:gd name="T67" fmla="*/ 49 h 73"/>
                <a:gd name="T68" fmla="*/ 44 w 60"/>
                <a:gd name="T69" fmla="*/ 40 h 73"/>
                <a:gd name="T70" fmla="*/ 40 w 60"/>
                <a:gd name="T71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3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5" name="Freeform 66">
              <a:extLst>
                <a:ext uri="{FF2B5EF4-FFF2-40B4-BE49-F238E27FC236}">
                  <a16:creationId xmlns="" xmlns:a16="http://schemas.microsoft.com/office/drawing/2014/main" id="{79E15CBA-D9B5-42B7-94F8-BF6682842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6" y="2671763"/>
              <a:ext cx="163513" cy="309563"/>
            </a:xfrm>
            <a:custGeom>
              <a:avLst/>
              <a:gdLst>
                <a:gd name="T0" fmla="*/ 39 w 65"/>
                <a:gd name="T1" fmla="*/ 65 h 123"/>
                <a:gd name="T2" fmla="*/ 39 w 65"/>
                <a:gd name="T3" fmla="*/ 58 h 123"/>
                <a:gd name="T4" fmla="*/ 50 w 65"/>
                <a:gd name="T5" fmla="*/ 52 h 123"/>
                <a:gd name="T6" fmla="*/ 61 w 65"/>
                <a:gd name="T7" fmla="*/ 52 h 123"/>
                <a:gd name="T8" fmla="*/ 62 w 65"/>
                <a:gd name="T9" fmla="*/ 53 h 123"/>
                <a:gd name="T10" fmla="*/ 63 w 65"/>
                <a:gd name="T11" fmla="*/ 44 h 123"/>
                <a:gd name="T12" fmla="*/ 58 w 65"/>
                <a:gd name="T13" fmla="*/ 36 h 123"/>
                <a:gd name="T14" fmla="*/ 57 w 65"/>
                <a:gd name="T15" fmla="*/ 26 h 123"/>
                <a:gd name="T16" fmla="*/ 51 w 65"/>
                <a:gd name="T17" fmla="*/ 20 h 123"/>
                <a:gd name="T18" fmla="*/ 43 w 65"/>
                <a:gd name="T19" fmla="*/ 21 h 123"/>
                <a:gd name="T20" fmla="*/ 38 w 65"/>
                <a:gd name="T21" fmla="*/ 22 h 123"/>
                <a:gd name="T22" fmla="*/ 32 w 65"/>
                <a:gd name="T23" fmla="*/ 22 h 123"/>
                <a:gd name="T24" fmla="*/ 25 w 65"/>
                <a:gd name="T25" fmla="*/ 25 h 123"/>
                <a:gd name="T26" fmla="*/ 27 w 65"/>
                <a:gd name="T27" fmla="*/ 19 h 123"/>
                <a:gd name="T28" fmla="*/ 28 w 65"/>
                <a:gd name="T29" fmla="*/ 10 h 123"/>
                <a:gd name="T30" fmla="*/ 22 w 65"/>
                <a:gd name="T31" fmla="*/ 8 h 123"/>
                <a:gd name="T32" fmla="*/ 22 w 65"/>
                <a:gd name="T33" fmla="*/ 2 h 123"/>
                <a:gd name="T34" fmla="*/ 20 w 65"/>
                <a:gd name="T35" fmla="*/ 0 h 123"/>
                <a:gd name="T36" fmla="*/ 19 w 65"/>
                <a:gd name="T37" fmla="*/ 2 h 123"/>
                <a:gd name="T38" fmla="*/ 12 w 65"/>
                <a:gd name="T39" fmla="*/ 6 h 123"/>
                <a:gd name="T40" fmla="*/ 6 w 65"/>
                <a:gd name="T41" fmla="*/ 8 h 123"/>
                <a:gd name="T42" fmla="*/ 1 w 65"/>
                <a:gd name="T43" fmla="*/ 10 h 123"/>
                <a:gd name="T44" fmla="*/ 0 w 65"/>
                <a:gd name="T45" fmla="*/ 23 h 123"/>
                <a:gd name="T46" fmla="*/ 6 w 65"/>
                <a:gd name="T47" fmla="*/ 30 h 123"/>
                <a:gd name="T48" fmla="*/ 7 w 65"/>
                <a:gd name="T49" fmla="*/ 36 h 123"/>
                <a:gd name="T50" fmla="*/ 7 w 65"/>
                <a:gd name="T51" fmla="*/ 39 h 123"/>
                <a:gd name="T52" fmla="*/ 6 w 65"/>
                <a:gd name="T53" fmla="*/ 45 h 123"/>
                <a:gd name="T54" fmla="*/ 8 w 65"/>
                <a:gd name="T55" fmla="*/ 54 h 123"/>
                <a:gd name="T56" fmla="*/ 12 w 65"/>
                <a:gd name="T57" fmla="*/ 64 h 123"/>
                <a:gd name="T58" fmla="*/ 14 w 65"/>
                <a:gd name="T59" fmla="*/ 70 h 123"/>
                <a:gd name="T60" fmla="*/ 7 w 65"/>
                <a:gd name="T61" fmla="*/ 83 h 123"/>
                <a:gd name="T62" fmla="*/ 5 w 65"/>
                <a:gd name="T63" fmla="*/ 95 h 123"/>
                <a:gd name="T64" fmla="*/ 5 w 65"/>
                <a:gd name="T65" fmla="*/ 102 h 123"/>
                <a:gd name="T66" fmla="*/ 16 w 65"/>
                <a:gd name="T67" fmla="*/ 112 h 123"/>
                <a:gd name="T68" fmla="*/ 18 w 65"/>
                <a:gd name="T69" fmla="*/ 116 h 123"/>
                <a:gd name="T70" fmla="*/ 23 w 65"/>
                <a:gd name="T71" fmla="*/ 116 h 123"/>
                <a:gd name="T72" fmla="*/ 27 w 65"/>
                <a:gd name="T73" fmla="*/ 121 h 123"/>
                <a:gd name="T74" fmla="*/ 33 w 65"/>
                <a:gd name="T75" fmla="*/ 122 h 123"/>
                <a:gd name="T76" fmla="*/ 36 w 65"/>
                <a:gd name="T77" fmla="*/ 119 h 123"/>
                <a:gd name="T78" fmla="*/ 27 w 65"/>
                <a:gd name="T79" fmla="*/ 113 h 123"/>
                <a:gd name="T80" fmla="*/ 21 w 65"/>
                <a:gd name="T81" fmla="*/ 104 h 123"/>
                <a:gd name="T82" fmla="*/ 18 w 65"/>
                <a:gd name="T83" fmla="*/ 97 h 123"/>
                <a:gd name="T84" fmla="*/ 13 w 65"/>
                <a:gd name="T85" fmla="*/ 93 h 123"/>
                <a:gd name="T86" fmla="*/ 14 w 65"/>
                <a:gd name="T87" fmla="*/ 80 h 123"/>
                <a:gd name="T88" fmla="*/ 18 w 65"/>
                <a:gd name="T89" fmla="*/ 64 h 123"/>
                <a:gd name="T90" fmla="*/ 25 w 65"/>
                <a:gd name="T91" fmla="*/ 62 h 123"/>
                <a:gd name="T92" fmla="*/ 31 w 65"/>
                <a:gd name="T93" fmla="*/ 66 h 123"/>
                <a:gd name="T94" fmla="*/ 40 w 65"/>
                <a:gd name="T95" fmla="*/ 71 h 123"/>
                <a:gd name="T96" fmla="*/ 40 w 65"/>
                <a:gd name="T97" fmla="*/ 71 h 123"/>
                <a:gd name="T98" fmla="*/ 40 w 65"/>
                <a:gd name="T99" fmla="*/ 71 h 123"/>
                <a:gd name="T100" fmla="*/ 39 w 65"/>
                <a:gd name="T101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123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6" name="Freeform 67">
              <a:extLst>
                <a:ext uri="{FF2B5EF4-FFF2-40B4-BE49-F238E27FC236}">
                  <a16:creationId xmlns="" xmlns:a16="http://schemas.microsoft.com/office/drawing/2014/main" id="{60FFA281-96BB-4C1D-BABE-AF22D77D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1841500"/>
              <a:ext cx="196850" cy="161925"/>
            </a:xfrm>
            <a:custGeom>
              <a:avLst/>
              <a:gdLst>
                <a:gd name="T0" fmla="*/ 2 w 78"/>
                <a:gd name="T1" fmla="*/ 14 h 64"/>
                <a:gd name="T2" fmla="*/ 2 w 78"/>
                <a:gd name="T3" fmla="*/ 22 h 64"/>
                <a:gd name="T4" fmla="*/ 2 w 78"/>
                <a:gd name="T5" fmla="*/ 25 h 64"/>
                <a:gd name="T6" fmla="*/ 4 w 78"/>
                <a:gd name="T7" fmla="*/ 29 h 64"/>
                <a:gd name="T8" fmla="*/ 5 w 78"/>
                <a:gd name="T9" fmla="*/ 33 h 64"/>
                <a:gd name="T10" fmla="*/ 7 w 78"/>
                <a:gd name="T11" fmla="*/ 40 h 64"/>
                <a:gd name="T12" fmla="*/ 7 w 78"/>
                <a:gd name="T13" fmla="*/ 44 h 64"/>
                <a:gd name="T14" fmla="*/ 12 w 78"/>
                <a:gd name="T15" fmla="*/ 46 h 64"/>
                <a:gd name="T16" fmla="*/ 17 w 78"/>
                <a:gd name="T17" fmla="*/ 50 h 64"/>
                <a:gd name="T18" fmla="*/ 21 w 78"/>
                <a:gd name="T19" fmla="*/ 52 h 64"/>
                <a:gd name="T20" fmla="*/ 26 w 78"/>
                <a:gd name="T21" fmla="*/ 51 h 64"/>
                <a:gd name="T22" fmla="*/ 28 w 78"/>
                <a:gd name="T23" fmla="*/ 54 h 64"/>
                <a:gd name="T24" fmla="*/ 33 w 78"/>
                <a:gd name="T25" fmla="*/ 55 h 64"/>
                <a:gd name="T26" fmla="*/ 37 w 78"/>
                <a:gd name="T27" fmla="*/ 60 h 64"/>
                <a:gd name="T28" fmla="*/ 42 w 78"/>
                <a:gd name="T29" fmla="*/ 59 h 64"/>
                <a:gd name="T30" fmla="*/ 49 w 78"/>
                <a:gd name="T31" fmla="*/ 60 h 64"/>
                <a:gd name="T32" fmla="*/ 55 w 78"/>
                <a:gd name="T33" fmla="*/ 61 h 64"/>
                <a:gd name="T34" fmla="*/ 62 w 78"/>
                <a:gd name="T35" fmla="*/ 62 h 64"/>
                <a:gd name="T36" fmla="*/ 66 w 78"/>
                <a:gd name="T37" fmla="*/ 64 h 64"/>
                <a:gd name="T38" fmla="*/ 66 w 78"/>
                <a:gd name="T39" fmla="*/ 58 h 64"/>
                <a:gd name="T40" fmla="*/ 74 w 78"/>
                <a:gd name="T41" fmla="*/ 51 h 64"/>
                <a:gd name="T42" fmla="*/ 77 w 78"/>
                <a:gd name="T43" fmla="*/ 48 h 64"/>
                <a:gd name="T44" fmla="*/ 74 w 78"/>
                <a:gd name="T45" fmla="*/ 40 h 64"/>
                <a:gd name="T46" fmla="*/ 73 w 78"/>
                <a:gd name="T47" fmla="*/ 33 h 64"/>
                <a:gd name="T48" fmla="*/ 71 w 78"/>
                <a:gd name="T49" fmla="*/ 29 h 64"/>
                <a:gd name="T50" fmla="*/ 75 w 78"/>
                <a:gd name="T51" fmla="*/ 25 h 64"/>
                <a:gd name="T52" fmla="*/ 75 w 78"/>
                <a:gd name="T53" fmla="*/ 18 h 64"/>
                <a:gd name="T54" fmla="*/ 74 w 78"/>
                <a:gd name="T55" fmla="*/ 12 h 64"/>
                <a:gd name="T56" fmla="*/ 68 w 78"/>
                <a:gd name="T57" fmla="*/ 7 h 64"/>
                <a:gd name="T58" fmla="*/ 67 w 78"/>
                <a:gd name="T59" fmla="*/ 7 h 64"/>
                <a:gd name="T60" fmla="*/ 46 w 78"/>
                <a:gd name="T61" fmla="*/ 6 h 64"/>
                <a:gd name="T62" fmla="*/ 42 w 78"/>
                <a:gd name="T63" fmla="*/ 4 h 64"/>
                <a:gd name="T64" fmla="*/ 38 w 78"/>
                <a:gd name="T65" fmla="*/ 7 h 64"/>
                <a:gd name="T66" fmla="*/ 34 w 78"/>
                <a:gd name="T67" fmla="*/ 2 h 64"/>
                <a:gd name="T68" fmla="*/ 17 w 78"/>
                <a:gd name="T69" fmla="*/ 7 h 64"/>
                <a:gd name="T70" fmla="*/ 4 w 78"/>
                <a:gd name="T71" fmla="*/ 11 h 64"/>
                <a:gd name="T72" fmla="*/ 2 w 78"/>
                <a:gd name="T73" fmla="*/ 13 h 64"/>
                <a:gd name="T74" fmla="*/ 2 w 78"/>
                <a:gd name="T75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4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7" name="Freeform 68">
              <a:extLst>
                <a:ext uri="{FF2B5EF4-FFF2-40B4-BE49-F238E27FC236}">
                  <a16:creationId xmlns="" xmlns:a16="http://schemas.microsoft.com/office/drawing/2014/main" id="{E1F736D1-B3A1-4DF3-82AF-78443FBD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2100263"/>
              <a:ext cx="73025" cy="71438"/>
            </a:xfrm>
            <a:custGeom>
              <a:avLst/>
              <a:gdLst>
                <a:gd name="T0" fmla="*/ 21 w 29"/>
                <a:gd name="T1" fmla="*/ 25 h 28"/>
                <a:gd name="T2" fmla="*/ 27 w 29"/>
                <a:gd name="T3" fmla="*/ 16 h 28"/>
                <a:gd name="T4" fmla="*/ 28 w 29"/>
                <a:gd name="T5" fmla="*/ 6 h 28"/>
                <a:gd name="T6" fmla="*/ 21 w 29"/>
                <a:gd name="T7" fmla="*/ 2 h 28"/>
                <a:gd name="T8" fmla="*/ 9 w 29"/>
                <a:gd name="T9" fmla="*/ 1 h 28"/>
                <a:gd name="T10" fmla="*/ 4 w 29"/>
                <a:gd name="T11" fmla="*/ 2 h 28"/>
                <a:gd name="T12" fmla="*/ 0 w 29"/>
                <a:gd name="T13" fmla="*/ 4 h 28"/>
                <a:gd name="T14" fmla="*/ 4 w 29"/>
                <a:gd name="T15" fmla="*/ 10 h 28"/>
                <a:gd name="T16" fmla="*/ 10 w 29"/>
                <a:gd name="T17" fmla="*/ 18 h 28"/>
                <a:gd name="T18" fmla="*/ 17 w 29"/>
                <a:gd name="T19" fmla="*/ 25 h 28"/>
                <a:gd name="T20" fmla="*/ 21 w 29"/>
                <a:gd name="T21" fmla="*/ 28 h 28"/>
                <a:gd name="T22" fmla="*/ 21 w 29"/>
                <a:gd name="T2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8" name="Freeform 69">
              <a:extLst>
                <a:ext uri="{FF2B5EF4-FFF2-40B4-BE49-F238E27FC236}">
                  <a16:creationId xmlns="" xmlns:a16="http://schemas.microsoft.com/office/drawing/2014/main" id="{D69CA310-1D29-43DF-AC74-6EE5B4E33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1" y="2068513"/>
              <a:ext cx="109538" cy="95250"/>
            </a:xfrm>
            <a:custGeom>
              <a:avLst/>
              <a:gdLst>
                <a:gd name="T0" fmla="*/ 25 w 43"/>
                <a:gd name="T1" fmla="*/ 31 h 38"/>
                <a:gd name="T2" fmla="*/ 19 w 43"/>
                <a:gd name="T3" fmla="*/ 23 h 38"/>
                <a:gd name="T4" fmla="*/ 15 w 43"/>
                <a:gd name="T5" fmla="*/ 17 h 38"/>
                <a:gd name="T6" fmla="*/ 19 w 43"/>
                <a:gd name="T7" fmla="*/ 15 h 38"/>
                <a:gd name="T8" fmla="*/ 24 w 43"/>
                <a:gd name="T9" fmla="*/ 14 h 38"/>
                <a:gd name="T10" fmla="*/ 36 w 43"/>
                <a:gd name="T11" fmla="*/ 15 h 38"/>
                <a:gd name="T12" fmla="*/ 43 w 43"/>
                <a:gd name="T13" fmla="*/ 19 h 38"/>
                <a:gd name="T14" fmla="*/ 43 w 43"/>
                <a:gd name="T15" fmla="*/ 17 h 38"/>
                <a:gd name="T16" fmla="*/ 40 w 43"/>
                <a:gd name="T17" fmla="*/ 11 h 38"/>
                <a:gd name="T18" fmla="*/ 38 w 43"/>
                <a:gd name="T19" fmla="*/ 6 h 38"/>
                <a:gd name="T20" fmla="*/ 36 w 43"/>
                <a:gd name="T21" fmla="*/ 7 h 38"/>
                <a:gd name="T22" fmla="*/ 27 w 43"/>
                <a:gd name="T23" fmla="*/ 5 h 38"/>
                <a:gd name="T24" fmla="*/ 21 w 43"/>
                <a:gd name="T25" fmla="*/ 0 h 38"/>
                <a:gd name="T26" fmla="*/ 16 w 43"/>
                <a:gd name="T27" fmla="*/ 4 h 38"/>
                <a:gd name="T28" fmla="*/ 14 w 43"/>
                <a:gd name="T29" fmla="*/ 8 h 38"/>
                <a:gd name="T30" fmla="*/ 11 w 43"/>
                <a:gd name="T31" fmla="*/ 11 h 38"/>
                <a:gd name="T32" fmla="*/ 6 w 43"/>
                <a:gd name="T33" fmla="*/ 11 h 38"/>
                <a:gd name="T34" fmla="*/ 0 w 43"/>
                <a:gd name="T35" fmla="*/ 12 h 38"/>
                <a:gd name="T36" fmla="*/ 2 w 43"/>
                <a:gd name="T37" fmla="*/ 15 h 38"/>
                <a:gd name="T38" fmla="*/ 8 w 43"/>
                <a:gd name="T39" fmla="*/ 18 h 38"/>
                <a:gd name="T40" fmla="*/ 15 w 43"/>
                <a:gd name="T41" fmla="*/ 29 h 38"/>
                <a:gd name="T42" fmla="*/ 22 w 43"/>
                <a:gd name="T43" fmla="*/ 33 h 38"/>
                <a:gd name="T44" fmla="*/ 28 w 43"/>
                <a:gd name="T45" fmla="*/ 36 h 38"/>
                <a:gd name="T46" fmla="*/ 32 w 43"/>
                <a:gd name="T47" fmla="*/ 38 h 38"/>
                <a:gd name="T48" fmla="*/ 25 w 43"/>
                <a:gd name="T4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9" name="Freeform 70">
              <a:extLst>
                <a:ext uri="{FF2B5EF4-FFF2-40B4-BE49-F238E27FC236}">
                  <a16:creationId xmlns="" xmlns:a16="http://schemas.microsoft.com/office/drawing/2014/main" id="{936D42AF-04E8-45F9-8D03-0DD6482AA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2168525"/>
              <a:ext cx="38100" cy="73025"/>
            </a:xfrm>
            <a:custGeom>
              <a:avLst/>
              <a:gdLst>
                <a:gd name="T0" fmla="*/ 10 w 15"/>
                <a:gd name="T1" fmla="*/ 25 h 29"/>
                <a:gd name="T2" fmla="*/ 12 w 15"/>
                <a:gd name="T3" fmla="*/ 22 h 29"/>
                <a:gd name="T4" fmla="*/ 14 w 15"/>
                <a:gd name="T5" fmla="*/ 17 h 29"/>
                <a:gd name="T6" fmla="*/ 15 w 15"/>
                <a:gd name="T7" fmla="*/ 17 h 29"/>
                <a:gd name="T8" fmla="*/ 10 w 15"/>
                <a:gd name="T9" fmla="*/ 12 h 29"/>
                <a:gd name="T10" fmla="*/ 11 w 15"/>
                <a:gd name="T11" fmla="*/ 4 h 29"/>
                <a:gd name="T12" fmla="*/ 4 w 15"/>
                <a:gd name="T13" fmla="*/ 0 h 29"/>
                <a:gd name="T14" fmla="*/ 0 w 15"/>
                <a:gd name="T15" fmla="*/ 5 h 29"/>
                <a:gd name="T16" fmla="*/ 2 w 15"/>
                <a:gd name="T17" fmla="*/ 10 h 29"/>
                <a:gd name="T18" fmla="*/ 2 w 15"/>
                <a:gd name="T19" fmla="*/ 22 h 29"/>
                <a:gd name="T20" fmla="*/ 7 w 15"/>
                <a:gd name="T21" fmla="*/ 29 h 29"/>
                <a:gd name="T22" fmla="*/ 10 w 15"/>
                <a:gd name="T2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9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0" name="Freeform 71">
              <a:extLst>
                <a:ext uri="{FF2B5EF4-FFF2-40B4-BE49-F238E27FC236}">
                  <a16:creationId xmlns="" xmlns:a16="http://schemas.microsoft.com/office/drawing/2014/main" id="{4AF46AD8-07FC-41A2-9E2B-77FFA4C3D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1" y="2005013"/>
              <a:ext cx="150813" cy="65088"/>
            </a:xfrm>
            <a:custGeom>
              <a:avLst/>
              <a:gdLst>
                <a:gd name="T0" fmla="*/ 51 w 60"/>
                <a:gd name="T1" fmla="*/ 2 h 26"/>
                <a:gd name="T2" fmla="*/ 43 w 60"/>
                <a:gd name="T3" fmla="*/ 0 h 26"/>
                <a:gd name="T4" fmla="*/ 42 w 60"/>
                <a:gd name="T5" fmla="*/ 3 h 26"/>
                <a:gd name="T6" fmla="*/ 35 w 60"/>
                <a:gd name="T7" fmla="*/ 4 h 26"/>
                <a:gd name="T8" fmla="*/ 31 w 60"/>
                <a:gd name="T9" fmla="*/ 7 h 26"/>
                <a:gd name="T10" fmla="*/ 27 w 60"/>
                <a:gd name="T11" fmla="*/ 12 h 26"/>
                <a:gd name="T12" fmla="*/ 24 w 60"/>
                <a:gd name="T13" fmla="*/ 14 h 26"/>
                <a:gd name="T14" fmla="*/ 16 w 60"/>
                <a:gd name="T15" fmla="*/ 16 h 26"/>
                <a:gd name="T16" fmla="*/ 11 w 60"/>
                <a:gd name="T17" fmla="*/ 16 h 26"/>
                <a:gd name="T18" fmla="*/ 7 w 60"/>
                <a:gd name="T19" fmla="*/ 17 h 26"/>
                <a:gd name="T20" fmla="*/ 2 w 60"/>
                <a:gd name="T21" fmla="*/ 15 h 26"/>
                <a:gd name="T22" fmla="*/ 1 w 60"/>
                <a:gd name="T23" fmla="*/ 20 h 26"/>
                <a:gd name="T24" fmla="*/ 5 w 60"/>
                <a:gd name="T25" fmla="*/ 22 h 26"/>
                <a:gd name="T26" fmla="*/ 10 w 60"/>
                <a:gd name="T27" fmla="*/ 23 h 26"/>
                <a:gd name="T28" fmla="*/ 15 w 60"/>
                <a:gd name="T29" fmla="*/ 21 h 26"/>
                <a:gd name="T30" fmla="*/ 22 w 60"/>
                <a:gd name="T31" fmla="*/ 20 h 26"/>
                <a:gd name="T32" fmla="*/ 23 w 60"/>
                <a:gd name="T33" fmla="*/ 24 h 26"/>
                <a:gd name="T34" fmla="*/ 30 w 60"/>
                <a:gd name="T35" fmla="*/ 25 h 26"/>
                <a:gd name="T36" fmla="*/ 39 w 60"/>
                <a:gd name="T37" fmla="*/ 26 h 26"/>
                <a:gd name="T38" fmla="*/ 46 w 60"/>
                <a:gd name="T39" fmla="*/ 24 h 26"/>
                <a:gd name="T40" fmla="*/ 52 w 60"/>
                <a:gd name="T41" fmla="*/ 22 h 26"/>
                <a:gd name="T42" fmla="*/ 52 w 60"/>
                <a:gd name="T43" fmla="*/ 22 h 26"/>
                <a:gd name="T44" fmla="*/ 53 w 60"/>
                <a:gd name="T45" fmla="*/ 20 h 26"/>
                <a:gd name="T46" fmla="*/ 54 w 60"/>
                <a:gd name="T47" fmla="*/ 17 h 26"/>
                <a:gd name="T48" fmla="*/ 55 w 60"/>
                <a:gd name="T49" fmla="*/ 14 h 26"/>
                <a:gd name="T50" fmla="*/ 59 w 60"/>
                <a:gd name="T51" fmla="*/ 12 h 26"/>
                <a:gd name="T52" fmla="*/ 60 w 60"/>
                <a:gd name="T53" fmla="*/ 9 h 26"/>
                <a:gd name="T54" fmla="*/ 57 w 60"/>
                <a:gd name="T55" fmla="*/ 3 h 26"/>
                <a:gd name="T56" fmla="*/ 51 w 60"/>
                <a:gd name="T5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26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1" name="Freeform 72">
              <a:extLst>
                <a:ext uri="{FF2B5EF4-FFF2-40B4-BE49-F238E27FC236}">
                  <a16:creationId xmlns="" xmlns:a16="http://schemas.microsoft.com/office/drawing/2014/main" id="{22040691-662E-4FD5-B542-F5D94749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2012950"/>
              <a:ext cx="130175" cy="76200"/>
            </a:xfrm>
            <a:custGeom>
              <a:avLst/>
              <a:gdLst>
                <a:gd name="T0" fmla="*/ 50 w 52"/>
                <a:gd name="T1" fmla="*/ 6 h 30"/>
                <a:gd name="T2" fmla="*/ 48 w 52"/>
                <a:gd name="T3" fmla="*/ 4 h 30"/>
                <a:gd name="T4" fmla="*/ 43 w 52"/>
                <a:gd name="T5" fmla="*/ 3 h 30"/>
                <a:gd name="T6" fmla="*/ 36 w 52"/>
                <a:gd name="T7" fmla="*/ 0 h 30"/>
                <a:gd name="T8" fmla="*/ 29 w 52"/>
                <a:gd name="T9" fmla="*/ 5 h 30"/>
                <a:gd name="T10" fmla="*/ 20 w 52"/>
                <a:gd name="T11" fmla="*/ 8 h 30"/>
                <a:gd name="T12" fmla="*/ 9 w 52"/>
                <a:gd name="T13" fmla="*/ 8 h 30"/>
                <a:gd name="T14" fmla="*/ 8 w 52"/>
                <a:gd name="T15" fmla="*/ 6 h 30"/>
                <a:gd name="T16" fmla="*/ 7 w 52"/>
                <a:gd name="T17" fmla="*/ 9 h 30"/>
                <a:gd name="T18" fmla="*/ 3 w 52"/>
                <a:gd name="T19" fmla="*/ 11 h 30"/>
                <a:gd name="T20" fmla="*/ 2 w 52"/>
                <a:gd name="T21" fmla="*/ 14 h 30"/>
                <a:gd name="T22" fmla="*/ 1 w 52"/>
                <a:gd name="T23" fmla="*/ 17 h 30"/>
                <a:gd name="T24" fmla="*/ 0 w 52"/>
                <a:gd name="T25" fmla="*/ 19 h 30"/>
                <a:gd name="T26" fmla="*/ 2 w 52"/>
                <a:gd name="T27" fmla="*/ 22 h 30"/>
                <a:gd name="T28" fmla="*/ 2 w 52"/>
                <a:gd name="T29" fmla="*/ 22 h 30"/>
                <a:gd name="T30" fmla="*/ 8 w 52"/>
                <a:gd name="T31" fmla="*/ 27 h 30"/>
                <a:gd name="T32" fmla="*/ 17 w 52"/>
                <a:gd name="T33" fmla="*/ 29 h 30"/>
                <a:gd name="T34" fmla="*/ 28 w 52"/>
                <a:gd name="T35" fmla="*/ 26 h 30"/>
                <a:gd name="T36" fmla="*/ 31 w 52"/>
                <a:gd name="T37" fmla="*/ 27 h 30"/>
                <a:gd name="T38" fmla="*/ 33 w 52"/>
                <a:gd name="T39" fmla="*/ 27 h 30"/>
                <a:gd name="T40" fmla="*/ 38 w 52"/>
                <a:gd name="T41" fmla="*/ 24 h 30"/>
                <a:gd name="T42" fmla="*/ 46 w 52"/>
                <a:gd name="T43" fmla="*/ 12 h 30"/>
                <a:gd name="T44" fmla="*/ 51 w 52"/>
                <a:gd name="T45" fmla="*/ 8 h 30"/>
                <a:gd name="T46" fmla="*/ 50 w 52"/>
                <a:gd name="T4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0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2" name="Freeform 73">
              <a:extLst>
                <a:ext uri="{FF2B5EF4-FFF2-40B4-BE49-F238E27FC236}">
                  <a16:creationId xmlns="" xmlns:a16="http://schemas.microsoft.com/office/drawing/2014/main" id="{52471CA3-D880-464B-9ABF-C77B183CA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1949450"/>
              <a:ext cx="128588" cy="66675"/>
            </a:xfrm>
            <a:custGeom>
              <a:avLst/>
              <a:gdLst>
                <a:gd name="T0" fmla="*/ 48 w 51"/>
                <a:gd name="T1" fmla="*/ 12 h 26"/>
                <a:gd name="T2" fmla="*/ 43 w 51"/>
                <a:gd name="T3" fmla="*/ 11 h 26"/>
                <a:gd name="T4" fmla="*/ 41 w 51"/>
                <a:gd name="T5" fmla="*/ 8 h 26"/>
                <a:gd name="T6" fmla="*/ 36 w 51"/>
                <a:gd name="T7" fmla="*/ 9 h 26"/>
                <a:gd name="T8" fmla="*/ 32 w 51"/>
                <a:gd name="T9" fmla="*/ 7 h 26"/>
                <a:gd name="T10" fmla="*/ 27 w 51"/>
                <a:gd name="T11" fmla="*/ 3 h 26"/>
                <a:gd name="T12" fmla="*/ 22 w 51"/>
                <a:gd name="T13" fmla="*/ 1 h 26"/>
                <a:gd name="T14" fmla="*/ 22 w 51"/>
                <a:gd name="T15" fmla="*/ 1 h 26"/>
                <a:gd name="T16" fmla="*/ 17 w 51"/>
                <a:gd name="T17" fmla="*/ 2 h 26"/>
                <a:gd name="T18" fmla="*/ 11 w 51"/>
                <a:gd name="T19" fmla="*/ 5 h 26"/>
                <a:gd name="T20" fmla="*/ 2 w 51"/>
                <a:gd name="T21" fmla="*/ 8 h 26"/>
                <a:gd name="T22" fmla="*/ 3 w 51"/>
                <a:gd name="T23" fmla="*/ 12 h 26"/>
                <a:gd name="T24" fmla="*/ 6 w 51"/>
                <a:gd name="T25" fmla="*/ 19 h 26"/>
                <a:gd name="T26" fmla="*/ 14 w 51"/>
                <a:gd name="T27" fmla="*/ 25 h 26"/>
                <a:gd name="T28" fmla="*/ 14 w 51"/>
                <a:gd name="T29" fmla="*/ 26 h 26"/>
                <a:gd name="T30" fmla="*/ 21 w 51"/>
                <a:gd name="T31" fmla="*/ 25 h 26"/>
                <a:gd name="T32" fmla="*/ 22 w 51"/>
                <a:gd name="T33" fmla="*/ 22 h 26"/>
                <a:gd name="T34" fmla="*/ 30 w 51"/>
                <a:gd name="T35" fmla="*/ 24 h 26"/>
                <a:gd name="T36" fmla="*/ 36 w 51"/>
                <a:gd name="T37" fmla="*/ 25 h 26"/>
                <a:gd name="T38" fmla="*/ 36 w 51"/>
                <a:gd name="T39" fmla="*/ 26 h 26"/>
                <a:gd name="T40" fmla="*/ 39 w 51"/>
                <a:gd name="T41" fmla="*/ 24 h 26"/>
                <a:gd name="T42" fmla="*/ 46 w 51"/>
                <a:gd name="T43" fmla="*/ 20 h 26"/>
                <a:gd name="T44" fmla="*/ 51 w 51"/>
                <a:gd name="T45" fmla="*/ 16 h 26"/>
                <a:gd name="T46" fmla="*/ 48 w 51"/>
                <a:gd name="T4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3" name="Freeform 74">
              <a:extLst>
                <a:ext uri="{FF2B5EF4-FFF2-40B4-BE49-F238E27FC236}">
                  <a16:creationId xmlns="" xmlns:a16="http://schemas.microsoft.com/office/drawing/2014/main" id="{CF9CB1E3-FB83-4B17-B6DB-D497E96BC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6" y="1990725"/>
              <a:ext cx="114300" cy="47625"/>
            </a:xfrm>
            <a:custGeom>
              <a:avLst/>
              <a:gdLst>
                <a:gd name="T0" fmla="*/ 34 w 45"/>
                <a:gd name="T1" fmla="*/ 2 h 19"/>
                <a:gd name="T2" fmla="*/ 28 w 45"/>
                <a:gd name="T3" fmla="*/ 1 h 19"/>
                <a:gd name="T4" fmla="*/ 21 w 45"/>
                <a:gd name="T5" fmla="*/ 0 h 19"/>
                <a:gd name="T6" fmla="*/ 16 w 45"/>
                <a:gd name="T7" fmla="*/ 1 h 19"/>
                <a:gd name="T8" fmla="*/ 15 w 45"/>
                <a:gd name="T9" fmla="*/ 0 h 19"/>
                <a:gd name="T10" fmla="*/ 10 w 45"/>
                <a:gd name="T11" fmla="*/ 4 h 19"/>
                <a:gd name="T12" fmla="*/ 3 w 45"/>
                <a:gd name="T13" fmla="*/ 8 h 19"/>
                <a:gd name="T14" fmla="*/ 0 w 45"/>
                <a:gd name="T15" fmla="*/ 10 h 19"/>
                <a:gd name="T16" fmla="*/ 4 w 45"/>
                <a:gd name="T17" fmla="*/ 17 h 19"/>
                <a:gd name="T18" fmla="*/ 15 w 45"/>
                <a:gd name="T19" fmla="*/ 17 h 19"/>
                <a:gd name="T20" fmla="*/ 24 w 45"/>
                <a:gd name="T21" fmla="*/ 14 h 19"/>
                <a:gd name="T22" fmla="*/ 31 w 45"/>
                <a:gd name="T23" fmla="*/ 9 h 19"/>
                <a:gd name="T24" fmla="*/ 38 w 45"/>
                <a:gd name="T25" fmla="*/ 12 h 19"/>
                <a:gd name="T26" fmla="*/ 43 w 45"/>
                <a:gd name="T27" fmla="*/ 13 h 19"/>
                <a:gd name="T28" fmla="*/ 42 w 45"/>
                <a:gd name="T29" fmla="*/ 11 h 19"/>
                <a:gd name="T30" fmla="*/ 45 w 45"/>
                <a:gd name="T31" fmla="*/ 5 h 19"/>
                <a:gd name="T32" fmla="*/ 45 w 45"/>
                <a:gd name="T33" fmla="*/ 5 h 19"/>
                <a:gd name="T34" fmla="*/ 41 w 45"/>
                <a:gd name="T35" fmla="*/ 3 h 19"/>
                <a:gd name="T36" fmla="*/ 34 w 45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9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4" name="Freeform 75">
              <a:extLst>
                <a:ext uri="{FF2B5EF4-FFF2-40B4-BE49-F238E27FC236}">
                  <a16:creationId xmlns="" xmlns:a16="http://schemas.microsoft.com/office/drawing/2014/main" id="{A7E6CB07-BE77-4322-9CC8-5E2C5AFF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2179638"/>
              <a:ext cx="76200" cy="125413"/>
            </a:xfrm>
            <a:custGeom>
              <a:avLst/>
              <a:gdLst>
                <a:gd name="T0" fmla="*/ 22 w 30"/>
                <a:gd name="T1" fmla="*/ 41 h 50"/>
                <a:gd name="T2" fmla="*/ 20 w 30"/>
                <a:gd name="T3" fmla="*/ 37 h 50"/>
                <a:gd name="T4" fmla="*/ 22 w 30"/>
                <a:gd name="T5" fmla="*/ 32 h 50"/>
                <a:gd name="T6" fmla="*/ 20 w 30"/>
                <a:gd name="T7" fmla="*/ 28 h 50"/>
                <a:gd name="T8" fmla="*/ 22 w 30"/>
                <a:gd name="T9" fmla="*/ 25 h 50"/>
                <a:gd name="T10" fmla="*/ 23 w 30"/>
                <a:gd name="T11" fmla="*/ 19 h 50"/>
                <a:gd name="T12" fmla="*/ 23 w 30"/>
                <a:gd name="T13" fmla="*/ 12 h 50"/>
                <a:gd name="T14" fmla="*/ 28 w 30"/>
                <a:gd name="T15" fmla="*/ 7 h 50"/>
                <a:gd name="T16" fmla="*/ 26 w 30"/>
                <a:gd name="T17" fmla="*/ 4 h 50"/>
                <a:gd name="T18" fmla="*/ 21 w 30"/>
                <a:gd name="T19" fmla="*/ 3 h 50"/>
                <a:gd name="T20" fmla="*/ 18 w 30"/>
                <a:gd name="T21" fmla="*/ 3 h 50"/>
                <a:gd name="T22" fmla="*/ 13 w 30"/>
                <a:gd name="T23" fmla="*/ 2 h 50"/>
                <a:gd name="T24" fmla="*/ 10 w 30"/>
                <a:gd name="T25" fmla="*/ 2 h 50"/>
                <a:gd name="T26" fmla="*/ 8 w 30"/>
                <a:gd name="T27" fmla="*/ 3 h 50"/>
                <a:gd name="T28" fmla="*/ 8 w 30"/>
                <a:gd name="T29" fmla="*/ 8 h 50"/>
                <a:gd name="T30" fmla="*/ 3 w 30"/>
                <a:gd name="T31" fmla="*/ 27 h 50"/>
                <a:gd name="T32" fmla="*/ 6 w 30"/>
                <a:gd name="T33" fmla="*/ 34 h 50"/>
                <a:gd name="T34" fmla="*/ 7 w 30"/>
                <a:gd name="T35" fmla="*/ 48 h 50"/>
                <a:gd name="T36" fmla="*/ 13 w 30"/>
                <a:gd name="T37" fmla="*/ 50 h 50"/>
                <a:gd name="T38" fmla="*/ 20 w 30"/>
                <a:gd name="T39" fmla="*/ 48 h 50"/>
                <a:gd name="T40" fmla="*/ 19 w 30"/>
                <a:gd name="T41" fmla="*/ 46 h 50"/>
                <a:gd name="T42" fmla="*/ 22 w 30"/>
                <a:gd name="T43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5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5" name="Freeform 76">
              <a:extLst>
                <a:ext uri="{FF2B5EF4-FFF2-40B4-BE49-F238E27FC236}">
                  <a16:creationId xmlns="" xmlns:a16="http://schemas.microsoft.com/office/drawing/2014/main" id="{9CFD5383-D6B8-4E13-925D-45E01BC05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3" y="1884363"/>
              <a:ext cx="84138" cy="73025"/>
            </a:xfrm>
            <a:custGeom>
              <a:avLst/>
              <a:gdLst>
                <a:gd name="T0" fmla="*/ 10 w 33"/>
                <a:gd name="T1" fmla="*/ 22 h 29"/>
                <a:gd name="T2" fmla="*/ 16 w 33"/>
                <a:gd name="T3" fmla="*/ 23 h 29"/>
                <a:gd name="T4" fmla="*/ 21 w 33"/>
                <a:gd name="T5" fmla="*/ 27 h 29"/>
                <a:gd name="T6" fmla="*/ 23 w 33"/>
                <a:gd name="T7" fmla="*/ 29 h 29"/>
                <a:gd name="T8" fmla="*/ 24 w 33"/>
                <a:gd name="T9" fmla="*/ 23 h 29"/>
                <a:gd name="T10" fmla="*/ 25 w 33"/>
                <a:gd name="T11" fmla="*/ 19 h 29"/>
                <a:gd name="T12" fmla="*/ 29 w 33"/>
                <a:gd name="T13" fmla="*/ 17 h 29"/>
                <a:gd name="T14" fmla="*/ 31 w 33"/>
                <a:gd name="T15" fmla="*/ 14 h 29"/>
                <a:gd name="T16" fmla="*/ 28 w 33"/>
                <a:gd name="T17" fmla="*/ 10 h 29"/>
                <a:gd name="T18" fmla="*/ 32 w 33"/>
                <a:gd name="T19" fmla="*/ 6 h 29"/>
                <a:gd name="T20" fmla="*/ 32 w 33"/>
                <a:gd name="T21" fmla="*/ 0 h 29"/>
                <a:gd name="T22" fmla="*/ 30 w 33"/>
                <a:gd name="T23" fmla="*/ 1 h 29"/>
                <a:gd name="T24" fmla="*/ 22 w 33"/>
                <a:gd name="T25" fmla="*/ 2 h 29"/>
                <a:gd name="T26" fmla="*/ 18 w 33"/>
                <a:gd name="T27" fmla="*/ 7 h 29"/>
                <a:gd name="T28" fmla="*/ 15 w 33"/>
                <a:gd name="T29" fmla="*/ 7 h 29"/>
                <a:gd name="T30" fmla="*/ 11 w 33"/>
                <a:gd name="T31" fmla="*/ 9 h 29"/>
                <a:gd name="T32" fmla="*/ 7 w 33"/>
                <a:gd name="T33" fmla="*/ 16 h 29"/>
                <a:gd name="T34" fmla="*/ 1 w 33"/>
                <a:gd name="T35" fmla="*/ 23 h 29"/>
                <a:gd name="T36" fmla="*/ 0 w 33"/>
                <a:gd name="T37" fmla="*/ 24 h 29"/>
                <a:gd name="T38" fmla="*/ 3 w 33"/>
                <a:gd name="T39" fmla="*/ 25 h 29"/>
                <a:gd name="T40" fmla="*/ 10 w 33"/>
                <a:gd name="T4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9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6" name="Freeform 77">
              <a:extLst>
                <a:ext uri="{FF2B5EF4-FFF2-40B4-BE49-F238E27FC236}">
                  <a16:creationId xmlns="" xmlns:a16="http://schemas.microsoft.com/office/drawing/2014/main" id="{BD7EF873-B7AB-418C-9648-97E37F12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1974850"/>
              <a:ext cx="12700" cy="20638"/>
            </a:xfrm>
            <a:custGeom>
              <a:avLst/>
              <a:gdLst>
                <a:gd name="T0" fmla="*/ 3 w 5"/>
                <a:gd name="T1" fmla="*/ 0 h 8"/>
                <a:gd name="T2" fmla="*/ 0 w 5"/>
                <a:gd name="T3" fmla="*/ 7 h 8"/>
                <a:gd name="T4" fmla="*/ 5 w 5"/>
                <a:gd name="T5" fmla="*/ 8 h 8"/>
                <a:gd name="T6" fmla="*/ 3 w 5"/>
                <a:gd name="T7" fmla="*/ 1 h 8"/>
                <a:gd name="T8" fmla="*/ 3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7" name="Freeform 78">
              <a:extLst>
                <a:ext uri="{FF2B5EF4-FFF2-40B4-BE49-F238E27FC236}">
                  <a16:creationId xmlns="" xmlns:a16="http://schemas.microsoft.com/office/drawing/2014/main" id="{18C47B2B-97C6-4CD3-BE7E-1B744316A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6" y="1936750"/>
              <a:ext cx="80963" cy="58738"/>
            </a:xfrm>
            <a:custGeom>
              <a:avLst/>
              <a:gdLst>
                <a:gd name="T0" fmla="*/ 1 w 32"/>
                <a:gd name="T1" fmla="*/ 6 h 23"/>
                <a:gd name="T2" fmla="*/ 4 w 32"/>
                <a:gd name="T3" fmla="*/ 9 h 23"/>
                <a:gd name="T4" fmla="*/ 8 w 32"/>
                <a:gd name="T5" fmla="*/ 12 h 23"/>
                <a:gd name="T6" fmla="*/ 13 w 32"/>
                <a:gd name="T7" fmla="*/ 15 h 23"/>
                <a:gd name="T8" fmla="*/ 16 w 32"/>
                <a:gd name="T9" fmla="*/ 18 h 23"/>
                <a:gd name="T10" fmla="*/ 19 w 32"/>
                <a:gd name="T11" fmla="*/ 16 h 23"/>
                <a:gd name="T12" fmla="*/ 21 w 32"/>
                <a:gd name="T13" fmla="*/ 20 h 23"/>
                <a:gd name="T14" fmla="*/ 26 w 32"/>
                <a:gd name="T15" fmla="*/ 22 h 23"/>
                <a:gd name="T16" fmla="*/ 27 w 32"/>
                <a:gd name="T17" fmla="*/ 22 h 23"/>
                <a:gd name="T18" fmla="*/ 30 w 32"/>
                <a:gd name="T19" fmla="*/ 15 h 23"/>
                <a:gd name="T20" fmla="*/ 31 w 32"/>
                <a:gd name="T21" fmla="*/ 13 h 23"/>
                <a:gd name="T22" fmla="*/ 29 w 32"/>
                <a:gd name="T23" fmla="*/ 8 h 23"/>
                <a:gd name="T24" fmla="*/ 29 w 32"/>
                <a:gd name="T25" fmla="*/ 8 h 23"/>
                <a:gd name="T26" fmla="*/ 27 w 32"/>
                <a:gd name="T27" fmla="*/ 6 h 23"/>
                <a:gd name="T28" fmla="*/ 22 w 32"/>
                <a:gd name="T29" fmla="*/ 2 h 23"/>
                <a:gd name="T30" fmla="*/ 16 w 32"/>
                <a:gd name="T31" fmla="*/ 1 h 23"/>
                <a:gd name="T32" fmla="*/ 9 w 32"/>
                <a:gd name="T33" fmla="*/ 4 h 23"/>
                <a:gd name="T34" fmla="*/ 6 w 32"/>
                <a:gd name="T35" fmla="*/ 3 h 23"/>
                <a:gd name="T36" fmla="*/ 0 w 32"/>
                <a:gd name="T37" fmla="*/ 5 h 23"/>
                <a:gd name="T38" fmla="*/ 1 w 32"/>
                <a:gd name="T3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" name="Freeform 79">
              <a:extLst>
                <a:ext uri="{FF2B5EF4-FFF2-40B4-BE49-F238E27FC236}">
                  <a16:creationId xmlns="" xmlns:a16="http://schemas.microsoft.com/office/drawing/2014/main" id="{7AF5D06F-D12A-452E-A0F2-8CB0A6D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913" y="2020888"/>
              <a:ext cx="182563" cy="120650"/>
            </a:xfrm>
            <a:custGeom>
              <a:avLst/>
              <a:gdLst>
                <a:gd name="T0" fmla="*/ 65 w 73"/>
                <a:gd name="T1" fmla="*/ 32 h 48"/>
                <a:gd name="T2" fmla="*/ 62 w 73"/>
                <a:gd name="T3" fmla="*/ 30 h 48"/>
                <a:gd name="T4" fmla="*/ 62 w 73"/>
                <a:gd name="T5" fmla="*/ 30 h 48"/>
                <a:gd name="T6" fmla="*/ 61 w 73"/>
                <a:gd name="T7" fmla="*/ 21 h 48"/>
                <a:gd name="T8" fmla="*/ 56 w 73"/>
                <a:gd name="T9" fmla="*/ 10 h 48"/>
                <a:gd name="T10" fmla="*/ 51 w 73"/>
                <a:gd name="T11" fmla="*/ 0 h 48"/>
                <a:gd name="T12" fmla="*/ 47 w 73"/>
                <a:gd name="T13" fmla="*/ 2 h 48"/>
                <a:gd name="T14" fmla="*/ 42 w 73"/>
                <a:gd name="T15" fmla="*/ 5 h 48"/>
                <a:gd name="T16" fmla="*/ 38 w 73"/>
                <a:gd name="T17" fmla="*/ 5 h 48"/>
                <a:gd name="T18" fmla="*/ 35 w 73"/>
                <a:gd name="T19" fmla="*/ 6 h 48"/>
                <a:gd name="T20" fmla="*/ 30 w 73"/>
                <a:gd name="T21" fmla="*/ 5 h 48"/>
                <a:gd name="T22" fmla="*/ 22 w 73"/>
                <a:gd name="T23" fmla="*/ 3 h 48"/>
                <a:gd name="T24" fmla="*/ 19 w 73"/>
                <a:gd name="T25" fmla="*/ 4 h 48"/>
                <a:gd name="T26" fmla="*/ 18 w 73"/>
                <a:gd name="T27" fmla="*/ 5 h 48"/>
                <a:gd name="T28" fmla="*/ 13 w 73"/>
                <a:gd name="T29" fmla="*/ 9 h 48"/>
                <a:gd name="T30" fmla="*/ 5 w 73"/>
                <a:gd name="T31" fmla="*/ 21 h 48"/>
                <a:gd name="T32" fmla="*/ 0 w 73"/>
                <a:gd name="T33" fmla="*/ 25 h 48"/>
                <a:gd name="T34" fmla="*/ 3 w 73"/>
                <a:gd name="T35" fmla="*/ 29 h 48"/>
                <a:gd name="T36" fmla="*/ 6 w 73"/>
                <a:gd name="T37" fmla="*/ 32 h 48"/>
                <a:gd name="T38" fmla="*/ 7 w 73"/>
                <a:gd name="T39" fmla="*/ 37 h 48"/>
                <a:gd name="T40" fmla="*/ 16 w 73"/>
                <a:gd name="T41" fmla="*/ 40 h 48"/>
                <a:gd name="T42" fmla="*/ 16 w 73"/>
                <a:gd name="T43" fmla="*/ 43 h 48"/>
                <a:gd name="T44" fmla="*/ 21 w 73"/>
                <a:gd name="T45" fmla="*/ 46 h 48"/>
                <a:gd name="T46" fmla="*/ 29 w 73"/>
                <a:gd name="T47" fmla="*/ 47 h 48"/>
                <a:gd name="T48" fmla="*/ 38 w 73"/>
                <a:gd name="T49" fmla="*/ 47 h 48"/>
                <a:gd name="T50" fmla="*/ 44 w 73"/>
                <a:gd name="T51" fmla="*/ 45 h 48"/>
                <a:gd name="T52" fmla="*/ 53 w 73"/>
                <a:gd name="T53" fmla="*/ 43 h 48"/>
                <a:gd name="T54" fmla="*/ 60 w 73"/>
                <a:gd name="T55" fmla="*/ 45 h 48"/>
                <a:gd name="T56" fmla="*/ 64 w 73"/>
                <a:gd name="T57" fmla="*/ 48 h 48"/>
                <a:gd name="T58" fmla="*/ 64 w 73"/>
                <a:gd name="T59" fmla="*/ 43 h 48"/>
                <a:gd name="T60" fmla="*/ 68 w 73"/>
                <a:gd name="T61" fmla="*/ 37 h 48"/>
                <a:gd name="T62" fmla="*/ 73 w 73"/>
                <a:gd name="T63" fmla="*/ 33 h 48"/>
                <a:gd name="T64" fmla="*/ 73 w 73"/>
                <a:gd name="T65" fmla="*/ 32 h 48"/>
                <a:gd name="T66" fmla="*/ 70 w 73"/>
                <a:gd name="T67" fmla="*/ 30 h 48"/>
                <a:gd name="T68" fmla="*/ 65 w 73"/>
                <a:gd name="T6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48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" name="Freeform 80">
              <a:extLst>
                <a:ext uri="{FF2B5EF4-FFF2-40B4-BE49-F238E27FC236}">
                  <a16:creationId xmlns="" xmlns:a16="http://schemas.microsoft.com/office/drawing/2014/main" id="{8DDD7CB3-22E3-4442-A4C5-1E02CD3C5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1" y="2017713"/>
              <a:ext cx="60325" cy="77788"/>
            </a:xfrm>
            <a:custGeom>
              <a:avLst/>
              <a:gdLst>
                <a:gd name="T0" fmla="*/ 18 w 24"/>
                <a:gd name="T1" fmla="*/ 8 h 31"/>
                <a:gd name="T2" fmla="*/ 12 w 24"/>
                <a:gd name="T3" fmla="*/ 4 h 31"/>
                <a:gd name="T4" fmla="*/ 5 w 24"/>
                <a:gd name="T5" fmla="*/ 0 h 31"/>
                <a:gd name="T6" fmla="*/ 0 w 24"/>
                <a:gd name="T7" fmla="*/ 1 h 31"/>
                <a:gd name="T8" fmla="*/ 5 w 24"/>
                <a:gd name="T9" fmla="*/ 11 h 31"/>
                <a:gd name="T10" fmla="*/ 10 w 24"/>
                <a:gd name="T11" fmla="*/ 22 h 31"/>
                <a:gd name="T12" fmla="*/ 11 w 24"/>
                <a:gd name="T13" fmla="*/ 31 h 31"/>
                <a:gd name="T14" fmla="*/ 16 w 24"/>
                <a:gd name="T15" fmla="*/ 24 h 31"/>
                <a:gd name="T16" fmla="*/ 19 w 24"/>
                <a:gd name="T17" fmla="*/ 20 h 31"/>
                <a:gd name="T18" fmla="*/ 24 w 24"/>
                <a:gd name="T19" fmla="*/ 21 h 31"/>
                <a:gd name="T20" fmla="*/ 23 w 24"/>
                <a:gd name="T21" fmla="*/ 16 h 31"/>
                <a:gd name="T22" fmla="*/ 18 w 24"/>
                <a:gd name="T2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1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" name="Freeform 81">
              <a:extLst>
                <a:ext uri="{FF2B5EF4-FFF2-40B4-BE49-F238E27FC236}">
                  <a16:creationId xmlns="" xmlns:a16="http://schemas.microsoft.com/office/drawing/2014/main" id="{42F96383-4977-4DE6-A46B-D5665699F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2128838"/>
              <a:ext cx="125413" cy="69850"/>
            </a:xfrm>
            <a:custGeom>
              <a:avLst/>
              <a:gdLst>
                <a:gd name="T0" fmla="*/ 39 w 50"/>
                <a:gd name="T1" fmla="*/ 0 h 28"/>
                <a:gd name="T2" fmla="*/ 30 w 50"/>
                <a:gd name="T3" fmla="*/ 2 h 28"/>
                <a:gd name="T4" fmla="*/ 24 w 50"/>
                <a:gd name="T5" fmla="*/ 4 h 28"/>
                <a:gd name="T6" fmla="*/ 15 w 50"/>
                <a:gd name="T7" fmla="*/ 4 h 28"/>
                <a:gd name="T8" fmla="*/ 7 w 50"/>
                <a:gd name="T9" fmla="*/ 3 h 28"/>
                <a:gd name="T10" fmla="*/ 2 w 50"/>
                <a:gd name="T11" fmla="*/ 0 h 28"/>
                <a:gd name="T12" fmla="*/ 2 w 50"/>
                <a:gd name="T13" fmla="*/ 1 h 28"/>
                <a:gd name="T14" fmla="*/ 2 w 50"/>
                <a:gd name="T15" fmla="*/ 7 h 28"/>
                <a:gd name="T16" fmla="*/ 4 w 50"/>
                <a:gd name="T17" fmla="*/ 12 h 28"/>
                <a:gd name="T18" fmla="*/ 1 w 50"/>
                <a:gd name="T19" fmla="*/ 15 h 28"/>
                <a:gd name="T20" fmla="*/ 1 w 50"/>
                <a:gd name="T21" fmla="*/ 19 h 28"/>
                <a:gd name="T22" fmla="*/ 6 w 50"/>
                <a:gd name="T23" fmla="*/ 24 h 28"/>
                <a:gd name="T24" fmla="*/ 7 w 50"/>
                <a:gd name="T25" fmla="*/ 26 h 28"/>
                <a:gd name="T26" fmla="*/ 18 w 50"/>
                <a:gd name="T27" fmla="*/ 26 h 28"/>
                <a:gd name="T28" fmla="*/ 27 w 50"/>
                <a:gd name="T29" fmla="*/ 28 h 28"/>
                <a:gd name="T30" fmla="*/ 30 w 50"/>
                <a:gd name="T31" fmla="*/ 26 h 28"/>
                <a:gd name="T32" fmla="*/ 34 w 50"/>
                <a:gd name="T33" fmla="*/ 24 h 28"/>
                <a:gd name="T34" fmla="*/ 34 w 50"/>
                <a:gd name="T35" fmla="*/ 22 h 28"/>
                <a:gd name="T36" fmla="*/ 42 w 50"/>
                <a:gd name="T37" fmla="*/ 22 h 28"/>
                <a:gd name="T38" fmla="*/ 45 w 50"/>
                <a:gd name="T39" fmla="*/ 21 h 28"/>
                <a:gd name="T40" fmla="*/ 44 w 50"/>
                <a:gd name="T41" fmla="*/ 19 h 28"/>
                <a:gd name="T42" fmla="*/ 42 w 50"/>
                <a:gd name="T43" fmla="*/ 13 h 28"/>
                <a:gd name="T44" fmla="*/ 49 w 50"/>
                <a:gd name="T45" fmla="*/ 6 h 28"/>
                <a:gd name="T46" fmla="*/ 50 w 50"/>
                <a:gd name="T47" fmla="*/ 5 h 28"/>
                <a:gd name="T48" fmla="*/ 46 w 50"/>
                <a:gd name="T49" fmla="*/ 2 h 28"/>
                <a:gd name="T50" fmla="*/ 39 w 5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28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" name="Freeform 82">
              <a:extLst>
                <a:ext uri="{FF2B5EF4-FFF2-40B4-BE49-F238E27FC236}">
                  <a16:creationId xmlns="" xmlns:a16="http://schemas.microsoft.com/office/drawing/2014/main" id="{1CA0296E-C62B-4409-BF4B-E803796D9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2171700"/>
              <a:ext cx="58738" cy="39688"/>
            </a:xfrm>
            <a:custGeom>
              <a:avLst/>
              <a:gdLst>
                <a:gd name="T0" fmla="*/ 6 w 23"/>
                <a:gd name="T1" fmla="*/ 16 h 16"/>
                <a:gd name="T2" fmla="*/ 6 w 23"/>
                <a:gd name="T3" fmla="*/ 16 h 16"/>
                <a:gd name="T4" fmla="*/ 6 w 23"/>
                <a:gd name="T5" fmla="*/ 16 h 16"/>
                <a:gd name="T6" fmla="*/ 6 w 23"/>
                <a:gd name="T7" fmla="*/ 16 h 16"/>
                <a:gd name="T8" fmla="*/ 6 w 23"/>
                <a:gd name="T9" fmla="*/ 16 h 16"/>
                <a:gd name="T10" fmla="*/ 7 w 23"/>
                <a:gd name="T11" fmla="*/ 16 h 16"/>
                <a:gd name="T12" fmla="*/ 9 w 23"/>
                <a:gd name="T13" fmla="*/ 16 h 16"/>
                <a:gd name="T14" fmla="*/ 9 w 23"/>
                <a:gd name="T15" fmla="*/ 16 h 16"/>
                <a:gd name="T16" fmla="*/ 10 w 23"/>
                <a:gd name="T17" fmla="*/ 16 h 16"/>
                <a:gd name="T18" fmla="*/ 10 w 23"/>
                <a:gd name="T19" fmla="*/ 16 h 16"/>
                <a:gd name="T20" fmla="*/ 11 w 23"/>
                <a:gd name="T21" fmla="*/ 15 h 16"/>
                <a:gd name="T22" fmla="*/ 15 w 23"/>
                <a:gd name="T23" fmla="*/ 13 h 16"/>
                <a:gd name="T24" fmla="*/ 22 w 23"/>
                <a:gd name="T25" fmla="*/ 10 h 16"/>
                <a:gd name="T26" fmla="*/ 22 w 23"/>
                <a:gd name="T27" fmla="*/ 9 h 16"/>
                <a:gd name="T28" fmla="*/ 21 w 23"/>
                <a:gd name="T29" fmla="*/ 7 h 16"/>
                <a:gd name="T30" fmla="*/ 16 w 23"/>
                <a:gd name="T31" fmla="*/ 2 h 16"/>
                <a:gd name="T32" fmla="*/ 16 w 23"/>
                <a:gd name="T33" fmla="*/ 1 h 16"/>
                <a:gd name="T34" fmla="*/ 16 w 23"/>
                <a:gd name="T35" fmla="*/ 1 h 16"/>
                <a:gd name="T36" fmla="*/ 16 w 23"/>
                <a:gd name="T37" fmla="*/ 0 h 16"/>
                <a:gd name="T38" fmla="*/ 2 w 23"/>
                <a:gd name="T39" fmla="*/ 3 h 16"/>
                <a:gd name="T40" fmla="*/ 2 w 23"/>
                <a:gd name="T41" fmla="*/ 3 h 16"/>
                <a:gd name="T42" fmla="*/ 1 w 23"/>
                <a:gd name="T43" fmla="*/ 11 h 16"/>
                <a:gd name="T44" fmla="*/ 6 w 23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6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" name="Freeform 83">
              <a:extLst>
                <a:ext uri="{FF2B5EF4-FFF2-40B4-BE49-F238E27FC236}">
                  <a16:creationId xmlns="" xmlns:a16="http://schemas.microsoft.com/office/drawing/2014/main" id="{30DA2D86-F1A4-4867-8986-18B293E3A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1912938"/>
              <a:ext cx="358775" cy="211138"/>
            </a:xfrm>
            <a:custGeom>
              <a:avLst/>
              <a:gdLst>
                <a:gd name="T0" fmla="*/ 134 w 143"/>
                <a:gd name="T1" fmla="*/ 48 h 84"/>
                <a:gd name="T2" fmla="*/ 142 w 143"/>
                <a:gd name="T3" fmla="*/ 43 h 84"/>
                <a:gd name="T4" fmla="*/ 143 w 143"/>
                <a:gd name="T5" fmla="*/ 38 h 84"/>
                <a:gd name="T6" fmla="*/ 143 w 143"/>
                <a:gd name="T7" fmla="*/ 33 h 84"/>
                <a:gd name="T8" fmla="*/ 132 w 143"/>
                <a:gd name="T9" fmla="*/ 28 h 84"/>
                <a:gd name="T10" fmla="*/ 121 w 143"/>
                <a:gd name="T11" fmla="*/ 23 h 84"/>
                <a:gd name="T12" fmla="*/ 113 w 143"/>
                <a:gd name="T13" fmla="*/ 23 h 84"/>
                <a:gd name="T14" fmla="*/ 106 w 143"/>
                <a:gd name="T15" fmla="*/ 20 h 84"/>
                <a:gd name="T16" fmla="*/ 96 w 143"/>
                <a:gd name="T17" fmla="*/ 12 h 84"/>
                <a:gd name="T18" fmla="*/ 94 w 143"/>
                <a:gd name="T19" fmla="*/ 2 h 84"/>
                <a:gd name="T20" fmla="*/ 82 w 143"/>
                <a:gd name="T21" fmla="*/ 1 h 84"/>
                <a:gd name="T22" fmla="*/ 76 w 143"/>
                <a:gd name="T23" fmla="*/ 2 h 84"/>
                <a:gd name="T24" fmla="*/ 66 w 143"/>
                <a:gd name="T25" fmla="*/ 9 h 84"/>
                <a:gd name="T26" fmla="*/ 57 w 143"/>
                <a:gd name="T27" fmla="*/ 11 h 84"/>
                <a:gd name="T28" fmla="*/ 46 w 143"/>
                <a:gd name="T29" fmla="*/ 9 h 84"/>
                <a:gd name="T30" fmla="*/ 34 w 143"/>
                <a:gd name="T31" fmla="*/ 7 h 84"/>
                <a:gd name="T32" fmla="*/ 15 w 143"/>
                <a:gd name="T33" fmla="*/ 8 h 84"/>
                <a:gd name="T34" fmla="*/ 11 w 143"/>
                <a:gd name="T35" fmla="*/ 12 h 84"/>
                <a:gd name="T36" fmla="*/ 11 w 143"/>
                <a:gd name="T37" fmla="*/ 23 h 84"/>
                <a:gd name="T38" fmla="*/ 3 w 143"/>
                <a:gd name="T39" fmla="*/ 36 h 84"/>
                <a:gd name="T40" fmla="*/ 3 w 143"/>
                <a:gd name="T41" fmla="*/ 46 h 84"/>
                <a:gd name="T42" fmla="*/ 8 w 143"/>
                <a:gd name="T43" fmla="*/ 46 h 84"/>
                <a:gd name="T44" fmla="*/ 21 w 143"/>
                <a:gd name="T45" fmla="*/ 49 h 84"/>
                <a:gd name="T46" fmla="*/ 28 w 143"/>
                <a:gd name="T47" fmla="*/ 48 h 84"/>
                <a:gd name="T48" fmla="*/ 42 w 143"/>
                <a:gd name="T49" fmla="*/ 42 h 84"/>
                <a:gd name="T50" fmla="*/ 55 w 143"/>
                <a:gd name="T51" fmla="*/ 50 h 84"/>
                <a:gd name="T52" fmla="*/ 61 w 143"/>
                <a:gd name="T53" fmla="*/ 63 h 84"/>
                <a:gd name="T54" fmla="*/ 53 w 143"/>
                <a:gd name="T55" fmla="*/ 66 h 84"/>
                <a:gd name="T56" fmla="*/ 51 w 143"/>
                <a:gd name="T57" fmla="*/ 75 h 84"/>
                <a:gd name="T58" fmla="*/ 59 w 143"/>
                <a:gd name="T59" fmla="*/ 75 h 84"/>
                <a:gd name="T60" fmla="*/ 69 w 143"/>
                <a:gd name="T61" fmla="*/ 61 h 84"/>
                <a:gd name="T62" fmla="*/ 79 w 143"/>
                <a:gd name="T63" fmla="*/ 65 h 84"/>
                <a:gd name="T64" fmla="*/ 81 w 143"/>
                <a:gd name="T65" fmla="*/ 73 h 84"/>
                <a:gd name="T66" fmla="*/ 90 w 143"/>
                <a:gd name="T67" fmla="*/ 83 h 84"/>
                <a:gd name="T68" fmla="*/ 104 w 143"/>
                <a:gd name="T69" fmla="*/ 78 h 84"/>
                <a:gd name="T70" fmla="*/ 107 w 143"/>
                <a:gd name="T71" fmla="*/ 74 h 84"/>
                <a:gd name="T72" fmla="*/ 110 w 143"/>
                <a:gd name="T73" fmla="*/ 61 h 84"/>
                <a:gd name="T74" fmla="*/ 127 w 143"/>
                <a:gd name="T75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84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3" name="Freeform 84">
              <a:extLst>
                <a:ext uri="{FF2B5EF4-FFF2-40B4-BE49-F238E27FC236}">
                  <a16:creationId xmlns="" xmlns:a16="http://schemas.microsoft.com/office/drawing/2014/main" id="{7B995414-C285-405E-A0A2-3932A552E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6" y="1806575"/>
              <a:ext cx="187325" cy="138113"/>
            </a:xfrm>
            <a:custGeom>
              <a:avLst/>
              <a:gdLst>
                <a:gd name="T0" fmla="*/ 71 w 75"/>
                <a:gd name="T1" fmla="*/ 27 h 55"/>
                <a:gd name="T2" fmla="*/ 66 w 75"/>
                <a:gd name="T3" fmla="*/ 22 h 55"/>
                <a:gd name="T4" fmla="*/ 62 w 75"/>
                <a:gd name="T5" fmla="*/ 17 h 55"/>
                <a:gd name="T6" fmla="*/ 61 w 75"/>
                <a:gd name="T7" fmla="*/ 11 h 55"/>
                <a:gd name="T8" fmla="*/ 61 w 75"/>
                <a:gd name="T9" fmla="*/ 6 h 55"/>
                <a:gd name="T10" fmla="*/ 53 w 75"/>
                <a:gd name="T11" fmla="*/ 4 h 55"/>
                <a:gd name="T12" fmla="*/ 49 w 75"/>
                <a:gd name="T13" fmla="*/ 4 h 55"/>
                <a:gd name="T14" fmla="*/ 45 w 75"/>
                <a:gd name="T15" fmla="*/ 2 h 55"/>
                <a:gd name="T16" fmla="*/ 40 w 75"/>
                <a:gd name="T17" fmla="*/ 1 h 55"/>
                <a:gd name="T18" fmla="*/ 40 w 75"/>
                <a:gd name="T19" fmla="*/ 0 h 55"/>
                <a:gd name="T20" fmla="*/ 38 w 75"/>
                <a:gd name="T21" fmla="*/ 1 h 55"/>
                <a:gd name="T22" fmla="*/ 34 w 75"/>
                <a:gd name="T23" fmla="*/ 4 h 55"/>
                <a:gd name="T24" fmla="*/ 29 w 75"/>
                <a:gd name="T25" fmla="*/ 5 h 55"/>
                <a:gd name="T26" fmla="*/ 27 w 75"/>
                <a:gd name="T27" fmla="*/ 9 h 55"/>
                <a:gd name="T28" fmla="*/ 26 w 75"/>
                <a:gd name="T29" fmla="*/ 12 h 55"/>
                <a:gd name="T30" fmla="*/ 23 w 75"/>
                <a:gd name="T31" fmla="*/ 14 h 55"/>
                <a:gd name="T32" fmla="*/ 19 w 75"/>
                <a:gd name="T33" fmla="*/ 18 h 55"/>
                <a:gd name="T34" fmla="*/ 18 w 75"/>
                <a:gd name="T35" fmla="*/ 22 h 55"/>
                <a:gd name="T36" fmla="*/ 13 w 75"/>
                <a:gd name="T37" fmla="*/ 23 h 55"/>
                <a:gd name="T38" fmla="*/ 9 w 75"/>
                <a:gd name="T39" fmla="*/ 25 h 55"/>
                <a:gd name="T40" fmla="*/ 3 w 75"/>
                <a:gd name="T41" fmla="*/ 25 h 55"/>
                <a:gd name="T42" fmla="*/ 3 w 75"/>
                <a:gd name="T43" fmla="*/ 26 h 55"/>
                <a:gd name="T44" fmla="*/ 4 w 75"/>
                <a:gd name="T45" fmla="*/ 32 h 55"/>
                <a:gd name="T46" fmla="*/ 4 w 75"/>
                <a:gd name="T47" fmla="*/ 39 h 55"/>
                <a:gd name="T48" fmla="*/ 0 w 75"/>
                <a:gd name="T49" fmla="*/ 43 h 55"/>
                <a:gd name="T50" fmla="*/ 2 w 75"/>
                <a:gd name="T51" fmla="*/ 47 h 55"/>
                <a:gd name="T52" fmla="*/ 2 w 75"/>
                <a:gd name="T53" fmla="*/ 51 h 55"/>
                <a:gd name="T54" fmla="*/ 7 w 75"/>
                <a:gd name="T55" fmla="*/ 50 h 55"/>
                <a:gd name="T56" fmla="*/ 12 w 75"/>
                <a:gd name="T57" fmla="*/ 47 h 55"/>
                <a:gd name="T58" fmla="*/ 26 w 75"/>
                <a:gd name="T59" fmla="*/ 49 h 55"/>
                <a:gd name="T60" fmla="*/ 33 w 75"/>
                <a:gd name="T61" fmla="*/ 50 h 55"/>
                <a:gd name="T62" fmla="*/ 38 w 75"/>
                <a:gd name="T63" fmla="*/ 51 h 55"/>
                <a:gd name="T64" fmla="*/ 44 w 75"/>
                <a:gd name="T65" fmla="*/ 51 h 55"/>
                <a:gd name="T66" fmla="*/ 49 w 75"/>
                <a:gd name="T67" fmla="*/ 53 h 55"/>
                <a:gd name="T68" fmla="*/ 56 w 75"/>
                <a:gd name="T69" fmla="*/ 53 h 55"/>
                <a:gd name="T70" fmla="*/ 58 w 75"/>
                <a:gd name="T71" fmla="*/ 51 h 55"/>
                <a:gd name="T72" fmla="*/ 63 w 75"/>
                <a:gd name="T73" fmla="*/ 45 h 55"/>
                <a:gd name="T74" fmla="*/ 68 w 75"/>
                <a:gd name="T75" fmla="*/ 44 h 55"/>
                <a:gd name="T76" fmla="*/ 66 w 75"/>
                <a:gd name="T77" fmla="*/ 41 h 55"/>
                <a:gd name="T78" fmla="*/ 65 w 75"/>
                <a:gd name="T79" fmla="*/ 34 h 55"/>
                <a:gd name="T80" fmla="*/ 71 w 75"/>
                <a:gd name="T81" fmla="*/ 34 h 55"/>
                <a:gd name="T82" fmla="*/ 75 w 75"/>
                <a:gd name="T83" fmla="*/ 31 h 55"/>
                <a:gd name="T84" fmla="*/ 71 w 75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5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4" name="Freeform 85">
              <a:extLst>
                <a:ext uri="{FF2B5EF4-FFF2-40B4-BE49-F238E27FC236}">
                  <a16:creationId xmlns="" xmlns:a16="http://schemas.microsoft.com/office/drawing/2014/main" id="{BF40F56B-9BD0-40A4-B8C1-7CAE34FE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1" y="1751013"/>
              <a:ext cx="147638" cy="69850"/>
            </a:xfrm>
            <a:custGeom>
              <a:avLst/>
              <a:gdLst>
                <a:gd name="T0" fmla="*/ 20 w 59"/>
                <a:gd name="T1" fmla="*/ 20 h 28"/>
                <a:gd name="T2" fmla="*/ 30 w 59"/>
                <a:gd name="T3" fmla="*/ 20 h 28"/>
                <a:gd name="T4" fmla="*/ 35 w 59"/>
                <a:gd name="T5" fmla="*/ 22 h 28"/>
                <a:gd name="T6" fmla="*/ 42 w 59"/>
                <a:gd name="T7" fmla="*/ 26 h 28"/>
                <a:gd name="T8" fmla="*/ 46 w 59"/>
                <a:gd name="T9" fmla="*/ 28 h 28"/>
                <a:gd name="T10" fmla="*/ 48 w 59"/>
                <a:gd name="T11" fmla="*/ 27 h 28"/>
                <a:gd name="T12" fmla="*/ 53 w 59"/>
                <a:gd name="T13" fmla="*/ 26 h 28"/>
                <a:gd name="T14" fmla="*/ 57 w 59"/>
                <a:gd name="T15" fmla="*/ 23 h 28"/>
                <a:gd name="T16" fmla="*/ 59 w 59"/>
                <a:gd name="T17" fmla="*/ 22 h 28"/>
                <a:gd name="T18" fmla="*/ 57 w 59"/>
                <a:gd name="T19" fmla="*/ 17 h 28"/>
                <a:gd name="T20" fmla="*/ 55 w 59"/>
                <a:gd name="T21" fmla="*/ 12 h 28"/>
                <a:gd name="T22" fmla="*/ 54 w 59"/>
                <a:gd name="T23" fmla="*/ 8 h 28"/>
                <a:gd name="T24" fmla="*/ 53 w 59"/>
                <a:gd name="T25" fmla="*/ 6 h 28"/>
                <a:gd name="T26" fmla="*/ 45 w 59"/>
                <a:gd name="T27" fmla="*/ 5 h 28"/>
                <a:gd name="T28" fmla="*/ 37 w 59"/>
                <a:gd name="T29" fmla="*/ 1 h 28"/>
                <a:gd name="T30" fmla="*/ 28 w 59"/>
                <a:gd name="T31" fmla="*/ 1 h 28"/>
                <a:gd name="T32" fmla="*/ 27 w 59"/>
                <a:gd name="T33" fmla="*/ 9 h 28"/>
                <a:gd name="T34" fmla="*/ 21 w 59"/>
                <a:gd name="T35" fmla="*/ 12 h 28"/>
                <a:gd name="T36" fmla="*/ 14 w 59"/>
                <a:gd name="T37" fmla="*/ 3 h 28"/>
                <a:gd name="T38" fmla="*/ 6 w 59"/>
                <a:gd name="T39" fmla="*/ 7 h 28"/>
                <a:gd name="T40" fmla="*/ 3 w 59"/>
                <a:gd name="T41" fmla="*/ 13 h 28"/>
                <a:gd name="T42" fmla="*/ 2 w 59"/>
                <a:gd name="T43" fmla="*/ 21 h 28"/>
                <a:gd name="T44" fmla="*/ 2 w 59"/>
                <a:gd name="T45" fmla="*/ 22 h 28"/>
                <a:gd name="T46" fmla="*/ 8 w 59"/>
                <a:gd name="T47" fmla="*/ 20 h 28"/>
                <a:gd name="T48" fmla="*/ 20 w 59"/>
                <a:gd name="T4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8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5" name="Freeform 86">
              <a:extLst>
                <a:ext uri="{FF2B5EF4-FFF2-40B4-BE49-F238E27FC236}">
                  <a16:creationId xmlns="" xmlns:a16="http://schemas.microsoft.com/office/drawing/2014/main" id="{36312666-5FD6-4DD6-8A68-9C25D63C0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1" y="1797050"/>
              <a:ext cx="114300" cy="74613"/>
            </a:xfrm>
            <a:custGeom>
              <a:avLst/>
              <a:gdLst>
                <a:gd name="T0" fmla="*/ 6 w 46"/>
                <a:gd name="T1" fmla="*/ 15 h 30"/>
                <a:gd name="T2" fmla="*/ 11 w 46"/>
                <a:gd name="T3" fmla="*/ 17 h 30"/>
                <a:gd name="T4" fmla="*/ 16 w 46"/>
                <a:gd name="T5" fmla="*/ 19 h 30"/>
                <a:gd name="T6" fmla="*/ 16 w 46"/>
                <a:gd name="T7" fmla="*/ 25 h 30"/>
                <a:gd name="T8" fmla="*/ 22 w 46"/>
                <a:gd name="T9" fmla="*/ 29 h 30"/>
                <a:gd name="T10" fmla="*/ 28 w 46"/>
                <a:gd name="T11" fmla="*/ 29 h 30"/>
                <a:gd name="T12" fmla="*/ 32 w 46"/>
                <a:gd name="T13" fmla="*/ 27 h 30"/>
                <a:gd name="T14" fmla="*/ 37 w 46"/>
                <a:gd name="T15" fmla="*/ 26 h 30"/>
                <a:gd name="T16" fmla="*/ 38 w 46"/>
                <a:gd name="T17" fmla="*/ 22 h 30"/>
                <a:gd name="T18" fmla="*/ 42 w 46"/>
                <a:gd name="T19" fmla="*/ 18 h 30"/>
                <a:gd name="T20" fmla="*/ 45 w 46"/>
                <a:gd name="T21" fmla="*/ 16 h 30"/>
                <a:gd name="T22" fmla="*/ 46 w 46"/>
                <a:gd name="T23" fmla="*/ 13 h 30"/>
                <a:gd name="T24" fmla="*/ 46 w 46"/>
                <a:gd name="T25" fmla="*/ 10 h 30"/>
                <a:gd name="T26" fmla="*/ 42 w 46"/>
                <a:gd name="T27" fmla="*/ 8 h 30"/>
                <a:gd name="T28" fmla="*/ 35 w 46"/>
                <a:gd name="T29" fmla="*/ 4 h 30"/>
                <a:gd name="T30" fmla="*/ 30 w 46"/>
                <a:gd name="T31" fmla="*/ 2 h 30"/>
                <a:gd name="T32" fmla="*/ 20 w 46"/>
                <a:gd name="T33" fmla="*/ 2 h 30"/>
                <a:gd name="T34" fmla="*/ 8 w 46"/>
                <a:gd name="T35" fmla="*/ 2 h 30"/>
                <a:gd name="T36" fmla="*/ 2 w 46"/>
                <a:gd name="T37" fmla="*/ 4 h 30"/>
                <a:gd name="T38" fmla="*/ 1 w 46"/>
                <a:gd name="T39" fmla="*/ 12 h 30"/>
                <a:gd name="T40" fmla="*/ 1 w 46"/>
                <a:gd name="T41" fmla="*/ 14 h 30"/>
                <a:gd name="T42" fmla="*/ 6 w 46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6" name="Freeform 87">
              <a:extLst>
                <a:ext uri="{FF2B5EF4-FFF2-40B4-BE49-F238E27FC236}">
                  <a16:creationId xmlns="" xmlns:a16="http://schemas.microsoft.com/office/drawing/2014/main" id="{B26E950B-325B-44E8-AE4B-97A204196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38" y="2039938"/>
              <a:ext cx="90488" cy="50800"/>
            </a:xfrm>
            <a:custGeom>
              <a:avLst/>
              <a:gdLst>
                <a:gd name="T0" fmla="*/ 32 w 36"/>
                <a:gd name="T1" fmla="*/ 8 h 20"/>
                <a:gd name="T2" fmla="*/ 28 w 36"/>
                <a:gd name="T3" fmla="*/ 6 h 20"/>
                <a:gd name="T4" fmla="*/ 28 w 36"/>
                <a:gd name="T5" fmla="*/ 2 h 20"/>
                <a:gd name="T6" fmla="*/ 23 w 36"/>
                <a:gd name="T7" fmla="*/ 0 h 20"/>
                <a:gd name="T8" fmla="*/ 18 w 36"/>
                <a:gd name="T9" fmla="*/ 0 h 20"/>
                <a:gd name="T10" fmla="*/ 11 w 36"/>
                <a:gd name="T11" fmla="*/ 1 h 20"/>
                <a:gd name="T12" fmla="*/ 10 w 36"/>
                <a:gd name="T13" fmla="*/ 2 h 20"/>
                <a:gd name="T14" fmla="*/ 6 w 36"/>
                <a:gd name="T15" fmla="*/ 5 h 20"/>
                <a:gd name="T16" fmla="*/ 1 w 36"/>
                <a:gd name="T17" fmla="*/ 12 h 20"/>
                <a:gd name="T18" fmla="*/ 2 w 36"/>
                <a:gd name="T19" fmla="*/ 14 h 20"/>
                <a:gd name="T20" fmla="*/ 5 w 36"/>
                <a:gd name="T21" fmla="*/ 15 h 20"/>
                <a:gd name="T22" fmla="*/ 7 w 36"/>
                <a:gd name="T23" fmla="*/ 19 h 20"/>
                <a:gd name="T24" fmla="*/ 7 w 36"/>
                <a:gd name="T25" fmla="*/ 19 h 20"/>
                <a:gd name="T26" fmla="*/ 14 w 36"/>
                <a:gd name="T27" fmla="*/ 18 h 20"/>
                <a:gd name="T28" fmla="*/ 18 w 36"/>
                <a:gd name="T29" fmla="*/ 13 h 20"/>
                <a:gd name="T30" fmla="*/ 22 w 36"/>
                <a:gd name="T31" fmla="*/ 18 h 20"/>
                <a:gd name="T32" fmla="*/ 24 w 36"/>
                <a:gd name="T33" fmla="*/ 15 h 20"/>
                <a:gd name="T34" fmla="*/ 27 w 36"/>
                <a:gd name="T35" fmla="*/ 14 h 20"/>
                <a:gd name="T36" fmla="*/ 31 w 36"/>
                <a:gd name="T37" fmla="*/ 13 h 20"/>
                <a:gd name="T38" fmla="*/ 33 w 36"/>
                <a:gd name="T39" fmla="*/ 12 h 20"/>
                <a:gd name="T40" fmla="*/ 35 w 36"/>
                <a:gd name="T41" fmla="*/ 10 h 20"/>
                <a:gd name="T42" fmla="*/ 36 w 36"/>
                <a:gd name="T43" fmla="*/ 8 h 20"/>
                <a:gd name="T44" fmla="*/ 32 w 36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0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7" name="Freeform 88">
              <a:extLst>
                <a:ext uri="{FF2B5EF4-FFF2-40B4-BE49-F238E27FC236}">
                  <a16:creationId xmlns="" xmlns:a16="http://schemas.microsoft.com/office/drawing/2014/main" id="{A748EFDB-D1E1-4868-A505-5AAC6BD3F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1" y="1846263"/>
              <a:ext cx="180975" cy="204788"/>
            </a:xfrm>
            <a:custGeom>
              <a:avLst/>
              <a:gdLst>
                <a:gd name="T0" fmla="*/ 9 w 72"/>
                <a:gd name="T1" fmla="*/ 21 h 81"/>
                <a:gd name="T2" fmla="*/ 5 w 72"/>
                <a:gd name="T3" fmla="*/ 25 h 81"/>
                <a:gd name="T4" fmla="*/ 8 w 72"/>
                <a:gd name="T5" fmla="*/ 29 h 81"/>
                <a:gd name="T6" fmla="*/ 6 w 72"/>
                <a:gd name="T7" fmla="*/ 32 h 81"/>
                <a:gd name="T8" fmla="*/ 2 w 72"/>
                <a:gd name="T9" fmla="*/ 34 h 81"/>
                <a:gd name="T10" fmla="*/ 1 w 72"/>
                <a:gd name="T11" fmla="*/ 38 h 81"/>
                <a:gd name="T12" fmla="*/ 0 w 72"/>
                <a:gd name="T13" fmla="*/ 44 h 81"/>
                <a:gd name="T14" fmla="*/ 2 w 72"/>
                <a:gd name="T15" fmla="*/ 49 h 81"/>
                <a:gd name="T16" fmla="*/ 1 w 72"/>
                <a:gd name="T17" fmla="*/ 52 h 81"/>
                <a:gd name="T18" fmla="*/ 3 w 72"/>
                <a:gd name="T19" fmla="*/ 59 h 81"/>
                <a:gd name="T20" fmla="*/ 5 w 72"/>
                <a:gd name="T21" fmla="*/ 60 h 81"/>
                <a:gd name="T22" fmla="*/ 10 w 72"/>
                <a:gd name="T23" fmla="*/ 62 h 81"/>
                <a:gd name="T24" fmla="*/ 14 w 72"/>
                <a:gd name="T25" fmla="*/ 64 h 81"/>
                <a:gd name="T26" fmla="*/ 16 w 72"/>
                <a:gd name="T27" fmla="*/ 66 h 81"/>
                <a:gd name="T28" fmla="*/ 13 w 72"/>
                <a:gd name="T29" fmla="*/ 73 h 81"/>
                <a:gd name="T30" fmla="*/ 12 w 72"/>
                <a:gd name="T31" fmla="*/ 78 h 81"/>
                <a:gd name="T32" fmla="*/ 19 w 72"/>
                <a:gd name="T33" fmla="*/ 77 h 81"/>
                <a:gd name="T34" fmla="*/ 24 w 72"/>
                <a:gd name="T35" fmla="*/ 77 h 81"/>
                <a:gd name="T36" fmla="*/ 29 w 72"/>
                <a:gd name="T37" fmla="*/ 79 h 81"/>
                <a:gd name="T38" fmla="*/ 30 w 72"/>
                <a:gd name="T39" fmla="*/ 78 h 81"/>
                <a:gd name="T40" fmla="*/ 35 w 72"/>
                <a:gd name="T41" fmla="*/ 80 h 81"/>
                <a:gd name="T42" fmla="*/ 39 w 72"/>
                <a:gd name="T43" fmla="*/ 79 h 81"/>
                <a:gd name="T44" fmla="*/ 44 w 72"/>
                <a:gd name="T45" fmla="*/ 79 h 81"/>
                <a:gd name="T46" fmla="*/ 52 w 72"/>
                <a:gd name="T47" fmla="*/ 77 h 81"/>
                <a:gd name="T48" fmla="*/ 55 w 72"/>
                <a:gd name="T49" fmla="*/ 75 h 81"/>
                <a:gd name="T50" fmla="*/ 59 w 72"/>
                <a:gd name="T51" fmla="*/ 70 h 81"/>
                <a:gd name="T52" fmla="*/ 63 w 72"/>
                <a:gd name="T53" fmla="*/ 66 h 81"/>
                <a:gd name="T54" fmla="*/ 55 w 72"/>
                <a:gd name="T55" fmla="*/ 60 h 81"/>
                <a:gd name="T56" fmla="*/ 52 w 72"/>
                <a:gd name="T57" fmla="*/ 53 h 81"/>
                <a:gd name="T58" fmla="*/ 51 w 72"/>
                <a:gd name="T59" fmla="*/ 49 h 81"/>
                <a:gd name="T60" fmla="*/ 60 w 72"/>
                <a:gd name="T61" fmla="*/ 46 h 81"/>
                <a:gd name="T62" fmla="*/ 66 w 72"/>
                <a:gd name="T63" fmla="*/ 43 h 81"/>
                <a:gd name="T64" fmla="*/ 71 w 72"/>
                <a:gd name="T65" fmla="*/ 42 h 81"/>
                <a:gd name="T66" fmla="*/ 71 w 72"/>
                <a:gd name="T67" fmla="*/ 38 h 81"/>
                <a:gd name="T68" fmla="*/ 69 w 72"/>
                <a:gd name="T69" fmla="*/ 31 h 81"/>
                <a:gd name="T70" fmla="*/ 68 w 72"/>
                <a:gd name="T71" fmla="*/ 27 h 81"/>
                <a:gd name="T72" fmla="*/ 66 w 72"/>
                <a:gd name="T73" fmla="*/ 23 h 81"/>
                <a:gd name="T74" fmla="*/ 66 w 72"/>
                <a:gd name="T75" fmla="*/ 20 h 81"/>
                <a:gd name="T76" fmla="*/ 66 w 72"/>
                <a:gd name="T77" fmla="*/ 12 h 81"/>
                <a:gd name="T78" fmla="*/ 66 w 72"/>
                <a:gd name="T79" fmla="*/ 11 h 81"/>
                <a:gd name="T80" fmla="*/ 65 w 72"/>
                <a:gd name="T81" fmla="*/ 10 h 81"/>
                <a:gd name="T82" fmla="*/ 60 w 72"/>
                <a:gd name="T83" fmla="*/ 7 h 81"/>
                <a:gd name="T84" fmla="*/ 61 w 72"/>
                <a:gd name="T85" fmla="*/ 2 h 81"/>
                <a:gd name="T86" fmla="*/ 54 w 72"/>
                <a:gd name="T87" fmla="*/ 4 h 81"/>
                <a:gd name="T88" fmla="*/ 45 w 72"/>
                <a:gd name="T89" fmla="*/ 10 h 81"/>
                <a:gd name="T90" fmla="*/ 41 w 72"/>
                <a:gd name="T91" fmla="*/ 7 h 81"/>
                <a:gd name="T92" fmla="*/ 38 w 72"/>
                <a:gd name="T93" fmla="*/ 5 h 81"/>
                <a:gd name="T94" fmla="*/ 32 w 72"/>
                <a:gd name="T95" fmla="*/ 2 h 81"/>
                <a:gd name="T96" fmla="*/ 31 w 72"/>
                <a:gd name="T97" fmla="*/ 0 h 81"/>
                <a:gd name="T98" fmla="*/ 28 w 72"/>
                <a:gd name="T99" fmla="*/ 0 h 81"/>
                <a:gd name="T100" fmla="*/ 21 w 72"/>
                <a:gd name="T101" fmla="*/ 0 h 81"/>
                <a:gd name="T102" fmla="*/ 22 w 72"/>
                <a:gd name="T103" fmla="*/ 4 h 81"/>
                <a:gd name="T104" fmla="*/ 25 w 72"/>
                <a:gd name="T105" fmla="*/ 10 h 81"/>
                <a:gd name="T106" fmla="*/ 21 w 72"/>
                <a:gd name="T107" fmla="*/ 14 h 81"/>
                <a:gd name="T108" fmla="*/ 15 w 72"/>
                <a:gd name="T109" fmla="*/ 13 h 81"/>
                <a:gd name="T110" fmla="*/ 9 w 72"/>
                <a:gd name="T111" fmla="*/ 14 h 81"/>
                <a:gd name="T112" fmla="*/ 9 w 72"/>
                <a:gd name="T113" fmla="*/ 15 h 81"/>
                <a:gd name="T114" fmla="*/ 9 w 72"/>
                <a:gd name="T11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1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8" name="Freeform 89">
              <a:extLst>
                <a:ext uri="{FF2B5EF4-FFF2-40B4-BE49-F238E27FC236}">
                  <a16:creationId xmlns="" xmlns:a16="http://schemas.microsoft.com/office/drawing/2014/main" id="{741F4D99-0BA2-4733-9333-05D679AE6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354138"/>
              <a:ext cx="214313" cy="339725"/>
            </a:xfrm>
            <a:custGeom>
              <a:avLst/>
              <a:gdLst>
                <a:gd name="T0" fmla="*/ 72 w 85"/>
                <a:gd name="T1" fmla="*/ 113 h 135"/>
                <a:gd name="T2" fmla="*/ 84 w 85"/>
                <a:gd name="T3" fmla="*/ 102 h 135"/>
                <a:gd name="T4" fmla="*/ 82 w 85"/>
                <a:gd name="T5" fmla="*/ 96 h 135"/>
                <a:gd name="T6" fmla="*/ 72 w 85"/>
                <a:gd name="T7" fmla="*/ 88 h 135"/>
                <a:gd name="T8" fmla="*/ 77 w 85"/>
                <a:gd name="T9" fmla="*/ 83 h 135"/>
                <a:gd name="T10" fmla="*/ 72 w 85"/>
                <a:gd name="T11" fmla="*/ 79 h 135"/>
                <a:gd name="T12" fmla="*/ 74 w 85"/>
                <a:gd name="T13" fmla="*/ 75 h 135"/>
                <a:gd name="T14" fmla="*/ 70 w 85"/>
                <a:gd name="T15" fmla="*/ 72 h 135"/>
                <a:gd name="T16" fmla="*/ 71 w 85"/>
                <a:gd name="T17" fmla="*/ 70 h 135"/>
                <a:gd name="T18" fmla="*/ 70 w 85"/>
                <a:gd name="T19" fmla="*/ 64 h 135"/>
                <a:gd name="T20" fmla="*/ 73 w 85"/>
                <a:gd name="T21" fmla="*/ 59 h 135"/>
                <a:gd name="T22" fmla="*/ 65 w 85"/>
                <a:gd name="T23" fmla="*/ 47 h 135"/>
                <a:gd name="T24" fmla="*/ 68 w 85"/>
                <a:gd name="T25" fmla="*/ 42 h 135"/>
                <a:gd name="T26" fmla="*/ 73 w 85"/>
                <a:gd name="T27" fmla="*/ 36 h 135"/>
                <a:gd name="T28" fmla="*/ 67 w 85"/>
                <a:gd name="T29" fmla="*/ 30 h 135"/>
                <a:gd name="T30" fmla="*/ 62 w 85"/>
                <a:gd name="T31" fmla="*/ 27 h 135"/>
                <a:gd name="T32" fmla="*/ 61 w 85"/>
                <a:gd name="T33" fmla="*/ 23 h 135"/>
                <a:gd name="T34" fmla="*/ 62 w 85"/>
                <a:gd name="T35" fmla="*/ 19 h 135"/>
                <a:gd name="T36" fmla="*/ 65 w 85"/>
                <a:gd name="T37" fmla="*/ 16 h 135"/>
                <a:gd name="T38" fmla="*/ 67 w 85"/>
                <a:gd name="T39" fmla="*/ 13 h 135"/>
                <a:gd name="T40" fmla="*/ 67 w 85"/>
                <a:gd name="T41" fmla="*/ 9 h 135"/>
                <a:gd name="T42" fmla="*/ 58 w 85"/>
                <a:gd name="T43" fmla="*/ 3 h 135"/>
                <a:gd name="T44" fmla="*/ 52 w 85"/>
                <a:gd name="T45" fmla="*/ 3 h 135"/>
                <a:gd name="T46" fmla="*/ 44 w 85"/>
                <a:gd name="T47" fmla="*/ 5 h 135"/>
                <a:gd name="T48" fmla="*/ 39 w 85"/>
                <a:gd name="T49" fmla="*/ 10 h 135"/>
                <a:gd name="T50" fmla="*/ 37 w 85"/>
                <a:gd name="T51" fmla="*/ 17 h 135"/>
                <a:gd name="T52" fmla="*/ 34 w 85"/>
                <a:gd name="T53" fmla="*/ 22 h 135"/>
                <a:gd name="T54" fmla="*/ 29 w 85"/>
                <a:gd name="T55" fmla="*/ 21 h 135"/>
                <a:gd name="T56" fmla="*/ 23 w 85"/>
                <a:gd name="T57" fmla="*/ 20 h 135"/>
                <a:gd name="T58" fmla="*/ 14 w 85"/>
                <a:gd name="T59" fmla="*/ 20 h 135"/>
                <a:gd name="T60" fmla="*/ 6 w 85"/>
                <a:gd name="T61" fmla="*/ 13 h 135"/>
                <a:gd name="T62" fmla="*/ 0 w 85"/>
                <a:gd name="T63" fmla="*/ 17 h 135"/>
                <a:gd name="T64" fmla="*/ 9 w 85"/>
                <a:gd name="T65" fmla="*/ 24 h 135"/>
                <a:gd name="T66" fmla="*/ 21 w 85"/>
                <a:gd name="T67" fmla="*/ 31 h 135"/>
                <a:gd name="T68" fmla="*/ 21 w 85"/>
                <a:gd name="T69" fmla="*/ 38 h 135"/>
                <a:gd name="T70" fmla="*/ 23 w 85"/>
                <a:gd name="T71" fmla="*/ 45 h 135"/>
                <a:gd name="T72" fmla="*/ 23 w 85"/>
                <a:gd name="T73" fmla="*/ 52 h 135"/>
                <a:gd name="T74" fmla="*/ 24 w 85"/>
                <a:gd name="T75" fmla="*/ 57 h 135"/>
                <a:gd name="T76" fmla="*/ 25 w 85"/>
                <a:gd name="T77" fmla="*/ 61 h 135"/>
                <a:gd name="T78" fmla="*/ 32 w 85"/>
                <a:gd name="T79" fmla="*/ 63 h 135"/>
                <a:gd name="T80" fmla="*/ 34 w 85"/>
                <a:gd name="T81" fmla="*/ 69 h 135"/>
                <a:gd name="T82" fmla="*/ 33 w 85"/>
                <a:gd name="T83" fmla="*/ 72 h 135"/>
                <a:gd name="T84" fmla="*/ 29 w 85"/>
                <a:gd name="T85" fmla="*/ 76 h 135"/>
                <a:gd name="T86" fmla="*/ 20 w 85"/>
                <a:gd name="T87" fmla="*/ 84 h 135"/>
                <a:gd name="T88" fmla="*/ 16 w 85"/>
                <a:gd name="T89" fmla="*/ 88 h 135"/>
                <a:gd name="T90" fmla="*/ 11 w 85"/>
                <a:gd name="T91" fmla="*/ 92 h 135"/>
                <a:gd name="T92" fmla="*/ 6 w 85"/>
                <a:gd name="T93" fmla="*/ 95 h 135"/>
                <a:gd name="T94" fmla="*/ 2 w 85"/>
                <a:gd name="T95" fmla="*/ 100 h 135"/>
                <a:gd name="T96" fmla="*/ 3 w 85"/>
                <a:gd name="T97" fmla="*/ 104 h 135"/>
                <a:gd name="T98" fmla="*/ 3 w 85"/>
                <a:gd name="T99" fmla="*/ 110 h 135"/>
                <a:gd name="T100" fmla="*/ 5 w 85"/>
                <a:gd name="T101" fmla="*/ 119 h 135"/>
                <a:gd name="T102" fmla="*/ 3 w 85"/>
                <a:gd name="T103" fmla="*/ 127 h 135"/>
                <a:gd name="T104" fmla="*/ 10 w 85"/>
                <a:gd name="T105" fmla="*/ 130 h 135"/>
                <a:gd name="T106" fmla="*/ 15 w 85"/>
                <a:gd name="T107" fmla="*/ 133 h 135"/>
                <a:gd name="T108" fmla="*/ 24 w 85"/>
                <a:gd name="T109" fmla="*/ 135 h 135"/>
                <a:gd name="T110" fmla="*/ 49 w 85"/>
                <a:gd name="T111" fmla="*/ 129 h 135"/>
                <a:gd name="T112" fmla="*/ 56 w 85"/>
                <a:gd name="T113" fmla="*/ 128 h 135"/>
                <a:gd name="T114" fmla="*/ 60 w 85"/>
                <a:gd name="T115" fmla="*/ 123 h 135"/>
                <a:gd name="T116" fmla="*/ 72 w 85"/>
                <a:gd name="T117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13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9" name="Freeform 90">
              <a:extLst>
                <a:ext uri="{FF2B5EF4-FFF2-40B4-BE49-F238E27FC236}">
                  <a16:creationId xmlns="" xmlns:a16="http://schemas.microsoft.com/office/drawing/2014/main" id="{6A08B58A-3418-4438-8AC2-A6C459E48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901" y="2416175"/>
              <a:ext cx="427038" cy="341313"/>
            </a:xfrm>
            <a:custGeom>
              <a:avLst/>
              <a:gdLst>
                <a:gd name="T0" fmla="*/ 102 w 170"/>
                <a:gd name="T1" fmla="*/ 29 h 136"/>
                <a:gd name="T2" fmla="*/ 87 w 170"/>
                <a:gd name="T3" fmla="*/ 27 h 136"/>
                <a:gd name="T4" fmla="*/ 78 w 170"/>
                <a:gd name="T5" fmla="*/ 24 h 136"/>
                <a:gd name="T6" fmla="*/ 59 w 170"/>
                <a:gd name="T7" fmla="*/ 10 h 136"/>
                <a:gd name="T8" fmla="*/ 43 w 170"/>
                <a:gd name="T9" fmla="*/ 0 h 136"/>
                <a:gd name="T10" fmla="*/ 36 w 170"/>
                <a:gd name="T11" fmla="*/ 0 h 136"/>
                <a:gd name="T12" fmla="*/ 28 w 170"/>
                <a:gd name="T13" fmla="*/ 3 h 136"/>
                <a:gd name="T14" fmla="*/ 20 w 170"/>
                <a:gd name="T15" fmla="*/ 8 h 136"/>
                <a:gd name="T16" fmla="*/ 26 w 170"/>
                <a:gd name="T17" fmla="*/ 15 h 136"/>
                <a:gd name="T18" fmla="*/ 21 w 170"/>
                <a:gd name="T19" fmla="*/ 19 h 136"/>
                <a:gd name="T20" fmla="*/ 16 w 170"/>
                <a:gd name="T21" fmla="*/ 21 h 136"/>
                <a:gd name="T22" fmla="*/ 10 w 170"/>
                <a:gd name="T23" fmla="*/ 26 h 136"/>
                <a:gd name="T24" fmla="*/ 2 w 170"/>
                <a:gd name="T25" fmla="*/ 22 h 136"/>
                <a:gd name="T26" fmla="*/ 1 w 170"/>
                <a:gd name="T27" fmla="*/ 25 h 136"/>
                <a:gd name="T28" fmla="*/ 1 w 170"/>
                <a:gd name="T29" fmla="*/ 27 h 136"/>
                <a:gd name="T30" fmla="*/ 2 w 170"/>
                <a:gd name="T31" fmla="*/ 36 h 136"/>
                <a:gd name="T32" fmla="*/ 8 w 170"/>
                <a:gd name="T33" fmla="*/ 44 h 136"/>
                <a:gd name="T34" fmla="*/ 20 w 170"/>
                <a:gd name="T35" fmla="*/ 62 h 136"/>
                <a:gd name="T36" fmla="*/ 26 w 170"/>
                <a:gd name="T37" fmla="*/ 71 h 136"/>
                <a:gd name="T38" fmla="*/ 33 w 170"/>
                <a:gd name="T39" fmla="*/ 80 h 136"/>
                <a:gd name="T40" fmla="*/ 36 w 170"/>
                <a:gd name="T41" fmla="*/ 89 h 136"/>
                <a:gd name="T42" fmla="*/ 42 w 170"/>
                <a:gd name="T43" fmla="*/ 102 h 136"/>
                <a:gd name="T44" fmla="*/ 51 w 170"/>
                <a:gd name="T45" fmla="*/ 113 h 136"/>
                <a:gd name="T46" fmla="*/ 59 w 170"/>
                <a:gd name="T47" fmla="*/ 125 h 136"/>
                <a:gd name="T48" fmla="*/ 61 w 170"/>
                <a:gd name="T49" fmla="*/ 131 h 136"/>
                <a:gd name="T50" fmla="*/ 64 w 170"/>
                <a:gd name="T51" fmla="*/ 136 h 136"/>
                <a:gd name="T52" fmla="*/ 68 w 170"/>
                <a:gd name="T53" fmla="*/ 134 h 136"/>
                <a:gd name="T54" fmla="*/ 68 w 170"/>
                <a:gd name="T55" fmla="*/ 130 h 136"/>
                <a:gd name="T56" fmla="*/ 71 w 170"/>
                <a:gd name="T57" fmla="*/ 127 h 136"/>
                <a:gd name="T58" fmla="*/ 77 w 170"/>
                <a:gd name="T59" fmla="*/ 128 h 136"/>
                <a:gd name="T60" fmla="*/ 87 w 170"/>
                <a:gd name="T61" fmla="*/ 129 h 136"/>
                <a:gd name="T62" fmla="*/ 98 w 170"/>
                <a:gd name="T63" fmla="*/ 130 h 136"/>
                <a:gd name="T64" fmla="*/ 104 w 170"/>
                <a:gd name="T65" fmla="*/ 128 h 136"/>
                <a:gd name="T66" fmla="*/ 116 w 170"/>
                <a:gd name="T67" fmla="*/ 117 h 136"/>
                <a:gd name="T68" fmla="*/ 132 w 170"/>
                <a:gd name="T69" fmla="*/ 117 h 136"/>
                <a:gd name="T70" fmla="*/ 164 w 170"/>
                <a:gd name="T71" fmla="*/ 106 h 136"/>
                <a:gd name="T72" fmla="*/ 170 w 170"/>
                <a:gd name="T73" fmla="*/ 89 h 136"/>
                <a:gd name="T74" fmla="*/ 166 w 170"/>
                <a:gd name="T75" fmla="*/ 83 h 136"/>
                <a:gd name="T76" fmla="*/ 145 w 170"/>
                <a:gd name="T77" fmla="*/ 81 h 136"/>
                <a:gd name="T78" fmla="*/ 139 w 170"/>
                <a:gd name="T79" fmla="*/ 73 h 136"/>
                <a:gd name="T80" fmla="*/ 136 w 170"/>
                <a:gd name="T81" fmla="*/ 67 h 136"/>
                <a:gd name="T82" fmla="*/ 129 w 170"/>
                <a:gd name="T83" fmla="*/ 63 h 136"/>
                <a:gd name="T84" fmla="*/ 125 w 170"/>
                <a:gd name="T85" fmla="*/ 54 h 136"/>
                <a:gd name="T86" fmla="*/ 121 w 170"/>
                <a:gd name="T87" fmla="*/ 45 h 136"/>
                <a:gd name="T88" fmla="*/ 113 w 170"/>
                <a:gd name="T89" fmla="*/ 36 h 136"/>
                <a:gd name="T90" fmla="*/ 112 w 170"/>
                <a:gd name="T91" fmla="*/ 32 h 136"/>
                <a:gd name="T92" fmla="*/ 106 w 170"/>
                <a:gd name="T93" fmla="*/ 32 h 136"/>
                <a:gd name="T94" fmla="*/ 102 w 170"/>
                <a:gd name="T95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6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0" name="Freeform 91">
              <a:extLst>
                <a:ext uri="{FF2B5EF4-FFF2-40B4-BE49-F238E27FC236}">
                  <a16:creationId xmlns="" xmlns:a16="http://schemas.microsoft.com/office/drawing/2014/main" id="{05D06F10-3A98-48C9-B535-0592CA1E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6" y="2574925"/>
              <a:ext cx="160338" cy="180975"/>
            </a:xfrm>
            <a:custGeom>
              <a:avLst/>
              <a:gdLst>
                <a:gd name="T0" fmla="*/ 32 w 64"/>
                <a:gd name="T1" fmla="*/ 1 h 72"/>
                <a:gd name="T2" fmla="*/ 32 w 64"/>
                <a:gd name="T3" fmla="*/ 7 h 72"/>
                <a:gd name="T4" fmla="*/ 27 w 64"/>
                <a:gd name="T5" fmla="*/ 14 h 72"/>
                <a:gd name="T6" fmla="*/ 24 w 64"/>
                <a:gd name="T7" fmla="*/ 20 h 72"/>
                <a:gd name="T8" fmla="*/ 26 w 64"/>
                <a:gd name="T9" fmla="*/ 20 h 72"/>
                <a:gd name="T10" fmla="*/ 30 w 64"/>
                <a:gd name="T11" fmla="*/ 26 h 72"/>
                <a:gd name="T12" fmla="*/ 24 w 64"/>
                <a:gd name="T13" fmla="*/ 43 h 72"/>
                <a:gd name="T14" fmla="*/ 0 w 64"/>
                <a:gd name="T15" fmla="*/ 51 h 72"/>
                <a:gd name="T16" fmla="*/ 10 w 64"/>
                <a:gd name="T17" fmla="*/ 72 h 72"/>
                <a:gd name="T18" fmla="*/ 12 w 64"/>
                <a:gd name="T19" fmla="*/ 71 h 72"/>
                <a:gd name="T20" fmla="*/ 25 w 64"/>
                <a:gd name="T21" fmla="*/ 68 h 72"/>
                <a:gd name="T22" fmla="*/ 28 w 64"/>
                <a:gd name="T23" fmla="*/ 62 h 72"/>
                <a:gd name="T24" fmla="*/ 37 w 64"/>
                <a:gd name="T25" fmla="*/ 61 h 72"/>
                <a:gd name="T26" fmla="*/ 42 w 64"/>
                <a:gd name="T27" fmla="*/ 53 h 72"/>
                <a:gd name="T28" fmla="*/ 47 w 64"/>
                <a:gd name="T29" fmla="*/ 51 h 72"/>
                <a:gd name="T30" fmla="*/ 50 w 64"/>
                <a:gd name="T31" fmla="*/ 40 h 72"/>
                <a:gd name="T32" fmla="*/ 56 w 64"/>
                <a:gd name="T33" fmla="*/ 35 h 72"/>
                <a:gd name="T34" fmla="*/ 63 w 64"/>
                <a:gd name="T35" fmla="*/ 26 h 72"/>
                <a:gd name="T36" fmla="*/ 62 w 64"/>
                <a:gd name="T37" fmla="*/ 22 h 72"/>
                <a:gd name="T38" fmla="*/ 55 w 64"/>
                <a:gd name="T39" fmla="*/ 13 h 72"/>
                <a:gd name="T40" fmla="*/ 42 w 64"/>
                <a:gd name="T41" fmla="*/ 8 h 72"/>
                <a:gd name="T42" fmla="*/ 38 w 64"/>
                <a:gd name="T43" fmla="*/ 0 h 72"/>
                <a:gd name="T44" fmla="*/ 35 w 64"/>
                <a:gd name="T45" fmla="*/ 1 h 72"/>
                <a:gd name="T46" fmla="*/ 32 w 64"/>
                <a:gd name="T47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2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1" name="Freeform 92">
              <a:extLst>
                <a:ext uri="{FF2B5EF4-FFF2-40B4-BE49-F238E27FC236}">
                  <a16:creationId xmlns="" xmlns:a16="http://schemas.microsoft.com/office/drawing/2014/main" id="{8A2AF767-3D41-42C1-8377-9377CAFA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338" y="2551113"/>
              <a:ext cx="23813" cy="34925"/>
            </a:xfrm>
            <a:custGeom>
              <a:avLst/>
              <a:gdLst>
                <a:gd name="T0" fmla="*/ 7 w 10"/>
                <a:gd name="T1" fmla="*/ 13 h 14"/>
                <a:gd name="T2" fmla="*/ 7 w 10"/>
                <a:gd name="T3" fmla="*/ 11 h 14"/>
                <a:gd name="T4" fmla="*/ 6 w 10"/>
                <a:gd name="T5" fmla="*/ 1 h 14"/>
                <a:gd name="T6" fmla="*/ 1 w 10"/>
                <a:gd name="T7" fmla="*/ 9 h 14"/>
                <a:gd name="T8" fmla="*/ 0 w 10"/>
                <a:gd name="T9" fmla="*/ 9 h 14"/>
                <a:gd name="T10" fmla="*/ 7 w 10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2" name="Freeform 93">
              <a:extLst>
                <a:ext uri="{FF2B5EF4-FFF2-40B4-BE49-F238E27FC236}">
                  <a16:creationId xmlns="" xmlns:a16="http://schemas.microsoft.com/office/drawing/2014/main" id="{95A4CDA9-DE0F-4458-A6F6-E52E0752F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1" y="2546350"/>
              <a:ext cx="98425" cy="77788"/>
            </a:xfrm>
            <a:custGeom>
              <a:avLst/>
              <a:gdLst>
                <a:gd name="T0" fmla="*/ 6 w 39"/>
                <a:gd name="T1" fmla="*/ 29 h 31"/>
                <a:gd name="T2" fmla="*/ 25 w 39"/>
                <a:gd name="T3" fmla="*/ 31 h 31"/>
                <a:gd name="T4" fmla="*/ 28 w 39"/>
                <a:gd name="T5" fmla="*/ 25 h 31"/>
                <a:gd name="T6" fmla="*/ 33 w 39"/>
                <a:gd name="T7" fmla="*/ 18 h 31"/>
                <a:gd name="T8" fmla="*/ 33 w 39"/>
                <a:gd name="T9" fmla="*/ 12 h 31"/>
                <a:gd name="T10" fmla="*/ 36 w 39"/>
                <a:gd name="T11" fmla="*/ 12 h 31"/>
                <a:gd name="T12" fmla="*/ 39 w 39"/>
                <a:gd name="T13" fmla="*/ 11 h 31"/>
                <a:gd name="T14" fmla="*/ 36 w 39"/>
                <a:gd name="T15" fmla="*/ 1 h 31"/>
                <a:gd name="T16" fmla="*/ 27 w 39"/>
                <a:gd name="T17" fmla="*/ 11 h 31"/>
                <a:gd name="T18" fmla="*/ 12 w 39"/>
                <a:gd name="T19" fmla="*/ 19 h 31"/>
                <a:gd name="T20" fmla="*/ 2 w 39"/>
                <a:gd name="T21" fmla="*/ 21 h 31"/>
                <a:gd name="T22" fmla="*/ 0 w 39"/>
                <a:gd name="T23" fmla="*/ 21 h 31"/>
                <a:gd name="T24" fmla="*/ 6 w 39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3" name="Freeform 94">
              <a:extLst>
                <a:ext uri="{FF2B5EF4-FFF2-40B4-BE49-F238E27FC236}">
                  <a16:creationId xmlns="" xmlns:a16="http://schemas.microsoft.com/office/drawing/2014/main" id="{2DF6FA2A-01DC-4FBB-9DCB-56D9A32B1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826" y="2962275"/>
              <a:ext cx="395288" cy="120650"/>
            </a:xfrm>
            <a:custGeom>
              <a:avLst/>
              <a:gdLst>
                <a:gd name="T0" fmla="*/ 29 w 157"/>
                <a:gd name="T1" fmla="*/ 17 h 48"/>
                <a:gd name="T2" fmla="*/ 22 w 157"/>
                <a:gd name="T3" fmla="*/ 9 h 48"/>
                <a:gd name="T4" fmla="*/ 19 w 157"/>
                <a:gd name="T5" fmla="*/ 5 h 48"/>
                <a:gd name="T6" fmla="*/ 18 w 157"/>
                <a:gd name="T7" fmla="*/ 4 h 48"/>
                <a:gd name="T8" fmla="*/ 15 w 157"/>
                <a:gd name="T9" fmla="*/ 7 h 48"/>
                <a:gd name="T10" fmla="*/ 9 w 157"/>
                <a:gd name="T11" fmla="*/ 6 h 48"/>
                <a:gd name="T12" fmla="*/ 5 w 157"/>
                <a:gd name="T13" fmla="*/ 1 h 48"/>
                <a:gd name="T14" fmla="*/ 0 w 157"/>
                <a:gd name="T15" fmla="*/ 1 h 48"/>
                <a:gd name="T16" fmla="*/ 3 w 157"/>
                <a:gd name="T17" fmla="*/ 13 h 48"/>
                <a:gd name="T18" fmla="*/ 11 w 157"/>
                <a:gd name="T19" fmla="*/ 29 h 48"/>
                <a:gd name="T20" fmla="*/ 19 w 157"/>
                <a:gd name="T21" fmla="*/ 36 h 48"/>
                <a:gd name="T22" fmla="*/ 34 w 157"/>
                <a:gd name="T23" fmla="*/ 44 h 48"/>
                <a:gd name="T24" fmla="*/ 29 w 157"/>
                <a:gd name="T25" fmla="*/ 33 h 48"/>
                <a:gd name="T26" fmla="*/ 29 w 157"/>
                <a:gd name="T27" fmla="*/ 17 h 48"/>
                <a:gd name="T28" fmla="*/ 150 w 157"/>
                <a:gd name="T29" fmla="*/ 8 h 48"/>
                <a:gd name="T30" fmla="*/ 143 w 157"/>
                <a:gd name="T31" fmla="*/ 6 h 48"/>
                <a:gd name="T32" fmla="*/ 136 w 157"/>
                <a:gd name="T33" fmla="*/ 0 h 48"/>
                <a:gd name="T34" fmla="*/ 129 w 157"/>
                <a:gd name="T35" fmla="*/ 8 h 48"/>
                <a:gd name="T36" fmla="*/ 125 w 157"/>
                <a:gd name="T37" fmla="*/ 14 h 48"/>
                <a:gd name="T38" fmla="*/ 123 w 157"/>
                <a:gd name="T39" fmla="*/ 16 h 48"/>
                <a:gd name="T40" fmla="*/ 123 w 157"/>
                <a:gd name="T41" fmla="*/ 20 h 48"/>
                <a:gd name="T42" fmla="*/ 118 w 157"/>
                <a:gd name="T43" fmla="*/ 22 h 48"/>
                <a:gd name="T44" fmla="*/ 114 w 157"/>
                <a:gd name="T45" fmla="*/ 17 h 48"/>
                <a:gd name="T46" fmla="*/ 114 w 157"/>
                <a:gd name="T47" fmla="*/ 17 h 48"/>
                <a:gd name="T48" fmla="*/ 106 w 157"/>
                <a:gd name="T49" fmla="*/ 28 h 48"/>
                <a:gd name="T50" fmla="*/ 95 w 157"/>
                <a:gd name="T51" fmla="*/ 31 h 48"/>
                <a:gd name="T52" fmla="*/ 90 w 157"/>
                <a:gd name="T53" fmla="*/ 42 h 48"/>
                <a:gd name="T54" fmla="*/ 78 w 157"/>
                <a:gd name="T55" fmla="*/ 39 h 48"/>
                <a:gd name="T56" fmla="*/ 80 w 157"/>
                <a:gd name="T57" fmla="*/ 44 h 48"/>
                <a:gd name="T58" fmla="*/ 87 w 157"/>
                <a:gd name="T59" fmla="*/ 47 h 48"/>
                <a:gd name="T60" fmla="*/ 97 w 157"/>
                <a:gd name="T61" fmla="*/ 46 h 48"/>
                <a:gd name="T62" fmla="*/ 105 w 157"/>
                <a:gd name="T63" fmla="*/ 43 h 48"/>
                <a:gd name="T64" fmla="*/ 113 w 157"/>
                <a:gd name="T65" fmla="*/ 44 h 48"/>
                <a:gd name="T66" fmla="*/ 120 w 157"/>
                <a:gd name="T67" fmla="*/ 39 h 48"/>
                <a:gd name="T68" fmla="*/ 122 w 157"/>
                <a:gd name="T69" fmla="*/ 32 h 48"/>
                <a:gd name="T70" fmla="*/ 127 w 157"/>
                <a:gd name="T71" fmla="*/ 25 h 48"/>
                <a:gd name="T72" fmla="*/ 140 w 157"/>
                <a:gd name="T73" fmla="*/ 19 h 48"/>
                <a:gd name="T74" fmla="*/ 143 w 157"/>
                <a:gd name="T75" fmla="*/ 21 h 48"/>
                <a:gd name="T76" fmla="*/ 148 w 157"/>
                <a:gd name="T77" fmla="*/ 16 h 48"/>
                <a:gd name="T78" fmla="*/ 156 w 157"/>
                <a:gd name="T79" fmla="*/ 13 h 48"/>
                <a:gd name="T80" fmla="*/ 150 w 157"/>
                <a:gd name="T81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48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4" name="Freeform 95">
              <a:extLst>
                <a:ext uri="{FF2B5EF4-FFF2-40B4-BE49-F238E27FC236}">
                  <a16:creationId xmlns="" xmlns:a16="http://schemas.microsoft.com/office/drawing/2014/main" id="{FB8228C2-8D92-4743-B2B7-65337B764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3001963"/>
              <a:ext cx="25400" cy="15875"/>
            </a:xfrm>
            <a:custGeom>
              <a:avLst/>
              <a:gdLst>
                <a:gd name="T0" fmla="*/ 4 w 10"/>
                <a:gd name="T1" fmla="*/ 6 h 6"/>
                <a:gd name="T2" fmla="*/ 9 w 10"/>
                <a:gd name="T3" fmla="*/ 4 h 6"/>
                <a:gd name="T4" fmla="*/ 9 w 10"/>
                <a:gd name="T5" fmla="*/ 0 h 6"/>
                <a:gd name="T6" fmla="*/ 5 w 10"/>
                <a:gd name="T7" fmla="*/ 2 h 6"/>
                <a:gd name="T8" fmla="*/ 0 w 10"/>
                <a:gd name="T9" fmla="*/ 1 h 6"/>
                <a:gd name="T10" fmla="*/ 4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5" name="Freeform 96">
              <a:extLst>
                <a:ext uri="{FF2B5EF4-FFF2-40B4-BE49-F238E27FC236}">
                  <a16:creationId xmlns="" xmlns:a16="http://schemas.microsoft.com/office/drawing/2014/main" id="{52246AE7-1F13-4A81-B71F-FF8D76427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6" y="2292350"/>
              <a:ext cx="198438" cy="193675"/>
            </a:xfrm>
            <a:custGeom>
              <a:avLst/>
              <a:gdLst>
                <a:gd name="T0" fmla="*/ 66 w 79"/>
                <a:gd name="T1" fmla="*/ 70 h 77"/>
                <a:gd name="T2" fmla="*/ 70 w 79"/>
                <a:gd name="T3" fmla="*/ 67 h 77"/>
                <a:gd name="T4" fmla="*/ 75 w 79"/>
                <a:gd name="T5" fmla="*/ 70 h 77"/>
                <a:gd name="T6" fmla="*/ 79 w 79"/>
                <a:gd name="T7" fmla="*/ 68 h 77"/>
                <a:gd name="T8" fmla="*/ 74 w 79"/>
                <a:gd name="T9" fmla="*/ 62 h 77"/>
                <a:gd name="T10" fmla="*/ 71 w 79"/>
                <a:gd name="T11" fmla="*/ 56 h 77"/>
                <a:gd name="T12" fmla="*/ 72 w 79"/>
                <a:gd name="T13" fmla="*/ 51 h 77"/>
                <a:gd name="T14" fmla="*/ 68 w 79"/>
                <a:gd name="T15" fmla="*/ 46 h 77"/>
                <a:gd name="T16" fmla="*/ 59 w 79"/>
                <a:gd name="T17" fmla="*/ 40 h 77"/>
                <a:gd name="T18" fmla="*/ 55 w 79"/>
                <a:gd name="T19" fmla="*/ 36 h 77"/>
                <a:gd name="T20" fmla="*/ 54 w 79"/>
                <a:gd name="T21" fmla="*/ 28 h 77"/>
                <a:gd name="T22" fmla="*/ 58 w 79"/>
                <a:gd name="T23" fmla="*/ 22 h 77"/>
                <a:gd name="T24" fmla="*/ 59 w 79"/>
                <a:gd name="T25" fmla="*/ 17 h 77"/>
                <a:gd name="T26" fmla="*/ 55 w 79"/>
                <a:gd name="T27" fmla="*/ 14 h 77"/>
                <a:gd name="T28" fmla="*/ 51 w 79"/>
                <a:gd name="T29" fmla="*/ 10 h 77"/>
                <a:gd name="T30" fmla="*/ 48 w 79"/>
                <a:gd name="T31" fmla="*/ 3 h 77"/>
                <a:gd name="T32" fmla="*/ 40 w 79"/>
                <a:gd name="T33" fmla="*/ 2 h 77"/>
                <a:gd name="T34" fmla="*/ 32 w 79"/>
                <a:gd name="T35" fmla="*/ 1 h 77"/>
                <a:gd name="T36" fmla="*/ 29 w 79"/>
                <a:gd name="T37" fmla="*/ 3 h 77"/>
                <a:gd name="T38" fmla="*/ 29 w 79"/>
                <a:gd name="T39" fmla="*/ 3 h 77"/>
                <a:gd name="T40" fmla="*/ 24 w 79"/>
                <a:gd name="T41" fmla="*/ 7 h 77"/>
                <a:gd name="T42" fmla="*/ 19 w 79"/>
                <a:gd name="T43" fmla="*/ 11 h 77"/>
                <a:gd name="T44" fmla="*/ 20 w 79"/>
                <a:gd name="T45" fmla="*/ 17 h 77"/>
                <a:gd name="T46" fmla="*/ 19 w 79"/>
                <a:gd name="T47" fmla="*/ 24 h 77"/>
                <a:gd name="T48" fmla="*/ 17 w 79"/>
                <a:gd name="T49" fmla="*/ 28 h 77"/>
                <a:gd name="T50" fmla="*/ 0 w 79"/>
                <a:gd name="T51" fmla="*/ 38 h 77"/>
                <a:gd name="T52" fmla="*/ 1 w 79"/>
                <a:gd name="T53" fmla="*/ 42 h 77"/>
                <a:gd name="T54" fmla="*/ 2 w 79"/>
                <a:gd name="T55" fmla="*/ 49 h 77"/>
                <a:gd name="T56" fmla="*/ 9 w 79"/>
                <a:gd name="T57" fmla="*/ 49 h 77"/>
                <a:gd name="T58" fmla="*/ 25 w 79"/>
                <a:gd name="T59" fmla="*/ 59 h 77"/>
                <a:gd name="T60" fmla="*/ 44 w 79"/>
                <a:gd name="T61" fmla="*/ 73 h 77"/>
                <a:gd name="T62" fmla="*/ 53 w 79"/>
                <a:gd name="T63" fmla="*/ 76 h 77"/>
                <a:gd name="T64" fmla="*/ 63 w 79"/>
                <a:gd name="T65" fmla="*/ 77 h 77"/>
                <a:gd name="T66" fmla="*/ 66 w 79"/>
                <a:gd name="T67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77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6" name="Freeform 97">
              <a:extLst>
                <a:ext uri="{FF2B5EF4-FFF2-40B4-BE49-F238E27FC236}">
                  <a16:creationId xmlns="" xmlns:a16="http://schemas.microsoft.com/office/drawing/2014/main" id="{BC744038-DB21-4FA8-9DD6-DD1654A5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6" y="2460625"/>
              <a:ext cx="38100" cy="34925"/>
            </a:xfrm>
            <a:custGeom>
              <a:avLst/>
              <a:gdLst>
                <a:gd name="T0" fmla="*/ 5 w 15"/>
                <a:gd name="T1" fmla="*/ 11 h 14"/>
                <a:gd name="T2" fmla="*/ 9 w 15"/>
                <a:gd name="T3" fmla="*/ 14 h 14"/>
                <a:gd name="T4" fmla="*/ 15 w 15"/>
                <a:gd name="T5" fmla="*/ 14 h 14"/>
                <a:gd name="T6" fmla="*/ 11 w 15"/>
                <a:gd name="T7" fmla="*/ 4 h 14"/>
                <a:gd name="T8" fmla="*/ 12 w 15"/>
                <a:gd name="T9" fmla="*/ 3 h 14"/>
                <a:gd name="T10" fmla="*/ 7 w 15"/>
                <a:gd name="T11" fmla="*/ 0 h 14"/>
                <a:gd name="T12" fmla="*/ 3 w 15"/>
                <a:gd name="T13" fmla="*/ 3 h 14"/>
                <a:gd name="T14" fmla="*/ 0 w 15"/>
                <a:gd name="T15" fmla="*/ 10 h 14"/>
                <a:gd name="T16" fmla="*/ 5 w 15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7" name="Freeform 98">
              <a:extLst>
                <a:ext uri="{FF2B5EF4-FFF2-40B4-BE49-F238E27FC236}">
                  <a16:creationId xmlns="" xmlns:a16="http://schemas.microsoft.com/office/drawing/2014/main" id="{A7C4DE6C-7358-4349-AD09-B60BD5712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2913" y="1949450"/>
              <a:ext cx="296863" cy="249238"/>
            </a:xfrm>
            <a:custGeom>
              <a:avLst/>
              <a:gdLst>
                <a:gd name="T0" fmla="*/ 103 w 118"/>
                <a:gd name="T1" fmla="*/ 23 h 99"/>
                <a:gd name="T2" fmla="*/ 99 w 118"/>
                <a:gd name="T3" fmla="*/ 21 h 99"/>
                <a:gd name="T4" fmla="*/ 94 w 118"/>
                <a:gd name="T5" fmla="*/ 19 h 99"/>
                <a:gd name="T6" fmla="*/ 86 w 118"/>
                <a:gd name="T7" fmla="*/ 17 h 99"/>
                <a:gd name="T8" fmla="*/ 81 w 118"/>
                <a:gd name="T9" fmla="*/ 15 h 99"/>
                <a:gd name="T10" fmla="*/ 79 w 118"/>
                <a:gd name="T11" fmla="*/ 11 h 99"/>
                <a:gd name="T12" fmla="*/ 76 w 118"/>
                <a:gd name="T13" fmla="*/ 13 h 99"/>
                <a:gd name="T14" fmla="*/ 73 w 118"/>
                <a:gd name="T15" fmla="*/ 10 h 99"/>
                <a:gd name="T16" fmla="*/ 68 w 118"/>
                <a:gd name="T17" fmla="*/ 7 h 99"/>
                <a:gd name="T18" fmla="*/ 64 w 118"/>
                <a:gd name="T19" fmla="*/ 4 h 99"/>
                <a:gd name="T20" fmla="*/ 61 w 118"/>
                <a:gd name="T21" fmla="*/ 1 h 99"/>
                <a:gd name="T22" fmla="*/ 60 w 118"/>
                <a:gd name="T23" fmla="*/ 0 h 99"/>
                <a:gd name="T24" fmla="*/ 58 w 118"/>
                <a:gd name="T25" fmla="*/ 0 h 99"/>
                <a:gd name="T26" fmla="*/ 54 w 118"/>
                <a:gd name="T27" fmla="*/ 7 h 99"/>
                <a:gd name="T28" fmla="*/ 45 w 118"/>
                <a:gd name="T29" fmla="*/ 13 h 99"/>
                <a:gd name="T30" fmla="*/ 40 w 118"/>
                <a:gd name="T31" fmla="*/ 19 h 99"/>
                <a:gd name="T32" fmla="*/ 30 w 118"/>
                <a:gd name="T33" fmla="*/ 15 h 99"/>
                <a:gd name="T34" fmla="*/ 25 w 118"/>
                <a:gd name="T35" fmla="*/ 18 h 99"/>
                <a:gd name="T36" fmla="*/ 26 w 118"/>
                <a:gd name="T37" fmla="*/ 27 h 99"/>
                <a:gd name="T38" fmla="*/ 19 w 118"/>
                <a:gd name="T39" fmla="*/ 27 h 99"/>
                <a:gd name="T40" fmla="*/ 14 w 118"/>
                <a:gd name="T41" fmla="*/ 24 h 99"/>
                <a:gd name="T42" fmla="*/ 7 w 118"/>
                <a:gd name="T43" fmla="*/ 25 h 99"/>
                <a:gd name="T44" fmla="*/ 2 w 118"/>
                <a:gd name="T45" fmla="*/ 29 h 99"/>
                <a:gd name="T46" fmla="*/ 3 w 118"/>
                <a:gd name="T47" fmla="*/ 34 h 99"/>
                <a:gd name="T48" fmla="*/ 13 w 118"/>
                <a:gd name="T49" fmla="*/ 37 h 99"/>
                <a:gd name="T50" fmla="*/ 20 w 118"/>
                <a:gd name="T51" fmla="*/ 39 h 99"/>
                <a:gd name="T52" fmla="*/ 23 w 118"/>
                <a:gd name="T53" fmla="*/ 43 h 99"/>
                <a:gd name="T54" fmla="*/ 29 w 118"/>
                <a:gd name="T55" fmla="*/ 50 h 99"/>
                <a:gd name="T56" fmla="*/ 31 w 118"/>
                <a:gd name="T57" fmla="*/ 56 h 99"/>
                <a:gd name="T58" fmla="*/ 30 w 118"/>
                <a:gd name="T59" fmla="*/ 66 h 99"/>
                <a:gd name="T60" fmla="*/ 26 w 118"/>
                <a:gd name="T61" fmla="*/ 80 h 99"/>
                <a:gd name="T62" fmla="*/ 26 w 118"/>
                <a:gd name="T63" fmla="*/ 80 h 99"/>
                <a:gd name="T64" fmla="*/ 30 w 118"/>
                <a:gd name="T65" fmla="*/ 82 h 99"/>
                <a:gd name="T66" fmla="*/ 38 w 118"/>
                <a:gd name="T67" fmla="*/ 86 h 99"/>
                <a:gd name="T68" fmla="*/ 45 w 118"/>
                <a:gd name="T69" fmla="*/ 86 h 99"/>
                <a:gd name="T70" fmla="*/ 48 w 118"/>
                <a:gd name="T71" fmla="*/ 86 h 99"/>
                <a:gd name="T72" fmla="*/ 58 w 118"/>
                <a:gd name="T73" fmla="*/ 89 h 99"/>
                <a:gd name="T74" fmla="*/ 66 w 118"/>
                <a:gd name="T75" fmla="*/ 89 h 99"/>
                <a:gd name="T76" fmla="*/ 66 w 118"/>
                <a:gd name="T77" fmla="*/ 87 h 99"/>
                <a:gd name="T78" fmla="*/ 72 w 118"/>
                <a:gd name="T79" fmla="*/ 79 h 99"/>
                <a:gd name="T80" fmla="*/ 87 w 118"/>
                <a:gd name="T81" fmla="*/ 82 h 99"/>
                <a:gd name="T82" fmla="*/ 96 w 118"/>
                <a:gd name="T83" fmla="*/ 79 h 99"/>
                <a:gd name="T84" fmla="*/ 101 w 118"/>
                <a:gd name="T85" fmla="*/ 76 h 99"/>
                <a:gd name="T86" fmla="*/ 102 w 118"/>
                <a:gd name="T87" fmla="*/ 73 h 99"/>
                <a:gd name="T88" fmla="*/ 99 w 118"/>
                <a:gd name="T89" fmla="*/ 72 h 99"/>
                <a:gd name="T90" fmla="*/ 97 w 118"/>
                <a:gd name="T91" fmla="*/ 68 h 99"/>
                <a:gd name="T92" fmla="*/ 94 w 118"/>
                <a:gd name="T93" fmla="*/ 64 h 99"/>
                <a:gd name="T94" fmla="*/ 96 w 118"/>
                <a:gd name="T95" fmla="*/ 62 h 99"/>
                <a:gd name="T96" fmla="*/ 98 w 118"/>
                <a:gd name="T97" fmla="*/ 59 h 99"/>
                <a:gd name="T98" fmla="*/ 97 w 118"/>
                <a:gd name="T99" fmla="*/ 55 h 99"/>
                <a:gd name="T100" fmla="*/ 95 w 118"/>
                <a:gd name="T101" fmla="*/ 51 h 99"/>
                <a:gd name="T102" fmla="*/ 92 w 118"/>
                <a:gd name="T103" fmla="*/ 50 h 99"/>
                <a:gd name="T104" fmla="*/ 91 w 118"/>
                <a:gd name="T105" fmla="*/ 48 h 99"/>
                <a:gd name="T106" fmla="*/ 96 w 118"/>
                <a:gd name="T107" fmla="*/ 41 h 99"/>
                <a:gd name="T108" fmla="*/ 100 w 118"/>
                <a:gd name="T109" fmla="*/ 38 h 99"/>
                <a:gd name="T110" fmla="*/ 102 w 118"/>
                <a:gd name="T111" fmla="*/ 32 h 99"/>
                <a:gd name="T112" fmla="*/ 105 w 118"/>
                <a:gd name="T113" fmla="*/ 25 h 99"/>
                <a:gd name="T114" fmla="*/ 103 w 118"/>
                <a:gd name="T115" fmla="*/ 23 h 99"/>
                <a:gd name="T116" fmla="*/ 116 w 118"/>
                <a:gd name="T117" fmla="*/ 83 h 99"/>
                <a:gd name="T118" fmla="*/ 111 w 118"/>
                <a:gd name="T119" fmla="*/ 87 h 99"/>
                <a:gd name="T120" fmla="*/ 114 w 118"/>
                <a:gd name="T121" fmla="*/ 98 h 99"/>
                <a:gd name="T122" fmla="*/ 116 w 118"/>
                <a:gd name="T123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9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8" name="Freeform 99">
              <a:extLst>
                <a:ext uri="{FF2B5EF4-FFF2-40B4-BE49-F238E27FC236}">
                  <a16:creationId xmlns="" xmlns:a16="http://schemas.microsoft.com/office/drawing/2014/main" id="{F563D07B-8DE3-4C14-B817-48829DA1A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1" y="2800350"/>
              <a:ext cx="47625" cy="25400"/>
            </a:xfrm>
            <a:custGeom>
              <a:avLst/>
              <a:gdLst>
                <a:gd name="T0" fmla="*/ 19 w 19"/>
                <a:gd name="T1" fmla="*/ 4 h 10"/>
                <a:gd name="T2" fmla="*/ 10 w 19"/>
                <a:gd name="T3" fmla="*/ 2 h 10"/>
                <a:gd name="T4" fmla="*/ 6 w 19"/>
                <a:gd name="T5" fmla="*/ 0 h 10"/>
                <a:gd name="T6" fmla="*/ 6 w 19"/>
                <a:gd name="T7" fmla="*/ 0 h 10"/>
                <a:gd name="T8" fmla="*/ 0 w 19"/>
                <a:gd name="T9" fmla="*/ 5 h 10"/>
                <a:gd name="T10" fmla="*/ 16 w 19"/>
                <a:gd name="T11" fmla="*/ 10 h 10"/>
                <a:gd name="T12" fmla="*/ 19 w 19"/>
                <a:gd name="T13" fmla="*/ 9 h 10"/>
                <a:gd name="T14" fmla="*/ 19 w 19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9" y="4"/>
                  </a:moveTo>
                  <a:cubicBezTo>
                    <a:pt x="17" y="2"/>
                    <a:pt x="14" y="4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2"/>
                    <a:pt x="0" y="5"/>
                  </a:cubicBezTo>
                  <a:cubicBezTo>
                    <a:pt x="3" y="7"/>
                    <a:pt x="13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19" y="6"/>
                    <a:pt x="19" y="4"/>
                    <a:pt x="19" y="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9" name="Freeform 100">
              <a:extLst>
                <a:ext uri="{FF2B5EF4-FFF2-40B4-BE49-F238E27FC236}">
                  <a16:creationId xmlns="" xmlns:a16="http://schemas.microsoft.com/office/drawing/2014/main" id="{548B9B25-D5AF-4B3F-80F9-8CCE05769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476" y="2762250"/>
              <a:ext cx="125413" cy="68263"/>
            </a:xfrm>
            <a:custGeom>
              <a:avLst/>
              <a:gdLst>
                <a:gd name="T0" fmla="*/ 21 w 50"/>
                <a:gd name="T1" fmla="*/ 24 h 27"/>
                <a:gd name="T2" fmla="*/ 24 w 50"/>
                <a:gd name="T3" fmla="*/ 19 h 27"/>
                <a:gd name="T4" fmla="*/ 32 w 50"/>
                <a:gd name="T5" fmla="*/ 15 h 27"/>
                <a:gd name="T6" fmla="*/ 40 w 50"/>
                <a:gd name="T7" fmla="*/ 14 h 27"/>
                <a:gd name="T8" fmla="*/ 50 w 50"/>
                <a:gd name="T9" fmla="*/ 10 h 27"/>
                <a:gd name="T10" fmla="*/ 41 w 50"/>
                <a:gd name="T11" fmla="*/ 3 h 27"/>
                <a:gd name="T12" fmla="*/ 23 w 50"/>
                <a:gd name="T13" fmla="*/ 3 h 27"/>
                <a:gd name="T14" fmla="*/ 8 w 50"/>
                <a:gd name="T15" fmla="*/ 4 h 27"/>
                <a:gd name="T16" fmla="*/ 8 w 50"/>
                <a:gd name="T17" fmla="*/ 4 h 27"/>
                <a:gd name="T18" fmla="*/ 4 w 50"/>
                <a:gd name="T19" fmla="*/ 9 h 27"/>
                <a:gd name="T20" fmla="*/ 0 w 50"/>
                <a:gd name="T21" fmla="*/ 15 h 27"/>
                <a:gd name="T22" fmla="*/ 4 w 50"/>
                <a:gd name="T23" fmla="*/ 17 h 27"/>
                <a:gd name="T24" fmla="*/ 13 w 50"/>
                <a:gd name="T25" fmla="*/ 19 h 27"/>
                <a:gd name="T26" fmla="*/ 13 w 50"/>
                <a:gd name="T27" fmla="*/ 24 h 27"/>
                <a:gd name="T28" fmla="*/ 15 w 50"/>
                <a:gd name="T29" fmla="*/ 24 h 27"/>
                <a:gd name="T30" fmla="*/ 16 w 50"/>
                <a:gd name="T31" fmla="*/ 27 h 27"/>
                <a:gd name="T32" fmla="*/ 19 w 50"/>
                <a:gd name="T33" fmla="*/ 26 h 27"/>
                <a:gd name="T34" fmla="*/ 21 w 50"/>
                <a:gd name="T3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27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0" name="Freeform 101">
              <a:extLst>
                <a:ext uri="{FF2B5EF4-FFF2-40B4-BE49-F238E27FC236}">
                  <a16:creationId xmlns="" xmlns:a16="http://schemas.microsoft.com/office/drawing/2014/main" id="{FD8784E8-F8D9-42D0-9301-2AF19B02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2405063"/>
              <a:ext cx="615950" cy="382588"/>
            </a:xfrm>
            <a:custGeom>
              <a:avLst/>
              <a:gdLst>
                <a:gd name="T0" fmla="*/ 214 w 245"/>
                <a:gd name="T1" fmla="*/ 142 h 152"/>
                <a:gd name="T2" fmla="*/ 211 w 245"/>
                <a:gd name="T3" fmla="*/ 128 h 152"/>
                <a:gd name="T4" fmla="*/ 231 w 245"/>
                <a:gd name="T5" fmla="*/ 123 h 152"/>
                <a:gd name="T6" fmla="*/ 238 w 245"/>
                <a:gd name="T7" fmla="*/ 115 h 152"/>
                <a:gd name="T8" fmla="*/ 244 w 245"/>
                <a:gd name="T9" fmla="*/ 99 h 152"/>
                <a:gd name="T10" fmla="*/ 224 w 245"/>
                <a:gd name="T11" fmla="*/ 98 h 152"/>
                <a:gd name="T12" fmla="*/ 212 w 245"/>
                <a:gd name="T13" fmla="*/ 114 h 152"/>
                <a:gd name="T14" fmla="*/ 200 w 245"/>
                <a:gd name="T15" fmla="*/ 121 h 152"/>
                <a:gd name="T16" fmla="*/ 172 w 245"/>
                <a:gd name="T17" fmla="*/ 121 h 152"/>
                <a:gd name="T18" fmla="*/ 159 w 245"/>
                <a:gd name="T19" fmla="*/ 102 h 152"/>
                <a:gd name="T20" fmla="*/ 159 w 245"/>
                <a:gd name="T21" fmla="*/ 64 h 152"/>
                <a:gd name="T22" fmla="*/ 156 w 245"/>
                <a:gd name="T23" fmla="*/ 59 h 152"/>
                <a:gd name="T24" fmla="*/ 143 w 245"/>
                <a:gd name="T25" fmla="*/ 50 h 152"/>
                <a:gd name="T26" fmla="*/ 133 w 245"/>
                <a:gd name="T27" fmla="*/ 33 h 152"/>
                <a:gd name="T28" fmla="*/ 112 w 245"/>
                <a:gd name="T29" fmla="*/ 33 h 152"/>
                <a:gd name="T30" fmla="*/ 100 w 245"/>
                <a:gd name="T31" fmla="*/ 23 h 152"/>
                <a:gd name="T32" fmla="*/ 86 w 245"/>
                <a:gd name="T33" fmla="*/ 8 h 152"/>
                <a:gd name="T34" fmla="*/ 71 w 245"/>
                <a:gd name="T35" fmla="*/ 12 h 152"/>
                <a:gd name="T36" fmla="*/ 27 w 245"/>
                <a:gd name="T37" fmla="*/ 5 h 152"/>
                <a:gd name="T38" fmla="*/ 0 w 245"/>
                <a:gd name="T39" fmla="*/ 2 h 152"/>
                <a:gd name="T40" fmla="*/ 11 w 245"/>
                <a:gd name="T41" fmla="*/ 25 h 152"/>
                <a:gd name="T42" fmla="*/ 25 w 245"/>
                <a:gd name="T43" fmla="*/ 43 h 152"/>
                <a:gd name="T44" fmla="*/ 28 w 245"/>
                <a:gd name="T45" fmla="*/ 51 h 152"/>
                <a:gd name="T46" fmla="*/ 39 w 245"/>
                <a:gd name="T47" fmla="*/ 67 h 152"/>
                <a:gd name="T48" fmla="*/ 57 w 245"/>
                <a:gd name="T49" fmla="*/ 85 h 152"/>
                <a:gd name="T50" fmla="*/ 59 w 245"/>
                <a:gd name="T51" fmla="*/ 76 h 152"/>
                <a:gd name="T52" fmla="*/ 50 w 245"/>
                <a:gd name="T53" fmla="*/ 66 h 152"/>
                <a:gd name="T54" fmla="*/ 36 w 245"/>
                <a:gd name="T55" fmla="*/ 43 h 152"/>
                <a:gd name="T56" fmla="*/ 31 w 245"/>
                <a:gd name="T57" fmla="*/ 30 h 152"/>
                <a:gd name="T58" fmla="*/ 20 w 245"/>
                <a:gd name="T59" fmla="*/ 21 h 152"/>
                <a:gd name="T60" fmla="*/ 20 w 245"/>
                <a:gd name="T61" fmla="*/ 8 h 152"/>
                <a:gd name="T62" fmla="*/ 27 w 245"/>
                <a:gd name="T63" fmla="*/ 11 h 152"/>
                <a:gd name="T64" fmla="*/ 34 w 245"/>
                <a:gd name="T65" fmla="*/ 22 h 152"/>
                <a:gd name="T66" fmla="*/ 39 w 245"/>
                <a:gd name="T67" fmla="*/ 34 h 152"/>
                <a:gd name="T68" fmla="*/ 52 w 245"/>
                <a:gd name="T69" fmla="*/ 43 h 152"/>
                <a:gd name="T70" fmla="*/ 61 w 245"/>
                <a:gd name="T71" fmla="*/ 53 h 152"/>
                <a:gd name="T72" fmla="*/ 68 w 245"/>
                <a:gd name="T73" fmla="*/ 64 h 152"/>
                <a:gd name="T74" fmla="*/ 91 w 245"/>
                <a:gd name="T75" fmla="*/ 89 h 152"/>
                <a:gd name="T76" fmla="*/ 95 w 245"/>
                <a:gd name="T77" fmla="*/ 104 h 152"/>
                <a:gd name="T78" fmla="*/ 99 w 245"/>
                <a:gd name="T79" fmla="*/ 116 h 152"/>
                <a:gd name="T80" fmla="*/ 123 w 245"/>
                <a:gd name="T81" fmla="*/ 128 h 152"/>
                <a:gd name="T82" fmla="*/ 157 w 245"/>
                <a:gd name="T83" fmla="*/ 144 h 152"/>
                <a:gd name="T84" fmla="*/ 188 w 245"/>
                <a:gd name="T85" fmla="*/ 145 h 152"/>
                <a:gd name="T86" fmla="*/ 204 w 245"/>
                <a:gd name="T8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52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1" name="Freeform 102">
              <a:extLst>
                <a:ext uri="{FF2B5EF4-FFF2-40B4-BE49-F238E27FC236}">
                  <a16:creationId xmlns="" xmlns:a16="http://schemas.microsoft.com/office/drawing/2014/main" id="{B05B1935-744C-4E5B-9F14-FC9C9619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388" y="2727325"/>
              <a:ext cx="85725" cy="85725"/>
            </a:xfrm>
            <a:custGeom>
              <a:avLst/>
              <a:gdLst>
                <a:gd name="T0" fmla="*/ 30 w 34"/>
                <a:gd name="T1" fmla="*/ 23 h 34"/>
                <a:gd name="T2" fmla="*/ 34 w 34"/>
                <a:gd name="T3" fmla="*/ 18 h 34"/>
                <a:gd name="T4" fmla="*/ 31 w 34"/>
                <a:gd name="T5" fmla="*/ 16 h 34"/>
                <a:gd name="T6" fmla="*/ 27 w 34"/>
                <a:gd name="T7" fmla="*/ 17 h 34"/>
                <a:gd name="T8" fmla="*/ 27 w 34"/>
                <a:gd name="T9" fmla="*/ 0 h 34"/>
                <a:gd name="T10" fmla="*/ 14 w 34"/>
                <a:gd name="T11" fmla="*/ 0 h 34"/>
                <a:gd name="T12" fmla="*/ 11 w 34"/>
                <a:gd name="T13" fmla="*/ 6 h 34"/>
                <a:gd name="T14" fmla="*/ 17 w 34"/>
                <a:gd name="T15" fmla="*/ 14 h 34"/>
                <a:gd name="T16" fmla="*/ 7 w 34"/>
                <a:gd name="T17" fmla="*/ 15 h 34"/>
                <a:gd name="T18" fmla="*/ 0 w 34"/>
                <a:gd name="T19" fmla="*/ 24 h 34"/>
                <a:gd name="T20" fmla="*/ 9 w 34"/>
                <a:gd name="T21" fmla="*/ 32 h 34"/>
                <a:gd name="T22" fmla="*/ 20 w 34"/>
                <a:gd name="T23" fmla="*/ 34 h 34"/>
                <a:gd name="T24" fmla="*/ 20 w 34"/>
                <a:gd name="T25" fmla="*/ 34 h 34"/>
                <a:gd name="T26" fmla="*/ 26 w 34"/>
                <a:gd name="T27" fmla="*/ 29 h 34"/>
                <a:gd name="T28" fmla="*/ 30 w 34"/>
                <a:gd name="T2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4">
                  <a:moveTo>
                    <a:pt x="30" y="23"/>
                  </a:moveTo>
                  <a:cubicBezTo>
                    <a:pt x="32" y="21"/>
                    <a:pt x="33" y="19"/>
                    <a:pt x="34" y="18"/>
                  </a:cubicBezTo>
                  <a:cubicBezTo>
                    <a:pt x="32" y="20"/>
                    <a:pt x="31" y="18"/>
                    <a:pt x="31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1"/>
                    <a:pt x="15" y="0"/>
                    <a:pt x="14" y="0"/>
                  </a:cubicBezTo>
                  <a:cubicBezTo>
                    <a:pt x="13" y="0"/>
                    <a:pt x="12" y="6"/>
                    <a:pt x="11" y="6"/>
                  </a:cubicBezTo>
                  <a:cubicBezTo>
                    <a:pt x="11" y="7"/>
                    <a:pt x="18" y="12"/>
                    <a:pt x="17" y="14"/>
                  </a:cubicBezTo>
                  <a:cubicBezTo>
                    <a:pt x="16" y="16"/>
                    <a:pt x="7" y="15"/>
                    <a:pt x="7" y="15"/>
                  </a:cubicBezTo>
                  <a:cubicBezTo>
                    <a:pt x="6" y="15"/>
                    <a:pt x="3" y="20"/>
                    <a:pt x="0" y="24"/>
                  </a:cubicBezTo>
                  <a:cubicBezTo>
                    <a:pt x="4" y="27"/>
                    <a:pt x="7" y="30"/>
                    <a:pt x="9" y="32"/>
                  </a:cubicBezTo>
                  <a:cubicBezTo>
                    <a:pt x="12" y="34"/>
                    <a:pt x="18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1"/>
                    <a:pt x="25" y="29"/>
                    <a:pt x="26" y="29"/>
                  </a:cubicBezTo>
                  <a:cubicBezTo>
                    <a:pt x="28" y="28"/>
                    <a:pt x="26" y="26"/>
                    <a:pt x="30" y="2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2" name="Freeform 103">
              <a:extLst>
                <a:ext uri="{FF2B5EF4-FFF2-40B4-BE49-F238E27FC236}">
                  <a16:creationId xmlns="" xmlns:a16="http://schemas.microsoft.com/office/drawing/2014/main" id="{C76DBBC9-ED2A-49DF-B6EF-DB12D1004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63" y="2714625"/>
              <a:ext cx="28575" cy="55563"/>
            </a:xfrm>
            <a:custGeom>
              <a:avLst/>
              <a:gdLst>
                <a:gd name="T0" fmla="*/ 2 w 11"/>
                <a:gd name="T1" fmla="*/ 5 h 22"/>
                <a:gd name="T2" fmla="*/ 0 w 11"/>
                <a:gd name="T3" fmla="*/ 5 h 22"/>
                <a:gd name="T4" fmla="*/ 0 w 11"/>
                <a:gd name="T5" fmla="*/ 22 h 22"/>
                <a:gd name="T6" fmla="*/ 4 w 11"/>
                <a:gd name="T7" fmla="*/ 21 h 22"/>
                <a:gd name="T8" fmla="*/ 7 w 11"/>
                <a:gd name="T9" fmla="*/ 17 h 22"/>
                <a:gd name="T10" fmla="*/ 9 w 11"/>
                <a:gd name="T11" fmla="*/ 4 h 22"/>
                <a:gd name="T12" fmla="*/ 11 w 11"/>
                <a:gd name="T13" fmla="*/ 3 h 22"/>
                <a:gd name="T14" fmla="*/ 7 w 11"/>
                <a:gd name="T15" fmla="*/ 0 h 22"/>
                <a:gd name="T16" fmla="*/ 2 w 11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2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5" y="18"/>
                    <a:pt x="7" y="17"/>
                  </a:cubicBezTo>
                  <a:cubicBezTo>
                    <a:pt x="10" y="15"/>
                    <a:pt x="5" y="5"/>
                    <a:pt x="9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2" y="5"/>
                    <a:pt x="2" y="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3" name="Freeform 104">
              <a:extLst>
                <a:ext uri="{FF2B5EF4-FFF2-40B4-BE49-F238E27FC236}">
                  <a16:creationId xmlns="" xmlns:a16="http://schemas.microsoft.com/office/drawing/2014/main" id="{37EF6321-0E30-4891-9817-7FE66F19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6" y="2678113"/>
              <a:ext cx="60325" cy="49213"/>
            </a:xfrm>
            <a:custGeom>
              <a:avLst/>
              <a:gdLst>
                <a:gd name="T0" fmla="*/ 11 w 24"/>
                <a:gd name="T1" fmla="*/ 2 h 20"/>
                <a:gd name="T2" fmla="*/ 17 w 24"/>
                <a:gd name="T3" fmla="*/ 13 h 20"/>
                <a:gd name="T4" fmla="*/ 1 w 24"/>
                <a:gd name="T5" fmla="*/ 16 h 20"/>
                <a:gd name="T6" fmla="*/ 11 w 24"/>
                <a:gd name="T7" fmla="*/ 18 h 20"/>
                <a:gd name="T8" fmla="*/ 22 w 24"/>
                <a:gd name="T9" fmla="*/ 20 h 20"/>
                <a:gd name="T10" fmla="*/ 24 w 24"/>
                <a:gd name="T11" fmla="*/ 4 h 20"/>
                <a:gd name="T12" fmla="*/ 11 w 2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4" name="Freeform 105">
              <a:extLst>
                <a:ext uri="{FF2B5EF4-FFF2-40B4-BE49-F238E27FC236}">
                  <a16:creationId xmlns="" xmlns:a16="http://schemas.microsoft.com/office/drawing/2014/main" id="{FD3C6AF4-FEC1-4254-895D-DFFAD836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2684463"/>
              <a:ext cx="71438" cy="46038"/>
            </a:xfrm>
            <a:custGeom>
              <a:avLst/>
              <a:gdLst>
                <a:gd name="T0" fmla="*/ 11 w 28"/>
                <a:gd name="T1" fmla="*/ 13 h 18"/>
                <a:gd name="T2" fmla="*/ 28 w 28"/>
                <a:gd name="T3" fmla="*/ 10 h 18"/>
                <a:gd name="T4" fmla="*/ 6 w 28"/>
                <a:gd name="T5" fmla="*/ 1 h 18"/>
                <a:gd name="T6" fmla="*/ 2 w 28"/>
                <a:gd name="T7" fmla="*/ 1 h 18"/>
                <a:gd name="T8" fmla="*/ 0 w 28"/>
                <a:gd name="T9" fmla="*/ 17 h 18"/>
                <a:gd name="T10" fmla="*/ 1 w 28"/>
                <a:gd name="T11" fmla="*/ 17 h 18"/>
                <a:gd name="T12" fmla="*/ 11 w 28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5" name="Freeform 106">
              <a:extLst>
                <a:ext uri="{FF2B5EF4-FFF2-40B4-BE49-F238E27FC236}">
                  <a16:creationId xmlns="" xmlns:a16="http://schemas.microsoft.com/office/drawing/2014/main" id="{3DF981B1-67E1-480B-B5F7-604644B4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2787650"/>
              <a:ext cx="87313" cy="88900"/>
            </a:xfrm>
            <a:custGeom>
              <a:avLst/>
              <a:gdLst>
                <a:gd name="T0" fmla="*/ 19 w 35"/>
                <a:gd name="T1" fmla="*/ 33 h 35"/>
                <a:gd name="T2" fmla="*/ 27 w 35"/>
                <a:gd name="T3" fmla="*/ 34 h 35"/>
                <a:gd name="T4" fmla="*/ 31 w 35"/>
                <a:gd name="T5" fmla="*/ 35 h 35"/>
                <a:gd name="T6" fmla="*/ 30 w 35"/>
                <a:gd name="T7" fmla="*/ 33 h 35"/>
                <a:gd name="T8" fmla="*/ 32 w 35"/>
                <a:gd name="T9" fmla="*/ 23 h 35"/>
                <a:gd name="T10" fmla="*/ 33 w 35"/>
                <a:gd name="T11" fmla="*/ 9 h 35"/>
                <a:gd name="T12" fmla="*/ 35 w 35"/>
                <a:gd name="T13" fmla="*/ 1 h 35"/>
                <a:gd name="T14" fmla="*/ 35 w 35"/>
                <a:gd name="T15" fmla="*/ 0 h 35"/>
                <a:gd name="T16" fmla="*/ 25 w 35"/>
                <a:gd name="T17" fmla="*/ 4 h 35"/>
                <a:gd name="T18" fmla="*/ 17 w 35"/>
                <a:gd name="T19" fmla="*/ 5 h 35"/>
                <a:gd name="T20" fmla="*/ 9 w 35"/>
                <a:gd name="T21" fmla="*/ 9 h 35"/>
                <a:gd name="T22" fmla="*/ 6 w 35"/>
                <a:gd name="T23" fmla="*/ 14 h 35"/>
                <a:gd name="T24" fmla="*/ 4 w 35"/>
                <a:gd name="T25" fmla="*/ 16 h 35"/>
                <a:gd name="T26" fmla="*/ 1 w 35"/>
                <a:gd name="T27" fmla="*/ 17 h 35"/>
                <a:gd name="T28" fmla="*/ 2 w 35"/>
                <a:gd name="T29" fmla="*/ 20 h 35"/>
                <a:gd name="T30" fmla="*/ 12 w 35"/>
                <a:gd name="T31" fmla="*/ 30 h 35"/>
                <a:gd name="T32" fmla="*/ 14 w 35"/>
                <a:gd name="T33" fmla="*/ 33 h 35"/>
                <a:gd name="T34" fmla="*/ 19 w 35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6" name="Freeform 107">
              <a:extLst>
                <a:ext uri="{FF2B5EF4-FFF2-40B4-BE49-F238E27FC236}">
                  <a16:creationId xmlns="" xmlns:a16="http://schemas.microsoft.com/office/drawing/2014/main" id="{53819305-ADB6-4DF4-9AED-7FB789B8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6" y="2989263"/>
              <a:ext cx="808038" cy="825500"/>
            </a:xfrm>
            <a:custGeom>
              <a:avLst/>
              <a:gdLst>
                <a:gd name="T0" fmla="*/ 180 w 321"/>
                <a:gd name="T1" fmla="*/ 304 h 328"/>
                <a:gd name="T2" fmla="*/ 185 w 321"/>
                <a:gd name="T3" fmla="*/ 306 h 328"/>
                <a:gd name="T4" fmla="*/ 206 w 321"/>
                <a:gd name="T5" fmla="*/ 270 h 328"/>
                <a:gd name="T6" fmla="*/ 219 w 321"/>
                <a:gd name="T7" fmla="*/ 244 h 328"/>
                <a:gd name="T8" fmla="*/ 240 w 321"/>
                <a:gd name="T9" fmla="*/ 232 h 328"/>
                <a:gd name="T10" fmla="*/ 265 w 321"/>
                <a:gd name="T11" fmla="*/ 225 h 328"/>
                <a:gd name="T12" fmla="*/ 275 w 321"/>
                <a:gd name="T13" fmla="*/ 206 h 328"/>
                <a:gd name="T14" fmla="*/ 283 w 321"/>
                <a:gd name="T15" fmla="*/ 188 h 328"/>
                <a:gd name="T16" fmla="*/ 286 w 321"/>
                <a:gd name="T17" fmla="*/ 151 h 328"/>
                <a:gd name="T18" fmla="*/ 292 w 321"/>
                <a:gd name="T19" fmla="*/ 147 h 328"/>
                <a:gd name="T20" fmla="*/ 317 w 321"/>
                <a:gd name="T21" fmla="*/ 112 h 328"/>
                <a:gd name="T22" fmla="*/ 290 w 321"/>
                <a:gd name="T23" fmla="*/ 74 h 328"/>
                <a:gd name="T24" fmla="*/ 240 w 321"/>
                <a:gd name="T25" fmla="*/ 68 h 328"/>
                <a:gd name="T26" fmla="*/ 211 w 321"/>
                <a:gd name="T27" fmla="*/ 53 h 328"/>
                <a:gd name="T28" fmla="*/ 208 w 321"/>
                <a:gd name="T29" fmla="*/ 47 h 328"/>
                <a:gd name="T30" fmla="*/ 188 w 321"/>
                <a:gd name="T31" fmla="*/ 43 h 328"/>
                <a:gd name="T32" fmla="*/ 184 w 321"/>
                <a:gd name="T33" fmla="*/ 9 h 328"/>
                <a:gd name="T34" fmla="*/ 158 w 321"/>
                <a:gd name="T35" fmla="*/ 23 h 328"/>
                <a:gd name="T36" fmla="*/ 136 w 321"/>
                <a:gd name="T37" fmla="*/ 27 h 328"/>
                <a:gd name="T38" fmla="*/ 118 w 321"/>
                <a:gd name="T39" fmla="*/ 28 h 328"/>
                <a:gd name="T40" fmla="*/ 112 w 321"/>
                <a:gd name="T41" fmla="*/ 1 h 328"/>
                <a:gd name="T42" fmla="*/ 92 w 321"/>
                <a:gd name="T43" fmla="*/ 12 h 328"/>
                <a:gd name="T44" fmla="*/ 76 w 321"/>
                <a:gd name="T45" fmla="*/ 11 h 328"/>
                <a:gd name="T46" fmla="*/ 86 w 321"/>
                <a:gd name="T47" fmla="*/ 23 h 328"/>
                <a:gd name="T48" fmla="*/ 75 w 321"/>
                <a:gd name="T49" fmla="*/ 33 h 328"/>
                <a:gd name="T50" fmla="*/ 60 w 321"/>
                <a:gd name="T51" fmla="*/ 35 h 328"/>
                <a:gd name="T52" fmla="*/ 34 w 321"/>
                <a:gd name="T53" fmla="*/ 30 h 328"/>
                <a:gd name="T54" fmla="*/ 32 w 321"/>
                <a:gd name="T55" fmla="*/ 42 h 328"/>
                <a:gd name="T56" fmla="*/ 33 w 321"/>
                <a:gd name="T57" fmla="*/ 77 h 328"/>
                <a:gd name="T58" fmla="*/ 9 w 321"/>
                <a:gd name="T59" fmla="*/ 86 h 328"/>
                <a:gd name="T60" fmla="*/ 1 w 321"/>
                <a:gd name="T61" fmla="*/ 103 h 328"/>
                <a:gd name="T62" fmla="*/ 11 w 321"/>
                <a:gd name="T63" fmla="*/ 120 h 328"/>
                <a:gd name="T64" fmla="*/ 27 w 321"/>
                <a:gd name="T65" fmla="*/ 122 h 328"/>
                <a:gd name="T66" fmla="*/ 47 w 321"/>
                <a:gd name="T67" fmla="*/ 131 h 328"/>
                <a:gd name="T68" fmla="*/ 71 w 321"/>
                <a:gd name="T69" fmla="*/ 124 h 328"/>
                <a:gd name="T70" fmla="*/ 88 w 321"/>
                <a:gd name="T71" fmla="*/ 146 h 328"/>
                <a:gd name="T72" fmla="*/ 107 w 321"/>
                <a:gd name="T73" fmla="*/ 154 h 328"/>
                <a:gd name="T74" fmla="*/ 112 w 321"/>
                <a:gd name="T75" fmla="*/ 173 h 328"/>
                <a:gd name="T76" fmla="*/ 133 w 321"/>
                <a:gd name="T77" fmla="*/ 189 h 328"/>
                <a:gd name="T78" fmla="*/ 130 w 321"/>
                <a:gd name="T79" fmla="*/ 209 h 328"/>
                <a:gd name="T80" fmla="*/ 142 w 321"/>
                <a:gd name="T81" fmla="*/ 226 h 328"/>
                <a:gd name="T82" fmla="*/ 158 w 321"/>
                <a:gd name="T83" fmla="*/ 240 h 328"/>
                <a:gd name="T84" fmla="*/ 164 w 321"/>
                <a:gd name="T85" fmla="*/ 267 h 328"/>
                <a:gd name="T86" fmla="*/ 134 w 321"/>
                <a:gd name="T87" fmla="*/ 296 h 328"/>
                <a:gd name="T88" fmla="*/ 146 w 321"/>
                <a:gd name="T89" fmla="*/ 304 h 328"/>
                <a:gd name="T90" fmla="*/ 165 w 321"/>
                <a:gd name="T91" fmla="*/ 3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8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7" name="Freeform 108">
              <a:extLst>
                <a:ext uri="{FF2B5EF4-FFF2-40B4-BE49-F238E27FC236}">
                  <a16:creationId xmlns="" xmlns:a16="http://schemas.microsoft.com/office/drawing/2014/main" id="{C2459B31-D212-4CA8-9815-24BFCDA7B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6" y="3732213"/>
              <a:ext cx="100013" cy="111125"/>
            </a:xfrm>
            <a:custGeom>
              <a:avLst/>
              <a:gdLst>
                <a:gd name="T0" fmla="*/ 39 w 40"/>
                <a:gd name="T1" fmla="*/ 21 h 44"/>
                <a:gd name="T2" fmla="*/ 34 w 40"/>
                <a:gd name="T3" fmla="*/ 14 h 44"/>
                <a:gd name="T4" fmla="*/ 25 w 40"/>
                <a:gd name="T5" fmla="*/ 7 h 44"/>
                <a:gd name="T6" fmla="*/ 20 w 40"/>
                <a:gd name="T7" fmla="*/ 9 h 44"/>
                <a:gd name="T8" fmla="*/ 17 w 40"/>
                <a:gd name="T9" fmla="*/ 3 h 44"/>
                <a:gd name="T10" fmla="*/ 10 w 40"/>
                <a:gd name="T11" fmla="*/ 1 h 44"/>
                <a:gd name="T12" fmla="*/ 8 w 40"/>
                <a:gd name="T13" fmla="*/ 1 h 44"/>
                <a:gd name="T14" fmla="*/ 5 w 40"/>
                <a:gd name="T15" fmla="*/ 5 h 44"/>
                <a:gd name="T16" fmla="*/ 2 w 40"/>
                <a:gd name="T17" fmla="*/ 19 h 44"/>
                <a:gd name="T18" fmla="*/ 0 w 40"/>
                <a:gd name="T19" fmla="*/ 29 h 44"/>
                <a:gd name="T20" fmla="*/ 3 w 40"/>
                <a:gd name="T21" fmla="*/ 34 h 44"/>
                <a:gd name="T22" fmla="*/ 2 w 40"/>
                <a:gd name="T23" fmla="*/ 38 h 44"/>
                <a:gd name="T24" fmla="*/ 5 w 40"/>
                <a:gd name="T25" fmla="*/ 39 h 44"/>
                <a:gd name="T26" fmla="*/ 15 w 40"/>
                <a:gd name="T27" fmla="*/ 42 h 44"/>
                <a:gd name="T28" fmla="*/ 22 w 40"/>
                <a:gd name="T29" fmla="*/ 42 h 44"/>
                <a:gd name="T30" fmla="*/ 34 w 40"/>
                <a:gd name="T31" fmla="*/ 40 h 44"/>
                <a:gd name="T32" fmla="*/ 40 w 40"/>
                <a:gd name="T33" fmla="*/ 33 h 44"/>
                <a:gd name="T34" fmla="*/ 39 w 40"/>
                <a:gd name="T3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8" name="Freeform 109">
              <a:extLst>
                <a:ext uri="{FF2B5EF4-FFF2-40B4-BE49-F238E27FC236}">
                  <a16:creationId xmlns="" xmlns:a16="http://schemas.microsoft.com/office/drawing/2014/main" id="{6F8F86A3-920F-4526-8826-5F79971A3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6388" y="3546475"/>
              <a:ext cx="411163" cy="809625"/>
            </a:xfrm>
            <a:custGeom>
              <a:avLst/>
              <a:gdLst>
                <a:gd name="T0" fmla="*/ 46 w 163"/>
                <a:gd name="T1" fmla="*/ 305 h 322"/>
                <a:gd name="T2" fmla="*/ 43 w 163"/>
                <a:gd name="T3" fmla="*/ 298 h 322"/>
                <a:gd name="T4" fmla="*/ 40 w 163"/>
                <a:gd name="T5" fmla="*/ 320 h 322"/>
                <a:gd name="T6" fmla="*/ 57 w 163"/>
                <a:gd name="T7" fmla="*/ 321 h 322"/>
                <a:gd name="T8" fmla="*/ 62 w 163"/>
                <a:gd name="T9" fmla="*/ 315 h 322"/>
                <a:gd name="T10" fmla="*/ 156 w 163"/>
                <a:gd name="T11" fmla="*/ 34 h 322"/>
                <a:gd name="T12" fmla="*/ 152 w 163"/>
                <a:gd name="T13" fmla="*/ 46 h 322"/>
                <a:gd name="T14" fmla="*/ 138 w 163"/>
                <a:gd name="T15" fmla="*/ 51 h 322"/>
                <a:gd name="T16" fmla="*/ 123 w 163"/>
                <a:gd name="T17" fmla="*/ 48 h 322"/>
                <a:gd name="T18" fmla="*/ 132 w 163"/>
                <a:gd name="T19" fmla="*/ 32 h 322"/>
                <a:gd name="T20" fmla="*/ 108 w 163"/>
                <a:gd name="T21" fmla="*/ 20 h 322"/>
                <a:gd name="T22" fmla="*/ 88 w 163"/>
                <a:gd name="T23" fmla="*/ 3 h 322"/>
                <a:gd name="T24" fmla="*/ 75 w 163"/>
                <a:gd name="T25" fmla="*/ 8 h 322"/>
                <a:gd name="T26" fmla="*/ 59 w 163"/>
                <a:gd name="T27" fmla="*/ 4 h 322"/>
                <a:gd name="T28" fmla="*/ 51 w 163"/>
                <a:gd name="T29" fmla="*/ 19 h 322"/>
                <a:gd name="T30" fmla="*/ 42 w 163"/>
                <a:gd name="T31" fmla="*/ 32 h 322"/>
                <a:gd name="T32" fmla="*/ 43 w 163"/>
                <a:gd name="T33" fmla="*/ 46 h 322"/>
                <a:gd name="T34" fmla="*/ 35 w 163"/>
                <a:gd name="T35" fmla="*/ 56 h 322"/>
                <a:gd name="T36" fmla="*/ 30 w 163"/>
                <a:gd name="T37" fmla="*/ 68 h 322"/>
                <a:gd name="T38" fmla="*/ 26 w 163"/>
                <a:gd name="T39" fmla="*/ 82 h 322"/>
                <a:gd name="T40" fmla="*/ 29 w 163"/>
                <a:gd name="T41" fmla="*/ 99 h 322"/>
                <a:gd name="T42" fmla="*/ 29 w 163"/>
                <a:gd name="T43" fmla="*/ 113 h 322"/>
                <a:gd name="T44" fmla="*/ 26 w 163"/>
                <a:gd name="T45" fmla="*/ 129 h 322"/>
                <a:gd name="T46" fmla="*/ 20 w 163"/>
                <a:gd name="T47" fmla="*/ 147 h 322"/>
                <a:gd name="T48" fmla="*/ 18 w 163"/>
                <a:gd name="T49" fmla="*/ 155 h 322"/>
                <a:gd name="T50" fmla="*/ 15 w 163"/>
                <a:gd name="T51" fmla="*/ 166 h 322"/>
                <a:gd name="T52" fmla="*/ 15 w 163"/>
                <a:gd name="T53" fmla="*/ 177 h 322"/>
                <a:gd name="T54" fmla="*/ 13 w 163"/>
                <a:gd name="T55" fmla="*/ 194 h 322"/>
                <a:gd name="T56" fmla="*/ 15 w 163"/>
                <a:gd name="T57" fmla="*/ 204 h 322"/>
                <a:gd name="T58" fmla="*/ 19 w 163"/>
                <a:gd name="T59" fmla="*/ 212 h 322"/>
                <a:gd name="T60" fmla="*/ 17 w 163"/>
                <a:gd name="T61" fmla="*/ 219 h 322"/>
                <a:gd name="T62" fmla="*/ 15 w 163"/>
                <a:gd name="T63" fmla="*/ 231 h 322"/>
                <a:gd name="T64" fmla="*/ 9 w 163"/>
                <a:gd name="T65" fmla="*/ 242 h 322"/>
                <a:gd name="T66" fmla="*/ 6 w 163"/>
                <a:gd name="T67" fmla="*/ 254 h 322"/>
                <a:gd name="T68" fmla="*/ 2 w 163"/>
                <a:gd name="T69" fmla="*/ 267 h 322"/>
                <a:gd name="T70" fmla="*/ 11 w 163"/>
                <a:gd name="T71" fmla="*/ 274 h 322"/>
                <a:gd name="T72" fmla="*/ 15 w 163"/>
                <a:gd name="T73" fmla="*/ 287 h 322"/>
                <a:gd name="T74" fmla="*/ 34 w 163"/>
                <a:gd name="T75" fmla="*/ 289 h 322"/>
                <a:gd name="T76" fmla="*/ 37 w 163"/>
                <a:gd name="T77" fmla="*/ 283 h 322"/>
                <a:gd name="T78" fmla="*/ 38 w 163"/>
                <a:gd name="T79" fmla="*/ 269 h 322"/>
                <a:gd name="T80" fmla="*/ 47 w 163"/>
                <a:gd name="T81" fmla="*/ 260 h 322"/>
                <a:gd name="T82" fmla="*/ 62 w 163"/>
                <a:gd name="T83" fmla="*/ 243 h 322"/>
                <a:gd name="T84" fmla="*/ 56 w 163"/>
                <a:gd name="T85" fmla="*/ 233 h 322"/>
                <a:gd name="T86" fmla="*/ 64 w 163"/>
                <a:gd name="T87" fmla="*/ 214 h 322"/>
                <a:gd name="T88" fmla="*/ 68 w 163"/>
                <a:gd name="T89" fmla="*/ 204 h 322"/>
                <a:gd name="T90" fmla="*/ 73 w 163"/>
                <a:gd name="T91" fmla="*/ 193 h 322"/>
                <a:gd name="T92" fmla="*/ 78 w 163"/>
                <a:gd name="T93" fmla="*/ 192 h 322"/>
                <a:gd name="T94" fmla="*/ 75 w 163"/>
                <a:gd name="T95" fmla="*/ 188 h 322"/>
                <a:gd name="T96" fmla="*/ 70 w 163"/>
                <a:gd name="T97" fmla="*/ 179 h 322"/>
                <a:gd name="T98" fmla="*/ 82 w 163"/>
                <a:gd name="T99" fmla="*/ 175 h 322"/>
                <a:gd name="T100" fmla="*/ 92 w 163"/>
                <a:gd name="T101" fmla="*/ 163 h 322"/>
                <a:gd name="T102" fmla="*/ 95 w 163"/>
                <a:gd name="T103" fmla="*/ 154 h 322"/>
                <a:gd name="T104" fmla="*/ 131 w 163"/>
                <a:gd name="T105" fmla="*/ 145 h 322"/>
                <a:gd name="T106" fmla="*/ 135 w 163"/>
                <a:gd name="T107" fmla="*/ 129 h 322"/>
                <a:gd name="T108" fmla="*/ 129 w 163"/>
                <a:gd name="T109" fmla="*/ 118 h 322"/>
                <a:gd name="T110" fmla="*/ 126 w 163"/>
                <a:gd name="T111" fmla="*/ 112 h 322"/>
                <a:gd name="T112" fmla="*/ 124 w 163"/>
                <a:gd name="T113" fmla="*/ 103 h 322"/>
                <a:gd name="T114" fmla="*/ 129 w 163"/>
                <a:gd name="T115" fmla="*/ 79 h 322"/>
                <a:gd name="T116" fmla="*/ 153 w 163"/>
                <a:gd name="T117" fmla="*/ 52 h 322"/>
                <a:gd name="T118" fmla="*/ 161 w 163"/>
                <a:gd name="T119" fmla="*/ 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22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9" name="Freeform 110">
              <a:extLst>
                <a:ext uri="{FF2B5EF4-FFF2-40B4-BE49-F238E27FC236}">
                  <a16:creationId xmlns="" xmlns:a16="http://schemas.microsoft.com/office/drawing/2014/main" id="{667AD56D-887F-46CC-AC93-D7CA97D4C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113" y="3454400"/>
              <a:ext cx="177800" cy="917575"/>
            </a:xfrm>
            <a:custGeom>
              <a:avLst/>
              <a:gdLst>
                <a:gd name="T0" fmla="*/ 28 w 71"/>
                <a:gd name="T1" fmla="*/ 310 h 364"/>
                <a:gd name="T2" fmla="*/ 19 w 71"/>
                <a:gd name="T3" fmla="*/ 295 h 364"/>
                <a:gd name="T4" fmla="*/ 26 w 71"/>
                <a:gd name="T5" fmla="*/ 278 h 364"/>
                <a:gd name="T6" fmla="*/ 32 w 71"/>
                <a:gd name="T7" fmla="*/ 261 h 364"/>
                <a:gd name="T8" fmla="*/ 36 w 71"/>
                <a:gd name="T9" fmla="*/ 248 h 364"/>
                <a:gd name="T10" fmla="*/ 31 w 71"/>
                <a:gd name="T11" fmla="*/ 235 h 364"/>
                <a:gd name="T12" fmla="*/ 32 w 71"/>
                <a:gd name="T13" fmla="*/ 213 h 364"/>
                <a:gd name="T14" fmla="*/ 34 w 71"/>
                <a:gd name="T15" fmla="*/ 197 h 364"/>
                <a:gd name="T16" fmla="*/ 37 w 71"/>
                <a:gd name="T17" fmla="*/ 183 h 364"/>
                <a:gd name="T18" fmla="*/ 43 w 71"/>
                <a:gd name="T19" fmla="*/ 155 h 364"/>
                <a:gd name="T20" fmla="*/ 46 w 71"/>
                <a:gd name="T21" fmla="*/ 135 h 364"/>
                <a:gd name="T22" fmla="*/ 47 w 71"/>
                <a:gd name="T23" fmla="*/ 112 h 364"/>
                <a:gd name="T24" fmla="*/ 52 w 71"/>
                <a:gd name="T25" fmla="*/ 92 h 364"/>
                <a:gd name="T26" fmla="*/ 59 w 71"/>
                <a:gd name="T27" fmla="*/ 76 h 364"/>
                <a:gd name="T28" fmla="*/ 68 w 71"/>
                <a:gd name="T29" fmla="*/ 55 h 364"/>
                <a:gd name="T30" fmla="*/ 63 w 71"/>
                <a:gd name="T31" fmla="*/ 38 h 364"/>
                <a:gd name="T32" fmla="*/ 59 w 71"/>
                <a:gd name="T33" fmla="*/ 18 h 364"/>
                <a:gd name="T34" fmla="*/ 50 w 71"/>
                <a:gd name="T35" fmla="*/ 2 h 364"/>
                <a:gd name="T36" fmla="*/ 45 w 71"/>
                <a:gd name="T37" fmla="*/ 17 h 364"/>
                <a:gd name="T38" fmla="*/ 44 w 71"/>
                <a:gd name="T39" fmla="*/ 54 h 364"/>
                <a:gd name="T40" fmla="*/ 37 w 71"/>
                <a:gd name="T41" fmla="*/ 91 h 364"/>
                <a:gd name="T42" fmla="*/ 33 w 71"/>
                <a:gd name="T43" fmla="*/ 117 h 364"/>
                <a:gd name="T44" fmla="*/ 29 w 71"/>
                <a:gd name="T45" fmla="*/ 150 h 364"/>
                <a:gd name="T46" fmla="*/ 18 w 71"/>
                <a:gd name="T47" fmla="*/ 179 h 364"/>
                <a:gd name="T48" fmla="*/ 17 w 71"/>
                <a:gd name="T49" fmla="*/ 204 h 364"/>
                <a:gd name="T50" fmla="*/ 11 w 71"/>
                <a:gd name="T51" fmla="*/ 228 h 364"/>
                <a:gd name="T52" fmla="*/ 22 w 71"/>
                <a:gd name="T53" fmla="*/ 215 h 364"/>
                <a:gd name="T54" fmla="*/ 24 w 71"/>
                <a:gd name="T55" fmla="*/ 229 h 364"/>
                <a:gd name="T56" fmla="*/ 21 w 71"/>
                <a:gd name="T57" fmla="*/ 244 h 364"/>
                <a:gd name="T58" fmla="*/ 17 w 71"/>
                <a:gd name="T59" fmla="*/ 255 h 364"/>
                <a:gd name="T60" fmla="*/ 16 w 71"/>
                <a:gd name="T61" fmla="*/ 253 h 364"/>
                <a:gd name="T62" fmla="*/ 10 w 71"/>
                <a:gd name="T63" fmla="*/ 255 h 364"/>
                <a:gd name="T64" fmla="*/ 1 w 71"/>
                <a:gd name="T65" fmla="*/ 267 h 364"/>
                <a:gd name="T66" fmla="*/ 11 w 71"/>
                <a:gd name="T67" fmla="*/ 268 h 364"/>
                <a:gd name="T68" fmla="*/ 17 w 71"/>
                <a:gd name="T69" fmla="*/ 278 h 364"/>
                <a:gd name="T70" fmla="*/ 7 w 71"/>
                <a:gd name="T71" fmla="*/ 280 h 364"/>
                <a:gd name="T72" fmla="*/ 8 w 71"/>
                <a:gd name="T73" fmla="*/ 286 h 364"/>
                <a:gd name="T74" fmla="*/ 3 w 71"/>
                <a:gd name="T75" fmla="*/ 294 h 364"/>
                <a:gd name="T76" fmla="*/ 10 w 71"/>
                <a:gd name="T77" fmla="*/ 297 h 364"/>
                <a:gd name="T78" fmla="*/ 11 w 71"/>
                <a:gd name="T79" fmla="*/ 305 h 364"/>
                <a:gd name="T80" fmla="*/ 6 w 71"/>
                <a:gd name="T81" fmla="*/ 315 h 364"/>
                <a:gd name="T82" fmla="*/ 16 w 71"/>
                <a:gd name="T83" fmla="*/ 317 h 364"/>
                <a:gd name="T84" fmla="*/ 20 w 71"/>
                <a:gd name="T85" fmla="*/ 320 h 364"/>
                <a:gd name="T86" fmla="*/ 15 w 71"/>
                <a:gd name="T87" fmla="*/ 330 h 364"/>
                <a:gd name="T88" fmla="*/ 28 w 71"/>
                <a:gd name="T89" fmla="*/ 330 h 364"/>
                <a:gd name="T90" fmla="*/ 19 w 71"/>
                <a:gd name="T91" fmla="*/ 337 h 364"/>
                <a:gd name="T92" fmla="*/ 30 w 71"/>
                <a:gd name="T93" fmla="*/ 335 h 364"/>
                <a:gd name="T94" fmla="*/ 18 w 71"/>
                <a:gd name="T95" fmla="*/ 344 h 364"/>
                <a:gd name="T96" fmla="*/ 28 w 71"/>
                <a:gd name="T97" fmla="*/ 345 h 364"/>
                <a:gd name="T98" fmla="*/ 45 w 71"/>
                <a:gd name="T99" fmla="*/ 329 h 364"/>
                <a:gd name="T100" fmla="*/ 50 w 71"/>
                <a:gd name="T101" fmla="*/ 338 h 364"/>
                <a:gd name="T102" fmla="*/ 43 w 71"/>
                <a:gd name="T103" fmla="*/ 341 h 364"/>
                <a:gd name="T104" fmla="*/ 35 w 71"/>
                <a:gd name="T105" fmla="*/ 347 h 364"/>
                <a:gd name="T106" fmla="*/ 41 w 71"/>
                <a:gd name="T107" fmla="*/ 359 h 364"/>
                <a:gd name="T108" fmla="*/ 52 w 71"/>
                <a:gd name="T109" fmla="*/ 357 h 364"/>
                <a:gd name="T110" fmla="*/ 64 w 71"/>
                <a:gd name="T111" fmla="*/ 358 h 364"/>
                <a:gd name="T112" fmla="*/ 57 w 71"/>
                <a:gd name="T113" fmla="*/ 356 h 364"/>
                <a:gd name="T114" fmla="*/ 50 w 71"/>
                <a:gd name="T115" fmla="*/ 326 h 364"/>
                <a:gd name="T116" fmla="*/ 32 w 71"/>
                <a:gd name="T117" fmla="*/ 32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364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0" name="Freeform 111">
              <a:extLst>
                <a:ext uri="{FF2B5EF4-FFF2-40B4-BE49-F238E27FC236}">
                  <a16:creationId xmlns="" xmlns:a16="http://schemas.microsoft.com/office/drawing/2014/main" id="{ACBA32F9-94C0-4D3A-AD70-5F4E232CB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638" y="3495675"/>
              <a:ext cx="177800" cy="180975"/>
            </a:xfrm>
            <a:custGeom>
              <a:avLst/>
              <a:gdLst>
                <a:gd name="T0" fmla="*/ 68 w 71"/>
                <a:gd name="T1" fmla="*/ 39 h 72"/>
                <a:gd name="T2" fmla="*/ 62 w 71"/>
                <a:gd name="T3" fmla="*/ 41 h 72"/>
                <a:gd name="T4" fmla="*/ 58 w 71"/>
                <a:gd name="T5" fmla="*/ 32 h 72"/>
                <a:gd name="T6" fmla="*/ 52 w 71"/>
                <a:gd name="T7" fmla="*/ 25 h 72"/>
                <a:gd name="T8" fmla="*/ 45 w 71"/>
                <a:gd name="T9" fmla="*/ 24 h 72"/>
                <a:gd name="T10" fmla="*/ 41 w 71"/>
                <a:gd name="T11" fmla="*/ 18 h 72"/>
                <a:gd name="T12" fmla="*/ 40 w 71"/>
                <a:gd name="T13" fmla="*/ 8 h 72"/>
                <a:gd name="T14" fmla="*/ 39 w 71"/>
                <a:gd name="T15" fmla="*/ 3 h 72"/>
                <a:gd name="T16" fmla="*/ 38 w 71"/>
                <a:gd name="T17" fmla="*/ 4 h 72"/>
                <a:gd name="T18" fmla="*/ 30 w 71"/>
                <a:gd name="T19" fmla="*/ 1 h 72"/>
                <a:gd name="T20" fmla="*/ 21 w 71"/>
                <a:gd name="T21" fmla="*/ 2 h 72"/>
                <a:gd name="T22" fmla="*/ 11 w 71"/>
                <a:gd name="T23" fmla="*/ 3 h 72"/>
                <a:gd name="T24" fmla="*/ 5 w 71"/>
                <a:gd name="T25" fmla="*/ 11 h 72"/>
                <a:gd name="T26" fmla="*/ 3 w 71"/>
                <a:gd name="T27" fmla="*/ 23 h 72"/>
                <a:gd name="T28" fmla="*/ 0 w 71"/>
                <a:gd name="T29" fmla="*/ 23 h 72"/>
                <a:gd name="T30" fmla="*/ 11 w 71"/>
                <a:gd name="T31" fmla="*/ 35 h 72"/>
                <a:gd name="T32" fmla="*/ 20 w 71"/>
                <a:gd name="T33" fmla="*/ 40 h 72"/>
                <a:gd name="T34" fmla="*/ 29 w 71"/>
                <a:gd name="T35" fmla="*/ 45 h 72"/>
                <a:gd name="T36" fmla="*/ 44 w 71"/>
                <a:gd name="T37" fmla="*/ 52 h 72"/>
                <a:gd name="T38" fmla="*/ 38 w 71"/>
                <a:gd name="T39" fmla="*/ 63 h 72"/>
                <a:gd name="T40" fmla="*/ 35 w 71"/>
                <a:gd name="T41" fmla="*/ 68 h 72"/>
                <a:gd name="T42" fmla="*/ 43 w 71"/>
                <a:gd name="T43" fmla="*/ 70 h 72"/>
                <a:gd name="T44" fmla="*/ 50 w 71"/>
                <a:gd name="T45" fmla="*/ 71 h 72"/>
                <a:gd name="T46" fmla="*/ 57 w 71"/>
                <a:gd name="T47" fmla="*/ 69 h 72"/>
                <a:gd name="T48" fmla="*/ 64 w 71"/>
                <a:gd name="T49" fmla="*/ 66 h 72"/>
                <a:gd name="T50" fmla="*/ 68 w 71"/>
                <a:gd name="T51" fmla="*/ 54 h 72"/>
                <a:gd name="T52" fmla="*/ 68 w 71"/>
                <a:gd name="T5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72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1" name="Freeform 112">
              <a:extLst>
                <a:ext uri="{FF2B5EF4-FFF2-40B4-BE49-F238E27FC236}">
                  <a16:creationId xmlns="" xmlns:a16="http://schemas.microsoft.com/office/drawing/2014/main" id="{F1943D5B-308F-4158-8D39-B4B41E9B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2871788"/>
              <a:ext cx="66675" cy="52388"/>
            </a:xfrm>
            <a:custGeom>
              <a:avLst/>
              <a:gdLst>
                <a:gd name="T0" fmla="*/ 26 w 27"/>
                <a:gd name="T1" fmla="*/ 17 h 21"/>
                <a:gd name="T2" fmla="*/ 27 w 27"/>
                <a:gd name="T3" fmla="*/ 12 h 21"/>
                <a:gd name="T4" fmla="*/ 19 w 27"/>
                <a:gd name="T5" fmla="*/ 2 h 21"/>
                <a:gd name="T6" fmla="*/ 15 w 27"/>
                <a:gd name="T7" fmla="*/ 1 h 21"/>
                <a:gd name="T8" fmla="*/ 7 w 27"/>
                <a:gd name="T9" fmla="*/ 0 h 21"/>
                <a:gd name="T10" fmla="*/ 2 w 27"/>
                <a:gd name="T11" fmla="*/ 0 h 21"/>
                <a:gd name="T12" fmla="*/ 2 w 27"/>
                <a:gd name="T13" fmla="*/ 3 h 21"/>
                <a:gd name="T14" fmla="*/ 4 w 27"/>
                <a:gd name="T15" fmla="*/ 10 h 21"/>
                <a:gd name="T16" fmla="*/ 9 w 27"/>
                <a:gd name="T17" fmla="*/ 9 h 21"/>
                <a:gd name="T18" fmla="*/ 12 w 27"/>
                <a:gd name="T19" fmla="*/ 12 h 21"/>
                <a:gd name="T20" fmla="*/ 18 w 27"/>
                <a:gd name="T21" fmla="*/ 17 h 21"/>
                <a:gd name="T22" fmla="*/ 23 w 27"/>
                <a:gd name="T23" fmla="*/ 21 h 21"/>
                <a:gd name="T24" fmla="*/ 24 w 27"/>
                <a:gd name="T25" fmla="*/ 21 h 21"/>
                <a:gd name="T26" fmla="*/ 26 w 27"/>
                <a:gd name="T2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1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2" name="Freeform 113">
              <a:extLst>
                <a:ext uri="{FF2B5EF4-FFF2-40B4-BE49-F238E27FC236}">
                  <a16:creationId xmlns="" xmlns:a16="http://schemas.microsoft.com/office/drawing/2014/main" id="{70CFBAAA-AA28-4384-883A-DDE272AF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2895600"/>
              <a:ext cx="117475" cy="58738"/>
            </a:xfrm>
            <a:custGeom>
              <a:avLst/>
              <a:gdLst>
                <a:gd name="T0" fmla="*/ 42 w 47"/>
                <a:gd name="T1" fmla="*/ 7 h 23"/>
                <a:gd name="T2" fmla="*/ 31 w 47"/>
                <a:gd name="T3" fmla="*/ 1 h 23"/>
                <a:gd name="T4" fmla="*/ 20 w 47"/>
                <a:gd name="T5" fmla="*/ 6 h 23"/>
                <a:gd name="T6" fmla="*/ 7 w 47"/>
                <a:gd name="T7" fmla="*/ 5 h 23"/>
                <a:gd name="T8" fmla="*/ 3 w 47"/>
                <a:gd name="T9" fmla="*/ 2 h 23"/>
                <a:gd name="T10" fmla="*/ 2 w 47"/>
                <a:gd name="T11" fmla="*/ 7 h 23"/>
                <a:gd name="T12" fmla="*/ 0 w 47"/>
                <a:gd name="T13" fmla="*/ 11 h 23"/>
                <a:gd name="T14" fmla="*/ 11 w 47"/>
                <a:gd name="T15" fmla="*/ 16 h 23"/>
                <a:gd name="T16" fmla="*/ 17 w 47"/>
                <a:gd name="T17" fmla="*/ 20 h 23"/>
                <a:gd name="T18" fmla="*/ 23 w 47"/>
                <a:gd name="T19" fmla="*/ 18 h 23"/>
                <a:gd name="T20" fmla="*/ 21 w 47"/>
                <a:gd name="T21" fmla="*/ 14 h 23"/>
                <a:gd name="T22" fmla="*/ 25 w 47"/>
                <a:gd name="T23" fmla="*/ 10 h 23"/>
                <a:gd name="T24" fmla="*/ 34 w 47"/>
                <a:gd name="T25" fmla="*/ 7 h 23"/>
                <a:gd name="T26" fmla="*/ 36 w 47"/>
                <a:gd name="T27" fmla="*/ 13 h 23"/>
                <a:gd name="T28" fmla="*/ 41 w 47"/>
                <a:gd name="T29" fmla="*/ 21 h 23"/>
                <a:gd name="T30" fmla="*/ 46 w 47"/>
                <a:gd name="T31" fmla="*/ 16 h 23"/>
                <a:gd name="T32" fmla="*/ 47 w 47"/>
                <a:gd name="T33" fmla="*/ 13 h 23"/>
                <a:gd name="T34" fmla="*/ 42 w 47"/>
                <a:gd name="T3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3" name="Freeform 114">
              <a:extLst>
                <a:ext uri="{FF2B5EF4-FFF2-40B4-BE49-F238E27FC236}">
                  <a16:creationId xmlns="" xmlns:a16="http://schemas.microsoft.com/office/drawing/2014/main" id="{6B76F0BC-294A-4FCD-A140-A07B06A2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2838450"/>
              <a:ext cx="244475" cy="344488"/>
            </a:xfrm>
            <a:custGeom>
              <a:avLst/>
              <a:gdLst>
                <a:gd name="T0" fmla="*/ 15 w 97"/>
                <a:gd name="T1" fmla="*/ 100 h 137"/>
                <a:gd name="T2" fmla="*/ 21 w 97"/>
                <a:gd name="T3" fmla="*/ 100 h 137"/>
                <a:gd name="T4" fmla="*/ 27 w 97"/>
                <a:gd name="T5" fmla="*/ 104 h 137"/>
                <a:gd name="T6" fmla="*/ 28 w 97"/>
                <a:gd name="T7" fmla="*/ 105 h 137"/>
                <a:gd name="T8" fmla="*/ 35 w 97"/>
                <a:gd name="T9" fmla="*/ 104 h 137"/>
                <a:gd name="T10" fmla="*/ 39 w 97"/>
                <a:gd name="T11" fmla="*/ 111 h 137"/>
                <a:gd name="T12" fmla="*/ 44 w 97"/>
                <a:gd name="T13" fmla="*/ 116 h 137"/>
                <a:gd name="T14" fmla="*/ 47 w 97"/>
                <a:gd name="T15" fmla="*/ 121 h 137"/>
                <a:gd name="T16" fmla="*/ 57 w 97"/>
                <a:gd name="T17" fmla="*/ 122 h 137"/>
                <a:gd name="T18" fmla="*/ 61 w 97"/>
                <a:gd name="T19" fmla="*/ 122 h 137"/>
                <a:gd name="T20" fmla="*/ 67 w 97"/>
                <a:gd name="T21" fmla="*/ 121 h 137"/>
                <a:gd name="T22" fmla="*/ 73 w 97"/>
                <a:gd name="T23" fmla="*/ 126 h 137"/>
                <a:gd name="T24" fmla="*/ 68 w 97"/>
                <a:gd name="T25" fmla="*/ 133 h 137"/>
                <a:gd name="T26" fmla="*/ 73 w 97"/>
                <a:gd name="T27" fmla="*/ 137 h 137"/>
                <a:gd name="T28" fmla="*/ 74 w 97"/>
                <a:gd name="T29" fmla="*/ 137 h 137"/>
                <a:gd name="T30" fmla="*/ 77 w 97"/>
                <a:gd name="T31" fmla="*/ 126 h 137"/>
                <a:gd name="T32" fmla="*/ 78 w 97"/>
                <a:gd name="T33" fmla="*/ 115 h 137"/>
                <a:gd name="T34" fmla="*/ 73 w 97"/>
                <a:gd name="T35" fmla="*/ 102 h 137"/>
                <a:gd name="T36" fmla="*/ 79 w 97"/>
                <a:gd name="T37" fmla="*/ 97 h 137"/>
                <a:gd name="T38" fmla="*/ 77 w 97"/>
                <a:gd name="T39" fmla="*/ 94 h 137"/>
                <a:gd name="T40" fmla="*/ 75 w 97"/>
                <a:gd name="T41" fmla="*/ 90 h 137"/>
                <a:gd name="T42" fmla="*/ 87 w 97"/>
                <a:gd name="T43" fmla="*/ 89 h 137"/>
                <a:gd name="T44" fmla="*/ 96 w 97"/>
                <a:gd name="T45" fmla="*/ 86 h 137"/>
                <a:gd name="T46" fmla="*/ 95 w 97"/>
                <a:gd name="T47" fmla="*/ 82 h 137"/>
                <a:gd name="T48" fmla="*/ 95 w 97"/>
                <a:gd name="T49" fmla="*/ 76 h 137"/>
                <a:gd name="T50" fmla="*/ 92 w 97"/>
                <a:gd name="T51" fmla="*/ 70 h 137"/>
                <a:gd name="T52" fmla="*/ 94 w 97"/>
                <a:gd name="T53" fmla="*/ 55 h 137"/>
                <a:gd name="T54" fmla="*/ 84 w 97"/>
                <a:gd name="T55" fmla="*/ 52 h 137"/>
                <a:gd name="T56" fmla="*/ 73 w 97"/>
                <a:gd name="T57" fmla="*/ 47 h 137"/>
                <a:gd name="T58" fmla="*/ 59 w 97"/>
                <a:gd name="T59" fmla="*/ 46 h 137"/>
                <a:gd name="T60" fmla="*/ 54 w 97"/>
                <a:gd name="T61" fmla="*/ 36 h 137"/>
                <a:gd name="T62" fmla="*/ 51 w 97"/>
                <a:gd name="T63" fmla="*/ 30 h 137"/>
                <a:gd name="T64" fmla="*/ 47 w 97"/>
                <a:gd name="T65" fmla="*/ 29 h 137"/>
                <a:gd name="T66" fmla="*/ 48 w 97"/>
                <a:gd name="T67" fmla="*/ 25 h 137"/>
                <a:gd name="T68" fmla="*/ 49 w 97"/>
                <a:gd name="T69" fmla="*/ 19 h 137"/>
                <a:gd name="T70" fmla="*/ 56 w 97"/>
                <a:gd name="T71" fmla="*/ 10 h 137"/>
                <a:gd name="T72" fmla="*/ 59 w 97"/>
                <a:gd name="T73" fmla="*/ 8 h 137"/>
                <a:gd name="T74" fmla="*/ 61 w 97"/>
                <a:gd name="T75" fmla="*/ 7 h 137"/>
                <a:gd name="T76" fmla="*/ 63 w 97"/>
                <a:gd name="T77" fmla="*/ 2 h 137"/>
                <a:gd name="T78" fmla="*/ 54 w 97"/>
                <a:gd name="T79" fmla="*/ 6 h 137"/>
                <a:gd name="T80" fmla="*/ 47 w 97"/>
                <a:gd name="T81" fmla="*/ 10 h 137"/>
                <a:gd name="T82" fmla="*/ 39 w 97"/>
                <a:gd name="T83" fmla="*/ 12 h 137"/>
                <a:gd name="T84" fmla="*/ 36 w 97"/>
                <a:gd name="T85" fmla="*/ 12 h 137"/>
                <a:gd name="T86" fmla="*/ 28 w 97"/>
                <a:gd name="T87" fmla="*/ 19 h 137"/>
                <a:gd name="T88" fmla="*/ 25 w 97"/>
                <a:gd name="T89" fmla="*/ 26 h 137"/>
                <a:gd name="T90" fmla="*/ 17 w 97"/>
                <a:gd name="T91" fmla="*/ 36 h 137"/>
                <a:gd name="T92" fmla="*/ 15 w 97"/>
                <a:gd name="T93" fmla="*/ 36 h 137"/>
                <a:gd name="T94" fmla="*/ 14 w 97"/>
                <a:gd name="T95" fmla="*/ 39 h 137"/>
                <a:gd name="T96" fmla="*/ 9 w 97"/>
                <a:gd name="T97" fmla="*/ 44 h 137"/>
                <a:gd name="T98" fmla="*/ 11 w 97"/>
                <a:gd name="T99" fmla="*/ 46 h 137"/>
                <a:gd name="T100" fmla="*/ 13 w 97"/>
                <a:gd name="T101" fmla="*/ 53 h 137"/>
                <a:gd name="T102" fmla="*/ 13 w 97"/>
                <a:gd name="T103" fmla="*/ 57 h 137"/>
                <a:gd name="T104" fmla="*/ 14 w 97"/>
                <a:gd name="T105" fmla="*/ 70 h 137"/>
                <a:gd name="T106" fmla="*/ 13 w 97"/>
                <a:gd name="T107" fmla="*/ 77 h 137"/>
                <a:gd name="T108" fmla="*/ 6 w 97"/>
                <a:gd name="T109" fmla="*/ 82 h 137"/>
                <a:gd name="T110" fmla="*/ 2 w 97"/>
                <a:gd name="T111" fmla="*/ 87 h 137"/>
                <a:gd name="T112" fmla="*/ 0 w 97"/>
                <a:gd name="T113" fmla="*/ 90 h 137"/>
                <a:gd name="T114" fmla="*/ 10 w 97"/>
                <a:gd name="T115" fmla="*/ 96 h 137"/>
                <a:gd name="T116" fmla="*/ 15 w 97"/>
                <a:gd name="T117" fmla="*/ 10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3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4" name="Freeform 115">
              <a:extLst>
                <a:ext uri="{FF2B5EF4-FFF2-40B4-BE49-F238E27FC236}">
                  <a16:creationId xmlns="" xmlns:a16="http://schemas.microsoft.com/office/drawing/2014/main" id="{DC6AD940-6185-4A81-AE60-9264213C6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6" y="3294063"/>
              <a:ext cx="249238" cy="282575"/>
            </a:xfrm>
            <a:custGeom>
              <a:avLst/>
              <a:gdLst>
                <a:gd name="T0" fmla="*/ 98 w 99"/>
                <a:gd name="T1" fmla="*/ 68 h 112"/>
                <a:gd name="T2" fmla="*/ 93 w 99"/>
                <a:gd name="T3" fmla="*/ 60 h 112"/>
                <a:gd name="T4" fmla="*/ 86 w 99"/>
                <a:gd name="T5" fmla="*/ 56 h 112"/>
                <a:gd name="T6" fmla="*/ 77 w 99"/>
                <a:gd name="T7" fmla="*/ 52 h 112"/>
                <a:gd name="T8" fmla="*/ 77 w 99"/>
                <a:gd name="T9" fmla="*/ 45 h 112"/>
                <a:gd name="T10" fmla="*/ 75 w 99"/>
                <a:gd name="T11" fmla="*/ 39 h 112"/>
                <a:gd name="T12" fmla="*/ 72 w 99"/>
                <a:gd name="T13" fmla="*/ 33 h 112"/>
                <a:gd name="T14" fmla="*/ 63 w 99"/>
                <a:gd name="T15" fmla="*/ 31 h 112"/>
                <a:gd name="T16" fmla="*/ 57 w 99"/>
                <a:gd name="T17" fmla="*/ 28 h 112"/>
                <a:gd name="T18" fmla="*/ 53 w 99"/>
                <a:gd name="T19" fmla="*/ 25 h 112"/>
                <a:gd name="T20" fmla="*/ 48 w 99"/>
                <a:gd name="T21" fmla="*/ 24 h 112"/>
                <a:gd name="T22" fmla="*/ 38 w 99"/>
                <a:gd name="T23" fmla="*/ 19 h 112"/>
                <a:gd name="T24" fmla="*/ 36 w 99"/>
                <a:gd name="T25" fmla="*/ 3 h 112"/>
                <a:gd name="T26" fmla="*/ 28 w 99"/>
                <a:gd name="T27" fmla="*/ 2 h 112"/>
                <a:gd name="T28" fmla="*/ 19 w 99"/>
                <a:gd name="T29" fmla="*/ 7 h 112"/>
                <a:gd name="T30" fmla="*/ 12 w 99"/>
                <a:gd name="T31" fmla="*/ 10 h 112"/>
                <a:gd name="T32" fmla="*/ 5 w 99"/>
                <a:gd name="T33" fmla="*/ 12 h 112"/>
                <a:gd name="T34" fmla="*/ 2 w 99"/>
                <a:gd name="T35" fmla="*/ 11 h 112"/>
                <a:gd name="T36" fmla="*/ 8 w 99"/>
                <a:gd name="T37" fmla="*/ 23 h 112"/>
                <a:gd name="T38" fmla="*/ 5 w 99"/>
                <a:gd name="T39" fmla="*/ 27 h 112"/>
                <a:gd name="T40" fmla="*/ 6 w 99"/>
                <a:gd name="T41" fmla="*/ 38 h 112"/>
                <a:gd name="T42" fmla="*/ 4 w 99"/>
                <a:gd name="T43" fmla="*/ 45 h 112"/>
                <a:gd name="T44" fmla="*/ 2 w 99"/>
                <a:gd name="T45" fmla="*/ 52 h 112"/>
                <a:gd name="T46" fmla="*/ 5 w 99"/>
                <a:gd name="T47" fmla="*/ 56 h 112"/>
                <a:gd name="T48" fmla="*/ 1 w 99"/>
                <a:gd name="T49" fmla="*/ 62 h 112"/>
                <a:gd name="T50" fmla="*/ 0 w 99"/>
                <a:gd name="T51" fmla="*/ 65 h 112"/>
                <a:gd name="T52" fmla="*/ 4 w 99"/>
                <a:gd name="T53" fmla="*/ 69 h 112"/>
                <a:gd name="T54" fmla="*/ 6 w 99"/>
                <a:gd name="T55" fmla="*/ 78 h 112"/>
                <a:gd name="T56" fmla="*/ 9 w 99"/>
                <a:gd name="T57" fmla="*/ 82 h 112"/>
                <a:gd name="T58" fmla="*/ 7 w 99"/>
                <a:gd name="T59" fmla="*/ 88 h 112"/>
                <a:gd name="T60" fmla="*/ 10 w 99"/>
                <a:gd name="T61" fmla="*/ 95 h 112"/>
                <a:gd name="T62" fmla="*/ 13 w 99"/>
                <a:gd name="T63" fmla="*/ 102 h 112"/>
                <a:gd name="T64" fmla="*/ 15 w 99"/>
                <a:gd name="T65" fmla="*/ 111 h 112"/>
                <a:gd name="T66" fmla="*/ 26 w 99"/>
                <a:gd name="T67" fmla="*/ 104 h 112"/>
                <a:gd name="T68" fmla="*/ 33 w 99"/>
                <a:gd name="T69" fmla="*/ 104 h 112"/>
                <a:gd name="T70" fmla="*/ 42 w 99"/>
                <a:gd name="T71" fmla="*/ 108 h 112"/>
                <a:gd name="T72" fmla="*/ 47 w 99"/>
                <a:gd name="T73" fmla="*/ 103 h 112"/>
                <a:gd name="T74" fmla="*/ 58 w 99"/>
                <a:gd name="T75" fmla="*/ 103 h 112"/>
                <a:gd name="T76" fmla="*/ 60 w 99"/>
                <a:gd name="T77" fmla="*/ 91 h 112"/>
                <a:gd name="T78" fmla="*/ 66 w 99"/>
                <a:gd name="T79" fmla="*/ 83 h 112"/>
                <a:gd name="T80" fmla="*/ 76 w 99"/>
                <a:gd name="T81" fmla="*/ 82 h 112"/>
                <a:gd name="T82" fmla="*/ 85 w 99"/>
                <a:gd name="T83" fmla="*/ 81 h 112"/>
                <a:gd name="T84" fmla="*/ 93 w 99"/>
                <a:gd name="T85" fmla="*/ 84 h 112"/>
                <a:gd name="T86" fmla="*/ 97 w 99"/>
                <a:gd name="T87" fmla="*/ 78 h 112"/>
                <a:gd name="T88" fmla="*/ 98 w 99"/>
                <a:gd name="T8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112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5" name="Freeform 116">
              <a:extLst>
                <a:ext uri="{FF2B5EF4-FFF2-40B4-BE49-F238E27FC236}">
                  <a16:creationId xmlns="" xmlns:a16="http://schemas.microsoft.com/office/drawing/2014/main" id="{1AC67770-AA92-4679-BABF-7DC85E677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226" y="3100388"/>
              <a:ext cx="263525" cy="377825"/>
            </a:xfrm>
            <a:custGeom>
              <a:avLst/>
              <a:gdLst>
                <a:gd name="T0" fmla="*/ 96 w 105"/>
                <a:gd name="T1" fmla="*/ 143 h 150"/>
                <a:gd name="T2" fmla="*/ 96 w 105"/>
                <a:gd name="T3" fmla="*/ 142 h 150"/>
                <a:gd name="T4" fmla="*/ 97 w 105"/>
                <a:gd name="T5" fmla="*/ 139 h 150"/>
                <a:gd name="T6" fmla="*/ 101 w 105"/>
                <a:gd name="T7" fmla="*/ 133 h 150"/>
                <a:gd name="T8" fmla="*/ 98 w 105"/>
                <a:gd name="T9" fmla="*/ 129 h 150"/>
                <a:gd name="T10" fmla="*/ 100 w 105"/>
                <a:gd name="T11" fmla="*/ 122 h 150"/>
                <a:gd name="T12" fmla="*/ 102 w 105"/>
                <a:gd name="T13" fmla="*/ 115 h 150"/>
                <a:gd name="T14" fmla="*/ 101 w 105"/>
                <a:gd name="T15" fmla="*/ 104 h 150"/>
                <a:gd name="T16" fmla="*/ 104 w 105"/>
                <a:gd name="T17" fmla="*/ 100 h 150"/>
                <a:gd name="T18" fmla="*/ 98 w 105"/>
                <a:gd name="T19" fmla="*/ 88 h 150"/>
                <a:gd name="T20" fmla="*/ 90 w 105"/>
                <a:gd name="T21" fmla="*/ 89 h 150"/>
                <a:gd name="T22" fmla="*/ 88 w 105"/>
                <a:gd name="T23" fmla="*/ 78 h 150"/>
                <a:gd name="T24" fmla="*/ 85 w 105"/>
                <a:gd name="T25" fmla="*/ 79 h 150"/>
                <a:gd name="T26" fmla="*/ 76 w 105"/>
                <a:gd name="T27" fmla="*/ 80 h 150"/>
                <a:gd name="T28" fmla="*/ 72 w 105"/>
                <a:gd name="T29" fmla="*/ 76 h 150"/>
                <a:gd name="T30" fmla="*/ 68 w 105"/>
                <a:gd name="T31" fmla="*/ 72 h 150"/>
                <a:gd name="T32" fmla="*/ 65 w 105"/>
                <a:gd name="T33" fmla="*/ 66 h 150"/>
                <a:gd name="T34" fmla="*/ 62 w 105"/>
                <a:gd name="T35" fmla="*/ 59 h 150"/>
                <a:gd name="T36" fmla="*/ 64 w 105"/>
                <a:gd name="T37" fmla="*/ 53 h 150"/>
                <a:gd name="T38" fmla="*/ 67 w 105"/>
                <a:gd name="T39" fmla="*/ 49 h 150"/>
                <a:gd name="T40" fmla="*/ 70 w 105"/>
                <a:gd name="T41" fmla="*/ 42 h 150"/>
                <a:gd name="T42" fmla="*/ 77 w 105"/>
                <a:gd name="T43" fmla="*/ 37 h 150"/>
                <a:gd name="T44" fmla="*/ 87 w 105"/>
                <a:gd name="T45" fmla="*/ 33 h 150"/>
                <a:gd name="T46" fmla="*/ 93 w 105"/>
                <a:gd name="T47" fmla="*/ 33 h 150"/>
                <a:gd name="T48" fmla="*/ 88 w 105"/>
                <a:gd name="T49" fmla="*/ 29 h 150"/>
                <a:gd name="T50" fmla="*/ 93 w 105"/>
                <a:gd name="T51" fmla="*/ 22 h 150"/>
                <a:gd name="T52" fmla="*/ 87 w 105"/>
                <a:gd name="T53" fmla="*/ 17 h 150"/>
                <a:gd name="T54" fmla="*/ 81 w 105"/>
                <a:gd name="T55" fmla="*/ 18 h 150"/>
                <a:gd name="T56" fmla="*/ 77 w 105"/>
                <a:gd name="T57" fmla="*/ 18 h 150"/>
                <a:gd name="T58" fmla="*/ 67 w 105"/>
                <a:gd name="T59" fmla="*/ 17 h 150"/>
                <a:gd name="T60" fmla="*/ 64 w 105"/>
                <a:gd name="T61" fmla="*/ 12 h 150"/>
                <a:gd name="T62" fmla="*/ 59 w 105"/>
                <a:gd name="T63" fmla="*/ 7 h 150"/>
                <a:gd name="T64" fmla="*/ 55 w 105"/>
                <a:gd name="T65" fmla="*/ 0 h 150"/>
                <a:gd name="T66" fmla="*/ 48 w 105"/>
                <a:gd name="T67" fmla="*/ 1 h 150"/>
                <a:gd name="T68" fmla="*/ 49 w 105"/>
                <a:gd name="T69" fmla="*/ 6 h 150"/>
                <a:gd name="T70" fmla="*/ 45 w 105"/>
                <a:gd name="T71" fmla="*/ 15 h 150"/>
                <a:gd name="T72" fmla="*/ 29 w 105"/>
                <a:gd name="T73" fmla="*/ 23 h 150"/>
                <a:gd name="T74" fmla="*/ 22 w 105"/>
                <a:gd name="T75" fmla="*/ 36 h 150"/>
                <a:gd name="T76" fmla="*/ 16 w 105"/>
                <a:gd name="T77" fmla="*/ 36 h 150"/>
                <a:gd name="T78" fmla="*/ 10 w 105"/>
                <a:gd name="T79" fmla="*/ 35 h 150"/>
                <a:gd name="T80" fmla="*/ 10 w 105"/>
                <a:gd name="T81" fmla="*/ 31 h 150"/>
                <a:gd name="T82" fmla="*/ 9 w 105"/>
                <a:gd name="T83" fmla="*/ 26 h 150"/>
                <a:gd name="T84" fmla="*/ 2 w 105"/>
                <a:gd name="T85" fmla="*/ 33 h 150"/>
                <a:gd name="T86" fmla="*/ 5 w 105"/>
                <a:gd name="T87" fmla="*/ 44 h 150"/>
                <a:gd name="T88" fmla="*/ 2 w 105"/>
                <a:gd name="T89" fmla="*/ 47 h 150"/>
                <a:gd name="T90" fmla="*/ 11 w 105"/>
                <a:gd name="T91" fmla="*/ 54 h 150"/>
                <a:gd name="T92" fmla="*/ 19 w 105"/>
                <a:gd name="T93" fmla="*/ 65 h 150"/>
                <a:gd name="T94" fmla="*/ 25 w 105"/>
                <a:gd name="T95" fmla="*/ 77 h 150"/>
                <a:gd name="T96" fmla="*/ 37 w 105"/>
                <a:gd name="T97" fmla="*/ 101 h 150"/>
                <a:gd name="T98" fmla="*/ 42 w 105"/>
                <a:gd name="T99" fmla="*/ 111 h 150"/>
                <a:gd name="T100" fmla="*/ 45 w 105"/>
                <a:gd name="T101" fmla="*/ 118 h 150"/>
                <a:gd name="T102" fmla="*/ 58 w 105"/>
                <a:gd name="T103" fmla="*/ 127 h 150"/>
                <a:gd name="T104" fmla="*/ 81 w 105"/>
                <a:gd name="T105" fmla="*/ 141 h 150"/>
                <a:gd name="T106" fmla="*/ 91 w 105"/>
                <a:gd name="T107" fmla="*/ 149 h 150"/>
                <a:gd name="T108" fmla="*/ 91 w 105"/>
                <a:gd name="T109" fmla="*/ 150 h 150"/>
                <a:gd name="T110" fmla="*/ 93 w 105"/>
                <a:gd name="T111" fmla="*/ 149 h 150"/>
                <a:gd name="T112" fmla="*/ 96 w 105"/>
                <a:gd name="T1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" h="150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6" name="Freeform 117">
              <a:extLst>
                <a:ext uri="{FF2B5EF4-FFF2-40B4-BE49-F238E27FC236}">
                  <a16:creationId xmlns="" xmlns:a16="http://schemas.microsoft.com/office/drawing/2014/main" id="{20E250F2-B63E-4679-9810-B92F6E0BE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2847975"/>
              <a:ext cx="280988" cy="236538"/>
            </a:xfrm>
            <a:custGeom>
              <a:avLst/>
              <a:gdLst>
                <a:gd name="T0" fmla="*/ 11 w 112"/>
                <a:gd name="T1" fmla="*/ 6 h 94"/>
                <a:gd name="T2" fmla="*/ 4 w 112"/>
                <a:gd name="T3" fmla="*/ 15 h 94"/>
                <a:gd name="T4" fmla="*/ 3 w 112"/>
                <a:gd name="T5" fmla="*/ 21 h 94"/>
                <a:gd name="T6" fmla="*/ 2 w 112"/>
                <a:gd name="T7" fmla="*/ 25 h 94"/>
                <a:gd name="T8" fmla="*/ 6 w 112"/>
                <a:gd name="T9" fmla="*/ 26 h 94"/>
                <a:gd name="T10" fmla="*/ 9 w 112"/>
                <a:gd name="T11" fmla="*/ 32 h 94"/>
                <a:gd name="T12" fmla="*/ 14 w 112"/>
                <a:gd name="T13" fmla="*/ 42 h 94"/>
                <a:gd name="T14" fmla="*/ 28 w 112"/>
                <a:gd name="T15" fmla="*/ 43 h 94"/>
                <a:gd name="T16" fmla="*/ 39 w 112"/>
                <a:gd name="T17" fmla="*/ 48 h 94"/>
                <a:gd name="T18" fmla="*/ 49 w 112"/>
                <a:gd name="T19" fmla="*/ 51 h 94"/>
                <a:gd name="T20" fmla="*/ 47 w 112"/>
                <a:gd name="T21" fmla="*/ 66 h 94"/>
                <a:gd name="T22" fmla="*/ 50 w 112"/>
                <a:gd name="T23" fmla="*/ 72 h 94"/>
                <a:gd name="T24" fmla="*/ 50 w 112"/>
                <a:gd name="T25" fmla="*/ 78 h 94"/>
                <a:gd name="T26" fmla="*/ 51 w 112"/>
                <a:gd name="T27" fmla="*/ 82 h 94"/>
                <a:gd name="T28" fmla="*/ 50 w 112"/>
                <a:gd name="T29" fmla="*/ 83 h 94"/>
                <a:gd name="T30" fmla="*/ 56 w 112"/>
                <a:gd name="T31" fmla="*/ 91 h 94"/>
                <a:gd name="T32" fmla="*/ 61 w 112"/>
                <a:gd name="T33" fmla="*/ 93 h 94"/>
                <a:gd name="T34" fmla="*/ 65 w 112"/>
                <a:gd name="T35" fmla="*/ 92 h 94"/>
                <a:gd name="T36" fmla="*/ 71 w 112"/>
                <a:gd name="T37" fmla="*/ 89 h 94"/>
                <a:gd name="T38" fmla="*/ 76 w 112"/>
                <a:gd name="T39" fmla="*/ 86 h 94"/>
                <a:gd name="T40" fmla="*/ 81 w 112"/>
                <a:gd name="T41" fmla="*/ 82 h 94"/>
                <a:gd name="T42" fmla="*/ 82 w 112"/>
                <a:gd name="T43" fmla="*/ 79 h 94"/>
                <a:gd name="T44" fmla="*/ 78 w 112"/>
                <a:gd name="T45" fmla="*/ 78 h 94"/>
                <a:gd name="T46" fmla="*/ 75 w 112"/>
                <a:gd name="T47" fmla="*/ 73 h 94"/>
                <a:gd name="T48" fmla="*/ 72 w 112"/>
                <a:gd name="T49" fmla="*/ 67 h 94"/>
                <a:gd name="T50" fmla="*/ 78 w 112"/>
                <a:gd name="T51" fmla="*/ 66 h 94"/>
                <a:gd name="T52" fmla="*/ 85 w 112"/>
                <a:gd name="T53" fmla="*/ 68 h 94"/>
                <a:gd name="T54" fmla="*/ 88 w 112"/>
                <a:gd name="T55" fmla="*/ 68 h 94"/>
                <a:gd name="T56" fmla="*/ 93 w 112"/>
                <a:gd name="T57" fmla="*/ 65 h 94"/>
                <a:gd name="T58" fmla="*/ 103 w 112"/>
                <a:gd name="T59" fmla="*/ 61 h 94"/>
                <a:gd name="T60" fmla="*/ 105 w 112"/>
                <a:gd name="T61" fmla="*/ 58 h 94"/>
                <a:gd name="T62" fmla="*/ 100 w 112"/>
                <a:gd name="T63" fmla="*/ 52 h 94"/>
                <a:gd name="T64" fmla="*/ 101 w 112"/>
                <a:gd name="T65" fmla="*/ 48 h 94"/>
                <a:gd name="T66" fmla="*/ 105 w 112"/>
                <a:gd name="T67" fmla="*/ 44 h 94"/>
                <a:gd name="T68" fmla="*/ 106 w 112"/>
                <a:gd name="T69" fmla="*/ 39 h 94"/>
                <a:gd name="T70" fmla="*/ 109 w 112"/>
                <a:gd name="T71" fmla="*/ 34 h 94"/>
                <a:gd name="T72" fmla="*/ 112 w 112"/>
                <a:gd name="T73" fmla="*/ 30 h 94"/>
                <a:gd name="T74" fmla="*/ 100 w 112"/>
                <a:gd name="T75" fmla="*/ 29 h 94"/>
                <a:gd name="T76" fmla="*/ 102 w 112"/>
                <a:gd name="T77" fmla="*/ 22 h 94"/>
                <a:gd name="T78" fmla="*/ 90 w 112"/>
                <a:gd name="T79" fmla="*/ 18 h 94"/>
                <a:gd name="T80" fmla="*/ 91 w 112"/>
                <a:gd name="T81" fmla="*/ 13 h 94"/>
                <a:gd name="T82" fmla="*/ 85 w 112"/>
                <a:gd name="T83" fmla="*/ 11 h 94"/>
                <a:gd name="T84" fmla="*/ 69 w 112"/>
                <a:gd name="T85" fmla="*/ 17 h 94"/>
                <a:gd name="T86" fmla="*/ 54 w 112"/>
                <a:gd name="T87" fmla="*/ 12 h 94"/>
                <a:gd name="T88" fmla="*/ 43 w 112"/>
                <a:gd name="T89" fmla="*/ 11 h 94"/>
                <a:gd name="T90" fmla="*/ 37 w 112"/>
                <a:gd name="T91" fmla="*/ 4 h 94"/>
                <a:gd name="T92" fmla="*/ 30 w 112"/>
                <a:gd name="T93" fmla="*/ 0 h 94"/>
                <a:gd name="T94" fmla="*/ 28 w 112"/>
                <a:gd name="T95" fmla="*/ 5 h 94"/>
                <a:gd name="T96" fmla="*/ 17 w 112"/>
                <a:gd name="T97" fmla="*/ 11 h 94"/>
                <a:gd name="T98" fmla="*/ 20 w 112"/>
                <a:gd name="T99" fmla="*/ 23 h 94"/>
                <a:gd name="T100" fmla="*/ 11 w 112"/>
                <a:gd name="T101" fmla="*/ 20 h 94"/>
                <a:gd name="T102" fmla="*/ 15 w 112"/>
                <a:gd name="T103" fmla="*/ 10 h 94"/>
                <a:gd name="T104" fmla="*/ 14 w 112"/>
                <a:gd name="T105" fmla="*/ 4 h 94"/>
                <a:gd name="T106" fmla="*/ 11 w 112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94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7" name="Freeform 118">
              <a:extLst>
                <a:ext uri="{FF2B5EF4-FFF2-40B4-BE49-F238E27FC236}">
                  <a16:creationId xmlns="" xmlns:a16="http://schemas.microsoft.com/office/drawing/2014/main" id="{4BA58CB2-BC9C-4000-901B-7154CE32A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2968625"/>
              <a:ext cx="84138" cy="92075"/>
            </a:xfrm>
            <a:custGeom>
              <a:avLst/>
              <a:gdLst>
                <a:gd name="T0" fmla="*/ 8 w 34"/>
                <a:gd name="T1" fmla="*/ 7 h 36"/>
                <a:gd name="T2" fmla="*/ 5 w 34"/>
                <a:gd name="T3" fmla="*/ 11 h 36"/>
                <a:gd name="T4" fmla="*/ 1 w 34"/>
                <a:gd name="T5" fmla="*/ 18 h 36"/>
                <a:gd name="T6" fmla="*/ 8 w 34"/>
                <a:gd name="T7" fmla="*/ 26 h 36"/>
                <a:gd name="T8" fmla="*/ 13 w 34"/>
                <a:gd name="T9" fmla="*/ 35 h 36"/>
                <a:gd name="T10" fmla="*/ 17 w 34"/>
                <a:gd name="T11" fmla="*/ 36 h 36"/>
                <a:gd name="T12" fmla="*/ 20 w 34"/>
                <a:gd name="T13" fmla="*/ 31 h 36"/>
                <a:gd name="T14" fmla="*/ 29 w 34"/>
                <a:gd name="T15" fmla="*/ 31 h 36"/>
                <a:gd name="T16" fmla="*/ 30 w 34"/>
                <a:gd name="T17" fmla="*/ 32 h 36"/>
                <a:gd name="T18" fmla="*/ 32 w 34"/>
                <a:gd name="T19" fmla="*/ 28 h 36"/>
                <a:gd name="T20" fmla="*/ 31 w 34"/>
                <a:gd name="T21" fmla="*/ 17 h 36"/>
                <a:gd name="T22" fmla="*/ 33 w 34"/>
                <a:gd name="T23" fmla="*/ 8 h 36"/>
                <a:gd name="T24" fmla="*/ 34 w 34"/>
                <a:gd name="T25" fmla="*/ 4 h 36"/>
                <a:gd name="T26" fmla="*/ 26 w 34"/>
                <a:gd name="T27" fmla="*/ 2 h 36"/>
                <a:gd name="T28" fmla="*/ 16 w 34"/>
                <a:gd name="T29" fmla="*/ 2 h 36"/>
                <a:gd name="T30" fmla="*/ 10 w 34"/>
                <a:gd name="T31" fmla="*/ 2 h 36"/>
                <a:gd name="T32" fmla="*/ 9 w 34"/>
                <a:gd name="T33" fmla="*/ 2 h 36"/>
                <a:gd name="T34" fmla="*/ 8 w 34"/>
                <a:gd name="T3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6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8" name="Freeform 119">
              <a:extLst>
                <a:ext uri="{FF2B5EF4-FFF2-40B4-BE49-F238E27FC236}">
                  <a16:creationId xmlns="" xmlns:a16="http://schemas.microsoft.com/office/drawing/2014/main" id="{745089ED-065B-4049-BD80-DD756A85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801" y="2924175"/>
              <a:ext cx="100013" cy="147638"/>
            </a:xfrm>
            <a:custGeom>
              <a:avLst/>
              <a:gdLst>
                <a:gd name="T0" fmla="*/ 11 w 40"/>
                <a:gd name="T1" fmla="*/ 4 h 59"/>
                <a:gd name="T2" fmla="*/ 8 w 40"/>
                <a:gd name="T3" fmla="*/ 9 h 59"/>
                <a:gd name="T4" fmla="*/ 7 w 40"/>
                <a:gd name="T5" fmla="*/ 14 h 59"/>
                <a:gd name="T6" fmla="*/ 3 w 40"/>
                <a:gd name="T7" fmla="*/ 18 h 59"/>
                <a:gd name="T8" fmla="*/ 2 w 40"/>
                <a:gd name="T9" fmla="*/ 22 h 59"/>
                <a:gd name="T10" fmla="*/ 7 w 40"/>
                <a:gd name="T11" fmla="*/ 28 h 59"/>
                <a:gd name="T12" fmla="*/ 10 w 40"/>
                <a:gd name="T13" fmla="*/ 27 h 59"/>
                <a:gd name="T14" fmla="*/ 14 w 40"/>
                <a:gd name="T15" fmla="*/ 33 h 59"/>
                <a:gd name="T16" fmla="*/ 14 w 40"/>
                <a:gd name="T17" fmla="*/ 40 h 59"/>
                <a:gd name="T18" fmla="*/ 16 w 40"/>
                <a:gd name="T19" fmla="*/ 54 h 59"/>
                <a:gd name="T20" fmla="*/ 25 w 40"/>
                <a:gd name="T21" fmla="*/ 57 h 59"/>
                <a:gd name="T22" fmla="*/ 30 w 40"/>
                <a:gd name="T23" fmla="*/ 55 h 59"/>
                <a:gd name="T24" fmla="*/ 34 w 40"/>
                <a:gd name="T25" fmla="*/ 53 h 59"/>
                <a:gd name="T26" fmla="*/ 40 w 40"/>
                <a:gd name="T27" fmla="*/ 53 h 59"/>
                <a:gd name="T28" fmla="*/ 35 w 40"/>
                <a:gd name="T29" fmla="*/ 44 h 59"/>
                <a:gd name="T30" fmla="*/ 28 w 40"/>
                <a:gd name="T31" fmla="*/ 36 h 59"/>
                <a:gd name="T32" fmla="*/ 32 w 40"/>
                <a:gd name="T33" fmla="*/ 29 h 59"/>
                <a:gd name="T34" fmla="*/ 35 w 40"/>
                <a:gd name="T35" fmla="*/ 25 h 59"/>
                <a:gd name="T36" fmla="*/ 36 w 40"/>
                <a:gd name="T37" fmla="*/ 20 h 59"/>
                <a:gd name="T38" fmla="*/ 29 w 40"/>
                <a:gd name="T39" fmla="*/ 14 h 59"/>
                <a:gd name="T40" fmla="*/ 25 w 40"/>
                <a:gd name="T41" fmla="*/ 9 h 59"/>
                <a:gd name="T42" fmla="*/ 17 w 40"/>
                <a:gd name="T43" fmla="*/ 2 h 59"/>
                <a:gd name="T44" fmla="*/ 14 w 40"/>
                <a:gd name="T45" fmla="*/ 0 h 59"/>
                <a:gd name="T46" fmla="*/ 11 w 40"/>
                <a:gd name="T4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9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49" name="Freeform 120">
              <a:extLst>
                <a:ext uri="{FF2B5EF4-FFF2-40B4-BE49-F238E27FC236}">
                  <a16:creationId xmlns="" xmlns:a16="http://schemas.microsoft.com/office/drawing/2014/main" id="{55135011-352C-42B4-8FBC-397FDAAC9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6" y="2979738"/>
              <a:ext cx="63500" cy="77788"/>
            </a:xfrm>
            <a:custGeom>
              <a:avLst/>
              <a:gdLst>
                <a:gd name="T0" fmla="*/ 1 w 25"/>
                <a:gd name="T1" fmla="*/ 13 h 31"/>
                <a:gd name="T2" fmla="*/ 2 w 25"/>
                <a:gd name="T3" fmla="*/ 24 h 31"/>
                <a:gd name="T4" fmla="*/ 0 w 25"/>
                <a:gd name="T5" fmla="*/ 28 h 31"/>
                <a:gd name="T6" fmla="*/ 7 w 25"/>
                <a:gd name="T7" fmla="*/ 29 h 31"/>
                <a:gd name="T8" fmla="*/ 16 w 25"/>
                <a:gd name="T9" fmla="*/ 26 h 31"/>
                <a:gd name="T10" fmla="*/ 25 w 25"/>
                <a:gd name="T11" fmla="*/ 13 h 31"/>
                <a:gd name="T12" fmla="*/ 25 w 25"/>
                <a:gd name="T13" fmla="*/ 13 h 31"/>
                <a:gd name="T14" fmla="*/ 11 w 25"/>
                <a:gd name="T15" fmla="*/ 2 h 31"/>
                <a:gd name="T16" fmla="*/ 4 w 25"/>
                <a:gd name="T17" fmla="*/ 0 h 31"/>
                <a:gd name="T18" fmla="*/ 3 w 25"/>
                <a:gd name="T19" fmla="*/ 4 h 31"/>
                <a:gd name="T20" fmla="*/ 1 w 25"/>
                <a:gd name="T2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1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0" name="Freeform 121">
              <a:extLst>
                <a:ext uri="{FF2B5EF4-FFF2-40B4-BE49-F238E27FC236}">
                  <a16:creationId xmlns="" xmlns:a16="http://schemas.microsoft.com/office/drawing/2014/main" id="{3D1BEFE3-D180-49B3-8D7E-F53D8D67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138" y="2609850"/>
              <a:ext cx="215900" cy="74613"/>
            </a:xfrm>
            <a:custGeom>
              <a:avLst/>
              <a:gdLst>
                <a:gd name="T0" fmla="*/ 69 w 86"/>
                <a:gd name="T1" fmla="*/ 19 h 30"/>
                <a:gd name="T2" fmla="*/ 31 w 86"/>
                <a:gd name="T3" fmla="*/ 3 h 30"/>
                <a:gd name="T4" fmla="*/ 2 w 86"/>
                <a:gd name="T5" fmla="*/ 13 h 30"/>
                <a:gd name="T6" fmla="*/ 16 w 86"/>
                <a:gd name="T7" fmla="*/ 7 h 30"/>
                <a:gd name="T8" fmla="*/ 24 w 86"/>
                <a:gd name="T9" fmla="*/ 10 h 30"/>
                <a:gd name="T10" fmla="*/ 37 w 86"/>
                <a:gd name="T11" fmla="*/ 13 h 30"/>
                <a:gd name="T12" fmla="*/ 54 w 86"/>
                <a:gd name="T13" fmla="*/ 22 h 30"/>
                <a:gd name="T14" fmla="*/ 58 w 86"/>
                <a:gd name="T15" fmla="*/ 28 h 30"/>
                <a:gd name="T16" fmla="*/ 84 w 86"/>
                <a:gd name="T17" fmla="*/ 28 h 30"/>
                <a:gd name="T18" fmla="*/ 69 w 86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30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1" name="Freeform 122">
              <a:extLst>
                <a:ext uri="{FF2B5EF4-FFF2-40B4-BE49-F238E27FC236}">
                  <a16:creationId xmlns="" xmlns:a16="http://schemas.microsoft.com/office/drawing/2014/main" id="{9F0B40F2-36BD-485F-AD5A-970F4A621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6" y="2709863"/>
              <a:ext cx="50800" cy="25400"/>
            </a:xfrm>
            <a:custGeom>
              <a:avLst/>
              <a:gdLst>
                <a:gd name="T0" fmla="*/ 2 w 20"/>
                <a:gd name="T1" fmla="*/ 3 h 10"/>
                <a:gd name="T2" fmla="*/ 19 w 20"/>
                <a:gd name="T3" fmla="*/ 6 h 10"/>
                <a:gd name="T4" fmla="*/ 2 w 20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2" name="Freeform 123">
              <a:extLst>
                <a:ext uri="{FF2B5EF4-FFF2-40B4-BE49-F238E27FC236}">
                  <a16:creationId xmlns="" xmlns:a16="http://schemas.microsoft.com/office/drawing/2014/main" id="{53504D9E-97EB-4AE4-9243-2A65EFF3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2708275"/>
              <a:ext cx="46038" cy="23813"/>
            </a:xfrm>
            <a:custGeom>
              <a:avLst/>
              <a:gdLst>
                <a:gd name="T0" fmla="*/ 3 w 18"/>
                <a:gd name="T1" fmla="*/ 5 h 10"/>
                <a:gd name="T2" fmla="*/ 16 w 18"/>
                <a:gd name="T3" fmla="*/ 5 h 10"/>
                <a:gd name="T4" fmla="*/ 3 w 1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3" name="Freeform 124">
              <a:extLst>
                <a:ext uri="{FF2B5EF4-FFF2-40B4-BE49-F238E27FC236}">
                  <a16:creationId xmlns="" xmlns:a16="http://schemas.microsoft.com/office/drawing/2014/main" id="{F5238429-5142-43B1-9A95-B3A549F99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0388" y="4243388"/>
              <a:ext cx="73025" cy="31750"/>
            </a:xfrm>
            <a:custGeom>
              <a:avLst/>
              <a:gdLst>
                <a:gd name="T0" fmla="*/ 28 w 29"/>
                <a:gd name="T1" fmla="*/ 5 h 13"/>
                <a:gd name="T2" fmla="*/ 15 w 29"/>
                <a:gd name="T3" fmla="*/ 11 h 13"/>
                <a:gd name="T4" fmla="*/ 28 w 29"/>
                <a:gd name="T5" fmla="*/ 5 h 13"/>
                <a:gd name="T6" fmla="*/ 13 w 29"/>
                <a:gd name="T7" fmla="*/ 1 h 13"/>
                <a:gd name="T8" fmla="*/ 4 w 29"/>
                <a:gd name="T9" fmla="*/ 10 h 13"/>
                <a:gd name="T10" fmla="*/ 13 w 2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3">
                  <a:moveTo>
                    <a:pt x="28" y="5"/>
                  </a:moveTo>
                  <a:cubicBezTo>
                    <a:pt x="25" y="0"/>
                    <a:pt x="12" y="10"/>
                    <a:pt x="15" y="11"/>
                  </a:cubicBezTo>
                  <a:cubicBezTo>
                    <a:pt x="17" y="13"/>
                    <a:pt x="29" y="8"/>
                    <a:pt x="28" y="5"/>
                  </a:cubicBezTo>
                  <a:close/>
                  <a:moveTo>
                    <a:pt x="13" y="1"/>
                  </a:moveTo>
                  <a:cubicBezTo>
                    <a:pt x="9" y="0"/>
                    <a:pt x="0" y="8"/>
                    <a:pt x="4" y="10"/>
                  </a:cubicBezTo>
                  <a:cubicBezTo>
                    <a:pt x="8" y="13"/>
                    <a:pt x="17" y="2"/>
                    <a:pt x="13" y="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4" name="Freeform 125">
              <a:extLst>
                <a:ext uri="{FF2B5EF4-FFF2-40B4-BE49-F238E27FC236}">
                  <a16:creationId xmlns="" xmlns:a16="http://schemas.microsoft.com/office/drawing/2014/main" id="{B9679CDE-C886-40DF-9F4C-92FF47671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9676" y="3065463"/>
              <a:ext cx="336550" cy="138113"/>
            </a:xfrm>
            <a:custGeom>
              <a:avLst/>
              <a:gdLst>
                <a:gd name="T0" fmla="*/ 130 w 134"/>
                <a:gd name="T1" fmla="*/ 14 h 55"/>
                <a:gd name="T2" fmla="*/ 124 w 134"/>
                <a:gd name="T3" fmla="*/ 10 h 55"/>
                <a:gd name="T4" fmla="*/ 118 w 134"/>
                <a:gd name="T5" fmla="*/ 10 h 55"/>
                <a:gd name="T6" fmla="*/ 113 w 134"/>
                <a:gd name="T7" fmla="*/ 6 h 55"/>
                <a:gd name="T8" fmla="*/ 103 w 134"/>
                <a:gd name="T9" fmla="*/ 0 h 55"/>
                <a:gd name="T10" fmla="*/ 103 w 134"/>
                <a:gd name="T11" fmla="*/ 2 h 55"/>
                <a:gd name="T12" fmla="*/ 98 w 134"/>
                <a:gd name="T13" fmla="*/ 4 h 55"/>
                <a:gd name="T14" fmla="*/ 95 w 134"/>
                <a:gd name="T15" fmla="*/ 10 h 55"/>
                <a:gd name="T16" fmla="*/ 92 w 134"/>
                <a:gd name="T17" fmla="*/ 15 h 55"/>
                <a:gd name="T18" fmla="*/ 89 w 134"/>
                <a:gd name="T19" fmla="*/ 19 h 55"/>
                <a:gd name="T20" fmla="*/ 88 w 134"/>
                <a:gd name="T21" fmla="*/ 25 h 55"/>
                <a:gd name="T22" fmla="*/ 87 w 134"/>
                <a:gd name="T23" fmla="*/ 30 h 55"/>
                <a:gd name="T24" fmla="*/ 92 w 134"/>
                <a:gd name="T25" fmla="*/ 34 h 55"/>
                <a:gd name="T26" fmla="*/ 96 w 134"/>
                <a:gd name="T27" fmla="*/ 35 h 55"/>
                <a:gd name="T28" fmla="*/ 92 w 134"/>
                <a:gd name="T29" fmla="*/ 40 h 55"/>
                <a:gd name="T30" fmla="*/ 92 w 134"/>
                <a:gd name="T31" fmla="*/ 40 h 55"/>
                <a:gd name="T32" fmla="*/ 93 w 134"/>
                <a:gd name="T33" fmla="*/ 45 h 55"/>
                <a:gd name="T34" fmla="*/ 93 w 134"/>
                <a:gd name="T35" fmla="*/ 49 h 55"/>
                <a:gd name="T36" fmla="*/ 99 w 134"/>
                <a:gd name="T37" fmla="*/ 50 h 55"/>
                <a:gd name="T38" fmla="*/ 105 w 134"/>
                <a:gd name="T39" fmla="*/ 50 h 55"/>
                <a:gd name="T40" fmla="*/ 112 w 134"/>
                <a:gd name="T41" fmla="*/ 37 h 55"/>
                <a:gd name="T42" fmla="*/ 128 w 134"/>
                <a:gd name="T43" fmla="*/ 29 h 55"/>
                <a:gd name="T44" fmla="*/ 132 w 134"/>
                <a:gd name="T45" fmla="*/ 20 h 55"/>
                <a:gd name="T46" fmla="*/ 130 w 134"/>
                <a:gd name="T47" fmla="*/ 14 h 55"/>
                <a:gd name="T48" fmla="*/ 3 w 134"/>
                <a:gd name="T49" fmla="*/ 12 h 55"/>
                <a:gd name="T50" fmla="*/ 8 w 134"/>
                <a:gd name="T51" fmla="*/ 20 h 55"/>
                <a:gd name="T52" fmla="*/ 3 w 134"/>
                <a:gd name="T5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55">
                  <a:moveTo>
                    <a:pt x="130" y="14"/>
                  </a:moveTo>
                  <a:cubicBezTo>
                    <a:pt x="127" y="11"/>
                    <a:pt x="125" y="9"/>
                    <a:pt x="124" y="10"/>
                  </a:cubicBezTo>
                  <a:cubicBezTo>
                    <a:pt x="124" y="11"/>
                    <a:pt x="121" y="11"/>
                    <a:pt x="118" y="10"/>
                  </a:cubicBezTo>
                  <a:cubicBezTo>
                    <a:pt x="116" y="8"/>
                    <a:pt x="115" y="6"/>
                    <a:pt x="113" y="6"/>
                  </a:cubicBezTo>
                  <a:cubicBezTo>
                    <a:pt x="112" y="6"/>
                    <a:pt x="106" y="3"/>
                    <a:pt x="103" y="0"/>
                  </a:cubicBezTo>
                  <a:cubicBezTo>
                    <a:pt x="103" y="1"/>
                    <a:pt x="103" y="1"/>
                    <a:pt x="103" y="2"/>
                  </a:cubicBezTo>
                  <a:cubicBezTo>
                    <a:pt x="104" y="3"/>
                    <a:pt x="101" y="4"/>
                    <a:pt x="98" y="4"/>
                  </a:cubicBezTo>
                  <a:cubicBezTo>
                    <a:pt x="95" y="5"/>
                    <a:pt x="95" y="8"/>
                    <a:pt x="95" y="10"/>
                  </a:cubicBezTo>
                  <a:cubicBezTo>
                    <a:pt x="95" y="13"/>
                    <a:pt x="93" y="13"/>
                    <a:pt x="92" y="15"/>
                  </a:cubicBezTo>
                  <a:cubicBezTo>
                    <a:pt x="91" y="18"/>
                    <a:pt x="92" y="18"/>
                    <a:pt x="89" y="19"/>
                  </a:cubicBezTo>
                  <a:cubicBezTo>
                    <a:pt x="87" y="21"/>
                    <a:pt x="86" y="23"/>
                    <a:pt x="88" y="25"/>
                  </a:cubicBezTo>
                  <a:cubicBezTo>
                    <a:pt x="89" y="27"/>
                    <a:pt x="88" y="29"/>
                    <a:pt x="87" y="30"/>
                  </a:cubicBezTo>
                  <a:cubicBezTo>
                    <a:pt x="87" y="32"/>
                    <a:pt x="89" y="32"/>
                    <a:pt x="92" y="34"/>
                  </a:cubicBezTo>
                  <a:cubicBezTo>
                    <a:pt x="94" y="37"/>
                    <a:pt x="95" y="33"/>
                    <a:pt x="96" y="35"/>
                  </a:cubicBezTo>
                  <a:cubicBezTo>
                    <a:pt x="97" y="37"/>
                    <a:pt x="95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2"/>
                    <a:pt x="94" y="44"/>
                    <a:pt x="93" y="45"/>
                  </a:cubicBezTo>
                  <a:cubicBezTo>
                    <a:pt x="92" y="46"/>
                    <a:pt x="91" y="46"/>
                    <a:pt x="93" y="49"/>
                  </a:cubicBezTo>
                  <a:cubicBezTo>
                    <a:pt x="95" y="51"/>
                    <a:pt x="97" y="47"/>
                    <a:pt x="99" y="50"/>
                  </a:cubicBezTo>
                  <a:cubicBezTo>
                    <a:pt x="101" y="53"/>
                    <a:pt x="103" y="55"/>
                    <a:pt x="105" y="50"/>
                  </a:cubicBezTo>
                  <a:cubicBezTo>
                    <a:pt x="107" y="45"/>
                    <a:pt x="109" y="38"/>
                    <a:pt x="112" y="37"/>
                  </a:cubicBezTo>
                  <a:cubicBezTo>
                    <a:pt x="116" y="36"/>
                    <a:pt x="124" y="34"/>
                    <a:pt x="128" y="29"/>
                  </a:cubicBezTo>
                  <a:cubicBezTo>
                    <a:pt x="132" y="23"/>
                    <a:pt x="130" y="22"/>
                    <a:pt x="132" y="20"/>
                  </a:cubicBezTo>
                  <a:cubicBezTo>
                    <a:pt x="134" y="19"/>
                    <a:pt x="133" y="18"/>
                    <a:pt x="130" y="14"/>
                  </a:cubicBezTo>
                  <a:close/>
                  <a:moveTo>
                    <a:pt x="3" y="12"/>
                  </a:moveTo>
                  <a:cubicBezTo>
                    <a:pt x="0" y="17"/>
                    <a:pt x="7" y="22"/>
                    <a:pt x="8" y="20"/>
                  </a:cubicBezTo>
                  <a:cubicBezTo>
                    <a:pt x="10" y="17"/>
                    <a:pt x="7" y="7"/>
                    <a:pt x="3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5" name="Freeform 126">
              <a:extLst>
                <a:ext uri="{FF2B5EF4-FFF2-40B4-BE49-F238E27FC236}">
                  <a16:creationId xmlns="" xmlns:a16="http://schemas.microsoft.com/office/drawing/2014/main" id="{288D1D27-92A0-4451-848B-5432433396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0201" y="771525"/>
              <a:ext cx="1236663" cy="927100"/>
            </a:xfrm>
            <a:custGeom>
              <a:avLst/>
              <a:gdLst>
                <a:gd name="T0" fmla="*/ 432 w 492"/>
                <a:gd name="T1" fmla="*/ 43 h 368"/>
                <a:gd name="T2" fmla="*/ 396 w 492"/>
                <a:gd name="T3" fmla="*/ 59 h 368"/>
                <a:gd name="T4" fmla="*/ 394 w 492"/>
                <a:gd name="T5" fmla="*/ 37 h 368"/>
                <a:gd name="T6" fmla="*/ 352 w 492"/>
                <a:gd name="T7" fmla="*/ 34 h 368"/>
                <a:gd name="T8" fmla="*/ 393 w 492"/>
                <a:gd name="T9" fmla="*/ 28 h 368"/>
                <a:gd name="T10" fmla="*/ 389 w 492"/>
                <a:gd name="T11" fmla="*/ 12 h 368"/>
                <a:gd name="T12" fmla="*/ 333 w 492"/>
                <a:gd name="T13" fmla="*/ 1 h 368"/>
                <a:gd name="T14" fmla="*/ 280 w 492"/>
                <a:gd name="T15" fmla="*/ 8 h 368"/>
                <a:gd name="T16" fmla="*/ 240 w 492"/>
                <a:gd name="T17" fmla="*/ 8 h 368"/>
                <a:gd name="T18" fmla="*/ 207 w 492"/>
                <a:gd name="T19" fmla="*/ 23 h 368"/>
                <a:gd name="T20" fmla="*/ 199 w 492"/>
                <a:gd name="T21" fmla="*/ 27 h 368"/>
                <a:gd name="T22" fmla="*/ 176 w 492"/>
                <a:gd name="T23" fmla="*/ 34 h 368"/>
                <a:gd name="T24" fmla="*/ 154 w 492"/>
                <a:gd name="T25" fmla="*/ 42 h 368"/>
                <a:gd name="T26" fmla="*/ 116 w 492"/>
                <a:gd name="T27" fmla="*/ 34 h 368"/>
                <a:gd name="T28" fmla="*/ 95 w 492"/>
                <a:gd name="T29" fmla="*/ 50 h 368"/>
                <a:gd name="T30" fmla="*/ 62 w 492"/>
                <a:gd name="T31" fmla="*/ 71 h 368"/>
                <a:gd name="T32" fmla="*/ 0 w 492"/>
                <a:gd name="T33" fmla="*/ 102 h 368"/>
                <a:gd name="T34" fmla="*/ 40 w 492"/>
                <a:gd name="T35" fmla="*/ 113 h 368"/>
                <a:gd name="T36" fmla="*/ 11 w 492"/>
                <a:gd name="T37" fmla="*/ 123 h 368"/>
                <a:gd name="T38" fmla="*/ 35 w 492"/>
                <a:gd name="T39" fmla="*/ 139 h 368"/>
                <a:gd name="T40" fmla="*/ 67 w 492"/>
                <a:gd name="T41" fmla="*/ 137 h 368"/>
                <a:gd name="T42" fmla="*/ 116 w 492"/>
                <a:gd name="T43" fmla="*/ 151 h 368"/>
                <a:gd name="T44" fmla="*/ 140 w 492"/>
                <a:gd name="T45" fmla="*/ 183 h 368"/>
                <a:gd name="T46" fmla="*/ 144 w 492"/>
                <a:gd name="T47" fmla="*/ 212 h 368"/>
                <a:gd name="T48" fmla="*/ 174 w 492"/>
                <a:gd name="T49" fmla="*/ 223 h 368"/>
                <a:gd name="T50" fmla="*/ 171 w 492"/>
                <a:gd name="T51" fmla="*/ 234 h 368"/>
                <a:gd name="T52" fmla="*/ 166 w 492"/>
                <a:gd name="T53" fmla="*/ 254 h 368"/>
                <a:gd name="T54" fmla="*/ 161 w 492"/>
                <a:gd name="T55" fmla="*/ 279 h 368"/>
                <a:gd name="T56" fmla="*/ 168 w 492"/>
                <a:gd name="T57" fmla="*/ 311 h 368"/>
                <a:gd name="T58" fmla="*/ 183 w 492"/>
                <a:gd name="T59" fmla="*/ 331 h 368"/>
                <a:gd name="T60" fmla="*/ 204 w 492"/>
                <a:gd name="T61" fmla="*/ 356 h 368"/>
                <a:gd name="T62" fmla="*/ 236 w 492"/>
                <a:gd name="T63" fmla="*/ 368 h 368"/>
                <a:gd name="T64" fmla="*/ 245 w 492"/>
                <a:gd name="T65" fmla="*/ 336 h 368"/>
                <a:gd name="T66" fmla="*/ 259 w 492"/>
                <a:gd name="T67" fmla="*/ 321 h 368"/>
                <a:gd name="T68" fmla="*/ 260 w 492"/>
                <a:gd name="T69" fmla="*/ 305 h 368"/>
                <a:gd name="T70" fmla="*/ 274 w 492"/>
                <a:gd name="T71" fmla="*/ 295 h 368"/>
                <a:gd name="T72" fmla="*/ 286 w 492"/>
                <a:gd name="T73" fmla="*/ 292 h 368"/>
                <a:gd name="T74" fmla="*/ 329 w 492"/>
                <a:gd name="T75" fmla="*/ 264 h 368"/>
                <a:gd name="T76" fmla="*/ 356 w 492"/>
                <a:gd name="T77" fmla="*/ 256 h 368"/>
                <a:gd name="T78" fmla="*/ 411 w 492"/>
                <a:gd name="T79" fmla="*/ 232 h 368"/>
                <a:gd name="T80" fmla="*/ 381 w 492"/>
                <a:gd name="T81" fmla="*/ 226 h 368"/>
                <a:gd name="T82" fmla="*/ 412 w 492"/>
                <a:gd name="T83" fmla="*/ 228 h 368"/>
                <a:gd name="T84" fmla="*/ 405 w 492"/>
                <a:gd name="T85" fmla="*/ 200 h 368"/>
                <a:gd name="T86" fmla="*/ 390 w 492"/>
                <a:gd name="T87" fmla="*/ 186 h 368"/>
                <a:gd name="T88" fmla="*/ 425 w 492"/>
                <a:gd name="T89" fmla="*/ 182 h 368"/>
                <a:gd name="T90" fmla="*/ 434 w 492"/>
                <a:gd name="T91" fmla="*/ 164 h 368"/>
                <a:gd name="T92" fmla="*/ 430 w 492"/>
                <a:gd name="T93" fmla="*/ 138 h 368"/>
                <a:gd name="T94" fmla="*/ 420 w 492"/>
                <a:gd name="T95" fmla="*/ 127 h 368"/>
                <a:gd name="T96" fmla="*/ 424 w 492"/>
                <a:gd name="T97" fmla="*/ 116 h 368"/>
                <a:gd name="T98" fmla="*/ 412 w 492"/>
                <a:gd name="T99" fmla="*/ 110 h 368"/>
                <a:gd name="T100" fmla="*/ 445 w 492"/>
                <a:gd name="T101" fmla="*/ 76 h 368"/>
                <a:gd name="T102" fmla="*/ 437 w 492"/>
                <a:gd name="T103" fmla="*/ 67 h 368"/>
                <a:gd name="T104" fmla="*/ 446 w 492"/>
                <a:gd name="T105" fmla="*/ 58 h 368"/>
                <a:gd name="T106" fmla="*/ 492 w 492"/>
                <a:gd name="T107" fmla="*/ 42 h 368"/>
                <a:gd name="T108" fmla="*/ 162 w 492"/>
                <a:gd name="T109" fmla="*/ 235 h 368"/>
                <a:gd name="T110" fmla="*/ 154 w 492"/>
                <a:gd name="T111" fmla="*/ 24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2" h="368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6" name="Freeform 127">
              <a:extLst>
                <a:ext uri="{FF2B5EF4-FFF2-40B4-BE49-F238E27FC236}">
                  <a16:creationId xmlns="" xmlns:a16="http://schemas.microsoft.com/office/drawing/2014/main" id="{7DED53A1-0700-42E8-8C69-E3BC83EC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4321175"/>
              <a:ext cx="49213" cy="38100"/>
            </a:xfrm>
            <a:custGeom>
              <a:avLst/>
              <a:gdLst>
                <a:gd name="T0" fmla="*/ 1 w 20"/>
                <a:gd name="T1" fmla="*/ 2 h 15"/>
                <a:gd name="T2" fmla="*/ 8 w 20"/>
                <a:gd name="T3" fmla="*/ 7 h 15"/>
                <a:gd name="T4" fmla="*/ 17 w 20"/>
                <a:gd name="T5" fmla="*/ 10 h 15"/>
                <a:gd name="T6" fmla="*/ 1 w 20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1" y="2"/>
                  </a:moveTo>
                  <a:cubicBezTo>
                    <a:pt x="1" y="5"/>
                    <a:pt x="5" y="4"/>
                    <a:pt x="8" y="7"/>
                  </a:cubicBezTo>
                  <a:cubicBezTo>
                    <a:pt x="11" y="9"/>
                    <a:pt x="14" y="15"/>
                    <a:pt x="17" y="10"/>
                  </a:cubicBezTo>
                  <a:cubicBezTo>
                    <a:pt x="20" y="5"/>
                    <a:pt x="0" y="0"/>
                    <a:pt x="1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7" name="Freeform 128">
              <a:extLst>
                <a:ext uri="{FF2B5EF4-FFF2-40B4-BE49-F238E27FC236}">
                  <a16:creationId xmlns="" xmlns:a16="http://schemas.microsoft.com/office/drawing/2014/main" id="{2D0CF526-6FD6-487A-AAFA-11F9FA833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9551" y="788988"/>
              <a:ext cx="1801813" cy="1390650"/>
            </a:xfrm>
            <a:custGeom>
              <a:avLst/>
              <a:gdLst>
                <a:gd name="T0" fmla="*/ 146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1 h 552"/>
                <a:gd name="T8" fmla="*/ 275 w 717"/>
                <a:gd name="T9" fmla="*/ 238 h 552"/>
                <a:gd name="T10" fmla="*/ 169 w 717"/>
                <a:gd name="T11" fmla="*/ 138 h 552"/>
                <a:gd name="T12" fmla="*/ 148 w 717"/>
                <a:gd name="T13" fmla="*/ 132 h 552"/>
                <a:gd name="T14" fmla="*/ 263 w 717"/>
                <a:gd name="T15" fmla="*/ 152 h 552"/>
                <a:gd name="T16" fmla="*/ 212 w 717"/>
                <a:gd name="T17" fmla="*/ 102 h 552"/>
                <a:gd name="T18" fmla="*/ 294 w 717"/>
                <a:gd name="T19" fmla="*/ 85 h 552"/>
                <a:gd name="T20" fmla="*/ 297 w 717"/>
                <a:gd name="T21" fmla="*/ 115 h 552"/>
                <a:gd name="T22" fmla="*/ 299 w 717"/>
                <a:gd name="T23" fmla="*/ 132 h 552"/>
                <a:gd name="T24" fmla="*/ 387 w 717"/>
                <a:gd name="T25" fmla="*/ 105 h 552"/>
                <a:gd name="T26" fmla="*/ 351 w 717"/>
                <a:gd name="T27" fmla="*/ 165 h 552"/>
                <a:gd name="T28" fmla="*/ 490 w 717"/>
                <a:gd name="T29" fmla="*/ 156 h 552"/>
                <a:gd name="T30" fmla="*/ 414 w 717"/>
                <a:gd name="T31" fmla="*/ 108 h 552"/>
                <a:gd name="T32" fmla="*/ 426 w 717"/>
                <a:gd name="T33" fmla="*/ 59 h 552"/>
                <a:gd name="T34" fmla="*/ 418 w 717"/>
                <a:gd name="T35" fmla="*/ 47 h 552"/>
                <a:gd name="T36" fmla="*/ 452 w 717"/>
                <a:gd name="T37" fmla="*/ 86 h 552"/>
                <a:gd name="T38" fmla="*/ 498 w 717"/>
                <a:gd name="T39" fmla="*/ 128 h 552"/>
                <a:gd name="T40" fmla="*/ 567 w 717"/>
                <a:gd name="T41" fmla="*/ 62 h 552"/>
                <a:gd name="T42" fmla="*/ 542 w 717"/>
                <a:gd name="T43" fmla="*/ 6 h 552"/>
                <a:gd name="T44" fmla="*/ 406 w 717"/>
                <a:gd name="T45" fmla="*/ 32 h 552"/>
                <a:gd name="T46" fmla="*/ 445 w 717"/>
                <a:gd name="T47" fmla="*/ 314 h 552"/>
                <a:gd name="T48" fmla="*/ 590 w 717"/>
                <a:gd name="T49" fmla="*/ 242 h 552"/>
                <a:gd name="T50" fmla="*/ 532 w 717"/>
                <a:gd name="T51" fmla="*/ 194 h 552"/>
                <a:gd name="T52" fmla="*/ 445 w 717"/>
                <a:gd name="T53" fmla="*/ 178 h 552"/>
                <a:gd name="T54" fmla="*/ 502 w 717"/>
                <a:gd name="T55" fmla="*/ 220 h 552"/>
                <a:gd name="T56" fmla="*/ 525 w 717"/>
                <a:gd name="T57" fmla="*/ 292 h 552"/>
                <a:gd name="T58" fmla="*/ 606 w 717"/>
                <a:gd name="T59" fmla="*/ 298 h 552"/>
                <a:gd name="T60" fmla="*/ 487 w 717"/>
                <a:gd name="T61" fmla="*/ 171 h 552"/>
                <a:gd name="T62" fmla="*/ 687 w 717"/>
                <a:gd name="T63" fmla="*/ 457 h 552"/>
                <a:gd name="T64" fmla="*/ 78 w 717"/>
                <a:gd name="T65" fmla="*/ 448 h 552"/>
                <a:gd name="T66" fmla="*/ 585 w 717"/>
                <a:gd name="T67" fmla="*/ 489 h 552"/>
                <a:gd name="T68" fmla="*/ 687 w 717"/>
                <a:gd name="T69" fmla="*/ 434 h 552"/>
                <a:gd name="T70" fmla="*/ 638 w 717"/>
                <a:gd name="T71" fmla="*/ 399 h 552"/>
                <a:gd name="T72" fmla="*/ 602 w 717"/>
                <a:gd name="T73" fmla="*/ 376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0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3 w 717"/>
                <a:gd name="T89" fmla="*/ 245 h 552"/>
                <a:gd name="T90" fmla="*/ 383 w 717"/>
                <a:gd name="T91" fmla="*/ 193 h 552"/>
                <a:gd name="T92" fmla="*/ 369 w 717"/>
                <a:gd name="T93" fmla="*/ 208 h 552"/>
                <a:gd name="T94" fmla="*/ 362 w 717"/>
                <a:gd name="T95" fmla="*/ 259 h 552"/>
                <a:gd name="T96" fmla="*/ 351 w 717"/>
                <a:gd name="T97" fmla="*/ 248 h 552"/>
                <a:gd name="T98" fmla="*/ 285 w 717"/>
                <a:gd name="T99" fmla="*/ 248 h 552"/>
                <a:gd name="T100" fmla="*/ 191 w 717"/>
                <a:gd name="T101" fmla="*/ 242 h 552"/>
                <a:gd name="T102" fmla="*/ 69 w 717"/>
                <a:gd name="T103" fmla="*/ 243 h 552"/>
                <a:gd name="T104" fmla="*/ 33 w 717"/>
                <a:gd name="T105" fmla="*/ 243 h 552"/>
                <a:gd name="T106" fmla="*/ 90 w 717"/>
                <a:gd name="T107" fmla="*/ 419 h 552"/>
                <a:gd name="T108" fmla="*/ 129 w 717"/>
                <a:gd name="T109" fmla="*/ 469 h 552"/>
                <a:gd name="T110" fmla="*/ 444 w 717"/>
                <a:gd name="T111" fmla="*/ 491 h 552"/>
                <a:gd name="T112" fmla="*/ 500 w 717"/>
                <a:gd name="T113" fmla="*/ 546 h 552"/>
                <a:gd name="T114" fmla="*/ 617 w 717"/>
                <a:gd name="T115" fmla="*/ 515 h 552"/>
                <a:gd name="T116" fmla="*/ 173 w 717"/>
                <a:gd name="T117" fmla="*/ 290 h 552"/>
                <a:gd name="T118" fmla="*/ 172 w 717"/>
                <a:gd name="T119" fmla="*/ 279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8" name="Freeform 129">
              <a:extLst>
                <a:ext uri="{FF2B5EF4-FFF2-40B4-BE49-F238E27FC236}">
                  <a16:creationId xmlns="" xmlns:a16="http://schemas.microsoft.com/office/drawing/2014/main" id="{C13E7CB0-F6AC-40EE-94C3-33EF8B08A5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863" y="1312863"/>
              <a:ext cx="2054225" cy="1400175"/>
            </a:xfrm>
            <a:custGeom>
              <a:avLst/>
              <a:gdLst>
                <a:gd name="T0" fmla="*/ 249 w 817"/>
                <a:gd name="T1" fmla="*/ 164 h 556"/>
                <a:gd name="T2" fmla="*/ 218 w 817"/>
                <a:gd name="T3" fmla="*/ 25 h 556"/>
                <a:gd name="T4" fmla="*/ 132 w 817"/>
                <a:gd name="T5" fmla="*/ 15 h 556"/>
                <a:gd name="T6" fmla="*/ 96 w 817"/>
                <a:gd name="T7" fmla="*/ 8 h 556"/>
                <a:gd name="T8" fmla="*/ 66 w 817"/>
                <a:gd name="T9" fmla="*/ 15 h 556"/>
                <a:gd name="T10" fmla="*/ 13 w 817"/>
                <a:gd name="T11" fmla="*/ 42 h 556"/>
                <a:gd name="T12" fmla="*/ 50 w 817"/>
                <a:gd name="T13" fmla="*/ 74 h 556"/>
                <a:gd name="T14" fmla="*/ 12 w 817"/>
                <a:gd name="T15" fmla="*/ 76 h 556"/>
                <a:gd name="T16" fmla="*/ 42 w 817"/>
                <a:gd name="T17" fmla="*/ 97 h 556"/>
                <a:gd name="T18" fmla="*/ 30 w 817"/>
                <a:gd name="T19" fmla="*/ 113 h 556"/>
                <a:gd name="T20" fmla="*/ 32 w 817"/>
                <a:gd name="T21" fmla="*/ 156 h 556"/>
                <a:gd name="T22" fmla="*/ 68 w 817"/>
                <a:gd name="T23" fmla="*/ 168 h 556"/>
                <a:gd name="T24" fmla="*/ 72 w 817"/>
                <a:gd name="T25" fmla="*/ 192 h 556"/>
                <a:gd name="T26" fmla="*/ 60 w 817"/>
                <a:gd name="T27" fmla="*/ 205 h 556"/>
                <a:gd name="T28" fmla="*/ 104 w 817"/>
                <a:gd name="T29" fmla="*/ 178 h 556"/>
                <a:gd name="T30" fmla="*/ 123 w 817"/>
                <a:gd name="T31" fmla="*/ 152 h 556"/>
                <a:gd name="T32" fmla="*/ 136 w 817"/>
                <a:gd name="T33" fmla="*/ 143 h 556"/>
                <a:gd name="T34" fmla="*/ 161 w 817"/>
                <a:gd name="T35" fmla="*/ 154 h 556"/>
                <a:gd name="T36" fmla="*/ 177 w 817"/>
                <a:gd name="T37" fmla="*/ 144 h 556"/>
                <a:gd name="T38" fmla="*/ 196 w 817"/>
                <a:gd name="T39" fmla="*/ 152 h 556"/>
                <a:gd name="T40" fmla="*/ 242 w 817"/>
                <a:gd name="T41" fmla="*/ 166 h 556"/>
                <a:gd name="T42" fmla="*/ 267 w 817"/>
                <a:gd name="T43" fmla="*/ 177 h 556"/>
                <a:gd name="T44" fmla="*/ 268 w 817"/>
                <a:gd name="T45" fmla="*/ 187 h 556"/>
                <a:gd name="T46" fmla="*/ 277 w 817"/>
                <a:gd name="T47" fmla="*/ 188 h 556"/>
                <a:gd name="T48" fmla="*/ 285 w 817"/>
                <a:gd name="T49" fmla="*/ 196 h 556"/>
                <a:gd name="T50" fmla="*/ 282 w 817"/>
                <a:gd name="T51" fmla="*/ 214 h 556"/>
                <a:gd name="T52" fmla="*/ 300 w 817"/>
                <a:gd name="T53" fmla="*/ 214 h 556"/>
                <a:gd name="T54" fmla="*/ 10 w 817"/>
                <a:gd name="T55" fmla="*/ 223 h 556"/>
                <a:gd name="T56" fmla="*/ 127 w 817"/>
                <a:gd name="T57" fmla="*/ 171 h 556"/>
                <a:gd name="T58" fmla="*/ 126 w 817"/>
                <a:gd name="T59" fmla="*/ 183 h 556"/>
                <a:gd name="T60" fmla="*/ 17 w 817"/>
                <a:gd name="T61" fmla="*/ 156 h 556"/>
                <a:gd name="T62" fmla="*/ 100 w 817"/>
                <a:gd name="T63" fmla="*/ 544 h 556"/>
                <a:gd name="T64" fmla="*/ 66 w 817"/>
                <a:gd name="T65" fmla="*/ 528 h 556"/>
                <a:gd name="T66" fmla="*/ 790 w 817"/>
                <a:gd name="T67" fmla="*/ 306 h 556"/>
                <a:gd name="T68" fmla="*/ 720 w 817"/>
                <a:gd name="T69" fmla="*/ 334 h 556"/>
                <a:gd name="T70" fmla="*/ 692 w 817"/>
                <a:gd name="T71" fmla="*/ 344 h 556"/>
                <a:gd name="T72" fmla="*/ 662 w 817"/>
                <a:gd name="T73" fmla="*/ 319 h 556"/>
                <a:gd name="T74" fmla="*/ 679 w 817"/>
                <a:gd name="T75" fmla="*/ 305 h 556"/>
                <a:gd name="T76" fmla="*/ 646 w 817"/>
                <a:gd name="T77" fmla="*/ 297 h 556"/>
                <a:gd name="T78" fmla="*/ 623 w 817"/>
                <a:gd name="T79" fmla="*/ 285 h 556"/>
                <a:gd name="T80" fmla="*/ 589 w 817"/>
                <a:gd name="T81" fmla="*/ 276 h 556"/>
                <a:gd name="T82" fmla="*/ 365 w 817"/>
                <a:gd name="T83" fmla="*/ 285 h 556"/>
                <a:gd name="T84" fmla="*/ 359 w 817"/>
                <a:gd name="T85" fmla="*/ 304 h 556"/>
                <a:gd name="T86" fmla="*/ 360 w 817"/>
                <a:gd name="T87" fmla="*/ 377 h 556"/>
                <a:gd name="T88" fmla="*/ 387 w 817"/>
                <a:gd name="T89" fmla="*/ 417 h 556"/>
                <a:gd name="T90" fmla="*/ 440 w 817"/>
                <a:gd name="T91" fmla="*/ 439 h 556"/>
                <a:gd name="T92" fmla="*/ 513 w 817"/>
                <a:gd name="T93" fmla="*/ 457 h 556"/>
                <a:gd name="T94" fmla="*/ 556 w 817"/>
                <a:gd name="T95" fmla="*/ 484 h 556"/>
                <a:gd name="T96" fmla="*/ 578 w 817"/>
                <a:gd name="T97" fmla="*/ 471 h 556"/>
                <a:gd name="T98" fmla="*/ 608 w 817"/>
                <a:gd name="T99" fmla="*/ 459 h 556"/>
                <a:gd name="T100" fmla="*/ 635 w 817"/>
                <a:gd name="T101" fmla="*/ 462 h 556"/>
                <a:gd name="T102" fmla="*/ 668 w 817"/>
                <a:gd name="T103" fmla="*/ 459 h 556"/>
                <a:gd name="T104" fmla="*/ 696 w 817"/>
                <a:gd name="T105" fmla="*/ 492 h 556"/>
                <a:gd name="T106" fmla="*/ 699 w 817"/>
                <a:gd name="T107" fmla="*/ 451 h 556"/>
                <a:gd name="T108" fmla="*/ 737 w 817"/>
                <a:gd name="T109" fmla="*/ 411 h 556"/>
                <a:gd name="T110" fmla="*/ 741 w 817"/>
                <a:gd name="T111" fmla="*/ 391 h 556"/>
                <a:gd name="T112" fmla="*/ 744 w 817"/>
                <a:gd name="T113" fmla="*/ 388 h 556"/>
                <a:gd name="T114" fmla="*/ 764 w 817"/>
                <a:gd name="T115" fmla="*/ 360 h 556"/>
                <a:gd name="T116" fmla="*/ 785 w 817"/>
                <a:gd name="T117" fmla="*/ 343 h 556"/>
                <a:gd name="T118" fmla="*/ 817 w 817"/>
                <a:gd name="T119" fmla="*/ 31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7" h="556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100" y="544"/>
                  </a:moveTo>
                  <a:cubicBezTo>
                    <a:pt x="95" y="545"/>
                    <a:pt x="98" y="556"/>
                    <a:pt x="100" y="554"/>
                  </a:cubicBezTo>
                  <a:cubicBezTo>
                    <a:pt x="102" y="553"/>
                    <a:pt x="105" y="552"/>
                    <a:pt x="106" y="551"/>
                  </a:cubicBezTo>
                  <a:cubicBezTo>
                    <a:pt x="107" y="548"/>
                    <a:pt x="104" y="543"/>
                    <a:pt x="100" y="544"/>
                  </a:cubicBezTo>
                  <a:close/>
                  <a:moveTo>
                    <a:pt x="94" y="537"/>
                  </a:moveTo>
                  <a:cubicBezTo>
                    <a:pt x="91" y="538"/>
                    <a:pt x="93" y="542"/>
                    <a:pt x="95" y="541"/>
                  </a:cubicBezTo>
                  <a:cubicBezTo>
                    <a:pt x="98" y="539"/>
                    <a:pt x="97" y="537"/>
                    <a:pt x="94" y="537"/>
                  </a:cubicBezTo>
                  <a:close/>
                  <a:moveTo>
                    <a:pt x="66" y="528"/>
                  </a:moveTo>
                  <a:cubicBezTo>
                    <a:pt x="69" y="531"/>
                    <a:pt x="70" y="530"/>
                    <a:pt x="71" y="528"/>
                  </a:cubicBezTo>
                  <a:cubicBezTo>
                    <a:pt x="72" y="526"/>
                    <a:pt x="64" y="525"/>
                    <a:pt x="66" y="528"/>
                  </a:cubicBezTo>
                  <a:close/>
                  <a:moveTo>
                    <a:pt x="79" y="534"/>
                  </a:moveTo>
                  <a:cubicBezTo>
                    <a:pt x="80" y="536"/>
                    <a:pt x="82" y="537"/>
                    <a:pt x="84" y="534"/>
                  </a:cubicBezTo>
                  <a:cubicBezTo>
                    <a:pt x="85" y="532"/>
                    <a:pt x="77" y="530"/>
                    <a:pt x="79" y="534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9" name="Freeform 130">
              <a:extLst>
                <a:ext uri="{FF2B5EF4-FFF2-40B4-BE49-F238E27FC236}">
                  <a16:creationId xmlns="" xmlns:a16="http://schemas.microsoft.com/office/drawing/2014/main" id="{7812B79C-6388-4719-B695-51F5F710CC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6" y="2141538"/>
              <a:ext cx="258763" cy="185738"/>
            </a:xfrm>
            <a:custGeom>
              <a:avLst/>
              <a:gdLst>
                <a:gd name="T0" fmla="*/ 102 w 103"/>
                <a:gd name="T1" fmla="*/ 13 h 74"/>
                <a:gd name="T2" fmla="*/ 94 w 103"/>
                <a:gd name="T3" fmla="*/ 13 h 74"/>
                <a:gd name="T4" fmla="*/ 84 w 103"/>
                <a:gd name="T5" fmla="*/ 10 h 74"/>
                <a:gd name="T6" fmla="*/ 81 w 103"/>
                <a:gd name="T7" fmla="*/ 10 h 74"/>
                <a:gd name="T8" fmla="*/ 74 w 103"/>
                <a:gd name="T9" fmla="*/ 10 h 74"/>
                <a:gd name="T10" fmla="*/ 66 w 103"/>
                <a:gd name="T11" fmla="*/ 6 h 74"/>
                <a:gd name="T12" fmla="*/ 62 w 103"/>
                <a:gd name="T13" fmla="*/ 4 h 74"/>
                <a:gd name="T14" fmla="*/ 48 w 103"/>
                <a:gd name="T15" fmla="*/ 3 h 74"/>
                <a:gd name="T16" fmla="*/ 21 w 103"/>
                <a:gd name="T17" fmla="*/ 2 h 74"/>
                <a:gd name="T18" fmla="*/ 12 w 103"/>
                <a:gd name="T19" fmla="*/ 0 h 74"/>
                <a:gd name="T20" fmla="*/ 5 w 103"/>
                <a:gd name="T21" fmla="*/ 4 h 74"/>
                <a:gd name="T22" fmla="*/ 3 w 103"/>
                <a:gd name="T23" fmla="*/ 10 h 74"/>
                <a:gd name="T24" fmla="*/ 5 w 103"/>
                <a:gd name="T25" fmla="*/ 18 h 74"/>
                <a:gd name="T26" fmla="*/ 7 w 103"/>
                <a:gd name="T27" fmla="*/ 17 h 74"/>
                <a:gd name="T28" fmla="*/ 10 w 103"/>
                <a:gd name="T29" fmla="*/ 17 h 74"/>
                <a:gd name="T30" fmla="*/ 15 w 103"/>
                <a:gd name="T31" fmla="*/ 18 h 74"/>
                <a:gd name="T32" fmla="*/ 18 w 103"/>
                <a:gd name="T33" fmla="*/ 18 h 74"/>
                <a:gd name="T34" fmla="*/ 23 w 103"/>
                <a:gd name="T35" fmla="*/ 19 h 74"/>
                <a:gd name="T36" fmla="*/ 25 w 103"/>
                <a:gd name="T37" fmla="*/ 22 h 74"/>
                <a:gd name="T38" fmla="*/ 20 w 103"/>
                <a:gd name="T39" fmla="*/ 27 h 74"/>
                <a:gd name="T40" fmla="*/ 20 w 103"/>
                <a:gd name="T41" fmla="*/ 34 h 74"/>
                <a:gd name="T42" fmla="*/ 19 w 103"/>
                <a:gd name="T43" fmla="*/ 40 h 74"/>
                <a:gd name="T44" fmla="*/ 17 w 103"/>
                <a:gd name="T45" fmla="*/ 43 h 74"/>
                <a:gd name="T46" fmla="*/ 19 w 103"/>
                <a:gd name="T47" fmla="*/ 47 h 74"/>
                <a:gd name="T48" fmla="*/ 17 w 103"/>
                <a:gd name="T49" fmla="*/ 52 h 74"/>
                <a:gd name="T50" fmla="*/ 19 w 103"/>
                <a:gd name="T51" fmla="*/ 56 h 74"/>
                <a:gd name="T52" fmla="*/ 16 w 103"/>
                <a:gd name="T53" fmla="*/ 61 h 74"/>
                <a:gd name="T54" fmla="*/ 17 w 103"/>
                <a:gd name="T55" fmla="*/ 63 h 74"/>
                <a:gd name="T56" fmla="*/ 21 w 103"/>
                <a:gd name="T57" fmla="*/ 64 h 74"/>
                <a:gd name="T58" fmla="*/ 31 w 103"/>
                <a:gd name="T59" fmla="*/ 73 h 74"/>
                <a:gd name="T60" fmla="*/ 33 w 103"/>
                <a:gd name="T61" fmla="*/ 70 h 74"/>
                <a:gd name="T62" fmla="*/ 37 w 103"/>
                <a:gd name="T63" fmla="*/ 70 h 74"/>
                <a:gd name="T64" fmla="*/ 45 w 103"/>
                <a:gd name="T65" fmla="*/ 67 h 74"/>
                <a:gd name="T66" fmla="*/ 55 w 103"/>
                <a:gd name="T67" fmla="*/ 67 h 74"/>
                <a:gd name="T68" fmla="*/ 61 w 103"/>
                <a:gd name="T69" fmla="*/ 64 h 74"/>
                <a:gd name="T70" fmla="*/ 67 w 103"/>
                <a:gd name="T71" fmla="*/ 60 h 74"/>
                <a:gd name="T72" fmla="*/ 70 w 103"/>
                <a:gd name="T73" fmla="*/ 54 h 74"/>
                <a:gd name="T74" fmla="*/ 76 w 103"/>
                <a:gd name="T75" fmla="*/ 48 h 74"/>
                <a:gd name="T76" fmla="*/ 76 w 103"/>
                <a:gd name="T77" fmla="*/ 36 h 74"/>
                <a:gd name="T78" fmla="*/ 83 w 103"/>
                <a:gd name="T79" fmla="*/ 28 h 74"/>
                <a:gd name="T80" fmla="*/ 90 w 103"/>
                <a:gd name="T81" fmla="*/ 24 h 74"/>
                <a:gd name="T82" fmla="*/ 99 w 103"/>
                <a:gd name="T83" fmla="*/ 20 h 74"/>
                <a:gd name="T84" fmla="*/ 102 w 103"/>
                <a:gd name="T85" fmla="*/ 13 h 74"/>
                <a:gd name="T86" fmla="*/ 103 w 103"/>
                <a:gd name="T87" fmla="*/ 39 h 74"/>
                <a:gd name="T88" fmla="*/ 96 w 103"/>
                <a:gd name="T89" fmla="*/ 41 h 74"/>
                <a:gd name="T90" fmla="*/ 103 w 103"/>
                <a:gd name="T9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4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0" name="Freeform 131">
              <a:extLst>
                <a:ext uri="{FF2B5EF4-FFF2-40B4-BE49-F238E27FC236}">
                  <a16:creationId xmlns="" xmlns:a16="http://schemas.microsoft.com/office/drawing/2014/main" id="{09654D49-5A85-4A9F-9738-D16DB1C73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3" y="2060575"/>
              <a:ext cx="68263" cy="38100"/>
            </a:xfrm>
            <a:custGeom>
              <a:avLst/>
              <a:gdLst>
                <a:gd name="T0" fmla="*/ 0 w 27"/>
                <a:gd name="T1" fmla="*/ 13 h 15"/>
                <a:gd name="T2" fmla="*/ 5 w 27"/>
                <a:gd name="T3" fmla="*/ 13 h 15"/>
                <a:gd name="T4" fmla="*/ 6 w 27"/>
                <a:gd name="T5" fmla="*/ 15 h 15"/>
                <a:gd name="T6" fmla="*/ 12 w 27"/>
                <a:gd name="T7" fmla="*/ 14 h 15"/>
                <a:gd name="T8" fmla="*/ 17 w 27"/>
                <a:gd name="T9" fmla="*/ 14 h 15"/>
                <a:gd name="T10" fmla="*/ 20 w 27"/>
                <a:gd name="T11" fmla="*/ 11 h 15"/>
                <a:gd name="T12" fmla="*/ 22 w 27"/>
                <a:gd name="T13" fmla="*/ 7 h 15"/>
                <a:gd name="T14" fmla="*/ 27 w 27"/>
                <a:gd name="T15" fmla="*/ 3 h 15"/>
                <a:gd name="T16" fmla="*/ 25 w 27"/>
                <a:gd name="T17" fmla="*/ 0 h 15"/>
                <a:gd name="T18" fmla="*/ 19 w 27"/>
                <a:gd name="T19" fmla="*/ 2 h 15"/>
                <a:gd name="T20" fmla="*/ 12 w 27"/>
                <a:gd name="T21" fmla="*/ 4 h 15"/>
                <a:gd name="T22" fmla="*/ 3 w 27"/>
                <a:gd name="T23" fmla="*/ 3 h 15"/>
                <a:gd name="T24" fmla="*/ 0 w 27"/>
                <a:gd name="T25" fmla="*/ 3 h 15"/>
                <a:gd name="T26" fmla="*/ 0 w 27"/>
                <a:gd name="T2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5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1" name="Freeform 132">
              <a:extLst>
                <a:ext uri="{FF2B5EF4-FFF2-40B4-BE49-F238E27FC236}">
                  <a16:creationId xmlns="" xmlns:a16="http://schemas.microsoft.com/office/drawing/2014/main" id="{9B14CD34-65E2-4204-9561-0821BFE55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976" y="2189163"/>
              <a:ext cx="128588" cy="160338"/>
            </a:xfrm>
            <a:custGeom>
              <a:avLst/>
              <a:gdLst>
                <a:gd name="T0" fmla="*/ 51 w 51"/>
                <a:gd name="T1" fmla="*/ 0 h 64"/>
                <a:gd name="T2" fmla="*/ 47 w 51"/>
                <a:gd name="T3" fmla="*/ 2 h 64"/>
                <a:gd name="T4" fmla="*/ 44 w 51"/>
                <a:gd name="T5" fmla="*/ 4 h 64"/>
                <a:gd name="T6" fmla="*/ 35 w 51"/>
                <a:gd name="T7" fmla="*/ 2 h 64"/>
                <a:gd name="T8" fmla="*/ 24 w 51"/>
                <a:gd name="T9" fmla="*/ 2 h 64"/>
                <a:gd name="T10" fmla="*/ 24 w 51"/>
                <a:gd name="T11" fmla="*/ 3 h 64"/>
                <a:gd name="T12" fmla="*/ 17 w 51"/>
                <a:gd name="T13" fmla="*/ 6 h 64"/>
                <a:gd name="T14" fmla="*/ 13 w 51"/>
                <a:gd name="T15" fmla="*/ 8 h 64"/>
                <a:gd name="T16" fmla="*/ 7 w 51"/>
                <a:gd name="T17" fmla="*/ 9 h 64"/>
                <a:gd name="T18" fmla="*/ 5 w 51"/>
                <a:gd name="T19" fmla="*/ 14 h 64"/>
                <a:gd name="T20" fmla="*/ 3 w 51"/>
                <a:gd name="T21" fmla="*/ 17 h 64"/>
                <a:gd name="T22" fmla="*/ 0 w 51"/>
                <a:gd name="T23" fmla="*/ 21 h 64"/>
                <a:gd name="T24" fmla="*/ 1 w 51"/>
                <a:gd name="T25" fmla="*/ 21 h 64"/>
                <a:gd name="T26" fmla="*/ 5 w 51"/>
                <a:gd name="T27" fmla="*/ 28 h 64"/>
                <a:gd name="T28" fmla="*/ 11 w 51"/>
                <a:gd name="T29" fmla="*/ 30 h 64"/>
                <a:gd name="T30" fmla="*/ 18 w 51"/>
                <a:gd name="T31" fmla="*/ 33 h 64"/>
                <a:gd name="T32" fmla="*/ 9 w 51"/>
                <a:gd name="T33" fmla="*/ 33 h 64"/>
                <a:gd name="T34" fmla="*/ 11 w 51"/>
                <a:gd name="T35" fmla="*/ 40 h 64"/>
                <a:gd name="T36" fmla="*/ 15 w 51"/>
                <a:gd name="T37" fmla="*/ 46 h 64"/>
                <a:gd name="T38" fmla="*/ 23 w 51"/>
                <a:gd name="T39" fmla="*/ 49 h 64"/>
                <a:gd name="T40" fmla="*/ 21 w 51"/>
                <a:gd name="T41" fmla="*/ 41 h 64"/>
                <a:gd name="T42" fmla="*/ 27 w 51"/>
                <a:gd name="T43" fmla="*/ 41 h 64"/>
                <a:gd name="T44" fmla="*/ 23 w 51"/>
                <a:gd name="T45" fmla="*/ 38 h 64"/>
                <a:gd name="T46" fmla="*/ 26 w 51"/>
                <a:gd name="T47" fmla="*/ 36 h 64"/>
                <a:gd name="T48" fmla="*/ 32 w 51"/>
                <a:gd name="T49" fmla="*/ 36 h 64"/>
                <a:gd name="T50" fmla="*/ 29 w 51"/>
                <a:gd name="T51" fmla="*/ 29 h 64"/>
                <a:gd name="T52" fmla="*/ 23 w 51"/>
                <a:gd name="T53" fmla="*/ 29 h 64"/>
                <a:gd name="T54" fmla="*/ 25 w 51"/>
                <a:gd name="T55" fmla="*/ 25 h 64"/>
                <a:gd name="T56" fmla="*/ 19 w 51"/>
                <a:gd name="T57" fmla="*/ 16 h 64"/>
                <a:gd name="T58" fmla="*/ 23 w 51"/>
                <a:gd name="T59" fmla="*/ 14 h 64"/>
                <a:gd name="T60" fmla="*/ 29 w 51"/>
                <a:gd name="T61" fmla="*/ 15 h 64"/>
                <a:gd name="T62" fmla="*/ 31 w 51"/>
                <a:gd name="T63" fmla="*/ 9 h 64"/>
                <a:gd name="T64" fmla="*/ 36 w 51"/>
                <a:gd name="T65" fmla="*/ 10 h 64"/>
                <a:gd name="T66" fmla="*/ 42 w 51"/>
                <a:gd name="T67" fmla="*/ 7 h 64"/>
                <a:gd name="T68" fmla="*/ 47 w 51"/>
                <a:gd name="T69" fmla="*/ 10 h 64"/>
                <a:gd name="T70" fmla="*/ 49 w 51"/>
                <a:gd name="T71" fmla="*/ 7 h 64"/>
                <a:gd name="T72" fmla="*/ 51 w 51"/>
                <a:gd name="T73" fmla="*/ 3 h 64"/>
                <a:gd name="T74" fmla="*/ 51 w 51"/>
                <a:gd name="T75" fmla="*/ 0 h 64"/>
                <a:gd name="T76" fmla="*/ 44 w 51"/>
                <a:gd name="T77" fmla="*/ 60 h 64"/>
                <a:gd name="T78" fmla="*/ 31 w 51"/>
                <a:gd name="T79" fmla="*/ 59 h 64"/>
                <a:gd name="T80" fmla="*/ 26 w 51"/>
                <a:gd name="T81" fmla="*/ 61 h 64"/>
                <a:gd name="T82" fmla="*/ 38 w 51"/>
                <a:gd name="T83" fmla="*/ 64 h 64"/>
                <a:gd name="T84" fmla="*/ 49 w 51"/>
                <a:gd name="T85" fmla="*/ 60 h 64"/>
                <a:gd name="T86" fmla="*/ 44 w 51"/>
                <a:gd name="T8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64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2" name="Freeform 133">
              <a:extLst>
                <a:ext uri="{FF2B5EF4-FFF2-40B4-BE49-F238E27FC236}">
                  <a16:creationId xmlns="" xmlns:a16="http://schemas.microsoft.com/office/drawing/2014/main" id="{899FAA4B-E1EB-4CA1-8D9E-5E5C41B76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688" y="2327275"/>
              <a:ext cx="52388" cy="33338"/>
            </a:xfrm>
            <a:custGeom>
              <a:avLst/>
              <a:gdLst>
                <a:gd name="T0" fmla="*/ 14 w 21"/>
                <a:gd name="T1" fmla="*/ 8 h 13"/>
                <a:gd name="T2" fmla="*/ 19 w 21"/>
                <a:gd name="T3" fmla="*/ 3 h 13"/>
                <a:gd name="T4" fmla="*/ 18 w 21"/>
                <a:gd name="T5" fmla="*/ 2 h 13"/>
                <a:gd name="T6" fmla="*/ 7 w 21"/>
                <a:gd name="T7" fmla="*/ 5 h 13"/>
                <a:gd name="T8" fmla="*/ 3 w 21"/>
                <a:gd name="T9" fmla="*/ 11 h 13"/>
                <a:gd name="T10" fmla="*/ 14 w 21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3" name="Freeform 134">
              <a:extLst>
                <a:ext uri="{FF2B5EF4-FFF2-40B4-BE49-F238E27FC236}">
                  <a16:creationId xmlns="" xmlns:a16="http://schemas.microsoft.com/office/drawing/2014/main" id="{66B5215D-2C91-4BC2-AB6D-FADE9781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1" y="1481138"/>
              <a:ext cx="219075" cy="111125"/>
            </a:xfrm>
            <a:custGeom>
              <a:avLst/>
              <a:gdLst>
                <a:gd name="T0" fmla="*/ 73 w 87"/>
                <a:gd name="T1" fmla="*/ 31 h 44"/>
                <a:gd name="T2" fmla="*/ 79 w 87"/>
                <a:gd name="T3" fmla="*/ 26 h 44"/>
                <a:gd name="T4" fmla="*/ 86 w 87"/>
                <a:gd name="T5" fmla="*/ 20 h 44"/>
                <a:gd name="T6" fmla="*/ 81 w 87"/>
                <a:gd name="T7" fmla="*/ 14 h 44"/>
                <a:gd name="T8" fmla="*/ 77 w 87"/>
                <a:gd name="T9" fmla="*/ 10 h 44"/>
                <a:gd name="T10" fmla="*/ 76 w 87"/>
                <a:gd name="T11" fmla="*/ 5 h 44"/>
                <a:gd name="T12" fmla="*/ 70 w 87"/>
                <a:gd name="T13" fmla="*/ 5 h 44"/>
                <a:gd name="T14" fmla="*/ 62 w 87"/>
                <a:gd name="T15" fmla="*/ 1 h 44"/>
                <a:gd name="T16" fmla="*/ 61 w 87"/>
                <a:gd name="T17" fmla="*/ 6 h 44"/>
                <a:gd name="T18" fmla="*/ 57 w 87"/>
                <a:gd name="T19" fmla="*/ 7 h 44"/>
                <a:gd name="T20" fmla="*/ 53 w 87"/>
                <a:gd name="T21" fmla="*/ 7 h 44"/>
                <a:gd name="T22" fmla="*/ 49 w 87"/>
                <a:gd name="T23" fmla="*/ 7 h 44"/>
                <a:gd name="T24" fmla="*/ 45 w 87"/>
                <a:gd name="T25" fmla="*/ 6 h 44"/>
                <a:gd name="T26" fmla="*/ 39 w 87"/>
                <a:gd name="T27" fmla="*/ 10 h 44"/>
                <a:gd name="T28" fmla="*/ 36 w 87"/>
                <a:gd name="T29" fmla="*/ 8 h 44"/>
                <a:gd name="T30" fmla="*/ 32 w 87"/>
                <a:gd name="T31" fmla="*/ 11 h 44"/>
                <a:gd name="T32" fmla="*/ 31 w 87"/>
                <a:gd name="T33" fmla="*/ 14 h 44"/>
                <a:gd name="T34" fmla="*/ 26 w 87"/>
                <a:gd name="T35" fmla="*/ 17 h 44"/>
                <a:gd name="T36" fmla="*/ 24 w 87"/>
                <a:gd name="T37" fmla="*/ 10 h 44"/>
                <a:gd name="T38" fmla="*/ 12 w 87"/>
                <a:gd name="T39" fmla="*/ 2 h 44"/>
                <a:gd name="T40" fmla="*/ 13 w 87"/>
                <a:gd name="T41" fmla="*/ 7 h 44"/>
                <a:gd name="T42" fmla="*/ 10 w 87"/>
                <a:gd name="T43" fmla="*/ 6 h 44"/>
                <a:gd name="T44" fmla="*/ 5 w 87"/>
                <a:gd name="T45" fmla="*/ 8 h 44"/>
                <a:gd name="T46" fmla="*/ 1 w 87"/>
                <a:gd name="T47" fmla="*/ 14 h 44"/>
                <a:gd name="T48" fmla="*/ 8 w 87"/>
                <a:gd name="T49" fmla="*/ 16 h 44"/>
                <a:gd name="T50" fmla="*/ 18 w 87"/>
                <a:gd name="T51" fmla="*/ 16 h 44"/>
                <a:gd name="T52" fmla="*/ 17 w 87"/>
                <a:gd name="T53" fmla="*/ 20 h 44"/>
                <a:gd name="T54" fmla="*/ 12 w 87"/>
                <a:gd name="T55" fmla="*/ 22 h 44"/>
                <a:gd name="T56" fmla="*/ 3 w 87"/>
                <a:gd name="T57" fmla="*/ 24 h 44"/>
                <a:gd name="T58" fmla="*/ 15 w 87"/>
                <a:gd name="T59" fmla="*/ 25 h 44"/>
                <a:gd name="T60" fmla="*/ 18 w 87"/>
                <a:gd name="T61" fmla="*/ 28 h 44"/>
                <a:gd name="T62" fmla="*/ 20 w 87"/>
                <a:gd name="T63" fmla="*/ 30 h 44"/>
                <a:gd name="T64" fmla="*/ 17 w 87"/>
                <a:gd name="T65" fmla="*/ 34 h 44"/>
                <a:gd name="T66" fmla="*/ 13 w 87"/>
                <a:gd name="T67" fmla="*/ 37 h 44"/>
                <a:gd name="T68" fmla="*/ 24 w 87"/>
                <a:gd name="T69" fmla="*/ 36 h 44"/>
                <a:gd name="T70" fmla="*/ 38 w 87"/>
                <a:gd name="T71" fmla="*/ 42 h 44"/>
                <a:gd name="T72" fmla="*/ 52 w 87"/>
                <a:gd name="T73" fmla="*/ 39 h 44"/>
                <a:gd name="T74" fmla="*/ 62 w 87"/>
                <a:gd name="T75" fmla="*/ 35 h 44"/>
                <a:gd name="T76" fmla="*/ 73 w 87"/>
                <a:gd name="T7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44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4" name="Freeform 135">
              <a:extLst>
                <a:ext uri="{FF2B5EF4-FFF2-40B4-BE49-F238E27FC236}">
                  <a16:creationId xmlns="" xmlns:a16="http://schemas.microsoft.com/office/drawing/2014/main" id="{055AC4D4-8395-4EA7-B832-23DF9224E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1" y="1836738"/>
              <a:ext cx="92075" cy="103188"/>
            </a:xfrm>
            <a:custGeom>
              <a:avLst/>
              <a:gdLst>
                <a:gd name="T0" fmla="*/ 33 w 37"/>
                <a:gd name="T1" fmla="*/ 13 h 41"/>
                <a:gd name="T2" fmla="*/ 30 w 37"/>
                <a:gd name="T3" fmla="*/ 11 h 41"/>
                <a:gd name="T4" fmla="*/ 25 w 37"/>
                <a:gd name="T5" fmla="*/ 12 h 41"/>
                <a:gd name="T6" fmla="*/ 20 w 37"/>
                <a:gd name="T7" fmla="*/ 11 h 41"/>
                <a:gd name="T8" fmla="*/ 22 w 37"/>
                <a:gd name="T9" fmla="*/ 6 h 41"/>
                <a:gd name="T10" fmla="*/ 24 w 37"/>
                <a:gd name="T11" fmla="*/ 2 h 41"/>
                <a:gd name="T12" fmla="*/ 23 w 37"/>
                <a:gd name="T13" fmla="*/ 1 h 41"/>
                <a:gd name="T14" fmla="*/ 15 w 37"/>
                <a:gd name="T15" fmla="*/ 3 h 41"/>
                <a:gd name="T16" fmla="*/ 19 w 37"/>
                <a:gd name="T17" fmla="*/ 7 h 41"/>
                <a:gd name="T18" fmla="*/ 13 w 37"/>
                <a:gd name="T19" fmla="*/ 10 h 41"/>
                <a:gd name="T20" fmla="*/ 4 w 37"/>
                <a:gd name="T21" fmla="*/ 10 h 41"/>
                <a:gd name="T22" fmla="*/ 5 w 37"/>
                <a:gd name="T23" fmla="*/ 16 h 41"/>
                <a:gd name="T24" fmla="*/ 9 w 37"/>
                <a:gd name="T25" fmla="*/ 22 h 41"/>
                <a:gd name="T26" fmla="*/ 7 w 37"/>
                <a:gd name="T27" fmla="*/ 29 h 41"/>
                <a:gd name="T28" fmla="*/ 1 w 37"/>
                <a:gd name="T29" fmla="*/ 34 h 41"/>
                <a:gd name="T30" fmla="*/ 9 w 37"/>
                <a:gd name="T31" fmla="*/ 41 h 41"/>
                <a:gd name="T32" fmla="*/ 23 w 37"/>
                <a:gd name="T33" fmla="*/ 35 h 41"/>
                <a:gd name="T34" fmla="*/ 33 w 37"/>
                <a:gd name="T35" fmla="*/ 33 h 41"/>
                <a:gd name="T36" fmla="*/ 33 w 37"/>
                <a:gd name="T37" fmla="*/ 14 h 41"/>
                <a:gd name="T38" fmla="*/ 33 w 37"/>
                <a:gd name="T3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1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5" name="Freeform 136">
              <a:extLst>
                <a:ext uri="{FF2B5EF4-FFF2-40B4-BE49-F238E27FC236}">
                  <a16:creationId xmlns="" xmlns:a16="http://schemas.microsoft.com/office/drawing/2014/main" id="{C7C6CDD8-B4FD-4B00-993C-F0795AAFF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1670050"/>
              <a:ext cx="203200" cy="312738"/>
            </a:xfrm>
            <a:custGeom>
              <a:avLst/>
              <a:gdLst>
                <a:gd name="T0" fmla="*/ 5 w 81"/>
                <a:gd name="T1" fmla="*/ 68 h 124"/>
                <a:gd name="T2" fmla="*/ 1 w 81"/>
                <a:gd name="T3" fmla="*/ 77 h 124"/>
                <a:gd name="T4" fmla="*/ 11 w 81"/>
                <a:gd name="T5" fmla="*/ 77 h 124"/>
                <a:gd name="T6" fmla="*/ 20 w 81"/>
                <a:gd name="T7" fmla="*/ 75 h 124"/>
                <a:gd name="T8" fmla="*/ 81 w 81"/>
                <a:gd name="T9" fmla="*/ 96 h 124"/>
                <a:gd name="T10" fmla="*/ 68 w 81"/>
                <a:gd name="T11" fmla="*/ 91 h 124"/>
                <a:gd name="T12" fmla="*/ 65 w 81"/>
                <a:gd name="T13" fmla="*/ 82 h 124"/>
                <a:gd name="T14" fmla="*/ 54 w 81"/>
                <a:gd name="T15" fmla="*/ 63 h 124"/>
                <a:gd name="T16" fmla="*/ 41 w 81"/>
                <a:gd name="T17" fmla="*/ 57 h 124"/>
                <a:gd name="T18" fmla="*/ 50 w 81"/>
                <a:gd name="T19" fmla="*/ 38 h 124"/>
                <a:gd name="T20" fmla="*/ 33 w 81"/>
                <a:gd name="T21" fmla="*/ 35 h 124"/>
                <a:gd name="T22" fmla="*/ 40 w 81"/>
                <a:gd name="T23" fmla="*/ 23 h 124"/>
                <a:gd name="T24" fmla="*/ 28 w 81"/>
                <a:gd name="T25" fmla="*/ 27 h 124"/>
                <a:gd name="T26" fmla="*/ 19 w 81"/>
                <a:gd name="T27" fmla="*/ 39 h 124"/>
                <a:gd name="T28" fmla="*/ 12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2 h 124"/>
                <a:gd name="T38" fmla="*/ 36 w 81"/>
                <a:gd name="T39" fmla="*/ 69 h 124"/>
                <a:gd name="T40" fmla="*/ 39 w 81"/>
                <a:gd name="T41" fmla="*/ 76 h 124"/>
                <a:gd name="T42" fmla="*/ 41 w 81"/>
                <a:gd name="T43" fmla="*/ 86 h 124"/>
                <a:gd name="T44" fmla="*/ 30 w 81"/>
                <a:gd name="T45" fmla="*/ 88 h 124"/>
                <a:gd name="T46" fmla="*/ 32 w 81"/>
                <a:gd name="T47" fmla="*/ 96 h 124"/>
                <a:gd name="T48" fmla="*/ 28 w 81"/>
                <a:gd name="T49" fmla="*/ 105 h 124"/>
                <a:gd name="T50" fmla="*/ 41 w 81"/>
                <a:gd name="T51" fmla="*/ 107 h 124"/>
                <a:gd name="T52" fmla="*/ 33 w 81"/>
                <a:gd name="T53" fmla="*/ 110 h 124"/>
                <a:gd name="T54" fmla="*/ 28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8 h 124"/>
                <a:gd name="T64" fmla="*/ 81 w 81"/>
                <a:gd name="T65" fmla="*/ 96 h 124"/>
                <a:gd name="T66" fmla="*/ 14 w 81"/>
                <a:gd name="T67" fmla="*/ 29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6" name="Freeform 137">
              <a:extLst>
                <a:ext uri="{FF2B5EF4-FFF2-40B4-BE49-F238E27FC236}">
                  <a16:creationId xmlns="" xmlns:a16="http://schemas.microsoft.com/office/drawing/2014/main" id="{85A0AE0A-9BE4-4D68-AE2A-0F380FFF0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1670050"/>
              <a:ext cx="203200" cy="312738"/>
            </a:xfrm>
            <a:custGeom>
              <a:avLst/>
              <a:gdLst>
                <a:gd name="T0" fmla="*/ 5 w 81"/>
                <a:gd name="T1" fmla="*/ 68 h 124"/>
                <a:gd name="T2" fmla="*/ 1 w 81"/>
                <a:gd name="T3" fmla="*/ 77 h 124"/>
                <a:gd name="T4" fmla="*/ 11 w 81"/>
                <a:gd name="T5" fmla="*/ 77 h 124"/>
                <a:gd name="T6" fmla="*/ 20 w 81"/>
                <a:gd name="T7" fmla="*/ 75 h 124"/>
                <a:gd name="T8" fmla="*/ 81 w 81"/>
                <a:gd name="T9" fmla="*/ 96 h 124"/>
                <a:gd name="T10" fmla="*/ 68 w 81"/>
                <a:gd name="T11" fmla="*/ 91 h 124"/>
                <a:gd name="T12" fmla="*/ 65 w 81"/>
                <a:gd name="T13" fmla="*/ 82 h 124"/>
                <a:gd name="T14" fmla="*/ 54 w 81"/>
                <a:gd name="T15" fmla="*/ 63 h 124"/>
                <a:gd name="T16" fmla="*/ 41 w 81"/>
                <a:gd name="T17" fmla="*/ 57 h 124"/>
                <a:gd name="T18" fmla="*/ 50 w 81"/>
                <a:gd name="T19" fmla="*/ 38 h 124"/>
                <a:gd name="T20" fmla="*/ 33 w 81"/>
                <a:gd name="T21" fmla="*/ 35 h 124"/>
                <a:gd name="T22" fmla="*/ 40 w 81"/>
                <a:gd name="T23" fmla="*/ 23 h 124"/>
                <a:gd name="T24" fmla="*/ 28 w 81"/>
                <a:gd name="T25" fmla="*/ 27 h 124"/>
                <a:gd name="T26" fmla="*/ 19 w 81"/>
                <a:gd name="T27" fmla="*/ 39 h 124"/>
                <a:gd name="T28" fmla="*/ 12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2 h 124"/>
                <a:gd name="T38" fmla="*/ 36 w 81"/>
                <a:gd name="T39" fmla="*/ 69 h 124"/>
                <a:gd name="T40" fmla="*/ 39 w 81"/>
                <a:gd name="T41" fmla="*/ 76 h 124"/>
                <a:gd name="T42" fmla="*/ 41 w 81"/>
                <a:gd name="T43" fmla="*/ 86 h 124"/>
                <a:gd name="T44" fmla="*/ 30 w 81"/>
                <a:gd name="T45" fmla="*/ 88 h 124"/>
                <a:gd name="T46" fmla="*/ 32 w 81"/>
                <a:gd name="T47" fmla="*/ 96 h 124"/>
                <a:gd name="T48" fmla="*/ 28 w 81"/>
                <a:gd name="T49" fmla="*/ 105 h 124"/>
                <a:gd name="T50" fmla="*/ 41 w 81"/>
                <a:gd name="T51" fmla="*/ 107 h 124"/>
                <a:gd name="T52" fmla="*/ 33 w 81"/>
                <a:gd name="T53" fmla="*/ 110 h 124"/>
                <a:gd name="T54" fmla="*/ 28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8 h 124"/>
                <a:gd name="T64" fmla="*/ 81 w 81"/>
                <a:gd name="T65" fmla="*/ 96 h 124"/>
                <a:gd name="T66" fmla="*/ 14 w 81"/>
                <a:gd name="T67" fmla="*/ 29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7" name="Freeform 138">
              <a:extLst>
                <a:ext uri="{FF2B5EF4-FFF2-40B4-BE49-F238E27FC236}">
                  <a16:creationId xmlns="" xmlns:a16="http://schemas.microsoft.com/office/drawing/2014/main" id="{20577DF5-FFF3-40B6-8A91-BE06A97D5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851" y="1760538"/>
              <a:ext cx="96838" cy="93663"/>
            </a:xfrm>
            <a:custGeom>
              <a:avLst/>
              <a:gdLst>
                <a:gd name="T0" fmla="*/ 20 w 39"/>
                <a:gd name="T1" fmla="*/ 14 h 37"/>
                <a:gd name="T2" fmla="*/ 20 w 39"/>
                <a:gd name="T3" fmla="*/ 8 h 37"/>
                <a:gd name="T4" fmla="*/ 21 w 39"/>
                <a:gd name="T5" fmla="*/ 1 h 37"/>
                <a:gd name="T6" fmla="*/ 15 w 39"/>
                <a:gd name="T7" fmla="*/ 4 h 37"/>
                <a:gd name="T8" fmla="*/ 10 w 39"/>
                <a:gd name="T9" fmla="*/ 7 h 37"/>
                <a:gd name="T10" fmla="*/ 10 w 39"/>
                <a:gd name="T11" fmla="*/ 11 h 37"/>
                <a:gd name="T12" fmla="*/ 6 w 39"/>
                <a:gd name="T13" fmla="*/ 8 h 37"/>
                <a:gd name="T14" fmla="*/ 2 w 39"/>
                <a:gd name="T15" fmla="*/ 14 h 37"/>
                <a:gd name="T16" fmla="*/ 2 w 39"/>
                <a:gd name="T17" fmla="*/ 23 h 37"/>
                <a:gd name="T18" fmla="*/ 5 w 39"/>
                <a:gd name="T19" fmla="*/ 30 h 37"/>
                <a:gd name="T20" fmla="*/ 6 w 39"/>
                <a:gd name="T21" fmla="*/ 34 h 37"/>
                <a:gd name="T22" fmla="*/ 13 w 39"/>
                <a:gd name="T23" fmla="*/ 34 h 37"/>
                <a:gd name="T24" fmla="*/ 16 w 39"/>
                <a:gd name="T25" fmla="*/ 34 h 37"/>
                <a:gd name="T26" fmla="*/ 13 w 39"/>
                <a:gd name="T27" fmla="*/ 30 h 37"/>
                <a:gd name="T28" fmla="*/ 17 w 39"/>
                <a:gd name="T29" fmla="*/ 31 h 37"/>
                <a:gd name="T30" fmla="*/ 23 w 39"/>
                <a:gd name="T31" fmla="*/ 31 h 37"/>
                <a:gd name="T32" fmla="*/ 20 w 39"/>
                <a:gd name="T33" fmla="*/ 26 h 37"/>
                <a:gd name="T34" fmla="*/ 17 w 39"/>
                <a:gd name="T35" fmla="*/ 25 h 37"/>
                <a:gd name="T36" fmla="*/ 19 w 39"/>
                <a:gd name="T37" fmla="*/ 20 h 37"/>
                <a:gd name="T38" fmla="*/ 24 w 39"/>
                <a:gd name="T39" fmla="*/ 18 h 37"/>
                <a:gd name="T40" fmla="*/ 20 w 39"/>
                <a:gd name="T41" fmla="*/ 14 h 37"/>
                <a:gd name="T42" fmla="*/ 38 w 39"/>
                <a:gd name="T43" fmla="*/ 21 h 37"/>
                <a:gd name="T44" fmla="*/ 35 w 39"/>
                <a:gd name="T45" fmla="*/ 23 h 37"/>
                <a:gd name="T46" fmla="*/ 33 w 39"/>
                <a:gd name="T47" fmla="*/ 21 h 37"/>
                <a:gd name="T48" fmla="*/ 27 w 39"/>
                <a:gd name="T49" fmla="*/ 23 h 37"/>
                <a:gd name="T50" fmla="*/ 30 w 39"/>
                <a:gd name="T51" fmla="*/ 31 h 37"/>
                <a:gd name="T52" fmla="*/ 28 w 39"/>
                <a:gd name="T53" fmla="*/ 33 h 37"/>
                <a:gd name="T54" fmla="*/ 30 w 39"/>
                <a:gd name="T55" fmla="*/ 36 h 37"/>
                <a:gd name="T56" fmla="*/ 36 w 39"/>
                <a:gd name="T57" fmla="*/ 30 h 37"/>
                <a:gd name="T58" fmla="*/ 38 w 39"/>
                <a:gd name="T5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7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8" name="Freeform 139">
              <a:extLst>
                <a:ext uri="{FF2B5EF4-FFF2-40B4-BE49-F238E27FC236}">
                  <a16:creationId xmlns="" xmlns:a16="http://schemas.microsoft.com/office/drawing/2014/main" id="{6A77ABB0-D7C8-457C-8ED6-ED218B052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6" y="1390650"/>
              <a:ext cx="252413" cy="442913"/>
            </a:xfrm>
            <a:custGeom>
              <a:avLst/>
              <a:gdLst>
                <a:gd name="T0" fmla="*/ 98 w 100"/>
                <a:gd name="T1" fmla="*/ 37 h 176"/>
                <a:gd name="T2" fmla="*/ 96 w 100"/>
                <a:gd name="T3" fmla="*/ 23 h 176"/>
                <a:gd name="T4" fmla="*/ 84 w 100"/>
                <a:gd name="T5" fmla="*/ 9 h 176"/>
                <a:gd name="T6" fmla="*/ 70 w 100"/>
                <a:gd name="T7" fmla="*/ 8 h 176"/>
                <a:gd name="T8" fmla="*/ 56 w 100"/>
                <a:gd name="T9" fmla="*/ 8 h 176"/>
                <a:gd name="T10" fmla="*/ 48 w 100"/>
                <a:gd name="T11" fmla="*/ 16 h 176"/>
                <a:gd name="T12" fmla="*/ 40 w 100"/>
                <a:gd name="T13" fmla="*/ 26 h 176"/>
                <a:gd name="T14" fmla="*/ 34 w 100"/>
                <a:gd name="T15" fmla="*/ 37 h 176"/>
                <a:gd name="T16" fmla="*/ 26 w 100"/>
                <a:gd name="T17" fmla="*/ 43 h 176"/>
                <a:gd name="T18" fmla="*/ 20 w 100"/>
                <a:gd name="T19" fmla="*/ 60 h 176"/>
                <a:gd name="T20" fmla="*/ 22 w 100"/>
                <a:gd name="T21" fmla="*/ 69 h 176"/>
                <a:gd name="T22" fmla="*/ 9 w 100"/>
                <a:gd name="T23" fmla="*/ 75 h 176"/>
                <a:gd name="T24" fmla="*/ 8 w 100"/>
                <a:gd name="T25" fmla="*/ 91 h 176"/>
                <a:gd name="T26" fmla="*/ 13 w 100"/>
                <a:gd name="T27" fmla="*/ 104 h 176"/>
                <a:gd name="T28" fmla="*/ 10 w 100"/>
                <a:gd name="T29" fmla="*/ 112 h 176"/>
                <a:gd name="T30" fmla="*/ 5 w 100"/>
                <a:gd name="T31" fmla="*/ 122 h 176"/>
                <a:gd name="T32" fmla="*/ 2 w 100"/>
                <a:gd name="T33" fmla="*/ 134 h 176"/>
                <a:gd name="T34" fmla="*/ 0 w 100"/>
                <a:gd name="T35" fmla="*/ 134 h 176"/>
                <a:gd name="T36" fmla="*/ 6 w 100"/>
                <a:gd name="T37" fmla="*/ 150 h 176"/>
                <a:gd name="T38" fmla="*/ 12 w 100"/>
                <a:gd name="T39" fmla="*/ 164 h 176"/>
                <a:gd name="T40" fmla="*/ 14 w 100"/>
                <a:gd name="T41" fmla="*/ 174 h 176"/>
                <a:gd name="T42" fmla="*/ 24 w 100"/>
                <a:gd name="T43" fmla="*/ 169 h 176"/>
                <a:gd name="T44" fmla="*/ 33 w 100"/>
                <a:gd name="T45" fmla="*/ 166 h 176"/>
                <a:gd name="T46" fmla="*/ 40 w 100"/>
                <a:gd name="T47" fmla="*/ 164 h 176"/>
                <a:gd name="T48" fmla="*/ 42 w 100"/>
                <a:gd name="T49" fmla="*/ 156 h 176"/>
                <a:gd name="T50" fmla="*/ 43 w 100"/>
                <a:gd name="T51" fmla="*/ 139 h 176"/>
                <a:gd name="T52" fmla="*/ 55 w 100"/>
                <a:gd name="T53" fmla="*/ 128 h 176"/>
                <a:gd name="T54" fmla="*/ 52 w 100"/>
                <a:gd name="T55" fmla="*/ 113 h 176"/>
                <a:gd name="T56" fmla="*/ 45 w 100"/>
                <a:gd name="T57" fmla="*/ 102 h 176"/>
                <a:gd name="T58" fmla="*/ 51 w 100"/>
                <a:gd name="T59" fmla="*/ 88 h 176"/>
                <a:gd name="T60" fmla="*/ 60 w 100"/>
                <a:gd name="T61" fmla="*/ 78 h 176"/>
                <a:gd name="T62" fmla="*/ 80 w 100"/>
                <a:gd name="T63" fmla="*/ 65 h 176"/>
                <a:gd name="T64" fmla="*/ 82 w 100"/>
                <a:gd name="T65" fmla="*/ 50 h 176"/>
                <a:gd name="T66" fmla="*/ 96 w 100"/>
                <a:gd name="T67" fmla="*/ 45 h 176"/>
                <a:gd name="T68" fmla="*/ 99 w 100"/>
                <a:gd name="T69" fmla="*/ 42 h 176"/>
                <a:gd name="T70" fmla="*/ 53 w 100"/>
                <a:gd name="T71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6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9" name="Freeform 140">
              <a:extLst>
                <a:ext uri="{FF2B5EF4-FFF2-40B4-BE49-F238E27FC236}">
                  <a16:creationId xmlns="" xmlns:a16="http://schemas.microsoft.com/office/drawing/2014/main" id="{3FD42A38-928C-41EE-9601-B8486DFBB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901" y="1703388"/>
              <a:ext cx="128588" cy="63500"/>
            </a:xfrm>
            <a:custGeom>
              <a:avLst/>
              <a:gdLst>
                <a:gd name="T0" fmla="*/ 47 w 51"/>
                <a:gd name="T1" fmla="*/ 7 h 25"/>
                <a:gd name="T2" fmla="*/ 49 w 51"/>
                <a:gd name="T3" fmla="*/ 2 h 25"/>
                <a:gd name="T4" fmla="*/ 47 w 51"/>
                <a:gd name="T5" fmla="*/ 3 h 25"/>
                <a:gd name="T6" fmla="*/ 32 w 51"/>
                <a:gd name="T7" fmla="*/ 1 h 25"/>
                <a:gd name="T8" fmla="*/ 17 w 51"/>
                <a:gd name="T9" fmla="*/ 4 h 25"/>
                <a:gd name="T10" fmla="*/ 12 w 51"/>
                <a:gd name="T11" fmla="*/ 9 h 25"/>
                <a:gd name="T12" fmla="*/ 14 w 51"/>
                <a:gd name="T13" fmla="*/ 14 h 25"/>
                <a:gd name="T14" fmla="*/ 19 w 51"/>
                <a:gd name="T15" fmla="*/ 16 h 25"/>
                <a:gd name="T16" fmla="*/ 20 w 51"/>
                <a:gd name="T17" fmla="*/ 20 h 25"/>
                <a:gd name="T18" fmla="*/ 20 w 51"/>
                <a:gd name="T19" fmla="*/ 20 h 25"/>
                <a:gd name="T20" fmla="*/ 29 w 51"/>
                <a:gd name="T21" fmla="*/ 20 h 25"/>
                <a:gd name="T22" fmla="*/ 37 w 51"/>
                <a:gd name="T23" fmla="*/ 24 h 25"/>
                <a:gd name="T24" fmla="*/ 45 w 51"/>
                <a:gd name="T25" fmla="*/ 25 h 25"/>
                <a:gd name="T26" fmla="*/ 45 w 51"/>
                <a:gd name="T27" fmla="*/ 23 h 25"/>
                <a:gd name="T28" fmla="*/ 47 w 51"/>
                <a:gd name="T29" fmla="*/ 20 h 25"/>
                <a:gd name="T30" fmla="*/ 45 w 51"/>
                <a:gd name="T31" fmla="*/ 16 h 25"/>
                <a:gd name="T32" fmla="*/ 45 w 51"/>
                <a:gd name="T33" fmla="*/ 11 h 25"/>
                <a:gd name="T34" fmla="*/ 47 w 51"/>
                <a:gd name="T35" fmla="*/ 7 h 25"/>
                <a:gd name="T36" fmla="*/ 5 w 51"/>
                <a:gd name="T37" fmla="*/ 13 h 25"/>
                <a:gd name="T38" fmla="*/ 2 w 51"/>
                <a:gd name="T39" fmla="*/ 20 h 25"/>
                <a:gd name="T40" fmla="*/ 10 w 51"/>
                <a:gd name="T41" fmla="*/ 14 h 25"/>
                <a:gd name="T42" fmla="*/ 5 w 51"/>
                <a:gd name="T43" fmla="*/ 13 h 25"/>
                <a:gd name="T44" fmla="*/ 9 w 51"/>
                <a:gd name="T45" fmla="*/ 9 h 25"/>
                <a:gd name="T46" fmla="*/ 4 w 51"/>
                <a:gd name="T47" fmla="*/ 10 h 25"/>
                <a:gd name="T48" fmla="*/ 9 w 51"/>
                <a:gd name="T4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0" name="Freeform 141">
              <a:extLst>
                <a:ext uri="{FF2B5EF4-FFF2-40B4-BE49-F238E27FC236}">
                  <a16:creationId xmlns="" xmlns:a16="http://schemas.microsoft.com/office/drawing/2014/main" id="{DB4BAED7-F6DA-42EB-ADCC-E580D613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1" y="2994025"/>
              <a:ext cx="161925" cy="196850"/>
            </a:xfrm>
            <a:custGeom>
              <a:avLst/>
              <a:gdLst>
                <a:gd name="T0" fmla="*/ 58 w 65"/>
                <a:gd name="T1" fmla="*/ 18 h 78"/>
                <a:gd name="T2" fmla="*/ 61 w 65"/>
                <a:gd name="T3" fmla="*/ 12 h 78"/>
                <a:gd name="T4" fmla="*/ 65 w 65"/>
                <a:gd name="T5" fmla="*/ 6 h 78"/>
                <a:gd name="T6" fmla="*/ 61 w 65"/>
                <a:gd name="T7" fmla="*/ 7 h 78"/>
                <a:gd name="T8" fmla="*/ 57 w 65"/>
                <a:gd name="T9" fmla="*/ 6 h 78"/>
                <a:gd name="T10" fmla="*/ 50 w 65"/>
                <a:gd name="T11" fmla="*/ 7 h 78"/>
                <a:gd name="T12" fmla="*/ 45 w 65"/>
                <a:gd name="T13" fmla="*/ 12 h 78"/>
                <a:gd name="T14" fmla="*/ 36 w 65"/>
                <a:gd name="T15" fmla="*/ 10 h 78"/>
                <a:gd name="T16" fmla="*/ 26 w 65"/>
                <a:gd name="T17" fmla="*/ 5 h 78"/>
                <a:gd name="T18" fmla="*/ 18 w 65"/>
                <a:gd name="T19" fmla="*/ 3 h 78"/>
                <a:gd name="T20" fmla="*/ 14 w 65"/>
                <a:gd name="T21" fmla="*/ 1 h 78"/>
                <a:gd name="T22" fmla="*/ 9 w 65"/>
                <a:gd name="T23" fmla="*/ 0 h 78"/>
                <a:gd name="T24" fmla="*/ 2 w 65"/>
                <a:gd name="T25" fmla="*/ 4 h 78"/>
                <a:gd name="T26" fmla="*/ 1 w 65"/>
                <a:gd name="T27" fmla="*/ 6 h 78"/>
                <a:gd name="T28" fmla="*/ 5 w 65"/>
                <a:gd name="T29" fmla="*/ 9 h 78"/>
                <a:gd name="T30" fmla="*/ 6 w 65"/>
                <a:gd name="T31" fmla="*/ 15 h 78"/>
                <a:gd name="T32" fmla="*/ 9 w 65"/>
                <a:gd name="T33" fmla="*/ 18 h 78"/>
                <a:gd name="T34" fmla="*/ 9 w 65"/>
                <a:gd name="T35" fmla="*/ 24 h 78"/>
                <a:gd name="T36" fmla="*/ 3 w 65"/>
                <a:gd name="T37" fmla="*/ 34 h 78"/>
                <a:gd name="T38" fmla="*/ 1 w 65"/>
                <a:gd name="T39" fmla="*/ 39 h 78"/>
                <a:gd name="T40" fmla="*/ 6 w 65"/>
                <a:gd name="T41" fmla="*/ 42 h 78"/>
                <a:gd name="T42" fmla="*/ 1 w 65"/>
                <a:gd name="T43" fmla="*/ 47 h 78"/>
                <a:gd name="T44" fmla="*/ 0 w 65"/>
                <a:gd name="T45" fmla="*/ 48 h 78"/>
                <a:gd name="T46" fmla="*/ 31 w 65"/>
                <a:gd name="T47" fmla="*/ 64 h 78"/>
                <a:gd name="T48" fmla="*/ 30 w 65"/>
                <a:gd name="T49" fmla="*/ 69 h 78"/>
                <a:gd name="T50" fmla="*/ 44 w 65"/>
                <a:gd name="T51" fmla="*/ 78 h 78"/>
                <a:gd name="T52" fmla="*/ 52 w 65"/>
                <a:gd name="T53" fmla="*/ 61 h 78"/>
                <a:gd name="T54" fmla="*/ 57 w 65"/>
                <a:gd name="T55" fmla="*/ 57 h 78"/>
                <a:gd name="T56" fmla="*/ 61 w 65"/>
                <a:gd name="T57" fmla="*/ 54 h 78"/>
                <a:gd name="T58" fmla="*/ 62 w 65"/>
                <a:gd name="T59" fmla="*/ 53 h 78"/>
                <a:gd name="T60" fmla="*/ 58 w 65"/>
                <a:gd name="T61" fmla="*/ 47 h 78"/>
                <a:gd name="T62" fmla="*/ 58 w 65"/>
                <a:gd name="T6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78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1" name="Freeform 142">
              <a:extLst>
                <a:ext uri="{FF2B5EF4-FFF2-40B4-BE49-F238E27FC236}">
                  <a16:creationId xmlns="" xmlns:a16="http://schemas.microsoft.com/office/drawing/2014/main" id="{595311FB-7E67-4257-9BE7-F789B37B3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3009900"/>
              <a:ext cx="111125" cy="112713"/>
            </a:xfrm>
            <a:custGeom>
              <a:avLst/>
              <a:gdLst>
                <a:gd name="T0" fmla="*/ 41 w 44"/>
                <a:gd name="T1" fmla="*/ 9 h 45"/>
                <a:gd name="T2" fmla="*/ 40 w 44"/>
                <a:gd name="T3" fmla="*/ 3 h 45"/>
                <a:gd name="T4" fmla="*/ 36 w 44"/>
                <a:gd name="T5" fmla="*/ 0 h 45"/>
                <a:gd name="T6" fmla="*/ 34 w 44"/>
                <a:gd name="T7" fmla="*/ 2 h 45"/>
                <a:gd name="T8" fmla="*/ 29 w 44"/>
                <a:gd name="T9" fmla="*/ 3 h 45"/>
                <a:gd name="T10" fmla="*/ 23 w 44"/>
                <a:gd name="T11" fmla="*/ 5 h 45"/>
                <a:gd name="T12" fmla="*/ 18 w 44"/>
                <a:gd name="T13" fmla="*/ 3 h 45"/>
                <a:gd name="T14" fmla="*/ 12 w 44"/>
                <a:gd name="T15" fmla="*/ 5 h 45"/>
                <a:gd name="T16" fmla="*/ 11 w 44"/>
                <a:gd name="T17" fmla="*/ 12 h 45"/>
                <a:gd name="T18" fmla="*/ 14 w 44"/>
                <a:gd name="T19" fmla="*/ 16 h 45"/>
                <a:gd name="T20" fmla="*/ 11 w 44"/>
                <a:gd name="T21" fmla="*/ 20 h 45"/>
                <a:gd name="T22" fmla="*/ 8 w 44"/>
                <a:gd name="T23" fmla="*/ 22 h 45"/>
                <a:gd name="T24" fmla="*/ 5 w 44"/>
                <a:gd name="T25" fmla="*/ 26 h 45"/>
                <a:gd name="T26" fmla="*/ 3 w 44"/>
                <a:gd name="T27" fmla="*/ 32 h 45"/>
                <a:gd name="T28" fmla="*/ 1 w 44"/>
                <a:gd name="T29" fmla="*/ 39 h 45"/>
                <a:gd name="T30" fmla="*/ 0 w 44"/>
                <a:gd name="T31" fmla="*/ 45 h 45"/>
                <a:gd name="T32" fmla="*/ 4 w 44"/>
                <a:gd name="T33" fmla="*/ 44 h 45"/>
                <a:gd name="T34" fmla="*/ 12 w 44"/>
                <a:gd name="T35" fmla="*/ 42 h 45"/>
                <a:gd name="T36" fmla="*/ 19 w 44"/>
                <a:gd name="T37" fmla="*/ 41 h 45"/>
                <a:gd name="T38" fmla="*/ 25 w 44"/>
                <a:gd name="T39" fmla="*/ 32 h 45"/>
                <a:gd name="T40" fmla="*/ 36 w 44"/>
                <a:gd name="T41" fmla="*/ 33 h 45"/>
                <a:gd name="T42" fmla="*/ 38 w 44"/>
                <a:gd name="T43" fmla="*/ 28 h 45"/>
                <a:gd name="T44" fmla="*/ 44 w 44"/>
                <a:gd name="T45" fmla="*/ 18 h 45"/>
                <a:gd name="T46" fmla="*/ 44 w 44"/>
                <a:gd name="T47" fmla="*/ 12 h 45"/>
                <a:gd name="T48" fmla="*/ 41 w 44"/>
                <a:gd name="T4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5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2" name="Freeform 143">
              <a:extLst>
                <a:ext uri="{FF2B5EF4-FFF2-40B4-BE49-F238E27FC236}">
                  <a16:creationId xmlns="" xmlns:a16="http://schemas.microsoft.com/office/drawing/2014/main" id="{8A5385D3-6FD6-4B48-B713-03131C6E8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2095500"/>
              <a:ext cx="357188" cy="209550"/>
            </a:xfrm>
            <a:custGeom>
              <a:avLst/>
              <a:gdLst>
                <a:gd name="T0" fmla="*/ 138 w 142"/>
                <a:gd name="T1" fmla="*/ 47 h 83"/>
                <a:gd name="T2" fmla="*/ 127 w 142"/>
                <a:gd name="T3" fmla="*/ 42 h 83"/>
                <a:gd name="T4" fmla="*/ 121 w 142"/>
                <a:gd name="T5" fmla="*/ 42 h 83"/>
                <a:gd name="T6" fmla="*/ 113 w 142"/>
                <a:gd name="T7" fmla="*/ 40 h 83"/>
                <a:gd name="T8" fmla="*/ 105 w 142"/>
                <a:gd name="T9" fmla="*/ 46 h 83"/>
                <a:gd name="T10" fmla="*/ 101 w 142"/>
                <a:gd name="T11" fmla="*/ 47 h 83"/>
                <a:gd name="T12" fmla="*/ 94 w 142"/>
                <a:gd name="T13" fmla="*/ 43 h 83"/>
                <a:gd name="T14" fmla="*/ 87 w 142"/>
                <a:gd name="T15" fmla="*/ 41 h 83"/>
                <a:gd name="T16" fmla="*/ 83 w 142"/>
                <a:gd name="T17" fmla="*/ 33 h 83"/>
                <a:gd name="T18" fmla="*/ 81 w 142"/>
                <a:gd name="T19" fmla="*/ 25 h 83"/>
                <a:gd name="T20" fmla="*/ 75 w 142"/>
                <a:gd name="T21" fmla="*/ 21 h 83"/>
                <a:gd name="T22" fmla="*/ 59 w 142"/>
                <a:gd name="T23" fmla="*/ 20 h 83"/>
                <a:gd name="T24" fmla="*/ 48 w 142"/>
                <a:gd name="T25" fmla="*/ 21 h 83"/>
                <a:gd name="T26" fmla="*/ 39 w 142"/>
                <a:gd name="T27" fmla="*/ 10 h 83"/>
                <a:gd name="T28" fmla="*/ 36 w 142"/>
                <a:gd name="T29" fmla="*/ 14 h 83"/>
                <a:gd name="T30" fmla="*/ 27 w 142"/>
                <a:gd name="T31" fmla="*/ 12 h 83"/>
                <a:gd name="T32" fmla="*/ 26 w 142"/>
                <a:gd name="T33" fmla="*/ 1 h 83"/>
                <a:gd name="T34" fmla="*/ 22 w 142"/>
                <a:gd name="T35" fmla="*/ 13 h 83"/>
                <a:gd name="T36" fmla="*/ 21 w 142"/>
                <a:gd name="T37" fmla="*/ 0 h 83"/>
                <a:gd name="T38" fmla="*/ 1 w 142"/>
                <a:gd name="T39" fmla="*/ 5 h 83"/>
                <a:gd name="T40" fmla="*/ 0 w 142"/>
                <a:gd name="T41" fmla="*/ 41 h 83"/>
                <a:gd name="T42" fmla="*/ 0 w 142"/>
                <a:gd name="T43" fmla="*/ 41 h 83"/>
                <a:gd name="T44" fmla="*/ 5 w 142"/>
                <a:gd name="T45" fmla="*/ 42 h 83"/>
                <a:gd name="T46" fmla="*/ 8 w 142"/>
                <a:gd name="T47" fmla="*/ 39 h 83"/>
                <a:gd name="T48" fmla="*/ 14 w 142"/>
                <a:gd name="T49" fmla="*/ 34 h 83"/>
                <a:gd name="T50" fmla="*/ 17 w 142"/>
                <a:gd name="T51" fmla="*/ 31 h 83"/>
                <a:gd name="T52" fmla="*/ 20 w 142"/>
                <a:gd name="T53" fmla="*/ 30 h 83"/>
                <a:gd name="T54" fmla="*/ 26 w 142"/>
                <a:gd name="T55" fmla="*/ 31 h 83"/>
                <a:gd name="T56" fmla="*/ 32 w 142"/>
                <a:gd name="T57" fmla="*/ 33 h 83"/>
                <a:gd name="T58" fmla="*/ 35 w 142"/>
                <a:gd name="T59" fmla="*/ 42 h 83"/>
                <a:gd name="T60" fmla="*/ 47 w 142"/>
                <a:gd name="T61" fmla="*/ 43 h 83"/>
                <a:gd name="T62" fmla="*/ 50 w 142"/>
                <a:gd name="T63" fmla="*/ 48 h 83"/>
                <a:gd name="T64" fmla="*/ 54 w 142"/>
                <a:gd name="T65" fmla="*/ 55 h 83"/>
                <a:gd name="T66" fmla="*/ 62 w 142"/>
                <a:gd name="T67" fmla="*/ 61 h 83"/>
                <a:gd name="T68" fmla="*/ 71 w 142"/>
                <a:gd name="T69" fmla="*/ 66 h 83"/>
                <a:gd name="T70" fmla="*/ 79 w 142"/>
                <a:gd name="T71" fmla="*/ 72 h 83"/>
                <a:gd name="T72" fmla="*/ 86 w 142"/>
                <a:gd name="T73" fmla="*/ 74 h 83"/>
                <a:gd name="T74" fmla="*/ 87 w 142"/>
                <a:gd name="T75" fmla="*/ 80 h 83"/>
                <a:gd name="T76" fmla="*/ 88 w 142"/>
                <a:gd name="T77" fmla="*/ 79 h 83"/>
                <a:gd name="T78" fmla="*/ 94 w 142"/>
                <a:gd name="T79" fmla="*/ 82 h 83"/>
                <a:gd name="T80" fmla="*/ 98 w 142"/>
                <a:gd name="T81" fmla="*/ 83 h 83"/>
                <a:gd name="T82" fmla="*/ 101 w 142"/>
                <a:gd name="T83" fmla="*/ 75 h 83"/>
                <a:gd name="T84" fmla="*/ 100 w 142"/>
                <a:gd name="T85" fmla="*/ 68 h 83"/>
                <a:gd name="T86" fmla="*/ 95 w 142"/>
                <a:gd name="T87" fmla="*/ 61 h 83"/>
                <a:gd name="T88" fmla="*/ 103 w 142"/>
                <a:gd name="T89" fmla="*/ 59 h 83"/>
                <a:gd name="T90" fmla="*/ 105 w 142"/>
                <a:gd name="T91" fmla="*/ 54 h 83"/>
                <a:gd name="T92" fmla="*/ 109 w 142"/>
                <a:gd name="T93" fmla="*/ 50 h 83"/>
                <a:gd name="T94" fmla="*/ 115 w 142"/>
                <a:gd name="T95" fmla="*/ 48 h 83"/>
                <a:gd name="T96" fmla="*/ 121 w 142"/>
                <a:gd name="T97" fmla="*/ 47 h 83"/>
                <a:gd name="T98" fmla="*/ 118 w 142"/>
                <a:gd name="T99" fmla="*/ 54 h 83"/>
                <a:gd name="T100" fmla="*/ 127 w 142"/>
                <a:gd name="T101" fmla="*/ 52 h 83"/>
                <a:gd name="T102" fmla="*/ 135 w 142"/>
                <a:gd name="T103" fmla="*/ 51 h 83"/>
                <a:gd name="T104" fmla="*/ 138 w 142"/>
                <a:gd name="T105" fmla="*/ 4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3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3" name="Freeform 144">
              <a:extLst>
                <a:ext uri="{FF2B5EF4-FFF2-40B4-BE49-F238E27FC236}">
                  <a16:creationId xmlns="" xmlns:a16="http://schemas.microsoft.com/office/drawing/2014/main" id="{18522F13-E8CF-4BE4-A844-BE2194284B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1351" y="925513"/>
              <a:ext cx="525463" cy="828675"/>
            </a:xfrm>
            <a:custGeom>
              <a:avLst/>
              <a:gdLst>
                <a:gd name="T0" fmla="*/ 198 w 209"/>
                <a:gd name="T1" fmla="*/ 172 h 329"/>
                <a:gd name="T2" fmla="*/ 198 w 209"/>
                <a:gd name="T3" fmla="*/ 162 h 329"/>
                <a:gd name="T4" fmla="*/ 187 w 209"/>
                <a:gd name="T5" fmla="*/ 160 h 329"/>
                <a:gd name="T6" fmla="*/ 174 w 209"/>
                <a:gd name="T7" fmla="*/ 160 h 329"/>
                <a:gd name="T8" fmla="*/ 167 w 209"/>
                <a:gd name="T9" fmla="*/ 159 h 329"/>
                <a:gd name="T10" fmla="*/ 155 w 209"/>
                <a:gd name="T11" fmla="*/ 162 h 329"/>
                <a:gd name="T12" fmla="*/ 145 w 209"/>
                <a:gd name="T13" fmla="*/ 173 h 329"/>
                <a:gd name="T14" fmla="*/ 145 w 209"/>
                <a:gd name="T15" fmla="*/ 161 h 329"/>
                <a:gd name="T16" fmla="*/ 131 w 209"/>
                <a:gd name="T17" fmla="*/ 169 h 329"/>
                <a:gd name="T18" fmla="*/ 124 w 209"/>
                <a:gd name="T19" fmla="*/ 172 h 329"/>
                <a:gd name="T20" fmla="*/ 118 w 209"/>
                <a:gd name="T21" fmla="*/ 170 h 329"/>
                <a:gd name="T22" fmla="*/ 107 w 209"/>
                <a:gd name="T23" fmla="*/ 179 h 329"/>
                <a:gd name="T24" fmla="*/ 100 w 209"/>
                <a:gd name="T25" fmla="*/ 185 h 329"/>
                <a:gd name="T26" fmla="*/ 93 w 209"/>
                <a:gd name="T27" fmla="*/ 188 h 329"/>
                <a:gd name="T28" fmla="*/ 80 w 209"/>
                <a:gd name="T29" fmla="*/ 191 h 329"/>
                <a:gd name="T30" fmla="*/ 76 w 209"/>
                <a:gd name="T31" fmla="*/ 198 h 329"/>
                <a:gd name="T32" fmla="*/ 92 w 209"/>
                <a:gd name="T33" fmla="*/ 199 h 329"/>
                <a:gd name="T34" fmla="*/ 80 w 209"/>
                <a:gd name="T35" fmla="*/ 208 h 329"/>
                <a:gd name="T36" fmla="*/ 62 w 209"/>
                <a:gd name="T37" fmla="*/ 227 h 329"/>
                <a:gd name="T38" fmla="*/ 50 w 209"/>
                <a:gd name="T39" fmla="*/ 243 h 329"/>
                <a:gd name="T40" fmla="*/ 40 w 209"/>
                <a:gd name="T41" fmla="*/ 257 h 329"/>
                <a:gd name="T42" fmla="*/ 27 w 209"/>
                <a:gd name="T43" fmla="*/ 266 h 329"/>
                <a:gd name="T44" fmla="*/ 12 w 209"/>
                <a:gd name="T45" fmla="*/ 275 h 329"/>
                <a:gd name="T46" fmla="*/ 5 w 209"/>
                <a:gd name="T47" fmla="*/ 288 h 329"/>
                <a:gd name="T48" fmla="*/ 2 w 209"/>
                <a:gd name="T49" fmla="*/ 302 h 329"/>
                <a:gd name="T50" fmla="*/ 9 w 209"/>
                <a:gd name="T51" fmla="*/ 307 h 329"/>
                <a:gd name="T52" fmla="*/ 7 w 209"/>
                <a:gd name="T53" fmla="*/ 313 h 329"/>
                <a:gd name="T54" fmla="*/ 15 w 209"/>
                <a:gd name="T55" fmla="*/ 326 h 329"/>
                <a:gd name="T56" fmla="*/ 47 w 209"/>
                <a:gd name="T57" fmla="*/ 310 h 329"/>
                <a:gd name="T58" fmla="*/ 56 w 209"/>
                <a:gd name="T59" fmla="*/ 313 h 329"/>
                <a:gd name="T60" fmla="*/ 62 w 209"/>
                <a:gd name="T61" fmla="*/ 293 h 329"/>
                <a:gd name="T62" fmla="*/ 60 w 209"/>
                <a:gd name="T63" fmla="*/ 268 h 329"/>
                <a:gd name="T64" fmla="*/ 74 w 209"/>
                <a:gd name="T65" fmla="*/ 249 h 329"/>
                <a:gd name="T66" fmla="*/ 84 w 209"/>
                <a:gd name="T67" fmla="*/ 226 h 329"/>
                <a:gd name="T68" fmla="*/ 94 w 209"/>
                <a:gd name="T69" fmla="*/ 206 h 329"/>
                <a:gd name="T70" fmla="*/ 117 w 209"/>
                <a:gd name="T71" fmla="*/ 194 h 329"/>
                <a:gd name="T72" fmla="*/ 133 w 209"/>
                <a:gd name="T73" fmla="*/ 183 h 329"/>
                <a:gd name="T74" fmla="*/ 161 w 209"/>
                <a:gd name="T75" fmla="*/ 192 h 329"/>
                <a:gd name="T76" fmla="*/ 179 w 209"/>
                <a:gd name="T77" fmla="*/ 173 h 329"/>
                <a:gd name="T78" fmla="*/ 198 w 209"/>
                <a:gd name="T79" fmla="*/ 181 h 329"/>
                <a:gd name="T80" fmla="*/ 58 w 209"/>
                <a:gd name="T81" fmla="*/ 23 h 329"/>
                <a:gd name="T82" fmla="*/ 78 w 209"/>
                <a:gd name="T83" fmla="*/ 35 h 329"/>
                <a:gd name="T84" fmla="*/ 93 w 209"/>
                <a:gd name="T85" fmla="*/ 38 h 329"/>
                <a:gd name="T86" fmla="*/ 94 w 209"/>
                <a:gd name="T87" fmla="*/ 49 h 329"/>
                <a:gd name="T88" fmla="*/ 80 w 209"/>
                <a:gd name="T89" fmla="*/ 61 h 329"/>
                <a:gd name="T90" fmla="*/ 96 w 209"/>
                <a:gd name="T91" fmla="*/ 68 h 329"/>
                <a:gd name="T92" fmla="*/ 114 w 209"/>
                <a:gd name="T93" fmla="*/ 37 h 329"/>
                <a:gd name="T94" fmla="*/ 130 w 209"/>
                <a:gd name="T95" fmla="*/ 45 h 329"/>
                <a:gd name="T96" fmla="*/ 151 w 209"/>
                <a:gd name="T97" fmla="*/ 53 h 329"/>
                <a:gd name="T98" fmla="*/ 144 w 209"/>
                <a:gd name="T99" fmla="*/ 42 h 329"/>
                <a:gd name="T100" fmla="*/ 126 w 209"/>
                <a:gd name="T101" fmla="*/ 27 h 329"/>
                <a:gd name="T102" fmla="*/ 108 w 209"/>
                <a:gd name="T103" fmla="*/ 18 h 329"/>
                <a:gd name="T104" fmla="*/ 91 w 209"/>
                <a:gd name="T105" fmla="*/ 8 h 329"/>
                <a:gd name="T106" fmla="*/ 84 w 209"/>
                <a:gd name="T107" fmla="*/ 18 h 329"/>
                <a:gd name="T108" fmla="*/ 67 w 209"/>
                <a:gd name="T109" fmla="*/ 17 h 329"/>
                <a:gd name="T110" fmla="*/ 57 w 209"/>
                <a:gd name="T111" fmla="*/ 13 h 329"/>
                <a:gd name="T112" fmla="*/ 51 w 209"/>
                <a:gd name="T113" fmla="*/ 38 h 329"/>
                <a:gd name="T114" fmla="*/ 51 w 209"/>
                <a:gd name="T115" fmla="*/ 38 h 329"/>
                <a:gd name="T116" fmla="*/ 119 w 209"/>
                <a:gd name="T117" fmla="*/ 18 h 329"/>
                <a:gd name="T118" fmla="*/ 167 w 209"/>
                <a:gd name="T119" fmla="*/ 17 h 329"/>
                <a:gd name="T120" fmla="*/ 146 w 209"/>
                <a:gd name="T121" fmla="*/ 6 h 329"/>
                <a:gd name="T122" fmla="*/ 127 w 209"/>
                <a:gd name="T123" fmla="*/ 5 h 329"/>
                <a:gd name="T124" fmla="*/ 113 w 209"/>
                <a:gd name="T125" fmla="*/ 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32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4" name="Freeform 145">
              <a:extLst>
                <a:ext uri="{FF2B5EF4-FFF2-40B4-BE49-F238E27FC236}">
                  <a16:creationId xmlns="" xmlns:a16="http://schemas.microsoft.com/office/drawing/2014/main" id="{257AE85A-D77D-49D3-8885-6BE1317B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6" y="1587500"/>
              <a:ext cx="68263" cy="25400"/>
            </a:xfrm>
            <a:custGeom>
              <a:avLst/>
              <a:gdLst>
                <a:gd name="T0" fmla="*/ 12 w 27"/>
                <a:gd name="T1" fmla="*/ 1 h 10"/>
                <a:gd name="T2" fmla="*/ 2 w 27"/>
                <a:gd name="T3" fmla="*/ 4 h 10"/>
                <a:gd name="T4" fmla="*/ 17 w 27"/>
                <a:gd name="T5" fmla="*/ 7 h 10"/>
                <a:gd name="T6" fmla="*/ 27 w 27"/>
                <a:gd name="T7" fmla="*/ 6 h 10"/>
                <a:gd name="T8" fmla="*/ 12 w 2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5" name="Freeform 146">
              <a:extLst>
                <a:ext uri="{FF2B5EF4-FFF2-40B4-BE49-F238E27FC236}">
                  <a16:creationId xmlns="" xmlns:a16="http://schemas.microsoft.com/office/drawing/2014/main" id="{71C78719-9D61-4932-BE51-6C38829860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2098675"/>
              <a:ext cx="347663" cy="347663"/>
            </a:xfrm>
            <a:custGeom>
              <a:avLst/>
              <a:gdLst>
                <a:gd name="T0" fmla="*/ 122 w 138"/>
                <a:gd name="T1" fmla="*/ 17 h 138"/>
                <a:gd name="T2" fmla="*/ 100 w 138"/>
                <a:gd name="T3" fmla="*/ 6 h 138"/>
                <a:gd name="T4" fmla="*/ 97 w 138"/>
                <a:gd name="T5" fmla="*/ 22 h 138"/>
                <a:gd name="T6" fmla="*/ 87 w 138"/>
                <a:gd name="T7" fmla="*/ 29 h 138"/>
                <a:gd name="T8" fmla="*/ 85 w 138"/>
                <a:gd name="T9" fmla="*/ 40 h 138"/>
                <a:gd name="T10" fmla="*/ 94 w 138"/>
                <a:gd name="T11" fmla="*/ 38 h 138"/>
                <a:gd name="T12" fmla="*/ 96 w 138"/>
                <a:gd name="T13" fmla="*/ 31 h 138"/>
                <a:gd name="T14" fmla="*/ 113 w 138"/>
                <a:gd name="T15" fmla="*/ 32 h 138"/>
                <a:gd name="T16" fmla="*/ 129 w 138"/>
                <a:gd name="T17" fmla="*/ 23 h 138"/>
                <a:gd name="T18" fmla="*/ 130 w 138"/>
                <a:gd name="T19" fmla="*/ 15 h 138"/>
                <a:gd name="T20" fmla="*/ 85 w 138"/>
                <a:gd name="T21" fmla="*/ 58 h 138"/>
                <a:gd name="T22" fmla="*/ 76 w 138"/>
                <a:gd name="T23" fmla="*/ 77 h 138"/>
                <a:gd name="T24" fmla="*/ 64 w 138"/>
                <a:gd name="T25" fmla="*/ 80 h 138"/>
                <a:gd name="T26" fmla="*/ 53 w 138"/>
                <a:gd name="T27" fmla="*/ 94 h 138"/>
                <a:gd name="T28" fmla="*/ 38 w 138"/>
                <a:gd name="T29" fmla="*/ 97 h 138"/>
                <a:gd name="T30" fmla="*/ 14 w 138"/>
                <a:gd name="T31" fmla="*/ 107 h 138"/>
                <a:gd name="T32" fmla="*/ 22 w 138"/>
                <a:gd name="T33" fmla="*/ 110 h 138"/>
                <a:gd name="T34" fmla="*/ 46 w 138"/>
                <a:gd name="T35" fmla="*/ 112 h 138"/>
                <a:gd name="T36" fmla="*/ 58 w 138"/>
                <a:gd name="T37" fmla="*/ 106 h 138"/>
                <a:gd name="T38" fmla="*/ 71 w 138"/>
                <a:gd name="T39" fmla="*/ 104 h 138"/>
                <a:gd name="T40" fmla="*/ 82 w 138"/>
                <a:gd name="T41" fmla="*/ 100 h 138"/>
                <a:gd name="T42" fmla="*/ 91 w 138"/>
                <a:gd name="T43" fmla="*/ 87 h 138"/>
                <a:gd name="T44" fmla="*/ 101 w 138"/>
                <a:gd name="T45" fmla="*/ 66 h 138"/>
                <a:gd name="T46" fmla="*/ 87 w 138"/>
                <a:gd name="T47" fmla="*/ 47 h 138"/>
                <a:gd name="T48" fmla="*/ 27 w 138"/>
                <a:gd name="T49" fmla="*/ 111 h 138"/>
                <a:gd name="T50" fmla="*/ 30 w 138"/>
                <a:gd name="T51" fmla="*/ 120 h 138"/>
                <a:gd name="T52" fmla="*/ 42 w 138"/>
                <a:gd name="T53" fmla="*/ 110 h 138"/>
                <a:gd name="T54" fmla="*/ 18 w 138"/>
                <a:gd name="T55" fmla="*/ 119 h 138"/>
                <a:gd name="T56" fmla="*/ 5 w 138"/>
                <a:gd name="T57" fmla="*/ 116 h 138"/>
                <a:gd name="T58" fmla="*/ 6 w 138"/>
                <a:gd name="T59" fmla="*/ 119 h 138"/>
                <a:gd name="T60" fmla="*/ 11 w 138"/>
                <a:gd name="T61" fmla="*/ 137 h 138"/>
                <a:gd name="T62" fmla="*/ 18 w 138"/>
                <a:gd name="T6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6" name="Freeform 147">
              <a:extLst>
                <a:ext uri="{FF2B5EF4-FFF2-40B4-BE49-F238E27FC236}">
                  <a16:creationId xmlns="" xmlns:a16="http://schemas.microsoft.com/office/drawing/2014/main" id="{F2EFB7B6-535E-4055-B562-F8B077CA86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763" y="1887538"/>
              <a:ext cx="1214438" cy="842963"/>
            </a:xfrm>
            <a:custGeom>
              <a:avLst/>
              <a:gdLst>
                <a:gd name="T0" fmla="*/ 459 w 483"/>
                <a:gd name="T1" fmla="*/ 63 h 335"/>
                <a:gd name="T2" fmla="*/ 435 w 483"/>
                <a:gd name="T3" fmla="*/ 45 h 335"/>
                <a:gd name="T4" fmla="*/ 416 w 483"/>
                <a:gd name="T5" fmla="*/ 19 h 335"/>
                <a:gd name="T6" fmla="*/ 388 w 483"/>
                <a:gd name="T7" fmla="*/ 1 h 335"/>
                <a:gd name="T8" fmla="*/ 369 w 483"/>
                <a:gd name="T9" fmla="*/ 15 h 335"/>
                <a:gd name="T10" fmla="*/ 353 w 483"/>
                <a:gd name="T11" fmla="*/ 39 h 335"/>
                <a:gd name="T12" fmla="*/ 329 w 483"/>
                <a:gd name="T13" fmla="*/ 52 h 335"/>
                <a:gd name="T14" fmla="*/ 344 w 483"/>
                <a:gd name="T15" fmla="*/ 62 h 335"/>
                <a:gd name="T16" fmla="*/ 343 w 483"/>
                <a:gd name="T17" fmla="*/ 75 h 335"/>
                <a:gd name="T18" fmla="*/ 301 w 483"/>
                <a:gd name="T19" fmla="*/ 91 h 335"/>
                <a:gd name="T20" fmla="*/ 271 w 483"/>
                <a:gd name="T21" fmla="*/ 116 h 335"/>
                <a:gd name="T22" fmla="*/ 224 w 483"/>
                <a:gd name="T23" fmla="*/ 119 h 335"/>
                <a:gd name="T24" fmla="*/ 172 w 483"/>
                <a:gd name="T25" fmla="*/ 112 h 335"/>
                <a:gd name="T26" fmla="*/ 150 w 483"/>
                <a:gd name="T27" fmla="*/ 90 h 335"/>
                <a:gd name="T28" fmla="*/ 129 w 483"/>
                <a:gd name="T29" fmla="*/ 64 h 335"/>
                <a:gd name="T30" fmla="*/ 109 w 483"/>
                <a:gd name="T31" fmla="*/ 47 h 335"/>
                <a:gd name="T32" fmla="*/ 98 w 483"/>
                <a:gd name="T33" fmla="*/ 54 h 335"/>
                <a:gd name="T34" fmla="*/ 79 w 483"/>
                <a:gd name="T35" fmla="*/ 69 h 335"/>
                <a:gd name="T36" fmla="*/ 63 w 483"/>
                <a:gd name="T37" fmla="*/ 87 h 335"/>
                <a:gd name="T38" fmla="*/ 55 w 483"/>
                <a:gd name="T39" fmla="*/ 107 h 335"/>
                <a:gd name="T40" fmla="*/ 37 w 483"/>
                <a:gd name="T41" fmla="*/ 126 h 335"/>
                <a:gd name="T42" fmla="*/ 14 w 483"/>
                <a:gd name="T43" fmla="*/ 133 h 335"/>
                <a:gd name="T44" fmla="*/ 0 w 483"/>
                <a:gd name="T45" fmla="*/ 143 h 335"/>
                <a:gd name="T46" fmla="*/ 10 w 483"/>
                <a:gd name="T47" fmla="*/ 166 h 335"/>
                <a:gd name="T48" fmla="*/ 28 w 483"/>
                <a:gd name="T49" fmla="*/ 182 h 335"/>
                <a:gd name="T50" fmla="*/ 42 w 483"/>
                <a:gd name="T51" fmla="*/ 177 h 335"/>
                <a:gd name="T52" fmla="*/ 40 w 483"/>
                <a:gd name="T53" fmla="*/ 197 h 335"/>
                <a:gd name="T54" fmla="*/ 40 w 483"/>
                <a:gd name="T55" fmla="*/ 217 h 335"/>
                <a:gd name="T56" fmla="*/ 55 w 483"/>
                <a:gd name="T57" fmla="*/ 230 h 335"/>
                <a:gd name="T58" fmla="*/ 98 w 483"/>
                <a:gd name="T59" fmla="*/ 248 h 335"/>
                <a:gd name="T60" fmla="*/ 116 w 483"/>
                <a:gd name="T61" fmla="*/ 252 h 335"/>
                <a:gd name="T62" fmla="*/ 130 w 483"/>
                <a:gd name="T63" fmla="*/ 248 h 335"/>
                <a:gd name="T64" fmla="*/ 149 w 483"/>
                <a:gd name="T65" fmla="*/ 243 h 335"/>
                <a:gd name="T66" fmla="*/ 173 w 483"/>
                <a:gd name="T67" fmla="*/ 243 h 335"/>
                <a:gd name="T68" fmla="*/ 186 w 483"/>
                <a:gd name="T69" fmla="*/ 252 h 335"/>
                <a:gd name="T70" fmla="*/ 182 w 483"/>
                <a:gd name="T71" fmla="*/ 282 h 335"/>
                <a:gd name="T72" fmla="*/ 195 w 483"/>
                <a:gd name="T73" fmla="*/ 299 h 335"/>
                <a:gd name="T74" fmla="*/ 212 w 483"/>
                <a:gd name="T75" fmla="*/ 307 h 335"/>
                <a:gd name="T76" fmla="*/ 225 w 483"/>
                <a:gd name="T77" fmla="*/ 294 h 335"/>
                <a:gd name="T78" fmla="*/ 251 w 483"/>
                <a:gd name="T79" fmla="*/ 293 h 335"/>
                <a:gd name="T80" fmla="*/ 267 w 483"/>
                <a:gd name="T81" fmla="*/ 303 h 335"/>
                <a:gd name="T82" fmla="*/ 280 w 483"/>
                <a:gd name="T83" fmla="*/ 314 h 335"/>
                <a:gd name="T84" fmla="*/ 317 w 483"/>
                <a:gd name="T85" fmla="*/ 295 h 335"/>
                <a:gd name="T86" fmla="*/ 345 w 483"/>
                <a:gd name="T87" fmla="*/ 280 h 335"/>
                <a:gd name="T88" fmla="*/ 359 w 483"/>
                <a:gd name="T89" fmla="*/ 263 h 335"/>
                <a:gd name="T90" fmla="*/ 373 w 483"/>
                <a:gd name="T91" fmla="*/ 246 h 335"/>
                <a:gd name="T92" fmla="*/ 376 w 483"/>
                <a:gd name="T93" fmla="*/ 231 h 335"/>
                <a:gd name="T94" fmla="*/ 372 w 483"/>
                <a:gd name="T95" fmla="*/ 219 h 335"/>
                <a:gd name="T96" fmla="*/ 370 w 483"/>
                <a:gd name="T97" fmla="*/ 207 h 335"/>
                <a:gd name="T98" fmla="*/ 360 w 483"/>
                <a:gd name="T99" fmla="*/ 180 h 335"/>
                <a:gd name="T100" fmla="*/ 382 w 483"/>
                <a:gd name="T101" fmla="*/ 168 h 335"/>
                <a:gd name="T102" fmla="*/ 354 w 483"/>
                <a:gd name="T103" fmla="*/ 160 h 335"/>
                <a:gd name="T104" fmla="*/ 365 w 483"/>
                <a:gd name="T105" fmla="*/ 137 h 335"/>
                <a:gd name="T106" fmla="*/ 378 w 483"/>
                <a:gd name="T107" fmla="*/ 149 h 335"/>
                <a:gd name="T108" fmla="*/ 414 w 483"/>
                <a:gd name="T109" fmla="*/ 128 h 335"/>
                <a:gd name="T110" fmla="*/ 432 w 483"/>
                <a:gd name="T111" fmla="*/ 120 h 335"/>
                <a:gd name="T112" fmla="*/ 452 w 483"/>
                <a:gd name="T113" fmla="*/ 113 h 335"/>
                <a:gd name="T114" fmla="*/ 454 w 483"/>
                <a:gd name="T115" fmla="*/ 91 h 335"/>
                <a:gd name="T116" fmla="*/ 476 w 483"/>
                <a:gd name="T117" fmla="*/ 77 h 335"/>
                <a:gd name="T118" fmla="*/ 368 w 483"/>
                <a:gd name="T119" fmla="*/ 299 h 335"/>
                <a:gd name="T120" fmla="*/ 271 w 483"/>
                <a:gd name="T121" fmla="*/ 32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335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7" name="Freeform 148">
              <a:extLst>
                <a:ext uri="{FF2B5EF4-FFF2-40B4-BE49-F238E27FC236}">
                  <a16:creationId xmlns="" xmlns:a16="http://schemas.microsoft.com/office/drawing/2014/main" id="{C247E4E9-0A52-4923-BDF0-9E3854D93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251" y="2714625"/>
              <a:ext cx="196850" cy="273050"/>
            </a:xfrm>
            <a:custGeom>
              <a:avLst/>
              <a:gdLst>
                <a:gd name="T0" fmla="*/ 41 w 78"/>
                <a:gd name="T1" fmla="*/ 42 h 108"/>
                <a:gd name="T2" fmla="*/ 51 w 78"/>
                <a:gd name="T3" fmla="*/ 49 h 108"/>
                <a:gd name="T4" fmla="*/ 53 w 78"/>
                <a:gd name="T5" fmla="*/ 56 h 108"/>
                <a:gd name="T6" fmla="*/ 57 w 78"/>
                <a:gd name="T7" fmla="*/ 59 h 108"/>
                <a:gd name="T8" fmla="*/ 61 w 78"/>
                <a:gd name="T9" fmla="*/ 69 h 108"/>
                <a:gd name="T10" fmla="*/ 63 w 78"/>
                <a:gd name="T11" fmla="*/ 67 h 108"/>
                <a:gd name="T12" fmla="*/ 67 w 78"/>
                <a:gd name="T13" fmla="*/ 63 h 108"/>
                <a:gd name="T14" fmla="*/ 65 w 78"/>
                <a:gd name="T15" fmla="*/ 53 h 108"/>
                <a:gd name="T16" fmla="*/ 56 w 78"/>
                <a:gd name="T17" fmla="*/ 46 h 108"/>
                <a:gd name="T18" fmla="*/ 50 w 78"/>
                <a:gd name="T19" fmla="*/ 39 h 108"/>
                <a:gd name="T20" fmla="*/ 39 w 78"/>
                <a:gd name="T21" fmla="*/ 37 h 108"/>
                <a:gd name="T22" fmla="*/ 35 w 78"/>
                <a:gd name="T23" fmla="*/ 30 h 108"/>
                <a:gd name="T24" fmla="*/ 40 w 78"/>
                <a:gd name="T25" fmla="*/ 19 h 108"/>
                <a:gd name="T26" fmla="*/ 40 w 78"/>
                <a:gd name="T27" fmla="*/ 5 h 108"/>
                <a:gd name="T28" fmla="*/ 39 w 78"/>
                <a:gd name="T29" fmla="*/ 3 h 108"/>
                <a:gd name="T30" fmla="*/ 27 w 78"/>
                <a:gd name="T31" fmla="*/ 2 h 108"/>
                <a:gd name="T32" fmla="*/ 25 w 78"/>
                <a:gd name="T33" fmla="*/ 20 h 108"/>
                <a:gd name="T34" fmla="*/ 21 w 78"/>
                <a:gd name="T35" fmla="*/ 20 h 108"/>
                <a:gd name="T36" fmla="*/ 24 w 78"/>
                <a:gd name="T37" fmla="*/ 30 h 108"/>
                <a:gd name="T38" fmla="*/ 26 w 78"/>
                <a:gd name="T39" fmla="*/ 37 h 108"/>
                <a:gd name="T40" fmla="*/ 34 w 78"/>
                <a:gd name="T41" fmla="*/ 39 h 108"/>
                <a:gd name="T42" fmla="*/ 41 w 78"/>
                <a:gd name="T43" fmla="*/ 42 h 108"/>
                <a:gd name="T44" fmla="*/ 26 w 78"/>
                <a:gd name="T45" fmla="*/ 44 h 108"/>
                <a:gd name="T46" fmla="*/ 34 w 78"/>
                <a:gd name="T47" fmla="*/ 52 h 108"/>
                <a:gd name="T48" fmla="*/ 26 w 78"/>
                <a:gd name="T49" fmla="*/ 44 h 108"/>
                <a:gd name="T50" fmla="*/ 39 w 78"/>
                <a:gd name="T51" fmla="*/ 67 h 108"/>
                <a:gd name="T52" fmla="*/ 44 w 78"/>
                <a:gd name="T53" fmla="*/ 64 h 108"/>
                <a:gd name="T54" fmla="*/ 44 w 78"/>
                <a:gd name="T55" fmla="*/ 71 h 108"/>
                <a:gd name="T56" fmla="*/ 45 w 78"/>
                <a:gd name="T57" fmla="*/ 80 h 108"/>
                <a:gd name="T58" fmla="*/ 54 w 78"/>
                <a:gd name="T59" fmla="*/ 67 h 108"/>
                <a:gd name="T60" fmla="*/ 51 w 78"/>
                <a:gd name="T61" fmla="*/ 65 h 108"/>
                <a:gd name="T62" fmla="*/ 39 w 78"/>
                <a:gd name="T63" fmla="*/ 56 h 108"/>
                <a:gd name="T64" fmla="*/ 39 w 78"/>
                <a:gd name="T65" fmla="*/ 67 h 108"/>
                <a:gd name="T66" fmla="*/ 11 w 78"/>
                <a:gd name="T67" fmla="*/ 71 h 108"/>
                <a:gd name="T68" fmla="*/ 1 w 78"/>
                <a:gd name="T69" fmla="*/ 85 h 108"/>
                <a:gd name="T70" fmla="*/ 15 w 78"/>
                <a:gd name="T71" fmla="*/ 71 h 108"/>
                <a:gd name="T72" fmla="*/ 18 w 78"/>
                <a:gd name="T73" fmla="*/ 63 h 108"/>
                <a:gd name="T74" fmla="*/ 11 w 78"/>
                <a:gd name="T75" fmla="*/ 71 h 108"/>
                <a:gd name="T76" fmla="*/ 54 w 78"/>
                <a:gd name="T77" fmla="*/ 76 h 108"/>
                <a:gd name="T78" fmla="*/ 59 w 78"/>
                <a:gd name="T79" fmla="*/ 72 h 108"/>
                <a:gd name="T80" fmla="*/ 54 w 78"/>
                <a:gd name="T81" fmla="*/ 76 h 108"/>
                <a:gd name="T82" fmla="*/ 75 w 78"/>
                <a:gd name="T83" fmla="*/ 95 h 108"/>
                <a:gd name="T84" fmla="*/ 73 w 78"/>
                <a:gd name="T85" fmla="*/ 77 h 108"/>
                <a:gd name="T86" fmla="*/ 67 w 78"/>
                <a:gd name="T87" fmla="*/ 76 h 108"/>
                <a:gd name="T88" fmla="*/ 63 w 78"/>
                <a:gd name="T89" fmla="*/ 81 h 108"/>
                <a:gd name="T90" fmla="*/ 58 w 78"/>
                <a:gd name="T91" fmla="*/ 84 h 108"/>
                <a:gd name="T92" fmla="*/ 51 w 78"/>
                <a:gd name="T93" fmla="*/ 83 h 108"/>
                <a:gd name="T94" fmla="*/ 42 w 78"/>
                <a:gd name="T95" fmla="*/ 88 h 108"/>
                <a:gd name="T96" fmla="*/ 39 w 78"/>
                <a:gd name="T97" fmla="*/ 96 h 108"/>
                <a:gd name="T98" fmla="*/ 46 w 78"/>
                <a:gd name="T99" fmla="*/ 93 h 108"/>
                <a:gd name="T100" fmla="*/ 52 w 78"/>
                <a:gd name="T101" fmla="*/ 90 h 108"/>
                <a:gd name="T102" fmla="*/ 58 w 78"/>
                <a:gd name="T103" fmla="*/ 104 h 108"/>
                <a:gd name="T104" fmla="*/ 67 w 78"/>
                <a:gd name="T105" fmla="*/ 108 h 108"/>
                <a:gd name="T106" fmla="*/ 66 w 78"/>
                <a:gd name="T107" fmla="*/ 98 h 108"/>
                <a:gd name="T108" fmla="*/ 75 w 78"/>
                <a:gd name="T10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0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8" name="Freeform 149">
              <a:extLst>
                <a:ext uri="{FF2B5EF4-FFF2-40B4-BE49-F238E27FC236}">
                  <a16:creationId xmlns="" xmlns:a16="http://schemas.microsoft.com/office/drawing/2014/main" id="{EC15851C-9DA9-46D7-92CE-8F923C062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1851" y="3155950"/>
              <a:ext cx="257175" cy="163513"/>
            </a:xfrm>
            <a:custGeom>
              <a:avLst/>
              <a:gdLst>
                <a:gd name="T0" fmla="*/ 73 w 102"/>
                <a:gd name="T1" fmla="*/ 60 h 65"/>
                <a:gd name="T2" fmla="*/ 68 w 102"/>
                <a:gd name="T3" fmla="*/ 54 h 65"/>
                <a:gd name="T4" fmla="*/ 60 w 102"/>
                <a:gd name="T5" fmla="*/ 51 h 65"/>
                <a:gd name="T6" fmla="*/ 54 w 102"/>
                <a:gd name="T7" fmla="*/ 40 h 65"/>
                <a:gd name="T8" fmla="*/ 52 w 102"/>
                <a:gd name="T9" fmla="*/ 33 h 65"/>
                <a:gd name="T10" fmla="*/ 54 w 102"/>
                <a:gd name="T11" fmla="*/ 28 h 65"/>
                <a:gd name="T12" fmla="*/ 38 w 102"/>
                <a:gd name="T13" fmla="*/ 19 h 65"/>
                <a:gd name="T14" fmla="*/ 6 w 102"/>
                <a:gd name="T15" fmla="*/ 2 h 65"/>
                <a:gd name="T16" fmla="*/ 0 w 102"/>
                <a:gd name="T17" fmla="*/ 0 h 65"/>
                <a:gd name="T18" fmla="*/ 0 w 102"/>
                <a:gd name="T19" fmla="*/ 51 h 65"/>
                <a:gd name="T20" fmla="*/ 9 w 102"/>
                <a:gd name="T21" fmla="*/ 54 h 65"/>
                <a:gd name="T22" fmla="*/ 18 w 102"/>
                <a:gd name="T23" fmla="*/ 48 h 65"/>
                <a:gd name="T24" fmla="*/ 23 w 102"/>
                <a:gd name="T25" fmla="*/ 42 h 65"/>
                <a:gd name="T26" fmla="*/ 40 w 102"/>
                <a:gd name="T27" fmla="*/ 46 h 65"/>
                <a:gd name="T28" fmla="*/ 58 w 102"/>
                <a:gd name="T29" fmla="*/ 62 h 65"/>
                <a:gd name="T30" fmla="*/ 75 w 102"/>
                <a:gd name="T31" fmla="*/ 65 h 65"/>
                <a:gd name="T32" fmla="*/ 73 w 102"/>
                <a:gd name="T33" fmla="*/ 60 h 65"/>
                <a:gd name="T34" fmla="*/ 87 w 102"/>
                <a:gd name="T35" fmla="*/ 18 h 65"/>
                <a:gd name="T36" fmla="*/ 77 w 102"/>
                <a:gd name="T37" fmla="*/ 23 h 65"/>
                <a:gd name="T38" fmla="*/ 60 w 102"/>
                <a:gd name="T39" fmla="*/ 24 h 65"/>
                <a:gd name="T40" fmla="*/ 73 w 102"/>
                <a:gd name="T41" fmla="*/ 30 h 65"/>
                <a:gd name="T42" fmla="*/ 90 w 102"/>
                <a:gd name="T43" fmla="*/ 22 h 65"/>
                <a:gd name="T44" fmla="*/ 92 w 102"/>
                <a:gd name="T45" fmla="*/ 15 h 65"/>
                <a:gd name="T46" fmla="*/ 87 w 102"/>
                <a:gd name="T47" fmla="*/ 18 h 65"/>
                <a:gd name="T48" fmla="*/ 95 w 102"/>
                <a:gd name="T49" fmla="*/ 9 h 65"/>
                <a:gd name="T50" fmla="*/ 93 w 102"/>
                <a:gd name="T51" fmla="*/ 9 h 65"/>
                <a:gd name="T52" fmla="*/ 98 w 102"/>
                <a:gd name="T53" fmla="*/ 17 h 65"/>
                <a:gd name="T54" fmla="*/ 95 w 102"/>
                <a:gd name="T55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5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87" y="18"/>
                  </a:moveTo>
                  <a:cubicBezTo>
                    <a:pt x="87" y="20"/>
                    <a:pt x="83" y="21"/>
                    <a:pt x="77" y="23"/>
                  </a:cubicBez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  <a:cubicBezTo>
                    <a:pt x="80" y="30"/>
                    <a:pt x="90" y="24"/>
                    <a:pt x="90" y="22"/>
                  </a:cubicBezTo>
                  <a:cubicBezTo>
                    <a:pt x="90" y="20"/>
                    <a:pt x="94" y="16"/>
                    <a:pt x="92" y="15"/>
                  </a:cubicBezTo>
                  <a:cubicBezTo>
                    <a:pt x="91" y="13"/>
                    <a:pt x="87" y="15"/>
                    <a:pt x="87" y="18"/>
                  </a:cubicBezTo>
                  <a:close/>
                  <a:moveTo>
                    <a:pt x="95" y="9"/>
                  </a:moveTo>
                  <a:cubicBezTo>
                    <a:pt x="91" y="6"/>
                    <a:pt x="88" y="5"/>
                    <a:pt x="93" y="9"/>
                  </a:cubicBezTo>
                  <a:cubicBezTo>
                    <a:pt x="97" y="14"/>
                    <a:pt x="95" y="17"/>
                    <a:pt x="98" y="17"/>
                  </a:cubicBezTo>
                  <a:cubicBezTo>
                    <a:pt x="102" y="15"/>
                    <a:pt x="99" y="11"/>
                    <a:pt x="95" y="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79" name="Freeform 150">
              <a:extLst>
                <a:ext uri="{FF2B5EF4-FFF2-40B4-BE49-F238E27FC236}">
                  <a16:creationId xmlns="" xmlns:a16="http://schemas.microsoft.com/office/drawing/2014/main" id="{FFE72DDC-0891-4418-8AEE-0A085793C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476" y="2901950"/>
              <a:ext cx="46038" cy="82550"/>
            </a:xfrm>
            <a:custGeom>
              <a:avLst/>
              <a:gdLst>
                <a:gd name="T0" fmla="*/ 4 w 18"/>
                <a:gd name="T1" fmla="*/ 0 h 33"/>
                <a:gd name="T2" fmla="*/ 2 w 18"/>
                <a:gd name="T3" fmla="*/ 8 h 33"/>
                <a:gd name="T4" fmla="*/ 1 w 18"/>
                <a:gd name="T5" fmla="*/ 18 h 33"/>
                <a:gd name="T6" fmla="*/ 5 w 18"/>
                <a:gd name="T7" fmla="*/ 30 h 33"/>
                <a:gd name="T8" fmla="*/ 17 w 18"/>
                <a:gd name="T9" fmla="*/ 19 h 33"/>
                <a:gd name="T10" fmla="*/ 4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0" name="Freeform 151">
              <a:extLst>
                <a:ext uri="{FF2B5EF4-FFF2-40B4-BE49-F238E27FC236}">
                  <a16:creationId xmlns="" xmlns:a16="http://schemas.microsoft.com/office/drawing/2014/main" id="{573E2D17-6CAF-4C21-AF49-456D33E1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3333750"/>
              <a:ext cx="150813" cy="296863"/>
            </a:xfrm>
            <a:custGeom>
              <a:avLst/>
              <a:gdLst>
                <a:gd name="T0" fmla="*/ 51 w 60"/>
                <a:gd name="T1" fmla="*/ 3 h 118"/>
                <a:gd name="T2" fmla="*/ 48 w 60"/>
                <a:gd name="T3" fmla="*/ 6 h 118"/>
                <a:gd name="T4" fmla="*/ 47 w 60"/>
                <a:gd name="T5" fmla="*/ 12 h 118"/>
                <a:gd name="T6" fmla="*/ 42 w 60"/>
                <a:gd name="T7" fmla="*/ 15 h 118"/>
                <a:gd name="T8" fmla="*/ 38 w 60"/>
                <a:gd name="T9" fmla="*/ 19 h 118"/>
                <a:gd name="T10" fmla="*/ 38 w 60"/>
                <a:gd name="T11" fmla="*/ 23 h 118"/>
                <a:gd name="T12" fmla="*/ 32 w 60"/>
                <a:gd name="T13" fmla="*/ 28 h 118"/>
                <a:gd name="T14" fmla="*/ 20 w 60"/>
                <a:gd name="T15" fmla="*/ 34 h 118"/>
                <a:gd name="T16" fmla="*/ 10 w 60"/>
                <a:gd name="T17" fmla="*/ 36 h 118"/>
                <a:gd name="T18" fmla="*/ 7 w 60"/>
                <a:gd name="T19" fmla="*/ 46 h 118"/>
                <a:gd name="T20" fmla="*/ 8 w 60"/>
                <a:gd name="T21" fmla="*/ 61 h 118"/>
                <a:gd name="T22" fmla="*/ 6 w 60"/>
                <a:gd name="T23" fmla="*/ 77 h 118"/>
                <a:gd name="T24" fmla="*/ 3 w 60"/>
                <a:gd name="T25" fmla="*/ 96 h 118"/>
                <a:gd name="T26" fmla="*/ 8 w 60"/>
                <a:gd name="T27" fmla="*/ 112 h 118"/>
                <a:gd name="T28" fmla="*/ 22 w 60"/>
                <a:gd name="T29" fmla="*/ 115 h 118"/>
                <a:gd name="T30" fmla="*/ 31 w 60"/>
                <a:gd name="T31" fmla="*/ 112 h 118"/>
                <a:gd name="T32" fmla="*/ 42 w 60"/>
                <a:gd name="T33" fmla="*/ 78 h 118"/>
                <a:gd name="T34" fmla="*/ 51 w 60"/>
                <a:gd name="T35" fmla="*/ 47 h 118"/>
                <a:gd name="T36" fmla="*/ 53 w 60"/>
                <a:gd name="T37" fmla="*/ 38 h 118"/>
                <a:gd name="T38" fmla="*/ 55 w 60"/>
                <a:gd name="T39" fmla="*/ 33 h 118"/>
                <a:gd name="T40" fmla="*/ 59 w 60"/>
                <a:gd name="T41" fmla="*/ 32 h 118"/>
                <a:gd name="T42" fmla="*/ 56 w 60"/>
                <a:gd name="T43" fmla="*/ 17 h 118"/>
                <a:gd name="T44" fmla="*/ 51 w 60"/>
                <a:gd name="T45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1" name="Freeform 152">
              <a:extLst>
                <a:ext uri="{FF2B5EF4-FFF2-40B4-BE49-F238E27FC236}">
                  <a16:creationId xmlns="" xmlns:a16="http://schemas.microsoft.com/office/drawing/2014/main" id="{4720CA1A-FC2B-42CB-81FA-D454670AE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3826" y="2701925"/>
              <a:ext cx="241300" cy="149225"/>
            </a:xfrm>
            <a:custGeom>
              <a:avLst/>
              <a:gdLst>
                <a:gd name="T0" fmla="*/ 68 w 96"/>
                <a:gd name="T1" fmla="*/ 3 h 59"/>
                <a:gd name="T2" fmla="*/ 52 w 96"/>
                <a:gd name="T3" fmla="*/ 3 h 59"/>
                <a:gd name="T4" fmla="*/ 40 w 96"/>
                <a:gd name="T5" fmla="*/ 14 h 59"/>
                <a:gd name="T6" fmla="*/ 34 w 96"/>
                <a:gd name="T7" fmla="*/ 16 h 59"/>
                <a:gd name="T8" fmla="*/ 23 w 96"/>
                <a:gd name="T9" fmla="*/ 15 h 59"/>
                <a:gd name="T10" fmla="*/ 13 w 96"/>
                <a:gd name="T11" fmla="*/ 14 h 59"/>
                <a:gd name="T12" fmla="*/ 7 w 96"/>
                <a:gd name="T13" fmla="*/ 13 h 59"/>
                <a:gd name="T14" fmla="*/ 4 w 96"/>
                <a:gd name="T15" fmla="*/ 16 h 59"/>
                <a:gd name="T16" fmla="*/ 4 w 96"/>
                <a:gd name="T17" fmla="*/ 20 h 59"/>
                <a:gd name="T18" fmla="*/ 0 w 96"/>
                <a:gd name="T19" fmla="*/ 22 h 59"/>
                <a:gd name="T20" fmla="*/ 1 w 96"/>
                <a:gd name="T21" fmla="*/ 27 h 59"/>
                <a:gd name="T22" fmla="*/ 3 w 96"/>
                <a:gd name="T23" fmla="*/ 40 h 59"/>
                <a:gd name="T24" fmla="*/ 6 w 96"/>
                <a:gd name="T25" fmla="*/ 52 h 59"/>
                <a:gd name="T26" fmla="*/ 20 w 96"/>
                <a:gd name="T27" fmla="*/ 50 h 59"/>
                <a:gd name="T28" fmla="*/ 31 w 96"/>
                <a:gd name="T29" fmla="*/ 47 h 59"/>
                <a:gd name="T30" fmla="*/ 40 w 96"/>
                <a:gd name="T31" fmla="*/ 42 h 59"/>
                <a:gd name="T32" fmla="*/ 48 w 96"/>
                <a:gd name="T33" fmla="*/ 41 h 59"/>
                <a:gd name="T34" fmla="*/ 54 w 96"/>
                <a:gd name="T35" fmla="*/ 37 h 59"/>
                <a:gd name="T36" fmla="*/ 71 w 96"/>
                <a:gd name="T37" fmla="*/ 31 h 59"/>
                <a:gd name="T38" fmla="*/ 79 w 96"/>
                <a:gd name="T39" fmla="*/ 23 h 59"/>
                <a:gd name="T40" fmla="*/ 86 w 96"/>
                <a:gd name="T41" fmla="*/ 21 h 59"/>
                <a:gd name="T42" fmla="*/ 76 w 96"/>
                <a:gd name="T43" fmla="*/ 0 h 59"/>
                <a:gd name="T44" fmla="*/ 68 w 96"/>
                <a:gd name="T45" fmla="*/ 3 h 59"/>
                <a:gd name="T46" fmla="*/ 88 w 96"/>
                <a:gd name="T47" fmla="*/ 56 h 59"/>
                <a:gd name="T48" fmla="*/ 96 w 96"/>
                <a:gd name="T49" fmla="*/ 54 h 59"/>
                <a:gd name="T50" fmla="*/ 88 w 96"/>
                <a:gd name="T51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59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2" name="Freeform 153">
              <a:extLst>
                <a:ext uri="{FF2B5EF4-FFF2-40B4-BE49-F238E27FC236}">
                  <a16:creationId xmlns="" xmlns:a16="http://schemas.microsoft.com/office/drawing/2014/main" id="{8990E3E7-3FE2-4E19-9957-2F6EC9177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176713"/>
              <a:ext cx="52388" cy="36513"/>
            </a:xfrm>
            <a:custGeom>
              <a:avLst/>
              <a:gdLst>
                <a:gd name="T0" fmla="*/ 9 w 21"/>
                <a:gd name="T1" fmla="*/ 3 h 14"/>
                <a:gd name="T2" fmla="*/ 7 w 21"/>
                <a:gd name="T3" fmla="*/ 12 h 14"/>
                <a:gd name="T4" fmla="*/ 13 w 21"/>
                <a:gd name="T5" fmla="*/ 12 h 14"/>
                <a:gd name="T6" fmla="*/ 20 w 21"/>
                <a:gd name="T7" fmla="*/ 9 h 14"/>
                <a:gd name="T8" fmla="*/ 9 w 21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9" y="3"/>
                  </a:moveTo>
                  <a:cubicBezTo>
                    <a:pt x="8" y="0"/>
                    <a:pt x="0" y="9"/>
                    <a:pt x="7" y="12"/>
                  </a:cubicBezTo>
                  <a:cubicBezTo>
                    <a:pt x="10" y="13"/>
                    <a:pt x="11" y="10"/>
                    <a:pt x="13" y="12"/>
                  </a:cubicBezTo>
                  <a:cubicBezTo>
                    <a:pt x="15" y="14"/>
                    <a:pt x="20" y="13"/>
                    <a:pt x="20" y="9"/>
                  </a:cubicBezTo>
                  <a:cubicBezTo>
                    <a:pt x="21" y="4"/>
                    <a:pt x="11" y="5"/>
                    <a:pt x="9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3" name="Freeform 154">
              <a:extLst>
                <a:ext uri="{FF2B5EF4-FFF2-40B4-BE49-F238E27FC236}">
                  <a16:creationId xmlns="" xmlns:a16="http://schemas.microsoft.com/office/drawing/2014/main" id="{E161CE22-30D7-441A-A8B3-7F086FE31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3208338"/>
              <a:ext cx="163513" cy="119063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4" name="Freeform 155">
              <a:extLst>
                <a:ext uri="{FF2B5EF4-FFF2-40B4-BE49-F238E27FC236}">
                  <a16:creationId xmlns="" xmlns:a16="http://schemas.microsoft.com/office/drawing/2014/main" id="{74986C24-89C2-404F-96C4-8BB19AED9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3208338"/>
              <a:ext cx="163513" cy="119063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5" name="Freeform 156">
              <a:extLst>
                <a:ext uri="{FF2B5EF4-FFF2-40B4-BE49-F238E27FC236}">
                  <a16:creationId xmlns="" xmlns:a16="http://schemas.microsoft.com/office/drawing/2014/main" id="{0FAD9AE4-F7C6-430D-A37E-71C1358C1F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1938" y="3316288"/>
              <a:ext cx="828675" cy="739775"/>
            </a:xfrm>
            <a:custGeom>
              <a:avLst/>
              <a:gdLst>
                <a:gd name="T0" fmla="*/ 326 w 330"/>
                <a:gd name="T1" fmla="*/ 128 h 294"/>
                <a:gd name="T2" fmla="*/ 312 w 330"/>
                <a:gd name="T3" fmla="*/ 114 h 294"/>
                <a:gd name="T4" fmla="*/ 302 w 330"/>
                <a:gd name="T5" fmla="*/ 100 h 294"/>
                <a:gd name="T6" fmla="*/ 293 w 330"/>
                <a:gd name="T7" fmla="*/ 89 h 294"/>
                <a:gd name="T8" fmla="*/ 269 w 330"/>
                <a:gd name="T9" fmla="*/ 66 h 294"/>
                <a:gd name="T10" fmla="*/ 262 w 330"/>
                <a:gd name="T11" fmla="*/ 38 h 294"/>
                <a:gd name="T12" fmla="*/ 247 w 330"/>
                <a:gd name="T13" fmla="*/ 24 h 294"/>
                <a:gd name="T14" fmla="*/ 235 w 330"/>
                <a:gd name="T15" fmla="*/ 7 h 294"/>
                <a:gd name="T16" fmla="*/ 231 w 330"/>
                <a:gd name="T17" fmla="*/ 37 h 294"/>
                <a:gd name="T18" fmla="*/ 212 w 330"/>
                <a:gd name="T19" fmla="*/ 55 h 294"/>
                <a:gd name="T20" fmla="*/ 189 w 330"/>
                <a:gd name="T21" fmla="*/ 42 h 294"/>
                <a:gd name="T22" fmla="*/ 185 w 330"/>
                <a:gd name="T23" fmla="*/ 25 h 294"/>
                <a:gd name="T24" fmla="*/ 191 w 330"/>
                <a:gd name="T25" fmla="*/ 12 h 294"/>
                <a:gd name="T26" fmla="*/ 179 w 330"/>
                <a:gd name="T27" fmla="*/ 14 h 294"/>
                <a:gd name="T28" fmla="*/ 158 w 330"/>
                <a:gd name="T29" fmla="*/ 10 h 294"/>
                <a:gd name="T30" fmla="*/ 138 w 330"/>
                <a:gd name="T31" fmla="*/ 23 h 294"/>
                <a:gd name="T32" fmla="*/ 131 w 330"/>
                <a:gd name="T33" fmla="*/ 37 h 294"/>
                <a:gd name="T34" fmla="*/ 119 w 330"/>
                <a:gd name="T35" fmla="*/ 31 h 294"/>
                <a:gd name="T36" fmla="*/ 105 w 330"/>
                <a:gd name="T37" fmla="*/ 33 h 294"/>
                <a:gd name="T38" fmla="*/ 94 w 330"/>
                <a:gd name="T39" fmla="*/ 39 h 294"/>
                <a:gd name="T40" fmla="*/ 87 w 330"/>
                <a:gd name="T41" fmla="*/ 53 h 294"/>
                <a:gd name="T42" fmla="*/ 75 w 330"/>
                <a:gd name="T43" fmla="*/ 54 h 294"/>
                <a:gd name="T44" fmla="*/ 49 w 330"/>
                <a:gd name="T45" fmla="*/ 79 h 294"/>
                <a:gd name="T46" fmla="*/ 24 w 330"/>
                <a:gd name="T47" fmla="*/ 87 h 294"/>
                <a:gd name="T48" fmla="*/ 9 w 330"/>
                <a:gd name="T49" fmla="*/ 93 h 294"/>
                <a:gd name="T50" fmla="*/ 4 w 330"/>
                <a:gd name="T51" fmla="*/ 121 h 294"/>
                <a:gd name="T52" fmla="*/ 6 w 330"/>
                <a:gd name="T53" fmla="*/ 133 h 294"/>
                <a:gd name="T54" fmla="*/ 15 w 330"/>
                <a:gd name="T55" fmla="*/ 162 h 294"/>
                <a:gd name="T56" fmla="*/ 16 w 330"/>
                <a:gd name="T57" fmla="*/ 198 h 294"/>
                <a:gd name="T58" fmla="*/ 40 w 330"/>
                <a:gd name="T59" fmla="*/ 210 h 294"/>
                <a:gd name="T60" fmla="*/ 74 w 330"/>
                <a:gd name="T61" fmla="*/ 200 h 294"/>
                <a:gd name="T62" fmla="*/ 112 w 330"/>
                <a:gd name="T63" fmla="*/ 186 h 294"/>
                <a:gd name="T64" fmla="*/ 156 w 330"/>
                <a:gd name="T65" fmla="*/ 183 h 294"/>
                <a:gd name="T66" fmla="*/ 171 w 330"/>
                <a:gd name="T67" fmla="*/ 192 h 294"/>
                <a:gd name="T68" fmla="*/ 187 w 330"/>
                <a:gd name="T69" fmla="*/ 205 h 294"/>
                <a:gd name="T70" fmla="*/ 198 w 330"/>
                <a:gd name="T71" fmla="*/ 203 h 294"/>
                <a:gd name="T72" fmla="*/ 205 w 330"/>
                <a:gd name="T73" fmla="*/ 207 h 294"/>
                <a:gd name="T74" fmla="*/ 217 w 330"/>
                <a:gd name="T75" fmla="*/ 226 h 294"/>
                <a:gd name="T76" fmla="*/ 245 w 330"/>
                <a:gd name="T77" fmla="*/ 246 h 294"/>
                <a:gd name="T78" fmla="*/ 260 w 330"/>
                <a:gd name="T79" fmla="*/ 244 h 294"/>
                <a:gd name="T80" fmla="*/ 270 w 330"/>
                <a:gd name="T81" fmla="*/ 249 h 294"/>
                <a:gd name="T82" fmla="*/ 298 w 330"/>
                <a:gd name="T83" fmla="*/ 236 h 294"/>
                <a:gd name="T84" fmla="*/ 316 w 330"/>
                <a:gd name="T85" fmla="*/ 190 h 294"/>
                <a:gd name="T86" fmla="*/ 327 w 330"/>
                <a:gd name="T87" fmla="*/ 163 h 294"/>
                <a:gd name="T88" fmla="*/ 149 w 330"/>
                <a:gd name="T89" fmla="*/ 8 h 294"/>
                <a:gd name="T90" fmla="*/ 189 w 330"/>
                <a:gd name="T91" fmla="*/ 219 h 294"/>
                <a:gd name="T92" fmla="*/ 270 w 330"/>
                <a:gd name="T93" fmla="*/ 269 h 294"/>
                <a:gd name="T94" fmla="*/ 271 w 330"/>
                <a:gd name="T95" fmla="*/ 293 h 294"/>
                <a:gd name="T96" fmla="*/ 282 w 330"/>
                <a:gd name="T97" fmla="*/ 287 h 294"/>
                <a:gd name="T98" fmla="*/ 270 w 330"/>
                <a:gd name="T99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94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6" name="Freeform 157">
              <a:extLst>
                <a:ext uri="{FF2B5EF4-FFF2-40B4-BE49-F238E27FC236}">
                  <a16:creationId xmlns="" xmlns:a16="http://schemas.microsoft.com/office/drawing/2014/main" id="{EB3C951A-FCBA-4A17-9F13-B9465CAB04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7788" y="3843338"/>
              <a:ext cx="254000" cy="301625"/>
            </a:xfrm>
            <a:custGeom>
              <a:avLst/>
              <a:gdLst>
                <a:gd name="T0" fmla="*/ 62 w 101"/>
                <a:gd name="T1" fmla="*/ 58 h 120"/>
                <a:gd name="T2" fmla="*/ 56 w 101"/>
                <a:gd name="T3" fmla="*/ 60 h 120"/>
                <a:gd name="T4" fmla="*/ 48 w 101"/>
                <a:gd name="T5" fmla="*/ 57 h 120"/>
                <a:gd name="T6" fmla="*/ 44 w 101"/>
                <a:gd name="T7" fmla="*/ 64 h 120"/>
                <a:gd name="T8" fmla="*/ 37 w 101"/>
                <a:gd name="T9" fmla="*/ 75 h 120"/>
                <a:gd name="T10" fmla="*/ 15 w 101"/>
                <a:gd name="T11" fmla="*/ 90 h 120"/>
                <a:gd name="T12" fmla="*/ 5 w 101"/>
                <a:gd name="T13" fmla="*/ 99 h 120"/>
                <a:gd name="T14" fmla="*/ 3 w 101"/>
                <a:gd name="T15" fmla="*/ 108 h 120"/>
                <a:gd name="T16" fmla="*/ 10 w 101"/>
                <a:gd name="T17" fmla="*/ 111 h 120"/>
                <a:gd name="T18" fmla="*/ 16 w 101"/>
                <a:gd name="T19" fmla="*/ 114 h 120"/>
                <a:gd name="T20" fmla="*/ 31 w 101"/>
                <a:gd name="T21" fmla="*/ 110 h 120"/>
                <a:gd name="T22" fmla="*/ 36 w 101"/>
                <a:gd name="T23" fmla="*/ 101 h 120"/>
                <a:gd name="T24" fmla="*/ 40 w 101"/>
                <a:gd name="T25" fmla="*/ 93 h 120"/>
                <a:gd name="T26" fmla="*/ 49 w 101"/>
                <a:gd name="T27" fmla="*/ 87 h 120"/>
                <a:gd name="T28" fmla="*/ 52 w 101"/>
                <a:gd name="T29" fmla="*/ 83 h 120"/>
                <a:gd name="T30" fmla="*/ 57 w 101"/>
                <a:gd name="T31" fmla="*/ 75 h 120"/>
                <a:gd name="T32" fmla="*/ 63 w 101"/>
                <a:gd name="T33" fmla="*/ 65 h 120"/>
                <a:gd name="T34" fmla="*/ 62 w 101"/>
                <a:gd name="T35" fmla="*/ 58 h 120"/>
                <a:gd name="T36" fmla="*/ 11 w 101"/>
                <a:gd name="T37" fmla="*/ 120 h 120"/>
                <a:gd name="T38" fmla="*/ 14 w 101"/>
                <a:gd name="T39" fmla="*/ 116 h 120"/>
                <a:gd name="T40" fmla="*/ 11 w 101"/>
                <a:gd name="T41" fmla="*/ 120 h 120"/>
                <a:gd name="T42" fmla="*/ 91 w 101"/>
                <a:gd name="T43" fmla="*/ 29 h 120"/>
                <a:gd name="T44" fmla="*/ 83 w 101"/>
                <a:gd name="T45" fmla="*/ 29 h 120"/>
                <a:gd name="T46" fmla="*/ 79 w 101"/>
                <a:gd name="T47" fmla="*/ 24 h 120"/>
                <a:gd name="T48" fmla="*/ 75 w 101"/>
                <a:gd name="T49" fmla="*/ 17 h 120"/>
                <a:gd name="T50" fmla="*/ 75 w 101"/>
                <a:gd name="T51" fmla="*/ 22 h 120"/>
                <a:gd name="T52" fmla="*/ 72 w 101"/>
                <a:gd name="T53" fmla="*/ 20 h 120"/>
                <a:gd name="T54" fmla="*/ 69 w 101"/>
                <a:gd name="T55" fmla="*/ 15 h 120"/>
                <a:gd name="T56" fmla="*/ 66 w 101"/>
                <a:gd name="T57" fmla="*/ 8 h 120"/>
                <a:gd name="T58" fmla="*/ 56 w 101"/>
                <a:gd name="T59" fmla="*/ 0 h 120"/>
                <a:gd name="T60" fmla="*/ 58 w 101"/>
                <a:gd name="T61" fmla="*/ 9 h 120"/>
                <a:gd name="T62" fmla="*/ 64 w 101"/>
                <a:gd name="T63" fmla="*/ 14 h 120"/>
                <a:gd name="T64" fmla="*/ 68 w 101"/>
                <a:gd name="T65" fmla="*/ 21 h 120"/>
                <a:gd name="T66" fmla="*/ 67 w 101"/>
                <a:gd name="T67" fmla="*/ 33 h 120"/>
                <a:gd name="T68" fmla="*/ 61 w 101"/>
                <a:gd name="T69" fmla="*/ 40 h 120"/>
                <a:gd name="T70" fmla="*/ 71 w 101"/>
                <a:gd name="T71" fmla="*/ 50 h 120"/>
                <a:gd name="T72" fmla="*/ 69 w 101"/>
                <a:gd name="T73" fmla="*/ 63 h 120"/>
                <a:gd name="T74" fmla="*/ 76 w 101"/>
                <a:gd name="T75" fmla="*/ 64 h 120"/>
                <a:gd name="T76" fmla="*/ 85 w 101"/>
                <a:gd name="T77" fmla="*/ 51 h 120"/>
                <a:gd name="T78" fmla="*/ 88 w 101"/>
                <a:gd name="T79" fmla="*/ 43 h 120"/>
                <a:gd name="T80" fmla="*/ 93 w 101"/>
                <a:gd name="T81" fmla="*/ 41 h 120"/>
                <a:gd name="T82" fmla="*/ 96 w 101"/>
                <a:gd name="T83" fmla="*/ 36 h 120"/>
                <a:gd name="T84" fmla="*/ 99 w 101"/>
                <a:gd name="T85" fmla="*/ 29 h 120"/>
                <a:gd name="T86" fmla="*/ 91 w 101"/>
                <a:gd name="T87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0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7" name="Freeform 158">
              <a:extLst>
                <a:ext uri="{FF2B5EF4-FFF2-40B4-BE49-F238E27FC236}">
                  <a16:creationId xmlns="" xmlns:a16="http://schemas.microsoft.com/office/drawing/2014/main" id="{786724EB-C835-4A0A-813D-94ED6EE93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8451" y="3435350"/>
              <a:ext cx="55563" cy="47625"/>
            </a:xfrm>
            <a:custGeom>
              <a:avLst/>
              <a:gdLst>
                <a:gd name="T0" fmla="*/ 3 w 22"/>
                <a:gd name="T1" fmla="*/ 16 h 19"/>
                <a:gd name="T2" fmla="*/ 12 w 22"/>
                <a:gd name="T3" fmla="*/ 14 h 19"/>
                <a:gd name="T4" fmla="*/ 3 w 22"/>
                <a:gd name="T5" fmla="*/ 16 h 19"/>
                <a:gd name="T6" fmla="*/ 14 w 22"/>
                <a:gd name="T7" fmla="*/ 7 h 19"/>
                <a:gd name="T8" fmla="*/ 22 w 22"/>
                <a:gd name="T9" fmla="*/ 3 h 19"/>
                <a:gd name="T10" fmla="*/ 14 w 22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9">
                  <a:moveTo>
                    <a:pt x="3" y="16"/>
                  </a:moveTo>
                  <a:cubicBezTo>
                    <a:pt x="6" y="19"/>
                    <a:pt x="12" y="19"/>
                    <a:pt x="12" y="14"/>
                  </a:cubicBezTo>
                  <a:cubicBezTo>
                    <a:pt x="12" y="9"/>
                    <a:pt x="0" y="14"/>
                    <a:pt x="3" y="16"/>
                  </a:cubicBezTo>
                  <a:close/>
                  <a:moveTo>
                    <a:pt x="14" y="7"/>
                  </a:moveTo>
                  <a:cubicBezTo>
                    <a:pt x="16" y="8"/>
                    <a:pt x="22" y="6"/>
                    <a:pt x="22" y="3"/>
                  </a:cubicBezTo>
                  <a:cubicBezTo>
                    <a:pt x="22" y="0"/>
                    <a:pt x="11" y="6"/>
                    <a:pt x="14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8" name="Freeform 159">
              <a:extLst>
                <a:ext uri="{FF2B5EF4-FFF2-40B4-BE49-F238E27FC236}">
                  <a16:creationId xmlns="" xmlns:a16="http://schemas.microsoft.com/office/drawing/2014/main" id="{5155FA53-EFFA-42DA-A957-70EED518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2166938"/>
              <a:ext cx="290513" cy="182563"/>
            </a:xfrm>
            <a:custGeom>
              <a:avLst/>
              <a:gdLst>
                <a:gd name="T0" fmla="*/ 114 w 115"/>
                <a:gd name="T1" fmla="*/ 46 h 73"/>
                <a:gd name="T2" fmla="*/ 107 w 115"/>
                <a:gd name="T3" fmla="*/ 44 h 73"/>
                <a:gd name="T4" fmla="*/ 99 w 115"/>
                <a:gd name="T5" fmla="*/ 38 h 73"/>
                <a:gd name="T6" fmla="*/ 90 w 115"/>
                <a:gd name="T7" fmla="*/ 33 h 73"/>
                <a:gd name="T8" fmla="*/ 82 w 115"/>
                <a:gd name="T9" fmla="*/ 27 h 73"/>
                <a:gd name="T10" fmla="*/ 78 w 115"/>
                <a:gd name="T11" fmla="*/ 20 h 73"/>
                <a:gd name="T12" fmla="*/ 75 w 115"/>
                <a:gd name="T13" fmla="*/ 15 h 73"/>
                <a:gd name="T14" fmla="*/ 63 w 115"/>
                <a:gd name="T15" fmla="*/ 14 h 73"/>
                <a:gd name="T16" fmla="*/ 60 w 115"/>
                <a:gd name="T17" fmla="*/ 5 h 73"/>
                <a:gd name="T18" fmla="*/ 54 w 115"/>
                <a:gd name="T19" fmla="*/ 3 h 73"/>
                <a:gd name="T20" fmla="*/ 48 w 115"/>
                <a:gd name="T21" fmla="*/ 2 h 73"/>
                <a:gd name="T22" fmla="*/ 45 w 115"/>
                <a:gd name="T23" fmla="*/ 3 h 73"/>
                <a:gd name="T24" fmla="*/ 42 w 115"/>
                <a:gd name="T25" fmla="*/ 6 h 73"/>
                <a:gd name="T26" fmla="*/ 36 w 115"/>
                <a:gd name="T27" fmla="*/ 11 h 73"/>
                <a:gd name="T28" fmla="*/ 33 w 115"/>
                <a:gd name="T29" fmla="*/ 14 h 73"/>
                <a:gd name="T30" fmla="*/ 28 w 115"/>
                <a:gd name="T31" fmla="*/ 13 h 73"/>
                <a:gd name="T32" fmla="*/ 22 w 115"/>
                <a:gd name="T33" fmla="*/ 12 h 73"/>
                <a:gd name="T34" fmla="*/ 12 w 115"/>
                <a:gd name="T35" fmla="*/ 4 h 73"/>
                <a:gd name="T36" fmla="*/ 4 w 115"/>
                <a:gd name="T37" fmla="*/ 9 h 73"/>
                <a:gd name="T38" fmla="*/ 8 w 115"/>
                <a:gd name="T39" fmla="*/ 7 h 73"/>
                <a:gd name="T40" fmla="*/ 14 w 115"/>
                <a:gd name="T41" fmla="*/ 14 h 73"/>
                <a:gd name="T42" fmla="*/ 18 w 115"/>
                <a:gd name="T43" fmla="*/ 19 h 73"/>
                <a:gd name="T44" fmla="*/ 10 w 115"/>
                <a:gd name="T45" fmla="*/ 21 h 73"/>
                <a:gd name="T46" fmla="*/ 2 w 115"/>
                <a:gd name="T47" fmla="*/ 21 h 73"/>
                <a:gd name="T48" fmla="*/ 4 w 115"/>
                <a:gd name="T49" fmla="*/ 28 h 73"/>
                <a:gd name="T50" fmla="*/ 4 w 115"/>
                <a:gd name="T51" fmla="*/ 33 h 73"/>
                <a:gd name="T52" fmla="*/ 9 w 115"/>
                <a:gd name="T53" fmla="*/ 34 h 73"/>
                <a:gd name="T54" fmla="*/ 11 w 115"/>
                <a:gd name="T55" fmla="*/ 41 h 73"/>
                <a:gd name="T56" fmla="*/ 11 w 115"/>
                <a:gd name="T57" fmla="*/ 52 h 73"/>
                <a:gd name="T58" fmla="*/ 17 w 115"/>
                <a:gd name="T59" fmla="*/ 50 h 73"/>
                <a:gd name="T60" fmla="*/ 24 w 115"/>
                <a:gd name="T61" fmla="*/ 45 h 73"/>
                <a:gd name="T62" fmla="*/ 30 w 115"/>
                <a:gd name="T63" fmla="*/ 45 h 73"/>
                <a:gd name="T64" fmla="*/ 39 w 115"/>
                <a:gd name="T65" fmla="*/ 45 h 73"/>
                <a:gd name="T66" fmla="*/ 45 w 115"/>
                <a:gd name="T67" fmla="*/ 48 h 73"/>
                <a:gd name="T68" fmla="*/ 49 w 115"/>
                <a:gd name="T69" fmla="*/ 49 h 73"/>
                <a:gd name="T70" fmla="*/ 56 w 115"/>
                <a:gd name="T71" fmla="*/ 52 h 73"/>
                <a:gd name="T72" fmla="*/ 60 w 115"/>
                <a:gd name="T73" fmla="*/ 54 h 73"/>
                <a:gd name="T74" fmla="*/ 65 w 115"/>
                <a:gd name="T75" fmla="*/ 59 h 73"/>
                <a:gd name="T76" fmla="*/ 71 w 115"/>
                <a:gd name="T77" fmla="*/ 60 h 73"/>
                <a:gd name="T78" fmla="*/ 72 w 115"/>
                <a:gd name="T79" fmla="*/ 70 h 73"/>
                <a:gd name="T80" fmla="*/ 74 w 115"/>
                <a:gd name="T81" fmla="*/ 70 h 73"/>
                <a:gd name="T82" fmla="*/ 80 w 115"/>
                <a:gd name="T83" fmla="*/ 71 h 73"/>
                <a:gd name="T84" fmla="*/ 87 w 115"/>
                <a:gd name="T85" fmla="*/ 69 h 73"/>
                <a:gd name="T86" fmla="*/ 98 w 115"/>
                <a:gd name="T87" fmla="*/ 62 h 73"/>
                <a:gd name="T88" fmla="*/ 103 w 115"/>
                <a:gd name="T89" fmla="*/ 54 h 73"/>
                <a:gd name="T90" fmla="*/ 109 w 115"/>
                <a:gd name="T91" fmla="*/ 50 h 73"/>
                <a:gd name="T92" fmla="*/ 115 w 115"/>
                <a:gd name="T93" fmla="*/ 52 h 73"/>
                <a:gd name="T94" fmla="*/ 114 w 115"/>
                <a:gd name="T9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73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89" name="Freeform 160">
              <a:extLst>
                <a:ext uri="{FF2B5EF4-FFF2-40B4-BE49-F238E27FC236}">
                  <a16:creationId xmlns="" xmlns:a16="http://schemas.microsoft.com/office/drawing/2014/main" id="{9CFA6BDC-3ADB-44C4-8868-7926BF66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988" y="2235200"/>
              <a:ext cx="398463" cy="336550"/>
            </a:xfrm>
            <a:custGeom>
              <a:avLst/>
              <a:gdLst>
                <a:gd name="T0" fmla="*/ 155 w 159"/>
                <a:gd name="T1" fmla="*/ 116 h 134"/>
                <a:gd name="T2" fmla="*/ 151 w 159"/>
                <a:gd name="T3" fmla="*/ 107 h 134"/>
                <a:gd name="T4" fmla="*/ 143 w 159"/>
                <a:gd name="T5" fmla="*/ 100 h 134"/>
                <a:gd name="T6" fmla="*/ 137 w 159"/>
                <a:gd name="T7" fmla="*/ 93 h 134"/>
                <a:gd name="T8" fmla="*/ 145 w 159"/>
                <a:gd name="T9" fmla="*/ 82 h 134"/>
                <a:gd name="T10" fmla="*/ 138 w 159"/>
                <a:gd name="T11" fmla="*/ 77 h 134"/>
                <a:gd name="T12" fmla="*/ 136 w 159"/>
                <a:gd name="T13" fmla="*/ 68 h 134"/>
                <a:gd name="T14" fmla="*/ 136 w 159"/>
                <a:gd name="T15" fmla="*/ 60 h 134"/>
                <a:gd name="T16" fmla="*/ 137 w 159"/>
                <a:gd name="T17" fmla="*/ 53 h 134"/>
                <a:gd name="T18" fmla="*/ 140 w 159"/>
                <a:gd name="T19" fmla="*/ 46 h 134"/>
                <a:gd name="T20" fmla="*/ 142 w 159"/>
                <a:gd name="T21" fmla="*/ 43 h 134"/>
                <a:gd name="T22" fmla="*/ 141 w 159"/>
                <a:gd name="T23" fmla="*/ 33 h 134"/>
                <a:gd name="T24" fmla="*/ 135 w 159"/>
                <a:gd name="T25" fmla="*/ 32 h 134"/>
                <a:gd name="T26" fmla="*/ 130 w 159"/>
                <a:gd name="T27" fmla="*/ 27 h 134"/>
                <a:gd name="T28" fmla="*/ 126 w 159"/>
                <a:gd name="T29" fmla="*/ 25 h 134"/>
                <a:gd name="T30" fmla="*/ 119 w 159"/>
                <a:gd name="T31" fmla="*/ 22 h 134"/>
                <a:gd name="T32" fmla="*/ 115 w 159"/>
                <a:gd name="T33" fmla="*/ 21 h 134"/>
                <a:gd name="T34" fmla="*/ 109 w 159"/>
                <a:gd name="T35" fmla="*/ 18 h 134"/>
                <a:gd name="T36" fmla="*/ 100 w 159"/>
                <a:gd name="T37" fmla="*/ 18 h 134"/>
                <a:gd name="T38" fmla="*/ 94 w 159"/>
                <a:gd name="T39" fmla="*/ 18 h 134"/>
                <a:gd name="T40" fmla="*/ 87 w 159"/>
                <a:gd name="T41" fmla="*/ 23 h 134"/>
                <a:gd name="T42" fmla="*/ 81 w 159"/>
                <a:gd name="T43" fmla="*/ 25 h 134"/>
                <a:gd name="T44" fmla="*/ 80 w 159"/>
                <a:gd name="T45" fmla="*/ 29 h 134"/>
                <a:gd name="T46" fmla="*/ 63 w 159"/>
                <a:gd name="T47" fmla="*/ 33 h 134"/>
                <a:gd name="T48" fmla="*/ 48 w 159"/>
                <a:gd name="T49" fmla="*/ 24 h 134"/>
                <a:gd name="T50" fmla="*/ 38 w 159"/>
                <a:gd name="T51" fmla="*/ 14 h 134"/>
                <a:gd name="T52" fmla="*/ 33 w 159"/>
                <a:gd name="T53" fmla="*/ 10 h 134"/>
                <a:gd name="T54" fmla="*/ 31 w 159"/>
                <a:gd name="T55" fmla="*/ 3 h 134"/>
                <a:gd name="T56" fmla="*/ 15 w 159"/>
                <a:gd name="T57" fmla="*/ 10 h 134"/>
                <a:gd name="T58" fmla="*/ 10 w 159"/>
                <a:gd name="T59" fmla="*/ 7 h 134"/>
                <a:gd name="T60" fmla="*/ 5 w 159"/>
                <a:gd name="T61" fmla="*/ 1 h 134"/>
                <a:gd name="T62" fmla="*/ 2 w 159"/>
                <a:gd name="T63" fmla="*/ 5 h 134"/>
                <a:gd name="T64" fmla="*/ 2 w 159"/>
                <a:gd name="T65" fmla="*/ 11 h 134"/>
                <a:gd name="T66" fmla="*/ 2 w 159"/>
                <a:gd name="T67" fmla="*/ 20 h 134"/>
                <a:gd name="T68" fmla="*/ 6 w 159"/>
                <a:gd name="T69" fmla="*/ 26 h 134"/>
                <a:gd name="T70" fmla="*/ 9 w 159"/>
                <a:gd name="T71" fmla="*/ 33 h 134"/>
                <a:gd name="T72" fmla="*/ 13 w 159"/>
                <a:gd name="T73" fmla="*/ 37 h 134"/>
                <a:gd name="T74" fmla="*/ 17 w 159"/>
                <a:gd name="T75" fmla="*/ 40 h 134"/>
                <a:gd name="T76" fmla="*/ 16 w 159"/>
                <a:gd name="T77" fmla="*/ 45 h 134"/>
                <a:gd name="T78" fmla="*/ 12 w 159"/>
                <a:gd name="T79" fmla="*/ 51 h 134"/>
                <a:gd name="T80" fmla="*/ 13 w 159"/>
                <a:gd name="T81" fmla="*/ 59 h 134"/>
                <a:gd name="T82" fmla="*/ 17 w 159"/>
                <a:gd name="T83" fmla="*/ 63 h 134"/>
                <a:gd name="T84" fmla="*/ 26 w 159"/>
                <a:gd name="T85" fmla="*/ 69 h 134"/>
                <a:gd name="T86" fmla="*/ 30 w 159"/>
                <a:gd name="T87" fmla="*/ 74 h 134"/>
                <a:gd name="T88" fmla="*/ 29 w 159"/>
                <a:gd name="T89" fmla="*/ 79 h 134"/>
                <a:gd name="T90" fmla="*/ 32 w 159"/>
                <a:gd name="T91" fmla="*/ 85 h 134"/>
                <a:gd name="T92" fmla="*/ 37 w 159"/>
                <a:gd name="T93" fmla="*/ 91 h 134"/>
                <a:gd name="T94" fmla="*/ 39 w 159"/>
                <a:gd name="T95" fmla="*/ 91 h 134"/>
                <a:gd name="T96" fmla="*/ 42 w 159"/>
                <a:gd name="T97" fmla="*/ 90 h 134"/>
                <a:gd name="T98" fmla="*/ 48 w 159"/>
                <a:gd name="T99" fmla="*/ 90 h 134"/>
                <a:gd name="T100" fmla="*/ 56 w 159"/>
                <a:gd name="T101" fmla="*/ 102 h 134"/>
                <a:gd name="T102" fmla="*/ 61 w 159"/>
                <a:gd name="T103" fmla="*/ 110 h 134"/>
                <a:gd name="T104" fmla="*/ 70 w 159"/>
                <a:gd name="T105" fmla="*/ 114 h 134"/>
                <a:gd name="T106" fmla="*/ 89 w 159"/>
                <a:gd name="T107" fmla="*/ 121 h 134"/>
                <a:gd name="T108" fmla="*/ 102 w 159"/>
                <a:gd name="T109" fmla="*/ 118 h 134"/>
                <a:gd name="T110" fmla="*/ 108 w 159"/>
                <a:gd name="T111" fmla="*/ 128 h 134"/>
                <a:gd name="T112" fmla="*/ 136 w 159"/>
                <a:gd name="T113" fmla="*/ 134 h 134"/>
                <a:gd name="T114" fmla="*/ 144 w 159"/>
                <a:gd name="T115" fmla="*/ 134 h 134"/>
                <a:gd name="T116" fmla="*/ 144 w 159"/>
                <a:gd name="T117" fmla="*/ 132 h 134"/>
                <a:gd name="T118" fmla="*/ 149 w 159"/>
                <a:gd name="T119" fmla="*/ 124 h 134"/>
                <a:gd name="T120" fmla="*/ 157 w 159"/>
                <a:gd name="T121" fmla="*/ 122 h 134"/>
                <a:gd name="T122" fmla="*/ 155 w 159"/>
                <a:gd name="T123" fmla="*/ 11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34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0" name="Freeform 161">
              <a:extLst>
                <a:ext uri="{FF2B5EF4-FFF2-40B4-BE49-F238E27FC236}">
                  <a16:creationId xmlns="" xmlns:a16="http://schemas.microsoft.com/office/drawing/2014/main" id="{C1F0FD5F-C175-4404-8FF7-190B5A636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6376" y="1833563"/>
              <a:ext cx="822325" cy="388938"/>
            </a:xfrm>
            <a:custGeom>
              <a:avLst/>
              <a:gdLst>
                <a:gd name="T0" fmla="*/ 316 w 327"/>
                <a:gd name="T1" fmla="*/ 64 h 154"/>
                <a:gd name="T2" fmla="*/ 305 w 327"/>
                <a:gd name="T3" fmla="*/ 53 h 154"/>
                <a:gd name="T4" fmla="*/ 284 w 327"/>
                <a:gd name="T5" fmla="*/ 50 h 154"/>
                <a:gd name="T6" fmla="*/ 265 w 327"/>
                <a:gd name="T7" fmla="*/ 36 h 154"/>
                <a:gd name="T8" fmla="*/ 243 w 327"/>
                <a:gd name="T9" fmla="*/ 12 h 154"/>
                <a:gd name="T10" fmla="*/ 220 w 327"/>
                <a:gd name="T11" fmla="*/ 21 h 154"/>
                <a:gd name="T12" fmla="*/ 215 w 327"/>
                <a:gd name="T13" fmla="*/ 15 h 154"/>
                <a:gd name="T14" fmla="*/ 203 w 327"/>
                <a:gd name="T15" fmla="*/ 14 h 154"/>
                <a:gd name="T16" fmla="*/ 197 w 327"/>
                <a:gd name="T17" fmla="*/ 2 h 154"/>
                <a:gd name="T18" fmla="*/ 169 w 327"/>
                <a:gd name="T19" fmla="*/ 7 h 154"/>
                <a:gd name="T20" fmla="*/ 137 w 327"/>
                <a:gd name="T21" fmla="*/ 14 h 154"/>
                <a:gd name="T22" fmla="*/ 121 w 327"/>
                <a:gd name="T23" fmla="*/ 22 h 154"/>
                <a:gd name="T24" fmla="*/ 118 w 327"/>
                <a:gd name="T25" fmla="*/ 33 h 154"/>
                <a:gd name="T26" fmla="*/ 121 w 327"/>
                <a:gd name="T27" fmla="*/ 43 h 154"/>
                <a:gd name="T28" fmla="*/ 112 w 327"/>
                <a:gd name="T29" fmla="*/ 49 h 154"/>
                <a:gd name="T30" fmla="*/ 100 w 327"/>
                <a:gd name="T31" fmla="*/ 48 h 154"/>
                <a:gd name="T32" fmla="*/ 80 w 327"/>
                <a:gd name="T33" fmla="*/ 50 h 154"/>
                <a:gd name="T34" fmla="*/ 65 w 327"/>
                <a:gd name="T35" fmla="*/ 50 h 154"/>
                <a:gd name="T36" fmla="*/ 44 w 327"/>
                <a:gd name="T37" fmla="*/ 41 h 154"/>
                <a:gd name="T38" fmla="*/ 25 w 327"/>
                <a:gd name="T39" fmla="*/ 47 h 154"/>
                <a:gd name="T40" fmla="*/ 18 w 327"/>
                <a:gd name="T41" fmla="*/ 60 h 154"/>
                <a:gd name="T42" fmla="*/ 2 w 327"/>
                <a:gd name="T43" fmla="*/ 63 h 154"/>
                <a:gd name="T44" fmla="*/ 0 w 327"/>
                <a:gd name="T45" fmla="*/ 74 h 154"/>
                <a:gd name="T46" fmla="*/ 12 w 327"/>
                <a:gd name="T47" fmla="*/ 81 h 154"/>
                <a:gd name="T48" fmla="*/ 20 w 327"/>
                <a:gd name="T49" fmla="*/ 95 h 154"/>
                <a:gd name="T50" fmla="*/ 41 w 327"/>
                <a:gd name="T51" fmla="*/ 90 h 154"/>
                <a:gd name="T52" fmla="*/ 46 w 327"/>
                <a:gd name="T53" fmla="*/ 107 h 154"/>
                <a:gd name="T54" fmla="*/ 31 w 327"/>
                <a:gd name="T55" fmla="*/ 117 h 154"/>
                <a:gd name="T56" fmla="*/ 46 w 327"/>
                <a:gd name="T57" fmla="*/ 132 h 154"/>
                <a:gd name="T58" fmla="*/ 53 w 327"/>
                <a:gd name="T59" fmla="*/ 141 h 154"/>
                <a:gd name="T60" fmla="*/ 77 w 327"/>
                <a:gd name="T61" fmla="*/ 145 h 154"/>
                <a:gd name="T62" fmla="*/ 99 w 327"/>
                <a:gd name="T63" fmla="*/ 103 h 154"/>
                <a:gd name="T64" fmla="*/ 111 w 327"/>
                <a:gd name="T65" fmla="*/ 104 h 154"/>
                <a:gd name="T66" fmla="*/ 136 w 327"/>
                <a:gd name="T67" fmla="*/ 124 h 154"/>
                <a:gd name="T68" fmla="*/ 160 w 327"/>
                <a:gd name="T69" fmla="*/ 137 h 154"/>
                <a:gd name="T70" fmla="*/ 178 w 327"/>
                <a:gd name="T71" fmla="*/ 151 h 154"/>
                <a:gd name="T72" fmla="*/ 195 w 327"/>
                <a:gd name="T73" fmla="*/ 143 h 154"/>
                <a:gd name="T74" fmla="*/ 213 w 327"/>
                <a:gd name="T75" fmla="*/ 133 h 154"/>
                <a:gd name="T76" fmla="*/ 239 w 327"/>
                <a:gd name="T77" fmla="*/ 132 h 154"/>
                <a:gd name="T78" fmla="*/ 274 w 327"/>
                <a:gd name="T79" fmla="*/ 138 h 154"/>
                <a:gd name="T80" fmla="*/ 275 w 327"/>
                <a:gd name="T81" fmla="*/ 119 h 154"/>
                <a:gd name="T82" fmla="*/ 286 w 327"/>
                <a:gd name="T83" fmla="*/ 108 h 154"/>
                <a:gd name="T84" fmla="*/ 296 w 327"/>
                <a:gd name="T85" fmla="*/ 90 h 154"/>
                <a:gd name="T86" fmla="*/ 317 w 327"/>
                <a:gd name="T87" fmla="*/ 88 h 154"/>
                <a:gd name="T88" fmla="*/ 324 w 327"/>
                <a:gd name="T89" fmla="*/ 71 h 154"/>
                <a:gd name="T90" fmla="*/ 122 w 327"/>
                <a:gd name="T91" fmla="*/ 98 h 154"/>
                <a:gd name="T92" fmla="*/ 257 w 327"/>
                <a:gd name="T93" fmla="*/ 97 h 154"/>
                <a:gd name="T94" fmla="*/ 224 w 327"/>
                <a:gd name="T95" fmla="*/ 97 h 154"/>
                <a:gd name="T96" fmla="*/ 257 w 327"/>
                <a:gd name="T97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154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1" name="Freeform 162">
              <a:extLst>
                <a:ext uri="{FF2B5EF4-FFF2-40B4-BE49-F238E27FC236}">
                  <a16:creationId xmlns="" xmlns:a16="http://schemas.microsoft.com/office/drawing/2014/main" id="{1F6A9079-DF10-45C5-AAFB-9AEAA0D65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1" y="881063"/>
              <a:ext cx="3454400" cy="1325563"/>
            </a:xfrm>
            <a:custGeom>
              <a:avLst/>
              <a:gdLst>
                <a:gd name="T0" fmla="*/ 361 w 1374"/>
                <a:gd name="T1" fmla="*/ 10 h 527"/>
                <a:gd name="T2" fmla="*/ 611 w 1374"/>
                <a:gd name="T3" fmla="*/ 5 h 527"/>
                <a:gd name="T4" fmla="*/ 481 w 1374"/>
                <a:gd name="T5" fmla="*/ 150 h 527"/>
                <a:gd name="T6" fmla="*/ 663 w 1374"/>
                <a:gd name="T7" fmla="*/ 49 h 527"/>
                <a:gd name="T8" fmla="*/ 1003 w 1374"/>
                <a:gd name="T9" fmla="*/ 110 h 527"/>
                <a:gd name="T10" fmla="*/ 1054 w 1374"/>
                <a:gd name="T11" fmla="*/ 117 h 527"/>
                <a:gd name="T12" fmla="*/ 982 w 1374"/>
                <a:gd name="T13" fmla="*/ 426 h 527"/>
                <a:gd name="T14" fmla="*/ 244 w 1374"/>
                <a:gd name="T15" fmla="*/ 22 h 527"/>
                <a:gd name="T16" fmla="*/ 1332 w 1374"/>
                <a:gd name="T17" fmla="*/ 242 h 527"/>
                <a:gd name="T18" fmla="*/ 1194 w 1374"/>
                <a:gd name="T19" fmla="*/ 202 h 527"/>
                <a:gd name="T20" fmla="*/ 1063 w 1374"/>
                <a:gd name="T21" fmla="*/ 177 h 527"/>
                <a:gd name="T22" fmla="*/ 974 w 1374"/>
                <a:gd name="T23" fmla="*/ 150 h 527"/>
                <a:gd name="T24" fmla="*/ 903 w 1374"/>
                <a:gd name="T25" fmla="*/ 167 h 527"/>
                <a:gd name="T26" fmla="*/ 845 w 1374"/>
                <a:gd name="T27" fmla="*/ 138 h 527"/>
                <a:gd name="T28" fmla="*/ 748 w 1374"/>
                <a:gd name="T29" fmla="*/ 136 h 527"/>
                <a:gd name="T30" fmla="*/ 738 w 1374"/>
                <a:gd name="T31" fmla="*/ 118 h 527"/>
                <a:gd name="T32" fmla="*/ 699 w 1374"/>
                <a:gd name="T33" fmla="*/ 83 h 527"/>
                <a:gd name="T34" fmla="*/ 631 w 1374"/>
                <a:gd name="T35" fmla="*/ 96 h 527"/>
                <a:gd name="T36" fmla="*/ 547 w 1374"/>
                <a:gd name="T37" fmla="*/ 114 h 527"/>
                <a:gd name="T38" fmla="*/ 519 w 1374"/>
                <a:gd name="T39" fmla="*/ 137 h 527"/>
                <a:gd name="T40" fmla="*/ 479 w 1374"/>
                <a:gd name="T41" fmla="*/ 177 h 527"/>
                <a:gd name="T42" fmla="*/ 456 w 1374"/>
                <a:gd name="T43" fmla="*/ 204 h 527"/>
                <a:gd name="T44" fmla="*/ 422 w 1374"/>
                <a:gd name="T45" fmla="*/ 243 h 527"/>
                <a:gd name="T46" fmla="*/ 438 w 1374"/>
                <a:gd name="T47" fmla="*/ 213 h 527"/>
                <a:gd name="T48" fmla="*/ 387 w 1374"/>
                <a:gd name="T49" fmla="*/ 187 h 527"/>
                <a:gd name="T50" fmla="*/ 326 w 1374"/>
                <a:gd name="T51" fmla="*/ 196 h 527"/>
                <a:gd name="T52" fmla="*/ 269 w 1374"/>
                <a:gd name="T53" fmla="*/ 210 h 527"/>
                <a:gd name="T54" fmla="*/ 196 w 1374"/>
                <a:gd name="T55" fmla="*/ 214 h 527"/>
                <a:gd name="T56" fmla="*/ 150 w 1374"/>
                <a:gd name="T57" fmla="*/ 262 h 527"/>
                <a:gd name="T58" fmla="*/ 103 w 1374"/>
                <a:gd name="T59" fmla="*/ 233 h 527"/>
                <a:gd name="T60" fmla="*/ 107 w 1374"/>
                <a:gd name="T61" fmla="*/ 200 h 527"/>
                <a:gd name="T62" fmla="*/ 79 w 1374"/>
                <a:gd name="T63" fmla="*/ 230 h 527"/>
                <a:gd name="T64" fmla="*/ 70 w 1374"/>
                <a:gd name="T65" fmla="*/ 315 h 527"/>
                <a:gd name="T66" fmla="*/ 74 w 1374"/>
                <a:gd name="T67" fmla="*/ 370 h 527"/>
                <a:gd name="T68" fmla="*/ 115 w 1374"/>
                <a:gd name="T69" fmla="*/ 412 h 527"/>
                <a:gd name="T70" fmla="*/ 161 w 1374"/>
                <a:gd name="T71" fmla="*/ 450 h 527"/>
                <a:gd name="T72" fmla="*/ 165 w 1374"/>
                <a:gd name="T73" fmla="*/ 503 h 527"/>
                <a:gd name="T74" fmla="*/ 238 w 1374"/>
                <a:gd name="T75" fmla="*/ 476 h 527"/>
                <a:gd name="T76" fmla="*/ 237 w 1374"/>
                <a:gd name="T77" fmla="*/ 430 h 527"/>
                <a:gd name="T78" fmla="*/ 325 w 1374"/>
                <a:gd name="T79" fmla="*/ 432 h 527"/>
                <a:gd name="T80" fmla="*/ 374 w 1374"/>
                <a:gd name="T81" fmla="*/ 388 h 527"/>
                <a:gd name="T82" fmla="*/ 451 w 1374"/>
                <a:gd name="T83" fmla="*/ 395 h 527"/>
                <a:gd name="T84" fmla="*/ 541 w 1374"/>
                <a:gd name="T85" fmla="*/ 442 h 527"/>
                <a:gd name="T86" fmla="*/ 625 w 1374"/>
                <a:gd name="T87" fmla="*/ 432 h 527"/>
                <a:gd name="T88" fmla="*/ 697 w 1374"/>
                <a:gd name="T89" fmla="*/ 437 h 527"/>
                <a:gd name="T90" fmla="*/ 804 w 1374"/>
                <a:gd name="T91" fmla="*/ 419 h 527"/>
                <a:gd name="T92" fmla="*/ 888 w 1374"/>
                <a:gd name="T93" fmla="*/ 453 h 527"/>
                <a:gd name="T94" fmla="*/ 899 w 1374"/>
                <a:gd name="T95" fmla="*/ 508 h 527"/>
                <a:gd name="T96" fmla="*/ 961 w 1374"/>
                <a:gd name="T97" fmla="*/ 393 h 527"/>
                <a:gd name="T98" fmla="*/ 970 w 1374"/>
                <a:gd name="T99" fmla="*/ 348 h 527"/>
                <a:gd name="T100" fmla="*/ 1078 w 1374"/>
                <a:gd name="T101" fmla="*/ 337 h 527"/>
                <a:gd name="T102" fmla="*/ 1152 w 1374"/>
                <a:gd name="T103" fmla="*/ 299 h 527"/>
                <a:gd name="T104" fmla="*/ 1098 w 1374"/>
                <a:gd name="T105" fmla="*/ 424 h 527"/>
                <a:gd name="T106" fmla="*/ 1151 w 1374"/>
                <a:gd name="T107" fmla="*/ 352 h 527"/>
                <a:gd name="T108" fmla="*/ 1235 w 1374"/>
                <a:gd name="T109" fmla="*/ 309 h 527"/>
                <a:gd name="T110" fmla="*/ 1292 w 1374"/>
                <a:gd name="T111" fmla="*/ 262 h 527"/>
                <a:gd name="T112" fmla="*/ 1347 w 1374"/>
                <a:gd name="T113" fmla="*/ 267 h 527"/>
                <a:gd name="T114" fmla="*/ 707 w 1374"/>
                <a:gd name="T115" fmla="*/ 392 h 527"/>
                <a:gd name="T116" fmla="*/ 277 w 1374"/>
                <a:gd name="T117" fmla="*/ 23 h 527"/>
                <a:gd name="T118" fmla="*/ 282 w 1374"/>
                <a:gd name="T119" fmla="*/ 14 h 527"/>
                <a:gd name="T120" fmla="*/ 300 w 1374"/>
                <a:gd name="T121" fmla="*/ 145 h 527"/>
                <a:gd name="T122" fmla="*/ 301 w 1374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4" h="527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2" name="Freeform 163">
              <a:extLst>
                <a:ext uri="{FF2B5EF4-FFF2-40B4-BE49-F238E27FC236}">
                  <a16:creationId xmlns="" xmlns:a16="http://schemas.microsoft.com/office/drawing/2014/main" id="{4E4C5616-79BC-4884-A9FD-78EFD4995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451" y="881063"/>
              <a:ext cx="3454400" cy="1325563"/>
            </a:xfrm>
            <a:custGeom>
              <a:avLst/>
              <a:gdLst>
                <a:gd name="T0" fmla="*/ 361 w 1374"/>
                <a:gd name="T1" fmla="*/ 10 h 527"/>
                <a:gd name="T2" fmla="*/ 611 w 1374"/>
                <a:gd name="T3" fmla="*/ 5 h 527"/>
                <a:gd name="T4" fmla="*/ 481 w 1374"/>
                <a:gd name="T5" fmla="*/ 150 h 527"/>
                <a:gd name="T6" fmla="*/ 663 w 1374"/>
                <a:gd name="T7" fmla="*/ 49 h 527"/>
                <a:gd name="T8" fmla="*/ 1003 w 1374"/>
                <a:gd name="T9" fmla="*/ 110 h 527"/>
                <a:gd name="T10" fmla="*/ 1054 w 1374"/>
                <a:gd name="T11" fmla="*/ 117 h 527"/>
                <a:gd name="T12" fmla="*/ 982 w 1374"/>
                <a:gd name="T13" fmla="*/ 426 h 527"/>
                <a:gd name="T14" fmla="*/ 244 w 1374"/>
                <a:gd name="T15" fmla="*/ 22 h 527"/>
                <a:gd name="T16" fmla="*/ 1332 w 1374"/>
                <a:gd name="T17" fmla="*/ 242 h 527"/>
                <a:gd name="T18" fmla="*/ 1194 w 1374"/>
                <a:gd name="T19" fmla="*/ 202 h 527"/>
                <a:gd name="T20" fmla="*/ 1063 w 1374"/>
                <a:gd name="T21" fmla="*/ 177 h 527"/>
                <a:gd name="T22" fmla="*/ 974 w 1374"/>
                <a:gd name="T23" fmla="*/ 150 h 527"/>
                <a:gd name="T24" fmla="*/ 903 w 1374"/>
                <a:gd name="T25" fmla="*/ 167 h 527"/>
                <a:gd name="T26" fmla="*/ 845 w 1374"/>
                <a:gd name="T27" fmla="*/ 138 h 527"/>
                <a:gd name="T28" fmla="*/ 748 w 1374"/>
                <a:gd name="T29" fmla="*/ 136 h 527"/>
                <a:gd name="T30" fmla="*/ 738 w 1374"/>
                <a:gd name="T31" fmla="*/ 118 h 527"/>
                <a:gd name="T32" fmla="*/ 699 w 1374"/>
                <a:gd name="T33" fmla="*/ 83 h 527"/>
                <a:gd name="T34" fmla="*/ 631 w 1374"/>
                <a:gd name="T35" fmla="*/ 96 h 527"/>
                <a:gd name="T36" fmla="*/ 547 w 1374"/>
                <a:gd name="T37" fmla="*/ 114 h 527"/>
                <a:gd name="T38" fmla="*/ 519 w 1374"/>
                <a:gd name="T39" fmla="*/ 137 h 527"/>
                <a:gd name="T40" fmla="*/ 479 w 1374"/>
                <a:gd name="T41" fmla="*/ 177 h 527"/>
                <a:gd name="T42" fmla="*/ 456 w 1374"/>
                <a:gd name="T43" fmla="*/ 204 h 527"/>
                <a:gd name="T44" fmla="*/ 422 w 1374"/>
                <a:gd name="T45" fmla="*/ 243 h 527"/>
                <a:gd name="T46" fmla="*/ 438 w 1374"/>
                <a:gd name="T47" fmla="*/ 213 h 527"/>
                <a:gd name="T48" fmla="*/ 387 w 1374"/>
                <a:gd name="T49" fmla="*/ 187 h 527"/>
                <a:gd name="T50" fmla="*/ 326 w 1374"/>
                <a:gd name="T51" fmla="*/ 196 h 527"/>
                <a:gd name="T52" fmla="*/ 269 w 1374"/>
                <a:gd name="T53" fmla="*/ 210 h 527"/>
                <a:gd name="T54" fmla="*/ 196 w 1374"/>
                <a:gd name="T55" fmla="*/ 214 h 527"/>
                <a:gd name="T56" fmla="*/ 150 w 1374"/>
                <a:gd name="T57" fmla="*/ 262 h 527"/>
                <a:gd name="T58" fmla="*/ 103 w 1374"/>
                <a:gd name="T59" fmla="*/ 233 h 527"/>
                <a:gd name="T60" fmla="*/ 107 w 1374"/>
                <a:gd name="T61" fmla="*/ 200 h 527"/>
                <a:gd name="T62" fmla="*/ 79 w 1374"/>
                <a:gd name="T63" fmla="*/ 230 h 527"/>
                <a:gd name="T64" fmla="*/ 70 w 1374"/>
                <a:gd name="T65" fmla="*/ 315 h 527"/>
                <a:gd name="T66" fmla="*/ 74 w 1374"/>
                <a:gd name="T67" fmla="*/ 370 h 527"/>
                <a:gd name="T68" fmla="*/ 115 w 1374"/>
                <a:gd name="T69" fmla="*/ 412 h 527"/>
                <a:gd name="T70" fmla="*/ 161 w 1374"/>
                <a:gd name="T71" fmla="*/ 450 h 527"/>
                <a:gd name="T72" fmla="*/ 165 w 1374"/>
                <a:gd name="T73" fmla="*/ 503 h 527"/>
                <a:gd name="T74" fmla="*/ 238 w 1374"/>
                <a:gd name="T75" fmla="*/ 476 h 527"/>
                <a:gd name="T76" fmla="*/ 237 w 1374"/>
                <a:gd name="T77" fmla="*/ 430 h 527"/>
                <a:gd name="T78" fmla="*/ 325 w 1374"/>
                <a:gd name="T79" fmla="*/ 432 h 527"/>
                <a:gd name="T80" fmla="*/ 374 w 1374"/>
                <a:gd name="T81" fmla="*/ 388 h 527"/>
                <a:gd name="T82" fmla="*/ 451 w 1374"/>
                <a:gd name="T83" fmla="*/ 395 h 527"/>
                <a:gd name="T84" fmla="*/ 541 w 1374"/>
                <a:gd name="T85" fmla="*/ 442 h 527"/>
                <a:gd name="T86" fmla="*/ 625 w 1374"/>
                <a:gd name="T87" fmla="*/ 432 h 527"/>
                <a:gd name="T88" fmla="*/ 697 w 1374"/>
                <a:gd name="T89" fmla="*/ 437 h 527"/>
                <a:gd name="T90" fmla="*/ 804 w 1374"/>
                <a:gd name="T91" fmla="*/ 419 h 527"/>
                <a:gd name="T92" fmla="*/ 888 w 1374"/>
                <a:gd name="T93" fmla="*/ 453 h 527"/>
                <a:gd name="T94" fmla="*/ 899 w 1374"/>
                <a:gd name="T95" fmla="*/ 508 h 527"/>
                <a:gd name="T96" fmla="*/ 961 w 1374"/>
                <a:gd name="T97" fmla="*/ 393 h 527"/>
                <a:gd name="T98" fmla="*/ 970 w 1374"/>
                <a:gd name="T99" fmla="*/ 348 h 527"/>
                <a:gd name="T100" fmla="*/ 1078 w 1374"/>
                <a:gd name="T101" fmla="*/ 337 h 527"/>
                <a:gd name="T102" fmla="*/ 1152 w 1374"/>
                <a:gd name="T103" fmla="*/ 299 h 527"/>
                <a:gd name="T104" fmla="*/ 1098 w 1374"/>
                <a:gd name="T105" fmla="*/ 424 h 527"/>
                <a:gd name="T106" fmla="*/ 1151 w 1374"/>
                <a:gd name="T107" fmla="*/ 352 h 527"/>
                <a:gd name="T108" fmla="*/ 1235 w 1374"/>
                <a:gd name="T109" fmla="*/ 309 h 527"/>
                <a:gd name="T110" fmla="*/ 1292 w 1374"/>
                <a:gd name="T111" fmla="*/ 262 h 527"/>
                <a:gd name="T112" fmla="*/ 1347 w 1374"/>
                <a:gd name="T113" fmla="*/ 267 h 527"/>
                <a:gd name="T114" fmla="*/ 707 w 1374"/>
                <a:gd name="T115" fmla="*/ 392 h 527"/>
                <a:gd name="T116" fmla="*/ 277 w 1374"/>
                <a:gd name="T117" fmla="*/ 23 h 527"/>
                <a:gd name="T118" fmla="*/ 282 w 1374"/>
                <a:gd name="T119" fmla="*/ 14 h 527"/>
                <a:gd name="T120" fmla="*/ 300 w 1374"/>
                <a:gd name="T121" fmla="*/ 145 h 527"/>
                <a:gd name="T122" fmla="*/ 301 w 1374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4" h="527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3" name="Freeform 164">
              <a:extLst>
                <a:ext uri="{FF2B5EF4-FFF2-40B4-BE49-F238E27FC236}">
                  <a16:creationId xmlns="" xmlns:a16="http://schemas.microsoft.com/office/drawing/2014/main" id="{52F60669-BCFF-4401-A14C-FB4A883A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1" y="2981325"/>
              <a:ext cx="371475" cy="388938"/>
            </a:xfrm>
            <a:custGeom>
              <a:avLst/>
              <a:gdLst>
                <a:gd name="T0" fmla="*/ 132 w 148"/>
                <a:gd name="T1" fmla="*/ 72 h 154"/>
                <a:gd name="T2" fmla="*/ 132 w 148"/>
                <a:gd name="T3" fmla="*/ 67 h 154"/>
                <a:gd name="T4" fmla="*/ 130 w 148"/>
                <a:gd name="T5" fmla="*/ 64 h 154"/>
                <a:gd name="T6" fmla="*/ 133 w 148"/>
                <a:gd name="T7" fmla="*/ 57 h 154"/>
                <a:gd name="T8" fmla="*/ 135 w 148"/>
                <a:gd name="T9" fmla="*/ 50 h 154"/>
                <a:gd name="T10" fmla="*/ 139 w 148"/>
                <a:gd name="T11" fmla="*/ 37 h 154"/>
                <a:gd name="T12" fmla="*/ 145 w 148"/>
                <a:gd name="T13" fmla="*/ 31 h 154"/>
                <a:gd name="T14" fmla="*/ 145 w 148"/>
                <a:gd name="T15" fmla="*/ 23 h 154"/>
                <a:gd name="T16" fmla="*/ 146 w 148"/>
                <a:gd name="T17" fmla="*/ 16 h 154"/>
                <a:gd name="T18" fmla="*/ 132 w 148"/>
                <a:gd name="T19" fmla="*/ 9 h 154"/>
                <a:gd name="T20" fmla="*/ 123 w 148"/>
                <a:gd name="T21" fmla="*/ 8 h 154"/>
                <a:gd name="T22" fmla="*/ 117 w 148"/>
                <a:gd name="T23" fmla="*/ 2 h 154"/>
                <a:gd name="T24" fmla="*/ 112 w 148"/>
                <a:gd name="T25" fmla="*/ 4 h 154"/>
                <a:gd name="T26" fmla="*/ 96 w 148"/>
                <a:gd name="T27" fmla="*/ 4 h 154"/>
                <a:gd name="T28" fmla="*/ 81 w 148"/>
                <a:gd name="T29" fmla="*/ 6 h 154"/>
                <a:gd name="T30" fmla="*/ 64 w 148"/>
                <a:gd name="T31" fmla="*/ 8 h 154"/>
                <a:gd name="T32" fmla="*/ 49 w 148"/>
                <a:gd name="T33" fmla="*/ 10 h 154"/>
                <a:gd name="T34" fmla="*/ 47 w 148"/>
                <a:gd name="T35" fmla="*/ 24 h 154"/>
                <a:gd name="T36" fmla="*/ 39 w 148"/>
                <a:gd name="T37" fmla="*/ 50 h 154"/>
                <a:gd name="T38" fmla="*/ 31 w 148"/>
                <a:gd name="T39" fmla="*/ 72 h 154"/>
                <a:gd name="T40" fmla="*/ 23 w 148"/>
                <a:gd name="T41" fmla="*/ 82 h 154"/>
                <a:gd name="T42" fmla="*/ 13 w 148"/>
                <a:gd name="T43" fmla="*/ 82 h 154"/>
                <a:gd name="T44" fmla="*/ 0 w 148"/>
                <a:gd name="T45" fmla="*/ 86 h 154"/>
                <a:gd name="T46" fmla="*/ 3 w 148"/>
                <a:gd name="T47" fmla="*/ 96 h 154"/>
                <a:gd name="T48" fmla="*/ 34 w 148"/>
                <a:gd name="T49" fmla="*/ 93 h 154"/>
                <a:gd name="T50" fmla="*/ 38 w 148"/>
                <a:gd name="T51" fmla="*/ 106 h 154"/>
                <a:gd name="T52" fmla="*/ 55 w 148"/>
                <a:gd name="T53" fmla="*/ 109 h 154"/>
                <a:gd name="T54" fmla="*/ 64 w 148"/>
                <a:gd name="T55" fmla="*/ 102 h 154"/>
                <a:gd name="T56" fmla="*/ 73 w 148"/>
                <a:gd name="T57" fmla="*/ 105 h 154"/>
                <a:gd name="T58" fmla="*/ 74 w 148"/>
                <a:gd name="T59" fmla="*/ 123 h 154"/>
                <a:gd name="T60" fmla="*/ 78 w 148"/>
                <a:gd name="T61" fmla="*/ 136 h 154"/>
                <a:gd name="T62" fmla="*/ 89 w 148"/>
                <a:gd name="T63" fmla="*/ 133 h 154"/>
                <a:gd name="T64" fmla="*/ 93 w 148"/>
                <a:gd name="T65" fmla="*/ 135 h 154"/>
                <a:gd name="T66" fmla="*/ 101 w 148"/>
                <a:gd name="T67" fmla="*/ 137 h 154"/>
                <a:gd name="T68" fmla="*/ 110 w 148"/>
                <a:gd name="T69" fmla="*/ 143 h 154"/>
                <a:gd name="T70" fmla="*/ 116 w 148"/>
                <a:gd name="T71" fmla="*/ 140 h 154"/>
                <a:gd name="T72" fmla="*/ 127 w 148"/>
                <a:gd name="T73" fmla="*/ 146 h 154"/>
                <a:gd name="T74" fmla="*/ 135 w 148"/>
                <a:gd name="T75" fmla="*/ 153 h 154"/>
                <a:gd name="T76" fmla="*/ 136 w 148"/>
                <a:gd name="T77" fmla="*/ 144 h 154"/>
                <a:gd name="T78" fmla="*/ 125 w 148"/>
                <a:gd name="T79" fmla="*/ 139 h 154"/>
                <a:gd name="T80" fmla="*/ 127 w 148"/>
                <a:gd name="T81" fmla="*/ 123 h 154"/>
                <a:gd name="T82" fmla="*/ 130 w 148"/>
                <a:gd name="T83" fmla="*/ 113 h 154"/>
                <a:gd name="T84" fmla="*/ 140 w 148"/>
                <a:gd name="T85" fmla="*/ 111 h 154"/>
                <a:gd name="T86" fmla="*/ 135 w 148"/>
                <a:gd name="T87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54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4" name="Freeform 165">
              <a:extLst>
                <a:ext uri="{FF2B5EF4-FFF2-40B4-BE49-F238E27FC236}">
                  <a16:creationId xmlns="" xmlns:a16="http://schemas.microsoft.com/office/drawing/2014/main" id="{A76E1651-7244-415D-BBB7-ABB5D1B6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3143250"/>
              <a:ext cx="33338" cy="42863"/>
            </a:xfrm>
            <a:custGeom>
              <a:avLst/>
              <a:gdLst>
                <a:gd name="T0" fmla="*/ 1 w 13"/>
                <a:gd name="T1" fmla="*/ 9 h 17"/>
                <a:gd name="T2" fmla="*/ 3 w 13"/>
                <a:gd name="T3" fmla="*/ 17 h 17"/>
                <a:gd name="T4" fmla="*/ 7 w 13"/>
                <a:gd name="T5" fmla="*/ 15 h 17"/>
                <a:gd name="T6" fmla="*/ 13 w 13"/>
                <a:gd name="T7" fmla="*/ 6 h 17"/>
                <a:gd name="T8" fmla="*/ 11 w 13"/>
                <a:gd name="T9" fmla="*/ 4 h 17"/>
                <a:gd name="T10" fmla="*/ 11 w 13"/>
                <a:gd name="T11" fmla="*/ 0 h 17"/>
                <a:gd name="T12" fmla="*/ 7 w 13"/>
                <a:gd name="T13" fmla="*/ 0 h 17"/>
                <a:gd name="T14" fmla="*/ 3 w 13"/>
                <a:gd name="T15" fmla="*/ 3 h 17"/>
                <a:gd name="T16" fmla="*/ 0 w 13"/>
                <a:gd name="T17" fmla="*/ 2 h 17"/>
                <a:gd name="T18" fmla="*/ 1 w 13"/>
                <a:gd name="T19" fmla="*/ 3 h 17"/>
                <a:gd name="T20" fmla="*/ 1 w 13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5" name="Freeform 166">
              <a:extLst>
                <a:ext uri="{FF2B5EF4-FFF2-40B4-BE49-F238E27FC236}">
                  <a16:creationId xmlns="" xmlns:a16="http://schemas.microsoft.com/office/drawing/2014/main" id="{4F797217-E45C-4548-8D00-FFF94CFDF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6" y="3311525"/>
              <a:ext cx="212725" cy="344488"/>
            </a:xfrm>
            <a:custGeom>
              <a:avLst/>
              <a:gdLst>
                <a:gd name="T0" fmla="*/ 85 w 85"/>
                <a:gd name="T1" fmla="*/ 35 h 137"/>
                <a:gd name="T2" fmla="*/ 83 w 85"/>
                <a:gd name="T3" fmla="*/ 19 h 137"/>
                <a:gd name="T4" fmla="*/ 82 w 85"/>
                <a:gd name="T5" fmla="*/ 0 h 137"/>
                <a:gd name="T6" fmla="*/ 82 w 85"/>
                <a:gd name="T7" fmla="*/ 0 h 137"/>
                <a:gd name="T8" fmla="*/ 73 w 85"/>
                <a:gd name="T9" fmla="*/ 4 h 137"/>
                <a:gd name="T10" fmla="*/ 68 w 85"/>
                <a:gd name="T11" fmla="*/ 6 h 137"/>
                <a:gd name="T12" fmla="*/ 63 w 85"/>
                <a:gd name="T13" fmla="*/ 5 h 137"/>
                <a:gd name="T14" fmla="*/ 60 w 85"/>
                <a:gd name="T15" fmla="*/ 8 h 137"/>
                <a:gd name="T16" fmla="*/ 55 w 85"/>
                <a:gd name="T17" fmla="*/ 9 h 137"/>
                <a:gd name="T18" fmla="*/ 49 w 85"/>
                <a:gd name="T19" fmla="*/ 10 h 137"/>
                <a:gd name="T20" fmla="*/ 46 w 85"/>
                <a:gd name="T21" fmla="*/ 7 h 137"/>
                <a:gd name="T22" fmla="*/ 41 w 85"/>
                <a:gd name="T23" fmla="*/ 8 h 137"/>
                <a:gd name="T24" fmla="*/ 37 w 85"/>
                <a:gd name="T25" fmla="*/ 8 h 137"/>
                <a:gd name="T26" fmla="*/ 36 w 85"/>
                <a:gd name="T27" fmla="*/ 11 h 137"/>
                <a:gd name="T28" fmla="*/ 40 w 85"/>
                <a:gd name="T29" fmla="*/ 28 h 137"/>
                <a:gd name="T30" fmla="*/ 44 w 85"/>
                <a:gd name="T31" fmla="*/ 32 h 137"/>
                <a:gd name="T32" fmla="*/ 45 w 85"/>
                <a:gd name="T33" fmla="*/ 41 h 137"/>
                <a:gd name="T34" fmla="*/ 40 w 85"/>
                <a:gd name="T35" fmla="*/ 46 h 137"/>
                <a:gd name="T36" fmla="*/ 39 w 85"/>
                <a:gd name="T37" fmla="*/ 53 h 137"/>
                <a:gd name="T38" fmla="*/ 32 w 85"/>
                <a:gd name="T39" fmla="*/ 43 h 137"/>
                <a:gd name="T40" fmla="*/ 34 w 85"/>
                <a:gd name="T41" fmla="*/ 33 h 137"/>
                <a:gd name="T42" fmla="*/ 27 w 85"/>
                <a:gd name="T43" fmla="*/ 32 h 137"/>
                <a:gd name="T44" fmla="*/ 22 w 85"/>
                <a:gd name="T45" fmla="*/ 28 h 137"/>
                <a:gd name="T46" fmla="*/ 0 w 85"/>
                <a:gd name="T47" fmla="*/ 36 h 137"/>
                <a:gd name="T48" fmla="*/ 1 w 85"/>
                <a:gd name="T49" fmla="*/ 42 h 137"/>
                <a:gd name="T50" fmla="*/ 1 w 85"/>
                <a:gd name="T51" fmla="*/ 42 h 137"/>
                <a:gd name="T52" fmla="*/ 2 w 85"/>
                <a:gd name="T53" fmla="*/ 45 h 137"/>
                <a:gd name="T54" fmla="*/ 12 w 85"/>
                <a:gd name="T55" fmla="*/ 47 h 137"/>
                <a:gd name="T56" fmla="*/ 22 w 85"/>
                <a:gd name="T57" fmla="*/ 51 h 137"/>
                <a:gd name="T58" fmla="*/ 22 w 85"/>
                <a:gd name="T59" fmla="*/ 63 h 137"/>
                <a:gd name="T60" fmla="*/ 20 w 85"/>
                <a:gd name="T61" fmla="*/ 70 h 137"/>
                <a:gd name="T62" fmla="*/ 22 w 85"/>
                <a:gd name="T63" fmla="*/ 76 h 137"/>
                <a:gd name="T64" fmla="*/ 18 w 85"/>
                <a:gd name="T65" fmla="*/ 82 h 137"/>
                <a:gd name="T66" fmla="*/ 16 w 85"/>
                <a:gd name="T67" fmla="*/ 90 h 137"/>
                <a:gd name="T68" fmla="*/ 8 w 85"/>
                <a:gd name="T69" fmla="*/ 98 h 137"/>
                <a:gd name="T70" fmla="*/ 8 w 85"/>
                <a:gd name="T71" fmla="*/ 98 h 137"/>
                <a:gd name="T72" fmla="*/ 13 w 85"/>
                <a:gd name="T73" fmla="*/ 113 h 137"/>
                <a:gd name="T74" fmla="*/ 14 w 85"/>
                <a:gd name="T75" fmla="*/ 128 h 137"/>
                <a:gd name="T76" fmla="*/ 15 w 85"/>
                <a:gd name="T77" fmla="*/ 137 h 137"/>
                <a:gd name="T78" fmla="*/ 21 w 85"/>
                <a:gd name="T79" fmla="*/ 137 h 137"/>
                <a:gd name="T80" fmla="*/ 21 w 85"/>
                <a:gd name="T81" fmla="*/ 133 h 137"/>
                <a:gd name="T82" fmla="*/ 18 w 85"/>
                <a:gd name="T83" fmla="*/ 130 h 137"/>
                <a:gd name="T84" fmla="*/ 30 w 85"/>
                <a:gd name="T85" fmla="*/ 121 h 137"/>
                <a:gd name="T86" fmla="*/ 40 w 85"/>
                <a:gd name="T87" fmla="*/ 114 h 137"/>
                <a:gd name="T88" fmla="*/ 41 w 85"/>
                <a:gd name="T89" fmla="*/ 103 h 137"/>
                <a:gd name="T90" fmla="*/ 40 w 85"/>
                <a:gd name="T91" fmla="*/ 92 h 137"/>
                <a:gd name="T92" fmla="*/ 36 w 85"/>
                <a:gd name="T93" fmla="*/ 82 h 137"/>
                <a:gd name="T94" fmla="*/ 37 w 85"/>
                <a:gd name="T95" fmla="*/ 76 h 137"/>
                <a:gd name="T96" fmla="*/ 41 w 85"/>
                <a:gd name="T97" fmla="*/ 72 h 137"/>
                <a:gd name="T98" fmla="*/ 48 w 85"/>
                <a:gd name="T99" fmla="*/ 68 h 137"/>
                <a:gd name="T100" fmla="*/ 56 w 85"/>
                <a:gd name="T101" fmla="*/ 58 h 137"/>
                <a:gd name="T102" fmla="*/ 72 w 85"/>
                <a:gd name="T103" fmla="*/ 52 h 137"/>
                <a:gd name="T104" fmla="*/ 85 w 85"/>
                <a:gd name="T105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37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6" name="Freeform 167">
              <a:extLst>
                <a:ext uri="{FF2B5EF4-FFF2-40B4-BE49-F238E27FC236}">
                  <a16:creationId xmlns="" xmlns:a16="http://schemas.microsoft.com/office/drawing/2014/main" id="{EF353800-CBCF-4BB8-B3A5-F1B6E387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3113088"/>
              <a:ext cx="220663" cy="223838"/>
            </a:xfrm>
            <a:custGeom>
              <a:avLst/>
              <a:gdLst>
                <a:gd name="T0" fmla="*/ 82 w 88"/>
                <a:gd name="T1" fmla="*/ 71 h 89"/>
                <a:gd name="T2" fmla="*/ 79 w 88"/>
                <a:gd name="T3" fmla="*/ 63 h 89"/>
                <a:gd name="T4" fmla="*/ 78 w 88"/>
                <a:gd name="T5" fmla="*/ 56 h 89"/>
                <a:gd name="T6" fmla="*/ 80 w 88"/>
                <a:gd name="T7" fmla="*/ 50 h 89"/>
                <a:gd name="T8" fmla="*/ 75 w 88"/>
                <a:gd name="T9" fmla="*/ 44 h 89"/>
                <a:gd name="T10" fmla="*/ 79 w 88"/>
                <a:gd name="T11" fmla="*/ 31 h 89"/>
                <a:gd name="T12" fmla="*/ 65 w 88"/>
                <a:gd name="T13" fmla="*/ 22 h 89"/>
                <a:gd name="T14" fmla="*/ 66 w 88"/>
                <a:gd name="T15" fmla="*/ 17 h 89"/>
                <a:gd name="T16" fmla="*/ 35 w 88"/>
                <a:gd name="T17" fmla="*/ 1 h 89"/>
                <a:gd name="T18" fmla="*/ 32 w 88"/>
                <a:gd name="T19" fmla="*/ 8 h 89"/>
                <a:gd name="T20" fmla="*/ 32 w 88"/>
                <a:gd name="T21" fmla="*/ 13 h 89"/>
                <a:gd name="T22" fmla="*/ 19 w 88"/>
                <a:gd name="T23" fmla="*/ 13 h 89"/>
                <a:gd name="T24" fmla="*/ 19 w 88"/>
                <a:gd name="T25" fmla="*/ 0 h 89"/>
                <a:gd name="T26" fmla="*/ 12 w 88"/>
                <a:gd name="T27" fmla="*/ 1 h 89"/>
                <a:gd name="T28" fmla="*/ 9 w 88"/>
                <a:gd name="T29" fmla="*/ 2 h 89"/>
                <a:gd name="T30" fmla="*/ 10 w 88"/>
                <a:gd name="T31" fmla="*/ 5 h 89"/>
                <a:gd name="T32" fmla="*/ 11 w 88"/>
                <a:gd name="T33" fmla="*/ 11 h 89"/>
                <a:gd name="T34" fmla="*/ 8 w 88"/>
                <a:gd name="T35" fmla="*/ 12 h 89"/>
                <a:gd name="T36" fmla="*/ 8 w 88"/>
                <a:gd name="T37" fmla="*/ 16 h 89"/>
                <a:gd name="T38" fmla="*/ 10 w 88"/>
                <a:gd name="T39" fmla="*/ 18 h 89"/>
                <a:gd name="T40" fmla="*/ 4 w 88"/>
                <a:gd name="T41" fmla="*/ 27 h 89"/>
                <a:gd name="T42" fmla="*/ 0 w 88"/>
                <a:gd name="T43" fmla="*/ 29 h 89"/>
                <a:gd name="T44" fmla="*/ 5 w 88"/>
                <a:gd name="T45" fmla="*/ 44 h 89"/>
                <a:gd name="T46" fmla="*/ 9 w 88"/>
                <a:gd name="T47" fmla="*/ 55 h 89"/>
                <a:gd name="T48" fmla="*/ 11 w 88"/>
                <a:gd name="T49" fmla="*/ 61 h 89"/>
                <a:gd name="T50" fmla="*/ 7 w 88"/>
                <a:gd name="T51" fmla="*/ 58 h 89"/>
                <a:gd name="T52" fmla="*/ 6 w 88"/>
                <a:gd name="T53" fmla="*/ 59 h 89"/>
                <a:gd name="T54" fmla="*/ 6 w 88"/>
                <a:gd name="T55" fmla="*/ 60 h 89"/>
                <a:gd name="T56" fmla="*/ 12 w 88"/>
                <a:gd name="T57" fmla="*/ 63 h 89"/>
                <a:gd name="T58" fmla="*/ 19 w 88"/>
                <a:gd name="T59" fmla="*/ 66 h 89"/>
                <a:gd name="T60" fmla="*/ 30 w 88"/>
                <a:gd name="T61" fmla="*/ 70 h 89"/>
                <a:gd name="T62" fmla="*/ 30 w 88"/>
                <a:gd name="T63" fmla="*/ 71 h 89"/>
                <a:gd name="T64" fmla="*/ 36 w 88"/>
                <a:gd name="T65" fmla="*/ 71 h 89"/>
                <a:gd name="T66" fmla="*/ 37 w 88"/>
                <a:gd name="T67" fmla="*/ 71 h 89"/>
                <a:gd name="T68" fmla="*/ 43 w 88"/>
                <a:gd name="T69" fmla="*/ 87 h 89"/>
                <a:gd name="T70" fmla="*/ 47 w 88"/>
                <a:gd name="T71" fmla="*/ 87 h 89"/>
                <a:gd name="T72" fmla="*/ 52 w 88"/>
                <a:gd name="T73" fmla="*/ 86 h 89"/>
                <a:gd name="T74" fmla="*/ 55 w 88"/>
                <a:gd name="T75" fmla="*/ 89 h 89"/>
                <a:gd name="T76" fmla="*/ 61 w 88"/>
                <a:gd name="T77" fmla="*/ 88 h 89"/>
                <a:gd name="T78" fmla="*/ 66 w 88"/>
                <a:gd name="T79" fmla="*/ 87 h 89"/>
                <a:gd name="T80" fmla="*/ 69 w 88"/>
                <a:gd name="T81" fmla="*/ 84 h 89"/>
                <a:gd name="T82" fmla="*/ 74 w 88"/>
                <a:gd name="T83" fmla="*/ 85 h 89"/>
                <a:gd name="T84" fmla="*/ 79 w 88"/>
                <a:gd name="T85" fmla="*/ 83 h 89"/>
                <a:gd name="T86" fmla="*/ 88 w 88"/>
                <a:gd name="T87" fmla="*/ 79 h 89"/>
                <a:gd name="T88" fmla="*/ 82 w 88"/>
                <a:gd name="T8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89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7" name="Freeform 168">
              <a:extLst>
                <a:ext uri="{FF2B5EF4-FFF2-40B4-BE49-F238E27FC236}">
                  <a16:creationId xmlns="" xmlns:a16="http://schemas.microsoft.com/office/drawing/2014/main" id="{63BEE5A1-F91B-4987-9E17-A04899AFB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3290888"/>
              <a:ext cx="68263" cy="157163"/>
            </a:xfrm>
            <a:custGeom>
              <a:avLst/>
              <a:gdLst>
                <a:gd name="T0" fmla="*/ 24 w 27"/>
                <a:gd name="T1" fmla="*/ 40 h 62"/>
                <a:gd name="T2" fmla="*/ 20 w 27"/>
                <a:gd name="T3" fmla="*/ 36 h 62"/>
                <a:gd name="T4" fmla="*/ 19 w 27"/>
                <a:gd name="T5" fmla="*/ 37 h 62"/>
                <a:gd name="T6" fmla="*/ 11 w 27"/>
                <a:gd name="T7" fmla="*/ 25 h 62"/>
                <a:gd name="T8" fmla="*/ 11 w 27"/>
                <a:gd name="T9" fmla="*/ 11 h 62"/>
                <a:gd name="T10" fmla="*/ 10 w 27"/>
                <a:gd name="T11" fmla="*/ 0 h 62"/>
                <a:gd name="T12" fmla="*/ 4 w 27"/>
                <a:gd name="T13" fmla="*/ 0 h 62"/>
                <a:gd name="T14" fmla="*/ 7 w 27"/>
                <a:gd name="T15" fmla="*/ 8 h 62"/>
                <a:gd name="T16" fmla="*/ 4 w 27"/>
                <a:gd name="T17" fmla="*/ 10 h 62"/>
                <a:gd name="T18" fmla="*/ 5 w 27"/>
                <a:gd name="T19" fmla="*/ 23 h 62"/>
                <a:gd name="T20" fmla="*/ 2 w 27"/>
                <a:gd name="T21" fmla="*/ 25 h 62"/>
                <a:gd name="T22" fmla="*/ 0 w 27"/>
                <a:gd name="T23" fmla="*/ 33 h 62"/>
                <a:gd name="T24" fmla="*/ 2 w 27"/>
                <a:gd name="T25" fmla="*/ 36 h 62"/>
                <a:gd name="T26" fmla="*/ 2 w 27"/>
                <a:gd name="T27" fmla="*/ 36 h 62"/>
                <a:gd name="T28" fmla="*/ 7 w 27"/>
                <a:gd name="T29" fmla="*/ 40 h 62"/>
                <a:gd name="T30" fmla="*/ 14 w 27"/>
                <a:gd name="T31" fmla="*/ 41 h 62"/>
                <a:gd name="T32" fmla="*/ 12 w 27"/>
                <a:gd name="T33" fmla="*/ 51 h 62"/>
                <a:gd name="T34" fmla="*/ 19 w 27"/>
                <a:gd name="T35" fmla="*/ 61 h 62"/>
                <a:gd name="T36" fmla="*/ 20 w 27"/>
                <a:gd name="T37" fmla="*/ 54 h 62"/>
                <a:gd name="T38" fmla="*/ 25 w 27"/>
                <a:gd name="T39" fmla="*/ 49 h 62"/>
                <a:gd name="T40" fmla="*/ 24 w 27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2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8" name="Freeform 169">
              <a:extLst>
                <a:ext uri="{FF2B5EF4-FFF2-40B4-BE49-F238E27FC236}">
                  <a16:creationId xmlns="" xmlns:a16="http://schemas.microsoft.com/office/drawing/2014/main" id="{CE084128-EC03-4B54-B068-C06E05D3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926" y="3517900"/>
              <a:ext cx="65088" cy="52388"/>
            </a:xfrm>
            <a:custGeom>
              <a:avLst/>
              <a:gdLst>
                <a:gd name="T0" fmla="*/ 0 w 26"/>
                <a:gd name="T1" fmla="*/ 3 h 21"/>
                <a:gd name="T2" fmla="*/ 23 w 26"/>
                <a:gd name="T3" fmla="*/ 19 h 21"/>
                <a:gd name="T4" fmla="*/ 0 w 26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3"/>
                  </a:moveTo>
                  <a:cubicBezTo>
                    <a:pt x="0" y="0"/>
                    <a:pt x="26" y="17"/>
                    <a:pt x="23" y="19"/>
                  </a:cubicBezTo>
                  <a:cubicBezTo>
                    <a:pt x="20" y="21"/>
                    <a:pt x="0" y="6"/>
                    <a:pt x="0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9" name="Freeform 170">
              <a:extLst>
                <a:ext uri="{FF2B5EF4-FFF2-40B4-BE49-F238E27FC236}">
                  <a16:creationId xmlns="" xmlns:a16="http://schemas.microsoft.com/office/drawing/2014/main" id="{1326170E-E682-4E0F-BA74-AB01C7CEB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76" y="2211388"/>
              <a:ext cx="153988" cy="106363"/>
            </a:xfrm>
            <a:custGeom>
              <a:avLst/>
              <a:gdLst>
                <a:gd name="T0" fmla="*/ 50 w 61"/>
                <a:gd name="T1" fmla="*/ 34 h 42"/>
                <a:gd name="T2" fmla="*/ 53 w 61"/>
                <a:gd name="T3" fmla="*/ 36 h 42"/>
                <a:gd name="T4" fmla="*/ 59 w 61"/>
                <a:gd name="T5" fmla="*/ 38 h 42"/>
                <a:gd name="T6" fmla="*/ 61 w 61"/>
                <a:gd name="T7" fmla="*/ 37 h 42"/>
                <a:gd name="T8" fmla="*/ 60 w 61"/>
                <a:gd name="T9" fmla="*/ 26 h 42"/>
                <a:gd name="T10" fmla="*/ 52 w 61"/>
                <a:gd name="T11" fmla="*/ 21 h 42"/>
                <a:gd name="T12" fmla="*/ 51 w 61"/>
                <a:gd name="T13" fmla="*/ 14 h 42"/>
                <a:gd name="T14" fmla="*/ 40 w 61"/>
                <a:gd name="T15" fmla="*/ 15 h 42"/>
                <a:gd name="T16" fmla="*/ 33 w 61"/>
                <a:gd name="T17" fmla="*/ 14 h 42"/>
                <a:gd name="T18" fmla="*/ 26 w 61"/>
                <a:gd name="T19" fmla="*/ 13 h 42"/>
                <a:gd name="T20" fmla="*/ 15 w 61"/>
                <a:gd name="T21" fmla="*/ 13 h 42"/>
                <a:gd name="T22" fmla="*/ 20 w 61"/>
                <a:gd name="T23" fmla="*/ 8 h 42"/>
                <a:gd name="T24" fmla="*/ 23 w 61"/>
                <a:gd name="T25" fmla="*/ 8 h 42"/>
                <a:gd name="T26" fmla="*/ 26 w 61"/>
                <a:gd name="T27" fmla="*/ 1 h 42"/>
                <a:gd name="T28" fmla="*/ 20 w 61"/>
                <a:gd name="T29" fmla="*/ 2 h 42"/>
                <a:gd name="T30" fmla="*/ 14 w 61"/>
                <a:gd name="T31" fmla="*/ 4 h 42"/>
                <a:gd name="T32" fmla="*/ 10 w 61"/>
                <a:gd name="T33" fmla="*/ 8 h 42"/>
                <a:gd name="T34" fmla="*/ 8 w 61"/>
                <a:gd name="T35" fmla="*/ 13 h 42"/>
                <a:gd name="T36" fmla="*/ 0 w 61"/>
                <a:gd name="T37" fmla="*/ 15 h 42"/>
                <a:gd name="T38" fmla="*/ 5 w 61"/>
                <a:gd name="T39" fmla="*/ 22 h 42"/>
                <a:gd name="T40" fmla="*/ 6 w 61"/>
                <a:gd name="T41" fmla="*/ 29 h 42"/>
                <a:gd name="T42" fmla="*/ 3 w 61"/>
                <a:gd name="T43" fmla="*/ 37 h 42"/>
                <a:gd name="T44" fmla="*/ 6 w 61"/>
                <a:gd name="T45" fmla="*/ 38 h 42"/>
                <a:gd name="T46" fmla="*/ 15 w 61"/>
                <a:gd name="T47" fmla="*/ 35 h 42"/>
                <a:gd name="T48" fmla="*/ 22 w 61"/>
                <a:gd name="T49" fmla="*/ 32 h 42"/>
                <a:gd name="T50" fmla="*/ 30 w 61"/>
                <a:gd name="T51" fmla="*/ 25 h 42"/>
                <a:gd name="T52" fmla="*/ 33 w 61"/>
                <a:gd name="T53" fmla="*/ 31 h 42"/>
                <a:gd name="T54" fmla="*/ 33 w 61"/>
                <a:gd name="T55" fmla="*/ 41 h 42"/>
                <a:gd name="T56" fmla="*/ 37 w 61"/>
                <a:gd name="T57" fmla="*/ 41 h 42"/>
                <a:gd name="T58" fmla="*/ 41 w 61"/>
                <a:gd name="T59" fmla="*/ 40 h 42"/>
                <a:gd name="T60" fmla="*/ 50 w 61"/>
                <a:gd name="T6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42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0" name="Freeform 171">
              <a:extLst>
                <a:ext uri="{FF2B5EF4-FFF2-40B4-BE49-F238E27FC236}">
                  <a16:creationId xmlns="" xmlns:a16="http://schemas.microsoft.com/office/drawing/2014/main" id="{8BE0E85D-1A8D-4BB1-8DA7-66521935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2566988"/>
              <a:ext cx="17463" cy="38100"/>
            </a:xfrm>
            <a:custGeom>
              <a:avLst/>
              <a:gdLst>
                <a:gd name="T0" fmla="*/ 6 w 7"/>
                <a:gd name="T1" fmla="*/ 14 h 15"/>
                <a:gd name="T2" fmla="*/ 3 w 7"/>
                <a:gd name="T3" fmla="*/ 11 h 15"/>
                <a:gd name="T4" fmla="*/ 0 w 7"/>
                <a:gd name="T5" fmla="*/ 5 h 15"/>
                <a:gd name="T6" fmla="*/ 3 w 7"/>
                <a:gd name="T7" fmla="*/ 3 h 15"/>
                <a:gd name="T8" fmla="*/ 4 w 7"/>
                <a:gd name="T9" fmla="*/ 9 h 15"/>
                <a:gd name="T10" fmla="*/ 6 w 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1" name="Freeform 172">
              <a:extLst>
                <a:ext uri="{FF2B5EF4-FFF2-40B4-BE49-F238E27FC236}">
                  <a16:creationId xmlns="" xmlns:a16="http://schemas.microsoft.com/office/drawing/2014/main" id="{838B0F15-DC95-4336-9DAF-567B046A0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6" y="2873375"/>
              <a:ext cx="22225" cy="20638"/>
            </a:xfrm>
            <a:custGeom>
              <a:avLst/>
              <a:gdLst>
                <a:gd name="T0" fmla="*/ 2 w 9"/>
                <a:gd name="T1" fmla="*/ 7 h 8"/>
                <a:gd name="T2" fmla="*/ 1 w 9"/>
                <a:gd name="T3" fmla="*/ 3 h 8"/>
                <a:gd name="T4" fmla="*/ 7 w 9"/>
                <a:gd name="T5" fmla="*/ 1 h 8"/>
                <a:gd name="T6" fmla="*/ 8 w 9"/>
                <a:gd name="T7" fmla="*/ 6 h 8"/>
                <a:gd name="T8" fmla="*/ 2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2" name="Freeform 173">
              <a:extLst>
                <a:ext uri="{FF2B5EF4-FFF2-40B4-BE49-F238E27FC236}">
                  <a16:creationId xmlns="" xmlns:a16="http://schemas.microsoft.com/office/drawing/2014/main" id="{C38F6423-56E2-455D-A543-32B2D00D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2201863"/>
              <a:ext cx="66675" cy="57150"/>
            </a:xfrm>
            <a:custGeom>
              <a:avLst/>
              <a:gdLst>
                <a:gd name="T0" fmla="*/ 25 w 27"/>
                <a:gd name="T1" fmla="*/ 18 h 23"/>
                <a:gd name="T2" fmla="*/ 20 w 27"/>
                <a:gd name="T3" fmla="*/ 12 h 23"/>
                <a:gd name="T4" fmla="*/ 17 w 27"/>
                <a:gd name="T5" fmla="*/ 5 h 23"/>
                <a:gd name="T6" fmla="*/ 15 w 27"/>
                <a:gd name="T7" fmla="*/ 1 h 23"/>
                <a:gd name="T8" fmla="*/ 8 w 27"/>
                <a:gd name="T9" fmla="*/ 0 h 23"/>
                <a:gd name="T10" fmla="*/ 0 w 27"/>
                <a:gd name="T11" fmla="*/ 2 h 23"/>
                <a:gd name="T12" fmla="*/ 1 w 27"/>
                <a:gd name="T13" fmla="*/ 8 h 23"/>
                <a:gd name="T14" fmla="*/ 8 w 27"/>
                <a:gd name="T15" fmla="*/ 11 h 23"/>
                <a:gd name="T16" fmla="*/ 9 w 27"/>
                <a:gd name="T17" fmla="*/ 14 h 23"/>
                <a:gd name="T18" fmla="*/ 10 w 27"/>
                <a:gd name="T19" fmla="*/ 14 h 23"/>
                <a:gd name="T20" fmla="*/ 12 w 27"/>
                <a:gd name="T21" fmla="*/ 15 h 23"/>
                <a:gd name="T22" fmla="*/ 16 w 27"/>
                <a:gd name="T23" fmla="*/ 17 h 23"/>
                <a:gd name="T24" fmla="*/ 20 w 27"/>
                <a:gd name="T25" fmla="*/ 19 h 23"/>
                <a:gd name="T26" fmla="*/ 21 w 27"/>
                <a:gd name="T27" fmla="*/ 23 h 23"/>
                <a:gd name="T28" fmla="*/ 27 w 27"/>
                <a:gd name="T29" fmla="*/ 22 h 23"/>
                <a:gd name="T30" fmla="*/ 25 w 27"/>
                <a:gd name="T3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3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3" name="Freeform 174">
              <a:extLst>
                <a:ext uri="{FF2B5EF4-FFF2-40B4-BE49-F238E27FC236}">
                  <a16:creationId xmlns="" xmlns:a16="http://schemas.microsoft.com/office/drawing/2014/main" id="{EF6B6900-EAA9-4756-B04E-DA2BF3E47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1451" y="2189163"/>
              <a:ext cx="100013" cy="80963"/>
            </a:xfrm>
            <a:custGeom>
              <a:avLst/>
              <a:gdLst>
                <a:gd name="T0" fmla="*/ 38 w 40"/>
                <a:gd name="T1" fmla="*/ 10 h 32"/>
                <a:gd name="T2" fmla="*/ 30 w 40"/>
                <a:gd name="T3" fmla="*/ 1 h 32"/>
                <a:gd name="T4" fmla="*/ 25 w 40"/>
                <a:gd name="T5" fmla="*/ 5 h 32"/>
                <a:gd name="T6" fmla="*/ 22 w 40"/>
                <a:gd name="T7" fmla="*/ 5 h 32"/>
                <a:gd name="T8" fmla="*/ 16 w 40"/>
                <a:gd name="T9" fmla="*/ 1 h 32"/>
                <a:gd name="T10" fmla="*/ 13 w 40"/>
                <a:gd name="T11" fmla="*/ 0 h 32"/>
                <a:gd name="T12" fmla="*/ 11 w 40"/>
                <a:gd name="T13" fmla="*/ 3 h 32"/>
                <a:gd name="T14" fmla="*/ 14 w 40"/>
                <a:gd name="T15" fmla="*/ 6 h 32"/>
                <a:gd name="T16" fmla="*/ 8 w 40"/>
                <a:gd name="T17" fmla="*/ 6 h 32"/>
                <a:gd name="T18" fmla="*/ 2 w 40"/>
                <a:gd name="T19" fmla="*/ 4 h 32"/>
                <a:gd name="T20" fmla="*/ 5 w 40"/>
                <a:gd name="T21" fmla="*/ 10 h 32"/>
                <a:gd name="T22" fmla="*/ 8 w 40"/>
                <a:gd name="T23" fmla="*/ 17 h 32"/>
                <a:gd name="T24" fmla="*/ 13 w 40"/>
                <a:gd name="T25" fmla="*/ 23 h 32"/>
                <a:gd name="T26" fmla="*/ 15 w 40"/>
                <a:gd name="T27" fmla="*/ 27 h 32"/>
                <a:gd name="T28" fmla="*/ 24 w 40"/>
                <a:gd name="T29" fmla="*/ 21 h 32"/>
                <a:gd name="T30" fmla="*/ 26 w 40"/>
                <a:gd name="T31" fmla="*/ 28 h 32"/>
                <a:gd name="T32" fmla="*/ 31 w 40"/>
                <a:gd name="T33" fmla="*/ 32 h 32"/>
                <a:gd name="T34" fmla="*/ 33 w 40"/>
                <a:gd name="T35" fmla="*/ 28 h 32"/>
                <a:gd name="T36" fmla="*/ 38 w 40"/>
                <a:gd name="T37" fmla="*/ 10 h 32"/>
                <a:gd name="T38" fmla="*/ 4 w 40"/>
                <a:gd name="T39" fmla="*/ 22 h 32"/>
                <a:gd name="T40" fmla="*/ 0 w 40"/>
                <a:gd name="T41" fmla="*/ 20 h 32"/>
                <a:gd name="T42" fmla="*/ 3 w 40"/>
                <a:gd name="T43" fmla="*/ 25 h 32"/>
                <a:gd name="T44" fmla="*/ 8 w 40"/>
                <a:gd name="T45" fmla="*/ 28 h 32"/>
                <a:gd name="T46" fmla="*/ 9 w 40"/>
                <a:gd name="T47" fmla="*/ 28 h 32"/>
                <a:gd name="T48" fmla="*/ 8 w 40"/>
                <a:gd name="T49" fmla="*/ 24 h 32"/>
                <a:gd name="T50" fmla="*/ 4 w 40"/>
                <a:gd name="T5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2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4" name="Freeform 175">
              <a:extLst>
                <a:ext uri="{FF2B5EF4-FFF2-40B4-BE49-F238E27FC236}">
                  <a16:creationId xmlns="" xmlns:a16="http://schemas.microsoft.com/office/drawing/2014/main" id="{A0BE988E-3151-40F1-BA9C-32B8EDDA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6" y="2271713"/>
              <a:ext cx="290513" cy="209550"/>
            </a:xfrm>
            <a:custGeom>
              <a:avLst/>
              <a:gdLst>
                <a:gd name="T0" fmla="*/ 111 w 115"/>
                <a:gd name="T1" fmla="*/ 12 h 83"/>
                <a:gd name="T2" fmla="*/ 108 w 115"/>
                <a:gd name="T3" fmla="*/ 10 h 83"/>
                <a:gd name="T4" fmla="*/ 99 w 115"/>
                <a:gd name="T5" fmla="*/ 16 h 83"/>
                <a:gd name="T6" fmla="*/ 95 w 115"/>
                <a:gd name="T7" fmla="*/ 17 h 83"/>
                <a:gd name="T8" fmla="*/ 91 w 115"/>
                <a:gd name="T9" fmla="*/ 17 h 83"/>
                <a:gd name="T10" fmla="*/ 91 w 115"/>
                <a:gd name="T11" fmla="*/ 7 h 83"/>
                <a:gd name="T12" fmla="*/ 88 w 115"/>
                <a:gd name="T13" fmla="*/ 1 h 83"/>
                <a:gd name="T14" fmla="*/ 80 w 115"/>
                <a:gd name="T15" fmla="*/ 8 h 83"/>
                <a:gd name="T16" fmla="*/ 73 w 115"/>
                <a:gd name="T17" fmla="*/ 11 h 83"/>
                <a:gd name="T18" fmla="*/ 64 w 115"/>
                <a:gd name="T19" fmla="*/ 14 h 83"/>
                <a:gd name="T20" fmla="*/ 57 w 115"/>
                <a:gd name="T21" fmla="*/ 12 h 83"/>
                <a:gd name="T22" fmla="*/ 51 w 115"/>
                <a:gd name="T23" fmla="*/ 9 h 83"/>
                <a:gd name="T24" fmla="*/ 44 w 115"/>
                <a:gd name="T25" fmla="*/ 8 h 83"/>
                <a:gd name="T26" fmla="*/ 38 w 115"/>
                <a:gd name="T27" fmla="*/ 12 h 83"/>
                <a:gd name="T28" fmla="*/ 33 w 115"/>
                <a:gd name="T29" fmla="*/ 20 h 83"/>
                <a:gd name="T30" fmla="*/ 22 w 115"/>
                <a:gd name="T31" fmla="*/ 27 h 83"/>
                <a:gd name="T32" fmla="*/ 15 w 115"/>
                <a:gd name="T33" fmla="*/ 29 h 83"/>
                <a:gd name="T34" fmla="*/ 9 w 115"/>
                <a:gd name="T35" fmla="*/ 28 h 83"/>
                <a:gd name="T36" fmla="*/ 5 w 115"/>
                <a:gd name="T37" fmla="*/ 31 h 83"/>
                <a:gd name="T38" fmla="*/ 2 w 115"/>
                <a:gd name="T39" fmla="*/ 38 h 83"/>
                <a:gd name="T40" fmla="*/ 1 w 115"/>
                <a:gd name="T41" fmla="*/ 45 h 83"/>
                <a:gd name="T42" fmla="*/ 1 w 115"/>
                <a:gd name="T43" fmla="*/ 53 h 83"/>
                <a:gd name="T44" fmla="*/ 3 w 115"/>
                <a:gd name="T45" fmla="*/ 62 h 83"/>
                <a:gd name="T46" fmla="*/ 10 w 115"/>
                <a:gd name="T47" fmla="*/ 67 h 83"/>
                <a:gd name="T48" fmla="*/ 2 w 115"/>
                <a:gd name="T49" fmla="*/ 78 h 83"/>
                <a:gd name="T50" fmla="*/ 4 w 115"/>
                <a:gd name="T51" fmla="*/ 81 h 83"/>
                <a:gd name="T52" fmla="*/ 16 w 115"/>
                <a:gd name="T53" fmla="*/ 82 h 83"/>
                <a:gd name="T54" fmla="*/ 49 w 115"/>
                <a:gd name="T55" fmla="*/ 78 h 83"/>
                <a:gd name="T56" fmla="*/ 48 w 115"/>
                <a:gd name="T57" fmla="*/ 70 h 83"/>
                <a:gd name="T58" fmla="*/ 54 w 115"/>
                <a:gd name="T59" fmla="*/ 66 h 83"/>
                <a:gd name="T60" fmla="*/ 60 w 115"/>
                <a:gd name="T61" fmla="*/ 65 h 83"/>
                <a:gd name="T62" fmla="*/ 68 w 115"/>
                <a:gd name="T63" fmla="*/ 62 h 83"/>
                <a:gd name="T64" fmla="*/ 72 w 115"/>
                <a:gd name="T65" fmla="*/ 58 h 83"/>
                <a:gd name="T66" fmla="*/ 75 w 115"/>
                <a:gd name="T67" fmla="*/ 50 h 83"/>
                <a:gd name="T68" fmla="*/ 80 w 115"/>
                <a:gd name="T69" fmla="*/ 46 h 83"/>
                <a:gd name="T70" fmla="*/ 78 w 115"/>
                <a:gd name="T71" fmla="*/ 41 h 83"/>
                <a:gd name="T72" fmla="*/ 87 w 115"/>
                <a:gd name="T73" fmla="*/ 41 h 83"/>
                <a:gd name="T74" fmla="*/ 87 w 115"/>
                <a:gd name="T75" fmla="*/ 35 h 83"/>
                <a:gd name="T76" fmla="*/ 91 w 115"/>
                <a:gd name="T77" fmla="*/ 29 h 83"/>
                <a:gd name="T78" fmla="*/ 90 w 115"/>
                <a:gd name="T79" fmla="*/ 25 h 83"/>
                <a:gd name="T80" fmla="*/ 91 w 115"/>
                <a:gd name="T81" fmla="*/ 20 h 83"/>
                <a:gd name="T82" fmla="*/ 92 w 115"/>
                <a:gd name="T83" fmla="*/ 20 h 83"/>
                <a:gd name="T84" fmla="*/ 96 w 115"/>
                <a:gd name="T85" fmla="*/ 19 h 83"/>
                <a:gd name="T86" fmla="*/ 107 w 115"/>
                <a:gd name="T87" fmla="*/ 15 h 83"/>
                <a:gd name="T88" fmla="*/ 115 w 115"/>
                <a:gd name="T89" fmla="*/ 13 h 83"/>
                <a:gd name="T90" fmla="*/ 111 w 115"/>
                <a:gd name="T9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83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5" name="Freeform 176">
              <a:extLst>
                <a:ext uri="{FF2B5EF4-FFF2-40B4-BE49-F238E27FC236}">
                  <a16:creationId xmlns="" xmlns:a16="http://schemas.microsoft.com/office/drawing/2014/main" id="{8DA7CC6B-842A-49F6-96A6-4E62414B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2305050"/>
              <a:ext cx="333375" cy="301625"/>
            </a:xfrm>
            <a:custGeom>
              <a:avLst/>
              <a:gdLst>
                <a:gd name="T0" fmla="*/ 122 w 133"/>
                <a:gd name="T1" fmla="*/ 6 h 120"/>
                <a:gd name="T2" fmla="*/ 113 w 133"/>
                <a:gd name="T3" fmla="*/ 1 h 120"/>
                <a:gd name="T4" fmla="*/ 103 w 133"/>
                <a:gd name="T5" fmla="*/ 2 h 120"/>
                <a:gd name="T6" fmla="*/ 88 w 133"/>
                <a:gd name="T7" fmla="*/ 7 h 120"/>
                <a:gd name="T8" fmla="*/ 86 w 133"/>
                <a:gd name="T9" fmla="*/ 12 h 120"/>
                <a:gd name="T10" fmla="*/ 83 w 133"/>
                <a:gd name="T11" fmla="*/ 22 h 120"/>
                <a:gd name="T12" fmla="*/ 74 w 133"/>
                <a:gd name="T13" fmla="*/ 28 h 120"/>
                <a:gd name="T14" fmla="*/ 71 w 133"/>
                <a:gd name="T15" fmla="*/ 37 h 120"/>
                <a:gd name="T16" fmla="*/ 64 w 133"/>
                <a:gd name="T17" fmla="*/ 49 h 120"/>
                <a:gd name="T18" fmla="*/ 50 w 133"/>
                <a:gd name="T19" fmla="*/ 53 h 120"/>
                <a:gd name="T20" fmla="*/ 45 w 133"/>
                <a:gd name="T21" fmla="*/ 65 h 120"/>
                <a:gd name="T22" fmla="*/ 0 w 133"/>
                <a:gd name="T23" fmla="*/ 68 h 120"/>
                <a:gd name="T24" fmla="*/ 12 w 133"/>
                <a:gd name="T25" fmla="*/ 79 h 120"/>
                <a:gd name="T26" fmla="*/ 18 w 133"/>
                <a:gd name="T27" fmla="*/ 94 h 120"/>
                <a:gd name="T28" fmla="*/ 5 w 133"/>
                <a:gd name="T29" fmla="*/ 104 h 120"/>
                <a:gd name="T30" fmla="*/ 20 w 133"/>
                <a:gd name="T31" fmla="*/ 105 h 120"/>
                <a:gd name="T32" fmla="*/ 40 w 133"/>
                <a:gd name="T33" fmla="*/ 104 h 120"/>
                <a:gd name="T34" fmla="*/ 50 w 133"/>
                <a:gd name="T35" fmla="*/ 111 h 120"/>
                <a:gd name="T36" fmla="*/ 58 w 133"/>
                <a:gd name="T37" fmla="*/ 119 h 120"/>
                <a:gd name="T38" fmla="*/ 60 w 133"/>
                <a:gd name="T39" fmla="*/ 119 h 120"/>
                <a:gd name="T40" fmla="*/ 75 w 133"/>
                <a:gd name="T41" fmla="*/ 114 h 120"/>
                <a:gd name="T42" fmla="*/ 78 w 133"/>
                <a:gd name="T43" fmla="*/ 105 h 120"/>
                <a:gd name="T44" fmla="*/ 70 w 133"/>
                <a:gd name="T45" fmla="*/ 91 h 120"/>
                <a:gd name="T46" fmla="*/ 82 w 133"/>
                <a:gd name="T47" fmla="*/ 84 h 120"/>
                <a:gd name="T48" fmla="*/ 92 w 133"/>
                <a:gd name="T49" fmla="*/ 78 h 120"/>
                <a:gd name="T50" fmla="*/ 101 w 133"/>
                <a:gd name="T51" fmla="*/ 65 h 120"/>
                <a:gd name="T52" fmla="*/ 110 w 133"/>
                <a:gd name="T53" fmla="*/ 57 h 120"/>
                <a:gd name="T54" fmla="*/ 116 w 133"/>
                <a:gd name="T55" fmla="*/ 45 h 120"/>
                <a:gd name="T56" fmla="*/ 107 w 133"/>
                <a:gd name="T57" fmla="*/ 34 h 120"/>
                <a:gd name="T58" fmla="*/ 110 w 133"/>
                <a:gd name="T59" fmla="*/ 22 h 120"/>
                <a:gd name="T60" fmla="*/ 130 w 133"/>
                <a:gd name="T61" fmla="*/ 21 h 120"/>
                <a:gd name="T62" fmla="*/ 127 w 133"/>
                <a:gd name="T6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20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6" name="Freeform 177">
              <a:extLst>
                <a:ext uri="{FF2B5EF4-FFF2-40B4-BE49-F238E27FC236}">
                  <a16:creationId xmlns="" xmlns:a16="http://schemas.microsoft.com/office/drawing/2014/main" id="{9615DAD6-4110-4A54-922E-C04B89A72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1576" y="2979738"/>
              <a:ext cx="930275" cy="336550"/>
            </a:xfrm>
            <a:custGeom>
              <a:avLst/>
              <a:gdLst>
                <a:gd name="T0" fmla="*/ 27 w 370"/>
                <a:gd name="T1" fmla="*/ 57 h 134"/>
                <a:gd name="T2" fmla="*/ 105 w 370"/>
                <a:gd name="T3" fmla="*/ 71 h 134"/>
                <a:gd name="T4" fmla="*/ 16 w 370"/>
                <a:gd name="T5" fmla="*/ 36 h 134"/>
                <a:gd name="T6" fmla="*/ 198 w 370"/>
                <a:gd name="T7" fmla="*/ 95 h 134"/>
                <a:gd name="T8" fmla="*/ 207 w 370"/>
                <a:gd name="T9" fmla="*/ 76 h 134"/>
                <a:gd name="T10" fmla="*/ 219 w 370"/>
                <a:gd name="T11" fmla="*/ 78 h 134"/>
                <a:gd name="T12" fmla="*/ 227 w 370"/>
                <a:gd name="T13" fmla="*/ 54 h 134"/>
                <a:gd name="T14" fmla="*/ 227 w 370"/>
                <a:gd name="T15" fmla="*/ 45 h 134"/>
                <a:gd name="T16" fmla="*/ 212 w 370"/>
                <a:gd name="T17" fmla="*/ 37 h 134"/>
                <a:gd name="T18" fmla="*/ 190 w 370"/>
                <a:gd name="T19" fmla="*/ 69 h 134"/>
                <a:gd name="T20" fmla="*/ 88 w 370"/>
                <a:gd name="T21" fmla="*/ 75 h 134"/>
                <a:gd name="T22" fmla="*/ 85 w 370"/>
                <a:gd name="T23" fmla="*/ 61 h 134"/>
                <a:gd name="T24" fmla="*/ 82 w 370"/>
                <a:gd name="T25" fmla="*/ 67 h 134"/>
                <a:gd name="T26" fmla="*/ 68 w 370"/>
                <a:gd name="T27" fmla="*/ 50 h 134"/>
                <a:gd name="T28" fmla="*/ 56 w 370"/>
                <a:gd name="T29" fmla="*/ 35 h 134"/>
                <a:gd name="T30" fmla="*/ 37 w 370"/>
                <a:gd name="T31" fmla="*/ 23 h 134"/>
                <a:gd name="T32" fmla="*/ 2 w 370"/>
                <a:gd name="T33" fmla="*/ 3 h 134"/>
                <a:gd name="T34" fmla="*/ 32 w 370"/>
                <a:gd name="T35" fmla="*/ 46 h 134"/>
                <a:gd name="T36" fmla="*/ 71 w 370"/>
                <a:gd name="T37" fmla="*/ 91 h 134"/>
                <a:gd name="T38" fmla="*/ 86 w 370"/>
                <a:gd name="T39" fmla="*/ 83 h 134"/>
                <a:gd name="T40" fmla="*/ 266 w 370"/>
                <a:gd name="T41" fmla="*/ 37 h 134"/>
                <a:gd name="T42" fmla="*/ 268 w 370"/>
                <a:gd name="T43" fmla="*/ 45 h 134"/>
                <a:gd name="T44" fmla="*/ 249 w 370"/>
                <a:gd name="T45" fmla="*/ 75 h 134"/>
                <a:gd name="T46" fmla="*/ 198 w 370"/>
                <a:gd name="T47" fmla="*/ 119 h 134"/>
                <a:gd name="T48" fmla="*/ 230 w 370"/>
                <a:gd name="T49" fmla="*/ 115 h 134"/>
                <a:gd name="T50" fmla="*/ 276 w 370"/>
                <a:gd name="T51" fmla="*/ 76 h 134"/>
                <a:gd name="T52" fmla="*/ 155 w 370"/>
                <a:gd name="T53" fmla="*/ 112 h 134"/>
                <a:gd name="T54" fmla="*/ 140 w 370"/>
                <a:gd name="T55" fmla="*/ 105 h 134"/>
                <a:gd name="T56" fmla="*/ 87 w 370"/>
                <a:gd name="T57" fmla="*/ 98 h 134"/>
                <a:gd name="T58" fmla="*/ 94 w 370"/>
                <a:gd name="T59" fmla="*/ 108 h 134"/>
                <a:gd name="T60" fmla="*/ 143 w 370"/>
                <a:gd name="T61" fmla="*/ 117 h 134"/>
                <a:gd name="T62" fmla="*/ 155 w 370"/>
                <a:gd name="T63" fmla="*/ 112 h 134"/>
                <a:gd name="T64" fmla="*/ 322 w 370"/>
                <a:gd name="T65" fmla="*/ 75 h 134"/>
                <a:gd name="T66" fmla="*/ 289 w 370"/>
                <a:gd name="T67" fmla="*/ 58 h 134"/>
                <a:gd name="T68" fmla="*/ 310 w 370"/>
                <a:gd name="T69" fmla="*/ 66 h 134"/>
                <a:gd name="T70" fmla="*/ 298 w 370"/>
                <a:gd name="T71" fmla="*/ 71 h 134"/>
                <a:gd name="T72" fmla="*/ 317 w 370"/>
                <a:gd name="T73" fmla="*/ 81 h 134"/>
                <a:gd name="T74" fmla="*/ 351 w 370"/>
                <a:gd name="T75" fmla="*/ 102 h 134"/>
                <a:gd name="T76" fmla="*/ 362 w 370"/>
                <a:gd name="T77" fmla="*/ 114 h 134"/>
                <a:gd name="T78" fmla="*/ 343 w 370"/>
                <a:gd name="T79" fmla="*/ 61 h 134"/>
                <a:gd name="T80" fmla="*/ 236 w 370"/>
                <a:gd name="T81" fmla="*/ 124 h 134"/>
                <a:gd name="T82" fmla="*/ 239 w 370"/>
                <a:gd name="T83" fmla="*/ 126 h 134"/>
                <a:gd name="T84" fmla="*/ 242 w 370"/>
                <a:gd name="T85" fmla="*/ 123 h 134"/>
                <a:gd name="T86" fmla="*/ 178 w 370"/>
                <a:gd name="T87" fmla="*/ 47 h 134"/>
                <a:gd name="T88" fmla="*/ 182 w 370"/>
                <a:gd name="T89" fmla="*/ 27 h 134"/>
                <a:gd name="T90" fmla="*/ 181 w 370"/>
                <a:gd name="T91" fmla="*/ 14 h 134"/>
                <a:gd name="T92" fmla="*/ 160 w 370"/>
                <a:gd name="T93" fmla="*/ 25 h 134"/>
                <a:gd name="T94" fmla="*/ 143 w 370"/>
                <a:gd name="T95" fmla="*/ 36 h 134"/>
                <a:gd name="T96" fmla="*/ 118 w 370"/>
                <a:gd name="T97" fmla="*/ 37 h 134"/>
                <a:gd name="T98" fmla="*/ 110 w 370"/>
                <a:gd name="T99" fmla="*/ 43 h 134"/>
                <a:gd name="T100" fmla="*/ 128 w 370"/>
                <a:gd name="T101" fmla="*/ 73 h 134"/>
                <a:gd name="T102" fmla="*/ 156 w 370"/>
                <a:gd name="T103" fmla="*/ 79 h 134"/>
                <a:gd name="T104" fmla="*/ 191 w 370"/>
                <a:gd name="T105" fmla="*/ 126 h 134"/>
                <a:gd name="T106" fmla="*/ 191 w 370"/>
                <a:gd name="T107" fmla="*/ 126 h 134"/>
                <a:gd name="T108" fmla="*/ 168 w 370"/>
                <a:gd name="T109" fmla="*/ 120 h 134"/>
                <a:gd name="T110" fmla="*/ 179 w 370"/>
                <a:gd name="T111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134">
                  <a:moveTo>
                    <a:pt x="27" y="57"/>
                  </a:moveTo>
                  <a:cubicBezTo>
                    <a:pt x="27" y="58"/>
                    <a:pt x="29" y="63"/>
                    <a:pt x="31" y="61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1"/>
                  </a:moveTo>
                  <a:cubicBezTo>
                    <a:pt x="105" y="69"/>
                    <a:pt x="99" y="70"/>
                    <a:pt x="101" y="73"/>
                  </a:cubicBezTo>
                  <a:cubicBezTo>
                    <a:pt x="103" y="76"/>
                    <a:pt x="105" y="73"/>
                    <a:pt x="105" y="71"/>
                  </a:cubicBezTo>
                  <a:close/>
                  <a:moveTo>
                    <a:pt x="16" y="36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3" y="40"/>
                    <a:pt x="16" y="34"/>
                    <a:pt x="16" y="36"/>
                  </a:cubicBezTo>
                  <a:close/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7" name="Freeform 178">
              <a:extLst>
                <a:ext uri="{FF2B5EF4-FFF2-40B4-BE49-F238E27FC236}">
                  <a16:creationId xmlns="" xmlns:a16="http://schemas.microsoft.com/office/drawing/2014/main" id="{A4718261-AEFE-4017-96AE-8C15FFD2D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363" y="3267075"/>
              <a:ext cx="68263" cy="26988"/>
            </a:xfrm>
            <a:custGeom>
              <a:avLst/>
              <a:gdLst>
                <a:gd name="T0" fmla="*/ 3 w 27"/>
                <a:gd name="T1" fmla="*/ 8 h 11"/>
                <a:gd name="T2" fmla="*/ 0 w 27"/>
                <a:gd name="T3" fmla="*/ 9 h 11"/>
                <a:gd name="T4" fmla="*/ 3 w 27"/>
                <a:gd name="T5" fmla="*/ 10 h 11"/>
                <a:gd name="T6" fmla="*/ 4 w 27"/>
                <a:gd name="T7" fmla="*/ 8 h 11"/>
                <a:gd name="T8" fmla="*/ 3 w 27"/>
                <a:gd name="T9" fmla="*/ 8 h 11"/>
                <a:gd name="T10" fmla="*/ 3 w 27"/>
                <a:gd name="T11" fmla="*/ 8 h 11"/>
                <a:gd name="T12" fmla="*/ 14 w 27"/>
                <a:gd name="T13" fmla="*/ 2 h 11"/>
                <a:gd name="T14" fmla="*/ 7 w 27"/>
                <a:gd name="T15" fmla="*/ 6 h 11"/>
                <a:gd name="T16" fmla="*/ 7 w 27"/>
                <a:gd name="T17" fmla="*/ 7 h 11"/>
                <a:gd name="T18" fmla="*/ 9 w 27"/>
                <a:gd name="T19" fmla="*/ 9 h 11"/>
                <a:gd name="T20" fmla="*/ 26 w 27"/>
                <a:gd name="T21" fmla="*/ 2 h 11"/>
                <a:gd name="T22" fmla="*/ 14 w 27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1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8" name="Freeform 179">
              <a:extLst>
                <a:ext uri="{FF2B5EF4-FFF2-40B4-BE49-F238E27FC236}">
                  <a16:creationId xmlns="" xmlns:a16="http://schemas.microsoft.com/office/drawing/2014/main" id="{3AB31758-7E54-41AD-A07B-368598A78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6276" y="2055813"/>
              <a:ext cx="233363" cy="254000"/>
            </a:xfrm>
            <a:custGeom>
              <a:avLst/>
              <a:gdLst>
                <a:gd name="T0" fmla="*/ 65 w 93"/>
                <a:gd name="T1" fmla="*/ 88 h 101"/>
                <a:gd name="T2" fmla="*/ 55 w 93"/>
                <a:gd name="T3" fmla="*/ 88 h 101"/>
                <a:gd name="T4" fmla="*/ 48 w 93"/>
                <a:gd name="T5" fmla="*/ 91 h 101"/>
                <a:gd name="T6" fmla="*/ 56 w 93"/>
                <a:gd name="T7" fmla="*/ 96 h 101"/>
                <a:gd name="T8" fmla="*/ 66 w 93"/>
                <a:gd name="T9" fmla="*/ 101 h 101"/>
                <a:gd name="T10" fmla="*/ 68 w 93"/>
                <a:gd name="T11" fmla="*/ 96 h 101"/>
                <a:gd name="T12" fmla="*/ 71 w 93"/>
                <a:gd name="T13" fmla="*/ 88 h 101"/>
                <a:gd name="T14" fmla="*/ 65 w 93"/>
                <a:gd name="T15" fmla="*/ 88 h 101"/>
                <a:gd name="T16" fmla="*/ 19 w 93"/>
                <a:gd name="T17" fmla="*/ 61 h 101"/>
                <a:gd name="T18" fmla="*/ 13 w 93"/>
                <a:gd name="T19" fmla="*/ 62 h 101"/>
                <a:gd name="T20" fmla="*/ 16 w 93"/>
                <a:gd name="T21" fmla="*/ 73 h 101"/>
                <a:gd name="T22" fmla="*/ 19 w 93"/>
                <a:gd name="T23" fmla="*/ 80 h 101"/>
                <a:gd name="T24" fmla="*/ 25 w 93"/>
                <a:gd name="T25" fmla="*/ 77 h 101"/>
                <a:gd name="T26" fmla="*/ 26 w 93"/>
                <a:gd name="T27" fmla="*/ 64 h 101"/>
                <a:gd name="T28" fmla="*/ 19 w 93"/>
                <a:gd name="T29" fmla="*/ 61 h 101"/>
                <a:gd name="T30" fmla="*/ 77 w 93"/>
                <a:gd name="T31" fmla="*/ 57 h 101"/>
                <a:gd name="T32" fmla="*/ 71 w 93"/>
                <a:gd name="T33" fmla="*/ 52 h 101"/>
                <a:gd name="T34" fmla="*/ 58 w 93"/>
                <a:gd name="T35" fmla="*/ 39 h 101"/>
                <a:gd name="T36" fmla="*/ 47 w 93"/>
                <a:gd name="T37" fmla="*/ 28 h 101"/>
                <a:gd name="T38" fmla="*/ 47 w 93"/>
                <a:gd name="T39" fmla="*/ 20 h 101"/>
                <a:gd name="T40" fmla="*/ 51 w 93"/>
                <a:gd name="T41" fmla="*/ 15 h 101"/>
                <a:gd name="T42" fmla="*/ 51 w 93"/>
                <a:gd name="T43" fmla="*/ 5 h 101"/>
                <a:gd name="T44" fmla="*/ 47 w 93"/>
                <a:gd name="T45" fmla="*/ 4 h 101"/>
                <a:gd name="T46" fmla="*/ 46 w 93"/>
                <a:gd name="T47" fmla="*/ 0 h 101"/>
                <a:gd name="T48" fmla="*/ 39 w 93"/>
                <a:gd name="T49" fmla="*/ 1 h 101"/>
                <a:gd name="T50" fmla="*/ 34 w 93"/>
                <a:gd name="T51" fmla="*/ 3 h 101"/>
                <a:gd name="T52" fmla="*/ 33 w 93"/>
                <a:gd name="T53" fmla="*/ 2 h 101"/>
                <a:gd name="T54" fmla="*/ 32 w 93"/>
                <a:gd name="T55" fmla="*/ 4 h 101"/>
                <a:gd name="T56" fmla="*/ 30 w 93"/>
                <a:gd name="T57" fmla="*/ 6 h 101"/>
                <a:gd name="T58" fmla="*/ 28 w 93"/>
                <a:gd name="T59" fmla="*/ 7 h 101"/>
                <a:gd name="T60" fmla="*/ 24 w 93"/>
                <a:gd name="T61" fmla="*/ 8 h 101"/>
                <a:gd name="T62" fmla="*/ 21 w 93"/>
                <a:gd name="T63" fmla="*/ 9 h 101"/>
                <a:gd name="T64" fmla="*/ 19 w 93"/>
                <a:gd name="T65" fmla="*/ 12 h 101"/>
                <a:gd name="T66" fmla="*/ 15 w 93"/>
                <a:gd name="T67" fmla="*/ 7 h 101"/>
                <a:gd name="T68" fmla="*/ 11 w 93"/>
                <a:gd name="T69" fmla="*/ 12 h 101"/>
                <a:gd name="T70" fmla="*/ 4 w 93"/>
                <a:gd name="T71" fmla="*/ 13 h 101"/>
                <a:gd name="T72" fmla="*/ 5 w 93"/>
                <a:gd name="T73" fmla="*/ 17 h 101"/>
                <a:gd name="T74" fmla="*/ 3 w 93"/>
                <a:gd name="T75" fmla="*/ 20 h 101"/>
                <a:gd name="T76" fmla="*/ 1 w 93"/>
                <a:gd name="T77" fmla="*/ 22 h 101"/>
                <a:gd name="T78" fmla="*/ 4 w 93"/>
                <a:gd name="T79" fmla="*/ 26 h 101"/>
                <a:gd name="T80" fmla="*/ 6 w 93"/>
                <a:gd name="T81" fmla="*/ 30 h 101"/>
                <a:gd name="T82" fmla="*/ 9 w 93"/>
                <a:gd name="T83" fmla="*/ 31 h 101"/>
                <a:gd name="T84" fmla="*/ 8 w 93"/>
                <a:gd name="T85" fmla="*/ 34 h 101"/>
                <a:gd name="T86" fmla="*/ 12 w 93"/>
                <a:gd name="T87" fmla="*/ 33 h 101"/>
                <a:gd name="T88" fmla="*/ 18 w 93"/>
                <a:gd name="T89" fmla="*/ 28 h 101"/>
                <a:gd name="T90" fmla="*/ 29 w 93"/>
                <a:gd name="T91" fmla="*/ 33 h 101"/>
                <a:gd name="T92" fmla="*/ 32 w 93"/>
                <a:gd name="T93" fmla="*/ 37 h 101"/>
                <a:gd name="T94" fmla="*/ 39 w 93"/>
                <a:gd name="T95" fmla="*/ 47 h 101"/>
                <a:gd name="T96" fmla="*/ 50 w 93"/>
                <a:gd name="T97" fmla="*/ 57 h 101"/>
                <a:gd name="T98" fmla="*/ 58 w 93"/>
                <a:gd name="T99" fmla="*/ 60 h 101"/>
                <a:gd name="T100" fmla="*/ 65 w 93"/>
                <a:gd name="T101" fmla="*/ 65 h 101"/>
                <a:gd name="T102" fmla="*/ 71 w 93"/>
                <a:gd name="T103" fmla="*/ 69 h 101"/>
                <a:gd name="T104" fmla="*/ 73 w 93"/>
                <a:gd name="T105" fmla="*/ 74 h 101"/>
                <a:gd name="T106" fmla="*/ 74 w 93"/>
                <a:gd name="T107" fmla="*/ 83 h 101"/>
                <a:gd name="T108" fmla="*/ 74 w 93"/>
                <a:gd name="T109" fmla="*/ 89 h 101"/>
                <a:gd name="T110" fmla="*/ 78 w 93"/>
                <a:gd name="T111" fmla="*/ 82 h 101"/>
                <a:gd name="T112" fmla="*/ 83 w 93"/>
                <a:gd name="T113" fmla="*/ 78 h 101"/>
                <a:gd name="T114" fmla="*/ 79 w 93"/>
                <a:gd name="T115" fmla="*/ 71 h 101"/>
                <a:gd name="T116" fmla="*/ 87 w 93"/>
                <a:gd name="T117" fmla="*/ 68 h 101"/>
                <a:gd name="T118" fmla="*/ 93 w 93"/>
                <a:gd name="T119" fmla="*/ 68 h 101"/>
                <a:gd name="T120" fmla="*/ 77 w 93"/>
                <a:gd name="T121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09" name="Freeform 180">
              <a:extLst>
                <a:ext uri="{FF2B5EF4-FFF2-40B4-BE49-F238E27FC236}">
                  <a16:creationId xmlns="" xmlns:a16="http://schemas.microsoft.com/office/drawing/2014/main" id="{494423EE-95B4-44A9-AECC-74F9664E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2149475"/>
              <a:ext cx="25400" cy="31750"/>
            </a:xfrm>
            <a:custGeom>
              <a:avLst/>
              <a:gdLst>
                <a:gd name="T0" fmla="*/ 3 w 10"/>
                <a:gd name="T1" fmla="*/ 0 h 13"/>
                <a:gd name="T2" fmla="*/ 0 w 10"/>
                <a:gd name="T3" fmla="*/ 6 h 13"/>
                <a:gd name="T4" fmla="*/ 0 w 10"/>
                <a:gd name="T5" fmla="*/ 9 h 13"/>
                <a:gd name="T6" fmla="*/ 6 w 10"/>
                <a:gd name="T7" fmla="*/ 13 h 13"/>
                <a:gd name="T8" fmla="*/ 6 w 10"/>
                <a:gd name="T9" fmla="*/ 13 h 13"/>
                <a:gd name="T10" fmla="*/ 10 w 10"/>
                <a:gd name="T11" fmla="*/ 8 h 13"/>
                <a:gd name="T12" fmla="*/ 3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10" name="Freeform 181">
              <a:extLst>
                <a:ext uri="{FF2B5EF4-FFF2-40B4-BE49-F238E27FC236}">
                  <a16:creationId xmlns="" xmlns:a16="http://schemas.microsoft.com/office/drawing/2014/main" id="{066DD3E6-A278-40D8-A63F-90F192BE6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078038"/>
              <a:ext cx="84138" cy="101600"/>
            </a:xfrm>
            <a:custGeom>
              <a:avLst/>
              <a:gdLst>
                <a:gd name="T0" fmla="*/ 30 w 34"/>
                <a:gd name="T1" fmla="*/ 27 h 40"/>
                <a:gd name="T2" fmla="*/ 30 w 34"/>
                <a:gd name="T3" fmla="*/ 21 h 40"/>
                <a:gd name="T4" fmla="*/ 30 w 34"/>
                <a:gd name="T5" fmla="*/ 17 h 40"/>
                <a:gd name="T6" fmla="*/ 21 w 34"/>
                <a:gd name="T7" fmla="*/ 14 h 40"/>
                <a:gd name="T8" fmla="*/ 20 w 34"/>
                <a:gd name="T9" fmla="*/ 9 h 40"/>
                <a:gd name="T10" fmla="*/ 17 w 34"/>
                <a:gd name="T11" fmla="*/ 6 h 40"/>
                <a:gd name="T12" fmla="*/ 14 w 34"/>
                <a:gd name="T13" fmla="*/ 2 h 40"/>
                <a:gd name="T14" fmla="*/ 14 w 34"/>
                <a:gd name="T15" fmla="*/ 1 h 40"/>
                <a:gd name="T16" fmla="*/ 12 w 34"/>
                <a:gd name="T17" fmla="*/ 1 h 40"/>
                <a:gd name="T18" fmla="*/ 9 w 34"/>
                <a:gd name="T19" fmla="*/ 0 h 40"/>
                <a:gd name="T20" fmla="*/ 0 w 34"/>
                <a:gd name="T21" fmla="*/ 2 h 40"/>
                <a:gd name="T22" fmla="*/ 2 w 34"/>
                <a:gd name="T23" fmla="*/ 7 h 40"/>
                <a:gd name="T24" fmla="*/ 5 w 34"/>
                <a:gd name="T25" fmla="*/ 13 h 40"/>
                <a:gd name="T26" fmla="*/ 4 w 34"/>
                <a:gd name="T27" fmla="*/ 25 h 40"/>
                <a:gd name="T28" fmla="*/ 1 w 34"/>
                <a:gd name="T29" fmla="*/ 28 h 40"/>
                <a:gd name="T30" fmla="*/ 8 w 34"/>
                <a:gd name="T31" fmla="*/ 36 h 40"/>
                <a:gd name="T32" fmla="*/ 8 w 34"/>
                <a:gd name="T33" fmla="*/ 36 h 40"/>
                <a:gd name="T34" fmla="*/ 15 w 34"/>
                <a:gd name="T35" fmla="*/ 40 h 40"/>
                <a:gd name="T36" fmla="*/ 29 w 34"/>
                <a:gd name="T37" fmla="*/ 37 h 40"/>
                <a:gd name="T38" fmla="*/ 29 w 34"/>
                <a:gd name="T39" fmla="*/ 35 h 40"/>
                <a:gd name="T40" fmla="*/ 32 w 34"/>
                <a:gd name="T41" fmla="*/ 32 h 40"/>
                <a:gd name="T42" fmla="*/ 30 w 34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0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2400" kern="1200" dirty="0">
                <a:solidFill>
                  <a:srgbClr val="262626"/>
                </a:solidFill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211" name="Oval 210">
            <a:extLst>
              <a:ext uri="{FF2B5EF4-FFF2-40B4-BE49-F238E27FC236}">
                <a16:creationId xmlns="" xmlns:a16="http://schemas.microsoft.com/office/drawing/2014/main" id="{08B44E38-FAE5-4F45-8DC8-34C1702B9BE6}"/>
              </a:ext>
            </a:extLst>
          </p:cNvPr>
          <p:cNvSpPr/>
          <p:nvPr/>
        </p:nvSpPr>
        <p:spPr bwMode="auto">
          <a:xfrm>
            <a:off x="5902424" y="1397001"/>
            <a:ext cx="1107977" cy="91368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3200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1067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United Kingdom</a:t>
            </a:r>
          </a:p>
          <a:p>
            <a:pPr algn="ctr">
              <a:buClrTx/>
              <a:buFontTx/>
              <a:buNone/>
            </a:pPr>
            <a:r>
              <a:rPr lang="en-US" sz="1067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NESTA </a:t>
            </a:r>
          </a:p>
          <a:p>
            <a:pPr algn="ctr">
              <a:buClrTx/>
              <a:buFontTx/>
              <a:buNone/>
            </a:pPr>
            <a:endParaRPr lang="en-US" sz="1067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endParaRPr lang="en-US" sz="1067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="" xmlns:a16="http://schemas.microsoft.com/office/drawing/2014/main" id="{3B18CCA8-92FC-45B7-9235-11DDB6C07597}"/>
              </a:ext>
            </a:extLst>
          </p:cNvPr>
          <p:cNvSpPr/>
          <p:nvPr/>
        </p:nvSpPr>
        <p:spPr bwMode="auto">
          <a:xfrm>
            <a:off x="9847837" y="3603146"/>
            <a:ext cx="1429764" cy="124825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1200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Australia</a:t>
            </a:r>
          </a:p>
          <a:p>
            <a:pPr algn="ctr">
              <a:buClrTx/>
              <a:buFontTx/>
              <a:buNone/>
            </a:pPr>
            <a:r>
              <a:rPr lang="el-GR" sz="1067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APSII</a:t>
            </a:r>
            <a:endParaRPr lang="en-US" sz="1067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1067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The Australian Public Sector Innovation Indicators</a:t>
            </a:r>
            <a:endParaRPr lang="el-GR" sz="1067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endParaRPr lang="en-US" sz="400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6A9E15C1-1D0C-46B6-92E8-11118CE33215}"/>
              </a:ext>
            </a:extLst>
          </p:cNvPr>
          <p:cNvSpPr/>
          <p:nvPr/>
        </p:nvSpPr>
        <p:spPr bwMode="auto">
          <a:xfrm>
            <a:off x="6807200" y="482600"/>
            <a:ext cx="1257584" cy="1137677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1067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MEPIN (Measuring Public Innovation in the Nordic Countries)</a:t>
            </a:r>
          </a:p>
          <a:p>
            <a:pPr algn="ctr">
              <a:buClrTx/>
              <a:buFontTx/>
              <a:buNone/>
            </a:pPr>
            <a:endParaRPr lang="en-US" sz="400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="" xmlns:a16="http://schemas.microsoft.com/office/drawing/2014/main" id="{90173E53-58F6-4428-97DD-872A7C933F59}"/>
              </a:ext>
            </a:extLst>
          </p:cNvPr>
          <p:cNvSpPr/>
          <p:nvPr/>
        </p:nvSpPr>
        <p:spPr bwMode="auto">
          <a:xfrm>
            <a:off x="7518400" y="1438128"/>
            <a:ext cx="1277691" cy="127967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l-GR" sz="1200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EPSIS</a:t>
            </a:r>
            <a:endParaRPr lang="en-US" sz="1200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1200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European Public Sector Innovation Scoreboard</a:t>
            </a:r>
            <a:endParaRPr lang="el-GR" sz="1200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endParaRPr lang="en-US" sz="400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="" xmlns:a16="http://schemas.microsoft.com/office/drawing/2014/main" id="{6B6333F2-B6E6-43B1-835F-A6D93B0EE0C1}"/>
              </a:ext>
            </a:extLst>
          </p:cNvPr>
          <p:cNvSpPr/>
          <p:nvPr/>
        </p:nvSpPr>
        <p:spPr bwMode="auto">
          <a:xfrm>
            <a:off x="9448800" y="1510746"/>
            <a:ext cx="1359016" cy="1207055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1067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1067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KOREA-GII </a:t>
            </a:r>
          </a:p>
          <a:p>
            <a:pPr algn="ctr">
              <a:buClrTx/>
              <a:buFontTx/>
              <a:buNone/>
            </a:pPr>
            <a:r>
              <a:rPr lang="en-US" sz="1067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(Global Innovation Index)</a:t>
            </a:r>
          </a:p>
          <a:p>
            <a:pPr algn="ctr">
              <a:buClrTx/>
              <a:buFontTx/>
              <a:buNone/>
            </a:pPr>
            <a:r>
              <a:rPr lang="en-US" sz="1067" b="1" kern="1200" dirty="0">
                <a:solidFill>
                  <a:srgbClr val="FFFFFF"/>
                </a:solidFill>
                <a:latin typeface="Roboto"/>
                <a:ea typeface="+mn-ea"/>
                <a:cs typeface="+mn-cs"/>
              </a:rPr>
              <a:t>2005</a:t>
            </a:r>
          </a:p>
          <a:p>
            <a:pPr algn="ctr">
              <a:buClrTx/>
              <a:buFontTx/>
              <a:buNone/>
            </a:pPr>
            <a:endParaRPr lang="en-US" sz="400" b="1" kern="1200" dirty="0">
              <a:solidFill>
                <a:srgbClr val="FFFFFF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47B5610B-3619-4B24-59AE-85D52572D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0" y="1903002"/>
            <a:ext cx="6213016" cy="612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4000">
            <a:spAutoFit/>
          </a:bodyPr>
          <a:lstStyle>
            <a:lvl1pPr marL="87313" indent="-8731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743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40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06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9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54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1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8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26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189" indent="-45718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l-GR" altLang="en-US" sz="2667" kern="1200" dirty="0" smtClean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</a:t>
            </a:r>
            <a:r>
              <a:rPr lang="el-GR" altLang="en-US" sz="2667" kern="1200" dirty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καθορίζει την τάση ενός οργανισμού να καινοτομεί; </a:t>
            </a:r>
            <a:r>
              <a:rPr lang="en-US" altLang="en-US" sz="2667" kern="1200" dirty="0" smtClean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667" kern="1200" dirty="0" err="1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Dosi</a:t>
            </a:r>
            <a:r>
              <a:rPr lang="en-US" altLang="en-US" sz="2667" kern="1200" dirty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1988)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667" kern="1200" dirty="0">
              <a:solidFill>
                <a:srgbClr val="0066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l-GR" altLang="en-US" sz="2667" kern="1200" dirty="0" smtClean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Γιατί </a:t>
            </a:r>
            <a:r>
              <a:rPr lang="el-GR" altLang="en-US" sz="2667" kern="1200" dirty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ορισμένοι οργανισμοί πετυχαίνουν </a:t>
            </a:r>
            <a:r>
              <a:rPr lang="el-GR" altLang="en-US" sz="2667" kern="1200" dirty="0" smtClean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την επιταγή της καινοτομίας ενώ </a:t>
            </a:r>
            <a:r>
              <a:rPr lang="el-GR" altLang="en-US" sz="2667" kern="1200" dirty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άλλοι </a:t>
            </a:r>
            <a:r>
              <a:rPr lang="el-GR" altLang="en-US" sz="2667" kern="1200" dirty="0" smtClean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όχι;</a:t>
            </a:r>
            <a:r>
              <a:rPr lang="en-US" altLang="en-US" sz="2667" kern="1200" dirty="0" smtClean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67" kern="1200" dirty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(Nelson &amp; Winter, 1982)</a:t>
            </a:r>
          </a:p>
          <a:p>
            <a:pPr marL="457189" indent="-45718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sz="2667" kern="1200" dirty="0">
              <a:solidFill>
                <a:srgbClr val="695D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sz="2667" kern="1200" dirty="0">
              <a:solidFill>
                <a:srgbClr val="695D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kern="1200" dirty="0">
                <a:solidFill>
                  <a:srgbClr val="666633"/>
                </a:solidFill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kern="1200" dirty="0">
              <a:solidFill>
                <a:srgbClr val="666633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4" name="Ορθογώνιο 213"/>
          <p:cNvSpPr/>
          <p:nvPr/>
        </p:nvSpPr>
        <p:spPr bwMode="auto">
          <a:xfrm>
            <a:off x="0" y="5974696"/>
            <a:ext cx="12192000" cy="88330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l-GR" sz="2400" kern="1200">
              <a:solidFill>
                <a:srgbClr val="262626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657" y="160454"/>
            <a:ext cx="11157817" cy="54594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πρώτα απ’ όλα την καινοτομία</a:t>
            </a:r>
            <a:endParaRPr lang="en-US" dirty="0">
              <a:solidFill>
                <a:srgbClr val="0066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4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8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6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6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3" grpId="0" animBg="1"/>
      <p:bldP spid="215" grpId="0" animBg="1"/>
      <p:bldP spid="216" grpId="0" animBg="1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τρίγωνο 9">
            <a:extLst>
              <a:ext uri="{FF2B5EF4-FFF2-40B4-BE49-F238E27FC236}">
                <a16:creationId xmlns="" xmlns:a16="http://schemas.microsoft.com/office/drawing/2014/main" id="{A417A569-02B8-46D6-A531-FED5B39CAF6E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1 - Τίτλος">
            <a:extLst>
              <a:ext uri="{FF2B5EF4-FFF2-40B4-BE49-F238E27FC236}">
                <a16:creationId xmlns="" xmlns:a16="http://schemas.microsoft.com/office/drawing/2014/main" id="{A7E7DB2E-F267-49A8-B214-74A566C10626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el-GR" dirty="0" smtClean="0">
                <a:solidFill>
                  <a:srgbClr val="FFFFFF"/>
                </a:solidFill>
              </a:rPr>
              <a:t>Καινοτομία </a:t>
            </a:r>
            <a:r>
              <a:rPr lang="el-GR" dirty="0">
                <a:solidFill>
                  <a:srgbClr val="FFFFFF"/>
                </a:solidFill>
              </a:rPr>
              <a:t>ορίζεται ως….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Γραφικό 10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5D404BBE-1B77-4842-9478-D66E009BB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35360" y="1656958"/>
            <a:ext cx="1097280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Clr>
                <a:srgbClr val="006666"/>
              </a:buClr>
              <a:buNone/>
            </a:pPr>
            <a:r>
              <a:rPr lang="el-GR" dirty="0">
                <a:solidFill>
                  <a:srgbClr val="006666"/>
                </a:solidFill>
              </a:rPr>
              <a:t>Η εφαρμογή νέων ή ουσιαστικά βελτιωμένων προϊόντων (αγαθών ή υπηρεσιών), διαδικασιών, μεθόδων </a:t>
            </a:r>
            <a:r>
              <a:rPr lang="el-GR" dirty="0" err="1">
                <a:solidFill>
                  <a:srgbClr val="006666"/>
                </a:solidFill>
              </a:rPr>
              <a:t>marketing</a:t>
            </a:r>
            <a:r>
              <a:rPr lang="el-GR" dirty="0">
                <a:solidFill>
                  <a:srgbClr val="006666"/>
                </a:solidFill>
              </a:rPr>
              <a:t> ή οργανωτικών πρακτικών στις επιχειρηματικές πρακτικές, στη διάταξη του χώρου εργασίας ή στις εξωτερικές σχέσεις (OECD, 2005).                                                    </a:t>
            </a:r>
            <a:endParaRPr lang="el-GR" b="1" dirty="0">
              <a:solidFill>
                <a:srgbClr val="006666"/>
              </a:solidFill>
            </a:endParaRPr>
          </a:p>
          <a:p>
            <a:pPr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el-GR" b="1" dirty="0">
              <a:solidFill>
                <a:srgbClr val="006666"/>
              </a:solidFill>
            </a:endParaRPr>
          </a:p>
          <a:p>
            <a:endParaRPr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1119560" y="3498607"/>
            <a:ext cx="3824312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Ομάδα 12"/>
          <p:cNvGrpSpPr/>
          <p:nvPr/>
        </p:nvGrpSpPr>
        <p:grpSpPr>
          <a:xfrm>
            <a:off x="1738048" y="3321487"/>
            <a:ext cx="3637872" cy="354240"/>
            <a:chOff x="1856132" y="2971681"/>
            <a:chExt cx="6967016" cy="354240"/>
          </a:xfrm>
        </p:grpSpPr>
        <p:sp>
          <p:nvSpPr>
            <p:cNvPr id="14" name="Στρογγυλεμένο ορθογώνιο 13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0" i="0" u="none" kern="1200" dirty="0" smtClean="0"/>
                <a:t>Τεχνολογική Καινοτομία</a:t>
              </a:r>
              <a:endParaRPr lang="el-GR" sz="1200" b="0" i="0" u="none" kern="1200" dirty="0"/>
            </a:p>
          </p:txBody>
        </p:sp>
      </p:grpSp>
      <p:sp>
        <p:nvSpPr>
          <p:cNvPr id="16" name="Ορθογώνιο 15"/>
          <p:cNvSpPr/>
          <p:nvPr/>
        </p:nvSpPr>
        <p:spPr>
          <a:xfrm>
            <a:off x="1119560" y="3884790"/>
            <a:ext cx="3824312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Ομάδα 16"/>
          <p:cNvGrpSpPr/>
          <p:nvPr/>
        </p:nvGrpSpPr>
        <p:grpSpPr>
          <a:xfrm>
            <a:off x="1755341" y="3707670"/>
            <a:ext cx="3611549" cy="354240"/>
            <a:chOff x="1856132" y="2971681"/>
            <a:chExt cx="6967016" cy="354240"/>
          </a:xfrm>
        </p:grpSpPr>
        <p:sp>
          <p:nvSpPr>
            <p:cNvPr id="18" name="Στρογγυλεμένο ορθογώνιο 17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0" i="0" u="none" kern="1200" dirty="0" smtClean="0"/>
                <a:t>Καινοτομία Προϊόντος</a:t>
              </a:r>
              <a:r>
                <a:rPr lang="en-US" sz="1200" b="0" i="0" u="none" kern="1200" dirty="0" smtClean="0"/>
                <a:t> (Product Innovation)</a:t>
              </a:r>
              <a:endParaRPr lang="el-GR" sz="1200" b="0" i="0" u="none" kern="1200" dirty="0"/>
            </a:p>
          </p:txBody>
        </p:sp>
      </p:grpSp>
      <p:sp>
        <p:nvSpPr>
          <p:cNvPr id="20" name="Ορθογώνιο 19"/>
          <p:cNvSpPr/>
          <p:nvPr/>
        </p:nvSpPr>
        <p:spPr>
          <a:xfrm>
            <a:off x="1136853" y="4278350"/>
            <a:ext cx="3791167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Ομάδα 20"/>
          <p:cNvGrpSpPr/>
          <p:nvPr/>
        </p:nvGrpSpPr>
        <p:grpSpPr>
          <a:xfrm>
            <a:off x="1721271" y="4077072"/>
            <a:ext cx="3636653" cy="354240"/>
            <a:chOff x="1856132" y="2971681"/>
            <a:chExt cx="6967016" cy="354240"/>
          </a:xfrm>
        </p:grpSpPr>
        <p:sp>
          <p:nvSpPr>
            <p:cNvPr id="22" name="Στρογγυλεμένο ορθογώνιο 21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0" i="0" u="none" kern="1200" dirty="0" smtClean="0"/>
                <a:t>Καινοτομία Διαδικασίας (</a:t>
              </a:r>
              <a:r>
                <a:rPr lang="en-US" sz="1200" b="0" i="0" u="none" kern="1200" dirty="0" smtClean="0"/>
                <a:t>Process Innovation)</a:t>
              </a:r>
              <a:endParaRPr lang="el-GR" sz="1200" b="0" i="0" u="none" kern="1200" dirty="0"/>
            </a:p>
          </p:txBody>
        </p:sp>
      </p:grpSp>
      <p:sp>
        <p:nvSpPr>
          <p:cNvPr id="24" name="Ορθογώνιο 23"/>
          <p:cNvSpPr/>
          <p:nvPr/>
        </p:nvSpPr>
        <p:spPr>
          <a:xfrm>
            <a:off x="1119560" y="4678154"/>
            <a:ext cx="3800499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Ομάδα 24"/>
          <p:cNvGrpSpPr/>
          <p:nvPr/>
        </p:nvGrpSpPr>
        <p:grpSpPr>
          <a:xfrm>
            <a:off x="1720756" y="4475114"/>
            <a:ext cx="3610112" cy="354240"/>
            <a:chOff x="1856132" y="2971681"/>
            <a:chExt cx="6967016" cy="354240"/>
          </a:xfrm>
        </p:grpSpPr>
        <p:sp>
          <p:nvSpPr>
            <p:cNvPr id="26" name="Στρογγυλεμένο ορθογώνιο 25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kern="1200" dirty="0" err="1" smtClean="0"/>
                <a:t>Οργανωσιακή</a:t>
              </a:r>
              <a:r>
                <a:rPr lang="el-GR" sz="1200" kern="1200" dirty="0" smtClean="0"/>
                <a:t> </a:t>
              </a:r>
              <a:r>
                <a:rPr lang="el-GR" sz="1200" b="0" i="0" u="none" kern="1200" dirty="0" smtClean="0"/>
                <a:t>Καινοτομία </a:t>
              </a:r>
              <a:endParaRPr lang="el-GR" sz="1200" b="0" i="0" u="none" kern="1200" dirty="0"/>
            </a:p>
          </p:txBody>
        </p:sp>
      </p:grpSp>
      <p:sp>
        <p:nvSpPr>
          <p:cNvPr id="28" name="Ορθογώνιο 27"/>
          <p:cNvSpPr/>
          <p:nvPr/>
        </p:nvSpPr>
        <p:spPr>
          <a:xfrm>
            <a:off x="1119560" y="5071714"/>
            <a:ext cx="4211307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Ομάδα 28"/>
          <p:cNvGrpSpPr/>
          <p:nvPr/>
        </p:nvGrpSpPr>
        <p:grpSpPr>
          <a:xfrm>
            <a:off x="1703462" y="4866258"/>
            <a:ext cx="3636431" cy="354240"/>
            <a:chOff x="1856132" y="2971681"/>
            <a:chExt cx="6967016" cy="354240"/>
          </a:xfrm>
        </p:grpSpPr>
        <p:sp>
          <p:nvSpPr>
            <p:cNvPr id="30" name="Στρογγυλεμένο ορθογώνιο 29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0" i="0" u="none" kern="1200" dirty="0" smtClean="0"/>
                <a:t>Καινοτομία</a:t>
              </a:r>
              <a:r>
                <a:rPr lang="en-US" sz="1200" b="0" i="0" u="none" kern="1200" dirty="0" smtClean="0"/>
                <a:t> </a:t>
              </a:r>
              <a:r>
                <a:rPr lang="el-GR" sz="1200" b="0" i="0" u="none" kern="1200" dirty="0" smtClean="0"/>
                <a:t>Μάρκετινγκ </a:t>
              </a:r>
              <a:endParaRPr lang="el-GR" sz="1200" b="0" i="0" u="none" kern="1200" dirty="0"/>
            </a:p>
          </p:txBody>
        </p:sp>
      </p:grpSp>
      <p:sp>
        <p:nvSpPr>
          <p:cNvPr id="32" name="Ορθογώνιο 31"/>
          <p:cNvSpPr/>
          <p:nvPr/>
        </p:nvSpPr>
        <p:spPr>
          <a:xfrm>
            <a:off x="6304136" y="3497709"/>
            <a:ext cx="3824312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Ομάδα 32"/>
          <p:cNvGrpSpPr/>
          <p:nvPr/>
        </p:nvGrpSpPr>
        <p:grpSpPr>
          <a:xfrm>
            <a:off x="6922624" y="3320589"/>
            <a:ext cx="3637872" cy="354240"/>
            <a:chOff x="1856132" y="2971681"/>
            <a:chExt cx="6967016" cy="354240"/>
          </a:xfrm>
        </p:grpSpPr>
        <p:sp>
          <p:nvSpPr>
            <p:cNvPr id="34" name="Στρογγυλεμένο ορθογώνιο 33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0" i="0" u="none" kern="1200" dirty="0" smtClean="0"/>
                <a:t>Κοινωνική Καινοτομία</a:t>
              </a:r>
              <a:endParaRPr lang="el-GR" sz="1200" b="0" i="0" u="none" kern="1200" dirty="0"/>
            </a:p>
          </p:txBody>
        </p:sp>
      </p:grpSp>
      <p:sp>
        <p:nvSpPr>
          <p:cNvPr id="36" name="Ορθογώνιο 35"/>
          <p:cNvSpPr/>
          <p:nvPr/>
        </p:nvSpPr>
        <p:spPr>
          <a:xfrm>
            <a:off x="6304136" y="3883892"/>
            <a:ext cx="3824312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Ομάδα 36"/>
          <p:cNvGrpSpPr/>
          <p:nvPr/>
        </p:nvGrpSpPr>
        <p:grpSpPr>
          <a:xfrm>
            <a:off x="6939917" y="3706772"/>
            <a:ext cx="3611549" cy="354240"/>
            <a:chOff x="1856132" y="2971681"/>
            <a:chExt cx="6967016" cy="354240"/>
          </a:xfrm>
        </p:grpSpPr>
        <p:sp>
          <p:nvSpPr>
            <p:cNvPr id="38" name="Στρογγυλεμένο ορθογώνιο 37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0" i="0" u="none" kern="1200" dirty="0" smtClean="0"/>
                <a:t>Ανοι</a:t>
              </a:r>
              <a:r>
                <a:rPr lang="el-GR" sz="1200" kern="1200" dirty="0" smtClean="0"/>
                <a:t>χτή Καινοτομία</a:t>
              </a:r>
              <a:endParaRPr lang="el-GR" sz="1200" b="0" i="0" u="none" kern="1200" dirty="0"/>
            </a:p>
          </p:txBody>
        </p:sp>
      </p:grpSp>
      <p:sp>
        <p:nvSpPr>
          <p:cNvPr id="40" name="Ορθογώνιο 39"/>
          <p:cNvSpPr/>
          <p:nvPr/>
        </p:nvSpPr>
        <p:spPr>
          <a:xfrm>
            <a:off x="6321429" y="4277452"/>
            <a:ext cx="3791167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Ομάδα 40"/>
          <p:cNvGrpSpPr/>
          <p:nvPr/>
        </p:nvGrpSpPr>
        <p:grpSpPr>
          <a:xfrm>
            <a:off x="6905847" y="4076174"/>
            <a:ext cx="3636653" cy="354240"/>
            <a:chOff x="1856132" y="2971681"/>
            <a:chExt cx="6967016" cy="354240"/>
          </a:xfrm>
        </p:grpSpPr>
        <p:sp>
          <p:nvSpPr>
            <p:cNvPr id="42" name="Στρογγυλεμένο ορθογώνιο 41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0" i="0" u="none" kern="1200" dirty="0" smtClean="0"/>
                <a:t>Καινοτομία Δημοσίου Τομέα</a:t>
              </a:r>
              <a:endParaRPr lang="el-GR" sz="1200" b="0" i="0" u="none" kern="1200" dirty="0"/>
            </a:p>
          </p:txBody>
        </p:sp>
      </p:grpSp>
      <p:sp>
        <p:nvSpPr>
          <p:cNvPr id="44" name="Ορθογώνιο 43"/>
          <p:cNvSpPr/>
          <p:nvPr/>
        </p:nvSpPr>
        <p:spPr>
          <a:xfrm>
            <a:off x="6304136" y="4677256"/>
            <a:ext cx="3800499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Ομάδα 44"/>
          <p:cNvGrpSpPr/>
          <p:nvPr/>
        </p:nvGrpSpPr>
        <p:grpSpPr>
          <a:xfrm>
            <a:off x="6905332" y="4474216"/>
            <a:ext cx="3610112" cy="354240"/>
            <a:chOff x="1856132" y="2971681"/>
            <a:chExt cx="6967016" cy="354240"/>
          </a:xfrm>
        </p:grpSpPr>
        <p:sp>
          <p:nvSpPr>
            <p:cNvPr id="46" name="Στρογγυλεμένο ορθογώνιο 45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kern="1200" dirty="0" smtClean="0"/>
                <a:t>Περιβαλλοντική ή Πράσινη Καινοτομία</a:t>
              </a:r>
              <a:endParaRPr lang="el-GR" sz="1200" b="0" i="0" u="none" kern="1200" dirty="0"/>
            </a:p>
          </p:txBody>
        </p:sp>
      </p:grpSp>
      <p:sp>
        <p:nvSpPr>
          <p:cNvPr id="48" name="Ορθογώνιο 47"/>
          <p:cNvSpPr/>
          <p:nvPr/>
        </p:nvSpPr>
        <p:spPr>
          <a:xfrm>
            <a:off x="6304136" y="5070816"/>
            <a:ext cx="4211307" cy="3024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Ομάδα 48"/>
          <p:cNvGrpSpPr/>
          <p:nvPr/>
        </p:nvGrpSpPr>
        <p:grpSpPr>
          <a:xfrm>
            <a:off x="6888038" y="4865360"/>
            <a:ext cx="3636431" cy="354240"/>
            <a:chOff x="1856132" y="2971681"/>
            <a:chExt cx="6967016" cy="354240"/>
          </a:xfrm>
        </p:grpSpPr>
        <p:sp>
          <p:nvSpPr>
            <p:cNvPr id="50" name="Στρογγυλεμένο ορθογώνιο 49"/>
            <p:cNvSpPr/>
            <p:nvPr/>
          </p:nvSpPr>
          <p:spPr>
            <a:xfrm>
              <a:off x="1856132" y="2971681"/>
              <a:ext cx="6967016" cy="35424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Στρογγυλεμένο ορθογώνιο 4"/>
            <p:cNvSpPr/>
            <p:nvPr/>
          </p:nvSpPr>
          <p:spPr>
            <a:xfrm>
              <a:off x="1873425" y="2988974"/>
              <a:ext cx="6932430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3337" tIns="0" rIns="263337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kern="1200" dirty="0" smtClean="0"/>
                <a:t>Μη τεχνολογική Καινοτομία</a:t>
              </a:r>
              <a:r>
                <a:rPr lang="el-GR" sz="1200" b="0" i="0" u="none" kern="1200" dirty="0" smtClean="0"/>
                <a:t> </a:t>
              </a:r>
              <a:endParaRPr lang="el-GR" sz="1200" b="0" i="0" u="non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941460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Καινοτομία Προϊόντος</a:t>
            </a: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Innovation)</a:t>
            </a:r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6916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Καινοτομία προϊόντος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191344" y="1435258"/>
            <a:ext cx="64807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Η </a:t>
            </a:r>
            <a:r>
              <a:rPr lang="el-GR" sz="2400" dirty="0">
                <a:solidFill>
                  <a:srgbClr val="006666"/>
                </a:solidFill>
              </a:rPr>
              <a:t>εισαγωγή ενός αγαθού/υπηρεσίας που είναι νέο/νέα ή σημαντικά βελτιωμένο/η ως προς τα γνωρίσματά του ή τις χρήσεις για τις οποίες προορίζεται.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2400" dirty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6666"/>
                </a:solidFill>
              </a:rPr>
              <a:t>Αυτό το είδος καινοτομίας συνεπάγεται σημαντικές βελτιώσεις των τεχνικών προδιαγραφών, των συστατικών μερών και των υλικών, του ενσωματωμένου λογισμικού, του φιλικού χαρακτήρα προς το χρήστη ή άλλων λειτουργικών χαρακτηριστικών.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</p:txBody>
      </p:sp>
      <p:sp>
        <p:nvSpPr>
          <p:cNvPr id="8" name="Ορθογώνιο 1"/>
          <p:cNvSpPr>
            <a:spLocks noChangeArrowheads="1"/>
          </p:cNvSpPr>
          <p:nvPr/>
        </p:nvSpPr>
        <p:spPr bwMode="auto">
          <a:xfrm>
            <a:off x="7896200" y="1556792"/>
            <a:ext cx="331293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l-GR" altLang="en-US" sz="1600" kern="1200" dirty="0" smtClean="0">
                <a:solidFill>
                  <a:srgbClr val="006666"/>
                </a:solidFill>
                <a:latin typeface="Arial Narrow" panose="020B0606020202030204" pitchFamily="34" charset="0"/>
                <a:ea typeface="+mn-ea"/>
              </a:rPr>
              <a:t>Παραδείγματα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l-GR" altLang="en-US" sz="1600" kern="1200" dirty="0" smtClean="0">
                <a:solidFill>
                  <a:srgbClr val="006666"/>
                </a:solidFill>
                <a:latin typeface="Arial Narrow" panose="020B0606020202030204" pitchFamily="34" charset="0"/>
                <a:ea typeface="+mn-ea"/>
              </a:rPr>
              <a:t>το </a:t>
            </a:r>
            <a:r>
              <a:rPr lang="el-GR" altLang="en-US" sz="1600" kern="1200" dirty="0">
                <a:solidFill>
                  <a:srgbClr val="006666"/>
                </a:solidFill>
                <a:latin typeface="Arial Narrow" panose="020B0606020202030204" pitchFamily="34" charset="0"/>
                <a:ea typeface="+mn-ea"/>
              </a:rPr>
              <a:t>πρώτο φορητό MP3 </a:t>
            </a:r>
            <a:r>
              <a:rPr lang="el-GR" altLang="en-US" sz="1600" kern="1200" dirty="0" err="1">
                <a:solidFill>
                  <a:srgbClr val="006666"/>
                </a:solidFill>
                <a:latin typeface="Arial Narrow" panose="020B0606020202030204" pitchFamily="34" charset="0"/>
                <a:ea typeface="+mn-ea"/>
              </a:rPr>
              <a:t>player</a:t>
            </a:r>
            <a:r>
              <a:rPr lang="el-GR" altLang="en-US" sz="1600" kern="1200" dirty="0">
                <a:solidFill>
                  <a:srgbClr val="006666"/>
                </a:solidFill>
                <a:latin typeface="Arial Narrow" panose="020B0606020202030204" pitchFamily="34" charset="0"/>
                <a:ea typeface="+mn-ea"/>
              </a:rPr>
              <a:t>,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l-GR" altLang="en-US" sz="1600" kern="1200" dirty="0">
                <a:solidFill>
                  <a:srgbClr val="006666"/>
                </a:solidFill>
                <a:latin typeface="Arial Narrow" panose="020B0606020202030204" pitchFamily="34" charset="0"/>
                <a:ea typeface="+mn-ea"/>
              </a:rPr>
              <a:t>η εισαγωγή του συστήματος πέδησης ABS,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l-GR" altLang="en-US" sz="1600" kern="1200" dirty="0">
                <a:solidFill>
                  <a:srgbClr val="006666"/>
                </a:solidFill>
                <a:latin typeface="Arial Narrow" panose="020B0606020202030204" pitchFamily="34" charset="0"/>
                <a:ea typeface="+mn-ea"/>
              </a:rPr>
              <a:t>το GPS (Παγκόσμιο Σύστημα Εντοπισμού Θέσης),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l-GR" altLang="en-US" sz="1600" kern="1200" dirty="0">
                <a:solidFill>
                  <a:srgbClr val="006666"/>
                </a:solidFill>
                <a:latin typeface="Arial Narrow" panose="020B0606020202030204" pitchFamily="34" charset="0"/>
                <a:ea typeface="+mn-ea"/>
              </a:rPr>
              <a:t>συστήματα πλοήγησης ή άλλες βελτιώσεις υποσυστημάτων των </a:t>
            </a:r>
            <a:r>
              <a:rPr lang="el-GR" altLang="en-US" sz="1600" kern="1200" dirty="0" smtClean="0">
                <a:solidFill>
                  <a:srgbClr val="006666"/>
                </a:solidFill>
                <a:latin typeface="Arial Narrow" panose="020B0606020202030204" pitchFamily="34" charset="0"/>
                <a:ea typeface="+mn-ea"/>
              </a:rPr>
              <a:t>αυτοκινήτων</a:t>
            </a:r>
            <a:endParaRPr lang="el-GR" altLang="en-US" sz="1600" kern="1200" dirty="0">
              <a:solidFill>
                <a:srgbClr val="006666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48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1AD7352-55A9-4176-BB30-07A07A72ECBD}"/>
              </a:ext>
            </a:extLst>
          </p:cNvPr>
          <p:cNvSpPr/>
          <p:nvPr/>
        </p:nvSpPr>
        <p:spPr>
          <a:xfrm>
            <a:off x="0" y="-44624"/>
            <a:ext cx="12192000" cy="685800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2C909A47-82AA-4D74-9E6D-D23C2408409B}"/>
              </a:ext>
            </a:extLst>
          </p:cNvPr>
          <p:cNvSpPr/>
          <p:nvPr/>
        </p:nvSpPr>
        <p:spPr>
          <a:xfrm>
            <a:off x="-24680" y="2060848"/>
            <a:ext cx="1221668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Καινοτομία Διαδικασίας</a:t>
            </a:r>
          </a:p>
          <a:p>
            <a:pPr algn="ctr"/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Innovation)</a:t>
            </a:r>
            <a:r>
              <a:rPr lang="el-GR" sz="2400" b="1" spc="6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4400" b="1" spc="600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1379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>
            <a:extLst>
              <a:ext uri="{FF2B5EF4-FFF2-40B4-BE49-F238E27FC236}">
                <a16:creationId xmlns="" xmlns:a16="http://schemas.microsoft.com/office/drawing/2014/main" id="{8C8B08E4-4807-4076-B85F-A787835C93E1}"/>
              </a:ext>
            </a:extLst>
          </p:cNvPr>
          <p:cNvSpPr/>
          <p:nvPr/>
        </p:nvSpPr>
        <p:spPr>
          <a:xfrm>
            <a:off x="16405" y="5561856"/>
            <a:ext cx="4392488" cy="1296144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="" xmlns:a16="http://schemas.microsoft.com/office/drawing/2014/main" id="{3B769559-945D-413E-9559-A9CACBFD5354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12192000" cy="88356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l-GR" dirty="0" smtClean="0">
                <a:solidFill>
                  <a:srgbClr val="FFFFFF"/>
                </a:solidFill>
              </a:rPr>
              <a:t>Καινοτομία διαδικασίας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Γραφικό 9" descr="Επιχειρηματική ανάπτυξη περίγραμμα">
            <a:extLst>
              <a:ext uri="{FF2B5EF4-FFF2-40B4-BE49-F238E27FC236}">
                <a16:creationId xmlns="" xmlns:a16="http://schemas.microsoft.com/office/drawing/2014/main" id="{9D98A8C6-FB71-4DB0-A8C3-F38E2B2E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3427" y="5345832"/>
            <a:ext cx="1512168" cy="15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D495E-E5C6-DDF4-B2B3-D913C149E88D}"/>
              </a:ext>
            </a:extLst>
          </p:cNvPr>
          <p:cNvSpPr txBox="1"/>
          <p:nvPr/>
        </p:nvSpPr>
        <p:spPr>
          <a:xfrm>
            <a:off x="479376" y="1772816"/>
            <a:ext cx="115932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srgbClr val="006666"/>
                </a:solidFill>
              </a:rPr>
              <a:t>Είναι </a:t>
            </a:r>
            <a:r>
              <a:rPr lang="el-GR" sz="2400" dirty="0">
                <a:solidFill>
                  <a:srgbClr val="006666"/>
                </a:solidFill>
              </a:rPr>
              <a:t>συνήθως μια εσωτερική επιχειρησιακή καινοτομία.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6666"/>
                </a:solidFill>
              </a:rPr>
              <a:t>Είναι η εφαρμογή μίας νέας ή σημαντικά βελτιωμένης μεθόδου παραγωγής ή παράδοσης.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6666"/>
                </a:solidFill>
              </a:rPr>
              <a:t>Εμπεριέχει σημαντικές αλλαγές στις τεχνικές, την τεχνολογία, τον εξοπλισμό και/ ή το λογισμικό.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6666"/>
                </a:solidFill>
              </a:rPr>
              <a:t>Συνεπάγεται τη χρήση τεχνολογίας στις αλυσίδες παραγωγής και προμήθειας ή ακόμη και στις μεθόδους πωλήσεων και λογιστικής.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6666"/>
                </a:solidFill>
              </a:rPr>
              <a:t>Ένα από τα καλύτερα παραδείγματα καινοτομίας της διαδικασίας είναι πρώτη κινούμενη γραμμή συναρμολόγησης αυτοκινήτου Ford στον κόσμο. Αυτή η διαδικασία συντόμευσε το χρόνο που χρειάστηκε για την παραγωγή ενός μόνο οχήματος από 12ώρες έως 90 λεπτά.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6666"/>
              </a:solidFill>
            </a:endParaRPr>
          </a:p>
          <a:p>
            <a:endParaRPr lang="el-GR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08_Key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494B69"/>
      </a:accent1>
      <a:accent2>
        <a:srgbClr val="695D7A"/>
      </a:accent2>
      <a:accent3>
        <a:srgbClr val="9F5B72"/>
      </a:accent3>
      <a:accent4>
        <a:srgbClr val="D8707C"/>
      </a:accent4>
      <a:accent5>
        <a:srgbClr val="FDA85A"/>
      </a:accent5>
      <a:accent6>
        <a:srgbClr val="FDCD5A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Eclips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lips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Custom 4">
      <a:dk1>
        <a:srgbClr val="000000"/>
      </a:dk1>
      <a:lt1>
        <a:srgbClr val="FFFFFF"/>
      </a:lt1>
      <a:dk2>
        <a:srgbClr val="0A385E"/>
      </a:dk2>
      <a:lt2>
        <a:srgbClr val="D6417A"/>
      </a:lt2>
      <a:accent1>
        <a:srgbClr val="F6F9E0"/>
      </a:accent1>
      <a:accent2>
        <a:srgbClr val="E8F2A5"/>
      </a:accent2>
      <a:accent3>
        <a:srgbClr val="C1E27A"/>
      </a:accent3>
      <a:accent4>
        <a:srgbClr val="75B134"/>
      </a:accent4>
      <a:accent5>
        <a:srgbClr val="2A7944"/>
      </a:accent5>
      <a:accent6>
        <a:srgbClr val="5886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Custom 4">
      <a:dk1>
        <a:srgbClr val="000000"/>
      </a:dk1>
      <a:lt1>
        <a:srgbClr val="FFFFFF"/>
      </a:lt1>
      <a:dk2>
        <a:srgbClr val="0A385E"/>
      </a:dk2>
      <a:lt2>
        <a:srgbClr val="D6417A"/>
      </a:lt2>
      <a:accent1>
        <a:srgbClr val="F6F9E0"/>
      </a:accent1>
      <a:accent2>
        <a:srgbClr val="E8F2A5"/>
      </a:accent2>
      <a:accent3>
        <a:srgbClr val="C1E27A"/>
      </a:accent3>
      <a:accent4>
        <a:srgbClr val="75B134"/>
      </a:accent4>
      <a:accent5>
        <a:srgbClr val="2A7944"/>
      </a:accent5>
      <a:accent6>
        <a:srgbClr val="5886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Custom 4">
      <a:dk1>
        <a:srgbClr val="000000"/>
      </a:dk1>
      <a:lt1>
        <a:srgbClr val="FFFFFF"/>
      </a:lt1>
      <a:dk2>
        <a:srgbClr val="0A385E"/>
      </a:dk2>
      <a:lt2>
        <a:srgbClr val="D6417A"/>
      </a:lt2>
      <a:accent1>
        <a:srgbClr val="F6F9E0"/>
      </a:accent1>
      <a:accent2>
        <a:srgbClr val="E8F2A5"/>
      </a:accent2>
      <a:accent3>
        <a:srgbClr val="C1E27A"/>
      </a:accent3>
      <a:accent4>
        <a:srgbClr val="75B134"/>
      </a:accent4>
      <a:accent5>
        <a:srgbClr val="2A7944"/>
      </a:accent5>
      <a:accent6>
        <a:srgbClr val="5886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tents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13041</TotalTime>
  <Words>1443</Words>
  <Application>Microsoft Office PowerPoint</Application>
  <PresentationFormat>Ευρεία οθόνη</PresentationFormat>
  <Paragraphs>255</Paragraphs>
  <Slides>34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9</vt:i4>
      </vt:variant>
      <vt:variant>
        <vt:lpstr>Τίτλοι διαφανειών</vt:lpstr>
      </vt:variant>
      <vt:variant>
        <vt:i4>34</vt:i4>
      </vt:variant>
    </vt:vector>
  </HeadingPairs>
  <TitlesOfParts>
    <vt:vector size="56" baseType="lpstr">
      <vt:lpstr>Calibri</vt:lpstr>
      <vt:lpstr>Segoe UI</vt:lpstr>
      <vt:lpstr>Book Antiqua</vt:lpstr>
      <vt:lpstr>Arial</vt:lpstr>
      <vt:lpstr>Times New Roman</vt:lpstr>
      <vt:lpstr>Verdana</vt:lpstr>
      <vt:lpstr>Arial Black</vt:lpstr>
      <vt:lpstr>Roboto</vt:lpstr>
      <vt:lpstr>Arial Narrow</vt:lpstr>
      <vt:lpstr>Arial Unicode MS</vt:lpstr>
      <vt:lpstr>Wingdings</vt:lpstr>
      <vt:lpstr>Aharoni</vt:lpstr>
      <vt:lpstr>Calibri Light</vt:lpstr>
      <vt:lpstr>Office Theme</vt:lpstr>
      <vt:lpstr>Default Theme</vt:lpstr>
      <vt:lpstr>Eclipse</vt:lpstr>
      <vt:lpstr>1_Eclipse</vt:lpstr>
      <vt:lpstr>1_Office Theme</vt:lpstr>
      <vt:lpstr>2_Office Theme</vt:lpstr>
      <vt:lpstr>3_Office Theme</vt:lpstr>
      <vt:lpstr>Contents Slide Master</vt:lpstr>
      <vt:lpstr>5_Office Theme</vt:lpstr>
      <vt:lpstr>Καινοτομία, Επιχειρηματικότητα και Φυσικό Περιβάλλον </vt:lpstr>
      <vt:lpstr>Προσπαθώντας να κατανοήσουμε τη δημόσια επιχειρηματικότητα...</vt:lpstr>
      <vt:lpstr>...πρέπει πρώτα να κατανοήσουμε την επιχειρηματικότητα</vt:lpstr>
      <vt:lpstr>Και πρώτα απ’ όλα την καινοτομία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Καινοτομία για τη βιωσιμότητα: </vt:lpstr>
      <vt:lpstr>Οφέλη από την υιοθέτηση ESG στρατηγικής</vt:lpstr>
      <vt:lpstr>Μελέτη Περίπτωσης</vt:lpstr>
      <vt:lpstr>Παρουσίαση του PowerPoint</vt:lpstr>
      <vt:lpstr> European Innovation Scoreboard </vt:lpstr>
      <vt:lpstr>Βασικές Δεξιότητες ΔΥ για την καινοτομία του δημοσίου τομέα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Magda Karayianni</dc:creator>
  <cp:lastModifiedBy>Ελισάβετ Κουσίνα</cp:lastModifiedBy>
  <cp:revision>1099</cp:revision>
  <cp:lastPrinted>2021-06-28T16:14:08Z</cp:lastPrinted>
  <dcterms:created xsi:type="dcterms:W3CDTF">2019-09-02T08:29:26Z</dcterms:created>
  <dcterms:modified xsi:type="dcterms:W3CDTF">2025-06-30T15:12:09Z</dcterms:modified>
</cp:coreProperties>
</file>