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1"/>
  </p:notesMasterIdLst>
  <p:sldIdLst>
    <p:sldId id="256" r:id="rId2"/>
    <p:sldId id="257" r:id="rId3"/>
    <p:sldId id="258" r:id="rId4"/>
    <p:sldId id="266" r:id="rId5"/>
    <p:sldId id="270" r:id="rId6"/>
    <p:sldId id="331" r:id="rId7"/>
    <p:sldId id="352" r:id="rId8"/>
    <p:sldId id="332" r:id="rId9"/>
    <p:sldId id="353"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0036" autoAdjust="0"/>
  </p:normalViewPr>
  <p:slideViewPr>
    <p:cSldViewPr>
      <p:cViewPr>
        <p:scale>
          <a:sx n="60" d="100"/>
          <a:sy n="60" d="100"/>
        </p:scale>
        <p:origin x="1616"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3EDF2A-E763-4647-835A-8688456ED8C9}" type="datetimeFigureOut">
              <a:rPr lang="el-GR" smtClean="0"/>
              <a:t>16/6/2021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5623E9-7F70-49F3-9E4F-F99DD9F511A7}" type="slidenum">
              <a:rPr lang="el-GR" smtClean="0"/>
              <a:t>‹#›</a:t>
            </a:fld>
            <a:endParaRPr lang="el-GR"/>
          </a:p>
        </p:txBody>
      </p:sp>
    </p:spTree>
    <p:extLst>
      <p:ext uri="{BB962C8B-B14F-4D97-AF65-F5344CB8AC3E}">
        <p14:creationId xmlns:p14="http://schemas.microsoft.com/office/powerpoint/2010/main" val="495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5</a:t>
            </a:fld>
            <a:endParaRPr lang="el-GR"/>
          </a:p>
        </p:txBody>
      </p:sp>
    </p:spTree>
    <p:extLst>
      <p:ext uri="{BB962C8B-B14F-4D97-AF65-F5344CB8AC3E}">
        <p14:creationId xmlns:p14="http://schemas.microsoft.com/office/powerpoint/2010/main" val="2423275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6</a:t>
            </a:fld>
            <a:endParaRPr lang="el-GR"/>
          </a:p>
        </p:txBody>
      </p:sp>
    </p:spTree>
    <p:extLst>
      <p:ext uri="{BB962C8B-B14F-4D97-AF65-F5344CB8AC3E}">
        <p14:creationId xmlns:p14="http://schemas.microsoft.com/office/powerpoint/2010/main" val="1645331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7</a:t>
            </a:fld>
            <a:endParaRPr lang="el-GR"/>
          </a:p>
        </p:txBody>
      </p:sp>
    </p:spTree>
    <p:extLst>
      <p:ext uri="{BB962C8B-B14F-4D97-AF65-F5344CB8AC3E}">
        <p14:creationId xmlns:p14="http://schemas.microsoft.com/office/powerpoint/2010/main" val="1792136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8</a:t>
            </a:fld>
            <a:endParaRPr lang="el-GR"/>
          </a:p>
        </p:txBody>
      </p:sp>
    </p:spTree>
    <p:extLst>
      <p:ext uri="{BB962C8B-B14F-4D97-AF65-F5344CB8AC3E}">
        <p14:creationId xmlns:p14="http://schemas.microsoft.com/office/powerpoint/2010/main" val="4178707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9</a:t>
            </a:fld>
            <a:endParaRPr lang="el-GR"/>
          </a:p>
        </p:txBody>
      </p:sp>
    </p:spTree>
    <p:extLst>
      <p:ext uri="{BB962C8B-B14F-4D97-AF65-F5344CB8AC3E}">
        <p14:creationId xmlns:p14="http://schemas.microsoft.com/office/powerpoint/2010/main" val="2574801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l-GR"/>
              <a:t>Στυλ κύριου τίτλου</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4D5980F-2BDA-40E7-AED3-EC39CD404B0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a:t>Στυλ κύριου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7" name="Date Placeholder 6"/>
          <p:cNvSpPr>
            <a:spLocks noGrp="1"/>
          </p:cNvSpPr>
          <p:nvPr>
            <p:ph type="dt" sz="half" idx="10"/>
          </p:nvPr>
        </p:nvSpPr>
        <p:spPr/>
        <p:txBody>
          <a:bodyPr/>
          <a:lstStyle/>
          <a:p>
            <a:fld id="{780F73CB-D7AC-4A5E-B2E2-561B624E0069}" type="datetimeFigureOut">
              <a:rPr lang="el-GR" smtClean="0"/>
              <a:t>16/6/2021</a:t>
            </a:fld>
            <a:endParaRPr lang="el-GR"/>
          </a:p>
        </p:txBody>
      </p:sp>
      <p:sp>
        <p:nvSpPr>
          <p:cNvPr id="8" name="Slide Number Placeholder 7"/>
          <p:cNvSpPr>
            <a:spLocks noGrp="1"/>
          </p:cNvSpPr>
          <p:nvPr>
            <p:ph type="sldNum" sz="quarter" idx="11"/>
          </p:nvPr>
        </p:nvSpPr>
        <p:spPr/>
        <p:txBody>
          <a:bodyPr/>
          <a:lstStyle/>
          <a:p>
            <a:fld id="{94D5980F-2BDA-40E7-AED3-EC39CD404B05}" type="slidenum">
              <a:rPr lang="el-GR" smtClean="0"/>
              <a:t>‹#›</a:t>
            </a:fld>
            <a:endParaRPr lang="el-GR"/>
          </a:p>
        </p:txBody>
      </p:sp>
      <p:sp>
        <p:nvSpPr>
          <p:cNvPr id="9" name="Footer Placeholder 8"/>
          <p:cNvSpPr>
            <a:spLocks noGrp="1"/>
          </p:cNvSpPr>
          <p:nvPr>
            <p:ph type="ftr" sz="quarter" idx="12"/>
          </p:nvPr>
        </p:nvSpPr>
        <p:spPr/>
        <p:txBody>
          <a:bodyPr/>
          <a:lstStyle/>
          <a:p>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l-GR"/>
              <a:t>Στυλ υποδείγματος κειμένου</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780F73CB-D7AC-4A5E-B2E2-561B624E0069}" type="datetimeFigureOut">
              <a:rPr lang="el-GR" smtClean="0"/>
              <a:t>16/6/2021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780F73CB-D7AC-4A5E-B2E2-561B624E0069}" type="datetimeFigureOut">
              <a:rPr lang="el-GR" smtClean="0"/>
              <a:t>16/6/2021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0F73CB-D7AC-4A5E-B2E2-561B624E0069}" type="datetimeFigureOut">
              <a:rPr lang="el-GR" smtClean="0"/>
              <a:t>16/6/2021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
        <p:nvSpPr>
          <p:cNvPr id="8" name="Title 7"/>
          <p:cNvSpPr>
            <a:spLocks noGrp="1"/>
          </p:cNvSpPr>
          <p:nvPr>
            <p:ph type="title"/>
          </p:nvPr>
        </p:nvSpPr>
        <p:spPr/>
        <p:txBody>
          <a:bodyPr/>
          <a:lstStyle/>
          <a:p>
            <a:r>
              <a:rPr lang="el-GR"/>
              <a:t>Στυλ κύριου τίτλου</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4D5980F-2BDA-40E7-AED3-EC39CD404B05}" type="slidenum">
              <a:rPr lang="el-GR" smtClean="0"/>
              <a:t>‹#›</a:t>
            </a:fld>
            <a:endParaRPr lang="el-G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l-GR"/>
              <a:t>Στυλ κύριου τίτλου</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780F73CB-D7AC-4A5E-B2E2-561B624E0069}" type="datetimeFigureOut">
              <a:rPr lang="el-GR" smtClean="0"/>
              <a:t>16/6/2021</a:t>
            </a:fld>
            <a:endParaRPr lang="el-GR"/>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l-GR"/>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94D5980F-2BDA-40E7-AED3-EC39CD404B05}" type="slidenum">
              <a:rPr lang="el-GR" smtClean="0"/>
              <a:t>‹#›</a:t>
            </a:fld>
            <a:endParaRPr lang="el-G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3600" b="1" dirty="0" err="1">
                <a:latin typeface="Calibri" panose="020F0502020204030204" pitchFamily="34" charset="0"/>
                <a:cs typeface="Calibri" panose="020F0502020204030204" pitchFamily="34" charset="0"/>
              </a:rPr>
              <a:t>Εθνικη</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σχολη</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δημοσιασ</a:t>
            </a:r>
            <a:r>
              <a:rPr lang="el-GR" sz="3600" b="1" dirty="0">
                <a:latin typeface="Calibri" panose="020F0502020204030204" pitchFamily="34" charset="0"/>
                <a:cs typeface="Calibri" panose="020F0502020204030204" pitchFamily="34" charset="0"/>
              </a:rPr>
              <a:t> </a:t>
            </a:r>
            <a:r>
              <a:rPr lang="el-GR" sz="3600" b="1" dirty="0" err="1">
                <a:latin typeface="Calibri" panose="020F0502020204030204" pitchFamily="34" charset="0"/>
                <a:cs typeface="Calibri" panose="020F0502020204030204" pitchFamily="34" charset="0"/>
              </a:rPr>
              <a:t>διοικησησ</a:t>
            </a:r>
            <a:r>
              <a:rPr lang="el-GR" sz="3600" b="1" dirty="0">
                <a:latin typeface="Calibri" panose="020F0502020204030204" pitchFamily="34" charset="0"/>
                <a:cs typeface="Calibri" panose="020F0502020204030204" pitchFamily="34" charset="0"/>
              </a:rPr>
              <a:t> &amp; </a:t>
            </a:r>
            <a:r>
              <a:rPr lang="el-GR" sz="3600" b="1" dirty="0" err="1">
                <a:latin typeface="Calibri" panose="020F0502020204030204" pitchFamily="34" charset="0"/>
                <a:cs typeface="Calibri" panose="020F0502020204030204" pitchFamily="34" charset="0"/>
              </a:rPr>
              <a:t>αυτοδιοικησησ</a:t>
            </a:r>
            <a:br>
              <a:rPr lang="el-GR" sz="3600" b="1" dirty="0">
                <a:latin typeface="Calibri" panose="020F0502020204030204" pitchFamily="34" charset="0"/>
                <a:cs typeface="Calibri" panose="020F0502020204030204" pitchFamily="34" charset="0"/>
              </a:rPr>
            </a:br>
            <a:r>
              <a:rPr lang="el-GR" sz="3200" dirty="0" err="1">
                <a:latin typeface="Calibri" panose="020F0502020204030204" pitchFamily="34" charset="0"/>
                <a:cs typeface="Calibri" panose="020F0502020204030204" pitchFamily="34" charset="0"/>
              </a:rPr>
              <a:t>κζ</a:t>
            </a:r>
            <a:r>
              <a:rPr lang="el-GR" sz="3200" dirty="0">
                <a:latin typeface="Calibri" panose="020F0502020204030204" pitchFamily="34" charset="0"/>
                <a:cs typeface="Calibri" panose="020F0502020204030204" pitchFamily="34" charset="0"/>
              </a:rPr>
              <a:t>’ </a:t>
            </a:r>
            <a:r>
              <a:rPr lang="el-GR" sz="3200" dirty="0" err="1">
                <a:latin typeface="Calibri" panose="020F0502020204030204" pitchFamily="34" charset="0"/>
                <a:cs typeface="Calibri" panose="020F0502020204030204" pitchFamily="34" charset="0"/>
              </a:rPr>
              <a:t>εκπαιδευτικη</a:t>
            </a:r>
            <a:r>
              <a:rPr lang="el-GR" sz="3200" dirty="0">
                <a:latin typeface="Calibri" panose="020F0502020204030204" pitchFamily="34" charset="0"/>
                <a:cs typeface="Calibri" panose="020F0502020204030204" pitchFamily="34" charset="0"/>
              </a:rPr>
              <a:t> </a:t>
            </a:r>
            <a:r>
              <a:rPr lang="el-GR" sz="3200" dirty="0" err="1">
                <a:latin typeface="Calibri" panose="020F0502020204030204" pitchFamily="34" charset="0"/>
                <a:cs typeface="Calibri" panose="020F0502020204030204" pitchFamily="34" charset="0"/>
              </a:rPr>
              <a:t>σειρα</a:t>
            </a:r>
            <a:endParaRPr lang="el-GR" sz="3200" dirty="0">
              <a:latin typeface="Calibri" panose="020F0502020204030204" pitchFamily="34" charset="0"/>
              <a:cs typeface="Calibri" panose="020F0502020204030204" pitchFamily="34" charset="0"/>
            </a:endParaRPr>
          </a:p>
        </p:txBody>
      </p:sp>
      <p:sp>
        <p:nvSpPr>
          <p:cNvPr id="3" name="Υπότιτλος 2"/>
          <p:cNvSpPr>
            <a:spLocks noGrp="1"/>
          </p:cNvSpPr>
          <p:nvPr>
            <p:ph type="subTitle" idx="1"/>
          </p:nvPr>
        </p:nvSpPr>
        <p:spPr>
          <a:xfrm>
            <a:off x="287524" y="4365104"/>
            <a:ext cx="8568952" cy="1828800"/>
          </a:xfrm>
        </p:spPr>
        <p:txBody>
          <a:bodyPr>
            <a:normAutofit/>
          </a:bodyPr>
          <a:lstStyle/>
          <a:p>
            <a:r>
              <a:rPr lang="el-GR" sz="2400" b="1" dirty="0" err="1">
                <a:latin typeface="Calibri" panose="020F0502020204030204" pitchFamily="34" charset="0"/>
                <a:cs typeface="Calibri" panose="020F0502020204030204" pitchFamily="34" charset="0"/>
              </a:rPr>
              <a:t>Οργανωσιακη</a:t>
            </a:r>
            <a:r>
              <a:rPr lang="el-GR" sz="2400" b="1" dirty="0">
                <a:latin typeface="Calibri" panose="020F0502020204030204" pitchFamily="34" charset="0"/>
                <a:cs typeface="Calibri" panose="020F0502020204030204" pitchFamily="34" charset="0"/>
              </a:rPr>
              <a:t> </a:t>
            </a:r>
            <a:r>
              <a:rPr lang="el-GR" sz="2400" b="1" dirty="0" err="1">
                <a:latin typeface="Calibri" panose="020F0502020204030204" pitchFamily="34" charset="0"/>
                <a:cs typeface="Calibri" panose="020F0502020204030204" pitchFamily="34" charset="0"/>
              </a:rPr>
              <a:t>συμπεριφορα</a:t>
            </a:r>
            <a:r>
              <a:rPr lang="el-GR" sz="2400" b="1" dirty="0">
                <a:latin typeface="Calibri" panose="020F0502020204030204" pitchFamily="34" charset="0"/>
                <a:cs typeface="Calibri" panose="020F0502020204030204" pitchFamily="34" charset="0"/>
              </a:rPr>
              <a:t> &amp; </a:t>
            </a:r>
            <a:r>
              <a:rPr lang="el-GR" sz="2400" b="1" dirty="0" err="1">
                <a:latin typeface="Calibri" panose="020F0502020204030204" pitchFamily="34" charset="0"/>
                <a:cs typeface="Calibri" panose="020F0502020204030204" pitchFamily="34" charset="0"/>
              </a:rPr>
              <a:t>ηγεσια</a:t>
            </a:r>
            <a:endParaRPr lang="el-GR" sz="2400" b="1"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7. </a:t>
            </a:r>
            <a:r>
              <a:rPr lang="el-GR" sz="2400" dirty="0" err="1">
                <a:latin typeface="Calibri" panose="020F0502020204030204" pitchFamily="34" charset="0"/>
                <a:cs typeface="Calibri" panose="020F0502020204030204" pitchFamily="34" charset="0"/>
              </a:rPr>
              <a:t>ηγεσια</a:t>
            </a:r>
            <a:endParaRPr lang="el-G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982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5791200" cy="1083568"/>
          </a:xfrm>
        </p:spPr>
        <p:txBody>
          <a:bodyPr/>
          <a:lstStyle/>
          <a:p>
            <a:r>
              <a:rPr lang="el-GR" b="1" dirty="0" err="1">
                <a:latin typeface="Calibri" panose="020F0502020204030204" pitchFamily="34" charset="0"/>
                <a:cs typeface="Calibri" panose="020F0502020204030204" pitchFamily="34" charset="0"/>
              </a:rPr>
              <a:t>ΠεριεχΟμενα</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323528" y="1412776"/>
            <a:ext cx="7620000" cy="4916760"/>
          </a:xfrm>
        </p:spPr>
        <p:txBody>
          <a:bodyPr>
            <a:noAutofit/>
          </a:bodyPr>
          <a:lstStyle/>
          <a:p>
            <a:pPr marL="342900" indent="-342900">
              <a:buFont typeface="Arial" panose="020B0604020202020204" pitchFamily="34" charset="0"/>
              <a:buChar char="•"/>
            </a:pPr>
            <a:r>
              <a:rPr lang="en-US" sz="2400" b="0" dirty="0">
                <a:latin typeface="Calibri" panose="020F0502020204030204" pitchFamily="34" charset="0"/>
                <a:cs typeface="Calibri" panose="020F0502020204030204" pitchFamily="34" charset="0"/>
              </a:rPr>
              <a:t>Check in</a:t>
            </a:r>
            <a:r>
              <a:rPr lang="el-GR" sz="2400" b="0" dirty="0">
                <a:latin typeface="Calibri" panose="020F0502020204030204" pitchFamily="34" charset="0"/>
                <a:cs typeface="Calibri" panose="020F0502020204030204" pitchFamily="34" charset="0"/>
              </a:rPr>
              <a:t> </a:t>
            </a:r>
          </a:p>
          <a:p>
            <a:pPr marL="342900" marR="95885" lvl="0" indent="-342900">
              <a:lnSpc>
                <a:spcPct val="150000"/>
              </a:lnSpc>
              <a:buFont typeface="Arial" panose="020B0604020202020204" pitchFamily="34" charset="0"/>
              <a:buChar char="•"/>
            </a:pPr>
            <a:r>
              <a:rPr lang="en-US" sz="2400" b="0" dirty="0">
                <a:latin typeface="Calibri" panose="020F0502020204030204" pitchFamily="34" charset="0"/>
                <a:cs typeface="Calibri" panose="020F0502020204030204" pitchFamily="34" charset="0"/>
              </a:rPr>
              <a:t>Manager </a:t>
            </a:r>
            <a:r>
              <a:rPr lang="el-GR" sz="2400" b="0" dirty="0">
                <a:latin typeface="Calibri" panose="020F0502020204030204" pitchFamily="34" charset="0"/>
                <a:cs typeface="Calibri" panose="020F0502020204030204" pitchFamily="34" charset="0"/>
              </a:rPr>
              <a:t>ή Ηγέτης</a:t>
            </a:r>
            <a:endParaRPr lang="en-US" sz="2400" b="0" dirty="0">
              <a:latin typeface="Calibri" panose="020F0502020204030204" pitchFamily="34" charset="0"/>
              <a:cs typeface="Calibri" panose="020F0502020204030204" pitchFamily="34" charset="0"/>
            </a:endParaRPr>
          </a:p>
          <a:p>
            <a:pPr marL="342900" marR="95885"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Μετασχηματιστική Ηγεσία</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Υπεύθυνη Ηγεσία</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Ηγεσία στην υπηρεσία των υπαλλήλων</a:t>
            </a:r>
            <a:endParaRPr lang="en-US" sz="2400" b="0" dirty="0">
              <a:latin typeface="Calibri" panose="020F0502020204030204" pitchFamily="34" charset="0"/>
              <a:cs typeface="Calibri" panose="020F0502020204030204" pitchFamily="34" charset="0"/>
            </a:endParaRPr>
          </a:p>
          <a:p>
            <a:pPr marL="342900" marR="95885" lvl="0" indent="-342900">
              <a:lnSpc>
                <a:spcPct val="150000"/>
              </a:lnSpc>
              <a:buFont typeface="Arial" panose="020B0604020202020204" pitchFamily="34" charset="0"/>
              <a:buChar char="•"/>
            </a:pPr>
            <a:r>
              <a:rPr lang="el-GR" sz="2400" b="0" dirty="0">
                <a:latin typeface="Calibri" panose="020F0502020204030204" pitchFamily="34" charset="0"/>
                <a:cs typeface="Calibri" panose="020F0502020204030204" pitchFamily="34" charset="0"/>
              </a:rPr>
              <a:t>360 Ανατροφοδότηση</a:t>
            </a:r>
            <a:endParaRPr lang="en-US" sz="2400" b="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endParaRPr lang="el-GR" sz="2400" b="0" dirty="0">
              <a:latin typeface="Calibri" panose="020F0502020204030204" pitchFamily="34" charset="0"/>
              <a:cs typeface="Calibri" panose="020F0502020204030204" pitchFamily="34" charset="0"/>
            </a:endParaRPr>
          </a:p>
        </p:txBody>
      </p:sp>
      <p:pic>
        <p:nvPicPr>
          <p:cNvPr id="2050" name="Picture 2" descr="Image result for conte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3881237"/>
            <a:ext cx="2226568" cy="2800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361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04664"/>
            <a:ext cx="5791200" cy="964114"/>
          </a:xfrm>
        </p:spPr>
        <p:txBody>
          <a:bodyPr/>
          <a:lstStyle/>
          <a:p>
            <a:r>
              <a:rPr lang="el-GR" b="1" dirty="0">
                <a:latin typeface="Calibri" panose="020F0502020204030204" pitchFamily="34" charset="0"/>
                <a:cs typeface="Calibri" panose="020F0502020204030204" pitchFamily="34" charset="0"/>
              </a:rPr>
              <a:t>ΕΙΣΑΓΩΓΗ</a:t>
            </a:r>
          </a:p>
        </p:txBody>
      </p:sp>
      <p:sp>
        <p:nvSpPr>
          <p:cNvPr id="3" name="Θέση περιεχομένου 2"/>
          <p:cNvSpPr>
            <a:spLocks noGrp="1"/>
          </p:cNvSpPr>
          <p:nvPr>
            <p:ph idx="1"/>
          </p:nvPr>
        </p:nvSpPr>
        <p:spPr>
          <a:xfrm>
            <a:off x="457200" y="1752600"/>
            <a:ext cx="8579296" cy="4700736"/>
          </a:xfrm>
        </p:spPr>
        <p:txBody>
          <a:bodyPr>
            <a:noAutofit/>
          </a:bodyPr>
          <a:lstStyle/>
          <a:p>
            <a:pPr marL="481965" marR="95885" indent="-342900" algn="just">
              <a:lnSpc>
                <a:spcPct val="150000"/>
              </a:lnSpc>
              <a:spcBef>
                <a:spcPts val="600"/>
              </a:spcBef>
              <a:spcAft>
                <a:spcPts val="600"/>
              </a:spcAft>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cs typeface="Calibri" panose="020F0502020204030204" pitchFamily="34" charset="0"/>
              </a:rPr>
              <a:t>Τα τελευταία, κυρίως, χρόνια υποστηρίζεται όλο και περισσότερο η σημασία της ηγεσίας, για την επιτυχία και την αποτελεσματικότητα των οργανισμών. </a:t>
            </a:r>
          </a:p>
          <a:p>
            <a:pPr marL="481965" marR="95885" indent="-342900" algn="just">
              <a:lnSpc>
                <a:spcPct val="150000"/>
              </a:lnSpc>
              <a:spcBef>
                <a:spcPts val="600"/>
              </a:spcBef>
              <a:spcAft>
                <a:spcPts val="600"/>
              </a:spcAft>
              <a:buFont typeface="Arial" panose="020B0604020202020204" pitchFamily="34" charset="0"/>
              <a:buChar char="•"/>
            </a:pPr>
            <a:r>
              <a:rPr lang="el-GR" sz="2400" b="0" dirty="0">
                <a:latin typeface="Calibri" panose="020F0502020204030204" pitchFamily="34" charset="0"/>
                <a:ea typeface="Calibri" panose="020F0502020204030204" pitchFamily="34" charset="0"/>
                <a:cs typeface="Calibri" panose="020F0502020204030204" pitchFamily="34" charset="0"/>
              </a:rPr>
              <a:t>Ζητούμενο είναι, λοιπόν, να δούμε την</a:t>
            </a:r>
            <a:r>
              <a:rPr lang="el-GR" sz="2400" b="0" dirty="0">
                <a:effectLst/>
                <a:latin typeface="Calibri" panose="020F0502020204030204" pitchFamily="34" charset="0"/>
                <a:ea typeface="Calibri" panose="020F0502020204030204" pitchFamily="34" charset="0"/>
                <a:cs typeface="Calibri" panose="020F0502020204030204" pitchFamily="34" charset="0"/>
              </a:rPr>
              <a:t> ηγεσία, ως ικανότητα, που συμβάλει στην άσκηση </a:t>
            </a:r>
            <a:r>
              <a:rPr lang="el-GR" sz="2400" dirty="0">
                <a:effectLst/>
                <a:latin typeface="Calibri" panose="020F0502020204030204" pitchFamily="34" charset="0"/>
                <a:ea typeface="Calibri" panose="020F0502020204030204" pitchFamily="34" charset="0"/>
                <a:cs typeface="Calibri" panose="020F0502020204030204" pitchFamily="34" charset="0"/>
              </a:rPr>
              <a:t>επιρροής</a:t>
            </a:r>
            <a:r>
              <a:rPr lang="el-GR" sz="2400" b="0" dirty="0">
                <a:effectLst/>
                <a:latin typeface="Calibri" panose="020F0502020204030204" pitchFamily="34" charset="0"/>
                <a:ea typeface="Calibri" panose="020F0502020204030204" pitchFamily="34" charset="0"/>
                <a:cs typeface="Calibri" panose="020F0502020204030204" pitchFamily="34" charset="0"/>
              </a:rPr>
              <a:t> σε μια ομάδα προκειμένου να υλοποιηθεί ένα όραμα ή μια σειρά στόχων.</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525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7499176" cy="867544"/>
          </a:xfrm>
        </p:spPr>
        <p:txBody>
          <a:bodyPr/>
          <a:lstStyle/>
          <a:p>
            <a:r>
              <a:rPr lang="el-GR" b="1" dirty="0" err="1">
                <a:latin typeface="Calibri" panose="020F0502020204030204" pitchFamily="34" charset="0"/>
                <a:cs typeface="Calibri" panose="020F0502020204030204" pitchFamily="34" charset="0"/>
              </a:rPr>
              <a:t>ΠροσδοκΩμενα</a:t>
            </a:r>
            <a:r>
              <a:rPr lang="el-GR" b="1" dirty="0">
                <a:latin typeface="Calibri" panose="020F0502020204030204" pitchFamily="34" charset="0"/>
                <a:cs typeface="Calibri" panose="020F0502020204030204" pitchFamily="34" charset="0"/>
              </a:rPr>
              <a:t> </a:t>
            </a:r>
            <a:r>
              <a:rPr lang="el-GR" b="1" dirty="0" err="1">
                <a:latin typeface="Calibri" panose="020F0502020204030204" pitchFamily="34" charset="0"/>
                <a:cs typeface="Calibri" panose="020F0502020204030204" pitchFamily="34" charset="0"/>
              </a:rPr>
              <a:t>ΑποτελΕσματα</a:t>
            </a:r>
            <a:endParaRPr lang="el-GR" b="1" dirty="0">
              <a:latin typeface="Calibri" panose="020F0502020204030204" pitchFamily="34" charset="0"/>
              <a:cs typeface="Calibri" panose="020F0502020204030204" pitchFamily="34" charset="0"/>
            </a:endParaRPr>
          </a:p>
        </p:txBody>
      </p:sp>
      <p:sp>
        <p:nvSpPr>
          <p:cNvPr id="3" name="Θέση περιεχομένου 2"/>
          <p:cNvSpPr>
            <a:spLocks noGrp="1"/>
          </p:cNvSpPr>
          <p:nvPr>
            <p:ph idx="1"/>
          </p:nvPr>
        </p:nvSpPr>
        <p:spPr>
          <a:xfrm>
            <a:off x="457200" y="1752600"/>
            <a:ext cx="8363272" cy="4988768"/>
          </a:xfrm>
        </p:spPr>
        <p:txBody>
          <a:bodyPr>
            <a:noAutofit/>
          </a:bodyPr>
          <a:lstStyle/>
          <a:p>
            <a:pPr marL="0" indent="0">
              <a:spcBef>
                <a:spcPts val="600"/>
              </a:spcBef>
              <a:buNone/>
            </a:pPr>
            <a:r>
              <a:rPr lang="el-GR" sz="2400" b="0" dirty="0">
                <a:latin typeface="Calibri" panose="020F0502020204030204" pitchFamily="34" charset="0"/>
                <a:cs typeface="Calibri" panose="020F0502020204030204" pitchFamily="34" charset="0"/>
              </a:rPr>
              <a:t>Με την ολοκλήρωση της Ενότητας οι σπουδαστές / σπουδάστριες αναμένεται να:</a:t>
            </a:r>
          </a:p>
          <a:p>
            <a:pPr marL="342900" marR="95885"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Κατανοούν διαφορές ανάμεσα στον ηγέτη και τον </a:t>
            </a:r>
            <a:r>
              <a:rPr lang="el-GR" sz="2400" b="0" spc="-5" dirty="0" err="1">
                <a:effectLst/>
                <a:latin typeface="Calibri" panose="020F0502020204030204" pitchFamily="34" charset="0"/>
                <a:ea typeface="Times New Roman" panose="02020603050405020304" pitchFamily="18" charset="0"/>
                <a:cs typeface="Calibri" panose="020F0502020204030204" pitchFamily="34" charset="0"/>
              </a:rPr>
              <a:t>manager</a:t>
            </a: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95885"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διακρίνουν τα βασικά χαρακτηριστικά θεωρητικών προσεγγίσεων σχετικά με την έννοια της ηγεσίας,</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a:p>
            <a:pPr marL="342900" marR="95885"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cs typeface="Calibri" panose="020F0502020204030204" pitchFamily="34" charset="0"/>
              </a:rPr>
              <a:t>συσχετίζουν τις έννοιες της αυθεντικής, ηθικής ηγεσίας, όπως και της ηγεσίας στην υπηρεσία των υπαλλήλων με το εργασιακό περιβάλλον της Δημόσιας Διοίκησης,</a:t>
            </a:r>
          </a:p>
          <a:p>
            <a:pPr marL="342900" marR="95885" lvl="0" indent="-342900" algn="just">
              <a:spcBef>
                <a:spcPts val="600"/>
              </a:spcBef>
              <a:spcAft>
                <a:spcPts val="600"/>
              </a:spcAft>
              <a:buFont typeface="Wingdings" panose="05000000000000000000" pitchFamily="2" charset="2"/>
              <a:buChar char=""/>
            </a:pPr>
            <a:r>
              <a:rPr lang="el-GR" sz="2400" b="0" spc="-5" dirty="0">
                <a:effectLst/>
                <a:latin typeface="Calibri" panose="020F0502020204030204" pitchFamily="34" charset="0"/>
                <a:ea typeface="Times New Roman" panose="02020603050405020304" pitchFamily="18" charset="0"/>
              </a:rPr>
              <a:t>εκτιμούν τη σημασία της συνεχούς ανατροφοδότησης στο εργασιακό περιβάλλον</a:t>
            </a:r>
            <a:endParaRPr lang="en-US" sz="2400" b="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6792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n-US" b="1" dirty="0">
                <a:latin typeface="Calibri" panose="020F0502020204030204" pitchFamily="34" charset="0"/>
                <a:cs typeface="Calibri" panose="020F0502020204030204" pitchFamily="34" charset="0"/>
              </a:rPr>
              <a:t>MANAGER </a:t>
            </a:r>
            <a:r>
              <a:rPr lang="el-GR" b="1" dirty="0">
                <a:latin typeface="Calibri" panose="020F0502020204030204" pitchFamily="34" charset="0"/>
                <a:cs typeface="Calibri" panose="020F0502020204030204" pitchFamily="34" charset="0"/>
              </a:rPr>
              <a:t>Ή ΗΓΕΤΗΣ</a:t>
            </a:r>
          </a:p>
        </p:txBody>
      </p:sp>
      <p:graphicFrame>
        <p:nvGraphicFramePr>
          <p:cNvPr id="3" name="Table 2">
            <a:extLst>
              <a:ext uri="{FF2B5EF4-FFF2-40B4-BE49-F238E27FC236}">
                <a16:creationId xmlns:a16="http://schemas.microsoft.com/office/drawing/2014/main" id="{A295D5F3-EC94-4255-8EF8-672726A4B2F3}"/>
              </a:ext>
            </a:extLst>
          </p:cNvPr>
          <p:cNvGraphicFramePr>
            <a:graphicFrameLocks noGrp="1"/>
          </p:cNvGraphicFramePr>
          <p:nvPr>
            <p:extLst>
              <p:ext uri="{D42A27DB-BD31-4B8C-83A1-F6EECF244321}">
                <p14:modId xmlns:p14="http://schemas.microsoft.com/office/powerpoint/2010/main" val="2129718957"/>
              </p:ext>
            </p:extLst>
          </p:nvPr>
        </p:nvGraphicFramePr>
        <p:xfrm>
          <a:off x="323528" y="1988840"/>
          <a:ext cx="8280920" cy="4536502"/>
        </p:xfrm>
        <a:graphic>
          <a:graphicData uri="http://schemas.openxmlformats.org/drawingml/2006/table">
            <a:tbl>
              <a:tblPr firstRow="1" firstCol="1" bandRow="1">
                <a:tableStyleId>{5C22544A-7EE6-4342-B048-85BDC9FD1C3A}</a:tableStyleId>
              </a:tblPr>
              <a:tblGrid>
                <a:gridCol w="4388888">
                  <a:extLst>
                    <a:ext uri="{9D8B030D-6E8A-4147-A177-3AD203B41FA5}">
                      <a16:colId xmlns:a16="http://schemas.microsoft.com/office/drawing/2014/main" val="4207355727"/>
                    </a:ext>
                  </a:extLst>
                </a:gridCol>
                <a:gridCol w="3892032">
                  <a:extLst>
                    <a:ext uri="{9D8B030D-6E8A-4147-A177-3AD203B41FA5}">
                      <a16:colId xmlns:a16="http://schemas.microsoft.com/office/drawing/2014/main" val="2481009079"/>
                    </a:ext>
                  </a:extLst>
                </a:gridCol>
              </a:tblGrid>
              <a:tr h="296990">
                <a:tc>
                  <a:txBody>
                    <a:bodyPr/>
                    <a:lstStyle/>
                    <a:p>
                      <a:pPr marL="0" marR="0" algn="ctr">
                        <a:lnSpc>
                          <a:spcPct val="115000"/>
                        </a:lnSpc>
                        <a:spcBef>
                          <a:spcPts val="0"/>
                        </a:spcBef>
                        <a:spcAft>
                          <a:spcPts val="0"/>
                        </a:spcAft>
                      </a:pPr>
                      <a:r>
                        <a:rPr lang="en-US" sz="1800">
                          <a:effectLst/>
                        </a:rPr>
                        <a:t>Manager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rPr>
                        <a:t>Ηγέτης</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7458481"/>
                  </a:ext>
                </a:extLst>
              </a:tr>
              <a:tr h="296990">
                <a:tc>
                  <a:txBody>
                    <a:bodyPr/>
                    <a:lstStyle/>
                    <a:p>
                      <a:pPr marL="0" marR="0" algn="r">
                        <a:lnSpc>
                          <a:spcPct val="115000"/>
                        </a:lnSpc>
                        <a:spcBef>
                          <a:spcPts val="0"/>
                        </a:spcBef>
                        <a:spcAft>
                          <a:spcPts val="0"/>
                        </a:spcAft>
                      </a:pPr>
                      <a:r>
                        <a:rPr lang="en-US" sz="1800" b="0" dirty="0" err="1">
                          <a:effectLst/>
                        </a:rPr>
                        <a:t>Διορίζετ</a:t>
                      </a:r>
                      <a:r>
                        <a:rPr lang="en-US" sz="1800" b="0" dirty="0">
                          <a:effectLst/>
                        </a:rPr>
                        <a:t>αι</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a:effectLst/>
                        </a:rPr>
                        <a:t>Αναδεικνύεται</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2701193"/>
                  </a:ext>
                </a:extLst>
              </a:tr>
              <a:tr h="296990">
                <a:tc>
                  <a:txBody>
                    <a:bodyPr/>
                    <a:lstStyle/>
                    <a:p>
                      <a:pPr marL="0" marR="0" algn="r">
                        <a:lnSpc>
                          <a:spcPct val="115000"/>
                        </a:lnSpc>
                        <a:spcBef>
                          <a:spcPts val="0"/>
                        </a:spcBef>
                        <a:spcAft>
                          <a:spcPts val="0"/>
                        </a:spcAft>
                      </a:pPr>
                      <a:r>
                        <a:rPr lang="en-US" sz="1800" b="0" dirty="0" err="1">
                          <a:effectLst/>
                        </a:rPr>
                        <a:t>Χρησιμο</a:t>
                      </a:r>
                      <a:r>
                        <a:rPr lang="en-US" sz="1800" b="0" dirty="0">
                          <a:effectLst/>
                        </a:rPr>
                        <a:t>ποιεί νόμιμη – ‘δοτή’ δύναμη</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a:effectLst/>
                        </a:rPr>
                        <a:t>Χρησιμοποιεί προσωπική δύναμη</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8133715"/>
                  </a:ext>
                </a:extLst>
              </a:tr>
              <a:tr h="614393">
                <a:tc>
                  <a:txBody>
                    <a:bodyPr/>
                    <a:lstStyle/>
                    <a:p>
                      <a:pPr marL="0" marR="0" algn="r">
                        <a:lnSpc>
                          <a:spcPct val="115000"/>
                        </a:lnSpc>
                        <a:spcBef>
                          <a:spcPts val="0"/>
                        </a:spcBef>
                        <a:spcAft>
                          <a:spcPts val="0"/>
                        </a:spcAft>
                      </a:pPr>
                      <a:r>
                        <a:rPr lang="el-GR" sz="1800" b="0" dirty="0">
                          <a:effectLst/>
                        </a:rPr>
                        <a:t>Δίνει οδηγίες, εντολές, ανταμοιβές, τιμωρίες</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a:effectLst/>
                        </a:rPr>
                        <a:t>Περνά όραμα, εμπνέει, πείθει</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711270"/>
                  </a:ext>
                </a:extLst>
              </a:tr>
              <a:tr h="296990">
                <a:tc>
                  <a:txBody>
                    <a:bodyPr/>
                    <a:lstStyle/>
                    <a:p>
                      <a:pPr marL="0" marR="0" algn="r">
                        <a:lnSpc>
                          <a:spcPct val="115000"/>
                        </a:lnSpc>
                        <a:spcBef>
                          <a:spcPts val="0"/>
                        </a:spcBef>
                        <a:spcAft>
                          <a:spcPts val="0"/>
                        </a:spcAft>
                      </a:pPr>
                      <a:r>
                        <a:rPr lang="en-US" sz="1800" b="0">
                          <a:effectLst/>
                        </a:rPr>
                        <a:t>Ελέγχει</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err="1">
                          <a:effectLst/>
                        </a:rPr>
                        <a:t>Κερδίζει</a:t>
                      </a:r>
                      <a:r>
                        <a:rPr lang="en-US" sz="1800" b="0" dirty="0">
                          <a:effectLst/>
                        </a:rPr>
                        <a:t> </a:t>
                      </a:r>
                      <a:r>
                        <a:rPr lang="en-US" sz="1800" b="0" dirty="0" err="1">
                          <a:effectLst/>
                        </a:rPr>
                        <a:t>εμ</a:t>
                      </a:r>
                      <a:r>
                        <a:rPr lang="en-US" sz="1800" b="0" dirty="0">
                          <a:effectLst/>
                        </a:rPr>
                        <a:t>πιστοσύνη</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2795273"/>
                  </a:ext>
                </a:extLst>
              </a:tr>
              <a:tr h="614393">
                <a:tc>
                  <a:txBody>
                    <a:bodyPr/>
                    <a:lstStyle/>
                    <a:p>
                      <a:pPr marL="0" marR="0" algn="r">
                        <a:lnSpc>
                          <a:spcPct val="115000"/>
                        </a:lnSpc>
                        <a:spcBef>
                          <a:spcPts val="0"/>
                        </a:spcBef>
                        <a:spcAft>
                          <a:spcPts val="0"/>
                        </a:spcAft>
                      </a:pPr>
                      <a:r>
                        <a:rPr lang="el-GR" sz="1800" b="0">
                          <a:effectLst/>
                        </a:rPr>
                        <a:t>Δίνει έμφαση στις διαδικασίες, στα συστήματα και στη λογική – μυαλό </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b="0" dirty="0">
                          <a:effectLst/>
                        </a:rPr>
                        <a:t>Δίνει έμφαση στους ανθρώπους, στα συναισθήματα, στην καρδιά</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06248"/>
                  </a:ext>
                </a:extLst>
              </a:tr>
              <a:tr h="614393">
                <a:tc>
                  <a:txBody>
                    <a:bodyPr/>
                    <a:lstStyle/>
                    <a:p>
                      <a:pPr marL="0" marR="0" algn="r">
                        <a:lnSpc>
                          <a:spcPct val="115000"/>
                        </a:lnSpc>
                        <a:spcBef>
                          <a:spcPts val="0"/>
                        </a:spcBef>
                        <a:spcAft>
                          <a:spcPts val="0"/>
                        </a:spcAft>
                      </a:pPr>
                      <a:r>
                        <a:rPr lang="el-GR" sz="1800" b="0">
                          <a:effectLst/>
                        </a:rPr>
                        <a:t>Κινείται σε προκαθορισμένα – τυπικά πλαίσια</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b="0" dirty="0">
                          <a:effectLst/>
                        </a:rPr>
                        <a:t>Ανοίγει ορίζοντες, διευρύνει τα πλαίσια</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1984847"/>
                  </a:ext>
                </a:extLst>
              </a:tr>
              <a:tr h="614393">
                <a:tc>
                  <a:txBody>
                    <a:bodyPr/>
                    <a:lstStyle/>
                    <a:p>
                      <a:pPr marL="0" marR="0" algn="r">
                        <a:lnSpc>
                          <a:spcPct val="115000"/>
                        </a:lnSpc>
                        <a:spcBef>
                          <a:spcPts val="0"/>
                        </a:spcBef>
                        <a:spcAft>
                          <a:spcPts val="0"/>
                        </a:spcAft>
                      </a:pPr>
                      <a:r>
                        <a:rPr lang="el-GR" sz="1800" b="0">
                          <a:effectLst/>
                        </a:rPr>
                        <a:t>Δέχεται και διαχειρίζεται την κατεστημένη κατάσταση (</a:t>
                      </a:r>
                      <a:r>
                        <a:rPr lang="en-US" sz="1800" b="0">
                          <a:effectLst/>
                        </a:rPr>
                        <a:t>status quo</a:t>
                      </a:r>
                      <a:r>
                        <a:rPr lang="el-GR" sz="1800" b="0">
                          <a:effectLst/>
                        </a:rPr>
                        <a:t>)</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1800" b="0" dirty="0">
                          <a:effectLst/>
                        </a:rPr>
                        <a:t>Προκαλεί το κατεστημένο, κάνει αλλαγές, καινοτομεί</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1368848"/>
                  </a:ext>
                </a:extLst>
              </a:tr>
              <a:tr h="296990">
                <a:tc>
                  <a:txBody>
                    <a:bodyPr/>
                    <a:lstStyle/>
                    <a:p>
                      <a:pPr marL="0" marR="0" algn="r">
                        <a:lnSpc>
                          <a:spcPct val="115000"/>
                        </a:lnSpc>
                        <a:spcBef>
                          <a:spcPts val="0"/>
                        </a:spcBef>
                        <a:spcAft>
                          <a:spcPts val="0"/>
                        </a:spcAft>
                      </a:pPr>
                      <a:r>
                        <a:rPr lang="en-US" sz="1800" b="0">
                          <a:effectLst/>
                        </a:rPr>
                        <a:t>Αποδέχεται την πραγματικότητα</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err="1">
                          <a:effectLst/>
                        </a:rPr>
                        <a:t>Ερευνά</a:t>
                      </a:r>
                      <a:r>
                        <a:rPr lang="en-US" sz="1800" b="0" dirty="0">
                          <a:effectLst/>
                        </a:rPr>
                        <a:t> </a:t>
                      </a:r>
                      <a:r>
                        <a:rPr lang="en-US" sz="1800" b="0" dirty="0" err="1">
                          <a:effectLst/>
                        </a:rPr>
                        <a:t>την</a:t>
                      </a:r>
                      <a:r>
                        <a:rPr lang="en-US" sz="1800" b="0" dirty="0">
                          <a:effectLst/>
                        </a:rPr>
                        <a:t> πρα</a:t>
                      </a:r>
                      <a:r>
                        <a:rPr lang="en-US" sz="1800" b="0" dirty="0" err="1">
                          <a:effectLst/>
                        </a:rPr>
                        <a:t>γμ</a:t>
                      </a:r>
                      <a:r>
                        <a:rPr lang="en-US" sz="1800" b="0" dirty="0">
                          <a:effectLst/>
                        </a:rPr>
                        <a:t>ατικότητα</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95468172"/>
                  </a:ext>
                </a:extLst>
              </a:tr>
              <a:tr h="296990">
                <a:tc>
                  <a:txBody>
                    <a:bodyPr/>
                    <a:lstStyle/>
                    <a:p>
                      <a:pPr marL="0" marR="0" algn="r">
                        <a:lnSpc>
                          <a:spcPct val="115000"/>
                        </a:lnSpc>
                        <a:spcBef>
                          <a:spcPts val="0"/>
                        </a:spcBef>
                        <a:spcAft>
                          <a:spcPts val="0"/>
                        </a:spcAft>
                      </a:pPr>
                      <a:r>
                        <a:rPr lang="en-US" sz="1800" b="0">
                          <a:effectLst/>
                        </a:rPr>
                        <a:t>Έχει βραχυπρόθεσμη προοπτική</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err="1">
                          <a:effectLst/>
                        </a:rPr>
                        <a:t>Έχει</a:t>
                      </a:r>
                      <a:r>
                        <a:rPr lang="en-US" sz="1800" b="0" dirty="0">
                          <a:effectLst/>
                        </a:rPr>
                        <a:t> μα</a:t>
                      </a:r>
                      <a:r>
                        <a:rPr lang="en-US" sz="1800" b="0" dirty="0" err="1">
                          <a:effectLst/>
                        </a:rPr>
                        <a:t>κρο</a:t>
                      </a:r>
                      <a:r>
                        <a:rPr lang="en-US" sz="1800" b="0" dirty="0">
                          <a:effectLst/>
                        </a:rPr>
                        <a:t>πρόθεσμη προοπτική</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3205776"/>
                  </a:ext>
                </a:extLst>
              </a:tr>
              <a:tr h="296990">
                <a:tc>
                  <a:txBody>
                    <a:bodyPr/>
                    <a:lstStyle/>
                    <a:p>
                      <a:pPr marL="0" marR="0" algn="r">
                        <a:lnSpc>
                          <a:spcPct val="115000"/>
                        </a:lnSpc>
                        <a:spcBef>
                          <a:spcPts val="0"/>
                        </a:spcBef>
                        <a:spcAft>
                          <a:spcPts val="0"/>
                        </a:spcAft>
                      </a:pPr>
                      <a:r>
                        <a:rPr lang="en-US" sz="1800" b="0">
                          <a:effectLst/>
                        </a:rPr>
                        <a:t>Κάνει τα πράγματα σωστά</a:t>
                      </a:r>
                      <a:endParaRPr lang="en-US" sz="18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800" b="0" dirty="0" err="1">
                          <a:effectLst/>
                        </a:rPr>
                        <a:t>Κάνει</a:t>
                      </a:r>
                      <a:r>
                        <a:rPr lang="en-US" sz="1800" b="0" dirty="0">
                          <a:effectLst/>
                        </a:rPr>
                        <a:t> τα </a:t>
                      </a:r>
                      <a:r>
                        <a:rPr lang="en-US" sz="1800" b="0" dirty="0" err="1">
                          <a:effectLst/>
                        </a:rPr>
                        <a:t>σωστά</a:t>
                      </a:r>
                      <a:r>
                        <a:rPr lang="en-US" sz="1800" b="0" dirty="0">
                          <a:effectLst/>
                        </a:rPr>
                        <a:t> π</a:t>
                      </a:r>
                      <a:r>
                        <a:rPr lang="en-US" sz="1800" b="0" dirty="0" err="1">
                          <a:effectLst/>
                        </a:rPr>
                        <a:t>ράγμ</a:t>
                      </a:r>
                      <a:r>
                        <a:rPr lang="en-US" sz="1800" b="0" dirty="0">
                          <a:effectLst/>
                        </a:rPr>
                        <a:t>ατα</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0332499"/>
                  </a:ext>
                </a:extLst>
              </a:tr>
            </a:tbl>
          </a:graphicData>
        </a:graphic>
      </p:graphicFrame>
    </p:spTree>
    <p:extLst>
      <p:ext uri="{BB962C8B-B14F-4D97-AF65-F5344CB8AC3E}">
        <p14:creationId xmlns:p14="http://schemas.microsoft.com/office/powerpoint/2010/main" val="117990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a:latin typeface="Calibri" panose="020F0502020204030204" pitchFamily="34" charset="0"/>
                <a:cs typeface="Calibri" panose="020F0502020204030204" pitchFamily="34" charset="0"/>
              </a:rPr>
              <a:t>ΜΕΤΑΣΧΗΜΑΤΙΣΤΙΚΗ ΗΓΕΣΙΑ</a:t>
            </a:r>
          </a:p>
        </p:txBody>
      </p:sp>
      <p:sp>
        <p:nvSpPr>
          <p:cNvPr id="7" name="TextBox 6">
            <a:extLst>
              <a:ext uri="{FF2B5EF4-FFF2-40B4-BE49-F238E27FC236}">
                <a16:creationId xmlns:a16="http://schemas.microsoft.com/office/drawing/2014/main" id="{C9C5C345-65ED-40B8-B599-666AA67790D4}"/>
              </a:ext>
            </a:extLst>
          </p:cNvPr>
          <p:cNvSpPr txBox="1"/>
          <p:nvPr/>
        </p:nvSpPr>
        <p:spPr>
          <a:xfrm>
            <a:off x="755576" y="1916832"/>
            <a:ext cx="7558336" cy="3200876"/>
          </a:xfrm>
          <a:prstGeom prst="rect">
            <a:avLst/>
          </a:prstGeom>
          <a:noFill/>
        </p:spPr>
        <p:txBody>
          <a:bodyPr wrap="square">
            <a:spAutoFit/>
          </a:bodyPr>
          <a:lstStyle/>
          <a:p>
            <a:pPr marL="342900" marR="95885" lvl="0" indent="-342900" algn="just">
              <a:spcBef>
                <a:spcPts val="600"/>
              </a:spcBef>
              <a:spcAft>
                <a:spcPts val="600"/>
              </a:spcAft>
              <a:buFont typeface="Times New Roman" panose="02020603050405020304" pitchFamily="18" charset="0"/>
              <a:buChar char="-"/>
            </a:pPr>
            <a:r>
              <a:rPr lang="el-GR" sz="2400" b="1" dirty="0">
                <a:effectLst/>
                <a:latin typeface="Calibri" panose="020F0502020204030204" pitchFamily="34" charset="0"/>
                <a:ea typeface="Times New Roman" panose="02020603050405020304" pitchFamily="18" charset="0"/>
                <a:cs typeface="Calibri" panose="020F0502020204030204" pitchFamily="34" charset="0"/>
              </a:rPr>
              <a:t>Εξιδανικευμένη επιρροή </a:t>
            </a:r>
            <a:r>
              <a:rPr lang="el-GR" sz="2400" dirty="0">
                <a:effectLst/>
                <a:latin typeface="Calibri" panose="020F0502020204030204" pitchFamily="34" charset="0"/>
                <a:ea typeface="Times New Roman" panose="02020603050405020304" pitchFamily="18" charset="0"/>
                <a:cs typeface="Calibri" panose="020F0502020204030204" pitchFamily="34" charset="0"/>
              </a:rPr>
              <a:t>(</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Idealized</a:t>
            </a:r>
            <a:r>
              <a:rPr lang="el-GR" sz="2400" dirty="0">
                <a:effectLst/>
                <a:latin typeface="Calibri" panose="020F0502020204030204" pitchFamily="34" charset="0"/>
                <a:ea typeface="Times New Roman" panose="02020603050405020304" pitchFamily="18" charset="0"/>
                <a:cs typeface="Calibri" panose="020F0502020204030204" pitchFamily="34" charset="0"/>
              </a:rPr>
              <a:t> </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Influence</a:t>
            </a:r>
            <a:r>
              <a:rPr lang="el-GR" sz="2400" dirty="0">
                <a:effectLst/>
                <a:latin typeface="Calibri" panose="020F0502020204030204" pitchFamily="34" charset="0"/>
                <a:ea typeface="Times New Roman" panose="02020603050405020304" pitchFamily="18" charset="0"/>
                <a:cs typeface="Calibri" panose="020F0502020204030204" pitchFamily="34" charset="0"/>
              </a:rPr>
              <a:t>), με την οποία πετυχαίνει εμπιστοσύνη, σεβασμό των υφισταμένων και δημιουργεί τη βάση για την αποδοχή ριζικών αλλαγών.</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95885" lvl="0" indent="-342900" algn="just">
              <a:spcBef>
                <a:spcPts val="600"/>
              </a:spcBef>
              <a:spcAft>
                <a:spcPts val="600"/>
              </a:spcAft>
              <a:buFont typeface="Times New Roman" panose="02020603050405020304" pitchFamily="18" charset="0"/>
              <a:buChar char="-"/>
            </a:pPr>
            <a:r>
              <a:rPr lang="el-GR" sz="2400" b="1" dirty="0">
                <a:effectLst/>
                <a:latin typeface="Calibri" panose="020F0502020204030204" pitchFamily="34" charset="0"/>
                <a:ea typeface="Times New Roman" panose="02020603050405020304" pitchFamily="18" charset="0"/>
                <a:cs typeface="Calibri" panose="020F0502020204030204" pitchFamily="34" charset="0"/>
              </a:rPr>
              <a:t>Παρακίνηση-Αισιοδοξία</a:t>
            </a:r>
            <a:r>
              <a:rPr lang="el-GR" sz="2400" dirty="0">
                <a:effectLst/>
                <a:latin typeface="Calibri" panose="020F0502020204030204" pitchFamily="34" charset="0"/>
                <a:ea typeface="Times New Roman" panose="02020603050405020304" pitchFamily="18" charset="0"/>
                <a:cs typeface="Calibri" panose="020F0502020204030204" pitchFamily="34" charset="0"/>
              </a:rPr>
              <a:t> (</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Inspirational</a:t>
            </a:r>
            <a:r>
              <a:rPr lang="el-GR" sz="2400" dirty="0">
                <a:effectLst/>
                <a:latin typeface="Calibri" panose="020F0502020204030204" pitchFamily="34" charset="0"/>
                <a:ea typeface="Times New Roman" panose="02020603050405020304" pitchFamily="18" charset="0"/>
                <a:cs typeface="Calibri" panose="020F0502020204030204" pitchFamily="34" charset="0"/>
              </a:rPr>
              <a:t> </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Motivation</a:t>
            </a:r>
            <a:r>
              <a:rPr lang="el-GR" sz="2400" dirty="0">
                <a:effectLst/>
                <a:latin typeface="Calibri" panose="020F0502020204030204" pitchFamily="34" charset="0"/>
                <a:ea typeface="Times New Roman" panose="02020603050405020304" pitchFamily="18" charset="0"/>
                <a:cs typeface="Calibri" panose="020F0502020204030204" pitchFamily="34" charset="0"/>
              </a:rPr>
              <a:t>), κατά την οποία ο ηγέτης προβλέπει ένα καλύτερο, πιο ελκυστικό και πιο εφικτό μέλλον. Δηλαδή, δίνει νόημα και πρόκληση με τη δημιουργία του οράματος.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8418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a:latin typeface="Calibri" panose="020F0502020204030204" pitchFamily="34" charset="0"/>
                <a:cs typeface="Calibri" panose="020F0502020204030204" pitchFamily="34" charset="0"/>
              </a:rPr>
              <a:t>ΜΕΤΑΣΧΗΜΑΤΙΣΤΙΚΗ ΗΓΕΣΙΑ</a:t>
            </a:r>
          </a:p>
        </p:txBody>
      </p:sp>
      <p:sp>
        <p:nvSpPr>
          <p:cNvPr id="7" name="TextBox 6">
            <a:extLst>
              <a:ext uri="{FF2B5EF4-FFF2-40B4-BE49-F238E27FC236}">
                <a16:creationId xmlns:a16="http://schemas.microsoft.com/office/drawing/2014/main" id="{C9C5C345-65ED-40B8-B599-666AA67790D4}"/>
              </a:ext>
            </a:extLst>
          </p:cNvPr>
          <p:cNvSpPr txBox="1"/>
          <p:nvPr/>
        </p:nvSpPr>
        <p:spPr>
          <a:xfrm>
            <a:off x="755576" y="1916832"/>
            <a:ext cx="7558336" cy="4678204"/>
          </a:xfrm>
          <a:prstGeom prst="rect">
            <a:avLst/>
          </a:prstGeom>
          <a:noFill/>
        </p:spPr>
        <p:txBody>
          <a:bodyPr wrap="square">
            <a:spAutoFit/>
          </a:bodyPr>
          <a:lstStyle/>
          <a:p>
            <a:pPr marL="342900" marR="95885" lvl="0" indent="-342900" algn="just">
              <a:spcBef>
                <a:spcPts val="600"/>
              </a:spcBef>
              <a:spcAft>
                <a:spcPts val="600"/>
              </a:spcAft>
              <a:buFont typeface="Times New Roman" panose="02020603050405020304" pitchFamily="18" charset="0"/>
              <a:buChar char="-"/>
            </a:pPr>
            <a:r>
              <a:rPr lang="el-GR" sz="2400" b="1" dirty="0">
                <a:effectLst/>
                <a:latin typeface="Calibri" panose="020F0502020204030204" pitchFamily="34" charset="0"/>
                <a:ea typeface="Times New Roman" panose="02020603050405020304" pitchFamily="18" charset="0"/>
                <a:cs typeface="Calibri" panose="020F0502020204030204" pitchFamily="34" charset="0"/>
              </a:rPr>
              <a:t>Ενεργοποίηση νοητικών </a:t>
            </a:r>
            <a:r>
              <a:rPr lang="el-GR" sz="2400" dirty="0">
                <a:effectLst/>
                <a:latin typeface="Calibri" panose="020F0502020204030204" pitchFamily="34" charset="0"/>
                <a:ea typeface="Times New Roman" panose="02020603050405020304" pitchFamily="18" charset="0"/>
                <a:cs typeface="Calibri" panose="020F0502020204030204" pitchFamily="34" charset="0"/>
              </a:rPr>
              <a:t>δυνατοτήτων (Intellectual </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stimulation</a:t>
            </a:r>
            <a:r>
              <a:rPr lang="el-GR" sz="2400" dirty="0">
                <a:effectLst/>
                <a:latin typeface="Calibri" panose="020F0502020204030204" pitchFamily="34" charset="0"/>
                <a:ea typeface="Times New Roman" panose="02020603050405020304" pitchFamily="18" charset="0"/>
                <a:cs typeface="Calibri" panose="020F0502020204030204" pitchFamily="34" charset="0"/>
              </a:rPr>
              <a:t>) με σκοπό την καινοτομία και την δημιουργικότητα. Δηλαδή, δημιουργεί τις κατάλληλες συνθήκες-προκλήσεις για παραγωγική και δημιουργική σκέψη.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95885" lvl="0" indent="-342900" algn="just">
              <a:spcBef>
                <a:spcPts val="600"/>
              </a:spcBef>
              <a:spcAft>
                <a:spcPts val="600"/>
              </a:spcAft>
              <a:buFont typeface="Times New Roman" panose="02020603050405020304" pitchFamily="18" charset="0"/>
              <a:buChar char="-"/>
            </a:pPr>
            <a:r>
              <a:rPr lang="el-GR" sz="2400" b="1" dirty="0">
                <a:effectLst/>
                <a:latin typeface="Calibri" panose="020F0502020204030204" pitchFamily="34" charset="0"/>
                <a:ea typeface="Times New Roman" panose="02020603050405020304" pitchFamily="18" charset="0"/>
                <a:cs typeface="Calibri" panose="020F0502020204030204" pitchFamily="34" charset="0"/>
              </a:rPr>
              <a:t>Εξατομίκευση</a:t>
            </a:r>
            <a:r>
              <a:rPr lang="el-GR" sz="2400" dirty="0">
                <a:effectLst/>
                <a:latin typeface="Calibri" panose="020F0502020204030204" pitchFamily="34" charset="0"/>
                <a:ea typeface="Times New Roman" panose="02020603050405020304" pitchFamily="18" charset="0"/>
                <a:cs typeface="Calibri" panose="020F0502020204030204" pitchFamily="34" charset="0"/>
              </a:rPr>
              <a:t> (</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Individualized</a:t>
            </a:r>
            <a:r>
              <a:rPr lang="el-GR" sz="2400" dirty="0">
                <a:effectLst/>
                <a:latin typeface="Calibri" panose="020F0502020204030204" pitchFamily="34" charset="0"/>
                <a:ea typeface="Times New Roman" panose="02020603050405020304" pitchFamily="18" charset="0"/>
                <a:cs typeface="Calibri" panose="020F0502020204030204" pitchFamily="34" charset="0"/>
              </a:rPr>
              <a:t> </a:t>
            </a:r>
            <a:r>
              <a:rPr lang="el-GR" sz="2400" dirty="0" err="1">
                <a:effectLst/>
                <a:latin typeface="Calibri" panose="020F0502020204030204" pitchFamily="34" charset="0"/>
                <a:ea typeface="Times New Roman" panose="02020603050405020304" pitchFamily="18" charset="0"/>
                <a:cs typeface="Calibri" panose="020F0502020204030204" pitchFamily="34" charset="0"/>
              </a:rPr>
              <a:t>Consideration</a:t>
            </a:r>
            <a:r>
              <a:rPr lang="el-GR" sz="2400" dirty="0">
                <a:effectLst/>
                <a:latin typeface="Calibri" panose="020F0502020204030204" pitchFamily="34" charset="0"/>
                <a:ea typeface="Times New Roman" panose="02020603050405020304" pitchFamily="18" charset="0"/>
                <a:cs typeface="Calibri" panose="020F0502020204030204" pitchFamily="34" charset="0"/>
              </a:rPr>
              <a:t>). Σε αυτή την περίπτωση, ο ηγέτης λαμβάνει υπόψη του τις ανάγκες για ανάπτυξη του κάθε ατόμου ξεχωριστά και δημιουργεί τις κατάλληλες μαθησιακές συνθήκες ούτως ώστε να μπορέσει το κάθε άτομο να συμβάλει στην επίτευξη του οράματος με τον καλύτερο δυνατό τρόπο.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851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l-GR" b="1" dirty="0">
                <a:latin typeface="Calibri" panose="020F0502020204030204" pitchFamily="34" charset="0"/>
                <a:cs typeface="Calibri" panose="020F0502020204030204" pitchFamily="34" charset="0"/>
              </a:rPr>
              <a:t>ΥΠΕΥΘΥΝΗ ΗΓΕΣΙΑ</a:t>
            </a:r>
          </a:p>
        </p:txBody>
      </p:sp>
      <p:sp>
        <p:nvSpPr>
          <p:cNvPr id="7" name="TextBox 6">
            <a:extLst>
              <a:ext uri="{FF2B5EF4-FFF2-40B4-BE49-F238E27FC236}">
                <a16:creationId xmlns:a16="http://schemas.microsoft.com/office/drawing/2014/main" id="{C9C5C345-65ED-40B8-B599-666AA67790D4}"/>
              </a:ext>
            </a:extLst>
          </p:cNvPr>
          <p:cNvSpPr txBox="1"/>
          <p:nvPr/>
        </p:nvSpPr>
        <p:spPr>
          <a:xfrm>
            <a:off x="457200" y="1772816"/>
            <a:ext cx="8435280" cy="4801314"/>
          </a:xfrm>
          <a:prstGeom prst="rect">
            <a:avLst/>
          </a:prstGeom>
          <a:noFill/>
        </p:spPr>
        <p:txBody>
          <a:bodyPr wrap="square">
            <a:spAutoFit/>
          </a:bodyPr>
          <a:lstStyle/>
          <a:p>
            <a:pPr marL="342900" marR="91440" lvl="0" indent="-342900">
              <a:spcBef>
                <a:spcPts val="600"/>
              </a:spcBef>
              <a:spcAft>
                <a:spcPts val="600"/>
              </a:spcAft>
              <a:buFont typeface="+mj-lt"/>
              <a:buAutoNum type="arabicPeriod"/>
              <a:tabLst>
                <a:tab pos="457200" algn="l"/>
              </a:tabLst>
            </a:pPr>
            <a:r>
              <a:rPr lang="el-GR" sz="2200" b="1" dirty="0">
                <a:effectLst/>
                <a:latin typeface="Calibri" panose="020F0502020204030204" pitchFamily="34" charset="0"/>
                <a:ea typeface="Times New Roman" panose="02020603050405020304" pitchFamily="18" charset="0"/>
              </a:rPr>
              <a:t>Αυθεντική ηγεσία</a:t>
            </a:r>
            <a:br>
              <a:rPr lang="el-GR" sz="2200" b="1" dirty="0">
                <a:effectLst/>
                <a:latin typeface="Calibri" panose="020F0502020204030204" pitchFamily="34" charset="0"/>
                <a:ea typeface="Times New Roman" panose="02020603050405020304" pitchFamily="18" charset="0"/>
              </a:rPr>
            </a:br>
            <a:r>
              <a:rPr lang="el-GR" sz="2200" dirty="0">
                <a:latin typeface="Calibri" panose="020F0502020204030204" pitchFamily="34" charset="0"/>
                <a:ea typeface="Times New Roman" panose="02020603050405020304" pitchFamily="18" charset="0"/>
              </a:rPr>
              <a:t>Οι </a:t>
            </a:r>
            <a:r>
              <a:rPr lang="el-GR" sz="2200" dirty="0">
                <a:effectLst/>
                <a:latin typeface="Calibri" panose="020F0502020204030204" pitchFamily="34" charset="0"/>
                <a:ea typeface="Times New Roman" panose="02020603050405020304" pitchFamily="18" charset="0"/>
              </a:rPr>
              <a:t>ηγέτες που γνωρίζουν ποιοι είναι, γνωρίζουν τα πιστεύω και τις αξίες τους, και ενεργούν με βάση αυτά ειλικρινά και ανοικτά. Οι υφιστάμενοί τους τούς θεωρούν ηθικά άτομα.</a:t>
            </a:r>
          </a:p>
          <a:p>
            <a:pPr marL="342900" marR="91440" lvl="0" indent="-342900">
              <a:spcBef>
                <a:spcPts val="600"/>
              </a:spcBef>
              <a:spcAft>
                <a:spcPts val="600"/>
              </a:spcAft>
              <a:buFont typeface="+mj-lt"/>
              <a:buAutoNum type="arabicPeriod"/>
              <a:tabLst>
                <a:tab pos="457200" algn="l"/>
              </a:tabLst>
            </a:pPr>
            <a:r>
              <a:rPr lang="el-GR" sz="2200" b="1" dirty="0">
                <a:effectLst/>
                <a:latin typeface="Calibri" panose="020F0502020204030204" pitchFamily="34" charset="0"/>
                <a:ea typeface="Times New Roman" panose="02020603050405020304" pitchFamily="18" charset="0"/>
              </a:rPr>
              <a:t>Ηθική</a:t>
            </a:r>
            <a:r>
              <a:rPr lang="el-GR" sz="2200" dirty="0">
                <a:effectLst/>
                <a:latin typeface="Calibri" panose="020F0502020204030204" pitchFamily="34" charset="0"/>
                <a:ea typeface="Times New Roman" panose="02020603050405020304" pitchFamily="18" charset="0"/>
              </a:rPr>
              <a:t> </a:t>
            </a:r>
            <a:br>
              <a:rPr lang="el-GR" sz="2200" dirty="0">
                <a:effectLst/>
                <a:latin typeface="Calibri" panose="020F0502020204030204" pitchFamily="34" charset="0"/>
                <a:ea typeface="Times New Roman" panose="02020603050405020304" pitchFamily="18" charset="0"/>
              </a:rPr>
            </a:br>
            <a:r>
              <a:rPr lang="el-GR" sz="2200" dirty="0">
                <a:effectLst/>
                <a:latin typeface="Calibri" panose="020F0502020204030204" pitchFamily="34" charset="0"/>
                <a:ea typeface="Times New Roman" panose="02020603050405020304" pitchFamily="18" charset="0"/>
              </a:rPr>
              <a:t>Η ηγεσία που δεν θεωρείται αξιολογικά ουδέτερη. Αφορά τη δημιουργία ηθικών προσδοκιών στα μέλη μιας ομάδας ή ενός οργανισμού και φαίνεται ότι συμβάλει στη μείωση των διαπροσωπικών συγκρούσεων. </a:t>
            </a:r>
          </a:p>
          <a:p>
            <a:pPr marL="342900" marR="91440" lvl="0" indent="-342900">
              <a:spcBef>
                <a:spcPts val="600"/>
              </a:spcBef>
              <a:spcAft>
                <a:spcPts val="600"/>
              </a:spcAft>
              <a:buFont typeface="+mj-lt"/>
              <a:buAutoNum type="arabicPeriod"/>
              <a:tabLst>
                <a:tab pos="457200" algn="l"/>
              </a:tabLst>
            </a:pPr>
            <a:r>
              <a:rPr lang="el-GR" sz="2200" b="1" dirty="0">
                <a:effectLst/>
                <a:latin typeface="Calibri" panose="020F0502020204030204" pitchFamily="34" charset="0"/>
                <a:ea typeface="Times New Roman" panose="02020603050405020304" pitchFamily="18" charset="0"/>
              </a:rPr>
              <a:t>Ηγεσία στην υπηρεσία των υπαλλήλων</a:t>
            </a:r>
            <a:r>
              <a:rPr lang="el-GR" sz="2200" dirty="0">
                <a:effectLst/>
                <a:latin typeface="Calibri" panose="020F0502020204030204" pitchFamily="34" charset="0"/>
                <a:ea typeface="Times New Roman" panose="02020603050405020304" pitchFamily="18" charset="0"/>
              </a:rPr>
              <a:t> </a:t>
            </a:r>
            <a:br>
              <a:rPr lang="el-GR" sz="2200" dirty="0">
                <a:effectLst/>
                <a:latin typeface="Calibri" panose="020F0502020204030204" pitchFamily="34" charset="0"/>
                <a:ea typeface="Times New Roman" panose="02020603050405020304" pitchFamily="18" charset="0"/>
              </a:rPr>
            </a:br>
            <a:r>
              <a:rPr lang="el-GR" sz="2200" dirty="0">
                <a:effectLst/>
                <a:latin typeface="Calibri" panose="020F0502020204030204" pitchFamily="34" charset="0"/>
                <a:ea typeface="Times New Roman" panose="02020603050405020304" pitchFamily="18" charset="0"/>
              </a:rPr>
              <a:t>ΌΤΑΝ παραμερίζεται το συμφέρον του ηγέτη προς όφελος των ευκαιριών και της παροχής βοήθειας και υποστήριξης στους υφισταμένους με στόχο την ανάπτυξη και εξέλιξή τους</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2876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2718"/>
            <a:ext cx="7558336" cy="1371600"/>
          </a:xfrm>
        </p:spPr>
        <p:txBody>
          <a:bodyPr/>
          <a:lstStyle/>
          <a:p>
            <a:r>
              <a:rPr lang="en-US" b="1" dirty="0">
                <a:latin typeface="Calibri" panose="020F0502020204030204" pitchFamily="34" charset="0"/>
                <a:cs typeface="Calibri" panose="020F0502020204030204" pitchFamily="34" charset="0"/>
              </a:rPr>
              <a:t>360 </a:t>
            </a:r>
            <a:r>
              <a:rPr lang="el-GR" b="1" dirty="0" err="1">
                <a:latin typeface="Calibri" panose="020F0502020204030204" pitchFamily="34" charset="0"/>
                <a:cs typeface="Calibri" panose="020F0502020204030204" pitchFamily="34" charset="0"/>
              </a:rPr>
              <a:t>ανατροφοδοτηση</a:t>
            </a:r>
            <a:endParaRPr lang="el-GR" b="1" dirty="0">
              <a:latin typeface="Calibri" panose="020F0502020204030204" pitchFamily="34" charset="0"/>
              <a:cs typeface="Calibri" panose="020F0502020204030204" pitchFamily="34" charset="0"/>
            </a:endParaRPr>
          </a:p>
        </p:txBody>
      </p:sp>
      <p:pic>
        <p:nvPicPr>
          <p:cNvPr id="2050" name="Picture 2" descr="What is 360 degree feedback?">
            <a:extLst>
              <a:ext uri="{FF2B5EF4-FFF2-40B4-BE49-F238E27FC236}">
                <a16:creationId xmlns:a16="http://schemas.microsoft.com/office/drawing/2014/main" id="{3186C706-F44D-458E-A5CD-EC7C2E1F76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0457" y="2060848"/>
            <a:ext cx="6323085" cy="4234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708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αραίτητο">
  <a:themeElements>
    <a:clrScheme name="Απαραίτητο">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Απαραίτητο">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παραίτητο">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4748</TotalTime>
  <Words>511</Words>
  <Application>Microsoft Office PowerPoint</Application>
  <PresentationFormat>On-screen Show (4:3)</PresentationFormat>
  <Paragraphs>58</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Black</vt:lpstr>
      <vt:lpstr>Calibri</vt:lpstr>
      <vt:lpstr>Times New Roman</vt:lpstr>
      <vt:lpstr>Wingdings</vt:lpstr>
      <vt:lpstr>Απαραίτητο</vt:lpstr>
      <vt:lpstr>Εθνικη σχολη δημοσιασ διοικησησ &amp; αυτοδιοικησησ κζ’ εκπαιδευτικη σειρα</vt:lpstr>
      <vt:lpstr>ΠεριεχΟμενα</vt:lpstr>
      <vt:lpstr>ΕΙΣΑΓΩΓΗ</vt:lpstr>
      <vt:lpstr>ΠροσδοκΩμενα ΑποτελΕσματα</vt:lpstr>
      <vt:lpstr>MANAGER Ή ΗΓΕΤΗΣ</vt:lpstr>
      <vt:lpstr>ΜΕΤΑΣΧΗΜΑΤΙΣΤΙΚΗ ΗΓΕΣΙΑ</vt:lpstr>
      <vt:lpstr>ΜΕΤΑΣΧΗΜΑΤΙΣΤΙΚΗ ΗΓΕΣΙΑ</vt:lpstr>
      <vt:lpstr>ΥΠΕΥΘΥΝΗ ΗΓΕΣΙΑ</vt:lpstr>
      <vt:lpstr>360 ανατροφοδοτηση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Δεξιοτητητεσ  συνεργασιασ  /  ομαδικησ  εργασιασ</dc:title>
  <dc:creator>Manos Pavlakis</dc:creator>
  <cp:lastModifiedBy>Manos Pavlakis</cp:lastModifiedBy>
  <cp:revision>117</cp:revision>
  <dcterms:created xsi:type="dcterms:W3CDTF">2017-10-12T11:31:28Z</dcterms:created>
  <dcterms:modified xsi:type="dcterms:W3CDTF">2021-06-16T04:17:36Z</dcterms:modified>
</cp:coreProperties>
</file>