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9"/>
  </p:notesMasterIdLst>
  <p:sldIdLst>
    <p:sldId id="256" r:id="rId2"/>
    <p:sldId id="327" r:id="rId3"/>
    <p:sldId id="304" r:id="rId4"/>
    <p:sldId id="300" r:id="rId5"/>
    <p:sldId id="265" r:id="rId6"/>
    <p:sldId id="301" r:id="rId7"/>
    <p:sldId id="320" r:id="rId8"/>
    <p:sldId id="266" r:id="rId9"/>
    <p:sldId id="298" r:id="rId10"/>
    <p:sldId id="308" r:id="rId11"/>
    <p:sldId id="299" r:id="rId12"/>
    <p:sldId id="309" r:id="rId13"/>
    <p:sldId id="326" r:id="rId14"/>
    <p:sldId id="325" r:id="rId15"/>
    <p:sldId id="323" r:id="rId16"/>
    <p:sldId id="297" r:id="rId17"/>
    <p:sldId id="324" r:id="rId1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89" y="57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378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78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378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7BC0A46-4A67-4F60-9F1D-0678E9178C5C}"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3 - Ισοσκελές τρίγωνο"/>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540544" y="776288"/>
            <a:ext cx="8062912" cy="1470025"/>
          </a:xfrm>
        </p:spPr>
        <p:txBody>
          <a:bodyPr anchor="b"/>
          <a:lstStyle>
            <a:lvl1pPr algn="r">
              <a:defRPr sz="4400"/>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5" name="27 - Θέση ημερομηνίας"/>
          <p:cNvSpPr>
            <a:spLocks noGrp="1"/>
          </p:cNvSpPr>
          <p:nvPr>
            <p:ph type="dt" sz="half" idx="10"/>
          </p:nvPr>
        </p:nvSpPr>
        <p:spPr>
          <a:xfrm>
            <a:off x="1371600" y="6011863"/>
            <a:ext cx="5791200" cy="365125"/>
          </a:xfrm>
        </p:spPr>
        <p:txBody>
          <a:bodyPr tIns="0" bIns="0" anchor="t"/>
          <a:lstStyle>
            <a:lvl1pPr algn="r">
              <a:defRPr sz="1000"/>
            </a:lvl1pPr>
          </a:lstStyle>
          <a:p>
            <a:pPr>
              <a:defRPr/>
            </a:pPr>
            <a:endParaRPr lang="el-GR"/>
          </a:p>
        </p:txBody>
      </p:sp>
      <p:sp>
        <p:nvSpPr>
          <p:cNvPr id="6" name="16 - Θέση υποσέλιδου"/>
          <p:cNvSpPr>
            <a:spLocks noGrp="1"/>
          </p:cNvSpPr>
          <p:nvPr>
            <p:ph type="ftr" sz="quarter" idx="11"/>
          </p:nvPr>
        </p:nvSpPr>
        <p:spPr>
          <a:xfrm>
            <a:off x="1371600" y="5649913"/>
            <a:ext cx="5791200" cy="365125"/>
          </a:xfrm>
        </p:spPr>
        <p:txBody>
          <a:bodyPr tIns="0" bIns="0"/>
          <a:lstStyle>
            <a:lvl1pPr algn="r">
              <a:defRPr sz="1100"/>
            </a:lvl1pPr>
          </a:lstStyle>
          <a:p>
            <a:pPr>
              <a:defRPr/>
            </a:pPr>
            <a:endParaRPr lang="el-GR"/>
          </a:p>
        </p:txBody>
      </p:sp>
      <p:sp>
        <p:nvSpPr>
          <p:cNvPr id="7" name="28 - Θέση αριθμού διαφάνειας"/>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1C499817-F822-493A-919A-D2259E16AA12}"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DCA1FB35-5201-4D1B-8558-402EADF8218E}"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FC059CF6-6AAA-46E2-B334-D8D96C9BD898}"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457200" y="1882808"/>
            <a:ext cx="8229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791075" y="6480175"/>
            <a:ext cx="2133600" cy="301625"/>
          </a:xfrm>
        </p:spPr>
        <p:txBody>
          <a:bodyPr/>
          <a:lstStyle>
            <a:lvl1pPr>
              <a:defRPr/>
            </a:lvl1pPr>
          </a:lstStyle>
          <a:p>
            <a:pPr>
              <a:defRPr/>
            </a:pPr>
            <a:endParaRPr lang="el-GR"/>
          </a:p>
        </p:txBody>
      </p:sp>
      <p:sp>
        <p:nvSpPr>
          <p:cNvPr id="5" name="4 - Θέση υποσέλιδου"/>
          <p:cNvSpPr>
            <a:spLocks noGrp="1"/>
          </p:cNvSpPr>
          <p:nvPr>
            <p:ph type="ftr" sz="quarter" idx="11"/>
          </p:nvPr>
        </p:nvSpPr>
        <p:spPr>
          <a:xfrm>
            <a:off x="457200" y="6481763"/>
            <a:ext cx="4259263" cy="300037"/>
          </a:xfrm>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1662700-F0BD-413B-830E-46EC942F3C42}"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4" name="3 - Ορθογώνιο τρίγωνο"/>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Ισοσκελές τρίγωνο"/>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6" name="5 - Ευθεία γραμμή σύνδεσης"/>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6 - Ευθεία γραμμή σύνδεσης"/>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lstStyle>
            <a:lvl1pPr marL="0" algn="l">
              <a:buNone/>
              <a:defRPr sz="3600" b="1" cap="none"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8" name="3 - Θέση ημερομηνίας"/>
          <p:cNvSpPr>
            <a:spLocks noGrp="1"/>
          </p:cNvSpPr>
          <p:nvPr>
            <p:ph type="dt" sz="half" idx="10"/>
          </p:nvPr>
        </p:nvSpPr>
        <p:spPr>
          <a:xfrm>
            <a:off x="6956425" y="6477000"/>
            <a:ext cx="2133600" cy="304800"/>
          </a:xfrm>
        </p:spPr>
        <p:txBody>
          <a:bodyPr/>
          <a:lstStyle>
            <a:lvl1pPr>
              <a:defRPr/>
            </a:lvl1pPr>
          </a:lstStyle>
          <a:p>
            <a:pPr>
              <a:defRPr/>
            </a:pPr>
            <a:endParaRPr lang="el-GR"/>
          </a:p>
        </p:txBody>
      </p:sp>
      <p:sp>
        <p:nvSpPr>
          <p:cNvPr id="9" name="4 - Θέση υποσέλιδου"/>
          <p:cNvSpPr>
            <a:spLocks noGrp="1"/>
          </p:cNvSpPr>
          <p:nvPr>
            <p:ph type="ftr" sz="quarter" idx="11"/>
          </p:nvPr>
        </p:nvSpPr>
        <p:spPr>
          <a:xfrm>
            <a:off x="2619375" y="6481763"/>
            <a:ext cx="4260850" cy="300037"/>
          </a:xfrm>
        </p:spPr>
        <p:txBody>
          <a:bodyPr/>
          <a:lstStyle>
            <a:lvl1pPr>
              <a:defRPr/>
            </a:lvl1pPr>
          </a:lstStyle>
          <a:p>
            <a:pPr>
              <a:defRPr/>
            </a:pPr>
            <a:endParaRPr lang="el-GR"/>
          </a:p>
        </p:txBody>
      </p:sp>
      <p:sp>
        <p:nvSpPr>
          <p:cNvPr id="10" name="5 - Θέση αριθμού διαφάνειας"/>
          <p:cNvSpPr>
            <a:spLocks noGrp="1"/>
          </p:cNvSpPr>
          <p:nvPr>
            <p:ph type="sldNum" sz="quarter" idx="12"/>
          </p:nvPr>
        </p:nvSpPr>
        <p:spPr>
          <a:xfrm>
            <a:off x="8450263" y="809625"/>
            <a:ext cx="503237" cy="300038"/>
          </a:xfrm>
        </p:spPr>
        <p:txBody>
          <a:bodyPr/>
          <a:lstStyle>
            <a:lvl1pPr>
              <a:defRPr/>
            </a:lvl1pPr>
          </a:lstStyle>
          <a:p>
            <a:pPr>
              <a:defRPr/>
            </a:pPr>
            <a:fld id="{951C7D0D-BDF4-457C-AD01-BA75AC114361}"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1ED36ACC-4974-49D1-BA09-7F1AA4F82ED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791075" y="6481763"/>
            <a:ext cx="2130425" cy="301625"/>
          </a:xfrm>
        </p:spPr>
        <p:txBody>
          <a:bodyPr/>
          <a:lstStyle>
            <a:lvl1pPr>
              <a:defRPr/>
            </a:lvl1pPr>
          </a:lstStyle>
          <a:p>
            <a:pPr>
              <a:defRPr/>
            </a:pPr>
            <a:endParaRPr lang="el-GR"/>
          </a:p>
        </p:txBody>
      </p:sp>
      <p:sp>
        <p:nvSpPr>
          <p:cNvPr id="8" name="7 - Θέση υποσέλιδου"/>
          <p:cNvSpPr>
            <a:spLocks noGrp="1"/>
          </p:cNvSpPr>
          <p:nvPr>
            <p:ph type="ftr" sz="quarter" idx="11"/>
          </p:nvPr>
        </p:nvSpPr>
        <p:spPr>
          <a:xfrm>
            <a:off x="457200" y="6481763"/>
            <a:ext cx="4260850" cy="301625"/>
          </a:xfrm>
        </p:spPr>
        <p:txBody>
          <a:bodyPr/>
          <a:lstStyle>
            <a:lvl1pPr>
              <a:defRPr/>
            </a:lvl1pPr>
          </a:lstStyle>
          <a:p>
            <a:pPr>
              <a:defRPr/>
            </a:pPr>
            <a:endParaRPr lang="el-GR"/>
          </a:p>
        </p:txBody>
      </p:sp>
      <p:sp>
        <p:nvSpPr>
          <p:cNvPr id="9" name="8 - Θέση αριθμού διαφάνειας"/>
          <p:cNvSpPr>
            <a:spLocks noGrp="1"/>
          </p:cNvSpPr>
          <p:nvPr>
            <p:ph type="sldNum" sz="quarter" idx="12"/>
          </p:nvPr>
        </p:nvSpPr>
        <p:spPr>
          <a:xfrm>
            <a:off x="7589838" y="6483350"/>
            <a:ext cx="503237" cy="301625"/>
          </a:xfrm>
        </p:spPr>
        <p:txBody>
          <a:bodyPr/>
          <a:lstStyle>
            <a:lvl1pPr algn="ctr">
              <a:defRPr/>
            </a:lvl1pPr>
          </a:lstStyle>
          <a:p>
            <a:pPr>
              <a:defRPr/>
            </a:pPr>
            <a:fld id="{ECB42CC7-E7C1-4A09-846C-81171E35F15C}"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BA384D81-634B-45E6-B9A0-8BEAF9473FB8}"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A95AB639-2B08-4732-BCA6-A2D37EB658E5}"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6278563" y="6556375"/>
            <a:ext cx="2133600" cy="301625"/>
          </a:xfrm>
        </p:spPr>
        <p:txBody>
          <a:bodyPr/>
          <a:lstStyle>
            <a:lvl1pPr>
              <a:defRPr sz="900"/>
            </a:lvl1pPr>
          </a:lstStyle>
          <a:p>
            <a:pPr>
              <a:defRPr/>
            </a:pPr>
            <a:endParaRPr lang="el-GR"/>
          </a:p>
        </p:txBody>
      </p:sp>
      <p:sp>
        <p:nvSpPr>
          <p:cNvPr id="6" name="5 - Θέση υποσέλιδου"/>
          <p:cNvSpPr>
            <a:spLocks noGrp="1"/>
          </p:cNvSpPr>
          <p:nvPr>
            <p:ph type="ftr" sz="quarter" idx="11"/>
          </p:nvPr>
        </p:nvSpPr>
        <p:spPr>
          <a:xfrm>
            <a:off x="1135063" y="6556375"/>
            <a:ext cx="5143500" cy="301625"/>
          </a:xfrm>
        </p:spPr>
        <p:txBody>
          <a:bodyPr/>
          <a:lstStyle>
            <a:lvl1pPr>
              <a:defRPr sz="900"/>
            </a:lvl1pPr>
          </a:lstStyle>
          <a:p>
            <a:pPr>
              <a:defRPr/>
            </a:pPr>
            <a:endParaRPr lang="el-GR"/>
          </a:p>
        </p:txBody>
      </p:sp>
      <p:sp>
        <p:nvSpPr>
          <p:cNvPr id="7" name="6 - Θέση αριθμού διαφάνειας"/>
          <p:cNvSpPr>
            <a:spLocks noGrp="1"/>
          </p:cNvSpPr>
          <p:nvPr>
            <p:ph type="sldNum" sz="quarter" idx="12"/>
          </p:nvPr>
        </p:nvSpPr>
        <p:spPr>
          <a:xfrm>
            <a:off x="8410575" y="6556375"/>
            <a:ext cx="503238" cy="301625"/>
          </a:xfrm>
        </p:spPr>
        <p:txBody>
          <a:bodyPr/>
          <a:lstStyle>
            <a:lvl1pPr>
              <a:defRPr sz="900"/>
            </a:lvl1pPr>
          </a:lstStyle>
          <a:p>
            <a:pPr>
              <a:defRPr/>
            </a:pPr>
            <a:fld id="{30DD0AA3-3DCE-4E6E-B3C2-997B18768E26}"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700" y="6556375"/>
            <a:ext cx="2101850" cy="301625"/>
          </a:xfrm>
        </p:spPr>
        <p:txBody>
          <a:bodyPr/>
          <a:lstStyle>
            <a:lvl1pPr>
              <a:defRPr sz="900"/>
            </a:lvl1pPr>
          </a:lstStyle>
          <a:p>
            <a:pPr>
              <a:defRPr/>
            </a:pPr>
            <a:endParaRPr lang="el-GR"/>
          </a:p>
        </p:txBody>
      </p:sp>
      <p:sp>
        <p:nvSpPr>
          <p:cNvPr id="6" name="5 - Θέση υποσέλιδου"/>
          <p:cNvSpPr>
            <a:spLocks noGrp="1"/>
          </p:cNvSpPr>
          <p:nvPr>
            <p:ph type="ftr" sz="quarter" idx="11"/>
          </p:nvPr>
        </p:nvSpPr>
        <p:spPr>
          <a:xfrm>
            <a:off x="1169988" y="6557963"/>
            <a:ext cx="4948237" cy="301625"/>
          </a:xfrm>
        </p:spPr>
        <p:txBody>
          <a:bodyPr/>
          <a:lstStyle>
            <a:lvl1pPr>
              <a:defRPr sz="900"/>
            </a:lvl1pPr>
          </a:lstStyle>
          <a:p>
            <a:pPr>
              <a:defRPr/>
            </a:pPr>
            <a:endParaRPr lang="el-GR"/>
          </a:p>
        </p:txBody>
      </p:sp>
      <p:sp>
        <p:nvSpPr>
          <p:cNvPr id="7" name="6 - Θέση αριθμού διαφάνειας"/>
          <p:cNvSpPr>
            <a:spLocks noGrp="1"/>
          </p:cNvSpPr>
          <p:nvPr>
            <p:ph type="sldNum" sz="quarter" idx="12"/>
          </p:nvPr>
        </p:nvSpPr>
        <p:spPr>
          <a:xfrm>
            <a:off x="8216900" y="6556375"/>
            <a:ext cx="366713" cy="301625"/>
          </a:xfrm>
        </p:spPr>
        <p:txBody>
          <a:bodyPr/>
          <a:lstStyle>
            <a:lvl1pPr algn="ctr">
              <a:defRPr sz="900"/>
            </a:lvl1pPr>
          </a:lstStyle>
          <a:p>
            <a:pPr>
              <a:defRPr/>
            </a:pPr>
            <a:fld id="{BEBBFBE7-972D-4A0F-9AEC-F6A6BA205B10}"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474747"/>
            </a:gs>
            <a:gs pos="60001">
              <a:srgbClr val="626262"/>
            </a:gs>
            <a:gs pos="100000">
              <a:srgbClr val="8C8C8C"/>
            </a:gs>
          </a:gsLst>
          <a:lin ang="5400000"/>
        </a:gradFill>
        <a:effectLst/>
      </p:bgPr>
    </p:bg>
    <p:spTree>
      <p:nvGrpSpPr>
        <p:cNvPr id="1" name=""/>
        <p:cNvGrpSpPr/>
        <p:nvPr/>
      </p:nvGrpSpPr>
      <p:grpSpPr>
        <a:xfrm>
          <a:off x="0" y="0"/>
          <a:ext cx="0" cy="0"/>
          <a:chOff x="0" y="0"/>
          <a:chExt cx="0" cy="0"/>
        </a:xfrm>
      </p:grpSpPr>
      <p:sp>
        <p:nvSpPr>
          <p:cNvPr id="11" name="10 - Ορθογώνιο τρίγωνο"/>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7 - Ευθεία γραμμή σύνδεσης"/>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8288"/>
            <a:ext cx="8229600" cy="1398587"/>
          </a:xfrm>
          <a:prstGeom prst="rect">
            <a:avLst/>
          </a:prstGeom>
        </p:spPr>
        <p:txBody>
          <a:bodyPr vert="horz" anchor="ctr">
            <a:normAutofit/>
          </a:bodyPr>
          <a:lstStyle/>
          <a:p>
            <a:r>
              <a:rPr lang="el-GR" smtClean="0"/>
              <a:t>Kλικ για επεξεργασία του τίτλου</a:t>
            </a:r>
            <a:endParaRPr lang="en-US"/>
          </a:p>
        </p:txBody>
      </p:sp>
      <p:sp>
        <p:nvSpPr>
          <p:cNvPr id="1030" name="12 - Θέση κειμένου"/>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4791075" y="6481763"/>
            <a:ext cx="2133600" cy="301625"/>
          </a:xfrm>
          <a:prstGeom prst="rect">
            <a:avLst/>
          </a:prstGeom>
        </p:spPr>
        <p:txBody>
          <a:bodyPr vert="horz" anchor="b"/>
          <a:lstStyle>
            <a:lvl1pPr algn="l" eaLnBrk="1" latinLnBrk="0" hangingPunct="1">
              <a:defRPr kumimoji="0" sz="1000" b="0">
                <a:solidFill>
                  <a:schemeClr val="tx1"/>
                </a:solidFill>
              </a:defRPr>
            </a:lvl1pPr>
          </a:lstStyle>
          <a:p>
            <a:pPr>
              <a:defRPr/>
            </a:pPr>
            <a:endParaRPr lang="el-GR"/>
          </a:p>
        </p:txBody>
      </p:sp>
      <p:sp>
        <p:nvSpPr>
          <p:cNvPr id="3" name="2 - Θέση υποσέλιδου"/>
          <p:cNvSpPr>
            <a:spLocks noGrp="1"/>
          </p:cNvSpPr>
          <p:nvPr>
            <p:ph type="ftr" sz="quarter" idx="3"/>
          </p:nvPr>
        </p:nvSpPr>
        <p:spPr>
          <a:xfrm>
            <a:off x="457200" y="6481763"/>
            <a:ext cx="4259263" cy="301625"/>
          </a:xfrm>
          <a:prstGeom prst="rect">
            <a:avLst/>
          </a:prstGeom>
        </p:spPr>
        <p:txBody>
          <a:bodyPr vert="horz" anchor="b"/>
          <a:lstStyle>
            <a:lvl1pPr algn="r" eaLnBrk="1" latinLnBrk="0" hangingPunct="1">
              <a:defRPr kumimoji="0" sz="1000">
                <a:solidFill>
                  <a:schemeClr val="tx1"/>
                </a:solidFill>
              </a:defRPr>
            </a:lvl1pPr>
          </a:lstStyle>
          <a:p>
            <a:pPr>
              <a:defRPr/>
            </a:pPr>
            <a:endParaRPr lang="el-GR"/>
          </a:p>
        </p:txBody>
      </p:sp>
      <p:sp>
        <p:nvSpPr>
          <p:cNvPr id="23" name="22 - Θέση αριθμού διαφάνειας"/>
          <p:cNvSpPr>
            <a:spLocks noGrp="1"/>
          </p:cNvSpPr>
          <p:nvPr>
            <p:ph type="sldNum" sz="quarter" idx="4"/>
          </p:nvPr>
        </p:nvSpPr>
        <p:spPr>
          <a:xfrm>
            <a:off x="7589838" y="6481763"/>
            <a:ext cx="503237" cy="301625"/>
          </a:xfrm>
          <a:prstGeom prst="rect">
            <a:avLst/>
          </a:prstGeom>
        </p:spPr>
        <p:txBody>
          <a:bodyPr vert="horz" anchor="b"/>
          <a:lstStyle>
            <a:lvl1pPr algn="ctr" eaLnBrk="1" latinLnBrk="0" hangingPunct="1">
              <a:defRPr kumimoji="0" sz="1200">
                <a:solidFill>
                  <a:schemeClr val="tx1"/>
                </a:solidFill>
              </a:defRPr>
            </a:lvl1pPr>
          </a:lstStyle>
          <a:p>
            <a:pPr>
              <a:defRPr/>
            </a:pPr>
            <a:fld id="{56C40C7A-EA45-4AE3-B4CC-FFF155312B6D}"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856" r:id="rId1"/>
    <p:sldLayoutId id="2147483857" r:id="rId2"/>
    <p:sldLayoutId id="2147483858" r:id="rId3"/>
    <p:sldLayoutId id="2147483851" r:id="rId4"/>
    <p:sldLayoutId id="2147483859" r:id="rId5"/>
    <p:sldLayoutId id="2147483852" r:id="rId6"/>
    <p:sldLayoutId id="2147483853" r:id="rId7"/>
    <p:sldLayoutId id="2147483860" r:id="rId8"/>
    <p:sldLayoutId id="2147483861" r:id="rId9"/>
    <p:sldLayoutId id="2147483854" r:id="rId10"/>
    <p:sldLayoutId id="2147483855"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algn="l" rtl="0" fontAlgn="base">
        <a:spcBef>
          <a:spcPct val="0"/>
        </a:spcBef>
        <a:spcAft>
          <a:spcPct val="0"/>
        </a:spcAft>
        <a:defRPr sz="4200">
          <a:solidFill>
            <a:srgbClr val="FF5C9C"/>
          </a:solidFill>
          <a:latin typeface="Century Gothic" pitchFamily="34" charset="0"/>
        </a:defRPr>
      </a:lvl6pPr>
      <a:lvl7pPr marL="1398588" algn="l" rtl="0" fontAlgn="base">
        <a:spcBef>
          <a:spcPct val="0"/>
        </a:spcBef>
        <a:spcAft>
          <a:spcPct val="0"/>
        </a:spcAft>
        <a:defRPr sz="4200">
          <a:solidFill>
            <a:srgbClr val="FF5C9C"/>
          </a:solidFill>
          <a:latin typeface="Century Gothic" pitchFamily="34" charset="0"/>
        </a:defRPr>
      </a:lvl7pPr>
      <a:lvl8pPr marL="1855788" algn="l" rtl="0" fontAlgn="base">
        <a:spcBef>
          <a:spcPct val="0"/>
        </a:spcBef>
        <a:spcAft>
          <a:spcPct val="0"/>
        </a:spcAft>
        <a:defRPr sz="4200">
          <a:solidFill>
            <a:srgbClr val="FF5C9C"/>
          </a:solidFill>
          <a:latin typeface="Century Gothic" pitchFamily="34" charset="0"/>
        </a:defRPr>
      </a:lvl8pPr>
      <a:lvl9pPr marL="23129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aepp-procurement.g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1382699"/>
          </a:xfrm>
        </p:spPr>
        <p:txBody>
          <a:bodyPr>
            <a:normAutofit/>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2200" dirty="0">
              <a:solidFill>
                <a:srgbClr val="FFFF00"/>
              </a:solidFill>
              <a:latin typeface="Arial" charset="0"/>
            </a:endParaRPr>
          </a:p>
        </p:txBody>
      </p:sp>
      <p:sp>
        <p:nvSpPr>
          <p:cNvPr id="2051" name="Rectangle 3"/>
          <p:cNvSpPr>
            <a:spLocks noGrp="1" noChangeArrowheads="1"/>
          </p:cNvSpPr>
          <p:nvPr>
            <p:ph type="subTitle" idx="1"/>
          </p:nvPr>
        </p:nvSpPr>
        <p:spPr>
          <a:xfrm>
            <a:off x="323850" y="500042"/>
            <a:ext cx="8424863" cy="6024582"/>
          </a:xfrm>
        </p:spPr>
        <p:txBody>
          <a:bodyPr>
            <a:normAutofit fontScale="85000" lnSpcReduction="20000"/>
          </a:bodyPr>
          <a:lstStyle/>
          <a:p>
            <a:pPr marL="180975" indent="-180975" algn="l"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p>
          <a:p>
            <a:pPr marL="180975" lvl="0" indent="-180975" algn="ctr" eaLnBrk="1" fontAlgn="auto" hangingPunct="1">
              <a:lnSpc>
                <a:spcPct val="120000"/>
              </a:lnSpc>
              <a:spcBef>
                <a:spcPct val="0"/>
              </a:spcBef>
              <a:spcAft>
                <a:spcPts val="0"/>
              </a:spcAft>
              <a:tabLst>
                <a:tab pos="180975" algn="l"/>
              </a:tabLst>
              <a:defRPr/>
            </a:pPr>
            <a: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a:t>
            </a:r>
            <a: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ΣΧΟΛΗ ΔΗΜΟΣΙΑΣ ΔΙΟΙΚΗΣΗΣ &amp; ΑΥΤΟΔΙΟΙΚΗΣΗΣ</a:t>
            </a:r>
            <a:b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ΣΕΙΡΑ</a:t>
            </a:r>
            <a:endParaRPr lang="el-GR" sz="2400" b="1" kern="0" dirty="0" smtClean="0">
              <a:ln>
                <a:noFill/>
              </a:ln>
              <a:solidFill>
                <a:srgbClr val="0070C0"/>
              </a:solidFill>
              <a:effectLst>
                <a:outerShdw blurRad="38100" dist="38100" dir="2700000" algn="tl">
                  <a:srgbClr val="000000">
                    <a:alpha val="43137"/>
                  </a:srgbClr>
                </a:outerShdw>
              </a:effectLst>
              <a:latin typeface="Calibri" pitchFamily="34" charset="0"/>
              <a:cs typeface="Calibri" pitchFamily="34" charset="0"/>
            </a:endParaRPr>
          </a:p>
          <a:p>
            <a:pPr marL="180975" indent="-180975" algn="ctr"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endParaRPr lang="el-GR" sz="1800" b="1" dirty="0" smtClean="0">
              <a:solidFill>
                <a:schemeClr val="accent1">
                  <a:tint val="83000"/>
                  <a:satMod val="150000"/>
                </a:schemeClr>
              </a:solidFill>
              <a:latin typeface="Arial" charset="0"/>
            </a:endParaRPr>
          </a:p>
          <a:p>
            <a:pPr marL="180975" indent="-180975" algn="just" eaLnBrk="1" fontAlgn="auto" hangingPunct="1">
              <a:lnSpc>
                <a:spcPct val="120000"/>
              </a:lnSpc>
              <a:spcBef>
                <a:spcPct val="0"/>
              </a:spcBef>
              <a:spcAft>
                <a:spcPts val="0"/>
              </a:spcAft>
              <a:tabLst>
                <a:tab pos="180975" algn="l"/>
              </a:tabLst>
              <a:defRPr/>
            </a:pPr>
            <a:endParaRPr lang="en-US" sz="2400" b="1" dirty="0" smtClean="0">
              <a:solidFill>
                <a:srgbClr val="FFFF00"/>
              </a:solidFill>
              <a:latin typeface="Arial" charset="0"/>
            </a:endParaRPr>
          </a:p>
          <a:p>
            <a:pPr algn="just" eaLnBrk="1" hangingPunct="1">
              <a:lnSpc>
                <a:spcPct val="125000"/>
              </a:lnSpc>
              <a:spcBef>
                <a:spcPct val="0"/>
              </a:spcBef>
              <a:defRPr/>
            </a:pPr>
            <a:r>
              <a:rPr lang="el-GR" sz="2400" b="1" dirty="0" smtClean="0">
                <a:solidFill>
                  <a:srgbClr val="FFFF00"/>
                </a:solidFill>
                <a:latin typeface="Calibri" pitchFamily="34" charset="0"/>
                <a:cs typeface="Calibri" pitchFamily="34" charset="0"/>
              </a:rPr>
              <a:t>ΤΜΗΜΑ ΥΠΗΡΕΣΙΩΝ ΥΓΕΙΑΣ &amp; ΚΟΙΝΩΝΙΚΗΣ ΦΡΟΝΤΙΔΑΣ</a:t>
            </a:r>
          </a:p>
          <a:p>
            <a:pPr algn="just" eaLnBrk="1" hangingPunct="1">
              <a:lnSpc>
                <a:spcPct val="125000"/>
              </a:lnSpc>
              <a:spcBef>
                <a:spcPct val="0"/>
              </a:spcBef>
              <a:defRPr/>
            </a:pPr>
            <a:r>
              <a:rPr lang="el-GR" sz="2400" b="1" dirty="0" smtClean="0">
                <a:solidFill>
                  <a:srgbClr val="FFFF00"/>
                </a:solidFill>
                <a:latin typeface="Calibri" pitchFamily="34" charset="0"/>
                <a:cs typeface="Calibri" pitchFamily="34" charset="0"/>
              </a:rPr>
              <a:t>ΚΑΤΕΥΘΥΝΣΗ: ΥΠΗΡΕΣΙΩΝ ΥΓΕΙΑΣ</a:t>
            </a:r>
          </a:p>
          <a:p>
            <a:pPr algn="just" eaLnBrk="1" hangingPunct="1">
              <a:lnSpc>
                <a:spcPct val="125000"/>
              </a:lnSpc>
              <a:spcBef>
                <a:spcPct val="0"/>
              </a:spcBef>
              <a:defRPr/>
            </a:pPr>
            <a:endParaRPr lang="el-GR" sz="2400" b="1" dirty="0" smtClean="0">
              <a:solidFill>
                <a:srgbClr val="00B0F0"/>
              </a:solidFill>
              <a:latin typeface="Calibri" pitchFamily="34" charset="0"/>
              <a:cs typeface="Calibri" pitchFamily="34" charset="0"/>
            </a:endParaRPr>
          </a:p>
          <a:p>
            <a:pPr algn="ctr" eaLnBrk="1" hangingPunct="1">
              <a:lnSpc>
                <a:spcPct val="125000"/>
              </a:lnSpc>
              <a:spcBef>
                <a:spcPct val="0"/>
              </a:spcBef>
              <a:defRPr/>
            </a:pPr>
            <a:endParaRPr lang="el-GR" sz="2400" b="1" i="1" dirty="0" smtClean="0">
              <a:solidFill>
                <a:srgbClr val="C00000"/>
              </a:solidFill>
              <a:latin typeface="Calibri" pitchFamily="34" charset="0"/>
              <a:cs typeface="Calibri" pitchFamily="34" charset="0"/>
            </a:endParaRPr>
          </a:p>
          <a:p>
            <a:pPr algn="ctr" eaLnBrk="1" hangingPunct="1">
              <a:lnSpc>
                <a:spcPct val="125000"/>
              </a:lnSpc>
              <a:spcBef>
                <a:spcPct val="0"/>
              </a:spcBef>
              <a:defRPr/>
            </a:pPr>
            <a:r>
              <a:rPr lang="el-GR" sz="2400" b="1" i="1" dirty="0" smtClean="0">
                <a:solidFill>
                  <a:srgbClr val="C00000"/>
                </a:solidFill>
                <a:latin typeface="Calibri" pitchFamily="34" charset="0"/>
                <a:cs typeface="Calibri" pitchFamily="34" charset="0"/>
              </a:rPr>
              <a:t>«Χρηματοοικονομικό management Υγειονομικών Οργανισμών - ΙΙ»</a:t>
            </a:r>
          </a:p>
          <a:p>
            <a:pPr algn="ctr" eaLnBrk="1" hangingPunct="1">
              <a:lnSpc>
                <a:spcPct val="125000"/>
              </a:lnSpc>
              <a:spcBef>
                <a:spcPct val="0"/>
              </a:spcBef>
              <a:defRPr/>
            </a:pPr>
            <a:r>
              <a:rPr lang="el-GR" sz="2400" b="1" dirty="0" smtClean="0">
                <a:solidFill>
                  <a:srgbClr val="002060"/>
                </a:solidFill>
                <a:latin typeface="Calibri" pitchFamily="34" charset="0"/>
                <a:cs typeface="Calibri" pitchFamily="34" charset="0"/>
              </a:rPr>
              <a:t>ΕΝΟΤΗΤΑ: ΔΗΜΟΣΙΕΣ ΣΥΜΒΑΣΕΙΣ ΜΟΝΑΔΩΝ ΠΑΡΟΧΗΣ ΥΠΗΡΕΣΙΩΝ ΥΓΕΙΑΣ </a:t>
            </a:r>
          </a:p>
          <a:p>
            <a:pPr eaLnBrk="1" hangingPunct="1">
              <a:lnSpc>
                <a:spcPct val="125000"/>
              </a:lnSpc>
              <a:spcBef>
                <a:spcPct val="0"/>
              </a:spcBef>
              <a:defRPr/>
            </a:pPr>
            <a:endParaRPr lang="el-GR" sz="2000" dirty="0" smtClean="0">
              <a:latin typeface="Arial" charset="0"/>
            </a:endParaRPr>
          </a:p>
          <a:p>
            <a:pPr eaLnBrk="1" hangingPunct="1">
              <a:lnSpc>
                <a:spcPct val="125000"/>
              </a:lnSpc>
              <a:spcBef>
                <a:spcPct val="0"/>
              </a:spcBef>
              <a:defRPr/>
            </a:pPr>
            <a:endParaRPr lang="el-GR" sz="2000" dirty="0" smtClean="0">
              <a:latin typeface="Arial" charset="0"/>
            </a:endParaRPr>
          </a:p>
          <a:p>
            <a:pPr eaLnBrk="1" hangingPunct="1">
              <a:lnSpc>
                <a:spcPct val="125000"/>
              </a:lnSpc>
              <a:spcBef>
                <a:spcPct val="0"/>
              </a:spcBef>
              <a:defRPr/>
            </a:pPr>
            <a:endParaRPr lang="el-GR" sz="2000" dirty="0" smtClean="0">
              <a:latin typeface="Arial" charset="0"/>
            </a:endParaRPr>
          </a:p>
          <a:p>
            <a:pPr eaLnBrk="1" hangingPunct="1">
              <a:lnSpc>
                <a:spcPct val="125000"/>
              </a:lnSpc>
              <a:spcBef>
                <a:spcPct val="0"/>
              </a:spcBef>
              <a:defRPr/>
            </a:pPr>
            <a:endParaRPr lang="el-GR" sz="2000" dirty="0" smtClean="0">
              <a:latin typeface="Arial" charset="0"/>
            </a:endParaRPr>
          </a:p>
          <a:p>
            <a:pPr eaLnBrk="1" hangingPunct="1">
              <a:lnSpc>
                <a:spcPct val="125000"/>
              </a:lnSpc>
              <a:spcBef>
                <a:spcPct val="0"/>
              </a:spcBef>
              <a:defRPr/>
            </a:pPr>
            <a:endParaRPr lang="el-GR" sz="2000" dirty="0" smtClean="0">
              <a:latin typeface="Arial" charset="0"/>
            </a:endParaRPr>
          </a:p>
          <a:p>
            <a:pPr eaLnBrk="1" hangingPunct="1">
              <a:lnSpc>
                <a:spcPct val="125000"/>
              </a:lnSpc>
              <a:spcBef>
                <a:spcPct val="0"/>
              </a:spcBef>
              <a:defRPr/>
            </a:pPr>
            <a:r>
              <a:rPr lang="el-GR" sz="2000" b="1" dirty="0" smtClean="0">
                <a:latin typeface="Calibri" pitchFamily="34" charset="0"/>
                <a:cs typeface="Calibri" pitchFamily="34" charset="0"/>
              </a:rPr>
              <a:t>Αθήνα Μάιος 20</a:t>
            </a:r>
            <a:r>
              <a:rPr lang="en-US" sz="2000" b="1" dirty="0" smtClean="0">
                <a:latin typeface="Calibri" pitchFamily="34" charset="0"/>
                <a:cs typeface="Calibri" pitchFamily="34" charset="0"/>
              </a:rPr>
              <a:t>20</a:t>
            </a:r>
            <a:endParaRPr lang="el-GR" sz="2000" b="1" dirty="0" smtClean="0">
              <a:solidFill>
                <a:schemeClr val="accent2"/>
              </a:solidFill>
              <a:latin typeface="Calibri" pitchFamily="34" charset="0"/>
              <a:cs typeface="Calibri" pitchFamily="34" charset="0"/>
            </a:endParaRPr>
          </a:p>
          <a:p>
            <a:pPr algn="just" eaLnBrk="1" hangingPunct="1">
              <a:lnSpc>
                <a:spcPct val="125000"/>
              </a:lnSpc>
              <a:spcBef>
                <a:spcPct val="0"/>
              </a:spcBef>
              <a:defRPr/>
            </a:pPr>
            <a:r>
              <a:rPr lang="el-GR" sz="2000" u="sng" dirty="0" smtClean="0">
                <a:latin typeface="Calibri" pitchFamily="34" charset="0"/>
                <a:cs typeface="Calibri" pitchFamily="34" charset="0"/>
              </a:rPr>
              <a:t>Εισηγήτρια</a:t>
            </a:r>
            <a:r>
              <a:rPr lang="el-GR" sz="2000" dirty="0" smtClean="0">
                <a:latin typeface="Calibri" pitchFamily="34" charset="0"/>
                <a:cs typeface="Calibri" pitchFamily="34" charset="0"/>
              </a:rPr>
              <a:t>: 				</a:t>
            </a:r>
          </a:p>
          <a:p>
            <a:pPr algn="just" eaLnBrk="1" hangingPunct="1">
              <a:lnSpc>
                <a:spcPct val="125000"/>
              </a:lnSpc>
              <a:spcBef>
                <a:spcPct val="0"/>
              </a:spcBef>
              <a:defRPr/>
            </a:pPr>
            <a:r>
              <a:rPr lang="el-GR" sz="2000" dirty="0" smtClean="0">
                <a:latin typeface="Calibri" pitchFamily="34" charset="0"/>
                <a:cs typeface="Calibri" pitchFamily="34" charset="0"/>
              </a:rPr>
              <a:t>Α. </a:t>
            </a:r>
            <a:r>
              <a:rPr lang="el-GR" sz="2000" dirty="0" err="1" smtClean="0">
                <a:latin typeface="Calibri" pitchFamily="34" charset="0"/>
                <a:cs typeface="Calibri" pitchFamily="34" charset="0"/>
              </a:rPr>
              <a:t>Γεροστάθου</a:t>
            </a:r>
            <a:endParaRPr lang="el-GR" sz="2000" dirty="0" smtClean="0">
              <a:latin typeface="Calibri" pitchFamily="34" charset="0"/>
              <a:cs typeface="Calibri" pitchFamily="34" charset="0"/>
            </a:endParaRPr>
          </a:p>
          <a:p>
            <a:pPr marL="180975" indent="-180975" algn="l" eaLnBrk="1" fontAlgn="auto" hangingPunct="1">
              <a:lnSpc>
                <a:spcPct val="120000"/>
              </a:lnSpc>
              <a:spcBef>
                <a:spcPct val="0"/>
              </a:spcBef>
              <a:spcAft>
                <a:spcPts val="0"/>
              </a:spcAft>
              <a:tabLst>
                <a:tab pos="180975" algn="l"/>
              </a:tabLst>
              <a:defRPr/>
            </a:pPr>
            <a:endParaRPr lang="el-GR" sz="2400" b="1" dirty="0" smtClean="0">
              <a:solidFill>
                <a:srgbClr val="FFFF00"/>
              </a:solidFill>
              <a:latin typeface="Calibri" pitchFamily="34" charset="0"/>
              <a:cs typeface="Calibri" pitchFamily="34" charset="0"/>
            </a:endParaRPr>
          </a:p>
          <a:p>
            <a:pPr marL="180975" indent="-180975" algn="l" eaLnBrk="1" fontAlgn="auto" hangingPunct="1">
              <a:lnSpc>
                <a:spcPct val="120000"/>
              </a:lnSpc>
              <a:spcBef>
                <a:spcPct val="0"/>
              </a:spcBef>
              <a:spcAft>
                <a:spcPts val="0"/>
              </a:spcAft>
              <a:tabLst>
                <a:tab pos="180975" algn="l"/>
              </a:tabLst>
              <a:defRPr/>
            </a:pPr>
            <a:endParaRPr lang="en-US" sz="2400" b="1" dirty="0" smtClean="0">
              <a:solidFill>
                <a:srgbClr val="FFFF00"/>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a:xfrm>
            <a:off x="323850" y="188912"/>
            <a:ext cx="8569325" cy="525443"/>
          </a:xfrm>
        </p:spPr>
        <p:txBody>
          <a:bodyPr>
            <a:normAutofit fontScale="90000"/>
          </a:bodyPr>
          <a:lstStyle/>
          <a:p>
            <a:pPr marL="0" indent="0" algn="just"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latin typeface="Arial" charset="0"/>
              </a:rPr>
              <a:t>Άρθρο 205 Διοικητικές προσφυγές κατά τη διαδικασία εκτέλεσης των συμβάσεων</a:t>
            </a:r>
            <a:endParaRPr lang="el-GR" sz="2000" b="1" dirty="0">
              <a:solidFill>
                <a:schemeClr val="accent1">
                  <a:tint val="83000"/>
                  <a:satMod val="150000"/>
                </a:schemeClr>
              </a:solidFill>
              <a:latin typeface="Arial" charset="0"/>
            </a:endParaRPr>
          </a:p>
        </p:txBody>
      </p:sp>
      <p:sp>
        <p:nvSpPr>
          <p:cNvPr id="69635" name="Rectangle 3"/>
          <p:cNvSpPr>
            <a:spLocks noGrp="1" noChangeArrowheads="1"/>
          </p:cNvSpPr>
          <p:nvPr>
            <p:ph type="subTitle" idx="1"/>
          </p:nvPr>
        </p:nvSpPr>
        <p:spPr>
          <a:xfrm>
            <a:off x="323850" y="1124744"/>
            <a:ext cx="8424863" cy="5112544"/>
          </a:xfrm>
        </p:spPr>
        <p:txBody>
          <a:bodyPr>
            <a:normAutofit/>
          </a:bodyPr>
          <a:lstStyle/>
          <a:p>
            <a:pPr marL="266700" indent="-266700" algn="just" eaLnBrk="1" fontAlgn="auto" hangingPunct="1">
              <a:lnSpc>
                <a:spcPct val="150000"/>
              </a:lnSpc>
              <a:spcBef>
                <a:spcPct val="0"/>
              </a:spcBef>
              <a:spcAft>
                <a:spcPts val="0"/>
              </a:spcAft>
              <a:defRPr/>
            </a:pPr>
            <a:r>
              <a:rPr lang="el-GR" sz="2400" dirty="0" smtClean="0">
                <a:solidFill>
                  <a:srgbClr val="FFFF00"/>
                </a:solidFill>
              </a:rPr>
              <a:t>4</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el-GR" sz="2400" b="1" dirty="0" smtClean="0">
                <a:effectLst>
                  <a:outerShdw blurRad="38100" dist="38100" dir="2700000" algn="tl">
                    <a:srgbClr val="000000">
                      <a:alpha val="43137"/>
                    </a:srgbClr>
                  </a:outerShdw>
                </a:effectLst>
                <a:latin typeface="Arial" pitchFamily="34" charset="0"/>
                <a:cs typeface="Arial" pitchFamily="34" charset="0"/>
              </a:rPr>
              <a:t> </a:t>
            </a:r>
            <a:r>
              <a:rPr lang="el-GR" sz="2000" b="1" dirty="0" smtClean="0">
                <a:effectLst>
                  <a:outerShdw blurRad="38100" dist="38100" dir="2700000" algn="tl">
                    <a:srgbClr val="000000">
                      <a:alpha val="43137"/>
                    </a:srgbClr>
                  </a:outerShdw>
                </a:effectLst>
                <a:latin typeface="Arial" pitchFamily="34" charset="0"/>
                <a:cs typeface="Arial" pitchFamily="34" charset="0"/>
              </a:rPr>
              <a:t>Αν κατά της απόφασης που επιβάλλει κυρώσεις δεν ασκηθεί εμπρόθεσμα η προσφυγή ή αν απορριφθεί αυτή από το αποφαινόμενο αρμοδίως όργανο, η απόφαση καθίσταται οριστική. </a:t>
            </a:r>
          </a:p>
          <a:p>
            <a:pPr marL="266700" indent="-266700" algn="just" eaLnBrk="1" fontAlgn="auto" hangingPunct="1">
              <a:lnSpc>
                <a:spcPct val="150000"/>
              </a:lnSpc>
              <a:spcBef>
                <a:spcPct val="0"/>
              </a:spcBef>
              <a:spcAft>
                <a:spcPts val="0"/>
              </a:spcAft>
              <a:defRPr/>
            </a:pPr>
            <a:endParaRPr lang="el-GR" sz="2000" b="1" dirty="0" smtClean="0">
              <a:effectLst>
                <a:outerShdw blurRad="38100" dist="38100" dir="2700000" algn="tl">
                  <a:srgbClr val="000000">
                    <a:alpha val="43137"/>
                  </a:srgbClr>
                </a:outerShdw>
              </a:effectLst>
              <a:latin typeface="Arial" pitchFamily="34" charset="0"/>
              <a:cs typeface="Arial" pitchFamily="34" charset="0"/>
            </a:endParaRPr>
          </a:p>
          <a:p>
            <a:pPr marL="266700" indent="-266700" algn="just" eaLnBrk="1" fontAlgn="auto" hangingPunct="1">
              <a:lnSpc>
                <a:spcPct val="150000"/>
              </a:lnSpc>
              <a:spcBef>
                <a:spcPct val="0"/>
              </a:spcBef>
              <a:spcAft>
                <a:spcPts val="0"/>
              </a:spcAft>
              <a:defRPr/>
            </a:pP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5)</a:t>
            </a:r>
            <a:r>
              <a:rPr lang="el-GR" sz="2000" b="1" dirty="0" smtClean="0">
                <a:effectLst>
                  <a:outerShdw blurRad="38100" dist="38100" dir="2700000" algn="tl">
                    <a:srgbClr val="000000">
                      <a:alpha val="43137"/>
                    </a:srgbClr>
                  </a:outerShdw>
                </a:effectLst>
                <a:latin typeface="Arial" pitchFamily="34" charset="0"/>
                <a:cs typeface="Arial" pitchFamily="34" charset="0"/>
              </a:rPr>
              <a:t>  Αν ασκηθεί εμπρόθεσμα προσφυγή, αναστέλλονται οι συνέπειες της απόφασης μέχρι αυτή να οριστικοποιηθεί.</a:t>
            </a:r>
            <a:endParaRPr lang="el-GR" sz="2000" b="1" u="sng" dirty="0">
              <a:solidFill>
                <a:srgbClr val="00B0F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214282" y="188913"/>
            <a:ext cx="8678893" cy="596881"/>
          </a:xfrm>
        </p:spPr>
        <p:txBody>
          <a:bodyPr>
            <a:normAutofit fontScale="90000"/>
          </a:bodyPr>
          <a:lstStyle/>
          <a:p>
            <a:pPr marL="484632" indent="0" algn="just"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latin typeface="Arial" charset="0"/>
              </a:rPr>
              <a:t>Άρθρο 205 Διοικητικές προσφυγές κατά τη διαδικασία εκτέλεσης των συμβάσεων </a:t>
            </a:r>
            <a:r>
              <a:rPr lang="el-GR" sz="1800" b="1" dirty="0" smtClean="0">
                <a:latin typeface="Arial" charset="0"/>
              </a:rPr>
              <a:t>[συνέχεια]</a:t>
            </a:r>
            <a:endParaRPr lang="el-GR" sz="2000" b="1" dirty="0">
              <a:solidFill>
                <a:schemeClr val="accent1">
                  <a:tint val="83000"/>
                  <a:satMod val="150000"/>
                </a:schemeClr>
              </a:solidFill>
              <a:latin typeface="Arial" charset="0"/>
            </a:endParaRPr>
          </a:p>
        </p:txBody>
      </p:sp>
      <p:sp>
        <p:nvSpPr>
          <p:cNvPr id="70659" name="Rectangle 3"/>
          <p:cNvSpPr>
            <a:spLocks noGrp="1" noChangeArrowheads="1"/>
          </p:cNvSpPr>
          <p:nvPr>
            <p:ph type="subTitle" idx="1"/>
          </p:nvPr>
        </p:nvSpPr>
        <p:spPr>
          <a:xfrm>
            <a:off x="323850" y="836712"/>
            <a:ext cx="8424863" cy="5400576"/>
          </a:xfrm>
        </p:spPr>
        <p:txBody>
          <a:bodyPr>
            <a:normAutofit fontScale="70000" lnSpcReduction="20000"/>
          </a:bodyPr>
          <a:lstStyle/>
          <a:p>
            <a:pPr marL="371475" indent="-371475" algn="just" eaLnBrk="1" hangingPunct="1">
              <a:defRPr/>
            </a:pPr>
            <a:endParaRPr lang="el-GR" sz="2000" b="1" dirty="0" smtClean="0">
              <a:latin typeface="Arial" charset="0"/>
            </a:endParaRPr>
          </a:p>
          <a:p>
            <a:pPr marL="371475" indent="-371475" algn="just" eaLnBrk="1" hangingPunct="1">
              <a:defRPr/>
            </a:pPr>
            <a:endParaRPr lang="el-GR" sz="2000" b="1" dirty="0" smtClean="0">
              <a:latin typeface="Arial" charset="0"/>
            </a:endParaRPr>
          </a:p>
          <a:p>
            <a:pPr marL="371475" indent="-371475" algn="just" eaLnBrk="1" hangingPunct="1">
              <a:lnSpc>
                <a:spcPct val="190000"/>
              </a:lnSpc>
              <a:spcBef>
                <a:spcPct val="0"/>
              </a:spcBef>
              <a:defRPr/>
            </a:pPr>
            <a:r>
              <a:rPr lang="el-GR" sz="2400" b="1" dirty="0" smtClean="0">
                <a:latin typeface="Arial" pitchFamily="34" charset="0"/>
                <a:cs typeface="Arial" pitchFamily="34" charset="0"/>
              </a:rPr>
              <a:t>§11. </a:t>
            </a:r>
            <a:r>
              <a:rPr lang="el-GR" sz="2400" b="1" dirty="0" smtClean="0">
                <a:effectLst>
                  <a:outerShdw blurRad="38100" dist="38100" dir="2700000" algn="tl">
                    <a:srgbClr val="000000">
                      <a:alpha val="43137"/>
                    </a:srgbClr>
                  </a:outerShdw>
                </a:effectLst>
                <a:latin typeface="Arial" pitchFamily="34" charset="0"/>
                <a:cs typeface="Arial" pitchFamily="34" charset="0"/>
              </a:rPr>
              <a:t>Στις δημόσιες συμβάσεις προμηθειών και παροχής γενικών υπηρεσιών, …. δ) Για την παραλαβή του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αντικειμένου τμηματικού ή συνολικού σύμβασης παροχής υπηρεσιών</a:t>
            </a:r>
            <a:r>
              <a:rPr lang="el-GR" sz="2400" b="1" dirty="0" smtClean="0">
                <a:effectLst>
                  <a:outerShdw blurRad="38100" dist="38100" dir="2700000" algn="tl">
                    <a:srgbClr val="000000">
                      <a:alpha val="43137"/>
                    </a:srgbClr>
                  </a:outerShdw>
                </a:effectLst>
                <a:latin typeface="Arial" pitchFamily="34" charset="0"/>
                <a:cs typeface="Arial" pitchFamily="34" charset="0"/>
              </a:rPr>
              <a:t> συγκροτείται τριμελής Επιτροπή παραλαβής με απόφαση του αρμόδιου αποφαινομένου οργάνου. Εφόσον απαιτούνται ειδικές γνώσεις ένα τουλάχιστον μέλος της επιτροπής πρέπει να έχει την αντίστοιχη ειδικότητα. Σε περίπτωση αιτιολογημένης αδυναμίας για την συμπλήρωση ή την συγκρότηση της ανωτέρω επιτροπής η αναθέτουσα αρχή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μπορεί να ζητήσει από άλλη αναθέτουσα αρχή τη διάθεση υπαλλήλου ή υπαλλήλων της για τη συγκρότηση της Επιτροπής</a:t>
            </a:r>
            <a:endParaRPr lang="el-GR" sz="2400" b="1" dirty="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71415"/>
            <a:ext cx="8569325" cy="500065"/>
          </a:xfrm>
        </p:spPr>
        <p:txBody>
          <a:bodyPr>
            <a:normAutofit fontScale="90000"/>
          </a:bodyPr>
          <a:lstStyle/>
          <a:p>
            <a:pPr marL="484632" indent="0" algn="ctr"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endParaRPr lang="el-GR" sz="2000" b="1" dirty="0">
              <a:solidFill>
                <a:schemeClr val="accent1">
                  <a:tint val="83000"/>
                  <a:satMod val="150000"/>
                </a:schemeClr>
              </a:solidFill>
              <a:latin typeface="Arial" charset="0"/>
            </a:endParaRPr>
          </a:p>
        </p:txBody>
      </p:sp>
      <p:sp>
        <p:nvSpPr>
          <p:cNvPr id="70659" name="Rectangle 3"/>
          <p:cNvSpPr>
            <a:spLocks noGrp="1" noChangeArrowheads="1"/>
          </p:cNvSpPr>
          <p:nvPr>
            <p:ph type="subTitle" idx="1"/>
          </p:nvPr>
        </p:nvSpPr>
        <p:spPr>
          <a:xfrm>
            <a:off x="214282" y="785794"/>
            <a:ext cx="8715436" cy="5451494"/>
          </a:xfrm>
        </p:spPr>
        <p:txBody>
          <a:bodyPr>
            <a:normAutofit/>
          </a:bodyPr>
          <a:lstStyle/>
          <a:p>
            <a:pPr marL="182563" indent="-182563"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 </a:t>
            </a:r>
            <a:r>
              <a:rPr lang="el-GR" sz="2400" dirty="0" smtClean="0"/>
              <a:t> </a:t>
            </a:r>
            <a:r>
              <a:rPr lang="el-GR" sz="2400" b="1" dirty="0" smtClean="0">
                <a:latin typeface="Arial" pitchFamily="34" charset="0"/>
                <a:cs typeface="Arial" pitchFamily="34" charset="0"/>
              </a:rPr>
              <a:t>Κάθε διαφορά μεταξύ των συμβαλλόμενων μερών ανεξάρτητα από τον χαρακτήρα της σύμβασης ως διοικητικής ή ως </a:t>
            </a:r>
            <a:r>
              <a:rPr lang="el-GR" sz="2400" b="1" dirty="0" err="1" smtClean="0">
                <a:latin typeface="Arial" pitchFamily="34" charset="0"/>
                <a:cs typeface="Arial" pitchFamily="34" charset="0"/>
              </a:rPr>
              <a:t>ι.δ</a:t>
            </a:r>
            <a:r>
              <a:rPr lang="el-GR" sz="2400" b="1" dirty="0" smtClean="0">
                <a:latin typeface="Arial" pitchFamily="34" charset="0"/>
                <a:cs typeface="Arial" pitchFamily="34" charset="0"/>
              </a:rPr>
              <a:t>., </a:t>
            </a:r>
            <a:r>
              <a:rPr lang="el-GR" sz="2400" b="1" dirty="0" smtClean="0">
                <a:solidFill>
                  <a:srgbClr val="FFFF00"/>
                </a:solidFill>
                <a:latin typeface="Arial" pitchFamily="34" charset="0"/>
                <a:cs typeface="Arial" pitchFamily="34" charset="0"/>
              </a:rPr>
              <a:t>επιλύεται με την άσκηση προσφυγής ή αγωγής στο Διοικητικό Εφετείο</a:t>
            </a:r>
            <a:r>
              <a:rPr lang="el-GR" sz="2400" b="1" dirty="0" smtClean="0">
                <a:latin typeface="Arial" pitchFamily="34" charset="0"/>
                <a:cs typeface="Arial" pitchFamily="34" charset="0"/>
              </a:rPr>
              <a:t> της Περιφέρειας, στην οποία εκτελείται η σύμβαση.</a:t>
            </a:r>
          </a:p>
          <a:p>
            <a:pPr marL="182563" indent="-182563" algn="just">
              <a:lnSpc>
                <a:spcPct val="150000"/>
              </a:lnSpc>
              <a:buFont typeface="Wingdings" pitchFamily="2" charset="2"/>
              <a:buChar char="Ø"/>
            </a:pPr>
            <a:r>
              <a:rPr lang="el-GR" sz="2400" b="1" dirty="0" smtClean="0">
                <a:latin typeface="Arial" pitchFamily="34" charset="0"/>
                <a:cs typeface="Arial" pitchFamily="34" charset="0"/>
              </a:rPr>
              <a:t> Παρέκταση αρμοδιότητας δεν επιτρέπεται. Αν η σύμβαση εκτελείται στην Περιφέρεια δύο ή περισσότερων </a:t>
            </a:r>
            <a:r>
              <a:rPr lang="el-GR" sz="2400" b="1" dirty="0" err="1" smtClean="0">
                <a:latin typeface="Arial" pitchFamily="34" charset="0"/>
                <a:cs typeface="Arial" pitchFamily="34" charset="0"/>
              </a:rPr>
              <a:t>Δ.Εφ</a:t>
            </a:r>
            <a:r>
              <a:rPr lang="el-GR" sz="2400" b="1" dirty="0" smtClean="0">
                <a:latin typeface="Arial" pitchFamily="34" charset="0"/>
                <a:cs typeface="Arial" pitchFamily="34" charset="0"/>
              </a:rPr>
              <a:t>., </a:t>
            </a:r>
            <a:r>
              <a:rPr lang="el-GR" sz="2400" b="1" dirty="0" smtClean="0">
                <a:solidFill>
                  <a:srgbClr val="FFFF00"/>
                </a:solidFill>
                <a:latin typeface="Arial" pitchFamily="34" charset="0"/>
                <a:cs typeface="Arial" pitchFamily="34" charset="0"/>
              </a:rPr>
              <a:t>αρμόδιο καθίσταται αυτό που θα επιλέξει ο προσφεύγων ή ο ενάγων</a:t>
            </a:r>
            <a:r>
              <a:rPr lang="el-GR" sz="2400" b="1" dirty="0" smtClean="0">
                <a:latin typeface="Arial" pitchFamily="34" charset="0"/>
                <a:cs typeface="Arial" pitchFamily="34" charset="0"/>
              </a:rPr>
              <a:t>.</a:t>
            </a:r>
          </a:p>
          <a:p>
            <a:pPr marL="182563" indent="-182563" algn="just">
              <a:lnSpc>
                <a:spcPct val="150000"/>
              </a:lnSpc>
              <a:buFont typeface="Wingdings" pitchFamily="2" charset="2"/>
              <a:buChar char="Ø"/>
            </a:pP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71415"/>
            <a:ext cx="8569325" cy="500065"/>
          </a:xfrm>
        </p:spPr>
        <p:txBody>
          <a:bodyPr>
            <a:normAutofit fontScale="90000"/>
          </a:bodyPr>
          <a:lstStyle/>
          <a:p>
            <a:pPr marL="484632" indent="0" algn="ctr"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endParaRPr lang="el-GR" sz="2000" b="1" dirty="0">
              <a:solidFill>
                <a:schemeClr val="accent1">
                  <a:tint val="83000"/>
                  <a:satMod val="150000"/>
                </a:schemeClr>
              </a:solidFill>
              <a:latin typeface="Arial" charset="0"/>
            </a:endParaRPr>
          </a:p>
        </p:txBody>
      </p:sp>
      <p:sp>
        <p:nvSpPr>
          <p:cNvPr id="70659" name="Rectangle 3"/>
          <p:cNvSpPr>
            <a:spLocks noGrp="1" noChangeArrowheads="1"/>
          </p:cNvSpPr>
          <p:nvPr>
            <p:ph type="subTitle" idx="1"/>
          </p:nvPr>
        </p:nvSpPr>
        <p:spPr>
          <a:xfrm>
            <a:off x="214282" y="785794"/>
            <a:ext cx="8715436" cy="5451494"/>
          </a:xfrm>
        </p:spPr>
        <p:txBody>
          <a:bodyPr>
            <a:normAutofit/>
          </a:bodyPr>
          <a:lstStyle/>
          <a:p>
            <a:pPr marL="182563" indent="-182563" algn="just">
              <a:lnSpc>
                <a:spcPct val="150000"/>
              </a:lnSpc>
              <a:buFont typeface="Wingdings" pitchFamily="2" charset="2"/>
              <a:buChar char="Ø"/>
            </a:pPr>
            <a:r>
              <a:rPr lang="el-GR" sz="2400" dirty="0" smtClean="0">
                <a:effectLst>
                  <a:outerShdw blurRad="38100" dist="38100" dir="2700000" algn="tl">
                    <a:srgbClr val="000000">
                      <a:alpha val="43137"/>
                    </a:srgbClr>
                  </a:outerShdw>
                </a:effectLst>
                <a:latin typeface="Arial" pitchFamily="34" charset="0"/>
                <a:cs typeface="Arial" pitchFamily="34" charset="0"/>
              </a:rPr>
              <a:t> </a:t>
            </a:r>
            <a:r>
              <a:rPr lang="el-GR" sz="2400" dirty="0" smtClean="0">
                <a:latin typeface="Arial" pitchFamily="34" charset="0"/>
                <a:cs typeface="Arial" pitchFamily="34" charset="0"/>
              </a:rPr>
              <a:t> </a:t>
            </a:r>
            <a:r>
              <a:rPr lang="el-GR" sz="2400" b="1" dirty="0" smtClean="0">
                <a:latin typeface="Arial" pitchFamily="34" charset="0"/>
                <a:cs typeface="Arial" pitchFamily="34" charset="0"/>
              </a:rPr>
              <a:t>Πριν από την άσκηση της προσφυγής στο Δ.Ε. προηγείται </a:t>
            </a:r>
            <a:r>
              <a:rPr lang="el-GR" sz="2400" b="1" dirty="0" smtClean="0">
                <a:solidFill>
                  <a:srgbClr val="FFFF00"/>
                </a:solidFill>
                <a:latin typeface="Arial" pitchFamily="34" charset="0"/>
                <a:cs typeface="Arial" pitchFamily="34" charset="0"/>
              </a:rPr>
              <a:t>υποχρεωτικά</a:t>
            </a:r>
            <a:r>
              <a:rPr lang="el-GR" sz="2400" b="1" dirty="0" smtClean="0">
                <a:latin typeface="Arial" pitchFamily="34" charset="0"/>
                <a:cs typeface="Arial" pitchFamily="34" charset="0"/>
              </a:rPr>
              <a:t> η τήρηση της </a:t>
            </a:r>
            <a:r>
              <a:rPr lang="el-GR" sz="2400" b="1" dirty="0" err="1" smtClean="0">
                <a:latin typeface="Arial" pitchFamily="34" charset="0"/>
                <a:cs typeface="Arial" pitchFamily="34" charset="0"/>
              </a:rPr>
              <a:t>ενδικοφανούς</a:t>
            </a:r>
            <a:r>
              <a:rPr lang="el-GR" sz="2400" b="1" dirty="0" smtClean="0">
                <a:latin typeface="Arial" pitchFamily="34" charset="0"/>
                <a:cs typeface="Arial" pitchFamily="34" charset="0"/>
              </a:rPr>
              <a:t> διαδικασίας ενώπιον της αναθέτουσας, διαφορετικά η προσφυγή απορρίπτεται ως απαράδεκτη. </a:t>
            </a:r>
          </a:p>
          <a:p>
            <a:pPr marL="182563" indent="-182563" algn="just">
              <a:lnSpc>
                <a:spcPct val="150000"/>
              </a:lnSpc>
              <a:buFont typeface="Wingdings" pitchFamily="2" charset="2"/>
              <a:buChar char="Ø"/>
            </a:pPr>
            <a:r>
              <a:rPr lang="el-GR" sz="2400" b="1" dirty="0" smtClean="0">
                <a:solidFill>
                  <a:srgbClr val="FFFF00"/>
                </a:solidFill>
                <a:latin typeface="Arial" pitchFamily="34" charset="0"/>
                <a:cs typeface="Arial" pitchFamily="34" charset="0"/>
              </a:rPr>
              <a:t>Δεν απαιτείται </a:t>
            </a:r>
            <a:r>
              <a:rPr lang="el-GR" sz="2400" b="1" dirty="0" smtClean="0">
                <a:latin typeface="Arial" pitchFamily="34" charset="0"/>
                <a:cs typeface="Arial" pitchFamily="34" charset="0"/>
              </a:rPr>
              <a:t>αν ασκείται από τον ενδιαφερόμενο αγωγή, στο δικόγραφο της οποίας δεν σωρεύεται </a:t>
            </a:r>
            <a:r>
              <a:rPr lang="el-GR" sz="2400" b="1" dirty="0" smtClean="0">
                <a:solidFill>
                  <a:srgbClr val="FFFF00"/>
                </a:solidFill>
                <a:latin typeface="Arial" pitchFamily="34" charset="0"/>
                <a:cs typeface="Arial" pitchFamily="34" charset="0"/>
              </a:rPr>
              <a:t>αίτημα ακύρωσης ή τροποποίησης διοικητικής πράξης ή παράλειψης</a:t>
            </a:r>
            <a:r>
              <a:rPr lang="el-GR" sz="2400" b="1" dirty="0" smtClean="0">
                <a:latin typeface="Arial" pitchFamily="34" charset="0"/>
                <a:cs typeface="Arial" pitchFamily="34" charset="0"/>
              </a:rPr>
              <a:t>.</a:t>
            </a:r>
          </a:p>
          <a:p>
            <a:pPr marL="182563" indent="-182563" algn="just">
              <a:lnSpc>
                <a:spcPct val="150000"/>
              </a:lnSpc>
              <a:buFont typeface="Wingdings" pitchFamily="2" charset="2"/>
              <a:buChar char="Ø"/>
            </a:pP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71415"/>
            <a:ext cx="8569325" cy="500065"/>
          </a:xfrm>
        </p:spPr>
        <p:txBody>
          <a:bodyPr>
            <a:normAutofit fontScale="90000"/>
          </a:bodyPr>
          <a:lstStyle/>
          <a:p>
            <a:pPr marL="484632" indent="0" algn="ctr"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endParaRPr lang="el-GR" sz="2000" b="1" dirty="0">
              <a:solidFill>
                <a:schemeClr val="accent1">
                  <a:tint val="83000"/>
                  <a:satMod val="150000"/>
                </a:schemeClr>
              </a:solidFill>
              <a:latin typeface="Arial" charset="0"/>
            </a:endParaRPr>
          </a:p>
        </p:txBody>
      </p:sp>
      <p:sp>
        <p:nvSpPr>
          <p:cNvPr id="70659" name="Rectangle 3"/>
          <p:cNvSpPr>
            <a:spLocks noGrp="1" noChangeArrowheads="1"/>
          </p:cNvSpPr>
          <p:nvPr>
            <p:ph type="subTitle" idx="1"/>
          </p:nvPr>
        </p:nvSpPr>
        <p:spPr>
          <a:xfrm>
            <a:off x="214282" y="785794"/>
            <a:ext cx="8715436" cy="5451494"/>
          </a:xfrm>
        </p:spPr>
        <p:txBody>
          <a:bodyPr>
            <a:normAutofit/>
          </a:bodyPr>
          <a:lstStyle/>
          <a:p>
            <a:pPr marL="182563" indent="-182563"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 Η υπόθεση συζητείται σε δικάσιμο που ορίζεται όσο το δυνατόν συντομότερα. </a:t>
            </a:r>
          </a:p>
          <a:p>
            <a:pPr marL="182563" indent="-182563" algn="just">
              <a:lnSpc>
                <a:spcPct val="150000"/>
              </a:lnSpc>
            </a:pPr>
            <a:endParaRPr lang="el-GR" sz="2400" b="1" dirty="0" smtClean="0">
              <a:effectLst>
                <a:outerShdw blurRad="38100" dist="38100" dir="2700000" algn="tl">
                  <a:srgbClr val="000000">
                    <a:alpha val="43137"/>
                  </a:srgbClr>
                </a:outerShdw>
              </a:effectLst>
              <a:latin typeface="Arial" pitchFamily="34" charset="0"/>
              <a:cs typeface="Arial" pitchFamily="34" charset="0"/>
            </a:endParaRPr>
          </a:p>
          <a:p>
            <a:pPr marL="182563" indent="-182563"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 Αν ο φάκελος της υπόθεσης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δεν αποσταλεί</a:t>
            </a:r>
            <a:r>
              <a:rPr lang="el-GR" sz="2400" b="1" dirty="0" smtClean="0">
                <a:effectLst>
                  <a:outerShdw blurRad="38100" dist="38100" dir="2700000" algn="tl">
                    <a:srgbClr val="000000">
                      <a:alpha val="43137"/>
                    </a:srgbClr>
                  </a:outerShdw>
                </a:effectLst>
                <a:latin typeface="Arial" pitchFamily="34" charset="0"/>
                <a:cs typeface="Arial" pitchFamily="34" charset="0"/>
              </a:rPr>
              <a:t> στο Δ.Ε. από τη Διοίκηση, η συζήτηση αναβάλλεται σε νέα δικάσιμο, &amp; η υπόθεση συζητείται με βάση τα στοιχεία που προσκομίζει ο προσφεύγων ή ο ενάγων, αν το ζητήσει ο ίδιος.</a:t>
            </a:r>
          </a:p>
          <a:p>
            <a:pPr algn="just">
              <a:lnSpc>
                <a:spcPct val="150000"/>
              </a:lnSpc>
            </a:pPr>
            <a:endParaRPr lang="el-GR" sz="2400" dirty="0" smtClean="0"/>
          </a:p>
          <a:p>
            <a:pPr algn="just">
              <a:lnSpc>
                <a:spcPct val="150000"/>
              </a:lnSpc>
            </a:pP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71415"/>
            <a:ext cx="8569325" cy="500065"/>
          </a:xfrm>
        </p:spPr>
        <p:txBody>
          <a:bodyPr>
            <a:normAutofit fontScale="90000"/>
          </a:bodyPr>
          <a:lstStyle/>
          <a:p>
            <a:pPr marL="484632" indent="0" algn="ctr"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endParaRPr lang="el-GR" sz="2000" b="1" dirty="0">
              <a:solidFill>
                <a:schemeClr val="accent1">
                  <a:tint val="83000"/>
                  <a:satMod val="150000"/>
                </a:schemeClr>
              </a:solidFill>
              <a:latin typeface="Arial" charset="0"/>
            </a:endParaRPr>
          </a:p>
        </p:txBody>
      </p:sp>
      <p:sp>
        <p:nvSpPr>
          <p:cNvPr id="70659" name="Rectangle 3"/>
          <p:cNvSpPr>
            <a:spLocks noGrp="1" noChangeArrowheads="1"/>
          </p:cNvSpPr>
          <p:nvPr>
            <p:ph type="subTitle" idx="1"/>
          </p:nvPr>
        </p:nvSpPr>
        <p:spPr>
          <a:xfrm>
            <a:off x="214282" y="785794"/>
            <a:ext cx="8715436" cy="5451494"/>
          </a:xfrm>
        </p:spPr>
        <p:txBody>
          <a:bodyPr>
            <a:normAutofit lnSpcReduction="10000"/>
          </a:bodyPr>
          <a:lstStyle/>
          <a:p>
            <a:pPr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Η συζήτηση και η διεξαγωγή της απόδειξης ολοκληρώνονται σε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(1) δικάσιμο</a:t>
            </a:r>
            <a:r>
              <a:rPr lang="el-GR" sz="2400" b="1" dirty="0" smtClean="0">
                <a:effectLst>
                  <a:outerShdw blurRad="38100" dist="38100" dir="2700000" algn="tl">
                    <a:srgbClr val="000000">
                      <a:alpha val="43137"/>
                    </a:srgbClr>
                  </a:outerShdw>
                </a:effectLst>
                <a:latin typeface="Arial" pitchFamily="34" charset="0"/>
                <a:cs typeface="Arial" pitchFamily="34" charset="0"/>
              </a:rPr>
              <a:t>. </a:t>
            </a:r>
          </a:p>
          <a:p>
            <a:pPr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Ένορκες βεβαιώσεις ενώπιον ειρηνοδίκη ή συμβολαιογράφου ή προξένου λαμβάνονται υπόψη, μόνο αν έχουν δοθεί ύστερα από κλήτευση του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αντιδίκου (3) τουλάχιστον εργάσιμες ημέρες πριν από τη βεβαίωση &amp;</a:t>
            </a:r>
            <a:r>
              <a:rPr lang="el-GR" sz="2400" b="1" dirty="0" smtClean="0">
                <a:effectLst>
                  <a:outerShdw blurRad="38100" dist="38100" dir="2700000" algn="tl">
                    <a:srgbClr val="000000">
                      <a:alpha val="43137"/>
                    </a:srgbClr>
                  </a:outerShdw>
                </a:effectLst>
                <a:latin typeface="Arial" pitchFamily="34" charset="0"/>
                <a:cs typeface="Arial" pitchFamily="34" charset="0"/>
              </a:rPr>
              <a:t>, αν πρόκειται να δοθούν στην αλλοδαπή, (8) τουλάχιστον ημέρες πριν από αυτή.</a:t>
            </a:r>
          </a:p>
          <a:p>
            <a:pPr algn="just">
              <a:lnSpc>
                <a:spcPct val="150000"/>
              </a:lnSpc>
              <a:buFont typeface="Wingdings" pitchFamily="2" charset="2"/>
              <a:buChar char="Ø"/>
            </a:pPr>
            <a:r>
              <a:rPr lang="el-GR" sz="2400" b="1" dirty="0" smtClean="0">
                <a:effectLst>
                  <a:outerShdw blurRad="38100" dist="38100" dir="2700000" algn="tl">
                    <a:srgbClr val="000000">
                      <a:alpha val="43137"/>
                    </a:srgbClr>
                  </a:outerShdw>
                </a:effectLst>
                <a:latin typeface="Arial" pitchFamily="34" charset="0"/>
                <a:cs typeface="Arial" pitchFamily="34" charset="0"/>
              </a:rPr>
              <a:t>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Η απόφαση</a:t>
            </a:r>
            <a:r>
              <a:rPr lang="el-GR" sz="2400" b="1" dirty="0" smtClean="0">
                <a:effectLst>
                  <a:outerShdw blurRad="38100" dist="38100" dir="2700000" algn="tl">
                    <a:srgbClr val="000000">
                      <a:alpha val="43137"/>
                    </a:srgbClr>
                  </a:outerShdw>
                </a:effectLst>
                <a:latin typeface="Arial" pitchFamily="34" charset="0"/>
                <a:cs typeface="Arial" pitchFamily="34" charset="0"/>
              </a:rPr>
              <a:t> εκδίδεται το ταχύτερο. Οι αποφάσεις του Διοικητικού Εφετείου είναι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αμέσως εκτελεστές</a:t>
            </a:r>
            <a:r>
              <a:rPr lang="el-GR" sz="2400" b="1" dirty="0" smtClean="0">
                <a:effectLst>
                  <a:outerShdw blurRad="38100" dist="38100" dir="2700000" algn="tl">
                    <a:srgbClr val="000000">
                      <a:alpha val="43137"/>
                    </a:srgbClr>
                  </a:outerShdw>
                </a:effectLst>
                <a:latin typeface="Arial" pitchFamily="34" charset="0"/>
                <a:cs typeface="Arial" pitchFamily="34" charset="0"/>
              </a:rPr>
              <a:t>.</a:t>
            </a:r>
            <a:endParaRPr lang="el-GR" sz="2400" b="1" dirty="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1800" dirty="0">
              <a:solidFill>
                <a:schemeClr val="accent1">
                  <a:tint val="83000"/>
                  <a:satMod val="150000"/>
                </a:schemeClr>
              </a:solidFill>
              <a:latin typeface="Arial" charset="0"/>
            </a:endParaRPr>
          </a:p>
        </p:txBody>
      </p:sp>
      <p:sp>
        <p:nvSpPr>
          <p:cNvPr id="68611" name="Rectangle 3"/>
          <p:cNvSpPr>
            <a:spLocks noGrp="1" noChangeArrowheads="1"/>
          </p:cNvSpPr>
          <p:nvPr>
            <p:ph type="subTitle" idx="1"/>
          </p:nvPr>
        </p:nvSpPr>
        <p:spPr>
          <a:xfrm>
            <a:off x="323850" y="981075"/>
            <a:ext cx="8424863" cy="5543550"/>
          </a:xfrm>
        </p:spPr>
        <p:txBody>
          <a:bodyPr>
            <a:normAutofit fontScale="92500"/>
          </a:bodyPr>
          <a:lstStyle/>
          <a:p>
            <a:pPr algn="just">
              <a:lnSpc>
                <a:spcPct val="150000"/>
              </a:lnSpc>
              <a:buFont typeface="Wingdings" pitchFamily="2" charset="2"/>
              <a:buChar char="Ø"/>
            </a:pPr>
            <a:r>
              <a:rPr lang="el-GR" sz="2400" b="1" dirty="0" smtClean="0">
                <a:latin typeface="Arial" pitchFamily="34" charset="0"/>
                <a:cs typeface="Arial" pitchFamily="34" charset="0"/>
              </a:rPr>
              <a:t> Κατά των αποφάσεων των Δ.Ε. μπορεί να ασκηθεί </a:t>
            </a:r>
            <a:r>
              <a:rPr lang="el-GR" sz="2400" b="1" dirty="0" smtClean="0">
                <a:solidFill>
                  <a:srgbClr val="FFFF00"/>
                </a:solidFill>
                <a:latin typeface="Arial" pitchFamily="34" charset="0"/>
                <a:cs typeface="Arial" pitchFamily="34" charset="0"/>
              </a:rPr>
              <a:t>αίτηση αναιρέσεως ενώπιον του </a:t>
            </a:r>
            <a:r>
              <a:rPr lang="el-GR" sz="2400" b="1" dirty="0" err="1" smtClean="0">
                <a:solidFill>
                  <a:srgbClr val="FFFF00"/>
                </a:solidFill>
                <a:latin typeface="Arial" pitchFamily="34" charset="0"/>
                <a:cs typeface="Arial" pitchFamily="34" charset="0"/>
              </a:rPr>
              <a:t>ΣτΕ</a:t>
            </a:r>
            <a:r>
              <a:rPr lang="el-GR" sz="2400" b="1" dirty="0" smtClean="0">
                <a:latin typeface="Arial" pitchFamily="34" charset="0"/>
                <a:cs typeface="Arial" pitchFamily="34" charset="0"/>
              </a:rPr>
              <a:t>, κατά τις ισχύουσες διατάξεις. </a:t>
            </a:r>
          </a:p>
          <a:p>
            <a:pPr algn="just">
              <a:lnSpc>
                <a:spcPct val="150000"/>
              </a:lnSpc>
              <a:buFont typeface="Wingdings" pitchFamily="2" charset="2"/>
              <a:buChar char="Ø"/>
            </a:pPr>
            <a:r>
              <a:rPr lang="el-GR" sz="2400" b="1" dirty="0" smtClean="0">
                <a:latin typeface="Arial" pitchFamily="34" charset="0"/>
                <a:cs typeface="Arial" pitchFamily="34" charset="0"/>
              </a:rPr>
              <a:t> Αν από την εκτέλεση της απόφασης πιθανολογείται </a:t>
            </a:r>
            <a:r>
              <a:rPr lang="el-GR" sz="2400" b="1" dirty="0" smtClean="0">
                <a:solidFill>
                  <a:srgbClr val="FFFF00"/>
                </a:solidFill>
                <a:latin typeface="Arial" pitchFamily="34" charset="0"/>
                <a:cs typeface="Arial" pitchFamily="34" charset="0"/>
              </a:rPr>
              <a:t>κίνδυνος βλάβης δυσχερώς επανορθώσιμης</a:t>
            </a:r>
            <a:r>
              <a:rPr lang="el-GR" sz="2400" b="1" dirty="0" smtClean="0">
                <a:latin typeface="Arial" pitchFamily="34" charset="0"/>
                <a:cs typeface="Arial" pitchFamily="34" charset="0"/>
              </a:rPr>
              <a:t>, μπορεί να διαταχθεί με αίτηση κάποιου από τους διαδίκους η ολική ή η εν μέρει </a:t>
            </a:r>
            <a:r>
              <a:rPr lang="el-GR" sz="2400" b="1" dirty="0" smtClean="0">
                <a:solidFill>
                  <a:srgbClr val="FFFF00"/>
                </a:solidFill>
                <a:latin typeface="Arial" pitchFamily="34" charset="0"/>
                <a:cs typeface="Arial" pitchFamily="34" charset="0"/>
              </a:rPr>
              <a:t>αναστολή της εκτέλεσης </a:t>
            </a:r>
            <a:r>
              <a:rPr lang="el-GR" sz="2400" b="1" dirty="0" smtClean="0">
                <a:latin typeface="Arial" pitchFamily="34" charset="0"/>
                <a:cs typeface="Arial" pitchFamily="34" charset="0"/>
              </a:rPr>
              <a:t>της προσβαλλόμενης απόφασης, με τον όρο παροχής ανάλογης εγγύησης ή και χωρίς εγγύηση ή να εξαρτηθεί η εκτέλεση της απόφασης από την παροχή εγγύησης από τον διάδικο που έχει νικήσει. </a:t>
            </a:r>
          </a:p>
          <a:p>
            <a:pPr marL="266700" indent="-266700" algn="just" eaLnBrk="1" fontAlgn="auto" hangingPunct="1">
              <a:lnSpc>
                <a:spcPct val="160000"/>
              </a:lnSpc>
              <a:spcBef>
                <a:spcPct val="0"/>
              </a:spcBef>
              <a:spcAft>
                <a:spcPts val="0"/>
              </a:spcAft>
              <a:buFont typeface="Wingdings" pitchFamily="2" charset="2"/>
              <a:buChar char="§"/>
              <a:tabLst>
                <a:tab pos="266700" algn="l"/>
              </a:tabLst>
              <a:defRPr/>
            </a:pPr>
            <a:endParaRPr lang="el-GR" sz="2400" b="1" dirty="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rPr>
              <a:t>Άρθρο 205</a:t>
            </a:r>
            <a:r>
              <a:rPr lang="el-GR" sz="2000" b="1" baseline="30000" dirty="0" smtClean="0">
                <a:solidFill>
                  <a:srgbClr val="FFFF00"/>
                </a:solidFill>
              </a:rPr>
              <a:t>Α</a:t>
            </a:r>
            <a:r>
              <a:rPr lang="el-GR" sz="2000" b="1" dirty="0" smtClean="0">
                <a:solidFill>
                  <a:srgbClr val="FFFF00"/>
                </a:solidFill>
              </a:rPr>
              <a:t> Δικαστική Επίλυση Διαφορών</a:t>
            </a: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1800" dirty="0">
              <a:solidFill>
                <a:schemeClr val="accent1">
                  <a:tint val="83000"/>
                  <a:satMod val="150000"/>
                </a:schemeClr>
              </a:solidFill>
              <a:latin typeface="Arial" charset="0"/>
            </a:endParaRPr>
          </a:p>
        </p:txBody>
      </p:sp>
      <p:sp>
        <p:nvSpPr>
          <p:cNvPr id="68611" name="Rectangle 3"/>
          <p:cNvSpPr>
            <a:spLocks noGrp="1" noChangeArrowheads="1"/>
          </p:cNvSpPr>
          <p:nvPr>
            <p:ph type="subTitle" idx="1"/>
          </p:nvPr>
        </p:nvSpPr>
        <p:spPr>
          <a:xfrm>
            <a:off x="323850" y="981075"/>
            <a:ext cx="8424863" cy="5543550"/>
          </a:xfrm>
        </p:spPr>
        <p:txBody>
          <a:bodyPr>
            <a:normAutofit lnSpcReduction="10000"/>
          </a:bodyPr>
          <a:lstStyle/>
          <a:p>
            <a:pPr marL="358775" indent="-358775" algn="just">
              <a:lnSpc>
                <a:spcPct val="150000"/>
              </a:lnSpc>
              <a:buFont typeface="Wingdings" pitchFamily="2" charset="2"/>
              <a:buChar char="Ø"/>
              <a:tabLst>
                <a:tab pos="358775" algn="l"/>
              </a:tabLst>
            </a:pPr>
            <a:r>
              <a:rPr lang="el-GR" sz="2400" b="1" dirty="0" smtClean="0">
                <a:effectLst>
                  <a:outerShdw blurRad="38100" dist="38100" dir="2700000" algn="tl">
                    <a:srgbClr val="000000">
                      <a:alpha val="43137"/>
                    </a:srgbClr>
                  </a:outerShdw>
                </a:effectLst>
                <a:latin typeface="Arial" pitchFamily="34" charset="0"/>
                <a:cs typeface="Arial" pitchFamily="34" charset="0"/>
              </a:rPr>
              <a:t> Για την αίτηση αποφαίνεται το αρμόδιο τμήμα του </a:t>
            </a:r>
            <a:r>
              <a:rPr lang="el-GR" sz="2400" b="1" dirty="0" err="1" smtClean="0">
                <a:effectLst>
                  <a:outerShdw blurRad="38100" dist="38100" dir="2700000" algn="tl">
                    <a:srgbClr val="000000">
                      <a:alpha val="43137"/>
                    </a:srgbClr>
                  </a:outerShdw>
                </a:effectLst>
                <a:latin typeface="Arial" pitchFamily="34" charset="0"/>
                <a:cs typeface="Arial" pitchFamily="34" charset="0"/>
              </a:rPr>
              <a:t>ΣτΕ</a:t>
            </a:r>
            <a:r>
              <a:rPr lang="el-GR" sz="2400" b="1" dirty="0" smtClean="0">
                <a:effectLst>
                  <a:outerShdw blurRad="38100" dist="38100" dir="2700000" algn="tl">
                    <a:srgbClr val="000000">
                      <a:alpha val="43137"/>
                    </a:srgbClr>
                  </a:outerShdw>
                </a:effectLst>
                <a:latin typeface="Arial" pitchFamily="34" charset="0"/>
                <a:cs typeface="Arial" pitchFamily="34" charset="0"/>
              </a:rPr>
              <a:t> </a:t>
            </a:r>
          </a:p>
          <a:p>
            <a:pPr marL="358775" indent="-358775" algn="just">
              <a:lnSpc>
                <a:spcPct val="150000"/>
              </a:lnSpc>
              <a:buFont typeface="Wingdings" pitchFamily="2" charset="2"/>
              <a:buChar char="Ø"/>
              <a:tabLst>
                <a:tab pos="358775" algn="l"/>
              </a:tabLst>
            </a:pPr>
            <a:r>
              <a:rPr lang="el-GR" sz="2400" b="1" dirty="0" smtClean="0">
                <a:effectLst>
                  <a:outerShdw blurRad="38100" dist="38100" dir="2700000" algn="tl">
                    <a:srgbClr val="000000">
                      <a:alpha val="43137"/>
                    </a:srgbClr>
                  </a:outerShdw>
                </a:effectLst>
                <a:latin typeface="Arial" pitchFamily="34" charset="0"/>
                <a:cs typeface="Arial" pitchFamily="34" charset="0"/>
              </a:rPr>
              <a:t> Η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απόφαση της αναστολής </a:t>
            </a:r>
            <a:r>
              <a:rPr lang="el-GR" sz="2400" b="1" dirty="0" smtClean="0">
                <a:effectLst>
                  <a:outerShdw blurRad="38100" dist="38100" dir="2700000" algn="tl">
                    <a:srgbClr val="000000">
                      <a:alpha val="43137"/>
                    </a:srgbClr>
                  </a:outerShdw>
                </a:effectLst>
                <a:latin typeface="Arial" pitchFamily="34" charset="0"/>
                <a:cs typeface="Arial" pitchFamily="34" charset="0"/>
              </a:rPr>
              <a:t>μπορεί κατά τον ίδιο τρόπο να ανακληθεί, με αίτηση κάποιου από τους διαδίκους έως &amp; κατά την πρώτη συζήτηση της αναίρεσης.</a:t>
            </a:r>
          </a:p>
          <a:p>
            <a:pPr marL="358775" indent="-358775" algn="just">
              <a:lnSpc>
                <a:spcPct val="150000"/>
              </a:lnSpc>
              <a:buFont typeface="Wingdings" pitchFamily="2" charset="2"/>
              <a:buChar char="Ø"/>
              <a:tabLst>
                <a:tab pos="358775" algn="l"/>
              </a:tabLst>
            </a:pPr>
            <a:r>
              <a:rPr lang="el-GR" sz="2400" b="1" dirty="0" smtClean="0">
                <a:effectLst>
                  <a:outerShdw blurRad="38100" dist="38100" dir="2700000" algn="tl">
                    <a:srgbClr val="000000">
                      <a:alpha val="43137"/>
                    </a:srgbClr>
                  </a:outerShdw>
                </a:effectLst>
                <a:latin typeface="Arial" pitchFamily="34" charset="0"/>
                <a:cs typeface="Arial" pitchFamily="34" charset="0"/>
              </a:rPr>
              <a:t>Αν ο ανάδοχος του έργου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είναι κοινοπραξία</a:t>
            </a:r>
            <a:r>
              <a:rPr lang="el-GR" sz="2400" b="1" dirty="0" smtClean="0">
                <a:effectLst>
                  <a:outerShdw blurRad="38100" dist="38100" dir="2700000" algn="tl">
                    <a:srgbClr val="000000">
                      <a:alpha val="43137"/>
                    </a:srgbClr>
                  </a:outerShdw>
                </a:effectLst>
                <a:latin typeface="Arial" pitchFamily="34" charset="0"/>
                <a:cs typeface="Arial" pitchFamily="34" charset="0"/>
              </a:rPr>
              <a:t>, η προσφυγή ασκείται είτε από την ίδια είτε από όλα τα μέλη της, που μεταξύ τους στην περίπτωση αυτή υπάρχει αναγκαστική ομοδικία.</a:t>
            </a:r>
          </a:p>
          <a:p>
            <a:pPr marL="266700" indent="-266700" algn="just" eaLnBrk="1" fontAlgn="auto" hangingPunct="1">
              <a:lnSpc>
                <a:spcPct val="150000"/>
              </a:lnSpc>
              <a:spcBef>
                <a:spcPct val="0"/>
              </a:spcBef>
              <a:spcAft>
                <a:spcPts val="0"/>
              </a:spcAft>
              <a:buFont typeface="Wingdings" pitchFamily="2" charset="2"/>
              <a:buChar char="§"/>
              <a:tabLst>
                <a:tab pos="266700" algn="l"/>
              </a:tabLst>
              <a:defRPr/>
            </a:pPr>
            <a:endParaRPr lang="el-GR" sz="24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200" b="1" dirty="0">
                <a:solidFill>
                  <a:srgbClr val="FFFF00"/>
                </a:solidFill>
                <a:latin typeface="Arial" charset="0"/>
              </a:rPr>
              <a:t>Ν. </a:t>
            </a:r>
            <a:r>
              <a:rPr lang="el-GR" sz="2200" b="1" dirty="0" smtClean="0">
                <a:solidFill>
                  <a:srgbClr val="FFFF00"/>
                </a:solidFill>
                <a:latin typeface="Arial" charset="0"/>
              </a:rPr>
              <a:t>4412/</a:t>
            </a:r>
            <a:r>
              <a:rPr lang="en-US" sz="2200" b="1" dirty="0" smtClean="0">
                <a:solidFill>
                  <a:srgbClr val="FFFF00"/>
                </a:solidFill>
                <a:latin typeface="Arial" charset="0"/>
              </a:rPr>
              <a:t>20</a:t>
            </a:r>
            <a:r>
              <a:rPr lang="el-GR" sz="2200" b="1" dirty="0" smtClean="0">
                <a:solidFill>
                  <a:srgbClr val="FFFF00"/>
                </a:solidFill>
                <a:latin typeface="Arial" charset="0"/>
              </a:rPr>
              <a:t>16 </a:t>
            </a:r>
            <a:endParaRPr lang="el-GR" sz="2200" dirty="0">
              <a:solidFill>
                <a:srgbClr val="FFFF00"/>
              </a:solidFill>
              <a:latin typeface="Arial" charset="0"/>
            </a:endParaRPr>
          </a:p>
        </p:txBody>
      </p:sp>
      <p:sp>
        <p:nvSpPr>
          <p:cNvPr id="2051" name="Rectangle 3"/>
          <p:cNvSpPr>
            <a:spLocks noGrp="1" noChangeArrowheads="1"/>
          </p:cNvSpPr>
          <p:nvPr>
            <p:ph type="subTitle" idx="1"/>
          </p:nvPr>
        </p:nvSpPr>
        <p:spPr>
          <a:xfrm>
            <a:off x="323850" y="1428736"/>
            <a:ext cx="8424863" cy="5095888"/>
          </a:xfrm>
        </p:spPr>
        <p:txBody>
          <a:bodyPr>
            <a:normAutofit/>
          </a:bodyPr>
          <a:lstStyle/>
          <a:p>
            <a:pPr marL="180975" indent="-180975" algn="l"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p>
          <a:p>
            <a:pPr marL="180975" indent="-180975" algn="l" eaLnBrk="1" fontAlgn="auto" hangingPunct="1">
              <a:lnSpc>
                <a:spcPct val="120000"/>
              </a:lnSpc>
              <a:spcBef>
                <a:spcPct val="0"/>
              </a:spcBef>
              <a:spcAft>
                <a:spcPts val="0"/>
              </a:spcAft>
              <a:tabLst>
                <a:tab pos="180975" algn="l"/>
              </a:tabLst>
              <a:defRPr/>
            </a:pPr>
            <a:endParaRPr lang="en-US" sz="1800" b="1" dirty="0" smtClean="0">
              <a:solidFill>
                <a:schemeClr val="accent1">
                  <a:tint val="83000"/>
                  <a:satMod val="150000"/>
                </a:schemeClr>
              </a:solidFill>
              <a:latin typeface="Arial" charset="0"/>
            </a:endParaRPr>
          </a:p>
          <a:p>
            <a:pPr marL="180975" indent="-180975" algn="ctr"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r>
              <a:rPr lang="el-GR" sz="2000" b="1" dirty="0" smtClean="0">
                <a:solidFill>
                  <a:schemeClr val="accent1">
                    <a:tint val="83000"/>
                    <a:satMod val="150000"/>
                  </a:schemeClr>
                </a:solidFill>
                <a:latin typeface="Arial" charset="0"/>
              </a:rPr>
              <a:t>ΠΑΡΟΧΗ ΕΝΝΟΜΗΣ ΠΡΟΣΤΑΣΙΑΣ ΚΑΤΆ ΤΗ ΣΥΝΑΨΗ &amp; ΕΚΤΕΛΕΣΗ ΤΩΝ ΔΗΜΟΣΙΩΝ ΣΥΜΒΑΣΕΩΝ</a:t>
            </a:r>
            <a:endParaRPr lang="en-US" sz="2400" b="1" dirty="0" smtClean="0">
              <a:solidFill>
                <a:srgbClr val="FFFF00"/>
              </a:solidFill>
              <a:latin typeface="Arial" charset="0"/>
            </a:endParaRPr>
          </a:p>
          <a:p>
            <a:pPr marL="180975" indent="-180975" algn="l" eaLnBrk="1" fontAlgn="auto" hangingPunct="1">
              <a:lnSpc>
                <a:spcPct val="120000"/>
              </a:lnSpc>
              <a:spcBef>
                <a:spcPct val="0"/>
              </a:spcBef>
              <a:spcAft>
                <a:spcPts val="0"/>
              </a:spcAft>
              <a:tabLst>
                <a:tab pos="180975" algn="l"/>
              </a:tabLst>
              <a:defRPr/>
            </a:pPr>
            <a:endParaRPr lang="el-GR" sz="2400" b="1" dirty="0" smtClean="0">
              <a:solidFill>
                <a:srgbClr val="FFFF00"/>
              </a:solidFill>
              <a:latin typeface="Arial" charset="0"/>
            </a:endParaRPr>
          </a:p>
          <a:p>
            <a:pPr marL="180975" indent="-180975" algn="l" eaLnBrk="1" fontAlgn="auto" hangingPunct="1">
              <a:lnSpc>
                <a:spcPct val="120000"/>
              </a:lnSpc>
              <a:spcBef>
                <a:spcPct val="0"/>
              </a:spcBef>
              <a:spcAft>
                <a:spcPts val="0"/>
              </a:spcAft>
              <a:tabLst>
                <a:tab pos="180975" algn="l"/>
              </a:tabLst>
              <a:defRPr/>
            </a:pPr>
            <a:endParaRPr lang="en-US" sz="2400" b="1" dirty="0" smtClean="0">
              <a:solidFill>
                <a:srgbClr val="FFFF00"/>
              </a:solidFill>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ΕΦΑΡΜΟΣΤΕΟ ΔΙΚΑΙΟ</a:t>
            </a:r>
            <a:endParaRPr lang="el-GR" sz="2200" dirty="0">
              <a:solidFill>
                <a:schemeClr val="accent1">
                  <a:tint val="83000"/>
                  <a:satMod val="150000"/>
                </a:schemeClr>
              </a:solidFill>
              <a:latin typeface="Arial" charset="0"/>
            </a:endParaRPr>
          </a:p>
        </p:txBody>
      </p:sp>
      <p:sp>
        <p:nvSpPr>
          <p:cNvPr id="2051" name="Rectangle 3"/>
          <p:cNvSpPr>
            <a:spLocks noGrp="1" noChangeArrowheads="1"/>
          </p:cNvSpPr>
          <p:nvPr>
            <p:ph type="subTitle" idx="1"/>
          </p:nvPr>
        </p:nvSpPr>
        <p:spPr>
          <a:xfrm>
            <a:off x="428596" y="1500175"/>
            <a:ext cx="8320117" cy="3643338"/>
          </a:xfrm>
        </p:spPr>
        <p:txBody>
          <a:bodyPr>
            <a:normAutofit/>
          </a:bodyPr>
          <a:lstStyle/>
          <a:p>
            <a:pPr marL="180975" indent="-180975" algn="just" eaLnBrk="1" fontAlgn="auto" hangingPunct="1">
              <a:lnSpc>
                <a:spcPct val="120000"/>
              </a:lnSpc>
              <a:spcBef>
                <a:spcPct val="0"/>
              </a:spcBef>
              <a:spcAft>
                <a:spcPts val="0"/>
              </a:spcAft>
              <a:buFont typeface="Wingdings" pitchFamily="2" charset="2"/>
              <a:buChar char="§"/>
              <a:tabLst>
                <a:tab pos="180975" algn="l"/>
              </a:tabLst>
              <a:defRPr/>
            </a:pPr>
            <a:r>
              <a:rPr lang="el-GR" sz="2000" b="1" dirty="0" smtClean="0">
                <a:solidFill>
                  <a:srgbClr val="FFFF00"/>
                </a:solidFill>
                <a:latin typeface="Arial" pitchFamily="34" charset="0"/>
                <a:cs typeface="Arial" pitchFamily="34" charset="0"/>
              </a:rPr>
              <a:t>ν. 4412/2016</a:t>
            </a:r>
          </a:p>
          <a:p>
            <a:pPr marL="180975" lvl="0" indent="-180975" algn="just" eaLnBrk="1" fontAlgn="auto" hangingPunct="1">
              <a:lnSpc>
                <a:spcPct val="120000"/>
              </a:lnSpc>
              <a:spcBef>
                <a:spcPct val="0"/>
              </a:spcBef>
              <a:spcAft>
                <a:spcPts val="0"/>
              </a:spcAft>
              <a:buFont typeface="Wingdings" pitchFamily="2" charset="2"/>
              <a:buChar char="§"/>
              <a:tabLst>
                <a:tab pos="180975" algn="l"/>
              </a:tabLst>
              <a:defRPr/>
            </a:pPr>
            <a:r>
              <a:rPr lang="el-GR" sz="2000" b="1" dirty="0" smtClean="0">
                <a:solidFill>
                  <a:srgbClr val="FFFF00"/>
                </a:solidFill>
                <a:latin typeface="Arial" pitchFamily="34" charset="0"/>
                <a:cs typeface="Arial" pitchFamily="34" charset="0"/>
              </a:rPr>
              <a:t>ν. 2690/1999 «Κύρωση του Κώδικα Διοικητικής Διαδικασίας &amp; άλλες διατάξεις», (ΦΕΚ 45 Α')</a:t>
            </a:r>
          </a:p>
          <a:p>
            <a:pPr marL="180975" lvl="0" indent="-180975" algn="just" eaLnBrk="1" fontAlgn="auto" hangingPunct="1">
              <a:lnSpc>
                <a:spcPct val="120000"/>
              </a:lnSpc>
              <a:spcBef>
                <a:spcPct val="0"/>
              </a:spcBef>
              <a:spcAft>
                <a:spcPts val="0"/>
              </a:spcAft>
              <a:buFont typeface="Wingdings" pitchFamily="2" charset="2"/>
              <a:buChar char="§"/>
              <a:tabLst>
                <a:tab pos="180975" algn="l"/>
              </a:tabLst>
              <a:defRPr/>
            </a:pPr>
            <a:r>
              <a:rPr lang="el-GR" sz="2000" b="1" dirty="0" err="1" smtClean="0">
                <a:solidFill>
                  <a:srgbClr val="FFFF00"/>
                </a:solidFill>
                <a:latin typeface="Arial" pitchFamily="34" charset="0"/>
                <a:cs typeface="Arial" pitchFamily="34" charset="0"/>
              </a:rPr>
              <a:t>π.δ</a:t>
            </a:r>
            <a:r>
              <a:rPr lang="el-GR" sz="2000" b="1" dirty="0" smtClean="0">
                <a:solidFill>
                  <a:srgbClr val="FFFF00"/>
                </a:solidFill>
                <a:latin typeface="Arial" pitchFamily="34" charset="0"/>
                <a:cs typeface="Arial" pitchFamily="34" charset="0"/>
              </a:rPr>
              <a:t>. 28/2015</a:t>
            </a:r>
          </a:p>
          <a:p>
            <a:pPr marL="180975" lvl="0" indent="-180975" algn="l" eaLnBrk="1" fontAlgn="auto" hangingPunct="1">
              <a:lnSpc>
                <a:spcPct val="120000"/>
              </a:lnSpc>
              <a:spcBef>
                <a:spcPct val="0"/>
              </a:spcBef>
              <a:spcAft>
                <a:spcPts val="0"/>
              </a:spcAft>
              <a:buFont typeface="Wingdings" pitchFamily="2" charset="2"/>
              <a:buChar char="§"/>
              <a:tabLst>
                <a:tab pos="180975" algn="l"/>
              </a:tabLst>
              <a:defRPr/>
            </a:pPr>
            <a:endParaRPr lang="el-GR" sz="2000" b="1" dirty="0" smtClean="0">
              <a:solidFill>
                <a:srgbClr val="FF0000"/>
              </a:solidFill>
            </a:endParaRPr>
          </a:p>
          <a:p>
            <a:pPr marL="180975" indent="-180975" algn="l" eaLnBrk="1" fontAlgn="auto" hangingPunct="1">
              <a:lnSpc>
                <a:spcPct val="120000"/>
              </a:lnSpc>
              <a:spcBef>
                <a:spcPct val="0"/>
              </a:spcBef>
              <a:spcAft>
                <a:spcPts val="0"/>
              </a:spcAft>
              <a:buFont typeface="Wingdings" pitchFamily="2" charset="2"/>
              <a:buChar char="§"/>
              <a:tabLst>
                <a:tab pos="180975" algn="l"/>
              </a:tabLst>
              <a:defRPr/>
            </a:pPr>
            <a:endParaRPr lang="el-GR" sz="2100" b="1" dirty="0" smtClean="0">
              <a:solidFill>
                <a:srgbClr val="FFFF00"/>
              </a:solidFill>
              <a:latin typeface="Arial" charset="0"/>
              <a:hlinkClick r:id="rId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1096947"/>
          </a:xfrm>
        </p:spPr>
        <p:txBody>
          <a:bodyPr>
            <a:normAutofit fontScale="90000"/>
          </a:bodyPr>
          <a:lstStyle/>
          <a:p>
            <a:pPr marL="0"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rgbClr val="FFFF00"/>
                </a:solidFill>
                <a:latin typeface="Arial" pitchFamily="34" charset="0"/>
                <a:cs typeface="Arial" pitchFamily="34" charset="0"/>
              </a:rPr>
              <a:t>Άρθρο 127 Ενστάσεις που ασκούνται κατά τη διαδικασία σύναψης δημοσίων συμβάσεων με εκτιμώμενη αξία κατώτερη ή ίση των (60.000) ευρώ χωρίς Φ.Π.Α. – Παράβολο - Δικαστική Προστασία</a:t>
            </a:r>
            <a:r>
              <a:rPr lang="el-GR" sz="2000" dirty="0" smtClean="0">
                <a:latin typeface="Arial" pitchFamily="34" charset="0"/>
                <a:cs typeface="Arial" pitchFamily="34" charset="0"/>
              </a:rPr>
              <a:t/>
            </a:r>
            <a:br>
              <a:rPr lang="el-GR" sz="2000" dirty="0" smtClean="0">
                <a:latin typeface="Arial" pitchFamily="34" charset="0"/>
                <a:cs typeface="Arial" pitchFamily="34" charset="0"/>
              </a:rPr>
            </a:br>
            <a:endParaRPr lang="el-GR" sz="2000" dirty="0">
              <a:solidFill>
                <a:schemeClr val="accent1">
                  <a:tint val="83000"/>
                  <a:satMod val="150000"/>
                </a:schemeClr>
              </a:solidFill>
              <a:latin typeface="Arial" pitchFamily="34" charset="0"/>
              <a:cs typeface="Arial" pitchFamily="34" charset="0"/>
            </a:endParaRPr>
          </a:p>
        </p:txBody>
      </p:sp>
      <p:sp>
        <p:nvSpPr>
          <p:cNvPr id="2051" name="Rectangle 3"/>
          <p:cNvSpPr>
            <a:spLocks noGrp="1" noChangeArrowheads="1"/>
          </p:cNvSpPr>
          <p:nvPr>
            <p:ph type="subTitle" idx="1"/>
          </p:nvPr>
        </p:nvSpPr>
        <p:spPr>
          <a:xfrm>
            <a:off x="323850" y="1142983"/>
            <a:ext cx="8424863" cy="5381641"/>
          </a:xfrm>
        </p:spPr>
        <p:txBody>
          <a:bodyPr>
            <a:normAutofit/>
          </a:bodyPr>
          <a:lstStyle/>
          <a:p>
            <a:pPr marL="358775" indent="-358775" algn="just">
              <a:lnSpc>
                <a:spcPct val="150000"/>
              </a:lnSpc>
              <a:spcBef>
                <a:spcPct val="0"/>
              </a:spcBef>
              <a:buFont typeface="Wingdings" pitchFamily="2" charset="2"/>
              <a:buChar char="Ø"/>
              <a:defRPr/>
            </a:pPr>
            <a:r>
              <a:rPr lang="el-GR" sz="1800" b="1" dirty="0" smtClean="0">
                <a:solidFill>
                  <a:srgbClr val="00B050"/>
                </a:solidFill>
              </a:rPr>
              <a:t>Προθεσμία για υποβολή ένστασης κατά πράξης ή παράλειψης της αναθέτουσας αρχής</a:t>
            </a:r>
            <a:r>
              <a:rPr lang="el-GR" sz="1800" b="1" dirty="0" smtClean="0"/>
              <a:t>: </a:t>
            </a:r>
            <a:r>
              <a:rPr lang="el-GR" sz="1800" b="1" u="sng" dirty="0" smtClean="0"/>
              <a:t>(5) ημέρες από</a:t>
            </a:r>
            <a:r>
              <a:rPr lang="el-GR" sz="1800" b="1" dirty="0" smtClean="0"/>
              <a:t> την κοινοποίηση της προσβαλλόμενης πράξης στον ενδιαφερόμενο οικονομικό φορέα ή από τη συντέλεση της παράλειψης</a:t>
            </a:r>
            <a:r>
              <a:rPr lang="el-GR" sz="1800" dirty="0" smtClean="0"/>
              <a:t>.</a:t>
            </a:r>
          </a:p>
          <a:p>
            <a:pPr marL="358775" indent="-358775" algn="just">
              <a:lnSpc>
                <a:spcPct val="150000"/>
              </a:lnSpc>
              <a:spcBef>
                <a:spcPct val="0"/>
              </a:spcBef>
              <a:buFont typeface="Wingdings" pitchFamily="2" charset="2"/>
              <a:buChar char="Ø"/>
              <a:defRPr/>
            </a:pPr>
            <a:endParaRPr lang="el-GR" sz="1800" dirty="0" smtClean="0"/>
          </a:p>
          <a:p>
            <a:pPr marL="358775" indent="-358775" algn="just">
              <a:lnSpc>
                <a:spcPct val="150000"/>
              </a:lnSpc>
              <a:spcBef>
                <a:spcPct val="0"/>
              </a:spcBef>
              <a:buFont typeface="Wingdings" pitchFamily="2" charset="2"/>
              <a:buChar char="Ø"/>
              <a:defRPr/>
            </a:pPr>
            <a:r>
              <a:rPr lang="el-GR" sz="1800" b="1" dirty="0" smtClean="0">
                <a:solidFill>
                  <a:srgbClr val="FFFF00"/>
                </a:solidFill>
                <a:effectLst>
                  <a:outerShdw blurRad="38100" dist="38100" dir="2700000" algn="tl">
                    <a:srgbClr val="000000">
                      <a:alpha val="43137"/>
                    </a:srgbClr>
                  </a:outerShdw>
                </a:effectLst>
              </a:rPr>
              <a:t>Προθεσμία υποβολής ένστασης κατά της διακήρυξης ή της πρόσκλησης:</a:t>
            </a:r>
            <a:r>
              <a:rPr lang="el-GR" sz="1800" b="1" dirty="0" smtClean="0">
                <a:effectLst>
                  <a:outerShdw blurRad="38100" dist="38100" dir="2700000" algn="tl">
                    <a:srgbClr val="000000">
                      <a:alpha val="43137"/>
                    </a:srgbClr>
                  </a:outerShdw>
                </a:effectLst>
              </a:rPr>
              <a:t> </a:t>
            </a:r>
            <a:r>
              <a:rPr lang="el-GR" sz="1800" b="1" u="sng" dirty="0" smtClean="0">
                <a:effectLst>
                  <a:outerShdw blurRad="38100" dist="38100" dir="2700000" algn="tl">
                    <a:srgbClr val="000000">
                      <a:alpha val="43137"/>
                    </a:srgbClr>
                  </a:outerShdw>
                </a:effectLst>
              </a:rPr>
              <a:t>μέχρι το ήμισυ του χρονικού διαστήματος από</a:t>
            </a:r>
            <a:r>
              <a:rPr lang="el-GR" sz="1800" b="1" dirty="0" smtClean="0">
                <a:effectLst>
                  <a:outerShdw blurRad="38100" dist="38100" dir="2700000" algn="tl">
                    <a:srgbClr val="000000">
                      <a:alpha val="43137"/>
                    </a:srgbClr>
                  </a:outerShdw>
                </a:effectLst>
              </a:rPr>
              <a:t> τη δημοσίευση της διακήρυξης στο ΚΗΜΔΗΣ ή την αποστολή της πρόσκλησης, κατά περίπτωση, μέχρι την καταληκτική ημερομηνία υποβολής των προσφορών. </a:t>
            </a:r>
          </a:p>
          <a:p>
            <a:pPr marL="358775" indent="-358775" algn="just">
              <a:lnSpc>
                <a:spcPct val="150000"/>
              </a:lnSpc>
              <a:spcBef>
                <a:spcPct val="0"/>
              </a:spcBef>
              <a:defRPr/>
            </a:pPr>
            <a:r>
              <a:rPr lang="el-GR" sz="1800" b="1" dirty="0" smtClean="0">
                <a:effectLst>
                  <a:outerShdw blurRad="38100" dist="38100" dir="2700000" algn="tl">
                    <a:srgbClr val="000000">
                      <a:alpha val="43137"/>
                    </a:srgbClr>
                  </a:outerShdw>
                </a:effectLst>
              </a:rPr>
              <a:t>	</a:t>
            </a:r>
            <a:r>
              <a:rPr lang="el-GR" sz="1800" b="1" dirty="0" smtClean="0">
                <a:solidFill>
                  <a:srgbClr val="C00000"/>
                </a:solidFill>
                <a:effectLst>
                  <a:outerShdw blurRad="38100" dist="38100" dir="2700000" algn="tl">
                    <a:srgbClr val="000000">
                      <a:alpha val="43137"/>
                    </a:srgbClr>
                  </a:outerShdw>
                </a:effectLst>
              </a:rPr>
              <a:t>Για τον υπολογισμό της προθεσμίας συνυπολογίζονται </a:t>
            </a:r>
            <a:r>
              <a:rPr lang="el-GR" sz="1800" b="1" u="sng" dirty="0" smtClean="0">
                <a:solidFill>
                  <a:srgbClr val="C00000"/>
                </a:solidFill>
                <a:effectLst>
                  <a:outerShdw blurRad="38100" dist="38100" dir="2700000" algn="tl">
                    <a:srgbClr val="000000">
                      <a:alpha val="43137"/>
                    </a:srgbClr>
                  </a:outerShdw>
                </a:effectLst>
              </a:rPr>
              <a:t>&amp; οι ημερομηνίες της δημοσίευσης και της υποβολής των προσφορών</a:t>
            </a:r>
            <a:r>
              <a:rPr lang="el-GR" sz="1800" b="1" dirty="0" smtClean="0">
                <a:solidFill>
                  <a:srgbClr val="C00000"/>
                </a:solidFill>
                <a:effectLst>
                  <a:outerShdw blurRad="38100" dist="38100" dir="2700000" algn="tl">
                    <a:srgbClr val="000000">
                      <a:alpha val="43137"/>
                    </a:srgbClr>
                  </a:outerShdw>
                </a:effectLst>
              </a:rPr>
              <a:t>.</a:t>
            </a:r>
          </a:p>
          <a:p>
            <a:pPr marL="361950" indent="-361950" algn="just">
              <a:lnSpc>
                <a:spcPct val="150000"/>
              </a:lnSpc>
              <a:spcAft>
                <a:spcPts val="0"/>
              </a:spcAft>
              <a:buFont typeface="Wingdings" pitchFamily="2" charset="2"/>
              <a:buChar char="v"/>
            </a:pPr>
            <a:endParaRPr lang="el-GR" sz="1800" dirty="0" smtClean="0"/>
          </a:p>
          <a:p>
            <a:pPr marL="180975" indent="-180975" algn="just" eaLnBrk="1" fontAlgn="auto" hangingPunct="1">
              <a:lnSpc>
                <a:spcPct val="150000"/>
              </a:lnSpc>
              <a:spcBef>
                <a:spcPct val="0"/>
              </a:spcBef>
              <a:spcAft>
                <a:spcPts val="0"/>
              </a:spcAft>
              <a:buFont typeface="Wingdings" pitchFamily="2" charset="2"/>
              <a:buChar char="Ø"/>
              <a:tabLst>
                <a:tab pos="180975" algn="l"/>
              </a:tabLst>
              <a:defRPr/>
            </a:pPr>
            <a:endParaRPr lang="el-GR" sz="1800" dirty="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142844" y="188913"/>
            <a:ext cx="8786874" cy="1096947"/>
          </a:xfrm>
        </p:spPr>
        <p:txBody>
          <a:bodyPr>
            <a:normAutofit fontScale="90000"/>
          </a:bodyPr>
          <a:lstStyle/>
          <a:p>
            <a:pPr marL="0"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latin typeface="Arial" pitchFamily="34" charset="0"/>
                <a:cs typeface="Arial" pitchFamily="34" charset="0"/>
              </a:rPr>
              <a:t>Άρθρο 127 Ενστάσεις που ασκούνται κατά τη διαδικασία σύναψης δημοσίων συμβάσεων με εκτιμώμενη αξία κατώτερη ή ίση των (60.000) ευρώ χωρίς Φ.Π.Α. – Παράβολο - Δικαστική Προστασία</a:t>
            </a:r>
            <a:r>
              <a:rPr lang="el-GR" sz="2000" dirty="0" smtClean="0">
                <a:latin typeface="Arial" pitchFamily="34" charset="0"/>
                <a:cs typeface="Arial" pitchFamily="34" charset="0"/>
              </a:rPr>
              <a:t/>
            </a:r>
            <a:br>
              <a:rPr lang="el-GR" sz="2000" dirty="0" smtClean="0">
                <a:latin typeface="Arial" pitchFamily="34" charset="0"/>
                <a:cs typeface="Arial" pitchFamily="34" charset="0"/>
              </a:rPr>
            </a:br>
            <a:endParaRPr lang="el-GR" sz="2000" dirty="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323850" y="981075"/>
            <a:ext cx="8424863" cy="5543550"/>
          </a:xfrm>
        </p:spPr>
        <p:txBody>
          <a:bodyPr>
            <a:normAutofit/>
          </a:bodyPr>
          <a:lstStyle/>
          <a:p>
            <a:pPr marL="358775" indent="-358775" algn="just">
              <a:lnSpc>
                <a:spcPct val="150000"/>
              </a:lnSpc>
              <a:spcBef>
                <a:spcPct val="0"/>
              </a:spcBef>
              <a:buFont typeface="Wingdings" pitchFamily="2" charset="2"/>
              <a:buChar char="Ø"/>
              <a:defRPr/>
            </a:pPr>
            <a:r>
              <a:rPr lang="el-GR" sz="2000" b="1" dirty="0" smtClean="0">
                <a:solidFill>
                  <a:srgbClr val="FFFF00"/>
                </a:solidFill>
                <a:latin typeface="Arial" pitchFamily="34" charset="0"/>
                <a:cs typeface="Arial" pitchFamily="34" charset="0"/>
              </a:rPr>
              <a:t>Υποβολή ένστασης</a:t>
            </a:r>
            <a:r>
              <a:rPr lang="el-GR" sz="2000" b="1" dirty="0" smtClean="0">
                <a:latin typeface="Arial" pitchFamily="34" charset="0"/>
                <a:cs typeface="Arial" pitchFamily="34" charset="0"/>
              </a:rPr>
              <a:t>:  ενώπιον της αναθέτουσας αρχής</a:t>
            </a:r>
          </a:p>
          <a:p>
            <a:pPr marL="358775" indent="-358775" algn="just">
              <a:lnSpc>
                <a:spcPct val="150000"/>
              </a:lnSpc>
              <a:spcBef>
                <a:spcPct val="0"/>
              </a:spcBef>
              <a:defRPr/>
            </a:pPr>
            <a:endParaRPr lang="el-GR" sz="2000" b="1" dirty="0" smtClean="0">
              <a:latin typeface="Arial" pitchFamily="34" charset="0"/>
              <a:cs typeface="Arial" pitchFamily="34" charset="0"/>
            </a:endParaRPr>
          </a:p>
          <a:p>
            <a:pPr marL="358775" indent="-358775" algn="just">
              <a:lnSpc>
                <a:spcPct val="150000"/>
              </a:lnSpc>
              <a:spcBef>
                <a:spcPct val="0"/>
              </a:spcBef>
              <a:buFont typeface="Wingdings" pitchFamily="2" charset="2"/>
              <a:buChar char="Ø"/>
              <a:defRPr/>
            </a:pPr>
            <a:r>
              <a:rPr lang="el-GR" sz="2000" b="1" dirty="0" smtClean="0">
                <a:solidFill>
                  <a:srgbClr val="FFFF00"/>
                </a:solidFill>
                <a:latin typeface="Arial" pitchFamily="34" charset="0"/>
                <a:cs typeface="Arial" pitchFamily="34" charset="0"/>
              </a:rPr>
              <a:t>Εξέταση - έκδοση απόφασης</a:t>
            </a:r>
            <a:r>
              <a:rPr lang="el-GR" sz="2000" b="1" dirty="0" smtClean="0">
                <a:latin typeface="Arial" pitchFamily="34" charset="0"/>
                <a:cs typeface="Arial" pitchFamily="34" charset="0"/>
              </a:rPr>
              <a:t>: </a:t>
            </a:r>
            <a:r>
              <a:rPr lang="el-GR" sz="2000" b="1" dirty="0" smtClean="0">
                <a:solidFill>
                  <a:srgbClr val="FF0000"/>
                </a:solidFill>
                <a:latin typeface="Arial" pitchFamily="34" charset="0"/>
                <a:cs typeface="Arial" pitchFamily="34" charset="0"/>
              </a:rPr>
              <a:t>άρθρο 221</a:t>
            </a:r>
            <a:r>
              <a:rPr lang="el-GR" sz="2000" b="1" dirty="0" smtClean="0">
                <a:latin typeface="Arial" pitchFamily="34" charset="0"/>
                <a:cs typeface="Arial" pitchFamily="34" charset="0"/>
              </a:rPr>
              <a:t>, εντός προθεσμίας (10) ημερών από την κοινοποίηση της ένστασης (&amp; με ηλεκτρονικά μέσα άρθρου 376 παρ. 11). </a:t>
            </a:r>
          </a:p>
          <a:p>
            <a:pPr marL="358775" indent="-358775" algn="just">
              <a:lnSpc>
                <a:spcPct val="150000"/>
              </a:lnSpc>
              <a:spcBef>
                <a:spcPct val="0"/>
              </a:spcBef>
              <a:buFont typeface="Wingdings" pitchFamily="2" charset="2"/>
              <a:buChar char="Ø"/>
              <a:defRPr/>
            </a:pPr>
            <a:endParaRPr lang="el-GR" sz="2000" b="1" dirty="0" smtClean="0">
              <a:latin typeface="Arial" pitchFamily="34" charset="0"/>
              <a:cs typeface="Arial" pitchFamily="34" charset="0"/>
            </a:endParaRPr>
          </a:p>
          <a:p>
            <a:pPr marL="358775" indent="-358775" algn="just">
              <a:lnSpc>
                <a:spcPct val="150000"/>
              </a:lnSpc>
              <a:spcBef>
                <a:spcPct val="0"/>
              </a:spcBef>
              <a:buFont typeface="Wingdings" pitchFamily="2" charset="2"/>
              <a:buChar char="Ø"/>
              <a:defRPr/>
            </a:pPr>
            <a:r>
              <a:rPr lang="el-GR" sz="2000" b="1" dirty="0" smtClean="0">
                <a:solidFill>
                  <a:srgbClr val="FFFF00"/>
                </a:solidFill>
                <a:latin typeface="Arial" pitchFamily="34" charset="0"/>
                <a:cs typeface="Arial" pitchFamily="34" charset="0"/>
              </a:rPr>
              <a:t>Ένσταση κατά της διακήρυξης ή της πρόσκλησης</a:t>
            </a:r>
            <a:r>
              <a:rPr lang="el-GR" sz="2000" b="1" dirty="0" smtClean="0">
                <a:latin typeface="Arial" pitchFamily="34" charset="0"/>
                <a:cs typeface="Arial" pitchFamily="34" charset="0"/>
              </a:rPr>
              <a:t>: απόφαση πριν από την καταληκτική ημερομηνία υποβολής των προσφορών. </a:t>
            </a:r>
          </a:p>
          <a:p>
            <a:pPr marL="358775" indent="-358775" algn="just">
              <a:lnSpc>
                <a:spcPct val="150000"/>
              </a:lnSpc>
              <a:spcBef>
                <a:spcPct val="0"/>
              </a:spcBef>
              <a:buFont typeface="Wingdings" pitchFamily="2" charset="2"/>
              <a:buChar char="Ø"/>
              <a:defRPr/>
            </a:pPr>
            <a:r>
              <a:rPr lang="el-GR" sz="20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Με την άπρακτη πάροδο των ανωτέρω προθεσμιών τεκμαίρεται η απόρριψη της ένστασης</a:t>
            </a:r>
            <a:r>
              <a:rPr lang="el-GR" sz="2000" b="1" dirty="0" smtClean="0">
                <a:latin typeface="Arial" pitchFamily="34" charset="0"/>
                <a:cs typeface="Arial" pitchFamily="34" charset="0"/>
              </a:rPr>
              <a:t>. </a:t>
            </a:r>
          </a:p>
          <a:p>
            <a:pPr marL="266700" indent="-266700" algn="just" eaLnBrk="1" fontAlgn="auto" hangingPunct="1">
              <a:lnSpc>
                <a:spcPct val="120000"/>
              </a:lnSpc>
              <a:spcBef>
                <a:spcPct val="0"/>
              </a:spcBef>
              <a:spcAft>
                <a:spcPts val="0"/>
              </a:spcAft>
              <a:buFont typeface="Wingdings 2"/>
              <a:buNone/>
              <a:tabLst>
                <a:tab pos="266700" algn="l"/>
              </a:tabLst>
              <a:defRPr/>
            </a:pPr>
            <a:endParaRPr lang="el-GR" sz="2400" b="1" u="sng" dirty="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214282" y="188913"/>
            <a:ext cx="8678893" cy="382567"/>
          </a:xfrm>
        </p:spPr>
        <p:txBody>
          <a:bodyPr>
            <a:normAutofit fontScale="90000"/>
          </a:bodyPr>
          <a:lstStyle/>
          <a:p>
            <a:pPr marL="0"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latin typeface="Arial" pitchFamily="34" charset="0"/>
                <a:cs typeface="Arial" pitchFamily="34" charset="0"/>
              </a:rPr>
              <a:t>Άρθρο 127</a:t>
            </a:r>
            <a:endParaRPr lang="el-GR" sz="2000" dirty="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323850" y="857233"/>
            <a:ext cx="8424863" cy="5667392"/>
          </a:xfrm>
        </p:spPr>
        <p:txBody>
          <a:bodyPr>
            <a:noAutofit/>
          </a:bodyPr>
          <a:lstStyle/>
          <a:p>
            <a:pPr marL="361950" indent="-361950" algn="just">
              <a:lnSpc>
                <a:spcPct val="150000"/>
              </a:lnSpc>
              <a:spcBef>
                <a:spcPct val="0"/>
              </a:spcBef>
              <a:buFont typeface="Wingdings" pitchFamily="2" charset="2"/>
              <a:buChar char="v"/>
              <a:defRPr/>
            </a:pPr>
            <a:r>
              <a:rPr lang="el-GR" sz="1800" b="1" dirty="0" smtClean="0">
                <a:solidFill>
                  <a:srgbClr val="FFFF00"/>
                </a:solidFill>
                <a:latin typeface="Arial" pitchFamily="34" charset="0"/>
                <a:cs typeface="Arial" pitchFamily="34" charset="0"/>
              </a:rPr>
              <a:t>Στοιχείο παραδεκτού ένστασης</a:t>
            </a:r>
            <a:r>
              <a:rPr lang="el-GR" sz="1800" b="1" dirty="0" smtClean="0">
                <a:latin typeface="Arial" pitchFamily="34" charset="0"/>
                <a:cs typeface="Arial" pitchFamily="34" charset="0"/>
              </a:rPr>
              <a:t>: η καταβολή παραβόλου, υπέρ του Δημοσίου, ποσού ίσου με (1%) επί της εκτιμώμενης αξίας της σύμβασης. </a:t>
            </a:r>
          </a:p>
          <a:p>
            <a:pPr marL="361950" indent="-361950" algn="just">
              <a:lnSpc>
                <a:spcPct val="150000"/>
              </a:lnSpc>
              <a:spcBef>
                <a:spcPct val="0"/>
              </a:spcBef>
              <a:buFont typeface="Wingdings" pitchFamily="2" charset="2"/>
              <a:buChar char="v"/>
              <a:defRPr/>
            </a:pPr>
            <a:r>
              <a:rPr lang="el-GR" sz="1800" b="1" dirty="0" smtClean="0">
                <a:latin typeface="Arial" pitchFamily="34" charset="0"/>
                <a:cs typeface="Arial" pitchFamily="34" charset="0"/>
              </a:rPr>
              <a:t>Επιστρέφεται με πράξη της αναθέτουσας αρχής, αν η ένσταση γίνει δεκτή ή μερικώς δεκτή από το αποφασίζον διοικητικό όργανο. </a:t>
            </a:r>
          </a:p>
          <a:p>
            <a:pPr marL="361950" indent="-361950" algn="just">
              <a:lnSpc>
                <a:spcPct val="150000"/>
              </a:lnSpc>
              <a:spcBef>
                <a:spcPct val="0"/>
              </a:spcBef>
              <a:buFont typeface="Wingdings" pitchFamily="2" charset="2"/>
              <a:buChar char="v"/>
              <a:defRPr/>
            </a:pPr>
            <a:r>
              <a:rPr lang="el-GR" sz="1800" b="1" dirty="0" smtClean="0">
                <a:latin typeface="Arial" pitchFamily="34" charset="0"/>
                <a:cs typeface="Arial" pitchFamily="34" charset="0"/>
              </a:rPr>
              <a:t>Στις </a:t>
            </a:r>
            <a:r>
              <a:rPr lang="el-GR" sz="1800" b="1" dirty="0" smtClean="0">
                <a:solidFill>
                  <a:srgbClr val="FFC000"/>
                </a:solidFill>
                <a:latin typeface="Arial" pitchFamily="34" charset="0"/>
                <a:cs typeface="Arial" pitchFamily="34" charset="0"/>
              </a:rPr>
              <a:t>δημόσιες συμβάσεις έργων, μελετών και παροχής τεχνικών και λοιπών επιστημονικών υπηρεσιών</a:t>
            </a:r>
            <a:r>
              <a:rPr lang="el-GR" sz="1800" b="1" dirty="0" smtClean="0">
                <a:latin typeface="Arial" pitchFamily="34" charset="0"/>
                <a:cs typeface="Arial" pitchFamily="34" charset="0"/>
              </a:rPr>
              <a:t>, για την ένσταση κατά της διακήρυξης ή της πρόσκλησης </a:t>
            </a:r>
            <a:r>
              <a:rPr lang="el-GR" sz="1800" b="1" dirty="0" smtClean="0">
                <a:solidFill>
                  <a:srgbClr val="FF0000"/>
                </a:solidFill>
                <a:latin typeface="Arial" pitchFamily="34" charset="0"/>
                <a:cs typeface="Arial" pitchFamily="34" charset="0"/>
              </a:rPr>
              <a:t>γνωμοδοτεί το αρμόδιο τεχνικό συμβούλιο. </a:t>
            </a:r>
          </a:p>
          <a:p>
            <a:pPr marL="361950" indent="-361950" algn="just">
              <a:lnSpc>
                <a:spcPct val="150000"/>
              </a:lnSpc>
              <a:spcBef>
                <a:spcPct val="0"/>
              </a:spcBef>
              <a:buFont typeface="Wingdings" pitchFamily="2" charset="2"/>
              <a:buChar char="v"/>
              <a:defRPr/>
            </a:pPr>
            <a:r>
              <a:rPr lang="el-GR"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Η προθεσμία για την άσκηση ένστασης &amp; η άσκησή της κωλύουν τη σύναψη της σύμβασης. Κατά τα λοιπά, η άσκηση της ένστασης δεν κωλύει την πρόοδο της διαγωνιστικής διαδικασίας.</a:t>
            </a:r>
          </a:p>
          <a:p>
            <a:pPr algn="just" eaLnBrk="1" hangingPunct="1">
              <a:defRPr/>
            </a:pPr>
            <a:endParaRPr lang="el-GR" sz="18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214282" y="142853"/>
            <a:ext cx="8678893" cy="500066"/>
          </a:xfrm>
        </p:spPr>
        <p:txBody>
          <a:bodyPr>
            <a:normAutofit fontScale="90000"/>
          </a:bodyPr>
          <a:lstStyle/>
          <a:p>
            <a:pPr marL="0"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latin typeface="Arial" pitchFamily="34" charset="0"/>
                <a:cs typeface="Arial" pitchFamily="34" charset="0"/>
              </a:rPr>
              <a:t>Άρθρο 127 Δικαστική Προστασία</a:t>
            </a:r>
            <a:endParaRPr lang="el-GR" sz="2000" dirty="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214282" y="785795"/>
            <a:ext cx="8643998" cy="5738830"/>
          </a:xfrm>
        </p:spPr>
        <p:txBody>
          <a:bodyPr>
            <a:noAutofit/>
          </a:bodyPr>
          <a:lstStyle/>
          <a:p>
            <a:pPr marL="266700" indent="-266700" algn="just">
              <a:lnSpc>
                <a:spcPct val="150000"/>
              </a:lnSpc>
              <a:buFont typeface="Wingdings" pitchFamily="2" charset="2"/>
              <a:buChar char="Ø"/>
            </a:pPr>
            <a:r>
              <a:rPr lang="el-GR" sz="2000" dirty="0" smtClean="0">
                <a:latin typeface="Arial" pitchFamily="34" charset="0"/>
                <a:cs typeface="Arial" pitchFamily="34" charset="0"/>
              </a:rPr>
              <a:t>Όποιος έχει έννομο συμφέρον, μπορεί να ζητήσει την </a:t>
            </a:r>
            <a:r>
              <a:rPr lang="el-GR" sz="2000" b="1" dirty="0" smtClean="0">
                <a:solidFill>
                  <a:srgbClr val="FFFF00"/>
                </a:solidFill>
                <a:latin typeface="Arial" pitchFamily="34" charset="0"/>
                <a:cs typeface="Arial" pitchFamily="34" charset="0"/>
              </a:rPr>
              <a:t>αναστολή εκτέλεσης &amp; την ακύρωση της πράξης ή της παράλειψης </a:t>
            </a:r>
            <a:r>
              <a:rPr lang="el-GR" sz="2000" dirty="0" smtClean="0">
                <a:latin typeface="Arial" pitchFamily="34" charset="0"/>
                <a:cs typeface="Arial" pitchFamily="34" charset="0"/>
              </a:rPr>
              <a:t>της Αναθέτουσας Αρχής </a:t>
            </a:r>
            <a:r>
              <a:rPr lang="el-GR" sz="2000" b="1" dirty="0" smtClean="0">
                <a:solidFill>
                  <a:srgbClr val="FFC000"/>
                </a:solidFill>
                <a:latin typeface="Arial" pitchFamily="34" charset="0"/>
                <a:cs typeface="Arial" pitchFamily="34" charset="0"/>
              </a:rPr>
              <a:t>που </a:t>
            </a:r>
            <a:r>
              <a:rPr lang="el-GR" sz="2000" b="1" u="sng" dirty="0" smtClean="0">
                <a:solidFill>
                  <a:srgbClr val="FFC000"/>
                </a:solidFill>
                <a:latin typeface="Arial" pitchFamily="34" charset="0"/>
                <a:cs typeface="Arial" pitchFamily="34" charset="0"/>
              </a:rPr>
              <a:t>εκδίδεται ή συντελείται επί της ένστασης</a:t>
            </a:r>
            <a:r>
              <a:rPr lang="el-GR" sz="2000" b="1" dirty="0" smtClean="0">
                <a:solidFill>
                  <a:srgbClr val="FFC000"/>
                </a:solidFill>
                <a:latin typeface="Arial" pitchFamily="34" charset="0"/>
                <a:cs typeface="Arial" pitchFamily="34" charset="0"/>
              </a:rPr>
              <a:t>, ενώπιον του Διοικητικού Εφετείου</a:t>
            </a:r>
            <a:r>
              <a:rPr lang="el-GR" sz="2000" dirty="0" smtClean="0">
                <a:solidFill>
                  <a:srgbClr val="FFC000"/>
                </a:solidFill>
                <a:latin typeface="Arial" pitchFamily="34" charset="0"/>
                <a:cs typeface="Arial" pitchFamily="34" charset="0"/>
              </a:rPr>
              <a:t> </a:t>
            </a:r>
            <a:r>
              <a:rPr lang="el-GR" sz="2000" dirty="0" smtClean="0">
                <a:latin typeface="Arial" pitchFamily="34" charset="0"/>
                <a:cs typeface="Arial" pitchFamily="34" charset="0"/>
              </a:rPr>
              <a:t>της έδρας της Α/Α [</a:t>
            </a:r>
            <a:r>
              <a:rPr lang="el-GR" sz="2000" dirty="0" err="1" smtClean="0">
                <a:latin typeface="Arial" pitchFamily="34" charset="0"/>
                <a:cs typeface="Arial" pitchFamily="34" charset="0"/>
              </a:rPr>
              <a:t>π.δ</a:t>
            </a:r>
            <a:r>
              <a:rPr lang="el-GR" sz="2000" dirty="0" smtClean="0">
                <a:latin typeface="Arial" pitchFamily="34" charset="0"/>
                <a:cs typeface="Arial" pitchFamily="34" charset="0"/>
              </a:rPr>
              <a:t>. 18/1989]</a:t>
            </a:r>
          </a:p>
          <a:p>
            <a:pPr marL="266700" indent="-266700" algn="just">
              <a:lnSpc>
                <a:spcPct val="150000"/>
              </a:lnSpc>
              <a:buFont typeface="Wingdings" pitchFamily="2" charset="2"/>
              <a:buChar char="Ø"/>
            </a:pPr>
            <a:r>
              <a:rPr lang="el-GR" sz="2000" dirty="0" smtClean="0">
                <a:latin typeface="Arial" pitchFamily="34" charset="0"/>
                <a:cs typeface="Arial" pitchFamily="34" charset="0"/>
              </a:rPr>
              <a:t>Η </a:t>
            </a:r>
            <a:r>
              <a:rPr lang="el-GR" sz="2000" b="1" dirty="0" smtClean="0">
                <a:solidFill>
                  <a:srgbClr val="FFFF00"/>
                </a:solidFill>
                <a:latin typeface="Arial" pitchFamily="34" charset="0"/>
                <a:cs typeface="Arial" pitchFamily="34" charset="0"/>
              </a:rPr>
              <a:t>άσκηση της διοικητικής προσφυγής [ένστασης] αποτελεί προϋπόθεση για την άσκηση των ενδίκων βοηθημάτων</a:t>
            </a:r>
            <a:r>
              <a:rPr lang="el-GR" sz="2000" dirty="0" smtClean="0">
                <a:latin typeface="Arial" pitchFamily="34" charset="0"/>
                <a:cs typeface="Arial" pitchFamily="34" charset="0"/>
              </a:rPr>
              <a:t>. </a:t>
            </a:r>
            <a:r>
              <a:rPr lang="el-GR" sz="2000" b="1" dirty="0" smtClean="0">
                <a:latin typeface="Arial" pitchFamily="34" charset="0"/>
                <a:cs typeface="Arial" pitchFamily="34" charset="0"/>
              </a:rPr>
              <a:t>Πέραν αυτής δεν χωρεί καμία άλλη τυχόν προβλεπόμενη από γενική διάταξη </a:t>
            </a:r>
            <a:r>
              <a:rPr lang="el-GR" sz="2000" b="1" dirty="0" err="1" smtClean="0">
                <a:latin typeface="Arial" pitchFamily="34" charset="0"/>
                <a:cs typeface="Arial" pitchFamily="34" charset="0"/>
              </a:rPr>
              <a:t>ενδικοφανής</a:t>
            </a:r>
            <a:r>
              <a:rPr lang="el-GR" sz="2000" b="1" dirty="0" smtClean="0">
                <a:latin typeface="Arial" pitchFamily="34" charset="0"/>
                <a:cs typeface="Arial" pitchFamily="34" charset="0"/>
              </a:rPr>
              <a:t> προσφυγή ή ειδική προσφυγή νομιμότητας.</a:t>
            </a:r>
          </a:p>
          <a:p>
            <a:pPr marL="361950" indent="-361950" algn="just">
              <a:lnSpc>
                <a:spcPct val="150000"/>
              </a:lnSpc>
              <a:buFont typeface="Wingdings" pitchFamily="2" charset="2"/>
              <a:buChar char="v"/>
              <a:defRPr/>
            </a:pPr>
            <a:r>
              <a:rPr lang="el-GR" sz="2000" b="1" dirty="0" smtClean="0">
                <a:latin typeface="Arial" pitchFamily="34" charset="0"/>
                <a:cs typeface="Arial" pitchFamily="34" charset="0"/>
              </a:rPr>
              <a:t>Το παράβολο για την άσκηση της αίτησης ακύρωσης και της αίτησης αναστολής υπολογίζεται σύμφωνα με τα οριζόμενα στο </a:t>
            </a:r>
            <a:r>
              <a:rPr lang="el-GR" sz="2000" b="1" dirty="0" err="1" smtClean="0">
                <a:latin typeface="Arial" pitchFamily="34" charset="0"/>
                <a:cs typeface="Arial" pitchFamily="34" charset="0"/>
              </a:rPr>
              <a:t>β΄</a:t>
            </a:r>
            <a:r>
              <a:rPr lang="el-GR" sz="2000" b="1" dirty="0" smtClean="0">
                <a:latin typeface="Arial" pitchFamily="34" charset="0"/>
                <a:cs typeface="Arial" pitchFamily="34" charset="0"/>
              </a:rPr>
              <a:t> εδάφιο της παρ. 1 του άρθρου 36 του </a:t>
            </a:r>
            <a:r>
              <a:rPr lang="el-GR" sz="2000" b="1" dirty="0" err="1" smtClean="0">
                <a:latin typeface="Arial" pitchFamily="34" charset="0"/>
                <a:cs typeface="Arial" pitchFamily="34" charset="0"/>
              </a:rPr>
              <a:t>π.δ</a:t>
            </a:r>
            <a:r>
              <a:rPr lang="el-GR" sz="2000" b="1" dirty="0" smtClean="0">
                <a:latin typeface="Arial" pitchFamily="34" charset="0"/>
                <a:cs typeface="Arial" pitchFamily="34" charset="0"/>
              </a:rPr>
              <a:t>. 18/1989 (Α΄ 8).</a:t>
            </a:r>
            <a:endParaRPr lang="el-GR" sz="2000" dirty="0" smtClean="0">
              <a:latin typeface="Arial" pitchFamily="34" charset="0"/>
              <a:cs typeface="Arial" pitchFamily="34" charset="0"/>
            </a:endParaRPr>
          </a:p>
          <a:p>
            <a:pPr algn="just" eaLnBrk="1" hangingPunct="1">
              <a:defRPr/>
            </a:pPr>
            <a:endParaRPr lang="el-GR" sz="2000" b="1" dirty="0" smtClean="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428596" y="142852"/>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1800" b="1" dirty="0">
              <a:solidFill>
                <a:schemeClr val="accent1">
                  <a:tint val="83000"/>
                  <a:satMod val="150000"/>
                </a:schemeClr>
              </a:solidFill>
              <a:latin typeface="Arial" charset="0"/>
            </a:endParaRPr>
          </a:p>
        </p:txBody>
      </p:sp>
      <p:sp>
        <p:nvSpPr>
          <p:cNvPr id="35843" name="Rectangle 3"/>
          <p:cNvSpPr>
            <a:spLocks noGrp="1" noChangeArrowheads="1"/>
          </p:cNvSpPr>
          <p:nvPr>
            <p:ph type="subTitle" idx="1"/>
          </p:nvPr>
        </p:nvSpPr>
        <p:spPr>
          <a:xfrm>
            <a:off x="142845" y="142852"/>
            <a:ext cx="8715436" cy="6100787"/>
          </a:xfrm>
        </p:spPr>
        <p:txBody>
          <a:bodyPr>
            <a:normAutofit fontScale="70000" lnSpcReduction="20000"/>
          </a:bodyPr>
          <a:lstStyle/>
          <a:p>
            <a:pPr marL="180975" indent="-180975" algn="ctr" eaLnBrk="1" fontAlgn="auto" hangingPunct="1">
              <a:spcAft>
                <a:spcPts val="0"/>
              </a:spcAft>
              <a:defRPr/>
            </a:pPr>
            <a:r>
              <a:rPr lang="el-GR" sz="2400" b="1" dirty="0" smtClean="0">
                <a:solidFill>
                  <a:srgbClr val="FFFF00"/>
                </a:solidFill>
              </a:rPr>
              <a:t>	</a:t>
            </a:r>
            <a:r>
              <a:rPr lang="el-GR" sz="2400" b="1" dirty="0" smtClean="0">
                <a:solidFill>
                  <a:srgbClr val="FFFF00"/>
                </a:solidFill>
                <a:latin typeface="Arial" pitchFamily="34" charset="0"/>
                <a:cs typeface="Arial" pitchFamily="34" charset="0"/>
              </a:rPr>
              <a:t>Άρθρο 205 Διοικητικές προσφυγές κατά τη διαδικασία εκτέλεσης των συμβάσεων</a:t>
            </a:r>
          </a:p>
          <a:p>
            <a:pPr marL="371475" indent="-371475" algn="just" eaLnBrk="1" fontAlgn="auto" hangingPunct="1">
              <a:lnSpc>
                <a:spcPct val="170000"/>
              </a:lnSpc>
              <a:spcBef>
                <a:spcPct val="0"/>
              </a:spcBef>
              <a:spcAft>
                <a:spcPts val="0"/>
              </a:spcAft>
              <a:buFont typeface="Wingdings" pitchFamily="2" charset="2"/>
              <a:buAutoNum type="arabicParenR"/>
              <a:defRPr/>
            </a:pPr>
            <a:r>
              <a:rPr lang="el-GR" sz="2400" b="1" dirty="0" smtClean="0">
                <a:effectLst>
                  <a:outerShdw blurRad="38100" dist="38100" dir="2700000" algn="tl">
                    <a:srgbClr val="000000">
                      <a:alpha val="43137"/>
                    </a:srgbClr>
                  </a:outerShdw>
                </a:effectLst>
                <a:latin typeface="Arial" pitchFamily="34" charset="0"/>
                <a:cs typeface="Arial" pitchFamily="34" charset="0"/>
              </a:rPr>
              <a:t>Ο Ανάδοχος δύναται να υποβάλει προσφυγή για </a:t>
            </a:r>
            <a:r>
              <a:rPr lang="el-GR" sz="2400" b="1" u="sng" dirty="0" smtClean="0">
                <a:effectLst>
                  <a:outerShdw blurRad="38100" dist="38100" dir="2700000" algn="tl">
                    <a:srgbClr val="000000">
                      <a:alpha val="43137"/>
                    </a:srgbClr>
                  </a:outerShdw>
                </a:effectLst>
                <a:latin typeface="Arial" pitchFamily="34" charset="0"/>
                <a:cs typeface="Arial" pitchFamily="34" charset="0"/>
              </a:rPr>
              <a:t>λόγους νομιμότητας &amp; ουσίας</a:t>
            </a:r>
            <a:r>
              <a:rPr lang="el-GR" sz="2400" b="1" dirty="0" smtClean="0">
                <a:effectLst>
                  <a:outerShdw blurRad="38100" dist="38100" dir="2700000" algn="tl">
                    <a:srgbClr val="000000">
                      <a:alpha val="43137"/>
                    </a:srgbClr>
                  </a:outerShdw>
                </a:effectLst>
                <a:latin typeface="Arial" pitchFamily="34" charset="0"/>
                <a:cs typeface="Arial" pitchFamily="34" charset="0"/>
              </a:rPr>
              <a:t>, ενώπιον του φορέα που εκτελεί τη σύμβαση, εντός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προθεσμίας (30) </a:t>
            </a:r>
            <a:r>
              <a:rPr lang="el-GR" sz="2400" b="1" dirty="0" smtClean="0">
                <a:effectLst>
                  <a:outerShdw blurRad="38100" dist="38100" dir="2700000" algn="tl">
                    <a:srgbClr val="000000">
                      <a:alpha val="43137"/>
                    </a:srgbClr>
                  </a:outerShdw>
                </a:effectLst>
                <a:latin typeface="Arial" pitchFamily="34" charset="0"/>
                <a:cs typeface="Arial" pitchFamily="34" charset="0"/>
              </a:rPr>
              <a:t>ημερών από την ημερομηνία της κοινοποίησης ή της πλήρους γνώσης της σχετικής απόφασης που επιβάλλει σε βάρος του κυρώσεις δυνάμει των διατάξεων:</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effectLst>
                  <a:outerShdw blurRad="38100" dist="38100" dir="2700000" algn="tl">
                    <a:srgbClr val="000000">
                      <a:alpha val="43137"/>
                    </a:srgbClr>
                  </a:outerShdw>
                </a:effectLst>
                <a:latin typeface="Arial" pitchFamily="34" charset="0"/>
                <a:cs typeface="Arial" pitchFamily="34" charset="0"/>
              </a:rPr>
              <a:t> </a:t>
            </a: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203 Κήρυξη οικονομικού φορέα ως έκπτωτου </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206 Χρόνος παράδοσης υλικών</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207 Κυρώσεις για εκπρόθεσμη παράδοση προμήθειας</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208 </a:t>
            </a:r>
            <a:r>
              <a:rPr lang="el-GR" sz="26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Παραλαβή υλικών</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213 Απόρριψη συμβατικών υλικών - αντικατάσταση </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218 Ποινικές ρήτρες,</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219   Κυρώσεις κατά την παραλαβή Π.Υ.&amp;</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220 Απόρριψη παραδοτέου - Αντικατάσταση</a:t>
            </a:r>
            <a:endParaRPr lang="el-GR" sz="24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a:xfrm>
            <a:off x="323850" y="188912"/>
            <a:ext cx="8569325" cy="525443"/>
          </a:xfrm>
        </p:spPr>
        <p:txBody>
          <a:bodyPr>
            <a:normAutofit fontScale="90000"/>
          </a:bodyPr>
          <a:lstStyle/>
          <a:p>
            <a:pPr marL="484632" indent="0" algn="just"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smtClean="0">
                <a:solidFill>
                  <a:srgbClr val="FFFF00"/>
                </a:solidFill>
                <a:latin typeface="Arial" charset="0"/>
              </a:rPr>
              <a:t>Άρθρο 205 Διοικητικές προσφυγές κατά τη διαδικασία εκτέλεσης των συμβάσεων</a:t>
            </a:r>
            <a:endParaRPr lang="el-GR" sz="2000" b="1" dirty="0">
              <a:solidFill>
                <a:schemeClr val="accent1">
                  <a:tint val="83000"/>
                  <a:satMod val="150000"/>
                </a:schemeClr>
              </a:solidFill>
              <a:latin typeface="Arial" charset="0"/>
            </a:endParaRPr>
          </a:p>
        </p:txBody>
      </p:sp>
      <p:sp>
        <p:nvSpPr>
          <p:cNvPr id="69635" name="Rectangle 3"/>
          <p:cNvSpPr>
            <a:spLocks noGrp="1" noChangeArrowheads="1"/>
          </p:cNvSpPr>
          <p:nvPr>
            <p:ph type="subTitle" idx="1"/>
          </p:nvPr>
        </p:nvSpPr>
        <p:spPr>
          <a:xfrm>
            <a:off x="214282" y="857232"/>
            <a:ext cx="8715436" cy="5380056"/>
          </a:xfrm>
        </p:spPr>
        <p:txBody>
          <a:bodyPr>
            <a:normAutofit/>
          </a:bodyPr>
          <a:lstStyle/>
          <a:p>
            <a:pPr marL="180975" indent="-180975" algn="just" eaLnBrk="1" fontAlgn="auto" hangingPunct="1">
              <a:spcAft>
                <a:spcPts val="0"/>
              </a:spcAft>
              <a:defRPr/>
            </a:pPr>
            <a:endParaRPr lang="el-GR" sz="2400" b="1" dirty="0" smtClean="0">
              <a:solidFill>
                <a:srgbClr val="FFFF00"/>
              </a:solidFill>
              <a:latin typeface="Arial" charset="0"/>
            </a:endParaRPr>
          </a:p>
          <a:p>
            <a:pPr marL="457200" indent="-457200" algn="just" eaLnBrk="1" fontAlgn="auto" hangingPunct="1">
              <a:lnSpc>
                <a:spcPct val="160000"/>
              </a:lnSpc>
              <a:spcBef>
                <a:spcPct val="0"/>
              </a:spcBef>
              <a:spcAft>
                <a:spcPts val="0"/>
              </a:spcAft>
              <a:buFont typeface="+mj-lt"/>
              <a:buAutoNum type="arabicPeriod"/>
              <a:defRPr/>
            </a:pPr>
            <a:r>
              <a:rPr lang="el-GR" sz="2000" b="1" dirty="0" smtClean="0">
                <a:effectLst>
                  <a:outerShdw blurRad="38100" dist="38100" dir="2700000" algn="tl">
                    <a:srgbClr val="000000">
                      <a:alpha val="43137"/>
                    </a:srgbClr>
                  </a:outerShdw>
                </a:effectLst>
                <a:latin typeface="Arial" pitchFamily="34" charset="0"/>
                <a:cs typeface="Arial" pitchFamily="34" charset="0"/>
              </a:rPr>
              <a:t>Η εμπρόθεσμη άσκηση της προσφυγής </a:t>
            </a:r>
            <a:r>
              <a:rPr lang="el-GR" sz="2000" b="1" dirty="0" smtClean="0">
                <a:solidFill>
                  <a:srgbClr val="FFC000"/>
                </a:solidFill>
                <a:effectLst>
                  <a:outerShdw blurRad="38100" dist="38100" dir="2700000" algn="tl">
                    <a:srgbClr val="000000">
                      <a:alpha val="43137"/>
                    </a:srgbClr>
                  </a:outerShdw>
                </a:effectLst>
                <a:latin typeface="Arial" pitchFamily="34" charset="0"/>
                <a:cs typeface="Arial" pitchFamily="34" charset="0"/>
              </a:rPr>
              <a:t>αναστέλλει</a:t>
            </a:r>
            <a:r>
              <a:rPr lang="el-GR" sz="2000" b="1" dirty="0" smtClean="0">
                <a:effectLst>
                  <a:outerShdw blurRad="38100" dist="38100" dir="2700000" algn="tl">
                    <a:srgbClr val="000000">
                      <a:alpha val="43137"/>
                    </a:srgbClr>
                  </a:outerShdw>
                </a:effectLst>
                <a:latin typeface="Arial" pitchFamily="34" charset="0"/>
                <a:cs typeface="Arial" pitchFamily="34" charset="0"/>
              </a:rPr>
              <a:t> τις επιβαλλόμενες κυρώσεις. </a:t>
            </a:r>
          </a:p>
          <a:p>
            <a:pPr marL="457200" indent="-457200" algn="just" eaLnBrk="1" fontAlgn="auto" hangingPunct="1">
              <a:lnSpc>
                <a:spcPct val="160000"/>
              </a:lnSpc>
              <a:spcBef>
                <a:spcPct val="0"/>
              </a:spcBef>
              <a:spcAft>
                <a:spcPts val="0"/>
              </a:spcAft>
              <a:buFont typeface="+mj-lt"/>
              <a:buAutoNum type="arabicPeriod"/>
              <a:defRPr/>
            </a:pPr>
            <a:endParaRPr lang="el-GR" sz="2000" b="1" dirty="0" smtClean="0">
              <a:effectLst>
                <a:outerShdw blurRad="38100" dist="38100" dir="2700000" algn="tl">
                  <a:srgbClr val="000000">
                    <a:alpha val="43137"/>
                  </a:srgbClr>
                </a:outerShdw>
              </a:effectLst>
              <a:latin typeface="Arial" pitchFamily="34" charset="0"/>
              <a:cs typeface="Arial" pitchFamily="34" charset="0"/>
            </a:endParaRPr>
          </a:p>
          <a:p>
            <a:pPr marL="457200" indent="-457200" algn="just" eaLnBrk="1" fontAlgn="auto" hangingPunct="1">
              <a:lnSpc>
                <a:spcPct val="160000"/>
              </a:lnSpc>
              <a:spcBef>
                <a:spcPct val="0"/>
              </a:spcBef>
              <a:spcAft>
                <a:spcPts val="0"/>
              </a:spcAft>
              <a:buFont typeface="+mj-lt"/>
              <a:buAutoNum type="arabicPeriod"/>
              <a:defRPr/>
            </a:pPr>
            <a:r>
              <a:rPr lang="el-GR" sz="2000" b="1" dirty="0" smtClean="0">
                <a:effectLst>
                  <a:outerShdw blurRad="38100" dist="38100" dir="2700000" algn="tl">
                    <a:srgbClr val="000000">
                      <a:alpha val="43137"/>
                    </a:srgbClr>
                  </a:outerShdw>
                </a:effectLst>
                <a:latin typeface="Arial" pitchFamily="34" charset="0"/>
                <a:cs typeface="Arial" pitchFamily="34" charset="0"/>
              </a:rPr>
              <a:t>Επί της προσφυγής </a:t>
            </a:r>
            <a:r>
              <a:rPr lang="el-GR" sz="2000" b="1" dirty="0" smtClean="0">
                <a:solidFill>
                  <a:srgbClr val="FFC000"/>
                </a:solidFill>
                <a:effectLst>
                  <a:outerShdw blurRad="38100" dist="38100" dir="2700000" algn="tl">
                    <a:srgbClr val="000000">
                      <a:alpha val="43137"/>
                    </a:srgbClr>
                  </a:outerShdw>
                </a:effectLst>
                <a:latin typeface="Arial" pitchFamily="34" charset="0"/>
                <a:cs typeface="Arial" pitchFamily="34" charset="0"/>
              </a:rPr>
              <a:t>αποφασίζει</a:t>
            </a:r>
            <a:r>
              <a:rPr lang="el-GR" sz="2000" b="1" dirty="0" smtClean="0">
                <a:effectLst>
                  <a:outerShdw blurRad="38100" dist="38100" dir="2700000" algn="tl">
                    <a:srgbClr val="000000">
                      <a:alpha val="43137"/>
                    </a:srgbClr>
                  </a:outerShdw>
                </a:effectLst>
                <a:latin typeface="Arial" pitchFamily="34" charset="0"/>
                <a:cs typeface="Arial" pitchFamily="34" charset="0"/>
              </a:rPr>
              <a:t> το αρμοδίως αποφαινόμενο όργανο, ύστερα από γνωμοδότηση </a:t>
            </a: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el-GR" sz="2000" b="1"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περ</a:t>
            </a: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t>
            </a:r>
            <a:r>
              <a:rPr lang="el-GR" sz="2000" b="1"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β΄</a:t>
            </a: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&amp; </a:t>
            </a:r>
            <a:r>
              <a:rPr lang="el-GR" sz="2000" b="1" dirty="0" err="1" smtClean="0">
                <a:solidFill>
                  <a:srgbClr val="FFFF00"/>
                </a:solidFill>
                <a:effectLst>
                  <a:outerShdw blurRad="38100" dist="38100" dir="2700000" algn="tl">
                    <a:srgbClr val="000000">
                      <a:alpha val="43137"/>
                    </a:srgbClr>
                  </a:outerShdw>
                </a:effectLst>
                <a:latin typeface="Arial" pitchFamily="34" charset="0"/>
                <a:cs typeface="Arial" pitchFamily="34" charset="0"/>
              </a:rPr>
              <a:t>δ΄</a:t>
            </a: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της παρ. 11, άρθρ.221], </a:t>
            </a:r>
            <a:r>
              <a:rPr lang="el-GR" sz="2000" b="1" dirty="0" smtClean="0">
                <a:effectLst>
                  <a:outerShdw blurRad="38100" dist="38100" dir="2700000" algn="tl">
                    <a:srgbClr val="000000">
                      <a:alpha val="43137"/>
                    </a:srgbClr>
                  </a:outerShdw>
                </a:effectLst>
                <a:latin typeface="Arial" pitchFamily="34" charset="0"/>
                <a:cs typeface="Arial" pitchFamily="34" charset="0"/>
              </a:rPr>
              <a:t>εντός (30) ημερών από την άσκησή της, άλλως θεωρείται ως σιωπηρώς απορριφθείσα. </a:t>
            </a:r>
          </a:p>
          <a:p>
            <a:pPr marL="457200" indent="-457200" algn="just" eaLnBrk="1" fontAlgn="auto" hangingPunct="1">
              <a:lnSpc>
                <a:spcPct val="160000"/>
              </a:lnSpc>
              <a:spcBef>
                <a:spcPct val="0"/>
              </a:spcBef>
              <a:spcAft>
                <a:spcPts val="0"/>
              </a:spcAft>
              <a:buFont typeface="+mj-lt"/>
              <a:buAutoNum type="arabicPeriod"/>
              <a:defRPr/>
            </a:pPr>
            <a:r>
              <a:rPr lang="el-GR" sz="2000" b="1" dirty="0" smtClean="0">
                <a:effectLst>
                  <a:outerShdw blurRad="38100" dist="38100" dir="2700000" algn="tl">
                    <a:srgbClr val="000000">
                      <a:alpha val="43137"/>
                    </a:srgbClr>
                  </a:outerShdw>
                </a:effectLst>
                <a:latin typeface="Arial" pitchFamily="34" charset="0"/>
                <a:cs typeface="Arial" pitchFamily="34" charset="0"/>
              </a:rPr>
              <a:t>Κατά της απόφασης αυτής δεν χωρεί η άσκηση άλλης </a:t>
            </a:r>
            <a:r>
              <a:rPr lang="el-GR" sz="2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οποιασδήποτε φύσης διοικητικής προσφυγής</a:t>
            </a:r>
            <a:r>
              <a:rPr lang="el-GR" sz="2000" b="1" dirty="0" smtClean="0">
                <a:effectLst>
                  <a:outerShdw blurRad="38100" dist="38100" dir="2700000" algn="tl">
                    <a:srgbClr val="000000">
                      <a:alpha val="43137"/>
                    </a:srgbClr>
                  </a:outerShdw>
                </a:effectLst>
                <a:latin typeface="Arial" pitchFamily="34" charset="0"/>
                <a:cs typeface="Arial" pitchFamily="34" charset="0"/>
              </a:rPr>
              <a:t>. </a:t>
            </a:r>
          </a:p>
          <a:p>
            <a:pPr marL="533400" indent="-533400" algn="just" eaLnBrk="1" fontAlgn="auto" hangingPunct="1">
              <a:lnSpc>
                <a:spcPct val="150000"/>
              </a:lnSpc>
              <a:spcBef>
                <a:spcPct val="0"/>
              </a:spcBef>
              <a:spcAft>
                <a:spcPts val="0"/>
              </a:spcAft>
              <a:tabLst>
                <a:tab pos="266700" algn="l"/>
              </a:tabLst>
              <a:defRPr/>
            </a:pPr>
            <a:endParaRPr lang="el-GR" sz="2400" dirty="0">
              <a:latin typeface="Aria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3873</TotalTime>
  <Words>961</Words>
  <Application>Microsoft Office PowerPoint</Application>
  <PresentationFormat>Προβολή στην οθόνη (4:3)</PresentationFormat>
  <Paragraphs>94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Ζωντάνια</vt:lpstr>
      <vt:lpstr>   </vt:lpstr>
      <vt:lpstr>   Ν. 4412/2016 </vt:lpstr>
      <vt:lpstr>   ΕΦΑΡΜΟΣΤΕΟ ΔΙΚΑΙΟ</vt:lpstr>
      <vt:lpstr>     Άρθρο 127 Ενστάσεις που ασκούνται κατά τη διαδικασία σύναψης δημοσίων συμβάσεων με εκτιμώμενη αξία κατώτερη ή ίση των (60.000) ευρώ χωρίς Φ.Π.Α. – Παράβολο - Δικαστική Προστασία </vt:lpstr>
      <vt:lpstr>   Άρθρο 127 Ενστάσεις που ασκούνται κατά τη διαδικασία σύναψης δημοσίων συμβάσεων με εκτιμώμενη αξία κατώτερη ή ίση των (60.000) ευρώ χωρίς Φ.Π.Α. – Παράβολο - Δικαστική Προστασία </vt:lpstr>
      <vt:lpstr>   Άρθρο 127</vt:lpstr>
      <vt:lpstr>  Άρθρο 127 Δικαστική Προστασία</vt:lpstr>
      <vt:lpstr>   </vt:lpstr>
      <vt:lpstr>   Άρθρο 205 Διοικητικές προσφυγές κατά τη διαδικασία εκτέλεσης των συμβάσεων</vt:lpstr>
      <vt:lpstr>   Άρθρο 205 Διοικητικές προσφυγές κατά τη διαδικασία εκτέλεσης των συμβάσεων</vt:lpstr>
      <vt:lpstr>   Άρθρο 205 Διοικητικές προσφυγές κατά τη διαδικασία εκτέλεσης των συμβάσεων [συνέχεια]</vt:lpstr>
      <vt:lpstr>   Άρθρο 205Α Δικαστική Επίλυση Διαφορών</vt:lpstr>
      <vt:lpstr>   Άρθρο 205Α Δικαστική Επίλυση Διαφορών</vt:lpstr>
      <vt:lpstr>   Άρθρο 205Α Δικαστική Επίλυση Διαφορών</vt:lpstr>
      <vt:lpstr>   Άρθρο 205Α Δικαστική Επίλυση Διαφορών</vt:lpstr>
      <vt:lpstr>  Άρθρο 205Α Δικαστική Επίλυση Διαφορών </vt:lpstr>
      <vt:lpstr>  Άρθρο 205Α Δικαστική Επίλυση Διαφορών </vt:lpstr>
    </vt:vector>
  </TitlesOfParts>
  <Company>Soula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145</cp:revision>
  <dcterms:created xsi:type="dcterms:W3CDTF">2016-09-14T04:49:37Z</dcterms:created>
  <dcterms:modified xsi:type="dcterms:W3CDTF">2020-05-07T23:16:08Z</dcterms:modified>
</cp:coreProperties>
</file>