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59"/>
  </p:notesMasterIdLst>
  <p:sldIdLst>
    <p:sldId id="257" r:id="rId3"/>
    <p:sldId id="258" r:id="rId4"/>
    <p:sldId id="259" r:id="rId5"/>
    <p:sldId id="353" r:id="rId6"/>
    <p:sldId id="283" r:id="rId7"/>
    <p:sldId id="263" r:id="rId8"/>
    <p:sldId id="322" r:id="rId9"/>
    <p:sldId id="320" r:id="rId10"/>
    <p:sldId id="323" r:id="rId11"/>
    <p:sldId id="319" r:id="rId12"/>
    <p:sldId id="321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358" r:id="rId21"/>
    <p:sldId id="307" r:id="rId22"/>
    <p:sldId id="324" r:id="rId23"/>
    <p:sldId id="325" r:id="rId24"/>
    <p:sldId id="326" r:id="rId25"/>
    <p:sldId id="356" r:id="rId26"/>
    <p:sldId id="327" r:id="rId27"/>
    <p:sldId id="329" r:id="rId28"/>
    <p:sldId id="330" r:id="rId29"/>
    <p:sldId id="331" r:id="rId30"/>
    <p:sldId id="332" r:id="rId31"/>
    <p:sldId id="333" r:id="rId32"/>
    <p:sldId id="334" r:id="rId33"/>
    <p:sldId id="335" r:id="rId34"/>
    <p:sldId id="336" r:id="rId35"/>
    <p:sldId id="264" r:id="rId36"/>
    <p:sldId id="269" r:id="rId37"/>
    <p:sldId id="270" r:id="rId38"/>
    <p:sldId id="272" r:id="rId39"/>
    <p:sldId id="271" r:id="rId40"/>
    <p:sldId id="340" r:id="rId41"/>
    <p:sldId id="359" r:id="rId42"/>
    <p:sldId id="341" r:id="rId43"/>
    <p:sldId id="342" r:id="rId44"/>
    <p:sldId id="355" r:id="rId45"/>
    <p:sldId id="343" r:id="rId46"/>
    <p:sldId id="344" r:id="rId47"/>
    <p:sldId id="345" r:id="rId48"/>
    <p:sldId id="337" r:id="rId49"/>
    <p:sldId id="338" r:id="rId50"/>
    <p:sldId id="339" r:id="rId51"/>
    <p:sldId id="346" r:id="rId52"/>
    <p:sldId id="347" r:id="rId53"/>
    <p:sldId id="348" r:id="rId54"/>
    <p:sldId id="349" r:id="rId55"/>
    <p:sldId id="350" r:id="rId56"/>
    <p:sldId id="360" r:id="rId57"/>
    <p:sldId id="361" r:id="rId5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51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213CE4-1EB7-4745-96E9-B4F05CCF8C7C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04C647B6-0B2A-4A49-9EF2-206E575B8614}">
      <dgm:prSet phldrT="[Κείμενο]"/>
      <dgm:spPr/>
      <dgm:t>
        <a:bodyPr/>
        <a:lstStyle/>
        <a:p>
          <a:r>
            <a:rPr lang="el-GR" dirty="0"/>
            <a:t>Σύστημα διαχείρισης ανθρώπινων πόρων</a:t>
          </a:r>
        </a:p>
      </dgm:t>
    </dgm:pt>
    <dgm:pt modelId="{AB088E54-7EEC-4840-A111-78E20D7E0271}" type="parTrans" cxnId="{B958DD4D-41FD-4A4C-AEDF-AB8DC49AE3CA}">
      <dgm:prSet/>
      <dgm:spPr/>
      <dgm:t>
        <a:bodyPr/>
        <a:lstStyle/>
        <a:p>
          <a:endParaRPr lang="el-GR"/>
        </a:p>
      </dgm:t>
    </dgm:pt>
    <dgm:pt modelId="{6C5BA425-0A6E-4AAA-A206-DE1893E76439}" type="sibTrans" cxnId="{B958DD4D-41FD-4A4C-AEDF-AB8DC49AE3CA}">
      <dgm:prSet/>
      <dgm:spPr/>
      <dgm:t>
        <a:bodyPr/>
        <a:lstStyle/>
        <a:p>
          <a:endParaRPr lang="el-GR"/>
        </a:p>
      </dgm:t>
    </dgm:pt>
    <dgm:pt modelId="{52E9ED2A-8B79-4674-9C1B-CE17886DE4A1}">
      <dgm:prSet phldrT="[Κείμενο]"/>
      <dgm:spPr/>
      <dgm:t>
        <a:bodyPr/>
        <a:lstStyle/>
        <a:p>
          <a:r>
            <a:rPr lang="el-GR" dirty="0"/>
            <a:t>Σύστημα επιλογής &amp; στελέχωσης</a:t>
          </a:r>
        </a:p>
      </dgm:t>
    </dgm:pt>
    <dgm:pt modelId="{AF82E6DA-898A-4F04-B647-FEBFC21F7961}" type="parTrans" cxnId="{1E80C2AC-DA92-41AE-8102-45930998C674}">
      <dgm:prSet/>
      <dgm:spPr/>
      <dgm:t>
        <a:bodyPr/>
        <a:lstStyle/>
        <a:p>
          <a:endParaRPr lang="el-GR"/>
        </a:p>
      </dgm:t>
    </dgm:pt>
    <dgm:pt modelId="{B058A64C-3ED2-4F12-8DAE-13DAE18A471E}" type="sibTrans" cxnId="{1E80C2AC-DA92-41AE-8102-45930998C674}">
      <dgm:prSet/>
      <dgm:spPr/>
      <dgm:t>
        <a:bodyPr/>
        <a:lstStyle/>
        <a:p>
          <a:endParaRPr lang="el-GR"/>
        </a:p>
      </dgm:t>
    </dgm:pt>
    <dgm:pt modelId="{05D82FED-6E67-4E38-BE6E-1A06FAF2D03E}">
      <dgm:prSet phldrT="[Κείμενο]"/>
      <dgm:spPr/>
      <dgm:t>
        <a:bodyPr/>
        <a:lstStyle/>
        <a:p>
          <a:r>
            <a:rPr lang="el-GR" dirty="0"/>
            <a:t>Σύστημα αμοιβών &amp; υποκίνησης</a:t>
          </a:r>
        </a:p>
      </dgm:t>
    </dgm:pt>
    <dgm:pt modelId="{B821933F-7E4C-44F7-9C31-9A4823E1FEB4}" type="parTrans" cxnId="{AD98B7F9-326D-46A0-980B-BAB0052AF79D}">
      <dgm:prSet/>
      <dgm:spPr/>
      <dgm:t>
        <a:bodyPr/>
        <a:lstStyle/>
        <a:p>
          <a:endParaRPr lang="el-GR"/>
        </a:p>
      </dgm:t>
    </dgm:pt>
    <dgm:pt modelId="{4835AAE4-CBF0-4311-8C42-C35F1F81DA86}" type="sibTrans" cxnId="{AD98B7F9-326D-46A0-980B-BAB0052AF79D}">
      <dgm:prSet/>
      <dgm:spPr/>
      <dgm:t>
        <a:bodyPr/>
        <a:lstStyle/>
        <a:p>
          <a:endParaRPr lang="el-GR"/>
        </a:p>
      </dgm:t>
    </dgm:pt>
    <dgm:pt modelId="{9A39CDD3-436F-4963-AD6D-92FFACBA4920}">
      <dgm:prSet phldrT="[Κείμενο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l-GR" dirty="0"/>
            <a:t>Σύστημα μέτρησης και αξιολόγησης απόδοσης</a:t>
          </a:r>
        </a:p>
      </dgm:t>
    </dgm:pt>
    <dgm:pt modelId="{562D79C0-2FBB-474F-A94F-020941CD1BBE}" type="parTrans" cxnId="{67DC26A9-23A3-40A9-A168-DB51180DE6E7}">
      <dgm:prSet/>
      <dgm:spPr/>
      <dgm:t>
        <a:bodyPr/>
        <a:lstStyle/>
        <a:p>
          <a:endParaRPr lang="el-GR"/>
        </a:p>
      </dgm:t>
    </dgm:pt>
    <dgm:pt modelId="{68FF1528-03C4-40D7-BFE3-C4B57DFB5D08}" type="sibTrans" cxnId="{67DC26A9-23A3-40A9-A168-DB51180DE6E7}">
      <dgm:prSet/>
      <dgm:spPr/>
      <dgm:t>
        <a:bodyPr/>
        <a:lstStyle/>
        <a:p>
          <a:endParaRPr lang="el-GR"/>
        </a:p>
      </dgm:t>
    </dgm:pt>
    <dgm:pt modelId="{EF8EF28E-9F64-43FB-8C3A-4B14CA2EED3D}">
      <dgm:prSet phldrT="[Κείμενο]"/>
      <dgm:spPr/>
      <dgm:t>
        <a:bodyPr/>
        <a:lstStyle/>
        <a:p>
          <a:r>
            <a:rPr lang="el-GR" dirty="0"/>
            <a:t>Σύστημα εξέλιξης</a:t>
          </a:r>
        </a:p>
      </dgm:t>
    </dgm:pt>
    <dgm:pt modelId="{E05CDC43-9B64-4520-A00E-D0A1AC4818B1}" type="parTrans" cxnId="{7601FAB7-F1BD-4A3B-9AC6-54FA867A038A}">
      <dgm:prSet/>
      <dgm:spPr/>
      <dgm:t>
        <a:bodyPr/>
        <a:lstStyle/>
        <a:p>
          <a:endParaRPr lang="el-GR"/>
        </a:p>
      </dgm:t>
    </dgm:pt>
    <dgm:pt modelId="{F6AF4A53-2632-4D6A-92C3-CC080F14B8D0}" type="sibTrans" cxnId="{7601FAB7-F1BD-4A3B-9AC6-54FA867A038A}">
      <dgm:prSet/>
      <dgm:spPr/>
      <dgm:t>
        <a:bodyPr/>
        <a:lstStyle/>
        <a:p>
          <a:endParaRPr lang="el-GR"/>
        </a:p>
      </dgm:t>
    </dgm:pt>
    <dgm:pt modelId="{C180A43E-F33E-48E7-BDAD-1A388D1FC6CD}">
      <dgm:prSet phldrT="[Κείμενο]"/>
      <dgm:spPr/>
      <dgm:t>
        <a:bodyPr/>
        <a:lstStyle/>
        <a:p>
          <a:r>
            <a:rPr lang="el-GR" dirty="0"/>
            <a:t>Σύστημα εκπαίδευσης</a:t>
          </a:r>
        </a:p>
      </dgm:t>
    </dgm:pt>
    <dgm:pt modelId="{E04272AA-0D38-4B15-A428-D3B7637078FB}" type="parTrans" cxnId="{DF1828EA-9501-4697-A573-65F197C92E60}">
      <dgm:prSet/>
      <dgm:spPr/>
      <dgm:t>
        <a:bodyPr/>
        <a:lstStyle/>
        <a:p>
          <a:endParaRPr lang="el-GR"/>
        </a:p>
      </dgm:t>
    </dgm:pt>
    <dgm:pt modelId="{604EB20A-BD8E-498B-AB06-DAD30DF4D96F}" type="sibTrans" cxnId="{DF1828EA-9501-4697-A573-65F197C92E60}">
      <dgm:prSet/>
      <dgm:spPr/>
      <dgm:t>
        <a:bodyPr/>
        <a:lstStyle/>
        <a:p>
          <a:endParaRPr lang="el-GR"/>
        </a:p>
      </dgm:t>
    </dgm:pt>
    <dgm:pt modelId="{A78C67FC-4A87-41F6-BCFF-BE09204E83D3}">
      <dgm:prSet phldrT="[Κείμενο]"/>
      <dgm:spPr/>
      <dgm:t>
        <a:bodyPr/>
        <a:lstStyle/>
        <a:p>
          <a:endParaRPr lang="el-GR"/>
        </a:p>
      </dgm:t>
    </dgm:pt>
    <dgm:pt modelId="{4C126321-D50F-4247-9BB3-E76D35424B72}" type="parTrans" cxnId="{5E54A7DA-226A-4367-9310-89A4F1028366}">
      <dgm:prSet/>
      <dgm:spPr/>
      <dgm:t>
        <a:bodyPr/>
        <a:lstStyle/>
        <a:p>
          <a:endParaRPr lang="el-GR"/>
        </a:p>
      </dgm:t>
    </dgm:pt>
    <dgm:pt modelId="{BAB088F7-DB5A-42D3-AA1F-C8F82024DB8E}" type="sibTrans" cxnId="{5E54A7DA-226A-4367-9310-89A4F1028366}">
      <dgm:prSet/>
      <dgm:spPr/>
      <dgm:t>
        <a:bodyPr/>
        <a:lstStyle/>
        <a:p>
          <a:endParaRPr lang="el-GR"/>
        </a:p>
      </dgm:t>
    </dgm:pt>
    <dgm:pt modelId="{C462D566-FF31-4A89-B328-3BAAD1FC0EFF}" type="pres">
      <dgm:prSet presAssocID="{76213CE4-1EB7-4745-96E9-B4F05CCF8C7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85DDC71D-E1C3-40C2-9385-162A34DEA369}" type="pres">
      <dgm:prSet presAssocID="{04C647B6-0B2A-4A49-9EF2-206E575B8614}" presName="centerShape" presStyleLbl="node0" presStyleIdx="0" presStyleCnt="1"/>
      <dgm:spPr/>
      <dgm:t>
        <a:bodyPr/>
        <a:lstStyle/>
        <a:p>
          <a:endParaRPr lang="el-GR"/>
        </a:p>
      </dgm:t>
    </dgm:pt>
    <dgm:pt modelId="{1A369ABD-B940-470A-BBCE-3CFE62B71930}" type="pres">
      <dgm:prSet presAssocID="{52E9ED2A-8B79-4674-9C1B-CE17886DE4A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71FCD72-5985-4DBE-92BE-EB69F7125D2C}" type="pres">
      <dgm:prSet presAssocID="{52E9ED2A-8B79-4674-9C1B-CE17886DE4A1}" presName="dummy" presStyleCnt="0"/>
      <dgm:spPr/>
    </dgm:pt>
    <dgm:pt modelId="{BD96D88C-5A67-414F-B52C-63F95418971C}" type="pres">
      <dgm:prSet presAssocID="{B058A64C-3ED2-4F12-8DAE-13DAE18A471E}" presName="sibTrans" presStyleLbl="sibTrans2D1" presStyleIdx="0" presStyleCnt="5"/>
      <dgm:spPr/>
      <dgm:t>
        <a:bodyPr/>
        <a:lstStyle/>
        <a:p>
          <a:endParaRPr lang="el-GR"/>
        </a:p>
      </dgm:t>
    </dgm:pt>
    <dgm:pt modelId="{2DBBB7F5-F6DB-4E0C-BEA1-24B0E4644C75}" type="pres">
      <dgm:prSet presAssocID="{05D82FED-6E67-4E38-BE6E-1A06FAF2D03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031CA81-8D75-4C48-A3F0-B6A8B5ADB0F6}" type="pres">
      <dgm:prSet presAssocID="{05D82FED-6E67-4E38-BE6E-1A06FAF2D03E}" presName="dummy" presStyleCnt="0"/>
      <dgm:spPr/>
    </dgm:pt>
    <dgm:pt modelId="{8838739E-6119-43C6-8BA0-74A8931E2863}" type="pres">
      <dgm:prSet presAssocID="{4835AAE4-CBF0-4311-8C42-C35F1F81DA86}" presName="sibTrans" presStyleLbl="sibTrans2D1" presStyleIdx="1" presStyleCnt="5"/>
      <dgm:spPr/>
      <dgm:t>
        <a:bodyPr/>
        <a:lstStyle/>
        <a:p>
          <a:endParaRPr lang="el-GR"/>
        </a:p>
      </dgm:t>
    </dgm:pt>
    <dgm:pt modelId="{8D6C4A12-E8C2-4E7C-8487-038E1C1B2D57}" type="pres">
      <dgm:prSet presAssocID="{9A39CDD3-436F-4963-AD6D-92FFACBA492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615D5A8-A7C2-4A9A-9944-E2CF732CB270}" type="pres">
      <dgm:prSet presAssocID="{9A39CDD3-436F-4963-AD6D-92FFACBA4920}" presName="dummy" presStyleCnt="0"/>
      <dgm:spPr/>
    </dgm:pt>
    <dgm:pt modelId="{72979D84-0F7E-4EBC-B418-5855AB8E20D8}" type="pres">
      <dgm:prSet presAssocID="{68FF1528-03C4-40D7-BFE3-C4B57DFB5D08}" presName="sibTrans" presStyleLbl="sibTrans2D1" presStyleIdx="2" presStyleCnt="5"/>
      <dgm:spPr/>
      <dgm:t>
        <a:bodyPr/>
        <a:lstStyle/>
        <a:p>
          <a:endParaRPr lang="el-GR"/>
        </a:p>
      </dgm:t>
    </dgm:pt>
    <dgm:pt modelId="{0C8E60CB-2E01-4A49-9436-D2AFFCD7AC7C}" type="pres">
      <dgm:prSet presAssocID="{EF8EF28E-9F64-43FB-8C3A-4B14CA2EED3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8E95CCA-DA43-4288-B8BC-71FB726F3385}" type="pres">
      <dgm:prSet presAssocID="{EF8EF28E-9F64-43FB-8C3A-4B14CA2EED3D}" presName="dummy" presStyleCnt="0"/>
      <dgm:spPr/>
    </dgm:pt>
    <dgm:pt modelId="{69B4C089-749A-4D74-A6EF-DBB07D134B56}" type="pres">
      <dgm:prSet presAssocID="{F6AF4A53-2632-4D6A-92C3-CC080F14B8D0}" presName="sibTrans" presStyleLbl="sibTrans2D1" presStyleIdx="3" presStyleCnt="5"/>
      <dgm:spPr/>
      <dgm:t>
        <a:bodyPr/>
        <a:lstStyle/>
        <a:p>
          <a:endParaRPr lang="el-GR"/>
        </a:p>
      </dgm:t>
    </dgm:pt>
    <dgm:pt modelId="{2ADCD8D3-E246-49DF-809B-DA20CEC1C457}" type="pres">
      <dgm:prSet presAssocID="{C180A43E-F33E-48E7-BDAD-1A388D1FC6C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BA07B89-F496-4B08-8E95-B8241C71A6D4}" type="pres">
      <dgm:prSet presAssocID="{C180A43E-F33E-48E7-BDAD-1A388D1FC6CD}" presName="dummy" presStyleCnt="0"/>
      <dgm:spPr/>
    </dgm:pt>
    <dgm:pt modelId="{4D32046D-987E-42C8-BE3A-F7F08C14BF06}" type="pres">
      <dgm:prSet presAssocID="{604EB20A-BD8E-498B-AB06-DAD30DF4D96F}" presName="sibTrans" presStyleLbl="sibTrans2D1" presStyleIdx="4" presStyleCnt="5"/>
      <dgm:spPr/>
      <dgm:t>
        <a:bodyPr/>
        <a:lstStyle/>
        <a:p>
          <a:endParaRPr lang="el-GR"/>
        </a:p>
      </dgm:t>
    </dgm:pt>
  </dgm:ptLst>
  <dgm:cxnLst>
    <dgm:cxn modelId="{AC50F98D-1F86-41DB-B4A2-59AA5B30D040}" type="presOf" srcId="{B058A64C-3ED2-4F12-8DAE-13DAE18A471E}" destId="{BD96D88C-5A67-414F-B52C-63F95418971C}" srcOrd="0" destOrd="0" presId="urn:microsoft.com/office/officeart/2005/8/layout/radial6"/>
    <dgm:cxn modelId="{A09900F4-BBAD-496F-9451-91A280A43E56}" type="presOf" srcId="{C180A43E-F33E-48E7-BDAD-1A388D1FC6CD}" destId="{2ADCD8D3-E246-49DF-809B-DA20CEC1C457}" srcOrd="0" destOrd="0" presId="urn:microsoft.com/office/officeart/2005/8/layout/radial6"/>
    <dgm:cxn modelId="{D44B76DD-B76D-4062-A981-9E3C09953D47}" type="presOf" srcId="{4835AAE4-CBF0-4311-8C42-C35F1F81DA86}" destId="{8838739E-6119-43C6-8BA0-74A8931E2863}" srcOrd="0" destOrd="0" presId="urn:microsoft.com/office/officeart/2005/8/layout/radial6"/>
    <dgm:cxn modelId="{F3A29082-4AFB-4037-BAB3-8C649CDE3ED4}" type="presOf" srcId="{9A39CDD3-436F-4963-AD6D-92FFACBA4920}" destId="{8D6C4A12-E8C2-4E7C-8487-038E1C1B2D57}" srcOrd="0" destOrd="0" presId="urn:microsoft.com/office/officeart/2005/8/layout/radial6"/>
    <dgm:cxn modelId="{AD98B7F9-326D-46A0-980B-BAB0052AF79D}" srcId="{04C647B6-0B2A-4A49-9EF2-206E575B8614}" destId="{05D82FED-6E67-4E38-BE6E-1A06FAF2D03E}" srcOrd="1" destOrd="0" parTransId="{B821933F-7E4C-44F7-9C31-9A4823E1FEB4}" sibTransId="{4835AAE4-CBF0-4311-8C42-C35F1F81DA86}"/>
    <dgm:cxn modelId="{DD1B987E-3043-4928-BCD9-3CB7A3998FEA}" type="presOf" srcId="{68FF1528-03C4-40D7-BFE3-C4B57DFB5D08}" destId="{72979D84-0F7E-4EBC-B418-5855AB8E20D8}" srcOrd="0" destOrd="0" presId="urn:microsoft.com/office/officeart/2005/8/layout/radial6"/>
    <dgm:cxn modelId="{B958DD4D-41FD-4A4C-AEDF-AB8DC49AE3CA}" srcId="{76213CE4-1EB7-4745-96E9-B4F05CCF8C7C}" destId="{04C647B6-0B2A-4A49-9EF2-206E575B8614}" srcOrd="0" destOrd="0" parTransId="{AB088E54-7EEC-4840-A111-78E20D7E0271}" sibTransId="{6C5BA425-0A6E-4AAA-A206-DE1893E76439}"/>
    <dgm:cxn modelId="{1E80C2AC-DA92-41AE-8102-45930998C674}" srcId="{04C647B6-0B2A-4A49-9EF2-206E575B8614}" destId="{52E9ED2A-8B79-4674-9C1B-CE17886DE4A1}" srcOrd="0" destOrd="0" parTransId="{AF82E6DA-898A-4F04-B647-FEBFC21F7961}" sibTransId="{B058A64C-3ED2-4F12-8DAE-13DAE18A471E}"/>
    <dgm:cxn modelId="{D5FF11AC-3D9F-422A-805A-606C11BDDCA0}" type="presOf" srcId="{604EB20A-BD8E-498B-AB06-DAD30DF4D96F}" destId="{4D32046D-987E-42C8-BE3A-F7F08C14BF06}" srcOrd="0" destOrd="0" presId="urn:microsoft.com/office/officeart/2005/8/layout/radial6"/>
    <dgm:cxn modelId="{DF1828EA-9501-4697-A573-65F197C92E60}" srcId="{04C647B6-0B2A-4A49-9EF2-206E575B8614}" destId="{C180A43E-F33E-48E7-BDAD-1A388D1FC6CD}" srcOrd="4" destOrd="0" parTransId="{E04272AA-0D38-4B15-A428-D3B7637078FB}" sibTransId="{604EB20A-BD8E-498B-AB06-DAD30DF4D96F}"/>
    <dgm:cxn modelId="{FAC93823-6BEE-4ED8-B2C0-760A89ADDD41}" type="presOf" srcId="{EF8EF28E-9F64-43FB-8C3A-4B14CA2EED3D}" destId="{0C8E60CB-2E01-4A49-9436-D2AFFCD7AC7C}" srcOrd="0" destOrd="0" presId="urn:microsoft.com/office/officeart/2005/8/layout/radial6"/>
    <dgm:cxn modelId="{0167D72C-724E-4321-AAED-A196B3565CBB}" type="presOf" srcId="{05D82FED-6E67-4E38-BE6E-1A06FAF2D03E}" destId="{2DBBB7F5-F6DB-4E0C-BEA1-24B0E4644C75}" srcOrd="0" destOrd="0" presId="urn:microsoft.com/office/officeart/2005/8/layout/radial6"/>
    <dgm:cxn modelId="{BF2C501A-23C7-453E-9F4C-DCA68859ED33}" type="presOf" srcId="{76213CE4-1EB7-4745-96E9-B4F05CCF8C7C}" destId="{C462D566-FF31-4A89-B328-3BAAD1FC0EFF}" srcOrd="0" destOrd="0" presId="urn:microsoft.com/office/officeart/2005/8/layout/radial6"/>
    <dgm:cxn modelId="{67DC26A9-23A3-40A9-A168-DB51180DE6E7}" srcId="{04C647B6-0B2A-4A49-9EF2-206E575B8614}" destId="{9A39CDD3-436F-4963-AD6D-92FFACBA4920}" srcOrd="2" destOrd="0" parTransId="{562D79C0-2FBB-474F-A94F-020941CD1BBE}" sibTransId="{68FF1528-03C4-40D7-BFE3-C4B57DFB5D08}"/>
    <dgm:cxn modelId="{1DCCCC3D-976F-4171-9A16-EF7921758582}" type="presOf" srcId="{04C647B6-0B2A-4A49-9EF2-206E575B8614}" destId="{85DDC71D-E1C3-40C2-9385-162A34DEA369}" srcOrd="0" destOrd="0" presId="urn:microsoft.com/office/officeart/2005/8/layout/radial6"/>
    <dgm:cxn modelId="{A8753161-CDC6-4019-921B-08AB24825035}" type="presOf" srcId="{F6AF4A53-2632-4D6A-92C3-CC080F14B8D0}" destId="{69B4C089-749A-4D74-A6EF-DBB07D134B56}" srcOrd="0" destOrd="0" presId="urn:microsoft.com/office/officeart/2005/8/layout/radial6"/>
    <dgm:cxn modelId="{5E54A7DA-226A-4367-9310-89A4F1028366}" srcId="{76213CE4-1EB7-4745-96E9-B4F05CCF8C7C}" destId="{A78C67FC-4A87-41F6-BCFF-BE09204E83D3}" srcOrd="1" destOrd="0" parTransId="{4C126321-D50F-4247-9BB3-E76D35424B72}" sibTransId="{BAB088F7-DB5A-42D3-AA1F-C8F82024DB8E}"/>
    <dgm:cxn modelId="{AE2E322F-1330-4352-A787-380B7E223235}" type="presOf" srcId="{52E9ED2A-8B79-4674-9C1B-CE17886DE4A1}" destId="{1A369ABD-B940-470A-BBCE-3CFE62B71930}" srcOrd="0" destOrd="0" presId="urn:microsoft.com/office/officeart/2005/8/layout/radial6"/>
    <dgm:cxn modelId="{7601FAB7-F1BD-4A3B-9AC6-54FA867A038A}" srcId="{04C647B6-0B2A-4A49-9EF2-206E575B8614}" destId="{EF8EF28E-9F64-43FB-8C3A-4B14CA2EED3D}" srcOrd="3" destOrd="0" parTransId="{E05CDC43-9B64-4520-A00E-D0A1AC4818B1}" sibTransId="{F6AF4A53-2632-4D6A-92C3-CC080F14B8D0}"/>
    <dgm:cxn modelId="{D03CDF7E-0F02-4353-A3B1-8DBE6B7BE834}" type="presParOf" srcId="{C462D566-FF31-4A89-B328-3BAAD1FC0EFF}" destId="{85DDC71D-E1C3-40C2-9385-162A34DEA369}" srcOrd="0" destOrd="0" presId="urn:microsoft.com/office/officeart/2005/8/layout/radial6"/>
    <dgm:cxn modelId="{3D033AB5-171A-4D0D-8297-53926BB19638}" type="presParOf" srcId="{C462D566-FF31-4A89-B328-3BAAD1FC0EFF}" destId="{1A369ABD-B940-470A-BBCE-3CFE62B71930}" srcOrd="1" destOrd="0" presId="urn:microsoft.com/office/officeart/2005/8/layout/radial6"/>
    <dgm:cxn modelId="{BB32FCFC-78C8-4955-8E5D-5478399A8CFF}" type="presParOf" srcId="{C462D566-FF31-4A89-B328-3BAAD1FC0EFF}" destId="{671FCD72-5985-4DBE-92BE-EB69F7125D2C}" srcOrd="2" destOrd="0" presId="urn:microsoft.com/office/officeart/2005/8/layout/radial6"/>
    <dgm:cxn modelId="{E449A07C-8A28-4CCA-A7D6-8A0A350C1719}" type="presParOf" srcId="{C462D566-FF31-4A89-B328-3BAAD1FC0EFF}" destId="{BD96D88C-5A67-414F-B52C-63F95418971C}" srcOrd="3" destOrd="0" presId="urn:microsoft.com/office/officeart/2005/8/layout/radial6"/>
    <dgm:cxn modelId="{78A3BE14-1727-4A8A-BDDD-53A929C5AA5A}" type="presParOf" srcId="{C462D566-FF31-4A89-B328-3BAAD1FC0EFF}" destId="{2DBBB7F5-F6DB-4E0C-BEA1-24B0E4644C75}" srcOrd="4" destOrd="0" presId="urn:microsoft.com/office/officeart/2005/8/layout/radial6"/>
    <dgm:cxn modelId="{39A5A505-F9C4-4818-B762-972F3D565CBB}" type="presParOf" srcId="{C462D566-FF31-4A89-B328-3BAAD1FC0EFF}" destId="{0031CA81-8D75-4C48-A3F0-B6A8B5ADB0F6}" srcOrd="5" destOrd="0" presId="urn:microsoft.com/office/officeart/2005/8/layout/radial6"/>
    <dgm:cxn modelId="{5144697C-C27B-4525-914F-54F91CDFB595}" type="presParOf" srcId="{C462D566-FF31-4A89-B328-3BAAD1FC0EFF}" destId="{8838739E-6119-43C6-8BA0-74A8931E2863}" srcOrd="6" destOrd="0" presId="urn:microsoft.com/office/officeart/2005/8/layout/radial6"/>
    <dgm:cxn modelId="{BDDBF851-65D6-4FC6-A880-C8D06ADF0430}" type="presParOf" srcId="{C462D566-FF31-4A89-B328-3BAAD1FC0EFF}" destId="{8D6C4A12-E8C2-4E7C-8487-038E1C1B2D57}" srcOrd="7" destOrd="0" presId="urn:microsoft.com/office/officeart/2005/8/layout/radial6"/>
    <dgm:cxn modelId="{07C49EA6-1634-4DB8-803A-B87F0C8DE967}" type="presParOf" srcId="{C462D566-FF31-4A89-B328-3BAAD1FC0EFF}" destId="{E615D5A8-A7C2-4A9A-9944-E2CF732CB270}" srcOrd="8" destOrd="0" presId="urn:microsoft.com/office/officeart/2005/8/layout/radial6"/>
    <dgm:cxn modelId="{3B792110-34D8-420D-8CE8-725095EADA52}" type="presParOf" srcId="{C462D566-FF31-4A89-B328-3BAAD1FC0EFF}" destId="{72979D84-0F7E-4EBC-B418-5855AB8E20D8}" srcOrd="9" destOrd="0" presId="urn:microsoft.com/office/officeart/2005/8/layout/radial6"/>
    <dgm:cxn modelId="{6BB9C9DA-BCBD-4B62-8A90-53C2090D8BAA}" type="presParOf" srcId="{C462D566-FF31-4A89-B328-3BAAD1FC0EFF}" destId="{0C8E60CB-2E01-4A49-9436-D2AFFCD7AC7C}" srcOrd="10" destOrd="0" presId="urn:microsoft.com/office/officeart/2005/8/layout/radial6"/>
    <dgm:cxn modelId="{DA4AF7E0-2739-49F2-BECB-928F25F53BA1}" type="presParOf" srcId="{C462D566-FF31-4A89-B328-3BAAD1FC0EFF}" destId="{28E95CCA-DA43-4288-B8BC-71FB726F3385}" srcOrd="11" destOrd="0" presId="urn:microsoft.com/office/officeart/2005/8/layout/radial6"/>
    <dgm:cxn modelId="{6C02CFC2-B7B8-4F56-BE1A-508849D27E61}" type="presParOf" srcId="{C462D566-FF31-4A89-B328-3BAAD1FC0EFF}" destId="{69B4C089-749A-4D74-A6EF-DBB07D134B56}" srcOrd="12" destOrd="0" presId="urn:microsoft.com/office/officeart/2005/8/layout/radial6"/>
    <dgm:cxn modelId="{99D50535-F884-433A-BECB-AD9EFA294606}" type="presParOf" srcId="{C462D566-FF31-4A89-B328-3BAAD1FC0EFF}" destId="{2ADCD8D3-E246-49DF-809B-DA20CEC1C457}" srcOrd="13" destOrd="0" presId="urn:microsoft.com/office/officeart/2005/8/layout/radial6"/>
    <dgm:cxn modelId="{5F6941E7-76CA-4102-B0D0-7E96D5326040}" type="presParOf" srcId="{C462D566-FF31-4A89-B328-3BAAD1FC0EFF}" destId="{5BA07B89-F496-4B08-8E95-B8241C71A6D4}" srcOrd="14" destOrd="0" presId="urn:microsoft.com/office/officeart/2005/8/layout/radial6"/>
    <dgm:cxn modelId="{D88EBB7A-25FE-4792-B1DC-888E169674D4}" type="presParOf" srcId="{C462D566-FF31-4A89-B328-3BAAD1FC0EFF}" destId="{4D32046D-987E-42C8-BE3A-F7F08C14BF06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436A9A-D166-459C-85D3-18E6DCD6CAA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1585EB49-D12E-4F0C-92C2-E280E219EF21}">
      <dgm:prSet phldrT="[Κείμενο]"/>
      <dgm:spPr>
        <a:solidFill>
          <a:schemeClr val="accent4">
            <a:lumMod val="40000"/>
            <a:lumOff val="60000"/>
            <a:alpha val="21000"/>
          </a:schemeClr>
        </a:solidFill>
      </dgm:spPr>
      <dgm:t>
        <a:bodyPr/>
        <a:lstStyle/>
        <a:p>
          <a:endParaRPr lang="el-GR" dirty="0"/>
        </a:p>
      </dgm:t>
    </dgm:pt>
    <dgm:pt modelId="{80D8F634-816F-415F-B49A-AE5E599F0DAC}" type="parTrans" cxnId="{FE01C539-DA49-410B-B63F-A1F83CB5C24E}">
      <dgm:prSet/>
      <dgm:spPr/>
      <dgm:t>
        <a:bodyPr/>
        <a:lstStyle/>
        <a:p>
          <a:endParaRPr lang="el-GR"/>
        </a:p>
      </dgm:t>
    </dgm:pt>
    <dgm:pt modelId="{EFCE35C3-D81F-45DE-A93C-4CA04EC3D885}" type="sibTrans" cxnId="{FE01C539-DA49-410B-B63F-A1F83CB5C24E}">
      <dgm:prSet/>
      <dgm:spPr/>
      <dgm:t>
        <a:bodyPr/>
        <a:lstStyle/>
        <a:p>
          <a:endParaRPr lang="el-GR"/>
        </a:p>
      </dgm:t>
    </dgm:pt>
    <dgm:pt modelId="{A4497D5C-230E-4ED3-BCCF-65F735BCDA52}">
      <dgm:prSet phldrT="[Κείμενο]"/>
      <dgm:spPr/>
      <dgm:t>
        <a:bodyPr/>
        <a:lstStyle/>
        <a:p>
          <a:r>
            <a:rPr lang="el-GR" dirty="0"/>
            <a:t>Εκπαίδευση</a:t>
          </a:r>
        </a:p>
      </dgm:t>
    </dgm:pt>
    <dgm:pt modelId="{ABF0EC22-62A5-4527-8EB6-7F23B6D3C2B4}" type="parTrans" cxnId="{064BB625-65A3-4D68-8887-5A1CFFBC487F}">
      <dgm:prSet/>
      <dgm:spPr/>
      <dgm:t>
        <a:bodyPr/>
        <a:lstStyle/>
        <a:p>
          <a:endParaRPr lang="el-GR"/>
        </a:p>
      </dgm:t>
    </dgm:pt>
    <dgm:pt modelId="{8F09C3B5-6BBD-4C61-9B3C-5B6FB460E731}" type="sibTrans" cxnId="{064BB625-65A3-4D68-8887-5A1CFFBC487F}">
      <dgm:prSet/>
      <dgm:spPr/>
      <dgm:t>
        <a:bodyPr/>
        <a:lstStyle/>
        <a:p>
          <a:endParaRPr lang="el-GR"/>
        </a:p>
      </dgm:t>
    </dgm:pt>
    <dgm:pt modelId="{E87B192E-517D-4DB7-ADA8-856143C13C46}">
      <dgm:prSet/>
      <dgm:spPr/>
      <dgm:t>
        <a:bodyPr/>
        <a:lstStyle/>
        <a:p>
          <a:r>
            <a:rPr lang="el-GR" dirty="0"/>
            <a:t>Προαγωγή του εργαζομένου</a:t>
          </a:r>
        </a:p>
      </dgm:t>
    </dgm:pt>
    <dgm:pt modelId="{547BBA1C-2DF3-41A6-B98F-29C44C8DF9C4}" type="parTrans" cxnId="{9CCF930A-1303-432A-8AB2-F0C8C41B984F}">
      <dgm:prSet/>
      <dgm:spPr/>
      <dgm:t>
        <a:bodyPr/>
        <a:lstStyle/>
        <a:p>
          <a:endParaRPr lang="el-GR"/>
        </a:p>
      </dgm:t>
    </dgm:pt>
    <dgm:pt modelId="{C6E257FB-BF96-46E8-A79C-0940F99785E2}" type="sibTrans" cxnId="{9CCF930A-1303-432A-8AB2-F0C8C41B984F}">
      <dgm:prSet/>
      <dgm:spPr/>
      <dgm:t>
        <a:bodyPr/>
        <a:lstStyle/>
        <a:p>
          <a:endParaRPr lang="el-GR"/>
        </a:p>
      </dgm:t>
    </dgm:pt>
    <dgm:pt modelId="{56E029F4-D890-418D-8A5C-B91913B13F80}">
      <dgm:prSet/>
      <dgm:spPr/>
      <dgm:t>
        <a:bodyPr/>
        <a:lstStyle/>
        <a:p>
          <a:r>
            <a:rPr lang="el-GR" dirty="0"/>
            <a:t>Προσδιορισμός αμοιβής </a:t>
          </a:r>
        </a:p>
      </dgm:t>
    </dgm:pt>
    <dgm:pt modelId="{C6125AE1-2B6D-48E8-B457-3385891166D7}" type="parTrans" cxnId="{55EFFCB5-27F8-4BC0-8AF1-5B0DD93DB5F1}">
      <dgm:prSet/>
      <dgm:spPr/>
      <dgm:t>
        <a:bodyPr/>
        <a:lstStyle/>
        <a:p>
          <a:endParaRPr lang="el-GR"/>
        </a:p>
      </dgm:t>
    </dgm:pt>
    <dgm:pt modelId="{858B820D-93FB-41F6-AE76-A1BEEEBD3AC3}" type="sibTrans" cxnId="{55EFFCB5-27F8-4BC0-8AF1-5B0DD93DB5F1}">
      <dgm:prSet/>
      <dgm:spPr/>
      <dgm:t>
        <a:bodyPr/>
        <a:lstStyle/>
        <a:p>
          <a:endParaRPr lang="el-GR"/>
        </a:p>
      </dgm:t>
    </dgm:pt>
    <dgm:pt modelId="{A1DB300D-8D7C-490F-916B-61136695736A}">
      <dgm:prSet phldrT="[Κείμενο]"/>
      <dgm:spPr/>
      <dgm:t>
        <a:bodyPr/>
        <a:lstStyle/>
        <a:p>
          <a:r>
            <a:rPr lang="el-GR" dirty="0"/>
            <a:t>Μετακίνηση </a:t>
          </a:r>
        </a:p>
      </dgm:t>
    </dgm:pt>
    <dgm:pt modelId="{94F9D3A4-0E34-4A81-A9D1-BB687235CF10}" type="parTrans" cxnId="{6D726449-4017-46BF-BE63-17DE13A2A381}">
      <dgm:prSet/>
      <dgm:spPr/>
      <dgm:t>
        <a:bodyPr/>
        <a:lstStyle/>
        <a:p>
          <a:endParaRPr lang="el-GR"/>
        </a:p>
      </dgm:t>
    </dgm:pt>
    <dgm:pt modelId="{D5FE44F3-DA2B-4C24-A5EB-5AF8C910B0E5}" type="sibTrans" cxnId="{6D726449-4017-46BF-BE63-17DE13A2A381}">
      <dgm:prSet/>
      <dgm:spPr/>
      <dgm:t>
        <a:bodyPr/>
        <a:lstStyle/>
        <a:p>
          <a:endParaRPr lang="el-GR"/>
        </a:p>
      </dgm:t>
    </dgm:pt>
    <dgm:pt modelId="{A8CB65FC-7C28-4D74-9757-FD876BFEBEE8}" type="pres">
      <dgm:prSet presAssocID="{9D436A9A-D166-459C-85D3-18E6DCD6CAA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5AB04744-C4F2-4C0C-A830-318BFEC311FF}" type="pres">
      <dgm:prSet presAssocID="{1585EB49-D12E-4F0C-92C2-E280E219EF21}" presName="root1" presStyleCnt="0"/>
      <dgm:spPr/>
    </dgm:pt>
    <dgm:pt modelId="{6DEE7428-7E9E-4567-82E5-F967CF113E38}" type="pres">
      <dgm:prSet presAssocID="{1585EB49-D12E-4F0C-92C2-E280E219EF21}" presName="LevelOneTextNode" presStyleLbl="node0" presStyleIdx="0" presStyleCnt="1" custScaleX="456079" custLinFactX="-100000" custLinFactNeighborX="-140950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E7234640-9227-4DCA-8ACB-50896C091CE4}" type="pres">
      <dgm:prSet presAssocID="{1585EB49-D12E-4F0C-92C2-E280E219EF21}" presName="level2hierChild" presStyleCnt="0"/>
      <dgm:spPr/>
    </dgm:pt>
    <dgm:pt modelId="{F51C591A-986A-4ABF-8E83-F49E44FB6979}" type="pres">
      <dgm:prSet presAssocID="{547BBA1C-2DF3-41A6-B98F-29C44C8DF9C4}" presName="conn2-1" presStyleLbl="parChTrans1D2" presStyleIdx="0" presStyleCnt="4"/>
      <dgm:spPr/>
      <dgm:t>
        <a:bodyPr/>
        <a:lstStyle/>
        <a:p>
          <a:endParaRPr lang="el-GR"/>
        </a:p>
      </dgm:t>
    </dgm:pt>
    <dgm:pt modelId="{2CBE216A-9880-4C52-BB49-39F94CC2C7EF}" type="pres">
      <dgm:prSet presAssocID="{547BBA1C-2DF3-41A6-B98F-29C44C8DF9C4}" presName="connTx" presStyleLbl="parChTrans1D2" presStyleIdx="0" presStyleCnt="4"/>
      <dgm:spPr/>
      <dgm:t>
        <a:bodyPr/>
        <a:lstStyle/>
        <a:p>
          <a:endParaRPr lang="el-GR"/>
        </a:p>
      </dgm:t>
    </dgm:pt>
    <dgm:pt modelId="{871C56A2-3042-4B4C-ACC3-E34E63951A7E}" type="pres">
      <dgm:prSet presAssocID="{E87B192E-517D-4DB7-ADA8-856143C13C46}" presName="root2" presStyleCnt="0"/>
      <dgm:spPr/>
    </dgm:pt>
    <dgm:pt modelId="{E9A809F2-5900-4E47-BD2F-47CBCBF458EF}" type="pres">
      <dgm:prSet presAssocID="{E87B192E-517D-4DB7-ADA8-856143C13C46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9762E77C-549B-4182-8385-37839228DD0A}" type="pres">
      <dgm:prSet presAssocID="{E87B192E-517D-4DB7-ADA8-856143C13C46}" presName="level3hierChild" presStyleCnt="0"/>
      <dgm:spPr/>
    </dgm:pt>
    <dgm:pt modelId="{2A57C74F-5DFC-4094-9B64-40B506F6DF94}" type="pres">
      <dgm:prSet presAssocID="{C6125AE1-2B6D-48E8-B457-3385891166D7}" presName="conn2-1" presStyleLbl="parChTrans1D2" presStyleIdx="1" presStyleCnt="4"/>
      <dgm:spPr/>
      <dgm:t>
        <a:bodyPr/>
        <a:lstStyle/>
        <a:p>
          <a:endParaRPr lang="el-GR"/>
        </a:p>
      </dgm:t>
    </dgm:pt>
    <dgm:pt modelId="{28B5CDAE-8F06-4C2A-8A9A-64ADA0D00751}" type="pres">
      <dgm:prSet presAssocID="{C6125AE1-2B6D-48E8-B457-3385891166D7}" presName="connTx" presStyleLbl="parChTrans1D2" presStyleIdx="1" presStyleCnt="4"/>
      <dgm:spPr/>
      <dgm:t>
        <a:bodyPr/>
        <a:lstStyle/>
        <a:p>
          <a:endParaRPr lang="el-GR"/>
        </a:p>
      </dgm:t>
    </dgm:pt>
    <dgm:pt modelId="{74885B69-ACEF-4F3D-9F8D-D9635463C519}" type="pres">
      <dgm:prSet presAssocID="{56E029F4-D890-418D-8A5C-B91913B13F80}" presName="root2" presStyleCnt="0"/>
      <dgm:spPr/>
    </dgm:pt>
    <dgm:pt modelId="{FC2CD494-C1CC-415F-811A-E2F2FDBD1CDF}" type="pres">
      <dgm:prSet presAssocID="{56E029F4-D890-418D-8A5C-B91913B13F80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00F8F646-12E0-4AD8-B503-9848ABD08A3B}" type="pres">
      <dgm:prSet presAssocID="{56E029F4-D890-418D-8A5C-B91913B13F80}" presName="level3hierChild" presStyleCnt="0"/>
      <dgm:spPr/>
    </dgm:pt>
    <dgm:pt modelId="{4F7EF3DB-5E51-4664-8FC0-072418B67A34}" type="pres">
      <dgm:prSet presAssocID="{ABF0EC22-62A5-4527-8EB6-7F23B6D3C2B4}" presName="conn2-1" presStyleLbl="parChTrans1D2" presStyleIdx="2" presStyleCnt="4"/>
      <dgm:spPr/>
      <dgm:t>
        <a:bodyPr/>
        <a:lstStyle/>
        <a:p>
          <a:endParaRPr lang="el-GR"/>
        </a:p>
      </dgm:t>
    </dgm:pt>
    <dgm:pt modelId="{35DC84F0-0338-4B64-9DE9-5C03E2A28581}" type="pres">
      <dgm:prSet presAssocID="{ABF0EC22-62A5-4527-8EB6-7F23B6D3C2B4}" presName="connTx" presStyleLbl="parChTrans1D2" presStyleIdx="2" presStyleCnt="4"/>
      <dgm:spPr/>
      <dgm:t>
        <a:bodyPr/>
        <a:lstStyle/>
        <a:p>
          <a:endParaRPr lang="el-GR"/>
        </a:p>
      </dgm:t>
    </dgm:pt>
    <dgm:pt modelId="{CB7BC66D-C468-49DB-B9A7-713ADC9F9856}" type="pres">
      <dgm:prSet presAssocID="{A4497D5C-230E-4ED3-BCCF-65F735BCDA52}" presName="root2" presStyleCnt="0"/>
      <dgm:spPr/>
    </dgm:pt>
    <dgm:pt modelId="{99C709BF-03A3-4C75-9FCE-95FD06735BBF}" type="pres">
      <dgm:prSet presAssocID="{A4497D5C-230E-4ED3-BCCF-65F735BCDA52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9446E244-D6A2-4F2B-86EE-9E2AEC8CA302}" type="pres">
      <dgm:prSet presAssocID="{A4497D5C-230E-4ED3-BCCF-65F735BCDA52}" presName="level3hierChild" presStyleCnt="0"/>
      <dgm:spPr/>
    </dgm:pt>
    <dgm:pt modelId="{AFEAC355-78F7-47FE-AD1C-733D6E0C2156}" type="pres">
      <dgm:prSet presAssocID="{94F9D3A4-0E34-4A81-A9D1-BB687235CF10}" presName="conn2-1" presStyleLbl="parChTrans1D2" presStyleIdx="3" presStyleCnt="4"/>
      <dgm:spPr/>
      <dgm:t>
        <a:bodyPr/>
        <a:lstStyle/>
        <a:p>
          <a:endParaRPr lang="el-GR"/>
        </a:p>
      </dgm:t>
    </dgm:pt>
    <dgm:pt modelId="{8D5952CF-7F62-4AE4-9518-C368D1336DCA}" type="pres">
      <dgm:prSet presAssocID="{94F9D3A4-0E34-4A81-A9D1-BB687235CF10}" presName="connTx" presStyleLbl="parChTrans1D2" presStyleIdx="3" presStyleCnt="4"/>
      <dgm:spPr/>
      <dgm:t>
        <a:bodyPr/>
        <a:lstStyle/>
        <a:p>
          <a:endParaRPr lang="el-GR"/>
        </a:p>
      </dgm:t>
    </dgm:pt>
    <dgm:pt modelId="{26D7BB51-F847-4682-9FFC-256616DB6F92}" type="pres">
      <dgm:prSet presAssocID="{A1DB300D-8D7C-490F-916B-61136695736A}" presName="root2" presStyleCnt="0"/>
      <dgm:spPr/>
    </dgm:pt>
    <dgm:pt modelId="{0C3F1682-AD91-413A-8969-847EBDAFC2F0}" type="pres">
      <dgm:prSet presAssocID="{A1DB300D-8D7C-490F-916B-61136695736A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6D0A18F3-1E31-4A86-B920-290A244E1B5F}" type="pres">
      <dgm:prSet presAssocID="{A1DB300D-8D7C-490F-916B-61136695736A}" presName="level3hierChild" presStyleCnt="0"/>
      <dgm:spPr/>
    </dgm:pt>
  </dgm:ptLst>
  <dgm:cxnLst>
    <dgm:cxn modelId="{D11F330C-24DC-4BD7-9E85-047B378E65D8}" type="presOf" srcId="{1585EB49-D12E-4F0C-92C2-E280E219EF21}" destId="{6DEE7428-7E9E-4567-82E5-F967CF113E38}" srcOrd="0" destOrd="0" presId="urn:microsoft.com/office/officeart/2008/layout/HorizontalMultiLevelHierarchy"/>
    <dgm:cxn modelId="{9B6400CC-D805-4B61-8E47-C41F14B8041E}" type="presOf" srcId="{94F9D3A4-0E34-4A81-A9D1-BB687235CF10}" destId="{AFEAC355-78F7-47FE-AD1C-733D6E0C2156}" srcOrd="0" destOrd="0" presId="urn:microsoft.com/office/officeart/2008/layout/HorizontalMultiLevelHierarchy"/>
    <dgm:cxn modelId="{9A63AC34-4359-4807-88E6-F1FF4BB53F75}" type="presOf" srcId="{547BBA1C-2DF3-41A6-B98F-29C44C8DF9C4}" destId="{2CBE216A-9880-4C52-BB49-39F94CC2C7EF}" srcOrd="1" destOrd="0" presId="urn:microsoft.com/office/officeart/2008/layout/HorizontalMultiLevelHierarchy"/>
    <dgm:cxn modelId="{50FC5749-744E-4AE6-8431-B25235CF57A9}" type="presOf" srcId="{56E029F4-D890-418D-8A5C-B91913B13F80}" destId="{FC2CD494-C1CC-415F-811A-E2F2FDBD1CDF}" srcOrd="0" destOrd="0" presId="urn:microsoft.com/office/officeart/2008/layout/HorizontalMultiLevelHierarchy"/>
    <dgm:cxn modelId="{CA871873-A302-4C68-A0C8-937E4FBF074D}" type="presOf" srcId="{A1DB300D-8D7C-490F-916B-61136695736A}" destId="{0C3F1682-AD91-413A-8969-847EBDAFC2F0}" srcOrd="0" destOrd="0" presId="urn:microsoft.com/office/officeart/2008/layout/HorizontalMultiLevelHierarchy"/>
    <dgm:cxn modelId="{0880CBA1-1546-41A0-A0DA-843E5883858C}" type="presOf" srcId="{C6125AE1-2B6D-48E8-B457-3385891166D7}" destId="{28B5CDAE-8F06-4C2A-8A9A-64ADA0D00751}" srcOrd="1" destOrd="0" presId="urn:microsoft.com/office/officeart/2008/layout/HorizontalMultiLevelHierarchy"/>
    <dgm:cxn modelId="{A34BF0E0-3BC3-47C7-B8A6-9B60F8A9E89F}" type="presOf" srcId="{E87B192E-517D-4DB7-ADA8-856143C13C46}" destId="{E9A809F2-5900-4E47-BD2F-47CBCBF458EF}" srcOrd="0" destOrd="0" presId="urn:microsoft.com/office/officeart/2008/layout/HorizontalMultiLevelHierarchy"/>
    <dgm:cxn modelId="{827679AA-9270-4A65-83FC-E511F727DB2B}" type="presOf" srcId="{C6125AE1-2B6D-48E8-B457-3385891166D7}" destId="{2A57C74F-5DFC-4094-9B64-40B506F6DF94}" srcOrd="0" destOrd="0" presId="urn:microsoft.com/office/officeart/2008/layout/HorizontalMultiLevelHierarchy"/>
    <dgm:cxn modelId="{B2F3FF1F-8121-494F-B865-C3F17EF0D7E7}" type="presOf" srcId="{547BBA1C-2DF3-41A6-B98F-29C44C8DF9C4}" destId="{F51C591A-986A-4ABF-8E83-F49E44FB6979}" srcOrd="0" destOrd="0" presId="urn:microsoft.com/office/officeart/2008/layout/HorizontalMultiLevelHierarchy"/>
    <dgm:cxn modelId="{6D726449-4017-46BF-BE63-17DE13A2A381}" srcId="{1585EB49-D12E-4F0C-92C2-E280E219EF21}" destId="{A1DB300D-8D7C-490F-916B-61136695736A}" srcOrd="3" destOrd="0" parTransId="{94F9D3A4-0E34-4A81-A9D1-BB687235CF10}" sibTransId="{D5FE44F3-DA2B-4C24-A5EB-5AF8C910B0E5}"/>
    <dgm:cxn modelId="{F84085F7-7B71-4702-981C-576B958D22CB}" type="presOf" srcId="{ABF0EC22-62A5-4527-8EB6-7F23B6D3C2B4}" destId="{35DC84F0-0338-4B64-9DE9-5C03E2A28581}" srcOrd="1" destOrd="0" presId="urn:microsoft.com/office/officeart/2008/layout/HorizontalMultiLevelHierarchy"/>
    <dgm:cxn modelId="{C7619F71-B087-43D3-A03E-2B9BFF1F8DD1}" type="presOf" srcId="{94F9D3A4-0E34-4A81-A9D1-BB687235CF10}" destId="{8D5952CF-7F62-4AE4-9518-C368D1336DCA}" srcOrd="1" destOrd="0" presId="urn:microsoft.com/office/officeart/2008/layout/HorizontalMultiLevelHierarchy"/>
    <dgm:cxn modelId="{FE01C539-DA49-410B-B63F-A1F83CB5C24E}" srcId="{9D436A9A-D166-459C-85D3-18E6DCD6CAAD}" destId="{1585EB49-D12E-4F0C-92C2-E280E219EF21}" srcOrd="0" destOrd="0" parTransId="{80D8F634-816F-415F-B49A-AE5E599F0DAC}" sibTransId="{EFCE35C3-D81F-45DE-A93C-4CA04EC3D885}"/>
    <dgm:cxn modelId="{9CCF930A-1303-432A-8AB2-F0C8C41B984F}" srcId="{1585EB49-D12E-4F0C-92C2-E280E219EF21}" destId="{E87B192E-517D-4DB7-ADA8-856143C13C46}" srcOrd="0" destOrd="0" parTransId="{547BBA1C-2DF3-41A6-B98F-29C44C8DF9C4}" sibTransId="{C6E257FB-BF96-46E8-A79C-0940F99785E2}"/>
    <dgm:cxn modelId="{CADE0D50-F060-45E9-ADDB-748A00B5D071}" type="presOf" srcId="{ABF0EC22-62A5-4527-8EB6-7F23B6D3C2B4}" destId="{4F7EF3DB-5E51-4664-8FC0-072418B67A34}" srcOrd="0" destOrd="0" presId="urn:microsoft.com/office/officeart/2008/layout/HorizontalMultiLevelHierarchy"/>
    <dgm:cxn modelId="{D516A9BB-2859-4A61-B341-784A3028F45C}" type="presOf" srcId="{9D436A9A-D166-459C-85D3-18E6DCD6CAAD}" destId="{A8CB65FC-7C28-4D74-9757-FD876BFEBEE8}" srcOrd="0" destOrd="0" presId="urn:microsoft.com/office/officeart/2008/layout/HorizontalMultiLevelHierarchy"/>
    <dgm:cxn modelId="{064BB625-65A3-4D68-8887-5A1CFFBC487F}" srcId="{1585EB49-D12E-4F0C-92C2-E280E219EF21}" destId="{A4497D5C-230E-4ED3-BCCF-65F735BCDA52}" srcOrd="2" destOrd="0" parTransId="{ABF0EC22-62A5-4527-8EB6-7F23B6D3C2B4}" sibTransId="{8F09C3B5-6BBD-4C61-9B3C-5B6FB460E731}"/>
    <dgm:cxn modelId="{B783CF9A-6D59-44B4-91B2-71D70CF787D8}" type="presOf" srcId="{A4497D5C-230E-4ED3-BCCF-65F735BCDA52}" destId="{99C709BF-03A3-4C75-9FCE-95FD06735BBF}" srcOrd="0" destOrd="0" presId="urn:microsoft.com/office/officeart/2008/layout/HorizontalMultiLevelHierarchy"/>
    <dgm:cxn modelId="{55EFFCB5-27F8-4BC0-8AF1-5B0DD93DB5F1}" srcId="{1585EB49-D12E-4F0C-92C2-E280E219EF21}" destId="{56E029F4-D890-418D-8A5C-B91913B13F80}" srcOrd="1" destOrd="0" parTransId="{C6125AE1-2B6D-48E8-B457-3385891166D7}" sibTransId="{858B820D-93FB-41F6-AE76-A1BEEEBD3AC3}"/>
    <dgm:cxn modelId="{C3041A74-EBA3-47D8-B80B-CD9C7934783F}" type="presParOf" srcId="{A8CB65FC-7C28-4D74-9757-FD876BFEBEE8}" destId="{5AB04744-C4F2-4C0C-A830-318BFEC311FF}" srcOrd="0" destOrd="0" presId="urn:microsoft.com/office/officeart/2008/layout/HorizontalMultiLevelHierarchy"/>
    <dgm:cxn modelId="{C378F821-F4C9-4DE2-BD32-F245B7296BDA}" type="presParOf" srcId="{5AB04744-C4F2-4C0C-A830-318BFEC311FF}" destId="{6DEE7428-7E9E-4567-82E5-F967CF113E38}" srcOrd="0" destOrd="0" presId="urn:microsoft.com/office/officeart/2008/layout/HorizontalMultiLevelHierarchy"/>
    <dgm:cxn modelId="{7F37E793-DA5D-4F45-B3EB-06F17A714EA2}" type="presParOf" srcId="{5AB04744-C4F2-4C0C-A830-318BFEC311FF}" destId="{E7234640-9227-4DCA-8ACB-50896C091CE4}" srcOrd="1" destOrd="0" presId="urn:microsoft.com/office/officeart/2008/layout/HorizontalMultiLevelHierarchy"/>
    <dgm:cxn modelId="{9FA8A0CE-8D02-4C74-AC8A-C0556427AA43}" type="presParOf" srcId="{E7234640-9227-4DCA-8ACB-50896C091CE4}" destId="{F51C591A-986A-4ABF-8E83-F49E44FB6979}" srcOrd="0" destOrd="0" presId="urn:microsoft.com/office/officeart/2008/layout/HorizontalMultiLevelHierarchy"/>
    <dgm:cxn modelId="{BF982EB9-67DB-4491-B766-A09DFFE5BC9E}" type="presParOf" srcId="{F51C591A-986A-4ABF-8E83-F49E44FB6979}" destId="{2CBE216A-9880-4C52-BB49-39F94CC2C7EF}" srcOrd="0" destOrd="0" presId="urn:microsoft.com/office/officeart/2008/layout/HorizontalMultiLevelHierarchy"/>
    <dgm:cxn modelId="{402B6A75-629F-45FE-A83C-DF7D80C8A8E9}" type="presParOf" srcId="{E7234640-9227-4DCA-8ACB-50896C091CE4}" destId="{871C56A2-3042-4B4C-ACC3-E34E63951A7E}" srcOrd="1" destOrd="0" presId="urn:microsoft.com/office/officeart/2008/layout/HorizontalMultiLevelHierarchy"/>
    <dgm:cxn modelId="{FFB2C82D-A368-4504-9891-240CA654CC6E}" type="presParOf" srcId="{871C56A2-3042-4B4C-ACC3-E34E63951A7E}" destId="{E9A809F2-5900-4E47-BD2F-47CBCBF458EF}" srcOrd="0" destOrd="0" presId="urn:microsoft.com/office/officeart/2008/layout/HorizontalMultiLevelHierarchy"/>
    <dgm:cxn modelId="{F42305D2-FA80-4029-9AD2-FCFB0195FE4D}" type="presParOf" srcId="{871C56A2-3042-4B4C-ACC3-E34E63951A7E}" destId="{9762E77C-549B-4182-8385-37839228DD0A}" srcOrd="1" destOrd="0" presId="urn:microsoft.com/office/officeart/2008/layout/HorizontalMultiLevelHierarchy"/>
    <dgm:cxn modelId="{9A1D4FB6-ABE0-4050-A7D6-C408F238C3D7}" type="presParOf" srcId="{E7234640-9227-4DCA-8ACB-50896C091CE4}" destId="{2A57C74F-5DFC-4094-9B64-40B506F6DF94}" srcOrd="2" destOrd="0" presId="urn:microsoft.com/office/officeart/2008/layout/HorizontalMultiLevelHierarchy"/>
    <dgm:cxn modelId="{58B28256-3D13-4763-98C0-4C85C3A2EBF4}" type="presParOf" srcId="{2A57C74F-5DFC-4094-9B64-40B506F6DF94}" destId="{28B5CDAE-8F06-4C2A-8A9A-64ADA0D00751}" srcOrd="0" destOrd="0" presId="urn:microsoft.com/office/officeart/2008/layout/HorizontalMultiLevelHierarchy"/>
    <dgm:cxn modelId="{07BB6D14-44E8-440B-AC9F-2072A83BC649}" type="presParOf" srcId="{E7234640-9227-4DCA-8ACB-50896C091CE4}" destId="{74885B69-ACEF-4F3D-9F8D-D9635463C519}" srcOrd="3" destOrd="0" presId="urn:microsoft.com/office/officeart/2008/layout/HorizontalMultiLevelHierarchy"/>
    <dgm:cxn modelId="{5B733A89-2A1E-462C-AE36-3852BF1CD4AA}" type="presParOf" srcId="{74885B69-ACEF-4F3D-9F8D-D9635463C519}" destId="{FC2CD494-C1CC-415F-811A-E2F2FDBD1CDF}" srcOrd="0" destOrd="0" presId="urn:microsoft.com/office/officeart/2008/layout/HorizontalMultiLevelHierarchy"/>
    <dgm:cxn modelId="{7C7AB6B8-D051-4399-9545-4789443E2DED}" type="presParOf" srcId="{74885B69-ACEF-4F3D-9F8D-D9635463C519}" destId="{00F8F646-12E0-4AD8-B503-9848ABD08A3B}" srcOrd="1" destOrd="0" presId="urn:microsoft.com/office/officeart/2008/layout/HorizontalMultiLevelHierarchy"/>
    <dgm:cxn modelId="{F9B5D6B4-BE13-4BA1-B909-B16A8DBF86D1}" type="presParOf" srcId="{E7234640-9227-4DCA-8ACB-50896C091CE4}" destId="{4F7EF3DB-5E51-4664-8FC0-072418B67A34}" srcOrd="4" destOrd="0" presId="urn:microsoft.com/office/officeart/2008/layout/HorizontalMultiLevelHierarchy"/>
    <dgm:cxn modelId="{7CB5A8FF-3A27-4FCD-839E-0A55CF61EF9B}" type="presParOf" srcId="{4F7EF3DB-5E51-4664-8FC0-072418B67A34}" destId="{35DC84F0-0338-4B64-9DE9-5C03E2A28581}" srcOrd="0" destOrd="0" presId="urn:microsoft.com/office/officeart/2008/layout/HorizontalMultiLevelHierarchy"/>
    <dgm:cxn modelId="{A878A579-1FBF-4135-AACA-6A7002216BB5}" type="presParOf" srcId="{E7234640-9227-4DCA-8ACB-50896C091CE4}" destId="{CB7BC66D-C468-49DB-B9A7-713ADC9F9856}" srcOrd="5" destOrd="0" presId="urn:microsoft.com/office/officeart/2008/layout/HorizontalMultiLevelHierarchy"/>
    <dgm:cxn modelId="{90FBA19D-4A8D-47D8-8D21-3E0752259CEF}" type="presParOf" srcId="{CB7BC66D-C468-49DB-B9A7-713ADC9F9856}" destId="{99C709BF-03A3-4C75-9FCE-95FD06735BBF}" srcOrd="0" destOrd="0" presId="urn:microsoft.com/office/officeart/2008/layout/HorizontalMultiLevelHierarchy"/>
    <dgm:cxn modelId="{FF1C0FF7-6965-4EBD-A807-57AE630AB4AD}" type="presParOf" srcId="{CB7BC66D-C468-49DB-B9A7-713ADC9F9856}" destId="{9446E244-D6A2-4F2B-86EE-9E2AEC8CA302}" srcOrd="1" destOrd="0" presId="urn:microsoft.com/office/officeart/2008/layout/HorizontalMultiLevelHierarchy"/>
    <dgm:cxn modelId="{8063471F-DDBE-4DDE-B9A5-FF98A6A0FB9A}" type="presParOf" srcId="{E7234640-9227-4DCA-8ACB-50896C091CE4}" destId="{AFEAC355-78F7-47FE-AD1C-733D6E0C2156}" srcOrd="6" destOrd="0" presId="urn:microsoft.com/office/officeart/2008/layout/HorizontalMultiLevelHierarchy"/>
    <dgm:cxn modelId="{43791A0A-1495-4C79-9184-89C02ED00DE3}" type="presParOf" srcId="{AFEAC355-78F7-47FE-AD1C-733D6E0C2156}" destId="{8D5952CF-7F62-4AE4-9518-C368D1336DCA}" srcOrd="0" destOrd="0" presId="urn:microsoft.com/office/officeart/2008/layout/HorizontalMultiLevelHierarchy"/>
    <dgm:cxn modelId="{5C28D53D-A8A5-4013-9F1A-4E9479B981E7}" type="presParOf" srcId="{E7234640-9227-4DCA-8ACB-50896C091CE4}" destId="{26D7BB51-F847-4682-9FFC-256616DB6F92}" srcOrd="7" destOrd="0" presId="urn:microsoft.com/office/officeart/2008/layout/HorizontalMultiLevelHierarchy"/>
    <dgm:cxn modelId="{870AC1AB-DEB4-4422-9277-56534B4FD221}" type="presParOf" srcId="{26D7BB51-F847-4682-9FFC-256616DB6F92}" destId="{0C3F1682-AD91-413A-8969-847EBDAFC2F0}" srcOrd="0" destOrd="0" presId="urn:microsoft.com/office/officeart/2008/layout/HorizontalMultiLevelHierarchy"/>
    <dgm:cxn modelId="{12A97B94-76EC-4292-B39C-5B2CCA11AAAB}" type="presParOf" srcId="{26D7BB51-F847-4682-9FFC-256616DB6F92}" destId="{6D0A18F3-1E31-4A86-B920-290A244E1B5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32046D-987E-42C8-BE3A-F7F08C14BF06}">
      <dsp:nvSpPr>
        <dsp:cNvPr id="0" name=""/>
        <dsp:cNvSpPr/>
      </dsp:nvSpPr>
      <dsp:spPr>
        <a:xfrm>
          <a:off x="1749328" y="713159"/>
          <a:ext cx="4765173" cy="4765173"/>
        </a:xfrm>
        <a:prstGeom prst="blockArc">
          <a:avLst>
            <a:gd name="adj1" fmla="val 11880000"/>
            <a:gd name="adj2" fmla="val 162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B4C089-749A-4D74-A6EF-DBB07D134B56}">
      <dsp:nvSpPr>
        <dsp:cNvPr id="0" name=""/>
        <dsp:cNvSpPr/>
      </dsp:nvSpPr>
      <dsp:spPr>
        <a:xfrm>
          <a:off x="1749328" y="713159"/>
          <a:ext cx="4765173" cy="4765173"/>
        </a:xfrm>
        <a:prstGeom prst="blockArc">
          <a:avLst>
            <a:gd name="adj1" fmla="val 7560000"/>
            <a:gd name="adj2" fmla="val 1188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979D84-0F7E-4EBC-B418-5855AB8E20D8}">
      <dsp:nvSpPr>
        <dsp:cNvPr id="0" name=""/>
        <dsp:cNvSpPr/>
      </dsp:nvSpPr>
      <dsp:spPr>
        <a:xfrm>
          <a:off x="1749328" y="713159"/>
          <a:ext cx="4765173" cy="4765173"/>
        </a:xfrm>
        <a:prstGeom prst="blockArc">
          <a:avLst>
            <a:gd name="adj1" fmla="val 3240000"/>
            <a:gd name="adj2" fmla="val 756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38739E-6119-43C6-8BA0-74A8931E2863}">
      <dsp:nvSpPr>
        <dsp:cNvPr id="0" name=""/>
        <dsp:cNvSpPr/>
      </dsp:nvSpPr>
      <dsp:spPr>
        <a:xfrm>
          <a:off x="1749328" y="713159"/>
          <a:ext cx="4765173" cy="4765173"/>
        </a:xfrm>
        <a:prstGeom prst="blockArc">
          <a:avLst>
            <a:gd name="adj1" fmla="val 20520000"/>
            <a:gd name="adj2" fmla="val 324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96D88C-5A67-414F-B52C-63F95418971C}">
      <dsp:nvSpPr>
        <dsp:cNvPr id="0" name=""/>
        <dsp:cNvSpPr/>
      </dsp:nvSpPr>
      <dsp:spPr>
        <a:xfrm>
          <a:off x="1749328" y="713159"/>
          <a:ext cx="4765173" cy="4765173"/>
        </a:xfrm>
        <a:prstGeom prst="blockArc">
          <a:avLst>
            <a:gd name="adj1" fmla="val 16200000"/>
            <a:gd name="adj2" fmla="val 2052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DDC71D-E1C3-40C2-9385-162A34DEA369}">
      <dsp:nvSpPr>
        <dsp:cNvPr id="0" name=""/>
        <dsp:cNvSpPr/>
      </dsp:nvSpPr>
      <dsp:spPr>
        <a:xfrm>
          <a:off x="3034375" y="1998205"/>
          <a:ext cx="2195079" cy="21950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dirty="0"/>
            <a:t>Σύστημα διαχείρισης ανθρώπινων πόρων</a:t>
          </a:r>
        </a:p>
      </dsp:txBody>
      <dsp:txXfrm>
        <a:off x="3355837" y="2319667"/>
        <a:ext cx="1552155" cy="1552155"/>
      </dsp:txXfrm>
    </dsp:sp>
    <dsp:sp modelId="{1A369ABD-B940-470A-BBCE-3CFE62B71930}">
      <dsp:nvSpPr>
        <dsp:cNvPr id="0" name=""/>
        <dsp:cNvSpPr/>
      </dsp:nvSpPr>
      <dsp:spPr>
        <a:xfrm>
          <a:off x="3363637" y="197"/>
          <a:ext cx="1536555" cy="1536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/>
            <a:t>Σύστημα επιλογής &amp; στελέχωσης</a:t>
          </a:r>
        </a:p>
      </dsp:txBody>
      <dsp:txXfrm>
        <a:off x="3588660" y="225220"/>
        <a:ext cx="1086509" cy="1086509"/>
      </dsp:txXfrm>
    </dsp:sp>
    <dsp:sp modelId="{2DBBB7F5-F6DB-4E0C-BEA1-24B0E4644C75}">
      <dsp:nvSpPr>
        <dsp:cNvPr id="0" name=""/>
        <dsp:cNvSpPr/>
      </dsp:nvSpPr>
      <dsp:spPr>
        <a:xfrm>
          <a:off x="5577002" y="1608301"/>
          <a:ext cx="1536555" cy="1536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/>
            <a:t>Σύστημα αμοιβών &amp; υποκίνησης</a:t>
          </a:r>
        </a:p>
      </dsp:txBody>
      <dsp:txXfrm>
        <a:off x="5802025" y="1833324"/>
        <a:ext cx="1086509" cy="1086509"/>
      </dsp:txXfrm>
    </dsp:sp>
    <dsp:sp modelId="{8D6C4A12-E8C2-4E7C-8487-038E1C1B2D57}">
      <dsp:nvSpPr>
        <dsp:cNvPr id="0" name=""/>
        <dsp:cNvSpPr/>
      </dsp:nvSpPr>
      <dsp:spPr>
        <a:xfrm>
          <a:off x="4731572" y="4210269"/>
          <a:ext cx="1536555" cy="1536555"/>
        </a:xfrm>
        <a:prstGeom prst="ellips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/>
            <a:t>Σύστημα μέτρησης και αξιολόγησης απόδοσης</a:t>
          </a:r>
        </a:p>
      </dsp:txBody>
      <dsp:txXfrm>
        <a:off x="4956595" y="4435292"/>
        <a:ext cx="1086509" cy="1086509"/>
      </dsp:txXfrm>
    </dsp:sp>
    <dsp:sp modelId="{0C8E60CB-2E01-4A49-9436-D2AFFCD7AC7C}">
      <dsp:nvSpPr>
        <dsp:cNvPr id="0" name=""/>
        <dsp:cNvSpPr/>
      </dsp:nvSpPr>
      <dsp:spPr>
        <a:xfrm>
          <a:off x="1995701" y="4210269"/>
          <a:ext cx="1536555" cy="1536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/>
            <a:t>Σύστημα εξέλιξης</a:t>
          </a:r>
        </a:p>
      </dsp:txBody>
      <dsp:txXfrm>
        <a:off x="2220724" y="4435292"/>
        <a:ext cx="1086509" cy="1086509"/>
      </dsp:txXfrm>
    </dsp:sp>
    <dsp:sp modelId="{2ADCD8D3-E246-49DF-809B-DA20CEC1C457}">
      <dsp:nvSpPr>
        <dsp:cNvPr id="0" name=""/>
        <dsp:cNvSpPr/>
      </dsp:nvSpPr>
      <dsp:spPr>
        <a:xfrm>
          <a:off x="1150271" y="1608301"/>
          <a:ext cx="1536555" cy="1536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/>
            <a:t>Σύστημα εκπαίδευσης</a:t>
          </a:r>
        </a:p>
      </dsp:txBody>
      <dsp:txXfrm>
        <a:off x="1375294" y="1833324"/>
        <a:ext cx="1086509" cy="10865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EAC355-78F7-47FE-AD1C-733D6E0C2156}">
      <dsp:nvSpPr>
        <dsp:cNvPr id="0" name=""/>
        <dsp:cNvSpPr/>
      </dsp:nvSpPr>
      <dsp:spPr>
        <a:xfrm>
          <a:off x="3729965" y="2152192"/>
          <a:ext cx="1166995" cy="1533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3497" y="0"/>
              </a:lnTo>
              <a:lnTo>
                <a:pt x="583497" y="1533437"/>
              </a:lnTo>
              <a:lnTo>
                <a:pt x="1166995" y="15334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600" kern="1200"/>
        </a:p>
      </dsp:txBody>
      <dsp:txXfrm>
        <a:off x="4265288" y="2870736"/>
        <a:ext cx="96349" cy="96349"/>
      </dsp:txXfrm>
    </dsp:sp>
    <dsp:sp modelId="{4F7EF3DB-5E51-4664-8FC0-072418B67A34}">
      <dsp:nvSpPr>
        <dsp:cNvPr id="0" name=""/>
        <dsp:cNvSpPr/>
      </dsp:nvSpPr>
      <dsp:spPr>
        <a:xfrm>
          <a:off x="3729965" y="2152192"/>
          <a:ext cx="1166995" cy="5111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3497" y="0"/>
              </a:lnTo>
              <a:lnTo>
                <a:pt x="583497" y="511145"/>
              </a:lnTo>
              <a:lnTo>
                <a:pt x="1166995" y="5111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4281612" y="2375914"/>
        <a:ext cx="63701" cy="63701"/>
      </dsp:txXfrm>
    </dsp:sp>
    <dsp:sp modelId="{2A57C74F-5DFC-4094-9B64-40B506F6DF94}">
      <dsp:nvSpPr>
        <dsp:cNvPr id="0" name=""/>
        <dsp:cNvSpPr/>
      </dsp:nvSpPr>
      <dsp:spPr>
        <a:xfrm>
          <a:off x="3729965" y="1641046"/>
          <a:ext cx="1166995" cy="511145"/>
        </a:xfrm>
        <a:custGeom>
          <a:avLst/>
          <a:gdLst/>
          <a:ahLst/>
          <a:cxnLst/>
          <a:rect l="0" t="0" r="0" b="0"/>
          <a:pathLst>
            <a:path>
              <a:moveTo>
                <a:pt x="0" y="511145"/>
              </a:moveTo>
              <a:lnTo>
                <a:pt x="583497" y="511145"/>
              </a:lnTo>
              <a:lnTo>
                <a:pt x="583497" y="0"/>
              </a:lnTo>
              <a:lnTo>
                <a:pt x="116699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4281612" y="1864768"/>
        <a:ext cx="63701" cy="63701"/>
      </dsp:txXfrm>
    </dsp:sp>
    <dsp:sp modelId="{F51C591A-986A-4ABF-8E83-F49E44FB6979}">
      <dsp:nvSpPr>
        <dsp:cNvPr id="0" name=""/>
        <dsp:cNvSpPr/>
      </dsp:nvSpPr>
      <dsp:spPr>
        <a:xfrm>
          <a:off x="3729965" y="618755"/>
          <a:ext cx="1166995" cy="1533437"/>
        </a:xfrm>
        <a:custGeom>
          <a:avLst/>
          <a:gdLst/>
          <a:ahLst/>
          <a:cxnLst/>
          <a:rect l="0" t="0" r="0" b="0"/>
          <a:pathLst>
            <a:path>
              <a:moveTo>
                <a:pt x="0" y="1533437"/>
              </a:moveTo>
              <a:lnTo>
                <a:pt x="583497" y="1533437"/>
              </a:lnTo>
              <a:lnTo>
                <a:pt x="583497" y="0"/>
              </a:lnTo>
              <a:lnTo>
                <a:pt x="116699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600" kern="1200"/>
        </a:p>
      </dsp:txBody>
      <dsp:txXfrm>
        <a:off x="4265288" y="1337299"/>
        <a:ext cx="96349" cy="96349"/>
      </dsp:txXfrm>
    </dsp:sp>
    <dsp:sp modelId="{6DEE7428-7E9E-4567-82E5-F967CF113E38}">
      <dsp:nvSpPr>
        <dsp:cNvPr id="0" name=""/>
        <dsp:cNvSpPr/>
      </dsp:nvSpPr>
      <dsp:spPr>
        <a:xfrm rot="16200000">
          <a:off x="-287209" y="287209"/>
          <a:ext cx="4304385" cy="3729965"/>
        </a:xfrm>
        <a:prstGeom prst="rect">
          <a:avLst/>
        </a:prstGeom>
        <a:solidFill>
          <a:schemeClr val="accent4">
            <a:lumMod val="40000"/>
            <a:lumOff val="60000"/>
            <a:alpha val="21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6300" kern="1200" dirty="0"/>
        </a:p>
      </dsp:txBody>
      <dsp:txXfrm>
        <a:off x="-287209" y="287209"/>
        <a:ext cx="4304385" cy="3729965"/>
      </dsp:txXfrm>
    </dsp:sp>
    <dsp:sp modelId="{E9A809F2-5900-4E47-BD2F-47CBCBF458EF}">
      <dsp:nvSpPr>
        <dsp:cNvPr id="0" name=""/>
        <dsp:cNvSpPr/>
      </dsp:nvSpPr>
      <dsp:spPr>
        <a:xfrm>
          <a:off x="4896960" y="209838"/>
          <a:ext cx="2682492" cy="8178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/>
            <a:t>Προαγωγή του εργαζομένου</a:t>
          </a:r>
        </a:p>
      </dsp:txBody>
      <dsp:txXfrm>
        <a:off x="4896960" y="209838"/>
        <a:ext cx="2682492" cy="817833"/>
      </dsp:txXfrm>
    </dsp:sp>
    <dsp:sp modelId="{FC2CD494-C1CC-415F-811A-E2F2FDBD1CDF}">
      <dsp:nvSpPr>
        <dsp:cNvPr id="0" name=""/>
        <dsp:cNvSpPr/>
      </dsp:nvSpPr>
      <dsp:spPr>
        <a:xfrm>
          <a:off x="4896960" y="1232130"/>
          <a:ext cx="2682492" cy="8178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/>
            <a:t>Προσδιορισμός αμοιβής </a:t>
          </a:r>
        </a:p>
      </dsp:txBody>
      <dsp:txXfrm>
        <a:off x="4896960" y="1232130"/>
        <a:ext cx="2682492" cy="817833"/>
      </dsp:txXfrm>
    </dsp:sp>
    <dsp:sp modelId="{99C709BF-03A3-4C75-9FCE-95FD06735BBF}">
      <dsp:nvSpPr>
        <dsp:cNvPr id="0" name=""/>
        <dsp:cNvSpPr/>
      </dsp:nvSpPr>
      <dsp:spPr>
        <a:xfrm>
          <a:off x="4896960" y="2254421"/>
          <a:ext cx="2682492" cy="8178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/>
            <a:t>Εκπαίδευση</a:t>
          </a:r>
        </a:p>
      </dsp:txBody>
      <dsp:txXfrm>
        <a:off x="4896960" y="2254421"/>
        <a:ext cx="2682492" cy="817833"/>
      </dsp:txXfrm>
    </dsp:sp>
    <dsp:sp modelId="{0C3F1682-AD91-413A-8969-847EBDAFC2F0}">
      <dsp:nvSpPr>
        <dsp:cNvPr id="0" name=""/>
        <dsp:cNvSpPr/>
      </dsp:nvSpPr>
      <dsp:spPr>
        <a:xfrm>
          <a:off x="4896960" y="3276713"/>
          <a:ext cx="2682492" cy="8178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/>
            <a:t>Μετακίνηση </a:t>
          </a:r>
        </a:p>
      </dsp:txBody>
      <dsp:txXfrm>
        <a:off x="4896960" y="3276713"/>
        <a:ext cx="2682492" cy="817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D70F1-3BD5-49BF-9E14-3A2A4858EFE5}" type="datetimeFigureOut">
              <a:rPr lang="el-GR" smtClean="0"/>
              <a:t>2/7/2019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D23B3-D2D3-49B1-B380-F9CB8C33E9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9630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905423-BC64-4944-A98E-A7432970E70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0691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4CDE03-FDDC-49C6-888E-364A105E2961}" type="slidenum">
              <a:rPr kumimoji="0" lang="el-G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l-G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1238" cy="3427413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233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41F3D2-6B4E-434A-99C9-48B15728D13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33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BB982E-3DFD-40A2-8936-1F18E4E5D78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9225" y="298450"/>
            <a:ext cx="4094163" cy="2303463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9225" y="2759075"/>
            <a:ext cx="6570663" cy="5856288"/>
          </a:xfrm>
        </p:spPr>
        <p:txBody>
          <a:bodyPr/>
          <a:lstStyle/>
          <a:p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045595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B0ACA2-B0DC-41CE-8A35-1B7A2218C9C3}" type="slidenum">
              <a:rPr kumimoji="0" lang="el-G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l-G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014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010CE8-401B-4FA7-86C4-ABC68FB3EC14}" type="slidenum">
              <a:rPr kumimoji="0" lang="el-G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l-G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544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36B8C-2119-40CA-AED7-6981E2715A3E}" type="slidenum">
              <a:rPr kumimoji="0" lang="el-G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l-G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704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DF1247-BC69-4FE3-9FF2-19696E123EC2}" type="slidenum">
              <a:rPr kumimoji="0" lang="el-G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l-G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278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51B60DB-2D57-4D76-A0D1-9B086743B00C}" type="slidenum">
              <a:rPr lang="en-GB" altLang="el-GR" sz="1200">
                <a:solidFill>
                  <a:prstClr val="black"/>
                </a:solidFill>
              </a:rPr>
              <a:pPr/>
              <a:t>34</a:t>
            </a:fld>
            <a:endParaRPr lang="en-GB" altLang="el-GR" sz="1200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7388"/>
            <a:ext cx="6086475" cy="3424237"/>
          </a:xfrm>
          <a:ln w="12700" cap="flat"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7613" cy="4113212"/>
          </a:xfrm>
          <a:noFill/>
        </p:spPr>
        <p:txBody>
          <a:bodyPr lIns="95822" tIns="47911" rIns="95822" bIns="47911"/>
          <a:lstStyle/>
          <a:p>
            <a:pPr eaLnBrk="1" hangingPunct="1"/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941074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440FDC8-2D0E-43D6-AC5F-D02E466FD914}" type="slidenum">
              <a:rPr kumimoji="0" lang="el-GR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38</a:t>
            </a:fld>
            <a:endParaRPr kumimoji="0" lang="el-GR" altLang="en-US">
              <a:solidFill>
                <a:prstClr val="black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n-US" dirty="0"/>
          </a:p>
        </p:txBody>
      </p:sp>
    </p:spTree>
    <p:extLst>
      <p:ext uri="{BB962C8B-B14F-4D97-AF65-F5344CB8AC3E}">
        <p14:creationId xmlns:p14="http://schemas.microsoft.com/office/powerpoint/2010/main" val="1893460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3F22056-6134-4438-9515-DD7DAAA1BF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E677AD5C-28ED-4985-8B1A-BE12EB2F5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6A8CCE41-C4D9-48F6-8760-B1F821A91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5153-EC88-4048-95F6-DAE0461BB7AB}" type="datetimeFigureOut">
              <a:rPr lang="el-GR" smtClean="0"/>
              <a:t>2/7/2019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CD554568-BAB1-4C23-A45D-05B478945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C67ADACE-D3C4-4568-8F63-E41BC0291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7326-2A2A-48A3-8516-3A10F5EB77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766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7AB23DB-7396-4CC0-A7F9-FBA2C3D47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03CB00EB-01FA-41E6-AB9F-14E8C0A15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E6330A2C-90F9-4129-895D-DAA57A2F7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5153-EC88-4048-95F6-DAE0461BB7AB}" type="datetimeFigureOut">
              <a:rPr lang="el-GR" smtClean="0"/>
              <a:t>2/7/2019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180B81E9-24F3-4F64-862A-524383C4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CCCF043F-B519-4B61-99DF-15F531431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7326-2A2A-48A3-8516-3A10F5EB77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4476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xmlns="" id="{23032D63-4F20-4102-ABB1-805EC34F0E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752C4AD3-BC5B-46DE-BC7D-2C6BDFE44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875AA609-2577-4EB7-89E1-4F7DAD2E8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5153-EC88-4048-95F6-DAE0461BB7AB}" type="datetimeFigureOut">
              <a:rPr lang="el-GR" smtClean="0"/>
              <a:t>2/7/2019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6CBCBBBB-2008-4AF2-9AA0-66D8BB875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F7BE6D7E-7362-4086-8752-D49890BAF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7326-2A2A-48A3-8516-3A10F5EB77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5846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133600" y="1524000"/>
            <a:ext cx="9554464" cy="4648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7" name="Title 16"/>
          <p:cNvSpPr>
            <a:spLocks noGrp="1"/>
          </p:cNvSpPr>
          <p:nvPr>
            <p:ph type="title"/>
          </p:nvPr>
        </p:nvSpPr>
        <p:spPr>
          <a:xfrm>
            <a:off x="2133600" y="381000"/>
            <a:ext cx="9550400" cy="8382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392A-1E77-4AAD-AE87-7A839E6CEF43}" type="datetimeFigureOut">
              <a:rPr lang="el-GR">
                <a:solidFill>
                  <a:prstClr val="white"/>
                </a:solidFill>
              </a:rPr>
              <a:pPr>
                <a:defRPr/>
              </a:pPr>
              <a:t>2/7/2019</a:t>
            </a:fld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A1713-17BD-4C44-839A-C4F92EC6EED0}" type="slidenum">
              <a:rPr lang="el-G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09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544234" y="1125538"/>
            <a:ext cx="9342967" cy="4970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7269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3F22056-6134-4438-9515-DD7DAAA1BF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E677AD5C-28ED-4985-8B1A-BE12EB2F5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6A8CCE41-C4D9-48F6-8760-B1F821A91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5153-EC88-4048-95F6-DAE0461BB7AB}" type="datetimeFigureOut">
              <a:rPr lang="el-GR" smtClean="0"/>
              <a:t>2/7/2019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CD554568-BAB1-4C23-A45D-05B478945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C67ADACE-D3C4-4568-8F63-E41BC0291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7326-2A2A-48A3-8516-3A10F5EB77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4360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177B302-60A3-43A7-B976-67AF6E397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5FDF1C33-03FC-4922-B3D3-F8F8E9905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0B7B38F3-559F-4046-A779-4D24D5E65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5153-EC88-4048-95F6-DAE0461BB7AB}" type="datetimeFigureOut">
              <a:rPr lang="el-GR" smtClean="0"/>
              <a:t>2/7/2019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3B540255-BD70-4155-8833-66C43AEE9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2AA8C2A3-C4FC-47C4-9104-3F54A4E02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7326-2A2A-48A3-8516-3A10F5EB77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0666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7DCE0EF-CECD-4BA3-9354-C3EF78CBE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F2B42952-4907-4DC9-88AF-9066BC30E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1A10726A-5772-4EB6-88FF-D69E76A8A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5153-EC88-4048-95F6-DAE0461BB7AB}" type="datetimeFigureOut">
              <a:rPr lang="el-GR" smtClean="0"/>
              <a:t>2/7/2019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81A01291-1338-4FF9-B603-F698BEEFE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33CD336C-7448-4262-8C5F-15E07988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7326-2A2A-48A3-8516-3A10F5EB77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4404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ABA57A1-A2C8-4633-9774-3D6790A54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210F54C9-D79D-4AFD-96F9-EC777C044C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E86E44FB-5459-49DA-864F-8402F432B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1C3A6397-8C9D-4EA5-840A-49909E7B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5153-EC88-4048-95F6-DAE0461BB7AB}" type="datetimeFigureOut">
              <a:rPr lang="el-GR" smtClean="0"/>
              <a:t>2/7/2019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2185EA82-7911-4820-BB69-3459E00D0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5BC30ACE-48FE-4B48-B76F-E019E78E0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7326-2A2A-48A3-8516-3A10F5EB77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7560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9DEAF78-D495-4D5A-8C5A-01D8BD992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C2106B56-6D03-4712-985B-37BBCFF17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850006CE-52F5-44FD-8495-413CDD0633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41287C27-B76F-471C-804A-28872DE908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71003B71-1956-4729-8ED2-A998FEA6B0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xmlns="" id="{94B9F2BD-504A-4E67-BFEC-1658F93EC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5153-EC88-4048-95F6-DAE0461BB7AB}" type="datetimeFigureOut">
              <a:rPr lang="el-GR" smtClean="0"/>
              <a:t>2/7/2019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xmlns="" id="{F2C52F7F-0BAF-4B5D-85DF-00662B0ED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xmlns="" id="{6913D1C7-5F38-4F1C-831A-E3132800C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7326-2A2A-48A3-8516-3A10F5EB77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36578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6365A52A-1DAA-402B-8A4A-2FBE6D9F1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A0AFCE30-993D-4642-95DB-B7910EC66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5153-EC88-4048-95F6-DAE0461BB7AB}" type="datetimeFigureOut">
              <a:rPr lang="el-GR" smtClean="0"/>
              <a:t>2/7/2019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590CEA58-6EFC-486C-8815-F11BC6AD0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ABC7B301-994F-4044-BCD9-7C8FCD4E7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7326-2A2A-48A3-8516-3A10F5EB77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9649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177B302-60A3-43A7-B976-67AF6E397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5FDF1C33-03FC-4922-B3D3-F8F8E9905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0B7B38F3-559F-4046-A779-4D24D5E65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5153-EC88-4048-95F6-DAE0461BB7AB}" type="datetimeFigureOut">
              <a:rPr lang="el-GR" smtClean="0"/>
              <a:t>2/7/2019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3B540255-BD70-4155-8833-66C43AEE9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2AA8C2A3-C4FC-47C4-9104-3F54A4E02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7326-2A2A-48A3-8516-3A10F5EB77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41518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xmlns="" id="{42276253-F3C2-40CB-89BF-2E007B44A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5153-EC88-4048-95F6-DAE0461BB7AB}" type="datetimeFigureOut">
              <a:rPr lang="el-GR" smtClean="0"/>
              <a:t>2/7/2019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xmlns="" id="{D5E97E96-5C31-44E8-B8B7-CE29ED7F6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73426F39-3E86-4AB7-A994-FF91582E6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7326-2A2A-48A3-8516-3A10F5EB77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4072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110AFED-924A-4538-9E2D-43507D2C7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847D86E0-E937-4A62-BA5F-F2B5EE1CC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D4835E61-848E-4EBE-80EE-8CFD19FBC4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51FD3098-58EA-4880-820A-C808E88B4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5153-EC88-4048-95F6-DAE0461BB7AB}" type="datetimeFigureOut">
              <a:rPr lang="el-GR" smtClean="0"/>
              <a:t>2/7/2019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71EFE0FF-51BE-4A45-981B-3F8DBD510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17D9C49B-9591-4AAA-B028-A2269EF58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7326-2A2A-48A3-8516-3A10F5EB77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0332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2753A35-E6BD-4F00-89E3-D32012390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xmlns="" id="{EAD3C28F-F8E9-41B3-9AFB-89394C8848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9AB89B83-0BE7-4E9C-8C4D-A7828DF33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C178FCFD-180C-45A2-8530-FED390D84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5153-EC88-4048-95F6-DAE0461BB7AB}" type="datetimeFigureOut">
              <a:rPr lang="el-GR" smtClean="0"/>
              <a:t>2/7/2019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AE235D14-1739-4922-AD49-8EE095E97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B7E82EF6-E7D9-461E-8A7A-805655F41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7326-2A2A-48A3-8516-3A10F5EB77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07882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7AB23DB-7396-4CC0-A7F9-FBA2C3D47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03CB00EB-01FA-41E6-AB9F-14E8C0A15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E6330A2C-90F9-4129-895D-DAA57A2F7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5153-EC88-4048-95F6-DAE0461BB7AB}" type="datetimeFigureOut">
              <a:rPr lang="el-GR" smtClean="0"/>
              <a:t>2/7/2019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180B81E9-24F3-4F64-862A-524383C4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CCCF043F-B519-4B61-99DF-15F531431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7326-2A2A-48A3-8516-3A10F5EB77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12727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xmlns="" id="{23032D63-4F20-4102-ABB1-805EC34F0E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752C4AD3-BC5B-46DE-BC7D-2C6BDFE44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875AA609-2577-4EB7-89E1-4F7DAD2E8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5153-EC88-4048-95F6-DAE0461BB7AB}" type="datetimeFigureOut">
              <a:rPr lang="el-GR" smtClean="0"/>
              <a:t>2/7/2019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6CBCBBBB-2008-4AF2-9AA0-66D8BB875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F7BE6D7E-7362-4086-8752-D49890BAF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7326-2A2A-48A3-8516-3A10F5EB77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3422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133600" y="1524000"/>
            <a:ext cx="9554464" cy="4648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7" name="Title 16"/>
          <p:cNvSpPr>
            <a:spLocks noGrp="1"/>
          </p:cNvSpPr>
          <p:nvPr>
            <p:ph type="title"/>
          </p:nvPr>
        </p:nvSpPr>
        <p:spPr>
          <a:xfrm>
            <a:off x="2133600" y="381000"/>
            <a:ext cx="9550400" cy="8382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392A-1E77-4AAD-AE87-7A839E6CEF43}" type="datetimeFigureOut">
              <a:rPr lang="el-GR">
                <a:solidFill>
                  <a:prstClr val="white"/>
                </a:solidFill>
              </a:rPr>
              <a:pPr>
                <a:defRPr/>
              </a:pPr>
              <a:t>2/7/2019</a:t>
            </a:fld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A1713-17BD-4C44-839A-C4F92EC6EED0}" type="slidenum">
              <a:rPr lang="el-G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4706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4234" y="1125538"/>
            <a:ext cx="9342967" cy="7794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44234" y="2362200"/>
            <a:ext cx="4569884" cy="3733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7317" y="2362200"/>
            <a:ext cx="4569883" cy="3733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76547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544234" y="1125538"/>
            <a:ext cx="9342967" cy="4970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6312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7DCE0EF-CECD-4BA3-9354-C3EF78CBE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F2B42952-4907-4DC9-88AF-9066BC30E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1A10726A-5772-4EB6-88FF-D69E76A8A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5153-EC88-4048-95F6-DAE0461BB7AB}" type="datetimeFigureOut">
              <a:rPr lang="el-GR" smtClean="0"/>
              <a:t>2/7/2019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81A01291-1338-4FF9-B603-F698BEEFE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33CD336C-7448-4262-8C5F-15E07988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7326-2A2A-48A3-8516-3A10F5EB77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2169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ABA57A1-A2C8-4633-9774-3D6790A54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210F54C9-D79D-4AFD-96F9-EC777C044C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E86E44FB-5459-49DA-864F-8402F432B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1C3A6397-8C9D-4EA5-840A-49909E7B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5153-EC88-4048-95F6-DAE0461BB7AB}" type="datetimeFigureOut">
              <a:rPr lang="el-GR" smtClean="0"/>
              <a:t>2/7/2019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2185EA82-7911-4820-BB69-3459E00D0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5BC30ACE-48FE-4B48-B76F-E019E78E0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7326-2A2A-48A3-8516-3A10F5EB77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302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9DEAF78-D495-4D5A-8C5A-01D8BD992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C2106B56-6D03-4712-985B-37BBCFF17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850006CE-52F5-44FD-8495-413CDD0633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41287C27-B76F-471C-804A-28872DE908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71003B71-1956-4729-8ED2-A998FEA6B0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xmlns="" id="{94B9F2BD-504A-4E67-BFEC-1658F93EC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5153-EC88-4048-95F6-DAE0461BB7AB}" type="datetimeFigureOut">
              <a:rPr lang="el-GR" smtClean="0"/>
              <a:t>2/7/2019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xmlns="" id="{F2C52F7F-0BAF-4B5D-85DF-00662B0ED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xmlns="" id="{6913D1C7-5F38-4F1C-831A-E3132800C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7326-2A2A-48A3-8516-3A10F5EB77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2318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6365A52A-1DAA-402B-8A4A-2FBE6D9F1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A0AFCE30-993D-4642-95DB-B7910EC66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5153-EC88-4048-95F6-DAE0461BB7AB}" type="datetimeFigureOut">
              <a:rPr lang="el-GR" smtClean="0"/>
              <a:t>2/7/2019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590CEA58-6EFC-486C-8815-F11BC6AD0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ABC7B301-994F-4044-BCD9-7C8FCD4E7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7326-2A2A-48A3-8516-3A10F5EB77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6061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xmlns="" id="{42276253-F3C2-40CB-89BF-2E007B44A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5153-EC88-4048-95F6-DAE0461BB7AB}" type="datetimeFigureOut">
              <a:rPr lang="el-GR" smtClean="0"/>
              <a:t>2/7/2019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xmlns="" id="{D5E97E96-5C31-44E8-B8B7-CE29ED7F6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73426F39-3E86-4AB7-A994-FF91582E6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7326-2A2A-48A3-8516-3A10F5EB77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534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110AFED-924A-4538-9E2D-43507D2C7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847D86E0-E937-4A62-BA5F-F2B5EE1CC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D4835E61-848E-4EBE-80EE-8CFD19FBC4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51FD3098-58EA-4880-820A-C808E88B4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5153-EC88-4048-95F6-DAE0461BB7AB}" type="datetimeFigureOut">
              <a:rPr lang="el-GR" smtClean="0"/>
              <a:t>2/7/2019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71EFE0FF-51BE-4A45-981B-3F8DBD510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17D9C49B-9591-4AAA-B028-A2269EF58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7326-2A2A-48A3-8516-3A10F5EB77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2781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2753A35-E6BD-4F00-89E3-D32012390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xmlns="" id="{EAD3C28F-F8E9-41B3-9AFB-89394C8848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9AB89B83-0BE7-4E9C-8C4D-A7828DF33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C178FCFD-180C-45A2-8530-FED390D84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5153-EC88-4048-95F6-DAE0461BB7AB}" type="datetimeFigureOut">
              <a:rPr lang="el-GR" smtClean="0"/>
              <a:t>2/7/2019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AE235D14-1739-4922-AD49-8EE095E97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B7E82EF6-E7D9-461E-8A7A-805655F41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7326-2A2A-48A3-8516-3A10F5EB77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6486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xmlns="" id="{61714033-DF47-47F3-A181-D780187C1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B8E53047-8227-4E3C-A3E7-5CEED60B8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E4D49174-C6DB-40EF-A2BB-76D5F372CD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A5153-EC88-4048-95F6-DAE0461BB7AB}" type="datetimeFigureOut">
              <a:rPr lang="el-GR" smtClean="0"/>
              <a:t>2/7/2019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2E34FEC5-5F63-48C4-9A3D-59713D534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ABCC35E0-0F3B-43B1-A1D1-D08A30EFA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F7326-2A2A-48A3-8516-3A10F5EB77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8645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xmlns="" id="{61714033-DF47-47F3-A181-D780187C1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B8E53047-8227-4E3C-A3E7-5CEED60B8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E4D49174-C6DB-40EF-A2BB-76D5F372CD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A5153-EC88-4048-95F6-DAE0461BB7AB}" type="datetimeFigureOut">
              <a:rPr lang="el-GR" smtClean="0"/>
              <a:t>2/7/2019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2E34FEC5-5F63-48C4-9A3D-59713D534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ABCC35E0-0F3B-43B1-A1D1-D08A30EFA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F7326-2A2A-48A3-8516-3A10F5EB77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28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3532" y="2142067"/>
            <a:ext cx="7128792" cy="20796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l-GR" sz="4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Διοίκηση Ανθρώπινου Δυναμικού - ΔΑΔ </a:t>
            </a:r>
            <a:r>
              <a:rPr lang="el-GR" sz="4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– και Ηγεσία στη </a:t>
            </a:r>
            <a:r>
              <a:rPr lang="el-GR" sz="4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Δημόσια Διοίκηση</a:t>
            </a:r>
            <a:br>
              <a:rPr lang="el-GR" sz="4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endParaRPr lang="el-GR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2868297" y="5375635"/>
            <a:ext cx="56886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26</a:t>
            </a:r>
            <a:r>
              <a:rPr lang="el-GR" baseline="30000" dirty="0" smtClean="0"/>
              <a:t>η</a:t>
            </a:r>
            <a:r>
              <a:rPr lang="el-GR" dirty="0" smtClean="0"/>
              <a:t> Εκπαιδευτική Σειρά</a:t>
            </a:r>
          </a:p>
          <a:p>
            <a:pPr algn="ctr"/>
            <a:endParaRPr lang="el-GR" dirty="0" smtClean="0"/>
          </a:p>
          <a:p>
            <a:pPr algn="ctr"/>
            <a:r>
              <a:rPr lang="el-GR" u="sng" dirty="0" smtClean="0"/>
              <a:t>Δρ Χρήστος </a:t>
            </a:r>
            <a:r>
              <a:rPr lang="el-GR" u="sng" dirty="0" err="1" smtClean="0"/>
              <a:t>Ακρίβος</a:t>
            </a:r>
            <a:endParaRPr lang="el-GR" u="sng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602603F3-478F-456C-A16F-3AE7CA2C7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50" y="0"/>
            <a:ext cx="531495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7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359151" y="260351"/>
            <a:ext cx="7007225" cy="779463"/>
          </a:xfrm>
        </p:spPr>
        <p:txBody>
          <a:bodyPr/>
          <a:lstStyle/>
          <a:p>
            <a:pPr eaLnBrk="1" hangingPunct="1"/>
            <a:r>
              <a:rPr lang="el-GR" altLang="en-US" i="1" u="sng">
                <a:solidFill>
                  <a:srgbClr val="FF5050"/>
                </a:solidFill>
                <a:latin typeface="Book Antiqua" panose="02040602050305030304" pitchFamily="18" charset="0"/>
              </a:rPr>
              <a:t>Το </a:t>
            </a:r>
            <a:r>
              <a:rPr lang="en-US" altLang="en-US" i="1" u="sng">
                <a:solidFill>
                  <a:srgbClr val="FF5050"/>
                </a:solidFill>
                <a:latin typeface="Book Antiqua" panose="02040602050305030304" pitchFamily="18" charset="0"/>
              </a:rPr>
              <a:t>H.R.M. </a:t>
            </a:r>
            <a:r>
              <a:rPr lang="el-GR" altLang="en-US" i="1" u="sng">
                <a:solidFill>
                  <a:srgbClr val="FF5050"/>
                </a:solidFill>
                <a:latin typeface="Book Antiqua" panose="02040602050305030304" pitchFamily="18" charset="0"/>
              </a:rPr>
              <a:t>στον 21ο αιώνα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14551" y="1341437"/>
            <a:ext cx="5421314" cy="508793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n-US" sz="2400" dirty="0">
                <a:latin typeface="Book Antiqua" panose="02040602050305030304" pitchFamily="18" charset="0"/>
              </a:rPr>
              <a:t>Ένα σύγχρονο σύστημα διαχείρισης </a:t>
            </a:r>
            <a:r>
              <a:rPr lang="en-US" altLang="en-US" sz="2400" dirty="0">
                <a:latin typeface="Book Antiqua" panose="02040602050305030304" pitchFamily="18" charset="0"/>
              </a:rPr>
              <a:t>H.R.M. </a:t>
            </a:r>
            <a:r>
              <a:rPr lang="el-GR" altLang="en-US" sz="2400" dirty="0">
                <a:latin typeface="Book Antiqua" panose="02040602050305030304" pitchFamily="18" charset="0"/>
              </a:rPr>
              <a:t>πρέπει να προσφέρει: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altLang="en-US" sz="2400" dirty="0">
              <a:latin typeface="Book Antiqua" panose="0204060205030503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:"/>
            </a:pPr>
            <a:r>
              <a:rPr lang="el-GR" altLang="en-US" sz="2400" dirty="0">
                <a:latin typeface="Book Antiqua" panose="02040602050305030304" pitchFamily="18" charset="0"/>
              </a:rPr>
              <a:t>Άμεση , εύκολη και ακριβή πληροφόρηση 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endParaRPr lang="el-GR" altLang="en-US" sz="2400" dirty="0">
              <a:latin typeface="Book Antiqua" panose="0204060205030503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:"/>
            </a:pPr>
            <a:r>
              <a:rPr lang="el-GR" altLang="en-US" sz="2400" dirty="0">
                <a:latin typeface="Book Antiqua" panose="02040602050305030304" pitchFamily="18" charset="0"/>
              </a:rPr>
              <a:t>Υποστήριξη ευέλικτων μορφών απασχόλησης και παροχή της πληροφορίας σε κάθε θέση εργασίας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l-GR" altLang="en-US" sz="2400" dirty="0">
                <a:latin typeface="Book Antiqua" panose="0204060205030503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:"/>
            </a:pPr>
            <a:r>
              <a:rPr lang="el-GR" altLang="en-US" sz="2400" dirty="0">
                <a:latin typeface="Book Antiqua" panose="02040602050305030304" pitchFamily="18" charset="0"/>
              </a:rPr>
              <a:t>Παροχή βοήθειας και υποστήριξης στις αποφάσεις των στελεχών.</a:t>
            </a:r>
            <a:r>
              <a:rPr lang="el-GR" altLang="en-US" sz="2000" dirty="0">
                <a:latin typeface="Book Antiqua" panose="02040602050305030304" pitchFamily="18" charset="0"/>
              </a:rPr>
              <a:t> </a:t>
            </a:r>
          </a:p>
        </p:txBody>
      </p:sp>
      <p:pic>
        <p:nvPicPr>
          <p:cNvPr id="19460" name="Picture 4" descr="ugb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35864" y="1341439"/>
            <a:ext cx="3197225" cy="3527425"/>
          </a:xfrm>
          <a:noFill/>
        </p:spPr>
      </p:pic>
    </p:spTree>
    <p:extLst>
      <p:ext uri="{BB962C8B-B14F-4D97-AF65-F5344CB8AC3E}">
        <p14:creationId xmlns:p14="http://schemas.microsoft.com/office/powerpoint/2010/main" val="668809314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0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90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71814" y="1"/>
            <a:ext cx="7007225" cy="779463"/>
          </a:xfrm>
        </p:spPr>
        <p:txBody>
          <a:bodyPr/>
          <a:lstStyle/>
          <a:p>
            <a:pPr eaLnBrk="1" hangingPunct="1"/>
            <a:r>
              <a:rPr lang="el-GR" altLang="en-US" i="1" u="sng">
                <a:solidFill>
                  <a:srgbClr val="FF5050"/>
                </a:solidFill>
                <a:latin typeface="Book Antiqua" panose="02040602050305030304" pitchFamily="18" charset="0"/>
              </a:rPr>
              <a:t>Ρόλος Διευθυντή του </a:t>
            </a:r>
            <a:r>
              <a:rPr lang="en-US" altLang="en-US" i="1" u="sng">
                <a:solidFill>
                  <a:srgbClr val="FF5050"/>
                </a:solidFill>
                <a:latin typeface="Book Antiqua" panose="02040602050305030304" pitchFamily="18" charset="0"/>
              </a:rPr>
              <a:t>H.R.M.</a:t>
            </a:r>
            <a:endParaRPr lang="el-GR" altLang="en-US" i="1" u="sng">
              <a:solidFill>
                <a:srgbClr val="FF5050"/>
              </a:solidFill>
              <a:latin typeface="Book Antiqua" panose="02040602050305030304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57364" y="908051"/>
            <a:ext cx="6067426" cy="4899025"/>
          </a:xfrm>
        </p:spPr>
        <p:txBody>
          <a:bodyPr>
            <a:normAutofit/>
          </a:bodyPr>
          <a:lstStyle/>
          <a:p>
            <a:pPr marL="609600" indent="-609600">
              <a:buClr>
                <a:srgbClr val="FF0000"/>
              </a:buClr>
              <a:buSzPct val="90000"/>
              <a:buFont typeface="Wingdings" panose="05000000000000000000" pitchFamily="2" charset="2"/>
              <a:buAutoNum type="arabicPeriod"/>
            </a:pPr>
            <a:r>
              <a:rPr lang="el-GR" altLang="en-US" sz="2400" dirty="0">
                <a:latin typeface="Book Antiqua" panose="02040602050305030304" pitchFamily="18" charset="0"/>
              </a:rPr>
              <a:t>Διαμορφώνει και εισηγείται τη στρατηγική για το προσωπικό </a:t>
            </a:r>
          </a:p>
          <a:p>
            <a:pPr marL="609600" indent="-609600">
              <a:buClr>
                <a:srgbClr val="FF0000"/>
              </a:buClr>
              <a:buSzPct val="90000"/>
              <a:buFont typeface="Wingdings" panose="05000000000000000000" pitchFamily="2" charset="2"/>
              <a:buAutoNum type="arabicPeriod"/>
            </a:pPr>
            <a:endParaRPr lang="el-GR" altLang="en-US" sz="2400" dirty="0">
              <a:latin typeface="Book Antiqua" panose="02040602050305030304" pitchFamily="18" charset="0"/>
            </a:endParaRPr>
          </a:p>
          <a:p>
            <a:pPr marL="609600" indent="-609600">
              <a:buClr>
                <a:srgbClr val="FF0000"/>
              </a:buClr>
              <a:buSzPct val="90000"/>
              <a:buFont typeface="Wingdings" panose="05000000000000000000" pitchFamily="2" charset="2"/>
              <a:buAutoNum type="arabicPeriod"/>
            </a:pPr>
            <a:r>
              <a:rPr lang="el-GR" altLang="en-US" sz="2400" dirty="0">
                <a:latin typeface="Book Antiqua" panose="02040602050305030304" pitchFamily="18" charset="0"/>
              </a:rPr>
              <a:t>Συμβουλεύει (σχετικά με την πολιτικές προσωπικού)</a:t>
            </a:r>
          </a:p>
          <a:p>
            <a:pPr marL="609600" indent="-609600">
              <a:buClr>
                <a:srgbClr val="FF0000"/>
              </a:buClr>
              <a:buSzPct val="90000"/>
              <a:buFont typeface="Wingdings" panose="05000000000000000000" pitchFamily="2" charset="2"/>
              <a:buAutoNum type="arabicPeriod"/>
            </a:pPr>
            <a:endParaRPr lang="el-GR" altLang="en-US" sz="2400" dirty="0">
              <a:latin typeface="Book Antiqua" panose="02040602050305030304" pitchFamily="18" charset="0"/>
            </a:endParaRPr>
          </a:p>
          <a:p>
            <a:pPr marL="609600" indent="-609600">
              <a:buClr>
                <a:srgbClr val="FF0000"/>
              </a:buClr>
              <a:buSzPct val="90000"/>
              <a:buFont typeface="Wingdings" panose="05000000000000000000" pitchFamily="2" charset="2"/>
              <a:buAutoNum type="arabicPeriod"/>
            </a:pPr>
            <a:r>
              <a:rPr lang="el-GR" altLang="en-US" sz="2400" dirty="0">
                <a:latin typeface="Book Antiqua" panose="02040602050305030304" pitchFamily="18" charset="0"/>
              </a:rPr>
              <a:t>Προσφέρει υπηρεσίες (αξιολόγηση, διαπραγμάτευση)</a:t>
            </a:r>
          </a:p>
          <a:p>
            <a:pPr marL="609600" indent="-609600">
              <a:buClr>
                <a:srgbClr val="FF0000"/>
              </a:buClr>
              <a:buSzPct val="90000"/>
              <a:buFont typeface="Wingdings" panose="05000000000000000000" pitchFamily="2" charset="2"/>
              <a:buAutoNum type="arabicPeriod"/>
            </a:pPr>
            <a:endParaRPr lang="el-GR" altLang="en-US" sz="2400" dirty="0">
              <a:latin typeface="Book Antiqua" panose="02040602050305030304" pitchFamily="18" charset="0"/>
            </a:endParaRPr>
          </a:p>
          <a:p>
            <a:pPr marL="609600" indent="-609600">
              <a:buClr>
                <a:srgbClr val="FF0000"/>
              </a:buClr>
              <a:buSzPct val="90000"/>
              <a:buFont typeface="Wingdings" panose="05000000000000000000" pitchFamily="2" charset="2"/>
              <a:buAutoNum type="arabicPeriod"/>
            </a:pPr>
            <a:r>
              <a:rPr lang="el-GR" altLang="en-US" sz="2400" dirty="0">
                <a:latin typeface="Book Antiqua" panose="02040602050305030304" pitchFamily="18" charset="0"/>
              </a:rPr>
              <a:t>Ελέγχει την εφαρμογή της στρατηγικής ΔΑΔ </a:t>
            </a:r>
          </a:p>
        </p:txBody>
      </p:sp>
      <p:pic>
        <p:nvPicPr>
          <p:cNvPr id="21508" name="Picture 4" descr="j030125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40676" y="2979738"/>
            <a:ext cx="2244725" cy="1960562"/>
          </a:xfrm>
          <a:noFill/>
        </p:spPr>
      </p:pic>
    </p:spTree>
    <p:extLst>
      <p:ext uri="{BB962C8B-B14F-4D97-AF65-F5344CB8AC3E}">
        <p14:creationId xmlns:p14="http://schemas.microsoft.com/office/powerpoint/2010/main" val="2546232015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184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184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4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53019" y="2872409"/>
            <a:ext cx="8712968" cy="3051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>
                <a:ea typeface="Times New Roman"/>
              </a:rPr>
              <a:t>Οι οργανισμοί  πρέπει να λάβουν υπόψη τους  τα τρία στοιχεία  που καθορίζουν την εξέλιξή τους: </a:t>
            </a:r>
            <a:endParaRPr lang="en-US" dirty="0">
              <a:ea typeface="Times New Roman"/>
            </a:endParaRPr>
          </a:p>
          <a:p>
            <a:pPr marL="514350" indent="-514350">
              <a:buFont typeface="+mj-lt"/>
              <a:buAutoNum type="arabicParenR"/>
            </a:pPr>
            <a:r>
              <a:rPr lang="el-GR" dirty="0">
                <a:ea typeface="Times New Roman"/>
              </a:rPr>
              <a:t>τους συγκεκριμένους  στόχους που πρέπει να επιτύχουν,  </a:t>
            </a:r>
            <a:endParaRPr lang="en-US" dirty="0">
              <a:ea typeface="Times New Roman"/>
            </a:endParaRPr>
          </a:p>
          <a:p>
            <a:pPr marL="514350" indent="-514350">
              <a:buFont typeface="+mj-lt"/>
              <a:buAutoNum type="arabicParenR"/>
            </a:pPr>
            <a:r>
              <a:rPr lang="el-GR" dirty="0">
                <a:ea typeface="Times New Roman"/>
              </a:rPr>
              <a:t>τους περιορισμένους πόρους, που διαθέτουν</a:t>
            </a:r>
            <a:endParaRPr lang="en-US" dirty="0">
              <a:ea typeface="Times New Roman"/>
            </a:endParaRPr>
          </a:p>
          <a:p>
            <a:pPr marL="514350" indent="-514350">
              <a:buFont typeface="+mj-lt"/>
              <a:buAutoNum type="arabicParenR"/>
            </a:pPr>
            <a:r>
              <a:rPr lang="el-GR" dirty="0">
                <a:ea typeface="Times New Roman"/>
              </a:rPr>
              <a:t>τη συμβολή  των ανθρώπων στην επίτευξη τον στόχων.</a:t>
            </a:r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019" y="699728"/>
            <a:ext cx="89644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>
                <a:latin typeface="+mn-lt"/>
              </a:rPr>
              <a:t>Ανθρώπινο Δυναμικό και Επιχειρησιακή Ικανότητα Οργανισμών </a:t>
            </a:r>
          </a:p>
        </p:txBody>
      </p:sp>
    </p:spTree>
    <p:extLst>
      <p:ext uri="{BB962C8B-B14F-4D97-AF65-F5344CB8AC3E}">
        <p14:creationId xmlns:p14="http://schemas.microsoft.com/office/powerpoint/2010/main" val="189206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98712" y="1870855"/>
            <a:ext cx="8964488" cy="5400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l-GR" sz="2400" dirty="0"/>
              <a:t>Οι αποτελεσματικές δημόσιες υπηρεσίες διοικούν, αναπτύσσουν και απελευθερώνουν το πλήρες δυναμικό των εργαζομένων τους σε ατομικό, ομαδικό και οργανωτικό επίπεδο. </a:t>
            </a:r>
          </a:p>
          <a:p>
            <a:pPr algn="just">
              <a:buFont typeface="Wingdings" pitchFamily="2" charset="2"/>
              <a:buChar char="q"/>
            </a:pPr>
            <a:endParaRPr lang="el-GR" sz="2400" dirty="0"/>
          </a:p>
          <a:p>
            <a:pPr algn="just">
              <a:buFont typeface="Wingdings" pitchFamily="2" charset="2"/>
              <a:buChar char="q"/>
            </a:pPr>
            <a:r>
              <a:rPr lang="el-GR" sz="2400" dirty="0"/>
              <a:t>Προωθούν τις αρχές της δικαιοσύνης και της ισότητας, ενδυναμώνοντας το ανθρώπινο δυναμικό και ενισχύοντας την ενεργό ανάμειξή του στις διοικητικές διαδικασίες. </a:t>
            </a:r>
          </a:p>
          <a:p>
            <a:pPr algn="just">
              <a:buFont typeface="Wingdings" pitchFamily="2" charset="2"/>
              <a:buChar char="q"/>
            </a:pPr>
            <a:endParaRPr lang="el-GR" sz="2400" dirty="0"/>
          </a:p>
          <a:p>
            <a:pPr algn="just">
              <a:buFont typeface="Wingdings" pitchFamily="2" charset="2"/>
              <a:buChar char="q"/>
            </a:pPr>
            <a:r>
              <a:rPr lang="el-GR" sz="2400" dirty="0">
                <a:solidFill>
                  <a:srgbClr val="FF0000"/>
                </a:solidFill>
              </a:rPr>
              <a:t>Διασυνδέουν τις ανάγκες σε ανθρώπινο δυναμικό τόσο με τα καθημερινές εργασίες που επιτελούν όσο και με τις απαραίτητες αλλαγές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462" y="500945"/>
            <a:ext cx="9266987" cy="1008112"/>
          </a:xfrm>
        </p:spPr>
        <p:txBody>
          <a:bodyPr>
            <a:noAutofit/>
          </a:bodyPr>
          <a:lstStyle/>
          <a:p>
            <a:r>
              <a:rPr lang="el-GR" sz="3200" b="1" dirty="0"/>
              <a:t>Ανθρώπινο Δυναμικό και Επιχειρησιακή Ικανότητα Οργανισμών (συν)</a:t>
            </a:r>
            <a:endParaRPr lang="el-GR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82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24100" y="1751585"/>
            <a:ext cx="8964488" cy="41058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l-GR" sz="2400" dirty="0"/>
          </a:p>
          <a:p>
            <a:pPr algn="just">
              <a:buFont typeface="Wingdings" pitchFamily="2" charset="2"/>
              <a:buChar char="q"/>
            </a:pPr>
            <a:r>
              <a:rPr lang="el-GR" sz="2400" dirty="0"/>
              <a:t>Ενδιαφέρονται για τις ανάγκες των εργαζομένων και επικοινωνούν μαζί τους, αναγνωρίζοντας και, ταυτόχρονα, ανταμείβοντας τις προσπάθειές τους.</a:t>
            </a:r>
            <a:endParaRPr lang="en-GB" sz="2400" dirty="0"/>
          </a:p>
          <a:p>
            <a:pPr marL="0" indent="0" algn="just">
              <a:buNone/>
            </a:pPr>
            <a:r>
              <a:rPr lang="el-GR" sz="2400" dirty="0"/>
              <a:t> </a:t>
            </a:r>
            <a:endParaRPr lang="en-GB" sz="2400" dirty="0"/>
          </a:p>
          <a:p>
            <a:pPr algn="just">
              <a:buFont typeface="Wingdings" pitchFamily="2" charset="2"/>
              <a:buChar char="q"/>
            </a:pPr>
            <a:r>
              <a:rPr lang="el-GR" sz="2400" dirty="0"/>
              <a:t>Στόχος είναι η παροχή κινήτρων προκειμένου να αυξηθεί η δέσμευσή των εργαζομένων στην υπηρεσία χρησιμοποιώντας, προς όφελός της, τις δεξιότητες και γνώσεις τους.</a:t>
            </a:r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067" y="461189"/>
            <a:ext cx="9664553" cy="1008112"/>
          </a:xfrm>
        </p:spPr>
        <p:txBody>
          <a:bodyPr>
            <a:noAutofit/>
          </a:bodyPr>
          <a:lstStyle/>
          <a:p>
            <a:r>
              <a:rPr lang="el-GR" sz="3200" b="1" dirty="0" err="1">
                <a:latin typeface="+mn-lt"/>
              </a:rPr>
              <a:t>Aνθρώπινο</a:t>
            </a:r>
            <a:r>
              <a:rPr lang="el-GR" sz="3200" b="1" dirty="0">
                <a:latin typeface="+mn-lt"/>
              </a:rPr>
              <a:t> δυναμικό και επιχειρησιακή ικανότητα οργανισμών </a:t>
            </a:r>
          </a:p>
        </p:txBody>
      </p:sp>
    </p:spTree>
    <p:extLst>
      <p:ext uri="{BB962C8B-B14F-4D97-AF65-F5344CB8AC3E}">
        <p14:creationId xmlns:p14="http://schemas.microsoft.com/office/powerpoint/2010/main" val="181365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87895" y="1556792"/>
            <a:ext cx="10164417" cy="4128391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l-GR" dirty="0"/>
              <a:t>Οι ανθρώπινοι πόροι σχεδιάζονται, διοικούνται και βελτιώνονται</a:t>
            </a:r>
          </a:p>
          <a:p>
            <a:pPr algn="just">
              <a:buFont typeface="Wingdings" pitchFamily="2" charset="2"/>
              <a:buChar char="q"/>
            </a:pPr>
            <a:endParaRPr lang="el-GR" dirty="0"/>
          </a:p>
          <a:p>
            <a:pPr algn="just">
              <a:buFont typeface="Wingdings" pitchFamily="2" charset="2"/>
              <a:buChar char="q"/>
            </a:pPr>
            <a:r>
              <a:rPr lang="el-GR" dirty="0"/>
              <a:t>Οι γνώσεις και ικανότητες των ανθρώπων προσδιορίζονται, αναπτύσσονται και διατηρούνται</a:t>
            </a:r>
            <a:endParaRPr lang="en-GB" dirty="0"/>
          </a:p>
          <a:p>
            <a:pPr algn="just">
              <a:buFont typeface="Wingdings" pitchFamily="2" charset="2"/>
              <a:buChar char="q"/>
            </a:pPr>
            <a:endParaRPr lang="en-GB" dirty="0"/>
          </a:p>
          <a:p>
            <a:pPr algn="just">
              <a:buFont typeface="Wingdings" pitchFamily="2" charset="2"/>
              <a:buChar char="q"/>
            </a:pPr>
            <a:r>
              <a:rPr lang="en-GB" dirty="0">
                <a:solidFill>
                  <a:srgbClr val="FF0000"/>
                </a:solidFill>
              </a:rPr>
              <a:t>O</a:t>
            </a:r>
            <a:r>
              <a:rPr lang="el-GR" dirty="0">
                <a:solidFill>
                  <a:srgbClr val="FF0000"/>
                </a:solidFill>
              </a:rPr>
              <a:t>ι συλλογικές εμπειρίες αποτελούν γνώση για τον οργανισμό η οποία αποτελεί περιουσιακό του στοιχείο και μεταλαμπαδεύεται </a:t>
            </a:r>
            <a:r>
              <a:rPr lang="el-GR" b="1" dirty="0">
                <a:solidFill>
                  <a:srgbClr val="FF0000"/>
                </a:solidFill>
              </a:rPr>
              <a:t>δομημένα</a:t>
            </a:r>
            <a:r>
              <a:rPr lang="el-GR" dirty="0">
                <a:solidFill>
                  <a:srgbClr val="FF0000"/>
                </a:solidFill>
              </a:rPr>
              <a:t> (</a:t>
            </a:r>
            <a:r>
              <a:rPr lang="en-GB" dirty="0">
                <a:solidFill>
                  <a:srgbClr val="FF0000"/>
                </a:solidFill>
              </a:rPr>
              <a:t>knowledge Transfer)</a:t>
            </a:r>
          </a:p>
          <a:p>
            <a:pPr algn="just">
              <a:buFont typeface="Wingdings" pitchFamily="2" charset="2"/>
              <a:buChar char="q"/>
            </a:pPr>
            <a:endParaRPr lang="en-GB" dirty="0"/>
          </a:p>
          <a:p>
            <a:pPr algn="just">
              <a:buFont typeface="Wingdings" pitchFamily="2" charset="2"/>
              <a:buChar char="q"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54151"/>
            <a:ext cx="8991600" cy="850106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Ανθρώπινο Δυναμικό και Επιχειρησιακή Ικανότητα Οργανισμών (συν)</a:t>
            </a:r>
            <a:endParaRPr lang="el-GR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502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76567" y="2107095"/>
            <a:ext cx="9561178" cy="355158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l-GR" dirty="0"/>
              <a:t>Το ανθρώπινο δυναμικό ενδυναμώνεται και συμμετέχει στις διοικητικές διαδικασίες</a:t>
            </a:r>
          </a:p>
          <a:p>
            <a:pPr algn="just">
              <a:buFont typeface="Wingdings" pitchFamily="2" charset="2"/>
              <a:buChar char="q"/>
            </a:pPr>
            <a:endParaRPr lang="el-GR" dirty="0"/>
          </a:p>
          <a:p>
            <a:pPr algn="just">
              <a:buFont typeface="Wingdings" pitchFamily="2" charset="2"/>
              <a:buChar char="q"/>
            </a:pPr>
            <a:r>
              <a:rPr lang="el-GR" dirty="0"/>
              <a:t>Οι εργαζόμενοι αναπτύσσουν διάλογο με την υπηρεσία τους</a:t>
            </a:r>
          </a:p>
          <a:p>
            <a:pPr algn="just">
              <a:buFont typeface="Wingdings" pitchFamily="2" charset="2"/>
              <a:buChar char="q"/>
            </a:pPr>
            <a:endParaRPr lang="el-GR" dirty="0"/>
          </a:p>
          <a:p>
            <a:pPr algn="just">
              <a:buFont typeface="Wingdings" pitchFamily="2" charset="2"/>
              <a:buChar char="q"/>
            </a:pPr>
            <a:r>
              <a:rPr lang="el-GR" dirty="0"/>
              <a:t>Η δημόσια υπηρεσία ενδιαφέρεται για τα μέλη της, ανταμείβει και αναγνωρίζει το έργο τους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843" y="274638"/>
            <a:ext cx="9640957" cy="1381884"/>
          </a:xfrm>
        </p:spPr>
        <p:txBody>
          <a:bodyPr>
            <a:normAutofit/>
          </a:bodyPr>
          <a:lstStyle/>
          <a:p>
            <a:r>
              <a:rPr lang="el-GR" b="1" dirty="0"/>
              <a:t>Ανθρώπινο Δυναμικό και Επιχειρησιακή Ικανότητα Οργανισμών (συν)</a:t>
            </a:r>
            <a:endParaRPr lang="el-GR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259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75520" y="116632"/>
            <a:ext cx="7886700" cy="621506"/>
          </a:xfrm>
        </p:spPr>
        <p:txBody>
          <a:bodyPr>
            <a:normAutofit/>
          </a:bodyPr>
          <a:lstStyle/>
          <a:p>
            <a:pPr algn="ctr"/>
            <a:r>
              <a:rPr lang="el-GR" sz="1800" b="1" i="1" dirty="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+mn-cs"/>
              </a:rPr>
              <a:t>Πολιτική Ανάπτυξης Ανθρώπινου Δυναμικού </a:t>
            </a: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</p:nvPr>
        </p:nvGraphicFramePr>
        <p:xfrm>
          <a:off x="1775520" y="738138"/>
          <a:ext cx="8263830" cy="5787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923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135560" y="521642"/>
            <a:ext cx="7886700" cy="499503"/>
          </a:xfrm>
        </p:spPr>
        <p:txBody>
          <a:bodyPr>
            <a:noAutofit/>
          </a:bodyPr>
          <a:lstStyle/>
          <a:p>
            <a:r>
              <a:rPr lang="el-GR" sz="2100" b="1" i="1" dirty="0">
                <a:solidFill>
                  <a:srgbClr val="0000CC"/>
                </a:solidFill>
                <a:latin typeface="Arial" panose="020B0604020202020204" pitchFamily="34" charset="0"/>
              </a:rPr>
              <a:t>Πολιτική  ανάπτυξης ανθρώπινου δυναμικού</a:t>
            </a:r>
            <a:endParaRPr lang="el-GR" sz="21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</p:nvPr>
        </p:nvGraphicFramePr>
        <p:xfrm>
          <a:off x="2135561" y="2148951"/>
          <a:ext cx="8209950" cy="4304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2911079" y="2350294"/>
            <a:ext cx="2608660" cy="3024188"/>
            <a:chOff x="2411413" y="2763838"/>
            <a:chExt cx="3429000" cy="3735387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2546350" y="2763838"/>
              <a:ext cx="1716088" cy="1655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l-GR" sz="135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DejaVu Sans" pitchFamily="34" charset="0"/>
                <a:cs typeface="DejaVu Sans" pitchFamily="34" charset="0"/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2546350" y="2763838"/>
              <a:ext cx="1716088" cy="1655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altLang="el-GR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jaVu Sans" pitchFamily="34" charset="0"/>
                <a:cs typeface="DejaVu Sans" pitchFamily="34" charset="0"/>
              </a:endParaRP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2411413" y="4559300"/>
              <a:ext cx="1716088" cy="163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altLang="el-GR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jaVu Sans" pitchFamily="34" charset="0"/>
                <a:cs typeface="DejaVu Sans" pitchFamily="34" charset="0"/>
              </a:endParaRPr>
            </a:p>
          </p:txBody>
        </p:sp>
        <p:sp>
          <p:nvSpPr>
            <p:cNvPr id="9" name="AutoShape 14"/>
            <p:cNvSpPr>
              <a:spLocks noChangeArrowheads="1"/>
            </p:cNvSpPr>
            <p:nvPr/>
          </p:nvSpPr>
          <p:spPr bwMode="auto">
            <a:xfrm>
              <a:off x="2544763" y="3206750"/>
              <a:ext cx="3270250" cy="3243263"/>
            </a:xfrm>
            <a:custGeom>
              <a:avLst/>
              <a:gdLst>
                <a:gd name="T0" fmla="*/ 33695536 w 21600"/>
                <a:gd name="T1" fmla="*/ 120797883 h 21600"/>
                <a:gd name="T2" fmla="*/ 61843758 w 21600"/>
                <a:gd name="T3" fmla="*/ 261390631 h 21600"/>
                <a:gd name="T4" fmla="*/ 139045428 w 21600"/>
                <a:gd name="T5" fmla="*/ 181241945 h 21600"/>
                <a:gd name="T6" fmla="*/ 122197736 w 21600"/>
                <a:gd name="T7" fmla="*/ -34787449 h 21600"/>
                <a:gd name="T8" fmla="*/ 284302817 w 21600"/>
                <a:gd name="T9" fmla="*/ 26738751 h 21600"/>
                <a:gd name="T10" fmla="*/ 221725524 w 21600"/>
                <a:gd name="T11" fmla="*/ 186179513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8580" y="5789"/>
                  </a:moveTo>
                  <a:cubicBezTo>
                    <a:pt x="6598" y="6667"/>
                    <a:pt x="5320" y="8632"/>
                    <a:pt x="5320" y="10799"/>
                  </a:cubicBezTo>
                  <a:cubicBezTo>
                    <a:pt x="5319" y="10978"/>
                    <a:pt x="5328" y="11157"/>
                    <a:pt x="5346" y="11334"/>
                  </a:cubicBezTo>
                  <a:lnTo>
                    <a:pt x="51" y="11853"/>
                  </a:lnTo>
                  <a:cubicBezTo>
                    <a:pt x="17" y="11503"/>
                    <a:pt x="0" y="11151"/>
                    <a:pt x="0" y="10800"/>
                  </a:cubicBezTo>
                  <a:cubicBezTo>
                    <a:pt x="-1" y="6527"/>
                    <a:pt x="2518" y="2656"/>
                    <a:pt x="6425" y="925"/>
                  </a:cubicBezTo>
                  <a:lnTo>
                    <a:pt x="5331" y="-1543"/>
                  </a:lnTo>
                  <a:lnTo>
                    <a:pt x="12403" y="1186"/>
                  </a:lnTo>
                  <a:lnTo>
                    <a:pt x="9673" y="8258"/>
                  </a:lnTo>
                  <a:lnTo>
                    <a:pt x="8580" y="5789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266700" indent="-2667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266700" marR="0" lvl="0" indent="-266700" algn="l" defTabSz="914400" rtl="0" eaLnBrk="1" fontAlgn="auto" latinLnBrk="0" hangingPunct="1">
                <a:lnSpc>
                  <a:spcPct val="80000"/>
                </a:lnSpc>
                <a:spcBef>
                  <a:spcPct val="40000"/>
                </a:spcBef>
                <a:spcAft>
                  <a:spcPct val="10000"/>
                </a:spcAft>
                <a:buClrTx/>
                <a:buSzPct val="85000"/>
                <a:buFont typeface="Wingdings" panose="05000000000000000000" pitchFamily="2" charset="2"/>
                <a:buNone/>
                <a:tabLst/>
                <a:defRPr/>
              </a:pPr>
              <a:endParaRPr kumimoji="0" lang="en-GB" altLang="el-GR" sz="135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DejaVu Sans" pitchFamily="34" charset="0"/>
                <a:cs typeface="DejaVu Sans" pitchFamily="34" charset="0"/>
              </a:endParaRPr>
            </a:p>
            <a:p>
              <a:pPr marL="266700" marR="0" lvl="0" indent="-266700" algn="l" defTabSz="914400" rtl="0" eaLnBrk="1" fontAlgn="auto" latinLnBrk="0" hangingPunct="1">
                <a:lnSpc>
                  <a:spcPct val="80000"/>
                </a:lnSpc>
                <a:spcBef>
                  <a:spcPct val="40000"/>
                </a:spcBef>
                <a:spcAft>
                  <a:spcPct val="10000"/>
                </a:spcAft>
                <a:buClrTx/>
                <a:buSzPct val="85000"/>
                <a:buFont typeface="Wingdings" panose="05000000000000000000" pitchFamily="2" charset="2"/>
                <a:buAutoNum type="arabicPeriod"/>
                <a:tabLst/>
                <a:defRPr/>
              </a:pPr>
              <a:endParaRPr kumimoji="0" lang="en-GB" altLang="el-GR" sz="135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DejaVu Sans" pitchFamily="34" charset="0"/>
                <a:cs typeface="DejaVu Sans" pitchFamily="34" charset="0"/>
              </a:endParaRPr>
            </a:p>
            <a:p>
              <a:pPr marL="266700" marR="0" lvl="0" indent="-266700" algn="l" defTabSz="914400" rtl="0" eaLnBrk="1" fontAlgn="auto" latinLnBrk="0" hangingPunct="1">
                <a:lnSpc>
                  <a:spcPct val="80000"/>
                </a:lnSpc>
                <a:spcBef>
                  <a:spcPct val="40000"/>
                </a:spcBef>
                <a:spcAft>
                  <a:spcPct val="10000"/>
                </a:spcAft>
                <a:buClrTx/>
                <a:buSzPct val="85000"/>
                <a:buFont typeface="Wingdings" panose="05000000000000000000" pitchFamily="2" charset="2"/>
                <a:buAutoNum type="arabicPeriod"/>
                <a:tabLst/>
                <a:defRPr/>
              </a:pPr>
              <a:endParaRPr kumimoji="0" lang="en-GB" altLang="el-GR" sz="135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DejaVu Sans" pitchFamily="34" charset="0"/>
                <a:cs typeface="DejaVu Sans" pitchFamily="34" charset="0"/>
              </a:endParaRPr>
            </a:p>
            <a:p>
              <a:pPr marL="266700" marR="0" lvl="0" indent="-266700" algn="l" defTabSz="914400" rtl="0" eaLnBrk="1" fontAlgn="auto" latinLnBrk="0" hangingPunct="1">
                <a:lnSpc>
                  <a:spcPct val="80000"/>
                </a:lnSpc>
                <a:spcBef>
                  <a:spcPct val="40000"/>
                </a:spcBef>
                <a:spcAft>
                  <a:spcPct val="10000"/>
                </a:spcAft>
                <a:buClrTx/>
                <a:buSzPct val="85000"/>
                <a:buFont typeface="Wingdings" panose="05000000000000000000" pitchFamily="2" charset="2"/>
                <a:buNone/>
                <a:tabLst/>
                <a:defRPr/>
              </a:pPr>
              <a:endParaRPr kumimoji="0" lang="en-GB" altLang="el-GR" sz="135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DejaVu Sans" pitchFamily="34" charset="0"/>
                <a:cs typeface="DejaVu Sans" pitchFamily="34" charset="0"/>
              </a:endParaRPr>
            </a:p>
            <a:p>
              <a:pPr marL="266700" marR="0" lvl="0" indent="-266700" algn="l" defTabSz="914400" rtl="0" eaLnBrk="1" fontAlgn="auto" latinLnBrk="0" hangingPunct="1">
                <a:lnSpc>
                  <a:spcPct val="80000"/>
                </a:lnSpc>
                <a:spcBef>
                  <a:spcPct val="40000"/>
                </a:spcBef>
                <a:spcAft>
                  <a:spcPct val="10000"/>
                </a:spcAft>
                <a:buClrTx/>
                <a:buSzPct val="85000"/>
                <a:buFont typeface="Wingdings" panose="05000000000000000000" pitchFamily="2" charset="2"/>
                <a:buNone/>
                <a:tabLst/>
                <a:defRPr/>
              </a:pPr>
              <a:endParaRPr kumimoji="0" lang="el-GR" altLang="el-GR" sz="135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DejaVu Sans" pitchFamily="34" charset="0"/>
                <a:cs typeface="DejaVu Sans" pitchFamily="34" charset="0"/>
              </a:endParaRPr>
            </a:p>
          </p:txBody>
        </p:sp>
        <p:sp>
          <p:nvSpPr>
            <p:cNvPr id="10" name="AutoShape 15"/>
            <p:cNvSpPr>
              <a:spLocks noChangeArrowheads="1"/>
            </p:cNvSpPr>
            <p:nvPr/>
          </p:nvSpPr>
          <p:spPr bwMode="auto">
            <a:xfrm rot="-5400000">
              <a:off x="2660651" y="3114675"/>
              <a:ext cx="3140075" cy="3217863"/>
            </a:xfrm>
            <a:custGeom>
              <a:avLst/>
              <a:gdLst>
                <a:gd name="T0" fmla="*/ 23246877 w 21600"/>
                <a:gd name="T1" fmla="*/ 134271293 h 21600"/>
                <a:gd name="T2" fmla="*/ 64605299 w 21600"/>
                <a:gd name="T3" fmla="*/ 281237204 h 21600"/>
                <a:gd name="T4" fmla="*/ 130816687 w 21600"/>
                <a:gd name="T5" fmla="*/ 189577717 h 21600"/>
                <a:gd name="T6" fmla="*/ 111183659 w 21600"/>
                <a:gd name="T7" fmla="*/ -33556650 h 21600"/>
                <a:gd name="T8" fmla="*/ 265817816 w 21600"/>
                <a:gd name="T9" fmla="*/ 28052764 h 21600"/>
                <a:gd name="T10" fmla="*/ 207151038 w 21600"/>
                <a:gd name="T11" fmla="*/ 19046546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8694" y="6119"/>
                  </a:moveTo>
                  <a:cubicBezTo>
                    <a:pt x="6852" y="6948"/>
                    <a:pt x="5668" y="8780"/>
                    <a:pt x="5668" y="10799"/>
                  </a:cubicBezTo>
                  <a:cubicBezTo>
                    <a:pt x="5667" y="11206"/>
                    <a:pt x="5716" y="11611"/>
                    <a:pt x="5811" y="12006"/>
                  </a:cubicBezTo>
                  <a:lnTo>
                    <a:pt x="302" y="13338"/>
                  </a:lnTo>
                  <a:cubicBezTo>
                    <a:pt x="101" y="12507"/>
                    <a:pt x="0" y="11655"/>
                    <a:pt x="0" y="10800"/>
                  </a:cubicBezTo>
                  <a:cubicBezTo>
                    <a:pt x="-1" y="6549"/>
                    <a:pt x="2492" y="2694"/>
                    <a:pt x="6368" y="950"/>
                  </a:cubicBezTo>
                  <a:lnTo>
                    <a:pt x="5261" y="-1512"/>
                  </a:lnTo>
                  <a:lnTo>
                    <a:pt x="12578" y="1264"/>
                  </a:lnTo>
                  <a:lnTo>
                    <a:pt x="9802" y="8582"/>
                  </a:lnTo>
                  <a:lnTo>
                    <a:pt x="8694" y="6119"/>
                  </a:lnTo>
                  <a:close/>
                </a:path>
              </a:pathLst>
            </a:custGeom>
            <a:solidFill>
              <a:srgbClr val="00206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266700" indent="-2667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266700" marR="0" lvl="0" indent="-266700" algn="l" defTabSz="914400" rtl="0" eaLnBrk="1" fontAlgn="auto" latinLnBrk="0" hangingPunct="1">
                <a:lnSpc>
                  <a:spcPct val="80000"/>
                </a:lnSpc>
                <a:spcBef>
                  <a:spcPct val="40000"/>
                </a:spcBef>
                <a:spcAft>
                  <a:spcPct val="10000"/>
                </a:spcAft>
                <a:buClrTx/>
                <a:buSzPct val="85000"/>
                <a:buFont typeface="Wingdings" panose="05000000000000000000" pitchFamily="2" charset="2"/>
                <a:buNone/>
                <a:tabLst/>
                <a:defRPr/>
              </a:pPr>
              <a:endParaRPr kumimoji="0" lang="en-GB" altLang="el-GR" sz="1350" b="1" i="0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Times New Roman" panose="02020603050405020304" pitchFamily="18" charset="0"/>
                <a:ea typeface="DejaVu Sans" pitchFamily="34" charset="0"/>
                <a:cs typeface="DejaVu Sans" pitchFamily="34" charset="0"/>
              </a:endParaRPr>
            </a:p>
            <a:p>
              <a:pPr marL="266700" marR="0" lvl="0" indent="-266700" algn="l" defTabSz="914400" rtl="0" eaLnBrk="1" fontAlgn="auto" latinLnBrk="0" hangingPunct="1">
                <a:lnSpc>
                  <a:spcPct val="80000"/>
                </a:lnSpc>
                <a:spcBef>
                  <a:spcPct val="40000"/>
                </a:spcBef>
                <a:spcAft>
                  <a:spcPct val="10000"/>
                </a:spcAft>
                <a:buClrTx/>
                <a:buSzPct val="85000"/>
                <a:buFont typeface="Wingdings" panose="05000000000000000000" pitchFamily="2" charset="2"/>
                <a:buAutoNum type="arabicPeriod"/>
                <a:tabLst/>
                <a:defRPr/>
              </a:pPr>
              <a:endParaRPr kumimoji="0" lang="en-GB" altLang="el-GR" sz="1350" b="1" i="0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Times New Roman" panose="02020603050405020304" pitchFamily="18" charset="0"/>
                <a:ea typeface="DejaVu Sans" pitchFamily="34" charset="0"/>
                <a:cs typeface="DejaVu Sans" pitchFamily="34" charset="0"/>
              </a:endParaRPr>
            </a:p>
            <a:p>
              <a:pPr marL="266700" marR="0" lvl="0" indent="-266700" algn="l" defTabSz="914400" rtl="0" eaLnBrk="1" fontAlgn="auto" latinLnBrk="0" hangingPunct="1">
                <a:lnSpc>
                  <a:spcPct val="80000"/>
                </a:lnSpc>
                <a:spcBef>
                  <a:spcPct val="40000"/>
                </a:spcBef>
                <a:spcAft>
                  <a:spcPct val="10000"/>
                </a:spcAft>
                <a:buClrTx/>
                <a:buSzPct val="85000"/>
                <a:buFont typeface="Wingdings" panose="05000000000000000000" pitchFamily="2" charset="2"/>
                <a:buAutoNum type="arabicPeriod"/>
                <a:tabLst/>
                <a:defRPr/>
              </a:pPr>
              <a:endParaRPr kumimoji="0" lang="en-GB" altLang="el-GR" sz="1350" b="1" i="0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Times New Roman" panose="02020603050405020304" pitchFamily="18" charset="0"/>
                <a:ea typeface="DejaVu Sans" pitchFamily="34" charset="0"/>
                <a:cs typeface="DejaVu Sans" pitchFamily="34" charset="0"/>
              </a:endParaRPr>
            </a:p>
            <a:p>
              <a:pPr marL="266700" marR="0" lvl="0" indent="-266700" algn="l" defTabSz="914400" rtl="0" eaLnBrk="1" fontAlgn="auto" latinLnBrk="0" hangingPunct="1">
                <a:lnSpc>
                  <a:spcPct val="80000"/>
                </a:lnSpc>
                <a:spcBef>
                  <a:spcPct val="40000"/>
                </a:spcBef>
                <a:spcAft>
                  <a:spcPct val="10000"/>
                </a:spcAft>
                <a:buClrTx/>
                <a:buSzPct val="85000"/>
                <a:buFont typeface="Wingdings" panose="05000000000000000000" pitchFamily="2" charset="2"/>
                <a:buNone/>
                <a:tabLst/>
                <a:defRPr/>
              </a:pPr>
              <a:endParaRPr kumimoji="0" lang="en-GB" altLang="el-GR" sz="1350" b="1" i="0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Times New Roman" panose="02020603050405020304" pitchFamily="18" charset="0"/>
                <a:ea typeface="DejaVu Sans" pitchFamily="34" charset="0"/>
                <a:cs typeface="DejaVu Sans" pitchFamily="34" charset="0"/>
              </a:endParaRPr>
            </a:p>
            <a:p>
              <a:pPr marL="266700" marR="0" lvl="0" indent="-266700" algn="l" defTabSz="914400" rtl="0" eaLnBrk="1" fontAlgn="auto" latinLnBrk="0" hangingPunct="1">
                <a:lnSpc>
                  <a:spcPct val="80000"/>
                </a:lnSpc>
                <a:spcBef>
                  <a:spcPct val="40000"/>
                </a:spcBef>
                <a:spcAft>
                  <a:spcPct val="10000"/>
                </a:spcAft>
                <a:buClrTx/>
                <a:buSzPct val="85000"/>
                <a:buFont typeface="Wingdings" panose="05000000000000000000" pitchFamily="2" charset="2"/>
                <a:buNone/>
                <a:tabLst/>
                <a:defRPr/>
              </a:pPr>
              <a:endParaRPr kumimoji="0" lang="el-GR" altLang="el-GR" sz="1350" b="1" i="0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Times New Roman" panose="02020603050405020304" pitchFamily="18" charset="0"/>
                <a:ea typeface="DejaVu Sans" pitchFamily="34" charset="0"/>
                <a:cs typeface="DejaVu Sans" pitchFamily="34" charset="0"/>
              </a:endParaRP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4125913" y="3051175"/>
              <a:ext cx="1714500" cy="160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altLang="el-GR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jaVu Sans" pitchFamily="34" charset="0"/>
                <a:cs typeface="DejaVu Sans" pitchFamily="34" charset="0"/>
              </a:endParaRPr>
            </a:p>
          </p:txBody>
        </p:sp>
        <p:sp>
          <p:nvSpPr>
            <p:cNvPr id="12" name="Rectangle 17"/>
            <p:cNvSpPr>
              <a:spLocks noChangeArrowheads="1"/>
            </p:cNvSpPr>
            <p:nvPr/>
          </p:nvSpPr>
          <p:spPr bwMode="auto">
            <a:xfrm>
              <a:off x="4125913" y="4656138"/>
              <a:ext cx="1714500" cy="163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altLang="el-GR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ejaVu Sans" pitchFamily="34" charset="0"/>
                <a:cs typeface="DejaVu Sans" pitchFamily="34" charset="0"/>
              </a:endParaRPr>
            </a:p>
          </p:txBody>
        </p:sp>
        <p:sp>
          <p:nvSpPr>
            <p:cNvPr id="13" name="AutoShape 18"/>
            <p:cNvSpPr>
              <a:spLocks noChangeArrowheads="1"/>
            </p:cNvSpPr>
            <p:nvPr/>
          </p:nvSpPr>
          <p:spPr bwMode="auto">
            <a:xfrm rot="10800000">
              <a:off x="2490788" y="2997200"/>
              <a:ext cx="3270250" cy="3244850"/>
            </a:xfrm>
            <a:custGeom>
              <a:avLst/>
              <a:gdLst>
                <a:gd name="T0" fmla="*/ 32870252 w 21600"/>
                <a:gd name="T1" fmla="*/ 122360439 h 21600"/>
                <a:gd name="T2" fmla="*/ 58795159 w 21600"/>
                <a:gd name="T3" fmla="*/ 246300790 h 21600"/>
                <a:gd name="T4" fmla="*/ 134850727 w 21600"/>
                <a:gd name="T5" fmla="*/ 180020222 h 21600"/>
                <a:gd name="T6" fmla="*/ 95287212 w 21600"/>
                <a:gd name="T7" fmla="*/ -21506746 h 21600"/>
                <a:gd name="T8" fmla="*/ 259753232 w 21600"/>
                <a:gd name="T9" fmla="*/ 23424963 h 21600"/>
                <a:gd name="T10" fmla="*/ 214069505 w 21600"/>
                <a:gd name="T11" fmla="*/ 18539135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8010" y="5864"/>
                  </a:moveTo>
                  <a:cubicBezTo>
                    <a:pt x="6231" y="6870"/>
                    <a:pt x="5131" y="8756"/>
                    <a:pt x="5131" y="10799"/>
                  </a:cubicBezTo>
                  <a:cubicBezTo>
                    <a:pt x="5130" y="10826"/>
                    <a:pt x="5131" y="10852"/>
                    <a:pt x="5131" y="10878"/>
                  </a:cubicBezTo>
                  <a:lnTo>
                    <a:pt x="1" y="10949"/>
                  </a:lnTo>
                  <a:cubicBezTo>
                    <a:pt x="0" y="10899"/>
                    <a:pt x="0" y="10849"/>
                    <a:pt x="0" y="10800"/>
                  </a:cubicBezTo>
                  <a:cubicBezTo>
                    <a:pt x="-1" y="6906"/>
                    <a:pt x="2095" y="3313"/>
                    <a:pt x="5485" y="1397"/>
                  </a:cubicBezTo>
                  <a:lnTo>
                    <a:pt x="4157" y="-953"/>
                  </a:lnTo>
                  <a:lnTo>
                    <a:pt x="11332" y="1038"/>
                  </a:lnTo>
                  <a:lnTo>
                    <a:pt x="9339" y="8215"/>
                  </a:lnTo>
                  <a:lnTo>
                    <a:pt x="8010" y="586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266700" indent="-2667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266700" marR="0" lvl="0" indent="-266700" algn="l" defTabSz="914400" rtl="0" eaLnBrk="1" fontAlgn="auto" latinLnBrk="0" hangingPunct="1">
                <a:lnSpc>
                  <a:spcPct val="80000"/>
                </a:lnSpc>
                <a:spcBef>
                  <a:spcPct val="40000"/>
                </a:spcBef>
                <a:spcAft>
                  <a:spcPct val="10000"/>
                </a:spcAft>
                <a:buClrTx/>
                <a:buSzPct val="85000"/>
                <a:buFont typeface="Wingdings" panose="05000000000000000000" pitchFamily="2" charset="2"/>
                <a:buNone/>
                <a:tabLst/>
                <a:defRPr/>
              </a:pPr>
              <a:endParaRPr kumimoji="0" lang="en-GB" altLang="el-GR" sz="1350" b="1" i="0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Times New Roman" panose="02020603050405020304" pitchFamily="18" charset="0"/>
                <a:ea typeface="DejaVu Sans" pitchFamily="34" charset="0"/>
                <a:cs typeface="DejaVu Sans" pitchFamily="34" charset="0"/>
              </a:endParaRPr>
            </a:p>
            <a:p>
              <a:pPr marL="266700" marR="0" lvl="0" indent="-266700" algn="l" defTabSz="914400" rtl="0" eaLnBrk="1" fontAlgn="auto" latinLnBrk="0" hangingPunct="1">
                <a:lnSpc>
                  <a:spcPct val="80000"/>
                </a:lnSpc>
                <a:spcBef>
                  <a:spcPct val="40000"/>
                </a:spcBef>
                <a:spcAft>
                  <a:spcPct val="10000"/>
                </a:spcAft>
                <a:buClrTx/>
                <a:buSzPct val="85000"/>
                <a:buFont typeface="Wingdings" panose="05000000000000000000" pitchFamily="2" charset="2"/>
                <a:buAutoNum type="arabicPeriod"/>
                <a:tabLst/>
                <a:defRPr/>
              </a:pPr>
              <a:endParaRPr kumimoji="0" lang="en-GB" altLang="el-GR" sz="1350" b="1" i="0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Times New Roman" panose="02020603050405020304" pitchFamily="18" charset="0"/>
                <a:ea typeface="DejaVu Sans" pitchFamily="34" charset="0"/>
                <a:cs typeface="DejaVu Sans" pitchFamily="34" charset="0"/>
              </a:endParaRPr>
            </a:p>
            <a:p>
              <a:pPr marL="266700" marR="0" lvl="0" indent="-266700" algn="l" defTabSz="914400" rtl="0" eaLnBrk="1" fontAlgn="auto" latinLnBrk="0" hangingPunct="1">
                <a:lnSpc>
                  <a:spcPct val="80000"/>
                </a:lnSpc>
                <a:spcBef>
                  <a:spcPct val="40000"/>
                </a:spcBef>
                <a:spcAft>
                  <a:spcPct val="10000"/>
                </a:spcAft>
                <a:buClrTx/>
                <a:buSzPct val="85000"/>
                <a:buFont typeface="Wingdings" panose="05000000000000000000" pitchFamily="2" charset="2"/>
                <a:buAutoNum type="arabicPeriod"/>
                <a:tabLst/>
                <a:defRPr/>
              </a:pPr>
              <a:endParaRPr kumimoji="0" lang="en-GB" altLang="el-GR" sz="1350" b="1" i="0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Times New Roman" panose="02020603050405020304" pitchFamily="18" charset="0"/>
                <a:ea typeface="DejaVu Sans" pitchFamily="34" charset="0"/>
                <a:cs typeface="DejaVu Sans" pitchFamily="34" charset="0"/>
              </a:endParaRPr>
            </a:p>
            <a:p>
              <a:pPr marL="266700" marR="0" lvl="0" indent="-266700" algn="l" defTabSz="914400" rtl="0" eaLnBrk="1" fontAlgn="auto" latinLnBrk="0" hangingPunct="1">
                <a:lnSpc>
                  <a:spcPct val="80000"/>
                </a:lnSpc>
                <a:spcBef>
                  <a:spcPct val="40000"/>
                </a:spcBef>
                <a:spcAft>
                  <a:spcPct val="10000"/>
                </a:spcAft>
                <a:buClrTx/>
                <a:buSzPct val="85000"/>
                <a:buFont typeface="Wingdings" panose="05000000000000000000" pitchFamily="2" charset="2"/>
                <a:buNone/>
                <a:tabLst/>
                <a:defRPr/>
              </a:pPr>
              <a:endParaRPr kumimoji="0" lang="en-GB" altLang="el-GR" sz="1350" b="1" i="0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Times New Roman" panose="02020603050405020304" pitchFamily="18" charset="0"/>
                <a:ea typeface="DejaVu Sans" pitchFamily="34" charset="0"/>
                <a:cs typeface="DejaVu Sans" pitchFamily="34" charset="0"/>
              </a:endParaRPr>
            </a:p>
            <a:p>
              <a:pPr marL="266700" marR="0" lvl="0" indent="-266700" algn="l" defTabSz="914400" rtl="0" eaLnBrk="1" fontAlgn="auto" latinLnBrk="0" hangingPunct="1">
                <a:lnSpc>
                  <a:spcPct val="80000"/>
                </a:lnSpc>
                <a:spcBef>
                  <a:spcPct val="40000"/>
                </a:spcBef>
                <a:spcAft>
                  <a:spcPct val="10000"/>
                </a:spcAft>
                <a:buClrTx/>
                <a:buSzPct val="85000"/>
                <a:buFont typeface="Wingdings" panose="05000000000000000000" pitchFamily="2" charset="2"/>
                <a:buNone/>
                <a:tabLst/>
                <a:defRPr/>
              </a:pPr>
              <a:endParaRPr kumimoji="0" lang="el-GR" altLang="el-GR" sz="1350" b="1" i="0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Times New Roman" panose="02020603050405020304" pitchFamily="18" charset="0"/>
                <a:ea typeface="DejaVu Sans" pitchFamily="34" charset="0"/>
                <a:cs typeface="DejaVu Sans" pitchFamily="34" charset="0"/>
              </a:endParaRPr>
            </a:p>
          </p:txBody>
        </p:sp>
        <p:sp>
          <p:nvSpPr>
            <p:cNvPr id="14" name="WordArt 19"/>
            <p:cNvSpPr>
              <a:spLocks noChangeArrowheads="1" noChangeShapeType="1" noTextEdit="1"/>
            </p:cNvSpPr>
            <p:nvPr/>
          </p:nvSpPr>
          <p:spPr bwMode="auto">
            <a:xfrm rot="-2640000">
              <a:off x="4165601" y="5194300"/>
              <a:ext cx="1323975" cy="54927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050" b="0" i="0" u="none" strike="noStrike" kern="1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Calibri"/>
                  <a:ea typeface="+mn-lt"/>
                  <a:cs typeface="+mn-lt"/>
                </a:rPr>
                <a:t>2.Ανασκόπηση</a:t>
              </a:r>
            </a:p>
          </p:txBody>
        </p:sp>
        <p:sp>
          <p:nvSpPr>
            <p:cNvPr id="15" name="WordArt 20"/>
            <p:cNvSpPr>
              <a:spLocks noChangeArrowheads="1" noChangeShapeType="1" noTextEdit="1"/>
            </p:cNvSpPr>
            <p:nvPr/>
          </p:nvSpPr>
          <p:spPr bwMode="auto">
            <a:xfrm rot="2640000">
              <a:off x="2643188" y="5186363"/>
              <a:ext cx="1544638" cy="36353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050" b="0" i="0" u="none" strike="noStrike" kern="10" cap="none" spc="0" normalizeH="0" baseline="0" noProof="0">
                  <a:ln>
                    <a:noFill/>
                  </a:ln>
                  <a:solidFill>
                    <a:srgbClr val="C0C0C0"/>
                  </a:solidFill>
                  <a:effectLst/>
                  <a:uLnTx/>
                  <a:uFillTx/>
                  <a:latin typeface="Calibri"/>
                  <a:ea typeface="+mn-lt"/>
                  <a:cs typeface="+mn-lt"/>
                </a:rPr>
                <a:t>3.Αξιολόγηση</a:t>
              </a:r>
            </a:p>
          </p:txBody>
        </p:sp>
        <p:sp>
          <p:nvSpPr>
            <p:cNvPr id="16" name="AutoShape 21"/>
            <p:cNvSpPr>
              <a:spLocks noChangeArrowheads="1"/>
            </p:cNvSpPr>
            <p:nvPr/>
          </p:nvSpPr>
          <p:spPr bwMode="auto">
            <a:xfrm rot="5400000">
              <a:off x="2582714" y="3084169"/>
              <a:ext cx="3191256" cy="3324142"/>
            </a:xfrm>
            <a:custGeom>
              <a:avLst/>
              <a:gdLst>
                <a:gd name="G0" fmla="+- -7247272 0 0"/>
                <a:gd name="G1" fmla="+- 11192014 0 0"/>
                <a:gd name="G2" fmla="+- -7247272 0 11192014"/>
                <a:gd name="G3" fmla="+- 10800 0 0"/>
                <a:gd name="G4" fmla="+- 0 0 -724727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4 0 0"/>
                <a:gd name="G9" fmla="+- 0 0 11192014"/>
                <a:gd name="G10" fmla="+- 5404 0 2700"/>
                <a:gd name="G11" fmla="cos G10 -7247272"/>
                <a:gd name="G12" fmla="sin G10 -7247272"/>
                <a:gd name="G13" fmla="cos 13500 -7247272"/>
                <a:gd name="G14" fmla="sin 13500 -7247272"/>
                <a:gd name="G15" fmla="+- G11 10800 0"/>
                <a:gd name="G16" fmla="+- G12 10800 0"/>
                <a:gd name="G17" fmla="+- G13 10800 0"/>
                <a:gd name="G18" fmla="+- G14 10800 0"/>
                <a:gd name="G19" fmla="*/ 5404 1 2"/>
                <a:gd name="G20" fmla="+- G19 5400 0"/>
                <a:gd name="G21" fmla="cos G20 -7247272"/>
                <a:gd name="G22" fmla="sin G20 -7247272"/>
                <a:gd name="G23" fmla="+- G21 10800 0"/>
                <a:gd name="G24" fmla="+- G12 G23 G22"/>
                <a:gd name="G25" fmla="+- G22 G23 G11"/>
                <a:gd name="G26" fmla="cos 10800 -7247272"/>
                <a:gd name="G27" fmla="sin 10800 -7247272"/>
                <a:gd name="G28" fmla="cos 5404 -7247272"/>
                <a:gd name="G29" fmla="sin 5404 -724727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11192014"/>
                <a:gd name="G36" fmla="sin G34 11192014"/>
                <a:gd name="G37" fmla="+/ 11192014 -724727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4 G39"/>
                <a:gd name="G43" fmla="sin 540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455 w 21600"/>
                <a:gd name="T5" fmla="*/ 5384 h 21600"/>
                <a:gd name="T6" fmla="*/ 2802 w 21600"/>
                <a:gd name="T7" fmla="*/ 12098 h 21600"/>
                <a:gd name="T8" fmla="*/ 6124 w 21600"/>
                <a:gd name="T9" fmla="*/ 8090 h 21600"/>
                <a:gd name="T10" fmla="*/ 6053 w 21600"/>
                <a:gd name="T11" fmla="*/ -1839 h 21600"/>
                <a:gd name="T12" fmla="*/ 13004 w 21600"/>
                <a:gd name="T13" fmla="*/ 1317 h 21600"/>
                <a:gd name="T14" fmla="*/ 9849 w 21600"/>
                <a:gd name="T15" fmla="*/ 8268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8900" y="5741"/>
                  </a:moveTo>
                  <a:cubicBezTo>
                    <a:pt x="6792" y="6532"/>
                    <a:pt x="5396" y="8548"/>
                    <a:pt x="5396" y="10799"/>
                  </a:cubicBezTo>
                  <a:cubicBezTo>
                    <a:pt x="5395" y="11090"/>
                    <a:pt x="5419" y="11379"/>
                    <a:pt x="5465" y="11666"/>
                  </a:cubicBezTo>
                  <a:lnTo>
                    <a:pt x="139" y="12531"/>
                  </a:lnTo>
                  <a:cubicBezTo>
                    <a:pt x="46" y="11958"/>
                    <a:pt x="0" y="11379"/>
                    <a:pt x="0" y="10800"/>
                  </a:cubicBezTo>
                  <a:cubicBezTo>
                    <a:pt x="-1" y="6300"/>
                    <a:pt x="2790" y="2271"/>
                    <a:pt x="7002" y="689"/>
                  </a:cubicBezTo>
                  <a:lnTo>
                    <a:pt x="6053" y="-1839"/>
                  </a:lnTo>
                  <a:lnTo>
                    <a:pt x="13004" y="1317"/>
                  </a:lnTo>
                  <a:lnTo>
                    <a:pt x="9849" y="8268"/>
                  </a:lnTo>
                  <a:lnTo>
                    <a:pt x="8900" y="574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200025" marR="0" lvl="0" indent="-200025" algn="l" defTabSz="914400" rtl="0" eaLnBrk="1" fontAlgn="auto" latinLnBrk="0" hangingPunct="1">
                <a:lnSpc>
                  <a:spcPct val="80000"/>
                </a:lnSpc>
                <a:spcBef>
                  <a:spcPct val="40000"/>
                </a:spcBef>
                <a:spcAft>
                  <a:spcPct val="10000"/>
                </a:spcAft>
                <a:buClrTx/>
                <a:buSzPct val="85000"/>
                <a:buFontTx/>
                <a:buNone/>
                <a:tabLst/>
                <a:defRPr/>
              </a:pPr>
              <a:endParaRPr kumimoji="0" lang="en-GB" sz="1350" b="1" i="0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  <a:p>
              <a:pPr marL="200025" marR="0" lvl="0" indent="-200025" algn="l" defTabSz="914400" rtl="0" eaLnBrk="1" fontAlgn="auto" latinLnBrk="0" hangingPunct="1">
                <a:lnSpc>
                  <a:spcPct val="80000"/>
                </a:lnSpc>
                <a:spcBef>
                  <a:spcPct val="40000"/>
                </a:spcBef>
                <a:spcAft>
                  <a:spcPct val="10000"/>
                </a:spcAft>
                <a:buClrTx/>
                <a:buSzPct val="85000"/>
                <a:buFont typeface="Wingdings" pitchFamily="2" charset="2"/>
                <a:buAutoNum type="arabicPeriod"/>
                <a:tabLst/>
                <a:defRPr/>
              </a:pPr>
              <a:endParaRPr kumimoji="0" lang="en-GB" sz="1350" b="1" i="0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  <a:p>
              <a:pPr marL="200025" marR="0" lvl="0" indent="-200025" algn="l" defTabSz="914400" rtl="0" eaLnBrk="1" fontAlgn="auto" latinLnBrk="0" hangingPunct="1">
                <a:lnSpc>
                  <a:spcPct val="80000"/>
                </a:lnSpc>
                <a:spcBef>
                  <a:spcPct val="40000"/>
                </a:spcBef>
                <a:spcAft>
                  <a:spcPct val="10000"/>
                </a:spcAft>
                <a:buClrTx/>
                <a:buSzPct val="85000"/>
                <a:buFont typeface="Wingdings" pitchFamily="2" charset="2"/>
                <a:buAutoNum type="arabicPeriod"/>
                <a:tabLst/>
                <a:defRPr/>
              </a:pPr>
              <a:endParaRPr kumimoji="0" lang="en-GB" sz="1350" b="1" i="0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  <a:p>
              <a:pPr marL="200025" marR="0" lvl="0" indent="-200025" algn="l" defTabSz="914400" rtl="0" eaLnBrk="1" fontAlgn="auto" latinLnBrk="0" hangingPunct="1">
                <a:lnSpc>
                  <a:spcPct val="80000"/>
                </a:lnSpc>
                <a:spcBef>
                  <a:spcPct val="40000"/>
                </a:spcBef>
                <a:spcAft>
                  <a:spcPct val="10000"/>
                </a:spcAft>
                <a:buClrTx/>
                <a:buSzPct val="85000"/>
                <a:buFontTx/>
                <a:buNone/>
                <a:tabLst/>
                <a:defRPr/>
              </a:pPr>
              <a:endParaRPr kumimoji="0" lang="en-GB" sz="1350" b="1" i="0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  <a:p>
              <a:pPr marL="200025" marR="0" lvl="0" indent="-200025" algn="l" defTabSz="914400" rtl="0" eaLnBrk="1" fontAlgn="auto" latinLnBrk="0" hangingPunct="1">
                <a:lnSpc>
                  <a:spcPct val="80000"/>
                </a:lnSpc>
                <a:spcBef>
                  <a:spcPct val="40000"/>
                </a:spcBef>
                <a:spcAft>
                  <a:spcPct val="10000"/>
                </a:spcAft>
                <a:buClrTx/>
                <a:buSzPct val="85000"/>
                <a:buFontTx/>
                <a:buNone/>
                <a:tabLst/>
                <a:defRPr/>
              </a:pPr>
              <a:endParaRPr kumimoji="0" lang="el-GR" sz="1350" b="1" i="0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7" name="AutoShape 22"/>
            <p:cNvSpPr>
              <a:spLocks noChangeArrowheads="1"/>
            </p:cNvSpPr>
            <p:nvPr/>
          </p:nvSpPr>
          <p:spPr bwMode="auto">
            <a:xfrm>
              <a:off x="2568576" y="3254375"/>
              <a:ext cx="3270250" cy="3244850"/>
            </a:xfrm>
            <a:custGeom>
              <a:avLst/>
              <a:gdLst>
                <a:gd name="T0" fmla="*/ 146472226 w 21600"/>
                <a:gd name="T1" fmla="*/ 21235891 h 21600"/>
                <a:gd name="T2" fmla="*/ 170746717 w 21600"/>
                <a:gd name="T3" fmla="*/ 76300394 h 21600"/>
                <a:gd name="T4" fmla="*/ 196259058 w 21600"/>
                <a:gd name="T5" fmla="*/ 130823339 h 21600"/>
                <a:gd name="T6" fmla="*/ 122197736 w 21600"/>
                <a:gd name="T7" fmla="*/ -34821447 h 21600"/>
                <a:gd name="T8" fmla="*/ 284302817 w 21600"/>
                <a:gd name="T9" fmla="*/ 26764905 h 21600"/>
                <a:gd name="T10" fmla="*/ 221725524 w 21600"/>
                <a:gd name="T11" fmla="*/ 18636165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8580" y="5789"/>
                  </a:moveTo>
                  <a:cubicBezTo>
                    <a:pt x="8568" y="5794"/>
                    <a:pt x="8556" y="5800"/>
                    <a:pt x="8544" y="5805"/>
                  </a:cubicBezTo>
                  <a:lnTo>
                    <a:pt x="6355" y="957"/>
                  </a:lnTo>
                  <a:cubicBezTo>
                    <a:pt x="6378" y="946"/>
                    <a:pt x="6401" y="936"/>
                    <a:pt x="6425" y="925"/>
                  </a:cubicBezTo>
                  <a:lnTo>
                    <a:pt x="5331" y="-1543"/>
                  </a:lnTo>
                  <a:lnTo>
                    <a:pt x="12403" y="1186"/>
                  </a:lnTo>
                  <a:lnTo>
                    <a:pt x="9673" y="8258"/>
                  </a:lnTo>
                  <a:lnTo>
                    <a:pt x="8580" y="5789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266700" indent="-2667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266700" marR="0" lvl="0" indent="-266700" algn="l" defTabSz="914400" rtl="0" eaLnBrk="1" fontAlgn="auto" latinLnBrk="0" hangingPunct="1">
                <a:lnSpc>
                  <a:spcPct val="80000"/>
                </a:lnSpc>
                <a:spcBef>
                  <a:spcPct val="40000"/>
                </a:spcBef>
                <a:spcAft>
                  <a:spcPct val="10000"/>
                </a:spcAft>
                <a:buClrTx/>
                <a:buSzPct val="85000"/>
                <a:buFont typeface="Wingdings" panose="05000000000000000000" pitchFamily="2" charset="2"/>
                <a:buNone/>
                <a:tabLst/>
                <a:defRPr/>
              </a:pPr>
              <a:endParaRPr kumimoji="0" lang="en-GB" altLang="el-GR" sz="1350" b="1" i="0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Times New Roman" panose="02020603050405020304" pitchFamily="18" charset="0"/>
                <a:ea typeface="DejaVu Sans" pitchFamily="34" charset="0"/>
                <a:cs typeface="DejaVu Sans" pitchFamily="34" charset="0"/>
              </a:endParaRPr>
            </a:p>
            <a:p>
              <a:pPr marL="266700" marR="0" lvl="0" indent="-266700" algn="l" defTabSz="914400" rtl="0" eaLnBrk="1" fontAlgn="auto" latinLnBrk="0" hangingPunct="1">
                <a:lnSpc>
                  <a:spcPct val="80000"/>
                </a:lnSpc>
                <a:spcBef>
                  <a:spcPct val="40000"/>
                </a:spcBef>
                <a:spcAft>
                  <a:spcPct val="10000"/>
                </a:spcAft>
                <a:buClrTx/>
                <a:buSzPct val="85000"/>
                <a:buFont typeface="Wingdings" panose="05000000000000000000" pitchFamily="2" charset="2"/>
                <a:buAutoNum type="arabicPeriod"/>
                <a:tabLst/>
                <a:defRPr/>
              </a:pPr>
              <a:endParaRPr kumimoji="0" lang="en-GB" altLang="el-GR" sz="1350" b="1" i="0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Times New Roman" panose="02020603050405020304" pitchFamily="18" charset="0"/>
                <a:ea typeface="DejaVu Sans" pitchFamily="34" charset="0"/>
                <a:cs typeface="DejaVu Sans" pitchFamily="34" charset="0"/>
              </a:endParaRPr>
            </a:p>
            <a:p>
              <a:pPr marL="266700" marR="0" lvl="0" indent="-266700" algn="l" defTabSz="914400" rtl="0" eaLnBrk="1" fontAlgn="auto" latinLnBrk="0" hangingPunct="1">
                <a:lnSpc>
                  <a:spcPct val="80000"/>
                </a:lnSpc>
                <a:spcBef>
                  <a:spcPct val="40000"/>
                </a:spcBef>
                <a:spcAft>
                  <a:spcPct val="10000"/>
                </a:spcAft>
                <a:buClrTx/>
                <a:buSzPct val="85000"/>
                <a:buFont typeface="Wingdings" panose="05000000000000000000" pitchFamily="2" charset="2"/>
                <a:buAutoNum type="arabicPeriod"/>
                <a:tabLst/>
                <a:defRPr/>
              </a:pPr>
              <a:endParaRPr kumimoji="0" lang="en-GB" altLang="el-GR" sz="1350" b="1" i="0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Times New Roman" panose="02020603050405020304" pitchFamily="18" charset="0"/>
                <a:ea typeface="DejaVu Sans" pitchFamily="34" charset="0"/>
                <a:cs typeface="DejaVu Sans" pitchFamily="34" charset="0"/>
              </a:endParaRPr>
            </a:p>
            <a:p>
              <a:pPr marL="266700" marR="0" lvl="0" indent="-266700" algn="l" defTabSz="914400" rtl="0" eaLnBrk="1" fontAlgn="auto" latinLnBrk="0" hangingPunct="1">
                <a:lnSpc>
                  <a:spcPct val="80000"/>
                </a:lnSpc>
                <a:spcBef>
                  <a:spcPct val="40000"/>
                </a:spcBef>
                <a:spcAft>
                  <a:spcPct val="10000"/>
                </a:spcAft>
                <a:buClrTx/>
                <a:buSzPct val="85000"/>
                <a:buFont typeface="Wingdings" panose="05000000000000000000" pitchFamily="2" charset="2"/>
                <a:buNone/>
                <a:tabLst/>
                <a:defRPr/>
              </a:pPr>
              <a:endParaRPr kumimoji="0" lang="en-GB" altLang="el-GR" sz="1350" b="1" i="0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Times New Roman" panose="02020603050405020304" pitchFamily="18" charset="0"/>
                <a:ea typeface="DejaVu Sans" pitchFamily="34" charset="0"/>
                <a:cs typeface="DejaVu Sans" pitchFamily="34" charset="0"/>
              </a:endParaRPr>
            </a:p>
            <a:p>
              <a:pPr marL="266700" marR="0" lvl="0" indent="-266700" algn="l" defTabSz="914400" rtl="0" eaLnBrk="1" fontAlgn="auto" latinLnBrk="0" hangingPunct="1">
                <a:lnSpc>
                  <a:spcPct val="80000"/>
                </a:lnSpc>
                <a:spcBef>
                  <a:spcPct val="40000"/>
                </a:spcBef>
                <a:spcAft>
                  <a:spcPct val="10000"/>
                </a:spcAft>
                <a:buClrTx/>
                <a:buSzPct val="85000"/>
                <a:buFont typeface="Wingdings" panose="05000000000000000000" pitchFamily="2" charset="2"/>
                <a:buNone/>
                <a:tabLst/>
                <a:defRPr/>
              </a:pPr>
              <a:endParaRPr kumimoji="0" lang="el-GR" altLang="el-GR" sz="1350" b="1" i="0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Times New Roman" panose="02020603050405020304" pitchFamily="18" charset="0"/>
                <a:ea typeface="DejaVu Sans" pitchFamily="34" charset="0"/>
                <a:cs typeface="DejaVu Sans" pitchFamily="34" charset="0"/>
              </a:endParaRPr>
            </a:p>
          </p:txBody>
        </p:sp>
        <p:sp>
          <p:nvSpPr>
            <p:cNvPr id="18" name="WordArt 23"/>
            <p:cNvSpPr>
              <a:spLocks noChangeArrowheads="1" noChangeShapeType="1" noTextEdit="1"/>
            </p:cNvSpPr>
            <p:nvPr/>
          </p:nvSpPr>
          <p:spPr bwMode="auto">
            <a:xfrm rot="-3249430">
              <a:off x="3299368" y="3823552"/>
              <a:ext cx="1200759" cy="9747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2004132"/>
                </a:avLst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200" b="0" i="0" u="none" strike="noStrike" kern="1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lt"/>
                  <a:cs typeface="+mn-lt"/>
                </a:rPr>
                <a:t>4.Αναγνώριση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200" b="0" i="0" u="none" strike="noStrike" kern="1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lt"/>
                  <a:cs typeface="+mn-lt"/>
                </a:rPr>
                <a:t>  &amp; Ανταμοιβή </a:t>
              </a:r>
            </a:p>
          </p:txBody>
        </p:sp>
        <p:sp>
          <p:nvSpPr>
            <p:cNvPr id="19" name="WordArt 24"/>
            <p:cNvSpPr>
              <a:spLocks noChangeArrowheads="1" noChangeShapeType="1" noTextEdit="1"/>
            </p:cNvSpPr>
            <p:nvPr/>
          </p:nvSpPr>
          <p:spPr bwMode="auto">
            <a:xfrm rot="3077316">
              <a:off x="4197047" y="3744351"/>
              <a:ext cx="1425421" cy="7291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2289548"/>
                </a:avLst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050" b="0" i="0" u="none" strike="noStrike" kern="1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lt"/>
                  <a:cs typeface="+mn-lt"/>
                </a:rPr>
                <a:t>1.Στοχοθέτηση</a:t>
              </a:r>
            </a:p>
          </p:txBody>
        </p:sp>
      </p:grpSp>
      <p:sp>
        <p:nvSpPr>
          <p:cNvPr id="20" name="Τίτλος 1"/>
          <p:cNvSpPr txBox="1">
            <a:spLocks/>
          </p:cNvSpPr>
          <p:nvPr/>
        </p:nvSpPr>
        <p:spPr>
          <a:xfrm>
            <a:off x="2147784" y="1243982"/>
            <a:ext cx="7886700" cy="55766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Η αξιολόγηση της απόδοσης θα πρέπει να επηρεάζει όλες της αποφάσεις στο πλαίσιο της πολιτικής ανθρώπινων πόρων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1541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9556" y="3550784"/>
            <a:ext cx="7992888" cy="1354162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Προγραμματισμός και Στρατηγική ΔΑΔ στη Δημόσια Διοίκηση</a:t>
            </a:r>
            <a:br>
              <a:rPr lang="el-GR" dirty="0"/>
            </a:br>
            <a:r>
              <a:rPr lang="el-GR" b="1" dirty="0"/>
              <a:t/>
            </a:r>
            <a:br>
              <a:rPr lang="el-GR" b="1" dirty="0"/>
            </a:br>
            <a:endParaRPr lang="el-GR" dirty="0"/>
          </a:p>
        </p:txBody>
      </p:sp>
      <p:pic>
        <p:nvPicPr>
          <p:cNvPr id="6146" name="Εικόνα 1" descr="Περιγραφή: logoG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59" y="162347"/>
            <a:ext cx="21431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7459649" y="16234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400" b="1" dirty="0"/>
              <a:t>ΕΘΝΙΚΗ ΣΧΟΛΗ ΔΗΜΟΣΙΑΣ ΔΙΟΙΚΗΣΗΣ &amp; ΑΥΤΟΔΙΟΙΚΗΣΗΣ</a:t>
            </a:r>
            <a:endParaRPr lang="el-GR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25501D3-F446-455B-AD65-4260484E873D}"/>
              </a:ext>
            </a:extLst>
          </p:cNvPr>
          <p:cNvSpPr txBox="1"/>
          <p:nvPr/>
        </p:nvSpPr>
        <p:spPr>
          <a:xfrm>
            <a:off x="4139005" y="1629701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/>
              <a:t>Ενότητα 2</a:t>
            </a:r>
            <a:r>
              <a:rPr lang="el-GR" sz="2400" b="1" baseline="30000" dirty="0"/>
              <a:t>η</a:t>
            </a:r>
            <a:r>
              <a:rPr lang="el-GR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156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ctrTitle"/>
          </p:nvPr>
        </p:nvSpPr>
        <p:spPr>
          <a:xfrm>
            <a:off x="1694453" y="3657761"/>
            <a:ext cx="8568952" cy="2304256"/>
          </a:xfrm>
        </p:spPr>
        <p:txBody>
          <a:bodyPr>
            <a:noAutofit/>
          </a:bodyPr>
          <a:lstStyle/>
          <a:p>
            <a:pPr algn="l"/>
            <a:r>
              <a:rPr lang="el-GR" sz="4000" b="1" dirty="0"/>
              <a:t>			Περιεχόμενα</a:t>
            </a:r>
            <a:br>
              <a:rPr lang="el-GR" sz="4000" b="1" dirty="0"/>
            </a:b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/>
            </a:r>
            <a:br>
              <a:rPr lang="el-GR" sz="2400" dirty="0"/>
            </a:br>
            <a:r>
              <a:rPr lang="el-GR" sz="2400" b="1" i="1" dirty="0"/>
              <a:t>Ενότητα </a:t>
            </a:r>
            <a:r>
              <a:rPr lang="el-GR" sz="2400" i="1" dirty="0"/>
              <a:t>1</a:t>
            </a:r>
            <a:r>
              <a:rPr lang="el-GR" sz="2400" i="1" baseline="30000" dirty="0"/>
              <a:t>η</a:t>
            </a:r>
            <a:r>
              <a:rPr lang="el-GR" sz="2400" dirty="0"/>
              <a:t>:Εισαγωγή: Ρόλος και Λειτουργίες της ΔΑΔ στη Δημόσια Διοίκηση</a:t>
            </a:r>
            <a:br>
              <a:rPr lang="el-GR" sz="2400" dirty="0"/>
            </a:br>
            <a:r>
              <a:rPr lang="el-GR" sz="2400" b="1" i="1" dirty="0"/>
              <a:t>Ενότητα 2</a:t>
            </a:r>
            <a:r>
              <a:rPr lang="el-GR" sz="2400" i="1" baseline="30000" dirty="0"/>
              <a:t>η</a:t>
            </a:r>
            <a:r>
              <a:rPr lang="el-GR" sz="2400" dirty="0"/>
              <a:t>:</a:t>
            </a:r>
            <a:r>
              <a:rPr lang="el-GR" sz="2400" b="1" dirty="0"/>
              <a:t> </a:t>
            </a:r>
            <a:r>
              <a:rPr lang="el-GR" sz="2400" i="1" dirty="0"/>
              <a:t>Προγραμματισμός – Στρατηγικές ΔΑΔ στη Δημόσια Διοίκηση</a:t>
            </a:r>
            <a:br>
              <a:rPr lang="el-GR" sz="2400" i="1" dirty="0"/>
            </a:br>
            <a:r>
              <a:rPr lang="el-GR" sz="2400" b="1" i="1" dirty="0"/>
              <a:t>Ενότητα 3</a:t>
            </a:r>
            <a:r>
              <a:rPr lang="el-GR" sz="2400" i="1" baseline="30000" dirty="0"/>
              <a:t>η</a:t>
            </a:r>
            <a:r>
              <a:rPr lang="el-GR" sz="2400" dirty="0"/>
              <a:t>: Μοντέλα ΔΑΔ</a:t>
            </a:r>
            <a:r>
              <a:rPr lang="el-GR" sz="2400" i="1" dirty="0"/>
              <a:t/>
            </a:r>
            <a:br>
              <a:rPr lang="el-GR" sz="2400" i="1" dirty="0"/>
            </a:br>
            <a:r>
              <a:rPr lang="el-GR" sz="2400" i="1" dirty="0"/>
              <a:t/>
            </a:r>
            <a:br>
              <a:rPr lang="el-GR" sz="2400" i="1" dirty="0"/>
            </a:b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 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46DFCD12-9DC9-464E-A310-F1F8046D7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" y="161"/>
            <a:ext cx="531495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5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62385" y="372267"/>
            <a:ext cx="11386267" cy="7794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l-GR" b="1" dirty="0">
                <a:solidFill>
                  <a:srgbClr val="FF5050"/>
                </a:solidFill>
                <a:latin typeface="Book Antiqua" pitchFamily="18" charset="0"/>
              </a:rPr>
              <a:t>Στρατηγική ΔΑΔ – </a:t>
            </a:r>
            <a:br>
              <a:rPr lang="el-GR" b="1" dirty="0">
                <a:solidFill>
                  <a:srgbClr val="FF5050"/>
                </a:solidFill>
                <a:latin typeface="Book Antiqua" pitchFamily="18" charset="0"/>
              </a:rPr>
            </a:br>
            <a:r>
              <a:rPr lang="el-GR" b="1" dirty="0">
                <a:solidFill>
                  <a:srgbClr val="FF5050"/>
                </a:solidFill>
                <a:latin typeface="Book Antiqua" pitchFamily="18" charset="0"/>
              </a:rPr>
              <a:t>Προγραμματισμός Ανθρώπινου Δυναμικού</a:t>
            </a:r>
            <a:r>
              <a:rPr lang="el-GR" sz="2000" b="1" dirty="0">
                <a:solidFill>
                  <a:srgbClr val="FF5050"/>
                </a:solidFill>
                <a:latin typeface="Book Antiqua" pitchFamily="18" charset="0"/>
              </a:rPr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1638" y="1052514"/>
            <a:ext cx="8767763" cy="5043487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rgbClr val="FF0000"/>
              </a:buClr>
              <a:buFont typeface="Wingdings" pitchFamily="2" charset="2"/>
              <a:buChar char=":"/>
            </a:pPr>
            <a:endParaRPr lang="el-GR" dirty="0">
              <a:solidFill>
                <a:srgbClr val="FF5050"/>
              </a:solidFill>
              <a:latin typeface="Book Antiqua" pitchFamily="18" charset="0"/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:"/>
            </a:pPr>
            <a:r>
              <a:rPr lang="el-GR" sz="2500" dirty="0">
                <a:latin typeface="Book Antiqua" pitchFamily="18" charset="0"/>
              </a:rPr>
              <a:t>Διερεύνηση των συνθηκών αγοράς εργασίας 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</a:pPr>
            <a:r>
              <a:rPr lang="el-GR" sz="2500" dirty="0">
                <a:latin typeface="Book Antiqua" pitchFamily="18" charset="0"/>
              </a:rPr>
              <a:t>	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:"/>
            </a:pPr>
            <a:r>
              <a:rPr lang="el-GR" sz="2500" dirty="0">
                <a:latin typeface="Book Antiqua" pitchFamily="18" charset="0"/>
              </a:rPr>
              <a:t>Πρόβλεψη των αναγκών του οργανισμού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</a:pPr>
            <a:endParaRPr lang="el-GR" sz="2500" dirty="0">
              <a:latin typeface="Book Antiqua" pitchFamily="18" charset="0"/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:"/>
            </a:pPr>
            <a:r>
              <a:rPr lang="el-GR" sz="2500" dirty="0">
                <a:latin typeface="Book Antiqua" pitchFamily="18" charset="0"/>
              </a:rPr>
              <a:t>Καταγραφή των ειδικοτήτων και των γνώσεων του προσωπικού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</a:pPr>
            <a:endParaRPr lang="el-GR" sz="2500" dirty="0">
              <a:latin typeface="Book Antiqua" pitchFamily="18" charset="0"/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:"/>
            </a:pPr>
            <a:r>
              <a:rPr lang="el-GR" sz="2500" dirty="0">
                <a:latin typeface="Book Antiqua" pitchFamily="18" charset="0"/>
              </a:rPr>
              <a:t>Διερεύνηση της κινητικότητας του προσωπικού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</a:pPr>
            <a:endParaRPr lang="el-GR" sz="2500" dirty="0">
              <a:latin typeface="Book Antiqua" pitchFamily="18" charset="0"/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:"/>
            </a:pPr>
            <a:r>
              <a:rPr lang="el-GR" sz="2500" dirty="0">
                <a:latin typeface="Book Antiqua" pitchFamily="18" charset="0"/>
              </a:rPr>
              <a:t>Γνώση της σχετικής νομοθεσίας και των όρων των συμβάσεων εργασίας</a:t>
            </a:r>
          </a:p>
        </p:txBody>
      </p:sp>
    </p:spTree>
    <p:extLst>
      <p:ext uri="{BB962C8B-B14F-4D97-AF65-F5344CB8AC3E}">
        <p14:creationId xmlns:p14="http://schemas.microsoft.com/office/powerpoint/2010/main" val="3538546458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144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144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0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117138" y="5970588"/>
            <a:ext cx="322262" cy="125412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l-GR" altLang="en-US" sz="2000" b="1" i="1"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n-US" sz="2000" b="1" i="1">
                <a:latin typeface="Century Gothic" panose="020B0502020202020204" pitchFamily="34" charset="0"/>
              </a:rPr>
              <a:t>	</a:t>
            </a:r>
            <a:endParaRPr lang="el-GR" altLang="en-US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altLang="en-US" sz="2000"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n-US">
                <a:latin typeface="Century Gothic" panose="020B0502020202020204" pitchFamily="34" charset="0"/>
              </a:rPr>
              <a:t>	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843088" y="314028"/>
            <a:ext cx="8824912" cy="646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tIns="0" bIns="0" anchor="ctr">
            <a:spAutoFit/>
          </a:bodyPr>
          <a:lstStyle>
            <a:lvl1pPr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•"/>
              <a:tabLst>
                <a:tab pos="1371600" algn="l"/>
              </a:tabLst>
              <a:defRPr sz="28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tabLst>
                <a:tab pos="1371600" algn="l"/>
              </a:tabLst>
              <a:defRPr sz="24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tabLst>
                <a:tab pos="1371600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tabLst>
                <a:tab pos="13716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tabLst>
                <a:tab pos="13716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tabLst>
                <a:tab pos="13716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tabLst>
                <a:tab pos="13716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tabLst>
                <a:tab pos="13716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tabLst>
                <a:tab pos="13716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71600" algn="l"/>
              </a:tabLst>
              <a:defRPr/>
            </a:pPr>
            <a:r>
              <a:rPr kumimoji="0" lang="el-G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ΤΡΕΙΣ (3) ΒΑΣΙΚΕΣ ΑΡΧΕΣ ΓΙΑ ΤΟ ΑΝΘΡΩΠΙΝΟ ΔΥΝΑΜΙΚΟ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71600" algn="l"/>
              </a:tabLst>
              <a:defRPr/>
            </a:pPr>
            <a:endParaRPr kumimoji="0" lang="el-G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71600" algn="l"/>
              </a:tabLst>
              <a:defRPr/>
            </a:pPr>
            <a:r>
              <a:rPr kumimoji="0" lang="el-G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Στρατολογούμε, επιλέγουμε, αναπτύσσουμε και διατηρούμε τους καλύτερους.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71600" algn="l"/>
              </a:tabLst>
              <a:defRPr/>
            </a:pPr>
            <a:endParaRPr kumimoji="0" lang="el-G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71600" algn="l"/>
              </a:tabLst>
              <a:defRPr/>
            </a:pPr>
            <a:endParaRPr kumimoji="0" lang="el-G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71600" algn="l"/>
              </a:tabLst>
              <a:defRPr/>
            </a:pPr>
            <a:r>
              <a:rPr kumimoji="0" lang="el-G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Ο κάθε άνθρωπος φέρει ένα συγκεκριμένο δυναμικό το οποίο εντός του οργανισμού μπορεί:	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71600" algn="l"/>
              </a:tabLst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Α. Να παραμείνει το ίδιο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71600" algn="l"/>
              </a:tabLst>
              <a:defRPr/>
            </a:pP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	Β. Να καταστραφεί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71600" algn="l"/>
              </a:tabLst>
              <a:defRPr/>
            </a:pP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	Γ.  Να αναπτυχθεί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71600" algn="l"/>
              </a:tabLst>
              <a:defRPr/>
            </a:pP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Σε κάθε περίπτωση υπεύθυνος είναι ο άμεσος Προϊστάμενος (?).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71600" algn="l"/>
              </a:tabLst>
              <a:defRPr/>
            </a:pPr>
            <a:endParaRPr kumimoji="0" lang="el-G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71600" algn="l"/>
              </a:tabLst>
              <a:defRPr/>
            </a:pPr>
            <a:r>
              <a:rPr kumimoji="0" lang="el-G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Ο κατάλληλος άνθρωπος στην κατάλληλη θέση (+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strength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based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management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)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71600" algn="l"/>
              </a:tabLst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198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Μαθαίνοντας τα Δυνατά σου Σημεία…</a:t>
            </a:r>
            <a:endParaRPr lang="en-US" alt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“ Most people think they know what they are good at.  They are usually wrong…..And yet, a person can perform only from strength”</a:t>
            </a:r>
          </a:p>
          <a:p>
            <a:endParaRPr lang="en-US" altLang="en-US" sz="2800" dirty="0"/>
          </a:p>
          <a:p>
            <a:endParaRPr lang="en-US" altLang="en-US" sz="2800" dirty="0"/>
          </a:p>
          <a:p>
            <a:pPr>
              <a:buFontTx/>
              <a:buNone/>
            </a:pPr>
            <a:r>
              <a:rPr lang="en-US" altLang="en-US" sz="2800" dirty="0"/>
              <a:t>	--Business guru, Peter Drucker (1909-2005)</a:t>
            </a:r>
          </a:p>
        </p:txBody>
      </p:sp>
    </p:spTree>
    <p:extLst>
      <p:ext uri="{BB962C8B-B14F-4D97-AF65-F5344CB8AC3E}">
        <p14:creationId xmlns:p14="http://schemas.microsoft.com/office/powerpoint/2010/main" val="310848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3426" y="115888"/>
            <a:ext cx="9365975" cy="1789112"/>
          </a:xfrm>
        </p:spPr>
        <p:txBody>
          <a:bodyPr>
            <a:normAutofit/>
          </a:bodyPr>
          <a:lstStyle/>
          <a:p>
            <a:r>
              <a:rPr lang="el-GR" altLang="en-US" sz="3100" b="1" dirty="0"/>
              <a:t>Όταν δεν Μπορείς να Χρησιμοποιήσεις τα Δυνατά σου Σημεία στη Δουλειά σου</a:t>
            </a:r>
            <a:r>
              <a:rPr lang="en-US" altLang="en-US" sz="3100" b="1" dirty="0"/>
              <a:t>, </a:t>
            </a:r>
            <a:r>
              <a:rPr lang="el-GR" altLang="en-US" sz="3100" b="1" dirty="0"/>
              <a:t>υπάρχει περίπτωση να: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endParaRPr lang="en-US" altLang="en-US" sz="2800" dirty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el-GR" altLang="en-US" sz="2400" dirty="0"/>
              <a:t>Νιώθεις εξαντλημένος όταν πηγαίνεις για δουλειά</a:t>
            </a:r>
            <a:endParaRPr lang="en-US" altLang="en-US" sz="2400" dirty="0"/>
          </a:p>
          <a:p>
            <a:pPr lvl="1">
              <a:lnSpc>
                <a:spcPct val="90000"/>
              </a:lnSpc>
            </a:pPr>
            <a:r>
              <a:rPr lang="el-GR" altLang="en-US" sz="2400" dirty="0"/>
              <a:t>Έχεις περισσότερες αρνητικές παρά θετικές αλληλεπιδράσεις με τους συναδέλφους σου</a:t>
            </a:r>
            <a:endParaRPr lang="en-US" altLang="en-US" sz="2400" dirty="0"/>
          </a:p>
          <a:p>
            <a:pPr lvl="1">
              <a:lnSpc>
                <a:spcPct val="90000"/>
              </a:lnSpc>
            </a:pPr>
            <a:r>
              <a:rPr lang="el-GR" altLang="en-US" sz="2400" dirty="0"/>
              <a:t>Εξυπηρετείς τους πολίτες  καταβάλλοντας την ελάχιστη προσπάθεια</a:t>
            </a:r>
            <a:endParaRPr lang="en-US" altLang="en-US" sz="2400" dirty="0"/>
          </a:p>
          <a:p>
            <a:pPr lvl="1">
              <a:lnSpc>
                <a:spcPct val="90000"/>
              </a:lnSpc>
            </a:pPr>
            <a:r>
              <a:rPr lang="el-GR" altLang="en-US" sz="2400" dirty="0"/>
              <a:t>Λες στους φίλους σου για το πόσο μίζερη είναι η υπηρεσία που δουλεύεις</a:t>
            </a:r>
            <a:endParaRPr lang="en-US" altLang="en-US" sz="2400" dirty="0"/>
          </a:p>
          <a:p>
            <a:pPr lvl="1">
              <a:lnSpc>
                <a:spcPct val="90000"/>
              </a:lnSpc>
            </a:pPr>
            <a:r>
              <a:rPr lang="el-GR" altLang="en-US" sz="2400" dirty="0"/>
              <a:t>Πετυχαίνεις λιγότερα σε ημερήσια βάση</a:t>
            </a:r>
            <a:endParaRPr lang="en-US" altLang="en-US" sz="2400" dirty="0"/>
          </a:p>
          <a:p>
            <a:pPr lvl="1">
              <a:lnSpc>
                <a:spcPct val="90000"/>
              </a:lnSpc>
            </a:pPr>
            <a:r>
              <a:rPr lang="el-GR" altLang="en-US" sz="2400" dirty="0"/>
              <a:t>Έχεις πολύ λιγότερες ευχάριστες και δημιουργικές στιγμές στην εργασία σου από ότι δυσάρεστες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0893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/>
      <p:bldP spid="12697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74589" y="386802"/>
            <a:ext cx="9896571" cy="941388"/>
          </a:xfrm>
        </p:spPr>
        <p:txBody>
          <a:bodyPr>
            <a:normAutofit fontScale="90000"/>
          </a:bodyPr>
          <a:lstStyle/>
          <a:p>
            <a:r>
              <a:rPr lang="el-GR" altLang="en-US" dirty="0"/>
              <a:t>Τα Στελέχη ΔΑΔ Χρειάζονται Απαντήσεις στα Βασικά Ερωτήματα</a:t>
            </a:r>
            <a:endParaRPr lang="en-US" alt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z="2400" dirty="0" err="1"/>
              <a:t>Διακρατούμε</a:t>
            </a:r>
            <a:r>
              <a:rPr lang="el-GR" altLang="en-US" sz="2400" dirty="0"/>
              <a:t> τους καλύτερους υπαλλήλους και που τους αναζητάμε</a:t>
            </a:r>
            <a:r>
              <a:rPr lang="en-US" altLang="en-US" sz="2400" dirty="0"/>
              <a:t>? </a:t>
            </a:r>
          </a:p>
          <a:p>
            <a:r>
              <a:rPr lang="el-GR" altLang="en-US" sz="2400" dirty="0"/>
              <a:t>Ποιοι είναι οι καλύτεροι υπάλληλοι? Πώς μπορούμε να προσλάβουμε και να αναπτύξουμε περισσότερους ανθρώπους σαν αυτούς? </a:t>
            </a:r>
            <a:endParaRPr lang="en-US" altLang="en-US" sz="2400" dirty="0"/>
          </a:p>
          <a:p>
            <a:r>
              <a:rPr lang="el-GR" altLang="en-US" sz="2400" dirty="0"/>
              <a:t>Οι υφιστάμενοι υπάλληλοι έχουν τις απαιτούμενες δεξιότητες για να πετύχουν τους στόχους απόδοσης? </a:t>
            </a:r>
            <a:endParaRPr lang="en-US" altLang="en-US" sz="2400" dirty="0"/>
          </a:p>
          <a:p>
            <a:r>
              <a:rPr lang="el-GR" altLang="en-US" sz="2400" dirty="0"/>
              <a:t>Οι ακολουθούμενες πρωτοβουλίες έχουν θετικό αντίκτυπο στην απόδοση?</a:t>
            </a:r>
            <a:endParaRPr lang="en-US" altLang="en-US" sz="2400" dirty="0"/>
          </a:p>
          <a:p>
            <a:r>
              <a:rPr lang="el-GR" altLang="en-US" sz="2400" dirty="0"/>
              <a:t>Σε ποια σημεία το ταλέντο χρειάζεται ενίσχυση του ρυθμού? </a:t>
            </a:r>
            <a:endParaRPr lang="en-US" altLang="en-US" sz="2400" dirty="0"/>
          </a:p>
          <a:p>
            <a:r>
              <a:rPr lang="el-GR" altLang="en-US" sz="2400" dirty="0"/>
              <a:t>Ποιες είναι οι οικονομικές επιπτώσεις των ανθρώπων που αποφασίζουν για την αξιοποίηση του ταλέντου στον οργανισμό μας? 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4239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88550" y="5913438"/>
            <a:ext cx="450850" cy="182562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buFontTx/>
              <a:buNone/>
            </a:pPr>
            <a:endParaRPr lang="el-GR" altLang="en-US">
              <a:latin typeface="Century Gothic" panose="020B0502020202020204" pitchFamily="34" charset="0"/>
            </a:endParaRPr>
          </a:p>
          <a:p>
            <a:pPr eaLnBrk="1" hangingPunct="1">
              <a:buFontTx/>
              <a:buNone/>
            </a:pPr>
            <a:endParaRPr lang="el-GR" altLang="en-US">
              <a:latin typeface="Century Gothic" panose="020B0502020202020204" pitchFamily="34" charset="0"/>
            </a:endParaRPr>
          </a:p>
          <a:p>
            <a:pPr eaLnBrk="1" hangingPunct="1">
              <a:buFontTx/>
              <a:buNone/>
            </a:pPr>
            <a:endParaRPr lang="el-GR" altLang="en-US">
              <a:latin typeface="Century Gothic" panose="020B0502020202020204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914400" y="616993"/>
            <a:ext cx="97536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•"/>
              <a:tabLst>
                <a:tab pos="685800" algn="l"/>
              </a:tabLst>
              <a:defRPr sz="28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tabLst>
                <a:tab pos="685800" algn="l"/>
              </a:tabLst>
              <a:defRPr sz="24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tabLst>
                <a:tab pos="685800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tabLst>
                <a:tab pos="6858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tabLst>
                <a:tab pos="6858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tabLst>
                <a:tab pos="6858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tabLst>
                <a:tab pos="6858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tabLst>
                <a:tab pos="6858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tabLst>
                <a:tab pos="6858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85800" algn="l"/>
              </a:tabLst>
              <a:defRPr/>
            </a:pPr>
            <a:r>
              <a:rPr kumimoji="0" lang="el-G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ΤΕΣΣΕΡΙΣ (4) ΣΤΟΧΟΙ ΓΙΑ ΤΟ ΑΝΘΡΩΠΙΝΟ ΔΥΝΑΜΙΚΟ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85800" algn="l"/>
              </a:tabLst>
              <a:defRPr/>
            </a:pPr>
            <a:endParaRPr kumimoji="0" lang="el-G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85800" algn="l"/>
              </a:tabLst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85800" algn="l"/>
              </a:tabLst>
              <a:defRPr/>
            </a:pPr>
            <a:r>
              <a:rPr kumimoji="0" lang="el-G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Σύνθεση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integration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)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μεταξύ των στόχων / προσδοκιών των ανθρώπινων πόρων με τα στρατηγικά σχέδια (στόχοι, όραμα)  του οργανισμού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85800" algn="l"/>
              </a:tabLst>
              <a:defRPr/>
            </a:pPr>
            <a:endParaRPr kumimoji="0" lang="el-GR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85800" algn="l"/>
              </a:tabLst>
              <a:defRPr/>
            </a:pPr>
            <a:endParaRPr kumimoji="0" lang="el-GR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85800" algn="l"/>
              </a:tabLst>
              <a:defRPr/>
            </a:pPr>
            <a:r>
              <a:rPr kumimoji="0" lang="el-G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Δέσμευση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(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commitment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)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στον οργανισμό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85800" algn="l"/>
              </a:tabLst>
              <a:defRPr/>
            </a:pPr>
            <a:endParaRPr kumimoji="0" lang="el-GR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85800" algn="l"/>
              </a:tabLst>
              <a:defRPr/>
            </a:pPr>
            <a:endParaRPr kumimoji="0" lang="el-GR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85800" algn="l"/>
              </a:tabLst>
              <a:defRPr/>
            </a:pPr>
            <a:r>
              <a:rPr kumimoji="0" lang="el-G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Ποιότητα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(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quality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)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σε οτιδήποτε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πραγματοποιείται από τους εργαζόμενους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85800" algn="l"/>
              </a:tabLst>
              <a:defRPr/>
            </a:pPr>
            <a:endParaRPr kumimoji="0" lang="el-GR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85800" algn="l"/>
              </a:tabLst>
              <a:defRPr/>
            </a:pPr>
            <a:endParaRPr kumimoji="0" lang="el-GR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85800" algn="l"/>
              </a:tabLst>
              <a:defRPr/>
            </a:pPr>
            <a:r>
              <a:rPr kumimoji="0" lang="el-G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Ευελιξία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(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flexibility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)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στις εργασιακές σχέσεις</a:t>
            </a:r>
          </a:p>
        </p:txBody>
      </p:sp>
    </p:spTree>
    <p:extLst>
      <p:ext uri="{BB962C8B-B14F-4D97-AF65-F5344CB8AC3E}">
        <p14:creationId xmlns:p14="http://schemas.microsoft.com/office/powerpoint/2010/main" val="935874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91890" y="1053852"/>
            <a:ext cx="5830887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n-US" dirty="0"/>
              <a:t>Παραδείγματα από καλές Πρακτικές ΔΑΔ</a:t>
            </a:r>
          </a:p>
        </p:txBody>
      </p:sp>
      <p:pic>
        <p:nvPicPr>
          <p:cNvPr id="29699" name="Picture 3" descr="j01745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026" y="3005152"/>
            <a:ext cx="276542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453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52301" y="309521"/>
            <a:ext cx="7008813" cy="781050"/>
          </a:xfrm>
        </p:spPr>
        <p:txBody>
          <a:bodyPr vert="horz" lIns="90000" tIns="46800" rIns="90000" bIns="46800" rtlCol="0" anchor="t">
            <a:normAutofit/>
          </a:bodyPr>
          <a:lstStyle/>
          <a:p>
            <a:pPr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altLang="en-US" dirty="0"/>
              <a:t>ΔΙΑΤΥΠΩΣΗ ΟΡΑΜΑΤΟΣ ΔΑΔ</a:t>
            </a:r>
            <a:endParaRPr lang="en-GB" alt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6936" y="1412875"/>
            <a:ext cx="9253689" cy="3735388"/>
          </a:xfrm>
        </p:spPr>
        <p:txBody>
          <a:bodyPr vert="horz" lIns="90000" tIns="46800" rIns="90000" bIns="46800" rtlCol="0">
            <a:normAutofit/>
          </a:bodyPr>
          <a:lstStyle/>
          <a:p>
            <a:pPr algn="just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altLang="en-US" sz="2800" dirty="0">
                <a:latin typeface="Times New Roman" panose="02020603050405020304" pitchFamily="18" charset="0"/>
              </a:rPr>
              <a:t>Η επιτυχία της υπεροχής στον οργανισμό επέρχεται μέσω της ανάπτυξης και της έμπνευσης του αληθινού δυναμικού των εργαζομένων και της παροχής σε αυτούς ευκαιριών για ανάπτυξη, καινοτομία και εμπλουτισμό. </a:t>
            </a:r>
            <a:endParaRPr lang="en-GB" altLang="en-US" sz="2800" dirty="0">
              <a:latin typeface="Times New Roman" panose="02020603050405020304" pitchFamily="18" charset="0"/>
            </a:endParaRPr>
          </a:p>
        </p:txBody>
      </p:sp>
      <p:pic>
        <p:nvPicPr>
          <p:cNvPr id="30724" name="Picture 4" descr="j029755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247" y="3631427"/>
            <a:ext cx="18224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062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16276" y="260350"/>
            <a:ext cx="7008813" cy="781050"/>
          </a:xfrm>
        </p:spPr>
        <p:txBody>
          <a:bodyPr vert="horz" lIns="90000" tIns="46800" rIns="90000" bIns="46800" rtlCol="0" anchor="t">
            <a:normAutofit/>
          </a:bodyPr>
          <a:lstStyle/>
          <a:p>
            <a:pPr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altLang="en-US"/>
              <a:t>ΑΠΟΣΤΟΛΗ ΔΑΔ</a:t>
            </a:r>
            <a:endParaRPr lang="en-GB" alt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1377" y="1628775"/>
            <a:ext cx="9069099" cy="4198938"/>
          </a:xfrm>
        </p:spPr>
        <p:txBody>
          <a:bodyPr vert="horz" lIns="90000" tIns="46800" rIns="90000" bIns="46800" rtlCol="0">
            <a:normAutofit/>
          </a:bodyPr>
          <a:lstStyle/>
          <a:p>
            <a:pPr algn="just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altLang="en-US" sz="2800" dirty="0">
                <a:latin typeface="Times New Roman" panose="02020603050405020304" pitchFamily="18" charset="0"/>
              </a:rPr>
              <a:t>Να δημιουργηθεί ένας οργανισμός με αξία μέσω της εμφύσησης:</a:t>
            </a:r>
          </a:p>
          <a:p>
            <a:pPr lvl="1" algn="just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altLang="en-US" sz="2400" dirty="0">
                <a:latin typeface="Times New Roman" panose="02020603050405020304" pitchFamily="18" charset="0"/>
              </a:rPr>
              <a:t>Μίας κουλτούρας μάθησης, δημιουργικότητας και ομαδικής εργασίας.</a:t>
            </a:r>
          </a:p>
          <a:p>
            <a:pPr lvl="1" algn="just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altLang="en-US" sz="2400" dirty="0">
                <a:latin typeface="Times New Roman" panose="02020603050405020304" pitchFamily="18" charset="0"/>
              </a:rPr>
              <a:t>Της ευθυγράμμισης των επιχειρηματικών ευκαιριών με τις φιλοδοξίες των ανθρώπων της, η οποία θα οδηγήσει στην ανάπτυξη ενός εμψυχωμένου, υπεύθυνου και ικανού ανθρώπινου κεφαλαίου.</a:t>
            </a:r>
            <a:endParaRPr lang="en-GB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800" dirty="0">
              <a:solidFill>
                <a:srgbClr val="003366"/>
              </a:solidFill>
              <a:cs typeface="Times New Roman" panose="02020603050405020304" pitchFamily="18" charset="0"/>
            </a:endParaRPr>
          </a:p>
          <a:p>
            <a:pP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800" dirty="0">
              <a:solidFill>
                <a:srgbClr val="003366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9881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432176" y="404813"/>
            <a:ext cx="7008813" cy="781050"/>
          </a:xfrm>
        </p:spPr>
        <p:txBody>
          <a:bodyPr vert="horz" lIns="90000" tIns="46800" rIns="90000" bIns="46800" rtlCol="0" anchor="t">
            <a:normAutofit/>
          </a:bodyPr>
          <a:lstStyle/>
          <a:p>
            <a:pPr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altLang="en-US"/>
              <a:t>ΣΤΟΧΟΙ ΤΗΣ ΔΑΔ</a:t>
            </a:r>
            <a:r>
              <a:rPr lang="en-GB" altLang="en-US"/>
              <a:t>: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693" y="1557339"/>
            <a:ext cx="9285372" cy="3735387"/>
          </a:xfrm>
        </p:spPr>
        <p:txBody>
          <a:bodyPr vert="horz" lIns="90000" tIns="46800" rIns="90000" bIns="46800" rtlCol="0">
            <a:normAutofit/>
          </a:bodyPr>
          <a:lstStyle/>
          <a:p>
            <a:pPr algn="just">
              <a:lnSpc>
                <a:spcPct val="90000"/>
              </a:lnSpc>
              <a:buFont typeface="Wingdings" panose="05000000000000000000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altLang="en-US" sz="2400" dirty="0">
                <a:latin typeface="Times New Roman" panose="02020603050405020304" pitchFamily="18" charset="0"/>
              </a:rPr>
              <a:t>Να εγκαταστήσει ένα κλίμα δημιουργικότητας, καινοτομίας και ενθουσιασμού</a:t>
            </a:r>
            <a:endParaRPr lang="en-GB" altLang="en-US" sz="2400" dirty="0">
              <a:latin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altLang="en-US" sz="2400" dirty="0">
                <a:latin typeface="Times New Roman" panose="02020603050405020304" pitchFamily="18" charset="0"/>
              </a:rPr>
              <a:t>Να παρέχει ένα εργασιακό περιβάλλον που να είναι πηγή δημιουργίας και διασκέδασης</a:t>
            </a:r>
            <a:endParaRPr lang="en-GB" altLang="en-US" sz="2400" dirty="0">
              <a:latin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altLang="en-US" sz="2400" dirty="0">
                <a:latin typeface="Times New Roman" panose="02020603050405020304" pitchFamily="18" charset="0"/>
              </a:rPr>
              <a:t>Να αναπτύσσει και να διατηρεί τις βασικές αξίες</a:t>
            </a:r>
            <a:endParaRPr lang="en-GB" altLang="en-US" sz="2400" dirty="0">
              <a:latin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l-GR" altLang="en-US" sz="2400" dirty="0">
                <a:latin typeface="Times New Roman" panose="02020603050405020304" pitchFamily="18" charset="0"/>
              </a:rPr>
              <a:t>Να παρέχει ευκαιρίες για πρόοδο και ανάπτυξη</a:t>
            </a:r>
            <a:endParaRPr lang="en-GB" altLang="en-US" sz="2400" dirty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3200" dirty="0">
                <a:latin typeface="Trebuchet MS" panose="020B0603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74246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7325" y="2501212"/>
            <a:ext cx="7992888" cy="1354162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/>
              <a:t>Εισαγωγή: </a:t>
            </a:r>
            <a:r>
              <a:rPr lang="el-GR" dirty="0"/>
              <a:t>Ρόλος και Λειτουργίες της ΔΑΔ στη Δημόσια Διοίκηση</a:t>
            </a:r>
            <a:r>
              <a:rPr lang="el-GR" b="1" dirty="0"/>
              <a:t/>
            </a:r>
            <a:br>
              <a:rPr lang="el-GR" b="1" dirty="0"/>
            </a:br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25501D3-F446-455B-AD65-4260484E873D}"/>
              </a:ext>
            </a:extLst>
          </p:cNvPr>
          <p:cNvSpPr txBox="1"/>
          <p:nvPr/>
        </p:nvSpPr>
        <p:spPr>
          <a:xfrm>
            <a:off x="4139005" y="1629701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/>
              <a:t>Ενότητα 1</a:t>
            </a:r>
            <a:r>
              <a:rPr lang="el-GR" sz="2400" b="1" baseline="30000" dirty="0"/>
              <a:t>η</a:t>
            </a:r>
            <a:r>
              <a:rPr lang="el-GR" sz="2400" b="1" dirty="0"/>
              <a:t> 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06CFB7F7-B5DC-4336-AFCE-B5A855447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43"/>
            <a:ext cx="531495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59150" y="0"/>
            <a:ext cx="8001000" cy="1143000"/>
          </a:xfrm>
          <a:noFill/>
        </p:spPr>
        <p:txBody>
          <a:bodyPr vert="horz" lIns="0" tIns="0" rIns="0" bIns="0" rtlCol="0" anchor="ctr">
            <a:normAutofit/>
          </a:bodyPr>
          <a:lstStyle/>
          <a:p>
            <a:pPr eaLnBrk="1" hangingPunct="1"/>
            <a:r>
              <a:rPr lang="el-GR" altLang="en-US"/>
              <a:t>ΣΤΟΧΟΙ ΤΗΣ ΔΑΔ (συν)</a:t>
            </a:r>
            <a:endParaRPr lang="en-US" alt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8254" y="1628776"/>
            <a:ext cx="9501147" cy="4594225"/>
          </a:xfr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vert="horz" lIns="90000" tIns="46800" rIns="90000" bIns="46800" rtlCol="0">
            <a:normAutofit/>
          </a:bodyPr>
          <a:lstStyle/>
          <a:p>
            <a:pPr algn="just" eaLnBrk="1" hangingPunct="1">
              <a:lnSpc>
                <a:spcPct val="100000"/>
              </a:lnSpc>
              <a:buFont typeface="Wingdings" panose="05000000000000000000" pitchFamily="2" charset="2"/>
              <a:buChar char=""/>
            </a:pPr>
            <a:r>
              <a:rPr lang="el-GR" altLang="en-US" sz="2800" dirty="0">
                <a:latin typeface="Times New Roman" panose="02020603050405020304" pitchFamily="18" charset="0"/>
              </a:rPr>
              <a:t>Να εμφυσήσει ένα πνεύμα μάθησης και  απόλαυσης των προκλήσεων</a:t>
            </a:r>
            <a:endParaRPr lang="en-GB" altLang="en-US" sz="28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"/>
            </a:pPr>
            <a:r>
              <a:rPr lang="el-GR" altLang="en-US" sz="2800" dirty="0">
                <a:latin typeface="Times New Roman" panose="02020603050405020304" pitchFamily="18" charset="0"/>
              </a:rPr>
              <a:t>Να παρέχει ευχαρίστηση από την εργασία μέσω της ενδυνάμωσης, της λογοδοσίας και της υπευθυνότητας</a:t>
            </a:r>
            <a:endParaRPr lang="en-GB" altLang="en-US" sz="2800" dirty="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buFont typeface="Wingdings" panose="05000000000000000000" pitchFamily="2" charset="2"/>
              <a:buChar char=""/>
            </a:pPr>
            <a:r>
              <a:rPr lang="el-GR" altLang="en-US" sz="2800" dirty="0">
                <a:latin typeface="Times New Roman" panose="02020603050405020304" pitchFamily="18" charset="0"/>
              </a:rPr>
              <a:t>Να επιδεικνύει δικαιοσύνη, ισότητα ευκαιριών και σεβασμό σε όλους</a:t>
            </a:r>
            <a:endParaRPr lang="en-GB" altLang="en-US" sz="2800" dirty="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en-GB" altLang="en-US" sz="28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en-GB" altLang="en-US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6344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2782888" y="549276"/>
            <a:ext cx="360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 sz="24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905000" y="2667000"/>
            <a:ext cx="2667000" cy="2362200"/>
          </a:xfrm>
          <a:prstGeom prst="rect">
            <a:avLst/>
          </a:prstGeom>
          <a:solidFill>
            <a:srgbClr val="CC99FF">
              <a:alpha val="58823"/>
            </a:srgbClr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 sz="24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5715001" y="2667000"/>
            <a:ext cx="4594225" cy="2362200"/>
          </a:xfrm>
          <a:prstGeom prst="rect">
            <a:avLst/>
          </a:prstGeom>
          <a:solidFill>
            <a:srgbClr val="CC99FF">
              <a:alpha val="58823"/>
            </a:srgbClr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 sz="24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8001000" y="2667000"/>
            <a:ext cx="0" cy="2362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 flipH="1" flipV="1">
            <a:off x="5791201" y="3962400"/>
            <a:ext cx="4518025" cy="15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5791201" y="3048001"/>
            <a:ext cx="15589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 sz="24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Έρευνα και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Ανάπτυξη</a:t>
            </a: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5808664" y="4156076"/>
            <a:ext cx="1620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 sz="24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Παραγωγής</a:t>
            </a: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8458201" y="3048001"/>
            <a:ext cx="1566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 sz="24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Οικονομική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Διεύθυνση</a:t>
            </a: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8229600" y="4191001"/>
            <a:ext cx="18986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 sz="24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«</a:t>
            </a:r>
            <a:r>
              <a:rPr kumimoji="0" lang="el-GR" altLang="en-US" sz="20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Μάρκετινγκ»</a:t>
            </a:r>
            <a:endParaRPr kumimoji="0" lang="en-US" altLang="en-US" sz="20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2209801" y="2971800"/>
            <a:ext cx="19714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 sz="24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Προσωπικό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Στελέχωση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Αμοιβή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Εκπαίδευση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828" name="AutoShape 12"/>
          <p:cNvSpPr>
            <a:spLocks noChangeArrowheads="1"/>
          </p:cNvSpPr>
          <p:nvPr/>
        </p:nvSpPr>
        <p:spPr bwMode="auto">
          <a:xfrm>
            <a:off x="4727575" y="3789364"/>
            <a:ext cx="692150" cy="390525"/>
          </a:xfrm>
          <a:prstGeom prst="rightArrow">
            <a:avLst>
              <a:gd name="adj1" fmla="val 50000"/>
              <a:gd name="adj2" fmla="val 44309"/>
            </a:avLst>
          </a:prstGeom>
          <a:solidFill>
            <a:srgbClr val="FFFFFF"/>
          </a:solidFill>
          <a:ln w="38100">
            <a:solidFill>
              <a:srgbClr val="080808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 sz="24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2878138" y="0"/>
            <a:ext cx="78295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 sz="24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Η παραδοσιακή  οπτική του ρόλου της ΔΑΔ</a:t>
            </a:r>
            <a:endParaRPr kumimoji="0" lang="en-US" altLang="en-US" sz="32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1981201" y="5867400"/>
            <a:ext cx="83740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 sz="24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altLang="en-US" sz="1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Πηγή: </a:t>
            </a:r>
            <a:r>
              <a:rPr kumimoji="0" lang="en-GB" altLang="en-US" sz="1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Fischer S. Shaw, Human Resource Management, Fourth Ed</a:t>
            </a: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GB" altLang="en-US" sz="1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Boston: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Houghton Mifflin,1999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1828800" y="1600201"/>
            <a:ext cx="2643188" cy="701675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 sz="24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Οι  παραδοσιακές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λειτουργίες της ΔΑΠ</a:t>
            </a:r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6096000" y="17526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 sz="24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5791201" y="1676401"/>
            <a:ext cx="3630613" cy="701675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 sz="24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Λειτουργούν υποστηρικτικά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στις βασικές διευθύνσεις</a:t>
            </a:r>
          </a:p>
        </p:txBody>
      </p:sp>
      <p:sp>
        <p:nvSpPr>
          <p:cNvPr id="34834" name="AutoShape 18"/>
          <p:cNvSpPr>
            <a:spLocks noChangeArrowheads="1"/>
          </p:cNvSpPr>
          <p:nvPr/>
        </p:nvSpPr>
        <p:spPr bwMode="auto">
          <a:xfrm>
            <a:off x="4727575" y="1844676"/>
            <a:ext cx="692150" cy="390525"/>
          </a:xfrm>
          <a:prstGeom prst="rightArrow">
            <a:avLst>
              <a:gd name="adj1" fmla="val 50000"/>
              <a:gd name="adj2" fmla="val 44309"/>
            </a:avLst>
          </a:prstGeom>
          <a:solidFill>
            <a:srgbClr val="FFFFFF"/>
          </a:solidFill>
          <a:ln w="38100">
            <a:solidFill>
              <a:srgbClr val="080808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 sz="24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450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782888" y="549276"/>
            <a:ext cx="360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 sz="24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43" name="Oval 3"/>
          <p:cNvSpPr>
            <a:spLocks noChangeArrowheads="1"/>
          </p:cNvSpPr>
          <p:nvPr/>
        </p:nvSpPr>
        <p:spPr bwMode="auto">
          <a:xfrm>
            <a:off x="5067301" y="3106739"/>
            <a:ext cx="1584325" cy="1273175"/>
          </a:xfrm>
          <a:prstGeom prst="ellipse">
            <a:avLst/>
          </a:prstGeom>
          <a:solidFill>
            <a:schemeClr val="folHlink">
              <a:alpha val="81175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Στρατηγική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Οπτική 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44" name="Oval 4"/>
          <p:cNvSpPr>
            <a:spLocks noChangeArrowheads="1"/>
          </p:cNvSpPr>
          <p:nvPr/>
        </p:nvSpPr>
        <p:spPr bwMode="auto">
          <a:xfrm>
            <a:off x="2401889" y="4259263"/>
            <a:ext cx="2447925" cy="698500"/>
          </a:xfrm>
          <a:prstGeom prst="ellipse">
            <a:avLst/>
          </a:prstGeom>
          <a:solidFill>
            <a:srgbClr val="CC99FF"/>
          </a:solidFill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>
            <a:outerShdw sy="-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Διαδικασίες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45" name="Oval 5"/>
          <p:cNvSpPr>
            <a:spLocks noChangeArrowheads="1"/>
          </p:cNvSpPr>
          <p:nvPr/>
        </p:nvSpPr>
        <p:spPr bwMode="auto">
          <a:xfrm>
            <a:off x="6651626" y="4619625"/>
            <a:ext cx="2447925" cy="698500"/>
          </a:xfrm>
          <a:prstGeom prst="ellipse">
            <a:avLst/>
          </a:prstGeom>
          <a:solidFill>
            <a:srgbClr val="CC99FF"/>
          </a:solidFill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>
            <a:outerShdw sy="-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«Μάρκετινγκ»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46" name="Oval 6"/>
          <p:cNvSpPr>
            <a:spLocks noChangeArrowheads="1"/>
          </p:cNvSpPr>
          <p:nvPr/>
        </p:nvSpPr>
        <p:spPr bwMode="auto">
          <a:xfrm>
            <a:off x="7839076" y="3179763"/>
            <a:ext cx="2447925" cy="698500"/>
          </a:xfrm>
          <a:prstGeom prst="ellipse">
            <a:avLst/>
          </a:prstGeom>
          <a:solidFill>
            <a:srgbClr val="CC99FF"/>
          </a:solidFill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>
            <a:outerShdw sy="-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Οικονομική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Διεύθυνση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47" name="Oval 7"/>
          <p:cNvSpPr>
            <a:spLocks noChangeArrowheads="1"/>
          </p:cNvSpPr>
          <p:nvPr/>
        </p:nvSpPr>
        <p:spPr bwMode="auto">
          <a:xfrm>
            <a:off x="5786439" y="1811338"/>
            <a:ext cx="2447925" cy="698500"/>
          </a:xfrm>
          <a:prstGeom prst="ellipse">
            <a:avLst/>
          </a:prstGeom>
          <a:solidFill>
            <a:srgbClr val="CC99FF"/>
          </a:solidFill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>
            <a:outerShdw sy="-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Έρευνα και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Ανάπτυξη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48" name="Oval 8"/>
          <p:cNvSpPr>
            <a:spLocks noChangeArrowheads="1"/>
          </p:cNvSpPr>
          <p:nvPr/>
        </p:nvSpPr>
        <p:spPr bwMode="auto">
          <a:xfrm>
            <a:off x="1981201" y="2370138"/>
            <a:ext cx="2447925" cy="698500"/>
          </a:xfrm>
          <a:prstGeom prst="ellipse">
            <a:avLst/>
          </a:prstGeom>
          <a:solidFill>
            <a:srgbClr val="CC99FF"/>
          </a:solidFill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>
            <a:outerShdw sy="-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ΔΑΔ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 flipV="1">
            <a:off x="4275138" y="3898901"/>
            <a:ext cx="647700" cy="288925"/>
          </a:xfrm>
          <a:prstGeom prst="line">
            <a:avLst/>
          </a:prstGeom>
          <a:noFill/>
          <a:ln w="349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>
            <a:off x="4419600" y="2962275"/>
            <a:ext cx="647700" cy="433388"/>
          </a:xfrm>
          <a:prstGeom prst="line">
            <a:avLst/>
          </a:prstGeom>
          <a:noFill/>
          <a:ln w="349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 flipH="1" flipV="1">
            <a:off x="6435725" y="4259263"/>
            <a:ext cx="719138" cy="360362"/>
          </a:xfrm>
          <a:prstGeom prst="line">
            <a:avLst/>
          </a:prstGeom>
          <a:noFill/>
          <a:ln w="349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 flipH="1">
            <a:off x="6507163" y="2674939"/>
            <a:ext cx="576262" cy="504825"/>
          </a:xfrm>
          <a:prstGeom prst="line">
            <a:avLst/>
          </a:prstGeom>
          <a:noFill/>
          <a:ln w="349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 flipH="1" flipV="1">
            <a:off x="7010400" y="3611564"/>
            <a:ext cx="649288" cy="71437"/>
          </a:xfrm>
          <a:prstGeom prst="line">
            <a:avLst/>
          </a:prstGeom>
          <a:noFill/>
          <a:ln w="349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854" name="AutoShape 14"/>
          <p:cNvSpPr>
            <a:spLocks noChangeArrowheads="1"/>
          </p:cNvSpPr>
          <p:nvPr/>
        </p:nvSpPr>
        <p:spPr bwMode="auto">
          <a:xfrm rot="-3669867">
            <a:off x="2064545" y="3239295"/>
            <a:ext cx="904875" cy="9350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-807625828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068" y="3335"/>
                </a:moveTo>
                <a:cubicBezTo>
                  <a:pt x="14527" y="2247"/>
                  <a:pt x="12686" y="1663"/>
                  <a:pt x="10800" y="1663"/>
                </a:cubicBezTo>
                <a:cubicBezTo>
                  <a:pt x="5753" y="1663"/>
                  <a:pt x="1663" y="5753"/>
                  <a:pt x="1663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3030" y="0"/>
                  <a:pt x="15205" y="690"/>
                  <a:pt x="17027" y="1976"/>
                </a:cubicBezTo>
                <a:lnTo>
                  <a:pt x="18584" y="-230"/>
                </a:lnTo>
                <a:lnTo>
                  <a:pt x="19434" y="4692"/>
                </a:lnTo>
                <a:lnTo>
                  <a:pt x="14511" y="5541"/>
                </a:lnTo>
                <a:lnTo>
                  <a:pt x="16068" y="3335"/>
                </a:lnTo>
                <a:close/>
              </a:path>
            </a:pathLst>
          </a:custGeom>
          <a:solidFill>
            <a:srgbClr val="FFFFFF">
              <a:alpha val="9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855" name="Line 15"/>
          <p:cNvSpPr>
            <a:spLocks noChangeShapeType="1"/>
          </p:cNvSpPr>
          <p:nvPr/>
        </p:nvSpPr>
        <p:spPr bwMode="auto">
          <a:xfrm rot="17930133" flipH="1">
            <a:off x="2474120" y="3979070"/>
            <a:ext cx="61913" cy="466725"/>
          </a:xfrm>
          <a:prstGeom prst="line">
            <a:avLst/>
          </a:prstGeom>
          <a:noFill/>
          <a:ln w="984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856" name="AutoShape 16"/>
          <p:cNvSpPr>
            <a:spLocks noChangeArrowheads="1"/>
          </p:cNvSpPr>
          <p:nvPr/>
        </p:nvSpPr>
        <p:spPr bwMode="auto">
          <a:xfrm rot="4552588">
            <a:off x="8351045" y="2377282"/>
            <a:ext cx="904875" cy="696913"/>
          </a:xfrm>
          <a:custGeom>
            <a:avLst/>
            <a:gdLst>
              <a:gd name="T0" fmla="*/ 2147483647 w 21600"/>
              <a:gd name="T1" fmla="*/ 1311246585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-249251193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068" y="3335"/>
                </a:moveTo>
                <a:cubicBezTo>
                  <a:pt x="14527" y="2247"/>
                  <a:pt x="12686" y="1663"/>
                  <a:pt x="10800" y="1663"/>
                </a:cubicBezTo>
                <a:cubicBezTo>
                  <a:pt x="5753" y="1663"/>
                  <a:pt x="1663" y="5753"/>
                  <a:pt x="1663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3030" y="0"/>
                  <a:pt x="15205" y="690"/>
                  <a:pt x="17027" y="1976"/>
                </a:cubicBezTo>
                <a:lnTo>
                  <a:pt x="18584" y="-230"/>
                </a:lnTo>
                <a:lnTo>
                  <a:pt x="19434" y="4692"/>
                </a:lnTo>
                <a:lnTo>
                  <a:pt x="14511" y="5541"/>
                </a:lnTo>
                <a:lnTo>
                  <a:pt x="16068" y="3335"/>
                </a:lnTo>
                <a:close/>
              </a:path>
            </a:pathLst>
          </a:custGeom>
          <a:solidFill>
            <a:srgbClr val="FFFFFF">
              <a:alpha val="9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 rot="4552588" flipH="1">
            <a:off x="8493126" y="2155826"/>
            <a:ext cx="61913" cy="347663"/>
          </a:xfrm>
          <a:prstGeom prst="line">
            <a:avLst/>
          </a:prstGeom>
          <a:noFill/>
          <a:ln w="984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858" name="AutoShape 18"/>
          <p:cNvSpPr>
            <a:spLocks noChangeArrowheads="1"/>
          </p:cNvSpPr>
          <p:nvPr/>
        </p:nvSpPr>
        <p:spPr bwMode="auto">
          <a:xfrm rot="8407893">
            <a:off x="8886826" y="4052888"/>
            <a:ext cx="904875" cy="696912"/>
          </a:xfrm>
          <a:custGeom>
            <a:avLst/>
            <a:gdLst>
              <a:gd name="T0" fmla="*/ 2147483647 w 21600"/>
              <a:gd name="T1" fmla="*/ 1311240735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-249249415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068" y="3335"/>
                </a:moveTo>
                <a:cubicBezTo>
                  <a:pt x="14527" y="2247"/>
                  <a:pt x="12686" y="1663"/>
                  <a:pt x="10800" y="1663"/>
                </a:cubicBezTo>
                <a:cubicBezTo>
                  <a:pt x="5753" y="1663"/>
                  <a:pt x="1663" y="5753"/>
                  <a:pt x="1663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3030" y="0"/>
                  <a:pt x="15205" y="690"/>
                  <a:pt x="17027" y="1976"/>
                </a:cubicBezTo>
                <a:lnTo>
                  <a:pt x="18584" y="-230"/>
                </a:lnTo>
                <a:lnTo>
                  <a:pt x="19434" y="4692"/>
                </a:lnTo>
                <a:lnTo>
                  <a:pt x="14511" y="5541"/>
                </a:lnTo>
                <a:lnTo>
                  <a:pt x="16068" y="3335"/>
                </a:lnTo>
                <a:close/>
              </a:path>
            </a:pathLst>
          </a:custGeom>
          <a:solidFill>
            <a:srgbClr val="FFFFFF">
              <a:alpha val="9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859" name="Line 19"/>
          <p:cNvSpPr>
            <a:spLocks noChangeShapeType="1"/>
          </p:cNvSpPr>
          <p:nvPr/>
        </p:nvSpPr>
        <p:spPr bwMode="auto">
          <a:xfrm rot="8407893" flipH="1">
            <a:off x="9542463" y="3803651"/>
            <a:ext cx="61912" cy="347663"/>
          </a:xfrm>
          <a:prstGeom prst="line">
            <a:avLst/>
          </a:prstGeom>
          <a:noFill/>
          <a:ln w="984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860" name="AutoShape 20"/>
          <p:cNvSpPr>
            <a:spLocks noChangeArrowheads="1"/>
          </p:cNvSpPr>
          <p:nvPr/>
        </p:nvSpPr>
        <p:spPr bwMode="auto">
          <a:xfrm rot="-7816758">
            <a:off x="4999832" y="4536282"/>
            <a:ext cx="904875" cy="9350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-807627558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068" y="3335"/>
                </a:moveTo>
                <a:cubicBezTo>
                  <a:pt x="14527" y="2247"/>
                  <a:pt x="12686" y="1663"/>
                  <a:pt x="10800" y="1663"/>
                </a:cubicBezTo>
                <a:cubicBezTo>
                  <a:pt x="5753" y="1663"/>
                  <a:pt x="1663" y="5753"/>
                  <a:pt x="1663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3030" y="0"/>
                  <a:pt x="15205" y="690"/>
                  <a:pt x="17027" y="1976"/>
                </a:cubicBezTo>
                <a:lnTo>
                  <a:pt x="18584" y="-230"/>
                </a:lnTo>
                <a:lnTo>
                  <a:pt x="19434" y="4692"/>
                </a:lnTo>
                <a:lnTo>
                  <a:pt x="14511" y="5541"/>
                </a:lnTo>
                <a:lnTo>
                  <a:pt x="16068" y="3335"/>
                </a:lnTo>
                <a:close/>
              </a:path>
            </a:pathLst>
          </a:custGeom>
          <a:solidFill>
            <a:srgbClr val="FFFFFF">
              <a:alpha val="9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861" name="Line 21"/>
          <p:cNvSpPr>
            <a:spLocks noChangeShapeType="1"/>
          </p:cNvSpPr>
          <p:nvPr/>
        </p:nvSpPr>
        <p:spPr bwMode="auto">
          <a:xfrm rot="13783242" flipH="1">
            <a:off x="5890420" y="4961732"/>
            <a:ext cx="61912" cy="466725"/>
          </a:xfrm>
          <a:prstGeom prst="line">
            <a:avLst/>
          </a:prstGeom>
          <a:noFill/>
          <a:ln w="984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863" name="Line 23"/>
          <p:cNvSpPr>
            <a:spLocks noChangeShapeType="1"/>
          </p:cNvSpPr>
          <p:nvPr/>
        </p:nvSpPr>
        <p:spPr bwMode="auto">
          <a:xfrm rot="2062378" flipH="1">
            <a:off x="4308476" y="1635126"/>
            <a:ext cx="80963" cy="631825"/>
          </a:xfrm>
          <a:prstGeom prst="line">
            <a:avLst/>
          </a:prstGeom>
          <a:noFill/>
          <a:ln w="984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864" name="Rectangle 24"/>
          <p:cNvSpPr>
            <a:spLocks noChangeArrowheads="1"/>
          </p:cNvSpPr>
          <p:nvPr/>
        </p:nvSpPr>
        <p:spPr bwMode="auto">
          <a:xfrm>
            <a:off x="3216276" y="0"/>
            <a:ext cx="70897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 sz="24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Η Στρατηγική </a:t>
            </a:r>
            <a:r>
              <a:rPr lang="el-GR" altLang="en-US" sz="3200" b="1" i="1" dirty="0">
                <a:solidFill>
                  <a:prstClr val="black"/>
                </a:solidFill>
                <a:latin typeface="Arial" panose="020B0604020202020204" pitchFamily="34" charset="0"/>
              </a:rPr>
              <a:t>Ο</a:t>
            </a:r>
            <a:r>
              <a:rPr kumimoji="0" lang="el-GR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πτική</a:t>
            </a:r>
            <a:r>
              <a:rPr kumimoji="0" lang="el-GR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altLang="en-US" sz="3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του ρόλου της ΔΑΔ</a:t>
            </a:r>
            <a:endParaRPr kumimoji="0" lang="en-US" altLang="en-US" sz="3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65" name="Text Box 25"/>
          <p:cNvSpPr txBox="1">
            <a:spLocks noChangeArrowheads="1"/>
          </p:cNvSpPr>
          <p:nvPr/>
        </p:nvSpPr>
        <p:spPr bwMode="auto">
          <a:xfrm>
            <a:off x="1524001" y="6216650"/>
            <a:ext cx="83740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 sz="24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altLang="en-US" sz="1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Πηγή: </a:t>
            </a:r>
            <a:r>
              <a:rPr kumimoji="0" lang="en-GB" altLang="en-US" sz="1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Fischer S. Shaw, Human Resource Management, Fourth Ed</a:t>
            </a: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GB" altLang="en-US" sz="1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Boston: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Houghton Mifflin,1999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4675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2"/>
          <p:cNvSpPr>
            <a:spLocks noChangeShapeType="1"/>
          </p:cNvSpPr>
          <p:nvPr/>
        </p:nvSpPr>
        <p:spPr bwMode="auto">
          <a:xfrm flipH="1">
            <a:off x="4440238" y="3500438"/>
            <a:ext cx="165735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905001" y="152400"/>
            <a:ext cx="9171100" cy="1077218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 sz="24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Δυνητικές Μορφές Συσχέτισης </a:t>
            </a:r>
            <a:r>
              <a:rPr kumimoji="0" lang="el-GR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Οργανωσιακής</a:t>
            </a:r>
            <a:endParaRPr lang="el-GR" altLang="en-US" sz="3200" b="1" i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Στρατηγικής και Στρατηγικής ΔΑΔ</a:t>
            </a:r>
            <a:endParaRPr kumimoji="0" lang="en-US" altLang="en-US" sz="3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6868" name="Group 4"/>
          <p:cNvGrpSpPr>
            <a:grpSpLocks/>
          </p:cNvGrpSpPr>
          <p:nvPr/>
        </p:nvGrpSpPr>
        <p:grpSpPr bwMode="auto">
          <a:xfrm>
            <a:off x="1752601" y="1447801"/>
            <a:ext cx="8412163" cy="4683125"/>
            <a:chOff x="0" y="210"/>
            <a:chExt cx="5887" cy="3796"/>
          </a:xfrm>
        </p:grpSpPr>
        <p:sp>
          <p:nvSpPr>
            <p:cNvPr id="36871" name="Oval 5"/>
            <p:cNvSpPr>
              <a:spLocks noChangeArrowheads="1"/>
            </p:cNvSpPr>
            <p:nvPr/>
          </p:nvSpPr>
          <p:spPr bwMode="auto">
            <a:xfrm>
              <a:off x="295" y="346"/>
              <a:ext cx="1588" cy="576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alpha val="59000"/>
                  </a:srgbClr>
                </a:gs>
                <a:gs pos="100000">
                  <a:srgbClr val="BA04A9">
                    <a:alpha val="50998"/>
                  </a:srgbClr>
                </a:gs>
              </a:gsLst>
              <a:lin ang="2700000" scaled="1"/>
            </a:gra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Char char="–"/>
                <a:defRPr sz="24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Font typeface="Wingdings" panose="05000000000000000000" pitchFamily="2" charset="2"/>
                <a:buChar char="l"/>
                <a:defRPr sz="20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Char char="–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Εταιρική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Στρατηγική</a:t>
              </a: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872" name="Oval 6"/>
            <p:cNvSpPr>
              <a:spLocks noChangeArrowheads="1"/>
            </p:cNvSpPr>
            <p:nvPr/>
          </p:nvSpPr>
          <p:spPr bwMode="auto">
            <a:xfrm>
              <a:off x="3016" y="346"/>
              <a:ext cx="1588" cy="576"/>
            </a:xfrm>
            <a:prstGeom prst="ellipse">
              <a:avLst/>
            </a:prstGeom>
            <a:gradFill rotWithShape="1">
              <a:gsLst>
                <a:gs pos="0">
                  <a:srgbClr val="FF3399">
                    <a:alpha val="59000"/>
                  </a:srgbClr>
                </a:gs>
                <a:gs pos="100000">
                  <a:srgbClr val="CC99FF"/>
                </a:gs>
              </a:gsLst>
              <a:lin ang="2700000" scaled="1"/>
            </a:gra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Char char="–"/>
                <a:defRPr sz="24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Font typeface="Wingdings" panose="05000000000000000000" pitchFamily="2" charset="2"/>
                <a:buChar char="l"/>
                <a:defRPr sz="20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Char char="–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Στρατηγική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ΔΑΔ</a:t>
              </a:r>
              <a:endPara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873" name="Text Box 7"/>
            <p:cNvSpPr txBox="1">
              <a:spLocks noChangeArrowheads="1"/>
            </p:cNvSpPr>
            <p:nvPr/>
          </p:nvSpPr>
          <p:spPr bwMode="auto">
            <a:xfrm>
              <a:off x="4662" y="572"/>
              <a:ext cx="1225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Char char="–"/>
                <a:defRPr sz="24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Font typeface="Wingdings" panose="05000000000000000000" pitchFamily="2" charset="2"/>
                <a:buChar char="l"/>
                <a:defRPr sz="20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Char char="–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18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ΔΙΑΧΩΡΙΣΜΟΣ</a:t>
              </a:r>
              <a:endPara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874" name="Text Box 8"/>
            <p:cNvSpPr txBox="1">
              <a:spLocks noChangeArrowheads="1"/>
            </p:cNvSpPr>
            <p:nvPr/>
          </p:nvSpPr>
          <p:spPr bwMode="auto">
            <a:xfrm>
              <a:off x="0" y="210"/>
              <a:ext cx="283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Char char="–"/>
                <a:defRPr sz="24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Font typeface="Wingdings" panose="05000000000000000000" pitchFamily="2" charset="2"/>
                <a:buChar char="l"/>
                <a:defRPr sz="20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Char char="–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Α</a:t>
              </a: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875" name="Oval 9"/>
            <p:cNvSpPr>
              <a:spLocks noChangeArrowheads="1"/>
            </p:cNvSpPr>
            <p:nvPr/>
          </p:nvSpPr>
          <p:spPr bwMode="auto">
            <a:xfrm>
              <a:off x="204" y="1117"/>
              <a:ext cx="1588" cy="576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alpha val="59000"/>
                  </a:srgbClr>
                </a:gs>
                <a:gs pos="100000">
                  <a:srgbClr val="BA04A9">
                    <a:alpha val="50998"/>
                  </a:srgbClr>
                </a:gs>
              </a:gsLst>
              <a:lin ang="2700000" scaled="1"/>
            </a:gra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Char char="–"/>
                <a:defRPr sz="24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Font typeface="Wingdings" panose="05000000000000000000" pitchFamily="2" charset="2"/>
                <a:buChar char="l"/>
                <a:defRPr sz="20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Char char="–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Εταιρική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Στρατηγική</a:t>
              </a: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876" name="Oval 10"/>
            <p:cNvSpPr>
              <a:spLocks noChangeArrowheads="1"/>
            </p:cNvSpPr>
            <p:nvPr/>
          </p:nvSpPr>
          <p:spPr bwMode="auto">
            <a:xfrm>
              <a:off x="158" y="1797"/>
              <a:ext cx="1588" cy="576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alpha val="59000"/>
                  </a:srgbClr>
                </a:gs>
                <a:gs pos="100000">
                  <a:srgbClr val="BA04A9">
                    <a:alpha val="50998"/>
                  </a:srgbClr>
                </a:gs>
              </a:gsLst>
              <a:lin ang="2700000" scaled="1"/>
            </a:gra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Char char="–"/>
                <a:defRPr sz="24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Font typeface="Wingdings" panose="05000000000000000000" pitchFamily="2" charset="2"/>
                <a:buChar char="l"/>
                <a:defRPr sz="20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Char char="–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Εταιρική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Στρατηγική</a:t>
              </a: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877" name="Oval 11"/>
            <p:cNvSpPr>
              <a:spLocks noChangeArrowheads="1"/>
            </p:cNvSpPr>
            <p:nvPr/>
          </p:nvSpPr>
          <p:spPr bwMode="auto">
            <a:xfrm>
              <a:off x="204" y="2568"/>
              <a:ext cx="1588" cy="576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alpha val="59000"/>
                  </a:srgbClr>
                </a:gs>
                <a:gs pos="100000">
                  <a:srgbClr val="BA04A9">
                    <a:alpha val="50998"/>
                  </a:srgbClr>
                </a:gs>
              </a:gsLst>
              <a:lin ang="2700000" scaled="1"/>
            </a:gra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Char char="–"/>
                <a:defRPr sz="24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Font typeface="Wingdings" panose="05000000000000000000" pitchFamily="2" charset="2"/>
                <a:buChar char="l"/>
                <a:defRPr sz="20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Char char="–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Εταιρική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Στρατηγική</a:t>
              </a: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878" name="Oval 12"/>
            <p:cNvSpPr>
              <a:spLocks noChangeArrowheads="1"/>
            </p:cNvSpPr>
            <p:nvPr/>
          </p:nvSpPr>
          <p:spPr bwMode="auto">
            <a:xfrm>
              <a:off x="204" y="3430"/>
              <a:ext cx="1588" cy="576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alpha val="59000"/>
                  </a:srgbClr>
                </a:gs>
                <a:gs pos="100000">
                  <a:srgbClr val="BA04A9">
                    <a:alpha val="50998"/>
                  </a:srgbClr>
                </a:gs>
              </a:gsLst>
              <a:lin ang="2700000" scaled="1"/>
            </a:gra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Char char="–"/>
                <a:defRPr sz="24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Font typeface="Wingdings" panose="05000000000000000000" pitchFamily="2" charset="2"/>
                <a:buChar char="l"/>
                <a:defRPr sz="20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Char char="–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Εταιρική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Στρατηγική</a:t>
              </a: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879" name="Oval 13"/>
            <p:cNvSpPr>
              <a:spLocks noChangeArrowheads="1"/>
            </p:cNvSpPr>
            <p:nvPr/>
          </p:nvSpPr>
          <p:spPr bwMode="auto">
            <a:xfrm>
              <a:off x="3061" y="1117"/>
              <a:ext cx="1588" cy="576"/>
            </a:xfrm>
            <a:prstGeom prst="ellipse">
              <a:avLst/>
            </a:prstGeom>
            <a:gradFill rotWithShape="1">
              <a:gsLst>
                <a:gs pos="0">
                  <a:srgbClr val="FF3399">
                    <a:alpha val="59000"/>
                  </a:srgbClr>
                </a:gs>
                <a:gs pos="100000">
                  <a:srgbClr val="CC99FF"/>
                </a:gs>
              </a:gsLst>
              <a:lin ang="2700000" scaled="1"/>
            </a:gra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Char char="–"/>
                <a:defRPr sz="24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Font typeface="Wingdings" panose="05000000000000000000" pitchFamily="2" charset="2"/>
                <a:buChar char="l"/>
                <a:defRPr sz="20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Char char="–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Στρατηγική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ΔΑΔ</a:t>
              </a:r>
              <a:endPara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880" name="Oval 14"/>
            <p:cNvSpPr>
              <a:spLocks noChangeArrowheads="1"/>
            </p:cNvSpPr>
            <p:nvPr/>
          </p:nvSpPr>
          <p:spPr bwMode="auto">
            <a:xfrm>
              <a:off x="3107" y="1842"/>
              <a:ext cx="1588" cy="576"/>
            </a:xfrm>
            <a:prstGeom prst="ellipse">
              <a:avLst/>
            </a:prstGeom>
            <a:gradFill rotWithShape="1">
              <a:gsLst>
                <a:gs pos="0">
                  <a:srgbClr val="FF3399">
                    <a:alpha val="59000"/>
                  </a:srgbClr>
                </a:gs>
                <a:gs pos="100000">
                  <a:srgbClr val="CC99FF"/>
                </a:gs>
              </a:gsLst>
              <a:lin ang="2700000" scaled="1"/>
            </a:gra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Char char="–"/>
                <a:defRPr sz="24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Font typeface="Wingdings" panose="05000000000000000000" pitchFamily="2" charset="2"/>
                <a:buChar char="l"/>
                <a:defRPr sz="20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Char char="–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Στρατηγική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ΔΑΔ</a:t>
              </a:r>
              <a:endPara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881" name="Oval 15"/>
            <p:cNvSpPr>
              <a:spLocks noChangeArrowheads="1"/>
            </p:cNvSpPr>
            <p:nvPr/>
          </p:nvSpPr>
          <p:spPr bwMode="auto">
            <a:xfrm>
              <a:off x="1429" y="2568"/>
              <a:ext cx="1588" cy="576"/>
            </a:xfrm>
            <a:prstGeom prst="ellipse">
              <a:avLst/>
            </a:prstGeom>
            <a:gradFill rotWithShape="1">
              <a:gsLst>
                <a:gs pos="0">
                  <a:srgbClr val="FF3399">
                    <a:alpha val="59000"/>
                  </a:srgbClr>
                </a:gs>
                <a:gs pos="100000">
                  <a:srgbClr val="CC99FF"/>
                </a:gs>
              </a:gsLst>
              <a:lin ang="2700000" scaled="1"/>
            </a:gra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Char char="–"/>
                <a:defRPr sz="24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Font typeface="Wingdings" panose="05000000000000000000" pitchFamily="2" charset="2"/>
                <a:buChar char="l"/>
                <a:defRPr sz="20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Char char="–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Στρατηγική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ΔΑΔ</a:t>
              </a:r>
              <a:endPara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882" name="Oval 16"/>
            <p:cNvSpPr>
              <a:spLocks noChangeArrowheads="1"/>
            </p:cNvSpPr>
            <p:nvPr/>
          </p:nvSpPr>
          <p:spPr bwMode="auto">
            <a:xfrm>
              <a:off x="3152" y="3430"/>
              <a:ext cx="1588" cy="576"/>
            </a:xfrm>
            <a:prstGeom prst="ellipse">
              <a:avLst/>
            </a:prstGeom>
            <a:gradFill rotWithShape="1">
              <a:gsLst>
                <a:gs pos="0">
                  <a:srgbClr val="FF3399">
                    <a:alpha val="59000"/>
                  </a:srgbClr>
                </a:gs>
                <a:gs pos="100000">
                  <a:srgbClr val="CC99FF"/>
                </a:gs>
              </a:gsLst>
              <a:lin ang="2700000" scaled="1"/>
            </a:gra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Char char="–"/>
                <a:defRPr sz="24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Font typeface="Wingdings" panose="05000000000000000000" pitchFamily="2" charset="2"/>
                <a:buChar char="l"/>
                <a:defRPr sz="20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Char char="–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Στρατηγική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ΔΑΔ</a:t>
              </a:r>
              <a:endPara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883" name="Line 17"/>
            <p:cNvSpPr>
              <a:spLocks noChangeShapeType="1"/>
            </p:cNvSpPr>
            <p:nvPr/>
          </p:nvSpPr>
          <p:spPr bwMode="auto">
            <a:xfrm>
              <a:off x="1882" y="1480"/>
              <a:ext cx="99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884" name="Line 18"/>
            <p:cNvSpPr>
              <a:spLocks noChangeShapeType="1"/>
            </p:cNvSpPr>
            <p:nvPr/>
          </p:nvSpPr>
          <p:spPr bwMode="auto">
            <a:xfrm>
              <a:off x="1882" y="2024"/>
              <a:ext cx="99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885" name="Line 19"/>
            <p:cNvSpPr>
              <a:spLocks noChangeShapeType="1"/>
            </p:cNvSpPr>
            <p:nvPr/>
          </p:nvSpPr>
          <p:spPr bwMode="auto">
            <a:xfrm>
              <a:off x="1882" y="3657"/>
              <a:ext cx="99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886" name="Line 20"/>
            <p:cNvSpPr>
              <a:spLocks noChangeShapeType="1"/>
            </p:cNvSpPr>
            <p:nvPr/>
          </p:nvSpPr>
          <p:spPr bwMode="auto">
            <a:xfrm flipH="1">
              <a:off x="1837" y="3793"/>
              <a:ext cx="10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887" name="Text Box 21"/>
            <p:cNvSpPr txBox="1">
              <a:spLocks noChangeArrowheads="1"/>
            </p:cNvSpPr>
            <p:nvPr/>
          </p:nvSpPr>
          <p:spPr bwMode="auto">
            <a:xfrm>
              <a:off x="0" y="889"/>
              <a:ext cx="283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Char char="–"/>
                <a:defRPr sz="24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Font typeface="Wingdings" panose="05000000000000000000" pitchFamily="2" charset="2"/>
                <a:buChar char="l"/>
                <a:defRPr sz="20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Char char="–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Β</a:t>
              </a: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888" name="Text Box 22"/>
            <p:cNvSpPr txBox="1">
              <a:spLocks noChangeArrowheads="1"/>
            </p:cNvSpPr>
            <p:nvPr/>
          </p:nvSpPr>
          <p:spPr bwMode="auto">
            <a:xfrm>
              <a:off x="0" y="1616"/>
              <a:ext cx="257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Char char="–"/>
                <a:defRPr sz="24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Font typeface="Wingdings" panose="05000000000000000000" pitchFamily="2" charset="2"/>
                <a:buChar char="l"/>
                <a:defRPr sz="20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Char char="–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Γ</a:t>
              </a: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889" name="Text Box 23"/>
            <p:cNvSpPr txBox="1">
              <a:spLocks noChangeArrowheads="1"/>
            </p:cNvSpPr>
            <p:nvPr/>
          </p:nvSpPr>
          <p:spPr bwMode="auto">
            <a:xfrm>
              <a:off x="0" y="3203"/>
              <a:ext cx="271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Char char="–"/>
                <a:defRPr sz="24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Font typeface="Wingdings" panose="05000000000000000000" pitchFamily="2" charset="2"/>
                <a:buChar char="l"/>
                <a:defRPr sz="20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Char char="–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Ε</a:t>
              </a: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890" name="Text Box 24"/>
            <p:cNvSpPr txBox="1">
              <a:spLocks noChangeArrowheads="1"/>
            </p:cNvSpPr>
            <p:nvPr/>
          </p:nvSpPr>
          <p:spPr bwMode="auto">
            <a:xfrm>
              <a:off x="0" y="2387"/>
              <a:ext cx="282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Char char="–"/>
                <a:defRPr sz="24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Font typeface="Wingdings" panose="05000000000000000000" pitchFamily="2" charset="2"/>
                <a:buChar char="l"/>
                <a:defRPr sz="20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Char char="–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Δ</a:t>
              </a: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891" name="Text Box 25"/>
            <p:cNvSpPr txBox="1">
              <a:spLocks noChangeArrowheads="1"/>
            </p:cNvSpPr>
            <p:nvPr/>
          </p:nvSpPr>
          <p:spPr bwMode="auto">
            <a:xfrm>
              <a:off x="4682" y="1220"/>
              <a:ext cx="996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Char char="–"/>
                <a:defRPr sz="24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Font typeface="Wingdings" panose="05000000000000000000" pitchFamily="2" charset="2"/>
                <a:buChar char="l"/>
                <a:defRPr sz="20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Char char="–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18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ΤΑΙΡΙΑΣΜΑ</a:t>
              </a:r>
              <a:endPara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892" name="Text Box 26"/>
            <p:cNvSpPr txBox="1">
              <a:spLocks noChangeArrowheads="1"/>
            </p:cNvSpPr>
            <p:nvPr/>
          </p:nvSpPr>
          <p:spPr bwMode="auto">
            <a:xfrm>
              <a:off x="4739" y="1979"/>
              <a:ext cx="945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Char char="–"/>
                <a:defRPr sz="24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Font typeface="Wingdings" panose="05000000000000000000" pitchFamily="2" charset="2"/>
                <a:buChar char="l"/>
                <a:defRPr sz="20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Char char="–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18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ΔΙΑΛΟΓΟΣ</a:t>
              </a:r>
              <a:endPara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893" name="Text Box 27"/>
            <p:cNvSpPr txBox="1">
              <a:spLocks noChangeArrowheads="1"/>
            </p:cNvSpPr>
            <p:nvPr/>
          </p:nvSpPr>
          <p:spPr bwMode="auto">
            <a:xfrm>
              <a:off x="4749" y="3475"/>
              <a:ext cx="1121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Char char="–"/>
                <a:defRPr sz="24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Font typeface="Wingdings" panose="05000000000000000000" pitchFamily="2" charset="2"/>
                <a:buChar char="l"/>
                <a:defRPr sz="20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Char char="–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ΠΡΟΕΛΕΥΣΗ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ΑΠΟ ΤΗ ΔΑΔ</a:t>
              </a:r>
              <a:endPara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894" name="Text Box 28"/>
            <p:cNvSpPr txBox="1">
              <a:spLocks noChangeArrowheads="1"/>
            </p:cNvSpPr>
            <p:nvPr/>
          </p:nvSpPr>
          <p:spPr bwMode="auto">
            <a:xfrm>
              <a:off x="4623" y="2795"/>
              <a:ext cx="1263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Char char="•"/>
                <a:defRPr sz="28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Char char="–"/>
                <a:defRPr sz="24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Font typeface="Wingdings" panose="05000000000000000000" pitchFamily="2" charset="2"/>
                <a:buChar char="l"/>
                <a:defRPr sz="20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Char char="–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105000"/>
                </a:lnSpc>
                <a:spcBef>
                  <a:spcPct val="20000"/>
                </a:spcBef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Wingdings" panose="05000000000000000000" pitchFamily="2" charset="2"/>
                <a:buChar char="l"/>
                <a:defRPr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n-US" sz="18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ΟΛΟΚΛΗΡΩΣΗ</a:t>
              </a:r>
              <a:endPara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6869" name="Text Box 29"/>
          <p:cNvSpPr txBox="1">
            <a:spLocks noChangeArrowheads="1"/>
          </p:cNvSpPr>
          <p:nvPr/>
        </p:nvSpPr>
        <p:spPr bwMode="auto">
          <a:xfrm>
            <a:off x="1524000" y="64912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 sz="24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870" name="Text Box 30"/>
          <p:cNvSpPr txBox="1">
            <a:spLocks noChangeArrowheads="1"/>
          </p:cNvSpPr>
          <p:nvPr/>
        </p:nvSpPr>
        <p:spPr bwMode="auto">
          <a:xfrm>
            <a:off x="1611313" y="6400801"/>
            <a:ext cx="6229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 sz="24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Πηγή: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Torrington</a:t>
            </a:r>
            <a:r>
              <a:rPr kumimoji="0" lang="el-GR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&amp; Hall Human Resource Management 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820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2640013" y="549275"/>
            <a:ext cx="7173912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143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3429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l-GR" altLang="el-G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Η Διοίκηση Ανθρώπινου Δυναμικού και οι Λειτουργίες της Διοίκησης</a:t>
            </a:r>
            <a:endParaRPr lang="en-GB" altLang="el-GR" sz="32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</a:endParaRPr>
          </a:p>
        </p:txBody>
      </p:sp>
      <p:sp>
        <p:nvSpPr>
          <p:cNvPr id="15365" name="Oval 4"/>
          <p:cNvSpPr>
            <a:spLocks noChangeArrowheads="1"/>
          </p:cNvSpPr>
          <p:nvPr/>
        </p:nvSpPr>
        <p:spPr bwMode="auto">
          <a:xfrm>
            <a:off x="1992314" y="2205039"/>
            <a:ext cx="7821612" cy="3960266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4872038" y="2205038"/>
            <a:ext cx="25844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l-GR" altLang="el-GR" b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Προγραμματισμός</a:t>
            </a:r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8616951" y="3979863"/>
            <a:ext cx="18002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l-GR" altLang="el-GR" b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Οργάνωση</a:t>
            </a:r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151559" name="Text Box 7"/>
          <p:cNvSpPr txBox="1">
            <a:spLocks noChangeArrowheads="1"/>
          </p:cNvSpPr>
          <p:nvPr/>
        </p:nvSpPr>
        <p:spPr bwMode="auto">
          <a:xfrm>
            <a:off x="5232400" y="5516563"/>
            <a:ext cx="172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l-GR" altLang="el-GR" b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Διεύθυνση</a:t>
            </a:r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151560" name="Text Box 8"/>
          <p:cNvSpPr txBox="1">
            <a:spLocks noChangeArrowheads="1"/>
          </p:cNvSpPr>
          <p:nvPr/>
        </p:nvSpPr>
        <p:spPr bwMode="auto">
          <a:xfrm>
            <a:off x="1992314" y="4076700"/>
            <a:ext cx="13668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l-GR" altLang="el-GR" b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Έλεγχος</a:t>
            </a:r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15370" name="Text Box 9"/>
          <p:cNvSpPr txBox="1">
            <a:spLocks noChangeArrowheads="1"/>
          </p:cNvSpPr>
          <p:nvPr/>
        </p:nvSpPr>
        <p:spPr bwMode="auto">
          <a:xfrm>
            <a:off x="4792663" y="3979863"/>
            <a:ext cx="295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l-GR" altLang="el-GR" b="1">
                <a:solidFill>
                  <a:srgbClr val="336699"/>
                </a:solidFill>
              </a:rPr>
              <a:t>Ανθρώπινο Δυναμικό</a:t>
            </a:r>
          </a:p>
        </p:txBody>
      </p:sp>
      <p:grpSp>
        <p:nvGrpSpPr>
          <p:cNvPr id="15371" name="Group 12"/>
          <p:cNvGrpSpPr>
            <a:grpSpLocks/>
          </p:cNvGrpSpPr>
          <p:nvPr/>
        </p:nvGrpSpPr>
        <p:grpSpPr bwMode="auto">
          <a:xfrm>
            <a:off x="6024564" y="2997201"/>
            <a:ext cx="287337" cy="792163"/>
            <a:chOff x="2835" y="1888"/>
            <a:chExt cx="181" cy="499"/>
          </a:xfrm>
        </p:grpSpPr>
        <p:sp>
          <p:nvSpPr>
            <p:cNvPr id="15380" name="Line 10"/>
            <p:cNvSpPr>
              <a:spLocks noChangeShapeType="1"/>
            </p:cNvSpPr>
            <p:nvPr/>
          </p:nvSpPr>
          <p:spPr bwMode="auto">
            <a:xfrm>
              <a:off x="2835" y="1888"/>
              <a:ext cx="0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5381" name="Line 11"/>
            <p:cNvSpPr>
              <a:spLocks noChangeShapeType="1"/>
            </p:cNvSpPr>
            <p:nvPr/>
          </p:nvSpPr>
          <p:spPr bwMode="auto">
            <a:xfrm flipV="1">
              <a:off x="3016" y="1888"/>
              <a:ext cx="0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</p:grpSp>
      <p:sp>
        <p:nvSpPr>
          <p:cNvPr id="15372" name="Line 13"/>
          <p:cNvSpPr>
            <a:spLocks noChangeShapeType="1"/>
          </p:cNvSpPr>
          <p:nvPr/>
        </p:nvSpPr>
        <p:spPr bwMode="auto">
          <a:xfrm>
            <a:off x="7896225" y="422116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5373" name="Line 14"/>
          <p:cNvSpPr>
            <a:spLocks noChangeShapeType="1"/>
          </p:cNvSpPr>
          <p:nvPr/>
        </p:nvSpPr>
        <p:spPr bwMode="auto">
          <a:xfrm flipH="1">
            <a:off x="7896225" y="436562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grpSp>
        <p:nvGrpSpPr>
          <p:cNvPr id="15374" name="Group 21"/>
          <p:cNvGrpSpPr>
            <a:grpSpLocks/>
          </p:cNvGrpSpPr>
          <p:nvPr/>
        </p:nvGrpSpPr>
        <p:grpSpPr bwMode="auto">
          <a:xfrm>
            <a:off x="6024563" y="4652964"/>
            <a:ext cx="215900" cy="720725"/>
            <a:chOff x="2835" y="2931"/>
            <a:chExt cx="136" cy="454"/>
          </a:xfrm>
        </p:grpSpPr>
        <p:sp>
          <p:nvSpPr>
            <p:cNvPr id="15378" name="Line 15"/>
            <p:cNvSpPr>
              <a:spLocks noChangeShapeType="1"/>
            </p:cNvSpPr>
            <p:nvPr/>
          </p:nvSpPr>
          <p:spPr bwMode="auto">
            <a:xfrm>
              <a:off x="2835" y="2931"/>
              <a:ext cx="0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5379" name="Line 16"/>
            <p:cNvSpPr>
              <a:spLocks noChangeShapeType="1"/>
            </p:cNvSpPr>
            <p:nvPr/>
          </p:nvSpPr>
          <p:spPr bwMode="auto">
            <a:xfrm flipV="1">
              <a:off x="2971" y="2931"/>
              <a:ext cx="0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</p:grpSp>
      <p:grpSp>
        <p:nvGrpSpPr>
          <p:cNvPr id="15375" name="Group 20"/>
          <p:cNvGrpSpPr>
            <a:grpSpLocks/>
          </p:cNvGrpSpPr>
          <p:nvPr/>
        </p:nvGrpSpPr>
        <p:grpSpPr bwMode="auto">
          <a:xfrm>
            <a:off x="3792538" y="4221163"/>
            <a:ext cx="863600" cy="144462"/>
            <a:chOff x="1429" y="2659"/>
            <a:chExt cx="544" cy="91"/>
          </a:xfrm>
        </p:grpSpPr>
        <p:sp>
          <p:nvSpPr>
            <p:cNvPr id="15376" name="Line 18"/>
            <p:cNvSpPr>
              <a:spLocks noChangeShapeType="1"/>
            </p:cNvSpPr>
            <p:nvPr/>
          </p:nvSpPr>
          <p:spPr bwMode="auto">
            <a:xfrm flipH="1">
              <a:off x="1429" y="2659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5377" name="Line 19"/>
            <p:cNvSpPr>
              <a:spLocks noChangeShapeType="1"/>
            </p:cNvSpPr>
            <p:nvPr/>
          </p:nvSpPr>
          <p:spPr bwMode="auto">
            <a:xfrm>
              <a:off x="1429" y="2750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735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7772400" cy="75565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l-GR" altLang="el-GR" sz="3200" b="1" dirty="0">
                <a:latin typeface="+mn-lt"/>
              </a:rPr>
              <a:t>Βασικές Αρχές ΔΑΔ</a:t>
            </a:r>
            <a:endParaRPr lang="en-GB" altLang="el-GR" sz="3200" b="1" dirty="0">
              <a:latin typeface="+mn-lt"/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5624"/>
            <a:ext cx="10515600" cy="4416149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l-GR" altLang="el-GR" dirty="0"/>
              <a:t>Εργαζόμενοι ως ανταγωνιστικό πλεονέκτημα επιχείρησης</a:t>
            </a:r>
          </a:p>
          <a:p>
            <a:pPr eaLnBrk="1" hangingPunct="1">
              <a:lnSpc>
                <a:spcPct val="80000"/>
              </a:lnSpc>
            </a:pPr>
            <a:endParaRPr lang="el-GR" altLang="el-GR" dirty="0"/>
          </a:p>
          <a:p>
            <a:pPr eaLnBrk="1" hangingPunct="1">
              <a:lnSpc>
                <a:spcPct val="80000"/>
              </a:lnSpc>
            </a:pPr>
            <a:r>
              <a:rPr lang="el-GR" altLang="el-GR" dirty="0"/>
              <a:t>Συνεχής ανάπτυξη επαγγελματικών δεξιοτήτων (</a:t>
            </a:r>
            <a:r>
              <a:rPr lang="en-US" altLang="el-GR" dirty="0"/>
              <a:t>competencies)</a:t>
            </a:r>
            <a:r>
              <a:rPr lang="el-GR" altLang="el-GR" dirty="0"/>
              <a:t> των εργαζομένων</a:t>
            </a:r>
          </a:p>
          <a:p>
            <a:pPr eaLnBrk="1" hangingPunct="1">
              <a:lnSpc>
                <a:spcPct val="80000"/>
              </a:lnSpc>
            </a:pPr>
            <a:endParaRPr lang="el-GR" altLang="el-GR" dirty="0"/>
          </a:p>
          <a:p>
            <a:pPr eaLnBrk="1" hangingPunct="1">
              <a:lnSpc>
                <a:spcPct val="80000"/>
              </a:lnSpc>
            </a:pPr>
            <a:r>
              <a:rPr lang="el-GR" altLang="el-GR" dirty="0"/>
              <a:t>Έμφαση στην ενδυνάμωση εργαζομένων </a:t>
            </a:r>
            <a:r>
              <a:rPr lang="en-US" altLang="el-GR" dirty="0"/>
              <a:t>(empowerment)</a:t>
            </a:r>
            <a:endParaRPr lang="el-GR" altLang="el-GR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l-GR" altLang="el-GR" dirty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dirty="0"/>
              <a:t>Έμφαση στην αποτελεσματική λειτουργία ομάδων</a:t>
            </a:r>
          </a:p>
          <a:p>
            <a:pPr eaLnBrk="1" hangingPunct="1">
              <a:lnSpc>
                <a:spcPct val="80000"/>
              </a:lnSpc>
            </a:pPr>
            <a:endParaRPr lang="el-GR" altLang="el-GR" dirty="0"/>
          </a:p>
          <a:p>
            <a:pPr eaLnBrk="1" hangingPunct="1">
              <a:lnSpc>
                <a:spcPct val="80000"/>
              </a:lnSpc>
            </a:pPr>
            <a:r>
              <a:rPr lang="el-GR" altLang="el-GR" dirty="0"/>
              <a:t>Ολιστική προσέγγιση </a:t>
            </a:r>
          </a:p>
        </p:txBody>
      </p:sp>
    </p:spTree>
    <p:extLst>
      <p:ext uri="{BB962C8B-B14F-4D97-AF65-F5344CB8AC3E}">
        <p14:creationId xmlns:p14="http://schemas.microsoft.com/office/powerpoint/2010/main" val="97016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ChangeArrowheads="1"/>
          </p:cNvSpPr>
          <p:nvPr/>
        </p:nvSpPr>
        <p:spPr bwMode="auto">
          <a:xfrm>
            <a:off x="1254366" y="1298955"/>
            <a:ext cx="8496622" cy="4939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989013" indent="-6238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660525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2068513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4765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884488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341688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798888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256088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713288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Clr>
                <a:srgbClr val="9F2936"/>
              </a:buClr>
              <a:buFont typeface="Wingdings" pitchFamily="2" charset="2"/>
              <a:buChar char="q"/>
              <a:defRPr/>
            </a:pP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Πολλά ιεραρχικά επίπεδα</a:t>
            </a:r>
            <a:r>
              <a:rPr lang="en-GB" altLang="el-GR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altLang="el-GR" sz="2400" dirty="0">
                <a:solidFill>
                  <a:srgbClr val="FF0000"/>
                </a:solidFill>
                <a:latin typeface="Calibri"/>
              </a:rPr>
              <a:t>(5 </a:t>
            </a:r>
            <a:r>
              <a:rPr lang="el-GR" altLang="el-GR" sz="2400" dirty="0">
                <a:solidFill>
                  <a:srgbClr val="FF0000"/>
                </a:solidFill>
                <a:latin typeface="Calibri"/>
              </a:rPr>
              <a:t>και 19 μισθολογικά κλιμάκια)</a:t>
            </a:r>
          </a:p>
          <a:p>
            <a:pPr algn="just">
              <a:buClr>
                <a:srgbClr val="9F2936"/>
              </a:buClr>
              <a:buFont typeface="Wingdings" pitchFamily="2" charset="2"/>
              <a:buChar char="q"/>
              <a:defRPr/>
            </a:pPr>
            <a:endParaRPr lang="el-GR" altLang="el-GR" sz="2400" dirty="0">
              <a:solidFill>
                <a:srgbClr val="FF0000"/>
              </a:solidFill>
              <a:latin typeface="Calibri"/>
            </a:endParaRPr>
          </a:p>
          <a:p>
            <a:pPr algn="just">
              <a:buClr>
                <a:srgbClr val="9F2936"/>
              </a:buClr>
              <a:buFont typeface="Wingdings" pitchFamily="2" charset="2"/>
              <a:buChar char="q"/>
              <a:defRPr/>
            </a:pP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Οι θέσεις εργασίας με βάση τυπικά κριτήρια </a:t>
            </a:r>
          </a:p>
          <a:p>
            <a:pPr algn="just">
              <a:buClr>
                <a:srgbClr val="9F2936"/>
              </a:buClr>
              <a:buFont typeface="Wingdings" pitchFamily="2" charset="2"/>
              <a:buChar char="q"/>
              <a:defRPr/>
            </a:pPr>
            <a:endParaRPr lang="el-GR" altLang="el-GR" sz="2400" dirty="0">
              <a:solidFill>
                <a:prstClr val="black"/>
              </a:solidFill>
              <a:latin typeface="Calibri"/>
            </a:endParaRPr>
          </a:p>
          <a:p>
            <a:pPr algn="just">
              <a:buClr>
                <a:srgbClr val="9F2936"/>
              </a:buClr>
              <a:buFont typeface="Wingdings" pitchFamily="2" charset="2"/>
              <a:buChar char="q"/>
              <a:defRPr/>
            </a:pP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Μονιμότητα </a:t>
            </a:r>
            <a:endParaRPr lang="en-US" altLang="el-GR" sz="2400" dirty="0">
              <a:solidFill>
                <a:prstClr val="black"/>
              </a:solidFill>
              <a:latin typeface="Calibri"/>
            </a:endParaRPr>
          </a:p>
          <a:p>
            <a:pPr algn="just">
              <a:buClr>
                <a:srgbClr val="9F2936"/>
              </a:buClr>
              <a:buFont typeface="Wingdings" pitchFamily="2" charset="2"/>
              <a:buChar char="q"/>
              <a:defRPr/>
            </a:pPr>
            <a:endParaRPr lang="el-GR" altLang="el-GR" sz="2400" dirty="0">
              <a:solidFill>
                <a:prstClr val="black"/>
              </a:solidFill>
              <a:latin typeface="Calibri"/>
            </a:endParaRPr>
          </a:p>
          <a:p>
            <a:pPr algn="just">
              <a:buClr>
                <a:srgbClr val="9F2936"/>
              </a:buClr>
              <a:buFont typeface="Wingdings" pitchFamily="2" charset="2"/>
              <a:buChar char="q"/>
              <a:defRPr/>
            </a:pP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Ενιαίο μισθολόγιο</a:t>
            </a:r>
          </a:p>
          <a:p>
            <a:pPr algn="just">
              <a:buClr>
                <a:srgbClr val="9F2936"/>
              </a:buClr>
              <a:buFont typeface="Wingdings" pitchFamily="2" charset="2"/>
              <a:buChar char="q"/>
              <a:defRPr/>
            </a:pPr>
            <a:endParaRPr lang="el-GR" altLang="el-GR" sz="2400" dirty="0">
              <a:solidFill>
                <a:prstClr val="black"/>
              </a:solidFill>
              <a:latin typeface="Calibri"/>
            </a:endParaRPr>
          </a:p>
          <a:p>
            <a:pPr algn="just">
              <a:buClr>
                <a:srgbClr val="9F2936"/>
              </a:buClr>
              <a:buFont typeface="Wingdings" pitchFamily="2" charset="2"/>
              <a:buChar char="q"/>
              <a:defRPr/>
            </a:pP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Πολύπλοκες διαδικασίες και νομικές ρυθμίσεις σχετικά με το προσωπικό</a:t>
            </a:r>
          </a:p>
          <a:p>
            <a:pPr algn="just">
              <a:buClr>
                <a:srgbClr val="9F2936"/>
              </a:buClr>
              <a:buFont typeface="Wingdings" pitchFamily="2" charset="2"/>
              <a:buChar char="q"/>
              <a:defRPr/>
            </a:pPr>
            <a:endParaRPr lang="el-GR" altLang="el-GR" sz="2400" dirty="0">
              <a:solidFill>
                <a:prstClr val="black"/>
              </a:solidFill>
              <a:latin typeface="Calibri"/>
            </a:endParaRPr>
          </a:p>
          <a:p>
            <a:pPr algn="just">
              <a:buClr>
                <a:srgbClr val="9F2936"/>
              </a:buClr>
              <a:buFont typeface="Wingdings" pitchFamily="2" charset="2"/>
              <a:buChar char="q"/>
              <a:defRPr/>
            </a:pP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Κίνητρα απόδοσης</a:t>
            </a:r>
          </a:p>
          <a:p>
            <a:pPr algn="just">
              <a:buClr>
                <a:srgbClr val="9F2936"/>
              </a:buClr>
              <a:defRPr/>
            </a:pPr>
            <a:endParaRPr lang="en-US" altLang="el-GR" sz="28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</a:endParaRPr>
          </a:p>
          <a:p>
            <a:pPr>
              <a:buClr>
                <a:srgbClr val="9F2936"/>
              </a:buClr>
              <a:defRPr/>
            </a:pPr>
            <a:endParaRPr lang="en-US" altLang="el-G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447372" y="259526"/>
            <a:ext cx="8110610" cy="72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143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3429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l-GR" altLang="el-GR" sz="3600" b="1" dirty="0">
                <a:solidFill>
                  <a:prstClr val="black"/>
                </a:solidFill>
                <a:latin typeface="Calibri"/>
              </a:rPr>
              <a:t>Χαρακτηριστικά του Δημόσιου Τομέα</a:t>
            </a:r>
            <a:endParaRPr lang="en-GB" altLang="el-GR" sz="36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890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b="1" dirty="0"/>
              <a:t>Βασικά Ζητήματα ΔΑΔ στον Δημόσιο Τομέα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1772816"/>
            <a:ext cx="8585448" cy="4896544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l-GR" sz="3400" dirty="0"/>
              <a:t>Γραφειοκρατία, </a:t>
            </a:r>
          </a:p>
          <a:p>
            <a:pPr>
              <a:buFont typeface="Wingdings" pitchFamily="2" charset="2"/>
              <a:buChar char="q"/>
            </a:pPr>
            <a:r>
              <a:rPr lang="el-GR" sz="3400" dirty="0"/>
              <a:t>Περιγράμματα θέσεων, διοίκηση με στόχους και αξιολόγησης επιδόσεων.</a:t>
            </a:r>
          </a:p>
          <a:p>
            <a:pPr>
              <a:buFont typeface="Wingdings" pitchFamily="2" charset="2"/>
              <a:buChar char="q"/>
            </a:pPr>
            <a:r>
              <a:rPr lang="el-GR" sz="3400" dirty="0"/>
              <a:t>Ζητήματα υποκίνησης και μηχανισμών αξιολόγησης. </a:t>
            </a:r>
          </a:p>
          <a:p>
            <a:pPr>
              <a:buFont typeface="Wingdings" pitchFamily="2" charset="2"/>
              <a:buChar char="q"/>
            </a:pPr>
            <a:r>
              <a:rPr lang="el-GR" sz="3400" dirty="0"/>
              <a:t>Σχέση διοικητικής ιεραρχίας και πολιτικών προϊσταμένων.</a:t>
            </a:r>
          </a:p>
          <a:p>
            <a:pPr>
              <a:buFont typeface="Wingdings" pitchFamily="2" charset="2"/>
              <a:buChar char="q"/>
            </a:pPr>
            <a:r>
              <a:rPr lang="el-GR" sz="3400" dirty="0"/>
              <a:t>Ζητήματα διάγνωσης εκπαιδευτικών αναγκών και μέθοδοι εκπαίδευσης.</a:t>
            </a:r>
          </a:p>
          <a:p>
            <a:pPr>
              <a:buFont typeface="Wingdings" pitchFamily="2" charset="2"/>
              <a:buChar char="q"/>
            </a:pPr>
            <a:r>
              <a:rPr lang="el-GR" sz="3400" dirty="0"/>
              <a:t>Ζητήματα πιστοποίησης γνώσεων και δεξιοτήτων και αξιολόγησης των αποτελεσμάτων της εκπαίδευσης στο χώρο εργασίας. </a:t>
            </a:r>
          </a:p>
          <a:p>
            <a:pPr>
              <a:buFont typeface="Wingdings" pitchFamily="2" charset="2"/>
              <a:buChar char="q"/>
            </a:pPr>
            <a:r>
              <a:rPr lang="el-GR" sz="3400" dirty="0"/>
              <a:t>Μειωμένη εκπροσώπηση του γυναικείου φύλου στις ανώτατες θέσεις τις ιεραρχίας (?)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1149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2711828" y="543340"/>
            <a:ext cx="6400800" cy="823913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altLang="en-US" sz="3200" b="1" dirty="0">
                <a:latin typeface="+mn-lt"/>
              </a:rPr>
              <a:t>ΠΡΟΚΛΗΣΕΙΣ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idx="1"/>
          </p:nvPr>
        </p:nvSpPr>
        <p:spPr>
          <a:xfrm>
            <a:off x="1663756" y="1470991"/>
            <a:ext cx="8496944" cy="47843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l-GR" sz="2400" dirty="0"/>
              <a:t>Η υποστήριξη και η συνεργασία στον από κοινού προσδιορισμό στόχων π.χ. ν. 3230/2004 </a:t>
            </a:r>
            <a:r>
              <a:rPr lang="el-GR" sz="2400" dirty="0" err="1"/>
              <a:t>ΔδΣ</a:t>
            </a:r>
            <a:r>
              <a:rPr lang="el-GR" sz="2400" dirty="0"/>
              <a:t> - </a:t>
            </a:r>
            <a:r>
              <a:rPr lang="en-US" sz="2400" dirty="0" err="1"/>
              <a:t>MbO</a:t>
            </a:r>
            <a:endParaRPr lang="el-GR" sz="2400" dirty="0"/>
          </a:p>
          <a:p>
            <a:pPr>
              <a:lnSpc>
                <a:spcPct val="90000"/>
              </a:lnSpc>
              <a:defRPr/>
            </a:pPr>
            <a:r>
              <a:rPr lang="el-GR" sz="2400" dirty="0"/>
              <a:t>η ανάγκη για πιο συμμετοχική υποστήριξη κατά τη διαδικασία λήψης αποφάσεων, </a:t>
            </a:r>
            <a:r>
              <a:rPr lang="en-GB" sz="2400" dirty="0">
                <a:solidFill>
                  <a:srgbClr val="FF0000"/>
                </a:solidFill>
              </a:rPr>
              <a:t>(Buy-in)</a:t>
            </a:r>
            <a:endParaRPr lang="el-GR" sz="2400" dirty="0"/>
          </a:p>
          <a:p>
            <a:pPr>
              <a:lnSpc>
                <a:spcPct val="90000"/>
              </a:lnSpc>
              <a:defRPr/>
            </a:pPr>
            <a:r>
              <a:rPr lang="el-GR" sz="2400" dirty="0"/>
              <a:t>η ικανότητα δημιουργίας συμμετοχικού κλίματος και </a:t>
            </a:r>
            <a:r>
              <a:rPr lang="el-GR" sz="2400" dirty="0" err="1"/>
              <a:t>οργανωσιακής</a:t>
            </a:r>
            <a:r>
              <a:rPr lang="el-GR" sz="2400" dirty="0"/>
              <a:t> κουλτούρας μάθησης με βάση τις ανθρώπινες αξίες, την εργασιακή ηθική, την υπευθυνότητα και λογοδοσία και τη διαρκή βελτίωση, </a:t>
            </a:r>
          </a:p>
          <a:p>
            <a:pPr>
              <a:defRPr/>
            </a:pPr>
            <a:r>
              <a:rPr lang="el-GR" sz="2400" dirty="0"/>
              <a:t> η </a:t>
            </a:r>
            <a:r>
              <a:rPr lang="el-GR" sz="2400" dirty="0" err="1"/>
              <a:t>στοχοπροσήλωση</a:t>
            </a:r>
            <a:r>
              <a:rPr lang="el-GR" sz="2400" dirty="0"/>
              <a:t>, αλλά και η θωράκιση της αντοχής στις αλλαγές, η ικανότητα προσαρμογής όταν αυτό απαιτείται. </a:t>
            </a:r>
            <a:r>
              <a:rPr lang="el-GR" sz="2400" dirty="0">
                <a:solidFill>
                  <a:srgbClr val="FF0000"/>
                </a:solidFill>
              </a:rPr>
              <a:t>(Προσαρμοστικότητα</a:t>
            </a:r>
            <a:r>
              <a:rPr lang="en-GB" sz="2400" dirty="0">
                <a:solidFill>
                  <a:srgbClr val="FF0000"/>
                </a:solidFill>
              </a:rPr>
              <a:t>)</a:t>
            </a:r>
            <a:endParaRPr lang="el-GR" sz="24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el-GR" sz="2400" dirty="0"/>
          </a:p>
          <a:p>
            <a:pPr>
              <a:lnSpc>
                <a:spcPct val="90000"/>
              </a:lnSpc>
              <a:defRPr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24791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524001" y="233363"/>
            <a:ext cx="896461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 sz="24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Συμπεράσματα από τη Διεθνή </a:t>
            </a:r>
            <a:r>
              <a:rPr lang="el-GR" altLang="en-US" sz="3200" b="1" u="sng" dirty="0">
                <a:solidFill>
                  <a:prstClr val="black"/>
                </a:solidFill>
                <a:latin typeface="Arial" panose="020B0604020202020204" pitchFamily="34" charset="0"/>
              </a:rPr>
              <a:t>Β</a:t>
            </a:r>
            <a:r>
              <a:rPr kumimoji="0" lang="el-GR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ιβλιογραφία</a:t>
            </a:r>
            <a:endParaRPr kumimoji="0" lang="el-GR" altLang="en-US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n-US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3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Η στρατηγική είναι απαραίτητη για την ανταγωνιστικότητα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35000"/>
              <a:buFont typeface="Wingdings" panose="05000000000000000000" pitchFamily="2" charset="2"/>
              <a:buNone/>
              <a:tabLst/>
              <a:defRPr/>
            </a:pPr>
            <a:r>
              <a:rPr kumimoji="0" lang="el-G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και αποτελεσματικότητα των οργανισμών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35000"/>
              <a:buFont typeface="Wingdings" panose="05000000000000000000" pitchFamily="2" charset="2"/>
              <a:buChar char="Ø"/>
              <a:tabLst/>
              <a:defRPr/>
            </a:pPr>
            <a:endParaRPr kumimoji="0" lang="el-G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3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Ο στρατηγικός ρόλος της ΔΑΔ προσδίδει ανταγωνιστικό πλεονέκτημα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35000"/>
              <a:buFont typeface="Wingdings" panose="05000000000000000000" pitchFamily="2" charset="2"/>
              <a:buChar char="Ø"/>
              <a:tabLst/>
              <a:defRPr/>
            </a:pPr>
            <a:endParaRPr kumimoji="0" lang="el-G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3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Υπάρχει άμεση συσχέτιση της στρατηγικής και του ρόλου της ΔΑΔ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35000"/>
              <a:buFont typeface="Wingdings" panose="05000000000000000000" pitchFamily="2" charset="2"/>
              <a:buChar char="Ø"/>
              <a:tabLst/>
              <a:defRPr/>
            </a:pPr>
            <a:endParaRPr kumimoji="0" lang="el-G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3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Η εναρμόνιση των στόχων και των αρχών της στρατηγικής με το ρόλο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35000"/>
              <a:buFont typeface="Wingdings" panose="05000000000000000000" pitchFamily="2" charset="2"/>
              <a:buNone/>
              <a:tabLst/>
              <a:defRPr/>
            </a:pPr>
            <a:r>
              <a:rPr kumimoji="0" lang="el-G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της ΔΑΔ, οδηγεί σε ευθυγράμμιση της λειτουργίας της επιχείρησης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35000"/>
              <a:buFont typeface="Wingdings" panose="05000000000000000000" pitchFamily="2" charset="2"/>
              <a:buNone/>
              <a:tabLst/>
              <a:defRPr/>
            </a:pPr>
            <a:r>
              <a:rPr kumimoji="0" lang="el-G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με το περιβάλλον και το άτομο και αύξηση της αποτελεσματικότητας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35000"/>
              <a:buFont typeface="Wingdings" panose="05000000000000000000" pitchFamily="2" charset="2"/>
              <a:buNone/>
              <a:tabLst/>
              <a:defRPr/>
            </a:pPr>
            <a:endParaRPr kumimoji="0" lang="el-G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35000"/>
              <a:buFont typeface="Wingdings" panose="05000000000000000000" pitchFamily="2" charset="2"/>
              <a:buChar char="Ø"/>
              <a:tabLst/>
              <a:defRPr/>
            </a:pPr>
            <a:endParaRPr kumimoji="0" lang="el-G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662114" y="4365625"/>
            <a:ext cx="8688387" cy="850900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 sz="24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Στόχος η διαπίστωση εναρμόνισης εταιρικής στρατηγικής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και πρακτικών ΔΑΔ σε έναν οργανισμό</a:t>
            </a:r>
            <a:endParaRPr kumimoji="0" lang="el-G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1676400" y="5334001"/>
            <a:ext cx="8839200" cy="1216025"/>
          </a:xfrm>
          <a:prstGeom prst="rect">
            <a:avLst/>
          </a:prstGeom>
          <a:solidFill>
            <a:srgbClr val="CC99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 sz="24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Ο μέσος  εργαζόμενος και η «αντίληψή» του για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1)Την εταιρική στρατηγική του οργανισμού που εργάζεται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2) Τις Αρχές και τον τρόπο που υλοποιούνται οι πρακτικές ΔΑΔ</a:t>
            </a:r>
          </a:p>
        </p:txBody>
      </p:sp>
    </p:spTree>
    <p:extLst>
      <p:ext uri="{BB962C8B-B14F-4D97-AF65-F5344CB8AC3E}">
        <p14:creationId xmlns:p14="http://schemas.microsoft.com/office/powerpoint/2010/main" val="2219975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359151" y="404813"/>
            <a:ext cx="7007225" cy="779462"/>
          </a:xfrm>
        </p:spPr>
        <p:txBody>
          <a:bodyPr/>
          <a:lstStyle/>
          <a:p>
            <a:pPr eaLnBrk="1" hangingPunct="1"/>
            <a:r>
              <a:rPr lang="el-GR" altLang="en-US" i="1" u="sng" dirty="0">
                <a:solidFill>
                  <a:srgbClr val="FF5050"/>
                </a:solidFill>
                <a:latin typeface="Book Antiqua" panose="02040602050305030304" pitchFamily="18" charset="0"/>
              </a:rPr>
              <a:t>Τι είναι η ΔΑΔ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23569" y="1643063"/>
            <a:ext cx="6147133" cy="4440237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l-GR" altLang="en-US" sz="2400" b="1" i="1" dirty="0">
                <a:latin typeface="Book Antiqua" panose="02040602050305030304" pitchFamily="18" charset="0"/>
              </a:rPr>
              <a:t>Η Διοίκηση Ανθρώπινων Πόρων</a:t>
            </a:r>
            <a:r>
              <a:rPr lang="en-US" altLang="en-US" sz="2400" b="1" i="1" dirty="0">
                <a:latin typeface="Book Antiqua" panose="02040602050305030304" pitchFamily="18" charset="0"/>
              </a:rPr>
              <a:t>/</a:t>
            </a:r>
            <a:r>
              <a:rPr lang="el-GR" altLang="en-US" sz="2400" b="1" i="1" dirty="0">
                <a:latin typeface="Book Antiqua" panose="02040602050305030304" pitchFamily="18" charset="0"/>
              </a:rPr>
              <a:t>Δυναμικού ασχολείται με ζητήματα που αφορούν τους υπαλλήλους ενός οργανισμού δίνοντας έμφαση: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:"/>
            </a:pPr>
            <a:r>
              <a:rPr lang="el-GR" altLang="en-US" sz="2400" b="1" i="1" dirty="0">
                <a:latin typeface="Book Antiqua" panose="02040602050305030304" pitchFamily="18" charset="0"/>
              </a:rPr>
              <a:t>Στον</a:t>
            </a:r>
            <a:r>
              <a:rPr lang="el-GR" altLang="en-US" sz="2800" b="1" i="1" dirty="0">
                <a:latin typeface="Book Antiqua" panose="02040602050305030304" pitchFamily="18" charset="0"/>
              </a:rPr>
              <a:t> </a:t>
            </a:r>
            <a:r>
              <a:rPr lang="el-GR" altLang="en-US" sz="2400" b="1" i="1" dirty="0">
                <a:latin typeface="Book Antiqua" panose="02040602050305030304" pitchFamily="18" charset="0"/>
              </a:rPr>
              <a:t>καθοριστικό ρόλο των υπαλλήλων στην απόκτηση ανταγωνιστικού </a:t>
            </a:r>
            <a:r>
              <a:rPr lang="el-GR" altLang="en-US" sz="2400" b="1" i="1" dirty="0" err="1">
                <a:latin typeface="Book Antiqua" panose="02040602050305030304" pitchFamily="18" charset="0"/>
              </a:rPr>
              <a:t>πλεονέκτηματος</a:t>
            </a:r>
            <a:endParaRPr lang="el-GR" altLang="en-US" sz="2400" b="1" i="1" dirty="0">
              <a:latin typeface="Book Antiqua" panose="02040602050305030304" pitchFamily="18" charset="0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:"/>
            </a:pPr>
            <a:r>
              <a:rPr lang="el-GR" altLang="en-US" sz="2400" b="1" i="1" dirty="0">
                <a:latin typeface="Book Antiqua" panose="02040602050305030304" pitchFamily="18" charset="0"/>
              </a:rPr>
              <a:t>Στην εναρμόνιση των πρακτικών Δ.Α.Δ. με την </a:t>
            </a:r>
            <a:r>
              <a:rPr lang="el-GR" altLang="en-US" sz="2400" b="1" i="1" dirty="0" err="1">
                <a:latin typeface="Book Antiqua" panose="02040602050305030304" pitchFamily="18" charset="0"/>
              </a:rPr>
              <a:t>οργανωσιακή</a:t>
            </a:r>
            <a:r>
              <a:rPr lang="el-GR" altLang="en-US" sz="2400" b="1" i="1" dirty="0">
                <a:latin typeface="Book Antiqua" panose="02040602050305030304" pitchFamily="18" charset="0"/>
              </a:rPr>
              <a:t> στρατηγική.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:"/>
            </a:pPr>
            <a:r>
              <a:rPr lang="el-GR" altLang="en-US" sz="2400" b="1" i="1" dirty="0">
                <a:latin typeface="Book Antiqua" panose="02040602050305030304" pitchFamily="18" charset="0"/>
              </a:rPr>
              <a:t>Στην κάλυψη των στόχων της ανώτατης διοίκησης.</a:t>
            </a:r>
            <a:endParaRPr lang="el-GR" altLang="en-US" sz="2800" b="1" i="1" dirty="0">
              <a:latin typeface="Book Antiqua" panose="02040602050305030304" pitchFamily="18" charset="0"/>
            </a:endParaRPr>
          </a:p>
        </p:txBody>
      </p:sp>
      <p:pic>
        <p:nvPicPr>
          <p:cNvPr id="17412" name="Picture 4" descr="what is hrm pictu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06901" y="2166910"/>
            <a:ext cx="3744912" cy="3097212"/>
          </a:xfrm>
          <a:noFill/>
        </p:spPr>
      </p:pic>
    </p:spTree>
    <p:extLst>
      <p:ext uri="{BB962C8B-B14F-4D97-AF65-F5344CB8AC3E}">
        <p14:creationId xmlns:p14="http://schemas.microsoft.com/office/powerpoint/2010/main" val="3283046444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8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88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09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4749" y="3018047"/>
            <a:ext cx="7992888" cy="1354162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Μοντέλα ΔΑΔ</a:t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r>
              <a:rPr lang="el-GR" b="1" dirty="0"/>
              <a:t/>
            </a:r>
            <a:br>
              <a:rPr lang="el-GR" b="1" dirty="0"/>
            </a:br>
            <a:endParaRPr lang="el-GR" dirty="0"/>
          </a:p>
        </p:txBody>
      </p:sp>
      <p:pic>
        <p:nvPicPr>
          <p:cNvPr id="6146" name="Εικόνα 1" descr="Περιγραφή: logoG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59" y="162347"/>
            <a:ext cx="21431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7459649" y="16234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ΕΘΝΙΚΗ ΣΧΟΛΗ ΔΗΜΟΣΙΑΣ ΔΙΟΙΚΗΣΗΣ &amp; ΑΥΤΟΔΙΟΙΚΗΣΗΣ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25501D3-F446-455B-AD65-4260484E873D}"/>
              </a:ext>
            </a:extLst>
          </p:cNvPr>
          <p:cNvSpPr txBox="1"/>
          <p:nvPr/>
        </p:nvSpPr>
        <p:spPr>
          <a:xfrm>
            <a:off x="4139005" y="1629701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Ενότητα 3</a:t>
            </a:r>
            <a:r>
              <a:rPr kumimoji="0" lang="el-GR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η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29D08FF9-E8DE-4E90-821F-0CC1483B1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290" y="3093306"/>
            <a:ext cx="4584589" cy="343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04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01313" y="145691"/>
            <a:ext cx="7342187" cy="155257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altLang="en-US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Βασική Φιλοσοφία και Μοντέλα ΔΑΔ</a:t>
            </a:r>
            <a:endParaRPr lang="el-GR" altLang="en-US" sz="2400" b="1" dirty="0">
              <a:solidFill>
                <a:srgbClr val="002060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68558" y="1412875"/>
            <a:ext cx="8799444" cy="3348038"/>
          </a:xfrm>
        </p:spPr>
        <p:txBody>
          <a:bodyPr>
            <a:noAutofit/>
          </a:bodyPr>
          <a:lstStyle/>
          <a:p>
            <a:pPr marL="609600" indent="-609600">
              <a:lnSpc>
                <a:spcPct val="90000"/>
              </a:lnSpc>
              <a:buNone/>
            </a:pPr>
            <a:endParaRPr lang="el-GR" altLang="en-US" sz="2400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09600" indent="-609600">
              <a:lnSpc>
                <a:spcPct val="90000"/>
              </a:lnSpc>
              <a:buNone/>
            </a:pP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 </a:t>
            </a:r>
            <a:r>
              <a:rPr lang="el-GR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ΜΟΝΤΕΛΑ ΔΙΟΙΚΗΣΗΣ ΕΡΓΑΖΟΜΕΝΩΝ: 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Soft vs Hard </a:t>
            </a:r>
            <a:endParaRPr lang="el-GR" alt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09600" indent="-609600">
              <a:lnSpc>
                <a:spcPct val="90000"/>
              </a:lnSpc>
              <a:buNone/>
            </a:pPr>
            <a:r>
              <a:rPr lang="el-GR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2. ΔΙΑΦΟΡΕΣ: </a:t>
            </a:r>
            <a:r>
              <a:rPr lang="el-GR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ΔΙΟΙΚΗΣΗ ΑΝΘΡΩΠΙΝΟΥ ΔΥΝΑΜΙΚΟΥ 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vs</a:t>
            </a:r>
            <a:r>
              <a:rPr lang="el-GR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ΔΙΟΙΚΗΣΗ ΠΡΟΣΩΠΙΚΟΥ 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l-GR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3. ΔΙΑΦΟΡΕΣ: </a:t>
            </a:r>
            <a:r>
              <a:rPr lang="el-GR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ΔΙΟΙΚΗΣΗ ΑΝΡΘΡΩΠΙΝΟΥ ΔΥΝΑΜΙΚΟΥ (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HRM) vs </a:t>
            </a:r>
            <a:r>
              <a:rPr lang="el-GR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ΑΝΑΠΤΥΞΗ ΑΝΘΡΩΠΙΝΟΥ ΔΥΝΑΜΙΚΟΥ</a:t>
            </a:r>
            <a:r>
              <a:rPr lang="el-GR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(HRD)</a:t>
            </a:r>
            <a:endParaRPr lang="el-GR" alt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09600" indent="-609600">
              <a:lnSpc>
                <a:spcPct val="90000"/>
              </a:lnSpc>
              <a:buNone/>
            </a:pPr>
            <a:r>
              <a:rPr lang="el-GR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4. ΤΡΕΙΣ (3) ΒΑΣΙΚΕΣ ΑΡΧΕΣ </a:t>
            </a:r>
            <a:r>
              <a:rPr lang="el-GR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ΓΙΑ ΤΟ ΑΝΘΡΩΠΙΝΟ ΔΥΝΑΜΙΚΟ</a:t>
            </a:r>
            <a:endParaRPr lang="el-GR" alt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09600" indent="-609600">
              <a:lnSpc>
                <a:spcPct val="90000"/>
              </a:lnSpc>
              <a:buNone/>
            </a:pPr>
            <a:r>
              <a:rPr lang="el-GR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5. ΤΕΣΣΕΡΙΣ (4) ΣΤΟΧΟΙ </a:t>
            </a:r>
            <a:r>
              <a:rPr lang="el-GR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ΓΙΑ ΤΟ ΑΝΘΡΩΠΙΝΟ ΔΥΝΑΜΙΚΟ</a:t>
            </a:r>
          </a:p>
          <a:p>
            <a:pPr marL="609600" indent="-609600">
              <a:lnSpc>
                <a:spcPct val="90000"/>
              </a:lnSpc>
              <a:buNone/>
            </a:pPr>
            <a:endParaRPr lang="el-GR" altLang="en-US" sz="2400" dirty="0"/>
          </a:p>
          <a:p>
            <a:pPr marL="609600" indent="-609600">
              <a:lnSpc>
                <a:spcPct val="90000"/>
              </a:lnSpc>
              <a:buNone/>
            </a:pPr>
            <a:endParaRPr lang="el-GR" altLang="en-US" sz="2400" b="1" dirty="0">
              <a:latin typeface="Century Gothic" panose="020B0502020202020204" pitchFamily="34" charset="0"/>
            </a:endParaRPr>
          </a:p>
          <a:p>
            <a:pPr marL="609600" indent="-609600">
              <a:lnSpc>
                <a:spcPct val="90000"/>
              </a:lnSpc>
              <a:buNone/>
            </a:pPr>
            <a:endParaRPr lang="el-GR" altLang="en-US" sz="2400" b="1" i="1" dirty="0">
              <a:latin typeface="Century Gothic" panose="020B0502020202020204" pitchFamily="34" charset="0"/>
            </a:endParaRPr>
          </a:p>
          <a:p>
            <a:pPr marL="609600" indent="-609600">
              <a:lnSpc>
                <a:spcPct val="90000"/>
              </a:lnSpc>
              <a:buNone/>
            </a:pPr>
            <a:endParaRPr lang="el-GR" altLang="en-US" sz="2400" b="1" i="1" dirty="0">
              <a:latin typeface="Century Gothic" panose="020B0502020202020204" pitchFamily="34" charset="0"/>
            </a:endParaRPr>
          </a:p>
          <a:p>
            <a:pPr marL="609600" indent="-609600">
              <a:lnSpc>
                <a:spcPct val="90000"/>
              </a:lnSpc>
              <a:buNone/>
            </a:pPr>
            <a:r>
              <a:rPr lang="el-GR" altLang="en-US" sz="2400" dirty="0">
                <a:latin typeface="Century Gothic" panose="020B0502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44306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l-GR" altLang="en-US" b="1" i="1">
                <a:latin typeface="Century Gothic" panose="020B0502020202020204" pitchFamily="34" charset="0"/>
              </a:rPr>
              <a:t>	</a:t>
            </a:r>
            <a:endParaRPr lang="el-GR" altLang="en-US">
              <a:latin typeface="Century Gothic" panose="020B0502020202020204" pitchFamily="34" charset="0"/>
            </a:endParaRP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3661578" y="122550"/>
            <a:ext cx="410990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 sz="24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ΜΟΝΤΕΛΑ ΔΙΟΙΚΗΣΗΣ 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ΕΡΓΑΖΟΜΕΝΩΝ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92197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286271"/>
              </p:ext>
            </p:extLst>
          </p:nvPr>
        </p:nvGraphicFramePr>
        <p:xfrm>
          <a:off x="1069424" y="1493044"/>
          <a:ext cx="10078305" cy="5016500"/>
        </p:xfrm>
        <a:graphic>
          <a:graphicData uri="http://schemas.openxmlformats.org/drawingml/2006/table">
            <a:tbl>
              <a:tblPr/>
              <a:tblGrid>
                <a:gridCol w="53805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977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413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Soft HR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Hard HR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4352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Αντιμετώπιση εργαζόμενου ως πόρος (πηγή)</a:t>
                      </a:r>
                      <a:endParaRPr kumimoji="0" lang="el-GR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Αντιμετώπιση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εργαζόμενου ως κόστος</a:t>
                      </a:r>
                      <a:endParaRPr kumimoji="0" lang="el-GR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949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Ανθρώπινα ζητήματα-θέματα</a:t>
                      </a:r>
                      <a:endParaRPr kumimoji="0" lang="el-GR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Ζητήματα-θέματα αγοράς</a:t>
                      </a:r>
                      <a:endParaRPr kumimoji="0" 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413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Δέσμευση</a:t>
                      </a:r>
                      <a:endParaRPr kumimoji="0" lang="el-GR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Συμμόρφωση</a:t>
                      </a:r>
                      <a:endParaRPr kumimoji="0" lang="el-GR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572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Σύνθεση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/ </a:t>
                      </a: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συνεργασία</a:t>
                      </a:r>
                      <a:endParaRPr kumimoji="0" lang="el-GR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Έλεγχος</a:t>
                      </a:r>
                      <a:endParaRPr kumimoji="0" lang="el-GR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5949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Ποιοτικό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/ </a:t>
                      </a: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διαπραγματευτικό</a:t>
                      </a:r>
                      <a:endParaRPr kumimoji="0" lang="el-GR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Ποσοτικό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/ </a:t>
                      </a: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ορθολογιστικό</a:t>
                      </a:r>
                      <a:endParaRPr kumimoji="0" 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2132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5588" name="Group 84"/>
          <p:cNvGraphicFramePr>
            <a:graphicFrameLocks noGrp="1"/>
          </p:cNvGraphicFramePr>
          <p:nvPr/>
        </p:nvGraphicFramePr>
        <p:xfrm>
          <a:off x="112069" y="0"/>
          <a:ext cx="12079931" cy="6865049"/>
        </p:xfrm>
        <a:graphic>
          <a:graphicData uri="http://schemas.openxmlformats.org/drawingml/2006/table">
            <a:tbl>
              <a:tblPr/>
              <a:tblGrid>
                <a:gridCol w="27515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641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641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20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Πολιτικές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ΔΑΔ Βασισμένη στον Έλεγχο (</a:t>
                      </a: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hard)</a:t>
                      </a:r>
                      <a:endParaRPr kumimoji="0" lang="el-GR" sz="1900" b="1" i="0" u="none" strike="noStrike" cap="none" normalizeH="0" baseline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ΔΑΔ στην Αμοιβαιότητα</a:t>
                      </a:r>
                      <a:endParaRPr kumimoji="0" lang="en-US" sz="1900" b="1" i="0" u="none" strike="noStrike" cap="none" normalizeH="0" baseline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(soft-Harvard)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47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Αρχές Σχεδιασμού Θέσης Εργασίας</a:t>
                      </a:r>
                      <a:endParaRPr kumimoji="0" lang="el-GR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Υπο</a:t>
                      </a:r>
                      <a:r>
                        <a:rPr kumimoji="0" lang="el-G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-κατηγορία της εργασίας, συγκεκριμένη υπευθυνότητα στο έργο με λογοδοσία, ο σχεδιασμός ξεχωριστά από την εφαρμογή.</a:t>
                      </a:r>
                      <a:endParaRPr kumimoji="0" lang="en-GB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Ευρύτερες εργασίες, συνεργαζόμενες ομάδες σχεδιασμού και εφαρμογής.</a:t>
                      </a:r>
                      <a:endParaRPr kumimoji="0" lang="en-GB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4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Διοίκηση του Οργανισμού</a:t>
                      </a:r>
                      <a:endParaRPr kumimoji="0" lang="el-GR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Έλεγχος και συντονισμός από πάνω προς τα κάτω, ιεραρχία, σύμβολα θέσης.</a:t>
                      </a:r>
                      <a:endParaRPr kumimoji="0" lang="en-GB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Πεπλατισμένη</a:t>
                      </a:r>
                      <a:r>
                        <a:rPr kumimoji="0" lang="el-G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δομή, μοιρασμένοι στόχοι συνεργασίας και ελέγχου, η θέση υποβαθμίζεται.</a:t>
                      </a:r>
                      <a:endParaRPr kumimoji="0" lang="en-GB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73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Αμοιβές</a:t>
                      </a:r>
                      <a:endParaRPr kumimoji="0" lang="el-GR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Δίκαιη αμοιβή ημέρας για δίκαιη εργασία, αξιολόγηση και εκτίμηση της θέσης, ατομικά κίνητρα.</a:t>
                      </a:r>
                      <a:endParaRPr kumimoji="0" lang="en-GB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Ενδυνάμωση ομαδικών επιτευγμάτων, ο μισθός εξαρτάται από τις ικανότητες και άλλα κριτήρια συνεισφοράς, διανομή κερδών.</a:t>
                      </a:r>
                      <a:endParaRPr kumimoji="0" lang="en-GB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Η φωνή των εργαζομένων</a:t>
                      </a:r>
                      <a:endParaRPr kumimoji="0" lang="el-GR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Συνδικαλισμένη</a:t>
                      </a:r>
                      <a:r>
                        <a:rPr kumimoji="0" lang="en-GB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l-GR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ζημία, έλεγχος, διαπραγμάτευση).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Μη συνδικαλιζόμενη (έρευνα στάσεων).</a:t>
                      </a:r>
                      <a:endParaRPr kumimoji="0" lang="en-GB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Αμοιβαίοι μηχανισμοί επικοινωνίας και συμμετοχής,</a:t>
                      </a:r>
                      <a:r>
                        <a:rPr kumimoji="0" lang="en-GB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l-GR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μηχανισμοί που δίνουν το λόγο στον εργαζόμενο σε ζητήματα που προκύπτουν.</a:t>
                      </a:r>
                      <a:endParaRPr kumimoji="0" lang="en-GB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Εργασιακές σχέσεις</a:t>
                      </a:r>
                      <a:endParaRPr kumimoji="0" lang="el-GR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Εχθρικές</a:t>
                      </a:r>
                      <a:endParaRPr kumimoji="0" lang="el-GR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Αμοιβαιότητα, επιλυση προβλημάτων από κοινού και σχεδιασμός</a:t>
                      </a:r>
                      <a:endParaRPr kumimoji="0" lang="en-GB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73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Φιλοσοφία Διοίκησης</a:t>
                      </a:r>
                      <a:endParaRPr kumimoji="0" lang="el-GR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Το αφεντικό αποφασίζει, η διοίκηση είναι υποχρεη στους κοινωνικούς εταίρους</a:t>
                      </a:r>
                      <a:endParaRPr kumimoji="0" lang="en-GB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Η ικανοποίηση των αναγκών των εργαζομένων είναι ένας σκοπός παρά ένα πιθανό αποτέλεσμα</a:t>
                      </a:r>
                      <a:endParaRPr kumimoji="0" lang="en-GB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5332" name="Text Box 36"/>
          <p:cNvSpPr txBox="1">
            <a:spLocks noChangeArrowheads="1"/>
          </p:cNvSpPr>
          <p:nvPr/>
        </p:nvSpPr>
        <p:spPr bwMode="auto">
          <a:xfrm>
            <a:off x="160638" y="6495717"/>
            <a:ext cx="7019925" cy="369332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Lundy O (1994) From Personnel Management to Strategic Human Resource Development, International Journal of Human Resource Management Vol 5 pp 687-720</a:t>
            </a:r>
            <a:endParaRPr kumimoji="0" lang="el-GR" sz="900" b="1" i="1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5141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96451" y="6165850"/>
            <a:ext cx="288925" cy="71438"/>
          </a:xfrm>
        </p:spPr>
        <p:txBody>
          <a:bodyPr>
            <a:normAutofit fontScale="25000" lnSpcReduction="20000"/>
          </a:bodyPr>
          <a:lstStyle/>
          <a:p>
            <a:pPr marL="609600" indent="-609600">
              <a:buNone/>
            </a:pPr>
            <a:r>
              <a:rPr lang="en-US" altLang="en-US" b="1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715617" y="174665"/>
            <a:ext cx="995238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 sz="24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ΔΙΑΦΟΡΕΣ:</a:t>
            </a: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ΔΙΟΙΚΗΣΗ ΑΝΘΡΩΠΙΝΩΝ ΠΟΡΩΝ ή ΔΥΝΑΜΙΚΟΥ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l-GR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HRM</a:t>
            </a:r>
            <a:r>
              <a:rPr kumimoji="0" lang="el-GR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)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l-GR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l-GR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ΔΙΟΙΚΗΣΗ ΠΡΟΣΩΠΙΚΟΥ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l-GR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PERSONNEL MANAGEMENT</a:t>
            </a:r>
            <a:r>
              <a:rPr kumimoji="0" lang="el-GR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8938" name="Group 26"/>
          <p:cNvGraphicFramePr>
            <a:graphicFrameLocks noGrp="1"/>
          </p:cNvGraphicFramePr>
          <p:nvPr/>
        </p:nvGraphicFramePr>
        <p:xfrm>
          <a:off x="866693" y="1282661"/>
          <a:ext cx="9367479" cy="5429249"/>
        </p:xfrm>
        <a:graphic>
          <a:graphicData uri="http://schemas.openxmlformats.org/drawingml/2006/table">
            <a:tbl>
              <a:tblPr/>
              <a:tblGrid>
                <a:gridCol w="50025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649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8264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HRM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PERSONNEL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15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Το πολυτιμότερο κεφάλαιο του οργανισμού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Μεταβλητό κόστος για τον οργανισμό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1179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Στρατηγικά (δυναμικά) προσανατολισμένο, (έμφαση στη στρατηγική και στο σχεδιασμό)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Βραχυπρόθεσμα (αντιδραστικά) προσανατολισμένο (έμφαση στην επίλυση προβλημάτων και διαμεσολάβηση)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516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Συμμετέχει όλο το διοικητικό προσωπικό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Συμμετέχουν μόνο οι τμηματάρχες / διευθυντές προσωπικού</a:t>
                      </a:r>
                      <a:endParaRPr kumimoji="0" lang="el-G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516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Βασίζεται στη διαχείριση της Οργανωσιακής Κουλτούρας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Βασίζεται στις διαδικασίες και στους κανονισμούς προσωπικού</a:t>
                      </a:r>
                      <a:endParaRPr kumimoji="0" lang="el-G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4056" name="Rectangle 25"/>
          <p:cNvSpPr>
            <a:spLocks noChangeArrowheads="1"/>
          </p:cNvSpPr>
          <p:nvPr/>
        </p:nvSpPr>
        <p:spPr bwMode="auto">
          <a:xfrm>
            <a:off x="1524001" y="4666607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 sz="24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748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3216276" y="-46127"/>
            <a:ext cx="74517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 sz="24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ΔΙΑΦΟΡΕΣ: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ΔΙΑΧΕΙΡΙΣΗ ΑΝΘΡΩΠΙΝΟΥ ΔΥΝΑΜΙΚΟΥ (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HRM</a:t>
            </a:r>
            <a:r>
              <a:rPr kumimoji="0" lang="el-GR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) – ΑΝΑΠΤΥΞΗ ΑΝΘΡΩΠΙΝΟΥ ΔΥΝΑΜΙΚΟΥ (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HRD</a:t>
            </a:r>
            <a:r>
              <a:rPr kumimoji="0" lang="el-GR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94331" name="Group 91"/>
          <p:cNvGraphicFramePr>
            <a:graphicFrameLocks noGrp="1"/>
          </p:cNvGraphicFramePr>
          <p:nvPr>
            <p:ph/>
          </p:nvPr>
        </p:nvGraphicFramePr>
        <p:xfrm>
          <a:off x="874644" y="1325647"/>
          <a:ext cx="10058400" cy="4755202"/>
        </p:xfrm>
        <a:graphic>
          <a:graphicData uri="http://schemas.openxmlformats.org/drawingml/2006/table">
            <a:tbl>
              <a:tblPr/>
              <a:tblGrid>
                <a:gridCol w="53720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863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580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HARD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SOFT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8205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Το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HRM </a:t>
                      </a: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καταπιάνεται με τις καθημερινές λειτουργίες του τμήματος / διεύθυνσης: σχεδιασμό ανθρώπινου δυναμικού, στρατολόγηση, επιλογή, εργατικό δίκαιο, αποζημιώσεις, σχέσεις εργαζομένων, παροχές κλπ.</a:t>
                      </a:r>
                      <a:endParaRPr kumimoji="0" 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Το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HRD </a:t>
                      </a: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καταπιάνεται με την εκπαίδευση και την ανάπτυξη των εργαζομένων: εκπαίδευση-επιμόρφωση για ανάπτυξη των ικανοτήτων, δεξιοτήτων, γνώσεων,  </a:t>
                      </a:r>
                      <a:r>
                        <a:rPr kumimoji="0" lang="el-G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οργανωσιακή</a:t>
                      </a: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ανάπτυξη, διαχείριση απόδοσης, σχεδιασμός-διαχείριση εξέλιξης κλπ. (βιομηχανική ψυχολογία)</a:t>
                      </a:r>
                      <a:endParaRPr kumimoji="0" lang="el-G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8885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Εστιάζεται στις προσλήψεις, απολύσεις και στην "επαναφορά της τάξης" σε εργαζομένους που χρήζουν πειθαρχίας.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Εστιάζεται στην εκπαίδευση και στην βελτιστοποίηση της εργασιακής απόδοσης.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8885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Λειτουργεί περισσότερο αυτόνομα με διαφορετικούς ρόλους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Είναι πιο δυναμικό: καταπιάνεται με τις διαρκείς ανάγκες των ανθρώπων και τις προσδοκίες τους </a:t>
                      </a:r>
                      <a:endParaRPr kumimoji="0" lang="el-G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3923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ChangeArrowheads="1"/>
          </p:cNvSpPr>
          <p:nvPr/>
        </p:nvSpPr>
        <p:spPr bwMode="auto">
          <a:xfrm>
            <a:off x="3216276" y="-6439"/>
            <a:ext cx="74517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 sz="24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ΔΙΑΦΟΡΕΣ: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ΔΙΑΧΕΙΡΙΣΗ ΑΝΘΡΩΠΙΝΟΥ ΔΥΝΑΜΙΚΟΥ (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HRM</a:t>
            </a:r>
            <a:r>
              <a:rPr kumimoji="0" lang="el-GR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) – ΑΝΑΠΤΥΞΗ ΑΝΘΡΩΠΙΝΟΥ ΔΥΝΑΜΙΚΟΥ (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HRD</a:t>
            </a:r>
            <a:r>
              <a:rPr kumimoji="0" lang="el-GR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531524" name="Group 68"/>
          <p:cNvGraphicFramePr>
            <a:graphicFrameLocks noGrp="1"/>
          </p:cNvGraphicFramePr>
          <p:nvPr>
            <p:ph/>
          </p:nvPr>
        </p:nvGraphicFramePr>
        <p:xfrm>
          <a:off x="957981" y="1260587"/>
          <a:ext cx="9410520" cy="5661025"/>
        </p:xfrm>
        <a:graphic>
          <a:graphicData uri="http://schemas.openxmlformats.org/drawingml/2006/table">
            <a:tbl>
              <a:tblPr/>
              <a:tblGrid>
                <a:gridCol w="33055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049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382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HRM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HRD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1768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Εστιάζει αποκλειστικά στους εργαζόμενους</a:t>
                      </a:r>
                      <a:endParaRPr kumimoji="0" lang="el-GR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Αποτελεί υποσύστημα ενός μεγαλύτερου συστήματος, που είναι περισσότερο οργανωσιακά προσανατολισμένο (ανάπτυξη και διαχείριση των πόρων του οργανισμού)</a:t>
                      </a:r>
                      <a:endParaRPr kumimoji="0" lang="el-GR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6368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Είναι μια λειτουργία διαχειριστική (εμπεριέχει ρουτίνα)</a:t>
                      </a:r>
                      <a:endParaRPr kumimoji="0" lang="el-GR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Είναι μια διαρκής διαδικασία</a:t>
                      </a:r>
                      <a:endParaRPr kumimoji="0" lang="el-GR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414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Κυρίως είναι υπεύθυνο για τις λειτουργίες του τμήματός του</a:t>
                      </a:r>
                      <a:endParaRPr kumimoji="0" lang="el-GR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Συμπεριλαμβάνει το σύνολο του ανθρώπινου δυναμικού από την κορυφή μέχρι τη βάση</a:t>
                      </a:r>
                      <a:endParaRPr kumimoji="0" lang="el-GR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083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16000"/>
            <a:ext cx="8763000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209801" y="152400"/>
            <a:ext cx="78454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 sz="24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l-GR" altLang="en-US" sz="3200" b="1" i="1">
                <a:solidFill>
                  <a:schemeClr val="tx1"/>
                </a:solidFill>
                <a:latin typeface="Arial" panose="020B0604020202020204" pitchFamily="34" charset="0"/>
              </a:rPr>
              <a:t>Στα πρότυπα των </a:t>
            </a:r>
            <a:r>
              <a:rPr lang="en-GB" altLang="en-US" sz="3200" b="1" i="1">
                <a:solidFill>
                  <a:schemeClr val="tx1"/>
                </a:solidFill>
                <a:latin typeface="Arial" panose="020B0604020202020204" pitchFamily="34" charset="0"/>
              </a:rPr>
              <a:t>Miles </a:t>
            </a:r>
            <a:r>
              <a:rPr lang="el-GR" altLang="en-US" sz="3200" b="1" i="1">
                <a:solidFill>
                  <a:schemeClr val="tx1"/>
                </a:solidFill>
                <a:latin typeface="Arial" panose="020B0604020202020204" pitchFamily="34" charset="0"/>
              </a:rPr>
              <a:t>και </a:t>
            </a:r>
            <a:r>
              <a:rPr lang="en-GB" altLang="en-US" sz="3200" b="1" i="1">
                <a:solidFill>
                  <a:schemeClr val="tx1"/>
                </a:solidFill>
                <a:latin typeface="Arial" panose="020B0604020202020204" pitchFamily="34" charset="0"/>
              </a:rPr>
              <a:t>Snow</a:t>
            </a:r>
            <a:r>
              <a:rPr lang="el-GR" altLang="en-US" sz="3200" b="1" i="1">
                <a:solidFill>
                  <a:schemeClr val="tx1"/>
                </a:solidFill>
                <a:latin typeface="Arial" panose="020B0604020202020204" pitchFamily="34" charset="0"/>
              </a:rPr>
              <a:t> (1984)</a:t>
            </a:r>
          </a:p>
        </p:txBody>
      </p:sp>
    </p:spTree>
    <p:extLst>
      <p:ext uri="{BB962C8B-B14F-4D97-AF65-F5344CB8AC3E}">
        <p14:creationId xmlns:p14="http://schemas.microsoft.com/office/powerpoint/2010/main" val="42571969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5666" name="Group 2"/>
          <p:cNvGraphicFramePr>
            <a:graphicFrameLocks noGrp="1"/>
          </p:cNvGraphicFramePr>
          <p:nvPr/>
        </p:nvGraphicFramePr>
        <p:xfrm>
          <a:off x="1676400" y="1371601"/>
          <a:ext cx="8724900" cy="5257801"/>
        </p:xfrm>
        <a:graphic>
          <a:graphicData uri="http://schemas.openxmlformats.org/drawingml/2006/table">
            <a:tbl>
              <a:tblPr/>
              <a:tblGrid>
                <a:gridCol w="20780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542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161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28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Στρατηγική Καινοτομίας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Στρατηγική Κόστους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Στρατηγική Ποιότητας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128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Στελέχωση- Χαρακτηριστικά Εργασίας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Ποιοτικά κριτήρια, 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Ευρεία μονοπάτια σταδιοδρομίας</a:t>
                      </a:r>
                      <a:endParaRPr kumimoji="0" 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Σταθερό περιεχόμενο </a:t>
                      </a:r>
                      <a:endParaRPr kumimoji="0" lang="el-GR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Μικρό εύρος εργασιών</a:t>
                      </a:r>
                      <a:endParaRPr kumimoji="0" lang="el-GR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Στενά μονοπάτια σταδιοδρομίας,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Προσωπικά χαρακτηριστικά, 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Σταθερό /αναλυτικό περιεχόμενο εργασίας,  Ασφάλεια </a:t>
                      </a:r>
                      <a:endParaRPr kumimoji="0" 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144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Αξιολόγηση 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Μακροπρόθεσμα και ομαδικά επιτεύγματα Εσωτερική ισότητα </a:t>
                      </a:r>
                      <a:endParaRPr kumimoji="0" 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Βραχυπρόθεσμα και ποσοτικά αποτελέσματα, Ατομική αξιολόγηση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Μεσοπρόθεσμα αποτελέσματα,  Ατομικά κι ομαδικά κριτήρια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69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Ανταμοιβή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Υψηλά επίπεδα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Ευέλικτοι τρόποι </a:t>
                      </a:r>
                      <a:endParaRPr kumimoji="0" 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Ισορροπία με αγορά, Σύνδεση αμοιβής με τη θέση και την επίτευξη στόχων</a:t>
                      </a:r>
                      <a:endParaRPr kumimoji="0" 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Μεσοπρόθεσμο διάστημα, Σύνδεση με ποιότητα</a:t>
                      </a:r>
                      <a:endParaRPr kumimoji="0" 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1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Εκπαίδευση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Ανάπτυξη δεξιοτήτων Εκτεταμένη</a:t>
                      </a:r>
                      <a:endParaRPr kumimoji="0" 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Περιορισμένη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Ποσοτικοί στόχοι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Έλεγχος</a:t>
                      </a:r>
                      <a:endParaRPr kumimoji="0" 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Παρατεταμένη και συνεχής</a:t>
                      </a:r>
                      <a:endParaRPr kumimoji="0" lang="el-G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Στόχος η ανάπτυξη</a:t>
                      </a:r>
                      <a:endParaRPr kumimoji="0" 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8942" name="Rectangle 34"/>
          <p:cNvSpPr>
            <a:spLocks noChangeArrowheads="1"/>
          </p:cNvSpPr>
          <p:nvPr/>
        </p:nvSpPr>
        <p:spPr bwMode="auto">
          <a:xfrm>
            <a:off x="1692276" y="304800"/>
            <a:ext cx="8975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 sz="24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l-GR" altLang="en-US" sz="3200" b="1" i="1" dirty="0">
                <a:solidFill>
                  <a:schemeClr val="tx1"/>
                </a:solidFill>
                <a:latin typeface="Arial" panose="020B0604020202020204" pitchFamily="34" charset="0"/>
              </a:rPr>
              <a:t>Στα Πρότυπα των </a:t>
            </a:r>
            <a:r>
              <a:rPr lang="en-GB" altLang="en-US" sz="3200" b="1" i="1" dirty="0">
                <a:solidFill>
                  <a:schemeClr val="tx1"/>
                </a:solidFill>
                <a:latin typeface="Arial" panose="020B0604020202020204" pitchFamily="34" charset="0"/>
              </a:rPr>
              <a:t>Schuler </a:t>
            </a:r>
            <a:r>
              <a:rPr lang="el-GR" altLang="en-US" sz="3200" b="1" i="1" dirty="0">
                <a:solidFill>
                  <a:schemeClr val="tx1"/>
                </a:solidFill>
                <a:latin typeface="Arial" panose="020B0604020202020204" pitchFamily="34" charset="0"/>
              </a:rPr>
              <a:t>και </a:t>
            </a:r>
            <a:r>
              <a:rPr lang="en-GB" altLang="en-US" sz="3200" b="1" i="1" dirty="0">
                <a:solidFill>
                  <a:schemeClr val="tx1"/>
                </a:solidFill>
                <a:latin typeface="Arial" panose="020B0604020202020204" pitchFamily="34" charset="0"/>
              </a:rPr>
              <a:t>Jackson</a:t>
            </a:r>
            <a:r>
              <a:rPr lang="el-GR" altLang="en-US" sz="3200" b="1" i="1" dirty="0">
                <a:solidFill>
                  <a:schemeClr val="tx1"/>
                </a:solidFill>
                <a:latin typeface="Arial" panose="020B0604020202020204" pitchFamily="34" charset="0"/>
              </a:rPr>
              <a:t> (1987) </a:t>
            </a:r>
          </a:p>
        </p:txBody>
      </p:sp>
    </p:spTree>
    <p:extLst>
      <p:ext uri="{BB962C8B-B14F-4D97-AF65-F5344CB8AC3E}">
        <p14:creationId xmlns:p14="http://schemas.microsoft.com/office/powerpoint/2010/main" val="1178887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ChangeArrowheads="1"/>
          </p:cNvSpPr>
          <p:nvPr/>
        </p:nvSpPr>
        <p:spPr bwMode="auto">
          <a:xfrm>
            <a:off x="5943601" y="1219200"/>
            <a:ext cx="4271963" cy="1524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CC99FF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r>
              <a:rPr lang="el-GR" sz="2000" b="1" u="sng" dirty="0">
                <a:solidFill>
                  <a:srgbClr val="F8F8F8"/>
                </a:solidFill>
                <a:latin typeface="Arial" charset="0"/>
                <a:cs typeface="Arial" charset="0"/>
              </a:rPr>
              <a:t>Ανταγωνιστικά πλεονεκτήματα</a:t>
            </a:r>
          </a:p>
          <a:p>
            <a:pPr>
              <a:defRPr/>
            </a:pPr>
            <a:endParaRPr lang="en-GB" sz="2000" b="1" u="sng" dirty="0">
              <a:solidFill>
                <a:srgbClr val="F8F8F8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l-GR" b="1" dirty="0">
                <a:solidFill>
                  <a:srgbClr val="F8F8F8"/>
                </a:solidFill>
                <a:latin typeface="Arial" charset="0"/>
                <a:cs typeface="Arial" charset="0"/>
              </a:rPr>
              <a:t>Λειτουργικότητα (</a:t>
            </a:r>
            <a:r>
              <a:rPr lang="en-GB" b="1" dirty="0">
                <a:solidFill>
                  <a:srgbClr val="F8F8F8"/>
                </a:solidFill>
                <a:latin typeface="Arial" charset="0"/>
                <a:cs typeface="Arial" charset="0"/>
              </a:rPr>
              <a:t>Person</a:t>
            </a:r>
            <a:r>
              <a:rPr lang="el-GR" b="1" dirty="0">
                <a:solidFill>
                  <a:srgbClr val="F8F8F8"/>
                </a:solidFill>
                <a:latin typeface="Arial" charset="0"/>
                <a:cs typeface="Arial" charset="0"/>
              </a:rPr>
              <a:t>-</a:t>
            </a:r>
            <a:r>
              <a:rPr lang="en-GB" b="1" dirty="0">
                <a:solidFill>
                  <a:srgbClr val="F8F8F8"/>
                </a:solidFill>
                <a:latin typeface="Arial" charset="0"/>
                <a:cs typeface="Arial" charset="0"/>
              </a:rPr>
              <a:t>Job Fit</a:t>
            </a:r>
            <a:r>
              <a:rPr lang="el-GR" b="1" dirty="0">
                <a:solidFill>
                  <a:srgbClr val="F8F8F8"/>
                </a:solidFill>
                <a:latin typeface="Arial" charset="0"/>
                <a:cs typeface="Arial" charset="0"/>
              </a:rPr>
              <a:t>) </a:t>
            </a:r>
            <a:endParaRPr lang="en-GB" b="1" dirty="0">
              <a:solidFill>
                <a:srgbClr val="F8F8F8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l-GR" b="1" dirty="0">
                <a:solidFill>
                  <a:srgbClr val="F8F8F8"/>
                </a:solidFill>
                <a:latin typeface="Arial" charset="0"/>
                <a:cs typeface="Arial" charset="0"/>
              </a:rPr>
              <a:t>Καινοτομία  (</a:t>
            </a:r>
            <a:r>
              <a:rPr lang="en-GB" b="1" dirty="0">
                <a:solidFill>
                  <a:srgbClr val="F8F8F8"/>
                </a:solidFill>
                <a:latin typeface="Arial" charset="0"/>
                <a:cs typeface="Arial" charset="0"/>
              </a:rPr>
              <a:t>Person</a:t>
            </a:r>
            <a:r>
              <a:rPr lang="el-GR" b="1" dirty="0">
                <a:solidFill>
                  <a:srgbClr val="F8F8F8"/>
                </a:solidFill>
                <a:latin typeface="Arial" charset="0"/>
                <a:cs typeface="Arial" charset="0"/>
              </a:rPr>
              <a:t>-</a:t>
            </a:r>
            <a:r>
              <a:rPr lang="en-GB" b="1" dirty="0">
                <a:solidFill>
                  <a:srgbClr val="F8F8F8"/>
                </a:solidFill>
                <a:latin typeface="Arial" charset="0"/>
                <a:cs typeface="Arial" charset="0"/>
              </a:rPr>
              <a:t>Group Fit</a:t>
            </a:r>
            <a:r>
              <a:rPr lang="el-GR" b="1" dirty="0">
                <a:solidFill>
                  <a:srgbClr val="F8F8F8"/>
                </a:solidFill>
                <a:latin typeface="Arial" charset="0"/>
                <a:cs typeface="Arial" charset="0"/>
              </a:rPr>
              <a:t>) </a:t>
            </a:r>
            <a:endParaRPr lang="en-GB" b="1" dirty="0">
              <a:solidFill>
                <a:srgbClr val="F8F8F8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l-GR" b="1" dirty="0">
                <a:solidFill>
                  <a:srgbClr val="F8F8F8"/>
                </a:solidFill>
                <a:latin typeface="Arial" charset="0"/>
                <a:cs typeface="Arial" charset="0"/>
              </a:rPr>
              <a:t>Κουλτούρα (</a:t>
            </a:r>
            <a:r>
              <a:rPr lang="en-GB" b="1" dirty="0">
                <a:solidFill>
                  <a:srgbClr val="F8F8F8"/>
                </a:solidFill>
                <a:latin typeface="Arial" charset="0"/>
                <a:cs typeface="Arial" charset="0"/>
              </a:rPr>
              <a:t>Person</a:t>
            </a:r>
            <a:r>
              <a:rPr lang="el-GR" b="1" dirty="0">
                <a:solidFill>
                  <a:srgbClr val="F8F8F8"/>
                </a:solidFill>
                <a:latin typeface="Arial" charset="0"/>
                <a:cs typeface="Arial" charset="0"/>
              </a:rPr>
              <a:t>-</a:t>
            </a:r>
            <a:r>
              <a:rPr lang="en-GB" b="1" dirty="0">
                <a:solidFill>
                  <a:srgbClr val="F8F8F8"/>
                </a:solidFill>
                <a:latin typeface="Arial" charset="0"/>
                <a:cs typeface="Arial" charset="0"/>
              </a:rPr>
              <a:t>Organisation </a:t>
            </a:r>
            <a:r>
              <a:rPr lang="en-GB" b="1" dirty="0">
                <a:solidFill>
                  <a:schemeClr val="bg1"/>
                </a:solidFill>
                <a:latin typeface="Arial" charset="0"/>
                <a:cs typeface="Arial" charset="0"/>
              </a:rPr>
              <a:t>Fit</a:t>
            </a:r>
            <a:r>
              <a:rPr lang="el-GR" b="1" dirty="0">
                <a:solidFill>
                  <a:schemeClr val="bg1"/>
                </a:solidFill>
                <a:latin typeface="Arial" charset="0"/>
                <a:cs typeface="Arial" charset="0"/>
              </a:rPr>
              <a:t>)</a:t>
            </a:r>
            <a:endParaRPr lang="en-US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9939" name="Line 3"/>
          <p:cNvSpPr>
            <a:spLocks noChangeShapeType="1"/>
          </p:cNvSpPr>
          <p:nvPr/>
        </p:nvSpPr>
        <p:spPr bwMode="auto">
          <a:xfrm flipV="1">
            <a:off x="8153400" y="2819401"/>
            <a:ext cx="0" cy="627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8832850" y="2895600"/>
            <a:ext cx="1123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 sz="24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l-GR" altLang="en-US" sz="1800" b="1">
                <a:solidFill>
                  <a:schemeClr val="tx1"/>
                </a:solidFill>
                <a:latin typeface="Arial" panose="020B0604020202020204" pitchFamily="34" charset="0"/>
              </a:rPr>
              <a:t>Κάθετη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l-GR" altLang="en-US" sz="1800" b="1">
                <a:solidFill>
                  <a:schemeClr val="tx1"/>
                </a:solidFill>
                <a:latin typeface="Arial" panose="020B0604020202020204" pitchFamily="34" charset="0"/>
              </a:rPr>
              <a:t>Σύνδεση</a:t>
            </a:r>
            <a:endParaRPr lang="en-US" altLang="en-US" sz="18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6248400" y="3657601"/>
            <a:ext cx="3657600" cy="1795463"/>
          </a:xfrm>
          <a:prstGeom prst="rect">
            <a:avLst/>
          </a:prstGeom>
          <a:gradFill rotWithShape="1">
            <a:gsLst>
              <a:gs pos="0">
                <a:srgbClr val="CC99FF"/>
              </a:gs>
              <a:gs pos="100000">
                <a:srgbClr val="808080"/>
              </a:gs>
            </a:gsLst>
            <a:lin ang="5400000" scaled="1"/>
          </a:gradFill>
          <a:ln w="25400">
            <a:solidFill>
              <a:srgbClr val="969696"/>
            </a:solidFill>
            <a:miter lim="800000"/>
            <a:headEnd/>
            <a:tailEnd/>
          </a:ln>
          <a:effectLst>
            <a:prstShdw prst="shdw17" dist="17961" dir="2700000">
              <a:srgbClr val="5A5A5A"/>
            </a:prstShdw>
          </a:effectLst>
        </p:spPr>
        <p:txBody>
          <a:bodyPr wrap="none" anchor="ctr"/>
          <a:lstStyle>
            <a:lvl1pPr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 sz="24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l-GR" altLang="en-US" sz="2000" b="1" u="sng">
                <a:solidFill>
                  <a:schemeClr val="tx1"/>
                </a:solidFill>
                <a:latin typeface="Arial" panose="020B0604020202020204" pitchFamily="34" charset="0"/>
              </a:rPr>
              <a:t>Τύπος σύνδεσης ατόμου και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l-GR" altLang="en-US" sz="2000" b="1" u="sng">
                <a:solidFill>
                  <a:schemeClr val="tx1"/>
                </a:solidFill>
                <a:latin typeface="Arial" panose="020B0604020202020204" pitchFamily="34" charset="0"/>
              </a:rPr>
              <a:t>Περιβάλλοντος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en-US" sz="2000" b="1" u="sng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l-GR" altLang="en-US" sz="1800" b="1">
                <a:solidFill>
                  <a:schemeClr val="tx1"/>
                </a:solidFill>
                <a:latin typeface="Arial" panose="020B0604020202020204" pitchFamily="34" charset="0"/>
              </a:rPr>
              <a:t>Εναρμόνιση ατόμου-εργασίας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l-GR" altLang="en-US" sz="1800" b="1">
                <a:solidFill>
                  <a:schemeClr val="tx1"/>
                </a:solidFill>
                <a:latin typeface="Arial" panose="020B0604020202020204" pitchFamily="34" charset="0"/>
              </a:rPr>
              <a:t>Εναρμόνιση ατόμου-ομάδας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l-GR" altLang="en-US" sz="1800" b="1">
                <a:solidFill>
                  <a:schemeClr val="tx1"/>
                </a:solidFill>
                <a:latin typeface="Arial" panose="020B0604020202020204" pitchFamily="34" charset="0"/>
              </a:rPr>
              <a:t>Εναρμόνιση ατόμου-οργανισμού</a:t>
            </a:r>
            <a:endParaRPr lang="en-US" altLang="en-US" sz="18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>
            <a:off x="4724401" y="4572000"/>
            <a:ext cx="11525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4724400" y="4800600"/>
            <a:ext cx="1308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 sz="24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l-GR" altLang="en-US" sz="1800" b="1">
                <a:solidFill>
                  <a:schemeClr val="tx1"/>
                </a:solidFill>
                <a:latin typeface="Arial" panose="020B0604020202020204" pitchFamily="34" charset="0"/>
              </a:rPr>
              <a:t>Οριζόντια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l-GR" altLang="en-US" sz="1800" b="1">
                <a:solidFill>
                  <a:schemeClr val="tx1"/>
                </a:solidFill>
                <a:latin typeface="Arial" panose="020B0604020202020204" pitchFamily="34" charset="0"/>
              </a:rPr>
              <a:t>Σύνδεση</a:t>
            </a:r>
            <a:endParaRPr lang="en-US" altLang="en-US" sz="18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1774826" y="3505201"/>
            <a:ext cx="2720975" cy="2011363"/>
          </a:xfrm>
          <a:prstGeom prst="rect">
            <a:avLst/>
          </a:prstGeom>
          <a:gradFill rotWithShape="1">
            <a:gsLst>
              <a:gs pos="0">
                <a:srgbClr val="CC99FF">
                  <a:alpha val="70000"/>
                </a:srgbClr>
              </a:gs>
              <a:gs pos="100000">
                <a:srgbClr val="969696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b="1"/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1847851" y="3500438"/>
            <a:ext cx="288131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 sz="24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l-GR" altLang="en-US" sz="1800" b="1" u="sng" dirty="0">
                <a:solidFill>
                  <a:schemeClr val="tx1"/>
                </a:solidFill>
                <a:latin typeface="Arial" panose="020B0604020202020204" pitchFamily="34" charset="0"/>
              </a:rPr>
              <a:t>Πρακτικές ΔΑΔ σε θέματα: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l-GR" altLang="en-US" sz="1800" b="1" u="sng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l-GR" altLang="en-US" sz="1800" b="1" dirty="0">
                <a:solidFill>
                  <a:schemeClr val="tx1"/>
                </a:solidFill>
                <a:latin typeface="Arial" panose="020B0604020202020204" pitchFamily="34" charset="0"/>
              </a:rPr>
              <a:t>Στελέχωσης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l-GR" altLang="en-US" sz="1800" b="1" dirty="0">
                <a:solidFill>
                  <a:schemeClr val="tx1"/>
                </a:solidFill>
                <a:latin typeface="Arial" panose="020B0604020202020204" pitchFamily="34" charset="0"/>
              </a:rPr>
              <a:t>Ανάπτυξης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l-GR" altLang="en-US" sz="1800" b="1" dirty="0">
                <a:solidFill>
                  <a:schemeClr val="tx1"/>
                </a:solidFill>
                <a:latin typeface="Arial" panose="020B0604020202020204" pitchFamily="34" charset="0"/>
              </a:rPr>
              <a:t>Αξιολόγησης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l-GR" altLang="en-US" sz="1800" b="1" dirty="0">
                <a:solidFill>
                  <a:schemeClr val="tx1"/>
                </a:solidFill>
                <a:latin typeface="Arial" panose="020B0604020202020204" pitchFamily="34" charset="0"/>
              </a:rPr>
              <a:t>Ανταμοιβής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1981201" y="5867401"/>
            <a:ext cx="7743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 sz="24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l-GR" altLang="en-US" sz="2000" b="1">
                <a:solidFill>
                  <a:schemeClr val="tx1"/>
                </a:solidFill>
                <a:latin typeface="Arial" panose="020B0604020202020204" pitchFamily="34" charset="0"/>
              </a:rPr>
              <a:t>Η Κάθετη και Οριζόντια Σύνδεση του Ατόμου με το Περιβάλλον</a:t>
            </a:r>
            <a:endParaRPr lang="en-US" altLang="en-US" sz="20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1981200" y="6340475"/>
            <a:ext cx="74029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 sz="24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l-GR" altLang="en-US" sz="1400" b="1">
                <a:solidFill>
                  <a:schemeClr val="tx1"/>
                </a:solidFill>
                <a:latin typeface="Arial" panose="020B0604020202020204" pitchFamily="34" charset="0"/>
              </a:rPr>
              <a:t>Πηγή: </a:t>
            </a:r>
            <a:r>
              <a:rPr lang="en-US" altLang="en-US" sz="1400" b="1">
                <a:solidFill>
                  <a:schemeClr val="tx1"/>
                </a:solidFill>
                <a:latin typeface="Arial" panose="020B0604020202020204" pitchFamily="34" charset="0"/>
              </a:rPr>
              <a:t>J. D. Werbel , S. M. DeMarie, </a:t>
            </a:r>
            <a:r>
              <a:rPr lang="el-GR" altLang="en-US" sz="1400" b="1">
                <a:solidFill>
                  <a:schemeClr val="tx1"/>
                </a:solidFill>
                <a:latin typeface="Arial" panose="020B0604020202020204" pitchFamily="34" charset="0"/>
              </a:rPr>
              <a:t>΄΄</a:t>
            </a:r>
            <a:r>
              <a:rPr lang="en-US" altLang="en-US" sz="1400" b="1">
                <a:solidFill>
                  <a:schemeClr val="tx1"/>
                </a:solidFill>
                <a:latin typeface="Arial" panose="020B0604020202020204" pitchFamily="34" charset="0"/>
              </a:rPr>
              <a:t>Aligning strategic human resource management</a:t>
            </a:r>
            <a:endParaRPr lang="el-GR" altLang="en-US" sz="1400" b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>
                <a:solidFill>
                  <a:schemeClr val="tx1"/>
                </a:solidFill>
                <a:latin typeface="Arial" panose="020B0604020202020204" pitchFamily="34" charset="0"/>
              </a:rPr>
              <a:t> and person–environment fit</a:t>
            </a:r>
            <a:r>
              <a:rPr lang="el-GR" altLang="en-US" sz="1400" b="1">
                <a:solidFill>
                  <a:schemeClr val="tx1"/>
                </a:solidFill>
                <a:latin typeface="Arial" panose="020B0604020202020204" pitchFamily="34" charset="0"/>
              </a:rPr>
              <a:t>΄΄, </a:t>
            </a:r>
            <a:r>
              <a:rPr lang="en-US" altLang="en-US" sz="1400" b="1">
                <a:solidFill>
                  <a:schemeClr val="tx1"/>
                </a:solidFill>
                <a:latin typeface="Arial" panose="020B0604020202020204" pitchFamily="34" charset="0"/>
              </a:rPr>
              <a:t>Human Resource Management Review (2005)</a:t>
            </a:r>
            <a:r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1981201" y="304800"/>
            <a:ext cx="8797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 sz="24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l-GR" altLang="en-US" sz="3200" b="1" i="1">
                <a:solidFill>
                  <a:schemeClr val="tx1"/>
                </a:solidFill>
                <a:latin typeface="Arial" panose="020B0604020202020204" pitchFamily="34" charset="0"/>
              </a:rPr>
              <a:t>Στα Πρότυπα των </a:t>
            </a:r>
            <a:r>
              <a:rPr lang="en-GB" altLang="en-US" sz="3200" b="1" i="1">
                <a:solidFill>
                  <a:schemeClr val="tx1"/>
                </a:solidFill>
                <a:latin typeface="Arial" panose="020B0604020202020204" pitchFamily="34" charset="0"/>
              </a:rPr>
              <a:t>Werbel </a:t>
            </a:r>
            <a:r>
              <a:rPr lang="el-GR" altLang="en-US" sz="3200" b="1" i="1">
                <a:solidFill>
                  <a:schemeClr val="tx1"/>
                </a:solidFill>
                <a:latin typeface="Arial" panose="020B0604020202020204" pitchFamily="34" charset="0"/>
              </a:rPr>
              <a:t>και </a:t>
            </a:r>
            <a:r>
              <a:rPr lang="en-GB" altLang="en-US" sz="3200" b="1" i="1">
                <a:solidFill>
                  <a:schemeClr val="tx1"/>
                </a:solidFill>
                <a:latin typeface="Arial" panose="020B0604020202020204" pitchFamily="34" charset="0"/>
              </a:rPr>
              <a:t>DeMarie</a:t>
            </a:r>
            <a:r>
              <a:rPr lang="el-GR" altLang="en-US" sz="3200" b="1" i="1">
                <a:solidFill>
                  <a:schemeClr val="tx1"/>
                </a:solidFill>
                <a:latin typeface="Arial" panose="020B0604020202020204" pitchFamily="34" charset="0"/>
              </a:rPr>
              <a:t> (2005) </a:t>
            </a:r>
          </a:p>
        </p:txBody>
      </p:sp>
    </p:spTree>
    <p:extLst>
      <p:ext uri="{BB962C8B-B14F-4D97-AF65-F5344CB8AC3E}">
        <p14:creationId xmlns:p14="http://schemas.microsoft.com/office/powerpoint/2010/main" val="3842144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16276" y="1"/>
            <a:ext cx="7007225" cy="779463"/>
          </a:xfrm>
        </p:spPr>
        <p:txBody>
          <a:bodyPr>
            <a:normAutofit/>
          </a:bodyPr>
          <a:lstStyle/>
          <a:p>
            <a:pPr eaLnBrk="1" hangingPunct="1"/>
            <a:r>
              <a:rPr lang="el-GR" sz="3200" b="1" i="1" u="sng" dirty="0">
                <a:solidFill>
                  <a:srgbClr val="FF5050"/>
                </a:solidFill>
                <a:latin typeface="Book Antiqua" pitchFamily="18" charset="0"/>
              </a:rPr>
              <a:t>Βασικές Αρμοδιότητες της ΔΑΔ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2981" y="1256542"/>
            <a:ext cx="7969885" cy="5075237"/>
          </a:xfrm>
        </p:spPr>
        <p:txBody>
          <a:bodyPr>
            <a:noAutofit/>
          </a:bodyPr>
          <a:lstStyle/>
          <a:p>
            <a:pPr marL="609600" indent="-609600">
              <a:buClr>
                <a:srgbClr val="FF0000"/>
              </a:buClr>
              <a:buSzPct val="90000"/>
              <a:buFont typeface="Wingdings" pitchFamily="2" charset="2"/>
              <a:buAutoNum type="arabicPeriod"/>
            </a:pPr>
            <a:r>
              <a:rPr lang="el-GR" sz="2800" b="1" i="1" u="sng" dirty="0">
                <a:latin typeface="Book Antiqua" pitchFamily="18" charset="0"/>
              </a:rPr>
              <a:t>Προγραμματισμός Ανθρώπινου Δυναμικού</a:t>
            </a:r>
          </a:p>
          <a:p>
            <a:pPr marL="609600" indent="-609600">
              <a:buClr>
                <a:srgbClr val="FF0000"/>
              </a:buClr>
              <a:buSzPct val="90000"/>
              <a:buFont typeface="Wingdings" pitchFamily="2" charset="2"/>
              <a:buAutoNum type="arabicPeriod"/>
            </a:pPr>
            <a:r>
              <a:rPr lang="el-GR" sz="2800" b="1" i="1" u="sng" dirty="0">
                <a:latin typeface="Book Antiqua" pitchFamily="18" charset="0"/>
              </a:rPr>
              <a:t>Στρατολόγηση και επιλογή Προσωπικού </a:t>
            </a:r>
          </a:p>
          <a:p>
            <a:pPr marL="609600" indent="-609600">
              <a:buClr>
                <a:srgbClr val="FF0000"/>
              </a:buClr>
              <a:buSzPct val="90000"/>
              <a:buFont typeface="Wingdings" pitchFamily="2" charset="2"/>
              <a:buAutoNum type="arabicPeriod"/>
            </a:pPr>
            <a:r>
              <a:rPr lang="el-GR" sz="2800" b="1" i="1" u="sng" dirty="0">
                <a:latin typeface="Book Antiqua" pitchFamily="18" charset="0"/>
              </a:rPr>
              <a:t>Εκπαίδευση και Αναβάθμιση των Δεξιοτήτων των Εργαζομένων</a:t>
            </a:r>
          </a:p>
          <a:p>
            <a:pPr marL="609600" indent="-609600">
              <a:buClr>
                <a:srgbClr val="FF0000"/>
              </a:buClr>
              <a:buSzPct val="90000"/>
              <a:buFont typeface="Wingdings" pitchFamily="2" charset="2"/>
              <a:buAutoNum type="arabicPeriod"/>
            </a:pPr>
            <a:r>
              <a:rPr lang="el-GR" sz="2800" b="1" i="1" u="sng" dirty="0">
                <a:latin typeface="Book Antiqua" pitchFamily="18" charset="0"/>
              </a:rPr>
              <a:t>Αξιολόγηση και Επιλογή των εργαζομένων </a:t>
            </a:r>
          </a:p>
          <a:p>
            <a:pPr marL="609600" indent="-609600">
              <a:buClr>
                <a:srgbClr val="FF0000"/>
              </a:buClr>
              <a:buSzPct val="90000"/>
              <a:buFont typeface="Wingdings" pitchFamily="2" charset="2"/>
              <a:buAutoNum type="arabicPeriod"/>
            </a:pPr>
            <a:r>
              <a:rPr lang="el-GR" sz="2800" b="1" i="1" u="sng" dirty="0">
                <a:latin typeface="Book Antiqua" pitchFamily="18" charset="0"/>
              </a:rPr>
              <a:t>Πολιτική Μισθοδοσίας </a:t>
            </a:r>
          </a:p>
          <a:p>
            <a:pPr marL="609600" indent="-609600">
              <a:buClr>
                <a:srgbClr val="FF0000"/>
              </a:buClr>
              <a:buSzPct val="90000"/>
              <a:buFont typeface="Wingdings" pitchFamily="2" charset="2"/>
              <a:buAutoNum type="arabicPeriod"/>
            </a:pPr>
            <a:r>
              <a:rPr lang="el-GR" sz="2800" b="1" i="1" u="sng" dirty="0">
                <a:latin typeface="Book Antiqua" pitchFamily="18" charset="0"/>
              </a:rPr>
              <a:t>Θέματα Υγιεινής και Ασφάλειας στην Εργασία </a:t>
            </a:r>
          </a:p>
          <a:p>
            <a:pPr marL="609600" indent="-609600">
              <a:buClr>
                <a:srgbClr val="FF0000"/>
              </a:buClr>
              <a:buSzPct val="90000"/>
              <a:buFont typeface="Wingdings" pitchFamily="2" charset="2"/>
              <a:buAutoNum type="arabicPeriod"/>
            </a:pPr>
            <a:r>
              <a:rPr lang="el-GR" sz="2800" b="1" i="1" u="sng" dirty="0">
                <a:latin typeface="Book Antiqua" pitchFamily="18" charset="0"/>
              </a:rPr>
              <a:t>Εργασιακές σχέσεις</a:t>
            </a:r>
            <a:r>
              <a:rPr lang="el-GR" sz="2800" b="1" i="1" u="sng" dirty="0">
                <a:solidFill>
                  <a:srgbClr val="FF5050"/>
                </a:solidFill>
                <a:latin typeface="Book Antiqua" pitchFamily="18" charset="0"/>
              </a:rPr>
              <a:t> </a:t>
            </a:r>
          </a:p>
        </p:txBody>
      </p:sp>
      <p:pic>
        <p:nvPicPr>
          <p:cNvPr id="100356" name="Picture 4" descr="HR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804165" y="2039939"/>
            <a:ext cx="2714625" cy="2554287"/>
          </a:xfrm>
          <a:noFill/>
        </p:spPr>
      </p:pic>
    </p:spTree>
    <p:extLst>
      <p:ext uri="{BB962C8B-B14F-4D97-AF65-F5344CB8AC3E}">
        <p14:creationId xmlns:p14="http://schemas.microsoft.com/office/powerpoint/2010/main" val="2390506593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392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392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29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/>
          <p:cNvSpPr>
            <a:spLocks noChangeArrowheads="1"/>
          </p:cNvSpPr>
          <p:nvPr/>
        </p:nvSpPr>
        <p:spPr bwMode="auto">
          <a:xfrm>
            <a:off x="1524001" y="685800"/>
            <a:ext cx="2016125" cy="2362200"/>
          </a:xfrm>
          <a:prstGeom prst="roundRect">
            <a:avLst>
              <a:gd name="adj" fmla="val 16667"/>
            </a:avLst>
          </a:prstGeom>
          <a:solidFill>
            <a:srgbClr val="CC99FF">
              <a:alpha val="7411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 sz="24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7107" name="AutoShape 3"/>
          <p:cNvSpPr>
            <a:spLocks noChangeArrowheads="1"/>
          </p:cNvSpPr>
          <p:nvPr/>
        </p:nvSpPr>
        <p:spPr bwMode="auto">
          <a:xfrm>
            <a:off x="1524001" y="3733801"/>
            <a:ext cx="2016125" cy="2665413"/>
          </a:xfrm>
          <a:prstGeom prst="roundRect">
            <a:avLst>
              <a:gd name="adj" fmla="val 16667"/>
            </a:avLst>
          </a:prstGeom>
          <a:solidFill>
            <a:srgbClr val="CC99FF">
              <a:alpha val="7411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 sz="24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7108" name="AutoShape 4"/>
          <p:cNvSpPr>
            <a:spLocks noChangeArrowheads="1"/>
          </p:cNvSpPr>
          <p:nvPr/>
        </p:nvSpPr>
        <p:spPr bwMode="auto">
          <a:xfrm>
            <a:off x="4114801" y="2209801"/>
            <a:ext cx="1655763" cy="2011363"/>
          </a:xfrm>
          <a:prstGeom prst="roundRect">
            <a:avLst>
              <a:gd name="adj" fmla="val 16667"/>
            </a:avLst>
          </a:prstGeom>
          <a:solidFill>
            <a:srgbClr val="CC99FF">
              <a:alpha val="7411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 sz="24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7109" name="AutoShape 5"/>
          <p:cNvSpPr>
            <a:spLocks noChangeArrowheads="1"/>
          </p:cNvSpPr>
          <p:nvPr/>
        </p:nvSpPr>
        <p:spPr bwMode="auto">
          <a:xfrm>
            <a:off x="6172200" y="2133601"/>
            <a:ext cx="2057400" cy="2087563"/>
          </a:xfrm>
          <a:prstGeom prst="roundRect">
            <a:avLst>
              <a:gd name="adj" fmla="val 16667"/>
            </a:avLst>
          </a:prstGeom>
          <a:solidFill>
            <a:srgbClr val="CC99FF">
              <a:alpha val="7411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 sz="24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l-GR" altLang="en-US" sz="1600" b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 flipH="1">
            <a:off x="4343400" y="5257800"/>
            <a:ext cx="5329238" cy="0"/>
          </a:xfrm>
          <a:prstGeom prst="line">
            <a:avLst/>
          </a:prstGeom>
          <a:noFill/>
          <a:ln w="508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 flipH="1">
            <a:off x="4367214" y="1557338"/>
            <a:ext cx="5329237" cy="0"/>
          </a:xfrm>
          <a:prstGeom prst="line">
            <a:avLst/>
          </a:prstGeom>
          <a:noFill/>
          <a:ln w="508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 flipH="1" flipV="1">
            <a:off x="9625014" y="4292600"/>
            <a:ext cx="52387" cy="965200"/>
          </a:xfrm>
          <a:prstGeom prst="line">
            <a:avLst/>
          </a:prstGeom>
          <a:noFill/>
          <a:ln w="508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 flipH="1" flipV="1">
            <a:off x="9696450" y="1557338"/>
            <a:ext cx="0" cy="863600"/>
          </a:xfrm>
          <a:prstGeom prst="line">
            <a:avLst/>
          </a:prstGeom>
          <a:noFill/>
          <a:ln w="508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 flipV="1">
            <a:off x="2667000" y="3200401"/>
            <a:ext cx="0" cy="36036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>
            <a:off x="3581400" y="2667000"/>
            <a:ext cx="433388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6" name="Line 12"/>
          <p:cNvSpPr>
            <a:spLocks noChangeShapeType="1"/>
          </p:cNvSpPr>
          <p:nvPr/>
        </p:nvSpPr>
        <p:spPr bwMode="auto">
          <a:xfrm>
            <a:off x="3581400" y="4038600"/>
            <a:ext cx="433388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7" name="Line 13"/>
          <p:cNvSpPr>
            <a:spLocks noChangeShapeType="1"/>
          </p:cNvSpPr>
          <p:nvPr/>
        </p:nvSpPr>
        <p:spPr bwMode="auto">
          <a:xfrm>
            <a:off x="5715000" y="3200400"/>
            <a:ext cx="433388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8" name="Line 14"/>
          <p:cNvSpPr>
            <a:spLocks noChangeShapeType="1"/>
          </p:cNvSpPr>
          <p:nvPr/>
        </p:nvSpPr>
        <p:spPr bwMode="auto">
          <a:xfrm>
            <a:off x="8153400" y="3200400"/>
            <a:ext cx="433388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9" name="Line 15"/>
          <p:cNvSpPr>
            <a:spLocks noChangeShapeType="1"/>
          </p:cNvSpPr>
          <p:nvPr/>
        </p:nvSpPr>
        <p:spPr bwMode="auto">
          <a:xfrm flipV="1">
            <a:off x="5105400" y="4419600"/>
            <a:ext cx="0" cy="647700"/>
          </a:xfrm>
          <a:prstGeom prst="line">
            <a:avLst/>
          </a:prstGeom>
          <a:noFill/>
          <a:ln w="508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0" name="AutoShape 16"/>
          <p:cNvSpPr>
            <a:spLocks noChangeArrowheads="1"/>
          </p:cNvSpPr>
          <p:nvPr/>
        </p:nvSpPr>
        <p:spPr bwMode="auto">
          <a:xfrm>
            <a:off x="8610600" y="2209801"/>
            <a:ext cx="2057400" cy="2028825"/>
          </a:xfrm>
          <a:prstGeom prst="roundRect">
            <a:avLst>
              <a:gd name="adj" fmla="val 16667"/>
            </a:avLst>
          </a:prstGeom>
          <a:solidFill>
            <a:srgbClr val="CC99FF">
              <a:alpha val="7411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 sz="24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l-GR" altLang="en-US" sz="1800" b="1" u="sng" dirty="0">
                <a:solidFill>
                  <a:schemeClr val="tx1"/>
                </a:solidFill>
                <a:latin typeface="Arial" panose="020B0604020202020204" pitchFamily="34" charset="0"/>
              </a:rPr>
              <a:t>Μακροπρόθεσμες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l-GR" altLang="en-US" sz="1800" b="1" u="sng" dirty="0">
                <a:solidFill>
                  <a:schemeClr val="tx1"/>
                </a:solidFill>
                <a:latin typeface="Arial" panose="020B0604020202020204" pitchFamily="34" charset="0"/>
              </a:rPr>
              <a:t>Συνέπειες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l-GR" altLang="en-US" sz="1600" b="1" dirty="0">
                <a:solidFill>
                  <a:schemeClr val="tx1"/>
                </a:solidFill>
                <a:latin typeface="Arial" panose="020B0604020202020204" pitchFamily="34" charset="0"/>
              </a:rPr>
              <a:t>Ατομική Ευημερία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l-GR" altLang="en-US" sz="1600" b="1" dirty="0" err="1">
                <a:solidFill>
                  <a:schemeClr val="tx1"/>
                </a:solidFill>
                <a:latin typeface="Arial" panose="020B0604020202020204" pitchFamily="34" charset="0"/>
              </a:rPr>
              <a:t>Οργαν</a:t>
            </a:r>
            <a:r>
              <a:rPr lang="el-GR" altLang="en-US" sz="1600" b="1" dirty="0">
                <a:solidFill>
                  <a:schemeClr val="tx1"/>
                </a:solidFill>
                <a:latin typeface="Arial" panose="020B0604020202020204" pitchFamily="34" charset="0"/>
              </a:rPr>
              <a:t>/</a:t>
            </a:r>
            <a:r>
              <a:rPr lang="el-GR" altLang="en-US" sz="1600" b="1" dirty="0" err="1">
                <a:solidFill>
                  <a:schemeClr val="tx1"/>
                </a:solidFill>
                <a:latin typeface="Arial" panose="020B0604020202020204" pitchFamily="34" charset="0"/>
              </a:rPr>
              <a:t>κή</a:t>
            </a:r>
            <a:r>
              <a:rPr lang="el-GR" altLang="en-US" sz="16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l-GR" altLang="en-US" sz="1600" b="1" dirty="0">
                <a:solidFill>
                  <a:schemeClr val="tx1"/>
                </a:solidFill>
                <a:latin typeface="Arial" panose="020B0604020202020204" pitchFamily="34" charset="0"/>
              </a:rPr>
              <a:t>Αποτελεσματικότητα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l-GR" altLang="en-US" sz="1600" b="1" dirty="0">
                <a:solidFill>
                  <a:schemeClr val="tx1"/>
                </a:solidFill>
                <a:latin typeface="Arial" panose="020B0604020202020204" pitchFamily="34" charset="0"/>
              </a:rPr>
              <a:t>Κοινωνική Ευημερία</a:t>
            </a:r>
            <a:endParaRPr lang="en-US" altLang="en-US" sz="16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1676400" y="762001"/>
            <a:ext cx="1874838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 sz="24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l-GR" altLang="en-US" sz="1800" b="1" u="sng">
                <a:solidFill>
                  <a:schemeClr val="tx1"/>
                </a:solidFill>
                <a:latin typeface="Arial" panose="020B0604020202020204" pitchFamily="34" charset="0"/>
              </a:rPr>
              <a:t>Ενδιαφερόμενα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l-GR" altLang="en-US" sz="1800" b="1" u="sng">
                <a:solidFill>
                  <a:schemeClr val="tx1"/>
                </a:solidFill>
                <a:latin typeface="Arial" panose="020B0604020202020204" pitchFamily="34" charset="0"/>
              </a:rPr>
              <a:t>Μέρη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l-GR" altLang="en-US" sz="1800" b="1">
                <a:solidFill>
                  <a:schemeClr val="tx1"/>
                </a:solidFill>
                <a:latin typeface="Arial" panose="020B0604020202020204" pitchFamily="34" charset="0"/>
              </a:rPr>
              <a:t>Μέτοχοι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l-GR" altLang="en-US" sz="1800" b="1">
                <a:solidFill>
                  <a:schemeClr val="tx1"/>
                </a:solidFill>
                <a:latin typeface="Arial" panose="020B0604020202020204" pitchFamily="34" charset="0"/>
              </a:rPr>
              <a:t>Διοίκηση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l-GR" altLang="en-US" sz="1800" b="1">
                <a:solidFill>
                  <a:schemeClr val="tx1"/>
                </a:solidFill>
                <a:latin typeface="Arial" panose="020B0604020202020204" pitchFamily="34" charset="0"/>
              </a:rPr>
              <a:t>Υπάλληλοι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l-GR" altLang="en-US" sz="1800" b="1">
                <a:solidFill>
                  <a:schemeClr val="tx1"/>
                </a:solidFill>
                <a:latin typeface="Arial" panose="020B0604020202020204" pitchFamily="34" charset="0"/>
              </a:rPr>
              <a:t>Κράτος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l-GR" altLang="en-US" sz="1800" b="1">
                <a:solidFill>
                  <a:schemeClr val="tx1"/>
                </a:solidFill>
                <a:latin typeface="Arial" panose="020B0604020202020204" pitchFamily="34" charset="0"/>
              </a:rPr>
              <a:t>Κοινωνία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l-GR" altLang="en-US" sz="1800" b="1">
                <a:solidFill>
                  <a:schemeClr val="tx1"/>
                </a:solidFill>
                <a:latin typeface="Arial" panose="020B0604020202020204" pitchFamily="34" charset="0"/>
              </a:rPr>
              <a:t>Ενώσεις </a:t>
            </a:r>
            <a:endParaRPr lang="en-US" altLang="en-US" sz="18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1524001" y="3810001"/>
            <a:ext cx="1960563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 sz="24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l-GR" altLang="en-US" sz="1800" b="1" u="sng" dirty="0">
                <a:solidFill>
                  <a:schemeClr val="tx1"/>
                </a:solidFill>
                <a:latin typeface="Arial" panose="020B0604020202020204" pitchFamily="34" charset="0"/>
              </a:rPr>
              <a:t>Περιβάλλον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l-GR" altLang="en-US" sz="1800" b="1" dirty="0">
                <a:solidFill>
                  <a:schemeClr val="tx1"/>
                </a:solidFill>
                <a:latin typeface="Arial" panose="020B0604020202020204" pitchFamily="34" charset="0"/>
              </a:rPr>
              <a:t>Χαρακτηριστικά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l-GR" altLang="en-US" sz="1800" b="1" dirty="0" err="1">
                <a:solidFill>
                  <a:schemeClr val="tx1"/>
                </a:solidFill>
                <a:latin typeface="Arial" panose="020B0604020202020204" pitchFamily="34" charset="0"/>
              </a:rPr>
              <a:t>Ανθ</a:t>
            </a:r>
            <a:r>
              <a:rPr lang="el-GR" altLang="en-US" sz="1800" b="1" dirty="0">
                <a:solidFill>
                  <a:schemeClr val="tx1"/>
                </a:solidFill>
                <a:latin typeface="Arial" panose="020B0604020202020204" pitchFamily="34" charset="0"/>
              </a:rPr>
              <a:t>. Δυναμικού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l-GR" altLang="en-US" sz="1800" b="1" dirty="0">
                <a:solidFill>
                  <a:schemeClr val="tx1"/>
                </a:solidFill>
                <a:latin typeface="Arial" panose="020B0604020202020204" pitchFamily="34" charset="0"/>
              </a:rPr>
              <a:t>Εταιρική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l-GR" altLang="en-US" sz="1800" b="1" dirty="0">
                <a:solidFill>
                  <a:schemeClr val="tx1"/>
                </a:solidFill>
                <a:latin typeface="Arial" panose="020B0604020202020204" pitchFamily="34" charset="0"/>
              </a:rPr>
              <a:t>Στρατηγική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l-GR" altLang="en-US" sz="1800" b="1" dirty="0">
                <a:solidFill>
                  <a:schemeClr val="tx1"/>
                </a:solidFill>
                <a:latin typeface="Arial" panose="020B0604020202020204" pitchFamily="34" charset="0"/>
              </a:rPr>
              <a:t>Αγορά εργασίας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l-GR" altLang="en-US" sz="1800" b="1" dirty="0">
                <a:solidFill>
                  <a:schemeClr val="tx1"/>
                </a:solidFill>
                <a:latin typeface="Arial" panose="020B0604020202020204" pitchFamily="34" charset="0"/>
              </a:rPr>
              <a:t>Τεχνολογία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l-GR" altLang="en-US" sz="1800" b="1" dirty="0">
                <a:solidFill>
                  <a:schemeClr val="tx1"/>
                </a:solidFill>
                <a:latin typeface="Arial" panose="020B0604020202020204" pitchFamily="34" charset="0"/>
              </a:rPr>
              <a:t>Κοινωνία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l-GR" altLang="en-US" sz="1800" b="1" dirty="0">
                <a:solidFill>
                  <a:schemeClr val="tx1"/>
                </a:solidFill>
                <a:latin typeface="Arial" panose="020B0604020202020204" pitchFamily="34" charset="0"/>
              </a:rPr>
              <a:t>Νομοθεσία </a:t>
            </a:r>
            <a:r>
              <a:rPr lang="el-GR" altLang="en-US" sz="1800" b="1" dirty="0" err="1">
                <a:solidFill>
                  <a:schemeClr val="tx1"/>
                </a:solidFill>
                <a:latin typeface="Arial" panose="020B0604020202020204" pitchFamily="34" charset="0"/>
              </a:rPr>
              <a:t>κ.α</a:t>
            </a:r>
            <a:endParaRPr lang="en-US" altLang="en-US" sz="18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7123" name="Text Box 19"/>
          <p:cNvSpPr txBox="1">
            <a:spLocks noChangeArrowheads="1"/>
          </p:cNvSpPr>
          <p:nvPr/>
        </p:nvSpPr>
        <p:spPr bwMode="auto">
          <a:xfrm>
            <a:off x="4343401" y="2133601"/>
            <a:ext cx="1889125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 sz="24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l-GR" altLang="en-US" sz="1800" b="1" u="sng" dirty="0">
                <a:solidFill>
                  <a:schemeClr val="tx1"/>
                </a:solidFill>
                <a:latin typeface="Arial" panose="020B0604020202020204" pitchFamily="34" charset="0"/>
              </a:rPr>
              <a:t>Αρχές ΔΑΔ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l-GR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Επιλογές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l-GR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Επιρροή ΑΔ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l-GR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Ροή ΑΔ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l-GR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Ανταμοιβή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l-GR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Σύστημα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l-GR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Εργασίας</a:t>
            </a:r>
            <a:endParaRPr lang="en-US" altLang="en-US" sz="1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7124" name="Text Box 20"/>
          <p:cNvSpPr txBox="1">
            <a:spLocks noChangeArrowheads="1"/>
          </p:cNvSpPr>
          <p:nvPr/>
        </p:nvSpPr>
        <p:spPr bwMode="auto">
          <a:xfrm>
            <a:off x="6172200" y="2286000"/>
            <a:ext cx="22098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 sz="24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l-GR" altLang="en-US" sz="1800" b="1" u="sng" dirty="0">
                <a:solidFill>
                  <a:schemeClr val="tx1"/>
                </a:solidFill>
                <a:latin typeface="Arial" panose="020B0604020202020204" pitchFamily="34" charset="0"/>
              </a:rPr>
              <a:t>Αποτέλεσμα ΔΑΔ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l-GR" altLang="en-US" sz="18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l-GR" altLang="en-US" sz="1600" b="1" dirty="0">
                <a:solidFill>
                  <a:schemeClr val="tx1"/>
                </a:solidFill>
                <a:latin typeface="Arial" panose="020B0604020202020204" pitchFamily="34" charset="0"/>
              </a:rPr>
              <a:t>Αφοσίωση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l-GR" altLang="en-US" sz="1600" b="1" dirty="0">
                <a:solidFill>
                  <a:schemeClr val="tx1"/>
                </a:solidFill>
                <a:latin typeface="Arial" panose="020B0604020202020204" pitchFamily="34" charset="0"/>
              </a:rPr>
              <a:t>Ανταγωνιστικότητα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l-GR" altLang="en-US" sz="1600" b="1" dirty="0">
                <a:solidFill>
                  <a:schemeClr val="tx1"/>
                </a:solidFill>
                <a:latin typeface="Arial" panose="020B0604020202020204" pitchFamily="34" charset="0"/>
              </a:rPr>
              <a:t>Οικονομική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l-GR" altLang="en-US" sz="1600" b="1" dirty="0">
                <a:solidFill>
                  <a:schemeClr val="tx1"/>
                </a:solidFill>
                <a:latin typeface="Arial" panose="020B0604020202020204" pitchFamily="34" charset="0"/>
              </a:rPr>
              <a:t>Αποτελεσματικότητα</a:t>
            </a:r>
          </a:p>
        </p:txBody>
      </p:sp>
      <p:sp>
        <p:nvSpPr>
          <p:cNvPr id="47125" name="Rectangle 21"/>
          <p:cNvSpPr>
            <a:spLocks noChangeArrowheads="1"/>
          </p:cNvSpPr>
          <p:nvPr/>
        </p:nvSpPr>
        <p:spPr bwMode="auto">
          <a:xfrm>
            <a:off x="3581400" y="1"/>
            <a:ext cx="7086600" cy="14335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 sz="24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b="1" i="1">
                <a:solidFill>
                  <a:srgbClr val="FF5050"/>
                </a:solidFill>
                <a:latin typeface="Arial" panose="020B0604020202020204" pitchFamily="34" charset="0"/>
              </a:rPr>
              <a:t>To </a:t>
            </a:r>
            <a:r>
              <a:rPr lang="el-GR" altLang="en-US" b="1" i="1">
                <a:solidFill>
                  <a:srgbClr val="FF5050"/>
                </a:solidFill>
                <a:latin typeface="Arial" panose="020B0604020202020204" pitchFamily="34" charset="0"/>
              </a:rPr>
              <a:t>Μοντέλ</a:t>
            </a:r>
            <a:r>
              <a:rPr lang="en-US" altLang="en-US" b="1" i="1">
                <a:solidFill>
                  <a:srgbClr val="FF5050"/>
                </a:solidFill>
                <a:latin typeface="Arial" panose="020B0604020202020204" pitchFamily="34" charset="0"/>
              </a:rPr>
              <a:t>o </a:t>
            </a:r>
            <a:r>
              <a:rPr lang="en-GB" altLang="en-US" b="1">
                <a:solidFill>
                  <a:srgbClr val="FF5050"/>
                </a:solidFill>
                <a:latin typeface="Arial" panose="020B0604020202020204" pitchFamily="34" charset="0"/>
              </a:rPr>
              <a:t>Harvard</a:t>
            </a:r>
            <a:r>
              <a:rPr lang="el-GR" altLang="en-US" b="1" i="1">
                <a:solidFill>
                  <a:srgbClr val="FF5050"/>
                </a:solidFill>
                <a:latin typeface="Arial" panose="020B0604020202020204" pitchFamily="34" charset="0"/>
              </a:rPr>
              <a:t> ως μέσο σύνδεσης  οργανωσιακής  στρατηγικής &amp; στρατηγικής ΔΑΔ</a:t>
            </a:r>
            <a:r>
              <a:rPr lang="el-GR" altLang="en-US" sz="3200">
                <a:solidFill>
                  <a:srgbClr val="009900"/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2526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18013" y="53975"/>
            <a:ext cx="3744912" cy="8318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1600" b="1" dirty="0">
                <a:solidFill>
                  <a:prstClr val="black"/>
                </a:solidFill>
                <a:latin typeface="Calibri"/>
              </a:rPr>
              <a:t>ΠΕΡΙΕΚΤΙΚΟΤΗΤΑ</a:t>
            </a:r>
          </a:p>
          <a:p>
            <a:pPr algn="ctr">
              <a:defRPr/>
            </a:pPr>
            <a:r>
              <a:rPr lang="el-GR" sz="1600" dirty="0">
                <a:solidFill>
                  <a:prstClr val="black"/>
                </a:solidFill>
                <a:latin typeface="Calibri"/>
              </a:rPr>
              <a:t>Συμπεριλαμβάνει όλες τις πτυχές της διοίκησης των ανθρώπων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1338" y="2420938"/>
            <a:ext cx="1871662" cy="1600200"/>
          </a:xfrm>
          <a:prstGeom prst="rect">
            <a:avLst/>
          </a:prstGeom>
          <a:noFill/>
          <a:ln cap="rnd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solidFill>
                  <a:prstClr val="black"/>
                </a:solidFill>
                <a:latin typeface="Calibri"/>
              </a:rPr>
              <a:t>ΕΛΕΓΧΟΣ</a:t>
            </a:r>
          </a:p>
          <a:p>
            <a:pPr algn="ctr">
              <a:defRPr/>
            </a:pPr>
            <a:r>
              <a:rPr lang="el-GR" sz="1600" dirty="0">
                <a:solidFill>
                  <a:prstClr val="black"/>
                </a:solidFill>
                <a:latin typeface="Calibri"/>
              </a:rPr>
              <a:t>Διασφάλιση ότι η απόδοση είναι σε αρμονία με τους στόχους του οργανισμού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 flipH="1">
            <a:off x="2747964" y="549275"/>
            <a:ext cx="16922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εία γραμμή σύνδεσης 8"/>
          <p:cNvCxnSpPr/>
          <p:nvPr/>
        </p:nvCxnSpPr>
        <p:spPr>
          <a:xfrm>
            <a:off x="2747963" y="609601"/>
            <a:ext cx="0" cy="1871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3589" y="5749926"/>
            <a:ext cx="3024187" cy="11080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solidFill>
                  <a:prstClr val="black"/>
                </a:solidFill>
                <a:latin typeface="Calibri"/>
              </a:rPr>
              <a:t>ΣΥΝΑΦΕΙΑ</a:t>
            </a:r>
          </a:p>
          <a:p>
            <a:pPr algn="ctr">
              <a:defRPr/>
            </a:pPr>
            <a:r>
              <a:rPr lang="el-GR" sz="1600" dirty="0">
                <a:solidFill>
                  <a:prstClr val="black"/>
                </a:solidFill>
                <a:latin typeface="Calibri"/>
              </a:rPr>
              <a:t>Οι δράσεις και οι πρωτοβουλίες της ΔΑΔ διαμορφώνουν μία λογική ενότητα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66126" y="2852739"/>
            <a:ext cx="2232025" cy="1385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solidFill>
                  <a:prstClr val="black"/>
                </a:solidFill>
                <a:latin typeface="Calibri"/>
              </a:rPr>
              <a:t>ΑΠΟΤΕΛΕΣΜΑΤΙΚΟΥ ΚΟΣΤΟΥΣ</a:t>
            </a:r>
          </a:p>
          <a:p>
            <a:pPr algn="ctr">
              <a:defRPr/>
            </a:pPr>
            <a:r>
              <a:rPr lang="el-GR" sz="1600" dirty="0">
                <a:solidFill>
                  <a:prstClr val="black"/>
                </a:solidFill>
                <a:latin typeface="Calibri"/>
              </a:rPr>
              <a:t>Ανταγωνιστική, δίκαιες ανταμοιβές και προαγωγές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3" name="Ευθεία γραμμή σύνδεσης 12"/>
          <p:cNvCxnSpPr>
            <a:stCxn id="4" idx="3"/>
          </p:cNvCxnSpPr>
          <p:nvPr/>
        </p:nvCxnSpPr>
        <p:spPr>
          <a:xfrm flipV="1">
            <a:off x="8162926" y="469900"/>
            <a:ext cx="1298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εία γραμμή σύνδεσης 14"/>
          <p:cNvCxnSpPr>
            <a:stCxn id="11" idx="0"/>
          </p:cNvCxnSpPr>
          <p:nvPr/>
        </p:nvCxnSpPr>
        <p:spPr>
          <a:xfrm flipV="1">
            <a:off x="9482138" y="469900"/>
            <a:ext cx="0" cy="2382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εία γραμμή σύνδεσης 16"/>
          <p:cNvCxnSpPr>
            <a:stCxn id="5" idx="2"/>
          </p:cNvCxnSpPr>
          <p:nvPr/>
        </p:nvCxnSpPr>
        <p:spPr>
          <a:xfrm>
            <a:off x="2747963" y="4021139"/>
            <a:ext cx="0" cy="207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Ευθεία γραμμή σύνδεσης 18"/>
          <p:cNvCxnSpPr/>
          <p:nvPr/>
        </p:nvCxnSpPr>
        <p:spPr>
          <a:xfrm>
            <a:off x="2747964" y="6092825"/>
            <a:ext cx="18256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Ευθεία γραμμή σύνδεσης 20"/>
          <p:cNvCxnSpPr/>
          <p:nvPr/>
        </p:nvCxnSpPr>
        <p:spPr>
          <a:xfrm>
            <a:off x="9442450" y="4238625"/>
            <a:ext cx="39688" cy="185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Ευθεία γραμμή σύνδεσης 24"/>
          <p:cNvCxnSpPr/>
          <p:nvPr/>
        </p:nvCxnSpPr>
        <p:spPr>
          <a:xfrm flipH="1">
            <a:off x="7607300" y="6092825"/>
            <a:ext cx="1835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359150" y="1146176"/>
            <a:ext cx="2376488" cy="9239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solidFill>
                  <a:prstClr val="black"/>
                </a:solidFill>
                <a:latin typeface="Calibri"/>
              </a:rPr>
              <a:t>ΠΙΣΤΗ</a:t>
            </a:r>
          </a:p>
          <a:p>
            <a:pPr algn="ctr">
              <a:defRPr/>
            </a:pPr>
            <a:r>
              <a:rPr lang="el-GR" sz="1200" dirty="0">
                <a:solidFill>
                  <a:prstClr val="black"/>
                </a:solidFill>
                <a:latin typeface="Calibri"/>
              </a:rPr>
              <a:t>Οι υπάλληλοι εμπιστεύονται τη διοίκηση και πιστεύουν στις στρατηγικές της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56413" y="1193801"/>
            <a:ext cx="2303462" cy="9239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solidFill>
                  <a:prstClr val="black"/>
                </a:solidFill>
                <a:latin typeface="Calibri"/>
              </a:rPr>
              <a:t>ΕΠΙΚΟΙΝΩΝΙΑ</a:t>
            </a:r>
          </a:p>
          <a:p>
            <a:pPr algn="ctr">
              <a:defRPr/>
            </a:pPr>
            <a:r>
              <a:rPr lang="el-GR" sz="1200" dirty="0">
                <a:solidFill>
                  <a:prstClr val="black"/>
                </a:solidFill>
                <a:latin typeface="Calibri"/>
              </a:rPr>
              <a:t>Οι στόχοι είναι κατανοητοί και αποδεκτοί από όλους: ανοικτή κουλτούρα χωρίς εμπόδια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59150" y="4560889"/>
            <a:ext cx="2376488" cy="11064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solidFill>
                  <a:prstClr val="black"/>
                </a:solidFill>
                <a:latin typeface="Calibri"/>
              </a:rPr>
              <a:t>ΙΚΑΝΟΤΗΤΑ</a:t>
            </a:r>
          </a:p>
          <a:p>
            <a:pPr algn="ctr">
              <a:defRPr/>
            </a:pPr>
            <a:r>
              <a:rPr lang="el-GR" sz="1200" dirty="0">
                <a:solidFill>
                  <a:prstClr val="black"/>
                </a:solidFill>
                <a:latin typeface="Calibri"/>
              </a:rPr>
              <a:t>Η ικανότητες του οργανισμού να πετυχαίνει τους σκοπούς του εξαρτάται από τις ικανότητες των μεμονωμένων υπαλλήλων 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19900" y="4433889"/>
            <a:ext cx="2376488" cy="9239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solidFill>
                  <a:prstClr val="black"/>
                </a:solidFill>
                <a:latin typeface="Calibri"/>
              </a:rPr>
              <a:t>ΔΗΜΙΟΥΡΓΙΚΟΤΗΤΑ</a:t>
            </a:r>
          </a:p>
          <a:p>
            <a:pPr algn="ctr">
              <a:defRPr/>
            </a:pPr>
            <a:r>
              <a:rPr lang="el-GR" sz="1200" dirty="0">
                <a:solidFill>
                  <a:prstClr val="black"/>
                </a:solidFill>
                <a:latin typeface="Calibri"/>
              </a:rPr>
              <a:t>Το ανταγωνιστικό πλεονέκτημα προέρχεται από τη μοναδικότητα των στρατηγικών του οργανισμού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Έλλειψη 39"/>
          <p:cNvSpPr/>
          <p:nvPr/>
        </p:nvSpPr>
        <p:spPr>
          <a:xfrm>
            <a:off x="4548188" y="2481263"/>
            <a:ext cx="3059112" cy="1757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b="1" dirty="0">
                <a:solidFill>
                  <a:prstClr val="white"/>
                </a:solidFill>
              </a:rPr>
              <a:t>ΑΛΛΑΓΗ</a:t>
            </a:r>
          </a:p>
          <a:p>
            <a:pPr algn="ctr">
              <a:defRPr/>
            </a:pPr>
            <a:r>
              <a:rPr lang="el-GR" sz="1200" dirty="0">
                <a:solidFill>
                  <a:prstClr val="white"/>
                </a:solidFill>
              </a:rPr>
              <a:t>Συνεχείς Βελτιώσεις ως προϋπόθεση επιβίωσης</a:t>
            </a:r>
          </a:p>
          <a:p>
            <a:pPr algn="ctr">
              <a:defRPr/>
            </a:pPr>
            <a:endParaRPr lang="el-GR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el-GR" b="1" dirty="0">
                <a:solidFill>
                  <a:prstClr val="white"/>
                </a:solidFill>
              </a:rPr>
              <a:t>ΔΕΣΜΕΥΣΗ</a:t>
            </a:r>
          </a:p>
          <a:p>
            <a:pPr algn="ctr">
              <a:defRPr/>
            </a:pPr>
            <a:r>
              <a:rPr lang="el-GR" sz="1200" dirty="0">
                <a:solidFill>
                  <a:prstClr val="white"/>
                </a:solidFill>
              </a:rPr>
              <a:t>Παρακινούμενοι Υπάλληλοι για Επιτεύγματα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41" name="Δεξιό βέλος 40"/>
          <p:cNvSpPr/>
          <p:nvPr/>
        </p:nvSpPr>
        <p:spPr>
          <a:xfrm rot="18776116">
            <a:off x="4191000" y="3805238"/>
            <a:ext cx="431800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Δεξιό βέλος 41"/>
          <p:cNvSpPr/>
          <p:nvPr/>
        </p:nvSpPr>
        <p:spPr>
          <a:xfrm rot="13343484">
            <a:off x="7696200" y="3913188"/>
            <a:ext cx="431800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Δεξιό βέλος 42"/>
          <p:cNvSpPr/>
          <p:nvPr/>
        </p:nvSpPr>
        <p:spPr>
          <a:xfrm rot="8434964">
            <a:off x="7639050" y="2332038"/>
            <a:ext cx="431800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Δεξιό βέλος 44"/>
          <p:cNvSpPr/>
          <p:nvPr/>
        </p:nvSpPr>
        <p:spPr>
          <a:xfrm rot="2523440">
            <a:off x="4224338" y="2276475"/>
            <a:ext cx="431800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8936039" y="903289"/>
            <a:ext cx="2376487" cy="922337"/>
          </a:xfrm>
          <a:prstGeom prst="rect">
            <a:avLst/>
          </a:prstGeom>
          <a:solidFill>
            <a:srgbClr val="FFFF00"/>
          </a:solidFill>
          <a:ln w="31750">
            <a:solidFill>
              <a:srgbClr val="FFFF00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dirty="0">
                <a:latin typeface="Arial" charset="0"/>
                <a:cs typeface="Arial" charset="0"/>
              </a:rPr>
              <a:t>Οι διαστάσεις και </a:t>
            </a:r>
          </a:p>
          <a:p>
            <a:pPr algn="ctr">
              <a:defRPr/>
            </a:pPr>
            <a:r>
              <a:rPr lang="el-GR" dirty="0">
                <a:latin typeface="Arial" charset="0"/>
                <a:cs typeface="Arial" charset="0"/>
              </a:rPr>
              <a:t>αλληλεπιδράσεις του </a:t>
            </a:r>
          </a:p>
          <a:p>
            <a:pPr algn="ctr">
              <a:defRPr/>
            </a:pPr>
            <a:r>
              <a:rPr lang="el-GR" dirty="0">
                <a:latin typeface="Arial" charset="0"/>
                <a:cs typeface="Arial" charset="0"/>
              </a:rPr>
              <a:t>Μοντέλου Χάρβαρντ</a:t>
            </a: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33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5588" name="Group 84"/>
          <p:cNvGraphicFramePr>
            <a:graphicFrameLocks noGrp="1"/>
          </p:cNvGraphicFramePr>
          <p:nvPr/>
        </p:nvGraphicFramePr>
        <p:xfrm>
          <a:off x="1479550" y="0"/>
          <a:ext cx="9234488" cy="6667500"/>
        </p:xfrm>
        <a:graphic>
          <a:graphicData uri="http://schemas.openxmlformats.org/drawingml/2006/table">
            <a:tbl>
              <a:tblPr/>
              <a:tblGrid>
                <a:gridCol w="21034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655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655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995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Πολιτικές</a:t>
                      </a: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ΔΑΔ Βασισμένη στον Έλεγχο (</a:t>
                      </a: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hard)</a:t>
                      </a:r>
                      <a:endParaRPr kumimoji="0" lang="el-GR" sz="1900" b="1" i="0" u="none" strike="noStrike" cap="none" normalizeH="0" baseline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ΔΑΔ στην Αμοιβαιότητα</a:t>
                      </a:r>
                      <a:endParaRPr kumimoji="0" lang="en-US" sz="1900" b="1" i="0" u="none" strike="noStrike" cap="none" normalizeH="0" baseline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(soft-Harvard)</a:t>
                      </a: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478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Αρχές Σχεδιασμού Θέσης Εργασίας</a:t>
                      </a:r>
                      <a:endParaRPr kumimoji="0" lang="el-G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Υπο-κατηγορία της εργασίας, συγκεκριμένη υπευθυνότητα στο έργο με λογοδοσία, ο σχεδιασμός ξεχωριστά από την εφαρμογή.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Ευρύτερες εργασίες, συνεργαζόμενες ομάδες σχεδιασμού και εφαρμογής.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48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Διοίκηση του Οργανισμού</a:t>
                      </a:r>
                      <a:endParaRPr kumimoji="0" lang="el-G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Έλεγχος και συντονισμός από πάνω προς τα κάτω, ιεραρχία, σύμβολα θέσης.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Πεπλατισμένη δομή, μοιρασμένοι στόχοι συνεργασίας και ελέγχου, η θέση υποβαθμίζεται.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156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Αμοιβές</a:t>
                      </a:r>
                      <a:endParaRPr kumimoji="0" lang="el-G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Δίκαιη αμοιβή ημέρας για δίκαιη εργασία, αξιολόγηση και εκτίμηση της θέσης, ατομικά κίνητρα.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Ενδυνάμωση ομαδικών επιτευγμάτων, ο μισθός εξαρτάται από τις ικανότητες και άλλα κριτήρια συνεισφοράς, διανομή κερδών.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526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Η φωνή των εργαζομένων</a:t>
                      </a:r>
                      <a:endParaRPr kumimoji="0" lang="el-G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Συνδικαλισμένη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ζημία, έλεγχος, διαπραγμάτευση).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Μη συνδικαλιζόμενη (έρευνα στάσεων).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Αμοιβαίοι μηχανισμοί επικοινωνίας και συμμετοχής,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μηχανισμοί που δίνουν το λόγο στον εργαζόμενο σε ζητήματα που προκύπτουν.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35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Εργασιακές σχέσεις</a:t>
                      </a:r>
                      <a:endParaRPr kumimoji="0" lang="el-G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Εχθρικές</a:t>
                      </a:r>
                      <a:endParaRPr kumimoji="0" lang="el-GR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Αμοιβαιότητα, επιλυση προβλημάτων από κοινού και σχεδιασμός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73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Φιλοσοφία Διοίκησης</a:t>
                      </a:r>
                      <a:endParaRPr kumimoji="0" lang="el-G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Το αφεντικό αποφασίζει, η διοίκηση είναι υποχρεη στους κοινωνικούς εταίρους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Η ικανοποίηση των αναγκών των εργαζομένων είναι ένας σκοπός παρά ένα αποτέλεσμα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9188" name="Text Box 36"/>
          <p:cNvSpPr txBox="1">
            <a:spLocks noChangeArrowheads="1"/>
          </p:cNvSpPr>
          <p:nvPr/>
        </p:nvSpPr>
        <p:spPr bwMode="auto">
          <a:xfrm>
            <a:off x="1524001" y="6492875"/>
            <a:ext cx="7019925" cy="369332"/>
          </a:xfrm>
          <a:prstGeom prst="rect">
            <a:avLst/>
          </a:pr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 sz="24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900" b="1" i="1" u="sng">
                <a:solidFill>
                  <a:srgbClr val="FFFFFF"/>
                </a:solidFill>
                <a:latin typeface="Book Antiqua" panose="02040602050305030304" pitchFamily="18" charset="0"/>
              </a:rPr>
              <a:t>Lundy O (1994) From Personnel Management to Strategic Human Resource Development, International Journal of Human Resource Management Vol 5 pp 687-720</a:t>
            </a:r>
            <a:endParaRPr lang="el-GR" altLang="en-US" sz="900" b="1" i="1" u="sng">
              <a:solidFill>
                <a:srgbClr val="FFFFFF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349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359150" y="333376"/>
            <a:ext cx="7080250" cy="792163"/>
          </a:xfrm>
        </p:spPr>
        <p:txBody>
          <a:bodyPr/>
          <a:lstStyle/>
          <a:p>
            <a:r>
              <a:rPr lang="el-GR" altLang="en-US"/>
              <a:t>Άξονες του Μοντέλου Harvard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lnSpc>
                <a:spcPct val="85000"/>
              </a:lnSpc>
            </a:pPr>
            <a:r>
              <a:rPr lang="el-GR" altLang="en-US" sz="2400" b="1"/>
              <a:t>Ροές ΔΑΔ</a:t>
            </a:r>
            <a:r>
              <a:rPr lang="el-GR" altLang="en-US" sz="2400"/>
              <a:t> - recruitment, selection, placement, promotion, appraisal and assessment, promtion, termination, etc. </a:t>
            </a:r>
          </a:p>
          <a:p>
            <a:pPr marL="533400" indent="-533400">
              <a:lnSpc>
                <a:spcPct val="85000"/>
              </a:lnSpc>
            </a:pPr>
            <a:r>
              <a:rPr lang="el-GR" altLang="en-US" sz="2400" b="1"/>
              <a:t>Συστήματα Ανταμοιβών</a:t>
            </a:r>
            <a:r>
              <a:rPr lang="el-GR" altLang="en-US" sz="2400"/>
              <a:t> - pay systems, motivation, etc. </a:t>
            </a:r>
          </a:p>
          <a:p>
            <a:pPr marL="533400" indent="-533400">
              <a:lnSpc>
                <a:spcPct val="85000"/>
              </a:lnSpc>
            </a:pPr>
            <a:r>
              <a:rPr lang="el-GR" altLang="en-US" sz="2400" b="1"/>
              <a:t>Επηροή Εργαζομένων</a:t>
            </a:r>
            <a:r>
              <a:rPr lang="el-GR" altLang="en-US" sz="2400"/>
              <a:t> – επίπεδα εξουσιοδότησης, ευθύνης, εξουσίας </a:t>
            </a:r>
          </a:p>
          <a:p>
            <a:pPr marL="533400" indent="-533400">
              <a:lnSpc>
                <a:spcPct val="85000"/>
              </a:lnSpc>
            </a:pPr>
            <a:r>
              <a:rPr lang="el-GR" altLang="en-US" sz="2400" b="1"/>
              <a:t>Εργασιακά Συστήματα</a:t>
            </a:r>
            <a:r>
              <a:rPr lang="el-GR" altLang="en-US" sz="2400"/>
              <a:t> – ορισμός/σχεδιασμός της εργασίας και ευθυγράμμιση των ανθρώπων. </a:t>
            </a:r>
          </a:p>
          <a:p>
            <a:pPr marL="533400" indent="-533400">
              <a:lnSpc>
                <a:spcPct val="85000"/>
              </a:lnSpc>
            </a:pPr>
            <a:endParaRPr lang="el-GR" altLang="en-US" sz="2400"/>
          </a:p>
        </p:txBody>
      </p:sp>
    </p:spTree>
    <p:extLst>
      <p:ext uri="{BB962C8B-B14F-4D97-AF65-F5344CB8AC3E}">
        <p14:creationId xmlns:p14="http://schemas.microsoft.com/office/powerpoint/2010/main" val="46462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16276" y="333376"/>
            <a:ext cx="7007225" cy="7794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n-US"/>
              <a:t>Άξονες του Μοντέλου Harvard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1690" y="1412876"/>
            <a:ext cx="8347711" cy="46831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n-US" sz="2400" dirty="0"/>
              <a:t>Πολιτικές ΔΑΔ και η Αξιολόγηση της Αποτελεσματικότητάς τους.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sz="2400" b="1" dirty="0"/>
              <a:t>Παράγοντες της Περίστασης / </a:t>
            </a:r>
            <a:r>
              <a:rPr lang="en-GB" altLang="en-US" sz="2400" b="1" dirty="0"/>
              <a:t>Situational factors</a:t>
            </a:r>
            <a:r>
              <a:rPr lang="el-GR" altLang="en-US" sz="2400" b="1" dirty="0"/>
              <a:t> </a:t>
            </a:r>
            <a:r>
              <a:rPr lang="el-GR" altLang="en-US" sz="2400" dirty="0"/>
              <a:t>(νόμοι, κοινωνικές αξίες, σωματεία κλπ)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sz="2400" b="1" dirty="0"/>
              <a:t>Συμφέροντα Κοινωνικών Εταίρων / </a:t>
            </a:r>
            <a:r>
              <a:rPr lang="en-GB" altLang="en-US" sz="2400" b="1" dirty="0"/>
              <a:t>Stakeholder interests</a:t>
            </a:r>
            <a:r>
              <a:rPr lang="el-GR" altLang="en-US" sz="2400" b="1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sz="2400" b="1" dirty="0"/>
              <a:t>Μέτρηση της αποτελεσματικότητας 4 </a:t>
            </a:r>
            <a:r>
              <a:rPr lang="en-US" altLang="en-US" sz="2400" b="1" dirty="0"/>
              <a:t>C’s </a:t>
            </a:r>
            <a:r>
              <a:rPr lang="en-US" altLang="en-US" sz="2400" dirty="0"/>
              <a:t>(Competence, Commitment, Congruence</a:t>
            </a:r>
            <a:r>
              <a:rPr lang="en-GB" altLang="en-US" sz="2400" dirty="0"/>
              <a:t>, Cost Effectiveness)</a:t>
            </a:r>
            <a:endParaRPr lang="el-GR" altLang="en-US" sz="2400" dirty="0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2927350" y="6276976"/>
            <a:ext cx="65293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•"/>
              <a:defRPr sz="28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 sz="24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Char char="–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05000"/>
              </a:lnSpc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600" b="1" i="1" u="sng">
                <a:solidFill>
                  <a:srgbClr val="009900"/>
                </a:solidFill>
                <a:latin typeface="Book Antiqua" panose="02040602050305030304" pitchFamily="18" charset="0"/>
              </a:rPr>
              <a:t>Michael Beer, Richard E. Walton, Bert A. Spector</a:t>
            </a:r>
            <a:r>
              <a:rPr lang="el-GR" altLang="en-US" sz="1600" b="1" i="1" u="sng">
                <a:solidFill>
                  <a:srgbClr val="009900"/>
                </a:solidFill>
                <a:latin typeface="Book Antiqua" panose="02040602050305030304" pitchFamily="18" charset="0"/>
              </a:rPr>
              <a:t> </a:t>
            </a:r>
            <a:r>
              <a:rPr lang="en-GB" altLang="en-US" sz="1600" b="1" i="1" u="sng">
                <a:solidFill>
                  <a:srgbClr val="0099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(2004)</a:t>
            </a:r>
            <a:endParaRPr lang="el-GR" altLang="en-US" sz="1600" b="1" i="1" u="sng">
              <a:solidFill>
                <a:srgbClr val="0099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600" b="1" i="1" u="sng">
                <a:solidFill>
                  <a:srgbClr val="0099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Human Resource Management in a Business Context, 2nd edition</a:t>
            </a:r>
            <a:endParaRPr lang="el-GR" altLang="en-US" sz="1600" b="1" i="1" u="sng">
              <a:solidFill>
                <a:srgbClr val="0099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767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3BF5C64-C620-4527-B9FB-B767F7534323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Μελέτη Περίπτωσης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6F514EB4-2B8D-46C6-9F2D-EC840EE73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Σε ομάδες των πέντε ατόμων συζητείστε το περιεχόμενο των μοντέλων ΔΑΔ και απαντήστε στα παρακάτω ερωτήματα: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Ποιο από αυτά, κατά την κρίση σας, εφαρμόζεται σήμερα στον ελληνικό δημόσιο τομέα. Δώστε σχετικά παραδείγματα που τεκμηριώνουν την άποψή σας.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Ποια στοιχεία πιστεύετε ότι θα πρέπει να ενσωματώσει από άλλα μοντέλα, ώστε η ΔΑΔ να γίνει περισσότερο αποτελεσματική;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2290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CE9752F6-D839-47E2-AABC-20EA7B872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endParaRPr lang="en-US" dirty="0"/>
          </a:p>
          <a:p>
            <a:pPr marL="0" indent="0" algn="ctr">
              <a:buNone/>
            </a:pPr>
            <a:r>
              <a:rPr lang="el-GR" sz="3600" dirty="0"/>
              <a:t>Ευχαριστώ για την Προσοχή σας!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A83EBE86-AFE6-4E9B-A212-C9500910A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693" y="68584"/>
            <a:ext cx="5316173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03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11266"/>
            <a:ext cx="7992888" cy="46540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l-GR" sz="2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ΔΑΔ: Πλαίσιο και Λειτουργίες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765" y="548233"/>
            <a:ext cx="8536429" cy="647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12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37038" y="333376"/>
            <a:ext cx="9086464" cy="7794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n-US" i="1" u="sng" dirty="0">
                <a:solidFill>
                  <a:srgbClr val="FF5050"/>
                </a:solidFill>
                <a:latin typeface="Book Antiqua" panose="02040602050305030304" pitchFamily="18" charset="0"/>
              </a:rPr>
              <a:t>Το Τμήμα Διοίκησης Ανθρώπινου Δυναμικού - ΔΑΔ είναι Υπεύθυνο: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7038" y="1770561"/>
            <a:ext cx="8444284" cy="461168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:"/>
            </a:pPr>
            <a:r>
              <a:rPr lang="el-GR" altLang="en-US" sz="2400" dirty="0">
                <a:latin typeface="Book Antiqua" panose="02040602050305030304" pitchFamily="18" charset="0"/>
              </a:rPr>
              <a:t>Για την επίσημη και την ανεπίσημη επικοινωνία μεταξύ διοίκησης και υπαλλήλων (Επικοινωνιακή Πολιτική)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:"/>
            </a:pPr>
            <a:r>
              <a:rPr lang="el-GR" altLang="en-US" sz="2400" dirty="0">
                <a:latin typeface="Book Antiqua" panose="02040602050305030304" pitchFamily="18" charset="0"/>
              </a:rPr>
              <a:t>Για τους όρους πρόσληψης τις απαιτήσεις εργασίας, το χρονοδιάγραμμα εξέλιξης των εργαζομένων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:"/>
            </a:pPr>
            <a:r>
              <a:rPr lang="el-GR" altLang="en-US" sz="2400" dirty="0">
                <a:latin typeface="Book Antiqua" panose="02040602050305030304" pitchFamily="18" charset="0"/>
              </a:rPr>
              <a:t>Τη διερεύνηση πολιτικών μισθοδοσίας (στοιχείο του εξωτερικού περιβάλλοντος)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:"/>
            </a:pPr>
            <a:r>
              <a:rPr lang="el-GR" altLang="en-US" sz="2400" dirty="0">
                <a:latin typeface="Book Antiqua" panose="02040602050305030304" pitchFamily="18" charset="0"/>
              </a:rPr>
              <a:t>Την ανάπτυξη και υλοποίηση προγραμμάτων επιβράβευσης προσωπικού 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:"/>
            </a:pPr>
            <a:r>
              <a:rPr lang="el-GR" altLang="en-US" sz="2400" dirty="0">
                <a:latin typeface="Book Antiqua" panose="02040602050305030304" pitchFamily="18" charset="0"/>
              </a:rPr>
              <a:t>Την ενημέρωση και παρακολούθηση αρχείων προσωπικού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:"/>
            </a:pPr>
            <a:r>
              <a:rPr lang="el-GR" altLang="en-US" sz="2400" dirty="0">
                <a:latin typeface="Book Antiqua" panose="02040602050305030304" pitchFamily="18" charset="0"/>
              </a:rPr>
              <a:t>Την εκπαίδευση &amp; ανάπτυξη στελεχών 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:"/>
            </a:pPr>
            <a:r>
              <a:rPr lang="el-GR" altLang="en-US" sz="2400" dirty="0">
                <a:latin typeface="Book Antiqua" panose="02040602050305030304" pitchFamily="18" charset="0"/>
              </a:rPr>
              <a:t>Την επίτευξη αποτελεσματικότητας και δικαιοσύνης</a:t>
            </a:r>
          </a:p>
        </p:txBody>
      </p:sp>
    </p:spTree>
    <p:extLst>
      <p:ext uri="{BB962C8B-B14F-4D97-AF65-F5344CB8AC3E}">
        <p14:creationId xmlns:p14="http://schemas.microsoft.com/office/powerpoint/2010/main" val="84072115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427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427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16276" y="260351"/>
            <a:ext cx="7007225" cy="779463"/>
          </a:xfrm>
        </p:spPr>
        <p:txBody>
          <a:bodyPr/>
          <a:lstStyle/>
          <a:p>
            <a:pPr eaLnBrk="1" hangingPunct="1"/>
            <a:r>
              <a:rPr lang="el-GR" altLang="en-US" i="1" u="sng">
                <a:solidFill>
                  <a:srgbClr val="FF5050"/>
                </a:solidFill>
                <a:latin typeface="Book Antiqua" panose="02040602050305030304" pitchFamily="18" charset="0"/>
              </a:rPr>
              <a:t>Ο Ρόλος Του </a:t>
            </a:r>
            <a:r>
              <a:rPr lang="en-US" altLang="en-US" i="1" u="sng">
                <a:solidFill>
                  <a:srgbClr val="FF5050"/>
                </a:solidFill>
                <a:latin typeface="Book Antiqua" panose="02040602050305030304" pitchFamily="18" charset="0"/>
              </a:rPr>
              <a:t>H.R.M.</a:t>
            </a:r>
            <a:endParaRPr lang="el-GR" altLang="en-US" i="1" u="sng">
              <a:solidFill>
                <a:srgbClr val="FF5050"/>
              </a:solidFill>
              <a:latin typeface="Book Antiqua" panose="02040602050305030304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9330" y="1412876"/>
            <a:ext cx="9350072" cy="46831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5000"/>
              </a:lnSpc>
              <a:buClr>
                <a:srgbClr val="FF0000"/>
              </a:buClr>
              <a:buFont typeface="Wingdings" panose="05000000000000000000" pitchFamily="2" charset="2"/>
              <a:buChar char=":"/>
            </a:pPr>
            <a:r>
              <a:rPr lang="el-GR" altLang="en-US" sz="2800" b="1" i="1" dirty="0">
                <a:latin typeface="Book Antiqua" panose="02040602050305030304" pitchFamily="18" charset="0"/>
              </a:rPr>
              <a:t>Βραχυπρόθεσμος στο λειτουργικό επίπεδο (</a:t>
            </a:r>
            <a:r>
              <a:rPr lang="en-US" altLang="en-US" sz="2800" b="1" i="1" dirty="0">
                <a:latin typeface="Book Antiqua" panose="02040602050305030304" pitchFamily="18" charset="0"/>
              </a:rPr>
              <a:t>Operational Level)</a:t>
            </a:r>
            <a:endParaRPr lang="el-GR" altLang="en-US" sz="2800" b="1" i="1" dirty="0">
              <a:latin typeface="Book Antiqua" panose="02040602050305030304" pitchFamily="18" charset="0"/>
            </a:endParaRPr>
          </a:p>
          <a:p>
            <a:pPr eaLnBrk="1" hangingPunct="1">
              <a:lnSpc>
                <a:spcPct val="95000"/>
              </a:lnSpc>
              <a:buClr>
                <a:srgbClr val="FF0000"/>
              </a:buClr>
              <a:buFont typeface="Wingdings" panose="05000000000000000000" pitchFamily="2" charset="2"/>
              <a:buChar char=":"/>
            </a:pPr>
            <a:r>
              <a:rPr lang="el-GR" altLang="en-US" sz="2800" b="1" i="1" dirty="0">
                <a:latin typeface="Book Antiqua" panose="02040602050305030304" pitchFamily="18" charset="0"/>
              </a:rPr>
              <a:t>Μεσοπρόθεσμος στο διοικητικό επίπεδο (</a:t>
            </a:r>
            <a:r>
              <a:rPr lang="en-US" altLang="en-US" sz="2800" b="1" i="1" dirty="0">
                <a:latin typeface="Book Antiqua" panose="02040602050305030304" pitchFamily="18" charset="0"/>
              </a:rPr>
              <a:t>Managerial Level) </a:t>
            </a:r>
          </a:p>
          <a:p>
            <a:pPr eaLnBrk="1" hangingPunct="1">
              <a:lnSpc>
                <a:spcPct val="95000"/>
              </a:lnSpc>
              <a:buClr>
                <a:srgbClr val="FF0000"/>
              </a:buClr>
              <a:buFont typeface="Wingdings" panose="05000000000000000000" pitchFamily="2" charset="2"/>
              <a:buChar char=":"/>
            </a:pPr>
            <a:r>
              <a:rPr lang="el-GR" altLang="en-US" sz="2800" b="1" i="1" dirty="0">
                <a:latin typeface="Book Antiqua" panose="02040602050305030304" pitchFamily="18" charset="0"/>
              </a:rPr>
              <a:t>Μακροπρόθεσμος στο στρατηγικό επίπεδο (</a:t>
            </a:r>
            <a:r>
              <a:rPr lang="en-US" altLang="en-US" sz="2800" b="1" i="1" dirty="0">
                <a:latin typeface="Book Antiqua" panose="02040602050305030304" pitchFamily="18" charset="0"/>
              </a:rPr>
              <a:t>Strategic Level ) </a:t>
            </a:r>
          </a:p>
          <a:p>
            <a:pPr eaLnBrk="1" hangingPunct="1">
              <a:lnSpc>
                <a:spcPct val="95000"/>
              </a:lnSpc>
              <a:buClr>
                <a:srgbClr val="FF0000"/>
              </a:buClr>
              <a:buFont typeface="Wingdings" panose="05000000000000000000" pitchFamily="2" charset="2"/>
              <a:buChar char=":"/>
            </a:pPr>
            <a:r>
              <a:rPr lang="el-GR" altLang="en-US" sz="2800" b="1" i="1" dirty="0">
                <a:latin typeface="Book Antiqua" panose="02040602050305030304" pitchFamily="18" charset="0"/>
              </a:rPr>
              <a:t>Παροχή διευκολύνσεων στα στελέχη γραμμής και εργαζομένους</a:t>
            </a:r>
          </a:p>
          <a:p>
            <a:pPr eaLnBrk="1" hangingPunct="1">
              <a:lnSpc>
                <a:spcPct val="95000"/>
              </a:lnSpc>
              <a:buClr>
                <a:srgbClr val="FF0000"/>
              </a:buClr>
              <a:buFont typeface="Wingdings" panose="05000000000000000000" pitchFamily="2" charset="2"/>
              <a:buChar char=":"/>
            </a:pPr>
            <a:r>
              <a:rPr lang="el-GR" altLang="en-US" sz="2800" b="1" i="1" dirty="0">
                <a:latin typeface="Book Antiqua" panose="02040602050305030304" pitchFamily="18" charset="0"/>
              </a:rPr>
              <a:t>Παραγωγή και υλοποίηση καινοτόμων ενεργειών  </a:t>
            </a:r>
          </a:p>
        </p:txBody>
      </p:sp>
    </p:spTree>
    <p:extLst>
      <p:ext uri="{BB962C8B-B14F-4D97-AF65-F5344CB8AC3E}">
        <p14:creationId xmlns:p14="http://schemas.microsoft.com/office/powerpoint/2010/main" val="3554624722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416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416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6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71814" y="1"/>
            <a:ext cx="7007225" cy="779463"/>
          </a:xfrm>
        </p:spPr>
        <p:txBody>
          <a:bodyPr/>
          <a:lstStyle/>
          <a:p>
            <a:pPr eaLnBrk="1" hangingPunct="1"/>
            <a:r>
              <a:rPr lang="el-GR" altLang="en-US" i="1" u="sng">
                <a:solidFill>
                  <a:srgbClr val="FF5050"/>
                </a:solidFill>
                <a:latin typeface="Book Antiqua" panose="02040602050305030304" pitchFamily="18" charset="0"/>
              </a:rPr>
              <a:t>Στόχοι του </a:t>
            </a:r>
            <a:r>
              <a:rPr lang="en-US" altLang="en-US" i="1" u="sng">
                <a:solidFill>
                  <a:srgbClr val="FF5050"/>
                </a:solidFill>
                <a:latin typeface="Book Antiqua" panose="02040602050305030304" pitchFamily="18" charset="0"/>
              </a:rPr>
              <a:t>H.R.M</a:t>
            </a:r>
            <a:endParaRPr lang="el-GR" altLang="en-US" i="1" u="sng">
              <a:solidFill>
                <a:srgbClr val="FF5050"/>
              </a:solidFill>
              <a:latin typeface="Book Antiqua" panose="02040602050305030304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6491" y="1541139"/>
            <a:ext cx="8126110" cy="4549560"/>
          </a:xfrm>
        </p:spPr>
        <p:txBody>
          <a:bodyPr>
            <a:noAutofit/>
          </a:bodyPr>
          <a:lstStyle/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:"/>
            </a:pPr>
            <a:r>
              <a:rPr lang="el-GR" altLang="en-US" sz="2400" dirty="0">
                <a:latin typeface="Book Antiqua" panose="02040602050305030304" pitchFamily="18" charset="0"/>
              </a:rPr>
              <a:t>Βελτίωση της παραγωγικότητας μέσω: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l-GR" altLang="en-US" sz="2400" dirty="0">
                <a:latin typeface="Book Antiqua" panose="02040602050305030304" pitchFamily="18" charset="0"/>
              </a:rPr>
              <a:t>Της συμμετοχής στις στρατηγικής σημασίας αποφάσεις 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l-GR" altLang="en-US" sz="2400" dirty="0">
                <a:latin typeface="Book Antiqua" panose="02040602050305030304" pitchFamily="18" charset="0"/>
              </a:rPr>
              <a:t>Της επισήμανσης και επίλυσης προβλημάτων προσωπικού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l-GR" altLang="en-US" sz="2400" dirty="0">
                <a:latin typeface="Book Antiqua" panose="02040602050305030304" pitchFamily="18" charset="0"/>
              </a:rPr>
              <a:t>Της ανάπτυξης και διευκόλυνσης επικοινωνίας και συνεργασίας 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:"/>
            </a:pPr>
            <a:r>
              <a:rPr lang="el-GR" altLang="en-US" sz="2400" dirty="0">
                <a:latin typeface="Book Antiqua" panose="02040602050305030304" pitchFamily="18" charset="0"/>
              </a:rPr>
              <a:t>Συμμόρφωση με τη νομοθεσία 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:"/>
            </a:pPr>
            <a:r>
              <a:rPr lang="el-GR" altLang="en-US" sz="2400" dirty="0">
                <a:latin typeface="Book Antiqua" panose="02040602050305030304" pitchFamily="18" charset="0"/>
              </a:rPr>
              <a:t>Δημιουργία ανταγωνιστικού πλεονεκτήματος 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:"/>
            </a:pPr>
            <a:r>
              <a:rPr lang="el-GR" altLang="en-US" sz="2400" dirty="0">
                <a:latin typeface="Book Antiqua" panose="02040602050305030304" pitchFamily="18" charset="0"/>
              </a:rPr>
              <a:t>Ευελιξία του εργατικού δυναμικού</a:t>
            </a:r>
            <a:r>
              <a:rPr lang="el-GR" altLang="en-US" sz="2000" dirty="0">
                <a:latin typeface="Book Antiqua" panose="02040602050305030304" pitchFamily="18" charset="0"/>
              </a:rPr>
              <a:t> 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l-GR" altLang="en-US" sz="2000" dirty="0">
                <a:latin typeface="Book Antiqua" panose="02040602050305030304" pitchFamily="18" charset="0"/>
              </a:rPr>
              <a:t>  </a:t>
            </a:r>
          </a:p>
        </p:txBody>
      </p:sp>
      <p:pic>
        <p:nvPicPr>
          <p:cNvPr id="23556" name="Picture 4" descr="j029384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01039" y="2632545"/>
            <a:ext cx="1778000" cy="1706563"/>
          </a:xfrm>
          <a:noFill/>
        </p:spPr>
      </p:pic>
    </p:spTree>
    <p:extLst>
      <p:ext uri="{BB962C8B-B14F-4D97-AF65-F5344CB8AC3E}">
        <p14:creationId xmlns:p14="http://schemas.microsoft.com/office/powerpoint/2010/main" val="1337849703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437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437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746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512</TotalTime>
  <Words>3037</Words>
  <Application>Microsoft Office PowerPoint</Application>
  <PresentationFormat>Custom</PresentationFormat>
  <Paragraphs>582</Paragraphs>
  <Slides>56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Θέμα του Office</vt:lpstr>
      <vt:lpstr>1_Θέμα του Office</vt:lpstr>
      <vt:lpstr>Διοίκηση Ανθρώπινου Δυναμικού - ΔΑΔ – και Ηγεσία στη Δημόσια Διοίκηση </vt:lpstr>
      <vt:lpstr>   Περιεχόμενα   Ενότητα 1η:Εισαγωγή: Ρόλος και Λειτουργίες της ΔΑΔ στη Δημόσια Διοίκηση Ενότητα 2η: Προγραμματισμός – Στρατηγικές ΔΑΔ στη Δημόσια Διοίκηση Ενότητα 3η: Μοντέλα ΔΑΔ    </vt:lpstr>
      <vt:lpstr>Εισαγωγή: Ρόλος και Λειτουργίες της ΔΑΔ στη Δημόσια Διοίκηση </vt:lpstr>
      <vt:lpstr>Τι είναι η ΔΑΔ</vt:lpstr>
      <vt:lpstr>Βασικές Αρμοδιότητες της ΔΑΔ</vt:lpstr>
      <vt:lpstr>ΔΑΔ: Πλαίσιο και Λειτουργίες </vt:lpstr>
      <vt:lpstr>Το Τμήμα Διοίκησης Ανθρώπινου Δυναμικού - ΔΑΔ είναι Υπεύθυνο:</vt:lpstr>
      <vt:lpstr>Ο Ρόλος Του H.R.M.</vt:lpstr>
      <vt:lpstr>Στόχοι του H.R.M</vt:lpstr>
      <vt:lpstr>Το H.R.M. στον 21ο αιώνα</vt:lpstr>
      <vt:lpstr>Ρόλος Διευθυντή του H.R.M.</vt:lpstr>
      <vt:lpstr>Ανθρώπινο Δυναμικό και Επιχειρησιακή Ικανότητα Οργανισμών </vt:lpstr>
      <vt:lpstr>Ανθρώπινο Δυναμικό και Επιχειρησιακή Ικανότητα Οργανισμών (συν)</vt:lpstr>
      <vt:lpstr>Aνθρώπινο δυναμικό και επιχειρησιακή ικανότητα οργανισμών </vt:lpstr>
      <vt:lpstr>Ανθρώπινο Δυναμικό και Επιχειρησιακή Ικανότητα Οργανισμών (συν)</vt:lpstr>
      <vt:lpstr>Ανθρώπινο Δυναμικό και Επιχειρησιακή Ικανότητα Οργανισμών (συν)</vt:lpstr>
      <vt:lpstr>Πολιτική Ανάπτυξης Ανθρώπινου Δυναμικού </vt:lpstr>
      <vt:lpstr>Πολιτική  ανάπτυξης ανθρώπινου δυναμικού</vt:lpstr>
      <vt:lpstr>Προγραμματισμός και Στρατηγική ΔΑΔ στη Δημόσια Διοίκηση  </vt:lpstr>
      <vt:lpstr>Στρατηγική ΔΑΔ –  Προγραμματισμός Ανθρώπινου Δυναμικού </vt:lpstr>
      <vt:lpstr>PowerPoint Presentation</vt:lpstr>
      <vt:lpstr>Μαθαίνοντας τα Δυνατά σου Σημεία…</vt:lpstr>
      <vt:lpstr>Όταν δεν Μπορείς να Χρησιμοποιήσεις τα Δυνατά σου Σημεία στη Δουλειά σου, υπάρχει περίπτωση να: </vt:lpstr>
      <vt:lpstr>Τα Στελέχη ΔΑΔ Χρειάζονται Απαντήσεις στα Βασικά Ερωτήματα</vt:lpstr>
      <vt:lpstr>PowerPoint Presentation</vt:lpstr>
      <vt:lpstr>Παραδείγματα από καλές Πρακτικές ΔΑΔ</vt:lpstr>
      <vt:lpstr>ΔΙΑΤΥΠΩΣΗ ΟΡΑΜΑΤΟΣ ΔΑΔ</vt:lpstr>
      <vt:lpstr>ΑΠΟΣΤΟΛΗ ΔΑΔ</vt:lpstr>
      <vt:lpstr>ΣΤΟΧΟΙ ΤΗΣ ΔΑΔ:</vt:lpstr>
      <vt:lpstr>ΣΤΟΧΟΙ ΤΗΣ ΔΑΔ (συν)</vt:lpstr>
      <vt:lpstr>PowerPoint Presentation</vt:lpstr>
      <vt:lpstr>PowerPoint Presentation</vt:lpstr>
      <vt:lpstr>PowerPoint Presentation</vt:lpstr>
      <vt:lpstr>PowerPoint Presentation</vt:lpstr>
      <vt:lpstr>Βασικές Αρχές ΔΑΔ</vt:lpstr>
      <vt:lpstr>PowerPoint Presentation</vt:lpstr>
      <vt:lpstr>Βασικά Ζητήματα ΔΑΔ στον Δημόσιο Τομέα</vt:lpstr>
      <vt:lpstr>ΠΡΟΚΛΗΣΕΙΣ</vt:lpstr>
      <vt:lpstr>PowerPoint Presentation</vt:lpstr>
      <vt:lpstr>Μοντέλα ΔΑΔ   </vt:lpstr>
      <vt:lpstr>Βασική Φιλοσοφία και Μοντέλα ΔΑΔ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Άξονες του Μοντέλου Harvard </vt:lpstr>
      <vt:lpstr>Άξονες του Μοντέλου Harvard </vt:lpstr>
      <vt:lpstr>Μελέτη Περίπτωσης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Ανθρώπινο Δυναμικό στη Δημόσια Διοίκηση</dc:title>
  <dc:creator>Dell</dc:creator>
  <cp:lastModifiedBy>316teacher</cp:lastModifiedBy>
  <cp:revision>38</cp:revision>
  <dcterms:created xsi:type="dcterms:W3CDTF">2017-12-02T17:29:22Z</dcterms:created>
  <dcterms:modified xsi:type="dcterms:W3CDTF">2019-07-02T11:54:48Z</dcterms:modified>
</cp:coreProperties>
</file>