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1"/>
  </p:sldMasterIdLst>
  <p:notesMasterIdLst>
    <p:notesMasterId r:id="rId49"/>
  </p:notesMasterIdLst>
  <p:sldIdLst>
    <p:sldId id="256" r:id="rId2"/>
    <p:sldId id="313" r:id="rId3"/>
    <p:sldId id="290" r:id="rId4"/>
    <p:sldId id="264" r:id="rId5"/>
    <p:sldId id="265" r:id="rId6"/>
    <p:sldId id="298" r:id="rId7"/>
    <p:sldId id="299" r:id="rId8"/>
    <p:sldId id="300" r:id="rId9"/>
    <p:sldId id="301" r:id="rId10"/>
    <p:sldId id="266" r:id="rId11"/>
    <p:sldId id="267" r:id="rId12"/>
    <p:sldId id="302" r:id="rId13"/>
    <p:sldId id="303" r:id="rId14"/>
    <p:sldId id="268" r:id="rId15"/>
    <p:sldId id="269" r:id="rId16"/>
    <p:sldId id="270" r:id="rId17"/>
    <p:sldId id="271" r:id="rId18"/>
    <p:sldId id="263" r:id="rId19"/>
    <p:sldId id="291" r:id="rId20"/>
    <p:sldId id="296" r:id="rId21"/>
    <p:sldId id="293" r:id="rId22"/>
    <p:sldId id="297" r:id="rId23"/>
    <p:sldId id="294" r:id="rId24"/>
    <p:sldId id="292" r:id="rId25"/>
    <p:sldId id="262" r:id="rId26"/>
    <p:sldId id="309" r:id="rId27"/>
    <p:sldId id="272" r:id="rId28"/>
    <p:sldId id="257" r:id="rId29"/>
    <p:sldId id="310" r:id="rId30"/>
    <p:sldId id="258" r:id="rId31"/>
    <p:sldId id="273" r:id="rId32"/>
    <p:sldId id="275" r:id="rId33"/>
    <p:sldId id="274" r:id="rId34"/>
    <p:sldId id="276" r:id="rId35"/>
    <p:sldId id="311" r:id="rId36"/>
    <p:sldId id="312" r:id="rId37"/>
    <p:sldId id="277" r:id="rId38"/>
    <p:sldId id="278" r:id="rId39"/>
    <p:sldId id="305" r:id="rId40"/>
    <p:sldId id="279" r:id="rId41"/>
    <p:sldId id="280" r:id="rId42"/>
    <p:sldId id="281" r:id="rId43"/>
    <p:sldId id="282" r:id="rId44"/>
    <p:sldId id="288" r:id="rId45"/>
    <p:sldId id="283" r:id="rId46"/>
    <p:sldId id="284" r:id="rId47"/>
    <p:sldId id="287" r:id="rId48"/>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89"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1433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430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434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smtClean="0"/>
              <a:t>Κάντε κλικ για να επεξεργαστείτε τα στυλ κειμένου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1434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1434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2C65F573-6AC8-456D-B69D-FA92845C8EDD}" type="slidenum">
              <a:rPr lang="el-GR"/>
              <a:pPr>
                <a:defRPr/>
              </a:pPr>
              <a:t>‹#›</a:t>
            </a:fld>
            <a:endParaRPr lang="el-G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4" name="Group 2"/>
          <p:cNvGrpSpPr>
            <a:grpSpLocks/>
          </p:cNvGrpSpPr>
          <p:nvPr/>
        </p:nvGrpSpPr>
        <p:grpSpPr bwMode="auto">
          <a:xfrm>
            <a:off x="319088" y="1752600"/>
            <a:ext cx="8824912" cy="5129213"/>
            <a:chOff x="201" y="1104"/>
            <a:chExt cx="5559" cy="3231"/>
          </a:xfrm>
        </p:grpSpPr>
        <p:sp>
          <p:nvSpPr>
            <p:cNvPr id="5" name="Freeform 3"/>
            <p:cNvSpPr>
              <a:spLocks/>
            </p:cNvSpPr>
            <p:nvPr/>
          </p:nvSpPr>
          <p:spPr bwMode="ltGray">
            <a:xfrm>
              <a:off x="210" y="1104"/>
              <a:ext cx="5550" cy="3216"/>
            </a:xfrm>
            <a:custGeom>
              <a:avLst/>
              <a:gdLst/>
              <a:ahLst/>
              <a:cxnLst>
                <a:cxn ang="0">
                  <a:pos x="335" y="0"/>
                </a:cxn>
                <a:cxn ang="0">
                  <a:pos x="333" y="1290"/>
                </a:cxn>
                <a:cxn ang="0">
                  <a:pos x="0" y="1290"/>
                </a:cxn>
                <a:cxn ang="0">
                  <a:pos x="6" y="3210"/>
                </a:cxn>
                <a:cxn ang="0">
                  <a:pos x="5550" y="3216"/>
                </a:cxn>
                <a:cxn ang="0">
                  <a:pos x="5550" y="0"/>
                </a:cxn>
                <a:cxn ang="0">
                  <a:pos x="335" y="0"/>
                </a:cxn>
                <a:cxn ang="0">
                  <a:pos x="335" y="0"/>
                </a:cxn>
              </a:cxnLst>
              <a:rect l="0" t="0" r="r" b="b"/>
              <a:pathLst>
                <a:path w="5550" h="3216">
                  <a:moveTo>
                    <a:pt x="335" y="0"/>
                  </a:moveTo>
                  <a:lnTo>
                    <a:pt x="333" y="1290"/>
                  </a:lnTo>
                  <a:lnTo>
                    <a:pt x="0" y="1290"/>
                  </a:lnTo>
                  <a:lnTo>
                    <a:pt x="6" y="3210"/>
                  </a:lnTo>
                  <a:lnTo>
                    <a:pt x="5550" y="3216"/>
                  </a:lnTo>
                  <a:lnTo>
                    <a:pt x="5550" y="0"/>
                  </a:lnTo>
                  <a:lnTo>
                    <a:pt x="335" y="0"/>
                  </a:lnTo>
                  <a:lnTo>
                    <a:pt x="335" y="0"/>
                  </a:lnTo>
                  <a:close/>
                </a:path>
              </a:pathLst>
            </a:custGeom>
            <a:solidFill>
              <a:schemeClr val="bg2">
                <a:alpha val="39999"/>
              </a:schemeClr>
            </a:solidFill>
            <a:ln w="9525">
              <a:noFill/>
              <a:round/>
              <a:headEnd/>
              <a:tailEnd/>
            </a:ln>
          </p:spPr>
          <p:txBody>
            <a:bodyPr/>
            <a:lstStyle/>
            <a:p>
              <a:pPr>
                <a:defRPr/>
              </a:pPr>
              <a:endParaRPr lang="el-GR"/>
            </a:p>
          </p:txBody>
        </p:sp>
        <p:sp>
          <p:nvSpPr>
            <p:cNvPr id="6" name="Freeform 4"/>
            <p:cNvSpPr>
              <a:spLocks/>
            </p:cNvSpPr>
            <p:nvPr/>
          </p:nvSpPr>
          <p:spPr bwMode="ltGray">
            <a:xfrm>
              <a:off x="528" y="2400"/>
              <a:ext cx="5232" cy="1920"/>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w="9525">
              <a:noFill/>
              <a:round/>
              <a:headEnd/>
              <a:tailEnd/>
            </a:ln>
          </p:spPr>
          <p:txBody>
            <a:bodyPr/>
            <a:lstStyle/>
            <a:p>
              <a:pPr>
                <a:defRPr/>
              </a:pPr>
              <a:endParaRPr lang="el-GR"/>
            </a:p>
          </p:txBody>
        </p:sp>
        <p:sp>
          <p:nvSpPr>
            <p:cNvPr id="7" name="Freeform 5"/>
            <p:cNvSpPr>
              <a:spLocks/>
            </p:cNvSpPr>
            <p:nvPr/>
          </p:nvSpPr>
          <p:spPr bwMode="ltGray">
            <a:xfrm>
              <a:off x="201" y="2377"/>
              <a:ext cx="3455"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a:defRPr/>
              </a:pPr>
              <a:endParaRPr lang="el-GR"/>
            </a:p>
          </p:txBody>
        </p:sp>
        <p:sp>
          <p:nvSpPr>
            <p:cNvPr id="8" name="Freeform 6"/>
            <p:cNvSpPr>
              <a:spLocks/>
            </p:cNvSpPr>
            <p:nvPr/>
          </p:nvSpPr>
          <p:spPr bwMode="ltGray">
            <a:xfrm>
              <a:off x="528" y="1104"/>
              <a:ext cx="4894"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a:defRPr/>
              </a:pPr>
              <a:endParaRPr lang="el-GR"/>
            </a:p>
          </p:txBody>
        </p:sp>
        <p:sp>
          <p:nvSpPr>
            <p:cNvPr id="9" name="Freeform 7"/>
            <p:cNvSpPr>
              <a:spLocks/>
            </p:cNvSpPr>
            <p:nvPr/>
          </p:nvSpPr>
          <p:spPr bwMode="ltGray">
            <a:xfrm>
              <a:off x="201" y="2377"/>
              <a:ext cx="30" cy="1958"/>
            </a:xfrm>
            <a:custGeom>
              <a:avLst/>
              <a:gdLst/>
              <a:ahLst/>
              <a:cxnLst>
                <a:cxn ang="0">
                  <a:pos x="0" y="0"/>
                </a:cxn>
                <a:cxn ang="0">
                  <a:pos x="0" y="1416"/>
                </a:cxn>
                <a:cxn ang="0">
                  <a:pos x="29" y="1416"/>
                </a:cxn>
                <a:cxn ang="0">
                  <a:pos x="30" y="27"/>
                </a:cxn>
                <a:cxn ang="0">
                  <a:pos x="0" y="0"/>
                </a:cxn>
                <a:cxn ang="0">
                  <a:pos x="0" y="0"/>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pPr>
                <a:defRPr/>
              </a:pPr>
              <a:endParaRPr lang="el-GR"/>
            </a:p>
          </p:txBody>
        </p:sp>
        <p:sp>
          <p:nvSpPr>
            <p:cNvPr id="10" name="Freeform 8"/>
            <p:cNvSpPr>
              <a:spLocks/>
            </p:cNvSpPr>
            <p:nvPr/>
          </p:nvSpPr>
          <p:spPr bwMode="ltGray">
            <a:xfrm>
              <a:off x="528" y="1104"/>
              <a:ext cx="29" cy="3225"/>
            </a:xfrm>
            <a:custGeom>
              <a:avLst/>
              <a:gdLst/>
              <a:ahLst/>
              <a:cxnLst>
                <a:cxn ang="0">
                  <a:pos x="0" y="0"/>
                </a:cxn>
                <a:cxn ang="0">
                  <a:pos x="0" y="2161"/>
                </a:cxn>
                <a:cxn ang="0">
                  <a:pos x="29" y="2161"/>
                </a:cxn>
                <a:cxn ang="0">
                  <a:pos x="27" y="27"/>
                </a:cxn>
                <a:cxn ang="0">
                  <a:pos x="0" y="0"/>
                </a:cxn>
                <a:cxn ang="0">
                  <a:pos x="0" y="0"/>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pPr>
                <a:defRPr/>
              </a:pPr>
              <a:endParaRPr lang="el-GR"/>
            </a:p>
          </p:txBody>
        </p:sp>
      </p:grpSp>
      <p:sp>
        <p:nvSpPr>
          <p:cNvPr id="10249" name="Rectangle 9"/>
          <p:cNvSpPr>
            <a:spLocks noGrp="1" noChangeArrowheads="1"/>
          </p:cNvSpPr>
          <p:nvPr>
            <p:ph type="ctrTitle" sz="quarter"/>
          </p:nvPr>
        </p:nvSpPr>
        <p:spPr>
          <a:xfrm>
            <a:off x="990600" y="1905000"/>
            <a:ext cx="7772400" cy="1736725"/>
          </a:xfrm>
        </p:spPr>
        <p:txBody>
          <a:bodyPr anchor="t"/>
          <a:lstStyle>
            <a:lvl1pPr>
              <a:defRPr sz="5400"/>
            </a:lvl1pPr>
          </a:lstStyle>
          <a:p>
            <a:r>
              <a:rPr lang="el-GR"/>
              <a:t>Κάντε κλικ για επεξεργασία του τίτλου</a:t>
            </a:r>
          </a:p>
        </p:txBody>
      </p:sp>
      <p:sp>
        <p:nvSpPr>
          <p:cNvPr id="10250" name="Rectangle 10"/>
          <p:cNvSpPr>
            <a:spLocks noGrp="1" noChangeArrowheads="1"/>
          </p:cNvSpPr>
          <p:nvPr>
            <p:ph type="subTitle" sz="quarter" idx="1"/>
          </p:nvPr>
        </p:nvSpPr>
        <p:spPr>
          <a:xfrm>
            <a:off x="990600" y="3962400"/>
            <a:ext cx="6781800" cy="1752600"/>
          </a:xfrm>
        </p:spPr>
        <p:txBody>
          <a:bodyPr/>
          <a:lstStyle>
            <a:lvl1pPr marL="0" indent="0">
              <a:buFont typeface="Wingdings" pitchFamily="2" charset="2"/>
              <a:buNone/>
              <a:defRPr/>
            </a:lvl1pPr>
          </a:lstStyle>
          <a:p>
            <a:r>
              <a:rPr lang="el-GR"/>
              <a:t>Κάντε κλικ για να επεξεργαστείτε τον υπότιτλο του υποδείγματος</a:t>
            </a:r>
          </a:p>
        </p:txBody>
      </p:sp>
      <p:sp>
        <p:nvSpPr>
          <p:cNvPr id="11" name="Rectangle 11"/>
          <p:cNvSpPr>
            <a:spLocks noGrp="1" noChangeArrowheads="1"/>
          </p:cNvSpPr>
          <p:nvPr>
            <p:ph type="dt" sz="quarter" idx="10"/>
          </p:nvPr>
        </p:nvSpPr>
        <p:spPr>
          <a:xfrm>
            <a:off x="990600" y="6245225"/>
            <a:ext cx="1901825" cy="476250"/>
          </a:xfrm>
        </p:spPr>
        <p:txBody>
          <a:bodyPr/>
          <a:lstStyle>
            <a:lvl1pPr>
              <a:defRPr/>
            </a:lvl1pPr>
          </a:lstStyle>
          <a:p>
            <a:pPr>
              <a:defRPr/>
            </a:pPr>
            <a:endParaRPr lang="el-GR"/>
          </a:p>
        </p:txBody>
      </p:sp>
      <p:sp>
        <p:nvSpPr>
          <p:cNvPr id="12" name="Rectangle 12"/>
          <p:cNvSpPr>
            <a:spLocks noGrp="1" noChangeArrowheads="1"/>
          </p:cNvSpPr>
          <p:nvPr>
            <p:ph type="ftr" sz="quarter" idx="11"/>
          </p:nvPr>
        </p:nvSpPr>
        <p:spPr>
          <a:xfrm>
            <a:off x="3468688" y="6245225"/>
            <a:ext cx="2895600" cy="476250"/>
          </a:xfrm>
        </p:spPr>
        <p:txBody>
          <a:bodyPr/>
          <a:lstStyle>
            <a:lvl1pPr>
              <a:defRPr/>
            </a:lvl1pPr>
          </a:lstStyle>
          <a:p>
            <a:pPr>
              <a:defRPr/>
            </a:pPr>
            <a:endParaRPr lang="el-GR"/>
          </a:p>
        </p:txBody>
      </p:sp>
      <p:sp>
        <p:nvSpPr>
          <p:cNvPr id="13" name="Rectangle 13"/>
          <p:cNvSpPr>
            <a:spLocks noGrp="1" noChangeArrowheads="1"/>
          </p:cNvSpPr>
          <p:nvPr>
            <p:ph type="sldNum" sz="quarter" idx="12"/>
          </p:nvPr>
        </p:nvSpPr>
        <p:spPr/>
        <p:txBody>
          <a:bodyPr/>
          <a:lstStyle>
            <a:lvl1pPr>
              <a:defRPr/>
            </a:lvl1pPr>
          </a:lstStyle>
          <a:p>
            <a:pPr>
              <a:defRPr/>
            </a:pPr>
            <a:fld id="{4045E874-C08C-4DAA-B5AA-E0C8EF01E00A}"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11"/>
          <p:cNvSpPr>
            <a:spLocks noGrp="1" noChangeArrowheads="1"/>
          </p:cNvSpPr>
          <p:nvPr>
            <p:ph type="dt" sz="half" idx="10"/>
          </p:nvPr>
        </p:nvSpPr>
        <p:spPr>
          <a:ln/>
        </p:spPr>
        <p:txBody>
          <a:bodyPr/>
          <a:lstStyle>
            <a:lvl1pPr>
              <a:defRPr/>
            </a:lvl1pPr>
          </a:lstStyle>
          <a:p>
            <a:pPr>
              <a:defRPr/>
            </a:pPr>
            <a:endParaRPr lang="el-GR"/>
          </a:p>
        </p:txBody>
      </p:sp>
      <p:sp>
        <p:nvSpPr>
          <p:cNvPr id="5" name="Rectangle 12"/>
          <p:cNvSpPr>
            <a:spLocks noGrp="1" noChangeArrowheads="1"/>
          </p:cNvSpPr>
          <p:nvPr>
            <p:ph type="ftr" sz="quarter" idx="11"/>
          </p:nvPr>
        </p:nvSpPr>
        <p:spPr>
          <a:ln/>
        </p:spPr>
        <p:txBody>
          <a:bodyPr/>
          <a:lstStyle>
            <a:lvl1pPr>
              <a:defRPr/>
            </a:lvl1pPr>
          </a:lstStyle>
          <a:p>
            <a:pPr>
              <a:defRPr/>
            </a:pPr>
            <a:endParaRPr lang="el-GR"/>
          </a:p>
        </p:txBody>
      </p:sp>
      <p:sp>
        <p:nvSpPr>
          <p:cNvPr id="6" name="Rectangle 13"/>
          <p:cNvSpPr>
            <a:spLocks noGrp="1" noChangeArrowheads="1"/>
          </p:cNvSpPr>
          <p:nvPr>
            <p:ph type="sldNum" sz="quarter" idx="12"/>
          </p:nvPr>
        </p:nvSpPr>
        <p:spPr>
          <a:ln/>
        </p:spPr>
        <p:txBody>
          <a:bodyPr/>
          <a:lstStyle>
            <a:lvl1pPr>
              <a:defRPr/>
            </a:lvl1pPr>
          </a:lstStyle>
          <a:p>
            <a:pPr>
              <a:defRPr/>
            </a:pPr>
            <a:fld id="{CB2E52F8-7EF2-45A4-82C8-210A29FC4D68}"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48463" y="244475"/>
            <a:ext cx="2097087"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44475"/>
            <a:ext cx="6138863"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11"/>
          <p:cNvSpPr>
            <a:spLocks noGrp="1" noChangeArrowheads="1"/>
          </p:cNvSpPr>
          <p:nvPr>
            <p:ph type="dt" sz="half" idx="10"/>
          </p:nvPr>
        </p:nvSpPr>
        <p:spPr>
          <a:ln/>
        </p:spPr>
        <p:txBody>
          <a:bodyPr/>
          <a:lstStyle>
            <a:lvl1pPr>
              <a:defRPr/>
            </a:lvl1pPr>
          </a:lstStyle>
          <a:p>
            <a:pPr>
              <a:defRPr/>
            </a:pPr>
            <a:endParaRPr lang="el-GR"/>
          </a:p>
        </p:txBody>
      </p:sp>
      <p:sp>
        <p:nvSpPr>
          <p:cNvPr id="5" name="Rectangle 12"/>
          <p:cNvSpPr>
            <a:spLocks noGrp="1" noChangeArrowheads="1"/>
          </p:cNvSpPr>
          <p:nvPr>
            <p:ph type="ftr" sz="quarter" idx="11"/>
          </p:nvPr>
        </p:nvSpPr>
        <p:spPr>
          <a:ln/>
        </p:spPr>
        <p:txBody>
          <a:bodyPr/>
          <a:lstStyle>
            <a:lvl1pPr>
              <a:defRPr/>
            </a:lvl1pPr>
          </a:lstStyle>
          <a:p>
            <a:pPr>
              <a:defRPr/>
            </a:pPr>
            <a:endParaRPr lang="el-GR"/>
          </a:p>
        </p:txBody>
      </p:sp>
      <p:sp>
        <p:nvSpPr>
          <p:cNvPr id="6" name="Rectangle 13"/>
          <p:cNvSpPr>
            <a:spLocks noGrp="1" noChangeArrowheads="1"/>
          </p:cNvSpPr>
          <p:nvPr>
            <p:ph type="sldNum" sz="quarter" idx="12"/>
          </p:nvPr>
        </p:nvSpPr>
        <p:spPr>
          <a:ln/>
        </p:spPr>
        <p:txBody>
          <a:bodyPr/>
          <a:lstStyle>
            <a:lvl1pPr>
              <a:defRPr/>
            </a:lvl1pPr>
          </a:lstStyle>
          <a:p>
            <a:pPr>
              <a:defRPr/>
            </a:pPr>
            <a:fld id="{D9165248-E50A-4C8A-A54E-51A908111021}"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11"/>
          <p:cNvSpPr>
            <a:spLocks noGrp="1" noChangeArrowheads="1"/>
          </p:cNvSpPr>
          <p:nvPr>
            <p:ph type="dt" sz="half" idx="10"/>
          </p:nvPr>
        </p:nvSpPr>
        <p:spPr>
          <a:ln/>
        </p:spPr>
        <p:txBody>
          <a:bodyPr/>
          <a:lstStyle>
            <a:lvl1pPr>
              <a:defRPr/>
            </a:lvl1pPr>
          </a:lstStyle>
          <a:p>
            <a:pPr>
              <a:defRPr/>
            </a:pPr>
            <a:endParaRPr lang="el-GR"/>
          </a:p>
        </p:txBody>
      </p:sp>
      <p:sp>
        <p:nvSpPr>
          <p:cNvPr id="5" name="Rectangle 12"/>
          <p:cNvSpPr>
            <a:spLocks noGrp="1" noChangeArrowheads="1"/>
          </p:cNvSpPr>
          <p:nvPr>
            <p:ph type="ftr" sz="quarter" idx="11"/>
          </p:nvPr>
        </p:nvSpPr>
        <p:spPr>
          <a:ln/>
        </p:spPr>
        <p:txBody>
          <a:bodyPr/>
          <a:lstStyle>
            <a:lvl1pPr>
              <a:defRPr/>
            </a:lvl1pPr>
          </a:lstStyle>
          <a:p>
            <a:pPr>
              <a:defRPr/>
            </a:pPr>
            <a:endParaRPr lang="el-GR"/>
          </a:p>
        </p:txBody>
      </p:sp>
      <p:sp>
        <p:nvSpPr>
          <p:cNvPr id="6" name="Rectangle 13"/>
          <p:cNvSpPr>
            <a:spLocks noGrp="1" noChangeArrowheads="1"/>
          </p:cNvSpPr>
          <p:nvPr>
            <p:ph type="sldNum" sz="quarter" idx="12"/>
          </p:nvPr>
        </p:nvSpPr>
        <p:spPr>
          <a:ln/>
        </p:spPr>
        <p:txBody>
          <a:bodyPr/>
          <a:lstStyle>
            <a:lvl1pPr>
              <a:defRPr/>
            </a:lvl1pPr>
          </a:lstStyle>
          <a:p>
            <a:pPr>
              <a:defRPr/>
            </a:pPr>
            <a:fld id="{02397E7E-39A2-4920-ACD3-C713711CF2FD}"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Rectangle 11"/>
          <p:cNvSpPr>
            <a:spLocks noGrp="1" noChangeArrowheads="1"/>
          </p:cNvSpPr>
          <p:nvPr>
            <p:ph type="dt" sz="half" idx="10"/>
          </p:nvPr>
        </p:nvSpPr>
        <p:spPr>
          <a:ln/>
        </p:spPr>
        <p:txBody>
          <a:bodyPr/>
          <a:lstStyle>
            <a:lvl1pPr>
              <a:defRPr/>
            </a:lvl1pPr>
          </a:lstStyle>
          <a:p>
            <a:pPr>
              <a:defRPr/>
            </a:pPr>
            <a:endParaRPr lang="el-GR"/>
          </a:p>
        </p:txBody>
      </p:sp>
      <p:sp>
        <p:nvSpPr>
          <p:cNvPr id="5" name="Rectangle 12"/>
          <p:cNvSpPr>
            <a:spLocks noGrp="1" noChangeArrowheads="1"/>
          </p:cNvSpPr>
          <p:nvPr>
            <p:ph type="ftr" sz="quarter" idx="11"/>
          </p:nvPr>
        </p:nvSpPr>
        <p:spPr>
          <a:ln/>
        </p:spPr>
        <p:txBody>
          <a:bodyPr/>
          <a:lstStyle>
            <a:lvl1pPr>
              <a:defRPr/>
            </a:lvl1pPr>
          </a:lstStyle>
          <a:p>
            <a:pPr>
              <a:defRPr/>
            </a:pPr>
            <a:endParaRPr lang="el-GR"/>
          </a:p>
        </p:txBody>
      </p:sp>
      <p:sp>
        <p:nvSpPr>
          <p:cNvPr id="6" name="Rectangle 13"/>
          <p:cNvSpPr>
            <a:spLocks noGrp="1" noChangeArrowheads="1"/>
          </p:cNvSpPr>
          <p:nvPr>
            <p:ph type="sldNum" sz="quarter" idx="12"/>
          </p:nvPr>
        </p:nvSpPr>
        <p:spPr>
          <a:ln/>
        </p:spPr>
        <p:txBody>
          <a:bodyPr/>
          <a:lstStyle>
            <a:lvl1pPr>
              <a:defRPr/>
            </a:lvl1pPr>
          </a:lstStyle>
          <a:p>
            <a:pPr>
              <a:defRPr/>
            </a:pPr>
            <a:fld id="{4C528695-470F-43F3-9275-5198815D6F9D}"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838200"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918075"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Rectangle 11"/>
          <p:cNvSpPr>
            <a:spLocks noGrp="1" noChangeArrowheads="1"/>
          </p:cNvSpPr>
          <p:nvPr>
            <p:ph type="dt" sz="half" idx="10"/>
          </p:nvPr>
        </p:nvSpPr>
        <p:spPr>
          <a:ln/>
        </p:spPr>
        <p:txBody>
          <a:bodyPr/>
          <a:lstStyle>
            <a:lvl1pPr>
              <a:defRPr/>
            </a:lvl1pPr>
          </a:lstStyle>
          <a:p>
            <a:pPr>
              <a:defRPr/>
            </a:pPr>
            <a:endParaRPr lang="el-GR"/>
          </a:p>
        </p:txBody>
      </p:sp>
      <p:sp>
        <p:nvSpPr>
          <p:cNvPr id="6" name="Rectangle 12"/>
          <p:cNvSpPr>
            <a:spLocks noGrp="1" noChangeArrowheads="1"/>
          </p:cNvSpPr>
          <p:nvPr>
            <p:ph type="ftr" sz="quarter" idx="11"/>
          </p:nvPr>
        </p:nvSpPr>
        <p:spPr>
          <a:ln/>
        </p:spPr>
        <p:txBody>
          <a:bodyPr/>
          <a:lstStyle>
            <a:lvl1pPr>
              <a:defRPr/>
            </a:lvl1pPr>
          </a:lstStyle>
          <a:p>
            <a:pPr>
              <a:defRPr/>
            </a:pPr>
            <a:endParaRPr lang="el-GR"/>
          </a:p>
        </p:txBody>
      </p:sp>
      <p:sp>
        <p:nvSpPr>
          <p:cNvPr id="7" name="Rectangle 13"/>
          <p:cNvSpPr>
            <a:spLocks noGrp="1" noChangeArrowheads="1"/>
          </p:cNvSpPr>
          <p:nvPr>
            <p:ph type="sldNum" sz="quarter" idx="12"/>
          </p:nvPr>
        </p:nvSpPr>
        <p:spPr>
          <a:ln/>
        </p:spPr>
        <p:txBody>
          <a:bodyPr/>
          <a:lstStyle>
            <a:lvl1pPr>
              <a:defRPr/>
            </a:lvl1pPr>
          </a:lstStyle>
          <a:p>
            <a:pPr>
              <a:defRPr/>
            </a:pPr>
            <a:fld id="{F6C2D0FF-FF5D-42DE-B614-5C2EBB08FE63}"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Rectangle 11"/>
          <p:cNvSpPr>
            <a:spLocks noGrp="1" noChangeArrowheads="1"/>
          </p:cNvSpPr>
          <p:nvPr>
            <p:ph type="dt" sz="half" idx="10"/>
          </p:nvPr>
        </p:nvSpPr>
        <p:spPr>
          <a:ln/>
        </p:spPr>
        <p:txBody>
          <a:bodyPr/>
          <a:lstStyle>
            <a:lvl1pPr>
              <a:defRPr/>
            </a:lvl1pPr>
          </a:lstStyle>
          <a:p>
            <a:pPr>
              <a:defRPr/>
            </a:pPr>
            <a:endParaRPr lang="el-GR"/>
          </a:p>
        </p:txBody>
      </p:sp>
      <p:sp>
        <p:nvSpPr>
          <p:cNvPr id="8" name="Rectangle 12"/>
          <p:cNvSpPr>
            <a:spLocks noGrp="1" noChangeArrowheads="1"/>
          </p:cNvSpPr>
          <p:nvPr>
            <p:ph type="ftr" sz="quarter" idx="11"/>
          </p:nvPr>
        </p:nvSpPr>
        <p:spPr>
          <a:ln/>
        </p:spPr>
        <p:txBody>
          <a:bodyPr/>
          <a:lstStyle>
            <a:lvl1pPr>
              <a:defRPr/>
            </a:lvl1pPr>
          </a:lstStyle>
          <a:p>
            <a:pPr>
              <a:defRPr/>
            </a:pPr>
            <a:endParaRPr lang="el-GR"/>
          </a:p>
        </p:txBody>
      </p:sp>
      <p:sp>
        <p:nvSpPr>
          <p:cNvPr id="9" name="Rectangle 13"/>
          <p:cNvSpPr>
            <a:spLocks noGrp="1" noChangeArrowheads="1"/>
          </p:cNvSpPr>
          <p:nvPr>
            <p:ph type="sldNum" sz="quarter" idx="12"/>
          </p:nvPr>
        </p:nvSpPr>
        <p:spPr>
          <a:ln/>
        </p:spPr>
        <p:txBody>
          <a:bodyPr/>
          <a:lstStyle>
            <a:lvl1pPr>
              <a:defRPr/>
            </a:lvl1pPr>
          </a:lstStyle>
          <a:p>
            <a:pPr>
              <a:defRPr/>
            </a:pPr>
            <a:fld id="{B5DD15DB-6928-4581-AFAC-2525B5C04D4F}"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Rectangle 11"/>
          <p:cNvSpPr>
            <a:spLocks noGrp="1" noChangeArrowheads="1"/>
          </p:cNvSpPr>
          <p:nvPr>
            <p:ph type="dt" sz="half" idx="10"/>
          </p:nvPr>
        </p:nvSpPr>
        <p:spPr>
          <a:ln/>
        </p:spPr>
        <p:txBody>
          <a:bodyPr/>
          <a:lstStyle>
            <a:lvl1pPr>
              <a:defRPr/>
            </a:lvl1pPr>
          </a:lstStyle>
          <a:p>
            <a:pPr>
              <a:defRPr/>
            </a:pPr>
            <a:endParaRPr lang="el-GR"/>
          </a:p>
        </p:txBody>
      </p:sp>
      <p:sp>
        <p:nvSpPr>
          <p:cNvPr id="4" name="Rectangle 12"/>
          <p:cNvSpPr>
            <a:spLocks noGrp="1" noChangeArrowheads="1"/>
          </p:cNvSpPr>
          <p:nvPr>
            <p:ph type="ftr" sz="quarter" idx="11"/>
          </p:nvPr>
        </p:nvSpPr>
        <p:spPr>
          <a:ln/>
        </p:spPr>
        <p:txBody>
          <a:bodyPr/>
          <a:lstStyle>
            <a:lvl1pPr>
              <a:defRPr/>
            </a:lvl1pPr>
          </a:lstStyle>
          <a:p>
            <a:pPr>
              <a:defRPr/>
            </a:pPr>
            <a:endParaRPr lang="el-GR"/>
          </a:p>
        </p:txBody>
      </p:sp>
      <p:sp>
        <p:nvSpPr>
          <p:cNvPr id="5" name="Rectangle 13"/>
          <p:cNvSpPr>
            <a:spLocks noGrp="1" noChangeArrowheads="1"/>
          </p:cNvSpPr>
          <p:nvPr>
            <p:ph type="sldNum" sz="quarter" idx="12"/>
          </p:nvPr>
        </p:nvSpPr>
        <p:spPr>
          <a:ln/>
        </p:spPr>
        <p:txBody>
          <a:bodyPr/>
          <a:lstStyle>
            <a:lvl1pPr>
              <a:defRPr/>
            </a:lvl1pPr>
          </a:lstStyle>
          <a:p>
            <a:pPr>
              <a:defRPr/>
            </a:pPr>
            <a:fld id="{ADE49886-3431-4A97-9FDD-FBF601DD3A89}"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l-GR"/>
          </a:p>
        </p:txBody>
      </p:sp>
      <p:sp>
        <p:nvSpPr>
          <p:cNvPr id="3" name="Rectangle 12"/>
          <p:cNvSpPr>
            <a:spLocks noGrp="1" noChangeArrowheads="1"/>
          </p:cNvSpPr>
          <p:nvPr>
            <p:ph type="ftr" sz="quarter" idx="11"/>
          </p:nvPr>
        </p:nvSpPr>
        <p:spPr>
          <a:ln/>
        </p:spPr>
        <p:txBody>
          <a:bodyPr/>
          <a:lstStyle>
            <a:lvl1pPr>
              <a:defRPr/>
            </a:lvl1pPr>
          </a:lstStyle>
          <a:p>
            <a:pPr>
              <a:defRPr/>
            </a:pPr>
            <a:endParaRPr lang="el-GR"/>
          </a:p>
        </p:txBody>
      </p:sp>
      <p:sp>
        <p:nvSpPr>
          <p:cNvPr id="4" name="Rectangle 13"/>
          <p:cNvSpPr>
            <a:spLocks noGrp="1" noChangeArrowheads="1"/>
          </p:cNvSpPr>
          <p:nvPr>
            <p:ph type="sldNum" sz="quarter" idx="12"/>
          </p:nvPr>
        </p:nvSpPr>
        <p:spPr>
          <a:ln/>
        </p:spPr>
        <p:txBody>
          <a:bodyPr/>
          <a:lstStyle>
            <a:lvl1pPr>
              <a:defRPr/>
            </a:lvl1pPr>
          </a:lstStyle>
          <a:p>
            <a:pPr>
              <a:defRPr/>
            </a:pPr>
            <a:fld id="{0577BAA3-4BD1-4890-8813-0A5BE60369E4}"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11"/>
          <p:cNvSpPr>
            <a:spLocks noGrp="1" noChangeArrowheads="1"/>
          </p:cNvSpPr>
          <p:nvPr>
            <p:ph type="dt" sz="half" idx="10"/>
          </p:nvPr>
        </p:nvSpPr>
        <p:spPr>
          <a:ln/>
        </p:spPr>
        <p:txBody>
          <a:bodyPr/>
          <a:lstStyle>
            <a:lvl1pPr>
              <a:defRPr/>
            </a:lvl1pPr>
          </a:lstStyle>
          <a:p>
            <a:pPr>
              <a:defRPr/>
            </a:pPr>
            <a:endParaRPr lang="el-GR"/>
          </a:p>
        </p:txBody>
      </p:sp>
      <p:sp>
        <p:nvSpPr>
          <p:cNvPr id="6" name="Rectangle 12"/>
          <p:cNvSpPr>
            <a:spLocks noGrp="1" noChangeArrowheads="1"/>
          </p:cNvSpPr>
          <p:nvPr>
            <p:ph type="ftr" sz="quarter" idx="11"/>
          </p:nvPr>
        </p:nvSpPr>
        <p:spPr>
          <a:ln/>
        </p:spPr>
        <p:txBody>
          <a:bodyPr/>
          <a:lstStyle>
            <a:lvl1pPr>
              <a:defRPr/>
            </a:lvl1pPr>
          </a:lstStyle>
          <a:p>
            <a:pPr>
              <a:defRPr/>
            </a:pPr>
            <a:endParaRPr lang="el-GR"/>
          </a:p>
        </p:txBody>
      </p:sp>
      <p:sp>
        <p:nvSpPr>
          <p:cNvPr id="7" name="Rectangle 13"/>
          <p:cNvSpPr>
            <a:spLocks noGrp="1" noChangeArrowheads="1"/>
          </p:cNvSpPr>
          <p:nvPr>
            <p:ph type="sldNum" sz="quarter" idx="12"/>
          </p:nvPr>
        </p:nvSpPr>
        <p:spPr>
          <a:ln/>
        </p:spPr>
        <p:txBody>
          <a:bodyPr/>
          <a:lstStyle>
            <a:lvl1pPr>
              <a:defRPr/>
            </a:lvl1pPr>
          </a:lstStyle>
          <a:p>
            <a:pPr>
              <a:defRPr/>
            </a:pPr>
            <a:fld id="{6EF90C5E-90A9-44EE-8B79-4A917273A6DC}"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11"/>
          <p:cNvSpPr>
            <a:spLocks noGrp="1" noChangeArrowheads="1"/>
          </p:cNvSpPr>
          <p:nvPr>
            <p:ph type="dt" sz="half" idx="10"/>
          </p:nvPr>
        </p:nvSpPr>
        <p:spPr>
          <a:ln/>
        </p:spPr>
        <p:txBody>
          <a:bodyPr/>
          <a:lstStyle>
            <a:lvl1pPr>
              <a:defRPr/>
            </a:lvl1pPr>
          </a:lstStyle>
          <a:p>
            <a:pPr>
              <a:defRPr/>
            </a:pPr>
            <a:endParaRPr lang="el-GR"/>
          </a:p>
        </p:txBody>
      </p:sp>
      <p:sp>
        <p:nvSpPr>
          <p:cNvPr id="6" name="Rectangle 12"/>
          <p:cNvSpPr>
            <a:spLocks noGrp="1" noChangeArrowheads="1"/>
          </p:cNvSpPr>
          <p:nvPr>
            <p:ph type="ftr" sz="quarter" idx="11"/>
          </p:nvPr>
        </p:nvSpPr>
        <p:spPr>
          <a:ln/>
        </p:spPr>
        <p:txBody>
          <a:bodyPr/>
          <a:lstStyle>
            <a:lvl1pPr>
              <a:defRPr/>
            </a:lvl1pPr>
          </a:lstStyle>
          <a:p>
            <a:pPr>
              <a:defRPr/>
            </a:pPr>
            <a:endParaRPr lang="el-GR"/>
          </a:p>
        </p:txBody>
      </p:sp>
      <p:sp>
        <p:nvSpPr>
          <p:cNvPr id="7" name="Rectangle 13"/>
          <p:cNvSpPr>
            <a:spLocks noGrp="1" noChangeArrowheads="1"/>
          </p:cNvSpPr>
          <p:nvPr>
            <p:ph type="sldNum" sz="quarter" idx="12"/>
          </p:nvPr>
        </p:nvSpPr>
        <p:spPr>
          <a:ln/>
        </p:spPr>
        <p:txBody>
          <a:bodyPr/>
          <a:lstStyle>
            <a:lvl1pPr>
              <a:defRPr/>
            </a:lvl1pPr>
          </a:lstStyle>
          <a:p>
            <a:pPr>
              <a:defRPr/>
            </a:pPr>
            <a:fld id="{F92E1D0E-192B-49D5-9D35-B996A075CF58}"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accent2"/>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319088" y="1828800"/>
            <a:ext cx="8824912" cy="5029200"/>
            <a:chOff x="201" y="1152"/>
            <a:chExt cx="5559" cy="3168"/>
          </a:xfrm>
        </p:grpSpPr>
        <p:sp>
          <p:nvSpPr>
            <p:cNvPr id="9219" name="Freeform 3"/>
            <p:cNvSpPr>
              <a:spLocks/>
            </p:cNvSpPr>
            <p:nvPr/>
          </p:nvSpPr>
          <p:spPr bwMode="ltGray">
            <a:xfrm>
              <a:off x="528" y="2909"/>
              <a:ext cx="5232" cy="1411"/>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w="9525">
              <a:noFill/>
              <a:round/>
              <a:headEnd/>
              <a:tailEnd/>
            </a:ln>
          </p:spPr>
          <p:txBody>
            <a:bodyPr/>
            <a:lstStyle/>
            <a:p>
              <a:pPr>
                <a:defRPr/>
              </a:pPr>
              <a:endParaRPr lang="el-GR"/>
            </a:p>
          </p:txBody>
        </p:sp>
        <p:sp>
          <p:nvSpPr>
            <p:cNvPr id="9220" name="Freeform 4"/>
            <p:cNvSpPr>
              <a:spLocks/>
            </p:cNvSpPr>
            <p:nvPr/>
          </p:nvSpPr>
          <p:spPr bwMode="ltGray">
            <a:xfrm>
              <a:off x="210" y="1152"/>
              <a:ext cx="5550" cy="3168"/>
            </a:xfrm>
            <a:custGeom>
              <a:avLst/>
              <a:gdLst/>
              <a:ahLst/>
              <a:cxnLst>
                <a:cxn ang="0">
                  <a:pos x="330" y="1764"/>
                </a:cxn>
                <a:cxn ang="0">
                  <a:pos x="0" y="1764"/>
                </a:cxn>
                <a:cxn ang="0">
                  <a:pos x="0" y="3168"/>
                </a:cxn>
                <a:cxn ang="0">
                  <a:pos x="5550" y="3168"/>
                </a:cxn>
                <a:cxn ang="0">
                  <a:pos x="5550" y="0"/>
                </a:cxn>
                <a:cxn ang="0">
                  <a:pos x="330" y="0"/>
                </a:cxn>
                <a:cxn ang="0">
                  <a:pos x="330" y="1764"/>
                </a:cxn>
              </a:cxnLst>
              <a:rect l="0" t="0" r="r" b="b"/>
              <a:pathLst>
                <a:path w="5550" h="3168">
                  <a:moveTo>
                    <a:pt x="330" y="1764"/>
                  </a:moveTo>
                  <a:lnTo>
                    <a:pt x="0" y="1764"/>
                  </a:lnTo>
                  <a:lnTo>
                    <a:pt x="0" y="3168"/>
                  </a:lnTo>
                  <a:lnTo>
                    <a:pt x="5550" y="3168"/>
                  </a:lnTo>
                  <a:lnTo>
                    <a:pt x="5550" y="0"/>
                  </a:lnTo>
                  <a:lnTo>
                    <a:pt x="330" y="0"/>
                  </a:lnTo>
                  <a:lnTo>
                    <a:pt x="330" y="1764"/>
                  </a:lnTo>
                  <a:close/>
                </a:path>
              </a:pathLst>
            </a:custGeom>
            <a:solidFill>
              <a:schemeClr val="bg2">
                <a:alpha val="30000"/>
              </a:schemeClr>
            </a:solidFill>
            <a:ln w="9525">
              <a:noFill/>
              <a:round/>
              <a:headEnd/>
              <a:tailEnd/>
            </a:ln>
          </p:spPr>
          <p:txBody>
            <a:bodyPr/>
            <a:lstStyle/>
            <a:p>
              <a:pPr>
                <a:defRPr/>
              </a:pPr>
              <a:endParaRPr lang="el-GR"/>
            </a:p>
          </p:txBody>
        </p:sp>
        <p:sp>
          <p:nvSpPr>
            <p:cNvPr id="9221" name="Freeform 5"/>
            <p:cNvSpPr>
              <a:spLocks/>
            </p:cNvSpPr>
            <p:nvPr/>
          </p:nvSpPr>
          <p:spPr bwMode="ltGray">
            <a:xfrm>
              <a:off x="528" y="2932"/>
              <a:ext cx="5232" cy="1388"/>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accent2">
                <a:alpha val="0"/>
              </a:schemeClr>
            </a:solidFill>
            <a:ln w="9525">
              <a:noFill/>
              <a:round/>
              <a:headEnd/>
              <a:tailEnd/>
            </a:ln>
          </p:spPr>
          <p:txBody>
            <a:bodyPr/>
            <a:lstStyle/>
            <a:p>
              <a:pPr>
                <a:defRPr/>
              </a:pPr>
              <a:endParaRPr lang="el-GR"/>
            </a:p>
          </p:txBody>
        </p:sp>
        <p:sp>
          <p:nvSpPr>
            <p:cNvPr id="9222" name="Freeform 6"/>
            <p:cNvSpPr>
              <a:spLocks/>
            </p:cNvSpPr>
            <p:nvPr/>
          </p:nvSpPr>
          <p:spPr bwMode="ltGray">
            <a:xfrm>
              <a:off x="528" y="1152"/>
              <a:ext cx="4607"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a:defRPr/>
              </a:pPr>
              <a:endParaRPr lang="el-GR"/>
            </a:p>
          </p:txBody>
        </p:sp>
        <p:sp>
          <p:nvSpPr>
            <p:cNvPr id="9223" name="Freeform 7"/>
            <p:cNvSpPr>
              <a:spLocks/>
            </p:cNvSpPr>
            <p:nvPr/>
          </p:nvSpPr>
          <p:spPr bwMode="ltGray">
            <a:xfrm>
              <a:off x="528" y="1152"/>
              <a:ext cx="29" cy="1785"/>
            </a:xfrm>
            <a:custGeom>
              <a:avLst/>
              <a:gdLst/>
              <a:ahLst/>
              <a:cxnLst>
                <a:cxn ang="0">
                  <a:pos x="0" y="0"/>
                </a:cxn>
                <a:cxn ang="0">
                  <a:pos x="0" y="2161"/>
                </a:cxn>
                <a:cxn ang="0">
                  <a:pos x="29" y="2161"/>
                </a:cxn>
                <a:cxn ang="0">
                  <a:pos x="27" y="27"/>
                </a:cxn>
                <a:cxn ang="0">
                  <a:pos x="0" y="0"/>
                </a:cxn>
                <a:cxn ang="0">
                  <a:pos x="0" y="0"/>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l-GR"/>
            </a:p>
          </p:txBody>
        </p:sp>
        <p:sp>
          <p:nvSpPr>
            <p:cNvPr id="9224" name="Freeform 8"/>
            <p:cNvSpPr>
              <a:spLocks/>
            </p:cNvSpPr>
            <p:nvPr/>
          </p:nvSpPr>
          <p:spPr bwMode="ltGray">
            <a:xfrm>
              <a:off x="527" y="2904"/>
              <a:ext cx="29" cy="1416"/>
            </a:xfrm>
            <a:custGeom>
              <a:avLst/>
              <a:gdLst/>
              <a:ahLst/>
              <a:cxnLst>
                <a:cxn ang="0">
                  <a:pos x="0" y="1416"/>
                </a:cxn>
                <a:cxn ang="0">
                  <a:pos x="29" y="1416"/>
                </a:cxn>
                <a:cxn ang="0">
                  <a:pos x="28" y="24"/>
                </a:cxn>
                <a:cxn ang="0">
                  <a:pos x="0" y="0"/>
                </a:cxn>
                <a:cxn ang="0">
                  <a:pos x="0" y="1416"/>
                </a:cxn>
              </a:cxnLst>
              <a:rect l="0" t="0" r="r" b="b"/>
              <a:pathLst>
                <a:path w="29" h="1416">
                  <a:moveTo>
                    <a:pt x="0" y="1416"/>
                  </a:moveTo>
                  <a:lnTo>
                    <a:pt x="29" y="1416"/>
                  </a:lnTo>
                  <a:lnTo>
                    <a:pt x="28" y="24"/>
                  </a:lnTo>
                  <a:lnTo>
                    <a:pt x="0" y="0"/>
                  </a:lnTo>
                  <a:lnTo>
                    <a:pt x="0" y="1416"/>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pPr>
                <a:defRPr/>
              </a:pPr>
              <a:endParaRPr lang="el-GR"/>
            </a:p>
          </p:txBody>
        </p:sp>
        <p:sp>
          <p:nvSpPr>
            <p:cNvPr id="9225" name="Freeform 9"/>
            <p:cNvSpPr>
              <a:spLocks/>
            </p:cNvSpPr>
            <p:nvPr/>
          </p:nvSpPr>
          <p:spPr bwMode="ltGray">
            <a:xfrm>
              <a:off x="201" y="2904"/>
              <a:ext cx="2879"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a:defRPr/>
              </a:pPr>
              <a:endParaRPr lang="el-GR"/>
            </a:p>
          </p:txBody>
        </p:sp>
        <p:sp>
          <p:nvSpPr>
            <p:cNvPr id="9226" name="Freeform 10"/>
            <p:cNvSpPr>
              <a:spLocks/>
            </p:cNvSpPr>
            <p:nvPr/>
          </p:nvSpPr>
          <p:spPr bwMode="ltGray">
            <a:xfrm>
              <a:off x="201" y="2904"/>
              <a:ext cx="30" cy="1416"/>
            </a:xfrm>
            <a:custGeom>
              <a:avLst/>
              <a:gdLst/>
              <a:ahLst/>
              <a:cxnLst>
                <a:cxn ang="0">
                  <a:pos x="0" y="0"/>
                </a:cxn>
                <a:cxn ang="0">
                  <a:pos x="0" y="1416"/>
                </a:cxn>
                <a:cxn ang="0">
                  <a:pos x="29" y="1416"/>
                </a:cxn>
                <a:cxn ang="0">
                  <a:pos x="30" y="27"/>
                </a:cxn>
                <a:cxn ang="0">
                  <a:pos x="0" y="0"/>
                </a:cxn>
                <a:cxn ang="0">
                  <a:pos x="0" y="0"/>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10001"/>
                  </a:schemeClr>
                </a:gs>
              </a:gsLst>
              <a:lin ang="5400000" scaled="1"/>
            </a:gradFill>
            <a:ln w="9525" cap="flat" cmpd="sng">
              <a:noFill/>
              <a:prstDash val="solid"/>
              <a:round/>
              <a:headEnd type="none" w="med" len="med"/>
              <a:tailEnd type="none" w="med" len="med"/>
            </a:ln>
            <a:effectLst/>
          </p:spPr>
          <p:txBody>
            <a:bodyPr/>
            <a:lstStyle/>
            <a:p>
              <a:pPr>
                <a:defRPr/>
              </a:pPr>
              <a:endParaRPr lang="el-GR"/>
            </a:p>
          </p:txBody>
        </p:sp>
      </p:grpSp>
      <p:sp>
        <p:nvSpPr>
          <p:cNvPr id="9227" name="Rectangle 11"/>
          <p:cNvSpPr>
            <a:spLocks noGrp="1" noChangeArrowheads="1"/>
          </p:cNvSpPr>
          <p:nvPr>
            <p:ph type="dt" sz="half" idx="2"/>
          </p:nvPr>
        </p:nvSpPr>
        <p:spPr bwMode="auto">
          <a:xfrm>
            <a:off x="838200" y="6245225"/>
            <a:ext cx="19018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ffectLst>
                  <a:outerShdw blurRad="38100" dist="38100" dir="2700000" algn="tl">
                    <a:srgbClr val="000000"/>
                  </a:outerShdw>
                </a:effectLst>
              </a:defRPr>
            </a:lvl1pPr>
          </a:lstStyle>
          <a:p>
            <a:pPr>
              <a:defRPr/>
            </a:pPr>
            <a:endParaRPr lang="el-GR"/>
          </a:p>
        </p:txBody>
      </p:sp>
      <p:sp>
        <p:nvSpPr>
          <p:cNvPr id="9228" name="Rectangle 12"/>
          <p:cNvSpPr>
            <a:spLocks noGrp="1" noChangeArrowheads="1"/>
          </p:cNvSpPr>
          <p:nvPr>
            <p:ph type="ftr" sz="quarter" idx="3"/>
          </p:nvPr>
        </p:nvSpPr>
        <p:spPr bwMode="auto">
          <a:xfrm>
            <a:off x="34290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ffectLst>
                  <a:outerShdw blurRad="38100" dist="38100" dir="2700000" algn="tl">
                    <a:srgbClr val="000000"/>
                  </a:outerShdw>
                </a:effectLst>
              </a:defRPr>
            </a:lvl1pPr>
          </a:lstStyle>
          <a:p>
            <a:pPr>
              <a:defRPr/>
            </a:pPr>
            <a:endParaRPr lang="el-GR"/>
          </a:p>
        </p:txBody>
      </p:sp>
      <p:sp>
        <p:nvSpPr>
          <p:cNvPr id="9229" name="Rectangle 13"/>
          <p:cNvSpPr>
            <a:spLocks noGrp="1" noChangeArrowheads="1"/>
          </p:cNvSpPr>
          <p:nvPr>
            <p:ph type="sldNum" sz="quarter" idx="4"/>
          </p:nvPr>
        </p:nvSpPr>
        <p:spPr bwMode="auto">
          <a:xfrm>
            <a:off x="6937375" y="6245225"/>
            <a:ext cx="19018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ffectLst>
                  <a:outerShdw blurRad="38100" dist="38100" dir="2700000" algn="tl">
                    <a:srgbClr val="000000"/>
                  </a:outerShdw>
                </a:effectLst>
              </a:defRPr>
            </a:lvl1pPr>
          </a:lstStyle>
          <a:p>
            <a:pPr>
              <a:defRPr/>
            </a:pPr>
            <a:fld id="{76466638-18E3-438D-8C60-7AE3E5D7B7A4}" type="slidenum">
              <a:rPr lang="el-GR"/>
              <a:pPr>
                <a:defRPr/>
              </a:pPr>
              <a:t>‹#›</a:t>
            </a:fld>
            <a:endParaRPr lang="el-GR"/>
          </a:p>
        </p:txBody>
      </p:sp>
      <p:sp>
        <p:nvSpPr>
          <p:cNvPr id="9230" name="Rectangle 14"/>
          <p:cNvSpPr>
            <a:spLocks noGrp="1" noRot="1" noChangeArrowheads="1"/>
          </p:cNvSpPr>
          <p:nvPr>
            <p:ph type="title"/>
          </p:nvPr>
        </p:nvSpPr>
        <p:spPr bwMode="auto">
          <a:xfrm>
            <a:off x="457200" y="244475"/>
            <a:ext cx="8385175" cy="14319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l-GR" smtClean="0"/>
              <a:t>Κάντε κλικ για επεξεργασία του τίτλου</a:t>
            </a:r>
          </a:p>
        </p:txBody>
      </p:sp>
      <p:sp>
        <p:nvSpPr>
          <p:cNvPr id="9231" name="Rectangle 15"/>
          <p:cNvSpPr>
            <a:spLocks noGrp="1" noRot="1" noChangeArrowheads="1"/>
          </p:cNvSpPr>
          <p:nvPr>
            <p:ph type="body" idx="1"/>
          </p:nvPr>
        </p:nvSpPr>
        <p:spPr bwMode="auto">
          <a:xfrm>
            <a:off x="838200" y="1905000"/>
            <a:ext cx="8007350" cy="419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Tree>
  </p:cSld>
  <p:clrMap bg1="dk2" tx1="lt1" bg2="dk1" tx2="lt2" accent1="accent1" accent2="accent2" accent3="accent3" accent4="accent4" accent5="accent5" accent6="accent6" hlink="hlink" folHlink="folHlink"/>
  <p:sldLayoutIdLst>
    <p:sldLayoutId id="2147483724"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Lst>
  <p:hf sldNum="0" hdr="0" ftr="0" dt="0"/>
  <p:txStyles>
    <p:titleStyle>
      <a:lvl1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2pPr>
      <a:lvl3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3pPr>
      <a:lvl4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4pPr>
      <a:lvl5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Font typeface="Wingdings" pitchFamily="2" charset="2"/>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lr>
          <a:schemeClr val="accent2"/>
        </a:buClr>
        <a:buFont typeface="Wingdings" pitchFamily="2" charset="2"/>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850" y="188913"/>
            <a:ext cx="8569325" cy="1025509"/>
          </a:xfrm>
        </p:spPr>
        <p:txBody>
          <a:bodyPr/>
          <a:lstStyle/>
          <a:p>
            <a:pPr lvl="0" algn="ctr" eaLnBrk="1" hangingPunct="1"/>
            <a:r>
              <a:rPr lang="el-GR" sz="2000"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rPr>
              <a:t>ΕΘΝΙΚΗ ΣΧΟΛΗ ΔΗΜΟΣΙΑΣ ΔΙΟΙΚΗΣΗΣ &amp; ΑΥΤΟΔΙΟΙΚΗΣΗΣ</a:t>
            </a:r>
            <a:br>
              <a:rPr lang="el-GR" sz="2000"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rPr>
            </a:br>
            <a:r>
              <a:rPr lang="el-GR" sz="2000"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rPr>
              <a:t>ΚΣΤ ‘ ΣΕΙΡΑ</a:t>
            </a:r>
            <a:r>
              <a:rPr lang="el-GR" sz="2800" dirty="0" smtClean="0">
                <a:solidFill>
                  <a:srgbClr val="0070C0"/>
                </a:solidFill>
                <a:effectLst>
                  <a:outerShdw blurRad="38100" dist="38100" dir="2700000" algn="tl">
                    <a:srgbClr val="000000">
                      <a:alpha val="43137"/>
                    </a:srgbClr>
                  </a:outerShdw>
                </a:effectLst>
                <a:latin typeface="Calibri" pitchFamily="34" charset="0"/>
                <a:cs typeface="Calibri" pitchFamily="34" charset="0"/>
              </a:rPr>
              <a:t/>
            </a:r>
            <a:br>
              <a:rPr lang="el-GR" sz="2800" dirty="0" smtClean="0">
                <a:solidFill>
                  <a:srgbClr val="0070C0"/>
                </a:solidFill>
                <a:effectLst>
                  <a:outerShdw blurRad="38100" dist="38100" dir="2700000" algn="tl">
                    <a:srgbClr val="000000">
                      <a:alpha val="43137"/>
                    </a:srgbClr>
                  </a:outerShdw>
                </a:effectLst>
                <a:latin typeface="Calibri" pitchFamily="34" charset="0"/>
                <a:cs typeface="Calibri" pitchFamily="34" charset="0"/>
              </a:rPr>
            </a:br>
            <a:endParaRPr lang="el-GR" sz="2000" dirty="0" smtClean="0">
              <a:effectLst/>
              <a:latin typeface="Calibri" pitchFamily="34" charset="0"/>
              <a:cs typeface="Calibri" pitchFamily="34" charset="0"/>
            </a:endParaRPr>
          </a:p>
        </p:txBody>
      </p:sp>
      <p:sp>
        <p:nvSpPr>
          <p:cNvPr id="3075" name="Rectangle 3"/>
          <p:cNvSpPr>
            <a:spLocks noGrp="1" noChangeArrowheads="1"/>
          </p:cNvSpPr>
          <p:nvPr>
            <p:ph type="subTitle" idx="1"/>
          </p:nvPr>
        </p:nvSpPr>
        <p:spPr>
          <a:xfrm>
            <a:off x="571472" y="1428736"/>
            <a:ext cx="8351837" cy="5040313"/>
          </a:xfrm>
        </p:spPr>
        <p:txBody>
          <a:bodyPr/>
          <a:lstStyle/>
          <a:p>
            <a:pPr algn="just" eaLnBrk="1" hangingPunct="1">
              <a:lnSpc>
                <a:spcPct val="125000"/>
              </a:lnSpc>
              <a:spcBef>
                <a:spcPct val="0"/>
              </a:spcBef>
              <a:defRPr/>
            </a:pPr>
            <a:r>
              <a:rPr lang="el-GR" sz="1600" b="1" dirty="0" smtClean="0">
                <a:solidFill>
                  <a:srgbClr val="002060"/>
                </a:solidFill>
                <a:effectLst/>
                <a:latin typeface="Calibri" pitchFamily="34" charset="0"/>
                <a:cs typeface="Calibri" pitchFamily="34" charset="0"/>
              </a:rPr>
              <a:t>ΤΜΗΜΑ </a:t>
            </a:r>
            <a:r>
              <a:rPr lang="el-GR" sz="1600" b="1" dirty="0" smtClean="0">
                <a:solidFill>
                  <a:srgbClr val="002060"/>
                </a:solidFill>
                <a:effectLst/>
                <a:latin typeface="Calibri" pitchFamily="34" charset="0"/>
                <a:cs typeface="Calibri" pitchFamily="34" charset="0"/>
              </a:rPr>
              <a:t>ΥΠΗΡΕΣΙΩΝ ΥΓΕΙΑΣ &amp; ΚΟΙΝΩΝΙΚΗΣ ΦΡΟΝΤΙΔΑΣ</a:t>
            </a:r>
          </a:p>
          <a:p>
            <a:pPr algn="just" eaLnBrk="1" hangingPunct="1">
              <a:lnSpc>
                <a:spcPct val="125000"/>
              </a:lnSpc>
              <a:spcBef>
                <a:spcPct val="0"/>
              </a:spcBef>
              <a:defRPr/>
            </a:pPr>
            <a:r>
              <a:rPr lang="el-GR" sz="1600" b="1" dirty="0" smtClean="0">
                <a:solidFill>
                  <a:srgbClr val="002060"/>
                </a:solidFill>
                <a:effectLst/>
                <a:latin typeface="Calibri" pitchFamily="34" charset="0"/>
                <a:cs typeface="Calibri" pitchFamily="34" charset="0"/>
              </a:rPr>
              <a:t>ΚΑΤΕΥΘΥΝΣΗ: ΥΠΗΡΕΣΙΩΝ ΥΓΕΙΑΣ</a:t>
            </a:r>
          </a:p>
          <a:p>
            <a:pPr algn="just" eaLnBrk="1" hangingPunct="1">
              <a:lnSpc>
                <a:spcPct val="125000"/>
              </a:lnSpc>
              <a:spcBef>
                <a:spcPct val="0"/>
              </a:spcBef>
              <a:defRPr/>
            </a:pPr>
            <a:endParaRPr lang="el-GR" sz="1600" b="1" dirty="0" smtClean="0">
              <a:solidFill>
                <a:srgbClr val="00B0F0"/>
              </a:solidFill>
              <a:effectLst/>
              <a:latin typeface="Calibri" pitchFamily="34" charset="0"/>
              <a:cs typeface="Calibri" pitchFamily="34" charset="0"/>
            </a:endParaRPr>
          </a:p>
          <a:p>
            <a:pPr algn="ctr" eaLnBrk="1" hangingPunct="1">
              <a:lnSpc>
                <a:spcPct val="125000"/>
              </a:lnSpc>
              <a:spcBef>
                <a:spcPct val="0"/>
              </a:spcBef>
              <a:defRPr/>
            </a:pPr>
            <a:endParaRPr lang="el-GR" sz="1600" b="1" i="1" dirty="0" smtClean="0">
              <a:solidFill>
                <a:srgbClr val="C00000"/>
              </a:solidFill>
              <a:latin typeface="Calibri" pitchFamily="34" charset="0"/>
              <a:cs typeface="Calibri" pitchFamily="34" charset="0"/>
            </a:endParaRPr>
          </a:p>
          <a:p>
            <a:pPr algn="ctr" eaLnBrk="1" hangingPunct="1">
              <a:lnSpc>
                <a:spcPct val="125000"/>
              </a:lnSpc>
              <a:spcBef>
                <a:spcPct val="0"/>
              </a:spcBef>
              <a:defRPr/>
            </a:pPr>
            <a:r>
              <a:rPr lang="el-GR" sz="1600" b="1" i="1" dirty="0" smtClean="0">
                <a:solidFill>
                  <a:srgbClr val="C00000"/>
                </a:solidFill>
                <a:latin typeface="Calibri" pitchFamily="34" charset="0"/>
                <a:cs typeface="Calibri" pitchFamily="34" charset="0"/>
              </a:rPr>
              <a:t>«Χρηματοοικονομικό management Υγειονομικών Οργανισμών - ΙΙ»</a:t>
            </a:r>
          </a:p>
          <a:p>
            <a:pPr algn="ctr" eaLnBrk="1" hangingPunct="1">
              <a:lnSpc>
                <a:spcPct val="125000"/>
              </a:lnSpc>
              <a:spcBef>
                <a:spcPct val="0"/>
              </a:spcBef>
              <a:defRPr/>
            </a:pPr>
            <a:r>
              <a:rPr lang="el-GR" sz="1600" b="1" dirty="0" smtClean="0">
                <a:solidFill>
                  <a:srgbClr val="002060"/>
                </a:solidFill>
                <a:latin typeface="Calibri" pitchFamily="34" charset="0"/>
                <a:cs typeface="Calibri" pitchFamily="34" charset="0"/>
              </a:rPr>
              <a:t>ΕΝΟΤΗΤΑ: ΔΗΜΟΣΙΕΣ ΣΥΜΒΑΣΕΙΣ ΜΟΝΑΔΩΝ ΠΑΡΟΧΗΣ ΥΠΗΡΕΣΙΩΝ ΥΓΕΙΑΣ </a:t>
            </a:r>
          </a:p>
          <a:p>
            <a:pPr algn="r" eaLnBrk="1" hangingPunct="1">
              <a:lnSpc>
                <a:spcPct val="125000"/>
              </a:lnSpc>
              <a:spcBef>
                <a:spcPct val="0"/>
              </a:spcBef>
              <a:defRPr/>
            </a:pPr>
            <a:endParaRPr lang="el-GR" sz="1400" dirty="0" smtClean="0">
              <a:latin typeface="Arial" charset="0"/>
            </a:endParaRPr>
          </a:p>
          <a:p>
            <a:pPr algn="r" eaLnBrk="1" hangingPunct="1">
              <a:lnSpc>
                <a:spcPct val="125000"/>
              </a:lnSpc>
              <a:spcBef>
                <a:spcPct val="0"/>
              </a:spcBef>
              <a:defRPr/>
            </a:pPr>
            <a:endParaRPr lang="el-GR" sz="1400" dirty="0" smtClean="0">
              <a:latin typeface="Arial" charset="0"/>
            </a:endParaRPr>
          </a:p>
          <a:p>
            <a:pPr algn="r" eaLnBrk="1" hangingPunct="1">
              <a:lnSpc>
                <a:spcPct val="125000"/>
              </a:lnSpc>
              <a:spcBef>
                <a:spcPct val="0"/>
              </a:spcBef>
              <a:defRPr/>
            </a:pPr>
            <a:endParaRPr lang="el-GR" sz="1400" dirty="0" smtClean="0">
              <a:latin typeface="Arial" charset="0"/>
            </a:endParaRPr>
          </a:p>
          <a:p>
            <a:pPr algn="r" eaLnBrk="1" hangingPunct="1">
              <a:lnSpc>
                <a:spcPct val="125000"/>
              </a:lnSpc>
              <a:spcBef>
                <a:spcPct val="0"/>
              </a:spcBef>
              <a:defRPr/>
            </a:pPr>
            <a:endParaRPr lang="el-GR" sz="1400" dirty="0" smtClean="0">
              <a:latin typeface="Arial" charset="0"/>
            </a:endParaRPr>
          </a:p>
          <a:p>
            <a:pPr algn="r" eaLnBrk="1" hangingPunct="1">
              <a:lnSpc>
                <a:spcPct val="125000"/>
              </a:lnSpc>
              <a:spcBef>
                <a:spcPct val="0"/>
              </a:spcBef>
              <a:defRPr/>
            </a:pPr>
            <a:endParaRPr lang="el-GR" sz="1400" dirty="0" smtClean="0">
              <a:latin typeface="Arial" charset="0"/>
            </a:endParaRPr>
          </a:p>
          <a:p>
            <a:pPr algn="r" eaLnBrk="1" hangingPunct="1">
              <a:lnSpc>
                <a:spcPct val="125000"/>
              </a:lnSpc>
              <a:spcBef>
                <a:spcPct val="0"/>
              </a:spcBef>
              <a:defRPr/>
            </a:pPr>
            <a:r>
              <a:rPr lang="el-GR" sz="1400" dirty="0" smtClean="0">
                <a:latin typeface="Arial" charset="0"/>
              </a:rPr>
              <a:t>Αθήνα Μάιος 20</a:t>
            </a:r>
            <a:r>
              <a:rPr lang="en-US" sz="1400" dirty="0" smtClean="0">
                <a:latin typeface="Arial" charset="0"/>
              </a:rPr>
              <a:t>20</a:t>
            </a:r>
            <a:endParaRPr lang="el-GR" sz="1400" b="1" dirty="0" smtClean="0">
              <a:solidFill>
                <a:schemeClr val="accent2"/>
              </a:solidFill>
              <a:latin typeface="Arial" charset="0"/>
            </a:endParaRPr>
          </a:p>
          <a:p>
            <a:pPr algn="just" eaLnBrk="1" hangingPunct="1">
              <a:lnSpc>
                <a:spcPct val="125000"/>
              </a:lnSpc>
              <a:spcBef>
                <a:spcPct val="0"/>
              </a:spcBef>
              <a:defRPr/>
            </a:pPr>
            <a:r>
              <a:rPr lang="el-GR" sz="1400" u="sng" dirty="0" smtClean="0">
                <a:latin typeface="Arial" charset="0"/>
              </a:rPr>
              <a:t>Εισηγήτρια</a:t>
            </a:r>
            <a:r>
              <a:rPr lang="el-GR" sz="1400" dirty="0" smtClean="0">
                <a:latin typeface="Arial" charset="0"/>
              </a:rPr>
              <a:t>: 				</a:t>
            </a:r>
          </a:p>
          <a:p>
            <a:pPr algn="just" eaLnBrk="1" hangingPunct="1">
              <a:lnSpc>
                <a:spcPct val="125000"/>
              </a:lnSpc>
              <a:spcBef>
                <a:spcPct val="0"/>
              </a:spcBef>
              <a:defRPr/>
            </a:pPr>
            <a:r>
              <a:rPr lang="el-GR" sz="1400" dirty="0" smtClean="0">
                <a:latin typeface="Arial" charset="0"/>
              </a:rPr>
              <a:t>Α. </a:t>
            </a:r>
            <a:r>
              <a:rPr lang="el-GR" sz="1400" dirty="0" err="1" smtClean="0">
                <a:latin typeface="Arial" charset="0"/>
              </a:rPr>
              <a:t>Γεροστάθου</a:t>
            </a:r>
            <a:endParaRPr lang="el-GR" sz="1600" b="1" dirty="0" smtClean="0">
              <a:solidFill>
                <a:srgbClr val="FF0000"/>
              </a:solidFill>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323850" y="115888"/>
            <a:ext cx="8569325" cy="649287"/>
          </a:xfrm>
        </p:spPr>
        <p:txBody>
          <a:bodyPr/>
          <a:lstStyle/>
          <a:p>
            <a:pPr eaLnBrk="1" hangingPunct="1"/>
            <a:r>
              <a:rPr lang="el-GR" sz="1600" smtClean="0">
                <a:effectLst/>
                <a:latin typeface="Arial" charset="0"/>
              </a:rPr>
              <a:t>ΤΜΗΜΑ IV ΕΙΔΙΚΑ ΚΑΘΕΣΤΩΤΑ ΣΥΜΒΑΣΕΩΝ, ΕΝΟΤΗΤΑ 1 ΚΟΙΝΩΝΙΚΕΣ &amp; ΑΛΛΕΣ ΕΙΔΙΚΕΣ ΥΠΗΡΕΣΙΕΣ, (άρθρα 107-110)</a:t>
            </a:r>
          </a:p>
        </p:txBody>
      </p:sp>
      <p:sp>
        <p:nvSpPr>
          <p:cNvPr id="22531" name="Rectangle 3"/>
          <p:cNvSpPr>
            <a:spLocks noGrp="1" noChangeArrowheads="1"/>
          </p:cNvSpPr>
          <p:nvPr>
            <p:ph type="subTitle" idx="1"/>
          </p:nvPr>
        </p:nvSpPr>
        <p:spPr>
          <a:xfrm>
            <a:off x="395288" y="765175"/>
            <a:ext cx="8424862" cy="5832475"/>
          </a:xfrm>
        </p:spPr>
        <p:txBody>
          <a:bodyPr/>
          <a:lstStyle/>
          <a:p>
            <a:pPr marL="180975" indent="-180975" algn="ctr" eaLnBrk="1" hangingPunct="1">
              <a:lnSpc>
                <a:spcPct val="150000"/>
              </a:lnSpc>
              <a:spcBef>
                <a:spcPct val="0"/>
              </a:spcBef>
              <a:defRPr/>
            </a:pPr>
            <a:r>
              <a:rPr lang="fr-CA" sz="1600" b="1" dirty="0" smtClean="0">
                <a:solidFill>
                  <a:srgbClr val="FF0000"/>
                </a:solidFill>
              </a:rPr>
              <a:t>Άρθρο 110 Αποκλειστικές συμβάσεις για ορισμένες υπηρεσίες</a:t>
            </a:r>
            <a:r>
              <a:rPr lang="el-GR" sz="1600" b="1" dirty="0" smtClean="0">
                <a:solidFill>
                  <a:srgbClr val="FF0000"/>
                </a:solidFill>
              </a:rPr>
              <a:t> </a:t>
            </a:r>
          </a:p>
          <a:p>
            <a:pPr marL="180975" indent="-180975" algn="just" eaLnBrk="1" hangingPunct="1">
              <a:lnSpc>
                <a:spcPct val="160000"/>
              </a:lnSpc>
              <a:spcBef>
                <a:spcPct val="0"/>
              </a:spcBef>
              <a:buFont typeface="Wingdings" pitchFamily="2" charset="2"/>
              <a:buChar char="§"/>
              <a:defRPr/>
            </a:pPr>
            <a:r>
              <a:rPr lang="el-GR" sz="2000" dirty="0" smtClean="0">
                <a:effectLst/>
              </a:rPr>
              <a:t>Καθορισμός όρων &amp; προϋποθέσεων για την παραχώρηση κατ’ αποκλειστικότητα συμμετοχής σε </a:t>
            </a:r>
            <a:r>
              <a:rPr lang="el-GR" sz="2000" dirty="0" err="1" smtClean="0">
                <a:effectLst/>
              </a:rPr>
              <a:t>ΚοινΣΕΠ</a:t>
            </a:r>
            <a:r>
              <a:rPr lang="el-GR" sz="2000" dirty="0" smtClean="0">
                <a:effectLst/>
              </a:rPr>
              <a:t>, εγγεγραμμένες στο </a:t>
            </a:r>
            <a:r>
              <a:rPr lang="el-GR" sz="2000" dirty="0" smtClean="0">
                <a:solidFill>
                  <a:srgbClr val="FF0000"/>
                </a:solidFill>
                <a:effectLst/>
              </a:rPr>
              <a:t>Μητρώο Κοινωνικής Επιχειρηματικότητας της </a:t>
            </a:r>
            <a:r>
              <a:rPr lang="en-US" sz="2000" dirty="0" smtClean="0">
                <a:solidFill>
                  <a:srgbClr val="FF0000"/>
                </a:solidFill>
                <a:effectLst/>
              </a:rPr>
              <a:t>§</a:t>
            </a:r>
            <a:r>
              <a:rPr lang="el-GR" sz="2000" dirty="0" smtClean="0">
                <a:solidFill>
                  <a:srgbClr val="FF0000"/>
                </a:solidFill>
                <a:effectLst/>
              </a:rPr>
              <a:t>1, άρθρ.14 του ν. 4019/2001</a:t>
            </a:r>
            <a:r>
              <a:rPr lang="el-GR" sz="2000" dirty="0" smtClean="0">
                <a:effectLst/>
              </a:rPr>
              <a:t>, κατά τη διαδικασία σύναψης συγκεκριμένων υγειονομικών, κοινωνικών &amp; πολιτιστικών υπηρεσιών.</a:t>
            </a:r>
          </a:p>
          <a:p>
            <a:pPr marL="180975" indent="-180975" algn="just" eaLnBrk="1" hangingPunct="1">
              <a:lnSpc>
                <a:spcPct val="160000"/>
              </a:lnSpc>
              <a:spcBef>
                <a:spcPct val="0"/>
              </a:spcBef>
              <a:buFont typeface="Wingdings" pitchFamily="2" charset="2"/>
              <a:buChar char="§"/>
              <a:defRPr/>
            </a:pPr>
            <a:r>
              <a:rPr lang="el-GR" sz="2000" dirty="0" smtClean="0">
                <a:effectLst/>
              </a:rPr>
              <a:t>Δημοσίευση πρόσκλησης για επιλογή Αναδόχων μεταξύ των </a:t>
            </a:r>
            <a:r>
              <a:rPr lang="el-GR" sz="2000" dirty="0" err="1" smtClean="0">
                <a:effectLst/>
              </a:rPr>
              <a:t>ΚοινΣΕΠ</a:t>
            </a:r>
            <a:r>
              <a:rPr lang="el-GR" sz="2000" dirty="0" smtClean="0">
                <a:effectLst/>
              </a:rPr>
              <a:t> [απευθύνεται στο σύνολο αυτών, μνεία άρθρ. 110 σε προκήρυξη]</a:t>
            </a:r>
          </a:p>
          <a:p>
            <a:pPr marL="180975" indent="-180975" algn="just" eaLnBrk="1" hangingPunct="1">
              <a:lnSpc>
                <a:spcPct val="160000"/>
              </a:lnSpc>
              <a:spcBef>
                <a:spcPct val="0"/>
              </a:spcBef>
              <a:buFont typeface="Wingdings" pitchFamily="2" charset="2"/>
              <a:buChar char="§"/>
              <a:defRPr/>
            </a:pPr>
            <a:r>
              <a:rPr lang="el-GR" sz="2000" dirty="0" smtClean="0">
                <a:effectLst/>
              </a:rPr>
              <a:t>Μέγιστη διάρκεια σύμβασης: έως 3 έτη.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323850" y="188913"/>
            <a:ext cx="8569325" cy="719137"/>
          </a:xfrm>
        </p:spPr>
        <p:txBody>
          <a:bodyPr/>
          <a:lstStyle/>
          <a:p>
            <a:pPr eaLnBrk="1" hangingPunct="1"/>
            <a:r>
              <a:rPr lang="el-GR" sz="1600" smtClean="0">
                <a:effectLst/>
                <a:latin typeface="Arial" charset="0"/>
              </a:rPr>
              <a:t>ΤΜΗΜΑ IV ΕΙΔΙΚΑ ΚΑΘΕΣΤΩΤΑ ΣΥΜΒΑΣΕΩΝ</a:t>
            </a:r>
            <a:br>
              <a:rPr lang="el-GR" sz="1600" smtClean="0">
                <a:effectLst/>
                <a:latin typeface="Arial" charset="0"/>
              </a:rPr>
            </a:br>
            <a:r>
              <a:rPr lang="el-GR" sz="1600" smtClean="0">
                <a:effectLst/>
                <a:latin typeface="Arial" charset="0"/>
              </a:rPr>
              <a:t>ΕΝΟΤΗΤΑ 2 Κανόνες που διέπουν τους διαγωνισμούς μελετών</a:t>
            </a:r>
            <a:br>
              <a:rPr lang="el-GR" sz="1600" smtClean="0">
                <a:effectLst/>
                <a:latin typeface="Arial" charset="0"/>
              </a:rPr>
            </a:br>
            <a:r>
              <a:rPr lang="el-GR" sz="1600" smtClean="0">
                <a:effectLst/>
                <a:latin typeface="Arial" charset="0"/>
              </a:rPr>
              <a:t>(άρθρα 111-115)</a:t>
            </a:r>
          </a:p>
        </p:txBody>
      </p:sp>
      <p:sp>
        <p:nvSpPr>
          <p:cNvPr id="23555" name="Rectangle 3"/>
          <p:cNvSpPr>
            <a:spLocks noGrp="1" noChangeArrowheads="1"/>
          </p:cNvSpPr>
          <p:nvPr>
            <p:ph type="subTitle" idx="1"/>
          </p:nvPr>
        </p:nvSpPr>
        <p:spPr>
          <a:xfrm>
            <a:off x="395288" y="1052513"/>
            <a:ext cx="8424862" cy="5545137"/>
          </a:xfrm>
        </p:spPr>
        <p:txBody>
          <a:bodyPr/>
          <a:lstStyle/>
          <a:p>
            <a:pPr marL="577850" indent="-577850" algn="ctr" eaLnBrk="1" hangingPunct="1">
              <a:lnSpc>
                <a:spcPct val="150000"/>
              </a:lnSpc>
              <a:spcBef>
                <a:spcPct val="0"/>
              </a:spcBef>
              <a:defRPr/>
            </a:pPr>
            <a:r>
              <a:rPr lang="fr-CA" sz="1600" b="1" u="sng" dirty="0" smtClean="0">
                <a:solidFill>
                  <a:srgbClr val="FF0000"/>
                </a:solidFill>
              </a:rPr>
              <a:t>Άρθρο 11</a:t>
            </a:r>
            <a:r>
              <a:rPr lang="el-GR" sz="1600" b="1" u="sng" dirty="0" smtClean="0">
                <a:solidFill>
                  <a:srgbClr val="FF0000"/>
                </a:solidFill>
              </a:rPr>
              <a:t>1</a:t>
            </a:r>
            <a:r>
              <a:rPr lang="fr-CA" sz="1600" b="1" u="sng" dirty="0" smtClean="0">
                <a:solidFill>
                  <a:srgbClr val="FF0000"/>
                </a:solidFill>
              </a:rPr>
              <a:t> Πεδίο εφαρμογής</a:t>
            </a:r>
            <a:endParaRPr lang="el-GR" sz="800" dirty="0" smtClean="0">
              <a:solidFill>
                <a:srgbClr val="FF0000"/>
              </a:solidFill>
            </a:endParaRPr>
          </a:p>
          <a:p>
            <a:pPr marL="577850" indent="-577850" algn="just" eaLnBrk="1" hangingPunct="1">
              <a:lnSpc>
                <a:spcPct val="150000"/>
              </a:lnSpc>
              <a:spcBef>
                <a:spcPct val="0"/>
              </a:spcBef>
              <a:defRPr/>
            </a:pPr>
            <a:r>
              <a:rPr lang="el-GR" sz="2000" dirty="0" smtClean="0">
                <a:effectLst/>
              </a:rPr>
              <a:t>Τα άρθρα 112-115 εφαρμόζονται σε:</a:t>
            </a:r>
          </a:p>
          <a:p>
            <a:pPr marL="577850" indent="-577850" algn="just" eaLnBrk="1" hangingPunct="1">
              <a:lnSpc>
                <a:spcPct val="150000"/>
              </a:lnSpc>
              <a:spcBef>
                <a:spcPct val="0"/>
              </a:spcBef>
              <a:buFont typeface="Wingdings" pitchFamily="2" charset="2"/>
              <a:buAutoNum type="romanLcPeriod"/>
              <a:defRPr/>
            </a:pPr>
            <a:r>
              <a:rPr lang="el-GR" sz="2000" dirty="0" smtClean="0">
                <a:solidFill>
                  <a:schemeClr val="tx2"/>
                </a:solidFill>
                <a:effectLst/>
              </a:rPr>
              <a:t>διαγωνισμούς μελετών που </a:t>
            </a:r>
            <a:r>
              <a:rPr lang="el-GR" sz="2000" dirty="0" smtClean="0">
                <a:solidFill>
                  <a:schemeClr val="folHlink"/>
                </a:solidFill>
                <a:effectLst/>
              </a:rPr>
              <a:t>διοργανώνονται στο πλαίσιο διαδικασίας ανάθεσης ΔΣ υπηρεσιών</a:t>
            </a:r>
            <a:r>
              <a:rPr lang="el-GR" sz="2000" dirty="0" smtClean="0">
                <a:effectLst/>
              </a:rPr>
              <a:t> </a:t>
            </a:r>
          </a:p>
          <a:p>
            <a:pPr marL="577850" indent="-577850" algn="just" eaLnBrk="1" hangingPunct="1">
              <a:lnSpc>
                <a:spcPct val="150000"/>
              </a:lnSpc>
              <a:spcBef>
                <a:spcPct val="0"/>
              </a:spcBef>
              <a:buFont typeface="Wingdings" pitchFamily="2" charset="2"/>
              <a:buAutoNum type="romanLcPeriod"/>
              <a:defRPr/>
            </a:pPr>
            <a:r>
              <a:rPr lang="el-GR" sz="2000" dirty="0" smtClean="0">
                <a:effectLst/>
              </a:rPr>
              <a:t>διαγωνισμούς μελετών με </a:t>
            </a:r>
            <a:r>
              <a:rPr lang="el-GR" sz="2000" dirty="0" smtClean="0">
                <a:solidFill>
                  <a:schemeClr val="folHlink"/>
                </a:solidFill>
                <a:effectLst/>
              </a:rPr>
              <a:t>βραβεία συμμετοχής ή/&amp; καταβολή χρηματικού ποσού στους συμμετέχοντες</a:t>
            </a:r>
            <a:r>
              <a:rPr lang="el-GR" sz="2000" dirty="0" smtClean="0">
                <a:effectLst/>
              </a:rPr>
              <a:t>.</a:t>
            </a:r>
          </a:p>
          <a:p>
            <a:pPr marL="577850" indent="-577850" algn="just" eaLnBrk="1" hangingPunct="1">
              <a:lnSpc>
                <a:spcPct val="150000"/>
              </a:lnSpc>
              <a:spcBef>
                <a:spcPct val="0"/>
              </a:spcBef>
              <a:buFont typeface="Wingdings" pitchFamily="2" charset="2"/>
              <a:buChar char="Ø"/>
              <a:defRPr/>
            </a:pPr>
            <a:r>
              <a:rPr lang="el-GR" sz="2000" dirty="0" smtClean="0">
                <a:effectLst/>
              </a:rPr>
              <a:t>Τρόπος προσδιορισμού των κατώτατων ορίων: </a:t>
            </a:r>
            <a:r>
              <a:rPr lang="el-GR" sz="2000" dirty="0" smtClean="0">
                <a:solidFill>
                  <a:schemeClr val="folHlink"/>
                </a:solidFill>
                <a:effectLst/>
              </a:rPr>
              <a:t>άρθρο 5 +</a:t>
            </a:r>
            <a:r>
              <a:rPr lang="el-GR" sz="2000" dirty="0" smtClean="0">
                <a:effectLst/>
              </a:rPr>
              <a:t> υπολογισμός με </a:t>
            </a:r>
            <a:r>
              <a:rPr lang="el-GR" sz="2400" dirty="0" smtClean="0">
                <a:effectLst/>
              </a:rPr>
              <a:t>βάση την εκτιμώμενη αξία, χωρίς ΦΠΑ, της ΔΣ Π.Υ., + τυχόν βραβεία ή χρηματικά ποσά για τους συμμετέχοντες.</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323850" y="188913"/>
            <a:ext cx="8569325" cy="719137"/>
          </a:xfrm>
        </p:spPr>
        <p:txBody>
          <a:bodyPr/>
          <a:lstStyle/>
          <a:p>
            <a:pPr eaLnBrk="1" hangingPunct="1"/>
            <a:r>
              <a:rPr lang="el-GR" sz="1600" smtClean="0">
                <a:effectLst/>
                <a:latin typeface="Arial" charset="0"/>
              </a:rPr>
              <a:t>ΤΜΗΜΑ IV ΕΙΔΙΚΑ ΚΑΘΕΣΤΩΤΑ ΣΥΜΒΑΣΕΩΝ</a:t>
            </a:r>
            <a:br>
              <a:rPr lang="el-GR" sz="1600" smtClean="0">
                <a:effectLst/>
                <a:latin typeface="Arial" charset="0"/>
              </a:rPr>
            </a:br>
            <a:r>
              <a:rPr lang="el-GR" sz="1600" smtClean="0">
                <a:effectLst/>
                <a:latin typeface="Arial" charset="0"/>
              </a:rPr>
              <a:t>ΕΝΟΤΗΤΑ 2 Κανόνες που διέπουν τους διαγωνισμούς μελετών</a:t>
            </a:r>
            <a:br>
              <a:rPr lang="el-GR" sz="1600" smtClean="0">
                <a:effectLst/>
                <a:latin typeface="Arial" charset="0"/>
              </a:rPr>
            </a:br>
            <a:r>
              <a:rPr lang="el-GR" sz="1600" smtClean="0">
                <a:effectLst/>
                <a:latin typeface="Arial" charset="0"/>
              </a:rPr>
              <a:t>(άρθρα 111-115)</a:t>
            </a:r>
          </a:p>
        </p:txBody>
      </p:sp>
      <p:sp>
        <p:nvSpPr>
          <p:cNvPr id="23555" name="Rectangle 3"/>
          <p:cNvSpPr>
            <a:spLocks noGrp="1" noChangeArrowheads="1"/>
          </p:cNvSpPr>
          <p:nvPr>
            <p:ph type="subTitle" idx="1"/>
          </p:nvPr>
        </p:nvSpPr>
        <p:spPr>
          <a:xfrm>
            <a:off x="500034" y="1214422"/>
            <a:ext cx="8320116" cy="4572032"/>
          </a:xfrm>
        </p:spPr>
        <p:txBody>
          <a:bodyPr/>
          <a:lstStyle/>
          <a:p>
            <a:pPr marL="577850" indent="-577850" algn="ctr" eaLnBrk="1" hangingPunct="1">
              <a:lnSpc>
                <a:spcPct val="150000"/>
              </a:lnSpc>
              <a:spcBef>
                <a:spcPct val="0"/>
              </a:spcBef>
              <a:defRPr/>
            </a:pPr>
            <a:r>
              <a:rPr lang="fr-CA" sz="1600" b="1" u="sng" dirty="0" smtClean="0">
                <a:solidFill>
                  <a:srgbClr val="FF0000"/>
                </a:solidFill>
              </a:rPr>
              <a:t>Άρθρο 11</a:t>
            </a:r>
            <a:r>
              <a:rPr lang="el-GR" sz="1600" b="1" u="sng" dirty="0" smtClean="0">
                <a:solidFill>
                  <a:srgbClr val="FF0000"/>
                </a:solidFill>
              </a:rPr>
              <a:t>1</a:t>
            </a:r>
            <a:r>
              <a:rPr lang="fr-CA" sz="1600" b="1" u="sng" dirty="0" smtClean="0">
                <a:solidFill>
                  <a:srgbClr val="FF0000"/>
                </a:solidFill>
              </a:rPr>
              <a:t> Πεδίο εφαρμογής</a:t>
            </a:r>
            <a:endParaRPr lang="el-GR" sz="800" dirty="0" smtClean="0">
              <a:solidFill>
                <a:srgbClr val="FF0000"/>
              </a:solidFill>
            </a:endParaRPr>
          </a:p>
          <a:p>
            <a:pPr marL="577850" indent="-577850" algn="just" eaLnBrk="1" hangingPunct="1">
              <a:lnSpc>
                <a:spcPct val="150000"/>
              </a:lnSpc>
              <a:spcBef>
                <a:spcPct val="0"/>
              </a:spcBef>
              <a:defRPr/>
            </a:pPr>
            <a:r>
              <a:rPr lang="el-GR" sz="2000" dirty="0" smtClean="0">
                <a:effectLst/>
              </a:rPr>
              <a:t>Τα άρθρα 112-115 εφαρμόζονται σε:</a:t>
            </a:r>
          </a:p>
          <a:p>
            <a:pPr marL="577850" indent="-577850" algn="just" eaLnBrk="1" hangingPunct="1">
              <a:lnSpc>
                <a:spcPct val="150000"/>
              </a:lnSpc>
              <a:spcBef>
                <a:spcPct val="0"/>
              </a:spcBef>
              <a:buFont typeface="Wingdings" pitchFamily="2" charset="2"/>
              <a:buAutoNum type="romanLcPeriod"/>
              <a:defRPr/>
            </a:pPr>
            <a:r>
              <a:rPr lang="el-GR" sz="2000" dirty="0" smtClean="0">
                <a:solidFill>
                  <a:schemeClr val="tx2"/>
                </a:solidFill>
                <a:effectLst/>
              </a:rPr>
              <a:t>διαγωνισμούς μελετών που </a:t>
            </a:r>
            <a:r>
              <a:rPr lang="el-GR" sz="2000" dirty="0" smtClean="0">
                <a:solidFill>
                  <a:schemeClr val="folHlink"/>
                </a:solidFill>
                <a:effectLst/>
              </a:rPr>
              <a:t>διοργανώνονται στο πλαίσιο διαδικασίας ανάθεσης ΔΣ υπηρεσιών</a:t>
            </a:r>
            <a:r>
              <a:rPr lang="el-GR" sz="2000" dirty="0" smtClean="0">
                <a:effectLst/>
              </a:rPr>
              <a:t> </a:t>
            </a:r>
          </a:p>
          <a:p>
            <a:pPr marL="577850" indent="-577850" algn="just" eaLnBrk="1" hangingPunct="1">
              <a:lnSpc>
                <a:spcPct val="150000"/>
              </a:lnSpc>
              <a:spcBef>
                <a:spcPct val="0"/>
              </a:spcBef>
              <a:buFont typeface="Wingdings" pitchFamily="2" charset="2"/>
              <a:buAutoNum type="romanLcPeriod"/>
              <a:defRPr/>
            </a:pPr>
            <a:r>
              <a:rPr lang="el-GR" sz="2000" dirty="0" smtClean="0">
                <a:effectLst/>
              </a:rPr>
              <a:t>διαγωνισμούς μελετών με </a:t>
            </a:r>
            <a:r>
              <a:rPr lang="el-GR" sz="2000" dirty="0" smtClean="0">
                <a:solidFill>
                  <a:schemeClr val="folHlink"/>
                </a:solidFill>
                <a:effectLst/>
              </a:rPr>
              <a:t>βραβεία συμμετοχής ή/&amp; καταβολή χρηματικού ποσού στους συμμετέχοντες</a:t>
            </a:r>
            <a:r>
              <a:rPr lang="el-GR" sz="2000" dirty="0" smtClean="0">
                <a:effectLst/>
              </a:rPr>
              <a: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323850" y="188913"/>
            <a:ext cx="8569325" cy="719137"/>
          </a:xfrm>
        </p:spPr>
        <p:txBody>
          <a:bodyPr/>
          <a:lstStyle/>
          <a:p>
            <a:pPr eaLnBrk="1" hangingPunct="1"/>
            <a:r>
              <a:rPr lang="el-GR" sz="1600" smtClean="0">
                <a:effectLst/>
                <a:latin typeface="Arial" charset="0"/>
              </a:rPr>
              <a:t>ΤΜΗΜΑ IV ΕΙΔΙΚΑ ΚΑΘΕΣΤΩΤΑ ΣΥΜΒΑΣΕΩΝ</a:t>
            </a:r>
            <a:br>
              <a:rPr lang="el-GR" sz="1600" smtClean="0">
                <a:effectLst/>
                <a:latin typeface="Arial" charset="0"/>
              </a:rPr>
            </a:br>
            <a:r>
              <a:rPr lang="el-GR" sz="1600" smtClean="0">
                <a:effectLst/>
                <a:latin typeface="Arial" charset="0"/>
              </a:rPr>
              <a:t>ΕΝΟΤΗΤΑ 2 Κανόνες που διέπουν τους διαγωνισμούς μελετών</a:t>
            </a:r>
            <a:br>
              <a:rPr lang="el-GR" sz="1600" smtClean="0">
                <a:effectLst/>
                <a:latin typeface="Arial" charset="0"/>
              </a:rPr>
            </a:br>
            <a:r>
              <a:rPr lang="el-GR" sz="1600" smtClean="0">
                <a:effectLst/>
                <a:latin typeface="Arial" charset="0"/>
              </a:rPr>
              <a:t>(άρθρα 111-115)</a:t>
            </a:r>
          </a:p>
        </p:txBody>
      </p:sp>
      <p:sp>
        <p:nvSpPr>
          <p:cNvPr id="23555" name="Rectangle 3"/>
          <p:cNvSpPr>
            <a:spLocks noGrp="1" noChangeArrowheads="1"/>
          </p:cNvSpPr>
          <p:nvPr>
            <p:ph type="subTitle" idx="1"/>
          </p:nvPr>
        </p:nvSpPr>
        <p:spPr>
          <a:xfrm>
            <a:off x="395288" y="1052513"/>
            <a:ext cx="8424862" cy="5545137"/>
          </a:xfrm>
        </p:spPr>
        <p:txBody>
          <a:bodyPr/>
          <a:lstStyle/>
          <a:p>
            <a:pPr marL="577850" indent="-577850" algn="ctr" eaLnBrk="1" hangingPunct="1">
              <a:lnSpc>
                <a:spcPct val="150000"/>
              </a:lnSpc>
              <a:spcBef>
                <a:spcPct val="0"/>
              </a:spcBef>
              <a:defRPr/>
            </a:pPr>
            <a:r>
              <a:rPr lang="fr-CA" sz="1600" b="1" u="sng" dirty="0" smtClean="0">
                <a:solidFill>
                  <a:srgbClr val="FF0000"/>
                </a:solidFill>
              </a:rPr>
              <a:t>Άρθρο 11</a:t>
            </a:r>
            <a:r>
              <a:rPr lang="el-GR" sz="1600" b="1" u="sng" dirty="0" smtClean="0">
                <a:solidFill>
                  <a:srgbClr val="FF0000"/>
                </a:solidFill>
              </a:rPr>
              <a:t>1</a:t>
            </a:r>
            <a:r>
              <a:rPr lang="fr-CA" sz="1600" b="1" u="sng" dirty="0" smtClean="0">
                <a:solidFill>
                  <a:srgbClr val="FF0000"/>
                </a:solidFill>
              </a:rPr>
              <a:t> Πεδίο εφαρμογής</a:t>
            </a:r>
            <a:endParaRPr lang="el-GR" sz="1600" b="1" u="sng" dirty="0" smtClean="0">
              <a:solidFill>
                <a:srgbClr val="FF0000"/>
              </a:solidFill>
            </a:endParaRPr>
          </a:p>
          <a:p>
            <a:pPr marL="577850" indent="-577850" algn="ctr" eaLnBrk="1" hangingPunct="1">
              <a:lnSpc>
                <a:spcPct val="150000"/>
              </a:lnSpc>
              <a:spcBef>
                <a:spcPct val="0"/>
              </a:spcBef>
              <a:defRPr/>
            </a:pPr>
            <a:endParaRPr lang="el-GR" sz="800" dirty="0" smtClean="0">
              <a:solidFill>
                <a:srgbClr val="FF0000"/>
              </a:solidFill>
            </a:endParaRPr>
          </a:p>
          <a:p>
            <a:pPr marL="577850" indent="-577850" algn="just" eaLnBrk="1" hangingPunct="1">
              <a:lnSpc>
                <a:spcPct val="150000"/>
              </a:lnSpc>
              <a:spcBef>
                <a:spcPct val="0"/>
              </a:spcBef>
              <a:buFont typeface="Wingdings" pitchFamily="2" charset="2"/>
              <a:buChar char="v"/>
              <a:defRPr/>
            </a:pPr>
            <a:r>
              <a:rPr lang="el-GR" sz="2000" dirty="0" smtClean="0">
                <a:effectLst/>
              </a:rPr>
              <a:t>Διαγωνισμοί μελετών με </a:t>
            </a:r>
            <a:r>
              <a:rPr lang="el-GR" sz="2000" dirty="0" smtClean="0">
                <a:solidFill>
                  <a:schemeClr val="folHlink"/>
                </a:solidFill>
                <a:effectLst/>
              </a:rPr>
              <a:t>βραβεία συμμετοχής ή/&amp; καταβολή χρηματικού ποσού στους συμμετέχοντες</a:t>
            </a:r>
            <a:r>
              <a:rPr lang="el-GR" sz="2000" dirty="0" smtClean="0">
                <a:effectLst/>
              </a:rPr>
              <a:t>: </a:t>
            </a:r>
            <a:r>
              <a:rPr lang="el-GR" sz="2000" dirty="0" smtClean="0"/>
              <a:t>με απόφαση του Υπουργού Περιβάλλοντος και Ενέργειας, εξειδικεύονται οι μελέτες ιδιαίτερης κοινωνικής, αρχιτεκτονικής, πολεοδομικής &amp; περιβαλλοντικής σημασίας για τις οποίες διενεργείται αρχιτεκτονικός διαγωνισμός και καθορίζονται οι λεπτομέρειες που αφορούν στη διαδικασία προκήρυξης και διενέργειας του διαγωνισμού.</a:t>
            </a:r>
            <a:endParaRPr lang="el-GR" sz="2000" dirty="0" smtClean="0">
              <a:effectLs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a:xfrm>
            <a:off x="323850" y="188913"/>
            <a:ext cx="8569325" cy="719137"/>
          </a:xfrm>
        </p:spPr>
        <p:txBody>
          <a:bodyPr/>
          <a:lstStyle/>
          <a:p>
            <a:pPr eaLnBrk="1" hangingPunct="1"/>
            <a:r>
              <a:rPr lang="el-GR" sz="1600" smtClean="0">
                <a:effectLst/>
                <a:latin typeface="Arial" charset="0"/>
              </a:rPr>
              <a:t>ΤΜΗΜΑ IV ΕΙΔΙΚΑ ΚΑΘΕΣΤΩΤΑ ΣΥΜΒΑΣΕΩΝ</a:t>
            </a:r>
            <a:br>
              <a:rPr lang="el-GR" sz="1600" smtClean="0">
                <a:effectLst/>
                <a:latin typeface="Arial" charset="0"/>
              </a:rPr>
            </a:br>
            <a:r>
              <a:rPr lang="el-GR" sz="1600" smtClean="0">
                <a:effectLst/>
                <a:latin typeface="Arial" charset="0"/>
              </a:rPr>
              <a:t>ΕΝΟΤΗΤΑ 2 Κανόνες που διέπουν τους διαγωνισμούς μελετών</a:t>
            </a:r>
            <a:br>
              <a:rPr lang="el-GR" sz="1600" smtClean="0">
                <a:effectLst/>
                <a:latin typeface="Arial" charset="0"/>
              </a:rPr>
            </a:br>
            <a:r>
              <a:rPr lang="el-GR" sz="1600" smtClean="0">
                <a:effectLst/>
                <a:latin typeface="Arial" charset="0"/>
              </a:rPr>
              <a:t>(άρθρα 111-115)</a:t>
            </a:r>
          </a:p>
        </p:txBody>
      </p:sp>
      <p:sp>
        <p:nvSpPr>
          <p:cNvPr id="24579" name="Rectangle 3"/>
          <p:cNvSpPr>
            <a:spLocks noGrp="1" noChangeArrowheads="1"/>
          </p:cNvSpPr>
          <p:nvPr>
            <p:ph type="subTitle" idx="1"/>
          </p:nvPr>
        </p:nvSpPr>
        <p:spPr>
          <a:xfrm>
            <a:off x="395288" y="1052513"/>
            <a:ext cx="8424862" cy="5545137"/>
          </a:xfrm>
        </p:spPr>
        <p:txBody>
          <a:bodyPr/>
          <a:lstStyle/>
          <a:p>
            <a:pPr marL="660400" indent="-660400" algn="ctr" eaLnBrk="1" hangingPunct="1">
              <a:defRPr/>
            </a:pPr>
            <a:r>
              <a:rPr lang="fr-CA" sz="2000" b="1" u="sng" dirty="0" smtClean="0">
                <a:solidFill>
                  <a:srgbClr val="FF0000"/>
                </a:solidFill>
              </a:rPr>
              <a:t>Άρθρο 11</a:t>
            </a:r>
            <a:r>
              <a:rPr lang="el-GR" sz="2000" b="1" u="sng" dirty="0" smtClean="0">
                <a:solidFill>
                  <a:srgbClr val="FF0000"/>
                </a:solidFill>
              </a:rPr>
              <a:t>2</a:t>
            </a:r>
            <a:r>
              <a:rPr lang="fr-CA" sz="2000" b="1" u="sng" dirty="0" smtClean="0">
                <a:solidFill>
                  <a:srgbClr val="FF0000"/>
                </a:solidFill>
              </a:rPr>
              <a:t> Προκηρύξεις </a:t>
            </a:r>
            <a:r>
              <a:rPr lang="el-GR" sz="2000" b="1" u="sng" dirty="0" smtClean="0">
                <a:solidFill>
                  <a:srgbClr val="FF0000"/>
                </a:solidFill>
              </a:rPr>
              <a:t>&amp;</a:t>
            </a:r>
            <a:r>
              <a:rPr lang="fr-CA" sz="2000" b="1" u="sng" dirty="0" smtClean="0">
                <a:solidFill>
                  <a:srgbClr val="FF0000"/>
                </a:solidFill>
              </a:rPr>
              <a:t> γνωστοποιήσεις</a:t>
            </a:r>
            <a:r>
              <a:rPr lang="fr-CA" sz="2000" dirty="0" smtClean="0">
                <a:solidFill>
                  <a:srgbClr val="FF0000"/>
                </a:solidFill>
              </a:rPr>
              <a:t> </a:t>
            </a:r>
            <a:endParaRPr lang="el-GR" sz="2000" dirty="0" smtClean="0">
              <a:solidFill>
                <a:srgbClr val="FF0000"/>
              </a:solidFill>
            </a:endParaRPr>
          </a:p>
          <a:p>
            <a:pPr marL="660400" indent="-660400" eaLnBrk="1" hangingPunct="1">
              <a:lnSpc>
                <a:spcPct val="150000"/>
              </a:lnSpc>
              <a:spcBef>
                <a:spcPct val="0"/>
              </a:spcBef>
              <a:buFont typeface="Wingdings" pitchFamily="2" charset="2"/>
              <a:buAutoNum type="arabicParenR"/>
              <a:defRPr/>
            </a:pPr>
            <a:r>
              <a:rPr lang="el-GR" sz="1800" dirty="0" smtClean="0">
                <a:effectLst/>
              </a:rPr>
              <a:t>Ρύθμιση όρων δημοσιότητας:</a:t>
            </a:r>
          </a:p>
          <a:p>
            <a:pPr marL="660400" indent="-660400" eaLnBrk="1" hangingPunct="1">
              <a:lnSpc>
                <a:spcPct val="150000"/>
              </a:lnSpc>
              <a:spcBef>
                <a:spcPct val="0"/>
              </a:spcBef>
              <a:buFont typeface="Wingdings" pitchFamily="2" charset="2"/>
              <a:buAutoNum type="romanLcPeriod"/>
              <a:defRPr/>
            </a:pPr>
            <a:r>
              <a:rPr lang="el-GR" sz="1800" dirty="0" smtClean="0">
                <a:effectLst/>
              </a:rPr>
              <a:t>Δημοσίευση προκήρυξης [μνεία επακόλουθης ΔΣ ΠΥ]</a:t>
            </a:r>
          </a:p>
          <a:p>
            <a:pPr marL="660400" indent="-660400" eaLnBrk="1" hangingPunct="1">
              <a:lnSpc>
                <a:spcPct val="150000"/>
              </a:lnSpc>
              <a:spcBef>
                <a:spcPct val="0"/>
              </a:spcBef>
              <a:buFont typeface="Wingdings" pitchFamily="2" charset="2"/>
              <a:buAutoNum type="romanLcPeriod"/>
              <a:defRPr/>
            </a:pPr>
            <a:r>
              <a:rPr lang="el-GR" sz="1800" dirty="0" smtClean="0">
                <a:effectLst/>
              </a:rPr>
              <a:t>Γνωστοποίηση αποτελεσμάτων διαγωνισμού μελετών με ανακοίνωση του άρθρ. 128. Δυνατότητα μη γνωστοποίησης εάν παρεμποδίζει εφαρμογή νομοθεσίας, </a:t>
            </a:r>
            <a:r>
              <a:rPr lang="el-GR" sz="1800" dirty="0" err="1" smtClean="0">
                <a:effectLst/>
              </a:rPr>
              <a:t>δημ</a:t>
            </a:r>
            <a:r>
              <a:rPr lang="el-GR" sz="1800" dirty="0" smtClean="0">
                <a:effectLst/>
              </a:rPr>
              <a:t>. συμφέροντος, εμπορικά συμφέροντα, ανταγωνισμό.</a:t>
            </a:r>
          </a:p>
          <a:p>
            <a:pPr marL="660400" indent="-660400" eaLnBrk="1" hangingPunct="1">
              <a:lnSpc>
                <a:spcPct val="150000"/>
              </a:lnSpc>
              <a:spcBef>
                <a:spcPct val="0"/>
              </a:spcBef>
              <a:buFont typeface="Wingdings" pitchFamily="2" charset="2"/>
              <a:buAutoNum type="arabicParenR" startAt="2"/>
              <a:defRPr/>
            </a:pPr>
            <a:r>
              <a:rPr lang="el-GR" sz="1800" dirty="0" smtClean="0">
                <a:effectLst/>
              </a:rPr>
              <a:t>Δημοσίευση προκηρύξεων &amp; γνωστοποιήσεων βάσει αρθρ. 64 &amp; 65 αντίστοιχα.</a:t>
            </a:r>
          </a:p>
          <a:p>
            <a:pPr marL="660400" indent="-660400" eaLnBrk="1" hangingPunct="1">
              <a:lnSpc>
                <a:spcPct val="150000"/>
              </a:lnSpc>
              <a:spcBef>
                <a:spcPct val="0"/>
              </a:spcBef>
              <a:buFont typeface="Wingdings" pitchFamily="2" charset="2"/>
              <a:buAutoNum type="romanLcPeriod"/>
              <a:defRPr/>
            </a:pPr>
            <a:r>
              <a:rPr lang="el-GR" sz="1800" dirty="0" smtClean="0">
                <a:effectLst/>
              </a:rPr>
              <a:t>Διαγωνισμοί μελετών </a:t>
            </a:r>
            <a:r>
              <a:rPr lang="el-GR" sz="1800" u="sng" dirty="0" smtClean="0">
                <a:solidFill>
                  <a:srgbClr val="FF0000"/>
                </a:solidFill>
                <a:effectLst/>
              </a:rPr>
              <a:t>άνω των ορίων</a:t>
            </a:r>
            <a:r>
              <a:rPr lang="el-GR" sz="1800" dirty="0" smtClean="0">
                <a:solidFill>
                  <a:schemeClr val="folHlink"/>
                </a:solidFill>
                <a:effectLst/>
              </a:rPr>
              <a:t>:</a:t>
            </a:r>
            <a:r>
              <a:rPr lang="el-GR" sz="1800" dirty="0" smtClean="0">
                <a:effectLst/>
              </a:rPr>
              <a:t> </a:t>
            </a:r>
            <a:r>
              <a:rPr lang="el-GR" sz="1800" dirty="0" smtClean="0">
                <a:solidFill>
                  <a:schemeClr val="folHlink"/>
                </a:solidFill>
                <a:effectLst/>
              </a:rPr>
              <a:t>περιεχόμενο προκηρύξεων &amp; γνωστοποιήσεων βάσει στοιχείων: Μέρη Ε &amp; ΣΤ, Παρ. V του Προσ. Α΄, με τυποποιημένα έντυπα Καν. (ΕΕ) 2015/1986</a:t>
            </a:r>
            <a:r>
              <a:rPr lang="el-GR" sz="1800" dirty="0" smtClean="0">
                <a:effectLst/>
              </a:rPr>
              <a:t>. </a:t>
            </a:r>
          </a:p>
          <a:p>
            <a:pPr marL="660400" indent="-660400" eaLnBrk="1" hangingPunct="1">
              <a:lnSpc>
                <a:spcPct val="150000"/>
              </a:lnSpc>
              <a:spcBef>
                <a:spcPct val="0"/>
              </a:spcBef>
              <a:buFont typeface="Wingdings" pitchFamily="2" charset="2"/>
              <a:buAutoNum type="romanLcPeriod"/>
              <a:defRPr/>
            </a:pPr>
            <a:r>
              <a:rPr lang="el-GR" sz="1800" dirty="0" smtClean="0">
                <a:effectLst/>
              </a:rPr>
              <a:t>Διαγωνισμοί μελετών κάτω των ορίων: βάσει άρθρ. 122.</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323850" y="188913"/>
            <a:ext cx="8569325" cy="719137"/>
          </a:xfrm>
        </p:spPr>
        <p:txBody>
          <a:bodyPr/>
          <a:lstStyle/>
          <a:p>
            <a:pPr eaLnBrk="1" hangingPunct="1"/>
            <a:r>
              <a:rPr lang="el-GR" sz="1600" smtClean="0">
                <a:effectLst/>
                <a:latin typeface="Arial" charset="0"/>
              </a:rPr>
              <a:t>ΤΜΗΜΑ IV ΕΙΔΙΚΑ ΚΑΘΕΣΤΩΤΑ ΣΥΜΒΑΣΕΩΝ</a:t>
            </a:r>
            <a:br>
              <a:rPr lang="el-GR" sz="1600" smtClean="0">
                <a:effectLst/>
                <a:latin typeface="Arial" charset="0"/>
              </a:rPr>
            </a:br>
            <a:r>
              <a:rPr lang="el-GR" sz="1600" smtClean="0">
                <a:effectLst/>
                <a:latin typeface="Arial" charset="0"/>
              </a:rPr>
              <a:t>ΕΝΟΤΗΤΑ 2 Κανόνες που διέπουν τους διαγωνισμούς μελετών</a:t>
            </a:r>
            <a:br>
              <a:rPr lang="el-GR" sz="1600" smtClean="0">
                <a:effectLst/>
                <a:latin typeface="Arial" charset="0"/>
              </a:rPr>
            </a:br>
            <a:r>
              <a:rPr lang="el-GR" sz="1600" smtClean="0">
                <a:effectLst/>
                <a:latin typeface="Arial" charset="0"/>
              </a:rPr>
              <a:t>(άρθρα 111-115)</a:t>
            </a:r>
          </a:p>
        </p:txBody>
      </p:sp>
      <p:sp>
        <p:nvSpPr>
          <p:cNvPr id="25603" name="Rectangle 3"/>
          <p:cNvSpPr>
            <a:spLocks noGrp="1" noChangeArrowheads="1"/>
          </p:cNvSpPr>
          <p:nvPr>
            <p:ph type="subTitle" idx="1"/>
          </p:nvPr>
        </p:nvSpPr>
        <p:spPr>
          <a:xfrm>
            <a:off x="395288" y="1052513"/>
            <a:ext cx="8424862" cy="5545137"/>
          </a:xfrm>
        </p:spPr>
        <p:txBody>
          <a:bodyPr/>
          <a:lstStyle/>
          <a:p>
            <a:pPr marL="381000" indent="-381000" algn="just" eaLnBrk="1" hangingPunct="1">
              <a:lnSpc>
                <a:spcPct val="80000"/>
              </a:lnSpc>
              <a:defRPr/>
            </a:pPr>
            <a:r>
              <a:rPr lang="el-GR" sz="1400" b="1" dirty="0" smtClean="0">
                <a:solidFill>
                  <a:srgbClr val="FF0000"/>
                </a:solidFill>
              </a:rPr>
              <a:t>Άρθρο 113 </a:t>
            </a:r>
            <a:r>
              <a:rPr lang="fr-CA" sz="1400" b="1" dirty="0" smtClean="0">
                <a:solidFill>
                  <a:srgbClr val="FF0000"/>
                </a:solidFill>
              </a:rPr>
              <a:t>Κανόνες σχετικά με τη διοργάνωση διαγωνισμών μελετών </a:t>
            </a:r>
            <a:r>
              <a:rPr lang="el-GR" sz="1400" b="1" dirty="0" smtClean="0">
                <a:solidFill>
                  <a:srgbClr val="FF0000"/>
                </a:solidFill>
              </a:rPr>
              <a:t>&amp;</a:t>
            </a:r>
            <a:r>
              <a:rPr lang="fr-CA" sz="1400" b="1" dirty="0" smtClean="0">
                <a:solidFill>
                  <a:srgbClr val="FF0000"/>
                </a:solidFill>
              </a:rPr>
              <a:t> επιλογή</a:t>
            </a:r>
            <a:r>
              <a:rPr lang="fr-CA" sz="1400" dirty="0" smtClean="0">
                <a:solidFill>
                  <a:srgbClr val="FF0000"/>
                </a:solidFill>
              </a:rPr>
              <a:t> </a:t>
            </a:r>
            <a:r>
              <a:rPr lang="fr-CA" sz="1400" b="1" dirty="0" smtClean="0">
                <a:solidFill>
                  <a:srgbClr val="FF0000"/>
                </a:solidFill>
              </a:rPr>
              <a:t>συμμετεχόντων</a:t>
            </a:r>
            <a:r>
              <a:rPr lang="fr-CA" sz="1400" dirty="0" smtClean="0">
                <a:solidFill>
                  <a:srgbClr val="FF0000"/>
                </a:solidFill>
              </a:rPr>
              <a:t> </a:t>
            </a:r>
            <a:endParaRPr lang="el-GR" sz="1400" dirty="0" smtClean="0">
              <a:solidFill>
                <a:srgbClr val="FF0000"/>
              </a:solidFill>
            </a:endParaRPr>
          </a:p>
          <a:p>
            <a:pPr marL="381000" indent="-381000" algn="just" eaLnBrk="1" hangingPunct="1">
              <a:lnSpc>
                <a:spcPct val="150000"/>
              </a:lnSpc>
              <a:spcBef>
                <a:spcPct val="0"/>
              </a:spcBef>
              <a:buFont typeface="Wingdings" pitchFamily="2" charset="2"/>
              <a:buAutoNum type="arabicParenR"/>
              <a:defRPr/>
            </a:pPr>
            <a:r>
              <a:rPr lang="el-GR" sz="2000" u="sng" dirty="0" smtClean="0">
                <a:solidFill>
                  <a:srgbClr val="FF0000"/>
                </a:solidFill>
              </a:rPr>
              <a:t>Διοργάνωση διαγωνισμών</a:t>
            </a:r>
            <a:r>
              <a:rPr lang="el-GR" sz="2000" dirty="0" smtClean="0"/>
              <a:t>: διαδικασίες προσαρμοσμένες στις διατάξεις των άρθρων 2, 3, 4, 5, 6, 7, 8, 9, 10, 11, 12, 13, 14, 15, 16, 17, 18, 20, 21, 22, 23, 24, 37, 111,112, 113, 114 και 115.</a:t>
            </a:r>
          </a:p>
          <a:p>
            <a:pPr marL="381000" indent="-381000" algn="just" eaLnBrk="1" hangingPunct="1">
              <a:lnSpc>
                <a:spcPct val="150000"/>
              </a:lnSpc>
              <a:spcBef>
                <a:spcPct val="0"/>
              </a:spcBef>
              <a:buFont typeface="Wingdings" pitchFamily="2" charset="2"/>
              <a:buAutoNum type="arabicParenR"/>
              <a:defRPr/>
            </a:pPr>
            <a:r>
              <a:rPr lang="el-GR" sz="2000" b="1" u="sng" dirty="0" smtClean="0">
                <a:solidFill>
                  <a:srgbClr val="FF0000"/>
                </a:solidFill>
              </a:rPr>
              <a:t>Δικαίωμα συμμετοχής</a:t>
            </a:r>
            <a:r>
              <a:rPr lang="el-GR" sz="2000" dirty="0" smtClean="0">
                <a:solidFill>
                  <a:srgbClr val="FF0000"/>
                </a:solidFill>
              </a:rPr>
              <a:t> </a:t>
            </a:r>
            <a:r>
              <a:rPr lang="el-GR" sz="2000" dirty="0" smtClean="0"/>
              <a:t>δεν περιορίζεται:</a:t>
            </a:r>
          </a:p>
          <a:p>
            <a:pPr marL="381000" indent="-381000" algn="just" eaLnBrk="1" hangingPunct="1">
              <a:lnSpc>
                <a:spcPct val="150000"/>
              </a:lnSpc>
              <a:spcBef>
                <a:spcPct val="0"/>
              </a:spcBef>
              <a:defRPr/>
            </a:pPr>
            <a:r>
              <a:rPr lang="el-GR" sz="2000" dirty="0" smtClean="0"/>
              <a:t>α) στην επικράτεια ή σε τμήμα της επικράτειας,</a:t>
            </a:r>
          </a:p>
          <a:p>
            <a:pPr marL="381000" indent="-381000" algn="just" eaLnBrk="1" hangingPunct="1">
              <a:lnSpc>
                <a:spcPct val="150000"/>
              </a:lnSpc>
              <a:spcBef>
                <a:spcPct val="0"/>
              </a:spcBef>
              <a:defRPr/>
            </a:pPr>
            <a:r>
              <a:rPr lang="el-GR" sz="2000" dirty="0" smtClean="0"/>
              <a:t>β) από το γεγονός ότι οι συμμετέχοντες θα έπρεπε να είναι, δυνάμει της κείμενης νομοθεσίας, είτε φυσικά είτε ΝΠ.</a:t>
            </a:r>
          </a:p>
          <a:p>
            <a:pPr marL="381000" indent="-381000" algn="just" eaLnBrk="1" hangingPunct="1">
              <a:lnSpc>
                <a:spcPct val="150000"/>
              </a:lnSpc>
              <a:spcBef>
                <a:spcPct val="0"/>
              </a:spcBef>
              <a:defRPr/>
            </a:pPr>
            <a:r>
              <a:rPr lang="el-GR" sz="2000" dirty="0" smtClean="0"/>
              <a:t>3. Όταν προβλέπεται περιορισμός του αριθμού των συμμετεχόντων, οι ΑΑ θεσπίζουν σαφή &amp; χωρίς διακρίσεις κριτήρια επιλογής. Πρόσκληση επαρκούς αριθμού υποψηφίων για να εξασφαλίζεται πραγματικός ανταγωνισμός.</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323850" y="188913"/>
            <a:ext cx="8569325" cy="719137"/>
          </a:xfrm>
        </p:spPr>
        <p:txBody>
          <a:bodyPr/>
          <a:lstStyle/>
          <a:p>
            <a:pPr eaLnBrk="1" hangingPunct="1"/>
            <a:r>
              <a:rPr lang="el-GR" sz="1600" smtClean="0">
                <a:effectLst/>
                <a:latin typeface="Arial" charset="0"/>
              </a:rPr>
              <a:t>ΤΜΗΜΑ IV ΕΙΔΙΚΑ ΚΑΘΕΣΤΩΤΑ ΣΥΜΒΑΣΕΩΝ</a:t>
            </a:r>
            <a:br>
              <a:rPr lang="el-GR" sz="1600" smtClean="0">
                <a:effectLst/>
                <a:latin typeface="Arial" charset="0"/>
              </a:rPr>
            </a:br>
            <a:r>
              <a:rPr lang="el-GR" sz="1600" smtClean="0">
                <a:effectLst/>
                <a:latin typeface="Arial" charset="0"/>
              </a:rPr>
              <a:t>ΕΝΟΤΗΤΑ 2 Κανόνες που διέπουν τους διαγωνισμούς μελετών</a:t>
            </a:r>
            <a:br>
              <a:rPr lang="el-GR" sz="1600" smtClean="0">
                <a:effectLst/>
                <a:latin typeface="Arial" charset="0"/>
              </a:rPr>
            </a:br>
            <a:r>
              <a:rPr lang="el-GR" sz="1600" smtClean="0">
                <a:effectLst/>
                <a:latin typeface="Arial" charset="0"/>
              </a:rPr>
              <a:t>(άρθρα 111-115)</a:t>
            </a:r>
          </a:p>
        </p:txBody>
      </p:sp>
      <p:sp>
        <p:nvSpPr>
          <p:cNvPr id="26627" name="Rectangle 3"/>
          <p:cNvSpPr>
            <a:spLocks noGrp="1" noChangeArrowheads="1"/>
          </p:cNvSpPr>
          <p:nvPr>
            <p:ph type="subTitle" idx="1"/>
          </p:nvPr>
        </p:nvSpPr>
        <p:spPr>
          <a:xfrm>
            <a:off x="395288" y="1052513"/>
            <a:ext cx="8424862" cy="5545137"/>
          </a:xfrm>
        </p:spPr>
        <p:txBody>
          <a:bodyPr/>
          <a:lstStyle/>
          <a:p>
            <a:pPr algn="ctr" eaLnBrk="1" hangingPunct="1">
              <a:lnSpc>
                <a:spcPct val="190000"/>
              </a:lnSpc>
              <a:spcBef>
                <a:spcPct val="0"/>
              </a:spcBef>
              <a:defRPr/>
            </a:pPr>
            <a:r>
              <a:rPr lang="el-GR" sz="2000" b="1" u="sng" dirty="0" smtClean="0">
                <a:solidFill>
                  <a:srgbClr val="FF0000"/>
                </a:solidFill>
              </a:rPr>
              <a:t>Άρθρο 114 Σύνθεση της κριτικής επιτροπής</a:t>
            </a:r>
            <a:r>
              <a:rPr lang="el-GR" sz="2000" b="1" dirty="0" smtClean="0">
                <a:solidFill>
                  <a:srgbClr val="FF0000"/>
                </a:solidFill>
              </a:rPr>
              <a:t> </a:t>
            </a:r>
          </a:p>
          <a:p>
            <a:pPr algn="just" eaLnBrk="1" hangingPunct="1">
              <a:lnSpc>
                <a:spcPct val="190000"/>
              </a:lnSpc>
              <a:spcBef>
                <a:spcPct val="0"/>
              </a:spcBef>
              <a:defRPr/>
            </a:pPr>
            <a:r>
              <a:rPr lang="el-GR" sz="2000" dirty="0" smtClean="0"/>
              <a:t>Απαρτίζεται </a:t>
            </a:r>
            <a:r>
              <a:rPr lang="el-GR" sz="2000" b="1" dirty="0" smtClean="0">
                <a:solidFill>
                  <a:srgbClr val="FF0000"/>
                </a:solidFill>
              </a:rPr>
              <a:t>αποκλειστικά από φυσικά πρόσωπα</a:t>
            </a:r>
            <a:r>
              <a:rPr lang="el-GR" sz="2000" dirty="0" smtClean="0">
                <a:solidFill>
                  <a:srgbClr val="FF0000"/>
                </a:solidFill>
              </a:rPr>
              <a:t> </a:t>
            </a:r>
            <a:r>
              <a:rPr lang="el-GR" sz="2000" dirty="0" smtClean="0"/>
              <a:t>ανεξάρτητα από τους συμμετέχοντες στον διαγωνισμό μελετών.</a:t>
            </a:r>
          </a:p>
          <a:p>
            <a:pPr algn="just" eaLnBrk="1" hangingPunct="1">
              <a:lnSpc>
                <a:spcPct val="190000"/>
              </a:lnSpc>
              <a:spcBef>
                <a:spcPct val="0"/>
              </a:spcBef>
              <a:defRPr/>
            </a:pPr>
            <a:r>
              <a:rPr lang="el-GR" sz="2000" dirty="0" smtClean="0"/>
              <a:t>Όταν απαιτείται από τους συμμετέχοντες στον διαγωνισμό να διαθέτουν συγκεκριμένο επαγγελματικό προσόν, τουλάχιστον το </a:t>
            </a:r>
            <a:r>
              <a:rPr lang="en-US" sz="2000" dirty="0" smtClean="0"/>
              <a:t>1/3</a:t>
            </a:r>
            <a:r>
              <a:rPr lang="el-GR" sz="2000" dirty="0" smtClean="0"/>
              <a:t> των μελών της κριτικής επιτροπής διαθέτει το προσόν αυτό ή άλλο ισοδύναμο.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323850" y="188913"/>
            <a:ext cx="8569325" cy="719137"/>
          </a:xfrm>
        </p:spPr>
        <p:txBody>
          <a:bodyPr/>
          <a:lstStyle/>
          <a:p>
            <a:pPr eaLnBrk="1" hangingPunct="1"/>
            <a:r>
              <a:rPr lang="el-GR" sz="1600" smtClean="0">
                <a:effectLst/>
                <a:latin typeface="Arial" charset="0"/>
              </a:rPr>
              <a:t>ΤΜΗΜΑ IV ΕΙΔΙΚΑ ΚΑΘΕΣΤΩΤΑ ΣΥΜΒΑΣΕΩΝ</a:t>
            </a:r>
            <a:br>
              <a:rPr lang="el-GR" sz="1600" smtClean="0">
                <a:effectLst/>
                <a:latin typeface="Arial" charset="0"/>
              </a:rPr>
            </a:br>
            <a:r>
              <a:rPr lang="el-GR" sz="1600" smtClean="0">
                <a:effectLst/>
                <a:latin typeface="Arial" charset="0"/>
              </a:rPr>
              <a:t>ΕΝΟΤΗΤΑ 2 Κανόνες που διέπουν τους διαγωνισμούς μελετών</a:t>
            </a:r>
            <a:br>
              <a:rPr lang="el-GR" sz="1600" smtClean="0">
                <a:effectLst/>
                <a:latin typeface="Arial" charset="0"/>
              </a:rPr>
            </a:br>
            <a:r>
              <a:rPr lang="el-GR" sz="1600" smtClean="0">
                <a:effectLst/>
                <a:latin typeface="Arial" charset="0"/>
              </a:rPr>
              <a:t>(άρθρα 111-115)</a:t>
            </a:r>
          </a:p>
        </p:txBody>
      </p:sp>
      <p:sp>
        <p:nvSpPr>
          <p:cNvPr id="27651" name="Rectangle 3"/>
          <p:cNvSpPr>
            <a:spLocks noGrp="1" noChangeArrowheads="1"/>
          </p:cNvSpPr>
          <p:nvPr>
            <p:ph type="subTitle" idx="1"/>
          </p:nvPr>
        </p:nvSpPr>
        <p:spPr>
          <a:xfrm>
            <a:off x="395288" y="1052513"/>
            <a:ext cx="8424862" cy="5545137"/>
          </a:xfrm>
        </p:spPr>
        <p:txBody>
          <a:bodyPr/>
          <a:lstStyle/>
          <a:p>
            <a:pPr marL="266700" indent="-266700" algn="ctr" eaLnBrk="1" hangingPunct="1">
              <a:lnSpc>
                <a:spcPct val="150000"/>
              </a:lnSpc>
              <a:spcBef>
                <a:spcPct val="0"/>
              </a:spcBef>
              <a:defRPr/>
            </a:pPr>
            <a:r>
              <a:rPr lang="el-GR" sz="1400" b="1" u="sng" dirty="0" smtClean="0">
                <a:solidFill>
                  <a:srgbClr val="FFFF00"/>
                </a:solidFill>
                <a:effectLst/>
              </a:rPr>
              <a:t>Άρθρο 115 Αποφάσεις της κριτικής επιτροπής</a:t>
            </a:r>
            <a:r>
              <a:rPr lang="el-GR" sz="1400" b="1" dirty="0" smtClean="0">
                <a:solidFill>
                  <a:srgbClr val="FFFF00"/>
                </a:solidFill>
                <a:effectLst/>
              </a:rPr>
              <a:t> </a:t>
            </a:r>
          </a:p>
          <a:p>
            <a:pPr marL="266700" indent="-266700" algn="just" eaLnBrk="1" hangingPunct="1">
              <a:lnSpc>
                <a:spcPct val="150000"/>
              </a:lnSpc>
              <a:spcBef>
                <a:spcPct val="0"/>
              </a:spcBef>
              <a:buFont typeface="Wingdings" pitchFamily="2" charset="2"/>
              <a:buAutoNum type="arabicPeriod"/>
              <a:defRPr/>
            </a:pPr>
            <a:r>
              <a:rPr lang="el-GR" sz="1600" b="1" dirty="0" smtClean="0">
                <a:solidFill>
                  <a:schemeClr val="folHlink"/>
                </a:solidFill>
              </a:rPr>
              <a:t>Αδέσμευτη</a:t>
            </a:r>
            <a:r>
              <a:rPr lang="el-GR" sz="1600" b="1" dirty="0" smtClean="0"/>
              <a:t> κατά τη λήψη των αποφάσεων της ή κατά τις γνωμοδοτήσεις της.</a:t>
            </a:r>
          </a:p>
          <a:p>
            <a:pPr marL="266700" indent="-266700" algn="just" eaLnBrk="1" hangingPunct="1">
              <a:lnSpc>
                <a:spcPct val="150000"/>
              </a:lnSpc>
              <a:spcBef>
                <a:spcPct val="0"/>
              </a:spcBef>
              <a:buFont typeface="Wingdings" pitchFamily="2" charset="2"/>
              <a:buAutoNum type="arabicPeriod"/>
              <a:defRPr/>
            </a:pPr>
            <a:r>
              <a:rPr lang="el-GR" sz="1600" b="1" dirty="0" smtClean="0"/>
              <a:t>Εξετάζει τις μελέτες &amp; τα σχέδια που υποβάλλονται από τους υποψηφίους </a:t>
            </a:r>
            <a:r>
              <a:rPr lang="el-GR" sz="1600" b="1" u="sng" dirty="0" smtClean="0">
                <a:solidFill>
                  <a:schemeClr val="folHlink"/>
                </a:solidFill>
              </a:rPr>
              <a:t>με τρόπο ανώνυμο</a:t>
            </a:r>
            <a:r>
              <a:rPr lang="el-GR" sz="1600" b="1" dirty="0" smtClean="0">
                <a:solidFill>
                  <a:schemeClr val="folHlink"/>
                </a:solidFill>
              </a:rPr>
              <a:t> &amp; </a:t>
            </a:r>
            <a:r>
              <a:rPr lang="el-GR" sz="1600" dirty="0" smtClean="0">
                <a:solidFill>
                  <a:schemeClr val="folHlink"/>
                </a:solidFill>
              </a:rPr>
              <a:t>βασιζόμενη αποκλειστικά στα κριτήρια</a:t>
            </a:r>
            <a:r>
              <a:rPr lang="el-GR" sz="1600" b="1" dirty="0" smtClean="0">
                <a:solidFill>
                  <a:schemeClr val="folHlink"/>
                </a:solidFill>
              </a:rPr>
              <a:t> προκήρυξης.</a:t>
            </a:r>
          </a:p>
          <a:p>
            <a:pPr marL="266700" indent="-266700" algn="just" eaLnBrk="1" hangingPunct="1">
              <a:lnSpc>
                <a:spcPct val="150000"/>
              </a:lnSpc>
              <a:spcBef>
                <a:spcPct val="0"/>
              </a:spcBef>
              <a:buFont typeface="Wingdings" pitchFamily="2" charset="2"/>
              <a:buAutoNum type="arabicPeriod"/>
              <a:defRPr/>
            </a:pPr>
            <a:r>
              <a:rPr lang="el-GR" sz="1600" b="1" dirty="0" smtClean="0"/>
              <a:t>Καταχωρίζει σε πρακτικό που υπογράφεται από τα μέλη της την κατάταξη των μελετών στην οποία καταλήγει, σύμφωνα με τα χαρακτηριστικά κάθε σχεδίου, καθώς και τις παρατηρήσεις της και κάθε σημείο που μπορεί να χρειάζεται αποσαφήνιση.</a:t>
            </a:r>
          </a:p>
          <a:p>
            <a:pPr marL="266700" indent="-266700" algn="just" eaLnBrk="1" hangingPunct="1">
              <a:lnSpc>
                <a:spcPct val="150000"/>
              </a:lnSpc>
              <a:spcBef>
                <a:spcPct val="0"/>
              </a:spcBef>
              <a:buFont typeface="Wingdings" pitchFamily="2" charset="2"/>
              <a:buAutoNum type="arabicPeriod"/>
              <a:defRPr/>
            </a:pPr>
            <a:r>
              <a:rPr lang="el-GR" sz="1600" b="1" dirty="0" smtClean="0">
                <a:solidFill>
                  <a:schemeClr val="folHlink"/>
                </a:solidFill>
              </a:rPr>
              <a:t>Τήρηση ανωνυμίας μέχρι την γνωμοδότηση ή τη λήψη απόφασης</a:t>
            </a:r>
            <a:r>
              <a:rPr lang="el-GR" sz="1600" b="1" dirty="0" smtClean="0"/>
              <a:t> από την κριτική επιτροπή.</a:t>
            </a:r>
          </a:p>
          <a:p>
            <a:pPr marL="266700" indent="-266700" algn="just" eaLnBrk="1" hangingPunct="1">
              <a:lnSpc>
                <a:spcPct val="150000"/>
              </a:lnSpc>
              <a:spcBef>
                <a:spcPct val="0"/>
              </a:spcBef>
              <a:buFont typeface="Wingdings" pitchFamily="2" charset="2"/>
              <a:buAutoNum type="arabicPeriod"/>
              <a:defRPr/>
            </a:pPr>
            <a:r>
              <a:rPr lang="el-GR" sz="1600" b="1" dirty="0" smtClean="0"/>
              <a:t>Οι υποψήφιοι μπορούν να καλούνται εάν χρειάζεται να απαντήσουν σε ερωτήσεις που έχει καταχωρήσει στο πρακτικό της η κριτική επιτροπή προς διευκρίνιση οποιουδήποτε στοιχείου των έργων.</a:t>
            </a:r>
          </a:p>
          <a:p>
            <a:pPr marL="266700" indent="-266700" algn="just" eaLnBrk="1" hangingPunct="1">
              <a:lnSpc>
                <a:spcPct val="150000"/>
              </a:lnSpc>
              <a:spcBef>
                <a:spcPct val="0"/>
              </a:spcBef>
              <a:buFont typeface="Wingdings" pitchFamily="2" charset="2"/>
              <a:buAutoNum type="arabicPeriod"/>
              <a:defRPr/>
            </a:pPr>
            <a:r>
              <a:rPr lang="el-GR" sz="1600" b="1" dirty="0" smtClean="0">
                <a:solidFill>
                  <a:schemeClr val="folHlink"/>
                </a:solidFill>
              </a:rPr>
              <a:t>Συντάσσονται πλήρη πρακτικά του διαλόγου μεταξύ των μελών της κριτικής επιτροπής και των υποψηφίων</a:t>
            </a:r>
            <a:r>
              <a:rPr lang="el-GR" sz="1600" b="1" dirty="0" smtClean="0"/>
              <a: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323850" y="0"/>
            <a:ext cx="8569325" cy="1125538"/>
          </a:xfrm>
        </p:spPr>
        <p:txBody>
          <a:bodyPr/>
          <a:lstStyle/>
          <a:p>
            <a:pPr eaLnBrk="1" hangingPunct="1"/>
            <a:r>
              <a:rPr lang="el-GR" sz="1600" smtClean="0">
                <a:solidFill>
                  <a:srgbClr val="FF0000"/>
                </a:solidFill>
                <a:effectLst/>
                <a:latin typeface="Arial" charset="0"/>
              </a:rPr>
              <a:t>ΤΜΗΜΑ IV Ειδικά Καθεστώτα Συμβάσεων - </a:t>
            </a:r>
            <a:br>
              <a:rPr lang="el-GR" sz="1600" smtClean="0">
                <a:solidFill>
                  <a:srgbClr val="FF0000"/>
                </a:solidFill>
                <a:effectLst/>
                <a:latin typeface="Arial" charset="0"/>
              </a:rPr>
            </a:br>
            <a:r>
              <a:rPr lang="el-GR" sz="1600" smtClean="0">
                <a:solidFill>
                  <a:srgbClr val="FF0000"/>
                </a:solidFill>
                <a:effectLst/>
                <a:latin typeface="Arial" charset="0"/>
              </a:rPr>
              <a:t>ΕΝΟΤΗΤΑ 3 ΔΗΜΟΣΙΕΣ ΣΥΜΒΑΣΕΙΣ ΚΑΤΩ ΤΩΝ ΟΡΙΩΝ</a:t>
            </a:r>
            <a:br>
              <a:rPr lang="el-GR" sz="1600" smtClean="0">
                <a:solidFill>
                  <a:srgbClr val="FF0000"/>
                </a:solidFill>
                <a:effectLst/>
                <a:latin typeface="Arial" charset="0"/>
              </a:rPr>
            </a:br>
            <a:r>
              <a:rPr lang="el-GR" sz="1600" smtClean="0">
                <a:solidFill>
                  <a:srgbClr val="FF0000"/>
                </a:solidFill>
                <a:effectLst/>
                <a:latin typeface="Arial" charset="0"/>
              </a:rPr>
              <a:t>Άρθρα</a:t>
            </a:r>
            <a:r>
              <a:rPr lang="en-GB" sz="1600" smtClean="0">
                <a:solidFill>
                  <a:srgbClr val="FF0000"/>
                </a:solidFill>
                <a:effectLst/>
                <a:latin typeface="Arial" charset="0"/>
              </a:rPr>
              <a:t> 116 </a:t>
            </a:r>
            <a:r>
              <a:rPr lang="el-GR" sz="1600" smtClean="0">
                <a:solidFill>
                  <a:srgbClr val="FF0000"/>
                </a:solidFill>
                <a:effectLst/>
                <a:latin typeface="Arial" charset="0"/>
              </a:rPr>
              <a:t>-128</a:t>
            </a:r>
            <a:br>
              <a:rPr lang="el-GR" sz="1600" smtClean="0">
                <a:solidFill>
                  <a:srgbClr val="FF0000"/>
                </a:solidFill>
                <a:effectLst/>
                <a:latin typeface="Arial" charset="0"/>
              </a:rPr>
            </a:br>
            <a:r>
              <a:rPr lang="el-GR" sz="1600" smtClean="0">
                <a:solidFill>
                  <a:srgbClr val="FF0000"/>
                </a:solidFill>
                <a:effectLst/>
                <a:latin typeface="Arial" charset="0"/>
              </a:rPr>
              <a:t>[Βιβλίο Ι &amp; ΙΙ]</a:t>
            </a:r>
          </a:p>
        </p:txBody>
      </p:sp>
      <p:sp>
        <p:nvSpPr>
          <p:cNvPr id="13315" name="Rectangle 3"/>
          <p:cNvSpPr>
            <a:spLocks noGrp="1" noChangeArrowheads="1"/>
          </p:cNvSpPr>
          <p:nvPr>
            <p:ph type="subTitle" idx="1"/>
          </p:nvPr>
        </p:nvSpPr>
        <p:spPr>
          <a:xfrm>
            <a:off x="468313" y="1557338"/>
            <a:ext cx="8351837" cy="4032250"/>
          </a:xfrm>
        </p:spPr>
        <p:txBody>
          <a:bodyPr/>
          <a:lstStyle/>
          <a:p>
            <a:pPr>
              <a:defRPr/>
            </a:pPr>
            <a:r>
              <a:rPr lang="el-GR" sz="2400" b="1" dirty="0" smtClean="0">
                <a:solidFill>
                  <a:schemeClr val="folHlink"/>
                </a:solidFill>
                <a:effectLst/>
              </a:rPr>
              <a:t>ΕΑΑΔΗΣΥ : ΚΑΤΕΥΘΥΝΤΗΡΙΑ ΟΔΗΓΙΑ 2η Έκδοση/ Αναθεωρημένη</a:t>
            </a:r>
          </a:p>
          <a:p>
            <a:pPr algn="just">
              <a:lnSpc>
                <a:spcPct val="180000"/>
              </a:lnSpc>
              <a:spcBef>
                <a:spcPct val="0"/>
              </a:spcBef>
              <a:defRPr/>
            </a:pPr>
            <a:r>
              <a:rPr lang="el-GR" sz="2800" b="1" dirty="0" smtClean="0">
                <a:effectLst/>
              </a:rPr>
              <a:t>«Συμβάσεις κάτω των ορίων των άρθρων 5 (ΒΙΒΛΙΟ Ι) και 235 (ΒΙΒΛΙΟ ΙΙ) του Ν. 4412/2016»</a:t>
            </a:r>
          </a:p>
          <a:p>
            <a:pPr algn="just">
              <a:defRPr/>
            </a:pPr>
            <a:r>
              <a:rPr lang="el-GR" sz="2000" b="1" i="1" dirty="0" smtClean="0">
                <a:effectLst/>
              </a:rPr>
              <a:t>[ΑΔΑ:</a:t>
            </a:r>
            <a:r>
              <a:rPr lang="en-US" sz="2000" b="1" i="1" dirty="0" smtClean="0">
                <a:effectLst/>
              </a:rPr>
              <a:t> </a:t>
            </a:r>
            <a:r>
              <a:rPr lang="el-GR" sz="2000" b="1" i="1" dirty="0" smtClean="0">
                <a:effectLst/>
              </a:rPr>
              <a:t>ΩΩΥΓΟΞΤΒ-Θ73]</a:t>
            </a:r>
          </a:p>
          <a:p>
            <a:pPr algn="just">
              <a:defRPr/>
            </a:pPr>
            <a:endParaRPr lang="el-GR" sz="2000" b="1" i="1" dirty="0" smtClean="0">
              <a:effectLst/>
            </a:endParaRPr>
          </a:p>
          <a:p>
            <a:pPr algn="ctr">
              <a:buFont typeface="Wingdings" pitchFamily="2" charset="2"/>
              <a:buChar char="Ø"/>
              <a:defRPr/>
            </a:pPr>
            <a:r>
              <a:rPr lang="el-GR" sz="2000" b="1" dirty="0" smtClean="0">
                <a:solidFill>
                  <a:schemeClr val="tx2"/>
                </a:solidFill>
                <a:effectLst/>
              </a:rPr>
              <a:t>ΔΗΜΟΣΙΕΣ ΣΥΜΒΑΣΕΙΣ ΚΑΤΩ ΤΩΝ ΟΡΙΩΝ: άρθρο 2</a:t>
            </a:r>
            <a:endParaRPr lang="en-US" sz="2000" b="1" dirty="0" smtClean="0">
              <a:solidFill>
                <a:schemeClr val="tx2"/>
              </a:solidFill>
              <a:effectLst/>
            </a:endParaRPr>
          </a:p>
          <a:p>
            <a:pPr algn="ctr">
              <a:defRPr/>
            </a:pPr>
            <a:r>
              <a:rPr lang="el-GR" sz="2000" dirty="0" smtClean="0"/>
              <a:t/>
            </a:r>
            <a:br>
              <a:rPr lang="el-GR" sz="2000" dirty="0" smtClean="0"/>
            </a:br>
            <a:endParaRPr lang="el-GR" sz="2000" b="1" dirty="0" smtClean="0">
              <a:solidFill>
                <a:schemeClr val="tx2"/>
              </a:solidFill>
              <a:effectLst/>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idx="4294967295"/>
          </p:nvPr>
        </p:nvSpPr>
        <p:spPr>
          <a:xfrm>
            <a:off x="179388" y="115888"/>
            <a:ext cx="8856662" cy="433387"/>
          </a:xfrm>
          <a:noFill/>
        </p:spPr>
        <p:txBody>
          <a:bodyPr anchor="t"/>
          <a:lstStyle/>
          <a:p>
            <a:pPr algn="just" eaLnBrk="1" hangingPunct="1"/>
            <a:r>
              <a:rPr lang="el-GR" sz="1400" smtClean="0">
                <a:solidFill>
                  <a:srgbClr val="FF0000"/>
                </a:solidFill>
                <a:effectLst/>
                <a:latin typeface="Arial" charset="0"/>
              </a:rPr>
              <a:t>ΤΜΗΜΑ IV Ειδικά Καθεστώτα Συμβάσεων - ΕΝΟΤΗΤΑ 3 ΔΗΜΟΣΙΕΣ ΣΥΜΒΑΣΕΙΣ ΚΑΤΩ ΤΩΝ ΟΡΙΩΝ Άρθρα</a:t>
            </a:r>
            <a:r>
              <a:rPr lang="en-GB" sz="1400" smtClean="0">
                <a:solidFill>
                  <a:srgbClr val="FF0000"/>
                </a:solidFill>
                <a:effectLst/>
                <a:latin typeface="Arial" charset="0"/>
              </a:rPr>
              <a:t> 116 </a:t>
            </a:r>
            <a:r>
              <a:rPr lang="el-GR" sz="1400" smtClean="0">
                <a:solidFill>
                  <a:srgbClr val="FF0000"/>
                </a:solidFill>
                <a:effectLst/>
                <a:latin typeface="Arial" charset="0"/>
              </a:rPr>
              <a:t>-128[Βιβλίο Ι &amp; ΙΙ]</a:t>
            </a:r>
          </a:p>
        </p:txBody>
      </p:sp>
      <p:sp>
        <p:nvSpPr>
          <p:cNvPr id="14339" name="Rectangle 3"/>
          <p:cNvSpPr>
            <a:spLocks noGrp="1" noChangeArrowheads="1"/>
          </p:cNvSpPr>
          <p:nvPr>
            <p:ph type="subTitle" idx="4294967295"/>
          </p:nvPr>
        </p:nvSpPr>
        <p:spPr>
          <a:xfrm>
            <a:off x="179388" y="765175"/>
            <a:ext cx="8856662" cy="5832475"/>
          </a:xfrm>
          <a:noFill/>
        </p:spPr>
        <p:txBody>
          <a:bodyPr/>
          <a:lstStyle/>
          <a:p>
            <a:pPr marL="180975" indent="-180975" algn="ctr">
              <a:lnSpc>
                <a:spcPct val="80000"/>
              </a:lnSpc>
              <a:buFont typeface="Wingdings" pitchFamily="2" charset="2"/>
              <a:buNone/>
              <a:tabLst>
                <a:tab pos="180975" algn="l"/>
              </a:tabLst>
            </a:pPr>
            <a:r>
              <a:rPr lang="el-GR" sz="1400" b="1" u="sng" smtClean="0">
                <a:solidFill>
                  <a:srgbClr val="00B0F0"/>
                </a:solidFill>
                <a:effectLst/>
              </a:rPr>
              <a:t>Μη εφαρμοστέες διατάξεις Βιβλίου Ι στις συμβάσεις κάτω των ορίων:</a:t>
            </a:r>
          </a:p>
          <a:p>
            <a:pPr marL="180975" indent="-180975" algn="ctr">
              <a:lnSpc>
                <a:spcPct val="80000"/>
              </a:lnSpc>
              <a:buFont typeface="Wingdings" pitchFamily="2" charset="2"/>
              <a:buNone/>
              <a:tabLst>
                <a:tab pos="180975" algn="l"/>
              </a:tabLst>
            </a:pPr>
            <a:endParaRPr lang="el-GR" sz="1400" b="1" u="sng" smtClean="0">
              <a:solidFill>
                <a:srgbClr val="00B0F0"/>
              </a:solidFill>
              <a:effectLst/>
            </a:endParaRPr>
          </a:p>
          <a:p>
            <a:pPr marL="180975" indent="-180975" algn="just">
              <a:lnSpc>
                <a:spcPct val="150000"/>
              </a:lnSpc>
              <a:spcBef>
                <a:spcPct val="0"/>
              </a:spcBef>
              <a:buFont typeface="Wingdings" pitchFamily="2" charset="2"/>
              <a:buChar char="ü"/>
              <a:tabLst>
                <a:tab pos="180975" algn="l"/>
              </a:tabLst>
            </a:pPr>
            <a:r>
              <a:rPr lang="el-GR" sz="2000" smtClean="0">
                <a:effectLst/>
              </a:rPr>
              <a:t>Άρθρο 60 παρ. 4 Καθορισμός </a:t>
            </a:r>
            <a:r>
              <a:rPr lang="el-GR" sz="2000" smtClean="0">
                <a:solidFill>
                  <a:schemeClr val="folHlink"/>
                </a:solidFill>
                <a:effectLst/>
              </a:rPr>
              <a:t>Προθεσμιών</a:t>
            </a:r>
            <a:r>
              <a:rPr lang="el-GR" sz="2000" smtClean="0">
                <a:effectLst/>
              </a:rPr>
              <a:t>: Για συμβάσεις κάτω των ορίων αντί των παραγράφων 1 έως 3, εφαρμόζονται οι διατάξεις του άρθρου </a:t>
            </a:r>
            <a:r>
              <a:rPr lang="el-GR" sz="2000" smtClean="0">
                <a:solidFill>
                  <a:schemeClr val="folHlink"/>
                </a:solidFill>
                <a:effectLst/>
              </a:rPr>
              <a:t>121</a:t>
            </a:r>
          </a:p>
          <a:p>
            <a:pPr marL="180975" indent="-180975" algn="just">
              <a:lnSpc>
                <a:spcPct val="150000"/>
              </a:lnSpc>
              <a:spcBef>
                <a:spcPct val="0"/>
              </a:spcBef>
              <a:buFont typeface="Wingdings" pitchFamily="2" charset="2"/>
              <a:buChar char="ü"/>
              <a:tabLst>
                <a:tab pos="180975" algn="l"/>
              </a:tabLst>
            </a:pPr>
            <a:r>
              <a:rPr lang="el-GR" sz="2000" smtClean="0">
                <a:effectLst/>
              </a:rPr>
              <a:t>Άρθρο 61 παρ. 4 </a:t>
            </a:r>
            <a:r>
              <a:rPr lang="el-GR" sz="2000" smtClean="0">
                <a:solidFill>
                  <a:schemeClr val="folHlink"/>
                </a:solidFill>
                <a:effectLst/>
              </a:rPr>
              <a:t>Έναρξη διαδικασίας</a:t>
            </a:r>
            <a:r>
              <a:rPr lang="el-GR" sz="2000" smtClean="0">
                <a:effectLst/>
              </a:rPr>
              <a:t> σύναψης σύμβασης: Για συμβάσεις κάτω των ορίων αντί των παραγράφων 1 έως 3, εφαρμόζονται οι διατάξεις του άρθρου </a:t>
            </a:r>
            <a:r>
              <a:rPr lang="el-GR" sz="2000" smtClean="0">
                <a:solidFill>
                  <a:schemeClr val="folHlink"/>
                </a:solidFill>
                <a:effectLst/>
              </a:rPr>
              <a:t>120</a:t>
            </a:r>
          </a:p>
          <a:p>
            <a:pPr marL="180975" indent="-180975" algn="just">
              <a:lnSpc>
                <a:spcPct val="150000"/>
              </a:lnSpc>
              <a:spcBef>
                <a:spcPct val="0"/>
              </a:spcBef>
              <a:buFont typeface="Wingdings" pitchFamily="2" charset="2"/>
              <a:buChar char="ü"/>
              <a:tabLst>
                <a:tab pos="180975" algn="l"/>
              </a:tabLst>
            </a:pPr>
            <a:r>
              <a:rPr lang="el-GR" sz="2000" smtClean="0">
                <a:effectLst/>
              </a:rPr>
              <a:t>Άρθρο 62 παρ. 3 </a:t>
            </a:r>
            <a:r>
              <a:rPr lang="el-GR" sz="2000" smtClean="0">
                <a:solidFill>
                  <a:schemeClr val="folHlink"/>
                </a:solidFill>
                <a:effectLst/>
              </a:rPr>
              <a:t>Προκαταρκτικές Προκηρύξεις</a:t>
            </a:r>
            <a:r>
              <a:rPr lang="el-GR" sz="2000" smtClean="0">
                <a:effectLst/>
              </a:rPr>
              <a:t>  Το παρόν άρθρο δεν εφαρμόζεται στις δημόσιες συμβάσεις κάτω των ορίων</a:t>
            </a:r>
          </a:p>
          <a:p>
            <a:pPr marL="180975" indent="-180975" algn="just">
              <a:lnSpc>
                <a:spcPct val="150000"/>
              </a:lnSpc>
              <a:spcBef>
                <a:spcPct val="0"/>
              </a:spcBef>
              <a:buFont typeface="Wingdings" pitchFamily="2" charset="2"/>
              <a:buChar char="ü"/>
              <a:tabLst>
                <a:tab pos="180975" algn="l"/>
              </a:tabLst>
            </a:pPr>
            <a:r>
              <a:rPr lang="el-GR" sz="2000" smtClean="0">
                <a:effectLst/>
              </a:rPr>
              <a:t>Άρθρο 63 </a:t>
            </a:r>
            <a:r>
              <a:rPr lang="el-GR" sz="2000" smtClean="0">
                <a:solidFill>
                  <a:schemeClr val="folHlink"/>
                </a:solidFill>
                <a:effectLst/>
              </a:rPr>
              <a:t>Προκηρύξεις σύμβασης</a:t>
            </a:r>
            <a:r>
              <a:rPr lang="el-GR" sz="2000" smtClean="0">
                <a:effectLst/>
              </a:rPr>
              <a:t>  Το παρόν άρθρο δεν εφαρμόζεται στις δημόσιες συμβάσεις κάτω των ορίων</a:t>
            </a:r>
          </a:p>
          <a:p>
            <a:pPr marL="180975" indent="-180975" algn="just">
              <a:lnSpc>
                <a:spcPct val="150000"/>
              </a:lnSpc>
              <a:spcBef>
                <a:spcPct val="0"/>
              </a:spcBef>
              <a:buFont typeface="Wingdings" pitchFamily="2" charset="2"/>
              <a:buChar char="ü"/>
              <a:tabLst>
                <a:tab pos="180975" algn="l"/>
              </a:tabLst>
            </a:pPr>
            <a:r>
              <a:rPr lang="el-GR" sz="2000" smtClean="0">
                <a:effectLst/>
              </a:rPr>
              <a:t>Άρθρο 64 παρ. 5 </a:t>
            </a:r>
            <a:r>
              <a:rPr lang="el-GR" sz="2000" smtClean="0">
                <a:solidFill>
                  <a:schemeClr val="folHlink"/>
                </a:solidFill>
                <a:effectLst/>
              </a:rPr>
              <a:t>Γνωστοποιήσεις συναφθεισών</a:t>
            </a:r>
            <a:r>
              <a:rPr lang="el-GR" sz="2000" smtClean="0">
                <a:effectLst/>
              </a:rPr>
              <a:t> συμβάσεων Το παρόν άρθρο δεν εφαρμόζεται στις δημόσιες συμβάσεις κάτω των ορίων</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850" y="188913"/>
            <a:ext cx="8569325" cy="1223962"/>
          </a:xfrm>
        </p:spPr>
        <p:txBody>
          <a:bodyPr/>
          <a:lstStyle/>
          <a:p>
            <a:pPr algn="ctr" eaLnBrk="1" hangingPunct="1"/>
            <a:r>
              <a:rPr lang="el-GR" sz="2000" dirty="0" smtClean="0">
                <a:effectLst/>
                <a:latin typeface="Arial" charset="0"/>
              </a:rPr>
              <a:t>Ν. 4412/2016</a:t>
            </a:r>
          </a:p>
        </p:txBody>
      </p:sp>
      <p:sp>
        <p:nvSpPr>
          <p:cNvPr id="3075" name="Rectangle 3"/>
          <p:cNvSpPr>
            <a:spLocks noGrp="1" noChangeArrowheads="1"/>
          </p:cNvSpPr>
          <p:nvPr>
            <p:ph type="subTitle" idx="1"/>
          </p:nvPr>
        </p:nvSpPr>
        <p:spPr>
          <a:xfrm>
            <a:off x="571472" y="1428736"/>
            <a:ext cx="8351837" cy="5040313"/>
          </a:xfrm>
        </p:spPr>
        <p:txBody>
          <a:bodyPr/>
          <a:lstStyle/>
          <a:p>
            <a:pPr marL="361950" indent="-361950" algn="ctr" eaLnBrk="1" hangingPunct="1">
              <a:lnSpc>
                <a:spcPct val="150000"/>
              </a:lnSpc>
              <a:spcBef>
                <a:spcPct val="0"/>
              </a:spcBef>
            </a:pPr>
            <a:endParaRPr lang="el-GR" sz="2400" b="1" dirty="0" smtClean="0">
              <a:solidFill>
                <a:srgbClr val="FF0000"/>
              </a:solidFill>
              <a:effectLst/>
            </a:endParaRPr>
          </a:p>
          <a:p>
            <a:pPr marL="361950" indent="-361950" algn="ctr" eaLnBrk="1" hangingPunct="1">
              <a:lnSpc>
                <a:spcPct val="150000"/>
              </a:lnSpc>
              <a:spcBef>
                <a:spcPct val="0"/>
              </a:spcBef>
            </a:pPr>
            <a:r>
              <a:rPr lang="el-GR" sz="2400" b="1" dirty="0" smtClean="0">
                <a:solidFill>
                  <a:srgbClr val="FF0000"/>
                </a:solidFill>
                <a:effectLst/>
              </a:rPr>
              <a:t>ΕΝΟΤΗΤΑ 3</a:t>
            </a:r>
            <a:r>
              <a:rPr lang="el-GR" sz="2400" b="1" baseline="30000" dirty="0" smtClean="0">
                <a:solidFill>
                  <a:srgbClr val="FF0000"/>
                </a:solidFill>
                <a:effectLst/>
              </a:rPr>
              <a:t>η</a:t>
            </a:r>
            <a:endParaRPr lang="el-GR" sz="2400" b="1" dirty="0" smtClean="0">
              <a:solidFill>
                <a:srgbClr val="FF0000"/>
              </a:solidFill>
              <a:effectLst/>
            </a:endParaRPr>
          </a:p>
          <a:p>
            <a:pPr marL="361950" indent="-361950" algn="ctr" eaLnBrk="1" hangingPunct="1">
              <a:lnSpc>
                <a:spcPct val="150000"/>
              </a:lnSpc>
              <a:spcBef>
                <a:spcPct val="0"/>
              </a:spcBef>
            </a:pPr>
            <a:endParaRPr lang="el-GR" sz="2400" b="1" dirty="0" smtClean="0">
              <a:solidFill>
                <a:srgbClr val="FF0000"/>
              </a:solidFill>
              <a:effectLst/>
            </a:endParaRPr>
          </a:p>
          <a:p>
            <a:pPr marL="361950" indent="-361950" algn="ctr" eaLnBrk="1" hangingPunct="1">
              <a:lnSpc>
                <a:spcPct val="150000"/>
              </a:lnSpc>
              <a:spcBef>
                <a:spcPct val="0"/>
              </a:spcBef>
            </a:pPr>
            <a:r>
              <a:rPr lang="el-GR" sz="2400" b="1" dirty="0" smtClean="0">
                <a:solidFill>
                  <a:srgbClr val="FFFF00"/>
                </a:solidFill>
                <a:effectLst/>
              </a:rPr>
              <a:t>ΤΜΗΜΑ IV ΕΙΔΙΚΑ ΚΑΘΕΣΤΩΤΑ ΣΥΜΒΑΣΕΩΝ</a:t>
            </a:r>
          </a:p>
          <a:p>
            <a:pPr marL="361950" indent="-361950" eaLnBrk="1" hangingPunct="1">
              <a:lnSpc>
                <a:spcPct val="150000"/>
              </a:lnSpc>
              <a:spcBef>
                <a:spcPct val="0"/>
              </a:spcBef>
            </a:pPr>
            <a:r>
              <a:rPr lang="el-GR" sz="2000" b="1" i="1" dirty="0" smtClean="0">
                <a:effectLst/>
              </a:rPr>
              <a:t>	[βλ. κατευθυντήρια Οδηγία ΕΑΔΗΣΥ 19: «Συμβάσεις κάτω των ορίων Βιβλίου Ι &amp; Βιβλίου ΙΙ του ν. 4412/2016»]</a:t>
            </a:r>
          </a:p>
          <a:p>
            <a:pPr marL="361950" indent="-361950" eaLnBrk="1" hangingPunct="1">
              <a:lnSpc>
                <a:spcPct val="150000"/>
              </a:lnSpc>
              <a:spcBef>
                <a:spcPct val="0"/>
              </a:spcBef>
            </a:pPr>
            <a:endParaRPr lang="el-GR" sz="2000" b="1" dirty="0" smtClean="0">
              <a:solidFill>
                <a:srgbClr val="FF0000"/>
              </a:solidFill>
              <a:effectLst/>
            </a:endParaRPr>
          </a:p>
          <a:p>
            <a:pPr marL="361950" indent="-361950" eaLnBrk="1" hangingPunct="1">
              <a:lnSpc>
                <a:spcPct val="150000"/>
              </a:lnSpc>
              <a:spcBef>
                <a:spcPct val="0"/>
              </a:spcBef>
            </a:pPr>
            <a:endParaRPr lang="el-GR" sz="2400" b="1" dirty="0" smtClean="0">
              <a:solidFill>
                <a:srgbClr val="FF0000"/>
              </a:solidFill>
              <a:effectLst/>
            </a:endParaRPr>
          </a:p>
          <a:p>
            <a:pPr marL="361950" indent="-361950" eaLnBrk="1" hangingPunct="1">
              <a:lnSpc>
                <a:spcPct val="150000"/>
              </a:lnSpc>
              <a:spcBef>
                <a:spcPct val="0"/>
              </a:spcBef>
            </a:pPr>
            <a:r>
              <a:rPr lang="el-GR" sz="1600" b="1" dirty="0" smtClean="0">
                <a:solidFill>
                  <a:srgbClr val="002060"/>
                </a:solidFill>
                <a:effectLst/>
              </a:rPr>
              <a:t>τελευταία ενημέρωση: </a:t>
            </a:r>
            <a:r>
              <a:rPr lang="el-GR" sz="1600" b="1" dirty="0" smtClean="0">
                <a:solidFill>
                  <a:srgbClr val="FFFF00"/>
                </a:solidFill>
                <a:latin typeface="Arial" charset="0"/>
              </a:rPr>
              <a:t>τροποποιήσεις με διατάξεις ν. 4635/2019, ΦΕΚ Α167/30.10.</a:t>
            </a:r>
            <a:r>
              <a:rPr lang="en-US" sz="1600" b="1" dirty="0" smtClean="0">
                <a:solidFill>
                  <a:srgbClr val="FFFF00"/>
                </a:solidFill>
                <a:latin typeface="Arial" charset="0"/>
              </a:rPr>
              <a:t> </a:t>
            </a:r>
            <a:r>
              <a:rPr lang="el-GR" sz="1600" b="1" dirty="0" smtClean="0">
                <a:solidFill>
                  <a:srgbClr val="FFFF00"/>
                </a:solidFill>
                <a:latin typeface="Arial" charset="0"/>
              </a:rPr>
              <a:t>2019]</a:t>
            </a:r>
          </a:p>
          <a:p>
            <a:pPr marL="361950" indent="-361950" eaLnBrk="1" hangingPunct="1">
              <a:lnSpc>
                <a:spcPct val="150000"/>
              </a:lnSpc>
              <a:spcBef>
                <a:spcPct val="0"/>
              </a:spcBef>
            </a:pPr>
            <a:endParaRPr lang="el-GR" sz="1600" b="1" dirty="0" smtClean="0">
              <a:solidFill>
                <a:srgbClr val="FF0000"/>
              </a:solidFill>
              <a:effectLs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idx="4294967295"/>
          </p:nvPr>
        </p:nvSpPr>
        <p:spPr>
          <a:xfrm>
            <a:off x="179388" y="115888"/>
            <a:ext cx="8856662" cy="433387"/>
          </a:xfrm>
          <a:noFill/>
        </p:spPr>
        <p:txBody>
          <a:bodyPr anchor="t"/>
          <a:lstStyle/>
          <a:p>
            <a:pPr algn="just" eaLnBrk="1" hangingPunct="1"/>
            <a:r>
              <a:rPr lang="el-GR" sz="1400" smtClean="0">
                <a:solidFill>
                  <a:srgbClr val="FF0000"/>
                </a:solidFill>
                <a:effectLst/>
                <a:latin typeface="Arial" charset="0"/>
              </a:rPr>
              <a:t>ΤΜΗΜΑ IV Ειδικά Καθεστώτα Συμβάσεων - ΕΝΟΤΗΤΑ 3 ΔΗΜΟΣΙΕΣ ΣΥΜΒΑΣΕΙΣ ΚΑΤΩ ΤΩΝ ΟΡΙΩΝ Άρθρα</a:t>
            </a:r>
            <a:r>
              <a:rPr lang="en-GB" sz="1400" smtClean="0">
                <a:solidFill>
                  <a:srgbClr val="FF0000"/>
                </a:solidFill>
                <a:effectLst/>
                <a:latin typeface="Arial" charset="0"/>
              </a:rPr>
              <a:t> 116 </a:t>
            </a:r>
            <a:r>
              <a:rPr lang="el-GR" sz="1400" smtClean="0">
                <a:solidFill>
                  <a:srgbClr val="FF0000"/>
                </a:solidFill>
                <a:effectLst/>
                <a:latin typeface="Arial" charset="0"/>
              </a:rPr>
              <a:t>-128[Βιβλίο Ι &amp; ΙΙ]</a:t>
            </a:r>
          </a:p>
        </p:txBody>
      </p:sp>
      <p:sp>
        <p:nvSpPr>
          <p:cNvPr id="15363" name="Rectangle 3"/>
          <p:cNvSpPr>
            <a:spLocks noGrp="1" noChangeArrowheads="1"/>
          </p:cNvSpPr>
          <p:nvPr>
            <p:ph type="subTitle" idx="4294967295"/>
          </p:nvPr>
        </p:nvSpPr>
        <p:spPr>
          <a:xfrm>
            <a:off x="179388" y="765175"/>
            <a:ext cx="8856662" cy="5832475"/>
          </a:xfrm>
          <a:noFill/>
        </p:spPr>
        <p:txBody>
          <a:bodyPr/>
          <a:lstStyle/>
          <a:p>
            <a:pPr marL="180975" indent="-180975" algn="ctr">
              <a:lnSpc>
                <a:spcPct val="80000"/>
              </a:lnSpc>
              <a:buFont typeface="Wingdings" pitchFamily="2" charset="2"/>
              <a:buNone/>
              <a:tabLst>
                <a:tab pos="180975" algn="l"/>
              </a:tabLst>
            </a:pPr>
            <a:r>
              <a:rPr lang="el-GR" sz="1400" b="1" u="sng" smtClean="0">
                <a:solidFill>
                  <a:srgbClr val="00B0F0"/>
                </a:solidFill>
                <a:effectLst/>
              </a:rPr>
              <a:t>Μη εφαρμοστέες διατάξεις Βιβλίου Ι στις συμβάσεις κάτω των ορίων:</a:t>
            </a:r>
          </a:p>
          <a:p>
            <a:pPr marL="180975" indent="-180975" algn="ctr">
              <a:lnSpc>
                <a:spcPct val="80000"/>
              </a:lnSpc>
              <a:buFont typeface="Wingdings" pitchFamily="2" charset="2"/>
              <a:buNone/>
              <a:tabLst>
                <a:tab pos="180975" algn="l"/>
              </a:tabLst>
            </a:pPr>
            <a:endParaRPr lang="el-GR" sz="1400" b="1" u="sng" smtClean="0">
              <a:solidFill>
                <a:srgbClr val="00B0F0"/>
              </a:solidFill>
              <a:effectLst/>
            </a:endParaRPr>
          </a:p>
          <a:p>
            <a:pPr marL="180975" indent="-180975" algn="just">
              <a:lnSpc>
                <a:spcPct val="150000"/>
              </a:lnSpc>
              <a:spcBef>
                <a:spcPct val="0"/>
              </a:spcBef>
              <a:buFont typeface="Wingdings" pitchFamily="2" charset="2"/>
              <a:buChar char="ü"/>
              <a:tabLst>
                <a:tab pos="180975" algn="l"/>
              </a:tabLst>
            </a:pPr>
            <a:r>
              <a:rPr lang="el-GR" sz="2000" smtClean="0">
                <a:effectLst/>
              </a:rPr>
              <a:t>Άρθρο 65 παρ. 7 Σύνταξη και λεπτομέρειες δημοσίευσης των </a:t>
            </a:r>
            <a:r>
              <a:rPr lang="el-GR" sz="2000" smtClean="0">
                <a:solidFill>
                  <a:schemeClr val="folHlink"/>
                </a:solidFill>
                <a:effectLst/>
              </a:rPr>
              <a:t>προκηρύξεων και γνωστοποιήσεων</a:t>
            </a:r>
            <a:r>
              <a:rPr lang="el-GR" sz="2000" smtClean="0">
                <a:effectLst/>
              </a:rPr>
              <a:t>: Το παρόν άρθρο δεν εφαρμόζεται στις δημόσιες συμβάσεις κάτω των ορίων</a:t>
            </a:r>
          </a:p>
          <a:p>
            <a:pPr marL="180975" indent="-180975" algn="just">
              <a:lnSpc>
                <a:spcPct val="150000"/>
              </a:lnSpc>
              <a:spcBef>
                <a:spcPct val="0"/>
              </a:spcBef>
              <a:buFont typeface="Wingdings" pitchFamily="2" charset="2"/>
              <a:buChar char="ü"/>
              <a:tabLst>
                <a:tab pos="180975" algn="l"/>
              </a:tabLst>
            </a:pPr>
            <a:r>
              <a:rPr lang="el-GR" sz="2000" smtClean="0">
                <a:effectLst/>
              </a:rPr>
              <a:t>Άρθρο 67 παρ. 3 </a:t>
            </a:r>
            <a:r>
              <a:rPr lang="el-GR" sz="2000" smtClean="0">
                <a:solidFill>
                  <a:schemeClr val="folHlink"/>
                </a:solidFill>
                <a:effectLst/>
              </a:rPr>
              <a:t>Ηλεκτρονική διάθεση</a:t>
            </a:r>
            <a:r>
              <a:rPr lang="el-GR" sz="2000" smtClean="0">
                <a:effectLst/>
              </a:rPr>
              <a:t> των εγγράφων της σύμβασης: Το παρόν άρθρο δεν εφαρμόζεται στις δημόσιες συμβάσεις κάτω των ορίων</a:t>
            </a:r>
          </a:p>
          <a:p>
            <a:pPr marL="180975" indent="-180975" algn="just">
              <a:lnSpc>
                <a:spcPct val="150000"/>
              </a:lnSpc>
              <a:spcBef>
                <a:spcPct val="0"/>
              </a:spcBef>
              <a:buFont typeface="Wingdings" pitchFamily="2" charset="2"/>
              <a:buChar char="ü"/>
              <a:tabLst>
                <a:tab pos="180975" algn="l"/>
              </a:tabLst>
            </a:pPr>
            <a:r>
              <a:rPr lang="el-GR" sz="2000" smtClean="0">
                <a:effectLst/>
              </a:rPr>
              <a:t>Άρθρο 108 παρ. 3 Δημοσίευση προκηρύξεων και γνωστοποιήσεων (</a:t>
            </a:r>
            <a:r>
              <a:rPr lang="el-GR" sz="2000" smtClean="0">
                <a:solidFill>
                  <a:schemeClr val="folHlink"/>
                </a:solidFill>
                <a:effectLst/>
              </a:rPr>
              <a:t>κοινωνικές και άλλες ειδικές υπηρεσίες</a:t>
            </a:r>
            <a:r>
              <a:rPr lang="el-GR" sz="2000" smtClean="0">
                <a:effectLst/>
              </a:rPr>
              <a:t>)</a:t>
            </a:r>
          </a:p>
          <a:p>
            <a:pPr marL="180975" indent="-180975" algn="just">
              <a:lnSpc>
                <a:spcPct val="150000"/>
              </a:lnSpc>
              <a:spcBef>
                <a:spcPct val="0"/>
              </a:spcBef>
              <a:buFont typeface="Wingdings" pitchFamily="2" charset="2"/>
              <a:buChar char="ü"/>
              <a:tabLst>
                <a:tab pos="180975" algn="l"/>
              </a:tabLst>
            </a:pPr>
            <a:r>
              <a:rPr lang="el-GR" sz="2000" smtClean="0">
                <a:effectLst/>
              </a:rPr>
              <a:t>Άρθρο 108 παρ. 3, σε συνδυασμό με αρ. 65 παρ. 7</a:t>
            </a:r>
          </a:p>
          <a:p>
            <a:pPr marL="180975" indent="-180975" algn="just">
              <a:lnSpc>
                <a:spcPct val="150000"/>
              </a:lnSpc>
              <a:spcBef>
                <a:spcPct val="0"/>
              </a:spcBef>
              <a:buFont typeface="Wingdings" pitchFamily="2" charset="2"/>
              <a:buChar char="ü"/>
              <a:tabLst>
                <a:tab pos="180975" algn="l"/>
              </a:tabLst>
            </a:pPr>
            <a:r>
              <a:rPr lang="el-GR" sz="2000" smtClean="0">
                <a:effectLst/>
              </a:rPr>
              <a:t>Άρθρο 112 Προκηρύξεις και γνωστοποιήσεις (διαγωνισμοί μελετών)</a:t>
            </a:r>
          </a:p>
          <a:p>
            <a:pPr marL="180975" indent="-180975" algn="just">
              <a:lnSpc>
                <a:spcPct val="150000"/>
              </a:lnSpc>
              <a:spcBef>
                <a:spcPct val="0"/>
              </a:spcBef>
              <a:buFont typeface="Wingdings" pitchFamily="2" charset="2"/>
              <a:buChar char="ü"/>
              <a:tabLst>
                <a:tab pos="180975" algn="l"/>
              </a:tabLst>
            </a:pPr>
            <a:r>
              <a:rPr lang="el-GR" sz="2000" smtClean="0">
                <a:effectLst/>
              </a:rPr>
              <a:t>Άρθρο 112 παρ. 4 Για τους </a:t>
            </a:r>
            <a:r>
              <a:rPr lang="el-GR" sz="2000" smtClean="0">
                <a:solidFill>
                  <a:schemeClr val="folHlink"/>
                </a:solidFill>
                <a:effectLst/>
              </a:rPr>
              <a:t>διαγωνισμούς μελετών</a:t>
            </a:r>
            <a:r>
              <a:rPr lang="el-GR" sz="2000" smtClean="0">
                <a:effectLst/>
              </a:rPr>
              <a:t> κάτω των ορίων, αντί για τις παραγράφους 1 έως 3, εφαρμόζεται το άρθρο 122</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idx="4294967295"/>
          </p:nvPr>
        </p:nvSpPr>
        <p:spPr>
          <a:xfrm>
            <a:off x="179388" y="115888"/>
            <a:ext cx="8856662" cy="433387"/>
          </a:xfrm>
          <a:noFill/>
        </p:spPr>
        <p:txBody>
          <a:bodyPr anchor="t"/>
          <a:lstStyle/>
          <a:p>
            <a:pPr algn="just" eaLnBrk="1" hangingPunct="1"/>
            <a:r>
              <a:rPr lang="el-GR" sz="1400" smtClean="0">
                <a:solidFill>
                  <a:srgbClr val="FF0000"/>
                </a:solidFill>
                <a:effectLst/>
                <a:latin typeface="Arial" charset="0"/>
              </a:rPr>
              <a:t>ΤΜΗΜΑ IV Ειδικά Καθεστώτα Συμβάσεων - ΕΝΟΤΗΤΑ 3 ΔΗΜΟΣΙΕΣ ΣΥΜΒΑΣΕΙΣ ΚΑΤΩ ΤΩΝ ΟΡΙΩΝ Άρθρα</a:t>
            </a:r>
            <a:r>
              <a:rPr lang="en-GB" sz="1400" smtClean="0">
                <a:solidFill>
                  <a:srgbClr val="FF0000"/>
                </a:solidFill>
                <a:effectLst/>
                <a:latin typeface="Arial" charset="0"/>
              </a:rPr>
              <a:t> 116 </a:t>
            </a:r>
            <a:r>
              <a:rPr lang="el-GR" sz="1400" smtClean="0">
                <a:solidFill>
                  <a:srgbClr val="FF0000"/>
                </a:solidFill>
                <a:effectLst/>
                <a:latin typeface="Arial" charset="0"/>
              </a:rPr>
              <a:t>-128[Βιβλίο Ι &amp; ΙΙ]</a:t>
            </a:r>
          </a:p>
        </p:txBody>
      </p:sp>
      <p:sp>
        <p:nvSpPr>
          <p:cNvPr id="16387" name="Rectangle 3"/>
          <p:cNvSpPr>
            <a:spLocks noGrp="1" noChangeArrowheads="1"/>
          </p:cNvSpPr>
          <p:nvPr>
            <p:ph type="subTitle" idx="4294967295"/>
          </p:nvPr>
        </p:nvSpPr>
        <p:spPr>
          <a:xfrm>
            <a:off x="179388" y="765175"/>
            <a:ext cx="8856662" cy="5832475"/>
          </a:xfrm>
          <a:noFill/>
        </p:spPr>
        <p:txBody>
          <a:bodyPr/>
          <a:lstStyle/>
          <a:p>
            <a:pPr marL="180975" indent="-180975" algn="ctr">
              <a:lnSpc>
                <a:spcPct val="80000"/>
              </a:lnSpc>
              <a:buFont typeface="Wingdings" pitchFamily="2" charset="2"/>
              <a:buNone/>
            </a:pPr>
            <a:r>
              <a:rPr lang="el-GR" sz="1600" b="1" dirty="0" smtClean="0">
                <a:solidFill>
                  <a:srgbClr val="00B0F0"/>
                </a:solidFill>
                <a:effectLst/>
              </a:rPr>
              <a:t>Διατάξεις Βιβλίου Ι με παρέκκλιση/διαφοροποίηση στις ΔΣ κάτω των ορίων</a:t>
            </a:r>
            <a:r>
              <a:rPr lang="el-GR" sz="1200" b="1" dirty="0" smtClean="0">
                <a:solidFill>
                  <a:srgbClr val="00B0F0"/>
                </a:solidFill>
                <a:effectLst/>
              </a:rPr>
              <a:t>:</a:t>
            </a:r>
          </a:p>
          <a:p>
            <a:pPr marL="180975" indent="-180975" algn="ctr">
              <a:lnSpc>
                <a:spcPct val="80000"/>
              </a:lnSpc>
              <a:buFont typeface="Wingdings" pitchFamily="2" charset="2"/>
              <a:buNone/>
            </a:pPr>
            <a:endParaRPr lang="el-GR" sz="1200" b="1" dirty="0" smtClean="0">
              <a:solidFill>
                <a:srgbClr val="00B0F0"/>
              </a:solidFill>
              <a:effectLst/>
            </a:endParaRPr>
          </a:p>
          <a:p>
            <a:pPr marL="180975" indent="-180975" algn="just">
              <a:lnSpc>
                <a:spcPct val="150000"/>
              </a:lnSpc>
              <a:spcBef>
                <a:spcPct val="0"/>
              </a:spcBef>
              <a:buFont typeface="Wingdings" pitchFamily="2" charset="2"/>
              <a:buChar char="Ø"/>
            </a:pPr>
            <a:r>
              <a:rPr lang="el-GR" sz="1600" dirty="0" smtClean="0">
                <a:effectLst/>
              </a:rPr>
              <a:t>Άρθρο 4 </a:t>
            </a:r>
            <a:r>
              <a:rPr lang="el-GR" sz="1600" dirty="0" smtClean="0">
                <a:solidFill>
                  <a:schemeClr val="folHlink"/>
                </a:solidFill>
                <a:effectLst/>
              </a:rPr>
              <a:t>Μεικτές συμβάσεις</a:t>
            </a:r>
            <a:r>
              <a:rPr lang="el-GR" sz="1600" dirty="0" smtClean="0">
                <a:effectLst/>
              </a:rPr>
              <a:t>  παρ. 7 Αν η μεικτή σύμβαση περιλαμβάνει στοιχεία και από δημόσια σύμβαση </a:t>
            </a:r>
            <a:r>
              <a:rPr lang="el-GR" sz="1600" dirty="0" smtClean="0">
                <a:solidFill>
                  <a:schemeClr val="folHlink"/>
                </a:solidFill>
                <a:effectLst/>
              </a:rPr>
              <a:t>έργων</a:t>
            </a:r>
            <a:r>
              <a:rPr lang="el-GR" sz="1600" dirty="0" smtClean="0">
                <a:effectLst/>
              </a:rPr>
              <a:t>, το ισχύον νομικό καθεστώς, για δημόσιες συμβάσεις έργων κάτω των ορίων, καθορίζεται μετά από σύμφωνη γνώμη του Τεχνικού Συμβουλίου της αναθέτουσας αρχής, η οποία κοινοποιείται υποχρεωτικά στην ΕΚΑΑ (διαφοροποίηση ως προς το ΤΑ που γνωμοδοτεί)</a:t>
            </a:r>
          </a:p>
          <a:p>
            <a:pPr marL="180975" indent="-180975" algn="just">
              <a:lnSpc>
                <a:spcPct val="150000"/>
              </a:lnSpc>
              <a:spcBef>
                <a:spcPct val="0"/>
              </a:spcBef>
              <a:buFont typeface="Wingdings" pitchFamily="2" charset="2"/>
              <a:buChar char="Ø"/>
            </a:pPr>
            <a:r>
              <a:rPr lang="el-GR" sz="1600" dirty="0" smtClean="0">
                <a:effectLst/>
              </a:rPr>
              <a:t>Άρθρο 14 παρ. 2  </a:t>
            </a:r>
            <a:r>
              <a:rPr lang="el-GR" sz="1600" dirty="0" smtClean="0">
                <a:solidFill>
                  <a:schemeClr val="folHlink"/>
                </a:solidFill>
                <a:effectLst/>
              </a:rPr>
              <a:t>Υπηρεσίες έρευνας και ανάπτυξης</a:t>
            </a:r>
            <a:r>
              <a:rPr lang="el-GR" sz="1600" dirty="0" smtClean="0">
                <a:effectLst/>
              </a:rPr>
              <a:t> Πριν τη σύναψη συμβάσεων υπηρεσιών έρευνας και ανάπτυξης, για το χαρακτηρισμό του είδους της σύμβασης ως ερευνητικού έργου, για τις συμβάσεις κάτω των ορίων, απαιτείται η προηγούμενη σύμφωνη γνώμη του αρμόδιου Τεχνικού Συμβουλίου της αναθέτουσας αρχής (διαφοροποίηση ως προς το Τεχνικό Συμβούλιο που γνωμοδοτεί)</a:t>
            </a:r>
          </a:p>
          <a:p>
            <a:pPr marL="180975" indent="-180975" algn="just">
              <a:lnSpc>
                <a:spcPct val="130000"/>
              </a:lnSpc>
              <a:spcBef>
                <a:spcPct val="0"/>
              </a:spcBef>
              <a:buFont typeface="Wingdings" pitchFamily="2" charset="2"/>
              <a:buNone/>
            </a:pPr>
            <a:endParaRPr lang="el-GR" sz="1600" dirty="0" smtClean="0">
              <a:solidFill>
                <a:schemeClr val="folHlink"/>
              </a:solidFill>
              <a:effectLst/>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ctrTitle" idx="4294967295"/>
          </p:nvPr>
        </p:nvSpPr>
        <p:spPr>
          <a:xfrm>
            <a:off x="179388" y="115888"/>
            <a:ext cx="8856662" cy="433387"/>
          </a:xfrm>
          <a:noFill/>
        </p:spPr>
        <p:txBody>
          <a:bodyPr anchor="t"/>
          <a:lstStyle/>
          <a:p>
            <a:pPr algn="just" eaLnBrk="1" hangingPunct="1"/>
            <a:r>
              <a:rPr lang="el-GR" sz="1400" smtClean="0">
                <a:solidFill>
                  <a:srgbClr val="FF0000"/>
                </a:solidFill>
                <a:effectLst/>
                <a:latin typeface="Arial" charset="0"/>
              </a:rPr>
              <a:t>ΤΜΗΜΑ IV Ειδικά Καθεστώτα Συμβάσεων - ΕΝΟΤΗΤΑ 3 ΔΗΜΟΣΙΕΣ ΣΥΜΒΑΣΕΙΣ ΚΑΤΩ ΤΩΝ ΟΡΙΩΝ Άρθρα</a:t>
            </a:r>
            <a:r>
              <a:rPr lang="en-GB" sz="1400" smtClean="0">
                <a:solidFill>
                  <a:srgbClr val="FF0000"/>
                </a:solidFill>
                <a:effectLst/>
                <a:latin typeface="Arial" charset="0"/>
              </a:rPr>
              <a:t> 116 </a:t>
            </a:r>
            <a:r>
              <a:rPr lang="el-GR" sz="1400" smtClean="0">
                <a:solidFill>
                  <a:srgbClr val="FF0000"/>
                </a:solidFill>
                <a:effectLst/>
                <a:latin typeface="Arial" charset="0"/>
              </a:rPr>
              <a:t>-128[Βιβλίο Ι &amp; ΙΙ]</a:t>
            </a:r>
          </a:p>
        </p:txBody>
      </p:sp>
      <p:sp>
        <p:nvSpPr>
          <p:cNvPr id="17411" name="Rectangle 3"/>
          <p:cNvSpPr>
            <a:spLocks noGrp="1" noChangeArrowheads="1"/>
          </p:cNvSpPr>
          <p:nvPr>
            <p:ph type="subTitle" idx="4294967295"/>
          </p:nvPr>
        </p:nvSpPr>
        <p:spPr>
          <a:xfrm>
            <a:off x="179388" y="765175"/>
            <a:ext cx="8856662" cy="5472113"/>
          </a:xfrm>
          <a:noFill/>
        </p:spPr>
        <p:txBody>
          <a:bodyPr/>
          <a:lstStyle/>
          <a:p>
            <a:pPr marL="180975" indent="-180975" algn="ctr">
              <a:lnSpc>
                <a:spcPct val="80000"/>
              </a:lnSpc>
              <a:buFont typeface="Wingdings" pitchFamily="2" charset="2"/>
              <a:buNone/>
            </a:pPr>
            <a:r>
              <a:rPr lang="el-GR" sz="1200" b="1" smtClean="0">
                <a:solidFill>
                  <a:srgbClr val="00B0F0"/>
                </a:solidFill>
                <a:effectLst/>
              </a:rPr>
              <a:t>Διατάξεις Βιβλίου Ι με παρέκκλιση/διαφοροποίηση στις ΔΣ κάτω των ορίων:</a:t>
            </a:r>
          </a:p>
          <a:p>
            <a:pPr marL="180975" indent="-180975" algn="ctr">
              <a:lnSpc>
                <a:spcPct val="80000"/>
              </a:lnSpc>
              <a:buFont typeface="Wingdings" pitchFamily="2" charset="2"/>
              <a:buNone/>
            </a:pPr>
            <a:endParaRPr lang="el-GR" sz="1200" b="1" smtClean="0">
              <a:solidFill>
                <a:srgbClr val="00B0F0"/>
              </a:solidFill>
              <a:effectLst/>
            </a:endParaRPr>
          </a:p>
          <a:p>
            <a:pPr marL="180975" indent="-180975" algn="ctr">
              <a:lnSpc>
                <a:spcPct val="80000"/>
              </a:lnSpc>
              <a:buFont typeface="Wingdings" pitchFamily="2" charset="2"/>
              <a:buNone/>
            </a:pPr>
            <a:endParaRPr lang="el-GR" sz="1200" b="1" smtClean="0">
              <a:solidFill>
                <a:srgbClr val="00B0F0"/>
              </a:solidFill>
              <a:effectLst/>
            </a:endParaRPr>
          </a:p>
          <a:p>
            <a:pPr marL="180975" indent="-180975" algn="just">
              <a:lnSpc>
                <a:spcPct val="140000"/>
              </a:lnSpc>
              <a:spcBef>
                <a:spcPct val="0"/>
              </a:spcBef>
              <a:buFont typeface="Wingdings" pitchFamily="2" charset="2"/>
              <a:buChar char="Ø"/>
            </a:pPr>
            <a:r>
              <a:rPr lang="el-GR" sz="2000" smtClean="0">
                <a:effectLst/>
              </a:rPr>
              <a:t>Άρθρο 27  </a:t>
            </a:r>
            <a:r>
              <a:rPr lang="el-GR" sz="2000" smtClean="0">
                <a:solidFill>
                  <a:schemeClr val="folHlink"/>
                </a:solidFill>
                <a:effectLst/>
              </a:rPr>
              <a:t>Ανοιχτή διαδικασία</a:t>
            </a:r>
            <a:r>
              <a:rPr lang="el-GR" sz="2000" smtClean="0">
                <a:effectLst/>
              </a:rPr>
              <a:t> παρ. 5 Το άρθρο δεν ισχύει για τις συμβάσεις κάτω των ορίων μόνο αναφορικά με τις προβλεπόμενες σε αυτό </a:t>
            </a:r>
            <a:r>
              <a:rPr lang="el-GR" sz="2000" smtClean="0">
                <a:solidFill>
                  <a:schemeClr val="folHlink"/>
                </a:solidFill>
                <a:effectLst/>
              </a:rPr>
              <a:t>προθεσμίες</a:t>
            </a:r>
            <a:r>
              <a:rPr lang="el-GR" sz="2000" smtClean="0">
                <a:effectLst/>
              </a:rPr>
              <a:t> (πρβ. Πίνακα 7)</a:t>
            </a:r>
          </a:p>
          <a:p>
            <a:pPr marL="180975" indent="-180975" algn="just">
              <a:lnSpc>
                <a:spcPct val="140000"/>
              </a:lnSpc>
              <a:spcBef>
                <a:spcPct val="0"/>
              </a:spcBef>
              <a:buFont typeface="Wingdings" pitchFamily="2" charset="2"/>
              <a:buChar char="Ø"/>
            </a:pPr>
            <a:r>
              <a:rPr lang="el-GR" sz="2000" smtClean="0">
                <a:effectLst/>
              </a:rPr>
              <a:t>28 </a:t>
            </a:r>
            <a:r>
              <a:rPr lang="el-GR" sz="2000" smtClean="0">
                <a:solidFill>
                  <a:schemeClr val="folHlink"/>
                </a:solidFill>
                <a:effectLst/>
              </a:rPr>
              <a:t>Κλειστή Διαδικασία</a:t>
            </a:r>
            <a:r>
              <a:rPr lang="el-GR" sz="2000" smtClean="0">
                <a:effectLst/>
              </a:rPr>
              <a:t> παρ. 8 Το άρθρο δεν ισχύει για τις συμβάσεις κάτω των ορίων μόνο αναφορικά με τις προβλεπόμενες σε αυτό προθεσμίες (πρβ. Πίνακα 7)</a:t>
            </a:r>
          </a:p>
          <a:p>
            <a:pPr marL="180975" indent="-180975" algn="just">
              <a:lnSpc>
                <a:spcPct val="130000"/>
              </a:lnSpc>
              <a:spcBef>
                <a:spcPct val="0"/>
              </a:spcBef>
              <a:buFont typeface="Wingdings" pitchFamily="2" charset="2"/>
              <a:buNone/>
            </a:pPr>
            <a:endParaRPr lang="el-GR" sz="2000" smtClean="0">
              <a:solidFill>
                <a:schemeClr val="folHlink"/>
              </a:solidFill>
              <a:effectLs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ctrTitle" idx="4294967295"/>
          </p:nvPr>
        </p:nvSpPr>
        <p:spPr>
          <a:xfrm>
            <a:off x="179388" y="115888"/>
            <a:ext cx="8856662" cy="433387"/>
          </a:xfrm>
          <a:noFill/>
        </p:spPr>
        <p:txBody>
          <a:bodyPr anchor="t"/>
          <a:lstStyle/>
          <a:p>
            <a:pPr algn="just" eaLnBrk="1" hangingPunct="1"/>
            <a:r>
              <a:rPr lang="el-GR" sz="1400" smtClean="0">
                <a:solidFill>
                  <a:srgbClr val="FF0000"/>
                </a:solidFill>
                <a:effectLst/>
                <a:latin typeface="Arial" charset="0"/>
              </a:rPr>
              <a:t>ΤΜΗΜΑ IV Ειδικά Καθεστώτα Συμβάσεων - ΕΝΟΤΗΤΑ 3 ΔΗΜΟΣΙΕΣ ΣΥΜΒΑΣΕΙΣ ΚΑΤΩ ΤΩΝ ΟΡΙΩΝ Άρθρα</a:t>
            </a:r>
            <a:r>
              <a:rPr lang="en-GB" sz="1400" smtClean="0">
                <a:solidFill>
                  <a:srgbClr val="FF0000"/>
                </a:solidFill>
                <a:effectLst/>
                <a:latin typeface="Arial" charset="0"/>
              </a:rPr>
              <a:t> 116 </a:t>
            </a:r>
            <a:r>
              <a:rPr lang="el-GR" sz="1400" smtClean="0">
                <a:solidFill>
                  <a:srgbClr val="FF0000"/>
                </a:solidFill>
                <a:effectLst/>
                <a:latin typeface="Arial" charset="0"/>
              </a:rPr>
              <a:t>-128[Βιβλίο Ι &amp; ΙΙ]</a:t>
            </a:r>
          </a:p>
        </p:txBody>
      </p:sp>
      <p:sp>
        <p:nvSpPr>
          <p:cNvPr id="18435" name="Rectangle 3"/>
          <p:cNvSpPr>
            <a:spLocks noGrp="1" noChangeArrowheads="1"/>
          </p:cNvSpPr>
          <p:nvPr>
            <p:ph type="subTitle" idx="4294967295"/>
          </p:nvPr>
        </p:nvSpPr>
        <p:spPr>
          <a:xfrm>
            <a:off x="287338" y="765175"/>
            <a:ext cx="8856662" cy="5832475"/>
          </a:xfrm>
          <a:noFill/>
        </p:spPr>
        <p:txBody>
          <a:bodyPr/>
          <a:lstStyle/>
          <a:p>
            <a:pPr marL="180975" indent="-180975" algn="ctr">
              <a:lnSpc>
                <a:spcPct val="130000"/>
              </a:lnSpc>
              <a:spcBef>
                <a:spcPct val="0"/>
              </a:spcBef>
              <a:buFont typeface="Wingdings" pitchFamily="2" charset="2"/>
              <a:buNone/>
              <a:tabLst>
                <a:tab pos="180975" algn="l"/>
              </a:tabLst>
            </a:pPr>
            <a:r>
              <a:rPr lang="el-GR" sz="1600" b="1" dirty="0" smtClean="0">
                <a:solidFill>
                  <a:srgbClr val="00B0F0"/>
                </a:solidFill>
                <a:effectLst/>
              </a:rPr>
              <a:t>Διατάξεις Βιβλίου Ι με παρέκκλιση / διαφοροποίηση στις συμβάσεις κάτω των ορίων</a:t>
            </a:r>
          </a:p>
          <a:p>
            <a:pPr marL="180975" indent="-180975" algn="just">
              <a:lnSpc>
                <a:spcPct val="130000"/>
              </a:lnSpc>
              <a:spcBef>
                <a:spcPct val="0"/>
              </a:spcBef>
              <a:buFont typeface="Wingdings" pitchFamily="2" charset="2"/>
              <a:buChar char="Ø"/>
              <a:tabLst>
                <a:tab pos="180975" algn="l"/>
              </a:tabLst>
            </a:pPr>
            <a:r>
              <a:rPr lang="el-GR" sz="1600" dirty="0" smtClean="0">
                <a:effectLst/>
              </a:rPr>
              <a:t>Άρθρο 29 </a:t>
            </a:r>
            <a:r>
              <a:rPr lang="el-GR" sz="1600" dirty="0" smtClean="0">
                <a:solidFill>
                  <a:schemeClr val="folHlink"/>
                </a:solidFill>
                <a:effectLst/>
              </a:rPr>
              <a:t>Ανταγωνιστική Διαδικασία με διαπραγμάτευση</a:t>
            </a:r>
            <a:r>
              <a:rPr lang="el-GR" sz="1600" dirty="0" smtClean="0">
                <a:effectLst/>
              </a:rPr>
              <a:t> παρ. 8: Το άρθρο δεν ισχύει για τις συμβάσεις κάτω των ορίων μόνο αναφορικά με τις προβλεπόμενες σε αυτό προθεσμίες </a:t>
            </a:r>
          </a:p>
          <a:p>
            <a:pPr marL="180975" indent="-180975" algn="just">
              <a:lnSpc>
                <a:spcPct val="130000"/>
              </a:lnSpc>
              <a:spcBef>
                <a:spcPct val="0"/>
              </a:spcBef>
              <a:buFont typeface="Wingdings" pitchFamily="2" charset="2"/>
              <a:buChar char="Ø"/>
              <a:tabLst>
                <a:tab pos="180975" algn="l"/>
              </a:tabLst>
            </a:pPr>
            <a:r>
              <a:rPr lang="el-GR" sz="1600" dirty="0" smtClean="0">
                <a:effectLst/>
              </a:rPr>
              <a:t>Άρθρο 69 εδάφιο πρώτο </a:t>
            </a:r>
            <a:r>
              <a:rPr lang="el-GR" sz="1600" dirty="0" smtClean="0">
                <a:solidFill>
                  <a:schemeClr val="folHlink"/>
                </a:solidFill>
                <a:effectLst/>
              </a:rPr>
              <a:t>Προσκλήσεις προς υποψηφίους</a:t>
            </a:r>
            <a:r>
              <a:rPr lang="el-GR" sz="1600" dirty="0" smtClean="0">
                <a:effectLst/>
              </a:rPr>
              <a:t> Το άρθρο 69 εφαρμόζεται στις συμβάσεις κάτω των ορίων με την επιφύλαξη του άρθρου 123.</a:t>
            </a:r>
          </a:p>
          <a:p>
            <a:pPr marL="180975" indent="-180975" algn="just">
              <a:lnSpc>
                <a:spcPct val="130000"/>
              </a:lnSpc>
              <a:spcBef>
                <a:spcPct val="0"/>
              </a:spcBef>
              <a:buFont typeface="Wingdings" pitchFamily="2" charset="2"/>
              <a:buChar char="Ø"/>
              <a:tabLst>
                <a:tab pos="180975" algn="l"/>
              </a:tabLst>
            </a:pPr>
            <a:r>
              <a:rPr lang="el-GR" sz="1600" dirty="0" smtClean="0">
                <a:effectLst/>
              </a:rPr>
              <a:t>Άρθρο 78 παρ. 3 </a:t>
            </a:r>
            <a:r>
              <a:rPr lang="el-GR" sz="1600" dirty="0" smtClean="0">
                <a:solidFill>
                  <a:schemeClr val="folHlink"/>
                </a:solidFill>
                <a:effectLst/>
              </a:rPr>
              <a:t>Στήριξη στις ικανότητες άλλων φορέων</a:t>
            </a:r>
            <a:r>
              <a:rPr lang="el-GR" sz="1600" dirty="0" smtClean="0">
                <a:effectLst/>
              </a:rPr>
              <a:t> Το άρθρο δεν ισχύει για διαδικασίες σύναψης συμβάσεων μελετών και παροχής τεχνικών και λοιπών επιστημονικών υπηρεσιών κάτω των ορίων</a:t>
            </a:r>
          </a:p>
          <a:p>
            <a:pPr marL="180975" indent="-180975" algn="just">
              <a:lnSpc>
                <a:spcPct val="130000"/>
              </a:lnSpc>
              <a:spcBef>
                <a:spcPct val="0"/>
              </a:spcBef>
              <a:buFont typeface="Wingdings" pitchFamily="2" charset="2"/>
              <a:buChar char="Ø"/>
              <a:tabLst>
                <a:tab pos="180975" algn="l"/>
              </a:tabLst>
            </a:pPr>
            <a:r>
              <a:rPr lang="el-GR" sz="1600" dirty="0" smtClean="0">
                <a:effectLst/>
              </a:rPr>
              <a:t>Άρθρο 79 παρ. 2, 4 </a:t>
            </a:r>
            <a:r>
              <a:rPr lang="el-GR" sz="1600" dirty="0" smtClean="0">
                <a:solidFill>
                  <a:schemeClr val="folHlink"/>
                </a:solidFill>
                <a:effectLst/>
              </a:rPr>
              <a:t>Ευρωπαϊκό Ενιαίο Έγγραφο Σύμβασης</a:t>
            </a:r>
            <a:r>
              <a:rPr lang="el-GR" sz="1600" dirty="0" smtClean="0">
                <a:effectLst/>
              </a:rPr>
              <a:t> Για τις συμβάσεις κάτω των ορίων προβλέπεται το Τ.Ε.Υ.Δ. ως προαπόδειξη της μη ύπαρξης λόγων αποκλεισμού και πλήρωσης των κριτηρίων ποιοτικής επιλογής</a:t>
            </a:r>
          </a:p>
          <a:p>
            <a:pPr marL="180975" indent="-180975" algn="just">
              <a:lnSpc>
                <a:spcPct val="130000"/>
              </a:lnSpc>
              <a:spcBef>
                <a:spcPct val="0"/>
              </a:spcBef>
              <a:buFont typeface="Wingdings" pitchFamily="2" charset="2"/>
              <a:buChar char="Ø"/>
              <a:tabLst>
                <a:tab pos="180975" algn="l"/>
              </a:tabLst>
            </a:pPr>
            <a:r>
              <a:rPr lang="el-GR" sz="1600" dirty="0" smtClean="0">
                <a:effectLst/>
              </a:rPr>
              <a:t>Άρθρο 93 (β) </a:t>
            </a:r>
            <a:r>
              <a:rPr lang="el-GR" sz="1600" dirty="0" smtClean="0">
                <a:solidFill>
                  <a:schemeClr val="folHlink"/>
                </a:solidFill>
                <a:effectLst/>
              </a:rPr>
              <a:t>Περιεχόμενο φακέλου “Δικαιολογητικά Συμμετοχής</a:t>
            </a:r>
            <a:r>
              <a:rPr lang="el-GR" sz="1600" dirty="0" smtClean="0">
                <a:effectLst/>
              </a:rPr>
              <a:t> Το άρθρο 93 όπως τροποποιήθηκε με το άρθρο 46 ν. 4447/2016</a:t>
            </a:r>
          </a:p>
          <a:p>
            <a:pPr marL="180975" indent="-180975" algn="just">
              <a:lnSpc>
                <a:spcPct val="130000"/>
              </a:lnSpc>
              <a:spcBef>
                <a:spcPct val="0"/>
              </a:spcBef>
              <a:buFont typeface="Wingdings" pitchFamily="2" charset="2"/>
              <a:buChar char="Ø"/>
              <a:tabLst>
                <a:tab pos="180975" algn="l"/>
              </a:tabLst>
            </a:pPr>
            <a:r>
              <a:rPr lang="el-GR" sz="1600" dirty="0" smtClean="0">
                <a:effectLst/>
              </a:rPr>
              <a:t>Άρθρο 107 παρ. 2 και 3 </a:t>
            </a:r>
            <a:r>
              <a:rPr lang="el-GR" sz="1600" dirty="0" smtClean="0">
                <a:solidFill>
                  <a:schemeClr val="folHlink"/>
                </a:solidFill>
                <a:effectLst/>
              </a:rPr>
              <a:t>Ανάθεση συμβάσεων για κοινωνικές και άλλες ειδικές υπηρεσίες</a:t>
            </a:r>
            <a:r>
              <a:rPr lang="el-GR" sz="1600" dirty="0" smtClean="0">
                <a:effectLst/>
              </a:rPr>
              <a:t> Στο άρθρο 107, η παρ 1 εφαρμόζεται στις συμβάσεις άνω των ορίων ενώ ι για τις συμβάσεις κάτω των ορίων εφαρμόζονται οι παρ. 2 και 3</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ctrTitle" idx="4294967295"/>
          </p:nvPr>
        </p:nvSpPr>
        <p:spPr>
          <a:xfrm>
            <a:off x="323850" y="0"/>
            <a:ext cx="8569325" cy="1125538"/>
          </a:xfrm>
          <a:noFill/>
        </p:spPr>
        <p:txBody>
          <a:bodyPr anchor="t"/>
          <a:lstStyle/>
          <a:p>
            <a:pPr eaLnBrk="1" hangingPunct="1"/>
            <a:r>
              <a:rPr lang="el-GR" sz="1600" smtClean="0">
                <a:solidFill>
                  <a:srgbClr val="FF0000"/>
                </a:solidFill>
                <a:effectLst/>
                <a:latin typeface="Arial" charset="0"/>
              </a:rPr>
              <a:t>ΤΜΗΜΑ IV Ειδικά Καθεστώτα Συμβάσεων - </a:t>
            </a:r>
            <a:br>
              <a:rPr lang="el-GR" sz="1600" smtClean="0">
                <a:solidFill>
                  <a:srgbClr val="FF0000"/>
                </a:solidFill>
                <a:effectLst/>
                <a:latin typeface="Arial" charset="0"/>
              </a:rPr>
            </a:br>
            <a:r>
              <a:rPr lang="el-GR" sz="1600" smtClean="0">
                <a:solidFill>
                  <a:srgbClr val="FF0000"/>
                </a:solidFill>
                <a:effectLst/>
                <a:latin typeface="Arial" charset="0"/>
              </a:rPr>
              <a:t>ΕΝΟΤΗΤΑ 3 ΔΗΜΟΣΙΕΣ ΣΥΜΒΑΣΕΙΣ ΚΑΤΩ ΤΩΝ ΟΡΙΩΝ</a:t>
            </a:r>
            <a:br>
              <a:rPr lang="el-GR" sz="1600" smtClean="0">
                <a:solidFill>
                  <a:srgbClr val="FF0000"/>
                </a:solidFill>
                <a:effectLst/>
                <a:latin typeface="Arial" charset="0"/>
              </a:rPr>
            </a:br>
            <a:r>
              <a:rPr lang="el-GR" sz="1600" smtClean="0">
                <a:solidFill>
                  <a:srgbClr val="FF0000"/>
                </a:solidFill>
                <a:effectLst/>
                <a:latin typeface="Arial" charset="0"/>
              </a:rPr>
              <a:t>Άρθρα</a:t>
            </a:r>
            <a:r>
              <a:rPr lang="en-GB" sz="1600" smtClean="0">
                <a:solidFill>
                  <a:srgbClr val="FF0000"/>
                </a:solidFill>
                <a:effectLst/>
                <a:latin typeface="Arial" charset="0"/>
              </a:rPr>
              <a:t> 116 </a:t>
            </a:r>
            <a:r>
              <a:rPr lang="el-GR" sz="1600" smtClean="0">
                <a:solidFill>
                  <a:srgbClr val="FF0000"/>
                </a:solidFill>
                <a:effectLst/>
                <a:latin typeface="Arial" charset="0"/>
              </a:rPr>
              <a:t>-128</a:t>
            </a:r>
            <a:br>
              <a:rPr lang="el-GR" sz="1600" smtClean="0">
                <a:solidFill>
                  <a:srgbClr val="FF0000"/>
                </a:solidFill>
                <a:effectLst/>
                <a:latin typeface="Arial" charset="0"/>
              </a:rPr>
            </a:br>
            <a:r>
              <a:rPr lang="el-GR" sz="1600" smtClean="0">
                <a:solidFill>
                  <a:srgbClr val="FF0000"/>
                </a:solidFill>
                <a:effectLst/>
                <a:latin typeface="Arial" charset="0"/>
              </a:rPr>
              <a:t>[Βιβλίο Ι &amp; ΙΙ]</a:t>
            </a:r>
          </a:p>
        </p:txBody>
      </p:sp>
      <p:sp>
        <p:nvSpPr>
          <p:cNvPr id="19459" name="Rectangle 3"/>
          <p:cNvSpPr>
            <a:spLocks noGrp="1" noChangeArrowheads="1"/>
          </p:cNvSpPr>
          <p:nvPr>
            <p:ph type="subTitle" idx="4294967295"/>
          </p:nvPr>
        </p:nvSpPr>
        <p:spPr>
          <a:xfrm>
            <a:off x="468313" y="1125538"/>
            <a:ext cx="8351837" cy="5327650"/>
          </a:xfrm>
          <a:noFill/>
        </p:spPr>
        <p:txBody>
          <a:bodyPr/>
          <a:lstStyle/>
          <a:p>
            <a:pPr marL="622300" indent="-622300" algn="ctr" eaLnBrk="1" hangingPunct="1">
              <a:lnSpc>
                <a:spcPct val="130000"/>
              </a:lnSpc>
              <a:spcBef>
                <a:spcPct val="0"/>
              </a:spcBef>
              <a:buFont typeface="Wingdings" pitchFamily="2" charset="2"/>
              <a:buNone/>
              <a:tabLst>
                <a:tab pos="622300" algn="l"/>
              </a:tabLst>
            </a:pPr>
            <a:r>
              <a:rPr lang="el-GR" sz="1800" b="1" dirty="0" smtClean="0">
                <a:solidFill>
                  <a:srgbClr val="FFFF00"/>
                </a:solidFill>
                <a:effectLst/>
              </a:rPr>
              <a:t>Άρθρο 116 Επιλογή των διαδικασιών:</a:t>
            </a:r>
          </a:p>
          <a:p>
            <a:pPr marL="622300" indent="-622300" algn="just" eaLnBrk="1" hangingPunct="1">
              <a:lnSpc>
                <a:spcPct val="130000"/>
              </a:lnSpc>
              <a:spcBef>
                <a:spcPct val="0"/>
              </a:spcBef>
              <a:buFont typeface="Wingdings" pitchFamily="2" charset="2"/>
              <a:buChar char="Ø"/>
              <a:tabLst>
                <a:tab pos="622300" algn="l"/>
              </a:tabLst>
            </a:pPr>
            <a:r>
              <a:rPr lang="el-GR" sz="2400" dirty="0" smtClean="0">
                <a:effectLst/>
              </a:rPr>
              <a:t>Οι ΑΑ\ΑΦ εκτός από διαδικασίες του αρθρ. 26, δύνανται να προσφεύγουν και:</a:t>
            </a:r>
          </a:p>
          <a:p>
            <a:pPr marL="622300" indent="-622300" algn="just" eaLnBrk="1" hangingPunct="1">
              <a:lnSpc>
                <a:spcPct val="130000"/>
              </a:lnSpc>
              <a:spcBef>
                <a:spcPct val="0"/>
              </a:spcBef>
              <a:buFont typeface="Wingdings" pitchFamily="2" charset="2"/>
              <a:buAutoNum type="romanLcPeriod"/>
              <a:tabLst>
                <a:tab pos="622300" algn="l"/>
              </a:tabLst>
            </a:pPr>
            <a:r>
              <a:rPr lang="el-GR" sz="2400" b="1" dirty="0" smtClean="0">
                <a:solidFill>
                  <a:schemeClr val="tx2"/>
                </a:solidFill>
                <a:effectLst/>
              </a:rPr>
              <a:t>στη  διαδικασία της απευθείας ανάθεσης [αρθρ.117]</a:t>
            </a:r>
          </a:p>
          <a:p>
            <a:pPr marL="622300" indent="-622300" algn="just" eaLnBrk="1" hangingPunct="1">
              <a:lnSpc>
                <a:spcPct val="130000"/>
              </a:lnSpc>
              <a:spcBef>
                <a:spcPct val="0"/>
              </a:spcBef>
              <a:buFont typeface="Wingdings" pitchFamily="2" charset="2"/>
              <a:buAutoNum type="romanLcPeriod"/>
              <a:tabLst>
                <a:tab pos="622300" algn="l"/>
              </a:tabLst>
            </a:pPr>
            <a:r>
              <a:rPr lang="el-GR" sz="2400" b="1" dirty="0" smtClean="0">
                <a:solidFill>
                  <a:schemeClr val="tx2"/>
                </a:solidFill>
                <a:effectLst/>
              </a:rPr>
              <a:t>του συνοπτικού διαγωνισμού [αρθρ.118]</a:t>
            </a:r>
          </a:p>
          <a:p>
            <a:pPr marL="622300" indent="-622300" algn="just" eaLnBrk="1" hangingPunct="1">
              <a:lnSpc>
                <a:spcPct val="130000"/>
              </a:lnSpc>
              <a:spcBef>
                <a:spcPct val="0"/>
              </a:spcBef>
              <a:buFont typeface="Wingdings" pitchFamily="2" charset="2"/>
              <a:buChar char="Ø"/>
              <a:tabLst>
                <a:tab pos="622300" algn="l"/>
              </a:tabLst>
            </a:pPr>
            <a:r>
              <a:rPr lang="el-GR" sz="2400" dirty="0" smtClean="0">
                <a:effectLst/>
              </a:rPr>
              <a:t>Αναπροσαρμογή ανώτατων χρηματικών ορίων με ΚΥΑ Οικ. &amp; καθ’ ύλη αρμοδίου Υπουργού.</a:t>
            </a:r>
          </a:p>
          <a:p>
            <a:pPr marL="622300" indent="-622300" algn="just" eaLnBrk="1" hangingPunct="1">
              <a:lnSpc>
                <a:spcPct val="130000"/>
              </a:lnSpc>
              <a:spcBef>
                <a:spcPct val="0"/>
              </a:spcBef>
              <a:buFont typeface="Wingdings" pitchFamily="2" charset="2"/>
              <a:buChar char="Ø"/>
              <a:tabLst>
                <a:tab pos="622300" algn="l"/>
              </a:tabLst>
            </a:pPr>
            <a:r>
              <a:rPr lang="el-GR" sz="2000" b="1" dirty="0" smtClean="0">
                <a:solidFill>
                  <a:srgbClr val="FF0000"/>
                </a:solidFill>
                <a:effectLst/>
              </a:rPr>
              <a:t>Δεν απαιτείται σύμφωνη γνώμη της Αρχής στις διαδικασίες σύναψης ΔΣ κάτω των ορίων</a:t>
            </a:r>
            <a:r>
              <a:rPr lang="el-GR" sz="2400" b="1" dirty="0" smtClean="0">
                <a:effectLst/>
              </a:rPr>
              <a: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a:xfrm>
            <a:off x="179388" y="0"/>
            <a:ext cx="8856662" cy="549275"/>
          </a:xfrm>
        </p:spPr>
        <p:txBody>
          <a:bodyPr/>
          <a:lstStyle/>
          <a:p>
            <a:pPr algn="ctr" eaLnBrk="1" hangingPunct="1">
              <a:lnSpc>
                <a:spcPct val="80000"/>
              </a:lnSpc>
            </a:pPr>
            <a:r>
              <a:rPr lang="el-GR" sz="1800" smtClean="0">
                <a:effectLst/>
                <a:latin typeface="Arial" charset="0"/>
              </a:rPr>
              <a:t>ΤΜΗΜΑ IV, ΕΝΟΤΗΤΑ 1 </a:t>
            </a:r>
            <a:br>
              <a:rPr lang="el-GR" sz="1800" smtClean="0">
                <a:effectLst/>
                <a:latin typeface="Arial" charset="0"/>
              </a:rPr>
            </a:br>
            <a:r>
              <a:rPr lang="el-GR" sz="1800" smtClean="0">
                <a:effectLst/>
                <a:latin typeface="Arial" charset="0"/>
              </a:rPr>
              <a:t>Άρθρα</a:t>
            </a:r>
            <a:r>
              <a:rPr lang="en-GB" sz="1800" smtClean="0">
                <a:effectLst/>
                <a:latin typeface="Arial" charset="0"/>
              </a:rPr>
              <a:t> 116 </a:t>
            </a:r>
            <a:r>
              <a:rPr lang="el-GR" sz="1800" smtClean="0">
                <a:effectLst/>
                <a:latin typeface="Arial" charset="0"/>
              </a:rPr>
              <a:t>-128 [Βιβλίο Ι &amp; ΙΙ]</a:t>
            </a:r>
          </a:p>
        </p:txBody>
      </p:sp>
      <p:sp>
        <p:nvSpPr>
          <p:cNvPr id="20483" name="Rectangle 3"/>
          <p:cNvSpPr>
            <a:spLocks noGrp="1" noChangeArrowheads="1"/>
          </p:cNvSpPr>
          <p:nvPr>
            <p:ph type="subTitle" idx="1"/>
          </p:nvPr>
        </p:nvSpPr>
        <p:spPr>
          <a:xfrm>
            <a:off x="179388" y="692150"/>
            <a:ext cx="8856662" cy="5976938"/>
          </a:xfrm>
        </p:spPr>
        <p:txBody>
          <a:bodyPr/>
          <a:lstStyle/>
          <a:p>
            <a:pPr marL="622300" indent="-622300" algn="ctr" eaLnBrk="1" hangingPunct="1">
              <a:lnSpc>
                <a:spcPct val="130000"/>
              </a:lnSpc>
              <a:spcBef>
                <a:spcPct val="0"/>
              </a:spcBef>
              <a:tabLst>
                <a:tab pos="622300" algn="l"/>
              </a:tabLst>
            </a:pPr>
            <a:r>
              <a:rPr lang="el-GR" sz="1800" b="1" dirty="0" smtClean="0">
                <a:solidFill>
                  <a:srgbClr val="FF0000"/>
                </a:solidFill>
                <a:effectLst/>
              </a:rPr>
              <a:t>Άρθρο</a:t>
            </a:r>
            <a:r>
              <a:rPr lang="en-GB" sz="1800" b="1" dirty="0" smtClean="0">
                <a:solidFill>
                  <a:srgbClr val="FF0000"/>
                </a:solidFill>
                <a:effectLst/>
              </a:rPr>
              <a:t> 117 </a:t>
            </a:r>
            <a:r>
              <a:rPr lang="el-GR" sz="1800" b="1" dirty="0" smtClean="0">
                <a:solidFill>
                  <a:srgbClr val="FF0000"/>
                </a:solidFill>
                <a:effectLst/>
              </a:rPr>
              <a:t>Συνοπτικός διαγωνισμός</a:t>
            </a:r>
          </a:p>
          <a:p>
            <a:pPr marL="622300" indent="-622300" algn="just" eaLnBrk="1" hangingPunct="1">
              <a:lnSpc>
                <a:spcPct val="150000"/>
              </a:lnSpc>
              <a:spcBef>
                <a:spcPct val="0"/>
              </a:spcBef>
              <a:tabLst>
                <a:tab pos="622300" algn="l"/>
              </a:tabLst>
            </a:pPr>
            <a:r>
              <a:rPr lang="el-GR" sz="1800" dirty="0" smtClean="0">
                <a:effectLst/>
              </a:rPr>
              <a:t>1. 	Για εκτιμώμενη αξία σύμβασης </a:t>
            </a:r>
            <a:r>
              <a:rPr lang="el-GR" sz="1800" b="1" dirty="0" smtClean="0">
                <a:solidFill>
                  <a:srgbClr val="FF0000"/>
                </a:solidFill>
                <a:effectLst/>
              </a:rPr>
              <a:t>ίση ή κατώτερη </a:t>
            </a:r>
            <a:r>
              <a:rPr lang="el-GR" sz="1800" b="1" dirty="0" smtClean="0">
                <a:effectLst/>
              </a:rPr>
              <a:t>από το ποσό των 60.000 ευρώ, μη συμπεριλαμβανομένου  ΦΠΑ.</a:t>
            </a:r>
            <a:endParaRPr lang="el-GR" sz="1800" dirty="0" smtClean="0">
              <a:effectLst/>
            </a:endParaRPr>
          </a:p>
          <a:p>
            <a:pPr marL="622300" indent="-622300" algn="just" eaLnBrk="1" hangingPunct="1">
              <a:lnSpc>
                <a:spcPct val="150000"/>
              </a:lnSpc>
              <a:spcBef>
                <a:spcPct val="0"/>
              </a:spcBef>
              <a:tabLst>
                <a:tab pos="622300" algn="l"/>
              </a:tabLst>
            </a:pPr>
            <a:r>
              <a:rPr lang="el-GR" sz="1800" dirty="0" smtClean="0">
                <a:effectLst/>
              </a:rPr>
              <a:t>2. 	Δημοσίευση </a:t>
            </a:r>
            <a:r>
              <a:rPr lang="el-GR" sz="1800" b="1" dirty="0" smtClean="0">
                <a:solidFill>
                  <a:srgbClr val="FF0000"/>
                </a:solidFill>
                <a:effectLst/>
              </a:rPr>
              <a:t>προκήρυξης</a:t>
            </a:r>
            <a:r>
              <a:rPr lang="el-GR" sz="1800" b="1" dirty="0" smtClean="0">
                <a:effectLst/>
              </a:rPr>
              <a:t> σύμφωνα με το άρθρο 66</a:t>
            </a:r>
            <a:r>
              <a:rPr lang="el-GR" sz="1800" dirty="0" smtClean="0">
                <a:effectLst/>
              </a:rPr>
              <a:t>. </a:t>
            </a:r>
            <a:r>
              <a:rPr lang="el-GR" sz="1800" u="sng" dirty="0" smtClean="0">
                <a:solidFill>
                  <a:srgbClr val="FF0000"/>
                </a:solidFill>
                <a:effectLst/>
              </a:rPr>
              <a:t>Επιπρόσθετα</a:t>
            </a:r>
            <a:r>
              <a:rPr lang="el-GR" sz="1800" dirty="0" smtClean="0">
                <a:solidFill>
                  <a:srgbClr val="FF0000"/>
                </a:solidFill>
                <a:effectLst/>
              </a:rPr>
              <a:t>,</a:t>
            </a:r>
            <a:r>
              <a:rPr lang="el-GR" sz="1800" dirty="0" smtClean="0">
                <a:effectLst/>
              </a:rPr>
              <a:t> δύναται να προσκαλεί &amp; συγκεκριμένους οικονομικούς φορείς, 3 τουλάχιστον εφόσον δραστηριοποιούνται τόσοι στη σχετική αγορά.</a:t>
            </a:r>
          </a:p>
          <a:p>
            <a:pPr marL="622300" indent="-622300" algn="just" eaLnBrk="1" hangingPunct="1">
              <a:lnSpc>
                <a:spcPct val="150000"/>
              </a:lnSpc>
              <a:spcBef>
                <a:spcPct val="0"/>
              </a:spcBef>
              <a:tabLst>
                <a:tab pos="622300" algn="l"/>
              </a:tabLst>
            </a:pPr>
            <a:r>
              <a:rPr lang="el-GR" sz="1800" dirty="0" smtClean="0">
                <a:effectLst/>
              </a:rPr>
              <a:t>3. 	Υποβολή </a:t>
            </a:r>
            <a:r>
              <a:rPr lang="el-GR" sz="1800" dirty="0" smtClean="0">
                <a:solidFill>
                  <a:srgbClr val="FF0000"/>
                </a:solidFill>
                <a:effectLst/>
              </a:rPr>
              <a:t>έγγραφων σφραγισμένων </a:t>
            </a:r>
            <a:r>
              <a:rPr lang="el-GR" sz="1800" dirty="0" smtClean="0">
                <a:effectLst/>
              </a:rPr>
              <a:t>προσφορών. Η υποβολή </a:t>
            </a:r>
            <a:r>
              <a:rPr lang="el-GR" sz="1800" u="sng" dirty="0" smtClean="0">
                <a:effectLst/>
              </a:rPr>
              <a:t>μόνο μίας προσφοράς δεν αποτελεί κώλυμα</a:t>
            </a:r>
            <a:r>
              <a:rPr lang="el-GR" sz="1800" dirty="0" smtClean="0">
                <a:effectLst/>
              </a:rPr>
              <a:t> για τη συνέχιση της διαδικασίας του διαγωνισμού και την ανάθεση της σύμβασης.</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a:xfrm>
            <a:off x="179388" y="0"/>
            <a:ext cx="8856662" cy="549275"/>
          </a:xfrm>
        </p:spPr>
        <p:txBody>
          <a:bodyPr/>
          <a:lstStyle/>
          <a:p>
            <a:pPr algn="ctr" eaLnBrk="1" hangingPunct="1">
              <a:lnSpc>
                <a:spcPct val="80000"/>
              </a:lnSpc>
            </a:pPr>
            <a:r>
              <a:rPr lang="el-GR" sz="1800" smtClean="0">
                <a:effectLst/>
                <a:latin typeface="Arial" charset="0"/>
              </a:rPr>
              <a:t>ΤΜΗΜΑ IV, ΕΝΟΤΗΤΑ 1 </a:t>
            </a:r>
            <a:br>
              <a:rPr lang="el-GR" sz="1800" smtClean="0">
                <a:effectLst/>
                <a:latin typeface="Arial" charset="0"/>
              </a:rPr>
            </a:br>
            <a:r>
              <a:rPr lang="el-GR" sz="1800" smtClean="0">
                <a:effectLst/>
                <a:latin typeface="Arial" charset="0"/>
              </a:rPr>
              <a:t>Άρθρα</a:t>
            </a:r>
            <a:r>
              <a:rPr lang="en-GB" sz="1800" smtClean="0">
                <a:effectLst/>
                <a:latin typeface="Arial" charset="0"/>
              </a:rPr>
              <a:t> 116 </a:t>
            </a:r>
            <a:r>
              <a:rPr lang="el-GR" sz="1800" smtClean="0">
                <a:effectLst/>
                <a:latin typeface="Arial" charset="0"/>
              </a:rPr>
              <a:t>-128 [Βιβλίο Ι &amp; ΙΙ]</a:t>
            </a:r>
          </a:p>
        </p:txBody>
      </p:sp>
      <p:sp>
        <p:nvSpPr>
          <p:cNvPr id="20483" name="Rectangle 3"/>
          <p:cNvSpPr>
            <a:spLocks noGrp="1" noChangeArrowheads="1"/>
          </p:cNvSpPr>
          <p:nvPr>
            <p:ph type="subTitle" idx="1"/>
          </p:nvPr>
        </p:nvSpPr>
        <p:spPr>
          <a:xfrm>
            <a:off x="179388" y="692150"/>
            <a:ext cx="8856662" cy="5976938"/>
          </a:xfrm>
        </p:spPr>
        <p:txBody>
          <a:bodyPr/>
          <a:lstStyle/>
          <a:p>
            <a:pPr marL="622300" indent="-622300" algn="ctr" eaLnBrk="1" hangingPunct="1">
              <a:lnSpc>
                <a:spcPct val="130000"/>
              </a:lnSpc>
              <a:spcBef>
                <a:spcPct val="0"/>
              </a:spcBef>
              <a:tabLst>
                <a:tab pos="622300" algn="l"/>
              </a:tabLst>
            </a:pPr>
            <a:r>
              <a:rPr lang="el-GR" sz="1800" b="1" dirty="0" smtClean="0">
                <a:solidFill>
                  <a:srgbClr val="FF0000"/>
                </a:solidFill>
                <a:effectLst/>
              </a:rPr>
              <a:t>Άρθρο</a:t>
            </a:r>
            <a:r>
              <a:rPr lang="en-GB" sz="1800" b="1" dirty="0" smtClean="0">
                <a:solidFill>
                  <a:srgbClr val="FF0000"/>
                </a:solidFill>
                <a:effectLst/>
              </a:rPr>
              <a:t> 117 </a:t>
            </a:r>
            <a:r>
              <a:rPr lang="el-GR" sz="1800" b="1" dirty="0" smtClean="0">
                <a:solidFill>
                  <a:srgbClr val="FF0000"/>
                </a:solidFill>
                <a:effectLst/>
              </a:rPr>
              <a:t>Συνοπτικός διαγωνισμός</a:t>
            </a:r>
          </a:p>
          <a:p>
            <a:pPr marL="622300" indent="-622300" algn="ctr" eaLnBrk="1" hangingPunct="1">
              <a:lnSpc>
                <a:spcPct val="130000"/>
              </a:lnSpc>
              <a:spcBef>
                <a:spcPct val="0"/>
              </a:spcBef>
              <a:tabLst>
                <a:tab pos="622300" algn="l"/>
              </a:tabLst>
            </a:pPr>
            <a:endParaRPr lang="el-GR" sz="1800" b="1" dirty="0" smtClean="0">
              <a:solidFill>
                <a:srgbClr val="FF0000"/>
              </a:solidFill>
              <a:effectLst/>
            </a:endParaRPr>
          </a:p>
          <a:p>
            <a:pPr marL="622300" indent="-622300" algn="just" eaLnBrk="1" hangingPunct="1">
              <a:lnSpc>
                <a:spcPct val="150000"/>
              </a:lnSpc>
              <a:spcBef>
                <a:spcPct val="0"/>
              </a:spcBef>
              <a:buAutoNum type="arabicPeriod" startAt="4"/>
              <a:tabLst>
                <a:tab pos="622300" algn="l"/>
              </a:tabLst>
            </a:pPr>
            <a:r>
              <a:rPr lang="el-GR" sz="2000" dirty="0" smtClean="0">
                <a:solidFill>
                  <a:srgbClr val="FFFF00"/>
                </a:solidFill>
                <a:effectLst/>
              </a:rPr>
              <a:t>Δυνατότητα χρήσης </a:t>
            </a:r>
            <a:r>
              <a:rPr lang="el-GR" sz="2000" dirty="0" smtClean="0">
                <a:solidFill>
                  <a:srgbClr val="FFFF00"/>
                </a:solidFill>
              </a:rPr>
              <a:t>του Ε.Σ.Η.Δ.Η.Σ. σε όλα τα στάδια της διαγωνιστικής διαδικασίας, εφόσον προβλέπεται στα έγγραφα της σύμβασης.</a:t>
            </a:r>
          </a:p>
          <a:p>
            <a:pPr marL="622300" indent="-622300" algn="just" eaLnBrk="1" hangingPunct="1">
              <a:lnSpc>
                <a:spcPct val="150000"/>
              </a:lnSpc>
              <a:spcBef>
                <a:spcPct val="0"/>
              </a:spcBef>
              <a:buAutoNum type="arabicPeriod" startAt="4"/>
              <a:tabLst>
                <a:tab pos="622300" algn="l"/>
              </a:tabLst>
            </a:pPr>
            <a:r>
              <a:rPr lang="el-GR" sz="2000" dirty="0" smtClean="0">
                <a:effectLst/>
              </a:rPr>
              <a:t>Η </a:t>
            </a:r>
            <a:r>
              <a:rPr lang="el-GR" sz="2000" dirty="0" smtClean="0">
                <a:solidFill>
                  <a:srgbClr val="FF0000"/>
                </a:solidFill>
                <a:effectLst/>
              </a:rPr>
              <a:t>Αποσφράγιση</a:t>
            </a:r>
            <a:r>
              <a:rPr lang="el-GR" sz="2000" dirty="0" smtClean="0">
                <a:effectLst/>
              </a:rPr>
              <a:t>: φακέλου δικαιολογητικών συμμετοχής, τεχνικών προσφορών &amp; οικονομικών προσφορών </a:t>
            </a:r>
            <a:r>
              <a:rPr lang="el-GR" sz="2000" u="sng" dirty="0" smtClean="0">
                <a:effectLst/>
              </a:rPr>
              <a:t>μπορεί να γίνει σε μία δημόσια συνεδρίαση, κατά την κρίση της επιτροπής.</a:t>
            </a:r>
          </a:p>
          <a:p>
            <a:pPr marL="622300" indent="-622300" algn="just" eaLnBrk="1" hangingPunct="1">
              <a:lnSpc>
                <a:spcPct val="150000"/>
              </a:lnSpc>
              <a:spcBef>
                <a:spcPct val="0"/>
              </a:spcBef>
              <a:buAutoNum type="arabicPeriod" startAt="4"/>
              <a:tabLst>
                <a:tab pos="622300" algn="l"/>
              </a:tabLst>
            </a:pPr>
            <a:r>
              <a:rPr lang="el-GR" sz="2000" dirty="0" smtClean="0">
                <a:effectLst/>
              </a:rPr>
              <a:t>Οι λεπτομέρειες διενέργειας του συνοπτικού διαγωνισμού καθορίζονται στα έγγραφα της σύμβασης.</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ctrTitle"/>
          </p:nvPr>
        </p:nvSpPr>
        <p:spPr>
          <a:xfrm>
            <a:off x="323850" y="188913"/>
            <a:ext cx="8569325" cy="863600"/>
          </a:xfrm>
        </p:spPr>
        <p:txBody>
          <a:bodyPr/>
          <a:lstStyle/>
          <a:p>
            <a:pPr eaLnBrk="1" hangingPunct="1"/>
            <a:r>
              <a:rPr lang="el-GR" sz="1800" smtClean="0">
                <a:effectLst/>
                <a:latin typeface="Arial" charset="0"/>
              </a:rPr>
              <a:t>ΤΜΗΜΑ IV ΕΝΟΤΗΤΑ 1</a:t>
            </a:r>
            <a:br>
              <a:rPr lang="el-GR" sz="1800" smtClean="0">
                <a:effectLst/>
                <a:latin typeface="Arial" charset="0"/>
              </a:rPr>
            </a:br>
            <a:r>
              <a:rPr lang="el-GR" sz="1800" smtClean="0">
                <a:effectLst/>
                <a:latin typeface="Arial" charset="0"/>
              </a:rPr>
              <a:t> Άρθρα</a:t>
            </a:r>
            <a:r>
              <a:rPr lang="en-GB" sz="1800" smtClean="0">
                <a:effectLst/>
                <a:latin typeface="Arial" charset="0"/>
              </a:rPr>
              <a:t> 116 </a:t>
            </a:r>
            <a:r>
              <a:rPr lang="el-GR" sz="1800" smtClean="0">
                <a:effectLst/>
                <a:latin typeface="Arial" charset="0"/>
              </a:rPr>
              <a:t>-128 [Βιβλίο Ι &amp; ΙΙ]</a:t>
            </a:r>
          </a:p>
        </p:txBody>
      </p:sp>
      <p:sp>
        <p:nvSpPr>
          <p:cNvPr id="21507" name="Rectangle 3"/>
          <p:cNvSpPr>
            <a:spLocks noGrp="1" noChangeArrowheads="1"/>
          </p:cNvSpPr>
          <p:nvPr>
            <p:ph type="subTitle" idx="1"/>
          </p:nvPr>
        </p:nvSpPr>
        <p:spPr>
          <a:xfrm>
            <a:off x="250825" y="1052513"/>
            <a:ext cx="8713788" cy="5400675"/>
          </a:xfrm>
        </p:spPr>
        <p:txBody>
          <a:bodyPr/>
          <a:lstStyle/>
          <a:p>
            <a:pPr marL="361950" indent="-361950" algn="ctr" eaLnBrk="1" hangingPunct="1">
              <a:spcBef>
                <a:spcPct val="0"/>
              </a:spcBef>
              <a:tabLst>
                <a:tab pos="361950" algn="l"/>
              </a:tabLst>
            </a:pPr>
            <a:r>
              <a:rPr lang="el-GR" sz="2000" b="1" dirty="0" smtClean="0">
                <a:solidFill>
                  <a:srgbClr val="FF0000"/>
                </a:solidFill>
                <a:effectLst/>
              </a:rPr>
              <a:t>Άρθρο</a:t>
            </a:r>
            <a:r>
              <a:rPr lang="en-GB" sz="2000" b="1" dirty="0" smtClean="0">
                <a:solidFill>
                  <a:srgbClr val="FF0000"/>
                </a:solidFill>
                <a:effectLst/>
              </a:rPr>
              <a:t> 117 </a:t>
            </a:r>
            <a:r>
              <a:rPr lang="el-GR" sz="2000" b="1" dirty="0" smtClean="0">
                <a:solidFill>
                  <a:srgbClr val="FF0000"/>
                </a:solidFill>
                <a:effectLst/>
              </a:rPr>
              <a:t>Συνοπτικός διαγωνισμός</a:t>
            </a:r>
            <a:endParaRPr lang="el-GR" sz="2000" dirty="0" smtClean="0">
              <a:solidFill>
                <a:srgbClr val="FF0000"/>
              </a:solidFill>
              <a:effectLst/>
            </a:endParaRPr>
          </a:p>
          <a:p>
            <a:pPr marL="361950" indent="-361950" algn="just" eaLnBrk="1" hangingPunct="1">
              <a:lnSpc>
                <a:spcPct val="205000"/>
              </a:lnSpc>
              <a:spcBef>
                <a:spcPct val="0"/>
              </a:spcBef>
              <a:tabLst>
                <a:tab pos="361950" algn="l"/>
              </a:tabLst>
            </a:pPr>
            <a:r>
              <a:rPr lang="el-GR" sz="2400" b="1" dirty="0" smtClean="0">
                <a:effectLst/>
              </a:rPr>
              <a:t>	</a:t>
            </a:r>
            <a:r>
              <a:rPr lang="el-GR" sz="2400" u="sng" dirty="0" smtClean="0">
                <a:solidFill>
                  <a:srgbClr val="FF0000"/>
                </a:solidFill>
                <a:effectLst/>
              </a:rPr>
              <a:t>Ορισμός</a:t>
            </a:r>
            <a:r>
              <a:rPr lang="el-GR" sz="2400" dirty="0" smtClean="0">
                <a:solidFill>
                  <a:srgbClr val="FF0000"/>
                </a:solidFill>
                <a:effectLst/>
              </a:rPr>
              <a:t>:</a:t>
            </a:r>
            <a:r>
              <a:rPr lang="el-GR" sz="2400" dirty="0" smtClean="0">
                <a:effectLst/>
              </a:rPr>
              <a:t> η απλοποιημένη διαδικασία ανάθεσης, στο πλαίσιο της οποίας κάθε ενδιαφερόμενος οικονομικός φορέας μπορεί να υποβάλει προσφορά, σύμφωνα με τα οριζόμενα στα άρθρα 117 &amp; 327 </a:t>
            </a:r>
            <a:r>
              <a:rPr lang="el-GR" sz="2400" dirty="0" smtClean="0">
                <a:solidFill>
                  <a:srgbClr val="FFFF00"/>
                </a:solidFill>
                <a:effectLst/>
              </a:rPr>
              <a:t>[άρθρ. 2]</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990600" y="188913"/>
            <a:ext cx="7772400" cy="431800"/>
          </a:xfrm>
        </p:spPr>
        <p:txBody>
          <a:bodyPr/>
          <a:lstStyle/>
          <a:p>
            <a:pPr algn="ctr" eaLnBrk="1" hangingPunct="1">
              <a:defRPr/>
            </a:pPr>
            <a:r>
              <a:rPr lang="el-GR" sz="2000" smtClean="0">
                <a:effectLst/>
                <a:latin typeface="Arial" charset="0"/>
              </a:rPr>
              <a:t>Άρθρο 118 Απευθείας ανάθεση</a:t>
            </a:r>
            <a:endParaRPr lang="el-GR" sz="2000" smtClean="0">
              <a:latin typeface="Arial" charset="0"/>
            </a:endParaRPr>
          </a:p>
        </p:txBody>
      </p:sp>
      <p:sp>
        <p:nvSpPr>
          <p:cNvPr id="11267" name="Rectangle 3"/>
          <p:cNvSpPr>
            <a:spLocks noGrp="1" noChangeArrowheads="1"/>
          </p:cNvSpPr>
          <p:nvPr>
            <p:ph type="subTitle" idx="1"/>
          </p:nvPr>
        </p:nvSpPr>
        <p:spPr>
          <a:xfrm>
            <a:off x="468313" y="928670"/>
            <a:ext cx="8351837" cy="4357718"/>
          </a:xfrm>
        </p:spPr>
        <p:txBody>
          <a:bodyPr/>
          <a:lstStyle/>
          <a:p>
            <a:pPr marL="355600" indent="3175" algn="just" eaLnBrk="1" hangingPunct="1">
              <a:lnSpc>
                <a:spcPct val="160000"/>
              </a:lnSpc>
              <a:spcBef>
                <a:spcPct val="0"/>
              </a:spcBef>
              <a:tabLst>
                <a:tab pos="355600" algn="l"/>
              </a:tabLst>
              <a:defRPr/>
            </a:pPr>
            <a:r>
              <a:rPr lang="el-GR" sz="2000" b="1" u="sng" dirty="0" smtClean="0">
                <a:solidFill>
                  <a:srgbClr val="FF0000"/>
                </a:solidFill>
                <a:effectLst/>
              </a:rPr>
              <a:t>Ορισμός</a:t>
            </a:r>
            <a:r>
              <a:rPr lang="el-GR" sz="2000" b="1" dirty="0" smtClean="0">
                <a:solidFill>
                  <a:srgbClr val="FF0000"/>
                </a:solidFill>
                <a:effectLst/>
              </a:rPr>
              <a:t>:</a:t>
            </a:r>
            <a:r>
              <a:rPr lang="el-GR" sz="2000" b="1" dirty="0" smtClean="0">
                <a:effectLst/>
              </a:rPr>
              <a:t> </a:t>
            </a:r>
            <a:r>
              <a:rPr lang="el-GR" sz="2000" dirty="0" smtClean="0">
                <a:effectLst/>
              </a:rPr>
              <a:t>η διαδικασία ανάθεσης </a:t>
            </a:r>
          </a:p>
          <a:p>
            <a:pPr marL="355600" indent="3175" algn="just" eaLnBrk="1" hangingPunct="1">
              <a:lnSpc>
                <a:spcPct val="160000"/>
              </a:lnSpc>
              <a:spcBef>
                <a:spcPct val="0"/>
              </a:spcBef>
              <a:tabLst>
                <a:tab pos="355600" algn="l"/>
              </a:tabLst>
              <a:defRPr/>
            </a:pPr>
            <a:r>
              <a:rPr lang="el-GR" sz="2000" dirty="0" smtClean="0">
                <a:solidFill>
                  <a:schemeClr val="folHlink"/>
                </a:solidFill>
                <a:effectLst/>
              </a:rPr>
              <a:t>χωρίς εκ των προτέρων δημοσιότητα</a:t>
            </a:r>
            <a:r>
              <a:rPr lang="el-GR" sz="2000" dirty="0" smtClean="0">
                <a:effectLst/>
              </a:rPr>
              <a:t>, </a:t>
            </a:r>
          </a:p>
          <a:p>
            <a:pPr marL="355600" indent="3175" algn="just" eaLnBrk="1" hangingPunct="1">
              <a:lnSpc>
                <a:spcPct val="160000"/>
              </a:lnSpc>
              <a:spcBef>
                <a:spcPct val="0"/>
              </a:spcBef>
              <a:tabLst>
                <a:tab pos="355600" algn="l"/>
              </a:tabLst>
              <a:defRPr/>
            </a:pPr>
            <a:r>
              <a:rPr lang="el-GR" sz="2000" dirty="0" smtClean="0">
                <a:effectLst/>
              </a:rPr>
              <a:t>στο πλαίσιο της οποίας οι ΑΑ αναθέτουν στον οικ. Φορέα της επιλογής τους, </a:t>
            </a:r>
          </a:p>
          <a:p>
            <a:pPr marL="355600" indent="3175" algn="just" eaLnBrk="1" hangingPunct="1">
              <a:lnSpc>
                <a:spcPct val="160000"/>
              </a:lnSpc>
              <a:spcBef>
                <a:spcPct val="0"/>
              </a:spcBef>
              <a:tabLst>
                <a:tab pos="355600" algn="l"/>
              </a:tabLst>
              <a:defRPr/>
            </a:pPr>
            <a:r>
              <a:rPr lang="el-GR" sz="2000" dirty="0" smtClean="0">
                <a:solidFill>
                  <a:schemeClr val="folHlink"/>
                </a:solidFill>
                <a:effectLst/>
              </a:rPr>
              <a:t>κατόπιν έρευνας αγοράς και διαβούλευσης με έναν ή περισσότερους οικονομικούς φορείς</a:t>
            </a:r>
            <a:r>
              <a:rPr lang="el-GR" sz="2000" dirty="0" smtClean="0">
                <a:effectLst/>
              </a:rPr>
              <a:t>, </a:t>
            </a:r>
          </a:p>
          <a:p>
            <a:pPr marL="355600" indent="3175" algn="just" eaLnBrk="1" hangingPunct="1">
              <a:lnSpc>
                <a:spcPct val="160000"/>
              </a:lnSpc>
              <a:spcBef>
                <a:spcPct val="0"/>
              </a:spcBef>
              <a:tabLst>
                <a:tab pos="355600" algn="l"/>
              </a:tabLst>
              <a:defRPr/>
            </a:pPr>
            <a:r>
              <a:rPr lang="el-GR" sz="2000" dirty="0" smtClean="0">
                <a:effectLst/>
              </a:rPr>
              <a:t>δυνάμει των οριζομένων στο άρθρο 118 </a:t>
            </a:r>
            <a:r>
              <a:rPr lang="el-GR" sz="2000" dirty="0" smtClean="0">
                <a:solidFill>
                  <a:srgbClr val="FF0000"/>
                </a:solidFill>
                <a:effectLst/>
              </a:rPr>
              <a:t>[αρθρ. 2].</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990600" y="188913"/>
            <a:ext cx="7772400" cy="431800"/>
          </a:xfrm>
        </p:spPr>
        <p:txBody>
          <a:bodyPr/>
          <a:lstStyle/>
          <a:p>
            <a:pPr algn="ctr" eaLnBrk="1" hangingPunct="1">
              <a:defRPr/>
            </a:pPr>
            <a:r>
              <a:rPr lang="el-GR" sz="2000" dirty="0" smtClean="0">
                <a:effectLst/>
                <a:latin typeface="Arial" charset="0"/>
              </a:rPr>
              <a:t>Άρθρο 118 Απευθείας ανάθεση</a:t>
            </a:r>
            <a:endParaRPr lang="el-GR" sz="2000" dirty="0" smtClean="0">
              <a:latin typeface="Arial" charset="0"/>
            </a:endParaRPr>
          </a:p>
        </p:txBody>
      </p:sp>
      <p:sp>
        <p:nvSpPr>
          <p:cNvPr id="11267" name="Rectangle 3"/>
          <p:cNvSpPr>
            <a:spLocks noGrp="1" noChangeArrowheads="1"/>
          </p:cNvSpPr>
          <p:nvPr>
            <p:ph type="subTitle" idx="1"/>
          </p:nvPr>
        </p:nvSpPr>
        <p:spPr>
          <a:xfrm>
            <a:off x="468313" y="1071546"/>
            <a:ext cx="8351837" cy="4429156"/>
          </a:xfrm>
        </p:spPr>
        <p:txBody>
          <a:bodyPr/>
          <a:lstStyle/>
          <a:p>
            <a:pPr marL="355600" indent="-355600" algn="just" eaLnBrk="1" hangingPunct="1">
              <a:lnSpc>
                <a:spcPct val="160000"/>
              </a:lnSpc>
              <a:spcBef>
                <a:spcPct val="0"/>
              </a:spcBef>
              <a:buFont typeface="Wingdings" pitchFamily="2" charset="2"/>
              <a:buChar char="Ø"/>
              <a:tabLst>
                <a:tab pos="355600" algn="l"/>
              </a:tabLst>
              <a:defRPr/>
            </a:pPr>
            <a:r>
              <a:rPr lang="el-GR" sz="2000" b="1" dirty="0" smtClean="0">
                <a:solidFill>
                  <a:srgbClr val="FF0000"/>
                </a:solidFill>
                <a:effectLst/>
              </a:rPr>
              <a:t>Χρηματικά όρια: </a:t>
            </a:r>
            <a:r>
              <a:rPr lang="el-GR" sz="2000" dirty="0" smtClean="0">
                <a:effectLst/>
              </a:rPr>
              <a:t>η εκτιμώμενη αξία της σύμβασης, χωρίς ΦΠΑ, είναι ίση ή κατώτερη από το ποσό των </a:t>
            </a:r>
            <a:r>
              <a:rPr lang="el-GR" sz="2000" dirty="0" smtClean="0">
                <a:solidFill>
                  <a:schemeClr val="folHlink"/>
                </a:solidFill>
                <a:effectLst/>
              </a:rPr>
              <a:t>20.000,00 €</a:t>
            </a:r>
            <a:r>
              <a:rPr lang="el-GR" sz="2000" dirty="0" smtClean="0">
                <a:effectLst/>
              </a:rPr>
              <a:t>. </a:t>
            </a:r>
          </a:p>
          <a:p>
            <a:pPr marL="355600" indent="-355600" algn="just" eaLnBrk="1" hangingPunct="1">
              <a:lnSpc>
                <a:spcPct val="160000"/>
              </a:lnSpc>
              <a:spcBef>
                <a:spcPct val="0"/>
              </a:spcBef>
              <a:buFont typeface="Wingdings" pitchFamily="2" charset="2"/>
              <a:buChar char="Ø"/>
              <a:tabLst>
                <a:tab pos="355600" algn="l"/>
              </a:tabLst>
              <a:defRPr/>
            </a:pPr>
            <a:r>
              <a:rPr lang="el-GR" sz="2000" b="1" dirty="0" smtClean="0">
                <a:solidFill>
                  <a:srgbClr val="FF0000"/>
                </a:solidFill>
                <a:effectLst/>
              </a:rPr>
              <a:t>Διενέργεια διαδικασίας</a:t>
            </a:r>
            <a:r>
              <a:rPr lang="el-GR" sz="2000" dirty="0" smtClean="0">
                <a:effectLst/>
              </a:rPr>
              <a:t>: </a:t>
            </a:r>
            <a:r>
              <a:rPr lang="el-GR" sz="2000" b="1" dirty="0" smtClean="0">
                <a:solidFill>
                  <a:schemeClr val="folHlink"/>
                </a:solidFill>
                <a:effectLst/>
              </a:rPr>
              <a:t>από τις αρμόδιες υπηρεσίες της ΑΑ χωρίς να απαιτείται η συγκρότηση συλλογικού Οργάνου.</a:t>
            </a:r>
          </a:p>
          <a:p>
            <a:pPr marL="355600" indent="-355600" algn="just" eaLnBrk="1" hangingPunct="1">
              <a:lnSpc>
                <a:spcPct val="160000"/>
              </a:lnSpc>
              <a:spcBef>
                <a:spcPct val="0"/>
              </a:spcBef>
              <a:buFont typeface="Wingdings" pitchFamily="2" charset="2"/>
              <a:buChar char="Ø"/>
              <a:tabLst>
                <a:tab pos="355600" algn="l"/>
              </a:tabLst>
              <a:defRPr/>
            </a:pPr>
            <a:r>
              <a:rPr lang="el-GR" sz="2000" dirty="0" smtClean="0"/>
              <a:t>Στις περιφέρειες, ως «αρμόδια υπηρεσία» κατά την έννοια της παραγράφου 2 του άρθρου 118 του ν. 4412/2016 (Α'147) για ποσά έως 20.000 ευρώ, πλέον ΦΠΑ, νοείται ο </a:t>
            </a:r>
            <a:r>
              <a:rPr lang="el-GR" sz="2000" dirty="0" smtClean="0">
                <a:solidFill>
                  <a:srgbClr val="FFFF00"/>
                </a:solidFill>
              </a:rPr>
              <a:t>περιφερειάρχης</a:t>
            </a:r>
            <a:r>
              <a:rPr lang="el-GR" sz="2000" dirty="0" smtClean="0"/>
              <a:t> </a:t>
            </a:r>
            <a:r>
              <a:rPr lang="el-GR" sz="2000" i="1" u="sng" dirty="0" smtClean="0"/>
              <a:t>[</a:t>
            </a:r>
            <a:r>
              <a:rPr lang="el-GR" sz="1800" b="1" u="sng" dirty="0" smtClean="0">
                <a:solidFill>
                  <a:srgbClr val="FFC000"/>
                </a:solidFill>
              </a:rPr>
              <a:t>παρ. 19 του άρθρου 5 του Ν. 4623/19, ΦΕΚ-134 Α/9-8-19]</a:t>
            </a:r>
            <a:endParaRPr lang="el-GR" sz="1800" b="1" u="sng" dirty="0" smtClean="0">
              <a:solidFill>
                <a:srgbClr val="FFC000"/>
              </a:solidFill>
              <a:effectLst/>
            </a:endParaRPr>
          </a:p>
          <a:p>
            <a:pPr marL="355600" indent="-355600" algn="just" eaLnBrk="1" hangingPunct="1">
              <a:lnSpc>
                <a:spcPct val="160000"/>
              </a:lnSpc>
              <a:spcBef>
                <a:spcPct val="0"/>
              </a:spcBef>
              <a:tabLst>
                <a:tab pos="355600" algn="l"/>
              </a:tabLst>
              <a:defRPr/>
            </a:pPr>
            <a:endParaRPr lang="el-GR" sz="2000" dirty="0" smtClean="0">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idx="4294967295"/>
          </p:nvPr>
        </p:nvSpPr>
        <p:spPr>
          <a:xfrm>
            <a:off x="323850" y="188913"/>
            <a:ext cx="8569325" cy="1223962"/>
          </a:xfrm>
          <a:noFill/>
        </p:spPr>
        <p:txBody>
          <a:bodyPr anchor="t"/>
          <a:lstStyle/>
          <a:p>
            <a:pPr algn="ctr" eaLnBrk="1" hangingPunct="1"/>
            <a:r>
              <a:rPr lang="el-GR" sz="2000" dirty="0" smtClean="0">
                <a:effectLst/>
                <a:latin typeface="Arial" charset="0"/>
              </a:rPr>
              <a:t>ΤΜΗΜΑ IV ΕΙΔΙΚΑ ΚΑΘΕΣΤΩΤΑ ΣΥΜΒΑΣΕΩΝ</a:t>
            </a:r>
            <a:br>
              <a:rPr lang="el-GR" sz="2000" dirty="0" smtClean="0">
                <a:effectLst/>
                <a:latin typeface="Arial" charset="0"/>
              </a:rPr>
            </a:br>
            <a:r>
              <a:rPr lang="el-GR" sz="2000" dirty="0" smtClean="0">
                <a:effectLst/>
                <a:latin typeface="Arial" charset="0"/>
              </a:rPr>
              <a:t>ΕΝΟΤΗΤΑ 1 ΚΟΙΝΩΝΙΚΕΣ &amp; ΑΛΛΕΣ ΕΙΔΙΚΕΣ ΥΠΗΡΕΣΙΕΣ</a:t>
            </a:r>
            <a:br>
              <a:rPr lang="el-GR" sz="2000" dirty="0" smtClean="0">
                <a:effectLst/>
                <a:latin typeface="Arial" charset="0"/>
              </a:rPr>
            </a:br>
            <a:r>
              <a:rPr lang="el-GR" sz="2000" dirty="0" smtClean="0">
                <a:effectLst/>
                <a:latin typeface="Arial" charset="0"/>
              </a:rPr>
              <a:t>(άρθρα 107-110)</a:t>
            </a:r>
          </a:p>
        </p:txBody>
      </p:sp>
      <p:sp>
        <p:nvSpPr>
          <p:cNvPr id="4099" name="Rectangle 3"/>
          <p:cNvSpPr>
            <a:spLocks noGrp="1" noChangeArrowheads="1"/>
          </p:cNvSpPr>
          <p:nvPr>
            <p:ph type="subTitle" idx="4294967295"/>
          </p:nvPr>
        </p:nvSpPr>
        <p:spPr>
          <a:xfrm>
            <a:off x="468313" y="1412875"/>
            <a:ext cx="8351837" cy="5040313"/>
          </a:xfrm>
          <a:noFill/>
        </p:spPr>
        <p:txBody>
          <a:bodyPr/>
          <a:lstStyle/>
          <a:p>
            <a:pPr marL="609600" indent="-609600" algn="ctr" eaLnBrk="1" hangingPunct="1">
              <a:lnSpc>
                <a:spcPct val="150000"/>
              </a:lnSpc>
              <a:spcBef>
                <a:spcPct val="0"/>
              </a:spcBef>
              <a:buFont typeface="Wingdings" pitchFamily="2" charset="2"/>
              <a:buNone/>
            </a:pPr>
            <a:r>
              <a:rPr lang="fr-CA" sz="1600" b="1" u="sng" dirty="0" smtClean="0">
                <a:solidFill>
                  <a:srgbClr val="FF0000"/>
                </a:solidFill>
                <a:effectLst/>
              </a:rPr>
              <a:t>Άρθρο 107 Ανάθεση συμβάσεων για κοινωνικές </a:t>
            </a:r>
            <a:r>
              <a:rPr lang="el-GR" sz="1600" b="1" u="sng" dirty="0" smtClean="0">
                <a:solidFill>
                  <a:srgbClr val="FF0000"/>
                </a:solidFill>
                <a:effectLst/>
              </a:rPr>
              <a:t>&amp;</a:t>
            </a:r>
            <a:r>
              <a:rPr lang="fr-CA" sz="1600" b="1" u="sng" dirty="0" smtClean="0">
                <a:solidFill>
                  <a:srgbClr val="FF0000"/>
                </a:solidFill>
                <a:effectLst/>
              </a:rPr>
              <a:t> άλλες ειδικές υπηρεσίες</a:t>
            </a:r>
            <a:r>
              <a:rPr lang="fr-CA" sz="1600" b="1" dirty="0" smtClean="0">
                <a:solidFill>
                  <a:srgbClr val="FF0000"/>
                </a:solidFill>
                <a:effectLst/>
              </a:rPr>
              <a:t> </a:t>
            </a:r>
            <a:endParaRPr lang="el-GR" sz="1600" b="1" dirty="0" smtClean="0">
              <a:solidFill>
                <a:srgbClr val="FF0000"/>
              </a:solidFill>
              <a:effectLst/>
            </a:endParaRPr>
          </a:p>
          <a:p>
            <a:pPr marL="609600" indent="-609600" algn="just" eaLnBrk="1" hangingPunct="1">
              <a:lnSpc>
                <a:spcPct val="190000"/>
              </a:lnSpc>
              <a:spcBef>
                <a:spcPct val="0"/>
              </a:spcBef>
              <a:buFont typeface="Wingdings" pitchFamily="2" charset="2"/>
              <a:buChar char="Ø"/>
            </a:pPr>
            <a:r>
              <a:rPr lang="el-GR" sz="1800" dirty="0" smtClean="0">
                <a:effectLst/>
              </a:rPr>
              <a:t>Ειδικές ρυθμίσεις για </a:t>
            </a:r>
            <a:r>
              <a:rPr lang="el-GR" sz="1800" b="1" dirty="0" smtClean="0">
                <a:solidFill>
                  <a:srgbClr val="FF0000"/>
                </a:solidFill>
                <a:effectLst/>
              </a:rPr>
              <a:t>διαδικασίες ανάθεσης</a:t>
            </a:r>
            <a:r>
              <a:rPr lang="el-GR" sz="1800" dirty="0" smtClean="0">
                <a:solidFill>
                  <a:srgbClr val="FF0000"/>
                </a:solidFill>
                <a:effectLst/>
              </a:rPr>
              <a:t> </a:t>
            </a:r>
            <a:r>
              <a:rPr lang="el-GR" sz="1800" dirty="0" smtClean="0">
                <a:effectLst/>
              </a:rPr>
              <a:t>των κοινωνικών &amp; άλλων ειδικών υπηρεσιών του </a:t>
            </a:r>
            <a:r>
              <a:rPr lang="el-GR" sz="1800" b="1" u="sng" dirty="0" smtClean="0">
                <a:solidFill>
                  <a:schemeClr val="tx2"/>
                </a:solidFill>
                <a:effectLst/>
              </a:rPr>
              <a:t>Παραρτήματος XIV, Προσαρτήματος Α΄. </a:t>
            </a:r>
          </a:p>
          <a:p>
            <a:pPr marL="609600" indent="-609600" algn="just" eaLnBrk="1" hangingPunct="1">
              <a:lnSpc>
                <a:spcPct val="190000"/>
              </a:lnSpc>
              <a:spcBef>
                <a:spcPct val="0"/>
              </a:spcBef>
              <a:buFont typeface="Wingdings" pitchFamily="2" charset="2"/>
              <a:buChar char="Ø"/>
            </a:pPr>
            <a:r>
              <a:rPr lang="el-GR" sz="1800" dirty="0" smtClean="0">
                <a:effectLst/>
              </a:rPr>
              <a:t>Ανάθεση ΔΣ </a:t>
            </a:r>
            <a:r>
              <a:rPr lang="el-GR" sz="1800" b="1" dirty="0" smtClean="0">
                <a:solidFill>
                  <a:srgbClr val="FF0000"/>
                </a:solidFill>
                <a:effectLst/>
              </a:rPr>
              <a:t>άνω  των ορίων</a:t>
            </a:r>
            <a:r>
              <a:rPr lang="el-GR" sz="1800" dirty="0" smtClean="0">
                <a:solidFill>
                  <a:srgbClr val="FF0000"/>
                </a:solidFill>
                <a:effectLst/>
              </a:rPr>
              <a:t> </a:t>
            </a:r>
            <a:r>
              <a:rPr lang="el-GR" sz="1800" dirty="0" smtClean="0">
                <a:effectLst/>
              </a:rPr>
              <a:t>βάσει </a:t>
            </a:r>
            <a:r>
              <a:rPr lang="en-US" sz="1800" dirty="0" smtClean="0">
                <a:effectLst/>
              </a:rPr>
              <a:t>§</a:t>
            </a:r>
            <a:r>
              <a:rPr lang="el-GR" sz="1800" dirty="0" smtClean="0">
                <a:effectLst/>
              </a:rPr>
              <a:t>3 του αρθρ.107, 108,109, 109Α, 110 &amp; ειδικότερων διατάξεων των εγγράφων σύμβασης.</a:t>
            </a:r>
          </a:p>
          <a:p>
            <a:pPr marL="609600" indent="-609600" algn="just" eaLnBrk="1" hangingPunct="1">
              <a:lnSpc>
                <a:spcPct val="190000"/>
              </a:lnSpc>
              <a:spcBef>
                <a:spcPct val="0"/>
              </a:spcBef>
              <a:buFont typeface="Wingdings" pitchFamily="2" charset="2"/>
              <a:buChar char="Ø"/>
            </a:pPr>
            <a:r>
              <a:rPr lang="el-GR" sz="1800" dirty="0" smtClean="0">
                <a:effectLst/>
              </a:rPr>
              <a:t>Ανάθεση ΔΣ </a:t>
            </a:r>
            <a:r>
              <a:rPr lang="el-GR" sz="1800" dirty="0" smtClean="0">
                <a:solidFill>
                  <a:srgbClr val="FF0000"/>
                </a:solidFill>
                <a:effectLst/>
              </a:rPr>
              <a:t>κάτω</a:t>
            </a:r>
            <a:r>
              <a:rPr lang="el-GR" sz="1800" b="1" dirty="0" smtClean="0">
                <a:solidFill>
                  <a:srgbClr val="FF0000"/>
                </a:solidFill>
                <a:effectLst/>
              </a:rPr>
              <a:t>  των ορίων</a:t>
            </a:r>
            <a:r>
              <a:rPr lang="el-GR" sz="1800" dirty="0" smtClean="0">
                <a:solidFill>
                  <a:srgbClr val="FF0000"/>
                </a:solidFill>
                <a:effectLst/>
              </a:rPr>
              <a:t> </a:t>
            </a:r>
            <a:r>
              <a:rPr lang="el-GR" sz="1800" dirty="0" smtClean="0">
                <a:effectLst/>
              </a:rPr>
              <a:t>βάσει </a:t>
            </a:r>
            <a:r>
              <a:rPr lang="en-US" sz="1800" dirty="0" smtClean="0">
                <a:effectLst/>
              </a:rPr>
              <a:t>§</a:t>
            </a:r>
            <a:r>
              <a:rPr lang="el-GR" sz="1800" dirty="0" smtClean="0">
                <a:effectLst/>
              </a:rPr>
              <a:t>3 του αρθρ. 107, 122, 109, 110.</a:t>
            </a:r>
          </a:p>
          <a:p>
            <a:pPr marL="609600" indent="-609600" algn="just" eaLnBrk="1" hangingPunct="1">
              <a:lnSpc>
                <a:spcPct val="190000"/>
              </a:lnSpc>
              <a:spcBef>
                <a:spcPct val="0"/>
              </a:spcBef>
              <a:buFont typeface="Wingdings" pitchFamily="2" charset="2"/>
              <a:buChar char="Ø"/>
            </a:pPr>
            <a:r>
              <a:rPr lang="el-GR" sz="1800" dirty="0" smtClean="0">
                <a:effectLst/>
              </a:rPr>
              <a:t>Υποχρέωση τήρησης αρχών διαφάνειας &amp; ίσης μεταχείρισης </a:t>
            </a:r>
          </a:p>
          <a:p>
            <a:pPr marL="609600" indent="-609600" algn="just" eaLnBrk="1" hangingPunct="1">
              <a:lnSpc>
                <a:spcPct val="190000"/>
              </a:lnSpc>
              <a:spcBef>
                <a:spcPct val="0"/>
              </a:spcBef>
              <a:buFont typeface="Wingdings" pitchFamily="2" charset="2"/>
              <a:buChar char="Ø"/>
            </a:pPr>
            <a:r>
              <a:rPr lang="el-GR" sz="1800" dirty="0" smtClean="0">
                <a:effectLst/>
              </a:rPr>
              <a:t>Κατά την σύνταξη των διαδικαστικών κανόνων ανάθεσης οι ΑΑ λαμβάνουν υπόψη </a:t>
            </a:r>
            <a:r>
              <a:rPr lang="el-GR" sz="1800" dirty="0" smtClean="0">
                <a:solidFill>
                  <a:srgbClr val="FF0000"/>
                </a:solidFill>
                <a:effectLst/>
              </a:rPr>
              <a:t>τα </a:t>
            </a:r>
            <a:r>
              <a:rPr lang="el-GR" sz="1800" b="1" dirty="0" smtClean="0">
                <a:solidFill>
                  <a:srgbClr val="FF0000"/>
                </a:solidFill>
                <a:effectLst/>
              </a:rPr>
              <a:t>ιδιαίτερα χαρακτηριστικά</a:t>
            </a:r>
            <a:r>
              <a:rPr lang="el-GR" sz="1800" dirty="0" smtClean="0">
                <a:solidFill>
                  <a:srgbClr val="FF0000"/>
                </a:solidFill>
                <a:effectLst/>
              </a:rPr>
              <a:t> </a:t>
            </a:r>
            <a:r>
              <a:rPr lang="el-GR" sz="1800" dirty="0" smtClean="0">
                <a:effectLst/>
              </a:rPr>
              <a:t>των προαναφερόμενων υπηρεσιών.</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990600" y="188913"/>
            <a:ext cx="7772400" cy="431800"/>
          </a:xfrm>
        </p:spPr>
        <p:txBody>
          <a:bodyPr/>
          <a:lstStyle/>
          <a:p>
            <a:pPr algn="ctr" eaLnBrk="1" hangingPunct="1">
              <a:defRPr/>
            </a:pPr>
            <a:r>
              <a:rPr lang="el-GR" sz="2000" smtClean="0">
                <a:effectLst/>
                <a:latin typeface="Arial" charset="0"/>
              </a:rPr>
              <a:t>Άρθρο 118 Απευθείας ανάθεση [συνέχεια]</a:t>
            </a:r>
            <a:endParaRPr lang="el-GR" sz="2000" smtClean="0">
              <a:latin typeface="Arial" charset="0"/>
            </a:endParaRPr>
          </a:p>
        </p:txBody>
      </p:sp>
      <p:sp>
        <p:nvSpPr>
          <p:cNvPr id="23555" name="Rectangle 3"/>
          <p:cNvSpPr>
            <a:spLocks noGrp="1" noChangeArrowheads="1"/>
          </p:cNvSpPr>
          <p:nvPr>
            <p:ph type="subTitle" idx="1"/>
          </p:nvPr>
        </p:nvSpPr>
        <p:spPr>
          <a:xfrm>
            <a:off x="468313" y="765175"/>
            <a:ext cx="8351837" cy="5616575"/>
          </a:xfrm>
        </p:spPr>
        <p:txBody>
          <a:bodyPr/>
          <a:lstStyle/>
          <a:p>
            <a:pPr marL="371475" indent="-371475" algn="just" eaLnBrk="1" hangingPunct="1">
              <a:lnSpc>
                <a:spcPct val="160000"/>
              </a:lnSpc>
              <a:spcBef>
                <a:spcPct val="0"/>
              </a:spcBef>
              <a:buFont typeface="Wingdings" pitchFamily="2" charset="2"/>
              <a:buAutoNum type="arabicPeriod" startAt="3"/>
            </a:pPr>
            <a:r>
              <a:rPr lang="el-GR" sz="1800" dirty="0" smtClean="0">
                <a:effectLst/>
              </a:rPr>
              <a:t>Μετά την έκδοση της απόφασης απευθείας ανάθεσης, </a:t>
            </a:r>
            <a:r>
              <a:rPr lang="el-GR" sz="1800" b="1" dirty="0" smtClean="0">
                <a:solidFill>
                  <a:schemeClr val="folHlink"/>
                </a:solidFill>
                <a:effectLst/>
              </a:rPr>
              <a:t>η ΑΑ δημοσιεύει αυτή στο ΚΗΜΔΗΣ, σύμφωνα με την παρ. 3 άρθρου 38. </a:t>
            </a:r>
          </a:p>
          <a:p>
            <a:pPr marL="371475" indent="-371475" algn="just" eaLnBrk="1" hangingPunct="1">
              <a:lnSpc>
                <a:spcPct val="160000"/>
              </a:lnSpc>
              <a:spcBef>
                <a:spcPct val="0"/>
              </a:spcBef>
            </a:pPr>
            <a:r>
              <a:rPr lang="el-GR" sz="1800" b="1" u="sng" dirty="0" smtClean="0">
                <a:solidFill>
                  <a:srgbClr val="FF0000"/>
                </a:solidFill>
                <a:effectLst/>
              </a:rPr>
              <a:t>Η απόφαση ανάθεσης περιέχει κατ' ελάχιστο</a:t>
            </a:r>
            <a:r>
              <a:rPr lang="el-GR" sz="1800" dirty="0" smtClean="0">
                <a:effectLst/>
              </a:rPr>
              <a:t>:</a:t>
            </a:r>
          </a:p>
          <a:p>
            <a:pPr marL="371475" indent="-371475" algn="just" eaLnBrk="1" hangingPunct="1">
              <a:lnSpc>
                <a:spcPct val="160000"/>
              </a:lnSpc>
              <a:spcBef>
                <a:spcPct val="0"/>
              </a:spcBef>
              <a:buFont typeface="Wingdings" pitchFamily="2" charset="2"/>
              <a:buAutoNum type="romanLcPeriod"/>
            </a:pPr>
            <a:r>
              <a:rPr lang="el-GR" sz="1800" dirty="0" smtClean="0">
                <a:effectLst/>
              </a:rPr>
              <a:t>την επωνυμία και τα στοιχεία επικοινωνίας της ΑΑ,</a:t>
            </a:r>
          </a:p>
          <a:p>
            <a:pPr marL="371475" indent="-371475" algn="just" eaLnBrk="1" hangingPunct="1">
              <a:lnSpc>
                <a:spcPct val="160000"/>
              </a:lnSpc>
              <a:spcBef>
                <a:spcPct val="0"/>
              </a:spcBef>
              <a:buFont typeface="Wingdings" pitchFamily="2" charset="2"/>
              <a:buAutoNum type="romanLcPeriod"/>
            </a:pPr>
            <a:r>
              <a:rPr lang="el-GR" sz="1800" dirty="0" smtClean="0">
                <a:effectLst/>
              </a:rPr>
              <a:t>περιγραφή του αντικειμένου της σύμβασης &amp; της αξίας της,</a:t>
            </a:r>
          </a:p>
          <a:p>
            <a:pPr marL="371475" indent="-371475" algn="just" eaLnBrk="1" hangingPunct="1">
              <a:lnSpc>
                <a:spcPct val="160000"/>
              </a:lnSpc>
              <a:spcBef>
                <a:spcPct val="0"/>
              </a:spcBef>
              <a:buFont typeface="Wingdings" pitchFamily="2" charset="2"/>
              <a:buAutoNum type="romanLcPeriod"/>
            </a:pPr>
            <a:r>
              <a:rPr lang="el-GR" sz="1800" dirty="0" smtClean="0">
                <a:effectLst/>
              </a:rPr>
              <a:t>όνομα &amp; στοιχεία επικοινωνίας του οικονομικού φορέα στον οποίο ανατίθεται η σύμβαση, &amp;</a:t>
            </a:r>
          </a:p>
          <a:p>
            <a:pPr marL="371475" indent="-371475" algn="just" eaLnBrk="1" hangingPunct="1">
              <a:lnSpc>
                <a:spcPct val="160000"/>
              </a:lnSpc>
              <a:spcBef>
                <a:spcPct val="0"/>
              </a:spcBef>
              <a:buFont typeface="Wingdings" pitchFamily="2" charset="2"/>
              <a:buAutoNum type="romanLcPeriod"/>
            </a:pPr>
            <a:r>
              <a:rPr lang="el-GR" sz="1800" dirty="0" smtClean="0">
                <a:effectLst/>
              </a:rPr>
              <a:t>κάθε άλλη πληροφορία που η ΑΑ κρίνει απαραίτητη.</a:t>
            </a:r>
          </a:p>
          <a:p>
            <a:pPr marL="371475" indent="-371475" algn="just" eaLnBrk="1" hangingPunct="1">
              <a:lnSpc>
                <a:spcPct val="160000"/>
              </a:lnSpc>
              <a:spcBef>
                <a:spcPct val="0"/>
              </a:spcBef>
              <a:buFont typeface="Wingdings" pitchFamily="2" charset="2"/>
              <a:buAutoNum type="arabicPeriod" startAt="5"/>
            </a:pPr>
            <a:r>
              <a:rPr lang="el-GR" sz="1800" dirty="0" smtClean="0">
                <a:effectLst/>
              </a:rPr>
              <a:t>Παράβαση υποχρέωσης δημοσίευσης στο ΚΗΜΔΗΣ: </a:t>
            </a:r>
            <a:r>
              <a:rPr lang="el-GR" sz="1800" b="1" dirty="0" smtClean="0">
                <a:solidFill>
                  <a:srgbClr val="FF0000"/>
                </a:solidFill>
                <a:effectLst/>
              </a:rPr>
              <a:t>η </a:t>
            </a:r>
            <a:r>
              <a:rPr lang="el-GR" sz="1800" b="1" u="sng" dirty="0" smtClean="0">
                <a:solidFill>
                  <a:srgbClr val="FF0000"/>
                </a:solidFill>
                <a:effectLst/>
              </a:rPr>
              <a:t>σύμβαση είναι αυτοδικαίως άκυρη.</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ctrTitle"/>
          </p:nvPr>
        </p:nvSpPr>
        <p:spPr>
          <a:xfrm>
            <a:off x="990600" y="188913"/>
            <a:ext cx="7772400" cy="431800"/>
          </a:xfrm>
        </p:spPr>
        <p:txBody>
          <a:bodyPr/>
          <a:lstStyle/>
          <a:p>
            <a:pPr algn="ctr" eaLnBrk="1" hangingPunct="1">
              <a:defRPr/>
            </a:pPr>
            <a:r>
              <a:rPr lang="el-GR" sz="2000" dirty="0" smtClean="0">
                <a:solidFill>
                  <a:srgbClr val="FF0000"/>
                </a:solidFill>
                <a:effectLst/>
                <a:latin typeface="Arial" charset="0"/>
              </a:rPr>
              <a:t>Άρθρο 118 Απευθείας ανάθεση [συνέχεια]</a:t>
            </a:r>
            <a:endParaRPr lang="el-GR" sz="2000" dirty="0" smtClean="0">
              <a:solidFill>
                <a:srgbClr val="FF0000"/>
              </a:solidFill>
              <a:latin typeface="Arial" charset="0"/>
            </a:endParaRPr>
          </a:p>
        </p:txBody>
      </p:sp>
      <p:sp>
        <p:nvSpPr>
          <p:cNvPr id="24579" name="Rectangle 3"/>
          <p:cNvSpPr>
            <a:spLocks noGrp="1" noChangeArrowheads="1"/>
          </p:cNvSpPr>
          <p:nvPr>
            <p:ph type="subTitle" idx="1"/>
          </p:nvPr>
        </p:nvSpPr>
        <p:spPr>
          <a:xfrm>
            <a:off x="468313" y="765175"/>
            <a:ext cx="8351837" cy="5616575"/>
          </a:xfrm>
        </p:spPr>
        <p:txBody>
          <a:bodyPr/>
          <a:lstStyle/>
          <a:p>
            <a:pPr marL="371475" indent="-371475" algn="just" eaLnBrk="1" hangingPunct="1">
              <a:lnSpc>
                <a:spcPct val="150000"/>
              </a:lnSpc>
              <a:spcBef>
                <a:spcPct val="0"/>
              </a:spcBef>
              <a:buFont typeface="Wingdings" pitchFamily="2" charset="2"/>
              <a:buAutoNum type="arabicParenR" startAt="6"/>
            </a:pPr>
            <a:r>
              <a:rPr lang="el-GR" sz="2000" smtClean="0">
                <a:effectLst/>
              </a:rPr>
              <a:t>Ειδική διάταξη για ΔΣ </a:t>
            </a:r>
            <a:r>
              <a:rPr lang="el-GR" sz="2000" b="1" smtClean="0">
                <a:effectLst/>
              </a:rPr>
              <a:t>έργων, μελετών και παροχής τεχνικών και λοιπών συναφών επιστημονικών υπηρεσιών: </a:t>
            </a:r>
            <a:r>
              <a:rPr lang="el-GR" sz="2000" smtClean="0">
                <a:effectLst/>
              </a:rPr>
              <a:t> </a:t>
            </a:r>
          </a:p>
          <a:p>
            <a:pPr marL="371475" indent="-371475" algn="just" eaLnBrk="1" hangingPunct="1">
              <a:lnSpc>
                <a:spcPct val="150000"/>
              </a:lnSpc>
              <a:spcBef>
                <a:spcPct val="0"/>
              </a:spcBef>
            </a:pPr>
            <a:r>
              <a:rPr lang="el-GR" sz="2000" smtClean="0">
                <a:effectLst/>
              </a:rPr>
              <a:t>	</a:t>
            </a:r>
            <a:r>
              <a:rPr lang="el-GR" sz="2000" b="1" u="sng" smtClean="0">
                <a:solidFill>
                  <a:srgbClr val="FF0000"/>
                </a:solidFill>
                <a:effectLst/>
              </a:rPr>
              <a:t>Δημοσίευση ετήσιας Πρόσκλησης</a:t>
            </a:r>
            <a:r>
              <a:rPr lang="el-GR" sz="2000" smtClean="0">
                <a:effectLst/>
              </a:rPr>
              <a:t>: </a:t>
            </a:r>
            <a:r>
              <a:rPr lang="el-GR" sz="2000" b="1" smtClean="0">
                <a:effectLst/>
              </a:rPr>
              <a:t>για διάστημα 20 ημερών για την κατάρτιση καταλόγων ενδιαφερομένων ανά κατηγορίες έργων/μελετών</a:t>
            </a:r>
            <a:r>
              <a:rPr lang="el-GR" sz="2000" smtClean="0">
                <a:effectLst/>
              </a:rPr>
              <a:t>. Δυνατότητα απαίτησης από ΑΑ οι ενδιαφερόμενοι να πληρούν απαιτήσεις ειδικής τεχνικής ικανότητας, για την εγγραφή τους. Στους καταλόγους </a:t>
            </a:r>
            <a:r>
              <a:rPr lang="el-GR" sz="2000" b="1" smtClean="0">
                <a:effectLst/>
              </a:rPr>
              <a:t>εγγράφονται τουλάχιστον (3) ενδιαφερόμενοι, άλλως ο κατάλογος δεν ισχύει. </a:t>
            </a:r>
          </a:p>
          <a:p>
            <a:pPr marL="371475" indent="-371475" algn="just" eaLnBrk="1" hangingPunct="1">
              <a:lnSpc>
                <a:spcPct val="150000"/>
              </a:lnSpc>
              <a:spcBef>
                <a:spcPct val="0"/>
              </a:spcBef>
              <a:buFont typeface="Wingdings" pitchFamily="2" charset="2"/>
              <a:buAutoNum type="arabicParenR" startAt="7"/>
            </a:pPr>
            <a:r>
              <a:rPr lang="el-GR" sz="2000" b="1" u="sng" smtClean="0">
                <a:solidFill>
                  <a:srgbClr val="FF0000"/>
                </a:solidFill>
                <a:effectLst/>
              </a:rPr>
              <a:t>Επιλογή Αναδόχου</a:t>
            </a:r>
            <a:r>
              <a:rPr lang="el-GR" sz="2000" b="1" smtClean="0">
                <a:solidFill>
                  <a:srgbClr val="FF0000"/>
                </a:solidFill>
                <a:effectLst/>
              </a:rPr>
              <a:t>: </a:t>
            </a:r>
            <a:r>
              <a:rPr lang="el-GR" sz="2000" b="1" smtClean="0">
                <a:effectLst/>
              </a:rPr>
              <a:t>διενεργείται με δημόσια ηλεκτρονική κλήρωση από Επιτροπή της ΑΑ, μεταξύ αυτών που περιλαμβάνονται στον ως άνω κατάλογο</a:t>
            </a:r>
            <a:r>
              <a:rPr lang="el-GR" sz="2000" smtClean="0">
                <a:effectLst/>
              </a:rPr>
              <a:t>.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ctrTitle"/>
          </p:nvPr>
        </p:nvSpPr>
        <p:spPr>
          <a:xfrm>
            <a:off x="990600" y="188913"/>
            <a:ext cx="7772400" cy="431800"/>
          </a:xfrm>
        </p:spPr>
        <p:txBody>
          <a:bodyPr/>
          <a:lstStyle/>
          <a:p>
            <a:pPr algn="ctr" eaLnBrk="1" hangingPunct="1">
              <a:defRPr/>
            </a:pPr>
            <a:r>
              <a:rPr lang="el-GR" sz="2000" smtClean="0">
                <a:effectLst/>
                <a:latin typeface="Arial" charset="0"/>
              </a:rPr>
              <a:t>Άρθρο 118 Απευθείας ανάθεση [συνέχεια]</a:t>
            </a:r>
            <a:endParaRPr lang="el-GR" sz="2000" smtClean="0">
              <a:latin typeface="Arial" charset="0"/>
            </a:endParaRPr>
          </a:p>
        </p:txBody>
      </p:sp>
      <p:sp>
        <p:nvSpPr>
          <p:cNvPr id="25603" name="Rectangle 3"/>
          <p:cNvSpPr>
            <a:spLocks noGrp="1" noChangeArrowheads="1"/>
          </p:cNvSpPr>
          <p:nvPr>
            <p:ph type="subTitle" idx="1"/>
          </p:nvPr>
        </p:nvSpPr>
        <p:spPr>
          <a:xfrm>
            <a:off x="468313" y="765175"/>
            <a:ext cx="8351837" cy="5616575"/>
          </a:xfrm>
        </p:spPr>
        <p:txBody>
          <a:bodyPr/>
          <a:lstStyle/>
          <a:p>
            <a:pPr marL="381000" indent="-381000" algn="just" eaLnBrk="1" hangingPunct="1">
              <a:lnSpc>
                <a:spcPct val="150000"/>
              </a:lnSpc>
              <a:spcBef>
                <a:spcPct val="0"/>
              </a:spcBef>
              <a:buFont typeface="Wingdings" pitchFamily="2" charset="2"/>
              <a:buAutoNum type="arabicParenR" startAt="8"/>
            </a:pPr>
            <a:r>
              <a:rPr lang="el-GR" sz="1600" b="1" u="sng" dirty="0" smtClean="0">
                <a:solidFill>
                  <a:srgbClr val="FF0000"/>
                </a:solidFill>
                <a:effectLst/>
              </a:rPr>
              <a:t>Σύμβαση</a:t>
            </a:r>
            <a:r>
              <a:rPr lang="el-GR" sz="1600" dirty="0" smtClean="0">
                <a:solidFill>
                  <a:srgbClr val="FF0000"/>
                </a:solidFill>
                <a:effectLst/>
              </a:rPr>
              <a:t>: </a:t>
            </a:r>
            <a:r>
              <a:rPr lang="el-GR" sz="1600" dirty="0" smtClean="0">
                <a:effectLst/>
              </a:rPr>
              <a:t>για την υπογραφή </a:t>
            </a:r>
            <a:r>
              <a:rPr lang="el-GR" sz="1600" u="sng" dirty="0" smtClean="0">
                <a:effectLst/>
              </a:rPr>
              <a:t>απαιτείται σχετική αναγγελία του αποτελέσματος</a:t>
            </a:r>
            <a:r>
              <a:rPr lang="el-GR" sz="1600" dirty="0" smtClean="0">
                <a:effectLst/>
              </a:rPr>
              <a:t> της ηλεκτρονικής κλήρωσης και των στοιχείων της σύμβασης (ποσό σύμβασης, ανάδοχος </a:t>
            </a:r>
            <a:r>
              <a:rPr lang="el-GR" sz="1600" dirty="0" err="1" smtClean="0">
                <a:effectLst/>
              </a:rPr>
              <a:t>κ.λπ</a:t>
            </a:r>
            <a:r>
              <a:rPr lang="el-GR" sz="1600" dirty="0" smtClean="0">
                <a:effectLst/>
              </a:rPr>
              <a:t>,), η οποία αποστέλλεται προς δημοσίευση στην ιστοσελίδα του Τ.Ε.Ε. 10 τουλάχιστον ημέρες πριν από την υπογραφή. </a:t>
            </a:r>
          </a:p>
          <a:p>
            <a:pPr marL="381000" indent="-381000" algn="just" eaLnBrk="1" hangingPunct="1">
              <a:lnSpc>
                <a:spcPct val="150000"/>
              </a:lnSpc>
              <a:spcBef>
                <a:spcPct val="0"/>
              </a:spcBef>
            </a:pPr>
            <a:r>
              <a:rPr lang="el-GR" sz="1600" dirty="0" smtClean="0">
                <a:effectLst/>
              </a:rPr>
              <a:t>	Η εκτιμώμενη αξία της σύμβασης αποτελεί το ανώτατο όριο της συμβατικής αμοιβής του αναδόχου. Μετά την υπογραφή της σύμβασης, ο ανάδοχος διαγράφεται υποχρεωτικά από τον κατάλογο της ηλεκτρονικής κλήρωσης και δεν συμμετέχει στις επόμενες κληρώσεις του έτους.</a:t>
            </a:r>
          </a:p>
          <a:p>
            <a:pPr marL="381000" indent="-381000" algn="just" eaLnBrk="1" hangingPunct="1">
              <a:lnSpc>
                <a:spcPct val="150000"/>
              </a:lnSpc>
              <a:spcBef>
                <a:spcPct val="0"/>
              </a:spcBef>
              <a:buFont typeface="Wingdings" pitchFamily="2" charset="2"/>
              <a:buAutoNum type="arabicParenR" startAt="9"/>
            </a:pPr>
            <a:r>
              <a:rPr lang="el-GR" sz="1600" dirty="0" smtClean="0">
                <a:effectLst/>
              </a:rPr>
              <a:t>Με βάση την ως άνω διάταξη μπορούν να ανατεθούν από κάθε ΑΑ κατ' έτος, μία ή περισσότερες συμβάσεις, συνολικού προϋπολογισμού μέχρι ποσοστού </a:t>
            </a:r>
            <a:r>
              <a:rPr lang="el-GR" sz="1600" b="1" dirty="0" smtClean="0">
                <a:effectLst/>
              </a:rPr>
              <a:t>10% των πιστώσεων της κατ ' έτος, για ανάθεση συμβάσεων έργων, μελετών και παροχής τεχνικών και λοιπών επιστημονικών υπηρεσιών, αντίστοιχα</a:t>
            </a:r>
            <a:r>
              <a:rPr lang="el-GR" sz="1600" dirty="0" smtClean="0">
                <a:effectLst/>
              </a:rPr>
              <a:t>. Συμβάσεις που συνάπτονται </a:t>
            </a:r>
            <a:r>
              <a:rPr lang="el-GR" sz="1600" b="1" dirty="0" smtClean="0">
                <a:effectLst/>
              </a:rPr>
              <a:t>κατά παράβαση των διατάξεων της περίπτωσης αυτής είναι άκυρες και δεν παράγουν έννομα αποτελέσματα</a:t>
            </a:r>
            <a:r>
              <a:rPr lang="el-GR" sz="1600" dirty="0" smtClean="0">
                <a:effectLst/>
              </a:rPr>
              <a:t>.</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ctrTitle"/>
          </p:nvPr>
        </p:nvSpPr>
        <p:spPr>
          <a:xfrm>
            <a:off x="990600" y="188913"/>
            <a:ext cx="7772400" cy="431800"/>
          </a:xfrm>
        </p:spPr>
        <p:txBody>
          <a:bodyPr/>
          <a:lstStyle/>
          <a:p>
            <a:pPr algn="ctr" eaLnBrk="1" hangingPunct="1">
              <a:defRPr/>
            </a:pPr>
            <a:r>
              <a:rPr lang="el-GR" sz="2000" smtClean="0">
                <a:effectLst/>
                <a:latin typeface="Arial" charset="0"/>
              </a:rPr>
              <a:t>Άρθρο 118 Απευθείας ανάθεση [συνέχεια]</a:t>
            </a:r>
            <a:endParaRPr lang="el-GR" sz="2000" smtClean="0">
              <a:latin typeface="Arial" charset="0"/>
            </a:endParaRPr>
          </a:p>
        </p:txBody>
      </p:sp>
      <p:sp>
        <p:nvSpPr>
          <p:cNvPr id="31747" name="Rectangle 3"/>
          <p:cNvSpPr>
            <a:spLocks noGrp="1" noChangeArrowheads="1"/>
          </p:cNvSpPr>
          <p:nvPr>
            <p:ph type="subTitle" idx="1"/>
          </p:nvPr>
        </p:nvSpPr>
        <p:spPr>
          <a:xfrm>
            <a:off x="468313" y="765175"/>
            <a:ext cx="8351837" cy="5616575"/>
          </a:xfrm>
        </p:spPr>
        <p:txBody>
          <a:bodyPr/>
          <a:lstStyle/>
          <a:p>
            <a:pPr marL="182563" indent="-182563" algn="just" eaLnBrk="1" hangingPunct="1">
              <a:lnSpc>
                <a:spcPct val="150000"/>
              </a:lnSpc>
              <a:spcBef>
                <a:spcPct val="0"/>
              </a:spcBef>
              <a:buFont typeface="Wingdings" pitchFamily="2" charset="2"/>
              <a:buAutoNum type="arabicParenR" startAt="10"/>
              <a:defRPr/>
            </a:pPr>
            <a:r>
              <a:rPr lang="el-GR" sz="2000" dirty="0" smtClean="0">
                <a:effectLst/>
              </a:rPr>
              <a:t>Δημιουργία στη Γεν. Γραμματεία Υποδομών του Υπ. Υποδομών, </a:t>
            </a:r>
            <a:r>
              <a:rPr lang="el-GR" sz="2000" b="1" dirty="0" smtClean="0">
                <a:effectLst/>
              </a:rPr>
              <a:t>Κεντρικού Ηλεκτρονικού Συστήματος Κληρώσεων</a:t>
            </a:r>
            <a:r>
              <a:rPr lang="el-GR" sz="2000" dirty="0" smtClean="0">
                <a:effectLst/>
              </a:rPr>
              <a:t>, μέσω του οποίου διενεργούνται υποχρεωτικά οι ηλεκτρονικές κληρώσεις.</a:t>
            </a:r>
          </a:p>
          <a:p>
            <a:pPr algn="just" eaLnBrk="1" hangingPunct="1">
              <a:defRPr/>
            </a:pPr>
            <a:r>
              <a:rPr lang="el-GR" sz="2000" b="1" dirty="0" smtClean="0">
                <a:solidFill>
                  <a:srgbClr val="00B0F0"/>
                </a:solidFill>
                <a:effectLst/>
              </a:rPr>
              <a:t>[</a:t>
            </a:r>
            <a:r>
              <a:rPr lang="el-GR" sz="1800" b="1" dirty="0" smtClean="0">
                <a:solidFill>
                  <a:srgbClr val="00B0F0"/>
                </a:solidFill>
                <a:effectLst/>
              </a:rPr>
              <a:t>βλ. υπ’ </a:t>
            </a:r>
            <a:r>
              <a:rPr lang="el-GR" sz="1800" b="1" dirty="0" err="1" smtClean="0">
                <a:solidFill>
                  <a:srgbClr val="00B0F0"/>
                </a:solidFill>
                <a:effectLst/>
              </a:rPr>
              <a:t>αριθμ</a:t>
            </a:r>
            <a:r>
              <a:rPr lang="el-GR" sz="1800" b="1" dirty="0" smtClean="0">
                <a:solidFill>
                  <a:srgbClr val="00B0F0"/>
                </a:solidFill>
                <a:effectLst/>
              </a:rPr>
              <a:t>. </a:t>
            </a:r>
            <a:r>
              <a:rPr lang="el-GR" sz="1800" b="1" dirty="0" err="1" smtClean="0">
                <a:solidFill>
                  <a:srgbClr val="00B0F0"/>
                </a:solidFill>
                <a:effectLst/>
              </a:rPr>
              <a:t>ΔΝΣγ</a:t>
            </a:r>
            <a:r>
              <a:rPr lang="el-GR" sz="1800" b="1" dirty="0" smtClean="0">
                <a:solidFill>
                  <a:srgbClr val="00B0F0"/>
                </a:solidFill>
                <a:effectLst/>
              </a:rPr>
              <a:t>/</a:t>
            </a:r>
            <a:r>
              <a:rPr lang="el-GR" sz="1800" b="1" dirty="0" err="1" smtClean="0">
                <a:solidFill>
                  <a:srgbClr val="00B0F0"/>
                </a:solidFill>
                <a:effectLst/>
              </a:rPr>
              <a:t>οικ</a:t>
            </a:r>
            <a:r>
              <a:rPr lang="el-GR" sz="1800" b="1" dirty="0" smtClean="0">
                <a:solidFill>
                  <a:srgbClr val="00B0F0"/>
                </a:solidFill>
                <a:effectLst/>
              </a:rPr>
              <a:t> 15299 /ΦΝ 466/17.3.2017 ΦΕΚ 900/Β «Κεντρικό Ηλεκτρονικό Σύστημα Κληρώσεων για Δημόσιες Συμβάσεις έργων, μελετών και παροχής τεχνικών και λοιπών συναφών επιστημονικών υπηρεσιών»]</a:t>
            </a:r>
            <a:endParaRPr lang="en-US" sz="1800" b="1" dirty="0" smtClean="0">
              <a:solidFill>
                <a:srgbClr val="00B0F0"/>
              </a:solidFill>
              <a:effectLst/>
            </a:endParaRPr>
          </a:p>
          <a:p>
            <a:pPr algn="just" eaLnBrk="1" hangingPunct="1">
              <a:defRPr/>
            </a:pPr>
            <a:r>
              <a:rPr lang="el-GR" sz="1800" dirty="0" smtClean="0"/>
              <a:t>«Κατ’ εξαίρεση, στην περίπτωση ορεινών ή νησιωτικών δήμων, και όταν έπειτα από τη σχετική πρόσκληση της αναθέτουσας αρχής δεν είναι δυνατή η κατάρτιση καταλόγου με τουλάχιστον τρεις (3) οικονομικούς φορείς, τότε η αναθέτουσα αρχή μπορεί να προβεί στη διαδικασία της απευθείας ανάθεσης σύμβασης έργου, μελέτης ή παροχής τεχνικών και λοιπών συναφών επιστημονικών υπηρεσιών χωρίς κλήρωση.». - </a:t>
            </a:r>
            <a:r>
              <a:rPr lang="el-GR" sz="1800" dirty="0" smtClean="0">
                <a:solidFill>
                  <a:srgbClr val="FF0000"/>
                </a:solidFill>
              </a:rPr>
              <a:t>ΠΡΟΣΘ. ΕΔΑΦΙΟΥ ΣΤΟ ΤΕΛΟΣ ΤΗΣ ΠΑΡ. 5 ΤΟΥ ΑΡΘΡΟΥ 118 ΜΕ ΤΗΝ ΠΑΡ. 9 ΤΟΥ ΑΡΘ. 79 ΤΟΥ Ν. 4530/18, ΦΕΚ-59 Α/30-3-18</a:t>
            </a:r>
            <a:endParaRPr lang="el-GR" sz="1800" b="1" dirty="0" smtClean="0">
              <a:solidFill>
                <a:srgbClr val="FF0000"/>
              </a:solidFill>
              <a:effectLst/>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428596" y="188912"/>
            <a:ext cx="8501122" cy="596881"/>
          </a:xfrm>
        </p:spPr>
        <p:txBody>
          <a:bodyPr/>
          <a:lstStyle/>
          <a:p>
            <a:pPr algn="just" eaLnBrk="1" hangingPunct="1">
              <a:defRPr/>
            </a:pPr>
            <a:r>
              <a:rPr lang="el-GR" sz="1800" dirty="0" smtClean="0">
                <a:effectLst/>
                <a:latin typeface="Arial" charset="0"/>
              </a:rPr>
              <a:t>Άρθρο 119 Συμβάσεις ενεργειών τεχνικής βοήθειας _</a:t>
            </a:r>
            <a:r>
              <a:rPr lang="el-GR" sz="1800" dirty="0" smtClean="0">
                <a:solidFill>
                  <a:srgbClr val="FF0000"/>
                </a:solidFill>
                <a:effectLst/>
                <a:latin typeface="Arial" charset="0"/>
              </a:rPr>
              <a:t>ΠΡΟΣΟΧΗ!!! ΤΡΟΠΟΠΟΙΗΣΗ</a:t>
            </a:r>
            <a:endParaRPr lang="el-GR" sz="1800" dirty="0" smtClean="0">
              <a:solidFill>
                <a:srgbClr val="FF0000"/>
              </a:solidFill>
              <a:latin typeface="Arial" charset="0"/>
            </a:endParaRPr>
          </a:p>
        </p:txBody>
      </p:sp>
      <p:sp>
        <p:nvSpPr>
          <p:cNvPr id="33795" name="Rectangle 3"/>
          <p:cNvSpPr>
            <a:spLocks noGrp="1" noChangeArrowheads="1"/>
          </p:cNvSpPr>
          <p:nvPr>
            <p:ph type="subTitle" idx="1"/>
          </p:nvPr>
        </p:nvSpPr>
        <p:spPr>
          <a:xfrm>
            <a:off x="468313" y="1071546"/>
            <a:ext cx="8351837" cy="5500726"/>
          </a:xfrm>
        </p:spPr>
        <p:txBody>
          <a:bodyPr/>
          <a:lstStyle/>
          <a:p>
            <a:pPr marL="361950" indent="-361950" algn="just" eaLnBrk="1" hangingPunct="1">
              <a:lnSpc>
                <a:spcPct val="150000"/>
              </a:lnSpc>
              <a:spcBef>
                <a:spcPct val="0"/>
              </a:spcBef>
              <a:buFont typeface="Wingdings" pitchFamily="2" charset="2"/>
              <a:buAutoNum type="arabicParenR"/>
              <a:defRPr/>
            </a:pPr>
            <a:r>
              <a:rPr lang="el-GR" sz="1800" b="1" u="sng" dirty="0" smtClean="0">
                <a:solidFill>
                  <a:srgbClr val="FF0000"/>
                </a:solidFill>
                <a:effectLst/>
              </a:rPr>
              <a:t>Πεδίο εφαρμογής</a:t>
            </a:r>
            <a:r>
              <a:rPr lang="el-GR" sz="1800" dirty="0" smtClean="0">
                <a:effectLst/>
              </a:rPr>
              <a:t>: ΔΣ προμηθειών ή υπηρεσιών κάτω των ορίων, που αφορούν ενέργειες ΤΒ ΕΣΠΑ 2014-2020, ΕΟΧ ή </a:t>
            </a:r>
            <a:r>
              <a:rPr lang="el-GR" sz="1800" dirty="0" err="1" smtClean="0">
                <a:effectLst/>
              </a:rPr>
              <a:t>συγχρ</a:t>
            </a:r>
            <a:r>
              <a:rPr lang="el-GR" sz="1800" dirty="0" smtClean="0">
                <a:effectLst/>
              </a:rPr>
              <a:t>/</a:t>
            </a:r>
            <a:r>
              <a:rPr lang="el-GR" sz="1800" dirty="0" err="1" smtClean="0">
                <a:effectLst/>
              </a:rPr>
              <a:t>νες</a:t>
            </a:r>
            <a:r>
              <a:rPr lang="el-GR" sz="1800" dirty="0" smtClean="0">
                <a:effectLst/>
              </a:rPr>
              <a:t> από άλλα διεθνή χρηματοδοτικά μέσα ή ΕΕ ή/και ταμείων, οι ΑΑ ή/και οι δικαιούχοι ενεργειών ΤΒ κατά την έννοια του </a:t>
            </a:r>
            <a:r>
              <a:rPr lang="el-GR" sz="1800" dirty="0" smtClean="0">
                <a:solidFill>
                  <a:schemeClr val="hlink"/>
                </a:solidFill>
                <a:effectLst/>
              </a:rPr>
              <a:t>ν. 4314/2014</a:t>
            </a:r>
            <a:r>
              <a:rPr lang="el-GR" sz="1800" dirty="0" smtClean="0">
                <a:effectLst/>
              </a:rPr>
              <a:t> μπορούν να προσφεύγουν και στις ακόλουθες διαδικασίες:  </a:t>
            </a:r>
          </a:p>
          <a:p>
            <a:pPr marL="361950" indent="-361950" algn="just" eaLnBrk="1" hangingPunct="1">
              <a:lnSpc>
                <a:spcPct val="150000"/>
              </a:lnSpc>
              <a:spcBef>
                <a:spcPct val="0"/>
              </a:spcBef>
              <a:buFont typeface="Wingdings" pitchFamily="2" charset="2"/>
              <a:buAutoNum type="arabicParenR"/>
              <a:defRPr/>
            </a:pPr>
            <a:r>
              <a:rPr lang="el-GR" sz="1800" dirty="0" smtClean="0">
                <a:effectLst/>
              </a:rPr>
              <a:t>Έκδοση αιτιολογημένης απόφασης  του προϊσταμένου της αρμόδιας για την εκτέλεση ενεργειών ΤΒ Υπηρεσίας → αποστολή πρόσκλησης εκδήλωσης ενδιαφέροντος → σύναψη σύμβασης προμήθειας αγαθών ή Π.Υ. παροχής υπηρεσιών με φυσικό ή ΝΠ της επιλογής του </a:t>
            </a:r>
            <a:r>
              <a:rPr lang="el-GR" sz="1800" b="1" dirty="0" smtClean="0">
                <a:solidFill>
                  <a:srgbClr val="FFFF00"/>
                </a:solidFill>
                <a:effectLst/>
              </a:rPr>
              <a:t>εγγεγραμμένο σε κατάλογο προμηθευτών &amp; Π.Υ. που καταρτίζεται &amp; τηρείται για το σκοπό εκτέλεσης ενεργειών ΤΒ</a:t>
            </a:r>
            <a:r>
              <a:rPr lang="el-GR" sz="1800" dirty="0" smtClean="0">
                <a:effectLst/>
              </a:rPr>
              <a:t>.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285720" y="188912"/>
            <a:ext cx="8572560" cy="668320"/>
          </a:xfrm>
        </p:spPr>
        <p:txBody>
          <a:bodyPr/>
          <a:lstStyle/>
          <a:p>
            <a:pPr algn="just" eaLnBrk="1" hangingPunct="1">
              <a:defRPr/>
            </a:pPr>
            <a:r>
              <a:rPr lang="el-GR" sz="2000" dirty="0" smtClean="0">
                <a:solidFill>
                  <a:srgbClr val="FFFF00"/>
                </a:solidFill>
                <a:effectLst/>
                <a:latin typeface="Arial" charset="0"/>
              </a:rPr>
              <a:t>Άρθρο 119 Συμβάσεις ενεργειών τεχνικής βοήθειας _ ΠΡΟΣΟΧΗ!!! ΤΡΟΠΟΠΟΙΗΣΗ</a:t>
            </a:r>
            <a:endParaRPr lang="el-GR" sz="2000" dirty="0" smtClean="0">
              <a:solidFill>
                <a:srgbClr val="FFFF00"/>
              </a:solidFill>
              <a:latin typeface="Arial" charset="0"/>
            </a:endParaRPr>
          </a:p>
        </p:txBody>
      </p:sp>
      <p:sp>
        <p:nvSpPr>
          <p:cNvPr id="33795" name="Rectangle 3"/>
          <p:cNvSpPr>
            <a:spLocks noGrp="1" noChangeArrowheads="1"/>
          </p:cNvSpPr>
          <p:nvPr>
            <p:ph type="subTitle" idx="1"/>
          </p:nvPr>
        </p:nvSpPr>
        <p:spPr>
          <a:xfrm>
            <a:off x="468313" y="765175"/>
            <a:ext cx="8351837" cy="5807097"/>
          </a:xfrm>
        </p:spPr>
        <p:txBody>
          <a:bodyPr/>
          <a:lstStyle/>
          <a:p>
            <a:pPr marL="361950" indent="-361950" algn="just" eaLnBrk="1" hangingPunct="1">
              <a:lnSpc>
                <a:spcPct val="150000"/>
              </a:lnSpc>
              <a:spcBef>
                <a:spcPct val="0"/>
              </a:spcBef>
              <a:buFont typeface="Wingdings" pitchFamily="2" charset="2"/>
              <a:buAutoNum type="arabicParenR"/>
              <a:defRPr/>
            </a:pPr>
            <a:r>
              <a:rPr lang="el-GR" sz="1800" b="1" u="sng" dirty="0" smtClean="0">
                <a:solidFill>
                  <a:srgbClr val="FF0000"/>
                </a:solidFill>
                <a:effectLst/>
              </a:rPr>
              <a:t>Ανώτατο όριο</a:t>
            </a:r>
            <a:r>
              <a:rPr lang="el-GR" sz="1800" dirty="0" smtClean="0">
                <a:effectLst/>
              </a:rPr>
              <a:t>: όταν η εκτιμώμενη αξία της σύμβασης είναι ίση ή κατώτερη από 40.000,00 €, χωρίς ΦΠΑ. </a:t>
            </a:r>
          </a:p>
          <a:p>
            <a:pPr marL="361950" indent="-361950" algn="just" eaLnBrk="1" hangingPunct="1">
              <a:lnSpc>
                <a:spcPct val="150000"/>
              </a:lnSpc>
              <a:spcBef>
                <a:spcPct val="0"/>
              </a:spcBef>
              <a:buFont typeface="Wingdings" pitchFamily="2" charset="2"/>
              <a:buAutoNum type="arabicParenR"/>
              <a:defRPr/>
            </a:pPr>
            <a:r>
              <a:rPr lang="el-GR" sz="1800" b="1" u="sng" dirty="0" smtClean="0">
                <a:solidFill>
                  <a:srgbClr val="FF0000"/>
                </a:solidFill>
                <a:effectLst/>
              </a:rPr>
              <a:t>Σύναψη σύμβασης</a:t>
            </a:r>
            <a:r>
              <a:rPr lang="el-GR" sz="1800" dirty="0" smtClean="0">
                <a:effectLst/>
              </a:rPr>
              <a:t>: υπογράφεται από τον</a:t>
            </a:r>
            <a:r>
              <a:rPr lang="el-GR" sz="1800" dirty="0" smtClean="0"/>
              <a:t> προϊστάμενο της αρμόδιας για την εκτέλεση των ενεργειών τεχνικής βοήθειας υπηρεσίας</a:t>
            </a:r>
          </a:p>
          <a:p>
            <a:pPr marL="361950" indent="-361950" algn="just" eaLnBrk="1" hangingPunct="1">
              <a:lnSpc>
                <a:spcPct val="150000"/>
              </a:lnSpc>
              <a:spcBef>
                <a:spcPct val="0"/>
              </a:spcBef>
              <a:buFont typeface="Wingdings" pitchFamily="2" charset="2"/>
              <a:buChar char="Ø"/>
              <a:defRPr/>
            </a:pPr>
            <a:r>
              <a:rPr lang="el-GR" sz="1800" dirty="0" smtClean="0">
                <a:solidFill>
                  <a:srgbClr val="FFFF00"/>
                </a:solidFill>
              </a:rPr>
              <a:t>Αντικατάσταση παρ. 1 με άρθρο 140, παρ. 7 του ν. 4635/2019 ΦΕΚ Α' 167</a:t>
            </a:r>
            <a:r>
              <a:rPr lang="el-GR" sz="1800" i="1" dirty="0" smtClean="0"/>
              <a:t>: «1. Σε περίπτωση συμβάσεων προμηθειών ή υπηρεσιών κάτω των ορίων, οι οποίες αφορούν ενέργειες τεχνικής βοήθειας των συγχρηματοδοτούμενων προγραμμάτων του ΕΣΠΑ, του Ε.Ο.Χ. ή άλλων </a:t>
            </a:r>
            <a:r>
              <a:rPr lang="el-GR" sz="1800" i="1" dirty="0" err="1" smtClean="0"/>
              <a:t>ενωσιακών</a:t>
            </a:r>
            <a:r>
              <a:rPr lang="el-GR" sz="1800" i="1" dirty="0" smtClean="0"/>
              <a:t> ή διεθνών προγραμμάτων ή/και ταμείων, καθώς και των τομεακών, περιφερειακών και ειδικών προγραμμάτων του Εθνικού Προγράμματος Ανάπτυξης (ΕΠΑ), οι αναθέτουσες αρχές ή/και οι δικαιούχοι ενεργειών τεχνικής βοήθειας κατά την έννοια του ν. 4314/2014 και του θεσμικού πλαισίου του ΕΠΑ </a:t>
            </a:r>
            <a:r>
              <a:rPr lang="el-GR" sz="1800" b="1" i="1" dirty="0" smtClean="0">
                <a:solidFill>
                  <a:srgbClr val="FFFF00"/>
                </a:solidFill>
              </a:rPr>
              <a:t>μπορούν να προσφεύγουν και στις διαδικασίες των παραγράφων 2 και 3 κατά περίπτωση</a:t>
            </a:r>
            <a:r>
              <a:rPr lang="el-GR" sz="1800" i="1" dirty="0" smtClean="0"/>
              <a:t>».</a:t>
            </a:r>
            <a:endParaRPr lang="el-GR" sz="1800"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214282" y="188912"/>
            <a:ext cx="8501122" cy="596881"/>
          </a:xfrm>
        </p:spPr>
        <p:txBody>
          <a:bodyPr/>
          <a:lstStyle/>
          <a:p>
            <a:pPr algn="just" eaLnBrk="1" hangingPunct="1">
              <a:defRPr/>
            </a:pPr>
            <a:r>
              <a:rPr lang="el-GR" sz="1800" dirty="0" smtClean="0">
                <a:effectLst/>
                <a:latin typeface="Arial" charset="0"/>
              </a:rPr>
              <a:t>Άρθρο 119 Συμβάσεις ενεργειών τεχνικής βοήθειας _</a:t>
            </a:r>
            <a:r>
              <a:rPr lang="el-GR" sz="1800" dirty="0" smtClean="0">
                <a:solidFill>
                  <a:srgbClr val="FF0000"/>
                </a:solidFill>
                <a:effectLst/>
                <a:latin typeface="Arial" charset="0"/>
              </a:rPr>
              <a:t> ΠΡΟΣΟΧΗ!!! ΤΡΟΠΟΠΟΙΗΣΗ</a:t>
            </a:r>
            <a:endParaRPr lang="el-GR" sz="1800" dirty="0" smtClean="0">
              <a:latin typeface="Arial" charset="0"/>
            </a:endParaRPr>
          </a:p>
        </p:txBody>
      </p:sp>
      <p:sp>
        <p:nvSpPr>
          <p:cNvPr id="33795" name="Rectangle 3"/>
          <p:cNvSpPr>
            <a:spLocks noGrp="1" noChangeArrowheads="1"/>
          </p:cNvSpPr>
          <p:nvPr>
            <p:ph type="subTitle" idx="1"/>
          </p:nvPr>
        </p:nvSpPr>
        <p:spPr>
          <a:xfrm>
            <a:off x="468313" y="1071546"/>
            <a:ext cx="8351837" cy="5500726"/>
          </a:xfrm>
        </p:spPr>
        <p:txBody>
          <a:bodyPr/>
          <a:lstStyle/>
          <a:p>
            <a:pPr marL="361950" indent="-361950" algn="just" eaLnBrk="1" hangingPunct="1">
              <a:lnSpc>
                <a:spcPct val="150000"/>
              </a:lnSpc>
              <a:spcBef>
                <a:spcPct val="0"/>
              </a:spcBef>
              <a:buFont typeface="Wingdings" pitchFamily="2" charset="2"/>
              <a:buChar char="Ø"/>
              <a:defRPr/>
            </a:pPr>
            <a:endParaRPr lang="el-GR" sz="1800" dirty="0" smtClean="0">
              <a:solidFill>
                <a:srgbClr val="FFFF00"/>
              </a:solidFill>
            </a:endParaRPr>
          </a:p>
          <a:p>
            <a:pPr marL="361950" indent="-361950" algn="just" eaLnBrk="1" hangingPunct="1">
              <a:lnSpc>
                <a:spcPct val="150000"/>
              </a:lnSpc>
              <a:spcBef>
                <a:spcPct val="0"/>
              </a:spcBef>
              <a:buFont typeface="Wingdings" pitchFamily="2" charset="2"/>
              <a:buChar char="Ø"/>
              <a:defRPr/>
            </a:pPr>
            <a:r>
              <a:rPr lang="el-GR" sz="1800" dirty="0" smtClean="0">
                <a:solidFill>
                  <a:srgbClr val="FFFF00"/>
                </a:solidFill>
              </a:rPr>
              <a:t>Αντικατάσταση παρ. 6 με άρθρο 140, παρ. 7 του ν. 4635/2019 ΦΕΚ Α' 167</a:t>
            </a:r>
            <a:r>
              <a:rPr lang="el-GR" sz="1800" i="1" dirty="0" smtClean="0"/>
              <a:t>:</a:t>
            </a:r>
          </a:p>
          <a:p>
            <a:pPr marL="361950" indent="-361950" algn="just" eaLnBrk="1" hangingPunct="1">
              <a:lnSpc>
                <a:spcPct val="150000"/>
              </a:lnSpc>
              <a:spcBef>
                <a:spcPct val="0"/>
              </a:spcBef>
              <a:defRPr/>
            </a:pPr>
            <a:r>
              <a:rPr lang="el-GR" sz="1800" i="1" dirty="0" smtClean="0"/>
              <a:t>	 «Σε περίπτωση συμβάσεων προμηθειών ή υπηρεσιών, οι οποίες αφορούν σε ενέργειες τεχνικής βοήθειας των συγχρηματοδοτούμενων προγραμμάτων του ΕΣΠΑ, του Ε.Ο.Χ. ή άλλων </a:t>
            </a:r>
            <a:r>
              <a:rPr lang="el-GR" sz="1800" i="1" dirty="0" err="1" smtClean="0"/>
              <a:t>ενωσιακών</a:t>
            </a:r>
            <a:r>
              <a:rPr lang="el-GR" sz="1800" i="1" dirty="0" smtClean="0"/>
              <a:t> ή διεθνών προγραμμάτων ή/και ταμείων, καθώς και των τομεακών, περιφερειακών και ειδικών προγραμμάτων του ΕΠΑ, </a:t>
            </a:r>
            <a:r>
              <a:rPr lang="el-GR" sz="1800" b="1" i="1" dirty="0" smtClean="0">
                <a:solidFill>
                  <a:srgbClr val="FFFF00"/>
                </a:solidFill>
              </a:rPr>
              <a:t>η σύναψη αυτών κατά το άρθρο 118, χωρεί με αιτιολογημένη απόφαση του προϊσταμένου της αρμόδιας για την εκτέλεση των ενεργειών τεχνικής βοήθειας υπηρεσίας. Το σχετικό συμφωνητικό όπου απαιτείται υπογράφεται από αυτόν</a:t>
            </a:r>
            <a:r>
              <a:rPr lang="el-GR" sz="1800" i="1" dirty="0" smtClean="0"/>
              <a:t>.».</a:t>
            </a:r>
            <a:endParaRPr lang="el-GR" sz="1800"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ctrTitle"/>
          </p:nvPr>
        </p:nvSpPr>
        <p:spPr>
          <a:xfrm>
            <a:off x="990600" y="188913"/>
            <a:ext cx="7772400" cy="431800"/>
          </a:xfrm>
        </p:spPr>
        <p:txBody>
          <a:bodyPr/>
          <a:lstStyle/>
          <a:p>
            <a:pPr algn="ctr" eaLnBrk="1" hangingPunct="1">
              <a:defRPr/>
            </a:pPr>
            <a:r>
              <a:rPr lang="el-GR" sz="2000" dirty="0" smtClean="0">
                <a:solidFill>
                  <a:srgbClr val="FF0000"/>
                </a:solidFill>
                <a:effectLst/>
                <a:latin typeface="Arial" charset="0"/>
              </a:rPr>
              <a:t>Άρθρο 119 Συμβάσεις ενεργειών ΤΒ </a:t>
            </a:r>
            <a:r>
              <a:rPr lang="el-GR" sz="1400" dirty="0" smtClean="0">
                <a:effectLst/>
                <a:latin typeface="Arial" charset="0"/>
              </a:rPr>
              <a:t>[συνέχεια]</a:t>
            </a:r>
            <a:endParaRPr lang="el-GR" sz="1400" dirty="0" smtClean="0">
              <a:latin typeface="Arial" charset="0"/>
            </a:endParaRPr>
          </a:p>
        </p:txBody>
      </p:sp>
      <p:sp>
        <p:nvSpPr>
          <p:cNvPr id="34819" name="Rectangle 3"/>
          <p:cNvSpPr>
            <a:spLocks noGrp="1" noChangeArrowheads="1"/>
          </p:cNvSpPr>
          <p:nvPr>
            <p:ph type="subTitle" idx="1"/>
          </p:nvPr>
        </p:nvSpPr>
        <p:spPr>
          <a:xfrm>
            <a:off x="468313" y="765175"/>
            <a:ext cx="8351837" cy="5616575"/>
          </a:xfrm>
        </p:spPr>
        <p:txBody>
          <a:bodyPr/>
          <a:lstStyle/>
          <a:p>
            <a:pPr marL="361950" indent="-361950" algn="just" eaLnBrk="1" hangingPunct="1">
              <a:lnSpc>
                <a:spcPct val="150000"/>
              </a:lnSpc>
              <a:spcBef>
                <a:spcPct val="0"/>
              </a:spcBef>
              <a:buFont typeface="Wingdings" pitchFamily="2" charset="2"/>
              <a:buAutoNum type="arabicPeriod" startAt="5"/>
              <a:tabLst>
                <a:tab pos="361950" algn="l"/>
              </a:tabLst>
              <a:defRPr/>
            </a:pPr>
            <a:r>
              <a:rPr lang="el-GR" sz="1800" dirty="0" smtClean="0">
                <a:effectLst/>
              </a:rPr>
              <a:t>Ρύθμιση με ΚΥΑ της διαδικασίας κατάρτισης &amp; τήρησης των καταλόγων προμηθευτών παροχών Υπηρεσιών ΤΒ &amp; λοιπών θεμάτων ΤΒ για την εφαρμογή του παρόντος άρθρου.</a:t>
            </a:r>
            <a:r>
              <a:rPr lang="el-GR" sz="1800" dirty="0" smtClean="0"/>
              <a:t> </a:t>
            </a:r>
          </a:p>
          <a:p>
            <a:pPr marL="361950" indent="-361950" algn="just" eaLnBrk="1" hangingPunct="1">
              <a:lnSpc>
                <a:spcPct val="150000"/>
              </a:lnSpc>
              <a:spcBef>
                <a:spcPct val="0"/>
              </a:spcBef>
              <a:tabLst>
                <a:tab pos="361950" algn="l"/>
              </a:tabLst>
              <a:defRPr/>
            </a:pPr>
            <a:endParaRPr lang="el-GR" sz="1800" dirty="0" smtClean="0"/>
          </a:p>
          <a:p>
            <a:pPr marL="361950" indent="-361950" algn="just" eaLnBrk="1" hangingPunct="1">
              <a:lnSpc>
                <a:spcPct val="150000"/>
              </a:lnSpc>
              <a:spcBef>
                <a:spcPct val="0"/>
              </a:spcBef>
              <a:buFont typeface="Wingdings" pitchFamily="2" charset="2"/>
              <a:buAutoNum type="arabicPeriod" startAt="5"/>
              <a:tabLst>
                <a:tab pos="361950" algn="l"/>
              </a:tabLst>
              <a:defRPr/>
            </a:pPr>
            <a:r>
              <a:rPr lang="el-GR" sz="1800" dirty="0" smtClean="0"/>
              <a:t>Σε περίπτωση συμβάσεων υπηρεσιών, που αφορούν σε ενέργειες ωρίμανσης των συγχρηματοδοτούμενων πράξεων του ΕΣΠΑ, του ΕΟΧ ή άλλων </a:t>
            </a:r>
            <a:r>
              <a:rPr lang="el-GR" sz="1800" dirty="0" err="1" smtClean="0"/>
              <a:t>ενωσιακών</a:t>
            </a:r>
            <a:r>
              <a:rPr lang="el-GR" sz="1800" dirty="0" smtClean="0"/>
              <a:t> ή διεθνών προγραμμάτων ή/και ταμείων, και των οποίων η εκτιμώμενη αξία </a:t>
            </a:r>
            <a:r>
              <a:rPr lang="el-GR" sz="1800" dirty="0" smtClean="0">
                <a:solidFill>
                  <a:srgbClr val="FFFF00"/>
                </a:solidFill>
              </a:rPr>
              <a:t>δεν υπερβαίνει τα όρια της παρ. 1 του άρθρου 118, η διαδικασία ανάθεσης γίνεται σύμφωνα με τα οριζόμενα στις παρ. 1 - 4 του άρθρου 118. </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ctrTitle"/>
          </p:nvPr>
        </p:nvSpPr>
        <p:spPr>
          <a:xfrm>
            <a:off x="990600" y="188913"/>
            <a:ext cx="7772400" cy="431800"/>
          </a:xfrm>
        </p:spPr>
        <p:txBody>
          <a:bodyPr/>
          <a:lstStyle/>
          <a:p>
            <a:pPr algn="ctr" eaLnBrk="1" hangingPunct="1"/>
            <a:r>
              <a:rPr lang="el-GR" sz="2000" smtClean="0">
                <a:effectLst/>
                <a:latin typeface="Arial" charset="0"/>
              </a:rPr>
              <a:t>Άρθρο</a:t>
            </a:r>
            <a:r>
              <a:rPr lang="en-GB" sz="2000" smtClean="0">
                <a:effectLst/>
                <a:latin typeface="Arial" charset="0"/>
              </a:rPr>
              <a:t> 120 </a:t>
            </a:r>
            <a:r>
              <a:rPr lang="el-GR" sz="2000" smtClean="0">
                <a:effectLst/>
                <a:latin typeface="Arial" charset="0"/>
              </a:rPr>
              <a:t>Έναρξη διαδικασίας σύναψης σύμβασης</a:t>
            </a:r>
            <a:br>
              <a:rPr lang="el-GR" sz="2000" smtClean="0">
                <a:effectLst/>
                <a:latin typeface="Arial" charset="0"/>
              </a:rPr>
            </a:br>
            <a:endParaRPr lang="el-GR" sz="2000" smtClean="0">
              <a:effectLst/>
              <a:latin typeface="Arial" charset="0"/>
            </a:endParaRPr>
          </a:p>
        </p:txBody>
      </p:sp>
      <p:sp>
        <p:nvSpPr>
          <p:cNvPr id="29699" name="Rectangle 3"/>
          <p:cNvSpPr>
            <a:spLocks noGrp="1" noChangeArrowheads="1"/>
          </p:cNvSpPr>
          <p:nvPr>
            <p:ph type="subTitle" idx="1"/>
          </p:nvPr>
        </p:nvSpPr>
        <p:spPr>
          <a:xfrm>
            <a:off x="468313" y="765175"/>
            <a:ext cx="8351837" cy="5735659"/>
          </a:xfrm>
        </p:spPr>
        <p:txBody>
          <a:bodyPr/>
          <a:lstStyle/>
          <a:p>
            <a:pPr marL="361950" indent="-361950" algn="just" eaLnBrk="1" hangingPunct="1">
              <a:lnSpc>
                <a:spcPct val="150000"/>
              </a:lnSpc>
              <a:spcBef>
                <a:spcPct val="0"/>
              </a:spcBef>
              <a:buFont typeface="Wingdings" pitchFamily="2" charset="2"/>
              <a:buAutoNum type="arabicParenR"/>
            </a:pPr>
            <a:endParaRPr lang="el-GR" sz="1600" b="1" u="sng" dirty="0" smtClean="0">
              <a:effectLst/>
            </a:endParaRPr>
          </a:p>
          <a:p>
            <a:pPr marL="361950" indent="-361950" algn="just" eaLnBrk="1" hangingPunct="1">
              <a:lnSpc>
                <a:spcPct val="150000"/>
              </a:lnSpc>
              <a:spcBef>
                <a:spcPct val="0"/>
              </a:spcBef>
              <a:buFont typeface="Wingdings" pitchFamily="2" charset="2"/>
              <a:buAutoNum type="arabicParenR"/>
            </a:pPr>
            <a:r>
              <a:rPr lang="el-GR" sz="1600" b="1" u="sng" dirty="0" smtClean="0">
                <a:effectLst/>
              </a:rPr>
              <a:t>Οριοθέτηση χρονικού σημείου  έναρξης διαδικασιών σύναψης για ΔΣ ΚΑΤΩ ΤΩΝ ΟΡΙΩΝ</a:t>
            </a:r>
          </a:p>
          <a:p>
            <a:pPr marL="361950" indent="-361950" algn="just" eaLnBrk="1" hangingPunct="1">
              <a:lnSpc>
                <a:spcPct val="150000"/>
              </a:lnSpc>
              <a:spcBef>
                <a:spcPct val="0"/>
              </a:spcBef>
            </a:pPr>
            <a:endParaRPr lang="el-GR" sz="1600" b="1" u="sng" dirty="0" smtClean="0">
              <a:effectLst/>
            </a:endParaRPr>
          </a:p>
          <a:p>
            <a:pPr marL="361950" indent="-361950" algn="just" eaLnBrk="1" hangingPunct="1">
              <a:lnSpc>
                <a:spcPct val="150000"/>
              </a:lnSpc>
              <a:spcBef>
                <a:spcPct val="0"/>
              </a:spcBef>
              <a:buFont typeface="Wingdings" pitchFamily="2" charset="2"/>
              <a:buAutoNum type="romanLcPeriod"/>
            </a:pPr>
            <a:r>
              <a:rPr lang="el-GR" sz="1600" dirty="0" smtClean="0">
                <a:effectLst/>
              </a:rPr>
              <a:t>Ανοικτή διαδικασία, </a:t>
            </a:r>
          </a:p>
          <a:p>
            <a:pPr marL="361950" indent="-361950" algn="just" eaLnBrk="1" hangingPunct="1">
              <a:lnSpc>
                <a:spcPct val="150000"/>
              </a:lnSpc>
              <a:spcBef>
                <a:spcPct val="0"/>
              </a:spcBef>
              <a:buFont typeface="Wingdings" pitchFamily="2" charset="2"/>
              <a:buAutoNum type="romanLcPeriod"/>
            </a:pPr>
            <a:r>
              <a:rPr lang="el-GR" sz="1600" dirty="0" smtClean="0">
                <a:effectLst/>
              </a:rPr>
              <a:t>Κλειστή διαδικασία,</a:t>
            </a:r>
          </a:p>
          <a:p>
            <a:pPr marL="361950" indent="-361950" algn="just" eaLnBrk="1" hangingPunct="1">
              <a:lnSpc>
                <a:spcPct val="150000"/>
              </a:lnSpc>
              <a:spcBef>
                <a:spcPct val="0"/>
              </a:spcBef>
              <a:buFont typeface="Wingdings" pitchFamily="2" charset="2"/>
              <a:buAutoNum type="romanLcPeriod"/>
            </a:pPr>
            <a:r>
              <a:rPr lang="el-GR" sz="1600" dirty="0" smtClean="0">
                <a:effectLst/>
              </a:rPr>
              <a:t>Ανταγωνιστική διαδικασία με διαπραγμάτευση, </a:t>
            </a:r>
          </a:p>
          <a:p>
            <a:pPr marL="361950" indent="-361950" algn="just" eaLnBrk="1" hangingPunct="1">
              <a:lnSpc>
                <a:spcPct val="150000"/>
              </a:lnSpc>
              <a:spcBef>
                <a:spcPct val="0"/>
              </a:spcBef>
              <a:buFont typeface="Wingdings" pitchFamily="2" charset="2"/>
              <a:buAutoNum type="romanLcPeriod"/>
            </a:pPr>
            <a:r>
              <a:rPr lang="el-GR" sz="1600" dirty="0" smtClean="0">
                <a:effectLst/>
              </a:rPr>
              <a:t>Ανταγωνιστικός διάλογος &amp;</a:t>
            </a:r>
          </a:p>
          <a:p>
            <a:pPr marL="361950" indent="-361950" algn="just" eaLnBrk="1" hangingPunct="1">
              <a:lnSpc>
                <a:spcPct val="150000"/>
              </a:lnSpc>
              <a:spcBef>
                <a:spcPct val="0"/>
              </a:spcBef>
              <a:buFont typeface="Wingdings" pitchFamily="2" charset="2"/>
              <a:buAutoNum type="romanLcPeriod"/>
            </a:pPr>
            <a:r>
              <a:rPr lang="el-GR" sz="1600" dirty="0" smtClean="0">
                <a:effectLst/>
              </a:rPr>
              <a:t>Σύμπραξη καινοτομίας </a:t>
            </a:r>
          </a:p>
          <a:p>
            <a:pPr marL="361950" indent="-361950" algn="just" eaLnBrk="1" hangingPunct="1">
              <a:lnSpc>
                <a:spcPct val="150000"/>
              </a:lnSpc>
              <a:spcBef>
                <a:spcPct val="0"/>
              </a:spcBef>
            </a:pPr>
            <a:r>
              <a:rPr lang="el-GR" sz="1600" b="1" dirty="0" smtClean="0">
                <a:solidFill>
                  <a:schemeClr val="tx2"/>
                </a:solidFill>
                <a:effectLst/>
              </a:rPr>
              <a:t>	</a:t>
            </a:r>
            <a:r>
              <a:rPr lang="el-GR" sz="1600" b="1" dirty="0" smtClean="0">
                <a:solidFill>
                  <a:srgbClr val="FFFF00"/>
                </a:solidFill>
                <a:effectLst/>
              </a:rPr>
              <a:t>ΕΙΝΑΙ Η ΗΜΕΡΟΜΗΝΙΑ ΔΗΜΟΣΙΟΠΟΙΗΣΗΣ ΤΗΣ ΠΡΟΚΗΡΥΞΗΣ ΣΥΜΒΑΣΗΣ ΣΤΟ ΚΗΜΔΗΣ</a:t>
            </a:r>
            <a:r>
              <a:rPr lang="el-GR" sz="1600" dirty="0" smtClean="0">
                <a:solidFill>
                  <a:srgbClr val="FFFF00"/>
                </a:solidFill>
                <a:effectLst/>
              </a:rPr>
              <a:t>.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ctrTitle"/>
          </p:nvPr>
        </p:nvSpPr>
        <p:spPr>
          <a:xfrm>
            <a:off x="990600" y="188913"/>
            <a:ext cx="7772400" cy="431800"/>
          </a:xfrm>
        </p:spPr>
        <p:txBody>
          <a:bodyPr/>
          <a:lstStyle/>
          <a:p>
            <a:pPr algn="ctr" eaLnBrk="1" hangingPunct="1"/>
            <a:r>
              <a:rPr lang="el-GR" sz="2000" dirty="0" smtClean="0">
                <a:effectLst/>
                <a:latin typeface="Arial" charset="0"/>
              </a:rPr>
              <a:t>Άρθρο</a:t>
            </a:r>
            <a:r>
              <a:rPr lang="en-GB" sz="2000" dirty="0" smtClean="0">
                <a:effectLst/>
                <a:latin typeface="Arial" charset="0"/>
              </a:rPr>
              <a:t> 120 </a:t>
            </a:r>
            <a:r>
              <a:rPr lang="el-GR" sz="2000" dirty="0" smtClean="0">
                <a:effectLst/>
                <a:latin typeface="Arial" charset="0"/>
              </a:rPr>
              <a:t>Έναρξη διαδικασίας σύναψης σύμβασης</a:t>
            </a:r>
            <a:br>
              <a:rPr lang="el-GR" sz="2000" dirty="0" smtClean="0">
                <a:effectLst/>
                <a:latin typeface="Arial" charset="0"/>
              </a:rPr>
            </a:br>
            <a:endParaRPr lang="el-GR" sz="2000" dirty="0" smtClean="0">
              <a:effectLst/>
              <a:latin typeface="Arial" charset="0"/>
            </a:endParaRPr>
          </a:p>
        </p:txBody>
      </p:sp>
      <p:sp>
        <p:nvSpPr>
          <p:cNvPr id="29699" name="Rectangle 3"/>
          <p:cNvSpPr>
            <a:spLocks noGrp="1" noChangeArrowheads="1"/>
          </p:cNvSpPr>
          <p:nvPr>
            <p:ph type="subTitle" idx="1"/>
          </p:nvPr>
        </p:nvSpPr>
        <p:spPr>
          <a:xfrm>
            <a:off x="468313" y="765175"/>
            <a:ext cx="8351837" cy="5976938"/>
          </a:xfrm>
        </p:spPr>
        <p:txBody>
          <a:bodyPr/>
          <a:lstStyle/>
          <a:p>
            <a:pPr marL="358775" indent="-358775" algn="just" eaLnBrk="1" hangingPunct="1">
              <a:lnSpc>
                <a:spcPct val="150000"/>
              </a:lnSpc>
              <a:spcBef>
                <a:spcPct val="0"/>
              </a:spcBef>
              <a:buFont typeface="Wingdings" pitchFamily="2" charset="2"/>
              <a:buChar char="v"/>
            </a:pPr>
            <a:endParaRPr lang="el-GR" sz="1600" b="1" u="sng" dirty="0" smtClean="0">
              <a:solidFill>
                <a:schemeClr val="tx2"/>
              </a:solidFill>
              <a:effectLst/>
            </a:endParaRPr>
          </a:p>
          <a:p>
            <a:pPr marL="358775" indent="-358775" algn="just" eaLnBrk="1" hangingPunct="1">
              <a:lnSpc>
                <a:spcPct val="150000"/>
              </a:lnSpc>
              <a:spcBef>
                <a:spcPct val="0"/>
              </a:spcBef>
              <a:buFont typeface="Wingdings" pitchFamily="2" charset="2"/>
              <a:buChar char="v"/>
            </a:pPr>
            <a:r>
              <a:rPr lang="el-GR" sz="1600" b="1" u="sng" dirty="0" smtClean="0">
                <a:solidFill>
                  <a:schemeClr val="tx2"/>
                </a:solidFill>
                <a:effectLst/>
              </a:rPr>
              <a:t>ΣΥΝΟΠΤΙΚΟΣ ΔΙΑΓΩΝΙΣΜΟΣ</a:t>
            </a:r>
            <a:r>
              <a:rPr lang="el-GR" sz="1600" dirty="0" smtClean="0">
                <a:effectLst/>
              </a:rPr>
              <a:t>: η </a:t>
            </a:r>
            <a:r>
              <a:rPr lang="el-GR" sz="1600" dirty="0" err="1" smtClean="0">
                <a:effectLst/>
              </a:rPr>
              <a:t>ημ</a:t>
            </a:r>
            <a:r>
              <a:rPr lang="el-GR" sz="1600" dirty="0" smtClean="0">
                <a:effectLst/>
              </a:rPr>
              <a:t>. δημοσίευσης της απλοποιημένης προκήρυξης στο ΚΗΜΔΗΣ κατά το άρθρο 66.</a:t>
            </a:r>
          </a:p>
          <a:p>
            <a:pPr marL="358775" indent="-358775" algn="just" eaLnBrk="1" hangingPunct="1">
              <a:lnSpc>
                <a:spcPct val="150000"/>
              </a:lnSpc>
              <a:spcBef>
                <a:spcPct val="0"/>
              </a:spcBef>
              <a:buFont typeface="Wingdings" pitchFamily="2" charset="2"/>
              <a:buChar char="v"/>
            </a:pPr>
            <a:endParaRPr lang="el-GR" sz="1600" dirty="0" smtClean="0">
              <a:effectLst/>
            </a:endParaRPr>
          </a:p>
          <a:p>
            <a:pPr marL="358775" indent="-358775" algn="just" eaLnBrk="1" hangingPunct="1">
              <a:lnSpc>
                <a:spcPct val="150000"/>
              </a:lnSpc>
              <a:spcBef>
                <a:spcPct val="0"/>
              </a:spcBef>
              <a:buFont typeface="Wingdings" pitchFamily="2" charset="2"/>
              <a:buChar char="v"/>
            </a:pPr>
            <a:r>
              <a:rPr lang="el-GR" sz="1600" b="1" u="sng" dirty="0" smtClean="0">
                <a:solidFill>
                  <a:schemeClr val="tx2"/>
                </a:solidFill>
                <a:effectLst/>
              </a:rPr>
              <a:t>ΑΠΕΥΘΕΙΑΣ ΑΝΑΘΕΣΗ</a:t>
            </a:r>
            <a:r>
              <a:rPr lang="el-GR" sz="1600" dirty="0" smtClean="0">
                <a:effectLst/>
              </a:rPr>
              <a:t>: </a:t>
            </a:r>
            <a:r>
              <a:rPr lang="el-GR" sz="1600" b="1" dirty="0" smtClean="0">
                <a:effectLst/>
              </a:rPr>
              <a:t>η ημερομηνία αποστολής της πρώτης πρόσκλησης υποβολής προσφοράς. </a:t>
            </a:r>
            <a:r>
              <a:rPr lang="el-GR" sz="1600" b="1" dirty="0" smtClean="0">
                <a:solidFill>
                  <a:srgbClr val="FFFF00"/>
                </a:solidFill>
                <a:effectLst/>
              </a:rPr>
              <a:t>Μη υποχρέωση ανάρτησης στο ΚΗΜΔΗΣ </a:t>
            </a:r>
          </a:p>
          <a:p>
            <a:pPr marL="358775" indent="-358775" algn="just" eaLnBrk="1" hangingPunct="1">
              <a:lnSpc>
                <a:spcPct val="150000"/>
              </a:lnSpc>
              <a:spcBef>
                <a:spcPct val="0"/>
              </a:spcBef>
            </a:pPr>
            <a:endParaRPr lang="el-GR" sz="1600" b="1" u="sng" dirty="0" smtClean="0">
              <a:solidFill>
                <a:srgbClr val="FF0000"/>
              </a:solidFill>
              <a:effectLst/>
            </a:endParaRPr>
          </a:p>
          <a:p>
            <a:pPr marL="358775" indent="-358775" algn="just" eaLnBrk="1" hangingPunct="1">
              <a:lnSpc>
                <a:spcPct val="150000"/>
              </a:lnSpc>
              <a:spcBef>
                <a:spcPct val="0"/>
              </a:spcBef>
              <a:buFont typeface="Wingdings" pitchFamily="2" charset="2"/>
              <a:buChar char="v"/>
            </a:pPr>
            <a:r>
              <a:rPr lang="el-GR" sz="1600" b="1" u="sng" dirty="0" smtClean="0">
                <a:solidFill>
                  <a:schemeClr val="tx2"/>
                </a:solidFill>
                <a:effectLst/>
              </a:rPr>
              <a:t>ΔΙΑΔΙΚΑΣΙΑ ΜΕ ΔΙΑΠΡΑΓΜΑΤΕΥΣΗ ΧΩΡΙΣ ΔΗΜΟΣΙΕΥΣΗ ΠΡΟΚΗΡΥΞΗΣ</a:t>
            </a:r>
            <a:r>
              <a:rPr lang="el-GR" sz="1600" dirty="0" smtClean="0">
                <a:effectLst/>
              </a:rPr>
              <a:t>:  της 1</a:t>
            </a:r>
            <a:r>
              <a:rPr lang="el-GR" sz="1600" baseline="30000" dirty="0" smtClean="0">
                <a:effectLst/>
              </a:rPr>
              <a:t>ης</a:t>
            </a:r>
            <a:r>
              <a:rPr lang="el-GR" sz="1600" dirty="0" smtClean="0">
                <a:effectLst/>
              </a:rPr>
              <a:t> πρόσκλησης συμμετοχής σε διαπραγμάτευση </a:t>
            </a:r>
            <a:r>
              <a:rPr lang="el-GR" sz="1600" b="1" dirty="0" smtClean="0">
                <a:solidFill>
                  <a:srgbClr val="FFFF00"/>
                </a:solidFill>
                <a:effectLst/>
              </a:rPr>
              <a:t>Μη υποχρέωση ανάρτησης στο ΚΗΜΔΗΣ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323850" y="188913"/>
            <a:ext cx="8569325" cy="719137"/>
          </a:xfrm>
        </p:spPr>
        <p:txBody>
          <a:bodyPr/>
          <a:lstStyle/>
          <a:p>
            <a:pPr algn="ctr" eaLnBrk="1" hangingPunct="1"/>
            <a:r>
              <a:rPr lang="el-GR" sz="1600" dirty="0" smtClean="0">
                <a:effectLst/>
                <a:latin typeface="Arial" charset="0"/>
              </a:rPr>
              <a:t>ΤΜΗΜΑ IV ΕΙΔΙΚΑ ΚΑΘΕΣΤΩΤΑ ΣΥΜΒΑΣΕΩΝ</a:t>
            </a:r>
            <a:br>
              <a:rPr lang="el-GR" sz="1600" dirty="0" smtClean="0">
                <a:effectLst/>
                <a:latin typeface="Arial" charset="0"/>
              </a:rPr>
            </a:br>
            <a:r>
              <a:rPr lang="el-GR" sz="1600" dirty="0" smtClean="0">
                <a:effectLst/>
                <a:latin typeface="Arial" charset="0"/>
              </a:rPr>
              <a:t>ΕΝΟΤΗΤΑ 1 ΚΟΙΝΩΝΙΚΕΣ &amp; ΑΛΛΕΣ ΕΙΔΙΚΕΣ ΥΠΗΡΕΣΙΕΣ</a:t>
            </a:r>
            <a:br>
              <a:rPr lang="el-GR" sz="1600" dirty="0" smtClean="0">
                <a:effectLst/>
                <a:latin typeface="Arial" charset="0"/>
              </a:rPr>
            </a:br>
            <a:r>
              <a:rPr lang="el-GR" sz="1600" dirty="0" smtClean="0">
                <a:effectLst/>
                <a:latin typeface="Arial" charset="0"/>
              </a:rPr>
              <a:t>(άρθρα 107-110)</a:t>
            </a:r>
          </a:p>
        </p:txBody>
      </p:sp>
      <p:sp>
        <p:nvSpPr>
          <p:cNvPr id="5123" name="Rectangle 3"/>
          <p:cNvSpPr>
            <a:spLocks noGrp="1" noChangeArrowheads="1"/>
          </p:cNvSpPr>
          <p:nvPr>
            <p:ph type="subTitle" idx="1"/>
          </p:nvPr>
        </p:nvSpPr>
        <p:spPr>
          <a:xfrm>
            <a:off x="395288" y="981075"/>
            <a:ext cx="8424862" cy="5616575"/>
          </a:xfrm>
        </p:spPr>
        <p:txBody>
          <a:bodyPr/>
          <a:lstStyle/>
          <a:p>
            <a:pPr marL="288925" indent="-288925" algn="ctr" eaLnBrk="1" hangingPunct="1">
              <a:lnSpc>
                <a:spcPct val="150000"/>
              </a:lnSpc>
              <a:spcBef>
                <a:spcPct val="0"/>
              </a:spcBef>
            </a:pPr>
            <a:r>
              <a:rPr lang="fr-CA" sz="1600" b="1" dirty="0" smtClean="0">
                <a:solidFill>
                  <a:srgbClr val="FFFF00"/>
                </a:solidFill>
                <a:effectLst/>
              </a:rPr>
              <a:t>Άρθρο 10</a:t>
            </a:r>
            <a:r>
              <a:rPr lang="el-GR" sz="1600" b="1" dirty="0" smtClean="0">
                <a:solidFill>
                  <a:srgbClr val="FFFF00"/>
                </a:solidFill>
                <a:effectLst/>
              </a:rPr>
              <a:t>8</a:t>
            </a:r>
            <a:r>
              <a:rPr lang="fr-CA" sz="1600" b="1" dirty="0" smtClean="0">
                <a:solidFill>
                  <a:srgbClr val="FFFF00"/>
                </a:solidFill>
                <a:effectLst/>
              </a:rPr>
              <a:t> Δημοσίευση προκ</a:t>
            </a:r>
            <a:r>
              <a:rPr lang="el-GR" sz="1600" b="1" dirty="0" smtClean="0">
                <a:solidFill>
                  <a:srgbClr val="FFFF00"/>
                </a:solidFill>
                <a:effectLst/>
              </a:rPr>
              <a:t>ηρύ</a:t>
            </a:r>
            <a:r>
              <a:rPr lang="fr-CA" sz="1600" b="1" dirty="0" smtClean="0">
                <a:solidFill>
                  <a:srgbClr val="FFFF00"/>
                </a:solidFill>
                <a:effectLst/>
              </a:rPr>
              <a:t>ξεων </a:t>
            </a:r>
            <a:r>
              <a:rPr lang="el-GR" sz="1600" b="1" dirty="0" smtClean="0">
                <a:solidFill>
                  <a:srgbClr val="FFFF00"/>
                </a:solidFill>
                <a:effectLst/>
              </a:rPr>
              <a:t>&amp;</a:t>
            </a:r>
            <a:r>
              <a:rPr lang="fr-CA" sz="1600" b="1" dirty="0" smtClean="0">
                <a:solidFill>
                  <a:srgbClr val="FFFF00"/>
                </a:solidFill>
                <a:effectLst/>
              </a:rPr>
              <a:t> γνωστοποιήσεων</a:t>
            </a:r>
            <a:r>
              <a:rPr lang="el-GR" sz="1600" b="1" dirty="0" smtClean="0">
                <a:solidFill>
                  <a:srgbClr val="FFFF00"/>
                </a:solidFill>
                <a:effectLst/>
              </a:rPr>
              <a:t> για σύναψη ΔΣ</a:t>
            </a:r>
            <a:r>
              <a:rPr lang="fr-CA" sz="1600" b="1" dirty="0" smtClean="0">
                <a:solidFill>
                  <a:srgbClr val="FFFF00"/>
                </a:solidFill>
                <a:effectLst/>
              </a:rPr>
              <a:t> </a:t>
            </a:r>
            <a:endParaRPr lang="el-GR" sz="1600" b="1" dirty="0" smtClean="0">
              <a:solidFill>
                <a:srgbClr val="FFFF00"/>
              </a:solidFill>
              <a:effectLst/>
            </a:endParaRPr>
          </a:p>
          <a:p>
            <a:pPr marL="288925" indent="-288925" algn="just" eaLnBrk="1" hangingPunct="1">
              <a:lnSpc>
                <a:spcPct val="150000"/>
              </a:lnSpc>
              <a:spcBef>
                <a:spcPct val="0"/>
              </a:spcBef>
              <a:buFont typeface="Wingdings" pitchFamily="2" charset="2"/>
              <a:buChar char="§"/>
            </a:pPr>
            <a:r>
              <a:rPr lang="el-GR" sz="1800" dirty="0" smtClean="0">
                <a:effectLst/>
              </a:rPr>
              <a:t>Ρύθμιση όρων  δημοσιότητας κατά τη δημοσίευση προκηρύξεων &amp; ανάθεσης για συμβάσεις </a:t>
            </a:r>
            <a:r>
              <a:rPr lang="el-GR" sz="1800" b="1" dirty="0" smtClean="0">
                <a:solidFill>
                  <a:srgbClr val="FF0000"/>
                </a:solidFill>
                <a:effectLst/>
              </a:rPr>
              <a:t>άνω των ορίων</a:t>
            </a:r>
            <a:r>
              <a:rPr lang="el-GR" sz="1800" dirty="0" smtClean="0">
                <a:effectLst/>
              </a:rPr>
              <a:t>:</a:t>
            </a:r>
          </a:p>
          <a:p>
            <a:pPr marL="288925" indent="-288925" algn="just" eaLnBrk="1" hangingPunct="1">
              <a:lnSpc>
                <a:spcPct val="150000"/>
              </a:lnSpc>
              <a:spcBef>
                <a:spcPct val="0"/>
              </a:spcBef>
              <a:buFont typeface="Wingdings" pitchFamily="2" charset="2"/>
              <a:buAutoNum type="romanLcPeriod"/>
            </a:pPr>
            <a:r>
              <a:rPr lang="el-GR" sz="1800" b="1" dirty="0" smtClean="0">
                <a:solidFill>
                  <a:srgbClr val="FF0000"/>
                </a:solidFill>
                <a:effectLst/>
              </a:rPr>
              <a:t>Προκήρυξη</a:t>
            </a:r>
            <a:r>
              <a:rPr lang="el-GR" sz="1800" dirty="0" smtClean="0">
                <a:effectLst/>
              </a:rPr>
              <a:t>: μέσω τυποποιημένου εντύπου προκήρυξης σύμβασης [υπόδειγμα Μέρους Θ, Παραρτήματος V του Προσ/τος Α΄] ή μέσω προκαταρκτικής προκήρυξης. </a:t>
            </a:r>
          </a:p>
          <a:p>
            <a:pPr marL="288925" indent="-288925" algn="just" eaLnBrk="1" hangingPunct="1">
              <a:lnSpc>
                <a:spcPct val="150000"/>
              </a:lnSpc>
              <a:spcBef>
                <a:spcPct val="0"/>
              </a:spcBef>
              <a:buFont typeface="Wingdings" pitchFamily="2" charset="2"/>
              <a:buAutoNum type="romanLcPeriod"/>
            </a:pPr>
            <a:r>
              <a:rPr lang="el-GR" sz="1800" b="1" dirty="0" smtClean="0">
                <a:solidFill>
                  <a:srgbClr val="FF0000"/>
                </a:solidFill>
                <a:effectLst/>
              </a:rPr>
              <a:t>Γνωστοποίηση αποτελεσμάτων</a:t>
            </a:r>
            <a:r>
              <a:rPr lang="el-GR" sz="1800" dirty="0" smtClean="0">
                <a:effectLst/>
              </a:rPr>
              <a:t>: μέσω τυποποιημένου εντύπου [υπόδειγμα Μέρους Ι του Παρ. V του Προσ/τος Α΄. </a:t>
            </a:r>
          </a:p>
          <a:p>
            <a:pPr marL="288925" indent="-288925" algn="just" eaLnBrk="1" hangingPunct="1">
              <a:lnSpc>
                <a:spcPct val="150000"/>
              </a:lnSpc>
              <a:spcBef>
                <a:spcPct val="0"/>
              </a:spcBef>
              <a:buFont typeface="Wingdings" pitchFamily="2" charset="2"/>
              <a:buAutoNum type="romanLcPeriod"/>
            </a:pPr>
            <a:r>
              <a:rPr lang="el-GR" sz="1800" dirty="0" smtClean="0">
                <a:effectLst/>
              </a:rPr>
              <a:t>Δυνατότητα ΑΑ για συγκέντρωση γνωστοποιήσεων συναφθεισών συμβάσεων σε 3μηνιαία βάση &amp; αποστολής εντός 30 </a:t>
            </a:r>
            <a:r>
              <a:rPr lang="el-GR" sz="1800" dirty="0" err="1" smtClean="0">
                <a:effectLst/>
              </a:rPr>
              <a:t>ημ</a:t>
            </a:r>
            <a:r>
              <a:rPr lang="el-GR" sz="1800" dirty="0" smtClean="0">
                <a:effectLst/>
              </a:rPr>
              <a:t>. από λήξη του 3μηνου.</a:t>
            </a:r>
          </a:p>
          <a:p>
            <a:pPr marL="288925" indent="-288925" algn="just" eaLnBrk="1" hangingPunct="1">
              <a:lnSpc>
                <a:spcPct val="150000"/>
              </a:lnSpc>
              <a:spcBef>
                <a:spcPct val="0"/>
              </a:spcBef>
              <a:buFont typeface="Wingdings" pitchFamily="2" charset="2"/>
              <a:buAutoNum type="romanLcPeriod"/>
            </a:pPr>
            <a:r>
              <a:rPr lang="el-GR" sz="1800" b="1" dirty="0" smtClean="0">
                <a:solidFill>
                  <a:srgbClr val="FF0000"/>
                </a:solidFill>
                <a:effectLst/>
              </a:rPr>
              <a:t>Δημοσίευση προκηρύξεων </a:t>
            </a:r>
            <a:r>
              <a:rPr lang="el-GR" sz="1800" dirty="0" smtClean="0">
                <a:effectLst/>
              </a:rPr>
              <a:t>βάσει  άρθρ. 64, με χρήση των αντίστοιχων τυποποιημένων υποδειγμάτων του εκτελεστικού Καν. (ΕΕ) 2015/1986.</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ctrTitle"/>
          </p:nvPr>
        </p:nvSpPr>
        <p:spPr>
          <a:xfrm>
            <a:off x="900113" y="188913"/>
            <a:ext cx="7862887" cy="647700"/>
          </a:xfrm>
        </p:spPr>
        <p:txBody>
          <a:bodyPr/>
          <a:lstStyle/>
          <a:p>
            <a:pPr eaLnBrk="1" hangingPunct="1"/>
            <a:r>
              <a:rPr lang="el-GR" sz="2000" smtClean="0">
                <a:effectLst/>
              </a:rPr>
              <a:t>Άρθρο 121 Προθεσμίες διαδικασιών σύναψης ΔΣ ΚΑΤΩ ΤΩΝ ΟΡΙΩΝ</a:t>
            </a:r>
            <a:endParaRPr lang="el-GR" sz="2000" smtClean="0">
              <a:effectLst/>
              <a:latin typeface="Arial" charset="0"/>
            </a:endParaRPr>
          </a:p>
        </p:txBody>
      </p:sp>
      <p:sp>
        <p:nvSpPr>
          <p:cNvPr id="30723" name="Rectangle 3"/>
          <p:cNvSpPr>
            <a:spLocks noGrp="1" noChangeArrowheads="1"/>
          </p:cNvSpPr>
          <p:nvPr>
            <p:ph type="subTitle" idx="1"/>
          </p:nvPr>
        </p:nvSpPr>
        <p:spPr>
          <a:xfrm>
            <a:off x="468313" y="908050"/>
            <a:ext cx="8351837" cy="5473700"/>
          </a:xfrm>
        </p:spPr>
        <p:txBody>
          <a:bodyPr/>
          <a:lstStyle/>
          <a:p>
            <a:pPr marL="180975" indent="-180975" algn="just" eaLnBrk="1" hangingPunct="1">
              <a:lnSpc>
                <a:spcPct val="200000"/>
              </a:lnSpc>
              <a:spcBef>
                <a:spcPct val="0"/>
              </a:spcBef>
            </a:pPr>
            <a:r>
              <a:rPr lang="el-GR" sz="2000" b="1" dirty="0" smtClean="0">
                <a:solidFill>
                  <a:srgbClr val="FF0000"/>
                </a:solidFill>
                <a:effectLst/>
              </a:rPr>
              <a:t>	ΕΛΑΧΙΣΤΕΣ ΠΡΟΘΕΣΜΙΕΣ ΥΠΟΒΟΛΗΣ ΠΡΟΣΦΟΡΩΝ ΑΝΑ ΕΙΔΟΣ ΔΙΑΔΙΚΑΣΙΑΣ ΣΥΝΑΨΗΣ ΓΙΑ ΔΣ ΚΑΤΩ ΤΩΝ ΟΡΙΩΝ</a:t>
            </a:r>
            <a:r>
              <a:rPr lang="el-GR" sz="2000" dirty="0" smtClean="0">
                <a:effectLst/>
              </a:rPr>
              <a:t>: </a:t>
            </a:r>
          </a:p>
          <a:p>
            <a:pPr marL="180975" indent="-180975" algn="just" eaLnBrk="1" hangingPunct="1">
              <a:lnSpc>
                <a:spcPct val="200000"/>
              </a:lnSpc>
              <a:spcBef>
                <a:spcPct val="0"/>
              </a:spcBef>
              <a:buFont typeface="Wingdings" pitchFamily="2" charset="2"/>
              <a:buAutoNum type="arabicParenR"/>
            </a:pPr>
            <a:r>
              <a:rPr lang="el-GR" sz="2000" b="1" dirty="0" smtClean="0">
                <a:solidFill>
                  <a:schemeClr val="tx2"/>
                </a:solidFill>
                <a:effectLst/>
              </a:rPr>
              <a:t>ΑΝΟΙΚΤΗ ΔΙΑΔΙΚΑΣΙΑ</a:t>
            </a:r>
            <a:r>
              <a:rPr lang="el-GR" sz="2000" b="1" dirty="0" smtClean="0">
                <a:effectLst/>
              </a:rPr>
              <a:t>: 				</a:t>
            </a:r>
            <a:r>
              <a:rPr lang="el-GR" sz="2000" b="1" dirty="0" smtClean="0">
                <a:solidFill>
                  <a:srgbClr val="FFFF00"/>
                </a:solidFill>
                <a:effectLst/>
              </a:rPr>
              <a:t>15 </a:t>
            </a:r>
            <a:r>
              <a:rPr lang="en-US" sz="2000" b="1" dirty="0" smtClean="0">
                <a:solidFill>
                  <a:srgbClr val="FFFF00"/>
                </a:solidFill>
                <a:effectLst/>
              </a:rPr>
              <a:t>/</a:t>
            </a:r>
            <a:r>
              <a:rPr lang="el-GR" sz="2000" b="1" dirty="0" smtClean="0">
                <a:solidFill>
                  <a:srgbClr val="FFFF00"/>
                </a:solidFill>
                <a:effectLst/>
              </a:rPr>
              <a:t>10 </a:t>
            </a:r>
            <a:r>
              <a:rPr lang="el-GR" sz="2000" b="1" dirty="0" smtClean="0">
                <a:solidFill>
                  <a:schemeClr val="hlink"/>
                </a:solidFill>
                <a:effectLst/>
              </a:rPr>
              <a:t>ημέρες </a:t>
            </a:r>
          </a:p>
          <a:p>
            <a:pPr marL="180975" indent="-180975" eaLnBrk="1" hangingPunct="1">
              <a:lnSpc>
                <a:spcPct val="200000"/>
              </a:lnSpc>
              <a:spcBef>
                <a:spcPct val="0"/>
              </a:spcBef>
              <a:buFont typeface="Wingdings" pitchFamily="2" charset="2"/>
              <a:buAutoNum type="arabicParenR"/>
            </a:pPr>
            <a:r>
              <a:rPr lang="el-GR" sz="2000" b="1" dirty="0" smtClean="0">
                <a:solidFill>
                  <a:schemeClr val="tx2"/>
                </a:solidFill>
                <a:effectLst/>
              </a:rPr>
              <a:t>ΚΛΕΙΣΤΗ ΔΙΑΔΙΚΑΣΙΑ</a:t>
            </a:r>
            <a:r>
              <a:rPr lang="el-GR" sz="2000" b="1" dirty="0" smtClean="0">
                <a:effectLst/>
              </a:rPr>
              <a:t> 				</a:t>
            </a:r>
            <a:r>
              <a:rPr lang="el-GR" sz="2000" b="1" dirty="0" smtClean="0">
                <a:solidFill>
                  <a:srgbClr val="FFFF00"/>
                </a:solidFill>
                <a:effectLst/>
              </a:rPr>
              <a:t>10 /07 </a:t>
            </a:r>
            <a:r>
              <a:rPr lang="el-GR" sz="2000" b="1" dirty="0" smtClean="0">
                <a:effectLst/>
              </a:rPr>
              <a:t>ημέρες</a:t>
            </a:r>
          </a:p>
          <a:p>
            <a:pPr marL="180975" indent="-180975" eaLnBrk="1" hangingPunct="1">
              <a:lnSpc>
                <a:spcPct val="200000"/>
              </a:lnSpc>
              <a:spcBef>
                <a:spcPct val="0"/>
              </a:spcBef>
              <a:buFont typeface="Wingdings" pitchFamily="2" charset="2"/>
              <a:buAutoNum type="arabicParenR"/>
            </a:pPr>
            <a:r>
              <a:rPr lang="el-GR" sz="2000" b="1" dirty="0" smtClean="0">
                <a:solidFill>
                  <a:schemeClr val="tx2"/>
                </a:solidFill>
                <a:effectLst/>
              </a:rPr>
              <a:t>ΑΝΤΑΓ/ΣΤΙΚΗ ΔΙΑΔΙΚΑΣΙΑ ΜΕ ΔΙΑΠΡ/ΜΑΤΕΥΣΗ</a:t>
            </a:r>
            <a:r>
              <a:rPr lang="el-GR" sz="2000" b="1" dirty="0" smtClean="0">
                <a:effectLst/>
              </a:rPr>
              <a:t>:	</a:t>
            </a:r>
            <a:r>
              <a:rPr lang="el-GR" sz="2000" b="1" dirty="0" smtClean="0">
                <a:solidFill>
                  <a:srgbClr val="FFFF00"/>
                </a:solidFill>
                <a:effectLst/>
              </a:rPr>
              <a:t>10 /07 </a:t>
            </a:r>
            <a:r>
              <a:rPr lang="el-GR" sz="2000" b="1" dirty="0" smtClean="0">
                <a:effectLst/>
              </a:rPr>
              <a:t>ημέρες</a:t>
            </a:r>
          </a:p>
          <a:p>
            <a:pPr marL="180975" indent="-180975" eaLnBrk="1" hangingPunct="1">
              <a:lnSpc>
                <a:spcPct val="200000"/>
              </a:lnSpc>
              <a:spcBef>
                <a:spcPct val="0"/>
              </a:spcBef>
              <a:buFont typeface="Wingdings" pitchFamily="2" charset="2"/>
              <a:buAutoNum type="arabicParenR"/>
            </a:pPr>
            <a:r>
              <a:rPr lang="el-GR" sz="2000" b="1" dirty="0" smtClean="0">
                <a:solidFill>
                  <a:schemeClr val="tx2"/>
                </a:solidFill>
                <a:effectLst/>
              </a:rPr>
              <a:t>ΣΥΝΟΠΤΙΚΟΣ ΔΙΑΓΩΝΙΣΜΟΣ</a:t>
            </a:r>
            <a:r>
              <a:rPr lang="el-GR" sz="2000" b="1" dirty="0" smtClean="0">
                <a:effectLst/>
              </a:rPr>
              <a:t>:			</a:t>
            </a:r>
            <a:r>
              <a:rPr lang="el-GR" sz="2000" b="1" dirty="0" smtClean="0">
                <a:solidFill>
                  <a:srgbClr val="FFFF00"/>
                </a:solidFill>
                <a:effectLst/>
              </a:rPr>
              <a:t> 10      </a:t>
            </a:r>
            <a:r>
              <a:rPr lang="el-GR" sz="2000" b="1" dirty="0" smtClean="0">
                <a:solidFill>
                  <a:schemeClr val="hlink"/>
                </a:solidFill>
                <a:effectLst/>
              </a:rPr>
              <a:t>ημέρες</a:t>
            </a:r>
          </a:p>
          <a:p>
            <a:pPr marL="180975" indent="-180975" eaLnBrk="1" hangingPunct="1">
              <a:lnSpc>
                <a:spcPct val="200000"/>
              </a:lnSpc>
              <a:spcBef>
                <a:spcPct val="0"/>
              </a:spcBef>
            </a:pPr>
            <a:endParaRPr lang="el-GR" sz="2000" dirty="0" smtClean="0">
              <a:solidFill>
                <a:schemeClr val="hlink"/>
              </a:solidFill>
              <a:effectLst/>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ctrTitle"/>
          </p:nvPr>
        </p:nvSpPr>
        <p:spPr>
          <a:xfrm>
            <a:off x="990600" y="188913"/>
            <a:ext cx="7772400" cy="431800"/>
          </a:xfrm>
        </p:spPr>
        <p:txBody>
          <a:bodyPr/>
          <a:lstStyle/>
          <a:p>
            <a:pPr algn="ctr" eaLnBrk="1" hangingPunct="1"/>
            <a:r>
              <a:rPr lang="el-GR" sz="2000" smtClean="0">
                <a:effectLst/>
                <a:latin typeface="Arial" charset="0"/>
              </a:rPr>
              <a:t>Άρθρο</a:t>
            </a:r>
            <a:r>
              <a:rPr lang="en-GB" sz="2000" smtClean="0">
                <a:effectLst/>
                <a:latin typeface="Arial" charset="0"/>
              </a:rPr>
              <a:t> 12</a:t>
            </a:r>
            <a:r>
              <a:rPr lang="el-GR" sz="2000" smtClean="0">
                <a:effectLst/>
                <a:latin typeface="Arial" charset="0"/>
              </a:rPr>
              <a:t>1 ΠΡΟΘΕΣΜΙΕΣ [</a:t>
            </a:r>
            <a:r>
              <a:rPr lang="el-GR" sz="1600" smtClean="0">
                <a:effectLst/>
                <a:latin typeface="Arial" charset="0"/>
              </a:rPr>
              <a:t>συνέχεια]</a:t>
            </a:r>
            <a:r>
              <a:rPr lang="el-GR" sz="2000" smtClean="0">
                <a:effectLst/>
                <a:latin typeface="Arial" charset="0"/>
              </a:rPr>
              <a:t/>
            </a:r>
            <a:br>
              <a:rPr lang="el-GR" sz="2000" smtClean="0">
                <a:effectLst/>
                <a:latin typeface="Arial" charset="0"/>
              </a:rPr>
            </a:br>
            <a:endParaRPr lang="el-GR" sz="2000" smtClean="0">
              <a:effectLst/>
              <a:latin typeface="Arial" charset="0"/>
            </a:endParaRPr>
          </a:p>
        </p:txBody>
      </p:sp>
      <p:sp>
        <p:nvSpPr>
          <p:cNvPr id="31747" name="Rectangle 3"/>
          <p:cNvSpPr>
            <a:spLocks noGrp="1" noChangeArrowheads="1"/>
          </p:cNvSpPr>
          <p:nvPr>
            <p:ph type="subTitle" idx="1"/>
          </p:nvPr>
        </p:nvSpPr>
        <p:spPr>
          <a:xfrm>
            <a:off x="468313" y="765175"/>
            <a:ext cx="8351837" cy="5616575"/>
          </a:xfrm>
        </p:spPr>
        <p:txBody>
          <a:bodyPr/>
          <a:lstStyle/>
          <a:p>
            <a:pPr marL="381000" indent="-381000" algn="just" eaLnBrk="1" hangingPunct="1">
              <a:lnSpc>
                <a:spcPct val="150000"/>
              </a:lnSpc>
              <a:spcBef>
                <a:spcPct val="0"/>
              </a:spcBef>
              <a:buFont typeface="Wingdings" pitchFamily="2" charset="2"/>
              <a:buAutoNum type="arabicParenR" startAt="2"/>
            </a:pPr>
            <a:r>
              <a:rPr lang="el-GR" sz="2000" smtClean="0">
                <a:effectLst/>
              </a:rPr>
              <a:t>Κατά τον καθορισμό των προθεσμιών παραλαβής των αιτήσεων συμμετοχής &amp; προσφορών πρέπει να λαμβάνεται υπόψη:</a:t>
            </a:r>
          </a:p>
          <a:p>
            <a:pPr marL="381000" indent="-381000" algn="just" eaLnBrk="1" hangingPunct="1">
              <a:lnSpc>
                <a:spcPct val="150000"/>
              </a:lnSpc>
              <a:spcBef>
                <a:spcPct val="0"/>
              </a:spcBef>
              <a:buFont typeface="Wingdings" pitchFamily="2" charset="2"/>
              <a:buAutoNum type="alphaLcPeriod"/>
            </a:pPr>
            <a:r>
              <a:rPr lang="el-GR" sz="2000" smtClean="0">
                <a:solidFill>
                  <a:srgbClr val="FFFF00"/>
                </a:solidFill>
                <a:effectLst/>
              </a:rPr>
              <a:t>ο ιδιαίτερος χαρακτήρας της σύμβασης, &amp;</a:t>
            </a:r>
          </a:p>
          <a:p>
            <a:pPr marL="381000" indent="-381000" algn="just" eaLnBrk="1" hangingPunct="1">
              <a:lnSpc>
                <a:spcPct val="150000"/>
              </a:lnSpc>
              <a:spcBef>
                <a:spcPct val="0"/>
              </a:spcBef>
              <a:buFont typeface="Wingdings" pitchFamily="2" charset="2"/>
              <a:buAutoNum type="alphaLcPeriod"/>
            </a:pPr>
            <a:r>
              <a:rPr lang="el-GR" sz="2000" smtClean="0">
                <a:solidFill>
                  <a:srgbClr val="FFFF00"/>
                </a:solidFill>
                <a:effectLst/>
              </a:rPr>
              <a:t> ο απαιτούμενος χρόνος για την προετοιμασία των αιτήσεων συμμετοχής \προσφορών.</a:t>
            </a:r>
          </a:p>
          <a:p>
            <a:pPr marL="381000" indent="-381000" algn="just" eaLnBrk="1" hangingPunct="1">
              <a:lnSpc>
                <a:spcPct val="150000"/>
              </a:lnSpc>
              <a:spcBef>
                <a:spcPct val="0"/>
              </a:spcBef>
              <a:buFont typeface="Wingdings" pitchFamily="2" charset="2"/>
              <a:buAutoNum type="alphaLcPeriod"/>
            </a:pPr>
            <a:r>
              <a:rPr lang="el-GR" sz="2000" smtClean="0">
                <a:solidFill>
                  <a:srgbClr val="FFFF00"/>
                </a:solidFill>
                <a:effectLst/>
              </a:rPr>
              <a:t> οι τασσόμενες προθεσμίες καθορίζονται ώστε να προκύπτει η ακριβής ημερ.&amp; ώρα υποβολής</a:t>
            </a:r>
            <a:r>
              <a:rPr lang="el-GR" sz="2000" smtClean="0">
                <a:effectLst/>
              </a:rPr>
              <a:t>. </a:t>
            </a:r>
          </a:p>
          <a:p>
            <a:pPr marL="381000" indent="-381000" algn="just" eaLnBrk="1" hangingPunct="1">
              <a:lnSpc>
                <a:spcPct val="150000"/>
              </a:lnSpc>
              <a:spcBef>
                <a:spcPct val="0"/>
              </a:spcBef>
              <a:buFont typeface="Wingdings" pitchFamily="2" charset="2"/>
              <a:buAutoNum type="alphaLcPeriod"/>
            </a:pPr>
            <a:endParaRPr lang="el-GR" sz="2000" smtClean="0">
              <a:effectLst/>
            </a:endParaRPr>
          </a:p>
          <a:p>
            <a:pPr marL="381000" indent="-381000" algn="just" eaLnBrk="1" hangingPunct="1">
              <a:lnSpc>
                <a:spcPct val="150000"/>
              </a:lnSpc>
              <a:spcBef>
                <a:spcPct val="0"/>
              </a:spcBef>
              <a:buFont typeface="Wingdings" pitchFamily="2" charset="2"/>
              <a:buAutoNum type="arabicParenR" startAt="3"/>
            </a:pPr>
            <a:r>
              <a:rPr lang="el-GR" sz="2000" smtClean="0">
                <a:effectLst/>
              </a:rPr>
              <a:t>Μεγαλύτερες προθεσμίες </a:t>
            </a:r>
            <a:r>
              <a:rPr lang="el-GR" sz="2000" b="1" smtClean="0">
                <a:solidFill>
                  <a:srgbClr val="FF0000"/>
                </a:solidFill>
                <a:effectLst/>
              </a:rPr>
              <a:t>[ελάχιστες +] </a:t>
            </a:r>
            <a:r>
              <a:rPr lang="el-GR" sz="2000" smtClean="0">
                <a:effectLst/>
              </a:rPr>
              <a:t>όταν οι προσφορές μπορούν να συνταχθούν μόνον έπειτα από επιτόπια επίσκεψη ή από επιτόπια εξέταση εγγράφων προσαρτημένων στα έγγραφα της σύμβασης. </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ctrTitle"/>
          </p:nvPr>
        </p:nvSpPr>
        <p:spPr>
          <a:xfrm>
            <a:off x="990600" y="188913"/>
            <a:ext cx="7772400" cy="431800"/>
          </a:xfrm>
        </p:spPr>
        <p:txBody>
          <a:bodyPr/>
          <a:lstStyle/>
          <a:p>
            <a:pPr algn="ctr" eaLnBrk="1" hangingPunct="1"/>
            <a:r>
              <a:rPr lang="el-GR" sz="2000" smtClean="0">
                <a:effectLst/>
                <a:latin typeface="Arial" charset="0"/>
              </a:rPr>
              <a:t>Άρθρο</a:t>
            </a:r>
            <a:r>
              <a:rPr lang="en-GB" sz="2000" smtClean="0">
                <a:effectLst/>
                <a:latin typeface="Arial" charset="0"/>
              </a:rPr>
              <a:t> 12</a:t>
            </a:r>
            <a:r>
              <a:rPr lang="el-GR" sz="2000" smtClean="0">
                <a:effectLst/>
                <a:latin typeface="Arial" charset="0"/>
              </a:rPr>
              <a:t>1 ΠΡΟΘΕΣΜΙΕΣ [</a:t>
            </a:r>
            <a:r>
              <a:rPr lang="el-GR" sz="1600" smtClean="0">
                <a:effectLst/>
                <a:latin typeface="Arial" charset="0"/>
              </a:rPr>
              <a:t>συνέχεια]</a:t>
            </a:r>
            <a:r>
              <a:rPr lang="el-GR" sz="2000" smtClean="0">
                <a:effectLst/>
                <a:latin typeface="Arial" charset="0"/>
              </a:rPr>
              <a:t/>
            </a:r>
            <a:br>
              <a:rPr lang="el-GR" sz="2000" smtClean="0">
                <a:effectLst/>
                <a:latin typeface="Arial" charset="0"/>
              </a:rPr>
            </a:br>
            <a:endParaRPr lang="el-GR" sz="2000" smtClean="0">
              <a:effectLst/>
              <a:latin typeface="Arial" charset="0"/>
            </a:endParaRPr>
          </a:p>
        </p:txBody>
      </p:sp>
      <p:sp>
        <p:nvSpPr>
          <p:cNvPr id="39939" name="Rectangle 3"/>
          <p:cNvSpPr>
            <a:spLocks noGrp="1" noChangeArrowheads="1"/>
          </p:cNvSpPr>
          <p:nvPr>
            <p:ph type="subTitle" idx="1"/>
          </p:nvPr>
        </p:nvSpPr>
        <p:spPr>
          <a:xfrm>
            <a:off x="468313" y="765175"/>
            <a:ext cx="8351837" cy="5616575"/>
          </a:xfrm>
        </p:spPr>
        <p:txBody>
          <a:bodyPr/>
          <a:lstStyle/>
          <a:p>
            <a:pPr marL="381000" indent="-381000" algn="just" eaLnBrk="1" hangingPunct="1">
              <a:lnSpc>
                <a:spcPct val="150000"/>
              </a:lnSpc>
              <a:spcBef>
                <a:spcPct val="0"/>
              </a:spcBef>
              <a:buFont typeface="Wingdings" pitchFamily="2" charset="2"/>
              <a:buAutoNum type="arabicParenR" startAt="3"/>
              <a:defRPr/>
            </a:pPr>
            <a:r>
              <a:rPr lang="el-GR" sz="2000" b="1" dirty="0" smtClean="0">
                <a:effectLst/>
              </a:rPr>
              <a:t>ΠΑΡΑΤΑΣΗ ΠΡΟΘΕΣΜΙΩΝ ΠΑΡΑΛΑΒΗΣ ΠΡΟΣΦΟΡΩΝ</a:t>
            </a:r>
            <a:r>
              <a:rPr lang="el-GR" sz="2000" dirty="0" smtClean="0">
                <a:effectLst/>
              </a:rPr>
              <a:t>:</a:t>
            </a:r>
          </a:p>
          <a:p>
            <a:pPr marL="381000" indent="-381000" algn="just" eaLnBrk="1" hangingPunct="1">
              <a:lnSpc>
                <a:spcPct val="150000"/>
              </a:lnSpc>
              <a:spcBef>
                <a:spcPct val="0"/>
              </a:spcBef>
              <a:defRPr/>
            </a:pPr>
            <a:r>
              <a:rPr lang="el-GR" sz="2000" dirty="0" smtClean="0">
                <a:effectLst/>
              </a:rPr>
              <a:t>α) </a:t>
            </a:r>
            <a:r>
              <a:rPr lang="el-GR" sz="2000" dirty="0" smtClean="0">
                <a:solidFill>
                  <a:schemeClr val="tx2"/>
                </a:solidFill>
                <a:effectLst/>
              </a:rPr>
              <a:t>Όταν, για οποιονδήποτε λόγο, πρόσθετες πληροφορίες, αν &amp; ζητήθηκαν από τον οικονομικό φορέα έγκαιρα δεν έχουν παρασχεθεί το </a:t>
            </a:r>
            <a:r>
              <a:rPr lang="el-GR" sz="2000" u="sng" dirty="0" smtClean="0">
                <a:solidFill>
                  <a:schemeClr val="tx2"/>
                </a:solidFill>
                <a:effectLst/>
              </a:rPr>
              <a:t>αργότερο 4 ημέρες πριν</a:t>
            </a:r>
            <a:r>
              <a:rPr lang="el-GR" sz="2000" dirty="0" smtClean="0">
                <a:solidFill>
                  <a:schemeClr val="tx2"/>
                </a:solidFill>
                <a:effectLst/>
              </a:rPr>
              <a:t> από την προθεσμία που ορίζεται για την παραλαβή των προσφορών.</a:t>
            </a:r>
          </a:p>
          <a:p>
            <a:pPr marL="381000" indent="-381000" algn="just" eaLnBrk="1" hangingPunct="1">
              <a:lnSpc>
                <a:spcPct val="150000"/>
              </a:lnSpc>
              <a:spcBef>
                <a:spcPct val="0"/>
              </a:spcBef>
              <a:defRPr/>
            </a:pPr>
            <a:r>
              <a:rPr lang="el-GR" sz="2000" dirty="0" smtClean="0">
                <a:solidFill>
                  <a:schemeClr val="tx2"/>
                </a:solidFill>
                <a:effectLst/>
              </a:rPr>
              <a:t>β) Όταν τα έγγραφα της σύμβασης </a:t>
            </a:r>
            <a:r>
              <a:rPr lang="el-GR" sz="2000" u="sng" dirty="0" smtClean="0">
                <a:solidFill>
                  <a:schemeClr val="hlink"/>
                </a:solidFill>
                <a:effectLst/>
              </a:rPr>
              <a:t>υφίστανται σημαντικές αλλαγές</a:t>
            </a:r>
            <a:r>
              <a:rPr lang="el-GR" sz="2000" dirty="0" smtClean="0">
                <a:solidFill>
                  <a:schemeClr val="tx2"/>
                </a:solidFill>
                <a:effectLst/>
              </a:rPr>
              <a:t>. Η διάρκεια της παράτασης είναι ανάλογη με τη σπουδαιότητα των πληροφοριών που ζητήθηκαν ή των αλλαγών.</a:t>
            </a:r>
          </a:p>
          <a:p>
            <a:pPr marL="381000" indent="-381000" algn="just" eaLnBrk="1" hangingPunct="1">
              <a:lnSpc>
                <a:spcPct val="150000"/>
              </a:lnSpc>
              <a:spcBef>
                <a:spcPct val="0"/>
              </a:spcBef>
              <a:buFont typeface="Wingdings" pitchFamily="2" charset="2"/>
              <a:buAutoNum type="arabicParenR" startAt="4"/>
              <a:defRPr/>
            </a:pPr>
            <a:r>
              <a:rPr lang="el-GR" sz="2000" dirty="0" smtClean="0">
                <a:effectLst/>
              </a:rPr>
              <a:t>Όταν οι πρόσθετες πληροφορίες δεν έχουν ζητηθεί έγκαιρα ή δεν έχουν σημασία για την προετοιμασία κατάλληλων προσφορών, </a:t>
            </a:r>
            <a:r>
              <a:rPr lang="el-GR" sz="2000" dirty="0" smtClean="0">
                <a:solidFill>
                  <a:schemeClr val="tx2"/>
                </a:solidFill>
                <a:effectLst/>
              </a:rPr>
              <a:t>δεν απαιτείται</a:t>
            </a:r>
            <a:r>
              <a:rPr lang="el-GR" sz="2000" dirty="0" smtClean="0">
                <a:effectLst/>
              </a:rPr>
              <a:t> από τις ΑΑ να παρατείνουν τις προθεσμίες.</a:t>
            </a:r>
            <a:r>
              <a:rPr lang="el-GR" sz="2000" dirty="0" smtClean="0"/>
              <a:t> </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990600" y="188913"/>
            <a:ext cx="7772400" cy="431800"/>
          </a:xfrm>
        </p:spPr>
        <p:txBody>
          <a:bodyPr/>
          <a:lstStyle/>
          <a:p>
            <a:pPr algn="ctr" eaLnBrk="1" hangingPunct="1"/>
            <a:r>
              <a:rPr lang="el-GR" sz="2000" smtClean="0">
                <a:effectLst/>
                <a:latin typeface="Arial" charset="0"/>
              </a:rPr>
              <a:t>Άρθρο</a:t>
            </a:r>
            <a:r>
              <a:rPr lang="en-GB" sz="2000" smtClean="0">
                <a:effectLst/>
                <a:latin typeface="Arial" charset="0"/>
              </a:rPr>
              <a:t> 12</a:t>
            </a:r>
            <a:r>
              <a:rPr lang="el-GR" sz="2000" smtClean="0">
                <a:effectLst/>
                <a:latin typeface="Arial" charset="0"/>
              </a:rPr>
              <a:t>2 Προκηρύξεις σύμβασης</a:t>
            </a:r>
            <a:br>
              <a:rPr lang="el-GR" sz="2000" smtClean="0">
                <a:effectLst/>
                <a:latin typeface="Arial" charset="0"/>
              </a:rPr>
            </a:br>
            <a:endParaRPr lang="el-GR" sz="2000" smtClean="0">
              <a:effectLst/>
              <a:latin typeface="Arial" charset="0"/>
            </a:endParaRPr>
          </a:p>
        </p:txBody>
      </p:sp>
      <p:sp>
        <p:nvSpPr>
          <p:cNvPr id="40963" name="Rectangle 3"/>
          <p:cNvSpPr>
            <a:spLocks noGrp="1" noChangeArrowheads="1"/>
          </p:cNvSpPr>
          <p:nvPr>
            <p:ph type="subTitle" idx="1"/>
          </p:nvPr>
        </p:nvSpPr>
        <p:spPr>
          <a:xfrm>
            <a:off x="468313" y="765175"/>
            <a:ext cx="8351837" cy="5616575"/>
          </a:xfrm>
        </p:spPr>
        <p:txBody>
          <a:bodyPr/>
          <a:lstStyle/>
          <a:p>
            <a:pPr marL="361950" indent="-361950" algn="just" eaLnBrk="1" hangingPunct="1">
              <a:lnSpc>
                <a:spcPct val="150000"/>
              </a:lnSpc>
              <a:spcBef>
                <a:spcPct val="0"/>
              </a:spcBef>
              <a:buFont typeface="Wingdings" pitchFamily="2" charset="2"/>
              <a:buAutoNum type="arabicParenR"/>
              <a:defRPr/>
            </a:pPr>
            <a:r>
              <a:rPr lang="fr-CA" sz="2000" dirty="0" smtClean="0"/>
              <a:t>Με την επιφύλαξη </a:t>
            </a:r>
            <a:r>
              <a:rPr lang="fr-CA" sz="2000" dirty="0" err="1" smtClean="0"/>
              <a:t>των</a:t>
            </a:r>
            <a:r>
              <a:rPr lang="fr-CA" sz="2000" dirty="0" smtClean="0"/>
              <a:t> άρθρ</a:t>
            </a:r>
            <a:r>
              <a:rPr lang="el-GR" sz="2000" dirty="0" smtClean="0"/>
              <a:t>.</a:t>
            </a:r>
            <a:r>
              <a:rPr lang="fr-CA" sz="2000" dirty="0" smtClean="0"/>
              <a:t> 117</a:t>
            </a:r>
            <a:r>
              <a:rPr lang="el-GR" sz="2000" dirty="0" smtClean="0"/>
              <a:t> [Συνοπτικός διαγωνισμός] &amp;</a:t>
            </a:r>
            <a:r>
              <a:rPr lang="fr-CA" sz="2000" dirty="0" smtClean="0"/>
              <a:t> 118</a:t>
            </a:r>
            <a:r>
              <a:rPr lang="el-GR" sz="2000" dirty="0" smtClean="0"/>
              <a:t> [απ’ ευθείας ανάθεση]</a:t>
            </a:r>
            <a:r>
              <a:rPr lang="fr-CA" sz="2000" dirty="0" smtClean="0"/>
              <a:t>, </a:t>
            </a:r>
            <a:r>
              <a:rPr lang="fr-CA" sz="2000" b="1" dirty="0" smtClean="0">
                <a:solidFill>
                  <a:schemeClr val="tx2"/>
                </a:solidFill>
              </a:rPr>
              <a:t>οι </a:t>
            </a:r>
            <a:r>
              <a:rPr lang="fr-CA" sz="2000" b="1" u="sng" dirty="0" smtClean="0">
                <a:solidFill>
                  <a:schemeClr val="tx2"/>
                </a:solidFill>
              </a:rPr>
              <a:t>προκηρύξεις</a:t>
            </a:r>
            <a:r>
              <a:rPr lang="fr-CA" sz="2000" b="1" dirty="0" smtClean="0">
                <a:solidFill>
                  <a:schemeClr val="tx2"/>
                </a:solidFill>
              </a:rPr>
              <a:t> για όλες τις διαδικασίες σύναψης σύμβασης </a:t>
            </a:r>
            <a:r>
              <a:rPr lang="el-GR" sz="2000" b="1" dirty="0" smtClean="0">
                <a:solidFill>
                  <a:schemeClr val="tx2"/>
                </a:solidFill>
              </a:rPr>
              <a:t>ΚΑΤΩ ΤΩΝ ΟΡΙΩΝ </a:t>
            </a:r>
            <a:r>
              <a:rPr lang="fr-CA" sz="2000" b="1" dirty="0" smtClean="0">
                <a:solidFill>
                  <a:schemeClr val="tx2"/>
                </a:solidFill>
              </a:rPr>
              <a:t> χρησιμοποιούνται </a:t>
            </a:r>
            <a:r>
              <a:rPr lang="fr-CA" sz="2000" b="1" dirty="0" err="1" smtClean="0">
                <a:solidFill>
                  <a:schemeClr val="tx2"/>
                </a:solidFill>
              </a:rPr>
              <a:t>ως</a:t>
            </a:r>
            <a:r>
              <a:rPr lang="fr-CA" sz="2000" b="1" dirty="0" smtClean="0">
                <a:solidFill>
                  <a:schemeClr val="tx2"/>
                </a:solidFill>
              </a:rPr>
              <a:t> μέσο προκήρυξης του διαγωνισμού</a:t>
            </a:r>
            <a:r>
              <a:rPr lang="fr-CA" sz="2000" dirty="0" smtClean="0"/>
              <a:t>. </a:t>
            </a:r>
            <a:endParaRPr lang="el-GR" sz="2000" dirty="0" smtClean="0"/>
          </a:p>
          <a:p>
            <a:pPr marL="361950" indent="-361950" algn="just" eaLnBrk="1" hangingPunct="1">
              <a:lnSpc>
                <a:spcPct val="150000"/>
              </a:lnSpc>
              <a:spcBef>
                <a:spcPct val="0"/>
              </a:spcBef>
              <a:buFont typeface="Wingdings" pitchFamily="2" charset="2"/>
              <a:buAutoNum type="arabicParenR"/>
              <a:defRPr/>
            </a:pPr>
            <a:r>
              <a:rPr lang="el-GR" sz="2000" b="1" u="sng" dirty="0" smtClean="0"/>
              <a:t>ΣΥΝΤΑΞΗ ΠΡΟΚΗΡΥΞΕΩΝ</a:t>
            </a:r>
            <a:r>
              <a:rPr lang="el-GR" sz="2000" dirty="0" smtClean="0"/>
              <a:t>:</a:t>
            </a:r>
            <a:r>
              <a:rPr lang="fr-CA" sz="2000" dirty="0" smtClean="0"/>
              <a:t> σύμφωνα με τυποποιημένα έντυπα που εκδίδει η Αρχή, περιέχουν </a:t>
            </a:r>
            <a:r>
              <a:rPr lang="fr-CA" sz="2000" dirty="0" err="1" smtClean="0"/>
              <a:t>κατ</a:t>
            </a:r>
            <a:r>
              <a:rPr lang="fr-CA" sz="2000" dirty="0" smtClean="0"/>
              <a:t>' ελάχιστον τις πληροφορίες </a:t>
            </a:r>
            <a:r>
              <a:rPr lang="fr-CA" sz="2000" b="1" dirty="0" smtClean="0">
                <a:solidFill>
                  <a:schemeClr val="tx2"/>
                </a:solidFill>
              </a:rPr>
              <a:t>Μέρος Γ' του Παραρτήματος V του Προσαρτήματος Α</a:t>
            </a:r>
            <a:r>
              <a:rPr lang="el-GR" sz="2000" b="1" dirty="0" smtClean="0">
                <a:solidFill>
                  <a:schemeClr val="tx2"/>
                </a:solidFill>
              </a:rPr>
              <a:t>,</a:t>
            </a:r>
            <a:r>
              <a:rPr lang="fr-CA" sz="2000" dirty="0" smtClean="0"/>
              <a:t> εφόσον </a:t>
            </a:r>
            <a:r>
              <a:rPr lang="el-GR" sz="2000" dirty="0" smtClean="0"/>
              <a:t>προσιδιάζουν στις συμβάσεις αυτές.</a:t>
            </a:r>
          </a:p>
          <a:p>
            <a:pPr marL="361950" indent="-361950" algn="just" eaLnBrk="1" hangingPunct="1">
              <a:lnSpc>
                <a:spcPct val="150000"/>
              </a:lnSpc>
              <a:spcBef>
                <a:spcPct val="0"/>
              </a:spcBef>
              <a:buFont typeface="Wingdings" pitchFamily="2" charset="2"/>
              <a:buAutoNum type="arabicParenR"/>
              <a:defRPr/>
            </a:pPr>
            <a:r>
              <a:rPr lang="el-GR" sz="2000" b="1" u="sng" dirty="0" smtClean="0"/>
              <a:t>ΔΗΜΟΣΙΕΥΣΗ</a:t>
            </a:r>
            <a:r>
              <a:rPr lang="el-GR" sz="2000" b="1" dirty="0" smtClean="0">
                <a:effectLst/>
              </a:rPr>
              <a:t>: </a:t>
            </a:r>
            <a:r>
              <a:rPr lang="el-GR" sz="2000" dirty="0" smtClean="0"/>
              <a:t>σύμφωνα με το άρθρο 66 [Δημοσίευση σε εθνικό επίπεδο] </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ctrTitle"/>
          </p:nvPr>
        </p:nvSpPr>
        <p:spPr>
          <a:xfrm>
            <a:off x="990600" y="188913"/>
            <a:ext cx="7772400" cy="431800"/>
          </a:xfrm>
        </p:spPr>
        <p:txBody>
          <a:bodyPr/>
          <a:lstStyle/>
          <a:p>
            <a:pPr algn="ctr" eaLnBrk="1" hangingPunct="1"/>
            <a:r>
              <a:rPr lang="el-GR" sz="2000" smtClean="0">
                <a:effectLst/>
                <a:latin typeface="Arial" charset="0"/>
              </a:rPr>
              <a:t>Άρθρο</a:t>
            </a:r>
            <a:r>
              <a:rPr lang="en-GB" sz="2000" smtClean="0">
                <a:effectLst/>
                <a:latin typeface="Arial" charset="0"/>
              </a:rPr>
              <a:t> 12</a:t>
            </a:r>
            <a:r>
              <a:rPr lang="el-GR" sz="2000" smtClean="0">
                <a:effectLst/>
                <a:latin typeface="Arial" charset="0"/>
              </a:rPr>
              <a:t>2 Προκηρύξεις σύμβασης</a:t>
            </a:r>
            <a:br>
              <a:rPr lang="el-GR" sz="2000" smtClean="0">
                <a:effectLst/>
                <a:latin typeface="Arial" charset="0"/>
              </a:rPr>
            </a:br>
            <a:endParaRPr lang="el-GR" sz="2000" smtClean="0">
              <a:effectLst/>
              <a:latin typeface="Arial" charset="0"/>
            </a:endParaRPr>
          </a:p>
        </p:txBody>
      </p:sp>
      <p:sp>
        <p:nvSpPr>
          <p:cNvPr id="40963" name="Rectangle 3"/>
          <p:cNvSpPr>
            <a:spLocks noGrp="1" noChangeArrowheads="1"/>
          </p:cNvSpPr>
          <p:nvPr>
            <p:ph type="subTitle" idx="1"/>
          </p:nvPr>
        </p:nvSpPr>
        <p:spPr>
          <a:xfrm>
            <a:off x="468313" y="765175"/>
            <a:ext cx="8351837" cy="5616575"/>
          </a:xfrm>
        </p:spPr>
        <p:txBody>
          <a:bodyPr/>
          <a:lstStyle/>
          <a:p>
            <a:pPr marL="361950" indent="-361950" algn="just" eaLnBrk="1" hangingPunct="1">
              <a:lnSpc>
                <a:spcPct val="150000"/>
              </a:lnSpc>
              <a:spcBef>
                <a:spcPct val="0"/>
              </a:spcBef>
              <a:defRPr/>
            </a:pPr>
            <a:r>
              <a:rPr lang="el-GR" sz="2000" dirty="0" smtClean="0"/>
              <a:t>	</a:t>
            </a:r>
            <a:r>
              <a:rPr lang="el-GR" sz="2400" dirty="0" smtClean="0"/>
              <a:t>2. Μέχρι την έκδοση των τυποποιημένων εντύπων της παρ. 1, οι προκηρύξεις σύμβασης περιέχουν κατ’ ελάχιστον τις πληροφορίες που προβλέπονται στο Μέρος Γ΄ του Παρ/</a:t>
            </a:r>
            <a:r>
              <a:rPr lang="el-GR" sz="2400" dirty="0" err="1" smtClean="0"/>
              <a:t>ματος</a:t>
            </a:r>
            <a:r>
              <a:rPr lang="el-GR" sz="2400" dirty="0" smtClean="0"/>
              <a:t> V του Προς/</a:t>
            </a:r>
            <a:r>
              <a:rPr lang="el-GR" sz="2400" dirty="0" err="1" smtClean="0"/>
              <a:t>τήματος</a:t>
            </a:r>
            <a:r>
              <a:rPr lang="el-GR" sz="2400" dirty="0" smtClean="0"/>
              <a:t> Α΄, εφόσον οι εν λόγω πληροφορίες προσιδιάζουν στις συμβάσεις αυτές &amp; δημοσιεύονται, σύμφωνα με το άρθρο 66, </a:t>
            </a:r>
            <a:r>
              <a:rPr lang="el-GR" sz="1800" i="1" dirty="0" smtClean="0">
                <a:solidFill>
                  <a:srgbClr val="FF0000"/>
                </a:solidFill>
              </a:rPr>
              <a:t>[ΑΝΤΙΚ. ΤΟΥ ΑΡΘΡΟΥ 122 ΜΕ ΤΗΝ ΠΑΡ. 7 ΤΟΥ ΑΡΘ. 47 ΤΟΥ Ν. 4472/17, ΦΕΚ-74 Α/19-5-17]</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ctrTitle"/>
          </p:nvPr>
        </p:nvSpPr>
        <p:spPr>
          <a:xfrm>
            <a:off x="468313" y="188913"/>
            <a:ext cx="8294687" cy="647700"/>
          </a:xfrm>
        </p:spPr>
        <p:txBody>
          <a:bodyPr/>
          <a:lstStyle/>
          <a:p>
            <a:pPr eaLnBrk="1" hangingPunct="1"/>
            <a:r>
              <a:rPr lang="el-GR" sz="2000" dirty="0" smtClean="0">
                <a:effectLst/>
                <a:latin typeface="Arial" charset="0"/>
              </a:rPr>
              <a:t>Άρθρο 123 Προσκλήσεις προς υποψηφίους κατά τη διαδικασία σύναψης ΔΣ - Κριτήρια επιλογής</a:t>
            </a:r>
            <a:br>
              <a:rPr lang="el-GR" sz="2000" dirty="0" smtClean="0">
                <a:effectLst/>
                <a:latin typeface="Arial" charset="0"/>
              </a:rPr>
            </a:br>
            <a:endParaRPr lang="el-GR" sz="2000" dirty="0" smtClean="0">
              <a:effectLst/>
              <a:latin typeface="Arial" charset="0"/>
            </a:endParaRPr>
          </a:p>
        </p:txBody>
      </p:sp>
      <p:sp>
        <p:nvSpPr>
          <p:cNvPr id="33795" name="Rectangle 3"/>
          <p:cNvSpPr>
            <a:spLocks noGrp="1" noChangeArrowheads="1"/>
          </p:cNvSpPr>
          <p:nvPr>
            <p:ph type="subTitle" idx="1"/>
          </p:nvPr>
        </p:nvSpPr>
        <p:spPr>
          <a:xfrm>
            <a:off x="468313" y="1052513"/>
            <a:ext cx="8351837" cy="5545137"/>
          </a:xfrm>
        </p:spPr>
        <p:txBody>
          <a:bodyPr/>
          <a:lstStyle/>
          <a:p>
            <a:pPr marL="361950" indent="-361950" algn="just" eaLnBrk="1" hangingPunct="1">
              <a:lnSpc>
                <a:spcPct val="150000"/>
              </a:lnSpc>
              <a:spcBef>
                <a:spcPct val="0"/>
              </a:spcBef>
              <a:buFont typeface="Wingdings" pitchFamily="2" charset="2"/>
              <a:buAutoNum type="arabicParenR"/>
              <a:defRPr/>
            </a:pPr>
            <a:r>
              <a:rPr lang="el-GR" sz="1800" b="1" dirty="0" smtClean="0">
                <a:effectLst/>
              </a:rPr>
              <a:t>Οι ΑΑ σ</a:t>
            </a:r>
            <a:r>
              <a:rPr lang="el-GR" sz="1800" dirty="0" smtClean="0">
                <a:effectLst/>
              </a:rPr>
              <a:t>τις </a:t>
            </a:r>
            <a:r>
              <a:rPr lang="el-GR" sz="1800" dirty="0" smtClean="0">
                <a:solidFill>
                  <a:srgbClr val="FF0000"/>
                </a:solidFill>
                <a:effectLst/>
              </a:rPr>
              <a:t>κλειστές διαδικασίες &amp; στις ανταγωνιστικές διαδικασίες με διαπραγμάτευση,</a:t>
            </a:r>
            <a:r>
              <a:rPr lang="el-GR" sz="1800" dirty="0" smtClean="0">
                <a:effectLst/>
              </a:rPr>
              <a:t> </a:t>
            </a:r>
            <a:r>
              <a:rPr lang="el-GR" sz="1800" b="1" u="sng" dirty="0" smtClean="0">
                <a:effectLst/>
              </a:rPr>
              <a:t>προσκαλούν ταυτοχρόνως και γραπτώς</a:t>
            </a:r>
            <a:r>
              <a:rPr lang="el-GR" sz="1800" dirty="0" smtClean="0">
                <a:effectLst/>
              </a:rPr>
              <a:t> τους επιλεγέντες υποψηφίους να υποβάλουν τις προσφορές.</a:t>
            </a:r>
          </a:p>
          <a:p>
            <a:pPr marL="361950" indent="-361950" algn="just" eaLnBrk="1" hangingPunct="1">
              <a:lnSpc>
                <a:spcPct val="150000"/>
              </a:lnSpc>
              <a:spcBef>
                <a:spcPct val="0"/>
              </a:spcBef>
              <a:buFont typeface="Wingdings" pitchFamily="2" charset="2"/>
              <a:buAutoNum type="arabicParenR"/>
              <a:defRPr/>
            </a:pPr>
            <a:r>
              <a:rPr lang="el-GR" sz="1800" dirty="0" smtClean="0">
                <a:effectLst/>
              </a:rPr>
              <a:t>Οι </a:t>
            </a:r>
            <a:r>
              <a:rPr lang="el-GR" sz="1800" b="1" u="sng" dirty="0" smtClean="0">
                <a:solidFill>
                  <a:srgbClr val="FF0000"/>
                </a:solidFill>
                <a:effectLst/>
              </a:rPr>
              <a:t>προσκλήσεις συνοδεύονται από τα έγγραφα της σύμβασης</a:t>
            </a:r>
            <a:r>
              <a:rPr lang="el-GR" sz="1800" dirty="0" smtClean="0">
                <a:effectLst/>
              </a:rPr>
              <a:t>, εάν δεν παρέχεται ελεύθερη, πλήρης, άμεση και δωρεάν πρόσβαση σ’ αυτά και δεν διατίθενται ήδη με οποιονδήποτε άλλο τρόπο. </a:t>
            </a:r>
          </a:p>
          <a:p>
            <a:pPr marL="361950" indent="-361950" algn="just" eaLnBrk="1" hangingPunct="1">
              <a:lnSpc>
                <a:spcPct val="150000"/>
              </a:lnSpc>
              <a:spcBef>
                <a:spcPct val="0"/>
              </a:spcBef>
              <a:buFont typeface="Wingdings" pitchFamily="2" charset="2"/>
              <a:buAutoNum type="arabicParenR"/>
              <a:defRPr/>
            </a:pPr>
            <a:r>
              <a:rPr lang="el-GR" sz="1800" b="1" u="sng" dirty="0" smtClean="0">
                <a:effectLst/>
              </a:rPr>
              <a:t>Περιεχόμενο προσκλήσεων</a:t>
            </a:r>
            <a:r>
              <a:rPr lang="el-GR" sz="1800" dirty="0" smtClean="0">
                <a:effectLst/>
              </a:rPr>
              <a:t>: Παράρτημα IX του Προσαρτήματος Α.</a:t>
            </a:r>
          </a:p>
          <a:p>
            <a:pPr marL="361950" indent="-361950" algn="just" eaLnBrk="1" hangingPunct="1">
              <a:lnSpc>
                <a:spcPct val="150000"/>
              </a:lnSpc>
              <a:spcBef>
                <a:spcPct val="0"/>
              </a:spcBef>
              <a:defRPr/>
            </a:pPr>
            <a:endParaRPr lang="el-GR" sz="1800" dirty="0" smtClean="0">
              <a:effectLst/>
            </a:endParaRPr>
          </a:p>
          <a:p>
            <a:pPr marL="361950" indent="-361950" algn="just" eaLnBrk="1" hangingPunct="1">
              <a:spcBef>
                <a:spcPct val="0"/>
              </a:spcBef>
              <a:defRPr/>
            </a:pPr>
            <a:r>
              <a:rPr lang="el-GR" sz="1800" b="1" dirty="0" smtClean="0">
                <a:solidFill>
                  <a:srgbClr val="00B0F0"/>
                </a:solidFill>
                <a:effectLst/>
              </a:rPr>
              <a:t>	Ειδικά για ΔΣ ΕΡΓΩΝ ΚΑΤΩ ΤΩΝ ΟΡΙΩΝ</a:t>
            </a:r>
            <a:r>
              <a:rPr lang="el-GR" sz="1800" dirty="0" smtClean="0">
                <a:solidFill>
                  <a:srgbClr val="00B0F0"/>
                </a:solidFill>
                <a:effectLst/>
              </a:rPr>
              <a:t>: </a:t>
            </a:r>
            <a:r>
              <a:rPr lang="el-GR" sz="1800" b="1" dirty="0" smtClean="0">
                <a:solidFill>
                  <a:srgbClr val="00B0F0"/>
                </a:solidFill>
                <a:effectLst/>
              </a:rPr>
              <a:t>με απόφαση του αρμόδιου Υπουργού δύναται να εξειδικεύονται, για ειδικές κατηγορίες έργων, καθώς και για ειδικές κατηγορίες μελετών &amp; παροχής τεχνικών και λοιπών επιστημονικών υπηρεσιών και ορίων προϋπολογισμού αυτών, οι διαδικασίες αναφορικά με τη διενέργεια των διαγωνισμών ή των αναθέσεων.</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ctrTitle"/>
          </p:nvPr>
        </p:nvSpPr>
        <p:spPr>
          <a:xfrm>
            <a:off x="468313" y="188913"/>
            <a:ext cx="8294687" cy="647700"/>
          </a:xfrm>
        </p:spPr>
        <p:txBody>
          <a:bodyPr/>
          <a:lstStyle/>
          <a:p>
            <a:pPr eaLnBrk="1" hangingPunct="1"/>
            <a:r>
              <a:rPr lang="el-GR" sz="2000" smtClean="0">
                <a:effectLst/>
                <a:latin typeface="Arial" charset="0"/>
              </a:rPr>
              <a:t>Άρθρο 124 Οικονομικές προσφορές στις ΔΣ ΕΡΓΩΝ ΚΑΤΩ ΤΩΝ ΟΡΙΩΝ 			</a:t>
            </a:r>
            <a:r>
              <a:rPr lang="el-GR" sz="1400" i="1" smtClean="0">
                <a:solidFill>
                  <a:schemeClr val="folHlink"/>
                </a:solidFill>
                <a:effectLst/>
                <a:latin typeface="Arial" charset="0"/>
              </a:rPr>
              <a:t>[βλ. Θεματική Ενότητα 6</a:t>
            </a:r>
            <a:r>
              <a:rPr lang="el-GR" sz="1400" i="1" baseline="30000" smtClean="0">
                <a:solidFill>
                  <a:schemeClr val="folHlink"/>
                </a:solidFill>
                <a:effectLst/>
                <a:latin typeface="Arial" charset="0"/>
              </a:rPr>
              <a:t>η</a:t>
            </a:r>
            <a:r>
              <a:rPr lang="el-GR" sz="1400" i="1" smtClean="0">
                <a:solidFill>
                  <a:schemeClr val="folHlink"/>
                </a:solidFill>
                <a:effectLst/>
                <a:latin typeface="Arial" charset="0"/>
              </a:rPr>
              <a:t>]</a:t>
            </a:r>
          </a:p>
        </p:txBody>
      </p:sp>
      <p:sp>
        <p:nvSpPr>
          <p:cNvPr id="36867" name="Rectangle 3"/>
          <p:cNvSpPr>
            <a:spLocks noGrp="1" noChangeArrowheads="1"/>
          </p:cNvSpPr>
          <p:nvPr>
            <p:ph type="subTitle" idx="1"/>
          </p:nvPr>
        </p:nvSpPr>
        <p:spPr>
          <a:xfrm>
            <a:off x="468313" y="981075"/>
            <a:ext cx="8351837" cy="5616575"/>
          </a:xfrm>
        </p:spPr>
        <p:txBody>
          <a:bodyPr/>
          <a:lstStyle/>
          <a:p>
            <a:pPr marL="361950" indent="-361950" algn="just" eaLnBrk="1" hangingPunct="1">
              <a:lnSpc>
                <a:spcPct val="150000"/>
              </a:lnSpc>
              <a:spcBef>
                <a:spcPct val="0"/>
              </a:spcBef>
            </a:pPr>
            <a:r>
              <a:rPr lang="el-GR" sz="2000" b="1" smtClean="0">
                <a:effectLst/>
              </a:rPr>
              <a:t>1. </a:t>
            </a:r>
            <a:r>
              <a:rPr lang="el-GR" sz="2000" smtClean="0">
                <a:effectLst/>
              </a:rPr>
              <a:t>Οι</a:t>
            </a:r>
            <a:r>
              <a:rPr lang="el-GR" sz="2000" b="1" smtClean="0">
                <a:effectLst/>
              </a:rPr>
              <a:t> </a:t>
            </a:r>
            <a:r>
              <a:rPr lang="el-GR" sz="2000" smtClean="0">
                <a:effectLst/>
              </a:rPr>
              <a:t>ΑΑ</a:t>
            </a:r>
            <a:r>
              <a:rPr lang="el-GR" sz="2000" b="1" smtClean="0">
                <a:effectLst/>
              </a:rPr>
              <a:t> </a:t>
            </a:r>
            <a:r>
              <a:rPr lang="el-GR" sz="2000" smtClean="0">
                <a:effectLst/>
              </a:rPr>
              <a:t>μπορούν, εκτός από τα οριζόμενα στην παρ. 2 του άρθρ.95 [</a:t>
            </a:r>
            <a:r>
              <a:rPr lang="el-GR" sz="2000" smtClean="0">
                <a:solidFill>
                  <a:schemeClr val="tx2"/>
                </a:solidFill>
                <a:effectLst/>
              </a:rPr>
              <a:t>Τρόπος σύνταξης και υποβολής οικονομικών προσφορών]</a:t>
            </a:r>
            <a:r>
              <a:rPr lang="el-GR" sz="2000" smtClean="0">
                <a:effectLst/>
              </a:rPr>
              <a:t>, να ορίσουν στα έγγραφα της σύμβασης ότι </a:t>
            </a:r>
            <a:r>
              <a:rPr lang="el-GR" sz="2000" b="1" smtClean="0">
                <a:effectLst/>
              </a:rPr>
              <a:t>οι οικονομικές προσφορές συντάσσονται και υποβάλλονται, σύμφωνα με τα οριζόμενα στα </a:t>
            </a:r>
            <a:r>
              <a:rPr lang="el-GR" sz="2000" b="1" smtClean="0">
                <a:solidFill>
                  <a:schemeClr val="folHlink"/>
                </a:solidFill>
                <a:effectLst/>
              </a:rPr>
              <a:t>άρθρα 125</a:t>
            </a:r>
            <a:r>
              <a:rPr lang="el-GR" sz="2000" b="1" smtClean="0">
                <a:effectLst/>
              </a:rPr>
              <a:t> [</a:t>
            </a:r>
            <a:r>
              <a:rPr lang="el-GR" sz="2000" b="1" smtClean="0">
                <a:solidFill>
                  <a:schemeClr val="tx2"/>
                </a:solidFill>
                <a:effectLst/>
              </a:rPr>
              <a:t>Τρόπος σύνταξης &amp; υποβολής οικ. προσφορών στις ΔΣ έργων: ενιαίο ποσοστό έκπτωσης]</a:t>
            </a:r>
            <a:r>
              <a:rPr lang="el-GR" sz="2000" b="1" smtClean="0">
                <a:effectLst/>
              </a:rPr>
              <a:t> </a:t>
            </a:r>
            <a:r>
              <a:rPr lang="el-GR" sz="2000" b="1" smtClean="0">
                <a:solidFill>
                  <a:schemeClr val="folHlink"/>
                </a:solidFill>
                <a:effectLst/>
              </a:rPr>
              <a:t>&amp; 126</a:t>
            </a:r>
            <a:r>
              <a:rPr lang="el-GR" sz="2000" b="1" smtClean="0">
                <a:effectLst/>
              </a:rPr>
              <a:t> </a:t>
            </a:r>
            <a:r>
              <a:rPr lang="el-GR" sz="2000" b="1" smtClean="0">
                <a:solidFill>
                  <a:schemeClr val="tx2"/>
                </a:solidFill>
                <a:effectLst/>
              </a:rPr>
              <a:t>[Τρόπος σύνταξης &amp; υποβολής οικ. προσφορών στις ΔΣ έργων: Μειοδοσία στο ποσοστό γενικών εξόδων και οφέλους για εκτέλεση απολογιστικών εργασιών]</a:t>
            </a:r>
          </a:p>
          <a:p>
            <a:pPr marL="361950" indent="-361950" algn="just" eaLnBrk="1" hangingPunct="1">
              <a:lnSpc>
                <a:spcPct val="150000"/>
              </a:lnSpc>
              <a:spcBef>
                <a:spcPct val="0"/>
              </a:spcBef>
            </a:pPr>
            <a:r>
              <a:rPr lang="el-GR" sz="2000" b="1" smtClean="0">
                <a:effectLst/>
              </a:rPr>
              <a:t>2. Οι οικονομικές προσφορές συντάσσονται υποχρεωτικά επί του εντύπου που χορηγεί η ΑΑ ή βάσει υποδείγματος που περιλαμβάνεται ως Παράρτημα στα έγγραφα της σύμβασης.</a:t>
            </a:r>
          </a:p>
          <a:p>
            <a:pPr marL="361950" indent="-361950" algn="just" eaLnBrk="1" hangingPunct="1">
              <a:lnSpc>
                <a:spcPct val="150000"/>
              </a:lnSpc>
              <a:spcBef>
                <a:spcPct val="0"/>
              </a:spcBef>
            </a:pPr>
            <a:endParaRPr lang="el-GR" sz="2000" b="1" smtClean="0">
              <a:effectLst/>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ctrTitle"/>
          </p:nvPr>
        </p:nvSpPr>
        <p:spPr>
          <a:xfrm>
            <a:off x="468313" y="188913"/>
            <a:ext cx="8294687" cy="1008062"/>
          </a:xfrm>
        </p:spPr>
        <p:txBody>
          <a:bodyPr/>
          <a:lstStyle/>
          <a:p>
            <a:pPr algn="just" eaLnBrk="1" hangingPunct="1"/>
            <a:r>
              <a:rPr lang="el-GR" sz="2000" smtClean="0">
                <a:effectLst/>
                <a:latin typeface="Arial" charset="0"/>
              </a:rPr>
              <a:t>Άρθρο 128 Ανάθεση εξειδικευμένων υπηρεσιών (σύμβουλοι, εμπειρογνώμονες) για τη μελέτη και εκτέλεση συμβάσεων δημοσίων έργων και συμβάσεων παραχώρησης έργων</a:t>
            </a:r>
          </a:p>
        </p:txBody>
      </p:sp>
      <p:sp>
        <p:nvSpPr>
          <p:cNvPr id="39939" name="Rectangle 3"/>
          <p:cNvSpPr>
            <a:spLocks noGrp="1" noChangeArrowheads="1"/>
          </p:cNvSpPr>
          <p:nvPr>
            <p:ph type="subTitle" idx="1"/>
          </p:nvPr>
        </p:nvSpPr>
        <p:spPr>
          <a:xfrm>
            <a:off x="468313" y="1268413"/>
            <a:ext cx="8351837" cy="5329237"/>
          </a:xfrm>
        </p:spPr>
        <p:txBody>
          <a:bodyPr/>
          <a:lstStyle/>
          <a:p>
            <a:pPr algn="just" eaLnBrk="1" hangingPunct="1">
              <a:lnSpc>
                <a:spcPct val="150000"/>
              </a:lnSpc>
              <a:spcBef>
                <a:spcPct val="0"/>
              </a:spcBef>
              <a:defRPr/>
            </a:pPr>
            <a:endParaRPr lang="el-GR" sz="2000" dirty="0" smtClean="0">
              <a:effectLst/>
            </a:endParaRPr>
          </a:p>
          <a:p>
            <a:pPr algn="just" eaLnBrk="1" hangingPunct="1">
              <a:lnSpc>
                <a:spcPct val="150000"/>
              </a:lnSpc>
              <a:spcBef>
                <a:spcPct val="0"/>
              </a:spcBef>
              <a:defRPr/>
            </a:pPr>
            <a:r>
              <a:rPr lang="el-GR" sz="2000" dirty="0" smtClean="0">
                <a:effectLst/>
              </a:rPr>
              <a:t>Υπό προϋποθέσεις, ανάθεση εξειδικευμένων υπηρεσιών (σύμβουλων, εμπειρογνωμόνων) για τη </a:t>
            </a:r>
            <a:r>
              <a:rPr lang="el-GR" sz="2000" b="1" dirty="0" smtClean="0">
                <a:solidFill>
                  <a:srgbClr val="FF0000"/>
                </a:solidFill>
                <a:effectLst/>
              </a:rPr>
              <a:t>μελέτη και εκτέλεση συμβάσεων δημοσίων έργων &amp; συμβάσεων παραχώρησης έργων</a:t>
            </a:r>
            <a:r>
              <a:rPr lang="el-GR" sz="2000" dirty="0" smtClean="0">
                <a:effectLst/>
              </a:rPr>
              <a:t>, έναντι αμοιβής μέχρι των ορίων των περιπτώσεων </a:t>
            </a:r>
            <a:r>
              <a:rPr lang="el-GR" sz="2000" dirty="0" err="1" smtClean="0">
                <a:effectLst/>
              </a:rPr>
              <a:t>β΄</a:t>
            </a:r>
            <a:r>
              <a:rPr lang="el-GR" sz="2000" dirty="0" smtClean="0">
                <a:effectLst/>
              </a:rPr>
              <a:t> και (γ), κατά περίπτωση, του άρθρου 5.</a:t>
            </a:r>
          </a:p>
          <a:p>
            <a:pPr algn="just" eaLnBrk="1" hangingPunct="1">
              <a:lnSpc>
                <a:spcPct val="150000"/>
              </a:lnSpc>
              <a:spcBef>
                <a:spcPct val="0"/>
              </a:spcBef>
              <a:defRPr/>
            </a:pPr>
            <a:endParaRPr lang="el-GR" sz="2000" dirty="0" smtClean="0">
              <a:effectLst/>
            </a:endParaRPr>
          </a:p>
          <a:p>
            <a:pPr marL="361950" indent="-361950" algn="just" eaLnBrk="1" hangingPunct="1">
              <a:lnSpc>
                <a:spcPct val="150000"/>
              </a:lnSpc>
              <a:spcBef>
                <a:spcPct val="0"/>
              </a:spcBef>
              <a:buFont typeface="Wingdings" pitchFamily="2" charset="2"/>
              <a:buChar char="v"/>
              <a:defRPr/>
            </a:pPr>
            <a:r>
              <a:rPr lang="el-GR" sz="1800" b="1" i="1" dirty="0" smtClean="0">
                <a:solidFill>
                  <a:srgbClr val="FFFF00"/>
                </a:solidFill>
              </a:rPr>
              <a:t>[βλ. εγκύκλιο ΥΠΥΜΕ ΔΝΣ/οικ.91224/ΦΝ466/ΕΓΚ.23/19-12-17 (ΑΔΑ: Ω9Ξ0465ΧΘΞ-ΙΔ7) «Διευκρινίσεις σχετικά με την εφαρμογή του Ν.4412/2016 (Α147)».</a:t>
            </a:r>
            <a:endParaRPr lang="el-GR" sz="1800" b="1" i="1" dirty="0" smtClean="0">
              <a:solidFill>
                <a:srgbClr val="FFFF00"/>
              </a:solidFill>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323850" y="188913"/>
            <a:ext cx="8569325" cy="719137"/>
          </a:xfrm>
        </p:spPr>
        <p:txBody>
          <a:bodyPr/>
          <a:lstStyle/>
          <a:p>
            <a:pPr algn="ctr" eaLnBrk="1" hangingPunct="1"/>
            <a:r>
              <a:rPr lang="el-GR" sz="1600" smtClean="0">
                <a:effectLst/>
                <a:latin typeface="Arial" charset="0"/>
              </a:rPr>
              <a:t>ΤΜΗΜΑ IV ΕΙΔΙΚΑ ΚΑΘΕΣΤΩΤΑ ΣΥΜΒΑΣΕΩΝ</a:t>
            </a:r>
            <a:br>
              <a:rPr lang="el-GR" sz="1600" smtClean="0">
                <a:effectLst/>
                <a:latin typeface="Arial" charset="0"/>
              </a:rPr>
            </a:br>
            <a:r>
              <a:rPr lang="el-GR" sz="1600" smtClean="0">
                <a:effectLst/>
                <a:latin typeface="Arial" charset="0"/>
              </a:rPr>
              <a:t>ΕΝΟΤΗΤΑ 1 ΚΟΙΝΩΝΙΚΕΣ &amp; ΑΛΛΕΣ ΕΙΔΙΚΕΣ ΥΠΗΡΕΣΙΕΣ</a:t>
            </a:r>
            <a:br>
              <a:rPr lang="el-GR" sz="1600" smtClean="0">
                <a:effectLst/>
                <a:latin typeface="Arial" charset="0"/>
              </a:rPr>
            </a:br>
            <a:r>
              <a:rPr lang="el-GR" sz="1600" smtClean="0">
                <a:effectLst/>
                <a:latin typeface="Arial" charset="0"/>
              </a:rPr>
              <a:t>(άρθρα 107-110)</a:t>
            </a:r>
          </a:p>
        </p:txBody>
      </p:sp>
      <p:sp>
        <p:nvSpPr>
          <p:cNvPr id="21507" name="Rectangle 3"/>
          <p:cNvSpPr>
            <a:spLocks noGrp="1" noChangeArrowheads="1"/>
          </p:cNvSpPr>
          <p:nvPr>
            <p:ph type="subTitle" idx="1"/>
          </p:nvPr>
        </p:nvSpPr>
        <p:spPr>
          <a:xfrm>
            <a:off x="395288" y="1052513"/>
            <a:ext cx="8424862" cy="5545137"/>
          </a:xfrm>
        </p:spPr>
        <p:txBody>
          <a:bodyPr/>
          <a:lstStyle/>
          <a:p>
            <a:pPr marL="361950" indent="-361950" algn="ctr" eaLnBrk="1" hangingPunct="1">
              <a:lnSpc>
                <a:spcPct val="150000"/>
              </a:lnSpc>
              <a:spcBef>
                <a:spcPct val="0"/>
              </a:spcBef>
              <a:defRPr/>
            </a:pPr>
            <a:r>
              <a:rPr lang="fr-CA" sz="2000" dirty="0" smtClean="0">
                <a:solidFill>
                  <a:srgbClr val="FF0000"/>
                </a:solidFill>
                <a:effectLst/>
              </a:rPr>
              <a:t>Άρθρο 109 Αρχές της ανάθεσης συμβάσεων</a:t>
            </a:r>
            <a:r>
              <a:rPr lang="fr-CA" dirty="0" smtClean="0">
                <a:solidFill>
                  <a:srgbClr val="FF0000"/>
                </a:solidFill>
              </a:rPr>
              <a:t> </a:t>
            </a:r>
            <a:endParaRPr lang="el-GR" dirty="0" smtClean="0">
              <a:solidFill>
                <a:srgbClr val="FF0000"/>
              </a:solidFill>
            </a:endParaRPr>
          </a:p>
          <a:p>
            <a:pPr marL="361950" indent="-361950" algn="just" eaLnBrk="1" hangingPunct="1">
              <a:lnSpc>
                <a:spcPct val="190000"/>
              </a:lnSpc>
              <a:spcBef>
                <a:spcPct val="0"/>
              </a:spcBef>
              <a:buFont typeface="Wingdings" pitchFamily="2" charset="2"/>
              <a:buChar char="Ø"/>
              <a:defRPr/>
            </a:pPr>
            <a:r>
              <a:rPr lang="el-GR" sz="2000" dirty="0" smtClean="0">
                <a:effectLst/>
              </a:rPr>
              <a:t>Οι ΑΑ θα πρέπει να λαμβάνουν υπόψη:</a:t>
            </a:r>
          </a:p>
          <a:p>
            <a:pPr marL="361950" indent="-361950" algn="just" eaLnBrk="1" hangingPunct="1">
              <a:lnSpc>
                <a:spcPct val="190000"/>
              </a:lnSpc>
              <a:spcBef>
                <a:spcPct val="0"/>
              </a:spcBef>
              <a:buFont typeface="Wingdings" pitchFamily="2" charset="2"/>
              <a:buAutoNum type="romanLcPeriod"/>
              <a:defRPr/>
            </a:pPr>
            <a:r>
              <a:rPr lang="el-GR" sz="2000" dirty="0" smtClean="0">
                <a:effectLst/>
              </a:rPr>
              <a:t>τις ιδιαίτερες απαιτήσεις &amp;</a:t>
            </a:r>
          </a:p>
          <a:p>
            <a:pPr marL="361950" indent="-361950" algn="just" eaLnBrk="1" hangingPunct="1">
              <a:lnSpc>
                <a:spcPct val="190000"/>
              </a:lnSpc>
              <a:spcBef>
                <a:spcPct val="0"/>
              </a:spcBef>
              <a:buFont typeface="Wingdings" pitchFamily="2" charset="2"/>
              <a:buAutoNum type="romanLcPeriod"/>
              <a:defRPr/>
            </a:pPr>
            <a:r>
              <a:rPr lang="el-GR" sz="2000" dirty="0" smtClean="0">
                <a:effectLst/>
              </a:rPr>
              <a:t>τους χρήστες των συγκεκριμένων υπηρεσιών</a:t>
            </a:r>
          </a:p>
          <a:p>
            <a:pPr marL="361950" indent="-361950" algn="just" eaLnBrk="1" hangingPunct="1">
              <a:lnSpc>
                <a:spcPct val="190000"/>
              </a:lnSpc>
              <a:spcBef>
                <a:spcPct val="0"/>
              </a:spcBef>
              <a:buFont typeface="Wingdings" pitchFamily="2" charset="2"/>
              <a:buAutoNum type="romanLcPeriod"/>
              <a:defRPr/>
            </a:pPr>
            <a:r>
              <a:rPr lang="el-GR" sz="2000" dirty="0" smtClean="0">
                <a:effectLst/>
              </a:rPr>
              <a:t>Δυνατότητα πρόβλεψης για επιλογή  του παρόχου υπηρεσιών βάσει της προσφοράς με την </a:t>
            </a:r>
            <a:r>
              <a:rPr lang="el-GR" sz="2000" b="1" dirty="0" smtClean="0">
                <a:solidFill>
                  <a:srgbClr val="FF0000"/>
                </a:solidFill>
                <a:effectLst/>
              </a:rPr>
              <a:t>βέλτιστη σχέση ποιότητας - τιμής </a:t>
            </a:r>
            <a:r>
              <a:rPr lang="el-GR" sz="2000" dirty="0" smtClean="0">
                <a:effectLst/>
              </a:rPr>
              <a:t>[κριτήρια ποιότητας &amp; βιωσιμότητας]</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323850" y="188913"/>
            <a:ext cx="8569325" cy="719137"/>
          </a:xfrm>
        </p:spPr>
        <p:txBody>
          <a:bodyPr/>
          <a:lstStyle/>
          <a:p>
            <a:pPr algn="ctr" eaLnBrk="1" hangingPunct="1"/>
            <a:r>
              <a:rPr lang="el-GR" sz="1600" dirty="0" smtClean="0">
                <a:effectLst/>
                <a:latin typeface="Arial" charset="0"/>
              </a:rPr>
              <a:t>ΤΜΗΜΑ IV ΕΙΔΙΚΑ ΚΑΘΕΣΤΩΤΑ ΣΥΜΒΑΣΕΩΝ</a:t>
            </a:r>
            <a:br>
              <a:rPr lang="el-GR" sz="1600" dirty="0" smtClean="0">
                <a:effectLst/>
                <a:latin typeface="Arial" charset="0"/>
              </a:rPr>
            </a:br>
            <a:r>
              <a:rPr lang="el-GR" sz="1600" dirty="0" smtClean="0">
                <a:effectLst/>
                <a:latin typeface="Arial" charset="0"/>
              </a:rPr>
              <a:t>ΕΝΟΤΗΤΑ 1 ΚΟΙΝΩΝΙΚΕΣ &amp; ΑΛΛΕΣ ΕΙΔΙΚΕΣ ΥΠΗΡΕΣΙΕΣ</a:t>
            </a:r>
            <a:br>
              <a:rPr lang="el-GR" sz="1600" dirty="0" smtClean="0">
                <a:effectLst/>
                <a:latin typeface="Arial" charset="0"/>
              </a:rPr>
            </a:br>
            <a:r>
              <a:rPr lang="el-GR" sz="1600" dirty="0" smtClean="0">
                <a:effectLst/>
                <a:latin typeface="Arial" charset="0"/>
              </a:rPr>
              <a:t>(άρθρα 107-110)</a:t>
            </a:r>
          </a:p>
        </p:txBody>
      </p:sp>
      <p:sp>
        <p:nvSpPr>
          <p:cNvPr id="21507" name="Rectangle 3"/>
          <p:cNvSpPr>
            <a:spLocks noGrp="1" noChangeArrowheads="1"/>
          </p:cNvSpPr>
          <p:nvPr>
            <p:ph type="subTitle" idx="1"/>
          </p:nvPr>
        </p:nvSpPr>
        <p:spPr>
          <a:xfrm>
            <a:off x="214282" y="1052513"/>
            <a:ext cx="8715436" cy="5545137"/>
          </a:xfrm>
        </p:spPr>
        <p:txBody>
          <a:bodyPr/>
          <a:lstStyle/>
          <a:p>
            <a:pPr marL="361950" indent="-361950" algn="ctr" eaLnBrk="1" hangingPunct="1">
              <a:lnSpc>
                <a:spcPct val="150000"/>
              </a:lnSpc>
              <a:spcBef>
                <a:spcPct val="0"/>
              </a:spcBef>
              <a:defRPr/>
            </a:pPr>
            <a:r>
              <a:rPr lang="fr-CA" sz="2000" b="1" dirty="0" smtClean="0">
                <a:solidFill>
                  <a:srgbClr val="FF0000"/>
                </a:solidFill>
                <a:effectLst/>
              </a:rPr>
              <a:t>Άρθρο 109</a:t>
            </a:r>
            <a:r>
              <a:rPr lang="el-GR" sz="2000" b="1" baseline="30000" dirty="0" smtClean="0">
                <a:solidFill>
                  <a:srgbClr val="FF0000"/>
                </a:solidFill>
                <a:effectLst/>
              </a:rPr>
              <a:t>Α </a:t>
            </a:r>
            <a:r>
              <a:rPr lang="el-GR" sz="2000" b="1" dirty="0" smtClean="0">
                <a:solidFill>
                  <a:srgbClr val="FF0000"/>
                </a:solidFill>
                <a:effectLst/>
              </a:rPr>
              <a:t>Διαδικασία ανάθεσης</a:t>
            </a:r>
          </a:p>
          <a:p>
            <a:pPr marL="361950" indent="-361950" algn="ctr" eaLnBrk="1" hangingPunct="1">
              <a:lnSpc>
                <a:spcPct val="150000"/>
              </a:lnSpc>
              <a:spcBef>
                <a:spcPct val="0"/>
              </a:spcBef>
              <a:defRPr/>
            </a:pPr>
            <a:endParaRPr lang="el-GR" sz="2000" b="1" dirty="0" smtClean="0">
              <a:solidFill>
                <a:srgbClr val="FF0000"/>
              </a:solidFill>
              <a:effectLst/>
            </a:endParaRPr>
          </a:p>
          <a:p>
            <a:pPr marL="266700" indent="-266700" algn="just">
              <a:lnSpc>
                <a:spcPct val="150000"/>
              </a:lnSpc>
              <a:spcBef>
                <a:spcPts val="0"/>
              </a:spcBef>
              <a:buFont typeface="Wingdings" pitchFamily="2" charset="2"/>
              <a:buChar char="Ø"/>
            </a:pPr>
            <a:r>
              <a:rPr lang="el-GR" sz="2000" dirty="0" smtClean="0">
                <a:solidFill>
                  <a:srgbClr val="FFFF00"/>
                </a:solidFill>
              </a:rPr>
              <a:t>Ανάθεση συμβάσεων μέχρι 60.000,00 €: δυνάμει διατάξεων § 1-4 άρθρου 118. </a:t>
            </a:r>
          </a:p>
          <a:p>
            <a:pPr marL="266700" indent="-266700" algn="just">
              <a:lnSpc>
                <a:spcPct val="150000"/>
              </a:lnSpc>
              <a:spcBef>
                <a:spcPts val="0"/>
              </a:spcBef>
              <a:buFont typeface="Wingdings" pitchFamily="2" charset="2"/>
              <a:buChar char="Ø"/>
            </a:pPr>
            <a:endParaRPr lang="el-GR" sz="1600" dirty="0" smtClean="0">
              <a:solidFill>
                <a:srgbClr val="00B0F0"/>
              </a:solidFill>
            </a:endParaRPr>
          </a:p>
          <a:p>
            <a:pPr marL="266700" indent="-266700" algn="just">
              <a:lnSpc>
                <a:spcPct val="150000"/>
              </a:lnSpc>
              <a:spcBef>
                <a:spcPts val="0"/>
              </a:spcBef>
            </a:pPr>
            <a:endParaRPr lang="el-GR" sz="1600" dirty="0" smtClean="0">
              <a:solidFill>
                <a:srgbClr val="00B0F0"/>
              </a:solidFill>
            </a:endParaRPr>
          </a:p>
          <a:p>
            <a:pPr marL="266700" indent="-266700" algn="just">
              <a:lnSpc>
                <a:spcPct val="150000"/>
              </a:lnSpc>
              <a:spcBef>
                <a:spcPts val="0"/>
              </a:spcBef>
              <a:buFont typeface="Wingdings" pitchFamily="2" charset="2"/>
              <a:buChar char="Ø"/>
            </a:pPr>
            <a:endParaRPr lang="el-GR" sz="1600" dirty="0" smtClean="0">
              <a:solidFill>
                <a:srgbClr val="00B0F0"/>
              </a:solidFill>
            </a:endParaRPr>
          </a:p>
          <a:p>
            <a:pPr marL="266700" indent="-266700" algn="just">
              <a:lnSpc>
                <a:spcPct val="150000"/>
              </a:lnSpc>
              <a:spcBef>
                <a:spcPts val="0"/>
              </a:spcBef>
              <a:buFont typeface="Wingdings" pitchFamily="2" charset="2"/>
              <a:buChar char="Ø"/>
            </a:pPr>
            <a:r>
              <a:rPr lang="el-GR" sz="2000" dirty="0" smtClean="0">
                <a:solidFill>
                  <a:srgbClr val="00B0F0"/>
                </a:solidFill>
              </a:rPr>
              <a:t>Ανάθεση συμβάσεων άνω των 60.000,00 €: δυνάμει διαδικασιών άρθρου 26. </a:t>
            </a:r>
          </a:p>
          <a:p>
            <a:pPr marL="266700" indent="-266700" algn="just">
              <a:lnSpc>
                <a:spcPct val="150000"/>
              </a:lnSpc>
              <a:spcBef>
                <a:spcPts val="0"/>
              </a:spcBef>
            </a:pPr>
            <a:endParaRPr lang="el-GR" sz="16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323850" y="188913"/>
            <a:ext cx="8569325" cy="525443"/>
          </a:xfrm>
        </p:spPr>
        <p:txBody>
          <a:bodyPr/>
          <a:lstStyle/>
          <a:p>
            <a:pPr algn="ctr" eaLnBrk="1" hangingPunct="1"/>
            <a:r>
              <a:rPr lang="fr-CA" sz="1600" dirty="0" smtClean="0">
                <a:solidFill>
                  <a:srgbClr val="FF0000"/>
                </a:solidFill>
                <a:effectLst/>
              </a:rPr>
              <a:t>Άρθρο 109</a:t>
            </a:r>
            <a:r>
              <a:rPr lang="el-GR" sz="1600" baseline="30000" dirty="0" smtClean="0">
                <a:solidFill>
                  <a:srgbClr val="FF0000"/>
                </a:solidFill>
                <a:effectLst/>
              </a:rPr>
              <a:t>Α </a:t>
            </a:r>
            <a:r>
              <a:rPr lang="el-GR" sz="1600" dirty="0" smtClean="0">
                <a:solidFill>
                  <a:srgbClr val="FF0000"/>
                </a:solidFill>
                <a:effectLst/>
              </a:rPr>
              <a:t> Ελάχιστες προθεσμίες παραλαβής προσφορών</a:t>
            </a:r>
            <a:br>
              <a:rPr lang="el-GR" sz="1600" dirty="0" smtClean="0">
                <a:solidFill>
                  <a:srgbClr val="FF0000"/>
                </a:solidFill>
                <a:effectLst/>
              </a:rPr>
            </a:br>
            <a:endParaRPr lang="el-GR" sz="1600" dirty="0" smtClean="0">
              <a:effectLst/>
              <a:latin typeface="Arial" charset="0"/>
            </a:endParaRPr>
          </a:p>
        </p:txBody>
      </p:sp>
      <p:sp>
        <p:nvSpPr>
          <p:cNvPr id="21507" name="Rectangle 3"/>
          <p:cNvSpPr>
            <a:spLocks noGrp="1" noChangeArrowheads="1"/>
          </p:cNvSpPr>
          <p:nvPr>
            <p:ph type="subTitle" idx="1"/>
          </p:nvPr>
        </p:nvSpPr>
        <p:spPr>
          <a:xfrm>
            <a:off x="214282" y="714357"/>
            <a:ext cx="8715436" cy="5883294"/>
          </a:xfrm>
        </p:spPr>
        <p:txBody>
          <a:bodyPr/>
          <a:lstStyle/>
          <a:p>
            <a:pPr marL="342900" indent="-342900" algn="just">
              <a:lnSpc>
                <a:spcPct val="150000"/>
              </a:lnSpc>
              <a:spcBef>
                <a:spcPts val="0"/>
              </a:spcBef>
              <a:buFont typeface="+mj-lt"/>
              <a:buAutoNum type="arabicParenR"/>
            </a:pPr>
            <a:r>
              <a:rPr lang="el-GR" sz="1600" b="1" dirty="0" smtClean="0">
                <a:solidFill>
                  <a:srgbClr val="C00000"/>
                </a:solidFill>
              </a:rPr>
              <a:t>Συμβάσεις με εκτιμώμενη αξία κάτω του κατώτατου ορίου</a:t>
            </a:r>
            <a:r>
              <a:rPr lang="el-GR" sz="1600" b="1" dirty="0" smtClean="0">
                <a:solidFill>
                  <a:srgbClr val="FFFF00"/>
                </a:solidFill>
              </a:rPr>
              <a:t> [άρθρο 5]:</a:t>
            </a:r>
          </a:p>
          <a:p>
            <a:pPr marL="342900" indent="-342900" algn="just">
              <a:lnSpc>
                <a:spcPct val="150000"/>
              </a:lnSpc>
              <a:spcBef>
                <a:spcPts val="0"/>
              </a:spcBef>
            </a:pPr>
            <a:endParaRPr lang="el-GR" sz="1600" b="1" dirty="0" smtClean="0">
              <a:solidFill>
                <a:srgbClr val="FFFF00"/>
              </a:solidFill>
            </a:endParaRPr>
          </a:p>
          <a:p>
            <a:pPr marL="342900" indent="-342900" algn="just">
              <a:lnSpc>
                <a:spcPct val="150000"/>
              </a:lnSpc>
              <a:spcBef>
                <a:spcPts val="0"/>
              </a:spcBef>
              <a:buFont typeface="Wingdings" pitchFamily="2" charset="2"/>
              <a:buChar char="ü"/>
            </a:pPr>
            <a:r>
              <a:rPr lang="el-GR" sz="1600" b="1" dirty="0" smtClean="0">
                <a:solidFill>
                  <a:srgbClr val="FFFF00"/>
                </a:solidFill>
              </a:rPr>
              <a:t> Ανοιχτές διαδικασίες</a:t>
            </a:r>
            <a:r>
              <a:rPr lang="el-GR" sz="1600" dirty="0" smtClean="0"/>
              <a:t>: </a:t>
            </a:r>
            <a:r>
              <a:rPr lang="el-GR" sz="1600" b="1" dirty="0" smtClean="0">
                <a:solidFill>
                  <a:srgbClr val="FF0000"/>
                </a:solidFill>
              </a:rPr>
              <a:t>(10) ημέρες </a:t>
            </a:r>
            <a:r>
              <a:rPr lang="el-GR" sz="1600" dirty="0" smtClean="0"/>
              <a:t>από την ημερομηνία δημοσίευσης της διακήρυξης στο ΚΗΜΔΗΣ. </a:t>
            </a:r>
          </a:p>
          <a:p>
            <a:pPr marL="342900" indent="-342900" algn="just">
              <a:lnSpc>
                <a:spcPct val="150000"/>
              </a:lnSpc>
              <a:spcBef>
                <a:spcPts val="0"/>
              </a:spcBef>
              <a:buFont typeface="Wingdings" pitchFamily="2" charset="2"/>
              <a:buChar char="ü"/>
            </a:pPr>
            <a:r>
              <a:rPr lang="el-GR" sz="1600" b="1" dirty="0" smtClean="0">
                <a:solidFill>
                  <a:srgbClr val="FFFF00"/>
                </a:solidFill>
              </a:rPr>
              <a:t>Κλειστή διαδικασία, ανταγωνιστική διαδικασία με διαπραγμάτευση, ανταγωνιστικός διάλογος</a:t>
            </a:r>
            <a:r>
              <a:rPr lang="el-GR" sz="1600" b="1" dirty="0" smtClean="0"/>
              <a:t> </a:t>
            </a:r>
            <a:r>
              <a:rPr lang="el-GR" sz="1600" b="1" dirty="0" smtClean="0">
                <a:solidFill>
                  <a:srgbClr val="FFFF00"/>
                </a:solidFill>
              </a:rPr>
              <a:t>&amp; σύμπραξη καινοτομίας</a:t>
            </a:r>
            <a:r>
              <a:rPr lang="el-GR" sz="1600" dirty="0" smtClean="0"/>
              <a:t>: των αιτήσεων συμμετοχής (8) ημέρες από την ημερομηνία δημοσίευσης της προκήρυξης της σύμβασης στο ΚΗΜΔΗΣ. </a:t>
            </a:r>
          </a:p>
          <a:p>
            <a:pPr marL="342900" indent="-342900" algn="just">
              <a:lnSpc>
                <a:spcPct val="150000"/>
              </a:lnSpc>
              <a:spcBef>
                <a:spcPts val="0"/>
              </a:spcBef>
              <a:buFont typeface="Wingdings" pitchFamily="2" charset="2"/>
              <a:buChar char="ü"/>
            </a:pPr>
            <a:r>
              <a:rPr lang="el-GR" sz="1600" b="1" dirty="0" smtClean="0">
                <a:solidFill>
                  <a:srgbClr val="FFFF00"/>
                </a:solidFill>
              </a:rPr>
              <a:t>Κλειστή διαδικασία &amp; ανταγωνιστική διαδικασία με διαπραγμάτευση: </a:t>
            </a:r>
            <a:r>
              <a:rPr lang="el-GR" sz="1600" dirty="0" smtClean="0"/>
              <a:t>των προσφορών των οικονομικών φορέων που έχουν προεπιλεγεί για την υποβολή προσφοράς: (8) ημέρες από την ημερομηνία αποστολής της πρόσκλησης υποβολής προσφοράς προς τους προεπιλεγέντες. Καθορισμός μικρότερων προθεσμιών με ειδική αιτιολόγηση σε εξαιρετικές περιπτώσεις.</a:t>
            </a:r>
          </a:p>
          <a:p>
            <a:pPr marL="342900" indent="-342900" algn="just">
              <a:lnSpc>
                <a:spcPct val="150000"/>
              </a:lnSpc>
              <a:spcBef>
                <a:spcPts val="0"/>
              </a:spcBef>
              <a:buFont typeface="Wingdings" pitchFamily="2" charset="2"/>
              <a:buChar char="ü"/>
            </a:pPr>
            <a:r>
              <a:rPr lang="el-GR" sz="1600" b="1" dirty="0" smtClean="0">
                <a:solidFill>
                  <a:srgbClr val="FFFF00"/>
                </a:solidFill>
              </a:rPr>
              <a:t>Σε εξαιρετικές περιπτώσεις </a:t>
            </a:r>
            <a:r>
              <a:rPr lang="el-GR" sz="1600" dirty="0" smtClean="0"/>
              <a:t>και εφόσον συντρέχουν επείγοντες λόγοι για την ανάθεση, με ειδικά αιτιολογημένη απόφαση της Αναθέτουσας Αρχής μπορεί να καθορίζονται μικρότερες προθεσμίες για την παραλαβή των προσφορών &amp; των αιτήσεων συμμετοχής.</a:t>
            </a:r>
          </a:p>
          <a:p>
            <a:pPr>
              <a:lnSpc>
                <a:spcPct val="150000"/>
              </a:lnSpc>
              <a:spcBef>
                <a:spcPts val="0"/>
              </a:spcBef>
            </a:pPr>
            <a:endParaRPr lang="el-GR" sz="1600" dirty="0" smtClean="0">
              <a:solidFill>
                <a:srgbClr val="FF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323850" y="188913"/>
            <a:ext cx="8569325" cy="525443"/>
          </a:xfrm>
        </p:spPr>
        <p:txBody>
          <a:bodyPr/>
          <a:lstStyle/>
          <a:p>
            <a:pPr algn="ctr" eaLnBrk="1" hangingPunct="1"/>
            <a:r>
              <a:rPr lang="fr-CA" sz="1600" dirty="0" smtClean="0">
                <a:solidFill>
                  <a:srgbClr val="FF0000"/>
                </a:solidFill>
                <a:effectLst/>
              </a:rPr>
              <a:t>Άρθρο 109</a:t>
            </a:r>
            <a:r>
              <a:rPr lang="el-GR" sz="1600" baseline="30000" dirty="0" smtClean="0">
                <a:solidFill>
                  <a:srgbClr val="FF0000"/>
                </a:solidFill>
                <a:effectLst/>
              </a:rPr>
              <a:t>Α </a:t>
            </a:r>
            <a:r>
              <a:rPr lang="el-GR" sz="1600" dirty="0" smtClean="0">
                <a:solidFill>
                  <a:srgbClr val="FF0000"/>
                </a:solidFill>
                <a:effectLst/>
              </a:rPr>
              <a:t> Ελάχιστες προθεσμίες παραλαβής προσφορών</a:t>
            </a:r>
            <a:br>
              <a:rPr lang="el-GR" sz="1600" dirty="0" smtClean="0">
                <a:solidFill>
                  <a:srgbClr val="FF0000"/>
                </a:solidFill>
                <a:effectLst/>
              </a:rPr>
            </a:br>
            <a:endParaRPr lang="el-GR" sz="1600" dirty="0" smtClean="0">
              <a:effectLst/>
              <a:latin typeface="Arial" charset="0"/>
            </a:endParaRPr>
          </a:p>
        </p:txBody>
      </p:sp>
      <p:sp>
        <p:nvSpPr>
          <p:cNvPr id="21507" name="Rectangle 3"/>
          <p:cNvSpPr>
            <a:spLocks noGrp="1" noChangeArrowheads="1"/>
          </p:cNvSpPr>
          <p:nvPr>
            <p:ph type="subTitle" idx="1"/>
          </p:nvPr>
        </p:nvSpPr>
        <p:spPr>
          <a:xfrm>
            <a:off x="214282" y="714357"/>
            <a:ext cx="8715436" cy="5883294"/>
          </a:xfrm>
        </p:spPr>
        <p:txBody>
          <a:bodyPr/>
          <a:lstStyle/>
          <a:p>
            <a:pPr algn="just">
              <a:lnSpc>
                <a:spcPct val="150000"/>
              </a:lnSpc>
              <a:spcBef>
                <a:spcPts val="0"/>
              </a:spcBef>
            </a:pPr>
            <a:r>
              <a:rPr lang="el-GR" sz="1600" dirty="0" smtClean="0"/>
              <a:t>2) </a:t>
            </a:r>
            <a:r>
              <a:rPr lang="el-GR" sz="1600" b="1" dirty="0" smtClean="0">
                <a:solidFill>
                  <a:srgbClr val="C00000"/>
                </a:solidFill>
              </a:rPr>
              <a:t>Συμβάσεις με εκτιμώμενη αξία άνω του κατώτατου ορίου</a:t>
            </a:r>
            <a:r>
              <a:rPr lang="el-GR" sz="1600" b="1" dirty="0" smtClean="0">
                <a:solidFill>
                  <a:srgbClr val="FFFF00"/>
                </a:solidFill>
              </a:rPr>
              <a:t> [άρθρο 5]:</a:t>
            </a:r>
          </a:p>
          <a:p>
            <a:pPr marL="182563" indent="-182563" algn="just">
              <a:lnSpc>
                <a:spcPct val="150000"/>
              </a:lnSpc>
              <a:spcBef>
                <a:spcPts val="0"/>
              </a:spcBef>
              <a:buFont typeface="Wingdings" pitchFamily="2" charset="2"/>
              <a:buChar char="Ø"/>
              <a:tabLst>
                <a:tab pos="182563" algn="l"/>
              </a:tabLst>
            </a:pPr>
            <a:r>
              <a:rPr lang="el-GR" sz="1600" b="1" dirty="0" smtClean="0">
                <a:solidFill>
                  <a:srgbClr val="FFFF00"/>
                </a:solidFill>
              </a:rPr>
              <a:t>Ανοιχτές διαδικασίες: </a:t>
            </a:r>
            <a:r>
              <a:rPr lang="el-GR" sz="1600" dirty="0" smtClean="0"/>
              <a:t>(15) ημέρες από την ημερομηνία αποστολής στην Υπηρεσία Εκδόσεων της Ένωσης της προκήρυξης της σύμβασης ή εάν ως μέσο προκήρυξης του διαγωνισμού χρησιμοποιείται η προκαταρκτική προκήρυξη από την ημερομηνία αποστολής της πρόσκλησης επιβεβαίωσης ενδιαφέροντος. </a:t>
            </a:r>
          </a:p>
          <a:p>
            <a:pPr marL="182563" indent="-182563" algn="just">
              <a:lnSpc>
                <a:spcPct val="150000"/>
              </a:lnSpc>
              <a:spcBef>
                <a:spcPts val="0"/>
              </a:spcBef>
              <a:tabLst>
                <a:tab pos="182563" algn="l"/>
              </a:tabLst>
            </a:pPr>
            <a:endParaRPr lang="el-GR" sz="1600" dirty="0" smtClean="0"/>
          </a:p>
          <a:p>
            <a:pPr marL="182563" indent="-182563" algn="just">
              <a:lnSpc>
                <a:spcPct val="150000"/>
              </a:lnSpc>
              <a:spcBef>
                <a:spcPts val="0"/>
              </a:spcBef>
              <a:buFont typeface="Wingdings" pitchFamily="2" charset="2"/>
              <a:buChar char="Ø"/>
              <a:tabLst>
                <a:tab pos="182563" algn="l"/>
              </a:tabLst>
            </a:pPr>
            <a:r>
              <a:rPr lang="el-GR" sz="1600" b="1" dirty="0" smtClean="0">
                <a:solidFill>
                  <a:srgbClr val="FFFF00"/>
                </a:solidFill>
              </a:rPr>
              <a:t>Κλειστή διαδικασία, ανταγωνιστική διαδικασία με διαπραγμάτευση, ανταγωνιστικός διάλογος &amp; σύμπραξη καινοτομίας:</a:t>
            </a:r>
            <a:r>
              <a:rPr lang="el-GR" sz="1600" dirty="0" smtClean="0"/>
              <a:t>  των αιτήσεων συμμετοχής (8) ημέρες από την ημερομηνία αποστολής της προκήρυξης της σύμβασης ή εάν ως μέσο προκήρυξης του διαγωνισμού χρησιμοποιείται η προκαταρκτική προκήρυξη από την ημερομηνία αποστολής της πρόσκλησης επιβεβαίωσης ενδιαφέροντος. Καθορισμός μικρότερων προθεσμιών με ειδική αιτιολόγηση σε εξαιρετικές περιπτώσεις. </a:t>
            </a:r>
            <a:endParaRPr lang="el-GR" sz="1600" dirty="0" smtClean="0">
              <a:solidFill>
                <a:srgbClr val="FF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323850" y="188913"/>
            <a:ext cx="8569325" cy="525443"/>
          </a:xfrm>
        </p:spPr>
        <p:txBody>
          <a:bodyPr/>
          <a:lstStyle/>
          <a:p>
            <a:pPr algn="ctr" eaLnBrk="1" hangingPunct="1"/>
            <a:r>
              <a:rPr lang="fr-CA" sz="1600" dirty="0" smtClean="0">
                <a:solidFill>
                  <a:srgbClr val="FF0000"/>
                </a:solidFill>
                <a:effectLst/>
              </a:rPr>
              <a:t>Άρθρο 109</a:t>
            </a:r>
            <a:r>
              <a:rPr lang="el-GR" sz="1600" baseline="30000" dirty="0" smtClean="0">
                <a:solidFill>
                  <a:srgbClr val="FF0000"/>
                </a:solidFill>
                <a:effectLst/>
              </a:rPr>
              <a:t>Α </a:t>
            </a:r>
            <a:r>
              <a:rPr lang="el-GR" sz="1600" dirty="0" smtClean="0">
                <a:solidFill>
                  <a:srgbClr val="FF0000"/>
                </a:solidFill>
                <a:effectLst/>
              </a:rPr>
              <a:t>Διαδικασία ανάθεσης </a:t>
            </a:r>
            <a:br>
              <a:rPr lang="el-GR" sz="1600" dirty="0" smtClean="0">
                <a:solidFill>
                  <a:srgbClr val="FF0000"/>
                </a:solidFill>
                <a:effectLst/>
              </a:rPr>
            </a:br>
            <a:endParaRPr lang="el-GR" sz="1600" dirty="0" smtClean="0">
              <a:effectLst/>
              <a:latin typeface="Arial" charset="0"/>
            </a:endParaRPr>
          </a:p>
        </p:txBody>
      </p:sp>
      <p:sp>
        <p:nvSpPr>
          <p:cNvPr id="21507" name="Rectangle 3"/>
          <p:cNvSpPr>
            <a:spLocks noGrp="1" noChangeArrowheads="1"/>
          </p:cNvSpPr>
          <p:nvPr>
            <p:ph type="subTitle" idx="1"/>
          </p:nvPr>
        </p:nvSpPr>
        <p:spPr>
          <a:xfrm>
            <a:off x="214282" y="714357"/>
            <a:ext cx="8715436" cy="5883294"/>
          </a:xfrm>
        </p:spPr>
        <p:txBody>
          <a:bodyPr/>
          <a:lstStyle/>
          <a:p>
            <a:pPr marL="266700" indent="-266700" algn="just">
              <a:lnSpc>
                <a:spcPct val="150000"/>
              </a:lnSpc>
              <a:spcBef>
                <a:spcPts val="0"/>
              </a:spcBef>
              <a:buFont typeface="Wingdings" pitchFamily="2" charset="2"/>
              <a:buChar char="v"/>
            </a:pPr>
            <a:r>
              <a:rPr lang="el-GR" sz="2000" dirty="0" smtClean="0"/>
              <a:t>Υποχρεωτική εφαρμογή </a:t>
            </a:r>
            <a:r>
              <a:rPr lang="el-GR" sz="2000" b="1" dirty="0" smtClean="0">
                <a:solidFill>
                  <a:srgbClr val="FFFF00"/>
                </a:solidFill>
              </a:rPr>
              <a:t>λόγων αποκλεισμού </a:t>
            </a:r>
            <a:r>
              <a:rPr lang="el-GR" sz="2000" dirty="0" smtClean="0"/>
              <a:t>§ 1 και 2 του άρθρου 73.</a:t>
            </a:r>
          </a:p>
          <a:p>
            <a:pPr marL="266700" indent="-266700" algn="just">
              <a:lnSpc>
                <a:spcPct val="150000"/>
              </a:lnSpc>
              <a:spcBef>
                <a:spcPts val="0"/>
              </a:spcBef>
              <a:buFont typeface="Wingdings" pitchFamily="2" charset="2"/>
              <a:buChar char="v"/>
            </a:pPr>
            <a:r>
              <a:rPr lang="el-GR" sz="2000" b="1" dirty="0" smtClean="0">
                <a:solidFill>
                  <a:srgbClr val="FFFF00"/>
                </a:solidFill>
              </a:rPr>
              <a:t>Κριτήρια επιλογής: </a:t>
            </a:r>
            <a:r>
              <a:rPr lang="el-GR" sz="2000" dirty="0" smtClean="0"/>
              <a:t>καθορίζονται στα έγγραφα της σύμβασης, μπορούν να περιλαμβάνουν τα κριτήρια, όρους &amp; προϋποθέσεις άρθρου 75. </a:t>
            </a:r>
          </a:p>
          <a:p>
            <a:pPr marL="266700" indent="-266700" algn="just">
              <a:lnSpc>
                <a:spcPct val="150000"/>
              </a:lnSpc>
              <a:spcBef>
                <a:spcPts val="0"/>
              </a:spcBef>
              <a:buFont typeface="Wingdings" pitchFamily="2" charset="2"/>
              <a:buChar char="v"/>
            </a:pPr>
            <a:r>
              <a:rPr lang="el-GR" sz="2000" dirty="0" smtClean="0"/>
              <a:t>Αναλογική εφαρμογή διατάξεων άρθρων 79, 79A &amp; 80.</a:t>
            </a:r>
          </a:p>
          <a:p>
            <a:pPr marL="266700" indent="-266700" algn="just">
              <a:lnSpc>
                <a:spcPct val="150000"/>
              </a:lnSpc>
              <a:spcBef>
                <a:spcPts val="0"/>
              </a:spcBef>
              <a:buFont typeface="Wingdings" pitchFamily="2" charset="2"/>
              <a:buChar char="v"/>
            </a:pPr>
            <a:r>
              <a:rPr lang="el-GR" sz="2000" dirty="0" smtClean="0"/>
              <a:t>Υποχρεωτική η χρήση του Ε.Σ.Η.Δ.Η.Σ. [άρθρο 36].</a:t>
            </a:r>
          </a:p>
          <a:p>
            <a:pPr marL="266700" indent="-266700" algn="just">
              <a:lnSpc>
                <a:spcPct val="150000"/>
              </a:lnSpc>
              <a:spcBef>
                <a:spcPts val="0"/>
              </a:spcBef>
              <a:buFont typeface="Wingdings" pitchFamily="2" charset="2"/>
              <a:buChar char="v"/>
            </a:pPr>
            <a:r>
              <a:rPr lang="el-GR" sz="2000" dirty="0" smtClean="0"/>
              <a:t>Εγγυήσεις: εφαρμογή διατάξεων άρθρου 72.</a:t>
            </a:r>
          </a:p>
          <a:p>
            <a:pPr marL="266700" indent="-266700" algn="just">
              <a:lnSpc>
                <a:spcPct val="150000"/>
              </a:lnSpc>
              <a:spcBef>
                <a:spcPts val="0"/>
              </a:spcBef>
              <a:buFont typeface="Wingdings" pitchFamily="2" charset="2"/>
              <a:buChar char="v"/>
            </a:pPr>
            <a:r>
              <a:rPr lang="el-GR" sz="2000" dirty="0" smtClean="0"/>
              <a:t>Ανάρτηση συμβάσεων άνω  των  1.000 ευρώ στο ΚΗΜΔΗΣ. </a:t>
            </a:r>
            <a:endParaRPr lang="el-GR" sz="2000" dirty="0" smtClean="0">
              <a:solidFill>
                <a:srgbClr val="FF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Κρυστάλλινα επίπεδα">
  <a:themeElements>
    <a:clrScheme name="Κρυστάλλινα επίπεδα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fontScheme name="Κρυστάλλινα επίπεδα">
      <a:majorFont>
        <a:latin typeface="Arial Black"/>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Κρυστάλλινα επίπεδα 1">
        <a:dk1>
          <a:srgbClr val="FF9900"/>
        </a:dk1>
        <a:lt1>
          <a:srgbClr val="FFFFFF"/>
        </a:lt1>
        <a:dk2>
          <a:srgbClr val="FFCC66"/>
        </a:dk2>
        <a:lt2>
          <a:srgbClr val="CC6600"/>
        </a:lt2>
        <a:accent1>
          <a:srgbClr val="F05000"/>
        </a:accent1>
        <a:accent2>
          <a:srgbClr val="B28300"/>
        </a:accent2>
        <a:accent3>
          <a:srgbClr val="FFE2B8"/>
        </a:accent3>
        <a:accent4>
          <a:srgbClr val="DADADA"/>
        </a:accent4>
        <a:accent5>
          <a:srgbClr val="F6B3AA"/>
        </a:accent5>
        <a:accent6>
          <a:srgbClr val="A17600"/>
        </a:accent6>
        <a:hlink>
          <a:srgbClr val="99CC00"/>
        </a:hlink>
        <a:folHlink>
          <a:srgbClr val="008000"/>
        </a:folHlink>
      </a:clrScheme>
      <a:clrMap bg1="dk2" tx1="lt1" bg2="dk1" tx2="lt2" accent1="accent1" accent2="accent2" accent3="accent3" accent4="accent4" accent5="accent5" accent6="accent6" hlink="hlink" folHlink="folHlink"/>
    </a:extraClrScheme>
    <a:extraClrScheme>
      <a:clrScheme name="Κρυστάλλινα επίπεδα 2">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00"/>
        </a:hlink>
        <a:folHlink>
          <a:srgbClr val="FFFF99"/>
        </a:folHlink>
      </a:clrScheme>
      <a:clrMap bg1="dk2" tx1="lt1" bg2="dk1" tx2="lt2" accent1="accent1" accent2="accent2" accent3="accent3" accent4="accent4" accent5="accent5" accent6="accent6" hlink="hlink" folHlink="folHlink"/>
    </a:extraClrScheme>
    <a:extraClrScheme>
      <a:clrScheme name="Κρυστάλλινα επίπεδα 3">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DDFFBB"/>
        </a:folHlink>
      </a:clrScheme>
      <a:clrMap bg1="dk2" tx1="lt1" bg2="dk1" tx2="lt2" accent1="accent1" accent2="accent2" accent3="accent3" accent4="accent4" accent5="accent5" accent6="accent6" hlink="hlink" folHlink="folHlink"/>
    </a:extraClrScheme>
    <a:extraClrScheme>
      <a:clrScheme name="Κρυστάλλινα επίπεδα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clrMap bg1="dk2" tx1="lt1" bg2="dk1" tx2="lt2" accent1="accent1" accent2="accent2" accent3="accent3" accent4="accent4" accent5="accent5" accent6="accent6" hlink="hlink" folHlink="folHlink"/>
    </a:extraClrScheme>
    <a:extraClrScheme>
      <a:clrScheme name="Κρυστάλλινα επίπεδα 5">
        <a:dk1>
          <a:srgbClr val="000000"/>
        </a:dk1>
        <a:lt1>
          <a:srgbClr val="CCECFF"/>
        </a:lt1>
        <a:dk2>
          <a:srgbClr val="000000"/>
        </a:dk2>
        <a:lt2>
          <a:srgbClr val="D6EDEE"/>
        </a:lt2>
        <a:accent1>
          <a:srgbClr val="E8F0F4"/>
        </a:accent1>
        <a:accent2>
          <a:srgbClr val="8EAAFA"/>
        </a:accent2>
        <a:accent3>
          <a:srgbClr val="E2F4FF"/>
        </a:accent3>
        <a:accent4>
          <a:srgbClr val="000000"/>
        </a:accent4>
        <a:accent5>
          <a:srgbClr val="F2F6F8"/>
        </a:accent5>
        <a:accent6>
          <a:srgbClr val="809AE3"/>
        </a:accent6>
        <a:hlink>
          <a:srgbClr val="0066FF"/>
        </a:hlink>
        <a:folHlink>
          <a:srgbClr val="9947FD"/>
        </a:folHlink>
      </a:clrScheme>
      <a:clrMap bg1="lt1" tx1="dk1" bg2="lt2" tx2="dk2" accent1="accent1" accent2="accent2" accent3="accent3" accent4="accent4" accent5="accent5" accent6="accent6" hlink="hlink" folHlink="folHlink"/>
    </a:extraClrScheme>
    <a:extraClrScheme>
      <a:clrScheme name="Κρυστάλλινα επίπεδα 6">
        <a:dk1>
          <a:srgbClr val="48486A"/>
        </a:dk1>
        <a:lt1>
          <a:srgbClr val="FFFFFF"/>
        </a:lt1>
        <a:dk2>
          <a:srgbClr val="000099"/>
        </a:dk2>
        <a:lt2>
          <a:srgbClr val="F8F8F8"/>
        </a:lt2>
        <a:accent1>
          <a:srgbClr val="6699FF"/>
        </a:accent1>
        <a:accent2>
          <a:srgbClr val="0000FF"/>
        </a:accent2>
        <a:accent3>
          <a:srgbClr val="AAAACA"/>
        </a:accent3>
        <a:accent4>
          <a:srgbClr val="DADADA"/>
        </a:accent4>
        <a:accent5>
          <a:srgbClr val="B8CAFF"/>
        </a:accent5>
        <a:accent6>
          <a:srgbClr val="0000E7"/>
        </a:accent6>
        <a:hlink>
          <a:srgbClr val="3DCCFF"/>
        </a:hlink>
        <a:folHlink>
          <a:srgbClr val="CCECFF"/>
        </a:folHlink>
      </a:clrScheme>
      <a:clrMap bg1="dk2" tx1="lt1" bg2="dk1" tx2="lt2" accent1="accent1" accent2="accent2" accent3="accent3" accent4="accent4" accent5="accent5" accent6="accent6" hlink="hlink" folHlink="folHlink"/>
    </a:extraClrScheme>
    <a:extraClrScheme>
      <a:clrScheme name="Κρυστάλλινα επίπεδα 7">
        <a:dk1>
          <a:srgbClr val="573F8B"/>
        </a:dk1>
        <a:lt1>
          <a:srgbClr val="FFFFFF"/>
        </a:lt1>
        <a:dk2>
          <a:srgbClr val="666699"/>
        </a:dk2>
        <a:lt2>
          <a:srgbClr val="D9D9FF"/>
        </a:lt2>
        <a:accent1>
          <a:srgbClr val="CC99FF"/>
        </a:accent1>
        <a:accent2>
          <a:srgbClr val="9933FF"/>
        </a:accent2>
        <a:accent3>
          <a:srgbClr val="B8B8CA"/>
        </a:accent3>
        <a:accent4>
          <a:srgbClr val="DADADA"/>
        </a:accent4>
        <a:accent5>
          <a:srgbClr val="E2CAFF"/>
        </a:accent5>
        <a:accent6>
          <a:srgbClr val="8A2DE7"/>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Κρυστάλλινα επίπεδα 8">
        <a:dk1>
          <a:srgbClr val="000000"/>
        </a:dk1>
        <a:lt1>
          <a:srgbClr val="EAEAEA"/>
        </a:lt1>
        <a:dk2>
          <a:srgbClr val="000000"/>
        </a:dk2>
        <a:lt2>
          <a:srgbClr val="C1C2CB"/>
        </a:lt2>
        <a:accent1>
          <a:srgbClr val="F1F1F7"/>
        </a:accent1>
        <a:accent2>
          <a:srgbClr val="8C8CB4"/>
        </a:accent2>
        <a:accent3>
          <a:srgbClr val="F3F3F3"/>
        </a:accent3>
        <a:accent4>
          <a:srgbClr val="000000"/>
        </a:accent4>
        <a:accent5>
          <a:srgbClr val="F7F7FA"/>
        </a:accent5>
        <a:accent6>
          <a:srgbClr val="7E7EA3"/>
        </a:accent6>
        <a:hlink>
          <a:srgbClr val="A3FFFF"/>
        </a:hlink>
        <a:folHlink>
          <a:srgbClr val="9E99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Glass Layers</Template>
  <TotalTime>2252</TotalTime>
  <Words>3858</Words>
  <Application>Microsoft Office PowerPoint</Application>
  <PresentationFormat>Προβολή στην οθόνη (4:3)</PresentationFormat>
  <Paragraphs>282</Paragraphs>
  <Slides>47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47</vt:i4>
      </vt:variant>
    </vt:vector>
  </HeadingPairs>
  <TitlesOfParts>
    <vt:vector size="48" baseType="lpstr">
      <vt:lpstr>Κρυστάλλινα επίπεδα</vt:lpstr>
      <vt:lpstr>ΕΘΝΙΚΗ ΣΧΟΛΗ ΔΗΜΟΣΙΑΣ ΔΙΟΙΚΗΣΗΣ &amp; ΑΥΤΟΔΙΟΙΚΗΣΗΣ ΚΣΤ ‘ ΣΕΙΡΑ </vt:lpstr>
      <vt:lpstr>Ν. 4412/2016</vt:lpstr>
      <vt:lpstr>ΤΜΗΜΑ IV ΕΙΔΙΚΑ ΚΑΘΕΣΤΩΤΑ ΣΥΜΒΑΣΕΩΝ ΕΝΟΤΗΤΑ 1 ΚΟΙΝΩΝΙΚΕΣ &amp; ΑΛΛΕΣ ΕΙΔΙΚΕΣ ΥΠΗΡΕΣΙΕΣ (άρθρα 107-110)</vt:lpstr>
      <vt:lpstr>ΤΜΗΜΑ IV ΕΙΔΙΚΑ ΚΑΘΕΣΤΩΤΑ ΣΥΜΒΑΣΕΩΝ ΕΝΟΤΗΤΑ 1 ΚΟΙΝΩΝΙΚΕΣ &amp; ΑΛΛΕΣ ΕΙΔΙΚΕΣ ΥΠΗΡΕΣΙΕΣ (άρθρα 107-110)</vt:lpstr>
      <vt:lpstr>ΤΜΗΜΑ IV ΕΙΔΙΚΑ ΚΑΘΕΣΤΩΤΑ ΣΥΜΒΑΣΕΩΝ ΕΝΟΤΗΤΑ 1 ΚΟΙΝΩΝΙΚΕΣ &amp; ΑΛΛΕΣ ΕΙΔΙΚΕΣ ΥΠΗΡΕΣΙΕΣ (άρθρα 107-110)</vt:lpstr>
      <vt:lpstr>ΤΜΗΜΑ IV ΕΙΔΙΚΑ ΚΑΘΕΣΤΩΤΑ ΣΥΜΒΑΣΕΩΝ ΕΝΟΤΗΤΑ 1 ΚΟΙΝΩΝΙΚΕΣ &amp; ΑΛΛΕΣ ΕΙΔΙΚΕΣ ΥΠΗΡΕΣΙΕΣ (άρθρα 107-110)</vt:lpstr>
      <vt:lpstr>Άρθρο 109Α  Ελάχιστες προθεσμίες παραλαβής προσφορών </vt:lpstr>
      <vt:lpstr>Άρθρο 109Α  Ελάχιστες προθεσμίες παραλαβής προσφορών </vt:lpstr>
      <vt:lpstr>Άρθρο 109Α Διαδικασία ανάθεσης  </vt:lpstr>
      <vt:lpstr>ΤΜΗΜΑ IV ΕΙΔΙΚΑ ΚΑΘΕΣΤΩΤΑ ΣΥΜΒΑΣΕΩΝ, ΕΝΟΤΗΤΑ 1 ΚΟΙΝΩΝΙΚΕΣ &amp; ΑΛΛΕΣ ΕΙΔΙΚΕΣ ΥΠΗΡΕΣΙΕΣ, (άρθρα 107-110)</vt:lpstr>
      <vt:lpstr>ΤΜΗΜΑ IV ΕΙΔΙΚΑ ΚΑΘΕΣΤΩΤΑ ΣΥΜΒΑΣΕΩΝ ΕΝΟΤΗΤΑ 2 Κανόνες που διέπουν τους διαγωνισμούς μελετών (άρθρα 111-115)</vt:lpstr>
      <vt:lpstr>ΤΜΗΜΑ IV ΕΙΔΙΚΑ ΚΑΘΕΣΤΩΤΑ ΣΥΜΒΑΣΕΩΝ ΕΝΟΤΗΤΑ 2 Κανόνες που διέπουν τους διαγωνισμούς μελετών (άρθρα 111-115)</vt:lpstr>
      <vt:lpstr>ΤΜΗΜΑ IV ΕΙΔΙΚΑ ΚΑΘΕΣΤΩΤΑ ΣΥΜΒΑΣΕΩΝ ΕΝΟΤΗΤΑ 2 Κανόνες που διέπουν τους διαγωνισμούς μελετών (άρθρα 111-115)</vt:lpstr>
      <vt:lpstr>ΤΜΗΜΑ IV ΕΙΔΙΚΑ ΚΑΘΕΣΤΩΤΑ ΣΥΜΒΑΣΕΩΝ ΕΝΟΤΗΤΑ 2 Κανόνες που διέπουν τους διαγωνισμούς μελετών (άρθρα 111-115)</vt:lpstr>
      <vt:lpstr>ΤΜΗΜΑ IV ΕΙΔΙΚΑ ΚΑΘΕΣΤΩΤΑ ΣΥΜΒΑΣΕΩΝ ΕΝΟΤΗΤΑ 2 Κανόνες που διέπουν τους διαγωνισμούς μελετών (άρθρα 111-115)</vt:lpstr>
      <vt:lpstr>ΤΜΗΜΑ IV ΕΙΔΙΚΑ ΚΑΘΕΣΤΩΤΑ ΣΥΜΒΑΣΕΩΝ ΕΝΟΤΗΤΑ 2 Κανόνες που διέπουν τους διαγωνισμούς μελετών (άρθρα 111-115)</vt:lpstr>
      <vt:lpstr>ΤΜΗΜΑ IV ΕΙΔΙΚΑ ΚΑΘΕΣΤΩΤΑ ΣΥΜΒΑΣΕΩΝ ΕΝΟΤΗΤΑ 2 Κανόνες που διέπουν τους διαγωνισμούς μελετών (άρθρα 111-115)</vt:lpstr>
      <vt:lpstr>ΤΜΗΜΑ IV Ειδικά Καθεστώτα Συμβάσεων -  ΕΝΟΤΗΤΑ 3 ΔΗΜΟΣΙΕΣ ΣΥΜΒΑΣΕΙΣ ΚΑΤΩ ΤΩΝ ΟΡΙΩΝ Άρθρα 116 -128 [Βιβλίο Ι &amp; ΙΙ]</vt:lpstr>
      <vt:lpstr>ΤΜΗΜΑ IV Ειδικά Καθεστώτα Συμβάσεων - ΕΝΟΤΗΤΑ 3 ΔΗΜΟΣΙΕΣ ΣΥΜΒΑΣΕΙΣ ΚΑΤΩ ΤΩΝ ΟΡΙΩΝ Άρθρα 116 -128[Βιβλίο Ι &amp; ΙΙ]</vt:lpstr>
      <vt:lpstr>ΤΜΗΜΑ IV Ειδικά Καθεστώτα Συμβάσεων - ΕΝΟΤΗΤΑ 3 ΔΗΜΟΣΙΕΣ ΣΥΜΒΑΣΕΙΣ ΚΑΤΩ ΤΩΝ ΟΡΙΩΝ Άρθρα 116 -128[Βιβλίο Ι &amp; ΙΙ]</vt:lpstr>
      <vt:lpstr>ΤΜΗΜΑ IV Ειδικά Καθεστώτα Συμβάσεων - ΕΝΟΤΗΤΑ 3 ΔΗΜΟΣΙΕΣ ΣΥΜΒΑΣΕΙΣ ΚΑΤΩ ΤΩΝ ΟΡΙΩΝ Άρθρα 116 -128[Βιβλίο Ι &amp; ΙΙ]</vt:lpstr>
      <vt:lpstr>ΤΜΗΜΑ IV Ειδικά Καθεστώτα Συμβάσεων - ΕΝΟΤΗΤΑ 3 ΔΗΜΟΣΙΕΣ ΣΥΜΒΑΣΕΙΣ ΚΑΤΩ ΤΩΝ ΟΡΙΩΝ Άρθρα 116 -128[Βιβλίο Ι &amp; ΙΙ]</vt:lpstr>
      <vt:lpstr>ΤΜΗΜΑ IV Ειδικά Καθεστώτα Συμβάσεων - ΕΝΟΤΗΤΑ 3 ΔΗΜΟΣΙΕΣ ΣΥΜΒΑΣΕΙΣ ΚΑΤΩ ΤΩΝ ΟΡΙΩΝ Άρθρα 116 -128[Βιβλίο Ι &amp; ΙΙ]</vt:lpstr>
      <vt:lpstr>ΤΜΗΜΑ IV Ειδικά Καθεστώτα Συμβάσεων -  ΕΝΟΤΗΤΑ 3 ΔΗΜΟΣΙΕΣ ΣΥΜΒΑΣΕΙΣ ΚΑΤΩ ΤΩΝ ΟΡΙΩΝ Άρθρα 116 -128 [Βιβλίο Ι &amp; ΙΙ]</vt:lpstr>
      <vt:lpstr>ΤΜΗΜΑ IV, ΕΝΟΤΗΤΑ 1  Άρθρα 116 -128 [Βιβλίο Ι &amp; ΙΙ]</vt:lpstr>
      <vt:lpstr>ΤΜΗΜΑ IV, ΕΝΟΤΗΤΑ 1  Άρθρα 116 -128 [Βιβλίο Ι &amp; ΙΙ]</vt:lpstr>
      <vt:lpstr>ΤΜΗΜΑ IV ΕΝΟΤΗΤΑ 1  Άρθρα 116 -128 [Βιβλίο Ι &amp; ΙΙ]</vt:lpstr>
      <vt:lpstr>Άρθρο 118 Απευθείας ανάθεση</vt:lpstr>
      <vt:lpstr>Άρθρο 118 Απευθείας ανάθεση</vt:lpstr>
      <vt:lpstr>Άρθρο 118 Απευθείας ανάθεση [συνέχεια]</vt:lpstr>
      <vt:lpstr>Άρθρο 118 Απευθείας ανάθεση [συνέχεια]</vt:lpstr>
      <vt:lpstr>Άρθρο 118 Απευθείας ανάθεση [συνέχεια]</vt:lpstr>
      <vt:lpstr>Άρθρο 118 Απευθείας ανάθεση [συνέχεια]</vt:lpstr>
      <vt:lpstr>Άρθρο 119 Συμβάσεις ενεργειών τεχνικής βοήθειας _ΠΡΟΣΟΧΗ!!! ΤΡΟΠΟΠΟΙΗΣΗ</vt:lpstr>
      <vt:lpstr>Άρθρο 119 Συμβάσεις ενεργειών τεχνικής βοήθειας _ ΠΡΟΣΟΧΗ!!! ΤΡΟΠΟΠΟΙΗΣΗ</vt:lpstr>
      <vt:lpstr>Άρθρο 119 Συμβάσεις ενεργειών τεχνικής βοήθειας _ ΠΡΟΣΟΧΗ!!! ΤΡΟΠΟΠΟΙΗΣΗ</vt:lpstr>
      <vt:lpstr>Άρθρο 119 Συμβάσεις ενεργειών ΤΒ [συνέχεια]</vt:lpstr>
      <vt:lpstr>Άρθρο 120 Έναρξη διαδικασίας σύναψης σύμβασης </vt:lpstr>
      <vt:lpstr>Άρθρο 120 Έναρξη διαδικασίας σύναψης σύμβασης </vt:lpstr>
      <vt:lpstr>Άρθρο 121 Προθεσμίες διαδικασιών σύναψης ΔΣ ΚΑΤΩ ΤΩΝ ΟΡΙΩΝ</vt:lpstr>
      <vt:lpstr>Άρθρο 121 ΠΡΟΘΕΣΜΙΕΣ [συνέχεια] </vt:lpstr>
      <vt:lpstr>Άρθρο 121 ΠΡΟΘΕΣΜΙΕΣ [συνέχεια] </vt:lpstr>
      <vt:lpstr>Άρθρο 122 Προκηρύξεις σύμβασης </vt:lpstr>
      <vt:lpstr>Άρθρο 122 Προκηρύξεις σύμβασης </vt:lpstr>
      <vt:lpstr>Άρθρο 123 Προσκλήσεις προς υποψηφίους κατά τη διαδικασία σύναψης ΔΣ - Κριτήρια επιλογής </vt:lpstr>
      <vt:lpstr>Άρθρο 124 Οικονομικές προσφορές στις ΔΣ ΕΡΓΩΝ ΚΑΤΩ ΤΩΝ ΟΡΙΩΝ    [βλ. Θεματική Ενότητα 6η]</vt:lpstr>
      <vt:lpstr>Άρθρο 128 Ανάθεση εξειδικευμένων υπηρεσιών (σύμβουλοι, εμπειρογνώμονες) για τη μελέτη και εκτέλεση συμβάσεων δημοσίων έργων και συμβάσεων παραχώρησης έργων</vt:lpstr>
    </vt:vector>
  </TitlesOfParts>
  <Company>Soula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Άρθρο 116 Επιλογή των διαδικασιών για τις ΔΣ ΚΑΤΩ ΤΩΝ ΟΡΙΩΝ</dc:title>
  <dc:creator>Soula</dc:creator>
  <cp:lastModifiedBy>SOULA</cp:lastModifiedBy>
  <cp:revision>50</cp:revision>
  <dcterms:created xsi:type="dcterms:W3CDTF">2016-09-20T17:30:50Z</dcterms:created>
  <dcterms:modified xsi:type="dcterms:W3CDTF">2020-05-07T23:07:17Z</dcterms:modified>
</cp:coreProperties>
</file>