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87" r:id="rId3"/>
    <p:sldId id="282" r:id="rId4"/>
    <p:sldId id="283" r:id="rId5"/>
    <p:sldId id="277" r:id="rId6"/>
    <p:sldId id="284" r:id="rId7"/>
    <p:sldId id="286" r:id="rId8"/>
    <p:sldId id="261" r:id="rId9"/>
    <p:sldId id="281" r:id="rId10"/>
    <p:sldId id="280" r:id="rId11"/>
    <p:sldId id="279" r:id="rId12"/>
    <p:sldId id="278" r:id="rId13"/>
    <p:sldId id="268" r:id="rId14"/>
    <p:sldId id="262" r:id="rId15"/>
    <p:sldId id="264" r:id="rId1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309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9C83364-A0EF-4F57-AA6F-E94D74EA4A53}" type="datetimeFigureOut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86D6821-0BE5-407C-9F7D-1ACBAABD3DD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15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215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C28BC1-D058-476D-A6B4-5C66BE9D6B79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71EA1-176C-4BE7-ABE3-B1130E38904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2A8-6504-4DDD-B028-CC2251B4F727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84832-EF03-4515-970A-458E4949E5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C3259-F679-493E-B414-A00CCBB68995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A5304-2504-420B-B5C9-7535A833D1B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F1249-CC61-49F2-8F7E-746F286AE1C7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05194-1BAE-4151-AAF4-D6676C8DB8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E50DC-3CDC-4FC3-BF25-8124716E374E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01451-8B73-4885-9989-193839A8E6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C0030-95EC-4738-AE8F-C02CCB467DE3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B95AC-C90B-4678-8C30-0D8F63A71F2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E5023-17C3-4AEA-BB0E-9DD0D0993A6F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2C252-5B4A-4D53-B469-FE70E838440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D6BF7-E121-4007-8817-26CFBCCEC991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E46F6-3AB9-41EE-AFF9-32382D4945C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586C-2239-4E5D-A232-CEF74D27970A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E69FF-93F8-47BC-A47D-8014CE4C678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ABD1E-94F9-467D-9990-C08519A41964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EB547-D136-4347-944D-7C60A355D0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EA75E-1F36-43CC-8C62-60EE1AB4A1C8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B8BE0-5909-4376-AC92-D8DC13D8F1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048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l-GR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048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48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049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049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049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049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2049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49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49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49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50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050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2050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2050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C7B7C27-9E64-49D1-B0C0-961AA359F878}" type="datetime1">
              <a:rPr lang="el-GR"/>
              <a:pPr>
                <a:defRPr/>
              </a:pPr>
              <a:t>8/5/2020</a:t>
            </a:fld>
            <a:endParaRPr lang="el-GR"/>
          </a:p>
        </p:txBody>
      </p:sp>
      <p:sp>
        <p:nvSpPr>
          <p:cNvPr id="2050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0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BA7C65A-91DE-4908-98FB-5F4D08E9D15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adhsy.gr/images/docs/2017_Ekthesi_Pepragmenon_EAADHSY.pdf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 idx="4294967295"/>
          </p:nvPr>
        </p:nvSpPr>
        <p:spPr>
          <a:xfrm>
            <a:off x="285720" y="188913"/>
            <a:ext cx="8572559" cy="1096947"/>
          </a:xfrm>
        </p:spPr>
        <p:txBody>
          <a:bodyPr/>
          <a:lstStyle/>
          <a:p>
            <a:pPr lvl="0" eaLnBrk="1" hangingPunct="1">
              <a:defRPr/>
            </a:pPr>
            <a:r>
              <a:rPr lang="el-G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ΕΘΝΙΚΗ ΣΧΟΛΗ ΔΗΜΟΣΙΑΣ ΔΙΟΙΚΗΣΗΣ &amp; ΑΥΤΟΔΙΟΙΚΗΣΗΣ</a:t>
            </a:r>
            <a:br>
              <a:rPr lang="el-G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el-G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ΚΣΤ ‘ ΣΕΙΡΑ</a:t>
            </a:r>
            <a:r>
              <a:rPr lang="el-G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el-G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el-GR" sz="2000" b="1" dirty="0" smtClean="0"/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1214422"/>
            <a:ext cx="8640762" cy="5167328"/>
          </a:xfrm>
        </p:spPr>
        <p:txBody>
          <a:bodyPr/>
          <a:lstStyle/>
          <a:p>
            <a:pPr marL="0" indent="0" algn="just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ΤΜΗΜΑ </a:t>
            </a:r>
            <a:r>
              <a:rPr lang="el-GR" sz="20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ΥΠΗΡΕΣΙΩΝ ΥΓΕΙΑΣ &amp; ΚΟΙΝΩΝΙΚΗΣ ΦΡΟΝΤΙΔΑΣ</a:t>
            </a:r>
          </a:p>
          <a:p>
            <a:pPr marL="0" indent="0" algn="just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ΚΑΤΕΥΘΥΝΣΗ: ΥΠΗΡΕΣΙΩΝ ΥΓΕΙΑΣ</a:t>
            </a:r>
          </a:p>
          <a:p>
            <a:pPr marL="0" indent="0" algn="just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endParaRPr lang="el-GR" sz="2000" b="1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ct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endParaRPr lang="el-GR" sz="2000" b="1" i="1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ct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«Χρηματοοικονομικό management Υγειονομικών Οργανισμών - ΙΙ»</a:t>
            </a:r>
          </a:p>
          <a:p>
            <a:pPr marL="0" indent="0" algn="ct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ΕΝΟΤΗΤΑ: ΔΗΜΟΣΙΕΣ ΣΥΜΒΑΣΕΙΣ ΜΟΝΑΔΩΝ ΠΑΡΟΧΗΣ ΥΠΗΡΕΣΙΩΝ ΥΓΕΙΑΣ </a:t>
            </a:r>
          </a:p>
          <a:p>
            <a:pPr marL="0" indent="0" algn="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endParaRPr lang="el-GR" sz="20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marL="0" indent="0" algn="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marL="0" indent="0" algn="r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dirty="0" smtClean="0">
                <a:latin typeface="Calibri" pitchFamily="34" charset="0"/>
                <a:cs typeface="Calibri" pitchFamily="34" charset="0"/>
              </a:rPr>
              <a:t>Αθήνα Μάιος 20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20</a:t>
            </a:r>
            <a:endParaRPr lang="el-GR" sz="2000" b="1" dirty="0" smtClean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u="sng" dirty="0" smtClean="0">
                <a:latin typeface="Calibri" pitchFamily="34" charset="0"/>
                <a:cs typeface="Calibri" pitchFamily="34" charset="0"/>
              </a:rPr>
              <a:t>Εισηγήτρια</a:t>
            </a:r>
            <a:r>
              <a:rPr lang="el-GR" sz="2000" dirty="0" smtClean="0">
                <a:latin typeface="Calibri" pitchFamily="34" charset="0"/>
                <a:cs typeface="Calibri" pitchFamily="34" charset="0"/>
              </a:rPr>
              <a:t>: 				</a:t>
            </a:r>
          </a:p>
          <a:p>
            <a:pPr marL="0" indent="0" algn="just" eaLnBrk="1" hangingPunct="1">
              <a:lnSpc>
                <a:spcPct val="125000"/>
              </a:lnSpc>
              <a:spcBef>
                <a:spcPct val="0"/>
              </a:spcBef>
              <a:buNone/>
              <a:defRPr/>
            </a:pPr>
            <a:r>
              <a:rPr lang="el-GR" sz="2000" dirty="0" smtClean="0">
                <a:latin typeface="Calibri" pitchFamily="34" charset="0"/>
                <a:cs typeface="Calibri" pitchFamily="34" charset="0"/>
              </a:rPr>
              <a:t>Α. </a:t>
            </a:r>
            <a:r>
              <a:rPr lang="el-GR" sz="2000" dirty="0" err="1" smtClean="0">
                <a:latin typeface="Calibri" pitchFamily="34" charset="0"/>
                <a:cs typeface="Calibri" pitchFamily="34" charset="0"/>
              </a:rPr>
              <a:t>Γεροστάθου</a:t>
            </a:r>
            <a:endParaRPr lang="el-GR" sz="2000" dirty="0" smtClean="0">
              <a:latin typeface="Calibri" pitchFamily="34" charset="0"/>
              <a:cs typeface="Calibri" pitchFamily="34" charset="0"/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>
              <a:latin typeface="Calibri" pitchFamily="34" charset="0"/>
              <a:cs typeface="Calibri" pitchFamily="34" charset="0"/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17B5B-2351-43A9-B637-9B2E9DD083A7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0"/>
            <a:ext cx="7772400" cy="714375"/>
          </a:xfrm>
        </p:spPr>
        <p:txBody>
          <a:bodyPr/>
          <a:lstStyle/>
          <a:p>
            <a:pPr algn="l" eaLnBrk="1" hangingPunct="1">
              <a:defRPr/>
            </a:pPr>
            <a:r>
              <a:rPr lang="fr-CA" sz="1800" b="1" dirty="0" smtClean="0">
                <a:solidFill>
                  <a:srgbClr val="FF0000"/>
                </a:solidFill>
              </a:rPr>
              <a:t>Άρθρο 341 Χωριστές εκθέσεις </a:t>
            </a:r>
            <a:r>
              <a:rPr lang="el-GR" sz="1800" b="1" dirty="0" smtClean="0">
                <a:solidFill>
                  <a:srgbClr val="FF0000"/>
                </a:solidFill>
              </a:rPr>
              <a:t>για τις </a:t>
            </a:r>
            <a:r>
              <a:rPr lang="fr-CA" sz="1800" b="1" dirty="0" smtClean="0">
                <a:solidFill>
                  <a:srgbClr val="FF0000"/>
                </a:solidFill>
              </a:rPr>
              <a:t>διαδικασίες ανάθεσης συμβάσεων</a:t>
            </a:r>
            <a:r>
              <a:rPr lang="el-GR" sz="1800" b="1" dirty="0" smtClean="0">
                <a:solidFill>
                  <a:srgbClr val="FF0000"/>
                </a:solidFill>
              </a:rPr>
              <a:t> </a:t>
            </a:r>
            <a:r>
              <a:rPr lang="el-GR" sz="1800" b="1" dirty="0" smtClean="0"/>
              <a:t>[συνέχεια]</a:t>
            </a:r>
          </a:p>
        </p:txBody>
      </p:sp>
      <p:sp>
        <p:nvSpPr>
          <p:cNvPr id="3075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964612" cy="5832475"/>
          </a:xfrm>
        </p:spPr>
        <p:txBody>
          <a:bodyPr/>
          <a:lstStyle/>
          <a:p>
            <a:pPr marL="495300" indent="-495300" algn="just" eaLnBrk="1" hangingPunct="1">
              <a:lnSpc>
                <a:spcPct val="150000"/>
              </a:lnSpc>
              <a:spcBef>
                <a:spcPct val="0"/>
              </a:spcBef>
              <a:buFontTx/>
              <a:buAutoNum type="romanLcPeriod" startAt="5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για τις </a:t>
            </a:r>
            <a:r>
              <a:rPr lang="el-GR" sz="1800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ανταγωνιστικές διαδικασίες με διαπραγμάτευση και τον ανταγωνιστικό διάλογο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τις οριζόμενες στο άρθρο 26 περιστάσεις που δικαιολογούν την προσφυγή στις διαδικασίες αυτές,</a:t>
            </a:r>
          </a:p>
          <a:p>
            <a:pPr marL="495300" indent="-495300" algn="just" eaLnBrk="1" hangingPunct="1">
              <a:lnSpc>
                <a:spcPct val="150000"/>
              </a:lnSpc>
              <a:spcBef>
                <a:spcPct val="0"/>
              </a:spcBef>
              <a:buFontTx/>
              <a:buAutoNum type="romanLcPeriod" startAt="5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για τις διαδικασίες </a:t>
            </a:r>
            <a:r>
              <a:rPr lang="el-GR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με διαπραγμάτευση χωρίς προηγούμενη δημοσίευση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τις οριζόμενες στο άρθρο 32 περιστάσεις που δικαιολογούν την προσφυγή στη διαδικασία αυτή,</a:t>
            </a:r>
          </a:p>
          <a:p>
            <a:pPr marL="495300" indent="-495300" algn="just" eaLnBrk="1" hangingPunct="1">
              <a:lnSpc>
                <a:spcPct val="150000"/>
              </a:lnSpc>
              <a:spcBef>
                <a:spcPct val="0"/>
              </a:spcBef>
              <a:buFontTx/>
              <a:buAutoNum type="romanLcPeriod" startAt="5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εφόσον συντρέχει περίπτωση, τους λόγους για τους οποίους η αναθέτουσα αρχή αποφάσισε </a:t>
            </a:r>
            <a:r>
              <a:rPr lang="el-GR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να μην αναθέσει σύμβαση ή συμφωνία-πλαίσιο ή να μην εισαγάγει ένα δυναμικό σύστημα αγορών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  <a:p>
            <a:pPr marL="495300" indent="-495300" algn="just" eaLnBrk="1" hangingPunct="1">
              <a:lnSpc>
                <a:spcPct val="150000"/>
              </a:lnSpc>
              <a:spcBef>
                <a:spcPct val="0"/>
              </a:spcBef>
              <a:buFontTx/>
              <a:buAutoNum type="romanLcPeriod" startAt="5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εφόσον συντρέχει περίπτωση, τους λόγους για τους οποίους χρησιμοποιήθηκαν για την υποβολή προσφοράς </a:t>
            </a:r>
            <a:r>
              <a:rPr lang="el-GR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άλλα μέσα επικοινωνίας πλην των ηλεκτρονικών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  <a:p>
            <a:pPr marL="495300" indent="-495300" algn="just" eaLnBrk="1" hangingPunct="1">
              <a:lnSpc>
                <a:spcPct val="150000"/>
              </a:lnSpc>
              <a:spcBef>
                <a:spcPct val="0"/>
              </a:spcBef>
              <a:buFontTx/>
              <a:buAutoNum type="romanLcPeriod" startAt="5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εφόσον συντρέχει περίπτωση, τις περιπτώσεις </a:t>
            </a:r>
            <a:r>
              <a:rPr lang="el-GR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σύγκρουσης συμφερόντων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που εντοπίστηκαν και τα επακόλουθα μέτρα που ελήφθησαν.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21FF32-3737-4F6E-B729-18596BA7F1EE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0"/>
            <a:ext cx="7772400" cy="714375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3075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785225" cy="5903913"/>
          </a:xfrm>
        </p:spPr>
        <p:txBody>
          <a:bodyPr/>
          <a:lstStyle/>
          <a:p>
            <a:pPr marL="355600" indent="-35560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355600" algn="l"/>
              </a:tabLst>
              <a:defRPr/>
            </a:pPr>
            <a:r>
              <a:rPr lang="el-G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CA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341 Χωριστές εκθέσεις σχετικά με τις διαδικασίες ανάθεσης συμβάσεων</a:t>
            </a:r>
            <a:r>
              <a:rPr lang="el-GR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[συνέχεια]</a:t>
            </a:r>
          </a:p>
          <a:p>
            <a:pPr marL="355600" indent="-3556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Η έκθεση δεν απαιτείται </a:t>
            </a:r>
            <a:r>
              <a:rPr lang="el-GR" sz="20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για συμβάσεις βασιζόμενες σε συμφωνίες-πλαίσιο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[σύναψη βάσει παρ. 4 του άρθρ. 39 ή την </a:t>
            </a:r>
            <a:r>
              <a:rPr lang="el-GR" sz="20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περ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α ' της παρ. 5 του άρθρου 39].</a:t>
            </a:r>
          </a:p>
          <a:p>
            <a:pPr marL="355600" indent="-3556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Εάν η γνωστοποίηση συναφθείσας σύμβασης που συντάσσεται, σύμφωνα με το άρθρο 64 περιέχει τις πληροφορίες που απαιτούνται στην παρούσα παράγραφο, οι ΑΑ μπορούν να παραπέμπουν στη γνωστοποίηση.</a:t>
            </a:r>
          </a:p>
          <a:p>
            <a:pPr marL="355600" indent="-3556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ΔΗΜΟΣΙΕΣ ΣΥΜΒΑΣΕΙΣ ΚΑΤΩ ΤΩΝ ΟΡΙΩΝ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 Η ΕΚΘΕΣΗ ΔΕΝ ΑΠΑΙΤΕΙΤΑΙ με την επιφύλαξη άρθρ. 45 &amp; 277.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BE4F7-9F26-4CEB-B246-AB4D4D1B8ECE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0"/>
            <a:ext cx="7772400" cy="714375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3075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964612" cy="5616575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r-C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342 Εθνικά στοιχεία εκθέσεων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</a:t>
            </a:r>
            <a:r>
              <a:rPr lang="fr-C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στατιστικών</a:t>
            </a:r>
            <a:endParaRPr lang="el-G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Ορίζονται οι υποχρεώσεις σύνταξης εκθέσεων &amp; στατιστικών με τα εθνικά στοιχεία των ΔΣ &amp; αποστολής της στα θεσμικά όργανα της Επιτροπής.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Περιοδική εξέταση της ποιότητας &amp; πληρότητας των πληροφοριών που περιέχονται στις δημοσιευόμενες γνωστοποιήσεις περί ΔΣ με σκοπό την απλούστευση των διοικητικών διαδικασιών.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400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970FA-DBB5-49FA-B028-029B543E7D95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5800" y="188913"/>
            <a:ext cx="7772400" cy="431800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dirty="0" smtClean="0"/>
              <a:t>Ν. 4412/16 ΒΙΒΛΙΟ </a:t>
            </a:r>
            <a:r>
              <a:rPr lang="en-US" sz="2000" b="1" dirty="0" smtClean="0"/>
              <a:t>III</a:t>
            </a:r>
            <a:r>
              <a:rPr lang="el-GR" sz="2000" b="1" dirty="0" smtClean="0"/>
              <a:t> «Διακυβέρνηση», άρθρα 339-344</a:t>
            </a:r>
          </a:p>
        </p:txBody>
      </p:sp>
      <p:sp>
        <p:nvSpPr>
          <p:cNvPr id="4099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250825" y="765175"/>
            <a:ext cx="8642350" cy="5903913"/>
          </a:xfrm>
        </p:spPr>
        <p:txBody>
          <a:bodyPr/>
          <a:lstStyle/>
          <a:p>
            <a:pPr marL="360363" indent="-360363"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343 Διοικητική συνεργασία </a:t>
            </a:r>
            <a:endParaRPr lang="el-GR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Ρυθμίσεις προς επίτευξη αποτελεσματικής διοικητικής συνεργασίας, μέσω της ανταλλαγής των απαιτούμενων πληροφοριών για τη διεξαγωγή διαδικασιών ανάθεσης σε </a:t>
            </a:r>
            <a:r>
              <a:rPr lang="el-GR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διασυνοριακές καταστάσεις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ιδίως όσον αφορά:</a:t>
            </a: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την εξακρίβωση των λόγων αποκλεισμού</a:t>
            </a: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των κριτηρίων επιλογής, </a:t>
            </a: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της εφαρμογής ποιοτικών &amp; περιβαλλοντικών προτύπων,</a:t>
            </a: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των καταλόγων των εγκεκριμένων οικ. φορέων. </a:t>
            </a:r>
          </a:p>
          <a:p>
            <a:pPr marL="360363" indent="-360363" algn="just" eaLnBrk="1" hangingPunct="1">
              <a:lnSpc>
                <a:spcPct val="180000"/>
              </a:lnSpc>
              <a:spcBef>
                <a:spcPct val="0"/>
              </a:spcBef>
              <a:buFontTx/>
              <a:buNone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l-GR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Η ανταλλαγή πληροφοριών υπόκειται στους εθνικούς νόμους περί εχεμύθειας. </a:t>
            </a:r>
            <a:endParaRPr lang="el-GR" sz="2000" b="1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616B83-2068-4074-9F1B-DFEE582E61F5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/>
          <p:cNvSpPr>
            <a:spLocks noGrp="1"/>
          </p:cNvSpPr>
          <p:nvPr>
            <p:ph type="ctrTitle" idx="4294967295"/>
          </p:nvPr>
        </p:nvSpPr>
        <p:spPr>
          <a:xfrm>
            <a:off x="720725" y="188913"/>
            <a:ext cx="7704138" cy="628650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5123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836613"/>
            <a:ext cx="8785225" cy="5832475"/>
          </a:xfrm>
        </p:spPr>
        <p:txBody>
          <a:bodyPr/>
          <a:lstStyle/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343 Διοικητική συνεργασία </a:t>
            </a: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[συνέχεια]</a:t>
            </a:r>
          </a:p>
          <a:p>
            <a:pPr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Δεν υφίσταται υποχρέωση για ανταλλαγή πληροφοριών πέραν αυτών στις οποίες έχουν πρόσβαση οι ΑΑ. </a:t>
            </a:r>
          </a:p>
          <a:p>
            <a:pPr algn="just" eaLnBrk="1" hangingPunct="1">
              <a:lnSpc>
                <a:spcPct val="18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b="1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Σύστημα Πληροφόρησης της εσωτερικής αγοράς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(ΙΜΙ) [Καν.(ΕΕ) 1024/2012]: χρήσιμο ηλεκτρονικό μέσο διευκόλυνσης &amp; ενίσχυσης της διοικητικής συνεργασίας, μέσω της διαχείρισης της ανταλλαγής πληροφοριών επί τη βάσει απλών &amp; ενιαίων διαδικασιών που θα υπερβαίνουν γλωσσικά εμπόδια.</a:t>
            </a:r>
            <a:endParaRPr lang="el-GR" sz="2000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18B57A-6AD2-4A88-852A-B5E565192C1D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- Τίτλος"/>
          <p:cNvSpPr>
            <a:spLocks noGrp="1"/>
          </p:cNvSpPr>
          <p:nvPr>
            <p:ph type="ctrTitle" idx="4294967295"/>
          </p:nvPr>
        </p:nvSpPr>
        <p:spPr>
          <a:xfrm>
            <a:off x="720725" y="241300"/>
            <a:ext cx="7704138" cy="576263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836613"/>
            <a:ext cx="8964612" cy="5832475"/>
          </a:xfrm>
        </p:spPr>
        <p:txBody>
          <a:bodyPr/>
          <a:lstStyle/>
          <a:p>
            <a:pPr marL="660400" indent="-660400"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344 Κατάρτιση </a:t>
            </a: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&amp;</a:t>
            </a:r>
            <a:r>
              <a:rPr lang="fr-C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Πιστοποίηση προσωπικού</a:t>
            </a: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ΑΑ\ΑΦ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Υποχρέωση των ΑΑ\ΑΦ για κατάρτιση &amp; πιστοποίηση του προσωπικού τους, με καθήκοντα σχετικά με την ανάθεση &amp; εκτέλεση ΔΣ. 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Η κατάρτιση </a:t>
            </a:r>
            <a:r>
              <a:rPr lang="el-GR" sz="18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μέσω ιδίως του ΙΝΕΠ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l-GR" sz="18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κρίνεται αναγκαία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λόγω της σπουδαιότητας, 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της πολυπλοκότητας, &amp; 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των εγγενών δυσκολιών και για 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ταχύτερη &amp; αποτελεσματικότερη διεκπεραίωση των διαδικασιών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l-GR" sz="1800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Στόχος</a:t>
            </a: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AutoNum type="romanLcPeriod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Ελαχιστοποίηση αστοχιών &amp; λαθών,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AutoNum type="romanLcPeriod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Αύξηση της αποδοτικότητας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AutoNum type="romanLcPeriod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Περιορισμό των παραβιάσεων νομοθεσίας</a:t>
            </a:r>
          </a:p>
          <a:p>
            <a:pPr marL="660400" indent="-660400" algn="just" eaLnBrk="1" hangingPunct="1">
              <a:lnSpc>
                <a:spcPct val="160000"/>
              </a:lnSpc>
              <a:spcBef>
                <a:spcPct val="0"/>
              </a:spcBef>
              <a:buFont typeface="Wingdings" pitchFamily="2" charset="2"/>
              <a:buAutoNum type="romanLcPeriod"/>
              <a:defRPr/>
            </a:pPr>
            <a:r>
              <a:rPr lang="el-GR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Επίτευξη βέλτιστης σχέσης τιμής /ποιότητας.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6FA7B-8A30-4AFF-99C6-751B855C7111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188913"/>
            <a:ext cx="7772400" cy="503237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dirty="0" smtClean="0"/>
              <a:t>Ν. 4412/16</a:t>
            </a:r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1052513"/>
            <a:ext cx="8640762" cy="5329237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2000" b="1" dirty="0" smtClean="0"/>
              <a:t>ΒΙΒΛΙΟ </a:t>
            </a:r>
            <a:r>
              <a:rPr lang="en-US" sz="2000" b="1" dirty="0" smtClean="0"/>
              <a:t>III</a:t>
            </a:r>
            <a:r>
              <a:rPr lang="el-GR" sz="2000" b="1" dirty="0" smtClean="0"/>
              <a:t> «Διακυβέρνηση»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2000" b="1" dirty="0" smtClean="0"/>
              <a:t> άρθρα 339-344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1600" b="1" dirty="0" smtClean="0">
                <a:solidFill>
                  <a:srgbClr val="FF0000"/>
                </a:solidFill>
              </a:rPr>
              <a:t>τελευταία ενημέρωση: 20/</a:t>
            </a:r>
            <a:r>
              <a:rPr lang="en-US" sz="1600" b="1" dirty="0" smtClean="0">
                <a:solidFill>
                  <a:srgbClr val="FF0000"/>
                </a:solidFill>
              </a:rPr>
              <a:t>10</a:t>
            </a:r>
            <a:r>
              <a:rPr lang="el-GR" sz="1600" b="1" dirty="0" smtClean="0">
                <a:solidFill>
                  <a:srgbClr val="FF0000"/>
                </a:solidFill>
              </a:rPr>
              <a:t>/201</a:t>
            </a:r>
            <a:r>
              <a:rPr lang="en-US" sz="1600" b="1" dirty="0" smtClean="0">
                <a:solidFill>
                  <a:srgbClr val="FF0000"/>
                </a:solidFill>
              </a:rPr>
              <a:t>9</a:t>
            </a:r>
            <a:endParaRPr lang="el-GR" sz="1600" b="1" dirty="0" smtClean="0">
              <a:solidFill>
                <a:srgbClr val="FF0000"/>
              </a:solidFill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/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17B5B-2351-43A9-B637-9B2E9DD083A7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188913"/>
            <a:ext cx="7772400" cy="503237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964612" cy="6092825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l-G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339 Αντικείμενο &amp; πεδίο εφαρμογής</a:t>
            </a:r>
          </a:p>
          <a:p>
            <a:pPr marL="0" indent="0" algn="just" eaLnBrk="1" hangingPunct="1">
              <a:lnSpc>
                <a:spcPct val="300000"/>
              </a:lnSpc>
              <a:spcBef>
                <a:spcPct val="0"/>
              </a:spcBef>
              <a:buFontTx/>
              <a:buNone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Το Βιβλίο ΙΙΙ περιλαμβάνει τις διατάξεις που αφορούν στις </a:t>
            </a:r>
            <a:r>
              <a:rPr lang="el-G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διαδικασίες &amp; υποχρεώσεις διακυβέρνησης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που εφαρμόζονται από τις\τους ΑΑ\ΑΦ με </a:t>
            </a: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σκοπό την διασφάλιση της ορθής &amp; αποτελεσματικής εφαρμογής του νόμου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5B3BA-1495-40A2-AE6C-9DAF1E1C8B3A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188913"/>
            <a:ext cx="7772400" cy="503237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964612" cy="5759450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340 Επιβολή </a:t>
            </a:r>
          </a:p>
          <a:p>
            <a:pPr marL="266700" indent="-26670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Η παρακολούθηση της εφαρμογής των κανόνων περί ΔΣ διέπεται από τις διατάξεις του </a:t>
            </a:r>
            <a:r>
              <a:rPr lang="el-GR" sz="2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ν.4013/11 «Σύσταση ΕΑΑΔΗΣΥ &amp; ΚΗΜΔΗΣ»,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ως ισχύει.</a:t>
            </a:r>
          </a:p>
          <a:p>
            <a:pPr marL="266700" indent="-26670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Υποχρεωτική αναφορά από ελεγκτικά ή εποπτικά Όργανα των </a:t>
            </a: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παραβιάσεων ή συστημικών προβλημάτων 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που εντοπίζουν στην Αρχή, στις Αρχές λογιστικού ελέγχου και στα δικαστήρια.</a:t>
            </a:r>
          </a:p>
          <a:p>
            <a:pPr marL="266700" indent="-26670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Τα αποτελέσματα των ενεργειών παρακολούθησης, υποχρεωτικά αναρτώνται στην ιστοσελίδα της Αρχής και αποστέλλονται στην αρμόδια Διεύθυνση της Επιτροπής.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FD4A1C-9E3E-4FD8-A218-B9E788E420BB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5800" y="188913"/>
            <a:ext cx="7772400" cy="431800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692150"/>
            <a:ext cx="8964612" cy="5761038"/>
          </a:xfrm>
        </p:spPr>
        <p:txBody>
          <a:bodyPr/>
          <a:lstStyle/>
          <a:p>
            <a:pPr marL="361950" indent="-36195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340 Επιβολή 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[συνέχεια]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Αποστολή ανά 3ετία από την Αρχή σε ΕΕ [1</a:t>
            </a:r>
            <a:r>
              <a:rPr lang="el-GR" sz="2000" baseline="30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η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:18.4.2017] έκθεσης παρακολούθησης. Εξουσιοδότηση για έκδοση ΚΥΑ Ανάπτυξης &amp; Δικαιοσύνης περί ρύθμισης  θεμάτων σύνταξης της έκθεσης.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el-GR" sz="2000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Αρμοδιότητες Αρχής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[αρθρ. 2, ν.3013/11]: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Calibri" pitchFamily="34" charset="0"/>
              <a:buAutoNum type="romanLcPeriod"/>
              <a:defRPr/>
            </a:pPr>
            <a:r>
              <a:rPr lang="el-GR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Ενημέρωση, καθοδήγηση για ερμηνεία &amp; εφαρμογή νομοθεσίας ΕΕ στον τομέα των ΔΣ τόσο των ΑΑ\ΑΦ όσο και των οικ. Φορέων</a:t>
            </a:r>
            <a:r>
              <a:rPr lang="el-GR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(ιδίως ΜΜΕ).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072666-858A-4C0A-991A-C5834E0515E8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5800" y="188913"/>
            <a:ext cx="7772400" cy="431800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692150"/>
            <a:ext cx="8569325" cy="5761038"/>
          </a:xfrm>
        </p:spPr>
        <p:txBody>
          <a:bodyPr/>
          <a:lstStyle/>
          <a:p>
            <a:pPr marL="361950" indent="-36195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r-CA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340 Επιβολή 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[συνέχεια]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Σε συνεργασία με τις ΕΚΑΑ &amp; την ΕΑΣ για την υποστήριξη των ΑΑ\ΑΦ στον σχεδιασμό και τη διεξαγωγή των διαδικασιών ανάθεσης ΔΣ &amp; συγχρηματοδοτούμενων ΔΣ, αντίστοιχα.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Ανακοινώσεις στην Επιτροπή για θέσπιση διατάξεων στον τομέα που διέπεται από τις Οδηγίες 2014/24/ΕΕ και 2014/25/ΕΕ.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http://www.eaadhsy.gr/index.php/category-articles-eaadhsy/347-ek8esh-parakoloy8hshs-toy-systhmatos-twn-dhmosiwn-symvasewn-etoys-2017</a:t>
            </a:r>
            <a:r>
              <a:rPr lang="el-GR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 </a:t>
            </a:r>
            <a:r>
              <a:rPr lang="el-GR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_</a:t>
            </a:r>
            <a:r>
              <a:rPr lang="el-GR" sz="1600" b="1" cap="all" dirty="0" smtClean="0"/>
              <a:t>ΕΚΘΕΣΗ ΠΑΡΑΚΟΛΟΥΘΗΣΗΣ ΤΟΥ ΣΥΣΤΗΜΑΤΟΣ ΤΩΝ ΔΗΜΟΣΙΩΝ ΣΥΜΒΑΣΕΩΝ ΕΤΟΥΣ 2017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l-GR" sz="1600" u="sng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hlinkClick r:id="rId2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US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http://www.eaadhsy.gr/images/docs/2017_Ekthesi_Pepragmenon_EAADHSY.pdf</a:t>
            </a:r>
            <a:r>
              <a:rPr lang="el-GR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_</a:t>
            </a:r>
            <a:r>
              <a:rPr lang="el-GR" sz="1600" dirty="0" smtClean="0"/>
              <a:t>ΕΤΗΣΙΑ ΕΚΘΕΣΗ ΠΕΠΡΑΓΜΕΝΩΝ 2017</a:t>
            </a:r>
            <a:endParaRPr lang="el-GR" sz="1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28364-D589-4F2F-81FB-31C22859EA45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5800" y="188913"/>
            <a:ext cx="7772400" cy="719137"/>
          </a:xfrm>
        </p:spPr>
        <p:txBody>
          <a:bodyPr/>
          <a:lstStyle/>
          <a:p>
            <a:pPr algn="l" eaLnBrk="1" hangingPunct="1">
              <a:defRPr/>
            </a:pPr>
            <a:r>
              <a:rPr lang="el-GR" sz="1800" b="1" cap="all" dirty="0" smtClean="0"/>
              <a:t>ΕΚΘΕΣΗ ΠΑΡΑΚΟΛΟΥΘΗΣΗΣ ΤΟΥ ΣΥΣΤΗΜΑΤΟΣ ΤΩΝ ΔΗΜΟΣΙΩΝ ΣΥΜΒΑΣΕΩΝ ΕΤΟΥΣ 2017 _ </a:t>
            </a:r>
            <a:r>
              <a:rPr lang="el-GR" sz="1800" b="1" dirty="0" smtClean="0">
                <a:solidFill>
                  <a:srgbClr val="FFFF00"/>
                </a:solidFill>
              </a:rPr>
              <a:t>σημαντικότερες παθογένειες </a:t>
            </a:r>
            <a:r>
              <a:rPr lang="el-GR" sz="2000" b="1" cap="all" dirty="0" smtClean="0"/>
              <a:t/>
            </a:r>
            <a:br>
              <a:rPr lang="el-GR" sz="2000" b="1" cap="all" dirty="0" smtClean="0"/>
            </a:br>
            <a:endParaRPr lang="el-GR" sz="2000" b="1" dirty="0" smtClean="0"/>
          </a:p>
        </p:txBody>
      </p:sp>
      <p:sp>
        <p:nvSpPr>
          <p:cNvPr id="2051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981075"/>
            <a:ext cx="8713787" cy="561657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</a:rPr>
              <a:t>έλλειψη εξειδίκευσης </a:t>
            </a:r>
            <a:r>
              <a:rPr lang="el-GR" sz="1800" dirty="0" smtClean="0"/>
              <a:t>των στελεχών της δημόσιας διοίκησης στις διαδικασίες σύναψης δημοσίων συμβάσεων,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</a:rPr>
              <a:t>αδυναμία έγκαιρου προγραμματισμού </a:t>
            </a:r>
            <a:r>
              <a:rPr lang="el-GR" sz="1800" dirty="0" smtClean="0"/>
              <a:t>λόγω καθυστερήσεων στην έγκριση πιστώσεων,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dirty="0" smtClean="0"/>
              <a:t>υποστελέχωση των υπηρεσιών προμηθειών,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>
                <a:solidFill>
                  <a:srgbClr val="FFFF00"/>
                </a:solidFill>
              </a:rPr>
              <a:t>έλλειψη αξιοπιστίας των στοιχείων που καταχωρούνται στα ηλεκτρονικά μέσα</a:t>
            </a:r>
            <a:r>
              <a:rPr lang="el-GR" sz="1800" dirty="0" smtClean="0"/>
              <a:t>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dirty="0" smtClean="0">
                <a:solidFill>
                  <a:srgbClr val="FFFF00"/>
                </a:solidFill>
              </a:rPr>
              <a:t>γραφειοκρατικό κανονιστικό πλαίσιο και εσωτερικές διαδικασίες </a:t>
            </a:r>
            <a:r>
              <a:rPr lang="el-GR" sz="1800" dirty="0" smtClean="0"/>
              <a:t>που χρήζουν περαιτέρω απλοποίησης,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dirty="0" smtClean="0">
                <a:solidFill>
                  <a:srgbClr val="FFFF00"/>
                </a:solidFill>
              </a:rPr>
              <a:t>μη διαλειτουργικότητα των ηλεκτρονικών συστημάτων</a:t>
            </a:r>
            <a:r>
              <a:rPr lang="el-GR" sz="1800" dirty="0" smtClean="0"/>
              <a:t>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/>
              <a:t>έλλειψη τεχνικών προδιαγραφών για βασικές κατηγορίες αγαθών (ιδίως στον τομέα της υγείας),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l-GR" sz="1800" b="1" dirty="0" smtClean="0"/>
              <a:t>ελλιπής γνώση της αγοράς και έλλειψη εξοικείωσης με την έρευνα αγοράς και τη διαδικασία ανάλυσης κόστους/οφέλους</a:t>
            </a:r>
            <a:r>
              <a:rPr lang="el-GR" sz="1800" dirty="0" smtClean="0"/>
              <a:t>, κ.α.</a:t>
            </a:r>
          </a:p>
          <a:p>
            <a:pPr marL="361950" indent="-361950" algn="just" eaLnBrk="1" hangingPunct="1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  <a:defRPr/>
            </a:pPr>
            <a:endParaRPr lang="el-GR" sz="1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6D0CA8-A423-49E3-AF01-70BB982C2D81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0"/>
            <a:ext cx="7772400" cy="714375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3075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765175"/>
            <a:ext cx="8785225" cy="5832475"/>
          </a:xfrm>
        </p:spPr>
        <p:txBody>
          <a:bodyPr/>
          <a:lstStyle/>
          <a:p>
            <a:pPr marL="355600" indent="-35560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355600" algn="l"/>
              </a:tabLst>
              <a:defRPr/>
            </a:pPr>
            <a:r>
              <a:rPr lang="fr-CA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341 Χωριστές εκθέσεις </a:t>
            </a:r>
            <a:r>
              <a:rPr lang="el-GR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για τις </a:t>
            </a:r>
            <a:r>
              <a:rPr lang="fr-CA" sz="1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διαδικασίες ανάθεσης συμβάσεων </a:t>
            </a:r>
            <a:endParaRPr lang="el-GR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Για κάθε σύμβαση ή συμφωνία - πλαίσιο ή δυναμικό σύστημα αγορών </a:t>
            </a:r>
            <a:r>
              <a:rPr lang="el-GR" sz="2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ΑΝΩ ΤΩΝ ΟΡΙΩΝ</a:t>
            </a:r>
            <a:r>
              <a:rPr lang="el-G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οι ΑΑ  </a:t>
            </a:r>
            <a:r>
              <a:rPr lang="el-GR" sz="2000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συντάσσουν γραπτή έκθεση</a:t>
            </a: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, που περιλαμβάνει τουλάχιστον: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ü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τα στοιχεία της ΑΑ, 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ü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το αντικείμενο &amp; την αξία της σύμβασης, της συμφωνίας-πλαίσιο ή του δυναμικού συστήματος αγορών,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ü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κατά περίπτωση, τα αποτελέσματα της ποιοτικής επιλογής και/ή τον περιορισμό του αριθμού των υποψηφίων ή προσφερόντων και συγκεκριμένα: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836144-C9C3-4014-9847-38910866DD33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ctrTitle" idx="4294967295"/>
          </p:nvPr>
        </p:nvSpPr>
        <p:spPr>
          <a:xfrm>
            <a:off x="684213" y="0"/>
            <a:ext cx="7772400" cy="714375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 b="1" smtClean="0"/>
              <a:t>Ν. 4412/16 ΒΙΒΛΙΟ </a:t>
            </a:r>
            <a:r>
              <a:rPr lang="en-US" sz="2000" b="1" smtClean="0"/>
              <a:t>III</a:t>
            </a:r>
            <a:r>
              <a:rPr lang="el-GR" sz="2000" b="1" smtClean="0"/>
              <a:t> «Διακυβέρνηση», άρθρα 339-344</a:t>
            </a:r>
          </a:p>
        </p:txBody>
      </p:sp>
      <p:sp>
        <p:nvSpPr>
          <p:cNvPr id="3075" name="2 - Υπότιτλος"/>
          <p:cNvSpPr>
            <a:spLocks noGrp="1"/>
          </p:cNvSpPr>
          <p:nvPr>
            <p:ph type="subTitle" idx="4294967295"/>
          </p:nvPr>
        </p:nvSpPr>
        <p:spPr>
          <a:xfrm>
            <a:off x="179388" y="549275"/>
            <a:ext cx="8785225" cy="6119813"/>
          </a:xfrm>
        </p:spPr>
        <p:txBody>
          <a:bodyPr/>
          <a:lstStyle/>
          <a:p>
            <a:pPr marL="355600" indent="-355600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355600" algn="l"/>
              </a:tabLst>
              <a:defRPr/>
            </a:pPr>
            <a:r>
              <a:rPr lang="fr-CA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Άρθρο 341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[συνέχεια]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Tx/>
              <a:buAutoNum type="romanLcPeriod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το όνομα των επιλεγέντων υποψηφίων ή προσφερόντων και την αιτιολόγηση της επιλογής τους,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Tx/>
              <a:buAutoNum type="romanLcPeriod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το όνομα των απορριφθέντων υποψηφίων ή προσφερόντων και τους λόγους της απόρριψης τους,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Tx/>
              <a:buAutoNum type="romanLcPeriod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τους λόγους της απόρριψης των προσφορών που κρίθηκαν ασυνήθιστα χαμηλές,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Tx/>
              <a:buAutoNum type="romanLcPeriod"/>
              <a:tabLst>
                <a:tab pos="355600" algn="l"/>
              </a:tabLst>
              <a:defRPr/>
            </a:pPr>
            <a:r>
              <a:rPr lang="el-GR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την επωνυμία του αναδόχου και την αιτιολόγηση της επιλογής της προσφοράς του, καθώς και, εφόσον είναι γνωστό, το τμήμα της σύμβασης ή της συμφωνίας-πλαίσιο το οποίο ο ανάδοχος προτίθεται να αναθέσει υπό μορφή υπεργολαβίας σε τρίτους και όταν είναι γνωστές κατά τη συγκεκριμένη χρονική στιγμή, τις επωνυμίες των υπεργολάβων του κύριου αναδόχου, εάν συντρέχει περίπτωση,</a:t>
            </a:r>
          </a:p>
          <a:p>
            <a:pPr marL="355600" indent="-355600" algn="just" eaLnBrk="1" hangingPunct="1">
              <a:lnSpc>
                <a:spcPct val="135000"/>
              </a:lnSpc>
              <a:spcBef>
                <a:spcPct val="0"/>
              </a:spcBef>
              <a:buFontTx/>
              <a:buNone/>
              <a:tabLst>
                <a:tab pos="355600" algn="l"/>
              </a:tabLst>
              <a:defRPr/>
            </a:pPr>
            <a:endParaRPr lang="el-GR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7DB5B-E8AE-44D4-920C-AA1B35CEB8AE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Κορυφή βουνού">
  <a:themeElements>
    <a:clrScheme name="Κορυφή βουνού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Κορυφή βουνού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Κορυφή βουνού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ορυφή βουνού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1640</TotalTime>
  <Words>1088</Words>
  <Application>Microsoft Office PowerPoint</Application>
  <PresentationFormat>Προβολή στην οθόνη (4:3)</PresentationFormat>
  <Paragraphs>137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Κορυφή βουνού</vt:lpstr>
      <vt:lpstr>ΕΘΝΙΚΗ ΣΧΟΛΗ ΔΗΜΟΣΙΑΣ ΔΙΟΙΚΗΣΗΣ &amp; ΑΥΤΟΔΙΟΙΚΗΣΗΣ ΚΣΤ ‘ ΣΕΙΡΑ </vt:lpstr>
      <vt:lpstr>Ν. 4412/16</vt:lpstr>
      <vt:lpstr>Ν. 4412/16 ΒΙΒΛΙΟ III «Διακυβέρνηση», άρθρα 339-344</vt:lpstr>
      <vt:lpstr>Ν. 4412/16 ΒΙΒΛΙΟ III «Διακυβέρνηση», άρθρα 339-344</vt:lpstr>
      <vt:lpstr>Ν. 4412/16 ΒΙΒΛΙΟ III «Διακυβέρνηση», άρθρα 339-344</vt:lpstr>
      <vt:lpstr>Ν. 4412/16 ΒΙΒΛΙΟ III «Διακυβέρνηση», άρθρα 339-344</vt:lpstr>
      <vt:lpstr>ΕΚΘΕΣΗ ΠΑΡΑΚΟΛΟΥΘΗΣΗΣ ΤΟΥ ΣΥΣΤΗΜΑΤΟΣ ΤΩΝ ΔΗΜΟΣΙΩΝ ΣΥΜΒΑΣΕΩΝ ΕΤΟΥΣ 2017 _ σημαντικότερες παθογένειες  </vt:lpstr>
      <vt:lpstr>Ν. 4412/16 ΒΙΒΛΙΟ III «Διακυβέρνηση», άρθρα 339-344</vt:lpstr>
      <vt:lpstr>Ν. 4412/16 ΒΙΒΛΙΟ III «Διακυβέρνηση», άρθρα 339-344</vt:lpstr>
      <vt:lpstr>Άρθρο 341 Χωριστές εκθέσεις για τις διαδικασίες ανάθεσης συμβάσεων [συνέχεια]</vt:lpstr>
      <vt:lpstr>Ν. 4412/16 ΒΙΒΛΙΟ III «Διακυβέρνηση», άρθρα 339-344</vt:lpstr>
      <vt:lpstr>Ν. 4412/16 ΒΙΒΛΙΟ III «Διακυβέρνηση», άρθρα 339-344</vt:lpstr>
      <vt:lpstr>Ν. 4412/16 ΒΙΒΛΙΟ III «Διακυβέρνηση», άρθρα 339-344</vt:lpstr>
      <vt:lpstr>Ν. 4412/16 ΒΙΒΛΙΟ III «Διακυβέρνηση», άρθρα 339-344</vt:lpstr>
      <vt:lpstr>Ν. 4412/16 ΒΙΒΛΙΟ III «Διακυβέρνηση», άρθρα 339-344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Αιτιολογική έκθεση</dc:title>
  <dc:creator>User1</dc:creator>
  <cp:lastModifiedBy>SOULA</cp:lastModifiedBy>
  <cp:revision>59</cp:revision>
  <dcterms:created xsi:type="dcterms:W3CDTF">2014-09-11T06:06:00Z</dcterms:created>
  <dcterms:modified xsi:type="dcterms:W3CDTF">2020-05-07T23:12:29Z</dcterms:modified>
</cp:coreProperties>
</file>