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4"/>
  </p:notesMasterIdLst>
  <p:sldIdLst>
    <p:sldId id="256" r:id="rId2"/>
    <p:sldId id="257" r:id="rId3"/>
    <p:sldId id="258" r:id="rId4"/>
    <p:sldId id="266" r:id="rId5"/>
    <p:sldId id="267" r:id="rId6"/>
    <p:sldId id="268" r:id="rId7"/>
    <p:sldId id="269" r:id="rId8"/>
    <p:sldId id="270" r:id="rId9"/>
    <p:sldId id="271" r:id="rId10"/>
    <p:sldId id="272" r:id="rId11"/>
    <p:sldId id="273" r:id="rId12"/>
    <p:sldId id="274"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53" autoAdjust="0"/>
    <p:restoredTop sz="90036" autoAdjust="0"/>
  </p:normalViewPr>
  <p:slideViewPr>
    <p:cSldViewPr>
      <p:cViewPr varScale="1">
        <p:scale>
          <a:sx n="60" d="100"/>
          <a:sy n="60" d="100"/>
        </p:scale>
        <p:origin x="1616"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3EDF2A-E763-4647-835A-8688456ED8C9}" type="datetimeFigureOut">
              <a:rPr lang="el-GR" smtClean="0"/>
              <a:t>16/6/2021</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5623E9-7F70-49F3-9E4F-F99DD9F511A7}" type="slidenum">
              <a:rPr lang="el-GR" smtClean="0"/>
              <a:t>‹#›</a:t>
            </a:fld>
            <a:endParaRPr lang="el-GR"/>
          </a:p>
        </p:txBody>
      </p:sp>
    </p:spTree>
    <p:extLst>
      <p:ext uri="{BB962C8B-B14F-4D97-AF65-F5344CB8AC3E}">
        <p14:creationId xmlns:p14="http://schemas.microsoft.com/office/powerpoint/2010/main" val="4954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l-GR"/>
              <a:t>Στυλ κύριου τίτλου</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780F73CB-D7AC-4A5E-B2E2-561B624E0069}" type="datetimeFigureOut">
              <a:rPr lang="el-GR" smtClean="0"/>
              <a:t>16/6/2021</a:t>
            </a:fld>
            <a:endParaRPr lang="el-GR"/>
          </a:p>
        </p:txBody>
      </p:sp>
      <p:sp>
        <p:nvSpPr>
          <p:cNvPr id="5" name="Footer Placeholder 4"/>
          <p:cNvSpPr>
            <a:spLocks noGrp="1"/>
          </p:cNvSpPr>
          <p:nvPr>
            <p:ph type="ftr" sz="quarter" idx="11"/>
          </p:nvPr>
        </p:nvSpPr>
        <p:spPr/>
        <p:txBody>
          <a:bodyPr/>
          <a:lstStyle/>
          <a:p>
            <a:endParaRPr lang="el-GR"/>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94D5980F-2BDA-40E7-AED3-EC39CD404B05}"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780F73CB-D7AC-4A5E-B2E2-561B624E0069}" type="datetimeFigureOut">
              <a:rPr lang="el-GR" smtClean="0"/>
              <a:t>16/6/2021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a:t>Στυλ κύριου τίτλου</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780F73CB-D7AC-4A5E-B2E2-561B624E0069}" type="datetimeFigureOut">
              <a:rPr lang="el-GR" smtClean="0"/>
              <a:t>16/6/2021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780F73CB-D7AC-4A5E-B2E2-561B624E0069}" type="datetimeFigureOut">
              <a:rPr lang="el-GR" smtClean="0"/>
              <a:t>16/6/2021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l-GR"/>
              <a:t>Στυλ κύριου τίτλου</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7" name="Date Placeholder 6"/>
          <p:cNvSpPr>
            <a:spLocks noGrp="1"/>
          </p:cNvSpPr>
          <p:nvPr>
            <p:ph type="dt" sz="half" idx="10"/>
          </p:nvPr>
        </p:nvSpPr>
        <p:spPr/>
        <p:txBody>
          <a:bodyPr/>
          <a:lstStyle/>
          <a:p>
            <a:fld id="{780F73CB-D7AC-4A5E-B2E2-561B624E0069}" type="datetimeFigureOut">
              <a:rPr lang="el-GR" smtClean="0"/>
              <a:t>16/6/2021</a:t>
            </a:fld>
            <a:endParaRPr lang="el-GR"/>
          </a:p>
        </p:txBody>
      </p:sp>
      <p:sp>
        <p:nvSpPr>
          <p:cNvPr id="8" name="Slide Number Placeholder 7"/>
          <p:cNvSpPr>
            <a:spLocks noGrp="1"/>
          </p:cNvSpPr>
          <p:nvPr>
            <p:ph type="sldNum" sz="quarter" idx="11"/>
          </p:nvPr>
        </p:nvSpPr>
        <p:spPr/>
        <p:txBody>
          <a:bodyPr/>
          <a:lstStyle/>
          <a:p>
            <a:fld id="{94D5980F-2BDA-40E7-AED3-EC39CD404B05}" type="slidenum">
              <a:rPr lang="el-GR" smtClean="0"/>
              <a:t>‹#›</a:t>
            </a:fld>
            <a:endParaRPr lang="el-GR"/>
          </a:p>
        </p:txBody>
      </p:sp>
      <p:sp>
        <p:nvSpPr>
          <p:cNvPr id="9" name="Footer Placeholder 8"/>
          <p:cNvSpPr>
            <a:spLocks noGrp="1"/>
          </p:cNvSpPr>
          <p:nvPr>
            <p:ph type="ftr" sz="quarter" idx="12"/>
          </p:nvPr>
        </p:nvSpPr>
        <p:spPr/>
        <p:txBody>
          <a:bodyPr/>
          <a:lstStyle/>
          <a:p>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780F73CB-D7AC-4A5E-B2E2-561B624E0069}" type="datetimeFigureOut">
              <a:rPr lang="el-GR" smtClean="0"/>
              <a:t>16/6/2021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l-GR"/>
              <a:t>Στυλ υποδείγματος κειμένου</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780F73CB-D7AC-4A5E-B2E2-561B624E0069}" type="datetimeFigureOut">
              <a:rPr lang="el-GR" smtClean="0"/>
              <a:t>16/6/2021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Date Placeholder 2"/>
          <p:cNvSpPr>
            <a:spLocks noGrp="1"/>
          </p:cNvSpPr>
          <p:nvPr>
            <p:ph type="dt" sz="half" idx="10"/>
          </p:nvPr>
        </p:nvSpPr>
        <p:spPr/>
        <p:txBody>
          <a:bodyPr/>
          <a:lstStyle/>
          <a:p>
            <a:fld id="{780F73CB-D7AC-4A5E-B2E2-561B624E0069}" type="datetimeFigureOut">
              <a:rPr lang="el-GR" smtClean="0"/>
              <a:t>16/6/2021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0F73CB-D7AC-4A5E-B2E2-561B624E0069}" type="datetimeFigureOut">
              <a:rPr lang="el-GR" smtClean="0"/>
              <a:t>16/6/2021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780F73CB-D7AC-4A5E-B2E2-561B624E0069}" type="datetimeFigureOut">
              <a:rPr lang="el-GR" smtClean="0"/>
              <a:t>16/6/2021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4D5980F-2BDA-40E7-AED3-EC39CD404B05}" type="slidenum">
              <a:rPr lang="el-GR" smtClean="0"/>
              <a:t>‹#›</a:t>
            </a:fld>
            <a:endParaRPr lang="el-GR"/>
          </a:p>
        </p:txBody>
      </p:sp>
      <p:sp>
        <p:nvSpPr>
          <p:cNvPr id="8" name="Title 7"/>
          <p:cNvSpPr>
            <a:spLocks noGrp="1"/>
          </p:cNvSpPr>
          <p:nvPr>
            <p:ph type="title"/>
          </p:nvPr>
        </p:nvSpPr>
        <p:spPr/>
        <p:txBody>
          <a:bodyPr/>
          <a:lstStyle/>
          <a:p>
            <a:r>
              <a:rPr lang="el-GR"/>
              <a:t>Στυλ κύριου τίτλου</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780F73CB-D7AC-4A5E-B2E2-561B624E0069}" type="datetimeFigureOut">
              <a:rPr lang="el-GR" smtClean="0"/>
              <a:t>16/6/2021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94D5980F-2BDA-40E7-AED3-EC39CD404B05}" type="slidenum">
              <a:rPr lang="el-GR" smtClean="0"/>
              <a:t>‹#›</a:t>
            </a:fld>
            <a:endParaRPr lang="el-GR"/>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l-GR"/>
              <a:t>Στυλ κύριου τίτλου</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780F73CB-D7AC-4A5E-B2E2-561B624E0069}" type="datetimeFigureOut">
              <a:rPr lang="el-GR" smtClean="0"/>
              <a:t>16/6/2021</a:t>
            </a:fld>
            <a:endParaRPr lang="el-GR"/>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l-G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94D5980F-2BDA-40E7-AED3-EC39CD404B05}" type="slidenum">
              <a:rPr lang="el-GR" smtClean="0"/>
              <a:t>‹#›</a:t>
            </a:fld>
            <a:endParaRPr lang="el-G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ted.com/talks/simon_sinek_how_great_leaders_inspire_action?language=e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sz="3600" b="1" dirty="0" err="1">
                <a:latin typeface="Calibri" panose="020F0502020204030204" pitchFamily="34" charset="0"/>
                <a:cs typeface="Calibri" panose="020F0502020204030204" pitchFamily="34" charset="0"/>
              </a:rPr>
              <a:t>Εθνικη</a:t>
            </a:r>
            <a:r>
              <a:rPr lang="el-GR" sz="3600" b="1" dirty="0">
                <a:latin typeface="Calibri" panose="020F0502020204030204" pitchFamily="34" charset="0"/>
                <a:cs typeface="Calibri" panose="020F0502020204030204" pitchFamily="34" charset="0"/>
              </a:rPr>
              <a:t> </a:t>
            </a:r>
            <a:r>
              <a:rPr lang="el-GR" sz="3600" b="1" dirty="0" err="1">
                <a:latin typeface="Calibri" panose="020F0502020204030204" pitchFamily="34" charset="0"/>
                <a:cs typeface="Calibri" panose="020F0502020204030204" pitchFamily="34" charset="0"/>
              </a:rPr>
              <a:t>σχολη</a:t>
            </a:r>
            <a:r>
              <a:rPr lang="el-GR" sz="3600" b="1" dirty="0">
                <a:latin typeface="Calibri" panose="020F0502020204030204" pitchFamily="34" charset="0"/>
                <a:cs typeface="Calibri" panose="020F0502020204030204" pitchFamily="34" charset="0"/>
              </a:rPr>
              <a:t> </a:t>
            </a:r>
            <a:r>
              <a:rPr lang="el-GR" sz="3600" b="1" dirty="0" err="1">
                <a:latin typeface="Calibri" panose="020F0502020204030204" pitchFamily="34" charset="0"/>
                <a:cs typeface="Calibri" panose="020F0502020204030204" pitchFamily="34" charset="0"/>
              </a:rPr>
              <a:t>δημοσιασ</a:t>
            </a:r>
            <a:r>
              <a:rPr lang="el-GR" sz="3600" b="1" dirty="0">
                <a:latin typeface="Calibri" panose="020F0502020204030204" pitchFamily="34" charset="0"/>
                <a:cs typeface="Calibri" panose="020F0502020204030204" pitchFamily="34" charset="0"/>
              </a:rPr>
              <a:t> </a:t>
            </a:r>
            <a:r>
              <a:rPr lang="el-GR" sz="3600" b="1" dirty="0" err="1">
                <a:latin typeface="Calibri" panose="020F0502020204030204" pitchFamily="34" charset="0"/>
                <a:cs typeface="Calibri" panose="020F0502020204030204" pitchFamily="34" charset="0"/>
              </a:rPr>
              <a:t>διοικησησ</a:t>
            </a:r>
            <a:r>
              <a:rPr lang="el-GR" sz="3600" b="1" dirty="0">
                <a:latin typeface="Calibri" panose="020F0502020204030204" pitchFamily="34" charset="0"/>
                <a:cs typeface="Calibri" panose="020F0502020204030204" pitchFamily="34" charset="0"/>
              </a:rPr>
              <a:t> &amp; </a:t>
            </a:r>
            <a:r>
              <a:rPr lang="el-GR" sz="3600" b="1" dirty="0" err="1">
                <a:latin typeface="Calibri" panose="020F0502020204030204" pitchFamily="34" charset="0"/>
                <a:cs typeface="Calibri" panose="020F0502020204030204" pitchFamily="34" charset="0"/>
              </a:rPr>
              <a:t>αυτοδιοικησησ</a:t>
            </a:r>
            <a:br>
              <a:rPr lang="el-GR" sz="3600" b="1" dirty="0">
                <a:latin typeface="Calibri" panose="020F0502020204030204" pitchFamily="34" charset="0"/>
                <a:cs typeface="Calibri" panose="020F0502020204030204" pitchFamily="34" charset="0"/>
              </a:rPr>
            </a:br>
            <a:r>
              <a:rPr lang="el-GR" sz="3200" dirty="0" err="1">
                <a:latin typeface="Calibri" panose="020F0502020204030204" pitchFamily="34" charset="0"/>
                <a:cs typeface="Calibri" panose="020F0502020204030204" pitchFamily="34" charset="0"/>
              </a:rPr>
              <a:t>κζ</a:t>
            </a:r>
            <a:r>
              <a:rPr lang="el-GR" sz="3200" dirty="0">
                <a:latin typeface="Calibri" panose="020F0502020204030204" pitchFamily="34" charset="0"/>
                <a:cs typeface="Calibri" panose="020F0502020204030204" pitchFamily="34" charset="0"/>
              </a:rPr>
              <a:t>’ </a:t>
            </a:r>
            <a:r>
              <a:rPr lang="el-GR" sz="3200" dirty="0" err="1">
                <a:latin typeface="Calibri" panose="020F0502020204030204" pitchFamily="34" charset="0"/>
                <a:cs typeface="Calibri" panose="020F0502020204030204" pitchFamily="34" charset="0"/>
              </a:rPr>
              <a:t>εκπαιδευτικη</a:t>
            </a:r>
            <a:r>
              <a:rPr lang="el-GR" sz="3200" dirty="0">
                <a:latin typeface="Calibri" panose="020F0502020204030204" pitchFamily="34" charset="0"/>
                <a:cs typeface="Calibri" panose="020F0502020204030204" pitchFamily="34" charset="0"/>
              </a:rPr>
              <a:t> </a:t>
            </a:r>
            <a:r>
              <a:rPr lang="el-GR" sz="3200" dirty="0" err="1">
                <a:latin typeface="Calibri" panose="020F0502020204030204" pitchFamily="34" charset="0"/>
                <a:cs typeface="Calibri" panose="020F0502020204030204" pitchFamily="34" charset="0"/>
              </a:rPr>
              <a:t>σειρα</a:t>
            </a:r>
            <a:endParaRPr lang="el-GR" sz="3200" dirty="0">
              <a:latin typeface="Calibri" panose="020F0502020204030204" pitchFamily="34" charset="0"/>
              <a:cs typeface="Calibri" panose="020F0502020204030204" pitchFamily="34" charset="0"/>
            </a:endParaRPr>
          </a:p>
        </p:txBody>
      </p:sp>
      <p:sp>
        <p:nvSpPr>
          <p:cNvPr id="3" name="Υπότιτλος 2"/>
          <p:cNvSpPr>
            <a:spLocks noGrp="1"/>
          </p:cNvSpPr>
          <p:nvPr>
            <p:ph type="subTitle" idx="1"/>
          </p:nvPr>
        </p:nvSpPr>
        <p:spPr>
          <a:xfrm>
            <a:off x="287524" y="4365104"/>
            <a:ext cx="8568952" cy="1828800"/>
          </a:xfrm>
        </p:spPr>
        <p:txBody>
          <a:bodyPr>
            <a:normAutofit/>
          </a:bodyPr>
          <a:lstStyle/>
          <a:p>
            <a:r>
              <a:rPr lang="el-GR" sz="2400" b="1" dirty="0" err="1">
                <a:latin typeface="Calibri" panose="020F0502020204030204" pitchFamily="34" charset="0"/>
                <a:cs typeface="Calibri" panose="020F0502020204030204" pitchFamily="34" charset="0"/>
              </a:rPr>
              <a:t>Οργανωσιακη</a:t>
            </a:r>
            <a:r>
              <a:rPr lang="el-GR" sz="2400" b="1" dirty="0">
                <a:latin typeface="Calibri" panose="020F0502020204030204" pitchFamily="34" charset="0"/>
                <a:cs typeface="Calibri" panose="020F0502020204030204" pitchFamily="34" charset="0"/>
              </a:rPr>
              <a:t> </a:t>
            </a:r>
            <a:r>
              <a:rPr lang="el-GR" sz="2400" b="1" dirty="0" err="1">
                <a:latin typeface="Calibri" panose="020F0502020204030204" pitchFamily="34" charset="0"/>
                <a:cs typeface="Calibri" panose="020F0502020204030204" pitchFamily="34" charset="0"/>
              </a:rPr>
              <a:t>συμπεριφορα</a:t>
            </a:r>
            <a:r>
              <a:rPr lang="el-GR" sz="2400" b="1" dirty="0">
                <a:latin typeface="Calibri" panose="020F0502020204030204" pitchFamily="34" charset="0"/>
                <a:cs typeface="Calibri" panose="020F0502020204030204" pitchFamily="34" charset="0"/>
              </a:rPr>
              <a:t> &amp; </a:t>
            </a:r>
            <a:r>
              <a:rPr lang="el-GR" sz="2400" b="1" dirty="0" err="1">
                <a:latin typeface="Calibri" panose="020F0502020204030204" pitchFamily="34" charset="0"/>
                <a:cs typeface="Calibri" panose="020F0502020204030204" pitchFamily="34" charset="0"/>
              </a:rPr>
              <a:t>ηγεσια</a:t>
            </a:r>
            <a:endParaRPr lang="el-GR" sz="2400" b="1" dirty="0">
              <a:latin typeface="Calibri" panose="020F0502020204030204" pitchFamily="34" charset="0"/>
              <a:cs typeface="Calibri" panose="020F0502020204030204" pitchFamily="34" charset="0"/>
            </a:endParaRPr>
          </a:p>
          <a:p>
            <a:r>
              <a:rPr lang="el-GR" sz="2400" dirty="0">
                <a:latin typeface="Calibri" panose="020F0502020204030204" pitchFamily="34" charset="0"/>
                <a:cs typeface="Calibri" panose="020F0502020204030204" pitchFamily="34" charset="0"/>
              </a:rPr>
              <a:t>5. </a:t>
            </a:r>
            <a:r>
              <a:rPr lang="el-GR" sz="2400" dirty="0" err="1">
                <a:latin typeface="Calibri" panose="020F0502020204030204" pitchFamily="34" charset="0"/>
                <a:cs typeface="Calibri" panose="020F0502020204030204" pitchFamily="34" charset="0"/>
              </a:rPr>
              <a:t>παρακινηση</a:t>
            </a:r>
            <a:endParaRPr lang="el-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79828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7499176" cy="867544"/>
          </a:xfrm>
        </p:spPr>
        <p:txBody>
          <a:bodyPr>
            <a:normAutofit fontScale="90000"/>
          </a:bodyPr>
          <a:lstStyle/>
          <a:p>
            <a:r>
              <a:rPr lang="el-GR" b="1" dirty="0">
                <a:latin typeface="Calibri" panose="020F0502020204030204" pitchFamily="34" charset="0"/>
                <a:cs typeface="Calibri" panose="020F0502020204030204" pitchFamily="34" charset="0"/>
              </a:rPr>
              <a:t>ΒΑΣΙΚΕΣ ΠΡΟΣΕΓΓΙΣΕΙΣ: </a:t>
            </a:r>
            <a:r>
              <a:rPr lang="el-GR" b="1" dirty="0" err="1">
                <a:latin typeface="Calibri" panose="020F0502020204030204" pitchFamily="34" charset="0"/>
                <a:cs typeface="Calibri" panose="020F0502020204030204" pitchFamily="34" charset="0"/>
              </a:rPr>
              <a:t>ενισχυση</a:t>
            </a:r>
            <a:r>
              <a:rPr lang="el-GR" b="1" dirty="0">
                <a:latin typeface="Calibri" panose="020F0502020204030204" pitchFamily="34" charset="0"/>
                <a:cs typeface="Calibri" panose="020F0502020204030204" pitchFamily="34" charset="0"/>
              </a:rPr>
              <a:t> των </a:t>
            </a:r>
            <a:r>
              <a:rPr lang="el-GR" b="1" dirty="0" err="1">
                <a:latin typeface="Calibri" panose="020F0502020204030204" pitchFamily="34" charset="0"/>
                <a:cs typeface="Calibri" panose="020F0502020204030204" pitchFamily="34" charset="0"/>
              </a:rPr>
              <a:t>κινητρων</a:t>
            </a:r>
            <a:r>
              <a:rPr lang="el-GR" b="1" dirty="0">
                <a:latin typeface="Calibri" panose="020F0502020204030204" pitchFamily="34" charset="0"/>
                <a:cs typeface="Calibri" panose="020F0502020204030204" pitchFamily="34" charset="0"/>
              </a:rPr>
              <a:t> </a:t>
            </a:r>
            <a:r>
              <a:rPr lang="el-GR" b="1" dirty="0" err="1">
                <a:latin typeface="Calibri" panose="020F0502020204030204" pitchFamily="34" charset="0"/>
                <a:cs typeface="Calibri" panose="020F0502020204030204" pitchFamily="34" charset="0"/>
              </a:rPr>
              <a:t>εργασιασ</a:t>
            </a:r>
            <a:endParaRPr lang="el-GR" b="1"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BF5DB5B6-2E5B-4D86-9D93-3F383DC7F742}"/>
              </a:ext>
            </a:extLst>
          </p:cNvPr>
          <p:cNvSpPr txBox="1"/>
          <p:nvPr/>
        </p:nvSpPr>
        <p:spPr>
          <a:xfrm>
            <a:off x="971600" y="1988840"/>
            <a:ext cx="7704856" cy="3693319"/>
          </a:xfrm>
          <a:prstGeom prst="rect">
            <a:avLst/>
          </a:prstGeom>
          <a:noFill/>
        </p:spPr>
        <p:txBody>
          <a:bodyPr wrap="square">
            <a:spAutoFit/>
          </a:bodyPr>
          <a:lstStyle/>
          <a:p>
            <a:pPr marR="0" lvl="0">
              <a:lnSpc>
                <a:spcPct val="150000"/>
              </a:lnSpc>
              <a:spcBef>
                <a:spcPts val="600"/>
              </a:spcBef>
              <a:spcAft>
                <a:spcPts val="600"/>
              </a:spcAft>
            </a:pPr>
            <a:r>
              <a:rPr lang="el-GR" sz="2400" dirty="0">
                <a:latin typeface="Calibri" panose="020F0502020204030204" pitchFamily="34" charset="0"/>
              </a:rPr>
              <a:t>Τ</a:t>
            </a:r>
            <a:r>
              <a:rPr lang="en-US" sz="2400" dirty="0" err="1">
                <a:latin typeface="Calibri" panose="020F0502020204030204" pitchFamily="34" charset="0"/>
              </a:rPr>
              <a:t>ρεις</a:t>
            </a:r>
            <a:r>
              <a:rPr lang="en-US" sz="2400" dirty="0">
                <a:latin typeface="Calibri" panose="020F0502020204030204" pitchFamily="34" charset="0"/>
              </a:rPr>
              <a:t> βα</a:t>
            </a:r>
            <a:r>
              <a:rPr lang="en-US" sz="2400" dirty="0" err="1">
                <a:latin typeface="Calibri" panose="020F0502020204030204" pitchFamily="34" charset="0"/>
              </a:rPr>
              <a:t>σικές</a:t>
            </a:r>
            <a:r>
              <a:rPr lang="en-US" sz="2400" dirty="0">
                <a:latin typeface="Calibri" panose="020F0502020204030204" pitchFamily="34" charset="0"/>
              </a:rPr>
              <a:t> α</a:t>
            </a:r>
            <a:r>
              <a:rPr lang="en-US" sz="2400" dirty="0" err="1">
                <a:latin typeface="Calibri" panose="020F0502020204030204" pitchFamily="34" charset="0"/>
              </a:rPr>
              <a:t>ρχές</a:t>
            </a:r>
            <a:r>
              <a:rPr lang="en-US" sz="2400" dirty="0">
                <a:latin typeface="Calibri" panose="020F0502020204030204" pitchFamily="34" charset="0"/>
              </a:rPr>
              <a:t> :</a:t>
            </a:r>
          </a:p>
          <a:p>
            <a:pPr marL="457200" marR="0" lvl="0" indent="-457200">
              <a:spcBef>
                <a:spcPts val="600"/>
              </a:spcBef>
              <a:spcAft>
                <a:spcPts val="600"/>
              </a:spcAft>
              <a:buFont typeface="+mj-lt"/>
              <a:buAutoNum type="arabicPeriod"/>
            </a:pPr>
            <a:r>
              <a:rPr lang="el-GR" sz="2400" dirty="0">
                <a:latin typeface="Calibri" panose="020F0502020204030204" pitchFamily="34" charset="0"/>
              </a:rPr>
              <a:t>Οι άνθρωποι </a:t>
            </a:r>
            <a:r>
              <a:rPr lang="el-GR" sz="2400" b="1" dirty="0">
                <a:latin typeface="Calibri" panose="020F0502020204030204" pitchFamily="34" charset="0"/>
              </a:rPr>
              <a:t>συνεχίζουν</a:t>
            </a:r>
            <a:r>
              <a:rPr lang="el-GR" sz="2400" dirty="0">
                <a:latin typeface="Calibri" panose="020F0502020204030204" pitchFamily="34" charset="0"/>
              </a:rPr>
              <a:t> να κάνουν πράγματα που έχουν </a:t>
            </a:r>
            <a:r>
              <a:rPr lang="el-GR" sz="2400" dirty="0" err="1">
                <a:latin typeface="Calibri" panose="020F0502020204030204" pitchFamily="34" charset="0"/>
              </a:rPr>
              <a:t>επιβραβευτικά</a:t>
            </a:r>
            <a:r>
              <a:rPr lang="el-GR" sz="2400" dirty="0">
                <a:latin typeface="Calibri" panose="020F0502020204030204" pitchFamily="34" charset="0"/>
              </a:rPr>
              <a:t> αποτελέσματα.</a:t>
            </a:r>
            <a:endParaRPr lang="en-US" sz="2400" dirty="0">
              <a:latin typeface="Calibri" panose="020F0502020204030204" pitchFamily="34" charset="0"/>
            </a:endParaRPr>
          </a:p>
          <a:p>
            <a:pPr marL="457200" marR="0" lvl="0" indent="-457200">
              <a:spcBef>
                <a:spcPts val="600"/>
              </a:spcBef>
              <a:spcAft>
                <a:spcPts val="600"/>
              </a:spcAft>
              <a:buFont typeface="+mj-lt"/>
              <a:buAutoNum type="arabicPeriod"/>
            </a:pPr>
            <a:r>
              <a:rPr lang="el-GR" sz="2400" dirty="0">
                <a:latin typeface="Calibri" panose="020F0502020204030204" pitchFamily="34" charset="0"/>
              </a:rPr>
              <a:t>Οι άνθρωποι </a:t>
            </a:r>
            <a:r>
              <a:rPr lang="el-GR" sz="2400" b="1" dirty="0">
                <a:latin typeface="Calibri" panose="020F0502020204030204" pitchFamily="34" charset="0"/>
              </a:rPr>
              <a:t>αποφεύγουν</a:t>
            </a:r>
            <a:r>
              <a:rPr lang="el-GR" sz="2400" dirty="0">
                <a:latin typeface="Calibri" panose="020F0502020204030204" pitchFamily="34" charset="0"/>
              </a:rPr>
              <a:t> να κάνουν πράγματα που επιφέρουν τιμωρία.</a:t>
            </a:r>
            <a:endParaRPr lang="en-US" sz="2400" dirty="0">
              <a:latin typeface="Calibri" panose="020F0502020204030204" pitchFamily="34" charset="0"/>
            </a:endParaRPr>
          </a:p>
          <a:p>
            <a:pPr marL="457200" marR="0" lvl="0" indent="-457200">
              <a:spcBef>
                <a:spcPts val="600"/>
              </a:spcBef>
              <a:spcAft>
                <a:spcPts val="600"/>
              </a:spcAft>
              <a:buFont typeface="+mj-lt"/>
              <a:buAutoNum type="arabicPeriod"/>
            </a:pPr>
            <a:r>
              <a:rPr lang="el-GR" sz="2400" dirty="0">
                <a:latin typeface="Calibri" panose="020F0502020204030204" pitchFamily="34" charset="0"/>
              </a:rPr>
              <a:t>Οι άνθρωποι τελικά </a:t>
            </a:r>
            <a:r>
              <a:rPr lang="el-GR" sz="2400" b="1" dirty="0">
                <a:latin typeface="Calibri" panose="020F0502020204030204" pitchFamily="34" charset="0"/>
              </a:rPr>
              <a:t>σταματάνε</a:t>
            </a:r>
            <a:r>
              <a:rPr lang="el-GR" sz="2400" dirty="0">
                <a:latin typeface="Calibri" panose="020F0502020204030204" pitchFamily="34" charset="0"/>
              </a:rPr>
              <a:t> να κάνουν πράγματα που δεν έχουν ούτε </a:t>
            </a:r>
            <a:r>
              <a:rPr lang="el-GR" sz="2400" dirty="0" err="1">
                <a:latin typeface="Calibri" panose="020F0502020204030204" pitchFamily="34" charset="0"/>
              </a:rPr>
              <a:t>επιβραβευτικά</a:t>
            </a:r>
            <a:r>
              <a:rPr lang="el-GR" sz="2400" dirty="0">
                <a:latin typeface="Calibri" panose="020F0502020204030204" pitchFamily="34" charset="0"/>
              </a:rPr>
              <a:t> αποτελέσματα, ούτε επιφέρουν τιμωρία (</a:t>
            </a:r>
            <a:r>
              <a:rPr lang="en-US" sz="2400" dirty="0">
                <a:latin typeface="Calibri" panose="020F0502020204030204" pitchFamily="34" charset="0"/>
              </a:rPr>
              <a:t>Jewell</a:t>
            </a:r>
            <a:r>
              <a:rPr lang="el-GR" sz="2400" dirty="0">
                <a:latin typeface="Calibri" panose="020F0502020204030204" pitchFamily="34" charset="0"/>
              </a:rPr>
              <a:t>, 1998).</a:t>
            </a:r>
            <a:endParaRPr lang="en-US" sz="2400" dirty="0">
              <a:latin typeface="Calibri" panose="020F0502020204030204" pitchFamily="34" charset="0"/>
            </a:endParaRPr>
          </a:p>
        </p:txBody>
      </p:sp>
    </p:spTree>
    <p:extLst>
      <p:ext uri="{BB962C8B-B14F-4D97-AF65-F5344CB8AC3E}">
        <p14:creationId xmlns:p14="http://schemas.microsoft.com/office/powerpoint/2010/main" val="3200371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7499176" cy="867544"/>
          </a:xfrm>
        </p:spPr>
        <p:txBody>
          <a:bodyPr>
            <a:normAutofit/>
          </a:bodyPr>
          <a:lstStyle/>
          <a:p>
            <a:r>
              <a:rPr lang="el-GR" b="1" dirty="0" err="1">
                <a:latin typeface="Calibri" panose="020F0502020204030204" pitchFamily="34" charset="0"/>
                <a:cs typeface="Calibri" panose="020F0502020204030204" pitchFamily="34" charset="0"/>
              </a:rPr>
              <a:t>Υποκινηση</a:t>
            </a:r>
            <a:r>
              <a:rPr lang="el-GR" b="1" dirty="0">
                <a:latin typeface="Calibri" panose="020F0502020204030204" pitchFamily="34" charset="0"/>
                <a:cs typeface="Calibri" panose="020F0502020204030204" pitchFamily="34" charset="0"/>
              </a:rPr>
              <a:t> στον </a:t>
            </a:r>
            <a:r>
              <a:rPr lang="el-GR" b="1" dirty="0" err="1">
                <a:latin typeface="Calibri" panose="020F0502020204030204" pitchFamily="34" charset="0"/>
                <a:cs typeface="Calibri" panose="020F0502020204030204" pitchFamily="34" charset="0"/>
              </a:rPr>
              <a:t>χωρο</a:t>
            </a:r>
            <a:r>
              <a:rPr lang="el-GR" b="1" dirty="0">
                <a:latin typeface="Calibri" panose="020F0502020204030204" pitchFamily="34" charset="0"/>
                <a:cs typeface="Calibri" panose="020F0502020204030204" pitchFamily="34" charset="0"/>
              </a:rPr>
              <a:t> </a:t>
            </a:r>
            <a:r>
              <a:rPr lang="el-GR" b="1" dirty="0" err="1">
                <a:latin typeface="Calibri" panose="020F0502020204030204" pitchFamily="34" charset="0"/>
                <a:cs typeface="Calibri" panose="020F0502020204030204" pitchFamily="34" charset="0"/>
              </a:rPr>
              <a:t>εργασιασ</a:t>
            </a:r>
            <a:endParaRPr lang="el-GR" b="1"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BF5DB5B6-2E5B-4D86-9D93-3F383DC7F742}"/>
              </a:ext>
            </a:extLst>
          </p:cNvPr>
          <p:cNvSpPr txBox="1"/>
          <p:nvPr/>
        </p:nvSpPr>
        <p:spPr>
          <a:xfrm>
            <a:off x="719572" y="1772816"/>
            <a:ext cx="7704856" cy="4955203"/>
          </a:xfrm>
          <a:prstGeom prst="rect">
            <a:avLst/>
          </a:prstGeom>
          <a:noFill/>
        </p:spPr>
        <p:txBody>
          <a:bodyPr wrap="square">
            <a:spAutoFit/>
          </a:bodyPr>
          <a:lstStyle/>
          <a:p>
            <a:pPr marL="139065" marR="95885" algn="just">
              <a:lnSpc>
                <a:spcPct val="150000"/>
              </a:lnSpc>
              <a:spcBef>
                <a:spcPts val="600"/>
              </a:spcBef>
              <a:spcAft>
                <a:spcPts val="600"/>
              </a:spcAft>
            </a:pPr>
            <a:r>
              <a:rPr lang="el-GR" sz="2400" dirty="0">
                <a:effectLst/>
                <a:latin typeface="Calibri" panose="020F0502020204030204" pitchFamily="34" charset="0"/>
                <a:ea typeface="Calibri" panose="020F0502020204030204" pitchFamily="34" charset="0"/>
                <a:cs typeface="Times New Roman" panose="02020603050405020304" pitchFamily="18" charset="0"/>
              </a:rPr>
              <a:t>Η υποκίνηση στον χώρο εργασίας είναι το αποτέλεσμα της συνάρτησης </a:t>
            </a:r>
            <a:r>
              <a:rPr lang="el-GR" sz="2400" b="1" dirty="0">
                <a:effectLst/>
                <a:latin typeface="Calibri" panose="020F0502020204030204" pitchFamily="34" charset="0"/>
                <a:ea typeface="Calibri" panose="020F0502020204030204" pitchFamily="34" charset="0"/>
                <a:cs typeface="Times New Roman" panose="02020603050405020304" pitchFamily="18" charset="0"/>
              </a:rPr>
              <a:t>Ε = Κ + Δ + Π</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139065" marR="95885" algn="just">
              <a:lnSpc>
                <a:spcPct val="150000"/>
              </a:lnSpc>
              <a:spcBef>
                <a:spcPts val="600"/>
              </a:spcBef>
              <a:spcAft>
                <a:spcPts val="600"/>
              </a:spcAft>
            </a:pPr>
            <a:r>
              <a:rPr lang="el-GR" sz="2400" dirty="0">
                <a:effectLst/>
                <a:latin typeface="Calibri" panose="020F0502020204030204" pitchFamily="34" charset="0"/>
                <a:ea typeface="Calibri" panose="020F0502020204030204" pitchFamily="34" charset="0"/>
                <a:cs typeface="Times New Roman" panose="02020603050405020304" pitchFamily="18" charset="0"/>
              </a:rPr>
              <a:t>όπου Ε = επίδοση, Κ = κίνητρα, Δ = δυνατότητα και Π = περιβάλλον. Η επίτευξη, δηλαδή, υψηλών επιπέδων επίδοσης απαιτεί έναν εργαζόμενο που:</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914400" lvl="1" indent="-457200" algn="just">
              <a:spcBef>
                <a:spcPts val="600"/>
              </a:spcBef>
              <a:spcAft>
                <a:spcPts val="600"/>
              </a:spcAft>
              <a:buFont typeface="+mj-lt"/>
              <a:buAutoNum type="arabicPeriod"/>
            </a:pPr>
            <a:r>
              <a:rPr lang="el-GR" sz="2400" dirty="0">
                <a:effectLst/>
                <a:latin typeface="Calibri" panose="020F0502020204030204" pitchFamily="34" charset="0"/>
                <a:ea typeface="Calibri" panose="020F0502020204030204" pitchFamily="34" charset="0"/>
                <a:cs typeface="Times New Roman" panose="02020603050405020304" pitchFamily="18" charset="0"/>
              </a:rPr>
              <a:t>να θέλει να κάνει τη δουλειά (κίνητρα),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914400" lvl="1" indent="-457200" algn="just">
              <a:spcBef>
                <a:spcPts val="600"/>
              </a:spcBef>
              <a:spcAft>
                <a:spcPts val="600"/>
              </a:spcAft>
              <a:buFont typeface="+mj-lt"/>
              <a:buAutoNum type="arabicPeriod"/>
            </a:pPr>
            <a:r>
              <a:rPr lang="el-GR" sz="2400" dirty="0">
                <a:effectLst/>
                <a:latin typeface="Calibri" panose="020F0502020204030204" pitchFamily="34" charset="0"/>
                <a:ea typeface="Calibri" panose="020F0502020204030204" pitchFamily="34" charset="0"/>
                <a:cs typeface="Times New Roman" panose="02020603050405020304" pitchFamily="18" charset="0"/>
              </a:rPr>
              <a:t>να μπορεί να κάνει τη δουλειά (δυνατότητα) και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914400" lvl="1" indent="-457200">
              <a:spcBef>
                <a:spcPts val="600"/>
              </a:spcBef>
              <a:spcAft>
                <a:spcPts val="600"/>
              </a:spcAft>
              <a:buFont typeface="+mj-lt"/>
              <a:buAutoNum type="arabicPeriod"/>
            </a:pPr>
            <a:r>
              <a:rPr lang="el-GR" sz="2400" dirty="0">
                <a:effectLst/>
                <a:latin typeface="Calibri" panose="020F0502020204030204" pitchFamily="34" charset="0"/>
                <a:ea typeface="Calibri" panose="020F0502020204030204" pitchFamily="34" charset="0"/>
                <a:cs typeface="Times New Roman" panose="02020603050405020304" pitchFamily="18" charset="0"/>
              </a:rPr>
              <a:t>να έχει και τα απαραίτητα υλικά και πόρους (περιβάλλον)</a:t>
            </a:r>
            <a:endParaRPr lang="en-US" sz="2400" dirty="0">
              <a:latin typeface="Calibri" panose="020F0502020204030204" pitchFamily="34" charset="0"/>
            </a:endParaRPr>
          </a:p>
        </p:txBody>
      </p:sp>
    </p:spTree>
    <p:extLst>
      <p:ext uri="{BB962C8B-B14F-4D97-AF65-F5344CB8AC3E}">
        <p14:creationId xmlns:p14="http://schemas.microsoft.com/office/powerpoint/2010/main" val="2123623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7499176" cy="867544"/>
          </a:xfrm>
        </p:spPr>
        <p:txBody>
          <a:bodyPr>
            <a:normAutofit/>
          </a:bodyPr>
          <a:lstStyle/>
          <a:p>
            <a:r>
              <a:rPr lang="el-GR" b="1" dirty="0">
                <a:latin typeface="Calibri" panose="020F0502020204030204" pitchFamily="34" charset="0"/>
                <a:cs typeface="Calibri" panose="020F0502020204030204" pitchFamily="34" charset="0"/>
              </a:rPr>
              <a:t>ΣΥΖΗΤΗΣΗ ΣΕ ΟΜΑΔΕΣ</a:t>
            </a:r>
          </a:p>
        </p:txBody>
      </p:sp>
      <p:sp>
        <p:nvSpPr>
          <p:cNvPr id="5" name="TextBox 4">
            <a:extLst>
              <a:ext uri="{FF2B5EF4-FFF2-40B4-BE49-F238E27FC236}">
                <a16:creationId xmlns:a16="http://schemas.microsoft.com/office/drawing/2014/main" id="{BF5DB5B6-2E5B-4D86-9D93-3F383DC7F742}"/>
              </a:ext>
            </a:extLst>
          </p:cNvPr>
          <p:cNvSpPr txBox="1"/>
          <p:nvPr/>
        </p:nvSpPr>
        <p:spPr>
          <a:xfrm>
            <a:off x="719572" y="1772816"/>
            <a:ext cx="7704856" cy="4220835"/>
          </a:xfrm>
          <a:prstGeom prst="rect">
            <a:avLst/>
          </a:prstGeom>
          <a:noFill/>
        </p:spPr>
        <p:txBody>
          <a:bodyPr wrap="square">
            <a:spAutoFit/>
          </a:bodyPr>
          <a:lstStyle/>
          <a:p>
            <a:pPr marL="139065" marR="95885" algn="just">
              <a:lnSpc>
                <a:spcPct val="150000"/>
              </a:lnSpc>
              <a:spcBef>
                <a:spcPts val="600"/>
              </a:spcBef>
              <a:spcAft>
                <a:spcPts val="600"/>
              </a:spcAft>
            </a:pPr>
            <a:r>
              <a:rPr lang="el-GR" sz="2400" dirty="0">
                <a:latin typeface="Calibri" panose="020F0502020204030204" pitchFamily="34" charset="0"/>
                <a:ea typeface="Calibri" panose="020F0502020204030204" pitchFamily="34" charset="0"/>
                <a:cs typeface="Times New Roman" panose="02020603050405020304" pitchFamily="18" charset="0"/>
              </a:rPr>
              <a:t>Δείτε το βίντεο του </a:t>
            </a:r>
            <a:r>
              <a:rPr lang="en-US" sz="2400" dirty="0">
                <a:latin typeface="Calibri" panose="020F0502020204030204" pitchFamily="34" charset="0"/>
                <a:ea typeface="Calibri" panose="020F0502020204030204" pitchFamily="34" charset="0"/>
                <a:cs typeface="Times New Roman" panose="02020603050405020304" pitchFamily="18" charset="0"/>
              </a:rPr>
              <a:t>Simon Sinek</a:t>
            </a:r>
            <a:r>
              <a:rPr lang="el-GR" sz="2400" dirty="0">
                <a:latin typeface="Calibri" panose="020F0502020204030204" pitchFamily="34" charset="0"/>
                <a:ea typeface="Calibri" panose="020F0502020204030204" pitchFamily="34" charset="0"/>
                <a:cs typeface="Times New Roman" panose="02020603050405020304" pitchFamily="18" charset="0"/>
              </a:rPr>
              <a:t> με τίτλο ‘Πώς οι σπουδαίοι ηγέτες εμπνέουν για δράση’ και προετοιμαστείτε να συζητήσουμε τη σημασία του μεγάλου ‘γιατί’.</a:t>
            </a:r>
          </a:p>
          <a:p>
            <a:pPr marL="139065" marR="95885" algn="just">
              <a:lnSpc>
                <a:spcPct val="150000"/>
              </a:lnSpc>
              <a:spcBef>
                <a:spcPts val="600"/>
              </a:spcBef>
              <a:spcAft>
                <a:spcPts val="600"/>
              </a:spcAft>
            </a:pP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139065" marR="95885" algn="just">
              <a:lnSpc>
                <a:spcPct val="150000"/>
              </a:lnSpc>
              <a:spcBef>
                <a:spcPts val="600"/>
              </a:spcBef>
              <a:spcAft>
                <a:spcPts val="6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rPr>
              <a:t>https://www.ted.com/talks/simon_sinek_how_great_leaders_inspire_action?language=el</a:t>
            </a:r>
            <a:r>
              <a:rPr lang="el-GR" sz="2400" dirty="0">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66827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88640"/>
            <a:ext cx="5791200" cy="1083568"/>
          </a:xfrm>
        </p:spPr>
        <p:txBody>
          <a:bodyPr/>
          <a:lstStyle/>
          <a:p>
            <a:r>
              <a:rPr lang="el-GR" b="1" dirty="0" err="1">
                <a:latin typeface="Calibri" panose="020F0502020204030204" pitchFamily="34" charset="0"/>
                <a:cs typeface="Calibri" panose="020F0502020204030204" pitchFamily="34" charset="0"/>
              </a:rPr>
              <a:t>ΠεριεχΟμενα</a:t>
            </a:r>
            <a:endParaRPr lang="el-GR" b="1" dirty="0">
              <a:latin typeface="Calibri" panose="020F0502020204030204" pitchFamily="34" charset="0"/>
              <a:cs typeface="Calibri" panose="020F0502020204030204" pitchFamily="34" charset="0"/>
            </a:endParaRPr>
          </a:p>
        </p:txBody>
      </p:sp>
      <p:sp>
        <p:nvSpPr>
          <p:cNvPr id="3" name="Θέση περιεχομένου 2"/>
          <p:cNvSpPr>
            <a:spLocks noGrp="1"/>
          </p:cNvSpPr>
          <p:nvPr>
            <p:ph idx="1"/>
          </p:nvPr>
        </p:nvSpPr>
        <p:spPr>
          <a:xfrm>
            <a:off x="323528" y="1412776"/>
            <a:ext cx="7620000" cy="4916760"/>
          </a:xfrm>
        </p:spPr>
        <p:txBody>
          <a:bodyPr>
            <a:noAutofit/>
          </a:bodyPr>
          <a:lstStyle/>
          <a:p>
            <a:pPr marL="342900" indent="-342900">
              <a:lnSpc>
                <a:spcPct val="150000"/>
              </a:lnSpc>
              <a:buFont typeface="Arial" panose="020B0604020202020204" pitchFamily="34" charset="0"/>
              <a:buChar char="•"/>
            </a:pPr>
            <a:r>
              <a:rPr lang="en-US" sz="2400" b="0" dirty="0">
                <a:latin typeface="Calibri" panose="020F0502020204030204" pitchFamily="34" charset="0"/>
                <a:cs typeface="Calibri" panose="020F0502020204030204" pitchFamily="34" charset="0"/>
              </a:rPr>
              <a:t>Check in</a:t>
            </a:r>
            <a:r>
              <a:rPr lang="el-GR" sz="2400" b="0" dirty="0">
                <a:latin typeface="Calibri" panose="020F0502020204030204" pitchFamily="34" charset="0"/>
                <a:cs typeface="Calibri" panose="020F0502020204030204" pitchFamily="34" charset="0"/>
              </a:rPr>
              <a:t> </a:t>
            </a:r>
          </a:p>
          <a:p>
            <a:pPr marL="342900" marR="95885" lvl="0" indent="-342900">
              <a:lnSpc>
                <a:spcPct val="150000"/>
              </a:lnSpc>
              <a:buFont typeface="Arial" panose="020B0604020202020204" pitchFamily="34" charset="0"/>
              <a:buChar char="•"/>
            </a:pPr>
            <a:r>
              <a:rPr lang="el-GR" sz="2400" b="0" dirty="0">
                <a:latin typeface="Calibri" panose="020F0502020204030204" pitchFamily="34" charset="0"/>
                <a:cs typeface="Calibri" panose="020F0502020204030204" pitchFamily="34" charset="0"/>
              </a:rPr>
              <a:t>Προσεγγίσεις Παρακίνησης</a:t>
            </a:r>
            <a:endParaRPr lang="en-US" sz="2400" b="0" dirty="0">
              <a:latin typeface="Calibri" panose="020F0502020204030204" pitchFamily="34" charset="0"/>
              <a:cs typeface="Calibri" panose="020F0502020204030204" pitchFamily="34" charset="0"/>
            </a:endParaRPr>
          </a:p>
          <a:p>
            <a:pPr marL="342900" marR="95885" lvl="0" indent="-342900">
              <a:lnSpc>
                <a:spcPct val="150000"/>
              </a:lnSpc>
              <a:buFont typeface="Arial" panose="020B0604020202020204" pitchFamily="34" charset="0"/>
              <a:buChar char="•"/>
            </a:pPr>
            <a:r>
              <a:rPr lang="el-GR" sz="2400" b="0" dirty="0">
                <a:latin typeface="Calibri" panose="020F0502020204030204" pitchFamily="34" charset="0"/>
                <a:cs typeface="Calibri" panose="020F0502020204030204" pitchFamily="34" charset="0"/>
              </a:rPr>
              <a:t>Ενίσχυση</a:t>
            </a:r>
            <a:endParaRPr lang="en-US" sz="2400" b="0" dirty="0">
              <a:latin typeface="Calibri" panose="020F0502020204030204" pitchFamily="34" charset="0"/>
              <a:cs typeface="Calibri" panose="020F0502020204030204" pitchFamily="34" charset="0"/>
            </a:endParaRPr>
          </a:p>
          <a:p>
            <a:pPr marL="342900" marR="95885" lvl="0" indent="-342900">
              <a:lnSpc>
                <a:spcPct val="150000"/>
              </a:lnSpc>
              <a:buFont typeface="Arial" panose="020B0604020202020204" pitchFamily="34" charset="0"/>
              <a:buChar char="•"/>
            </a:pPr>
            <a:r>
              <a:rPr lang="el-GR" sz="2400" b="0" dirty="0">
                <a:latin typeface="Calibri" panose="020F0502020204030204" pitchFamily="34" charset="0"/>
                <a:cs typeface="Calibri" panose="020F0502020204030204" pitchFamily="34" charset="0"/>
              </a:rPr>
              <a:t>Ιεράρχηση κινήτρων</a:t>
            </a:r>
            <a:endParaRPr lang="en-US" sz="2400" b="0" dirty="0">
              <a:latin typeface="Calibri" panose="020F0502020204030204" pitchFamily="34" charset="0"/>
              <a:cs typeface="Calibri" panose="020F0502020204030204" pitchFamily="34" charset="0"/>
            </a:endParaRPr>
          </a:p>
          <a:p>
            <a:pPr marL="342900" marR="95885" lvl="0" indent="-342900">
              <a:lnSpc>
                <a:spcPct val="150000"/>
              </a:lnSpc>
              <a:buFont typeface="Arial" panose="020B0604020202020204" pitchFamily="34" charset="0"/>
              <a:buChar char="•"/>
            </a:pPr>
            <a:r>
              <a:rPr lang="el-GR" sz="2400" b="0" dirty="0">
                <a:latin typeface="Calibri" panose="020F0502020204030204" pitchFamily="34" charset="0"/>
                <a:cs typeface="Calibri" panose="020F0502020204030204" pitchFamily="34" charset="0"/>
              </a:rPr>
              <a:t>Προσδοκία</a:t>
            </a:r>
            <a:endParaRPr lang="en-US" sz="2400" b="0" dirty="0">
              <a:latin typeface="Calibri" panose="020F0502020204030204" pitchFamily="34" charset="0"/>
              <a:cs typeface="Calibri" panose="020F0502020204030204" pitchFamily="34" charset="0"/>
            </a:endParaRPr>
          </a:p>
          <a:p>
            <a:pPr marL="342900" marR="95885" lvl="0" indent="-342900">
              <a:lnSpc>
                <a:spcPct val="150000"/>
              </a:lnSpc>
              <a:buFont typeface="Arial" panose="020B0604020202020204" pitchFamily="34" charset="0"/>
              <a:buChar char="•"/>
            </a:pPr>
            <a:r>
              <a:rPr lang="el-GR" sz="2400" b="0" dirty="0">
                <a:latin typeface="Calibri" panose="020F0502020204030204" pitchFamily="34" charset="0"/>
                <a:cs typeface="Calibri" panose="020F0502020204030204" pitchFamily="34" charset="0"/>
              </a:rPr>
              <a:t>Δικαιοσύνη</a:t>
            </a:r>
            <a:endParaRPr lang="en-US" sz="2400" b="0" dirty="0">
              <a:latin typeface="Calibri" panose="020F0502020204030204" pitchFamily="34" charset="0"/>
              <a:cs typeface="Calibri" panose="020F0502020204030204" pitchFamily="34" charset="0"/>
            </a:endParaRPr>
          </a:p>
          <a:p>
            <a:pPr marL="342900" marR="95885" lvl="0" indent="-342900">
              <a:lnSpc>
                <a:spcPct val="150000"/>
              </a:lnSpc>
              <a:buFont typeface="Arial" panose="020B0604020202020204" pitchFamily="34" charset="0"/>
              <a:buChar char="•"/>
            </a:pPr>
            <a:r>
              <a:rPr lang="el-GR" sz="2400" b="0" dirty="0">
                <a:latin typeface="Calibri" panose="020F0502020204030204" pitchFamily="34" charset="0"/>
                <a:cs typeface="Calibri" panose="020F0502020204030204" pitchFamily="34" charset="0"/>
              </a:rPr>
              <a:t>Ενδογενείς αμοιβές</a:t>
            </a:r>
            <a:endParaRPr lang="en-US" sz="2400" b="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l-GR" sz="2400" b="0" dirty="0">
              <a:latin typeface="Calibri" panose="020F0502020204030204" pitchFamily="34" charset="0"/>
              <a:cs typeface="Calibri" panose="020F0502020204030204" pitchFamily="34" charset="0"/>
            </a:endParaRPr>
          </a:p>
        </p:txBody>
      </p:sp>
      <p:pic>
        <p:nvPicPr>
          <p:cNvPr id="2050" name="Picture 2" descr="Image result for conten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8744" y="3464672"/>
            <a:ext cx="2226568" cy="2800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2361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404664"/>
            <a:ext cx="5791200" cy="964114"/>
          </a:xfrm>
        </p:spPr>
        <p:txBody>
          <a:bodyPr/>
          <a:lstStyle/>
          <a:p>
            <a:r>
              <a:rPr lang="el-GR" b="1" dirty="0">
                <a:latin typeface="Calibri" panose="020F0502020204030204" pitchFamily="34" charset="0"/>
                <a:cs typeface="Calibri" panose="020F0502020204030204" pitchFamily="34" charset="0"/>
              </a:rPr>
              <a:t>ΕΙΣΑΓΩΓΗ</a:t>
            </a:r>
          </a:p>
        </p:txBody>
      </p:sp>
      <p:sp>
        <p:nvSpPr>
          <p:cNvPr id="3" name="Θέση περιεχομένου 2"/>
          <p:cNvSpPr>
            <a:spLocks noGrp="1"/>
          </p:cNvSpPr>
          <p:nvPr>
            <p:ph idx="1"/>
          </p:nvPr>
        </p:nvSpPr>
        <p:spPr>
          <a:xfrm>
            <a:off x="457200" y="1752600"/>
            <a:ext cx="8579296" cy="4700736"/>
          </a:xfrm>
        </p:spPr>
        <p:txBody>
          <a:bodyPr>
            <a:noAutofit/>
          </a:bodyPr>
          <a:lstStyle/>
          <a:p>
            <a:pPr marL="139065" marR="95885" algn="just">
              <a:spcBef>
                <a:spcPts val="600"/>
              </a:spcBef>
              <a:spcAft>
                <a:spcPts val="600"/>
              </a:spcAft>
            </a:pPr>
            <a:r>
              <a:rPr lang="el-GR" sz="2400" b="0" dirty="0">
                <a:effectLst/>
                <a:latin typeface="Calibri" panose="020F0502020204030204" pitchFamily="34" charset="0"/>
                <a:ea typeface="Calibri" panose="020F0502020204030204" pitchFamily="34" charset="0"/>
                <a:cs typeface="Calibri" panose="020F0502020204030204" pitchFamily="34" charset="0"/>
              </a:rPr>
              <a:t>Ένα από τα βασικότερα θέματα που αντιμετωπίζουν τα διευθυντικά στελέχη ενός δημόσιου οργανισμού είναι η δημιουργία ή ο εντοπισμός των κατάλληλων παρακινητικών μηχανισμών για τις υφιστάμενες και τους υφισταμένους τους με σκοπό</a:t>
            </a:r>
            <a:r>
              <a:rPr lang="en-US" sz="2400" b="0" dirty="0">
                <a:latin typeface="Calibri" panose="020F0502020204030204" pitchFamily="34" charset="0"/>
                <a:ea typeface="Calibri" panose="020F0502020204030204" pitchFamily="34" charset="0"/>
                <a:cs typeface="Calibri" panose="020F0502020204030204" pitchFamily="34" charset="0"/>
              </a:rPr>
              <a:t>:</a:t>
            </a:r>
          </a:p>
          <a:p>
            <a:pPr marL="481965" marR="95885" indent="-342900" algn="just">
              <a:spcBef>
                <a:spcPts val="600"/>
              </a:spcBef>
              <a:spcAft>
                <a:spcPts val="600"/>
              </a:spcAft>
              <a:buFont typeface="Arial" panose="020B0604020202020204" pitchFamily="34" charset="0"/>
              <a:buChar char="•"/>
            </a:pPr>
            <a:r>
              <a:rPr lang="el-GR" sz="2400" b="0" dirty="0">
                <a:effectLst/>
                <a:latin typeface="Calibri" panose="020F0502020204030204" pitchFamily="34" charset="0"/>
                <a:ea typeface="Calibri" panose="020F0502020204030204" pitchFamily="34" charset="0"/>
                <a:cs typeface="Calibri" panose="020F0502020204030204" pitchFamily="34" charset="0"/>
              </a:rPr>
              <a:t>την αύξηση της παραγωγικότητας ή/και της αποτελεσματικότητάς τους, </a:t>
            </a:r>
            <a:endParaRPr lang="en-US" sz="2400" b="0" dirty="0">
              <a:effectLst/>
              <a:latin typeface="Calibri" panose="020F0502020204030204" pitchFamily="34" charset="0"/>
              <a:ea typeface="Calibri" panose="020F0502020204030204" pitchFamily="34" charset="0"/>
              <a:cs typeface="Calibri" panose="020F0502020204030204" pitchFamily="34" charset="0"/>
            </a:endParaRPr>
          </a:p>
          <a:p>
            <a:pPr marL="481965" marR="95885" indent="-342900" algn="just">
              <a:spcBef>
                <a:spcPts val="600"/>
              </a:spcBef>
              <a:spcAft>
                <a:spcPts val="600"/>
              </a:spcAft>
              <a:buFont typeface="Arial" panose="020B0604020202020204" pitchFamily="34" charset="0"/>
              <a:buChar char="•"/>
            </a:pPr>
            <a:r>
              <a:rPr lang="el-GR" sz="2400" b="0" dirty="0">
                <a:effectLst/>
                <a:latin typeface="Calibri" panose="020F0502020204030204" pitchFamily="34" charset="0"/>
                <a:ea typeface="Calibri" panose="020F0502020204030204" pitchFamily="34" charset="0"/>
                <a:cs typeface="Calibri" panose="020F0502020204030204" pitchFamily="34" charset="0"/>
              </a:rPr>
              <a:t>την ανάπτυξη ομαδικότητας και του αισθήματος ανάληψης πρωτοβουλιών και γενικότερα </a:t>
            </a:r>
            <a:endParaRPr lang="en-US" sz="2400" b="0" dirty="0">
              <a:effectLst/>
              <a:latin typeface="Calibri" panose="020F0502020204030204" pitchFamily="34" charset="0"/>
              <a:ea typeface="Calibri" panose="020F0502020204030204" pitchFamily="34" charset="0"/>
              <a:cs typeface="Calibri" panose="020F0502020204030204" pitchFamily="34" charset="0"/>
            </a:endParaRPr>
          </a:p>
          <a:p>
            <a:pPr marL="481965" marR="95885" indent="-342900" algn="just">
              <a:spcBef>
                <a:spcPts val="600"/>
              </a:spcBef>
              <a:spcAft>
                <a:spcPts val="600"/>
              </a:spcAft>
              <a:buFont typeface="Arial" panose="020B0604020202020204" pitchFamily="34" charset="0"/>
              <a:buChar char="•"/>
            </a:pPr>
            <a:r>
              <a:rPr lang="el-GR" sz="2400" b="0" dirty="0">
                <a:effectLst/>
                <a:latin typeface="Calibri" panose="020F0502020204030204" pitchFamily="34" charset="0"/>
                <a:ea typeface="Calibri" panose="020F0502020204030204" pitchFamily="34" charset="0"/>
                <a:cs typeface="Calibri" panose="020F0502020204030204" pitchFamily="34" charset="0"/>
              </a:rPr>
              <a:t>την όσο το δυνατόν μεγαλύτερη ενεργοποίηση και προσήλωσή τους προς τον σκοπό και την αποστολή του οργανισμού.</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5257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7499176" cy="867544"/>
          </a:xfrm>
        </p:spPr>
        <p:txBody>
          <a:bodyPr/>
          <a:lstStyle/>
          <a:p>
            <a:r>
              <a:rPr lang="el-GR" b="1" dirty="0" err="1">
                <a:latin typeface="Calibri" panose="020F0502020204030204" pitchFamily="34" charset="0"/>
                <a:cs typeface="Calibri" panose="020F0502020204030204" pitchFamily="34" charset="0"/>
              </a:rPr>
              <a:t>ΠροσδοκΩμενα</a:t>
            </a:r>
            <a:r>
              <a:rPr lang="el-GR" b="1" dirty="0">
                <a:latin typeface="Calibri" panose="020F0502020204030204" pitchFamily="34" charset="0"/>
                <a:cs typeface="Calibri" panose="020F0502020204030204" pitchFamily="34" charset="0"/>
              </a:rPr>
              <a:t> </a:t>
            </a:r>
            <a:r>
              <a:rPr lang="el-GR" b="1" dirty="0" err="1">
                <a:latin typeface="Calibri" panose="020F0502020204030204" pitchFamily="34" charset="0"/>
                <a:cs typeface="Calibri" panose="020F0502020204030204" pitchFamily="34" charset="0"/>
              </a:rPr>
              <a:t>ΑποτελΕσματα</a:t>
            </a:r>
            <a:endParaRPr lang="el-GR" b="1" dirty="0">
              <a:latin typeface="Calibri" panose="020F0502020204030204" pitchFamily="34" charset="0"/>
              <a:cs typeface="Calibri" panose="020F0502020204030204" pitchFamily="34" charset="0"/>
            </a:endParaRPr>
          </a:p>
        </p:txBody>
      </p:sp>
      <p:sp>
        <p:nvSpPr>
          <p:cNvPr id="3" name="Θέση περιεχομένου 2"/>
          <p:cNvSpPr>
            <a:spLocks noGrp="1"/>
          </p:cNvSpPr>
          <p:nvPr>
            <p:ph idx="1"/>
          </p:nvPr>
        </p:nvSpPr>
        <p:spPr>
          <a:xfrm>
            <a:off x="457200" y="1752600"/>
            <a:ext cx="8363272" cy="4988768"/>
          </a:xfrm>
        </p:spPr>
        <p:txBody>
          <a:bodyPr>
            <a:noAutofit/>
          </a:bodyPr>
          <a:lstStyle/>
          <a:p>
            <a:pPr marL="0" indent="0">
              <a:spcBef>
                <a:spcPts val="600"/>
              </a:spcBef>
              <a:buNone/>
            </a:pPr>
            <a:r>
              <a:rPr lang="el-GR" sz="2400" b="0" dirty="0">
                <a:latin typeface="Calibri" panose="020F0502020204030204" pitchFamily="34" charset="0"/>
                <a:cs typeface="Calibri" panose="020F0502020204030204" pitchFamily="34" charset="0"/>
              </a:rPr>
              <a:t>Με την ολοκλήρωση της Ενότητας οι σπουδαστές / σπουδάστριες αναμένεται να:</a:t>
            </a:r>
          </a:p>
          <a:p>
            <a:pPr marL="342900" marR="95885" indent="-342900" algn="just">
              <a:spcBef>
                <a:spcPts val="600"/>
              </a:spcBef>
              <a:buFont typeface="Wingdings" panose="05000000000000000000" pitchFamily="2" charset="2"/>
              <a:buChar char=""/>
            </a:pPr>
            <a:r>
              <a:rPr lang="el-GR" sz="2400" b="0" spc="-5" dirty="0">
                <a:latin typeface="Calibri" panose="020F0502020204030204" pitchFamily="34" charset="0"/>
                <a:cs typeface="Calibri" panose="020F0502020204030204" pitchFamily="34" charset="0"/>
              </a:rPr>
              <a:t>Αναγνωρίζουν και να κατανοούν σημαντικές θεωρίες κινήτρων,</a:t>
            </a:r>
            <a:endParaRPr lang="en-US" sz="2400" b="0" spc="-5" dirty="0">
              <a:latin typeface="Calibri" panose="020F0502020204030204" pitchFamily="34" charset="0"/>
              <a:cs typeface="Calibri" panose="020F0502020204030204" pitchFamily="34" charset="0"/>
            </a:endParaRPr>
          </a:p>
          <a:p>
            <a:pPr marL="342900" marR="95885" indent="-342900" algn="just">
              <a:spcBef>
                <a:spcPts val="600"/>
              </a:spcBef>
              <a:buFont typeface="Wingdings" panose="05000000000000000000" pitchFamily="2" charset="2"/>
              <a:buChar char=""/>
            </a:pPr>
            <a:r>
              <a:rPr lang="el-GR" sz="2400" b="0" spc="-5" dirty="0">
                <a:latin typeface="Calibri" panose="020F0502020204030204" pitchFamily="34" charset="0"/>
                <a:cs typeface="Calibri" panose="020F0502020204030204" pitchFamily="34" charset="0"/>
              </a:rPr>
              <a:t>δίνουν ορισμό για την υποκίνηση στο πλαίσιο ενός οργανισμού και εντός του εργασιακού περιβάλλοντος,</a:t>
            </a:r>
            <a:endParaRPr lang="en-US" sz="2400" b="0" spc="-5" dirty="0">
              <a:latin typeface="Calibri" panose="020F0502020204030204" pitchFamily="34" charset="0"/>
              <a:cs typeface="Calibri" panose="020F0502020204030204" pitchFamily="34" charset="0"/>
            </a:endParaRPr>
          </a:p>
          <a:p>
            <a:pPr marL="342900" marR="95885" indent="-342900" algn="just">
              <a:spcBef>
                <a:spcPts val="600"/>
              </a:spcBef>
              <a:buFont typeface="Wingdings" panose="05000000000000000000" pitchFamily="2" charset="2"/>
              <a:buChar char=""/>
            </a:pPr>
            <a:r>
              <a:rPr lang="el-GR" sz="2400" b="0" spc="-5" dirty="0">
                <a:latin typeface="Calibri" panose="020F0502020204030204" pitchFamily="34" charset="0"/>
                <a:cs typeface="Calibri" panose="020F0502020204030204" pitchFamily="34" charset="0"/>
              </a:rPr>
              <a:t>ιεραρχούν τη σπουδαιότητα των κινήτρων σε ατομικό επίπεδο,</a:t>
            </a:r>
            <a:endParaRPr lang="en-US" sz="2400" b="0" spc="-5" dirty="0">
              <a:latin typeface="Calibri" panose="020F0502020204030204" pitchFamily="34" charset="0"/>
              <a:cs typeface="Calibri" panose="020F0502020204030204" pitchFamily="34" charset="0"/>
            </a:endParaRPr>
          </a:p>
          <a:p>
            <a:pPr marL="342900" marR="95885" indent="-342900" algn="just">
              <a:spcBef>
                <a:spcPts val="600"/>
              </a:spcBef>
              <a:buFont typeface="Wingdings" panose="05000000000000000000" pitchFamily="2" charset="2"/>
              <a:buChar char=""/>
            </a:pPr>
            <a:r>
              <a:rPr lang="el-GR" sz="2400" b="0" spc="-5" dirty="0">
                <a:latin typeface="Calibri" panose="020F0502020204030204" pitchFamily="34" charset="0"/>
                <a:cs typeface="Calibri" panose="020F0502020204030204" pitchFamily="34" charset="0"/>
              </a:rPr>
              <a:t>περιγράφουν τη σχέση της υποκίνησης με την απόδοση</a:t>
            </a:r>
            <a:r>
              <a:rPr lang="en-US" sz="2400" b="0" spc="-5"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896792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7499176" cy="867544"/>
          </a:xfrm>
        </p:spPr>
        <p:txBody>
          <a:bodyPr/>
          <a:lstStyle/>
          <a:p>
            <a:r>
              <a:rPr lang="el-GR" b="1" dirty="0">
                <a:latin typeface="Calibri" panose="020F0502020204030204" pitchFamily="34" charset="0"/>
                <a:cs typeface="Calibri" panose="020F0502020204030204" pitchFamily="34" charset="0"/>
              </a:rPr>
              <a:t>ΚΙΝΗΤΡΑ &amp; ΥΠΟΚΙΝΗΣΗ</a:t>
            </a:r>
          </a:p>
        </p:txBody>
      </p:sp>
      <p:sp>
        <p:nvSpPr>
          <p:cNvPr id="3" name="Θέση περιεχομένου 2"/>
          <p:cNvSpPr>
            <a:spLocks noGrp="1"/>
          </p:cNvSpPr>
          <p:nvPr>
            <p:ph idx="1"/>
          </p:nvPr>
        </p:nvSpPr>
        <p:spPr>
          <a:xfrm>
            <a:off x="457200" y="1752600"/>
            <a:ext cx="8363272" cy="4988768"/>
          </a:xfrm>
        </p:spPr>
        <p:txBody>
          <a:bodyPr>
            <a:noAutofit/>
          </a:bodyPr>
          <a:lstStyle/>
          <a:p>
            <a:pPr marL="0" indent="0">
              <a:spcBef>
                <a:spcPts val="600"/>
              </a:spcBef>
              <a:buNone/>
            </a:pPr>
            <a:r>
              <a:rPr lang="el-GR" sz="2400" dirty="0">
                <a:latin typeface="Calibri" panose="020F0502020204030204" pitchFamily="34" charset="0"/>
                <a:ea typeface="Times New Roman" panose="02020603050405020304" pitchFamily="18" charset="0"/>
              </a:rPr>
              <a:t>Κίνητρα</a:t>
            </a:r>
          </a:p>
          <a:p>
            <a:pPr marL="0" indent="0">
              <a:spcBef>
                <a:spcPts val="600"/>
              </a:spcBef>
              <a:buNone/>
            </a:pPr>
            <a:r>
              <a:rPr lang="el-GR" sz="2400" b="0" dirty="0">
                <a:effectLst/>
                <a:latin typeface="Calibri" panose="020F0502020204030204" pitchFamily="34" charset="0"/>
                <a:ea typeface="Times New Roman" panose="02020603050405020304" pitchFamily="18" charset="0"/>
              </a:rPr>
              <a:t>οι διάφορες δυνάμεις που παράγουν, κατευθύνουν ή διατηρούν μια προσπάθεια σχετικά με τη συμπεριφορά ενός ατόμου ονομάζονται κίνητρα (</a:t>
            </a:r>
            <a:r>
              <a:rPr lang="el-GR" sz="2400" b="0" dirty="0" err="1">
                <a:effectLst/>
                <a:latin typeface="Calibri" panose="020F0502020204030204" pitchFamily="34" charset="0"/>
                <a:ea typeface="Times New Roman" panose="02020603050405020304" pitchFamily="18" charset="0"/>
              </a:rPr>
              <a:t>Jewell</a:t>
            </a:r>
            <a:r>
              <a:rPr lang="el-GR" sz="2400" b="0" dirty="0">
                <a:effectLst/>
                <a:latin typeface="Calibri" panose="020F0502020204030204" pitchFamily="34" charset="0"/>
                <a:ea typeface="Times New Roman" panose="02020603050405020304" pitchFamily="18" charset="0"/>
              </a:rPr>
              <a:t>, 1998).</a:t>
            </a:r>
          </a:p>
          <a:p>
            <a:pPr marL="0" indent="0">
              <a:spcBef>
                <a:spcPts val="600"/>
              </a:spcBef>
              <a:buNone/>
            </a:pPr>
            <a:r>
              <a:rPr lang="el-GR" sz="2400" b="0" dirty="0">
                <a:effectLst/>
                <a:latin typeface="Calibri" panose="020F0502020204030204" pitchFamily="34" charset="0"/>
                <a:ea typeface="Times New Roman" panose="02020603050405020304" pitchFamily="18" charset="0"/>
              </a:rPr>
              <a:t> </a:t>
            </a:r>
          </a:p>
          <a:p>
            <a:pPr marL="0" indent="0">
              <a:spcBef>
                <a:spcPts val="600"/>
              </a:spcBef>
              <a:buNone/>
            </a:pPr>
            <a:r>
              <a:rPr lang="el-GR" sz="2400" dirty="0">
                <a:latin typeface="Calibri" panose="020F0502020204030204" pitchFamily="34" charset="0"/>
                <a:ea typeface="Times New Roman" panose="02020603050405020304" pitchFamily="18" charset="0"/>
              </a:rPr>
              <a:t>Υποκίνηση</a:t>
            </a:r>
          </a:p>
          <a:p>
            <a:pPr marL="0" indent="0">
              <a:spcBef>
                <a:spcPts val="600"/>
              </a:spcBef>
              <a:buNone/>
            </a:pPr>
            <a:r>
              <a:rPr lang="el-GR" sz="2400" b="0" dirty="0">
                <a:effectLst/>
                <a:latin typeface="Calibri" panose="020F0502020204030204" pitchFamily="34" charset="0"/>
                <a:ea typeface="Times New Roman" panose="02020603050405020304" pitchFamily="18" charset="0"/>
              </a:rPr>
              <a:t>Ειδικά στον εργασιακό χώρο, η υποκίνηση θεωρείται ότι αποτελεί ένα σύνολο από ενεργητικές δυνάμεις, οι οποίες μπορεί να προέρχονται από το ίδιο το άτομο ή από το περιβάλλον του και καθορίζουν τη στάση του απέναντι στην εργασία (</a:t>
            </a:r>
            <a:r>
              <a:rPr lang="el-GR" sz="2400" b="0" dirty="0" err="1">
                <a:effectLst/>
                <a:latin typeface="Calibri" panose="020F0502020204030204" pitchFamily="34" charset="0"/>
                <a:ea typeface="Times New Roman" panose="02020603050405020304" pitchFamily="18" charset="0"/>
              </a:rPr>
              <a:t>Pinder</a:t>
            </a:r>
            <a:r>
              <a:rPr lang="el-GR" sz="2400" b="0" dirty="0">
                <a:effectLst/>
                <a:latin typeface="Calibri" panose="020F0502020204030204" pitchFamily="34" charset="0"/>
                <a:ea typeface="Times New Roman" panose="02020603050405020304" pitchFamily="18" charset="0"/>
              </a:rPr>
              <a:t>, 1984)</a:t>
            </a:r>
            <a:endParaRPr lang="en-US" sz="2400" b="0" spc="-5"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99790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7499176" cy="867544"/>
          </a:xfrm>
        </p:spPr>
        <p:txBody>
          <a:bodyPr/>
          <a:lstStyle/>
          <a:p>
            <a:r>
              <a:rPr lang="el-GR" b="1" dirty="0">
                <a:latin typeface="Calibri" panose="020F0502020204030204" pitchFamily="34" charset="0"/>
                <a:cs typeface="Calibri" panose="020F0502020204030204" pitchFamily="34" charset="0"/>
              </a:rPr>
              <a:t>ΑΝΑΓΚΕΣ &amp; ΚΙΝΗΤΡΑ</a:t>
            </a:r>
          </a:p>
        </p:txBody>
      </p:sp>
      <p:sp>
        <p:nvSpPr>
          <p:cNvPr id="3" name="Θέση περιεχομένου 2"/>
          <p:cNvSpPr>
            <a:spLocks noGrp="1"/>
          </p:cNvSpPr>
          <p:nvPr>
            <p:ph idx="1"/>
          </p:nvPr>
        </p:nvSpPr>
        <p:spPr>
          <a:xfrm>
            <a:off x="457200" y="1752600"/>
            <a:ext cx="8363272" cy="4988768"/>
          </a:xfrm>
        </p:spPr>
        <p:txBody>
          <a:bodyPr>
            <a:noAutofit/>
          </a:bodyPr>
          <a:lstStyle/>
          <a:p>
            <a:pPr marL="342900" indent="-342900">
              <a:lnSpc>
                <a:spcPct val="150000"/>
              </a:lnSpc>
              <a:spcBef>
                <a:spcPts val="600"/>
              </a:spcBef>
              <a:buFont typeface="Arial" panose="020B0604020202020204" pitchFamily="34" charset="0"/>
              <a:buChar char="•"/>
            </a:pPr>
            <a:r>
              <a:rPr lang="el-GR" sz="2400" b="0" dirty="0">
                <a:latin typeface="Calibri" panose="020F0502020204030204" pitchFamily="34" charset="0"/>
                <a:ea typeface="Times New Roman" panose="02020603050405020304" pitchFamily="18" charset="0"/>
              </a:rPr>
              <a:t>Τ</a:t>
            </a:r>
            <a:r>
              <a:rPr lang="el-GR" sz="2400" b="0" dirty="0">
                <a:effectLst/>
                <a:latin typeface="Calibri" panose="020F0502020204030204" pitchFamily="34" charset="0"/>
                <a:ea typeface="Times New Roman" panose="02020603050405020304" pitchFamily="18" charset="0"/>
              </a:rPr>
              <a:t>α </a:t>
            </a:r>
            <a:r>
              <a:rPr lang="el-GR" sz="2400" dirty="0">
                <a:effectLst/>
                <a:latin typeface="Calibri" panose="020F0502020204030204" pitchFamily="34" charset="0"/>
                <a:ea typeface="Times New Roman" panose="02020603050405020304" pitchFamily="18" charset="0"/>
              </a:rPr>
              <a:t>κίνητρα</a:t>
            </a:r>
            <a:r>
              <a:rPr lang="el-GR" sz="2400" b="0" dirty="0">
                <a:effectLst/>
                <a:latin typeface="Calibri" panose="020F0502020204030204" pitchFamily="34" charset="0"/>
                <a:ea typeface="Times New Roman" panose="02020603050405020304" pitchFamily="18" charset="0"/>
              </a:rPr>
              <a:t> στην πραγματικότητα δημιουργούνται ή μάλλον καλύτερα γεννώνται αυτόματα, μόλις προκύψει η κάλυψη κάποιας ανάγκης. </a:t>
            </a:r>
          </a:p>
          <a:p>
            <a:pPr marL="342900" indent="-342900">
              <a:lnSpc>
                <a:spcPct val="150000"/>
              </a:lnSpc>
              <a:spcBef>
                <a:spcPts val="600"/>
              </a:spcBef>
              <a:buFont typeface="Arial" panose="020B0604020202020204" pitchFamily="34" charset="0"/>
              <a:buChar char="•"/>
            </a:pPr>
            <a:r>
              <a:rPr lang="el-GR" sz="2400" b="0" dirty="0">
                <a:effectLst/>
                <a:latin typeface="Calibri" panose="020F0502020204030204" pitchFamily="34" charset="0"/>
                <a:ea typeface="Times New Roman" panose="02020603050405020304" pitchFamily="18" charset="0"/>
              </a:rPr>
              <a:t>Καθώς οι </a:t>
            </a:r>
            <a:r>
              <a:rPr lang="el-GR" sz="2400" dirty="0">
                <a:effectLst/>
                <a:latin typeface="Calibri" panose="020F0502020204030204" pitchFamily="34" charset="0"/>
                <a:ea typeface="Times New Roman" panose="02020603050405020304" pitchFamily="18" charset="0"/>
              </a:rPr>
              <a:t>ανάγκες</a:t>
            </a:r>
            <a:r>
              <a:rPr lang="el-GR" sz="2400" b="0" dirty="0">
                <a:effectLst/>
                <a:latin typeface="Calibri" panose="020F0502020204030204" pitchFamily="34" charset="0"/>
                <a:ea typeface="Times New Roman" panose="02020603050405020304" pitchFamily="18" charset="0"/>
              </a:rPr>
              <a:t> διαφέρουν μεταξύ τους (επιβίωση, αναγνώριση </a:t>
            </a:r>
            <a:r>
              <a:rPr lang="el-GR" sz="2400" b="0" dirty="0" err="1">
                <a:effectLst/>
                <a:latin typeface="Calibri" panose="020F0502020204030204" pitchFamily="34" charset="0"/>
                <a:ea typeface="Times New Roman" panose="02020603050405020304" pitchFamily="18" charset="0"/>
              </a:rPr>
              <a:t>κτλ</a:t>
            </a:r>
            <a:r>
              <a:rPr lang="el-GR" sz="2400" b="0" dirty="0">
                <a:effectLst/>
                <a:latin typeface="Calibri" panose="020F0502020204030204" pitchFamily="34" charset="0"/>
                <a:ea typeface="Times New Roman" panose="02020603050405020304" pitchFamily="18" charset="0"/>
              </a:rPr>
              <a:t>), έτσι και τα κίνητρα μπορεί να είναι έμφυτα ή και επίκτητα, φυσιολογικά, βιολογικά και ψυχολογικά. </a:t>
            </a:r>
            <a:endParaRPr lang="en-US" sz="2400" b="0" spc="-5"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15070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7499176" cy="867544"/>
          </a:xfrm>
        </p:spPr>
        <p:txBody>
          <a:bodyPr/>
          <a:lstStyle/>
          <a:p>
            <a:r>
              <a:rPr lang="el-GR" b="1" dirty="0">
                <a:latin typeface="Calibri" panose="020F0502020204030204" pitchFamily="34" charset="0"/>
                <a:cs typeface="Calibri" panose="020F0502020204030204" pitchFamily="34" charset="0"/>
              </a:rPr>
              <a:t>ΜΕΛΕΤΗ ΠΕΡΙΠΤΩΣΗΣ</a:t>
            </a:r>
          </a:p>
        </p:txBody>
      </p:sp>
      <p:sp>
        <p:nvSpPr>
          <p:cNvPr id="3" name="Θέση περιεχομένου 2"/>
          <p:cNvSpPr>
            <a:spLocks noGrp="1"/>
          </p:cNvSpPr>
          <p:nvPr>
            <p:ph idx="1"/>
          </p:nvPr>
        </p:nvSpPr>
        <p:spPr>
          <a:xfrm>
            <a:off x="390364" y="1484784"/>
            <a:ext cx="8363272" cy="4988768"/>
          </a:xfrm>
        </p:spPr>
        <p:txBody>
          <a:bodyPr>
            <a:noAutofit/>
          </a:bodyPr>
          <a:lstStyle/>
          <a:p>
            <a:pPr marL="0" marR="0" algn="just">
              <a:spcBef>
                <a:spcPts val="600"/>
              </a:spcBef>
              <a:spcAft>
                <a:spcPts val="600"/>
              </a:spcAft>
            </a:pPr>
            <a:r>
              <a:rPr lang="el-GR" b="0" dirty="0">
                <a:solidFill>
                  <a:srgbClr val="000000"/>
                </a:solidFill>
                <a:effectLst/>
                <a:latin typeface="Calibri" panose="020F0502020204030204" pitchFamily="34" charset="0"/>
                <a:ea typeface="CenturyGothic"/>
                <a:cs typeface="CenturyGothic"/>
              </a:rPr>
              <a:t>Ο Γιάννης είναι 30 ετών, υπάλληλος με τέσσερα μόλις χρόνια προϋπηρεσία στον δημόσιο τομέα. Πρόσφατα, έχει μετακομίσει στην Αθήνα από την επαρχία, καθώς προετοιμάζεται για τον γάμο του με τη σύντροφό του, η οποία παραμένει άνεργη εδώ και 12 μήνες. Ο Γιάννης είναι ιδιαίτερα ανήσυχος με τις περικοπές που έχουν γίνει στον δημόσιο τομέα και ακόμα περισσότερο με τη συζήτηση για την κινητικότητα των υπαλλήλων που είναι αορίστου χρόνου. </a:t>
            </a:r>
            <a:endParaRPr lang="en-US"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600"/>
              </a:spcBef>
              <a:spcAft>
                <a:spcPts val="600"/>
              </a:spcAft>
            </a:pPr>
            <a:r>
              <a:rPr lang="el-GR" b="0" dirty="0">
                <a:solidFill>
                  <a:srgbClr val="000000"/>
                </a:solidFill>
                <a:effectLst/>
                <a:latin typeface="Calibri" panose="020F0502020204030204" pitchFamily="34" charset="0"/>
                <a:ea typeface="CenturyGothic"/>
                <a:cs typeface="CenturyGothic"/>
              </a:rPr>
              <a:t>Δεκαπέντε χρόνια αργότερα βρίσκουν τον Γιάννη και τη γυναίκα του να έχουν μια όμορφη οικογένεια, να έχουν ξεπεράσει τις οικονομικές δυσκολίες και να έχουν τακτοποιήσει τη ζωή τους. Ο Γιάννης είναι ήδη Τμηματάρχης στο τμήμα του, έχει καλύτερες αποδοχές και μπροστά του έχει την ευκαιρία προαγωγής σε Διευθυντή στην υπηρεσία του. Μάλιστα, έχει ήδη ξεκινήσει την παρακολούθηση ενός μεταπτυχιακού προγράμματος στη Διοίκηση Ανθρώπινων Πόρων, ώστε να αποκτήσει πρόσθετες γνώσεις και προσόντα και να διεκδικήσει τη νέα θέση.</a:t>
            </a:r>
            <a:endParaRPr lang="en-US"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600"/>
              </a:spcBef>
              <a:spcAft>
                <a:spcPts val="600"/>
              </a:spcAft>
            </a:pPr>
            <a:r>
              <a:rPr lang="el-GR" dirty="0">
                <a:solidFill>
                  <a:srgbClr val="000000"/>
                </a:solidFill>
                <a:effectLst/>
                <a:latin typeface="Calibri" panose="020F0502020204030204" pitchFamily="34" charset="0"/>
                <a:ea typeface="CenturyGothic"/>
                <a:cs typeface="CenturyGothic"/>
              </a:rPr>
              <a:t>Μπορείτε να διακρίνετε διαφορετικά κίνητρα σε κάθε φάση της ζωής του Γιάννη και πώς αυτά συνδέονται με τις ανάγκες του κάθε φορά;</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6278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7499176" cy="867544"/>
          </a:xfrm>
        </p:spPr>
        <p:txBody>
          <a:bodyPr>
            <a:normAutofit fontScale="90000"/>
          </a:bodyPr>
          <a:lstStyle/>
          <a:p>
            <a:r>
              <a:rPr lang="el-GR" b="1" dirty="0">
                <a:latin typeface="Calibri" panose="020F0502020204030204" pitchFamily="34" charset="0"/>
                <a:cs typeface="Calibri" panose="020F0502020204030204" pitchFamily="34" charset="0"/>
              </a:rPr>
              <a:t>ΒΑΣΙΚΕΣ ΠΡΟΣΕΓΓΙΣΕΙΣ: Η ΙΕΡΑΡΧΗΣΗ ΤΩΝ ΑΝΑΓΚΩΝ</a:t>
            </a:r>
          </a:p>
        </p:txBody>
      </p:sp>
      <p:pic>
        <p:nvPicPr>
          <p:cNvPr id="1026" name="Picture 2" descr="Ποιες οι ανάγκες των ηλικιωμένων σύμφωνα με την πυραμίδα του Maslow">
            <a:extLst>
              <a:ext uri="{FF2B5EF4-FFF2-40B4-BE49-F238E27FC236}">
                <a16:creationId xmlns:a16="http://schemas.microsoft.com/office/drawing/2014/main" id="{85E47AA8-279C-42A3-B237-C69FD79765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809328"/>
            <a:ext cx="6096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3115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7499176" cy="867544"/>
          </a:xfrm>
        </p:spPr>
        <p:txBody>
          <a:bodyPr>
            <a:normAutofit/>
          </a:bodyPr>
          <a:lstStyle/>
          <a:p>
            <a:r>
              <a:rPr lang="el-GR" b="1" dirty="0">
                <a:latin typeface="Calibri" panose="020F0502020204030204" pitchFamily="34" charset="0"/>
                <a:cs typeface="Calibri" panose="020F0502020204030204" pitchFamily="34" charset="0"/>
              </a:rPr>
              <a:t>ΒΑΣΙΚΕΣ ΠΡΟΣΕΓΓΙΣΕΙΣ</a:t>
            </a:r>
          </a:p>
        </p:txBody>
      </p:sp>
      <p:sp>
        <p:nvSpPr>
          <p:cNvPr id="5" name="TextBox 4">
            <a:extLst>
              <a:ext uri="{FF2B5EF4-FFF2-40B4-BE49-F238E27FC236}">
                <a16:creationId xmlns:a16="http://schemas.microsoft.com/office/drawing/2014/main" id="{BF5DB5B6-2E5B-4D86-9D93-3F383DC7F742}"/>
              </a:ext>
            </a:extLst>
          </p:cNvPr>
          <p:cNvSpPr txBox="1"/>
          <p:nvPr/>
        </p:nvSpPr>
        <p:spPr>
          <a:xfrm>
            <a:off x="395536" y="1988840"/>
            <a:ext cx="8280920" cy="4124206"/>
          </a:xfrm>
          <a:prstGeom prst="rect">
            <a:avLst/>
          </a:prstGeom>
          <a:noFill/>
        </p:spPr>
        <p:txBody>
          <a:bodyPr wrap="square">
            <a:spAutoFit/>
          </a:bodyPr>
          <a:lstStyle/>
          <a:p>
            <a:pPr marL="342900" marR="0" lvl="0" indent="-342900">
              <a:spcBef>
                <a:spcPts val="600"/>
              </a:spcBef>
              <a:spcAft>
                <a:spcPts val="600"/>
              </a:spcAft>
              <a:buFont typeface="Arial" panose="020B0604020202020204" pitchFamily="34" charset="0"/>
              <a:buChar char="•"/>
            </a:pPr>
            <a:r>
              <a:rPr lang="en-US" sz="2400" b="1" dirty="0" err="1">
                <a:latin typeface="Calibri" panose="020F0502020204030204" pitchFamily="34" charset="0"/>
              </a:rPr>
              <a:t>Θεωρί</a:t>
            </a:r>
            <a:r>
              <a:rPr lang="en-US" sz="2400" b="1" dirty="0">
                <a:latin typeface="Calibri" panose="020F0502020204030204" pitchFamily="34" charset="0"/>
              </a:rPr>
              <a:t>α δύο Παραγόντων του Herzberg</a:t>
            </a:r>
            <a:br>
              <a:rPr lang="el-GR" sz="2400" dirty="0">
                <a:latin typeface="Calibri" panose="020F0502020204030204" pitchFamily="34" charset="0"/>
              </a:rPr>
            </a:br>
            <a:r>
              <a:rPr lang="el-GR" sz="2400" dirty="0">
                <a:latin typeface="Calibri" panose="020F0502020204030204" pitchFamily="34" charset="0"/>
              </a:rPr>
              <a:t>Υγιεινή και παρακίνηση &gt; ικανοποίηση ή δυσαρέσκεια</a:t>
            </a:r>
          </a:p>
          <a:p>
            <a:pPr marL="342900" indent="-342900">
              <a:spcBef>
                <a:spcPts val="600"/>
              </a:spcBef>
              <a:spcAft>
                <a:spcPts val="600"/>
              </a:spcAft>
              <a:buFont typeface="Arial" panose="020B0604020202020204" pitchFamily="34" charset="0"/>
              <a:buChar char="•"/>
            </a:pPr>
            <a:r>
              <a:rPr lang="en-US" sz="2400" b="1" dirty="0" err="1">
                <a:latin typeface="Calibri" panose="020F0502020204030204" pitchFamily="34" charset="0"/>
              </a:rPr>
              <a:t>Θεωρί</a:t>
            </a:r>
            <a:r>
              <a:rPr lang="en-US" sz="2400" b="1" dirty="0">
                <a:latin typeface="Calibri" panose="020F0502020204030204" pitchFamily="34" charset="0"/>
              </a:rPr>
              <a:t>α της Δικαιοσύνης </a:t>
            </a:r>
            <a:br>
              <a:rPr lang="el-GR" sz="2400" b="1" dirty="0">
                <a:latin typeface="Calibri" panose="020F0502020204030204" pitchFamily="34" charset="0"/>
              </a:rPr>
            </a:br>
            <a:r>
              <a:rPr lang="el-GR" sz="2400" dirty="0">
                <a:latin typeface="Calibri" panose="020F0502020204030204" pitchFamily="34" charset="0"/>
              </a:rPr>
              <a:t>Απολαβές / συνεισφορά μου </a:t>
            </a:r>
            <a:r>
              <a:rPr lang="en-US" sz="2400" dirty="0">
                <a:latin typeface="Calibri" panose="020F0502020204030204" pitchFamily="34" charset="0"/>
              </a:rPr>
              <a:t>vs </a:t>
            </a:r>
            <a:r>
              <a:rPr lang="el-GR" sz="2400" dirty="0">
                <a:latin typeface="Calibri" panose="020F0502020204030204" pitchFamily="34" charset="0"/>
              </a:rPr>
              <a:t>Απολαβές / συνεισφορά των άλλων</a:t>
            </a:r>
          </a:p>
          <a:p>
            <a:pPr marL="342900" marR="0" lvl="0" indent="-342900">
              <a:spcBef>
                <a:spcPts val="600"/>
              </a:spcBef>
              <a:spcAft>
                <a:spcPts val="600"/>
              </a:spcAft>
              <a:buFont typeface="Arial" panose="020B0604020202020204" pitchFamily="34" charset="0"/>
              <a:buChar char="•"/>
            </a:pPr>
            <a:r>
              <a:rPr lang="en-US" sz="2400" b="1" dirty="0" err="1">
                <a:latin typeface="Calibri" panose="020F0502020204030204" pitchFamily="34" charset="0"/>
              </a:rPr>
              <a:t>Θεωρί</a:t>
            </a:r>
            <a:r>
              <a:rPr lang="en-US" sz="2400" b="1" dirty="0">
                <a:latin typeface="Calibri" panose="020F0502020204030204" pitchFamily="34" charset="0"/>
              </a:rPr>
              <a:t>α της Προσδοκίας του Vroom</a:t>
            </a:r>
            <a:br>
              <a:rPr lang="el-GR" sz="2400" b="1" dirty="0">
                <a:latin typeface="Calibri" panose="020F0502020204030204" pitchFamily="34" charset="0"/>
              </a:rPr>
            </a:br>
            <a:r>
              <a:rPr lang="el-GR" sz="2400" dirty="0">
                <a:latin typeface="Calibri" panose="020F0502020204030204" pitchFamily="34" charset="0"/>
              </a:rPr>
              <a:t>Δυνατότητα παρακίνησης των ατόμων ανάλογα με το βαθμό επιθυμίας τους για κάτι και την πιθανότητα ότι μπορούν να το αποκτήσουν.</a:t>
            </a:r>
            <a:endParaRPr lang="en-US" sz="2400" dirty="0">
              <a:latin typeface="Calibri" panose="020F0502020204030204" pitchFamily="34" charset="0"/>
            </a:endParaRPr>
          </a:p>
          <a:p>
            <a:pPr marL="342900" marR="0" lvl="0" indent="-342900" algn="just">
              <a:spcBef>
                <a:spcPts val="600"/>
              </a:spcBef>
              <a:spcAft>
                <a:spcPts val="600"/>
              </a:spcAft>
              <a:buFont typeface="Wingdings" panose="05000000000000000000" pitchFamily="2" charset="2"/>
              <a:buChar char=""/>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64097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αραίτητο">
  <a:themeElements>
    <a:clrScheme name="Απαραίτητο">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Απαραίτητο">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παραίτητο">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4818</TotalTime>
  <Words>725</Words>
  <Application>Microsoft Office PowerPoint</Application>
  <PresentationFormat>On-screen Show (4:3)</PresentationFormat>
  <Paragraphs>55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Black</vt:lpstr>
      <vt:lpstr>Calibri</vt:lpstr>
      <vt:lpstr>Wingdings</vt:lpstr>
      <vt:lpstr>Απαραίτητο</vt:lpstr>
      <vt:lpstr>Εθνικη σχολη δημοσιασ διοικησησ &amp; αυτοδιοικησησ κζ’ εκπαιδευτικη σειρα</vt:lpstr>
      <vt:lpstr>ΠεριεχΟμενα</vt:lpstr>
      <vt:lpstr>ΕΙΣΑΓΩΓΗ</vt:lpstr>
      <vt:lpstr>ΠροσδοκΩμενα ΑποτελΕσματα</vt:lpstr>
      <vt:lpstr>ΚΙΝΗΤΡΑ &amp; ΥΠΟΚΙΝΗΣΗ</vt:lpstr>
      <vt:lpstr>ΑΝΑΓΚΕΣ &amp; ΚΙΝΗΤΡΑ</vt:lpstr>
      <vt:lpstr>ΜΕΛΕΤΗ ΠΕΡΙΠΤΩΣΗΣ</vt:lpstr>
      <vt:lpstr>ΒΑΣΙΚΕΣ ΠΡΟΣΕΓΓΙΣΕΙΣ: Η ΙΕΡΑΡΧΗΣΗ ΤΩΝ ΑΝΑΓΚΩΝ</vt:lpstr>
      <vt:lpstr>ΒΑΣΙΚΕΣ ΠΡΟΣΕΓΓΙΣΕΙΣ</vt:lpstr>
      <vt:lpstr>ΒΑΣΙΚΕΣ ΠΡΟΣΕΓΓΙΣΕΙΣ: ενισχυση των κινητρων εργασιασ</vt:lpstr>
      <vt:lpstr>Υποκινηση στον χωρο εργασιασ</vt:lpstr>
      <vt:lpstr>ΣΥΖΗΤΗΣΗ ΣΕ ΟΜΑΔΕΣ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Δεξιοτητητεσ  συνεργασιασ  /  ομαδικησ  εργασιασ</dc:title>
  <dc:creator>Manos Pavlakis</dc:creator>
  <cp:lastModifiedBy>Manos Pavlakis</cp:lastModifiedBy>
  <cp:revision>123</cp:revision>
  <dcterms:created xsi:type="dcterms:W3CDTF">2017-10-12T11:31:28Z</dcterms:created>
  <dcterms:modified xsi:type="dcterms:W3CDTF">2021-06-16T05:34:22Z</dcterms:modified>
</cp:coreProperties>
</file>