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7"/>
  </p:notesMasterIdLst>
  <p:sldIdLst>
    <p:sldId id="256" r:id="rId2"/>
    <p:sldId id="257" r:id="rId3"/>
    <p:sldId id="258" r:id="rId4"/>
    <p:sldId id="266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36" autoAdjust="0"/>
  </p:normalViewPr>
  <p:slideViewPr>
    <p:cSldViewPr>
      <p:cViewPr>
        <p:scale>
          <a:sx n="60" d="100"/>
          <a:sy n="60" d="100"/>
        </p:scale>
        <p:origin x="81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EDF2A-E763-4647-835A-8688456ED8C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623E9-7F70-49F3-9E4F-F99DD9F511A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54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49156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5546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1220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0547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4519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2228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32756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5751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98464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66534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5623E9-7F70-49F3-9E4F-F99DD9F511A7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5513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μια εικόνα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80F73CB-D7AC-4A5E-B2E2-561B624E0069}" type="datetimeFigureOut">
              <a:rPr lang="el-GR" smtClean="0"/>
              <a:t>2/6/2021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94D5980F-2BDA-40E7-AED3-EC39CD404B05}" type="slidenum">
              <a:rPr lang="el-GR" smtClean="0"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Εθνικη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σχολη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δημοσιασ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διοικησησ</a:t>
            </a:r>
            <a: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el-GR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αυτοδιοικησησ</a:t>
            </a:r>
            <a:br>
              <a:rPr lang="el-GR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κζ</a:t>
            </a:r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’ </a:t>
            </a:r>
            <a:r>
              <a:rPr lang="el-G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εκπαιδευτικη</a:t>
            </a:r>
            <a:r>
              <a:rPr lang="el-GR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σειρα</a:t>
            </a:r>
            <a:endParaRPr lang="el-G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87524" y="4365104"/>
            <a:ext cx="8568952" cy="1828800"/>
          </a:xfrm>
        </p:spPr>
        <p:txBody>
          <a:bodyPr>
            <a:normAutofit/>
          </a:bodyPr>
          <a:lstStyle/>
          <a:p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Οργανωσιακη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συμπεριφορα</a:t>
            </a: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el-GR" sz="2400" b="1" dirty="0" err="1">
                <a:latin typeface="Calibri" panose="020F0502020204030204" pitchFamily="34" charset="0"/>
                <a:cs typeface="Calibri" panose="020F0502020204030204" pitchFamily="34" charset="0"/>
              </a:rPr>
              <a:t>ηγεσια</a:t>
            </a:r>
            <a:endParaRPr lang="el-G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Προσεγγισεισ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διαχειρισησ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ανθρωπινου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δυναμικου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συμπεριφορα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/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προγραμματισμοσ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9828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ΟΡΓΑΝΩΣΙΑΚΗ ΣΥΜΠΕΡΙΦΟΡΑ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7628C9-76EF-4B61-9BAD-341DFA43C2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354" y="1700808"/>
            <a:ext cx="7763292" cy="4694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269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EFBECD2-D92D-4B98-A317-1BF573D759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406" y="16605"/>
            <a:ext cx="8747187" cy="688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19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ΠΡΟΓΡΑΜΜΑΤΙΣΜΟΣ ΑΝΘΡΩΠΙΝΩΝ ΠΟΡΩΝ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457200" y="1916832"/>
            <a:ext cx="8363272" cy="3913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enturyGothic"/>
                <a:cs typeface="CenturyGothic"/>
              </a:rPr>
              <a:t>Ο σχεδιασμός του Προγραμματισμού Ανθρώπινων Πόρων χρειάζεται να απαντάει στα ερωτήματα: 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l-GR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enturyGothic"/>
                <a:cs typeface="CenturyGothic"/>
              </a:rPr>
              <a:t>πόσους ανθρώπους </a:t>
            </a:r>
            <a:r>
              <a:rPr lang="el-GR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enturyGothic"/>
                <a:cs typeface="CenturyGothic"/>
              </a:rPr>
              <a:t>χρειάζονται και</a:t>
            </a:r>
          </a:p>
          <a:p>
            <a:pPr marL="800100" lvl="1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l-GR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enturyGothic"/>
                <a:cs typeface="CenturyGothic"/>
              </a:rPr>
              <a:t>τι είδους </a:t>
            </a:r>
            <a:r>
              <a:rPr lang="el-GR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enturyGothic"/>
                <a:cs typeface="CenturyGothic"/>
              </a:rPr>
              <a:t>γνώσεις, δεξιότητες και ικανότητες </a:t>
            </a:r>
            <a:r>
              <a:rPr lang="el-GR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enturyGothic"/>
                <a:cs typeface="CenturyGothic"/>
              </a:rPr>
              <a:t>πρέπει να έχουν</a:t>
            </a:r>
          </a:p>
          <a:p>
            <a:pPr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enturyGothic"/>
                <a:cs typeface="CenturyGothic"/>
              </a:rPr>
              <a:t>ώστε να εκτελούν με επιτυχία τα καθήκοντα που τους έχουν ανατεθεί στο πλαίσιο της εργασίας τους; 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695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>
            <a:normAutofit/>
          </a:bodyPr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Διαδικασια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στον ΠΡΟΓΡΑΜΜΑΤΙΣΜΟ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95908" y="1916832"/>
            <a:ext cx="828092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marR="95885" lvl="1" indent="-342900" algn="just">
              <a:buFont typeface="+mj-lt"/>
              <a:buAutoNum type="arabicPeriod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Πρόβλεψη των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αναγκών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σε Ανθρώπινους Πόρους για ένα Οργανισμό, ώστε να ολοκληρώσει το επιχειρηματικό του πλάνο.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800100" marR="95885" lvl="1" indent="-342900" algn="just">
              <a:buFont typeface="+mj-lt"/>
              <a:buAutoNum type="arabicPeriod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Πρόβλεψη των Ανθρώπινων Πόρων που είναι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διαθέσιμοι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για να καλύψουν αυτές τις ανάγκες.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800100" marR="95885" lvl="1" indent="-342900" algn="just">
              <a:buFont typeface="+mj-lt"/>
              <a:buAutoNum type="arabicPeriod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Προσδιορισμός των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κενών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ανάμεσα στο τι χρειάζεται και τι υπάρχει διαθέσιμο και σχεδιασμός ενός πλάνου για τη στελέχωση, αξιολόγηση και ανάπτυξη με σκοπό την κάλυψη των αναγκών.</a:t>
            </a:r>
          </a:p>
          <a:p>
            <a:pPr marL="800100" marR="95885" lvl="1" indent="-342900" algn="just">
              <a:buFont typeface="+mj-lt"/>
              <a:buAutoNum type="arabicPeriod"/>
            </a:pP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Εφαρμογή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και έλεγχος των πλάνων δραστηριοτήτων Ανθρωπίνων Πόρων και τακτική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αξιολόγηση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της προόδου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311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>
            <a:normAutofit/>
          </a:bodyPr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Αναλυση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θεσησ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εργασιασ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457200" y="1700808"/>
            <a:ext cx="8291264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Ένα αποτελεσματικό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εργαλείο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, που συμβάλει στην αποφυγή προβλημάτων, όπως ασάφεια επιπέδων ευθύνης, επικάλυψης καθηκόντων κ.ά. Χρειάζεται να περιέχει τα παρακάτω:</a:t>
            </a: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Σκοπός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της συγκεκριμένης θέσης</a:t>
            </a: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Δραστηριότητες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(αρμοδιότητες, καθήκοντα) που συνδέονται με τη θέση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Το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πλαίσιο εργασίας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(ωράριο, συνθήκες)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Γνώσεις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και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εμπειρία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που απαιτούνται για τη θέση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Άλλες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δεξιότητες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και χαρακτηριστικά που απαιτούνται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Απαιτήσεις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απόδοσης</a:t>
            </a: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Σχέσεις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με άλλα μέλη του οργανισμού, όπως λογοδοσία, εξουσία, συνεργασία 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988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>
            <a:normAutofit/>
          </a:bodyPr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Ατομικη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ασκηση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457200" y="1700808"/>
            <a:ext cx="8291264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Σκεφτείτε μια θέση εργασίας (ίσως αυτή που ονειρεύεστε ότι θα έχετε μετά τις σπουδές σας). Δοκιμάστε να καταγράψετε </a:t>
            </a:r>
            <a:r>
              <a:rPr lang="el-GR" sz="2400">
                <a:solidFill>
                  <a:srgbClr val="000000"/>
                </a:solidFill>
                <a:latin typeface="Calibri" panose="020F0502020204030204" pitchFamily="34" charset="0"/>
              </a:rPr>
              <a:t>τα παρακάτω:</a:t>
            </a:r>
            <a:endParaRPr lang="el-GR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Σκοπός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της συγκεκριμένης θέσης</a:t>
            </a: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Δραστηριότητες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(αρμοδιότητες, καθήκοντα) που συνδέονται με τη θέση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Το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πλαίσιο εργασίας 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(ωράριο, συνθήκες)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Γνώσεις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και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εμπειρία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που απαιτούνται για τη θέση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Άλλες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δεξιότητες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και χαρακτηριστικά που απαιτούνται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Απαιτήσεις </a:t>
            </a: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απόδοσης</a:t>
            </a:r>
          </a:p>
          <a:p>
            <a:pPr lvl="0" indent="-342900" algn="just">
              <a:spcAft>
                <a:spcPts val="600"/>
              </a:spcAft>
              <a:buFont typeface="Times New Roman" panose="02020603050405020304" pitchFamily="18" charset="0"/>
              <a:buChar char="-"/>
            </a:pPr>
            <a:r>
              <a:rPr lang="el-GR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Σχέσεις</a:t>
            </a: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 με άλλα μέλη του οργανισμού, όπως λογοδοσία, εξουσία, συνεργασία </a:t>
            </a:r>
            <a:endParaRPr 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160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5791200" cy="1083568"/>
          </a:xfrm>
        </p:spPr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ΠεριεχΟμενα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412776"/>
            <a:ext cx="7620000" cy="491676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Εισαγωγή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Αλληλογνωριμία</a:t>
            </a:r>
            <a:endParaRPr lang="el-GR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Εκπαιδευτικό συμβόλαιο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Προσεγγίσεις Διαχείρισης Ανθρώπινου Δυναμικού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Οργανωσιακή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 Συμπεριφορά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Προγραμματισμός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Ανάλυση θέση εργασίας</a:t>
            </a:r>
          </a:p>
        </p:txBody>
      </p:sp>
      <p:pic>
        <p:nvPicPr>
          <p:cNvPr id="2050" name="Picture 2" descr="Image result for conten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284984"/>
            <a:ext cx="2226568" cy="280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361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5791200" cy="964114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ΕΙΣΑΓΩΓΗ –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ΣκοπΟΣ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752600"/>
            <a:ext cx="8003232" cy="43735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Η ανάπτυξη των ανθρώπινων πόρων μέσα από σύγχρονες και καινοτόμες μεθόδους αποτελεί θεμελιώδες στοιχείο για τη συγκρότηση αποτελεσματικής </a:t>
            </a:r>
            <a:r>
              <a:rPr lang="el-GR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οργανωσιακής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 απόδοσης στον δημόσιο τομέα, καθώς: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μπορεί να συμβάλει στην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αναθεώρηση πρακτικών 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και συμπεριφορών διοίκησης που αποδείχθηκαν αναποτελεσματικές με νέες,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που θα βασίζονται σε ένα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ενιαίο όραμα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που θα προωθούν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κίνητρα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 για τη βελτίωση της απόδοσης και κριτήρια αντικειμενικής αξιολόγησής της,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 που θα προάγουν την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ανάληψη πρωτοβουλιών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, το πνεύμα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ομαδικής συνεργασίας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 και την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επίτευξη αποτελεσμάτων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525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499176" cy="867544"/>
          </a:xfrm>
        </p:spPr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ΠροσδοκΩμενα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ΑποτελΕσματα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752600"/>
            <a:ext cx="8363272" cy="491676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Με την ολοκλήρωση της Ενότητας οι σπουδαστές / σπουδάστριες αναμένεται να:</a:t>
            </a:r>
          </a:p>
          <a:p>
            <a:pPr marL="342900" marR="95885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εξηγούν τη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σημασία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 της διαχείρισης του ανθρώπινου δυναμικού για έναν οργανισμό,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95885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αναγνωρίζουν τα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πεδία αξιοποίησης 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της διαχείρισης ανθρώπινου δυναμικού,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95885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συνδέουν τα παραπάνω πεδία με την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πραγματικότητα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 της δικής τους εργασιακής εμπειρίας,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95885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αναγνωρίζουν διαφορετικούς παράγοντες που επηρεάζουν τη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διαδικασία προγραμματισμού 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του ανθρώπινου δυναμικού,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95885" lvl="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αναφέρουν και αξιολογούν τα βασικά στοιχεία που περιλαμβάνει η 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ανάλυση εργασίας</a:t>
            </a: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79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Διαχειριση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ανθρωπινου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δυναμικου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7584" y="1628800"/>
            <a:ext cx="7558336" cy="4373563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Το σύνολο των ενεργειών, στρατηγικών και λειτουργιών που πρέπει να λάβουν χώρα σε μια επιχείρηση, ώστε αυτή να: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αποκτήσει, 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αξιοποιήσει και 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διατηρήσει ικανούς εργαζόμενους που θα εργάζονται παραγωγικά και αποτελεσματικά </a:t>
            </a:r>
          </a:p>
        </p:txBody>
      </p:sp>
    </p:spTree>
    <p:extLst>
      <p:ext uri="{BB962C8B-B14F-4D97-AF65-F5344CB8AC3E}">
        <p14:creationId xmlns:p14="http://schemas.microsoft.com/office/powerpoint/2010/main" val="166531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ΒΑΣΙΚΕΣ ΛΕΙΤΟΥΡΓΙΕΣ ΣΤΗ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Διαχειριση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ανθρωπινου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δυναμικου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7584" y="1628800"/>
            <a:ext cx="7187952" cy="4373563"/>
          </a:xfrm>
        </p:spPr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99110" algn="l"/>
              </a:tabLst>
            </a:pP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Προγρ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αμματισμός ανθρωπίνων πόρων</a:t>
            </a:r>
          </a:p>
          <a:p>
            <a:pPr marL="342900" marR="0" lvl="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99110" algn="l"/>
              </a:tabLst>
            </a:pP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Ανάλυση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θέσεων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εργ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ασίας</a:t>
            </a:r>
          </a:p>
          <a:p>
            <a:pPr marL="342900" marR="0" lvl="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99110" algn="l"/>
              </a:tabLst>
            </a:pP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Προσέλκυση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 και επ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ιλογή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 υπ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οψηφίων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99110" algn="l"/>
              </a:tabLst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Εκπαίδευση και ανάπτυξη ανθρωπίνων πόρων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99110" algn="l"/>
              </a:tabLst>
            </a:pP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Πα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ροχή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κινήτρων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99110" algn="l"/>
              </a:tabLst>
            </a:pP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Αξιολόγηση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της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 απ</a:t>
            </a: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όδοσης</a:t>
            </a:r>
            <a:endParaRPr lang="en-US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99110" algn="l"/>
              </a:tabLst>
            </a:pP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Αντ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αμοιβή εργαζομένων</a:t>
            </a:r>
          </a:p>
          <a:p>
            <a:pPr marL="342900" marR="0" lvl="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99110" algn="l"/>
              </a:tabLst>
            </a:pPr>
            <a:r>
              <a:rPr lang="en-US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Εργ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ασιακές σχέσεις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l-GR" sz="2400" b="0" dirty="0">
                <a:latin typeface="Calibri" panose="020F0502020204030204" pitchFamily="34" charset="0"/>
                <a:cs typeface="Calibri" panose="020F0502020204030204" pitchFamily="34" charset="0"/>
              </a:rPr>
              <a:t>Προστασία εργαζομένων - υγιεινή και ασφάλεια</a:t>
            </a:r>
          </a:p>
        </p:txBody>
      </p:sp>
    </p:spTree>
    <p:extLst>
      <p:ext uri="{BB962C8B-B14F-4D97-AF65-F5344CB8AC3E}">
        <p14:creationId xmlns:p14="http://schemas.microsoft.com/office/powerpoint/2010/main" val="1119437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Σημειο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κλειδι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755576" y="1916832"/>
            <a:ext cx="7259960" cy="3737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Κάτι το οποίο έχει ιδιαίτερη σημασία για εσάς είναι ότι σε συγκεντρωτικά συστήματα διοίκησης (όπως το ελληνικό) το περιεχόμενο αρκετών δραστηριοτήτων αποφασίζεται ή περιορίζεται από την κεντρική εξουσία. Με πιο απλά λόγια, η </a:t>
            </a:r>
            <a:r>
              <a:rPr lang="el-GR" sz="20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σχετική αυτονομία </a:t>
            </a:r>
            <a:r>
              <a:rPr lang="el-G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των οργανισμών και των υπηρεσιών </a:t>
            </a:r>
            <a:r>
              <a:rPr lang="el-GR" sz="20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περιορίζεται</a:t>
            </a:r>
            <a:r>
              <a:rPr lang="el-G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ως ένα βαθμό και από το γεγονός ότι δεν έχουν την απόλυτη ευθύνη για το σύνολο των δραστηριοτήτων που αφορούν τη διοίκηση του ανθρώπινου δυναμικού.</a:t>
            </a:r>
            <a:endParaRPr lang="en-US" sz="2000" i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15" descr="Image result for key">
            <a:extLst>
              <a:ext uri="{FF2B5EF4-FFF2-40B4-BE49-F238E27FC236}">
                <a16:creationId xmlns:a16="http://schemas.microsoft.com/office/drawing/2014/main" id="{0E4C1B3A-8911-4C2E-AB61-977667D1D9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0301" y="5049098"/>
            <a:ext cx="1790470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924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Σημειο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κλειδι</a:t>
            </a:r>
            <a:endParaRPr lang="el-G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755576" y="1916832"/>
            <a:ext cx="7259960" cy="3737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l-G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Κάτι το οποίο έχει ιδιαίτερη σημασία για εσάς είναι ότι σε συγκεντρωτικά συστήματα διοίκησης (όπως το ελληνικό) το περιεχόμενο αρκετών δραστηριοτήτων αποφασίζεται ή περιορίζεται από την κεντρική εξουσία. Με πιο απλά λόγια, η </a:t>
            </a:r>
            <a:r>
              <a:rPr lang="el-GR" sz="20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σχετική αυτονομία </a:t>
            </a:r>
            <a:r>
              <a:rPr lang="el-G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των οργανισμών και των υπηρεσιών </a:t>
            </a:r>
            <a:r>
              <a:rPr lang="el-GR" sz="20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περιορίζεται</a:t>
            </a:r>
            <a:r>
              <a:rPr lang="el-GR" sz="2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ως ένα βαθμό και από το γεγονός ότι δεν έχουν την απόλυτη ευθύνη για το σύνολο των δραστηριοτήτων που αφορούν τη διοίκηση του ανθρώπινου δυναμικού.</a:t>
            </a:r>
            <a:endParaRPr lang="en-US" sz="2000" i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15" descr="Image result for key">
            <a:extLst>
              <a:ext uri="{FF2B5EF4-FFF2-40B4-BE49-F238E27FC236}">
                <a16:creationId xmlns:a16="http://schemas.microsoft.com/office/drawing/2014/main" id="{0E4C1B3A-8911-4C2E-AB61-977667D1D9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0301" y="5049098"/>
            <a:ext cx="1790470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525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558336" cy="1371600"/>
          </a:xfrm>
        </p:spPr>
        <p:txBody>
          <a:bodyPr/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ΣΥΖΗΤΗΣΗ ΣΕ ΟΜΑΔΕΣ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C5C345-65ED-40B8-B599-666AA67790D4}"/>
              </a:ext>
            </a:extLst>
          </p:cNvPr>
          <p:cNvSpPr txBox="1"/>
          <p:nvPr/>
        </p:nvSpPr>
        <p:spPr>
          <a:xfrm>
            <a:off x="755576" y="1916832"/>
            <a:ext cx="7558336" cy="3359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l-GR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Ποιες από τις παραπάνω λειτουργίες που εντάσσονται στο πλαίσιο της Διαχείρισης Ανθρώπινου Δυναμικού εκτιμάτε ότι είναι πιο δύσκολο να εφαρμοστούν στην Ελληνική Δημόσια Διοίκηση;</a:t>
            </a:r>
          </a:p>
          <a:p>
            <a:pPr marL="457200" marR="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Τι εναλλακτικές δυνατότητες σκέφτεστε ότι θα μπορείτε, ως Διευθυντικά Στελέχη να αξιοποιήσετε;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903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αραίτητο">
  <a:themeElements>
    <a:clrScheme name="Απαραίτητο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Απαραίτητο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παραίτητ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4019</TotalTime>
  <Words>753</Words>
  <Application>Microsoft Office PowerPoint</Application>
  <PresentationFormat>On-screen Show (4:3)</PresentationFormat>
  <Paragraphs>86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Times New Roman</vt:lpstr>
      <vt:lpstr>Απαραίτητο</vt:lpstr>
      <vt:lpstr>Εθνικη σχολη δημοσιασ διοικησησ &amp; αυτοδιοικησησ κζ’ εκπαιδευτικη σειρα</vt:lpstr>
      <vt:lpstr>ΠεριεχΟμενα</vt:lpstr>
      <vt:lpstr>ΕΙΣΑΓΩΓΗ –ΣκοπΟΣ</vt:lpstr>
      <vt:lpstr>ΠροσδοκΩμενα ΑποτελΕσματα</vt:lpstr>
      <vt:lpstr>Διαχειριση ανθρωπινου δυναμικου</vt:lpstr>
      <vt:lpstr>ΒΑΣΙΚΕΣ ΛΕΙΤΟΥΡΓΙΕΣ ΣΤΗ Διαχειριση ανθρωπινου δυναμικου</vt:lpstr>
      <vt:lpstr>Σημειο κλειδι</vt:lpstr>
      <vt:lpstr>Σημειο κλειδι</vt:lpstr>
      <vt:lpstr>ΣΥΖΗΤΗΣΗ ΣΕ ΟΜΑΔΕΣ</vt:lpstr>
      <vt:lpstr>ΟΡΓΑΝΩΣΙΑΚΗ ΣΥΜΠΕΡΙΦΟΡΑ</vt:lpstr>
      <vt:lpstr>PowerPoint Presentation</vt:lpstr>
      <vt:lpstr>ΠΡΟΓΡΑΜΜΑΤΙΣΜΟΣ ΑΝΘΡΩΠΙΝΩΝ ΠΟΡΩΝ</vt:lpstr>
      <vt:lpstr>Διαδικασια στον ΠΡΟΓΡΑΜΜΑΤΙΣΜΟ</vt:lpstr>
      <vt:lpstr>Αναλυση θεσησ εργασιασ</vt:lpstr>
      <vt:lpstr>Ατομικη ασκηση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Δεξιοτητητεσ  συνεργασιασ  /  ομαδικησ  εργασιασ</dc:title>
  <dc:creator>Manos Pavlakis</dc:creator>
  <cp:lastModifiedBy>Manos Pavlakis</cp:lastModifiedBy>
  <cp:revision>93</cp:revision>
  <dcterms:created xsi:type="dcterms:W3CDTF">2017-10-12T11:31:28Z</dcterms:created>
  <dcterms:modified xsi:type="dcterms:W3CDTF">2021-06-02T09:04:46Z</dcterms:modified>
</cp:coreProperties>
</file>