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9" r:id="rId3"/>
    <p:sldId id="257" r:id="rId4"/>
    <p:sldId id="260" r:id="rId5"/>
    <p:sldId id="261" r:id="rId6"/>
    <p:sldId id="262" r:id="rId7"/>
    <p:sldId id="258" r:id="rId8"/>
    <p:sldId id="263" r:id="rId9"/>
    <p:sldId id="264" r:id="rId10"/>
    <p:sldId id="265" r:id="rId11"/>
    <p:sldId id="266" r:id="rId12"/>
    <p:sldId id="267" r:id="rId13"/>
    <p:sldId id="268"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037DB-74DF-4775-B990-274E7EA0FF30}" type="datetimeFigureOut">
              <a:rPr lang="el-GR" smtClean="0"/>
              <a:t>26/06/2018</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30ED7-26D5-48B5-8A2C-E9C78D59E669}" type="slidenum">
              <a:rPr lang="el-GR" smtClean="0"/>
              <a:t>‹#›</a:t>
            </a:fld>
            <a:endParaRPr lang="el-GR"/>
          </a:p>
        </p:txBody>
      </p:sp>
    </p:spTree>
    <p:extLst>
      <p:ext uri="{BB962C8B-B14F-4D97-AF65-F5344CB8AC3E}">
        <p14:creationId xmlns:p14="http://schemas.microsoft.com/office/powerpoint/2010/main" val="137887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426050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988840"/>
            <a:ext cx="77724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403648" y="3789040"/>
            <a:ext cx="64008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57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4648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4" y="19888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57200" y="2636913"/>
            <a:ext cx="4040188"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4644008" y="19888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4645025" y="2636911"/>
            <a:ext cx="4041775"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9" name="8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5" name="4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4" name="3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916832"/>
            <a:ext cx="3008313"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2708920"/>
            <a:ext cx="3008313"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7" name="6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6380112"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792288" y="1772816"/>
            <a:ext cx="6380112"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792288" y="5367338"/>
            <a:ext cx="6380112"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26/06/2018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16216" y="6056257"/>
            <a:ext cx="2183135" cy="648672"/>
          </a:xfrm>
          <a:prstGeom prst="rect">
            <a:avLst/>
          </a:prstGeom>
          <a:noFill/>
          <a:ln>
            <a:noFill/>
          </a:ln>
        </p:spPr>
      </p:pic>
      <p:sp>
        <p:nvSpPr>
          <p:cNvPr id="2" name="1 - Θέση τίτλου"/>
          <p:cNvSpPr>
            <a:spLocks noGrp="1"/>
          </p:cNvSpPr>
          <p:nvPr>
            <p:ph type="title"/>
          </p:nvPr>
        </p:nvSpPr>
        <p:spPr>
          <a:xfrm>
            <a:off x="2771799" y="274638"/>
            <a:ext cx="5915001"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2" y="1581834"/>
            <a:ext cx="8219257"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67543" y="6309320"/>
            <a:ext cx="194421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26/06/2018</a:t>
            </a:fld>
            <a:endParaRPr lang="el-GR"/>
          </a:p>
        </p:txBody>
      </p:sp>
      <p:sp>
        <p:nvSpPr>
          <p:cNvPr id="6" name="5 - Θέση αριθμού διαφάνειας"/>
          <p:cNvSpPr>
            <a:spLocks noGrp="1"/>
          </p:cNvSpPr>
          <p:nvPr>
            <p:ph type="sldNum" sz="quarter" idx="4"/>
          </p:nvPr>
        </p:nvSpPr>
        <p:spPr>
          <a:xfrm>
            <a:off x="3491880"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79798" y="308050"/>
            <a:ext cx="2088232"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132" y="2204865"/>
            <a:ext cx="7772400" cy="2088232"/>
          </a:xfrm>
        </p:spPr>
        <p:txBody>
          <a:bodyPr>
            <a:noAutofit/>
          </a:bodyPr>
          <a:lstStyle/>
          <a:p>
            <a:r>
              <a:rPr lang="el-GR" sz="3600" dirty="0"/>
              <a:t>Ειδική</a:t>
            </a:r>
            <a:r>
              <a:rPr lang="en-US" sz="3600" dirty="0"/>
              <a:t> </a:t>
            </a:r>
            <a:r>
              <a:rPr lang="el-GR" sz="3600" dirty="0"/>
              <a:t>Φάση</a:t>
            </a:r>
            <a:r>
              <a:rPr lang="en-US" sz="3600" dirty="0"/>
              <a:t> </a:t>
            </a:r>
            <a:r>
              <a:rPr lang="el-GR" sz="3600" dirty="0" smtClean="0"/>
              <a:t>Σπουδών</a:t>
            </a:r>
            <a:r>
              <a:rPr lang="el-GR" sz="3600" dirty="0"/>
              <a:t> </a:t>
            </a:r>
            <a:br>
              <a:rPr lang="el-GR" sz="3600" dirty="0"/>
            </a:br>
            <a:r>
              <a:rPr lang="el-GR" sz="3600" dirty="0" smtClean="0"/>
              <a:t>Τίτλος</a:t>
            </a:r>
            <a:r>
              <a:rPr lang="en-US" sz="3600" dirty="0"/>
              <a:t> </a:t>
            </a:r>
            <a:r>
              <a:rPr lang="el-GR" sz="3600" dirty="0"/>
              <a:t>μαθήματος</a:t>
            </a:r>
            <a:r>
              <a:rPr lang="el-GR" sz="3600" dirty="0" smtClean="0"/>
              <a:t>:</a:t>
            </a:r>
            <a:r>
              <a:rPr lang="en-US" sz="3600" dirty="0" smtClean="0"/>
              <a:t/>
            </a:r>
            <a:br>
              <a:rPr lang="en-US" sz="3600" dirty="0" smtClean="0"/>
            </a:br>
            <a:r>
              <a:rPr lang="el-GR" sz="3600" b="1" u="sng" dirty="0" smtClean="0"/>
              <a:t>«</a:t>
            </a:r>
            <a:r>
              <a:rPr lang="el-GR" sz="3600" b="1" u="sng" dirty="0"/>
              <a:t>ΣΥΣΤΗΜΑΤΑ ΠΛΗΡΟΦΟΡΙΚΗΣ ΟΡΓΑΝΙΣΜΩΝ ΚΟΙΝΩΝΙΚΗΣ ΠΟΛΙΤΙΚΗΣ»</a:t>
            </a:r>
            <a:endParaRPr lang="el-GR" sz="3600" dirty="0"/>
          </a:p>
        </p:txBody>
      </p:sp>
      <p:sp>
        <p:nvSpPr>
          <p:cNvPr id="3" name="Subtitle 2"/>
          <p:cNvSpPr>
            <a:spLocks noGrp="1"/>
          </p:cNvSpPr>
          <p:nvPr>
            <p:ph type="subTitle" idx="1"/>
          </p:nvPr>
        </p:nvSpPr>
        <p:spPr>
          <a:xfrm>
            <a:off x="1259632" y="5038328"/>
            <a:ext cx="6400800" cy="910952"/>
          </a:xfrm>
        </p:spPr>
        <p:txBody>
          <a:bodyPr/>
          <a:lstStyle/>
          <a:p>
            <a:r>
              <a:rPr lang="el-GR" dirty="0" smtClean="0"/>
              <a:t>Ενότητα 1</a:t>
            </a:r>
          </a:p>
          <a:p>
            <a:r>
              <a:rPr lang="el-GR" dirty="0"/>
              <a:t>Οργανισμοί Κοινωνικής Πολιτικής</a:t>
            </a:r>
          </a:p>
        </p:txBody>
      </p:sp>
      <p:sp>
        <p:nvSpPr>
          <p:cNvPr id="10" name="Rectangle 9"/>
          <p:cNvSpPr/>
          <p:nvPr/>
        </p:nvSpPr>
        <p:spPr>
          <a:xfrm>
            <a:off x="1691680" y="1412776"/>
            <a:ext cx="6844847" cy="517065"/>
          </a:xfrm>
          <a:prstGeom prst="rect">
            <a:avLst/>
          </a:prstGeom>
        </p:spPr>
        <p:txBody>
          <a:bodyPr wrap="square">
            <a:spAutoFit/>
          </a:bodyPr>
          <a:lstStyle/>
          <a:p>
            <a:pPr>
              <a:lnSpc>
                <a:spcPct val="115000"/>
              </a:lnSpc>
              <a:spcAft>
                <a:spcPts val="1000"/>
              </a:spcAft>
            </a:pPr>
            <a:r>
              <a:rPr lang="el-GR" sz="2400" kern="100" dirty="0"/>
              <a:t>Ε</a:t>
            </a:r>
            <a:r>
              <a:rPr lang="el-GR" kern="100" dirty="0"/>
              <a:t>ΘΝΙΚΗ</a:t>
            </a:r>
            <a:r>
              <a:rPr lang="el-GR" sz="2400" kern="100" dirty="0"/>
              <a:t> Σ</a:t>
            </a:r>
            <a:r>
              <a:rPr lang="el-GR" kern="100" dirty="0"/>
              <a:t>ΧΟΛΗ</a:t>
            </a:r>
            <a:r>
              <a:rPr lang="el-GR" sz="2400" kern="100" dirty="0"/>
              <a:t> Δ</a:t>
            </a:r>
            <a:r>
              <a:rPr lang="el-GR" kern="100" dirty="0"/>
              <a:t>ΗΜΟΣΙΑΣ</a:t>
            </a:r>
            <a:r>
              <a:rPr lang="el-GR" sz="2400" kern="100" dirty="0"/>
              <a:t> Δ</a:t>
            </a:r>
            <a:r>
              <a:rPr lang="el-GR" kern="100" dirty="0"/>
              <a:t>ΙΟΙΚΗΣΗΣ</a:t>
            </a:r>
            <a:r>
              <a:rPr lang="el-GR" sz="2400" kern="100" dirty="0"/>
              <a:t> </a:t>
            </a:r>
            <a:r>
              <a:rPr lang="el-GR" kern="100" dirty="0"/>
              <a:t>&amp; </a:t>
            </a:r>
            <a:r>
              <a:rPr lang="el-GR" sz="2400" kern="100" dirty="0"/>
              <a:t>Α</a:t>
            </a:r>
            <a:r>
              <a:rPr lang="el-GR" kern="100" dirty="0"/>
              <a:t>ΥΤΟΔΙΟΙΚΗΣΗΣ</a:t>
            </a:r>
            <a:endParaRPr lang="el-GR" sz="2400" kern="100" dirty="0">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141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Επίπεδα άσκησης </a:t>
            </a:r>
            <a:r>
              <a:rPr lang="el-GR" dirty="0" smtClean="0"/>
              <a:t>Κοινωνικής Πολιτικής</a:t>
            </a:r>
            <a:endParaRPr lang="el-GR"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l-GR" dirty="0"/>
              <a:t>Το </a:t>
            </a:r>
            <a:r>
              <a:rPr lang="el-GR" dirty="0" smtClean="0"/>
              <a:t>Κράτος </a:t>
            </a:r>
            <a:r>
              <a:rPr lang="el-GR" dirty="0"/>
              <a:t>είναι ο επιτελικός φορέας στο σχεδιασμό και την άσκηση της κοινωνικής </a:t>
            </a:r>
            <a:r>
              <a:rPr lang="el-GR" dirty="0" smtClean="0"/>
              <a:t>πολιτικής</a:t>
            </a:r>
          </a:p>
          <a:p>
            <a:pPr marL="0" indent="0">
              <a:buNone/>
            </a:pPr>
            <a:r>
              <a:rPr lang="el-GR" u="sng" dirty="0" smtClean="0"/>
              <a:t>Θεσμικό πλαίσιο</a:t>
            </a:r>
          </a:p>
          <a:p>
            <a:pPr>
              <a:buFont typeface="Wingdings" panose="05000000000000000000" pitchFamily="2" charset="2"/>
              <a:buChar char="ü"/>
            </a:pPr>
            <a:r>
              <a:rPr lang="el-GR" dirty="0" smtClean="0"/>
              <a:t>το εύρος</a:t>
            </a:r>
          </a:p>
          <a:p>
            <a:pPr>
              <a:buFont typeface="Wingdings" panose="05000000000000000000" pitchFamily="2" charset="2"/>
              <a:buChar char="ü"/>
            </a:pPr>
            <a:r>
              <a:rPr lang="el-GR" dirty="0" smtClean="0"/>
              <a:t>το </a:t>
            </a:r>
            <a:r>
              <a:rPr lang="el-GR" dirty="0"/>
              <a:t>περιεχόμενό </a:t>
            </a:r>
            <a:r>
              <a:rPr lang="el-GR" dirty="0" smtClean="0"/>
              <a:t>της</a:t>
            </a:r>
          </a:p>
          <a:p>
            <a:pPr marL="0" indent="0">
              <a:buNone/>
            </a:pPr>
            <a:r>
              <a:rPr lang="el-GR" u="sng" dirty="0" smtClean="0"/>
              <a:t>Εξειδικεύει</a:t>
            </a:r>
            <a:r>
              <a:rPr lang="el-GR" dirty="0" smtClean="0"/>
              <a:t> σε </a:t>
            </a:r>
            <a:r>
              <a:rPr lang="el-GR" dirty="0"/>
              <a:t>συγκεκριμένα </a:t>
            </a:r>
            <a:r>
              <a:rPr lang="el-GR" dirty="0" smtClean="0"/>
              <a:t>μέτρα (νομοθετικά)</a:t>
            </a:r>
          </a:p>
          <a:p>
            <a:pPr marL="0" indent="0">
              <a:buNone/>
            </a:pPr>
            <a:r>
              <a:rPr lang="el-GR" u="sng" dirty="0" smtClean="0"/>
              <a:t>Αποφασίζει για</a:t>
            </a:r>
          </a:p>
          <a:p>
            <a:pPr>
              <a:buFont typeface="Wingdings" panose="05000000000000000000" pitchFamily="2" charset="2"/>
              <a:buChar char="ü"/>
            </a:pPr>
            <a:r>
              <a:rPr lang="el-GR" dirty="0" smtClean="0"/>
              <a:t>τους πόρους</a:t>
            </a:r>
          </a:p>
          <a:p>
            <a:pPr>
              <a:buFont typeface="Wingdings" panose="05000000000000000000" pitchFamily="2" charset="2"/>
              <a:buChar char="ü"/>
            </a:pPr>
            <a:r>
              <a:rPr lang="el-GR" dirty="0" smtClean="0"/>
              <a:t>τις δομές</a:t>
            </a:r>
          </a:p>
          <a:p>
            <a:pPr marL="0" indent="0" algn="ctr">
              <a:buNone/>
            </a:pPr>
            <a:r>
              <a:rPr lang="el-GR" dirty="0" smtClean="0"/>
              <a:t>Κεντρικές </a:t>
            </a:r>
            <a:r>
              <a:rPr lang="el-GR" dirty="0" smtClean="0"/>
              <a:t>και </a:t>
            </a:r>
            <a:r>
              <a:rPr lang="el-GR" dirty="0" smtClean="0"/>
              <a:t>Τοπικές πολιτικές</a:t>
            </a:r>
            <a:endParaRPr lang="el-GR" dirty="0"/>
          </a:p>
        </p:txBody>
      </p:sp>
    </p:spTree>
    <p:extLst>
      <p:ext uri="{BB962C8B-B14F-4D97-AF65-F5344CB8AC3E}">
        <p14:creationId xmlns:p14="http://schemas.microsoft.com/office/powerpoint/2010/main" val="628147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Επίπεδα άσκησης </a:t>
            </a:r>
            <a:r>
              <a:rPr lang="el-GR" dirty="0" smtClean="0"/>
              <a:t>Κοινωνικής Πολιτικής</a:t>
            </a:r>
            <a:endParaRPr lang="el-GR" dirty="0"/>
          </a:p>
        </p:txBody>
      </p:sp>
      <p:sp>
        <p:nvSpPr>
          <p:cNvPr id="3" name="Content Placeholder 2"/>
          <p:cNvSpPr>
            <a:spLocks noGrp="1"/>
          </p:cNvSpPr>
          <p:nvPr>
            <p:ph idx="1"/>
          </p:nvPr>
        </p:nvSpPr>
        <p:spPr/>
        <p:txBody>
          <a:bodyPr>
            <a:normAutofit fontScale="92500" lnSpcReduction="10000"/>
          </a:bodyPr>
          <a:lstStyle/>
          <a:p>
            <a:pPr marL="0" indent="0">
              <a:buNone/>
            </a:pPr>
            <a:r>
              <a:rPr lang="el-GR" dirty="0" smtClean="0"/>
              <a:t>Σε </a:t>
            </a:r>
            <a:r>
              <a:rPr lang="el-GR" dirty="0"/>
              <a:t>κεντρικό επίπεδο εντάσσονται τα αρμόδια </a:t>
            </a:r>
            <a:r>
              <a:rPr lang="el-GR" dirty="0" smtClean="0"/>
              <a:t>Υπουργεία </a:t>
            </a:r>
            <a:endParaRPr lang="el-GR" dirty="0" smtClean="0"/>
          </a:p>
          <a:p>
            <a:pPr>
              <a:buFont typeface="Wingdings" panose="05000000000000000000" pitchFamily="2" charset="2"/>
              <a:buChar char="Ø"/>
            </a:pPr>
            <a:r>
              <a:rPr lang="el-GR" dirty="0"/>
              <a:t>Υπουργείο </a:t>
            </a:r>
            <a:r>
              <a:rPr lang="el-GR" dirty="0" smtClean="0"/>
              <a:t>Υγείας</a:t>
            </a:r>
          </a:p>
          <a:p>
            <a:pPr>
              <a:buFont typeface="Wingdings" panose="05000000000000000000" pitchFamily="2" charset="2"/>
              <a:buChar char="Ø"/>
            </a:pPr>
            <a:r>
              <a:rPr lang="el-GR" dirty="0" smtClean="0"/>
              <a:t>Υπουργείο </a:t>
            </a:r>
            <a:r>
              <a:rPr lang="el-GR" dirty="0"/>
              <a:t>Εργασίας, Κοινωνικής Ασφάλισης και Κοινωνικής </a:t>
            </a:r>
            <a:r>
              <a:rPr lang="el-GR" dirty="0" smtClean="0"/>
              <a:t>Αλληλεγγύης</a:t>
            </a:r>
          </a:p>
          <a:p>
            <a:pPr>
              <a:buFont typeface="Wingdings" panose="05000000000000000000" pitchFamily="2" charset="2"/>
              <a:buChar char="Ø"/>
            </a:pPr>
            <a:r>
              <a:rPr lang="el-GR" dirty="0" smtClean="0"/>
              <a:t>Αρμόδιοι </a:t>
            </a:r>
            <a:r>
              <a:rPr lang="el-GR" dirty="0"/>
              <a:t>φορείς, συνήθως με χαρακτήρα Ν.Π.Δ.Δ., όπως οι Φορείς Κοινωνικής Ασφάλισης (</a:t>
            </a:r>
            <a:r>
              <a:rPr lang="el-GR" dirty="0" smtClean="0"/>
              <a:t>ΦΚΑ</a:t>
            </a:r>
            <a:r>
              <a:rPr lang="el-GR" dirty="0" smtClean="0"/>
              <a:t>), και πλέον …</a:t>
            </a:r>
            <a:endParaRPr lang="el-GR" dirty="0" smtClean="0"/>
          </a:p>
          <a:p>
            <a:pPr>
              <a:buFont typeface="Wingdings" panose="05000000000000000000" pitchFamily="2" charset="2"/>
              <a:buChar char="Ø"/>
            </a:pPr>
            <a:r>
              <a:rPr lang="el-GR" dirty="0" smtClean="0"/>
              <a:t>ο </a:t>
            </a:r>
            <a:r>
              <a:rPr lang="el-GR" dirty="0"/>
              <a:t>Ενιαίος Φορέας Κοινωνικής Ασφάλισης, </a:t>
            </a:r>
            <a:r>
              <a:rPr lang="el-GR" dirty="0" smtClean="0"/>
              <a:t>ΕΦΚΑ </a:t>
            </a:r>
            <a:endParaRPr lang="el-GR" dirty="0"/>
          </a:p>
        </p:txBody>
      </p:sp>
    </p:spTree>
    <p:extLst>
      <p:ext uri="{BB962C8B-B14F-4D97-AF65-F5344CB8AC3E}">
        <p14:creationId xmlns:p14="http://schemas.microsoft.com/office/powerpoint/2010/main" val="2216848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Επίπεδα άσκησης </a:t>
            </a:r>
            <a:r>
              <a:rPr lang="el-GR" dirty="0" smtClean="0"/>
              <a:t>Κοινωνικής Πολιτικής</a:t>
            </a:r>
            <a:endParaRPr lang="el-GR" dirty="0"/>
          </a:p>
        </p:txBody>
      </p:sp>
      <p:sp>
        <p:nvSpPr>
          <p:cNvPr id="3" name="Content Placeholder 2"/>
          <p:cNvSpPr>
            <a:spLocks noGrp="1"/>
          </p:cNvSpPr>
          <p:nvPr>
            <p:ph idx="1"/>
          </p:nvPr>
        </p:nvSpPr>
        <p:spPr>
          <a:xfrm>
            <a:off x="107504" y="1700808"/>
            <a:ext cx="8928992" cy="4968552"/>
          </a:xfrm>
        </p:spPr>
        <p:txBody>
          <a:bodyPr>
            <a:normAutofit/>
          </a:bodyPr>
          <a:lstStyle/>
          <a:p>
            <a:pPr algn="just"/>
            <a:r>
              <a:rPr lang="el-GR" sz="1400" dirty="0" smtClean="0"/>
              <a:t>Σε </a:t>
            </a:r>
            <a:r>
              <a:rPr lang="el-GR" sz="1400" dirty="0"/>
              <a:t>τοπικό επίπεδο η </a:t>
            </a:r>
            <a:r>
              <a:rPr lang="el-GR" sz="1400" dirty="0" smtClean="0"/>
              <a:t>Κοινωνική Πολιτική </a:t>
            </a:r>
            <a:r>
              <a:rPr lang="el-GR" sz="1400" dirty="0"/>
              <a:t>ασκείται κυρίως από τους Οργανισμούς Τοπικής Αυτοδιοίκησης (ΟΤΑ) κυρίως τους Δήμους, και από τις Περιφέρειες. Σύμφωνα με την έννοια της αυτοδιοίκησης η οποία κατοχυρώνεται και από το Σύνταγμα (Άρθρο 102, Αναθεώρηση του 2008), η Τοπική Αυτοδιοίκηση μπορεί να σχεδιάζει και να αποφασίζει για την κοινωνική πολιτική που ασκεί, στα πλαίσια όμως των όσων ο νόμος ορίζει. </a:t>
            </a:r>
            <a:endParaRPr lang="el-GR" sz="1400" dirty="0" smtClean="0"/>
          </a:p>
          <a:p>
            <a:pPr algn="just"/>
            <a:r>
              <a:rPr lang="el-GR" sz="1400" dirty="0" smtClean="0"/>
              <a:t>Συγχρόνως</a:t>
            </a:r>
            <a:r>
              <a:rPr lang="el-GR" sz="1400" dirty="0"/>
              <a:t>, είναι σημαντικός φορέας εφαρμογής της κοινωνικής πολιτικής του κεντρικού κράτους (π.χ. πληρωμή επιδομάτων και κοινωνικών βοηθημάτων). </a:t>
            </a:r>
            <a:endParaRPr lang="el-GR" sz="1400" dirty="0" smtClean="0"/>
          </a:p>
          <a:p>
            <a:pPr algn="just"/>
            <a:r>
              <a:rPr lang="el-GR" sz="1400" dirty="0" smtClean="0"/>
              <a:t>Στην </a:t>
            </a:r>
            <a:r>
              <a:rPr lang="el-GR" sz="1400" dirty="0"/>
              <a:t>χώρα μας οι Δήμοι αναπτύσσουν προγράμματα κοινωνικής προστασίας και κοινωνικής ένταξης για ηλικιωμένους – είναι γνωστά τα Κέντρα Ανοιχτής Προστασίας Ηλικιωμένων (ΚΑΠΗ), ευπαθείς πληθυσμούς, για νέους και ανέργους. </a:t>
            </a:r>
            <a:endParaRPr lang="el-GR" sz="1400" dirty="0" smtClean="0"/>
          </a:p>
          <a:p>
            <a:pPr algn="just"/>
            <a:r>
              <a:rPr lang="el-GR" sz="1400" dirty="0" smtClean="0"/>
              <a:t>Κύριος </a:t>
            </a:r>
            <a:r>
              <a:rPr lang="el-GR" sz="1400" dirty="0"/>
              <a:t>στόχος των προγραμμάτων τους είναι η καταπολέμηση του κοινωνικού αποκλεισμού, η προαγωγή της κοινωνικής συνοχής και η ενίσχυση της συμμετοχής των πολιτών για την εξασφάλιση της ποιότητας ζωής τους. </a:t>
            </a:r>
            <a:endParaRPr lang="el-GR" sz="1400" dirty="0" smtClean="0"/>
          </a:p>
          <a:p>
            <a:pPr algn="just"/>
            <a:r>
              <a:rPr lang="el-GR" sz="1400" dirty="0" smtClean="0"/>
              <a:t>Πολλά </a:t>
            </a:r>
            <a:r>
              <a:rPr lang="el-GR" sz="1400" dirty="0"/>
              <a:t>προγράμματα που αφορούν την προστασία του περιβάλλοντος, τον πολιτισμό και τον αθλητισμό εμπίπτουν στην κοινωνική πολιτική. Στο τοπικό επίπεδο, επίσης, και στα πλαίσια της ανάδειξης μιας τοπικής κοινωνίας των πολιτών, προωθείται η συνεργασία με συλλόγους, εθελοντικές οργανώσεις και πρωτοβουλίες. </a:t>
            </a:r>
            <a:endParaRPr lang="el-GR" sz="1400" dirty="0" smtClean="0"/>
          </a:p>
          <a:p>
            <a:pPr algn="just"/>
            <a:r>
              <a:rPr lang="el-GR" sz="1400" dirty="0" smtClean="0"/>
              <a:t>Πολλά </a:t>
            </a:r>
            <a:r>
              <a:rPr lang="el-GR" sz="1400" dirty="0"/>
              <a:t>από αυτά τα προγράμματα τυγχάνουν χρηματοδότησης από την Ευρωπαϊκή Ένωση, στα πλαίσια κατά περίπτωση δράσεων και στρατηγικών</a:t>
            </a:r>
            <a:r>
              <a:rPr lang="el-GR" sz="1400" dirty="0" smtClean="0"/>
              <a:t>.</a:t>
            </a:r>
            <a:endParaRPr lang="el-GR" sz="1400" dirty="0"/>
          </a:p>
        </p:txBody>
      </p:sp>
    </p:spTree>
    <p:extLst>
      <p:ext uri="{BB962C8B-B14F-4D97-AF65-F5344CB8AC3E}">
        <p14:creationId xmlns:p14="http://schemas.microsoft.com/office/powerpoint/2010/main" val="844981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Επίπεδα άσκησης </a:t>
            </a:r>
            <a:r>
              <a:rPr lang="el-GR" dirty="0" smtClean="0"/>
              <a:t>Κοινωνικής Πολιτικής</a:t>
            </a:r>
            <a:endParaRPr lang="el-GR" dirty="0"/>
          </a:p>
        </p:txBody>
      </p:sp>
      <p:sp>
        <p:nvSpPr>
          <p:cNvPr id="3" name="Content Placeholder 2"/>
          <p:cNvSpPr>
            <a:spLocks noGrp="1"/>
          </p:cNvSpPr>
          <p:nvPr>
            <p:ph idx="1"/>
          </p:nvPr>
        </p:nvSpPr>
        <p:spPr>
          <a:xfrm>
            <a:off x="251520" y="1725850"/>
            <a:ext cx="8640960" cy="4511462"/>
          </a:xfrm>
        </p:spPr>
        <p:txBody>
          <a:bodyPr>
            <a:normAutofit fontScale="62500" lnSpcReduction="20000"/>
          </a:bodyPr>
          <a:lstStyle/>
          <a:p>
            <a:pPr algn="just"/>
            <a:r>
              <a:rPr lang="el-GR" dirty="0" smtClean="0"/>
              <a:t>Στο </a:t>
            </a:r>
            <a:r>
              <a:rPr lang="el-GR" dirty="0"/>
              <a:t>υπερεθνικό και παγκόσμιο επίπεδο, η κοινωνική πολιτική ασκείται είτε από υπερεθνικούς και διεθνείς φορείς, όπως η Ευρωπαϊκή Ένωση, ο ΟΗΕ και ο ΟΟΣΑ, είτε από διεθνείς Μη Κυβερνητικούς Οργανισμούς (ΜΚΟ), όπως Ερυθρός Σταυρός. Η Ευρωπαϊκή κοινωνική πολιτική έχει διττή έννοια: Αναφέρεται στις κοινωνικές πολιτικές που ασκούνται στα κράτη μέλη της ευρωπαϊκής ένωσης και στην κοινωνική πολιτική που ασκούν τα όργανα της Ευρωπαϊκής Ένωσης.</a:t>
            </a:r>
          </a:p>
          <a:p>
            <a:pPr marL="0" indent="0" algn="just">
              <a:buNone/>
            </a:pPr>
            <a:endParaRPr lang="el-GR" dirty="0"/>
          </a:p>
          <a:p>
            <a:pPr algn="just"/>
            <a:r>
              <a:rPr lang="el-GR" dirty="0"/>
              <a:t>Τα </a:t>
            </a:r>
            <a:r>
              <a:rPr lang="el-GR" dirty="0" smtClean="0"/>
              <a:t>κράτη-μέλη </a:t>
            </a:r>
            <a:r>
              <a:rPr lang="el-GR" dirty="0"/>
              <a:t>έχουν την αρμοδιότητα άσκησης της δικής τους κοινωνικής πολιτικής, καθώς η Ε.Ε. ρυθμίζει αυτά τα θέματα με ήπια νομοθεσία, και κυρίως με συστάσεις και ανακοινώσεις, εφαρμόζοντας της αρχή της επικουρικότητας, σύμφωνα με την οποία το προβάδισμα δίνεται στο εθνικό κράτος και στους φορείς που βρίσκονται πιο κοντά στον πολίτη (π.χ. ΟΤΑ). Ωστόσο, μέσω των επιδοτούμενων προγραμμάτων και της λειτουργίας παρατηρητηρίων, η Ε.Ε. έχει επηρεάσει σε μεγάλο βαθμό την ασκούμενη κοινωνική πολιτική των κρατών μελών, καθώς αποτελεί σημαντική πηγή εξεύρεσης πόρων</a:t>
            </a:r>
            <a:r>
              <a:rPr lang="el-GR" dirty="0" smtClean="0"/>
              <a:t>.</a:t>
            </a:r>
            <a:endParaRPr lang="el-GR" dirty="0"/>
          </a:p>
        </p:txBody>
      </p:sp>
    </p:spTree>
    <p:extLst>
      <p:ext uri="{BB962C8B-B14F-4D97-AF65-F5344CB8AC3E}">
        <p14:creationId xmlns:p14="http://schemas.microsoft.com/office/powerpoint/2010/main" val="3368427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srcRect/>
          <a:stretch>
            <a:fillRect/>
          </a:stretch>
        </p:blipFill>
        <p:spPr bwMode="auto">
          <a:xfrm>
            <a:off x="3695700" y="4927600"/>
            <a:ext cx="1612900" cy="584200"/>
          </a:xfrm>
          <a:prstGeom prst="rect">
            <a:avLst/>
          </a:prstGeom>
          <a:noFill/>
        </p:spPr>
      </p:pic>
      <p:sp>
        <p:nvSpPr>
          <p:cNvPr id="2" name="TextBox 1"/>
          <p:cNvSpPr txBox="1"/>
          <p:nvPr/>
        </p:nvSpPr>
        <p:spPr>
          <a:xfrm>
            <a:off x="2896592" y="469900"/>
            <a:ext cx="3403600" cy="749300"/>
          </a:xfrm>
          <a:prstGeom prst="rect">
            <a:avLst/>
          </a:prstGeom>
          <a:noFill/>
        </p:spPr>
        <p:txBody>
          <a:bodyPr wrap="none" lIns="0" tIns="0" rIns="0" rtlCol="0">
            <a:spAutoFit/>
          </a:bodyPr>
          <a:lstStyle/>
          <a:p>
            <a:pPr>
              <a:lnSpc>
                <a:spcPts val="5900"/>
              </a:lnSpc>
              <a:tabLst/>
            </a:pPr>
            <a:r>
              <a:rPr lang="en-US" altLang="zh-CN" sz="4397" b="1" dirty="0" smtClean="0">
                <a:solidFill>
                  <a:srgbClr val="000000"/>
                </a:solidFill>
                <a:latin typeface="Calibri" pitchFamily="18" charset="0"/>
                <a:cs typeface="Calibri" pitchFamily="18" charset="0"/>
              </a:rPr>
              <a:t>Άδειες</a:t>
            </a:r>
            <a:r>
              <a:rPr lang="en-US" altLang="zh-CN" sz="4397" dirty="0" smtClean="0">
                <a:latin typeface="Times New Roman" pitchFamily="18" charset="0"/>
                <a:cs typeface="Times New Roman" pitchFamily="18" charset="0"/>
              </a:rPr>
              <a:t> </a:t>
            </a:r>
            <a:r>
              <a:rPr lang="en-US" altLang="zh-CN" sz="4397" b="1" dirty="0" smtClean="0">
                <a:solidFill>
                  <a:srgbClr val="000000"/>
                </a:solidFill>
                <a:latin typeface="Calibri" pitchFamily="18" charset="0"/>
                <a:cs typeface="Calibri" pitchFamily="18" charset="0"/>
              </a:rPr>
              <a:t>Χρήσης</a:t>
            </a:r>
          </a:p>
        </p:txBody>
      </p:sp>
      <p:sp>
        <p:nvSpPr>
          <p:cNvPr id="3" name="TextBox 1"/>
          <p:cNvSpPr txBox="1"/>
          <p:nvPr/>
        </p:nvSpPr>
        <p:spPr>
          <a:xfrm>
            <a:off x="546100" y="1625600"/>
            <a:ext cx="75057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Το</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παρόν</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άδειες</a:t>
            </a:r>
          </a:p>
        </p:txBody>
      </p:sp>
      <p:sp>
        <p:nvSpPr>
          <p:cNvPr id="4" name="TextBox 1"/>
          <p:cNvSpPr txBox="1"/>
          <p:nvPr/>
        </p:nvSpPr>
        <p:spPr>
          <a:xfrm>
            <a:off x="889000" y="2044700"/>
            <a:ext cx="39370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Creative</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Commons.</a:t>
            </a:r>
          </a:p>
        </p:txBody>
      </p:sp>
      <p:sp>
        <p:nvSpPr>
          <p:cNvPr id="5" name="TextBox 1"/>
          <p:cNvSpPr txBox="1"/>
          <p:nvPr/>
        </p:nvSpPr>
        <p:spPr>
          <a:xfrm>
            <a:off x="546100" y="2628900"/>
            <a:ext cx="79883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Για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όπως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εικόνες,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p>
        </p:txBody>
      </p:sp>
      <p:sp>
        <p:nvSpPr>
          <p:cNvPr id="6" name="TextBox 1"/>
          <p:cNvSpPr txBox="1"/>
          <p:nvPr/>
        </p:nvSpPr>
        <p:spPr>
          <a:xfrm>
            <a:off x="889000" y="3073400"/>
            <a:ext cx="6934200" cy="8890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άλλου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τύπου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η</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p>
          <a:p>
            <a:pPr>
              <a:lnSpc>
                <a:spcPts val="3300"/>
              </a:lnSpc>
              <a:tabLst/>
            </a:pPr>
            <a:r>
              <a:rPr lang="en-US" altLang="zh-CN" sz="2802" dirty="0" smtClean="0">
                <a:solidFill>
                  <a:srgbClr val="000000"/>
                </a:solidFill>
                <a:latin typeface="Calibri" pitchFamily="18" charset="0"/>
                <a:cs typeface="Calibri" pitchFamily="18" charset="0"/>
              </a:rPr>
              <a:t>αναφέρεται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7062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5" y="274638"/>
            <a:ext cx="6408712" cy="1143000"/>
          </a:xfrm>
        </p:spPr>
        <p:txBody>
          <a:bodyPr>
            <a:normAutofit fontScale="90000"/>
          </a:bodyPr>
          <a:lstStyle/>
          <a:p>
            <a:r>
              <a:rPr lang="el-GR" dirty="0"/>
              <a:t>Τι είναι η Κοινωνική Πολιτική</a:t>
            </a:r>
          </a:p>
        </p:txBody>
      </p:sp>
      <p:sp>
        <p:nvSpPr>
          <p:cNvPr id="3" name="Content Placeholder 2"/>
          <p:cNvSpPr>
            <a:spLocks noGrp="1"/>
          </p:cNvSpPr>
          <p:nvPr>
            <p:ph idx="1"/>
          </p:nvPr>
        </p:nvSpPr>
        <p:spPr/>
        <p:txBody>
          <a:bodyPr>
            <a:normAutofit/>
          </a:bodyPr>
          <a:lstStyle/>
          <a:p>
            <a:pPr marL="0" indent="0">
              <a:buNone/>
            </a:pPr>
            <a:r>
              <a:rPr lang="el-GR" dirty="0" smtClean="0"/>
              <a:t>Σύνολο </a:t>
            </a:r>
            <a:r>
              <a:rPr lang="el-GR" dirty="0"/>
              <a:t>μεθόδων κοινωνικής </a:t>
            </a:r>
            <a:endParaRPr lang="el-GR" dirty="0" smtClean="0"/>
          </a:p>
          <a:p>
            <a:pPr>
              <a:buFont typeface="Wingdings" panose="05000000000000000000" pitchFamily="2" charset="2"/>
              <a:buChar char="Ø"/>
            </a:pPr>
            <a:r>
              <a:rPr lang="el-GR" dirty="0" smtClean="0"/>
              <a:t>Παρατήρησης,</a:t>
            </a:r>
          </a:p>
          <a:p>
            <a:pPr>
              <a:buFont typeface="Wingdings" panose="05000000000000000000" pitchFamily="2" charset="2"/>
              <a:buChar char="Ø"/>
            </a:pPr>
            <a:r>
              <a:rPr lang="el-GR" dirty="0" smtClean="0"/>
              <a:t>Ανάλυσης,</a:t>
            </a:r>
          </a:p>
          <a:p>
            <a:pPr>
              <a:buFont typeface="Wingdings" panose="05000000000000000000" pitchFamily="2" charset="2"/>
              <a:buChar char="Ø"/>
            </a:pPr>
            <a:r>
              <a:rPr lang="el-GR" dirty="0" smtClean="0"/>
              <a:t>Δράσης,</a:t>
            </a:r>
          </a:p>
          <a:p>
            <a:pPr>
              <a:buFont typeface="Wingdings" panose="05000000000000000000" pitchFamily="2" charset="2"/>
              <a:buChar char="Ø"/>
            </a:pPr>
            <a:r>
              <a:rPr lang="el-GR" dirty="0" smtClean="0"/>
              <a:t>Παρέμβασης,</a:t>
            </a:r>
          </a:p>
          <a:p>
            <a:pPr marL="0" indent="0">
              <a:buNone/>
            </a:pPr>
            <a:r>
              <a:rPr lang="el-GR" dirty="0" smtClean="0"/>
              <a:t>με </a:t>
            </a:r>
            <a:r>
              <a:rPr lang="el-GR" dirty="0"/>
              <a:t>τελικό σκοπό τη συνοχή και την </a:t>
            </a:r>
            <a:r>
              <a:rPr lang="el-GR" dirty="0" smtClean="0"/>
              <a:t>ευημερία.</a:t>
            </a:r>
            <a:endParaRPr lang="el-GR" dirty="0"/>
          </a:p>
        </p:txBody>
      </p:sp>
    </p:spTree>
    <p:extLst>
      <p:ext uri="{BB962C8B-B14F-4D97-AF65-F5344CB8AC3E}">
        <p14:creationId xmlns:p14="http://schemas.microsoft.com/office/powerpoint/2010/main" val="1173779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7" y="274638"/>
            <a:ext cx="6480720" cy="1143000"/>
          </a:xfrm>
        </p:spPr>
        <p:txBody>
          <a:bodyPr>
            <a:normAutofit fontScale="90000"/>
          </a:bodyPr>
          <a:lstStyle/>
          <a:p>
            <a:r>
              <a:rPr lang="el-GR" dirty="0"/>
              <a:t>Τι είναι η Κοινωνική Πολιτική</a:t>
            </a:r>
          </a:p>
        </p:txBody>
      </p:sp>
      <p:sp>
        <p:nvSpPr>
          <p:cNvPr id="3" name="Content Placeholder 2"/>
          <p:cNvSpPr>
            <a:spLocks noGrp="1"/>
          </p:cNvSpPr>
          <p:nvPr>
            <p:ph idx="1"/>
          </p:nvPr>
        </p:nvSpPr>
        <p:spPr>
          <a:xfrm>
            <a:off x="395536" y="1581834"/>
            <a:ext cx="8424936" cy="4367447"/>
          </a:xfrm>
        </p:spPr>
        <p:txBody>
          <a:bodyPr>
            <a:normAutofit fontScale="85000" lnSpcReduction="20000"/>
          </a:bodyPr>
          <a:lstStyle/>
          <a:p>
            <a:pPr>
              <a:buFont typeface="Wingdings" panose="05000000000000000000" pitchFamily="2" charset="2"/>
              <a:buChar char="Ø"/>
            </a:pPr>
            <a:r>
              <a:rPr lang="el-GR" dirty="0" smtClean="0"/>
              <a:t>Διεπιστημονικό </a:t>
            </a:r>
            <a:r>
              <a:rPr lang="el-GR" dirty="0"/>
              <a:t>/ </a:t>
            </a:r>
            <a:r>
              <a:rPr lang="el-GR" dirty="0" smtClean="0"/>
              <a:t>Διαθεματικό </a:t>
            </a:r>
            <a:r>
              <a:rPr lang="el-GR" dirty="0"/>
              <a:t>πεδίο. </a:t>
            </a:r>
            <a:endParaRPr lang="el-GR" dirty="0" smtClean="0"/>
          </a:p>
          <a:p>
            <a:pPr>
              <a:buFont typeface="Wingdings" panose="05000000000000000000" pitchFamily="2" charset="2"/>
              <a:buChar char="Ø"/>
            </a:pPr>
            <a:r>
              <a:rPr lang="el-GR" dirty="0" smtClean="0"/>
              <a:t>Θεωρητικό </a:t>
            </a:r>
            <a:r>
              <a:rPr lang="el-GR" dirty="0" smtClean="0"/>
              <a:t>υπόβαθρο και μεθόδους </a:t>
            </a:r>
            <a:r>
              <a:rPr lang="el-GR" dirty="0" smtClean="0"/>
              <a:t>αντλεί </a:t>
            </a:r>
            <a:r>
              <a:rPr lang="el-GR" dirty="0"/>
              <a:t>από ένα φάσμα άλλων επιστημών, ανθρωπιστικών και κοινωνικών. </a:t>
            </a:r>
            <a:endParaRPr lang="el-GR" dirty="0" smtClean="0"/>
          </a:p>
          <a:p>
            <a:pPr>
              <a:buFont typeface="Wingdings" panose="05000000000000000000" pitchFamily="2" charset="2"/>
              <a:buChar char="Ø"/>
            </a:pPr>
            <a:r>
              <a:rPr lang="el-GR" dirty="0" smtClean="0"/>
              <a:t>Η </a:t>
            </a:r>
            <a:r>
              <a:rPr lang="el-GR" dirty="0"/>
              <a:t>κοινωνιολογία, η δημογραφία, η νομική, η πολιτική και η οικονομική επιστήμη, η κοινωνική ανθρωπολογία, η κοινωνική ψυχολογία, η οικολογία, η στατιστική, είναι οι κυριότερες. </a:t>
            </a:r>
            <a:endParaRPr lang="el-GR" dirty="0" smtClean="0"/>
          </a:p>
          <a:p>
            <a:pPr>
              <a:buFont typeface="Wingdings" panose="05000000000000000000" pitchFamily="2" charset="2"/>
              <a:buChar char="Ø"/>
            </a:pPr>
            <a:r>
              <a:rPr lang="el-GR" dirty="0" smtClean="0"/>
              <a:t>Αναγκαίες </a:t>
            </a:r>
            <a:r>
              <a:rPr lang="el-GR" dirty="0"/>
              <a:t>είναι οι νέες τεχνολογίες, τόσο για την ανάλυση / επεξεργασία αποτελεσμάτων όσο και στην ίδια τη δράση, ως αποτέλεσμα της άσκησης συγκεκριμένων πολιτικών</a:t>
            </a:r>
            <a:r>
              <a:rPr lang="el-GR" dirty="0" smtClean="0"/>
              <a:t>.</a:t>
            </a:r>
            <a:endParaRPr lang="el-GR" dirty="0"/>
          </a:p>
        </p:txBody>
      </p:sp>
    </p:spTree>
    <p:extLst>
      <p:ext uri="{BB962C8B-B14F-4D97-AF65-F5344CB8AC3E}">
        <p14:creationId xmlns:p14="http://schemas.microsoft.com/office/powerpoint/2010/main" val="1087834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274638"/>
            <a:ext cx="6480719" cy="1143000"/>
          </a:xfrm>
        </p:spPr>
        <p:txBody>
          <a:bodyPr>
            <a:normAutofit fontScale="90000"/>
          </a:bodyPr>
          <a:lstStyle/>
          <a:p>
            <a:r>
              <a:rPr lang="el-GR" dirty="0"/>
              <a:t>Τι είναι η Κοινωνική Πολιτική</a:t>
            </a:r>
          </a:p>
        </p:txBody>
      </p:sp>
      <p:sp>
        <p:nvSpPr>
          <p:cNvPr id="3" name="Content Placeholder 2"/>
          <p:cNvSpPr>
            <a:spLocks noGrp="1"/>
          </p:cNvSpPr>
          <p:nvPr>
            <p:ph idx="1"/>
          </p:nvPr>
        </p:nvSpPr>
        <p:spPr/>
        <p:txBody>
          <a:bodyPr>
            <a:normAutofit fontScale="92500" lnSpcReduction="20000"/>
          </a:bodyPr>
          <a:lstStyle/>
          <a:p>
            <a:pPr marL="0" indent="0">
              <a:buNone/>
            </a:pPr>
            <a:r>
              <a:rPr lang="el-GR" dirty="0" smtClean="0"/>
              <a:t>Η </a:t>
            </a:r>
            <a:r>
              <a:rPr lang="el-GR" dirty="0"/>
              <a:t>κοινωνική πολιτική λοιπόν χρησιμοποιείται για να εφαρμόσει:</a:t>
            </a:r>
          </a:p>
          <a:p>
            <a:pPr lvl="0">
              <a:buFont typeface="Wingdings" panose="05000000000000000000" pitchFamily="2" charset="2"/>
              <a:buChar char="ü"/>
            </a:pPr>
            <a:r>
              <a:rPr lang="el-GR" dirty="0"/>
              <a:t>Τις πολιτικές της </a:t>
            </a:r>
            <a:r>
              <a:rPr lang="el-GR" dirty="0" smtClean="0"/>
              <a:t>Κεντρικής </a:t>
            </a:r>
            <a:r>
              <a:rPr lang="el-GR" dirty="0"/>
              <a:t>και της </a:t>
            </a:r>
            <a:r>
              <a:rPr lang="el-GR" dirty="0" smtClean="0"/>
              <a:t>Περιφερειακής Διοίκησης  </a:t>
            </a:r>
            <a:r>
              <a:rPr lang="el-GR" dirty="0"/>
              <a:t>για την ευημερία και την κοινωνική προστασία.</a:t>
            </a:r>
          </a:p>
          <a:p>
            <a:pPr lvl="0">
              <a:buFont typeface="Wingdings" panose="05000000000000000000" pitchFamily="2" charset="2"/>
              <a:buChar char="ü"/>
            </a:pPr>
            <a:r>
              <a:rPr lang="el-GR" dirty="0"/>
              <a:t>Τις μεθόδους με τις οποίες αναπτύσσεται και εδραιώνεται με αειφόρο τρόπο η ευημερία σε μία κοινωνία.</a:t>
            </a:r>
          </a:p>
          <a:p>
            <a:pPr lvl="0">
              <a:buFont typeface="Wingdings" panose="05000000000000000000" pitchFamily="2" charset="2"/>
              <a:buChar char="ü"/>
            </a:pPr>
            <a:r>
              <a:rPr lang="el-GR" dirty="0"/>
              <a:t>Τη μελέτη του θέματος σε θεωρητικό / ακαδημαϊκό επίπεδο</a:t>
            </a:r>
            <a:r>
              <a:rPr lang="el-GR" dirty="0" smtClean="0"/>
              <a:t>.</a:t>
            </a:r>
            <a:endParaRPr lang="el-GR" dirty="0"/>
          </a:p>
        </p:txBody>
      </p:sp>
    </p:spTree>
    <p:extLst>
      <p:ext uri="{BB962C8B-B14F-4D97-AF65-F5344CB8AC3E}">
        <p14:creationId xmlns:p14="http://schemas.microsoft.com/office/powerpoint/2010/main" val="3896675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74638"/>
            <a:ext cx="6408711" cy="1143000"/>
          </a:xfrm>
        </p:spPr>
        <p:txBody>
          <a:bodyPr>
            <a:normAutofit fontScale="90000"/>
          </a:bodyPr>
          <a:lstStyle/>
          <a:p>
            <a:r>
              <a:rPr lang="el-GR" dirty="0"/>
              <a:t>Τι είναι η Κοινωνική Πολιτική</a:t>
            </a:r>
          </a:p>
        </p:txBody>
      </p:sp>
      <p:sp>
        <p:nvSpPr>
          <p:cNvPr id="3" name="Content Placeholder 2"/>
          <p:cNvSpPr>
            <a:spLocks noGrp="1"/>
          </p:cNvSpPr>
          <p:nvPr>
            <p:ph idx="1"/>
          </p:nvPr>
        </p:nvSpPr>
        <p:spPr/>
        <p:txBody>
          <a:bodyPr>
            <a:normAutofit fontScale="85000" lnSpcReduction="10000"/>
          </a:bodyPr>
          <a:lstStyle/>
          <a:p>
            <a:r>
              <a:rPr lang="el-GR" dirty="0" smtClean="0"/>
              <a:t>Ο </a:t>
            </a:r>
            <a:r>
              <a:rPr lang="el-GR" dirty="0"/>
              <a:t>σύνθετος και ευαίσθητος χαρακτήρας της κοινωνικής πολιτικής επιβάλλει τη στενή συνεργασία επιστημόνων, υπηρεσιακών παραγόντων, ανθρώπων της αγοράς αλλά και των πολιτών. </a:t>
            </a:r>
            <a:endParaRPr lang="el-GR" dirty="0" smtClean="0"/>
          </a:p>
          <a:p>
            <a:r>
              <a:rPr lang="el-GR" dirty="0" smtClean="0"/>
              <a:t>Ζωντανή </a:t>
            </a:r>
            <a:r>
              <a:rPr lang="el-GR" dirty="0"/>
              <a:t>και δυναμική κατάσταση συνέργειας και αυτογνωσίας, η οποία διαμορφώνεται μέσα από διαδικασίες θέσης, αντίθεσης και σύνθεσης. </a:t>
            </a:r>
            <a:endParaRPr lang="el-GR" dirty="0" smtClean="0"/>
          </a:p>
          <a:p>
            <a:r>
              <a:rPr lang="el-GR" dirty="0" smtClean="0"/>
              <a:t>Όχι </a:t>
            </a:r>
            <a:r>
              <a:rPr lang="el-GR" dirty="0"/>
              <a:t>μόνο γνώσεις, αλλά και αντιλήψεις, στάσεις, αξίες, πολιτικές πεποιθήσεις, προσωπικές εμπειρίες, γνώμες για το εφικτό και το δέον και για τις ηθικές </a:t>
            </a:r>
            <a:r>
              <a:rPr lang="el-GR" dirty="0" smtClean="0"/>
              <a:t>διαστάσεις.</a:t>
            </a:r>
            <a:endParaRPr lang="el-GR" dirty="0"/>
          </a:p>
        </p:txBody>
      </p:sp>
    </p:spTree>
    <p:extLst>
      <p:ext uri="{BB962C8B-B14F-4D97-AF65-F5344CB8AC3E}">
        <p14:creationId xmlns:p14="http://schemas.microsoft.com/office/powerpoint/2010/main" val="1465589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1" descr="C:\Users\Michail\Dropbox\!_ΕΣΔΔΑ_Υλικό_Φεβ_2017\Chap_01_Κοιν_Πολιτική\social_politics_01.jpg"/>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772816"/>
            <a:ext cx="5851663" cy="3641373"/>
          </a:xfrm>
          <a:prstGeom prst="rect">
            <a:avLst/>
          </a:prstGeom>
          <a:noFill/>
          <a:ln>
            <a:noFill/>
          </a:ln>
        </p:spPr>
      </p:pic>
    </p:spTree>
    <p:extLst>
      <p:ext uri="{BB962C8B-B14F-4D97-AF65-F5344CB8AC3E}">
        <p14:creationId xmlns:p14="http://schemas.microsoft.com/office/powerpoint/2010/main" val="3521760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Διάκριση των πεδίων της </a:t>
            </a:r>
            <a:r>
              <a:rPr lang="el-GR" dirty="0" smtClean="0"/>
              <a:t>Κοινωνικής Πολιτικής</a:t>
            </a:r>
            <a:endParaRPr lang="el-GR" dirty="0"/>
          </a:p>
        </p:txBody>
      </p:sp>
      <p:sp>
        <p:nvSpPr>
          <p:cNvPr id="3" name="Content Placeholder 2"/>
          <p:cNvSpPr>
            <a:spLocks noGrp="1"/>
          </p:cNvSpPr>
          <p:nvPr>
            <p:ph idx="1"/>
          </p:nvPr>
        </p:nvSpPr>
        <p:spPr/>
        <p:txBody>
          <a:bodyPr>
            <a:normAutofit fontScale="77500" lnSpcReduction="20000"/>
          </a:bodyPr>
          <a:lstStyle/>
          <a:p>
            <a:pPr marL="0" indent="0">
              <a:buNone/>
            </a:pPr>
            <a:r>
              <a:rPr lang="el-GR" dirty="0" smtClean="0"/>
              <a:t>Η </a:t>
            </a:r>
            <a:r>
              <a:rPr lang="el-GR" dirty="0"/>
              <a:t>κοινωνική πολιτική συνδέεται με την καταγραφή, ιεράρχηση και κάλυψη κοινωνικών κινδύνων και αναγκών μέσα από ρυθμίσεις και παροχές στα παρακάτω πεδία:</a:t>
            </a:r>
          </a:p>
          <a:p>
            <a:pPr lvl="0"/>
            <a:r>
              <a:rPr lang="el-GR" dirty="0"/>
              <a:t>Κοινωνική ασφάλιση</a:t>
            </a:r>
          </a:p>
          <a:p>
            <a:pPr lvl="0"/>
            <a:r>
              <a:rPr lang="el-GR" dirty="0"/>
              <a:t>Κοινωνική πρόνοια</a:t>
            </a:r>
          </a:p>
          <a:p>
            <a:pPr lvl="0"/>
            <a:r>
              <a:rPr lang="el-GR" dirty="0"/>
              <a:t>Πολιτική υγείας</a:t>
            </a:r>
          </a:p>
          <a:p>
            <a:pPr lvl="0"/>
            <a:r>
              <a:rPr lang="el-GR" dirty="0"/>
              <a:t>Πολιτική απασχόλησης</a:t>
            </a:r>
          </a:p>
          <a:p>
            <a:pPr lvl="0"/>
            <a:r>
              <a:rPr lang="el-GR" dirty="0"/>
              <a:t>Μεταναστευτική πολιτική</a:t>
            </a:r>
          </a:p>
          <a:p>
            <a:pPr lvl="0"/>
            <a:r>
              <a:rPr lang="el-GR" dirty="0" smtClean="0"/>
              <a:t>Αντι-εγκληματική </a:t>
            </a:r>
            <a:r>
              <a:rPr lang="el-GR" dirty="0"/>
              <a:t>πολιτική</a:t>
            </a:r>
          </a:p>
          <a:p>
            <a:pPr lvl="0"/>
            <a:r>
              <a:rPr lang="el-GR" dirty="0"/>
              <a:t>Πολιτική φύλου</a:t>
            </a:r>
          </a:p>
          <a:p>
            <a:r>
              <a:rPr lang="el-GR" dirty="0"/>
              <a:t>Στεγαστική πολιτική</a:t>
            </a:r>
          </a:p>
        </p:txBody>
      </p:sp>
    </p:spTree>
    <p:extLst>
      <p:ext uri="{BB962C8B-B14F-4D97-AF65-F5344CB8AC3E}">
        <p14:creationId xmlns:p14="http://schemas.microsoft.com/office/powerpoint/2010/main" val="2793819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Διάκριση των πεδίων της κοινωνικής πολιτικής</a:t>
            </a:r>
          </a:p>
        </p:txBody>
      </p:sp>
      <p:sp>
        <p:nvSpPr>
          <p:cNvPr id="3" name="Content Placeholder 2"/>
          <p:cNvSpPr>
            <a:spLocks noGrp="1"/>
          </p:cNvSpPr>
          <p:nvPr>
            <p:ph idx="1"/>
          </p:nvPr>
        </p:nvSpPr>
        <p:spPr/>
        <p:txBody>
          <a:bodyPr/>
          <a:lstStyle/>
          <a:p>
            <a:pPr marL="0" indent="0">
              <a:buNone/>
            </a:pPr>
            <a:r>
              <a:rPr lang="el-GR" dirty="0"/>
              <a:t>Με τη συνδυασμένη άσκηση πολιτικών για τα πεδία αυτά επιτυγχάνονται:</a:t>
            </a:r>
          </a:p>
          <a:p>
            <a:pPr lvl="0"/>
            <a:r>
              <a:rPr lang="el-GR" dirty="0"/>
              <a:t>Η εξομάλυνση των ποιοτικών και ποσοτικών προβλημάτων που αφορούν στις συνθήκες διαβίωσης ευαίσθητων και λιγότερο ευνοημένων πληθυσμιακών ομάδων.</a:t>
            </a:r>
          </a:p>
          <a:p>
            <a:r>
              <a:rPr lang="el-GR" dirty="0"/>
              <a:t>Η διασφάλιση αξιοπρεπών όρων ζωής για το σύνολο των εγκατεστημένων προσώπων.</a:t>
            </a:r>
          </a:p>
        </p:txBody>
      </p:sp>
    </p:spTree>
    <p:extLst>
      <p:ext uri="{BB962C8B-B14F-4D97-AF65-F5344CB8AC3E}">
        <p14:creationId xmlns:p14="http://schemas.microsoft.com/office/powerpoint/2010/main" val="3196920058"/>
      </p:ext>
    </p:extLst>
  </p:cSld>
  <p:clrMapOvr>
    <a:masterClrMapping/>
  </p:clrMapOvr>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27</TotalTime>
  <Words>881</Words>
  <Application>Microsoft Office PowerPoint</Application>
  <PresentationFormat>Προβολή στην οθόνη (4:3)</PresentationFormat>
  <Paragraphs>73</Paragraphs>
  <Slides>13</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ΕΣΔΔΑ υποδειγμα</vt:lpstr>
      <vt:lpstr>Ειδική Φάση Σπουδών  Τίτλος μαθήματος: «ΣΥΣΤΗΜΑΤΑ ΠΛΗΡΟΦΟΡΙΚΗΣ ΟΡΓΑΝΙΣΜΩΝ ΚΟΙΝΩΝΙΚΗΣ ΠΟΛΙΤΙΚΗΣ»</vt:lpstr>
      <vt:lpstr>Παρουσίαση του PowerPoint</vt:lpstr>
      <vt:lpstr>Τι είναι η Κοινωνική Πολιτική</vt:lpstr>
      <vt:lpstr>Τι είναι η Κοινωνική Πολιτική</vt:lpstr>
      <vt:lpstr>Τι είναι η Κοινωνική Πολιτική</vt:lpstr>
      <vt:lpstr>Τι είναι η Κοινωνική Πολιτική</vt:lpstr>
      <vt:lpstr>Παρουσίαση του PowerPoint</vt:lpstr>
      <vt:lpstr>Διάκριση των πεδίων της Κοινωνικής Πολιτικής</vt:lpstr>
      <vt:lpstr>Διάκριση των πεδίων της κοινωνικής πολιτικής</vt:lpstr>
      <vt:lpstr>Επίπεδα άσκησης Κοινωνικής Πολιτικής</vt:lpstr>
      <vt:lpstr>Επίπεδα άσκησης Κοινωνικής Πολιτικής</vt:lpstr>
      <vt:lpstr>Επίπεδα άσκησης Κοινωνικής Πολιτικής</vt:lpstr>
      <vt:lpstr>Επίπεδα άσκησης Κοινωνικής Πολιτικής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«ΣΥΣΤΗΜΑΤΑ ΠΛΗΡΟΦΟΡΙΚΗΣ ΟΡΓΑΝΙΣΜΩΝ ΚΟΙΝΩΝΙΚΗΣ ΠΟΛΙΤΙΚΗΣ»</dc:title>
  <dc:creator>user-pc</dc:creator>
  <cp:lastModifiedBy>michail</cp:lastModifiedBy>
  <cp:revision>16</cp:revision>
  <dcterms:created xsi:type="dcterms:W3CDTF">2017-02-27T12:58:43Z</dcterms:created>
  <dcterms:modified xsi:type="dcterms:W3CDTF">2018-06-26T06:36:06Z</dcterms:modified>
</cp:coreProperties>
</file>