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43"/>
  </p:notesMasterIdLst>
  <p:sldIdLst>
    <p:sldId id="309" r:id="rId2"/>
    <p:sldId id="292" r:id="rId3"/>
    <p:sldId id="328" r:id="rId4"/>
    <p:sldId id="256" r:id="rId5"/>
    <p:sldId id="326" r:id="rId6"/>
    <p:sldId id="327" r:id="rId7"/>
    <p:sldId id="259" r:id="rId8"/>
    <p:sldId id="260" r:id="rId9"/>
    <p:sldId id="311" r:id="rId10"/>
    <p:sldId id="312" r:id="rId11"/>
    <p:sldId id="264" r:id="rId12"/>
    <p:sldId id="265" r:id="rId13"/>
    <p:sldId id="267" r:id="rId14"/>
    <p:sldId id="268" r:id="rId15"/>
    <p:sldId id="269" r:id="rId16"/>
    <p:sldId id="270" r:id="rId17"/>
    <p:sldId id="313" r:id="rId18"/>
    <p:sldId id="314" r:id="rId19"/>
    <p:sldId id="315" r:id="rId20"/>
    <p:sldId id="316" r:id="rId21"/>
    <p:sldId id="275" r:id="rId22"/>
    <p:sldId id="317" r:id="rId23"/>
    <p:sldId id="274" r:id="rId24"/>
    <p:sldId id="318" r:id="rId25"/>
    <p:sldId id="319" r:id="rId26"/>
    <p:sldId id="320" r:id="rId27"/>
    <p:sldId id="321" r:id="rId28"/>
    <p:sldId id="322" r:id="rId29"/>
    <p:sldId id="277" r:id="rId30"/>
    <p:sldId id="278" r:id="rId31"/>
    <p:sldId id="279" r:id="rId32"/>
    <p:sldId id="280" r:id="rId33"/>
    <p:sldId id="281" r:id="rId34"/>
    <p:sldId id="282" r:id="rId35"/>
    <p:sldId id="283" r:id="rId36"/>
    <p:sldId id="285" r:id="rId37"/>
    <p:sldId id="288" r:id="rId38"/>
    <p:sldId id="323" r:id="rId39"/>
    <p:sldId id="324" r:id="rId40"/>
    <p:sldId id="325" r:id="rId41"/>
    <p:sldId id="287" r:id="rId4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FEFF"/>
    <a:srgbClr val="D1F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114" autoAdjust="0"/>
  </p:normalViewPr>
  <p:slideViewPr>
    <p:cSldViewPr>
      <p:cViewPr varScale="1">
        <p:scale>
          <a:sx n="89" d="100"/>
          <a:sy n="89" d="100"/>
        </p:scale>
        <p:origin x="224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15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BC19A1-3465-4CFA-91A7-332CF1F34159}" type="doc">
      <dgm:prSet loTypeId="urn:microsoft.com/office/officeart/2008/layout/HalfCircleOrganizationChart" loCatId="hierarchy" qsTypeId="urn:microsoft.com/office/officeart/2005/8/quickstyle/simple1" qsCatId="simple" csTypeId="urn:microsoft.com/office/officeart/2005/8/colors/colorful1#1" csCatId="colorful" phldr="1"/>
      <dgm:spPr/>
      <dgm:t>
        <a:bodyPr/>
        <a:lstStyle/>
        <a:p>
          <a:endParaRPr lang="el-GR"/>
        </a:p>
      </dgm:t>
    </dgm:pt>
    <dgm:pt modelId="{A2BC61F8-E80E-4063-BEF3-F8E52F3CB145}">
      <dgm:prSet phldrT="[Κείμενο]"/>
      <dgm:spPr/>
      <dgm:t>
        <a:bodyPr/>
        <a:lstStyle/>
        <a:p>
          <a:r>
            <a:rPr lang="el-GR" b="1" dirty="0"/>
            <a:t>ΔΗΜΑΡΧΟΣ</a:t>
          </a:r>
        </a:p>
      </dgm:t>
    </dgm:pt>
    <dgm:pt modelId="{A5FC2B68-31E0-4F55-989D-436A4ADFEA9A}" type="parTrans" cxnId="{E5ACA569-0DCC-43DF-8807-BC62939DA36B}">
      <dgm:prSet/>
      <dgm:spPr/>
      <dgm:t>
        <a:bodyPr/>
        <a:lstStyle/>
        <a:p>
          <a:endParaRPr lang="el-GR"/>
        </a:p>
      </dgm:t>
    </dgm:pt>
    <dgm:pt modelId="{74D35608-207E-4A7C-8EBC-61532221408C}" type="sibTrans" cxnId="{E5ACA569-0DCC-43DF-8807-BC62939DA36B}">
      <dgm:prSet/>
      <dgm:spPr/>
      <dgm:t>
        <a:bodyPr/>
        <a:lstStyle/>
        <a:p>
          <a:endParaRPr lang="el-GR"/>
        </a:p>
      </dgm:t>
    </dgm:pt>
    <dgm:pt modelId="{0B883A99-5F28-479A-8095-79792A079749}" type="asst">
      <dgm:prSet phldrT="[Κείμενο]"/>
      <dgm:spPr/>
      <dgm:t>
        <a:bodyPr/>
        <a:lstStyle/>
        <a:p>
          <a:r>
            <a:rPr lang="el-GR" dirty="0"/>
            <a:t>ΕΚΤΕΛΕΣΤΙΚΗ ΕΠΙΤΡΟΠΗ</a:t>
          </a:r>
        </a:p>
      </dgm:t>
    </dgm:pt>
    <dgm:pt modelId="{B0C055F8-19F6-43B0-9306-D22DBC9AC358}" type="parTrans" cxnId="{B2A4C701-2625-4CC6-B602-5EC67FCA774E}">
      <dgm:prSet/>
      <dgm:spPr/>
      <dgm:t>
        <a:bodyPr/>
        <a:lstStyle/>
        <a:p>
          <a:endParaRPr lang="el-GR"/>
        </a:p>
      </dgm:t>
    </dgm:pt>
    <dgm:pt modelId="{966ED3F9-8B29-45E2-BF3D-1CD584189D15}" type="sibTrans" cxnId="{B2A4C701-2625-4CC6-B602-5EC67FCA774E}">
      <dgm:prSet/>
      <dgm:spPr/>
      <dgm:t>
        <a:bodyPr/>
        <a:lstStyle/>
        <a:p>
          <a:endParaRPr lang="el-GR"/>
        </a:p>
      </dgm:t>
    </dgm:pt>
    <dgm:pt modelId="{6F011636-5FF7-4613-959F-7D5F8ECBBDDF}">
      <dgm:prSet phldrT="[Κείμενο]"/>
      <dgm:spPr/>
      <dgm:t>
        <a:bodyPr/>
        <a:lstStyle/>
        <a:p>
          <a:r>
            <a:rPr lang="el-GR" dirty="0"/>
            <a:t>ΑΝΤΙΔΗΜΑΡΧΟΣ</a:t>
          </a:r>
        </a:p>
      </dgm:t>
    </dgm:pt>
    <dgm:pt modelId="{4F938981-DD42-44C4-A31E-8F27CE856720}" type="parTrans" cxnId="{CFAD582F-4586-41D4-A6A0-A537E5172922}">
      <dgm:prSet/>
      <dgm:spPr/>
      <dgm:t>
        <a:bodyPr/>
        <a:lstStyle/>
        <a:p>
          <a:endParaRPr lang="el-GR"/>
        </a:p>
      </dgm:t>
    </dgm:pt>
    <dgm:pt modelId="{395D5499-06CD-4DC2-89DB-8C8658A4201F}" type="sibTrans" cxnId="{CFAD582F-4586-41D4-A6A0-A537E5172922}">
      <dgm:prSet/>
      <dgm:spPr/>
      <dgm:t>
        <a:bodyPr/>
        <a:lstStyle/>
        <a:p>
          <a:endParaRPr lang="el-GR"/>
        </a:p>
      </dgm:t>
    </dgm:pt>
    <dgm:pt modelId="{66E873A9-163C-4EEC-84D1-B57C8192E833}">
      <dgm:prSet phldrT="[Κείμενο]"/>
      <dgm:spPr/>
      <dgm:t>
        <a:bodyPr/>
        <a:lstStyle/>
        <a:p>
          <a:r>
            <a:rPr lang="el-GR" dirty="0"/>
            <a:t>ΑΝΤΙΔΗΜΑΡΧΟΣ</a:t>
          </a:r>
        </a:p>
      </dgm:t>
    </dgm:pt>
    <dgm:pt modelId="{307675BB-5053-4981-B76D-1F9E23009022}" type="parTrans" cxnId="{6391A54C-A595-4B13-994A-731F795062C8}">
      <dgm:prSet/>
      <dgm:spPr/>
      <dgm:t>
        <a:bodyPr/>
        <a:lstStyle/>
        <a:p>
          <a:endParaRPr lang="el-GR"/>
        </a:p>
      </dgm:t>
    </dgm:pt>
    <dgm:pt modelId="{45730FD2-8766-4CF2-B62F-DD4090A22A21}" type="sibTrans" cxnId="{6391A54C-A595-4B13-994A-731F795062C8}">
      <dgm:prSet/>
      <dgm:spPr/>
      <dgm:t>
        <a:bodyPr/>
        <a:lstStyle/>
        <a:p>
          <a:endParaRPr lang="el-GR"/>
        </a:p>
      </dgm:t>
    </dgm:pt>
    <dgm:pt modelId="{79321719-F6B0-4F4C-9FFD-A9CA16C46682}">
      <dgm:prSet phldrT="[Κείμενο]"/>
      <dgm:spPr/>
      <dgm:t>
        <a:bodyPr/>
        <a:lstStyle/>
        <a:p>
          <a:r>
            <a:rPr lang="el-GR"/>
            <a:t>ΑΝΤΙΔΗΜΑΡΧΟΣ</a:t>
          </a:r>
          <a:endParaRPr lang="el-GR" dirty="0"/>
        </a:p>
      </dgm:t>
    </dgm:pt>
    <dgm:pt modelId="{CB27FF5A-6A17-454A-8148-EF6C99E232EB}" type="parTrans" cxnId="{5FCB467A-DD6A-4080-A249-402177910F5B}">
      <dgm:prSet/>
      <dgm:spPr/>
      <dgm:t>
        <a:bodyPr/>
        <a:lstStyle/>
        <a:p>
          <a:endParaRPr lang="el-GR"/>
        </a:p>
      </dgm:t>
    </dgm:pt>
    <dgm:pt modelId="{89C9198C-7EB7-48F5-B8FC-155C3FFA2F9B}" type="sibTrans" cxnId="{5FCB467A-DD6A-4080-A249-402177910F5B}">
      <dgm:prSet/>
      <dgm:spPr/>
      <dgm:t>
        <a:bodyPr/>
        <a:lstStyle/>
        <a:p>
          <a:endParaRPr lang="el-GR"/>
        </a:p>
      </dgm:t>
    </dgm:pt>
    <dgm:pt modelId="{7AC48B89-F426-4071-BE64-1086D7BFB188}" type="pres">
      <dgm:prSet presAssocID="{CCBC19A1-3465-4CFA-91A7-332CF1F34159}" presName="Name0" presStyleCnt="0">
        <dgm:presLayoutVars>
          <dgm:orgChart val="1"/>
          <dgm:chPref val="1"/>
          <dgm:dir/>
          <dgm:animOne val="branch"/>
          <dgm:animLvl val="lvl"/>
          <dgm:resizeHandles/>
        </dgm:presLayoutVars>
      </dgm:prSet>
      <dgm:spPr/>
    </dgm:pt>
    <dgm:pt modelId="{CA1069E8-B0A7-486D-9E4A-463FB94C2D33}" type="pres">
      <dgm:prSet presAssocID="{A2BC61F8-E80E-4063-BEF3-F8E52F3CB145}" presName="hierRoot1" presStyleCnt="0">
        <dgm:presLayoutVars>
          <dgm:hierBranch val="init"/>
        </dgm:presLayoutVars>
      </dgm:prSet>
      <dgm:spPr/>
    </dgm:pt>
    <dgm:pt modelId="{1D5D6B4B-9EFD-4E47-92E1-F8722B7E59B5}" type="pres">
      <dgm:prSet presAssocID="{A2BC61F8-E80E-4063-BEF3-F8E52F3CB145}" presName="rootComposite1" presStyleCnt="0"/>
      <dgm:spPr/>
    </dgm:pt>
    <dgm:pt modelId="{9002FE99-E724-4B7A-AF0F-5BE194FD3029}" type="pres">
      <dgm:prSet presAssocID="{A2BC61F8-E80E-4063-BEF3-F8E52F3CB145}" presName="rootText1" presStyleLbl="alignAcc1" presStyleIdx="0" presStyleCnt="0">
        <dgm:presLayoutVars>
          <dgm:chPref val="3"/>
        </dgm:presLayoutVars>
      </dgm:prSet>
      <dgm:spPr/>
    </dgm:pt>
    <dgm:pt modelId="{EE6F0CA6-570F-42D4-9524-1D6D06C1C2F4}" type="pres">
      <dgm:prSet presAssocID="{A2BC61F8-E80E-4063-BEF3-F8E52F3CB145}" presName="topArc1" presStyleLbl="parChTrans1D1" presStyleIdx="0" presStyleCnt="10"/>
      <dgm:spPr/>
    </dgm:pt>
    <dgm:pt modelId="{27C75D06-8740-4B96-BE0D-EFC415AFD42B}" type="pres">
      <dgm:prSet presAssocID="{A2BC61F8-E80E-4063-BEF3-F8E52F3CB145}" presName="bottomArc1" presStyleLbl="parChTrans1D1" presStyleIdx="1" presStyleCnt="10"/>
      <dgm:spPr/>
    </dgm:pt>
    <dgm:pt modelId="{8496DD7F-D26C-4FD0-8B35-6F94ABBE2AC3}" type="pres">
      <dgm:prSet presAssocID="{A2BC61F8-E80E-4063-BEF3-F8E52F3CB145}" presName="topConnNode1" presStyleLbl="node1" presStyleIdx="0" presStyleCnt="0"/>
      <dgm:spPr/>
    </dgm:pt>
    <dgm:pt modelId="{BFE50B9F-8BCE-48AA-A044-3F2B5A0D840C}" type="pres">
      <dgm:prSet presAssocID="{A2BC61F8-E80E-4063-BEF3-F8E52F3CB145}" presName="hierChild2" presStyleCnt="0"/>
      <dgm:spPr/>
    </dgm:pt>
    <dgm:pt modelId="{F0D11A7E-89CA-4A81-88E8-ACD00C455F3E}" type="pres">
      <dgm:prSet presAssocID="{4F938981-DD42-44C4-A31E-8F27CE856720}" presName="Name28" presStyleLbl="parChTrans1D2" presStyleIdx="0" presStyleCnt="4"/>
      <dgm:spPr/>
    </dgm:pt>
    <dgm:pt modelId="{8773F47D-0BF3-4CD3-A8FF-DA038F328DA4}" type="pres">
      <dgm:prSet presAssocID="{6F011636-5FF7-4613-959F-7D5F8ECBBDDF}" presName="hierRoot2" presStyleCnt="0">
        <dgm:presLayoutVars>
          <dgm:hierBranch val="init"/>
        </dgm:presLayoutVars>
      </dgm:prSet>
      <dgm:spPr/>
    </dgm:pt>
    <dgm:pt modelId="{731B3D5D-B511-43C7-8B8B-3A02BFCA7E96}" type="pres">
      <dgm:prSet presAssocID="{6F011636-5FF7-4613-959F-7D5F8ECBBDDF}" presName="rootComposite2" presStyleCnt="0"/>
      <dgm:spPr/>
    </dgm:pt>
    <dgm:pt modelId="{DC92A7CE-39EE-4CFE-A446-C3578232EB0F}" type="pres">
      <dgm:prSet presAssocID="{6F011636-5FF7-4613-959F-7D5F8ECBBDDF}" presName="rootText2" presStyleLbl="alignAcc1" presStyleIdx="0" presStyleCnt="0">
        <dgm:presLayoutVars>
          <dgm:chPref val="3"/>
        </dgm:presLayoutVars>
      </dgm:prSet>
      <dgm:spPr/>
    </dgm:pt>
    <dgm:pt modelId="{BEC3CB6A-2416-4940-BDDE-52806BBF76EE}" type="pres">
      <dgm:prSet presAssocID="{6F011636-5FF7-4613-959F-7D5F8ECBBDDF}" presName="topArc2" presStyleLbl="parChTrans1D1" presStyleIdx="2" presStyleCnt="10"/>
      <dgm:spPr/>
    </dgm:pt>
    <dgm:pt modelId="{8A36D0CD-E61B-4F05-9C25-2C4AA902B453}" type="pres">
      <dgm:prSet presAssocID="{6F011636-5FF7-4613-959F-7D5F8ECBBDDF}" presName="bottomArc2" presStyleLbl="parChTrans1D1" presStyleIdx="3" presStyleCnt="10"/>
      <dgm:spPr/>
    </dgm:pt>
    <dgm:pt modelId="{73F569EC-1A8B-439E-B9AF-76B5E9EA49C6}" type="pres">
      <dgm:prSet presAssocID="{6F011636-5FF7-4613-959F-7D5F8ECBBDDF}" presName="topConnNode2" presStyleLbl="node2" presStyleIdx="0" presStyleCnt="0"/>
      <dgm:spPr/>
    </dgm:pt>
    <dgm:pt modelId="{15DB777A-7947-4037-9064-019C0DB187CD}" type="pres">
      <dgm:prSet presAssocID="{6F011636-5FF7-4613-959F-7D5F8ECBBDDF}" presName="hierChild4" presStyleCnt="0"/>
      <dgm:spPr/>
    </dgm:pt>
    <dgm:pt modelId="{DFE8A038-9938-43BD-B0B2-F12FA569EE1C}" type="pres">
      <dgm:prSet presAssocID="{6F011636-5FF7-4613-959F-7D5F8ECBBDDF}" presName="hierChild5" presStyleCnt="0"/>
      <dgm:spPr/>
    </dgm:pt>
    <dgm:pt modelId="{22635599-4113-4757-8646-BE20A463A156}" type="pres">
      <dgm:prSet presAssocID="{307675BB-5053-4981-B76D-1F9E23009022}" presName="Name28" presStyleLbl="parChTrans1D2" presStyleIdx="1" presStyleCnt="4"/>
      <dgm:spPr/>
    </dgm:pt>
    <dgm:pt modelId="{AFE17EDD-C425-4D73-890B-6E4D1FC33853}" type="pres">
      <dgm:prSet presAssocID="{66E873A9-163C-4EEC-84D1-B57C8192E833}" presName="hierRoot2" presStyleCnt="0">
        <dgm:presLayoutVars>
          <dgm:hierBranch val="init"/>
        </dgm:presLayoutVars>
      </dgm:prSet>
      <dgm:spPr/>
    </dgm:pt>
    <dgm:pt modelId="{37DE29B2-4E3F-4505-B386-4A06CA97507E}" type="pres">
      <dgm:prSet presAssocID="{66E873A9-163C-4EEC-84D1-B57C8192E833}" presName="rootComposite2" presStyleCnt="0"/>
      <dgm:spPr/>
    </dgm:pt>
    <dgm:pt modelId="{7C168815-0A84-46C0-9FF6-D9083EC2A6D7}" type="pres">
      <dgm:prSet presAssocID="{66E873A9-163C-4EEC-84D1-B57C8192E833}" presName="rootText2" presStyleLbl="alignAcc1" presStyleIdx="0" presStyleCnt="0">
        <dgm:presLayoutVars>
          <dgm:chPref val="3"/>
        </dgm:presLayoutVars>
      </dgm:prSet>
      <dgm:spPr/>
    </dgm:pt>
    <dgm:pt modelId="{264525EC-D29D-48D7-9159-97B612CAE069}" type="pres">
      <dgm:prSet presAssocID="{66E873A9-163C-4EEC-84D1-B57C8192E833}" presName="topArc2" presStyleLbl="parChTrans1D1" presStyleIdx="4" presStyleCnt="10"/>
      <dgm:spPr/>
    </dgm:pt>
    <dgm:pt modelId="{ADC34FD9-63FC-41CD-A235-7AA8C3CAF433}" type="pres">
      <dgm:prSet presAssocID="{66E873A9-163C-4EEC-84D1-B57C8192E833}" presName="bottomArc2" presStyleLbl="parChTrans1D1" presStyleIdx="5" presStyleCnt="10"/>
      <dgm:spPr/>
    </dgm:pt>
    <dgm:pt modelId="{047726CE-B081-49C6-A042-59154FA13EDE}" type="pres">
      <dgm:prSet presAssocID="{66E873A9-163C-4EEC-84D1-B57C8192E833}" presName="topConnNode2" presStyleLbl="node2" presStyleIdx="0" presStyleCnt="0"/>
      <dgm:spPr/>
    </dgm:pt>
    <dgm:pt modelId="{1294C631-324F-4FFB-8064-FF6D49209E8F}" type="pres">
      <dgm:prSet presAssocID="{66E873A9-163C-4EEC-84D1-B57C8192E833}" presName="hierChild4" presStyleCnt="0"/>
      <dgm:spPr/>
    </dgm:pt>
    <dgm:pt modelId="{FA4D83DB-26B1-44CF-815A-B2A6E49F88EA}" type="pres">
      <dgm:prSet presAssocID="{66E873A9-163C-4EEC-84D1-B57C8192E833}" presName="hierChild5" presStyleCnt="0"/>
      <dgm:spPr/>
    </dgm:pt>
    <dgm:pt modelId="{3B76AB83-44AC-4A79-9436-1F730415104E}" type="pres">
      <dgm:prSet presAssocID="{CB27FF5A-6A17-454A-8148-EF6C99E232EB}" presName="Name28" presStyleLbl="parChTrans1D2" presStyleIdx="2" presStyleCnt="4"/>
      <dgm:spPr/>
    </dgm:pt>
    <dgm:pt modelId="{3AF8D5D2-C508-4F33-AFA0-53AE7A2DE7D5}" type="pres">
      <dgm:prSet presAssocID="{79321719-F6B0-4F4C-9FFD-A9CA16C46682}" presName="hierRoot2" presStyleCnt="0">
        <dgm:presLayoutVars>
          <dgm:hierBranch val="init"/>
        </dgm:presLayoutVars>
      </dgm:prSet>
      <dgm:spPr/>
    </dgm:pt>
    <dgm:pt modelId="{27E7785C-4C1F-4F0A-81D5-FC220D490FD2}" type="pres">
      <dgm:prSet presAssocID="{79321719-F6B0-4F4C-9FFD-A9CA16C46682}" presName="rootComposite2" presStyleCnt="0"/>
      <dgm:spPr/>
    </dgm:pt>
    <dgm:pt modelId="{C465EF50-3963-441C-981D-63CA3716D033}" type="pres">
      <dgm:prSet presAssocID="{79321719-F6B0-4F4C-9FFD-A9CA16C46682}" presName="rootText2" presStyleLbl="alignAcc1" presStyleIdx="0" presStyleCnt="0">
        <dgm:presLayoutVars>
          <dgm:chPref val="3"/>
        </dgm:presLayoutVars>
      </dgm:prSet>
      <dgm:spPr/>
    </dgm:pt>
    <dgm:pt modelId="{5D983967-1219-4D83-91E7-CB6A3E0A3E72}" type="pres">
      <dgm:prSet presAssocID="{79321719-F6B0-4F4C-9FFD-A9CA16C46682}" presName="topArc2" presStyleLbl="parChTrans1D1" presStyleIdx="6" presStyleCnt="10"/>
      <dgm:spPr/>
    </dgm:pt>
    <dgm:pt modelId="{97123C86-4F53-47DB-B4AA-86E12A719335}" type="pres">
      <dgm:prSet presAssocID="{79321719-F6B0-4F4C-9FFD-A9CA16C46682}" presName="bottomArc2" presStyleLbl="parChTrans1D1" presStyleIdx="7" presStyleCnt="10"/>
      <dgm:spPr/>
    </dgm:pt>
    <dgm:pt modelId="{B75859D1-B55D-475B-BB2D-CADAD6B47775}" type="pres">
      <dgm:prSet presAssocID="{79321719-F6B0-4F4C-9FFD-A9CA16C46682}" presName="topConnNode2" presStyleLbl="node2" presStyleIdx="0" presStyleCnt="0"/>
      <dgm:spPr/>
    </dgm:pt>
    <dgm:pt modelId="{AC147EF3-B825-480B-A8B6-1A83E2E8C3D3}" type="pres">
      <dgm:prSet presAssocID="{79321719-F6B0-4F4C-9FFD-A9CA16C46682}" presName="hierChild4" presStyleCnt="0"/>
      <dgm:spPr/>
    </dgm:pt>
    <dgm:pt modelId="{586C24C0-B7CE-47F1-ABB6-C7F6CDBBBBE4}" type="pres">
      <dgm:prSet presAssocID="{79321719-F6B0-4F4C-9FFD-A9CA16C46682}" presName="hierChild5" presStyleCnt="0"/>
      <dgm:spPr/>
    </dgm:pt>
    <dgm:pt modelId="{0F48F644-63CC-402A-B7A0-A4104732D5A8}" type="pres">
      <dgm:prSet presAssocID="{A2BC61F8-E80E-4063-BEF3-F8E52F3CB145}" presName="hierChild3" presStyleCnt="0"/>
      <dgm:spPr/>
    </dgm:pt>
    <dgm:pt modelId="{1666766D-B075-4EA4-B9C5-02A9560AA95A}" type="pres">
      <dgm:prSet presAssocID="{B0C055F8-19F6-43B0-9306-D22DBC9AC358}" presName="Name101" presStyleLbl="parChTrans1D2" presStyleIdx="3" presStyleCnt="4"/>
      <dgm:spPr/>
    </dgm:pt>
    <dgm:pt modelId="{257E32E3-E6BA-4C17-AD5D-9EE34A5EE64A}" type="pres">
      <dgm:prSet presAssocID="{0B883A99-5F28-479A-8095-79792A079749}" presName="hierRoot3" presStyleCnt="0">
        <dgm:presLayoutVars>
          <dgm:hierBranch val="init"/>
        </dgm:presLayoutVars>
      </dgm:prSet>
      <dgm:spPr/>
    </dgm:pt>
    <dgm:pt modelId="{616C35E0-BA40-4EFA-9B06-09CCEF46A9C3}" type="pres">
      <dgm:prSet presAssocID="{0B883A99-5F28-479A-8095-79792A079749}" presName="rootComposite3" presStyleCnt="0"/>
      <dgm:spPr/>
    </dgm:pt>
    <dgm:pt modelId="{EEEEBF42-F389-4182-AE1C-DDCB84115961}" type="pres">
      <dgm:prSet presAssocID="{0B883A99-5F28-479A-8095-79792A079749}" presName="rootText3" presStyleLbl="alignAcc1" presStyleIdx="0" presStyleCnt="0">
        <dgm:presLayoutVars>
          <dgm:chPref val="3"/>
        </dgm:presLayoutVars>
      </dgm:prSet>
      <dgm:spPr/>
    </dgm:pt>
    <dgm:pt modelId="{8F5FD5B9-EC0E-4E42-B42D-D6572ED59E29}" type="pres">
      <dgm:prSet presAssocID="{0B883A99-5F28-479A-8095-79792A079749}" presName="topArc3" presStyleLbl="parChTrans1D1" presStyleIdx="8" presStyleCnt="10"/>
      <dgm:spPr/>
    </dgm:pt>
    <dgm:pt modelId="{11983177-159B-495B-858D-0D4A1ECEC5D6}" type="pres">
      <dgm:prSet presAssocID="{0B883A99-5F28-479A-8095-79792A079749}" presName="bottomArc3" presStyleLbl="parChTrans1D1" presStyleIdx="9" presStyleCnt="10"/>
      <dgm:spPr/>
    </dgm:pt>
    <dgm:pt modelId="{B63E62E6-1AD0-4EF9-B647-CFF950AB912D}" type="pres">
      <dgm:prSet presAssocID="{0B883A99-5F28-479A-8095-79792A079749}" presName="topConnNode3" presStyleLbl="asst1" presStyleIdx="0" presStyleCnt="0"/>
      <dgm:spPr/>
    </dgm:pt>
    <dgm:pt modelId="{F1AD5550-7B34-4601-9655-1832B4FA2BA9}" type="pres">
      <dgm:prSet presAssocID="{0B883A99-5F28-479A-8095-79792A079749}" presName="hierChild6" presStyleCnt="0"/>
      <dgm:spPr/>
    </dgm:pt>
    <dgm:pt modelId="{FBD24532-CDBA-4E00-99CB-49CD208FADC7}" type="pres">
      <dgm:prSet presAssocID="{0B883A99-5F28-479A-8095-79792A079749}" presName="hierChild7" presStyleCnt="0"/>
      <dgm:spPr/>
    </dgm:pt>
  </dgm:ptLst>
  <dgm:cxnLst>
    <dgm:cxn modelId="{B2A4C701-2625-4CC6-B602-5EC67FCA774E}" srcId="{A2BC61F8-E80E-4063-BEF3-F8E52F3CB145}" destId="{0B883A99-5F28-479A-8095-79792A079749}" srcOrd="0" destOrd="0" parTransId="{B0C055F8-19F6-43B0-9306-D22DBC9AC358}" sibTransId="{966ED3F9-8B29-45E2-BF3D-1CD584189D15}"/>
    <dgm:cxn modelId="{D0A1591C-E7C4-42EE-889C-42151AE69BC6}" type="presOf" srcId="{66E873A9-163C-4EEC-84D1-B57C8192E833}" destId="{047726CE-B081-49C6-A042-59154FA13EDE}" srcOrd="1" destOrd="0" presId="urn:microsoft.com/office/officeart/2008/layout/HalfCircleOrganizationChart"/>
    <dgm:cxn modelId="{73190F20-6007-4A1F-9B35-472B8AD2CBA2}" type="presOf" srcId="{6F011636-5FF7-4613-959F-7D5F8ECBBDDF}" destId="{DC92A7CE-39EE-4CFE-A446-C3578232EB0F}" srcOrd="0" destOrd="0" presId="urn:microsoft.com/office/officeart/2008/layout/HalfCircleOrganizationChart"/>
    <dgm:cxn modelId="{1D8FDB2A-F726-4FB0-B326-2FFDC8622DB8}" type="presOf" srcId="{A2BC61F8-E80E-4063-BEF3-F8E52F3CB145}" destId="{8496DD7F-D26C-4FD0-8B35-6F94ABBE2AC3}" srcOrd="1" destOrd="0" presId="urn:microsoft.com/office/officeart/2008/layout/HalfCircleOrganizationChart"/>
    <dgm:cxn modelId="{CFAD582F-4586-41D4-A6A0-A537E5172922}" srcId="{A2BC61F8-E80E-4063-BEF3-F8E52F3CB145}" destId="{6F011636-5FF7-4613-959F-7D5F8ECBBDDF}" srcOrd="1" destOrd="0" parTransId="{4F938981-DD42-44C4-A31E-8F27CE856720}" sibTransId="{395D5499-06CD-4DC2-89DB-8C8658A4201F}"/>
    <dgm:cxn modelId="{C29F455B-8DC6-45E9-904F-12D1141A2645}" type="presOf" srcId="{CCBC19A1-3465-4CFA-91A7-332CF1F34159}" destId="{7AC48B89-F426-4071-BE64-1086D7BFB188}" srcOrd="0" destOrd="0" presId="urn:microsoft.com/office/officeart/2008/layout/HalfCircleOrganizationChart"/>
    <dgm:cxn modelId="{46482043-DE42-4907-A0AC-405D59290CD1}" type="presOf" srcId="{4F938981-DD42-44C4-A31E-8F27CE856720}" destId="{F0D11A7E-89CA-4A81-88E8-ACD00C455F3E}" srcOrd="0" destOrd="0" presId="urn:microsoft.com/office/officeart/2008/layout/HalfCircleOrganizationChart"/>
    <dgm:cxn modelId="{F4659343-8089-4823-B013-BBDF16D5D0C4}" type="presOf" srcId="{A2BC61F8-E80E-4063-BEF3-F8E52F3CB145}" destId="{9002FE99-E724-4B7A-AF0F-5BE194FD3029}" srcOrd="0" destOrd="0" presId="urn:microsoft.com/office/officeart/2008/layout/HalfCircleOrganizationChart"/>
    <dgm:cxn modelId="{23016B67-3E00-4E90-B48F-FC3F2FE93A2C}" type="presOf" srcId="{B0C055F8-19F6-43B0-9306-D22DBC9AC358}" destId="{1666766D-B075-4EA4-B9C5-02A9560AA95A}" srcOrd="0" destOrd="0" presId="urn:microsoft.com/office/officeart/2008/layout/HalfCircleOrganizationChart"/>
    <dgm:cxn modelId="{E5ACA569-0DCC-43DF-8807-BC62939DA36B}" srcId="{CCBC19A1-3465-4CFA-91A7-332CF1F34159}" destId="{A2BC61F8-E80E-4063-BEF3-F8E52F3CB145}" srcOrd="0" destOrd="0" parTransId="{A5FC2B68-31E0-4F55-989D-436A4ADFEA9A}" sibTransId="{74D35608-207E-4A7C-8EBC-61532221408C}"/>
    <dgm:cxn modelId="{6391A54C-A595-4B13-994A-731F795062C8}" srcId="{A2BC61F8-E80E-4063-BEF3-F8E52F3CB145}" destId="{66E873A9-163C-4EEC-84D1-B57C8192E833}" srcOrd="2" destOrd="0" parTransId="{307675BB-5053-4981-B76D-1F9E23009022}" sibTransId="{45730FD2-8766-4CF2-B62F-DD4090A22A21}"/>
    <dgm:cxn modelId="{5FCB467A-DD6A-4080-A249-402177910F5B}" srcId="{A2BC61F8-E80E-4063-BEF3-F8E52F3CB145}" destId="{79321719-F6B0-4F4C-9FFD-A9CA16C46682}" srcOrd="3" destOrd="0" parTransId="{CB27FF5A-6A17-454A-8148-EF6C99E232EB}" sibTransId="{89C9198C-7EB7-48F5-B8FC-155C3FFA2F9B}"/>
    <dgm:cxn modelId="{075BF68F-34C6-4ECD-8CA3-26B65A954C19}" type="presOf" srcId="{CB27FF5A-6A17-454A-8148-EF6C99E232EB}" destId="{3B76AB83-44AC-4A79-9436-1F730415104E}" srcOrd="0" destOrd="0" presId="urn:microsoft.com/office/officeart/2008/layout/HalfCircleOrganizationChart"/>
    <dgm:cxn modelId="{31458692-44D3-4020-BA89-3138E216F0FD}" type="presOf" srcId="{0B883A99-5F28-479A-8095-79792A079749}" destId="{B63E62E6-1AD0-4EF9-B647-CFF950AB912D}" srcOrd="1" destOrd="0" presId="urn:microsoft.com/office/officeart/2008/layout/HalfCircleOrganizationChart"/>
    <dgm:cxn modelId="{69CB569C-C486-45F4-836F-202979F2A953}" type="presOf" srcId="{79321719-F6B0-4F4C-9FFD-A9CA16C46682}" destId="{B75859D1-B55D-475B-BB2D-CADAD6B47775}" srcOrd="1" destOrd="0" presId="urn:microsoft.com/office/officeart/2008/layout/HalfCircleOrganizationChart"/>
    <dgm:cxn modelId="{CDFD62A1-21C9-4C26-AC3B-CD0994DDCCBC}" type="presOf" srcId="{6F011636-5FF7-4613-959F-7D5F8ECBBDDF}" destId="{73F569EC-1A8B-439E-B9AF-76B5E9EA49C6}" srcOrd="1" destOrd="0" presId="urn:microsoft.com/office/officeart/2008/layout/HalfCircleOrganizationChart"/>
    <dgm:cxn modelId="{A3854CC4-550E-4DC9-85FF-DB46F97BEAA9}" type="presOf" srcId="{0B883A99-5F28-479A-8095-79792A079749}" destId="{EEEEBF42-F389-4182-AE1C-DDCB84115961}" srcOrd="0" destOrd="0" presId="urn:microsoft.com/office/officeart/2008/layout/HalfCircleOrganizationChart"/>
    <dgm:cxn modelId="{39BFF4EB-24ED-49A5-B4B1-ED42DC26A465}" type="presOf" srcId="{79321719-F6B0-4F4C-9FFD-A9CA16C46682}" destId="{C465EF50-3963-441C-981D-63CA3716D033}" srcOrd="0" destOrd="0" presId="urn:microsoft.com/office/officeart/2008/layout/HalfCircleOrganizationChart"/>
    <dgm:cxn modelId="{40955EEC-6465-4323-B29B-46B3B893A87E}" type="presOf" srcId="{66E873A9-163C-4EEC-84D1-B57C8192E833}" destId="{7C168815-0A84-46C0-9FF6-D9083EC2A6D7}" srcOrd="0" destOrd="0" presId="urn:microsoft.com/office/officeart/2008/layout/HalfCircleOrganizationChart"/>
    <dgm:cxn modelId="{C3F9A8FF-1252-4118-9F03-10FB2002783D}" type="presOf" srcId="{307675BB-5053-4981-B76D-1F9E23009022}" destId="{22635599-4113-4757-8646-BE20A463A156}" srcOrd="0" destOrd="0" presId="urn:microsoft.com/office/officeart/2008/layout/HalfCircleOrganizationChart"/>
    <dgm:cxn modelId="{1CEA75AE-33FD-4B18-9358-FFD1FD8A68CF}" type="presParOf" srcId="{7AC48B89-F426-4071-BE64-1086D7BFB188}" destId="{CA1069E8-B0A7-486D-9E4A-463FB94C2D33}" srcOrd="0" destOrd="0" presId="urn:microsoft.com/office/officeart/2008/layout/HalfCircleOrganizationChart"/>
    <dgm:cxn modelId="{A0DB5E5C-302C-4332-AE51-62D11852D6B8}" type="presParOf" srcId="{CA1069E8-B0A7-486D-9E4A-463FB94C2D33}" destId="{1D5D6B4B-9EFD-4E47-92E1-F8722B7E59B5}" srcOrd="0" destOrd="0" presId="urn:microsoft.com/office/officeart/2008/layout/HalfCircleOrganizationChart"/>
    <dgm:cxn modelId="{DD3DC38F-FB90-474F-90A7-A1DA8CB77082}" type="presParOf" srcId="{1D5D6B4B-9EFD-4E47-92E1-F8722B7E59B5}" destId="{9002FE99-E724-4B7A-AF0F-5BE194FD3029}" srcOrd="0" destOrd="0" presId="urn:microsoft.com/office/officeart/2008/layout/HalfCircleOrganizationChart"/>
    <dgm:cxn modelId="{9B52B084-BA64-471E-9B8F-995719B6AF58}" type="presParOf" srcId="{1D5D6B4B-9EFD-4E47-92E1-F8722B7E59B5}" destId="{EE6F0CA6-570F-42D4-9524-1D6D06C1C2F4}" srcOrd="1" destOrd="0" presId="urn:microsoft.com/office/officeart/2008/layout/HalfCircleOrganizationChart"/>
    <dgm:cxn modelId="{C670D820-1EFD-4284-8A24-1C47595789DD}" type="presParOf" srcId="{1D5D6B4B-9EFD-4E47-92E1-F8722B7E59B5}" destId="{27C75D06-8740-4B96-BE0D-EFC415AFD42B}" srcOrd="2" destOrd="0" presId="urn:microsoft.com/office/officeart/2008/layout/HalfCircleOrganizationChart"/>
    <dgm:cxn modelId="{258F775B-4BE8-433A-90DD-9B718F65BF8F}" type="presParOf" srcId="{1D5D6B4B-9EFD-4E47-92E1-F8722B7E59B5}" destId="{8496DD7F-D26C-4FD0-8B35-6F94ABBE2AC3}" srcOrd="3" destOrd="0" presId="urn:microsoft.com/office/officeart/2008/layout/HalfCircleOrganizationChart"/>
    <dgm:cxn modelId="{747FBAF7-423D-4627-B451-1C909FE1DC9D}" type="presParOf" srcId="{CA1069E8-B0A7-486D-9E4A-463FB94C2D33}" destId="{BFE50B9F-8BCE-48AA-A044-3F2B5A0D840C}" srcOrd="1" destOrd="0" presId="urn:microsoft.com/office/officeart/2008/layout/HalfCircleOrganizationChart"/>
    <dgm:cxn modelId="{7BA59B66-D745-4004-A395-9A1D963D7D77}" type="presParOf" srcId="{BFE50B9F-8BCE-48AA-A044-3F2B5A0D840C}" destId="{F0D11A7E-89CA-4A81-88E8-ACD00C455F3E}" srcOrd="0" destOrd="0" presId="urn:microsoft.com/office/officeart/2008/layout/HalfCircleOrganizationChart"/>
    <dgm:cxn modelId="{C59053CD-5507-4820-977D-B9625133CE49}" type="presParOf" srcId="{BFE50B9F-8BCE-48AA-A044-3F2B5A0D840C}" destId="{8773F47D-0BF3-4CD3-A8FF-DA038F328DA4}" srcOrd="1" destOrd="0" presId="urn:microsoft.com/office/officeart/2008/layout/HalfCircleOrganizationChart"/>
    <dgm:cxn modelId="{BCD46D00-3FC0-4D5C-AB14-F42ABB97A5A4}" type="presParOf" srcId="{8773F47D-0BF3-4CD3-A8FF-DA038F328DA4}" destId="{731B3D5D-B511-43C7-8B8B-3A02BFCA7E96}" srcOrd="0" destOrd="0" presId="urn:microsoft.com/office/officeart/2008/layout/HalfCircleOrganizationChart"/>
    <dgm:cxn modelId="{CF2D7FCB-9FBC-4D56-9971-BBBE62565856}" type="presParOf" srcId="{731B3D5D-B511-43C7-8B8B-3A02BFCA7E96}" destId="{DC92A7CE-39EE-4CFE-A446-C3578232EB0F}" srcOrd="0" destOrd="0" presId="urn:microsoft.com/office/officeart/2008/layout/HalfCircleOrganizationChart"/>
    <dgm:cxn modelId="{208519F7-FF43-442B-AC0D-1C2FE7FABDB0}" type="presParOf" srcId="{731B3D5D-B511-43C7-8B8B-3A02BFCA7E96}" destId="{BEC3CB6A-2416-4940-BDDE-52806BBF76EE}" srcOrd="1" destOrd="0" presId="urn:microsoft.com/office/officeart/2008/layout/HalfCircleOrganizationChart"/>
    <dgm:cxn modelId="{15949AD8-EED2-488C-A38E-56897B3A5150}" type="presParOf" srcId="{731B3D5D-B511-43C7-8B8B-3A02BFCA7E96}" destId="{8A36D0CD-E61B-4F05-9C25-2C4AA902B453}" srcOrd="2" destOrd="0" presId="urn:microsoft.com/office/officeart/2008/layout/HalfCircleOrganizationChart"/>
    <dgm:cxn modelId="{29AE984A-23C6-4A0C-9EDE-F6663A6D0343}" type="presParOf" srcId="{731B3D5D-B511-43C7-8B8B-3A02BFCA7E96}" destId="{73F569EC-1A8B-439E-B9AF-76B5E9EA49C6}" srcOrd="3" destOrd="0" presId="urn:microsoft.com/office/officeart/2008/layout/HalfCircleOrganizationChart"/>
    <dgm:cxn modelId="{D54812AB-00EA-451E-AEED-95F91C07CD2C}" type="presParOf" srcId="{8773F47D-0BF3-4CD3-A8FF-DA038F328DA4}" destId="{15DB777A-7947-4037-9064-019C0DB187CD}" srcOrd="1" destOrd="0" presId="urn:microsoft.com/office/officeart/2008/layout/HalfCircleOrganizationChart"/>
    <dgm:cxn modelId="{61D38D3A-E5F2-4C58-870E-1F2D8695CD0D}" type="presParOf" srcId="{8773F47D-0BF3-4CD3-A8FF-DA038F328DA4}" destId="{DFE8A038-9938-43BD-B0B2-F12FA569EE1C}" srcOrd="2" destOrd="0" presId="urn:microsoft.com/office/officeart/2008/layout/HalfCircleOrganizationChart"/>
    <dgm:cxn modelId="{CC733C47-D296-4290-9E68-4383DF9F5577}" type="presParOf" srcId="{BFE50B9F-8BCE-48AA-A044-3F2B5A0D840C}" destId="{22635599-4113-4757-8646-BE20A463A156}" srcOrd="2" destOrd="0" presId="urn:microsoft.com/office/officeart/2008/layout/HalfCircleOrganizationChart"/>
    <dgm:cxn modelId="{7E6305D5-F34C-49EA-A606-BA24935FDF3A}" type="presParOf" srcId="{BFE50B9F-8BCE-48AA-A044-3F2B5A0D840C}" destId="{AFE17EDD-C425-4D73-890B-6E4D1FC33853}" srcOrd="3" destOrd="0" presId="urn:microsoft.com/office/officeart/2008/layout/HalfCircleOrganizationChart"/>
    <dgm:cxn modelId="{5B7C12F2-7EC0-4738-BB0F-6222A1F4D313}" type="presParOf" srcId="{AFE17EDD-C425-4D73-890B-6E4D1FC33853}" destId="{37DE29B2-4E3F-4505-B386-4A06CA97507E}" srcOrd="0" destOrd="0" presId="urn:microsoft.com/office/officeart/2008/layout/HalfCircleOrganizationChart"/>
    <dgm:cxn modelId="{D0F58755-58DD-4887-BC47-ED3F6FB890C8}" type="presParOf" srcId="{37DE29B2-4E3F-4505-B386-4A06CA97507E}" destId="{7C168815-0A84-46C0-9FF6-D9083EC2A6D7}" srcOrd="0" destOrd="0" presId="urn:microsoft.com/office/officeart/2008/layout/HalfCircleOrganizationChart"/>
    <dgm:cxn modelId="{C4FCCC06-24A1-483C-A655-FA6B05C56104}" type="presParOf" srcId="{37DE29B2-4E3F-4505-B386-4A06CA97507E}" destId="{264525EC-D29D-48D7-9159-97B612CAE069}" srcOrd="1" destOrd="0" presId="urn:microsoft.com/office/officeart/2008/layout/HalfCircleOrganizationChart"/>
    <dgm:cxn modelId="{25A9F2DA-1613-4822-86AB-69DBCE278B8E}" type="presParOf" srcId="{37DE29B2-4E3F-4505-B386-4A06CA97507E}" destId="{ADC34FD9-63FC-41CD-A235-7AA8C3CAF433}" srcOrd="2" destOrd="0" presId="urn:microsoft.com/office/officeart/2008/layout/HalfCircleOrganizationChart"/>
    <dgm:cxn modelId="{539B2F9A-1C07-41EE-8B7B-AD748DC9BB8E}" type="presParOf" srcId="{37DE29B2-4E3F-4505-B386-4A06CA97507E}" destId="{047726CE-B081-49C6-A042-59154FA13EDE}" srcOrd="3" destOrd="0" presId="urn:microsoft.com/office/officeart/2008/layout/HalfCircleOrganizationChart"/>
    <dgm:cxn modelId="{189DC594-A928-4C7C-9C26-98988DF410C2}" type="presParOf" srcId="{AFE17EDD-C425-4D73-890B-6E4D1FC33853}" destId="{1294C631-324F-4FFB-8064-FF6D49209E8F}" srcOrd="1" destOrd="0" presId="urn:microsoft.com/office/officeart/2008/layout/HalfCircleOrganizationChart"/>
    <dgm:cxn modelId="{34BDBDD0-D59E-4091-8A2A-FCEFCFD4D51F}" type="presParOf" srcId="{AFE17EDD-C425-4D73-890B-6E4D1FC33853}" destId="{FA4D83DB-26B1-44CF-815A-B2A6E49F88EA}" srcOrd="2" destOrd="0" presId="urn:microsoft.com/office/officeart/2008/layout/HalfCircleOrganizationChart"/>
    <dgm:cxn modelId="{D5C30912-2688-4D07-A59E-F78BB085D6BB}" type="presParOf" srcId="{BFE50B9F-8BCE-48AA-A044-3F2B5A0D840C}" destId="{3B76AB83-44AC-4A79-9436-1F730415104E}" srcOrd="4" destOrd="0" presId="urn:microsoft.com/office/officeart/2008/layout/HalfCircleOrganizationChart"/>
    <dgm:cxn modelId="{C4E8DBEE-B62B-4576-B8F8-C57EBF97C941}" type="presParOf" srcId="{BFE50B9F-8BCE-48AA-A044-3F2B5A0D840C}" destId="{3AF8D5D2-C508-4F33-AFA0-53AE7A2DE7D5}" srcOrd="5" destOrd="0" presId="urn:microsoft.com/office/officeart/2008/layout/HalfCircleOrganizationChart"/>
    <dgm:cxn modelId="{3D1941AB-57D2-42F1-9B15-E2903F772D72}" type="presParOf" srcId="{3AF8D5D2-C508-4F33-AFA0-53AE7A2DE7D5}" destId="{27E7785C-4C1F-4F0A-81D5-FC220D490FD2}" srcOrd="0" destOrd="0" presId="urn:microsoft.com/office/officeart/2008/layout/HalfCircleOrganizationChart"/>
    <dgm:cxn modelId="{71B2D9DD-B7DC-4EEF-A230-ED40B351CC44}" type="presParOf" srcId="{27E7785C-4C1F-4F0A-81D5-FC220D490FD2}" destId="{C465EF50-3963-441C-981D-63CA3716D033}" srcOrd="0" destOrd="0" presId="urn:microsoft.com/office/officeart/2008/layout/HalfCircleOrganizationChart"/>
    <dgm:cxn modelId="{0791AB1C-FBEA-4F17-810D-B4C8614566B7}" type="presParOf" srcId="{27E7785C-4C1F-4F0A-81D5-FC220D490FD2}" destId="{5D983967-1219-4D83-91E7-CB6A3E0A3E72}" srcOrd="1" destOrd="0" presId="urn:microsoft.com/office/officeart/2008/layout/HalfCircleOrganizationChart"/>
    <dgm:cxn modelId="{A5B737D6-2B1E-4F2D-8A4B-7F5214C76769}" type="presParOf" srcId="{27E7785C-4C1F-4F0A-81D5-FC220D490FD2}" destId="{97123C86-4F53-47DB-B4AA-86E12A719335}" srcOrd="2" destOrd="0" presId="urn:microsoft.com/office/officeart/2008/layout/HalfCircleOrganizationChart"/>
    <dgm:cxn modelId="{E22ACEB3-8741-4CDA-A569-CCD2FC04E17D}" type="presParOf" srcId="{27E7785C-4C1F-4F0A-81D5-FC220D490FD2}" destId="{B75859D1-B55D-475B-BB2D-CADAD6B47775}" srcOrd="3" destOrd="0" presId="urn:microsoft.com/office/officeart/2008/layout/HalfCircleOrganizationChart"/>
    <dgm:cxn modelId="{3C2CF07B-6943-4CC4-8E3D-A6099652E16C}" type="presParOf" srcId="{3AF8D5D2-C508-4F33-AFA0-53AE7A2DE7D5}" destId="{AC147EF3-B825-480B-A8B6-1A83E2E8C3D3}" srcOrd="1" destOrd="0" presId="urn:microsoft.com/office/officeart/2008/layout/HalfCircleOrganizationChart"/>
    <dgm:cxn modelId="{16279CD5-C841-4E12-9689-42363572EB91}" type="presParOf" srcId="{3AF8D5D2-C508-4F33-AFA0-53AE7A2DE7D5}" destId="{586C24C0-B7CE-47F1-ABB6-C7F6CDBBBBE4}" srcOrd="2" destOrd="0" presId="urn:microsoft.com/office/officeart/2008/layout/HalfCircleOrganizationChart"/>
    <dgm:cxn modelId="{BC12D113-020C-4941-B028-D4BB03CA042B}" type="presParOf" srcId="{CA1069E8-B0A7-486D-9E4A-463FB94C2D33}" destId="{0F48F644-63CC-402A-B7A0-A4104732D5A8}" srcOrd="2" destOrd="0" presId="urn:microsoft.com/office/officeart/2008/layout/HalfCircleOrganizationChart"/>
    <dgm:cxn modelId="{A76F219A-CD78-4610-B415-4D52895555AB}" type="presParOf" srcId="{0F48F644-63CC-402A-B7A0-A4104732D5A8}" destId="{1666766D-B075-4EA4-B9C5-02A9560AA95A}" srcOrd="0" destOrd="0" presId="urn:microsoft.com/office/officeart/2008/layout/HalfCircleOrganizationChart"/>
    <dgm:cxn modelId="{A7E0D640-55A1-4A26-A594-3FA0898C9CEA}" type="presParOf" srcId="{0F48F644-63CC-402A-B7A0-A4104732D5A8}" destId="{257E32E3-E6BA-4C17-AD5D-9EE34A5EE64A}" srcOrd="1" destOrd="0" presId="urn:microsoft.com/office/officeart/2008/layout/HalfCircleOrganizationChart"/>
    <dgm:cxn modelId="{8F7144F6-C1FA-4919-BA3B-347484BA7C21}" type="presParOf" srcId="{257E32E3-E6BA-4C17-AD5D-9EE34A5EE64A}" destId="{616C35E0-BA40-4EFA-9B06-09CCEF46A9C3}" srcOrd="0" destOrd="0" presId="urn:microsoft.com/office/officeart/2008/layout/HalfCircleOrganizationChart"/>
    <dgm:cxn modelId="{0C8341CD-E493-4240-9B5C-90B56AB0874B}" type="presParOf" srcId="{616C35E0-BA40-4EFA-9B06-09CCEF46A9C3}" destId="{EEEEBF42-F389-4182-AE1C-DDCB84115961}" srcOrd="0" destOrd="0" presId="urn:microsoft.com/office/officeart/2008/layout/HalfCircleOrganizationChart"/>
    <dgm:cxn modelId="{1AE578B3-5440-4336-BCF4-3CF5AD163345}" type="presParOf" srcId="{616C35E0-BA40-4EFA-9B06-09CCEF46A9C3}" destId="{8F5FD5B9-EC0E-4E42-B42D-D6572ED59E29}" srcOrd="1" destOrd="0" presId="urn:microsoft.com/office/officeart/2008/layout/HalfCircleOrganizationChart"/>
    <dgm:cxn modelId="{6FB97144-AE2B-463F-96E8-BBBFEBB81D6C}" type="presParOf" srcId="{616C35E0-BA40-4EFA-9B06-09CCEF46A9C3}" destId="{11983177-159B-495B-858D-0D4A1ECEC5D6}" srcOrd="2" destOrd="0" presId="urn:microsoft.com/office/officeart/2008/layout/HalfCircleOrganizationChart"/>
    <dgm:cxn modelId="{13870EFC-CA44-4DCE-8501-1548489C3E9A}" type="presParOf" srcId="{616C35E0-BA40-4EFA-9B06-09CCEF46A9C3}" destId="{B63E62E6-1AD0-4EF9-B647-CFF950AB912D}" srcOrd="3" destOrd="0" presId="urn:microsoft.com/office/officeart/2008/layout/HalfCircleOrganizationChart"/>
    <dgm:cxn modelId="{2B8F7D99-ACC6-4D85-A2C8-0A86CE0EDBFA}" type="presParOf" srcId="{257E32E3-E6BA-4C17-AD5D-9EE34A5EE64A}" destId="{F1AD5550-7B34-4601-9655-1832B4FA2BA9}" srcOrd="1" destOrd="0" presId="urn:microsoft.com/office/officeart/2008/layout/HalfCircleOrganizationChart"/>
    <dgm:cxn modelId="{EDC90DEF-FD9D-4815-918E-E029F26978E6}" type="presParOf" srcId="{257E32E3-E6BA-4C17-AD5D-9EE34A5EE64A}" destId="{FBD24532-CDBA-4E00-99CB-49CD208FADC7}" srcOrd="2" destOrd="0" presId="urn:microsoft.com/office/officeart/2008/layout/HalfCircle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F6E8F4-1B2D-4812-8FE2-E7003D8558FD}" type="doc">
      <dgm:prSet loTypeId="urn:microsoft.com/office/officeart/2008/layout/HalfCircleOrganizationChart" loCatId="hierarchy" qsTypeId="urn:microsoft.com/office/officeart/2005/8/quickstyle/simple2" qsCatId="simple" csTypeId="urn:microsoft.com/office/officeart/2005/8/colors/colorful2" csCatId="colorful" phldr="1"/>
      <dgm:spPr/>
      <dgm:t>
        <a:bodyPr/>
        <a:lstStyle/>
        <a:p>
          <a:endParaRPr lang="el-GR"/>
        </a:p>
      </dgm:t>
    </dgm:pt>
    <dgm:pt modelId="{A545D72A-EDEB-4FE9-9FC0-5E3E9CA525D5}">
      <dgm:prSet phldrT="[Κείμενο]"/>
      <dgm:spPr/>
      <dgm:t>
        <a:bodyPr/>
        <a:lstStyle/>
        <a:p>
          <a:r>
            <a:rPr lang="el-GR" b="1" dirty="0"/>
            <a:t>ΔΗΜΟΤΙΚΟ ΣΥΜΒΟΥΛΙΟ</a:t>
          </a:r>
        </a:p>
      </dgm:t>
    </dgm:pt>
    <dgm:pt modelId="{7A178AAD-8DBE-4855-A01C-9A1341E676C9}" type="parTrans" cxnId="{E9D82A9E-3EAA-47C3-801C-8318A23DE389}">
      <dgm:prSet/>
      <dgm:spPr/>
      <dgm:t>
        <a:bodyPr/>
        <a:lstStyle/>
        <a:p>
          <a:endParaRPr lang="el-GR"/>
        </a:p>
      </dgm:t>
    </dgm:pt>
    <dgm:pt modelId="{8D5F37CA-0852-4B01-9416-9EE9F66DA210}" type="sibTrans" cxnId="{E9D82A9E-3EAA-47C3-801C-8318A23DE389}">
      <dgm:prSet/>
      <dgm:spPr/>
      <dgm:t>
        <a:bodyPr/>
        <a:lstStyle/>
        <a:p>
          <a:endParaRPr lang="el-GR"/>
        </a:p>
      </dgm:t>
    </dgm:pt>
    <dgm:pt modelId="{F826F8F6-F149-495E-9EEB-9D73059E6F90}" type="asst">
      <dgm:prSet phldrT="[Κείμενο]"/>
      <dgm:spPr/>
      <dgm:t>
        <a:bodyPr/>
        <a:lstStyle/>
        <a:p>
          <a:r>
            <a:rPr lang="el-GR" dirty="0"/>
            <a:t>ΟΙΚΟΝΟΜΙΚΗ ΕΠΙΤΡΟΠΗ</a:t>
          </a:r>
        </a:p>
      </dgm:t>
    </dgm:pt>
    <dgm:pt modelId="{34F841E4-DDAD-41BE-819D-BB8339C58204}" type="parTrans" cxnId="{BD1DE480-072A-4D39-B8EB-CBC82C000B03}">
      <dgm:prSet/>
      <dgm:spPr/>
      <dgm:t>
        <a:bodyPr/>
        <a:lstStyle/>
        <a:p>
          <a:endParaRPr lang="el-GR"/>
        </a:p>
      </dgm:t>
    </dgm:pt>
    <dgm:pt modelId="{5D557EBA-D74E-4CDC-80B0-CB56239DE393}" type="sibTrans" cxnId="{BD1DE480-072A-4D39-B8EB-CBC82C000B03}">
      <dgm:prSet/>
      <dgm:spPr/>
      <dgm:t>
        <a:bodyPr/>
        <a:lstStyle/>
        <a:p>
          <a:endParaRPr lang="el-GR"/>
        </a:p>
      </dgm:t>
    </dgm:pt>
    <dgm:pt modelId="{9FC3065E-2C31-4A56-BB71-822C99745704}" type="asst">
      <dgm:prSet/>
      <dgm:spPr/>
      <dgm:t>
        <a:bodyPr/>
        <a:lstStyle/>
        <a:p>
          <a:r>
            <a:rPr lang="el-GR" strike="sngStrike" dirty="0"/>
            <a:t>ΕΠΙΤΡΟΠΗ ΠΟΙΟΤΗΤΑΣ ΖΩΗΣ</a:t>
          </a:r>
        </a:p>
      </dgm:t>
    </dgm:pt>
    <dgm:pt modelId="{85179EA3-0A14-43D4-989C-C58A1790BE01}" type="parTrans" cxnId="{E923565A-5034-47A5-BF12-0574815570AC}">
      <dgm:prSet/>
      <dgm:spPr/>
      <dgm:t>
        <a:bodyPr/>
        <a:lstStyle/>
        <a:p>
          <a:endParaRPr lang="el-GR"/>
        </a:p>
      </dgm:t>
    </dgm:pt>
    <dgm:pt modelId="{F480DF4D-958A-4751-88EE-66A014708B91}" type="sibTrans" cxnId="{E923565A-5034-47A5-BF12-0574815570AC}">
      <dgm:prSet/>
      <dgm:spPr/>
      <dgm:t>
        <a:bodyPr/>
        <a:lstStyle/>
        <a:p>
          <a:endParaRPr lang="el-GR"/>
        </a:p>
      </dgm:t>
    </dgm:pt>
    <dgm:pt modelId="{067113B0-B229-4B1D-A83D-BA9292DCC4ED}" type="pres">
      <dgm:prSet presAssocID="{EEF6E8F4-1B2D-4812-8FE2-E7003D8558FD}" presName="Name0" presStyleCnt="0">
        <dgm:presLayoutVars>
          <dgm:orgChart val="1"/>
          <dgm:chPref val="1"/>
          <dgm:dir/>
          <dgm:animOne val="branch"/>
          <dgm:animLvl val="lvl"/>
          <dgm:resizeHandles/>
        </dgm:presLayoutVars>
      </dgm:prSet>
      <dgm:spPr/>
    </dgm:pt>
    <dgm:pt modelId="{1B21B1D8-CF98-42BB-988C-6125861A0713}" type="pres">
      <dgm:prSet presAssocID="{A545D72A-EDEB-4FE9-9FC0-5E3E9CA525D5}" presName="hierRoot1" presStyleCnt="0">
        <dgm:presLayoutVars>
          <dgm:hierBranch val="init"/>
        </dgm:presLayoutVars>
      </dgm:prSet>
      <dgm:spPr/>
    </dgm:pt>
    <dgm:pt modelId="{DECBA22F-5E81-43EA-B411-FF81794F0A47}" type="pres">
      <dgm:prSet presAssocID="{A545D72A-EDEB-4FE9-9FC0-5E3E9CA525D5}" presName="rootComposite1" presStyleCnt="0"/>
      <dgm:spPr/>
    </dgm:pt>
    <dgm:pt modelId="{4058969F-27E9-4125-AC72-CACBA59DC8BB}" type="pres">
      <dgm:prSet presAssocID="{A545D72A-EDEB-4FE9-9FC0-5E3E9CA525D5}" presName="rootText1" presStyleLbl="alignAcc1" presStyleIdx="0" presStyleCnt="0">
        <dgm:presLayoutVars>
          <dgm:chPref val="3"/>
        </dgm:presLayoutVars>
      </dgm:prSet>
      <dgm:spPr/>
    </dgm:pt>
    <dgm:pt modelId="{4EEC8292-F0C2-44A9-ABE7-B1F4264F253C}" type="pres">
      <dgm:prSet presAssocID="{A545D72A-EDEB-4FE9-9FC0-5E3E9CA525D5}" presName="topArc1" presStyleLbl="parChTrans1D1" presStyleIdx="0" presStyleCnt="6"/>
      <dgm:spPr/>
    </dgm:pt>
    <dgm:pt modelId="{4DC10331-7738-4499-8354-AD1B77B1AB87}" type="pres">
      <dgm:prSet presAssocID="{A545D72A-EDEB-4FE9-9FC0-5E3E9CA525D5}" presName="bottomArc1" presStyleLbl="parChTrans1D1" presStyleIdx="1" presStyleCnt="6"/>
      <dgm:spPr/>
    </dgm:pt>
    <dgm:pt modelId="{F38D5DB2-381E-49D2-BB20-4043E1F4E593}" type="pres">
      <dgm:prSet presAssocID="{A545D72A-EDEB-4FE9-9FC0-5E3E9CA525D5}" presName="topConnNode1" presStyleLbl="node1" presStyleIdx="0" presStyleCnt="0"/>
      <dgm:spPr/>
    </dgm:pt>
    <dgm:pt modelId="{39C8059A-CA64-4AC5-B630-10049D0C4230}" type="pres">
      <dgm:prSet presAssocID="{A545D72A-EDEB-4FE9-9FC0-5E3E9CA525D5}" presName="hierChild2" presStyleCnt="0"/>
      <dgm:spPr/>
    </dgm:pt>
    <dgm:pt modelId="{BBA76BB8-E9D4-4CE4-BF7F-3F134FA5851B}" type="pres">
      <dgm:prSet presAssocID="{A545D72A-EDEB-4FE9-9FC0-5E3E9CA525D5}" presName="hierChild3" presStyleCnt="0"/>
      <dgm:spPr/>
    </dgm:pt>
    <dgm:pt modelId="{349FDAA4-92CC-48C9-B090-838856F06069}" type="pres">
      <dgm:prSet presAssocID="{34F841E4-DDAD-41BE-819D-BB8339C58204}" presName="Name101" presStyleLbl="parChTrans1D2" presStyleIdx="0" presStyleCnt="2"/>
      <dgm:spPr/>
    </dgm:pt>
    <dgm:pt modelId="{0781973F-151B-4C88-8B71-8DCA6B97AD9B}" type="pres">
      <dgm:prSet presAssocID="{F826F8F6-F149-495E-9EEB-9D73059E6F90}" presName="hierRoot3" presStyleCnt="0">
        <dgm:presLayoutVars>
          <dgm:hierBranch val="init"/>
        </dgm:presLayoutVars>
      </dgm:prSet>
      <dgm:spPr/>
    </dgm:pt>
    <dgm:pt modelId="{495894D6-6980-4F4F-981A-2351C3568DDF}" type="pres">
      <dgm:prSet presAssocID="{F826F8F6-F149-495E-9EEB-9D73059E6F90}" presName="rootComposite3" presStyleCnt="0"/>
      <dgm:spPr/>
    </dgm:pt>
    <dgm:pt modelId="{2A0E1FB3-D9EB-4FC4-9FC1-4270825194D4}" type="pres">
      <dgm:prSet presAssocID="{F826F8F6-F149-495E-9EEB-9D73059E6F90}" presName="rootText3" presStyleLbl="alignAcc1" presStyleIdx="0" presStyleCnt="0">
        <dgm:presLayoutVars>
          <dgm:chPref val="3"/>
        </dgm:presLayoutVars>
      </dgm:prSet>
      <dgm:spPr/>
    </dgm:pt>
    <dgm:pt modelId="{2E582DA0-87A5-48F1-BEF2-668CAC0822DB}" type="pres">
      <dgm:prSet presAssocID="{F826F8F6-F149-495E-9EEB-9D73059E6F90}" presName="topArc3" presStyleLbl="parChTrans1D1" presStyleIdx="2" presStyleCnt="6"/>
      <dgm:spPr/>
    </dgm:pt>
    <dgm:pt modelId="{696D7D86-2DED-4574-9A47-E74817B404BF}" type="pres">
      <dgm:prSet presAssocID="{F826F8F6-F149-495E-9EEB-9D73059E6F90}" presName="bottomArc3" presStyleLbl="parChTrans1D1" presStyleIdx="3" presStyleCnt="6"/>
      <dgm:spPr/>
    </dgm:pt>
    <dgm:pt modelId="{CC15757B-A2A1-47AA-A55E-0EF59E4695B7}" type="pres">
      <dgm:prSet presAssocID="{F826F8F6-F149-495E-9EEB-9D73059E6F90}" presName="topConnNode3" presStyleLbl="asst1" presStyleIdx="0" presStyleCnt="0"/>
      <dgm:spPr/>
    </dgm:pt>
    <dgm:pt modelId="{B0868AE1-99CB-4447-A578-0671360019C6}" type="pres">
      <dgm:prSet presAssocID="{F826F8F6-F149-495E-9EEB-9D73059E6F90}" presName="hierChild6" presStyleCnt="0"/>
      <dgm:spPr/>
    </dgm:pt>
    <dgm:pt modelId="{0A641188-FEB3-4E0D-8BE4-74F9766D6429}" type="pres">
      <dgm:prSet presAssocID="{F826F8F6-F149-495E-9EEB-9D73059E6F90}" presName="hierChild7" presStyleCnt="0"/>
      <dgm:spPr/>
    </dgm:pt>
    <dgm:pt modelId="{79519EA0-95DE-4E24-A358-F9A091044432}" type="pres">
      <dgm:prSet presAssocID="{85179EA3-0A14-43D4-989C-C58A1790BE01}" presName="Name101" presStyleLbl="parChTrans1D2" presStyleIdx="1" presStyleCnt="2"/>
      <dgm:spPr/>
    </dgm:pt>
    <dgm:pt modelId="{CF2685ED-DC34-4329-B9B7-9E5BC2497783}" type="pres">
      <dgm:prSet presAssocID="{9FC3065E-2C31-4A56-BB71-822C99745704}" presName="hierRoot3" presStyleCnt="0">
        <dgm:presLayoutVars>
          <dgm:hierBranch val="init"/>
        </dgm:presLayoutVars>
      </dgm:prSet>
      <dgm:spPr/>
    </dgm:pt>
    <dgm:pt modelId="{C89C8B89-0000-41DC-AFBB-CF56EC963D61}" type="pres">
      <dgm:prSet presAssocID="{9FC3065E-2C31-4A56-BB71-822C99745704}" presName="rootComposite3" presStyleCnt="0"/>
      <dgm:spPr/>
    </dgm:pt>
    <dgm:pt modelId="{85666F77-5C06-480A-8385-393900074395}" type="pres">
      <dgm:prSet presAssocID="{9FC3065E-2C31-4A56-BB71-822C99745704}" presName="rootText3" presStyleLbl="alignAcc1" presStyleIdx="0" presStyleCnt="0">
        <dgm:presLayoutVars>
          <dgm:chPref val="3"/>
        </dgm:presLayoutVars>
      </dgm:prSet>
      <dgm:spPr/>
    </dgm:pt>
    <dgm:pt modelId="{0232C913-0900-477F-BDD4-9D6F9DD57357}" type="pres">
      <dgm:prSet presAssocID="{9FC3065E-2C31-4A56-BB71-822C99745704}" presName="topArc3" presStyleLbl="parChTrans1D1" presStyleIdx="4" presStyleCnt="6"/>
      <dgm:spPr/>
    </dgm:pt>
    <dgm:pt modelId="{2C0CD854-0217-4CF0-A78E-950F91CD2749}" type="pres">
      <dgm:prSet presAssocID="{9FC3065E-2C31-4A56-BB71-822C99745704}" presName="bottomArc3" presStyleLbl="parChTrans1D1" presStyleIdx="5" presStyleCnt="6"/>
      <dgm:spPr/>
    </dgm:pt>
    <dgm:pt modelId="{55A3EE17-5FDB-4D28-97E9-46105666929B}" type="pres">
      <dgm:prSet presAssocID="{9FC3065E-2C31-4A56-BB71-822C99745704}" presName="topConnNode3" presStyleLbl="asst1" presStyleIdx="0" presStyleCnt="0"/>
      <dgm:spPr/>
    </dgm:pt>
    <dgm:pt modelId="{21E67557-ECEF-45B9-A460-7CB468366105}" type="pres">
      <dgm:prSet presAssocID="{9FC3065E-2C31-4A56-BB71-822C99745704}" presName="hierChild6" presStyleCnt="0"/>
      <dgm:spPr/>
    </dgm:pt>
    <dgm:pt modelId="{67052347-B85C-4CDB-A673-6E90785ED277}" type="pres">
      <dgm:prSet presAssocID="{9FC3065E-2C31-4A56-BB71-822C99745704}" presName="hierChild7" presStyleCnt="0"/>
      <dgm:spPr/>
    </dgm:pt>
  </dgm:ptLst>
  <dgm:cxnLst>
    <dgm:cxn modelId="{586B0D05-3C90-4125-B831-52D57B147DDB}" type="presOf" srcId="{A545D72A-EDEB-4FE9-9FC0-5E3E9CA525D5}" destId="{F38D5DB2-381E-49D2-BB20-4043E1F4E593}" srcOrd="1" destOrd="0" presId="urn:microsoft.com/office/officeart/2008/layout/HalfCircleOrganizationChart"/>
    <dgm:cxn modelId="{216EB442-4D9D-4D60-A7C1-1B142BAA5058}" type="presOf" srcId="{F826F8F6-F149-495E-9EEB-9D73059E6F90}" destId="{2A0E1FB3-D9EB-4FC4-9FC1-4270825194D4}" srcOrd="0" destOrd="0" presId="urn:microsoft.com/office/officeart/2008/layout/HalfCircleOrganizationChart"/>
    <dgm:cxn modelId="{6308A645-371D-44A3-B5BB-C74A268AB0F3}" type="presOf" srcId="{F826F8F6-F149-495E-9EEB-9D73059E6F90}" destId="{CC15757B-A2A1-47AA-A55E-0EF59E4695B7}" srcOrd="1" destOrd="0" presId="urn:microsoft.com/office/officeart/2008/layout/HalfCircleOrganizationChart"/>
    <dgm:cxn modelId="{E2497269-0834-42E8-B72C-1334E53C2BB0}" type="presOf" srcId="{9FC3065E-2C31-4A56-BB71-822C99745704}" destId="{85666F77-5C06-480A-8385-393900074395}" srcOrd="0" destOrd="0" presId="urn:microsoft.com/office/officeart/2008/layout/HalfCircleOrganizationChart"/>
    <dgm:cxn modelId="{E923565A-5034-47A5-BF12-0574815570AC}" srcId="{A545D72A-EDEB-4FE9-9FC0-5E3E9CA525D5}" destId="{9FC3065E-2C31-4A56-BB71-822C99745704}" srcOrd="1" destOrd="0" parTransId="{85179EA3-0A14-43D4-989C-C58A1790BE01}" sibTransId="{F480DF4D-958A-4751-88EE-66A014708B91}"/>
    <dgm:cxn modelId="{BD1DE480-072A-4D39-B8EB-CBC82C000B03}" srcId="{A545D72A-EDEB-4FE9-9FC0-5E3E9CA525D5}" destId="{F826F8F6-F149-495E-9EEB-9D73059E6F90}" srcOrd="0" destOrd="0" parTransId="{34F841E4-DDAD-41BE-819D-BB8339C58204}" sibTransId="{5D557EBA-D74E-4CDC-80B0-CB56239DE393}"/>
    <dgm:cxn modelId="{115DA486-A3AB-4B53-80B5-87DB0D79C52C}" type="presOf" srcId="{A545D72A-EDEB-4FE9-9FC0-5E3E9CA525D5}" destId="{4058969F-27E9-4125-AC72-CACBA59DC8BB}" srcOrd="0" destOrd="0" presId="urn:microsoft.com/office/officeart/2008/layout/HalfCircleOrganizationChart"/>
    <dgm:cxn modelId="{E9D82A9E-3EAA-47C3-801C-8318A23DE389}" srcId="{EEF6E8F4-1B2D-4812-8FE2-E7003D8558FD}" destId="{A545D72A-EDEB-4FE9-9FC0-5E3E9CA525D5}" srcOrd="0" destOrd="0" parTransId="{7A178AAD-8DBE-4855-A01C-9A1341E676C9}" sibTransId="{8D5F37CA-0852-4B01-9416-9EE9F66DA210}"/>
    <dgm:cxn modelId="{4B3BECB1-12A9-4EFB-A9C0-0C215A3A63E4}" type="presOf" srcId="{9FC3065E-2C31-4A56-BB71-822C99745704}" destId="{55A3EE17-5FDB-4D28-97E9-46105666929B}" srcOrd="1" destOrd="0" presId="urn:microsoft.com/office/officeart/2008/layout/HalfCircleOrganizationChart"/>
    <dgm:cxn modelId="{A7328FBB-31AB-4B8F-8E3E-3E7A01244E36}" type="presOf" srcId="{85179EA3-0A14-43D4-989C-C58A1790BE01}" destId="{79519EA0-95DE-4E24-A358-F9A091044432}" srcOrd="0" destOrd="0" presId="urn:microsoft.com/office/officeart/2008/layout/HalfCircleOrganizationChart"/>
    <dgm:cxn modelId="{614C57CD-1ED0-4A53-A8C2-D529DF97FA7D}" type="presOf" srcId="{34F841E4-DDAD-41BE-819D-BB8339C58204}" destId="{349FDAA4-92CC-48C9-B090-838856F06069}" srcOrd="0" destOrd="0" presId="urn:microsoft.com/office/officeart/2008/layout/HalfCircleOrganizationChart"/>
    <dgm:cxn modelId="{F89EB6DD-D821-46B1-9D75-FFE2335A69B8}" type="presOf" srcId="{EEF6E8F4-1B2D-4812-8FE2-E7003D8558FD}" destId="{067113B0-B229-4B1D-A83D-BA9292DCC4ED}" srcOrd="0" destOrd="0" presId="urn:microsoft.com/office/officeart/2008/layout/HalfCircleOrganizationChart"/>
    <dgm:cxn modelId="{ADA05AF2-B167-4B1C-BB44-E9454B20395F}" type="presParOf" srcId="{067113B0-B229-4B1D-A83D-BA9292DCC4ED}" destId="{1B21B1D8-CF98-42BB-988C-6125861A0713}" srcOrd="0" destOrd="0" presId="urn:microsoft.com/office/officeart/2008/layout/HalfCircleOrganizationChart"/>
    <dgm:cxn modelId="{306E25FB-BBAF-4FBD-8FC9-50CC7FBC18EB}" type="presParOf" srcId="{1B21B1D8-CF98-42BB-988C-6125861A0713}" destId="{DECBA22F-5E81-43EA-B411-FF81794F0A47}" srcOrd="0" destOrd="0" presId="urn:microsoft.com/office/officeart/2008/layout/HalfCircleOrganizationChart"/>
    <dgm:cxn modelId="{D3909F3F-64D6-45F1-9CA9-5017DCBCBB48}" type="presParOf" srcId="{DECBA22F-5E81-43EA-B411-FF81794F0A47}" destId="{4058969F-27E9-4125-AC72-CACBA59DC8BB}" srcOrd="0" destOrd="0" presId="urn:microsoft.com/office/officeart/2008/layout/HalfCircleOrganizationChart"/>
    <dgm:cxn modelId="{A63D5532-3A9F-4607-AB16-8A147DBB057D}" type="presParOf" srcId="{DECBA22F-5E81-43EA-B411-FF81794F0A47}" destId="{4EEC8292-F0C2-44A9-ABE7-B1F4264F253C}" srcOrd="1" destOrd="0" presId="urn:microsoft.com/office/officeart/2008/layout/HalfCircleOrganizationChart"/>
    <dgm:cxn modelId="{73F9D9E4-8558-4D4D-A1C2-7BA85185F6D9}" type="presParOf" srcId="{DECBA22F-5E81-43EA-B411-FF81794F0A47}" destId="{4DC10331-7738-4499-8354-AD1B77B1AB87}" srcOrd="2" destOrd="0" presId="urn:microsoft.com/office/officeart/2008/layout/HalfCircleOrganizationChart"/>
    <dgm:cxn modelId="{6B60CFD9-B20E-40C7-B337-DB121EA2EFFB}" type="presParOf" srcId="{DECBA22F-5E81-43EA-B411-FF81794F0A47}" destId="{F38D5DB2-381E-49D2-BB20-4043E1F4E593}" srcOrd="3" destOrd="0" presId="urn:microsoft.com/office/officeart/2008/layout/HalfCircleOrganizationChart"/>
    <dgm:cxn modelId="{A2E61C5D-2D08-47F8-932A-0E1E0358BA7C}" type="presParOf" srcId="{1B21B1D8-CF98-42BB-988C-6125861A0713}" destId="{39C8059A-CA64-4AC5-B630-10049D0C4230}" srcOrd="1" destOrd="0" presId="urn:microsoft.com/office/officeart/2008/layout/HalfCircleOrganizationChart"/>
    <dgm:cxn modelId="{DC469075-E596-4943-BBDA-C989D4229572}" type="presParOf" srcId="{1B21B1D8-CF98-42BB-988C-6125861A0713}" destId="{BBA76BB8-E9D4-4CE4-BF7F-3F134FA5851B}" srcOrd="2" destOrd="0" presId="urn:microsoft.com/office/officeart/2008/layout/HalfCircleOrganizationChart"/>
    <dgm:cxn modelId="{7F23BF17-CF1A-410D-A8AA-06249200CCE8}" type="presParOf" srcId="{BBA76BB8-E9D4-4CE4-BF7F-3F134FA5851B}" destId="{349FDAA4-92CC-48C9-B090-838856F06069}" srcOrd="0" destOrd="0" presId="urn:microsoft.com/office/officeart/2008/layout/HalfCircleOrganizationChart"/>
    <dgm:cxn modelId="{AD908314-62AE-44B2-AF02-FA7E61E53C35}" type="presParOf" srcId="{BBA76BB8-E9D4-4CE4-BF7F-3F134FA5851B}" destId="{0781973F-151B-4C88-8B71-8DCA6B97AD9B}" srcOrd="1" destOrd="0" presId="urn:microsoft.com/office/officeart/2008/layout/HalfCircleOrganizationChart"/>
    <dgm:cxn modelId="{8D221425-CBD0-4BC4-A2D3-556059076923}" type="presParOf" srcId="{0781973F-151B-4C88-8B71-8DCA6B97AD9B}" destId="{495894D6-6980-4F4F-981A-2351C3568DDF}" srcOrd="0" destOrd="0" presId="urn:microsoft.com/office/officeart/2008/layout/HalfCircleOrganizationChart"/>
    <dgm:cxn modelId="{6D40F46B-DEA9-4C9B-A848-875FF8E251BB}" type="presParOf" srcId="{495894D6-6980-4F4F-981A-2351C3568DDF}" destId="{2A0E1FB3-D9EB-4FC4-9FC1-4270825194D4}" srcOrd="0" destOrd="0" presId="urn:microsoft.com/office/officeart/2008/layout/HalfCircleOrganizationChart"/>
    <dgm:cxn modelId="{9B2B9711-4466-499B-9E08-A66A6833E30C}" type="presParOf" srcId="{495894D6-6980-4F4F-981A-2351C3568DDF}" destId="{2E582DA0-87A5-48F1-BEF2-668CAC0822DB}" srcOrd="1" destOrd="0" presId="urn:microsoft.com/office/officeart/2008/layout/HalfCircleOrganizationChart"/>
    <dgm:cxn modelId="{59162CB8-8C38-4524-B07B-015C7CED7332}" type="presParOf" srcId="{495894D6-6980-4F4F-981A-2351C3568DDF}" destId="{696D7D86-2DED-4574-9A47-E74817B404BF}" srcOrd="2" destOrd="0" presId="urn:microsoft.com/office/officeart/2008/layout/HalfCircleOrganizationChart"/>
    <dgm:cxn modelId="{E4D3D694-63E8-43FA-9192-6D4520864BF8}" type="presParOf" srcId="{495894D6-6980-4F4F-981A-2351C3568DDF}" destId="{CC15757B-A2A1-47AA-A55E-0EF59E4695B7}" srcOrd="3" destOrd="0" presId="urn:microsoft.com/office/officeart/2008/layout/HalfCircleOrganizationChart"/>
    <dgm:cxn modelId="{63211FEE-2323-481F-8764-6EA82CF2A4F8}" type="presParOf" srcId="{0781973F-151B-4C88-8B71-8DCA6B97AD9B}" destId="{B0868AE1-99CB-4447-A578-0671360019C6}" srcOrd="1" destOrd="0" presId="urn:microsoft.com/office/officeart/2008/layout/HalfCircleOrganizationChart"/>
    <dgm:cxn modelId="{B42927B7-8FFC-4153-9812-F348FA2FFBBB}" type="presParOf" srcId="{0781973F-151B-4C88-8B71-8DCA6B97AD9B}" destId="{0A641188-FEB3-4E0D-8BE4-74F9766D6429}" srcOrd="2" destOrd="0" presId="urn:microsoft.com/office/officeart/2008/layout/HalfCircleOrganizationChart"/>
    <dgm:cxn modelId="{185E9710-3A49-41C4-9682-769CFEDB7D41}" type="presParOf" srcId="{BBA76BB8-E9D4-4CE4-BF7F-3F134FA5851B}" destId="{79519EA0-95DE-4E24-A358-F9A091044432}" srcOrd="2" destOrd="0" presId="urn:microsoft.com/office/officeart/2008/layout/HalfCircleOrganizationChart"/>
    <dgm:cxn modelId="{426A1EFE-840A-4CE6-923B-30EA5F8399C1}" type="presParOf" srcId="{BBA76BB8-E9D4-4CE4-BF7F-3F134FA5851B}" destId="{CF2685ED-DC34-4329-B9B7-9E5BC2497783}" srcOrd="3" destOrd="0" presId="urn:microsoft.com/office/officeart/2008/layout/HalfCircleOrganizationChart"/>
    <dgm:cxn modelId="{E44C90E1-6BB2-4069-B6D8-CF110C33D75B}" type="presParOf" srcId="{CF2685ED-DC34-4329-B9B7-9E5BC2497783}" destId="{C89C8B89-0000-41DC-AFBB-CF56EC963D61}" srcOrd="0" destOrd="0" presId="urn:microsoft.com/office/officeart/2008/layout/HalfCircleOrganizationChart"/>
    <dgm:cxn modelId="{3382D9E3-A5A2-426B-B30A-6F6D060B00FB}" type="presParOf" srcId="{C89C8B89-0000-41DC-AFBB-CF56EC963D61}" destId="{85666F77-5C06-480A-8385-393900074395}" srcOrd="0" destOrd="0" presId="urn:microsoft.com/office/officeart/2008/layout/HalfCircleOrganizationChart"/>
    <dgm:cxn modelId="{F73EDE28-BA03-479A-9E14-7E58F9264F1E}" type="presParOf" srcId="{C89C8B89-0000-41DC-AFBB-CF56EC963D61}" destId="{0232C913-0900-477F-BDD4-9D6F9DD57357}" srcOrd="1" destOrd="0" presId="urn:microsoft.com/office/officeart/2008/layout/HalfCircleOrganizationChart"/>
    <dgm:cxn modelId="{BE0605D5-FDCF-49F6-8AEB-15B56D261EB8}" type="presParOf" srcId="{C89C8B89-0000-41DC-AFBB-CF56EC963D61}" destId="{2C0CD854-0217-4CF0-A78E-950F91CD2749}" srcOrd="2" destOrd="0" presId="urn:microsoft.com/office/officeart/2008/layout/HalfCircleOrganizationChart"/>
    <dgm:cxn modelId="{2DA3B520-A5C6-4AE3-BBFB-7D4DD607503E}" type="presParOf" srcId="{C89C8B89-0000-41DC-AFBB-CF56EC963D61}" destId="{55A3EE17-5FDB-4D28-97E9-46105666929B}" srcOrd="3" destOrd="0" presId="urn:microsoft.com/office/officeart/2008/layout/HalfCircleOrganizationChart"/>
    <dgm:cxn modelId="{77B390BC-A43F-44B0-BDE9-A2E6938EBEA5}" type="presParOf" srcId="{CF2685ED-DC34-4329-B9B7-9E5BC2497783}" destId="{21E67557-ECEF-45B9-A460-7CB468366105}" srcOrd="1" destOrd="0" presId="urn:microsoft.com/office/officeart/2008/layout/HalfCircleOrganizationChart"/>
    <dgm:cxn modelId="{688AFA37-8133-44FD-A1A6-84ECBD12D011}" type="presParOf" srcId="{CF2685ED-DC34-4329-B9B7-9E5BC2497783}" destId="{67052347-B85C-4CDB-A673-6E90785ED277}" srcOrd="2" destOrd="0" presId="urn:microsoft.com/office/officeart/2008/layout/HalfCircleOrganizationChar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089A37-4D23-47D6-A7DE-A01D76A975D2}" type="doc">
      <dgm:prSet loTypeId="urn:microsoft.com/office/officeart/2005/8/layout/radial1" loCatId="cycle" qsTypeId="urn:microsoft.com/office/officeart/2005/8/quickstyle/simple1" qsCatId="simple" csTypeId="urn:microsoft.com/office/officeart/2005/8/colors/accent2_2" csCatId="accent2" phldr="1"/>
      <dgm:spPr/>
      <dgm:t>
        <a:bodyPr/>
        <a:lstStyle/>
        <a:p>
          <a:endParaRPr lang="el-GR"/>
        </a:p>
      </dgm:t>
    </dgm:pt>
    <dgm:pt modelId="{6FBD804F-FCBE-4316-8B5B-6C50834B0B85}">
      <dgm:prSet phldrT="[Κείμενο]"/>
      <dgm:spPr>
        <a:solidFill>
          <a:schemeClr val="accent5">
            <a:lumMod val="75000"/>
          </a:schemeClr>
        </a:solidFill>
      </dgm:spPr>
      <dgm:t>
        <a:bodyPr/>
        <a:lstStyle/>
        <a:p>
          <a:r>
            <a:rPr lang="el-GR" dirty="0" err="1"/>
            <a:t>Π.Ο.Υ</a:t>
          </a:r>
          <a:r>
            <a:rPr lang="el-GR" dirty="0"/>
            <a:t>.</a:t>
          </a:r>
        </a:p>
      </dgm:t>
    </dgm:pt>
    <dgm:pt modelId="{075B39B1-42D6-4336-A10C-F7BC7B0FD18E}" type="parTrans" cxnId="{2D0767C9-D1ED-44D9-BEB1-5F233256BD2F}">
      <dgm:prSet/>
      <dgm:spPr/>
      <dgm:t>
        <a:bodyPr/>
        <a:lstStyle/>
        <a:p>
          <a:endParaRPr lang="el-GR"/>
        </a:p>
      </dgm:t>
    </dgm:pt>
    <dgm:pt modelId="{EACD74E6-5AE6-439A-BD29-0CF3C4230135}" type="sibTrans" cxnId="{2D0767C9-D1ED-44D9-BEB1-5F233256BD2F}">
      <dgm:prSet/>
      <dgm:spPr/>
      <dgm:t>
        <a:bodyPr/>
        <a:lstStyle/>
        <a:p>
          <a:endParaRPr lang="el-GR"/>
        </a:p>
      </dgm:t>
    </dgm:pt>
    <dgm:pt modelId="{70FF9E5F-3A11-4DB8-AE4F-E04B9CF9F543}">
      <dgm:prSet phldrT="[Κείμενο]"/>
      <dgm:spPr/>
      <dgm:t>
        <a:bodyPr/>
        <a:lstStyle/>
        <a:p>
          <a:r>
            <a:rPr lang="el-GR" dirty="0"/>
            <a:t>Το συντονισμό της προετοιμασίας του ετήσιου προϋπολογισμού του ΟΤΑ</a:t>
          </a:r>
        </a:p>
      </dgm:t>
    </dgm:pt>
    <dgm:pt modelId="{AEF3FFF5-A352-4F6F-BB55-F936EB2612D2}" type="parTrans" cxnId="{FFAAA9FE-57C4-4A1E-ACE7-D0A4E846089F}">
      <dgm:prSet/>
      <dgm:spPr/>
      <dgm:t>
        <a:bodyPr/>
        <a:lstStyle/>
        <a:p>
          <a:endParaRPr lang="el-GR"/>
        </a:p>
      </dgm:t>
    </dgm:pt>
    <dgm:pt modelId="{042655D1-CEF9-435A-B34B-1E73B768DA85}" type="sibTrans" cxnId="{FFAAA9FE-57C4-4A1E-ACE7-D0A4E846089F}">
      <dgm:prSet/>
      <dgm:spPr/>
      <dgm:t>
        <a:bodyPr/>
        <a:lstStyle/>
        <a:p>
          <a:endParaRPr lang="el-GR"/>
        </a:p>
      </dgm:t>
    </dgm:pt>
    <dgm:pt modelId="{4CBA3518-BAA1-4B07-BCAE-BC9AFD5F5402}">
      <dgm:prSet phldrT="[Κείμενο]"/>
      <dgm:spPr/>
      <dgm:t>
        <a:bodyPr/>
        <a:lstStyle/>
        <a:p>
          <a:r>
            <a:rPr lang="el-GR" dirty="0"/>
            <a:t>Τη διενέργεια όλων των δημοσιονομικών δεσμεύσεων</a:t>
          </a:r>
        </a:p>
      </dgm:t>
    </dgm:pt>
    <dgm:pt modelId="{7252ABDF-4D40-43CB-9854-4B6BE7AAFA28}" type="parTrans" cxnId="{481E53A9-18C8-4E83-AF87-355041DBBF75}">
      <dgm:prSet/>
      <dgm:spPr/>
      <dgm:t>
        <a:bodyPr/>
        <a:lstStyle/>
        <a:p>
          <a:endParaRPr lang="el-GR"/>
        </a:p>
      </dgm:t>
    </dgm:pt>
    <dgm:pt modelId="{973F40B0-BDCA-42E1-837D-878BF35ED9A7}" type="sibTrans" cxnId="{481E53A9-18C8-4E83-AF87-355041DBBF75}">
      <dgm:prSet/>
      <dgm:spPr/>
      <dgm:t>
        <a:bodyPr/>
        <a:lstStyle/>
        <a:p>
          <a:endParaRPr lang="el-GR"/>
        </a:p>
      </dgm:t>
    </dgm:pt>
    <dgm:pt modelId="{4FE2D5CB-625B-439F-B61A-505DDE35D0E2}">
      <dgm:prSet phldrT="[Κείμενο]"/>
      <dgm:spPr/>
      <dgm:t>
        <a:bodyPr/>
        <a:lstStyle/>
        <a:p>
          <a:r>
            <a:rPr lang="el-GR" dirty="0"/>
            <a:t>Τον έλεγχο και την εκκαθάριση των δαπανών </a:t>
          </a:r>
        </a:p>
      </dgm:t>
    </dgm:pt>
    <dgm:pt modelId="{467EBDA3-BCEA-438D-9E87-D577371B42BA}" type="parTrans" cxnId="{3C6B3DC0-13E1-4B5E-9A70-D138A16B6BF7}">
      <dgm:prSet/>
      <dgm:spPr/>
      <dgm:t>
        <a:bodyPr/>
        <a:lstStyle/>
        <a:p>
          <a:endParaRPr lang="el-GR"/>
        </a:p>
      </dgm:t>
    </dgm:pt>
    <dgm:pt modelId="{B7F1BDD4-3886-4B99-8B44-0AF65882602B}" type="sibTrans" cxnId="{3C6B3DC0-13E1-4B5E-9A70-D138A16B6BF7}">
      <dgm:prSet/>
      <dgm:spPr/>
      <dgm:t>
        <a:bodyPr/>
        <a:lstStyle/>
        <a:p>
          <a:endParaRPr lang="el-GR"/>
        </a:p>
      </dgm:t>
    </dgm:pt>
    <dgm:pt modelId="{77F6070C-F939-47E0-93E4-FA868B5D55D1}">
      <dgm:prSet phldrT="[Κείμενο]"/>
      <dgm:spPr/>
      <dgm:t>
        <a:bodyPr/>
        <a:lstStyle/>
        <a:p>
          <a:r>
            <a:rPr lang="el-GR" dirty="0"/>
            <a:t>Την είσπραξη των εσόδων του ΟΤΑ</a:t>
          </a:r>
        </a:p>
      </dgm:t>
    </dgm:pt>
    <dgm:pt modelId="{5C41751F-B9C1-414E-8B17-5F0A3A14C600}" type="parTrans" cxnId="{0B36057E-1648-4C87-98B4-21D70DC75F99}">
      <dgm:prSet/>
      <dgm:spPr/>
      <dgm:t>
        <a:bodyPr/>
        <a:lstStyle/>
        <a:p>
          <a:endParaRPr lang="el-GR"/>
        </a:p>
      </dgm:t>
    </dgm:pt>
    <dgm:pt modelId="{D27424B6-CC49-4D5E-A46C-1E86FA2DF3B2}" type="sibTrans" cxnId="{0B36057E-1648-4C87-98B4-21D70DC75F99}">
      <dgm:prSet/>
      <dgm:spPr/>
      <dgm:t>
        <a:bodyPr/>
        <a:lstStyle/>
        <a:p>
          <a:endParaRPr lang="el-GR"/>
        </a:p>
      </dgm:t>
    </dgm:pt>
    <dgm:pt modelId="{6E6CEF1E-0A12-42EE-8BA8-A874CA517261}">
      <dgm:prSet/>
      <dgm:spPr/>
      <dgm:t>
        <a:bodyPr/>
        <a:lstStyle/>
        <a:p>
          <a:r>
            <a:rPr lang="el-GR" dirty="0"/>
            <a:t>Την παρακολούθηση της εκτέλεσης του προϋπολογισμού του ΟΤΑ </a:t>
          </a:r>
        </a:p>
      </dgm:t>
    </dgm:pt>
    <dgm:pt modelId="{0E148EF7-69F4-4948-AA98-0A010544C89B}" type="parTrans" cxnId="{3B36EFD9-EDA0-446D-B473-59946F58993E}">
      <dgm:prSet/>
      <dgm:spPr/>
      <dgm:t>
        <a:bodyPr/>
        <a:lstStyle/>
        <a:p>
          <a:endParaRPr lang="el-GR"/>
        </a:p>
      </dgm:t>
    </dgm:pt>
    <dgm:pt modelId="{488925D5-B10A-461F-B699-8D0873D90E5B}" type="sibTrans" cxnId="{3B36EFD9-EDA0-446D-B473-59946F58993E}">
      <dgm:prSet/>
      <dgm:spPr/>
      <dgm:t>
        <a:bodyPr/>
        <a:lstStyle/>
        <a:p>
          <a:endParaRPr lang="el-GR"/>
        </a:p>
      </dgm:t>
    </dgm:pt>
    <dgm:pt modelId="{B84466FD-21A7-418F-8512-4B05B33087CA}">
      <dgm:prSet/>
      <dgm:spPr/>
      <dgm:t>
        <a:bodyPr/>
        <a:lstStyle/>
        <a:p>
          <a:r>
            <a:rPr lang="el-GR" dirty="0"/>
            <a:t>Την αποστολή αξιόπιστων δημοσιονομικών στοιχείων του ΟΤΑ</a:t>
          </a:r>
        </a:p>
      </dgm:t>
    </dgm:pt>
    <dgm:pt modelId="{5F716F98-8BCB-444F-971D-7093C24BAC25}" type="parTrans" cxnId="{8283015A-2A9A-410C-8539-BFE58645288C}">
      <dgm:prSet/>
      <dgm:spPr/>
      <dgm:t>
        <a:bodyPr/>
        <a:lstStyle/>
        <a:p>
          <a:endParaRPr lang="el-GR"/>
        </a:p>
      </dgm:t>
    </dgm:pt>
    <dgm:pt modelId="{3AB2C65D-EF94-4B3D-87F6-646A0EAAC3B6}" type="sibTrans" cxnId="{8283015A-2A9A-410C-8539-BFE58645288C}">
      <dgm:prSet/>
      <dgm:spPr/>
      <dgm:t>
        <a:bodyPr/>
        <a:lstStyle/>
        <a:p>
          <a:endParaRPr lang="el-GR"/>
        </a:p>
      </dgm:t>
    </dgm:pt>
    <dgm:pt modelId="{CA705C1C-6E45-4F63-B4D4-79E2B620F1A5}" type="pres">
      <dgm:prSet presAssocID="{B7089A37-4D23-47D6-A7DE-A01D76A975D2}" presName="cycle" presStyleCnt="0">
        <dgm:presLayoutVars>
          <dgm:chMax val="1"/>
          <dgm:dir/>
          <dgm:animLvl val="ctr"/>
          <dgm:resizeHandles val="exact"/>
        </dgm:presLayoutVars>
      </dgm:prSet>
      <dgm:spPr/>
    </dgm:pt>
    <dgm:pt modelId="{844FF252-84EC-48E0-B014-0E405210EE9F}" type="pres">
      <dgm:prSet presAssocID="{6FBD804F-FCBE-4316-8B5B-6C50834B0B85}" presName="centerShape" presStyleLbl="node0" presStyleIdx="0" presStyleCnt="1"/>
      <dgm:spPr/>
    </dgm:pt>
    <dgm:pt modelId="{ADB12D76-2507-4DF0-8D19-B81DE6F6DEC9}" type="pres">
      <dgm:prSet presAssocID="{AEF3FFF5-A352-4F6F-BB55-F936EB2612D2}" presName="Name9" presStyleLbl="parChTrans1D2" presStyleIdx="0" presStyleCnt="6"/>
      <dgm:spPr/>
    </dgm:pt>
    <dgm:pt modelId="{A32E2E81-C9B3-45E7-A999-83F9EB05AEF3}" type="pres">
      <dgm:prSet presAssocID="{AEF3FFF5-A352-4F6F-BB55-F936EB2612D2}" presName="connTx" presStyleLbl="parChTrans1D2" presStyleIdx="0" presStyleCnt="6"/>
      <dgm:spPr/>
    </dgm:pt>
    <dgm:pt modelId="{EA1423F6-6699-47E4-920C-5541888FD1A9}" type="pres">
      <dgm:prSet presAssocID="{70FF9E5F-3A11-4DB8-AE4F-E04B9CF9F543}" presName="node" presStyleLbl="node1" presStyleIdx="0" presStyleCnt="6">
        <dgm:presLayoutVars>
          <dgm:bulletEnabled val="1"/>
        </dgm:presLayoutVars>
      </dgm:prSet>
      <dgm:spPr/>
    </dgm:pt>
    <dgm:pt modelId="{543DDC3B-57E2-4860-B492-153CCAA83BBA}" type="pres">
      <dgm:prSet presAssocID="{7252ABDF-4D40-43CB-9854-4B6BE7AAFA28}" presName="Name9" presStyleLbl="parChTrans1D2" presStyleIdx="1" presStyleCnt="6"/>
      <dgm:spPr/>
    </dgm:pt>
    <dgm:pt modelId="{2472D785-8F50-4DB8-BE56-ADA53CE8CE83}" type="pres">
      <dgm:prSet presAssocID="{7252ABDF-4D40-43CB-9854-4B6BE7AAFA28}" presName="connTx" presStyleLbl="parChTrans1D2" presStyleIdx="1" presStyleCnt="6"/>
      <dgm:spPr/>
    </dgm:pt>
    <dgm:pt modelId="{6F1D023B-DA31-4CDD-BEBE-71FAF6614C25}" type="pres">
      <dgm:prSet presAssocID="{4CBA3518-BAA1-4B07-BCAE-BC9AFD5F5402}" presName="node" presStyleLbl="node1" presStyleIdx="1" presStyleCnt="6">
        <dgm:presLayoutVars>
          <dgm:bulletEnabled val="1"/>
        </dgm:presLayoutVars>
      </dgm:prSet>
      <dgm:spPr/>
    </dgm:pt>
    <dgm:pt modelId="{86B6F7BC-7859-4DF1-A4B1-A6F0BEF00C7C}" type="pres">
      <dgm:prSet presAssocID="{0E148EF7-69F4-4948-AA98-0A010544C89B}" presName="Name9" presStyleLbl="parChTrans1D2" presStyleIdx="2" presStyleCnt="6"/>
      <dgm:spPr/>
    </dgm:pt>
    <dgm:pt modelId="{DEC879AB-995A-451A-A18B-36D8EC5099A4}" type="pres">
      <dgm:prSet presAssocID="{0E148EF7-69F4-4948-AA98-0A010544C89B}" presName="connTx" presStyleLbl="parChTrans1D2" presStyleIdx="2" presStyleCnt="6"/>
      <dgm:spPr/>
    </dgm:pt>
    <dgm:pt modelId="{AF4C837B-6F49-4570-BBDD-CF50A1EAB2A6}" type="pres">
      <dgm:prSet presAssocID="{6E6CEF1E-0A12-42EE-8BA8-A874CA517261}" presName="node" presStyleLbl="node1" presStyleIdx="2" presStyleCnt="6">
        <dgm:presLayoutVars>
          <dgm:bulletEnabled val="1"/>
        </dgm:presLayoutVars>
      </dgm:prSet>
      <dgm:spPr/>
    </dgm:pt>
    <dgm:pt modelId="{2B79F2DB-DFB2-4CCD-9216-EE54D9BD5CF4}" type="pres">
      <dgm:prSet presAssocID="{5F716F98-8BCB-444F-971D-7093C24BAC25}" presName="Name9" presStyleLbl="parChTrans1D2" presStyleIdx="3" presStyleCnt="6"/>
      <dgm:spPr/>
    </dgm:pt>
    <dgm:pt modelId="{A5B7493C-EA9D-4369-8578-78DD2F92E3A3}" type="pres">
      <dgm:prSet presAssocID="{5F716F98-8BCB-444F-971D-7093C24BAC25}" presName="connTx" presStyleLbl="parChTrans1D2" presStyleIdx="3" presStyleCnt="6"/>
      <dgm:spPr/>
    </dgm:pt>
    <dgm:pt modelId="{7BAA6D29-2399-4F0C-A98E-26B5AFC75BCE}" type="pres">
      <dgm:prSet presAssocID="{B84466FD-21A7-418F-8512-4B05B33087CA}" presName="node" presStyleLbl="node1" presStyleIdx="3" presStyleCnt="6">
        <dgm:presLayoutVars>
          <dgm:bulletEnabled val="1"/>
        </dgm:presLayoutVars>
      </dgm:prSet>
      <dgm:spPr/>
    </dgm:pt>
    <dgm:pt modelId="{DDE96444-B13A-4EDB-A913-3AAC589CD272}" type="pres">
      <dgm:prSet presAssocID="{467EBDA3-BCEA-438D-9E87-D577371B42BA}" presName="Name9" presStyleLbl="parChTrans1D2" presStyleIdx="4" presStyleCnt="6"/>
      <dgm:spPr/>
    </dgm:pt>
    <dgm:pt modelId="{3A61BEA4-90FE-47AE-BB1B-8BFD3082947C}" type="pres">
      <dgm:prSet presAssocID="{467EBDA3-BCEA-438D-9E87-D577371B42BA}" presName="connTx" presStyleLbl="parChTrans1D2" presStyleIdx="4" presStyleCnt="6"/>
      <dgm:spPr/>
    </dgm:pt>
    <dgm:pt modelId="{BE3CB26D-742C-4D57-85B1-6F668EF3C542}" type="pres">
      <dgm:prSet presAssocID="{4FE2D5CB-625B-439F-B61A-505DDE35D0E2}" presName="node" presStyleLbl="node1" presStyleIdx="4" presStyleCnt="6">
        <dgm:presLayoutVars>
          <dgm:bulletEnabled val="1"/>
        </dgm:presLayoutVars>
      </dgm:prSet>
      <dgm:spPr/>
    </dgm:pt>
    <dgm:pt modelId="{0AA9BBAA-FD4D-4515-8ACF-D346DDF6697F}" type="pres">
      <dgm:prSet presAssocID="{5C41751F-B9C1-414E-8B17-5F0A3A14C600}" presName="Name9" presStyleLbl="parChTrans1D2" presStyleIdx="5" presStyleCnt="6"/>
      <dgm:spPr/>
    </dgm:pt>
    <dgm:pt modelId="{5CF92FC5-9B22-47FA-B38A-6F3244988A69}" type="pres">
      <dgm:prSet presAssocID="{5C41751F-B9C1-414E-8B17-5F0A3A14C600}" presName="connTx" presStyleLbl="parChTrans1D2" presStyleIdx="5" presStyleCnt="6"/>
      <dgm:spPr/>
    </dgm:pt>
    <dgm:pt modelId="{7EF91E3C-56FB-44B8-91FC-3779B31489CB}" type="pres">
      <dgm:prSet presAssocID="{77F6070C-F939-47E0-93E4-FA868B5D55D1}" presName="node" presStyleLbl="node1" presStyleIdx="5" presStyleCnt="6">
        <dgm:presLayoutVars>
          <dgm:bulletEnabled val="1"/>
        </dgm:presLayoutVars>
      </dgm:prSet>
      <dgm:spPr/>
    </dgm:pt>
  </dgm:ptLst>
  <dgm:cxnLst>
    <dgm:cxn modelId="{881DA513-CCC9-43CE-A330-721E1052C592}" type="presOf" srcId="{5C41751F-B9C1-414E-8B17-5F0A3A14C600}" destId="{0AA9BBAA-FD4D-4515-8ACF-D346DDF6697F}" srcOrd="0" destOrd="0" presId="urn:microsoft.com/office/officeart/2005/8/layout/radial1"/>
    <dgm:cxn modelId="{03F43D14-57EB-4FD3-AD52-C6B595641601}" type="presOf" srcId="{7252ABDF-4D40-43CB-9854-4B6BE7AAFA28}" destId="{543DDC3B-57E2-4860-B492-153CCAA83BBA}" srcOrd="0" destOrd="0" presId="urn:microsoft.com/office/officeart/2005/8/layout/radial1"/>
    <dgm:cxn modelId="{56DA4134-8544-4824-B301-31E0B2ABEE44}" type="presOf" srcId="{7252ABDF-4D40-43CB-9854-4B6BE7AAFA28}" destId="{2472D785-8F50-4DB8-BE56-ADA53CE8CE83}" srcOrd="1" destOrd="0" presId="urn:microsoft.com/office/officeart/2005/8/layout/radial1"/>
    <dgm:cxn modelId="{B3DF4B34-66AB-4BBA-96C9-98EC86A0D59D}" type="presOf" srcId="{70FF9E5F-3A11-4DB8-AE4F-E04B9CF9F543}" destId="{EA1423F6-6699-47E4-920C-5541888FD1A9}" srcOrd="0" destOrd="0" presId="urn:microsoft.com/office/officeart/2005/8/layout/radial1"/>
    <dgm:cxn modelId="{1F9CB15B-B2C6-4FE1-9905-8A05B8E8D0A6}" type="presOf" srcId="{AEF3FFF5-A352-4F6F-BB55-F936EB2612D2}" destId="{A32E2E81-C9B3-45E7-A999-83F9EB05AEF3}" srcOrd="1" destOrd="0" presId="urn:microsoft.com/office/officeart/2005/8/layout/radial1"/>
    <dgm:cxn modelId="{14A5CA49-8195-415C-9BCA-D806191B807A}" type="presOf" srcId="{5F716F98-8BCB-444F-971D-7093C24BAC25}" destId="{A5B7493C-EA9D-4369-8578-78DD2F92E3A3}" srcOrd="1" destOrd="0" presId="urn:microsoft.com/office/officeart/2005/8/layout/radial1"/>
    <dgm:cxn modelId="{D529A36F-053B-4797-A152-EBCB15D8B8B4}" type="presOf" srcId="{B84466FD-21A7-418F-8512-4B05B33087CA}" destId="{7BAA6D29-2399-4F0C-A98E-26B5AFC75BCE}" srcOrd="0" destOrd="0" presId="urn:microsoft.com/office/officeart/2005/8/layout/radial1"/>
    <dgm:cxn modelId="{B250EC71-F096-4746-9BDC-2FEB580B4E53}" type="presOf" srcId="{4FE2D5CB-625B-439F-B61A-505DDE35D0E2}" destId="{BE3CB26D-742C-4D57-85B1-6F668EF3C542}" srcOrd="0" destOrd="0" presId="urn:microsoft.com/office/officeart/2005/8/layout/radial1"/>
    <dgm:cxn modelId="{72E91473-AB16-475D-836F-F1DE552CF73F}" type="presOf" srcId="{B7089A37-4D23-47D6-A7DE-A01D76A975D2}" destId="{CA705C1C-6E45-4F63-B4D4-79E2B620F1A5}" srcOrd="0" destOrd="0" presId="urn:microsoft.com/office/officeart/2005/8/layout/radial1"/>
    <dgm:cxn modelId="{FC566276-ADCF-45EE-9EA5-6FBEF565955F}" type="presOf" srcId="{0E148EF7-69F4-4948-AA98-0A010544C89B}" destId="{DEC879AB-995A-451A-A18B-36D8EC5099A4}" srcOrd="1" destOrd="0" presId="urn:microsoft.com/office/officeart/2005/8/layout/radial1"/>
    <dgm:cxn modelId="{8283015A-2A9A-410C-8539-BFE58645288C}" srcId="{6FBD804F-FCBE-4316-8B5B-6C50834B0B85}" destId="{B84466FD-21A7-418F-8512-4B05B33087CA}" srcOrd="3" destOrd="0" parTransId="{5F716F98-8BCB-444F-971D-7093C24BAC25}" sibTransId="{3AB2C65D-EF94-4B3D-87F6-646A0EAAC3B6}"/>
    <dgm:cxn modelId="{0B36057E-1648-4C87-98B4-21D70DC75F99}" srcId="{6FBD804F-FCBE-4316-8B5B-6C50834B0B85}" destId="{77F6070C-F939-47E0-93E4-FA868B5D55D1}" srcOrd="5" destOrd="0" parTransId="{5C41751F-B9C1-414E-8B17-5F0A3A14C600}" sibTransId="{D27424B6-CC49-4D5E-A46C-1E86FA2DF3B2}"/>
    <dgm:cxn modelId="{71C60484-A6C5-4573-AFF1-A5A0F4F6ED6E}" type="presOf" srcId="{77F6070C-F939-47E0-93E4-FA868B5D55D1}" destId="{7EF91E3C-56FB-44B8-91FC-3779B31489CB}" srcOrd="0" destOrd="0" presId="urn:microsoft.com/office/officeart/2005/8/layout/radial1"/>
    <dgm:cxn modelId="{0CF7D39B-FCB4-41D9-ABD0-E933F3BEF6B2}" type="presOf" srcId="{5F716F98-8BCB-444F-971D-7093C24BAC25}" destId="{2B79F2DB-DFB2-4CCD-9216-EE54D9BD5CF4}" srcOrd="0" destOrd="0" presId="urn:microsoft.com/office/officeart/2005/8/layout/radial1"/>
    <dgm:cxn modelId="{481E53A9-18C8-4E83-AF87-355041DBBF75}" srcId="{6FBD804F-FCBE-4316-8B5B-6C50834B0B85}" destId="{4CBA3518-BAA1-4B07-BCAE-BC9AFD5F5402}" srcOrd="1" destOrd="0" parTransId="{7252ABDF-4D40-43CB-9854-4B6BE7AAFA28}" sibTransId="{973F40B0-BDCA-42E1-837D-878BF35ED9A7}"/>
    <dgm:cxn modelId="{D2ED46B8-01A0-4298-99C9-D80D6732111A}" type="presOf" srcId="{467EBDA3-BCEA-438D-9E87-D577371B42BA}" destId="{3A61BEA4-90FE-47AE-BB1B-8BFD3082947C}" srcOrd="1" destOrd="0" presId="urn:microsoft.com/office/officeart/2005/8/layout/radial1"/>
    <dgm:cxn modelId="{862DBEBF-C09E-4457-A0CE-724149DB9F29}" type="presOf" srcId="{0E148EF7-69F4-4948-AA98-0A010544C89B}" destId="{86B6F7BC-7859-4DF1-A4B1-A6F0BEF00C7C}" srcOrd="0" destOrd="0" presId="urn:microsoft.com/office/officeart/2005/8/layout/radial1"/>
    <dgm:cxn modelId="{3C6B3DC0-13E1-4B5E-9A70-D138A16B6BF7}" srcId="{6FBD804F-FCBE-4316-8B5B-6C50834B0B85}" destId="{4FE2D5CB-625B-439F-B61A-505DDE35D0E2}" srcOrd="4" destOrd="0" parTransId="{467EBDA3-BCEA-438D-9E87-D577371B42BA}" sibTransId="{B7F1BDD4-3886-4B99-8B44-0AF65882602B}"/>
    <dgm:cxn modelId="{2D0767C9-D1ED-44D9-BEB1-5F233256BD2F}" srcId="{B7089A37-4D23-47D6-A7DE-A01D76A975D2}" destId="{6FBD804F-FCBE-4316-8B5B-6C50834B0B85}" srcOrd="0" destOrd="0" parTransId="{075B39B1-42D6-4336-A10C-F7BC7B0FD18E}" sibTransId="{EACD74E6-5AE6-439A-BD29-0CF3C4230135}"/>
    <dgm:cxn modelId="{3B36EFD9-EDA0-446D-B473-59946F58993E}" srcId="{6FBD804F-FCBE-4316-8B5B-6C50834B0B85}" destId="{6E6CEF1E-0A12-42EE-8BA8-A874CA517261}" srcOrd="2" destOrd="0" parTransId="{0E148EF7-69F4-4948-AA98-0A010544C89B}" sibTransId="{488925D5-B10A-461F-B699-8D0873D90E5B}"/>
    <dgm:cxn modelId="{3094D1E1-208D-4BB9-9FAB-63F3ACC9A22D}" type="presOf" srcId="{5C41751F-B9C1-414E-8B17-5F0A3A14C600}" destId="{5CF92FC5-9B22-47FA-B38A-6F3244988A69}" srcOrd="1" destOrd="0" presId="urn:microsoft.com/office/officeart/2005/8/layout/radial1"/>
    <dgm:cxn modelId="{737C09E3-85FC-4506-9A27-6537D9622C13}" type="presOf" srcId="{4CBA3518-BAA1-4B07-BCAE-BC9AFD5F5402}" destId="{6F1D023B-DA31-4CDD-BEBE-71FAF6614C25}" srcOrd="0" destOrd="0" presId="urn:microsoft.com/office/officeart/2005/8/layout/radial1"/>
    <dgm:cxn modelId="{DB7EEAE7-5660-4E42-8A09-021214C831C7}" type="presOf" srcId="{6E6CEF1E-0A12-42EE-8BA8-A874CA517261}" destId="{AF4C837B-6F49-4570-BBDD-CF50A1EAB2A6}" srcOrd="0" destOrd="0" presId="urn:microsoft.com/office/officeart/2005/8/layout/radial1"/>
    <dgm:cxn modelId="{7DD185EA-86D2-44E3-AC1A-B202E61AB0FB}" type="presOf" srcId="{AEF3FFF5-A352-4F6F-BB55-F936EB2612D2}" destId="{ADB12D76-2507-4DF0-8D19-B81DE6F6DEC9}" srcOrd="0" destOrd="0" presId="urn:microsoft.com/office/officeart/2005/8/layout/radial1"/>
    <dgm:cxn modelId="{E5C54AEC-796A-4828-96E1-B4383E6D7E1D}" type="presOf" srcId="{6FBD804F-FCBE-4316-8B5B-6C50834B0B85}" destId="{844FF252-84EC-48E0-B014-0E405210EE9F}" srcOrd="0" destOrd="0" presId="urn:microsoft.com/office/officeart/2005/8/layout/radial1"/>
    <dgm:cxn modelId="{CD3B50F3-F51D-4855-ACEE-B90BAA485DD2}" type="presOf" srcId="{467EBDA3-BCEA-438D-9E87-D577371B42BA}" destId="{DDE96444-B13A-4EDB-A913-3AAC589CD272}" srcOrd="0" destOrd="0" presId="urn:microsoft.com/office/officeart/2005/8/layout/radial1"/>
    <dgm:cxn modelId="{FFAAA9FE-57C4-4A1E-ACE7-D0A4E846089F}" srcId="{6FBD804F-FCBE-4316-8B5B-6C50834B0B85}" destId="{70FF9E5F-3A11-4DB8-AE4F-E04B9CF9F543}" srcOrd="0" destOrd="0" parTransId="{AEF3FFF5-A352-4F6F-BB55-F936EB2612D2}" sibTransId="{042655D1-CEF9-435A-B34B-1E73B768DA85}"/>
    <dgm:cxn modelId="{60C43EBE-232C-476B-A588-E50872F2FAB3}" type="presParOf" srcId="{CA705C1C-6E45-4F63-B4D4-79E2B620F1A5}" destId="{844FF252-84EC-48E0-B014-0E405210EE9F}" srcOrd="0" destOrd="0" presId="urn:microsoft.com/office/officeart/2005/8/layout/radial1"/>
    <dgm:cxn modelId="{3A7DF60C-460B-4C0A-8465-C90F51FA14B1}" type="presParOf" srcId="{CA705C1C-6E45-4F63-B4D4-79E2B620F1A5}" destId="{ADB12D76-2507-4DF0-8D19-B81DE6F6DEC9}" srcOrd="1" destOrd="0" presId="urn:microsoft.com/office/officeart/2005/8/layout/radial1"/>
    <dgm:cxn modelId="{F8398086-9835-4D50-8F53-ABF5E749AD5D}" type="presParOf" srcId="{ADB12D76-2507-4DF0-8D19-B81DE6F6DEC9}" destId="{A32E2E81-C9B3-45E7-A999-83F9EB05AEF3}" srcOrd="0" destOrd="0" presId="urn:microsoft.com/office/officeart/2005/8/layout/radial1"/>
    <dgm:cxn modelId="{A07ED84B-42FB-4A6F-B8A9-8C66E5AC880E}" type="presParOf" srcId="{CA705C1C-6E45-4F63-B4D4-79E2B620F1A5}" destId="{EA1423F6-6699-47E4-920C-5541888FD1A9}" srcOrd="2" destOrd="0" presId="urn:microsoft.com/office/officeart/2005/8/layout/radial1"/>
    <dgm:cxn modelId="{7EBED163-5C55-421F-BD8C-A09ABB2EDD12}" type="presParOf" srcId="{CA705C1C-6E45-4F63-B4D4-79E2B620F1A5}" destId="{543DDC3B-57E2-4860-B492-153CCAA83BBA}" srcOrd="3" destOrd="0" presId="urn:microsoft.com/office/officeart/2005/8/layout/radial1"/>
    <dgm:cxn modelId="{38E4B90F-94FE-4158-A034-E7F5CABA45F8}" type="presParOf" srcId="{543DDC3B-57E2-4860-B492-153CCAA83BBA}" destId="{2472D785-8F50-4DB8-BE56-ADA53CE8CE83}" srcOrd="0" destOrd="0" presId="urn:microsoft.com/office/officeart/2005/8/layout/radial1"/>
    <dgm:cxn modelId="{5248F1FC-2BBF-4A20-9EC0-BA29E07B40EB}" type="presParOf" srcId="{CA705C1C-6E45-4F63-B4D4-79E2B620F1A5}" destId="{6F1D023B-DA31-4CDD-BEBE-71FAF6614C25}" srcOrd="4" destOrd="0" presId="urn:microsoft.com/office/officeart/2005/8/layout/radial1"/>
    <dgm:cxn modelId="{20E151F2-EA30-4DCA-B137-91E0A16995C5}" type="presParOf" srcId="{CA705C1C-6E45-4F63-B4D4-79E2B620F1A5}" destId="{86B6F7BC-7859-4DF1-A4B1-A6F0BEF00C7C}" srcOrd="5" destOrd="0" presId="urn:microsoft.com/office/officeart/2005/8/layout/radial1"/>
    <dgm:cxn modelId="{C5FAF2B2-2DC2-4520-8E2F-B87B50F726C9}" type="presParOf" srcId="{86B6F7BC-7859-4DF1-A4B1-A6F0BEF00C7C}" destId="{DEC879AB-995A-451A-A18B-36D8EC5099A4}" srcOrd="0" destOrd="0" presId="urn:microsoft.com/office/officeart/2005/8/layout/radial1"/>
    <dgm:cxn modelId="{022775E8-8318-46CC-92B7-AC83F477F0BC}" type="presParOf" srcId="{CA705C1C-6E45-4F63-B4D4-79E2B620F1A5}" destId="{AF4C837B-6F49-4570-BBDD-CF50A1EAB2A6}" srcOrd="6" destOrd="0" presId="urn:microsoft.com/office/officeart/2005/8/layout/radial1"/>
    <dgm:cxn modelId="{E230613D-E69E-4579-8012-B0C014264499}" type="presParOf" srcId="{CA705C1C-6E45-4F63-B4D4-79E2B620F1A5}" destId="{2B79F2DB-DFB2-4CCD-9216-EE54D9BD5CF4}" srcOrd="7" destOrd="0" presId="urn:microsoft.com/office/officeart/2005/8/layout/radial1"/>
    <dgm:cxn modelId="{9B21467E-7981-4A90-9FB4-EC963F6EDEE3}" type="presParOf" srcId="{2B79F2DB-DFB2-4CCD-9216-EE54D9BD5CF4}" destId="{A5B7493C-EA9D-4369-8578-78DD2F92E3A3}" srcOrd="0" destOrd="0" presId="urn:microsoft.com/office/officeart/2005/8/layout/radial1"/>
    <dgm:cxn modelId="{AF252EE9-C8F2-4DDC-B735-A0B4AD6042C1}" type="presParOf" srcId="{CA705C1C-6E45-4F63-B4D4-79E2B620F1A5}" destId="{7BAA6D29-2399-4F0C-A98E-26B5AFC75BCE}" srcOrd="8" destOrd="0" presId="urn:microsoft.com/office/officeart/2005/8/layout/radial1"/>
    <dgm:cxn modelId="{EA1A8CCB-8D68-491F-9A77-11B702473E6D}" type="presParOf" srcId="{CA705C1C-6E45-4F63-B4D4-79E2B620F1A5}" destId="{DDE96444-B13A-4EDB-A913-3AAC589CD272}" srcOrd="9" destOrd="0" presId="urn:microsoft.com/office/officeart/2005/8/layout/radial1"/>
    <dgm:cxn modelId="{BFD774D7-8171-426B-A867-A1F37C6B4EBA}" type="presParOf" srcId="{DDE96444-B13A-4EDB-A913-3AAC589CD272}" destId="{3A61BEA4-90FE-47AE-BB1B-8BFD3082947C}" srcOrd="0" destOrd="0" presId="urn:microsoft.com/office/officeart/2005/8/layout/radial1"/>
    <dgm:cxn modelId="{4EE4D2BA-A334-4A28-9CE5-6462B3ACCA5D}" type="presParOf" srcId="{CA705C1C-6E45-4F63-B4D4-79E2B620F1A5}" destId="{BE3CB26D-742C-4D57-85B1-6F668EF3C542}" srcOrd="10" destOrd="0" presId="urn:microsoft.com/office/officeart/2005/8/layout/radial1"/>
    <dgm:cxn modelId="{0413701E-6018-4F30-B557-5884C84C53F4}" type="presParOf" srcId="{CA705C1C-6E45-4F63-B4D4-79E2B620F1A5}" destId="{0AA9BBAA-FD4D-4515-8ACF-D346DDF6697F}" srcOrd="11" destOrd="0" presId="urn:microsoft.com/office/officeart/2005/8/layout/radial1"/>
    <dgm:cxn modelId="{AFEE2EC9-143D-483D-9228-49E090F93AE1}" type="presParOf" srcId="{0AA9BBAA-FD4D-4515-8ACF-D346DDF6697F}" destId="{5CF92FC5-9B22-47FA-B38A-6F3244988A69}" srcOrd="0" destOrd="0" presId="urn:microsoft.com/office/officeart/2005/8/layout/radial1"/>
    <dgm:cxn modelId="{2028ABFD-92F9-419F-A779-BFF42B38206F}" type="presParOf" srcId="{CA705C1C-6E45-4F63-B4D4-79E2B620F1A5}" destId="{7EF91E3C-56FB-44B8-91FC-3779B31489CB}" srcOrd="12"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C90A31-E334-4C26-9FEA-BE5151735C47}" type="doc">
      <dgm:prSet loTypeId="urn:microsoft.com/office/officeart/2005/8/layout/vList5" loCatId="list" qsTypeId="urn:microsoft.com/office/officeart/2005/8/quickstyle/simple5" qsCatId="simple" csTypeId="urn:microsoft.com/office/officeart/2005/8/colors/accent0_2" csCatId="mainScheme" phldr="1"/>
      <dgm:spPr/>
      <dgm:t>
        <a:bodyPr/>
        <a:lstStyle/>
        <a:p>
          <a:endParaRPr lang="el-GR"/>
        </a:p>
      </dgm:t>
    </dgm:pt>
    <dgm:pt modelId="{E44B926E-1F6E-49FB-A6C0-D68AA1671624}">
      <dgm:prSet phldrT="[Κείμενο]"/>
      <dgm:spPr/>
      <dgm:t>
        <a:bodyPr/>
        <a:lstStyle/>
        <a:p>
          <a:r>
            <a:rPr lang="el-GR" dirty="0"/>
            <a:t>Έκδοση γνώμης</a:t>
          </a:r>
        </a:p>
      </dgm:t>
    </dgm:pt>
    <dgm:pt modelId="{FE51D5A5-BEA2-429A-81AF-129004458191}" type="parTrans" cxnId="{61D97A2C-0BAE-43BF-A0E8-C688E2D308C9}">
      <dgm:prSet/>
      <dgm:spPr/>
      <dgm:t>
        <a:bodyPr/>
        <a:lstStyle/>
        <a:p>
          <a:endParaRPr lang="el-GR"/>
        </a:p>
      </dgm:t>
    </dgm:pt>
    <dgm:pt modelId="{2844C37D-3640-4DA5-A93B-939E3ECDEE85}" type="sibTrans" cxnId="{61D97A2C-0BAE-43BF-A0E8-C688E2D308C9}">
      <dgm:prSet/>
      <dgm:spPr/>
      <dgm:t>
        <a:bodyPr/>
        <a:lstStyle/>
        <a:p>
          <a:endParaRPr lang="el-GR"/>
        </a:p>
      </dgm:t>
    </dgm:pt>
    <dgm:pt modelId="{47AA551A-4888-479B-9784-512733C96294}">
      <dgm:prSet phldrT="[Κείμενο]"/>
      <dgm:spPr/>
      <dgm:t>
        <a:bodyPr/>
        <a:lstStyle/>
        <a:p>
          <a:r>
            <a:rPr lang="el-GR" dirty="0"/>
            <a:t>Διενεργείται σε ετήσια βάση. Εκδίδονται συστάσεις επί του υποβαλλόμενου σχεδίου Π/Υ του ΟΤΑ</a:t>
          </a:r>
        </a:p>
      </dgm:t>
    </dgm:pt>
    <dgm:pt modelId="{A24136E6-CE6B-4D7E-959C-DC5C93EDC572}" type="parTrans" cxnId="{34148DBF-2F17-411C-A6F1-DBAA7382DC10}">
      <dgm:prSet/>
      <dgm:spPr/>
      <dgm:t>
        <a:bodyPr/>
        <a:lstStyle/>
        <a:p>
          <a:endParaRPr lang="el-GR"/>
        </a:p>
      </dgm:t>
    </dgm:pt>
    <dgm:pt modelId="{838A5994-0305-4B3A-B8B3-4935C353D28C}" type="sibTrans" cxnId="{34148DBF-2F17-411C-A6F1-DBAA7382DC10}">
      <dgm:prSet/>
      <dgm:spPr/>
      <dgm:t>
        <a:bodyPr/>
        <a:lstStyle/>
        <a:p>
          <a:endParaRPr lang="el-GR"/>
        </a:p>
      </dgm:t>
    </dgm:pt>
    <dgm:pt modelId="{E3497962-32F7-48BF-88E2-0ACB989E3186}">
      <dgm:prSet phldrT="[Κείμενο]"/>
      <dgm:spPr/>
      <dgm:t>
        <a:bodyPr/>
        <a:lstStyle/>
        <a:p>
          <a:r>
            <a:rPr lang="el-GR" dirty="0"/>
            <a:t>Έλεγχος επίτευξης στόχων</a:t>
          </a:r>
        </a:p>
      </dgm:t>
    </dgm:pt>
    <dgm:pt modelId="{9160D8D6-8807-4F54-A8EA-5CF808071D42}" type="parTrans" cxnId="{3676F2AE-4A37-48B5-ABF6-308560D218A1}">
      <dgm:prSet/>
      <dgm:spPr/>
      <dgm:t>
        <a:bodyPr/>
        <a:lstStyle/>
        <a:p>
          <a:endParaRPr lang="el-GR"/>
        </a:p>
      </dgm:t>
    </dgm:pt>
    <dgm:pt modelId="{2B1E9818-4306-4A83-A545-EF817B454DFB}" type="sibTrans" cxnId="{3676F2AE-4A37-48B5-ABF6-308560D218A1}">
      <dgm:prSet/>
      <dgm:spPr/>
      <dgm:t>
        <a:bodyPr/>
        <a:lstStyle/>
        <a:p>
          <a:endParaRPr lang="el-GR"/>
        </a:p>
      </dgm:t>
    </dgm:pt>
    <dgm:pt modelId="{808D6819-E032-4F99-B8CD-A933F0A8F979}">
      <dgm:prSet phldrT="[Κείμενο]"/>
      <dgm:spPr/>
      <dgm:t>
        <a:bodyPr/>
        <a:lstStyle/>
        <a:p>
          <a:r>
            <a:rPr lang="el-GR" dirty="0"/>
            <a:t>Παρακολουθείται η εκτέλεση του Π/Υ του ΟΤΑ σε σχέση με την τεθείσα στοχοθεσία μέσω ΟΠΔ</a:t>
          </a:r>
        </a:p>
      </dgm:t>
    </dgm:pt>
    <dgm:pt modelId="{60C903DE-2A5E-4802-83CC-0F9D6AF7E5DB}" type="parTrans" cxnId="{9F1C7DED-6F3B-442D-A87B-38EC8137BCA9}">
      <dgm:prSet/>
      <dgm:spPr/>
      <dgm:t>
        <a:bodyPr/>
        <a:lstStyle/>
        <a:p>
          <a:endParaRPr lang="el-GR"/>
        </a:p>
      </dgm:t>
    </dgm:pt>
    <dgm:pt modelId="{402A6E9A-354D-4823-BA25-43949BFD7A2A}" type="sibTrans" cxnId="{9F1C7DED-6F3B-442D-A87B-38EC8137BCA9}">
      <dgm:prSet/>
      <dgm:spPr/>
      <dgm:t>
        <a:bodyPr/>
        <a:lstStyle/>
        <a:p>
          <a:endParaRPr lang="el-GR"/>
        </a:p>
      </dgm:t>
    </dgm:pt>
    <dgm:pt modelId="{29390AD5-E37E-4575-8B05-EF9D2DCCFBA7}">
      <dgm:prSet phldrT="[Κείμενο]"/>
      <dgm:spPr/>
      <dgm:t>
        <a:bodyPr/>
        <a:lstStyle/>
        <a:p>
          <a:r>
            <a:rPr lang="el-GR" dirty="0"/>
            <a:t>Προγραμματικές Συμφωνίες Οικονομικής Υποστήριξης</a:t>
          </a:r>
        </a:p>
      </dgm:t>
    </dgm:pt>
    <dgm:pt modelId="{68188FC1-39D3-4922-A33C-3E92B56A5C72}" type="parTrans" cxnId="{543DF1F4-BE56-4DD6-B2CD-0A254829EE03}">
      <dgm:prSet/>
      <dgm:spPr/>
      <dgm:t>
        <a:bodyPr/>
        <a:lstStyle/>
        <a:p>
          <a:endParaRPr lang="el-GR"/>
        </a:p>
      </dgm:t>
    </dgm:pt>
    <dgm:pt modelId="{61C321C2-7B7F-4D92-A8FB-8FD7B187CE70}" type="sibTrans" cxnId="{543DF1F4-BE56-4DD6-B2CD-0A254829EE03}">
      <dgm:prSet/>
      <dgm:spPr/>
      <dgm:t>
        <a:bodyPr/>
        <a:lstStyle/>
        <a:p>
          <a:endParaRPr lang="el-GR"/>
        </a:p>
      </dgm:t>
    </dgm:pt>
    <dgm:pt modelId="{F01BAD8F-4251-4E28-909D-F4BA061E9AB2}">
      <dgm:prSet phldrT="[Κείμενο]"/>
      <dgm:spPr/>
      <dgm:t>
        <a:bodyPr/>
        <a:lstStyle/>
        <a:p>
          <a:r>
            <a:rPr lang="el-GR" dirty="0"/>
            <a:t>Παρακολούθηση των Προγραμματικών Συμφωνιών Οικονομικής Υποστήριξης που συνάπτονται ανάμεσα στον Υπουργό Εσωτερικών και τους υπερχρεωμένους ΟΤΑ</a:t>
          </a:r>
        </a:p>
      </dgm:t>
    </dgm:pt>
    <dgm:pt modelId="{05E58F5D-7E22-4C60-A6ED-9FC38857427D}" type="parTrans" cxnId="{6ECDD9A6-2916-499B-ADAE-78F7D3BF40B1}">
      <dgm:prSet/>
      <dgm:spPr/>
      <dgm:t>
        <a:bodyPr/>
        <a:lstStyle/>
        <a:p>
          <a:endParaRPr lang="el-GR"/>
        </a:p>
      </dgm:t>
    </dgm:pt>
    <dgm:pt modelId="{5806421E-3A72-4C9D-9BC9-FF47B0159E45}" type="sibTrans" cxnId="{6ECDD9A6-2916-499B-ADAE-78F7D3BF40B1}">
      <dgm:prSet/>
      <dgm:spPr/>
      <dgm:t>
        <a:bodyPr/>
        <a:lstStyle/>
        <a:p>
          <a:endParaRPr lang="el-GR"/>
        </a:p>
      </dgm:t>
    </dgm:pt>
    <dgm:pt modelId="{C76DDAA3-72D4-42DC-B368-52ADD9F1356D}" type="pres">
      <dgm:prSet presAssocID="{4FC90A31-E334-4C26-9FEA-BE5151735C47}" presName="Name0" presStyleCnt="0">
        <dgm:presLayoutVars>
          <dgm:dir/>
          <dgm:animLvl val="lvl"/>
          <dgm:resizeHandles val="exact"/>
        </dgm:presLayoutVars>
      </dgm:prSet>
      <dgm:spPr/>
    </dgm:pt>
    <dgm:pt modelId="{BB12CE3F-11C0-44C0-BC82-95AE6941F6EB}" type="pres">
      <dgm:prSet presAssocID="{E44B926E-1F6E-49FB-A6C0-D68AA1671624}" presName="linNode" presStyleCnt="0"/>
      <dgm:spPr/>
    </dgm:pt>
    <dgm:pt modelId="{0F25FB03-3738-413D-8F64-B7E2DC1ECE76}" type="pres">
      <dgm:prSet presAssocID="{E44B926E-1F6E-49FB-A6C0-D68AA1671624}" presName="parentText" presStyleLbl="node1" presStyleIdx="0" presStyleCnt="3">
        <dgm:presLayoutVars>
          <dgm:chMax val="1"/>
          <dgm:bulletEnabled val="1"/>
        </dgm:presLayoutVars>
      </dgm:prSet>
      <dgm:spPr/>
    </dgm:pt>
    <dgm:pt modelId="{C1D4D76F-6980-4019-9D5C-51C1020DA8FF}" type="pres">
      <dgm:prSet presAssocID="{E44B926E-1F6E-49FB-A6C0-D68AA1671624}" presName="descendantText" presStyleLbl="alignAccFollowNode1" presStyleIdx="0" presStyleCnt="3">
        <dgm:presLayoutVars>
          <dgm:bulletEnabled val="1"/>
        </dgm:presLayoutVars>
      </dgm:prSet>
      <dgm:spPr/>
    </dgm:pt>
    <dgm:pt modelId="{58DBDF72-387E-494C-9EF0-D469493E1631}" type="pres">
      <dgm:prSet presAssocID="{2844C37D-3640-4DA5-A93B-939E3ECDEE85}" presName="sp" presStyleCnt="0"/>
      <dgm:spPr/>
    </dgm:pt>
    <dgm:pt modelId="{56532076-DD36-4FE5-A782-31BABD81949F}" type="pres">
      <dgm:prSet presAssocID="{E3497962-32F7-48BF-88E2-0ACB989E3186}" presName="linNode" presStyleCnt="0"/>
      <dgm:spPr/>
    </dgm:pt>
    <dgm:pt modelId="{13EFF26D-2CFD-4ADB-B1E3-DCC9474DFE1D}" type="pres">
      <dgm:prSet presAssocID="{E3497962-32F7-48BF-88E2-0ACB989E3186}" presName="parentText" presStyleLbl="node1" presStyleIdx="1" presStyleCnt="3">
        <dgm:presLayoutVars>
          <dgm:chMax val="1"/>
          <dgm:bulletEnabled val="1"/>
        </dgm:presLayoutVars>
      </dgm:prSet>
      <dgm:spPr/>
    </dgm:pt>
    <dgm:pt modelId="{931DF4AE-5114-4C88-A22D-4E45FA221B89}" type="pres">
      <dgm:prSet presAssocID="{E3497962-32F7-48BF-88E2-0ACB989E3186}" presName="descendantText" presStyleLbl="alignAccFollowNode1" presStyleIdx="1" presStyleCnt="3">
        <dgm:presLayoutVars>
          <dgm:bulletEnabled val="1"/>
        </dgm:presLayoutVars>
      </dgm:prSet>
      <dgm:spPr/>
    </dgm:pt>
    <dgm:pt modelId="{20E16782-6179-409B-A1B1-4D8510393D23}" type="pres">
      <dgm:prSet presAssocID="{2B1E9818-4306-4A83-A545-EF817B454DFB}" presName="sp" presStyleCnt="0"/>
      <dgm:spPr/>
    </dgm:pt>
    <dgm:pt modelId="{03E75A15-F9AA-4CBA-B6CE-C0DA50AFD5F8}" type="pres">
      <dgm:prSet presAssocID="{29390AD5-E37E-4575-8B05-EF9D2DCCFBA7}" presName="linNode" presStyleCnt="0"/>
      <dgm:spPr/>
    </dgm:pt>
    <dgm:pt modelId="{180E3CC4-F2B5-47CB-9FE9-3F235F49FA79}" type="pres">
      <dgm:prSet presAssocID="{29390AD5-E37E-4575-8B05-EF9D2DCCFBA7}" presName="parentText" presStyleLbl="node1" presStyleIdx="2" presStyleCnt="3">
        <dgm:presLayoutVars>
          <dgm:chMax val="1"/>
          <dgm:bulletEnabled val="1"/>
        </dgm:presLayoutVars>
      </dgm:prSet>
      <dgm:spPr/>
    </dgm:pt>
    <dgm:pt modelId="{4416C424-FB99-48F4-BAFD-C507C45A129A}" type="pres">
      <dgm:prSet presAssocID="{29390AD5-E37E-4575-8B05-EF9D2DCCFBA7}" presName="descendantText" presStyleLbl="alignAccFollowNode1" presStyleIdx="2" presStyleCnt="3">
        <dgm:presLayoutVars>
          <dgm:bulletEnabled val="1"/>
        </dgm:presLayoutVars>
      </dgm:prSet>
      <dgm:spPr/>
    </dgm:pt>
  </dgm:ptLst>
  <dgm:cxnLst>
    <dgm:cxn modelId="{54AC1F09-C0F3-4BAB-B459-90B720BC765C}" type="presOf" srcId="{47AA551A-4888-479B-9784-512733C96294}" destId="{C1D4D76F-6980-4019-9D5C-51C1020DA8FF}" srcOrd="0" destOrd="0" presId="urn:microsoft.com/office/officeart/2005/8/layout/vList5"/>
    <dgm:cxn modelId="{F8A69714-FADE-403D-B6A5-830E03C5AF37}" type="presOf" srcId="{808D6819-E032-4F99-B8CD-A933F0A8F979}" destId="{931DF4AE-5114-4C88-A22D-4E45FA221B89}" srcOrd="0" destOrd="0" presId="urn:microsoft.com/office/officeart/2005/8/layout/vList5"/>
    <dgm:cxn modelId="{61D97A2C-0BAE-43BF-A0E8-C688E2D308C9}" srcId="{4FC90A31-E334-4C26-9FEA-BE5151735C47}" destId="{E44B926E-1F6E-49FB-A6C0-D68AA1671624}" srcOrd="0" destOrd="0" parTransId="{FE51D5A5-BEA2-429A-81AF-129004458191}" sibTransId="{2844C37D-3640-4DA5-A93B-939E3ECDEE85}"/>
    <dgm:cxn modelId="{FA58B93E-CFD9-4181-BD52-912D9795858E}" type="presOf" srcId="{4FC90A31-E334-4C26-9FEA-BE5151735C47}" destId="{C76DDAA3-72D4-42DC-B368-52ADD9F1356D}" srcOrd="0" destOrd="0" presId="urn:microsoft.com/office/officeart/2005/8/layout/vList5"/>
    <dgm:cxn modelId="{3545B56E-7294-45E1-831A-FEAB677842EC}" type="presOf" srcId="{F01BAD8F-4251-4E28-909D-F4BA061E9AB2}" destId="{4416C424-FB99-48F4-BAFD-C507C45A129A}" srcOrd="0" destOrd="0" presId="urn:microsoft.com/office/officeart/2005/8/layout/vList5"/>
    <dgm:cxn modelId="{1750DCA0-8502-4D42-B41B-3542C9368FF2}" type="presOf" srcId="{29390AD5-E37E-4575-8B05-EF9D2DCCFBA7}" destId="{180E3CC4-F2B5-47CB-9FE9-3F235F49FA79}" srcOrd="0" destOrd="0" presId="urn:microsoft.com/office/officeart/2005/8/layout/vList5"/>
    <dgm:cxn modelId="{6ECDD9A6-2916-499B-ADAE-78F7D3BF40B1}" srcId="{29390AD5-E37E-4575-8B05-EF9D2DCCFBA7}" destId="{F01BAD8F-4251-4E28-909D-F4BA061E9AB2}" srcOrd="0" destOrd="0" parTransId="{05E58F5D-7E22-4C60-A6ED-9FC38857427D}" sibTransId="{5806421E-3A72-4C9D-9BC9-FF47B0159E45}"/>
    <dgm:cxn modelId="{3676F2AE-4A37-48B5-ABF6-308560D218A1}" srcId="{4FC90A31-E334-4C26-9FEA-BE5151735C47}" destId="{E3497962-32F7-48BF-88E2-0ACB989E3186}" srcOrd="1" destOrd="0" parTransId="{9160D8D6-8807-4F54-A8EA-5CF808071D42}" sibTransId="{2B1E9818-4306-4A83-A545-EF817B454DFB}"/>
    <dgm:cxn modelId="{F1DFFFBC-0CD7-4B43-ABD4-FEFAB8E9096C}" type="presOf" srcId="{E44B926E-1F6E-49FB-A6C0-D68AA1671624}" destId="{0F25FB03-3738-413D-8F64-B7E2DC1ECE76}" srcOrd="0" destOrd="0" presId="urn:microsoft.com/office/officeart/2005/8/layout/vList5"/>
    <dgm:cxn modelId="{34148DBF-2F17-411C-A6F1-DBAA7382DC10}" srcId="{E44B926E-1F6E-49FB-A6C0-D68AA1671624}" destId="{47AA551A-4888-479B-9784-512733C96294}" srcOrd="0" destOrd="0" parTransId="{A24136E6-CE6B-4D7E-959C-DC5C93EDC572}" sibTransId="{838A5994-0305-4B3A-B8B3-4935C353D28C}"/>
    <dgm:cxn modelId="{CFC049CA-A957-42F2-9108-98058A79232D}" type="presOf" srcId="{E3497962-32F7-48BF-88E2-0ACB989E3186}" destId="{13EFF26D-2CFD-4ADB-B1E3-DCC9474DFE1D}" srcOrd="0" destOrd="0" presId="urn:microsoft.com/office/officeart/2005/8/layout/vList5"/>
    <dgm:cxn modelId="{9F1C7DED-6F3B-442D-A87B-38EC8137BCA9}" srcId="{E3497962-32F7-48BF-88E2-0ACB989E3186}" destId="{808D6819-E032-4F99-B8CD-A933F0A8F979}" srcOrd="0" destOrd="0" parTransId="{60C903DE-2A5E-4802-83CC-0F9D6AF7E5DB}" sibTransId="{402A6E9A-354D-4823-BA25-43949BFD7A2A}"/>
    <dgm:cxn modelId="{543DF1F4-BE56-4DD6-B2CD-0A254829EE03}" srcId="{4FC90A31-E334-4C26-9FEA-BE5151735C47}" destId="{29390AD5-E37E-4575-8B05-EF9D2DCCFBA7}" srcOrd="2" destOrd="0" parTransId="{68188FC1-39D3-4922-A33C-3E92B56A5C72}" sibTransId="{61C321C2-7B7F-4D92-A8FB-8FD7B187CE70}"/>
    <dgm:cxn modelId="{EEFCAA4C-AB6C-46ED-9DAB-2AE386799B60}" type="presParOf" srcId="{C76DDAA3-72D4-42DC-B368-52ADD9F1356D}" destId="{BB12CE3F-11C0-44C0-BC82-95AE6941F6EB}" srcOrd="0" destOrd="0" presId="urn:microsoft.com/office/officeart/2005/8/layout/vList5"/>
    <dgm:cxn modelId="{46D943CD-DB15-4772-8970-982C8D776F26}" type="presParOf" srcId="{BB12CE3F-11C0-44C0-BC82-95AE6941F6EB}" destId="{0F25FB03-3738-413D-8F64-B7E2DC1ECE76}" srcOrd="0" destOrd="0" presId="urn:microsoft.com/office/officeart/2005/8/layout/vList5"/>
    <dgm:cxn modelId="{B0DEAAD7-264C-47FF-977E-1CB0901371A5}" type="presParOf" srcId="{BB12CE3F-11C0-44C0-BC82-95AE6941F6EB}" destId="{C1D4D76F-6980-4019-9D5C-51C1020DA8FF}" srcOrd="1" destOrd="0" presId="urn:microsoft.com/office/officeart/2005/8/layout/vList5"/>
    <dgm:cxn modelId="{C5FDC920-6770-4D47-B5CE-C92163ACD0BF}" type="presParOf" srcId="{C76DDAA3-72D4-42DC-B368-52ADD9F1356D}" destId="{58DBDF72-387E-494C-9EF0-D469493E1631}" srcOrd="1" destOrd="0" presId="urn:microsoft.com/office/officeart/2005/8/layout/vList5"/>
    <dgm:cxn modelId="{C2CCC74B-1045-4B24-B012-CB7FB7579DB5}" type="presParOf" srcId="{C76DDAA3-72D4-42DC-B368-52ADD9F1356D}" destId="{56532076-DD36-4FE5-A782-31BABD81949F}" srcOrd="2" destOrd="0" presId="urn:microsoft.com/office/officeart/2005/8/layout/vList5"/>
    <dgm:cxn modelId="{0B6E575A-7FD2-4A89-97C5-9C619FA681C6}" type="presParOf" srcId="{56532076-DD36-4FE5-A782-31BABD81949F}" destId="{13EFF26D-2CFD-4ADB-B1E3-DCC9474DFE1D}" srcOrd="0" destOrd="0" presId="urn:microsoft.com/office/officeart/2005/8/layout/vList5"/>
    <dgm:cxn modelId="{BECE2FF0-F038-4BF5-A338-B22AE7191402}" type="presParOf" srcId="{56532076-DD36-4FE5-A782-31BABD81949F}" destId="{931DF4AE-5114-4C88-A22D-4E45FA221B89}" srcOrd="1" destOrd="0" presId="urn:microsoft.com/office/officeart/2005/8/layout/vList5"/>
    <dgm:cxn modelId="{0A8E2857-8D72-4173-A6ED-5BE31A76A0FB}" type="presParOf" srcId="{C76DDAA3-72D4-42DC-B368-52ADD9F1356D}" destId="{20E16782-6179-409B-A1B1-4D8510393D23}" srcOrd="3" destOrd="0" presId="urn:microsoft.com/office/officeart/2005/8/layout/vList5"/>
    <dgm:cxn modelId="{7F13EC5C-3400-4D89-85DD-4A8A69BE8444}" type="presParOf" srcId="{C76DDAA3-72D4-42DC-B368-52ADD9F1356D}" destId="{03E75A15-F9AA-4CBA-B6CE-C0DA50AFD5F8}" srcOrd="4" destOrd="0" presId="urn:microsoft.com/office/officeart/2005/8/layout/vList5"/>
    <dgm:cxn modelId="{A026A0D5-47FF-4727-91EB-A199B93AE42E}" type="presParOf" srcId="{03E75A15-F9AA-4CBA-B6CE-C0DA50AFD5F8}" destId="{180E3CC4-F2B5-47CB-9FE9-3F235F49FA79}" srcOrd="0" destOrd="0" presId="urn:microsoft.com/office/officeart/2005/8/layout/vList5"/>
    <dgm:cxn modelId="{A8FBB9C0-63F6-465C-94AE-9DA5D746BB5F}" type="presParOf" srcId="{03E75A15-F9AA-4CBA-B6CE-C0DA50AFD5F8}" destId="{4416C424-FB99-48F4-BAFD-C507C45A129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97BE0F5-F8AA-4E7B-A154-114F725DD9B3}" type="doc">
      <dgm:prSet loTypeId="urn:microsoft.com/office/officeart/2008/layout/VerticalCurvedList" loCatId="list" qsTypeId="urn:microsoft.com/office/officeart/2005/8/quickstyle/3d2" qsCatId="3D" csTypeId="urn:microsoft.com/office/officeart/2005/8/colors/accent1_1" csCatId="accent1" phldr="1"/>
      <dgm:spPr/>
      <dgm:t>
        <a:bodyPr/>
        <a:lstStyle/>
        <a:p>
          <a:endParaRPr lang="el-GR"/>
        </a:p>
      </dgm:t>
    </dgm:pt>
    <dgm:pt modelId="{296F8217-02DF-4842-B6AF-5FC88D50EE10}">
      <dgm:prSet phldrT="[Κείμενο]" custT="1"/>
      <dgm:spPr/>
      <dgm:t>
        <a:bodyPr/>
        <a:lstStyle/>
        <a:p>
          <a:r>
            <a:rPr lang="el-GR" sz="2000" b="1" dirty="0"/>
            <a:t>Αποστολή οικονομικών στοιχείων ΟΤΑ σε ΕΛΣΤΑΤ και σε ΓΛΚ</a:t>
          </a:r>
        </a:p>
      </dgm:t>
    </dgm:pt>
    <dgm:pt modelId="{7DAA7569-D396-44C9-BFB5-E502E3046FF3}" type="parTrans" cxnId="{E28F3C44-098E-4753-86AF-4515FE94A287}">
      <dgm:prSet/>
      <dgm:spPr/>
      <dgm:t>
        <a:bodyPr/>
        <a:lstStyle/>
        <a:p>
          <a:endParaRPr lang="el-GR" sz="2000"/>
        </a:p>
      </dgm:t>
    </dgm:pt>
    <dgm:pt modelId="{9700B67E-B855-4088-B56E-1008351AF552}" type="sibTrans" cxnId="{E28F3C44-098E-4753-86AF-4515FE94A287}">
      <dgm:prSet/>
      <dgm:spPr/>
      <dgm:t>
        <a:bodyPr/>
        <a:lstStyle/>
        <a:p>
          <a:endParaRPr lang="el-GR" sz="2000"/>
        </a:p>
      </dgm:t>
    </dgm:pt>
    <dgm:pt modelId="{86DF0968-36BC-4D55-B9F3-EA5187EA83D7}">
      <dgm:prSet phldrT="[Κείμενο]" custT="1"/>
      <dgm:spPr/>
      <dgm:t>
        <a:bodyPr/>
        <a:lstStyle/>
        <a:p>
          <a:r>
            <a:rPr lang="el-GR" sz="2000" b="1"/>
            <a:t>Κατάρτιση και Παρακολούθηση Ενοποιημένου Π/Υ ΟΤΑ και ΜΠΔΣ</a:t>
          </a:r>
          <a:endParaRPr lang="el-GR" sz="2000" b="1" dirty="0"/>
        </a:p>
      </dgm:t>
    </dgm:pt>
    <dgm:pt modelId="{A1D28401-595B-4986-A4EC-93EF7B36E78E}" type="parTrans" cxnId="{B8FBF908-A2F4-489E-ADC7-21A390B4869C}">
      <dgm:prSet/>
      <dgm:spPr/>
      <dgm:t>
        <a:bodyPr/>
        <a:lstStyle/>
        <a:p>
          <a:endParaRPr lang="el-GR" sz="2000"/>
        </a:p>
      </dgm:t>
    </dgm:pt>
    <dgm:pt modelId="{BAE26CF3-84AE-44F5-8C16-9DC4FAA7317E}" type="sibTrans" cxnId="{B8FBF908-A2F4-489E-ADC7-21A390B4869C}">
      <dgm:prSet/>
      <dgm:spPr/>
      <dgm:t>
        <a:bodyPr/>
        <a:lstStyle/>
        <a:p>
          <a:endParaRPr lang="el-GR" sz="2000"/>
        </a:p>
      </dgm:t>
    </dgm:pt>
    <dgm:pt modelId="{C2F3B0C4-73D2-4C15-B19B-35F06402521B}">
      <dgm:prSet phldrT="[Κείμενο]" custT="1"/>
      <dgm:spPr/>
      <dgm:t>
        <a:bodyPr/>
        <a:lstStyle/>
        <a:p>
          <a:r>
            <a:rPr lang="el-GR" sz="2000" b="1"/>
            <a:t>Κατάρτιση και Παρακολούθηση Ενοποιημένου Ταμειακού Προγραμματισμού Δήμων</a:t>
          </a:r>
          <a:endParaRPr lang="el-GR" sz="2000" b="1" dirty="0"/>
        </a:p>
      </dgm:t>
    </dgm:pt>
    <dgm:pt modelId="{1C2CF1DA-1679-4A58-8D1E-739A3827C8D3}" type="parTrans" cxnId="{B5FF2283-6C9B-4BFD-B8DB-DB4282D8F223}">
      <dgm:prSet/>
      <dgm:spPr/>
      <dgm:t>
        <a:bodyPr/>
        <a:lstStyle/>
        <a:p>
          <a:endParaRPr lang="el-GR" sz="2000"/>
        </a:p>
      </dgm:t>
    </dgm:pt>
    <dgm:pt modelId="{3DE173B1-7939-4FAA-B316-F6CECC3C3030}" type="sibTrans" cxnId="{B5FF2283-6C9B-4BFD-B8DB-DB4282D8F223}">
      <dgm:prSet/>
      <dgm:spPr/>
      <dgm:t>
        <a:bodyPr/>
        <a:lstStyle/>
        <a:p>
          <a:endParaRPr lang="el-GR" sz="2000"/>
        </a:p>
      </dgm:t>
    </dgm:pt>
    <dgm:pt modelId="{60111772-6B37-4410-B3BF-EEA992D359E3}">
      <dgm:prSet phldrT="[Κείμενο]" custT="1"/>
      <dgm:spPr/>
      <dgm:t>
        <a:bodyPr/>
        <a:lstStyle/>
        <a:p>
          <a:r>
            <a:rPr lang="el-GR" sz="2000" b="1"/>
            <a:t>Αναφορές δημοσιονομικής επίδοσης,  χρηματοοικονομικής ευρωστίας των ΟΤΑ</a:t>
          </a:r>
          <a:endParaRPr lang="el-GR" sz="2000" b="1" dirty="0"/>
        </a:p>
      </dgm:t>
    </dgm:pt>
    <dgm:pt modelId="{FBA84CA5-3CA6-4194-8D40-980310E989A7}" type="parTrans" cxnId="{6CBF578C-3B64-49AE-ADC1-EFAAAFD593F4}">
      <dgm:prSet/>
      <dgm:spPr/>
      <dgm:t>
        <a:bodyPr/>
        <a:lstStyle/>
        <a:p>
          <a:endParaRPr lang="el-GR" sz="2000"/>
        </a:p>
      </dgm:t>
    </dgm:pt>
    <dgm:pt modelId="{AD726CA9-68BC-462E-AF7B-4B9024DD1991}" type="sibTrans" cxnId="{6CBF578C-3B64-49AE-ADC1-EFAAAFD593F4}">
      <dgm:prSet/>
      <dgm:spPr/>
      <dgm:t>
        <a:bodyPr/>
        <a:lstStyle/>
        <a:p>
          <a:endParaRPr lang="el-GR" sz="2000"/>
        </a:p>
      </dgm:t>
    </dgm:pt>
    <dgm:pt modelId="{81EF24A2-261D-463B-ADAC-543746EE59FF}">
      <dgm:prSet custT="1"/>
      <dgm:spPr/>
      <dgm:t>
        <a:bodyPr/>
        <a:lstStyle/>
        <a:p>
          <a:r>
            <a:rPr lang="el-GR" sz="2000" b="1"/>
            <a:t>Παροχή οδηγιών τήρησης του θεσμικού πλαισίου		</a:t>
          </a:r>
          <a:endParaRPr lang="el-GR" sz="2000" b="1" dirty="0"/>
        </a:p>
      </dgm:t>
    </dgm:pt>
    <dgm:pt modelId="{5CAD3DDD-3F2B-4D8E-8D77-9980E33ADEE7}" type="parTrans" cxnId="{623DA9BC-3145-4232-A2F4-7EC1CE1FD04C}">
      <dgm:prSet/>
      <dgm:spPr/>
      <dgm:t>
        <a:bodyPr/>
        <a:lstStyle/>
        <a:p>
          <a:endParaRPr lang="el-GR" sz="2000"/>
        </a:p>
      </dgm:t>
    </dgm:pt>
    <dgm:pt modelId="{880976C9-C35C-4DFA-9DFC-130D08E45C84}" type="sibTrans" cxnId="{623DA9BC-3145-4232-A2F4-7EC1CE1FD04C}">
      <dgm:prSet/>
      <dgm:spPr/>
      <dgm:t>
        <a:bodyPr/>
        <a:lstStyle/>
        <a:p>
          <a:endParaRPr lang="el-GR" sz="2000"/>
        </a:p>
      </dgm:t>
    </dgm:pt>
    <dgm:pt modelId="{504B6309-7882-4414-B19E-C0B81EED984D}">
      <dgm:prSet custT="1"/>
      <dgm:spPr/>
      <dgm:t>
        <a:bodyPr/>
        <a:lstStyle/>
        <a:p>
          <a:r>
            <a:rPr lang="el-GR" sz="2000" b="1"/>
            <a:t>Έλεγχος και παρακολούθηση της εφαρμογής από τους ΟΤΑ  του διπλογραφικού λογιστικού συστήματος</a:t>
          </a:r>
          <a:endParaRPr lang="el-GR" sz="2000" b="1" dirty="0"/>
        </a:p>
      </dgm:t>
    </dgm:pt>
    <dgm:pt modelId="{CE08FFD4-2FD8-4534-B89A-551849D698F8}" type="parTrans" cxnId="{56ABD7B1-F089-4761-B7C6-EC52628FAC98}">
      <dgm:prSet/>
      <dgm:spPr/>
      <dgm:t>
        <a:bodyPr/>
        <a:lstStyle/>
        <a:p>
          <a:endParaRPr lang="el-GR" sz="2000"/>
        </a:p>
      </dgm:t>
    </dgm:pt>
    <dgm:pt modelId="{16C62BFA-31DA-4F12-97C6-23169593DDA2}" type="sibTrans" cxnId="{56ABD7B1-F089-4761-B7C6-EC52628FAC98}">
      <dgm:prSet/>
      <dgm:spPr/>
      <dgm:t>
        <a:bodyPr/>
        <a:lstStyle/>
        <a:p>
          <a:endParaRPr lang="el-GR" sz="2000"/>
        </a:p>
      </dgm:t>
    </dgm:pt>
    <dgm:pt modelId="{B78D7067-52D9-40F6-B7B7-87BA0C9439F6}" type="pres">
      <dgm:prSet presAssocID="{797BE0F5-F8AA-4E7B-A154-114F725DD9B3}" presName="Name0" presStyleCnt="0">
        <dgm:presLayoutVars>
          <dgm:chMax val="7"/>
          <dgm:chPref val="7"/>
          <dgm:dir/>
        </dgm:presLayoutVars>
      </dgm:prSet>
      <dgm:spPr/>
    </dgm:pt>
    <dgm:pt modelId="{343A78CF-EBCF-44DC-9ED9-C3972259B689}" type="pres">
      <dgm:prSet presAssocID="{797BE0F5-F8AA-4E7B-A154-114F725DD9B3}" presName="Name1" presStyleCnt="0"/>
      <dgm:spPr/>
    </dgm:pt>
    <dgm:pt modelId="{34B35BD9-87C0-46CC-9E9B-668C7FDC706F}" type="pres">
      <dgm:prSet presAssocID="{797BE0F5-F8AA-4E7B-A154-114F725DD9B3}" presName="cycle" presStyleCnt="0"/>
      <dgm:spPr/>
    </dgm:pt>
    <dgm:pt modelId="{194926EA-01B1-4BDB-82A3-96C40B7BF7B5}" type="pres">
      <dgm:prSet presAssocID="{797BE0F5-F8AA-4E7B-A154-114F725DD9B3}" presName="srcNode" presStyleLbl="node1" presStyleIdx="0" presStyleCnt="6"/>
      <dgm:spPr/>
    </dgm:pt>
    <dgm:pt modelId="{E2DADBE8-6FF5-4E02-9417-F76966574EBB}" type="pres">
      <dgm:prSet presAssocID="{797BE0F5-F8AA-4E7B-A154-114F725DD9B3}" presName="conn" presStyleLbl="parChTrans1D2" presStyleIdx="0" presStyleCnt="1"/>
      <dgm:spPr/>
    </dgm:pt>
    <dgm:pt modelId="{D9FC4D2B-46A3-4177-B0B4-3FFDA3DDB3F8}" type="pres">
      <dgm:prSet presAssocID="{797BE0F5-F8AA-4E7B-A154-114F725DD9B3}" presName="extraNode" presStyleLbl="node1" presStyleIdx="0" presStyleCnt="6"/>
      <dgm:spPr/>
    </dgm:pt>
    <dgm:pt modelId="{6295248C-104D-4E8A-A647-01A48FAEAF3F}" type="pres">
      <dgm:prSet presAssocID="{797BE0F5-F8AA-4E7B-A154-114F725DD9B3}" presName="dstNode" presStyleLbl="node1" presStyleIdx="0" presStyleCnt="6"/>
      <dgm:spPr/>
    </dgm:pt>
    <dgm:pt modelId="{328FA215-F88B-41B2-88F9-017098F261E4}" type="pres">
      <dgm:prSet presAssocID="{296F8217-02DF-4842-B6AF-5FC88D50EE10}" presName="text_1" presStyleLbl="node1" presStyleIdx="0" presStyleCnt="6">
        <dgm:presLayoutVars>
          <dgm:bulletEnabled val="1"/>
        </dgm:presLayoutVars>
      </dgm:prSet>
      <dgm:spPr/>
    </dgm:pt>
    <dgm:pt modelId="{07250EDD-4C25-42D3-80A2-8225329E54CE}" type="pres">
      <dgm:prSet presAssocID="{296F8217-02DF-4842-B6AF-5FC88D50EE10}" presName="accent_1" presStyleCnt="0"/>
      <dgm:spPr/>
    </dgm:pt>
    <dgm:pt modelId="{ADE33793-ABB4-4564-A82E-8923A3C0D580}" type="pres">
      <dgm:prSet presAssocID="{296F8217-02DF-4842-B6AF-5FC88D50EE10}" presName="accentRepeatNode" presStyleLbl="solidFgAcc1" presStyleIdx="0" presStyleCnt="6"/>
      <dgm:spPr/>
    </dgm:pt>
    <dgm:pt modelId="{3974A759-8B05-43CC-A9D2-6D663B98456C}" type="pres">
      <dgm:prSet presAssocID="{86DF0968-36BC-4D55-B9F3-EA5187EA83D7}" presName="text_2" presStyleLbl="node1" presStyleIdx="1" presStyleCnt="6">
        <dgm:presLayoutVars>
          <dgm:bulletEnabled val="1"/>
        </dgm:presLayoutVars>
      </dgm:prSet>
      <dgm:spPr/>
    </dgm:pt>
    <dgm:pt modelId="{B17CFFBB-A4C7-4BF8-87D7-864C49DE42F3}" type="pres">
      <dgm:prSet presAssocID="{86DF0968-36BC-4D55-B9F3-EA5187EA83D7}" presName="accent_2" presStyleCnt="0"/>
      <dgm:spPr/>
    </dgm:pt>
    <dgm:pt modelId="{76050D7D-6C1A-4F2F-ACB3-2F1D82998E0D}" type="pres">
      <dgm:prSet presAssocID="{86DF0968-36BC-4D55-B9F3-EA5187EA83D7}" presName="accentRepeatNode" presStyleLbl="solidFgAcc1" presStyleIdx="1" presStyleCnt="6"/>
      <dgm:spPr/>
    </dgm:pt>
    <dgm:pt modelId="{829CE0FE-29DD-454F-B83B-C41B9C321A99}" type="pres">
      <dgm:prSet presAssocID="{C2F3B0C4-73D2-4C15-B19B-35F06402521B}" presName="text_3" presStyleLbl="node1" presStyleIdx="2" presStyleCnt="6">
        <dgm:presLayoutVars>
          <dgm:bulletEnabled val="1"/>
        </dgm:presLayoutVars>
      </dgm:prSet>
      <dgm:spPr/>
    </dgm:pt>
    <dgm:pt modelId="{E1CDEE95-838B-4BE3-AAB1-657B8C5F3EC7}" type="pres">
      <dgm:prSet presAssocID="{C2F3B0C4-73D2-4C15-B19B-35F06402521B}" presName="accent_3" presStyleCnt="0"/>
      <dgm:spPr/>
    </dgm:pt>
    <dgm:pt modelId="{FB1681ED-A08D-4713-8E41-6A7E831FC7B8}" type="pres">
      <dgm:prSet presAssocID="{C2F3B0C4-73D2-4C15-B19B-35F06402521B}" presName="accentRepeatNode" presStyleLbl="solidFgAcc1" presStyleIdx="2" presStyleCnt="6"/>
      <dgm:spPr/>
    </dgm:pt>
    <dgm:pt modelId="{0C70780B-3253-4BEC-B614-08ECDEAC6207}" type="pres">
      <dgm:prSet presAssocID="{60111772-6B37-4410-B3BF-EEA992D359E3}" presName="text_4" presStyleLbl="node1" presStyleIdx="3" presStyleCnt="6">
        <dgm:presLayoutVars>
          <dgm:bulletEnabled val="1"/>
        </dgm:presLayoutVars>
      </dgm:prSet>
      <dgm:spPr/>
    </dgm:pt>
    <dgm:pt modelId="{A4A1E321-2714-45EF-84C6-D02859CE09AC}" type="pres">
      <dgm:prSet presAssocID="{60111772-6B37-4410-B3BF-EEA992D359E3}" presName="accent_4" presStyleCnt="0"/>
      <dgm:spPr/>
    </dgm:pt>
    <dgm:pt modelId="{D54ABC01-EC5F-4AD1-865E-C8D5114F39CE}" type="pres">
      <dgm:prSet presAssocID="{60111772-6B37-4410-B3BF-EEA992D359E3}" presName="accentRepeatNode" presStyleLbl="solidFgAcc1" presStyleIdx="3" presStyleCnt="6"/>
      <dgm:spPr/>
    </dgm:pt>
    <dgm:pt modelId="{747DC424-7290-4730-A2F6-0DD608CC7764}" type="pres">
      <dgm:prSet presAssocID="{504B6309-7882-4414-B19E-C0B81EED984D}" presName="text_5" presStyleLbl="node1" presStyleIdx="4" presStyleCnt="6">
        <dgm:presLayoutVars>
          <dgm:bulletEnabled val="1"/>
        </dgm:presLayoutVars>
      </dgm:prSet>
      <dgm:spPr/>
    </dgm:pt>
    <dgm:pt modelId="{8FA3E19F-1719-4B72-8ED1-E817C2520EFC}" type="pres">
      <dgm:prSet presAssocID="{504B6309-7882-4414-B19E-C0B81EED984D}" presName="accent_5" presStyleCnt="0"/>
      <dgm:spPr/>
    </dgm:pt>
    <dgm:pt modelId="{4BE355B4-2A2A-4DE3-95FB-550E07C58863}" type="pres">
      <dgm:prSet presAssocID="{504B6309-7882-4414-B19E-C0B81EED984D}" presName="accentRepeatNode" presStyleLbl="solidFgAcc1" presStyleIdx="4" presStyleCnt="6"/>
      <dgm:spPr/>
    </dgm:pt>
    <dgm:pt modelId="{A0D0912F-FCCA-43B2-8698-3A40DB7E5C71}" type="pres">
      <dgm:prSet presAssocID="{81EF24A2-261D-463B-ADAC-543746EE59FF}" presName="text_6" presStyleLbl="node1" presStyleIdx="5" presStyleCnt="6">
        <dgm:presLayoutVars>
          <dgm:bulletEnabled val="1"/>
        </dgm:presLayoutVars>
      </dgm:prSet>
      <dgm:spPr/>
    </dgm:pt>
    <dgm:pt modelId="{C5A664BD-2713-4136-A6E7-FD6B83B08BEE}" type="pres">
      <dgm:prSet presAssocID="{81EF24A2-261D-463B-ADAC-543746EE59FF}" presName="accent_6" presStyleCnt="0"/>
      <dgm:spPr/>
    </dgm:pt>
    <dgm:pt modelId="{4D2F0724-D795-48D0-9D62-FDDBFC1A2C3E}" type="pres">
      <dgm:prSet presAssocID="{81EF24A2-261D-463B-ADAC-543746EE59FF}" presName="accentRepeatNode" presStyleLbl="solidFgAcc1" presStyleIdx="5" presStyleCnt="6"/>
      <dgm:spPr/>
    </dgm:pt>
  </dgm:ptLst>
  <dgm:cxnLst>
    <dgm:cxn modelId="{B8FBF908-A2F4-489E-ADC7-21A390B4869C}" srcId="{797BE0F5-F8AA-4E7B-A154-114F725DD9B3}" destId="{86DF0968-36BC-4D55-B9F3-EA5187EA83D7}" srcOrd="1" destOrd="0" parTransId="{A1D28401-595B-4986-A4EC-93EF7B36E78E}" sibTransId="{BAE26CF3-84AE-44F5-8C16-9DC4FAA7317E}"/>
    <dgm:cxn modelId="{C8B60E1E-E61A-44DF-9217-C9EE701DA09E}" type="presOf" srcId="{60111772-6B37-4410-B3BF-EEA992D359E3}" destId="{0C70780B-3253-4BEC-B614-08ECDEAC6207}" srcOrd="0" destOrd="0" presId="urn:microsoft.com/office/officeart/2008/layout/VerticalCurvedList"/>
    <dgm:cxn modelId="{8D4CC436-1943-4D50-B0FA-A15AC53FFB99}" type="presOf" srcId="{504B6309-7882-4414-B19E-C0B81EED984D}" destId="{747DC424-7290-4730-A2F6-0DD608CC7764}" srcOrd="0" destOrd="0" presId="urn:microsoft.com/office/officeart/2008/layout/VerticalCurvedList"/>
    <dgm:cxn modelId="{E28F3C44-098E-4753-86AF-4515FE94A287}" srcId="{797BE0F5-F8AA-4E7B-A154-114F725DD9B3}" destId="{296F8217-02DF-4842-B6AF-5FC88D50EE10}" srcOrd="0" destOrd="0" parTransId="{7DAA7569-D396-44C9-BFB5-E502E3046FF3}" sibTransId="{9700B67E-B855-4088-B56E-1008351AF552}"/>
    <dgm:cxn modelId="{312B9E44-72B5-4C77-9CBC-0119A5A2D684}" type="presOf" srcId="{797BE0F5-F8AA-4E7B-A154-114F725DD9B3}" destId="{B78D7067-52D9-40F6-B7B7-87BA0C9439F6}" srcOrd="0" destOrd="0" presId="urn:microsoft.com/office/officeart/2008/layout/VerticalCurvedList"/>
    <dgm:cxn modelId="{30193753-DF3D-4615-B479-2E15F4DF29E8}" type="presOf" srcId="{C2F3B0C4-73D2-4C15-B19B-35F06402521B}" destId="{829CE0FE-29DD-454F-B83B-C41B9C321A99}" srcOrd="0" destOrd="0" presId="urn:microsoft.com/office/officeart/2008/layout/VerticalCurvedList"/>
    <dgm:cxn modelId="{B5FF2283-6C9B-4BFD-B8DB-DB4282D8F223}" srcId="{797BE0F5-F8AA-4E7B-A154-114F725DD9B3}" destId="{C2F3B0C4-73D2-4C15-B19B-35F06402521B}" srcOrd="2" destOrd="0" parTransId="{1C2CF1DA-1679-4A58-8D1E-739A3827C8D3}" sibTransId="{3DE173B1-7939-4FAA-B316-F6CECC3C3030}"/>
    <dgm:cxn modelId="{6CBF578C-3B64-49AE-ADC1-EFAAAFD593F4}" srcId="{797BE0F5-F8AA-4E7B-A154-114F725DD9B3}" destId="{60111772-6B37-4410-B3BF-EEA992D359E3}" srcOrd="3" destOrd="0" parTransId="{FBA84CA5-3CA6-4194-8D40-980310E989A7}" sibTransId="{AD726CA9-68BC-462E-AF7B-4B9024DD1991}"/>
    <dgm:cxn modelId="{56ABD7B1-F089-4761-B7C6-EC52628FAC98}" srcId="{797BE0F5-F8AA-4E7B-A154-114F725DD9B3}" destId="{504B6309-7882-4414-B19E-C0B81EED984D}" srcOrd="4" destOrd="0" parTransId="{CE08FFD4-2FD8-4534-B89A-551849D698F8}" sibTransId="{16C62BFA-31DA-4F12-97C6-23169593DDA2}"/>
    <dgm:cxn modelId="{623DA9BC-3145-4232-A2F4-7EC1CE1FD04C}" srcId="{797BE0F5-F8AA-4E7B-A154-114F725DD9B3}" destId="{81EF24A2-261D-463B-ADAC-543746EE59FF}" srcOrd="5" destOrd="0" parTransId="{5CAD3DDD-3F2B-4D8E-8D77-9980E33ADEE7}" sibTransId="{880976C9-C35C-4DFA-9DFC-130D08E45C84}"/>
    <dgm:cxn modelId="{C7DA41BD-212B-442D-A8B7-DD6BBAC43114}" type="presOf" srcId="{296F8217-02DF-4842-B6AF-5FC88D50EE10}" destId="{328FA215-F88B-41B2-88F9-017098F261E4}" srcOrd="0" destOrd="0" presId="urn:microsoft.com/office/officeart/2008/layout/VerticalCurvedList"/>
    <dgm:cxn modelId="{529DCAD8-E065-4ADA-8C13-10BF7BBF703B}" type="presOf" srcId="{9700B67E-B855-4088-B56E-1008351AF552}" destId="{E2DADBE8-6FF5-4E02-9417-F76966574EBB}" srcOrd="0" destOrd="0" presId="urn:microsoft.com/office/officeart/2008/layout/VerticalCurvedList"/>
    <dgm:cxn modelId="{7598B5D9-C450-412F-B8B1-94AA53359DD1}" type="presOf" srcId="{81EF24A2-261D-463B-ADAC-543746EE59FF}" destId="{A0D0912F-FCCA-43B2-8698-3A40DB7E5C71}" srcOrd="0" destOrd="0" presId="urn:microsoft.com/office/officeart/2008/layout/VerticalCurvedList"/>
    <dgm:cxn modelId="{B3B105DF-6841-4658-AA61-8DEEA2E6F11F}" type="presOf" srcId="{86DF0968-36BC-4D55-B9F3-EA5187EA83D7}" destId="{3974A759-8B05-43CC-A9D2-6D663B98456C}" srcOrd="0" destOrd="0" presId="urn:microsoft.com/office/officeart/2008/layout/VerticalCurvedList"/>
    <dgm:cxn modelId="{A9B20267-FAB1-459F-BE90-5E92810495B4}" type="presParOf" srcId="{B78D7067-52D9-40F6-B7B7-87BA0C9439F6}" destId="{343A78CF-EBCF-44DC-9ED9-C3972259B689}" srcOrd="0" destOrd="0" presId="urn:microsoft.com/office/officeart/2008/layout/VerticalCurvedList"/>
    <dgm:cxn modelId="{9FDF1F8A-9AFA-49C3-9E95-DBF2F5DB1688}" type="presParOf" srcId="{343A78CF-EBCF-44DC-9ED9-C3972259B689}" destId="{34B35BD9-87C0-46CC-9E9B-668C7FDC706F}" srcOrd="0" destOrd="0" presId="urn:microsoft.com/office/officeart/2008/layout/VerticalCurvedList"/>
    <dgm:cxn modelId="{5F44FE91-977C-4603-978C-80F24BFC940F}" type="presParOf" srcId="{34B35BD9-87C0-46CC-9E9B-668C7FDC706F}" destId="{194926EA-01B1-4BDB-82A3-96C40B7BF7B5}" srcOrd="0" destOrd="0" presId="urn:microsoft.com/office/officeart/2008/layout/VerticalCurvedList"/>
    <dgm:cxn modelId="{3C48507D-07AB-4C0B-87F4-7137165C8CBC}" type="presParOf" srcId="{34B35BD9-87C0-46CC-9E9B-668C7FDC706F}" destId="{E2DADBE8-6FF5-4E02-9417-F76966574EBB}" srcOrd="1" destOrd="0" presId="urn:microsoft.com/office/officeart/2008/layout/VerticalCurvedList"/>
    <dgm:cxn modelId="{8A9EE2DE-B919-45D7-A510-16DAD35A3C96}" type="presParOf" srcId="{34B35BD9-87C0-46CC-9E9B-668C7FDC706F}" destId="{D9FC4D2B-46A3-4177-B0B4-3FFDA3DDB3F8}" srcOrd="2" destOrd="0" presId="urn:microsoft.com/office/officeart/2008/layout/VerticalCurvedList"/>
    <dgm:cxn modelId="{B8A39256-DFE3-497D-A542-293D2806FD2C}" type="presParOf" srcId="{34B35BD9-87C0-46CC-9E9B-668C7FDC706F}" destId="{6295248C-104D-4E8A-A647-01A48FAEAF3F}" srcOrd="3" destOrd="0" presId="urn:microsoft.com/office/officeart/2008/layout/VerticalCurvedList"/>
    <dgm:cxn modelId="{4225DFDD-B566-4595-8191-89CBC1718E27}" type="presParOf" srcId="{343A78CF-EBCF-44DC-9ED9-C3972259B689}" destId="{328FA215-F88B-41B2-88F9-017098F261E4}" srcOrd="1" destOrd="0" presId="urn:microsoft.com/office/officeart/2008/layout/VerticalCurvedList"/>
    <dgm:cxn modelId="{FCCF5C5D-4F89-48DF-A6A0-04C103F4A5FE}" type="presParOf" srcId="{343A78CF-EBCF-44DC-9ED9-C3972259B689}" destId="{07250EDD-4C25-42D3-80A2-8225329E54CE}" srcOrd="2" destOrd="0" presId="urn:microsoft.com/office/officeart/2008/layout/VerticalCurvedList"/>
    <dgm:cxn modelId="{CB45D339-31AE-4A95-9AC1-05B2AF166D1B}" type="presParOf" srcId="{07250EDD-4C25-42D3-80A2-8225329E54CE}" destId="{ADE33793-ABB4-4564-A82E-8923A3C0D580}" srcOrd="0" destOrd="0" presId="urn:microsoft.com/office/officeart/2008/layout/VerticalCurvedList"/>
    <dgm:cxn modelId="{CA20D52D-49B2-4459-A71A-C9CFA4342444}" type="presParOf" srcId="{343A78CF-EBCF-44DC-9ED9-C3972259B689}" destId="{3974A759-8B05-43CC-A9D2-6D663B98456C}" srcOrd="3" destOrd="0" presId="urn:microsoft.com/office/officeart/2008/layout/VerticalCurvedList"/>
    <dgm:cxn modelId="{1520A6F6-5AE7-46DF-A5D2-774E7950FA42}" type="presParOf" srcId="{343A78CF-EBCF-44DC-9ED9-C3972259B689}" destId="{B17CFFBB-A4C7-4BF8-87D7-864C49DE42F3}" srcOrd="4" destOrd="0" presId="urn:microsoft.com/office/officeart/2008/layout/VerticalCurvedList"/>
    <dgm:cxn modelId="{2A056AD7-E2FF-4590-AD90-2D4CF5823B68}" type="presParOf" srcId="{B17CFFBB-A4C7-4BF8-87D7-864C49DE42F3}" destId="{76050D7D-6C1A-4F2F-ACB3-2F1D82998E0D}" srcOrd="0" destOrd="0" presId="urn:microsoft.com/office/officeart/2008/layout/VerticalCurvedList"/>
    <dgm:cxn modelId="{EF7DD526-EBF2-492C-AB98-2539D51737A8}" type="presParOf" srcId="{343A78CF-EBCF-44DC-9ED9-C3972259B689}" destId="{829CE0FE-29DD-454F-B83B-C41B9C321A99}" srcOrd="5" destOrd="0" presId="urn:microsoft.com/office/officeart/2008/layout/VerticalCurvedList"/>
    <dgm:cxn modelId="{9C259B87-EFD4-4F44-B508-B727390CA23B}" type="presParOf" srcId="{343A78CF-EBCF-44DC-9ED9-C3972259B689}" destId="{E1CDEE95-838B-4BE3-AAB1-657B8C5F3EC7}" srcOrd="6" destOrd="0" presId="urn:microsoft.com/office/officeart/2008/layout/VerticalCurvedList"/>
    <dgm:cxn modelId="{E67F9D3A-E11C-4E35-AAD7-384F239E1712}" type="presParOf" srcId="{E1CDEE95-838B-4BE3-AAB1-657B8C5F3EC7}" destId="{FB1681ED-A08D-4713-8E41-6A7E831FC7B8}" srcOrd="0" destOrd="0" presId="urn:microsoft.com/office/officeart/2008/layout/VerticalCurvedList"/>
    <dgm:cxn modelId="{C2483BA9-B757-4630-B998-3C596DD4ED1C}" type="presParOf" srcId="{343A78CF-EBCF-44DC-9ED9-C3972259B689}" destId="{0C70780B-3253-4BEC-B614-08ECDEAC6207}" srcOrd="7" destOrd="0" presId="urn:microsoft.com/office/officeart/2008/layout/VerticalCurvedList"/>
    <dgm:cxn modelId="{602FCC77-7A57-44B9-9431-3C62E9D446C9}" type="presParOf" srcId="{343A78CF-EBCF-44DC-9ED9-C3972259B689}" destId="{A4A1E321-2714-45EF-84C6-D02859CE09AC}" srcOrd="8" destOrd="0" presId="urn:microsoft.com/office/officeart/2008/layout/VerticalCurvedList"/>
    <dgm:cxn modelId="{581081FB-CB16-4A0D-8F95-4ABD76EA7814}" type="presParOf" srcId="{A4A1E321-2714-45EF-84C6-D02859CE09AC}" destId="{D54ABC01-EC5F-4AD1-865E-C8D5114F39CE}" srcOrd="0" destOrd="0" presId="urn:microsoft.com/office/officeart/2008/layout/VerticalCurvedList"/>
    <dgm:cxn modelId="{28319D97-3AC3-4E5B-B20F-4982160876C5}" type="presParOf" srcId="{343A78CF-EBCF-44DC-9ED9-C3972259B689}" destId="{747DC424-7290-4730-A2F6-0DD608CC7764}" srcOrd="9" destOrd="0" presId="urn:microsoft.com/office/officeart/2008/layout/VerticalCurvedList"/>
    <dgm:cxn modelId="{F601D43F-BF60-4D81-ABE5-C815B936236F}" type="presParOf" srcId="{343A78CF-EBCF-44DC-9ED9-C3972259B689}" destId="{8FA3E19F-1719-4B72-8ED1-E817C2520EFC}" srcOrd="10" destOrd="0" presId="urn:microsoft.com/office/officeart/2008/layout/VerticalCurvedList"/>
    <dgm:cxn modelId="{A3091188-B0A6-4EC6-A4AD-878AEE572971}" type="presParOf" srcId="{8FA3E19F-1719-4B72-8ED1-E817C2520EFC}" destId="{4BE355B4-2A2A-4DE3-95FB-550E07C58863}" srcOrd="0" destOrd="0" presId="urn:microsoft.com/office/officeart/2008/layout/VerticalCurvedList"/>
    <dgm:cxn modelId="{43F0DD03-0F17-44E2-A22E-0E62688D7E76}" type="presParOf" srcId="{343A78CF-EBCF-44DC-9ED9-C3972259B689}" destId="{A0D0912F-FCCA-43B2-8698-3A40DB7E5C71}" srcOrd="11" destOrd="0" presId="urn:microsoft.com/office/officeart/2008/layout/VerticalCurvedList"/>
    <dgm:cxn modelId="{B3266794-702D-4763-AD71-41FC48B683B9}" type="presParOf" srcId="{343A78CF-EBCF-44DC-9ED9-C3972259B689}" destId="{C5A664BD-2713-4136-A6E7-FD6B83B08BEE}" srcOrd="12" destOrd="0" presId="urn:microsoft.com/office/officeart/2008/layout/VerticalCurvedList"/>
    <dgm:cxn modelId="{CD045613-F050-4DBF-A302-1BA681253028}" type="presParOf" srcId="{C5A664BD-2713-4136-A6E7-FD6B83B08BEE}" destId="{4D2F0724-D795-48D0-9D62-FDDBFC1A2C3E}"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634F30C-52CF-485C-8257-9D943725DAA3}" type="doc">
      <dgm:prSet loTypeId="urn:microsoft.com/office/officeart/2005/8/layout/hierarchy2" loCatId="hierarchy" qsTypeId="urn:microsoft.com/office/officeart/2005/8/quickstyle/simple1" qsCatId="simple" csTypeId="urn:microsoft.com/office/officeart/2005/8/colors/accent0_2" csCatId="mainScheme" phldr="1"/>
      <dgm:spPr/>
      <dgm:t>
        <a:bodyPr/>
        <a:lstStyle/>
        <a:p>
          <a:endParaRPr lang="el-GR"/>
        </a:p>
      </dgm:t>
    </dgm:pt>
    <dgm:pt modelId="{01459BBA-A785-4FE4-B3F0-14ABDBC7F5C1}">
      <dgm:prSet phldrT="[Κείμενο]"/>
      <dgm:spPr>
        <a:solidFill>
          <a:schemeClr val="accent1">
            <a:lumMod val="75000"/>
          </a:schemeClr>
        </a:solidFill>
      </dgm:spPr>
      <dgm:t>
        <a:bodyPr/>
        <a:lstStyle/>
        <a:p>
          <a:r>
            <a:rPr lang="el-GR" b="1" dirty="0">
              <a:solidFill>
                <a:schemeClr val="bg1"/>
              </a:solidFill>
            </a:rPr>
            <a:t>Δημοσιονομικοί έλεγχοι </a:t>
          </a:r>
        </a:p>
      </dgm:t>
    </dgm:pt>
    <dgm:pt modelId="{A1283AFF-EDB9-4F0E-A17C-F61CE11C81D4}" type="parTrans" cxnId="{C7039E33-9B3F-4769-A2D5-0FF941F3EDAB}">
      <dgm:prSet/>
      <dgm:spPr/>
      <dgm:t>
        <a:bodyPr/>
        <a:lstStyle/>
        <a:p>
          <a:endParaRPr lang="el-GR"/>
        </a:p>
      </dgm:t>
    </dgm:pt>
    <dgm:pt modelId="{8E5112D6-1879-4576-A4EC-E758EBD74E05}" type="sibTrans" cxnId="{C7039E33-9B3F-4769-A2D5-0FF941F3EDAB}">
      <dgm:prSet/>
      <dgm:spPr/>
      <dgm:t>
        <a:bodyPr/>
        <a:lstStyle/>
        <a:p>
          <a:endParaRPr lang="el-GR"/>
        </a:p>
      </dgm:t>
    </dgm:pt>
    <dgm:pt modelId="{04D9164B-8911-43E0-8A25-AA9A9641577D}">
      <dgm:prSet phldrT="[Κείμενο]"/>
      <dgm:spPr/>
      <dgm:t>
        <a:bodyPr/>
        <a:lstStyle/>
        <a:p>
          <a:r>
            <a:rPr lang="el-GR" dirty="0"/>
            <a:t>Οργάνωση και λειτουργία του φορέα</a:t>
          </a:r>
        </a:p>
      </dgm:t>
    </dgm:pt>
    <dgm:pt modelId="{030FA47D-190D-4E60-823A-34CEAD2E9882}" type="parTrans" cxnId="{AD23B98A-E5B4-4345-820E-313F929D2344}">
      <dgm:prSet/>
      <dgm:spPr/>
      <dgm:t>
        <a:bodyPr/>
        <a:lstStyle/>
        <a:p>
          <a:endParaRPr lang="el-GR"/>
        </a:p>
      </dgm:t>
    </dgm:pt>
    <dgm:pt modelId="{465A7525-824E-4AB7-8A11-6F4B78BFBF09}" type="sibTrans" cxnId="{AD23B98A-E5B4-4345-820E-313F929D2344}">
      <dgm:prSet/>
      <dgm:spPr/>
      <dgm:t>
        <a:bodyPr/>
        <a:lstStyle/>
        <a:p>
          <a:endParaRPr lang="el-GR"/>
        </a:p>
      </dgm:t>
    </dgm:pt>
    <dgm:pt modelId="{6858168B-BE5C-424C-AE22-A3026DD346F2}">
      <dgm:prSet phldrT="[Κείμενο]"/>
      <dgm:spPr/>
      <dgm:t>
        <a:bodyPr/>
        <a:lstStyle/>
        <a:p>
          <a:r>
            <a:rPr lang="el-GR" dirty="0"/>
            <a:t>Οικονομική διαχείριση</a:t>
          </a:r>
        </a:p>
      </dgm:t>
    </dgm:pt>
    <dgm:pt modelId="{699655D6-B70F-4D3B-B340-39972A0E2982}" type="parTrans" cxnId="{6DDCC01E-96D7-42A1-987A-C02258706FF2}">
      <dgm:prSet/>
      <dgm:spPr/>
      <dgm:t>
        <a:bodyPr/>
        <a:lstStyle/>
        <a:p>
          <a:endParaRPr lang="el-GR"/>
        </a:p>
      </dgm:t>
    </dgm:pt>
    <dgm:pt modelId="{1F0E2A5B-4743-46F4-B795-29BEFBECDFC2}" type="sibTrans" cxnId="{6DDCC01E-96D7-42A1-987A-C02258706FF2}">
      <dgm:prSet/>
      <dgm:spPr/>
      <dgm:t>
        <a:bodyPr/>
        <a:lstStyle/>
        <a:p>
          <a:endParaRPr lang="el-GR"/>
        </a:p>
      </dgm:t>
    </dgm:pt>
    <dgm:pt modelId="{49243768-9B55-4976-B627-FD7BC19E8FAC}">
      <dgm:prSet/>
      <dgm:spPr>
        <a:solidFill>
          <a:schemeClr val="accent1">
            <a:lumMod val="75000"/>
          </a:schemeClr>
        </a:solidFill>
      </dgm:spPr>
      <dgm:t>
        <a:bodyPr/>
        <a:lstStyle/>
        <a:p>
          <a:r>
            <a:rPr lang="el-GR" b="1" dirty="0">
              <a:solidFill>
                <a:schemeClr val="bg1"/>
              </a:solidFill>
            </a:rPr>
            <a:t>Προγράμματα από Ε.Ε.</a:t>
          </a:r>
        </a:p>
      </dgm:t>
    </dgm:pt>
    <dgm:pt modelId="{BF7C4AE5-2643-4149-91A2-BF82273DFC9D}" type="parTrans" cxnId="{90A85877-F67C-4949-83B1-A681A188C863}">
      <dgm:prSet/>
      <dgm:spPr/>
      <dgm:t>
        <a:bodyPr/>
        <a:lstStyle/>
        <a:p>
          <a:endParaRPr lang="el-GR"/>
        </a:p>
      </dgm:t>
    </dgm:pt>
    <dgm:pt modelId="{0999F9F9-D4AD-430B-B52E-7CDF49FE7448}" type="sibTrans" cxnId="{90A85877-F67C-4949-83B1-A681A188C863}">
      <dgm:prSet/>
      <dgm:spPr/>
      <dgm:t>
        <a:bodyPr/>
        <a:lstStyle/>
        <a:p>
          <a:endParaRPr lang="el-GR"/>
        </a:p>
      </dgm:t>
    </dgm:pt>
    <dgm:pt modelId="{02546ABF-7E79-4B54-9123-3F4CC22230DF}">
      <dgm:prSet/>
      <dgm:spPr/>
      <dgm:t>
        <a:bodyPr/>
        <a:lstStyle/>
        <a:p>
          <a:r>
            <a:rPr lang="el-GR" dirty="0"/>
            <a:t>Έλεγχος του φυσικού αντικειμένου</a:t>
          </a:r>
        </a:p>
      </dgm:t>
    </dgm:pt>
    <dgm:pt modelId="{F242F7EB-A196-4B68-88ED-9DA6E7E09A04}" type="parTrans" cxnId="{F460BA8A-A08A-4A5C-92AF-B75C8DD92CE8}">
      <dgm:prSet/>
      <dgm:spPr/>
      <dgm:t>
        <a:bodyPr/>
        <a:lstStyle/>
        <a:p>
          <a:endParaRPr lang="el-GR"/>
        </a:p>
      </dgm:t>
    </dgm:pt>
    <dgm:pt modelId="{282B58D2-8664-43B3-BFCD-9816B35A9186}" type="sibTrans" cxnId="{F460BA8A-A08A-4A5C-92AF-B75C8DD92CE8}">
      <dgm:prSet/>
      <dgm:spPr/>
      <dgm:t>
        <a:bodyPr/>
        <a:lstStyle/>
        <a:p>
          <a:endParaRPr lang="el-GR"/>
        </a:p>
      </dgm:t>
    </dgm:pt>
    <dgm:pt modelId="{C8CBA896-4E0D-4337-B85D-0CB846801668}">
      <dgm:prSet/>
      <dgm:spPr/>
      <dgm:t>
        <a:bodyPr/>
        <a:lstStyle/>
        <a:p>
          <a:r>
            <a:rPr lang="el-GR" dirty="0"/>
            <a:t>Διαχειριστικός έλεγχος</a:t>
          </a:r>
        </a:p>
      </dgm:t>
    </dgm:pt>
    <dgm:pt modelId="{8AA9D02A-D6F3-412C-A92D-A5EFBD709737}" type="parTrans" cxnId="{8FB25961-9C6A-4D5F-A5F4-811145D04A1F}">
      <dgm:prSet/>
      <dgm:spPr/>
      <dgm:t>
        <a:bodyPr/>
        <a:lstStyle/>
        <a:p>
          <a:endParaRPr lang="el-GR"/>
        </a:p>
      </dgm:t>
    </dgm:pt>
    <dgm:pt modelId="{6604A0F4-164C-432E-9248-46B23E0BAB5B}" type="sibTrans" cxnId="{8FB25961-9C6A-4D5F-A5F4-811145D04A1F}">
      <dgm:prSet/>
      <dgm:spPr/>
      <dgm:t>
        <a:bodyPr/>
        <a:lstStyle/>
        <a:p>
          <a:endParaRPr lang="el-GR"/>
        </a:p>
      </dgm:t>
    </dgm:pt>
    <dgm:pt modelId="{D0870186-AF52-44BD-8A59-A2BA0A6962A9}" type="pres">
      <dgm:prSet presAssocID="{8634F30C-52CF-485C-8257-9D943725DAA3}" presName="diagram" presStyleCnt="0">
        <dgm:presLayoutVars>
          <dgm:chPref val="1"/>
          <dgm:dir/>
          <dgm:animOne val="branch"/>
          <dgm:animLvl val="lvl"/>
          <dgm:resizeHandles val="exact"/>
        </dgm:presLayoutVars>
      </dgm:prSet>
      <dgm:spPr/>
    </dgm:pt>
    <dgm:pt modelId="{00094325-CED0-4F5A-B114-B898726445C9}" type="pres">
      <dgm:prSet presAssocID="{49243768-9B55-4976-B627-FD7BC19E8FAC}" presName="root1" presStyleCnt="0"/>
      <dgm:spPr/>
    </dgm:pt>
    <dgm:pt modelId="{C6DF3A27-7953-4C09-8B9C-D8F44EBAEE8B}" type="pres">
      <dgm:prSet presAssocID="{49243768-9B55-4976-B627-FD7BC19E8FAC}" presName="LevelOneTextNode" presStyleLbl="node0" presStyleIdx="0" presStyleCnt="2" custLinFactY="100000" custLinFactNeighborX="-30137" custLinFactNeighborY="134565">
        <dgm:presLayoutVars>
          <dgm:chPref val="3"/>
        </dgm:presLayoutVars>
      </dgm:prSet>
      <dgm:spPr/>
    </dgm:pt>
    <dgm:pt modelId="{8590EBE0-F326-4472-A48A-BB211DF5EA8D}" type="pres">
      <dgm:prSet presAssocID="{49243768-9B55-4976-B627-FD7BC19E8FAC}" presName="level2hierChild" presStyleCnt="0"/>
      <dgm:spPr/>
    </dgm:pt>
    <dgm:pt modelId="{1F6293F5-9B9B-4BF8-8687-0AA57DC8AF01}" type="pres">
      <dgm:prSet presAssocID="{F242F7EB-A196-4B68-88ED-9DA6E7E09A04}" presName="conn2-1" presStyleLbl="parChTrans1D2" presStyleIdx="0" presStyleCnt="4"/>
      <dgm:spPr/>
    </dgm:pt>
    <dgm:pt modelId="{F374B9F9-484A-4DD9-AB3A-7D5A892197E9}" type="pres">
      <dgm:prSet presAssocID="{F242F7EB-A196-4B68-88ED-9DA6E7E09A04}" presName="connTx" presStyleLbl="parChTrans1D2" presStyleIdx="0" presStyleCnt="4"/>
      <dgm:spPr/>
    </dgm:pt>
    <dgm:pt modelId="{2FC510EA-E33A-448E-A2BC-18E4B4F125DD}" type="pres">
      <dgm:prSet presAssocID="{02546ABF-7E79-4B54-9123-3F4CC22230DF}" presName="root2" presStyleCnt="0"/>
      <dgm:spPr/>
    </dgm:pt>
    <dgm:pt modelId="{670BF0B8-6CF9-4790-A0F0-902CE656AFD6}" type="pres">
      <dgm:prSet presAssocID="{02546ABF-7E79-4B54-9123-3F4CC22230DF}" presName="LevelTwoTextNode" presStyleLbl="node2" presStyleIdx="0" presStyleCnt="4" custLinFactY="142995" custLinFactNeighborX="30742" custLinFactNeighborY="200000">
        <dgm:presLayoutVars>
          <dgm:chPref val="3"/>
        </dgm:presLayoutVars>
      </dgm:prSet>
      <dgm:spPr/>
    </dgm:pt>
    <dgm:pt modelId="{68CBE844-1871-41F6-ACB0-70F294CB3A58}" type="pres">
      <dgm:prSet presAssocID="{02546ABF-7E79-4B54-9123-3F4CC22230DF}" presName="level3hierChild" presStyleCnt="0"/>
      <dgm:spPr/>
    </dgm:pt>
    <dgm:pt modelId="{8B5BA39D-EA81-4D1E-B262-AC8DEE79A7C0}" type="pres">
      <dgm:prSet presAssocID="{8AA9D02A-D6F3-412C-A92D-A5EFBD709737}" presName="conn2-1" presStyleLbl="parChTrans1D2" presStyleIdx="1" presStyleCnt="4"/>
      <dgm:spPr/>
    </dgm:pt>
    <dgm:pt modelId="{57466227-9791-4168-8830-9E4BBF801D33}" type="pres">
      <dgm:prSet presAssocID="{8AA9D02A-D6F3-412C-A92D-A5EFBD709737}" presName="connTx" presStyleLbl="parChTrans1D2" presStyleIdx="1" presStyleCnt="4"/>
      <dgm:spPr/>
    </dgm:pt>
    <dgm:pt modelId="{7C61203F-92BA-48BA-A696-FF2CCB2E2713}" type="pres">
      <dgm:prSet presAssocID="{C8CBA896-4E0D-4337-B85D-0CB846801668}" presName="root2" presStyleCnt="0"/>
      <dgm:spPr/>
    </dgm:pt>
    <dgm:pt modelId="{A0C00F85-9D63-4B63-AA4C-16158641E7E1}" type="pres">
      <dgm:prSet presAssocID="{C8CBA896-4E0D-4337-B85D-0CB846801668}" presName="LevelTwoTextNode" presStyleLbl="node2" presStyleIdx="1" presStyleCnt="4" custLinFactY="14457" custLinFactNeighborX="30435" custLinFactNeighborY="100000">
        <dgm:presLayoutVars>
          <dgm:chPref val="3"/>
        </dgm:presLayoutVars>
      </dgm:prSet>
      <dgm:spPr/>
    </dgm:pt>
    <dgm:pt modelId="{4BE9CADC-BAA7-48E4-8587-39AF76D39FA3}" type="pres">
      <dgm:prSet presAssocID="{C8CBA896-4E0D-4337-B85D-0CB846801668}" presName="level3hierChild" presStyleCnt="0"/>
      <dgm:spPr/>
    </dgm:pt>
    <dgm:pt modelId="{32ADBAAA-1E26-46BB-8F2C-BA5C4018A26A}" type="pres">
      <dgm:prSet presAssocID="{01459BBA-A785-4FE4-B3F0-14ABDBC7F5C1}" presName="root1" presStyleCnt="0"/>
      <dgm:spPr/>
    </dgm:pt>
    <dgm:pt modelId="{BBA22D8D-8997-413B-8B9A-A518B64FD71A}" type="pres">
      <dgm:prSet presAssocID="{01459BBA-A785-4FE4-B3F0-14ABDBC7F5C1}" presName="LevelOneTextNode" presStyleLbl="node0" presStyleIdx="1" presStyleCnt="2" custLinFactY="-100000" custLinFactNeighborX="-30137" custLinFactNeighborY="-111087">
        <dgm:presLayoutVars>
          <dgm:chPref val="3"/>
        </dgm:presLayoutVars>
      </dgm:prSet>
      <dgm:spPr/>
    </dgm:pt>
    <dgm:pt modelId="{9D3BC74D-468A-4B2C-AF26-2D1FFF49232B}" type="pres">
      <dgm:prSet presAssocID="{01459BBA-A785-4FE4-B3F0-14ABDBC7F5C1}" presName="level2hierChild" presStyleCnt="0"/>
      <dgm:spPr/>
    </dgm:pt>
    <dgm:pt modelId="{A0EE87D2-EB24-4344-830A-C22C19654059}" type="pres">
      <dgm:prSet presAssocID="{030FA47D-190D-4E60-823A-34CEAD2E9882}" presName="conn2-1" presStyleLbl="parChTrans1D2" presStyleIdx="2" presStyleCnt="4"/>
      <dgm:spPr/>
    </dgm:pt>
    <dgm:pt modelId="{263568B9-E193-4066-9553-77696E3625A2}" type="pres">
      <dgm:prSet presAssocID="{030FA47D-190D-4E60-823A-34CEAD2E9882}" presName="connTx" presStyleLbl="parChTrans1D2" presStyleIdx="2" presStyleCnt="4"/>
      <dgm:spPr/>
    </dgm:pt>
    <dgm:pt modelId="{15EC258F-B991-4A7F-A887-1E2208AAF453}" type="pres">
      <dgm:prSet presAssocID="{04D9164B-8911-43E0-8A25-AA9A9641577D}" presName="root2" presStyleCnt="0"/>
      <dgm:spPr/>
    </dgm:pt>
    <dgm:pt modelId="{06AB7DF0-D650-4C76-8CEB-6AF8B8449C8F}" type="pres">
      <dgm:prSet presAssocID="{04D9164B-8911-43E0-8A25-AA9A9641577D}" presName="LevelTwoTextNode" presStyleLbl="node2" presStyleIdx="2" presStyleCnt="4" custLinFactY="-100000" custLinFactNeighborX="30742" custLinFactNeighborY="-122119">
        <dgm:presLayoutVars>
          <dgm:chPref val="3"/>
        </dgm:presLayoutVars>
      </dgm:prSet>
      <dgm:spPr/>
    </dgm:pt>
    <dgm:pt modelId="{8B664233-5E64-4C20-B11A-284DF9C77C77}" type="pres">
      <dgm:prSet presAssocID="{04D9164B-8911-43E0-8A25-AA9A9641577D}" presName="level3hierChild" presStyleCnt="0"/>
      <dgm:spPr/>
    </dgm:pt>
    <dgm:pt modelId="{642FDEBD-67F6-41E3-83C5-243570B7C380}" type="pres">
      <dgm:prSet presAssocID="{699655D6-B70F-4D3B-B340-39972A0E2982}" presName="conn2-1" presStyleLbl="parChTrans1D2" presStyleIdx="3" presStyleCnt="4"/>
      <dgm:spPr/>
    </dgm:pt>
    <dgm:pt modelId="{0729F9E3-16AE-40E7-9DE2-9663A8701344}" type="pres">
      <dgm:prSet presAssocID="{699655D6-B70F-4D3B-B340-39972A0E2982}" presName="connTx" presStyleLbl="parChTrans1D2" presStyleIdx="3" presStyleCnt="4"/>
      <dgm:spPr/>
    </dgm:pt>
    <dgm:pt modelId="{C37A97D1-A755-4C25-AF75-C4D904EAA1ED}" type="pres">
      <dgm:prSet presAssocID="{6858168B-BE5C-424C-AE22-A3026DD346F2}" presName="root2" presStyleCnt="0"/>
      <dgm:spPr/>
    </dgm:pt>
    <dgm:pt modelId="{5D593CE0-47CD-4D6A-A217-172FA6FAB37A}" type="pres">
      <dgm:prSet presAssocID="{6858168B-BE5C-424C-AE22-A3026DD346F2}" presName="LevelTwoTextNode" presStyleLbl="node2" presStyleIdx="3" presStyleCnt="4" custLinFactY="-100000" custLinFactNeighborX="30435" custLinFactNeighborY="-119891">
        <dgm:presLayoutVars>
          <dgm:chPref val="3"/>
        </dgm:presLayoutVars>
      </dgm:prSet>
      <dgm:spPr/>
    </dgm:pt>
    <dgm:pt modelId="{F4A42F7E-352A-4371-B373-66C8C4102CFC}" type="pres">
      <dgm:prSet presAssocID="{6858168B-BE5C-424C-AE22-A3026DD346F2}" presName="level3hierChild" presStyleCnt="0"/>
      <dgm:spPr/>
    </dgm:pt>
  </dgm:ptLst>
  <dgm:cxnLst>
    <dgm:cxn modelId="{C15A0208-5853-4F08-BBF9-11FBF3BE70DF}" type="presOf" srcId="{F242F7EB-A196-4B68-88ED-9DA6E7E09A04}" destId="{1F6293F5-9B9B-4BF8-8687-0AA57DC8AF01}" srcOrd="0" destOrd="0" presId="urn:microsoft.com/office/officeart/2005/8/layout/hierarchy2"/>
    <dgm:cxn modelId="{45E16D08-6C7D-413A-8DEB-8AABC77FA6EA}" type="presOf" srcId="{01459BBA-A785-4FE4-B3F0-14ABDBC7F5C1}" destId="{BBA22D8D-8997-413B-8B9A-A518B64FD71A}" srcOrd="0" destOrd="0" presId="urn:microsoft.com/office/officeart/2005/8/layout/hierarchy2"/>
    <dgm:cxn modelId="{1B975B1D-2ED7-4056-92B9-64855F782FF4}" type="presOf" srcId="{C8CBA896-4E0D-4337-B85D-0CB846801668}" destId="{A0C00F85-9D63-4B63-AA4C-16158641E7E1}" srcOrd="0" destOrd="0" presId="urn:microsoft.com/office/officeart/2005/8/layout/hierarchy2"/>
    <dgm:cxn modelId="{6DDCC01E-96D7-42A1-987A-C02258706FF2}" srcId="{01459BBA-A785-4FE4-B3F0-14ABDBC7F5C1}" destId="{6858168B-BE5C-424C-AE22-A3026DD346F2}" srcOrd="1" destOrd="0" parTransId="{699655D6-B70F-4D3B-B340-39972A0E2982}" sibTransId="{1F0E2A5B-4743-46F4-B795-29BEFBECDFC2}"/>
    <dgm:cxn modelId="{C7039E33-9B3F-4769-A2D5-0FF941F3EDAB}" srcId="{8634F30C-52CF-485C-8257-9D943725DAA3}" destId="{01459BBA-A785-4FE4-B3F0-14ABDBC7F5C1}" srcOrd="1" destOrd="0" parTransId="{A1283AFF-EDB9-4F0E-A17C-F61CE11C81D4}" sibTransId="{8E5112D6-1879-4576-A4EC-E758EBD74E05}"/>
    <dgm:cxn modelId="{8FB25961-9C6A-4D5F-A5F4-811145D04A1F}" srcId="{49243768-9B55-4976-B627-FD7BC19E8FAC}" destId="{C8CBA896-4E0D-4337-B85D-0CB846801668}" srcOrd="1" destOrd="0" parTransId="{8AA9D02A-D6F3-412C-A92D-A5EFBD709737}" sibTransId="{6604A0F4-164C-432E-9248-46B23E0BAB5B}"/>
    <dgm:cxn modelId="{7CA9C86A-C006-42FD-88D5-FAB8E50B4C93}" type="presOf" srcId="{8AA9D02A-D6F3-412C-A92D-A5EFBD709737}" destId="{57466227-9791-4168-8830-9E4BBF801D33}" srcOrd="1" destOrd="0" presId="urn:microsoft.com/office/officeart/2005/8/layout/hierarchy2"/>
    <dgm:cxn modelId="{854FAD54-70F6-4CE8-BB4F-680B758A1062}" type="presOf" srcId="{030FA47D-190D-4E60-823A-34CEAD2E9882}" destId="{A0EE87D2-EB24-4344-830A-C22C19654059}" srcOrd="0" destOrd="0" presId="urn:microsoft.com/office/officeart/2005/8/layout/hierarchy2"/>
    <dgm:cxn modelId="{90A85877-F67C-4949-83B1-A681A188C863}" srcId="{8634F30C-52CF-485C-8257-9D943725DAA3}" destId="{49243768-9B55-4976-B627-FD7BC19E8FAC}" srcOrd="0" destOrd="0" parTransId="{BF7C4AE5-2643-4149-91A2-BF82273DFC9D}" sibTransId="{0999F9F9-D4AD-430B-B52E-7CDF49FE7448}"/>
    <dgm:cxn modelId="{EAC2D588-D230-474F-88DC-E3223BEDFF03}" type="presOf" srcId="{699655D6-B70F-4D3B-B340-39972A0E2982}" destId="{642FDEBD-67F6-41E3-83C5-243570B7C380}" srcOrd="0" destOrd="0" presId="urn:microsoft.com/office/officeart/2005/8/layout/hierarchy2"/>
    <dgm:cxn modelId="{AD23B98A-E5B4-4345-820E-313F929D2344}" srcId="{01459BBA-A785-4FE4-B3F0-14ABDBC7F5C1}" destId="{04D9164B-8911-43E0-8A25-AA9A9641577D}" srcOrd="0" destOrd="0" parTransId="{030FA47D-190D-4E60-823A-34CEAD2E9882}" sibTransId="{465A7525-824E-4AB7-8A11-6F4B78BFBF09}"/>
    <dgm:cxn modelId="{F460BA8A-A08A-4A5C-92AF-B75C8DD92CE8}" srcId="{49243768-9B55-4976-B627-FD7BC19E8FAC}" destId="{02546ABF-7E79-4B54-9123-3F4CC22230DF}" srcOrd="0" destOrd="0" parTransId="{F242F7EB-A196-4B68-88ED-9DA6E7E09A04}" sibTransId="{282B58D2-8664-43B3-BFCD-9816B35A9186}"/>
    <dgm:cxn modelId="{1F3C94A6-AC90-4ADE-9E3B-779822B32A41}" type="presOf" srcId="{02546ABF-7E79-4B54-9123-3F4CC22230DF}" destId="{670BF0B8-6CF9-4790-A0F0-902CE656AFD6}" srcOrd="0" destOrd="0" presId="urn:microsoft.com/office/officeart/2005/8/layout/hierarchy2"/>
    <dgm:cxn modelId="{24992DAE-019C-4008-BF88-83538E62D110}" type="presOf" srcId="{030FA47D-190D-4E60-823A-34CEAD2E9882}" destId="{263568B9-E193-4066-9553-77696E3625A2}" srcOrd="1" destOrd="0" presId="urn:microsoft.com/office/officeart/2005/8/layout/hierarchy2"/>
    <dgm:cxn modelId="{BFBF33B3-C821-4F5E-8B9C-C7975DDB9156}" type="presOf" srcId="{49243768-9B55-4976-B627-FD7BC19E8FAC}" destId="{C6DF3A27-7953-4C09-8B9C-D8F44EBAEE8B}" srcOrd="0" destOrd="0" presId="urn:microsoft.com/office/officeart/2005/8/layout/hierarchy2"/>
    <dgm:cxn modelId="{6C4DD0BC-BF8B-4A4C-9443-E49D0CEFCE92}" type="presOf" srcId="{F242F7EB-A196-4B68-88ED-9DA6E7E09A04}" destId="{F374B9F9-484A-4DD9-AB3A-7D5A892197E9}" srcOrd="1" destOrd="0" presId="urn:microsoft.com/office/officeart/2005/8/layout/hierarchy2"/>
    <dgm:cxn modelId="{C8E3EFC0-214F-4C7A-84F5-1061A603313A}" type="presOf" srcId="{6858168B-BE5C-424C-AE22-A3026DD346F2}" destId="{5D593CE0-47CD-4D6A-A217-172FA6FAB37A}" srcOrd="0" destOrd="0" presId="urn:microsoft.com/office/officeart/2005/8/layout/hierarchy2"/>
    <dgm:cxn modelId="{92C3ACD2-DB48-44D8-9673-2FE4C5754077}" type="presOf" srcId="{8AA9D02A-D6F3-412C-A92D-A5EFBD709737}" destId="{8B5BA39D-EA81-4D1E-B262-AC8DEE79A7C0}" srcOrd="0" destOrd="0" presId="urn:microsoft.com/office/officeart/2005/8/layout/hierarchy2"/>
    <dgm:cxn modelId="{BF0FDED8-C1E7-4086-A88B-E9D29463BE94}" type="presOf" srcId="{699655D6-B70F-4D3B-B340-39972A0E2982}" destId="{0729F9E3-16AE-40E7-9DE2-9663A8701344}" srcOrd="1" destOrd="0" presId="urn:microsoft.com/office/officeart/2005/8/layout/hierarchy2"/>
    <dgm:cxn modelId="{22F170F0-4A83-46F0-9236-C65B4EDA539A}" type="presOf" srcId="{04D9164B-8911-43E0-8A25-AA9A9641577D}" destId="{06AB7DF0-D650-4C76-8CEB-6AF8B8449C8F}" srcOrd="0" destOrd="0" presId="urn:microsoft.com/office/officeart/2005/8/layout/hierarchy2"/>
    <dgm:cxn modelId="{5EE5BAFF-EB36-4380-998A-E8BBB627F3E2}" type="presOf" srcId="{8634F30C-52CF-485C-8257-9D943725DAA3}" destId="{D0870186-AF52-44BD-8A59-A2BA0A6962A9}" srcOrd="0" destOrd="0" presId="urn:microsoft.com/office/officeart/2005/8/layout/hierarchy2"/>
    <dgm:cxn modelId="{BC0C9CA9-A349-4977-8AC7-7FC9EEA5AB80}" type="presParOf" srcId="{D0870186-AF52-44BD-8A59-A2BA0A6962A9}" destId="{00094325-CED0-4F5A-B114-B898726445C9}" srcOrd="0" destOrd="0" presId="urn:microsoft.com/office/officeart/2005/8/layout/hierarchy2"/>
    <dgm:cxn modelId="{133C0FB4-D0C1-48FC-B6AE-A0A806C26008}" type="presParOf" srcId="{00094325-CED0-4F5A-B114-B898726445C9}" destId="{C6DF3A27-7953-4C09-8B9C-D8F44EBAEE8B}" srcOrd="0" destOrd="0" presId="urn:microsoft.com/office/officeart/2005/8/layout/hierarchy2"/>
    <dgm:cxn modelId="{F50CE857-127C-4FA4-8672-25EA607078D4}" type="presParOf" srcId="{00094325-CED0-4F5A-B114-B898726445C9}" destId="{8590EBE0-F326-4472-A48A-BB211DF5EA8D}" srcOrd="1" destOrd="0" presId="urn:microsoft.com/office/officeart/2005/8/layout/hierarchy2"/>
    <dgm:cxn modelId="{8B7E8389-A7F3-4247-B163-547ECDAAF956}" type="presParOf" srcId="{8590EBE0-F326-4472-A48A-BB211DF5EA8D}" destId="{1F6293F5-9B9B-4BF8-8687-0AA57DC8AF01}" srcOrd="0" destOrd="0" presId="urn:microsoft.com/office/officeart/2005/8/layout/hierarchy2"/>
    <dgm:cxn modelId="{40AB7154-FBD3-4F42-B930-7B19D7874270}" type="presParOf" srcId="{1F6293F5-9B9B-4BF8-8687-0AA57DC8AF01}" destId="{F374B9F9-484A-4DD9-AB3A-7D5A892197E9}" srcOrd="0" destOrd="0" presId="urn:microsoft.com/office/officeart/2005/8/layout/hierarchy2"/>
    <dgm:cxn modelId="{991899E3-6CCD-4FA9-9753-E7F92B849916}" type="presParOf" srcId="{8590EBE0-F326-4472-A48A-BB211DF5EA8D}" destId="{2FC510EA-E33A-448E-A2BC-18E4B4F125DD}" srcOrd="1" destOrd="0" presId="urn:microsoft.com/office/officeart/2005/8/layout/hierarchy2"/>
    <dgm:cxn modelId="{74168CDB-93D6-40B1-B3D6-CC02BBFA773C}" type="presParOf" srcId="{2FC510EA-E33A-448E-A2BC-18E4B4F125DD}" destId="{670BF0B8-6CF9-4790-A0F0-902CE656AFD6}" srcOrd="0" destOrd="0" presId="urn:microsoft.com/office/officeart/2005/8/layout/hierarchy2"/>
    <dgm:cxn modelId="{E75CA75C-6CFD-4117-BE7A-7C1F8A2A1CE1}" type="presParOf" srcId="{2FC510EA-E33A-448E-A2BC-18E4B4F125DD}" destId="{68CBE844-1871-41F6-ACB0-70F294CB3A58}" srcOrd="1" destOrd="0" presId="urn:microsoft.com/office/officeart/2005/8/layout/hierarchy2"/>
    <dgm:cxn modelId="{F87A5682-49F5-4146-A349-A4CE1B812137}" type="presParOf" srcId="{8590EBE0-F326-4472-A48A-BB211DF5EA8D}" destId="{8B5BA39D-EA81-4D1E-B262-AC8DEE79A7C0}" srcOrd="2" destOrd="0" presId="urn:microsoft.com/office/officeart/2005/8/layout/hierarchy2"/>
    <dgm:cxn modelId="{A5732016-868C-4FE4-A7E8-BBBB30DAD21A}" type="presParOf" srcId="{8B5BA39D-EA81-4D1E-B262-AC8DEE79A7C0}" destId="{57466227-9791-4168-8830-9E4BBF801D33}" srcOrd="0" destOrd="0" presId="urn:microsoft.com/office/officeart/2005/8/layout/hierarchy2"/>
    <dgm:cxn modelId="{94273BE3-139F-4C30-B069-9BE9FB47A17E}" type="presParOf" srcId="{8590EBE0-F326-4472-A48A-BB211DF5EA8D}" destId="{7C61203F-92BA-48BA-A696-FF2CCB2E2713}" srcOrd="3" destOrd="0" presId="urn:microsoft.com/office/officeart/2005/8/layout/hierarchy2"/>
    <dgm:cxn modelId="{BF0707B2-955B-4669-AEBE-96303352D8AF}" type="presParOf" srcId="{7C61203F-92BA-48BA-A696-FF2CCB2E2713}" destId="{A0C00F85-9D63-4B63-AA4C-16158641E7E1}" srcOrd="0" destOrd="0" presId="urn:microsoft.com/office/officeart/2005/8/layout/hierarchy2"/>
    <dgm:cxn modelId="{3291B3E3-BA08-4244-A7C4-DEDBEE69533C}" type="presParOf" srcId="{7C61203F-92BA-48BA-A696-FF2CCB2E2713}" destId="{4BE9CADC-BAA7-48E4-8587-39AF76D39FA3}" srcOrd="1" destOrd="0" presId="urn:microsoft.com/office/officeart/2005/8/layout/hierarchy2"/>
    <dgm:cxn modelId="{562E23C4-813C-4721-B20D-EB9E0CA1EC53}" type="presParOf" srcId="{D0870186-AF52-44BD-8A59-A2BA0A6962A9}" destId="{32ADBAAA-1E26-46BB-8F2C-BA5C4018A26A}" srcOrd="1" destOrd="0" presId="urn:microsoft.com/office/officeart/2005/8/layout/hierarchy2"/>
    <dgm:cxn modelId="{A55D96F9-A64B-4E63-9FB9-8893EA9E04FA}" type="presParOf" srcId="{32ADBAAA-1E26-46BB-8F2C-BA5C4018A26A}" destId="{BBA22D8D-8997-413B-8B9A-A518B64FD71A}" srcOrd="0" destOrd="0" presId="urn:microsoft.com/office/officeart/2005/8/layout/hierarchy2"/>
    <dgm:cxn modelId="{2C12034B-463B-4728-B45C-C39A344A93BE}" type="presParOf" srcId="{32ADBAAA-1E26-46BB-8F2C-BA5C4018A26A}" destId="{9D3BC74D-468A-4B2C-AF26-2D1FFF49232B}" srcOrd="1" destOrd="0" presId="urn:microsoft.com/office/officeart/2005/8/layout/hierarchy2"/>
    <dgm:cxn modelId="{7F3DD7D6-1F97-4120-98F4-A9E6D75FCC9F}" type="presParOf" srcId="{9D3BC74D-468A-4B2C-AF26-2D1FFF49232B}" destId="{A0EE87D2-EB24-4344-830A-C22C19654059}" srcOrd="0" destOrd="0" presId="urn:microsoft.com/office/officeart/2005/8/layout/hierarchy2"/>
    <dgm:cxn modelId="{7CEA19BE-F554-4E8B-BA8F-027AAEE257D8}" type="presParOf" srcId="{A0EE87D2-EB24-4344-830A-C22C19654059}" destId="{263568B9-E193-4066-9553-77696E3625A2}" srcOrd="0" destOrd="0" presId="urn:microsoft.com/office/officeart/2005/8/layout/hierarchy2"/>
    <dgm:cxn modelId="{9B69B488-ED96-4D5A-AE5D-B1B3B0C0EC94}" type="presParOf" srcId="{9D3BC74D-468A-4B2C-AF26-2D1FFF49232B}" destId="{15EC258F-B991-4A7F-A887-1E2208AAF453}" srcOrd="1" destOrd="0" presId="urn:microsoft.com/office/officeart/2005/8/layout/hierarchy2"/>
    <dgm:cxn modelId="{72EEEEF3-9A47-4067-AD23-1EA7FBD6E990}" type="presParOf" srcId="{15EC258F-B991-4A7F-A887-1E2208AAF453}" destId="{06AB7DF0-D650-4C76-8CEB-6AF8B8449C8F}" srcOrd="0" destOrd="0" presId="urn:microsoft.com/office/officeart/2005/8/layout/hierarchy2"/>
    <dgm:cxn modelId="{34A0863F-6EEC-47EA-B347-909C0F76369C}" type="presParOf" srcId="{15EC258F-B991-4A7F-A887-1E2208AAF453}" destId="{8B664233-5E64-4C20-B11A-284DF9C77C77}" srcOrd="1" destOrd="0" presId="urn:microsoft.com/office/officeart/2005/8/layout/hierarchy2"/>
    <dgm:cxn modelId="{C79C994D-68DB-4471-96F4-3746B8AC964C}" type="presParOf" srcId="{9D3BC74D-468A-4B2C-AF26-2D1FFF49232B}" destId="{642FDEBD-67F6-41E3-83C5-243570B7C380}" srcOrd="2" destOrd="0" presId="urn:microsoft.com/office/officeart/2005/8/layout/hierarchy2"/>
    <dgm:cxn modelId="{E1897B7F-9353-4602-B508-4668FAC107FC}" type="presParOf" srcId="{642FDEBD-67F6-41E3-83C5-243570B7C380}" destId="{0729F9E3-16AE-40E7-9DE2-9663A8701344}" srcOrd="0" destOrd="0" presId="urn:microsoft.com/office/officeart/2005/8/layout/hierarchy2"/>
    <dgm:cxn modelId="{7D37AD78-2236-4758-ACB4-268D0D717AB3}" type="presParOf" srcId="{9D3BC74D-468A-4B2C-AF26-2D1FFF49232B}" destId="{C37A97D1-A755-4C25-AF75-C4D904EAA1ED}" srcOrd="3" destOrd="0" presId="urn:microsoft.com/office/officeart/2005/8/layout/hierarchy2"/>
    <dgm:cxn modelId="{8E880DA8-9335-4220-8741-495B53D06102}" type="presParOf" srcId="{C37A97D1-A755-4C25-AF75-C4D904EAA1ED}" destId="{5D593CE0-47CD-4D6A-A217-172FA6FAB37A}" srcOrd="0" destOrd="0" presId="urn:microsoft.com/office/officeart/2005/8/layout/hierarchy2"/>
    <dgm:cxn modelId="{856BF1DC-7F8D-4D44-B2D5-DEAC8F83324D}" type="presParOf" srcId="{C37A97D1-A755-4C25-AF75-C4D904EAA1ED}" destId="{F4A42F7E-352A-4371-B373-66C8C4102CFC}"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0C08CA-6F11-4FAE-AFB0-667925208016}" type="doc">
      <dgm:prSet loTypeId="urn:microsoft.com/office/officeart/2008/layout/VerticalCurvedList" loCatId="list" qsTypeId="urn:microsoft.com/office/officeart/2005/8/quickstyle/simple2" qsCatId="simple" csTypeId="urn:microsoft.com/office/officeart/2005/8/colors/accent0_3" csCatId="mainScheme" phldr="1"/>
      <dgm:spPr/>
      <dgm:t>
        <a:bodyPr/>
        <a:lstStyle/>
        <a:p>
          <a:endParaRPr lang="el-GR"/>
        </a:p>
      </dgm:t>
    </dgm:pt>
    <dgm:pt modelId="{E9E9FAE1-A55C-4C57-94F8-8F751902471B}">
      <dgm:prSet phldrT="[Κείμενο]"/>
      <dgm:spPr/>
      <dgm:t>
        <a:bodyPr/>
        <a:lstStyle/>
        <a:p>
          <a:r>
            <a:rPr lang="el-GR" dirty="0"/>
            <a:t>Κατασταλτικός έλεγχος</a:t>
          </a:r>
        </a:p>
      </dgm:t>
    </dgm:pt>
    <dgm:pt modelId="{07DFF652-A38F-408B-8AF1-4C924A141DE2}" type="parTrans" cxnId="{9A861066-913F-49B2-A23A-82E9C39BA758}">
      <dgm:prSet/>
      <dgm:spPr/>
      <dgm:t>
        <a:bodyPr/>
        <a:lstStyle/>
        <a:p>
          <a:endParaRPr lang="el-GR"/>
        </a:p>
      </dgm:t>
    </dgm:pt>
    <dgm:pt modelId="{8031D2A4-8AA0-4D68-BF4A-79046A52262E}" type="sibTrans" cxnId="{9A861066-913F-49B2-A23A-82E9C39BA758}">
      <dgm:prSet/>
      <dgm:spPr/>
      <dgm:t>
        <a:bodyPr/>
        <a:lstStyle/>
        <a:p>
          <a:endParaRPr lang="el-GR"/>
        </a:p>
      </dgm:t>
    </dgm:pt>
    <dgm:pt modelId="{10AC7C94-4532-4EAF-8C44-3BBCA03AF538}">
      <dgm:prSet phldrT="[Κείμενο]"/>
      <dgm:spPr/>
      <dgm:t>
        <a:bodyPr/>
        <a:lstStyle/>
        <a:p>
          <a:r>
            <a:rPr lang="el-GR" dirty="0"/>
            <a:t>Προσυμβατικός έλεγχος</a:t>
          </a:r>
        </a:p>
      </dgm:t>
    </dgm:pt>
    <dgm:pt modelId="{DEEC360E-EDEE-44F4-A8B0-372E49352FF3}" type="parTrans" cxnId="{CDE0862F-0EAF-4DD0-AC9F-2E09C63ABB3C}">
      <dgm:prSet/>
      <dgm:spPr/>
      <dgm:t>
        <a:bodyPr/>
        <a:lstStyle/>
        <a:p>
          <a:endParaRPr lang="el-GR"/>
        </a:p>
      </dgm:t>
    </dgm:pt>
    <dgm:pt modelId="{98CFD221-88E7-4A1D-81F8-F239CAC3FAFE}" type="sibTrans" cxnId="{CDE0862F-0EAF-4DD0-AC9F-2E09C63ABB3C}">
      <dgm:prSet/>
      <dgm:spPr/>
      <dgm:t>
        <a:bodyPr/>
        <a:lstStyle/>
        <a:p>
          <a:endParaRPr lang="el-GR"/>
        </a:p>
      </dgm:t>
    </dgm:pt>
    <dgm:pt modelId="{8FB681D4-55CF-4D3D-B445-F16BCAADD08C}">
      <dgm:prSet phldrT="[Κείμενο]"/>
      <dgm:spPr/>
      <dgm:t>
        <a:bodyPr/>
        <a:lstStyle/>
        <a:p>
          <a:r>
            <a:rPr lang="el-GR" dirty="0"/>
            <a:t>Έλεγχος είσπραξης εσόδων</a:t>
          </a:r>
        </a:p>
      </dgm:t>
    </dgm:pt>
    <dgm:pt modelId="{CFCDDAC2-C482-4DB0-AC13-34518ABE6993}" type="parTrans" cxnId="{0B708095-523B-47CF-93F9-7EABAB8BE006}">
      <dgm:prSet/>
      <dgm:spPr/>
      <dgm:t>
        <a:bodyPr/>
        <a:lstStyle/>
        <a:p>
          <a:endParaRPr lang="el-GR"/>
        </a:p>
      </dgm:t>
    </dgm:pt>
    <dgm:pt modelId="{C348D368-5772-4E51-8F7E-C7419C4AB3FF}" type="sibTrans" cxnId="{0B708095-523B-47CF-93F9-7EABAB8BE006}">
      <dgm:prSet/>
      <dgm:spPr/>
      <dgm:t>
        <a:bodyPr/>
        <a:lstStyle/>
        <a:p>
          <a:endParaRPr lang="el-GR"/>
        </a:p>
      </dgm:t>
    </dgm:pt>
    <dgm:pt modelId="{EF597324-C5ED-4B65-820B-B48657CFA154}">
      <dgm:prSet phldrT="[Κείμενο]"/>
      <dgm:spPr/>
      <dgm:t>
        <a:bodyPr/>
        <a:lstStyle/>
        <a:p>
          <a:r>
            <a:rPr lang="el-GR" dirty="0"/>
            <a:t>Έλεγχοι αποτελεσματικότητας συστημάτων εσωτερικού ελέγχου</a:t>
          </a:r>
        </a:p>
      </dgm:t>
    </dgm:pt>
    <dgm:pt modelId="{B7C5D6AF-41E5-4BEE-8AF0-338C934B0FC4}" type="parTrans" cxnId="{5DA514D4-70E1-4A40-AAF8-048BC42524EF}">
      <dgm:prSet/>
      <dgm:spPr/>
      <dgm:t>
        <a:bodyPr/>
        <a:lstStyle/>
        <a:p>
          <a:endParaRPr lang="el-GR"/>
        </a:p>
      </dgm:t>
    </dgm:pt>
    <dgm:pt modelId="{71A9297E-9068-4A27-8CA7-DF3F641552A4}" type="sibTrans" cxnId="{5DA514D4-70E1-4A40-AAF8-048BC42524EF}">
      <dgm:prSet/>
      <dgm:spPr/>
      <dgm:t>
        <a:bodyPr/>
        <a:lstStyle/>
        <a:p>
          <a:endParaRPr lang="el-GR"/>
        </a:p>
      </dgm:t>
    </dgm:pt>
    <dgm:pt modelId="{BFD76288-8965-4BCE-BD3B-2137BB3C487E}">
      <dgm:prSet/>
      <dgm:spPr/>
      <dgm:t>
        <a:bodyPr/>
        <a:lstStyle/>
        <a:p>
          <a:r>
            <a:rPr lang="el-GR" dirty="0"/>
            <a:t>Έλεγχοι  επιδόσεων, </a:t>
          </a:r>
          <a:r>
            <a:rPr lang="el-GR" dirty="0" err="1"/>
            <a:t>στοχευμένοι</a:t>
          </a:r>
          <a:r>
            <a:rPr lang="el-GR" dirty="0"/>
            <a:t> έλεγχοι συμμόρφωσης, έλεγχοι εντοπισμού συστημικών παθογενειών </a:t>
          </a:r>
          <a:endParaRPr lang="en-GB" dirty="0"/>
        </a:p>
      </dgm:t>
    </dgm:pt>
    <dgm:pt modelId="{0B544727-E17D-47F4-849F-D4AFC013E05D}" type="parTrans" cxnId="{D0C84BDD-148A-4144-98EA-4C73E15C2CF6}">
      <dgm:prSet/>
      <dgm:spPr/>
      <dgm:t>
        <a:bodyPr/>
        <a:lstStyle/>
        <a:p>
          <a:endParaRPr lang="en-GB"/>
        </a:p>
      </dgm:t>
    </dgm:pt>
    <dgm:pt modelId="{940ED22B-D19D-4321-86F4-8CB5F88CF59F}" type="sibTrans" cxnId="{D0C84BDD-148A-4144-98EA-4C73E15C2CF6}">
      <dgm:prSet/>
      <dgm:spPr/>
      <dgm:t>
        <a:bodyPr/>
        <a:lstStyle/>
        <a:p>
          <a:endParaRPr lang="en-GB"/>
        </a:p>
      </dgm:t>
    </dgm:pt>
    <dgm:pt modelId="{1AD39F28-1A72-41C6-BF30-497D1395F386}" type="pres">
      <dgm:prSet presAssocID="{AE0C08CA-6F11-4FAE-AFB0-667925208016}" presName="Name0" presStyleCnt="0">
        <dgm:presLayoutVars>
          <dgm:chMax val="7"/>
          <dgm:chPref val="7"/>
          <dgm:dir/>
        </dgm:presLayoutVars>
      </dgm:prSet>
      <dgm:spPr/>
    </dgm:pt>
    <dgm:pt modelId="{88B07404-A8F3-496E-887E-022DEAF07B92}" type="pres">
      <dgm:prSet presAssocID="{AE0C08CA-6F11-4FAE-AFB0-667925208016}" presName="Name1" presStyleCnt="0"/>
      <dgm:spPr/>
    </dgm:pt>
    <dgm:pt modelId="{CCC6A6AF-DF4B-46FA-83EA-707ECF385A5C}" type="pres">
      <dgm:prSet presAssocID="{AE0C08CA-6F11-4FAE-AFB0-667925208016}" presName="cycle" presStyleCnt="0"/>
      <dgm:spPr/>
    </dgm:pt>
    <dgm:pt modelId="{F72EBF33-FDDF-48C1-86A6-C3AA26081252}" type="pres">
      <dgm:prSet presAssocID="{AE0C08CA-6F11-4FAE-AFB0-667925208016}" presName="srcNode" presStyleLbl="node1" presStyleIdx="0" presStyleCnt="5"/>
      <dgm:spPr/>
    </dgm:pt>
    <dgm:pt modelId="{32766B91-44C4-4604-8745-9D19CAC2F87E}" type="pres">
      <dgm:prSet presAssocID="{AE0C08CA-6F11-4FAE-AFB0-667925208016}" presName="conn" presStyleLbl="parChTrans1D2" presStyleIdx="0" presStyleCnt="1"/>
      <dgm:spPr/>
    </dgm:pt>
    <dgm:pt modelId="{20EFBEA4-6C8F-4F70-A9EF-818206204FF6}" type="pres">
      <dgm:prSet presAssocID="{AE0C08CA-6F11-4FAE-AFB0-667925208016}" presName="extraNode" presStyleLbl="node1" presStyleIdx="0" presStyleCnt="5"/>
      <dgm:spPr/>
    </dgm:pt>
    <dgm:pt modelId="{692046BA-678B-4E03-9909-EFD435C4853F}" type="pres">
      <dgm:prSet presAssocID="{AE0C08CA-6F11-4FAE-AFB0-667925208016}" presName="dstNode" presStyleLbl="node1" presStyleIdx="0" presStyleCnt="5"/>
      <dgm:spPr/>
    </dgm:pt>
    <dgm:pt modelId="{8D894DB8-4117-4E8A-9A58-130B7C48A480}" type="pres">
      <dgm:prSet presAssocID="{E9E9FAE1-A55C-4C57-94F8-8F751902471B}" presName="text_1" presStyleLbl="node1" presStyleIdx="0" presStyleCnt="5">
        <dgm:presLayoutVars>
          <dgm:bulletEnabled val="1"/>
        </dgm:presLayoutVars>
      </dgm:prSet>
      <dgm:spPr/>
    </dgm:pt>
    <dgm:pt modelId="{EA18B149-DBC6-4AB0-8A64-093198FAFB82}" type="pres">
      <dgm:prSet presAssocID="{E9E9FAE1-A55C-4C57-94F8-8F751902471B}" presName="accent_1" presStyleCnt="0"/>
      <dgm:spPr/>
    </dgm:pt>
    <dgm:pt modelId="{116B69E4-5FA1-4BB1-A6C1-0764D33FDBB6}" type="pres">
      <dgm:prSet presAssocID="{E9E9FAE1-A55C-4C57-94F8-8F751902471B}" presName="accentRepeatNode" presStyleLbl="solidFgAcc1" presStyleIdx="0" presStyleCnt="5"/>
      <dgm:spPr/>
    </dgm:pt>
    <dgm:pt modelId="{54D7948B-E016-40E6-A7E1-684FC0F17E7C}" type="pres">
      <dgm:prSet presAssocID="{10AC7C94-4532-4EAF-8C44-3BBCA03AF538}" presName="text_2" presStyleLbl="node1" presStyleIdx="1" presStyleCnt="5">
        <dgm:presLayoutVars>
          <dgm:bulletEnabled val="1"/>
        </dgm:presLayoutVars>
      </dgm:prSet>
      <dgm:spPr/>
    </dgm:pt>
    <dgm:pt modelId="{E34450A1-A1EB-4F3D-B5D8-0F70D2BDE1D7}" type="pres">
      <dgm:prSet presAssocID="{10AC7C94-4532-4EAF-8C44-3BBCA03AF538}" presName="accent_2" presStyleCnt="0"/>
      <dgm:spPr/>
    </dgm:pt>
    <dgm:pt modelId="{64749442-642F-49A6-B223-CB8B954575CB}" type="pres">
      <dgm:prSet presAssocID="{10AC7C94-4532-4EAF-8C44-3BBCA03AF538}" presName="accentRepeatNode" presStyleLbl="solidFgAcc1" presStyleIdx="1" presStyleCnt="5"/>
      <dgm:spPr/>
    </dgm:pt>
    <dgm:pt modelId="{7221C384-03BF-48E7-A32E-EA5820453FD4}" type="pres">
      <dgm:prSet presAssocID="{8FB681D4-55CF-4D3D-B445-F16BCAADD08C}" presName="text_3" presStyleLbl="node1" presStyleIdx="2" presStyleCnt="5">
        <dgm:presLayoutVars>
          <dgm:bulletEnabled val="1"/>
        </dgm:presLayoutVars>
      </dgm:prSet>
      <dgm:spPr/>
    </dgm:pt>
    <dgm:pt modelId="{5204658F-C546-40B8-B515-37A195584504}" type="pres">
      <dgm:prSet presAssocID="{8FB681D4-55CF-4D3D-B445-F16BCAADD08C}" presName="accent_3" presStyleCnt="0"/>
      <dgm:spPr/>
    </dgm:pt>
    <dgm:pt modelId="{C09595CD-DB90-4358-9CF0-2310D1FC8AA1}" type="pres">
      <dgm:prSet presAssocID="{8FB681D4-55CF-4D3D-B445-F16BCAADD08C}" presName="accentRepeatNode" presStyleLbl="solidFgAcc1" presStyleIdx="2" presStyleCnt="5"/>
      <dgm:spPr/>
    </dgm:pt>
    <dgm:pt modelId="{2DCC3C15-5E65-4AA3-82BA-74BEFA019578}" type="pres">
      <dgm:prSet presAssocID="{EF597324-C5ED-4B65-820B-B48657CFA154}" presName="text_4" presStyleLbl="node1" presStyleIdx="3" presStyleCnt="5">
        <dgm:presLayoutVars>
          <dgm:bulletEnabled val="1"/>
        </dgm:presLayoutVars>
      </dgm:prSet>
      <dgm:spPr/>
    </dgm:pt>
    <dgm:pt modelId="{1B518C92-484B-48A0-B158-FBC368AC88E3}" type="pres">
      <dgm:prSet presAssocID="{EF597324-C5ED-4B65-820B-B48657CFA154}" presName="accent_4" presStyleCnt="0"/>
      <dgm:spPr/>
    </dgm:pt>
    <dgm:pt modelId="{80C70731-7FAF-464B-88F6-79C788EDBC03}" type="pres">
      <dgm:prSet presAssocID="{EF597324-C5ED-4B65-820B-B48657CFA154}" presName="accentRepeatNode" presStyleLbl="solidFgAcc1" presStyleIdx="3" presStyleCnt="5"/>
      <dgm:spPr/>
    </dgm:pt>
    <dgm:pt modelId="{5AD0D6BA-1C2E-48C0-A7C1-2B6438820463}" type="pres">
      <dgm:prSet presAssocID="{BFD76288-8965-4BCE-BD3B-2137BB3C487E}" presName="text_5" presStyleLbl="node1" presStyleIdx="4" presStyleCnt="5">
        <dgm:presLayoutVars>
          <dgm:bulletEnabled val="1"/>
        </dgm:presLayoutVars>
      </dgm:prSet>
      <dgm:spPr/>
    </dgm:pt>
    <dgm:pt modelId="{5C7E8D24-8A79-4E11-89B1-742CF8BD6D7D}" type="pres">
      <dgm:prSet presAssocID="{BFD76288-8965-4BCE-BD3B-2137BB3C487E}" presName="accent_5" presStyleCnt="0"/>
      <dgm:spPr/>
    </dgm:pt>
    <dgm:pt modelId="{D3A8270D-8620-4C74-9668-14085D8F1D02}" type="pres">
      <dgm:prSet presAssocID="{BFD76288-8965-4BCE-BD3B-2137BB3C487E}" presName="accentRepeatNode" presStyleLbl="solidFgAcc1" presStyleIdx="4" presStyleCnt="5"/>
      <dgm:spPr/>
    </dgm:pt>
  </dgm:ptLst>
  <dgm:cxnLst>
    <dgm:cxn modelId="{CDE0862F-0EAF-4DD0-AC9F-2E09C63ABB3C}" srcId="{AE0C08CA-6F11-4FAE-AFB0-667925208016}" destId="{10AC7C94-4532-4EAF-8C44-3BBCA03AF538}" srcOrd="1" destOrd="0" parTransId="{DEEC360E-EDEE-44F4-A8B0-372E49352FF3}" sibTransId="{98CFD221-88E7-4A1D-81F8-F239CAC3FAFE}"/>
    <dgm:cxn modelId="{E3120D46-E8F5-48F7-AED0-9AF300BED3E8}" type="presOf" srcId="{8FB681D4-55CF-4D3D-B445-F16BCAADD08C}" destId="{7221C384-03BF-48E7-A32E-EA5820453FD4}" srcOrd="0" destOrd="0" presId="urn:microsoft.com/office/officeart/2008/layout/VerticalCurvedList"/>
    <dgm:cxn modelId="{9A861066-913F-49B2-A23A-82E9C39BA758}" srcId="{AE0C08CA-6F11-4FAE-AFB0-667925208016}" destId="{E9E9FAE1-A55C-4C57-94F8-8F751902471B}" srcOrd="0" destOrd="0" parTransId="{07DFF652-A38F-408B-8AF1-4C924A141DE2}" sibTransId="{8031D2A4-8AA0-4D68-BF4A-79046A52262E}"/>
    <dgm:cxn modelId="{68B4AF55-B3B1-4E36-9D76-5CEE2E234B9B}" type="presOf" srcId="{8031D2A4-8AA0-4D68-BF4A-79046A52262E}" destId="{32766B91-44C4-4604-8745-9D19CAC2F87E}" srcOrd="0" destOrd="0" presId="urn:microsoft.com/office/officeart/2008/layout/VerticalCurvedList"/>
    <dgm:cxn modelId="{15163786-B62A-4A3A-984C-6CE23CE90948}" type="presOf" srcId="{EF597324-C5ED-4B65-820B-B48657CFA154}" destId="{2DCC3C15-5E65-4AA3-82BA-74BEFA019578}" srcOrd="0" destOrd="0" presId="urn:microsoft.com/office/officeart/2008/layout/VerticalCurvedList"/>
    <dgm:cxn modelId="{0B708095-523B-47CF-93F9-7EABAB8BE006}" srcId="{AE0C08CA-6F11-4FAE-AFB0-667925208016}" destId="{8FB681D4-55CF-4D3D-B445-F16BCAADD08C}" srcOrd="2" destOrd="0" parTransId="{CFCDDAC2-C482-4DB0-AC13-34518ABE6993}" sibTransId="{C348D368-5772-4E51-8F7E-C7419C4AB3FF}"/>
    <dgm:cxn modelId="{D6BB43A0-2407-49B8-92D6-D2580223CDD1}" type="presOf" srcId="{E9E9FAE1-A55C-4C57-94F8-8F751902471B}" destId="{8D894DB8-4117-4E8A-9A58-130B7C48A480}" srcOrd="0" destOrd="0" presId="urn:microsoft.com/office/officeart/2008/layout/VerticalCurvedList"/>
    <dgm:cxn modelId="{3C2334BF-F207-43FF-A61E-42E3ECB96C0A}" type="presOf" srcId="{BFD76288-8965-4BCE-BD3B-2137BB3C487E}" destId="{5AD0D6BA-1C2E-48C0-A7C1-2B6438820463}" srcOrd="0" destOrd="0" presId="urn:microsoft.com/office/officeart/2008/layout/VerticalCurvedList"/>
    <dgm:cxn modelId="{C2CBF1C6-13CE-4346-AB71-E57B5ED616D0}" type="presOf" srcId="{10AC7C94-4532-4EAF-8C44-3BBCA03AF538}" destId="{54D7948B-E016-40E6-A7E1-684FC0F17E7C}" srcOrd="0" destOrd="0" presId="urn:microsoft.com/office/officeart/2008/layout/VerticalCurvedList"/>
    <dgm:cxn modelId="{5DA514D4-70E1-4A40-AAF8-048BC42524EF}" srcId="{AE0C08CA-6F11-4FAE-AFB0-667925208016}" destId="{EF597324-C5ED-4B65-820B-B48657CFA154}" srcOrd="3" destOrd="0" parTransId="{B7C5D6AF-41E5-4BEE-8AF0-338C934B0FC4}" sibTransId="{71A9297E-9068-4A27-8CA7-DF3F641552A4}"/>
    <dgm:cxn modelId="{D0C84BDD-148A-4144-98EA-4C73E15C2CF6}" srcId="{AE0C08CA-6F11-4FAE-AFB0-667925208016}" destId="{BFD76288-8965-4BCE-BD3B-2137BB3C487E}" srcOrd="4" destOrd="0" parTransId="{0B544727-E17D-47F4-849F-D4AFC013E05D}" sibTransId="{940ED22B-D19D-4321-86F4-8CB5F88CF59F}"/>
    <dgm:cxn modelId="{029430E0-B569-478A-AB5A-47D0DF526240}" type="presOf" srcId="{AE0C08CA-6F11-4FAE-AFB0-667925208016}" destId="{1AD39F28-1A72-41C6-BF30-497D1395F386}" srcOrd="0" destOrd="0" presId="urn:microsoft.com/office/officeart/2008/layout/VerticalCurvedList"/>
    <dgm:cxn modelId="{C7830433-5E66-43D2-81A4-ADE2F9771707}" type="presParOf" srcId="{1AD39F28-1A72-41C6-BF30-497D1395F386}" destId="{88B07404-A8F3-496E-887E-022DEAF07B92}" srcOrd="0" destOrd="0" presId="urn:microsoft.com/office/officeart/2008/layout/VerticalCurvedList"/>
    <dgm:cxn modelId="{94C50659-D864-4F4E-8153-E83C4875BC2E}" type="presParOf" srcId="{88B07404-A8F3-496E-887E-022DEAF07B92}" destId="{CCC6A6AF-DF4B-46FA-83EA-707ECF385A5C}" srcOrd="0" destOrd="0" presId="urn:microsoft.com/office/officeart/2008/layout/VerticalCurvedList"/>
    <dgm:cxn modelId="{7AC19D1C-D20D-4FAC-A359-E28F741CC468}" type="presParOf" srcId="{CCC6A6AF-DF4B-46FA-83EA-707ECF385A5C}" destId="{F72EBF33-FDDF-48C1-86A6-C3AA26081252}" srcOrd="0" destOrd="0" presId="urn:microsoft.com/office/officeart/2008/layout/VerticalCurvedList"/>
    <dgm:cxn modelId="{2292B178-49AD-463C-AC18-33D8E1144C23}" type="presParOf" srcId="{CCC6A6AF-DF4B-46FA-83EA-707ECF385A5C}" destId="{32766B91-44C4-4604-8745-9D19CAC2F87E}" srcOrd="1" destOrd="0" presId="urn:microsoft.com/office/officeart/2008/layout/VerticalCurvedList"/>
    <dgm:cxn modelId="{45814024-A1B5-4C4C-83C6-995747014120}" type="presParOf" srcId="{CCC6A6AF-DF4B-46FA-83EA-707ECF385A5C}" destId="{20EFBEA4-6C8F-4F70-A9EF-818206204FF6}" srcOrd="2" destOrd="0" presId="urn:microsoft.com/office/officeart/2008/layout/VerticalCurvedList"/>
    <dgm:cxn modelId="{218F37B4-778E-45D5-B1F8-A41E36ACF680}" type="presParOf" srcId="{CCC6A6AF-DF4B-46FA-83EA-707ECF385A5C}" destId="{692046BA-678B-4E03-9909-EFD435C4853F}" srcOrd="3" destOrd="0" presId="urn:microsoft.com/office/officeart/2008/layout/VerticalCurvedList"/>
    <dgm:cxn modelId="{014B0EE7-9E1A-48BE-8916-3F6D9BE885E7}" type="presParOf" srcId="{88B07404-A8F3-496E-887E-022DEAF07B92}" destId="{8D894DB8-4117-4E8A-9A58-130B7C48A480}" srcOrd="1" destOrd="0" presId="urn:microsoft.com/office/officeart/2008/layout/VerticalCurvedList"/>
    <dgm:cxn modelId="{5B4D6854-5977-4C7B-94B2-3BAD67D4667B}" type="presParOf" srcId="{88B07404-A8F3-496E-887E-022DEAF07B92}" destId="{EA18B149-DBC6-4AB0-8A64-093198FAFB82}" srcOrd="2" destOrd="0" presId="urn:microsoft.com/office/officeart/2008/layout/VerticalCurvedList"/>
    <dgm:cxn modelId="{93924130-9AEB-4E28-B168-5502F7528AD1}" type="presParOf" srcId="{EA18B149-DBC6-4AB0-8A64-093198FAFB82}" destId="{116B69E4-5FA1-4BB1-A6C1-0764D33FDBB6}" srcOrd="0" destOrd="0" presId="urn:microsoft.com/office/officeart/2008/layout/VerticalCurvedList"/>
    <dgm:cxn modelId="{DC1CDDB3-7A63-4371-9910-8604C33C428B}" type="presParOf" srcId="{88B07404-A8F3-496E-887E-022DEAF07B92}" destId="{54D7948B-E016-40E6-A7E1-684FC0F17E7C}" srcOrd="3" destOrd="0" presId="urn:microsoft.com/office/officeart/2008/layout/VerticalCurvedList"/>
    <dgm:cxn modelId="{63650A9E-12EB-4B34-BDB3-706996E3CD87}" type="presParOf" srcId="{88B07404-A8F3-496E-887E-022DEAF07B92}" destId="{E34450A1-A1EB-4F3D-B5D8-0F70D2BDE1D7}" srcOrd="4" destOrd="0" presId="urn:microsoft.com/office/officeart/2008/layout/VerticalCurvedList"/>
    <dgm:cxn modelId="{4B6A571C-CA17-4E95-9C17-196422581FCE}" type="presParOf" srcId="{E34450A1-A1EB-4F3D-B5D8-0F70D2BDE1D7}" destId="{64749442-642F-49A6-B223-CB8B954575CB}" srcOrd="0" destOrd="0" presId="urn:microsoft.com/office/officeart/2008/layout/VerticalCurvedList"/>
    <dgm:cxn modelId="{9768A323-322B-433E-BE66-048F849FE28B}" type="presParOf" srcId="{88B07404-A8F3-496E-887E-022DEAF07B92}" destId="{7221C384-03BF-48E7-A32E-EA5820453FD4}" srcOrd="5" destOrd="0" presId="urn:microsoft.com/office/officeart/2008/layout/VerticalCurvedList"/>
    <dgm:cxn modelId="{AFC29396-756C-4D62-A8B3-03AE828BEE36}" type="presParOf" srcId="{88B07404-A8F3-496E-887E-022DEAF07B92}" destId="{5204658F-C546-40B8-B515-37A195584504}" srcOrd="6" destOrd="0" presId="urn:microsoft.com/office/officeart/2008/layout/VerticalCurvedList"/>
    <dgm:cxn modelId="{8615892D-1CFF-4914-BC8F-4967656C7D0F}" type="presParOf" srcId="{5204658F-C546-40B8-B515-37A195584504}" destId="{C09595CD-DB90-4358-9CF0-2310D1FC8AA1}" srcOrd="0" destOrd="0" presId="urn:microsoft.com/office/officeart/2008/layout/VerticalCurvedList"/>
    <dgm:cxn modelId="{FFBA08B4-032C-4A20-8E6A-6B823C046A2D}" type="presParOf" srcId="{88B07404-A8F3-496E-887E-022DEAF07B92}" destId="{2DCC3C15-5E65-4AA3-82BA-74BEFA019578}" srcOrd="7" destOrd="0" presId="urn:microsoft.com/office/officeart/2008/layout/VerticalCurvedList"/>
    <dgm:cxn modelId="{DF0FAA76-6CAD-47F4-9A6F-BEF40A4E1303}" type="presParOf" srcId="{88B07404-A8F3-496E-887E-022DEAF07B92}" destId="{1B518C92-484B-48A0-B158-FBC368AC88E3}" srcOrd="8" destOrd="0" presId="urn:microsoft.com/office/officeart/2008/layout/VerticalCurvedList"/>
    <dgm:cxn modelId="{E37CC7B0-A7DE-4992-A1AE-E8BC0818CA01}" type="presParOf" srcId="{1B518C92-484B-48A0-B158-FBC368AC88E3}" destId="{80C70731-7FAF-464B-88F6-79C788EDBC03}" srcOrd="0" destOrd="0" presId="urn:microsoft.com/office/officeart/2008/layout/VerticalCurvedList"/>
    <dgm:cxn modelId="{01FC438D-0299-4AC7-AD84-68163C5FB576}" type="presParOf" srcId="{88B07404-A8F3-496E-887E-022DEAF07B92}" destId="{5AD0D6BA-1C2E-48C0-A7C1-2B6438820463}" srcOrd="9" destOrd="0" presId="urn:microsoft.com/office/officeart/2008/layout/VerticalCurvedList"/>
    <dgm:cxn modelId="{13982C9F-F861-4D97-B5A8-A9AD52A35E58}" type="presParOf" srcId="{88B07404-A8F3-496E-887E-022DEAF07B92}" destId="{5C7E8D24-8A79-4E11-89B1-742CF8BD6D7D}" srcOrd="10" destOrd="0" presId="urn:microsoft.com/office/officeart/2008/layout/VerticalCurvedList"/>
    <dgm:cxn modelId="{5C0794CC-71A2-4CAE-9BAA-448331898211}" type="presParOf" srcId="{5C7E8D24-8A79-4E11-89B1-742CF8BD6D7D}" destId="{D3A8270D-8620-4C74-9668-14085D8F1D02}"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683E608F-F844-42F2-BFE3-5E5627145946}"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l-GR"/>
        </a:p>
      </dgm:t>
    </dgm:pt>
    <dgm:pt modelId="{A96B4DF0-E954-4ADA-A176-B77C786C88C7}">
      <dgm:prSet/>
      <dgm:spPr>
        <a:solidFill>
          <a:schemeClr val="accent1">
            <a:lumMod val="75000"/>
          </a:schemeClr>
        </a:solidFill>
      </dgm:spPr>
      <dgm:t>
        <a:bodyPr/>
        <a:lstStyle/>
        <a:p>
          <a:pPr rtl="0"/>
          <a:r>
            <a:rPr lang="el-GR" b="1" dirty="0"/>
            <a:t>Έλεγχος οικονομικών καταστάσεων</a:t>
          </a:r>
          <a:endParaRPr lang="el-GR" dirty="0"/>
        </a:p>
      </dgm:t>
    </dgm:pt>
    <dgm:pt modelId="{37B53B3B-F109-4E7D-B0AD-76DFEA812BE7}" type="parTrans" cxnId="{69CCF9D3-6A85-4056-A695-407BC872023E}">
      <dgm:prSet/>
      <dgm:spPr/>
      <dgm:t>
        <a:bodyPr/>
        <a:lstStyle/>
        <a:p>
          <a:endParaRPr lang="el-GR"/>
        </a:p>
      </dgm:t>
    </dgm:pt>
    <dgm:pt modelId="{7F7A3C9F-F4B1-44CE-B6DE-C3A05D89E2C7}" type="sibTrans" cxnId="{69CCF9D3-6A85-4056-A695-407BC872023E}">
      <dgm:prSet/>
      <dgm:spPr/>
      <dgm:t>
        <a:bodyPr/>
        <a:lstStyle/>
        <a:p>
          <a:endParaRPr lang="el-GR"/>
        </a:p>
      </dgm:t>
    </dgm:pt>
    <dgm:pt modelId="{377AB445-AD30-42FF-8DCF-F9E518A33864}">
      <dgm:prSet/>
      <dgm:spPr>
        <a:solidFill>
          <a:schemeClr val="accent1">
            <a:lumMod val="75000"/>
          </a:schemeClr>
        </a:solidFill>
      </dgm:spPr>
      <dgm:t>
        <a:bodyPr/>
        <a:lstStyle/>
        <a:p>
          <a:pPr rtl="0"/>
          <a:r>
            <a:rPr lang="el-GR" b="1" dirty="0"/>
            <a:t>Μονάδα Εσωτερικού Ελέγχου</a:t>
          </a:r>
        </a:p>
      </dgm:t>
    </dgm:pt>
    <dgm:pt modelId="{CCD72060-E0D2-4AFB-98CF-FA9DC7C13486}" type="parTrans" cxnId="{51611879-5AA8-4C54-85AF-9F021AB5F1F6}">
      <dgm:prSet/>
      <dgm:spPr/>
      <dgm:t>
        <a:bodyPr/>
        <a:lstStyle/>
        <a:p>
          <a:endParaRPr lang="el-GR"/>
        </a:p>
      </dgm:t>
    </dgm:pt>
    <dgm:pt modelId="{5F39CE8C-2098-4612-96BB-9FC8F2F2E7C2}" type="sibTrans" cxnId="{51611879-5AA8-4C54-85AF-9F021AB5F1F6}">
      <dgm:prSet/>
      <dgm:spPr/>
      <dgm:t>
        <a:bodyPr/>
        <a:lstStyle/>
        <a:p>
          <a:endParaRPr lang="el-GR"/>
        </a:p>
      </dgm:t>
    </dgm:pt>
    <dgm:pt modelId="{8FAEC230-D1F0-4DC9-876B-199990FB7634}">
      <dgm:prSet/>
      <dgm:spPr/>
      <dgm:t>
        <a:bodyPr/>
        <a:lstStyle/>
        <a:p>
          <a:pPr rtl="0"/>
          <a:r>
            <a:rPr lang="el-GR" dirty="0"/>
            <a:t>Έλεγχοι συμμόρφωσης με νομοθετικό πλαίσιο</a:t>
          </a:r>
        </a:p>
      </dgm:t>
    </dgm:pt>
    <dgm:pt modelId="{480331B8-26D2-43FC-91C2-94F7AACDF7A7}" type="parTrans" cxnId="{AF4B74B1-D68E-4D28-886A-A9A0D9503371}">
      <dgm:prSet/>
      <dgm:spPr/>
      <dgm:t>
        <a:bodyPr/>
        <a:lstStyle/>
        <a:p>
          <a:endParaRPr lang="el-GR"/>
        </a:p>
      </dgm:t>
    </dgm:pt>
    <dgm:pt modelId="{37A7ABF0-8378-43AC-BACD-DBE58F564487}" type="sibTrans" cxnId="{AF4B74B1-D68E-4D28-886A-A9A0D9503371}">
      <dgm:prSet/>
      <dgm:spPr/>
      <dgm:t>
        <a:bodyPr/>
        <a:lstStyle/>
        <a:p>
          <a:endParaRPr lang="el-GR"/>
        </a:p>
      </dgm:t>
    </dgm:pt>
    <dgm:pt modelId="{FBB6A024-0044-4A21-A646-3644790BF2E5}">
      <dgm:prSet/>
      <dgm:spPr/>
      <dgm:t>
        <a:bodyPr/>
        <a:lstStyle/>
        <a:p>
          <a:r>
            <a:rPr lang="el-GR" dirty="0"/>
            <a:t>Για ΟΤΑ που εφαρμόζουν το κλαδικό λογιστικό σχέδιο</a:t>
          </a:r>
        </a:p>
      </dgm:t>
    </dgm:pt>
    <dgm:pt modelId="{7AA6D83B-964F-4E39-A72B-FC3F91879273}" type="parTrans" cxnId="{FF4ED388-CC1E-4B09-9BE4-2F766C26EAE7}">
      <dgm:prSet/>
      <dgm:spPr/>
      <dgm:t>
        <a:bodyPr/>
        <a:lstStyle/>
        <a:p>
          <a:endParaRPr lang="el-GR"/>
        </a:p>
      </dgm:t>
    </dgm:pt>
    <dgm:pt modelId="{C390DC1A-7B61-46D8-BDE5-A5A3CF116A98}" type="sibTrans" cxnId="{FF4ED388-CC1E-4B09-9BE4-2F766C26EAE7}">
      <dgm:prSet/>
      <dgm:spPr/>
      <dgm:t>
        <a:bodyPr/>
        <a:lstStyle/>
        <a:p>
          <a:endParaRPr lang="el-GR"/>
        </a:p>
      </dgm:t>
    </dgm:pt>
    <dgm:pt modelId="{5252BD49-A200-47E0-BFDD-51F3CB8AD99E}">
      <dgm:prSet/>
      <dgm:spPr/>
      <dgm:t>
        <a:bodyPr/>
        <a:lstStyle/>
        <a:p>
          <a:r>
            <a:rPr lang="el-GR" dirty="0"/>
            <a:t>Ετήσιος έλεγχος των οικονομικών καταστάσεων από Ορκωτό Ελεγκτή Λογιστή </a:t>
          </a:r>
        </a:p>
      </dgm:t>
    </dgm:pt>
    <dgm:pt modelId="{884846AD-CBB9-4809-B70B-57912FBF752C}" type="parTrans" cxnId="{65D0695E-A447-43DD-8999-BA3746F0C79B}">
      <dgm:prSet/>
      <dgm:spPr/>
      <dgm:t>
        <a:bodyPr/>
        <a:lstStyle/>
        <a:p>
          <a:endParaRPr lang="el-GR"/>
        </a:p>
      </dgm:t>
    </dgm:pt>
    <dgm:pt modelId="{11A6247C-9DC8-48F2-B85B-5330A1F9E9FC}" type="sibTrans" cxnId="{65D0695E-A447-43DD-8999-BA3746F0C79B}">
      <dgm:prSet/>
      <dgm:spPr/>
      <dgm:t>
        <a:bodyPr/>
        <a:lstStyle/>
        <a:p>
          <a:endParaRPr lang="el-GR"/>
        </a:p>
      </dgm:t>
    </dgm:pt>
    <dgm:pt modelId="{E07C53B1-296A-4CD8-B9AB-D37C9055670B}">
      <dgm:prSet/>
      <dgm:spPr/>
      <dgm:t>
        <a:bodyPr/>
        <a:lstStyle/>
        <a:p>
          <a:r>
            <a:rPr lang="el-GR" dirty="0"/>
            <a:t>Έλεγχος τήρησης των ελεγκτικών προτύπων και της κείμενης νομοθεσίας</a:t>
          </a:r>
        </a:p>
      </dgm:t>
    </dgm:pt>
    <dgm:pt modelId="{5F9FD204-13C7-4AA3-8B15-FB1596C8C381}" type="parTrans" cxnId="{D411046D-537B-4978-B45D-42862EFC3A48}">
      <dgm:prSet/>
      <dgm:spPr/>
      <dgm:t>
        <a:bodyPr/>
        <a:lstStyle/>
        <a:p>
          <a:endParaRPr lang="el-GR"/>
        </a:p>
      </dgm:t>
    </dgm:pt>
    <dgm:pt modelId="{B76ECDAE-EC51-4D72-8269-EEC2CAE10E47}" type="sibTrans" cxnId="{D411046D-537B-4978-B45D-42862EFC3A48}">
      <dgm:prSet/>
      <dgm:spPr/>
      <dgm:t>
        <a:bodyPr/>
        <a:lstStyle/>
        <a:p>
          <a:endParaRPr lang="el-GR"/>
        </a:p>
      </dgm:t>
    </dgm:pt>
    <dgm:pt modelId="{05F15531-A040-4317-96B4-E87E81B3679B}">
      <dgm:prSet/>
      <dgm:spPr/>
      <dgm:t>
        <a:bodyPr/>
        <a:lstStyle/>
        <a:p>
          <a:r>
            <a:rPr lang="el-GR" dirty="0"/>
            <a:t>Έλεγχοι αξιοπιστίας οικονομικών και λογιστικών στοιχείων</a:t>
          </a:r>
        </a:p>
      </dgm:t>
    </dgm:pt>
    <dgm:pt modelId="{0754C635-2C70-482B-8715-2A33486DF08F}" type="parTrans" cxnId="{B3EFF169-4220-4469-A9E5-7FC0D62DEE85}">
      <dgm:prSet/>
      <dgm:spPr/>
      <dgm:t>
        <a:bodyPr/>
        <a:lstStyle/>
        <a:p>
          <a:endParaRPr lang="el-GR"/>
        </a:p>
      </dgm:t>
    </dgm:pt>
    <dgm:pt modelId="{D5BA4520-AB6E-47C7-B23B-D4C18CBE7F11}" type="sibTrans" cxnId="{B3EFF169-4220-4469-A9E5-7FC0D62DEE85}">
      <dgm:prSet/>
      <dgm:spPr/>
      <dgm:t>
        <a:bodyPr/>
        <a:lstStyle/>
        <a:p>
          <a:endParaRPr lang="el-GR"/>
        </a:p>
      </dgm:t>
    </dgm:pt>
    <dgm:pt modelId="{3417553C-1254-423C-B673-5CBEEBA2F10C}">
      <dgm:prSet/>
      <dgm:spPr/>
      <dgm:t>
        <a:bodyPr/>
        <a:lstStyle/>
        <a:p>
          <a:r>
            <a:rPr lang="el-GR" dirty="0"/>
            <a:t>Έλεγχοι απόδοσης </a:t>
          </a:r>
        </a:p>
      </dgm:t>
    </dgm:pt>
    <dgm:pt modelId="{95BFB262-4D4C-40F3-A2C5-7FF6ADF51032}" type="parTrans" cxnId="{22C97965-B3E0-4F75-8191-B98FC945AD17}">
      <dgm:prSet/>
      <dgm:spPr/>
      <dgm:t>
        <a:bodyPr/>
        <a:lstStyle/>
        <a:p>
          <a:endParaRPr lang="el-GR"/>
        </a:p>
      </dgm:t>
    </dgm:pt>
    <dgm:pt modelId="{93B89B9D-1088-487C-A485-BA040BB55C36}" type="sibTrans" cxnId="{22C97965-B3E0-4F75-8191-B98FC945AD17}">
      <dgm:prSet/>
      <dgm:spPr/>
      <dgm:t>
        <a:bodyPr/>
        <a:lstStyle/>
        <a:p>
          <a:endParaRPr lang="el-GR"/>
        </a:p>
      </dgm:t>
    </dgm:pt>
    <dgm:pt modelId="{BE15496B-E6F5-48AB-8137-ED7EF2615CE1}" type="pres">
      <dgm:prSet presAssocID="{683E608F-F844-42F2-BFE3-5E5627145946}" presName="diagram" presStyleCnt="0">
        <dgm:presLayoutVars>
          <dgm:chPref val="1"/>
          <dgm:dir/>
          <dgm:animOne val="branch"/>
          <dgm:animLvl val="lvl"/>
          <dgm:resizeHandles/>
        </dgm:presLayoutVars>
      </dgm:prSet>
      <dgm:spPr/>
    </dgm:pt>
    <dgm:pt modelId="{12802C57-EBA1-4D99-83BE-55E4D7978868}" type="pres">
      <dgm:prSet presAssocID="{A96B4DF0-E954-4ADA-A176-B77C786C88C7}" presName="root" presStyleCnt="0"/>
      <dgm:spPr/>
    </dgm:pt>
    <dgm:pt modelId="{B25A89F7-61E3-4778-81B4-9A5F04C6F0A0}" type="pres">
      <dgm:prSet presAssocID="{A96B4DF0-E954-4ADA-A176-B77C786C88C7}" presName="rootComposite" presStyleCnt="0"/>
      <dgm:spPr/>
    </dgm:pt>
    <dgm:pt modelId="{FAE4F5EC-A650-4389-8960-0F1A3DBFE9BE}" type="pres">
      <dgm:prSet presAssocID="{A96B4DF0-E954-4ADA-A176-B77C786C88C7}" presName="rootText" presStyleLbl="node1" presStyleIdx="0" presStyleCnt="2" custScaleX="133046" custLinFactNeighborX="-59300" custLinFactNeighborY="8390"/>
      <dgm:spPr/>
    </dgm:pt>
    <dgm:pt modelId="{FDB49FD8-05CB-47EB-A7F3-58425A65AB01}" type="pres">
      <dgm:prSet presAssocID="{A96B4DF0-E954-4ADA-A176-B77C786C88C7}" presName="rootConnector" presStyleLbl="node1" presStyleIdx="0" presStyleCnt="2"/>
      <dgm:spPr/>
    </dgm:pt>
    <dgm:pt modelId="{2B376306-A4CE-4B42-9D8A-C58113213C32}" type="pres">
      <dgm:prSet presAssocID="{A96B4DF0-E954-4ADA-A176-B77C786C88C7}" presName="childShape" presStyleCnt="0"/>
      <dgm:spPr/>
    </dgm:pt>
    <dgm:pt modelId="{E8963BC6-0FCE-48FB-B8FE-320A1A471DEB}" type="pres">
      <dgm:prSet presAssocID="{7AA6D83B-964F-4E39-A72B-FC3F91879273}" presName="Name13" presStyleLbl="parChTrans1D2" presStyleIdx="0" presStyleCnt="6"/>
      <dgm:spPr/>
    </dgm:pt>
    <dgm:pt modelId="{B89E0C01-59CC-461F-AA9A-C0CCD61534FB}" type="pres">
      <dgm:prSet presAssocID="{FBB6A024-0044-4A21-A646-3644790BF2E5}" presName="childText" presStyleLbl="bgAcc1" presStyleIdx="0" presStyleCnt="6" custScaleX="152037" custLinFactNeighborX="-44484" custLinFactNeighborY="-815">
        <dgm:presLayoutVars>
          <dgm:bulletEnabled val="1"/>
        </dgm:presLayoutVars>
      </dgm:prSet>
      <dgm:spPr/>
    </dgm:pt>
    <dgm:pt modelId="{4AB00C11-7948-411B-B2E8-9797CD14261A}" type="pres">
      <dgm:prSet presAssocID="{884846AD-CBB9-4809-B70B-57912FBF752C}" presName="Name13" presStyleLbl="parChTrans1D2" presStyleIdx="1" presStyleCnt="6"/>
      <dgm:spPr/>
    </dgm:pt>
    <dgm:pt modelId="{332ED977-9C39-4751-9FD4-59BE1B714A3F}" type="pres">
      <dgm:prSet presAssocID="{5252BD49-A200-47E0-BFDD-51F3CB8AD99E}" presName="childText" presStyleLbl="bgAcc1" presStyleIdx="1" presStyleCnt="6" custScaleX="149149" custLinFactNeighborX="-44484" custLinFactNeighborY="-1534">
        <dgm:presLayoutVars>
          <dgm:bulletEnabled val="1"/>
        </dgm:presLayoutVars>
      </dgm:prSet>
      <dgm:spPr/>
    </dgm:pt>
    <dgm:pt modelId="{5D7F9E3D-AFDD-45B4-80F5-436E80E12833}" type="pres">
      <dgm:prSet presAssocID="{5F9FD204-13C7-4AA3-8B15-FB1596C8C381}" presName="Name13" presStyleLbl="parChTrans1D2" presStyleIdx="2" presStyleCnt="6"/>
      <dgm:spPr/>
    </dgm:pt>
    <dgm:pt modelId="{29ADE33C-825F-453A-8939-3F0C7E02AEC8}" type="pres">
      <dgm:prSet presAssocID="{E07C53B1-296A-4CD8-B9AB-D37C9055670B}" presName="childText" presStyleLbl="bgAcc1" presStyleIdx="2" presStyleCnt="6" custScaleX="149149" custLinFactNeighborX="-44484" custLinFactNeighborY="-2253">
        <dgm:presLayoutVars>
          <dgm:bulletEnabled val="1"/>
        </dgm:presLayoutVars>
      </dgm:prSet>
      <dgm:spPr/>
    </dgm:pt>
    <dgm:pt modelId="{0BA28058-1B37-40A9-B8A1-DFD7BB9DEC85}" type="pres">
      <dgm:prSet presAssocID="{377AB445-AD30-42FF-8DCF-F9E518A33864}" presName="root" presStyleCnt="0"/>
      <dgm:spPr/>
    </dgm:pt>
    <dgm:pt modelId="{24615B8A-07CE-4438-BEB9-448CBFD18B3C}" type="pres">
      <dgm:prSet presAssocID="{377AB445-AD30-42FF-8DCF-F9E518A33864}" presName="rootComposite" presStyleCnt="0"/>
      <dgm:spPr/>
    </dgm:pt>
    <dgm:pt modelId="{CC770386-CBA4-4ADD-8641-DD702596F25D}" type="pres">
      <dgm:prSet presAssocID="{377AB445-AD30-42FF-8DCF-F9E518A33864}" presName="rootText" presStyleLbl="node1" presStyleIdx="1" presStyleCnt="2" custScaleX="120061" custLinFactNeighborX="728" custLinFactNeighborY="8390"/>
      <dgm:spPr/>
    </dgm:pt>
    <dgm:pt modelId="{59DB5F3C-983F-4EA7-95C0-000EA9941ACD}" type="pres">
      <dgm:prSet presAssocID="{377AB445-AD30-42FF-8DCF-F9E518A33864}" presName="rootConnector" presStyleLbl="node1" presStyleIdx="1" presStyleCnt="2"/>
      <dgm:spPr/>
    </dgm:pt>
    <dgm:pt modelId="{33F11FE9-4539-434E-AC31-B6C2AB8A43DC}" type="pres">
      <dgm:prSet presAssocID="{377AB445-AD30-42FF-8DCF-F9E518A33864}" presName="childShape" presStyleCnt="0"/>
      <dgm:spPr/>
    </dgm:pt>
    <dgm:pt modelId="{9E13A826-7207-4F2F-A4EB-D7A6AD15F805}" type="pres">
      <dgm:prSet presAssocID="{480331B8-26D2-43FC-91C2-94F7AACDF7A7}" presName="Name13" presStyleLbl="parChTrans1D2" presStyleIdx="3" presStyleCnt="6"/>
      <dgm:spPr/>
    </dgm:pt>
    <dgm:pt modelId="{29D0547A-CDF9-4A7C-A015-8B4DA205E8D6}" type="pres">
      <dgm:prSet presAssocID="{8FAEC230-D1F0-4DC9-876B-199990FB7634}" presName="childText" presStyleLbl="bgAcc1" presStyleIdx="3" presStyleCnt="6" custScaleX="152490">
        <dgm:presLayoutVars>
          <dgm:bulletEnabled val="1"/>
        </dgm:presLayoutVars>
      </dgm:prSet>
      <dgm:spPr/>
    </dgm:pt>
    <dgm:pt modelId="{97A469F5-9536-43B7-BC0F-F3FD30366CAE}" type="pres">
      <dgm:prSet presAssocID="{0754C635-2C70-482B-8715-2A33486DF08F}" presName="Name13" presStyleLbl="parChTrans1D2" presStyleIdx="4" presStyleCnt="6"/>
      <dgm:spPr/>
    </dgm:pt>
    <dgm:pt modelId="{1564CED9-59CD-447E-B4B8-A52F646607BC}" type="pres">
      <dgm:prSet presAssocID="{05F15531-A040-4317-96B4-E87E81B3679B}" presName="childText" presStyleLbl="bgAcc1" presStyleIdx="4" presStyleCnt="6" custScaleX="154830">
        <dgm:presLayoutVars>
          <dgm:bulletEnabled val="1"/>
        </dgm:presLayoutVars>
      </dgm:prSet>
      <dgm:spPr/>
    </dgm:pt>
    <dgm:pt modelId="{F5DBC4A9-91B9-4B9D-832E-F19B5139832B}" type="pres">
      <dgm:prSet presAssocID="{95BFB262-4D4C-40F3-A2C5-7FF6ADF51032}" presName="Name13" presStyleLbl="parChTrans1D2" presStyleIdx="5" presStyleCnt="6"/>
      <dgm:spPr/>
    </dgm:pt>
    <dgm:pt modelId="{0DD813B1-81A1-450D-AAF4-DA521951328B}" type="pres">
      <dgm:prSet presAssocID="{3417553C-1254-423C-B673-5CBEEBA2F10C}" presName="childText" presStyleLbl="bgAcc1" presStyleIdx="5" presStyleCnt="6" custScaleX="152491">
        <dgm:presLayoutVars>
          <dgm:bulletEnabled val="1"/>
        </dgm:presLayoutVars>
      </dgm:prSet>
      <dgm:spPr/>
    </dgm:pt>
  </dgm:ptLst>
  <dgm:cxnLst>
    <dgm:cxn modelId="{65D0695E-A447-43DD-8999-BA3746F0C79B}" srcId="{A96B4DF0-E954-4ADA-A176-B77C786C88C7}" destId="{5252BD49-A200-47E0-BFDD-51F3CB8AD99E}" srcOrd="1" destOrd="0" parTransId="{884846AD-CBB9-4809-B70B-57912FBF752C}" sibTransId="{11A6247C-9DC8-48F2-B85B-5330A1F9E9FC}"/>
    <dgm:cxn modelId="{A73E5665-C864-4A25-A7D5-9C720EDEAC80}" type="presOf" srcId="{E07C53B1-296A-4CD8-B9AB-D37C9055670B}" destId="{29ADE33C-825F-453A-8939-3F0C7E02AEC8}" srcOrd="0" destOrd="0" presId="urn:microsoft.com/office/officeart/2005/8/layout/hierarchy3"/>
    <dgm:cxn modelId="{22C97965-B3E0-4F75-8191-B98FC945AD17}" srcId="{377AB445-AD30-42FF-8DCF-F9E518A33864}" destId="{3417553C-1254-423C-B673-5CBEEBA2F10C}" srcOrd="2" destOrd="0" parTransId="{95BFB262-4D4C-40F3-A2C5-7FF6ADF51032}" sibTransId="{93B89B9D-1088-487C-A485-BA040BB55C36}"/>
    <dgm:cxn modelId="{5482B865-3CED-4922-B45A-D32103F6F750}" type="presOf" srcId="{0754C635-2C70-482B-8715-2A33486DF08F}" destId="{97A469F5-9536-43B7-BC0F-F3FD30366CAE}" srcOrd="0" destOrd="0" presId="urn:microsoft.com/office/officeart/2005/8/layout/hierarchy3"/>
    <dgm:cxn modelId="{1BA7C448-5870-4EDA-B930-19A35A801F5B}" type="presOf" srcId="{A96B4DF0-E954-4ADA-A176-B77C786C88C7}" destId="{FAE4F5EC-A650-4389-8960-0F1A3DBFE9BE}" srcOrd="0" destOrd="0" presId="urn:microsoft.com/office/officeart/2005/8/layout/hierarchy3"/>
    <dgm:cxn modelId="{A343D168-A5B5-486B-B970-ECEAEDE6ECFD}" type="presOf" srcId="{3417553C-1254-423C-B673-5CBEEBA2F10C}" destId="{0DD813B1-81A1-450D-AAF4-DA521951328B}" srcOrd="0" destOrd="0" presId="urn:microsoft.com/office/officeart/2005/8/layout/hierarchy3"/>
    <dgm:cxn modelId="{B3EFF169-4220-4469-A9E5-7FC0D62DEE85}" srcId="{377AB445-AD30-42FF-8DCF-F9E518A33864}" destId="{05F15531-A040-4317-96B4-E87E81B3679B}" srcOrd="1" destOrd="0" parTransId="{0754C635-2C70-482B-8715-2A33486DF08F}" sibTransId="{D5BA4520-AB6E-47C7-B23B-D4C18CBE7F11}"/>
    <dgm:cxn modelId="{2A1B4A4A-7A54-4B6E-88B8-3D7CD20CF610}" type="presOf" srcId="{8FAEC230-D1F0-4DC9-876B-199990FB7634}" destId="{29D0547A-CDF9-4A7C-A015-8B4DA205E8D6}" srcOrd="0" destOrd="0" presId="urn:microsoft.com/office/officeart/2005/8/layout/hierarchy3"/>
    <dgm:cxn modelId="{D411046D-537B-4978-B45D-42862EFC3A48}" srcId="{A96B4DF0-E954-4ADA-A176-B77C786C88C7}" destId="{E07C53B1-296A-4CD8-B9AB-D37C9055670B}" srcOrd="2" destOrd="0" parTransId="{5F9FD204-13C7-4AA3-8B15-FB1596C8C381}" sibTransId="{B76ECDAE-EC51-4D72-8269-EEC2CAE10E47}"/>
    <dgm:cxn modelId="{C6BE1B51-0B37-4C2E-A22E-F46013A6304D}" type="presOf" srcId="{A96B4DF0-E954-4ADA-A176-B77C786C88C7}" destId="{FDB49FD8-05CB-47EB-A7F3-58425A65AB01}" srcOrd="1" destOrd="0" presId="urn:microsoft.com/office/officeart/2005/8/layout/hierarchy3"/>
    <dgm:cxn modelId="{51611879-5AA8-4C54-85AF-9F021AB5F1F6}" srcId="{683E608F-F844-42F2-BFE3-5E5627145946}" destId="{377AB445-AD30-42FF-8DCF-F9E518A33864}" srcOrd="1" destOrd="0" parTransId="{CCD72060-E0D2-4AFB-98CF-FA9DC7C13486}" sibTransId="{5F39CE8C-2098-4612-96BB-9FC8F2F2E7C2}"/>
    <dgm:cxn modelId="{46734C59-542E-4779-8B3F-DC5ADA62789B}" type="presOf" srcId="{5F9FD204-13C7-4AA3-8B15-FB1596C8C381}" destId="{5D7F9E3D-AFDD-45B4-80F5-436E80E12833}" srcOrd="0" destOrd="0" presId="urn:microsoft.com/office/officeart/2005/8/layout/hierarchy3"/>
    <dgm:cxn modelId="{FF4ED388-CC1E-4B09-9BE4-2F766C26EAE7}" srcId="{A96B4DF0-E954-4ADA-A176-B77C786C88C7}" destId="{FBB6A024-0044-4A21-A646-3644790BF2E5}" srcOrd="0" destOrd="0" parTransId="{7AA6D83B-964F-4E39-A72B-FC3F91879273}" sibTransId="{C390DC1A-7B61-46D8-BDE5-A5A3CF116A98}"/>
    <dgm:cxn modelId="{3B3A9F9B-979D-4255-BDAD-35E619AD30AF}" type="presOf" srcId="{377AB445-AD30-42FF-8DCF-F9E518A33864}" destId="{59DB5F3C-983F-4EA7-95C0-000EA9941ACD}" srcOrd="1" destOrd="0" presId="urn:microsoft.com/office/officeart/2005/8/layout/hierarchy3"/>
    <dgm:cxn modelId="{E2CE9BA2-F708-4121-86B4-B49E73808142}" type="presOf" srcId="{05F15531-A040-4317-96B4-E87E81B3679B}" destId="{1564CED9-59CD-447E-B4B8-A52F646607BC}" srcOrd="0" destOrd="0" presId="urn:microsoft.com/office/officeart/2005/8/layout/hierarchy3"/>
    <dgm:cxn modelId="{CC7E9FA9-554C-45B7-84E0-B3D9D824D952}" type="presOf" srcId="{377AB445-AD30-42FF-8DCF-F9E518A33864}" destId="{CC770386-CBA4-4ADD-8641-DD702596F25D}" srcOrd="0" destOrd="0" presId="urn:microsoft.com/office/officeart/2005/8/layout/hierarchy3"/>
    <dgm:cxn modelId="{B35969B0-432C-4739-865D-D859952207A2}" type="presOf" srcId="{FBB6A024-0044-4A21-A646-3644790BF2E5}" destId="{B89E0C01-59CC-461F-AA9A-C0CCD61534FB}" srcOrd="0" destOrd="0" presId="urn:microsoft.com/office/officeart/2005/8/layout/hierarchy3"/>
    <dgm:cxn modelId="{AF4B74B1-D68E-4D28-886A-A9A0D9503371}" srcId="{377AB445-AD30-42FF-8DCF-F9E518A33864}" destId="{8FAEC230-D1F0-4DC9-876B-199990FB7634}" srcOrd="0" destOrd="0" parTransId="{480331B8-26D2-43FC-91C2-94F7AACDF7A7}" sibTransId="{37A7ABF0-8378-43AC-BACD-DBE58F564487}"/>
    <dgm:cxn modelId="{285A7AB1-B51F-4F50-868F-0781E060CD24}" type="presOf" srcId="{95BFB262-4D4C-40F3-A2C5-7FF6ADF51032}" destId="{F5DBC4A9-91B9-4B9D-832E-F19B5139832B}" srcOrd="0" destOrd="0" presId="urn:microsoft.com/office/officeart/2005/8/layout/hierarchy3"/>
    <dgm:cxn modelId="{678022B2-9CB6-4656-86E5-4BF0EBF70A16}" type="presOf" srcId="{884846AD-CBB9-4809-B70B-57912FBF752C}" destId="{4AB00C11-7948-411B-B2E8-9797CD14261A}" srcOrd="0" destOrd="0" presId="urn:microsoft.com/office/officeart/2005/8/layout/hierarchy3"/>
    <dgm:cxn modelId="{26BDA8CC-9A4C-420A-99AB-80B8AAFFD2AD}" type="presOf" srcId="{480331B8-26D2-43FC-91C2-94F7AACDF7A7}" destId="{9E13A826-7207-4F2F-A4EB-D7A6AD15F805}" srcOrd="0" destOrd="0" presId="urn:microsoft.com/office/officeart/2005/8/layout/hierarchy3"/>
    <dgm:cxn modelId="{69CCF9D3-6A85-4056-A695-407BC872023E}" srcId="{683E608F-F844-42F2-BFE3-5E5627145946}" destId="{A96B4DF0-E954-4ADA-A176-B77C786C88C7}" srcOrd="0" destOrd="0" parTransId="{37B53B3B-F109-4E7D-B0AD-76DFEA812BE7}" sibTransId="{7F7A3C9F-F4B1-44CE-B6DE-C3A05D89E2C7}"/>
    <dgm:cxn modelId="{3612E6DB-8724-4F9B-92CF-BFE0E8E71C0A}" type="presOf" srcId="{5252BD49-A200-47E0-BFDD-51F3CB8AD99E}" destId="{332ED977-9C39-4751-9FD4-59BE1B714A3F}" srcOrd="0" destOrd="0" presId="urn:microsoft.com/office/officeart/2005/8/layout/hierarchy3"/>
    <dgm:cxn modelId="{858904F6-3D50-4470-B43D-3150591B807F}" type="presOf" srcId="{683E608F-F844-42F2-BFE3-5E5627145946}" destId="{BE15496B-E6F5-48AB-8137-ED7EF2615CE1}" srcOrd="0" destOrd="0" presId="urn:microsoft.com/office/officeart/2005/8/layout/hierarchy3"/>
    <dgm:cxn modelId="{89944FFD-6E09-47FB-830D-95AE87B67AAF}" type="presOf" srcId="{7AA6D83B-964F-4E39-A72B-FC3F91879273}" destId="{E8963BC6-0FCE-48FB-B8FE-320A1A471DEB}" srcOrd="0" destOrd="0" presId="urn:microsoft.com/office/officeart/2005/8/layout/hierarchy3"/>
    <dgm:cxn modelId="{FAD1ECDC-7E7F-46AD-BD2B-CD314064CDAF}" type="presParOf" srcId="{BE15496B-E6F5-48AB-8137-ED7EF2615CE1}" destId="{12802C57-EBA1-4D99-83BE-55E4D7978868}" srcOrd="0" destOrd="0" presId="urn:microsoft.com/office/officeart/2005/8/layout/hierarchy3"/>
    <dgm:cxn modelId="{A561B819-CF18-428D-9132-AD1806CEA66D}" type="presParOf" srcId="{12802C57-EBA1-4D99-83BE-55E4D7978868}" destId="{B25A89F7-61E3-4778-81B4-9A5F04C6F0A0}" srcOrd="0" destOrd="0" presId="urn:microsoft.com/office/officeart/2005/8/layout/hierarchy3"/>
    <dgm:cxn modelId="{2514BEF6-67CF-4D36-A631-ECEE8F9ED589}" type="presParOf" srcId="{B25A89F7-61E3-4778-81B4-9A5F04C6F0A0}" destId="{FAE4F5EC-A650-4389-8960-0F1A3DBFE9BE}" srcOrd="0" destOrd="0" presId="urn:microsoft.com/office/officeart/2005/8/layout/hierarchy3"/>
    <dgm:cxn modelId="{70E50F3C-B704-4B3B-9AB7-3E6A86F44074}" type="presParOf" srcId="{B25A89F7-61E3-4778-81B4-9A5F04C6F0A0}" destId="{FDB49FD8-05CB-47EB-A7F3-58425A65AB01}" srcOrd="1" destOrd="0" presId="urn:microsoft.com/office/officeart/2005/8/layout/hierarchy3"/>
    <dgm:cxn modelId="{6D5FE3D1-E44C-487E-974B-38803BD1A689}" type="presParOf" srcId="{12802C57-EBA1-4D99-83BE-55E4D7978868}" destId="{2B376306-A4CE-4B42-9D8A-C58113213C32}" srcOrd="1" destOrd="0" presId="urn:microsoft.com/office/officeart/2005/8/layout/hierarchy3"/>
    <dgm:cxn modelId="{29E2288E-29EA-4F36-BA9F-6334C6AF48AC}" type="presParOf" srcId="{2B376306-A4CE-4B42-9D8A-C58113213C32}" destId="{E8963BC6-0FCE-48FB-B8FE-320A1A471DEB}" srcOrd="0" destOrd="0" presId="urn:microsoft.com/office/officeart/2005/8/layout/hierarchy3"/>
    <dgm:cxn modelId="{60C3EF15-5BB3-459D-A3B8-2233AB2B53E4}" type="presParOf" srcId="{2B376306-A4CE-4B42-9D8A-C58113213C32}" destId="{B89E0C01-59CC-461F-AA9A-C0CCD61534FB}" srcOrd="1" destOrd="0" presId="urn:microsoft.com/office/officeart/2005/8/layout/hierarchy3"/>
    <dgm:cxn modelId="{8494969F-981D-4946-B3DE-D5B31BBADA1B}" type="presParOf" srcId="{2B376306-A4CE-4B42-9D8A-C58113213C32}" destId="{4AB00C11-7948-411B-B2E8-9797CD14261A}" srcOrd="2" destOrd="0" presId="urn:microsoft.com/office/officeart/2005/8/layout/hierarchy3"/>
    <dgm:cxn modelId="{9C58D177-E89C-4430-9194-2B8F73B1E472}" type="presParOf" srcId="{2B376306-A4CE-4B42-9D8A-C58113213C32}" destId="{332ED977-9C39-4751-9FD4-59BE1B714A3F}" srcOrd="3" destOrd="0" presId="urn:microsoft.com/office/officeart/2005/8/layout/hierarchy3"/>
    <dgm:cxn modelId="{87A7EA01-CA08-415D-B246-D9D754D0D058}" type="presParOf" srcId="{2B376306-A4CE-4B42-9D8A-C58113213C32}" destId="{5D7F9E3D-AFDD-45B4-80F5-436E80E12833}" srcOrd="4" destOrd="0" presId="urn:microsoft.com/office/officeart/2005/8/layout/hierarchy3"/>
    <dgm:cxn modelId="{95E918AE-5F6E-49BB-979C-51812BEE5BA3}" type="presParOf" srcId="{2B376306-A4CE-4B42-9D8A-C58113213C32}" destId="{29ADE33C-825F-453A-8939-3F0C7E02AEC8}" srcOrd="5" destOrd="0" presId="urn:microsoft.com/office/officeart/2005/8/layout/hierarchy3"/>
    <dgm:cxn modelId="{8D174136-0C9C-477A-B49E-707F85113CDF}" type="presParOf" srcId="{BE15496B-E6F5-48AB-8137-ED7EF2615CE1}" destId="{0BA28058-1B37-40A9-B8A1-DFD7BB9DEC85}" srcOrd="1" destOrd="0" presId="urn:microsoft.com/office/officeart/2005/8/layout/hierarchy3"/>
    <dgm:cxn modelId="{8B8409B9-788E-43A4-AFA0-DA6953BA87DC}" type="presParOf" srcId="{0BA28058-1B37-40A9-B8A1-DFD7BB9DEC85}" destId="{24615B8A-07CE-4438-BEB9-448CBFD18B3C}" srcOrd="0" destOrd="0" presId="urn:microsoft.com/office/officeart/2005/8/layout/hierarchy3"/>
    <dgm:cxn modelId="{76EC20B1-2582-4CB7-93E6-1E6EBA726624}" type="presParOf" srcId="{24615B8A-07CE-4438-BEB9-448CBFD18B3C}" destId="{CC770386-CBA4-4ADD-8641-DD702596F25D}" srcOrd="0" destOrd="0" presId="urn:microsoft.com/office/officeart/2005/8/layout/hierarchy3"/>
    <dgm:cxn modelId="{6F245651-C640-4D8E-B92F-B76471457ABA}" type="presParOf" srcId="{24615B8A-07CE-4438-BEB9-448CBFD18B3C}" destId="{59DB5F3C-983F-4EA7-95C0-000EA9941ACD}" srcOrd="1" destOrd="0" presId="urn:microsoft.com/office/officeart/2005/8/layout/hierarchy3"/>
    <dgm:cxn modelId="{7E023317-2B79-4C14-ACDF-45FECC363E6F}" type="presParOf" srcId="{0BA28058-1B37-40A9-B8A1-DFD7BB9DEC85}" destId="{33F11FE9-4539-434E-AC31-B6C2AB8A43DC}" srcOrd="1" destOrd="0" presId="urn:microsoft.com/office/officeart/2005/8/layout/hierarchy3"/>
    <dgm:cxn modelId="{77C75A19-790F-4DB0-92E0-1CC546FC7F70}" type="presParOf" srcId="{33F11FE9-4539-434E-AC31-B6C2AB8A43DC}" destId="{9E13A826-7207-4F2F-A4EB-D7A6AD15F805}" srcOrd="0" destOrd="0" presId="urn:microsoft.com/office/officeart/2005/8/layout/hierarchy3"/>
    <dgm:cxn modelId="{9363EB6E-5093-4267-9BDE-A1C92B68C432}" type="presParOf" srcId="{33F11FE9-4539-434E-AC31-B6C2AB8A43DC}" destId="{29D0547A-CDF9-4A7C-A015-8B4DA205E8D6}" srcOrd="1" destOrd="0" presId="urn:microsoft.com/office/officeart/2005/8/layout/hierarchy3"/>
    <dgm:cxn modelId="{E82597B3-81F3-4EDC-B2F2-3970BF6611DC}" type="presParOf" srcId="{33F11FE9-4539-434E-AC31-B6C2AB8A43DC}" destId="{97A469F5-9536-43B7-BC0F-F3FD30366CAE}" srcOrd="2" destOrd="0" presId="urn:microsoft.com/office/officeart/2005/8/layout/hierarchy3"/>
    <dgm:cxn modelId="{EB0BBFF9-A8C2-4F1C-B614-9404536F794F}" type="presParOf" srcId="{33F11FE9-4539-434E-AC31-B6C2AB8A43DC}" destId="{1564CED9-59CD-447E-B4B8-A52F646607BC}" srcOrd="3" destOrd="0" presId="urn:microsoft.com/office/officeart/2005/8/layout/hierarchy3"/>
    <dgm:cxn modelId="{177B780A-7A51-4CA5-8C94-E1D5C6817C29}" type="presParOf" srcId="{33F11FE9-4539-434E-AC31-B6C2AB8A43DC}" destId="{F5DBC4A9-91B9-4B9D-832E-F19B5139832B}" srcOrd="4" destOrd="0" presId="urn:microsoft.com/office/officeart/2005/8/layout/hierarchy3"/>
    <dgm:cxn modelId="{70B54A3F-2831-492D-A3B2-9B147BF1345C}" type="presParOf" srcId="{33F11FE9-4539-434E-AC31-B6C2AB8A43DC}" destId="{0DD813B1-81A1-450D-AAF4-DA521951328B}"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6766D-B075-4EA4-B9C5-02A9560AA95A}">
      <dsp:nvSpPr>
        <dsp:cNvPr id="0" name=""/>
        <dsp:cNvSpPr/>
      </dsp:nvSpPr>
      <dsp:spPr>
        <a:xfrm>
          <a:off x="2017784" y="1515633"/>
          <a:ext cx="646511" cy="467357"/>
        </a:xfrm>
        <a:custGeom>
          <a:avLst/>
          <a:gdLst/>
          <a:ahLst/>
          <a:cxnLst/>
          <a:rect l="0" t="0" r="0" b="0"/>
          <a:pathLst>
            <a:path>
              <a:moveTo>
                <a:pt x="646511" y="0"/>
              </a:moveTo>
              <a:lnTo>
                <a:pt x="646511" y="467357"/>
              </a:lnTo>
              <a:lnTo>
                <a:pt x="0" y="467357"/>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76AB83-44AC-4A79-9436-1F730415104E}">
      <dsp:nvSpPr>
        <dsp:cNvPr id="0" name=""/>
        <dsp:cNvSpPr/>
      </dsp:nvSpPr>
      <dsp:spPr>
        <a:xfrm>
          <a:off x="2664295" y="1515633"/>
          <a:ext cx="1885008" cy="1433229"/>
        </a:xfrm>
        <a:custGeom>
          <a:avLst/>
          <a:gdLst/>
          <a:ahLst/>
          <a:cxnLst/>
          <a:rect l="0" t="0" r="0" b="0"/>
          <a:pathLst>
            <a:path>
              <a:moveTo>
                <a:pt x="0" y="0"/>
              </a:moveTo>
              <a:lnTo>
                <a:pt x="0" y="1269654"/>
              </a:lnTo>
              <a:lnTo>
                <a:pt x="1885008" y="1269654"/>
              </a:lnTo>
              <a:lnTo>
                <a:pt x="1885008" y="143322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635599-4113-4757-8646-BE20A463A156}">
      <dsp:nvSpPr>
        <dsp:cNvPr id="0" name=""/>
        <dsp:cNvSpPr/>
      </dsp:nvSpPr>
      <dsp:spPr>
        <a:xfrm>
          <a:off x="2618576" y="1515633"/>
          <a:ext cx="91440" cy="1433229"/>
        </a:xfrm>
        <a:custGeom>
          <a:avLst/>
          <a:gdLst/>
          <a:ahLst/>
          <a:cxnLst/>
          <a:rect l="0" t="0" r="0" b="0"/>
          <a:pathLst>
            <a:path>
              <a:moveTo>
                <a:pt x="45720" y="0"/>
              </a:moveTo>
              <a:lnTo>
                <a:pt x="45720" y="143322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D11A7E-89CA-4A81-88E8-ACD00C455F3E}">
      <dsp:nvSpPr>
        <dsp:cNvPr id="0" name=""/>
        <dsp:cNvSpPr/>
      </dsp:nvSpPr>
      <dsp:spPr>
        <a:xfrm>
          <a:off x="779287" y="1515633"/>
          <a:ext cx="1885008" cy="1433229"/>
        </a:xfrm>
        <a:custGeom>
          <a:avLst/>
          <a:gdLst/>
          <a:ahLst/>
          <a:cxnLst/>
          <a:rect l="0" t="0" r="0" b="0"/>
          <a:pathLst>
            <a:path>
              <a:moveTo>
                <a:pt x="1885008" y="0"/>
              </a:moveTo>
              <a:lnTo>
                <a:pt x="1885008" y="1269654"/>
              </a:lnTo>
              <a:lnTo>
                <a:pt x="0" y="1269654"/>
              </a:lnTo>
              <a:lnTo>
                <a:pt x="0" y="143322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6F0CA6-570F-42D4-9524-1D6D06C1C2F4}">
      <dsp:nvSpPr>
        <dsp:cNvPr id="0" name=""/>
        <dsp:cNvSpPr/>
      </dsp:nvSpPr>
      <dsp:spPr>
        <a:xfrm>
          <a:off x="2274831" y="736703"/>
          <a:ext cx="778929" cy="778929"/>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C75D06-8740-4B96-BE0D-EFC415AFD42B}">
      <dsp:nvSpPr>
        <dsp:cNvPr id="0" name=""/>
        <dsp:cNvSpPr/>
      </dsp:nvSpPr>
      <dsp:spPr>
        <a:xfrm>
          <a:off x="2274831" y="736703"/>
          <a:ext cx="778929" cy="778929"/>
        </a:xfrm>
        <a:prstGeom prst="arc">
          <a:avLst>
            <a:gd name="adj1" fmla="val 2400000"/>
            <a:gd name="adj2" fmla="val 84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02FE99-E724-4B7A-AF0F-5BE194FD3029}">
      <dsp:nvSpPr>
        <dsp:cNvPr id="0" name=""/>
        <dsp:cNvSpPr/>
      </dsp:nvSpPr>
      <dsp:spPr>
        <a:xfrm>
          <a:off x="1885366" y="876910"/>
          <a:ext cx="1557858" cy="49851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l-GR" sz="1700" b="1" kern="1200" dirty="0"/>
            <a:t>ΔΗΜΑΡΧΟΣ</a:t>
          </a:r>
        </a:p>
      </dsp:txBody>
      <dsp:txXfrm>
        <a:off x="1885366" y="876910"/>
        <a:ext cx="1557858" cy="498514"/>
      </dsp:txXfrm>
    </dsp:sp>
    <dsp:sp modelId="{BEC3CB6A-2416-4940-BDDE-52806BBF76EE}">
      <dsp:nvSpPr>
        <dsp:cNvPr id="0" name=""/>
        <dsp:cNvSpPr/>
      </dsp:nvSpPr>
      <dsp:spPr>
        <a:xfrm>
          <a:off x="389822" y="2948862"/>
          <a:ext cx="778929" cy="778929"/>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36D0CD-E61B-4F05-9C25-2C4AA902B453}">
      <dsp:nvSpPr>
        <dsp:cNvPr id="0" name=""/>
        <dsp:cNvSpPr/>
      </dsp:nvSpPr>
      <dsp:spPr>
        <a:xfrm>
          <a:off x="389822" y="2948862"/>
          <a:ext cx="778929" cy="778929"/>
        </a:xfrm>
        <a:prstGeom prst="arc">
          <a:avLst>
            <a:gd name="adj1" fmla="val 2400000"/>
            <a:gd name="adj2" fmla="val 84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92A7CE-39EE-4CFE-A446-C3578232EB0F}">
      <dsp:nvSpPr>
        <dsp:cNvPr id="0" name=""/>
        <dsp:cNvSpPr/>
      </dsp:nvSpPr>
      <dsp:spPr>
        <a:xfrm>
          <a:off x="357" y="3089070"/>
          <a:ext cx="1557858" cy="49851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l-GR" sz="1700" kern="1200" dirty="0"/>
            <a:t>ΑΝΤΙΔΗΜΑΡΧΟΣ</a:t>
          </a:r>
        </a:p>
      </dsp:txBody>
      <dsp:txXfrm>
        <a:off x="357" y="3089070"/>
        <a:ext cx="1557858" cy="498514"/>
      </dsp:txXfrm>
    </dsp:sp>
    <dsp:sp modelId="{264525EC-D29D-48D7-9159-97B612CAE069}">
      <dsp:nvSpPr>
        <dsp:cNvPr id="0" name=""/>
        <dsp:cNvSpPr/>
      </dsp:nvSpPr>
      <dsp:spPr>
        <a:xfrm>
          <a:off x="2274831" y="2948862"/>
          <a:ext cx="778929" cy="778929"/>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C34FD9-63FC-41CD-A235-7AA8C3CAF433}">
      <dsp:nvSpPr>
        <dsp:cNvPr id="0" name=""/>
        <dsp:cNvSpPr/>
      </dsp:nvSpPr>
      <dsp:spPr>
        <a:xfrm>
          <a:off x="2274831" y="2948862"/>
          <a:ext cx="778929" cy="778929"/>
        </a:xfrm>
        <a:prstGeom prst="arc">
          <a:avLst>
            <a:gd name="adj1" fmla="val 2400000"/>
            <a:gd name="adj2" fmla="val 84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168815-0A84-46C0-9FF6-D9083EC2A6D7}">
      <dsp:nvSpPr>
        <dsp:cNvPr id="0" name=""/>
        <dsp:cNvSpPr/>
      </dsp:nvSpPr>
      <dsp:spPr>
        <a:xfrm>
          <a:off x="1885366" y="3089070"/>
          <a:ext cx="1557858" cy="49851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l-GR" sz="1700" kern="1200" dirty="0"/>
            <a:t>ΑΝΤΙΔΗΜΑΡΧΟΣ</a:t>
          </a:r>
        </a:p>
      </dsp:txBody>
      <dsp:txXfrm>
        <a:off x="1885366" y="3089070"/>
        <a:ext cx="1557858" cy="498514"/>
      </dsp:txXfrm>
    </dsp:sp>
    <dsp:sp modelId="{5D983967-1219-4D83-91E7-CB6A3E0A3E72}">
      <dsp:nvSpPr>
        <dsp:cNvPr id="0" name=""/>
        <dsp:cNvSpPr/>
      </dsp:nvSpPr>
      <dsp:spPr>
        <a:xfrm>
          <a:off x="4159840" y="2948862"/>
          <a:ext cx="778929" cy="778929"/>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123C86-4F53-47DB-B4AA-86E12A719335}">
      <dsp:nvSpPr>
        <dsp:cNvPr id="0" name=""/>
        <dsp:cNvSpPr/>
      </dsp:nvSpPr>
      <dsp:spPr>
        <a:xfrm>
          <a:off x="4159840" y="2948862"/>
          <a:ext cx="778929" cy="778929"/>
        </a:xfrm>
        <a:prstGeom prst="arc">
          <a:avLst>
            <a:gd name="adj1" fmla="val 2400000"/>
            <a:gd name="adj2" fmla="val 84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65EF50-3963-441C-981D-63CA3716D033}">
      <dsp:nvSpPr>
        <dsp:cNvPr id="0" name=""/>
        <dsp:cNvSpPr/>
      </dsp:nvSpPr>
      <dsp:spPr>
        <a:xfrm>
          <a:off x="3770375" y="3089070"/>
          <a:ext cx="1557858" cy="49851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l-GR" sz="1700" kern="1200"/>
            <a:t>ΑΝΤΙΔΗΜΑΡΧΟΣ</a:t>
          </a:r>
          <a:endParaRPr lang="el-GR" sz="1700" kern="1200" dirty="0"/>
        </a:p>
      </dsp:txBody>
      <dsp:txXfrm>
        <a:off x="3770375" y="3089070"/>
        <a:ext cx="1557858" cy="498514"/>
      </dsp:txXfrm>
    </dsp:sp>
    <dsp:sp modelId="{8F5FD5B9-EC0E-4E42-B42D-D6572ED59E29}">
      <dsp:nvSpPr>
        <dsp:cNvPr id="0" name=""/>
        <dsp:cNvSpPr/>
      </dsp:nvSpPr>
      <dsp:spPr>
        <a:xfrm>
          <a:off x="1332326" y="1842783"/>
          <a:ext cx="778929" cy="778929"/>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983177-159B-495B-858D-0D4A1ECEC5D6}">
      <dsp:nvSpPr>
        <dsp:cNvPr id="0" name=""/>
        <dsp:cNvSpPr/>
      </dsp:nvSpPr>
      <dsp:spPr>
        <a:xfrm>
          <a:off x="1332326" y="1842783"/>
          <a:ext cx="778929" cy="778929"/>
        </a:xfrm>
        <a:prstGeom prst="arc">
          <a:avLst>
            <a:gd name="adj1" fmla="val 2400000"/>
            <a:gd name="adj2" fmla="val 84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EEBF42-F389-4182-AE1C-DDCB84115961}">
      <dsp:nvSpPr>
        <dsp:cNvPr id="0" name=""/>
        <dsp:cNvSpPr/>
      </dsp:nvSpPr>
      <dsp:spPr>
        <a:xfrm>
          <a:off x="942862" y="1982990"/>
          <a:ext cx="1557858" cy="49851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l-GR" sz="1700" kern="1200" dirty="0"/>
            <a:t>ΕΚΤΕΛΕΣΤΙΚΗ ΕΠΙΤΡΟΠΗ</a:t>
          </a:r>
        </a:p>
      </dsp:txBody>
      <dsp:txXfrm>
        <a:off x="942862" y="1982990"/>
        <a:ext cx="1557858" cy="4985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19EA0-95DE-4E24-A358-F9A091044432}">
      <dsp:nvSpPr>
        <dsp:cNvPr id="0" name=""/>
        <dsp:cNvSpPr/>
      </dsp:nvSpPr>
      <dsp:spPr>
        <a:xfrm>
          <a:off x="1728192" y="1672065"/>
          <a:ext cx="648736" cy="468966"/>
        </a:xfrm>
        <a:custGeom>
          <a:avLst/>
          <a:gdLst/>
          <a:ahLst/>
          <a:cxnLst/>
          <a:rect l="0" t="0" r="0" b="0"/>
          <a:pathLst>
            <a:path>
              <a:moveTo>
                <a:pt x="0" y="0"/>
              </a:moveTo>
              <a:lnTo>
                <a:pt x="0" y="468966"/>
              </a:lnTo>
              <a:lnTo>
                <a:pt x="648736" y="46896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9FDAA4-92CC-48C9-B090-838856F06069}">
      <dsp:nvSpPr>
        <dsp:cNvPr id="0" name=""/>
        <dsp:cNvSpPr/>
      </dsp:nvSpPr>
      <dsp:spPr>
        <a:xfrm>
          <a:off x="1079455" y="1672065"/>
          <a:ext cx="648736" cy="468966"/>
        </a:xfrm>
        <a:custGeom>
          <a:avLst/>
          <a:gdLst/>
          <a:ahLst/>
          <a:cxnLst/>
          <a:rect l="0" t="0" r="0" b="0"/>
          <a:pathLst>
            <a:path>
              <a:moveTo>
                <a:pt x="648736" y="0"/>
              </a:moveTo>
              <a:lnTo>
                <a:pt x="648736" y="468966"/>
              </a:lnTo>
              <a:lnTo>
                <a:pt x="0" y="468966"/>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EC8292-F0C2-44A9-ABE7-B1F4264F253C}">
      <dsp:nvSpPr>
        <dsp:cNvPr id="0" name=""/>
        <dsp:cNvSpPr/>
      </dsp:nvSpPr>
      <dsp:spPr>
        <a:xfrm>
          <a:off x="1337386" y="890455"/>
          <a:ext cx="781610" cy="781610"/>
        </a:xfrm>
        <a:prstGeom prst="arc">
          <a:avLst>
            <a:gd name="adj1" fmla="val 13200000"/>
            <a:gd name="adj2" fmla="val 192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C10331-7738-4499-8354-AD1B77B1AB87}">
      <dsp:nvSpPr>
        <dsp:cNvPr id="0" name=""/>
        <dsp:cNvSpPr/>
      </dsp:nvSpPr>
      <dsp:spPr>
        <a:xfrm>
          <a:off x="1337386" y="890455"/>
          <a:ext cx="781610" cy="781610"/>
        </a:xfrm>
        <a:prstGeom prst="arc">
          <a:avLst>
            <a:gd name="adj1" fmla="val 2400000"/>
            <a:gd name="adj2" fmla="val 84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58969F-27E9-4125-AC72-CACBA59DC8BB}">
      <dsp:nvSpPr>
        <dsp:cNvPr id="0" name=""/>
        <dsp:cNvSpPr/>
      </dsp:nvSpPr>
      <dsp:spPr>
        <a:xfrm>
          <a:off x="946581" y="1031145"/>
          <a:ext cx="1563220" cy="5002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b="1" kern="1200" dirty="0"/>
            <a:t>ΔΗΜΟΤΙΚΟ ΣΥΜΒΟΥΛΙΟ</a:t>
          </a:r>
        </a:p>
      </dsp:txBody>
      <dsp:txXfrm>
        <a:off x="946581" y="1031145"/>
        <a:ext cx="1563220" cy="500230"/>
      </dsp:txXfrm>
    </dsp:sp>
    <dsp:sp modelId="{2E582DA0-87A5-48F1-BEF2-668CAC0822DB}">
      <dsp:nvSpPr>
        <dsp:cNvPr id="0" name=""/>
        <dsp:cNvSpPr/>
      </dsp:nvSpPr>
      <dsp:spPr>
        <a:xfrm>
          <a:off x="391638" y="2000342"/>
          <a:ext cx="781610" cy="781610"/>
        </a:xfrm>
        <a:prstGeom prst="arc">
          <a:avLst>
            <a:gd name="adj1" fmla="val 13200000"/>
            <a:gd name="adj2" fmla="val 192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6D7D86-2DED-4574-9A47-E74817B404BF}">
      <dsp:nvSpPr>
        <dsp:cNvPr id="0" name=""/>
        <dsp:cNvSpPr/>
      </dsp:nvSpPr>
      <dsp:spPr>
        <a:xfrm>
          <a:off x="391638" y="2000342"/>
          <a:ext cx="781610" cy="781610"/>
        </a:xfrm>
        <a:prstGeom prst="arc">
          <a:avLst>
            <a:gd name="adj1" fmla="val 2400000"/>
            <a:gd name="adj2" fmla="val 84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0E1FB3-D9EB-4FC4-9FC1-4270825194D4}">
      <dsp:nvSpPr>
        <dsp:cNvPr id="0" name=""/>
        <dsp:cNvSpPr/>
      </dsp:nvSpPr>
      <dsp:spPr>
        <a:xfrm>
          <a:off x="833" y="2141032"/>
          <a:ext cx="1563220" cy="5002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dirty="0"/>
            <a:t>ΟΙΚΟΝΟΜΙΚΗ ΕΠΙΤΡΟΠΗ</a:t>
          </a:r>
        </a:p>
      </dsp:txBody>
      <dsp:txXfrm>
        <a:off x="833" y="2141032"/>
        <a:ext cx="1563220" cy="500230"/>
      </dsp:txXfrm>
    </dsp:sp>
    <dsp:sp modelId="{0232C913-0900-477F-BDD4-9D6F9DD57357}">
      <dsp:nvSpPr>
        <dsp:cNvPr id="0" name=""/>
        <dsp:cNvSpPr/>
      </dsp:nvSpPr>
      <dsp:spPr>
        <a:xfrm>
          <a:off x="2283135" y="2000342"/>
          <a:ext cx="781610" cy="781610"/>
        </a:xfrm>
        <a:prstGeom prst="arc">
          <a:avLst>
            <a:gd name="adj1" fmla="val 13200000"/>
            <a:gd name="adj2" fmla="val 192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0CD854-0217-4CF0-A78E-950F91CD2749}">
      <dsp:nvSpPr>
        <dsp:cNvPr id="0" name=""/>
        <dsp:cNvSpPr/>
      </dsp:nvSpPr>
      <dsp:spPr>
        <a:xfrm>
          <a:off x="2283135" y="2000342"/>
          <a:ext cx="781610" cy="781610"/>
        </a:xfrm>
        <a:prstGeom prst="arc">
          <a:avLst>
            <a:gd name="adj1" fmla="val 2400000"/>
            <a:gd name="adj2" fmla="val 8400000"/>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66F77-5C06-480A-8385-393900074395}">
      <dsp:nvSpPr>
        <dsp:cNvPr id="0" name=""/>
        <dsp:cNvSpPr/>
      </dsp:nvSpPr>
      <dsp:spPr>
        <a:xfrm>
          <a:off x="1892330" y="2141032"/>
          <a:ext cx="1563220" cy="5002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strike="sngStrike" kern="1200" dirty="0"/>
            <a:t>ΕΠΙΤΡΟΠΗ ΠΟΙΟΤΗΤΑΣ ΖΩΗΣ</a:t>
          </a:r>
        </a:p>
      </dsp:txBody>
      <dsp:txXfrm>
        <a:off x="1892330" y="2141032"/>
        <a:ext cx="1563220" cy="5002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FF252-84EC-48E0-B014-0E405210EE9F}">
      <dsp:nvSpPr>
        <dsp:cNvPr id="0" name=""/>
        <dsp:cNvSpPr/>
      </dsp:nvSpPr>
      <dsp:spPr>
        <a:xfrm>
          <a:off x="3683406" y="2081482"/>
          <a:ext cx="1597674" cy="1597674"/>
        </a:xfrm>
        <a:prstGeom prst="ellipse">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el-GR" sz="3700" kern="1200" dirty="0" err="1"/>
            <a:t>Π.Ο.Υ</a:t>
          </a:r>
          <a:r>
            <a:rPr lang="el-GR" sz="3700" kern="1200" dirty="0"/>
            <a:t>.</a:t>
          </a:r>
        </a:p>
      </dsp:txBody>
      <dsp:txXfrm>
        <a:off x="3917380" y="2315456"/>
        <a:ext cx="1129726" cy="1129726"/>
      </dsp:txXfrm>
    </dsp:sp>
    <dsp:sp modelId="{ADB12D76-2507-4DF0-8D19-B81DE6F6DEC9}">
      <dsp:nvSpPr>
        <dsp:cNvPr id="0" name=""/>
        <dsp:cNvSpPr/>
      </dsp:nvSpPr>
      <dsp:spPr>
        <a:xfrm rot="16200000">
          <a:off x="4241746" y="1824944"/>
          <a:ext cx="480995" cy="32080"/>
        </a:xfrm>
        <a:custGeom>
          <a:avLst/>
          <a:gdLst/>
          <a:ahLst/>
          <a:cxnLst/>
          <a:rect l="0" t="0" r="0" b="0"/>
          <a:pathLst>
            <a:path>
              <a:moveTo>
                <a:pt x="0" y="16040"/>
              </a:moveTo>
              <a:lnTo>
                <a:pt x="480995" y="160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4470219" y="1828959"/>
        <a:ext cx="24049" cy="24049"/>
      </dsp:txXfrm>
    </dsp:sp>
    <dsp:sp modelId="{EA1423F6-6699-47E4-920C-5541888FD1A9}">
      <dsp:nvSpPr>
        <dsp:cNvPr id="0" name=""/>
        <dsp:cNvSpPr/>
      </dsp:nvSpPr>
      <dsp:spPr>
        <a:xfrm>
          <a:off x="3683406" y="2811"/>
          <a:ext cx="1597674" cy="159767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l-GR" sz="1200" kern="1200" dirty="0"/>
            <a:t>Το συντονισμό της προετοιμασίας του ετήσιου προϋπολογισμού του ΟΤΑ</a:t>
          </a:r>
        </a:p>
      </dsp:txBody>
      <dsp:txXfrm>
        <a:off x="3917380" y="236785"/>
        <a:ext cx="1129726" cy="1129726"/>
      </dsp:txXfrm>
    </dsp:sp>
    <dsp:sp modelId="{543DDC3B-57E2-4860-B492-153CCAA83BBA}">
      <dsp:nvSpPr>
        <dsp:cNvPr id="0" name=""/>
        <dsp:cNvSpPr/>
      </dsp:nvSpPr>
      <dsp:spPr>
        <a:xfrm rot="19800000">
          <a:off x="5141836" y="2344611"/>
          <a:ext cx="480995" cy="32080"/>
        </a:xfrm>
        <a:custGeom>
          <a:avLst/>
          <a:gdLst/>
          <a:ahLst/>
          <a:cxnLst/>
          <a:rect l="0" t="0" r="0" b="0"/>
          <a:pathLst>
            <a:path>
              <a:moveTo>
                <a:pt x="0" y="16040"/>
              </a:moveTo>
              <a:lnTo>
                <a:pt x="480995" y="160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370309" y="2348627"/>
        <a:ext cx="24049" cy="24049"/>
      </dsp:txXfrm>
    </dsp:sp>
    <dsp:sp modelId="{6F1D023B-DA31-4CDD-BEBE-71FAF6614C25}">
      <dsp:nvSpPr>
        <dsp:cNvPr id="0" name=""/>
        <dsp:cNvSpPr/>
      </dsp:nvSpPr>
      <dsp:spPr>
        <a:xfrm>
          <a:off x="5483587" y="1042146"/>
          <a:ext cx="1597674" cy="159767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l-GR" sz="1200" kern="1200" dirty="0"/>
            <a:t>Τη διενέργεια όλων των δημοσιονομικών δεσμεύσεων</a:t>
          </a:r>
        </a:p>
      </dsp:txBody>
      <dsp:txXfrm>
        <a:off x="5717561" y="1276120"/>
        <a:ext cx="1129726" cy="1129726"/>
      </dsp:txXfrm>
    </dsp:sp>
    <dsp:sp modelId="{86B6F7BC-7859-4DF1-A4B1-A6F0BEF00C7C}">
      <dsp:nvSpPr>
        <dsp:cNvPr id="0" name=""/>
        <dsp:cNvSpPr/>
      </dsp:nvSpPr>
      <dsp:spPr>
        <a:xfrm rot="1800000">
          <a:off x="5141836" y="3383947"/>
          <a:ext cx="480995" cy="32080"/>
        </a:xfrm>
        <a:custGeom>
          <a:avLst/>
          <a:gdLst/>
          <a:ahLst/>
          <a:cxnLst/>
          <a:rect l="0" t="0" r="0" b="0"/>
          <a:pathLst>
            <a:path>
              <a:moveTo>
                <a:pt x="0" y="16040"/>
              </a:moveTo>
              <a:lnTo>
                <a:pt x="480995" y="160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370309" y="3387962"/>
        <a:ext cx="24049" cy="24049"/>
      </dsp:txXfrm>
    </dsp:sp>
    <dsp:sp modelId="{AF4C837B-6F49-4570-BBDD-CF50A1EAB2A6}">
      <dsp:nvSpPr>
        <dsp:cNvPr id="0" name=""/>
        <dsp:cNvSpPr/>
      </dsp:nvSpPr>
      <dsp:spPr>
        <a:xfrm>
          <a:off x="5483587" y="3120817"/>
          <a:ext cx="1597674" cy="159767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l-GR" sz="1200" kern="1200" dirty="0"/>
            <a:t>Την παρακολούθηση της εκτέλεσης του προϋπολογισμού του ΟΤΑ </a:t>
          </a:r>
        </a:p>
      </dsp:txBody>
      <dsp:txXfrm>
        <a:off x="5717561" y="3354791"/>
        <a:ext cx="1129726" cy="1129726"/>
      </dsp:txXfrm>
    </dsp:sp>
    <dsp:sp modelId="{2B79F2DB-DFB2-4CCD-9216-EE54D9BD5CF4}">
      <dsp:nvSpPr>
        <dsp:cNvPr id="0" name=""/>
        <dsp:cNvSpPr/>
      </dsp:nvSpPr>
      <dsp:spPr>
        <a:xfrm rot="5400000">
          <a:off x="4241746" y="3903614"/>
          <a:ext cx="480995" cy="32080"/>
        </a:xfrm>
        <a:custGeom>
          <a:avLst/>
          <a:gdLst/>
          <a:ahLst/>
          <a:cxnLst/>
          <a:rect l="0" t="0" r="0" b="0"/>
          <a:pathLst>
            <a:path>
              <a:moveTo>
                <a:pt x="0" y="16040"/>
              </a:moveTo>
              <a:lnTo>
                <a:pt x="480995" y="160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4470219" y="3907629"/>
        <a:ext cx="24049" cy="24049"/>
      </dsp:txXfrm>
    </dsp:sp>
    <dsp:sp modelId="{7BAA6D29-2399-4F0C-A98E-26B5AFC75BCE}">
      <dsp:nvSpPr>
        <dsp:cNvPr id="0" name=""/>
        <dsp:cNvSpPr/>
      </dsp:nvSpPr>
      <dsp:spPr>
        <a:xfrm>
          <a:off x="3683406" y="4160152"/>
          <a:ext cx="1597674" cy="159767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l-GR" sz="1200" kern="1200" dirty="0"/>
            <a:t>Την αποστολή αξιόπιστων δημοσιονομικών στοιχείων του ΟΤΑ</a:t>
          </a:r>
        </a:p>
      </dsp:txBody>
      <dsp:txXfrm>
        <a:off x="3917380" y="4394126"/>
        <a:ext cx="1129726" cy="1129726"/>
      </dsp:txXfrm>
    </dsp:sp>
    <dsp:sp modelId="{DDE96444-B13A-4EDB-A913-3AAC589CD272}">
      <dsp:nvSpPr>
        <dsp:cNvPr id="0" name=""/>
        <dsp:cNvSpPr/>
      </dsp:nvSpPr>
      <dsp:spPr>
        <a:xfrm rot="9000000">
          <a:off x="3341655" y="3383947"/>
          <a:ext cx="480995" cy="32080"/>
        </a:xfrm>
        <a:custGeom>
          <a:avLst/>
          <a:gdLst/>
          <a:ahLst/>
          <a:cxnLst/>
          <a:rect l="0" t="0" r="0" b="0"/>
          <a:pathLst>
            <a:path>
              <a:moveTo>
                <a:pt x="0" y="16040"/>
              </a:moveTo>
              <a:lnTo>
                <a:pt x="480995" y="160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3570128" y="3387962"/>
        <a:ext cx="24049" cy="24049"/>
      </dsp:txXfrm>
    </dsp:sp>
    <dsp:sp modelId="{BE3CB26D-742C-4D57-85B1-6F668EF3C542}">
      <dsp:nvSpPr>
        <dsp:cNvPr id="0" name=""/>
        <dsp:cNvSpPr/>
      </dsp:nvSpPr>
      <dsp:spPr>
        <a:xfrm>
          <a:off x="1883225" y="3120817"/>
          <a:ext cx="1597674" cy="159767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l-GR" sz="1200" kern="1200" dirty="0"/>
            <a:t>Τον έλεγχο και την εκκαθάριση των δαπανών </a:t>
          </a:r>
        </a:p>
      </dsp:txBody>
      <dsp:txXfrm>
        <a:off x="2117199" y="3354791"/>
        <a:ext cx="1129726" cy="1129726"/>
      </dsp:txXfrm>
    </dsp:sp>
    <dsp:sp modelId="{0AA9BBAA-FD4D-4515-8ACF-D346DDF6697F}">
      <dsp:nvSpPr>
        <dsp:cNvPr id="0" name=""/>
        <dsp:cNvSpPr/>
      </dsp:nvSpPr>
      <dsp:spPr>
        <a:xfrm rot="12600000">
          <a:off x="3341655" y="2344611"/>
          <a:ext cx="480995" cy="32080"/>
        </a:xfrm>
        <a:custGeom>
          <a:avLst/>
          <a:gdLst/>
          <a:ahLst/>
          <a:cxnLst/>
          <a:rect l="0" t="0" r="0" b="0"/>
          <a:pathLst>
            <a:path>
              <a:moveTo>
                <a:pt x="0" y="16040"/>
              </a:moveTo>
              <a:lnTo>
                <a:pt x="480995" y="160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3570128" y="2348627"/>
        <a:ext cx="24049" cy="24049"/>
      </dsp:txXfrm>
    </dsp:sp>
    <dsp:sp modelId="{7EF91E3C-56FB-44B8-91FC-3779B31489CB}">
      <dsp:nvSpPr>
        <dsp:cNvPr id="0" name=""/>
        <dsp:cNvSpPr/>
      </dsp:nvSpPr>
      <dsp:spPr>
        <a:xfrm>
          <a:off x="1883225" y="1042146"/>
          <a:ext cx="1597674" cy="159767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l-GR" sz="1200" kern="1200" dirty="0"/>
            <a:t>Την είσπραξη των εσόδων του ΟΤΑ</a:t>
          </a:r>
        </a:p>
      </dsp:txBody>
      <dsp:txXfrm>
        <a:off x="2117199" y="1276120"/>
        <a:ext cx="1129726" cy="11297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D4D76F-6980-4019-9D5C-51C1020DA8FF}">
      <dsp:nvSpPr>
        <dsp:cNvPr id="0" name=""/>
        <dsp:cNvSpPr/>
      </dsp:nvSpPr>
      <dsp:spPr>
        <a:xfrm rot="5400000">
          <a:off x="4402962" y="-1570360"/>
          <a:ext cx="1280954" cy="4746767"/>
        </a:xfrm>
        <a:prstGeom prst="round2SameRect">
          <a:avLst/>
        </a:prstGeom>
        <a:solidFill>
          <a:schemeClr val="lt1">
            <a:alpha val="90000"/>
            <a:tint val="40000"/>
            <a:hueOff val="0"/>
            <a:satOff val="0"/>
            <a:lumOff val="0"/>
            <a:alphaOff val="0"/>
          </a:schemeClr>
        </a:solidFill>
        <a:ln w="9525" cap="flat" cmpd="sng" algn="ctr">
          <a:solidFill>
            <a:schemeClr val="dk2">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l-GR" sz="1900" kern="1200" dirty="0"/>
            <a:t>Διενεργείται σε ετήσια βάση. Εκδίδονται συστάσεις επί του υποβαλλόμενου σχεδίου Π/Υ του ΟΤΑ</a:t>
          </a:r>
        </a:p>
      </dsp:txBody>
      <dsp:txXfrm rot="-5400000">
        <a:off x="2670056" y="225077"/>
        <a:ext cx="4684236" cy="1155892"/>
      </dsp:txXfrm>
    </dsp:sp>
    <dsp:sp modelId="{0F25FB03-3738-413D-8F64-B7E2DC1ECE76}">
      <dsp:nvSpPr>
        <dsp:cNvPr id="0" name=""/>
        <dsp:cNvSpPr/>
      </dsp:nvSpPr>
      <dsp:spPr>
        <a:xfrm>
          <a:off x="0" y="2426"/>
          <a:ext cx="2670056" cy="160119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l-GR" sz="2400" kern="1200" dirty="0"/>
            <a:t>Έκδοση γνώμης</a:t>
          </a:r>
        </a:p>
      </dsp:txBody>
      <dsp:txXfrm>
        <a:off x="78164" y="80590"/>
        <a:ext cx="2513728" cy="1444865"/>
      </dsp:txXfrm>
    </dsp:sp>
    <dsp:sp modelId="{931DF4AE-5114-4C88-A22D-4E45FA221B89}">
      <dsp:nvSpPr>
        <dsp:cNvPr id="0" name=""/>
        <dsp:cNvSpPr/>
      </dsp:nvSpPr>
      <dsp:spPr>
        <a:xfrm rot="5400000">
          <a:off x="4402962" y="110892"/>
          <a:ext cx="1280954" cy="4746767"/>
        </a:xfrm>
        <a:prstGeom prst="round2SameRect">
          <a:avLst/>
        </a:prstGeom>
        <a:solidFill>
          <a:schemeClr val="lt1">
            <a:alpha val="90000"/>
            <a:tint val="40000"/>
            <a:hueOff val="0"/>
            <a:satOff val="0"/>
            <a:lumOff val="0"/>
            <a:alphaOff val="0"/>
          </a:schemeClr>
        </a:solidFill>
        <a:ln w="9525" cap="flat" cmpd="sng" algn="ctr">
          <a:solidFill>
            <a:schemeClr val="dk2">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l-GR" sz="1900" kern="1200" dirty="0"/>
            <a:t>Παρακολουθείται η εκτέλεση του Π/Υ του ΟΤΑ σε σχέση με την τεθείσα στοχοθεσία μέσω ΟΠΔ</a:t>
          </a:r>
        </a:p>
      </dsp:txBody>
      <dsp:txXfrm rot="-5400000">
        <a:off x="2670056" y="1906330"/>
        <a:ext cx="4684236" cy="1155892"/>
      </dsp:txXfrm>
    </dsp:sp>
    <dsp:sp modelId="{13EFF26D-2CFD-4ADB-B1E3-DCC9474DFE1D}">
      <dsp:nvSpPr>
        <dsp:cNvPr id="0" name=""/>
        <dsp:cNvSpPr/>
      </dsp:nvSpPr>
      <dsp:spPr>
        <a:xfrm>
          <a:off x="0" y="1683679"/>
          <a:ext cx="2670056" cy="160119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l-GR" sz="2400" kern="1200" dirty="0"/>
            <a:t>Έλεγχος επίτευξης στόχων</a:t>
          </a:r>
        </a:p>
      </dsp:txBody>
      <dsp:txXfrm>
        <a:off x="78164" y="1761843"/>
        <a:ext cx="2513728" cy="1444865"/>
      </dsp:txXfrm>
    </dsp:sp>
    <dsp:sp modelId="{4416C424-FB99-48F4-BAFD-C507C45A129A}">
      <dsp:nvSpPr>
        <dsp:cNvPr id="0" name=""/>
        <dsp:cNvSpPr/>
      </dsp:nvSpPr>
      <dsp:spPr>
        <a:xfrm rot="5400000">
          <a:off x="4402962" y="1792145"/>
          <a:ext cx="1280954" cy="4746767"/>
        </a:xfrm>
        <a:prstGeom prst="round2SameRect">
          <a:avLst/>
        </a:prstGeom>
        <a:solidFill>
          <a:schemeClr val="lt1">
            <a:alpha val="90000"/>
            <a:tint val="40000"/>
            <a:hueOff val="0"/>
            <a:satOff val="0"/>
            <a:lumOff val="0"/>
            <a:alphaOff val="0"/>
          </a:schemeClr>
        </a:solidFill>
        <a:ln w="9525" cap="flat" cmpd="sng" algn="ctr">
          <a:solidFill>
            <a:schemeClr val="dk2">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l-GR" sz="1900" kern="1200" dirty="0"/>
            <a:t>Παρακολούθηση των Προγραμματικών Συμφωνιών Οικονομικής Υποστήριξης που συνάπτονται ανάμεσα στον Υπουργό Εσωτερικών και τους υπερχρεωμένους ΟΤΑ</a:t>
          </a:r>
        </a:p>
      </dsp:txBody>
      <dsp:txXfrm rot="-5400000">
        <a:off x="2670056" y="3587583"/>
        <a:ext cx="4684236" cy="1155892"/>
      </dsp:txXfrm>
    </dsp:sp>
    <dsp:sp modelId="{180E3CC4-F2B5-47CB-9FE9-3F235F49FA79}">
      <dsp:nvSpPr>
        <dsp:cNvPr id="0" name=""/>
        <dsp:cNvSpPr/>
      </dsp:nvSpPr>
      <dsp:spPr>
        <a:xfrm>
          <a:off x="0" y="3364932"/>
          <a:ext cx="2670056" cy="160119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l-GR" sz="2400" kern="1200" dirty="0"/>
            <a:t>Προγραμματικές Συμφωνίες Οικονομικής Υποστήριξης</a:t>
          </a:r>
        </a:p>
      </dsp:txBody>
      <dsp:txXfrm>
        <a:off x="78164" y="3443096"/>
        <a:ext cx="2513728" cy="14448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DADBE8-6FF5-4E02-9417-F76966574EBB}">
      <dsp:nvSpPr>
        <dsp:cNvPr id="0" name=""/>
        <dsp:cNvSpPr/>
      </dsp:nvSpPr>
      <dsp:spPr>
        <a:xfrm>
          <a:off x="-5862135" y="-897147"/>
          <a:ext cx="6978870" cy="6978870"/>
        </a:xfrm>
        <a:prstGeom prst="blockArc">
          <a:avLst>
            <a:gd name="adj1" fmla="val 18900000"/>
            <a:gd name="adj2" fmla="val 2700000"/>
            <a:gd name="adj3" fmla="val 310"/>
          </a:avLst>
        </a:pr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28FA215-F88B-41B2-88F9-017098F261E4}">
      <dsp:nvSpPr>
        <dsp:cNvPr id="0" name=""/>
        <dsp:cNvSpPr/>
      </dsp:nvSpPr>
      <dsp:spPr>
        <a:xfrm>
          <a:off x="416020" y="273019"/>
          <a:ext cx="7559222" cy="54583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3254" tIns="50800" rIns="50800" bIns="50800" numCol="1" spcCol="1270" anchor="ctr" anchorCtr="0">
          <a:noAutofit/>
        </a:bodyPr>
        <a:lstStyle/>
        <a:p>
          <a:pPr marL="0" lvl="0" indent="0" algn="l" defTabSz="889000">
            <a:lnSpc>
              <a:spcPct val="90000"/>
            </a:lnSpc>
            <a:spcBef>
              <a:spcPct val="0"/>
            </a:spcBef>
            <a:spcAft>
              <a:spcPct val="35000"/>
            </a:spcAft>
            <a:buNone/>
          </a:pPr>
          <a:r>
            <a:rPr lang="el-GR" sz="2000" b="1" kern="1200" dirty="0"/>
            <a:t>Αποστολή οικονομικών στοιχείων ΟΤΑ σε ΕΛΣΤΑΤ και σε ΓΛΚ</a:t>
          </a:r>
        </a:p>
      </dsp:txBody>
      <dsp:txXfrm>
        <a:off x="416020" y="273019"/>
        <a:ext cx="7559222" cy="545832"/>
      </dsp:txXfrm>
    </dsp:sp>
    <dsp:sp modelId="{ADE33793-ABB4-4564-A82E-8923A3C0D580}">
      <dsp:nvSpPr>
        <dsp:cNvPr id="0" name=""/>
        <dsp:cNvSpPr/>
      </dsp:nvSpPr>
      <dsp:spPr>
        <a:xfrm>
          <a:off x="74875" y="204790"/>
          <a:ext cx="682290" cy="682290"/>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3974A759-8B05-43CC-A9D2-6D663B98456C}">
      <dsp:nvSpPr>
        <dsp:cNvPr id="0" name=""/>
        <dsp:cNvSpPr/>
      </dsp:nvSpPr>
      <dsp:spPr>
        <a:xfrm>
          <a:off x="865004" y="1091664"/>
          <a:ext cx="7110238" cy="54583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3254" tIns="50800" rIns="50800" bIns="50800" numCol="1" spcCol="1270" anchor="ctr" anchorCtr="0">
          <a:noAutofit/>
        </a:bodyPr>
        <a:lstStyle/>
        <a:p>
          <a:pPr marL="0" lvl="0" indent="0" algn="l" defTabSz="889000">
            <a:lnSpc>
              <a:spcPct val="90000"/>
            </a:lnSpc>
            <a:spcBef>
              <a:spcPct val="0"/>
            </a:spcBef>
            <a:spcAft>
              <a:spcPct val="35000"/>
            </a:spcAft>
            <a:buNone/>
          </a:pPr>
          <a:r>
            <a:rPr lang="el-GR" sz="2000" b="1" kern="1200"/>
            <a:t>Κατάρτιση και Παρακολούθηση Ενοποιημένου Π/Υ ΟΤΑ και ΜΠΔΣ</a:t>
          </a:r>
          <a:endParaRPr lang="el-GR" sz="2000" b="1" kern="1200" dirty="0"/>
        </a:p>
      </dsp:txBody>
      <dsp:txXfrm>
        <a:off x="865004" y="1091664"/>
        <a:ext cx="7110238" cy="545832"/>
      </dsp:txXfrm>
    </dsp:sp>
    <dsp:sp modelId="{76050D7D-6C1A-4F2F-ACB3-2F1D82998E0D}">
      <dsp:nvSpPr>
        <dsp:cNvPr id="0" name=""/>
        <dsp:cNvSpPr/>
      </dsp:nvSpPr>
      <dsp:spPr>
        <a:xfrm>
          <a:off x="523859" y="1023435"/>
          <a:ext cx="682290" cy="682290"/>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29CE0FE-29DD-454F-B83B-C41B9C321A99}">
      <dsp:nvSpPr>
        <dsp:cNvPr id="0" name=""/>
        <dsp:cNvSpPr/>
      </dsp:nvSpPr>
      <dsp:spPr>
        <a:xfrm>
          <a:off x="1070314" y="1910308"/>
          <a:ext cx="6904928" cy="54583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3254" tIns="50800" rIns="50800" bIns="50800" numCol="1" spcCol="1270" anchor="ctr" anchorCtr="0">
          <a:noAutofit/>
        </a:bodyPr>
        <a:lstStyle/>
        <a:p>
          <a:pPr marL="0" lvl="0" indent="0" algn="l" defTabSz="889000">
            <a:lnSpc>
              <a:spcPct val="90000"/>
            </a:lnSpc>
            <a:spcBef>
              <a:spcPct val="0"/>
            </a:spcBef>
            <a:spcAft>
              <a:spcPct val="35000"/>
            </a:spcAft>
            <a:buNone/>
          </a:pPr>
          <a:r>
            <a:rPr lang="el-GR" sz="2000" b="1" kern="1200"/>
            <a:t>Κατάρτιση και Παρακολούθηση Ενοποιημένου Ταμειακού Προγραμματισμού Δήμων</a:t>
          </a:r>
          <a:endParaRPr lang="el-GR" sz="2000" b="1" kern="1200" dirty="0"/>
        </a:p>
      </dsp:txBody>
      <dsp:txXfrm>
        <a:off x="1070314" y="1910308"/>
        <a:ext cx="6904928" cy="545832"/>
      </dsp:txXfrm>
    </dsp:sp>
    <dsp:sp modelId="{FB1681ED-A08D-4713-8E41-6A7E831FC7B8}">
      <dsp:nvSpPr>
        <dsp:cNvPr id="0" name=""/>
        <dsp:cNvSpPr/>
      </dsp:nvSpPr>
      <dsp:spPr>
        <a:xfrm>
          <a:off x="729169" y="1842079"/>
          <a:ext cx="682290" cy="682290"/>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C70780B-3253-4BEC-B614-08ECDEAC6207}">
      <dsp:nvSpPr>
        <dsp:cNvPr id="0" name=""/>
        <dsp:cNvSpPr/>
      </dsp:nvSpPr>
      <dsp:spPr>
        <a:xfrm>
          <a:off x="1070314" y="2728434"/>
          <a:ext cx="6904928" cy="54583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3254" tIns="50800" rIns="50800" bIns="50800" numCol="1" spcCol="1270" anchor="ctr" anchorCtr="0">
          <a:noAutofit/>
        </a:bodyPr>
        <a:lstStyle/>
        <a:p>
          <a:pPr marL="0" lvl="0" indent="0" algn="l" defTabSz="889000">
            <a:lnSpc>
              <a:spcPct val="90000"/>
            </a:lnSpc>
            <a:spcBef>
              <a:spcPct val="0"/>
            </a:spcBef>
            <a:spcAft>
              <a:spcPct val="35000"/>
            </a:spcAft>
            <a:buNone/>
          </a:pPr>
          <a:r>
            <a:rPr lang="el-GR" sz="2000" b="1" kern="1200"/>
            <a:t>Αναφορές δημοσιονομικής επίδοσης,  χρηματοοικονομικής ευρωστίας των ΟΤΑ</a:t>
          </a:r>
          <a:endParaRPr lang="el-GR" sz="2000" b="1" kern="1200" dirty="0"/>
        </a:p>
      </dsp:txBody>
      <dsp:txXfrm>
        <a:off x="1070314" y="2728434"/>
        <a:ext cx="6904928" cy="545832"/>
      </dsp:txXfrm>
    </dsp:sp>
    <dsp:sp modelId="{D54ABC01-EC5F-4AD1-865E-C8D5114F39CE}">
      <dsp:nvSpPr>
        <dsp:cNvPr id="0" name=""/>
        <dsp:cNvSpPr/>
      </dsp:nvSpPr>
      <dsp:spPr>
        <a:xfrm>
          <a:off x="729169" y="2660205"/>
          <a:ext cx="682290" cy="682290"/>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747DC424-7290-4730-A2F6-0DD608CC7764}">
      <dsp:nvSpPr>
        <dsp:cNvPr id="0" name=""/>
        <dsp:cNvSpPr/>
      </dsp:nvSpPr>
      <dsp:spPr>
        <a:xfrm>
          <a:off x="865004" y="3547079"/>
          <a:ext cx="7110238" cy="54583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3254" tIns="50800" rIns="50800" bIns="50800" numCol="1" spcCol="1270" anchor="ctr" anchorCtr="0">
          <a:noAutofit/>
        </a:bodyPr>
        <a:lstStyle/>
        <a:p>
          <a:pPr marL="0" lvl="0" indent="0" algn="l" defTabSz="889000">
            <a:lnSpc>
              <a:spcPct val="90000"/>
            </a:lnSpc>
            <a:spcBef>
              <a:spcPct val="0"/>
            </a:spcBef>
            <a:spcAft>
              <a:spcPct val="35000"/>
            </a:spcAft>
            <a:buNone/>
          </a:pPr>
          <a:r>
            <a:rPr lang="el-GR" sz="2000" b="1" kern="1200"/>
            <a:t>Έλεγχος και παρακολούθηση της εφαρμογής από τους ΟΤΑ  του διπλογραφικού λογιστικού συστήματος</a:t>
          </a:r>
          <a:endParaRPr lang="el-GR" sz="2000" b="1" kern="1200" dirty="0"/>
        </a:p>
      </dsp:txBody>
      <dsp:txXfrm>
        <a:off x="865004" y="3547079"/>
        <a:ext cx="7110238" cy="545832"/>
      </dsp:txXfrm>
    </dsp:sp>
    <dsp:sp modelId="{4BE355B4-2A2A-4DE3-95FB-550E07C58863}">
      <dsp:nvSpPr>
        <dsp:cNvPr id="0" name=""/>
        <dsp:cNvSpPr/>
      </dsp:nvSpPr>
      <dsp:spPr>
        <a:xfrm>
          <a:off x="523859" y="3478850"/>
          <a:ext cx="682290" cy="682290"/>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A0D0912F-FCCA-43B2-8698-3A40DB7E5C71}">
      <dsp:nvSpPr>
        <dsp:cNvPr id="0" name=""/>
        <dsp:cNvSpPr/>
      </dsp:nvSpPr>
      <dsp:spPr>
        <a:xfrm>
          <a:off x="416020" y="4365724"/>
          <a:ext cx="7559222" cy="54583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3254" tIns="50800" rIns="50800" bIns="50800" numCol="1" spcCol="1270" anchor="ctr" anchorCtr="0">
          <a:noAutofit/>
        </a:bodyPr>
        <a:lstStyle/>
        <a:p>
          <a:pPr marL="0" lvl="0" indent="0" algn="l" defTabSz="889000">
            <a:lnSpc>
              <a:spcPct val="90000"/>
            </a:lnSpc>
            <a:spcBef>
              <a:spcPct val="0"/>
            </a:spcBef>
            <a:spcAft>
              <a:spcPct val="35000"/>
            </a:spcAft>
            <a:buNone/>
          </a:pPr>
          <a:r>
            <a:rPr lang="el-GR" sz="2000" b="1" kern="1200"/>
            <a:t>Παροχή οδηγιών τήρησης του θεσμικού πλαισίου		</a:t>
          </a:r>
          <a:endParaRPr lang="el-GR" sz="2000" b="1" kern="1200" dirty="0"/>
        </a:p>
      </dsp:txBody>
      <dsp:txXfrm>
        <a:off x="416020" y="4365724"/>
        <a:ext cx="7559222" cy="545832"/>
      </dsp:txXfrm>
    </dsp:sp>
    <dsp:sp modelId="{4D2F0724-D795-48D0-9D62-FDDBFC1A2C3E}">
      <dsp:nvSpPr>
        <dsp:cNvPr id="0" name=""/>
        <dsp:cNvSpPr/>
      </dsp:nvSpPr>
      <dsp:spPr>
        <a:xfrm>
          <a:off x="74875" y="4297495"/>
          <a:ext cx="682290" cy="682290"/>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DF3A27-7953-4C09-8B9C-D8F44EBAEE8B}">
      <dsp:nvSpPr>
        <dsp:cNvPr id="0" name=""/>
        <dsp:cNvSpPr/>
      </dsp:nvSpPr>
      <dsp:spPr>
        <a:xfrm>
          <a:off x="477977" y="3213354"/>
          <a:ext cx="2199619" cy="1099809"/>
        </a:xfrm>
        <a:prstGeom prst="roundRect">
          <a:avLst>
            <a:gd name="adj" fmla="val 10000"/>
          </a:avLst>
        </a:prstGeom>
        <a:solidFill>
          <a:schemeClr val="accent1">
            <a:lumMod val="75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b="1" kern="1200" dirty="0">
              <a:solidFill>
                <a:schemeClr val="bg1"/>
              </a:solidFill>
            </a:rPr>
            <a:t>Προγράμματα από Ε.Ε.</a:t>
          </a:r>
        </a:p>
      </dsp:txBody>
      <dsp:txXfrm>
        <a:off x="510189" y="3245566"/>
        <a:ext cx="2135195" cy="1035385"/>
      </dsp:txXfrm>
    </dsp:sp>
    <dsp:sp modelId="{1F6293F5-9B9B-4BF8-8687-0AA57DC8AF01}">
      <dsp:nvSpPr>
        <dsp:cNvPr id="0" name=""/>
        <dsp:cNvSpPr/>
      </dsp:nvSpPr>
      <dsp:spPr>
        <a:xfrm rot="850036">
          <a:off x="2642793" y="4023111"/>
          <a:ext cx="2288559" cy="40429"/>
        </a:xfrm>
        <a:custGeom>
          <a:avLst/>
          <a:gdLst/>
          <a:ahLst/>
          <a:cxnLst/>
          <a:rect l="0" t="0" r="0" b="0"/>
          <a:pathLst>
            <a:path>
              <a:moveTo>
                <a:pt x="0" y="20214"/>
              </a:moveTo>
              <a:lnTo>
                <a:pt x="2288559" y="20214"/>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l-GR" sz="800" kern="1200"/>
        </a:p>
      </dsp:txBody>
      <dsp:txXfrm>
        <a:off x="3729859" y="3986111"/>
        <a:ext cx="114427" cy="114427"/>
      </dsp:txXfrm>
    </dsp:sp>
    <dsp:sp modelId="{670BF0B8-6CF9-4790-A0F0-902CE656AFD6}">
      <dsp:nvSpPr>
        <dsp:cNvPr id="0" name=""/>
        <dsp:cNvSpPr/>
      </dsp:nvSpPr>
      <dsp:spPr>
        <a:xfrm>
          <a:off x="4896550" y="3773487"/>
          <a:ext cx="2199619" cy="1099809"/>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Έλεγχος του φυσικού αντικειμένου</a:t>
          </a:r>
        </a:p>
      </dsp:txBody>
      <dsp:txXfrm>
        <a:off x="4928762" y="3805699"/>
        <a:ext cx="2135195" cy="1035385"/>
      </dsp:txXfrm>
    </dsp:sp>
    <dsp:sp modelId="{8B5BA39D-EA81-4D1E-B262-AC8DEE79A7C0}">
      <dsp:nvSpPr>
        <dsp:cNvPr id="0" name=""/>
        <dsp:cNvSpPr/>
      </dsp:nvSpPr>
      <dsp:spPr>
        <a:xfrm rot="20562645">
          <a:off x="2625254" y="3398760"/>
          <a:ext cx="2316886" cy="40429"/>
        </a:xfrm>
        <a:custGeom>
          <a:avLst/>
          <a:gdLst/>
          <a:ahLst/>
          <a:cxnLst/>
          <a:rect l="0" t="0" r="0" b="0"/>
          <a:pathLst>
            <a:path>
              <a:moveTo>
                <a:pt x="0" y="20214"/>
              </a:moveTo>
              <a:lnTo>
                <a:pt x="2316886" y="20214"/>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l-GR" sz="800" kern="1200"/>
        </a:p>
      </dsp:txBody>
      <dsp:txXfrm>
        <a:off x="3725775" y="3361052"/>
        <a:ext cx="115844" cy="115844"/>
      </dsp:txXfrm>
    </dsp:sp>
    <dsp:sp modelId="{A0C00F85-9D63-4B63-AA4C-16158641E7E1}">
      <dsp:nvSpPr>
        <dsp:cNvPr id="0" name=""/>
        <dsp:cNvSpPr/>
      </dsp:nvSpPr>
      <dsp:spPr>
        <a:xfrm>
          <a:off x="4889798" y="2524785"/>
          <a:ext cx="2199619" cy="1099809"/>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Διαχειριστικός έλεγχος</a:t>
          </a:r>
        </a:p>
      </dsp:txBody>
      <dsp:txXfrm>
        <a:off x="4922010" y="2556997"/>
        <a:ext cx="2135195" cy="1035385"/>
      </dsp:txXfrm>
    </dsp:sp>
    <dsp:sp modelId="{BBA22D8D-8997-413B-8B9A-A518B64FD71A}">
      <dsp:nvSpPr>
        <dsp:cNvPr id="0" name=""/>
        <dsp:cNvSpPr/>
      </dsp:nvSpPr>
      <dsp:spPr>
        <a:xfrm>
          <a:off x="477977" y="841593"/>
          <a:ext cx="2199619" cy="1099809"/>
        </a:xfrm>
        <a:prstGeom prst="roundRect">
          <a:avLst>
            <a:gd name="adj" fmla="val 10000"/>
          </a:avLst>
        </a:prstGeom>
        <a:solidFill>
          <a:schemeClr val="accent1">
            <a:lumMod val="75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b="1" kern="1200" dirty="0">
              <a:solidFill>
                <a:schemeClr val="bg1"/>
              </a:solidFill>
            </a:rPr>
            <a:t>Δημοσιονομικοί έλεγχοι </a:t>
          </a:r>
        </a:p>
      </dsp:txBody>
      <dsp:txXfrm>
        <a:off x="510189" y="873805"/>
        <a:ext cx="2135195" cy="1035385"/>
      </dsp:txXfrm>
    </dsp:sp>
    <dsp:sp modelId="{A0EE87D2-EB24-4344-830A-C22C19654059}">
      <dsp:nvSpPr>
        <dsp:cNvPr id="0" name=""/>
        <dsp:cNvSpPr/>
      </dsp:nvSpPr>
      <dsp:spPr>
        <a:xfrm rot="20474322">
          <a:off x="2615338" y="994422"/>
          <a:ext cx="2343470" cy="40429"/>
        </a:xfrm>
        <a:custGeom>
          <a:avLst/>
          <a:gdLst/>
          <a:ahLst/>
          <a:cxnLst/>
          <a:rect l="0" t="0" r="0" b="0"/>
          <a:pathLst>
            <a:path>
              <a:moveTo>
                <a:pt x="0" y="20214"/>
              </a:moveTo>
              <a:lnTo>
                <a:pt x="2343470" y="20214"/>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l-GR" sz="800" kern="1200"/>
        </a:p>
      </dsp:txBody>
      <dsp:txXfrm>
        <a:off x="3728487" y="956050"/>
        <a:ext cx="117173" cy="117173"/>
      </dsp:txXfrm>
    </dsp:sp>
    <dsp:sp modelId="{06AB7DF0-D650-4C76-8CEB-6AF8B8449C8F}">
      <dsp:nvSpPr>
        <dsp:cNvPr id="0" name=""/>
        <dsp:cNvSpPr/>
      </dsp:nvSpPr>
      <dsp:spPr>
        <a:xfrm>
          <a:off x="4896550" y="87871"/>
          <a:ext cx="2199619" cy="1099809"/>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Οργάνωση και λειτουργία του φορέα</a:t>
          </a:r>
        </a:p>
      </dsp:txBody>
      <dsp:txXfrm>
        <a:off x="4928762" y="120083"/>
        <a:ext cx="2135195" cy="1035385"/>
      </dsp:txXfrm>
    </dsp:sp>
    <dsp:sp modelId="{642FDEBD-67F6-41E3-83C5-243570B7C380}">
      <dsp:nvSpPr>
        <dsp:cNvPr id="0" name=""/>
        <dsp:cNvSpPr/>
      </dsp:nvSpPr>
      <dsp:spPr>
        <a:xfrm rot="816551">
          <a:off x="2645644" y="1639064"/>
          <a:ext cx="2276106" cy="40429"/>
        </a:xfrm>
        <a:custGeom>
          <a:avLst/>
          <a:gdLst/>
          <a:ahLst/>
          <a:cxnLst/>
          <a:rect l="0" t="0" r="0" b="0"/>
          <a:pathLst>
            <a:path>
              <a:moveTo>
                <a:pt x="0" y="20214"/>
              </a:moveTo>
              <a:lnTo>
                <a:pt x="2276106" y="20214"/>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l-GR" sz="800" kern="1200"/>
        </a:p>
      </dsp:txBody>
      <dsp:txXfrm>
        <a:off x="3726794" y="1602376"/>
        <a:ext cx="113805" cy="113805"/>
      </dsp:txXfrm>
    </dsp:sp>
    <dsp:sp modelId="{5D593CE0-47CD-4D6A-A217-172FA6FAB37A}">
      <dsp:nvSpPr>
        <dsp:cNvPr id="0" name=""/>
        <dsp:cNvSpPr/>
      </dsp:nvSpPr>
      <dsp:spPr>
        <a:xfrm>
          <a:off x="4889798" y="1377156"/>
          <a:ext cx="2199619" cy="1099809"/>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Οικονομική διαχείριση</a:t>
          </a:r>
        </a:p>
      </dsp:txBody>
      <dsp:txXfrm>
        <a:off x="4922010" y="1409368"/>
        <a:ext cx="2135195" cy="103538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66B91-44C4-4604-8745-9D19CAC2F87E}">
      <dsp:nvSpPr>
        <dsp:cNvPr id="0" name=""/>
        <dsp:cNvSpPr/>
      </dsp:nvSpPr>
      <dsp:spPr>
        <a:xfrm>
          <a:off x="-6350946" y="-971459"/>
          <a:ext cx="7559542" cy="7559542"/>
        </a:xfrm>
        <a:prstGeom prst="blockArc">
          <a:avLst>
            <a:gd name="adj1" fmla="val 18900000"/>
            <a:gd name="adj2" fmla="val 2700000"/>
            <a:gd name="adj3" fmla="val 286"/>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894DB8-4117-4E8A-9A58-130B7C48A480}">
      <dsp:nvSpPr>
        <dsp:cNvPr id="0" name=""/>
        <dsp:cNvSpPr/>
      </dsp:nvSpPr>
      <dsp:spPr>
        <a:xfrm>
          <a:off x="528010" y="350926"/>
          <a:ext cx="7840881" cy="702302"/>
        </a:xfrm>
        <a:prstGeom prst="rect">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57453" tIns="53340" rIns="53340" bIns="53340" numCol="1" spcCol="1270" anchor="ctr" anchorCtr="0">
          <a:noAutofit/>
        </a:bodyPr>
        <a:lstStyle/>
        <a:p>
          <a:pPr marL="0" lvl="0" indent="0" algn="l" defTabSz="933450">
            <a:lnSpc>
              <a:spcPct val="90000"/>
            </a:lnSpc>
            <a:spcBef>
              <a:spcPct val="0"/>
            </a:spcBef>
            <a:spcAft>
              <a:spcPct val="35000"/>
            </a:spcAft>
            <a:buNone/>
          </a:pPr>
          <a:r>
            <a:rPr lang="el-GR" sz="2100" kern="1200" dirty="0"/>
            <a:t>Κατασταλτικός έλεγχος</a:t>
          </a:r>
        </a:p>
      </dsp:txBody>
      <dsp:txXfrm>
        <a:off x="528010" y="350926"/>
        <a:ext cx="7840881" cy="702302"/>
      </dsp:txXfrm>
    </dsp:sp>
    <dsp:sp modelId="{116B69E4-5FA1-4BB1-A6C1-0764D33FDBB6}">
      <dsp:nvSpPr>
        <dsp:cNvPr id="0" name=""/>
        <dsp:cNvSpPr/>
      </dsp:nvSpPr>
      <dsp:spPr>
        <a:xfrm>
          <a:off x="89070" y="263138"/>
          <a:ext cx="877878" cy="877878"/>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D7948B-E016-40E6-A7E1-684FC0F17E7C}">
      <dsp:nvSpPr>
        <dsp:cNvPr id="0" name=""/>
        <dsp:cNvSpPr/>
      </dsp:nvSpPr>
      <dsp:spPr>
        <a:xfrm>
          <a:off x="1031259" y="1404043"/>
          <a:ext cx="7337631" cy="702302"/>
        </a:xfrm>
        <a:prstGeom prst="rect">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57453" tIns="53340" rIns="53340" bIns="53340" numCol="1" spcCol="1270" anchor="ctr" anchorCtr="0">
          <a:noAutofit/>
        </a:bodyPr>
        <a:lstStyle/>
        <a:p>
          <a:pPr marL="0" lvl="0" indent="0" algn="l" defTabSz="933450">
            <a:lnSpc>
              <a:spcPct val="90000"/>
            </a:lnSpc>
            <a:spcBef>
              <a:spcPct val="0"/>
            </a:spcBef>
            <a:spcAft>
              <a:spcPct val="35000"/>
            </a:spcAft>
            <a:buNone/>
          </a:pPr>
          <a:r>
            <a:rPr lang="el-GR" sz="2100" kern="1200" dirty="0"/>
            <a:t>Προσυμβατικός έλεγχος</a:t>
          </a:r>
        </a:p>
      </dsp:txBody>
      <dsp:txXfrm>
        <a:off x="1031259" y="1404043"/>
        <a:ext cx="7337631" cy="702302"/>
      </dsp:txXfrm>
    </dsp:sp>
    <dsp:sp modelId="{64749442-642F-49A6-B223-CB8B954575CB}">
      <dsp:nvSpPr>
        <dsp:cNvPr id="0" name=""/>
        <dsp:cNvSpPr/>
      </dsp:nvSpPr>
      <dsp:spPr>
        <a:xfrm>
          <a:off x="592320" y="1316255"/>
          <a:ext cx="877878" cy="877878"/>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21C384-03BF-48E7-A32E-EA5820453FD4}">
      <dsp:nvSpPr>
        <dsp:cNvPr id="0" name=""/>
        <dsp:cNvSpPr/>
      </dsp:nvSpPr>
      <dsp:spPr>
        <a:xfrm>
          <a:off x="1185716" y="2457160"/>
          <a:ext cx="7183174" cy="702302"/>
        </a:xfrm>
        <a:prstGeom prst="rect">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57453" tIns="53340" rIns="53340" bIns="53340" numCol="1" spcCol="1270" anchor="ctr" anchorCtr="0">
          <a:noAutofit/>
        </a:bodyPr>
        <a:lstStyle/>
        <a:p>
          <a:pPr marL="0" lvl="0" indent="0" algn="l" defTabSz="933450">
            <a:lnSpc>
              <a:spcPct val="90000"/>
            </a:lnSpc>
            <a:spcBef>
              <a:spcPct val="0"/>
            </a:spcBef>
            <a:spcAft>
              <a:spcPct val="35000"/>
            </a:spcAft>
            <a:buNone/>
          </a:pPr>
          <a:r>
            <a:rPr lang="el-GR" sz="2100" kern="1200" dirty="0"/>
            <a:t>Έλεγχος είσπραξης εσόδων</a:t>
          </a:r>
        </a:p>
      </dsp:txBody>
      <dsp:txXfrm>
        <a:off x="1185716" y="2457160"/>
        <a:ext cx="7183174" cy="702302"/>
      </dsp:txXfrm>
    </dsp:sp>
    <dsp:sp modelId="{C09595CD-DB90-4358-9CF0-2310D1FC8AA1}">
      <dsp:nvSpPr>
        <dsp:cNvPr id="0" name=""/>
        <dsp:cNvSpPr/>
      </dsp:nvSpPr>
      <dsp:spPr>
        <a:xfrm>
          <a:off x="746777" y="2369372"/>
          <a:ext cx="877878" cy="877878"/>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CC3C15-5E65-4AA3-82BA-74BEFA019578}">
      <dsp:nvSpPr>
        <dsp:cNvPr id="0" name=""/>
        <dsp:cNvSpPr/>
      </dsp:nvSpPr>
      <dsp:spPr>
        <a:xfrm>
          <a:off x="1031259" y="3510277"/>
          <a:ext cx="7337631" cy="702302"/>
        </a:xfrm>
        <a:prstGeom prst="rect">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57453" tIns="53340" rIns="53340" bIns="53340" numCol="1" spcCol="1270" anchor="ctr" anchorCtr="0">
          <a:noAutofit/>
        </a:bodyPr>
        <a:lstStyle/>
        <a:p>
          <a:pPr marL="0" lvl="0" indent="0" algn="l" defTabSz="933450">
            <a:lnSpc>
              <a:spcPct val="90000"/>
            </a:lnSpc>
            <a:spcBef>
              <a:spcPct val="0"/>
            </a:spcBef>
            <a:spcAft>
              <a:spcPct val="35000"/>
            </a:spcAft>
            <a:buNone/>
          </a:pPr>
          <a:r>
            <a:rPr lang="el-GR" sz="2100" kern="1200" dirty="0"/>
            <a:t>Έλεγχοι αποτελεσματικότητας συστημάτων εσωτερικού ελέγχου</a:t>
          </a:r>
        </a:p>
      </dsp:txBody>
      <dsp:txXfrm>
        <a:off x="1031259" y="3510277"/>
        <a:ext cx="7337631" cy="702302"/>
      </dsp:txXfrm>
    </dsp:sp>
    <dsp:sp modelId="{80C70731-7FAF-464B-88F6-79C788EDBC03}">
      <dsp:nvSpPr>
        <dsp:cNvPr id="0" name=""/>
        <dsp:cNvSpPr/>
      </dsp:nvSpPr>
      <dsp:spPr>
        <a:xfrm>
          <a:off x="592320" y="3422489"/>
          <a:ext cx="877878" cy="877878"/>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D0D6BA-1C2E-48C0-A7C1-2B6438820463}">
      <dsp:nvSpPr>
        <dsp:cNvPr id="0" name=""/>
        <dsp:cNvSpPr/>
      </dsp:nvSpPr>
      <dsp:spPr>
        <a:xfrm>
          <a:off x="528010" y="4563394"/>
          <a:ext cx="7840881" cy="702302"/>
        </a:xfrm>
        <a:prstGeom prst="rect">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57453" tIns="53340" rIns="53340" bIns="53340" numCol="1" spcCol="1270" anchor="ctr" anchorCtr="0">
          <a:noAutofit/>
        </a:bodyPr>
        <a:lstStyle/>
        <a:p>
          <a:pPr marL="0" lvl="0" indent="0" algn="l" defTabSz="933450">
            <a:lnSpc>
              <a:spcPct val="90000"/>
            </a:lnSpc>
            <a:spcBef>
              <a:spcPct val="0"/>
            </a:spcBef>
            <a:spcAft>
              <a:spcPct val="35000"/>
            </a:spcAft>
            <a:buNone/>
          </a:pPr>
          <a:r>
            <a:rPr lang="el-GR" sz="2100" kern="1200" dirty="0"/>
            <a:t>Έλεγχοι  επιδόσεων, </a:t>
          </a:r>
          <a:r>
            <a:rPr lang="el-GR" sz="2100" kern="1200" dirty="0" err="1"/>
            <a:t>στοχευμένοι</a:t>
          </a:r>
          <a:r>
            <a:rPr lang="el-GR" sz="2100" kern="1200" dirty="0"/>
            <a:t> έλεγχοι συμμόρφωσης, έλεγχοι εντοπισμού συστημικών παθογενειών </a:t>
          </a:r>
          <a:endParaRPr lang="en-GB" sz="2100" kern="1200" dirty="0"/>
        </a:p>
      </dsp:txBody>
      <dsp:txXfrm>
        <a:off x="528010" y="4563394"/>
        <a:ext cx="7840881" cy="702302"/>
      </dsp:txXfrm>
    </dsp:sp>
    <dsp:sp modelId="{D3A8270D-8620-4C74-9668-14085D8F1D02}">
      <dsp:nvSpPr>
        <dsp:cNvPr id="0" name=""/>
        <dsp:cNvSpPr/>
      </dsp:nvSpPr>
      <dsp:spPr>
        <a:xfrm>
          <a:off x="89070" y="4475606"/>
          <a:ext cx="877878" cy="877878"/>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E4F5EC-A650-4389-8960-0F1A3DBFE9BE}">
      <dsp:nvSpPr>
        <dsp:cNvPr id="0" name=""/>
        <dsp:cNvSpPr/>
      </dsp:nvSpPr>
      <dsp:spPr>
        <a:xfrm>
          <a:off x="0" y="95951"/>
          <a:ext cx="2941100" cy="1105294"/>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rtl="0">
            <a:lnSpc>
              <a:spcPct val="90000"/>
            </a:lnSpc>
            <a:spcBef>
              <a:spcPct val="0"/>
            </a:spcBef>
            <a:spcAft>
              <a:spcPct val="35000"/>
            </a:spcAft>
            <a:buNone/>
          </a:pPr>
          <a:r>
            <a:rPr lang="el-GR" sz="2300" b="1" kern="1200" dirty="0"/>
            <a:t>Έλεγχος οικονομικών καταστάσεων</a:t>
          </a:r>
          <a:endParaRPr lang="el-GR" sz="2300" kern="1200" dirty="0"/>
        </a:p>
      </dsp:txBody>
      <dsp:txXfrm>
        <a:off x="32373" y="128324"/>
        <a:ext cx="2876354" cy="1040548"/>
      </dsp:txXfrm>
    </dsp:sp>
    <dsp:sp modelId="{E8963BC6-0FCE-48FB-B8FE-320A1A471DEB}">
      <dsp:nvSpPr>
        <dsp:cNvPr id="0" name=""/>
        <dsp:cNvSpPr/>
      </dsp:nvSpPr>
      <dsp:spPr>
        <a:xfrm>
          <a:off x="294110" y="1201246"/>
          <a:ext cx="302545" cy="727228"/>
        </a:xfrm>
        <a:custGeom>
          <a:avLst/>
          <a:gdLst/>
          <a:ahLst/>
          <a:cxnLst/>
          <a:rect l="0" t="0" r="0" b="0"/>
          <a:pathLst>
            <a:path>
              <a:moveTo>
                <a:pt x="0" y="0"/>
              </a:moveTo>
              <a:lnTo>
                <a:pt x="0" y="727228"/>
              </a:lnTo>
              <a:lnTo>
                <a:pt x="302545" y="7272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9E0C01-59CC-461F-AA9A-C0CCD61534FB}">
      <dsp:nvSpPr>
        <dsp:cNvPr id="0" name=""/>
        <dsp:cNvSpPr/>
      </dsp:nvSpPr>
      <dsp:spPr>
        <a:xfrm>
          <a:off x="596655" y="1375827"/>
          <a:ext cx="2688730" cy="110529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l-GR" sz="1700" kern="1200" dirty="0"/>
            <a:t>Για ΟΤΑ που εφαρμόζουν το κλαδικό λογιστικό σχέδιο</a:t>
          </a:r>
        </a:p>
      </dsp:txBody>
      <dsp:txXfrm>
        <a:off x="629028" y="1408200"/>
        <a:ext cx="2623984" cy="1040548"/>
      </dsp:txXfrm>
    </dsp:sp>
    <dsp:sp modelId="{4AB00C11-7948-411B-B2E8-9797CD14261A}">
      <dsp:nvSpPr>
        <dsp:cNvPr id="0" name=""/>
        <dsp:cNvSpPr/>
      </dsp:nvSpPr>
      <dsp:spPr>
        <a:xfrm>
          <a:off x="294110" y="1201246"/>
          <a:ext cx="302545" cy="2100899"/>
        </a:xfrm>
        <a:custGeom>
          <a:avLst/>
          <a:gdLst/>
          <a:ahLst/>
          <a:cxnLst/>
          <a:rect l="0" t="0" r="0" b="0"/>
          <a:pathLst>
            <a:path>
              <a:moveTo>
                <a:pt x="0" y="0"/>
              </a:moveTo>
              <a:lnTo>
                <a:pt x="0" y="2100899"/>
              </a:lnTo>
              <a:lnTo>
                <a:pt x="302545" y="21008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2ED977-9C39-4751-9FD4-59BE1B714A3F}">
      <dsp:nvSpPr>
        <dsp:cNvPr id="0" name=""/>
        <dsp:cNvSpPr/>
      </dsp:nvSpPr>
      <dsp:spPr>
        <a:xfrm>
          <a:off x="596655" y="2749498"/>
          <a:ext cx="2637657" cy="110529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l-GR" sz="1700" kern="1200" dirty="0"/>
            <a:t>Ετήσιος έλεγχος των οικονομικών καταστάσεων από Ορκωτό Ελεγκτή Λογιστή </a:t>
          </a:r>
        </a:p>
      </dsp:txBody>
      <dsp:txXfrm>
        <a:off x="629028" y="2781871"/>
        <a:ext cx="2572911" cy="1040548"/>
      </dsp:txXfrm>
    </dsp:sp>
    <dsp:sp modelId="{5D7F9E3D-AFDD-45B4-80F5-436E80E12833}">
      <dsp:nvSpPr>
        <dsp:cNvPr id="0" name=""/>
        <dsp:cNvSpPr/>
      </dsp:nvSpPr>
      <dsp:spPr>
        <a:xfrm>
          <a:off x="294110" y="1201246"/>
          <a:ext cx="302545" cy="3474571"/>
        </a:xfrm>
        <a:custGeom>
          <a:avLst/>
          <a:gdLst/>
          <a:ahLst/>
          <a:cxnLst/>
          <a:rect l="0" t="0" r="0" b="0"/>
          <a:pathLst>
            <a:path>
              <a:moveTo>
                <a:pt x="0" y="0"/>
              </a:moveTo>
              <a:lnTo>
                <a:pt x="0" y="3474571"/>
              </a:lnTo>
              <a:lnTo>
                <a:pt x="302545" y="34745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ADE33C-825F-453A-8939-3F0C7E02AEC8}">
      <dsp:nvSpPr>
        <dsp:cNvPr id="0" name=""/>
        <dsp:cNvSpPr/>
      </dsp:nvSpPr>
      <dsp:spPr>
        <a:xfrm>
          <a:off x="596655" y="4123169"/>
          <a:ext cx="2637657" cy="110529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l-GR" sz="1700" kern="1200" dirty="0"/>
            <a:t>Έλεγχος τήρησης των ελεγκτικών προτύπων και της κείμενης νομοθεσίας</a:t>
          </a:r>
        </a:p>
      </dsp:txBody>
      <dsp:txXfrm>
        <a:off x="629028" y="4155542"/>
        <a:ext cx="2572911" cy="1040548"/>
      </dsp:txXfrm>
    </dsp:sp>
    <dsp:sp modelId="{CC770386-CBA4-4ADD-8641-DD702596F25D}">
      <dsp:nvSpPr>
        <dsp:cNvPr id="0" name=""/>
        <dsp:cNvSpPr/>
      </dsp:nvSpPr>
      <dsp:spPr>
        <a:xfrm>
          <a:off x="4304963" y="95951"/>
          <a:ext cx="2654055" cy="1105294"/>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rtl="0">
            <a:lnSpc>
              <a:spcPct val="90000"/>
            </a:lnSpc>
            <a:spcBef>
              <a:spcPct val="0"/>
            </a:spcBef>
            <a:spcAft>
              <a:spcPct val="35000"/>
            </a:spcAft>
            <a:buNone/>
          </a:pPr>
          <a:r>
            <a:rPr lang="el-GR" sz="2300" b="1" kern="1200" dirty="0"/>
            <a:t>Μονάδα Εσωτερικού Ελέγχου</a:t>
          </a:r>
        </a:p>
      </dsp:txBody>
      <dsp:txXfrm>
        <a:off x="4337336" y="128324"/>
        <a:ext cx="2589309" cy="1040548"/>
      </dsp:txXfrm>
    </dsp:sp>
    <dsp:sp modelId="{9E13A826-7207-4F2F-A4EB-D7A6AD15F805}">
      <dsp:nvSpPr>
        <dsp:cNvPr id="0" name=""/>
        <dsp:cNvSpPr/>
      </dsp:nvSpPr>
      <dsp:spPr>
        <a:xfrm>
          <a:off x="4570368" y="1201246"/>
          <a:ext cx="249312" cy="736236"/>
        </a:xfrm>
        <a:custGeom>
          <a:avLst/>
          <a:gdLst/>
          <a:ahLst/>
          <a:cxnLst/>
          <a:rect l="0" t="0" r="0" b="0"/>
          <a:pathLst>
            <a:path>
              <a:moveTo>
                <a:pt x="0" y="0"/>
              </a:moveTo>
              <a:lnTo>
                <a:pt x="0" y="736236"/>
              </a:lnTo>
              <a:lnTo>
                <a:pt x="249312" y="7362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D0547A-CDF9-4A7C-A015-8B4DA205E8D6}">
      <dsp:nvSpPr>
        <dsp:cNvPr id="0" name=""/>
        <dsp:cNvSpPr/>
      </dsp:nvSpPr>
      <dsp:spPr>
        <a:xfrm>
          <a:off x="4819681" y="1384835"/>
          <a:ext cx="2696742" cy="110529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rtl="0">
            <a:lnSpc>
              <a:spcPct val="90000"/>
            </a:lnSpc>
            <a:spcBef>
              <a:spcPct val="0"/>
            </a:spcBef>
            <a:spcAft>
              <a:spcPct val="35000"/>
            </a:spcAft>
            <a:buNone/>
          </a:pPr>
          <a:r>
            <a:rPr lang="el-GR" sz="1700" kern="1200" dirty="0"/>
            <a:t>Έλεγχοι συμμόρφωσης με νομοθετικό πλαίσιο</a:t>
          </a:r>
        </a:p>
      </dsp:txBody>
      <dsp:txXfrm>
        <a:off x="4852054" y="1417208"/>
        <a:ext cx="2631996" cy="1040548"/>
      </dsp:txXfrm>
    </dsp:sp>
    <dsp:sp modelId="{97A469F5-9536-43B7-BC0F-F3FD30366CAE}">
      <dsp:nvSpPr>
        <dsp:cNvPr id="0" name=""/>
        <dsp:cNvSpPr/>
      </dsp:nvSpPr>
      <dsp:spPr>
        <a:xfrm>
          <a:off x="4570368" y="1201246"/>
          <a:ext cx="249312" cy="2117855"/>
        </a:xfrm>
        <a:custGeom>
          <a:avLst/>
          <a:gdLst/>
          <a:ahLst/>
          <a:cxnLst/>
          <a:rect l="0" t="0" r="0" b="0"/>
          <a:pathLst>
            <a:path>
              <a:moveTo>
                <a:pt x="0" y="0"/>
              </a:moveTo>
              <a:lnTo>
                <a:pt x="0" y="2117855"/>
              </a:lnTo>
              <a:lnTo>
                <a:pt x="249312" y="21178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64CED9-59CD-447E-B4B8-A52F646607BC}">
      <dsp:nvSpPr>
        <dsp:cNvPr id="0" name=""/>
        <dsp:cNvSpPr/>
      </dsp:nvSpPr>
      <dsp:spPr>
        <a:xfrm>
          <a:off x="4819681" y="2766453"/>
          <a:ext cx="2738124" cy="110529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l-GR" sz="1700" kern="1200" dirty="0"/>
            <a:t>Έλεγχοι αξιοπιστίας οικονομικών και λογιστικών στοιχείων</a:t>
          </a:r>
        </a:p>
      </dsp:txBody>
      <dsp:txXfrm>
        <a:off x="4852054" y="2798826"/>
        <a:ext cx="2673378" cy="1040548"/>
      </dsp:txXfrm>
    </dsp:sp>
    <dsp:sp modelId="{F5DBC4A9-91B9-4B9D-832E-F19B5139832B}">
      <dsp:nvSpPr>
        <dsp:cNvPr id="0" name=""/>
        <dsp:cNvSpPr/>
      </dsp:nvSpPr>
      <dsp:spPr>
        <a:xfrm>
          <a:off x="4570368" y="1201246"/>
          <a:ext cx="249312" cy="3499473"/>
        </a:xfrm>
        <a:custGeom>
          <a:avLst/>
          <a:gdLst/>
          <a:ahLst/>
          <a:cxnLst/>
          <a:rect l="0" t="0" r="0" b="0"/>
          <a:pathLst>
            <a:path>
              <a:moveTo>
                <a:pt x="0" y="0"/>
              </a:moveTo>
              <a:lnTo>
                <a:pt x="0" y="3499473"/>
              </a:lnTo>
              <a:lnTo>
                <a:pt x="249312" y="34994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D813B1-81A1-450D-AAF4-DA521951328B}">
      <dsp:nvSpPr>
        <dsp:cNvPr id="0" name=""/>
        <dsp:cNvSpPr/>
      </dsp:nvSpPr>
      <dsp:spPr>
        <a:xfrm>
          <a:off x="4819681" y="4148072"/>
          <a:ext cx="2696759" cy="110529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l-GR" sz="1700" kern="1200" dirty="0"/>
            <a:t>Έλεγχοι απόδοσης </a:t>
          </a:r>
        </a:p>
      </dsp:txBody>
      <dsp:txXfrm>
        <a:off x="4852054" y="4180445"/>
        <a:ext cx="2632013" cy="1040548"/>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921A4C-E87A-4C00-AE14-DAFB841231DC}" type="datetimeFigureOut">
              <a:rPr lang="el-GR" smtClean="0"/>
              <a:pPr/>
              <a:t>10/5/2021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7447F2-C287-4A1C-801C-3A16EC07E19D}" type="slidenum">
              <a:rPr lang="el-GR" smtClean="0"/>
              <a:pPr/>
              <a:t>‹#›</a:t>
            </a:fld>
            <a:endParaRPr lang="el-GR"/>
          </a:p>
        </p:txBody>
      </p:sp>
    </p:spTree>
    <p:extLst>
      <p:ext uri="{BB962C8B-B14F-4D97-AF65-F5344CB8AC3E}">
        <p14:creationId xmlns:p14="http://schemas.microsoft.com/office/powerpoint/2010/main" val="2979123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Θέση εικόνας διαφάνειας">
            <a:extLst>
              <a:ext uri="{FF2B5EF4-FFF2-40B4-BE49-F238E27FC236}">
                <a16:creationId xmlns:a16="http://schemas.microsoft.com/office/drawing/2014/main" id="{F865EE03-2FA6-4753-9C08-97ECF34516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 Θέση σημειώσεων">
            <a:extLst>
              <a:ext uri="{FF2B5EF4-FFF2-40B4-BE49-F238E27FC236}">
                <a16:creationId xmlns:a16="http://schemas.microsoft.com/office/drawing/2014/main" id="{355A5148-739F-4DA3-8CCA-C664B35DB6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292" name="3 - Θέση αριθμού διαφάνειας">
            <a:extLst>
              <a:ext uri="{FF2B5EF4-FFF2-40B4-BE49-F238E27FC236}">
                <a16:creationId xmlns:a16="http://schemas.microsoft.com/office/drawing/2014/main" id="{89CB0233-C2E4-47DD-8A5C-7F84B23FCFF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FF203A0-9426-4CB8-BB05-88553CACD644}" type="slidenum">
              <a:rPr lang="el-GR" altLang="en-US" smtClean="0">
                <a:latin typeface="Calibri" panose="020F0502020204030204" pitchFamily="34" charset="0"/>
              </a:rPr>
              <a:pPr/>
              <a:t>1</a:t>
            </a:fld>
            <a:endParaRPr lang="el-GR"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11</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12</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13</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14</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15</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16</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17</a:t>
            </a:fld>
            <a:endParaRPr lang="el-GR"/>
          </a:p>
        </p:txBody>
      </p:sp>
    </p:spTree>
    <p:extLst>
      <p:ext uri="{BB962C8B-B14F-4D97-AF65-F5344CB8AC3E}">
        <p14:creationId xmlns:p14="http://schemas.microsoft.com/office/powerpoint/2010/main" val="32782274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18</a:t>
            </a:fld>
            <a:endParaRPr lang="el-GR"/>
          </a:p>
        </p:txBody>
      </p:sp>
    </p:spTree>
    <p:extLst>
      <p:ext uri="{BB962C8B-B14F-4D97-AF65-F5344CB8AC3E}">
        <p14:creationId xmlns:p14="http://schemas.microsoft.com/office/powerpoint/2010/main" val="2822234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19</a:t>
            </a:fld>
            <a:endParaRPr lang="el-GR"/>
          </a:p>
        </p:txBody>
      </p:sp>
    </p:spTree>
    <p:extLst>
      <p:ext uri="{BB962C8B-B14F-4D97-AF65-F5344CB8AC3E}">
        <p14:creationId xmlns:p14="http://schemas.microsoft.com/office/powerpoint/2010/main" val="3462916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20</a:t>
            </a:fld>
            <a:endParaRPr lang="el-GR"/>
          </a:p>
        </p:txBody>
      </p:sp>
    </p:spTree>
    <p:extLst>
      <p:ext uri="{BB962C8B-B14F-4D97-AF65-F5344CB8AC3E}">
        <p14:creationId xmlns:p14="http://schemas.microsoft.com/office/powerpoint/2010/main" val="255684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21</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22</a:t>
            </a:fld>
            <a:endParaRPr lang="el-GR"/>
          </a:p>
        </p:txBody>
      </p:sp>
    </p:spTree>
    <p:extLst>
      <p:ext uri="{BB962C8B-B14F-4D97-AF65-F5344CB8AC3E}">
        <p14:creationId xmlns:p14="http://schemas.microsoft.com/office/powerpoint/2010/main" val="37022146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23</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24</a:t>
            </a:fld>
            <a:endParaRPr lang="el-GR"/>
          </a:p>
        </p:txBody>
      </p:sp>
    </p:spTree>
    <p:extLst>
      <p:ext uri="{BB962C8B-B14F-4D97-AF65-F5344CB8AC3E}">
        <p14:creationId xmlns:p14="http://schemas.microsoft.com/office/powerpoint/2010/main" val="3619252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25</a:t>
            </a:fld>
            <a:endParaRPr lang="el-GR"/>
          </a:p>
        </p:txBody>
      </p:sp>
    </p:spTree>
    <p:extLst>
      <p:ext uri="{BB962C8B-B14F-4D97-AF65-F5344CB8AC3E}">
        <p14:creationId xmlns:p14="http://schemas.microsoft.com/office/powerpoint/2010/main" val="10534094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26</a:t>
            </a:fld>
            <a:endParaRPr lang="el-GR"/>
          </a:p>
        </p:txBody>
      </p:sp>
    </p:spTree>
    <p:extLst>
      <p:ext uri="{BB962C8B-B14F-4D97-AF65-F5344CB8AC3E}">
        <p14:creationId xmlns:p14="http://schemas.microsoft.com/office/powerpoint/2010/main" val="21617013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27</a:t>
            </a:fld>
            <a:endParaRPr lang="el-GR"/>
          </a:p>
        </p:txBody>
      </p:sp>
    </p:spTree>
    <p:extLst>
      <p:ext uri="{BB962C8B-B14F-4D97-AF65-F5344CB8AC3E}">
        <p14:creationId xmlns:p14="http://schemas.microsoft.com/office/powerpoint/2010/main" val="8455561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28</a:t>
            </a:fld>
            <a:endParaRPr lang="el-GR"/>
          </a:p>
        </p:txBody>
      </p:sp>
    </p:spTree>
    <p:extLst>
      <p:ext uri="{BB962C8B-B14F-4D97-AF65-F5344CB8AC3E}">
        <p14:creationId xmlns:p14="http://schemas.microsoft.com/office/powerpoint/2010/main" val="5600438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29</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pPr marR="116840" algn="just">
              <a:lnSpc>
                <a:spcPct val="115000"/>
              </a:lnSpc>
              <a:spcAft>
                <a:spcPts val="0"/>
              </a:spcAft>
              <a:tabLst>
                <a:tab pos="1524000" algn="l"/>
              </a:tabLst>
            </a:pPr>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30</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a:xfrm>
            <a:off x="685800" y="4343400"/>
            <a:ext cx="5486400" cy="4800600"/>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4</a:t>
            </a:fld>
            <a:endParaRPr lang="el-GR"/>
          </a:p>
        </p:txBody>
      </p:sp>
    </p:spTree>
    <p:extLst>
      <p:ext uri="{BB962C8B-B14F-4D97-AF65-F5344CB8AC3E}">
        <p14:creationId xmlns:p14="http://schemas.microsoft.com/office/powerpoint/2010/main" val="30677540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31</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32</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33</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34</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35</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36</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37</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38</a:t>
            </a:fld>
            <a:endParaRPr lang="el-GR"/>
          </a:p>
        </p:txBody>
      </p:sp>
    </p:spTree>
    <p:extLst>
      <p:ext uri="{BB962C8B-B14F-4D97-AF65-F5344CB8AC3E}">
        <p14:creationId xmlns:p14="http://schemas.microsoft.com/office/powerpoint/2010/main" val="16776334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39</a:t>
            </a:fld>
            <a:endParaRPr lang="el-GR"/>
          </a:p>
        </p:txBody>
      </p:sp>
    </p:spTree>
    <p:extLst>
      <p:ext uri="{BB962C8B-B14F-4D97-AF65-F5344CB8AC3E}">
        <p14:creationId xmlns:p14="http://schemas.microsoft.com/office/powerpoint/2010/main" val="11019087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40</a:t>
            </a:fld>
            <a:endParaRPr lang="el-GR"/>
          </a:p>
        </p:txBody>
      </p:sp>
    </p:spTree>
    <p:extLst>
      <p:ext uri="{BB962C8B-B14F-4D97-AF65-F5344CB8AC3E}">
        <p14:creationId xmlns:p14="http://schemas.microsoft.com/office/powerpoint/2010/main" val="296850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5</a:t>
            </a:fld>
            <a:endParaRPr lang="el-GR"/>
          </a:p>
        </p:txBody>
      </p:sp>
    </p:spTree>
    <p:extLst>
      <p:ext uri="{BB962C8B-B14F-4D97-AF65-F5344CB8AC3E}">
        <p14:creationId xmlns:p14="http://schemas.microsoft.com/office/powerpoint/2010/main" val="277094013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41</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6</a:t>
            </a:fld>
            <a:endParaRPr lang="el-GR"/>
          </a:p>
        </p:txBody>
      </p:sp>
    </p:spTree>
    <p:extLst>
      <p:ext uri="{BB962C8B-B14F-4D97-AF65-F5344CB8AC3E}">
        <p14:creationId xmlns:p14="http://schemas.microsoft.com/office/powerpoint/2010/main" val="1466277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7</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8</a:t>
            </a:fld>
            <a:endParaRPr lang="el-GR"/>
          </a:p>
        </p:txBody>
      </p:sp>
    </p:spTree>
    <p:extLst>
      <p:ext uri="{BB962C8B-B14F-4D97-AF65-F5344CB8AC3E}">
        <p14:creationId xmlns:p14="http://schemas.microsoft.com/office/powerpoint/2010/main" val="833596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9</a:t>
            </a:fld>
            <a:endParaRPr lang="el-GR"/>
          </a:p>
        </p:txBody>
      </p:sp>
    </p:spTree>
    <p:extLst>
      <p:ext uri="{BB962C8B-B14F-4D97-AF65-F5344CB8AC3E}">
        <p14:creationId xmlns:p14="http://schemas.microsoft.com/office/powerpoint/2010/main" val="737582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1366838" y="685800"/>
            <a:ext cx="4124325" cy="3094038"/>
          </a:xfrm>
        </p:spPr>
      </p:sp>
      <p:sp>
        <p:nvSpPr>
          <p:cNvPr id="3" name="Θέση σημειώσεων 2"/>
          <p:cNvSpPr>
            <a:spLocks noGrp="1"/>
          </p:cNvSpPr>
          <p:nvPr>
            <p:ph type="body" idx="1"/>
          </p:nvPr>
        </p:nvSpPr>
        <p:spPr>
          <a:xfrm>
            <a:off x="476672" y="3851920"/>
            <a:ext cx="5904656" cy="4968552"/>
          </a:xfrm>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17447F2-C287-4A1C-801C-3A16EC07E19D}" type="slidenum">
              <a:rPr lang="el-GR" smtClean="0"/>
              <a:pPr/>
              <a:t>10</a:t>
            </a:fld>
            <a:endParaRPr lang="el-GR"/>
          </a:p>
        </p:txBody>
      </p:sp>
    </p:spTree>
    <p:extLst>
      <p:ext uri="{BB962C8B-B14F-4D97-AF65-F5344CB8AC3E}">
        <p14:creationId xmlns:p14="http://schemas.microsoft.com/office/powerpoint/2010/main" val="2699247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BCFE82CE-964F-4E3F-ADBF-B8290DA036C4}" type="datetimeFigureOut">
              <a:rPr lang="el-GR" smtClean="0"/>
              <a:pPr/>
              <a:t>10/5/2021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271233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BCFE82CE-964F-4E3F-ADBF-B8290DA036C4}" type="datetimeFigureOut">
              <a:rPr lang="el-GR" smtClean="0"/>
              <a:pPr/>
              <a:t>10/5/2021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2729670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BCFE82CE-964F-4E3F-ADBF-B8290DA036C4}" type="datetimeFigureOut">
              <a:rPr lang="el-GR" smtClean="0"/>
              <a:pPr/>
              <a:t>10/5/2021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325074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BCFE82CE-964F-4E3F-ADBF-B8290DA036C4}" type="datetimeFigureOut">
              <a:rPr lang="el-GR" smtClean="0"/>
              <a:pPr/>
              <a:t>10/5/2021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2848359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BCFE82CE-964F-4E3F-ADBF-B8290DA036C4}" type="datetimeFigureOut">
              <a:rPr lang="el-GR" smtClean="0"/>
              <a:pPr/>
              <a:t>10/5/2021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209566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BCFE82CE-964F-4E3F-ADBF-B8290DA036C4}" type="datetimeFigureOut">
              <a:rPr lang="el-GR" smtClean="0"/>
              <a:pPr/>
              <a:t>10/5/2021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3545301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BCFE82CE-964F-4E3F-ADBF-B8290DA036C4}" type="datetimeFigureOut">
              <a:rPr lang="el-GR" smtClean="0"/>
              <a:pPr/>
              <a:t>10/5/2021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1259892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BCFE82CE-964F-4E3F-ADBF-B8290DA036C4}" type="datetimeFigureOut">
              <a:rPr lang="el-GR" smtClean="0"/>
              <a:pPr/>
              <a:t>10/5/2021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2916354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CFE82CE-964F-4E3F-ADBF-B8290DA036C4}" type="datetimeFigureOut">
              <a:rPr lang="el-GR" smtClean="0"/>
              <a:pPr/>
              <a:t>10/5/2021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377673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BCFE82CE-964F-4E3F-ADBF-B8290DA036C4}" type="datetimeFigureOut">
              <a:rPr lang="el-GR" smtClean="0"/>
              <a:pPr/>
              <a:t>10/5/2021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3518346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BCFE82CE-964F-4E3F-ADBF-B8290DA036C4}" type="datetimeFigureOut">
              <a:rPr lang="el-GR" smtClean="0"/>
              <a:pPr/>
              <a:t>10/5/2021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891920-F4CA-4BBF-9058-9E4EE33E11DC}" type="slidenum">
              <a:rPr lang="el-GR" smtClean="0"/>
              <a:pPr/>
              <a:t>‹#›</a:t>
            </a:fld>
            <a:endParaRPr lang="el-GR"/>
          </a:p>
        </p:txBody>
      </p:sp>
    </p:spTree>
    <p:extLst>
      <p:ext uri="{BB962C8B-B14F-4D97-AF65-F5344CB8AC3E}">
        <p14:creationId xmlns:p14="http://schemas.microsoft.com/office/powerpoint/2010/main" val="611336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FE82CE-964F-4E3F-ADBF-B8290DA036C4}" type="datetimeFigureOut">
              <a:rPr lang="el-GR" smtClean="0"/>
              <a:pPr/>
              <a:t>10/5/2021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91920-F4CA-4BBF-9058-9E4EE33E11DC}" type="slidenum">
              <a:rPr lang="el-GR" smtClean="0"/>
              <a:pPr/>
              <a:t>‹#›</a:t>
            </a:fld>
            <a:endParaRPr lang="el-GR"/>
          </a:p>
        </p:txBody>
      </p:sp>
    </p:spTree>
    <p:extLst>
      <p:ext uri="{BB962C8B-B14F-4D97-AF65-F5344CB8AC3E}">
        <p14:creationId xmlns:p14="http://schemas.microsoft.com/office/powerpoint/2010/main" val="3268808492"/>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tryposkoufis@ypes.g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hyperlink" Target="mailto:ktripok@gmail.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2.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40.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EA2683F5-4F3F-4F3C-929C-BA7AFC40C162}"/>
              </a:ext>
            </a:extLst>
          </p:cNvPr>
          <p:cNvSpPr>
            <a:spLocks noGrp="1"/>
          </p:cNvSpPr>
          <p:nvPr>
            <p:ph type="ctrTitle"/>
          </p:nvPr>
        </p:nvSpPr>
        <p:spPr>
          <a:xfrm>
            <a:off x="635639" y="1840660"/>
            <a:ext cx="7918450" cy="1372316"/>
          </a:xfrm>
        </p:spPr>
        <p:txBody>
          <a:bodyPr>
            <a:normAutofit fontScale="90000"/>
          </a:bodyPr>
          <a:lstStyle/>
          <a:p>
            <a:pPr eaLnBrk="1" hangingPunct="1"/>
            <a:r>
              <a:rPr lang="el-GR" altLang="en-US" sz="3600" b="1" dirty="0">
                <a:latin typeface="+mn-lt"/>
              </a:rPr>
              <a:t>ΟΙΚΟΝΟΜΙΚΗ ΔΙΑΚΥΒΕΡΝΗΣΗ ΤΗΣ ΑΥΤΟΔΙΟΙΚΗΣΗΣ</a:t>
            </a:r>
            <a:br>
              <a:rPr lang="el-GR" altLang="el-GR" sz="3600" b="1" dirty="0">
                <a:latin typeface="+mn-lt"/>
              </a:rPr>
            </a:br>
            <a:endParaRPr lang="el-GR" altLang="el-GR" sz="3600" b="1" dirty="0">
              <a:latin typeface="+mn-lt"/>
            </a:endParaRPr>
          </a:p>
        </p:txBody>
      </p:sp>
      <p:sp>
        <p:nvSpPr>
          <p:cNvPr id="3" name="Υπότιτλος 2">
            <a:extLst>
              <a:ext uri="{FF2B5EF4-FFF2-40B4-BE49-F238E27FC236}">
                <a16:creationId xmlns:a16="http://schemas.microsoft.com/office/drawing/2014/main" id="{BE555680-EA6C-4842-967E-D281B4134CC0}"/>
              </a:ext>
            </a:extLst>
          </p:cNvPr>
          <p:cNvSpPr>
            <a:spLocks noGrp="1"/>
          </p:cNvSpPr>
          <p:nvPr>
            <p:ph type="subTitle" idx="1"/>
          </p:nvPr>
        </p:nvSpPr>
        <p:spPr>
          <a:xfrm>
            <a:off x="179512" y="3467100"/>
            <a:ext cx="8691438" cy="647700"/>
          </a:xfrm>
        </p:spPr>
        <p:txBody>
          <a:bodyPr rtlCol="0">
            <a:noAutofit/>
          </a:bodyPr>
          <a:lstStyle/>
          <a:p>
            <a:pPr eaLnBrk="1" fontAlgn="auto" hangingPunct="1">
              <a:spcAft>
                <a:spcPts val="0"/>
              </a:spcAft>
              <a:defRPr/>
            </a:pPr>
            <a:r>
              <a:rPr lang="el-GR" sz="2800" b="1" dirty="0">
                <a:solidFill>
                  <a:schemeClr val="tx1">
                    <a:lumMod val="95000"/>
                    <a:lumOff val="5000"/>
                  </a:schemeClr>
                </a:solidFill>
              </a:rPr>
              <a:t>Τμήμα Αναπτυξιακών και Περιφερειακών Πολιτικών</a:t>
            </a:r>
            <a:endParaRPr lang="el-GR" sz="2400" b="1" dirty="0">
              <a:solidFill>
                <a:schemeClr val="tx1">
                  <a:lumMod val="95000"/>
                  <a:lumOff val="5000"/>
                </a:schemeClr>
              </a:solidFill>
            </a:endParaRPr>
          </a:p>
        </p:txBody>
      </p:sp>
      <p:sp>
        <p:nvSpPr>
          <p:cNvPr id="11268" name="TextBox 3">
            <a:extLst>
              <a:ext uri="{FF2B5EF4-FFF2-40B4-BE49-F238E27FC236}">
                <a16:creationId xmlns:a16="http://schemas.microsoft.com/office/drawing/2014/main" id="{678E3B50-032D-41A4-83CE-5E2BF5D14CA9}"/>
              </a:ext>
            </a:extLst>
          </p:cNvPr>
          <p:cNvSpPr txBox="1">
            <a:spLocks noChangeArrowheads="1"/>
          </p:cNvSpPr>
          <p:nvPr/>
        </p:nvSpPr>
        <p:spPr bwMode="auto">
          <a:xfrm>
            <a:off x="-36512" y="-27384"/>
            <a:ext cx="9180512" cy="1077218"/>
          </a:xfrm>
          <a:prstGeom prst="rect">
            <a:avLst/>
          </a:prstGeom>
          <a:solidFill>
            <a:schemeClr val="accent1">
              <a:lumMod val="50000"/>
            </a:schemeClr>
          </a:solidFill>
          <a:ln w="9525">
            <a:noFill/>
            <a:miter lim="800000"/>
            <a:headEnd/>
            <a:tailEnd/>
          </a:ln>
        </p:spPr>
        <p:txBody>
          <a:bodyPr wrap="square">
            <a:spAutoFit/>
          </a:bodyPr>
          <a:lstStyle/>
          <a:p>
            <a:pPr algn="ctr" eaLnBrk="1" hangingPunct="1">
              <a:defRPr/>
            </a:pPr>
            <a:r>
              <a:rPr lang="el-GR" altLang="el-GR" sz="3200" b="1" dirty="0">
                <a:solidFill>
                  <a:schemeClr val="bg1"/>
                </a:solidFill>
                <a:latin typeface="Calibri" pitchFamily="34" charset="0"/>
              </a:rPr>
              <a:t>ΟΙΚΟΝΟΜΙΚΑ ΤΗΣ ΤΟΠΙΚΗΣ ΚΑΙ ΤΗΣ ΠΕΡΙΦΕΡΕΙΑΚΗΣ ΑΥΤΟΔΙΟΙΚΗΣΗΣ</a:t>
            </a:r>
          </a:p>
        </p:txBody>
      </p:sp>
      <p:sp>
        <p:nvSpPr>
          <p:cNvPr id="5" name="Υπότιτλος 2">
            <a:extLst>
              <a:ext uri="{FF2B5EF4-FFF2-40B4-BE49-F238E27FC236}">
                <a16:creationId xmlns:a16="http://schemas.microsoft.com/office/drawing/2014/main" id="{ADE5BE9E-F898-43A4-BFF9-6AAF0B0C7356}"/>
              </a:ext>
            </a:extLst>
          </p:cNvPr>
          <p:cNvSpPr txBox="1">
            <a:spLocks/>
          </p:cNvSpPr>
          <p:nvPr/>
        </p:nvSpPr>
        <p:spPr bwMode="auto">
          <a:xfrm>
            <a:off x="763588" y="4837113"/>
            <a:ext cx="7337425" cy="1760537"/>
          </a:xfrm>
          <a:prstGeom prst="rect">
            <a:avLst/>
          </a:prstGeom>
          <a:noFill/>
          <a:ln w="9525">
            <a:noFill/>
            <a:miter lim="800000"/>
            <a:headEnd/>
            <a:tailEnd/>
          </a:ln>
        </p:spPr>
        <p:txBody>
          <a:bodyPr>
            <a:normAutofit/>
          </a:bodyPr>
          <a:lstStyle/>
          <a:p>
            <a:pPr algn="just" eaLnBrk="1" fontAlgn="auto" hangingPunct="1">
              <a:spcBef>
                <a:spcPts val="1800"/>
              </a:spcBef>
              <a:spcAft>
                <a:spcPts val="0"/>
              </a:spcAft>
              <a:buFont typeface="Arial" panose="020B0604020202020204" pitchFamily="34" charset="0"/>
              <a:buNone/>
              <a:defRPr/>
            </a:pPr>
            <a:r>
              <a:rPr lang="el-GR" sz="2400" b="1" dirty="0">
                <a:solidFill>
                  <a:schemeClr val="tx1">
                    <a:lumMod val="95000"/>
                    <a:lumOff val="5000"/>
                  </a:schemeClr>
                </a:solidFill>
                <a:latin typeface="+mn-lt"/>
              </a:rPr>
              <a:t>Εισηγητής</a:t>
            </a:r>
            <a:r>
              <a:rPr lang="en-US" sz="2400" b="1" dirty="0">
                <a:solidFill>
                  <a:schemeClr val="tx1">
                    <a:lumMod val="95000"/>
                    <a:lumOff val="5000"/>
                  </a:schemeClr>
                </a:solidFill>
                <a:latin typeface="+mn-lt"/>
              </a:rPr>
              <a:t>:</a:t>
            </a:r>
            <a:r>
              <a:rPr lang="el-GR" sz="2400" b="1" dirty="0">
                <a:solidFill>
                  <a:schemeClr val="tx1">
                    <a:lumMod val="95000"/>
                    <a:lumOff val="5000"/>
                  </a:schemeClr>
                </a:solidFill>
                <a:latin typeface="+mn-lt"/>
              </a:rPr>
              <a:t> </a:t>
            </a:r>
          </a:p>
          <a:p>
            <a:pPr algn="just" eaLnBrk="1" fontAlgn="auto" hangingPunct="1">
              <a:spcBef>
                <a:spcPts val="0"/>
              </a:spcBef>
              <a:spcAft>
                <a:spcPts val="0"/>
              </a:spcAft>
              <a:buFont typeface="Arial" panose="020B0604020202020204" pitchFamily="34" charset="0"/>
              <a:buNone/>
              <a:defRPr/>
            </a:pPr>
            <a:r>
              <a:rPr lang="el-GR" sz="2000" dirty="0">
                <a:solidFill>
                  <a:schemeClr val="tx1">
                    <a:lumMod val="95000"/>
                    <a:lumOff val="5000"/>
                  </a:schemeClr>
                </a:solidFill>
                <a:latin typeface="+mn-lt"/>
              </a:rPr>
              <a:t>Κώστας Τρυποσκούφης</a:t>
            </a:r>
          </a:p>
          <a:p>
            <a:pPr algn="just" eaLnBrk="1" fontAlgn="auto" hangingPunct="1">
              <a:spcBef>
                <a:spcPts val="0"/>
              </a:spcBef>
              <a:spcAft>
                <a:spcPts val="0"/>
              </a:spcAft>
              <a:buFont typeface="Arial" panose="020B0604020202020204" pitchFamily="34" charset="0"/>
              <a:buNone/>
              <a:defRPr/>
            </a:pPr>
            <a:r>
              <a:rPr lang="el-GR" sz="2000" dirty="0">
                <a:solidFill>
                  <a:schemeClr val="tx1">
                    <a:lumMod val="95000"/>
                    <a:lumOff val="5000"/>
                  </a:schemeClr>
                </a:solidFill>
                <a:latin typeface="+mn-lt"/>
              </a:rPr>
              <a:t>Υπουργείο  Εσωτερικών</a:t>
            </a:r>
          </a:p>
          <a:p>
            <a:pPr algn="just" eaLnBrk="1" fontAlgn="auto" hangingPunct="1">
              <a:spcBef>
                <a:spcPts val="0"/>
              </a:spcBef>
              <a:spcAft>
                <a:spcPts val="0"/>
              </a:spcAft>
              <a:buFont typeface="Arial" panose="020B0604020202020204" pitchFamily="34" charset="0"/>
              <a:buNone/>
              <a:defRPr/>
            </a:pPr>
            <a:r>
              <a:rPr lang="el-GR" sz="2000" dirty="0">
                <a:solidFill>
                  <a:schemeClr val="tx1">
                    <a:lumMod val="95000"/>
                    <a:lumOff val="5000"/>
                  </a:schemeClr>
                </a:solidFill>
                <a:latin typeface="+mn-lt"/>
              </a:rPr>
              <a:t>Διεύθυνση Οικονομικών Τοπικής Αυτοδιοίκησης (ΔΟΙΚΤΑ)</a:t>
            </a:r>
          </a:p>
          <a:p>
            <a:pPr algn="just" eaLnBrk="1" fontAlgn="auto" hangingPunct="1">
              <a:spcBef>
                <a:spcPts val="0"/>
              </a:spcBef>
              <a:spcAft>
                <a:spcPts val="0"/>
              </a:spcAft>
              <a:buFont typeface="Arial" panose="020B0604020202020204" pitchFamily="34" charset="0"/>
              <a:buNone/>
              <a:defRPr/>
            </a:pPr>
            <a:r>
              <a:rPr lang="en-US" sz="2000" dirty="0">
                <a:solidFill>
                  <a:schemeClr val="tx1">
                    <a:lumMod val="95000"/>
                    <a:lumOff val="5000"/>
                  </a:schemeClr>
                </a:solidFill>
                <a:latin typeface="+mn-lt"/>
                <a:hlinkClick r:id="rId3"/>
              </a:rPr>
              <a:t>k.tryposkoufis@ypes.gr</a:t>
            </a:r>
            <a:r>
              <a:rPr lang="el-GR" sz="2000" dirty="0">
                <a:solidFill>
                  <a:schemeClr val="tx1">
                    <a:lumMod val="95000"/>
                    <a:lumOff val="5000"/>
                  </a:schemeClr>
                </a:solidFill>
                <a:latin typeface="+mn-lt"/>
              </a:rPr>
              <a:t> / </a:t>
            </a:r>
            <a:r>
              <a:rPr lang="en-US" sz="2000" dirty="0">
                <a:solidFill>
                  <a:schemeClr val="tx1">
                    <a:lumMod val="95000"/>
                    <a:lumOff val="5000"/>
                  </a:schemeClr>
                </a:solidFill>
                <a:latin typeface="+mn-lt"/>
                <a:hlinkClick r:id="rId4"/>
              </a:rPr>
              <a:t>ktripok@gmail.com</a:t>
            </a:r>
            <a:endParaRPr lang="en-US" sz="2000" dirty="0">
              <a:solidFill>
                <a:schemeClr val="tx1">
                  <a:lumMod val="95000"/>
                  <a:lumOff val="5000"/>
                </a:schemeClr>
              </a:solidFill>
              <a:latin typeface="+mn-lt"/>
            </a:endParaRPr>
          </a:p>
          <a:p>
            <a:pPr algn="just" eaLnBrk="1" fontAlgn="auto" hangingPunct="1">
              <a:spcBef>
                <a:spcPts val="0"/>
              </a:spcBef>
              <a:spcAft>
                <a:spcPts val="0"/>
              </a:spcAft>
              <a:buFont typeface="Arial" panose="020B0604020202020204" pitchFamily="34" charset="0"/>
              <a:buNone/>
              <a:defRPr/>
            </a:pPr>
            <a:endParaRPr lang="el-GR" sz="2000" dirty="0">
              <a:solidFill>
                <a:schemeClr val="tx1">
                  <a:lumMod val="95000"/>
                  <a:lumOff val="5000"/>
                </a:schemeClr>
              </a:solidFill>
              <a:latin typeface="+mn-lt"/>
            </a:endParaRPr>
          </a:p>
        </p:txBody>
      </p:sp>
      <p:pic>
        <p:nvPicPr>
          <p:cNvPr id="11270" name="Εικόνα 5">
            <a:extLst>
              <a:ext uri="{FF2B5EF4-FFF2-40B4-BE49-F238E27FC236}">
                <a16:creationId xmlns:a16="http://schemas.microsoft.com/office/drawing/2014/main" id="{A56049DC-7C4F-4093-8230-A8B387E8133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36749"/>
          <a:stretch>
            <a:fillRect/>
          </a:stretch>
        </p:blipFill>
        <p:spPr bwMode="auto">
          <a:xfrm>
            <a:off x="7596188" y="6338888"/>
            <a:ext cx="1274762"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620687"/>
          </a:xfrm>
          <a:solidFill>
            <a:schemeClr val="bg1">
              <a:lumMod val="95000"/>
            </a:schemeClr>
          </a:solidFill>
        </p:spPr>
        <p:txBody>
          <a:bodyPr>
            <a:noAutofit/>
          </a:bodyPr>
          <a:lstStyle/>
          <a:p>
            <a:r>
              <a:rPr lang="el-GR" sz="3600" b="1" dirty="0">
                <a:solidFill>
                  <a:srgbClr val="002060"/>
                </a:solidFill>
              </a:rPr>
              <a:t>Βασική νομοθεσία</a:t>
            </a:r>
            <a:r>
              <a:rPr lang="en-US" sz="3600" b="1" dirty="0">
                <a:solidFill>
                  <a:srgbClr val="002060"/>
                </a:solidFill>
              </a:rPr>
              <a:t> </a:t>
            </a:r>
            <a:r>
              <a:rPr lang="el-GR" sz="3600" b="1" dirty="0">
                <a:solidFill>
                  <a:srgbClr val="002060"/>
                </a:solidFill>
              </a:rPr>
              <a:t> (4) - Περιφέρειες</a:t>
            </a:r>
          </a:p>
        </p:txBody>
      </p:sp>
      <p:sp>
        <p:nvSpPr>
          <p:cNvPr id="3" name="Υπότιτλος 2"/>
          <p:cNvSpPr>
            <a:spLocks noGrp="1"/>
          </p:cNvSpPr>
          <p:nvPr>
            <p:ph type="subTitle" idx="1"/>
          </p:nvPr>
        </p:nvSpPr>
        <p:spPr>
          <a:xfrm>
            <a:off x="251520" y="836712"/>
            <a:ext cx="8568952" cy="2808312"/>
          </a:xfrm>
        </p:spPr>
        <p:txBody>
          <a:bodyPr>
            <a:normAutofit/>
          </a:bodyPr>
          <a:lstStyle/>
          <a:p>
            <a:pPr marL="457200" indent="-457200" algn="just">
              <a:buFont typeface="Wingdings" panose="05000000000000000000" pitchFamily="2" charset="2"/>
              <a:buChar char="Ø"/>
            </a:pPr>
            <a:r>
              <a:rPr lang="el-GR" sz="2400" b="1" dirty="0">
                <a:solidFill>
                  <a:schemeClr val="tx1"/>
                </a:solidFill>
              </a:rPr>
              <a:t>Οικονομικοί πόροι ΟΤΑ -Ηλεκτρονικό Ταχυδρομείο </a:t>
            </a:r>
            <a:r>
              <a:rPr lang="el-GR" sz="2400" dirty="0">
                <a:solidFill>
                  <a:schemeClr val="tx1"/>
                </a:solidFill>
              </a:rPr>
              <a:t>(Ν.2672/1998) όπου ρυθμίζονται, μεταξύ άλλων, θέματα χρηματοδότησης και προϋπολογισμού των πρώην νομαρχιακών αυτοδιοικήσεων</a:t>
            </a:r>
          </a:p>
          <a:p>
            <a:pPr marL="457200" indent="-457200" algn="just">
              <a:buFont typeface="Wingdings" panose="05000000000000000000" pitchFamily="2" charset="2"/>
              <a:buChar char="Ø"/>
            </a:pPr>
            <a:r>
              <a:rPr lang="el-GR" sz="2400" b="1" dirty="0">
                <a:solidFill>
                  <a:schemeClr val="tx1"/>
                </a:solidFill>
              </a:rPr>
              <a:t>Κώδικας Νομαρχιακής Αυτοδιοίκησης κ.λπ. (ΠΔ 30/1996)</a:t>
            </a:r>
          </a:p>
          <a:p>
            <a:pPr marL="457200" indent="-457200" algn="just">
              <a:buFont typeface="Wingdings" panose="05000000000000000000" pitchFamily="2" charset="2"/>
              <a:buChar char="Ø"/>
            </a:pPr>
            <a:endParaRPr lang="el-GR" sz="2400" dirty="0">
              <a:solidFill>
                <a:schemeClr val="tx1"/>
              </a:solidFill>
            </a:endParaRPr>
          </a:p>
          <a:p>
            <a:pPr marL="457200" indent="-457200" algn="just">
              <a:buFont typeface="Wingdings" panose="05000000000000000000" pitchFamily="2" charset="2"/>
              <a:buChar char="Ø"/>
            </a:pPr>
            <a:endParaRPr lang="en-US" sz="2800" dirty="0">
              <a:solidFill>
                <a:schemeClr val="tx1"/>
              </a:solidFill>
            </a:endParaRPr>
          </a:p>
          <a:p>
            <a:pPr marL="457200" indent="-457200" algn="l">
              <a:buFont typeface="Wingdings" panose="05000000000000000000" pitchFamily="2" charset="2"/>
              <a:buChar char="Ø"/>
            </a:pPr>
            <a:endParaRPr lang="en-US" sz="2800" dirty="0">
              <a:solidFill>
                <a:srgbClr val="FF0000"/>
              </a:solidFill>
            </a:endParaRPr>
          </a:p>
          <a:p>
            <a:pPr marL="457200" indent="-457200" algn="l">
              <a:buFont typeface="Wingdings" panose="05000000000000000000" pitchFamily="2" charset="2"/>
              <a:buChar char="Ø"/>
            </a:pPr>
            <a:endParaRPr lang="el-GR" sz="2800" b="1" dirty="0">
              <a:solidFill>
                <a:srgbClr val="00B050"/>
              </a:solidFill>
            </a:endParaRPr>
          </a:p>
        </p:txBody>
      </p:sp>
    </p:spTree>
    <p:extLst>
      <p:ext uri="{BB962C8B-B14F-4D97-AF65-F5344CB8AC3E}">
        <p14:creationId xmlns:p14="http://schemas.microsoft.com/office/powerpoint/2010/main" val="1531623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548679"/>
          </a:xfrm>
          <a:solidFill>
            <a:schemeClr val="bg1">
              <a:lumMod val="95000"/>
            </a:schemeClr>
          </a:solidFill>
        </p:spPr>
        <p:txBody>
          <a:bodyPr>
            <a:normAutofit fontScale="90000"/>
          </a:bodyPr>
          <a:lstStyle/>
          <a:p>
            <a:r>
              <a:rPr lang="el-GR" sz="3200" b="1" dirty="0">
                <a:solidFill>
                  <a:srgbClr val="002060"/>
                </a:solidFill>
              </a:rPr>
              <a:t>Όργανα Οικονομικής Λειτουργίας Δήμων</a:t>
            </a:r>
            <a:endParaRPr lang="el-GR" sz="3200" dirty="0">
              <a:solidFill>
                <a:srgbClr val="002060"/>
              </a:solidFill>
            </a:endParaRPr>
          </a:p>
        </p:txBody>
      </p:sp>
      <p:sp>
        <p:nvSpPr>
          <p:cNvPr id="3" name="Υπότιτλος 2"/>
          <p:cNvSpPr>
            <a:spLocks noGrp="1"/>
          </p:cNvSpPr>
          <p:nvPr>
            <p:ph type="subTitle" idx="1"/>
          </p:nvPr>
        </p:nvSpPr>
        <p:spPr>
          <a:xfrm>
            <a:off x="683568" y="1340768"/>
            <a:ext cx="5040560" cy="4320480"/>
          </a:xfrm>
        </p:spPr>
        <p:txBody>
          <a:bodyPr>
            <a:normAutofit/>
          </a:bodyPr>
          <a:lstStyle/>
          <a:p>
            <a:pPr algn="just"/>
            <a:endParaRPr lang="el-GR" b="1" dirty="0">
              <a:solidFill>
                <a:schemeClr val="tx1"/>
              </a:solidFill>
            </a:endParaRPr>
          </a:p>
          <a:p>
            <a:pPr algn="just"/>
            <a:endParaRPr lang="el-GR" b="1" dirty="0">
              <a:solidFill>
                <a:schemeClr val="tx1"/>
              </a:solidFill>
            </a:endParaRPr>
          </a:p>
          <a:p>
            <a:pPr algn="just"/>
            <a:endParaRPr lang="el-GR" sz="2400" dirty="0">
              <a:solidFill>
                <a:srgbClr val="C00000"/>
              </a:solidFill>
            </a:endParaRPr>
          </a:p>
          <a:p>
            <a:pPr marL="457200" indent="-457200" algn="just">
              <a:buFont typeface="Courier New" panose="02070309020205020404" pitchFamily="49" charset="0"/>
              <a:buChar char="o"/>
            </a:pPr>
            <a:endParaRPr lang="el-GR" sz="2800" dirty="0">
              <a:solidFill>
                <a:schemeClr val="tx1"/>
              </a:solidFill>
            </a:endParaRPr>
          </a:p>
          <a:p>
            <a:pPr marL="457200" indent="-457200" algn="just">
              <a:buFont typeface="Courier New" panose="02070309020205020404" pitchFamily="49" charset="0"/>
              <a:buChar char="o"/>
            </a:pPr>
            <a:endParaRPr lang="el-GR" sz="2800" dirty="0">
              <a:solidFill>
                <a:schemeClr val="tx1"/>
              </a:solidFill>
            </a:endParaRPr>
          </a:p>
          <a:p>
            <a:pPr marL="457200" indent="-457200" algn="just">
              <a:buFont typeface="Courier New" panose="02070309020205020404" pitchFamily="49" charset="0"/>
              <a:buChar char="o"/>
            </a:pPr>
            <a:endParaRPr lang="en-US" sz="2800" dirty="0">
              <a:solidFill>
                <a:schemeClr val="tx1"/>
              </a:solidFill>
            </a:endParaRPr>
          </a:p>
          <a:p>
            <a:pPr algn="l"/>
            <a:endParaRPr lang="en-US" sz="2800" dirty="0">
              <a:solidFill>
                <a:srgbClr val="FF0000"/>
              </a:solidFill>
            </a:endParaRPr>
          </a:p>
        </p:txBody>
      </p:sp>
      <p:graphicFrame>
        <p:nvGraphicFramePr>
          <p:cNvPr id="4" name="Διάγραμμα 3"/>
          <p:cNvGraphicFramePr/>
          <p:nvPr>
            <p:extLst>
              <p:ext uri="{D42A27DB-BD31-4B8C-83A1-F6EECF244321}">
                <p14:modId xmlns:p14="http://schemas.microsoft.com/office/powerpoint/2010/main" val="3432854260"/>
              </p:ext>
            </p:extLst>
          </p:nvPr>
        </p:nvGraphicFramePr>
        <p:xfrm>
          <a:off x="179512" y="1052736"/>
          <a:ext cx="5328592"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Διάγραμμα 4"/>
          <p:cNvGraphicFramePr/>
          <p:nvPr>
            <p:extLst>
              <p:ext uri="{D42A27DB-BD31-4B8C-83A1-F6EECF244321}">
                <p14:modId xmlns:p14="http://schemas.microsoft.com/office/powerpoint/2010/main" val="3736941011"/>
              </p:ext>
            </p:extLst>
          </p:nvPr>
        </p:nvGraphicFramePr>
        <p:xfrm>
          <a:off x="5687616" y="800501"/>
          <a:ext cx="3456384" cy="367240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extBox 5"/>
          <p:cNvSpPr txBox="1"/>
          <p:nvPr/>
        </p:nvSpPr>
        <p:spPr>
          <a:xfrm>
            <a:off x="6588224" y="4874991"/>
            <a:ext cx="1872208" cy="646331"/>
          </a:xfrm>
          <a:prstGeom prst="rect">
            <a:avLst/>
          </a:prstGeom>
          <a:solidFill>
            <a:schemeClr val="accent6">
              <a:lumMod val="40000"/>
              <a:lumOff val="60000"/>
            </a:schemeClr>
          </a:solidFill>
          <a:ln w="31750" cmpd="dbl">
            <a:solidFill>
              <a:schemeClr val="bg1">
                <a:lumMod val="65000"/>
              </a:schemeClr>
            </a:solidFill>
            <a:prstDash val="sysDash"/>
          </a:ln>
        </p:spPr>
        <p:txBody>
          <a:bodyPr wrap="square" rtlCol="0">
            <a:spAutoFit/>
          </a:bodyPr>
          <a:lstStyle/>
          <a:p>
            <a:pPr algn="ctr"/>
            <a:r>
              <a:rPr lang="el-GR" dirty="0">
                <a:solidFill>
                  <a:schemeClr val="bg1">
                    <a:lumMod val="50000"/>
                  </a:schemeClr>
                </a:solidFill>
              </a:rPr>
              <a:t>Συμβούλιο Κοινότητας</a:t>
            </a:r>
          </a:p>
        </p:txBody>
      </p:sp>
    </p:spTree>
    <p:extLst>
      <p:ext uri="{BB962C8B-B14F-4D97-AF65-F5344CB8AC3E}">
        <p14:creationId xmlns:p14="http://schemas.microsoft.com/office/powerpoint/2010/main" val="186846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9144000" cy="980727"/>
          </a:xfrm>
          <a:solidFill>
            <a:schemeClr val="bg1">
              <a:lumMod val="95000"/>
            </a:schemeClr>
          </a:solidFill>
        </p:spPr>
        <p:txBody>
          <a:bodyPr>
            <a:normAutofit fontScale="90000"/>
          </a:bodyPr>
          <a:lstStyle/>
          <a:p>
            <a:r>
              <a:rPr lang="el-GR" sz="3600" b="1" dirty="0">
                <a:solidFill>
                  <a:srgbClr val="002060"/>
                </a:solidFill>
              </a:rPr>
              <a:t>Δημοτικό Συμβούλιο</a:t>
            </a:r>
            <a:br>
              <a:rPr lang="el-GR" b="1" dirty="0">
                <a:solidFill>
                  <a:srgbClr val="002060"/>
                </a:solidFill>
              </a:rPr>
            </a:br>
            <a:r>
              <a:rPr lang="el-GR" sz="2400" dirty="0">
                <a:solidFill>
                  <a:srgbClr val="002060"/>
                </a:solidFill>
              </a:rPr>
              <a:t>(Ν. 3852/2010, άρθρο 65)</a:t>
            </a:r>
          </a:p>
        </p:txBody>
      </p:sp>
      <p:sp>
        <p:nvSpPr>
          <p:cNvPr id="9" name="Ορθογώνιο 8"/>
          <p:cNvSpPr/>
          <p:nvPr/>
        </p:nvSpPr>
        <p:spPr>
          <a:xfrm>
            <a:off x="251520" y="1052736"/>
            <a:ext cx="8712968" cy="5256584"/>
          </a:xfrm>
          <a:prstGeom prst="rect">
            <a:avLst/>
          </a:prstGeom>
        </p:spPr>
        <p:txBody>
          <a:bodyPr/>
          <a:lstStyle/>
          <a:p>
            <a:pPr lvl="0"/>
            <a:r>
              <a:rPr lang="el-GR" sz="2400" b="1" dirty="0"/>
              <a:t>Αρμοδιότητες επί των οικονομικών</a:t>
            </a:r>
          </a:p>
          <a:p>
            <a:pPr marL="342900" lvl="0" indent="-342900" algn="just">
              <a:spcAft>
                <a:spcPts val="600"/>
              </a:spcAft>
              <a:buFont typeface="Wingdings" panose="05000000000000000000" pitchFamily="2" charset="2"/>
              <a:buChar char="Ø"/>
            </a:pPr>
            <a:r>
              <a:rPr lang="el-GR" sz="2400" dirty="0"/>
              <a:t>Ορίζει τους φόρους, τα τέλη, τα δικαιώματα και τις εισφορές. </a:t>
            </a:r>
          </a:p>
          <a:p>
            <a:pPr marL="342900" lvl="0" indent="-342900" algn="just" rtl="0">
              <a:spcAft>
                <a:spcPts val="600"/>
              </a:spcAft>
              <a:buFont typeface="Wingdings" panose="05000000000000000000" pitchFamily="2" charset="2"/>
              <a:buChar char="Ø"/>
            </a:pPr>
            <a:r>
              <a:rPr lang="el-GR" sz="2400" dirty="0"/>
              <a:t>Εγκρίνει τον προϋπολογισμό</a:t>
            </a:r>
            <a:r>
              <a:rPr lang="el-GR" sz="2400" b="1" dirty="0"/>
              <a:t> </a:t>
            </a:r>
            <a:r>
              <a:rPr lang="el-GR" sz="2400" dirty="0"/>
              <a:t>του δήμου. </a:t>
            </a:r>
          </a:p>
          <a:p>
            <a:pPr marL="342900" lvl="0" indent="-342900" algn="just" rtl="0">
              <a:spcAft>
                <a:spcPts val="600"/>
              </a:spcAft>
              <a:buFont typeface="Wingdings" panose="05000000000000000000" pitchFamily="2" charset="2"/>
              <a:buChar char="Ø"/>
            </a:pPr>
            <a:r>
              <a:rPr lang="el-GR" sz="2400" dirty="0"/>
              <a:t>Εξειδικεύει τις εγγεγραμμένες πιστώσεις στον προϋπολογισμό όταν αυτές δεν είναι επαρκώς εξειδικευμένες.</a:t>
            </a:r>
          </a:p>
          <a:p>
            <a:pPr marL="342900" lvl="0" indent="-342900" algn="just" rtl="0">
              <a:spcAft>
                <a:spcPts val="600"/>
              </a:spcAft>
              <a:buFont typeface="Wingdings" panose="05000000000000000000" pitchFamily="2" charset="2"/>
              <a:buChar char="Ø"/>
            </a:pPr>
            <a:r>
              <a:rPr lang="el-GR" sz="2400" dirty="0"/>
              <a:t>Εγκρίνει τον προϋπολογισμό των νομικών προσώπων δημοσίου δικαίου του δήμου.</a:t>
            </a:r>
          </a:p>
          <a:p>
            <a:pPr marL="342900" lvl="0" indent="-342900" algn="just" rtl="0">
              <a:spcAft>
                <a:spcPts val="600"/>
              </a:spcAft>
              <a:buFont typeface="Wingdings" panose="05000000000000000000" pitchFamily="2" charset="2"/>
              <a:buChar char="Ø"/>
            </a:pPr>
            <a:r>
              <a:rPr lang="el-GR" sz="2400" dirty="0"/>
              <a:t>Το δημοτικό συμβούλιο αποφασίζει για </a:t>
            </a:r>
            <a:r>
              <a:rPr lang="el-GR" sz="2400" b="1" dirty="0">
                <a:solidFill>
                  <a:srgbClr val="C00000"/>
                </a:solidFill>
              </a:rPr>
              <a:t>όλα τα θέματα </a:t>
            </a:r>
            <a:r>
              <a:rPr lang="el-GR" sz="2400" dirty="0"/>
              <a:t>που αφορούν το δήμο, </a:t>
            </a:r>
            <a:r>
              <a:rPr lang="el-GR" sz="2400" b="1" dirty="0">
                <a:solidFill>
                  <a:srgbClr val="C00000"/>
                </a:solidFill>
              </a:rPr>
              <a:t>εκτός</a:t>
            </a:r>
            <a:r>
              <a:rPr lang="el-GR" sz="2400" dirty="0"/>
              <a:t> από εκείνα που ανήκουν εκ του νόμου στην αρμοδιότητα του δημάρχου ή άλλου οργάνου του δήμου ή το ίδιο το δημοτικό συμβούλιο μεταβίβασε σε επιτροπή του.</a:t>
            </a:r>
          </a:p>
          <a:p>
            <a:pPr lvl="0" rtl="0"/>
            <a:endParaRPr lang="el-GR" sz="2400" dirty="0"/>
          </a:p>
        </p:txBody>
      </p:sp>
    </p:spTree>
    <p:extLst>
      <p:ext uri="{BB962C8B-B14F-4D97-AF65-F5344CB8AC3E}">
        <p14:creationId xmlns:p14="http://schemas.microsoft.com/office/powerpoint/2010/main" val="3537440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764704"/>
          </a:xfrm>
          <a:solidFill>
            <a:schemeClr val="bg1">
              <a:lumMod val="95000"/>
            </a:schemeClr>
          </a:solidFill>
        </p:spPr>
        <p:txBody>
          <a:bodyPr>
            <a:normAutofit fontScale="90000"/>
          </a:bodyPr>
          <a:lstStyle/>
          <a:p>
            <a:r>
              <a:rPr lang="el-GR" sz="3600" b="1" dirty="0">
                <a:solidFill>
                  <a:srgbClr val="002060"/>
                </a:solidFill>
              </a:rPr>
              <a:t>Δήμαρχος</a:t>
            </a:r>
            <a:br>
              <a:rPr lang="el-GR" sz="3600" b="1" dirty="0">
                <a:solidFill>
                  <a:srgbClr val="002060"/>
                </a:solidFill>
              </a:rPr>
            </a:br>
            <a:r>
              <a:rPr lang="el-GR" sz="2400" dirty="0">
                <a:solidFill>
                  <a:srgbClr val="002060"/>
                </a:solidFill>
              </a:rPr>
              <a:t>(Ν. 3852/2010, άρθρο 58)</a:t>
            </a:r>
          </a:p>
        </p:txBody>
      </p:sp>
      <p:sp>
        <p:nvSpPr>
          <p:cNvPr id="9" name="Ορθογώνιο 8"/>
          <p:cNvSpPr/>
          <p:nvPr/>
        </p:nvSpPr>
        <p:spPr>
          <a:xfrm>
            <a:off x="251520" y="764705"/>
            <a:ext cx="8280920" cy="5832647"/>
          </a:xfrm>
          <a:prstGeom prst="rect">
            <a:avLst/>
          </a:prstGeom>
        </p:spPr>
        <p:txBody>
          <a:bodyPr/>
          <a:lstStyle/>
          <a:p>
            <a:pPr marR="116840" lvl="0" algn="just">
              <a:spcAft>
                <a:spcPts val="0"/>
              </a:spcAft>
              <a:tabLst>
                <a:tab pos="1524000" algn="l"/>
              </a:tabLst>
            </a:pPr>
            <a:r>
              <a:rPr lang="el-GR" sz="2400" b="1" dirty="0">
                <a:ea typeface="Calibri"/>
                <a:cs typeface="Calibri"/>
              </a:rPr>
              <a:t>Αρμοδιότητες επί των οικονομικών</a:t>
            </a:r>
          </a:p>
          <a:p>
            <a:pPr marL="342900" marR="116840" lvl="0" indent="-342900" algn="just">
              <a:spcAft>
                <a:spcPts val="600"/>
              </a:spcAft>
              <a:buFont typeface="Wingdings" panose="05000000000000000000" pitchFamily="2" charset="2"/>
              <a:buChar char="Ø"/>
              <a:tabLst>
                <a:tab pos="1524000" algn="l"/>
              </a:tabLst>
            </a:pPr>
            <a:r>
              <a:rPr lang="el-GR" sz="2400" b="1" dirty="0">
                <a:solidFill>
                  <a:srgbClr val="C00000"/>
                </a:solidFill>
                <a:ea typeface="Calibri"/>
                <a:cs typeface="Calibri"/>
              </a:rPr>
              <a:t>Είναι ο διατάκτης του προϋπολογισμού.</a:t>
            </a:r>
            <a:r>
              <a:rPr lang="el-GR" sz="2400" dirty="0">
                <a:ea typeface="Calibri"/>
                <a:cs typeface="Calibri"/>
              </a:rPr>
              <a:t> Αποφασίζει για την έγκριση των δαπανών και τη διάθεση όλων των εγγεγραμμένων στον προϋπολογισμό πιστώσεων με την έκδοση της σχετικής απόφασης ανάληψης υποχρέωσης. </a:t>
            </a:r>
            <a:endParaRPr lang="el-GR" sz="2400" dirty="0"/>
          </a:p>
          <a:p>
            <a:pPr marL="342900" marR="116840" lvl="0" indent="-342900" algn="just">
              <a:spcAft>
                <a:spcPts val="600"/>
              </a:spcAft>
              <a:buFont typeface="Wingdings" panose="05000000000000000000" pitchFamily="2" charset="2"/>
              <a:buChar char="Ø"/>
              <a:tabLst>
                <a:tab pos="1524000" algn="l"/>
              </a:tabLst>
            </a:pPr>
            <a:r>
              <a:rPr lang="el-GR" sz="2400" dirty="0">
                <a:ea typeface="Calibri"/>
                <a:cs typeface="Calibri"/>
              </a:rPr>
              <a:t>Υπογράφει τις </a:t>
            </a:r>
            <a:r>
              <a:rPr lang="el-GR" sz="2400" b="1" dirty="0">
                <a:solidFill>
                  <a:srgbClr val="C00000"/>
                </a:solidFill>
                <a:ea typeface="Calibri"/>
                <a:cs typeface="Calibri"/>
              </a:rPr>
              <a:t>συμβάσεις</a:t>
            </a:r>
            <a:r>
              <a:rPr lang="el-GR" sz="2400" dirty="0">
                <a:ea typeface="Calibri"/>
                <a:cs typeface="Calibri"/>
              </a:rPr>
              <a:t> που συνάπτει ο δήμος. </a:t>
            </a:r>
          </a:p>
          <a:p>
            <a:pPr marL="342900" marR="116840" indent="-342900" algn="just">
              <a:spcAft>
                <a:spcPts val="600"/>
              </a:spcAft>
              <a:buFont typeface="Wingdings" panose="05000000000000000000" pitchFamily="2" charset="2"/>
              <a:buChar char="Ø"/>
              <a:tabLst>
                <a:tab pos="1524000" algn="l"/>
              </a:tabLst>
            </a:pPr>
            <a:r>
              <a:rPr lang="el-GR" sz="2400" b="1" dirty="0">
                <a:solidFill>
                  <a:srgbClr val="C00000"/>
                </a:solidFill>
                <a:ea typeface="Calibri"/>
                <a:cs typeface="Calibri"/>
              </a:rPr>
              <a:t>Εκτελεί τις αποφάσεις </a:t>
            </a:r>
            <a:r>
              <a:rPr lang="el-GR" sz="2400" dirty="0">
                <a:ea typeface="Calibri"/>
                <a:cs typeface="Calibri"/>
              </a:rPr>
              <a:t>του δημοτικού συμβουλίου και της οικονομικής επιτροπής. Η μη εκτέλεση των αποφάσεων αυτών συνιστά σοβαρή πειθαρχική παράβαση καθήκοντος.</a:t>
            </a:r>
            <a:endParaRPr lang="el-GR" sz="2400" dirty="0"/>
          </a:p>
          <a:p>
            <a:pPr marL="342900" marR="116840" lvl="0" indent="-342900" algn="just">
              <a:spcAft>
                <a:spcPts val="600"/>
              </a:spcAft>
              <a:buFont typeface="Wingdings" panose="05000000000000000000" pitchFamily="2" charset="2"/>
              <a:buChar char="Ø"/>
              <a:tabLst>
                <a:tab pos="1524000" algn="l"/>
              </a:tabLst>
            </a:pPr>
            <a:r>
              <a:rPr lang="el-GR" sz="2400" dirty="0">
                <a:ea typeface="Calibri"/>
                <a:cs typeface="Calibri"/>
              </a:rPr>
              <a:t>Όταν δημιουργείται άμεσος και προφανής κίνδυνος ή απειλείται άμεση ζημία των δημοτικών συμφερόντων από την αναβολή λήψης απόφασης, ο δήμαρχος μπορεί να αποφασίσει για θέματα που ανήκουν στην αρμοδιότητα της οικονομικής επιτροπής. </a:t>
            </a:r>
            <a:endParaRPr lang="el-GR" sz="2400" dirty="0">
              <a:effectLst/>
            </a:endParaRPr>
          </a:p>
        </p:txBody>
      </p:sp>
    </p:spTree>
    <p:extLst>
      <p:ext uri="{BB962C8B-B14F-4D97-AF65-F5344CB8AC3E}">
        <p14:creationId xmlns:p14="http://schemas.microsoft.com/office/powerpoint/2010/main" val="3642527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9144000" cy="908719"/>
          </a:xfrm>
          <a:solidFill>
            <a:schemeClr val="bg1">
              <a:lumMod val="95000"/>
            </a:schemeClr>
          </a:solidFill>
        </p:spPr>
        <p:txBody>
          <a:bodyPr>
            <a:normAutofit fontScale="90000"/>
          </a:bodyPr>
          <a:lstStyle/>
          <a:p>
            <a:r>
              <a:rPr lang="el-GR" sz="3600" b="1" dirty="0">
                <a:solidFill>
                  <a:srgbClr val="002060"/>
                </a:solidFill>
              </a:rPr>
              <a:t>Εκτελεστική Επιτροπή</a:t>
            </a:r>
            <a:br>
              <a:rPr lang="el-GR" sz="3200" b="1" dirty="0">
                <a:solidFill>
                  <a:srgbClr val="002060"/>
                </a:solidFill>
              </a:rPr>
            </a:br>
            <a:r>
              <a:rPr lang="el-GR" sz="2400" dirty="0">
                <a:solidFill>
                  <a:srgbClr val="002060"/>
                </a:solidFill>
              </a:rPr>
              <a:t>(Ν. 3852/2010, άρθρο 63)</a:t>
            </a:r>
            <a:endParaRPr lang="el-GR" sz="3200" dirty="0">
              <a:solidFill>
                <a:srgbClr val="002060"/>
              </a:solidFill>
            </a:endParaRPr>
          </a:p>
        </p:txBody>
      </p:sp>
      <p:sp>
        <p:nvSpPr>
          <p:cNvPr id="9" name="Ορθογώνιο 8"/>
          <p:cNvSpPr/>
          <p:nvPr/>
        </p:nvSpPr>
        <p:spPr>
          <a:xfrm>
            <a:off x="179512" y="908720"/>
            <a:ext cx="8964488" cy="5400600"/>
          </a:xfrm>
          <a:prstGeom prst="rect">
            <a:avLst/>
          </a:prstGeom>
        </p:spPr>
        <p:txBody>
          <a:bodyPr/>
          <a:lstStyle/>
          <a:p>
            <a:pPr marR="116840" algn="just">
              <a:lnSpc>
                <a:spcPct val="115000"/>
              </a:lnSpc>
              <a:tabLst>
                <a:tab pos="1524000" algn="l"/>
              </a:tabLst>
            </a:pPr>
            <a:r>
              <a:rPr lang="el-GR" sz="2400" b="1" dirty="0">
                <a:ea typeface="Calibri"/>
                <a:cs typeface="Calibri"/>
              </a:rPr>
              <a:t>Αρμοδιότητες επί των οικονομικών</a:t>
            </a: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Παρακολουθεί την εκτέλεση των </a:t>
            </a:r>
            <a:r>
              <a:rPr lang="el-GR" sz="2400" b="1" dirty="0">
                <a:solidFill>
                  <a:srgbClr val="C00000"/>
                </a:solidFill>
                <a:ea typeface="Times New Roman"/>
                <a:cs typeface="Calibri"/>
              </a:rPr>
              <a:t>αποφάσεων</a:t>
            </a:r>
            <a:r>
              <a:rPr lang="el-GR" sz="2400" dirty="0">
                <a:ea typeface="Times New Roman"/>
                <a:cs typeface="Calibri"/>
              </a:rPr>
              <a:t> του δημοτικού συμβουλίου. </a:t>
            </a:r>
            <a:endParaRPr lang="el-GR" sz="2400" dirty="0">
              <a:ea typeface="Calibri"/>
              <a:cs typeface="Times New Roman"/>
            </a:endParaRP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Συντονίζει την κατάρτιση και παρακολουθεί την εκτέλεση του </a:t>
            </a:r>
            <a:r>
              <a:rPr lang="el-GR" sz="2400" b="1" dirty="0">
                <a:solidFill>
                  <a:srgbClr val="C00000"/>
                </a:solidFill>
                <a:ea typeface="Times New Roman"/>
                <a:cs typeface="Calibri"/>
              </a:rPr>
              <a:t>επιχειρησιακού προγράμματος</a:t>
            </a:r>
            <a:r>
              <a:rPr lang="el-GR" sz="2400" dirty="0">
                <a:ea typeface="Times New Roman"/>
                <a:cs typeface="Calibri"/>
              </a:rPr>
              <a:t>, το οποίο και εισηγείται στο δημοτικό συμβούλιο. </a:t>
            </a:r>
            <a:endParaRPr lang="el-GR" sz="2400" dirty="0">
              <a:ea typeface="Calibri"/>
              <a:cs typeface="Times New Roman"/>
            </a:endParaRP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Καταρτίζει και εισηγείται στο δημοτικό συμβούλιο το </a:t>
            </a:r>
            <a:r>
              <a:rPr lang="el-GR" sz="2400" b="1" dirty="0">
                <a:solidFill>
                  <a:srgbClr val="C00000"/>
                </a:solidFill>
                <a:ea typeface="Times New Roman"/>
                <a:cs typeface="Calibri"/>
              </a:rPr>
              <a:t>τεχνικό πρόγραμμα </a:t>
            </a:r>
            <a:r>
              <a:rPr lang="el-GR" sz="2400" dirty="0">
                <a:ea typeface="Times New Roman"/>
                <a:cs typeface="Calibri"/>
              </a:rPr>
              <a:t>του δήμου και έχει την ευθύνη της υλοποίησής του. </a:t>
            </a:r>
            <a:endParaRPr lang="el-GR" sz="2400" dirty="0">
              <a:ea typeface="Calibri"/>
              <a:cs typeface="Times New Roman"/>
            </a:endParaRP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Συγκεντρώνει και αξιολογεί τις προτάσεις των υπηρεσιών του δήμου στο πλαίσιο της προετοιμασίας για την κατάρτιση του προϋπολογισμού και εισηγείται το </a:t>
            </a:r>
            <a:r>
              <a:rPr lang="el-GR" sz="2400" b="1" dirty="0">
                <a:solidFill>
                  <a:srgbClr val="C00000"/>
                </a:solidFill>
                <a:ea typeface="Times New Roman"/>
                <a:cs typeface="Calibri"/>
              </a:rPr>
              <a:t>προσχέδιο του προϋπολογισμού</a:t>
            </a:r>
            <a:r>
              <a:rPr lang="el-GR" sz="2400" dirty="0">
                <a:ea typeface="Times New Roman"/>
                <a:cs typeface="Calibri"/>
              </a:rPr>
              <a:t> και </a:t>
            </a:r>
            <a:r>
              <a:rPr lang="el-GR" sz="2400" b="1" dirty="0">
                <a:solidFill>
                  <a:srgbClr val="C00000"/>
                </a:solidFill>
                <a:ea typeface="Times New Roman"/>
                <a:cs typeface="Calibri"/>
              </a:rPr>
              <a:t>το ετήσιο πρόγραμμα δράσης </a:t>
            </a:r>
            <a:r>
              <a:rPr lang="el-GR" sz="2400" dirty="0">
                <a:ea typeface="Times New Roman"/>
                <a:cs typeface="Calibri"/>
              </a:rPr>
              <a:t>προς την οικονομική επιτροπή. </a:t>
            </a:r>
            <a:endParaRPr lang="el-GR" sz="2400" dirty="0">
              <a:ea typeface="Calibri"/>
              <a:cs typeface="Times New Roman"/>
            </a:endParaRP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Έχει την ευθύνη για την πιστή </a:t>
            </a:r>
            <a:r>
              <a:rPr lang="el-GR" sz="2400" b="1" dirty="0">
                <a:solidFill>
                  <a:srgbClr val="C00000"/>
                </a:solidFill>
                <a:ea typeface="Times New Roman"/>
                <a:cs typeface="Calibri"/>
              </a:rPr>
              <a:t>εκτέλεση του προϋπολογισμού</a:t>
            </a:r>
            <a:r>
              <a:rPr lang="el-GR" sz="2400" dirty="0">
                <a:ea typeface="Times New Roman"/>
                <a:cs typeface="Calibri"/>
              </a:rPr>
              <a:t>. </a:t>
            </a:r>
            <a:endParaRPr lang="el-GR" sz="2200" dirty="0">
              <a:ea typeface="Calibri"/>
              <a:cs typeface="Times New Roman"/>
            </a:endParaRPr>
          </a:p>
        </p:txBody>
      </p:sp>
    </p:spTree>
    <p:extLst>
      <p:ext uri="{BB962C8B-B14F-4D97-AF65-F5344CB8AC3E}">
        <p14:creationId xmlns:p14="http://schemas.microsoft.com/office/powerpoint/2010/main" val="1574314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Οικονομική Επιτροπή (1)</a:t>
            </a:r>
            <a:br>
              <a:rPr lang="el-GR" sz="3600" b="1" dirty="0">
                <a:solidFill>
                  <a:srgbClr val="002060"/>
                </a:solidFill>
              </a:rPr>
            </a:br>
            <a:r>
              <a:rPr lang="el-GR" sz="2200" dirty="0">
                <a:solidFill>
                  <a:srgbClr val="002060"/>
                </a:solidFill>
              </a:rPr>
              <a:t>(Ν. 3852/2010, άρθρα 72 και 74)</a:t>
            </a:r>
            <a:endParaRPr lang="el-GR" sz="2400" dirty="0">
              <a:solidFill>
                <a:srgbClr val="002060"/>
              </a:solidFill>
            </a:endParaRPr>
          </a:p>
        </p:txBody>
      </p:sp>
      <p:sp>
        <p:nvSpPr>
          <p:cNvPr id="9" name="Ορθογώνιο 8"/>
          <p:cNvSpPr/>
          <p:nvPr/>
        </p:nvSpPr>
        <p:spPr>
          <a:xfrm>
            <a:off x="0" y="836713"/>
            <a:ext cx="9144000" cy="5904655"/>
          </a:xfrm>
          <a:prstGeom prst="rect">
            <a:avLst/>
          </a:prstGeom>
        </p:spPr>
        <p:txBody>
          <a:bodyPr/>
          <a:lstStyle/>
          <a:p>
            <a:pPr marL="342900" marR="116840" lvl="0" indent="-342900" algn="just">
              <a:spcAft>
                <a:spcPts val="300"/>
              </a:spcAft>
              <a:buFont typeface="Wingdings" panose="05000000000000000000" pitchFamily="2" charset="2"/>
              <a:buChar char="Ø"/>
              <a:tabLst>
                <a:tab pos="1524000" algn="l"/>
              </a:tabLst>
            </a:pPr>
            <a:r>
              <a:rPr lang="el-GR" sz="2400" dirty="0">
                <a:ea typeface="Times New Roman"/>
                <a:cs typeface="Calibri"/>
              </a:rPr>
              <a:t>Καταρτίζει τον </a:t>
            </a:r>
            <a:r>
              <a:rPr lang="el-GR" sz="2400" b="1" dirty="0">
                <a:solidFill>
                  <a:srgbClr val="C00000"/>
                </a:solidFill>
                <a:ea typeface="Times New Roman"/>
                <a:cs typeface="Calibri"/>
              </a:rPr>
              <a:t>προϋπολογισμό</a:t>
            </a:r>
            <a:r>
              <a:rPr lang="el-GR" sz="2400" dirty="0">
                <a:ea typeface="Times New Roman"/>
                <a:cs typeface="Calibri"/>
              </a:rPr>
              <a:t> του δήμου. </a:t>
            </a:r>
            <a:endParaRPr lang="el-GR" sz="2400" dirty="0">
              <a:ea typeface="Calibri"/>
              <a:cs typeface="Times New Roman"/>
            </a:endParaRPr>
          </a:p>
          <a:p>
            <a:pPr marL="342900" marR="116840" lvl="0" indent="-342900" algn="just">
              <a:spcAft>
                <a:spcPts val="300"/>
              </a:spcAft>
              <a:buFont typeface="Wingdings" panose="05000000000000000000" pitchFamily="2" charset="2"/>
              <a:buChar char="Ø"/>
              <a:tabLst>
                <a:tab pos="1524000" algn="l"/>
              </a:tabLst>
            </a:pPr>
            <a:r>
              <a:rPr lang="el-GR" sz="2400" dirty="0">
                <a:ea typeface="Times New Roman"/>
                <a:cs typeface="Calibri"/>
              </a:rPr>
              <a:t>Ελέγχει την υλοποίηση του προϋπολογισμού και υποβάλλει ανά τρίμηνο </a:t>
            </a:r>
            <a:r>
              <a:rPr lang="el-GR" sz="2400" b="1" dirty="0">
                <a:solidFill>
                  <a:srgbClr val="C00000"/>
                </a:solidFill>
                <a:ea typeface="Times New Roman"/>
                <a:cs typeface="Calibri"/>
              </a:rPr>
              <a:t>έκθεση</a:t>
            </a:r>
            <a:r>
              <a:rPr lang="el-GR" sz="2400" dirty="0">
                <a:ea typeface="Times New Roman"/>
                <a:cs typeface="Calibri"/>
              </a:rPr>
              <a:t> προς το δημοτικό συμβούλιο, στην οποία παρουσιάζεται η κατάσταση των εσόδων και εξόδων του δήμου. </a:t>
            </a:r>
            <a:endParaRPr lang="el-GR" sz="2400" dirty="0">
              <a:ea typeface="Calibri"/>
              <a:cs typeface="Times New Roman"/>
            </a:endParaRPr>
          </a:p>
          <a:p>
            <a:pPr marL="342900" marR="116840" lvl="0" indent="-342900" algn="just">
              <a:spcAft>
                <a:spcPts val="300"/>
              </a:spcAft>
              <a:buFont typeface="Wingdings" panose="05000000000000000000" pitchFamily="2" charset="2"/>
              <a:buChar char="Ø"/>
              <a:tabLst>
                <a:tab pos="1524000" algn="l"/>
              </a:tabLst>
            </a:pPr>
            <a:r>
              <a:rPr lang="el-GR" sz="2400" dirty="0">
                <a:ea typeface="Times New Roman"/>
                <a:cs typeface="Calibri"/>
              </a:rPr>
              <a:t>Εγκρίνει τον </a:t>
            </a:r>
            <a:r>
              <a:rPr lang="el-GR" sz="2400" b="1" dirty="0">
                <a:solidFill>
                  <a:srgbClr val="C00000"/>
                </a:solidFill>
                <a:ea typeface="Times New Roman"/>
                <a:cs typeface="Calibri"/>
              </a:rPr>
              <a:t>απολογισμό</a:t>
            </a:r>
            <a:r>
              <a:rPr lang="el-GR" sz="2400" dirty="0">
                <a:ea typeface="Times New Roman"/>
                <a:cs typeface="Calibri"/>
              </a:rPr>
              <a:t> του Δήμου, καθώς και τους προϋπολογισμούς, ισολογισμούς, απολογισμούς, ετήσια προγράμματα δράσης και τις εκθέσεις πεπραγμένων των νομικών προσώπων και επιχειρήσεων του Δήμου</a:t>
            </a:r>
            <a:r>
              <a:rPr lang="el-GR" sz="2400" dirty="0">
                <a:solidFill>
                  <a:srgbClr val="C00000"/>
                </a:solidFill>
                <a:ea typeface="Times New Roman"/>
                <a:cs typeface="Calibri"/>
              </a:rPr>
              <a:t>.</a:t>
            </a:r>
            <a:endParaRPr lang="el-GR" sz="2400" dirty="0">
              <a:solidFill>
                <a:srgbClr val="C00000"/>
              </a:solidFill>
              <a:ea typeface="Calibri"/>
              <a:cs typeface="Times New Roman"/>
            </a:endParaRPr>
          </a:p>
          <a:p>
            <a:pPr marL="342900" marR="116840" lvl="0" indent="-342900" algn="just">
              <a:spcAft>
                <a:spcPts val="300"/>
              </a:spcAft>
              <a:buFont typeface="Wingdings" panose="05000000000000000000" pitchFamily="2" charset="2"/>
              <a:buChar char="Ø"/>
              <a:tabLst>
                <a:tab pos="1524000" algn="l"/>
              </a:tabLst>
            </a:pPr>
            <a:r>
              <a:rPr lang="el-GR" sz="2400" dirty="0">
                <a:ea typeface="Times New Roman"/>
                <a:cs typeface="Calibri"/>
              </a:rPr>
              <a:t>Ασκεί καθήκοντα </a:t>
            </a:r>
            <a:r>
              <a:rPr lang="el-GR" sz="2400" b="1" dirty="0">
                <a:solidFill>
                  <a:srgbClr val="C00000"/>
                </a:solidFill>
                <a:ea typeface="Times New Roman"/>
                <a:cs typeface="Calibri"/>
              </a:rPr>
              <a:t>αναθέτουσας αρχής </a:t>
            </a:r>
            <a:r>
              <a:rPr lang="el-GR" sz="2400" dirty="0">
                <a:ea typeface="Times New Roman"/>
                <a:cs typeface="Calibri"/>
              </a:rPr>
              <a:t>για τις συμβάσεις έργου, μελετών, υπηρεσιών και προμηθειών, ανεξαρτήτως προϋπολογισμού, πλην των περιπτώσεων απευθείας ανάθεσης που υπάγονται στην αρμοδιότητα του δημάρχου.</a:t>
            </a:r>
          </a:p>
          <a:p>
            <a:pPr marL="342900" marR="116840" lvl="0" indent="-342900" algn="just">
              <a:spcAft>
                <a:spcPts val="300"/>
              </a:spcAft>
              <a:buFont typeface="Wingdings" panose="05000000000000000000" pitchFamily="2" charset="2"/>
              <a:buChar char="Ø"/>
              <a:tabLst>
                <a:tab pos="1524000" algn="l"/>
              </a:tabLst>
            </a:pPr>
            <a:r>
              <a:rPr lang="el-GR" sz="2400" dirty="0">
                <a:ea typeface="Times New Roman"/>
                <a:cs typeface="Calibri"/>
              </a:rPr>
              <a:t>Αποφασίζει για την κατάρτιση των όρων, τη σύνταξη των </a:t>
            </a:r>
            <a:r>
              <a:rPr lang="el-GR" sz="2400" b="1" dirty="0">
                <a:solidFill>
                  <a:srgbClr val="C00000"/>
                </a:solidFill>
                <a:ea typeface="Times New Roman"/>
                <a:cs typeface="Calibri"/>
              </a:rPr>
              <a:t>διακηρύξεων</a:t>
            </a:r>
            <a:r>
              <a:rPr lang="el-GR" sz="2400" dirty="0">
                <a:ea typeface="Times New Roman"/>
                <a:cs typeface="Calibri"/>
              </a:rPr>
              <a:t>, τη διεξαγωγή και κατακύρωση κάθε μορφής δημοπρασιών και </a:t>
            </a:r>
            <a:r>
              <a:rPr lang="el-GR" sz="2400" b="1" dirty="0">
                <a:solidFill>
                  <a:srgbClr val="C00000"/>
                </a:solidFill>
                <a:ea typeface="Times New Roman"/>
                <a:cs typeface="Calibri"/>
              </a:rPr>
              <a:t>διαγωνισμών</a:t>
            </a:r>
            <a:r>
              <a:rPr lang="el-GR" sz="2400" dirty="0">
                <a:ea typeface="Times New Roman"/>
                <a:cs typeface="Calibri"/>
              </a:rPr>
              <a:t> για έργα, μελέτες, προμήθειες και υπηρεσίες και για τη συγκρότηση των επιτροπών.</a:t>
            </a:r>
            <a:endParaRPr lang="el-GR" sz="2400" dirty="0">
              <a:ea typeface="Calibri"/>
              <a:cs typeface="Times New Roman"/>
            </a:endParaRPr>
          </a:p>
        </p:txBody>
      </p:sp>
    </p:spTree>
    <p:extLst>
      <p:ext uri="{BB962C8B-B14F-4D97-AF65-F5344CB8AC3E}">
        <p14:creationId xmlns:p14="http://schemas.microsoft.com/office/powerpoint/2010/main" val="2346505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Οικονομική Επιτροπή (2)</a:t>
            </a:r>
            <a:br>
              <a:rPr lang="el-GR" sz="3600" b="1" dirty="0">
                <a:solidFill>
                  <a:srgbClr val="002060"/>
                </a:solidFill>
              </a:rPr>
            </a:br>
            <a:r>
              <a:rPr lang="el-GR" sz="2200" dirty="0">
                <a:solidFill>
                  <a:srgbClr val="002060"/>
                </a:solidFill>
              </a:rPr>
              <a:t>(Ν. 3852/2010, άρθρα 72 και 74)</a:t>
            </a:r>
          </a:p>
        </p:txBody>
      </p:sp>
      <p:sp>
        <p:nvSpPr>
          <p:cNvPr id="9" name="Ορθογώνιο 8"/>
          <p:cNvSpPr/>
          <p:nvPr/>
        </p:nvSpPr>
        <p:spPr>
          <a:xfrm>
            <a:off x="107504" y="836713"/>
            <a:ext cx="8856984" cy="5832647"/>
          </a:xfrm>
          <a:prstGeom prst="rect">
            <a:avLst/>
          </a:prstGeom>
        </p:spPr>
        <p:txBody>
          <a:bodyPr/>
          <a:lstStyle/>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Μελετά την ανάγκη συνάψεως </a:t>
            </a:r>
            <a:r>
              <a:rPr lang="el-GR" sz="2400" b="1" dirty="0">
                <a:solidFill>
                  <a:srgbClr val="C00000"/>
                </a:solidFill>
                <a:ea typeface="Times New Roman"/>
                <a:cs typeface="Calibri"/>
              </a:rPr>
              <a:t>δανείων</a:t>
            </a:r>
            <a:r>
              <a:rPr lang="el-GR" sz="2400" dirty="0">
                <a:ea typeface="Times New Roman"/>
                <a:cs typeface="Calibri"/>
              </a:rPr>
              <a:t>, διαπραγματεύεται τους όρους και εισηγείται σχετικά στο δημοτικό συμβούλιο. </a:t>
            </a:r>
            <a:endParaRPr lang="el-GR" sz="2400" dirty="0">
              <a:ea typeface="Calibri"/>
              <a:cs typeface="Times New Roman"/>
            </a:endParaRP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Εισηγείται προς το δημοτικό συμβούλιο την επιβολή </a:t>
            </a:r>
            <a:r>
              <a:rPr lang="el-GR" sz="2400" b="1" dirty="0">
                <a:solidFill>
                  <a:srgbClr val="C00000"/>
                </a:solidFill>
                <a:ea typeface="Times New Roman"/>
                <a:cs typeface="Calibri"/>
              </a:rPr>
              <a:t>τελών, δικαιωμάτων και εισφορών</a:t>
            </a:r>
            <a:r>
              <a:rPr lang="el-GR" sz="2400" dirty="0">
                <a:ea typeface="Times New Roman"/>
                <a:cs typeface="Calibri"/>
              </a:rPr>
              <a:t>.</a:t>
            </a: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Αποφασίζει για την </a:t>
            </a:r>
            <a:r>
              <a:rPr lang="el-GR" sz="2400" b="1" dirty="0">
                <a:solidFill>
                  <a:srgbClr val="C00000"/>
                </a:solidFill>
                <a:ea typeface="Times New Roman"/>
                <a:cs typeface="Calibri"/>
              </a:rPr>
              <a:t>υποβολή προτάσεων </a:t>
            </a:r>
            <a:r>
              <a:rPr lang="el-GR" sz="2400" dirty="0">
                <a:ea typeface="Times New Roman"/>
                <a:cs typeface="Calibri"/>
              </a:rPr>
              <a:t>εκ μέρους του δήμου για τη χρηματοδότηση ή επιχορήγηση δράσεων, προγραμμάτων και αντίστοιχων έργων από εθνικούς πόρους, πόρους της Ευρωπαϊκής Ένωσης ή οποιουδήποτε άλλου φορέα και αποφασίζει, όπου απαιτείται, για την αποδοχή χρηματοδότησης ή επιδότησης ή επιχορήγησης πράξεων που εντάσσονται στα πάσης φύσεως αναπτυξιακά προγράμματα ή προγράμματα επιχορήγησης.</a:t>
            </a: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Αποφασίζει για την </a:t>
            </a:r>
            <a:r>
              <a:rPr lang="el-GR" sz="2400" b="1" dirty="0">
                <a:solidFill>
                  <a:srgbClr val="C00000"/>
                </a:solidFill>
                <a:ea typeface="Times New Roman"/>
                <a:cs typeface="Calibri"/>
              </a:rPr>
              <a:t>αποδοχή</a:t>
            </a:r>
            <a:r>
              <a:rPr lang="el-GR" sz="2400" dirty="0">
                <a:ea typeface="Times New Roman"/>
                <a:cs typeface="Calibri"/>
              </a:rPr>
              <a:t> κληροδοσιών και δωρεών στο Δήμο.</a:t>
            </a: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Αποφασίζει για τη σύναψη </a:t>
            </a:r>
            <a:r>
              <a:rPr lang="el-GR" sz="2400" b="1" dirty="0">
                <a:solidFill>
                  <a:srgbClr val="C00000"/>
                </a:solidFill>
                <a:ea typeface="Times New Roman"/>
                <a:cs typeface="Calibri"/>
              </a:rPr>
              <a:t>χρηματοδοτικών μισθώσεων (</a:t>
            </a:r>
            <a:r>
              <a:rPr lang="el-GR" sz="2400" b="1" dirty="0" err="1">
                <a:solidFill>
                  <a:srgbClr val="C00000"/>
                </a:solidFill>
                <a:ea typeface="Times New Roman"/>
                <a:cs typeface="Calibri"/>
              </a:rPr>
              <a:t>leasing</a:t>
            </a:r>
            <a:r>
              <a:rPr lang="el-GR" sz="2400" b="1" dirty="0">
                <a:solidFill>
                  <a:srgbClr val="C00000"/>
                </a:solidFill>
                <a:ea typeface="Times New Roman"/>
                <a:cs typeface="Calibri"/>
              </a:rPr>
              <a:t>) </a:t>
            </a:r>
            <a:r>
              <a:rPr lang="el-GR" sz="2400" dirty="0">
                <a:ea typeface="Times New Roman"/>
                <a:cs typeface="Calibri"/>
              </a:rPr>
              <a:t>μηχανολογικού εξοπλισμού και οχημάτων του Δήμου.</a:t>
            </a:r>
          </a:p>
          <a:p>
            <a:pPr marL="342900" marR="116840" lvl="0" indent="-342900" algn="just">
              <a:spcAft>
                <a:spcPts val="60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787927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Οικονομική Επιτροπή (3)</a:t>
            </a:r>
            <a:br>
              <a:rPr lang="el-GR" sz="3600" b="1" dirty="0">
                <a:solidFill>
                  <a:srgbClr val="002060"/>
                </a:solidFill>
              </a:rPr>
            </a:br>
            <a:r>
              <a:rPr lang="el-GR" sz="2200" dirty="0">
                <a:solidFill>
                  <a:srgbClr val="002060"/>
                </a:solidFill>
              </a:rPr>
              <a:t>(Ν. 3852/2010, άρθρα 72 και 74)</a:t>
            </a:r>
          </a:p>
        </p:txBody>
      </p:sp>
      <p:sp>
        <p:nvSpPr>
          <p:cNvPr id="9" name="Ορθογώνιο 8"/>
          <p:cNvSpPr/>
          <p:nvPr/>
        </p:nvSpPr>
        <p:spPr>
          <a:xfrm>
            <a:off x="107504" y="908720"/>
            <a:ext cx="8856984" cy="5760640"/>
          </a:xfrm>
          <a:prstGeom prst="rect">
            <a:avLst/>
          </a:prstGeom>
        </p:spPr>
        <p:txBody>
          <a:bodyPr/>
          <a:lstStyle/>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Αποφασίζει για: i. </a:t>
            </a:r>
            <a:r>
              <a:rPr lang="el-GR" sz="2400" b="1" dirty="0">
                <a:solidFill>
                  <a:srgbClr val="C00000"/>
                </a:solidFill>
                <a:ea typeface="Times New Roman"/>
                <a:cs typeface="Calibri"/>
              </a:rPr>
              <a:t>Τη διαγραφή χρεών και την απαλλαγή από προσαυξήσεις</a:t>
            </a:r>
            <a:r>
              <a:rPr lang="el-GR" sz="2400" dirty="0">
                <a:ea typeface="Times New Roman"/>
                <a:cs typeface="Calibri"/>
              </a:rPr>
              <a:t>, </a:t>
            </a:r>
            <a:r>
              <a:rPr lang="el-GR" dirty="0">
                <a:ea typeface="Times New Roman"/>
                <a:cs typeface="Calibri"/>
              </a:rPr>
              <a:t>κατά το άρθρο 174 του ΚΔΚ</a:t>
            </a:r>
            <a:r>
              <a:rPr lang="el-GR" sz="2400" dirty="0">
                <a:ea typeface="Times New Roman"/>
                <a:cs typeface="Calibri"/>
              </a:rPr>
              <a:t>. </a:t>
            </a:r>
            <a:r>
              <a:rPr lang="el-GR" sz="2400" dirty="0" err="1">
                <a:ea typeface="Times New Roman"/>
                <a:cs typeface="Calibri"/>
              </a:rPr>
              <a:t>ii</a:t>
            </a:r>
            <a:r>
              <a:rPr lang="el-GR" sz="2400" dirty="0">
                <a:ea typeface="Times New Roman"/>
                <a:cs typeface="Calibri"/>
              </a:rPr>
              <a:t>. </a:t>
            </a:r>
            <a:r>
              <a:rPr lang="el-GR" sz="2400" b="1" dirty="0">
                <a:solidFill>
                  <a:srgbClr val="C00000"/>
                </a:solidFill>
                <a:ea typeface="Times New Roman"/>
                <a:cs typeface="Calibri"/>
              </a:rPr>
              <a:t>Τη διευκόλυνση οφειλετών για ποσά άνω των εκατόν πενήντα χιλιάδων (150.000) ευρώ</a:t>
            </a:r>
            <a:r>
              <a:rPr lang="el-GR" sz="2400" dirty="0">
                <a:ea typeface="Times New Roman"/>
                <a:cs typeface="Calibri"/>
              </a:rPr>
              <a:t>, </a:t>
            </a:r>
            <a:r>
              <a:rPr lang="el-GR" dirty="0">
                <a:ea typeface="Times New Roman"/>
                <a:cs typeface="Calibri"/>
              </a:rPr>
              <a:t>κατά το άρθρο 170 του ΚΔΚ</a:t>
            </a:r>
            <a:r>
              <a:rPr lang="el-GR" sz="2400" dirty="0">
                <a:ea typeface="Times New Roman"/>
                <a:cs typeface="Calibri"/>
              </a:rPr>
              <a:t>. </a:t>
            </a:r>
            <a:r>
              <a:rPr lang="el-GR" sz="2400" dirty="0" err="1">
                <a:ea typeface="Times New Roman"/>
                <a:cs typeface="Calibri"/>
              </a:rPr>
              <a:t>iii</a:t>
            </a:r>
            <a:r>
              <a:rPr lang="el-GR" sz="2400" dirty="0">
                <a:ea typeface="Times New Roman"/>
                <a:cs typeface="Calibri"/>
              </a:rPr>
              <a:t>. </a:t>
            </a:r>
            <a:r>
              <a:rPr lang="el-GR" sz="2400" b="1" dirty="0">
                <a:solidFill>
                  <a:srgbClr val="C00000"/>
                </a:solidFill>
                <a:ea typeface="Times New Roman"/>
                <a:cs typeface="Calibri"/>
              </a:rPr>
              <a:t>Τη χρηματοδότηση των κοινωφελών επιχειρήσεων</a:t>
            </a:r>
            <a:r>
              <a:rPr lang="el-GR" sz="2400" dirty="0">
                <a:ea typeface="Times New Roman"/>
                <a:cs typeface="Calibri"/>
              </a:rPr>
              <a:t> </a:t>
            </a:r>
            <a:r>
              <a:rPr lang="el-GR" dirty="0">
                <a:ea typeface="Times New Roman"/>
                <a:cs typeface="Calibri"/>
              </a:rPr>
              <a:t>κατά την παρ. 1 του άρθρου 259 του ΚΔΚ</a:t>
            </a:r>
            <a:r>
              <a:rPr lang="el-GR" sz="2400" dirty="0">
                <a:ea typeface="Times New Roman"/>
                <a:cs typeface="Calibri"/>
              </a:rPr>
              <a:t>.</a:t>
            </a:r>
          </a:p>
          <a:p>
            <a:pPr marL="342900" marR="116840" lvl="0" indent="-342900" algn="just">
              <a:spcAft>
                <a:spcPts val="600"/>
              </a:spcAft>
              <a:buFont typeface="Wingdings" panose="05000000000000000000" pitchFamily="2" charset="2"/>
              <a:buChar char="Ø"/>
              <a:tabLst>
                <a:tab pos="1524000" algn="l"/>
              </a:tabLst>
            </a:pPr>
            <a:r>
              <a:rPr lang="el-GR" sz="2400" dirty="0">
                <a:ea typeface="Calibri"/>
                <a:cs typeface="Times New Roman"/>
              </a:rPr>
              <a:t>Αποφασίζει για την υποβολή προσφυγών στις διοικητικές αρχές και αποφασίζει </a:t>
            </a:r>
            <a:r>
              <a:rPr lang="el-GR" sz="2400" b="1" dirty="0">
                <a:solidFill>
                  <a:srgbClr val="C00000"/>
                </a:solidFill>
                <a:ea typeface="Calibri"/>
                <a:cs typeface="Times New Roman"/>
              </a:rPr>
              <a:t>για την άσκηση ή μη όλων των ένδικων βοηθημάτων και των ένδικων μέσων</a:t>
            </a:r>
            <a:r>
              <a:rPr lang="el-GR" sz="2400" dirty="0">
                <a:ea typeface="Calibri"/>
                <a:cs typeface="Times New Roman"/>
              </a:rPr>
              <a:t>, καθώς και για την παραίτηση από αυτά. Επίσης, αποφασίζει τον συμβιβασμό ή την κατάργηση δίκης που έχει αντικείμενο ποσό έως εξήντα χιλιάδες (60.000) ευρώ, πλέον ΦΠΑ. Όταν το αντικείμενο της δίκης είναι άνω του ποσού αυτού, τότε εισηγείται τη λήψη απόφασης από το δημοτικό συμβούλιο. Η απόφαση λαμβάνεται ύστερα από γνωμοδότηση δικηγόρου, η έλλειψη της οποίας συνεπάγεται ακυρότητα της σχετικής απόφασης.</a:t>
            </a:r>
          </a:p>
        </p:txBody>
      </p:sp>
    </p:spTree>
    <p:extLst>
      <p:ext uri="{BB962C8B-B14F-4D97-AF65-F5344CB8AC3E}">
        <p14:creationId xmlns:p14="http://schemas.microsoft.com/office/powerpoint/2010/main" val="1530297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Οικονομική Επιτροπή (4)</a:t>
            </a:r>
            <a:br>
              <a:rPr lang="el-GR" sz="3600" b="1" dirty="0">
                <a:solidFill>
                  <a:srgbClr val="002060"/>
                </a:solidFill>
              </a:rPr>
            </a:br>
            <a:r>
              <a:rPr lang="el-GR" sz="2200" dirty="0">
                <a:solidFill>
                  <a:srgbClr val="002060"/>
                </a:solidFill>
              </a:rPr>
              <a:t>(Ν. 3852/2010, άρθρα 72 και 74)</a:t>
            </a:r>
          </a:p>
        </p:txBody>
      </p:sp>
      <p:sp>
        <p:nvSpPr>
          <p:cNvPr id="9" name="Ορθογώνιο 8"/>
          <p:cNvSpPr/>
          <p:nvPr/>
        </p:nvSpPr>
        <p:spPr>
          <a:xfrm>
            <a:off x="107504" y="908720"/>
            <a:ext cx="8856984" cy="5760640"/>
          </a:xfrm>
          <a:prstGeom prst="rect">
            <a:avLst/>
          </a:prstGeom>
        </p:spPr>
        <p:txBody>
          <a:bodyPr/>
          <a:lstStyle/>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Αποφασίζει για την </a:t>
            </a:r>
            <a:r>
              <a:rPr lang="el-GR" sz="2400" b="1" dirty="0">
                <a:solidFill>
                  <a:srgbClr val="C00000"/>
                </a:solidFill>
                <a:ea typeface="Times New Roman"/>
                <a:cs typeface="Calibri"/>
              </a:rPr>
              <a:t>αποδοχή πάσης φύσεως χρηματοδοτήσεων</a:t>
            </a:r>
            <a:r>
              <a:rPr lang="el-GR" sz="2400" dirty="0">
                <a:ea typeface="Times New Roman"/>
                <a:cs typeface="Calibri"/>
              </a:rPr>
              <a:t>, επιχορηγήσεων, συμπεριλαμβανομένων κατανομών Κεντρικών Αυτοτελών Πόρων, επιδοτήσεων, δωρεών προς τον δήμο και αποφάσεων ένταξης </a:t>
            </a:r>
            <a:r>
              <a:rPr lang="el-GR" sz="2400" dirty="0" err="1">
                <a:ea typeface="Times New Roman"/>
                <a:cs typeface="Calibri"/>
              </a:rPr>
              <a:t>πράξεών</a:t>
            </a:r>
            <a:r>
              <a:rPr lang="el-GR" sz="2400" dirty="0">
                <a:ea typeface="Times New Roman"/>
                <a:cs typeface="Calibri"/>
              </a:rPr>
              <a:t> του σε αναπτυξιακά προγράμματα, καθώς και για την παροχή δεσμευτικής εισήγησης αναμόρφωσης του προϋπολογισμού, εντός δέκα (10) ημερών από τη λήψη της σχετικής απόφασης χρηματοδότησης, επιχορήγησης, επιδότησης, δωρεάς ή ένταξης.</a:t>
            </a: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Εισηγείται στο δημοτικό συμβούλιο το </a:t>
            </a:r>
            <a:r>
              <a:rPr lang="el-GR" sz="2400" b="1" dirty="0">
                <a:solidFill>
                  <a:srgbClr val="C00000"/>
                </a:solidFill>
                <a:ea typeface="Times New Roman"/>
                <a:cs typeface="Calibri"/>
              </a:rPr>
              <a:t>πολυετές σχέδιο διαχείρισης και αξιοποίησης της περιουσίας του δήμου</a:t>
            </a:r>
            <a:r>
              <a:rPr lang="el-GR" sz="2400" dirty="0">
                <a:ea typeface="Times New Roman"/>
                <a:cs typeface="Calibri"/>
              </a:rPr>
              <a:t>. Παρακολουθεί την υλοποίηση του εν λόγω σχεδίου και ενημερώνει το δημοτικό συμβούλιο</a:t>
            </a:r>
          </a:p>
          <a:p>
            <a:pPr marL="342900" marR="116840" lvl="0" indent="-342900" algn="just">
              <a:spcAft>
                <a:spcPts val="60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spcAft>
                <a:spcPts val="60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3733924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Οικονομική Επιτροπή (5)</a:t>
            </a:r>
            <a:br>
              <a:rPr lang="el-GR" sz="3600" b="1" dirty="0">
                <a:solidFill>
                  <a:srgbClr val="002060"/>
                </a:solidFill>
              </a:rPr>
            </a:br>
            <a:r>
              <a:rPr lang="el-GR" sz="2200" dirty="0">
                <a:solidFill>
                  <a:srgbClr val="002060"/>
                </a:solidFill>
              </a:rPr>
              <a:t>(Ν. 3852/2010, άρθρα 72 και 74)</a:t>
            </a:r>
          </a:p>
        </p:txBody>
      </p:sp>
      <p:sp>
        <p:nvSpPr>
          <p:cNvPr id="9" name="Ορθογώνιο 8"/>
          <p:cNvSpPr/>
          <p:nvPr/>
        </p:nvSpPr>
        <p:spPr>
          <a:xfrm>
            <a:off x="107504" y="908720"/>
            <a:ext cx="8856984" cy="5760640"/>
          </a:xfrm>
          <a:prstGeom prst="rect">
            <a:avLst/>
          </a:prstGeom>
        </p:spPr>
        <p:txBody>
          <a:bodyPr/>
          <a:lstStyle/>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Αποφασίζει για την </a:t>
            </a:r>
            <a:r>
              <a:rPr lang="el-GR" sz="2400" b="1" dirty="0">
                <a:solidFill>
                  <a:srgbClr val="C00000"/>
                </a:solidFill>
                <a:ea typeface="Times New Roman"/>
                <a:cs typeface="Calibri"/>
              </a:rPr>
              <a:t>αποδοχή πάσης φύσεως χρηματοδοτήσεων</a:t>
            </a:r>
            <a:r>
              <a:rPr lang="el-GR" sz="2400" dirty="0">
                <a:ea typeface="Times New Roman"/>
                <a:cs typeface="Calibri"/>
              </a:rPr>
              <a:t>, επιχορηγήσεων, συμπεριλαμβανομένων κατανομών Κεντρικών Αυτοτελών Πόρων, επιδοτήσεων, δωρεών προς τον δήμο και αποφάσεων ένταξης </a:t>
            </a:r>
            <a:r>
              <a:rPr lang="el-GR" sz="2400" dirty="0" err="1">
                <a:ea typeface="Times New Roman"/>
                <a:cs typeface="Calibri"/>
              </a:rPr>
              <a:t>πράξεών</a:t>
            </a:r>
            <a:r>
              <a:rPr lang="el-GR" sz="2400" dirty="0">
                <a:ea typeface="Times New Roman"/>
                <a:cs typeface="Calibri"/>
              </a:rPr>
              <a:t> του σε αναπτυξιακά προγράμματα, καθώς και για την παροχή δεσμευτικής εισήγησης αναμόρφωσης του προϋπολογισμού, εντός δέκα (10) ημερών από τη λήψη της σχετικής απόφασης χρηματοδότησης, επιχορήγησης, επιδότησης, δωρεάς ή ένταξης. Αναμορφώσεις προϋπολογισμού των ΟΤΑ, οι οποίες ανακύπτουν ύστερα από τις κατά το προηγούμενο εδάφιο αποδοχές, γίνονται στην αμέσως επόμενη συνεδρίαση του οικείου συμβουλίου, ύστερα από δεσμευτική εισήγηση της Οικονομικής Επιτροπής. Η απόφαση του συμβουλίου και ο έλεγχος της Αποκεντρωμένης Διοίκησης έχουν διαπιστωτικό χαρακτήρα και δεν κωλύουν την εκτέλεση του προϋπολογισμού από την ημερομηνία της εισήγησης της Οικονομικής Επιτροπής.</a:t>
            </a:r>
          </a:p>
          <a:p>
            <a:pPr marL="342900" marR="116840" lvl="0" indent="-342900" algn="just">
              <a:spcAft>
                <a:spcPts val="60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spcAft>
                <a:spcPts val="60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1384196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1268759"/>
          </a:xfrm>
          <a:solidFill>
            <a:schemeClr val="bg1">
              <a:lumMod val="95000"/>
            </a:schemeClr>
          </a:solidFill>
        </p:spPr>
        <p:txBody>
          <a:bodyPr/>
          <a:lstStyle/>
          <a:p>
            <a:r>
              <a:rPr lang="el-GR" b="1" dirty="0">
                <a:solidFill>
                  <a:srgbClr val="002060"/>
                </a:solidFill>
              </a:rPr>
              <a:t>Περιεχόμενα Ενότητας</a:t>
            </a:r>
          </a:p>
        </p:txBody>
      </p:sp>
      <p:sp>
        <p:nvSpPr>
          <p:cNvPr id="3" name="Υπότιτλος 2"/>
          <p:cNvSpPr>
            <a:spLocks noGrp="1"/>
          </p:cNvSpPr>
          <p:nvPr>
            <p:ph type="subTitle" idx="1"/>
          </p:nvPr>
        </p:nvSpPr>
        <p:spPr>
          <a:xfrm>
            <a:off x="179512" y="1700808"/>
            <a:ext cx="8712968" cy="4680520"/>
          </a:xfrm>
        </p:spPr>
        <p:txBody>
          <a:bodyPr>
            <a:normAutofit/>
          </a:bodyPr>
          <a:lstStyle/>
          <a:p>
            <a:pPr marL="571500" indent="-571500" algn="l">
              <a:lnSpc>
                <a:spcPct val="150000"/>
              </a:lnSpc>
              <a:buFont typeface="Wingdings" panose="05000000000000000000" pitchFamily="2" charset="2"/>
              <a:buChar char="Ø"/>
            </a:pPr>
            <a:r>
              <a:rPr lang="el-GR" sz="2400" dirty="0">
                <a:solidFill>
                  <a:schemeClr val="tx1"/>
                </a:solidFill>
              </a:rPr>
              <a:t>Θεσμικό πλαίσιο οικονομικών τοπικής αυτοδιοίκησης</a:t>
            </a:r>
          </a:p>
          <a:p>
            <a:pPr marL="571500" indent="-571500" algn="l">
              <a:lnSpc>
                <a:spcPct val="150000"/>
              </a:lnSpc>
              <a:buFont typeface="Wingdings" panose="05000000000000000000" pitchFamily="2" charset="2"/>
              <a:buChar char="Ø"/>
            </a:pPr>
            <a:r>
              <a:rPr lang="el-GR" sz="2400" dirty="0">
                <a:solidFill>
                  <a:schemeClr val="tx1"/>
                </a:solidFill>
              </a:rPr>
              <a:t>Όργανα οικονομικής λειτουργίας Δήμων και Περιφερειών</a:t>
            </a:r>
          </a:p>
          <a:p>
            <a:pPr marL="571500" indent="-571500" algn="l">
              <a:lnSpc>
                <a:spcPct val="150000"/>
              </a:lnSpc>
              <a:buFont typeface="Wingdings" panose="05000000000000000000" pitchFamily="2" charset="2"/>
              <a:buChar char="Ø"/>
            </a:pPr>
            <a:r>
              <a:rPr lang="el-GR" sz="2400" dirty="0">
                <a:solidFill>
                  <a:schemeClr val="tx1"/>
                </a:solidFill>
              </a:rPr>
              <a:t>Η εποπτεία στους ΟΤΑ</a:t>
            </a:r>
          </a:p>
          <a:p>
            <a:pPr marL="571500" indent="-571500" algn="l">
              <a:lnSpc>
                <a:spcPct val="150000"/>
              </a:lnSpc>
              <a:buFont typeface="Wingdings" panose="05000000000000000000" pitchFamily="2" charset="2"/>
              <a:buChar char="Ø"/>
            </a:pPr>
            <a:r>
              <a:rPr lang="el-GR" sz="2400" dirty="0">
                <a:solidFill>
                  <a:schemeClr val="tx1"/>
                </a:solidFill>
              </a:rPr>
              <a:t>Έλεγχοι οικονομικού περιεχομένου</a:t>
            </a:r>
          </a:p>
          <a:p>
            <a:pPr marL="457200" indent="-457200" algn="just">
              <a:buFont typeface="Wingdings" panose="05000000000000000000" pitchFamily="2" charset="2"/>
              <a:buChar char="Ø"/>
            </a:pPr>
            <a:endParaRPr lang="el-GR" sz="2400" dirty="0">
              <a:solidFill>
                <a:schemeClr val="tx1"/>
              </a:solidFill>
            </a:endParaRPr>
          </a:p>
          <a:p>
            <a:pPr marL="457200" indent="-457200" algn="just">
              <a:buFont typeface="Wingdings" panose="05000000000000000000" pitchFamily="2" charset="2"/>
              <a:buChar char="Ø"/>
            </a:pPr>
            <a:endParaRPr lang="en-US" sz="2400" dirty="0">
              <a:solidFill>
                <a:schemeClr val="tx1"/>
              </a:solidFill>
            </a:endParaRPr>
          </a:p>
          <a:p>
            <a:pPr marL="457200" indent="-457200" algn="l">
              <a:buFont typeface="Wingdings" panose="05000000000000000000" pitchFamily="2" charset="2"/>
              <a:buChar char="Ø"/>
            </a:pPr>
            <a:endParaRPr lang="en-US" sz="2400" dirty="0">
              <a:solidFill>
                <a:schemeClr val="tx1"/>
              </a:solidFill>
            </a:endParaRPr>
          </a:p>
          <a:p>
            <a:pPr marL="457200" indent="-457200" algn="l">
              <a:buFont typeface="Wingdings" panose="05000000000000000000" pitchFamily="2" charset="2"/>
              <a:buChar char="Ø"/>
            </a:pPr>
            <a:endParaRPr lang="el-GR" sz="2400" dirty="0">
              <a:solidFill>
                <a:schemeClr val="tx1"/>
              </a:solidFill>
            </a:endParaRPr>
          </a:p>
        </p:txBody>
      </p:sp>
    </p:spTree>
    <p:extLst>
      <p:ext uri="{BB962C8B-B14F-4D97-AF65-F5344CB8AC3E}">
        <p14:creationId xmlns:p14="http://schemas.microsoft.com/office/powerpoint/2010/main" val="2023984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Οικονομική Επιτροπή (6)</a:t>
            </a:r>
            <a:br>
              <a:rPr lang="el-GR" sz="3600" b="1" dirty="0">
                <a:solidFill>
                  <a:srgbClr val="002060"/>
                </a:solidFill>
              </a:rPr>
            </a:br>
            <a:r>
              <a:rPr lang="el-GR" sz="2200" dirty="0">
                <a:solidFill>
                  <a:srgbClr val="002060"/>
                </a:solidFill>
              </a:rPr>
              <a:t>(Ν. 3852/2010, άρθρα 72 και 74)</a:t>
            </a:r>
          </a:p>
        </p:txBody>
      </p:sp>
      <p:sp>
        <p:nvSpPr>
          <p:cNvPr id="9" name="Ορθογώνιο 8"/>
          <p:cNvSpPr/>
          <p:nvPr/>
        </p:nvSpPr>
        <p:spPr>
          <a:xfrm>
            <a:off x="107504" y="908720"/>
            <a:ext cx="8856984" cy="5760640"/>
          </a:xfrm>
          <a:prstGeom prst="rect">
            <a:avLst/>
          </a:prstGeom>
        </p:spPr>
        <p:txBody>
          <a:bodyPr/>
          <a:lstStyle/>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Οι αρμοδιότητες της Οικονομικής Επιτροπής είναι </a:t>
            </a:r>
            <a:r>
              <a:rPr lang="el-GR" sz="2400" b="1" dirty="0">
                <a:solidFill>
                  <a:srgbClr val="C00000"/>
                </a:solidFill>
                <a:ea typeface="Times New Roman"/>
                <a:cs typeface="Calibri"/>
              </a:rPr>
              <a:t>αποκλειστικές</a:t>
            </a:r>
            <a:r>
              <a:rPr lang="el-GR" sz="2400" dirty="0">
                <a:ea typeface="Times New Roman"/>
                <a:cs typeface="Calibri"/>
              </a:rPr>
              <a:t>.</a:t>
            </a: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Με ειδική απόφαση που λαμβάνεται ομόφωνα, η Οικονομική Επιτροπή μπορεί να παραπέμπει συγκεκριμένο θέμα της αρμοδιότητάς της στο δημοτικό συμβούλιο για τη λήψη απόφασης, εφόσον κρίνει ότι αυτό επιβάλλεται από την ιδιαίτερη σοβαρότητά του. Με απόφασή του, η οποία λαμβάνεται με απόλυτη πλειοψηφία, το δημοτικό συμβούλιο μπορεί να μεταβιβάζει περαιτέρω αρμοδιότητες στην Οικονομική Επιτροπή.</a:t>
            </a:r>
          </a:p>
          <a:p>
            <a:pPr marL="342900" marR="116840" lvl="0" indent="-342900" algn="just">
              <a:spcAft>
                <a:spcPts val="600"/>
              </a:spcAft>
              <a:buFont typeface="Wingdings" panose="05000000000000000000" pitchFamily="2" charset="2"/>
              <a:buChar char="Ø"/>
              <a:tabLst>
                <a:tab pos="1524000" algn="l"/>
              </a:tabLst>
            </a:pPr>
            <a:r>
              <a:rPr lang="el-GR" sz="2400" dirty="0">
                <a:ea typeface="Times New Roman"/>
                <a:cs typeface="Calibri"/>
              </a:rPr>
              <a:t>Η Οικονομική Επιτροπή, δια μέσου του Προέδρου της, υποβάλλει ανά εξάμηνο στο δημοτικό συμβούλιο έκθεση πεπραγμένων, η οποία συζητείται σε ειδική συνεδρίαση</a:t>
            </a:r>
          </a:p>
          <a:p>
            <a:pPr marR="116840" lvl="0" algn="just">
              <a:spcAft>
                <a:spcPts val="600"/>
              </a:spcAft>
              <a:tabLst>
                <a:tab pos="1524000" algn="l"/>
              </a:tabLst>
            </a:pPr>
            <a:endParaRPr lang="el-GR" sz="2400" dirty="0">
              <a:ea typeface="Times New Roman"/>
              <a:cs typeface="Calibri"/>
            </a:endParaRPr>
          </a:p>
          <a:p>
            <a:pPr marL="342900" marR="116840" lvl="0" indent="-342900" algn="just">
              <a:spcAft>
                <a:spcPts val="60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spcAft>
                <a:spcPts val="60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1162041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548680"/>
          </a:xfrm>
          <a:solidFill>
            <a:schemeClr val="bg1">
              <a:lumMod val="95000"/>
            </a:schemeClr>
          </a:solidFill>
        </p:spPr>
        <p:txBody>
          <a:bodyPr>
            <a:normAutofit fontScale="90000"/>
          </a:bodyPr>
          <a:lstStyle/>
          <a:p>
            <a:r>
              <a:rPr lang="el-GR" b="1" dirty="0">
                <a:solidFill>
                  <a:srgbClr val="002060"/>
                </a:solidFill>
              </a:rPr>
              <a:t>Όργανα Περιφερειών</a:t>
            </a:r>
            <a:endParaRPr lang="el-GR" dirty="0">
              <a:solidFill>
                <a:srgbClr val="002060"/>
              </a:solidFill>
            </a:endParaRPr>
          </a:p>
        </p:txBody>
      </p:sp>
      <p:sp>
        <p:nvSpPr>
          <p:cNvPr id="9" name="Ορθογώνιο 8"/>
          <p:cNvSpPr/>
          <p:nvPr/>
        </p:nvSpPr>
        <p:spPr>
          <a:xfrm>
            <a:off x="395536" y="692696"/>
            <a:ext cx="8352928" cy="5688632"/>
          </a:xfrm>
          <a:prstGeom prst="rect">
            <a:avLst/>
          </a:prstGeom>
        </p:spPr>
        <p:txBody>
          <a:bodyPr/>
          <a:lstStyle/>
          <a:p>
            <a:pPr marR="116840" lvl="0" algn="ctr">
              <a:lnSpc>
                <a:spcPct val="115000"/>
              </a:lnSpc>
              <a:spcAft>
                <a:spcPts val="0"/>
              </a:spcAft>
              <a:tabLst>
                <a:tab pos="1524000" algn="l"/>
              </a:tabLst>
            </a:pPr>
            <a:r>
              <a:rPr lang="el-GR" sz="2400" i="1" dirty="0">
                <a:solidFill>
                  <a:srgbClr val="C00000"/>
                </a:solidFill>
                <a:ea typeface="Times New Roman"/>
                <a:cs typeface="Calibri"/>
              </a:rPr>
              <a:t>------------------- Διαφοροποίηση με δήμους -------------------------</a:t>
            </a:r>
          </a:p>
          <a:p>
            <a:pPr marL="342900" marR="116840" lvl="0" indent="-342900" algn="just">
              <a:lnSpc>
                <a:spcPct val="115000"/>
              </a:lnSpc>
              <a:spcAft>
                <a:spcPts val="0"/>
              </a:spcAft>
              <a:buFont typeface="Wingdings" panose="05000000000000000000" pitchFamily="2" charset="2"/>
              <a:buChar char="Ø"/>
              <a:tabLst>
                <a:tab pos="1524000" algn="l"/>
              </a:tabLst>
            </a:pPr>
            <a:r>
              <a:rPr lang="el-GR" sz="2400" b="1" dirty="0">
                <a:ea typeface="Times New Roman"/>
                <a:cs typeface="Calibri"/>
              </a:rPr>
              <a:t>Περιφερειάρχης</a:t>
            </a:r>
            <a:r>
              <a:rPr lang="el-GR" sz="2400" dirty="0">
                <a:ea typeface="Times New Roman"/>
                <a:cs typeface="Calibri"/>
              </a:rPr>
              <a:t> </a:t>
            </a:r>
            <a:r>
              <a:rPr lang="el-GR" sz="2000" dirty="0">
                <a:ea typeface="Times New Roman"/>
                <a:cs typeface="Calibri"/>
              </a:rPr>
              <a:t>(Ν. 3852/2010, άρθρο 159)</a:t>
            </a:r>
            <a:r>
              <a:rPr lang="el-GR" sz="2400" b="1" dirty="0">
                <a:ea typeface="Times New Roman"/>
                <a:cs typeface="Calibri"/>
              </a:rPr>
              <a:t>: </a:t>
            </a:r>
            <a:r>
              <a:rPr lang="el-GR" sz="2400" dirty="0">
                <a:ea typeface="Times New Roman"/>
                <a:cs typeface="Calibri"/>
              </a:rPr>
              <a:t>Είναι διατάκτης των δαπανών του Προγράμματος Δημοσίων Επενδύσεων, κατά την έννοια του κύριου διατάκτη. </a:t>
            </a:r>
          </a:p>
          <a:p>
            <a:pPr marL="342900" marR="116840" lvl="0" indent="-342900" algn="just">
              <a:lnSpc>
                <a:spcPct val="115000"/>
              </a:lnSpc>
              <a:spcAft>
                <a:spcPts val="0"/>
              </a:spcAft>
              <a:buFont typeface="Wingdings" panose="05000000000000000000" pitchFamily="2" charset="2"/>
              <a:buChar char="Ø"/>
              <a:tabLst>
                <a:tab pos="1524000" algn="l"/>
              </a:tabLst>
            </a:pPr>
            <a:r>
              <a:rPr lang="el-GR" sz="2400" b="1" dirty="0">
                <a:ea typeface="Times New Roman"/>
                <a:cs typeface="Calibri"/>
              </a:rPr>
              <a:t>Οικονομική Επιτροπή </a:t>
            </a:r>
            <a:r>
              <a:rPr lang="el-GR" sz="2000" dirty="0">
                <a:ea typeface="Times New Roman"/>
                <a:cs typeface="Calibri"/>
              </a:rPr>
              <a:t>(Ν. 3852/2010, άρθρο 170):</a:t>
            </a:r>
          </a:p>
          <a:p>
            <a:pPr marL="800100" marR="116840" lvl="1" indent="-342900" algn="just">
              <a:lnSpc>
                <a:spcPct val="115000"/>
              </a:lnSpc>
              <a:buFont typeface="Wingdings" panose="05000000000000000000" pitchFamily="2" charset="2"/>
              <a:buChar char="Ø"/>
              <a:tabLst>
                <a:tab pos="1524000" algn="l"/>
              </a:tabLst>
            </a:pPr>
            <a:r>
              <a:rPr lang="el-GR" sz="2400" dirty="0">
                <a:ea typeface="Times New Roman"/>
                <a:cs typeface="Calibri"/>
              </a:rPr>
              <a:t>Λόγω και της σύνθεσης των εσόδων των περιφερειών, δεν προβλέπεται η δυνατότητα διαγραφής χρεών και απαλλαγής από προσαυξήσεις ή η παροχή διευκολύνσεων σε οφειλέτες.</a:t>
            </a:r>
          </a:p>
          <a:p>
            <a:pPr marL="800100" marR="116840" lvl="1" indent="-342900" algn="just">
              <a:lnSpc>
                <a:spcPct val="115000"/>
              </a:lnSpc>
              <a:buFont typeface="Wingdings" panose="05000000000000000000" pitchFamily="2" charset="2"/>
              <a:buChar char="Ø"/>
              <a:tabLst>
                <a:tab pos="1524000" algn="l"/>
              </a:tabLst>
            </a:pPr>
            <a:r>
              <a:rPr lang="el-GR" sz="2400" dirty="0">
                <a:ea typeface="Times New Roman"/>
                <a:cs typeface="Calibri"/>
              </a:rPr>
              <a:t>Αποφασίζει για την αγορά, παραχώρηση χρήσης, μίσθωση και εκμίσθωση κινητών και ακινήτων.</a:t>
            </a: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a:p>
            <a:pPr marR="116840" lvl="0" algn="just">
              <a:lnSpc>
                <a:spcPct val="115000"/>
              </a:lnSpc>
              <a:spcAft>
                <a:spcPts val="0"/>
              </a:spcAft>
              <a:tabLst>
                <a:tab pos="1524000" algn="l"/>
              </a:tabLst>
            </a:pPr>
            <a:endParaRPr lang="el-GR" sz="2400" dirty="0">
              <a:ea typeface="Calibri"/>
              <a:cs typeface="Calibri"/>
            </a:endParaRPr>
          </a:p>
        </p:txBody>
      </p:sp>
    </p:spTree>
    <p:extLst>
      <p:ext uri="{BB962C8B-B14F-4D97-AF65-F5344CB8AC3E}">
        <p14:creationId xmlns:p14="http://schemas.microsoft.com/office/powerpoint/2010/main" val="2000312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Προϊστάμενος Οικονομικών Υπηρεσιών (1)</a:t>
            </a:r>
            <a:br>
              <a:rPr lang="el-GR" sz="3600" b="1" dirty="0">
                <a:solidFill>
                  <a:srgbClr val="002060"/>
                </a:solidFill>
              </a:rPr>
            </a:br>
            <a:r>
              <a:rPr lang="el-GR" sz="2200" dirty="0">
                <a:solidFill>
                  <a:srgbClr val="002060"/>
                </a:solidFill>
              </a:rPr>
              <a:t>(Ν. 4270/2014, </a:t>
            </a:r>
            <a:r>
              <a:rPr lang="el-GR" sz="2400" dirty="0">
                <a:solidFill>
                  <a:schemeClr val="tx2">
                    <a:lumMod val="50000"/>
                  </a:schemeClr>
                </a:solidFill>
                <a:effectLst/>
                <a:ea typeface="Times New Roman" panose="02020603050405020304" pitchFamily="18" charset="0"/>
              </a:rPr>
              <a:t>άρθρα 25 και 69Γ</a:t>
            </a:r>
            <a:r>
              <a:rPr lang="el-GR" sz="2200" dirty="0">
                <a:solidFill>
                  <a:srgbClr val="002060"/>
                </a:solidFill>
              </a:rPr>
              <a:t>)</a:t>
            </a:r>
          </a:p>
        </p:txBody>
      </p:sp>
      <p:sp>
        <p:nvSpPr>
          <p:cNvPr id="9" name="Ορθογώνιο 8"/>
          <p:cNvSpPr/>
          <p:nvPr/>
        </p:nvSpPr>
        <p:spPr>
          <a:xfrm>
            <a:off x="107504" y="836713"/>
            <a:ext cx="8856984" cy="5832647"/>
          </a:xfrm>
          <a:prstGeom prst="rect">
            <a:avLst/>
          </a:prstGeom>
        </p:spPr>
        <p:txBody>
          <a:bodyPr/>
          <a:lstStyle/>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Είναι </a:t>
            </a:r>
            <a:r>
              <a:rPr lang="el-GR" sz="2400" b="1" dirty="0">
                <a:ea typeface="Times New Roman"/>
                <a:cs typeface="Calibri"/>
              </a:rPr>
              <a:t>υπεύθυνος για </a:t>
            </a:r>
            <a:r>
              <a:rPr lang="el-GR" sz="2400" dirty="0">
                <a:ea typeface="Times New Roman"/>
                <a:cs typeface="Calibri"/>
              </a:rPr>
              <a:t>τη χρηστή δημοσιονομική διαχείριση του OTA και εποπτεύει την ομαλή λειτουργία των οικονομικών υπηρεσιών, την κατάρτιση και την εκτέλεση του προϋπολογισμού και τη λογιστική αποτύπωση των δραστηριοτήτων του φορέα, σύμφωνα με τη σχετική νομοθεσία και τις οδηγίες του ΓΛΚ. </a:t>
            </a:r>
          </a:p>
          <a:p>
            <a:pPr marL="342900" marR="116840" indent="-342900" algn="just">
              <a:spcAft>
                <a:spcPts val="600"/>
              </a:spcAft>
              <a:buFont typeface="Wingdings" panose="05000000000000000000" pitchFamily="2" charset="2"/>
              <a:buChar char="Ø"/>
              <a:tabLst>
                <a:tab pos="1524000" algn="l"/>
              </a:tabLst>
            </a:pPr>
            <a:r>
              <a:rPr lang="el-GR" sz="2400" b="1" dirty="0">
                <a:solidFill>
                  <a:srgbClr val="C00000"/>
                </a:solidFill>
                <a:ea typeface="Calibri"/>
                <a:cs typeface="Times New Roman"/>
              </a:rPr>
              <a:t>Ποιος είναι ο ΠΟΥ του Δήμου;</a:t>
            </a:r>
            <a:r>
              <a:rPr lang="el-GR" sz="2400" dirty="0">
                <a:ea typeface="Calibri"/>
                <a:cs typeface="Times New Roman"/>
              </a:rPr>
              <a:t> α) ο προϊστάμενος της γενικής διεύθυνσης στην οποία υπάγονται μόνο ή κατά κύριο λόγο υπηρεσίες οικονομικού ενδιαφέροντος (υπηρεσίες εκκαθάρισης και εντολής δαπανών, προϋπολογισμού και βεβαίωσης εσόδων, λογιστήρια, ταμειακές υπηρεσίες, μονάδες σύναψης δημοσίων συμβάσεων κ.λπ.), β) ο προϊστάμενος διεύθυνσης, με την ίδια προϋπόθεση, γ) ο προϊστάμενος του τμήματος οικονομικής υπηρεσίας, εάν δεν υπάρχουν οι οργανικές μονάδες α` και β` και επιπλέον εάν ασκούνται από το τμήμα όλες οι οικονομικές λειτουργίες του φορέα (Ν. 4555/2018, άρθρο 205). </a:t>
            </a: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3685101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Ορθογώνιο 8"/>
          <p:cNvSpPr/>
          <p:nvPr/>
        </p:nvSpPr>
        <p:spPr>
          <a:xfrm>
            <a:off x="395536" y="1412776"/>
            <a:ext cx="8352928" cy="4968552"/>
          </a:xfrm>
          <a:prstGeom prst="rect">
            <a:avLst/>
          </a:prstGeom>
        </p:spPr>
        <p:txBody>
          <a:bodyPr/>
          <a:lstStyle/>
          <a:p>
            <a:pPr marR="116840" lvl="0" algn="just">
              <a:lnSpc>
                <a:spcPct val="115000"/>
              </a:lnSpc>
              <a:spcAft>
                <a:spcPts val="0"/>
              </a:spcAft>
              <a:tabLst>
                <a:tab pos="1524000" algn="l"/>
              </a:tabLst>
            </a:pPr>
            <a:endParaRPr lang="el-GR" sz="2400" dirty="0">
              <a:ea typeface="Calibri"/>
              <a:cs typeface="Calibri"/>
            </a:endParaRPr>
          </a:p>
        </p:txBody>
      </p:sp>
      <p:graphicFrame>
        <p:nvGraphicFramePr>
          <p:cNvPr id="3" name="Διάγραμμα 2"/>
          <p:cNvGraphicFramePr/>
          <p:nvPr>
            <p:extLst>
              <p:ext uri="{D42A27DB-BD31-4B8C-83A1-F6EECF244321}">
                <p14:modId xmlns:p14="http://schemas.microsoft.com/office/powerpoint/2010/main" val="418269806"/>
              </p:ext>
            </p:extLst>
          </p:nvPr>
        </p:nvGraphicFramePr>
        <p:xfrm>
          <a:off x="179512" y="836713"/>
          <a:ext cx="8964488" cy="5760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Τίτλος 1">
            <a:extLst>
              <a:ext uri="{FF2B5EF4-FFF2-40B4-BE49-F238E27FC236}">
                <a16:creationId xmlns:a16="http://schemas.microsoft.com/office/drawing/2014/main" id="{ABB3BC73-728E-4E91-865B-2062902E79D1}"/>
              </a:ext>
            </a:extLst>
          </p:cNvPr>
          <p:cNvSpPr txBox="1">
            <a:spLocks/>
          </p:cNvSpPr>
          <p:nvPr/>
        </p:nvSpPr>
        <p:spPr>
          <a:xfrm>
            <a:off x="0" y="1"/>
            <a:ext cx="9144000" cy="836712"/>
          </a:xfrm>
          <a:prstGeom prst="rect">
            <a:avLst/>
          </a:prstGeom>
          <a:solidFill>
            <a:schemeClr val="bg1">
              <a:lumMod val="95000"/>
            </a:schemeClr>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600" b="1" dirty="0">
                <a:solidFill>
                  <a:srgbClr val="002060"/>
                </a:solidFill>
              </a:rPr>
              <a:t>Προϊστάμενος Οικονομικών Υπηρεσιών (2)</a:t>
            </a:r>
            <a:br>
              <a:rPr lang="el-GR" sz="3600" b="1" dirty="0">
                <a:solidFill>
                  <a:srgbClr val="002060"/>
                </a:solidFill>
              </a:rPr>
            </a:br>
            <a:r>
              <a:rPr lang="el-GR" sz="2200" dirty="0">
                <a:solidFill>
                  <a:srgbClr val="002060"/>
                </a:solidFill>
              </a:rPr>
              <a:t>(Ν. 4270/2014, </a:t>
            </a:r>
            <a:r>
              <a:rPr lang="el-GR" sz="2400" dirty="0">
                <a:solidFill>
                  <a:schemeClr val="tx2">
                    <a:lumMod val="50000"/>
                  </a:schemeClr>
                </a:solidFill>
                <a:ea typeface="Times New Roman" panose="02020603050405020304" pitchFamily="18" charset="0"/>
              </a:rPr>
              <a:t>άρθρα 25 και 69Γ</a:t>
            </a:r>
            <a:r>
              <a:rPr lang="el-GR" sz="2200" dirty="0">
                <a:solidFill>
                  <a:srgbClr val="002060"/>
                </a:solidFill>
              </a:rPr>
              <a:t>)</a:t>
            </a:r>
          </a:p>
        </p:txBody>
      </p:sp>
    </p:spTree>
    <p:extLst>
      <p:ext uri="{BB962C8B-B14F-4D97-AF65-F5344CB8AC3E}">
        <p14:creationId xmlns:p14="http://schemas.microsoft.com/office/powerpoint/2010/main" val="1455256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Προϊστάμενος Οικονομικών Υπηρεσιών (3)</a:t>
            </a:r>
            <a:br>
              <a:rPr lang="el-GR" sz="3600" b="1" dirty="0">
                <a:solidFill>
                  <a:srgbClr val="002060"/>
                </a:solidFill>
              </a:rPr>
            </a:br>
            <a:r>
              <a:rPr lang="el-GR" sz="2200" dirty="0">
                <a:solidFill>
                  <a:srgbClr val="002060"/>
                </a:solidFill>
              </a:rPr>
              <a:t>(Ν. 4270/2014, </a:t>
            </a:r>
            <a:r>
              <a:rPr lang="el-GR" sz="2400" dirty="0">
                <a:solidFill>
                  <a:schemeClr val="tx2">
                    <a:lumMod val="50000"/>
                  </a:schemeClr>
                </a:solidFill>
                <a:effectLst/>
                <a:ea typeface="Times New Roman" panose="02020603050405020304" pitchFamily="18" charset="0"/>
              </a:rPr>
              <a:t>άρθρα 25 και 69Γ</a:t>
            </a:r>
            <a:r>
              <a:rPr lang="el-GR" sz="2200" dirty="0">
                <a:solidFill>
                  <a:srgbClr val="002060"/>
                </a:solidFill>
              </a:rPr>
              <a:t>)</a:t>
            </a:r>
          </a:p>
        </p:txBody>
      </p:sp>
      <p:sp>
        <p:nvSpPr>
          <p:cNvPr id="9" name="Ορθογώνιο 8"/>
          <p:cNvSpPr/>
          <p:nvPr/>
        </p:nvSpPr>
        <p:spPr>
          <a:xfrm>
            <a:off x="107504" y="836713"/>
            <a:ext cx="8856984" cy="5832647"/>
          </a:xfrm>
          <a:prstGeom prst="rect">
            <a:avLst/>
          </a:prstGeom>
        </p:spPr>
        <p:txBody>
          <a:bodyPr/>
          <a:lstStyle/>
          <a:p>
            <a:pPr marR="116840" algn="just">
              <a:spcAft>
                <a:spcPts val="600"/>
              </a:spcAft>
              <a:tabLst>
                <a:tab pos="1524000" algn="l"/>
              </a:tabLst>
            </a:pPr>
            <a:r>
              <a:rPr lang="el-GR" sz="2400" dirty="0">
                <a:ea typeface="Times New Roman"/>
                <a:cs typeface="Calibri"/>
              </a:rPr>
              <a:t>Μεριμνά για:</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Το συντονισμό της προετοιμασίας του </a:t>
            </a:r>
            <a:r>
              <a:rPr lang="el-GR" sz="2400" b="1" dirty="0">
                <a:solidFill>
                  <a:srgbClr val="C00000"/>
                </a:solidFill>
                <a:ea typeface="Times New Roman"/>
                <a:cs typeface="Calibri"/>
              </a:rPr>
              <a:t>ετήσιου προϋπολογισμού </a:t>
            </a:r>
            <a:r>
              <a:rPr lang="el-GR" sz="2400" dirty="0">
                <a:ea typeface="Times New Roman"/>
                <a:cs typeface="Calibri"/>
              </a:rPr>
              <a:t>του ΟΤΑ, ακολουθώντας τις οδηγίες που παρέχονται μέσω των ετήσιων ΚΥΑ οδηγιών από το ΥΠΕΣ και το ΓΛΚ, και για την υποβολή στην ηλεκτρονική βάση δεδομένων του ΥΠΕΣ  α) του σχεδίου προϋπολογισμού μετά την έγκρισή του από την Οικονομική Επιτροπή, για τη διατύπωση γνώμης από το Παρατηρητήριο Οικονομικής Αυτοτέλειας των ΟΤΑ, και β) του εγκεκριμένου προϋπολογισμού μετά την ψήφισή του από το δημοτικό / περιφερειακό / διοικητικό συμβούλιο και την επικύρωσή του από την οικεία Αρχή Εποπτείας.   </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Το συντονισμό της προετοιμασίας του </a:t>
            </a:r>
            <a:r>
              <a:rPr lang="el-GR" sz="2400" b="1" dirty="0">
                <a:solidFill>
                  <a:srgbClr val="C00000"/>
                </a:solidFill>
                <a:ea typeface="Times New Roman"/>
                <a:cs typeface="Calibri"/>
              </a:rPr>
              <a:t>ΜΠΔΣ</a:t>
            </a:r>
            <a:r>
              <a:rPr lang="el-GR" sz="2400" dirty="0">
                <a:ea typeface="Times New Roman"/>
                <a:cs typeface="Calibri"/>
              </a:rPr>
              <a:t> του ΟΤΑ, ακολουθώντας τις εγκύκλιες οδηγίες του ΓΛΚ και του ΥΠΕΣ/ΓΔΟΤΑΠ, και για διαβίβαση των προβλέψεων στον ΥΠΕΣ/ΓΔΟΤΑΠ μετά την έγκρισή τους από το δημοτικό/ περιφερειακό/ διοικητικό συμβούλιο.</a:t>
            </a: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2700836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Προϊστάμενος Οικονομικών Υπηρεσιών (4)</a:t>
            </a:r>
            <a:br>
              <a:rPr lang="el-GR" sz="3600" b="1" dirty="0">
                <a:solidFill>
                  <a:srgbClr val="002060"/>
                </a:solidFill>
              </a:rPr>
            </a:br>
            <a:r>
              <a:rPr lang="el-GR" sz="2200" dirty="0">
                <a:solidFill>
                  <a:srgbClr val="002060"/>
                </a:solidFill>
              </a:rPr>
              <a:t>(Ν. 4270/2014, </a:t>
            </a:r>
            <a:r>
              <a:rPr lang="el-GR" sz="2400" dirty="0">
                <a:solidFill>
                  <a:schemeClr val="tx2">
                    <a:lumMod val="50000"/>
                  </a:schemeClr>
                </a:solidFill>
                <a:effectLst/>
                <a:ea typeface="Times New Roman" panose="02020603050405020304" pitchFamily="18" charset="0"/>
              </a:rPr>
              <a:t>άρθρα 25 και 69Γ</a:t>
            </a:r>
            <a:r>
              <a:rPr lang="el-GR" sz="2200" dirty="0">
                <a:solidFill>
                  <a:srgbClr val="002060"/>
                </a:solidFill>
              </a:rPr>
              <a:t>)</a:t>
            </a:r>
          </a:p>
        </p:txBody>
      </p:sp>
      <p:sp>
        <p:nvSpPr>
          <p:cNvPr id="9" name="Ορθογώνιο 8"/>
          <p:cNvSpPr/>
          <p:nvPr/>
        </p:nvSpPr>
        <p:spPr>
          <a:xfrm>
            <a:off x="107504" y="836713"/>
            <a:ext cx="8856984" cy="5832647"/>
          </a:xfrm>
          <a:prstGeom prst="rect">
            <a:avLst/>
          </a:prstGeom>
        </p:spPr>
        <p:txBody>
          <a:bodyPr/>
          <a:lstStyle/>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a:t>
            </a:r>
            <a:r>
              <a:rPr lang="el-GR" sz="2400" b="1" dirty="0">
                <a:solidFill>
                  <a:srgbClr val="C00000"/>
                </a:solidFill>
                <a:ea typeface="Times New Roman"/>
                <a:cs typeface="Calibri"/>
              </a:rPr>
              <a:t>παρακολούθηση της εκτέλεσης του προϋπολογισμού του ΟΤΑ </a:t>
            </a:r>
            <a:r>
              <a:rPr lang="el-GR" sz="2400" dirty="0">
                <a:ea typeface="Times New Roman"/>
                <a:cs typeface="Calibri"/>
              </a:rPr>
              <a:t>και την εισήγηση στην οικονομική επιτροπή των τριμηνιαίων εκθέσεων των άρθρων 266§9 και 269§10 του ν.3852/2010 για τα αποτελέσματα εκτέλεσης του προϋπολογισμού, κατά το χρονικό διάστημα από την αρχή του οικονομικού έτους έως το τέλος του συγκεκριμένου τριμήνου.</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 διενέργεια όλων των </a:t>
            </a:r>
            <a:r>
              <a:rPr lang="el-GR" sz="2400" b="1" dirty="0">
                <a:solidFill>
                  <a:srgbClr val="C00000"/>
                </a:solidFill>
                <a:ea typeface="Times New Roman"/>
                <a:cs typeface="Calibri"/>
              </a:rPr>
              <a:t>δημοσιονομικών δεσμεύσεων</a:t>
            </a:r>
            <a:r>
              <a:rPr lang="el-GR" sz="2400" dirty="0">
                <a:ea typeface="Times New Roman"/>
                <a:cs typeface="Calibri"/>
              </a:rPr>
              <a:t>, για τη διασφάλιση της ορθής τήρησης του Μητρώου Δεσμεύσεων και για τη διαβίβαση σε μηνιαία βάση όλων των απαραίτητων στοιχείων για τις δεσμεύσεις που αναλαμβάνονται στον ΥΠΕΣ/ΓΔΟΤΑΠ. </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εξασφάλιση του ότι ο ΟΤΑ διαθέτει τα </a:t>
            </a:r>
            <a:r>
              <a:rPr lang="el-GR" sz="2400" b="1" dirty="0">
                <a:solidFill>
                  <a:srgbClr val="C00000"/>
                </a:solidFill>
                <a:ea typeface="Times New Roman"/>
                <a:cs typeface="Calibri"/>
              </a:rPr>
              <a:t>απαραίτητα πληροφοριακά συστήματα</a:t>
            </a:r>
            <a:r>
              <a:rPr lang="el-GR" sz="2400" dirty="0">
                <a:ea typeface="Times New Roman"/>
                <a:cs typeface="Calibri"/>
              </a:rPr>
              <a:t> για την επεξεργασία, την έγκριση και την παρακολούθηση όλων των δεσμεύσεων μέχρι την αποπληρωμή των σχετικών υποχρεώσεων.</a:t>
            </a:r>
          </a:p>
          <a:p>
            <a:pPr marR="116840" algn="just">
              <a:spcAft>
                <a:spcPts val="600"/>
              </a:spcAft>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544006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Προϊστάμενος Οικονομικών Υπηρεσιών (5)</a:t>
            </a:r>
            <a:br>
              <a:rPr lang="el-GR" sz="3600" b="1" dirty="0">
                <a:solidFill>
                  <a:srgbClr val="002060"/>
                </a:solidFill>
              </a:rPr>
            </a:br>
            <a:r>
              <a:rPr lang="el-GR" sz="2200" dirty="0">
                <a:solidFill>
                  <a:srgbClr val="002060"/>
                </a:solidFill>
              </a:rPr>
              <a:t>(Ν. 4270/2014, </a:t>
            </a:r>
            <a:r>
              <a:rPr lang="el-GR" sz="2400" dirty="0">
                <a:solidFill>
                  <a:schemeClr val="tx2">
                    <a:lumMod val="50000"/>
                  </a:schemeClr>
                </a:solidFill>
                <a:effectLst/>
                <a:ea typeface="Times New Roman" panose="02020603050405020304" pitchFamily="18" charset="0"/>
              </a:rPr>
              <a:t>άρθρα 25 και 69Γ</a:t>
            </a:r>
            <a:r>
              <a:rPr lang="el-GR" sz="2200" dirty="0">
                <a:solidFill>
                  <a:srgbClr val="002060"/>
                </a:solidFill>
              </a:rPr>
              <a:t>)</a:t>
            </a:r>
          </a:p>
        </p:txBody>
      </p:sp>
      <p:sp>
        <p:nvSpPr>
          <p:cNvPr id="9" name="Ορθογώνιο 8"/>
          <p:cNvSpPr/>
          <p:nvPr/>
        </p:nvSpPr>
        <p:spPr>
          <a:xfrm>
            <a:off x="107504" y="836713"/>
            <a:ext cx="8856984" cy="5832647"/>
          </a:xfrm>
          <a:prstGeom prst="rect">
            <a:avLst/>
          </a:prstGeom>
        </p:spPr>
        <p:txBody>
          <a:bodyPr/>
          <a:lstStyle/>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Με την έναρξη κάθε οικονομικού έτους και πριν από την ανάληψη οποιασδήποτε νέας υποχρέωσης στον προϋπολογισμό του φορέα, τη δέσμευση πιστώσεων ισόποσων με το ανεξόφλητο μέρος των υποχρεώσεων του προηγούμενου οικονομικού έτους.</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καταχώριση των αναλαμβανόμενων δεσμεύσεων στο βιβλίο εγκρίσεων και εντολών πληρωμής, στο πλαίσιο των αρμοδιοτήτων τους περί </a:t>
            </a:r>
            <a:r>
              <a:rPr lang="el-GR" sz="2400" dirty="0" err="1">
                <a:ea typeface="Times New Roman"/>
                <a:cs typeface="Calibri"/>
              </a:rPr>
              <a:t>συνυπογραφής</a:t>
            </a:r>
            <a:r>
              <a:rPr lang="el-GR" sz="2400" dirty="0">
                <a:ea typeface="Times New Roman"/>
                <a:cs typeface="Calibri"/>
              </a:rPr>
              <a:t> των Αποφάσεων Ανάληψης Υποχρέωσης και διενέργειας των σχετικών δεσμεύσεων.</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Τον </a:t>
            </a:r>
            <a:r>
              <a:rPr lang="el-GR" sz="2400" b="1" dirty="0">
                <a:solidFill>
                  <a:srgbClr val="C00000"/>
                </a:solidFill>
                <a:ea typeface="Times New Roman"/>
                <a:cs typeface="Calibri"/>
              </a:rPr>
              <a:t>έλεγχο και την εκκαθάριση των δαπανών </a:t>
            </a:r>
            <a:r>
              <a:rPr lang="el-GR" sz="2400" dirty="0">
                <a:ea typeface="Times New Roman"/>
                <a:cs typeface="Calibri"/>
              </a:rPr>
              <a:t>με βάση τα απαραίτητα δικαιολογητικά στοιχεία.</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 σύνταξη έκθεσης επί διαφωνιών με τον διατάκτη και την υποβολή της μετά του σχετικού φακέλου στο ΓΛΚ, σύμφωνα με τα οριζόμενα στο άρθρο 26§1 του ν. 4270/2014.</a:t>
            </a:r>
          </a:p>
          <a:p>
            <a:pPr marR="116840" algn="just">
              <a:spcAft>
                <a:spcPts val="600"/>
              </a:spcAft>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44647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Προϊστάμενος Οικονομικών Υπηρεσιών (6)</a:t>
            </a:r>
            <a:br>
              <a:rPr lang="el-GR" sz="3600" b="1" dirty="0">
                <a:solidFill>
                  <a:srgbClr val="002060"/>
                </a:solidFill>
              </a:rPr>
            </a:br>
            <a:r>
              <a:rPr lang="el-GR" sz="2200" dirty="0">
                <a:solidFill>
                  <a:srgbClr val="002060"/>
                </a:solidFill>
              </a:rPr>
              <a:t>(Ν. 4270/2014, </a:t>
            </a:r>
            <a:r>
              <a:rPr lang="el-GR" sz="2400" dirty="0">
                <a:solidFill>
                  <a:schemeClr val="tx2">
                    <a:lumMod val="50000"/>
                  </a:schemeClr>
                </a:solidFill>
                <a:effectLst/>
                <a:ea typeface="Times New Roman" panose="02020603050405020304" pitchFamily="18" charset="0"/>
              </a:rPr>
              <a:t>άρθρα 25 και 69Γ</a:t>
            </a:r>
            <a:r>
              <a:rPr lang="el-GR" sz="2200" dirty="0">
                <a:solidFill>
                  <a:srgbClr val="002060"/>
                </a:solidFill>
              </a:rPr>
              <a:t>)</a:t>
            </a:r>
          </a:p>
        </p:txBody>
      </p:sp>
      <p:sp>
        <p:nvSpPr>
          <p:cNvPr id="9" name="Ορθογώνιο 8"/>
          <p:cNvSpPr/>
          <p:nvPr/>
        </p:nvSpPr>
        <p:spPr>
          <a:xfrm>
            <a:off x="107504" y="836713"/>
            <a:ext cx="8856984" cy="5832647"/>
          </a:xfrm>
          <a:prstGeom prst="rect">
            <a:avLst/>
          </a:prstGeom>
        </p:spPr>
        <p:txBody>
          <a:bodyPr/>
          <a:lstStyle/>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εντολή πληρωμής των δαπανών μέσα στα καθοριζόμενα κατά μήνα όρια πληρωμών και την έκδοση χρηματικών ενταλμάτων εντός της προβλεπόμενης προθεσμίας από την εθνική και ευρωπαϊκή νομοθεσία.</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ενημέρωση των δικαιούχων και των φορέων για την έκδοση χρηματικών ενταλμάτων και την πληρωμή των δικαιούχων.</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παρακολούθηση και τακτοποίηση των πληρωμών που γίνονται με χρηματικά εντάλματα προπληρωμής και προσωρινά εντάλματα.</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εφαρμογή των οδηγιών οικονομικής διαχείρισης που εκδίδονται από το ΓΛΚ και την ΥΠΕΣ/ΓΔΟΤΑΠ.</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 συμμετοχή του φορέα στον </a:t>
            </a:r>
            <a:r>
              <a:rPr lang="el-GR" sz="2400" b="1" dirty="0">
                <a:solidFill>
                  <a:srgbClr val="C00000"/>
                </a:solidFill>
                <a:ea typeface="Times New Roman"/>
                <a:cs typeface="Calibri"/>
              </a:rPr>
              <a:t>Ενιαίο Λογαριασμό Θησαυροφυλακίου</a:t>
            </a:r>
            <a:r>
              <a:rPr lang="el-GR" sz="2400" dirty="0">
                <a:ea typeface="Times New Roman"/>
                <a:cs typeface="Calibri"/>
              </a:rPr>
              <a:t> και στο Σύστημα Λογαριασμών Θησαυροφυλακίου.</a:t>
            </a:r>
          </a:p>
          <a:p>
            <a:pPr marR="116840" algn="just">
              <a:spcAft>
                <a:spcPts val="600"/>
              </a:spcAft>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36877024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836712"/>
          </a:xfrm>
          <a:solidFill>
            <a:schemeClr val="bg1">
              <a:lumMod val="95000"/>
            </a:schemeClr>
          </a:solidFill>
        </p:spPr>
        <p:txBody>
          <a:bodyPr>
            <a:normAutofit fontScale="90000"/>
          </a:bodyPr>
          <a:lstStyle/>
          <a:p>
            <a:r>
              <a:rPr lang="el-GR" sz="3600" b="1" dirty="0">
                <a:solidFill>
                  <a:srgbClr val="002060"/>
                </a:solidFill>
              </a:rPr>
              <a:t>Προϊστάμενος Οικονομικών Υπηρεσιών (7)</a:t>
            </a:r>
            <a:br>
              <a:rPr lang="el-GR" sz="3600" b="1" dirty="0">
                <a:solidFill>
                  <a:srgbClr val="002060"/>
                </a:solidFill>
              </a:rPr>
            </a:br>
            <a:r>
              <a:rPr lang="el-GR" sz="2200" dirty="0">
                <a:solidFill>
                  <a:srgbClr val="002060"/>
                </a:solidFill>
              </a:rPr>
              <a:t>(Ν. 4270/2014, </a:t>
            </a:r>
            <a:r>
              <a:rPr lang="el-GR" sz="2400" dirty="0">
                <a:solidFill>
                  <a:schemeClr val="tx2">
                    <a:lumMod val="50000"/>
                  </a:schemeClr>
                </a:solidFill>
                <a:effectLst/>
                <a:ea typeface="Times New Roman" panose="02020603050405020304" pitchFamily="18" charset="0"/>
              </a:rPr>
              <a:t>άρθρα 25 και 69Γ</a:t>
            </a:r>
            <a:r>
              <a:rPr lang="el-GR" sz="2200" dirty="0">
                <a:solidFill>
                  <a:srgbClr val="002060"/>
                </a:solidFill>
              </a:rPr>
              <a:t>)</a:t>
            </a:r>
          </a:p>
        </p:txBody>
      </p:sp>
      <p:sp>
        <p:nvSpPr>
          <p:cNvPr id="9" name="Ορθογώνιο 8"/>
          <p:cNvSpPr/>
          <p:nvPr/>
        </p:nvSpPr>
        <p:spPr>
          <a:xfrm>
            <a:off x="107504" y="836713"/>
            <a:ext cx="8856984" cy="5832647"/>
          </a:xfrm>
          <a:prstGeom prst="rect">
            <a:avLst/>
          </a:prstGeom>
        </p:spPr>
        <p:txBody>
          <a:bodyPr/>
          <a:lstStyle/>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αποστολή αξιόπιστων δημοσιονομικών στοιχείων του ΟΤΑ και των εποπτευόμενων νομικών προσώπων στο ΓΛΚ και την ΥΠΕΣ/ΓΔΟΤΑΠ.</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διασφάλιση της χρηστής δημοσιονομικής διαχείρισης στα εποπτευόμενα νομικά πρόσωπα, ανεξάρτητα από το αν αυτά περιλαμβάνονται στο Μητρώο Φορέων Γενικής Κυβέρνησης, και την εποπτεία των διαδικασιών που αφορούν στον προϋπολογισμό και την ορθή λογιστική αποτύπωση των δραστηριοτήτων τους.</a:t>
            </a:r>
          </a:p>
          <a:p>
            <a:pPr marL="342900" marR="116840" indent="-342900" algn="just">
              <a:spcAft>
                <a:spcPts val="600"/>
              </a:spcAft>
              <a:buFont typeface="Wingdings" panose="05000000000000000000" pitchFamily="2" charset="2"/>
              <a:buChar char="Ø"/>
              <a:tabLst>
                <a:tab pos="1524000" algn="l"/>
              </a:tabLst>
            </a:pPr>
            <a:r>
              <a:rPr lang="el-GR" sz="2400" dirty="0">
                <a:ea typeface="Times New Roman"/>
                <a:cs typeface="Calibri"/>
              </a:rPr>
              <a:t>Την εφαρμογή των διατάξεων περί ανάληψης υποχρεώσεων και ελέγχου των δαπανών στα εποπτευόμενα νομικά πρόσωπα.</a:t>
            </a:r>
          </a:p>
          <a:p>
            <a:pPr marR="116840" algn="just">
              <a:spcAft>
                <a:spcPts val="600"/>
              </a:spcAft>
              <a:tabLst>
                <a:tab pos="1524000" algn="l"/>
              </a:tabLst>
            </a:pPr>
            <a:endParaRPr lang="el-GR" sz="2400" dirty="0">
              <a:ea typeface="Times New Roman"/>
              <a:cs typeface="Calibri"/>
            </a:endParaRPr>
          </a:p>
          <a:p>
            <a:pPr marL="342900" marR="116840" lvl="0" indent="-342900" algn="just">
              <a:lnSpc>
                <a:spcPct val="115000"/>
              </a:lnSpc>
              <a:spcAft>
                <a:spcPts val="0"/>
              </a:spcAft>
              <a:buFont typeface="Wingdings" panose="05000000000000000000" pitchFamily="2" charset="2"/>
              <a:buChar char="Ø"/>
              <a:tabLst>
                <a:tab pos="1524000" algn="l"/>
              </a:tabLst>
            </a:pPr>
            <a:endParaRPr lang="el-GR" sz="2400" dirty="0">
              <a:ea typeface="Calibri"/>
              <a:cs typeface="Times New Roman"/>
            </a:endParaRPr>
          </a:p>
        </p:txBody>
      </p:sp>
    </p:spTree>
    <p:extLst>
      <p:ext uri="{BB962C8B-B14F-4D97-AF65-F5344CB8AC3E}">
        <p14:creationId xmlns:p14="http://schemas.microsoft.com/office/powerpoint/2010/main" val="1198930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476672"/>
            <a:ext cx="7992888" cy="4536504"/>
          </a:xfrm>
          <a:noFill/>
          <a:ln w="25400">
            <a:noFill/>
          </a:ln>
        </p:spPr>
        <p:txBody>
          <a:bodyPr>
            <a:normAutofit/>
          </a:bodyPr>
          <a:lstStyle/>
          <a:p>
            <a:r>
              <a:rPr lang="el-GR" sz="5400" b="1" dirty="0">
                <a:solidFill>
                  <a:srgbClr val="002060"/>
                </a:solidFill>
              </a:rPr>
              <a:t>ΕΠΟΠΤΕΙΑ ΚΑΙ ΕΛΕΓΧΟΣ </a:t>
            </a:r>
            <a:endParaRPr lang="el-GR" sz="5400" dirty="0">
              <a:solidFill>
                <a:srgbClr val="002060"/>
              </a:solidFill>
            </a:endParaRPr>
          </a:p>
        </p:txBody>
      </p:sp>
      <p:sp>
        <p:nvSpPr>
          <p:cNvPr id="9" name="Ορθογώνιο 8"/>
          <p:cNvSpPr/>
          <p:nvPr/>
        </p:nvSpPr>
        <p:spPr>
          <a:xfrm>
            <a:off x="395536" y="1412776"/>
            <a:ext cx="8352928" cy="4968552"/>
          </a:xfrm>
          <a:prstGeom prst="rect">
            <a:avLst/>
          </a:prstGeom>
        </p:spPr>
        <p:txBody>
          <a:bodyPr/>
          <a:lstStyle/>
          <a:p>
            <a:pPr marL="342900" marR="116840" lvl="0" indent="-342900" algn="just">
              <a:lnSpc>
                <a:spcPct val="115000"/>
              </a:lnSpc>
              <a:spcAft>
                <a:spcPts val="0"/>
              </a:spcAft>
              <a:buFont typeface="Wingdings"/>
              <a:buChar char=""/>
              <a:tabLst>
                <a:tab pos="1524000" algn="l"/>
              </a:tabLst>
            </a:pPr>
            <a:endParaRPr lang="el-GR" sz="2400" dirty="0">
              <a:ea typeface="Times New Roman"/>
              <a:cs typeface="Calibri"/>
            </a:endParaRPr>
          </a:p>
        </p:txBody>
      </p:sp>
    </p:spTree>
    <p:extLst>
      <p:ext uri="{BB962C8B-B14F-4D97-AF65-F5344CB8AC3E}">
        <p14:creationId xmlns:p14="http://schemas.microsoft.com/office/powerpoint/2010/main" val="2926646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E56719CA-864D-417B-A2AE-A413EAE596DC}"/>
              </a:ext>
            </a:extLst>
          </p:cNvPr>
          <p:cNvSpPr>
            <a:spLocks noGrp="1"/>
          </p:cNvSpPr>
          <p:nvPr>
            <p:ph type="title"/>
          </p:nvPr>
        </p:nvSpPr>
        <p:spPr>
          <a:xfrm>
            <a:off x="267544" y="273050"/>
            <a:ext cx="3008313" cy="1162050"/>
          </a:xfrm>
        </p:spPr>
        <p:txBody>
          <a:bodyPr/>
          <a:lstStyle/>
          <a:p>
            <a:pPr algn="ctr"/>
            <a:r>
              <a:rPr lang="el-GR" dirty="0">
                <a:solidFill>
                  <a:schemeClr val="tx2">
                    <a:lumMod val="75000"/>
                  </a:schemeClr>
                </a:solidFill>
              </a:rPr>
              <a:t>Η Ελληνική Τοπική Αυτοδιοίκηση σε Αριθμούς</a:t>
            </a:r>
            <a:endParaRPr lang="en-US" dirty="0">
              <a:solidFill>
                <a:schemeClr val="tx2">
                  <a:lumMod val="75000"/>
                </a:schemeClr>
              </a:solidFill>
            </a:endParaRPr>
          </a:p>
        </p:txBody>
      </p:sp>
      <p:pic>
        <p:nvPicPr>
          <p:cNvPr id="8" name="Εικόνα 7">
            <a:extLst>
              <a:ext uri="{FF2B5EF4-FFF2-40B4-BE49-F238E27FC236}">
                <a16:creationId xmlns:a16="http://schemas.microsoft.com/office/drawing/2014/main" id="{FC64AC80-3086-4E9A-A236-AA4D396A5745}"/>
              </a:ext>
            </a:extLst>
          </p:cNvPr>
          <p:cNvPicPr>
            <a:picLocks noChangeAspect="1"/>
          </p:cNvPicPr>
          <p:nvPr/>
        </p:nvPicPr>
        <p:blipFill>
          <a:blip r:embed="rId2"/>
          <a:stretch>
            <a:fillRect/>
          </a:stretch>
        </p:blipFill>
        <p:spPr>
          <a:xfrm>
            <a:off x="3347864" y="391997"/>
            <a:ext cx="5338936" cy="5734166"/>
          </a:xfrm>
          <a:prstGeom prst="rect">
            <a:avLst/>
          </a:prstGeom>
          <a:noFill/>
        </p:spPr>
      </p:pic>
      <p:sp>
        <p:nvSpPr>
          <p:cNvPr id="15" name="Text Placeholder 3">
            <a:extLst>
              <a:ext uri="{FF2B5EF4-FFF2-40B4-BE49-F238E27FC236}">
                <a16:creationId xmlns:a16="http://schemas.microsoft.com/office/drawing/2014/main" id="{21BC922A-2184-44B6-906B-0E1A4614F7C1}"/>
              </a:ext>
            </a:extLst>
          </p:cNvPr>
          <p:cNvSpPr>
            <a:spLocks noGrp="1"/>
          </p:cNvSpPr>
          <p:nvPr>
            <p:ph type="body" sz="half" idx="2"/>
          </p:nvPr>
        </p:nvSpPr>
        <p:spPr>
          <a:xfrm>
            <a:off x="267544" y="1435100"/>
            <a:ext cx="3008313" cy="4691063"/>
          </a:xfrm>
          <a:blipFill>
            <a:blip r:embed="rId3"/>
            <a:tile tx="0" ty="0" sx="100000" sy="100000" flip="none" algn="tl"/>
          </a:blipFill>
        </p:spPr>
        <p:txBody>
          <a:bodyPr>
            <a:normAutofit lnSpcReduction="10000"/>
          </a:bodyPr>
          <a:lstStyle/>
          <a:p>
            <a:r>
              <a:rPr lang="el-GR" sz="1800" dirty="0">
                <a:solidFill>
                  <a:schemeClr val="tx2">
                    <a:lumMod val="75000"/>
                  </a:schemeClr>
                </a:solidFill>
              </a:rPr>
              <a:t>332 Δήμοι</a:t>
            </a:r>
          </a:p>
          <a:p>
            <a:r>
              <a:rPr lang="el-GR" sz="1800" dirty="0">
                <a:solidFill>
                  <a:schemeClr val="tx2">
                    <a:lumMod val="75000"/>
                  </a:schemeClr>
                </a:solidFill>
              </a:rPr>
              <a:t>13 Περιφέρειες</a:t>
            </a:r>
          </a:p>
          <a:p>
            <a:r>
              <a:rPr lang="el-GR" sz="1800" dirty="0">
                <a:solidFill>
                  <a:schemeClr val="tx2">
                    <a:lumMod val="75000"/>
                  </a:schemeClr>
                </a:solidFill>
              </a:rPr>
              <a:t>499 ΝΠΔΔ</a:t>
            </a:r>
          </a:p>
          <a:p>
            <a:r>
              <a:rPr lang="el-GR" sz="1800" dirty="0">
                <a:solidFill>
                  <a:schemeClr val="tx2">
                    <a:lumMod val="75000"/>
                  </a:schemeClr>
                </a:solidFill>
              </a:rPr>
              <a:t>600 Σχολικές Επιτροπές</a:t>
            </a:r>
          </a:p>
          <a:p>
            <a:r>
              <a:rPr lang="el-GR" sz="1800" dirty="0">
                <a:solidFill>
                  <a:schemeClr val="tx2">
                    <a:lumMod val="75000"/>
                  </a:schemeClr>
                </a:solidFill>
              </a:rPr>
              <a:t>126 ΔΕΥΑ</a:t>
            </a:r>
          </a:p>
          <a:p>
            <a:r>
              <a:rPr lang="el-GR" sz="1800" dirty="0">
                <a:solidFill>
                  <a:schemeClr val="tx2">
                    <a:lumMod val="75000"/>
                  </a:schemeClr>
                </a:solidFill>
              </a:rPr>
              <a:t>215 Κοινωφελείς Επιχειρήσεις</a:t>
            </a:r>
          </a:p>
          <a:p>
            <a:r>
              <a:rPr lang="el-GR" sz="1800" dirty="0">
                <a:solidFill>
                  <a:schemeClr val="tx2">
                    <a:lumMod val="75000"/>
                  </a:schemeClr>
                </a:solidFill>
              </a:rPr>
              <a:t>275 Επιχειρήσεις – ΑΕ</a:t>
            </a:r>
          </a:p>
          <a:p>
            <a:r>
              <a:rPr lang="el-GR" sz="1800" dirty="0">
                <a:solidFill>
                  <a:schemeClr val="tx2">
                    <a:lumMod val="75000"/>
                  </a:schemeClr>
                </a:solidFill>
              </a:rPr>
              <a:t>13 Περιφερειακά Ταμεία Ανάπτυξης</a:t>
            </a:r>
          </a:p>
          <a:p>
            <a:endParaRPr lang="el-GR" sz="1800" dirty="0">
              <a:solidFill>
                <a:schemeClr val="tx2">
                  <a:lumMod val="75000"/>
                </a:schemeClr>
              </a:solidFill>
            </a:endParaRPr>
          </a:p>
          <a:p>
            <a:pPr marL="285750" indent="-285750">
              <a:buFont typeface="Wingdings" panose="05000000000000000000" pitchFamily="2" charset="2"/>
              <a:buChar char="Ø"/>
            </a:pPr>
            <a:r>
              <a:rPr lang="el-GR" sz="1800" dirty="0">
                <a:solidFill>
                  <a:schemeClr val="tx2">
                    <a:lumMod val="75000"/>
                  </a:schemeClr>
                </a:solidFill>
              </a:rPr>
              <a:t>Τάσεις εξορθολογισμού του μεγέθους</a:t>
            </a:r>
          </a:p>
          <a:p>
            <a:pPr marL="285750" indent="-285750">
              <a:buFont typeface="Wingdings" panose="05000000000000000000" pitchFamily="2" charset="2"/>
              <a:buChar char="Ø"/>
            </a:pPr>
            <a:r>
              <a:rPr lang="el-GR" sz="1800" dirty="0">
                <a:solidFill>
                  <a:schemeClr val="tx2">
                    <a:lumMod val="75000"/>
                  </a:schemeClr>
                </a:solidFill>
              </a:rPr>
              <a:t>Συγκέντρωση της δραστηριότητας σε επίπεδο ΟΤΑ</a:t>
            </a:r>
          </a:p>
          <a:p>
            <a:endParaRPr lang="en-US" sz="1800" dirty="0">
              <a:solidFill>
                <a:schemeClr val="tx2">
                  <a:lumMod val="75000"/>
                </a:schemeClr>
              </a:solidFill>
            </a:endParaRPr>
          </a:p>
        </p:txBody>
      </p:sp>
    </p:spTree>
    <p:extLst>
      <p:ext uri="{BB962C8B-B14F-4D97-AF65-F5344CB8AC3E}">
        <p14:creationId xmlns:p14="http://schemas.microsoft.com/office/powerpoint/2010/main" val="29212857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764704"/>
          </a:xfrm>
          <a:solidFill>
            <a:schemeClr val="bg1">
              <a:lumMod val="95000"/>
            </a:schemeClr>
          </a:solidFill>
        </p:spPr>
        <p:txBody>
          <a:bodyPr>
            <a:normAutofit/>
          </a:bodyPr>
          <a:lstStyle/>
          <a:p>
            <a:r>
              <a:rPr lang="el-GR" sz="3200" b="1" dirty="0">
                <a:solidFill>
                  <a:srgbClr val="002060"/>
                </a:solidFill>
              </a:rPr>
              <a:t>Μορφές και όργανα</a:t>
            </a:r>
            <a:endParaRPr lang="el-GR" sz="3200" dirty="0">
              <a:solidFill>
                <a:srgbClr val="002060"/>
              </a:solidFill>
            </a:endParaRPr>
          </a:p>
        </p:txBody>
      </p:sp>
      <p:sp>
        <p:nvSpPr>
          <p:cNvPr id="9" name="Ορθογώνιο 8"/>
          <p:cNvSpPr/>
          <p:nvPr/>
        </p:nvSpPr>
        <p:spPr>
          <a:xfrm>
            <a:off x="179512" y="1065007"/>
            <a:ext cx="4248472" cy="5316321"/>
          </a:xfrm>
          <a:prstGeom prst="rect">
            <a:avLst/>
          </a:prstGeom>
          <a:solidFill>
            <a:schemeClr val="bg1"/>
          </a:solidFill>
          <a:ln w="15875">
            <a:noFill/>
          </a:ln>
        </p:spPr>
        <p:txBody>
          <a:bodyPr/>
          <a:lstStyle/>
          <a:p>
            <a:pPr marR="116840" lvl="0" algn="ctr">
              <a:spcAft>
                <a:spcPts val="600"/>
              </a:spcAft>
              <a:tabLst>
                <a:tab pos="1524000" algn="l"/>
              </a:tabLst>
            </a:pPr>
            <a:r>
              <a:rPr lang="el-GR" sz="2400" b="1" dirty="0">
                <a:solidFill>
                  <a:srgbClr val="C00000"/>
                </a:solidFill>
                <a:ea typeface="Times New Roman"/>
                <a:cs typeface="Calibri"/>
              </a:rPr>
              <a:t>ΕΠΟΠΤΕΙΑ</a:t>
            </a:r>
            <a:endParaRPr lang="el-GR" sz="2400" b="1" dirty="0">
              <a:ea typeface="Times New Roman"/>
              <a:cs typeface="Calibri"/>
            </a:endParaRPr>
          </a:p>
          <a:p>
            <a:pPr marR="116840" lvl="0" algn="ctr">
              <a:tabLst>
                <a:tab pos="1524000" algn="l"/>
              </a:tabLst>
            </a:pPr>
            <a:r>
              <a:rPr lang="el-GR" sz="2400" b="1" dirty="0">
                <a:ea typeface="Times New Roman"/>
                <a:cs typeface="Calibri"/>
              </a:rPr>
              <a:t>Αυτοτελείς Υπηρεσίες Εποπτείας των ΟΤΑ </a:t>
            </a:r>
          </a:p>
          <a:p>
            <a:pPr marR="116840" lvl="0" algn="ctr">
              <a:spcAft>
                <a:spcPts val="600"/>
              </a:spcAft>
              <a:tabLst>
                <a:tab pos="1524000" algn="l"/>
              </a:tabLst>
            </a:pPr>
            <a:r>
              <a:rPr lang="el-GR" sz="2400" b="1" dirty="0">
                <a:ea typeface="Times New Roman"/>
                <a:cs typeface="Calibri"/>
              </a:rPr>
              <a:t>(Αποκεντρωμένες Διοικήσεις)</a:t>
            </a:r>
          </a:p>
          <a:p>
            <a:pPr marL="342900" marR="116840" lvl="0" indent="-342900" algn="just">
              <a:spcAft>
                <a:spcPts val="600"/>
              </a:spcAft>
              <a:buFont typeface="Wingdings"/>
              <a:buChar char=""/>
              <a:tabLst>
                <a:tab pos="1524000" algn="l"/>
              </a:tabLst>
            </a:pPr>
            <a:endParaRPr lang="el-GR" sz="2000" dirty="0">
              <a:ea typeface="Times New Roman"/>
              <a:cs typeface="Calibri"/>
            </a:endParaRPr>
          </a:p>
        </p:txBody>
      </p:sp>
      <p:sp>
        <p:nvSpPr>
          <p:cNvPr id="4" name="Ορθογώνιο 3"/>
          <p:cNvSpPr/>
          <p:nvPr/>
        </p:nvSpPr>
        <p:spPr>
          <a:xfrm>
            <a:off x="4788024" y="980728"/>
            <a:ext cx="4355976" cy="5400600"/>
          </a:xfrm>
          <a:prstGeom prst="rect">
            <a:avLst/>
          </a:prstGeom>
          <a:noFill/>
          <a:ln w="15875">
            <a:noFill/>
          </a:ln>
        </p:spPr>
        <p:txBody>
          <a:bodyPr/>
          <a:lstStyle/>
          <a:p>
            <a:pPr marR="116840" lvl="0" algn="ctr">
              <a:spcAft>
                <a:spcPts val="600"/>
              </a:spcAft>
              <a:tabLst>
                <a:tab pos="1524000" algn="l"/>
              </a:tabLst>
            </a:pPr>
            <a:r>
              <a:rPr lang="el-GR" sz="2400" b="1" dirty="0">
                <a:solidFill>
                  <a:srgbClr val="C00000"/>
                </a:solidFill>
                <a:ea typeface="Times New Roman"/>
                <a:cs typeface="Calibri"/>
              </a:rPr>
              <a:t>ΕΛΕΓΧΟΙ ΟΙΚΟΝΟΜΙΚΟΥ ΠΕΡΙΕΧΟΜΕΝΟΥ</a:t>
            </a:r>
          </a:p>
          <a:p>
            <a:pPr marL="457200" marR="116840" lvl="0" indent="-457200">
              <a:spcAft>
                <a:spcPts val="600"/>
              </a:spcAft>
              <a:buFont typeface="+mj-lt"/>
              <a:buAutoNum type="arabicPeriod"/>
              <a:tabLst>
                <a:tab pos="1524000" algn="l"/>
              </a:tabLst>
            </a:pPr>
            <a:r>
              <a:rPr lang="el-GR" sz="2400" i="1" dirty="0">
                <a:ea typeface="Times New Roman"/>
                <a:cs typeface="Calibri"/>
              </a:rPr>
              <a:t>Παρατηρητήριο Οικονομικής Αυτοτέλειας των ΟΤΑ</a:t>
            </a:r>
          </a:p>
          <a:p>
            <a:pPr marL="457200" marR="116840" lvl="0" indent="-457200">
              <a:spcAft>
                <a:spcPts val="600"/>
              </a:spcAft>
              <a:buFont typeface="+mj-lt"/>
              <a:buAutoNum type="arabicPeriod"/>
              <a:tabLst>
                <a:tab pos="1524000" algn="l"/>
              </a:tabLst>
            </a:pPr>
            <a:r>
              <a:rPr lang="el-GR" sz="2400" i="1" dirty="0">
                <a:ea typeface="Times New Roman"/>
                <a:cs typeface="Calibri"/>
              </a:rPr>
              <a:t>Υπουργείο Εσωτερικών / ΓΔΟΤΑΑΠ</a:t>
            </a:r>
          </a:p>
          <a:p>
            <a:pPr marL="457200" marR="116840" lvl="0" indent="-457200">
              <a:spcAft>
                <a:spcPts val="600"/>
              </a:spcAft>
              <a:buFont typeface="+mj-lt"/>
              <a:buAutoNum type="arabicPeriod"/>
              <a:tabLst>
                <a:tab pos="1524000" algn="l"/>
              </a:tabLst>
            </a:pPr>
            <a:r>
              <a:rPr lang="el-GR" sz="2400" i="1" dirty="0">
                <a:ea typeface="Times New Roman"/>
                <a:cs typeface="Calibri"/>
              </a:rPr>
              <a:t>Γενικό Λογιστήριο του Κράτους</a:t>
            </a:r>
          </a:p>
          <a:p>
            <a:pPr marL="457200" marR="116840" lvl="0" indent="-457200">
              <a:spcAft>
                <a:spcPts val="600"/>
              </a:spcAft>
              <a:buFont typeface="+mj-lt"/>
              <a:buAutoNum type="arabicPeriod"/>
              <a:tabLst>
                <a:tab pos="1524000" algn="l"/>
              </a:tabLst>
            </a:pPr>
            <a:r>
              <a:rPr lang="el-GR" sz="2400" i="1" dirty="0">
                <a:ea typeface="Times New Roman"/>
                <a:cs typeface="Calibri"/>
              </a:rPr>
              <a:t>Ελεγκτικό Συνέδριο</a:t>
            </a:r>
          </a:p>
          <a:p>
            <a:pPr marR="116840" lvl="0" algn="ctr">
              <a:lnSpc>
                <a:spcPct val="115000"/>
              </a:lnSpc>
              <a:spcAft>
                <a:spcPts val="0"/>
              </a:spcAft>
              <a:tabLst>
                <a:tab pos="1524000" algn="l"/>
              </a:tabLst>
            </a:pPr>
            <a:endParaRPr lang="el-GR" sz="2400" i="1" dirty="0">
              <a:solidFill>
                <a:srgbClr val="C00000"/>
              </a:solidFill>
              <a:ea typeface="Times New Roman"/>
              <a:cs typeface="Calibri"/>
            </a:endParaRPr>
          </a:p>
          <a:p>
            <a:pPr marR="116840" lvl="0" algn="ctr">
              <a:lnSpc>
                <a:spcPct val="115000"/>
              </a:lnSpc>
              <a:spcAft>
                <a:spcPts val="0"/>
              </a:spcAft>
              <a:tabLst>
                <a:tab pos="1524000" algn="l"/>
              </a:tabLst>
            </a:pPr>
            <a:endParaRPr lang="el-GR" sz="2400" i="1" dirty="0">
              <a:solidFill>
                <a:srgbClr val="C00000"/>
              </a:solidFill>
              <a:ea typeface="Times New Roman"/>
              <a:cs typeface="Calibri"/>
            </a:endParaRPr>
          </a:p>
          <a:p>
            <a:pPr marR="116840" lvl="0" algn="ctr">
              <a:lnSpc>
                <a:spcPct val="115000"/>
              </a:lnSpc>
              <a:spcAft>
                <a:spcPts val="0"/>
              </a:spcAft>
              <a:tabLst>
                <a:tab pos="1524000" algn="l"/>
              </a:tabLst>
            </a:pPr>
            <a:endParaRPr lang="el-GR" sz="2400" i="1" dirty="0">
              <a:solidFill>
                <a:srgbClr val="C00000"/>
              </a:solidFill>
              <a:ea typeface="Times New Roman"/>
              <a:cs typeface="Calibri"/>
            </a:endParaRPr>
          </a:p>
          <a:p>
            <a:pPr marR="116840" lvl="0" algn="ctr">
              <a:lnSpc>
                <a:spcPct val="115000"/>
              </a:lnSpc>
              <a:spcAft>
                <a:spcPts val="0"/>
              </a:spcAft>
              <a:tabLst>
                <a:tab pos="1524000" algn="l"/>
              </a:tabLst>
            </a:pPr>
            <a:endParaRPr lang="el-GR" sz="2400" i="1" dirty="0">
              <a:solidFill>
                <a:srgbClr val="C00000"/>
              </a:solidFill>
              <a:ea typeface="Times New Roman"/>
              <a:cs typeface="Calibri"/>
            </a:endParaRPr>
          </a:p>
          <a:p>
            <a:pPr marR="116840" lvl="0" algn="ctr">
              <a:lnSpc>
                <a:spcPct val="115000"/>
              </a:lnSpc>
              <a:spcAft>
                <a:spcPts val="0"/>
              </a:spcAft>
              <a:tabLst>
                <a:tab pos="1524000" algn="l"/>
              </a:tabLst>
            </a:pPr>
            <a:endParaRPr lang="el-GR" sz="2400" i="1" dirty="0">
              <a:solidFill>
                <a:srgbClr val="C00000"/>
              </a:solidFill>
              <a:ea typeface="Times New Roman"/>
              <a:cs typeface="Calibri"/>
            </a:endParaRPr>
          </a:p>
          <a:p>
            <a:pPr marR="116840" lvl="0" algn="just">
              <a:lnSpc>
                <a:spcPct val="115000"/>
              </a:lnSpc>
              <a:spcAft>
                <a:spcPts val="0"/>
              </a:spcAft>
              <a:tabLst>
                <a:tab pos="1524000" algn="l"/>
              </a:tabLst>
            </a:pPr>
            <a:endParaRPr lang="el-GR" sz="2000" dirty="0">
              <a:ea typeface="Times New Roman"/>
              <a:cs typeface="Calibri"/>
            </a:endParaRPr>
          </a:p>
          <a:p>
            <a:pPr marL="342900" marR="116840" lvl="0" indent="-342900" algn="just">
              <a:lnSpc>
                <a:spcPct val="115000"/>
              </a:lnSpc>
              <a:spcAft>
                <a:spcPts val="0"/>
              </a:spcAft>
              <a:buFont typeface="Wingdings"/>
              <a:buChar char=""/>
              <a:tabLst>
                <a:tab pos="1524000" algn="l"/>
              </a:tabLst>
            </a:pPr>
            <a:endParaRPr lang="el-GR" sz="2000" dirty="0">
              <a:ea typeface="Times New Roman"/>
              <a:cs typeface="Calibri"/>
            </a:endParaRPr>
          </a:p>
          <a:p>
            <a:pPr marL="342900" marR="116840" lvl="0" indent="-342900" algn="just">
              <a:lnSpc>
                <a:spcPct val="115000"/>
              </a:lnSpc>
              <a:spcAft>
                <a:spcPts val="0"/>
              </a:spcAft>
              <a:buFont typeface="Wingdings"/>
              <a:buChar char=""/>
              <a:tabLst>
                <a:tab pos="1524000" algn="l"/>
              </a:tabLst>
            </a:pPr>
            <a:endParaRPr lang="el-GR" sz="2000" dirty="0">
              <a:ea typeface="Calibri"/>
              <a:cs typeface="Times New Roman"/>
            </a:endParaRPr>
          </a:p>
          <a:p>
            <a:pPr marR="116840" lvl="0" algn="just">
              <a:lnSpc>
                <a:spcPct val="115000"/>
              </a:lnSpc>
              <a:spcAft>
                <a:spcPts val="0"/>
              </a:spcAft>
              <a:tabLst>
                <a:tab pos="1524000" algn="l"/>
              </a:tabLst>
            </a:pPr>
            <a:endParaRPr lang="el-GR" sz="2400" dirty="0">
              <a:ea typeface="Calibri"/>
              <a:cs typeface="Calibri"/>
            </a:endParaRPr>
          </a:p>
        </p:txBody>
      </p:sp>
      <p:sp>
        <p:nvSpPr>
          <p:cNvPr id="5" name="Ορθογώνιο 4"/>
          <p:cNvSpPr/>
          <p:nvPr/>
        </p:nvSpPr>
        <p:spPr>
          <a:xfrm>
            <a:off x="323527" y="2636912"/>
            <a:ext cx="3960441" cy="1341586"/>
          </a:xfrm>
          <a:prstGeom prst="rect">
            <a:avLst/>
          </a:prstGeom>
        </p:spPr>
        <p:txBody>
          <a:bodyPr wrap="square">
            <a:spAutoFit/>
          </a:bodyPr>
          <a:lstStyle/>
          <a:p>
            <a:pPr marL="457200" marR="116840" lvl="0" indent="-457200">
              <a:lnSpc>
                <a:spcPct val="115000"/>
              </a:lnSpc>
              <a:spcAft>
                <a:spcPts val="0"/>
              </a:spcAft>
              <a:buFont typeface="+mj-lt"/>
              <a:buAutoNum type="arabicPeriod"/>
              <a:tabLst>
                <a:tab pos="1524000" algn="l"/>
              </a:tabLst>
            </a:pPr>
            <a:r>
              <a:rPr lang="el-GR" sz="2400" i="1" dirty="0">
                <a:ea typeface="Times New Roman"/>
                <a:cs typeface="Calibri"/>
              </a:rPr>
              <a:t>Έλεγχος νομιμότητας πράξεων ΟΤΑ</a:t>
            </a:r>
          </a:p>
          <a:p>
            <a:pPr marL="457200" marR="116840" lvl="0" indent="-457200">
              <a:lnSpc>
                <a:spcPct val="115000"/>
              </a:lnSpc>
              <a:spcAft>
                <a:spcPts val="0"/>
              </a:spcAft>
              <a:buFont typeface="+mj-lt"/>
              <a:buAutoNum type="arabicPeriod"/>
              <a:tabLst>
                <a:tab pos="1524000" algn="l"/>
              </a:tabLst>
            </a:pPr>
            <a:r>
              <a:rPr lang="el-GR" sz="2400" i="1" dirty="0">
                <a:ea typeface="Times New Roman"/>
                <a:cs typeface="Calibri"/>
              </a:rPr>
              <a:t>Έλεγχος προϋπολογισμού</a:t>
            </a:r>
            <a:endParaRPr lang="el-GR" sz="2400" dirty="0">
              <a:ea typeface="Times New Roman"/>
              <a:cs typeface="Calibri"/>
            </a:endParaRPr>
          </a:p>
        </p:txBody>
      </p:sp>
    </p:spTree>
    <p:extLst>
      <p:ext uri="{BB962C8B-B14F-4D97-AF65-F5344CB8AC3E}">
        <p14:creationId xmlns:p14="http://schemas.microsoft.com/office/powerpoint/2010/main" val="11300371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548680"/>
          </a:xfrm>
          <a:solidFill>
            <a:schemeClr val="bg1">
              <a:lumMod val="95000"/>
            </a:schemeClr>
          </a:solidFill>
        </p:spPr>
        <p:txBody>
          <a:bodyPr>
            <a:noAutofit/>
          </a:bodyPr>
          <a:lstStyle/>
          <a:p>
            <a:r>
              <a:rPr lang="el-GR" sz="3200" b="1" dirty="0">
                <a:solidFill>
                  <a:srgbClr val="002060"/>
                </a:solidFill>
              </a:rPr>
              <a:t>Αυτοτελείς Υπηρεσίες Εποπτείας ΟΤΑ (1)</a:t>
            </a:r>
            <a:endParaRPr lang="el-GR" sz="3200" dirty="0">
              <a:solidFill>
                <a:srgbClr val="002060"/>
              </a:solidFill>
            </a:endParaRPr>
          </a:p>
        </p:txBody>
      </p:sp>
      <p:sp>
        <p:nvSpPr>
          <p:cNvPr id="9" name="Ορθογώνιο 8"/>
          <p:cNvSpPr/>
          <p:nvPr/>
        </p:nvSpPr>
        <p:spPr>
          <a:xfrm>
            <a:off x="179512" y="548681"/>
            <a:ext cx="8352928" cy="864095"/>
          </a:xfrm>
          <a:prstGeom prst="rect">
            <a:avLst/>
          </a:prstGeom>
        </p:spPr>
        <p:txBody>
          <a:bodyPr/>
          <a:lstStyle/>
          <a:p>
            <a:pPr marR="116840" lvl="0" algn="ctr">
              <a:lnSpc>
                <a:spcPct val="115000"/>
              </a:lnSpc>
              <a:spcAft>
                <a:spcPts val="0"/>
              </a:spcAft>
              <a:tabLst>
                <a:tab pos="1524000" algn="l"/>
              </a:tabLst>
            </a:pPr>
            <a:r>
              <a:rPr lang="el-GR" sz="2400" b="1" dirty="0">
                <a:ea typeface="Times New Roman"/>
              </a:rPr>
              <a:t>Έλεγχος νομιμότητας στις αποφάσεις των συλλογικών οργάνων των δήμων, των περιφερειών και των </a:t>
            </a:r>
            <a:r>
              <a:rPr lang="el-GR" sz="2400" b="1" dirty="0" err="1">
                <a:ea typeface="Times New Roman"/>
              </a:rPr>
              <a:t>νπδδ</a:t>
            </a:r>
            <a:r>
              <a:rPr lang="el-GR" sz="2400" b="1" dirty="0">
                <a:ea typeface="Times New Roman"/>
              </a:rPr>
              <a:t> αυτών</a:t>
            </a:r>
            <a:endParaRPr lang="el-GR" sz="2400" dirty="0">
              <a:ea typeface="Times New Roman"/>
            </a:endParaRPr>
          </a:p>
        </p:txBody>
      </p:sp>
      <p:sp>
        <p:nvSpPr>
          <p:cNvPr id="5" name="Ορθογώνιο 4"/>
          <p:cNvSpPr/>
          <p:nvPr/>
        </p:nvSpPr>
        <p:spPr>
          <a:xfrm>
            <a:off x="547936" y="1340768"/>
            <a:ext cx="8352928" cy="5040561"/>
          </a:xfrm>
          <a:prstGeom prst="rect">
            <a:avLst/>
          </a:prstGeom>
        </p:spPr>
        <p:txBody>
          <a:bodyPr/>
          <a:lstStyle/>
          <a:p>
            <a:pPr marL="342900" marR="114935" lvl="0" indent="-342900" algn="just">
              <a:lnSpc>
                <a:spcPct val="115000"/>
              </a:lnSpc>
              <a:spcAft>
                <a:spcPts val="0"/>
              </a:spcAft>
              <a:buFont typeface="Wingdings"/>
              <a:buChar char=""/>
              <a:tabLst>
                <a:tab pos="1524000" algn="l"/>
              </a:tabLst>
            </a:pPr>
            <a:r>
              <a:rPr lang="el-GR" sz="2200" dirty="0">
                <a:ea typeface="Times New Roman"/>
                <a:cs typeface="Calibri"/>
              </a:rPr>
              <a:t>Ρυθμίσεις κανονιστικού περιεχομένου </a:t>
            </a:r>
            <a:endParaRPr lang="el-GR" sz="2200" dirty="0">
              <a:ea typeface="Calibri"/>
              <a:cs typeface="Times New Roman"/>
            </a:endParaRPr>
          </a:p>
          <a:p>
            <a:pPr marL="342900" marR="114935" lvl="0" indent="-342900" algn="just">
              <a:lnSpc>
                <a:spcPct val="115000"/>
              </a:lnSpc>
              <a:spcAft>
                <a:spcPts val="0"/>
              </a:spcAft>
              <a:buFont typeface="Wingdings"/>
              <a:buChar char=""/>
              <a:tabLst>
                <a:tab pos="1524000" algn="l"/>
              </a:tabLst>
            </a:pPr>
            <a:r>
              <a:rPr lang="el-GR" sz="2200" dirty="0">
                <a:ea typeface="Times New Roman"/>
                <a:cs typeface="Calibri"/>
              </a:rPr>
              <a:t>Ανάθεση έργων, υπηρεσιών, μελετών και προμηθειών, αν το τίμημα υπερβαίνει το ποσό των εξήντα χιλιάδων (60.000) ευρώ χωρίς Φ.Π.Α.</a:t>
            </a:r>
            <a:endParaRPr lang="el-GR" sz="2200" dirty="0">
              <a:ea typeface="Calibri"/>
              <a:cs typeface="Times New Roman"/>
            </a:endParaRPr>
          </a:p>
          <a:p>
            <a:pPr marL="342900" marR="114935" lvl="0" indent="-342900" algn="just">
              <a:lnSpc>
                <a:spcPct val="115000"/>
              </a:lnSpc>
              <a:spcAft>
                <a:spcPts val="0"/>
              </a:spcAft>
              <a:buFont typeface="Wingdings"/>
              <a:buChar char=""/>
              <a:tabLst>
                <a:tab pos="1524000" algn="l"/>
              </a:tabLst>
            </a:pPr>
            <a:r>
              <a:rPr lang="el-GR" sz="2200" dirty="0">
                <a:ea typeface="Times New Roman"/>
                <a:cs typeface="Calibri"/>
              </a:rPr>
              <a:t>Αγορά και εκποίηση, λόγω πώλησης ή δωρεάς κατά κυριότητα, ακινήτων </a:t>
            </a:r>
            <a:endParaRPr lang="el-GR" sz="2200" dirty="0">
              <a:ea typeface="Calibri"/>
              <a:cs typeface="Times New Roman"/>
            </a:endParaRPr>
          </a:p>
          <a:p>
            <a:pPr marL="342900" marR="114935" lvl="0" indent="-342900" algn="just">
              <a:lnSpc>
                <a:spcPct val="115000"/>
              </a:lnSpc>
              <a:spcAft>
                <a:spcPts val="0"/>
              </a:spcAft>
              <a:buFont typeface="Wingdings"/>
              <a:buChar char=""/>
              <a:tabLst>
                <a:tab pos="1524000" algn="l"/>
              </a:tabLst>
            </a:pPr>
            <a:r>
              <a:rPr lang="el-GR" sz="2200" dirty="0">
                <a:ea typeface="Times New Roman"/>
                <a:cs typeface="Calibri"/>
              </a:rPr>
              <a:t>Κήρυξη αναγκαστικών απαλλοτριώσεων</a:t>
            </a:r>
            <a:endParaRPr lang="el-GR" sz="2200" dirty="0">
              <a:ea typeface="Calibri"/>
              <a:cs typeface="Times New Roman"/>
            </a:endParaRPr>
          </a:p>
          <a:p>
            <a:pPr marL="342900" marR="114935" lvl="0" indent="-342900" algn="just">
              <a:lnSpc>
                <a:spcPct val="115000"/>
              </a:lnSpc>
              <a:spcAft>
                <a:spcPts val="0"/>
              </a:spcAft>
              <a:buFont typeface="Wingdings"/>
              <a:buChar char=""/>
              <a:tabLst>
                <a:tab pos="1524000" algn="l"/>
              </a:tabLst>
            </a:pPr>
            <a:r>
              <a:rPr lang="el-GR" sz="2200" dirty="0">
                <a:ea typeface="Times New Roman"/>
                <a:cs typeface="Calibri"/>
              </a:rPr>
              <a:t>Σύναψη πάσης φύσεως δανείων</a:t>
            </a:r>
            <a:endParaRPr lang="el-GR" sz="2200" dirty="0">
              <a:ea typeface="Calibri"/>
              <a:cs typeface="Times New Roman"/>
            </a:endParaRPr>
          </a:p>
          <a:p>
            <a:pPr marL="342900" marR="114935" lvl="0" indent="-342900" algn="just">
              <a:lnSpc>
                <a:spcPct val="115000"/>
              </a:lnSpc>
              <a:spcAft>
                <a:spcPts val="0"/>
              </a:spcAft>
              <a:buFont typeface="Wingdings"/>
              <a:buChar char=""/>
              <a:tabLst>
                <a:tab pos="1524000" algn="l"/>
              </a:tabLst>
            </a:pPr>
            <a:r>
              <a:rPr lang="el-GR" sz="2200" dirty="0">
                <a:ea typeface="Times New Roman"/>
                <a:cs typeface="Calibri"/>
              </a:rPr>
              <a:t>Ίδρυση πάσης φύσεως νομικών προσώπων, τη συμμετοχή σε υφιστάμενα νομικά πρόσωπα, καθώς και τη λύση και τη θέση σε εκκαθάριση νομικών προσώπων</a:t>
            </a:r>
            <a:endParaRPr lang="el-GR" sz="2200" dirty="0">
              <a:ea typeface="Calibri"/>
              <a:cs typeface="Times New Roman"/>
            </a:endParaRPr>
          </a:p>
          <a:p>
            <a:pPr marL="342900" marR="114935" lvl="0" indent="-342900" algn="just">
              <a:lnSpc>
                <a:spcPct val="115000"/>
              </a:lnSpc>
              <a:spcAft>
                <a:spcPts val="0"/>
              </a:spcAft>
              <a:buFont typeface="Wingdings"/>
              <a:buChar char=""/>
              <a:tabLst>
                <a:tab pos="1524000" algn="l"/>
              </a:tabLst>
            </a:pPr>
            <a:r>
              <a:rPr lang="el-GR" sz="2200" dirty="0">
                <a:ea typeface="Times New Roman"/>
                <a:cs typeface="Calibri"/>
              </a:rPr>
              <a:t>Σύναψη προγραμματικών συμβάσεων  </a:t>
            </a:r>
            <a:endParaRPr lang="el-GR" sz="2200" dirty="0">
              <a:ea typeface="Calibri"/>
              <a:cs typeface="Times New Roman"/>
            </a:endParaRPr>
          </a:p>
          <a:p>
            <a:pPr marL="342900" marR="114935" lvl="0" indent="-342900" algn="just">
              <a:lnSpc>
                <a:spcPct val="115000"/>
              </a:lnSpc>
              <a:spcAft>
                <a:spcPts val="0"/>
              </a:spcAft>
              <a:buFont typeface="Wingdings"/>
              <a:buChar char=""/>
              <a:tabLst>
                <a:tab pos="1524000" algn="l"/>
              </a:tabLst>
            </a:pPr>
            <a:r>
              <a:rPr lang="el-GR" sz="2200" b="1" dirty="0">
                <a:solidFill>
                  <a:srgbClr val="C00000"/>
                </a:solidFill>
                <a:ea typeface="Times New Roman"/>
                <a:cs typeface="Calibri"/>
              </a:rPr>
              <a:t>Έγκριση και την αναμόρφωση του ετήσιου προϋπολογισμού και </a:t>
            </a:r>
            <a:r>
              <a:rPr lang="el-GR" sz="2200" b="1" dirty="0" err="1">
                <a:solidFill>
                  <a:srgbClr val="C00000"/>
                </a:solidFill>
                <a:ea typeface="Times New Roman"/>
                <a:cs typeface="Calibri"/>
              </a:rPr>
              <a:t>ΟΠΔ</a:t>
            </a:r>
            <a:endParaRPr lang="el-GR" sz="2200" b="1" dirty="0">
              <a:solidFill>
                <a:srgbClr val="C00000"/>
              </a:solidFill>
              <a:ea typeface="Calibri"/>
              <a:cs typeface="Times New Roman"/>
            </a:endParaRPr>
          </a:p>
          <a:p>
            <a:pPr marR="114935" lvl="0" algn="just">
              <a:lnSpc>
                <a:spcPct val="115000"/>
              </a:lnSpc>
              <a:spcAft>
                <a:spcPts val="600"/>
              </a:spcAft>
              <a:tabLst>
                <a:tab pos="1524000" algn="l"/>
              </a:tabLst>
            </a:pPr>
            <a:endParaRPr lang="el-GR" sz="2200" dirty="0">
              <a:ea typeface="Calibri"/>
              <a:cs typeface="Times New Roman"/>
            </a:endParaRPr>
          </a:p>
        </p:txBody>
      </p:sp>
    </p:spTree>
    <p:extLst>
      <p:ext uri="{BB962C8B-B14F-4D97-AF65-F5344CB8AC3E}">
        <p14:creationId xmlns:p14="http://schemas.microsoft.com/office/powerpoint/2010/main" val="29982157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548680"/>
          </a:xfrm>
          <a:solidFill>
            <a:schemeClr val="bg1">
              <a:lumMod val="95000"/>
            </a:schemeClr>
          </a:solidFill>
        </p:spPr>
        <p:txBody>
          <a:bodyPr>
            <a:noAutofit/>
          </a:bodyPr>
          <a:lstStyle/>
          <a:p>
            <a:r>
              <a:rPr lang="el-GR" sz="3200" b="1" dirty="0">
                <a:solidFill>
                  <a:srgbClr val="002060"/>
                </a:solidFill>
              </a:rPr>
              <a:t>Αυτοτελείς Υπηρεσίες Εποπτείας ΟΤΑ (2)</a:t>
            </a:r>
            <a:endParaRPr lang="el-GR" sz="3200" dirty="0">
              <a:solidFill>
                <a:srgbClr val="002060"/>
              </a:solidFill>
            </a:endParaRPr>
          </a:p>
        </p:txBody>
      </p:sp>
      <p:sp>
        <p:nvSpPr>
          <p:cNvPr id="9" name="Ορθογώνιο 8"/>
          <p:cNvSpPr/>
          <p:nvPr/>
        </p:nvSpPr>
        <p:spPr>
          <a:xfrm>
            <a:off x="395536" y="548681"/>
            <a:ext cx="8352928" cy="504055"/>
          </a:xfrm>
          <a:prstGeom prst="rect">
            <a:avLst/>
          </a:prstGeom>
        </p:spPr>
        <p:txBody>
          <a:bodyPr/>
          <a:lstStyle/>
          <a:p>
            <a:pPr marR="116840" lvl="0" algn="ctr">
              <a:lnSpc>
                <a:spcPct val="115000"/>
              </a:lnSpc>
              <a:spcAft>
                <a:spcPts val="0"/>
              </a:spcAft>
              <a:tabLst>
                <a:tab pos="1524000" algn="l"/>
              </a:tabLst>
            </a:pPr>
            <a:r>
              <a:rPr lang="el-GR" sz="2400" b="1" dirty="0">
                <a:ea typeface="Times New Roman"/>
              </a:rPr>
              <a:t>Έλεγχος προϋπολογισμού </a:t>
            </a:r>
            <a:endParaRPr lang="el-GR" sz="2400" dirty="0">
              <a:ea typeface="Times New Roman"/>
            </a:endParaRPr>
          </a:p>
        </p:txBody>
      </p:sp>
      <p:sp>
        <p:nvSpPr>
          <p:cNvPr id="5" name="Ορθογώνιο 4"/>
          <p:cNvSpPr/>
          <p:nvPr/>
        </p:nvSpPr>
        <p:spPr>
          <a:xfrm>
            <a:off x="547936" y="1052736"/>
            <a:ext cx="8352928" cy="5472608"/>
          </a:xfrm>
          <a:prstGeom prst="rect">
            <a:avLst/>
          </a:prstGeom>
        </p:spPr>
        <p:txBody>
          <a:bodyPr/>
          <a:lstStyle/>
          <a:p>
            <a:pPr marR="114935" lvl="0" algn="just">
              <a:lnSpc>
                <a:spcPct val="115000"/>
              </a:lnSpc>
              <a:spcAft>
                <a:spcPts val="0"/>
              </a:spcAft>
              <a:tabLst>
                <a:tab pos="1524000" algn="l"/>
              </a:tabLst>
            </a:pPr>
            <a:r>
              <a:rPr lang="el-GR" sz="2200" u="sng" dirty="0">
                <a:ea typeface="Times New Roman"/>
                <a:cs typeface="Calibri"/>
              </a:rPr>
              <a:t>Ελέγχεται εάν ο προϋπολογισμός έχει καταρτιστεί ή αναμορφωθεί σύμφωνα με την ΚΥΑ οδηγιών και σύμφωνα με την κείμενη νομοθεσίας.</a:t>
            </a:r>
          </a:p>
          <a:p>
            <a:pPr marR="114935" lvl="0" algn="just">
              <a:lnSpc>
                <a:spcPct val="115000"/>
              </a:lnSpc>
              <a:spcAft>
                <a:spcPts val="0"/>
              </a:spcAft>
              <a:tabLst>
                <a:tab pos="1524000" algn="l"/>
              </a:tabLst>
            </a:pPr>
            <a:r>
              <a:rPr lang="el-GR" sz="2200" dirty="0">
                <a:ea typeface="Times New Roman"/>
                <a:cs typeface="Calibri"/>
              </a:rPr>
              <a:t>Για τον έλεγχο απαιτείται η αποστολή, τουλάχιστον των :</a:t>
            </a:r>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αποφάσεων του Δ.Σ./Π.Σ. και της οικονομικής επιτροπής </a:t>
            </a:r>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γνώμης του Παρατηρητηρίου και οδηγιών του Υπουργείου Εσωτερικών</a:t>
            </a:r>
            <a:endParaRPr lang="el-GR" sz="2200" dirty="0"/>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των απολογιστικών οικονομικών στοιχείων του φορέα</a:t>
            </a:r>
            <a:endParaRPr lang="el-GR" sz="2200" dirty="0"/>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αποφάσεις του Δ.Σ. που αφορούν την επιβολή των φόρων, τελών, δικαιωμάτων και εισφορών</a:t>
            </a:r>
            <a:endParaRPr lang="el-GR" sz="2200" dirty="0"/>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μισθοδοτικών καταστάσεων</a:t>
            </a:r>
            <a:endParaRPr lang="el-GR" sz="2200" dirty="0"/>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αναλυτικών κατάσταση με τις τοκοχρεολυτικές δόσεις των δανείων,</a:t>
            </a:r>
            <a:endParaRPr lang="el-GR" sz="2200" dirty="0"/>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αναλυτική απεικόνιση των οφειλών, των συνεχιζόμενων δαπανών και των πολυετών αναλήψεων με αναφορά στους Κ.Α. </a:t>
            </a:r>
          </a:p>
          <a:p>
            <a:pPr marL="342900" marR="116840" lvl="0" indent="-342900" algn="just">
              <a:spcAft>
                <a:spcPts val="0"/>
              </a:spcAft>
              <a:buFont typeface="Courier New" panose="02070309020205020404" pitchFamily="49" charset="0"/>
              <a:buChar char="o"/>
              <a:tabLst>
                <a:tab pos="1524000" algn="l"/>
              </a:tabLst>
            </a:pPr>
            <a:r>
              <a:rPr lang="el-GR" sz="2200" dirty="0">
                <a:ea typeface="Calibri"/>
                <a:cs typeface="Calibri"/>
              </a:rPr>
              <a:t>πινάκων ισοσκέλισης ανταποδοτικών εσόδων και εξόδων</a:t>
            </a:r>
            <a:endParaRPr lang="el-GR" sz="2200" dirty="0"/>
          </a:p>
          <a:p>
            <a:pPr marR="114935" lvl="0" algn="just">
              <a:lnSpc>
                <a:spcPct val="115000"/>
              </a:lnSpc>
              <a:spcAft>
                <a:spcPts val="0"/>
              </a:spcAft>
              <a:tabLst>
                <a:tab pos="1524000" algn="l"/>
              </a:tabLst>
            </a:pPr>
            <a:endParaRPr lang="el-GR" sz="2200" dirty="0">
              <a:ea typeface="Times New Roman"/>
              <a:cs typeface="Calibri"/>
            </a:endParaRPr>
          </a:p>
        </p:txBody>
      </p:sp>
    </p:spTree>
    <p:extLst>
      <p:ext uri="{BB962C8B-B14F-4D97-AF65-F5344CB8AC3E}">
        <p14:creationId xmlns:p14="http://schemas.microsoft.com/office/powerpoint/2010/main" val="19359544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9144000" cy="836711"/>
          </a:xfrm>
          <a:solidFill>
            <a:schemeClr val="bg1">
              <a:lumMod val="95000"/>
            </a:schemeClr>
          </a:solidFill>
        </p:spPr>
        <p:txBody>
          <a:bodyPr>
            <a:noAutofit/>
          </a:bodyPr>
          <a:lstStyle/>
          <a:p>
            <a:r>
              <a:rPr lang="el-GR" sz="3200" b="1" dirty="0">
                <a:solidFill>
                  <a:srgbClr val="002060"/>
                </a:solidFill>
              </a:rPr>
              <a:t>Παρατηρητήριο Οικονομικής Αυτοτέλειας των ΟΤΑ</a:t>
            </a:r>
            <a:br>
              <a:rPr lang="el-GR" sz="3200" b="1" dirty="0">
                <a:solidFill>
                  <a:srgbClr val="002060"/>
                </a:solidFill>
              </a:rPr>
            </a:br>
            <a:r>
              <a:rPr lang="el-GR" sz="2400" dirty="0">
                <a:solidFill>
                  <a:srgbClr val="002060"/>
                </a:solidFill>
              </a:rPr>
              <a:t>(άρθρο 4 του ν. 4113/2011)</a:t>
            </a:r>
          </a:p>
        </p:txBody>
      </p:sp>
      <p:sp>
        <p:nvSpPr>
          <p:cNvPr id="5" name="Ορθογώνιο 4"/>
          <p:cNvSpPr/>
          <p:nvPr/>
        </p:nvSpPr>
        <p:spPr>
          <a:xfrm>
            <a:off x="547936" y="1988840"/>
            <a:ext cx="8352928"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graphicFrame>
        <p:nvGraphicFramePr>
          <p:cNvPr id="3" name="Διάγραμμα 2"/>
          <p:cNvGraphicFramePr/>
          <p:nvPr>
            <p:extLst>
              <p:ext uri="{D42A27DB-BD31-4B8C-83A1-F6EECF244321}">
                <p14:modId xmlns:p14="http://schemas.microsoft.com/office/powerpoint/2010/main" val="1978285537"/>
              </p:ext>
            </p:extLst>
          </p:nvPr>
        </p:nvGraphicFramePr>
        <p:xfrm>
          <a:off x="1115616" y="1124744"/>
          <a:ext cx="7416824" cy="49685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158180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620688"/>
          </a:xfrm>
          <a:solidFill>
            <a:schemeClr val="bg1">
              <a:lumMod val="95000"/>
            </a:schemeClr>
          </a:solidFill>
        </p:spPr>
        <p:txBody>
          <a:bodyPr>
            <a:noAutofit/>
          </a:bodyPr>
          <a:lstStyle/>
          <a:p>
            <a:r>
              <a:rPr lang="el-GR" sz="3600" b="1" dirty="0">
                <a:solidFill>
                  <a:srgbClr val="002060"/>
                </a:solidFill>
              </a:rPr>
              <a:t>Υπουργείο Εσωτερικών / ΓΔΟΤΑΑΠ</a:t>
            </a:r>
            <a:endParaRPr lang="el-GR" sz="3600" dirty="0">
              <a:solidFill>
                <a:srgbClr val="002060"/>
              </a:solidFill>
            </a:endParaRPr>
          </a:p>
        </p:txBody>
      </p:sp>
      <p:sp>
        <p:nvSpPr>
          <p:cNvPr id="5" name="Ορθογώνιο 4"/>
          <p:cNvSpPr/>
          <p:nvPr/>
        </p:nvSpPr>
        <p:spPr>
          <a:xfrm>
            <a:off x="547936" y="1988840"/>
            <a:ext cx="8352928"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graphicFrame>
        <p:nvGraphicFramePr>
          <p:cNvPr id="6" name="Διάγραμμα 5"/>
          <p:cNvGraphicFramePr/>
          <p:nvPr>
            <p:extLst>
              <p:ext uri="{D42A27DB-BD31-4B8C-83A1-F6EECF244321}">
                <p14:modId xmlns:p14="http://schemas.microsoft.com/office/powerpoint/2010/main" val="633420414"/>
              </p:ext>
            </p:extLst>
          </p:nvPr>
        </p:nvGraphicFramePr>
        <p:xfrm>
          <a:off x="547936" y="836712"/>
          <a:ext cx="8048128" cy="5184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5123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692696"/>
          </a:xfrm>
          <a:solidFill>
            <a:schemeClr val="bg1">
              <a:lumMod val="95000"/>
            </a:schemeClr>
          </a:solidFill>
        </p:spPr>
        <p:txBody>
          <a:bodyPr>
            <a:noAutofit/>
          </a:bodyPr>
          <a:lstStyle/>
          <a:p>
            <a:r>
              <a:rPr lang="el-GR" sz="3200" b="1" dirty="0">
                <a:solidFill>
                  <a:srgbClr val="002060"/>
                </a:solidFill>
              </a:rPr>
              <a:t>Υπουργείο Οικονομικών / ΓΛΚ</a:t>
            </a:r>
            <a:endParaRPr lang="el-GR" sz="3200" dirty="0">
              <a:solidFill>
                <a:srgbClr val="002060"/>
              </a:solidFill>
            </a:endParaRPr>
          </a:p>
        </p:txBody>
      </p:sp>
      <p:sp>
        <p:nvSpPr>
          <p:cNvPr id="9" name="Ορθογώνιο 8"/>
          <p:cNvSpPr/>
          <p:nvPr/>
        </p:nvSpPr>
        <p:spPr>
          <a:xfrm>
            <a:off x="520135" y="1174885"/>
            <a:ext cx="2232248" cy="576064"/>
          </a:xfrm>
          <a:prstGeom prst="rect">
            <a:avLst/>
          </a:prstGeom>
        </p:spPr>
        <p:txBody>
          <a:bodyPr/>
          <a:lstStyle/>
          <a:p>
            <a:pPr marR="116840" lvl="0">
              <a:lnSpc>
                <a:spcPct val="115000"/>
              </a:lnSpc>
              <a:spcAft>
                <a:spcPts val="0"/>
              </a:spcAft>
              <a:tabLst>
                <a:tab pos="1524000" algn="l"/>
              </a:tabLst>
            </a:pPr>
            <a:r>
              <a:rPr lang="el-GR" sz="4000" b="1" u="sng" dirty="0">
                <a:solidFill>
                  <a:srgbClr val="C00000"/>
                </a:solidFill>
                <a:ea typeface="Times New Roman"/>
              </a:rPr>
              <a:t>Κυρίως</a:t>
            </a:r>
            <a:r>
              <a:rPr lang="el-GR" sz="4000" b="1" dirty="0">
                <a:ea typeface="Times New Roman"/>
              </a:rPr>
              <a:t> </a:t>
            </a:r>
            <a:endParaRPr lang="el-GR" sz="4000" dirty="0">
              <a:ea typeface="Times New Roman"/>
            </a:endParaRPr>
          </a:p>
        </p:txBody>
      </p:sp>
      <p:sp>
        <p:nvSpPr>
          <p:cNvPr id="5" name="Ορθογώνιο 4"/>
          <p:cNvSpPr/>
          <p:nvPr/>
        </p:nvSpPr>
        <p:spPr>
          <a:xfrm>
            <a:off x="547936" y="1988840"/>
            <a:ext cx="8352928"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graphicFrame>
        <p:nvGraphicFramePr>
          <p:cNvPr id="3" name="Διάγραμμα 2"/>
          <p:cNvGraphicFramePr/>
          <p:nvPr>
            <p:extLst>
              <p:ext uri="{D42A27DB-BD31-4B8C-83A1-F6EECF244321}">
                <p14:modId xmlns:p14="http://schemas.microsoft.com/office/powerpoint/2010/main" val="3413477752"/>
              </p:ext>
            </p:extLst>
          </p:nvPr>
        </p:nvGraphicFramePr>
        <p:xfrm>
          <a:off x="683568" y="1628800"/>
          <a:ext cx="7560840"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4775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476671"/>
          </a:xfrm>
          <a:solidFill>
            <a:schemeClr val="bg1">
              <a:lumMod val="95000"/>
            </a:schemeClr>
          </a:solidFill>
        </p:spPr>
        <p:txBody>
          <a:bodyPr>
            <a:normAutofit fontScale="90000"/>
          </a:bodyPr>
          <a:lstStyle/>
          <a:p>
            <a:r>
              <a:rPr lang="el-GR" sz="3600" b="1" dirty="0">
                <a:solidFill>
                  <a:srgbClr val="002060"/>
                </a:solidFill>
              </a:rPr>
              <a:t>Ελεγκτικό Συνέδριο</a:t>
            </a:r>
            <a:endParaRPr lang="el-GR" sz="3600" dirty="0">
              <a:solidFill>
                <a:srgbClr val="002060"/>
              </a:solidFill>
            </a:endParaRPr>
          </a:p>
        </p:txBody>
      </p:sp>
      <p:sp>
        <p:nvSpPr>
          <p:cNvPr id="5" name="Ορθογώνιο 4"/>
          <p:cNvSpPr/>
          <p:nvPr/>
        </p:nvSpPr>
        <p:spPr>
          <a:xfrm>
            <a:off x="547936" y="1988840"/>
            <a:ext cx="8352928"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graphicFrame>
        <p:nvGraphicFramePr>
          <p:cNvPr id="3" name="Διάγραμμα 2"/>
          <p:cNvGraphicFramePr/>
          <p:nvPr>
            <p:extLst>
              <p:ext uri="{D42A27DB-BD31-4B8C-83A1-F6EECF244321}">
                <p14:modId xmlns:p14="http://schemas.microsoft.com/office/powerpoint/2010/main" val="2526135918"/>
              </p:ext>
            </p:extLst>
          </p:nvPr>
        </p:nvGraphicFramePr>
        <p:xfrm>
          <a:off x="179512" y="908721"/>
          <a:ext cx="8448600" cy="5616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941885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476671"/>
          </a:xfrm>
          <a:solidFill>
            <a:schemeClr val="bg1">
              <a:lumMod val="95000"/>
            </a:schemeClr>
          </a:solidFill>
        </p:spPr>
        <p:txBody>
          <a:bodyPr>
            <a:normAutofit fontScale="90000"/>
          </a:bodyPr>
          <a:lstStyle/>
          <a:p>
            <a:r>
              <a:rPr lang="el-GR" sz="3200" b="1" dirty="0">
                <a:solidFill>
                  <a:srgbClr val="002060"/>
                </a:solidFill>
              </a:rPr>
              <a:t>Ελεγκτικό Συνέδριο (2)</a:t>
            </a:r>
            <a:endParaRPr lang="el-GR" sz="2200" dirty="0">
              <a:solidFill>
                <a:srgbClr val="002060"/>
              </a:solidFill>
            </a:endParaRPr>
          </a:p>
        </p:txBody>
      </p:sp>
      <p:sp>
        <p:nvSpPr>
          <p:cNvPr id="5" name="Ορθογώνιο 4"/>
          <p:cNvSpPr/>
          <p:nvPr/>
        </p:nvSpPr>
        <p:spPr>
          <a:xfrm>
            <a:off x="547936" y="1385549"/>
            <a:ext cx="8344544"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sp>
        <p:nvSpPr>
          <p:cNvPr id="3" name="Ορθογώνιο 2"/>
          <p:cNvSpPr/>
          <p:nvPr/>
        </p:nvSpPr>
        <p:spPr>
          <a:xfrm>
            <a:off x="395536" y="764704"/>
            <a:ext cx="8344544" cy="5509200"/>
          </a:xfrm>
          <a:prstGeom prst="rect">
            <a:avLst/>
          </a:prstGeom>
        </p:spPr>
        <p:txBody>
          <a:bodyPr wrap="square">
            <a:spAutoFit/>
          </a:bodyPr>
          <a:lstStyle/>
          <a:p>
            <a:pPr>
              <a:spcAft>
                <a:spcPts val="600"/>
              </a:spcAft>
            </a:pPr>
            <a:r>
              <a:rPr lang="el-GR" sz="2400" b="1" dirty="0">
                <a:solidFill>
                  <a:schemeClr val="accent1">
                    <a:lumMod val="50000"/>
                  </a:schemeClr>
                </a:solidFill>
              </a:rPr>
              <a:t>Α. Κατασταλτικός έλεγχος (άρθρο 38 του ν. 4129/2013)</a:t>
            </a:r>
          </a:p>
          <a:p>
            <a:pPr marL="447675" indent="-447675">
              <a:spcAft>
                <a:spcPts val="600"/>
              </a:spcAft>
              <a:buFont typeface="Wingdings" panose="05000000000000000000" pitchFamily="2" charset="2"/>
              <a:buChar char="Ø"/>
            </a:pPr>
            <a:r>
              <a:rPr lang="el-GR" sz="2400" dirty="0"/>
              <a:t>Τακτικός και δειγματοληπτικός.</a:t>
            </a:r>
          </a:p>
          <a:p>
            <a:pPr marL="447675" indent="-447675">
              <a:spcAft>
                <a:spcPts val="600"/>
              </a:spcAft>
              <a:buFont typeface="Wingdings" panose="05000000000000000000" pitchFamily="2" charset="2"/>
              <a:buChar char="Ø"/>
            </a:pPr>
            <a:r>
              <a:rPr lang="el-GR" sz="2400" dirty="0"/>
              <a:t>Έλεγχος στις πληρωθείσες δαπάνες ως προς την ορθότητα της εκκαθάρισης και ως προς την πράξη ανάληψης νομικής υποχρέωσης.</a:t>
            </a:r>
          </a:p>
          <a:p>
            <a:pPr marL="447675" indent="-447675">
              <a:spcAft>
                <a:spcPts val="600"/>
              </a:spcAft>
              <a:buFont typeface="Wingdings" panose="05000000000000000000" pitchFamily="2" charset="2"/>
              <a:buChar char="Ø"/>
            </a:pPr>
            <a:r>
              <a:rPr lang="el-GR" sz="2400" dirty="0"/>
              <a:t>Τα ελλείμματα καταλογίζονται στους υπολόγους των ΟΤΑ.</a:t>
            </a:r>
          </a:p>
          <a:p>
            <a:pPr>
              <a:spcAft>
                <a:spcPts val="600"/>
              </a:spcAft>
            </a:pPr>
            <a:r>
              <a:rPr lang="el-GR" sz="2400" b="1" dirty="0">
                <a:solidFill>
                  <a:schemeClr val="accent1">
                    <a:lumMod val="50000"/>
                  </a:schemeClr>
                </a:solidFill>
              </a:rPr>
              <a:t>Β. Προσυμβατικός έλεγχος (άρθρο 324 του ν. 4700/200</a:t>
            </a:r>
          </a:p>
          <a:p>
            <a:pPr marL="457200" indent="-457200">
              <a:spcAft>
                <a:spcPts val="600"/>
              </a:spcAft>
              <a:buFont typeface="Wingdings" panose="05000000000000000000" pitchFamily="2" charset="2"/>
              <a:buChar char="Ø"/>
            </a:pPr>
            <a:r>
              <a:rPr lang="el-GR" sz="2400" dirty="0"/>
              <a:t>Για ποσά συμβάσεων με προϋπολογιζόμενη δαπάνη άνω των 300.000€ (προ ΦΠΑ).</a:t>
            </a:r>
          </a:p>
          <a:p>
            <a:pPr marL="457200" indent="-457200">
              <a:spcAft>
                <a:spcPts val="600"/>
              </a:spcAft>
              <a:buFont typeface="Wingdings" panose="05000000000000000000" pitchFamily="2" charset="2"/>
              <a:buChar char="Ø"/>
            </a:pPr>
            <a:r>
              <a:rPr lang="el-GR" sz="2400" dirty="0"/>
              <a:t>Για συμβάσεις που συγχρηματοδοτούνται από ενωσιακούς πόρους, το όριο αυξάνεται στα 5.000.000€.</a:t>
            </a:r>
          </a:p>
          <a:p>
            <a:pPr marL="457200" indent="-457200">
              <a:spcAft>
                <a:spcPts val="600"/>
              </a:spcAft>
              <a:buFont typeface="Wingdings" panose="05000000000000000000" pitchFamily="2" charset="2"/>
              <a:buChar char="Ø"/>
            </a:pPr>
            <a:r>
              <a:rPr lang="el-GR" sz="2400" dirty="0"/>
              <a:t>Εάν δεν διενεργηθεί έλεγχος, η σύμβαση είναι άκυρη.</a:t>
            </a:r>
          </a:p>
          <a:p>
            <a:pPr>
              <a:spcAft>
                <a:spcPts val="600"/>
              </a:spcAft>
            </a:pPr>
            <a:endParaRPr lang="el-GR" sz="2400" dirty="0"/>
          </a:p>
        </p:txBody>
      </p:sp>
    </p:spTree>
    <p:extLst>
      <p:ext uri="{BB962C8B-B14F-4D97-AF65-F5344CB8AC3E}">
        <p14:creationId xmlns:p14="http://schemas.microsoft.com/office/powerpoint/2010/main" val="3345678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476671"/>
          </a:xfrm>
          <a:solidFill>
            <a:schemeClr val="bg1">
              <a:lumMod val="95000"/>
            </a:schemeClr>
          </a:solidFill>
        </p:spPr>
        <p:txBody>
          <a:bodyPr>
            <a:normAutofit fontScale="90000"/>
          </a:bodyPr>
          <a:lstStyle/>
          <a:p>
            <a:r>
              <a:rPr lang="el-GR" sz="3200" b="1" dirty="0">
                <a:solidFill>
                  <a:srgbClr val="002060"/>
                </a:solidFill>
              </a:rPr>
              <a:t>Ελεγκτικό Συνέδριο (3)</a:t>
            </a:r>
            <a:endParaRPr lang="el-GR" sz="2200" dirty="0">
              <a:solidFill>
                <a:srgbClr val="002060"/>
              </a:solidFill>
            </a:endParaRPr>
          </a:p>
        </p:txBody>
      </p:sp>
      <p:sp>
        <p:nvSpPr>
          <p:cNvPr id="5" name="Ορθογώνιο 4"/>
          <p:cNvSpPr/>
          <p:nvPr/>
        </p:nvSpPr>
        <p:spPr>
          <a:xfrm>
            <a:off x="547936" y="1385549"/>
            <a:ext cx="8344544"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sp>
        <p:nvSpPr>
          <p:cNvPr id="3" name="Ορθογώνιο 2"/>
          <p:cNvSpPr/>
          <p:nvPr/>
        </p:nvSpPr>
        <p:spPr>
          <a:xfrm>
            <a:off x="395536" y="764704"/>
            <a:ext cx="8344544" cy="4170372"/>
          </a:xfrm>
          <a:prstGeom prst="rect">
            <a:avLst/>
          </a:prstGeom>
        </p:spPr>
        <p:txBody>
          <a:bodyPr wrap="square">
            <a:spAutoFit/>
          </a:bodyPr>
          <a:lstStyle/>
          <a:p>
            <a:pPr>
              <a:spcAft>
                <a:spcPts val="600"/>
              </a:spcAft>
            </a:pPr>
            <a:r>
              <a:rPr lang="el-GR" sz="2400" b="1" dirty="0">
                <a:solidFill>
                  <a:schemeClr val="accent1">
                    <a:lumMod val="50000"/>
                  </a:schemeClr>
                </a:solidFill>
              </a:rPr>
              <a:t>Γ. Έλεγχος είσπραξης εσόδων (άρθρο 52 του ν. 4129/2013)</a:t>
            </a:r>
          </a:p>
          <a:p>
            <a:pPr marL="447675" indent="-447675">
              <a:spcAft>
                <a:spcPts val="600"/>
              </a:spcAft>
              <a:buFont typeface="Wingdings" panose="05000000000000000000" pitchFamily="2" charset="2"/>
              <a:buChar char="Ø"/>
            </a:pPr>
            <a:r>
              <a:rPr lang="el-GR" sz="2400" dirty="0"/>
              <a:t>Ο Επίτροπος </a:t>
            </a:r>
            <a:r>
              <a:rPr lang="el-GR" sz="2400" b="1" dirty="0">
                <a:solidFill>
                  <a:srgbClr val="C00000"/>
                </a:solidFill>
              </a:rPr>
              <a:t>μπορεί</a:t>
            </a:r>
            <a:r>
              <a:rPr lang="el-GR" sz="2400" dirty="0"/>
              <a:t> να παρακολουθεί την κανονική είσπραξη των εσόδων των ΟΤΑ και των νομικών τους προσώπων.</a:t>
            </a:r>
          </a:p>
          <a:p>
            <a:pPr marL="447675" indent="-447675">
              <a:spcAft>
                <a:spcPts val="600"/>
              </a:spcAft>
              <a:buFont typeface="Wingdings" panose="05000000000000000000" pitchFamily="2" charset="2"/>
              <a:buChar char="Ø"/>
            </a:pPr>
            <a:r>
              <a:rPr lang="el-GR" sz="2400" dirty="0"/>
              <a:t>Εάν διαπιστώσει αδράνεια είσπραξης :</a:t>
            </a:r>
          </a:p>
          <a:p>
            <a:pPr marL="904875" lvl="1" indent="-447675">
              <a:spcAft>
                <a:spcPts val="600"/>
              </a:spcAft>
              <a:buFont typeface="Wingdings" panose="05000000000000000000" pitchFamily="2" charset="2"/>
              <a:buChar char="Ø"/>
            </a:pPr>
            <a:r>
              <a:rPr lang="el-GR" sz="2400" dirty="0"/>
              <a:t>Καλεί τα όργανα διοίκησης και τις οικονομικές υπηρεσίες να προβούν στις απαραίτητες ενέργειες</a:t>
            </a:r>
          </a:p>
          <a:p>
            <a:pPr marL="904875" lvl="1" indent="-447675">
              <a:spcAft>
                <a:spcPts val="600"/>
              </a:spcAft>
              <a:buFont typeface="Wingdings" panose="05000000000000000000" pitchFamily="2" charset="2"/>
              <a:buChar char="Ø"/>
            </a:pPr>
            <a:r>
              <a:rPr lang="el-GR" sz="2400" dirty="0"/>
              <a:t>Εάν συνεχίσει η αδράνεια ο Επίτροπος παραπέμπει τα μέλη της διοίκησης και τους υπηρεσιακούς παράγοντες για καταλογισμό </a:t>
            </a:r>
          </a:p>
          <a:p>
            <a:pPr>
              <a:spcAft>
                <a:spcPts val="600"/>
              </a:spcAft>
            </a:pPr>
            <a:endParaRPr lang="el-GR" sz="2400" dirty="0"/>
          </a:p>
        </p:txBody>
      </p:sp>
    </p:spTree>
    <p:extLst>
      <p:ext uri="{BB962C8B-B14F-4D97-AF65-F5344CB8AC3E}">
        <p14:creationId xmlns:p14="http://schemas.microsoft.com/office/powerpoint/2010/main" val="27977790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476671"/>
          </a:xfrm>
          <a:solidFill>
            <a:schemeClr val="bg1">
              <a:lumMod val="95000"/>
            </a:schemeClr>
          </a:solidFill>
        </p:spPr>
        <p:txBody>
          <a:bodyPr>
            <a:normAutofit fontScale="90000"/>
          </a:bodyPr>
          <a:lstStyle/>
          <a:p>
            <a:r>
              <a:rPr lang="el-GR" sz="3200" b="1" dirty="0">
                <a:solidFill>
                  <a:srgbClr val="002060"/>
                </a:solidFill>
              </a:rPr>
              <a:t>Ελεγκτικό Συνέδριο (4)</a:t>
            </a:r>
            <a:endParaRPr lang="el-GR" sz="2200" dirty="0">
              <a:solidFill>
                <a:srgbClr val="002060"/>
              </a:solidFill>
            </a:endParaRPr>
          </a:p>
        </p:txBody>
      </p:sp>
      <p:sp>
        <p:nvSpPr>
          <p:cNvPr id="5" name="Ορθογώνιο 4"/>
          <p:cNvSpPr/>
          <p:nvPr/>
        </p:nvSpPr>
        <p:spPr>
          <a:xfrm>
            <a:off x="547936" y="1385549"/>
            <a:ext cx="8344544"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sp>
        <p:nvSpPr>
          <p:cNvPr id="3" name="Ορθογώνιο 2"/>
          <p:cNvSpPr/>
          <p:nvPr/>
        </p:nvSpPr>
        <p:spPr>
          <a:xfrm>
            <a:off x="395536" y="764704"/>
            <a:ext cx="8344544" cy="6617196"/>
          </a:xfrm>
          <a:prstGeom prst="rect">
            <a:avLst/>
          </a:prstGeom>
        </p:spPr>
        <p:txBody>
          <a:bodyPr wrap="square">
            <a:spAutoFit/>
          </a:bodyPr>
          <a:lstStyle/>
          <a:p>
            <a:pPr algn="just">
              <a:spcAft>
                <a:spcPts val="600"/>
              </a:spcAft>
            </a:pPr>
            <a:r>
              <a:rPr lang="el-GR" sz="2400" b="1" dirty="0">
                <a:solidFill>
                  <a:schemeClr val="accent1">
                    <a:lumMod val="50000"/>
                  </a:schemeClr>
                </a:solidFill>
              </a:rPr>
              <a:t>Δ. Έλεγχος επί  της αποτελεσματικότητας συστημάτων εσωτερικού ελέγχου (άρθρο 22 του ν. 4129/2013)</a:t>
            </a:r>
          </a:p>
          <a:p>
            <a:pPr marL="447675" indent="-447675" algn="just">
              <a:spcAft>
                <a:spcPts val="600"/>
              </a:spcAft>
              <a:buFont typeface="Wingdings" panose="05000000000000000000" pitchFamily="2" charset="2"/>
              <a:buChar char="Ø"/>
            </a:pPr>
            <a:r>
              <a:rPr lang="el-GR" sz="2400" dirty="0" err="1"/>
              <a:t>Στοχευμένοι</a:t>
            </a:r>
            <a:r>
              <a:rPr lang="el-GR" sz="2400" dirty="0"/>
              <a:t> έλεγχοι στο πλαίσιο των οποίων</a:t>
            </a:r>
          </a:p>
          <a:p>
            <a:pPr marL="904875" lvl="1" indent="-447675" algn="just">
              <a:spcAft>
                <a:spcPts val="600"/>
              </a:spcAft>
              <a:buFont typeface="Wingdings" panose="05000000000000000000" pitchFamily="2" charset="2"/>
              <a:buChar char="Ø"/>
            </a:pPr>
            <a:r>
              <a:rPr lang="el-GR" sz="2400" dirty="0"/>
              <a:t>καταγράφονται διαδικασίες παραγωγής πράξεων με δημοσιονομικές συνέπειες, </a:t>
            </a:r>
          </a:p>
          <a:p>
            <a:pPr marL="904875" lvl="1" indent="-447675" algn="just">
              <a:spcAft>
                <a:spcPts val="600"/>
              </a:spcAft>
              <a:buFont typeface="Wingdings" panose="05000000000000000000" pitchFamily="2" charset="2"/>
              <a:buChar char="Ø"/>
            </a:pPr>
            <a:r>
              <a:rPr lang="el-GR" sz="2400" dirty="0"/>
              <a:t>εντοπίζονται οι δημοσιονομικοί κίνδυνοι που ελλοχεύουν σε κάθε φάση παραγωγής των πράξεων αυτών και</a:t>
            </a:r>
          </a:p>
          <a:p>
            <a:pPr marL="904875" lvl="1" indent="-447675" algn="just">
              <a:spcAft>
                <a:spcPts val="600"/>
              </a:spcAft>
              <a:buFont typeface="Wingdings" panose="05000000000000000000" pitchFamily="2" charset="2"/>
              <a:buChar char="Ø"/>
            </a:pPr>
            <a:r>
              <a:rPr lang="el-GR" sz="2400" dirty="0"/>
              <a:t>ελέγχεται εάν έχουν εγκατασταθεί δικλίδες αποτροπής των κινδύνων.</a:t>
            </a:r>
          </a:p>
          <a:p>
            <a:pPr marL="447675" indent="-447675">
              <a:spcAft>
                <a:spcPts val="600"/>
              </a:spcAft>
              <a:buFont typeface="Wingdings" panose="05000000000000000000" pitchFamily="2" charset="2"/>
              <a:buChar char="Ø"/>
            </a:pPr>
            <a:r>
              <a:rPr lang="el-GR" sz="2400" dirty="0"/>
              <a:t>Παραδείγματα από Ετήσιο Πρόγραμμα Ελέγχων 2021:</a:t>
            </a:r>
          </a:p>
          <a:p>
            <a:pPr marL="904875" lvl="1" indent="-447675">
              <a:spcAft>
                <a:spcPts val="600"/>
              </a:spcAft>
              <a:buFont typeface="Wingdings" panose="05000000000000000000" pitchFamily="2" charset="2"/>
              <a:buChar char="Ø"/>
            </a:pPr>
            <a:r>
              <a:rPr lang="el-GR" sz="2400" dirty="0"/>
              <a:t>Διαδικασίες και παρακολούθησης της είσπραξης του τέλους ακίνητης περιουσίας για τα μη ηλεκτροδοτούμενα ακίνητα</a:t>
            </a:r>
          </a:p>
          <a:p>
            <a:pPr marL="904875" lvl="1" indent="-447675">
              <a:spcAft>
                <a:spcPts val="600"/>
              </a:spcAft>
              <a:buFont typeface="Wingdings" panose="05000000000000000000" pitchFamily="2" charset="2"/>
              <a:buChar char="Ø"/>
            </a:pPr>
            <a:r>
              <a:rPr lang="el-GR" sz="2400" dirty="0"/>
              <a:t>Αποτελεσματική παρακολούθηση και διαχείριση των (υγειονομικών) αναλώσιμων υλικών.</a:t>
            </a:r>
          </a:p>
          <a:p>
            <a:pPr>
              <a:spcAft>
                <a:spcPts val="600"/>
              </a:spcAft>
            </a:pPr>
            <a:endParaRPr lang="el-GR" sz="2400" dirty="0"/>
          </a:p>
        </p:txBody>
      </p:sp>
    </p:spTree>
    <p:extLst>
      <p:ext uri="{BB962C8B-B14F-4D97-AF65-F5344CB8AC3E}">
        <p14:creationId xmlns:p14="http://schemas.microsoft.com/office/powerpoint/2010/main" val="3778448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descr="C:\Users\User\AppData\Local\Microsoft\Windows\INetCache\IE\MT2VOVAC\Rkhl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7008" y="1306564"/>
            <a:ext cx="5400600" cy="4391541"/>
          </a:xfrm>
          <a:prstGeom prst="rect">
            <a:avLst/>
          </a:prstGeom>
          <a:noFill/>
          <a:extLst>
            <a:ext uri="{909E8E84-426E-40DD-AFC4-6F175D3DCCD1}">
              <a14:hiddenFill xmlns:a14="http://schemas.microsoft.com/office/drawing/2010/main">
                <a:solidFill>
                  <a:srgbClr val="FFFFFF"/>
                </a:solidFill>
              </a14:hiddenFill>
            </a:ext>
          </a:extLst>
        </p:spPr>
      </p:pic>
      <p:sp>
        <p:nvSpPr>
          <p:cNvPr id="2" name="Τίτλος 1"/>
          <p:cNvSpPr>
            <a:spLocks noGrp="1"/>
          </p:cNvSpPr>
          <p:nvPr>
            <p:ph type="ctrTitle"/>
          </p:nvPr>
        </p:nvSpPr>
        <p:spPr>
          <a:xfrm>
            <a:off x="0" y="1"/>
            <a:ext cx="9144000" cy="980727"/>
          </a:xfrm>
          <a:solidFill>
            <a:schemeClr val="accent1">
              <a:lumMod val="50000"/>
            </a:schemeClr>
          </a:solidFill>
        </p:spPr>
        <p:txBody>
          <a:bodyPr>
            <a:normAutofit fontScale="90000"/>
          </a:bodyPr>
          <a:lstStyle/>
          <a:p>
            <a:r>
              <a:rPr lang="el-GR" b="1" dirty="0">
                <a:solidFill>
                  <a:schemeClr val="bg1"/>
                </a:solidFill>
              </a:rPr>
              <a:t>Τι προβλέπει το Σύνταγμα για τους ΟΤΑ</a:t>
            </a:r>
          </a:p>
        </p:txBody>
      </p:sp>
      <p:sp>
        <p:nvSpPr>
          <p:cNvPr id="3" name="Υπότιτλος 2"/>
          <p:cNvSpPr>
            <a:spLocks noGrp="1"/>
          </p:cNvSpPr>
          <p:nvPr>
            <p:ph type="subTitle" idx="1"/>
          </p:nvPr>
        </p:nvSpPr>
        <p:spPr>
          <a:xfrm>
            <a:off x="971600" y="2780928"/>
            <a:ext cx="3240360" cy="2088232"/>
          </a:xfrm>
        </p:spPr>
        <p:txBody>
          <a:bodyPr>
            <a:normAutofit/>
          </a:bodyPr>
          <a:lstStyle/>
          <a:p>
            <a:pPr algn="l"/>
            <a:r>
              <a:rPr lang="en-US" sz="2800" i="1" dirty="0">
                <a:solidFill>
                  <a:schemeClr val="accent6">
                    <a:lumMod val="75000"/>
                  </a:schemeClr>
                </a:solidFill>
              </a:rPr>
              <a:t> </a:t>
            </a:r>
            <a:endParaRPr lang="en-US" dirty="0">
              <a:solidFill>
                <a:schemeClr val="tx1"/>
              </a:solidFill>
            </a:endParaRPr>
          </a:p>
          <a:p>
            <a:r>
              <a:rPr lang="el-GR" b="1" dirty="0">
                <a:solidFill>
                  <a:srgbClr val="C00000"/>
                </a:solidFill>
              </a:rPr>
              <a:t>Διοικητική και Οικονομική αυτοτέλεια</a:t>
            </a:r>
          </a:p>
        </p:txBody>
      </p:sp>
      <p:sp>
        <p:nvSpPr>
          <p:cNvPr id="8" name="Υπότιτλος 2"/>
          <p:cNvSpPr txBox="1">
            <a:spLocks/>
          </p:cNvSpPr>
          <p:nvPr/>
        </p:nvSpPr>
        <p:spPr>
          <a:xfrm>
            <a:off x="4768944" y="2780928"/>
            <a:ext cx="3240360" cy="201622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2800" i="1" dirty="0">
                <a:solidFill>
                  <a:schemeClr val="accent6">
                    <a:lumMod val="75000"/>
                  </a:schemeClr>
                </a:solidFill>
              </a:rPr>
              <a:t> </a:t>
            </a:r>
            <a:endParaRPr lang="en-US" dirty="0">
              <a:solidFill>
                <a:schemeClr val="tx1"/>
              </a:solidFill>
            </a:endParaRPr>
          </a:p>
          <a:p>
            <a:r>
              <a:rPr lang="el-GR" sz="2800" b="1" dirty="0">
                <a:solidFill>
                  <a:srgbClr val="C00000"/>
                </a:solidFill>
              </a:rPr>
              <a:t>Εποπτεία από το Κράτος</a:t>
            </a:r>
          </a:p>
        </p:txBody>
      </p:sp>
      <p:sp>
        <p:nvSpPr>
          <p:cNvPr id="9" name="Υπότιτλος 2"/>
          <p:cNvSpPr txBox="1">
            <a:spLocks/>
          </p:cNvSpPr>
          <p:nvPr/>
        </p:nvSpPr>
        <p:spPr>
          <a:xfrm>
            <a:off x="18458" y="5345832"/>
            <a:ext cx="3240360" cy="15121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2800" i="1" dirty="0">
                <a:solidFill>
                  <a:schemeClr val="accent6">
                    <a:lumMod val="75000"/>
                  </a:schemeClr>
                </a:solidFill>
              </a:rPr>
              <a:t> </a:t>
            </a:r>
            <a:endParaRPr lang="en-US" dirty="0">
              <a:solidFill>
                <a:schemeClr val="tx1"/>
              </a:solidFill>
            </a:endParaRPr>
          </a:p>
          <a:p>
            <a:r>
              <a:rPr lang="el-GR" sz="3600" b="1" dirty="0">
                <a:solidFill>
                  <a:srgbClr val="002060"/>
                </a:solidFill>
              </a:rPr>
              <a:t>Πόροι???</a:t>
            </a:r>
          </a:p>
        </p:txBody>
      </p:sp>
    </p:spTree>
    <p:extLst>
      <p:ext uri="{BB962C8B-B14F-4D97-AF65-F5344CB8AC3E}">
        <p14:creationId xmlns:p14="http://schemas.microsoft.com/office/powerpoint/2010/main" val="29413937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476671"/>
          </a:xfrm>
          <a:solidFill>
            <a:schemeClr val="bg1">
              <a:lumMod val="95000"/>
            </a:schemeClr>
          </a:solidFill>
        </p:spPr>
        <p:txBody>
          <a:bodyPr>
            <a:normAutofit fontScale="90000"/>
          </a:bodyPr>
          <a:lstStyle/>
          <a:p>
            <a:r>
              <a:rPr lang="el-GR" sz="3200" b="1" dirty="0">
                <a:solidFill>
                  <a:srgbClr val="002060"/>
                </a:solidFill>
              </a:rPr>
              <a:t>Ελεγκτικό Συνέδριο (5)</a:t>
            </a:r>
            <a:endParaRPr lang="el-GR" sz="2200" dirty="0">
              <a:solidFill>
                <a:srgbClr val="002060"/>
              </a:solidFill>
            </a:endParaRPr>
          </a:p>
        </p:txBody>
      </p:sp>
      <p:sp>
        <p:nvSpPr>
          <p:cNvPr id="5" name="Ορθογώνιο 4"/>
          <p:cNvSpPr/>
          <p:nvPr/>
        </p:nvSpPr>
        <p:spPr>
          <a:xfrm>
            <a:off x="547936" y="1385549"/>
            <a:ext cx="8344544" cy="4536504"/>
          </a:xfrm>
          <a:prstGeom prst="rect">
            <a:avLst/>
          </a:prstGeom>
        </p:spPr>
        <p:txBody>
          <a:bodyPr/>
          <a:lstStyle/>
          <a:p>
            <a:pPr marR="114935" lvl="0" algn="just">
              <a:lnSpc>
                <a:spcPct val="115000"/>
              </a:lnSpc>
              <a:spcAft>
                <a:spcPts val="0"/>
              </a:spcAft>
              <a:tabLst>
                <a:tab pos="1524000" algn="l"/>
              </a:tabLst>
            </a:pPr>
            <a:endParaRPr lang="el-GR" sz="2000" dirty="0">
              <a:ea typeface="Times New Roman"/>
              <a:cs typeface="Calibri"/>
            </a:endParaRPr>
          </a:p>
        </p:txBody>
      </p:sp>
      <p:sp>
        <p:nvSpPr>
          <p:cNvPr id="3" name="Ορθογώνιο 2"/>
          <p:cNvSpPr/>
          <p:nvPr/>
        </p:nvSpPr>
        <p:spPr>
          <a:xfrm>
            <a:off x="395536" y="476672"/>
            <a:ext cx="8344544" cy="4832092"/>
          </a:xfrm>
          <a:prstGeom prst="rect">
            <a:avLst/>
          </a:prstGeom>
        </p:spPr>
        <p:txBody>
          <a:bodyPr wrap="square">
            <a:spAutoFit/>
          </a:bodyPr>
          <a:lstStyle/>
          <a:p>
            <a:pPr algn="just">
              <a:spcAft>
                <a:spcPts val="600"/>
              </a:spcAft>
            </a:pPr>
            <a:r>
              <a:rPr lang="el-GR" sz="2400" b="1" dirty="0">
                <a:solidFill>
                  <a:schemeClr val="accent1">
                    <a:lumMod val="50000"/>
                  </a:schemeClr>
                </a:solidFill>
              </a:rPr>
              <a:t>Ε. Έλεγχοι  επιδόσεων, </a:t>
            </a:r>
            <a:r>
              <a:rPr lang="el-GR" sz="2400" b="1" dirty="0" err="1">
                <a:solidFill>
                  <a:schemeClr val="accent1">
                    <a:lumMod val="50000"/>
                  </a:schemeClr>
                </a:solidFill>
              </a:rPr>
              <a:t>στοχευμένοι</a:t>
            </a:r>
            <a:r>
              <a:rPr lang="el-GR" sz="2400" b="1" dirty="0">
                <a:solidFill>
                  <a:schemeClr val="accent1">
                    <a:lumMod val="50000"/>
                  </a:schemeClr>
                </a:solidFill>
              </a:rPr>
              <a:t> έλεγχοι συμμόρφωσης, έλεγχοι εντοπισμού συστημικών παθογενειών (άρθρο 40 του ν. 4129/2013)</a:t>
            </a:r>
          </a:p>
          <a:p>
            <a:pPr>
              <a:spcAft>
                <a:spcPts val="600"/>
              </a:spcAft>
            </a:pPr>
            <a:r>
              <a:rPr lang="el-GR" sz="2400" dirty="0"/>
              <a:t>Παραδείγματα από Ετήσιο Πρόγραμμα Ελέγχων 2021:</a:t>
            </a:r>
          </a:p>
          <a:p>
            <a:pPr marL="904875" lvl="1" indent="-447675">
              <a:spcAft>
                <a:spcPts val="600"/>
              </a:spcAft>
              <a:buFont typeface="Wingdings" panose="05000000000000000000" pitchFamily="2" charset="2"/>
              <a:buChar char="Ø"/>
            </a:pPr>
            <a:r>
              <a:rPr lang="el-GR" sz="2400" dirty="0"/>
              <a:t>Έλεγχος αποδοτικότητας των μονάδων αφαλάτωσης ύδατος </a:t>
            </a:r>
            <a:r>
              <a:rPr lang="el-GR" sz="2400" b="1" dirty="0">
                <a:solidFill>
                  <a:srgbClr val="C00000"/>
                </a:solidFill>
              </a:rPr>
              <a:t>(έλεγχος επιδόσεων)</a:t>
            </a:r>
          </a:p>
          <a:p>
            <a:pPr marL="904875" lvl="1" indent="-447675">
              <a:spcAft>
                <a:spcPts val="600"/>
              </a:spcAft>
              <a:buFont typeface="Wingdings" panose="05000000000000000000" pitchFamily="2" charset="2"/>
              <a:buChar char="Ø"/>
            </a:pPr>
            <a:r>
              <a:rPr lang="el-GR" sz="2400" dirty="0"/>
              <a:t>Έλεγχος ορθού υπολογισμού των τελών καθαριότητας και ηλεκτροφωτισμού  </a:t>
            </a:r>
            <a:r>
              <a:rPr lang="el-GR" sz="2400" b="1" dirty="0">
                <a:solidFill>
                  <a:srgbClr val="C00000"/>
                </a:solidFill>
              </a:rPr>
              <a:t>(έλεγχος συμμόρφωσης) </a:t>
            </a:r>
          </a:p>
          <a:p>
            <a:pPr marL="904875" lvl="1" indent="-447675">
              <a:spcAft>
                <a:spcPts val="600"/>
              </a:spcAft>
              <a:buFont typeface="Wingdings" panose="05000000000000000000" pitchFamily="2" charset="2"/>
              <a:buChar char="Ø"/>
            </a:pPr>
            <a:r>
              <a:rPr lang="el-GR" sz="2400" dirty="0"/>
              <a:t>Έλεγχος αναφορικά με την εκτέλεση των συμβάσεων δημοσίων έργων τα οποία κατακυρώνονται με πολύ υψηλά ποσοστά έκπτωσης </a:t>
            </a:r>
            <a:r>
              <a:rPr lang="el-GR" sz="2400" b="1" dirty="0">
                <a:solidFill>
                  <a:srgbClr val="C00000"/>
                </a:solidFill>
              </a:rPr>
              <a:t>(εντοπισμός συστημικών παθογενειών).</a:t>
            </a:r>
          </a:p>
        </p:txBody>
      </p:sp>
    </p:spTree>
    <p:extLst>
      <p:ext uri="{BB962C8B-B14F-4D97-AF65-F5344CB8AC3E}">
        <p14:creationId xmlns:p14="http://schemas.microsoft.com/office/powerpoint/2010/main" val="26249826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692696"/>
          </a:xfrm>
          <a:solidFill>
            <a:schemeClr val="bg1">
              <a:lumMod val="95000"/>
            </a:schemeClr>
          </a:solidFill>
        </p:spPr>
        <p:txBody>
          <a:bodyPr>
            <a:normAutofit fontScale="90000"/>
          </a:bodyPr>
          <a:lstStyle/>
          <a:p>
            <a:r>
              <a:rPr lang="el-GR" b="1" dirty="0">
                <a:solidFill>
                  <a:srgbClr val="002060"/>
                </a:solidFill>
              </a:rPr>
              <a:t>Εσωτερικοί Έλεγχοι</a:t>
            </a:r>
            <a:endParaRPr lang="el-GR" dirty="0">
              <a:solidFill>
                <a:srgbClr val="002060"/>
              </a:solidFill>
            </a:endParaRPr>
          </a:p>
        </p:txBody>
      </p:sp>
      <p:graphicFrame>
        <p:nvGraphicFramePr>
          <p:cNvPr id="4" name="Διάγραμμα 3"/>
          <p:cNvGraphicFramePr/>
          <p:nvPr>
            <p:extLst>
              <p:ext uri="{D42A27DB-BD31-4B8C-83A1-F6EECF244321}">
                <p14:modId xmlns:p14="http://schemas.microsoft.com/office/powerpoint/2010/main" val="14607825"/>
              </p:ext>
            </p:extLst>
          </p:nvPr>
        </p:nvGraphicFramePr>
        <p:xfrm>
          <a:off x="395536" y="836712"/>
          <a:ext cx="8352928"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Ορθογώνιο 4"/>
          <p:cNvSpPr/>
          <p:nvPr/>
        </p:nvSpPr>
        <p:spPr>
          <a:xfrm>
            <a:off x="547936" y="1988840"/>
            <a:ext cx="8352928" cy="4536504"/>
          </a:xfrm>
          <a:prstGeom prst="rect">
            <a:avLst/>
          </a:prstGeom>
        </p:spPr>
        <p:txBody>
          <a:bodyPr/>
          <a:lstStyle/>
          <a:p>
            <a:pPr marR="114935" lvl="0" algn="just">
              <a:lnSpc>
                <a:spcPct val="115000"/>
              </a:lnSpc>
              <a:spcAft>
                <a:spcPts val="0"/>
              </a:spcAft>
              <a:tabLst>
                <a:tab pos="1524000" algn="l"/>
              </a:tabLst>
            </a:pPr>
            <a:endParaRPr lang="el-GR" sz="2000" b="1" dirty="0">
              <a:ea typeface="Times New Roman"/>
              <a:cs typeface="Calibri"/>
            </a:endParaRPr>
          </a:p>
        </p:txBody>
      </p:sp>
    </p:spTree>
    <p:extLst>
      <p:ext uri="{BB962C8B-B14F-4D97-AF65-F5344CB8AC3E}">
        <p14:creationId xmlns:p14="http://schemas.microsoft.com/office/powerpoint/2010/main" val="1492319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9144000" cy="980727"/>
          </a:xfrm>
          <a:solidFill>
            <a:schemeClr val="bg1">
              <a:lumMod val="95000"/>
            </a:schemeClr>
          </a:solidFill>
        </p:spPr>
        <p:txBody>
          <a:bodyPr>
            <a:normAutofit fontScale="90000"/>
          </a:bodyPr>
          <a:lstStyle/>
          <a:p>
            <a:r>
              <a:rPr lang="el-GR" sz="3600" b="1" dirty="0">
                <a:solidFill>
                  <a:srgbClr val="002060"/>
                </a:solidFill>
              </a:rPr>
              <a:t>Η αρχή της Οικονομικής Αυτοτέλειας</a:t>
            </a:r>
            <a:br>
              <a:rPr lang="el-GR" b="1" dirty="0">
                <a:solidFill>
                  <a:srgbClr val="002060"/>
                </a:solidFill>
              </a:rPr>
            </a:br>
            <a:r>
              <a:rPr lang="el-GR" sz="2400" dirty="0">
                <a:solidFill>
                  <a:srgbClr val="002060"/>
                </a:solidFill>
              </a:rPr>
              <a:t>(Σύνταγμα της Ελλάδος, Άρθρο 102)</a:t>
            </a:r>
          </a:p>
        </p:txBody>
      </p:sp>
      <p:sp>
        <p:nvSpPr>
          <p:cNvPr id="9" name="Ορθογώνιο 8"/>
          <p:cNvSpPr/>
          <p:nvPr/>
        </p:nvSpPr>
        <p:spPr>
          <a:xfrm>
            <a:off x="251520" y="1052736"/>
            <a:ext cx="8712968" cy="5256584"/>
          </a:xfrm>
          <a:prstGeom prst="rect">
            <a:avLst/>
          </a:prstGeom>
        </p:spPr>
        <p:txBody>
          <a:bodyPr/>
          <a:lstStyle/>
          <a:p>
            <a:pPr marL="342900" lvl="0" indent="-342900">
              <a:spcAft>
                <a:spcPts val="600"/>
              </a:spcAft>
              <a:buFont typeface="Wingdings" panose="05000000000000000000" pitchFamily="2" charset="2"/>
              <a:buChar char="Ø"/>
            </a:pPr>
            <a:r>
              <a:rPr lang="en-US" sz="2400" dirty="0"/>
              <a:t>H</a:t>
            </a:r>
            <a:r>
              <a:rPr lang="el-GR" sz="2400" dirty="0"/>
              <a:t> διοίκηση των τοπικών υποθέσεων ανήκει στους Οργανισμούς Τοπικής Αυτοδιοίκησης (ΟΤΑ) πρώτου και δεύτερου βαθμού</a:t>
            </a:r>
          </a:p>
          <a:p>
            <a:pPr marL="342900" lvl="0" indent="-342900" algn="just">
              <a:spcAft>
                <a:spcPts val="600"/>
              </a:spcAft>
              <a:buFont typeface="Wingdings" panose="05000000000000000000" pitchFamily="2" charset="2"/>
              <a:buChar char="Ø"/>
            </a:pPr>
            <a:r>
              <a:rPr lang="el-GR" sz="2400" dirty="0"/>
              <a:t>Το σύστημα της Τοπικής Αυτοδιοίκησης (ΤΑ) οργανώνεται με την ύπαρξη </a:t>
            </a:r>
            <a:r>
              <a:rPr lang="el-GR" sz="2400" b="1" dirty="0">
                <a:solidFill>
                  <a:srgbClr val="C00000"/>
                </a:solidFill>
              </a:rPr>
              <a:t>αυτοτελών νομικών προσώπων δημοσίου δικαίου</a:t>
            </a:r>
            <a:r>
              <a:rPr lang="el-GR" sz="2400" dirty="0"/>
              <a:t>, </a:t>
            </a:r>
          </a:p>
          <a:p>
            <a:pPr marL="800100" lvl="1" indent="-342900" algn="just">
              <a:spcAft>
                <a:spcPts val="600"/>
              </a:spcAft>
              <a:buFont typeface="Wingdings" panose="05000000000000000000" pitchFamily="2" charset="2"/>
              <a:buChar char="Ø"/>
            </a:pPr>
            <a:r>
              <a:rPr lang="el-GR" sz="2400" dirty="0"/>
              <a:t>τα οποία αναλαμβάνουν την αρμοδιότητα για </a:t>
            </a:r>
            <a:r>
              <a:rPr lang="el-GR" sz="2400" b="1" dirty="0">
                <a:solidFill>
                  <a:srgbClr val="C00000"/>
                </a:solidFill>
              </a:rPr>
              <a:t>τη διοίκηση των τοπικών υποθέσεων υπό αιρετά όργανα</a:t>
            </a:r>
            <a:r>
              <a:rPr lang="el-GR" sz="2400" dirty="0"/>
              <a:t>, </a:t>
            </a:r>
          </a:p>
          <a:p>
            <a:pPr marL="800100" lvl="1" indent="-342900" algn="just">
              <a:spcAft>
                <a:spcPts val="600"/>
              </a:spcAft>
              <a:buFont typeface="Wingdings" panose="05000000000000000000" pitchFamily="2" charset="2"/>
              <a:buChar char="Ø"/>
            </a:pPr>
            <a:r>
              <a:rPr lang="el-GR" sz="2400" dirty="0"/>
              <a:t>υπό καθεστώς </a:t>
            </a:r>
            <a:r>
              <a:rPr lang="el-GR" sz="2400" b="1" dirty="0">
                <a:solidFill>
                  <a:srgbClr val="C00000"/>
                </a:solidFill>
              </a:rPr>
              <a:t>διοικητικής και οικονομικής αυτοτέλειας </a:t>
            </a:r>
            <a:r>
              <a:rPr lang="el-GR" sz="2400" dirty="0"/>
              <a:t>και</a:t>
            </a:r>
          </a:p>
          <a:p>
            <a:pPr marL="800100" lvl="1" indent="-342900" algn="just">
              <a:spcAft>
                <a:spcPts val="600"/>
              </a:spcAft>
              <a:buFont typeface="Wingdings" panose="05000000000000000000" pitchFamily="2" charset="2"/>
              <a:buChar char="Ø"/>
            </a:pPr>
            <a:r>
              <a:rPr lang="el-GR" sz="2400" dirty="0"/>
              <a:t>υπό την </a:t>
            </a:r>
            <a:r>
              <a:rPr lang="el-GR" sz="2400" b="1" dirty="0">
                <a:solidFill>
                  <a:srgbClr val="C00000"/>
                </a:solidFill>
              </a:rPr>
              <a:t>εποπτεία του Κράτους</a:t>
            </a:r>
            <a:r>
              <a:rPr lang="el-GR" sz="2400" dirty="0"/>
              <a:t>, που συνίσταται </a:t>
            </a:r>
            <a:r>
              <a:rPr lang="el-GR" sz="2400" b="1" dirty="0">
                <a:solidFill>
                  <a:srgbClr val="C00000"/>
                </a:solidFill>
              </a:rPr>
              <a:t>αποκλειστικά σε έλεγχο νομιμότητας</a:t>
            </a:r>
            <a:r>
              <a:rPr lang="el-GR" sz="2400" dirty="0"/>
              <a:t>, κατά τα ειδικότερα οριζόμενα σε εκτελεστικό του Συντάγματος νόμο και που δεν επιτρέπεται να εμποδίζει την πρωτοβουλία και την ελεύθερη δράση τους.</a:t>
            </a:r>
          </a:p>
          <a:p>
            <a:pPr lvl="0" rtl="0"/>
            <a:endParaRPr lang="el-GR" sz="2400" dirty="0"/>
          </a:p>
        </p:txBody>
      </p:sp>
    </p:spTree>
    <p:extLst>
      <p:ext uri="{BB962C8B-B14F-4D97-AF65-F5344CB8AC3E}">
        <p14:creationId xmlns:p14="http://schemas.microsoft.com/office/powerpoint/2010/main" val="1952700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9144000" cy="980727"/>
          </a:xfrm>
          <a:solidFill>
            <a:schemeClr val="bg1">
              <a:lumMod val="95000"/>
            </a:schemeClr>
          </a:solidFill>
        </p:spPr>
        <p:txBody>
          <a:bodyPr>
            <a:normAutofit fontScale="90000"/>
          </a:bodyPr>
          <a:lstStyle/>
          <a:p>
            <a:r>
              <a:rPr lang="el-GR" sz="3600" b="1" dirty="0">
                <a:solidFill>
                  <a:srgbClr val="002060"/>
                </a:solidFill>
              </a:rPr>
              <a:t>Η αρχή της Οικονομικής Αυτοτέλειας (2)</a:t>
            </a:r>
            <a:br>
              <a:rPr lang="el-GR" b="1" dirty="0">
                <a:solidFill>
                  <a:srgbClr val="002060"/>
                </a:solidFill>
              </a:rPr>
            </a:br>
            <a:r>
              <a:rPr lang="el-GR" sz="2400" dirty="0">
                <a:solidFill>
                  <a:srgbClr val="002060"/>
                </a:solidFill>
              </a:rPr>
              <a:t>(Σύνταγμα της Ελλάδος, Άρθρο 102)</a:t>
            </a:r>
          </a:p>
        </p:txBody>
      </p:sp>
      <p:sp>
        <p:nvSpPr>
          <p:cNvPr id="9" name="Ορθογώνιο 8"/>
          <p:cNvSpPr/>
          <p:nvPr/>
        </p:nvSpPr>
        <p:spPr>
          <a:xfrm>
            <a:off x="251520" y="1052736"/>
            <a:ext cx="8712968" cy="5256584"/>
          </a:xfrm>
          <a:prstGeom prst="rect">
            <a:avLst/>
          </a:prstGeom>
        </p:spPr>
        <p:txBody>
          <a:bodyPr/>
          <a:lstStyle/>
          <a:p>
            <a:pPr marL="342900" lvl="0" indent="-342900" algn="just">
              <a:spcAft>
                <a:spcPts val="600"/>
              </a:spcAft>
              <a:buFont typeface="Wingdings" panose="05000000000000000000" pitchFamily="2" charset="2"/>
              <a:buChar char="Ø"/>
            </a:pPr>
            <a:r>
              <a:rPr lang="el-GR" sz="2400" dirty="0"/>
              <a:t>Η οικονομική αυτοτέλεια των ΟΤΑ τελεί </a:t>
            </a:r>
            <a:r>
              <a:rPr lang="el-GR" sz="2400" b="1" dirty="0">
                <a:solidFill>
                  <a:srgbClr val="C00000"/>
                </a:solidFill>
              </a:rPr>
              <a:t>υπό την εγγύηση του Κράτους.</a:t>
            </a:r>
            <a:r>
              <a:rPr lang="el-GR" sz="2400" dirty="0"/>
              <a:t> Σύμφωνα με το Σύνταγμα, το Κράτος εξασφαλίζει ή μεταφέρει τους πόρους που απαιτούνται για την αποτελεσματική άσκηση των αρμοδιοτήτων που έχουν ανατεθεί στην ΤΑ. </a:t>
            </a:r>
          </a:p>
          <a:p>
            <a:pPr marL="342900" lvl="0" indent="-342900" algn="just">
              <a:spcAft>
                <a:spcPts val="600"/>
              </a:spcAft>
              <a:buFont typeface="Wingdings" panose="05000000000000000000" pitchFamily="2" charset="2"/>
              <a:buChar char="Ø"/>
            </a:pPr>
            <a:r>
              <a:rPr lang="el-GR" sz="2400" dirty="0"/>
              <a:t>Οι πόροι δεν αφορούν μόνο σε επιχορηγήσεις, αφορούν και στη μεταφορά του δικαιώματος / υποχρέωσης είσπραξης φόρων και τελών σε τοπικό επίπεδο (δημοσιονομική αποκέντρωση).</a:t>
            </a:r>
          </a:p>
          <a:p>
            <a:pPr marL="342900" lvl="0" indent="-342900" algn="just">
              <a:spcAft>
                <a:spcPts val="600"/>
              </a:spcAft>
              <a:buFont typeface="Wingdings" panose="05000000000000000000" pitchFamily="2" charset="2"/>
              <a:buChar char="Ø"/>
            </a:pPr>
            <a:r>
              <a:rPr lang="el-GR" sz="2400" dirty="0"/>
              <a:t>Η διοικητική και οικονομική αυτοτέλεια δεν σημαίνει και </a:t>
            </a:r>
            <a:r>
              <a:rPr lang="el-GR" sz="2400" b="1" strike="sngStrike" dirty="0">
                <a:solidFill>
                  <a:srgbClr val="C00000"/>
                </a:solidFill>
              </a:rPr>
              <a:t>αυτονομία</a:t>
            </a:r>
            <a:r>
              <a:rPr lang="el-GR" sz="2400" dirty="0"/>
              <a:t> … Η ΤΑ ως ένας από τους </a:t>
            </a:r>
            <a:r>
              <a:rPr lang="el-GR" sz="2400" dirty="0" err="1"/>
              <a:t>υποτομείς</a:t>
            </a:r>
            <a:r>
              <a:rPr lang="el-GR" sz="2400" dirty="0"/>
              <a:t> της Γενικής Κυβέρνησης οφείλει να συμμορφώνεται με όλους τους κανόνες που απορρέουν από το ισχύον δημοσιονομικό πλαίσιο και να τηρεί τις αρχές της χρηστής οικονομικής διαχείρισης και διοίκησης</a:t>
            </a:r>
          </a:p>
          <a:p>
            <a:pPr lvl="0" rtl="0"/>
            <a:endParaRPr lang="el-GR" sz="2400" dirty="0"/>
          </a:p>
        </p:txBody>
      </p:sp>
    </p:spTree>
    <p:extLst>
      <p:ext uri="{BB962C8B-B14F-4D97-AF65-F5344CB8AC3E}">
        <p14:creationId xmlns:p14="http://schemas.microsoft.com/office/powerpoint/2010/main" val="4244711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620687"/>
          </a:xfrm>
          <a:solidFill>
            <a:schemeClr val="bg1">
              <a:lumMod val="95000"/>
            </a:schemeClr>
          </a:solidFill>
        </p:spPr>
        <p:txBody>
          <a:bodyPr>
            <a:noAutofit/>
          </a:bodyPr>
          <a:lstStyle/>
          <a:p>
            <a:r>
              <a:rPr lang="el-GR" sz="3600" b="1" dirty="0">
                <a:solidFill>
                  <a:srgbClr val="002060"/>
                </a:solidFill>
              </a:rPr>
              <a:t>Βασική νομοθεσία</a:t>
            </a:r>
            <a:r>
              <a:rPr lang="en-US" sz="3600" b="1" dirty="0">
                <a:solidFill>
                  <a:srgbClr val="002060"/>
                </a:solidFill>
              </a:rPr>
              <a:t> </a:t>
            </a:r>
            <a:r>
              <a:rPr lang="el-GR" sz="3600" b="1" dirty="0">
                <a:solidFill>
                  <a:srgbClr val="002060"/>
                </a:solidFill>
              </a:rPr>
              <a:t> (1)</a:t>
            </a:r>
          </a:p>
        </p:txBody>
      </p:sp>
      <p:sp>
        <p:nvSpPr>
          <p:cNvPr id="3" name="Υπότιτλος 2"/>
          <p:cNvSpPr>
            <a:spLocks noGrp="1"/>
          </p:cNvSpPr>
          <p:nvPr>
            <p:ph type="subTitle" idx="1"/>
          </p:nvPr>
        </p:nvSpPr>
        <p:spPr>
          <a:xfrm>
            <a:off x="251520" y="836712"/>
            <a:ext cx="8496944" cy="5544616"/>
          </a:xfrm>
        </p:spPr>
        <p:txBody>
          <a:bodyPr>
            <a:normAutofit/>
          </a:bodyPr>
          <a:lstStyle/>
          <a:p>
            <a:pPr marL="457200" indent="-457200" algn="just">
              <a:buFont typeface="Wingdings" panose="05000000000000000000" pitchFamily="2" charset="2"/>
              <a:buChar char="Ø"/>
            </a:pPr>
            <a:r>
              <a:rPr lang="el-GR" sz="2400" b="1" dirty="0">
                <a:solidFill>
                  <a:schemeClr val="tx1"/>
                </a:solidFill>
              </a:rPr>
              <a:t>Κώδικας Δήμων και Κοινοτήτων </a:t>
            </a:r>
            <a:r>
              <a:rPr lang="el-GR" sz="2400" dirty="0">
                <a:solidFill>
                  <a:schemeClr val="tx1"/>
                </a:solidFill>
              </a:rPr>
              <a:t>(Ν. 3463/2006 ).</a:t>
            </a:r>
          </a:p>
          <a:p>
            <a:pPr marL="457200" indent="-457200" algn="just">
              <a:buFont typeface="Wingdings" panose="05000000000000000000" pitchFamily="2" charset="2"/>
              <a:buChar char="Ø"/>
            </a:pPr>
            <a:r>
              <a:rPr lang="el-GR" sz="2400" b="1" dirty="0">
                <a:solidFill>
                  <a:schemeClr val="tx1"/>
                </a:solidFill>
              </a:rPr>
              <a:t>Νέα Αρχιτεκτονική της Αυτοδιοίκησης και της Αποκεντρωμένης Διοίκησης − Πρόγραμμα Καλλικράτης </a:t>
            </a:r>
            <a:r>
              <a:rPr lang="el-GR" sz="2400" dirty="0">
                <a:solidFill>
                  <a:schemeClr val="tx1"/>
                </a:solidFill>
              </a:rPr>
              <a:t>(Ν.3852/2010).</a:t>
            </a:r>
          </a:p>
          <a:p>
            <a:pPr marL="457200" indent="-457200" algn="just">
              <a:buFont typeface="Wingdings" panose="05000000000000000000" pitchFamily="2" charset="2"/>
              <a:buChar char="Ø"/>
            </a:pPr>
            <a:r>
              <a:rPr lang="el-GR" sz="2400" b="1" dirty="0">
                <a:solidFill>
                  <a:schemeClr val="tx1"/>
                </a:solidFill>
              </a:rPr>
              <a:t>Συνταξιοδοτικές ρυθμίσεις, τροποποιήσεις του ν. 4093/2012, κύρωση Πράξεων Νομοθετικού Περιεχομένου                                  </a:t>
            </a:r>
            <a:r>
              <a:rPr lang="el-GR" sz="2400" b="1" dirty="0">
                <a:solidFill>
                  <a:srgbClr val="C00000"/>
                </a:solidFill>
              </a:rPr>
              <a:t>-&gt;</a:t>
            </a:r>
            <a:r>
              <a:rPr lang="el-GR" sz="2400" b="1" dirty="0">
                <a:solidFill>
                  <a:schemeClr val="tx1"/>
                </a:solidFill>
              </a:rPr>
              <a:t> </a:t>
            </a:r>
            <a:r>
              <a:rPr lang="el-GR" sz="2400" b="1" dirty="0">
                <a:solidFill>
                  <a:srgbClr val="C00000"/>
                </a:solidFill>
              </a:rPr>
              <a:t>Παρατηρητήριο Οικονομικής Αυτοτέλειας ΟΤΑ</a:t>
            </a:r>
            <a:r>
              <a:rPr lang="el-GR" sz="2400" b="1" dirty="0">
                <a:solidFill>
                  <a:schemeClr val="tx1"/>
                </a:solidFill>
              </a:rPr>
              <a:t>  </a:t>
            </a:r>
            <a:r>
              <a:rPr lang="el-GR" sz="2400" dirty="0">
                <a:solidFill>
                  <a:schemeClr val="tx1"/>
                </a:solidFill>
              </a:rPr>
              <a:t>(Ν.4111/2013</a:t>
            </a:r>
            <a:r>
              <a:rPr lang="en-US" sz="2400" dirty="0">
                <a:solidFill>
                  <a:schemeClr val="tx1"/>
                </a:solidFill>
              </a:rPr>
              <a:t> – </a:t>
            </a:r>
            <a:r>
              <a:rPr lang="el-GR" sz="2400" dirty="0">
                <a:solidFill>
                  <a:schemeClr val="tx1"/>
                </a:solidFill>
              </a:rPr>
              <a:t>άρθρα 4 – 4ε).</a:t>
            </a:r>
          </a:p>
          <a:p>
            <a:pPr marL="457200" indent="-457200" algn="just">
              <a:buFont typeface="Wingdings" panose="05000000000000000000" pitchFamily="2" charset="2"/>
              <a:buChar char="Ø"/>
            </a:pPr>
            <a:r>
              <a:rPr lang="el-GR" sz="2400" b="1" dirty="0">
                <a:solidFill>
                  <a:schemeClr val="tx1"/>
                </a:solidFill>
              </a:rPr>
              <a:t>Φορολογία εισοδήματος, επείγοντα μέτρα εφαρμογής του ν. 4046/2012, του ν. 4093/2012 και του ν. 4127/2013 και άλλες διατάξεις» </a:t>
            </a:r>
            <a:r>
              <a:rPr lang="el-GR" sz="2400" b="1" dirty="0">
                <a:solidFill>
                  <a:srgbClr val="C00000"/>
                </a:solidFill>
              </a:rPr>
              <a:t>-&gt; Κατάρτιση προϋπολογισμών Δήμων και Περιφερειών </a:t>
            </a:r>
            <a:r>
              <a:rPr lang="el-GR" sz="2400" dirty="0">
                <a:solidFill>
                  <a:schemeClr val="tx1"/>
                </a:solidFill>
              </a:rPr>
              <a:t>(Άρθρα 77 και 78 του Ν. 4172/2013).</a:t>
            </a:r>
          </a:p>
          <a:p>
            <a:pPr marL="457200" indent="-457200" algn="just">
              <a:buFont typeface="Wingdings" panose="05000000000000000000" pitchFamily="2" charset="2"/>
              <a:buChar char="Ø"/>
            </a:pPr>
            <a:endParaRPr lang="el-GR" sz="2800" dirty="0">
              <a:solidFill>
                <a:schemeClr val="tx1"/>
              </a:solidFill>
            </a:endParaRPr>
          </a:p>
          <a:p>
            <a:pPr marL="457200" indent="-457200" algn="just">
              <a:buFont typeface="Wingdings" panose="05000000000000000000" pitchFamily="2" charset="2"/>
              <a:buChar char="Ø"/>
            </a:pPr>
            <a:endParaRPr lang="en-US" sz="2800" dirty="0">
              <a:solidFill>
                <a:schemeClr val="tx1"/>
              </a:solidFill>
            </a:endParaRPr>
          </a:p>
          <a:p>
            <a:pPr marL="457200" indent="-457200" algn="l">
              <a:buFont typeface="Wingdings" panose="05000000000000000000" pitchFamily="2" charset="2"/>
              <a:buChar char="Ø"/>
            </a:pPr>
            <a:endParaRPr lang="en-US" sz="2800" dirty="0">
              <a:solidFill>
                <a:srgbClr val="FF0000"/>
              </a:solidFill>
            </a:endParaRPr>
          </a:p>
          <a:p>
            <a:pPr marL="457200" indent="-457200" algn="l">
              <a:buFont typeface="Wingdings" panose="05000000000000000000" pitchFamily="2" charset="2"/>
              <a:buChar char="Ø"/>
            </a:pPr>
            <a:endParaRPr lang="el-GR" sz="2800" b="1" dirty="0">
              <a:solidFill>
                <a:srgbClr val="00B050"/>
              </a:solidFill>
            </a:endParaRPr>
          </a:p>
        </p:txBody>
      </p:sp>
    </p:spTree>
    <p:extLst>
      <p:ext uri="{BB962C8B-B14F-4D97-AF65-F5344CB8AC3E}">
        <p14:creationId xmlns:p14="http://schemas.microsoft.com/office/powerpoint/2010/main" val="268266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476671"/>
          </a:xfrm>
          <a:solidFill>
            <a:schemeClr val="bg1">
              <a:lumMod val="95000"/>
            </a:schemeClr>
          </a:solidFill>
        </p:spPr>
        <p:txBody>
          <a:bodyPr>
            <a:normAutofit fontScale="90000"/>
          </a:bodyPr>
          <a:lstStyle/>
          <a:p>
            <a:r>
              <a:rPr lang="el-GR" sz="3600" b="1" dirty="0">
                <a:solidFill>
                  <a:srgbClr val="002060"/>
                </a:solidFill>
              </a:rPr>
              <a:t>Βασική νομοθεσία</a:t>
            </a:r>
            <a:r>
              <a:rPr lang="en-US" sz="3600" b="1" dirty="0">
                <a:solidFill>
                  <a:srgbClr val="002060"/>
                </a:solidFill>
              </a:rPr>
              <a:t> </a:t>
            </a:r>
            <a:r>
              <a:rPr lang="el-GR" sz="3600" b="1" dirty="0">
                <a:solidFill>
                  <a:srgbClr val="002060"/>
                </a:solidFill>
              </a:rPr>
              <a:t> (2)</a:t>
            </a:r>
          </a:p>
        </p:txBody>
      </p:sp>
      <p:sp>
        <p:nvSpPr>
          <p:cNvPr id="3" name="Υπότιτλος 2"/>
          <p:cNvSpPr>
            <a:spLocks noGrp="1"/>
          </p:cNvSpPr>
          <p:nvPr>
            <p:ph type="subTitle" idx="1"/>
          </p:nvPr>
        </p:nvSpPr>
        <p:spPr>
          <a:xfrm>
            <a:off x="251520" y="836712"/>
            <a:ext cx="8568952" cy="5688632"/>
          </a:xfrm>
        </p:spPr>
        <p:txBody>
          <a:bodyPr>
            <a:normAutofit/>
          </a:bodyPr>
          <a:lstStyle/>
          <a:p>
            <a:pPr marL="457200" indent="-457200" algn="just">
              <a:buFont typeface="Wingdings" panose="05000000000000000000" pitchFamily="2" charset="2"/>
              <a:buChar char="Ø"/>
            </a:pPr>
            <a:r>
              <a:rPr lang="el-GR" sz="2400" b="1" dirty="0">
                <a:solidFill>
                  <a:schemeClr val="tx1"/>
                </a:solidFill>
              </a:rPr>
              <a:t>Αρχές δημοσιονομικής διαχείρισης και εποπτείας (ενσωμάτωση της Οδηγίας 2011/85/ΕΕ) - δημόσιο λογιστικό και άλλες διατάξεις </a:t>
            </a:r>
            <a:r>
              <a:rPr lang="el-GR" sz="2400" dirty="0">
                <a:solidFill>
                  <a:schemeClr val="tx1"/>
                </a:solidFill>
              </a:rPr>
              <a:t>(Ν.4270/2014).</a:t>
            </a:r>
          </a:p>
          <a:p>
            <a:pPr marL="457200" indent="-457200" algn="just">
              <a:buFont typeface="Wingdings" panose="05000000000000000000" pitchFamily="2" charset="2"/>
              <a:buChar char="Ø"/>
            </a:pPr>
            <a:r>
              <a:rPr lang="el-GR" sz="2400" b="1" dirty="0">
                <a:solidFill>
                  <a:schemeClr val="tx1"/>
                </a:solidFill>
              </a:rPr>
              <a:t>Ετήσιες ΚΥΑ οδηγιών κατάρτισης προϋπολογισμού.</a:t>
            </a:r>
          </a:p>
          <a:p>
            <a:pPr marL="914400" lvl="1" indent="-457200" algn="just">
              <a:buFont typeface="Wingdings" panose="05000000000000000000" pitchFamily="2" charset="2"/>
              <a:buChar char="Ø"/>
            </a:pPr>
            <a:r>
              <a:rPr lang="el-GR" sz="2400" dirty="0">
                <a:solidFill>
                  <a:schemeClr val="tx1"/>
                </a:solidFill>
              </a:rPr>
              <a:t>Οδηγίες προς Δήμους και ΝΠΔΔ αυτών</a:t>
            </a:r>
          </a:p>
          <a:p>
            <a:pPr marL="914400" lvl="1" indent="-457200" algn="just">
              <a:buFont typeface="Wingdings" panose="05000000000000000000" pitchFamily="2" charset="2"/>
              <a:buChar char="Ø"/>
            </a:pPr>
            <a:r>
              <a:rPr lang="el-GR" sz="2400" dirty="0">
                <a:solidFill>
                  <a:schemeClr val="tx1"/>
                </a:solidFill>
              </a:rPr>
              <a:t>Οδηγίες προς Περιφέρειες και ΝΠΔΔ αυτών.</a:t>
            </a:r>
          </a:p>
          <a:p>
            <a:pPr marL="457200" indent="-457200" algn="just">
              <a:buFont typeface="Wingdings" panose="05000000000000000000" pitchFamily="2" charset="2"/>
              <a:buChar char="Ø"/>
            </a:pPr>
            <a:r>
              <a:rPr lang="el-GR" sz="2400" b="1" dirty="0">
                <a:solidFill>
                  <a:schemeClr val="tx1"/>
                </a:solidFill>
              </a:rPr>
              <a:t>Περί ορισμού του περιεχομένου και του χρόνου ενάρξεως της εφαρμογής του Κλαδικού Λογιστικού Σχεδίου Δήμων και Κοινοτήτων </a:t>
            </a:r>
            <a:r>
              <a:rPr lang="el-GR" sz="2400" dirty="0">
                <a:solidFill>
                  <a:schemeClr val="tx1"/>
                </a:solidFill>
              </a:rPr>
              <a:t>(ΠΔ 315/1999)</a:t>
            </a:r>
          </a:p>
          <a:p>
            <a:pPr marL="457200" indent="-457200" algn="just">
              <a:buFont typeface="Wingdings" panose="05000000000000000000" pitchFamily="2" charset="2"/>
              <a:buChar char="Ø"/>
            </a:pPr>
            <a:r>
              <a:rPr lang="el-GR" sz="2400" b="1" dirty="0">
                <a:solidFill>
                  <a:schemeClr val="tx1"/>
                </a:solidFill>
              </a:rPr>
              <a:t>Κώδικας Εισπράξεως Δημοσίων Εσόδων </a:t>
            </a:r>
            <a:r>
              <a:rPr lang="el-GR" sz="2400" dirty="0">
                <a:solidFill>
                  <a:schemeClr val="tx1"/>
                </a:solidFill>
              </a:rPr>
              <a:t>(ΝΔ 356/1974)</a:t>
            </a:r>
          </a:p>
          <a:p>
            <a:pPr marL="457200" indent="-457200" algn="just">
              <a:buFont typeface="Wingdings" panose="05000000000000000000" pitchFamily="2" charset="2"/>
              <a:buChar char="Ø"/>
            </a:pPr>
            <a:endParaRPr lang="en-US" sz="2800" dirty="0">
              <a:solidFill>
                <a:schemeClr val="tx1"/>
              </a:solidFill>
            </a:endParaRPr>
          </a:p>
          <a:p>
            <a:pPr marL="457200" indent="-457200" algn="l">
              <a:buFont typeface="Wingdings" panose="05000000000000000000" pitchFamily="2" charset="2"/>
              <a:buChar char="Ø"/>
            </a:pPr>
            <a:endParaRPr lang="en-US" sz="2800" dirty="0">
              <a:solidFill>
                <a:srgbClr val="FF0000"/>
              </a:solidFill>
            </a:endParaRPr>
          </a:p>
          <a:p>
            <a:pPr marL="457200" indent="-457200" algn="l">
              <a:buFont typeface="Wingdings" panose="05000000000000000000" pitchFamily="2" charset="2"/>
              <a:buChar char="Ø"/>
            </a:pPr>
            <a:endParaRPr lang="el-GR" sz="2800" b="1" dirty="0">
              <a:solidFill>
                <a:srgbClr val="00B050"/>
              </a:solidFill>
            </a:endParaRPr>
          </a:p>
        </p:txBody>
      </p:sp>
    </p:spTree>
    <p:extLst>
      <p:ext uri="{BB962C8B-B14F-4D97-AF65-F5344CB8AC3E}">
        <p14:creationId xmlns:p14="http://schemas.microsoft.com/office/powerpoint/2010/main" val="205354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
            <a:ext cx="9144000" cy="692695"/>
          </a:xfrm>
          <a:solidFill>
            <a:schemeClr val="bg1">
              <a:lumMod val="95000"/>
            </a:schemeClr>
          </a:solidFill>
        </p:spPr>
        <p:txBody>
          <a:bodyPr>
            <a:normAutofit/>
          </a:bodyPr>
          <a:lstStyle/>
          <a:p>
            <a:r>
              <a:rPr lang="el-GR" sz="3600" b="1" dirty="0">
                <a:solidFill>
                  <a:srgbClr val="002060"/>
                </a:solidFill>
              </a:rPr>
              <a:t>Βασική νομοθεσία</a:t>
            </a:r>
            <a:r>
              <a:rPr lang="en-US" sz="3600" b="1" dirty="0">
                <a:solidFill>
                  <a:srgbClr val="002060"/>
                </a:solidFill>
              </a:rPr>
              <a:t> </a:t>
            </a:r>
            <a:r>
              <a:rPr lang="el-GR" sz="3600" b="1" dirty="0">
                <a:solidFill>
                  <a:srgbClr val="002060"/>
                </a:solidFill>
              </a:rPr>
              <a:t> (3)</a:t>
            </a:r>
          </a:p>
        </p:txBody>
      </p:sp>
      <p:sp>
        <p:nvSpPr>
          <p:cNvPr id="3" name="Υπότιτλος 2"/>
          <p:cNvSpPr>
            <a:spLocks noGrp="1"/>
          </p:cNvSpPr>
          <p:nvPr>
            <p:ph type="subTitle" idx="1"/>
          </p:nvPr>
        </p:nvSpPr>
        <p:spPr>
          <a:xfrm>
            <a:off x="251520" y="836712"/>
            <a:ext cx="8568952" cy="5688632"/>
          </a:xfrm>
        </p:spPr>
        <p:txBody>
          <a:bodyPr>
            <a:normAutofit/>
          </a:bodyPr>
          <a:lstStyle/>
          <a:p>
            <a:pPr marL="457200" indent="-457200" algn="just">
              <a:buFont typeface="Wingdings" panose="05000000000000000000" pitchFamily="2" charset="2"/>
              <a:buChar char="Ø"/>
            </a:pPr>
            <a:r>
              <a:rPr lang="el-GR" sz="2400" b="1" dirty="0">
                <a:solidFill>
                  <a:schemeClr val="tx1"/>
                </a:solidFill>
              </a:rPr>
              <a:t>Βασιλικό Διάταγμα 17-5/15-6-59 (Α΄114), «Περί οικονομικής διοικήσεως και λογιστικού των Δήμων και Κοινοτήτων </a:t>
            </a:r>
            <a:r>
              <a:rPr lang="el-GR" sz="2400" dirty="0">
                <a:solidFill>
                  <a:schemeClr val="tx1"/>
                </a:solidFill>
              </a:rPr>
              <a:t>όπου περιέχονται διατάξεις σχετικές με τον προϋπολογισμό, τη βεβαίωση και είσπραξη εσόδων, τη διαχείριση των πιστώσεων, την πραγματοποίηση των δαπανών, της λειτουργίας της οικονομικής υπηρεσίας και εν γένει της οικονομικής διοίκησης των δήμων.</a:t>
            </a:r>
          </a:p>
          <a:p>
            <a:pPr marL="457200" indent="-457200" algn="just">
              <a:buFont typeface="Wingdings" panose="05000000000000000000" pitchFamily="2" charset="2"/>
              <a:buChar char="Ø"/>
            </a:pPr>
            <a:r>
              <a:rPr lang="el-GR" sz="2400" b="1" dirty="0">
                <a:solidFill>
                  <a:schemeClr val="tx1"/>
                </a:solidFill>
              </a:rPr>
              <a:t>Βασιλικό Διάταγμα της 24-9/20-10-1958 (Α’ 171), «Περί κωδικοποιήσεως εις </a:t>
            </a:r>
            <a:r>
              <a:rPr lang="el-GR" sz="2400" b="1" dirty="0" err="1">
                <a:solidFill>
                  <a:schemeClr val="tx1"/>
                </a:solidFill>
              </a:rPr>
              <a:t>ενιαίον</a:t>
            </a:r>
            <a:r>
              <a:rPr lang="el-GR" sz="2400" b="1" dirty="0">
                <a:solidFill>
                  <a:schemeClr val="tx1"/>
                </a:solidFill>
              </a:rPr>
              <a:t> </a:t>
            </a:r>
            <a:r>
              <a:rPr lang="el-GR" sz="2400" b="1" dirty="0" err="1">
                <a:solidFill>
                  <a:schemeClr val="tx1"/>
                </a:solidFill>
              </a:rPr>
              <a:t>κείμενον</a:t>
            </a:r>
            <a:r>
              <a:rPr lang="el-GR" sz="2400" b="1" dirty="0">
                <a:solidFill>
                  <a:schemeClr val="tx1"/>
                </a:solidFill>
              </a:rPr>
              <a:t> Νόμου των ισχυουσών διατάξεων περί των προσόδων των δήμων και κοινοτήτων»</a:t>
            </a:r>
          </a:p>
          <a:p>
            <a:pPr marL="457200" indent="-457200" algn="just">
              <a:buFont typeface="Wingdings" panose="05000000000000000000" pitchFamily="2" charset="2"/>
              <a:buChar char="Ø"/>
            </a:pPr>
            <a:endParaRPr lang="el-GR" sz="2400" dirty="0">
              <a:solidFill>
                <a:schemeClr val="tx1"/>
              </a:solidFill>
            </a:endParaRPr>
          </a:p>
          <a:p>
            <a:pPr marL="457200" indent="-457200" algn="just">
              <a:buFont typeface="Wingdings" panose="05000000000000000000" pitchFamily="2" charset="2"/>
              <a:buChar char="Ø"/>
            </a:pPr>
            <a:endParaRPr lang="en-US" sz="2800" dirty="0">
              <a:solidFill>
                <a:schemeClr val="tx1"/>
              </a:solidFill>
            </a:endParaRPr>
          </a:p>
          <a:p>
            <a:pPr marL="457200" indent="-457200" algn="l">
              <a:buFont typeface="Wingdings" panose="05000000000000000000" pitchFamily="2" charset="2"/>
              <a:buChar char="Ø"/>
            </a:pPr>
            <a:endParaRPr lang="en-US" sz="2800" dirty="0">
              <a:solidFill>
                <a:srgbClr val="FF0000"/>
              </a:solidFill>
            </a:endParaRPr>
          </a:p>
          <a:p>
            <a:pPr marL="457200" indent="-457200" algn="l">
              <a:buFont typeface="Wingdings" panose="05000000000000000000" pitchFamily="2" charset="2"/>
              <a:buChar char="Ø"/>
            </a:pPr>
            <a:endParaRPr lang="el-GR" sz="2800" b="1" dirty="0">
              <a:solidFill>
                <a:srgbClr val="00B050"/>
              </a:solidFill>
            </a:endParaRPr>
          </a:p>
        </p:txBody>
      </p:sp>
    </p:spTree>
    <p:extLst>
      <p:ext uri="{BB962C8B-B14F-4D97-AF65-F5344CB8AC3E}">
        <p14:creationId xmlns:p14="http://schemas.microsoft.com/office/powerpoint/2010/main" val="295831317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2596</TotalTime>
  <Words>3607</Words>
  <Application>Microsoft Office PowerPoint</Application>
  <PresentationFormat>Προβολή στην οθόνη (4:3)</PresentationFormat>
  <Paragraphs>321</Paragraphs>
  <Slides>41</Slides>
  <Notes>40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41</vt:i4>
      </vt:variant>
    </vt:vector>
  </HeadingPairs>
  <TitlesOfParts>
    <vt:vector size="46" baseType="lpstr">
      <vt:lpstr>Arial</vt:lpstr>
      <vt:lpstr>Calibri</vt:lpstr>
      <vt:lpstr>Courier New</vt:lpstr>
      <vt:lpstr>Wingdings</vt:lpstr>
      <vt:lpstr>Θέμα του Office</vt:lpstr>
      <vt:lpstr>ΟΙΚΟΝΟΜΙΚΗ ΔΙΑΚΥΒΕΡΝΗΣΗ ΤΗΣ ΑΥΤΟΔΙΟΙΚΗΣΗΣ </vt:lpstr>
      <vt:lpstr>Περιεχόμενα Ενότητας</vt:lpstr>
      <vt:lpstr>Η Ελληνική Τοπική Αυτοδιοίκηση σε Αριθμούς</vt:lpstr>
      <vt:lpstr>Τι προβλέπει το Σύνταγμα για τους ΟΤΑ</vt:lpstr>
      <vt:lpstr>Η αρχή της Οικονομικής Αυτοτέλειας (Σύνταγμα της Ελλάδος, Άρθρο 102)</vt:lpstr>
      <vt:lpstr>Η αρχή της Οικονομικής Αυτοτέλειας (2) (Σύνταγμα της Ελλάδος, Άρθρο 102)</vt:lpstr>
      <vt:lpstr>Βασική νομοθεσία  (1)</vt:lpstr>
      <vt:lpstr>Βασική νομοθεσία  (2)</vt:lpstr>
      <vt:lpstr>Βασική νομοθεσία  (3)</vt:lpstr>
      <vt:lpstr>Βασική νομοθεσία  (4) - Περιφέρειες</vt:lpstr>
      <vt:lpstr>Όργανα Οικονομικής Λειτουργίας Δήμων</vt:lpstr>
      <vt:lpstr>Δημοτικό Συμβούλιο (Ν. 3852/2010, άρθρο 65)</vt:lpstr>
      <vt:lpstr>Δήμαρχος (Ν. 3852/2010, άρθρο 58)</vt:lpstr>
      <vt:lpstr>Εκτελεστική Επιτροπή (Ν. 3852/2010, άρθρο 63)</vt:lpstr>
      <vt:lpstr>Οικονομική Επιτροπή (1) (Ν. 3852/2010, άρθρα 72 και 74)</vt:lpstr>
      <vt:lpstr>Οικονομική Επιτροπή (2) (Ν. 3852/2010, άρθρα 72 και 74)</vt:lpstr>
      <vt:lpstr>Οικονομική Επιτροπή (3) (Ν. 3852/2010, άρθρα 72 και 74)</vt:lpstr>
      <vt:lpstr>Οικονομική Επιτροπή (4) (Ν. 3852/2010, άρθρα 72 και 74)</vt:lpstr>
      <vt:lpstr>Οικονομική Επιτροπή (5) (Ν. 3852/2010, άρθρα 72 και 74)</vt:lpstr>
      <vt:lpstr>Οικονομική Επιτροπή (6) (Ν. 3852/2010, άρθρα 72 και 74)</vt:lpstr>
      <vt:lpstr>Όργανα Περιφερειών</vt:lpstr>
      <vt:lpstr>Προϊστάμενος Οικονομικών Υπηρεσιών (1) (Ν. 4270/2014, άρθρα 25 και 69Γ)</vt:lpstr>
      <vt:lpstr>Παρουσίαση του PowerPoint</vt:lpstr>
      <vt:lpstr>Προϊστάμενος Οικονομικών Υπηρεσιών (3) (Ν. 4270/2014, άρθρα 25 και 69Γ)</vt:lpstr>
      <vt:lpstr>Προϊστάμενος Οικονομικών Υπηρεσιών (4) (Ν. 4270/2014, άρθρα 25 και 69Γ)</vt:lpstr>
      <vt:lpstr>Προϊστάμενος Οικονομικών Υπηρεσιών (5) (Ν. 4270/2014, άρθρα 25 και 69Γ)</vt:lpstr>
      <vt:lpstr>Προϊστάμενος Οικονομικών Υπηρεσιών (6) (Ν. 4270/2014, άρθρα 25 και 69Γ)</vt:lpstr>
      <vt:lpstr>Προϊστάμενος Οικονομικών Υπηρεσιών (7) (Ν. 4270/2014, άρθρα 25 και 69Γ)</vt:lpstr>
      <vt:lpstr>ΕΠΟΠΤΕΙΑ ΚΑΙ ΕΛΕΓΧΟΣ </vt:lpstr>
      <vt:lpstr>Μορφές και όργανα</vt:lpstr>
      <vt:lpstr>Αυτοτελείς Υπηρεσίες Εποπτείας ΟΤΑ (1)</vt:lpstr>
      <vt:lpstr>Αυτοτελείς Υπηρεσίες Εποπτείας ΟΤΑ (2)</vt:lpstr>
      <vt:lpstr>Παρατηρητήριο Οικονομικής Αυτοτέλειας των ΟΤΑ (άρθρο 4 του ν. 4113/2011)</vt:lpstr>
      <vt:lpstr>Υπουργείο Εσωτερικών / ΓΔΟΤΑΑΠ</vt:lpstr>
      <vt:lpstr>Υπουργείο Οικονομικών / ΓΛΚ</vt:lpstr>
      <vt:lpstr>Ελεγκτικό Συνέδριο</vt:lpstr>
      <vt:lpstr>Ελεγκτικό Συνέδριο (2)</vt:lpstr>
      <vt:lpstr>Ελεγκτικό Συνέδριο (3)</vt:lpstr>
      <vt:lpstr>Ελεγκτικό Συνέδριο (4)</vt:lpstr>
      <vt:lpstr>Ελεγκτικό Συνέδριο (5)</vt:lpstr>
      <vt:lpstr>Εσωτερικοί Έλεγχοι</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F1 a database that</dc:title>
  <dc:creator>User</dc:creator>
  <cp:lastModifiedBy>KOSTAS TRYPOSKOUFIS</cp:lastModifiedBy>
  <cp:revision>185</cp:revision>
  <dcterms:created xsi:type="dcterms:W3CDTF">2018-03-04T18:24:57Z</dcterms:created>
  <dcterms:modified xsi:type="dcterms:W3CDTF">2021-05-10T07:32:53Z</dcterms:modified>
</cp:coreProperties>
</file>