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13"/>
  </p:notesMasterIdLst>
  <p:sldIdLst>
    <p:sldId id="348" r:id="rId2"/>
    <p:sldId id="350" r:id="rId3"/>
    <p:sldId id="351" r:id="rId4"/>
    <p:sldId id="441" r:id="rId5"/>
    <p:sldId id="509" r:id="rId6"/>
    <p:sldId id="508" r:id="rId7"/>
    <p:sldId id="442" r:id="rId8"/>
    <p:sldId id="443" r:id="rId9"/>
    <p:sldId id="444" r:id="rId10"/>
    <p:sldId id="445" r:id="rId11"/>
    <p:sldId id="447" r:id="rId12"/>
    <p:sldId id="448" r:id="rId13"/>
    <p:sldId id="449" r:id="rId14"/>
    <p:sldId id="459" r:id="rId15"/>
    <p:sldId id="450" r:id="rId16"/>
    <p:sldId id="451" r:id="rId17"/>
    <p:sldId id="452" r:id="rId18"/>
    <p:sldId id="462" r:id="rId19"/>
    <p:sldId id="460" r:id="rId20"/>
    <p:sldId id="612" r:id="rId21"/>
    <p:sldId id="446" r:id="rId22"/>
    <p:sldId id="453" r:id="rId23"/>
    <p:sldId id="454" r:id="rId24"/>
    <p:sldId id="517" r:id="rId25"/>
    <p:sldId id="510" r:id="rId26"/>
    <p:sldId id="511" r:id="rId27"/>
    <p:sldId id="608" r:id="rId28"/>
    <p:sldId id="609" r:id="rId29"/>
    <p:sldId id="610" r:id="rId30"/>
    <p:sldId id="516" r:id="rId31"/>
    <p:sldId id="513" r:id="rId32"/>
    <p:sldId id="611" r:id="rId33"/>
    <p:sldId id="514" r:id="rId34"/>
    <p:sldId id="512" r:id="rId35"/>
    <p:sldId id="518" r:id="rId36"/>
    <p:sldId id="519" r:id="rId37"/>
    <p:sldId id="520" r:id="rId38"/>
    <p:sldId id="521" r:id="rId39"/>
    <p:sldId id="522" r:id="rId40"/>
    <p:sldId id="523" r:id="rId41"/>
    <p:sldId id="524" r:id="rId42"/>
    <p:sldId id="527" r:id="rId43"/>
    <p:sldId id="528" r:id="rId44"/>
    <p:sldId id="525" r:id="rId45"/>
    <p:sldId id="526" r:id="rId46"/>
    <p:sldId id="593" r:id="rId47"/>
    <p:sldId id="594" r:id="rId48"/>
    <p:sldId id="595" r:id="rId49"/>
    <p:sldId id="531" r:id="rId50"/>
    <p:sldId id="529" r:id="rId51"/>
    <p:sldId id="530" r:id="rId52"/>
    <p:sldId id="532" r:id="rId53"/>
    <p:sldId id="597" r:id="rId54"/>
    <p:sldId id="533" r:id="rId55"/>
    <p:sldId id="605" r:id="rId56"/>
    <p:sldId id="534" r:id="rId57"/>
    <p:sldId id="535" r:id="rId58"/>
    <p:sldId id="606" r:id="rId59"/>
    <p:sldId id="536" r:id="rId60"/>
    <p:sldId id="537" r:id="rId61"/>
    <p:sldId id="538" r:id="rId62"/>
    <p:sldId id="539" r:id="rId63"/>
    <p:sldId id="540" r:id="rId64"/>
    <p:sldId id="541" r:id="rId65"/>
    <p:sldId id="542" r:id="rId66"/>
    <p:sldId id="543" r:id="rId67"/>
    <p:sldId id="544" r:id="rId68"/>
    <p:sldId id="545" r:id="rId69"/>
    <p:sldId id="546" r:id="rId70"/>
    <p:sldId id="547" r:id="rId71"/>
    <p:sldId id="548" r:id="rId72"/>
    <p:sldId id="549" r:id="rId73"/>
    <p:sldId id="550" r:id="rId74"/>
    <p:sldId id="551" r:id="rId75"/>
    <p:sldId id="552" r:id="rId76"/>
    <p:sldId id="553" r:id="rId77"/>
    <p:sldId id="554" r:id="rId78"/>
    <p:sldId id="555" r:id="rId79"/>
    <p:sldId id="556" r:id="rId80"/>
    <p:sldId id="557" r:id="rId81"/>
    <p:sldId id="558" r:id="rId82"/>
    <p:sldId id="563" r:id="rId83"/>
    <p:sldId id="613" r:id="rId84"/>
    <p:sldId id="564" r:id="rId85"/>
    <p:sldId id="565" r:id="rId86"/>
    <p:sldId id="566" r:id="rId87"/>
    <p:sldId id="567" r:id="rId88"/>
    <p:sldId id="568" r:id="rId89"/>
    <p:sldId id="570" r:id="rId90"/>
    <p:sldId id="571" r:id="rId91"/>
    <p:sldId id="572" r:id="rId92"/>
    <p:sldId id="573" r:id="rId93"/>
    <p:sldId id="574" r:id="rId94"/>
    <p:sldId id="575" r:id="rId95"/>
    <p:sldId id="576" r:id="rId96"/>
    <p:sldId id="577" r:id="rId97"/>
    <p:sldId id="578" r:id="rId98"/>
    <p:sldId id="579" r:id="rId99"/>
    <p:sldId id="580" r:id="rId100"/>
    <p:sldId id="581" r:id="rId101"/>
    <p:sldId id="582" r:id="rId102"/>
    <p:sldId id="583" r:id="rId103"/>
    <p:sldId id="584" r:id="rId104"/>
    <p:sldId id="585" r:id="rId105"/>
    <p:sldId id="586" r:id="rId106"/>
    <p:sldId id="587" r:id="rId107"/>
    <p:sldId id="588" r:id="rId108"/>
    <p:sldId id="589" r:id="rId109"/>
    <p:sldId id="590" r:id="rId110"/>
    <p:sldId id="591" r:id="rId111"/>
    <p:sldId id="592" r:id="rId1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95870" autoAdjust="0"/>
  </p:normalViewPr>
  <p:slideViewPr>
    <p:cSldViewPr snapToGrid="0">
      <p:cViewPr varScale="1">
        <p:scale>
          <a:sx n="95" d="100"/>
          <a:sy n="95" d="100"/>
        </p:scale>
        <p:origin x="20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1FC9DE-3D6C-46C7-864D-D2152E9B8143}" type="datetimeFigureOut">
              <a:rPr lang="el-GR" smtClean="0"/>
              <a:t>7/12/2025</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F09596-0B7F-4578-A653-1C3F08D64603}" type="slidenum">
              <a:rPr lang="el-GR" smtClean="0"/>
              <a:t>‹#›</a:t>
            </a:fld>
            <a:endParaRPr lang="el-GR"/>
          </a:p>
        </p:txBody>
      </p:sp>
    </p:spTree>
    <p:extLst>
      <p:ext uri="{BB962C8B-B14F-4D97-AF65-F5344CB8AC3E}">
        <p14:creationId xmlns:p14="http://schemas.microsoft.com/office/powerpoint/2010/main" val="1465601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B8F09596-0B7F-4578-A653-1C3F08D64603}" type="slidenum">
              <a:rPr lang="el-GR" smtClean="0"/>
              <a:t>50</a:t>
            </a:fld>
            <a:endParaRPr lang="el-GR"/>
          </a:p>
        </p:txBody>
      </p:sp>
    </p:spTree>
    <p:extLst>
      <p:ext uri="{BB962C8B-B14F-4D97-AF65-F5344CB8AC3E}">
        <p14:creationId xmlns:p14="http://schemas.microsoft.com/office/powerpoint/2010/main" val="1717397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smtClean="0"/>
          </a:p>
          <a:p>
            <a:endParaRPr lang="el-GR" dirty="0"/>
          </a:p>
        </p:txBody>
      </p:sp>
      <p:sp>
        <p:nvSpPr>
          <p:cNvPr id="4" name="Slide Number Placeholder 3"/>
          <p:cNvSpPr>
            <a:spLocks noGrp="1"/>
          </p:cNvSpPr>
          <p:nvPr>
            <p:ph type="sldNum" sz="quarter" idx="10"/>
          </p:nvPr>
        </p:nvSpPr>
        <p:spPr/>
        <p:txBody>
          <a:bodyPr/>
          <a:lstStyle/>
          <a:p>
            <a:fld id="{B8F09596-0B7F-4578-A653-1C3F08D64603}" type="slidenum">
              <a:rPr lang="el-GR" smtClean="0"/>
              <a:t>91</a:t>
            </a:fld>
            <a:endParaRPr lang="el-GR"/>
          </a:p>
        </p:txBody>
      </p:sp>
    </p:spTree>
    <p:extLst>
      <p:ext uri="{BB962C8B-B14F-4D97-AF65-F5344CB8AC3E}">
        <p14:creationId xmlns:p14="http://schemas.microsoft.com/office/powerpoint/2010/main" val="2579558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DDFAF1FB-9E54-4D39-9D87-45CE9B8D5120}" type="datetimeFigureOut">
              <a:rPr lang="el-GR" smtClean="0"/>
              <a:t>7/12/2025</a:t>
            </a:fld>
            <a:endParaRPr lang="el-G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F3D0F1A6-88D2-46A7-AEDD-8598A6F55932}" type="slidenum">
              <a:rPr lang="el-GR" smtClean="0"/>
              <a:t>‹#›</a:t>
            </a:fld>
            <a:endParaRPr lang="el-G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9648594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7/12/2025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982801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7/12/2025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07929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7/12/2025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95638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DDFAF1FB-9E54-4D39-9D87-45CE9B8D5120}" type="datetimeFigureOut">
              <a:rPr lang="el-GR" smtClean="0"/>
              <a:t>7/12/2025</a:t>
            </a:fld>
            <a:endParaRPr lang="el-G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11861270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DDFAF1FB-9E54-4D39-9D87-45CE9B8D5120}" type="datetimeFigureOut">
              <a:rPr lang="el-GR" smtClean="0"/>
              <a:t>7/12/2025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62598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DDFAF1FB-9E54-4D39-9D87-45CE9B8D5120}" type="datetimeFigureOut">
              <a:rPr lang="el-GR" smtClean="0"/>
              <a:t>7/12/2025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33439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DDFAF1FB-9E54-4D39-9D87-45CE9B8D5120}" type="datetimeFigureOut">
              <a:rPr lang="el-GR" smtClean="0"/>
              <a:t>7/12/2025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4732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FAF1FB-9E54-4D39-9D87-45CE9B8D5120}" type="datetimeFigureOut">
              <a:rPr lang="el-GR" smtClean="0"/>
              <a:t>7/12/2025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4025868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DFAF1FB-9E54-4D39-9D87-45CE9B8D5120}" type="datetimeFigureOut">
              <a:rPr lang="el-GR" smtClean="0"/>
              <a:t>7/12/2025</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l-G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8582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DFAF1FB-9E54-4D39-9D87-45CE9B8D5120}" type="datetimeFigureOut">
              <a:rPr lang="el-GR" smtClean="0"/>
              <a:t>7/12/2025</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64369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DDFAF1FB-9E54-4D39-9D87-45CE9B8D5120}" type="datetimeFigureOut">
              <a:rPr lang="el-GR" smtClean="0"/>
              <a:t>7/12/2025</a:t>
            </a:fld>
            <a:endParaRPr lang="el-G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l-G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F3D0F1A6-88D2-46A7-AEDD-8598A6F55932}" type="slidenum">
              <a:rPr lang="el-GR" smtClean="0"/>
              <a:t>‹#›</a:t>
            </a:fld>
            <a:endParaRPr lang="el-G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935401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oecd.org/content/dam/oecd/en/publications/reports/2025/09/better-regulation-practices-across-the-european-union-2025_a3dfd5e6/6f007516-en.pdf"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hyperlink" Target="https://gslegal.gov.gr/?page_id=126" TargetMode="Externa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915128" y="1788454"/>
            <a:ext cx="8361229" cy="981123"/>
          </a:xfrm>
        </p:spPr>
        <p:txBody>
          <a:bodyPr/>
          <a:lstStyle/>
          <a:p>
            <a:r>
              <a:rPr lang="el-GR" sz="2800" b="1" dirty="0" smtClean="0"/>
              <a:t>ΕΙΣΑΓΩΓΗ ΣΤΗΝ ΝΟΜΟΠΑΡΑΣΚΕΥΗ</a:t>
            </a:r>
            <a:r>
              <a:rPr lang="en-GB" sz="2800" b="1" dirty="0" smtClean="0"/>
              <a:t> 2</a:t>
            </a:r>
            <a:endParaRPr lang="el-GR" sz="2800" b="1" dirty="0"/>
          </a:p>
        </p:txBody>
      </p:sp>
      <p:sp>
        <p:nvSpPr>
          <p:cNvPr id="3" name="Υπότιτλος 2"/>
          <p:cNvSpPr>
            <a:spLocks noGrp="1"/>
          </p:cNvSpPr>
          <p:nvPr>
            <p:ph type="subTitle" idx="1"/>
          </p:nvPr>
        </p:nvSpPr>
        <p:spPr>
          <a:xfrm>
            <a:off x="2759036" y="3446325"/>
            <a:ext cx="6831673" cy="1086237"/>
          </a:xfrm>
        </p:spPr>
        <p:txBody>
          <a:bodyPr/>
          <a:lstStyle/>
          <a:p>
            <a:r>
              <a:rPr lang="el-GR" dirty="0" smtClean="0"/>
              <a:t>Ευάγγελου Γ. Πουρνάρα</a:t>
            </a:r>
            <a:endParaRPr lang="el-GR" dirty="0"/>
          </a:p>
        </p:txBody>
      </p:sp>
    </p:spTree>
    <p:extLst>
      <p:ext uri="{BB962C8B-B14F-4D97-AF65-F5344CB8AC3E}">
        <p14:creationId xmlns:p14="http://schemas.microsoft.com/office/powerpoint/2010/main" val="4023150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8976"/>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194179" y="1473957"/>
            <a:ext cx="9601200" cy="4549337"/>
          </a:xfrm>
        </p:spPr>
        <p:txBody>
          <a:bodyPr>
            <a:normAutofit lnSpcReduction="10000"/>
          </a:bodyPr>
          <a:lstStyle/>
          <a:p>
            <a:pPr marL="0" indent="0" algn="just">
              <a:buNone/>
            </a:pPr>
            <a:r>
              <a:rPr lang="el-GR" dirty="0" smtClean="0"/>
              <a:t>2</a:t>
            </a:r>
            <a:r>
              <a:rPr lang="el-GR" i="1" dirty="0" smtClean="0"/>
              <a:t>. </a:t>
            </a:r>
            <a:r>
              <a:rPr lang="el-GR" i="1" u="sng" dirty="0" smtClean="0"/>
              <a:t>Ανάλυση ρυθμιστικών απαιτήσεων</a:t>
            </a:r>
            <a:r>
              <a:rPr lang="el-GR" i="1" dirty="0" smtClean="0"/>
              <a:t>. </a:t>
            </a:r>
          </a:p>
          <a:p>
            <a:pPr marL="0" indent="0" algn="just">
              <a:buNone/>
            </a:pPr>
            <a:r>
              <a:rPr lang="el-GR" i="1" dirty="0" smtClean="0"/>
              <a:t>Κάθε </a:t>
            </a:r>
            <a:r>
              <a:rPr lang="el-GR" i="1" dirty="0"/>
              <a:t>νέα νομοθετική πρόταση θα πρέπει πριν τη διατύπωσή της να υπόκειται σε προσεκτική ανάλυση, καθώς καλείται να εισάγει ρυθμίσεις που εντάσσονται σε μια ήδη υφιστάμενη έννομη τάξη τροποποιώντας κατά μία έννοια την υπάρχουσα έως τώρα συνοχή της. Ακόμη και μία ρύθμιση που εισάγεται για πρώτη φορά ουσιαστικά και πάλι τροποποιεί το υφιστάμενο θεσμικό πλαίσιο, με την έννοια ότι επιλέγει να ρυθμίσει μια πτυχή που μέχρι εκείνη τη στιγμή δεν αποτελούσε αντικείμενο ρύθμισης. </a:t>
            </a:r>
            <a:endParaRPr lang="el-GR" i="1" dirty="0" smtClean="0"/>
          </a:p>
          <a:p>
            <a:pPr marL="0" indent="0" algn="just">
              <a:buNone/>
            </a:pPr>
            <a:r>
              <a:rPr lang="el-GR" i="1" dirty="0" smtClean="0"/>
              <a:t>Ο νομοθέτης, επομένως, οφείλει </a:t>
            </a:r>
            <a:r>
              <a:rPr lang="el-GR" i="1" dirty="0"/>
              <a:t>να λαμβάνει υπόψη του τους ήδη υπάρχοντες νόμους εξασφαλίζοντας ότι οι νέες ρυθμίσεις δεν θα προκαλέσουν </a:t>
            </a:r>
            <a:r>
              <a:rPr lang="el-GR" i="1" u="sng" dirty="0"/>
              <a:t>σύγχυση ή αλληλεπικαλύψεις</a:t>
            </a:r>
            <a:r>
              <a:rPr lang="el-GR" i="1" dirty="0"/>
              <a:t>, εξασφαλίζοντας την </a:t>
            </a:r>
            <a:r>
              <a:rPr lang="el-GR" i="1" u="sng" dirty="0"/>
              <a:t>απρόσκοπτη</a:t>
            </a:r>
            <a:r>
              <a:rPr lang="el-GR" i="1" dirty="0"/>
              <a:t> εφαρμογή τους. </a:t>
            </a:r>
            <a:endParaRPr lang="el-GR" i="1" dirty="0" smtClean="0"/>
          </a:p>
          <a:p>
            <a:pPr marL="0" indent="0" algn="just">
              <a:buNone/>
            </a:pPr>
            <a:r>
              <a:rPr lang="el-GR" i="1" dirty="0" smtClean="0"/>
              <a:t>Η </a:t>
            </a:r>
            <a:r>
              <a:rPr lang="el-GR" i="1" dirty="0"/>
              <a:t>κρίση για τη σωστή ή λάθος επιλογή μιας δημόσιας πολιτικής μέσω νομοθετικών προτάσεων αναμφισβήτητα δεν αποτελεί ευθύνη του </a:t>
            </a:r>
            <a:r>
              <a:rPr lang="el-GR" i="1" dirty="0" smtClean="0"/>
              <a:t>νομοτέχνη. </a:t>
            </a:r>
            <a:r>
              <a:rPr lang="el-GR" i="1" dirty="0"/>
              <a:t>Δική του ευθύνη αποτελεί να προσεγγίζει κάθε νέα ρύθμιση με </a:t>
            </a:r>
            <a:r>
              <a:rPr lang="el-GR" i="1" dirty="0" smtClean="0"/>
              <a:t>αντικειμενικότητα και να αναδεικνύει προβλήματα κατάστρωσης του νομοθετικού κειμένου. </a:t>
            </a:r>
            <a:endParaRPr lang="el-GR" i="1" dirty="0"/>
          </a:p>
        </p:txBody>
      </p:sp>
    </p:spTree>
    <p:extLst>
      <p:ext uri="{BB962C8B-B14F-4D97-AF65-F5344CB8AC3E}">
        <p14:creationId xmlns:p14="http://schemas.microsoft.com/office/powerpoint/2010/main" val="55220375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2800" dirty="0"/>
              <a:t>Συγκριτικές προσεγγίσεις της σύγχρονης νομικής </a:t>
            </a:r>
            <a:r>
              <a:rPr lang="el-GR" sz="2800" dirty="0" smtClean="0"/>
              <a:t>τεχνικής</a:t>
            </a:r>
            <a:r>
              <a:rPr lang="el-GR" sz="3200" dirty="0"/>
              <a:t/>
            </a:r>
            <a:br>
              <a:rPr lang="el-GR" sz="3200" dirty="0"/>
            </a:br>
            <a:endParaRPr lang="el-GR" sz="3200" dirty="0"/>
          </a:p>
        </p:txBody>
      </p:sp>
      <p:sp>
        <p:nvSpPr>
          <p:cNvPr id="3" name="Content Placeholder 2"/>
          <p:cNvSpPr>
            <a:spLocks noGrp="1"/>
          </p:cNvSpPr>
          <p:nvPr>
            <p:ph idx="1"/>
          </p:nvPr>
        </p:nvSpPr>
        <p:spPr/>
        <p:txBody>
          <a:bodyPr/>
          <a:lstStyle/>
          <a:p>
            <a:pPr marL="0" indent="0">
              <a:buNone/>
            </a:pPr>
            <a:r>
              <a:rPr lang="el-GR" dirty="0"/>
              <a:t>Στο νομικά συστήματα αστικού δικαίου, η σύνταξη των νόμων είναι πιο φιλελεύθερη και διάχυτη, με τη συμμετοχή πολλών φορέων και μηχανισμών, όπως οι </a:t>
            </a:r>
            <a:r>
              <a:rPr lang="el-GR" dirty="0" smtClean="0"/>
              <a:t>νομοπαρασκευαστικές </a:t>
            </a:r>
            <a:r>
              <a:rPr lang="el-GR" dirty="0"/>
              <a:t>επιτροπές, που έχουν μεταβλητή σύνθεση. Στα συστήματα αυτά, η νομοτεχνική είναι ανοιχτή και επιτρέπει συμβολές από εξωτερικούς παράγοντες όπως είναι οι εμπειρογνώμονες, η κοινωνία τωνπολιτών, οι δικαστές κλπ. </a:t>
            </a:r>
            <a:endParaRPr lang="el-GR" dirty="0" smtClean="0"/>
          </a:p>
          <a:p>
            <a:pPr marL="0" indent="0">
              <a:buNone/>
            </a:pPr>
            <a:r>
              <a:rPr lang="el-GR" dirty="0" smtClean="0"/>
              <a:t>Μεγάλο </a:t>
            </a:r>
            <a:r>
              <a:rPr lang="el-GR" dirty="0"/>
              <a:t>μέρος της προνομοθετικής διαδικασίας πραγματοποιείται στα πλαίσιο της διοίκησης και με την συμβολή πανεπιστημιακών, δικαστών, εμπειρογνωμόνων και της κοινωνίας των </a:t>
            </a:r>
            <a:r>
              <a:rPr lang="el-GR" dirty="0" smtClean="0"/>
              <a:t>πολιτών. </a:t>
            </a:r>
            <a:endParaRPr lang="el-GR" dirty="0"/>
          </a:p>
        </p:txBody>
      </p:sp>
    </p:spTree>
    <p:extLst>
      <p:ext uri="{BB962C8B-B14F-4D97-AF65-F5344CB8AC3E}">
        <p14:creationId xmlns:p14="http://schemas.microsoft.com/office/powerpoint/2010/main" val="274182927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0074"/>
          </a:xfrm>
        </p:spPr>
        <p:txBody>
          <a:bodyPr>
            <a:normAutofit fontScale="90000"/>
          </a:bodyPr>
          <a:lstStyle/>
          <a:p>
            <a:pPr algn="ctr"/>
            <a:r>
              <a:rPr lang="el-GR" sz="2800" dirty="0"/>
              <a:t>Συγκριτικές προσεγγίσεις της σύγχρονης νομικής </a:t>
            </a:r>
            <a:r>
              <a:rPr lang="el-GR" sz="2800" dirty="0" smtClean="0"/>
              <a:t>τεχνικής</a:t>
            </a:r>
            <a:r>
              <a:rPr lang="el-GR" sz="2800" dirty="0"/>
              <a:t/>
            </a:r>
            <a:br>
              <a:rPr lang="el-GR" sz="2800" dirty="0"/>
            </a:br>
            <a:endParaRPr lang="el-GR" sz="2800" dirty="0"/>
          </a:p>
        </p:txBody>
      </p:sp>
      <p:sp>
        <p:nvSpPr>
          <p:cNvPr id="3" name="Content Placeholder 2"/>
          <p:cNvSpPr>
            <a:spLocks noGrp="1"/>
          </p:cNvSpPr>
          <p:nvPr>
            <p:ph idx="1"/>
          </p:nvPr>
        </p:nvSpPr>
        <p:spPr/>
        <p:txBody>
          <a:bodyPr>
            <a:normAutofit/>
          </a:bodyPr>
          <a:lstStyle/>
          <a:p>
            <a:pPr marL="0" indent="0">
              <a:buNone/>
            </a:pPr>
            <a:r>
              <a:rPr lang="el-GR" dirty="0"/>
              <a:t>Η νομοτεχνική σε χώρες Αγγλοσαξονικού δικαίου, ή Κοινού δικαίου (από το Common Law) </a:t>
            </a:r>
            <a:br>
              <a:rPr lang="el-GR" dirty="0"/>
            </a:br>
            <a:r>
              <a:rPr lang="el-GR" dirty="0" smtClean="0"/>
              <a:t>Συγκεντρωτικό </a:t>
            </a:r>
            <a:r>
              <a:rPr lang="el-GR" dirty="0"/>
              <a:t>σύστημα: </a:t>
            </a:r>
            <a:r>
              <a:rPr lang="el-GR" dirty="0" smtClean="0"/>
              <a:t>όλα τα </a:t>
            </a:r>
            <a:r>
              <a:rPr lang="el-GR" dirty="0"/>
              <a:t>νομοσχέδια και </a:t>
            </a:r>
            <a:r>
              <a:rPr lang="el-GR" dirty="0" smtClean="0"/>
              <a:t>όλα </a:t>
            </a:r>
            <a:r>
              <a:rPr lang="el-GR" dirty="0"/>
              <a:t>τα τελικά κείμενα που περνάνε από τη Βουλή των Λόρδων και την Βουλή των Κοινοτήτων </a:t>
            </a:r>
            <a:r>
              <a:rPr lang="el-GR" dirty="0" smtClean="0"/>
              <a:t>τίθενται σε επεξεργασία </a:t>
            </a:r>
            <a:r>
              <a:rPr lang="el-GR" dirty="0" smtClean="0"/>
              <a:t>από </a:t>
            </a:r>
            <a:r>
              <a:rPr lang="el-GR" dirty="0"/>
              <a:t>το ίδιο κεντρικό νομοτεχνικό γραφείο (το Γραφείο Συμβούλου του Κοινοβουλίου). </a:t>
            </a:r>
            <a:r>
              <a:rPr lang="el-GR" dirty="0" smtClean="0"/>
              <a:t>Η </a:t>
            </a:r>
            <a:r>
              <a:rPr lang="el-GR" dirty="0"/>
              <a:t>ομάδα που αναλαμβάνει την συγγραφή ενός νόμου παραμένει και «ακολουθεί» το νόμο μέχρι την ημέρα την </a:t>
            </a:r>
            <a:r>
              <a:rPr lang="el-GR" dirty="0" smtClean="0"/>
              <a:t>ψηφοφορίας.</a:t>
            </a:r>
            <a:br>
              <a:rPr lang="el-GR" dirty="0" smtClean="0"/>
            </a:br>
            <a:r>
              <a:rPr lang="el-GR" dirty="0" smtClean="0"/>
              <a:t>Ακόμα </a:t>
            </a:r>
            <a:r>
              <a:rPr lang="el-GR" dirty="0"/>
              <a:t>και διεθνείς Συμφωνίες ή Ευρωπαϊκή νομοθεσία μετατρέπονται σε εθνική νομοθεσία μέσα από το Γραφείο Συμβούλου του </a:t>
            </a:r>
            <a:r>
              <a:rPr lang="el-GR" dirty="0" smtClean="0"/>
              <a:t>Κοινοβουλίου.</a:t>
            </a:r>
          </a:p>
          <a:p>
            <a:endParaRPr lang="el-GR" dirty="0"/>
          </a:p>
          <a:p>
            <a:endParaRPr lang="el-GR" dirty="0" smtClean="0"/>
          </a:p>
        </p:txBody>
      </p:sp>
    </p:spTree>
    <p:extLst>
      <p:ext uri="{BB962C8B-B14F-4D97-AF65-F5344CB8AC3E}">
        <p14:creationId xmlns:p14="http://schemas.microsoft.com/office/powerpoint/2010/main" val="374647956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18411"/>
          </a:xfrm>
        </p:spPr>
        <p:txBody>
          <a:bodyPr>
            <a:normAutofit/>
          </a:bodyPr>
          <a:lstStyle/>
          <a:p>
            <a:pPr algn="ctr"/>
            <a:r>
              <a:rPr lang="el-GR" sz="2800" dirty="0"/>
              <a:t>Συγκριτικές προσεγγίσεις της σύγχρονης νομικής </a:t>
            </a:r>
            <a:r>
              <a:rPr lang="el-GR" sz="2800" dirty="0" smtClean="0"/>
              <a:t>τεχνικής</a:t>
            </a:r>
            <a:r>
              <a:rPr lang="el-GR" sz="2800" dirty="0"/>
              <a:t/>
            </a:r>
            <a:br>
              <a:rPr lang="el-GR" sz="2800" dirty="0"/>
            </a:br>
            <a:endParaRPr lang="el-GR" sz="2800" dirty="0"/>
          </a:p>
        </p:txBody>
      </p:sp>
      <p:sp>
        <p:nvSpPr>
          <p:cNvPr id="3" name="Content Placeholder 2"/>
          <p:cNvSpPr>
            <a:spLocks noGrp="1"/>
          </p:cNvSpPr>
          <p:nvPr>
            <p:ph idx="1"/>
          </p:nvPr>
        </p:nvSpPr>
        <p:spPr/>
        <p:txBody>
          <a:bodyPr>
            <a:normAutofit/>
          </a:bodyPr>
          <a:lstStyle/>
          <a:p>
            <a:r>
              <a:rPr lang="el-GR" dirty="0" smtClean="0"/>
              <a:t> </a:t>
            </a:r>
            <a:r>
              <a:rPr lang="el-GR" dirty="0"/>
              <a:t>Η «Εντολή» για συγγραφή </a:t>
            </a:r>
            <a:r>
              <a:rPr lang="el-GR" dirty="0" smtClean="0"/>
              <a:t>νομοσχεδίου</a:t>
            </a:r>
            <a:r>
              <a:rPr lang="en-GB" dirty="0" smtClean="0"/>
              <a:t>:</a:t>
            </a:r>
            <a:r>
              <a:rPr lang="el-GR" dirty="0" smtClean="0"/>
              <a:t> Το </a:t>
            </a:r>
            <a:r>
              <a:rPr lang="el-GR" dirty="0"/>
              <a:t>υπουργείο που επιθυμεί τη συγγραφή νομοσχεδίου στέλνει στο Γραφείο Συμβούλου του Κοινοβουλίου εντολή και πολύ συγκεκριμένες οδηγίες (drafting instructions) οι οποίες είναι απαραίτητες γιά τον </a:t>
            </a:r>
            <a:r>
              <a:rPr lang="el-GR" dirty="0" smtClean="0"/>
              <a:t>νομοτεχνικό.</a:t>
            </a:r>
          </a:p>
          <a:p>
            <a:r>
              <a:rPr lang="el-GR" dirty="0" smtClean="0"/>
              <a:t>Ο </a:t>
            </a:r>
            <a:r>
              <a:rPr lang="el-GR" dirty="0"/>
              <a:t>«μοναχικός» </a:t>
            </a:r>
            <a:r>
              <a:rPr lang="el-GR" dirty="0" smtClean="0"/>
              <a:t>νομοτεχνικός</a:t>
            </a:r>
            <a:r>
              <a:rPr lang="en-GB" dirty="0" smtClean="0"/>
              <a:t>:</a:t>
            </a:r>
            <a:r>
              <a:rPr lang="el-GR" dirty="0" smtClean="0"/>
              <a:t> Παρά </a:t>
            </a:r>
            <a:r>
              <a:rPr lang="el-GR" dirty="0"/>
              <a:t>το ότι μια μικρή ομάδα αναλαμβάνει να γράψει μια σειρά </a:t>
            </a:r>
            <a:r>
              <a:rPr lang="el-GR" dirty="0" smtClean="0"/>
              <a:t>νόμων, </a:t>
            </a:r>
            <a:r>
              <a:rPr lang="el-GR" dirty="0"/>
              <a:t>ο κάθε νόμος γράφεται συνήθως από έναν νομοτεχνικό – αν και το τελικό κείμενο «χτενίζεται» και από άλλα μέλη της ομάδας. </a:t>
            </a:r>
            <a:r>
              <a:rPr lang="el-GR" dirty="0" smtClean="0"/>
              <a:t>Αυτό </a:t>
            </a:r>
            <a:r>
              <a:rPr lang="el-GR" dirty="0"/>
              <a:t>είναι ένα από τα κύρια χαρακτηριστικά του αγγλοσαξονικού νομοτεχνικού </a:t>
            </a:r>
            <a:r>
              <a:rPr lang="el-GR" dirty="0" smtClean="0"/>
              <a:t>συστήματος.</a:t>
            </a:r>
            <a:endParaRPr lang="el-GR" dirty="0"/>
          </a:p>
          <a:p>
            <a:r>
              <a:rPr lang="el-GR" dirty="0" smtClean="0"/>
              <a:t>Μεγάλος </a:t>
            </a:r>
            <a:r>
              <a:rPr lang="el-GR" dirty="0"/>
              <a:t>χρόνος </a:t>
            </a:r>
            <a:r>
              <a:rPr lang="el-GR" dirty="0" smtClean="0"/>
              <a:t>εκμάθησης</a:t>
            </a:r>
            <a:r>
              <a:rPr lang="en-GB" dirty="0" smtClean="0"/>
              <a:t>:</a:t>
            </a:r>
            <a:r>
              <a:rPr lang="el-GR" dirty="0" smtClean="0"/>
              <a:t> Από </a:t>
            </a:r>
            <a:r>
              <a:rPr lang="el-GR" dirty="0"/>
              <a:t>τη στιγμή που θα ξεκινήσει κάποιος να εργάζεται σαν νομοτεχνικός για το Γραφείο Συμβούλου του Κοινοβουλίου παίρνει γύρω στα 10 χρόνια για να αρχίσει να γράφει μόνος του τα πρώτα νομοσχέδια. </a:t>
            </a:r>
          </a:p>
        </p:txBody>
      </p:sp>
    </p:spTree>
    <p:extLst>
      <p:ext uri="{BB962C8B-B14F-4D97-AF65-F5344CB8AC3E}">
        <p14:creationId xmlns:p14="http://schemas.microsoft.com/office/powerpoint/2010/main" val="102498514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42474"/>
          </a:xfrm>
        </p:spPr>
        <p:txBody>
          <a:bodyPr>
            <a:normAutofit/>
          </a:bodyPr>
          <a:lstStyle/>
          <a:p>
            <a:pPr algn="ctr"/>
            <a:r>
              <a:rPr lang="el-GR" sz="2800" dirty="0"/>
              <a:t>Συγκριτικές προσεγγίσεις της σύγχρονης νομικής </a:t>
            </a:r>
            <a:r>
              <a:rPr lang="el-GR" sz="2800" dirty="0" smtClean="0"/>
              <a:t>τεχνικής</a:t>
            </a:r>
            <a:r>
              <a:rPr lang="el-GR" sz="2800" dirty="0"/>
              <a:t/>
            </a:r>
            <a:br>
              <a:rPr lang="el-GR" sz="2800" dirty="0"/>
            </a:br>
            <a:endParaRPr lang="el-GR" sz="2800" dirty="0"/>
          </a:p>
        </p:txBody>
      </p:sp>
      <p:sp>
        <p:nvSpPr>
          <p:cNvPr id="3" name="Content Placeholder 2"/>
          <p:cNvSpPr>
            <a:spLocks noGrp="1"/>
          </p:cNvSpPr>
          <p:nvPr>
            <p:ph idx="1"/>
          </p:nvPr>
        </p:nvSpPr>
        <p:spPr/>
        <p:txBody>
          <a:bodyPr/>
          <a:lstStyle/>
          <a:p>
            <a:r>
              <a:rPr lang="el-GR" dirty="0" smtClean="0"/>
              <a:t>Διαχωρισμός </a:t>
            </a:r>
            <a:r>
              <a:rPr lang="el-GR" dirty="0"/>
              <a:t>«πολιτικής» από νομοτεχνική. Εμμονή στην αρχική προσέγγιση του Henry Thring, ότι το κεντρικό νομοτεχνικό γραφείο δεν ασχολείται ούτε με την πολιτική ούτε με την ουσία της νομοθεσίας αλλά μόνο με τον «τύπο</a:t>
            </a:r>
            <a:r>
              <a:rPr lang="el-GR" dirty="0" smtClean="0"/>
              <a:t>».</a:t>
            </a:r>
            <a:endParaRPr lang="el-GR" dirty="0"/>
          </a:p>
          <a:p>
            <a:r>
              <a:rPr lang="el-GR" dirty="0" smtClean="0"/>
              <a:t>Έλλειψη </a:t>
            </a:r>
            <a:r>
              <a:rPr lang="el-GR" dirty="0"/>
              <a:t>«έκθεσης» ή άλλου συνοδευτικού </a:t>
            </a:r>
            <a:r>
              <a:rPr lang="el-GR" dirty="0" smtClean="0"/>
              <a:t>εγγράφου</a:t>
            </a:r>
            <a:r>
              <a:rPr lang="en-GB" dirty="0" smtClean="0"/>
              <a:t>:</a:t>
            </a:r>
            <a:r>
              <a:rPr lang="el-GR" dirty="0" smtClean="0"/>
              <a:t>  </a:t>
            </a:r>
            <a:r>
              <a:rPr lang="el-GR" dirty="0"/>
              <a:t>Η έλλειψη συνοδευτικών εγγράφων (travaux préparatoires) είναι από τα λιγότερο γνωστα αγγλοσαξονικα χαρακτηριστικά. </a:t>
            </a:r>
            <a:r>
              <a:rPr lang="el-GR" dirty="0" smtClean="0"/>
              <a:t>Όμως </a:t>
            </a:r>
            <a:r>
              <a:rPr lang="el-GR" dirty="0"/>
              <a:t>τα τελευταία χρόνια τα νομοσχέδια κατατίθενται με μια αρχική σελίδα ενός Explanatory </a:t>
            </a:r>
            <a:r>
              <a:rPr lang="el-GR" dirty="0" smtClean="0"/>
              <a:t>Memorandum.</a:t>
            </a:r>
            <a:endParaRPr lang="el-GR" dirty="0"/>
          </a:p>
        </p:txBody>
      </p:sp>
    </p:spTree>
    <p:extLst>
      <p:ext uri="{BB962C8B-B14F-4D97-AF65-F5344CB8AC3E}">
        <p14:creationId xmlns:p14="http://schemas.microsoft.com/office/powerpoint/2010/main" val="348884720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62263"/>
          </a:xfrm>
        </p:spPr>
        <p:txBody>
          <a:bodyPr>
            <a:normAutofit fontScale="90000"/>
          </a:bodyPr>
          <a:lstStyle/>
          <a:p>
            <a:pPr algn="ctr"/>
            <a:r>
              <a:rPr lang="el-GR" sz="3100" dirty="0"/>
              <a:t>Συγκριτικές προσεγγίσεις της σύγχρονης νομικής </a:t>
            </a:r>
            <a:r>
              <a:rPr lang="el-GR" sz="3100" dirty="0" smtClean="0"/>
              <a:t>τεχνικής</a:t>
            </a:r>
            <a:r>
              <a:rPr lang="el-GR" dirty="0"/>
              <a:t/>
            </a:r>
            <a:br>
              <a:rPr lang="el-GR" dirty="0"/>
            </a:br>
            <a:endParaRPr lang="el-GR" dirty="0"/>
          </a:p>
        </p:txBody>
      </p:sp>
      <p:sp>
        <p:nvSpPr>
          <p:cNvPr id="3" name="Content Placeholder 2"/>
          <p:cNvSpPr>
            <a:spLocks noGrp="1"/>
          </p:cNvSpPr>
          <p:nvPr>
            <p:ph idx="1"/>
          </p:nvPr>
        </p:nvSpPr>
        <p:spPr>
          <a:xfrm>
            <a:off x="1371600" y="2285999"/>
            <a:ext cx="9601200" cy="3954379"/>
          </a:xfrm>
        </p:spPr>
        <p:txBody>
          <a:bodyPr/>
          <a:lstStyle/>
          <a:p>
            <a:pPr marL="0" indent="0">
              <a:buNone/>
            </a:pPr>
            <a:r>
              <a:rPr lang="el-GR" dirty="0"/>
              <a:t>Η νομοτεχνική σε χώρες αστικού δικαίου (από το Civil Law) διαφέρει από την νομοτεχνική σε χώρες αγγλοσαξονικού δικαίου. </a:t>
            </a:r>
            <a:r>
              <a:rPr lang="el-GR" dirty="0" smtClean="0"/>
              <a:t>Στις </a:t>
            </a:r>
            <a:r>
              <a:rPr lang="el-GR" dirty="0"/>
              <a:t>χώρες αστικού δικαίου δεν κυριαρχεί ένας συγκεκριμένος τύπος νομοτεχνικής (π.χ. Γαλλικός ή Γερμανικός τύπος). </a:t>
            </a:r>
            <a:r>
              <a:rPr lang="el-GR" dirty="0" smtClean="0"/>
              <a:t>Υπάρχουν </a:t>
            </a:r>
            <a:r>
              <a:rPr lang="el-GR" dirty="0"/>
              <a:t>όμως ομοιότητες σε χαρακτηριστικά τα οποία είναι συχνά αντίθετα όταν τα αντιπαραβάλουμε με αυτά από τις χώρες αγγλοσαξονικού </a:t>
            </a:r>
            <a:r>
              <a:rPr lang="el-GR" dirty="0" smtClean="0"/>
              <a:t>δικαίου.</a:t>
            </a:r>
            <a:br>
              <a:rPr lang="el-GR" dirty="0" smtClean="0"/>
            </a:br>
            <a:endParaRPr lang="el-GR" dirty="0" smtClean="0"/>
          </a:p>
          <a:p>
            <a:r>
              <a:rPr lang="el-GR" dirty="0" smtClean="0"/>
              <a:t>Πολλές </a:t>
            </a:r>
            <a:r>
              <a:rPr lang="el-GR" dirty="0"/>
              <a:t>«πηγές» συγγραφής </a:t>
            </a:r>
            <a:r>
              <a:rPr lang="el-GR" dirty="0" smtClean="0"/>
              <a:t>νομοθεσίας</a:t>
            </a:r>
            <a:r>
              <a:rPr lang="en-GB" dirty="0" smtClean="0"/>
              <a:t>:</a:t>
            </a:r>
            <a:r>
              <a:rPr lang="el-GR" dirty="0" smtClean="0"/>
              <a:t> Η </a:t>
            </a:r>
            <a:r>
              <a:rPr lang="el-GR" dirty="0"/>
              <a:t>νομοθεσία μπορεί να συγγράφεται στην Βουλή, στα Υπουργεία, ακόμα και στα γραφεία του Πρωθυπουργού ή και του Προέδρου. </a:t>
            </a:r>
            <a:r>
              <a:rPr lang="el-GR" dirty="0" smtClean="0"/>
              <a:t/>
            </a:r>
            <a:br>
              <a:rPr lang="el-GR" dirty="0" smtClean="0"/>
            </a:br>
            <a:r>
              <a:rPr lang="el-GR" dirty="0" smtClean="0"/>
              <a:t>Μπορεί </a:t>
            </a:r>
            <a:r>
              <a:rPr lang="el-GR" dirty="0"/>
              <a:t>να υπάρξουν συγχρόνως περισσότερα του ενός σχέδια νόμου πάνω στο ίδιο θέμα ακόμα και μέσα από την κυβέρνηση (γνωστό παράδειγμα αυτό της Γαλλίας</a:t>
            </a:r>
            <a:r>
              <a:rPr lang="el-GR" dirty="0" smtClean="0"/>
              <a:t>).</a:t>
            </a:r>
            <a:endParaRPr lang="el-GR" dirty="0"/>
          </a:p>
        </p:txBody>
      </p:sp>
    </p:spTree>
    <p:extLst>
      <p:ext uri="{BB962C8B-B14F-4D97-AF65-F5344CB8AC3E}">
        <p14:creationId xmlns:p14="http://schemas.microsoft.com/office/powerpoint/2010/main" val="337725952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94347"/>
          </a:xfrm>
        </p:spPr>
        <p:txBody>
          <a:bodyPr>
            <a:normAutofit fontScale="90000"/>
          </a:bodyPr>
          <a:lstStyle/>
          <a:p>
            <a:pPr algn="ctr"/>
            <a:r>
              <a:rPr lang="el-GR" sz="3100" dirty="0"/>
              <a:t>Συγκριτικές προσεγγίσεις της σύγχρονης νομικής </a:t>
            </a:r>
            <a:r>
              <a:rPr lang="el-GR" sz="3100" dirty="0" smtClean="0"/>
              <a:t>τεχνικής</a:t>
            </a:r>
            <a:r>
              <a:rPr lang="el-GR" dirty="0"/>
              <a:t/>
            </a:r>
            <a:br>
              <a:rPr lang="el-GR" dirty="0"/>
            </a:br>
            <a:endParaRPr lang="el-GR" dirty="0"/>
          </a:p>
        </p:txBody>
      </p:sp>
      <p:sp>
        <p:nvSpPr>
          <p:cNvPr id="3" name="Content Placeholder 2"/>
          <p:cNvSpPr>
            <a:spLocks noGrp="1"/>
          </p:cNvSpPr>
          <p:nvPr>
            <p:ph idx="1"/>
          </p:nvPr>
        </p:nvSpPr>
        <p:spPr/>
        <p:txBody>
          <a:bodyPr/>
          <a:lstStyle/>
          <a:p>
            <a:r>
              <a:rPr lang="el-GR" dirty="0" smtClean="0"/>
              <a:t>Η </a:t>
            </a:r>
            <a:r>
              <a:rPr lang="el-GR" dirty="0"/>
              <a:t>Νομοτεχνική (ή Νομοπαρασκευαστική) </a:t>
            </a:r>
            <a:r>
              <a:rPr lang="el-GR" dirty="0" smtClean="0"/>
              <a:t>Επιτροπή</a:t>
            </a:r>
            <a:r>
              <a:rPr lang="en-GB" dirty="0" smtClean="0"/>
              <a:t>:</a:t>
            </a:r>
            <a:r>
              <a:rPr lang="el-GR" dirty="0" smtClean="0"/>
              <a:t> Αυτό </a:t>
            </a:r>
            <a:r>
              <a:rPr lang="el-GR" dirty="0"/>
              <a:t>είναι ένα από τα κύρια χαρακτηριστικά της νομοτεχνικής σε χώρες αστικού δικαίου. Η σύσταση της επιτροπής αλλάζει από χώρα σε χώρα αλλά συνήθως αποτελείται από ανώτατους δημόσιους λειτουργούς των σχετικών υπουργείων, πανεπιστημιακούς καθηγητές, δικαστές, αντιπρόσωπους κομμάτων </a:t>
            </a:r>
            <a:r>
              <a:rPr lang="el-GR" dirty="0" smtClean="0"/>
              <a:t>κλπ.</a:t>
            </a:r>
          </a:p>
          <a:p>
            <a:r>
              <a:rPr lang="el-GR" dirty="0" smtClean="0"/>
              <a:t>Άγνωστη </a:t>
            </a:r>
            <a:r>
              <a:rPr lang="el-GR" dirty="0"/>
              <a:t>προέλευση του πρώτου σχέδιου </a:t>
            </a:r>
            <a:r>
              <a:rPr lang="el-GR" dirty="0" smtClean="0"/>
              <a:t>νόμου</a:t>
            </a:r>
            <a:r>
              <a:rPr lang="en-GB" dirty="0" smtClean="0"/>
              <a:t>:</a:t>
            </a:r>
            <a:r>
              <a:rPr lang="el-GR" dirty="0" smtClean="0"/>
              <a:t> Συχνά </a:t>
            </a:r>
            <a:r>
              <a:rPr lang="el-GR" dirty="0"/>
              <a:t>η νομοπαρασκευαστική επιτροπή ξεκινάει τις εργασίες με βάση ένα σχέδιο νόμου το οποίο έχει καταθέσει ένας υπουργός ή υπουργείο. Η προέλευση αυτού του πρώτου σχεδίου είναι συχνά άγνωστη όπως επίσης και οι συγγραφείς του. Μερικές φορές είναι κάποιοι πανεπιστημιακοί, άλλες φορές είναι μετάφραση ξένης νομοθεσίας ή ακόμα και πρόταση προερχόμενη από χορηγό/δωρητή διεθνή </a:t>
            </a:r>
            <a:r>
              <a:rPr lang="el-GR" dirty="0" smtClean="0"/>
              <a:t>οργανισμό.</a:t>
            </a:r>
            <a:endParaRPr lang="el-GR" dirty="0"/>
          </a:p>
        </p:txBody>
      </p:sp>
    </p:spTree>
    <p:extLst>
      <p:ext uri="{BB962C8B-B14F-4D97-AF65-F5344CB8AC3E}">
        <p14:creationId xmlns:p14="http://schemas.microsoft.com/office/powerpoint/2010/main" val="310375830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1947"/>
          </a:xfrm>
        </p:spPr>
        <p:txBody>
          <a:bodyPr>
            <a:normAutofit fontScale="90000"/>
          </a:bodyPr>
          <a:lstStyle/>
          <a:p>
            <a:pPr algn="ctr"/>
            <a:r>
              <a:rPr lang="el-GR" sz="2800" dirty="0"/>
              <a:t>Συγκριτικές προσεγγίσεις της σύγχρονης νομικής </a:t>
            </a:r>
            <a:r>
              <a:rPr lang="el-GR" sz="2800" dirty="0" smtClean="0"/>
              <a:t>τεχνικής</a:t>
            </a:r>
            <a:r>
              <a:rPr lang="el-GR" sz="2800" dirty="0"/>
              <a:t/>
            </a:r>
            <a:br>
              <a:rPr lang="el-GR" sz="2800" dirty="0"/>
            </a:br>
            <a:endParaRPr lang="el-GR" sz="2800" dirty="0"/>
          </a:p>
        </p:txBody>
      </p:sp>
      <p:sp>
        <p:nvSpPr>
          <p:cNvPr id="3" name="Content Placeholder 2"/>
          <p:cNvSpPr>
            <a:spLocks noGrp="1"/>
          </p:cNvSpPr>
          <p:nvPr>
            <p:ph idx="1"/>
          </p:nvPr>
        </p:nvSpPr>
        <p:spPr/>
        <p:txBody>
          <a:bodyPr>
            <a:normAutofit lnSpcReduction="10000"/>
          </a:bodyPr>
          <a:lstStyle/>
          <a:p>
            <a:r>
              <a:rPr lang="el-GR" dirty="0" smtClean="0"/>
              <a:t>Ελάχιστη </a:t>
            </a:r>
            <a:r>
              <a:rPr lang="el-GR" dirty="0"/>
              <a:t>και περιστασιακή </a:t>
            </a:r>
            <a:r>
              <a:rPr lang="el-GR" dirty="0" smtClean="0"/>
              <a:t>επαίδευση</a:t>
            </a:r>
            <a:r>
              <a:rPr lang="en-GB" dirty="0" smtClean="0"/>
              <a:t>:</a:t>
            </a:r>
            <a:r>
              <a:rPr lang="el-GR" dirty="0" smtClean="0"/>
              <a:t> Αυτό </a:t>
            </a:r>
            <a:r>
              <a:rPr lang="el-GR" dirty="0"/>
              <a:t>είναι ένα από τα γνωστά προβλήματα στη νομοτεχνική αστικού δικαίου. Υπάρχει μία γενικευμένη παρεξήγηση ότι αν έχεις σπουδάσει νομικά τότε αυτομάτως μπορείς να συγγράψεις νομοθεσία ή να επιμεληθείς την τροποποίηση υπάρχουσας νομοθεσίας. </a:t>
            </a:r>
            <a:r>
              <a:rPr lang="el-GR" dirty="0" smtClean="0"/>
              <a:t>Η </a:t>
            </a:r>
            <a:r>
              <a:rPr lang="el-GR" dirty="0"/>
              <a:t>εκπαίδευση είναι περιστασιακή και συχνά έχει χαμηλή ποιότητα. </a:t>
            </a:r>
            <a:r>
              <a:rPr lang="el-GR" dirty="0" smtClean="0"/>
              <a:t>Συχνά </a:t>
            </a:r>
            <a:r>
              <a:rPr lang="el-GR" dirty="0"/>
              <a:t>το άτομο που «συγγράφει» το σχέδιο νόμου, ή επιμελείται αλλαγές, είναι ο νεαρότερος στην ομάδα που φυσικά σημαίνει ότι έχει και την λιγότερη πείρα στην συγγραφή σχεδίων </a:t>
            </a:r>
            <a:r>
              <a:rPr lang="el-GR" dirty="0" smtClean="0"/>
              <a:t>νόμου.</a:t>
            </a:r>
            <a:br>
              <a:rPr lang="el-GR" dirty="0" smtClean="0"/>
            </a:br>
            <a:endParaRPr lang="el-GR" dirty="0" smtClean="0"/>
          </a:p>
          <a:p>
            <a:r>
              <a:rPr lang="el-GR" dirty="0" smtClean="0"/>
              <a:t>Σύνδεση </a:t>
            </a:r>
            <a:r>
              <a:rPr lang="el-GR" dirty="0"/>
              <a:t>νομοτεχνικής με «</a:t>
            </a:r>
            <a:r>
              <a:rPr lang="el-GR" dirty="0" smtClean="0"/>
              <a:t>πολιτική»</a:t>
            </a:r>
            <a:r>
              <a:rPr lang="en-GB" dirty="0" smtClean="0"/>
              <a:t>:</a:t>
            </a:r>
            <a:r>
              <a:rPr lang="el-GR" dirty="0" smtClean="0"/>
              <a:t>Αναστροφή </a:t>
            </a:r>
            <a:r>
              <a:rPr lang="el-GR" dirty="0"/>
              <a:t>της θέσης του Henry Thring και σύνδεση της νομοτεχνικής με την ουσία της νομοθεσίας. </a:t>
            </a:r>
            <a:r>
              <a:rPr lang="el-GR" dirty="0" smtClean="0"/>
              <a:t>Συχνά </a:t>
            </a:r>
            <a:r>
              <a:rPr lang="el-GR" dirty="0"/>
              <a:t>οι δημόσιοι λειτουργοί που είχαν ανάμειξη στην συγγραφή του σχεδίου νόμου ορίζονται σε θέσεις γιά την εφαρμογή/υλοποίηση της συγκεκριμένης πολιτικής ακριβώς επειδή τη γνωρίζουν </a:t>
            </a:r>
            <a:r>
              <a:rPr lang="el-GR" dirty="0" smtClean="0"/>
              <a:t>καλύτερα.</a:t>
            </a:r>
            <a:endParaRPr lang="el-GR" dirty="0"/>
          </a:p>
        </p:txBody>
      </p:sp>
    </p:spTree>
    <p:extLst>
      <p:ext uri="{BB962C8B-B14F-4D97-AF65-F5344CB8AC3E}">
        <p14:creationId xmlns:p14="http://schemas.microsoft.com/office/powerpoint/2010/main" val="258913831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6116"/>
          </a:xfrm>
        </p:spPr>
        <p:txBody>
          <a:bodyPr>
            <a:normAutofit fontScale="90000"/>
          </a:bodyPr>
          <a:lstStyle/>
          <a:p>
            <a:pPr algn="ctr"/>
            <a:r>
              <a:rPr lang="el-GR" sz="2800" dirty="0"/>
              <a:t>Συγκριτικές προσεγγίσεις της σύγχρονης νομικής </a:t>
            </a:r>
            <a:r>
              <a:rPr lang="el-GR" sz="2800" dirty="0" smtClean="0"/>
              <a:t>τεχνικής</a:t>
            </a:r>
            <a:r>
              <a:rPr lang="el-GR" sz="2800" dirty="0"/>
              <a:t/>
            </a:r>
            <a:br>
              <a:rPr lang="el-GR" sz="2800" dirty="0"/>
            </a:br>
            <a:endParaRPr lang="el-GR" sz="2800" dirty="0"/>
          </a:p>
        </p:txBody>
      </p:sp>
      <p:sp>
        <p:nvSpPr>
          <p:cNvPr id="3" name="Content Placeholder 2"/>
          <p:cNvSpPr>
            <a:spLocks noGrp="1"/>
          </p:cNvSpPr>
          <p:nvPr>
            <p:ph idx="1"/>
          </p:nvPr>
        </p:nvSpPr>
        <p:spPr/>
        <p:txBody>
          <a:bodyPr/>
          <a:lstStyle/>
          <a:p>
            <a:r>
              <a:rPr lang="el-GR" dirty="0" smtClean="0"/>
              <a:t>Εκθέσεις </a:t>
            </a:r>
            <a:r>
              <a:rPr lang="el-GR" dirty="0"/>
              <a:t>και άλλα συνοδευτικά έγγραφα υποβάλλονται μαζί με το </a:t>
            </a:r>
            <a:r>
              <a:rPr lang="el-GR" dirty="0" smtClean="0"/>
              <a:t>νομοσχέδιο.</a:t>
            </a:r>
            <a:r>
              <a:rPr lang="en-GB" dirty="0" smtClean="0"/>
              <a:t>:</a:t>
            </a:r>
            <a:r>
              <a:rPr lang="el-GR" dirty="0" smtClean="0"/>
              <a:t> Ο </a:t>
            </a:r>
            <a:r>
              <a:rPr lang="el-GR" dirty="0"/>
              <a:t>αριθμός εγγράφων που μπορεί να υποβληθούν στην Βουλή μαζί με το νομοσχέδιο μπορεί να είναι πολύ μεγάλος. Τα συνοδευτικά έγγραφα (travaux préparatoires) σε μερικές χώρες μπορεί να είναι χιλιάδες σελίδων. </a:t>
            </a:r>
            <a:r>
              <a:rPr lang="el-GR" dirty="0" smtClean="0"/>
              <a:t>Τα </a:t>
            </a:r>
            <a:r>
              <a:rPr lang="el-GR" dirty="0"/>
              <a:t>συνοδευτικά έγγραφα χρησιμοποιούνται από δικαστήρια (τουλάχιστον αυτή είναι η θεωρία της πρακτικής αυτής</a:t>
            </a:r>
            <a:r>
              <a:rPr lang="el-GR" dirty="0" smtClean="0"/>
              <a:t>).</a:t>
            </a:r>
            <a:endParaRPr lang="el-GR" dirty="0"/>
          </a:p>
        </p:txBody>
      </p:sp>
    </p:spTree>
    <p:extLst>
      <p:ext uri="{BB962C8B-B14F-4D97-AF65-F5344CB8AC3E}">
        <p14:creationId xmlns:p14="http://schemas.microsoft.com/office/powerpoint/2010/main" val="260792444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2800" dirty="0"/>
              <a:t>Συγκριτικές προσεγγίσεις της σύγχρονης νομικής </a:t>
            </a:r>
            <a:r>
              <a:rPr lang="el-GR" sz="2800" dirty="0" smtClean="0"/>
              <a:t>τεχνικής</a:t>
            </a:r>
            <a:r>
              <a:rPr lang="el-GR" sz="3200" dirty="0"/>
              <a:t/>
            </a:r>
            <a:br>
              <a:rPr lang="el-GR" sz="3200" dirty="0"/>
            </a:br>
            <a:endParaRPr lang="el-GR"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27545389"/>
              </p:ext>
            </p:extLst>
          </p:nvPr>
        </p:nvGraphicFramePr>
        <p:xfrm>
          <a:off x="1371600" y="2286000"/>
          <a:ext cx="9601200" cy="3337560"/>
        </p:xfrm>
        <a:graphic>
          <a:graphicData uri="http://schemas.openxmlformats.org/drawingml/2006/table">
            <a:tbl>
              <a:tblPr firstRow="1" bandRow="1">
                <a:tableStyleId>{5C22544A-7EE6-4342-B048-85BDC9FD1C3A}</a:tableStyleId>
              </a:tblPr>
              <a:tblGrid>
                <a:gridCol w="4800600"/>
                <a:gridCol w="4800600"/>
              </a:tblGrid>
              <a:tr h="370840">
                <a:tc gridSpan="2">
                  <a:txBody>
                    <a:bodyPr/>
                    <a:lstStyle/>
                    <a:p>
                      <a:pPr algn="ctr"/>
                      <a:r>
                        <a:rPr lang="el-GR" dirty="0" smtClean="0"/>
                        <a:t>Συγκριτικός πίνακας συστημάτων νομοπαρασκευής </a:t>
                      </a:r>
                      <a:endParaRPr lang="el-GR" dirty="0"/>
                    </a:p>
                  </a:txBody>
                  <a:tcPr/>
                </a:tc>
                <a:tc hMerge="1">
                  <a:txBody>
                    <a:bodyPr/>
                    <a:lstStyle/>
                    <a:p>
                      <a:endParaRPr lang="el-GR" dirty="0"/>
                    </a:p>
                  </a:txBody>
                  <a:tcPr/>
                </a:tc>
              </a:tr>
              <a:tr h="370840">
                <a:tc>
                  <a:txBody>
                    <a:bodyPr/>
                    <a:lstStyle/>
                    <a:p>
                      <a:pPr algn="ctr"/>
                      <a:r>
                        <a:rPr lang="el-GR" b="1" dirty="0" smtClean="0"/>
                        <a:t>Χώρες κοινοδικαίου</a:t>
                      </a:r>
                      <a:endParaRPr lang="el-GR" b="1" dirty="0"/>
                    </a:p>
                  </a:txBody>
                  <a:tcPr/>
                </a:tc>
                <a:tc>
                  <a:txBody>
                    <a:bodyPr/>
                    <a:lstStyle/>
                    <a:p>
                      <a:pPr algn="ctr"/>
                      <a:r>
                        <a:rPr lang="el-GR" b="1" dirty="0" smtClean="0"/>
                        <a:t>Χώρες αστικού δικαίου</a:t>
                      </a:r>
                      <a:endParaRPr lang="el-GR" b="1" dirty="0"/>
                    </a:p>
                  </a:txBody>
                  <a:tcPr/>
                </a:tc>
              </a:tr>
              <a:tr h="370840">
                <a:tc>
                  <a:txBody>
                    <a:bodyPr/>
                    <a:lstStyle/>
                    <a:p>
                      <a:r>
                        <a:rPr lang="el-GR" dirty="0" smtClean="0"/>
                        <a:t>Συγκεντρωτικό σύστημα</a:t>
                      </a:r>
                      <a:endParaRPr lang="el-GR" dirty="0"/>
                    </a:p>
                  </a:txBody>
                  <a:tcPr/>
                </a:tc>
                <a:tc>
                  <a:txBody>
                    <a:bodyPr/>
                    <a:lstStyle/>
                    <a:p>
                      <a:r>
                        <a:rPr lang="el-GR" dirty="0" smtClean="0"/>
                        <a:t>Πολλαπλές</a:t>
                      </a:r>
                      <a:r>
                        <a:rPr lang="el-GR" baseline="0" dirty="0" smtClean="0"/>
                        <a:t> πηγές συγγραφής νομοθεσίας</a:t>
                      </a:r>
                      <a:endParaRPr lang="el-GR" dirty="0"/>
                    </a:p>
                  </a:txBody>
                  <a:tcPr/>
                </a:tc>
              </a:tr>
              <a:tr h="370840">
                <a:tc>
                  <a:txBody>
                    <a:bodyPr/>
                    <a:lstStyle/>
                    <a:p>
                      <a:r>
                        <a:rPr lang="el-GR" dirty="0" smtClean="0"/>
                        <a:t>Αποκλειστικότητα</a:t>
                      </a:r>
                      <a:endParaRPr lang="el-GR" dirty="0"/>
                    </a:p>
                  </a:txBody>
                  <a:tcPr/>
                </a:tc>
                <a:tc>
                  <a:txBody>
                    <a:bodyPr/>
                    <a:lstStyle/>
                    <a:p>
                      <a:r>
                        <a:rPr lang="el-GR" dirty="0" smtClean="0"/>
                        <a:t>Άγνωστη προέλευση πρώτου νομοσχεδίου</a:t>
                      </a:r>
                      <a:endParaRPr lang="el-GR" dirty="0"/>
                    </a:p>
                  </a:txBody>
                  <a:tcPr/>
                </a:tc>
              </a:tr>
              <a:tr h="370840">
                <a:tc>
                  <a:txBody>
                    <a:bodyPr/>
                    <a:lstStyle/>
                    <a:p>
                      <a:r>
                        <a:rPr lang="el-GR" dirty="0" smtClean="0"/>
                        <a:t>'Εντολή'</a:t>
                      </a:r>
                      <a:r>
                        <a:rPr lang="el-GR" baseline="0" dirty="0" smtClean="0"/>
                        <a:t> για συγγραφή νομοθεσίας</a:t>
                      </a:r>
                      <a:endParaRPr lang="el-GR" dirty="0"/>
                    </a:p>
                  </a:txBody>
                  <a:tcPr/>
                </a:tc>
                <a:tc>
                  <a:txBody>
                    <a:bodyPr/>
                    <a:lstStyle/>
                    <a:p>
                      <a:r>
                        <a:rPr lang="el-GR" dirty="0" smtClean="0"/>
                        <a:t>Έλλειψη</a:t>
                      </a:r>
                      <a:r>
                        <a:rPr lang="el-GR" baseline="0" dirty="0" smtClean="0"/>
                        <a:t> ή περιορισμένη 'εντολή'</a:t>
                      </a:r>
                      <a:endParaRPr lang="el-GR" dirty="0"/>
                    </a:p>
                  </a:txBody>
                  <a:tcPr/>
                </a:tc>
              </a:tr>
              <a:tr h="370840">
                <a:tc>
                  <a:txBody>
                    <a:bodyPr/>
                    <a:lstStyle/>
                    <a:p>
                      <a:r>
                        <a:rPr lang="el-GR" dirty="0" smtClean="0"/>
                        <a:t>Ο "μοναχικός" νομοτεχνικός</a:t>
                      </a:r>
                      <a:endParaRPr lang="el-GR" dirty="0"/>
                    </a:p>
                  </a:txBody>
                  <a:tcPr/>
                </a:tc>
                <a:tc>
                  <a:txBody>
                    <a:bodyPr/>
                    <a:lstStyle/>
                    <a:p>
                      <a:r>
                        <a:rPr lang="el-GR" dirty="0" smtClean="0"/>
                        <a:t>Νομοπαρασκευαστική</a:t>
                      </a:r>
                      <a:r>
                        <a:rPr lang="el-GR" baseline="0" dirty="0" smtClean="0"/>
                        <a:t> Επιτροπή</a:t>
                      </a:r>
                      <a:endParaRPr lang="el-GR" dirty="0"/>
                    </a:p>
                  </a:txBody>
                  <a:tcPr/>
                </a:tc>
              </a:tr>
              <a:tr h="370840">
                <a:tc>
                  <a:txBody>
                    <a:bodyPr/>
                    <a:lstStyle/>
                    <a:p>
                      <a:r>
                        <a:rPr lang="el-GR" dirty="0" smtClean="0"/>
                        <a:t>Μεγάλος χρόνος εκπαίδευσης</a:t>
                      </a:r>
                      <a:endParaRPr lang="el-GR" dirty="0"/>
                    </a:p>
                  </a:txBody>
                  <a:tcPr/>
                </a:tc>
                <a:tc>
                  <a:txBody>
                    <a:bodyPr/>
                    <a:lstStyle/>
                    <a:p>
                      <a:r>
                        <a:rPr lang="el-GR" dirty="0" smtClean="0"/>
                        <a:t>Μικρή εκπαίδευση</a:t>
                      </a:r>
                      <a:endParaRPr lang="el-GR" dirty="0"/>
                    </a:p>
                  </a:txBody>
                  <a:tcPr/>
                </a:tc>
              </a:tr>
              <a:tr h="370840">
                <a:tc>
                  <a:txBody>
                    <a:bodyPr/>
                    <a:lstStyle/>
                    <a:p>
                      <a:r>
                        <a:rPr lang="el-GR" dirty="0" smtClean="0"/>
                        <a:t>Διαχωρισμός 'πολιτικής' από νομοτεχνική</a:t>
                      </a:r>
                      <a:endParaRPr lang="el-GR" dirty="0"/>
                    </a:p>
                  </a:txBody>
                  <a:tcPr/>
                </a:tc>
                <a:tc>
                  <a:txBody>
                    <a:bodyPr/>
                    <a:lstStyle/>
                    <a:p>
                      <a:r>
                        <a:rPr lang="el-GR" dirty="0" smtClean="0"/>
                        <a:t>Σύνδεση</a:t>
                      </a:r>
                      <a:r>
                        <a:rPr lang="el-GR" baseline="0" dirty="0" smtClean="0"/>
                        <a:t> 'πολιτικής' με νομοτεχνική</a:t>
                      </a:r>
                      <a:endParaRPr lang="el-GR" dirty="0"/>
                    </a:p>
                  </a:txBody>
                  <a:tcPr/>
                </a:tc>
              </a:tr>
              <a:tr h="370840">
                <a:tc>
                  <a:txBody>
                    <a:bodyPr/>
                    <a:lstStyle/>
                    <a:p>
                      <a:r>
                        <a:rPr lang="el-GR" dirty="0" smtClean="0"/>
                        <a:t>Έλλεψη συνοδευτικών εγγράφων</a:t>
                      </a:r>
                      <a:endParaRPr lang="el-GR" dirty="0"/>
                    </a:p>
                  </a:txBody>
                  <a:tcPr/>
                </a:tc>
                <a:tc>
                  <a:txBody>
                    <a:bodyPr/>
                    <a:lstStyle/>
                    <a:p>
                      <a:r>
                        <a:rPr lang="el-GR" dirty="0" smtClean="0"/>
                        <a:t>Πολλά συνοδευτικά έγγραφα</a:t>
                      </a:r>
                      <a:endParaRPr lang="el-GR" dirty="0"/>
                    </a:p>
                  </a:txBody>
                  <a:tcPr/>
                </a:tc>
              </a:tr>
            </a:tbl>
          </a:graphicData>
        </a:graphic>
      </p:graphicFrame>
    </p:spTree>
    <p:extLst>
      <p:ext uri="{BB962C8B-B14F-4D97-AF65-F5344CB8AC3E}">
        <p14:creationId xmlns:p14="http://schemas.microsoft.com/office/powerpoint/2010/main" val="149808397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2800" dirty="0"/>
              <a:t>Συγκριτικές προσεγγίσεις της σύγχρονης νομικής </a:t>
            </a:r>
            <a:r>
              <a:rPr lang="el-GR" sz="2800" dirty="0" smtClean="0"/>
              <a:t>τεχνικής</a:t>
            </a:r>
            <a:r>
              <a:rPr lang="el-GR" sz="2800" dirty="0"/>
              <a:t/>
            </a:r>
            <a:br>
              <a:rPr lang="el-GR" sz="2800" dirty="0"/>
            </a:br>
            <a:endParaRPr lang="el-GR" sz="2800" dirty="0"/>
          </a:p>
        </p:txBody>
      </p:sp>
      <p:sp>
        <p:nvSpPr>
          <p:cNvPr id="3" name="Content Placeholder 2"/>
          <p:cNvSpPr>
            <a:spLocks noGrp="1"/>
          </p:cNvSpPr>
          <p:nvPr>
            <p:ph idx="1"/>
          </p:nvPr>
        </p:nvSpPr>
        <p:spPr/>
        <p:txBody>
          <a:bodyPr/>
          <a:lstStyle/>
          <a:p>
            <a:pPr marL="0" indent="0" algn="just">
              <a:buNone/>
            </a:pPr>
            <a:r>
              <a:rPr lang="el-GR" dirty="0"/>
              <a:t>Παρά τις διαφορές των νομικών συστημάτων και τους διαφορετικούς τρόπους με τους οποίους οργανώνεται το έργο της σύνταξης νομοθετικών κειμένων, αποτελεί πλέον κοινό τόπο ότι </a:t>
            </a:r>
            <a:r>
              <a:rPr lang="el-GR" u="sng" dirty="0"/>
              <a:t>πρώτον</a:t>
            </a:r>
            <a:r>
              <a:rPr lang="el-GR" dirty="0"/>
              <a:t>, ο σχεδιασμός και η σύνταξη της νομοθεσίας αποτελούν εξειδικευμένη νομική εργασία που απαιτεί ειδική εκπαίδευση και εξειδίκευση, </a:t>
            </a:r>
            <a:r>
              <a:rPr lang="el-GR" u="sng" dirty="0"/>
              <a:t>δεύτερον</a:t>
            </a:r>
            <a:r>
              <a:rPr lang="el-GR" dirty="0"/>
              <a:t>, ότι τα διλήμματα όσων εμπλέκονται </a:t>
            </a:r>
            <a:r>
              <a:rPr lang="el-GR" dirty="0" smtClean="0"/>
              <a:t>στη θέσπιση </a:t>
            </a:r>
            <a:r>
              <a:rPr lang="el-GR" dirty="0"/>
              <a:t>του νόμου είναι παρόμοια ανεξάρτητα από το σύστημα στο πλαίσιο του οποίου εντάσσονται και συνδέονται με το σύνθετο έργο του νομοθέτη να καταστρώσει μια νομοθετική λύση και να προβλέψει τον τρόπο με τον οποίο θα λειτουργήσει στην πράξη</a:t>
            </a:r>
            <a:r>
              <a:rPr lang="el-GR" dirty="0" smtClean="0"/>
              <a:t>.</a:t>
            </a:r>
          </a:p>
          <a:p>
            <a:pPr marL="0" indent="0" algn="just">
              <a:buNone/>
            </a:pPr>
            <a:r>
              <a:rPr lang="el-GR" dirty="0" smtClean="0"/>
              <a:t> </a:t>
            </a:r>
            <a:r>
              <a:rPr lang="el-GR" dirty="0"/>
              <a:t>Τέλος, είναι πλέον αποδεκτό ότι η αποτελεσματικότητα αποτελεί το βασικό κριτήριο που καθοδηγεί τους νομοθέτες στην προσπάθειά τους να σχεδιάσουν νομοθεσία υψηλής </a:t>
            </a:r>
            <a:r>
              <a:rPr lang="el-GR" dirty="0" smtClean="0"/>
              <a:t>ποιότητας. </a:t>
            </a:r>
            <a:endParaRPr lang="el-GR" dirty="0"/>
          </a:p>
        </p:txBody>
      </p:sp>
    </p:spTree>
    <p:extLst>
      <p:ext uri="{BB962C8B-B14F-4D97-AF65-F5344CB8AC3E}">
        <p14:creationId xmlns:p14="http://schemas.microsoft.com/office/powerpoint/2010/main" val="3253479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0391"/>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057701" y="1521724"/>
            <a:ext cx="9601200" cy="4734697"/>
          </a:xfrm>
        </p:spPr>
        <p:txBody>
          <a:bodyPr>
            <a:normAutofit lnSpcReduction="10000"/>
          </a:bodyPr>
          <a:lstStyle/>
          <a:p>
            <a:pPr marL="0" indent="0" algn="just">
              <a:buNone/>
            </a:pPr>
            <a:r>
              <a:rPr lang="el-GR" i="1" dirty="0" smtClean="0"/>
              <a:t>Σύγχυση και αλληλεπικαλύψεις</a:t>
            </a:r>
            <a:r>
              <a:rPr lang="en-GB" i="1" dirty="0" smtClean="0"/>
              <a:t>:</a:t>
            </a:r>
            <a:r>
              <a:rPr lang="en-US" i="1" dirty="0" smtClean="0"/>
              <a:t> </a:t>
            </a:r>
            <a:r>
              <a:rPr lang="el-GR" i="1" dirty="0" smtClean="0"/>
              <a:t>Ανασφάλεια δικαίου, έλλειψη σαφούς ρύθμισης και μη αποτελεσματική νομοθεσία.</a:t>
            </a:r>
          </a:p>
          <a:p>
            <a:pPr marL="0" indent="0" algn="just">
              <a:buNone/>
            </a:pPr>
            <a:r>
              <a:rPr lang="el-GR" i="1" dirty="0" smtClean="0"/>
              <a:t>Εδώ μπορούν να εντοπιστούν περιπτώσεις μη ορθής ανάλυσης, που οδηγούν σε επανανομοθέτηση σε σύντομο χρονικό διάστημα ή μεγάλο αριθμό δικαστικών προσφυγών κατά πράξεων εκδοθεισών με βάση τη συγκεκριμένη νομοθεσία.</a:t>
            </a:r>
          </a:p>
          <a:p>
            <a:pPr marL="0" indent="0" algn="just">
              <a:buNone/>
            </a:pPr>
            <a:r>
              <a:rPr lang="el-GR" i="1" dirty="0" smtClean="0"/>
              <a:t>Βασικά προσχεδιαστικά ερωτήματα</a:t>
            </a:r>
            <a:r>
              <a:rPr lang="en-GB" i="1" dirty="0" smtClean="0"/>
              <a:t>:</a:t>
            </a:r>
            <a:endParaRPr lang="en-US" i="1" dirty="0" smtClean="0"/>
          </a:p>
          <a:p>
            <a:pPr algn="just">
              <a:buFont typeface="Wingdings" panose="05000000000000000000" pitchFamily="2" charset="2"/>
              <a:buChar char="§"/>
            </a:pPr>
            <a:r>
              <a:rPr lang="el-GR" i="1" dirty="0" smtClean="0"/>
              <a:t>Με </a:t>
            </a:r>
            <a:r>
              <a:rPr lang="el-GR" i="1" dirty="0"/>
              <a:t>ποιόν τρόπο εντάσσεται ο νόμος στο υφιστάμενο </a:t>
            </a:r>
            <a:r>
              <a:rPr lang="el-GR" i="1" dirty="0" smtClean="0"/>
              <a:t>δίκαιο</a:t>
            </a:r>
            <a:r>
              <a:rPr lang="el-GR" i="1" dirty="0"/>
              <a:t> </a:t>
            </a:r>
            <a:r>
              <a:rPr lang="el-GR" i="1" dirty="0" smtClean="0"/>
              <a:t>(νέα </a:t>
            </a:r>
            <a:r>
              <a:rPr lang="el-GR" i="1" dirty="0"/>
              <a:t>ρύθμιση, τροποποίηση, πολλαπλές τροποποιήσεις); </a:t>
            </a:r>
            <a:endParaRPr lang="en-US" i="1" dirty="0" smtClean="0"/>
          </a:p>
          <a:p>
            <a:pPr algn="just">
              <a:buFont typeface="Wingdings" panose="05000000000000000000" pitchFamily="2" charset="2"/>
              <a:buChar char="§"/>
            </a:pPr>
            <a:r>
              <a:rPr lang="el-GR" i="1" dirty="0" smtClean="0"/>
              <a:t>Είναι </a:t>
            </a:r>
            <a:r>
              <a:rPr lang="el-GR" i="1" dirty="0"/>
              <a:t>η τροποποίηση ή συμπλήρωση ισχυόντων κανόνων σαφής και εύκολα </a:t>
            </a:r>
            <a:r>
              <a:rPr lang="el-GR" i="1" dirty="0" smtClean="0"/>
              <a:t>εντοπίσιμη;</a:t>
            </a:r>
          </a:p>
          <a:p>
            <a:pPr algn="just">
              <a:buFont typeface="Wingdings" panose="05000000000000000000" pitchFamily="2" charset="2"/>
              <a:buChar char="§"/>
            </a:pPr>
            <a:r>
              <a:rPr lang="el-GR" i="1" dirty="0" smtClean="0"/>
              <a:t>Είναι </a:t>
            </a:r>
            <a:r>
              <a:rPr lang="el-GR" i="1" dirty="0"/>
              <a:t>οι αλλαγές που επέρχονται σαφείς, εύκολα εντοπίσιμες και κατανοητές; </a:t>
            </a:r>
            <a:endParaRPr lang="el-GR" i="1" dirty="0" smtClean="0"/>
          </a:p>
          <a:p>
            <a:pPr algn="just">
              <a:buFont typeface="Wingdings" panose="05000000000000000000" pitchFamily="2" charset="2"/>
              <a:buChar char="§"/>
            </a:pPr>
            <a:r>
              <a:rPr lang="el-GR" i="1" dirty="0" smtClean="0"/>
              <a:t>Είναι </a:t>
            </a:r>
            <a:r>
              <a:rPr lang="el-GR" i="1" dirty="0"/>
              <a:t>η ρύθμιση </a:t>
            </a:r>
            <a:r>
              <a:rPr lang="el-GR" i="1" dirty="0" smtClean="0"/>
              <a:t>πλήρης</a:t>
            </a:r>
            <a:r>
              <a:rPr lang="el-GR" i="1" dirty="0"/>
              <a:t> </a:t>
            </a:r>
            <a:r>
              <a:rPr lang="el-GR" i="1" dirty="0" smtClean="0"/>
              <a:t>(όχι αποσπασματική) </a:t>
            </a:r>
          </a:p>
          <a:p>
            <a:pPr algn="just">
              <a:buFont typeface="Wingdings" panose="05000000000000000000" pitchFamily="2" charset="2"/>
              <a:buChar char="§"/>
            </a:pPr>
            <a:r>
              <a:rPr lang="el-GR" i="1" dirty="0" smtClean="0"/>
              <a:t>Ποια </a:t>
            </a:r>
            <a:r>
              <a:rPr lang="el-GR" i="1" dirty="0"/>
              <a:t>είναι τα πιθανά προβλήματα; </a:t>
            </a:r>
          </a:p>
        </p:txBody>
      </p:sp>
    </p:spTree>
    <p:extLst>
      <p:ext uri="{BB962C8B-B14F-4D97-AF65-F5344CB8AC3E}">
        <p14:creationId xmlns:p14="http://schemas.microsoft.com/office/powerpoint/2010/main" val="131293682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2800" dirty="0"/>
              <a:t>Συγκριτικές προσεγγίσεις της σύγχρονης νομικής </a:t>
            </a:r>
            <a:r>
              <a:rPr lang="el-GR" sz="2800" dirty="0" smtClean="0"/>
              <a:t>τεχνικής</a:t>
            </a:r>
            <a:r>
              <a:rPr lang="el-GR" sz="3200" dirty="0"/>
              <a:t/>
            </a:r>
            <a:br>
              <a:rPr lang="el-GR" sz="3200" dirty="0"/>
            </a:br>
            <a:endParaRPr lang="el-GR" sz="3200" dirty="0"/>
          </a:p>
        </p:txBody>
      </p:sp>
      <p:sp>
        <p:nvSpPr>
          <p:cNvPr id="3" name="Content Placeholder 2"/>
          <p:cNvSpPr>
            <a:spLocks noGrp="1"/>
          </p:cNvSpPr>
          <p:nvPr>
            <p:ph idx="1"/>
          </p:nvPr>
        </p:nvSpPr>
        <p:spPr>
          <a:xfrm>
            <a:off x="1371600" y="2286000"/>
            <a:ext cx="9601200" cy="4130842"/>
          </a:xfrm>
        </p:spPr>
        <p:txBody>
          <a:bodyPr>
            <a:normAutofit lnSpcReduction="10000"/>
          </a:bodyPr>
          <a:lstStyle/>
          <a:p>
            <a:r>
              <a:rPr lang="el-GR" dirty="0"/>
              <a:t>Τάσεις της μοντέρνας Αγγλοσαξωνικής </a:t>
            </a:r>
            <a:r>
              <a:rPr lang="el-GR" dirty="0" smtClean="0"/>
              <a:t>νομοτεχνικής</a:t>
            </a:r>
            <a:r>
              <a:rPr lang="en-GB" dirty="0" smtClean="0"/>
              <a:t>:</a:t>
            </a:r>
            <a:r>
              <a:rPr lang="el-GR" dirty="0" smtClean="0"/>
              <a:t> </a:t>
            </a:r>
            <a:r>
              <a:rPr lang="el-GR" dirty="0"/>
              <a:t/>
            </a:r>
            <a:br>
              <a:rPr lang="el-GR" dirty="0"/>
            </a:br>
            <a:r>
              <a:rPr lang="el-GR" dirty="0"/>
              <a:t/>
            </a:r>
            <a:br>
              <a:rPr lang="el-GR" dirty="0"/>
            </a:br>
            <a:r>
              <a:rPr lang="el-GR" dirty="0" smtClean="0"/>
              <a:t>Οι </a:t>
            </a:r>
            <a:r>
              <a:rPr lang="el-GR" dirty="0"/>
              <a:t>τελευταίες τάσεις δείχνουν αλλαγή στην προσέγγιση και οι νομοτεχνικοί θεωρούνται «μεταφραστές πολιτικής» (policy translators). Έτσι υπάρχει διαφοροποίηση μεταξύ Νομοθετικής Πολιτικής (Legislative Policy) and Νομοθετικού Προγράμματος (Legislative Plan). Νομοθετική Πολιτική είναι το αντικείμενο που πρέπει να </a:t>
            </a:r>
            <a:r>
              <a:rPr lang="el-GR" dirty="0" smtClean="0"/>
              <a:t>επιτελεστεί. </a:t>
            </a:r>
            <a:r>
              <a:rPr lang="el-GR" dirty="0"/>
              <a:t>Νομοθετικό Πρόγραμμα είναι η μέθοδος με την οποία θα επιτευχθεί η Νομοθετική </a:t>
            </a:r>
            <a:r>
              <a:rPr lang="el-GR" dirty="0" smtClean="0"/>
              <a:t>Πολιτική.</a:t>
            </a:r>
          </a:p>
          <a:p>
            <a:r>
              <a:rPr lang="el-GR" dirty="0"/>
              <a:t>Η Προσέγγιση των Αμερικανών </a:t>
            </a:r>
            <a:r>
              <a:rPr lang="el-GR" dirty="0" smtClean="0"/>
              <a:t>νομοτεχνικών</a:t>
            </a:r>
            <a:br>
              <a:rPr lang="el-GR" dirty="0" smtClean="0"/>
            </a:br>
            <a:r>
              <a:rPr lang="el-GR" dirty="0" smtClean="0"/>
              <a:t/>
            </a:r>
            <a:br>
              <a:rPr lang="el-GR" dirty="0" smtClean="0"/>
            </a:br>
            <a:r>
              <a:rPr lang="el-GR" dirty="0" smtClean="0"/>
              <a:t>Συγγραφή </a:t>
            </a:r>
            <a:r>
              <a:rPr lang="el-GR" dirty="0"/>
              <a:t>αρχικού νομοσχεδίου. Προφορικές καταθέσεις (hearings) Αλλαγές στο νομοσχέδιο με βάση τις ψηφοφορίες στη βουλή για τα επί μέρους άρθρα και τις κομματικές συμφωνίες. Κατάθεση νομοσχεδίου στην τελική του μορφή χωρίς έκθεση αφήνοντας τους βουλευτές απλά να </a:t>
            </a:r>
            <a:r>
              <a:rPr lang="el-GR" dirty="0" smtClean="0"/>
              <a:t>ψηφίσουν.</a:t>
            </a:r>
            <a:endParaRPr lang="el-GR" dirty="0"/>
          </a:p>
        </p:txBody>
      </p:sp>
    </p:spTree>
    <p:extLst>
      <p:ext uri="{BB962C8B-B14F-4D97-AF65-F5344CB8AC3E}">
        <p14:creationId xmlns:p14="http://schemas.microsoft.com/office/powerpoint/2010/main" val="107247327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78305"/>
          </a:xfrm>
        </p:spPr>
        <p:txBody>
          <a:bodyPr>
            <a:normAutofit/>
          </a:bodyPr>
          <a:lstStyle/>
          <a:p>
            <a:pPr algn="ctr"/>
            <a:r>
              <a:rPr lang="el-GR" sz="2800" dirty="0"/>
              <a:t>Συγκριτικές προσεγγίσεις της σύγχρονης νομικής </a:t>
            </a:r>
            <a:r>
              <a:rPr lang="el-GR" sz="2800" dirty="0" smtClean="0"/>
              <a:t>τεχνικής</a:t>
            </a:r>
            <a:r>
              <a:rPr lang="el-GR" sz="2800" dirty="0"/>
              <a:t/>
            </a:r>
            <a:br>
              <a:rPr lang="el-GR" sz="2800" dirty="0"/>
            </a:br>
            <a:endParaRPr lang="el-GR" sz="2800" dirty="0"/>
          </a:p>
        </p:txBody>
      </p:sp>
      <p:sp>
        <p:nvSpPr>
          <p:cNvPr id="3" name="Content Placeholder 2"/>
          <p:cNvSpPr>
            <a:spLocks noGrp="1"/>
          </p:cNvSpPr>
          <p:nvPr>
            <p:ph idx="1"/>
          </p:nvPr>
        </p:nvSpPr>
        <p:spPr>
          <a:xfrm>
            <a:off x="1283369" y="1499936"/>
            <a:ext cx="9601200" cy="4138863"/>
          </a:xfrm>
        </p:spPr>
        <p:txBody>
          <a:bodyPr>
            <a:normAutofit fontScale="92500" lnSpcReduction="20000"/>
          </a:bodyPr>
          <a:lstStyle/>
          <a:p>
            <a:r>
              <a:rPr lang="el-GR" dirty="0"/>
              <a:t>Υπάρχει αλληλεπίδραση των δύο </a:t>
            </a:r>
            <a:r>
              <a:rPr lang="el-GR" dirty="0" smtClean="0"/>
              <a:t>συστημάτων;</a:t>
            </a:r>
            <a:br>
              <a:rPr lang="el-GR" dirty="0" smtClean="0"/>
            </a:br>
            <a:r>
              <a:rPr lang="el-GR" dirty="0" smtClean="0"/>
              <a:t/>
            </a:r>
            <a:br>
              <a:rPr lang="el-GR" dirty="0" smtClean="0"/>
            </a:br>
            <a:r>
              <a:rPr lang="el-GR" dirty="0" smtClean="0"/>
              <a:t>Αν </a:t>
            </a:r>
            <a:r>
              <a:rPr lang="el-GR" dirty="0"/>
              <a:t>και τα δύο συστήματα διατηρούν τα βασικά τους χαρακτηριστικά, τα τελευταία χρόνια υπάρχουν στοιχεία και ενδείξεις που δείχνουν ότι το ένα έχει επηρεάσει το άλλο, για παράδειγμα: 1. Όλο και περισσότερες χώρες αγγλοσαξονικού δικαίου έχουν δεύτερη νομοτεχνική ομάδα, συνήθως στην Βουλή, και λίγες απ’ αυτές έχουν νομοτεχνικούς σε υπουργεία. 2. Το πρώτο σχέδιο νόμου «δίδεται» σε νομοτεχνικούς γιά επιμέλεια (editing) και δεν είναι γραμμένο από το κεντρικό νομοτεχνικό </a:t>
            </a:r>
            <a:r>
              <a:rPr lang="el-GR" dirty="0" smtClean="0"/>
              <a:t>γραφείο</a:t>
            </a:r>
            <a:r>
              <a:rPr lang="el-GR" dirty="0" smtClean="0"/>
              <a:t>. Αντίστροφο παράδειγμα, η Ελλάδα.</a:t>
            </a:r>
            <a:r>
              <a:rPr lang="el-GR" dirty="0" smtClean="0"/>
              <a:t/>
            </a:r>
            <a:br>
              <a:rPr lang="el-GR" dirty="0" smtClean="0"/>
            </a:br>
            <a:endParaRPr lang="el-GR" dirty="0" smtClean="0"/>
          </a:p>
          <a:p>
            <a:r>
              <a:rPr lang="el-GR" dirty="0" smtClean="0"/>
              <a:t>Η </a:t>
            </a:r>
            <a:r>
              <a:rPr lang="el-GR" dirty="0"/>
              <a:t>«πλημμελής» εκπαίδευση νομοτεχνικών σε χώρες αστικού δικαίου έχει αρχίσει να θεωρείται σοβαρό πρόβλημα, ιδιαίτερα από οργανισμούς όπως η ΕΕ – όπου υπάρχουν τα γνωστά προβλήματα που απορρέουν από την </a:t>
            </a:r>
            <a:r>
              <a:rPr lang="el-GR"/>
              <a:t>ύπαρξη </a:t>
            </a:r>
            <a:r>
              <a:rPr lang="el-GR" smtClean="0"/>
              <a:t>περισσότερων </a:t>
            </a:r>
            <a:r>
              <a:rPr lang="el-GR" smtClean="0"/>
              <a:t>επισήμων γλωσσών.</a:t>
            </a:r>
          </a:p>
          <a:p>
            <a:r>
              <a:rPr lang="el-GR" smtClean="0"/>
              <a:t>Ακόμη </a:t>
            </a:r>
            <a:r>
              <a:rPr lang="el-GR" dirty="0"/>
              <a:t>και σε χώρες αγγλοσαξονικού δικαίου, θέματα «πολιτικής» όλο και περισσότερο διαβρώνουν την αρχική προσέγγιση του Henry Thring σε σημείο που πλέον υπάρχει αποδοχή της ανάγκης σύνδεσης της νομοτεχνικής με την ουσία της </a:t>
            </a:r>
            <a:r>
              <a:rPr lang="el-GR" dirty="0" smtClean="0"/>
              <a:t>πολιτικής</a:t>
            </a:r>
            <a:r>
              <a:rPr lang="en-GB" dirty="0" smtClean="0"/>
              <a:t>.</a:t>
            </a:r>
            <a:endParaRPr lang="el-GR" dirty="0"/>
          </a:p>
        </p:txBody>
      </p:sp>
    </p:spTree>
    <p:extLst>
      <p:ext uri="{BB962C8B-B14F-4D97-AF65-F5344CB8AC3E}">
        <p14:creationId xmlns:p14="http://schemas.microsoft.com/office/powerpoint/2010/main" val="3101744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74510"/>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105468" y="1576315"/>
            <a:ext cx="9601200" cy="4530869"/>
          </a:xfrm>
        </p:spPr>
        <p:txBody>
          <a:bodyPr>
            <a:normAutofit/>
          </a:bodyPr>
          <a:lstStyle/>
          <a:p>
            <a:pPr marL="0" indent="0" algn="just">
              <a:buNone/>
            </a:pPr>
            <a:r>
              <a:rPr lang="el-GR" i="1" dirty="0" smtClean="0"/>
              <a:t>3. </a:t>
            </a:r>
            <a:r>
              <a:rPr lang="el-GR" i="1" u="sng" dirty="0" smtClean="0"/>
              <a:t>Σχεδιασμός νόμου</a:t>
            </a:r>
            <a:r>
              <a:rPr lang="el-GR" i="1" dirty="0" smtClean="0"/>
              <a:t>.</a:t>
            </a:r>
          </a:p>
          <a:p>
            <a:pPr marL="0" indent="0" algn="just">
              <a:buNone/>
            </a:pPr>
            <a:r>
              <a:rPr lang="el-GR" i="1" dirty="0" smtClean="0"/>
              <a:t>Εφόσον </a:t>
            </a:r>
            <a:r>
              <a:rPr lang="el-GR" i="1" dirty="0"/>
              <a:t>έχει ολοκληρωθεί η πλήρης κατανόηση και αξιολόγηση των υπό νομοθέτηση ρυθμίσεων και του τρόπου εφαρμογής τους σε σχέση με το υφιστάμενο νομικό πλαίσιο, ο </a:t>
            </a:r>
            <a:r>
              <a:rPr lang="el-GR" i="1" dirty="0" smtClean="0"/>
              <a:t>συντάκτης (πριν ψηφίσει ο νομοθέτης) περνά </a:t>
            </a:r>
            <a:r>
              <a:rPr lang="el-GR" i="1" dirty="0"/>
              <a:t>στο στάδιο του σχεδιασμού. Εδώ δίνεται στο </a:t>
            </a:r>
            <a:r>
              <a:rPr lang="el-GR" i="1" dirty="0" smtClean="0"/>
              <a:t>συντάκτη, που μπορεί στο κοινοδίκαιο να είναι νομοτέχνης, η </a:t>
            </a:r>
            <a:r>
              <a:rPr lang="el-GR" i="1" dirty="0"/>
              <a:t>δυνατότητα να προσεγγίσει το υπό νομοθέτηση ζήτημα ως ένα γενικό σύνολο και στη συνέχεια βήμα-βήμα να περνά στις ειδικότερες εκφάνσεις του. </a:t>
            </a:r>
            <a:endParaRPr lang="el-GR" i="1" dirty="0" smtClean="0"/>
          </a:p>
          <a:p>
            <a:pPr marL="0" indent="0" algn="just">
              <a:buNone/>
            </a:pPr>
            <a:r>
              <a:rPr lang="el-GR" i="1" dirty="0"/>
              <a:t>Έτσι, ο συντάκτης δημιουργεί αρχικά ένα </a:t>
            </a:r>
            <a:r>
              <a:rPr lang="el-GR" i="1" u="sng" dirty="0"/>
              <a:t>πλαίσιο,</a:t>
            </a:r>
            <a:r>
              <a:rPr lang="el-GR" i="1" dirty="0"/>
              <a:t> έναν σκελετό του νομοθετήματος, που θα περιλαμβάνει το </a:t>
            </a:r>
            <a:r>
              <a:rPr lang="el-GR" i="1" u="sng" dirty="0"/>
              <a:t>σκοπό</a:t>
            </a:r>
            <a:r>
              <a:rPr lang="el-GR" i="1" dirty="0"/>
              <a:t> που επιδιώκει να επιτύχει, καθώς και τα </a:t>
            </a:r>
            <a:r>
              <a:rPr lang="el-GR" i="1" u="sng" dirty="0"/>
              <a:t>βασικά μηνύματα</a:t>
            </a:r>
            <a:r>
              <a:rPr lang="el-GR" i="1" dirty="0"/>
              <a:t> που θέλει να επικοινωνήσει, οργανώνοντας έτσι μια βασική δομή σε συνδυασμό με τους </a:t>
            </a:r>
            <a:r>
              <a:rPr lang="el-GR" i="1" u="sng" dirty="0"/>
              <a:t>μηχανισμούς εφαρμογής </a:t>
            </a:r>
            <a:r>
              <a:rPr lang="el-GR" i="1" dirty="0"/>
              <a:t>που σκοπεύει να εισάγει. Στο σημείο αυτό μπορεί να διαχωρίσει το νομοθέτημά του, δημιουργώντας </a:t>
            </a:r>
            <a:r>
              <a:rPr lang="el-GR" i="1" u="sng" dirty="0"/>
              <a:t>θεματικές ενότητες</a:t>
            </a:r>
            <a:r>
              <a:rPr lang="el-GR" i="1" dirty="0"/>
              <a:t> με τίτλους και επικεφαλίδες, ακόμη και αν αυτή δεν θα είναι η οριστική τους μορφή. </a:t>
            </a:r>
          </a:p>
        </p:txBody>
      </p:sp>
    </p:spTree>
    <p:extLst>
      <p:ext uri="{BB962C8B-B14F-4D97-AF65-F5344CB8AC3E}">
        <p14:creationId xmlns:p14="http://schemas.microsoft.com/office/powerpoint/2010/main" val="1830604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6272"/>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996287" y="1508077"/>
            <a:ext cx="9601200" cy="4204825"/>
          </a:xfrm>
        </p:spPr>
        <p:txBody>
          <a:bodyPr>
            <a:normAutofit/>
          </a:bodyPr>
          <a:lstStyle/>
          <a:p>
            <a:pPr marL="0" indent="0" algn="just">
              <a:buNone/>
            </a:pPr>
            <a:r>
              <a:rPr lang="el-GR" i="1" dirty="0"/>
              <a:t>Όταν μια ενότητα απομονώνεται, ο </a:t>
            </a:r>
            <a:r>
              <a:rPr lang="el-GR" i="1" dirty="0" smtClean="0"/>
              <a:t>συντάκτης, κατά τη θεωρία, μπορεί </a:t>
            </a:r>
            <a:r>
              <a:rPr lang="el-GR" i="1" dirty="0"/>
              <a:t>καλύτερα να την αναπτύξει και να τη μορφοποιήσει δίνοντας έμφαση στις βασικές αρχές του σχεδίου του, διαχωρίζοντας τα σημαντικά σημεία από τις τεχνικές </a:t>
            </a:r>
            <a:r>
              <a:rPr lang="el-GR" i="1" dirty="0" smtClean="0"/>
              <a:t>και διαδικαστικές </a:t>
            </a:r>
            <a:r>
              <a:rPr lang="el-GR" i="1" dirty="0"/>
              <a:t>λεπτομέρειες. Ο συντάκτης θα πρέπει να καταβάλλει τη μέγιστη δυνατή προσπάθεια, ώστε να διασφαλίσει την απλότητα στην περιγραφή των διατάξεων, τα τεχνικά χαρακτηριστικά του να είναι οικεία στο </a:t>
            </a:r>
            <a:r>
              <a:rPr lang="el-GR" i="1" dirty="0" smtClean="0"/>
              <a:t>χρήστη, </a:t>
            </a:r>
            <a:r>
              <a:rPr lang="el-GR" i="1" dirty="0"/>
              <a:t>όπως π.χ. οι τίτλοι θα πρέπει να προσιδιάζουν στο ακριβές περιεχόμενό τους, διευκολύνοντας έτσι την πρόσβαση και ενισχύοντας την ασφάλεια δικαίου. Επιπλέον, σε αυτό το στάδιο του σχεδιασμού, κρίνεται σκόπιμο ο συντάκτης να λάβει τη γνώμη τού έχοντος την νομοθετική πρωτοβουλία, ώστε να αποφευχθούν πιθανές αμφιλεγόμενες διατάξεις και πιθανή ανάγκη επεμβάσεων και τροποποιήσεων σε μεταγενέστερο στάδιο. </a:t>
            </a:r>
            <a:endParaRPr lang="el-GR" i="1" dirty="0" smtClean="0"/>
          </a:p>
          <a:p>
            <a:pPr marL="0" indent="0" algn="just">
              <a:buNone/>
            </a:pPr>
            <a:endParaRPr lang="el-GR" i="1" dirty="0"/>
          </a:p>
        </p:txBody>
      </p:sp>
    </p:spTree>
    <p:extLst>
      <p:ext uri="{BB962C8B-B14F-4D97-AF65-F5344CB8AC3E}">
        <p14:creationId xmlns:p14="http://schemas.microsoft.com/office/powerpoint/2010/main" val="1392103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1475" y="426493"/>
            <a:ext cx="9601200" cy="638032"/>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221475" y="1330657"/>
            <a:ext cx="9601200" cy="4604922"/>
          </a:xfrm>
        </p:spPr>
        <p:txBody>
          <a:bodyPr>
            <a:normAutofit/>
          </a:bodyPr>
          <a:lstStyle/>
          <a:p>
            <a:pPr marL="0" indent="0" algn="just">
              <a:buNone/>
            </a:pPr>
            <a:r>
              <a:rPr lang="el-GR" i="1" dirty="0" smtClean="0"/>
              <a:t>Στο στάδιο αυτό εξάλλου απασχολεί η δομή του νομοσχεδίου, που </a:t>
            </a:r>
            <a:r>
              <a:rPr lang="el-GR" i="1" dirty="0"/>
              <a:t>αποτελεί σημαντικό checkpoint νομοτεχνικής </a:t>
            </a:r>
            <a:r>
              <a:rPr lang="el-GR" i="1" dirty="0" smtClean="0"/>
              <a:t>ποιότητας.</a:t>
            </a:r>
          </a:p>
          <a:p>
            <a:pPr marL="0" indent="0" algn="just">
              <a:buNone/>
            </a:pPr>
            <a:r>
              <a:rPr lang="el-GR" i="1" dirty="0" smtClean="0"/>
              <a:t>Η δομή</a:t>
            </a:r>
            <a:r>
              <a:rPr lang="en-GB" i="1" dirty="0" smtClean="0"/>
              <a:t>:</a:t>
            </a:r>
            <a:endParaRPr lang="el-GR" i="1" dirty="0" smtClean="0"/>
          </a:p>
          <a:p>
            <a:pPr algn="just">
              <a:buFont typeface="Wingdings" panose="05000000000000000000" pitchFamily="2" charset="2"/>
              <a:buChar char="§"/>
            </a:pPr>
            <a:r>
              <a:rPr lang="el-GR" i="1" dirty="0" smtClean="0"/>
              <a:t>προϋποθέτει </a:t>
            </a:r>
            <a:r>
              <a:rPr lang="el-GR" i="1" dirty="0"/>
              <a:t>την αναγνώριση των βασικών κοινών της νομοθεσίας και των βασικών </a:t>
            </a:r>
            <a:r>
              <a:rPr lang="el-GR" i="1" dirty="0" smtClean="0"/>
              <a:t>μηνυμάτων.</a:t>
            </a:r>
          </a:p>
          <a:p>
            <a:pPr algn="just">
              <a:buFont typeface="Wingdings" panose="05000000000000000000" pitchFamily="2" charset="2"/>
              <a:buChar char="§"/>
            </a:pPr>
            <a:r>
              <a:rPr lang="el-GR" i="1" dirty="0"/>
              <a:t>π</a:t>
            </a:r>
            <a:r>
              <a:rPr lang="el-GR" i="1" dirty="0" smtClean="0"/>
              <a:t>εριλαμβάνει λογικές </a:t>
            </a:r>
            <a:r>
              <a:rPr lang="el-GR" i="1" dirty="0"/>
              <a:t>ενότητες που επιτρέπουν την επαγωγική </a:t>
            </a:r>
            <a:r>
              <a:rPr lang="el-GR" i="1" dirty="0" smtClean="0"/>
              <a:t>αλλά και παραγωγική προσέγγιση </a:t>
            </a:r>
            <a:r>
              <a:rPr lang="el-GR" i="1" dirty="0"/>
              <a:t>του αντικειμένου. </a:t>
            </a:r>
          </a:p>
          <a:p>
            <a:pPr algn="just">
              <a:buFont typeface="Wingdings" panose="05000000000000000000" pitchFamily="2" charset="2"/>
              <a:buChar char="§"/>
            </a:pPr>
            <a:r>
              <a:rPr lang="el-GR" i="1" dirty="0" smtClean="0"/>
              <a:t>διευκολύνει </a:t>
            </a:r>
            <a:r>
              <a:rPr lang="el-GR" i="1" dirty="0"/>
              <a:t>τους αποδέκτες και τους εφαρμοστές, επιτρέπει την εύκολη πρόσβαση και κατανόησή των διατάξεων . </a:t>
            </a:r>
          </a:p>
          <a:p>
            <a:pPr algn="just">
              <a:buFont typeface="Wingdings" panose="05000000000000000000" pitchFamily="2" charset="2"/>
              <a:buChar char="§"/>
            </a:pPr>
            <a:r>
              <a:rPr lang="el-GR" i="1" dirty="0" smtClean="0"/>
              <a:t>είναι </a:t>
            </a:r>
            <a:r>
              <a:rPr lang="el-GR" i="1" dirty="0"/>
              <a:t>βασικό εργαλείο επικοινωνίας των μηνυμάτων της νομοθεσίας </a:t>
            </a:r>
          </a:p>
        </p:txBody>
      </p:sp>
    </p:spTree>
    <p:extLst>
      <p:ext uri="{BB962C8B-B14F-4D97-AF65-F5344CB8AC3E}">
        <p14:creationId xmlns:p14="http://schemas.microsoft.com/office/powerpoint/2010/main" val="547663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893928" y="1610436"/>
            <a:ext cx="9601200" cy="4421248"/>
          </a:xfrm>
        </p:spPr>
        <p:txBody>
          <a:bodyPr>
            <a:normAutofit lnSpcReduction="10000"/>
          </a:bodyPr>
          <a:lstStyle/>
          <a:p>
            <a:pPr marL="0" indent="0" algn="just">
              <a:buNone/>
            </a:pPr>
            <a:r>
              <a:rPr lang="el-GR" i="1" dirty="0" smtClean="0"/>
              <a:t>4. </a:t>
            </a:r>
            <a:r>
              <a:rPr lang="el-GR" i="1" u="sng" dirty="0" smtClean="0"/>
              <a:t>Συγγραφή νόμου ή Σύνθεση </a:t>
            </a:r>
            <a:r>
              <a:rPr lang="el-GR" i="1" u="sng" dirty="0"/>
              <a:t>και </a:t>
            </a:r>
            <a:r>
              <a:rPr lang="el-GR" i="1" u="sng" dirty="0" smtClean="0"/>
              <a:t>Ανάπτυξη.</a:t>
            </a:r>
          </a:p>
          <a:p>
            <a:pPr marL="0" indent="0" algn="just">
              <a:buNone/>
            </a:pPr>
            <a:r>
              <a:rPr lang="el-GR" i="1" dirty="0" smtClean="0"/>
              <a:t> Στο </a:t>
            </a:r>
            <a:r>
              <a:rPr lang="el-GR" i="1" dirty="0"/>
              <a:t>στάδιο αυτό, το νομοθετικό σχέδιο λαμβάνει την τελική του μορφή. Η διατύπωση των ουσιαστικών ρυθμίσεων απαιτεί εφαρμογή γραμματικών και συντακτικών κανόνων, ώστε το τελικό κείμενο να γίνεται πλήρως </a:t>
            </a:r>
            <a:r>
              <a:rPr lang="el-GR" i="1" dirty="0" smtClean="0"/>
              <a:t>κατανοητό.</a:t>
            </a:r>
          </a:p>
          <a:p>
            <a:pPr marL="0" indent="0" algn="just">
              <a:buNone/>
            </a:pPr>
            <a:r>
              <a:rPr lang="el-GR" i="1" dirty="0" smtClean="0"/>
              <a:t>Οι </a:t>
            </a:r>
            <a:r>
              <a:rPr lang="el-GR" i="1" dirty="0"/>
              <a:t>λέξεις που χρησιμοποιούνται πρέπει να είναι απλές, κατανοητές, χωρίς ασάφειες. Η χρήση μικρών προτάσεων, η δημιουργία παραγράφων μεταξύ αλληλένδετων τμημάτων, ένα συνεπές σύστημα αρίθμησης των άρθρων, των παραγράφων και πινάκων βοηθούν καθοριστικά το χρήστη στην κατανόηση του κειμένου. </a:t>
            </a:r>
            <a:endParaRPr lang="el-GR" i="1" dirty="0" smtClean="0"/>
          </a:p>
          <a:p>
            <a:pPr marL="0" indent="0" algn="just">
              <a:buNone/>
            </a:pPr>
            <a:r>
              <a:rPr lang="el-GR" i="1" dirty="0"/>
              <a:t>Στο στάδιο αυτό, λαμβάνουν την τελική τους μορφή οι ιδέες που σχεδιάστηκαν στην προηγούμενη φάση, αλλά εκτός από τις ουσιαστικές διατάξεις μορφοποιούνται και όλες οι υπόλοιπες διατάξεις, μεταβατικές και εξουσιοδοτικές. Έτσι, θα πρέπει να δοθεί ιδιαίτερη βαρύτητα στη συνοχή της γλώσσας, στις τυχόν παραπομπές σε ήδη υφιστάμενη νομοθεσία, στη σωστή απόδοση των ορισμών των κρίσιμων εννοιών, καθώς και στη διάρθρωση και συνοχή του κειμένου συνολικά. </a:t>
            </a:r>
          </a:p>
        </p:txBody>
      </p:sp>
    </p:spTree>
    <p:extLst>
      <p:ext uri="{BB962C8B-B14F-4D97-AF65-F5344CB8AC3E}">
        <p14:creationId xmlns:p14="http://schemas.microsoft.com/office/powerpoint/2010/main" val="2759979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70045"/>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201003" y="1412543"/>
            <a:ext cx="9601200" cy="4451362"/>
          </a:xfrm>
        </p:spPr>
        <p:txBody>
          <a:bodyPr>
            <a:normAutofit/>
          </a:bodyPr>
          <a:lstStyle/>
          <a:p>
            <a:pPr marL="0" indent="0" algn="just">
              <a:buNone/>
            </a:pPr>
            <a:r>
              <a:rPr lang="el-GR" i="1" dirty="0"/>
              <a:t>Ο βέλτιστος τρόπος με τον οποίο διαρθρώνονται οι διατάξεις σε ένα νομοθετικό κείμενο, τιθέμενες κατά σειρά προτεραιότητας, προκειμένου </a:t>
            </a:r>
            <a:r>
              <a:rPr lang="el-GR" i="1" dirty="0" smtClean="0"/>
              <a:t>το νομοθετικό κείμενο </a:t>
            </a:r>
            <a:r>
              <a:rPr lang="el-GR" i="1" dirty="0"/>
              <a:t>να καταστεί εύχρηστο, </a:t>
            </a:r>
            <a:r>
              <a:rPr lang="el-GR" i="1" dirty="0" smtClean="0"/>
              <a:t>προϋποθέτει πέντε </a:t>
            </a:r>
            <a:r>
              <a:rPr lang="el-GR" i="1" dirty="0"/>
              <a:t>βασικούς κανόνες: </a:t>
            </a:r>
            <a:endParaRPr lang="el-GR" i="1" dirty="0" smtClean="0"/>
          </a:p>
          <a:p>
            <a:pPr marL="457200" indent="-457200" algn="just">
              <a:buFont typeface="+mj-lt"/>
              <a:buAutoNum type="arabicPeriod"/>
            </a:pPr>
            <a:r>
              <a:rPr lang="el-GR" i="1" dirty="0" smtClean="0"/>
              <a:t>Οι </a:t>
            </a:r>
            <a:r>
              <a:rPr lang="el-GR" i="1" dirty="0"/>
              <a:t>διατάξεις που θέτουν κανόνες, θα πρέπει να διαχωρίζονται από αυτές που αφορούν στην εφαρμογή του. Θα πρέπει δηλαδή το κανονιστικό μήνυμα που επιθυμεί να επικοινωνήσει ο νόμος να προηγείται και να διαχωρίζεται από τις οργανωτικές και διοικητικές δομές που απαιτείται να αναπτυχθούν προκειμένου να καταστεί εφικτή η εφαρμογή του. </a:t>
            </a:r>
          </a:p>
          <a:p>
            <a:pPr marL="457200" indent="-457200" algn="just">
              <a:buFont typeface="+mj-lt"/>
              <a:buAutoNum type="arabicPeriod"/>
            </a:pPr>
            <a:r>
              <a:rPr lang="el-GR" i="1" dirty="0" smtClean="0"/>
              <a:t>Οι </a:t>
            </a:r>
            <a:r>
              <a:rPr lang="el-GR" i="1" dirty="0"/>
              <a:t>απλές διατάξεις προηγούνται των πιο σύνθετων. </a:t>
            </a:r>
          </a:p>
          <a:p>
            <a:pPr marL="457200" indent="-457200" algn="just">
              <a:buFont typeface="+mj-lt"/>
              <a:buAutoNum type="arabicPeriod"/>
            </a:pPr>
            <a:r>
              <a:rPr lang="el-GR" i="1" dirty="0" smtClean="0"/>
              <a:t>Οι </a:t>
            </a:r>
            <a:r>
              <a:rPr lang="el-GR" i="1" dirty="0"/>
              <a:t>κύριες διατάξεις πρέπει να διαχωρίζονται από τις δευτερεύουσες, αυτές δηλαδή που αφορούν στην ενεργοποίηση των κύριων διατάξεων καθορίζοντας τυχόν λεπτομέρειες. </a:t>
            </a:r>
          </a:p>
        </p:txBody>
      </p:sp>
    </p:spTree>
    <p:extLst>
      <p:ext uri="{BB962C8B-B14F-4D97-AF65-F5344CB8AC3E}">
        <p14:creationId xmlns:p14="http://schemas.microsoft.com/office/powerpoint/2010/main" val="1533311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8033"/>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221475" y="1439839"/>
            <a:ext cx="9601200" cy="3581400"/>
          </a:xfrm>
        </p:spPr>
        <p:txBody>
          <a:bodyPr/>
          <a:lstStyle/>
          <a:p>
            <a:pPr marL="0" indent="0" algn="just">
              <a:buNone/>
            </a:pPr>
            <a:r>
              <a:rPr lang="el-GR" i="1" dirty="0" smtClean="0"/>
              <a:t>4. Οι </a:t>
            </a:r>
            <a:r>
              <a:rPr lang="el-GR" i="1" dirty="0"/>
              <a:t>διατάξεις που εισάγουν εξαιρέσεις, οι προσωρινές και οι καταργούμενες διατάξεις θα πρέπει να αναγράφονται ξεχωριστά, θέτοντας τούς αντίστοιχους τίτλους, καθώς αυτές δεν αφορούν, παρότι σημαντικές, το βασικό μήνυμα του νομοθετικού </a:t>
            </a:r>
            <a:r>
              <a:rPr lang="el-GR" i="1" dirty="0" smtClean="0"/>
              <a:t>κειμένου.</a:t>
            </a:r>
          </a:p>
          <a:p>
            <a:pPr marL="0" indent="0" algn="just">
              <a:buNone/>
            </a:pPr>
            <a:r>
              <a:rPr lang="el-GR" i="1" dirty="0" smtClean="0"/>
              <a:t>5. Ζητήματα </a:t>
            </a:r>
            <a:r>
              <a:rPr lang="el-GR" i="1" dirty="0"/>
              <a:t>που καθορίζουν λεπτομέρειες και διαδικασίες θα πρέπει επίσης να τίθενται </a:t>
            </a:r>
            <a:r>
              <a:rPr lang="el-GR" i="1" dirty="0" smtClean="0"/>
              <a:t>ξεχωριστά, ώστε να διευκολύνεται ο εκάστοτε χρήστης ως προς τα μηνύματα που τον αφορούν. </a:t>
            </a:r>
            <a:endParaRPr lang="el-GR" i="1" dirty="0"/>
          </a:p>
        </p:txBody>
      </p:sp>
    </p:spTree>
    <p:extLst>
      <p:ext uri="{BB962C8B-B14F-4D97-AF65-F5344CB8AC3E}">
        <p14:creationId xmlns:p14="http://schemas.microsoft.com/office/powerpoint/2010/main" val="1044815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08379"/>
          </a:xfrm>
        </p:spPr>
        <p:txBody>
          <a:bodyPr>
            <a:no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016758" y="1262417"/>
            <a:ext cx="9601200" cy="5255829"/>
          </a:xfrm>
        </p:spPr>
        <p:txBody>
          <a:bodyPr>
            <a:noAutofit/>
          </a:bodyPr>
          <a:lstStyle/>
          <a:p>
            <a:pPr marL="0" indent="0" algn="just">
              <a:buNone/>
            </a:pPr>
            <a:r>
              <a:rPr lang="el-GR" sz="1800" i="1" dirty="0"/>
              <a:t>Κατά βάση η διάρθρωση είναι η εξής</a:t>
            </a:r>
            <a:r>
              <a:rPr lang="en-US" sz="1800" i="1" dirty="0"/>
              <a:t>:</a:t>
            </a:r>
            <a:endParaRPr lang="el-GR" sz="1800" i="1" dirty="0"/>
          </a:p>
          <a:p>
            <a:pPr algn="just"/>
            <a:r>
              <a:rPr lang="el-GR" sz="1800" i="1" dirty="0"/>
              <a:t>Τίτλος</a:t>
            </a:r>
          </a:p>
          <a:p>
            <a:pPr algn="just"/>
            <a:r>
              <a:rPr lang="el-GR" sz="1800" i="1" dirty="0"/>
              <a:t>Πίνακας περιεχομένων  </a:t>
            </a:r>
          </a:p>
          <a:p>
            <a:pPr algn="just"/>
            <a:r>
              <a:rPr lang="el-GR" sz="1800" i="1" dirty="0"/>
              <a:t>Γενικές διατάξεις (Σκοπός νόμου, Πεδίο εφαρμογής, Ορισμοί)</a:t>
            </a:r>
          </a:p>
          <a:p>
            <a:pPr algn="just"/>
            <a:r>
              <a:rPr lang="el-GR" sz="1800" i="1" dirty="0"/>
              <a:t> Ουσιαστικές διατάξεις  </a:t>
            </a:r>
          </a:p>
          <a:p>
            <a:pPr algn="just"/>
            <a:r>
              <a:rPr lang="el-GR" sz="1800" i="1" dirty="0"/>
              <a:t>Οργανωτικές διατάξεις  </a:t>
            </a:r>
          </a:p>
          <a:p>
            <a:pPr algn="just"/>
            <a:r>
              <a:rPr lang="el-GR" sz="1800" i="1" dirty="0"/>
              <a:t>Διαδικαστικές διατάξεις – προθεσμίες  </a:t>
            </a:r>
          </a:p>
          <a:p>
            <a:pPr algn="just"/>
            <a:r>
              <a:rPr lang="el-GR" sz="1800" i="1" dirty="0"/>
              <a:t>Ποινικές και δικονομικές διατάξεις – διοικητικές κυρώσεις  </a:t>
            </a:r>
          </a:p>
          <a:p>
            <a:pPr algn="just"/>
            <a:r>
              <a:rPr lang="el-GR" sz="1800" i="1" dirty="0"/>
              <a:t>Εξουσιοδοτικές διατάξεις </a:t>
            </a:r>
          </a:p>
          <a:p>
            <a:pPr algn="just"/>
            <a:r>
              <a:rPr lang="el-GR" sz="1800" i="1" dirty="0"/>
              <a:t>Μεταβατικές διατάξεις </a:t>
            </a:r>
          </a:p>
          <a:p>
            <a:pPr algn="just"/>
            <a:r>
              <a:rPr lang="el-GR" sz="1800" i="1" dirty="0"/>
              <a:t>Τροποποιούμενες/Καταργούμενες διατάξεις </a:t>
            </a:r>
          </a:p>
          <a:p>
            <a:pPr algn="just"/>
            <a:r>
              <a:rPr lang="el-GR" sz="1800" i="1" dirty="0"/>
              <a:t> Έναρξη ισχύος</a:t>
            </a:r>
          </a:p>
          <a:p>
            <a:endParaRPr lang="el-GR" sz="1800" dirty="0"/>
          </a:p>
        </p:txBody>
      </p:sp>
    </p:spTree>
    <p:extLst>
      <p:ext uri="{BB962C8B-B14F-4D97-AF65-F5344CB8AC3E}">
        <p14:creationId xmlns:p14="http://schemas.microsoft.com/office/powerpoint/2010/main" val="130042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160060" y="1610434"/>
            <a:ext cx="9601200" cy="4161191"/>
          </a:xfrm>
        </p:spPr>
        <p:txBody>
          <a:bodyPr>
            <a:normAutofit fontScale="92500" lnSpcReduction="20000"/>
          </a:bodyPr>
          <a:lstStyle/>
          <a:p>
            <a:pPr marL="0" indent="0" algn="just">
              <a:buNone/>
            </a:pPr>
            <a:r>
              <a:rPr lang="el-GR" i="1" dirty="0"/>
              <a:t>Η γλώσσα αποτελεί το βασικό μέσο «επικοινωνίας» της νομοθεσίας. Προτεραιότητα είναι η απλότητα και </a:t>
            </a:r>
            <a:r>
              <a:rPr lang="el-GR" i="1" dirty="0" smtClean="0"/>
              <a:t>σαφήνεια, εν γένει πάντως οι γλωσσικές </a:t>
            </a:r>
            <a:r>
              <a:rPr lang="el-GR" i="1" dirty="0"/>
              <a:t>επιλογές πρέπει να εξυπηρετούν την </a:t>
            </a:r>
            <a:r>
              <a:rPr lang="el-GR" i="1" dirty="0" smtClean="0"/>
              <a:t>αποτελεσματικότητα.</a:t>
            </a:r>
            <a:endParaRPr lang="el-GR" i="1" dirty="0"/>
          </a:p>
          <a:p>
            <a:pPr marL="0" indent="0" algn="just">
              <a:buNone/>
            </a:pPr>
            <a:r>
              <a:rPr lang="el-GR" i="1" dirty="0" smtClean="0"/>
              <a:t>Οι </a:t>
            </a:r>
            <a:r>
              <a:rPr lang="el-GR" i="1" dirty="0"/>
              <a:t>διατάξεις του νόμου περιέχουν νομικές ρυθμίσεις και όχι διαπιστώσεις, εξαγγελίες, διαβεβαιώσεις και αιτιολογίες. </a:t>
            </a:r>
          </a:p>
          <a:p>
            <a:pPr marL="0" indent="0" algn="just">
              <a:buNone/>
            </a:pPr>
            <a:r>
              <a:rPr lang="el-GR" i="1" dirty="0" smtClean="0"/>
              <a:t>Η </a:t>
            </a:r>
            <a:r>
              <a:rPr lang="el-GR" i="1" dirty="0"/>
              <a:t>διατύπωση πρέπει να είναι απλή, σαφής, λιτή και περιεκτική και κατανοητή σε όλους</a:t>
            </a:r>
            <a:r>
              <a:rPr lang="el-GR" i="1" dirty="0" smtClean="0"/>
              <a:t>.</a:t>
            </a:r>
          </a:p>
          <a:p>
            <a:pPr marL="0" indent="0" algn="just">
              <a:buNone/>
            </a:pPr>
            <a:r>
              <a:rPr lang="el-GR" i="1" dirty="0" smtClean="0"/>
              <a:t>Χρησιμοποιείται ενεργητική </a:t>
            </a:r>
            <a:r>
              <a:rPr lang="el-GR" i="1" dirty="0"/>
              <a:t>φωνή - δημοτική γλώσσα - οριστική έγκλιση του ενεστώτα – χωρίς υπερβατά σχήματα λόγου </a:t>
            </a:r>
          </a:p>
          <a:p>
            <a:pPr marL="0" indent="0" algn="just">
              <a:buNone/>
            </a:pPr>
            <a:r>
              <a:rPr lang="el-GR" i="1" dirty="0" smtClean="0"/>
              <a:t>Απαιτείται ορολογική </a:t>
            </a:r>
            <a:r>
              <a:rPr lang="el-GR" i="1" dirty="0"/>
              <a:t>συνέπεια</a:t>
            </a:r>
            <a:r>
              <a:rPr lang="el-GR" i="1" dirty="0" smtClean="0"/>
              <a:t>.</a:t>
            </a:r>
          </a:p>
          <a:p>
            <a:pPr marL="0" indent="0" algn="just">
              <a:buNone/>
            </a:pPr>
            <a:r>
              <a:rPr lang="el-GR" i="1" dirty="0" smtClean="0"/>
              <a:t>Θέμα προς συζήτηση</a:t>
            </a:r>
            <a:r>
              <a:rPr lang="en-GB" i="1" dirty="0" smtClean="0"/>
              <a:t>:</a:t>
            </a:r>
            <a:r>
              <a:rPr lang="en-US" i="1" dirty="0" smtClean="0"/>
              <a:t> </a:t>
            </a:r>
            <a:r>
              <a:rPr lang="el-GR" i="1" dirty="0" smtClean="0"/>
              <a:t>Ο πάγιος και διαρκής χαρακτήρας του νόμου, που υλοποιείται σε πλείστες ατομικές περιπτώσεις και η κοινωνική πραγματικότητα που ανανοηματοδοτεί έννοιες. Ευπροσάρμοστος χαρακτήρας και ανθεκτικότητα-αντοχή στο χρόνο. Όλες αυτές οι παραδοχές τι σημαίνουν για την πυκνότητα της νομοθετικής ρύθμισης και την ΄΄εννοια των λέξεων που χρησιμοποιούνται</a:t>
            </a:r>
            <a:r>
              <a:rPr lang="en-GB" i="1" dirty="0" smtClean="0"/>
              <a:t>;</a:t>
            </a:r>
            <a:endParaRPr lang="el-GR" i="1" dirty="0"/>
          </a:p>
        </p:txBody>
      </p:sp>
    </p:spTree>
    <p:extLst>
      <p:ext uri="{BB962C8B-B14F-4D97-AF65-F5344CB8AC3E}">
        <p14:creationId xmlns:p14="http://schemas.microsoft.com/office/powerpoint/2010/main" val="2415158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2779B51E-CC29-404D-8917-67E8CB99249D}"/>
              </a:ext>
            </a:extLst>
          </p:cNvPr>
          <p:cNvSpPr>
            <a:spLocks noGrp="1"/>
          </p:cNvSpPr>
          <p:nvPr>
            <p:ph idx="1"/>
          </p:nvPr>
        </p:nvSpPr>
        <p:spPr>
          <a:xfrm>
            <a:off x="1371600" y="1057835"/>
            <a:ext cx="9601200" cy="4809565"/>
          </a:xfrm>
        </p:spPr>
        <p:txBody>
          <a:bodyPr/>
          <a:lstStyle/>
          <a:p>
            <a:pPr marL="0" indent="0" algn="ctr">
              <a:buNone/>
            </a:pPr>
            <a:endParaRPr lang="el-GR" dirty="0"/>
          </a:p>
          <a:p>
            <a:pPr marL="0" indent="0" algn="ctr">
              <a:buNone/>
            </a:pPr>
            <a:endParaRPr lang="el-GR" dirty="0"/>
          </a:p>
          <a:p>
            <a:pPr marL="0" indent="0" algn="ctr">
              <a:buNone/>
            </a:pPr>
            <a:endParaRPr lang="el-GR" dirty="0"/>
          </a:p>
          <a:p>
            <a:pPr marL="0" indent="0" algn="ctr">
              <a:buNone/>
            </a:pPr>
            <a:r>
              <a:rPr lang="el-GR" i="1" dirty="0"/>
              <a:t>ΕΥΑΓΓΕΛΟΣ Γ. ΠΟΥΡΝΑΡΑΣ</a:t>
            </a:r>
          </a:p>
          <a:p>
            <a:pPr marL="0" indent="0" algn="ctr">
              <a:buNone/>
            </a:pPr>
            <a:r>
              <a:rPr lang="en-US" i="1" dirty="0"/>
              <a:t>PHD </a:t>
            </a:r>
            <a:r>
              <a:rPr lang="el-GR" i="1" dirty="0"/>
              <a:t>Ευρωπαϊκού Δημοσίου Δικαίου Παντείου</a:t>
            </a:r>
          </a:p>
          <a:p>
            <a:pPr marL="0" indent="0" algn="ctr">
              <a:buNone/>
            </a:pPr>
            <a:r>
              <a:rPr lang="en-US" i="1" dirty="0"/>
              <a:t>LLM </a:t>
            </a:r>
            <a:r>
              <a:rPr lang="el-GR" i="1" dirty="0"/>
              <a:t>(Δημόσιο Δίκαιο) ΕΚΠΑ, </a:t>
            </a:r>
            <a:r>
              <a:rPr lang="en-US" i="1" dirty="0"/>
              <a:t>LLM (</a:t>
            </a:r>
            <a:r>
              <a:rPr lang="el-GR" i="1" dirty="0"/>
              <a:t>Ευρωπαϊκό Δημόσιο Δίκαιο) Παντείου</a:t>
            </a:r>
          </a:p>
          <a:p>
            <a:pPr marL="0" indent="0" algn="ctr">
              <a:buNone/>
            </a:pPr>
            <a:r>
              <a:rPr lang="en-US" i="1" dirty="0" err="1"/>
              <a:t>Bsc</a:t>
            </a:r>
            <a:r>
              <a:rPr lang="en-US" i="1" dirty="0"/>
              <a:t> </a:t>
            </a:r>
            <a:r>
              <a:rPr lang="el-GR" i="1" dirty="0"/>
              <a:t>Νομικής </a:t>
            </a:r>
            <a:r>
              <a:rPr lang="el-GR" i="1" dirty="0" smtClean="0"/>
              <a:t>ΑΠΘ</a:t>
            </a:r>
          </a:p>
          <a:p>
            <a:pPr marL="0" indent="0" algn="ctr">
              <a:buNone/>
            </a:pPr>
            <a:r>
              <a:rPr lang="el-GR" i="1" dirty="0" smtClean="0"/>
              <a:t>Υπάλληλος </a:t>
            </a:r>
            <a:r>
              <a:rPr lang="el-GR" i="1" dirty="0"/>
              <a:t>ΠΕ Επιτελικών Στελεχών-Νομοτεχνών Γενικής Γραμματείας Νομικών &amp; Κοινοβουλευτικών Θεμάτων της Προεδρίας της Κυβέρνησης (Διεύθυνση Νομοπαρασκευαστικής Διαδικασίας) </a:t>
            </a:r>
            <a:endParaRPr lang="el-GR" dirty="0"/>
          </a:p>
        </p:txBody>
      </p:sp>
    </p:spTree>
    <p:extLst>
      <p:ext uri="{BB962C8B-B14F-4D97-AF65-F5344CB8AC3E}">
        <p14:creationId xmlns:p14="http://schemas.microsoft.com/office/powerpoint/2010/main" val="4903182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5800"/>
          </a:xfrm>
        </p:spPr>
        <p:txBody>
          <a:bodyPr>
            <a:normAutofit/>
          </a:bodyPr>
          <a:lstStyle/>
          <a:p>
            <a:pPr algn="ctr"/>
            <a:r>
              <a:rPr lang="el-GR" sz="3200" dirty="0"/>
              <a:t>Τα στάδια της διαδικασίας νομοθέτησης </a:t>
            </a:r>
            <a:endParaRPr lang="el-GR" sz="3200" dirty="0"/>
          </a:p>
        </p:txBody>
      </p:sp>
      <p:sp>
        <p:nvSpPr>
          <p:cNvPr id="3" name="Content Placeholder 2"/>
          <p:cNvSpPr>
            <a:spLocks noGrp="1"/>
          </p:cNvSpPr>
          <p:nvPr>
            <p:ph idx="1"/>
          </p:nvPr>
        </p:nvSpPr>
        <p:spPr>
          <a:xfrm>
            <a:off x="1267326" y="1467852"/>
            <a:ext cx="9601200" cy="5390148"/>
          </a:xfrm>
        </p:spPr>
        <p:txBody>
          <a:bodyPr>
            <a:normAutofit fontScale="92500" lnSpcReduction="20000"/>
          </a:bodyPr>
          <a:lstStyle/>
          <a:p>
            <a:pPr marL="0" indent="0">
              <a:buNone/>
            </a:pPr>
            <a:r>
              <a:rPr lang="el-GR" dirty="0"/>
              <a:t>Ουδέτερη προς το φύλο </a:t>
            </a:r>
            <a:r>
              <a:rPr lang="el-GR" dirty="0" smtClean="0"/>
              <a:t>γλώσσα</a:t>
            </a:r>
            <a:r>
              <a:rPr lang="en-US" dirty="0" smtClean="0"/>
              <a:t>.</a:t>
            </a:r>
          </a:p>
          <a:p>
            <a:pPr marL="0" indent="0">
              <a:buNone/>
            </a:pPr>
            <a:r>
              <a:rPr lang="el-GR" dirty="0" smtClean="0"/>
              <a:t> </a:t>
            </a:r>
            <a:r>
              <a:rPr lang="el-GR" dirty="0"/>
              <a:t>Η νομοθεσία διατυπώνεται με τρόπο ουδέτερο προς το φύλο ή σε γλώσσα που καθιστά ορατά και τα δύο φύλα. </a:t>
            </a:r>
            <a:endParaRPr lang="en-US" dirty="0" smtClean="0"/>
          </a:p>
          <a:p>
            <a:pPr marL="0" indent="0">
              <a:buNone/>
            </a:pPr>
            <a:r>
              <a:rPr lang="en-US" dirty="0" smtClean="0"/>
              <a:t/>
            </a:r>
            <a:br>
              <a:rPr lang="en-US" dirty="0" smtClean="0"/>
            </a:br>
            <a:r>
              <a:rPr lang="el-GR" dirty="0" smtClean="0"/>
              <a:t>Γενικές </a:t>
            </a:r>
            <a:r>
              <a:rPr lang="el-GR" dirty="0"/>
              <a:t>κατευθύνσεις: </a:t>
            </a:r>
            <a:r>
              <a:rPr lang="el-GR" dirty="0" smtClean="0"/>
              <a:t>Διατύπωση </a:t>
            </a:r>
            <a:r>
              <a:rPr lang="el-GR" dirty="0"/>
              <a:t>της νομοθεσίας με τρόπο που δεν περιλαμβάνει αναφορά στο φύλο και με την χρήση νοηματικά ουδέτερων λέξεων και εννοιών </a:t>
            </a:r>
            <a:endParaRPr lang="en-US" dirty="0"/>
          </a:p>
          <a:p>
            <a:pPr marL="0" indent="0">
              <a:buNone/>
            </a:pPr>
            <a:r>
              <a:rPr lang="el-GR" dirty="0" smtClean="0"/>
              <a:t>Μη </a:t>
            </a:r>
            <a:r>
              <a:rPr lang="el-GR" dirty="0"/>
              <a:t>αναπαραγωγή στην νομοθεσία απαξιωτικών σημασιολογικών στερεοτύπων και όρων που αφορούν κοινωνικές ταυτότητες και ρόλους </a:t>
            </a:r>
            <a:endParaRPr lang="en-US" dirty="0"/>
          </a:p>
          <a:p>
            <a:pPr marL="0" indent="0">
              <a:buNone/>
            </a:pPr>
            <a:r>
              <a:rPr lang="el-GR" dirty="0" smtClean="0"/>
              <a:t>Ρύθμιση </a:t>
            </a:r>
            <a:r>
              <a:rPr lang="el-GR" dirty="0"/>
              <a:t>που αφορά αποκλειστικά το ένα φύλο πχ μητέρες ή πατέρες, η χρήση του αντίστοιχου γένους είναι αποκλειστική </a:t>
            </a:r>
            <a:endParaRPr lang="en-US" dirty="0"/>
          </a:p>
          <a:p>
            <a:pPr marL="0" indent="0">
              <a:buNone/>
            </a:pPr>
            <a:r>
              <a:rPr lang="el-GR" dirty="0" smtClean="0"/>
              <a:t>Ρύθμιση </a:t>
            </a:r>
            <a:r>
              <a:rPr lang="el-GR" dirty="0"/>
              <a:t>που αναφέρεται/απευθύνεται σε μεικτούς πληθυσμούς γίνεται ταυτόχρονη αναφορά σε γυναίκες και </a:t>
            </a:r>
            <a:r>
              <a:rPr lang="el-GR" dirty="0" smtClean="0"/>
              <a:t>άντρες</a:t>
            </a:r>
          </a:p>
          <a:p>
            <a:pPr marL="0" indent="0">
              <a:buNone/>
            </a:pPr>
            <a:r>
              <a:rPr lang="el-GR" b="1" dirty="0"/>
              <a:t>Άρθρο </a:t>
            </a:r>
            <a:r>
              <a:rPr lang="el-GR" b="1" dirty="0" smtClean="0"/>
              <a:t>12 ν.4604/19 (Α΄50), </a:t>
            </a:r>
            <a:r>
              <a:rPr lang="el-GR" dirty="0"/>
              <a:t>Προώθηση της ουσιαστικής ισότητας των φύλων, πρόληψη και καταπολέμηση της έμφυλης βίας - Ρυθμίσεις για την απονομή Ιθαγένειας - Διατάξεις σχετικές με τις εκλογές στην Τοπική Αυτοδιοίκηση -Λοιπές διατάξεις.</a:t>
            </a:r>
          </a:p>
          <a:p>
            <a:pPr marL="0" indent="0">
              <a:buNone/>
            </a:pPr>
            <a:r>
              <a:rPr lang="el-GR" b="1" dirty="0"/>
              <a:t>Ένταξη της διάστασης του φύλου στη σύνταξη των διοικητικών εγγράφων</a:t>
            </a:r>
            <a:endParaRPr lang="el-GR" dirty="0"/>
          </a:p>
          <a:p>
            <a:pPr marL="0" indent="0">
              <a:buNone/>
            </a:pPr>
            <a:r>
              <a:rPr lang="el-GR" dirty="0"/>
              <a:t>Απαγορεύεται η χρήση διατυπώσεων που υποκρύπτουν ή εμπεριέχουν έμφυλη διάκριση, κατά τη σύνταξη των διοικητικών εγγράφων.</a:t>
            </a:r>
          </a:p>
          <a:p>
            <a:endParaRPr lang="el-GR" dirty="0"/>
          </a:p>
        </p:txBody>
      </p:sp>
    </p:spTree>
    <p:extLst>
      <p:ext uri="{BB962C8B-B14F-4D97-AF65-F5344CB8AC3E}">
        <p14:creationId xmlns:p14="http://schemas.microsoft.com/office/powerpoint/2010/main" val="1196371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2152"/>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132765" y="1589963"/>
            <a:ext cx="9601200" cy="5070896"/>
          </a:xfrm>
        </p:spPr>
        <p:txBody>
          <a:bodyPr>
            <a:normAutofit/>
          </a:bodyPr>
          <a:lstStyle/>
          <a:p>
            <a:pPr marL="0" indent="0" algn="just">
              <a:buNone/>
            </a:pPr>
            <a:r>
              <a:rPr lang="el-GR" i="1" dirty="0"/>
              <a:t>Κ</a:t>
            </a:r>
            <a:r>
              <a:rPr lang="el-GR" i="1" dirty="0" smtClean="0"/>
              <a:t>ατά </a:t>
            </a:r>
            <a:r>
              <a:rPr lang="el-GR" i="1" dirty="0"/>
              <a:t>τη σύνταξη ενός σχεδίου </a:t>
            </a:r>
            <a:r>
              <a:rPr lang="el-GR" i="1" dirty="0" smtClean="0"/>
              <a:t>νόμου, ωστόσο, αλλά και στα προηγούμενα στάδια νομοθέτησης, ίσως περισσότερο, ενδέχεται ο εκάστοτε νομοτέχνης ή η εκάστοτε κοινοβουλευτική επιτροπή να </a:t>
            </a:r>
            <a:r>
              <a:rPr lang="el-GR" i="1" dirty="0"/>
              <a:t>εντοπίσει δυσλειτουργίες που αφορούν στην εφαρμογή της </a:t>
            </a:r>
            <a:r>
              <a:rPr lang="el-GR" i="1" dirty="0" smtClean="0"/>
              <a:t>ευρύτερης πολιτικής ή ζητήματα προφανή νομιμότητας με την ευρεία΄έννοια, εντασσόμενης </a:t>
            </a:r>
            <a:r>
              <a:rPr lang="el-GR" i="1" dirty="0"/>
              <a:t>στο ευρύτερο συνταγματικό και νομοθετικό πλαίσιο κάθε έννομης </a:t>
            </a:r>
            <a:r>
              <a:rPr lang="el-GR" i="1" dirty="0" smtClean="0"/>
              <a:t>τάξης. Ιδιαίτερης </a:t>
            </a:r>
            <a:r>
              <a:rPr lang="el-GR" i="1" dirty="0"/>
              <a:t>προσοχής χρήζει η εισαγωγή ρυθμίσεων που επηρεάζουν τα ατομικά δικαιώματα, το δικαίωμα της ιδιοκτησίας, καθώς και η εισαγωγή ρυθμίσεων για επιβολή φόρων, ρυθμίσεων με αναδρομική ισχύ ή μη συμβατών με διεθνείς δεσμεύσεις, όπως και ρυθμίσεων αμφίβολης συνταγματικής νομιμοποίησης. Στο στάδιο αυτό είναι πολύ σημαντική και η </a:t>
            </a:r>
            <a:r>
              <a:rPr lang="el-GR" i="1" u="sng" dirty="0"/>
              <a:t>εκ των προτέρων </a:t>
            </a:r>
            <a:r>
              <a:rPr lang="el-GR" i="1" dirty="0"/>
              <a:t>αξιολόγηση των ρυθμίσεων που επιθυμεί ο </a:t>
            </a:r>
            <a:r>
              <a:rPr lang="el-GR" i="1" dirty="0" smtClean="0"/>
              <a:t>νομοθέτης να </a:t>
            </a:r>
            <a:r>
              <a:rPr lang="el-GR" i="1" dirty="0"/>
              <a:t>εισάγει, εξασφαλίζοντας ότι οι προτάσεις του θα είναι επαρκείς και </a:t>
            </a:r>
            <a:r>
              <a:rPr lang="el-GR" i="1" dirty="0" smtClean="0"/>
              <a:t>εφαρμόσιμες. Αυτή η παράμετρος εξετάζεται περισσότερο στο στάδιο διαμόρφωσης των πολιτικών, εκεί που επιλέγονται μέσα και σκοποί.</a:t>
            </a:r>
          </a:p>
          <a:p>
            <a:pPr marL="0" indent="0" algn="just">
              <a:buNone/>
            </a:pPr>
            <a:r>
              <a:rPr lang="el-GR" i="1" dirty="0" smtClean="0"/>
              <a:t>Αν τεθεί τέτοιο ζήτημα, πρεπει να αναδειχθεί κι από το νομοτέχνη στο πλαίσο της δικής του δεοντολογίας δράσης. </a:t>
            </a:r>
          </a:p>
          <a:p>
            <a:pPr algn="just"/>
            <a:endParaRPr lang="el-GR" i="1" dirty="0" smtClean="0"/>
          </a:p>
          <a:p>
            <a:endParaRPr lang="el-GR" dirty="0"/>
          </a:p>
        </p:txBody>
      </p:sp>
    </p:spTree>
    <p:extLst>
      <p:ext uri="{BB962C8B-B14F-4D97-AF65-F5344CB8AC3E}">
        <p14:creationId xmlns:p14="http://schemas.microsoft.com/office/powerpoint/2010/main" val="20599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289714" y="1598494"/>
            <a:ext cx="9601200" cy="3695700"/>
          </a:xfrm>
        </p:spPr>
        <p:txBody>
          <a:bodyPr/>
          <a:lstStyle/>
          <a:p>
            <a:pPr marL="0" indent="0" algn="just">
              <a:buNone/>
            </a:pPr>
            <a:r>
              <a:rPr lang="el-GR" i="1" dirty="0" smtClean="0"/>
              <a:t>5. Έλεγχος </a:t>
            </a:r>
            <a:r>
              <a:rPr lang="el-GR" i="1" dirty="0"/>
              <a:t>και </a:t>
            </a:r>
            <a:r>
              <a:rPr lang="el-GR" i="1" dirty="0" smtClean="0"/>
              <a:t>Δοκιμή (Επιβεβαίωση με ‘</a:t>
            </a:r>
            <a:r>
              <a:rPr lang="en-GB" i="1" dirty="0" smtClean="0"/>
              <a:t>user testing</a:t>
            </a:r>
            <a:r>
              <a:rPr lang="el-GR" i="1" dirty="0" smtClean="0"/>
              <a:t>’</a:t>
            </a:r>
            <a:r>
              <a:rPr lang="en-GB" i="1" dirty="0" smtClean="0"/>
              <a:t>).</a:t>
            </a:r>
            <a:endParaRPr lang="el-GR" i="1" dirty="0" smtClean="0"/>
          </a:p>
          <a:p>
            <a:pPr marL="0" indent="0" algn="just">
              <a:buNone/>
            </a:pPr>
            <a:r>
              <a:rPr lang="el-GR" i="1" dirty="0" smtClean="0"/>
              <a:t> </a:t>
            </a:r>
            <a:r>
              <a:rPr lang="el-GR" i="1" dirty="0"/>
              <a:t>Όταν ο συντάκτης του νομοθετήματος φτάσει σε αυτό το τελευταίο στάδιο, θεωρείται δεδομένο ότι έχει αλλάξει, τροποποιήσει και διορθώσει το κείμενό του δεκάδες φορές, όπου πια δεν δύναται να εντοπίσει άλλες ατέλειες, ακόμα και αν αυτές υφίστανται, όπως είναι αναμενόμενο. Είναι πολύ δύσκολο να εφαρμόσει ο συντάκτης μια κριτική προσέγγιση σε ένα κείμενο που έχει συντάξει ο ίδιος και ταυτόχρονα έχει ήδη μελετήσει. Για αυτό το λόγο ο συντάκτης θα πρέπει στο στάδιο αυτό να κρίνει το κείμενό του με όσο το δυνατόν αντικειμενικούς όρους. Θα πρέπει δηλαδή να διασφαλιστεί ότι το κείμενό του αντικατοπτρίζει τον αρχικό αντικειμενικό σκοπό της </a:t>
            </a:r>
            <a:r>
              <a:rPr lang="el-GR" i="1" dirty="0" smtClean="0"/>
              <a:t>νομοθέτησης</a:t>
            </a:r>
            <a:r>
              <a:rPr lang="el-GR" i="1" dirty="0"/>
              <a:t> </a:t>
            </a:r>
            <a:r>
              <a:rPr lang="el-GR" i="1" dirty="0" smtClean="0"/>
              <a:t>και μπορεί πράγματι να εφαρμοστεί αποτελεσματικά.</a:t>
            </a:r>
            <a:endParaRPr lang="el-GR" i="1" dirty="0"/>
          </a:p>
        </p:txBody>
      </p:sp>
    </p:spTree>
    <p:extLst>
      <p:ext uri="{BB962C8B-B14F-4D97-AF65-F5344CB8AC3E}">
        <p14:creationId xmlns:p14="http://schemas.microsoft.com/office/powerpoint/2010/main" val="29570684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Τα στάδια της διαδικασίας νομοθέτησης </a:t>
            </a:r>
          </a:p>
        </p:txBody>
      </p:sp>
      <p:sp>
        <p:nvSpPr>
          <p:cNvPr id="3" name="Content Placeholder 2"/>
          <p:cNvSpPr>
            <a:spLocks noGrp="1"/>
          </p:cNvSpPr>
          <p:nvPr>
            <p:ph idx="1"/>
          </p:nvPr>
        </p:nvSpPr>
        <p:spPr/>
        <p:txBody>
          <a:bodyPr/>
          <a:lstStyle/>
          <a:p>
            <a:pPr marL="0" indent="0" algn="just">
              <a:buNone/>
            </a:pPr>
            <a:r>
              <a:rPr lang="el-GR" i="1" dirty="0" smtClean="0"/>
              <a:t>Καθοριστικής </a:t>
            </a:r>
            <a:r>
              <a:rPr lang="el-GR" i="1" dirty="0"/>
              <a:t>σημασίας στο στάδιο αυτό </a:t>
            </a:r>
            <a:r>
              <a:rPr lang="el-GR" i="1" dirty="0" smtClean="0"/>
              <a:t>θεωρείται η προσπάθεια </a:t>
            </a:r>
            <a:r>
              <a:rPr lang="el-GR" i="1" dirty="0"/>
              <a:t>εφαρμογής των διατάξεων ενός σχεδίου νόμου επί </a:t>
            </a:r>
            <a:r>
              <a:rPr lang="el-GR" i="1" dirty="0" smtClean="0"/>
              <a:t>υποθετικών </a:t>
            </a:r>
            <a:r>
              <a:rPr lang="el-GR" i="1" dirty="0"/>
              <a:t>σεναρίων, προκειμένου να δοκιμαστεί η αποτελεσματικότητα της εφαρμογής του, καθώς και να γίνει μια προσπάθεια ανταλλαγής ρόλων, κρίνοντας τις επίμαχες διατάξεις από την σκοπιά του χρήστη στον οποίο απευθύνεται</a:t>
            </a:r>
            <a:r>
              <a:rPr lang="el-GR" i="1" dirty="0" smtClean="0"/>
              <a:t>.</a:t>
            </a:r>
          </a:p>
          <a:p>
            <a:pPr marL="0" indent="0" algn="just">
              <a:buNone/>
            </a:pPr>
            <a:r>
              <a:rPr lang="el-GR" i="1" dirty="0" smtClean="0"/>
              <a:t>Στη </a:t>
            </a:r>
            <a:r>
              <a:rPr lang="el-GR" i="1" dirty="0"/>
              <a:t>διαδικασία αυτή σημαντική θεωρείται η συμβολή διαδικασιών όπως αυτή της </a:t>
            </a:r>
            <a:r>
              <a:rPr lang="el-GR" i="1" u="sng" dirty="0"/>
              <a:t>διαβούλευσης</a:t>
            </a:r>
            <a:r>
              <a:rPr lang="el-GR" i="1" dirty="0"/>
              <a:t>, καθώς δίνεται η δυνατότητα σε ομάδες προσώπων που επηρεάζονται άμεσα από τις νέες ρυθμίσεις να αποτυπώσουν γνώμες ή και ενστάσεις που μπορεί να είναι ουσιαστικές για την τελική μορφή ενός νομοθετικού σχεδίου</a:t>
            </a:r>
            <a:r>
              <a:rPr lang="el-GR" i="1" dirty="0" smtClean="0"/>
              <a:t>.</a:t>
            </a:r>
          </a:p>
          <a:p>
            <a:pPr marL="0" indent="0" algn="just">
              <a:buNone/>
            </a:pPr>
            <a:r>
              <a:rPr lang="el-GR" i="1" dirty="0" smtClean="0"/>
              <a:t> </a:t>
            </a:r>
            <a:endParaRPr lang="el-GR" i="1" dirty="0"/>
          </a:p>
        </p:txBody>
      </p:sp>
    </p:spTree>
    <p:extLst>
      <p:ext uri="{BB962C8B-B14F-4D97-AF65-F5344CB8AC3E}">
        <p14:creationId xmlns:p14="http://schemas.microsoft.com/office/powerpoint/2010/main" val="4250241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E4860CD-4E18-4473-AA8C-1A9AC49B5825}"/>
              </a:ext>
            </a:extLst>
          </p:cNvPr>
          <p:cNvSpPr>
            <a:spLocks noGrp="1"/>
          </p:cNvSpPr>
          <p:nvPr>
            <p:ph type="title"/>
          </p:nvPr>
        </p:nvSpPr>
        <p:spPr/>
        <p:txBody>
          <a:bodyPr/>
          <a:lstStyle/>
          <a:p>
            <a:pPr algn="ctr"/>
            <a:r>
              <a:rPr lang="el-GR" dirty="0"/>
              <a:t>ΚΑΛΗ ΝΟΜΟΘΕΤΗΣΗ</a:t>
            </a:r>
          </a:p>
        </p:txBody>
      </p:sp>
      <p:sp>
        <p:nvSpPr>
          <p:cNvPr id="3" name="Θέση περιεχομένου 2">
            <a:extLst>
              <a:ext uri="{FF2B5EF4-FFF2-40B4-BE49-F238E27FC236}">
                <a16:creationId xmlns="" xmlns:a16="http://schemas.microsoft.com/office/drawing/2014/main" id="{D25E4959-15C1-4233-9A1C-19A0206EB278}"/>
              </a:ext>
            </a:extLst>
          </p:cNvPr>
          <p:cNvSpPr>
            <a:spLocks noGrp="1"/>
          </p:cNvSpPr>
          <p:nvPr>
            <p:ph idx="1"/>
          </p:nvPr>
        </p:nvSpPr>
        <p:spPr/>
        <p:txBody>
          <a:bodyPr>
            <a:normAutofit/>
          </a:bodyPr>
          <a:lstStyle/>
          <a:p>
            <a:pPr marL="0" indent="0" algn="ctr">
              <a:buNone/>
            </a:pPr>
            <a:r>
              <a:rPr lang="el-GR" sz="3200" dirty="0"/>
              <a:t>ΕΝΝΟΙΑ- ΑΡΧΕΣ- ΕΡΓΑΛΕΙΑ</a:t>
            </a:r>
          </a:p>
        </p:txBody>
      </p:sp>
    </p:spTree>
    <p:extLst>
      <p:ext uri="{BB962C8B-B14F-4D97-AF65-F5344CB8AC3E}">
        <p14:creationId xmlns:p14="http://schemas.microsoft.com/office/powerpoint/2010/main" val="1327646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7884"/>
          </a:xfrm>
        </p:spPr>
        <p:txBody>
          <a:bodyPr>
            <a:normAutofit/>
          </a:bodyPr>
          <a:lstStyle/>
          <a:p>
            <a:pPr algn="ctr"/>
            <a:r>
              <a:rPr lang="el-GR" sz="3200" dirty="0"/>
              <a:t>Καλή Νομοθέτηση</a:t>
            </a:r>
          </a:p>
        </p:txBody>
      </p:sp>
      <p:sp>
        <p:nvSpPr>
          <p:cNvPr id="3" name="Content Placeholder 2"/>
          <p:cNvSpPr>
            <a:spLocks noGrp="1"/>
          </p:cNvSpPr>
          <p:nvPr>
            <p:ph idx="1"/>
          </p:nvPr>
        </p:nvSpPr>
        <p:spPr>
          <a:xfrm>
            <a:off x="1339516" y="1676400"/>
            <a:ext cx="9601200" cy="4523874"/>
          </a:xfrm>
        </p:spPr>
        <p:txBody>
          <a:bodyPr>
            <a:normAutofit/>
          </a:bodyPr>
          <a:lstStyle/>
          <a:p>
            <a:pPr marL="0" indent="0" algn="just">
              <a:buNone/>
            </a:pPr>
            <a:r>
              <a:rPr lang="el-GR" sz="2400" dirty="0"/>
              <a:t>Το κεφάλαιο εστιάζει στα χαρακτηριστικά που διασφαλίζουν την </a:t>
            </a:r>
            <a:r>
              <a:rPr lang="el-GR" sz="2400" u="sng" dirty="0"/>
              <a:t>ποιότητα</a:t>
            </a:r>
            <a:r>
              <a:rPr lang="el-GR" sz="2400" dirty="0"/>
              <a:t> και </a:t>
            </a:r>
            <a:r>
              <a:rPr lang="el-GR" sz="2400" u="sng" dirty="0"/>
              <a:t>αποτελεσματικότητα</a:t>
            </a:r>
            <a:r>
              <a:rPr lang="el-GR" sz="2400" dirty="0"/>
              <a:t> των </a:t>
            </a:r>
            <a:r>
              <a:rPr lang="el-GR" sz="2400" u="sng" dirty="0" smtClean="0"/>
              <a:t>κανόνων</a:t>
            </a:r>
            <a:endParaRPr lang="en-US" sz="2400" u="sng" dirty="0" smtClean="0"/>
          </a:p>
          <a:p>
            <a:pPr marL="0" indent="0" algn="just">
              <a:buNone/>
            </a:pPr>
            <a:r>
              <a:rPr lang="el-GR" sz="2400" dirty="0"/>
              <a:t> Ο όρος «καλή νομοθέτηση» αφορά αφενός το ουσιαστικό περιεχόμενο των κανόνων δικαίου και αφετέρου τη διαδικασία παραγωγής και εκπόνησης τους. </a:t>
            </a:r>
            <a:r>
              <a:rPr lang="el-GR" sz="2400" dirty="0" smtClean="0"/>
              <a:t>Οι </a:t>
            </a:r>
            <a:r>
              <a:rPr lang="el-GR" sz="2400" dirty="0"/>
              <a:t>συνεχείς και ραγδαίες κοινωνικοοικονομικές, γεωπολιτικές και τεχνολογικές μεταβολές από τα τέλη του 20ου αιώνα και κυρίως τη νέα χιλιετία και οι πολλαπλές κρίσεις έχουν εντείνει τη συζήτηση για την καλή νομοθέτηση και την αναγκαιότητα της παγκοσμίως, με τους διεθνείς φορείς (Ε.Ε., ΟΟΣΑ, ΟΗΕ) να αναπτύσσουν σχετικά πλαίσια αρχών και κατευθυντήριες </a:t>
            </a:r>
            <a:r>
              <a:rPr lang="el-GR" sz="2400" dirty="0" smtClean="0"/>
              <a:t>οδηγίες</a:t>
            </a:r>
            <a:r>
              <a:rPr lang="en-GB" sz="2400" dirty="0" smtClean="0"/>
              <a:t> (</a:t>
            </a:r>
            <a:r>
              <a:rPr lang="el-GR" sz="2400" dirty="0" smtClean="0"/>
              <a:t>οδηγίες, κατευθύνσεις,εργαλειοθήκες</a:t>
            </a:r>
            <a:r>
              <a:rPr lang="en-US" sz="2400" dirty="0" smtClean="0"/>
              <a:t>).</a:t>
            </a:r>
            <a:endParaRPr lang="el-GR" sz="2400" dirty="0"/>
          </a:p>
        </p:txBody>
      </p:sp>
    </p:spTree>
    <p:extLst>
      <p:ext uri="{BB962C8B-B14F-4D97-AF65-F5344CB8AC3E}">
        <p14:creationId xmlns:p14="http://schemas.microsoft.com/office/powerpoint/2010/main" val="28730121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5800"/>
          </a:xfrm>
        </p:spPr>
        <p:txBody>
          <a:bodyPr>
            <a:normAutofit/>
          </a:bodyPr>
          <a:lstStyle/>
          <a:p>
            <a:pPr algn="ctr"/>
            <a:r>
              <a:rPr lang="el-GR" sz="3200" dirty="0"/>
              <a:t>Καλή Νομοθέτηση</a:t>
            </a:r>
          </a:p>
        </p:txBody>
      </p:sp>
      <p:sp>
        <p:nvSpPr>
          <p:cNvPr id="3" name="Content Placeholder 2"/>
          <p:cNvSpPr>
            <a:spLocks noGrp="1"/>
          </p:cNvSpPr>
          <p:nvPr>
            <p:ph idx="1"/>
          </p:nvPr>
        </p:nvSpPr>
        <p:spPr>
          <a:xfrm>
            <a:off x="1187116" y="1515979"/>
            <a:ext cx="9601200" cy="4371474"/>
          </a:xfrm>
        </p:spPr>
        <p:txBody>
          <a:bodyPr>
            <a:normAutofit/>
          </a:bodyPr>
          <a:lstStyle/>
          <a:p>
            <a:pPr marL="0" indent="0" algn="just">
              <a:buNone/>
            </a:pPr>
            <a:r>
              <a:rPr lang="el-GR" sz="2400" dirty="0"/>
              <a:t>Η εγγενής σχετικότητα των κανόνων δικαίου (στοιχείο που τους διαφοροποιεί από τους νόμους στις θετικές επιστήμες) οφείλεται στη διαδικασία δημιουργίας και εφαρμογής τους: </a:t>
            </a:r>
            <a:r>
              <a:rPr lang="el-GR" sz="2400" dirty="0" smtClean="0"/>
              <a:t>οι </a:t>
            </a:r>
            <a:r>
              <a:rPr lang="el-GR" sz="2400" dirty="0"/>
              <a:t>επιπτώσεις δεν αφορούν μόνο τη δημιουργία, αλλά και την </a:t>
            </a:r>
            <a:r>
              <a:rPr lang="el-GR" sz="2400" dirty="0" smtClean="0"/>
              <a:t>εφαρμογή </a:t>
            </a:r>
            <a:r>
              <a:rPr lang="el-GR" sz="2400" dirty="0"/>
              <a:t>και τη δικαστική ερμηνεία των κανόνων δικαίου. </a:t>
            </a:r>
            <a:endParaRPr lang="el-GR" sz="2400" dirty="0" smtClean="0"/>
          </a:p>
          <a:p>
            <a:pPr marL="0" indent="0" algn="just">
              <a:buNone/>
            </a:pPr>
            <a:r>
              <a:rPr lang="el-GR" sz="2400" dirty="0" smtClean="0"/>
              <a:t>Στην </a:t>
            </a:r>
            <a:r>
              <a:rPr lang="el-GR" sz="2400" dirty="0"/>
              <a:t>Ελλάδα, η πολιτική για την καλή νομοθέτηση ξεκίνησε στα μέσα της δεκαετίας του 2000 με εγκύκλιο του Πρωθυπουργού που εισήγαγε για πρώτη φορά αυτή την </a:t>
            </a:r>
            <a:r>
              <a:rPr lang="el-GR" sz="2400" dirty="0" smtClean="0"/>
              <a:t>προβληματική (</a:t>
            </a:r>
            <a:r>
              <a:rPr lang="en-US" sz="2400" dirty="0" smtClean="0"/>
              <a:t>https</a:t>
            </a:r>
            <a:r>
              <a:rPr lang="en-US" sz="2400" dirty="0"/>
              <a:t>://</a:t>
            </a:r>
            <a:r>
              <a:rPr lang="en-US" sz="2400" dirty="0" smtClean="0"/>
              <a:t>gslegal.gov.gr/wp-content/uploads/2010/02/Egkiklios_kanonistikis_metarruthmisi.pdf</a:t>
            </a:r>
            <a:r>
              <a:rPr lang="el-GR" sz="2400" dirty="0" smtClean="0"/>
              <a:t>)</a:t>
            </a:r>
            <a:endParaRPr lang="el-GR" sz="2400" dirty="0"/>
          </a:p>
        </p:txBody>
      </p:sp>
    </p:spTree>
    <p:extLst>
      <p:ext uri="{BB962C8B-B14F-4D97-AF65-F5344CB8AC3E}">
        <p14:creationId xmlns:p14="http://schemas.microsoft.com/office/powerpoint/2010/main" val="42159848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9863"/>
          </a:xfrm>
        </p:spPr>
        <p:txBody>
          <a:bodyPr>
            <a:normAutofit/>
          </a:bodyPr>
          <a:lstStyle/>
          <a:p>
            <a:pPr algn="ctr"/>
            <a:r>
              <a:rPr lang="el-GR" sz="3200" dirty="0"/>
              <a:t>Καλή Νομοθέτηση</a:t>
            </a:r>
            <a:endParaRPr lang="el-GR" sz="3200" dirty="0"/>
          </a:p>
        </p:txBody>
      </p:sp>
      <p:sp>
        <p:nvSpPr>
          <p:cNvPr id="3" name="Content Placeholder 2"/>
          <p:cNvSpPr>
            <a:spLocks noGrp="1"/>
          </p:cNvSpPr>
          <p:nvPr>
            <p:ph idx="1"/>
          </p:nvPr>
        </p:nvSpPr>
        <p:spPr>
          <a:xfrm>
            <a:off x="1066800" y="1515978"/>
            <a:ext cx="9601200" cy="4692317"/>
          </a:xfrm>
        </p:spPr>
        <p:txBody>
          <a:bodyPr>
            <a:normAutofit/>
          </a:bodyPr>
          <a:lstStyle/>
          <a:p>
            <a:pPr marL="0" indent="0" algn="just">
              <a:buNone/>
            </a:pPr>
            <a:r>
              <a:rPr lang="el-GR" dirty="0" smtClean="0"/>
              <a:t>‘</a:t>
            </a:r>
            <a:r>
              <a:rPr lang="el-GR" sz="2400" dirty="0" smtClean="0"/>
              <a:t>Ρύθµιση’, </a:t>
            </a:r>
            <a:r>
              <a:rPr lang="el-GR" sz="2400" dirty="0"/>
              <a:t>νοείται οποιοδήποτε εργαλείο της διοίκησης µέσα από το οποίο αποτυπώνεται η κρατική βούληση που έχει ως σκοπό την ώθηση ατόµων/πολιτών προς µια συγκεκριµένη συµπεριφορά, τέτοια που να προσιδιάζει σε µια καλώς οργανωµένη και δίκαιη κοινωνία. Η έννοια της ρύθµισης (regulation), είναι ευρύτερη του νόµου ή του κανόνα δικαίου ή ακόµη περισσότερο εκείνου του µέρους της νοµοθεσίας ή της διοικητικής εξουσίας που αναλαµβάνει να ορίσει το δέον, κατά τα εκάστοτε κοινωνικά ή άλλα </a:t>
            </a:r>
            <a:r>
              <a:rPr lang="el-GR" sz="2400" dirty="0" smtClean="0"/>
              <a:t>πρότυπα.</a:t>
            </a:r>
            <a:endParaRPr lang="el-GR" sz="2400" dirty="0"/>
          </a:p>
        </p:txBody>
      </p:sp>
    </p:spTree>
    <p:extLst>
      <p:ext uri="{BB962C8B-B14F-4D97-AF65-F5344CB8AC3E}">
        <p14:creationId xmlns:p14="http://schemas.microsoft.com/office/powerpoint/2010/main" val="2573293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1842"/>
          </a:xfrm>
        </p:spPr>
        <p:txBody>
          <a:bodyPr>
            <a:normAutofit/>
          </a:bodyPr>
          <a:lstStyle/>
          <a:p>
            <a:pPr algn="ctr"/>
            <a:r>
              <a:rPr lang="el-GR" sz="3200" dirty="0"/>
              <a:t>Καλή Νομοθέτηση</a:t>
            </a:r>
            <a:endParaRPr lang="el-GR" sz="3200" dirty="0"/>
          </a:p>
        </p:txBody>
      </p:sp>
      <p:sp>
        <p:nvSpPr>
          <p:cNvPr id="3" name="Content Placeholder 2"/>
          <p:cNvSpPr>
            <a:spLocks noGrp="1"/>
          </p:cNvSpPr>
          <p:nvPr>
            <p:ph idx="1"/>
          </p:nvPr>
        </p:nvSpPr>
        <p:spPr>
          <a:xfrm>
            <a:off x="1339516" y="1387641"/>
            <a:ext cx="9601200" cy="4612105"/>
          </a:xfrm>
        </p:spPr>
        <p:txBody>
          <a:bodyPr>
            <a:normAutofit/>
          </a:bodyPr>
          <a:lstStyle/>
          <a:p>
            <a:pPr marL="0" indent="0" algn="just">
              <a:buNone/>
            </a:pPr>
            <a:r>
              <a:rPr lang="el-GR" dirty="0"/>
              <a:t>Α</a:t>
            </a:r>
            <a:r>
              <a:rPr lang="el-GR" dirty="0" smtClean="0"/>
              <a:t>πό </a:t>
            </a:r>
            <a:r>
              <a:rPr lang="el-GR" dirty="0"/>
              <a:t>τη δεκαετία του ’70 και µετά, η διαδικασία αυτή, η οποία έλαβε τον τίτλο Κανονιστική Μεταρρύθµιση, χαρακτηρίστηκε πολύ γρήγορα από την επιδίωξη των κρατών για εξορθολογισµό των δηµοσίων πολιτικών, ποιότητα των κανονιστικών διατάξεων, αποδοτικότητα των ρυθµίσεων και οικονοµική και κοινωνική αποτελεσµατικότητα, βάσει των δεδηλωµένων στόχων των κυβερνήσεων</a:t>
            </a:r>
            <a:r>
              <a:rPr lang="el-GR" dirty="0" smtClean="0"/>
              <a:t>.</a:t>
            </a:r>
          </a:p>
          <a:p>
            <a:pPr marL="0" indent="0" algn="just">
              <a:buNone/>
            </a:pPr>
            <a:r>
              <a:rPr lang="el-GR" dirty="0" smtClean="0"/>
              <a:t> </a:t>
            </a:r>
            <a:r>
              <a:rPr lang="el-GR" dirty="0"/>
              <a:t>Η απότοµη αύξηση της «ζήτησης» για Κανονιστική Μεταρρύθµιση, εκείνη την εποχή, οφείλεται σε µια σειρά από </a:t>
            </a:r>
            <a:r>
              <a:rPr lang="el-GR" dirty="0" smtClean="0"/>
              <a:t>παράγοντες, </a:t>
            </a:r>
            <a:r>
              <a:rPr lang="el-GR" dirty="0"/>
              <a:t>όπως: α) η διεθνοποίηση της οικονοµίας (παγκοσµιοποίηση), µε τις επιδράσεις, εφεξής, των οικονοµικών φαινοµένων να γίνονται αισθητές στο σύνολο των οικονοµιών του κόσµου –κάτι που ήταν έκδηλο κατά τις πετρελαϊκές κρίσεις 1971 και 1973 – β) η εξέλιξη της τεχνολογίας, γεγονός που διαφοροποίησε τους </a:t>
            </a:r>
            <a:r>
              <a:rPr lang="el-GR" dirty="0"/>
              <a:t>όρους λειτουργίας των αγορών και κατέστησε το παλαιό κανονιστικό πλαίσιο ένα παρωχηµένο ρυθµιστικό µοντέλο, </a:t>
            </a:r>
            <a:endParaRPr lang="el-GR" dirty="0"/>
          </a:p>
        </p:txBody>
      </p:sp>
    </p:spTree>
    <p:extLst>
      <p:ext uri="{BB962C8B-B14F-4D97-AF65-F5344CB8AC3E}">
        <p14:creationId xmlns:p14="http://schemas.microsoft.com/office/powerpoint/2010/main" val="23470550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29653"/>
          </a:xfrm>
        </p:spPr>
        <p:txBody>
          <a:bodyPr>
            <a:normAutofit/>
          </a:bodyPr>
          <a:lstStyle/>
          <a:p>
            <a:pPr algn="ctr"/>
            <a:r>
              <a:rPr lang="el-GR" sz="3200" dirty="0"/>
              <a:t>Καλή Νομοθέτηση</a:t>
            </a:r>
            <a:endParaRPr lang="el-GR" sz="3200" dirty="0"/>
          </a:p>
        </p:txBody>
      </p:sp>
      <p:sp>
        <p:nvSpPr>
          <p:cNvPr id="3" name="Content Placeholder 2"/>
          <p:cNvSpPr>
            <a:spLocks noGrp="1"/>
          </p:cNvSpPr>
          <p:nvPr>
            <p:ph idx="1"/>
          </p:nvPr>
        </p:nvSpPr>
        <p:spPr>
          <a:xfrm>
            <a:off x="1371600" y="1475873"/>
            <a:ext cx="9601200" cy="4780547"/>
          </a:xfrm>
        </p:spPr>
        <p:txBody>
          <a:bodyPr>
            <a:normAutofit/>
          </a:bodyPr>
          <a:lstStyle/>
          <a:p>
            <a:pPr marL="0" indent="0" algn="just">
              <a:buNone/>
            </a:pPr>
            <a:r>
              <a:rPr lang="el-GR" dirty="0" smtClean="0"/>
              <a:t>γ</a:t>
            </a:r>
            <a:r>
              <a:rPr lang="el-GR" dirty="0"/>
              <a:t>) η αυξανόµενη ανησυχία για τη συνεχιζόµενη υποβάθµιση του </a:t>
            </a:r>
            <a:r>
              <a:rPr lang="el-GR" dirty="0" smtClean="0"/>
              <a:t>περιβάλλοντος</a:t>
            </a:r>
            <a:r>
              <a:rPr lang="en-US" dirty="0" smtClean="0"/>
              <a:t> </a:t>
            </a:r>
            <a:r>
              <a:rPr lang="el-GR" dirty="0" smtClean="0"/>
              <a:t>και τέλος</a:t>
            </a:r>
            <a:endParaRPr lang="en-US" dirty="0" smtClean="0"/>
          </a:p>
          <a:p>
            <a:pPr marL="0" indent="0" algn="just">
              <a:buNone/>
            </a:pPr>
            <a:r>
              <a:rPr lang="el-GR" dirty="0" smtClean="0"/>
              <a:t> </a:t>
            </a:r>
            <a:r>
              <a:rPr lang="el-GR" dirty="0"/>
              <a:t>δ) η ανάδυση κάποιων νέων θεωρητικών ρευµάτων όπως, η θεωρία της ∆ηµόσιας Επιλογής (Public Choice Theory), το Νέο ∆ηµόσιο Management (New Public Management), η θεωρία της ∆ιακυβέρνησης (Governance Theory), ο πολιτικός ακτιβισµός του New Deal κ.ά., που ανέδειξαν την έννοια της ρύθµισης άλλοτε µε θετικό (regulation, re-regulation) και άλλοτε µε αρνητικό (deregulation) τρόπο. </a:t>
            </a:r>
            <a:r>
              <a:rPr lang="el-GR" dirty="0" smtClean="0"/>
              <a:t>µετα-ρύθµιση», καθώς </a:t>
            </a:r>
            <a:r>
              <a:rPr lang="el-GR" dirty="0"/>
              <a:t>αναφέρεται σε ρυθµιστικές παρεµβάσεις επί των ίδιων των </a:t>
            </a:r>
            <a:r>
              <a:rPr lang="el-GR" dirty="0" smtClean="0"/>
              <a:t>ρυθµίσεων</a:t>
            </a:r>
            <a:r>
              <a:rPr lang="en-GB" dirty="0"/>
              <a:t> </a:t>
            </a:r>
            <a:r>
              <a:rPr lang="el-GR" dirty="0" smtClean="0"/>
              <a:t>από </a:t>
            </a:r>
            <a:r>
              <a:rPr lang="el-GR" dirty="0"/>
              <a:t>τις αρχές της δεκαετίας του ’80, η Κανονιστική Μεταρρύθµιση, συνέβαλε σηµαντικά στην ανάπτυξη κρατών όπως οι ΗΠΑ, ο Καναδάς και η </a:t>
            </a:r>
            <a:r>
              <a:rPr lang="el-GR" dirty="0" smtClean="0"/>
              <a:t>Αυστραλία. </a:t>
            </a:r>
            <a:r>
              <a:rPr lang="el-GR" dirty="0"/>
              <a:t>Στον ευρωπαϊκό χώρο όµως, εµφανίστηκε µε αρκετή καθυστέρηση. Η ευρωπαϊκή ανανοηµατοδότηση της Κανονιστικής Μεταρρύθµισης, τα τελευταία χρόνια προήλθε κυρίως από τον Οργανισµό Οικονοµικής Συνεργασίας και Ανάπτυξης (ΟΟΣΑ) αλλά και την Ευρωπαϊκή Ένωση (ΕΕ). Από τη µια ο ΟΟΣΑ, µε το περίφηµο πρόγραµµά του “Regulatory Reform”, και από την άλλη η ΕΕ µε την ευρωπαϊκή εκδοχή της Κανονιστικής Μεταρρύθµισης, η οποία βαπτίστηκε Καλή Νοµοθέτηση, </a:t>
            </a:r>
          </a:p>
        </p:txBody>
      </p:sp>
    </p:spTree>
    <p:extLst>
      <p:ext uri="{BB962C8B-B14F-4D97-AF65-F5344CB8AC3E}">
        <p14:creationId xmlns:p14="http://schemas.microsoft.com/office/powerpoint/2010/main" val="191887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77636"/>
          </a:xfrm>
        </p:spPr>
        <p:txBody>
          <a:bodyPr>
            <a:normAutofit/>
          </a:bodyPr>
          <a:lstStyle/>
          <a:p>
            <a:pPr algn="ctr"/>
            <a:r>
              <a:rPr lang="el-GR" sz="3200" b="1" dirty="0"/>
              <a:t>ΕΙΣΑΓΩΓΗ ΣΤΗΝ ΝΟΜΟΠΑΡΑΣΚΕΥΗ</a:t>
            </a:r>
            <a:endParaRPr lang="el-GR" sz="3200" dirty="0"/>
          </a:p>
        </p:txBody>
      </p:sp>
      <p:sp>
        <p:nvSpPr>
          <p:cNvPr id="3" name="Θέση περιεχομένου 2"/>
          <p:cNvSpPr>
            <a:spLocks noGrp="1"/>
          </p:cNvSpPr>
          <p:nvPr>
            <p:ph idx="1"/>
          </p:nvPr>
        </p:nvSpPr>
        <p:spPr>
          <a:xfrm>
            <a:off x="1371600" y="1730829"/>
            <a:ext cx="9772650" cy="4503964"/>
          </a:xfrm>
        </p:spPr>
        <p:txBody>
          <a:bodyPr/>
          <a:lstStyle/>
          <a:p>
            <a:pPr>
              <a:buFont typeface="Wingdings" panose="05000000000000000000" pitchFamily="2" charset="2"/>
              <a:buChar char="Ø"/>
            </a:pPr>
            <a:r>
              <a:rPr lang="el-GR" i="1" dirty="0" smtClean="0"/>
              <a:t>ΕΙΣΑΓΩΓΙΚΕΣ ΠΑΡΑΤΗΡΗΣΕΙΣ</a:t>
            </a:r>
            <a:endParaRPr lang="en-US" i="1" dirty="0" smtClean="0"/>
          </a:p>
          <a:p>
            <a:pPr>
              <a:buFont typeface="Wingdings" panose="05000000000000000000" pitchFamily="2" charset="2"/>
              <a:buChar char="Ø"/>
            </a:pPr>
            <a:r>
              <a:rPr lang="el-GR" i="1" dirty="0" smtClean="0"/>
              <a:t>ΝΟΜΟΤΕΧΝΙΚΗ</a:t>
            </a:r>
            <a:endParaRPr lang="en-US" i="1" dirty="0"/>
          </a:p>
          <a:p>
            <a:pPr>
              <a:buFont typeface="Wingdings" panose="05000000000000000000" pitchFamily="2" charset="2"/>
              <a:buChar char="Ø"/>
            </a:pPr>
            <a:r>
              <a:rPr lang="el-GR" i="1" dirty="0" smtClean="0"/>
              <a:t>Η ΝΟΜΟΘΕΤΗΣΗ ΩΣ ΜΟΡΦΗ ΕΠΙΚΟΙΝΩΝΙΑΣ</a:t>
            </a:r>
            <a:endParaRPr lang="en-US" i="1" dirty="0"/>
          </a:p>
          <a:p>
            <a:pPr>
              <a:buFont typeface="Wingdings" panose="05000000000000000000" pitchFamily="2" charset="2"/>
              <a:buChar char="Ø"/>
            </a:pPr>
            <a:r>
              <a:rPr lang="el-GR" i="1" dirty="0" smtClean="0"/>
              <a:t>ΜΕΘΟΔΟΛΟΓΙΑ ΝΟΜΟΘΕΤΗΣΗΣ</a:t>
            </a:r>
            <a:endParaRPr lang="en-US" i="1" dirty="0" smtClean="0"/>
          </a:p>
          <a:p>
            <a:pPr>
              <a:buFont typeface="Wingdings" panose="05000000000000000000" pitchFamily="2" charset="2"/>
              <a:buChar char="Ø"/>
            </a:pPr>
            <a:r>
              <a:rPr lang="el-GR" i="1" dirty="0" smtClean="0"/>
              <a:t>ΤΑ ΣΤΑΔΙΑ ΤΗΣ ΔΙΑΔΙΚΑΣΙΑΣ ΝΟΜΟΘΕΤΗΣΗΣ</a:t>
            </a:r>
            <a:endParaRPr lang="en-US" i="1" dirty="0" smtClean="0"/>
          </a:p>
          <a:p>
            <a:pPr>
              <a:buFont typeface="Wingdings" panose="05000000000000000000" pitchFamily="2" charset="2"/>
              <a:buChar char="Ø"/>
            </a:pPr>
            <a:r>
              <a:rPr lang="el-GR" i="1" dirty="0" smtClean="0"/>
              <a:t>ΚΑΛΗ ΝΟΜΟΘΕΤΗΣΗ</a:t>
            </a:r>
            <a:endParaRPr lang="en-US" i="1" dirty="0" smtClean="0"/>
          </a:p>
          <a:p>
            <a:pPr>
              <a:buFont typeface="Wingdings" panose="05000000000000000000" pitchFamily="2" charset="2"/>
              <a:buChar char="Ø"/>
            </a:pPr>
            <a:r>
              <a:rPr lang="el-GR" i="1" dirty="0" smtClean="0"/>
              <a:t>ΑΙΤΙΑ ΚΑΙ ΕΠΙΠΤΏΣΕΙΣ ΤΗΣ ‘ΚΑΚΗΣ ΝΟΜΟΘΕΤΗΣΗΣ’</a:t>
            </a:r>
            <a:endParaRPr lang="en-US" i="1" dirty="0" smtClean="0"/>
          </a:p>
          <a:p>
            <a:pPr>
              <a:buFont typeface="Wingdings" panose="05000000000000000000" pitchFamily="2" charset="2"/>
              <a:buChar char="Ø"/>
            </a:pPr>
            <a:r>
              <a:rPr lang="el-GR" i="1" dirty="0" smtClean="0"/>
              <a:t>ΣΥΓΚΡΙΤΙΚΕΣ ΠΡΟΣΕΓΓΙΣΕΙΣ ΤΗΣ ΣΥΓΧΡΟΝΗΣ ΝΟΜΙΚΗΣ ΤΕΧΝΙΚΗΣ</a:t>
            </a:r>
            <a:endParaRPr lang="el-GR" i="1" dirty="0"/>
          </a:p>
        </p:txBody>
      </p:sp>
    </p:spTree>
    <p:extLst>
      <p:ext uri="{BB962C8B-B14F-4D97-AF65-F5344CB8AC3E}">
        <p14:creationId xmlns:p14="http://schemas.microsoft.com/office/powerpoint/2010/main" val="38169841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10389"/>
          </a:xfrm>
        </p:spPr>
        <p:txBody>
          <a:bodyPr>
            <a:normAutofit/>
          </a:bodyPr>
          <a:lstStyle/>
          <a:p>
            <a:pPr algn="ctr"/>
            <a:r>
              <a:rPr lang="el-GR" sz="3200" dirty="0"/>
              <a:t>Καλή Νομοθέτηση</a:t>
            </a:r>
          </a:p>
        </p:txBody>
      </p:sp>
      <p:sp>
        <p:nvSpPr>
          <p:cNvPr id="3" name="Content Placeholder 2"/>
          <p:cNvSpPr>
            <a:spLocks noGrp="1"/>
          </p:cNvSpPr>
          <p:nvPr>
            <p:ph idx="1"/>
          </p:nvPr>
        </p:nvSpPr>
        <p:spPr>
          <a:xfrm>
            <a:off x="1251284" y="1540041"/>
            <a:ext cx="9601200" cy="4948991"/>
          </a:xfrm>
        </p:spPr>
        <p:txBody>
          <a:bodyPr>
            <a:noAutofit/>
          </a:bodyPr>
          <a:lstStyle/>
          <a:p>
            <a:pPr marL="0" indent="0" algn="just">
              <a:buNone/>
            </a:pPr>
            <a:r>
              <a:rPr lang="el-GR" sz="2400" dirty="0" smtClean="0"/>
              <a:t>Ο Οργανισμός για την Οικονομική Συνεργασία και την Ανάπτυξη (ΟΟΣΑ, </a:t>
            </a:r>
            <a:r>
              <a:rPr lang="en-GB" sz="2400" dirty="0" smtClean="0"/>
              <a:t>OECD</a:t>
            </a:r>
            <a:r>
              <a:rPr lang="el-GR" sz="2400" dirty="0" smtClean="0"/>
              <a:t>) δημιουργήθηκε </a:t>
            </a:r>
            <a:r>
              <a:rPr lang="el-GR" sz="2400" dirty="0"/>
              <a:t>το 1948 ως </a:t>
            </a:r>
            <a:r>
              <a:rPr lang="el-GR" sz="2400" i="1" dirty="0"/>
              <a:t>Οργανισμός Ευρωπαϊκής Οικονομικής Συνεργασίας</a:t>
            </a:r>
            <a:r>
              <a:rPr lang="el-GR" sz="2400" dirty="0"/>
              <a:t> (Organisation for European Economic Co-operation - OEEC</a:t>
            </a:r>
            <a:r>
              <a:rPr lang="el-GR" sz="2400" dirty="0" smtClean="0"/>
              <a:t>),</a:t>
            </a:r>
            <a:r>
              <a:rPr lang="el-GR" sz="2400" dirty="0"/>
              <a:t> το 1960 μετασχηματίστηκε στον Οργανισμό Οικονομικής Συνεργασίας και </a:t>
            </a:r>
            <a:r>
              <a:rPr lang="el-GR" sz="2400" dirty="0" smtClean="0"/>
              <a:t>Ανάπτυξης. </a:t>
            </a:r>
            <a:r>
              <a:rPr lang="el-GR" sz="2400" dirty="0" smtClean="0"/>
              <a:t>Εί</a:t>
            </a:r>
            <a:r>
              <a:rPr lang="el-GR" sz="2400" dirty="0" smtClean="0"/>
              <a:t>ναι</a:t>
            </a:r>
            <a:r>
              <a:rPr lang="el-GR" sz="2400" dirty="0"/>
              <a:t> </a:t>
            </a:r>
            <a:r>
              <a:rPr lang="el-GR" sz="2400" dirty="0" smtClean="0">
                <a:solidFill>
                  <a:schemeClr val="tx1"/>
                </a:solidFill>
              </a:rPr>
              <a:t>διεθνής οργανισμός</a:t>
            </a:r>
            <a:r>
              <a:rPr lang="el-GR" sz="2400" dirty="0"/>
              <a:t> εκείνων των αναπτυγμένων χωρών που υποστηρίζουν τις αρχές της αντιπροσωπευτικής δημοκρατίας και της οικονομίας της ελεύθερης αγοράς</a:t>
            </a:r>
            <a:r>
              <a:rPr lang="el-GR" sz="2400" dirty="0" smtClean="0"/>
              <a:t>.</a:t>
            </a:r>
            <a:r>
              <a:rPr lang="el-GR" sz="2400" dirty="0"/>
              <a:t> Ο οργανισμός παρέχει ένα περιβάλλον όπου οι κυβερνήσεις μπορούν να συγκρίνουν εφαρμογές πολιτικής, να βρουν απαντήσεις στα κοινά προβλήματα, να προσδιορίσουν τις καλές πρακτικές και να συντονίσουν τις εσωτερικές και διεθνείς </a:t>
            </a:r>
            <a:r>
              <a:rPr lang="el-GR" sz="2400" dirty="0" smtClean="0"/>
              <a:t>πολιτικές</a:t>
            </a:r>
            <a:r>
              <a:rPr lang="en-US" sz="2400" dirty="0" smtClean="0"/>
              <a:t>. </a:t>
            </a:r>
            <a:r>
              <a:rPr lang="el-GR" sz="2400" dirty="0" smtClean="0"/>
              <a:t>Μέλος η Ελλάδα</a:t>
            </a:r>
            <a:r>
              <a:rPr lang="en-US" sz="2400" dirty="0" smtClean="0"/>
              <a:t> to 1961.</a:t>
            </a:r>
            <a:endParaRPr lang="el-GR" sz="2400" dirty="0"/>
          </a:p>
        </p:txBody>
      </p:sp>
    </p:spTree>
    <p:extLst>
      <p:ext uri="{BB962C8B-B14F-4D97-AF65-F5344CB8AC3E}">
        <p14:creationId xmlns:p14="http://schemas.microsoft.com/office/powerpoint/2010/main" val="39917277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7674"/>
          </a:xfrm>
        </p:spPr>
        <p:txBody>
          <a:bodyPr>
            <a:normAutofit/>
          </a:bodyPr>
          <a:lstStyle/>
          <a:p>
            <a:pPr algn="ctr"/>
            <a:r>
              <a:rPr lang="el-GR" sz="3200" dirty="0"/>
              <a:t>Καλή Νομοθέτηση</a:t>
            </a:r>
          </a:p>
        </p:txBody>
      </p:sp>
      <p:sp>
        <p:nvSpPr>
          <p:cNvPr id="3" name="Content Placeholder 2"/>
          <p:cNvSpPr>
            <a:spLocks noGrp="1"/>
          </p:cNvSpPr>
          <p:nvPr>
            <p:ph idx="1"/>
          </p:nvPr>
        </p:nvSpPr>
        <p:spPr>
          <a:xfrm>
            <a:off x="1283368" y="1323473"/>
            <a:ext cx="9601200" cy="4748463"/>
          </a:xfrm>
        </p:spPr>
        <p:txBody>
          <a:bodyPr>
            <a:normAutofit/>
          </a:bodyPr>
          <a:lstStyle/>
          <a:p>
            <a:pPr marL="0" indent="0" algn="just">
              <a:buNone/>
            </a:pPr>
            <a:r>
              <a:rPr lang="en-US" dirty="0"/>
              <a:t>Better Regulation Practices across the European Union </a:t>
            </a:r>
            <a:r>
              <a:rPr lang="en-US" dirty="0" smtClean="0"/>
              <a:t>2025</a:t>
            </a:r>
          </a:p>
          <a:p>
            <a:pPr marL="0" indent="0" algn="just">
              <a:buNone/>
            </a:pPr>
            <a:r>
              <a:rPr lang="en-US" dirty="0">
                <a:hlinkClick r:id="rId2"/>
              </a:rPr>
              <a:t>https://</a:t>
            </a:r>
            <a:r>
              <a:rPr lang="en-US" dirty="0" smtClean="0">
                <a:hlinkClick r:id="rId2"/>
              </a:rPr>
              <a:t>www.oecd.org/content/dam/oecd/en/publications/reports/2025/09/better-regulation-practices-across-the-european-union-2025_a3dfd5e6/6f007516-en.pdf</a:t>
            </a:r>
            <a:r>
              <a:rPr lang="en-US" dirty="0" smtClean="0"/>
              <a:t> </a:t>
            </a:r>
          </a:p>
          <a:p>
            <a:pPr marL="0" indent="0" algn="just">
              <a:buNone/>
            </a:pPr>
            <a:r>
              <a:rPr lang="el-GR" dirty="0" smtClean="0"/>
              <a:t>Πρόκειται για νέα </a:t>
            </a:r>
            <a:r>
              <a:rPr lang="el-GR" dirty="0"/>
              <a:t>έ</a:t>
            </a:r>
            <a:r>
              <a:rPr lang="el-GR" dirty="0" smtClean="0"/>
              <a:t>κδοση του ΟΟΣΑ, μετά τις του 2019 και 2022. Έχει να κάνει με την ποιότητα της νομοθέτησης στις χώρες της ΕΕ.</a:t>
            </a:r>
          </a:p>
          <a:p>
            <a:pPr marL="0" indent="0" algn="just">
              <a:buNone/>
            </a:pPr>
            <a:r>
              <a:rPr lang="el-GR" dirty="0" smtClean="0"/>
              <a:t>Ειδικά για την Ελλάδα, μνημονέυεται ο ν.4622/2019 και αναφέρεται ότι σε γενικές γραμμές οι Ελλάδα έχει θέσει, έχει θεσμοθετήσει ορισμένες εγγυητικές δικλείδες εξασφάλισης της καλής νομοθέτησης, ωστόσο, αυτές θα έπρεπε να εφαρμόζνται και στη δευτερεύουσα νομοθεσία πέραν των τυπικών νόμων, ενώ εκφράζεται η ανησυχία κατά πόσο η ορθή χρήση των θεσμικών εγγυήσεων συνδυάζεται με την πραγματική εξέταση κόστους και ωφελειών.</a:t>
            </a:r>
            <a:endParaRPr lang="el-GR" dirty="0"/>
          </a:p>
        </p:txBody>
      </p:sp>
    </p:spTree>
    <p:extLst>
      <p:ext uri="{BB962C8B-B14F-4D97-AF65-F5344CB8AC3E}">
        <p14:creationId xmlns:p14="http://schemas.microsoft.com/office/powerpoint/2010/main" val="42334153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70284"/>
          </a:xfrm>
        </p:spPr>
        <p:txBody>
          <a:bodyPr>
            <a:normAutofit/>
          </a:bodyPr>
          <a:lstStyle/>
          <a:p>
            <a:pPr algn="ctr"/>
            <a:r>
              <a:rPr lang="el-GR" sz="3200" dirty="0"/>
              <a:t>Καλή Νομοθέτηση</a:t>
            </a:r>
            <a:endParaRPr lang="el-GR" sz="3200" dirty="0"/>
          </a:p>
        </p:txBody>
      </p:sp>
      <p:sp>
        <p:nvSpPr>
          <p:cNvPr id="3" name="Content Placeholder 2"/>
          <p:cNvSpPr>
            <a:spLocks noGrp="1"/>
          </p:cNvSpPr>
          <p:nvPr>
            <p:ph idx="1"/>
          </p:nvPr>
        </p:nvSpPr>
        <p:spPr>
          <a:xfrm>
            <a:off x="1371600" y="1676400"/>
            <a:ext cx="9601200" cy="5013158"/>
          </a:xfrm>
        </p:spPr>
        <p:txBody>
          <a:bodyPr>
            <a:normAutofit/>
          </a:bodyPr>
          <a:lstStyle/>
          <a:p>
            <a:pPr marL="0" indent="0" algn="just">
              <a:buNone/>
            </a:pPr>
            <a:r>
              <a:rPr lang="el-GR" dirty="0"/>
              <a:t>Έκθεση Mandelkern για την Καλή Νοµοθέτηση (</a:t>
            </a:r>
            <a:r>
              <a:rPr lang="el-GR" dirty="0" smtClean="0"/>
              <a:t>2001). </a:t>
            </a:r>
            <a:r>
              <a:rPr lang="el-GR" dirty="0"/>
              <a:t>Εκεί, καθορίστηκαν οι βασικές αρχές της Καλής </a:t>
            </a:r>
            <a:r>
              <a:rPr lang="el-GR" dirty="0" smtClean="0"/>
              <a:t>Νοµοθέτησης.</a:t>
            </a:r>
          </a:p>
          <a:p>
            <a:pPr marL="0" indent="0" algn="just">
              <a:buNone/>
            </a:pPr>
            <a:r>
              <a:rPr lang="el-GR" dirty="0" smtClean="0"/>
              <a:t>Η </a:t>
            </a:r>
            <a:r>
              <a:rPr lang="el-GR" dirty="0"/>
              <a:t>Επιτροπή, εµπνεόµενη από τις αντιδράσεις στη Λευκή Βίβλο για την Ευρωπαϊκή </a:t>
            </a:r>
            <a:r>
              <a:rPr lang="el-GR" dirty="0" smtClean="0"/>
              <a:t>διακυβέρνηση </a:t>
            </a:r>
            <a:r>
              <a:rPr lang="el-GR" dirty="0"/>
              <a:t>και από το ψήφισµα που εξέδωσε το Ευρωπαϊκό Κοινοβούλιο µετά την έκθεση </a:t>
            </a:r>
            <a:r>
              <a:rPr lang="el-GR" dirty="0" smtClean="0"/>
              <a:t>Kaufmann συνυπολογίζοντας </a:t>
            </a:r>
            <a:r>
              <a:rPr lang="el-GR" dirty="0"/>
              <a:t>τις συστάσεις που διατύπωσε η διακυβερνητική "οµάδα </a:t>
            </a:r>
            <a:r>
              <a:rPr lang="el-GR" dirty="0" smtClean="0"/>
              <a:t>Mandelkern", </a:t>
            </a:r>
            <a:r>
              <a:rPr lang="el-GR" dirty="0"/>
              <a:t>πρότεινε, τον Ιούνιο του 2002, ένα συνολικό πλαίσιο για τη βελτίωση της νοµοθεσίας και σχέδιο δράσης µε τίτλο "Απλούστευση και βελτίωση του ρυθµιστικού </a:t>
            </a:r>
            <a:r>
              <a:rPr lang="el-GR" dirty="0" smtClean="0"/>
              <a:t>περιβάλλοντος.</a:t>
            </a:r>
            <a:endParaRPr lang="en-US" dirty="0" smtClean="0"/>
          </a:p>
          <a:p>
            <a:pPr marL="0" indent="0" algn="just">
              <a:buNone/>
            </a:pPr>
            <a:r>
              <a:rPr lang="el-GR" dirty="0"/>
              <a:t>Το ευρωπαϊκό πλαίσιο για την Κανονιστική Μεταρρύθµιση, αναφέρεται σε µια οριζόντια πολιτική της Ευρωπαϊκής Ένωσης µε στόχους τη µείωση του κόστους της δηµόσιας διοίκησης και την ανάπτυξη των εκροών των δηµόσιων πολιτικών, µέσω σύγχρονων οικονοµικών εργαλείων και τεχνικών. Η µέθοδος που χρησιµοποιεί, αποσκοπεί στη βελτίωση της ρυθµιστικής διαδικασίας συνολικά, από την πρόσληψη και το σχεδιασµό στην εφαρµογή και την αξιολόγηση. </a:t>
            </a:r>
          </a:p>
          <a:p>
            <a:pPr marL="0" indent="0">
              <a:buNone/>
            </a:pPr>
            <a:endParaRPr lang="el-GR" dirty="0" smtClean="0"/>
          </a:p>
        </p:txBody>
      </p:sp>
    </p:spTree>
    <p:extLst>
      <p:ext uri="{BB962C8B-B14F-4D97-AF65-F5344CB8AC3E}">
        <p14:creationId xmlns:p14="http://schemas.microsoft.com/office/powerpoint/2010/main" val="17169777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13611"/>
          </a:xfrm>
        </p:spPr>
        <p:txBody>
          <a:bodyPr>
            <a:normAutofit/>
          </a:bodyPr>
          <a:lstStyle/>
          <a:p>
            <a:pPr algn="ctr"/>
            <a:r>
              <a:rPr lang="el-GR" sz="3200" dirty="0"/>
              <a:t>Καλή Νομοθέτηση</a:t>
            </a:r>
          </a:p>
        </p:txBody>
      </p:sp>
      <p:sp>
        <p:nvSpPr>
          <p:cNvPr id="3" name="Content Placeholder 2"/>
          <p:cNvSpPr>
            <a:spLocks noGrp="1"/>
          </p:cNvSpPr>
          <p:nvPr>
            <p:ph idx="1"/>
          </p:nvPr>
        </p:nvSpPr>
        <p:spPr>
          <a:xfrm>
            <a:off x="1363579" y="1499936"/>
            <a:ext cx="9601200" cy="4989096"/>
          </a:xfrm>
        </p:spPr>
        <p:txBody>
          <a:bodyPr/>
          <a:lstStyle/>
          <a:p>
            <a:pPr marL="0" indent="0" algn="just">
              <a:buNone/>
            </a:pPr>
            <a:r>
              <a:rPr lang="el-GR" dirty="0" smtClean="0"/>
              <a:t>Κάποιες παρατηρήσεις για την Ελλάδα από την Έκθεση του ΟΟΣΑ</a:t>
            </a:r>
            <a:r>
              <a:rPr lang="en-GB" dirty="0" smtClean="0"/>
              <a:t>:</a:t>
            </a:r>
            <a:endParaRPr lang="en-US" dirty="0" smtClean="0"/>
          </a:p>
          <a:p>
            <a:pPr marL="0" indent="0" algn="just">
              <a:buNone/>
            </a:pPr>
            <a:r>
              <a:rPr lang="el-GR" dirty="0" smtClean="0"/>
              <a:t>Παρά </a:t>
            </a:r>
            <a:r>
              <a:rPr lang="el-GR" dirty="0"/>
              <a:t>τις αλλαγές αυτές, η ποσοτικοποίηση των επιπτώσεων επικεντρώνεται αποκλειστικά σε δημοσιονομικές πτυχές, ενώ </a:t>
            </a:r>
            <a:r>
              <a:rPr lang="el-GR" dirty="0" smtClean="0"/>
              <a:t>ευρύτερες επιπτώσεις </a:t>
            </a:r>
            <a:r>
              <a:rPr lang="el-GR" dirty="0"/>
              <a:t>και κίνδυνοι, όπως αυτοί για τη δημόσια διοίκηση, την οικονομία της αγοράς, το περιβάλλον και την κοινωνία</a:t>
            </a:r>
            <a:r>
              <a:rPr lang="el-GR" dirty="0" smtClean="0"/>
              <a:t>, αναλύονται ποιοτικά μόνο, όπου αναλύονται.Οι </a:t>
            </a:r>
            <a:r>
              <a:rPr lang="el-GR" dirty="0"/>
              <a:t>δημόσιες διαβουλεύσεις διεξάγονται συστηματικά για όλους τους πρωτογενείς νόμους, με λίγες εξαιρέσεις. Στην πράξη,τα σχέδια πρωτογενών νόμων δημοσιεύονται στην πύλη διαβούλευσης χωρίς προηγούμενη ειδοποίηση για τουλάχιστον </a:t>
            </a:r>
            <a:r>
              <a:rPr lang="el-GR" dirty="0" smtClean="0"/>
              <a:t>δύο εβδομάδες</a:t>
            </a:r>
            <a:r>
              <a:rPr lang="el-GR" dirty="0"/>
              <a:t>. Σημαντικοί δευτερεύοντες κανονισμοί μπορούν, αλλά συνήθως δεν υποβάλλονται, για δημόσια διαβούλευση.Η εκ των υστέρων αξιολόγηση παραμένει σε αρχικό στάδιο. Η απαίτηση για διεξαγωγή εκ των υστέρων αξιολόγησης όλων των πρωτογενών νόμων </a:t>
            </a:r>
            <a:r>
              <a:rPr lang="el-GR" dirty="0" smtClean="0"/>
              <a:t>και των </a:t>
            </a:r>
            <a:r>
              <a:rPr lang="el-GR" dirty="0"/>
              <a:t>σημαντικών δευτερευόντων κανονισμών εντός πέντε ετών από την ψήφισή τους δεν έχει ακόμη εφαρμοστεί.</a:t>
            </a:r>
          </a:p>
        </p:txBody>
      </p:sp>
    </p:spTree>
    <p:extLst>
      <p:ext uri="{BB962C8B-B14F-4D97-AF65-F5344CB8AC3E}">
        <p14:creationId xmlns:p14="http://schemas.microsoft.com/office/powerpoint/2010/main" val="33269776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94347"/>
          </a:xfrm>
        </p:spPr>
        <p:txBody>
          <a:bodyPr>
            <a:normAutofit/>
          </a:bodyPr>
          <a:lstStyle/>
          <a:p>
            <a:pPr algn="ctr"/>
            <a:r>
              <a:rPr lang="el-GR" sz="3200" dirty="0"/>
              <a:t>Καλή Νομοθέτηση</a:t>
            </a:r>
          </a:p>
        </p:txBody>
      </p:sp>
      <p:sp>
        <p:nvSpPr>
          <p:cNvPr id="3" name="Content Placeholder 2"/>
          <p:cNvSpPr>
            <a:spLocks noGrp="1"/>
          </p:cNvSpPr>
          <p:nvPr>
            <p:ph idx="1"/>
          </p:nvPr>
        </p:nvSpPr>
        <p:spPr>
          <a:xfrm>
            <a:off x="1315452" y="1652336"/>
            <a:ext cx="9601200" cy="4243137"/>
          </a:xfrm>
        </p:spPr>
        <p:txBody>
          <a:bodyPr>
            <a:noAutofit/>
          </a:bodyPr>
          <a:lstStyle/>
          <a:p>
            <a:pPr marL="0" indent="0" algn="just">
              <a:buNone/>
            </a:pPr>
            <a:r>
              <a:rPr lang="el-GR" sz="2400" dirty="0"/>
              <a:t>Ο Ν. 4622/2019 για το Επιτελικό Κράτος θέσπισε την πιο ολοκληρωμένη -μέχρι σήμερα- πολιτική για την καλή νομοθέτηση. Περιλαμβάνει απαιτήσεις για ετήσιο ρυθμιστικό προγραμματισμό, δίνει έμφαση στην προ-νομοθετική διαδικασία προετοιμασίας των ρυθμίσεων μέσα από την ανάλυση συνεπειών ρύθμισης, την διαβούλευση, την σαφή θέσπιση νομοτεχνικών προτύπων, σαφείς διαδικασίες νομοπαρασκευαστικής επεξεργασίας νομοσχεδίων αλλά και την δημιουργία οργάνων αξιολόγησης της ποιότητας των ρυθμίσεων. Προβλέπει επίσης παρεμβάσεις για αξιολόγηση των αποτελεσμάτων εφαρμογής των ρυθμίσεων και για την κωδικοποιήση και αναμόρφωση του δικαίου. </a:t>
            </a:r>
          </a:p>
        </p:txBody>
      </p:sp>
    </p:spTree>
    <p:extLst>
      <p:ext uri="{BB962C8B-B14F-4D97-AF65-F5344CB8AC3E}">
        <p14:creationId xmlns:p14="http://schemas.microsoft.com/office/powerpoint/2010/main" val="20135389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2C4478E-2F13-4B8F-85B1-1D60C86CD60F}"/>
              </a:ext>
            </a:extLst>
          </p:cNvPr>
          <p:cNvSpPr>
            <a:spLocks noGrp="1"/>
          </p:cNvSpPr>
          <p:nvPr>
            <p:ph type="title"/>
          </p:nvPr>
        </p:nvSpPr>
        <p:spPr>
          <a:xfrm>
            <a:off x="1371600" y="685800"/>
            <a:ext cx="9601200" cy="1041400"/>
          </a:xfrm>
        </p:spPr>
        <p:txBody>
          <a:bodyPr>
            <a:normAutofit/>
          </a:bodyPr>
          <a:lstStyle/>
          <a:p>
            <a:pPr algn="ctr"/>
            <a:r>
              <a:rPr lang="el-GR" sz="3600" dirty="0"/>
              <a:t>Καλή Νομοθέτηση (Ν.4622/2019)</a:t>
            </a:r>
          </a:p>
        </p:txBody>
      </p:sp>
      <p:sp>
        <p:nvSpPr>
          <p:cNvPr id="3" name="Θέση περιεχομένου 2">
            <a:extLst>
              <a:ext uri="{FF2B5EF4-FFF2-40B4-BE49-F238E27FC236}">
                <a16:creationId xmlns="" xmlns:a16="http://schemas.microsoft.com/office/drawing/2014/main" id="{FF11C1DE-DD99-46B5-AF4C-402FACF66C28}"/>
              </a:ext>
            </a:extLst>
          </p:cNvPr>
          <p:cNvSpPr>
            <a:spLocks noGrp="1"/>
          </p:cNvSpPr>
          <p:nvPr>
            <p:ph idx="1"/>
          </p:nvPr>
        </p:nvSpPr>
        <p:spPr>
          <a:xfrm>
            <a:off x="1371600" y="1662545"/>
            <a:ext cx="9601200" cy="4729019"/>
          </a:xfrm>
        </p:spPr>
        <p:txBody>
          <a:bodyPr>
            <a:noAutofit/>
          </a:bodyPr>
          <a:lstStyle/>
          <a:p>
            <a:pPr algn="just"/>
            <a:r>
              <a:rPr lang="el-GR" sz="2400" u="sng" dirty="0"/>
              <a:t>Έννοια καλής νομοθέτησης</a:t>
            </a:r>
            <a:r>
              <a:rPr lang="en-US" sz="2400" dirty="0"/>
              <a:t>:</a:t>
            </a:r>
            <a:r>
              <a:rPr lang="el-GR" sz="2400" dirty="0"/>
              <a:t> πολιτική διαμόρφωσης αρχών και μέσων για τη βελτίωση της ποιότητας των ρυθμίσεων και των διαδικασιών παραγωγής τους.</a:t>
            </a:r>
          </a:p>
          <a:p>
            <a:pPr algn="just"/>
            <a:r>
              <a:rPr lang="el-GR" sz="2400" dirty="0"/>
              <a:t>Προϋποθέτει τη ρυθμιστική διακυβέρνηση (διαδικασία με την οποία η κυβερνητική πολιτική επιχειρεί να επιφέρει συγκεκριμένα αποτελέσματα μέσω της θέσπισης γενικών και απρόσωπων κανόνων δικαίου, σε βασικά πεδία της κοινωνικής συνύπαρξης).</a:t>
            </a:r>
          </a:p>
          <a:p>
            <a:pPr algn="just"/>
            <a:r>
              <a:rPr lang="el-GR" sz="2400" dirty="0"/>
              <a:t>Τέθηκε ως ζητούμενο με το νόμο 4048/2012, δεν είχε όμως τις κατάλληλες διαδικασίες εμπέδωσης. Νέα συστηματική αναρρύθμιση με νόμο 4622/2019</a:t>
            </a:r>
            <a:r>
              <a:rPr lang="en-US" sz="2400" dirty="0"/>
              <a:t>, </a:t>
            </a:r>
            <a:r>
              <a:rPr lang="el-GR" sz="2400" dirty="0"/>
              <a:t>ο οποίος προσεγγίζει συνολικά το ζήτημα της καλής νομοθέτησης, εντάσσοντάς το στο γενικότερο πλαίσιο συστηματικής και προγραμματισμένης διαμόρφωσης των δημοσίων πολιτικών.</a:t>
            </a:r>
          </a:p>
        </p:txBody>
      </p:sp>
    </p:spTree>
    <p:extLst>
      <p:ext uri="{BB962C8B-B14F-4D97-AF65-F5344CB8AC3E}">
        <p14:creationId xmlns:p14="http://schemas.microsoft.com/office/powerpoint/2010/main" val="15843208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BC85907-B1F5-41F8-9E2A-3CC880AC138F}"/>
              </a:ext>
            </a:extLst>
          </p:cNvPr>
          <p:cNvSpPr>
            <a:spLocks noGrp="1"/>
          </p:cNvSpPr>
          <p:nvPr>
            <p:ph type="title"/>
          </p:nvPr>
        </p:nvSpPr>
        <p:spPr>
          <a:xfrm>
            <a:off x="1371600" y="685800"/>
            <a:ext cx="9601200" cy="1600200"/>
          </a:xfrm>
        </p:spPr>
        <p:txBody>
          <a:bodyPr>
            <a:noAutofit/>
          </a:bodyPr>
          <a:lstStyle/>
          <a:p>
            <a:pPr algn="ctr"/>
            <a:r>
              <a:rPr lang="el-GR" sz="3600" dirty="0"/>
              <a:t>Βασικά σημεία του ν.4622/2019, που διαμορφώνουν το περιβάλλον και το πλαίσιο της καλής νομοθέτησης.</a:t>
            </a:r>
          </a:p>
        </p:txBody>
      </p:sp>
      <p:sp>
        <p:nvSpPr>
          <p:cNvPr id="3" name="Θέση περιεχομένου 2">
            <a:extLst>
              <a:ext uri="{FF2B5EF4-FFF2-40B4-BE49-F238E27FC236}">
                <a16:creationId xmlns="" xmlns:a16="http://schemas.microsoft.com/office/drawing/2014/main" id="{741C93C0-CBA5-48C1-BA0E-8C43B1CC5AD1}"/>
              </a:ext>
            </a:extLst>
          </p:cNvPr>
          <p:cNvSpPr>
            <a:spLocks noGrp="1"/>
          </p:cNvSpPr>
          <p:nvPr>
            <p:ph idx="1"/>
          </p:nvPr>
        </p:nvSpPr>
        <p:spPr>
          <a:xfrm>
            <a:off x="1371600" y="2285999"/>
            <a:ext cx="9601200" cy="4197927"/>
          </a:xfrm>
        </p:spPr>
        <p:txBody>
          <a:bodyPr>
            <a:normAutofit/>
          </a:bodyPr>
          <a:lstStyle/>
          <a:p>
            <a:pPr algn="just"/>
            <a:r>
              <a:rPr lang="el-GR" sz="2400" dirty="0"/>
              <a:t>Νομικό περιβάλλον καλής νομοθέτησης</a:t>
            </a:r>
            <a:r>
              <a:rPr lang="en-US" sz="2400" dirty="0"/>
              <a:t>:</a:t>
            </a:r>
            <a:endParaRPr lang="el-GR" sz="2400" dirty="0"/>
          </a:p>
          <a:p>
            <a:pPr marL="0" indent="0" algn="just">
              <a:buNone/>
            </a:pPr>
            <a:r>
              <a:rPr lang="el-GR" sz="2400" dirty="0"/>
              <a:t>Κεφάλαια Α (Προγραμματισμός Κυβερνητικού Έργου, άρθρα 49-52)</a:t>
            </a:r>
          </a:p>
          <a:p>
            <a:pPr marL="0" indent="0" algn="just">
              <a:buNone/>
            </a:pPr>
            <a:r>
              <a:rPr lang="el-GR" sz="2400" dirty="0"/>
              <a:t>Κεφάλαιο Β (Παρακολούθηση εφαρμογής Κυβερνητικού Έργου, ‘άρθρα 53-56</a:t>
            </a:r>
          </a:p>
          <a:p>
            <a:pPr marL="0" indent="0" algn="just">
              <a:buNone/>
            </a:pPr>
            <a:r>
              <a:rPr lang="el-GR" sz="2400" dirty="0"/>
              <a:t>Κεφάλαιο Δ (Κωδικοποίηση και αναμόρφωση του Δικαίου, άρθρα 65-67).</a:t>
            </a:r>
          </a:p>
          <a:p>
            <a:pPr algn="just"/>
            <a:r>
              <a:rPr lang="el-GR" sz="2400" dirty="0"/>
              <a:t>Αμιγώς πλαίσιο για την καλή νομοθέτηση</a:t>
            </a:r>
            <a:r>
              <a:rPr lang="en-US" sz="2400" dirty="0"/>
              <a:t>:</a:t>
            </a:r>
            <a:r>
              <a:rPr lang="el-GR" sz="2400" dirty="0"/>
              <a:t> Κεφάλαιο Γ (Νομοπαρασκευαστική διαδικασία και καλή νομοθέτηση, άρθρα 57-64 και άρθρα 104-107 για το θεσμό των επιτελικών στελεχών).</a:t>
            </a:r>
          </a:p>
        </p:txBody>
      </p:sp>
    </p:spTree>
    <p:extLst>
      <p:ext uri="{BB962C8B-B14F-4D97-AF65-F5344CB8AC3E}">
        <p14:creationId xmlns:p14="http://schemas.microsoft.com/office/powerpoint/2010/main" val="34538159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EA347DB-A802-4247-BDE5-1FF20EB55DAA}"/>
              </a:ext>
            </a:extLst>
          </p:cNvPr>
          <p:cNvSpPr>
            <a:spLocks noGrp="1"/>
          </p:cNvSpPr>
          <p:nvPr>
            <p:ph type="title"/>
          </p:nvPr>
        </p:nvSpPr>
        <p:spPr/>
        <p:txBody>
          <a:bodyPr>
            <a:normAutofit/>
          </a:bodyPr>
          <a:lstStyle/>
          <a:p>
            <a:pPr algn="ctr"/>
            <a:r>
              <a:rPr lang="el-GR" sz="3600" dirty="0"/>
              <a:t>Νομικό Περιβάλλον Καλής Νομοθέτησης</a:t>
            </a:r>
          </a:p>
        </p:txBody>
      </p:sp>
      <p:sp>
        <p:nvSpPr>
          <p:cNvPr id="3" name="Θέση περιεχομένου 2">
            <a:extLst>
              <a:ext uri="{FF2B5EF4-FFF2-40B4-BE49-F238E27FC236}">
                <a16:creationId xmlns="" xmlns:a16="http://schemas.microsoft.com/office/drawing/2014/main" id="{02B5A1C9-D664-4623-9212-A64C4A8DE40F}"/>
              </a:ext>
            </a:extLst>
          </p:cNvPr>
          <p:cNvSpPr>
            <a:spLocks noGrp="1"/>
          </p:cNvSpPr>
          <p:nvPr>
            <p:ph idx="1"/>
          </p:nvPr>
        </p:nvSpPr>
        <p:spPr>
          <a:xfrm>
            <a:off x="1371600" y="1428749"/>
            <a:ext cx="9601200" cy="5295324"/>
          </a:xfrm>
        </p:spPr>
        <p:txBody>
          <a:bodyPr>
            <a:noAutofit/>
          </a:bodyPr>
          <a:lstStyle/>
          <a:p>
            <a:pPr algn="just"/>
            <a:r>
              <a:rPr lang="el-GR" sz="2100" dirty="0"/>
              <a:t>Κεφάλαια Α (Προγραμματισμός Κυβερνητικού Έργου, άρθρα 49-52)</a:t>
            </a:r>
          </a:p>
          <a:p>
            <a:pPr marL="0" indent="0" algn="just">
              <a:buNone/>
            </a:pPr>
            <a:r>
              <a:rPr lang="el-GR" sz="2100" dirty="0"/>
              <a:t>Έχουμε το ‘</a:t>
            </a:r>
            <a:r>
              <a:rPr lang="el-GR" sz="2100" b="1" dirty="0"/>
              <a:t>Ενοποιημένο Σχέδιο Κυβερνητικής Πολιτικής’ </a:t>
            </a:r>
            <a:r>
              <a:rPr lang="el-GR" sz="2100" dirty="0"/>
              <a:t>και τα </a:t>
            </a:r>
            <a:r>
              <a:rPr lang="el-GR" sz="2100" b="1" dirty="0"/>
              <a:t>‘Σχέδια Δράσης των Υπουργείων’</a:t>
            </a:r>
          </a:p>
          <a:p>
            <a:pPr marL="0" indent="0" algn="just">
              <a:buNone/>
            </a:pPr>
            <a:r>
              <a:rPr lang="el-GR" sz="2100" b="1" dirty="0"/>
              <a:t>Α) Ενοποιημένο Σχέδιο Κυβερνητικής Πολιτικής </a:t>
            </a:r>
            <a:r>
              <a:rPr lang="el-GR" sz="2100" dirty="0"/>
              <a:t>(</a:t>
            </a:r>
            <a:r>
              <a:rPr lang="el-GR" sz="2100" dirty="0" err="1"/>
              <a:t>Ε.Σ.Κυ.Π</a:t>
            </a:r>
            <a:r>
              <a:rPr lang="el-GR" sz="2100" dirty="0"/>
              <a:t>.)</a:t>
            </a:r>
            <a:r>
              <a:rPr lang="en-US" sz="2100" b="1" dirty="0"/>
              <a:t>:</a:t>
            </a:r>
            <a:r>
              <a:rPr lang="el-GR" sz="2100" b="1" dirty="0"/>
              <a:t> </a:t>
            </a:r>
            <a:r>
              <a:rPr lang="el-GR" sz="2100" dirty="0"/>
              <a:t>Αποτυπώνει τον </a:t>
            </a:r>
            <a:r>
              <a:rPr lang="el-GR" sz="2100" b="1" dirty="0"/>
              <a:t>ετήσιο προγραμματισμό, </a:t>
            </a:r>
            <a:r>
              <a:rPr lang="el-GR" sz="2100" dirty="0"/>
              <a:t>συντάσσεται από τη Γενική Γραμματεία Συντονισμού της Προεδρίας της Κυβέρνησης και εγκρίνεται από το τακτικό Υπουργικό Συμβούλιο του Δεκεμβρίου κάθε έτους.</a:t>
            </a:r>
          </a:p>
          <a:p>
            <a:pPr marL="0" indent="0" algn="just">
              <a:buNone/>
            </a:pPr>
            <a:r>
              <a:rPr lang="el-GR" sz="2100" dirty="0"/>
              <a:t>Β) </a:t>
            </a:r>
            <a:r>
              <a:rPr lang="el-GR" sz="2100" b="1" dirty="0"/>
              <a:t>Σχέδια Δράσης Υπουργείων</a:t>
            </a:r>
            <a:r>
              <a:rPr lang="en-US" sz="2100" dirty="0"/>
              <a:t>:</a:t>
            </a:r>
            <a:r>
              <a:rPr lang="el-GR" sz="2100" dirty="0"/>
              <a:t> Συμπεριλαμβάνουν τον αριθμό και το αντικείμενο των νομοσχεδίων, προεδρικών διαταγμάτων και κανονιστικών πράξεων που προτίθενται να υποβάλουν στην Προεδρία της Κυβέρνησης, αποστέλλονται στη Γ.Γ.Σ. της Προεδρίας της Κυβέρνησης και συνοδεύονται υποχρεωτικά από βεβαίωση του αρμοδίου Υπηρεσιακού Γραμματέα Διοίκησης του οικείου Υπουργείου, για τη συμφωνία του Σχεδίου με τον Προϋπολογισμό και το Μεσοπρόθεσμο Πλαίσιο Δημοσιονομικής Στρατηγικής του Υπουργείου, καθώς και με το Μνημόνιο Συνεργασίας που προβλέπεται στην παράγραφο 1 του άρθρου 70 του ν. 4270/2014 (Α' 143).</a:t>
            </a:r>
          </a:p>
        </p:txBody>
      </p:sp>
    </p:spTree>
    <p:extLst>
      <p:ext uri="{BB962C8B-B14F-4D97-AF65-F5344CB8AC3E}">
        <p14:creationId xmlns:p14="http://schemas.microsoft.com/office/powerpoint/2010/main" val="2888358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1181265-DC5D-4D81-85BD-BE5EB62BC336}"/>
              </a:ext>
            </a:extLst>
          </p:cNvPr>
          <p:cNvSpPr>
            <a:spLocks noGrp="1"/>
          </p:cNvSpPr>
          <p:nvPr>
            <p:ph type="title"/>
          </p:nvPr>
        </p:nvSpPr>
        <p:spPr/>
        <p:txBody>
          <a:bodyPr>
            <a:normAutofit/>
          </a:bodyPr>
          <a:lstStyle/>
          <a:p>
            <a:pPr algn="ctr"/>
            <a:r>
              <a:rPr lang="el-GR" sz="3600" dirty="0"/>
              <a:t>Νομικό Περιβάλλον Καλής Νομοθέτησης</a:t>
            </a:r>
          </a:p>
        </p:txBody>
      </p:sp>
      <p:sp>
        <p:nvSpPr>
          <p:cNvPr id="3" name="Θέση περιεχομένου 2">
            <a:extLst>
              <a:ext uri="{FF2B5EF4-FFF2-40B4-BE49-F238E27FC236}">
                <a16:creationId xmlns="" xmlns:a16="http://schemas.microsoft.com/office/drawing/2014/main" id="{3136B6E0-A7B7-4544-8EB3-1B1D46E50E26}"/>
              </a:ext>
            </a:extLst>
          </p:cNvPr>
          <p:cNvSpPr>
            <a:spLocks noGrp="1"/>
          </p:cNvSpPr>
          <p:nvPr>
            <p:ph idx="1"/>
          </p:nvPr>
        </p:nvSpPr>
        <p:spPr>
          <a:xfrm>
            <a:off x="1371600" y="1468581"/>
            <a:ext cx="9601200" cy="4895273"/>
          </a:xfrm>
        </p:spPr>
        <p:txBody>
          <a:bodyPr>
            <a:normAutofit fontScale="92500" lnSpcReduction="10000"/>
          </a:bodyPr>
          <a:lstStyle/>
          <a:p>
            <a:pPr algn="just"/>
            <a:r>
              <a:rPr lang="el-GR" sz="2400" dirty="0"/>
              <a:t>Κεφάλαιο Β Παρακολούθηση εφαρμογής Κυβερνητικού Έργου</a:t>
            </a:r>
            <a:r>
              <a:rPr lang="en-US" sz="2400" dirty="0"/>
              <a:t>:</a:t>
            </a:r>
            <a:endParaRPr lang="el-GR" sz="2400" dirty="0"/>
          </a:p>
          <a:p>
            <a:pPr marL="0" indent="0" algn="just">
              <a:buNone/>
            </a:pPr>
            <a:r>
              <a:rPr lang="el-GR" sz="2400" dirty="0"/>
              <a:t>Α) Η παρακολούθηση του κυβερνητικού έργου συνίσταται στην κατά μήνα αξιολόγηση σε κεντρικό επίπεδο της υλοποίησης των Σχεδίων Δράσης των Υπουργείων, καθώς και του Ενοποιημένου Σχεδίου Κυβερνητικής Πολιτικής, προκειμένου να επιτευχθούν οι </a:t>
            </a:r>
            <a:r>
              <a:rPr lang="el-GR" sz="2400" dirty="0" err="1"/>
              <a:t>τεθέντες</a:t>
            </a:r>
            <a:r>
              <a:rPr lang="el-GR" sz="2400" dirty="0"/>
              <a:t> στόχοι.</a:t>
            </a:r>
          </a:p>
          <a:p>
            <a:pPr marL="0" indent="0" algn="just">
              <a:buNone/>
            </a:pPr>
            <a:r>
              <a:rPr lang="el-GR" sz="2400" dirty="0"/>
              <a:t>Β) Η παρακολούθηση πραγματοποιείται σε πολιτικό επίπεδο (α) από το Υπουργικό Συμβούλιο κατά τις τακτικές, μηνιαίες συναντήσεις του, (β) από τα συλλογικά κυβερνητικά όργανα κατά το μέρος των αρμοδιοτήτων που τους έχουν ανατεθεί, καθώς και (γ) από τις Πολιτικές Επιτροπές Παρακολούθησης Δημοσίων Πολιτικών και σε διοικητικό επίπεδο από τα παραπάνω όργανα, με την συνεπικουρία Διυπουργικών Ομάδων Εργασίας τις οποίες συστήνει η Προεδρία της Κυβέρνησης και στις οποίες συμμετέχουν υπηρεσιακοί παράγοντες από τα αρμόδια Υπουργεία, καθώς και στελέχη της Προεδρίας της Κυβέρνησης.</a:t>
            </a:r>
          </a:p>
          <a:p>
            <a:pPr marL="0" indent="0" algn="just">
              <a:buNone/>
            </a:pPr>
            <a:r>
              <a:rPr lang="el-GR" sz="2400" dirty="0"/>
              <a:t>Γ) Η διαδικασία παρακολούθησης του κυβερνητικού έργου ξεκινά με τη σύγκληση της Ετήσιας Συνάντησης Γενικών Διευθυντών.</a:t>
            </a:r>
          </a:p>
          <a:p>
            <a:pPr marL="0" indent="0">
              <a:buNone/>
            </a:pPr>
            <a:endParaRPr lang="el-GR" dirty="0"/>
          </a:p>
          <a:p>
            <a:endParaRPr lang="el-GR" dirty="0"/>
          </a:p>
        </p:txBody>
      </p:sp>
    </p:spTree>
    <p:extLst>
      <p:ext uri="{BB962C8B-B14F-4D97-AF65-F5344CB8AC3E}">
        <p14:creationId xmlns:p14="http://schemas.microsoft.com/office/powerpoint/2010/main" val="16177637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65826990-43B4-4841-8035-47E81A96C1C9}"/>
              </a:ext>
            </a:extLst>
          </p:cNvPr>
          <p:cNvSpPr>
            <a:spLocks noGrp="1"/>
          </p:cNvSpPr>
          <p:nvPr>
            <p:ph type="title"/>
          </p:nvPr>
        </p:nvSpPr>
        <p:spPr>
          <a:xfrm>
            <a:off x="1371600" y="685800"/>
            <a:ext cx="9601200" cy="542636"/>
          </a:xfrm>
        </p:spPr>
        <p:txBody>
          <a:bodyPr>
            <a:normAutofit fontScale="90000"/>
          </a:bodyPr>
          <a:lstStyle/>
          <a:p>
            <a:pPr algn="ctr"/>
            <a:r>
              <a:rPr lang="el-GR" sz="3600" dirty="0"/>
              <a:t>Νομικό Περιβάλλον Καλής Νομοθέτησης</a:t>
            </a:r>
          </a:p>
        </p:txBody>
      </p:sp>
      <p:sp>
        <p:nvSpPr>
          <p:cNvPr id="3" name="Θέση περιεχομένου 2">
            <a:extLst>
              <a:ext uri="{FF2B5EF4-FFF2-40B4-BE49-F238E27FC236}">
                <a16:creationId xmlns="" xmlns:a16="http://schemas.microsoft.com/office/drawing/2014/main" id="{4B22C4E2-293F-463E-9EA7-2AE2B125FD2A}"/>
              </a:ext>
            </a:extLst>
          </p:cNvPr>
          <p:cNvSpPr>
            <a:spLocks noGrp="1"/>
          </p:cNvSpPr>
          <p:nvPr>
            <p:ph idx="1"/>
          </p:nvPr>
        </p:nvSpPr>
        <p:spPr>
          <a:xfrm>
            <a:off x="1371600" y="1228437"/>
            <a:ext cx="9601200" cy="5441304"/>
          </a:xfrm>
        </p:spPr>
        <p:txBody>
          <a:bodyPr>
            <a:normAutofit/>
          </a:bodyPr>
          <a:lstStyle/>
          <a:p>
            <a:pPr marL="0" indent="0" algn="just">
              <a:buNone/>
            </a:pPr>
            <a:r>
              <a:rPr lang="el-GR" sz="2400" dirty="0"/>
              <a:t>Κεφάλαιο Δ</a:t>
            </a:r>
            <a:r>
              <a:rPr lang="en-US" sz="2400" dirty="0"/>
              <a:t>:</a:t>
            </a:r>
            <a:r>
              <a:rPr lang="el-GR" sz="2400" dirty="0"/>
              <a:t> Κωδικοποίηση και αναμόρφωση του Δικαίου</a:t>
            </a:r>
          </a:p>
          <a:p>
            <a:pPr marL="0" indent="0" algn="just">
              <a:buNone/>
            </a:pPr>
            <a:r>
              <a:rPr lang="el-GR" sz="2400" dirty="0"/>
              <a:t>Κατά την κωδικοποίηση, μπορεί να γίνει </a:t>
            </a:r>
            <a:r>
              <a:rPr lang="en-US" sz="2400" dirty="0"/>
              <a:t>:</a:t>
            </a:r>
            <a:r>
              <a:rPr lang="el-GR" sz="2400" dirty="0"/>
              <a:t> αναδιάρθρωση διατάξεων, απαλοιφή των διατάξεων που έχουν καταργηθεί ρητά ή σιωπηρά, καθώς και των μεταβατικών διατάξεων που δεν έχουν πεδίο εφαρμογής πλέον, αναδιατύπωση των κειμένων σε εύληπτη γλώσσα,</a:t>
            </a:r>
            <a:r>
              <a:rPr lang="en-US" sz="2400" dirty="0"/>
              <a:t> </a:t>
            </a:r>
            <a:r>
              <a:rPr lang="el-GR" sz="2400" dirty="0"/>
              <a:t>προσαρμογή των διατάξεων που καθορίζουν αρμοδιότητες διοικητικών και άλλων οργάνων προς το ισχύον οργανωτικό σχήμα των κεντρικών και αποκεντρωμένων κρατικών υπηρεσιών, των οργανισμών τοπικής αυτοδιοίκησης και των νομικών προσώπων του Δημόσιου Τομέα (</a:t>
            </a:r>
            <a:r>
              <a:rPr lang="el-GR" sz="2400" b="1" u="sng" dirty="0"/>
              <a:t>νομοθετική κωδικοποίηση</a:t>
            </a:r>
            <a:r>
              <a:rPr lang="el-GR" sz="2400" dirty="0"/>
              <a:t>).</a:t>
            </a:r>
          </a:p>
          <a:p>
            <a:pPr marL="0" indent="0" algn="just">
              <a:buNone/>
            </a:pPr>
            <a:r>
              <a:rPr lang="el-GR" sz="2400" dirty="0"/>
              <a:t>Η κωδικοποίηση μπορεί να πάρει και τη μορφή συγκέντρωσης στο </a:t>
            </a:r>
            <a:r>
              <a:rPr lang="el-GR" sz="2400" dirty="0" err="1"/>
              <a:t>κωδικοποιητικό</a:t>
            </a:r>
            <a:r>
              <a:rPr lang="el-GR" sz="2400" dirty="0"/>
              <a:t> κείμενο όλων των ισχυουσών διατάξεων, νομοθετικού ή κανονιστικού χαρακτήρα, χωρίς όμως ένταξη των κωδικοποιημένων διατάξεων σε ενιαίο κείμενο και χωρίς κατάργησή τους (</a:t>
            </a:r>
            <a:r>
              <a:rPr lang="el-GR" sz="2400" b="1" u="sng" dirty="0"/>
              <a:t>διοικητική κωδικοποίηση</a:t>
            </a:r>
            <a:r>
              <a:rPr lang="el-GR" sz="2400" dirty="0"/>
              <a:t>).</a:t>
            </a:r>
          </a:p>
          <a:p>
            <a:pPr marL="0" indent="0" algn="just">
              <a:buNone/>
            </a:pPr>
            <a:endParaRPr lang="el-GR" sz="2400" dirty="0"/>
          </a:p>
        </p:txBody>
      </p:sp>
    </p:spTree>
    <p:extLst>
      <p:ext uri="{BB962C8B-B14F-4D97-AF65-F5344CB8AC3E}">
        <p14:creationId xmlns:p14="http://schemas.microsoft.com/office/powerpoint/2010/main" val="3357843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457" y="760862"/>
            <a:ext cx="9792269" cy="672153"/>
          </a:xfrm>
        </p:spPr>
        <p:txBody>
          <a:bodyPr>
            <a:normAutofit/>
          </a:bodyPr>
          <a:lstStyle/>
          <a:p>
            <a:pPr algn="ctr"/>
            <a:r>
              <a:rPr lang="el-GR" sz="3200" dirty="0" smtClean="0"/>
              <a:t>Τα </a:t>
            </a:r>
            <a:r>
              <a:rPr lang="el-GR" sz="3200" dirty="0"/>
              <a:t>στάδια της διαδικασίας νομοθέτησης </a:t>
            </a:r>
          </a:p>
        </p:txBody>
      </p:sp>
      <p:sp>
        <p:nvSpPr>
          <p:cNvPr id="3" name="Content Placeholder 2"/>
          <p:cNvSpPr>
            <a:spLocks noGrp="1"/>
          </p:cNvSpPr>
          <p:nvPr>
            <p:ph idx="1"/>
          </p:nvPr>
        </p:nvSpPr>
        <p:spPr>
          <a:xfrm>
            <a:off x="1016758" y="1433015"/>
            <a:ext cx="9601200" cy="3581400"/>
          </a:xfrm>
        </p:spPr>
        <p:txBody>
          <a:bodyPr>
            <a:normAutofit/>
          </a:bodyPr>
          <a:lstStyle/>
          <a:p>
            <a:pPr marL="0" indent="0" algn="just">
              <a:buNone/>
            </a:pPr>
            <a:r>
              <a:rPr lang="el-GR" i="1" dirty="0"/>
              <a:t>Ο νομοθέτης καλείται να δώσει </a:t>
            </a:r>
            <a:r>
              <a:rPr lang="el-GR" i="1" u="sng" dirty="0"/>
              <a:t>σχήμα και μορφή </a:t>
            </a:r>
            <a:r>
              <a:rPr lang="el-GR" i="1" dirty="0"/>
              <a:t>σε μια κυβερνητική πρωτοβουλία αναλαμβάνοντας ένα διττό ρόλο. Αφενός να επιλέξει τις κατάλληλες λέξεις προκειμένου να καταστεί εφικτή η εισαγωγή μια νέας ρύθμισης η οποία θα είναι </a:t>
            </a:r>
            <a:r>
              <a:rPr lang="el-GR" i="1" u="sng" dirty="0"/>
              <a:t>σαφής και ορισμένη με τρόπο ώστε να είναι εφαρμόσιμη</a:t>
            </a:r>
            <a:r>
              <a:rPr lang="el-GR" i="1" dirty="0"/>
              <a:t>, αφετέρου να αναπτύξει τη καθορισμένη νομοθετική πολιτική με τρόπο ώστε αυτή </a:t>
            </a:r>
            <a:r>
              <a:rPr lang="el-GR" i="1" u="sng" dirty="0"/>
              <a:t>να συνδέεται και να συνταιριάζε</a:t>
            </a:r>
            <a:r>
              <a:rPr lang="el-GR" i="1" dirty="0"/>
              <a:t>ι με τις ήδη υπάρχουσες κοινωνικές δομές, στις οποίες παρεμβαίνει και ρυθμίζει</a:t>
            </a:r>
            <a:r>
              <a:rPr lang="el-GR" i="1" dirty="0" smtClean="0"/>
              <a:t>. (Εσωτερική διάρθρωση-σύνδεση με έννομη τάξη). </a:t>
            </a:r>
            <a:endParaRPr lang="el-GR" i="1" dirty="0"/>
          </a:p>
          <a:p>
            <a:pPr marL="0" indent="0" algn="just">
              <a:buNone/>
            </a:pPr>
            <a:r>
              <a:rPr lang="el-GR" i="1" dirty="0" smtClean="0"/>
              <a:t>Εκ της ανωτέρω παραδοχής συνάγονται τα εξής</a:t>
            </a:r>
            <a:r>
              <a:rPr lang="en-GB" i="1" dirty="0" smtClean="0"/>
              <a:t>:</a:t>
            </a:r>
            <a:endParaRPr lang="en-US" i="1" dirty="0" smtClean="0"/>
          </a:p>
          <a:p>
            <a:endParaRPr lang="el-GR" dirty="0"/>
          </a:p>
        </p:txBody>
      </p:sp>
    </p:spTree>
    <p:extLst>
      <p:ext uri="{BB962C8B-B14F-4D97-AF65-F5344CB8AC3E}">
        <p14:creationId xmlns:p14="http://schemas.microsoft.com/office/powerpoint/2010/main" val="4908027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64127"/>
            <a:ext cx="9601200" cy="764309"/>
          </a:xfrm>
        </p:spPr>
        <p:txBody>
          <a:bodyPr>
            <a:normAutofit/>
          </a:bodyPr>
          <a:lstStyle/>
          <a:p>
            <a:r>
              <a:rPr lang="el-GR" sz="3600" dirty="0"/>
              <a:t>Νομικό Περιβάλλον Καλής Νομοθέτησης</a:t>
            </a:r>
          </a:p>
        </p:txBody>
      </p:sp>
      <p:sp>
        <p:nvSpPr>
          <p:cNvPr id="3" name="Content Placeholder 2"/>
          <p:cNvSpPr>
            <a:spLocks noGrp="1"/>
          </p:cNvSpPr>
          <p:nvPr>
            <p:ph idx="1"/>
          </p:nvPr>
        </p:nvSpPr>
        <p:spPr>
          <a:xfrm>
            <a:off x="1371600" y="1228436"/>
            <a:ext cx="9601200" cy="4638964"/>
          </a:xfrm>
        </p:spPr>
        <p:txBody>
          <a:bodyPr/>
          <a:lstStyle/>
          <a:p>
            <a:pPr marL="0" indent="0" algn="just">
              <a:buNone/>
            </a:pPr>
            <a:r>
              <a:rPr lang="el-GR" sz="2400" dirty="0"/>
              <a:t>Η αναμόρφωση </a:t>
            </a:r>
            <a:r>
              <a:rPr lang="el-GR" sz="2400" u="sng" dirty="0"/>
              <a:t>αποσκοπεί στην επικαιροποίηση και αποκάθαρση της υφιστάμενης νομοθεσίας, κατά τρόπο ώστε οι εναπομένοντες κανόνες να είναι ορθοί, λειτουργικοί και εύληπτοι. Στην αναμόρφωση περιλαμβάνεται, κατά περίπτωση, η απλοποίηση, κατάργηση παρωχημένων διατάξεων και ένταξη σε ενιαίο κείμενο των νόμων, κανονιστικών διαταγμάτων και αποφάσεων, καθώς και η μετά την ένταξη κατάργησή τους ως αυτοτελών διατάξεων.</a:t>
            </a:r>
          </a:p>
          <a:p>
            <a:pPr marL="0" indent="0" algn="just">
              <a:buNone/>
            </a:pPr>
            <a:r>
              <a:rPr lang="el-GR" sz="2400" dirty="0"/>
              <a:t>Στην Προεδρία της Κυβέρνησης συστήνεται η Κεντρική Επιτροπή Κωδικοποίησης (Κ.Ε.Κ.).  Η διαδικασία κωδικοποίησης εκκινεί με απόφαση του Γ.Γ.Ν.Κ.Θ., η οποία εκδίδεται: α) ύστερα από σχετικές εισηγήσεις των οικείων υπουργείων ή του Υπουργείου που είναι αρμόδιο για την απλούστευση των διαδικασιών και β) ύστερα από εισήγηση της Κ.Ε.Κ..</a:t>
            </a:r>
          </a:p>
          <a:p>
            <a:pPr marL="0" indent="0">
              <a:buNone/>
            </a:pPr>
            <a:endParaRPr lang="el-GR" dirty="0"/>
          </a:p>
        </p:txBody>
      </p:sp>
    </p:spTree>
    <p:extLst>
      <p:ext uri="{BB962C8B-B14F-4D97-AF65-F5344CB8AC3E}">
        <p14:creationId xmlns:p14="http://schemas.microsoft.com/office/powerpoint/2010/main" val="12808640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4615E46-61DE-4AC9-B987-EB0F5055E955}"/>
              </a:ext>
            </a:extLst>
          </p:cNvPr>
          <p:cNvSpPr>
            <a:spLocks noGrp="1"/>
          </p:cNvSpPr>
          <p:nvPr>
            <p:ph type="title"/>
          </p:nvPr>
        </p:nvSpPr>
        <p:spPr/>
        <p:txBody>
          <a:bodyPr>
            <a:normAutofit/>
          </a:bodyPr>
          <a:lstStyle/>
          <a:p>
            <a:pPr algn="ctr"/>
            <a:r>
              <a:rPr lang="el-GR" sz="4000" dirty="0"/>
              <a:t>Νομικό Πλαίσιο Καλής Νομοθέτησης</a:t>
            </a:r>
          </a:p>
        </p:txBody>
      </p:sp>
      <p:sp>
        <p:nvSpPr>
          <p:cNvPr id="3" name="Θέση περιεχομένου 2">
            <a:extLst>
              <a:ext uri="{FF2B5EF4-FFF2-40B4-BE49-F238E27FC236}">
                <a16:creationId xmlns="" xmlns:a16="http://schemas.microsoft.com/office/drawing/2014/main" id="{C3C7BA7C-4F2F-447B-A27D-438FC3D17FD1}"/>
              </a:ext>
            </a:extLst>
          </p:cNvPr>
          <p:cNvSpPr>
            <a:spLocks noGrp="1"/>
          </p:cNvSpPr>
          <p:nvPr>
            <p:ph idx="1"/>
          </p:nvPr>
        </p:nvSpPr>
        <p:spPr>
          <a:xfrm>
            <a:off x="1371600" y="1736436"/>
            <a:ext cx="9601200" cy="4461164"/>
          </a:xfrm>
        </p:spPr>
        <p:txBody>
          <a:bodyPr>
            <a:normAutofit/>
          </a:bodyPr>
          <a:lstStyle/>
          <a:p>
            <a:pPr marL="0" indent="0" algn="just">
              <a:buNone/>
            </a:pPr>
            <a:r>
              <a:rPr lang="el-GR" dirty="0"/>
              <a:t> </a:t>
            </a:r>
            <a:r>
              <a:rPr lang="el-GR" sz="2400" dirty="0"/>
              <a:t>Κεφάλαιο Γ Νομοπαρασκευαστική διαδικασία και καλή νομοθέτηση</a:t>
            </a:r>
            <a:r>
              <a:rPr lang="en-US" sz="2400" dirty="0"/>
              <a:t>:</a:t>
            </a:r>
          </a:p>
          <a:p>
            <a:pPr marL="0" indent="0" algn="just">
              <a:buNone/>
            </a:pPr>
            <a:r>
              <a:rPr lang="el-GR" sz="2400" dirty="0"/>
              <a:t>Αρμόδια υπηρεσία για τον αποτελεσματικό συντονισμό και εφαρμογή της ρυθμιστικής διακυβέρνησης είναι η Γενική Γραμματεία Νομικών και Κοινοβουλευτικών Θεμάτων </a:t>
            </a:r>
          </a:p>
          <a:p>
            <a:pPr marL="0" indent="0" algn="just">
              <a:buNone/>
            </a:pPr>
            <a:r>
              <a:rPr lang="el-GR" sz="2400" dirty="0"/>
              <a:t>Ανάλυση Συνεπειών Ρύθμισης είναι το έγγραφο στο οποίο αποτυπώνεται η αναγκαιότητα της ρύθμισης, καθώς και το σύνολο των οικονομικών, κοινωνικών και άλλων συνεπειών.</a:t>
            </a:r>
          </a:p>
          <a:p>
            <a:pPr marL="0" indent="0" algn="just">
              <a:buNone/>
            </a:pPr>
            <a:r>
              <a:rPr lang="el-GR" sz="2400" dirty="0"/>
              <a:t>  Κάθε σχέδιο νόμου, προσθήκη ή τροπολογία, καθώς και κανονιστική απόφαση μείζονος οικονομικής ή κοινωνικής σημασίας, συνοδεύεται από Ανάλυση Συνεπειών Ρύθμισης (εφεξής Ανάλυση).</a:t>
            </a:r>
          </a:p>
          <a:p>
            <a:pPr marL="0" indent="0">
              <a:buNone/>
            </a:pPr>
            <a:endParaRPr lang="el-GR" dirty="0"/>
          </a:p>
          <a:p>
            <a:pPr marL="0" indent="0">
              <a:buNone/>
            </a:pPr>
            <a:endParaRPr lang="el-GR" dirty="0"/>
          </a:p>
          <a:p>
            <a:pPr marL="0" indent="0">
              <a:buNone/>
            </a:pPr>
            <a:endParaRPr lang="el-GR" dirty="0"/>
          </a:p>
        </p:txBody>
      </p:sp>
    </p:spTree>
    <p:extLst>
      <p:ext uri="{BB962C8B-B14F-4D97-AF65-F5344CB8AC3E}">
        <p14:creationId xmlns:p14="http://schemas.microsoft.com/office/powerpoint/2010/main" val="30371605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smtClean="0"/>
              <a:t>Ανάλυση Συνεπειών Ρύθμισης (ΑΣΥΡ)</a:t>
            </a:r>
            <a:endParaRPr lang="el-GR" sz="3200" dirty="0"/>
          </a:p>
        </p:txBody>
      </p:sp>
      <p:sp>
        <p:nvSpPr>
          <p:cNvPr id="3" name="Content Placeholder 2"/>
          <p:cNvSpPr>
            <a:spLocks noGrp="1"/>
          </p:cNvSpPr>
          <p:nvPr>
            <p:ph idx="1"/>
          </p:nvPr>
        </p:nvSpPr>
        <p:spPr>
          <a:xfrm>
            <a:off x="1371600" y="2286000"/>
            <a:ext cx="9601200" cy="4203032"/>
          </a:xfrm>
        </p:spPr>
        <p:txBody>
          <a:bodyPr>
            <a:noAutofit/>
          </a:bodyPr>
          <a:lstStyle/>
          <a:p>
            <a:pPr marL="0" indent="0" algn="just">
              <a:buNone/>
            </a:pPr>
            <a:r>
              <a:rPr lang="el-GR" sz="2400" dirty="0" smtClean="0"/>
              <a:t>Η ΑΣΥΡ τυπικά εμπεριέχει </a:t>
            </a:r>
            <a:r>
              <a:rPr lang="el-GR" sz="2400" dirty="0"/>
              <a:t>κατά την προπαρασκευή κάθε νέας (ή συμπληρωματικής ή τροποποιητικής ρύθμισης) σαφή αιτιολόγηση της αναγκαιότητας – με σαφή προσδιορισμό του σκοπού και των μεθόδων αξιολόγησης της επίτευξης του, της καταλληλότητας της έναντι άλλων μέσων ρύθμισης και πλήρη ανάλυση (αναμενόμενων) συνεπειών (κανονιστικών επιπτώσεων) με γνώμονα το κόστος – όφελος (λαμβάνοντας υπόψη τις οικονομικές, κοινωνικές και περιβαλλοντικές επιπτώσεις της) και τις επιδράσεις της στην ισχύουσα νομοθεσία. Περιλαμβάνει επίσης τεκμηρίωση της νομιμότητας της ως προς το Σύνταγμα και το Διεθνές και ενωσιακό δίκαιο, ενώ στις νέες ρυθμίσεις προσδιορίζονται σαφώς τα όργανα εφαρμογής της και ο χρόνος έκδοσης των κανονιστικών πράξεων γι’ αυτήν. </a:t>
            </a:r>
          </a:p>
        </p:txBody>
      </p:sp>
    </p:spTree>
    <p:extLst>
      <p:ext uri="{BB962C8B-B14F-4D97-AF65-F5344CB8AC3E}">
        <p14:creationId xmlns:p14="http://schemas.microsoft.com/office/powerpoint/2010/main" val="21737994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Ανάλυση Συνεπειών Ρύθμισης (ΑΣΥΡ)</a:t>
            </a:r>
          </a:p>
        </p:txBody>
      </p:sp>
      <p:sp>
        <p:nvSpPr>
          <p:cNvPr id="3" name="Content Placeholder 2"/>
          <p:cNvSpPr>
            <a:spLocks noGrp="1"/>
          </p:cNvSpPr>
          <p:nvPr>
            <p:ph idx="1"/>
          </p:nvPr>
        </p:nvSpPr>
        <p:spPr/>
        <p:txBody>
          <a:bodyPr>
            <a:normAutofit/>
          </a:bodyPr>
          <a:lstStyle/>
          <a:p>
            <a:pPr marL="0" indent="0" algn="just">
              <a:buNone/>
            </a:pPr>
            <a:r>
              <a:rPr lang="el-GR" sz="2400" dirty="0"/>
              <a:t>Η ανάλυση συνεπειών συνοδεύει το κείμενο της προτεινόμενης ρύθμισης κατά τη δημόσια διαβούλευση, τα αποτελέσματα της οποίας εντάσσονται και αποτελούν μέρος της τελικής ανάλυσης συνεπειών κατά την εξέταση από τα αρμόδια νομοθετικά όργανα (Ολομέλεια της Βουλής ή Κοινοβουλευτικές Επιτροπές</a:t>
            </a:r>
            <a:r>
              <a:rPr lang="el-GR" sz="2400" dirty="0" smtClean="0"/>
              <a:t>)</a:t>
            </a:r>
            <a:r>
              <a:rPr lang="en-US" sz="2400" dirty="0" smtClean="0"/>
              <a:t>.</a:t>
            </a:r>
            <a:r>
              <a:rPr lang="el-GR" sz="2400" dirty="0" smtClean="0"/>
              <a:t> </a:t>
            </a:r>
            <a:endParaRPr lang="el-GR" sz="2400" dirty="0"/>
          </a:p>
        </p:txBody>
      </p:sp>
    </p:spTree>
    <p:extLst>
      <p:ext uri="{BB962C8B-B14F-4D97-AF65-F5344CB8AC3E}">
        <p14:creationId xmlns:p14="http://schemas.microsoft.com/office/powerpoint/2010/main" val="21481997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1D378D0-A022-4A74-A324-B4958F0DC226}"/>
              </a:ext>
            </a:extLst>
          </p:cNvPr>
          <p:cNvSpPr>
            <a:spLocks noGrp="1"/>
          </p:cNvSpPr>
          <p:nvPr>
            <p:ph type="title"/>
          </p:nvPr>
        </p:nvSpPr>
        <p:spPr>
          <a:xfrm>
            <a:off x="1371600" y="685800"/>
            <a:ext cx="9601200" cy="625764"/>
          </a:xfrm>
        </p:spPr>
        <p:txBody>
          <a:bodyPr>
            <a:normAutofit/>
          </a:bodyPr>
          <a:lstStyle/>
          <a:p>
            <a:pPr algn="ctr"/>
            <a:r>
              <a:rPr lang="el-GR" sz="3600" dirty="0"/>
              <a:t>Ανάλυση Συνεπειών Ρύθμισης (ΑΣΥΡ)</a:t>
            </a:r>
          </a:p>
        </p:txBody>
      </p:sp>
      <p:sp>
        <p:nvSpPr>
          <p:cNvPr id="3" name="Θέση περιεχομένου 2">
            <a:extLst>
              <a:ext uri="{FF2B5EF4-FFF2-40B4-BE49-F238E27FC236}">
                <a16:creationId xmlns="" xmlns:a16="http://schemas.microsoft.com/office/drawing/2014/main" id="{B4A703DA-08DF-49EA-A6B4-1DF96030413A}"/>
              </a:ext>
            </a:extLst>
          </p:cNvPr>
          <p:cNvSpPr>
            <a:spLocks noGrp="1"/>
          </p:cNvSpPr>
          <p:nvPr>
            <p:ph idx="1"/>
          </p:nvPr>
        </p:nvSpPr>
        <p:spPr>
          <a:xfrm>
            <a:off x="1371600" y="1311564"/>
            <a:ext cx="9601200" cy="5546436"/>
          </a:xfrm>
        </p:spPr>
        <p:txBody>
          <a:bodyPr>
            <a:normAutofit fontScale="47500" lnSpcReduction="20000"/>
          </a:bodyPr>
          <a:lstStyle/>
          <a:p>
            <a:pPr marL="0" indent="0" algn="just">
              <a:buNone/>
            </a:pPr>
            <a:r>
              <a:rPr lang="el-GR" sz="4600" dirty="0"/>
              <a:t>Η Ανάλυση συμπεριλαμβάνει τις εξής ενότητες:</a:t>
            </a:r>
          </a:p>
          <a:p>
            <a:pPr algn="just"/>
            <a:r>
              <a:rPr lang="el-GR" sz="4600" dirty="0"/>
              <a:t>(α) την αιτιολογική έκθεση του άρθρου 74 παράγραφος 1 του Συντάγματος</a:t>
            </a:r>
          </a:p>
          <a:p>
            <a:pPr algn="just"/>
            <a:r>
              <a:rPr lang="el-GR" sz="4600" dirty="0"/>
              <a:t>(β) την έκθεση του άρθρου 75 παράγραφοι 1 και 2 του Συντάγματος από το Γενικό Λογιστήριο του Κράτους</a:t>
            </a:r>
          </a:p>
          <a:p>
            <a:pPr algn="just"/>
            <a:r>
              <a:rPr lang="el-GR" sz="4600" dirty="0"/>
              <a:t>(γ) την ειδική έκθεση του άρθρου 75 παράγραφος 3 του Συντάγματος στην περίπτωση νομοσχεδίων που συνεπάγονται δαπάνη ή ελάττωση εσόδων,</a:t>
            </a:r>
          </a:p>
          <a:p>
            <a:pPr algn="just"/>
            <a:r>
              <a:rPr lang="el-GR" sz="4600" dirty="0"/>
              <a:t>(δ) την έκθεση γενικών συνεπειών</a:t>
            </a:r>
            <a:r>
              <a:rPr lang="en-US" sz="4600" dirty="0"/>
              <a:t> </a:t>
            </a:r>
            <a:r>
              <a:rPr lang="el-GR" sz="4600" dirty="0"/>
              <a:t> </a:t>
            </a:r>
          </a:p>
          <a:p>
            <a:pPr algn="just"/>
            <a:r>
              <a:rPr lang="el-GR" sz="4600" dirty="0"/>
              <a:t>(ε) την έκθεση διαβούλευσης, </a:t>
            </a:r>
          </a:p>
          <a:p>
            <a:pPr algn="just"/>
            <a:r>
              <a:rPr lang="el-GR" sz="4600" dirty="0"/>
              <a:t>(</a:t>
            </a:r>
            <a:r>
              <a:rPr lang="el-GR" sz="4600" dirty="0" err="1"/>
              <a:t>στ</a:t>
            </a:r>
            <a:r>
              <a:rPr lang="el-GR" sz="4600" dirty="0"/>
              <a:t>) την έκθεση νομιμότητας, </a:t>
            </a:r>
            <a:endParaRPr lang="en-US" sz="4600" dirty="0"/>
          </a:p>
          <a:p>
            <a:pPr algn="just"/>
            <a:r>
              <a:rPr lang="el-GR" sz="4600" dirty="0"/>
              <a:t>(ζ) τον πίνακα τροποποιούμενων ή καταργούμενων διατάξεων και</a:t>
            </a:r>
          </a:p>
          <a:p>
            <a:pPr algn="just"/>
            <a:r>
              <a:rPr lang="el-GR" sz="4600" dirty="0"/>
              <a:t>(η) την έκθεση εφαρμογής της ρύθμισης, η οποία συμπεριλαμβάνει τον σαφή προσδιορισμό των οργάνων της διοίκησης που είναι αρμόδια για την εφαρμογή της ρύθμισης, καθώς και το χρονοδιάγραμμα έκδοσης των προβλεπόμενων κανονιστικών πράξεων.</a:t>
            </a:r>
          </a:p>
          <a:p>
            <a:pPr marL="0" indent="0">
              <a:buNone/>
            </a:pPr>
            <a:endParaRPr lang="el-GR" dirty="0"/>
          </a:p>
        </p:txBody>
      </p:sp>
    </p:spTree>
    <p:extLst>
      <p:ext uri="{BB962C8B-B14F-4D97-AF65-F5344CB8AC3E}">
        <p14:creationId xmlns:p14="http://schemas.microsoft.com/office/powerpoint/2010/main" val="41737290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C51A44E5-6F29-41A6-8D47-256E35E8D8B5}"/>
              </a:ext>
            </a:extLst>
          </p:cNvPr>
          <p:cNvSpPr>
            <a:spLocks noGrp="1"/>
          </p:cNvSpPr>
          <p:nvPr>
            <p:ph type="title"/>
          </p:nvPr>
        </p:nvSpPr>
        <p:spPr/>
        <p:txBody>
          <a:bodyPr>
            <a:normAutofit/>
          </a:bodyPr>
          <a:lstStyle/>
          <a:p>
            <a:pPr algn="ctr"/>
            <a:r>
              <a:rPr lang="el-GR" sz="4000" dirty="0"/>
              <a:t>Προερμηνευτικές Αρχές Καλής Νομοθέτησης</a:t>
            </a:r>
          </a:p>
        </p:txBody>
      </p:sp>
      <p:sp>
        <p:nvSpPr>
          <p:cNvPr id="3" name="Θέση περιεχομένου 2">
            <a:extLst>
              <a:ext uri="{FF2B5EF4-FFF2-40B4-BE49-F238E27FC236}">
                <a16:creationId xmlns="" xmlns:a16="http://schemas.microsoft.com/office/drawing/2014/main" id="{1C0F3E5E-8264-44A0-819E-C471BF61228A}"/>
              </a:ext>
            </a:extLst>
          </p:cNvPr>
          <p:cNvSpPr>
            <a:spLocks noGrp="1"/>
          </p:cNvSpPr>
          <p:nvPr>
            <p:ph idx="1"/>
          </p:nvPr>
        </p:nvSpPr>
        <p:spPr/>
        <p:txBody>
          <a:bodyPr>
            <a:normAutofit/>
          </a:bodyPr>
          <a:lstStyle/>
          <a:p>
            <a:pPr marL="0" indent="0" algn="just">
              <a:buNone/>
            </a:pPr>
            <a:r>
              <a:rPr lang="el-GR" sz="2400" dirty="0"/>
              <a:t>ΑΡΧΗ ΝΟΜΙΜΟΤΗΤΑΣ (Τήρηση όλων των υπέρτερων κανόνων δικαίου, ομαλή ένταξη στο υπάρχον νομικό πλαίσιο) </a:t>
            </a:r>
          </a:p>
          <a:p>
            <a:pPr marL="0" indent="0" algn="just">
              <a:buNone/>
            </a:pPr>
            <a:r>
              <a:rPr lang="el-GR" sz="2400" dirty="0"/>
              <a:t>ΑΡΧΗ ΤΗΣ ΑΠΟΤΕΛΕΣΜΑΤΙΚΟΤΗΤΑΣ (Αποτελεσματική εκείνη η νομοθεσία, που παράγει τα μεγαλύτερα οφέλη σε σχέση προς το επιδιωκόμενο αντικείμενο της ρύθμισης=&gt; χρειάζεται τη μέγιστη προσβασιμότητα και κατανόηση, όπως και την βέλτιστη ρυθμιστική επιλογή).</a:t>
            </a:r>
          </a:p>
        </p:txBody>
      </p:sp>
    </p:spTree>
    <p:extLst>
      <p:ext uri="{BB962C8B-B14F-4D97-AF65-F5344CB8AC3E}">
        <p14:creationId xmlns:p14="http://schemas.microsoft.com/office/powerpoint/2010/main" val="21847784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7431" y="421105"/>
            <a:ext cx="9601200" cy="661737"/>
          </a:xfrm>
        </p:spPr>
        <p:txBody>
          <a:bodyPr>
            <a:normAutofit/>
          </a:bodyPr>
          <a:lstStyle/>
          <a:p>
            <a:pPr algn="ctr"/>
            <a:r>
              <a:rPr lang="el-GR" sz="3200" dirty="0" smtClean="0"/>
              <a:t>Αποτελεσματικότητα</a:t>
            </a:r>
            <a:endParaRPr lang="el-GR" sz="3200" dirty="0"/>
          </a:p>
        </p:txBody>
      </p:sp>
      <p:sp>
        <p:nvSpPr>
          <p:cNvPr id="3" name="Content Placeholder 2"/>
          <p:cNvSpPr>
            <a:spLocks noGrp="1"/>
          </p:cNvSpPr>
          <p:nvPr>
            <p:ph idx="1"/>
          </p:nvPr>
        </p:nvSpPr>
        <p:spPr>
          <a:xfrm>
            <a:off x="1155032" y="1203157"/>
            <a:ext cx="9601200" cy="5494421"/>
          </a:xfrm>
        </p:spPr>
        <p:txBody>
          <a:bodyPr>
            <a:normAutofit/>
          </a:bodyPr>
          <a:lstStyle/>
          <a:p>
            <a:pPr marL="0" indent="0">
              <a:buNone/>
            </a:pPr>
            <a:r>
              <a:rPr lang="el-GR" dirty="0" smtClean="0"/>
              <a:t>Καλός νόμος είναι ο αποτελεσματικός νόμος</a:t>
            </a:r>
          </a:p>
          <a:p>
            <a:pPr marL="0" indent="0">
              <a:buNone/>
            </a:pPr>
            <a:r>
              <a:rPr lang="el-GR" dirty="0" smtClean="0"/>
              <a:t>α</a:t>
            </a:r>
            <a:r>
              <a:rPr lang="el-GR" dirty="0"/>
              <a:t>) κανόνες που είναι απαραίτητοι και κατάλληλοι για την επίτευξη των στόχων πολιτικής β) ένα νομοτεχνικά άρτιο κείμενο γ) αποτελεσματική επικοινωνία των νομοθετικών μηνυμάτων στις ομάδες στόχους που αφορούν</a:t>
            </a:r>
            <a:r>
              <a:rPr lang="el-GR" dirty="0" smtClean="0"/>
              <a:t>.</a:t>
            </a:r>
          </a:p>
          <a:p>
            <a:pPr marL="0" indent="0">
              <a:buNone/>
            </a:pPr>
            <a:r>
              <a:rPr lang="el-GR" dirty="0"/>
              <a:t>Το τεστ αποτελεσματικότητας της νομοθεσίας</a:t>
            </a:r>
            <a:r>
              <a:rPr lang="en-GB" dirty="0"/>
              <a:t>:</a:t>
            </a:r>
            <a:endParaRPr lang="en-US" dirty="0"/>
          </a:p>
          <a:p>
            <a:pPr>
              <a:buFont typeface="Wingdings" panose="05000000000000000000" pitchFamily="2" charset="2"/>
              <a:buChar char="Ø"/>
            </a:pPr>
            <a:r>
              <a:rPr lang="el-GR" dirty="0" smtClean="0"/>
              <a:t>Στόχοι-</a:t>
            </a:r>
            <a:r>
              <a:rPr lang="el-GR" dirty="0"/>
              <a:t>τι προσπαθεί να πετύχει ο νόμος;</a:t>
            </a:r>
          </a:p>
          <a:p>
            <a:pPr>
              <a:buFont typeface="Wingdings" panose="05000000000000000000" pitchFamily="2" charset="2"/>
              <a:buChar char="Ø"/>
            </a:pPr>
            <a:r>
              <a:rPr lang="el-GR" dirty="0" smtClean="0"/>
              <a:t>Περιεχόμενο-</a:t>
            </a:r>
            <a:r>
              <a:rPr lang="el-GR" dirty="0"/>
              <a:t> πως προσπαθεί να πετύχει τον στόχο του; τι κανόνες χρησιμοποιεί; Τι μηχανισμό εφαρμογής; Πως επικοινωνεί τα μηνύματα; </a:t>
            </a:r>
          </a:p>
          <a:p>
            <a:pPr>
              <a:buFont typeface="Wingdings" panose="05000000000000000000" pitchFamily="2" charset="2"/>
              <a:buChar char="Ø"/>
            </a:pPr>
            <a:r>
              <a:rPr lang="el-GR" dirty="0"/>
              <a:t>Ένταξη στο υφιστάμενο δίκαιο (Πλαίσιο</a:t>
            </a:r>
            <a:r>
              <a:rPr lang="el-GR" dirty="0" smtClean="0"/>
              <a:t>)-</a:t>
            </a:r>
            <a:r>
              <a:rPr lang="el-GR" dirty="0"/>
              <a:t> πως συναρμόζει με το νομικό σύστημα</a:t>
            </a:r>
            <a:r>
              <a:rPr lang="en-GB" dirty="0"/>
              <a:t>;</a:t>
            </a:r>
            <a:endParaRPr lang="el-GR" dirty="0"/>
          </a:p>
          <a:p>
            <a:pPr>
              <a:buFont typeface="Wingdings" panose="05000000000000000000" pitchFamily="2" charset="2"/>
              <a:buChar char="Ø"/>
            </a:pPr>
            <a:r>
              <a:rPr lang="el-GR" dirty="0" smtClean="0"/>
              <a:t>Αποτελέσματα-</a:t>
            </a:r>
            <a:r>
              <a:rPr lang="el-GR" dirty="0"/>
              <a:t>Τι πέτυχε ο νόμος</a:t>
            </a:r>
            <a:r>
              <a:rPr lang="en-GB" dirty="0"/>
              <a:t>;</a:t>
            </a:r>
            <a:endParaRPr lang="el-GR" dirty="0"/>
          </a:p>
          <a:p>
            <a:pPr marL="0" indent="0">
              <a:buNone/>
            </a:pPr>
            <a:endParaRPr lang="el-GR" dirty="0"/>
          </a:p>
        </p:txBody>
      </p:sp>
    </p:spTree>
    <p:extLst>
      <p:ext uri="{BB962C8B-B14F-4D97-AF65-F5344CB8AC3E}">
        <p14:creationId xmlns:p14="http://schemas.microsoft.com/office/powerpoint/2010/main" val="42544324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33400"/>
          </a:xfrm>
        </p:spPr>
        <p:txBody>
          <a:bodyPr>
            <a:normAutofit/>
          </a:bodyPr>
          <a:lstStyle/>
          <a:p>
            <a:pPr algn="ctr"/>
            <a:r>
              <a:rPr lang="el-GR" sz="3200" dirty="0" smtClean="0"/>
              <a:t>Αποτελεσματικότητα</a:t>
            </a:r>
            <a:endParaRPr lang="el-GR" sz="3200" dirty="0"/>
          </a:p>
        </p:txBody>
      </p:sp>
      <p:sp>
        <p:nvSpPr>
          <p:cNvPr id="3" name="Content Placeholder 2"/>
          <p:cNvSpPr>
            <a:spLocks noGrp="1"/>
          </p:cNvSpPr>
          <p:nvPr>
            <p:ph idx="1"/>
          </p:nvPr>
        </p:nvSpPr>
        <p:spPr>
          <a:xfrm>
            <a:off x="1171074" y="1219200"/>
            <a:ext cx="9601200" cy="5414211"/>
          </a:xfrm>
        </p:spPr>
        <p:txBody>
          <a:bodyPr>
            <a:normAutofit lnSpcReduction="10000"/>
          </a:bodyPr>
          <a:lstStyle/>
          <a:p>
            <a:pPr marL="0" indent="0">
              <a:buNone/>
            </a:pPr>
            <a:r>
              <a:rPr lang="el-GR" dirty="0"/>
              <a:t>Λίστα ελέγχου της αποτελεσματικότητας ενός </a:t>
            </a:r>
            <a:r>
              <a:rPr lang="el-GR" dirty="0" smtClean="0"/>
              <a:t>νόμου.</a:t>
            </a:r>
          </a:p>
          <a:p>
            <a:pPr marL="0" indent="0">
              <a:buNone/>
            </a:pPr>
            <a:r>
              <a:rPr lang="el-GR" u="sng" dirty="0" smtClean="0"/>
              <a:t>Οριζόντιες ερωτήσεις</a:t>
            </a:r>
            <a:r>
              <a:rPr lang="en-GB" u="sng" dirty="0" smtClean="0"/>
              <a:t>:</a:t>
            </a:r>
            <a:endParaRPr lang="el-GR" u="sng" dirty="0" smtClean="0"/>
          </a:p>
          <a:p>
            <a:pPr marL="0" indent="0">
              <a:buNone/>
            </a:pPr>
            <a:r>
              <a:rPr lang="el-GR" dirty="0" smtClean="0"/>
              <a:t>Έχει </a:t>
            </a:r>
            <a:r>
              <a:rPr lang="el-GR" dirty="0"/>
              <a:t>ο νόμος σαφή στρατηγική; </a:t>
            </a:r>
            <a:endParaRPr lang="el-GR" dirty="0" smtClean="0"/>
          </a:p>
          <a:p>
            <a:pPr marL="0" indent="0">
              <a:buNone/>
            </a:pPr>
            <a:r>
              <a:rPr lang="el-GR" dirty="0" smtClean="0"/>
              <a:t>Παρεμβαίνει </a:t>
            </a:r>
            <a:r>
              <a:rPr lang="el-GR" dirty="0"/>
              <a:t>με σαφή τρόπο; </a:t>
            </a:r>
            <a:endParaRPr lang="el-GR" dirty="0" smtClean="0"/>
          </a:p>
          <a:p>
            <a:pPr marL="0" indent="0">
              <a:buNone/>
            </a:pPr>
            <a:r>
              <a:rPr lang="el-GR" dirty="0" smtClean="0"/>
              <a:t>Είναι </a:t>
            </a:r>
            <a:r>
              <a:rPr lang="el-GR" dirty="0"/>
              <a:t>οι στόχοι, το περιεχόμενο και τα αναμενόμενα αποτελέσματα εναρμονισμένα και αναλογικά; </a:t>
            </a:r>
            <a:endParaRPr lang="el-GR" dirty="0" smtClean="0"/>
          </a:p>
          <a:p>
            <a:pPr marL="0" indent="0">
              <a:buNone/>
            </a:pPr>
            <a:r>
              <a:rPr lang="el-GR" dirty="0" smtClean="0"/>
              <a:t>1</a:t>
            </a:r>
            <a:r>
              <a:rPr lang="el-GR" dirty="0"/>
              <a:t>. Στόχευση της </a:t>
            </a:r>
            <a:r>
              <a:rPr lang="el-GR" dirty="0" smtClean="0"/>
              <a:t>νομοθεσίας</a:t>
            </a:r>
            <a:r>
              <a:rPr lang="en-GB" dirty="0" smtClean="0"/>
              <a:t>:</a:t>
            </a:r>
            <a:r>
              <a:rPr lang="el-GR" dirty="0" smtClean="0"/>
              <a:t> Ποιο </a:t>
            </a:r>
            <a:r>
              <a:rPr lang="el-GR" dirty="0"/>
              <a:t>είναι το πρόβλημα που επιχειρεί να αντιμετωπίσει ο νόμος - ποιες πτυχές του μπορούν να αντιμετωπιστούν νομοθετικά; </a:t>
            </a:r>
            <a:r>
              <a:rPr lang="el-GR" dirty="0" smtClean="0"/>
              <a:t>Ποιοι </a:t>
            </a:r>
            <a:r>
              <a:rPr lang="el-GR" dirty="0"/>
              <a:t>είναι οι σκοποί του νόμου</a:t>
            </a:r>
            <a:r>
              <a:rPr lang="el-GR" dirty="0" smtClean="0"/>
              <a:t>;</a:t>
            </a:r>
          </a:p>
          <a:p>
            <a:pPr marL="0" indent="0">
              <a:buNone/>
            </a:pPr>
            <a:r>
              <a:rPr lang="el-GR" dirty="0"/>
              <a:t>2. </a:t>
            </a:r>
            <a:r>
              <a:rPr lang="el-GR" dirty="0" smtClean="0"/>
              <a:t>Περιεχόμενο</a:t>
            </a:r>
            <a:r>
              <a:rPr lang="en-GB" dirty="0" smtClean="0"/>
              <a:t>:</a:t>
            </a:r>
            <a:r>
              <a:rPr lang="el-GR" dirty="0" smtClean="0"/>
              <a:t> Πώς </a:t>
            </a:r>
            <a:r>
              <a:rPr lang="el-GR" dirty="0"/>
              <a:t>«απαντά» η νομοθεσία στο ρυθμιζόμενο πρόβλημα; Είναι ρεαλιστική η παρέμβαση; Είναι αναλογική και κατάλληλη; Πώς αναμένεται να επηρεάσει το πρόβλημα στην σημερινή μορφή του; </a:t>
            </a:r>
            <a:r>
              <a:rPr lang="el-GR" dirty="0" smtClean="0"/>
              <a:t/>
            </a:r>
            <a:br>
              <a:rPr lang="el-GR" dirty="0" smtClean="0"/>
            </a:br>
            <a:r>
              <a:rPr lang="el-GR" dirty="0" smtClean="0"/>
              <a:t>Μηχανισμός </a:t>
            </a:r>
            <a:r>
              <a:rPr lang="el-GR" dirty="0"/>
              <a:t>εφαρμογής και </a:t>
            </a:r>
            <a:r>
              <a:rPr lang="el-GR" dirty="0" smtClean="0"/>
              <a:t>συμμόρφωση</a:t>
            </a:r>
            <a:r>
              <a:rPr lang="en-GB" dirty="0" smtClean="0"/>
              <a:t>:</a:t>
            </a:r>
            <a:r>
              <a:rPr lang="el-GR" dirty="0" smtClean="0"/>
              <a:t> ποιος </a:t>
            </a:r>
            <a:r>
              <a:rPr lang="el-GR" dirty="0"/>
              <a:t>είναι ο μηχανισμός εφαρμογής του νόμου; Είναι ρεαλιστικός; Ποιες ομάδες επηρεάζονται από την ρύθμιση; Πως αναμένεται να συμμορφωθούν; Τι κίνητρα ή αντικίνητρα υπάρχουν; </a:t>
            </a:r>
            <a:r>
              <a:rPr lang="el-GR" dirty="0" smtClean="0"/>
              <a:t/>
            </a:r>
            <a:br>
              <a:rPr lang="el-GR" dirty="0" smtClean="0"/>
            </a:br>
            <a:r>
              <a:rPr lang="el-GR" dirty="0" smtClean="0"/>
              <a:t>‘</a:t>
            </a:r>
            <a:r>
              <a:rPr lang="el-GR" dirty="0"/>
              <a:t>Επικοινωνία’ και διατύπωση της </a:t>
            </a:r>
            <a:r>
              <a:rPr lang="el-GR" dirty="0" smtClean="0"/>
              <a:t>νομοθεσίας</a:t>
            </a:r>
            <a:r>
              <a:rPr lang="en-GB" dirty="0" smtClean="0"/>
              <a:t>:</a:t>
            </a:r>
            <a:r>
              <a:rPr lang="el-GR" dirty="0" smtClean="0"/>
              <a:t> Ποια </a:t>
            </a:r>
            <a:r>
              <a:rPr lang="el-GR" dirty="0"/>
              <a:t>είναι τα βασικά ρυθμιστικά ‘μηνύματα’ της νομοθεσίας; Είναι σαφή και κατανοητά σε όλους;</a:t>
            </a:r>
          </a:p>
        </p:txBody>
      </p:sp>
    </p:spTree>
    <p:extLst>
      <p:ext uri="{BB962C8B-B14F-4D97-AF65-F5344CB8AC3E}">
        <p14:creationId xmlns:p14="http://schemas.microsoft.com/office/powerpoint/2010/main" val="32244591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7674"/>
          </a:xfrm>
        </p:spPr>
        <p:txBody>
          <a:bodyPr>
            <a:normAutofit/>
          </a:bodyPr>
          <a:lstStyle/>
          <a:p>
            <a:pPr algn="ctr"/>
            <a:r>
              <a:rPr lang="el-GR" sz="3200" dirty="0" smtClean="0"/>
              <a:t>Αποτελεσματικότητα</a:t>
            </a:r>
            <a:endParaRPr lang="el-GR" sz="3200" dirty="0"/>
          </a:p>
        </p:txBody>
      </p:sp>
      <p:sp>
        <p:nvSpPr>
          <p:cNvPr id="3" name="Content Placeholder 2"/>
          <p:cNvSpPr>
            <a:spLocks noGrp="1"/>
          </p:cNvSpPr>
          <p:nvPr>
            <p:ph idx="1"/>
          </p:nvPr>
        </p:nvSpPr>
        <p:spPr>
          <a:xfrm>
            <a:off x="1275347" y="1467853"/>
            <a:ext cx="9601200" cy="4403558"/>
          </a:xfrm>
        </p:spPr>
        <p:txBody>
          <a:bodyPr/>
          <a:lstStyle/>
          <a:p>
            <a:pPr marL="0" indent="0">
              <a:buNone/>
            </a:pPr>
            <a:r>
              <a:rPr lang="el-GR" dirty="0"/>
              <a:t>3: Ένταξη στο υφιστάμενο </a:t>
            </a:r>
            <a:r>
              <a:rPr lang="el-GR" dirty="0" smtClean="0"/>
              <a:t>πλαίσιο</a:t>
            </a:r>
            <a:r>
              <a:rPr lang="en-GB" dirty="0" smtClean="0"/>
              <a:t>:</a:t>
            </a:r>
            <a:r>
              <a:rPr lang="el-GR" dirty="0" smtClean="0"/>
              <a:t> Με </a:t>
            </a:r>
            <a:r>
              <a:rPr lang="el-GR" dirty="0"/>
              <a:t>ποιόν τρόπο εντάσσεται ο νόμος στο υφιστάμενο δίκαιο; (νέα ρύθμιση, τροποποίηση, πολλαπλές τροποποιήσεις); </a:t>
            </a:r>
            <a:r>
              <a:rPr lang="el-GR" dirty="0" smtClean="0"/>
              <a:t>Είναι </a:t>
            </a:r>
            <a:r>
              <a:rPr lang="el-GR" dirty="0"/>
              <a:t>η τροποποίηση ή συμπλήρωση ισχυόντων κανόνων σαφής και εύκολα εντοπίσιμη; Είναι οι αλλαγές που επέρχονται σαφείς, εύκολα εντοπίσιμες και κατανοητές; </a:t>
            </a:r>
            <a:r>
              <a:rPr lang="el-GR" dirty="0" smtClean="0"/>
              <a:t>Είναι </a:t>
            </a:r>
            <a:r>
              <a:rPr lang="el-GR" dirty="0"/>
              <a:t>η ρύθμιση πλήρης; </a:t>
            </a:r>
            <a:r>
              <a:rPr lang="el-GR" dirty="0" smtClean="0"/>
              <a:t>Ποια </a:t>
            </a:r>
            <a:r>
              <a:rPr lang="el-GR" dirty="0"/>
              <a:t>είναι τα πιθανά προβλήματα</a:t>
            </a:r>
            <a:r>
              <a:rPr lang="el-GR" dirty="0" smtClean="0"/>
              <a:t>;</a:t>
            </a:r>
          </a:p>
          <a:p>
            <a:pPr marL="0" indent="0">
              <a:buNone/>
            </a:pPr>
            <a:r>
              <a:rPr lang="el-GR" dirty="0"/>
              <a:t>4. </a:t>
            </a:r>
            <a:r>
              <a:rPr lang="el-GR" dirty="0" smtClean="0"/>
              <a:t>Αποτελέσματα</a:t>
            </a:r>
            <a:r>
              <a:rPr lang="en-GB" dirty="0" smtClean="0"/>
              <a:t>:</a:t>
            </a:r>
            <a:r>
              <a:rPr lang="el-GR" dirty="0" smtClean="0"/>
              <a:t> Πως </a:t>
            </a:r>
            <a:r>
              <a:rPr lang="el-GR" dirty="0"/>
              <a:t>θα γίνει η παρακολούθηση της υλοποίησης; Πότε θα αναθεωρηθεί και θα αξιολογηθεί η νομοθεσία; </a:t>
            </a:r>
            <a:r>
              <a:rPr lang="el-GR" dirty="0" smtClean="0"/>
              <a:t>Ποιος </a:t>
            </a:r>
            <a:r>
              <a:rPr lang="el-GR" dirty="0"/>
              <a:t>θα συλλέξει στοιχεία και πληροφορίες για την παρακολούθηση και αξιολόγηση και με ποια διαδικασία; </a:t>
            </a:r>
            <a:r>
              <a:rPr lang="el-GR" dirty="0" smtClean="0"/>
              <a:t>Υπάρχουν </a:t>
            </a:r>
            <a:r>
              <a:rPr lang="el-GR" dirty="0"/>
              <a:t>ρήτρες παρακολούθησης, αξιολόγησης αποτελεσμάτων της νομοθεσίας και αυτοδίκαιης κατάργησης; Είναι απαραίτητες; Είναι επαρκείς;</a:t>
            </a:r>
          </a:p>
        </p:txBody>
      </p:sp>
    </p:spTree>
    <p:extLst>
      <p:ext uri="{BB962C8B-B14F-4D97-AF65-F5344CB8AC3E}">
        <p14:creationId xmlns:p14="http://schemas.microsoft.com/office/powerpoint/2010/main" val="40373905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1C0816D-A872-4D90-BDBE-61928D89A9AE}"/>
              </a:ext>
            </a:extLst>
          </p:cNvPr>
          <p:cNvSpPr>
            <a:spLocks noGrp="1"/>
          </p:cNvSpPr>
          <p:nvPr>
            <p:ph type="title"/>
          </p:nvPr>
        </p:nvSpPr>
        <p:spPr>
          <a:xfrm>
            <a:off x="1371600" y="390235"/>
            <a:ext cx="9601200" cy="865909"/>
          </a:xfrm>
        </p:spPr>
        <p:txBody>
          <a:bodyPr>
            <a:normAutofit/>
          </a:bodyPr>
          <a:lstStyle/>
          <a:p>
            <a:pPr algn="ctr"/>
            <a:r>
              <a:rPr lang="el-GR" sz="3600" dirty="0"/>
              <a:t>Τεχνικές Καλής Νομοθέτησης</a:t>
            </a:r>
          </a:p>
        </p:txBody>
      </p:sp>
      <p:sp>
        <p:nvSpPr>
          <p:cNvPr id="3" name="Θέση περιεχομένου 2">
            <a:extLst>
              <a:ext uri="{FF2B5EF4-FFF2-40B4-BE49-F238E27FC236}">
                <a16:creationId xmlns="" xmlns:a16="http://schemas.microsoft.com/office/drawing/2014/main" id="{C62A0A24-D001-4694-8F40-1C66A7158904}"/>
              </a:ext>
            </a:extLst>
          </p:cNvPr>
          <p:cNvSpPr>
            <a:spLocks noGrp="1"/>
          </p:cNvSpPr>
          <p:nvPr>
            <p:ph idx="1"/>
          </p:nvPr>
        </p:nvSpPr>
        <p:spPr>
          <a:xfrm>
            <a:off x="1371600" y="1256145"/>
            <a:ext cx="9601200" cy="5279126"/>
          </a:xfrm>
        </p:spPr>
        <p:txBody>
          <a:bodyPr>
            <a:normAutofit lnSpcReduction="10000"/>
          </a:bodyPr>
          <a:lstStyle/>
          <a:p>
            <a:pPr marL="0" indent="0" algn="just">
              <a:buNone/>
            </a:pPr>
            <a:r>
              <a:rPr lang="el-GR" sz="2400" dirty="0"/>
              <a:t>Απάντηση στα ερωτήματα</a:t>
            </a:r>
            <a:r>
              <a:rPr lang="en-US" sz="2400" dirty="0"/>
              <a:t>:</a:t>
            </a:r>
            <a:r>
              <a:rPr lang="el-GR" sz="2400" dirty="0"/>
              <a:t> ποιο το πρόβλημα, ποια η αιτία του, αν και πως χειριζόμαστε το πρόβλημα κι αν και πως θεραπεύεται η αιτία και (επιλογή τρόπων προσέγγισης του προβλήματος και των αιτιών του), ποια η βέλτιστη αντιμετώπιση μεταξύ περισσοτέρων επιλογών μη ρύθμισης ή ρύθμισης, πως η αντιμετώπιση που θα επιλεγεί συμπλέει με το υπάρχον πλαίσιο (κόστος-όφελος).</a:t>
            </a:r>
          </a:p>
          <a:p>
            <a:pPr marL="0" indent="0" algn="just">
              <a:buNone/>
            </a:pPr>
            <a:r>
              <a:rPr lang="el-GR" sz="2400" dirty="0"/>
              <a:t>Από τη στιγμή που θα επιλεγεί η νομοθετική ρύθμιση, τα ερωτήματα θα αφορούν το περιεχόμενο των ρυθμίσεων και τον τρόπο κατάστρωσης της ύλης (ποιο το μήνυμα- οι σκοποί του νόμου-, ποιοι οι αποδέκτες του μηνύματος,</a:t>
            </a:r>
            <a:r>
              <a:rPr lang="en-US" sz="2400" dirty="0"/>
              <a:t> </a:t>
            </a:r>
            <a:r>
              <a:rPr lang="el-GR" sz="2400" dirty="0"/>
              <a:t>ποιο το εύρος εφαρμογής και πως αυτό δένει με το υπάρχον πλαίσιο).</a:t>
            </a:r>
          </a:p>
          <a:p>
            <a:pPr marL="0" indent="0" algn="just">
              <a:buNone/>
            </a:pPr>
            <a:r>
              <a:rPr lang="el-GR" sz="2400" dirty="0"/>
              <a:t>Από τη στιγμή που η ρύθμιση θα αρχίσει να εφαρμόζεται, πρέπει να καταστρωθεί και η διαδικασία και ο χρόνος ελέγχου της εφαρμογής της ρύθμισης και η αξιολόγηση των αποτελεσμάτων αυτής, σε σχέση με το αρχικό πρόβλημα. </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450068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044054" y="1378424"/>
            <a:ext cx="9601200" cy="3581400"/>
          </a:xfrm>
        </p:spPr>
        <p:txBody>
          <a:bodyPr/>
          <a:lstStyle/>
          <a:p>
            <a:pPr algn="just">
              <a:buFont typeface="Wingdings" panose="05000000000000000000" pitchFamily="2" charset="2"/>
              <a:buChar char="§"/>
            </a:pPr>
            <a:r>
              <a:rPr lang="el-GR" i="1" dirty="0"/>
              <a:t>Ο νομοθέτης πρέπει να φτιάξει το νόμο με ένα ορισμένο σχήμα και να του αποδώσει μια συγκεκριμένη ταυτότητα. </a:t>
            </a:r>
          </a:p>
          <a:p>
            <a:pPr algn="just">
              <a:buFont typeface="Wingdings" panose="05000000000000000000" pitchFamily="2" charset="2"/>
              <a:buChar char="§"/>
            </a:pPr>
            <a:r>
              <a:rPr lang="el-GR" i="1" dirty="0"/>
              <a:t>Πρέπει αυτό που θα φτιάξει, να το φτιάξει με τέτοιο τρόπο ώστε να είναι αποτελεσματικό, δηλαδή να πετυχαίνει το σκοπό με τον καλύτερο δυνατό τρόπο με δεδομένο το κόστος.</a:t>
            </a:r>
          </a:p>
          <a:p>
            <a:pPr algn="just">
              <a:buFont typeface="Wingdings" panose="05000000000000000000" pitchFamily="2" charset="2"/>
              <a:buChar char="§"/>
            </a:pPr>
            <a:r>
              <a:rPr lang="el-GR" i="1" dirty="0"/>
              <a:t>Ο νόμος δεν τίθεται ως </a:t>
            </a:r>
            <a:r>
              <a:rPr lang="el-GR" i="1" dirty="0" smtClean="0"/>
              <a:t>δέντρο </a:t>
            </a:r>
            <a:r>
              <a:rPr lang="el-GR" i="1" dirty="0"/>
              <a:t>στην έρημο αλλά πρέπει να ενταχθεί ομαλά στο σύνολο της έννομης τάξης, επομένως, θα ελεγχθεί το υπάρχον νομικό πλαίσιο ώστε να γίνει κατανοητό αν και πόσο διαταράσσεται, δεν διαταράσσεται η εξυπηρετείται.</a:t>
            </a:r>
          </a:p>
          <a:p>
            <a:pPr algn="just">
              <a:buFont typeface="Wingdings" panose="05000000000000000000" pitchFamily="2" charset="2"/>
              <a:buChar char="§"/>
            </a:pPr>
            <a:r>
              <a:rPr lang="el-GR" i="1" dirty="0"/>
              <a:t>Η ανάγκη σύνδεσης με το υπάρχον νομικό σύστημα επηρεάζει τη διαμόρφωση του τελικού σχήματος και της τελικής μορφής του νομου.</a:t>
            </a:r>
            <a:endParaRPr lang="en-US" i="1" dirty="0"/>
          </a:p>
          <a:p>
            <a:pPr marL="0" indent="0">
              <a:buNone/>
            </a:pPr>
            <a:endParaRPr lang="el-GR" dirty="0"/>
          </a:p>
        </p:txBody>
      </p:sp>
    </p:spTree>
    <p:extLst>
      <p:ext uri="{BB962C8B-B14F-4D97-AF65-F5344CB8AC3E}">
        <p14:creationId xmlns:p14="http://schemas.microsoft.com/office/powerpoint/2010/main" val="124338819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C60E5E0F-B2F6-469F-840E-A2469146A502}"/>
              </a:ext>
            </a:extLst>
          </p:cNvPr>
          <p:cNvSpPr>
            <a:spLocks noGrp="1"/>
          </p:cNvSpPr>
          <p:nvPr>
            <p:ph type="title"/>
          </p:nvPr>
        </p:nvSpPr>
        <p:spPr>
          <a:xfrm>
            <a:off x="1454727" y="279400"/>
            <a:ext cx="9601200" cy="662709"/>
          </a:xfrm>
        </p:spPr>
        <p:txBody>
          <a:bodyPr>
            <a:normAutofit/>
          </a:bodyPr>
          <a:lstStyle/>
          <a:p>
            <a:pPr algn="ctr"/>
            <a:r>
              <a:rPr lang="el-GR" sz="3600" dirty="0"/>
              <a:t>Αρχές Καλής Νομοθέτησης</a:t>
            </a:r>
          </a:p>
        </p:txBody>
      </p:sp>
      <p:sp>
        <p:nvSpPr>
          <p:cNvPr id="3" name="Θέση περιεχομένου 2">
            <a:extLst>
              <a:ext uri="{FF2B5EF4-FFF2-40B4-BE49-F238E27FC236}">
                <a16:creationId xmlns="" xmlns:a16="http://schemas.microsoft.com/office/drawing/2014/main" id="{3D731CCD-F319-4A43-9D66-A440213B81FD}"/>
              </a:ext>
            </a:extLst>
          </p:cNvPr>
          <p:cNvSpPr>
            <a:spLocks noGrp="1"/>
          </p:cNvSpPr>
          <p:nvPr>
            <p:ph idx="1"/>
          </p:nvPr>
        </p:nvSpPr>
        <p:spPr>
          <a:xfrm>
            <a:off x="1371600" y="849745"/>
            <a:ext cx="9601200" cy="6446982"/>
          </a:xfrm>
        </p:spPr>
        <p:txBody>
          <a:bodyPr>
            <a:noAutofit/>
          </a:bodyPr>
          <a:lstStyle/>
          <a:p>
            <a:pPr marL="0" indent="0" algn="just">
              <a:buNone/>
            </a:pPr>
            <a:r>
              <a:rPr lang="el-GR" sz="2100" u="sng" dirty="0"/>
              <a:t>(Καταγραφή με βάση το νόμο) Ιδίως</a:t>
            </a:r>
            <a:r>
              <a:rPr lang="en-US" sz="2100" u="sng" dirty="0"/>
              <a:t>:</a:t>
            </a:r>
            <a:r>
              <a:rPr lang="el-GR" sz="2100" dirty="0"/>
              <a:t> </a:t>
            </a:r>
          </a:p>
          <a:p>
            <a:pPr marL="0" indent="0" algn="just">
              <a:buNone/>
            </a:pPr>
            <a:r>
              <a:rPr lang="el-GR" sz="2100" dirty="0"/>
              <a:t>(α) η αναλογικότητα (</a:t>
            </a:r>
            <a:r>
              <a:rPr lang="el-GR" sz="2100" dirty="0" err="1"/>
              <a:t>καταλληλότητα</a:t>
            </a:r>
            <a:r>
              <a:rPr lang="el-GR" sz="2100" dirty="0"/>
              <a:t>, αναγκαιότητα, εύλογη σχέση μέσου και σκοπού),</a:t>
            </a:r>
          </a:p>
          <a:p>
            <a:pPr marL="0" indent="0" algn="just">
              <a:buNone/>
            </a:pPr>
            <a:r>
              <a:rPr lang="el-GR" sz="2100" dirty="0"/>
              <a:t>(β) η απλότητα και η σαφήνεια του περιεχομένου των ρυθμίσεων,</a:t>
            </a:r>
          </a:p>
          <a:p>
            <a:pPr marL="0" indent="0" algn="just">
              <a:buNone/>
            </a:pPr>
            <a:r>
              <a:rPr lang="el-GR" sz="2100" dirty="0"/>
              <a:t>(γ) η αποφυγή αντιφατικών ρυθμίσεων ή ρυθμίσεων που αποκλίνουν από τη γενική πολιτική,</a:t>
            </a:r>
          </a:p>
          <a:p>
            <a:pPr marL="0" indent="0" algn="just">
              <a:buNone/>
            </a:pPr>
            <a:r>
              <a:rPr lang="el-GR" sz="2100" dirty="0"/>
              <a:t>(δ) η αποτελεσματικότητα και αποδοτικότητα της ρύθμισης,</a:t>
            </a:r>
          </a:p>
          <a:p>
            <a:pPr marL="0" indent="0" algn="just">
              <a:buNone/>
            </a:pPr>
            <a:r>
              <a:rPr lang="el-GR" sz="2100" dirty="0"/>
              <a:t>(ε) η διαφάνεια μέσω της προσβασιμότητας στις ρυθμίσεις και της δυνατότητας υποβολής προτάσεων σχετικών με αυτές, κατά το στάδιο της κατάρτισης και της αξιολόγησης της εφαρμογής τους (ανοιχτή διαδικασία),</a:t>
            </a:r>
          </a:p>
          <a:p>
            <a:pPr marL="0" indent="0" algn="just">
              <a:buNone/>
            </a:pPr>
            <a:r>
              <a:rPr lang="el-GR" sz="2100" dirty="0"/>
              <a:t>(</a:t>
            </a:r>
            <a:r>
              <a:rPr lang="el-GR" sz="2100" dirty="0" err="1"/>
              <a:t>στ</a:t>
            </a:r>
            <a:r>
              <a:rPr lang="el-GR" sz="2100" dirty="0"/>
              <a:t>) η επικουρικότητα και λογοδοσία μέσω του σαφούς προσδιορισμού των αρμόδιων οργάνων εφαρμογής των ρυθμίσεων,</a:t>
            </a:r>
          </a:p>
          <a:p>
            <a:pPr marL="0" indent="0" algn="just">
              <a:buNone/>
            </a:pPr>
            <a:r>
              <a:rPr lang="el-GR" sz="2100" dirty="0"/>
              <a:t>(ζ) η ασφάλεια δικαίου,</a:t>
            </a:r>
          </a:p>
          <a:p>
            <a:pPr marL="0" indent="0" algn="just">
              <a:buNone/>
            </a:pPr>
            <a:r>
              <a:rPr lang="el-GR" sz="2100" dirty="0"/>
              <a:t>(η) η ισότητα των φύλων,</a:t>
            </a:r>
          </a:p>
          <a:p>
            <a:pPr marL="0" indent="0" algn="just">
              <a:buNone/>
            </a:pPr>
            <a:r>
              <a:rPr lang="el-GR" sz="2100" dirty="0"/>
              <a:t>(θ) η δημοκρατική νομιμοποίηση.</a:t>
            </a:r>
          </a:p>
          <a:p>
            <a:pPr marL="0" indent="0">
              <a:buNone/>
            </a:pPr>
            <a:endParaRPr lang="el-GR" dirty="0"/>
          </a:p>
        </p:txBody>
      </p:sp>
    </p:spTree>
    <p:extLst>
      <p:ext uri="{BB962C8B-B14F-4D97-AF65-F5344CB8AC3E}">
        <p14:creationId xmlns:p14="http://schemas.microsoft.com/office/powerpoint/2010/main" val="20228844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4DB8629-9554-4698-8D45-EBF9DAA9B8A9}"/>
              </a:ext>
            </a:extLst>
          </p:cNvPr>
          <p:cNvSpPr>
            <a:spLocks noGrp="1"/>
          </p:cNvSpPr>
          <p:nvPr>
            <p:ph type="title"/>
          </p:nvPr>
        </p:nvSpPr>
        <p:spPr/>
        <p:txBody>
          <a:bodyPr>
            <a:normAutofit/>
          </a:bodyPr>
          <a:lstStyle/>
          <a:p>
            <a:pPr algn="ctr"/>
            <a:r>
              <a:rPr lang="el-GR" sz="4000" dirty="0"/>
              <a:t>Αρχές Καλής Νομοθέτησης</a:t>
            </a:r>
          </a:p>
        </p:txBody>
      </p:sp>
      <p:sp>
        <p:nvSpPr>
          <p:cNvPr id="3" name="Θέση περιεχομένου 2">
            <a:extLst>
              <a:ext uri="{FF2B5EF4-FFF2-40B4-BE49-F238E27FC236}">
                <a16:creationId xmlns="" xmlns:a16="http://schemas.microsoft.com/office/drawing/2014/main" id="{7D79D041-951C-4C7F-A2FD-9986F9F442C8}"/>
              </a:ext>
            </a:extLst>
          </p:cNvPr>
          <p:cNvSpPr>
            <a:spLocks noGrp="1"/>
          </p:cNvSpPr>
          <p:nvPr>
            <p:ph idx="1"/>
          </p:nvPr>
        </p:nvSpPr>
        <p:spPr>
          <a:xfrm>
            <a:off x="1371600" y="2286000"/>
            <a:ext cx="9601200" cy="3989294"/>
          </a:xfrm>
        </p:spPr>
        <p:txBody>
          <a:bodyPr>
            <a:normAutofit/>
          </a:bodyPr>
          <a:lstStyle/>
          <a:p>
            <a:pPr marL="0" indent="0" algn="just">
              <a:buNone/>
            </a:pPr>
            <a:r>
              <a:rPr lang="el-GR" sz="2400" dirty="0"/>
              <a:t>Οι αρχές της καλής νομοθέτησης εφαρμόζονται:</a:t>
            </a:r>
          </a:p>
          <a:p>
            <a:pPr marL="0" indent="0" algn="just">
              <a:buNone/>
            </a:pPr>
            <a:r>
              <a:rPr lang="el-GR" sz="2400" dirty="0"/>
              <a:t>(α) κατά την κατάρτιση σχεδίων και προτάσεων νόμων, καθώς και κανονιστικών πράξεων,</a:t>
            </a:r>
          </a:p>
          <a:p>
            <a:pPr marL="0" indent="0" algn="just">
              <a:buNone/>
            </a:pPr>
            <a:r>
              <a:rPr lang="el-GR" sz="2400" dirty="0"/>
              <a:t>(β) κατά την αξιολόγηση των νόμων και των κανονιστικών πράξεων,</a:t>
            </a:r>
          </a:p>
          <a:p>
            <a:pPr marL="0" indent="0" algn="just">
              <a:buNone/>
            </a:pPr>
            <a:r>
              <a:rPr lang="el-GR" sz="2400" dirty="0"/>
              <a:t>(γ) κατά την απλούστευση, την αναμόρφωση και την κωδικοποίηση των ρυθμίσεων.</a:t>
            </a:r>
          </a:p>
          <a:p>
            <a:endParaRPr lang="el-GR" dirty="0"/>
          </a:p>
        </p:txBody>
      </p:sp>
    </p:spTree>
    <p:extLst>
      <p:ext uri="{BB962C8B-B14F-4D97-AF65-F5344CB8AC3E}">
        <p14:creationId xmlns:p14="http://schemas.microsoft.com/office/powerpoint/2010/main" val="32230355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C369E65-22E1-4C26-A65D-B880D1A300C5}"/>
              </a:ext>
            </a:extLst>
          </p:cNvPr>
          <p:cNvSpPr>
            <a:spLocks noGrp="1"/>
          </p:cNvSpPr>
          <p:nvPr>
            <p:ph type="title"/>
          </p:nvPr>
        </p:nvSpPr>
        <p:spPr>
          <a:xfrm>
            <a:off x="1371600" y="685800"/>
            <a:ext cx="9601200" cy="681182"/>
          </a:xfrm>
        </p:spPr>
        <p:txBody>
          <a:bodyPr>
            <a:normAutofit/>
          </a:bodyPr>
          <a:lstStyle/>
          <a:p>
            <a:pPr algn="ctr"/>
            <a:r>
              <a:rPr lang="el-GR" sz="3600" dirty="0"/>
              <a:t>Διάρθρωση Νομοσχεδίου</a:t>
            </a:r>
          </a:p>
        </p:txBody>
      </p:sp>
      <p:sp>
        <p:nvSpPr>
          <p:cNvPr id="3" name="Θέση περιεχομένου 2">
            <a:extLst>
              <a:ext uri="{FF2B5EF4-FFF2-40B4-BE49-F238E27FC236}">
                <a16:creationId xmlns="" xmlns:a16="http://schemas.microsoft.com/office/drawing/2014/main" id="{C16B075D-1A4E-4F07-90C9-4A2853567960}"/>
              </a:ext>
            </a:extLst>
          </p:cNvPr>
          <p:cNvSpPr>
            <a:spLocks noGrp="1"/>
          </p:cNvSpPr>
          <p:nvPr>
            <p:ph idx="1"/>
          </p:nvPr>
        </p:nvSpPr>
        <p:spPr>
          <a:xfrm>
            <a:off x="1371600" y="1366982"/>
            <a:ext cx="9601200" cy="5491018"/>
          </a:xfrm>
        </p:spPr>
        <p:txBody>
          <a:bodyPr>
            <a:noAutofit/>
          </a:bodyPr>
          <a:lstStyle/>
          <a:p>
            <a:pPr marL="0" indent="0" algn="just">
              <a:buNone/>
            </a:pPr>
            <a:r>
              <a:rPr lang="el-GR" sz="2200" dirty="0"/>
              <a:t>Κατά βάση η διάρθρωση είναι η εξής</a:t>
            </a:r>
            <a:r>
              <a:rPr lang="en-US" sz="2200" dirty="0"/>
              <a:t>:</a:t>
            </a:r>
            <a:endParaRPr lang="el-GR" sz="2200" dirty="0"/>
          </a:p>
          <a:p>
            <a:pPr algn="just"/>
            <a:r>
              <a:rPr lang="el-GR" sz="2200" dirty="0"/>
              <a:t>Τίτλος</a:t>
            </a:r>
          </a:p>
          <a:p>
            <a:pPr algn="just"/>
            <a:r>
              <a:rPr lang="el-GR" sz="2200" dirty="0"/>
              <a:t>Πίνακας περιεχομένων  </a:t>
            </a:r>
          </a:p>
          <a:p>
            <a:pPr algn="just"/>
            <a:r>
              <a:rPr lang="el-GR" sz="2200" dirty="0"/>
              <a:t>Γενικές διατάξεις (Σκοπός νόμου, Πεδίο εφαρμογής, Ορισμοί)</a:t>
            </a:r>
          </a:p>
          <a:p>
            <a:pPr algn="just"/>
            <a:r>
              <a:rPr lang="el-GR" sz="2200" dirty="0"/>
              <a:t> Ουσιαστικές διατάξεις  </a:t>
            </a:r>
          </a:p>
          <a:p>
            <a:pPr algn="just"/>
            <a:r>
              <a:rPr lang="el-GR" sz="2200" dirty="0"/>
              <a:t>Οργανωτικές διατάξεις  </a:t>
            </a:r>
          </a:p>
          <a:p>
            <a:pPr algn="just"/>
            <a:r>
              <a:rPr lang="el-GR" sz="2200" dirty="0"/>
              <a:t>Διαδικαστικές διατάξεις – προθεσμίες  </a:t>
            </a:r>
          </a:p>
          <a:p>
            <a:pPr algn="just"/>
            <a:r>
              <a:rPr lang="el-GR" sz="2200" dirty="0"/>
              <a:t>Ποινικές και δικονομικές διατάξεις – διοικητικές κυρώσεις  </a:t>
            </a:r>
          </a:p>
          <a:p>
            <a:pPr algn="just"/>
            <a:r>
              <a:rPr lang="el-GR" sz="2200" dirty="0"/>
              <a:t>Εξουσιοδοτικές διατάξεις </a:t>
            </a:r>
          </a:p>
          <a:p>
            <a:pPr algn="just"/>
            <a:r>
              <a:rPr lang="el-GR" sz="2200" dirty="0"/>
              <a:t>Μεταβατικές διατάξεις </a:t>
            </a:r>
          </a:p>
          <a:p>
            <a:pPr algn="just"/>
            <a:r>
              <a:rPr lang="el-GR" sz="2200" dirty="0"/>
              <a:t>Τροποποιούμενες/Καταργούμενες διατάξεις </a:t>
            </a:r>
          </a:p>
          <a:p>
            <a:pPr algn="just"/>
            <a:r>
              <a:rPr lang="el-GR" sz="2200" dirty="0"/>
              <a:t> Έναρξη ισχύος</a:t>
            </a:r>
          </a:p>
        </p:txBody>
      </p:sp>
    </p:spTree>
    <p:extLst>
      <p:ext uri="{BB962C8B-B14F-4D97-AF65-F5344CB8AC3E}">
        <p14:creationId xmlns:p14="http://schemas.microsoft.com/office/powerpoint/2010/main" val="42651888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53716"/>
          </a:xfrm>
        </p:spPr>
        <p:txBody>
          <a:bodyPr>
            <a:normAutofit/>
          </a:bodyPr>
          <a:lstStyle/>
          <a:p>
            <a:pPr algn="ctr"/>
            <a:r>
              <a:rPr lang="el-GR" sz="3200" dirty="0"/>
              <a:t>Διάρθρωση Νομοσχεδίου και Αποτελεσματικότητα</a:t>
            </a:r>
          </a:p>
        </p:txBody>
      </p:sp>
      <p:sp>
        <p:nvSpPr>
          <p:cNvPr id="3" name="Content Placeholder 2"/>
          <p:cNvSpPr>
            <a:spLocks noGrp="1"/>
          </p:cNvSpPr>
          <p:nvPr>
            <p:ph idx="1"/>
          </p:nvPr>
        </p:nvSpPr>
        <p:spPr>
          <a:xfrm>
            <a:off x="1259305" y="1499937"/>
            <a:ext cx="9601200" cy="4523874"/>
          </a:xfrm>
        </p:spPr>
        <p:txBody>
          <a:bodyPr>
            <a:normAutofit/>
          </a:bodyPr>
          <a:lstStyle/>
          <a:p>
            <a:pPr marL="0" indent="0">
              <a:buNone/>
            </a:pPr>
            <a:r>
              <a:rPr lang="el-GR" dirty="0" smtClean="0"/>
              <a:t>Δομή </a:t>
            </a:r>
            <a:r>
              <a:rPr lang="el-GR" dirty="0"/>
              <a:t>του </a:t>
            </a:r>
            <a:r>
              <a:rPr lang="el-GR" dirty="0" smtClean="0"/>
              <a:t>νομοσχεδίου</a:t>
            </a:r>
          </a:p>
          <a:p>
            <a:pPr marL="0" indent="0">
              <a:buNone/>
            </a:pPr>
            <a:r>
              <a:rPr lang="el-GR" dirty="0" smtClean="0"/>
              <a:t> </a:t>
            </a:r>
            <a:r>
              <a:rPr lang="el-GR" dirty="0"/>
              <a:t>Η δομή του νομοσχεδίου ταξινομεί τις διατάξεις σε λογικές ενότητες που επιτρέπουν την επαγωγική προσέγγιση του αντικειμένου. Η σωστή δομή διευκολύνει τους αποδέκτες και τους εφαρμοστές, επιτρέπει την εύκολη πρόσβαση και κατανόησή των διατάξεων . H δομή είναι βασικό εργαλείο επικοινωνίας των μηνυμάτων της </a:t>
            </a:r>
            <a:r>
              <a:rPr lang="el-GR" dirty="0" smtClean="0"/>
              <a:t>νομοθεσίας.</a:t>
            </a:r>
          </a:p>
          <a:p>
            <a:pPr marL="0" indent="0">
              <a:buNone/>
            </a:pPr>
            <a:r>
              <a:rPr lang="el-GR" dirty="0"/>
              <a:t>Η δομή αποτελεί σημαντικό checkpoint νομοτεχνικής </a:t>
            </a:r>
            <a:r>
              <a:rPr lang="el-GR" dirty="0" smtClean="0"/>
              <a:t>ποιότητας. </a:t>
            </a:r>
            <a:r>
              <a:rPr lang="el-GR" dirty="0"/>
              <a:t>Προϋποθέτει την αναγνώριση των βασικών κοινών της νομοθεσίας και των βασικών </a:t>
            </a:r>
            <a:r>
              <a:rPr lang="el-GR" dirty="0" smtClean="0"/>
              <a:t>μηνυμάτων. </a:t>
            </a:r>
          </a:p>
          <a:p>
            <a:pPr marL="0" indent="0">
              <a:buNone/>
            </a:pPr>
            <a:r>
              <a:rPr lang="el-GR" dirty="0" smtClean="0"/>
              <a:t>Προηγούνται </a:t>
            </a:r>
            <a:r>
              <a:rPr lang="el-GR" dirty="0"/>
              <a:t>οι ουσιαστικές διατάξεις ως βασικά «μηνύματα» του νόμου (μη εξειδικευμένοι χρήστες</a:t>
            </a:r>
            <a:r>
              <a:rPr lang="el-GR" dirty="0" smtClean="0"/>
              <a:t>).</a:t>
            </a:r>
            <a:r>
              <a:rPr lang="el-GR" dirty="0"/>
              <a:t> </a:t>
            </a:r>
            <a:r>
              <a:rPr lang="el-GR" dirty="0" smtClean="0"/>
              <a:t>Π.χ. ο </a:t>
            </a:r>
            <a:r>
              <a:rPr lang="el-GR" dirty="0" smtClean="0"/>
              <a:t>ν.</a:t>
            </a:r>
            <a:r>
              <a:rPr lang="en-US" dirty="0" smtClean="0"/>
              <a:t>4538/18</a:t>
            </a:r>
            <a:r>
              <a:rPr lang="el-GR" dirty="0"/>
              <a:t> </a:t>
            </a:r>
            <a:r>
              <a:rPr lang="el-GR" dirty="0" smtClean="0"/>
              <a:t>(Α 85) </a:t>
            </a:r>
            <a:r>
              <a:rPr lang="el-GR" dirty="0"/>
              <a:t>(</a:t>
            </a:r>
            <a:r>
              <a:rPr lang="el-GR" dirty="0" smtClean="0"/>
              <a:t>Μέτρα </a:t>
            </a:r>
            <a:r>
              <a:rPr lang="el-GR" dirty="0"/>
              <a:t>για την προώθηση των Θεσμών της Αναδοχής και Υιοθεσίας και άλλες διατάξεις</a:t>
            </a:r>
            <a:r>
              <a:rPr lang="el-GR" dirty="0" smtClean="0"/>
              <a:t>.).</a:t>
            </a:r>
          </a:p>
          <a:p>
            <a:pPr marL="0" indent="0">
              <a:buNone/>
            </a:pPr>
            <a:r>
              <a:rPr lang="el-GR" dirty="0" smtClean="0"/>
              <a:t> </a:t>
            </a:r>
            <a:r>
              <a:rPr lang="el-GR" dirty="0"/>
              <a:t>Έπεται ο μηχανισμός εφαρμογής του νόμου (επαγγελματίες </a:t>
            </a:r>
            <a:r>
              <a:rPr lang="el-GR" dirty="0" smtClean="0"/>
              <a:t>χρήστες).</a:t>
            </a:r>
          </a:p>
          <a:p>
            <a:pPr marL="0" indent="0">
              <a:buNone/>
            </a:pPr>
            <a:r>
              <a:rPr lang="el-GR" dirty="0" smtClean="0"/>
              <a:t>Ακολουθούν </a:t>
            </a:r>
            <a:r>
              <a:rPr lang="el-GR" dirty="0"/>
              <a:t>οι διαδικασίες εφαρμογής του νόμου (εξειδικευμενοι χρήστες</a:t>
            </a:r>
            <a:r>
              <a:rPr lang="el-GR" dirty="0" smtClean="0"/>
              <a:t>).</a:t>
            </a:r>
            <a:endParaRPr lang="el-GR" dirty="0"/>
          </a:p>
        </p:txBody>
      </p:sp>
    </p:spTree>
    <p:extLst>
      <p:ext uri="{BB962C8B-B14F-4D97-AF65-F5344CB8AC3E}">
        <p14:creationId xmlns:p14="http://schemas.microsoft.com/office/powerpoint/2010/main" val="39055593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F03BDBE-5EF3-4CE3-8622-03E41171C773}"/>
              </a:ext>
            </a:extLst>
          </p:cNvPr>
          <p:cNvSpPr>
            <a:spLocks noGrp="1"/>
          </p:cNvSpPr>
          <p:nvPr>
            <p:ph type="title"/>
          </p:nvPr>
        </p:nvSpPr>
        <p:spPr>
          <a:xfrm>
            <a:off x="1371600" y="685800"/>
            <a:ext cx="9601200" cy="865909"/>
          </a:xfrm>
        </p:spPr>
        <p:txBody>
          <a:bodyPr>
            <a:normAutofit/>
          </a:bodyPr>
          <a:lstStyle/>
          <a:p>
            <a:pPr algn="ctr"/>
            <a:r>
              <a:rPr lang="el-GR" sz="3600" dirty="0"/>
              <a:t>Διάρθρωση Νομοσχεδίου και Αποτελεσματικότητα</a:t>
            </a:r>
          </a:p>
        </p:txBody>
      </p:sp>
      <p:sp>
        <p:nvSpPr>
          <p:cNvPr id="3" name="Θέση περιεχομένου 2">
            <a:extLst>
              <a:ext uri="{FF2B5EF4-FFF2-40B4-BE49-F238E27FC236}">
                <a16:creationId xmlns="" xmlns:a16="http://schemas.microsoft.com/office/drawing/2014/main" id="{AB107C28-9E96-4AB2-BB0C-822784CE99C0}"/>
              </a:ext>
            </a:extLst>
          </p:cNvPr>
          <p:cNvSpPr>
            <a:spLocks noGrp="1"/>
          </p:cNvSpPr>
          <p:nvPr>
            <p:ph idx="1"/>
          </p:nvPr>
        </p:nvSpPr>
        <p:spPr>
          <a:xfrm>
            <a:off x="1371600" y="1450108"/>
            <a:ext cx="9601200" cy="5407891"/>
          </a:xfrm>
        </p:spPr>
        <p:txBody>
          <a:bodyPr>
            <a:noAutofit/>
          </a:bodyPr>
          <a:lstStyle/>
          <a:p>
            <a:pPr algn="just"/>
            <a:r>
              <a:rPr lang="el-GR" sz="2400" dirty="0"/>
              <a:t>Τίτλος </a:t>
            </a:r>
          </a:p>
          <a:p>
            <a:pPr marL="0" indent="0" algn="just">
              <a:buNone/>
            </a:pPr>
            <a:r>
              <a:rPr lang="el-GR" sz="2400" dirty="0"/>
              <a:t>Ο τίτλος συνοψίζει και επικοινωνεί τα βασικά «μηνύματα» της νομοθεσίας (σύντομος αλλά περιεκτικός. Όχι ‘και άλλες διατάξεις’.</a:t>
            </a:r>
          </a:p>
          <a:p>
            <a:pPr algn="just"/>
            <a:r>
              <a:rPr lang="el-GR" sz="2400" dirty="0"/>
              <a:t>Πίνακας Περιεχομένων- Υποχρεωτικός.</a:t>
            </a:r>
          </a:p>
          <a:p>
            <a:pPr algn="just"/>
            <a:r>
              <a:rPr lang="el-GR" sz="2400" dirty="0"/>
              <a:t>Γενικές διατάξεις</a:t>
            </a:r>
          </a:p>
          <a:p>
            <a:pPr marL="0" indent="0" algn="just">
              <a:buNone/>
            </a:pPr>
            <a:r>
              <a:rPr lang="el-GR" sz="2400" dirty="0"/>
              <a:t>Α) Σκοπός του νόμου.</a:t>
            </a:r>
          </a:p>
          <a:p>
            <a:pPr marL="0" indent="0" algn="just">
              <a:buNone/>
            </a:pPr>
            <a:r>
              <a:rPr lang="el-GR" sz="2400" dirty="0"/>
              <a:t>Δεν είναι υποχρεωτικό να ενταχθεί στη ρύθμιση, αλλά διευκολύνει πολύ τον έλεγχο αποτελεσματικότητας της ρύθμισης, ειδικά αν περιλαμβάνει συγκεκριμένους και μετρήσιμους στόχους (το επιθυμητό στην καλή νομοθέτηση). Προσοχή</a:t>
            </a:r>
            <a:r>
              <a:rPr lang="en-US" sz="2400" dirty="0"/>
              <a:t>:</a:t>
            </a:r>
            <a:r>
              <a:rPr lang="el-GR" sz="2400" dirty="0"/>
              <a:t> Οι στόχοι του νόμου, αναλύονται και στην ΑΣΥΡ και δεν πρέπει να συγχέονται με τον ευρύτερο σκοπό για τον οποίο επιλέχθηκε αρχικά η ρύθμιση, τον οποίο και οι επιμέρους νομοθετικοί στόχοι εξυπηρετούν.</a:t>
            </a:r>
          </a:p>
        </p:txBody>
      </p:sp>
    </p:spTree>
    <p:extLst>
      <p:ext uri="{BB962C8B-B14F-4D97-AF65-F5344CB8AC3E}">
        <p14:creationId xmlns:p14="http://schemas.microsoft.com/office/powerpoint/2010/main" val="41821383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81526"/>
          </a:xfrm>
        </p:spPr>
        <p:txBody>
          <a:bodyPr>
            <a:normAutofit/>
          </a:bodyPr>
          <a:lstStyle/>
          <a:p>
            <a:pPr algn="ctr"/>
            <a:r>
              <a:rPr lang="el-GR" sz="3200" dirty="0"/>
              <a:t>Διάρθρωση Νομοσχεδίου και Αποτελεσματικότητα</a:t>
            </a:r>
          </a:p>
        </p:txBody>
      </p:sp>
      <p:sp>
        <p:nvSpPr>
          <p:cNvPr id="3" name="Content Placeholder 2"/>
          <p:cNvSpPr>
            <a:spLocks noGrp="1"/>
          </p:cNvSpPr>
          <p:nvPr>
            <p:ph idx="1"/>
          </p:nvPr>
        </p:nvSpPr>
        <p:spPr>
          <a:xfrm>
            <a:off x="1371600" y="1491916"/>
            <a:ext cx="9601200" cy="4267200"/>
          </a:xfrm>
        </p:spPr>
        <p:txBody>
          <a:bodyPr/>
          <a:lstStyle/>
          <a:p>
            <a:pPr marL="0" indent="0">
              <a:buNone/>
            </a:pPr>
            <a:r>
              <a:rPr lang="el-GR" dirty="0"/>
              <a:t>Διατάξεις </a:t>
            </a:r>
            <a:r>
              <a:rPr lang="el-GR" dirty="0" smtClean="0"/>
              <a:t>σκοπού.</a:t>
            </a:r>
          </a:p>
          <a:p>
            <a:pPr marL="0" indent="0">
              <a:buNone/>
            </a:pPr>
            <a:r>
              <a:rPr lang="el-GR" dirty="0"/>
              <a:t>Α</a:t>
            </a:r>
            <a:r>
              <a:rPr lang="el-GR" dirty="0" smtClean="0"/>
              <a:t>ποσαφηνίζουν </a:t>
            </a:r>
            <a:r>
              <a:rPr lang="el-GR" dirty="0"/>
              <a:t>τον σκοπό των επιμέρους ρυθμίσεων για τη διευκόλυνση της ερμηνείας, της εφαρμογής και της εκ των υστέρων αξιολόγησης του νόμου</a:t>
            </a:r>
            <a:r>
              <a:rPr lang="el-GR" dirty="0" smtClean="0"/>
              <a:t>.</a:t>
            </a:r>
          </a:p>
          <a:p>
            <a:pPr marL="0" indent="0">
              <a:buNone/>
            </a:pPr>
            <a:r>
              <a:rPr lang="el-GR" dirty="0" smtClean="0"/>
              <a:t> </a:t>
            </a:r>
            <a:r>
              <a:rPr lang="el-GR" dirty="0"/>
              <a:t>Ο σκοπός του νόμου εντάσσεται στο κείμενο (όπως συμβαίνει σε νόμους που μεταφέρουν κοινοτικές οδηγίες) και αναλύεται στην αιτιολογική έκθεση. </a:t>
            </a:r>
          </a:p>
          <a:p>
            <a:pPr marL="0" indent="0">
              <a:buNone/>
            </a:pPr>
            <a:r>
              <a:rPr lang="el-GR" dirty="0" smtClean="0"/>
              <a:t>Οι </a:t>
            </a:r>
            <a:r>
              <a:rPr lang="el-GR" dirty="0"/>
              <a:t>διατάξεις σκοπού είναι σύντομες και συγκεκριμένες και εστιάζουν στους στόχους της νομοθεσίας και στους συναφείς στόχους πολιτικής στους οποιους συμβάλλουν. </a:t>
            </a:r>
            <a:endParaRPr lang="el-GR" dirty="0" smtClean="0"/>
          </a:p>
          <a:p>
            <a:pPr marL="0" indent="0">
              <a:buNone/>
            </a:pPr>
            <a:r>
              <a:rPr lang="el-GR" dirty="0" smtClean="0"/>
              <a:t> </a:t>
            </a:r>
            <a:r>
              <a:rPr lang="el-GR" dirty="0"/>
              <a:t>Όπου είναι δυνατόν, εισάγουν μετρήσιμα κριτήρια αποτελεσματικότητας. Με τον τρόπο αυτό αποτελούν κριτήρια ενσωματωμένα στον νόμο (internalised benchmarks) για την αξιολόγηση των αποτελεσμάτων εφαρμογής των ρυθμίσεων.</a:t>
            </a:r>
          </a:p>
        </p:txBody>
      </p:sp>
    </p:spTree>
    <p:extLst>
      <p:ext uri="{BB962C8B-B14F-4D97-AF65-F5344CB8AC3E}">
        <p14:creationId xmlns:p14="http://schemas.microsoft.com/office/powerpoint/2010/main" val="294517232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Διάρθρωση Νομοσχεδίου και Αποτελεσματικότητα</a:t>
            </a:r>
          </a:p>
        </p:txBody>
      </p:sp>
      <p:sp>
        <p:nvSpPr>
          <p:cNvPr id="3" name="Content Placeholder 2"/>
          <p:cNvSpPr>
            <a:spLocks noGrp="1"/>
          </p:cNvSpPr>
          <p:nvPr>
            <p:ph idx="1"/>
          </p:nvPr>
        </p:nvSpPr>
        <p:spPr>
          <a:xfrm>
            <a:off x="1195137" y="1428749"/>
            <a:ext cx="9601200" cy="4964029"/>
          </a:xfrm>
        </p:spPr>
        <p:txBody>
          <a:bodyPr>
            <a:normAutofit fontScale="85000" lnSpcReduction="20000"/>
          </a:bodyPr>
          <a:lstStyle/>
          <a:p>
            <a:pPr marL="0" indent="0" algn="just">
              <a:buNone/>
            </a:pPr>
            <a:r>
              <a:rPr lang="el-GR" sz="2400" dirty="0"/>
              <a:t>Β) Πεδίο εφαρμογής</a:t>
            </a:r>
          </a:p>
          <a:p>
            <a:pPr marL="0" indent="0" algn="just">
              <a:buNone/>
            </a:pPr>
            <a:r>
              <a:rPr lang="el-GR" sz="2400" dirty="0"/>
              <a:t>Τι και ποιους αφορά η ρύθμιση. </a:t>
            </a:r>
          </a:p>
          <a:p>
            <a:pPr marL="0" indent="0" algn="just">
              <a:buNone/>
            </a:pPr>
            <a:r>
              <a:rPr lang="el-GR" sz="2400" dirty="0"/>
              <a:t>Γ) Ορισμοί</a:t>
            </a:r>
          </a:p>
          <a:p>
            <a:pPr marL="0" indent="0" algn="just">
              <a:buNone/>
            </a:pPr>
            <a:r>
              <a:rPr lang="el-GR" sz="2400" dirty="0"/>
              <a:t>Αποσαφηνίζουν βασικές έννοιες του νόμου, αν δεν έχουν την κοινή σημασία. Με προσοχή η χρήση τους γιατί μπορεί να επηρεάσουν το πεδίο εφαρμογής</a:t>
            </a:r>
            <a:r>
              <a:rPr lang="el-GR" sz="2400" dirty="0" smtClean="0"/>
              <a:t>.</a:t>
            </a:r>
          </a:p>
          <a:p>
            <a:pPr marL="0" indent="0" algn="just">
              <a:buNone/>
            </a:pPr>
            <a:r>
              <a:rPr lang="el-GR" sz="2400" dirty="0" smtClean="0"/>
              <a:t>Ορισμοί</a:t>
            </a:r>
            <a:r>
              <a:rPr lang="en-GB" sz="2400" dirty="0" smtClean="0"/>
              <a:t>:</a:t>
            </a:r>
            <a:r>
              <a:rPr lang="el-GR" sz="2400" dirty="0" smtClean="0"/>
              <a:t> Οι </a:t>
            </a:r>
            <a:r>
              <a:rPr lang="el-GR" sz="2400" dirty="0"/>
              <a:t>ορισμοί </a:t>
            </a:r>
            <a:r>
              <a:rPr lang="el-GR" sz="2400" dirty="0" smtClean="0"/>
              <a:t>αποσαφηνίζουν </a:t>
            </a:r>
            <a:r>
              <a:rPr lang="el-GR" sz="2400" dirty="0"/>
              <a:t>το πεδίο εφαρμογής του νόμου και προλαβαίνουν τα ερμηνευτικά διλήμματα. </a:t>
            </a:r>
          </a:p>
          <a:p>
            <a:pPr marL="0" indent="0" algn="just">
              <a:buNone/>
            </a:pPr>
            <a:r>
              <a:rPr lang="el-GR" sz="2400" dirty="0" smtClean="0"/>
              <a:t>Όταν </a:t>
            </a:r>
            <a:r>
              <a:rPr lang="el-GR" sz="2400" dirty="0"/>
              <a:t>οι όροι χρησιμοποιούνται με νόημα γνωστό, νέος ορισμός είναι περιττός. </a:t>
            </a:r>
          </a:p>
          <a:p>
            <a:pPr marL="0" indent="0" algn="just">
              <a:buNone/>
            </a:pPr>
            <a:r>
              <a:rPr lang="el-GR" sz="2400" dirty="0" smtClean="0"/>
              <a:t>Βασικό </a:t>
            </a:r>
            <a:r>
              <a:rPr lang="el-GR" sz="2400" dirty="0"/>
              <a:t>νομοπαρασκευαστικό ερώτημα είναι ο εντοπισμός των εννοιών που διαδραματίζουν κεντρικό ρόλο στο νομοσχέδιο και το αν και σε ποιόν βαθμό χρησιμοποιούνται με την συνήθη ή άλλη έννοια. </a:t>
            </a:r>
            <a:endParaRPr lang="el-GR" sz="2400" dirty="0" smtClean="0"/>
          </a:p>
          <a:p>
            <a:pPr marL="0" indent="0" algn="just">
              <a:buNone/>
            </a:pPr>
            <a:r>
              <a:rPr lang="el-GR" sz="2400" dirty="0" smtClean="0"/>
              <a:t> </a:t>
            </a:r>
            <a:r>
              <a:rPr lang="el-GR" sz="2400" dirty="0"/>
              <a:t>Εφόσον οι ορισμοί είναι αναγκαίοι, κατά την διατύπωσή τους καταβάλλεται προσοχή ώστε να αναφέρονται τα αναγκαία εννοιολογικά στοιχεία και να διαφοροποιούνται από την αντίστοιχη κοινή έννοια ή από τον τυχόν ορισμό του ίδιου όρου σε άλλο νομοθετικό κείμενο.</a:t>
            </a:r>
            <a:endParaRPr lang="el-GR" sz="2400" dirty="0" smtClean="0"/>
          </a:p>
          <a:p>
            <a:pPr marL="0" indent="0" algn="just">
              <a:buNone/>
            </a:pPr>
            <a:endParaRPr lang="el-GR" sz="2400" dirty="0"/>
          </a:p>
          <a:p>
            <a:pPr algn="just"/>
            <a:endParaRPr lang="el-GR" sz="2400" dirty="0"/>
          </a:p>
        </p:txBody>
      </p:sp>
    </p:spTree>
    <p:extLst>
      <p:ext uri="{BB962C8B-B14F-4D97-AF65-F5344CB8AC3E}">
        <p14:creationId xmlns:p14="http://schemas.microsoft.com/office/powerpoint/2010/main" val="41823888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655B4991-D106-4E2D-9050-979457C5247A}"/>
              </a:ext>
            </a:extLst>
          </p:cNvPr>
          <p:cNvSpPr>
            <a:spLocks noGrp="1"/>
          </p:cNvSpPr>
          <p:nvPr>
            <p:ph type="title"/>
          </p:nvPr>
        </p:nvSpPr>
        <p:spPr>
          <a:xfrm>
            <a:off x="1251284" y="445168"/>
            <a:ext cx="9601200" cy="875145"/>
          </a:xfrm>
        </p:spPr>
        <p:txBody>
          <a:bodyPr>
            <a:normAutofit/>
          </a:bodyPr>
          <a:lstStyle/>
          <a:p>
            <a:pPr algn="ctr"/>
            <a:r>
              <a:rPr lang="el-GR" sz="3600" dirty="0"/>
              <a:t>Διάρθρωση Νομοσχεδίου και Αποτελεσματικότητα</a:t>
            </a:r>
          </a:p>
        </p:txBody>
      </p:sp>
      <p:sp>
        <p:nvSpPr>
          <p:cNvPr id="3" name="Θέση περιεχομένου 2">
            <a:extLst>
              <a:ext uri="{FF2B5EF4-FFF2-40B4-BE49-F238E27FC236}">
                <a16:creationId xmlns="" xmlns:a16="http://schemas.microsoft.com/office/drawing/2014/main" id="{B44209F2-2479-4EFF-A927-D4DC5B0A210D}"/>
              </a:ext>
            </a:extLst>
          </p:cNvPr>
          <p:cNvSpPr>
            <a:spLocks noGrp="1"/>
          </p:cNvSpPr>
          <p:nvPr>
            <p:ph idx="1"/>
          </p:nvPr>
        </p:nvSpPr>
        <p:spPr>
          <a:xfrm>
            <a:off x="1026695" y="922421"/>
            <a:ext cx="9825789" cy="5815263"/>
          </a:xfrm>
        </p:spPr>
        <p:txBody>
          <a:bodyPr>
            <a:noAutofit/>
          </a:bodyPr>
          <a:lstStyle/>
          <a:p>
            <a:pPr algn="just"/>
            <a:r>
              <a:rPr lang="el-GR" sz="2100" dirty="0"/>
              <a:t>Ουσιαστικές διατάξεις</a:t>
            </a:r>
          </a:p>
          <a:p>
            <a:pPr marL="0" indent="0" algn="just">
              <a:buNone/>
            </a:pPr>
            <a:r>
              <a:rPr lang="el-GR" sz="2100" dirty="0"/>
              <a:t>Οι ουσιαστικές διατάξεις αποτελούν τα βασικά «μηνύματα» της νομοθεσίας, γι’ αυτό και πρέπει να είναι σαφείς και </a:t>
            </a:r>
            <a:r>
              <a:rPr lang="el-GR" sz="2100" dirty="0" err="1"/>
              <a:t>προσβάσιμες</a:t>
            </a:r>
            <a:r>
              <a:rPr lang="el-GR" sz="2100" dirty="0"/>
              <a:t> στο κοινό το οποίο αφορούν. Αυτό προϋποθέτει ότι έχει αναγνωριστεί ποιο είναι το βασικό κοινό το οποίο αφορά η ρύθμιση και επιλέγεται γλώσσα κατανοητή από αυτό.</a:t>
            </a:r>
          </a:p>
          <a:p>
            <a:pPr marL="0" indent="0" algn="just">
              <a:buNone/>
            </a:pPr>
            <a:r>
              <a:rPr lang="el-GR" sz="2100" dirty="0"/>
              <a:t>Επίσης, οι ουσιαστικές διατάξεις θα πρέπει</a:t>
            </a:r>
            <a:r>
              <a:rPr lang="en-US" sz="2100" dirty="0" smtClean="0"/>
              <a:t>:</a:t>
            </a:r>
          </a:p>
          <a:p>
            <a:pPr marL="0" indent="0" algn="just">
              <a:buNone/>
            </a:pPr>
            <a:r>
              <a:rPr lang="el-GR" sz="2100" dirty="0" smtClean="0"/>
              <a:t>(</a:t>
            </a:r>
            <a:r>
              <a:rPr lang="el-GR" sz="2100" dirty="0"/>
              <a:t>α) είναι απαραίτητες για την ρύθμιση του </a:t>
            </a:r>
            <a:r>
              <a:rPr lang="el-GR" sz="2100" dirty="0" smtClean="0"/>
              <a:t>θέματος</a:t>
            </a:r>
            <a:r>
              <a:rPr lang="en-US" sz="2100" dirty="0"/>
              <a:t/>
            </a:r>
            <a:br>
              <a:rPr lang="en-US" sz="2100" dirty="0"/>
            </a:br>
            <a:r>
              <a:rPr lang="el-GR" sz="2100" dirty="0" smtClean="0"/>
              <a:t/>
            </a:r>
            <a:br>
              <a:rPr lang="el-GR" sz="2100" dirty="0" smtClean="0"/>
            </a:br>
            <a:r>
              <a:rPr lang="el-GR" sz="2100" dirty="0" smtClean="0"/>
              <a:t>(β</a:t>
            </a:r>
            <a:r>
              <a:rPr lang="el-GR" sz="2100" dirty="0"/>
              <a:t>) είναι κατάλληλες για την επίτευξη του στόχου της </a:t>
            </a:r>
            <a:r>
              <a:rPr lang="el-GR" sz="2100" dirty="0" smtClean="0"/>
              <a:t>νομοθεσίας</a:t>
            </a:r>
            <a:endParaRPr lang="el-GR" sz="2100" dirty="0"/>
          </a:p>
          <a:p>
            <a:pPr marL="0" indent="0" algn="just">
              <a:buNone/>
            </a:pPr>
            <a:r>
              <a:rPr lang="el-GR" sz="2100" dirty="0"/>
              <a:t>γ</a:t>
            </a:r>
            <a:r>
              <a:rPr lang="el-GR" sz="2100" dirty="0" smtClean="0"/>
              <a:t>) να </a:t>
            </a:r>
            <a:r>
              <a:rPr lang="el-GR" sz="2100" dirty="0"/>
              <a:t>εισάγουν επιταγές, απαγορεύσεις, κυρώσεις ή διαδικασίες, δηλαδή νομικές ρυθμίσεις και όχι διαπιστώσεις, εξαγγελίες, διαβεβαιώσεις και αιτιολογίες </a:t>
            </a:r>
          </a:p>
          <a:p>
            <a:pPr marL="0" indent="0" algn="just">
              <a:buNone/>
            </a:pPr>
            <a:r>
              <a:rPr lang="el-GR" sz="2100" dirty="0"/>
              <a:t>δ</a:t>
            </a:r>
            <a:r>
              <a:rPr lang="el-GR" sz="2100" dirty="0" smtClean="0"/>
              <a:t>) </a:t>
            </a:r>
            <a:r>
              <a:rPr lang="el-GR" sz="2100" dirty="0"/>
              <a:t>να μην εισάγουν παρεκκλίσεις από πάγιες ή πρόσφατες διατάξεις χωρίς σοβαρό λόγο</a:t>
            </a:r>
          </a:p>
          <a:p>
            <a:pPr marL="0" indent="0" algn="just">
              <a:buNone/>
            </a:pPr>
            <a:r>
              <a:rPr lang="el-GR" sz="2100" dirty="0"/>
              <a:t>ε</a:t>
            </a:r>
            <a:r>
              <a:rPr lang="el-GR" sz="2100" dirty="0" smtClean="0"/>
              <a:t>) </a:t>
            </a:r>
            <a:r>
              <a:rPr lang="el-GR" sz="2100" dirty="0"/>
              <a:t>να μην περιέχουν διατάξεις άσχετες με το κύριο αντικείμενο του νόμου (άρθρο 74 παρ. 5 του Συντάγματος) και </a:t>
            </a:r>
          </a:p>
          <a:p>
            <a:pPr marL="0" indent="0" algn="just">
              <a:buNone/>
            </a:pPr>
            <a:r>
              <a:rPr lang="el-GR" sz="2100" dirty="0" smtClean="0"/>
              <a:t>στ) </a:t>
            </a:r>
            <a:r>
              <a:rPr lang="el-GR" sz="2100" dirty="0"/>
              <a:t>να μην συγχέονται με οργανωτικές ή διαδικαστικές διατάξεις. </a:t>
            </a:r>
          </a:p>
        </p:txBody>
      </p:sp>
    </p:spTree>
    <p:extLst>
      <p:ext uri="{BB962C8B-B14F-4D97-AF65-F5344CB8AC3E}">
        <p14:creationId xmlns:p14="http://schemas.microsoft.com/office/powerpoint/2010/main" val="8730011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9863"/>
          </a:xfrm>
        </p:spPr>
        <p:txBody>
          <a:bodyPr>
            <a:normAutofit/>
          </a:bodyPr>
          <a:lstStyle/>
          <a:p>
            <a:pPr algn="ctr"/>
            <a:r>
              <a:rPr lang="el-GR" sz="3200" dirty="0"/>
              <a:t>Διάρθρωση Νομοσχεδίου και Αποτελεσματικότητα</a:t>
            </a:r>
          </a:p>
        </p:txBody>
      </p:sp>
      <p:sp>
        <p:nvSpPr>
          <p:cNvPr id="3" name="Content Placeholder 2"/>
          <p:cNvSpPr>
            <a:spLocks noGrp="1"/>
          </p:cNvSpPr>
          <p:nvPr>
            <p:ph idx="1"/>
          </p:nvPr>
        </p:nvSpPr>
        <p:spPr>
          <a:xfrm>
            <a:off x="1299411" y="1564105"/>
            <a:ext cx="9601200" cy="3581400"/>
          </a:xfrm>
        </p:spPr>
        <p:txBody>
          <a:bodyPr/>
          <a:lstStyle/>
          <a:p>
            <a:pPr marL="0" indent="0">
              <a:buNone/>
            </a:pPr>
            <a:r>
              <a:rPr lang="el-GR" dirty="0" smtClean="0"/>
              <a:t>Οι </a:t>
            </a:r>
            <a:r>
              <a:rPr lang="el-GR" dirty="0"/>
              <a:t>ουσιαστικές διατάξεις είναι η «λύση» που δίνει η νομοθεσία σε ένα πρόβλημα (ή μέρος </a:t>
            </a:r>
            <a:r>
              <a:rPr lang="el-GR" dirty="0" smtClean="0"/>
              <a:t>του).</a:t>
            </a:r>
          </a:p>
          <a:p>
            <a:pPr marL="0" indent="0">
              <a:buNone/>
            </a:pPr>
            <a:r>
              <a:rPr lang="el-GR" dirty="0" smtClean="0"/>
              <a:t>Η </a:t>
            </a:r>
            <a:r>
              <a:rPr lang="el-GR" dirty="0"/>
              <a:t>λύση αποτυπώνεται μέσα από </a:t>
            </a:r>
            <a:r>
              <a:rPr lang="el-GR" dirty="0" smtClean="0"/>
              <a:t>την</a:t>
            </a:r>
            <a:r>
              <a:rPr lang="en-GB" dirty="0" smtClean="0"/>
              <a:t>:</a:t>
            </a:r>
            <a:endParaRPr lang="en-US" dirty="0" smtClean="0"/>
          </a:p>
          <a:p>
            <a:pPr>
              <a:buFont typeface="Wingdings" panose="05000000000000000000" pitchFamily="2" charset="2"/>
              <a:buChar char="§"/>
            </a:pPr>
            <a:r>
              <a:rPr lang="el-GR" dirty="0" smtClean="0"/>
              <a:t>επιλογή </a:t>
            </a:r>
            <a:r>
              <a:rPr lang="el-GR" dirty="0"/>
              <a:t>συγκεκριμένων κανόνων (τιμωρητικών, διαδικαστικών, ρυθμιστικών, παροχή δικαιωμάτων, υποχρεώσεων </a:t>
            </a:r>
            <a:r>
              <a:rPr lang="el-GR" dirty="0" smtClean="0"/>
              <a:t>κλπ)</a:t>
            </a:r>
            <a:r>
              <a:rPr lang="en-US" dirty="0" smtClean="0"/>
              <a:t>.</a:t>
            </a:r>
          </a:p>
          <a:p>
            <a:pPr>
              <a:buFont typeface="Wingdings" panose="05000000000000000000" pitchFamily="2" charset="2"/>
              <a:buChar char="§"/>
            </a:pPr>
            <a:r>
              <a:rPr lang="el-GR" dirty="0" smtClean="0"/>
              <a:t>Μηχανισμό </a:t>
            </a:r>
            <a:r>
              <a:rPr lang="el-GR" dirty="0"/>
              <a:t>εφαρμογής και κίνητρα </a:t>
            </a:r>
            <a:r>
              <a:rPr lang="el-GR" dirty="0" smtClean="0"/>
              <a:t>συμμόρφωσης</a:t>
            </a:r>
            <a:r>
              <a:rPr lang="en-US" dirty="0" smtClean="0"/>
              <a:t>.</a:t>
            </a:r>
          </a:p>
          <a:p>
            <a:pPr>
              <a:buFont typeface="Wingdings" panose="05000000000000000000" pitchFamily="2" charset="2"/>
              <a:buChar char="§"/>
            </a:pPr>
            <a:r>
              <a:rPr lang="el-GR" dirty="0" smtClean="0"/>
              <a:t>Επιλογές </a:t>
            </a:r>
            <a:r>
              <a:rPr lang="el-GR" dirty="0"/>
              <a:t>γλώσσας και </a:t>
            </a:r>
            <a:r>
              <a:rPr lang="el-GR" dirty="0" smtClean="0"/>
              <a:t>έκφρασης</a:t>
            </a:r>
            <a:r>
              <a:rPr lang="en-US" dirty="0" smtClean="0"/>
              <a:t>.-</a:t>
            </a:r>
            <a:r>
              <a:rPr lang="el-GR" dirty="0" smtClean="0"/>
              <a:t> </a:t>
            </a:r>
            <a:r>
              <a:rPr lang="el-GR" dirty="0"/>
              <a:t>Ο νομοθέτης διαθέτει πολλές επιλογές – πρέπει να υπάρχει λόγος γιατί κάνει τις συγκεκριμένες </a:t>
            </a:r>
            <a:r>
              <a:rPr lang="el-GR" dirty="0" smtClean="0"/>
              <a:t>επιλογές</a:t>
            </a:r>
            <a:r>
              <a:rPr lang="en-US" dirty="0" smtClean="0"/>
              <a:t>.</a:t>
            </a:r>
            <a:r>
              <a:rPr lang="el-GR" dirty="0" smtClean="0"/>
              <a:t> </a:t>
            </a:r>
            <a:endParaRPr lang="el-GR" dirty="0"/>
          </a:p>
        </p:txBody>
      </p:sp>
    </p:spTree>
    <p:extLst>
      <p:ext uri="{BB962C8B-B14F-4D97-AF65-F5344CB8AC3E}">
        <p14:creationId xmlns:p14="http://schemas.microsoft.com/office/powerpoint/2010/main" val="39444269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83F35433-AA27-4C2C-BEA7-A945A77CE703}"/>
              </a:ext>
            </a:extLst>
          </p:cNvPr>
          <p:cNvSpPr>
            <a:spLocks noGrp="1"/>
          </p:cNvSpPr>
          <p:nvPr>
            <p:ph type="title"/>
          </p:nvPr>
        </p:nvSpPr>
        <p:spPr>
          <a:xfrm>
            <a:off x="1371600" y="685800"/>
            <a:ext cx="9601200" cy="884382"/>
          </a:xfrm>
        </p:spPr>
        <p:txBody>
          <a:bodyPr>
            <a:normAutofit/>
          </a:bodyPr>
          <a:lstStyle/>
          <a:p>
            <a:pPr algn="ctr"/>
            <a:r>
              <a:rPr lang="el-GR" sz="3600" dirty="0"/>
              <a:t>Διάρθρωση Νομοσχεδίου και Αποτελεσματικότητα</a:t>
            </a:r>
          </a:p>
        </p:txBody>
      </p:sp>
      <p:sp>
        <p:nvSpPr>
          <p:cNvPr id="3" name="Θέση περιεχομένου 2">
            <a:extLst>
              <a:ext uri="{FF2B5EF4-FFF2-40B4-BE49-F238E27FC236}">
                <a16:creationId xmlns="" xmlns:a16="http://schemas.microsoft.com/office/drawing/2014/main" id="{0F5E59ED-49C6-434B-8039-CCC5045842B7}"/>
              </a:ext>
            </a:extLst>
          </p:cNvPr>
          <p:cNvSpPr>
            <a:spLocks noGrp="1"/>
          </p:cNvSpPr>
          <p:nvPr>
            <p:ph idx="1"/>
          </p:nvPr>
        </p:nvSpPr>
        <p:spPr>
          <a:xfrm>
            <a:off x="1371600" y="1717963"/>
            <a:ext cx="9601200" cy="4756727"/>
          </a:xfrm>
        </p:spPr>
        <p:txBody>
          <a:bodyPr>
            <a:noAutofit/>
          </a:bodyPr>
          <a:lstStyle/>
          <a:p>
            <a:pPr algn="just"/>
            <a:r>
              <a:rPr lang="el-GR" sz="2400" dirty="0"/>
              <a:t>Οργανωτικές διατάξεις</a:t>
            </a:r>
          </a:p>
          <a:p>
            <a:pPr marL="0" indent="0" algn="just">
              <a:buNone/>
            </a:pPr>
            <a:r>
              <a:rPr lang="el-GR" sz="2400" dirty="0"/>
              <a:t>Περιλαμβάνουν τον μηχανισμό εφαρμογής του νόμου, δηλαδή, το όργανο ή τα όργανα που είναι αρμόδια για την εφαρμογή του, τις αρμοδιότητες και τον ρόλο τους. </a:t>
            </a:r>
          </a:p>
          <a:p>
            <a:pPr marL="0" indent="0" algn="just">
              <a:buNone/>
            </a:pPr>
            <a:r>
              <a:rPr lang="el-GR" sz="2400" dirty="0"/>
              <a:t>Η γενική μνεία «αρμόδια αρχή/υπηρεσία/Υπουργείο» είναι αόριστη και δεν είναι αποδεκτή. </a:t>
            </a:r>
          </a:p>
          <a:p>
            <a:pPr marL="0" indent="0" algn="just">
              <a:buNone/>
            </a:pPr>
            <a:r>
              <a:rPr lang="el-GR" sz="2400" dirty="0"/>
              <a:t>Η σύσταση νέων υπηρεσιών ή μονάδων ή συλλογικών οργάνων αποτελεί επιλογή, μόνο αν ο σκοπός του νόμου δεν μπορεί να επιτευχθεί με υφιστάμενα όργανα. Επομένως, οι επιλογές του </a:t>
            </a:r>
            <a:r>
              <a:rPr lang="el-GR" sz="2400" dirty="0" err="1"/>
              <a:t>νομοτέχνη</a:t>
            </a:r>
            <a:r>
              <a:rPr lang="el-GR" sz="2400" dirty="0"/>
              <a:t> είναι να αναθέσει την εφαρμογή του νόμου σε υφιστάμενα όργανα, ή  ως έσχατη λύση να δημιουργήσει νέο όργανο. Στην περίπτωση αυτή, πρέπει να αιτιολογηθούν επαρκώς η ανάγκη αυτή,</a:t>
            </a:r>
          </a:p>
        </p:txBody>
      </p:sp>
    </p:spTree>
    <p:extLst>
      <p:ext uri="{BB962C8B-B14F-4D97-AF65-F5344CB8AC3E}">
        <p14:creationId xmlns:p14="http://schemas.microsoft.com/office/powerpoint/2010/main" val="419034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2152"/>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914400" y="1473958"/>
            <a:ext cx="9601200" cy="3581400"/>
          </a:xfrm>
        </p:spPr>
        <p:txBody>
          <a:bodyPr/>
          <a:lstStyle/>
          <a:p>
            <a:pPr marL="0" indent="0" algn="just">
              <a:buNone/>
            </a:pPr>
            <a:r>
              <a:rPr lang="el-GR" i="1" dirty="0"/>
              <a:t>Σύμφωνα με τον Garth </a:t>
            </a:r>
            <a:r>
              <a:rPr lang="el-GR" i="1" dirty="0" smtClean="0"/>
              <a:t>Thornton, </a:t>
            </a:r>
            <a:r>
              <a:rPr lang="el-GR" i="1" dirty="0"/>
              <a:t>τη διαδικασία αυτή της νομοθέτησης θα πρέπει να διαχωρίσουμε σε πέντε βασικά στάδια : </a:t>
            </a:r>
          </a:p>
          <a:p>
            <a:pPr marL="457200" indent="-457200" algn="just">
              <a:buFont typeface="+mj-lt"/>
              <a:buAutoNum type="arabicPeriod"/>
            </a:pPr>
            <a:r>
              <a:rPr lang="el-GR" i="1" dirty="0" smtClean="0"/>
              <a:t>Κατανόηση (των ρυθμιστικών απαιτήσεων)</a:t>
            </a:r>
          </a:p>
          <a:p>
            <a:pPr marL="457200" indent="-457200" algn="just">
              <a:buFont typeface="+mj-lt"/>
              <a:buAutoNum type="arabicPeriod"/>
            </a:pPr>
            <a:r>
              <a:rPr lang="el-GR" i="1" dirty="0" smtClean="0"/>
              <a:t>Ανάλυση (των ρυθμιστικών απαιτήσεων)</a:t>
            </a:r>
          </a:p>
          <a:p>
            <a:pPr marL="457200" indent="-457200" algn="just">
              <a:buFont typeface="+mj-lt"/>
              <a:buAutoNum type="arabicPeriod"/>
            </a:pPr>
            <a:r>
              <a:rPr lang="el-GR" i="1" dirty="0" smtClean="0"/>
              <a:t>Σχεδιασμός (του νόμου)</a:t>
            </a:r>
          </a:p>
          <a:p>
            <a:pPr marL="457200" indent="-457200" algn="just">
              <a:buFont typeface="+mj-lt"/>
              <a:buAutoNum type="arabicPeriod"/>
            </a:pPr>
            <a:r>
              <a:rPr lang="el-GR" i="1" dirty="0" smtClean="0"/>
              <a:t>Σύνθεση </a:t>
            </a:r>
            <a:r>
              <a:rPr lang="el-GR" i="1" dirty="0"/>
              <a:t>και </a:t>
            </a:r>
            <a:r>
              <a:rPr lang="el-GR" i="1" dirty="0" smtClean="0"/>
              <a:t>Ανάπτυξη (ή συγγραφή του νόμου)</a:t>
            </a:r>
          </a:p>
          <a:p>
            <a:pPr marL="457200" indent="-457200" algn="just">
              <a:buFont typeface="+mj-lt"/>
              <a:buAutoNum type="arabicPeriod"/>
            </a:pPr>
            <a:r>
              <a:rPr lang="el-GR" i="1" dirty="0" smtClean="0"/>
              <a:t> </a:t>
            </a:r>
            <a:r>
              <a:rPr lang="el-GR" i="1" dirty="0"/>
              <a:t>Έλεγχος και δοκιμή </a:t>
            </a:r>
            <a:r>
              <a:rPr lang="el-GR" i="1" dirty="0" smtClean="0"/>
              <a:t>(επιβεβαίωση με </a:t>
            </a:r>
            <a:r>
              <a:rPr lang="en-GB" i="1" dirty="0" smtClean="0"/>
              <a:t>user testing)</a:t>
            </a:r>
            <a:endParaRPr lang="en-US" i="1" dirty="0"/>
          </a:p>
          <a:p>
            <a:pPr marL="0" indent="0">
              <a:buNone/>
            </a:pPr>
            <a:endParaRPr lang="el-GR" dirty="0"/>
          </a:p>
        </p:txBody>
      </p:sp>
    </p:spTree>
    <p:extLst>
      <p:ext uri="{BB962C8B-B14F-4D97-AF65-F5344CB8AC3E}">
        <p14:creationId xmlns:p14="http://schemas.microsoft.com/office/powerpoint/2010/main" val="332670071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081B51E-B26A-4E57-936E-5A586E246544}"/>
              </a:ext>
            </a:extLst>
          </p:cNvPr>
          <p:cNvSpPr>
            <a:spLocks noGrp="1"/>
          </p:cNvSpPr>
          <p:nvPr>
            <p:ph type="title"/>
          </p:nvPr>
        </p:nvSpPr>
        <p:spPr>
          <a:xfrm>
            <a:off x="1371600" y="685800"/>
            <a:ext cx="9601200" cy="958273"/>
          </a:xfrm>
        </p:spPr>
        <p:txBody>
          <a:bodyPr>
            <a:normAutofit/>
          </a:bodyPr>
          <a:lstStyle/>
          <a:p>
            <a:pPr algn="ctr"/>
            <a:r>
              <a:rPr lang="el-GR" sz="3600" dirty="0"/>
              <a:t>Διάρθρωση Νομοσχεδίου και Αποτελεσματικότητα</a:t>
            </a:r>
          </a:p>
        </p:txBody>
      </p:sp>
      <p:sp>
        <p:nvSpPr>
          <p:cNvPr id="3" name="Θέση περιεχομένου 2">
            <a:extLst>
              <a:ext uri="{FF2B5EF4-FFF2-40B4-BE49-F238E27FC236}">
                <a16:creationId xmlns="" xmlns:a16="http://schemas.microsoft.com/office/drawing/2014/main" id="{646008C4-32F2-45B1-AB94-54AC255CFF57}"/>
              </a:ext>
            </a:extLst>
          </p:cNvPr>
          <p:cNvSpPr>
            <a:spLocks noGrp="1"/>
          </p:cNvSpPr>
          <p:nvPr>
            <p:ph idx="1"/>
          </p:nvPr>
        </p:nvSpPr>
        <p:spPr>
          <a:xfrm>
            <a:off x="1371600" y="1644073"/>
            <a:ext cx="9601200" cy="5213927"/>
          </a:xfrm>
        </p:spPr>
        <p:txBody>
          <a:bodyPr>
            <a:normAutofit/>
          </a:bodyPr>
          <a:lstStyle/>
          <a:p>
            <a:pPr algn="just"/>
            <a:r>
              <a:rPr lang="el-GR" sz="2200" dirty="0"/>
              <a:t>Διαδικαστικές διατάξεις</a:t>
            </a:r>
          </a:p>
          <a:p>
            <a:pPr marL="0" indent="0" algn="just">
              <a:buNone/>
            </a:pPr>
            <a:r>
              <a:rPr lang="el-GR" sz="2200" dirty="0"/>
              <a:t>Θεσπίζουν τις διαδικασίες που είναι απαραίτητες για την εφαρμογή του νόμου. Κάθε νόμος πρέπει να ορίζει τις διαδικασίες και ενέργειες που απαιτούνται για την υλοποίηση των ρυθμίσεών του, καθώς και τις σχετικές προθεσμίες. Η θέσπιση νέων διαδικαστικών κανόνων γίνεται μόνο αν δεν επαρκούν οι υφιστάμενες διαδικασίες. (Κοινό πιο εξειδικευμένο με τις διαδικασίες).</a:t>
            </a:r>
          </a:p>
          <a:p>
            <a:pPr algn="just"/>
            <a:r>
              <a:rPr lang="el-GR" sz="2200" dirty="0"/>
              <a:t>Ποινικές και δικονομικές διατάξεις- διοικητικές κυρώσεις (Αυτοτελές άρθρο στη ρύθμιση, με ειδικό τίτλο). (Κοινό συγκεκριμένο</a:t>
            </a:r>
            <a:r>
              <a:rPr lang="en-US" sz="2200" dirty="0"/>
              <a:t>:</a:t>
            </a:r>
            <a:r>
              <a:rPr lang="el-GR" sz="2200" dirty="0"/>
              <a:t> Δικηγόροι, Δικαστές).</a:t>
            </a:r>
          </a:p>
          <a:p>
            <a:pPr algn="just"/>
            <a:r>
              <a:rPr lang="el-GR" sz="2200" dirty="0"/>
              <a:t>Εξουσιοδοτικές διατάξεις</a:t>
            </a:r>
          </a:p>
          <a:p>
            <a:pPr marL="0" indent="0" algn="just">
              <a:buNone/>
            </a:pPr>
            <a:r>
              <a:rPr lang="el-GR" sz="2200" dirty="0"/>
              <a:t>Τίθενται σε αυτοτελές άρθρο πριν από τις τελικές (τροποποιούμενες, μεταβατικές, καταργούμενες, έναρξη ισχύος), με αντίστοιχο τίτλο (όπως «Εξουσιοδοτήσεις»).</a:t>
            </a:r>
          </a:p>
          <a:p>
            <a:pPr marL="0" indent="0" algn="just">
              <a:buNone/>
            </a:pPr>
            <a:r>
              <a:rPr lang="el-GR" sz="2200" dirty="0"/>
              <a:t>Τηρούνται οι συνταγματικοί όροι εξουσιοδότησης</a:t>
            </a:r>
          </a:p>
          <a:p>
            <a:pPr marL="0" indent="0" algn="just">
              <a:buNone/>
            </a:pPr>
            <a:r>
              <a:rPr lang="el-GR" sz="2200" dirty="0"/>
              <a:t>Χρήση εξουσιοδότησης μόνο αν δεν καλύπτουν οι ήδη υπάρχουσες.</a:t>
            </a:r>
          </a:p>
        </p:txBody>
      </p:sp>
    </p:spTree>
    <p:extLst>
      <p:ext uri="{BB962C8B-B14F-4D97-AF65-F5344CB8AC3E}">
        <p14:creationId xmlns:p14="http://schemas.microsoft.com/office/powerpoint/2010/main" val="29860800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76F6870-7A99-44B3-8B07-6FDCCCFC8C90}"/>
              </a:ext>
            </a:extLst>
          </p:cNvPr>
          <p:cNvSpPr>
            <a:spLocks noGrp="1"/>
          </p:cNvSpPr>
          <p:nvPr>
            <p:ph type="title"/>
          </p:nvPr>
        </p:nvSpPr>
        <p:spPr>
          <a:xfrm>
            <a:off x="1371600" y="685800"/>
            <a:ext cx="9601200" cy="995218"/>
          </a:xfrm>
        </p:spPr>
        <p:txBody>
          <a:bodyPr>
            <a:normAutofit/>
          </a:bodyPr>
          <a:lstStyle/>
          <a:p>
            <a:pPr algn="ctr"/>
            <a:r>
              <a:rPr lang="el-GR" sz="3600" dirty="0"/>
              <a:t>Διάρθρωση Νομοσχεδίου και Αποτελεσματικότητα</a:t>
            </a:r>
          </a:p>
        </p:txBody>
      </p:sp>
      <p:sp>
        <p:nvSpPr>
          <p:cNvPr id="3" name="Θέση περιεχομένου 2">
            <a:extLst>
              <a:ext uri="{FF2B5EF4-FFF2-40B4-BE49-F238E27FC236}">
                <a16:creationId xmlns="" xmlns:a16="http://schemas.microsoft.com/office/drawing/2014/main" id="{CA08E692-A9C3-47C1-8912-1E938EEBFE87}"/>
              </a:ext>
            </a:extLst>
          </p:cNvPr>
          <p:cNvSpPr>
            <a:spLocks noGrp="1"/>
          </p:cNvSpPr>
          <p:nvPr>
            <p:ph idx="1"/>
          </p:nvPr>
        </p:nvSpPr>
        <p:spPr/>
        <p:txBody>
          <a:bodyPr/>
          <a:lstStyle/>
          <a:p>
            <a:pPr algn="just"/>
            <a:r>
              <a:rPr lang="el-GR" sz="2400" dirty="0"/>
              <a:t>Μεταβατικές διατάξεις </a:t>
            </a:r>
          </a:p>
          <a:p>
            <a:pPr marL="0" indent="0" algn="just">
              <a:buNone/>
            </a:pPr>
            <a:r>
              <a:rPr lang="el-GR" sz="2400" dirty="0"/>
              <a:t>Είναι οι διατάξεις που ρυθμίζουν θέματα που προκύπτουν από τη μεταβολή της νομοθεσίας και τίθενται σε αυτοτελές άρθρο. Οι μεταβατικές διατάξεις δεν επιτρέπεται να τίθενται στο ίδιο άρθρο με τις διατάξεις του νομοσχεδίου που έχουν πάγιο χαρακτήρα. Προσοχή να μην πρόκειται για ουσιαστικές διατάξεις της δεδομένης νομοθεσίας κι όχι της προηγούμενης (μπέρδεμα με το πεδίο εφαρμογής).</a:t>
            </a:r>
          </a:p>
          <a:p>
            <a:pPr marL="0" indent="0">
              <a:buNone/>
            </a:pPr>
            <a:endParaRPr lang="el-GR" dirty="0"/>
          </a:p>
        </p:txBody>
      </p:sp>
    </p:spTree>
    <p:extLst>
      <p:ext uri="{BB962C8B-B14F-4D97-AF65-F5344CB8AC3E}">
        <p14:creationId xmlns:p14="http://schemas.microsoft.com/office/powerpoint/2010/main" val="105206401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7462729-6923-4CAF-9089-C017494A5807}"/>
              </a:ext>
            </a:extLst>
          </p:cNvPr>
          <p:cNvSpPr>
            <a:spLocks noGrp="1"/>
          </p:cNvSpPr>
          <p:nvPr>
            <p:ph type="title"/>
          </p:nvPr>
        </p:nvSpPr>
        <p:spPr>
          <a:xfrm>
            <a:off x="1371600" y="685800"/>
            <a:ext cx="9601200" cy="828964"/>
          </a:xfrm>
        </p:spPr>
        <p:txBody>
          <a:bodyPr>
            <a:normAutofit/>
          </a:bodyPr>
          <a:lstStyle/>
          <a:p>
            <a:pPr algn="ctr"/>
            <a:r>
              <a:rPr lang="el-GR" sz="3600" dirty="0"/>
              <a:t>Διάρθρωση Νομοσχεδίου και Αποτελεσματικότητα</a:t>
            </a:r>
          </a:p>
        </p:txBody>
      </p:sp>
      <p:sp>
        <p:nvSpPr>
          <p:cNvPr id="3" name="Θέση περιεχομένου 2">
            <a:extLst>
              <a:ext uri="{FF2B5EF4-FFF2-40B4-BE49-F238E27FC236}">
                <a16:creationId xmlns="" xmlns:a16="http://schemas.microsoft.com/office/drawing/2014/main" id="{C45662D2-D3BF-4849-8846-C7A0BA142CE6}"/>
              </a:ext>
            </a:extLst>
          </p:cNvPr>
          <p:cNvSpPr>
            <a:spLocks noGrp="1"/>
          </p:cNvSpPr>
          <p:nvPr>
            <p:ph idx="1"/>
          </p:nvPr>
        </p:nvSpPr>
        <p:spPr>
          <a:xfrm>
            <a:off x="1371600" y="1616364"/>
            <a:ext cx="9601200" cy="5017518"/>
          </a:xfrm>
        </p:spPr>
        <p:txBody>
          <a:bodyPr>
            <a:normAutofit lnSpcReduction="10000"/>
          </a:bodyPr>
          <a:lstStyle/>
          <a:p>
            <a:pPr algn="just"/>
            <a:r>
              <a:rPr lang="el-GR" sz="2200" dirty="0"/>
              <a:t>Τροποποιούμενες διατάξεις</a:t>
            </a:r>
          </a:p>
          <a:p>
            <a:pPr marL="0" indent="0" algn="just">
              <a:buNone/>
            </a:pPr>
            <a:r>
              <a:rPr lang="el-GR" sz="2200" dirty="0"/>
              <a:t>Διατάξεις που αντικαθίστανται, τροποποιούνται, προστίθενται ή παρεμβάλλονται ως  άρθρα, παράγραφοι, λέξεις. Στην περίπτωση αυτή αναφέρεται ολόκληρο το άρθρο ή Κεφάλαιο, όπως διαμορφώνεται τελικά. Επίσης, δεν επιτρέπονται οι παρεκκλίσεις από πάγιες ή πρόσφατες διατάξεις χωρίς </a:t>
            </a:r>
            <a:r>
              <a:rPr lang="el-GR" sz="2200" dirty="0" err="1"/>
              <a:t>αποχρώντα</a:t>
            </a:r>
            <a:r>
              <a:rPr lang="el-GR" sz="2200" dirty="0"/>
              <a:t> λόγο.</a:t>
            </a:r>
          </a:p>
          <a:p>
            <a:pPr marL="0" indent="0" algn="just">
              <a:buNone/>
            </a:pPr>
            <a:r>
              <a:rPr lang="el-GR" sz="2200" dirty="0"/>
              <a:t>Και οι τροποποιούμενες διατάξεις μπαίνουν σε αυτοτελές άρθρο.</a:t>
            </a:r>
          </a:p>
          <a:p>
            <a:pPr algn="just"/>
            <a:r>
              <a:rPr lang="el-GR" sz="2200" dirty="0"/>
              <a:t>Καταργούμενες διατάξεις </a:t>
            </a:r>
          </a:p>
          <a:p>
            <a:pPr marL="0" indent="0" algn="just">
              <a:buNone/>
            </a:pPr>
            <a:r>
              <a:rPr lang="el-GR" sz="2200" dirty="0"/>
              <a:t>Σε αυτοτελές άρθρο στο τέλος. Πρέπει να αναφέρεται σαφώς ποιες διατάξεις καταργούνται.</a:t>
            </a:r>
          </a:p>
          <a:p>
            <a:pPr marL="0" indent="0" algn="just">
              <a:buNone/>
            </a:pPr>
            <a:r>
              <a:rPr lang="el-GR" sz="2200" dirty="0"/>
              <a:t>Όταν καταργούνται διατάξεις που έχουν τροποποιηθεί ή αντικατασταθεί, καταβάλλεται κάθε προσπάθεια, προκειμένου να μνημονεύονται και οι διατάξεις που τις τροποποίησαν. Η αναφορά «όπως ισχύει» πρέπει να αποφεύγεται. Σε περίπτωση που διατηρούνται σε ισχύ συγκεκριμένες διατάξεις καταργούμενου νόμου, αυτές αναφέρονται ρητά.</a:t>
            </a:r>
          </a:p>
          <a:p>
            <a:pPr marL="0" indent="0">
              <a:buNone/>
            </a:pPr>
            <a:endParaRPr lang="el-GR" dirty="0"/>
          </a:p>
        </p:txBody>
      </p:sp>
    </p:spTree>
    <p:extLst>
      <p:ext uri="{BB962C8B-B14F-4D97-AF65-F5344CB8AC3E}">
        <p14:creationId xmlns:p14="http://schemas.microsoft.com/office/powerpoint/2010/main" val="18614673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DAFB766-E762-4B9B-B154-25C4D2AD5448}"/>
              </a:ext>
            </a:extLst>
          </p:cNvPr>
          <p:cNvSpPr>
            <a:spLocks noGrp="1"/>
          </p:cNvSpPr>
          <p:nvPr>
            <p:ph type="title"/>
          </p:nvPr>
        </p:nvSpPr>
        <p:spPr>
          <a:xfrm>
            <a:off x="1371600" y="685800"/>
            <a:ext cx="9601200" cy="1041400"/>
          </a:xfrm>
        </p:spPr>
        <p:txBody>
          <a:bodyPr>
            <a:normAutofit/>
          </a:bodyPr>
          <a:lstStyle/>
          <a:p>
            <a:pPr algn="ctr"/>
            <a:r>
              <a:rPr lang="el-GR" sz="3600" dirty="0"/>
              <a:t>Διάρθρωση Νομοσχεδίου και Αποτελεσματικότητα</a:t>
            </a:r>
          </a:p>
        </p:txBody>
      </p:sp>
      <p:sp>
        <p:nvSpPr>
          <p:cNvPr id="3" name="Θέση περιεχομένου 2">
            <a:extLst>
              <a:ext uri="{FF2B5EF4-FFF2-40B4-BE49-F238E27FC236}">
                <a16:creationId xmlns="" xmlns:a16="http://schemas.microsoft.com/office/drawing/2014/main" id="{21D81838-97B1-401D-953A-8B7AECDB44B6}"/>
              </a:ext>
            </a:extLst>
          </p:cNvPr>
          <p:cNvSpPr>
            <a:spLocks noGrp="1"/>
          </p:cNvSpPr>
          <p:nvPr>
            <p:ph idx="1"/>
          </p:nvPr>
        </p:nvSpPr>
        <p:spPr>
          <a:xfrm>
            <a:off x="1371600" y="1625601"/>
            <a:ext cx="9601200" cy="4631764"/>
          </a:xfrm>
        </p:spPr>
        <p:txBody>
          <a:bodyPr>
            <a:noAutofit/>
          </a:bodyPr>
          <a:lstStyle/>
          <a:p>
            <a:pPr marL="0" indent="0" algn="just">
              <a:buNone/>
            </a:pPr>
            <a:r>
              <a:rPr lang="el-GR" sz="2200" dirty="0"/>
              <a:t>Η κατάργηση εξουσιοδοτικής διάταξης δεν καταργεί απαραιτήτως κανονιστικές πράξεις που εκδόθηκαν βάσει αυτής.</a:t>
            </a:r>
          </a:p>
          <a:p>
            <a:pPr marL="0" indent="0" algn="just">
              <a:buNone/>
            </a:pPr>
            <a:r>
              <a:rPr lang="el-GR" sz="2200" dirty="0"/>
              <a:t>Όταν καταργούνται νομικά πρόσωπα δημοσίου δικαίου (</a:t>
            </a:r>
            <a:r>
              <a:rPr lang="el-GR" sz="2200" dirty="0" err="1"/>
              <a:t>νπδδ</a:t>
            </a:r>
            <a:r>
              <a:rPr lang="el-GR" sz="2200" dirty="0"/>
              <a:t>) ή υπηρεσίες, πρέπει να καταργούνται ρητά οι διατάξεις τυπικών νόμων ή κανονιστικών πράξεων, οι οποίες προβλέπουν τη σύσταση, τις αρμοδιότητες, τα όργανα και τη λειτουργία τους. Αν οι αρμοδιότητες των καταργούμενων </a:t>
            </a:r>
            <a:r>
              <a:rPr lang="el-GR" sz="2200" dirty="0" err="1"/>
              <a:t>νπδδ</a:t>
            </a:r>
            <a:r>
              <a:rPr lang="el-GR" sz="2200" dirty="0"/>
              <a:t> ανατίθενται σε άλλη υπηρεσία ή άλλο </a:t>
            </a:r>
            <a:r>
              <a:rPr lang="el-GR" sz="2200" dirty="0" err="1"/>
              <a:t>νπδδ</a:t>
            </a:r>
            <a:r>
              <a:rPr lang="el-GR" sz="2200" dirty="0"/>
              <a:t>, πρέπει να προσδιορίζονται ειδικώς οι υπηρεσίες ή τα </a:t>
            </a:r>
            <a:r>
              <a:rPr lang="el-GR" sz="2200" dirty="0" err="1"/>
              <a:t>νπδδ</a:t>
            </a:r>
            <a:r>
              <a:rPr lang="el-GR" sz="2200" dirty="0"/>
              <a:t> που ασκούν πλέον τις αρμοδιότητες αυτές. Δεν αναριθμούνται οι διατάξεις που παραμένουν σε ισχύ, όταν καταργούνται άρθρα ή αριθμημένες παράγραφοι ή και περιπτώσεις ορισμένου νομοθετήματος. Όταν προστίθεται περίπτωση ή παράγραφος στο άρθρο ενός νόμου, τίθεται </a:t>
            </a:r>
            <a:r>
              <a:rPr lang="el-GR" sz="2200" dirty="0" err="1"/>
              <a:t>ενάριθμη</a:t>
            </a:r>
            <a:r>
              <a:rPr lang="el-GR" sz="2200" dirty="0"/>
              <a:t> η περίπτωση ή η παράγραφος, χωρίς τη λέξη «νέα» (π.χ. «στην παρ. 1 του άρθρου 1 του ν. 4622/2019 προστίθεται παράγραφος 6 ως εξής:» και όχι «στην παρ. 1 του άρθρου 1 του ν. 4622/2019 προστίθεται νέα παράγραφος 6 ως εξής:»</a:t>
            </a:r>
          </a:p>
        </p:txBody>
      </p:sp>
    </p:spTree>
    <p:extLst>
      <p:ext uri="{BB962C8B-B14F-4D97-AF65-F5344CB8AC3E}">
        <p14:creationId xmlns:p14="http://schemas.microsoft.com/office/powerpoint/2010/main" val="5712631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3247BF0-BD33-457A-90FC-48EA8D869081}"/>
              </a:ext>
            </a:extLst>
          </p:cNvPr>
          <p:cNvSpPr>
            <a:spLocks noGrp="1"/>
          </p:cNvSpPr>
          <p:nvPr>
            <p:ph type="title"/>
          </p:nvPr>
        </p:nvSpPr>
        <p:spPr>
          <a:xfrm>
            <a:off x="1371600" y="685800"/>
            <a:ext cx="9601200" cy="828964"/>
          </a:xfrm>
        </p:spPr>
        <p:txBody>
          <a:bodyPr>
            <a:normAutofit/>
          </a:bodyPr>
          <a:lstStyle/>
          <a:p>
            <a:pPr algn="ctr"/>
            <a:r>
              <a:rPr lang="el-GR" sz="3600" dirty="0"/>
              <a:t>Διάρθρωση Νομοσχεδίου και Αποτελεσματικότητα</a:t>
            </a:r>
          </a:p>
        </p:txBody>
      </p:sp>
      <p:sp>
        <p:nvSpPr>
          <p:cNvPr id="3" name="Θέση περιεχομένου 2">
            <a:extLst>
              <a:ext uri="{FF2B5EF4-FFF2-40B4-BE49-F238E27FC236}">
                <a16:creationId xmlns="" xmlns:a16="http://schemas.microsoft.com/office/drawing/2014/main" id="{612D8ABD-B08C-4A33-B485-4E4D29460259}"/>
              </a:ext>
            </a:extLst>
          </p:cNvPr>
          <p:cNvSpPr>
            <a:spLocks noGrp="1"/>
          </p:cNvSpPr>
          <p:nvPr>
            <p:ph idx="1"/>
          </p:nvPr>
        </p:nvSpPr>
        <p:spPr>
          <a:xfrm>
            <a:off x="1371600" y="1514765"/>
            <a:ext cx="9601200" cy="5523344"/>
          </a:xfrm>
        </p:spPr>
        <p:txBody>
          <a:bodyPr>
            <a:normAutofit/>
          </a:bodyPr>
          <a:lstStyle/>
          <a:p>
            <a:pPr algn="just"/>
            <a:r>
              <a:rPr lang="el-GR" sz="2400" dirty="0"/>
              <a:t>Ρήτρες παρακολούθησης, αξιολόγησης αποτελεσμάτων της νομοθεσίας και αυτοδίκαιης κατάργησης.</a:t>
            </a:r>
          </a:p>
          <a:p>
            <a:pPr marL="0" indent="0" algn="just">
              <a:buNone/>
            </a:pPr>
            <a:r>
              <a:rPr lang="el-GR" sz="2400" dirty="0"/>
              <a:t>Μπορούν να τεθούν, πριν το άρθρο για την έναρξη ισχύος του νόμου.</a:t>
            </a:r>
          </a:p>
          <a:p>
            <a:pPr marL="0" indent="0" algn="just">
              <a:buNone/>
            </a:pPr>
            <a:r>
              <a:rPr lang="el-GR" sz="2400" dirty="0"/>
              <a:t>Πρόκειται για την  αποσαφήνιση του χρονικού σημείου, της διαδικασίας και του τρόπου με τον οποίο θα γίνει η παρακολούθηση των αποτελεσμάτων της νομοθεσίας και η αξιολόγησή τους. Συνιστάται η χρήση τους στα σχέδια νόμου, ώστε να διασφαλίζεται συνεπής και συστηματική παρακολούθηση και αξιολόγηση της εφαρμογής του νόμου.</a:t>
            </a:r>
          </a:p>
          <a:p>
            <a:pPr marL="0" indent="0" algn="just">
              <a:buNone/>
            </a:pPr>
            <a:r>
              <a:rPr lang="el-GR" sz="2400" dirty="0"/>
              <a:t>Α.) ρήτρες παρακολούθησης αποτελεσμάτων της νομοθεσίας.</a:t>
            </a:r>
          </a:p>
          <a:p>
            <a:pPr marL="0" indent="0" algn="just">
              <a:buNone/>
            </a:pPr>
            <a:r>
              <a:rPr lang="el-GR" sz="2400" dirty="0"/>
              <a:t>Επιβάλλουν υποχρεώσεις συλλογής στοιχείων, παρακολούθησης της εφαρμογής της νομοθεσίας και προετοιμασίας αναφορών και εκθέσεων σε συγκεκριμένο χρονικό σημείο μετά από τη θέση σε ισχύ του νόμου. </a:t>
            </a:r>
          </a:p>
          <a:p>
            <a:pPr marL="0" indent="0">
              <a:buNone/>
            </a:pPr>
            <a:endParaRPr lang="el-GR" sz="1800" dirty="0"/>
          </a:p>
        </p:txBody>
      </p:sp>
    </p:spTree>
    <p:extLst>
      <p:ext uri="{BB962C8B-B14F-4D97-AF65-F5344CB8AC3E}">
        <p14:creationId xmlns:p14="http://schemas.microsoft.com/office/powerpoint/2010/main" val="152950705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Διάρθρωση Νομοσχεδίου και Αποτελεσματικότητα</a:t>
            </a:r>
          </a:p>
        </p:txBody>
      </p:sp>
      <p:sp>
        <p:nvSpPr>
          <p:cNvPr id="3" name="Content Placeholder 2"/>
          <p:cNvSpPr>
            <a:spLocks noGrp="1"/>
          </p:cNvSpPr>
          <p:nvPr>
            <p:ph idx="1"/>
          </p:nvPr>
        </p:nvSpPr>
        <p:spPr>
          <a:xfrm>
            <a:off x="1299411" y="1515979"/>
            <a:ext cx="9601200" cy="5446296"/>
          </a:xfrm>
        </p:spPr>
        <p:txBody>
          <a:bodyPr>
            <a:noAutofit/>
          </a:bodyPr>
          <a:lstStyle/>
          <a:p>
            <a:pPr marL="0" indent="0" algn="just">
              <a:buNone/>
            </a:pPr>
            <a:r>
              <a:rPr lang="el-GR" sz="1900" b="1" dirty="0"/>
              <a:t>Άρθρο </a:t>
            </a:r>
            <a:r>
              <a:rPr lang="el-GR" sz="1900" b="1" dirty="0" smtClean="0"/>
              <a:t>73</a:t>
            </a:r>
            <a:r>
              <a:rPr lang="en-US" sz="1900" b="1" dirty="0" smtClean="0"/>
              <a:t> </a:t>
            </a:r>
            <a:r>
              <a:rPr lang="el-GR" sz="1900" b="1" dirty="0" smtClean="0"/>
              <a:t>ν.4478/17 (Α΄91)</a:t>
            </a:r>
            <a:endParaRPr lang="el-GR" sz="1900" dirty="0"/>
          </a:p>
          <a:p>
            <a:pPr marL="0" indent="0" algn="just">
              <a:buNone/>
            </a:pPr>
            <a:r>
              <a:rPr lang="en-US" sz="1900" dirty="0" smtClean="0"/>
              <a:t>“</a:t>
            </a:r>
            <a:r>
              <a:rPr lang="el-GR" sz="1900" dirty="0" smtClean="0"/>
              <a:t>Το </a:t>
            </a:r>
            <a:r>
              <a:rPr lang="el-GR" sz="1900" dirty="0"/>
              <a:t>Τμήμα Διαφάνειας και Ανθρωπίνων Δικαιωμάτων του Υπουργείου Δικαιοσύνης, Διαφάνειας και Ανθρωπίνων Δικαιωμάτων ορίζεται ως αρμόδια υπηρεσία συλλογής στοιχείων (εκθέσεων) για την παρακολούθηση της εφαρμογής των διατάξεων του παρόντος που αφορούν στα δικαιώματα, την υποστήριξη και την προστασία των θυμάτων της εγκληματικότητας. Ιδίως μεριμνά για την ομαλή συνεργασία των υπηρεσιών υποστήριξης και φροντίδας θυμάτων, την κατάρτιση ενημερωτικού υλικού για τα δικαιώματα των θυμάτων, την εισήγηση πρωτοβουλιών προς τις αρμόδιες υπηρεσίες για την εκπαίδευση και κατάρτιση των εμπλεκομένων επαγγελματιών του άρθρου 70 του παρόντος, καθώς και την ανάληψη δράσεων με συναρμόδιες υπηρεσίες στο πλαίσιο του άρθρου 71 του παρόντος</a:t>
            </a:r>
            <a:r>
              <a:rPr lang="el-GR" sz="1900" dirty="0" smtClean="0"/>
              <a:t>.</a:t>
            </a:r>
            <a:r>
              <a:rPr lang="en-US" sz="1900" dirty="0" smtClean="0"/>
              <a:t>”.</a:t>
            </a:r>
            <a:endParaRPr lang="el-GR" sz="1900" dirty="0"/>
          </a:p>
          <a:p>
            <a:pPr marL="0" indent="0" algn="just">
              <a:buNone/>
            </a:pPr>
            <a:r>
              <a:rPr lang="el-GR" sz="1900" dirty="0" smtClean="0"/>
              <a:t>Β</a:t>
            </a:r>
            <a:r>
              <a:rPr lang="el-GR" sz="1900" dirty="0"/>
              <a:t>) ρήτρες αξιολόγησης αποτελεσμάτων της νομοθεσίας</a:t>
            </a:r>
          </a:p>
          <a:p>
            <a:pPr marL="0" indent="0" algn="just">
              <a:buNone/>
            </a:pPr>
            <a:r>
              <a:rPr lang="el-GR" sz="1900" dirty="0"/>
              <a:t>απαιτούν την αναθεώρηση ή και αξιολόγηση της νομοθεσίας σε συγκεκριμένο χρονικό σημείο. </a:t>
            </a:r>
          </a:p>
          <a:p>
            <a:pPr marL="0" indent="0" algn="just">
              <a:buNone/>
            </a:pPr>
            <a:r>
              <a:rPr lang="el-GR" sz="1900" dirty="0"/>
              <a:t>Γ) ρήτρες αυτοδίκαιης κατάργησης</a:t>
            </a:r>
          </a:p>
          <a:p>
            <a:pPr marL="0" indent="0" algn="just">
              <a:buNone/>
            </a:pPr>
            <a:r>
              <a:rPr lang="el-GR" sz="1900" dirty="0"/>
              <a:t>Τερματίζουν την ισχύ του νόμου σε συγκεκριμένη μελλοντική ημερομηνία. Μπορούν να τεθούν σε κάθε σχέδιο νόμου, κανονιστικό διάταγμα ή υπουργική απόφαση βαρύνουσας σημασίας. </a:t>
            </a:r>
          </a:p>
          <a:p>
            <a:pPr algn="just"/>
            <a:endParaRPr lang="el-GR" dirty="0"/>
          </a:p>
        </p:txBody>
      </p:sp>
    </p:spTree>
    <p:extLst>
      <p:ext uri="{BB962C8B-B14F-4D97-AF65-F5344CB8AC3E}">
        <p14:creationId xmlns:p14="http://schemas.microsoft.com/office/powerpoint/2010/main" val="103760180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F861682-37FE-41E9-8599-94B4FCA1E9B6}"/>
              </a:ext>
            </a:extLst>
          </p:cNvPr>
          <p:cNvSpPr>
            <a:spLocks noGrp="1"/>
          </p:cNvSpPr>
          <p:nvPr>
            <p:ph type="title"/>
          </p:nvPr>
        </p:nvSpPr>
        <p:spPr/>
        <p:txBody>
          <a:bodyPr>
            <a:normAutofit/>
          </a:bodyPr>
          <a:lstStyle/>
          <a:p>
            <a:pPr algn="ctr"/>
            <a:r>
              <a:rPr lang="el-GR" sz="3600" dirty="0"/>
              <a:t>Διάρθρωση Νομοσχεδίου και Αποτελεσματικότητα</a:t>
            </a:r>
          </a:p>
        </p:txBody>
      </p:sp>
      <p:sp>
        <p:nvSpPr>
          <p:cNvPr id="3" name="Θέση περιεχομένου 2">
            <a:extLst>
              <a:ext uri="{FF2B5EF4-FFF2-40B4-BE49-F238E27FC236}">
                <a16:creationId xmlns="" xmlns:a16="http://schemas.microsoft.com/office/drawing/2014/main" id="{AFFAB2EC-BF42-4E23-9FB9-79E164EB303F}"/>
              </a:ext>
            </a:extLst>
          </p:cNvPr>
          <p:cNvSpPr>
            <a:spLocks noGrp="1"/>
          </p:cNvSpPr>
          <p:nvPr>
            <p:ph idx="1"/>
          </p:nvPr>
        </p:nvSpPr>
        <p:spPr>
          <a:xfrm>
            <a:off x="1233055" y="1560945"/>
            <a:ext cx="9601200" cy="5213928"/>
          </a:xfrm>
        </p:spPr>
        <p:txBody>
          <a:bodyPr>
            <a:noAutofit/>
          </a:bodyPr>
          <a:lstStyle/>
          <a:p>
            <a:pPr marL="0" indent="0" algn="just">
              <a:buNone/>
            </a:pPr>
            <a:r>
              <a:rPr lang="el-GR" sz="2400" b="1" dirty="0"/>
              <a:t>Άρθρο 56 (Αξιολόγηση αποτελεσμάτων εφαρμογής ρυθμίσεων)</a:t>
            </a:r>
            <a:endParaRPr lang="el-GR" sz="2400" dirty="0"/>
          </a:p>
          <a:p>
            <a:pPr marL="0" indent="0" algn="just">
              <a:buNone/>
            </a:pPr>
            <a:r>
              <a:rPr lang="el-GR" sz="2400" u="sng" dirty="0"/>
              <a:t>Μετά την πάροδο τριών (3) ετών </a:t>
            </a:r>
            <a:r>
              <a:rPr lang="el-GR" sz="2400" dirty="0"/>
              <a:t>και πάντως πριν από την παρέλευση πενταετίας από τη θέση του νόμου σε ισχύ, αξιολογείται η ρύθμιση με βάση τα δεδομένα που ανακύπτουν από την </a:t>
            </a:r>
            <a:r>
              <a:rPr lang="el-GR" sz="2400" u="sng" dirty="0"/>
              <a:t>εφαρμογή</a:t>
            </a:r>
            <a:r>
              <a:rPr lang="el-GR" sz="2400" dirty="0"/>
              <a:t> της. Κατά την αξιολόγηση αποτιμώνται το </a:t>
            </a:r>
            <a:r>
              <a:rPr lang="el-GR" sz="2400" u="sng" dirty="0"/>
              <a:t>κόστος</a:t>
            </a:r>
            <a:r>
              <a:rPr lang="el-GR" sz="2400" dirty="0"/>
              <a:t> που απαίτησε η εφαρμογή της ρύθμισης, </a:t>
            </a:r>
            <a:r>
              <a:rPr lang="el-GR" sz="2400" u="sng" dirty="0"/>
              <a:t>οι επιπτώσεις ή παρεπόμενες συνέπειες </a:t>
            </a:r>
            <a:r>
              <a:rPr lang="el-GR" sz="2400" dirty="0"/>
              <a:t>που προέκυψαν από αυτήν, </a:t>
            </a:r>
            <a:r>
              <a:rPr lang="el-GR" sz="2400" u="sng" dirty="0"/>
              <a:t>το όφελος και τα εν γένει θετικά αποτελέσματα </a:t>
            </a:r>
            <a:r>
              <a:rPr lang="el-GR" sz="2400" dirty="0"/>
              <a:t>που προήλθαν από την εφαρμογή της, καθώς και τα </a:t>
            </a:r>
            <a:r>
              <a:rPr lang="el-GR" sz="2400" u="sng" dirty="0"/>
              <a:t>πορίσματα της νομολογίας</a:t>
            </a:r>
            <a:r>
              <a:rPr lang="el-GR" sz="2400" dirty="0"/>
              <a:t>.</a:t>
            </a:r>
          </a:p>
          <a:p>
            <a:pPr marL="0" indent="0" algn="just">
              <a:buNone/>
            </a:pPr>
            <a:r>
              <a:rPr lang="el-GR" sz="2400" dirty="0"/>
              <a:t> Η διαδικασία αξιολόγησης </a:t>
            </a:r>
            <a:r>
              <a:rPr lang="el-GR" sz="2400" u="sng" dirty="0"/>
              <a:t>εκκινεί από την Προεδρία της Κυβέρνησης</a:t>
            </a:r>
            <a:r>
              <a:rPr lang="el-GR" sz="2400" dirty="0"/>
              <a:t>, η οποία για τον λόγο αυτόν στέλνει σχετικό έγγραφο στην Υπηρεσία Συντονισμού του οικείου Υπουργείου, που το διαβιβάζει στις </a:t>
            </a:r>
            <a:r>
              <a:rPr lang="el-GR" sz="2400" u="sng" dirty="0"/>
              <a:t>καθ' ύλην αρμόδιες υπηρεσίες </a:t>
            </a:r>
            <a:r>
              <a:rPr lang="el-GR" sz="2400" dirty="0"/>
              <a:t>προκειμένου οι τελευταίες να προβούν στην </a:t>
            </a:r>
            <a:r>
              <a:rPr lang="el-GR" sz="2400" u="sng" dirty="0"/>
              <a:t>αξιολόγηση</a:t>
            </a:r>
            <a:r>
              <a:rPr lang="el-GR" sz="2400" dirty="0"/>
              <a:t> της ρύθμισης και να διατυπώσουν </a:t>
            </a:r>
            <a:r>
              <a:rPr lang="el-GR" sz="2400" u="sng" dirty="0"/>
              <a:t>προτάσεις</a:t>
            </a:r>
            <a:r>
              <a:rPr lang="el-GR" sz="2400" dirty="0"/>
              <a:t> βελτίωσης, τροποποίησης ή αναθεώρησης των διατάξεων που κρίνονται </a:t>
            </a:r>
            <a:r>
              <a:rPr lang="el-GR" sz="2400" u="sng" dirty="0"/>
              <a:t>αναγκαίες</a:t>
            </a:r>
            <a:r>
              <a:rPr lang="el-GR" sz="2400" dirty="0"/>
              <a:t>.</a:t>
            </a:r>
          </a:p>
          <a:p>
            <a:pPr marL="0" indent="0">
              <a:buNone/>
            </a:pPr>
            <a:endParaRPr lang="el-GR" sz="2400" dirty="0"/>
          </a:p>
        </p:txBody>
      </p:sp>
    </p:spTree>
    <p:extLst>
      <p:ext uri="{BB962C8B-B14F-4D97-AF65-F5344CB8AC3E}">
        <p14:creationId xmlns:p14="http://schemas.microsoft.com/office/powerpoint/2010/main" val="6045682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050636"/>
          </a:xfrm>
        </p:spPr>
        <p:txBody>
          <a:bodyPr>
            <a:normAutofit/>
          </a:bodyPr>
          <a:lstStyle/>
          <a:p>
            <a:pPr algn="ctr"/>
            <a:r>
              <a:rPr lang="el-GR" sz="3600" dirty="0"/>
              <a:t>Διάρθρωση Νομοσχεδίου και Αποτελεσματικότητα</a:t>
            </a:r>
          </a:p>
        </p:txBody>
      </p:sp>
      <p:sp>
        <p:nvSpPr>
          <p:cNvPr id="3" name="Content Placeholder 2"/>
          <p:cNvSpPr>
            <a:spLocks noGrp="1"/>
          </p:cNvSpPr>
          <p:nvPr>
            <p:ph idx="1"/>
          </p:nvPr>
        </p:nvSpPr>
        <p:spPr>
          <a:xfrm>
            <a:off x="1371600" y="1570182"/>
            <a:ext cx="9601200" cy="4297218"/>
          </a:xfrm>
        </p:spPr>
        <p:txBody>
          <a:bodyPr>
            <a:normAutofit/>
          </a:bodyPr>
          <a:lstStyle/>
          <a:p>
            <a:pPr marL="0" indent="0" algn="just">
              <a:buNone/>
            </a:pPr>
            <a:r>
              <a:rPr lang="el-GR" sz="2400" dirty="0"/>
              <a:t>Η αξιολόγηση των αποτελεσμάτων εφαρμογής της ρύθμισης, η πρόταση νέας ρύθμισης με την ένταξη σε αυτήν των τροποποιούμενων διατάξεων και η </a:t>
            </a:r>
            <a:r>
              <a:rPr lang="el-GR" sz="2400" u="sng" dirty="0"/>
              <a:t>ανάλυση συνεπειών των νέων διατάξεων </a:t>
            </a:r>
            <a:r>
              <a:rPr lang="el-GR" sz="2400" dirty="0"/>
              <a:t>υποβάλλονται προς εκτίμηση και διατύπωση παρατηρήσεων στην Προεδρία της Κυβέρνησης. Στο Ενοποιημένο Σχέδιο Κυβερνητικής Πολιτικής κάθε έτους περιλαμβάνεται κατάλογος των ρυθμίσεων, οι οποίες αξιολογούνται κατά το επόμενο έτος, καθώς και χρονοδιάγραμμα της αξιολόγησής τους.</a:t>
            </a:r>
          </a:p>
          <a:p>
            <a:pPr marL="0" indent="0" algn="just">
              <a:buNone/>
            </a:pPr>
            <a:r>
              <a:rPr lang="el-GR" sz="2400" dirty="0"/>
              <a:t> </a:t>
            </a:r>
            <a:r>
              <a:rPr lang="el-GR" sz="2400" b="1" u="sng" dirty="0"/>
              <a:t>Κάθε σχέδιο νόμου, κανονιστικό διάταγμα ή υπουργική απόφαση βαρύνουσας σημασίας δύναται να ενσωματώνει ρήτρα αυτοδίκαιης κατάργησης μετά από ορισμένο χρόνο από τη θέση σε ισχύ των διατάξεων.</a:t>
            </a:r>
          </a:p>
          <a:p>
            <a:pPr marL="0" indent="0">
              <a:buNone/>
            </a:pPr>
            <a:endParaRPr lang="el-GR" sz="2400" dirty="0"/>
          </a:p>
        </p:txBody>
      </p:sp>
    </p:spTree>
    <p:extLst>
      <p:ext uri="{BB962C8B-B14F-4D97-AF65-F5344CB8AC3E}">
        <p14:creationId xmlns:p14="http://schemas.microsoft.com/office/powerpoint/2010/main" val="245317137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6722B0A1-D8B1-4472-BFA9-352F7FFDC4FE}"/>
              </a:ext>
            </a:extLst>
          </p:cNvPr>
          <p:cNvSpPr>
            <a:spLocks noGrp="1"/>
          </p:cNvSpPr>
          <p:nvPr>
            <p:ph type="title"/>
          </p:nvPr>
        </p:nvSpPr>
        <p:spPr/>
        <p:txBody>
          <a:bodyPr/>
          <a:lstStyle/>
          <a:p>
            <a:pPr algn="ctr"/>
            <a:r>
              <a:rPr lang="el-GR" dirty="0"/>
              <a:t>Διάρθρωση Νομοσχεδίου και Αποτελεσματικότητα</a:t>
            </a:r>
          </a:p>
        </p:txBody>
      </p:sp>
      <p:sp>
        <p:nvSpPr>
          <p:cNvPr id="3" name="Θέση περιεχομένου 2">
            <a:extLst>
              <a:ext uri="{FF2B5EF4-FFF2-40B4-BE49-F238E27FC236}">
                <a16:creationId xmlns="" xmlns:a16="http://schemas.microsoft.com/office/drawing/2014/main" id="{7F05F05E-73F2-4C0A-A32E-895BA2D73B61}"/>
              </a:ext>
            </a:extLst>
          </p:cNvPr>
          <p:cNvSpPr>
            <a:spLocks noGrp="1"/>
          </p:cNvSpPr>
          <p:nvPr>
            <p:ph idx="1"/>
          </p:nvPr>
        </p:nvSpPr>
        <p:spPr/>
        <p:txBody>
          <a:bodyPr>
            <a:normAutofit/>
          </a:bodyPr>
          <a:lstStyle/>
          <a:p>
            <a:pPr algn="just"/>
            <a:r>
              <a:rPr lang="el-GR" sz="2400" dirty="0"/>
              <a:t>Έναρξη ισχύος του νόμου</a:t>
            </a:r>
          </a:p>
          <a:p>
            <a:pPr marL="0" indent="0" algn="just">
              <a:buNone/>
            </a:pPr>
            <a:r>
              <a:rPr lang="el-GR" sz="2400" dirty="0"/>
              <a:t>σε ιδιαίτερο άρθρο, υπό τον τίτλο «Έναρξη ισχύος». Αν για ορισμένες διατάξεις ορίζεται διαφορετικός χρόνος έναρξης της ισχύος τους, αυτό προβλέπεται ρητά σε αυτοτελή και αριθμημένη παράγραφο με μνεία της σχετικής διάταξης και του χρόνου έναρξης της ισχύος της. </a:t>
            </a:r>
          </a:p>
          <a:p>
            <a:pPr marL="0" indent="0" algn="just">
              <a:buNone/>
            </a:pPr>
            <a:r>
              <a:rPr lang="el-GR" sz="2400" dirty="0"/>
              <a:t>Η διατύπωση «… εκτός αν ορίζεται διαφορετικά στις επιμέρους διατάξεις» είναι σκόπιμο να αποφεύγεται. </a:t>
            </a:r>
          </a:p>
        </p:txBody>
      </p:sp>
    </p:spTree>
    <p:extLst>
      <p:ext uri="{BB962C8B-B14F-4D97-AF65-F5344CB8AC3E}">
        <p14:creationId xmlns:p14="http://schemas.microsoft.com/office/powerpoint/2010/main" val="259376183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52BC4F3-3676-4CEF-8499-9C5121C92B9C}"/>
              </a:ext>
            </a:extLst>
          </p:cNvPr>
          <p:cNvSpPr>
            <a:spLocks noGrp="1"/>
          </p:cNvSpPr>
          <p:nvPr>
            <p:ph type="title"/>
          </p:nvPr>
        </p:nvSpPr>
        <p:spPr/>
        <p:txBody>
          <a:bodyPr>
            <a:normAutofit/>
          </a:bodyPr>
          <a:lstStyle/>
          <a:p>
            <a:pPr algn="ctr"/>
            <a:r>
              <a:rPr lang="el-GR" sz="4000" dirty="0"/>
              <a:t>Δομή Νομοσχεδίου</a:t>
            </a:r>
          </a:p>
        </p:txBody>
      </p:sp>
      <p:sp>
        <p:nvSpPr>
          <p:cNvPr id="3" name="Θέση περιεχομένου 2">
            <a:extLst>
              <a:ext uri="{FF2B5EF4-FFF2-40B4-BE49-F238E27FC236}">
                <a16:creationId xmlns="" xmlns:a16="http://schemas.microsoft.com/office/drawing/2014/main" id="{201EA3D5-0C22-42DE-87EA-70CFB5101CDA}"/>
              </a:ext>
            </a:extLst>
          </p:cNvPr>
          <p:cNvSpPr>
            <a:spLocks noGrp="1"/>
          </p:cNvSpPr>
          <p:nvPr>
            <p:ph idx="1"/>
          </p:nvPr>
        </p:nvSpPr>
        <p:spPr>
          <a:xfrm>
            <a:off x="1371600" y="1293092"/>
            <a:ext cx="9601200" cy="5541818"/>
          </a:xfrm>
        </p:spPr>
        <p:txBody>
          <a:bodyPr>
            <a:normAutofit/>
          </a:bodyPr>
          <a:lstStyle/>
          <a:p>
            <a:pPr marL="0" indent="0" algn="just">
              <a:buNone/>
            </a:pPr>
            <a:r>
              <a:rPr lang="el-GR" sz="2200" dirty="0"/>
              <a:t>Μέρη • Κεφάλαια • Άρθρα • Παραγράφους • Περιπτώσεις • Υποπεριπτώσεις. </a:t>
            </a:r>
          </a:p>
          <a:p>
            <a:pPr marL="0" indent="0" algn="just">
              <a:buNone/>
            </a:pPr>
            <a:r>
              <a:rPr lang="el-GR" sz="2200" dirty="0"/>
              <a:t>Τα μέρη και τα κεφάλαια αριθμούνται με κεφαλαίο ελληνικό γράμμα (π.χ. Μέρος Α΄, Κεφάλαιο Β΄).</a:t>
            </a:r>
          </a:p>
          <a:p>
            <a:pPr marL="0" indent="0" algn="just">
              <a:buNone/>
            </a:pPr>
            <a:r>
              <a:rPr lang="el-GR" sz="2200" dirty="0"/>
              <a:t>Κάθε άρθρο ρυθμίζει κατά κανόνα ένα αντικείμενο με αυτοτέλεια, π.χ. «Σύσταση και βασική διάρθρωση της Προεδρίας της Κυβέρνησης», «Αποστολή της Προεδρίας της Κυβέρνησης». </a:t>
            </a:r>
          </a:p>
          <a:p>
            <a:pPr marL="0" indent="0" algn="just">
              <a:buNone/>
            </a:pPr>
            <a:r>
              <a:rPr lang="el-GR" sz="2200" dirty="0"/>
              <a:t>Τα άρθρα αριθμούνται με αραβικούς αριθμούς. </a:t>
            </a:r>
          </a:p>
          <a:p>
            <a:pPr marL="0" indent="0" algn="just">
              <a:buNone/>
            </a:pPr>
            <a:r>
              <a:rPr lang="el-GR" sz="2200" dirty="0"/>
              <a:t>Όταν νέο άρθρο παρεμβάλλεται σε υφιστάμενο νομοθέτημα, αριθμείται με συνδυασμό αραβικού αριθμού και ελληνικού κεφαλαίου γράμματος (π.χ. άρθρο 2Α). </a:t>
            </a:r>
          </a:p>
          <a:p>
            <a:pPr marL="0" indent="0" algn="just">
              <a:buNone/>
            </a:pPr>
            <a:r>
              <a:rPr lang="el-GR" sz="2200" dirty="0"/>
              <a:t>Μόνο όταν πρόκειται για νομοθέτημα που κυρώνει Πράξη Νομοθετικού Περιεχομένου ή σύμβαση, η οποία περιέχει ήδη περισσότερα άρθρα, χρησιμοποιείται η έκφραση «άρθρο πρώτο, δεύτερο κ.ο.κ.», για να αποφευχθεί η σύγχυση με την αρίθμηση των άρθρων του κυρούμενου κειμένου</a:t>
            </a:r>
            <a:r>
              <a:rPr lang="el-GR" dirty="0"/>
              <a:t>. </a:t>
            </a:r>
          </a:p>
        </p:txBody>
      </p:sp>
    </p:spTree>
    <p:extLst>
      <p:ext uri="{BB962C8B-B14F-4D97-AF65-F5344CB8AC3E}">
        <p14:creationId xmlns:p14="http://schemas.microsoft.com/office/powerpoint/2010/main" val="493282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3096"/>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064525" y="1514901"/>
            <a:ext cx="9601200" cy="4605162"/>
          </a:xfrm>
        </p:spPr>
        <p:txBody>
          <a:bodyPr>
            <a:normAutofit fontScale="92500" lnSpcReduction="10000"/>
          </a:bodyPr>
          <a:lstStyle/>
          <a:p>
            <a:pPr marL="457200" indent="-457200" algn="just">
              <a:buFont typeface="+mj-lt"/>
              <a:buAutoNum type="arabicPeriod"/>
            </a:pPr>
            <a:r>
              <a:rPr lang="el-GR" i="1" u="sng" dirty="0" smtClean="0"/>
              <a:t>Κατανόηση</a:t>
            </a:r>
            <a:r>
              <a:rPr lang="en-GB" i="1" u="sng" dirty="0" smtClean="0"/>
              <a:t> </a:t>
            </a:r>
            <a:r>
              <a:rPr lang="el-GR" i="1" u="sng" dirty="0" smtClean="0"/>
              <a:t>ρυθμιστικών απαιτήσεων</a:t>
            </a:r>
          </a:p>
          <a:p>
            <a:pPr marL="0" indent="0" algn="just">
              <a:buNone/>
            </a:pPr>
            <a:r>
              <a:rPr lang="el-GR" i="1" dirty="0" smtClean="0"/>
              <a:t>Το </a:t>
            </a:r>
            <a:r>
              <a:rPr lang="el-GR" i="1" dirty="0"/>
              <a:t>πρώτο σημαντικό βήμα του νομοθέτη είναι να κατανοήσει πλήρως το σκοπό τού υπό σχεδιασμό </a:t>
            </a:r>
            <a:r>
              <a:rPr lang="el-GR" i="1" dirty="0" smtClean="0"/>
              <a:t>νομοθετήματος, δηλαδή το περιεχόμενο, το εύρος, το είδος των ρυθμιστικών απαιτήσεων. </a:t>
            </a:r>
            <a:r>
              <a:rPr lang="el-GR" i="1" dirty="0"/>
              <a:t>Το διακύβευμα σε κάθε νομοπαρασκευαστική διαδικασία είναι η επίτευξη του σκοπού για τον οποίο θεσπίζεται μια ρύθμιση, ο οποίος αποτελεί τη βασική πυξίδα, ώστε η ρύθμιση να αποκτήσει την τελική της μορφή. Είναι ο συνδετικός κρίκος ανάμεσα στο </a:t>
            </a:r>
            <a:r>
              <a:rPr lang="el-GR" i="1" u="sng" dirty="0"/>
              <a:t>πρόβλημα</a:t>
            </a:r>
            <a:r>
              <a:rPr lang="el-GR" i="1" dirty="0"/>
              <a:t> που πρέπει να επιλυθεί, τις </a:t>
            </a:r>
            <a:r>
              <a:rPr lang="el-GR" i="1" u="sng" dirty="0"/>
              <a:t>ευρύτερες εφαρμοζόμενες πολιτικές</a:t>
            </a:r>
            <a:r>
              <a:rPr lang="el-GR" i="1" dirty="0"/>
              <a:t>, τα </a:t>
            </a:r>
            <a:r>
              <a:rPr lang="el-GR" i="1" u="sng" dirty="0"/>
              <a:t>μέσα και εργαλεία</a:t>
            </a:r>
            <a:r>
              <a:rPr lang="el-GR" i="1" dirty="0"/>
              <a:t> που επιλέγονται για να τις υπηρετήσουν και την </a:t>
            </a:r>
            <a:r>
              <a:rPr lang="el-GR" i="1" u="sng" dirty="0"/>
              <a:t>κατάσταση που επιδιώκουμε να επιτευχθεί και να </a:t>
            </a:r>
            <a:r>
              <a:rPr lang="el-GR" i="1" u="sng" dirty="0" smtClean="0"/>
              <a:t>εδραιωθεί.</a:t>
            </a:r>
          </a:p>
          <a:p>
            <a:pPr marL="0" indent="0" algn="just">
              <a:buNone/>
            </a:pPr>
            <a:r>
              <a:rPr lang="el-GR" i="1" dirty="0"/>
              <a:t>Πώς παρεμβαίνει η νομοθεσία στο ρυθμιζόμενο πρόβλημα</a:t>
            </a:r>
            <a:r>
              <a:rPr lang="el-GR" i="1" dirty="0" smtClean="0"/>
              <a:t>;</a:t>
            </a:r>
          </a:p>
          <a:p>
            <a:pPr marL="0" indent="0" algn="just">
              <a:buNone/>
            </a:pPr>
            <a:r>
              <a:rPr lang="el-GR" i="1" dirty="0" smtClean="0"/>
              <a:t> </a:t>
            </a:r>
            <a:r>
              <a:rPr lang="el-GR" i="1" dirty="0"/>
              <a:t>Είναι ρεαλιστική η παρέμβαση; </a:t>
            </a:r>
            <a:endParaRPr lang="el-GR" i="1" dirty="0" smtClean="0"/>
          </a:p>
          <a:p>
            <a:pPr marL="0" indent="0" algn="just">
              <a:buNone/>
            </a:pPr>
            <a:r>
              <a:rPr lang="el-GR" i="1" dirty="0" smtClean="0"/>
              <a:t>Είναι </a:t>
            </a:r>
            <a:r>
              <a:rPr lang="el-GR" i="1" dirty="0"/>
              <a:t>αναλογική και κατάλληλη; </a:t>
            </a:r>
            <a:endParaRPr lang="el-GR" i="1" dirty="0" smtClean="0"/>
          </a:p>
          <a:p>
            <a:pPr marL="0" indent="0" algn="just">
              <a:buNone/>
            </a:pPr>
            <a:r>
              <a:rPr lang="el-GR" i="1" dirty="0" smtClean="0"/>
              <a:t>Πώς </a:t>
            </a:r>
            <a:r>
              <a:rPr lang="el-GR" i="1" dirty="0"/>
              <a:t>αναμένεται να επηρεάσει το πρόβλημα στην σημερινή μορφή του; </a:t>
            </a:r>
            <a:endParaRPr lang="el-GR" i="1" dirty="0"/>
          </a:p>
          <a:p>
            <a:pPr marL="0" indent="0" algn="just">
              <a:buNone/>
            </a:pPr>
            <a:r>
              <a:rPr lang="el-GR" i="1" dirty="0" smtClean="0"/>
              <a:t>Τι </a:t>
            </a:r>
            <a:r>
              <a:rPr lang="el-GR" i="1" dirty="0"/>
              <a:t>κανόνες χρειαζόνται ; </a:t>
            </a:r>
            <a:r>
              <a:rPr lang="el-GR" i="1" dirty="0" smtClean="0"/>
              <a:t>-Συμμόρφωση </a:t>
            </a:r>
            <a:r>
              <a:rPr lang="el-GR" i="1" dirty="0"/>
              <a:t>- Μηχανισμός επιβολής &amp; </a:t>
            </a:r>
            <a:r>
              <a:rPr lang="el-GR" i="1" dirty="0" smtClean="0"/>
              <a:t>εφαρμογής.</a:t>
            </a:r>
            <a:endParaRPr lang="el-GR" i="1" dirty="0"/>
          </a:p>
          <a:p>
            <a:pPr marL="0" indent="0" algn="just">
              <a:buNone/>
            </a:pPr>
            <a:endParaRPr lang="el-GR" i="1" dirty="0"/>
          </a:p>
        </p:txBody>
      </p:sp>
    </p:spTree>
    <p:extLst>
      <p:ext uri="{BB962C8B-B14F-4D97-AF65-F5344CB8AC3E}">
        <p14:creationId xmlns:p14="http://schemas.microsoft.com/office/powerpoint/2010/main" val="207218016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4000" dirty="0"/>
              <a:t>Δομή Νομοσχεδίου</a:t>
            </a:r>
          </a:p>
        </p:txBody>
      </p:sp>
      <p:sp>
        <p:nvSpPr>
          <p:cNvPr id="3" name="Content Placeholder 2"/>
          <p:cNvSpPr>
            <a:spLocks noGrp="1"/>
          </p:cNvSpPr>
          <p:nvPr>
            <p:ph idx="1"/>
          </p:nvPr>
        </p:nvSpPr>
        <p:spPr>
          <a:xfrm>
            <a:off x="1371600" y="1422401"/>
            <a:ext cx="9601200" cy="5116944"/>
          </a:xfrm>
        </p:spPr>
        <p:txBody>
          <a:bodyPr>
            <a:normAutofit/>
          </a:bodyPr>
          <a:lstStyle/>
          <a:p>
            <a:pPr marL="0" indent="0" algn="just">
              <a:buNone/>
            </a:pPr>
            <a:r>
              <a:rPr lang="el-GR" sz="2200" dirty="0"/>
              <a:t>Οι υποδιαιρέσεις του κειμένου των άρθρων αριθμούνται ομοιόμορφα σε όλα τα άρθρα του νομοσχεδίου.</a:t>
            </a:r>
          </a:p>
          <a:p>
            <a:pPr marL="0" indent="0" algn="just">
              <a:buNone/>
            </a:pPr>
            <a:r>
              <a:rPr lang="el-GR" sz="2200" dirty="0"/>
              <a:t> Οι παράγραφοι αριθμούνται με αραβικούς αριθμούς (1, 2, 3 ...) και μνημονεύονται ως «παρ.». </a:t>
            </a:r>
          </a:p>
          <a:p>
            <a:pPr marL="0" indent="0" algn="just">
              <a:buNone/>
            </a:pPr>
            <a:r>
              <a:rPr lang="el-GR" sz="2200" dirty="0"/>
              <a:t>Οι περιπτώσεις αριθμούνται με μικρά ελληνικά γράμματα (α, β, γ …) και μνημονεύονται ως «περ.».</a:t>
            </a:r>
          </a:p>
          <a:p>
            <a:pPr marL="0" indent="0" algn="just">
              <a:buNone/>
            </a:pPr>
            <a:r>
              <a:rPr lang="el-GR" sz="2200" dirty="0"/>
              <a:t> Οι υποπεριπτώσεις αριθμούνται με διπλά μικρά ελληνικά γράμματα (αα, αβ…) και μνημονεύονται ως «υποπερ.».</a:t>
            </a:r>
          </a:p>
          <a:p>
            <a:pPr marL="0" indent="0" algn="just">
              <a:buNone/>
            </a:pPr>
            <a:r>
              <a:rPr lang="el-GR" sz="2200" dirty="0"/>
              <a:t> Η επισήμανση των περιπτώσεων και υποπεριπτώσεων με άλλη ένδειξη, π.χ. τελεία, παύλα κ.λπ. δεν είναι επιτρεπτή. Το εδάφιο είναι λεκτική περίοδος μεταξύ δύο τελειών. Προκειμένου να γίνουν παραπομπές σε αυτά, χαρακτηρίζονται με τακτικά αριθμητικά, δηλαδή πρώτο, δεύτερο κ.λπ. </a:t>
            </a:r>
          </a:p>
          <a:p>
            <a:pPr marL="0" indent="0" algn="just">
              <a:buNone/>
            </a:pPr>
            <a:endParaRPr lang="el-GR" dirty="0"/>
          </a:p>
        </p:txBody>
      </p:sp>
    </p:spTree>
    <p:extLst>
      <p:ext uri="{BB962C8B-B14F-4D97-AF65-F5344CB8AC3E}">
        <p14:creationId xmlns:p14="http://schemas.microsoft.com/office/powerpoint/2010/main" val="225379602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3E396AB-F6B3-4796-B6EA-C298FDA74B18}"/>
              </a:ext>
            </a:extLst>
          </p:cNvPr>
          <p:cNvSpPr>
            <a:spLocks noGrp="1"/>
          </p:cNvSpPr>
          <p:nvPr>
            <p:ph type="title"/>
          </p:nvPr>
        </p:nvSpPr>
        <p:spPr/>
        <p:txBody>
          <a:bodyPr>
            <a:normAutofit/>
          </a:bodyPr>
          <a:lstStyle/>
          <a:p>
            <a:pPr algn="ctr"/>
            <a:r>
              <a:rPr lang="el-GR" sz="4000" dirty="0"/>
              <a:t>Η νομοπαρασκευαστική διαδικασία του ν. 4622/2019 Στάδια νομοθέτησης</a:t>
            </a:r>
          </a:p>
        </p:txBody>
      </p:sp>
      <p:sp>
        <p:nvSpPr>
          <p:cNvPr id="3" name="Θέση περιεχομένου 2">
            <a:extLst>
              <a:ext uri="{FF2B5EF4-FFF2-40B4-BE49-F238E27FC236}">
                <a16:creationId xmlns="" xmlns:a16="http://schemas.microsoft.com/office/drawing/2014/main" id="{2C642CDB-284A-4632-A794-502DE4E10AAB}"/>
              </a:ext>
            </a:extLst>
          </p:cNvPr>
          <p:cNvSpPr>
            <a:spLocks noGrp="1"/>
          </p:cNvSpPr>
          <p:nvPr>
            <p:ph idx="1"/>
          </p:nvPr>
        </p:nvSpPr>
        <p:spPr>
          <a:xfrm>
            <a:off x="1371600" y="2285999"/>
            <a:ext cx="9601200" cy="4290291"/>
          </a:xfrm>
        </p:spPr>
        <p:txBody>
          <a:bodyPr>
            <a:normAutofit lnSpcReduction="10000"/>
          </a:bodyPr>
          <a:lstStyle/>
          <a:p>
            <a:pPr algn="just"/>
            <a:r>
              <a:rPr lang="el-GR" sz="2400" dirty="0"/>
              <a:t>Στάδιο Α: Εκκίνηση διαδικασίας από τον αρμόδιο Υπουργό - οι δύο δυνατότητες: προσχέδιο νόμου και κατευθυντήριες γραμμές</a:t>
            </a:r>
          </a:p>
          <a:p>
            <a:pPr algn="just"/>
            <a:r>
              <a:rPr lang="el-GR" sz="2400" dirty="0"/>
              <a:t>Στάδιο Β: Λειτουργία νομοπαρασκευαστικής επιτροπής</a:t>
            </a:r>
          </a:p>
          <a:p>
            <a:pPr algn="just"/>
            <a:r>
              <a:rPr lang="el-GR" sz="2400" dirty="0"/>
              <a:t>Στάδιο Γ΄: Διαβούλευση</a:t>
            </a:r>
          </a:p>
          <a:p>
            <a:pPr algn="just"/>
            <a:r>
              <a:rPr lang="el-GR" sz="2400" dirty="0"/>
              <a:t>Στάδιο Δ΄: Επιτροπή Αξιολόγησης Ποιότητας της νομοπαρασκευαστικής διαδικασίας</a:t>
            </a:r>
          </a:p>
          <a:p>
            <a:pPr algn="just"/>
            <a:r>
              <a:rPr lang="el-GR" sz="2400" dirty="0"/>
              <a:t>Στάδιο Ε΄: Κατάθεση και συζήτηση νομοσχεδίου</a:t>
            </a:r>
          </a:p>
          <a:p>
            <a:pPr marL="0" indent="0" algn="just">
              <a:buNone/>
            </a:pPr>
            <a:r>
              <a:rPr lang="el-GR" sz="2400" dirty="0"/>
              <a:t>Διαφοροποιήσεις ως προς τη νομοθέτηση σε περίπτωση ενσωμάτωσης </a:t>
            </a:r>
            <a:r>
              <a:rPr lang="el-GR" sz="2400" dirty="0" err="1"/>
              <a:t>ενωσιακού</a:t>
            </a:r>
            <a:r>
              <a:rPr lang="el-GR" sz="2400" dirty="0"/>
              <a:t> δικαίου ή κύρωσης διεθνών συμβάσεων ή στα επείγοντα και κατεπείγοντα νομοσχέδια</a:t>
            </a:r>
            <a:r>
              <a:rPr lang="el-GR" dirty="0"/>
              <a:t>.</a:t>
            </a:r>
          </a:p>
        </p:txBody>
      </p:sp>
    </p:spTree>
    <p:extLst>
      <p:ext uri="{BB962C8B-B14F-4D97-AF65-F5344CB8AC3E}">
        <p14:creationId xmlns:p14="http://schemas.microsoft.com/office/powerpoint/2010/main" val="108613451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Στάδια νομοθέτησης</a:t>
            </a:r>
          </a:p>
        </p:txBody>
      </p:sp>
      <p:sp>
        <p:nvSpPr>
          <p:cNvPr id="3" name="Content Placeholder 2"/>
          <p:cNvSpPr>
            <a:spLocks noGrp="1"/>
          </p:cNvSpPr>
          <p:nvPr>
            <p:ph idx="1"/>
          </p:nvPr>
        </p:nvSpPr>
        <p:spPr/>
        <p:txBody>
          <a:bodyPr>
            <a:normAutofit/>
          </a:bodyPr>
          <a:lstStyle/>
          <a:p>
            <a:pPr algn="just"/>
            <a:r>
              <a:rPr lang="el-GR" sz="2400" dirty="0"/>
              <a:t>Στόχος του σταδίου Α είναι η παροχή των απαραίτητων πληροφοριών από τον φορέα σχεδιασμού πολιτικής (Υπουργείο) στον νομοτέχνη. Στο στάδιο αυτό στόχο αποτελεί ο διαχωρισμός του σχεδιασμού πολιτικής από την νομοθέτηση. Στο πλαίσιο του ετήσιου ρυθμιστικού προγραμματισμού του κυβερνητικού έργου, ο αρμόδιος Υπουργός μπορεί να παρουσιάσει (α) προσχέδιο νόμου και προκαταρκτική ανάλυση συνεπειών ρύθμισης για το ζήτημα που επιθυμεί να ρυθμιστεί, ή (β) κατευθυντήριες γραμμές του σχεδίου νόμου και στοιχεία για την Ανάλυση Συνεπειών Ρύθμισης. </a:t>
            </a:r>
          </a:p>
        </p:txBody>
      </p:sp>
    </p:spTree>
    <p:extLst>
      <p:ext uri="{BB962C8B-B14F-4D97-AF65-F5344CB8AC3E}">
        <p14:creationId xmlns:p14="http://schemas.microsoft.com/office/powerpoint/2010/main" val="71013708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Στάδια νομοθέτησης</a:t>
            </a:r>
          </a:p>
        </p:txBody>
      </p:sp>
      <p:sp>
        <p:nvSpPr>
          <p:cNvPr id="3" name="Content Placeholder 2"/>
          <p:cNvSpPr>
            <a:spLocks noGrp="1"/>
          </p:cNvSpPr>
          <p:nvPr>
            <p:ph idx="1"/>
          </p:nvPr>
        </p:nvSpPr>
        <p:spPr/>
        <p:txBody>
          <a:bodyPr>
            <a:normAutofit/>
          </a:bodyPr>
          <a:lstStyle/>
          <a:p>
            <a:pPr algn="just"/>
            <a:r>
              <a:rPr lang="el-GR" sz="2400" dirty="0"/>
              <a:t>Στάδιο Β: </a:t>
            </a:r>
            <a:r>
              <a:rPr lang="el-GR" sz="2400" dirty="0" smtClean="0"/>
              <a:t>Στόχος </a:t>
            </a:r>
            <a:r>
              <a:rPr lang="el-GR" sz="2400" dirty="0"/>
              <a:t>του σταδίου Β είναι η διαμόρφωση του νομοθετικού κειμένου με βάση τις αρχές της καλής νομοθέτησης. Στο στάδιο αυτό επιδιώκεται ιδίως </a:t>
            </a:r>
            <a:r>
              <a:rPr lang="el-GR" sz="2400" dirty="0" smtClean="0"/>
              <a:t>έλεγχος </a:t>
            </a:r>
            <a:r>
              <a:rPr lang="el-GR" sz="2400" dirty="0"/>
              <a:t>αναγκαιότητας και αποτελεσματικότητας της προτεινόμενης ρύθμισης μέσα από την κατανόηση του επιδιωκόμενου ρυθμιστικού σκοπού, των εμποδίων για την επίτευξή του και τον εντοπισμό του περιεχομένου των προτεινόμενων ρυθμίσεων σε σχέση με τα ήδη </a:t>
            </a:r>
            <a:r>
              <a:rPr lang="el-GR" sz="2400" dirty="0" smtClean="0"/>
              <a:t>ισχύοντα, τον </a:t>
            </a:r>
            <a:r>
              <a:rPr lang="el-GR" sz="2400" dirty="0"/>
              <a:t>σχεδιασμό των απαραίτητων νομοπαρασκευαστικών </a:t>
            </a:r>
            <a:r>
              <a:rPr lang="el-GR" sz="2400" dirty="0" smtClean="0"/>
              <a:t>μηχανισμών, την </a:t>
            </a:r>
            <a:r>
              <a:rPr lang="el-GR" sz="2400" dirty="0"/>
              <a:t>σύνταξη του νομοθετικού </a:t>
            </a:r>
            <a:r>
              <a:rPr lang="el-GR" sz="2400" dirty="0" smtClean="0"/>
              <a:t>κειμένου.</a:t>
            </a:r>
            <a:endParaRPr lang="el-GR" sz="2400" dirty="0"/>
          </a:p>
        </p:txBody>
      </p:sp>
    </p:spTree>
    <p:extLst>
      <p:ext uri="{BB962C8B-B14F-4D97-AF65-F5344CB8AC3E}">
        <p14:creationId xmlns:p14="http://schemas.microsoft.com/office/powerpoint/2010/main" val="399785382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Στάδια νομοθέτησης</a:t>
            </a:r>
          </a:p>
        </p:txBody>
      </p:sp>
      <p:sp>
        <p:nvSpPr>
          <p:cNvPr id="3" name="Content Placeholder 2"/>
          <p:cNvSpPr>
            <a:spLocks noGrp="1"/>
          </p:cNvSpPr>
          <p:nvPr>
            <p:ph idx="1"/>
          </p:nvPr>
        </p:nvSpPr>
        <p:spPr>
          <a:xfrm>
            <a:off x="1371600" y="2286000"/>
            <a:ext cx="9601200" cy="3898232"/>
          </a:xfrm>
        </p:spPr>
        <p:txBody>
          <a:bodyPr>
            <a:normAutofit/>
          </a:bodyPr>
          <a:lstStyle/>
          <a:p>
            <a:pPr algn="just"/>
            <a:r>
              <a:rPr lang="el-GR" sz="2400" dirty="0"/>
              <a:t>Στάδιο Γ΄: </a:t>
            </a:r>
            <a:r>
              <a:rPr lang="el-GR" sz="2400" dirty="0" smtClean="0"/>
              <a:t>Μετά </a:t>
            </a:r>
            <a:r>
              <a:rPr lang="el-GR" sz="2400" dirty="0"/>
              <a:t>από την ολοκλήρωση των εργασιών της νομοπαρασκευαστικής επιτροπής, η Γενική Γραμματεία Νομικών και Κοινοβουλευτικών Θεμάτων, σε συνεργασία με την αρμόδια υπηρεσία του Υπουργείου που έχει τη νομοθετική πρωτοβουλία, αναρτά το σχέδιο νόμου και την Ανάλυση Συνεπειών Ρύθμισης στον ιστότοπο www.opengov.gr σε δημόσια διαβούλευση καταρχήν για δύο (2) εβδομάδες. Μετά την ολοκλήρωση της διαβούλευσης, η Υπηρεσία Συντονισμού του οικείου Υπουργείου: </a:t>
            </a:r>
          </a:p>
        </p:txBody>
      </p:sp>
    </p:spTree>
    <p:extLst>
      <p:ext uri="{BB962C8B-B14F-4D97-AF65-F5344CB8AC3E}">
        <p14:creationId xmlns:p14="http://schemas.microsoft.com/office/powerpoint/2010/main" val="324622887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Στάδια νομοθέτησης</a:t>
            </a:r>
          </a:p>
        </p:txBody>
      </p:sp>
      <p:sp>
        <p:nvSpPr>
          <p:cNvPr id="3" name="Content Placeholder 2"/>
          <p:cNvSpPr>
            <a:spLocks noGrp="1"/>
          </p:cNvSpPr>
          <p:nvPr>
            <p:ph idx="1"/>
          </p:nvPr>
        </p:nvSpPr>
        <p:spPr>
          <a:xfrm>
            <a:off x="1371600" y="2286000"/>
            <a:ext cx="9601200" cy="3946358"/>
          </a:xfrm>
        </p:spPr>
        <p:txBody>
          <a:bodyPr>
            <a:noAutofit/>
          </a:bodyPr>
          <a:lstStyle/>
          <a:p>
            <a:pPr algn="just"/>
            <a:r>
              <a:rPr lang="el-GR" sz="2400" dirty="0"/>
              <a:t>α) συντάσσει έκθεση επί της δημόσιας διαβούλευσης, β) αναρτά την έκθεση στον διαδικτυακό τόπο στον οποίο έλαβε χώρα η διαβούλευση και γ) αποστέλλει την έκθεση στις ηλεκτρονικές διευθύνσεις από τις οποίες προήλθαν τα σχόλια. Εντός δέκα (10) ημερών από το πέρας της διαβούλευσης: α) οι συντάκτες της νομοπαρασκευαστικής επιτροπής προετοιμάζουν το τελικό σχέδιο νόμου και την τελική Ανάλυση Συνεπειών Ρύθμισης β) το Γενικό Λογιστήριο του Κράτους συμπληρώνει στην ΑνάλυσηΣυνεπειών Ρύθμισης τις ενότητες που αφορούν στις εκθέσεις του άρθρου 75 παρ. 1-3 του Συντάγματος και γ) τα παραδίδουν στον Γενικό Γραμματέα Νομικών και Κοινοβουλευτικών Θεμάτων. </a:t>
            </a:r>
          </a:p>
        </p:txBody>
      </p:sp>
    </p:spTree>
    <p:extLst>
      <p:ext uri="{BB962C8B-B14F-4D97-AF65-F5344CB8AC3E}">
        <p14:creationId xmlns:p14="http://schemas.microsoft.com/office/powerpoint/2010/main" val="40698417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Στάδια νομοθέτησης</a:t>
            </a:r>
          </a:p>
        </p:txBody>
      </p:sp>
      <p:sp>
        <p:nvSpPr>
          <p:cNvPr id="3" name="Content Placeholder 2"/>
          <p:cNvSpPr>
            <a:spLocks noGrp="1"/>
          </p:cNvSpPr>
          <p:nvPr>
            <p:ph idx="1"/>
          </p:nvPr>
        </p:nvSpPr>
        <p:spPr>
          <a:xfrm>
            <a:off x="1371600" y="2285999"/>
            <a:ext cx="9601200" cy="3986463"/>
          </a:xfrm>
        </p:spPr>
        <p:txBody>
          <a:bodyPr>
            <a:noAutofit/>
          </a:bodyPr>
          <a:lstStyle/>
          <a:p>
            <a:pPr algn="just"/>
            <a:r>
              <a:rPr lang="el-GR" sz="2400" dirty="0"/>
              <a:t>Στάδιο Δ΄: </a:t>
            </a:r>
            <a:r>
              <a:rPr lang="el-GR" sz="2400" dirty="0" smtClean="0"/>
              <a:t>Ο </a:t>
            </a:r>
            <a:r>
              <a:rPr lang="el-GR" sz="2400" dirty="0"/>
              <a:t>Γενικός Γραμματέας Νομικών και Κοινοβουλευτικών Θεμάτων υποβάλλει τα κείμενα της νομοπαρασκευαστικής επιτροπής στην Επιτροπή Αξιολόγησης Ποιότητας της νομοπαρασκευαστικής διαδικασίας για αξιολόγηση. Η Επιτροπή είναι ανεξάρτητο, γνωμοδοτικό όργανο που επιβεβαιώνει την τήρηση των αρχών της καλής νομοθέτησης. Εφόσον το σχέδιο νόμου και η Ανάλυση Συνεπειών Ρύθμισης πληρούν τα κριτήρια του Εγχειριδίου Νομοτεχνικής Επεξεργασίας, η Επιτροπή γνωμοδοτεί θετικά. Σε αντίθετη περίπτωση, επιστρέφει το σχέδιο νόμου και την Ανάλυση στη Γενική Γραμματεία Νομικών και Κοινοβουλευτικών Θεμάτων, η οποία οφείλει να ενσωματώσει τις παρατηρήσεις του πρακτικού της Επιτροπής εντός τριών (3) ημερών, προκειμένου το σχέδιο νόμου να υπογραφεί από τους συναρμόδιους Υπουργούς και να κατατεθεί στη Βουλή. </a:t>
            </a:r>
          </a:p>
        </p:txBody>
      </p:sp>
    </p:spTree>
    <p:extLst>
      <p:ext uri="{BB962C8B-B14F-4D97-AF65-F5344CB8AC3E}">
        <p14:creationId xmlns:p14="http://schemas.microsoft.com/office/powerpoint/2010/main" val="15741750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Στάδια νομοθέτησης</a:t>
            </a:r>
          </a:p>
        </p:txBody>
      </p:sp>
      <p:sp>
        <p:nvSpPr>
          <p:cNvPr id="3" name="Content Placeholder 2"/>
          <p:cNvSpPr>
            <a:spLocks noGrp="1"/>
          </p:cNvSpPr>
          <p:nvPr>
            <p:ph idx="1"/>
          </p:nvPr>
        </p:nvSpPr>
        <p:spPr/>
        <p:txBody>
          <a:bodyPr>
            <a:normAutofit/>
          </a:bodyPr>
          <a:lstStyle/>
          <a:p>
            <a:pPr algn="just"/>
            <a:r>
              <a:rPr lang="el-GR" sz="2400" dirty="0"/>
              <a:t>Στάδιο Ε΄: </a:t>
            </a:r>
            <a:r>
              <a:rPr lang="el-GR" sz="2400" dirty="0" smtClean="0"/>
              <a:t>Αν </a:t>
            </a:r>
            <a:r>
              <a:rPr lang="el-GR" sz="2400" dirty="0"/>
              <a:t>το σχέδιο νόμου και η Ανάλυση Συνεπειών Ρύθμισης πληρούν τα κριτήρια της καλής νομοθέτησης, διαβιβάζονται στον Γενικό Γραμματέα Νομικών και Κοινοβουλευτικών Θεμάτων, ο οποίος φροντίζει για την κατάθεσή τους στη Βουλή. Σε αντίθετη περίπτωση, η κατάθεση του νομοσχεδίου στη Βουλή είναι δυνατή μόνο μετά από την ενσωμάτωση των παρατηρήσεων της Επιτροπής Αξιολόγησης Ποιότητας της νομοπαρασκευαστικής </a:t>
            </a:r>
            <a:r>
              <a:rPr lang="el-GR" sz="2400" dirty="0" smtClean="0"/>
              <a:t>διαδικασίας. </a:t>
            </a:r>
            <a:endParaRPr lang="el-GR" sz="2400" dirty="0"/>
          </a:p>
        </p:txBody>
      </p:sp>
    </p:spTree>
    <p:extLst>
      <p:ext uri="{BB962C8B-B14F-4D97-AF65-F5344CB8AC3E}">
        <p14:creationId xmlns:p14="http://schemas.microsoft.com/office/powerpoint/2010/main" val="225909043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Στάδια νομοθέτησης</a:t>
            </a:r>
          </a:p>
        </p:txBody>
      </p:sp>
      <p:sp>
        <p:nvSpPr>
          <p:cNvPr id="3" name="Content Placeholder 2"/>
          <p:cNvSpPr>
            <a:spLocks noGrp="1"/>
          </p:cNvSpPr>
          <p:nvPr>
            <p:ph idx="1"/>
          </p:nvPr>
        </p:nvSpPr>
        <p:spPr/>
        <p:txBody>
          <a:bodyPr>
            <a:normAutofit/>
          </a:bodyPr>
          <a:lstStyle/>
          <a:p>
            <a:pPr algn="just"/>
            <a:r>
              <a:rPr lang="el-GR" sz="2400" dirty="0"/>
              <a:t>Μετά από την κατάθεση του νομοσχεδίου, τα μέλη της νομοπαρασκευαστικής επιτροπής που προέρχονται από τη Γενική Γραμματεία Νομικών και Κοινοβουλευτικών Θεμάτων είναι υπεύθυνα, σε συνεργασία με το επισπεύδον Υπουργείο, για την επιμέλεια των νομοτεχνικών προσθηκών και αναδιατυπώσεων που καθίστανται αναγκαίες και την επιμέλεια τυχόν αναγκαίων τροπολογιών, σύμφωνα με όσα προβλέπονται στο Σύνταγμα και τον Κανονισμό της Βουλής. </a:t>
            </a:r>
          </a:p>
        </p:txBody>
      </p:sp>
    </p:spTree>
    <p:extLst>
      <p:ext uri="{BB962C8B-B14F-4D97-AF65-F5344CB8AC3E}">
        <p14:creationId xmlns:p14="http://schemas.microsoft.com/office/powerpoint/2010/main" val="3568138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501162"/>
            <a:ext cx="9601200" cy="1046284"/>
          </a:xfrm>
        </p:spPr>
        <p:txBody>
          <a:bodyPr>
            <a:normAutofit/>
          </a:bodyPr>
          <a:lstStyle/>
          <a:p>
            <a:r>
              <a:rPr lang="el-GR" sz="4200" dirty="0" smtClean="0"/>
              <a:t>Στάδια </a:t>
            </a:r>
            <a:r>
              <a:rPr lang="el-GR" sz="4200" dirty="0"/>
              <a:t>νομοθέτησης</a:t>
            </a:r>
          </a:p>
        </p:txBody>
      </p:sp>
      <p:sp>
        <p:nvSpPr>
          <p:cNvPr id="3" name="Θέση περιεχομένου 2"/>
          <p:cNvSpPr>
            <a:spLocks noGrp="1"/>
          </p:cNvSpPr>
          <p:nvPr>
            <p:ph idx="1"/>
          </p:nvPr>
        </p:nvSpPr>
        <p:spPr>
          <a:xfrm>
            <a:off x="1371600" y="1547447"/>
            <a:ext cx="9601200" cy="5310554"/>
          </a:xfrm>
        </p:spPr>
        <p:txBody>
          <a:bodyPr>
            <a:noAutofit/>
          </a:bodyPr>
          <a:lstStyle/>
          <a:p>
            <a:pPr algn="just"/>
            <a:r>
              <a:rPr lang="el-GR" sz="1700" dirty="0"/>
              <a:t>Ενσωμάτωση </a:t>
            </a:r>
            <a:r>
              <a:rPr lang="el-GR" sz="1700" dirty="0" err="1"/>
              <a:t>ενωσιακού</a:t>
            </a:r>
            <a:r>
              <a:rPr lang="el-GR" sz="1700" dirty="0"/>
              <a:t> δικαίου, ένα επιπλέον στάδιο, αυτό της υποβολής πίνακα αντιστοίχισης από το αρμόδιο Υπουργείο προς την Ευρωπαϊκή Επιτροπή των άρθρων του ευρωπαϊκού νόμου με τα αντίστοιχα του νέου νόμου ή ήδη υπάρχοντος προγενέστερου νόμου.</a:t>
            </a:r>
          </a:p>
          <a:p>
            <a:pPr algn="just"/>
            <a:r>
              <a:rPr lang="el-GR" sz="1700" dirty="0"/>
              <a:t>Ως προς τις διεθνείς συμβάσεις, το Γραφείο Διεθνών Συμβάσεων της Ειδικής Νομικής Υπηρεσίας του Υπουργείου Εξωτερικών είναι αρμόδιο για την προώθηση της διαδικασίας νομοθετικής κύρωσης διεθνών συμβάσεων. Την κυρωτική διαδικασία αναλαμβάνουν τα καθ’ ύλην αρμόδια Υπουργεία, σε συγκεκριμένες μόνο περιπτώσεις, μετά από συνεννόηση με την Ειδική Νομική Υπηρεσία του Υπουργείου Εξωτερικών (Στην ΑΣΥΡ εδώ δεν τίθενται ορισμένες εκθέσεις, όπως διαβούλευσης, εφαρμογής.).</a:t>
            </a:r>
          </a:p>
          <a:p>
            <a:pPr algn="just"/>
            <a:r>
              <a:rPr lang="el-GR" sz="1700" dirty="0"/>
              <a:t>Στα επείγοντα ή κατεπείγοντα νομοσχέδια, σύμφωνα με το άρθρο 63 παρ. 9 ν. 4622/2019 δεν εφαρμόζονται τα στάδια της νομοπαρασκευαστικής διαδικασίας δεν εφαρμόζονται, σύμφωνα με τις διατάξεις των άρθρων 109 και 110 του Κανονισμού της Βουλής. Ο επισπεύδων Υπουργός υποβάλλει στον Γενικό Γραμματέα Νομικών και Κοινοβουλευτικών Θεμάτων αίτημα χαρακτηρισμού νομοσχεδίου, ως επείγοντος ή κατεπείγοντος, συνοδευόμενο από ειδική τεκμηρίωση του χαρακτηρισμού αυτού. Επείγοντα ή κατεπείγοντα νομοσχέδια επιτρέπονται σε απολύτως εξαιρετικές περιπτώσεις, για να εξυπηρετήσουν γνησίως απρόβλεπτες ανάγκες υπό τον τύπο της ανώτερης βίας. Κι εκεί Ο Γενικός Γραμματέας Νομικών και Κοινοβουλευτικών Θεμάτων μπορεί να ζητήσει από τον επισπεύδοντα Υπουργό περαιτέρω τεκμηρίωση του ανωτέρω αιτήματος. Και σε αυτή την περίπτωση έχουμε το σχέδιο νόμου αλλά συνοπτική ΑΣΥΡ, που πρέπει, ωστόσο, να αιτιολογεί την αναγκαιότητα ρύθμισης.</a:t>
            </a:r>
          </a:p>
        </p:txBody>
      </p:sp>
    </p:spTree>
    <p:extLst>
      <p:ext uri="{BB962C8B-B14F-4D97-AF65-F5344CB8AC3E}">
        <p14:creationId xmlns:p14="http://schemas.microsoft.com/office/powerpoint/2010/main" val="2522891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9919"/>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900752" y="1501252"/>
            <a:ext cx="9601200" cy="4882770"/>
          </a:xfrm>
        </p:spPr>
        <p:txBody>
          <a:bodyPr>
            <a:normAutofit/>
          </a:bodyPr>
          <a:lstStyle/>
          <a:p>
            <a:pPr marL="0" indent="0" algn="just">
              <a:buNone/>
            </a:pPr>
            <a:r>
              <a:rPr lang="el-GR" i="1" dirty="0"/>
              <a:t>Αυτό το στάδιο απαιτεί ενδελεχή προσέγγιση, προκειμένου ο νομοθέτης να εξασφαλίσει ότι το μήνυμα που επιθυμεί να επικοινωνήσει </a:t>
            </a:r>
            <a:r>
              <a:rPr lang="el-GR" i="1" u="sng" dirty="0"/>
              <a:t>θα αποτυπωθεί επιτυχώς</a:t>
            </a:r>
            <a:r>
              <a:rPr lang="el-GR" i="1" dirty="0"/>
              <a:t>, καθώς διαφορετικά το δημιούργημά του έχει μεγάλες πιθανότητες αποτυχίας κατά την εφαρμογή του. Στο στάδιο αυτό κρίνεται </a:t>
            </a:r>
            <a:r>
              <a:rPr lang="el-GR" i="1" dirty="0" smtClean="0"/>
              <a:t>καθοριστική,  η παροχή </a:t>
            </a:r>
            <a:r>
              <a:rPr lang="el-GR" i="1" u="sng" dirty="0" smtClean="0"/>
              <a:t>ακριβών οδηγιών </a:t>
            </a:r>
            <a:r>
              <a:rPr lang="el-GR" i="1" dirty="0" smtClean="0"/>
              <a:t>στον </a:t>
            </a:r>
            <a:r>
              <a:rPr lang="el-GR" i="1" dirty="0"/>
              <a:t>συντάκτη ενός </a:t>
            </a:r>
            <a:r>
              <a:rPr lang="el-GR" i="1" dirty="0" smtClean="0"/>
              <a:t>νομοθετήματος, </a:t>
            </a:r>
            <a:r>
              <a:rPr lang="el-GR" i="1" dirty="0"/>
              <a:t>οδηγίες που θα διαφωτίσουν και θα εξειδικεύσουν τις ιδιαίτερες συνθήκες και περιστάσεις που καλείται να λάβει υπόψη </a:t>
            </a:r>
            <a:r>
              <a:rPr lang="el-GR" i="1" dirty="0" smtClean="0"/>
              <a:t>του.</a:t>
            </a:r>
          </a:p>
          <a:p>
            <a:pPr marL="0" indent="0" algn="just">
              <a:buNone/>
            </a:pPr>
            <a:r>
              <a:rPr lang="el-GR" i="1" dirty="0" smtClean="0"/>
              <a:t>Οι </a:t>
            </a:r>
            <a:r>
              <a:rPr lang="el-GR" i="1" dirty="0"/>
              <a:t>οδηγίες αυτές θα πρέπει να είναι έγγραφες, αποτυπώνοντας με τρόπο σαφή, κατανοητό και ορισμένο τη φύση του προς επίλυση ζητήματος, το σκοπό του υπό σύνταξη νομοθετήματος, τα μέσα που προτείνονται για την επίτευξη των στόχων, καθώς και τις ενδεχόμενες επιπτώσεις που αυτό θα επιφέρει στην ήδη υπάρχουσα νομοθεσία. Είναι επίσης πολύ σημαντικό να </a:t>
            </a:r>
            <a:r>
              <a:rPr lang="el-GR" i="1" dirty="0" smtClean="0"/>
              <a:t>αναλύονται </a:t>
            </a:r>
            <a:r>
              <a:rPr lang="el-GR" i="1" dirty="0"/>
              <a:t>στον συντάκτη του νομοσχεδίου οι λόγοι που οδήγησαν στην ανάγκη της νομοθέτησης, προκειμένου να διευρυνθεί το πεδίο αντίληψής του αναφορικά με τον επιδιωκόμενο σκοπό, ιδιαίτερα όταν ένα νομοθέτημα περιλαμβάνει στοιχεία τεχνικά που απαιτούν εξειδικευμένες γνώσεις</a:t>
            </a:r>
            <a:r>
              <a:rPr lang="el-GR" i="1" dirty="0" smtClean="0"/>
              <a:t>.</a:t>
            </a:r>
          </a:p>
          <a:p>
            <a:pPr marL="0" indent="0" algn="just">
              <a:buNone/>
            </a:pPr>
            <a:r>
              <a:rPr lang="el-GR" i="1" dirty="0" smtClean="0"/>
              <a:t>Μη σωστές οδηγίες=&gt;μη ορθή νομοθέτηση. </a:t>
            </a:r>
          </a:p>
          <a:p>
            <a:pPr algn="just"/>
            <a:endParaRPr lang="el-GR" i="1" dirty="0"/>
          </a:p>
        </p:txBody>
      </p:sp>
    </p:spTree>
    <p:extLst>
      <p:ext uri="{BB962C8B-B14F-4D97-AF65-F5344CB8AC3E}">
        <p14:creationId xmlns:p14="http://schemas.microsoft.com/office/powerpoint/2010/main" val="192031933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53E7BB1E-20D6-40DD-9373-38D84D29B5D5}"/>
              </a:ext>
            </a:extLst>
          </p:cNvPr>
          <p:cNvSpPr>
            <a:spLocks noGrp="1"/>
          </p:cNvSpPr>
          <p:nvPr>
            <p:ph type="title"/>
          </p:nvPr>
        </p:nvSpPr>
        <p:spPr/>
        <p:txBody>
          <a:bodyPr>
            <a:normAutofit/>
          </a:bodyPr>
          <a:lstStyle/>
          <a:p>
            <a:pPr algn="ctr"/>
            <a:r>
              <a:rPr lang="el-GR" sz="4000" dirty="0"/>
              <a:t>Αλλαγή μοντέλου Καλής Νομοθέτησης</a:t>
            </a:r>
          </a:p>
        </p:txBody>
      </p:sp>
      <p:sp>
        <p:nvSpPr>
          <p:cNvPr id="3" name="Θέση περιεχομένου 2">
            <a:extLst>
              <a:ext uri="{FF2B5EF4-FFF2-40B4-BE49-F238E27FC236}">
                <a16:creationId xmlns="" xmlns:a16="http://schemas.microsoft.com/office/drawing/2014/main" id="{8CEDBD66-B91A-48DC-9C74-7A72808808FF}"/>
              </a:ext>
            </a:extLst>
          </p:cNvPr>
          <p:cNvSpPr>
            <a:spLocks noGrp="1"/>
          </p:cNvSpPr>
          <p:nvPr>
            <p:ph idx="1"/>
          </p:nvPr>
        </p:nvSpPr>
        <p:spPr>
          <a:xfrm>
            <a:off x="1371600" y="2285999"/>
            <a:ext cx="9601200" cy="4087091"/>
          </a:xfrm>
        </p:spPr>
        <p:txBody>
          <a:bodyPr>
            <a:noAutofit/>
          </a:bodyPr>
          <a:lstStyle/>
          <a:p>
            <a:pPr marL="0" indent="0" algn="just">
              <a:buNone/>
            </a:pPr>
            <a:r>
              <a:rPr lang="el-GR" sz="2400" dirty="0"/>
              <a:t>Ο ν. 4622/2019 επέλεξε μια σύνθεση του συγκεντρωτικού και του αποκεντρωτικού μοντέλου </a:t>
            </a:r>
            <a:r>
              <a:rPr lang="el-GR" sz="2400" dirty="0" err="1"/>
              <a:t>νομοπαρασκευής</a:t>
            </a:r>
            <a:r>
              <a:rPr lang="el-GR" sz="2400" dirty="0"/>
              <a:t>: Αφενός, επιτρέπει περισσότερες εναλλακτικές εκδοχές ως προς τη σύνταξη του πρώτου προσχεδίου, αφετέρου αναθέτει τη σύνταξη του τελικού σχεδίου σε ad hoc νομοπαρασκευαστικές επιτροπές, τα κείμενα των οποίων αξιολογούνται όμως εν τέλει από ένα όργανο σταθερής σύνθεσης – την Επιτροπή Αξιολόγησης της Ποιότητας της Νομοπαρασκευαστικής Διαδικασίας.</a:t>
            </a:r>
          </a:p>
          <a:p>
            <a:pPr marL="0" indent="0" algn="just">
              <a:buNone/>
            </a:pPr>
            <a:r>
              <a:rPr lang="el-GR" sz="2400" dirty="0"/>
              <a:t>Εγγυήσεις αντικειμενικές</a:t>
            </a:r>
            <a:r>
              <a:rPr lang="en-US" sz="2400" dirty="0"/>
              <a:t>:</a:t>
            </a:r>
            <a:r>
              <a:rPr lang="el-GR" sz="2400" dirty="0"/>
              <a:t> Οι αρχές και οι τεχνικές καλής νομοθέτησης και ο θεσμός των επιτελικών στελεχών στις Διευθύνσεις Συντονισμού των Υπουργείων και στις Γ.Γ.Ν.Κ.Θ. και Γ.Γ.Σ. της Προεδρίας της Κυβέρνησης.</a:t>
            </a:r>
          </a:p>
          <a:p>
            <a:pPr marL="0" indent="0" algn="just">
              <a:buNone/>
            </a:pPr>
            <a:endParaRPr lang="el-GR" sz="2400" dirty="0"/>
          </a:p>
        </p:txBody>
      </p:sp>
    </p:spTree>
    <p:extLst>
      <p:ext uri="{BB962C8B-B14F-4D97-AF65-F5344CB8AC3E}">
        <p14:creationId xmlns:p14="http://schemas.microsoft.com/office/powerpoint/2010/main" val="126929620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C28D5C2E-6A77-4FEA-9025-F666BBFC6A25}"/>
              </a:ext>
            </a:extLst>
          </p:cNvPr>
          <p:cNvSpPr>
            <a:spLocks noGrp="1"/>
          </p:cNvSpPr>
          <p:nvPr>
            <p:ph type="title"/>
          </p:nvPr>
        </p:nvSpPr>
        <p:spPr/>
        <p:txBody>
          <a:bodyPr>
            <a:normAutofit/>
          </a:bodyPr>
          <a:lstStyle/>
          <a:p>
            <a:pPr algn="ctr"/>
            <a:r>
              <a:rPr lang="el-GR" sz="4000" dirty="0"/>
              <a:t>ΧΡΗΣΙΜΑ </a:t>
            </a:r>
            <a:r>
              <a:rPr lang="en-US" sz="4000" dirty="0"/>
              <a:t>LINKS</a:t>
            </a:r>
            <a:endParaRPr lang="el-GR" sz="4000" dirty="0"/>
          </a:p>
        </p:txBody>
      </p:sp>
      <p:sp>
        <p:nvSpPr>
          <p:cNvPr id="3" name="Θέση περιεχομένου 2">
            <a:extLst>
              <a:ext uri="{FF2B5EF4-FFF2-40B4-BE49-F238E27FC236}">
                <a16:creationId xmlns="" xmlns:a16="http://schemas.microsoft.com/office/drawing/2014/main" id="{CE580B6E-B522-4163-94D5-939D2E04ABD1}"/>
              </a:ext>
            </a:extLst>
          </p:cNvPr>
          <p:cNvSpPr>
            <a:spLocks noGrp="1"/>
          </p:cNvSpPr>
          <p:nvPr>
            <p:ph idx="1"/>
          </p:nvPr>
        </p:nvSpPr>
        <p:spPr>
          <a:xfrm>
            <a:off x="1371600" y="2286000"/>
            <a:ext cx="9601200" cy="4715164"/>
          </a:xfrm>
        </p:spPr>
        <p:txBody>
          <a:bodyPr>
            <a:normAutofit/>
          </a:bodyPr>
          <a:lstStyle/>
          <a:p>
            <a:pPr marL="0" indent="0" algn="just">
              <a:buNone/>
            </a:pPr>
            <a:r>
              <a:rPr lang="el-GR" sz="2800" dirty="0"/>
              <a:t>Όλο το </a:t>
            </a:r>
            <a:r>
              <a:rPr lang="en-GB" sz="2800" dirty="0"/>
              <a:t>site </a:t>
            </a:r>
            <a:r>
              <a:rPr lang="el-GR" sz="2800" dirty="0"/>
              <a:t>της Γενικής Γραμματείας Νομικών και Κοινοβουλευτικών Θεμάτων, αλλά και ειδικά το υλικό για την καλή νομοθέτηση ( σε </a:t>
            </a:r>
            <a:r>
              <a:rPr lang="en-US" sz="2800" dirty="0">
                <a:hlinkClick r:id="rId2"/>
              </a:rPr>
              <a:t>https://gslegal.gov.gr/?page_id=126</a:t>
            </a:r>
            <a:r>
              <a:rPr lang="el-GR" sz="2800" dirty="0"/>
              <a:t>  ), που περιλαμβάνει</a:t>
            </a:r>
            <a:r>
              <a:rPr lang="en-GB" sz="2800" dirty="0"/>
              <a:t>:</a:t>
            </a:r>
            <a:r>
              <a:rPr lang="el-GR" sz="2800" dirty="0"/>
              <a:t> το εγχειρίδιο νομοπαρασκευαστικής μεθοδολογίας, το εγχειρίδιο και υπόδειγμα για την ΑΣΥΡ, το εγχειρίδιο μεθοδολογίας για την κωδικοποίηση της νομοθεσίας, αλλά και αντίστοιχες κατευθύνσεις καλής νομοθέτησης της Ε.Ε. και του Οργανισμού για την Οικονομική Συνεργασία και Ανάπτυξη (</a:t>
            </a:r>
            <a:r>
              <a:rPr lang="en-GB" sz="2800" dirty="0"/>
              <a:t>OECD).</a:t>
            </a:r>
            <a:endParaRPr lang="el-GR" sz="2800" dirty="0"/>
          </a:p>
        </p:txBody>
      </p:sp>
    </p:spTree>
    <p:extLst>
      <p:ext uri="{BB962C8B-B14F-4D97-AF65-F5344CB8AC3E}">
        <p14:creationId xmlns:p14="http://schemas.microsoft.com/office/powerpoint/2010/main" val="290526860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307431" y="1348538"/>
            <a:ext cx="9601200" cy="5509461"/>
          </a:xfrm>
        </p:spPr>
        <p:txBody>
          <a:bodyPr>
            <a:noAutofit/>
          </a:bodyPr>
          <a:lstStyle/>
          <a:p>
            <a:pPr marL="0" indent="0" algn="just">
              <a:buNone/>
            </a:pPr>
            <a:r>
              <a:rPr lang="el-GR" sz="1800" dirty="0"/>
              <a:t>Το κεφάλαιο εστιάζει στην </a:t>
            </a:r>
            <a:r>
              <a:rPr lang="el-GR" sz="1800" u="sng" dirty="0"/>
              <a:t>αναγκαιότητα της καλής νομοθέτησης </a:t>
            </a:r>
            <a:r>
              <a:rPr lang="el-GR" sz="1800" dirty="0"/>
              <a:t>και της ρυθμιστικής διακυβέρνησης μέσω της κανονιστικής μεταρρύθμισης λόγω των επιπτώσεων της «κακής» </a:t>
            </a:r>
            <a:r>
              <a:rPr lang="el-GR" sz="1800" dirty="0" smtClean="0"/>
              <a:t>νομοθέτησης.</a:t>
            </a:r>
            <a:endParaRPr lang="en-GB" sz="1800" dirty="0" smtClean="0"/>
          </a:p>
          <a:p>
            <a:pPr marL="0" indent="0" algn="just">
              <a:buNone/>
            </a:pPr>
            <a:r>
              <a:rPr lang="el-GR" sz="1800" dirty="0" smtClean="0"/>
              <a:t>Η κακή νομοθέτηση συνάγεται σε αντιπαραβολή με την καλή και αντίστροφα.</a:t>
            </a:r>
          </a:p>
          <a:p>
            <a:pPr marL="0" indent="0" algn="just">
              <a:buNone/>
            </a:pPr>
            <a:r>
              <a:rPr lang="el-GR" sz="1800" dirty="0" smtClean="0"/>
              <a:t>Υπάρχουν πολλές οπτικές, πολλές προσεγγίσεις των </a:t>
            </a:r>
            <a:r>
              <a:rPr lang="el-GR" sz="1800" u="sng" dirty="0" smtClean="0"/>
              <a:t>αιτιών και των συνεπειών </a:t>
            </a:r>
            <a:r>
              <a:rPr lang="el-GR" sz="1800" dirty="0" smtClean="0"/>
              <a:t>της κακής νομοθέτησης είτε ως πολυνομίας είτε ως κακονομίας.</a:t>
            </a:r>
          </a:p>
          <a:p>
            <a:pPr marL="0" indent="0" algn="just">
              <a:buNone/>
            </a:pPr>
            <a:r>
              <a:rPr lang="el-GR" sz="1800" dirty="0" smtClean="0"/>
              <a:t>Σε γενικές </a:t>
            </a:r>
            <a:r>
              <a:rPr lang="el-GR" sz="1800" dirty="0" smtClean="0"/>
              <a:t>γραμμές η αύξηση των πιθανοτήτων κακής νομοθέτησης μπορεί να οφείλεται στη γενικότερη αύξηση του αντικείμένου ρύθμισης, κάτι που την ίδια στιγμή προκαλεί πίεση για εμπέδωση της καλής νομοθέτησης. </a:t>
            </a:r>
            <a:r>
              <a:rPr lang="el-GR" sz="1800" dirty="0" smtClean="0"/>
              <a:t>Παράγοντες που εντείνουν την ανάγκη για καλή νομοθέτηση και αυξάνουν τις πιθανότητες για κακή νομοθέτηση είναι</a:t>
            </a:r>
            <a:r>
              <a:rPr lang="en-GB" sz="1800" dirty="0" smtClean="0"/>
              <a:t>:</a:t>
            </a:r>
            <a:r>
              <a:rPr lang="en-US" sz="1800" dirty="0" smtClean="0"/>
              <a:t> </a:t>
            </a:r>
            <a:r>
              <a:rPr lang="el-GR" sz="1800" dirty="0" smtClean="0"/>
              <a:t>κρατικός παρεμβατισμός </a:t>
            </a:r>
            <a:r>
              <a:rPr lang="el-GR" sz="1800" dirty="0"/>
              <a:t>στην οικονομία, κράτος πρόνοιας. σ</a:t>
            </a:r>
            <a:r>
              <a:rPr lang="el-GR" sz="1800" dirty="0" smtClean="0"/>
              <a:t>υμμορφωση </a:t>
            </a:r>
            <a:r>
              <a:rPr lang="el-GR" sz="1800" dirty="0"/>
              <a:t>με ενωσιακό δίκαιο, δημοσιοποίηση ιδιωτικού δικαίου, τεχνολογικές εξελίξεις, διεθνείς </a:t>
            </a:r>
            <a:r>
              <a:rPr lang="el-GR" sz="1800" dirty="0" smtClean="0"/>
              <a:t>εξελξεις, εσωτερικές ιδιαιτερότητες (θεσμικές, πολιτικές, κοινωνικές</a:t>
            </a:r>
            <a:r>
              <a:rPr lang="el-GR" sz="1800" dirty="0" smtClean="0"/>
              <a:t>).</a:t>
            </a:r>
            <a:endParaRPr lang="el-GR" sz="1800" dirty="0" smtClean="0"/>
          </a:p>
        </p:txBody>
      </p:sp>
    </p:spTree>
    <p:extLst>
      <p:ext uri="{BB962C8B-B14F-4D97-AF65-F5344CB8AC3E}">
        <p14:creationId xmlns:p14="http://schemas.microsoft.com/office/powerpoint/2010/main" val="378194433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14137"/>
          </a:xfrm>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227221" y="1668379"/>
            <a:ext cx="9745579" cy="4199020"/>
          </a:xfrm>
        </p:spPr>
        <p:txBody>
          <a:bodyPr/>
          <a:lstStyle/>
          <a:p>
            <a:pPr marL="0" indent="0" algn="just">
              <a:buNone/>
            </a:pPr>
            <a:r>
              <a:rPr lang="el-GR" dirty="0"/>
              <a:t>Η κακή νομοθέτηση γενικά αφορά και τια τρία βασικά στάδια, υπό τα οποία εξετάζουμε χρονικά το νόμο</a:t>
            </a:r>
            <a:r>
              <a:rPr lang="en-GB" dirty="0"/>
              <a:t>:</a:t>
            </a:r>
            <a:r>
              <a:rPr lang="el-GR" dirty="0"/>
              <a:t> μέχρι να ψηφιστεί, τη μορφή που θα λάβει και πως θα εφαρμοστεί.</a:t>
            </a:r>
          </a:p>
          <a:p>
            <a:pPr marL="0" indent="0" algn="just">
              <a:buNone/>
            </a:pPr>
            <a:r>
              <a:rPr lang="el-GR" dirty="0"/>
              <a:t>Η αναγκαιότητα της καλής νομοθέτησης και της ρυθμιστικής διακυβέρνησης μέσω της κανονιστικής μεταρρύθμισης αναδείχθηκε λόγω των επιπτώσεων της «κακής» νομοθέτησης ή όπως αποκαλείται της νομικής παθολογίας που περιλαμβάνει την: πολυνομία και νομομανία: πληθώρα νομικών ρυθμίσεων, πρωτογενών (νόμοι) και δευτερογενών (υπουργικές αποφάσεις, προεδρικά διατάγματα, κανονιστικές πράξεις διοίκησης κ.λπ.), που παράγονται χωρίς να είναι αναγκαίες ή/και είναι ανεφάρμοστες, οδηγώντας σε κακονομία (φαύλος κύκλος).</a:t>
            </a:r>
          </a:p>
          <a:p>
            <a:pPr marL="0" indent="0">
              <a:buNone/>
            </a:pPr>
            <a:endParaRPr lang="el-GR" dirty="0"/>
          </a:p>
        </p:txBody>
      </p:sp>
    </p:spTree>
    <p:extLst>
      <p:ext uri="{BB962C8B-B14F-4D97-AF65-F5344CB8AC3E}">
        <p14:creationId xmlns:p14="http://schemas.microsoft.com/office/powerpoint/2010/main" val="322413389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54242"/>
          </a:xfrm>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363579" y="1684421"/>
            <a:ext cx="9601200" cy="3581400"/>
          </a:xfrm>
        </p:spPr>
        <p:txBody>
          <a:bodyPr/>
          <a:lstStyle/>
          <a:p>
            <a:pPr marL="0" indent="0" algn="just">
              <a:buNone/>
            </a:pPr>
            <a:r>
              <a:rPr lang="el-GR" dirty="0"/>
              <a:t>Κακονομία: γλωσσική ασάφεια, αντικρουόμενες ρυθμίσεις του ίδιου ζητήματος, πολύπλοκες διοικητικές διαδικασίες, βιαστικές ή/και αυθαίρετες κυβερνητικές ρυθμίσεις χωρίς την έγκριση της </a:t>
            </a:r>
            <a:r>
              <a:rPr lang="el-GR" dirty="0" smtClean="0"/>
              <a:t>Βουλής, </a:t>
            </a:r>
            <a:r>
              <a:rPr lang="el-GR" dirty="0" smtClean="0"/>
              <a:t>ένταξη </a:t>
            </a:r>
            <a:r>
              <a:rPr lang="el-GR" dirty="0"/>
              <a:t>άσχετων με το περιεχόμενο ενός νόμου διατάξεων, που </a:t>
            </a:r>
            <a:r>
              <a:rPr lang="el-GR" dirty="0" smtClean="0"/>
              <a:t>τον </a:t>
            </a:r>
            <a:r>
              <a:rPr lang="el-GR" dirty="0"/>
              <a:t>καθιστά </a:t>
            </a:r>
            <a:r>
              <a:rPr lang="el-GR" dirty="0" smtClean="0"/>
              <a:t>ασαφή, δύσχρηστο </a:t>
            </a:r>
            <a:r>
              <a:rPr lang="el-GR" dirty="0"/>
              <a:t>και </a:t>
            </a:r>
            <a:r>
              <a:rPr lang="el-GR" dirty="0" smtClean="0"/>
              <a:t>δυσνόητο. </a:t>
            </a:r>
          </a:p>
          <a:p>
            <a:pPr marL="0" indent="0" algn="just">
              <a:buNone/>
            </a:pPr>
            <a:r>
              <a:rPr lang="el-GR" dirty="0" smtClean="0"/>
              <a:t>Όλα αυτά αποτελούν γνωρίσματα της κακονομίας και συνέπειες με τη στενή έννοια, επί του περιεχομένου της ρύθμισης. Οι συνέπειες υπό ευρεία έννοια έπονται και έχουν να κάνουν με την πολυνομία και την δυσκολία στην εφαρμογή του νόμου, που με τη σειρά της γεννά άλλες κοινωνικές και πολιτικές συνέπειες.</a:t>
            </a:r>
            <a:endParaRPr lang="el-GR" dirty="0"/>
          </a:p>
        </p:txBody>
      </p:sp>
    </p:spTree>
    <p:extLst>
      <p:ext uri="{BB962C8B-B14F-4D97-AF65-F5344CB8AC3E}">
        <p14:creationId xmlns:p14="http://schemas.microsoft.com/office/powerpoint/2010/main" val="115682461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371600" y="1820779"/>
            <a:ext cx="9601200" cy="4812631"/>
          </a:xfrm>
        </p:spPr>
        <p:txBody>
          <a:bodyPr>
            <a:noAutofit/>
          </a:bodyPr>
          <a:lstStyle/>
          <a:p>
            <a:pPr marL="0" indent="0" algn="just">
              <a:buNone/>
            </a:pPr>
            <a:r>
              <a:rPr lang="el-GR" dirty="0"/>
              <a:t>Οι δηµόσιες αρχές της Ευρώπης, στην εποχή της παγκοσµιοποίησης, η οποία χαρακτηρίζεται από την άρση των φραγµών στην ελεύθερη κυκλοφορία αγαθών, υπηρεσιών και προσώπων, επιχειρούν τη µείωση των διοικητικών διατυπώσεων, ώστε να οδηγηθούν στην κατάργηση της άσκοπης γραφειοκρατίας. Αυτή είναι άλλωστε η προσδοκία αφενός των πολιτών των κρατών µελών της Ευρωπαϊκής Ένωσης οι οποίοι ζητούν από τις κυβερνήσεις τους να τους εξασφαλίσουν ευηµερία και ασφάλεια αφετέρου των επιχειρήσεων που δραστηριοποιούνται εντός της Ένωσης, οι οποίες επιδιώκουν από τις δηµόσιες αρχές να τους εξασφαλίσουν ισότιµο πεδίο δράσεως και προώθησης της ανταγωνιστικότητας, µέσα σε υγιές και ασφαλές περιβάλλον. Οι κανονιστικές ρυθµίσεις διαδραµατίζουν ρόλο-κλειδί για την αντιµετώπιση αυτών των προκλήσεων. Η </a:t>
            </a:r>
            <a:r>
              <a:rPr lang="el-GR" dirty="0" smtClean="0"/>
              <a:t>νοµοθεσία </a:t>
            </a:r>
            <a:r>
              <a:rPr lang="el-GR" dirty="0"/>
              <a:t>αποτελεί αναγκαία και αναγνωρισµένη πτυχή της σύγχρονης κοινωνίας. Νοµοθετούµε σε όλα τα επίπεδα: τόσο σε τοπικό όσο σε εθνικό, ευρωπαϊκό και διεθνές. Όµως, οι κακοσχεδιασµένες ρυθµίσεις που λαµβάνονται χωρίς ώριµη σκέψη τείνουν να αποδειχθούν υπερβολικές και να ξεπεράσουν το αυστηρώς αναγκαίο. </a:t>
            </a:r>
          </a:p>
        </p:txBody>
      </p:sp>
    </p:spTree>
    <p:extLst>
      <p:ext uri="{BB962C8B-B14F-4D97-AF65-F5344CB8AC3E}">
        <p14:creationId xmlns:p14="http://schemas.microsoft.com/office/powerpoint/2010/main" val="374193076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2950"/>
          </a:xfrm>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211179" y="1428750"/>
            <a:ext cx="9601200" cy="4138864"/>
          </a:xfrm>
        </p:spPr>
        <p:txBody>
          <a:bodyPr>
            <a:normAutofit/>
          </a:bodyPr>
          <a:lstStyle/>
          <a:p>
            <a:pPr algn="just"/>
            <a:r>
              <a:rPr lang="el-GR" dirty="0"/>
              <a:t>Ορισµένοι κανόνες προκύπτει ότι είναι υπέρ το δέον ρυθµιστικοί, </a:t>
            </a:r>
            <a:r>
              <a:rPr lang="el-GR" dirty="0" smtClean="0"/>
              <a:t>συνεπάγονται αδικαιολόγητες </a:t>
            </a:r>
            <a:r>
              <a:rPr lang="el-GR" dirty="0"/>
              <a:t>δαπάνες ή αποδεικνύονται αντιπαραγωγικοί. </a:t>
            </a:r>
            <a:r>
              <a:rPr lang="el-GR" dirty="0" smtClean="0"/>
              <a:t/>
            </a:r>
            <a:br>
              <a:rPr lang="el-GR" dirty="0" smtClean="0"/>
            </a:br>
            <a:r>
              <a:rPr lang="el-GR" dirty="0" smtClean="0"/>
              <a:t>Η </a:t>
            </a:r>
            <a:r>
              <a:rPr lang="el-GR" dirty="0"/>
              <a:t>συσσώρευση κανόνων οδηγεί συν τω χρόνω σε επικαλύψεις που επηρεάζουν τις επιχειρήσεις, τις δηµόσιες υπηρεσίες και αρχές και κυρίως τους </a:t>
            </a:r>
            <a:r>
              <a:rPr lang="el-GR" dirty="0" smtClean="0"/>
              <a:t>πολίτες.</a:t>
            </a:r>
            <a:endParaRPr lang="el-GR" dirty="0"/>
          </a:p>
          <a:p>
            <a:pPr algn="just"/>
            <a:r>
              <a:rPr lang="el-GR" dirty="0" smtClean="0"/>
              <a:t>Οι </a:t>
            </a:r>
            <a:r>
              <a:rPr lang="el-GR" dirty="0"/>
              <a:t>κανόνες µπορούν επίσης να καταστούν ταχέως παρωχηµένοι, καθώς οι ραγδαίες τεχνολογικές εξελίξεις, το άνοιγµα των παγκοσµίων αγορών και η διαρκώς αυξανόµενη πρόσβαση στις πληροφορίες απαιτούν διαρκή αναθεώρηση των κανονιστικών διατάξεων και προσαρµογή τους στους εντατικούς ρυθµούς ενός κόσµου που αδιαλείπτως </a:t>
            </a:r>
            <a:r>
              <a:rPr lang="el-GR" dirty="0"/>
              <a:t>εξελίσσεται. Απαρχαιωµένες ρυθµίσεις οι οποίες δεν έχουν προσαρµοσθεί προς τα σύγχρονα τεχνολογικά δεδοµένα και τις νέες κοινωνικοοικονοµικές απαιτήσεις. </a:t>
            </a:r>
            <a:endParaRPr lang="el-GR" dirty="0" smtClean="0"/>
          </a:p>
          <a:p>
            <a:pPr algn="just"/>
            <a:r>
              <a:rPr lang="el-GR" dirty="0" smtClean="0"/>
              <a:t>Ασάφειες </a:t>
            </a:r>
            <a:r>
              <a:rPr lang="el-GR" dirty="0"/>
              <a:t>των ρυθµίσεων και </a:t>
            </a:r>
            <a:r>
              <a:rPr lang="el-GR" dirty="0" smtClean="0"/>
              <a:t>αντιφάσεις </a:t>
            </a:r>
            <a:r>
              <a:rPr lang="el-GR" dirty="0"/>
              <a:t>µεταξύ </a:t>
            </a:r>
            <a:r>
              <a:rPr lang="el-GR" dirty="0" smtClean="0"/>
              <a:t>διαφορετικών ρυθµίσεων</a:t>
            </a:r>
            <a:r>
              <a:rPr lang="el-GR" dirty="0"/>
              <a:t>, σε συνδυασµό µε την απουσία κωδικοποίησης των εκάστοτε </a:t>
            </a:r>
            <a:r>
              <a:rPr lang="el-GR" dirty="0" smtClean="0"/>
              <a:t>ισχυουσών.</a:t>
            </a:r>
          </a:p>
        </p:txBody>
      </p:sp>
    </p:spTree>
    <p:extLst>
      <p:ext uri="{BB962C8B-B14F-4D97-AF65-F5344CB8AC3E}">
        <p14:creationId xmlns:p14="http://schemas.microsoft.com/office/powerpoint/2010/main" val="287588642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275348" y="1556083"/>
            <a:ext cx="9601200" cy="4106779"/>
          </a:xfrm>
        </p:spPr>
        <p:txBody>
          <a:bodyPr>
            <a:noAutofit/>
          </a:bodyPr>
          <a:lstStyle/>
          <a:p>
            <a:pPr algn="just"/>
            <a:r>
              <a:rPr lang="el-GR" dirty="0"/>
              <a:t>Ύπαρξη ρυθµίσεων, το κόστος εφαρµογής των οποίων υπερβαίνει το δηµόσιο όφελος, οικονοµικό ή άλλο. </a:t>
            </a:r>
          </a:p>
          <a:p>
            <a:pPr algn="just"/>
            <a:r>
              <a:rPr lang="el-GR" dirty="0" smtClean="0"/>
              <a:t>Ύπαρξη </a:t>
            </a:r>
            <a:r>
              <a:rPr lang="el-GR" dirty="0"/>
              <a:t>περιττών </a:t>
            </a:r>
            <a:r>
              <a:rPr lang="el-GR" dirty="0" smtClean="0"/>
              <a:t>ρυθµίσεων.</a:t>
            </a:r>
          </a:p>
          <a:p>
            <a:pPr algn="just"/>
            <a:r>
              <a:rPr lang="el-GR" dirty="0" smtClean="0"/>
              <a:t>Η </a:t>
            </a:r>
            <a:r>
              <a:rPr lang="el-GR" dirty="0"/>
              <a:t>υπέρµετρη διόγκωση της πρόβλεψης έκδοσης κανονιστικών διαταγµάτων, µε αποτέλεσµα τη σηµαντική επιβάρυνση του έργου του Συµβουλίου της Επικρατείας και την προφανή καθυστέρηση στη ρύθµιση των αντίστοιχων θεµάτων</a:t>
            </a:r>
            <a:r>
              <a:rPr lang="el-GR" dirty="0" smtClean="0"/>
              <a:t>.</a:t>
            </a:r>
          </a:p>
          <a:p>
            <a:pPr algn="just"/>
            <a:r>
              <a:rPr lang="el-GR" dirty="0" smtClean="0"/>
              <a:t>Η έλλειψη </a:t>
            </a:r>
            <a:r>
              <a:rPr lang="el-GR" dirty="0"/>
              <a:t>κατάλληλων µηχανισµών για τον αποτελεσµατικό έλεγχο της δηµόσιας διοίκησης καθόσον το σύνολο του ελεγκτικού και επιθεωρησιακού έργου του Κράτους ασκείται από τα σώµατα και τις υπηρεσίες επιθεώρησης και ελέγχου, τα οποία δρουν ανεξαρτήτως, χωρίς να συνεργάζονται µεταξύ τους και αποτελούν οργανικά τµήµατα των διαφόρων υπουργείων, στα οποία </a:t>
            </a:r>
            <a:r>
              <a:rPr lang="el-GR" dirty="0" smtClean="0"/>
              <a:t>υπάγονται.</a:t>
            </a:r>
            <a:endParaRPr lang="el-GR" dirty="0"/>
          </a:p>
        </p:txBody>
      </p:sp>
    </p:spTree>
    <p:extLst>
      <p:ext uri="{BB962C8B-B14F-4D97-AF65-F5344CB8AC3E}">
        <p14:creationId xmlns:p14="http://schemas.microsoft.com/office/powerpoint/2010/main" val="414564354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371600" y="1684421"/>
            <a:ext cx="9601200" cy="3581400"/>
          </a:xfrm>
        </p:spPr>
        <p:txBody>
          <a:bodyPr>
            <a:normAutofit/>
          </a:bodyPr>
          <a:lstStyle/>
          <a:p>
            <a:pPr algn="just"/>
            <a:r>
              <a:rPr lang="el-GR" dirty="0"/>
              <a:t>Εκτεταµένη παρουσία των φαινοµένων </a:t>
            </a:r>
            <a:r>
              <a:rPr lang="el-GR" dirty="0" smtClean="0"/>
              <a:t>διαφθοράς</a:t>
            </a:r>
          </a:p>
          <a:p>
            <a:pPr algn="just"/>
            <a:r>
              <a:rPr lang="el-GR" dirty="0"/>
              <a:t>Β</a:t>
            </a:r>
            <a:r>
              <a:rPr lang="el-GR" dirty="0" smtClean="0"/>
              <a:t>ραδύτητα </a:t>
            </a:r>
            <a:r>
              <a:rPr lang="el-GR" dirty="0"/>
              <a:t>στην απονοµή της </a:t>
            </a:r>
            <a:r>
              <a:rPr lang="el-GR" dirty="0" smtClean="0"/>
              <a:t>δικαιοσύνης</a:t>
            </a:r>
          </a:p>
          <a:p>
            <a:pPr algn="just"/>
            <a:r>
              <a:rPr lang="el-GR" dirty="0"/>
              <a:t>α</a:t>
            </a:r>
            <a:r>
              <a:rPr lang="el-GR" dirty="0" smtClean="0"/>
              <a:t>) </a:t>
            </a:r>
            <a:r>
              <a:rPr lang="el-GR" dirty="0"/>
              <a:t>η µεγάλη καθυστέρηση εισόδου των </a:t>
            </a:r>
            <a:r>
              <a:rPr lang="el-GR" dirty="0" smtClean="0"/>
              <a:t>νέων τεχνολογιών στις </a:t>
            </a:r>
            <a:r>
              <a:rPr lang="el-GR" dirty="0"/>
              <a:t>δηµόσιες </a:t>
            </a:r>
            <a:r>
              <a:rPr lang="el-GR" dirty="0" smtClean="0"/>
              <a:t>υπηρεσίες, </a:t>
            </a:r>
            <a:r>
              <a:rPr lang="el-GR" dirty="0"/>
              <a:t>β</a:t>
            </a:r>
            <a:r>
              <a:rPr lang="el-GR" dirty="0" smtClean="0"/>
              <a:t>) </a:t>
            </a:r>
            <a:r>
              <a:rPr lang="el-GR" dirty="0"/>
              <a:t>η απουσία στρατηγικού σχεδιασµού και επεξεργασµένων προτάσεων </a:t>
            </a:r>
            <a:r>
              <a:rPr lang="el-GR" dirty="0" smtClean="0"/>
              <a:t/>
            </a:r>
            <a:br>
              <a:rPr lang="el-GR" dirty="0" smtClean="0"/>
            </a:br>
            <a:r>
              <a:rPr lang="el-GR" dirty="0" smtClean="0"/>
              <a:t>γ) </a:t>
            </a:r>
            <a:r>
              <a:rPr lang="el-GR" dirty="0" smtClean="0"/>
              <a:t>ο </a:t>
            </a:r>
            <a:r>
              <a:rPr lang="el-GR" dirty="0"/>
              <a:t>αχρησιµοποίητος εξοπλισµός και οι οργανωτικές δοµές που καθώς προϋπήρχαν των νέων τεχνολογιών κάποιες φορές δεν είναι συµβατές µε αυτές </a:t>
            </a:r>
            <a:r>
              <a:rPr lang="el-GR" dirty="0" smtClean="0"/>
              <a:t/>
            </a:r>
            <a:br>
              <a:rPr lang="el-GR" dirty="0" smtClean="0"/>
            </a:br>
            <a:r>
              <a:rPr lang="el-GR" dirty="0" smtClean="0"/>
              <a:t>δ) </a:t>
            </a:r>
            <a:r>
              <a:rPr lang="el-GR" dirty="0"/>
              <a:t>η έλλειψη εκπαιδευµένου προσωπικού και ικανών στελεχών ανάπτυξης εφαρµογών καθώς και τα προβλήµατα επικοινωνίας που αναβλύζουν στο εσωτερικό </a:t>
            </a:r>
            <a:r>
              <a:rPr lang="el-GR" dirty="0" smtClean="0"/>
              <a:t>τηςδιοίκησης</a:t>
            </a:r>
            <a:r>
              <a:rPr lang="el-GR" dirty="0"/>
              <a:t>. </a:t>
            </a:r>
            <a:r>
              <a:rPr lang="el-GR" dirty="0" smtClean="0"/>
              <a:t/>
            </a:r>
            <a:br>
              <a:rPr lang="el-GR" dirty="0" smtClean="0"/>
            </a:br>
            <a:endParaRPr lang="el-GR" dirty="0"/>
          </a:p>
        </p:txBody>
      </p:sp>
    </p:spTree>
    <p:extLst>
      <p:ext uri="{BB962C8B-B14F-4D97-AF65-F5344CB8AC3E}">
        <p14:creationId xmlns:p14="http://schemas.microsoft.com/office/powerpoint/2010/main" val="383193834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371600" y="1644315"/>
            <a:ext cx="9601200" cy="4002505"/>
          </a:xfrm>
        </p:spPr>
        <p:txBody>
          <a:bodyPr>
            <a:normAutofit/>
          </a:bodyPr>
          <a:lstStyle/>
          <a:p>
            <a:pPr algn="just" fontAlgn="base"/>
            <a:r>
              <a:rPr lang="el-GR" b="1" i="1" dirty="0" smtClean="0"/>
              <a:t>Η Κ</a:t>
            </a:r>
            <a:r>
              <a:rPr lang="el-GR" sz="2400" dirty="0" smtClean="0"/>
              <a:t>ατάθεση </a:t>
            </a:r>
            <a:r>
              <a:rPr lang="el-GR" sz="2400" dirty="0"/>
              <a:t>και η ψήφιση τροπολογιών (ακόμα και αν αυτές είναι άσχετες με το κύριο αντικείμενο του νόμου ή κατατίθενται εκπρόθεσμα) και το γεγονός ότι οι νόμοι (αν και πρέπει να εμπεριέχουν μόνο διατάξεις που αφορούν και ρυθμίζουν ένα κύριο αντικείμενο), καταλήγουν να ρυθμίζουν διάφορα και τελείως διαφορετικά μεταξύ τους </a:t>
            </a:r>
            <a:r>
              <a:rPr lang="el-GR" sz="2400" dirty="0" smtClean="0"/>
              <a:t>ζητήματα. </a:t>
            </a:r>
          </a:p>
          <a:p>
            <a:pPr algn="just" fontAlgn="base"/>
            <a:r>
              <a:rPr lang="el-GR" sz="2400" dirty="0"/>
              <a:t>Μ</a:t>
            </a:r>
            <a:r>
              <a:rPr lang="el-GR" sz="2400" dirty="0" smtClean="0"/>
              <a:t>η </a:t>
            </a:r>
            <a:r>
              <a:rPr lang="el-GR" sz="2400" dirty="0"/>
              <a:t>ύπαρξη ουσιαστικής </a:t>
            </a:r>
            <a:r>
              <a:rPr lang="el-GR" sz="2400" dirty="0" smtClean="0"/>
              <a:t>διαβούλευσης</a:t>
            </a:r>
          </a:p>
          <a:p>
            <a:pPr algn="just" fontAlgn="base"/>
            <a:r>
              <a:rPr lang="el-GR" sz="2400" dirty="0"/>
              <a:t>Η</a:t>
            </a:r>
            <a:r>
              <a:rPr lang="el-GR" sz="2400" dirty="0" smtClean="0"/>
              <a:t> </a:t>
            </a:r>
            <a:r>
              <a:rPr lang="el-GR" sz="2400" dirty="0"/>
              <a:t>ανασφάλεια του δικαίου που δημιουργείται μέσω της σιωπηρής και όχι ρητής κατάργησης προϋφιστάμενων κανόνων δικαίου </a:t>
            </a:r>
          </a:p>
          <a:p>
            <a:pPr algn="just" fontAlgn="base"/>
            <a:r>
              <a:rPr lang="el-GR" sz="2400" dirty="0"/>
              <a:t>Ε</a:t>
            </a:r>
            <a:r>
              <a:rPr lang="el-GR" sz="2400" dirty="0" smtClean="0"/>
              <a:t>κτεταμένοι </a:t>
            </a:r>
            <a:r>
              <a:rPr lang="el-GR" sz="2400" dirty="0"/>
              <a:t>και ασαφείς τίτλοι των </a:t>
            </a:r>
            <a:r>
              <a:rPr lang="el-GR" sz="2400" dirty="0" smtClean="0"/>
              <a:t>νομοθετημάτων</a:t>
            </a:r>
            <a:r>
              <a:rPr lang="el-GR" sz="2400" dirty="0"/>
              <a:t>.</a:t>
            </a:r>
          </a:p>
        </p:txBody>
      </p:sp>
    </p:spTree>
    <p:extLst>
      <p:ext uri="{BB962C8B-B14F-4D97-AF65-F5344CB8AC3E}">
        <p14:creationId xmlns:p14="http://schemas.microsoft.com/office/powerpoint/2010/main" val="3465306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9919"/>
          </a:xfrm>
        </p:spPr>
        <p:txBody>
          <a:bodyPr>
            <a:normAutofit/>
          </a:bodyPr>
          <a:lstStyle/>
          <a:p>
            <a:pPr algn="ctr"/>
            <a:r>
              <a:rPr lang="el-GR" sz="3200" dirty="0"/>
              <a:t>Τα στάδια της διαδικασίας νομοθέτησης </a:t>
            </a:r>
          </a:p>
        </p:txBody>
      </p:sp>
      <p:sp>
        <p:nvSpPr>
          <p:cNvPr id="3" name="Content Placeholder 2"/>
          <p:cNvSpPr>
            <a:spLocks noGrp="1"/>
          </p:cNvSpPr>
          <p:nvPr>
            <p:ph idx="1"/>
          </p:nvPr>
        </p:nvSpPr>
        <p:spPr>
          <a:xfrm>
            <a:off x="1071349" y="1624084"/>
            <a:ext cx="9601200" cy="3691720"/>
          </a:xfrm>
        </p:spPr>
        <p:txBody>
          <a:bodyPr>
            <a:normAutofit/>
          </a:bodyPr>
          <a:lstStyle/>
          <a:p>
            <a:pPr marL="0" indent="0" algn="just">
              <a:buNone/>
            </a:pPr>
            <a:r>
              <a:rPr lang="el-GR" i="1" dirty="0"/>
              <a:t>Οι στόχοι του νόμου, αναλύονται και στην ΑΣΥΡ και δεν πρέπει να συγχέονται με τον ευρύτερο σ</a:t>
            </a:r>
            <a:r>
              <a:rPr lang="el-GR" i="1" dirty="0" smtClean="0"/>
              <a:t>τόχο </a:t>
            </a:r>
            <a:r>
              <a:rPr lang="el-GR" i="1" dirty="0"/>
              <a:t>για τον οποίο επιλέχθηκε αρχικά η ρύθμιση, τον οποίο και οι επιμέρους νομοθετικοί </a:t>
            </a:r>
            <a:r>
              <a:rPr lang="el-GR" i="1" dirty="0" smtClean="0"/>
              <a:t>σκοποί εξυπηρετούν. Πιο αναλυτικά</a:t>
            </a:r>
            <a:r>
              <a:rPr lang="en-GB" i="1" dirty="0" smtClean="0"/>
              <a:t>:</a:t>
            </a:r>
            <a:r>
              <a:rPr lang="en-US" i="1" dirty="0" smtClean="0"/>
              <a:t> </a:t>
            </a:r>
            <a:r>
              <a:rPr lang="el-GR" i="1" dirty="0" smtClean="0"/>
              <a:t>Πρόβλημα</a:t>
            </a:r>
            <a:r>
              <a:rPr lang="en-GB" i="1" dirty="0" smtClean="0"/>
              <a:t>:</a:t>
            </a:r>
            <a:r>
              <a:rPr lang="el-GR" i="1" dirty="0" smtClean="0"/>
              <a:t> π.χ. άυξηση των τροχαίων</a:t>
            </a:r>
            <a:r>
              <a:rPr lang="en-US" i="1" dirty="0" smtClean="0"/>
              <a:t> </a:t>
            </a:r>
            <a:r>
              <a:rPr lang="el-GR" i="1" dirty="0" smtClean="0"/>
              <a:t>τα Σαββατοκύριακα, τρόπος αντιμετώπισης-σκοπός πριν τη λήψη απόφασης</a:t>
            </a:r>
            <a:r>
              <a:rPr lang="en-GB" i="1" dirty="0" smtClean="0"/>
              <a:t>:</a:t>
            </a:r>
            <a:r>
              <a:rPr lang="el-GR" i="1" dirty="0" smtClean="0"/>
              <a:t> η μείωση των τροχαίων τα Σαββατοκύριακα με ορισμένες παρεμβάσεις, σκοπός του νόμου</a:t>
            </a:r>
            <a:r>
              <a:rPr lang="en-GB" i="1" dirty="0" smtClean="0"/>
              <a:t>:</a:t>
            </a:r>
            <a:r>
              <a:rPr lang="el-GR" i="1" dirty="0"/>
              <a:t> ε</a:t>
            </a:r>
            <a:r>
              <a:rPr lang="el-GR" i="1" dirty="0" smtClean="0"/>
              <a:t>νίσχυση της χρήσης ΜΜΜ.</a:t>
            </a:r>
          </a:p>
          <a:p>
            <a:pPr marL="0" indent="0" algn="just">
              <a:buNone/>
            </a:pPr>
            <a:r>
              <a:rPr lang="el-GR" i="1" dirty="0" smtClean="0"/>
              <a:t>Ο προνομοθετικός σκοπός είναι ευρύτερος. Από τη στιγμή που καθίσταται νομοθετικός γίνεται πιο συγκεκριμένος. Για το λόγο αυτό είναι πολύ κρίσιμο να γίνει κατανοητός ο προνομοθετικός σκοπός αλλά και το πως συνδέεται ο επιλεγείς σκοπός του νόμου με τον ευρύτερο σκοπό. Με τον τρόπο αυτό αποτυπώνεται όσο το δυνατόν πιο πιστά σε αυτό που επιδώκεται και είναι πιο πιθανό να το πετύχει.</a:t>
            </a:r>
          </a:p>
          <a:p>
            <a:pPr marL="0" indent="0" algn="just">
              <a:buNone/>
            </a:pPr>
            <a:endParaRPr lang="el-GR" i="1" dirty="0" smtClean="0"/>
          </a:p>
          <a:p>
            <a:pPr marL="0" indent="0" algn="just">
              <a:buNone/>
            </a:pPr>
            <a:endParaRPr lang="el-GR" dirty="0" smtClean="0"/>
          </a:p>
          <a:p>
            <a:pPr marL="0" indent="0" algn="just">
              <a:buNone/>
            </a:pPr>
            <a:endParaRPr lang="el-GR" dirty="0" smtClean="0"/>
          </a:p>
        </p:txBody>
      </p:sp>
    </p:spTree>
    <p:extLst>
      <p:ext uri="{BB962C8B-B14F-4D97-AF65-F5344CB8AC3E}">
        <p14:creationId xmlns:p14="http://schemas.microsoft.com/office/powerpoint/2010/main" val="262438753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371600" y="1564104"/>
            <a:ext cx="9601200" cy="4315327"/>
          </a:xfrm>
        </p:spPr>
        <p:txBody>
          <a:bodyPr>
            <a:normAutofit/>
          </a:bodyPr>
          <a:lstStyle/>
          <a:p>
            <a:pPr algn="just"/>
            <a:r>
              <a:rPr lang="el-GR" sz="2200" dirty="0" smtClean="0"/>
              <a:t>Πληθώρα νομοθετημάτων, επικάλυψη ρυθμίσεων, περιστασιακός χαρακτήρας, ανεπεξέργαστη μεταφορά οδηγιών =&gt; δυσχέρειες στη δημόσια διοίκηση και επομένως στους πολίτες, επιχειρηματίες και αγορά.</a:t>
            </a:r>
          </a:p>
          <a:p>
            <a:pPr algn="just"/>
            <a:r>
              <a:rPr lang="el-GR" sz="2200" dirty="0" smtClean="0"/>
              <a:t>Πολυδαίδαλη </a:t>
            </a:r>
            <a:r>
              <a:rPr lang="el-GR" sz="2200" dirty="0" smtClean="0"/>
              <a:t>νομοθεσία, </a:t>
            </a:r>
            <a:r>
              <a:rPr lang="el-GR" sz="2200" dirty="0" smtClean="0"/>
              <a:t>πλημμυρισμένη από αόριστες έννοιες.</a:t>
            </a:r>
          </a:p>
          <a:p>
            <a:pPr algn="just"/>
            <a:r>
              <a:rPr lang="el-GR" sz="2200" dirty="0" smtClean="0"/>
              <a:t>Πολλαπλασιασμός </a:t>
            </a:r>
            <a:r>
              <a:rPr lang="el-GR" sz="2200" dirty="0" smtClean="0"/>
              <a:t>των πηγών δικαίου και των φορέων που εμπλέκονται.</a:t>
            </a:r>
          </a:p>
          <a:p>
            <a:pPr algn="just"/>
            <a:r>
              <a:rPr lang="el-GR" sz="2200" dirty="0" smtClean="0"/>
              <a:t>Σύγχυση των ορίων δημόσιας και ιδιωτικής σφαίρας</a:t>
            </a:r>
          </a:p>
          <a:p>
            <a:pPr algn="just"/>
            <a:r>
              <a:rPr lang="el-GR" sz="2200" dirty="0" smtClean="0"/>
              <a:t>Πολλή ερμηνευτική δουλειά στις πλάτες των δικαστών.</a:t>
            </a:r>
          </a:p>
          <a:p>
            <a:pPr algn="just"/>
            <a:r>
              <a:rPr lang="el-GR" sz="2200" dirty="0" smtClean="0"/>
              <a:t>Έντονος κρατισμός και συγκεντρωτισμός στην </a:t>
            </a:r>
            <a:r>
              <a:rPr lang="el-GR" sz="2200" dirty="0"/>
              <a:t>Ε</a:t>
            </a:r>
            <a:r>
              <a:rPr lang="el-GR" sz="2200" dirty="0" smtClean="0"/>
              <a:t>λλάδα</a:t>
            </a:r>
            <a:endParaRPr lang="el-GR" sz="2200" dirty="0" smtClean="0"/>
          </a:p>
          <a:p>
            <a:pPr algn="just"/>
            <a:r>
              <a:rPr lang="el-GR" sz="2200" dirty="0" smtClean="0"/>
              <a:t>Διαχρονική έλλειψη ολοκληρωμένου σχεδιασμού και σταθερότητας, μιμιτισμός δυτικών </a:t>
            </a:r>
            <a:r>
              <a:rPr lang="el-GR" sz="2200" dirty="0" smtClean="0"/>
              <a:t>προτύπων.</a:t>
            </a:r>
            <a:endParaRPr lang="el-GR" sz="2200" dirty="0"/>
          </a:p>
        </p:txBody>
      </p:sp>
    </p:spTree>
    <p:extLst>
      <p:ext uri="{BB962C8B-B14F-4D97-AF65-F5344CB8AC3E}">
        <p14:creationId xmlns:p14="http://schemas.microsoft.com/office/powerpoint/2010/main" val="419316231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371600" y="1540042"/>
            <a:ext cx="9601200" cy="4219074"/>
          </a:xfrm>
        </p:spPr>
        <p:txBody>
          <a:bodyPr/>
          <a:lstStyle/>
          <a:p>
            <a:r>
              <a:rPr lang="el-GR" dirty="0" smtClean="0"/>
              <a:t>Η Ελλάδα από τις πλέον υπερρυθμιζόμενες κοινωνίες στο πλάισιο του ΟΟΣΑ.</a:t>
            </a:r>
          </a:p>
          <a:p>
            <a:r>
              <a:rPr lang="el-GR" dirty="0" smtClean="0"/>
              <a:t>Μεταβλητότητα, αστάθεια, αντιφατικές διατάξεις, τροποποιήσεις, έλλειψη συνέχειας, οπότε κακονομία, προχειρότητα, μπαλώματα, πολλές μεταβατικές, κανονιστική αβεβαιότητα.</a:t>
            </a:r>
          </a:p>
          <a:p>
            <a:r>
              <a:rPr lang="el-GR" dirty="0"/>
              <a:t>Υ</a:t>
            </a:r>
            <a:r>
              <a:rPr lang="el-GR" dirty="0" smtClean="0"/>
              <a:t>ιοθετούμενη συχνά τακτική του νομοθέτη να μη </a:t>
            </a:r>
            <a:r>
              <a:rPr lang="el-GR" dirty="0" smtClean="0"/>
              <a:t>καταργεί </a:t>
            </a:r>
            <a:r>
              <a:rPr lang="el-GR" dirty="0" smtClean="0"/>
              <a:t>συγκεκριμένες διατάξεις αλλά</a:t>
            </a:r>
            <a:r>
              <a:rPr lang="en-GB" dirty="0" smtClean="0"/>
              <a:t>''</a:t>
            </a:r>
            <a:r>
              <a:rPr lang="el-GR" dirty="0" smtClean="0"/>
              <a:t>κάθε γενική ή ειδική διάταξη που ρυθμίζει θέματα του παρόντος νόμου ή αντίκειται στις διατάξεις του</a:t>
            </a:r>
            <a:r>
              <a:rPr lang="en-GB" dirty="0" smtClean="0"/>
              <a:t>.''</a:t>
            </a:r>
            <a:endParaRPr lang="el-GR" dirty="0" smtClean="0"/>
          </a:p>
          <a:p>
            <a:r>
              <a:rPr lang="el-GR" dirty="0" smtClean="0"/>
              <a:t>Δύσκολη </a:t>
            </a:r>
            <a:r>
              <a:rPr lang="en-GB" dirty="0" smtClean="0"/>
              <a:t>h </a:t>
            </a:r>
            <a:r>
              <a:rPr lang="el-GR" dirty="0" smtClean="0"/>
              <a:t>προσπάθεια κωδικοποίησης.</a:t>
            </a:r>
          </a:p>
          <a:p>
            <a:r>
              <a:rPr lang="el-GR" dirty="0" smtClean="0"/>
              <a:t>Μηχανιστική ενσωμάτωση του παράγωγου ενωσιακού δικαίου χωρίς προσπάθεια ουσιαστικής αφομοίωσής του.</a:t>
            </a:r>
            <a:endParaRPr lang="el-GR" dirty="0"/>
          </a:p>
        </p:txBody>
      </p:sp>
    </p:spTree>
    <p:extLst>
      <p:ext uri="{BB962C8B-B14F-4D97-AF65-F5344CB8AC3E}">
        <p14:creationId xmlns:p14="http://schemas.microsoft.com/office/powerpoint/2010/main" val="270922815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315453" y="1804737"/>
            <a:ext cx="9601200" cy="4219074"/>
          </a:xfrm>
        </p:spPr>
        <p:txBody>
          <a:bodyPr>
            <a:normAutofit/>
          </a:bodyPr>
          <a:lstStyle/>
          <a:p>
            <a:r>
              <a:rPr lang="el-GR" dirty="0" smtClean="0"/>
              <a:t>Πληθώρα νομοθετικών εξουσιοδοτήσεων για την έκδοση κανονιστικών πράξεων, χωρίς να εξασφαλίζεται η επίκαιρη έκδοσή τους. Σε μεγάλη έκταση υποκατάστατο της νομοθετικής αδράνειας που μεταφέρεται πλέον στο επίπεδο της κανονιστικής εξουσίας της δημόσιας διοίκησης.π.χ. ν.1650/86, για την προστασία του περιβάλλοντος, με 32 άρθρα, που παρότι </a:t>
            </a:r>
            <a:r>
              <a:rPr lang="el-GR" dirty="0" smtClean="0"/>
              <a:t>όχι </a:t>
            </a:r>
            <a:r>
              <a:rPr lang="el-GR" dirty="0" smtClean="0"/>
              <a:t>νόμος πλαίσιο, προβλέπει την έκδοση </a:t>
            </a:r>
            <a:r>
              <a:rPr lang="el-GR" dirty="0" smtClean="0"/>
              <a:t>πλέον </a:t>
            </a:r>
            <a:r>
              <a:rPr lang="el-GR" dirty="0" smtClean="0"/>
              <a:t>των 75 κανονιστικών πράξεων. Η παράλειψη άσκησης της κανονιστικής αρμοδιότητας δεν δικαιολογεί το ανεφάρμοστο του εξουσιοδοτικού νόμου </a:t>
            </a:r>
          </a:p>
          <a:p>
            <a:r>
              <a:rPr lang="el-GR" dirty="0" smtClean="0"/>
              <a:t>Έκδοση νόμων που κατά σύστημα αποφέυγουν να ενσωματώνουν κριτήρια και σταθμιστικές παραμέτρους ακόμη κι αν αυτά υπαγορεύονται από υπερεθνικά κείμενα.π.χ. στο περιβάλλον. Πρόκειται για ακαμψία του νομοθέτη ο οποίος και έθετε πολλές φορές αμάχητα τεκμήρια και απόλυτες απαγορεύσεις που δεν μπορεί να είναι ανεκτά από το ΔΕΕ και το ΕΔΔΑ, ανελαστικές διοικητικές κυρώσεις, σύνθετη νομική και κοινωνική πραγματικότητα.</a:t>
            </a:r>
            <a:endParaRPr lang="el-GR" dirty="0"/>
          </a:p>
        </p:txBody>
      </p:sp>
    </p:spTree>
    <p:extLst>
      <p:ext uri="{BB962C8B-B14F-4D97-AF65-F5344CB8AC3E}">
        <p14:creationId xmlns:p14="http://schemas.microsoft.com/office/powerpoint/2010/main" val="292854024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243263" y="1804737"/>
            <a:ext cx="9601200" cy="4178968"/>
          </a:xfrm>
        </p:spPr>
        <p:txBody>
          <a:bodyPr>
            <a:normAutofit/>
          </a:bodyPr>
          <a:lstStyle/>
          <a:p>
            <a:pPr algn="just"/>
            <a:r>
              <a:rPr lang="el-GR" dirty="0" smtClean="0"/>
              <a:t>Θέσπιση διατάξεων με στόχο απλώς την προβολή μεταρρυθμιστικών τάσεων, «επιδεικτική τάση της αλλαγής των θεσμών», με μια διαρκή μεταβολή, για μικροπολιτικές σκοπιμότητες, του προηγούμενου καθεστώτος, πριν αυτό προλάβει να εφαρμοστεί (επιλογή προϊσταμένων 2010, 14, 16) και μετά αφήνεται η εφαρμογή του νομου χωρίς να παρακολουθείται η υλοποίηση και να αξιολογούνται οι συνέπειες του, πολλές φορές λόγω έλλειψης του κατάλληλου μηχανισμού και τεχνωγνωσίας  (ελεγκτής νομιμότητας).</a:t>
            </a:r>
          </a:p>
          <a:p>
            <a:pPr algn="just"/>
            <a:r>
              <a:rPr lang="en-GB" dirty="0"/>
              <a:t>A</a:t>
            </a:r>
            <a:r>
              <a:rPr lang="el-GR" dirty="0" smtClean="0"/>
              <a:t>δράνεια εφαρμογής από τη διοίκηση</a:t>
            </a:r>
            <a:r>
              <a:rPr lang="en-GB" dirty="0" smtClean="0"/>
              <a:t>, </a:t>
            </a:r>
            <a:r>
              <a:rPr lang="el-GR" dirty="0" smtClean="0"/>
              <a:t>που έχει οδηγήσει το νομοθέτη να υιοθετεί λύσεις που εγείρουν προβληματισμούς π..χ. οι σιωπηρές άδειες ή εγκρίσεις.κατά πλάσμα του νόμου θετικών σιωπηρών πράξεων άκριτα. (ΔΕΚ υπόθεση 230/2000, όπου κρίθηκε ότι η έγκριση περιβαλλοντικών όρων δεν μπορεί να δίδεται σιωπηρά) ή π.χ. παρατάσεις προθεσμιών ή </a:t>
            </a:r>
            <a:r>
              <a:rPr lang="el-GR" dirty="0" smtClean="0"/>
              <a:t>καθεστώτων </a:t>
            </a:r>
            <a:r>
              <a:rPr lang="el-GR" dirty="0" smtClean="0"/>
              <a:t>π.χ. υπάλληλοι </a:t>
            </a:r>
            <a:r>
              <a:rPr lang="en-GB" dirty="0" smtClean="0"/>
              <a:t>e</a:t>
            </a:r>
            <a:r>
              <a:rPr lang="el-GR" dirty="0" smtClean="0"/>
              <a:t> εφκα.</a:t>
            </a:r>
            <a:endParaRPr lang="el-GR" dirty="0"/>
          </a:p>
        </p:txBody>
      </p:sp>
    </p:spTree>
    <p:extLst>
      <p:ext uri="{BB962C8B-B14F-4D97-AF65-F5344CB8AC3E}">
        <p14:creationId xmlns:p14="http://schemas.microsoft.com/office/powerpoint/2010/main" val="271072547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259306" y="1499937"/>
            <a:ext cx="9601200" cy="4363452"/>
          </a:xfrm>
        </p:spPr>
        <p:txBody>
          <a:bodyPr/>
          <a:lstStyle/>
          <a:p>
            <a:r>
              <a:rPr lang="el-GR" dirty="0"/>
              <a:t>Σ</a:t>
            </a:r>
            <a:r>
              <a:rPr lang="el-GR" dirty="0" smtClean="0"/>
              <a:t>υμβιβασμοί, τακτοποιήσεις από τα κενά και τις λειτουργικές δυσχέρειες=&gt; διακρίσεις, επιλεκτική διοίκηση, άνοιγμα σε καθεστώτα διαφθοράς από το αβέβαιο νομικό περιβάλλον, έλλειψη σαφών αρμοδιοτήτων. (Τακτοποίησεις αυθαιρέτων, συμβασιούχοι, φορολογικές τακτοποιήσεις, αλλοδαποί χωρίς τίτρλο διαμονής, παράνομες συμβάσεις, με αποτέλεσμα η νέα πραγματικότητα που γεννήθηκε από τις αδυναμίες του νόμου να γεννά νομικές ρυθμίσεις.).</a:t>
            </a:r>
          </a:p>
          <a:p>
            <a:r>
              <a:rPr lang="el-GR" dirty="0" smtClean="0"/>
              <a:t>Αδράνεια του νομοθέτη σε πιο κρίσιμους τομείς π.χ. σύνταξη δασολογίου, άδειες χρήσης ραδιοτηλεοπτικών συχνοτήτων.</a:t>
            </a:r>
          </a:p>
          <a:p>
            <a:r>
              <a:rPr lang="el-GR" dirty="0" smtClean="0"/>
              <a:t>Πρσχηματικές εκθέσεις, μη γόνιμος διάλογος με τους σωστούς φορείς.</a:t>
            </a:r>
          </a:p>
          <a:p>
            <a:r>
              <a:rPr lang="el-GR" dirty="0" smtClean="0"/>
              <a:t>Υπέρβαση της νομοθετικής εξουσιοδότησης</a:t>
            </a:r>
            <a:endParaRPr lang="el-GR" dirty="0"/>
          </a:p>
        </p:txBody>
      </p:sp>
    </p:spTree>
    <p:extLst>
      <p:ext uri="{BB962C8B-B14F-4D97-AF65-F5344CB8AC3E}">
        <p14:creationId xmlns:p14="http://schemas.microsoft.com/office/powerpoint/2010/main" val="176346807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323474" y="1628273"/>
            <a:ext cx="9601200" cy="4050631"/>
          </a:xfrm>
        </p:spPr>
        <p:txBody>
          <a:bodyPr>
            <a:normAutofit/>
          </a:bodyPr>
          <a:lstStyle/>
          <a:p>
            <a:r>
              <a:rPr lang="el-GR" dirty="0" smtClean="0"/>
              <a:t>Σημαντική θα ήταν η ανάμειξη στο νομοθετικό έργο και ανθρώπων της πράξης που μπορούν να προβλέψουν πρακτικές επιπτώσεις.</a:t>
            </a:r>
          </a:p>
          <a:p>
            <a:r>
              <a:rPr lang="el-GR" dirty="0" smtClean="0"/>
              <a:t>Όχι επιστημονική επεξεργασία νομοθετημάτων κυριως σε ευαίσθητους χώρους π.χ. ιατρική, ποινικό.</a:t>
            </a:r>
          </a:p>
          <a:p>
            <a:r>
              <a:rPr lang="el-GR" dirty="0" smtClean="0"/>
              <a:t>Ο κακός νόμος έχει κενά. Κακός ο εξαντλητικός και υπερβολικά λεπτομερής νόμος, γιατί καθίσταται ανελάστικός και μπορεί να ξεπεραστεί από την πραγματικότητα.=&gt; εγκύκλιοι.</a:t>
            </a:r>
          </a:p>
          <a:p>
            <a:r>
              <a:rPr lang="el-GR" dirty="0" smtClean="0"/>
              <a:t>Πολύ ενδιαφέρον</a:t>
            </a:r>
            <a:r>
              <a:rPr lang="en-GB" dirty="0" smtClean="0"/>
              <a:t>:</a:t>
            </a:r>
            <a:r>
              <a:rPr lang="el-GR" dirty="0" smtClean="0"/>
              <a:t> ΠΝΠ που τροποποιεί νόμο και τίθεται σε ισχυ την ίδια μέρα με το νόμο που τροποποεί (ΠΝΠ 224/12, που τροποποίησε διτάξεις του νόμου 4093/12.</a:t>
            </a:r>
            <a:endParaRPr lang="el-GR" dirty="0"/>
          </a:p>
        </p:txBody>
      </p:sp>
    </p:spTree>
    <p:extLst>
      <p:ext uri="{BB962C8B-B14F-4D97-AF65-F5344CB8AC3E}">
        <p14:creationId xmlns:p14="http://schemas.microsoft.com/office/powerpoint/2010/main" val="186821822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283368" y="1652336"/>
            <a:ext cx="9601200" cy="4090738"/>
          </a:xfrm>
        </p:spPr>
        <p:txBody>
          <a:bodyPr>
            <a:normAutofit fontScale="92500" lnSpcReduction="10000"/>
          </a:bodyPr>
          <a:lstStyle/>
          <a:p>
            <a:r>
              <a:rPr lang="el-GR" dirty="0" smtClean="0"/>
              <a:t>Η η διοίκηση αρνείται να εφαρμόσει το νόμο αναμένοντας εγκύκλιο.</a:t>
            </a:r>
          </a:p>
          <a:p>
            <a:r>
              <a:rPr lang="el-GR" dirty="0" smtClean="0"/>
              <a:t>Όχι ακόμη κουλτούρα συνεργατική μεταξύ των υπουργείοων κατά οριζόντιο τρόπο. Κάθε υπουργός έχει την ατζέντα του.</a:t>
            </a:r>
          </a:p>
          <a:p>
            <a:r>
              <a:rPr lang="el-GR" dirty="0" smtClean="0"/>
              <a:t>Πρέπει οι εξουσιοδοτήσεις να δενουν πάντα με δεσμευτική προθεσμία.</a:t>
            </a:r>
          </a:p>
          <a:p>
            <a:r>
              <a:rPr lang="el-GR" dirty="0" smtClean="0"/>
              <a:t>Επικυρωτικός ρόλος βουλής σε προηγούμενες συνδιαλλαγές και παγιώσεις, π.χ. κατάργηση διοικητικών προστίμων για ορισμένους.</a:t>
            </a:r>
          </a:p>
          <a:p>
            <a:r>
              <a:rPr lang="el-GR" dirty="0" smtClean="0"/>
              <a:t>Η πολυνομία και η σύγχυση ευνοούν τη διαφθορά.</a:t>
            </a:r>
          </a:p>
          <a:p>
            <a:r>
              <a:rPr lang="el-GR" dirty="0" smtClean="0"/>
              <a:t>Έλλειψη εμπιστοσύνης των πολιτών</a:t>
            </a:r>
          </a:p>
          <a:p>
            <a:r>
              <a:rPr lang="el-GR" dirty="0" smtClean="0"/>
              <a:t>Κυριαρχία της πλειοψηφίας. Προσχηματικές συζητήσεις, όχι θεσμικά αντίβαρα.</a:t>
            </a:r>
          </a:p>
          <a:p>
            <a:r>
              <a:rPr lang="el-GR" dirty="0" smtClean="0"/>
              <a:t>Φωτογραφικός τρόπος επίλυσης ζητημάτων που δεν έχουν σχέση με το κύριο ανικείμενο του νόμου.</a:t>
            </a:r>
            <a:endParaRPr lang="el-GR" dirty="0"/>
          </a:p>
        </p:txBody>
      </p:sp>
    </p:spTree>
    <p:extLst>
      <p:ext uri="{BB962C8B-B14F-4D97-AF65-F5344CB8AC3E}">
        <p14:creationId xmlns:p14="http://schemas.microsoft.com/office/powerpoint/2010/main" val="333510752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251284" y="1620252"/>
            <a:ext cx="9601200" cy="4186989"/>
          </a:xfrm>
        </p:spPr>
        <p:txBody>
          <a:bodyPr>
            <a:normAutofit lnSpcReduction="10000"/>
          </a:bodyPr>
          <a:lstStyle/>
          <a:p>
            <a:r>
              <a:rPr lang="el-GR" dirty="0" smtClean="0"/>
              <a:t>Ζητούμενο ο υ</a:t>
            </a:r>
            <a:r>
              <a:rPr lang="el-GR" dirty="0" smtClean="0"/>
              <a:t>ψηλός </a:t>
            </a:r>
            <a:r>
              <a:rPr lang="el-GR" dirty="0" smtClean="0"/>
              <a:t>βαθμός αποδοχής, ορθολογικότητα κατάστρωσης.</a:t>
            </a:r>
          </a:p>
          <a:p>
            <a:r>
              <a:rPr lang="el-GR" dirty="0" smtClean="0"/>
              <a:t>Πως βάλλεται η επιχειρηματικότητα και οι επενδύσεις</a:t>
            </a:r>
            <a:r>
              <a:rPr lang="en-GB" dirty="0" smtClean="0"/>
              <a:t>:</a:t>
            </a:r>
            <a:endParaRPr lang="el-GR" dirty="0" smtClean="0"/>
          </a:p>
          <a:p>
            <a:pPr marL="0" indent="0">
              <a:buNone/>
            </a:pPr>
            <a:r>
              <a:rPr lang="el-GR" dirty="0" smtClean="0"/>
              <a:t>Ασάφεια ως προς το τι ισχύει, επιβάρυνση του βαθμού απονομής της δικαιοσύνης, αχρείαστα διοικητικα κόστη και γραφειοκρατικά βάρη, αναποτελεσματική δράση της διοίκησης (έλλεψη δυνατότητας υλοποίησης του νόμου αν έχει πάρει το μεγαλύτερο κομμάτι </a:t>
            </a:r>
            <a:r>
              <a:rPr lang="el-GR" dirty="0" smtClean="0"/>
              <a:t>νομοθέτησης</a:t>
            </a:r>
            <a:r>
              <a:rPr lang="el-GR" dirty="0" smtClean="0"/>
              <a:t>), ενισχύεται μόνο η ευκαιριακή επιχειρηματικότητα και τα μικροσυμφέροντα που επωφελούνται από την αδράνεια και συνδιαλλαγή του συστήματος.</a:t>
            </a:r>
          </a:p>
          <a:p>
            <a:pPr marL="0" indent="0">
              <a:buNone/>
            </a:pPr>
            <a:r>
              <a:rPr lang="el-GR" dirty="0" smtClean="0"/>
              <a:t>Όχι μόνο κουτάκια στην ΑΣΥΡ το κατά πόσο ο νόμος επηρεάζει ορισμένους βασικούς τομεις κοινωνικής συνύπαρξης π.χ. απασχόληση,κοινωνικά ευαίσθητες ομάδες κλπ.</a:t>
            </a:r>
          </a:p>
          <a:p>
            <a:pPr marL="0" indent="0">
              <a:buNone/>
            </a:pPr>
            <a:r>
              <a:rPr lang="el-GR" dirty="0" smtClean="0"/>
              <a:t>Σημαντικά διοικητικά κόστη και μη ξεκάθαρη δυνατότητα υπολογισμού </a:t>
            </a:r>
            <a:r>
              <a:rPr lang="el-GR" dirty="0" smtClean="0"/>
              <a:t>τους</a:t>
            </a:r>
            <a:r>
              <a:rPr lang="el-GR" dirty="0" smtClean="0"/>
              <a:t> </a:t>
            </a:r>
            <a:r>
              <a:rPr lang="el-GR" dirty="0" smtClean="0"/>
              <a:t>και καθυστερήσεις σε εγκρίσεις κπλ. </a:t>
            </a:r>
            <a:r>
              <a:rPr lang="el-GR" dirty="0" smtClean="0"/>
              <a:t>(π.χ. δεν εκδίδεται μια ΚΥΑ συγκρότησης ενός οργάνου έγκρισης για διαφόρους λόγους ή μεσολαβούν εκλογές και πρέπει να επανυπογράψουν Υπουργοί, κλπ.)</a:t>
            </a:r>
            <a:endParaRPr lang="el-GR" dirty="0"/>
          </a:p>
        </p:txBody>
      </p:sp>
    </p:spTree>
    <p:extLst>
      <p:ext uri="{BB962C8B-B14F-4D97-AF65-F5344CB8AC3E}">
        <p14:creationId xmlns:p14="http://schemas.microsoft.com/office/powerpoint/2010/main" val="340027141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Αίτια και επιπτώσεις της «κακής» νομοθέτησης </a:t>
            </a:r>
          </a:p>
        </p:txBody>
      </p:sp>
      <p:sp>
        <p:nvSpPr>
          <p:cNvPr id="3" name="Content Placeholder 2"/>
          <p:cNvSpPr>
            <a:spLocks noGrp="1"/>
          </p:cNvSpPr>
          <p:nvPr>
            <p:ph idx="1"/>
          </p:nvPr>
        </p:nvSpPr>
        <p:spPr>
          <a:xfrm>
            <a:off x="1363579" y="1515979"/>
            <a:ext cx="9601200" cy="3581400"/>
          </a:xfrm>
        </p:spPr>
        <p:txBody>
          <a:bodyPr/>
          <a:lstStyle/>
          <a:p>
            <a:r>
              <a:rPr lang="el-GR" dirty="0" smtClean="0"/>
              <a:t>Έλλειψη πραγματικής πολιτικής βούλησης κατά την ψήφιση και την εφαρμογή ενός νόμου όταν π,χ, αλλάζει κυβέρνηση ή υπουργός της ίδιας κυβέρνησης ή η κυβέρνηση αλλάζει προσανατολισμούς ή ψηφίζει έναν νόμο απλώς τυπικά για να εκτονωθεί μια κοιννική πίεση π.χ. κάπνισμα σε δημόσις χώρους ή να εκτονωθεί μια διεθνής υποχρέωση ή ρυθμίσεις καθαρά συγκυριακές. Παρολα αυτά ο νόμος δεν καταργείται για να </a:t>
            </a:r>
            <a:r>
              <a:rPr lang="el-GR" dirty="0" smtClean="0"/>
              <a:t>αποφευχθούν </a:t>
            </a:r>
            <a:r>
              <a:rPr lang="el-GR" dirty="0" smtClean="0"/>
              <a:t>αντιδράσεις εσωτερικές και διεθνείς.</a:t>
            </a:r>
          </a:p>
          <a:p>
            <a:r>
              <a:rPr lang="el-GR" dirty="0" smtClean="0"/>
              <a:t>Έλλεψη κατάλληλης υποδομής και προετοιμασίας της διοίκησης για την εφαρμογή άρα ο νομοθέτης νομοθετεί χωρίς να συναισθάνεται ποια διοίκηση έχει (π.χ. έλλειψη συνεργασίας, συντονισμού, επικαλύψεις, μη εξειδικευμένο προσωπικό </a:t>
            </a:r>
            <a:r>
              <a:rPr lang="el-GR" dirty="0" smtClean="0"/>
              <a:t>κλπ., διάσταση Κυβέρνησης-Στενής Δημόσιας Διοίκησης.</a:t>
            </a:r>
            <a:endParaRPr lang="el-GR" dirty="0"/>
          </a:p>
        </p:txBody>
      </p:sp>
    </p:spTree>
    <p:extLst>
      <p:ext uri="{BB962C8B-B14F-4D97-AF65-F5344CB8AC3E}">
        <p14:creationId xmlns:p14="http://schemas.microsoft.com/office/powerpoint/2010/main" val="165688593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30179"/>
          </a:xfrm>
        </p:spPr>
        <p:txBody>
          <a:bodyPr>
            <a:normAutofit fontScale="90000"/>
          </a:bodyPr>
          <a:lstStyle/>
          <a:p>
            <a:pPr algn="ctr"/>
            <a:r>
              <a:rPr lang="el-GR" sz="2800" dirty="0" smtClean="0"/>
              <a:t>Συγκριτικές </a:t>
            </a:r>
            <a:r>
              <a:rPr lang="el-GR" sz="2800" dirty="0"/>
              <a:t>προσεγγίσεις της σύγχρονης νομικής </a:t>
            </a:r>
            <a:r>
              <a:rPr lang="el-GR" sz="2800" dirty="0" smtClean="0"/>
              <a:t>τεχνικής</a:t>
            </a:r>
            <a:r>
              <a:rPr lang="el-GR" sz="3200" dirty="0"/>
              <a:t/>
            </a:r>
            <a:br>
              <a:rPr lang="el-GR" sz="3200" dirty="0"/>
            </a:br>
            <a:endParaRPr lang="el-GR" sz="3200" dirty="0"/>
          </a:p>
        </p:txBody>
      </p:sp>
      <p:sp>
        <p:nvSpPr>
          <p:cNvPr id="3" name="Content Placeholder 2"/>
          <p:cNvSpPr>
            <a:spLocks noGrp="1"/>
          </p:cNvSpPr>
          <p:nvPr>
            <p:ph idx="1"/>
          </p:nvPr>
        </p:nvSpPr>
        <p:spPr/>
        <p:txBody>
          <a:bodyPr>
            <a:normAutofit/>
          </a:bodyPr>
          <a:lstStyle/>
          <a:p>
            <a:pPr marL="0" indent="0">
              <a:buNone/>
            </a:pPr>
            <a:r>
              <a:rPr lang="el-GR" dirty="0" smtClean="0"/>
              <a:t>Το </a:t>
            </a:r>
            <a:r>
              <a:rPr lang="el-GR" dirty="0"/>
              <a:t>αντικείμενο του κεφαλαίου είναι η συγκριτική επισκόπηση των δογματικών αρχών και των ρυθμιστικών απαιτήσεων, για νομοσχέδια και άλλες κανονιστικές νομικές πράξεις, μεταξύ των διαφόρων </a:t>
            </a:r>
            <a:r>
              <a:rPr lang="el-GR" dirty="0" smtClean="0"/>
              <a:t>χωρών.</a:t>
            </a:r>
            <a:br>
              <a:rPr lang="el-GR" dirty="0" smtClean="0"/>
            </a:br>
            <a:r>
              <a:rPr lang="el-GR" dirty="0" smtClean="0"/>
              <a:t>Η </a:t>
            </a:r>
            <a:r>
              <a:rPr lang="el-GR" dirty="0"/>
              <a:t>ratio των δογματικών αρχών και των ρυθμιστικών απαιτήσεων, για νομοσχέδια και άλλες κανονιστικές νομικές πράξεις, διαφέρει μεταξύ των διαφόρων χωρών. </a:t>
            </a:r>
            <a:endParaRPr lang="el-GR" dirty="0" smtClean="0"/>
          </a:p>
          <a:p>
            <a:pPr marL="0" indent="0">
              <a:buNone/>
            </a:pPr>
            <a:r>
              <a:rPr lang="el-GR" dirty="0" smtClean="0"/>
              <a:t>Στις </a:t>
            </a:r>
            <a:r>
              <a:rPr lang="el-GR" dirty="0"/>
              <a:t>χώρες του κοινοδικαίου, η σύνταξη της νομοθεσίας γίνεται αποκλειστικά από εξειδικευμένους επαγγελματίες (legislative drafters) που εργάζονται στο πλαίσιο μιας δημόσιας υπηρεσίας (συνήθως υπό τον Πρωθυπουργό ή τον Γενικό Εισαγγελέα ή το Υπουργείο Δικαιοσύνης) με αρμοδιότητα την σύνταξη νομοσχεδίων σύμφωνα με τις κατευθύνσεις που παρέχουν τα Υπουργεία και σε συνεργασία μαζί τους. Οι drafters είναι οι μόνοι αρμόδιοι για την σύνταξη νομοθεσίας </a:t>
            </a:r>
            <a:r>
              <a:rPr lang="el-GR" dirty="0" smtClean="0"/>
              <a:t>.</a:t>
            </a:r>
            <a:endParaRPr lang="el-GR" dirty="0"/>
          </a:p>
        </p:txBody>
      </p:sp>
    </p:spTree>
    <p:extLst>
      <p:ext uri="{BB962C8B-B14F-4D97-AF65-F5344CB8AC3E}">
        <p14:creationId xmlns:p14="http://schemas.microsoft.com/office/powerpoint/2010/main" val="1279152555"/>
      </p:ext>
    </p:extLst>
  </p:cSld>
  <p:clrMapOvr>
    <a:masterClrMapping/>
  </p:clrMapOvr>
</p:sld>
</file>

<file path=ppt/theme/theme1.xml><?xml version="1.0" encoding="utf-8"?>
<a:theme xmlns:a="http://schemas.openxmlformats.org/drawingml/2006/main" name="Περικοπή">
  <a:themeElements>
    <a:clrScheme name="Περικοπή">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Περικοπή">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Περικοπή">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TM10001105[[fn=Περικοπή]]</Template>
  <TotalTime>5162</TotalTime>
  <Words>11466</Words>
  <Application>Microsoft Office PowerPoint</Application>
  <PresentationFormat>Widescreen</PresentationFormat>
  <Paragraphs>536</Paragraphs>
  <Slides>111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111</vt:i4>
      </vt:variant>
    </vt:vector>
  </HeadingPairs>
  <TitlesOfParts>
    <vt:vector size="115" baseType="lpstr">
      <vt:lpstr>Calibri</vt:lpstr>
      <vt:lpstr>Franklin Gothic Book</vt:lpstr>
      <vt:lpstr>Wingdings</vt:lpstr>
      <vt:lpstr>Περικοπή</vt:lpstr>
      <vt:lpstr>ΕΙΣΑΓΩΓΗ ΣΤΗΝ ΝΟΜΟΠΑΡΑΣΚΕΥΗ 2</vt:lpstr>
      <vt:lpstr>PowerPoint Presentation</vt:lpstr>
      <vt:lpstr>ΕΙΣΑΓΩΓΗ ΣΤΗΝ ΝΟΜΟΠΑΡΑΣΚΕΥΗ</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Τα στάδια της διαδικασίας νομοθέτησης </vt:lpstr>
      <vt:lpstr>ΚΑΛΗ ΝΟΜΟΘΕΤΗΣΗ</vt:lpstr>
      <vt:lpstr>Καλή Νομοθέτηση</vt:lpstr>
      <vt:lpstr>Καλή Νομοθέτηση</vt:lpstr>
      <vt:lpstr>Καλή Νομοθέτηση</vt:lpstr>
      <vt:lpstr>Καλή Νομοθέτηση</vt:lpstr>
      <vt:lpstr>Καλή Νομοθέτηση</vt:lpstr>
      <vt:lpstr>Καλή Νομοθέτηση</vt:lpstr>
      <vt:lpstr>Καλή Νομοθέτηση</vt:lpstr>
      <vt:lpstr>Καλή Νομοθέτηση</vt:lpstr>
      <vt:lpstr>Καλή Νομοθέτηση</vt:lpstr>
      <vt:lpstr>Καλή Νομοθέτηση</vt:lpstr>
      <vt:lpstr>Καλή Νομοθέτηση (Ν.4622/2019)</vt:lpstr>
      <vt:lpstr>Βασικά σημεία του ν.4622/2019, που διαμορφώνουν το περιβάλλον και το πλαίσιο της καλής νομοθέτησης.</vt:lpstr>
      <vt:lpstr>Νομικό Περιβάλλον Καλής Νομοθέτησης</vt:lpstr>
      <vt:lpstr>Νομικό Περιβάλλον Καλής Νομοθέτησης</vt:lpstr>
      <vt:lpstr>Νομικό Περιβάλλον Καλής Νομοθέτησης</vt:lpstr>
      <vt:lpstr>Νομικό Περιβάλλον Καλής Νομοθέτησης</vt:lpstr>
      <vt:lpstr>Νομικό Πλαίσιο Καλής Νομοθέτησης</vt:lpstr>
      <vt:lpstr>Ανάλυση Συνεπειών Ρύθμισης (ΑΣΥΡ)</vt:lpstr>
      <vt:lpstr>Ανάλυση Συνεπειών Ρύθμισης (ΑΣΥΡ)</vt:lpstr>
      <vt:lpstr>Ανάλυση Συνεπειών Ρύθμισης (ΑΣΥΡ)</vt:lpstr>
      <vt:lpstr>Προερμηνευτικές Αρχές Καλής Νομοθέτησης</vt:lpstr>
      <vt:lpstr>Αποτελεσματικότητα</vt:lpstr>
      <vt:lpstr>Αποτελεσματικότητα</vt:lpstr>
      <vt:lpstr>Αποτελεσματικότητα</vt:lpstr>
      <vt:lpstr>Τεχνικές Καλής Νομοθέτησης</vt:lpstr>
      <vt:lpstr>Αρχές Καλής Νομοθέτησης</vt:lpstr>
      <vt:lpstr>Αρχές Καλής Νομοθέτησης</vt:lpstr>
      <vt:lpstr>Διάρθρωση Νομοσχεδίου</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Διάρθρωση Νομοσχεδίου και Αποτελεσματικότητα</vt:lpstr>
      <vt:lpstr>Δομή Νομοσχεδίου</vt:lpstr>
      <vt:lpstr>Δομή Νομοσχεδίου</vt:lpstr>
      <vt:lpstr>Η νομοπαρασκευαστική διαδικασία του ν. 4622/2019 Στάδια νομοθέτησης</vt:lpstr>
      <vt:lpstr>Στάδια νομοθέτησης</vt:lpstr>
      <vt:lpstr>Στάδια νομοθέτησης</vt:lpstr>
      <vt:lpstr>Στάδια νομοθέτησης</vt:lpstr>
      <vt:lpstr>Στάδια νομοθέτησης</vt:lpstr>
      <vt:lpstr>Στάδια νομοθέτησης</vt:lpstr>
      <vt:lpstr>Στάδια νομοθέτησης</vt:lpstr>
      <vt:lpstr>Στάδια νομοθέτησης</vt:lpstr>
      <vt:lpstr>Στάδια νομοθέτησης</vt:lpstr>
      <vt:lpstr>Αλλαγή μοντέλου Καλής Νομοθέτησης</vt:lpstr>
      <vt:lpstr>ΧΡΗΣΙΜΑ LINKS</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Αίτια και επιπτώσεις της «κακής» νομοθέτησης </vt:lpstr>
      <vt:lpstr>Συγκριτικές προσεγγίσεις της σύγχρονης νομικής τεχνικής </vt:lpstr>
      <vt:lpstr>Συγκριτικές προσεγγίσεις της σύγχρονης νομικής τεχνικής </vt:lpstr>
      <vt:lpstr>Συγκριτικές προσεγγίσεις της σύγχρονης νομικής τεχνικής </vt:lpstr>
      <vt:lpstr>Συγκριτικές προσεγγίσεις της σύγχρονης νομικής τεχνικής </vt:lpstr>
      <vt:lpstr>Συγκριτικές προσεγγίσεις της σύγχρονης νομικής τεχνικής </vt:lpstr>
      <vt:lpstr>Συγκριτικές προσεγγίσεις της σύγχρονης νομικής τεχνικής </vt:lpstr>
      <vt:lpstr>Συγκριτικές προσεγγίσεις της σύγχρονης νομικής τεχνικής </vt:lpstr>
      <vt:lpstr>Συγκριτικές προσεγγίσεις της σύγχρονης νομικής τεχνικής </vt:lpstr>
      <vt:lpstr>Συγκριτικές προσεγγίσεις της σύγχρονης νομικής τεχνικής </vt:lpstr>
      <vt:lpstr>Συγκριτικές προσεγγίσεις της σύγχρονης νομικής τεχνικής </vt:lpstr>
      <vt:lpstr>Συγκριτικές προσεγγίσεις της σύγχρονης νομικής τεχνικής </vt:lpstr>
      <vt:lpstr>Συγκριτικές προσεγγίσεις της σύγχρονης νομικής τεχνικής </vt:lpstr>
      <vt:lpstr>Συγκριτικές προσεγγίσεις της σύγχρονης νομικής τεχνικής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Δημόσιες Συμβάσεις &amp; Καλή Νομοθέτηση</dc:title>
  <dc:creator>Ευάγγελος Πουρνάρας</dc:creator>
  <cp:lastModifiedBy>Ευάγγελος Πουρνάρας</cp:lastModifiedBy>
  <cp:revision>383</cp:revision>
  <dcterms:created xsi:type="dcterms:W3CDTF">2023-08-29T09:58:31Z</dcterms:created>
  <dcterms:modified xsi:type="dcterms:W3CDTF">2025-12-07T21:23:29Z</dcterms:modified>
</cp:coreProperties>
</file>