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359" r:id="rId2"/>
    <p:sldId id="32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0" r:id="rId13"/>
    <p:sldId id="267" r:id="rId14"/>
    <p:sldId id="268" r:id="rId15"/>
    <p:sldId id="269" r:id="rId16"/>
    <p:sldId id="356" r:id="rId17"/>
    <p:sldId id="354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23" r:id="rId39"/>
    <p:sldId id="290" r:id="rId40"/>
    <p:sldId id="291" r:id="rId41"/>
    <p:sldId id="292" r:id="rId42"/>
    <p:sldId id="293" r:id="rId43"/>
    <p:sldId id="355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57" r:id="rId76"/>
    <p:sldId id="341" r:id="rId77"/>
    <p:sldId id="342" r:id="rId78"/>
    <p:sldId id="343" r:id="rId79"/>
    <p:sldId id="344" r:id="rId80"/>
    <p:sldId id="345" r:id="rId81"/>
    <p:sldId id="346" r:id="rId82"/>
    <p:sldId id="308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09" r:id="rId91"/>
    <p:sldId id="310" r:id="rId92"/>
    <p:sldId id="314" r:id="rId93"/>
    <p:sldId id="315" r:id="rId94"/>
    <p:sldId id="317" r:id="rId95"/>
    <p:sldId id="318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D2FB7-9318-47FC-8DC6-CD9A218B549C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5858-2EDF-4F2B-9BAC-652DEFD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0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84F19-9336-4128-B493-52CB7F57447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C520-FCB5-447D-AE9F-DDB1FACEE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9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13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0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98884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«Τίτλος μαθήματος»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403648" y="3789040"/>
            <a:ext cx="6400800" cy="1536576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25η Εκπαιδευτική Σειρά, Κοινή ή Ειδική Φάση Σπουδών</a:t>
            </a:r>
            <a:br>
              <a:rPr lang="el-GR" dirty="0" smtClean="0"/>
            </a:br>
            <a:r>
              <a:rPr lang="el-GR" dirty="0" smtClean="0"/>
              <a:t>Υπεύθυνος Σπουδών &amp; έρευνας:</a:t>
            </a:r>
            <a:br>
              <a:rPr lang="el-GR" dirty="0" smtClean="0"/>
            </a:br>
            <a:r>
              <a:rPr lang="el-GR" dirty="0" smtClean="0"/>
              <a:t>Εισηγητής/ </a:t>
            </a:r>
            <a:r>
              <a:rPr lang="el-GR" dirty="0" err="1" smtClean="0"/>
              <a:t>τρια</a:t>
            </a:r>
            <a:r>
              <a:rPr lang="el-GR" dirty="0" smtClean="0"/>
              <a:t>: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έλου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Ον/</a:t>
            </a:r>
            <a:r>
              <a:rPr lang="el-GR" dirty="0" err="1" smtClean="0"/>
              <a:t>μο</a:t>
            </a:r>
            <a:r>
              <a:rPr lang="el-GR" dirty="0" smtClean="0"/>
              <a:t> Εισηγητή /</a:t>
            </a:r>
            <a:r>
              <a:rPr lang="el-GR" dirty="0" err="1" smtClean="0"/>
              <a:t>τριας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Στοιχεία επικοινωνίας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3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l-GR" dirty="0" err="1" smtClean="0"/>
              <a:t>Τιτλοσ</a:t>
            </a:r>
            <a:r>
              <a:rPr lang="el-GR" dirty="0" smtClean="0"/>
              <a:t> </a:t>
            </a:r>
            <a:r>
              <a:rPr lang="el-GR" dirty="0" err="1" smtClean="0"/>
              <a:t>ενοτητασ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Αν κι εφόσον υπάρχουν ενότητες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636913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3008313" cy="802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3801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6380112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380112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\\kerveros\PrPress\Logos\COMBO LOGO ESPA ΑΠΟ ΕΥΔ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56257"/>
            <a:ext cx="2183135" cy="6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2771799" y="274638"/>
            <a:ext cx="591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2" y="1581834"/>
            <a:ext cx="8219257" cy="436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67543" y="6309320"/>
            <a:ext cx="194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E3A2-9185-496D-B7F3-1B49C3ADDD9A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Εικόνα 9" descr="C:\Users\vrettakou\Desktop\TMHMA ΕΠΙΚΟΙΝΩΝΙΑΣ, ΔΙΕΘΝΩΝ Κ ΔΗΜΟΣΙΩΝ ΣΧΕΣΕΩΝ\ΠΡΟΤΥΠΑ ΕΝΤΥΠΑ\logo_ekdda_up_down (2)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8" y="308050"/>
            <a:ext cx="2088232" cy="11045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Shakespeare_and_Company_bookshop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ance.com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yourmeal.net/" TargetMode="External"/><Relationship Id="rId2" Type="http://schemas.openxmlformats.org/officeDocument/2006/relationships/hyperlink" Target="https://www.airbnb.com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ncis_Baco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ylor.org/site/textbooks/Small%20Business%20Management%20in%20the%2021st%20Century.pdf" TargetMode="External"/><Relationship Id="rId2" Type="http://schemas.openxmlformats.org/officeDocument/2006/relationships/hyperlink" Target="http://digitalenterprise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.europa.eu/enterprise/policies/innovation/policy/business-innovation-observatory/files/case-studies/12-she-accessibility-based-business-models-for-peer-to-peer-markets_en.pdf" TargetMode="Externa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ECON1315/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dagov/8671479747" TargetMode="External"/><Relationship Id="rId2" Type="http://schemas.openxmlformats.org/officeDocument/2006/relationships/hyperlink" Target="http://en.wikipedia.org/wiki/Francis_Baco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99206485@N02/11061824464" TargetMode="External"/><Relationship Id="rId4" Type="http://schemas.openxmlformats.org/officeDocument/2006/relationships/hyperlink" Target="https://www.flickr.com/photos/ralphandjenny/6877688513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akespeare_and_Company_bookshop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colalife/154896665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46040"/>
            <a:ext cx="7772400" cy="1744960"/>
          </a:xfrm>
        </p:spPr>
        <p:txBody>
          <a:bodyPr>
            <a:noAutofit/>
          </a:bodyPr>
          <a:lstStyle/>
          <a:p>
            <a:r>
              <a:rPr lang="el-GR" sz="3600" b="1" u="sng" dirty="0"/>
              <a:t>«ΣΥΣΤΗΜΑΤΑ ΠΛΗΡΟΦΟΡΙΚΗΣ ΟΡΓΑΝΙΣΜΩΝ ΚΟΙΝΩΝΙΚΗΣ ΠΟΛΙΤΙΚΗΣ»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2216"/>
            <a:ext cx="6400800" cy="1198984"/>
          </a:xfrm>
        </p:spPr>
        <p:txBody>
          <a:bodyPr>
            <a:normAutofit/>
          </a:bodyPr>
          <a:lstStyle/>
          <a:p>
            <a:r>
              <a:rPr lang="el-GR" dirty="0" smtClean="0"/>
              <a:t>Ενότητα </a:t>
            </a:r>
            <a:r>
              <a:rPr lang="el-GR" dirty="0" smtClean="0"/>
              <a:t>11</a:t>
            </a:r>
            <a:endParaRPr lang="el-GR" dirty="0" smtClean="0"/>
          </a:p>
          <a:p>
            <a:r>
              <a:rPr lang="el-GR" dirty="0" smtClean="0"/>
              <a:t>Ηλεκτρονικό Εμπόριο και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Οργανισμοί </a:t>
            </a:r>
            <a:r>
              <a:rPr lang="el-GR" dirty="0"/>
              <a:t>Κοινωνικής Πολιτικής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12593" y="1768935"/>
            <a:ext cx="684484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400" kern="100" dirty="0"/>
              <a:t>Ε</a:t>
            </a:r>
            <a:r>
              <a:rPr lang="el-GR" kern="100" dirty="0"/>
              <a:t>ΘΝΙΚΗ</a:t>
            </a:r>
            <a:r>
              <a:rPr lang="el-GR" sz="2400" kern="100" dirty="0"/>
              <a:t> Σ</a:t>
            </a:r>
            <a:r>
              <a:rPr lang="el-GR" kern="100" dirty="0"/>
              <a:t>ΧΟΛΗ</a:t>
            </a:r>
            <a:r>
              <a:rPr lang="el-GR" sz="2400" kern="100" dirty="0"/>
              <a:t> Δ</a:t>
            </a:r>
            <a:r>
              <a:rPr lang="el-GR" kern="100" dirty="0"/>
              <a:t>ΗΜΟΣΙΑΣ</a:t>
            </a:r>
            <a:r>
              <a:rPr lang="el-GR" sz="2400" kern="100" dirty="0"/>
              <a:t> Δ</a:t>
            </a:r>
            <a:r>
              <a:rPr lang="el-GR" kern="100" dirty="0"/>
              <a:t>ΙΟΙΚΗΣΗΣ</a:t>
            </a:r>
            <a:r>
              <a:rPr lang="el-GR" sz="2400" kern="100" dirty="0"/>
              <a:t> </a:t>
            </a:r>
            <a:r>
              <a:rPr lang="el-GR" kern="100" dirty="0"/>
              <a:t>&amp; </a:t>
            </a:r>
            <a:r>
              <a:rPr lang="el-GR" sz="2400" kern="100" dirty="0"/>
              <a:t>Α</a:t>
            </a:r>
            <a:r>
              <a:rPr lang="el-GR" kern="100" dirty="0"/>
              <a:t>ΥΤΟΔΙΟΙΚΗΣΗΣ</a:t>
            </a:r>
            <a:endParaRPr lang="el-GR" sz="2400" kern="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24953" y="6473634"/>
            <a:ext cx="3538715" cy="6096"/>
          </a:xfrm>
          <a:custGeom>
            <a:avLst/>
            <a:gdLst>
              <a:gd name="connsiteX0" fmla="*/ 0 w 3538715"/>
              <a:gd name="connsiteY0" fmla="*/ 0 h 6096"/>
              <a:gd name="connsiteX1" fmla="*/ 884669 w 3538715"/>
              <a:gd name="connsiteY1" fmla="*/ 0 h 6096"/>
              <a:gd name="connsiteX2" fmla="*/ 1769351 w 3538715"/>
              <a:gd name="connsiteY2" fmla="*/ 0 h 6096"/>
              <a:gd name="connsiteX3" fmla="*/ 2654033 w 3538715"/>
              <a:gd name="connsiteY3" fmla="*/ 0 h 6096"/>
              <a:gd name="connsiteX4" fmla="*/ 3538715 w 3538715"/>
              <a:gd name="connsiteY4" fmla="*/ 0 h 6096"/>
              <a:gd name="connsiteX5" fmla="*/ 3538715 w 3538715"/>
              <a:gd name="connsiteY5" fmla="*/ 6096 h 6096"/>
              <a:gd name="connsiteX6" fmla="*/ 2654033 w 3538715"/>
              <a:gd name="connsiteY6" fmla="*/ 6096 h 6096"/>
              <a:gd name="connsiteX7" fmla="*/ 1769351 w 3538715"/>
              <a:gd name="connsiteY7" fmla="*/ 6096 h 6096"/>
              <a:gd name="connsiteX8" fmla="*/ 884669 w 3538715"/>
              <a:gd name="connsiteY8" fmla="*/ 6096 h 6096"/>
              <a:gd name="connsiteX9" fmla="*/ 0 w 3538715"/>
              <a:gd name="connsiteY9" fmla="*/ 6096 h 6096"/>
              <a:gd name="connsiteX10" fmla="*/ 0 w 3538715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538715" h="6096">
                <a:moveTo>
                  <a:pt x="0" y="0"/>
                </a:moveTo>
                <a:lnTo>
                  <a:pt x="884669" y="0"/>
                </a:lnTo>
                <a:lnTo>
                  <a:pt x="1769351" y="0"/>
                </a:lnTo>
                <a:lnTo>
                  <a:pt x="2654033" y="0"/>
                </a:lnTo>
                <a:lnTo>
                  <a:pt x="3538715" y="0"/>
                </a:lnTo>
                <a:lnTo>
                  <a:pt x="3538715" y="6096"/>
                </a:lnTo>
                <a:lnTo>
                  <a:pt x="2654033" y="6096"/>
                </a:lnTo>
                <a:lnTo>
                  <a:pt x="1769351" y="6096"/>
                </a:lnTo>
                <a:lnTo>
                  <a:pt x="884669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12711" b="9533"/>
          <a:stretch/>
        </p:blipFill>
        <p:spPr bwMode="auto">
          <a:xfrm>
            <a:off x="674702" y="469900"/>
            <a:ext cx="3935397" cy="56642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469900"/>
            <a:ext cx="3733800" cy="5664200"/>
          </a:xfrm>
          <a:prstGeom prst="rect">
            <a:avLst/>
          </a:prstGeom>
          <a:noFill/>
        </p:spPr>
      </p:pic>
      <p:sp>
        <p:nvSpPr>
          <p:cNvPr id="13" name="TextBox 1"/>
          <p:cNvSpPr txBox="1"/>
          <p:nvPr/>
        </p:nvSpPr>
        <p:spPr>
          <a:xfrm>
            <a:off x="5308600" y="5524500"/>
            <a:ext cx="2654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βιβλιοπωλείο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σήμερα!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914400" y="5524500"/>
            <a:ext cx="35306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βιβλιοπωλείο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σήμερα;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Shakespeare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Company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bookshop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Πηγή:</a:t>
            </a:r>
          </a:p>
          <a:p>
            <a:pPr>
              <a:lnSpc>
                <a:spcPts val="900"/>
              </a:lnSpc>
              <a:tabLst>
                <a:tab pos="228600" algn="l"/>
              </a:tabLst>
            </a:pPr>
            <a:r>
              <a:rPr lang="en-US" altLang="zh-CN" sz="803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https://commons.wikimedia.org/wiki/File:Shakespeare_and_Company_bookshop.jpg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10675" b="10601"/>
          <a:stretch/>
        </p:blipFill>
        <p:spPr bwMode="auto">
          <a:xfrm>
            <a:off x="539494" y="266700"/>
            <a:ext cx="3664205" cy="577899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6700"/>
            <a:ext cx="4267200" cy="58674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1397000" y="5613400"/>
            <a:ext cx="2171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6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το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παζάρι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σήμερα;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314950" y="246972"/>
            <a:ext cx="2181687" cy="328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6" b="1" dirty="0" smtClean="0">
                <a:solidFill>
                  <a:srgbClr val="FF0000"/>
                </a:solidFill>
                <a:latin typeface="Trebuchet MS" pitchFamily="18" charset="0"/>
                <a:cs typeface="Trebuchet MS" pitchFamily="18" charset="0"/>
              </a:rPr>
              <a:t>το</a:t>
            </a:r>
            <a:r>
              <a:rPr lang="en-US" altLang="zh-CN" sz="20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0000"/>
                </a:solidFill>
                <a:latin typeface="Trebuchet MS" pitchFamily="18" charset="0"/>
                <a:cs typeface="Trebuchet MS" pitchFamily="18" charset="0"/>
              </a:rPr>
              <a:t>παζάρι</a:t>
            </a:r>
            <a:r>
              <a:rPr lang="en-US" altLang="zh-CN" sz="20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0000"/>
                </a:solidFill>
                <a:latin typeface="Trebuchet MS" pitchFamily="18" charset="0"/>
                <a:cs typeface="Trebuchet MS" pitchFamily="18" charset="0"/>
              </a:rPr>
              <a:t>σήμερα!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1911"/>
            <a:ext cx="3962400" cy="281960"/>
          </a:xfrm>
        </p:spPr>
        <p:txBody>
          <a:bodyPr>
            <a:normAutofit fontScale="90000"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Τα «καταστήματα» της Δημόσιας Διοίκησης σήμερα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77" t="3333" r="45923" b="4074"/>
          <a:stretch/>
        </p:blipFill>
        <p:spPr>
          <a:xfrm>
            <a:off x="381000" y="788210"/>
            <a:ext cx="4629741" cy="3145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77" t="4074" r="62500" b="46296"/>
          <a:stretch/>
        </p:blipFill>
        <p:spPr>
          <a:xfrm>
            <a:off x="4774375" y="463870"/>
            <a:ext cx="4324329" cy="2355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957" t="9259" r="47011" b="14445"/>
          <a:stretch/>
        </p:blipFill>
        <p:spPr>
          <a:xfrm>
            <a:off x="318406" y="3158393"/>
            <a:ext cx="4278088" cy="2918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814" r="57337" b="15186"/>
          <a:stretch/>
        </p:blipFill>
        <p:spPr>
          <a:xfrm>
            <a:off x="4774375" y="3644566"/>
            <a:ext cx="4038600" cy="27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89100" y="2641600"/>
            <a:ext cx="5740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επιχείριση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σήμερα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787400"/>
            <a:ext cx="7734300" cy="506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Δικτυακή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επιχείριση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σήμερα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επικοινωνούν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πελάτες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προμηθευτές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χωρίς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φυσικούς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περιορισμούς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(τόπο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χρόνο)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</a:t>
            </a:r>
          </a:p>
          <a:p>
            <a:pPr>
              <a:lnSpc>
                <a:spcPts val="40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για: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Πληροφόρηση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Προβολή,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προώθηση,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μάρκετινγκ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Επικοινωνία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προμηθευτές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αγορές,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πωλήσεις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Συναλλαγές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κυβέρνηση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τράπεζες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546100"/>
            <a:ext cx="7914218" cy="52911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ts val="39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</a:p>
          <a:p>
            <a:pPr algn="just">
              <a:lnSpc>
                <a:spcPts val="48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επιχειρείν</a:t>
            </a:r>
          </a:p>
          <a:p>
            <a:pPr algn="just">
              <a:lnSpc>
                <a:spcPts val="44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εμπόριο: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Ολοκληρωμένες</a:t>
            </a:r>
          </a:p>
          <a:p>
            <a:pPr algn="just">
              <a:lnSpc>
                <a:spcPts val="32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συναλλαγές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αγορών,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πωλήσεων,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διανομής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 algn="just">
              <a:lnSpc>
                <a:spcPts val="32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μάρκετινγκ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υπηρεσιών,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</a:p>
          <a:p>
            <a:pPr algn="just">
              <a:lnSpc>
                <a:spcPts val="32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περιλαμβάνουν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ανταλλακτική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αξία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 algn="just">
              <a:lnSpc>
                <a:spcPts val="32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υποστηρίζονται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ψηφιακά</a:t>
            </a:r>
          </a:p>
          <a:p>
            <a:pPr algn="just">
              <a:lnSpc>
                <a:spcPts val="44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</a:t>
            </a:r>
            <a:r>
              <a:rPr lang="en-US" altLang="zh-CN" sz="3002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ιχειρείν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ολόκληρος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κύκλος</a:t>
            </a:r>
          </a:p>
          <a:p>
            <a:pPr algn="just">
              <a:lnSpc>
                <a:spcPts val="32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οργανωσιακών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διαδικασιών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εκτελούνται</a:t>
            </a:r>
          </a:p>
          <a:p>
            <a:pPr algn="just">
              <a:lnSpc>
                <a:spcPts val="32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ψηφιακά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(συμπεριλαμβανομένου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ηλεκτρονικού</a:t>
            </a:r>
          </a:p>
          <a:p>
            <a:pPr algn="just">
              <a:lnSpc>
                <a:spcPts val="3200"/>
              </a:lnSpc>
              <a:tabLst>
                <a:tab pos="76200" algn="l"/>
                <a:tab pos="317500" algn="l"/>
                <a:tab pos="342900" algn="l"/>
                <a:tab pos="2984500" algn="l"/>
              </a:tabLst>
            </a:pPr>
            <a:r>
              <a:rPr lang="en-US" altLang="zh-CN" dirty="0" smtClean="0"/>
              <a:t>		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εμπορίου)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ίδια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ψηφιακή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υποδομή</a:t>
            </a:r>
          </a:p>
          <a:p>
            <a:pPr algn="just">
              <a:lnSpc>
                <a:spcPts val="1000"/>
              </a:lnSpc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95" dirty="0">
                <a:solidFill>
                  <a:srgbClr val="5075BC"/>
                </a:solidFill>
                <a:latin typeface="Calibri" pitchFamily="18" charset="0"/>
                <a:ea typeface="+mn-ea"/>
                <a:cs typeface="Calibri" pitchFamily="18" charset="0"/>
              </a:rPr>
              <a:t>Νομοθεσία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l-GR" b="1" i="1" dirty="0"/>
              <a:t>Οδηγία 2000/31/ΕΚ «για ορισμένες πτυχές των υπηρεσιών της κοινωνίας της πληροφορίας, ιδίως του ηλεκτρονικού εμπορίου, στην εσωτερική αγορά («οδηγία για το ηλεκτρονικό εμπόριο»)» </a:t>
            </a:r>
            <a:endParaRPr lang="el-GR" dirty="0"/>
          </a:p>
          <a:p>
            <a:pPr algn="just"/>
            <a:r>
              <a:rPr lang="el-GR" dirty="0"/>
              <a:t>Πολύ σημαντική εξέλιξη στην κοινοτική πολιτική για την ρύθμιση των νομικών προβλημάτων για το ηλεκτρονικό εμπόριο, αποτελεί η ψήφιση της Οδηγίας 2000/31/ΕΚ «για ορισμένες πτυχές των υπηρεσιών της κοινωνίας της πληροφορίας, ιδίως του ηλεκτρονικού εμπορίου, στην εσωτερική αγορά». </a:t>
            </a:r>
          </a:p>
          <a:p>
            <a:pPr algn="just"/>
            <a:r>
              <a:rPr lang="el-GR" dirty="0"/>
              <a:t>Η μεταφορά της Οδηγίας στα εθνικά δίκαια των κρατών μελών, θα έπρεπε να πραγματοποιηθεί, σύμφωνα με το άρθρο 22 της Οδηγίας, έως την 17.01.2002. Η Ελλάδα </a:t>
            </a:r>
            <a:r>
              <a:rPr lang="el-GR" dirty="0" smtClean="0"/>
              <a:t>προσαρμόστηκε </a:t>
            </a:r>
            <a:r>
              <a:rPr lang="el-GR" dirty="0"/>
              <a:t>με 16μηνη καθυστέρηση, μεταφέροντας, σχεδόν αυτολεξεί, την Οδηγία στο εσωτερικό της χώρας, μέσω του Προεδρικού Διατάγματος (Π.Δ.) 131 της 16.05.2003. </a:t>
            </a:r>
            <a:endParaRPr lang="el-GR" dirty="0" smtClean="0"/>
          </a:p>
          <a:p>
            <a:pPr algn="just"/>
            <a:r>
              <a:rPr lang="el-GR" dirty="0" smtClean="0"/>
              <a:t>Κύριος </a:t>
            </a:r>
            <a:r>
              <a:rPr lang="el-GR" dirty="0"/>
              <a:t>στόχος της Οδηγίας 2000/31/ΕΚ είναι η ομαλή λειτουργία της εσωτερικής αγοράς και η εξασφάλιση της ελεύθερης κυκλοφορίας των υπηρεσιών της κοινωνίας της πληροφορίας μεταξύ των κρατών μελών (</a:t>
            </a:r>
            <a:r>
              <a:rPr lang="el-GR" dirty="0" err="1"/>
              <a:t>άρ</a:t>
            </a:r>
            <a:r>
              <a:rPr lang="el-GR" dirty="0"/>
              <a:t>. 1 παρ. 1), ώστε να επιτευχθεί η δημιουργία ενός χώρου χωρίς εθνικά σύνορα για τις υπηρεσίες αυτές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3030982" y="1983994"/>
            <a:ext cx="2818383" cy="24892"/>
          </a:xfrm>
          <a:custGeom>
            <a:avLst/>
            <a:gdLst>
              <a:gd name="connsiteX0" fmla="*/ 6350 w 2818383"/>
              <a:gd name="connsiteY0" fmla="*/ 6350 h 24892"/>
              <a:gd name="connsiteX1" fmla="*/ 2812033 w 2818383"/>
              <a:gd name="connsiteY1" fmla="*/ 6350 h 24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18383" h="24892">
                <a:moveTo>
                  <a:pt x="6350" y="6350"/>
                </a:moveTo>
                <a:lnTo>
                  <a:pt x="2812033" y="6350"/>
                </a:lnTo>
              </a:path>
            </a:pathLst>
          </a:custGeom>
          <a:ln w="12700">
            <a:solidFill>
              <a:srgbClr val="99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990600" y="1524000"/>
            <a:ext cx="7511672" cy="45986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l-GR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Μορφές Ηλεκτρονικού Εμπορίου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E-Commerce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(Ηλεκτρονικό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Εμπόριο)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E-Business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(Ηλεκτρονικό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Επιχειρείν)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E-Enterprise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(Ηλεκτρονική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Επιχείρηση)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M-Commerce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(Κινητό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Ηλεκτρονικό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Εμπόριο)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E-Marketplace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(Ηλεκτρονική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Αγορά,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Β2Β)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E-Malls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(Ηλεκτρονικά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Εμπορικά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Κέντρα)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E-Procurement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Σύστημα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Ηλεκτρονικών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Προμηθειών)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E-Auctions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Σύστημα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Ηλεκτρονικών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Δημοπρασιών)</a:t>
            </a:r>
          </a:p>
          <a:p>
            <a:pPr>
              <a:lnSpc>
                <a:spcPts val="3100"/>
              </a:lnSpc>
              <a:tabLst>
                <a:tab pos="38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E-Infobrokers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Μεσίτες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πληροφοριών)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644128" y="6441947"/>
            <a:ext cx="434340" cy="268223"/>
          </a:xfrm>
          <a:custGeom>
            <a:avLst/>
            <a:gdLst>
              <a:gd name="connsiteX0" fmla="*/ 0 w 434340"/>
              <a:gd name="connsiteY0" fmla="*/ 268223 h 268223"/>
              <a:gd name="connsiteX1" fmla="*/ 434340 w 434340"/>
              <a:gd name="connsiteY1" fmla="*/ 268223 h 268223"/>
              <a:gd name="connsiteX2" fmla="*/ 434340 w 434340"/>
              <a:gd name="connsiteY2" fmla="*/ 0 h 268223"/>
              <a:gd name="connsiteX3" fmla="*/ 0 w 434340"/>
              <a:gd name="connsiteY3" fmla="*/ 0 h 268223"/>
              <a:gd name="connsiteX4" fmla="*/ 0 w 43434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4340" h="268223">
                <a:moveTo>
                  <a:pt x="0" y="268223"/>
                </a:moveTo>
                <a:lnTo>
                  <a:pt x="434340" y="268223"/>
                </a:lnTo>
                <a:lnTo>
                  <a:pt x="43434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71677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5 w 8068056"/>
              <a:gd name="connsiteY1" fmla="*/ 288035 h 288035"/>
              <a:gd name="connsiteX2" fmla="*/ 8068055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5" y="288035"/>
                </a:lnTo>
                <a:lnTo>
                  <a:pt x="8068055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8723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09 w 8093964"/>
              <a:gd name="connsiteY1" fmla="*/ 300989 h 313943"/>
              <a:gd name="connsiteX2" fmla="*/ 8081009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09" y="300989"/>
                </a:lnTo>
                <a:lnTo>
                  <a:pt x="8081009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407914" y="1728977"/>
            <a:ext cx="1310640" cy="1249679"/>
          </a:xfrm>
          <a:custGeom>
            <a:avLst/>
            <a:gdLst>
              <a:gd name="connsiteX0" fmla="*/ 0 w 1310640"/>
              <a:gd name="connsiteY0" fmla="*/ 624839 h 1249679"/>
              <a:gd name="connsiteX1" fmla="*/ 655320 w 1310640"/>
              <a:gd name="connsiteY1" fmla="*/ 0 h 1249679"/>
              <a:gd name="connsiteX2" fmla="*/ 1310640 w 1310640"/>
              <a:gd name="connsiteY2" fmla="*/ 624839 h 1249679"/>
              <a:gd name="connsiteX3" fmla="*/ 655320 w 1310640"/>
              <a:gd name="connsiteY3" fmla="*/ 1249679 h 1249679"/>
              <a:gd name="connsiteX4" fmla="*/ 0 w 1310640"/>
              <a:gd name="connsiteY4" fmla="*/ 624839 h 1249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10640" h="1249679">
                <a:moveTo>
                  <a:pt x="0" y="624839"/>
                </a:moveTo>
                <a:cubicBezTo>
                  <a:pt x="0" y="279780"/>
                  <a:pt x="293370" y="0"/>
                  <a:pt x="655320" y="0"/>
                </a:cubicBezTo>
                <a:cubicBezTo>
                  <a:pt x="1017270" y="0"/>
                  <a:pt x="1310640" y="279780"/>
                  <a:pt x="1310640" y="624839"/>
                </a:cubicBezTo>
                <a:cubicBezTo>
                  <a:pt x="1310640" y="969898"/>
                  <a:pt x="1017270" y="1249679"/>
                  <a:pt x="655320" y="1249679"/>
                </a:cubicBezTo>
                <a:cubicBezTo>
                  <a:pt x="293370" y="1249679"/>
                  <a:pt x="0" y="969898"/>
                  <a:pt x="0" y="624839"/>
                </a:cubicBezTo>
              </a:path>
            </a:pathLst>
          </a:custGeom>
          <a:solidFill>
            <a:srgbClr val="3876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398008" y="1719072"/>
            <a:ext cx="1330452" cy="1269491"/>
          </a:xfrm>
          <a:custGeom>
            <a:avLst/>
            <a:gdLst>
              <a:gd name="connsiteX0" fmla="*/ 9905 w 1330452"/>
              <a:gd name="connsiteY0" fmla="*/ 634745 h 1269491"/>
              <a:gd name="connsiteX1" fmla="*/ 665226 w 1330452"/>
              <a:gd name="connsiteY1" fmla="*/ 9905 h 1269491"/>
              <a:gd name="connsiteX2" fmla="*/ 1320546 w 1330452"/>
              <a:gd name="connsiteY2" fmla="*/ 634745 h 1269491"/>
              <a:gd name="connsiteX3" fmla="*/ 665226 w 1330452"/>
              <a:gd name="connsiteY3" fmla="*/ 1259585 h 1269491"/>
              <a:gd name="connsiteX4" fmla="*/ 9905 w 1330452"/>
              <a:gd name="connsiteY4" fmla="*/ 634745 h 1269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30452" h="1269491">
                <a:moveTo>
                  <a:pt x="9905" y="634745"/>
                </a:moveTo>
                <a:cubicBezTo>
                  <a:pt x="9905" y="289686"/>
                  <a:pt x="303276" y="9905"/>
                  <a:pt x="665226" y="9905"/>
                </a:cubicBezTo>
                <a:cubicBezTo>
                  <a:pt x="1027176" y="9905"/>
                  <a:pt x="1320546" y="289686"/>
                  <a:pt x="1320546" y="634745"/>
                </a:cubicBezTo>
                <a:cubicBezTo>
                  <a:pt x="1320546" y="979804"/>
                  <a:pt x="1027176" y="1259585"/>
                  <a:pt x="665226" y="1259585"/>
                </a:cubicBezTo>
                <a:cubicBezTo>
                  <a:pt x="303276" y="1259585"/>
                  <a:pt x="9905" y="979804"/>
                  <a:pt x="9905" y="63474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854446" y="3289553"/>
            <a:ext cx="1612391" cy="1516380"/>
          </a:xfrm>
          <a:custGeom>
            <a:avLst/>
            <a:gdLst>
              <a:gd name="connsiteX0" fmla="*/ 0 w 1612391"/>
              <a:gd name="connsiteY0" fmla="*/ 758190 h 1516380"/>
              <a:gd name="connsiteX1" fmla="*/ 806196 w 1612391"/>
              <a:gd name="connsiteY1" fmla="*/ 0 h 1516380"/>
              <a:gd name="connsiteX2" fmla="*/ 1612391 w 1612391"/>
              <a:gd name="connsiteY2" fmla="*/ 758190 h 1516380"/>
              <a:gd name="connsiteX3" fmla="*/ 806196 w 1612391"/>
              <a:gd name="connsiteY3" fmla="*/ 1516380 h 1516380"/>
              <a:gd name="connsiteX4" fmla="*/ 0 w 1612391"/>
              <a:gd name="connsiteY4" fmla="*/ 758190 h 1516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12391" h="1516380">
                <a:moveTo>
                  <a:pt x="0" y="758190"/>
                </a:moveTo>
                <a:cubicBezTo>
                  <a:pt x="0" y="339471"/>
                  <a:pt x="360933" y="0"/>
                  <a:pt x="806196" y="0"/>
                </a:cubicBezTo>
                <a:cubicBezTo>
                  <a:pt x="1251458" y="0"/>
                  <a:pt x="1612391" y="339471"/>
                  <a:pt x="1612391" y="758190"/>
                </a:cubicBezTo>
                <a:cubicBezTo>
                  <a:pt x="1612391" y="1176909"/>
                  <a:pt x="1251458" y="1516380"/>
                  <a:pt x="806196" y="1516380"/>
                </a:cubicBezTo>
                <a:cubicBezTo>
                  <a:pt x="360933" y="1516380"/>
                  <a:pt x="0" y="1176909"/>
                  <a:pt x="0" y="758190"/>
                </a:cubicBezTo>
              </a:path>
            </a:pathLst>
          </a:custGeom>
          <a:solidFill>
            <a:srgbClr val="45818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844540" y="3279647"/>
            <a:ext cx="1632203" cy="1536192"/>
          </a:xfrm>
          <a:custGeom>
            <a:avLst/>
            <a:gdLst>
              <a:gd name="connsiteX0" fmla="*/ 9905 w 1632203"/>
              <a:gd name="connsiteY0" fmla="*/ 768096 h 1536192"/>
              <a:gd name="connsiteX1" fmla="*/ 816102 w 1632203"/>
              <a:gd name="connsiteY1" fmla="*/ 9905 h 1536192"/>
              <a:gd name="connsiteX2" fmla="*/ 1622297 w 1632203"/>
              <a:gd name="connsiteY2" fmla="*/ 768096 h 1536192"/>
              <a:gd name="connsiteX3" fmla="*/ 816102 w 1632203"/>
              <a:gd name="connsiteY3" fmla="*/ 1526286 h 1536192"/>
              <a:gd name="connsiteX4" fmla="*/ 9905 w 1632203"/>
              <a:gd name="connsiteY4" fmla="*/ 768096 h 1536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2203" h="1536192">
                <a:moveTo>
                  <a:pt x="9905" y="768096"/>
                </a:moveTo>
                <a:cubicBezTo>
                  <a:pt x="9905" y="349377"/>
                  <a:pt x="370839" y="9905"/>
                  <a:pt x="816102" y="9905"/>
                </a:cubicBezTo>
                <a:cubicBezTo>
                  <a:pt x="1261364" y="9905"/>
                  <a:pt x="1622297" y="349377"/>
                  <a:pt x="1622297" y="768096"/>
                </a:cubicBezTo>
                <a:cubicBezTo>
                  <a:pt x="1622297" y="1186815"/>
                  <a:pt x="1261364" y="1526286"/>
                  <a:pt x="816102" y="1526286"/>
                </a:cubicBezTo>
                <a:cubicBezTo>
                  <a:pt x="370839" y="1526286"/>
                  <a:pt x="9905" y="1186815"/>
                  <a:pt x="9905" y="76809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783073" y="4805934"/>
            <a:ext cx="1424940" cy="1292351"/>
          </a:xfrm>
          <a:custGeom>
            <a:avLst/>
            <a:gdLst>
              <a:gd name="connsiteX0" fmla="*/ 0 w 1424940"/>
              <a:gd name="connsiteY0" fmla="*/ 646175 h 1292351"/>
              <a:gd name="connsiteX1" fmla="*/ 712470 w 1424940"/>
              <a:gd name="connsiteY1" fmla="*/ 0 h 1292351"/>
              <a:gd name="connsiteX2" fmla="*/ 1424940 w 1424940"/>
              <a:gd name="connsiteY2" fmla="*/ 646175 h 1292351"/>
              <a:gd name="connsiteX3" fmla="*/ 712470 w 1424940"/>
              <a:gd name="connsiteY3" fmla="*/ 1292351 h 1292351"/>
              <a:gd name="connsiteX4" fmla="*/ 0 w 1424940"/>
              <a:gd name="connsiteY4" fmla="*/ 646175 h 129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4940" h="1292351">
                <a:moveTo>
                  <a:pt x="0" y="646175"/>
                </a:moveTo>
                <a:cubicBezTo>
                  <a:pt x="0" y="289305"/>
                  <a:pt x="319023" y="0"/>
                  <a:pt x="712470" y="0"/>
                </a:cubicBezTo>
                <a:cubicBezTo>
                  <a:pt x="1105916" y="0"/>
                  <a:pt x="1424940" y="289305"/>
                  <a:pt x="1424940" y="646175"/>
                </a:cubicBezTo>
                <a:cubicBezTo>
                  <a:pt x="1424940" y="1003045"/>
                  <a:pt x="1105916" y="1292351"/>
                  <a:pt x="712470" y="1292351"/>
                </a:cubicBezTo>
                <a:cubicBezTo>
                  <a:pt x="319023" y="1292351"/>
                  <a:pt x="0" y="1003045"/>
                  <a:pt x="0" y="646175"/>
                </a:cubicBezTo>
              </a:path>
            </a:pathLst>
          </a:custGeom>
          <a:solidFill>
            <a:srgbClr val="0B53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773167" y="4796028"/>
            <a:ext cx="1444752" cy="1312163"/>
          </a:xfrm>
          <a:custGeom>
            <a:avLst/>
            <a:gdLst>
              <a:gd name="connsiteX0" fmla="*/ 9905 w 1444752"/>
              <a:gd name="connsiteY0" fmla="*/ 656081 h 1312163"/>
              <a:gd name="connsiteX1" fmla="*/ 722376 w 1444752"/>
              <a:gd name="connsiteY1" fmla="*/ 9905 h 1312163"/>
              <a:gd name="connsiteX2" fmla="*/ 1434846 w 1444752"/>
              <a:gd name="connsiteY2" fmla="*/ 656081 h 1312163"/>
              <a:gd name="connsiteX3" fmla="*/ 722376 w 1444752"/>
              <a:gd name="connsiteY3" fmla="*/ 1302257 h 1312163"/>
              <a:gd name="connsiteX4" fmla="*/ 9905 w 1444752"/>
              <a:gd name="connsiteY4" fmla="*/ 656081 h 13121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4752" h="1312163">
                <a:moveTo>
                  <a:pt x="9905" y="656081"/>
                </a:moveTo>
                <a:cubicBezTo>
                  <a:pt x="9905" y="299211"/>
                  <a:pt x="328929" y="9905"/>
                  <a:pt x="722376" y="9905"/>
                </a:cubicBezTo>
                <a:cubicBezTo>
                  <a:pt x="1115822" y="9905"/>
                  <a:pt x="1434846" y="299211"/>
                  <a:pt x="1434846" y="656081"/>
                </a:cubicBezTo>
                <a:cubicBezTo>
                  <a:pt x="1434846" y="1012951"/>
                  <a:pt x="1115822" y="1302257"/>
                  <a:pt x="722376" y="1302257"/>
                </a:cubicBezTo>
                <a:cubicBezTo>
                  <a:pt x="328929" y="1302257"/>
                  <a:pt x="9905" y="1012951"/>
                  <a:pt x="9905" y="65608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580894" y="4696205"/>
            <a:ext cx="1501140" cy="1402080"/>
          </a:xfrm>
          <a:custGeom>
            <a:avLst/>
            <a:gdLst>
              <a:gd name="connsiteX0" fmla="*/ 0 w 1501140"/>
              <a:gd name="connsiteY0" fmla="*/ 701040 h 1402080"/>
              <a:gd name="connsiteX1" fmla="*/ 750570 w 1501140"/>
              <a:gd name="connsiteY1" fmla="*/ 0 h 1402080"/>
              <a:gd name="connsiteX2" fmla="*/ 1501140 w 1501140"/>
              <a:gd name="connsiteY2" fmla="*/ 701040 h 1402080"/>
              <a:gd name="connsiteX3" fmla="*/ 750570 w 1501140"/>
              <a:gd name="connsiteY3" fmla="*/ 1402079 h 1402080"/>
              <a:gd name="connsiteX4" fmla="*/ 0 w 1501140"/>
              <a:gd name="connsiteY4" fmla="*/ 701040 h 1402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1140" h="1402080">
                <a:moveTo>
                  <a:pt x="0" y="701040"/>
                </a:moveTo>
                <a:cubicBezTo>
                  <a:pt x="0" y="313816"/>
                  <a:pt x="336041" y="0"/>
                  <a:pt x="750570" y="0"/>
                </a:cubicBezTo>
                <a:cubicBezTo>
                  <a:pt x="1165097" y="0"/>
                  <a:pt x="1501140" y="313816"/>
                  <a:pt x="1501140" y="701040"/>
                </a:cubicBezTo>
                <a:cubicBezTo>
                  <a:pt x="1501140" y="1088212"/>
                  <a:pt x="1165097" y="1402079"/>
                  <a:pt x="750570" y="1402079"/>
                </a:cubicBezTo>
                <a:cubicBezTo>
                  <a:pt x="336041" y="1402079"/>
                  <a:pt x="0" y="1088212"/>
                  <a:pt x="0" y="701040"/>
                </a:cubicBezTo>
              </a:path>
            </a:pathLst>
          </a:custGeom>
          <a:solidFill>
            <a:srgbClr val="351C7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570988" y="4686300"/>
            <a:ext cx="1520952" cy="1421892"/>
          </a:xfrm>
          <a:custGeom>
            <a:avLst/>
            <a:gdLst>
              <a:gd name="connsiteX0" fmla="*/ 9905 w 1520952"/>
              <a:gd name="connsiteY0" fmla="*/ 710946 h 1421892"/>
              <a:gd name="connsiteX1" fmla="*/ 760476 w 1520952"/>
              <a:gd name="connsiteY1" fmla="*/ 9905 h 1421892"/>
              <a:gd name="connsiteX2" fmla="*/ 1511046 w 1520952"/>
              <a:gd name="connsiteY2" fmla="*/ 710946 h 1421892"/>
              <a:gd name="connsiteX3" fmla="*/ 760476 w 1520952"/>
              <a:gd name="connsiteY3" fmla="*/ 1411985 h 1421892"/>
              <a:gd name="connsiteX4" fmla="*/ 9905 w 1520952"/>
              <a:gd name="connsiteY4" fmla="*/ 710946 h 1421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0952" h="1421892">
                <a:moveTo>
                  <a:pt x="9905" y="710946"/>
                </a:moveTo>
                <a:cubicBezTo>
                  <a:pt x="9905" y="323722"/>
                  <a:pt x="345947" y="9905"/>
                  <a:pt x="760476" y="9905"/>
                </a:cubicBezTo>
                <a:cubicBezTo>
                  <a:pt x="1175003" y="9905"/>
                  <a:pt x="1511046" y="323722"/>
                  <a:pt x="1511046" y="710946"/>
                </a:cubicBezTo>
                <a:cubicBezTo>
                  <a:pt x="1511046" y="1098118"/>
                  <a:pt x="1175003" y="1411985"/>
                  <a:pt x="760476" y="1411985"/>
                </a:cubicBezTo>
                <a:cubicBezTo>
                  <a:pt x="345947" y="1411985"/>
                  <a:pt x="9905" y="1098118"/>
                  <a:pt x="9905" y="71094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194053" y="3493770"/>
            <a:ext cx="1504188" cy="1347216"/>
          </a:xfrm>
          <a:custGeom>
            <a:avLst/>
            <a:gdLst>
              <a:gd name="connsiteX0" fmla="*/ 0 w 1504188"/>
              <a:gd name="connsiteY0" fmla="*/ 673608 h 1347216"/>
              <a:gd name="connsiteX1" fmla="*/ 752094 w 1504188"/>
              <a:gd name="connsiteY1" fmla="*/ 0 h 1347216"/>
              <a:gd name="connsiteX2" fmla="*/ 1504188 w 1504188"/>
              <a:gd name="connsiteY2" fmla="*/ 673608 h 1347216"/>
              <a:gd name="connsiteX3" fmla="*/ 752094 w 1504188"/>
              <a:gd name="connsiteY3" fmla="*/ 1347215 h 1347216"/>
              <a:gd name="connsiteX4" fmla="*/ 0 w 1504188"/>
              <a:gd name="connsiteY4" fmla="*/ 673608 h 13472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4188" h="1347216">
                <a:moveTo>
                  <a:pt x="0" y="673608"/>
                </a:moveTo>
                <a:cubicBezTo>
                  <a:pt x="0" y="301625"/>
                  <a:pt x="336677" y="0"/>
                  <a:pt x="752094" y="0"/>
                </a:cubicBezTo>
                <a:cubicBezTo>
                  <a:pt x="1167511" y="0"/>
                  <a:pt x="1504188" y="301625"/>
                  <a:pt x="1504188" y="673608"/>
                </a:cubicBezTo>
                <a:cubicBezTo>
                  <a:pt x="1504188" y="1045590"/>
                  <a:pt x="1167511" y="1347215"/>
                  <a:pt x="752094" y="1347215"/>
                </a:cubicBezTo>
                <a:cubicBezTo>
                  <a:pt x="336677" y="1347215"/>
                  <a:pt x="0" y="1045590"/>
                  <a:pt x="0" y="673608"/>
                </a:cubicBezTo>
              </a:path>
            </a:pathLst>
          </a:custGeom>
          <a:solidFill>
            <a:srgbClr val="741B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184147" y="3483864"/>
            <a:ext cx="1524000" cy="1367028"/>
          </a:xfrm>
          <a:custGeom>
            <a:avLst/>
            <a:gdLst>
              <a:gd name="connsiteX0" fmla="*/ 9905 w 1524000"/>
              <a:gd name="connsiteY0" fmla="*/ 683514 h 1367028"/>
              <a:gd name="connsiteX1" fmla="*/ 762000 w 1524000"/>
              <a:gd name="connsiteY1" fmla="*/ 9905 h 1367028"/>
              <a:gd name="connsiteX2" fmla="*/ 1514094 w 1524000"/>
              <a:gd name="connsiteY2" fmla="*/ 683514 h 1367028"/>
              <a:gd name="connsiteX3" fmla="*/ 762000 w 1524000"/>
              <a:gd name="connsiteY3" fmla="*/ 1357121 h 1367028"/>
              <a:gd name="connsiteX4" fmla="*/ 9905 w 1524000"/>
              <a:gd name="connsiteY4" fmla="*/ 683514 h 1367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4000" h="1367028">
                <a:moveTo>
                  <a:pt x="9905" y="683514"/>
                </a:moveTo>
                <a:cubicBezTo>
                  <a:pt x="9905" y="311530"/>
                  <a:pt x="346583" y="9905"/>
                  <a:pt x="762000" y="9905"/>
                </a:cubicBezTo>
                <a:cubicBezTo>
                  <a:pt x="1177416" y="9905"/>
                  <a:pt x="1514094" y="311530"/>
                  <a:pt x="1514094" y="683514"/>
                </a:cubicBezTo>
                <a:cubicBezTo>
                  <a:pt x="1514094" y="1055496"/>
                  <a:pt x="1177416" y="1357121"/>
                  <a:pt x="762000" y="1357121"/>
                </a:cubicBezTo>
                <a:cubicBezTo>
                  <a:pt x="346583" y="1357121"/>
                  <a:pt x="9905" y="1055496"/>
                  <a:pt x="9905" y="68351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498853" y="1855470"/>
            <a:ext cx="1653540" cy="1400555"/>
          </a:xfrm>
          <a:custGeom>
            <a:avLst/>
            <a:gdLst>
              <a:gd name="connsiteX0" fmla="*/ 0 w 1653540"/>
              <a:gd name="connsiteY0" fmla="*/ 700277 h 1400555"/>
              <a:gd name="connsiteX1" fmla="*/ 826769 w 1653540"/>
              <a:gd name="connsiteY1" fmla="*/ 0 h 1400555"/>
              <a:gd name="connsiteX2" fmla="*/ 1653540 w 1653540"/>
              <a:gd name="connsiteY2" fmla="*/ 700277 h 1400555"/>
              <a:gd name="connsiteX3" fmla="*/ 826769 w 1653540"/>
              <a:gd name="connsiteY3" fmla="*/ 1400555 h 1400555"/>
              <a:gd name="connsiteX4" fmla="*/ 0 w 1653540"/>
              <a:gd name="connsiteY4" fmla="*/ 700277 h 1400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3540" h="1400555">
                <a:moveTo>
                  <a:pt x="0" y="700277"/>
                </a:moveTo>
                <a:cubicBezTo>
                  <a:pt x="0" y="313562"/>
                  <a:pt x="370205" y="0"/>
                  <a:pt x="826769" y="0"/>
                </a:cubicBezTo>
                <a:cubicBezTo>
                  <a:pt x="1283335" y="0"/>
                  <a:pt x="1653540" y="313562"/>
                  <a:pt x="1653540" y="700277"/>
                </a:cubicBezTo>
                <a:cubicBezTo>
                  <a:pt x="1653540" y="1086992"/>
                  <a:pt x="1283335" y="1400555"/>
                  <a:pt x="826769" y="1400555"/>
                </a:cubicBezTo>
                <a:cubicBezTo>
                  <a:pt x="370205" y="1400555"/>
                  <a:pt x="0" y="1086992"/>
                  <a:pt x="0" y="700277"/>
                </a:cubicBezTo>
              </a:path>
            </a:pathLst>
          </a:custGeom>
          <a:solidFill>
            <a:srgbClr val="BF9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488947" y="1845564"/>
            <a:ext cx="1673352" cy="1420367"/>
          </a:xfrm>
          <a:custGeom>
            <a:avLst/>
            <a:gdLst>
              <a:gd name="connsiteX0" fmla="*/ 9905 w 1673352"/>
              <a:gd name="connsiteY0" fmla="*/ 710183 h 1420367"/>
              <a:gd name="connsiteX1" fmla="*/ 836675 w 1673352"/>
              <a:gd name="connsiteY1" fmla="*/ 9905 h 1420367"/>
              <a:gd name="connsiteX2" fmla="*/ 1663446 w 1673352"/>
              <a:gd name="connsiteY2" fmla="*/ 710183 h 1420367"/>
              <a:gd name="connsiteX3" fmla="*/ 836675 w 1673352"/>
              <a:gd name="connsiteY3" fmla="*/ 1410461 h 1420367"/>
              <a:gd name="connsiteX4" fmla="*/ 9905 w 1673352"/>
              <a:gd name="connsiteY4" fmla="*/ 710183 h 1420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73352" h="1420367">
                <a:moveTo>
                  <a:pt x="9905" y="710183"/>
                </a:moveTo>
                <a:cubicBezTo>
                  <a:pt x="9905" y="323468"/>
                  <a:pt x="380111" y="9905"/>
                  <a:pt x="836675" y="9905"/>
                </a:cubicBezTo>
                <a:cubicBezTo>
                  <a:pt x="1293241" y="9905"/>
                  <a:pt x="1663446" y="323468"/>
                  <a:pt x="1663446" y="710183"/>
                </a:cubicBezTo>
                <a:cubicBezTo>
                  <a:pt x="1663446" y="1096898"/>
                  <a:pt x="1293241" y="1410461"/>
                  <a:pt x="836675" y="1410461"/>
                </a:cubicBezTo>
                <a:cubicBezTo>
                  <a:pt x="380111" y="1410461"/>
                  <a:pt x="9905" y="1096898"/>
                  <a:pt x="9905" y="71018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260597" y="2821685"/>
            <a:ext cx="2234184" cy="1516380"/>
          </a:xfrm>
          <a:custGeom>
            <a:avLst/>
            <a:gdLst>
              <a:gd name="connsiteX0" fmla="*/ 0 w 2234184"/>
              <a:gd name="connsiteY0" fmla="*/ 758190 h 1516380"/>
              <a:gd name="connsiteX1" fmla="*/ 1117092 w 2234184"/>
              <a:gd name="connsiteY1" fmla="*/ 0 h 1516380"/>
              <a:gd name="connsiteX2" fmla="*/ 2234184 w 2234184"/>
              <a:gd name="connsiteY2" fmla="*/ 758190 h 1516380"/>
              <a:gd name="connsiteX3" fmla="*/ 1117092 w 2234184"/>
              <a:gd name="connsiteY3" fmla="*/ 1516379 h 1516380"/>
              <a:gd name="connsiteX4" fmla="*/ 0 w 2234184"/>
              <a:gd name="connsiteY4" fmla="*/ 758190 h 1516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4184" h="1516380">
                <a:moveTo>
                  <a:pt x="0" y="758190"/>
                </a:moveTo>
                <a:cubicBezTo>
                  <a:pt x="0" y="339471"/>
                  <a:pt x="500126" y="0"/>
                  <a:pt x="1117092" y="0"/>
                </a:cubicBezTo>
                <a:cubicBezTo>
                  <a:pt x="1734058" y="0"/>
                  <a:pt x="2234184" y="339471"/>
                  <a:pt x="2234184" y="758190"/>
                </a:cubicBezTo>
                <a:cubicBezTo>
                  <a:pt x="2234184" y="1176909"/>
                  <a:pt x="1734058" y="1516379"/>
                  <a:pt x="1117092" y="1516379"/>
                </a:cubicBezTo>
                <a:cubicBezTo>
                  <a:pt x="500126" y="1516379"/>
                  <a:pt x="0" y="1176909"/>
                  <a:pt x="0" y="758190"/>
                </a:cubicBezTo>
              </a:path>
            </a:pathLst>
          </a:custGeom>
          <a:solidFill>
            <a:srgbClr val="CC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250691" y="2811779"/>
            <a:ext cx="2253996" cy="1536192"/>
          </a:xfrm>
          <a:custGeom>
            <a:avLst/>
            <a:gdLst>
              <a:gd name="connsiteX0" fmla="*/ 9905 w 2253996"/>
              <a:gd name="connsiteY0" fmla="*/ 768096 h 1536192"/>
              <a:gd name="connsiteX1" fmla="*/ 1126998 w 2253996"/>
              <a:gd name="connsiteY1" fmla="*/ 9905 h 1536192"/>
              <a:gd name="connsiteX2" fmla="*/ 2244090 w 2253996"/>
              <a:gd name="connsiteY2" fmla="*/ 768096 h 1536192"/>
              <a:gd name="connsiteX3" fmla="*/ 1126998 w 2253996"/>
              <a:gd name="connsiteY3" fmla="*/ 1526285 h 1536192"/>
              <a:gd name="connsiteX4" fmla="*/ 9905 w 2253996"/>
              <a:gd name="connsiteY4" fmla="*/ 768096 h 1536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53996" h="1536192">
                <a:moveTo>
                  <a:pt x="9905" y="768096"/>
                </a:moveTo>
                <a:cubicBezTo>
                  <a:pt x="9905" y="349377"/>
                  <a:pt x="510032" y="9905"/>
                  <a:pt x="1126998" y="9905"/>
                </a:cubicBezTo>
                <a:cubicBezTo>
                  <a:pt x="1743964" y="9905"/>
                  <a:pt x="2244090" y="349377"/>
                  <a:pt x="2244090" y="768096"/>
                </a:cubicBezTo>
                <a:cubicBezTo>
                  <a:pt x="2244090" y="1186815"/>
                  <a:pt x="1743964" y="1526285"/>
                  <a:pt x="1126998" y="1526285"/>
                </a:cubicBezTo>
                <a:cubicBezTo>
                  <a:pt x="510032" y="1526285"/>
                  <a:pt x="9905" y="1186815"/>
                  <a:pt x="9905" y="76809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142488" y="2546604"/>
            <a:ext cx="454787" cy="507238"/>
          </a:xfrm>
          <a:custGeom>
            <a:avLst/>
            <a:gdLst>
              <a:gd name="connsiteX0" fmla="*/ 9905 w 454787"/>
              <a:gd name="connsiteY0" fmla="*/ 9905 h 507238"/>
              <a:gd name="connsiteX1" fmla="*/ 444880 w 454787"/>
              <a:gd name="connsiteY1" fmla="*/ 497331 h 5072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4787" h="507238">
                <a:moveTo>
                  <a:pt x="9905" y="9905"/>
                </a:moveTo>
                <a:lnTo>
                  <a:pt x="444880" y="497331"/>
                </a:ln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367784" y="2421636"/>
            <a:ext cx="35051" cy="410337"/>
          </a:xfrm>
          <a:custGeom>
            <a:avLst/>
            <a:gdLst>
              <a:gd name="connsiteX0" fmla="*/ 25145 w 35051"/>
              <a:gd name="connsiteY0" fmla="*/ 9905 h 410337"/>
              <a:gd name="connsiteX1" fmla="*/ 9905 w 35051"/>
              <a:gd name="connsiteY1" fmla="*/ 400430 h 410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051" h="410337">
                <a:moveTo>
                  <a:pt x="25145" y="9905"/>
                </a:moveTo>
                <a:lnTo>
                  <a:pt x="9905" y="400430"/>
                </a:ln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467355" y="3570732"/>
            <a:ext cx="802513" cy="129286"/>
          </a:xfrm>
          <a:custGeom>
            <a:avLst/>
            <a:gdLst>
              <a:gd name="connsiteX0" fmla="*/ 9905 w 802513"/>
              <a:gd name="connsiteY0" fmla="*/ 119379 h 129286"/>
              <a:gd name="connsiteX1" fmla="*/ 792607 w 802513"/>
              <a:gd name="connsiteY1" fmla="*/ 9905 h 129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2513" h="129286">
                <a:moveTo>
                  <a:pt x="9905" y="119379"/>
                </a:moveTo>
                <a:lnTo>
                  <a:pt x="792607" y="9905"/>
                </a:ln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320796" y="4105655"/>
            <a:ext cx="275462" cy="600837"/>
          </a:xfrm>
          <a:custGeom>
            <a:avLst/>
            <a:gdLst>
              <a:gd name="connsiteX0" fmla="*/ 9905 w 275462"/>
              <a:gd name="connsiteY0" fmla="*/ 590930 h 600837"/>
              <a:gd name="connsiteX1" fmla="*/ 265557 w 275462"/>
              <a:gd name="connsiteY1" fmla="*/ 9905 h 600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5462" h="600837">
                <a:moveTo>
                  <a:pt x="9905" y="590930"/>
                </a:moveTo>
                <a:lnTo>
                  <a:pt x="265557" y="9905"/>
                </a:ln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158740" y="4105655"/>
            <a:ext cx="346836" cy="708787"/>
          </a:xfrm>
          <a:custGeom>
            <a:avLst/>
            <a:gdLst>
              <a:gd name="connsiteX0" fmla="*/ 336930 w 346836"/>
              <a:gd name="connsiteY0" fmla="*/ 698880 h 708787"/>
              <a:gd name="connsiteX1" fmla="*/ 9905 w 346836"/>
              <a:gd name="connsiteY1" fmla="*/ 9905 h 708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6836" h="708787">
                <a:moveTo>
                  <a:pt x="336930" y="698880"/>
                </a:moveTo>
                <a:lnTo>
                  <a:pt x="9905" y="9905"/>
                </a:ln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484876" y="3502152"/>
            <a:ext cx="615061" cy="88138"/>
          </a:xfrm>
          <a:custGeom>
            <a:avLst/>
            <a:gdLst>
              <a:gd name="connsiteX0" fmla="*/ 605154 w 615061"/>
              <a:gd name="connsiteY0" fmla="*/ 9905 h 88138"/>
              <a:gd name="connsiteX1" fmla="*/ 9905 w 615061"/>
              <a:gd name="connsiteY1" fmla="*/ 78232 h 88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5061" h="88138">
                <a:moveTo>
                  <a:pt x="605154" y="9905"/>
                </a:moveTo>
                <a:lnTo>
                  <a:pt x="9905" y="78232"/>
                </a:ln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158740" y="2785872"/>
            <a:ext cx="451612" cy="267461"/>
          </a:xfrm>
          <a:custGeom>
            <a:avLst/>
            <a:gdLst>
              <a:gd name="connsiteX0" fmla="*/ 441705 w 451612"/>
              <a:gd name="connsiteY0" fmla="*/ 9905 h 267461"/>
              <a:gd name="connsiteX1" fmla="*/ 9905 w 451612"/>
              <a:gd name="connsiteY1" fmla="*/ 257555 h 267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1612" h="267461">
                <a:moveTo>
                  <a:pt x="441705" y="9905"/>
                </a:moveTo>
                <a:lnTo>
                  <a:pt x="9905" y="257555"/>
                </a:ln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492246" y="1341882"/>
            <a:ext cx="1799844" cy="1089659"/>
          </a:xfrm>
          <a:custGeom>
            <a:avLst/>
            <a:gdLst>
              <a:gd name="connsiteX0" fmla="*/ 0 w 1799844"/>
              <a:gd name="connsiteY0" fmla="*/ 544829 h 1089659"/>
              <a:gd name="connsiteX1" fmla="*/ 899921 w 1799844"/>
              <a:gd name="connsiteY1" fmla="*/ 0 h 1089659"/>
              <a:gd name="connsiteX2" fmla="*/ 1799844 w 1799844"/>
              <a:gd name="connsiteY2" fmla="*/ 544829 h 1089659"/>
              <a:gd name="connsiteX3" fmla="*/ 899921 w 1799844"/>
              <a:gd name="connsiteY3" fmla="*/ 1089660 h 1089659"/>
              <a:gd name="connsiteX4" fmla="*/ 0 w 1799844"/>
              <a:gd name="connsiteY4" fmla="*/ 544829 h 10896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99844" h="1089659">
                <a:moveTo>
                  <a:pt x="0" y="544829"/>
                </a:moveTo>
                <a:cubicBezTo>
                  <a:pt x="0" y="243966"/>
                  <a:pt x="402970" y="0"/>
                  <a:pt x="899921" y="0"/>
                </a:cubicBezTo>
                <a:cubicBezTo>
                  <a:pt x="1396872" y="0"/>
                  <a:pt x="1799844" y="243966"/>
                  <a:pt x="1799844" y="544829"/>
                </a:cubicBezTo>
                <a:cubicBezTo>
                  <a:pt x="1799844" y="845692"/>
                  <a:pt x="1396872" y="1089660"/>
                  <a:pt x="899921" y="1089660"/>
                </a:cubicBezTo>
                <a:cubicBezTo>
                  <a:pt x="402970" y="1089660"/>
                  <a:pt x="0" y="845692"/>
                  <a:pt x="0" y="544829"/>
                </a:cubicBezTo>
              </a:path>
            </a:pathLst>
          </a:custGeom>
          <a:solidFill>
            <a:srgbClr val="F896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3482340" y="1331976"/>
            <a:ext cx="1819655" cy="1109471"/>
          </a:xfrm>
          <a:custGeom>
            <a:avLst/>
            <a:gdLst>
              <a:gd name="connsiteX0" fmla="*/ 9905 w 1819655"/>
              <a:gd name="connsiteY0" fmla="*/ 554735 h 1109471"/>
              <a:gd name="connsiteX1" fmla="*/ 909827 w 1819655"/>
              <a:gd name="connsiteY1" fmla="*/ 9905 h 1109471"/>
              <a:gd name="connsiteX2" fmla="*/ 1809750 w 1819655"/>
              <a:gd name="connsiteY2" fmla="*/ 554735 h 1109471"/>
              <a:gd name="connsiteX3" fmla="*/ 909827 w 1819655"/>
              <a:gd name="connsiteY3" fmla="*/ 1099566 h 1109471"/>
              <a:gd name="connsiteX4" fmla="*/ 9905 w 1819655"/>
              <a:gd name="connsiteY4" fmla="*/ 554735 h 1109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19655" h="1109471">
                <a:moveTo>
                  <a:pt x="9905" y="554735"/>
                </a:moveTo>
                <a:cubicBezTo>
                  <a:pt x="9905" y="253872"/>
                  <a:pt x="412876" y="9905"/>
                  <a:pt x="909827" y="9905"/>
                </a:cubicBezTo>
                <a:cubicBezTo>
                  <a:pt x="1406778" y="9905"/>
                  <a:pt x="1809750" y="253872"/>
                  <a:pt x="1809750" y="554735"/>
                </a:cubicBezTo>
                <a:cubicBezTo>
                  <a:pt x="1809750" y="855598"/>
                  <a:pt x="1406778" y="1099566"/>
                  <a:pt x="909827" y="1099566"/>
                </a:cubicBezTo>
                <a:cubicBezTo>
                  <a:pt x="412876" y="1099566"/>
                  <a:pt x="9905" y="855598"/>
                  <a:pt x="9905" y="5547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5689600" y="2362200"/>
            <a:ext cx="571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Πελατών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6172200" y="3797300"/>
            <a:ext cx="685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Διαχείριση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6172200" y="3975100"/>
            <a:ext cx="889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6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Εφοδιαστικής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Αλυσίδας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5080000" y="5219700"/>
            <a:ext cx="736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Διαχείριση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Πόρων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επιχείρισης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2882900" y="5245100"/>
            <a:ext cx="825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6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Ηλεκτρονικό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εμπόριο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1498600" y="4089400"/>
            <a:ext cx="762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Συνεργασία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1828800" y="2387600"/>
            <a:ext cx="9779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Μεταφορά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πληροφοριών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3670300" y="3327400"/>
            <a:ext cx="13462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Ηλεκτρονικό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επιχειρείν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977900" y="495300"/>
            <a:ext cx="71755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587500" algn="l"/>
                <a:tab pos="2946400" algn="l"/>
                <a:tab pos="3175000" algn="l"/>
                <a:tab pos="4711700" algn="l"/>
              </a:tabLst>
            </a:pP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ως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υποσύνολο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του</a:t>
            </a:r>
          </a:p>
          <a:p>
            <a:pPr>
              <a:lnSpc>
                <a:spcPts val="3800"/>
              </a:lnSpc>
              <a:tabLst>
                <a:tab pos="1587500" algn="l"/>
                <a:tab pos="2946400" algn="l"/>
                <a:tab pos="3175000" algn="l"/>
                <a:tab pos="4711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ηλεκτρονικού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επιχειρείν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1587500" algn="l"/>
                <a:tab pos="2946400" algn="l"/>
                <a:tab pos="3175000" algn="l"/>
                <a:tab pos="4711700" algn="l"/>
              </a:tabLst>
            </a:pPr>
            <a:r>
              <a:rPr lang="en-US" altLang="zh-CN" dirty="0" smtClean="0"/>
              <a:t>		</a:t>
            </a: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Επιχειρησιακή</a:t>
            </a:r>
          </a:p>
          <a:p>
            <a:pPr>
              <a:lnSpc>
                <a:spcPts val="1300"/>
              </a:lnSpc>
              <a:tabLst>
                <a:tab pos="1587500" algn="l"/>
                <a:tab pos="2946400" algn="l"/>
                <a:tab pos="3175000" algn="l"/>
                <a:tab pos="4711700" algn="l"/>
              </a:tabLst>
            </a:pPr>
            <a:r>
              <a:rPr lang="en-US" altLang="zh-CN" dirty="0" smtClean="0"/>
              <a:t>			</a:t>
            </a: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Ευφυΐα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1587500" algn="l"/>
                <a:tab pos="2946400" algn="l"/>
                <a:tab pos="3175000" algn="l"/>
                <a:tab pos="4711700" algn="l"/>
              </a:tabLst>
            </a:pPr>
            <a:r>
              <a:rPr lang="en-US" altLang="zh-CN" dirty="0" smtClean="0"/>
              <a:t>				</a:t>
            </a:r>
            <a:r>
              <a:rPr lang="en-US" altLang="zh-CN" sz="1103" b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Διαχείριση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25500"/>
            <a:ext cx="8017195" cy="5958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Μοντέλα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ηλεκτρονικού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εμπορίου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B2B: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Business-to-Business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</a:p>
          <a:p>
            <a:pPr>
              <a:lnSpc>
                <a:spcPts val="21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B2C: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Business-to-Consumer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ηλεκτρονικές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λιανικές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πωλήσεις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</a:p>
          <a:p>
            <a:pPr>
              <a:lnSpc>
                <a:spcPts val="21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καταναλωτές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3.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C2C: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Consumer-to-Consumer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αγοραπωλησίες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</a:p>
          <a:p>
            <a:pPr>
              <a:lnSpc>
                <a:spcPts val="21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καταναλωτών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πλατφόρμας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ηλεκτρονικής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4.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B2G: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Business-to-Government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</a:p>
          <a:p>
            <a:pPr>
              <a:lnSpc>
                <a:spcPts val="21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δημόσιο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5.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C2B: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Consumer-to-Business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</a:p>
          <a:p>
            <a:pPr>
              <a:lnSpc>
                <a:spcPts val="21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ελευθέρων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επαγγελματιών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πωλούν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>
              <a:lnSpc>
                <a:spcPts val="21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αναζητούν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προμηθευτές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6.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Peer-to-peer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(P2P)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ομότιμων</a:t>
            </a:r>
          </a:p>
          <a:p>
            <a:pPr>
              <a:lnSpc>
                <a:spcPts val="2100"/>
              </a:lnSpc>
              <a:tabLst>
                <a:tab pos="76200" algn="l"/>
                <a:tab pos="203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οντοτήτων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4927600"/>
            <a:ext cx="1612900" cy="58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500" y="469900"/>
            <a:ext cx="34036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Άδειες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25600"/>
            <a:ext cx="7505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παρόν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εκπαιδευτικό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υλικό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υπόκειται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άδειες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2044700"/>
            <a:ext cx="3937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Creative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Commons.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628900"/>
            <a:ext cx="7988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εκπαιδευτικό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υλικό,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εικόνες,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υπόκειται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3073400"/>
            <a:ext cx="69342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άλλου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τύπου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άδειας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άδεια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αναφέρεται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ρητώς.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9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38200"/>
            <a:ext cx="8598829" cy="53681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B2C: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(1)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sz="36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Λιανικές</a:t>
            </a:r>
            <a:r>
              <a:rPr lang="en-US" altLang="zh-CN" sz="36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πωλήσεις</a:t>
            </a:r>
            <a:r>
              <a:rPr lang="en-US" altLang="zh-CN" sz="36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36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ηλεκτρονικά</a:t>
            </a:r>
          </a:p>
          <a:p>
            <a:pPr>
              <a:lnSpc>
                <a:spcPts val="44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sz="36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καταστήματα</a:t>
            </a:r>
            <a:r>
              <a:rPr lang="en-US" altLang="zh-CN" sz="36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36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τελικούς</a:t>
            </a:r>
            <a:r>
              <a:rPr lang="en-US" altLang="zh-CN" sz="36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καταναλωτές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Αφορά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Επιλογή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πώληση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υλικών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αγαθών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(π.χ.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βιβλία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36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ρούχα)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φυσική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παράδοση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Επιλογή,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πώληση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διανομή</a:t>
            </a:r>
          </a:p>
          <a:p>
            <a:pPr>
              <a:lnSpc>
                <a:spcPts val="36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πληροφοριακών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αγαθών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(λογισμικό,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μουσική,</a:t>
            </a:r>
          </a:p>
          <a:p>
            <a:pPr>
              <a:lnSpc>
                <a:spcPts val="3600"/>
              </a:lnSpc>
              <a:tabLst>
                <a:tab pos="508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3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ινίες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39673" y="3493770"/>
            <a:ext cx="2004060" cy="720852"/>
          </a:xfrm>
          <a:custGeom>
            <a:avLst/>
            <a:gdLst>
              <a:gd name="connsiteX0" fmla="*/ 0 w 2004060"/>
              <a:gd name="connsiteY0" fmla="*/ 360426 h 720852"/>
              <a:gd name="connsiteX1" fmla="*/ 1002029 w 2004060"/>
              <a:gd name="connsiteY1" fmla="*/ 0 h 720852"/>
              <a:gd name="connsiteX2" fmla="*/ 2004059 w 2004060"/>
              <a:gd name="connsiteY2" fmla="*/ 360426 h 720852"/>
              <a:gd name="connsiteX3" fmla="*/ 1002029 w 2004060"/>
              <a:gd name="connsiteY3" fmla="*/ 720851 h 720852"/>
              <a:gd name="connsiteX4" fmla="*/ 0 w 2004060"/>
              <a:gd name="connsiteY4" fmla="*/ 360426 h 720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4060" h="720852">
                <a:moveTo>
                  <a:pt x="0" y="360426"/>
                </a:moveTo>
                <a:cubicBezTo>
                  <a:pt x="0" y="161416"/>
                  <a:pt x="448627" y="0"/>
                  <a:pt x="1002029" y="0"/>
                </a:cubicBezTo>
                <a:cubicBezTo>
                  <a:pt x="1555496" y="0"/>
                  <a:pt x="2004059" y="161416"/>
                  <a:pt x="2004059" y="360426"/>
                </a:cubicBezTo>
                <a:cubicBezTo>
                  <a:pt x="2004059" y="559434"/>
                  <a:pt x="1555496" y="720851"/>
                  <a:pt x="1002029" y="720851"/>
                </a:cubicBezTo>
                <a:cubicBezTo>
                  <a:pt x="448627" y="720851"/>
                  <a:pt x="0" y="559434"/>
                  <a:pt x="0" y="360426"/>
                </a:cubicBezTo>
              </a:path>
            </a:pathLst>
          </a:custGeom>
          <a:solidFill>
            <a:srgbClr val="FFD9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9768" y="3483864"/>
            <a:ext cx="2023872" cy="740664"/>
          </a:xfrm>
          <a:custGeom>
            <a:avLst/>
            <a:gdLst>
              <a:gd name="connsiteX0" fmla="*/ 9905 w 2023872"/>
              <a:gd name="connsiteY0" fmla="*/ 370332 h 740664"/>
              <a:gd name="connsiteX1" fmla="*/ 1011935 w 2023872"/>
              <a:gd name="connsiteY1" fmla="*/ 9905 h 740664"/>
              <a:gd name="connsiteX2" fmla="*/ 2013965 w 2023872"/>
              <a:gd name="connsiteY2" fmla="*/ 370332 h 740664"/>
              <a:gd name="connsiteX3" fmla="*/ 1011935 w 2023872"/>
              <a:gd name="connsiteY3" fmla="*/ 730757 h 740664"/>
              <a:gd name="connsiteX4" fmla="*/ 9905 w 2023872"/>
              <a:gd name="connsiteY4" fmla="*/ 370332 h 740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3872" h="740664">
                <a:moveTo>
                  <a:pt x="9905" y="370332"/>
                </a:moveTo>
                <a:cubicBezTo>
                  <a:pt x="9905" y="171322"/>
                  <a:pt x="458533" y="9905"/>
                  <a:pt x="1011935" y="9905"/>
                </a:cubicBezTo>
                <a:cubicBezTo>
                  <a:pt x="1565402" y="9905"/>
                  <a:pt x="2013965" y="171322"/>
                  <a:pt x="2013965" y="370332"/>
                </a:cubicBezTo>
                <a:cubicBezTo>
                  <a:pt x="2013965" y="569340"/>
                  <a:pt x="1565402" y="730757"/>
                  <a:pt x="1011935" y="730757"/>
                </a:cubicBezTo>
                <a:cubicBezTo>
                  <a:pt x="458533" y="730757"/>
                  <a:pt x="9905" y="569340"/>
                  <a:pt x="9905" y="37033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21018" y="3493770"/>
            <a:ext cx="2002535" cy="720852"/>
          </a:xfrm>
          <a:custGeom>
            <a:avLst/>
            <a:gdLst>
              <a:gd name="connsiteX0" fmla="*/ 0 w 2002535"/>
              <a:gd name="connsiteY0" fmla="*/ 360426 h 720852"/>
              <a:gd name="connsiteX1" fmla="*/ 1001267 w 2002535"/>
              <a:gd name="connsiteY1" fmla="*/ 0 h 720852"/>
              <a:gd name="connsiteX2" fmla="*/ 2002535 w 2002535"/>
              <a:gd name="connsiteY2" fmla="*/ 360426 h 720852"/>
              <a:gd name="connsiteX3" fmla="*/ 1001267 w 2002535"/>
              <a:gd name="connsiteY3" fmla="*/ 720851 h 720852"/>
              <a:gd name="connsiteX4" fmla="*/ 0 w 2002535"/>
              <a:gd name="connsiteY4" fmla="*/ 360426 h 720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535" h="720852">
                <a:moveTo>
                  <a:pt x="0" y="360426"/>
                </a:moveTo>
                <a:cubicBezTo>
                  <a:pt x="0" y="161416"/>
                  <a:pt x="448309" y="0"/>
                  <a:pt x="1001267" y="0"/>
                </a:cubicBezTo>
                <a:cubicBezTo>
                  <a:pt x="1554225" y="0"/>
                  <a:pt x="2002535" y="161416"/>
                  <a:pt x="2002535" y="360426"/>
                </a:cubicBezTo>
                <a:cubicBezTo>
                  <a:pt x="2002535" y="559434"/>
                  <a:pt x="1554225" y="720851"/>
                  <a:pt x="1001267" y="720851"/>
                </a:cubicBezTo>
                <a:cubicBezTo>
                  <a:pt x="448309" y="720851"/>
                  <a:pt x="0" y="559434"/>
                  <a:pt x="0" y="360426"/>
                </a:cubicBezTo>
              </a:path>
            </a:pathLst>
          </a:custGeom>
          <a:solidFill>
            <a:srgbClr val="93C4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611111" y="3483864"/>
            <a:ext cx="2022347" cy="740664"/>
          </a:xfrm>
          <a:custGeom>
            <a:avLst/>
            <a:gdLst>
              <a:gd name="connsiteX0" fmla="*/ 9906 w 2022347"/>
              <a:gd name="connsiteY0" fmla="*/ 370332 h 740664"/>
              <a:gd name="connsiteX1" fmla="*/ 1011173 w 2022347"/>
              <a:gd name="connsiteY1" fmla="*/ 9905 h 740664"/>
              <a:gd name="connsiteX2" fmla="*/ 2012442 w 2022347"/>
              <a:gd name="connsiteY2" fmla="*/ 370332 h 740664"/>
              <a:gd name="connsiteX3" fmla="*/ 1011173 w 2022347"/>
              <a:gd name="connsiteY3" fmla="*/ 730757 h 740664"/>
              <a:gd name="connsiteX4" fmla="*/ 9906 w 2022347"/>
              <a:gd name="connsiteY4" fmla="*/ 370332 h 740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2347" h="740664">
                <a:moveTo>
                  <a:pt x="9906" y="370332"/>
                </a:moveTo>
                <a:cubicBezTo>
                  <a:pt x="9906" y="171322"/>
                  <a:pt x="458216" y="9905"/>
                  <a:pt x="1011173" y="9905"/>
                </a:cubicBezTo>
                <a:cubicBezTo>
                  <a:pt x="1564131" y="9905"/>
                  <a:pt x="2012442" y="171322"/>
                  <a:pt x="2012442" y="370332"/>
                </a:cubicBezTo>
                <a:cubicBezTo>
                  <a:pt x="2012442" y="569340"/>
                  <a:pt x="1564131" y="730757"/>
                  <a:pt x="1011173" y="730757"/>
                </a:cubicBezTo>
                <a:cubicBezTo>
                  <a:pt x="458216" y="730757"/>
                  <a:pt x="9906" y="569340"/>
                  <a:pt x="9906" y="37033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73300"/>
            <a:ext cx="6172200" cy="2362200"/>
          </a:xfrm>
          <a:prstGeom prst="rect">
            <a:avLst/>
          </a:prstGeom>
          <a:noFill/>
        </p:spPr>
      </p:pic>
      <p:sp>
        <p:nvSpPr>
          <p:cNvPr id="16" name="TextBox 1"/>
          <p:cNvSpPr txBox="1"/>
          <p:nvPr/>
        </p:nvSpPr>
        <p:spPr>
          <a:xfrm>
            <a:off x="596900" y="647700"/>
            <a:ext cx="7937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B2C: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(2)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12800" y="3759200"/>
            <a:ext cx="1092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Προμηθευτής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048500" y="3759200"/>
            <a:ext cx="1117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Καταναλωτής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146300" y="4102100"/>
            <a:ext cx="39624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27000" algn="l"/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Διαχείριση</a:t>
            </a:r>
          </a:p>
          <a:p>
            <a:pPr>
              <a:lnSpc>
                <a:spcPts val="1600"/>
              </a:lnSpc>
              <a:tabLst>
                <a:tab pos="127000" algn="l"/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παραγγελιών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27000" algn="l"/>
                <a:tab pos="13843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Ηλεκτρονικό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κατάστημα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27000" algn="l"/>
                <a:tab pos="1384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Αναπαράσταση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λειτουργίας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B2C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578600" y="4203700"/>
            <a:ext cx="8255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Απευθείας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παράδοση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ψηφιακών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αγαθών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943600" y="2413000"/>
            <a:ext cx="10033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Παράδοση</a:t>
            </a:r>
          </a:p>
          <a:p>
            <a:pPr>
              <a:lnSpc>
                <a:spcPts val="16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υλικών</a:t>
            </a:r>
          </a:p>
          <a:p>
            <a:pPr>
              <a:lnSpc>
                <a:spcPts val="16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αγαθών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Παραγγελίες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1714500"/>
            <a:ext cx="114300" cy="422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89000" y="520700"/>
            <a:ext cx="7023100" cy="547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17500" algn="l"/>
                <a:tab pos="25273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</a:p>
          <a:p>
            <a:pPr>
              <a:lnSpc>
                <a:spcPts val="4800"/>
              </a:lnSpc>
              <a:tabLst>
                <a:tab pos="317500" algn="l"/>
                <a:tab pos="25273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κατάστημα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Αναζητά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πληροφορίες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βάση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απαιτήσεις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Συγκρίνει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“Δοκιμάζει”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Επιλέγει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εικονικό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καλάθι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αγορών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Θέτει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Εκτελεί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ηλεκτρονική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πληρωμή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Παρακολουθεί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παράδοση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προϊόντος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Βαθμολογεί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συγγράφει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κριτικές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Ζητά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υποστήριξη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Επιστρέφει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Δέχεται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προτάσεις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Δημιουργεί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“δώρα”,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λίστες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επιθυμιών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γάμου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17500" algn="l"/>
                <a:tab pos="2527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765300"/>
            <a:ext cx="7416800" cy="42164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914400" y="647700"/>
            <a:ext cx="65405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B2C: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Μελέτη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περίπτωσης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493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Amazon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276600" y="6184900"/>
            <a:ext cx="2590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ιστότοπος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amazon.com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774700"/>
            <a:ext cx="8001000" cy="403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B2B: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(1)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77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επιχειρήσεων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778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Παράδειγμα: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Μεγάλες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προμηθεύτριες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εταιρείες</a:t>
            </a:r>
          </a:p>
          <a:p>
            <a:pPr>
              <a:lnSpc>
                <a:spcPts val="3800"/>
              </a:lnSpc>
              <a:tabLst>
                <a:tab pos="177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δέχoνται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παραγγελίες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ηλεκτρονικού</a:t>
            </a:r>
          </a:p>
          <a:p>
            <a:pPr>
              <a:lnSpc>
                <a:spcPts val="3800"/>
              </a:lnSpc>
              <a:tabLst>
                <a:tab pos="177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εμπορίου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χρονδρέμπορους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>
              <a:lnSpc>
                <a:spcPts val="3800"/>
              </a:lnSpc>
              <a:tabLst>
                <a:tab pos="1778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μεταπωλητές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εταιρείες,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οποίοι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πωλούν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</a:p>
          <a:p>
            <a:pPr>
              <a:lnSpc>
                <a:spcPts val="3800"/>
              </a:lnSpc>
              <a:tabLst>
                <a:tab pos="177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τελικούς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καταναλωτές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111758" y="2625089"/>
            <a:ext cx="2004059" cy="719327"/>
          </a:xfrm>
          <a:custGeom>
            <a:avLst/>
            <a:gdLst>
              <a:gd name="connsiteX0" fmla="*/ 0 w 2004059"/>
              <a:gd name="connsiteY0" fmla="*/ 359664 h 719327"/>
              <a:gd name="connsiteX1" fmla="*/ 1002030 w 2004059"/>
              <a:gd name="connsiteY1" fmla="*/ 0 h 719327"/>
              <a:gd name="connsiteX2" fmla="*/ 2004059 w 2004059"/>
              <a:gd name="connsiteY2" fmla="*/ 359664 h 719327"/>
              <a:gd name="connsiteX3" fmla="*/ 1002030 w 2004059"/>
              <a:gd name="connsiteY3" fmla="*/ 719327 h 719327"/>
              <a:gd name="connsiteX4" fmla="*/ 0 w 2004059"/>
              <a:gd name="connsiteY4" fmla="*/ 359664 h 719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4059" h="719327">
                <a:moveTo>
                  <a:pt x="0" y="359664"/>
                </a:moveTo>
                <a:cubicBezTo>
                  <a:pt x="0" y="161036"/>
                  <a:pt x="448563" y="0"/>
                  <a:pt x="1002030" y="0"/>
                </a:cubicBezTo>
                <a:cubicBezTo>
                  <a:pt x="1555496" y="0"/>
                  <a:pt x="2004059" y="161036"/>
                  <a:pt x="2004059" y="359664"/>
                </a:cubicBezTo>
                <a:cubicBezTo>
                  <a:pt x="2004059" y="558292"/>
                  <a:pt x="1555496" y="719327"/>
                  <a:pt x="1002030" y="719327"/>
                </a:cubicBezTo>
                <a:cubicBezTo>
                  <a:pt x="448563" y="719327"/>
                  <a:pt x="0" y="558292"/>
                  <a:pt x="0" y="359664"/>
                </a:cubicBezTo>
              </a:path>
            </a:pathLst>
          </a:custGeom>
          <a:solidFill>
            <a:srgbClr val="EB99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101852" y="2615183"/>
            <a:ext cx="2023871" cy="739140"/>
          </a:xfrm>
          <a:custGeom>
            <a:avLst/>
            <a:gdLst>
              <a:gd name="connsiteX0" fmla="*/ 9905 w 2023871"/>
              <a:gd name="connsiteY0" fmla="*/ 369570 h 739140"/>
              <a:gd name="connsiteX1" fmla="*/ 1011936 w 2023871"/>
              <a:gd name="connsiteY1" fmla="*/ 9905 h 739140"/>
              <a:gd name="connsiteX2" fmla="*/ 2013965 w 2023871"/>
              <a:gd name="connsiteY2" fmla="*/ 369570 h 739140"/>
              <a:gd name="connsiteX3" fmla="*/ 1011936 w 2023871"/>
              <a:gd name="connsiteY3" fmla="*/ 729233 h 739140"/>
              <a:gd name="connsiteX4" fmla="*/ 9905 w 2023871"/>
              <a:gd name="connsiteY4" fmla="*/ 369570 h 739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3871" h="739140">
                <a:moveTo>
                  <a:pt x="9905" y="369570"/>
                </a:moveTo>
                <a:cubicBezTo>
                  <a:pt x="9905" y="170942"/>
                  <a:pt x="458469" y="9905"/>
                  <a:pt x="1011936" y="9905"/>
                </a:cubicBezTo>
                <a:cubicBezTo>
                  <a:pt x="1565402" y="9905"/>
                  <a:pt x="2013965" y="170942"/>
                  <a:pt x="2013965" y="369570"/>
                </a:cubicBezTo>
                <a:cubicBezTo>
                  <a:pt x="2013965" y="568198"/>
                  <a:pt x="1565402" y="729233"/>
                  <a:pt x="1011936" y="729233"/>
                </a:cubicBezTo>
                <a:cubicBezTo>
                  <a:pt x="458469" y="729233"/>
                  <a:pt x="9905" y="568198"/>
                  <a:pt x="9905" y="36957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999738" y="1846326"/>
            <a:ext cx="2004059" cy="720851"/>
          </a:xfrm>
          <a:custGeom>
            <a:avLst/>
            <a:gdLst>
              <a:gd name="connsiteX0" fmla="*/ 0 w 2004059"/>
              <a:gd name="connsiteY0" fmla="*/ 360425 h 720851"/>
              <a:gd name="connsiteX1" fmla="*/ 1002029 w 2004059"/>
              <a:gd name="connsiteY1" fmla="*/ 0 h 720851"/>
              <a:gd name="connsiteX2" fmla="*/ 2004059 w 2004059"/>
              <a:gd name="connsiteY2" fmla="*/ 360425 h 720851"/>
              <a:gd name="connsiteX3" fmla="*/ 1002029 w 2004059"/>
              <a:gd name="connsiteY3" fmla="*/ 720851 h 720851"/>
              <a:gd name="connsiteX4" fmla="*/ 0 w 2004059"/>
              <a:gd name="connsiteY4" fmla="*/ 360425 h 720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4059" h="720851">
                <a:moveTo>
                  <a:pt x="0" y="360425"/>
                </a:moveTo>
                <a:cubicBezTo>
                  <a:pt x="0" y="161416"/>
                  <a:pt x="448564" y="0"/>
                  <a:pt x="1002029" y="0"/>
                </a:cubicBezTo>
                <a:cubicBezTo>
                  <a:pt x="1555496" y="0"/>
                  <a:pt x="2004059" y="161416"/>
                  <a:pt x="2004059" y="360425"/>
                </a:cubicBezTo>
                <a:cubicBezTo>
                  <a:pt x="2004059" y="559434"/>
                  <a:pt x="1555496" y="720851"/>
                  <a:pt x="1002029" y="720851"/>
                </a:cubicBezTo>
                <a:cubicBezTo>
                  <a:pt x="448564" y="720851"/>
                  <a:pt x="0" y="559434"/>
                  <a:pt x="0" y="360425"/>
                </a:cubicBezTo>
              </a:path>
            </a:pathLst>
          </a:custGeom>
          <a:solidFill>
            <a:srgbClr val="FFD9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989832" y="1836420"/>
            <a:ext cx="2023871" cy="740663"/>
          </a:xfrm>
          <a:custGeom>
            <a:avLst/>
            <a:gdLst>
              <a:gd name="connsiteX0" fmla="*/ 9905 w 2023871"/>
              <a:gd name="connsiteY0" fmla="*/ 370331 h 740663"/>
              <a:gd name="connsiteX1" fmla="*/ 1011935 w 2023871"/>
              <a:gd name="connsiteY1" fmla="*/ 9905 h 740663"/>
              <a:gd name="connsiteX2" fmla="*/ 2013965 w 2023871"/>
              <a:gd name="connsiteY2" fmla="*/ 370331 h 740663"/>
              <a:gd name="connsiteX3" fmla="*/ 1011935 w 2023871"/>
              <a:gd name="connsiteY3" fmla="*/ 730757 h 740663"/>
              <a:gd name="connsiteX4" fmla="*/ 9905 w 2023871"/>
              <a:gd name="connsiteY4" fmla="*/ 370331 h 740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3871" h="740663">
                <a:moveTo>
                  <a:pt x="9905" y="370331"/>
                </a:moveTo>
                <a:cubicBezTo>
                  <a:pt x="9905" y="171322"/>
                  <a:pt x="458470" y="9905"/>
                  <a:pt x="1011935" y="9905"/>
                </a:cubicBezTo>
                <a:cubicBezTo>
                  <a:pt x="1565402" y="9905"/>
                  <a:pt x="2013965" y="171322"/>
                  <a:pt x="2013965" y="370331"/>
                </a:cubicBezTo>
                <a:cubicBezTo>
                  <a:pt x="2013965" y="569340"/>
                  <a:pt x="1565402" y="730757"/>
                  <a:pt x="1011935" y="730757"/>
                </a:cubicBezTo>
                <a:cubicBezTo>
                  <a:pt x="458470" y="730757"/>
                  <a:pt x="9905" y="569340"/>
                  <a:pt x="9905" y="37033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111758" y="4042409"/>
            <a:ext cx="2004059" cy="722376"/>
          </a:xfrm>
          <a:custGeom>
            <a:avLst/>
            <a:gdLst>
              <a:gd name="connsiteX0" fmla="*/ 0 w 2004059"/>
              <a:gd name="connsiteY0" fmla="*/ 361188 h 722376"/>
              <a:gd name="connsiteX1" fmla="*/ 1002030 w 2004059"/>
              <a:gd name="connsiteY1" fmla="*/ 0 h 722376"/>
              <a:gd name="connsiteX2" fmla="*/ 2004059 w 2004059"/>
              <a:gd name="connsiteY2" fmla="*/ 361188 h 722376"/>
              <a:gd name="connsiteX3" fmla="*/ 1002030 w 2004059"/>
              <a:gd name="connsiteY3" fmla="*/ 722376 h 722376"/>
              <a:gd name="connsiteX4" fmla="*/ 0 w 2004059"/>
              <a:gd name="connsiteY4" fmla="*/ 361188 h 722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4059" h="722376">
                <a:moveTo>
                  <a:pt x="0" y="361188"/>
                </a:moveTo>
                <a:cubicBezTo>
                  <a:pt x="0" y="161671"/>
                  <a:pt x="448563" y="0"/>
                  <a:pt x="1002030" y="0"/>
                </a:cubicBezTo>
                <a:cubicBezTo>
                  <a:pt x="1555496" y="0"/>
                  <a:pt x="2004059" y="161671"/>
                  <a:pt x="2004059" y="361188"/>
                </a:cubicBezTo>
                <a:cubicBezTo>
                  <a:pt x="2004059" y="560705"/>
                  <a:pt x="1555496" y="722376"/>
                  <a:pt x="1002030" y="722376"/>
                </a:cubicBezTo>
                <a:cubicBezTo>
                  <a:pt x="448563" y="722376"/>
                  <a:pt x="0" y="560705"/>
                  <a:pt x="0" y="361188"/>
                </a:cubicBezTo>
              </a:path>
            </a:pathLst>
          </a:custGeom>
          <a:solidFill>
            <a:srgbClr val="93C4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101852" y="4032503"/>
            <a:ext cx="2023871" cy="742188"/>
          </a:xfrm>
          <a:custGeom>
            <a:avLst/>
            <a:gdLst>
              <a:gd name="connsiteX0" fmla="*/ 9905 w 2023871"/>
              <a:gd name="connsiteY0" fmla="*/ 371094 h 742188"/>
              <a:gd name="connsiteX1" fmla="*/ 1011936 w 2023871"/>
              <a:gd name="connsiteY1" fmla="*/ 9905 h 742188"/>
              <a:gd name="connsiteX2" fmla="*/ 2013965 w 2023871"/>
              <a:gd name="connsiteY2" fmla="*/ 371094 h 742188"/>
              <a:gd name="connsiteX3" fmla="*/ 1011936 w 2023871"/>
              <a:gd name="connsiteY3" fmla="*/ 732282 h 742188"/>
              <a:gd name="connsiteX4" fmla="*/ 9905 w 2023871"/>
              <a:gd name="connsiteY4" fmla="*/ 371094 h 742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3871" h="742188">
                <a:moveTo>
                  <a:pt x="9905" y="371094"/>
                </a:moveTo>
                <a:cubicBezTo>
                  <a:pt x="9905" y="171577"/>
                  <a:pt x="458469" y="9905"/>
                  <a:pt x="1011936" y="9905"/>
                </a:cubicBezTo>
                <a:cubicBezTo>
                  <a:pt x="1565402" y="9905"/>
                  <a:pt x="2013965" y="171577"/>
                  <a:pt x="2013965" y="371094"/>
                </a:cubicBezTo>
                <a:cubicBezTo>
                  <a:pt x="2013965" y="570611"/>
                  <a:pt x="1565402" y="732282"/>
                  <a:pt x="1011936" y="732282"/>
                </a:cubicBezTo>
                <a:cubicBezTo>
                  <a:pt x="458469" y="732282"/>
                  <a:pt x="9905" y="570611"/>
                  <a:pt x="9905" y="37109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184400"/>
            <a:ext cx="4216400" cy="2667000"/>
          </a:xfrm>
          <a:prstGeom prst="rect">
            <a:avLst/>
          </a:prstGeom>
          <a:noFill/>
        </p:spPr>
      </p:pic>
      <p:sp>
        <p:nvSpPr>
          <p:cNvPr id="18" name="TextBox 1"/>
          <p:cNvSpPr txBox="1"/>
          <p:nvPr/>
        </p:nvSpPr>
        <p:spPr>
          <a:xfrm>
            <a:off x="723900" y="647700"/>
            <a:ext cx="7683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B2B: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(2)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485900" y="2286000"/>
            <a:ext cx="1993900" cy="232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77800" algn="l"/>
                <a:tab pos="431800" algn="l"/>
                <a:tab pos="9906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Προμήθειες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431800" algn="l"/>
                <a:tab pos="9906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Χονδρέμπορος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77800" algn="l"/>
                <a:tab pos="431800" algn="l"/>
                <a:tab pos="990600" algn="l"/>
              </a:tabLst>
            </a:pPr>
            <a:r>
              <a:rPr lang="en-US" altLang="zh-CN" dirty="0" smtClean="0"/>
              <a:t>		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Παραγγελίες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77800" algn="l"/>
                <a:tab pos="431800" algn="l"/>
                <a:tab pos="990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Πελάτης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381500" y="2133600"/>
            <a:ext cx="18796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Προμηθευτής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Διαχείριση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40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παραγγελιών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146300" y="4965700"/>
            <a:ext cx="59436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7018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Ιστότοπος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προμηθευτή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ή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πλατφόρμα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-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προμηθειών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018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Αναπαράσταση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λειτουργίας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μοντέλου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B2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1003300" y="716711"/>
            <a:ext cx="7549246" cy="32649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4400"/>
              </a:lnSpc>
              <a:tabLst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B2B: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Μελέτη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περίπτωσης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1176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Cisco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Workspace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(CCW):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1176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www.cisco.com/go/ccw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1176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Διαδικτυακό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πληροφοριακό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σύστημα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εταιρείας</a:t>
            </a:r>
          </a:p>
          <a:p>
            <a:pPr>
              <a:lnSpc>
                <a:spcPts val="3000"/>
              </a:lnSpc>
              <a:tabLst>
                <a:tab pos="11176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Cisco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εταιρείες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μεταπωλητές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διανομείς</a:t>
            </a:r>
          </a:p>
          <a:p>
            <a:pPr>
              <a:lnSpc>
                <a:spcPts val="3000"/>
              </a:lnSpc>
              <a:tabLst>
                <a:tab pos="11176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ροϊόντων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l-GR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03300" y="4051300"/>
            <a:ext cx="1143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6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76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76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76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95400" y="4051300"/>
            <a:ext cx="68834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Αναζητούν/συγκρίνουν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Δημιουργούν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παραμετροποιήσεις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Συνθέτουν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Θέτουν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παραγγελίες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5829300"/>
            <a:ext cx="5927841" cy="2659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76200" algn="l"/>
              </a:tabLst>
            </a:pP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Σχετικό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Video: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https://www.youtube.com/watch?v=rcpX9166WOU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215900"/>
            <a:ext cx="7086600" cy="552450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622300" y="5791200"/>
            <a:ext cx="7298858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5588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ιστότοπος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Cisco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Workspace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επιτρέπει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στους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μεταπωλητές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1600"/>
              </a:lnSpc>
              <a:tabLst>
                <a:tab pos="558800" algn="l"/>
                <a:tab pos="14732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Cisco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διαχειρίζονται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παραγγελίες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508000"/>
            <a:ext cx="8001000" cy="513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C2C: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</a:t>
            </a:r>
          </a:p>
          <a:p>
            <a:pPr>
              <a:lnSpc>
                <a:spcPts val="48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dirty="0" smtClean="0"/>
              <a:t>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(1)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Πλατφόρμα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(online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market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maker)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όπου</a:t>
            </a:r>
          </a:p>
          <a:p>
            <a:pPr>
              <a:lnSpc>
                <a:spcPts val="38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καταναλωτές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πωλούν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αγοράζουν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αγαθά</a:t>
            </a:r>
          </a:p>
          <a:p>
            <a:pPr>
              <a:lnSpc>
                <a:spcPts val="38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παρέχει: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κατάλογο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μηχανή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αναζήτηση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εκκαθάριση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συναλλαγών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πληρωμή</a:t>
            </a:r>
          </a:p>
          <a:p>
            <a:pPr>
              <a:lnSpc>
                <a:spcPts val="3800"/>
              </a:lnSpc>
              <a:tabLst>
                <a:tab pos="152400" algn="l"/>
                <a:tab pos="342900" algn="l"/>
                <a:tab pos="37338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αγαθών/υπηρεσιών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38150" y="3458717"/>
            <a:ext cx="2005583" cy="722376"/>
          </a:xfrm>
          <a:custGeom>
            <a:avLst/>
            <a:gdLst>
              <a:gd name="connsiteX0" fmla="*/ 0 w 2005583"/>
              <a:gd name="connsiteY0" fmla="*/ 361188 h 722376"/>
              <a:gd name="connsiteX1" fmla="*/ 1002791 w 2005583"/>
              <a:gd name="connsiteY1" fmla="*/ 0 h 722376"/>
              <a:gd name="connsiteX2" fmla="*/ 2005583 w 2005583"/>
              <a:gd name="connsiteY2" fmla="*/ 361188 h 722376"/>
              <a:gd name="connsiteX3" fmla="*/ 1002791 w 2005583"/>
              <a:gd name="connsiteY3" fmla="*/ 722376 h 722376"/>
              <a:gd name="connsiteX4" fmla="*/ 0 w 2005583"/>
              <a:gd name="connsiteY4" fmla="*/ 361188 h 722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5583" h="722376">
                <a:moveTo>
                  <a:pt x="0" y="361188"/>
                </a:moveTo>
                <a:cubicBezTo>
                  <a:pt x="0" y="161671"/>
                  <a:pt x="448970" y="0"/>
                  <a:pt x="1002791" y="0"/>
                </a:cubicBezTo>
                <a:cubicBezTo>
                  <a:pt x="1556639" y="0"/>
                  <a:pt x="2005583" y="161671"/>
                  <a:pt x="2005583" y="361188"/>
                </a:cubicBezTo>
                <a:cubicBezTo>
                  <a:pt x="2005583" y="560704"/>
                  <a:pt x="1556639" y="722376"/>
                  <a:pt x="1002791" y="722376"/>
                </a:cubicBezTo>
                <a:cubicBezTo>
                  <a:pt x="448970" y="722376"/>
                  <a:pt x="0" y="560704"/>
                  <a:pt x="0" y="361188"/>
                </a:cubicBezTo>
              </a:path>
            </a:pathLst>
          </a:custGeom>
          <a:solidFill>
            <a:srgbClr val="FFD9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8244" y="3448811"/>
            <a:ext cx="2025395" cy="742188"/>
          </a:xfrm>
          <a:custGeom>
            <a:avLst/>
            <a:gdLst>
              <a:gd name="connsiteX0" fmla="*/ 9905 w 2025395"/>
              <a:gd name="connsiteY0" fmla="*/ 371094 h 742188"/>
              <a:gd name="connsiteX1" fmla="*/ 1012697 w 2025395"/>
              <a:gd name="connsiteY1" fmla="*/ 9905 h 742188"/>
              <a:gd name="connsiteX2" fmla="*/ 2015489 w 2025395"/>
              <a:gd name="connsiteY2" fmla="*/ 371094 h 742188"/>
              <a:gd name="connsiteX3" fmla="*/ 1012697 w 2025395"/>
              <a:gd name="connsiteY3" fmla="*/ 732282 h 742188"/>
              <a:gd name="connsiteX4" fmla="*/ 9905 w 2025395"/>
              <a:gd name="connsiteY4" fmla="*/ 371094 h 742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5395" h="742188">
                <a:moveTo>
                  <a:pt x="9905" y="371094"/>
                </a:moveTo>
                <a:cubicBezTo>
                  <a:pt x="9905" y="171577"/>
                  <a:pt x="458876" y="9905"/>
                  <a:pt x="1012697" y="9905"/>
                </a:cubicBezTo>
                <a:cubicBezTo>
                  <a:pt x="1566545" y="9905"/>
                  <a:pt x="2015489" y="171577"/>
                  <a:pt x="2015489" y="371094"/>
                </a:cubicBezTo>
                <a:cubicBezTo>
                  <a:pt x="2015489" y="570610"/>
                  <a:pt x="1566545" y="732282"/>
                  <a:pt x="1012697" y="732282"/>
                </a:cubicBezTo>
                <a:cubicBezTo>
                  <a:pt x="458876" y="732282"/>
                  <a:pt x="9905" y="570610"/>
                  <a:pt x="9905" y="37109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21018" y="3458717"/>
            <a:ext cx="2002535" cy="722376"/>
          </a:xfrm>
          <a:custGeom>
            <a:avLst/>
            <a:gdLst>
              <a:gd name="connsiteX0" fmla="*/ 0 w 2002535"/>
              <a:gd name="connsiteY0" fmla="*/ 361188 h 722376"/>
              <a:gd name="connsiteX1" fmla="*/ 1001267 w 2002535"/>
              <a:gd name="connsiteY1" fmla="*/ 0 h 722376"/>
              <a:gd name="connsiteX2" fmla="*/ 2002535 w 2002535"/>
              <a:gd name="connsiteY2" fmla="*/ 361188 h 722376"/>
              <a:gd name="connsiteX3" fmla="*/ 1001267 w 2002535"/>
              <a:gd name="connsiteY3" fmla="*/ 722376 h 722376"/>
              <a:gd name="connsiteX4" fmla="*/ 0 w 2002535"/>
              <a:gd name="connsiteY4" fmla="*/ 361188 h 722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535" h="722376">
                <a:moveTo>
                  <a:pt x="0" y="361188"/>
                </a:moveTo>
                <a:cubicBezTo>
                  <a:pt x="0" y="161671"/>
                  <a:pt x="448309" y="0"/>
                  <a:pt x="1001267" y="0"/>
                </a:cubicBezTo>
                <a:cubicBezTo>
                  <a:pt x="1554225" y="0"/>
                  <a:pt x="2002535" y="161671"/>
                  <a:pt x="2002535" y="361188"/>
                </a:cubicBezTo>
                <a:cubicBezTo>
                  <a:pt x="2002535" y="560704"/>
                  <a:pt x="1554225" y="722376"/>
                  <a:pt x="1001267" y="722376"/>
                </a:cubicBezTo>
                <a:cubicBezTo>
                  <a:pt x="448309" y="722376"/>
                  <a:pt x="0" y="560704"/>
                  <a:pt x="0" y="361188"/>
                </a:cubicBezTo>
              </a:path>
            </a:pathLst>
          </a:custGeom>
          <a:solidFill>
            <a:srgbClr val="93C4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611111" y="3448811"/>
            <a:ext cx="2022347" cy="742188"/>
          </a:xfrm>
          <a:custGeom>
            <a:avLst/>
            <a:gdLst>
              <a:gd name="connsiteX0" fmla="*/ 9906 w 2022347"/>
              <a:gd name="connsiteY0" fmla="*/ 371094 h 742188"/>
              <a:gd name="connsiteX1" fmla="*/ 1011173 w 2022347"/>
              <a:gd name="connsiteY1" fmla="*/ 9905 h 742188"/>
              <a:gd name="connsiteX2" fmla="*/ 2012442 w 2022347"/>
              <a:gd name="connsiteY2" fmla="*/ 371094 h 742188"/>
              <a:gd name="connsiteX3" fmla="*/ 1011173 w 2022347"/>
              <a:gd name="connsiteY3" fmla="*/ 732282 h 742188"/>
              <a:gd name="connsiteX4" fmla="*/ 9906 w 2022347"/>
              <a:gd name="connsiteY4" fmla="*/ 371094 h 742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2347" h="742188">
                <a:moveTo>
                  <a:pt x="9906" y="371094"/>
                </a:moveTo>
                <a:cubicBezTo>
                  <a:pt x="9906" y="171577"/>
                  <a:pt x="458216" y="9905"/>
                  <a:pt x="1011173" y="9905"/>
                </a:cubicBezTo>
                <a:cubicBezTo>
                  <a:pt x="1564131" y="9905"/>
                  <a:pt x="2012442" y="171577"/>
                  <a:pt x="2012442" y="371094"/>
                </a:cubicBezTo>
                <a:cubicBezTo>
                  <a:pt x="2012442" y="570610"/>
                  <a:pt x="1564131" y="732282"/>
                  <a:pt x="1011173" y="732282"/>
                </a:cubicBezTo>
                <a:cubicBezTo>
                  <a:pt x="458216" y="732282"/>
                  <a:pt x="9906" y="570610"/>
                  <a:pt x="9906" y="37109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2489200"/>
            <a:ext cx="6172200" cy="2222500"/>
          </a:xfrm>
          <a:prstGeom prst="rect">
            <a:avLst/>
          </a:prstGeom>
          <a:noFill/>
        </p:spPr>
      </p:pic>
      <p:sp>
        <p:nvSpPr>
          <p:cNvPr id="16" name="TextBox 1"/>
          <p:cNvSpPr txBox="1"/>
          <p:nvPr/>
        </p:nvSpPr>
        <p:spPr>
          <a:xfrm>
            <a:off x="3124200" y="228600"/>
            <a:ext cx="5816600" cy="105663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581400" algn="l"/>
              </a:tabLst>
            </a:pP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C2C: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3995" dirty="0" err="1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ρος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399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altLang="zh-CN" sz="3995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</a:t>
            </a:r>
            <a:r>
              <a:rPr lang="en-US" altLang="zh-CN" sz="3995" dirty="0" err="1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λωτή</a:t>
            </a:r>
            <a:r>
              <a:rPr lang="el-GR" altLang="zh-CN" dirty="0"/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(2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12800" y="3721100"/>
            <a:ext cx="1117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Καταναλωτής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048500" y="3721100"/>
            <a:ext cx="1117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3" b="1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Καταναλωτής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286000" y="2870200"/>
            <a:ext cx="7239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Θέλει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να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πουλήσει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προϊόντα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146800" y="2743200"/>
            <a:ext cx="7366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Θέλει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να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αγοράσει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προϊόντα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692400" y="4254500"/>
            <a:ext cx="39624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104900" algn="l"/>
                <a:tab pos="14859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Πληρώνει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104900" algn="l"/>
                <a:tab pos="14859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Αποστέλλει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προϊόν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04900" algn="l"/>
                <a:tab pos="148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Αναπαράσταση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λειτουργίας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C2C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711200"/>
            <a:ext cx="8095486" cy="31367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20828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err="1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Σκο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ποί</a:t>
            </a:r>
            <a:r>
              <a:rPr lang="el-GR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 /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4404" dirty="0" err="1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Περιεχόμεν</a:t>
            </a:r>
            <a:r>
              <a:rPr lang="en-US" altLang="zh-CN" sz="4404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</a:t>
            </a:r>
            <a:r>
              <a:rPr lang="en-US" altLang="zh-CN" sz="4404" dirty="0" err="1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νότητ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ας</a:t>
            </a:r>
            <a:endParaRPr lang="en-US" altLang="zh-CN" sz="4404" dirty="0" smtClean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2082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παρουσιάσει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έννοιες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ηλεκτρονικού</a:t>
            </a:r>
          </a:p>
          <a:p>
            <a:pPr>
              <a:lnSpc>
                <a:spcPts val="3800"/>
              </a:lnSpc>
              <a:tabLst>
                <a:tab pos="342900" algn="l"/>
                <a:tab pos="20828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επιχειρείν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ηλεκτρονικού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εμπορίου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  <a:tab pos="2082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αναλύσει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δικτυακών</a:t>
            </a:r>
          </a:p>
          <a:p>
            <a:pPr>
              <a:lnSpc>
                <a:spcPts val="3800"/>
              </a:lnSpc>
              <a:tabLst>
                <a:tab pos="342900" algn="l"/>
                <a:tab pos="20828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1727200"/>
            <a:ext cx="7340600" cy="41783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1003300" y="647700"/>
            <a:ext cx="64516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6731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C2C: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Μελέτη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περίπτωσης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6731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ebay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562100" y="6134100"/>
            <a:ext cx="6908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ιστότοπος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ebay.com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επιτρέπει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αγοραπωλησία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καταναλωτών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774700"/>
            <a:ext cx="7874000" cy="469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περίπτωση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ebay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(1)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Κέρδη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Τέλη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καταχώρησης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κατάλογο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24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$0.10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$2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Τέλος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τελικής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κάθε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πώληση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eBay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παίρνει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5%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Δημοπρασίες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online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τύπου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“δεύτερης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τιμής”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(θεωρία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παιγνίων)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πωλητής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καταχωρεί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θέτει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χρονικό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όριο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Κάθε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θέτει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(bid)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Όταν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χρόνος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τελειώσει,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υψηλότερη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προσφορά</a:t>
            </a:r>
          </a:p>
          <a:p>
            <a:pPr>
              <a:lnSpc>
                <a:spcPts val="2400"/>
              </a:lnSpc>
              <a:tabLst>
                <a:tab pos="457200" algn="l"/>
                <a:tab pos="749300" algn="l"/>
                <a:tab pos="1079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νικά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πληρώνοντας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δεύτερη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υψηλότερη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(+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τέλος)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762000"/>
            <a:ext cx="7772400" cy="439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dirty="0" smtClean="0"/>
              <a:t>		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περίπτωση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ebay(2)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πωλητής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θέσει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συγκεκριμένη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υψηλότερη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κερδίζει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μόνο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αυτή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dirty="0" smtClean="0"/>
              <a:t>		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πάνω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συγκεκριμένη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δεύτερη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καλύτερη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ήταν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μικρότερη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πληρώνει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Επιλογή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now: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προσφέρει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άμεσα</a:t>
            </a:r>
          </a:p>
          <a:p>
            <a:pPr>
              <a:lnSpc>
                <a:spcPts val="42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Προβλήματα: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49300" algn="l"/>
                <a:tab pos="1143000" algn="l"/>
              </a:tabLst>
            </a:pPr>
            <a:r>
              <a:rPr lang="en-US" altLang="zh-CN" dirty="0" smtClean="0"/>
              <a:t>		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φερεγγυότητα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πωλητών: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460500" y="5207000"/>
            <a:ext cx="63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5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689100" y="5194300"/>
            <a:ext cx="65659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ebay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εγγυάται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επιστροφή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χρημάτων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αγοραστές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έχουν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δυνατότητα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βαθμολογούν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πωλητές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685800"/>
            <a:ext cx="76962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B2G: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δημόσιο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42900" algn="l"/>
                <a:tab pos="431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εκτελέσει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συναλλαγές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</a:p>
          <a:p>
            <a:pPr>
              <a:lnSpc>
                <a:spcPts val="3200"/>
              </a:lnSpc>
              <a:tabLst>
                <a:tab pos="3429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δημόσιο:</a:t>
            </a:r>
          </a:p>
          <a:p>
            <a:pPr>
              <a:lnSpc>
                <a:spcPts val="4400"/>
              </a:lnSpc>
              <a:tabLst>
                <a:tab pos="342900" algn="l"/>
                <a:tab pos="431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Πληρωμή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φόρων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03300" y="3175000"/>
            <a:ext cx="127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95400" y="3162300"/>
            <a:ext cx="2730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TAXISnet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Ελλάδα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3695700"/>
            <a:ext cx="7256987" cy="15337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Πληρωμή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τελών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Δήμους</a:t>
            </a:r>
          </a:p>
          <a:p>
            <a:pPr>
              <a:lnSpc>
                <a:spcPts val="4400"/>
              </a:lnSpc>
              <a:tabLst>
                <a:tab pos="762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Κατάθεση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δικαιολογητικών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πολεοδομεία</a:t>
            </a:r>
          </a:p>
          <a:p>
            <a:pPr>
              <a:lnSpc>
                <a:spcPts val="3800"/>
              </a:lnSpc>
              <a:tabLst>
                <a:tab pos="762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μεθόδων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ηλεκτρονικών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3002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ληρωμών</a:t>
            </a:r>
            <a:endParaRPr lang="en-US" altLang="zh-CN" sz="3002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38200"/>
            <a:ext cx="8362033" cy="49577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C2B: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sz="2004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Ιδιώτες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ελεύθεροι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επαγγελματίες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πωλούν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προϊόντα/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</a:p>
          <a:p>
            <a:pPr>
              <a:lnSpc>
                <a:spcPts val="22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sz="2004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Ιδιώτες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αναζητούν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πωλητές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θέσουν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</a:p>
          <a:p>
            <a:pPr>
              <a:lnSpc>
                <a:spcPts val="22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Παράδειγμα: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u="sng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2"/>
              </a:rPr>
              <a:t>elance.com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sz="20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καταχωρεί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προϋπολογισμό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sz="2004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Δέχεται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προσφορές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ελεύθερους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επαγγελματίες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</a:p>
          <a:p>
            <a:pPr>
              <a:lnSpc>
                <a:spcPts val="22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αυτό</a:t>
            </a:r>
          </a:p>
          <a:p>
            <a:pPr>
              <a:lnSpc>
                <a:spcPts val="31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sz="2004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εξετάζει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προσφορές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επιλέγει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ανάδοχο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</a:p>
          <a:p>
            <a:pPr>
              <a:lnSpc>
                <a:spcPts val="1900"/>
              </a:lnSpc>
              <a:tabLst>
                <a:tab pos="76200" algn="l"/>
                <a:tab pos="2667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006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έργου</a:t>
            </a:r>
            <a:endParaRPr lang="en-US" altLang="zh-CN" sz="2006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350" y="-296905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350592" y="56247"/>
            <a:ext cx="3202608" cy="6184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feelancer.com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77622" y="5735420"/>
            <a:ext cx="8161593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3716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ιστότο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πος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fre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elance.com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επιτρέπει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ελεύθερους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επαγγελματίες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παρουσιάζουν</a:t>
            </a:r>
          </a:p>
          <a:p>
            <a:pPr>
              <a:lnSpc>
                <a:spcPts val="2100"/>
              </a:lnSpc>
              <a:tabLst>
                <a:tab pos="1371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μπορούν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αιρείες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74" t="7777" r="50000" b="4075"/>
          <a:stretch/>
        </p:blipFill>
        <p:spPr>
          <a:xfrm>
            <a:off x="1600200" y="558176"/>
            <a:ext cx="5545072" cy="507587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99336" y="4360926"/>
            <a:ext cx="3191255" cy="19811"/>
          </a:xfrm>
          <a:custGeom>
            <a:avLst/>
            <a:gdLst>
              <a:gd name="connsiteX0" fmla="*/ 0 w 3191255"/>
              <a:gd name="connsiteY0" fmla="*/ 0 h 19811"/>
              <a:gd name="connsiteX1" fmla="*/ 1595627 w 3191255"/>
              <a:gd name="connsiteY1" fmla="*/ 0 h 19811"/>
              <a:gd name="connsiteX2" fmla="*/ 3191255 w 3191255"/>
              <a:gd name="connsiteY2" fmla="*/ 0 h 19811"/>
              <a:gd name="connsiteX3" fmla="*/ 3191255 w 3191255"/>
              <a:gd name="connsiteY3" fmla="*/ 19811 h 19811"/>
              <a:gd name="connsiteX4" fmla="*/ 1595627 w 3191255"/>
              <a:gd name="connsiteY4" fmla="*/ 19811 h 19811"/>
              <a:gd name="connsiteX5" fmla="*/ 0 w 3191255"/>
              <a:gd name="connsiteY5" fmla="*/ 19811 h 19811"/>
              <a:gd name="connsiteX6" fmla="*/ 0 w 3191255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1255" h="19811">
                <a:moveTo>
                  <a:pt x="0" y="0"/>
                </a:moveTo>
                <a:lnTo>
                  <a:pt x="1595627" y="0"/>
                </a:lnTo>
                <a:lnTo>
                  <a:pt x="3191255" y="0"/>
                </a:lnTo>
                <a:lnTo>
                  <a:pt x="3191255" y="19811"/>
                </a:lnTo>
                <a:lnTo>
                  <a:pt x="1595627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299336" y="5244846"/>
            <a:ext cx="4006596" cy="19811"/>
          </a:xfrm>
          <a:custGeom>
            <a:avLst/>
            <a:gdLst>
              <a:gd name="connsiteX0" fmla="*/ 0 w 4006596"/>
              <a:gd name="connsiteY0" fmla="*/ 0 h 19811"/>
              <a:gd name="connsiteX1" fmla="*/ 2003297 w 4006596"/>
              <a:gd name="connsiteY1" fmla="*/ 0 h 19811"/>
              <a:gd name="connsiteX2" fmla="*/ 4006596 w 4006596"/>
              <a:gd name="connsiteY2" fmla="*/ 0 h 19811"/>
              <a:gd name="connsiteX3" fmla="*/ 4006596 w 4006596"/>
              <a:gd name="connsiteY3" fmla="*/ 19811 h 19811"/>
              <a:gd name="connsiteX4" fmla="*/ 2003297 w 4006596"/>
              <a:gd name="connsiteY4" fmla="*/ 19811 h 19811"/>
              <a:gd name="connsiteX5" fmla="*/ 0 w 4006596"/>
              <a:gd name="connsiteY5" fmla="*/ 19811 h 19811"/>
              <a:gd name="connsiteX6" fmla="*/ 0 w 4006596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006596" h="19811">
                <a:moveTo>
                  <a:pt x="0" y="0"/>
                </a:moveTo>
                <a:lnTo>
                  <a:pt x="2003297" y="0"/>
                </a:lnTo>
                <a:lnTo>
                  <a:pt x="4006596" y="0"/>
                </a:lnTo>
                <a:lnTo>
                  <a:pt x="4006596" y="19811"/>
                </a:lnTo>
                <a:lnTo>
                  <a:pt x="2003297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546100" y="596900"/>
            <a:ext cx="7880555" cy="34445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698500" algn="l"/>
                <a:tab pos="9144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ομότιμων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οντοτήτων</a:t>
            </a:r>
          </a:p>
          <a:p>
            <a:pPr>
              <a:lnSpc>
                <a:spcPts val="3300"/>
              </a:lnSpc>
              <a:tabLst>
                <a:tab pos="342900" algn="l"/>
                <a:tab pos="698500" algn="l"/>
                <a:tab pos="9144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(Peer-to-Peer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ecommerce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sharing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economy)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42900" algn="l"/>
                <a:tab pos="698500" algn="l"/>
                <a:tab pos="9144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Βασίζεται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φιλοσοφία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P2P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υπάρχει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σήμερα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</a:p>
          <a:p>
            <a:pPr>
              <a:lnSpc>
                <a:spcPts val="3100"/>
              </a:lnSpc>
              <a:tabLst>
                <a:tab pos="342900" algn="l"/>
                <a:tab pos="698500" algn="l"/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διαμοιρασμό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μουσικής,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ταινιών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βιβλίων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698500" algn="l"/>
                <a:tab pos="9144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Υποστηρίζεται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ουσία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παροχή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υπηρεσιών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</a:p>
          <a:p>
            <a:pPr>
              <a:lnSpc>
                <a:spcPts val="3100"/>
              </a:lnSpc>
              <a:tabLst>
                <a:tab pos="342900" algn="l"/>
                <a:tab pos="698500" algn="l"/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ιδιωτών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διαμοιρασμός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αγαθών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698500" algn="l"/>
                <a:tab pos="9144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Παραδείγματα: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03300" y="4140200"/>
            <a:ext cx="1270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20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–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/>
            </a:pPr>
            <a:r>
              <a:rPr lang="en-US" altLang="zh-CN" sz="1920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–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295400" y="4140200"/>
            <a:ext cx="70993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2"/>
              </a:rPr>
              <a:t>https://www.airbnb.com/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Ιδιώτες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ενοικιάσουν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δωμάτια/διαμερίσματα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ταξιδιώτες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http://www.shareyourmeal.net/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Ιδιώτες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φαγητό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μαγειρεύουν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γειτονές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469900"/>
            <a:ext cx="7493000" cy="533400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622300" y="5842000"/>
            <a:ext cx="7335341" cy="2417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Ο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ιστότοπος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της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shareyourmeal.com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παρουσιάζει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σε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χάρτη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τους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ιδιώτες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που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διαθέτουν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φαγητό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795" dirty="0">
                <a:solidFill>
                  <a:srgbClr val="5075BC"/>
                </a:solidFill>
                <a:latin typeface="Calibri" pitchFamily="18" charset="0"/>
                <a:ea typeface="+mn-ea"/>
                <a:cs typeface="Calibri" pitchFamily="18" charset="0"/>
              </a:rPr>
              <a:t>Mobile 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ea typeface="+mn-ea"/>
                <a:cs typeface="Calibri" pitchFamily="18" charset="0"/>
              </a:rPr>
              <a:t>Commerce - </a:t>
            </a:r>
            <a:r>
              <a:rPr lang="en-US" altLang="zh-CN" sz="2795" dirty="0" err="1" smtClean="0">
                <a:solidFill>
                  <a:srgbClr val="5075BC"/>
                </a:solidFill>
                <a:latin typeface="Calibri" pitchFamily="18" charset="0"/>
                <a:ea typeface="+mn-ea"/>
                <a:cs typeface="Calibri" pitchFamily="18" charset="0"/>
              </a:rPr>
              <a:t>Κινητής</a:t>
            </a:r>
            <a:r>
              <a:rPr lang="en-US" altLang="zh-CN" sz="2795" dirty="0" smtClean="0">
                <a:solidFill>
                  <a:srgbClr val="5075BC"/>
                </a:solidFill>
                <a:latin typeface="Calibri" pitchFamily="18" charset="0"/>
                <a:ea typeface="+mn-ea"/>
                <a:cs typeface="Calibri" pitchFamily="18" charset="0"/>
              </a:rPr>
              <a:t> </a:t>
            </a:r>
            <a:r>
              <a:rPr lang="en-US" altLang="zh-CN" sz="2795" dirty="0" err="1">
                <a:solidFill>
                  <a:srgbClr val="5075BC"/>
                </a:solidFill>
                <a:latin typeface="Calibri" pitchFamily="18" charset="0"/>
                <a:ea typeface="+mn-ea"/>
                <a:cs typeface="Calibri" pitchFamily="18" charset="0"/>
              </a:rPr>
              <a:t>τηλεφωνί</a:t>
            </a:r>
            <a:r>
              <a:rPr lang="en-US" altLang="zh-CN" sz="2795" dirty="0">
                <a:solidFill>
                  <a:srgbClr val="5075BC"/>
                </a:solidFill>
                <a:latin typeface="Calibri" pitchFamily="18" charset="0"/>
                <a:ea typeface="+mn-ea"/>
                <a:cs typeface="Calibri" pitchFamily="18" charset="0"/>
              </a:rPr>
              <a:t>ας</a:t>
            </a:r>
            <a:endParaRPr lang="el-GR" sz="2795" dirty="0">
              <a:solidFill>
                <a:srgbClr val="5075BC"/>
              </a:solidFill>
              <a:latin typeface="Calibri" pitchFamily="18" charset="0"/>
              <a:ea typeface="+mn-ea"/>
              <a:cs typeface="Calibri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m-commerce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</a:t>
            </a:r>
            <a:r>
              <a:rPr lang="en-US" altLang="zh-CN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σίζετ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κινητών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τηλεφώνων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l-G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πρα</a:t>
            </a:r>
            <a:r>
              <a:rPr lang="en-US" altLang="zh-CN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γμ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ατοποίηση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on-line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συναλλαγών.</a:t>
            </a:r>
            <a:endParaRPr lang="el-G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12800" y="4559300"/>
            <a:ext cx="7137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Μοντέλα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δικτυακών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επιχειρήσεων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94041" y="914400"/>
            <a:ext cx="7664159" cy="11618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900"/>
              </a:lnSpc>
              <a:tabLst/>
            </a:pP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επιχειρείν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 algn="ctr">
              <a:lnSpc>
                <a:spcPts val="4800"/>
              </a:lnSpc>
              <a:tabLst/>
            </a:pP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εμπόριο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495300"/>
            <a:ext cx="7962900" cy="473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Επιχειρηματικό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</a:p>
          <a:p>
            <a:pPr>
              <a:lnSpc>
                <a:spcPts val="48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dirty="0" smtClean="0"/>
              <a:t>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(Business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Model)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“...assumptions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organisation’s</a:t>
            </a:r>
          </a:p>
          <a:p>
            <a:pPr>
              <a:lnSpc>
                <a:spcPts val="38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behaviour...decisions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38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...assumptions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paid</a:t>
            </a:r>
          </a:p>
          <a:p>
            <a:pPr>
              <a:lnSpc>
                <a:spcPts val="38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Drucker,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Harvard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Business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Review,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Sept-Oct,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1994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“The</a:t>
            </a:r>
          </a:p>
          <a:p>
            <a:pPr>
              <a:lnSpc>
                <a:spcPts val="2800"/>
              </a:lnSpc>
              <a:tabLst>
                <a:tab pos="342900" algn="l"/>
                <a:tab pos="1524000" algn="l"/>
                <a:tab pos="22479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Business”,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-104.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5691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546100"/>
            <a:ext cx="7937173" cy="5842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Επιχειρηματικά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μοντέλα</a:t>
            </a:r>
          </a:p>
          <a:p>
            <a:pPr>
              <a:lnSpc>
                <a:spcPts val="48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dirty="0" smtClean="0"/>
              <a:t>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δικτυακής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Αφορά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επιχειρηματικό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ακολουθεί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μία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δικτυακή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</a:p>
          <a:p>
            <a:pPr>
              <a:lnSpc>
                <a:spcPts val="19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δημιουργία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κέρδους,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παραγωγική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αλυσίδα: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μεσιτείας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(Brokerage)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Μοντελο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διαφημιστή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(Advertising)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διαμεσολαβητή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πληροφοριών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(Infomediary)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εμπόρου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(Merchant)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κατασκευαστή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(Manufacturer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[Direct])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συνεργάτη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(Affiliate)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κοινότητας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(Community)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Συνδρομητικό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(Subscription)</a:t>
            </a:r>
          </a:p>
          <a:p>
            <a:pPr>
              <a:lnSpc>
                <a:spcPts val="31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χρησιμοποίησης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(Utility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76200" algn="l"/>
                <a:tab pos="1511300" algn="l"/>
                <a:tab pos="16510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Managing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Digital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Enterprise,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Michael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Rappa</a:t>
            </a:r>
            <a:endParaRPr lang="en-US" altLang="zh-CN" sz="15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25500"/>
            <a:ext cx="7798225" cy="5393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dirty="0" smtClean="0"/>
              <a:t>	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μεσιτείας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(Brokerage)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Παράδειγμα: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paypal,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ebay,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amazon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μεσίτης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παρέχει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πλατφόρμα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8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εικονικής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αγοράς: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επιτρέπει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συναλλαγές</a:t>
            </a:r>
          </a:p>
          <a:p>
            <a:pPr>
              <a:lnSpc>
                <a:spcPts val="38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πωλητών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αγοραστών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Λειτουργεί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μοντέλα: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B2B,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B2C,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C2C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Χρεώνουν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τέλος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προμήθεια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κάθε</a:t>
            </a:r>
          </a:p>
          <a:p>
            <a:pPr>
              <a:lnSpc>
                <a:spcPts val="38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συναλλαγή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διεξάγεται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πλατφόρμα</a:t>
            </a:r>
          </a:p>
          <a:p>
            <a:pPr>
              <a:lnSpc>
                <a:spcPts val="3800"/>
              </a:lnSpc>
              <a:tabLst>
                <a:tab pos="76200" algn="l"/>
                <a:tab pos="3429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327640" y="685800"/>
            <a:ext cx="2412520" cy="6488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/>
            </a:pPr>
            <a:r>
              <a:rPr lang="en-US" altLang="zh-CN" sz="4404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E-auctions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85800" y="1752600"/>
            <a:ext cx="7696200" cy="567591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εμπλεκόμενες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οντότητες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σύστημα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ηλεκτρονικών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δημοπρασιών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είναι:</a:t>
            </a:r>
          </a:p>
          <a:p>
            <a:pPr>
              <a:lnSpc>
                <a:spcPts val="2900"/>
              </a:lnSpc>
              <a:tabLst/>
            </a:pPr>
            <a:endParaRPr lang="en-US" altLang="zh-CN" sz="2402" dirty="0" smtClean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  <a:p>
            <a:pPr marL="342900" indent="-342900">
              <a:lnSpc>
                <a:spcPts val="29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«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0" b="1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λειστηρι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αστής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»: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καθορίζει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τους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όρους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βάση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	</a:t>
            </a:r>
            <a:r>
              <a:rPr lang="en-US" altLang="zh-CN" sz="2400" dirty="0" err="1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οπ</a:t>
            </a:r>
            <a:r>
              <a:rPr lang="en-US" altLang="zh-CN" sz="2400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οίους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θα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πρα</a:t>
            </a:r>
            <a:r>
              <a:rPr lang="en-US" altLang="zh-CN" sz="2400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γμ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ατοποιηθεί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δημοπρασία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Ο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«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2" b="1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ρομηθευτής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»: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2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ροσφέρει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τα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2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ροϊόντ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α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του</a:t>
            </a:r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0" dirty="0" err="1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ρος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0" dirty="0" err="1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ώληση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 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«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0" b="1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ελάτης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»: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ροσφέρει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τιμή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γι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προϊόντα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που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επιθυμεί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να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αγοράσει</a:t>
            </a:r>
          </a:p>
          <a:p>
            <a:pPr>
              <a:lnSpc>
                <a:spcPts val="3400"/>
              </a:lnSpc>
              <a:tabLst>
                <a:tab pos="342900" algn="l"/>
              </a:tabLst>
            </a:pPr>
            <a:endParaRPr lang="en-US" altLang="zh-CN" sz="2400" dirty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  <a:p>
            <a:pPr>
              <a:lnSpc>
                <a:spcPts val="3400"/>
              </a:lnSpc>
              <a:tabLst>
                <a:tab pos="342900" algn="l"/>
              </a:tabLst>
            </a:pPr>
            <a:endParaRPr lang="en-US" altLang="zh-CN" sz="2400" dirty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  <a:p>
            <a:pPr>
              <a:lnSpc>
                <a:spcPts val="3400"/>
              </a:lnSpc>
              <a:tabLst>
                <a:tab pos="342900" algn="l"/>
              </a:tabLst>
            </a:pPr>
            <a:endParaRPr lang="en-US" altLang="zh-CN" sz="2402" dirty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  <a:p>
            <a:pPr>
              <a:lnSpc>
                <a:spcPts val="2900"/>
              </a:lnSpc>
            </a:pPr>
            <a:endParaRPr lang="en-US" altLang="zh-CN" sz="2400" dirty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  <a:p>
            <a:pPr>
              <a:lnSpc>
                <a:spcPts val="2900"/>
              </a:lnSpc>
              <a:tabLst/>
            </a:pPr>
            <a:endParaRPr lang="en-US" altLang="zh-CN" sz="2402" dirty="0" smtClean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74700" y="3670300"/>
            <a:ext cx="346249" cy="3735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endParaRPr lang="en-US" altLang="zh-CN" sz="2402" dirty="0" smtClean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99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25500"/>
            <a:ext cx="8074005" cy="50347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διαφημιστή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(Advertising)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διαφήμισης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μία</a:t>
            </a:r>
          </a:p>
          <a:p>
            <a:pPr>
              <a:lnSpc>
                <a:spcPts val="25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επέκταση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μοντέλου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διαφήμισης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κλασικά</a:t>
            </a:r>
          </a:p>
          <a:p>
            <a:pPr>
              <a:lnSpc>
                <a:spcPts val="25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ΜΜΕ</a:t>
            </a:r>
          </a:p>
          <a:p>
            <a:pPr>
              <a:lnSpc>
                <a:spcPts val="37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ΜΜΕ,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περίπτωση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ενός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site,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παρέχει</a:t>
            </a:r>
          </a:p>
          <a:p>
            <a:pPr>
              <a:lnSpc>
                <a:spcPts val="25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περιεχόμενο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(email,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blog,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instant</a:t>
            </a:r>
          </a:p>
          <a:p>
            <a:pPr>
              <a:lnSpc>
                <a:spcPts val="25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messaging)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συνδυασμένο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διαφημιστικά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μηνύματα</a:t>
            </a:r>
          </a:p>
          <a:p>
            <a:pPr>
              <a:lnSpc>
                <a:spcPts val="25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μορφή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banner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ads</a:t>
            </a:r>
          </a:p>
          <a:p>
            <a:pPr>
              <a:lnSpc>
                <a:spcPts val="37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banner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κύρια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μόνη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</a:t>
            </a:r>
          </a:p>
          <a:p>
            <a:pPr>
              <a:lnSpc>
                <a:spcPts val="25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εισόδων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</a:p>
          <a:p>
            <a:pPr>
              <a:lnSpc>
                <a:spcPts val="37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έσοδα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σημαντικά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περίπτωση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</a:p>
          <a:p>
            <a:pPr>
              <a:lnSpc>
                <a:spcPts val="2500"/>
              </a:lnSpc>
              <a:tabLst>
                <a:tab pos="63500" algn="l"/>
                <a:tab pos="762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κίνηση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μεγάλη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πολύ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εξειδικευμένη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38200"/>
            <a:ext cx="8171917" cy="52270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Περιπτώσεις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διαφημιστή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sz="33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Google</a:t>
            </a:r>
            <a:r>
              <a:rPr lang="en-US" altLang="zh-CN" sz="3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AdWords</a:t>
            </a:r>
          </a:p>
          <a:p>
            <a:pPr>
              <a:lnSpc>
                <a:spcPts val="37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Παρέχει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δυνατότητα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διαφημιζόμενους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θέτουν</a:t>
            </a:r>
          </a:p>
          <a:p>
            <a:pPr>
              <a:lnSpc>
                <a:spcPts val="25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διαφημίσεις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(ads)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συνδεδεμένες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λέξεις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κλειδιά.</a:t>
            </a:r>
          </a:p>
          <a:p>
            <a:pPr>
              <a:lnSpc>
                <a:spcPts val="25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Όταν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χρήστες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αναζητούν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σχετικές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λέξεις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κλειδιά</a:t>
            </a:r>
          </a:p>
          <a:p>
            <a:pPr>
              <a:lnSpc>
                <a:spcPts val="25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εμφανίζουν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αποτελέσματα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αναζήτησης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πρώτα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</a:p>
          <a:p>
            <a:pPr>
              <a:lnSpc>
                <a:spcPts val="25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διαφημίσεις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συνδέσμους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</a:p>
          <a:p>
            <a:pPr>
              <a:lnSpc>
                <a:spcPts val="25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διαφημιζόμενου</a:t>
            </a:r>
          </a:p>
          <a:p>
            <a:pPr>
              <a:lnSpc>
                <a:spcPts val="37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διαφημιζόμενος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θέσει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γεωγραφικά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όρια</a:t>
            </a:r>
          </a:p>
          <a:p>
            <a:pPr>
              <a:lnSpc>
                <a:spcPts val="25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εμβέλεια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χρηστών</a:t>
            </a:r>
          </a:p>
          <a:p>
            <a:pPr>
              <a:lnSpc>
                <a:spcPts val="37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διαφημιζόμενος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πληρώνει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Google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όταν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</a:p>
          <a:p>
            <a:pPr>
              <a:lnSpc>
                <a:spcPts val="2500"/>
              </a:lnSpc>
              <a:tabLst>
                <a:tab pos="76200" algn="l"/>
                <a:tab pos="889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χρήστης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ακολουθήσει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σύνδεσμο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endParaRPr lang="en-US" altLang="zh-CN" sz="27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381000"/>
            <a:ext cx="3352800" cy="13589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828800"/>
            <a:ext cx="6731000" cy="38481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3695700" y="1168400"/>
            <a:ext cx="2781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 smtClean="0">
                <a:solidFill>
                  <a:srgbClr val="252525"/>
                </a:solidFill>
                <a:latin typeface="Trebuchet MS" pitchFamily="18" charset="0"/>
                <a:cs typeface="Trebuchet MS" pitchFamily="18" charset="0"/>
              </a:rPr>
              <a:t>Εικόνα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252525"/>
                </a:solidFill>
                <a:latin typeface="Trebuchet MS" pitchFamily="18" charset="0"/>
                <a:cs typeface="Trebuchet MS" pitchFamily="18" charset="0"/>
              </a:rPr>
              <a:t>3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https://www.flickr.com/photos/colalife/15489666542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22300" y="5842000"/>
            <a:ext cx="7240765" cy="4180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5207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Με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την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αναζήτηση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της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λέξης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pizza,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η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μηχανή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Google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επιστρέφει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στην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πρώτη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θέση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τις</a:t>
            </a:r>
          </a:p>
          <a:p>
            <a:pPr>
              <a:lnSpc>
                <a:spcPts val="1300"/>
              </a:lnSpc>
              <a:tabLst>
                <a:tab pos="520700" algn="l"/>
                <a:tab pos="30607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διαφημίσεις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(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google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ads)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838200" y="609600"/>
            <a:ext cx="8060861" cy="54322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	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διαμεσολαβητή</a:t>
            </a:r>
          </a:p>
          <a:p>
            <a:pPr>
              <a:lnSpc>
                <a:spcPts val="48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πληροφοριών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(Infomediary)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δεδομένα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καταναλωτών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καταναλωτικές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συνήθειες,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ιδίως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αναλυθούν,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χρησιμοποιούνται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διαφημιστικές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καμπάνιες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δεδομένα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παραγωγών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ενδιαφέρουν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στις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αναζητήσεις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δρουν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ως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διαμεσολαβητές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πληροφοριών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βοηθούν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αγοραστές/πωλητές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κατανόηση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μίας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συγκεκριμένης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αγοράς.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Περιπτώσεις:</a:t>
            </a:r>
          </a:p>
          <a:p>
            <a:pPr>
              <a:lnSpc>
                <a:spcPts val="30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	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doubleclick.com: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banned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ads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advertising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net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διαφημιστικές</a:t>
            </a:r>
          </a:p>
          <a:p>
            <a:pPr>
              <a:lnSpc>
                <a:spcPts val="18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		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καμπάνιες</a:t>
            </a:r>
          </a:p>
          <a:p>
            <a:pPr>
              <a:lnSpc>
                <a:spcPts val="30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	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95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http://www.nielsen-online.com/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ανάλυση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online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αγορών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εμπορίου,</a:t>
            </a:r>
          </a:p>
          <a:p>
            <a:pPr>
              <a:lnSpc>
                <a:spcPts val="1800"/>
              </a:lnSpc>
              <a:tabLst>
                <a:tab pos="76200" algn="l"/>
                <a:tab pos="342900" algn="l"/>
                <a:tab pos="457200" algn="l"/>
                <a:tab pos="749300" algn="l"/>
                <a:tab pos="1104900" algn="l"/>
                <a:tab pos="1409700" algn="l"/>
              </a:tabLst>
            </a:pPr>
            <a:r>
              <a:rPr lang="en-US" altLang="zh-CN" dirty="0" smtClean="0"/>
              <a:t>				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συμπεριφοράς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καταναλωτή,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κλπ.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25500"/>
            <a:ext cx="8244245" cy="54322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dirty="0" smtClean="0"/>
              <a:t>	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εμπόρου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(Merchant)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Διαδικτυακό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χονδρεμπόριο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λιανικό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εμπόριο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αγαθών</a:t>
            </a:r>
          </a:p>
          <a:p>
            <a:pPr>
              <a:lnSpc>
                <a:spcPts val="26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υπηρεσιών.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αγορές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βασίζονται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</a:p>
          <a:p>
            <a:pPr>
              <a:lnSpc>
                <a:spcPts val="26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τιμή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δημοπρασιών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Περιπτώσεις: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Εικονικός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έμπορος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δίκτυο: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amazon.com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Έμπορος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καταλόγου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κατάλογος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αλλά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παραγγελίες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mail,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τηλ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online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Κλασικός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έμπορος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διατηρεί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αλλά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κάνει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όλες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πωλήσεις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καταστημάτων</a:t>
            </a:r>
          </a:p>
          <a:p>
            <a:pPr>
              <a:lnSpc>
                <a:spcPts val="33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Έμπορος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πληροφοριακών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αγαθών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πουλά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ψηφιακά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προϊόντα/υπηρεσίες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αποκλειστικά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(apple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iTunes</a:t>
            </a:r>
          </a:p>
          <a:p>
            <a:pPr>
              <a:lnSpc>
                <a:spcPts val="2100"/>
              </a:lnSpc>
              <a:tabLst>
                <a:tab pos="76200" algn="l"/>
                <a:tab pos="3429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Music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Store)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546100"/>
            <a:ext cx="8102411" cy="51501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κατασκευαστή</a:t>
            </a:r>
          </a:p>
          <a:p>
            <a:pPr>
              <a:lnSpc>
                <a:spcPts val="48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(Manufacturer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[Direct])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Mια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εταιρία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παράγει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υπηρεσία</a:t>
            </a:r>
          </a:p>
          <a:p>
            <a:pPr>
              <a:lnSpc>
                <a:spcPts val="36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βασίζεται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Διαδίκτυο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έχει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άμεση</a:t>
            </a:r>
          </a:p>
          <a:p>
            <a:pPr>
              <a:lnSpc>
                <a:spcPts val="36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πρόσβαση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πελάτες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ώστε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τρόπο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αυτό</a:t>
            </a:r>
          </a:p>
          <a:p>
            <a:pPr>
              <a:lnSpc>
                <a:spcPts val="36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συμπιέσει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κανάλι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διανομής.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κατασκευαστή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36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βασίζεται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αποδοτικότητα,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βελτίωση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6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εξυπηρέτησης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πελατών,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καθώς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καλύτερη</a:t>
            </a:r>
          </a:p>
          <a:p>
            <a:pPr>
              <a:lnSpc>
                <a:spcPts val="3600"/>
              </a:lnSpc>
              <a:tabLst>
                <a:tab pos="76200" algn="l"/>
                <a:tab pos="342900" algn="l"/>
                <a:tab pos="1524000" algn="l"/>
                <a:tab pos="1612900" algn="l"/>
              </a:tabLst>
            </a:pPr>
            <a:r>
              <a:rPr lang="en-US" altLang="zh-CN" dirty="0" smtClean="0"/>
              <a:t>	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κατανόηση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προτιμήσεων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3002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ατών.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733800" y="2400300"/>
            <a:ext cx="4622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4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Scientia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potentia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est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96000" y="3035300"/>
            <a:ext cx="2260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Francis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Bacon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95800" y="3937000"/>
            <a:ext cx="38608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3204" dirty="0" smtClean="0">
                <a:solidFill>
                  <a:srgbClr val="666666"/>
                </a:solidFill>
                <a:latin typeface="Trebuchet MS" pitchFamily="18" charset="0"/>
                <a:cs typeface="Trebuchet MS" pitchFamily="18" charset="0"/>
              </a:rPr>
              <a:t>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6666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6666"/>
                </a:solidFill>
                <a:latin typeface="Calibri" pitchFamily="18" charset="0"/>
                <a:cs typeface="Calibri" pitchFamily="18" charset="0"/>
              </a:rPr>
              <a:t>γνώση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6666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6666"/>
                </a:solidFill>
                <a:latin typeface="Calibri" pitchFamily="18" charset="0"/>
                <a:cs typeface="Calibri" pitchFamily="18" charset="0"/>
              </a:rPr>
              <a:t>δύναμη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549400"/>
            <a:ext cx="6515100" cy="45466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558800" y="444500"/>
            <a:ext cx="80264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019300" algn="l"/>
              </a:tabLst>
            </a:pP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κατασκευαστή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καταναλωτή:</a:t>
            </a:r>
          </a:p>
          <a:p>
            <a:pPr>
              <a:lnSpc>
                <a:spcPts val="3800"/>
              </a:lnSpc>
              <a:tabLst>
                <a:tab pos="20193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περίπτωση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Dell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(1)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596900"/>
            <a:ext cx="8026400" cy="529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342900" algn="l"/>
                <a:tab pos="2032000" algn="l"/>
              </a:tabLst>
            </a:pP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κατασκευαστή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καταναλωτή:</a:t>
            </a:r>
          </a:p>
          <a:p>
            <a:pPr>
              <a:lnSpc>
                <a:spcPts val="3800"/>
              </a:lnSpc>
              <a:tabLst>
                <a:tab pos="342900" algn="l"/>
                <a:tab pos="20320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περίπτωση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Dell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(2)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20320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Στοιχεία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διαδικτυακής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παρουσίασης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κατασκευαστή: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Κατάλογο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ανάλυση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χαρακτηριστικών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προδιαγραφές,</a:t>
            </a:r>
          </a:p>
          <a:p>
            <a:pPr>
              <a:lnSpc>
                <a:spcPts val="1900"/>
              </a:lnSpc>
              <a:tabLst>
                <a:tab pos="342900" algn="l"/>
                <a:tab pos="2032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αξεσουάρ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Σύγκριση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Διαμόρφωση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τελικού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Καλάθι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αγορών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Παραγγελία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πληρωμή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Κριτική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Υποστήριξη</a:t>
            </a:r>
          </a:p>
          <a:p>
            <a:pPr>
              <a:lnSpc>
                <a:spcPts val="3100"/>
              </a:lnSpc>
              <a:tabLst>
                <a:tab pos="342900" algn="l"/>
                <a:tab pos="2032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Κοινότητα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χρηστών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203200"/>
            <a:ext cx="7505700" cy="553720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622300" y="5943600"/>
            <a:ext cx="7481215" cy="4180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28600" algn="l"/>
                <a:tab pos="25273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Ο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ιστότοπος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της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dell.com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επιτρέπει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στους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χρήστες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να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αποφασίσουν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οι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ίδιοι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τη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διαμόρφωση</a:t>
            </a:r>
          </a:p>
          <a:p>
            <a:pPr>
              <a:lnSpc>
                <a:spcPts val="1300"/>
              </a:lnSpc>
              <a:tabLst>
                <a:tab pos="228600" algn="l"/>
                <a:tab pos="25273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του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υπολογιστή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που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θα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παρα</a:t>
            </a:r>
            <a:r>
              <a:rPr lang="en-US" altLang="zh-CN" sz="1403" dirty="0" err="1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γγείλουν</a:t>
            </a:r>
            <a:endParaRPr lang="en-US" altLang="zh-CN" sz="1403" dirty="0" smtClean="0">
              <a:solidFill>
                <a:srgbClr val="000000"/>
              </a:solidFill>
              <a:latin typeface="Trebuchet MS" pitchFamily="18" charset="0"/>
              <a:cs typeface="Trebuchet MS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434535" y="457200"/>
            <a:ext cx="8074775" cy="45730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584200" algn="l"/>
              </a:tabLst>
            </a:pPr>
            <a:r>
              <a:rPr lang="en-US" altLang="zh-CN" dirty="0" smtClean="0"/>
              <a:t>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συνεργάτη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(Affiliate)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342900" algn="l"/>
                <a:tab pos="5842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Μία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δικτυακή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“κατευθύνει”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καταναλωτές</a:t>
            </a:r>
          </a:p>
          <a:p>
            <a:pPr>
              <a:lnSpc>
                <a:spcPts val="2400"/>
              </a:lnSpc>
              <a:tabLst>
                <a:tab pos="342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μέλη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“συνεργαζόμενες”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δικτυακές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</a:p>
          <a:p>
            <a:pPr>
              <a:lnSpc>
                <a:spcPts val="3600"/>
              </a:lnSpc>
              <a:tabLst>
                <a:tab pos="342900" algn="l"/>
                <a:tab pos="584200" algn="l"/>
              </a:tabLst>
            </a:pP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ειδικές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“προσφορές”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περίπτωση</a:t>
            </a:r>
          </a:p>
          <a:p>
            <a:pPr>
              <a:lnSpc>
                <a:spcPts val="2400"/>
              </a:lnSpc>
              <a:tabLst>
                <a:tab pos="342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αγοράσει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συνεργαζόμενη</a:t>
            </a:r>
          </a:p>
          <a:p>
            <a:pPr>
              <a:lnSpc>
                <a:spcPts val="2400"/>
              </a:lnSpc>
              <a:tabLst>
                <a:tab pos="342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αποδίδει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ποσοστό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επί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πώλησης</a:t>
            </a:r>
          </a:p>
          <a:p>
            <a:pPr>
              <a:lnSpc>
                <a:spcPts val="3500"/>
              </a:lnSpc>
              <a:tabLst>
                <a:tab pos="342900" algn="l"/>
                <a:tab pos="5842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ορισμένες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περιπτώσεις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έννοια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</a:p>
          <a:p>
            <a:pPr>
              <a:lnSpc>
                <a:spcPts val="2400"/>
              </a:lnSpc>
              <a:tabLst>
                <a:tab pos="342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“πόντων”,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δηλαδή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καταναλωτής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κερδίζει</a:t>
            </a:r>
          </a:p>
          <a:p>
            <a:pPr>
              <a:lnSpc>
                <a:spcPts val="2400"/>
              </a:lnSpc>
              <a:tabLst>
                <a:tab pos="342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πόντους,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οποίους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συνέχεια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ανταλλάσσει,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έτσι</a:t>
            </a:r>
          </a:p>
          <a:p>
            <a:pPr>
              <a:lnSpc>
                <a:spcPts val="2400"/>
              </a:lnSpc>
              <a:tabLst>
                <a:tab pos="342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εισπράττει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προμήθειά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600"/>
              </a:lnSpc>
              <a:tabLst>
                <a:tab pos="342900" algn="l"/>
                <a:tab pos="5842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</a:t>
            </a:r>
            <a:r>
              <a:rPr lang="en-US" altLang="zh-CN" sz="24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ράδειγμ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α: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www.scroutz.gr</a:t>
            </a:r>
            <a:endParaRPr lang="en-US" altLang="zh-CN" sz="2495" dirty="0" smtClean="0">
              <a:solidFill>
                <a:srgbClr val="0000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25500"/>
            <a:ext cx="8128572" cy="53040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κοινότητας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(Community)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δικτυακές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βασίζονται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κοινότητας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ορίζονται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δύο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κύριες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κατηγορίες: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κοινότητας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Ανοικτού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Λογισμικού/Λογισμικού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Ανοικτού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Κώδικα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κοινότητας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χρησιμοποιούν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ΕΛ/ΛΑΚ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αναπτύσσουν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εκείνες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αποκτούν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έσοδα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ολοκλήρωσης,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υποστήριξης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εκπαίδευσης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αντί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Περίπτωση: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RedHat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κοινότητας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Κοινωνικών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Δικτύων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εταιρείες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κοινωνικής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δικτύωσης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αποκτούν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έσοδα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διαφημίσεις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ειδικές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προώθησης.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Περιπτώσεις: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facebook,</a:t>
            </a:r>
          </a:p>
          <a:p>
            <a:pPr>
              <a:lnSpc>
                <a:spcPts val="2800"/>
              </a:lnSpc>
              <a:tabLst>
                <a:tab pos="76200" algn="l"/>
                <a:tab pos="1270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flickr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330200"/>
            <a:ext cx="7391400" cy="519430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622300" y="5575300"/>
            <a:ext cx="7290522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98500" algn="l"/>
                <a:tab pos="2184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To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επιχειρηματικό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μοντέλο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της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facebook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βασίζεται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στην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παρουσίαση</a:t>
            </a:r>
          </a:p>
          <a:p>
            <a:pPr>
              <a:lnSpc>
                <a:spcPts val="1800"/>
              </a:lnSpc>
              <a:tabLst>
                <a:tab pos="698500" algn="l"/>
                <a:tab pos="21844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διαφημίσεων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προς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τους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συνδρομητές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rebuchet MS" pitchFamily="18" charset="0"/>
                <a:cs typeface="Trebuchet MS" pitchFamily="18" charset="0"/>
              </a:rPr>
              <a:t>της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38200"/>
            <a:ext cx="8095999" cy="52911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Συνδρομητικό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(Subscription)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έσοδα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επιχειρήσεων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προκύπτουν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</a:p>
          <a:p>
            <a:pPr>
              <a:lnSpc>
                <a:spcPts val="32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συνδρομητικό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τέλος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μελών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υπηρεσίας</a:t>
            </a:r>
          </a:p>
          <a:p>
            <a:pPr>
              <a:lnSpc>
                <a:spcPts val="44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τέλος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καταβάλλεται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ανεξάρτητα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</a:p>
          <a:p>
            <a:pPr>
              <a:lnSpc>
                <a:spcPts val="32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υπηρεσιών</a:t>
            </a:r>
          </a:p>
          <a:p>
            <a:pPr>
              <a:lnSpc>
                <a:spcPts val="44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Συνήθως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παρέχεται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δωρεάν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υποσύνολο</a:t>
            </a:r>
          </a:p>
          <a:p>
            <a:pPr>
              <a:lnSpc>
                <a:spcPts val="32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υπηρεσιών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περιεχομένου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συνδρομή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πιο</a:t>
            </a:r>
          </a:p>
          <a:p>
            <a:pPr>
              <a:lnSpc>
                <a:spcPts val="32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εξειδικευμένο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περιεχόμενο</a:t>
            </a:r>
          </a:p>
          <a:p>
            <a:pPr>
              <a:lnSpc>
                <a:spcPts val="44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Παράδειγμα: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netflix.com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(διανομή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τηλεοπτικών</a:t>
            </a:r>
          </a:p>
          <a:p>
            <a:pPr>
              <a:lnSpc>
                <a:spcPts val="3200"/>
              </a:lnSpc>
              <a:tabLst>
                <a:tab pos="76200" algn="l"/>
                <a:tab pos="1778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προγραμμάτων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Internet)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495300"/>
            <a:ext cx="7708900" cy="482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dirty="0" smtClean="0"/>
              <a:t>	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χρήσης</a:t>
            </a:r>
          </a:p>
          <a:p>
            <a:pPr>
              <a:lnSpc>
                <a:spcPts val="48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(Utility/pay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go)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μοντέλο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(ή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demand)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</a:p>
          <a:p>
            <a:pPr>
              <a:lnSpc>
                <a:spcPts val="38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επιχείριση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χρεώνει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χρήστες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8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σύμφωνα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μέτρηση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πραγματικής</a:t>
            </a:r>
          </a:p>
          <a:p>
            <a:pPr>
              <a:lnSpc>
                <a:spcPts val="38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υπηρεσιών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Χρησιμοποιείται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κυρίως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Πάροχους</a:t>
            </a:r>
          </a:p>
          <a:p>
            <a:pPr>
              <a:lnSpc>
                <a:spcPts val="38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Υπηρεσιών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(Internet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Service</a:t>
            </a:r>
          </a:p>
          <a:p>
            <a:pPr>
              <a:lnSpc>
                <a:spcPts val="3800"/>
              </a:lnSpc>
              <a:tabLst>
                <a:tab pos="342900" algn="l"/>
                <a:tab pos="1752600" algn="l"/>
                <a:tab pos="2286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Providers)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2489200"/>
            <a:ext cx="7780528" cy="802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Electronic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Mobile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63900" y="3911600"/>
            <a:ext cx="26035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Πλεονεκτήματα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4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42900" y="1695173"/>
            <a:ext cx="8153400" cy="402161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Μείωση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κόστους: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Εξαλείφοντας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μειώνοντας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χρονοβόρα 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επίπονα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στάδια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όλη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διαδικασία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παραγγελίας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 παράδοσης,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περισσότερες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 ολοκληρωθούν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ίδια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περίοδο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αυξημένη ακρίβεια.</a:t>
            </a:r>
          </a:p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ιτ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αχύνει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παροχή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αγαθών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πληροφοριών: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Όταν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 επιχειρήσεις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συνδεδεμένες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ροή 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πληροφορίας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επιταχύνεται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 ηλεκτρονικών συνδέσεων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επικοινωνιών.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Σαν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οτέλεσμ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πληροφορία 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εύκολα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φτάσει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πωλητή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αγοραστή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590800" y="121874"/>
            <a:ext cx="6400800" cy="15594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Πλεονεκτήματα του Electronic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l-GR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Mobile Commerce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l-GR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3600" dirty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010152" y="6082766"/>
            <a:ext cx="3150107" cy="12191"/>
          </a:xfrm>
          <a:custGeom>
            <a:avLst/>
            <a:gdLst>
              <a:gd name="connsiteX0" fmla="*/ 0 w 3150107"/>
              <a:gd name="connsiteY0" fmla="*/ 0 h 12191"/>
              <a:gd name="connsiteX1" fmla="*/ 1575053 w 3150107"/>
              <a:gd name="connsiteY1" fmla="*/ 0 h 12191"/>
              <a:gd name="connsiteX2" fmla="*/ 3150107 w 3150107"/>
              <a:gd name="connsiteY2" fmla="*/ 0 h 12191"/>
              <a:gd name="connsiteX3" fmla="*/ 3150107 w 3150107"/>
              <a:gd name="connsiteY3" fmla="*/ 12191 h 12191"/>
              <a:gd name="connsiteX4" fmla="*/ 1575053 w 3150107"/>
              <a:gd name="connsiteY4" fmla="*/ 12191 h 12191"/>
              <a:gd name="connsiteX5" fmla="*/ 0 w 3150107"/>
              <a:gd name="connsiteY5" fmla="*/ 12191 h 12191"/>
              <a:gd name="connsiteX6" fmla="*/ 0 w 3150107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50107" h="12191">
                <a:moveTo>
                  <a:pt x="0" y="0"/>
                </a:moveTo>
                <a:lnTo>
                  <a:pt x="1575053" y="0"/>
                </a:lnTo>
                <a:lnTo>
                  <a:pt x="3150107" y="0"/>
                </a:lnTo>
                <a:lnTo>
                  <a:pt x="3150107" y="12191"/>
                </a:lnTo>
                <a:lnTo>
                  <a:pt x="1575053" y="12191"/>
                </a:lnTo>
                <a:lnTo>
                  <a:pt x="0" y="12191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0" y="469900"/>
            <a:ext cx="3797300" cy="4546600"/>
          </a:xfrm>
          <a:prstGeom prst="rect">
            <a:avLst/>
          </a:prstGeom>
          <a:noFill/>
        </p:spPr>
      </p:pic>
      <p:sp>
        <p:nvSpPr>
          <p:cNvPr id="13" name="TextBox 1"/>
          <p:cNvSpPr txBox="1"/>
          <p:nvPr/>
        </p:nvSpPr>
        <p:spPr>
          <a:xfrm>
            <a:off x="1701800" y="5067300"/>
            <a:ext cx="66294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42900" algn="l"/>
                <a:tab pos="1181100" algn="l"/>
                <a:tab pos="2146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Σερ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Φράνσις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Μπέικον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1561-1626)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Άγγλος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φιλόσοφος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2400"/>
              </a:lnSpc>
              <a:tabLst>
                <a:tab pos="342900" algn="l"/>
                <a:tab pos="1181100" algn="l"/>
                <a:tab pos="2146300" algn="l"/>
              </a:tabLst>
            </a:pPr>
            <a:r>
              <a:rPr lang="en-US" altLang="zh-CN" sz="2006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πολιτικός,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επιστήμονας,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συγγραφέας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δεξιοτέχνης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στη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χρήση</a:t>
            </a:r>
          </a:p>
          <a:p>
            <a:pPr>
              <a:lnSpc>
                <a:spcPts val="2400"/>
              </a:lnSpc>
              <a:tabLst>
                <a:tab pos="342900" algn="l"/>
                <a:tab pos="1181100" algn="l"/>
                <a:tab pos="21463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αγγλικής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γλώσσας.</a:t>
            </a:r>
          </a:p>
          <a:p>
            <a:pPr>
              <a:lnSpc>
                <a:spcPts val="1600"/>
              </a:lnSpc>
              <a:tabLst>
                <a:tab pos="342900" algn="l"/>
                <a:tab pos="1181100" algn="l"/>
                <a:tab pos="21463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Πηγή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252525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http://en.wikipedia.org/wiki/Francis_Bacon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971800" y="139700"/>
            <a:ext cx="5638801" cy="15594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Πλεονεκτήματα του Electronic 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l-GR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Mobile Commerce (2</a:t>
            </a:r>
            <a:r>
              <a:rPr lang="en-US" altLang="zh-CN" sz="36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3600" dirty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68950" y="1699101"/>
            <a:ext cx="7586575" cy="402161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Αύξηση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της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ακρίβειας: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Δίνοντας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δυνατότητα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στους πωλητές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να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πληκτρολογούν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απευθείας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τις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προδιαγραφές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των προϊόντων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τους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τις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παραγγελίες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τους,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εξαλείφεται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το ανθρώπινο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λάθος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στην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εισαγωγή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δεδομένων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από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πλευρά του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προμηθευτή.</a:t>
            </a:r>
          </a:p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Βελτιώνει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τις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παρεχόμενες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υπηρεσίες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στο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πελάτη: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Η αυξανόμενη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και περισσότερη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λεπτομερής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πληροφόρηση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της ημερομηνίας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παράδοσης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της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τρέχουσας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κατάστασης αυξάνει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την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εμπιστοσύνη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των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πελατών.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Επιπλέον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η δυνατότητα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ανταπόκρισης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στις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καθορισμένες ημερομηνίες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παράδοσης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από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τον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πελάτη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η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παροχή προϊόντων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υπηρεσιών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υψηλής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στάθμης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αποτρέπει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την απώλεια των εν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δύναμή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cs typeface="Calibri" pitchFamily="18" charset="0"/>
              </a:rPr>
              <a:t>καταναλωτών</a:t>
            </a:r>
            <a:r>
              <a:rPr lang="el-GR" altLang="zh-CN" dirty="0">
                <a:solidFill>
                  <a:srgbClr val="000000"/>
                </a:solidFill>
                <a:cs typeface="Calibri" pitchFamily="18" charset="0"/>
              </a:rPr>
              <a:t>.</a:t>
            </a:r>
            <a:endParaRPr lang="el-GR" altLang="zh-CN" dirty="0" smtClean="0">
              <a:solidFill>
                <a:srgbClr val="000000"/>
              </a:solidFill>
              <a:cs typeface="Calibri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184400"/>
            <a:ext cx="67691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Παγκόσμιες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Προκλήσεις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</a:t>
            </a:r>
          </a:p>
          <a:p>
            <a:pPr>
              <a:lnSpc>
                <a:spcPts val="5200"/>
              </a:lnSpc>
              <a:tabLst>
                <a:tab pos="292100" algn="l"/>
              </a:tabLst>
            </a:pP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1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99366"/>
            <a:ext cx="6553200" cy="134395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Παγκόσμιες Προκλήσεις E- 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Commerce</a:t>
            </a:r>
            <a:endParaRPr lang="el-GR" altLang="zh-CN" sz="3200" dirty="0" smtClean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5300"/>
              </a:lnSpc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and M - Commerce (1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3200" dirty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46100" y="1676400"/>
            <a:ext cx="80264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Πολιτιστικές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προκλήσεις: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διάφορες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χώρες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περιοχές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κουλτούρες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δικούς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κανονισμούς.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λαμβάνει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υπόψη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σχεδιασμό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ορατό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ανθρώπους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ανήκουν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διαφορετικές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κουλτούρες.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3632200"/>
            <a:ext cx="73279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Γλωσσολογικές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προκλήσεις: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φανερό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γλώσσα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αποτελεί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ανασχετικό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παράγοντα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εξάπλωση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74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3" y="1665863"/>
            <a:ext cx="8166787" cy="20595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76200" algn="l"/>
                <a:tab pos="342900" algn="l"/>
                <a:tab pos="1790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Διαφορά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ώρας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απόστασης: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Ειδικά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διαφορά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ώρας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κάνει</a:t>
            </a:r>
          </a:p>
          <a:p>
            <a:pPr>
              <a:lnSpc>
                <a:spcPts val="2800"/>
              </a:lnSpc>
              <a:tabLst>
                <a:tab pos="76200" algn="l"/>
                <a:tab pos="342900" algn="l"/>
                <a:tab pos="1790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δύσκολη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απευθείας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επικοινωνία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αγοραστή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προμηθευτή.</a:t>
            </a:r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1790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Υποδομή: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απεικονίζεται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σωστά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</a:p>
          <a:p>
            <a:pPr>
              <a:lnSpc>
                <a:spcPts val="2800"/>
              </a:lnSpc>
              <a:tabLst>
                <a:tab pos="76200" algn="l"/>
                <a:tab pos="342900" algn="l"/>
                <a:tab pos="1790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μεγάλη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γκάμα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φυλλομετρητών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Explorer,</a:t>
            </a:r>
          </a:p>
          <a:p>
            <a:pPr>
              <a:lnSpc>
                <a:spcPts val="2800"/>
              </a:lnSpc>
              <a:tabLst>
                <a:tab pos="76200" algn="l"/>
                <a:tab pos="342900" algn="l"/>
                <a:tab pos="1790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Firefox,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Safari,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Netscape,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Mozilla,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03200"/>
            <a:ext cx="6350713" cy="134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Παγκόσμιες Προκλήσεις E- 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Commerce</a:t>
            </a:r>
            <a:endParaRPr lang="el-GR" altLang="zh-CN" sz="3200" dirty="0" smtClean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5300"/>
              </a:lnSpc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and M - Commerce 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l-GR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3200" dirty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7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546100" y="1625600"/>
            <a:ext cx="8003819" cy="23544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342900" indent="-342900" algn="just">
              <a:lnSpc>
                <a:spcPts val="32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Νομισμ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ατικές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ισοτιμίες: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τιμολόγηση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l-GR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ξεκάθ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όσο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αφορά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νόμισμα</a:t>
            </a:r>
            <a:endParaRPr lang="el-GR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342900" indent="-342900" algn="just">
              <a:lnSpc>
                <a:spcPts val="3200"/>
              </a:lnSpc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υπηρεσίες: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άυλα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</a:p>
          <a:p>
            <a:pPr algn="just">
              <a:lnSpc>
                <a:spcPts val="2800"/>
              </a:lnSpc>
              <a:tabLst>
                <a:tab pos="342900" algn="l"/>
              </a:tabLst>
            </a:pPr>
            <a:r>
              <a:rPr lang="en-US" altLang="zh-CN" sz="2400" dirty="0"/>
              <a:t>	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μουσική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βιβ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λί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ηλεκτρονικές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ηρεσίες</a:t>
            </a:r>
            <a:r>
              <a:rPr lang="el-GR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οστήριξη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ατών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ανέμονται</a:t>
            </a:r>
            <a:r>
              <a:rPr lang="el-GR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Internet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B6F15528-21DE-4FAA-801E-634DDDAF4B2B}" type="slidenum">
              <a:rPr lang="en-US" smtClean="0"/>
              <a:pPr algn="just"/>
              <a:t>64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203200"/>
            <a:ext cx="6350713" cy="134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Παγκόσμιες Προκλήσεις E- 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Commerce</a:t>
            </a:r>
            <a:endParaRPr lang="el-GR" altLang="zh-CN" sz="3200" dirty="0" smtClean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5300"/>
              </a:lnSpc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and M - Commerce 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l-GR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3200" dirty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534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159000"/>
            <a:ext cx="67564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Απειλές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Electronic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38400" y="2832100"/>
            <a:ext cx="42545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Mobile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7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292100"/>
            <a:ext cx="8332025" cy="3111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5300"/>
              </a:lnSpc>
              <a:tabLst>
                <a:tab pos="139700" algn="l"/>
                <a:tab pos="342900" algn="l"/>
                <a:tab pos="25400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Απειλές για το Electronic and Mobile</a:t>
            </a:r>
          </a:p>
          <a:p>
            <a:pPr algn="r">
              <a:lnSpc>
                <a:spcPts val="4700"/>
              </a:lnSpc>
              <a:tabLst>
                <a:tab pos="139700" algn="l"/>
                <a:tab pos="342900" algn="l"/>
                <a:tab pos="2540000" algn="l"/>
              </a:tabLst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		Commerce (1)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39700" algn="l"/>
                <a:tab pos="342900" algn="l"/>
                <a:tab pos="2540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Πολυνομοθεσία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Κάθε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χώρα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δικούς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νόμους</a:t>
            </a:r>
          </a:p>
          <a:p>
            <a:pPr>
              <a:lnSpc>
                <a:spcPts val="2800"/>
              </a:lnSpc>
              <a:tabLst>
                <a:tab pos="139700" algn="l"/>
                <a:tab pos="342900" algn="l"/>
                <a:tab pos="25400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κανόνες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ρυθμίζουν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συναλλαγές.</a:t>
            </a:r>
          </a:p>
          <a:p>
            <a:pPr>
              <a:lnSpc>
                <a:spcPts val="4000"/>
              </a:lnSpc>
              <a:tabLst>
                <a:tab pos="139700" algn="l"/>
                <a:tab pos="342900" algn="l"/>
                <a:tab pos="2540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Ασφάλεια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Ασφαλής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πιστωτικών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καρτών: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Συστήματα</a:t>
            </a:r>
          </a:p>
          <a:p>
            <a:pPr>
              <a:lnSpc>
                <a:spcPts val="2800"/>
              </a:lnSpc>
              <a:tabLst>
                <a:tab pos="139700" algn="l"/>
                <a:tab pos="342900" algn="l"/>
                <a:tab pos="25400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επαλήθευσης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κατόχων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πιστωτικών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καρτών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34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6130909" cy="664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Απειλές για το Electronic and Mobile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00600" y="823393"/>
            <a:ext cx="2361609" cy="664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Commerce (2)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1625600"/>
            <a:ext cx="4194610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Κλο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πνευματικής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ιδιοκτησίας: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146300"/>
            <a:ext cx="7073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Πνευματική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ιδιοκτησία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Περιλαμβάνει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αποτελέσματα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2527300"/>
            <a:ext cx="78994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νοητικής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εργασία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βιβλία,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μουσική,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ταινίες,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κλπ.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Διαχείριση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Δικαιωμάτων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(digital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3429000"/>
            <a:ext cx="79629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management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(DRM)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Αναφέρετε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οποιασδήποτε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διάφορες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τεχνολογίες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επιβολή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πολιτικών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τον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έλεγχο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πρόσβασης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μέσα,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ταινίες,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μουσική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9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16619"/>
            <a:ext cx="6130909" cy="664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Απειλές για το Electronic and Mobile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00600" y="812800"/>
            <a:ext cx="2361609" cy="664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Commerce (3)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1625600"/>
            <a:ext cx="1013291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άτες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184400"/>
            <a:ext cx="79629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Phishing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πρακτική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λειτουργεί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στέλνοντας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ψευδή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μηνύματα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υποτίθεται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νόμιμο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οργανισμό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προσπαθώντας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ωθήσει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επισκεφτεί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πλαστό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δώσει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προσωπικούς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κωδικούς.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784600"/>
            <a:ext cx="77597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Click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Fraud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πρόβλημα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αναδύθηκε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αύξηση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διαδικτυακών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διαφημίσεων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πληρωμή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ανάλογα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κλικ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γίνονται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αυτές.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689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292100"/>
            <a:ext cx="8121967" cy="31624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5300"/>
              </a:lnSpc>
              <a:tabLst>
                <a:tab pos="50800" algn="l"/>
                <a:tab pos="139700" algn="l"/>
                <a:tab pos="2540000" algn="l"/>
              </a:tabLst>
            </a:pPr>
            <a:r>
              <a:rPr lang="en-US" altLang="zh-CN" dirty="0" smtClean="0"/>
              <a:t>		</a:t>
            </a: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Απειλές για το Electronic and Mobile</a:t>
            </a:r>
          </a:p>
          <a:p>
            <a:pPr algn="r">
              <a:lnSpc>
                <a:spcPts val="4700"/>
              </a:lnSpc>
              <a:tabLst>
                <a:tab pos="50800" algn="l"/>
                <a:tab pos="139700" algn="l"/>
                <a:tab pos="2540000" algn="l"/>
              </a:tabLst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		Commerce (4</a:t>
            </a:r>
            <a:r>
              <a:rPr lang="en-US" altLang="zh-CN" sz="3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l-GR" altLang="zh-CN" sz="3200" dirty="0" smtClean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700"/>
              </a:lnSpc>
              <a:tabLst>
                <a:tab pos="50800" algn="l"/>
                <a:tab pos="139700" algn="l"/>
                <a:tab pos="2540000" algn="l"/>
              </a:tabLst>
            </a:pP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Προσω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δεδομένα:</a:t>
            </a:r>
          </a:p>
          <a:p>
            <a:pPr>
              <a:lnSpc>
                <a:spcPts val="4000"/>
              </a:lnSpc>
              <a:tabLst>
                <a:tab pos="50800" algn="l"/>
                <a:tab pos="139700" algn="l"/>
                <a:tab pos="2540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Clickstream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συγκέντρωση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δεδομένων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κάθε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χρήστη</a:t>
            </a:r>
          </a:p>
          <a:p>
            <a:pPr>
              <a:lnSpc>
                <a:spcPts val="2800"/>
              </a:lnSpc>
              <a:tabLst>
                <a:tab pos="50800" algn="l"/>
                <a:tab pos="139700" algn="l"/>
                <a:tab pos="2540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επισκέπτεται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κλικ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κάνει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</a:p>
          <a:p>
            <a:pPr>
              <a:lnSpc>
                <a:spcPts val="2800"/>
              </a:lnSpc>
              <a:tabLst>
                <a:tab pos="50800" algn="l"/>
                <a:tab pos="139700" algn="l"/>
                <a:tab pos="2540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εριεχόμενό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369052" y="3891942"/>
            <a:ext cx="2423600" cy="986190"/>
          </a:xfrm>
          <a:custGeom>
            <a:avLst/>
            <a:gdLst>
              <a:gd name="connsiteX0" fmla="*/ 218826 w 2423600"/>
              <a:gd name="connsiteY0" fmla="*/ 324584 h 986190"/>
              <a:gd name="connsiteX1" fmla="*/ 543057 w 2423600"/>
              <a:gd name="connsiteY1" fmla="*/ 88364 h 986190"/>
              <a:gd name="connsiteX2" fmla="*/ 785627 w 2423600"/>
              <a:gd name="connsiteY2" fmla="*/ 115288 h 986190"/>
              <a:gd name="connsiteX3" fmla="*/ 1190122 w 2423600"/>
              <a:gd name="connsiteY3" fmla="*/ 46581 h 986190"/>
              <a:gd name="connsiteX4" fmla="*/ 1259591 w 2423600"/>
              <a:gd name="connsiteY4" fmla="*/ 74902 h 986190"/>
              <a:gd name="connsiteX5" fmla="*/ 1588013 w 2423600"/>
              <a:gd name="connsiteY5" fmla="*/ 14069 h 986190"/>
              <a:gd name="connsiteX6" fmla="*/ 1673357 w 2423600"/>
              <a:gd name="connsiteY6" fmla="*/ 53185 h 986190"/>
              <a:gd name="connsiteX7" fmla="*/ 2057406 w 2423600"/>
              <a:gd name="connsiteY7" fmla="*/ 35659 h 986190"/>
              <a:gd name="connsiteX8" fmla="*/ 2149353 w 2423600"/>
              <a:gd name="connsiteY8" fmla="*/ 123797 h 986190"/>
              <a:gd name="connsiteX9" fmla="*/ 2359411 w 2423600"/>
              <a:gd name="connsiteY9" fmla="*/ 327632 h 986190"/>
              <a:gd name="connsiteX10" fmla="*/ 2345695 w 2423600"/>
              <a:gd name="connsiteY10" fmla="*/ 349349 h 986190"/>
              <a:gd name="connsiteX11" fmla="*/ 2275719 w 2423600"/>
              <a:gd name="connsiteY11" fmla="*/ 644497 h 986190"/>
              <a:gd name="connsiteX12" fmla="*/ 2098045 w 2423600"/>
              <a:gd name="connsiteY12" fmla="*/ 685899 h 986190"/>
              <a:gd name="connsiteX13" fmla="*/ 1771020 w 2423600"/>
              <a:gd name="connsiteY13" fmla="*/ 864080 h 986190"/>
              <a:gd name="connsiteX14" fmla="*/ 1601729 w 2423600"/>
              <a:gd name="connsiteY14" fmla="*/ 836775 h 986190"/>
              <a:gd name="connsiteX15" fmla="*/ 1129544 w 2423600"/>
              <a:gd name="connsiteY15" fmla="*/ 977110 h 986190"/>
              <a:gd name="connsiteX16" fmla="*/ 924438 w 2423600"/>
              <a:gd name="connsiteY16" fmla="*/ 892782 h 986190"/>
              <a:gd name="connsiteX17" fmla="*/ 330205 w 2423600"/>
              <a:gd name="connsiteY17" fmla="*/ 810486 h 986190"/>
              <a:gd name="connsiteX18" fmla="*/ 325633 w 2423600"/>
              <a:gd name="connsiteY18" fmla="*/ 806168 h 986190"/>
              <a:gd name="connsiteX19" fmla="*/ 54234 w 2423600"/>
              <a:gd name="connsiteY19" fmla="*/ 687677 h 986190"/>
              <a:gd name="connsiteX20" fmla="*/ 118496 w 2423600"/>
              <a:gd name="connsiteY20" fmla="*/ 579727 h 986190"/>
              <a:gd name="connsiteX21" fmla="*/ 31374 w 2423600"/>
              <a:gd name="connsiteY21" fmla="*/ 394053 h 986190"/>
              <a:gd name="connsiteX22" fmla="*/ 216667 w 2423600"/>
              <a:gd name="connsiteY22" fmla="*/ 327632 h 986190"/>
              <a:gd name="connsiteX23" fmla="*/ 218826 w 2423600"/>
              <a:gd name="connsiteY23" fmla="*/ 324584 h 986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423600" h="986190">
                <a:moveTo>
                  <a:pt x="218826" y="324584"/>
                </a:moveTo>
                <a:cubicBezTo>
                  <a:pt x="190505" y="209776"/>
                  <a:pt x="335793" y="103985"/>
                  <a:pt x="543057" y="88364"/>
                </a:cubicBezTo>
                <a:cubicBezTo>
                  <a:pt x="627004" y="82141"/>
                  <a:pt x="712475" y="91539"/>
                  <a:pt x="785627" y="115288"/>
                </a:cubicBezTo>
                <a:cubicBezTo>
                  <a:pt x="863097" y="34389"/>
                  <a:pt x="1044200" y="3655"/>
                  <a:pt x="1190122" y="46581"/>
                </a:cubicBezTo>
                <a:cubicBezTo>
                  <a:pt x="1215650" y="54074"/>
                  <a:pt x="1239017" y="63599"/>
                  <a:pt x="1259591" y="74902"/>
                </a:cubicBezTo>
                <a:cubicBezTo>
                  <a:pt x="1319916" y="7846"/>
                  <a:pt x="1466982" y="-19458"/>
                  <a:pt x="1588013" y="14069"/>
                </a:cubicBezTo>
                <a:cubicBezTo>
                  <a:pt x="1621414" y="23340"/>
                  <a:pt x="1650751" y="36675"/>
                  <a:pt x="1673357" y="53185"/>
                </a:cubicBezTo>
                <a:cubicBezTo>
                  <a:pt x="1770639" y="-10187"/>
                  <a:pt x="1942597" y="-18061"/>
                  <a:pt x="2057406" y="35659"/>
                </a:cubicBezTo>
                <a:cubicBezTo>
                  <a:pt x="2105665" y="58265"/>
                  <a:pt x="2138177" y="89380"/>
                  <a:pt x="2149353" y="123797"/>
                </a:cubicBezTo>
                <a:cubicBezTo>
                  <a:pt x="2308738" y="147927"/>
                  <a:pt x="2402719" y="239113"/>
                  <a:pt x="2359411" y="327632"/>
                </a:cubicBezTo>
                <a:cubicBezTo>
                  <a:pt x="2355728" y="334998"/>
                  <a:pt x="2351157" y="342364"/>
                  <a:pt x="2345695" y="349349"/>
                </a:cubicBezTo>
                <a:cubicBezTo>
                  <a:pt x="2473457" y="441551"/>
                  <a:pt x="2442215" y="573758"/>
                  <a:pt x="2275719" y="644497"/>
                </a:cubicBezTo>
                <a:cubicBezTo>
                  <a:pt x="2223902" y="666468"/>
                  <a:pt x="2162815" y="680819"/>
                  <a:pt x="2098045" y="685899"/>
                </a:cubicBezTo>
                <a:cubicBezTo>
                  <a:pt x="2096648" y="785086"/>
                  <a:pt x="1950217" y="864842"/>
                  <a:pt x="1771020" y="864080"/>
                </a:cubicBezTo>
                <a:cubicBezTo>
                  <a:pt x="1711076" y="863826"/>
                  <a:pt x="1652529" y="854301"/>
                  <a:pt x="1601729" y="836775"/>
                </a:cubicBezTo>
                <a:cubicBezTo>
                  <a:pt x="1541151" y="948027"/>
                  <a:pt x="1329695" y="1010765"/>
                  <a:pt x="1129544" y="977110"/>
                </a:cubicBezTo>
                <a:cubicBezTo>
                  <a:pt x="1045596" y="963013"/>
                  <a:pt x="973079" y="933168"/>
                  <a:pt x="924438" y="892782"/>
                </a:cubicBezTo>
                <a:cubicBezTo>
                  <a:pt x="719460" y="961235"/>
                  <a:pt x="453395" y="924405"/>
                  <a:pt x="330205" y="810486"/>
                </a:cubicBezTo>
                <a:cubicBezTo>
                  <a:pt x="328681" y="809089"/>
                  <a:pt x="327157" y="807565"/>
                  <a:pt x="325633" y="806168"/>
                </a:cubicBezTo>
                <a:cubicBezTo>
                  <a:pt x="191521" y="814804"/>
                  <a:pt x="69982" y="761845"/>
                  <a:pt x="54234" y="687677"/>
                </a:cubicBezTo>
                <a:cubicBezTo>
                  <a:pt x="45852" y="648180"/>
                  <a:pt x="69347" y="608683"/>
                  <a:pt x="118496" y="579727"/>
                </a:cubicBezTo>
                <a:cubicBezTo>
                  <a:pt x="2418" y="541754"/>
                  <a:pt x="-36570" y="458696"/>
                  <a:pt x="31374" y="394053"/>
                </a:cubicBezTo>
                <a:cubicBezTo>
                  <a:pt x="70617" y="356715"/>
                  <a:pt x="139451" y="332077"/>
                  <a:pt x="216667" y="327632"/>
                </a:cubicBezTo>
                <a:lnTo>
                  <a:pt x="218826" y="324584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0485" y="4667630"/>
            <a:ext cx="54736" cy="54736"/>
          </a:xfrm>
          <a:custGeom>
            <a:avLst/>
            <a:gdLst>
              <a:gd name="connsiteX0" fmla="*/ 54736 w 54736"/>
              <a:gd name="connsiteY0" fmla="*/ 27304 h 54736"/>
              <a:gd name="connsiteX1" fmla="*/ 27304 w 54736"/>
              <a:gd name="connsiteY1" fmla="*/ 54736 h 54736"/>
              <a:gd name="connsiteX2" fmla="*/ 0 w 54736"/>
              <a:gd name="connsiteY2" fmla="*/ 27304 h 54736"/>
              <a:gd name="connsiteX3" fmla="*/ 27304 w 54736"/>
              <a:gd name="connsiteY3" fmla="*/ 0 h 54736"/>
              <a:gd name="connsiteX4" fmla="*/ 54736 w 54736"/>
              <a:gd name="connsiteY4" fmla="*/ 27304 h 54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736" h="54736">
                <a:moveTo>
                  <a:pt x="54736" y="27304"/>
                </a:moveTo>
                <a:cubicBezTo>
                  <a:pt x="54736" y="42417"/>
                  <a:pt x="42417" y="54736"/>
                  <a:pt x="27304" y="54736"/>
                </a:cubicBezTo>
                <a:cubicBezTo>
                  <a:pt x="12191" y="54736"/>
                  <a:pt x="0" y="42417"/>
                  <a:pt x="0" y="27304"/>
                </a:cubicBezTo>
                <a:cubicBezTo>
                  <a:pt x="0" y="12191"/>
                  <a:pt x="12191" y="0"/>
                  <a:pt x="27304" y="0"/>
                </a:cubicBezTo>
                <a:cubicBezTo>
                  <a:pt x="42417" y="0"/>
                  <a:pt x="54736" y="12191"/>
                  <a:pt x="54736" y="27304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651126" y="4592320"/>
            <a:ext cx="109601" cy="109473"/>
          </a:xfrm>
          <a:custGeom>
            <a:avLst/>
            <a:gdLst>
              <a:gd name="connsiteX0" fmla="*/ 109601 w 109601"/>
              <a:gd name="connsiteY0" fmla="*/ 54736 h 109473"/>
              <a:gd name="connsiteX1" fmla="*/ 54864 w 109601"/>
              <a:gd name="connsiteY1" fmla="*/ 109473 h 109473"/>
              <a:gd name="connsiteX2" fmla="*/ 0 w 109601"/>
              <a:gd name="connsiteY2" fmla="*/ 54736 h 109473"/>
              <a:gd name="connsiteX3" fmla="*/ 54864 w 109601"/>
              <a:gd name="connsiteY3" fmla="*/ 0 h 109473"/>
              <a:gd name="connsiteX4" fmla="*/ 109601 w 109601"/>
              <a:gd name="connsiteY4" fmla="*/ 54736 h 109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601" h="109473">
                <a:moveTo>
                  <a:pt x="109601" y="54736"/>
                </a:moveTo>
                <a:cubicBezTo>
                  <a:pt x="109601" y="84963"/>
                  <a:pt x="85090" y="109473"/>
                  <a:pt x="54864" y="109473"/>
                </a:cubicBezTo>
                <a:cubicBezTo>
                  <a:pt x="24511" y="109473"/>
                  <a:pt x="0" y="84963"/>
                  <a:pt x="0" y="54736"/>
                </a:cubicBezTo>
                <a:cubicBezTo>
                  <a:pt x="0" y="24510"/>
                  <a:pt x="24511" y="0"/>
                  <a:pt x="54864" y="0"/>
                </a:cubicBezTo>
                <a:cubicBezTo>
                  <a:pt x="85090" y="0"/>
                  <a:pt x="109601" y="24510"/>
                  <a:pt x="109601" y="5473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016125" y="4509389"/>
            <a:ext cx="164338" cy="164338"/>
          </a:xfrm>
          <a:custGeom>
            <a:avLst/>
            <a:gdLst>
              <a:gd name="connsiteX0" fmla="*/ 164338 w 164338"/>
              <a:gd name="connsiteY0" fmla="*/ 82169 h 164338"/>
              <a:gd name="connsiteX1" fmla="*/ 82169 w 164338"/>
              <a:gd name="connsiteY1" fmla="*/ 164338 h 164338"/>
              <a:gd name="connsiteX2" fmla="*/ 0 w 164338"/>
              <a:gd name="connsiteY2" fmla="*/ 82169 h 164338"/>
              <a:gd name="connsiteX3" fmla="*/ 82169 w 164338"/>
              <a:gd name="connsiteY3" fmla="*/ 0 h 164338"/>
              <a:gd name="connsiteX4" fmla="*/ 164338 w 164338"/>
              <a:gd name="connsiteY4" fmla="*/ 82169 h 1643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4338" h="164338">
                <a:moveTo>
                  <a:pt x="164338" y="82169"/>
                </a:moveTo>
                <a:cubicBezTo>
                  <a:pt x="164338" y="127507"/>
                  <a:pt x="127507" y="164338"/>
                  <a:pt x="82169" y="164338"/>
                </a:cubicBezTo>
                <a:cubicBezTo>
                  <a:pt x="36829" y="164338"/>
                  <a:pt x="0" y="127507"/>
                  <a:pt x="0" y="82169"/>
                </a:cubicBezTo>
                <a:cubicBezTo>
                  <a:pt x="0" y="36702"/>
                  <a:pt x="36829" y="0"/>
                  <a:pt x="82169" y="0"/>
                </a:cubicBezTo>
                <a:cubicBezTo>
                  <a:pt x="127507" y="0"/>
                  <a:pt x="164338" y="36702"/>
                  <a:pt x="164338" y="82169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654300" y="4309619"/>
            <a:ext cx="2443412" cy="1006002"/>
          </a:xfrm>
          <a:custGeom>
            <a:avLst/>
            <a:gdLst>
              <a:gd name="connsiteX0" fmla="*/ 228732 w 2443412"/>
              <a:gd name="connsiteY0" fmla="*/ 334490 h 1006002"/>
              <a:gd name="connsiteX1" fmla="*/ 552963 w 2443412"/>
              <a:gd name="connsiteY1" fmla="*/ 98270 h 1006002"/>
              <a:gd name="connsiteX2" fmla="*/ 795533 w 2443412"/>
              <a:gd name="connsiteY2" fmla="*/ 125194 h 1006002"/>
              <a:gd name="connsiteX3" fmla="*/ 1200028 w 2443412"/>
              <a:gd name="connsiteY3" fmla="*/ 56487 h 1006002"/>
              <a:gd name="connsiteX4" fmla="*/ 1269497 w 2443412"/>
              <a:gd name="connsiteY4" fmla="*/ 84808 h 1006002"/>
              <a:gd name="connsiteX5" fmla="*/ 1597919 w 2443412"/>
              <a:gd name="connsiteY5" fmla="*/ 23975 h 1006002"/>
              <a:gd name="connsiteX6" fmla="*/ 1683263 w 2443412"/>
              <a:gd name="connsiteY6" fmla="*/ 63091 h 1006002"/>
              <a:gd name="connsiteX7" fmla="*/ 2067311 w 2443412"/>
              <a:gd name="connsiteY7" fmla="*/ 45565 h 1006002"/>
              <a:gd name="connsiteX8" fmla="*/ 2159259 w 2443412"/>
              <a:gd name="connsiteY8" fmla="*/ 133703 h 1006002"/>
              <a:gd name="connsiteX9" fmla="*/ 2369317 w 2443412"/>
              <a:gd name="connsiteY9" fmla="*/ 337538 h 1006002"/>
              <a:gd name="connsiteX10" fmla="*/ 2355601 w 2443412"/>
              <a:gd name="connsiteY10" fmla="*/ 359255 h 1006002"/>
              <a:gd name="connsiteX11" fmla="*/ 2285625 w 2443412"/>
              <a:gd name="connsiteY11" fmla="*/ 654403 h 1006002"/>
              <a:gd name="connsiteX12" fmla="*/ 2107951 w 2443412"/>
              <a:gd name="connsiteY12" fmla="*/ 695805 h 1006002"/>
              <a:gd name="connsiteX13" fmla="*/ 1780926 w 2443412"/>
              <a:gd name="connsiteY13" fmla="*/ 873986 h 1006002"/>
              <a:gd name="connsiteX14" fmla="*/ 1611635 w 2443412"/>
              <a:gd name="connsiteY14" fmla="*/ 846681 h 1006002"/>
              <a:gd name="connsiteX15" fmla="*/ 1139450 w 2443412"/>
              <a:gd name="connsiteY15" fmla="*/ 987016 h 1006002"/>
              <a:gd name="connsiteX16" fmla="*/ 934344 w 2443412"/>
              <a:gd name="connsiteY16" fmla="*/ 902688 h 1006002"/>
              <a:gd name="connsiteX17" fmla="*/ 340111 w 2443412"/>
              <a:gd name="connsiteY17" fmla="*/ 820392 h 1006002"/>
              <a:gd name="connsiteX18" fmla="*/ 335539 w 2443412"/>
              <a:gd name="connsiteY18" fmla="*/ 816074 h 1006002"/>
              <a:gd name="connsiteX19" fmla="*/ 64140 w 2443412"/>
              <a:gd name="connsiteY19" fmla="*/ 697583 h 1006002"/>
              <a:gd name="connsiteX20" fmla="*/ 128402 w 2443412"/>
              <a:gd name="connsiteY20" fmla="*/ 589633 h 1006002"/>
              <a:gd name="connsiteX21" fmla="*/ 41280 w 2443412"/>
              <a:gd name="connsiteY21" fmla="*/ 403959 h 1006002"/>
              <a:gd name="connsiteX22" fmla="*/ 226573 w 2443412"/>
              <a:gd name="connsiteY22" fmla="*/ 337538 h 1006002"/>
              <a:gd name="connsiteX23" fmla="*/ 228732 w 2443412"/>
              <a:gd name="connsiteY23" fmla="*/ 334490 h 1006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443412" h="1006002">
                <a:moveTo>
                  <a:pt x="228732" y="334490"/>
                </a:moveTo>
                <a:cubicBezTo>
                  <a:pt x="200411" y="219682"/>
                  <a:pt x="345699" y="113891"/>
                  <a:pt x="552963" y="98270"/>
                </a:cubicBezTo>
                <a:cubicBezTo>
                  <a:pt x="636910" y="92047"/>
                  <a:pt x="722381" y="101445"/>
                  <a:pt x="795533" y="125194"/>
                </a:cubicBezTo>
                <a:cubicBezTo>
                  <a:pt x="873003" y="44295"/>
                  <a:pt x="1054106" y="13561"/>
                  <a:pt x="1200028" y="56487"/>
                </a:cubicBezTo>
                <a:cubicBezTo>
                  <a:pt x="1225556" y="63980"/>
                  <a:pt x="1248923" y="73505"/>
                  <a:pt x="1269497" y="84808"/>
                </a:cubicBezTo>
                <a:cubicBezTo>
                  <a:pt x="1329822" y="17752"/>
                  <a:pt x="1476888" y="-9552"/>
                  <a:pt x="1597919" y="23975"/>
                </a:cubicBezTo>
                <a:cubicBezTo>
                  <a:pt x="1631320" y="33246"/>
                  <a:pt x="1660657" y="46581"/>
                  <a:pt x="1683263" y="63091"/>
                </a:cubicBezTo>
                <a:cubicBezTo>
                  <a:pt x="1780545" y="-281"/>
                  <a:pt x="1952503" y="-8155"/>
                  <a:pt x="2067311" y="45565"/>
                </a:cubicBezTo>
                <a:cubicBezTo>
                  <a:pt x="2115571" y="68171"/>
                  <a:pt x="2148083" y="99286"/>
                  <a:pt x="2159259" y="133703"/>
                </a:cubicBezTo>
                <a:cubicBezTo>
                  <a:pt x="2318644" y="157833"/>
                  <a:pt x="2412625" y="249019"/>
                  <a:pt x="2369317" y="337538"/>
                </a:cubicBezTo>
                <a:cubicBezTo>
                  <a:pt x="2365634" y="344904"/>
                  <a:pt x="2361063" y="352270"/>
                  <a:pt x="2355601" y="359255"/>
                </a:cubicBezTo>
                <a:cubicBezTo>
                  <a:pt x="2483363" y="451457"/>
                  <a:pt x="2452121" y="583664"/>
                  <a:pt x="2285625" y="654403"/>
                </a:cubicBezTo>
                <a:cubicBezTo>
                  <a:pt x="2233808" y="676374"/>
                  <a:pt x="2172721" y="690725"/>
                  <a:pt x="2107951" y="695805"/>
                </a:cubicBezTo>
                <a:cubicBezTo>
                  <a:pt x="2106554" y="794992"/>
                  <a:pt x="1960123" y="874748"/>
                  <a:pt x="1780926" y="873986"/>
                </a:cubicBezTo>
                <a:cubicBezTo>
                  <a:pt x="1720982" y="873732"/>
                  <a:pt x="1662435" y="864207"/>
                  <a:pt x="1611635" y="846681"/>
                </a:cubicBezTo>
                <a:cubicBezTo>
                  <a:pt x="1551057" y="957933"/>
                  <a:pt x="1339601" y="1020671"/>
                  <a:pt x="1139450" y="987016"/>
                </a:cubicBezTo>
                <a:cubicBezTo>
                  <a:pt x="1055502" y="972919"/>
                  <a:pt x="982985" y="943074"/>
                  <a:pt x="934344" y="902688"/>
                </a:cubicBezTo>
                <a:cubicBezTo>
                  <a:pt x="729366" y="971141"/>
                  <a:pt x="463301" y="934311"/>
                  <a:pt x="340111" y="820392"/>
                </a:cubicBezTo>
                <a:cubicBezTo>
                  <a:pt x="338587" y="818995"/>
                  <a:pt x="337063" y="817471"/>
                  <a:pt x="335539" y="816074"/>
                </a:cubicBezTo>
                <a:cubicBezTo>
                  <a:pt x="201427" y="824710"/>
                  <a:pt x="79888" y="771751"/>
                  <a:pt x="64140" y="697583"/>
                </a:cubicBezTo>
                <a:cubicBezTo>
                  <a:pt x="55758" y="658086"/>
                  <a:pt x="79253" y="618589"/>
                  <a:pt x="128402" y="589633"/>
                </a:cubicBezTo>
                <a:cubicBezTo>
                  <a:pt x="12324" y="551660"/>
                  <a:pt x="-26664" y="468602"/>
                  <a:pt x="41280" y="403959"/>
                </a:cubicBezTo>
                <a:cubicBezTo>
                  <a:pt x="80523" y="366621"/>
                  <a:pt x="149357" y="341983"/>
                  <a:pt x="226573" y="337538"/>
                </a:cubicBezTo>
                <a:lnTo>
                  <a:pt x="228732" y="33449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330579" y="4657725"/>
            <a:ext cx="74548" cy="74548"/>
          </a:xfrm>
          <a:custGeom>
            <a:avLst/>
            <a:gdLst>
              <a:gd name="connsiteX0" fmla="*/ 64642 w 74548"/>
              <a:gd name="connsiteY0" fmla="*/ 37210 h 74548"/>
              <a:gd name="connsiteX1" fmla="*/ 37210 w 74548"/>
              <a:gd name="connsiteY1" fmla="*/ 64642 h 74548"/>
              <a:gd name="connsiteX2" fmla="*/ 9905 w 74548"/>
              <a:gd name="connsiteY2" fmla="*/ 37210 h 74548"/>
              <a:gd name="connsiteX3" fmla="*/ 37210 w 74548"/>
              <a:gd name="connsiteY3" fmla="*/ 9905 h 74548"/>
              <a:gd name="connsiteX4" fmla="*/ 64642 w 74548"/>
              <a:gd name="connsiteY4" fmla="*/ 37210 h 74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548" h="74548">
                <a:moveTo>
                  <a:pt x="64642" y="37210"/>
                </a:moveTo>
                <a:cubicBezTo>
                  <a:pt x="64642" y="52323"/>
                  <a:pt x="52323" y="64642"/>
                  <a:pt x="37210" y="64642"/>
                </a:cubicBezTo>
                <a:cubicBezTo>
                  <a:pt x="22097" y="64642"/>
                  <a:pt x="9905" y="52323"/>
                  <a:pt x="9905" y="37210"/>
                </a:cubicBezTo>
                <a:cubicBezTo>
                  <a:pt x="9905" y="22097"/>
                  <a:pt x="22097" y="9905"/>
                  <a:pt x="37210" y="9905"/>
                </a:cubicBezTo>
                <a:cubicBezTo>
                  <a:pt x="52323" y="9905"/>
                  <a:pt x="64642" y="22097"/>
                  <a:pt x="64642" y="3721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641220" y="4582414"/>
            <a:ext cx="129413" cy="129285"/>
          </a:xfrm>
          <a:custGeom>
            <a:avLst/>
            <a:gdLst>
              <a:gd name="connsiteX0" fmla="*/ 119507 w 129413"/>
              <a:gd name="connsiteY0" fmla="*/ 64642 h 129285"/>
              <a:gd name="connsiteX1" fmla="*/ 64770 w 129413"/>
              <a:gd name="connsiteY1" fmla="*/ 119379 h 129285"/>
              <a:gd name="connsiteX2" fmla="*/ 9905 w 129413"/>
              <a:gd name="connsiteY2" fmla="*/ 64642 h 129285"/>
              <a:gd name="connsiteX3" fmla="*/ 64770 w 129413"/>
              <a:gd name="connsiteY3" fmla="*/ 9905 h 129285"/>
              <a:gd name="connsiteX4" fmla="*/ 119507 w 129413"/>
              <a:gd name="connsiteY4" fmla="*/ 64642 h 129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9413" h="129285">
                <a:moveTo>
                  <a:pt x="119507" y="64642"/>
                </a:moveTo>
                <a:cubicBezTo>
                  <a:pt x="119507" y="94869"/>
                  <a:pt x="94996" y="119379"/>
                  <a:pt x="64770" y="119379"/>
                </a:cubicBezTo>
                <a:cubicBezTo>
                  <a:pt x="34417" y="119379"/>
                  <a:pt x="9905" y="94869"/>
                  <a:pt x="9905" y="64642"/>
                </a:cubicBezTo>
                <a:cubicBezTo>
                  <a:pt x="9905" y="34416"/>
                  <a:pt x="34417" y="9905"/>
                  <a:pt x="64770" y="9905"/>
                </a:cubicBezTo>
                <a:cubicBezTo>
                  <a:pt x="94996" y="9905"/>
                  <a:pt x="119507" y="34416"/>
                  <a:pt x="119507" y="6464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006219" y="4499483"/>
            <a:ext cx="184150" cy="184150"/>
          </a:xfrm>
          <a:custGeom>
            <a:avLst/>
            <a:gdLst>
              <a:gd name="connsiteX0" fmla="*/ 174244 w 184150"/>
              <a:gd name="connsiteY0" fmla="*/ 92075 h 184150"/>
              <a:gd name="connsiteX1" fmla="*/ 92075 w 184150"/>
              <a:gd name="connsiteY1" fmla="*/ 174244 h 184150"/>
              <a:gd name="connsiteX2" fmla="*/ 9905 w 184150"/>
              <a:gd name="connsiteY2" fmla="*/ 92075 h 184150"/>
              <a:gd name="connsiteX3" fmla="*/ 92075 w 184150"/>
              <a:gd name="connsiteY3" fmla="*/ 9905 h 184150"/>
              <a:gd name="connsiteX4" fmla="*/ 174244 w 184150"/>
              <a:gd name="connsiteY4" fmla="*/ 92075 h 184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" h="184150">
                <a:moveTo>
                  <a:pt x="174244" y="92075"/>
                </a:moveTo>
                <a:cubicBezTo>
                  <a:pt x="174244" y="137413"/>
                  <a:pt x="137413" y="174244"/>
                  <a:pt x="92075" y="174244"/>
                </a:cubicBezTo>
                <a:cubicBezTo>
                  <a:pt x="46735" y="174244"/>
                  <a:pt x="9905" y="137413"/>
                  <a:pt x="9905" y="92075"/>
                </a:cubicBezTo>
                <a:cubicBezTo>
                  <a:pt x="9905" y="46608"/>
                  <a:pt x="46735" y="9905"/>
                  <a:pt x="92075" y="9905"/>
                </a:cubicBezTo>
                <a:cubicBezTo>
                  <a:pt x="137413" y="9905"/>
                  <a:pt x="174244" y="46608"/>
                  <a:pt x="174244" y="9207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480310" y="4457827"/>
            <a:ext cx="161925" cy="38135"/>
          </a:xfrm>
          <a:custGeom>
            <a:avLst/>
            <a:gdLst>
              <a:gd name="connsiteX0" fmla="*/ 152019 w 161925"/>
              <a:gd name="connsiteY0" fmla="*/ 28194 h 38135"/>
              <a:gd name="connsiteX1" fmla="*/ 9905 w 161925"/>
              <a:gd name="connsiteY1" fmla="*/ 9905 h 381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1925" h="38135">
                <a:moveTo>
                  <a:pt x="152019" y="28194"/>
                </a:moveTo>
                <a:cubicBezTo>
                  <a:pt x="102361" y="30352"/>
                  <a:pt x="52832" y="24002"/>
                  <a:pt x="9905" y="9905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685542" y="4675123"/>
            <a:ext cx="82042" cy="28575"/>
          </a:xfrm>
          <a:custGeom>
            <a:avLst/>
            <a:gdLst>
              <a:gd name="connsiteX0" fmla="*/ 72135 w 82042"/>
              <a:gd name="connsiteY0" fmla="*/ 9905 h 28575"/>
              <a:gd name="connsiteX1" fmla="*/ 9905 w 82042"/>
              <a:gd name="connsiteY1" fmla="*/ 18669 h 28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2" h="28575">
                <a:moveTo>
                  <a:pt x="72135" y="9905"/>
                </a:moveTo>
                <a:cubicBezTo>
                  <a:pt x="52197" y="14351"/>
                  <a:pt x="31241" y="17272"/>
                  <a:pt x="9905" y="18669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245992" y="4731130"/>
            <a:ext cx="57277" cy="59435"/>
          </a:xfrm>
          <a:custGeom>
            <a:avLst/>
            <a:gdLst>
              <a:gd name="connsiteX0" fmla="*/ 47371 w 57277"/>
              <a:gd name="connsiteY0" fmla="*/ 49529 h 59435"/>
              <a:gd name="connsiteX1" fmla="*/ 9905 w 57277"/>
              <a:gd name="connsiteY1" fmla="*/ 9905 h 59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277" h="59435">
                <a:moveTo>
                  <a:pt x="47371" y="49529"/>
                </a:moveTo>
                <a:cubicBezTo>
                  <a:pt x="32385" y="37084"/>
                  <a:pt x="19811" y="23748"/>
                  <a:pt x="9905" y="9905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961129" y="4671822"/>
            <a:ext cx="34797" cy="63372"/>
          </a:xfrm>
          <a:custGeom>
            <a:avLst/>
            <a:gdLst>
              <a:gd name="connsiteX0" fmla="*/ 24891 w 34797"/>
              <a:gd name="connsiteY0" fmla="*/ 9905 h 63372"/>
              <a:gd name="connsiteX1" fmla="*/ 9905 w 34797"/>
              <a:gd name="connsiteY1" fmla="*/ 53466 h 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797" h="63372">
                <a:moveTo>
                  <a:pt x="24891" y="9905"/>
                </a:moveTo>
                <a:cubicBezTo>
                  <a:pt x="22733" y="24637"/>
                  <a:pt x="17653" y="39242"/>
                  <a:pt x="9905" y="53466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273550" y="4402454"/>
            <a:ext cx="202184" cy="182752"/>
          </a:xfrm>
          <a:custGeom>
            <a:avLst/>
            <a:gdLst>
              <a:gd name="connsiteX0" fmla="*/ 9905 w 202184"/>
              <a:gd name="connsiteY0" fmla="*/ 9905 h 182752"/>
              <a:gd name="connsiteX1" fmla="*/ 192278 w 202184"/>
              <a:gd name="connsiteY1" fmla="*/ 172847 h 182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184" h="182752">
                <a:moveTo>
                  <a:pt x="9905" y="9905"/>
                </a:moveTo>
                <a:cubicBezTo>
                  <a:pt x="122301" y="40259"/>
                  <a:pt x="193294" y="103632"/>
                  <a:pt x="192278" y="172847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622419" y="4228972"/>
            <a:ext cx="101092" cy="80898"/>
          </a:xfrm>
          <a:custGeom>
            <a:avLst/>
            <a:gdLst>
              <a:gd name="connsiteX0" fmla="*/ 91185 w 101092"/>
              <a:gd name="connsiteY0" fmla="*/ 9905 h 80898"/>
              <a:gd name="connsiteX1" fmla="*/ 9905 w 101092"/>
              <a:gd name="connsiteY1" fmla="*/ 70992 h 80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092" h="80898">
                <a:moveTo>
                  <a:pt x="91185" y="9905"/>
                </a:moveTo>
                <a:cubicBezTo>
                  <a:pt x="72897" y="33528"/>
                  <a:pt x="45211" y="54483"/>
                  <a:pt x="9905" y="70992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508753" y="4002404"/>
            <a:ext cx="24129" cy="48640"/>
          </a:xfrm>
          <a:custGeom>
            <a:avLst/>
            <a:gdLst>
              <a:gd name="connsiteX0" fmla="*/ 9905 w 24129"/>
              <a:gd name="connsiteY0" fmla="*/ 9905 h 48640"/>
              <a:gd name="connsiteX1" fmla="*/ 14224 w 24129"/>
              <a:gd name="connsiteY1" fmla="*/ 38735 h 48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29" h="48640">
                <a:moveTo>
                  <a:pt x="9905" y="9905"/>
                </a:moveTo>
                <a:cubicBezTo>
                  <a:pt x="13080" y="19430"/>
                  <a:pt x="14478" y="29083"/>
                  <a:pt x="14224" y="38735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990213" y="3932047"/>
            <a:ext cx="61340" cy="56514"/>
          </a:xfrm>
          <a:custGeom>
            <a:avLst/>
            <a:gdLst>
              <a:gd name="connsiteX0" fmla="*/ 9905 w 61340"/>
              <a:gd name="connsiteY0" fmla="*/ 46608 h 56514"/>
              <a:gd name="connsiteX1" fmla="*/ 51434 w 61340"/>
              <a:gd name="connsiteY1" fmla="*/ 9905 h 565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340" h="56514">
                <a:moveTo>
                  <a:pt x="9905" y="46608"/>
                </a:moveTo>
                <a:cubicBezTo>
                  <a:pt x="20446" y="33273"/>
                  <a:pt x="34416" y="20954"/>
                  <a:pt x="51434" y="9905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3601084" y="3954653"/>
            <a:ext cx="40005" cy="51435"/>
          </a:xfrm>
          <a:custGeom>
            <a:avLst/>
            <a:gdLst>
              <a:gd name="connsiteX0" fmla="*/ 9905 w 40005"/>
              <a:gd name="connsiteY0" fmla="*/ 41528 h 51435"/>
              <a:gd name="connsiteX1" fmla="*/ 30099 w 40005"/>
              <a:gd name="connsiteY1" fmla="*/ 9905 h 51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05" h="51435">
                <a:moveTo>
                  <a:pt x="9905" y="41528"/>
                </a:moveTo>
                <a:cubicBezTo>
                  <a:pt x="14224" y="30606"/>
                  <a:pt x="20955" y="19938"/>
                  <a:pt x="30099" y="9905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144392" y="3997071"/>
            <a:ext cx="92709" cy="50546"/>
          </a:xfrm>
          <a:custGeom>
            <a:avLst/>
            <a:gdLst>
              <a:gd name="connsiteX0" fmla="*/ 9905 w 92709"/>
              <a:gd name="connsiteY0" fmla="*/ 9905 h 50546"/>
              <a:gd name="connsiteX1" fmla="*/ 82804 w 92709"/>
              <a:gd name="connsiteY1" fmla="*/ 40639 h 50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709" h="50546">
                <a:moveTo>
                  <a:pt x="9905" y="9905"/>
                </a:moveTo>
                <a:cubicBezTo>
                  <a:pt x="36449" y="18541"/>
                  <a:pt x="60833" y="28828"/>
                  <a:pt x="82804" y="40639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577973" y="4206621"/>
            <a:ext cx="32511" cy="52196"/>
          </a:xfrm>
          <a:custGeom>
            <a:avLst/>
            <a:gdLst>
              <a:gd name="connsiteX0" fmla="*/ 22605 w 32511"/>
              <a:gd name="connsiteY0" fmla="*/ 42290 h 52196"/>
              <a:gd name="connsiteX1" fmla="*/ 9905 w 32511"/>
              <a:gd name="connsiteY1" fmla="*/ 9905 h 52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11" h="52196">
                <a:moveTo>
                  <a:pt x="22605" y="42290"/>
                </a:moveTo>
                <a:cubicBezTo>
                  <a:pt x="16763" y="31622"/>
                  <a:pt x="12572" y="20827"/>
                  <a:pt x="9905" y="9905"/>
                </a:cubicBezTo>
              </a:path>
            </a:pathLst>
          </a:custGeom>
          <a:ln w="254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685800"/>
            <a:ext cx="4330700" cy="36957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610100"/>
            <a:ext cx="1892300" cy="1270000"/>
          </a:xfrm>
          <a:prstGeom prst="rect">
            <a:avLst/>
          </a:prstGeom>
          <a:noFill/>
        </p:spPr>
      </p:pic>
      <p:sp>
        <p:nvSpPr>
          <p:cNvPr id="31" name="TextBox 1"/>
          <p:cNvSpPr txBox="1"/>
          <p:nvPr/>
        </p:nvSpPr>
        <p:spPr>
          <a:xfrm>
            <a:off x="5080000" y="1295400"/>
            <a:ext cx="3935949" cy="43935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σημαίνει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σήμερα</a:t>
            </a: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“η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γνώση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δύναμη”</a:t>
            </a: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τον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αγρότη</a:t>
            </a: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τoν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ανθοπώλη</a:t>
            </a: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τον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Δημόσιο Λειτουργό!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α…</a:t>
            </a: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οποιαδήποτε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</a:t>
            </a:r>
            <a:r>
              <a:rPr lang="en-US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ιχείρηση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  <a:endParaRPr lang="el-GR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l-GR" altLang="zh-CN" sz="27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	</a:t>
            </a:r>
            <a:r>
              <a:rPr lang="el-GR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 Δημόσια Διοίκηση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24" name="TextBox 1"/>
          <p:cNvSpPr txBox="1"/>
          <p:nvPr/>
        </p:nvSpPr>
        <p:spPr>
          <a:xfrm>
            <a:off x="2671764" y="4145155"/>
            <a:ext cx="1949063" cy="51103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l-GR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Άραγε η </a:t>
            </a:r>
            <a:r>
              <a:rPr lang="en-US" altLang="zh-CN" sz="18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γνώ</a:t>
            </a:r>
            <a:r>
              <a:rPr lang="el-GR" altLang="zh-CN" sz="18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ση</a:t>
            </a:r>
            <a:r>
              <a:rPr lang="el-GR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είναι δύναμη</a:t>
            </a:r>
            <a:endParaRPr lang="en-US" altLang="zh-CN" sz="1800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03200"/>
            <a:ext cx="6130909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Απειλές για το Electronic and Mobile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704049" y="812800"/>
            <a:ext cx="2361609" cy="664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Commerce (5)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1625600"/>
            <a:ext cx="796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Έλλειψη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πρόσβασης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διαδίκτυο: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χάσμα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006600"/>
            <a:ext cx="6413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όρος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περιγράφει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διαφορά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μεταξύ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ανθρώπων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πρόσβαση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2730500"/>
            <a:ext cx="7543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δυνατότητα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υψηλής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ποιότητας,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σύγχρονη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τεχνολογία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επικοινωνιών,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3467100"/>
            <a:ext cx="7416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υπολογιστές,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διαδίκτυο,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τηλέφωνο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τηλεόραση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βελτιώσουν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βιοτικό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επίπεδο.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4356100"/>
            <a:ext cx="75692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Απόδοση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επένδυσης: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Συχνά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απαιτούμενη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επένδυση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μεγάλη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B2C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τάξης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εκατομμυρίων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δολαρίων.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859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99366"/>
            <a:ext cx="6130909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Απειλές για το Electronic and Mobile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724400" y="814767"/>
            <a:ext cx="2361609" cy="6642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Commerce (6)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1625600"/>
            <a:ext cx="1765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Νομοθεσία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184400"/>
            <a:ext cx="72263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εταιρίες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ασχολούνται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e-commerce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προσεκτικές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διάθεση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δεν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παραβιάζει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κανονισμούς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νομοθεσία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άλλων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χωρών.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03300" y="3759200"/>
            <a:ext cx="444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Παράδειγμα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πώληση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όπλων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Taser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4279900"/>
            <a:ext cx="2095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Φορολόγηση: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4813300"/>
            <a:ext cx="73914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καταναλωτές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γνωρίζουν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φορολογικά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θέματα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αφορούν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7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400300"/>
            <a:ext cx="75184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Απαιτούμενη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Τεχνολογική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Υποδομή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</a:p>
          <a:p>
            <a:pPr>
              <a:lnSpc>
                <a:spcPts val="3600"/>
              </a:lnSpc>
              <a:tabLst>
                <a:tab pos="292100" algn="l"/>
              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υποστήριξη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475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587500"/>
            <a:ext cx="7899400" cy="454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182014"/>
            <a:ext cx="6568016" cy="1084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17500" algn="l"/>
              </a:tabLst>
            </a:pP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Απαιτούμενη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Τεχνολογική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Υποδομή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</a:p>
          <a:p>
            <a:pPr>
              <a:lnSpc>
                <a:spcPts val="3800"/>
              </a:lnSpc>
              <a:tabLst>
                <a:tab pos="317500" algn="l"/>
              </a:tabLst>
            </a:pPr>
            <a:r>
              <a:rPr lang="en-US" altLang="zh-CN" sz="1600" b="1" dirty="0" smtClean="0"/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υποστήριξη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25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52" y="201276"/>
            <a:ext cx="6364306" cy="10578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>
              <a:lnSpc>
                <a:spcPts val="38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υποστήριξη του E- and M - Commerce (2)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62000" y="2133600"/>
            <a:ext cx="8001000" cy="282898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altLang="zh-CN" sz="2200" b="1" dirty="0" err="1">
                <a:solidFill>
                  <a:srgbClr val="000000"/>
                </a:solidFill>
                <a:cs typeface="Calibri" pitchFamily="18" charset="0"/>
              </a:rPr>
              <a:t>Υλικό</a:t>
            </a:r>
            <a:endParaRPr lang="en-US" altLang="zh-CN" sz="2200" b="1" dirty="0">
              <a:solidFill>
                <a:srgbClr val="000000"/>
              </a:solidFill>
              <a:cs typeface="Calibri" pitchFamily="18" charset="0"/>
            </a:endParaRPr>
          </a:p>
          <a:p>
            <a:pPr algn="just">
              <a:lnSpc>
                <a:spcPts val="3100"/>
              </a:lnSpc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υπολογιστής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λογισμικό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που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απ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οτελούν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έν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αν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Web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server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είναι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βασικό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συστατικό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υποδομής.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Η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χωρητικότητ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μνήμης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αποθήκευσης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η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υπολογιστική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ισχύς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π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απα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ιτούντ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σε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έναν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Web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server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εξαρτώνται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κυρίως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από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δύο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π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ράγμ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ατα: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το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λογισμικό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που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πρέπει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να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τρέχει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στο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server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των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ριθμό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των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συν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αλλαγών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που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θα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εκτελούνται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.</a:t>
            </a:r>
            <a:endParaRPr lang="en-US" altLang="zh-CN" sz="2200" dirty="0">
              <a:solidFill>
                <a:srgbClr val="000000"/>
              </a:solidFill>
              <a:cs typeface="Calibri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21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6364306" cy="10578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>
              <a:lnSpc>
                <a:spcPts val="38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υποστήριξη του E- and M - Commerce (2)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5492" y="2438400"/>
            <a:ext cx="8039100" cy="284180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3200"/>
              </a:lnSpc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b="1" dirty="0" smtClean="0">
                <a:solidFill>
                  <a:srgbClr val="000000"/>
                </a:solidFill>
                <a:cs typeface="Calibri" pitchFamily="18" charset="0"/>
              </a:rPr>
              <a:t>Λογισμικό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rgbClr val="000000"/>
                </a:solidFill>
                <a:cs typeface="Calibr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rgbClr val="000000"/>
                </a:solidFill>
                <a:cs typeface="Calibri" pitchFamily="18" charset="0"/>
              </a:rPr>
              <a:t>Web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rgbClr val="000000"/>
                </a:solidFill>
                <a:cs typeface="Calibri" pitchFamily="18" charset="0"/>
              </a:rPr>
              <a:t>Server</a:t>
            </a:r>
            <a:endParaRPr lang="el-GR" altLang="zh-CN" sz="2200" b="1" dirty="0" smtClean="0">
              <a:solidFill>
                <a:srgbClr val="000000"/>
              </a:solidFill>
              <a:cs typeface="Calibri" pitchFamily="18" charset="0"/>
            </a:endParaRPr>
          </a:p>
          <a:p>
            <a:pPr algn="just">
              <a:lnSpc>
                <a:spcPts val="3100"/>
              </a:lnSpc>
              <a:tabLst/>
            </a:pP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Πέρ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από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το</a:t>
            </a:r>
            <a:r>
              <a:rPr lang="en-US" altLang="zh-CN" sz="2200" dirty="0">
                <a:cs typeface="Times New Roman" pitchFamily="18" charset="0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λειτουργικό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σύστημα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του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Web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server,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τρέχει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ειδικό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λογισμικό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π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ου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επ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ιτελεί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βα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σικές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λειτουργίες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όπ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ως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της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σφάλει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της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ταυτοποίησης,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την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ανάκτηση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την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απ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οστολή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των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ιστοσελίδων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,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την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παρα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κολούθηση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της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ιστοσελίδ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ας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.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Τα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π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ιο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δημοφιλή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πα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κέτ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α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Calibri" pitchFamily="18" charset="0"/>
              </a:rPr>
              <a:t>λογισμικού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διακομιστή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Web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cs typeface="Calibri" pitchFamily="18" charset="0"/>
              </a:rPr>
              <a:t>είν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αι: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Apache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HTTP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Server,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Microsoft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Internet</a:t>
            </a:r>
            <a:r>
              <a:rPr lang="el-GR" altLang="zh-CN" sz="2200" dirty="0" smtClean="0">
                <a:solidFill>
                  <a:srgbClr val="000000"/>
                </a:solidFill>
                <a:cs typeface="Calibr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Information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Services,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cs typeface="Calibri" pitchFamily="18" charset="0"/>
              </a:rPr>
              <a:t>και</a:t>
            </a:r>
            <a:r>
              <a:rPr lang="en-US" altLang="zh-CN" sz="2200" dirty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Calibri" pitchFamily="18" charset="0"/>
              </a:rPr>
              <a:t>XAMPP</a:t>
            </a:r>
            <a:endParaRPr lang="en-US" altLang="zh-CN" sz="2200" dirty="0">
              <a:solidFill>
                <a:srgbClr val="000000"/>
              </a:solidFill>
              <a:cs typeface="Calibri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642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61" y="762000"/>
            <a:ext cx="8686800" cy="47654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4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 algn="r">
              <a:lnSpc>
                <a:spcPts val="38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		υποστήριξη του E- and M - Commerce (3)</a:t>
            </a:r>
          </a:p>
          <a:p>
            <a:pPr>
              <a:lnSpc>
                <a:spcPts val="1000"/>
              </a:lnSpc>
            </a:pPr>
            <a:endParaRPr lang="en-US" altLang="zh-CN" sz="3995" dirty="0">
              <a:solidFill>
                <a:srgbClr val="5075BC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Server</a:t>
            </a:r>
          </a:p>
          <a:p>
            <a:pPr>
              <a:lnSpc>
                <a:spcPts val="35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Ασφάλεια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ταυτοποίηση</a:t>
            </a:r>
          </a:p>
          <a:p>
            <a:pPr>
              <a:lnSpc>
                <a:spcPts val="36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βασικές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λειτουργίες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intranet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servers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ταυτοποιούν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επαληθεύουν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αυτούς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έχουν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πρόσβαση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</a:p>
          <a:p>
            <a:pPr>
              <a:lnSpc>
                <a:spcPts val="2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σύστημα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διαμέσου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του.</a:t>
            </a:r>
          </a:p>
          <a:p>
            <a:pPr>
              <a:lnSpc>
                <a:spcPts val="35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Ανάκτηση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αποστολή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ιστοσελίδων</a:t>
            </a:r>
          </a:p>
          <a:p>
            <a:pPr>
              <a:lnSpc>
                <a:spcPts val="36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βασικός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σκοπός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ενός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server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επεξεργάζεται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ανταποκρίνεται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ερωτήματα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πελατών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στέλνονται</a:t>
            </a:r>
          </a:p>
          <a:p>
            <a:pPr>
              <a:lnSpc>
                <a:spcPts val="2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χρησιμοποιώντας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πρωτόκολλο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HTTP.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87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62" y="457200"/>
            <a:ext cx="8022068" cy="32649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4300"/>
              </a:lnSpc>
              <a:tabLst>
                <a:tab pos="317500" algn="l"/>
                <a:tab pos="457200" algn="l"/>
                <a:tab pos="6350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 algn="r">
              <a:lnSpc>
                <a:spcPts val="3800"/>
              </a:lnSpc>
              <a:tabLst>
                <a:tab pos="317500" algn="l"/>
                <a:tab pos="457200" algn="l"/>
                <a:tab pos="635000" algn="l"/>
                <a:tab pos="7366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		υποστήριξη του E- and M - Commerce (4)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17500" algn="l"/>
                <a:tab pos="457200" algn="l"/>
                <a:tab pos="635000" algn="l"/>
                <a:tab pos="7366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Server</a:t>
            </a:r>
          </a:p>
          <a:p>
            <a:pPr>
              <a:lnSpc>
                <a:spcPts val="3500"/>
              </a:lnSpc>
              <a:tabLst>
                <a:tab pos="317500" algn="l"/>
                <a:tab pos="457200" algn="l"/>
                <a:tab pos="6350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Παρακολούθηση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</a:p>
          <a:p>
            <a:pPr>
              <a:lnSpc>
                <a:spcPts val="3600"/>
              </a:lnSpc>
              <a:tabLst>
                <a:tab pos="317500" algn="l"/>
                <a:tab pos="457200" algn="l"/>
                <a:tab pos="635000" algn="l"/>
                <a:tab pos="7366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servers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συλλέγουν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δεδομένα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επισκεπτών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ενός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(IP,</a:t>
            </a:r>
          </a:p>
          <a:p>
            <a:pPr>
              <a:lnSpc>
                <a:spcPts val="2300"/>
              </a:lnSpc>
              <a:tabLst>
                <a:tab pos="317500" algn="l"/>
                <a:tab pos="457200" algn="l"/>
                <a:tab pos="635000" algn="l"/>
                <a:tab pos="7366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πόσο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διάστημα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browser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είδε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ημερομηνία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ώρα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2300"/>
              </a:lnSpc>
              <a:tabLst>
                <a:tab pos="317500" algn="l"/>
                <a:tab pos="457200" algn="l"/>
                <a:tab pos="635000" algn="l"/>
                <a:tab pos="7366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επίσκεψης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κλπ)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12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2558"/>
            <a:ext cx="6364306" cy="10578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>
              <a:lnSpc>
                <a:spcPts val="38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υποστήριξη του E- and M - Commerce (5)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23145" y="1250412"/>
            <a:ext cx="7862055" cy="46499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Server</a:t>
            </a:r>
          </a:p>
          <a:p>
            <a:pPr algn="just">
              <a:lnSpc>
                <a:spcPts val="28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Εργ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αλεία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ανάπτυξης</a:t>
            </a:r>
            <a:r>
              <a:rPr lang="el-GR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 algn="just">
              <a:lnSpc>
                <a:spcPts val="2800"/>
              </a:lnSpc>
            </a:pP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Εργ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αλεία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χρησιμοποιούνται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ανάπτυξη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ενός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l-GR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</a:t>
            </a:r>
          </a:p>
          <a:p>
            <a:pPr algn="just">
              <a:lnSpc>
                <a:spcPts val="32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</a:t>
            </a:r>
            <a:r>
              <a:rPr lang="en-US" altLang="zh-CN" sz="24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σκευής</a:t>
            </a:r>
            <a:endParaRPr lang="el-GR" altLang="zh-CN" sz="24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just">
              <a:lnSpc>
                <a:spcPts val="3100"/>
              </a:lnSpc>
              <a:tabLst/>
            </a:pP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ποιεί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κειμενογράφους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 </a:t>
            </a:r>
          </a:p>
          <a:p>
            <a:pPr algn="just"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εκτάσεις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παραγωγή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στατικών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 δυναμικών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ιστοσελίδων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 marL="342900" indent="-34290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ατικές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σελίδες</a:t>
            </a:r>
          </a:p>
          <a:p>
            <a:pPr algn="just">
              <a:lnSpc>
                <a:spcPts val="28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Σελίδες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εριέχουν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άντ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ίδιο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περιεχόμενο.</a:t>
            </a:r>
          </a:p>
          <a:p>
            <a:pPr algn="just">
              <a:lnSpc>
                <a:spcPts val="28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Δυν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αμικές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σελίδες</a:t>
            </a:r>
          </a:p>
          <a:p>
            <a:pPr algn="just">
              <a:lnSpc>
                <a:spcPts val="3100"/>
              </a:lnSpc>
              <a:tabLst/>
            </a:pP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Σελίδες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εριέχουν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αβλητές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πληροφορίες ανταποκρινόμενες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ερωτήματα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κάθε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επισκέπτη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74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49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63" y="457200"/>
            <a:ext cx="8157874" cy="42909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4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 algn="r">
              <a:lnSpc>
                <a:spcPts val="38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		υποστήριξη του E- and M - Commerce (6)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Commerce</a:t>
            </a:r>
          </a:p>
          <a:p>
            <a:pPr>
              <a:lnSpc>
                <a:spcPts val="35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επιτελεί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βασικές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λειτουργίες: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Διαχείριση</a:t>
            </a:r>
          </a:p>
          <a:p>
            <a:pPr>
              <a:lnSpc>
                <a:spcPts val="2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καταλόγου,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διαμόρφωση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καλάθι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αγορών,</a:t>
            </a:r>
          </a:p>
          <a:p>
            <a:pPr>
              <a:lnSpc>
                <a:spcPts val="2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επεξεργασία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συναλλαγής,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ανάλυση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δεδομένων</a:t>
            </a:r>
          </a:p>
          <a:p>
            <a:pPr>
              <a:lnSpc>
                <a:spcPts val="23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κίνησης.</a:t>
            </a:r>
          </a:p>
          <a:p>
            <a:pPr>
              <a:lnSpc>
                <a:spcPts val="30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Διαχείριση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καταλόγου</a:t>
            </a:r>
          </a:p>
          <a:p>
            <a:pPr>
              <a:lnSpc>
                <a:spcPts val="31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Κάθε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προσφέρει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ευρύ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φάσμα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χρειάζεται</a:t>
            </a:r>
          </a:p>
          <a:p>
            <a:pPr>
              <a:lnSpc>
                <a:spcPts val="19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διαδραστικό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κατάλογο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πραγματικό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χρόνο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παραδίδει</a:t>
            </a:r>
          </a:p>
          <a:p>
            <a:pPr>
              <a:lnSpc>
                <a:spcPts val="1900"/>
              </a:lnSpc>
              <a:tabLst>
                <a:tab pos="25400" algn="l"/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προσαρμοσμένο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υλικό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οθόνη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χρήστη.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825500"/>
            <a:ext cx="7641707" cy="5329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dirty="0" smtClean="0"/>
              <a:t>		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σήμερα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πρέπει...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γνωρίζει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διαχειρίζεται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πληροφορίες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για: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προμηθευτές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πωλήσεις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περιβάλλον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όλα...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επιτύχει,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πρέπει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</a:t>
            </a:r>
          </a:p>
          <a:p>
            <a:pPr>
              <a:lnSpc>
                <a:spcPts val="24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dirty="0" smtClean="0"/>
              <a:t>		</a:t>
            </a:r>
            <a:r>
              <a:rPr lang="en-US" altLang="zh-CN" sz="26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Οικονομολόγους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και: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Τεχνολογίες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Πληροφορικής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ικοινωνιών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πληροφοριακά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συστήματα</a:t>
            </a:r>
          </a:p>
          <a:p>
            <a:pPr>
              <a:lnSpc>
                <a:spcPts val="3100"/>
              </a:lnSpc>
              <a:tabLst>
                <a:tab pos="76200" algn="l"/>
                <a:tab pos="342900" algn="l"/>
                <a:tab pos="457200" algn="l"/>
                <a:tab pos="5080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αδίκτυο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26" y="533400"/>
            <a:ext cx="8488073" cy="347018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4300"/>
              </a:lnSpc>
              <a:tabLst>
                <a:tab pos="139700" algn="l"/>
                <a:tab pos="317500" algn="l"/>
                <a:tab pos="4191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 algn="r">
              <a:lnSpc>
                <a:spcPts val="3800"/>
              </a:lnSpc>
              <a:tabLst>
                <a:tab pos="139700" algn="l"/>
                <a:tab pos="317500" algn="l"/>
                <a:tab pos="4191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	υποστήριξη του E- and M - Commerce (7)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Διαμόρφωση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προϊόντων</a:t>
            </a:r>
          </a:p>
          <a:p>
            <a:pPr>
              <a:lnSpc>
                <a:spcPts val="3100"/>
              </a:lnSpc>
              <a:tabLst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πελάτες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χρειάζονται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βοήθεια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όταν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1997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προϊον</a:t>
            </a:r>
            <a:r>
              <a:rPr lang="el-GR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997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έχει</a:t>
            </a:r>
            <a:r>
              <a:rPr lang="el-GR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</a:t>
            </a:r>
            <a:r>
              <a:rPr lang="en-US" altLang="zh-CN" sz="1997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ολλές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επιλογές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συστατικά</a:t>
            </a:r>
          </a:p>
          <a:p>
            <a:pPr>
              <a:lnSpc>
                <a:spcPts val="3100"/>
              </a:lnSpc>
              <a:tabLst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Καλάθι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αγορών</a:t>
            </a:r>
          </a:p>
          <a:p>
            <a:pPr>
              <a:lnSpc>
                <a:spcPts val="3100"/>
              </a:lnSpc>
              <a:tabLst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Λειτουργεί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σαν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καλάθι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καταγράφοντας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</a:p>
          <a:p>
            <a:pPr>
              <a:lnSpc>
                <a:spcPts val="1900"/>
              </a:lnSpc>
              <a:tabLst>
                <a:tab pos="139700" algn="l"/>
                <a:tab pos="3175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αντικείμενα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έχουν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επιλεγεί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51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6364306" cy="10578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Απαιτούμενη Τεχνολογική Υποδομή για την</a:t>
            </a:r>
          </a:p>
          <a:p>
            <a:pPr>
              <a:lnSpc>
                <a:spcPts val="3800"/>
              </a:lnSpc>
              <a:tabLst>
                <a:tab pos="317500" algn="l"/>
              </a:tabLst>
            </a:pPr>
            <a:r>
              <a:rPr lang="en-US" altLang="zh-CN" sz="28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	υποστήριξη του E- and M - Commerce (8)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25600"/>
            <a:ext cx="1955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2235200"/>
            <a:ext cx="7620000" cy="311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93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Μονάδες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λογισμικού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υποστηρίζουν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συγκεκριμένες</a:t>
            </a:r>
          </a:p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επιχειρηματικές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διαδικασίες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οποίες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</a:p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αλληλοεπιδράσουν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μέσω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</a:t>
            </a:r>
          </a:p>
          <a:p>
            <a:pPr>
              <a:lnSpc>
                <a:spcPts val="40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παράδειγμα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όταν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μετακινεί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ποντίκι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πάνω</a:t>
            </a:r>
          </a:p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αριθμό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εντολής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αγοράς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-mail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τον</a:t>
            </a:r>
          </a:p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προμηθευτή,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εμφανίζεται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διαθέσιμο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υπόλοιπο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εγκρίνει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καταβολή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κάνοντας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κλικ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κουμπί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</a:p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σύνδεση.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088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802578" y="609600"/>
            <a:ext cx="7655622" cy="52142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dirty="0" smtClean="0"/>
              <a:t>		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Τεχνολογικά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θέματα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Διαλειτουργικότητα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Ασφάλεια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(security)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ΑΑΑ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(Authentication,</a:t>
            </a:r>
          </a:p>
          <a:p>
            <a:pPr>
              <a:lnSpc>
                <a:spcPts val="38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Authorization,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Ιδιωτικότητα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(privacy)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Ηλεκτρονικές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πληρωμές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Εμπιστοσύνη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(trust)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6200" algn="l"/>
                <a:tab pos="342900" algn="l"/>
                <a:tab pos="1701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Προστασία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πνευματικής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ιδιοκτησίας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(IPR)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2489200"/>
            <a:ext cx="70993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Ηθικά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κοινωνικά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ζητήματα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96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93341"/>
            <a:ext cx="6282554" cy="7355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Ηθικά και κοινωνικά ζητήματα (1)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1638300"/>
            <a:ext cx="68326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Παγκόσμιος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Ιστός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πλατφόρμα,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χωρίς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λογοκρισία,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έκφραση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γνώμης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2374900"/>
            <a:ext cx="7670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κοινωνικά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δίκτυα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άλλα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εργαλεία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επιτρέπουν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μιλήσουμε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εκφράσουμε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γνώμη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3111500"/>
            <a:ext cx="76327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οποιοδήποτε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θέμα.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Ιστοσελίδες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complaints.com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έκθεση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ripoff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εύκολο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τρόπο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εκφράσουμε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δυσαρέσκειά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4216400"/>
            <a:ext cx="76581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υπηρεσίες.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θεωρείται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γενικά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θετική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πτυχή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αποδειχθεί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πρόκληση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επιθυμούν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ελέγχουν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54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69900"/>
            <a:ext cx="6282554" cy="7355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Ηθικά και κοινωνικά ζητήματα (2)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701800"/>
            <a:ext cx="8013700" cy="259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δυσαρεστημένος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υπάλληλος,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πελάτης,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ακόμη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ανταγωνιστή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φυτέψει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σπόρους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δυσαρέσκειας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διαδίκτυο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αναπτυχθούν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γρήγορα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σοβαρό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πρόβλημα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φήμη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επιχείρησης.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Cyber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σημαντικός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παράγοντας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επιτυχία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ενός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προϊόντος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μιας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επιχείρησης.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23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6282554" cy="7355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Ηθικά και κοινωνικά ζητήματα (3)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25600"/>
            <a:ext cx="798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διάρκεια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τελευταίων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ετών,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επιχειρήσεις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έχουν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2006600"/>
            <a:ext cx="7162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αρχίσει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στρατηγικές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έλεγχο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φήμης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κυβερνοχώρο.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959100"/>
            <a:ext cx="77470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«θάψιμο»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αρνητικών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σχολίων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απόψεων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επιχείρησης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προβολή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μόνο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θετικών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αναφέρεται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ως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Reputation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Management»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Reputation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Management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»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εστιάζει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ονομαζόμενη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Search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Engine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Optimization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(SEO)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»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—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ελέγχοντας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ιστοσελίδες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εμφανίζονται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πρώτες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αποτελέσματα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μηχανών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αναζήτησης,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καταγράφοντας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λέγεται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σχετικά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κάποιο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17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6282554" cy="802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Ηθικά και κοινωνικά ζητήματα (4)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5819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εξαφανίζει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αρνητική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δημοσιότητα,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παράπονα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πελατών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κορυφαία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αποτελέσματα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μηχανής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αναζήτησης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φορτώνει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θέση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θετική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δημοσιότητα.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3238500"/>
            <a:ext cx="801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ηθικά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αμφισβητήσιμη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ονομάζεται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"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Google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3606800"/>
            <a:ext cx="652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Bombing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,"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σειρά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ψεύτικες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συνδέσεις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4000500"/>
            <a:ext cx="74295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συγκεκριμένη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τοποθεσία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ιστοσελίδες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δημιουργούνται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φαίνεται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πιο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δημοφιλής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πραγματικά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είναι,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εξασφαλίζοντας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υψηλότερη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κατάταξη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5219700"/>
            <a:ext cx="760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Bombing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συχνά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επίθεση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5588000"/>
            <a:ext cx="445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προϊόν,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πρόσωπο.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9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6282554" cy="7355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Ηθικά και κοινωνικά ζητήματα (5)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51000"/>
            <a:ext cx="79375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άλλη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Reputation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Management»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παρακολούθηση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αρνητικά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σχόλια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παρεμπόδισή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2895600"/>
            <a:ext cx="79756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Υψηλά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ποσά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δαπανώνται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παρακολούθηση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διαδικτύου.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Εργαζόμενοι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προσλαμβάνονται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μόνο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καθήκον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επιτηρούν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πιο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δημοφιλή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κοινωνικά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δίκτυα.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8504" y="4178300"/>
            <a:ext cx="8161593" cy="18800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Όσο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πιο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γρήγορα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δράση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απέναντι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αρνητική</a:t>
            </a:r>
          </a:p>
          <a:p>
            <a:pPr algn="just"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δημοσιότητα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τόσο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λιγότερη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θα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ζημιά.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Πολλές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φορές</a:t>
            </a:r>
          </a:p>
          <a:p>
            <a:pPr algn="just"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γίνεται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απ’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ευθείας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επικοινωνία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πρόσωπα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</a:p>
          <a:p>
            <a:pPr algn="just"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δημοσιεύουν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αρνητικά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σχόλια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</a:t>
            </a:r>
          </a:p>
          <a:p>
            <a:pPr algn="just"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προσπαθώντας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πείσουν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σταματήσουν.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45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6282554" cy="7355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/>
            </a:pPr>
            <a:r>
              <a:rPr lang="en-US" altLang="zh-CN" sz="3600" dirty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Ηθικά και κοινωνικά ζητήματα (6)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9629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Εάν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εταιρεία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έχει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καμία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δυνατότητα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πείσει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άτομο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αφαιρέσει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περιεχόμενο,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τότε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Search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Engine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Optimization»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κρατήσει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αρνητικά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σχόλια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μακριά.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3276600"/>
            <a:ext cx="79883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πράξη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χειραγώγησης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αποτελεσμάτων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μηχανών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αναζήτησης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άσκηση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ελέγχου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περιεχόμενο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παράνομη.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Εγείρει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όμως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πολλά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ερωτήματα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όσον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αφορά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ηθική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διάσταση.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407400" y="64135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397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3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12900" y="2641600"/>
            <a:ext cx="5905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Ένας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κόσμος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αλλάζει;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63900" y="4013200"/>
            <a:ext cx="2590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dirty="0" smtClean="0">
                <a:solidFill>
                  <a:srgbClr val="666666"/>
                </a:solidFill>
                <a:latin typeface="Calibri" pitchFamily="18" charset="0"/>
                <a:cs typeface="Calibri" pitchFamily="18" charset="0"/>
              </a:rPr>
              <a:t>Μία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6666"/>
                </a:solidFill>
                <a:latin typeface="Calibri" pitchFamily="18" charset="0"/>
                <a:cs typeface="Calibri" pitchFamily="18" charset="0"/>
              </a:rPr>
              <a:t>νέα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6666"/>
                </a:solidFill>
                <a:latin typeface="Calibri" pitchFamily="18" charset="0"/>
                <a:cs typeface="Calibri" pitchFamily="18" charset="0"/>
              </a:rPr>
              <a:t>εποχή;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452627" y="555278"/>
            <a:ext cx="6979603" cy="56169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1400" dirty="0" smtClean="0"/>
              <a:t>			</a:t>
            </a:r>
            <a:r>
              <a:rPr lang="en-US" altLang="zh-CN" sz="40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Βιβλιογραφία</a:t>
            </a:r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“Managing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Digital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Enterprise”,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Michael</a:t>
            </a:r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1400" dirty="0" smtClean="0"/>
              <a:t>	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Rappa,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2"/>
              </a:rPr>
              <a:t>http://digitalenterprise.org/</a:t>
            </a:r>
          </a:p>
          <a:p>
            <a:endParaRPr lang="en-US" altLang="zh-CN" sz="1400" dirty="0" smtClean="0"/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2.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Small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Business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Management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21st</a:t>
            </a:r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1400" dirty="0" smtClean="0"/>
              <a:t>		</a:t>
            </a:r>
            <a:r>
              <a:rPr lang="en-US" altLang="zh-CN" sz="2800" u="sng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Century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v.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1.0,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by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David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T.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Cadden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3"/>
              </a:rPr>
              <a:t>and</a:t>
            </a:r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1400" dirty="0" smtClean="0"/>
              <a:t>	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Sandra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L.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Lueder,</a:t>
            </a:r>
          </a:p>
          <a:p>
            <a:endParaRPr lang="en-US" altLang="zh-CN" sz="1400" dirty="0" smtClean="0"/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3.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  <a:hlinkClick r:id="rId4"/>
              </a:rPr>
              <a:t>“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Sharing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Economy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Accessibility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Based</a:t>
            </a:r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1400" dirty="0" smtClean="0"/>
              <a:t>		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Business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Models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for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Peer-to-Peer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Markets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”,</a:t>
            </a:r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1400" dirty="0" smtClean="0"/>
              <a:t>	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Business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Innovation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Observatory,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European</a:t>
            </a:r>
          </a:p>
          <a:p>
            <a:pPr>
              <a:tabLst>
                <a:tab pos="76200" algn="l"/>
                <a:tab pos="520700" algn="l"/>
                <a:tab pos="2451100" algn="l"/>
              </a:tabLst>
            </a:pPr>
            <a:r>
              <a:rPr lang="en-US" altLang="zh-CN" sz="1400" dirty="0" smtClean="0"/>
              <a:t>	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Commission,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Φε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β.2014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620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371600"/>
            <a:ext cx="8305800" cy="173893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dirty="0" err="1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Τέλος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err="1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Ενότητ</a:t>
            </a:r>
            <a:r>
              <a:rPr lang="en-US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l-GR" altLang="zh-CN" sz="4406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ς</a:t>
            </a:r>
          </a:p>
          <a:p>
            <a:pPr>
              <a:lnSpc>
                <a:spcPts val="4400"/>
              </a:lnSpc>
              <a:tabLst/>
            </a:pPr>
            <a:endParaRPr lang="el-GR" altLang="zh-CN" sz="4406" dirty="0">
              <a:solidFill>
                <a:srgbClr val="4F81BD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400"/>
              </a:lnSpc>
              <a:tabLst/>
            </a:pPr>
            <a:r>
              <a:rPr lang="el-GR" altLang="zh-CN" sz="2400" dirty="0" smtClean="0">
                <a:solidFill>
                  <a:srgbClr val="4F81BD"/>
                </a:solidFill>
                <a:latin typeface="Calibri" pitchFamily="18" charset="0"/>
                <a:cs typeface="Calibri" pitchFamily="18" charset="0"/>
              </a:rPr>
              <a:t>Μέρος της παρουσίασης προέρχεται από τις παρακάτω αναφορές</a:t>
            </a:r>
            <a:endParaRPr lang="en-US" altLang="zh-CN" sz="2400" dirty="0" smtClean="0">
              <a:solidFill>
                <a:srgbClr val="4F81B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1219200" y="623977"/>
            <a:ext cx="7843044" cy="4791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6256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Σημείωμα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Αναφοράς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6256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Copyright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Πανεπιστήμιο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Πατρών,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Μανώλης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Τζαγκαράκης,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Βικτωρία</a:t>
            </a:r>
          </a:p>
          <a:p>
            <a:pPr>
              <a:lnSpc>
                <a:spcPts val="2400"/>
              </a:lnSpc>
              <a:tabLst>
                <a:tab pos="16256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Δασκάλου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«Θέματα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Ψηφιακής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Οικονομίας.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Εμπόριο».</a:t>
            </a:r>
          </a:p>
          <a:p>
            <a:pPr>
              <a:lnSpc>
                <a:spcPts val="2400"/>
              </a:lnSpc>
              <a:tabLst>
                <a:tab pos="16256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Έκδοση: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1.0.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Πάτρα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Διαθέσιμο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δικτυακή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διεύθυνση:</a:t>
            </a:r>
          </a:p>
          <a:p>
            <a:pPr>
              <a:lnSpc>
                <a:spcPts val="2400"/>
              </a:lnSpc>
              <a:tabLst>
                <a:tab pos="1625600" algn="l"/>
              </a:tabLst>
            </a:pPr>
            <a:r>
              <a:rPr lang="en-US" altLang="zh-CN" sz="2004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2"/>
              </a:rPr>
              <a:t>https://eclass.upatras.gr/courses/ECON1315/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endParaRPr lang="el-GR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1625600" algn="l"/>
              </a:tabLst>
            </a:pPr>
            <a:endParaRPr lang="el-GR" altLang="zh-CN" sz="2004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300"/>
              </a:lnSpc>
              <a:tabLst/>
            </a:pPr>
            <a:r>
              <a:rPr lang="en-US" altLang="zh-CN" sz="2004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Ανώτ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ατο Εκπαιδευτικό Ίδρυμα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Πειραιά</a:t>
            </a:r>
            <a:r>
              <a:rPr lang="el-G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Τεχνολογικού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Τομέ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l-G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αχείριση Πληροφοριακών</a:t>
            </a:r>
            <a:r>
              <a:rPr lang="el-G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Συστημάτων</a:t>
            </a:r>
            <a:r>
              <a:rPr lang="el-G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Ηλεκτρονικό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πόριο</a:t>
            </a:r>
            <a:r>
              <a:rPr lang="el-G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Χρήστος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Δρόσος</a:t>
            </a:r>
          </a:p>
          <a:p>
            <a:pPr>
              <a:lnSpc>
                <a:spcPts val="1900"/>
              </a:lnSpc>
            </a:pPr>
            <a:endParaRPr lang="en-US" altLang="zh-CN" sz="2004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900"/>
              </a:lnSpc>
            </a:pPr>
            <a:endParaRPr lang="en-US" altLang="zh-CN" sz="2004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900"/>
              </a:lnSpc>
              <a:tabLst/>
            </a:pPr>
            <a:endParaRPr lang="en-US" altLang="zh-CN" sz="2004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1625600" algn="l"/>
              </a:tabLst>
            </a:pPr>
            <a:endParaRPr lang="en-US" altLang="zh-CN" sz="2004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644128" y="6441947"/>
            <a:ext cx="434340" cy="268223"/>
          </a:xfrm>
          <a:custGeom>
            <a:avLst/>
            <a:gdLst>
              <a:gd name="connsiteX0" fmla="*/ 0 w 434340"/>
              <a:gd name="connsiteY0" fmla="*/ 268223 h 268223"/>
              <a:gd name="connsiteX1" fmla="*/ 434340 w 434340"/>
              <a:gd name="connsiteY1" fmla="*/ 268223 h 268223"/>
              <a:gd name="connsiteX2" fmla="*/ 434340 w 434340"/>
              <a:gd name="connsiteY2" fmla="*/ 0 h 268223"/>
              <a:gd name="connsiteX3" fmla="*/ 0 w 434340"/>
              <a:gd name="connsiteY3" fmla="*/ 0 h 268223"/>
              <a:gd name="connsiteX4" fmla="*/ 0 w 43434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4340" h="268223">
                <a:moveTo>
                  <a:pt x="0" y="268223"/>
                </a:moveTo>
                <a:lnTo>
                  <a:pt x="434340" y="268223"/>
                </a:lnTo>
                <a:lnTo>
                  <a:pt x="43434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349500"/>
            <a:ext cx="1676400" cy="596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57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60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2300" y="6527800"/>
            <a:ext cx="8255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Τίτλος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Ενότητας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90500" y="292100"/>
            <a:ext cx="87376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5367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Σημείωμα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Αδειοδότησης</a:t>
            </a:r>
          </a:p>
          <a:p>
            <a:pPr>
              <a:lnSpc>
                <a:spcPts val="2900"/>
              </a:lnSpc>
              <a:tabLst>
                <a:tab pos="1536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παρόν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υλικό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διατίθεται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όρους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άδειας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Creative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Commons</a:t>
            </a:r>
          </a:p>
          <a:p>
            <a:pPr>
              <a:lnSpc>
                <a:spcPts val="2400"/>
              </a:lnSpc>
              <a:tabLst>
                <a:tab pos="1536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Αναφορά,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Εμπορική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Παρόμοια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Διανομή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4.0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[1]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μεταγενέστερη,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Διεθνής</a:t>
            </a:r>
          </a:p>
          <a:p>
            <a:pPr>
              <a:lnSpc>
                <a:spcPts val="2400"/>
              </a:lnSpc>
              <a:tabLst>
                <a:tab pos="1536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Έκδοση.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Εξαιρούνται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αυτοτελή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τρίτων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π.χ.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φωτογραφίες,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διαγράμματα</a:t>
            </a:r>
          </a:p>
          <a:p>
            <a:pPr>
              <a:lnSpc>
                <a:spcPts val="2400"/>
              </a:lnSpc>
              <a:tabLst>
                <a:tab pos="1536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κ.λ.π.,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οποία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εμπεριέχονται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οποία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αναφέρονται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μαζί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</a:p>
          <a:p>
            <a:pPr>
              <a:lnSpc>
                <a:spcPts val="2400"/>
              </a:lnSpc>
              <a:tabLst>
                <a:tab pos="15367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όρους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«Σημείωμα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Έργων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Τρίτων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».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[1]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http://creativecommons.org/licenses/by-nc-sa/4.0/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536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Ως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ορίζεται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χρήση: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90500" y="3810000"/>
            <a:ext cx="762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33400" y="3835400"/>
            <a:ext cx="83185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περιλαμβάνει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άμεσο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έμμεσο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οικονομικό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όφελος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έργου,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διανομέα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αδειοδόχο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περιλαμβάνει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οικονομική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συναλλαγή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ως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προϋπόθεση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πρόσβαση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που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δεν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προσπορίζει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διανομέα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έργου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και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αδειοδόχο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έμμεσο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οικονομικό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όφελος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90500" y="5207000"/>
            <a:ext cx="88265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(π.χ.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διαφημίσεις)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προβολή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διαδικτυακό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τόπο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δικαιούχος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μπορεί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παρέχει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στον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αδειοδόχο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ξεχωριστή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άδεια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χρησιμοποιεί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για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εμπορική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εφόσον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ζητηθεί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194309" y="164338"/>
            <a:ext cx="8766311" cy="62529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4400"/>
              </a:lnSpc>
              <a:tabLst/>
            </a:pP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Σημείωμα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4406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altLang="zh-CN" sz="4406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406" dirty="0" err="1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Έργων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Τρίτων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(1/2)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κάνει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ακόλουθων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έργων: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Εικόνες/Σχήματα/Διαγράμματα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Φωτογραφίες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1: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Francis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Bacon,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Wikipedia,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article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incorporates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publication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now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public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domain: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Jackson,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Samuel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Macauley,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(1908).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"Bacon,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Francis".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New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Schaff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Herzog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Encyclopedia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Religious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Knowledge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(third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ed.).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London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New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York: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Wagnalls.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2"/>
              </a:rPr>
              <a:t>http://en.wikipedia.org/wiki/Francis_Bacon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Farmer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U.S.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Department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Agriculture,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Πηγή: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https://www.flickr.com/photos/usdagov/8671479747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Valentine’s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flowers,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Πηγή: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https://www.flickr.com/photos/ralphandjenny/6877688513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4: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engineer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architect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hardhat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solar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plates,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CC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2.0,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Πηγή: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5"/>
              </a:rPr>
              <a:t>https://www.flickr.com/photos/99206485@N02/11061824464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9495" y="6441947"/>
            <a:ext cx="7993380" cy="268223"/>
          </a:xfrm>
          <a:custGeom>
            <a:avLst/>
            <a:gdLst>
              <a:gd name="connsiteX0" fmla="*/ 0 w 7993380"/>
              <a:gd name="connsiteY0" fmla="*/ 268223 h 268223"/>
              <a:gd name="connsiteX1" fmla="*/ 7993380 w 7993380"/>
              <a:gd name="connsiteY1" fmla="*/ 268223 h 268223"/>
              <a:gd name="connsiteX2" fmla="*/ 7993380 w 7993380"/>
              <a:gd name="connsiteY2" fmla="*/ 0 h 268223"/>
              <a:gd name="connsiteX3" fmla="*/ 0 w 7993380"/>
              <a:gd name="connsiteY3" fmla="*/ 0 h 268223"/>
              <a:gd name="connsiteX4" fmla="*/ 0 w 7993380"/>
              <a:gd name="connsiteY4" fmla="*/ 268223 h 26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3380" h="268223">
                <a:moveTo>
                  <a:pt x="0" y="268223"/>
                </a:moveTo>
                <a:lnTo>
                  <a:pt x="7993380" y="268223"/>
                </a:lnTo>
                <a:lnTo>
                  <a:pt x="7993380" y="0"/>
                </a:lnTo>
                <a:lnTo>
                  <a:pt x="0" y="0"/>
                </a:lnTo>
                <a:lnTo>
                  <a:pt x="0" y="268223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0954" y="3850385"/>
            <a:ext cx="8554148" cy="16764"/>
          </a:xfrm>
          <a:custGeom>
            <a:avLst/>
            <a:gdLst>
              <a:gd name="connsiteX0" fmla="*/ 0 w 8554148"/>
              <a:gd name="connsiteY0" fmla="*/ 0 h 16764"/>
              <a:gd name="connsiteX1" fmla="*/ 2138489 w 8554148"/>
              <a:gd name="connsiteY1" fmla="*/ 0 h 16764"/>
              <a:gd name="connsiteX2" fmla="*/ 4277042 w 8554148"/>
              <a:gd name="connsiteY2" fmla="*/ 0 h 16764"/>
              <a:gd name="connsiteX3" fmla="*/ 6415595 w 8554148"/>
              <a:gd name="connsiteY3" fmla="*/ 0 h 16764"/>
              <a:gd name="connsiteX4" fmla="*/ 8554148 w 8554148"/>
              <a:gd name="connsiteY4" fmla="*/ 0 h 16764"/>
              <a:gd name="connsiteX5" fmla="*/ 8554148 w 8554148"/>
              <a:gd name="connsiteY5" fmla="*/ 16764 h 16764"/>
              <a:gd name="connsiteX6" fmla="*/ 6415595 w 8554148"/>
              <a:gd name="connsiteY6" fmla="*/ 16764 h 16764"/>
              <a:gd name="connsiteX7" fmla="*/ 4277042 w 8554148"/>
              <a:gd name="connsiteY7" fmla="*/ 16764 h 16764"/>
              <a:gd name="connsiteX8" fmla="*/ 2138489 w 8554148"/>
              <a:gd name="connsiteY8" fmla="*/ 16764 h 16764"/>
              <a:gd name="connsiteX9" fmla="*/ 0 w 8554148"/>
              <a:gd name="connsiteY9" fmla="*/ 16764 h 16764"/>
              <a:gd name="connsiteX10" fmla="*/ 0 w 8554148"/>
              <a:gd name="connsiteY10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554148" h="16764">
                <a:moveTo>
                  <a:pt x="0" y="0"/>
                </a:moveTo>
                <a:lnTo>
                  <a:pt x="2138489" y="0"/>
                </a:lnTo>
                <a:lnTo>
                  <a:pt x="4277042" y="0"/>
                </a:lnTo>
                <a:lnTo>
                  <a:pt x="6415595" y="0"/>
                </a:lnTo>
                <a:lnTo>
                  <a:pt x="8554148" y="0"/>
                </a:lnTo>
                <a:lnTo>
                  <a:pt x="8554148" y="16764"/>
                </a:lnTo>
                <a:lnTo>
                  <a:pt x="6415595" y="16764"/>
                </a:lnTo>
                <a:lnTo>
                  <a:pt x="4277042" y="16764"/>
                </a:lnTo>
                <a:lnTo>
                  <a:pt x="2138489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36942" y="5069585"/>
            <a:ext cx="5533580" cy="16764"/>
          </a:xfrm>
          <a:custGeom>
            <a:avLst/>
            <a:gdLst>
              <a:gd name="connsiteX0" fmla="*/ 0 w 5533580"/>
              <a:gd name="connsiteY0" fmla="*/ 0 h 16764"/>
              <a:gd name="connsiteX1" fmla="*/ 1844484 w 5533580"/>
              <a:gd name="connsiteY1" fmla="*/ 0 h 16764"/>
              <a:gd name="connsiteX2" fmla="*/ 3689032 w 5533580"/>
              <a:gd name="connsiteY2" fmla="*/ 0 h 16764"/>
              <a:gd name="connsiteX3" fmla="*/ 5533580 w 5533580"/>
              <a:gd name="connsiteY3" fmla="*/ 0 h 16764"/>
              <a:gd name="connsiteX4" fmla="*/ 5533580 w 5533580"/>
              <a:gd name="connsiteY4" fmla="*/ 16764 h 16764"/>
              <a:gd name="connsiteX5" fmla="*/ 3689032 w 5533580"/>
              <a:gd name="connsiteY5" fmla="*/ 16764 h 16764"/>
              <a:gd name="connsiteX6" fmla="*/ 1844484 w 5533580"/>
              <a:gd name="connsiteY6" fmla="*/ 16764 h 16764"/>
              <a:gd name="connsiteX7" fmla="*/ 0 w 5533580"/>
              <a:gd name="connsiteY7" fmla="*/ 16764 h 16764"/>
              <a:gd name="connsiteX8" fmla="*/ 0 w 5533580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33580" h="16764">
                <a:moveTo>
                  <a:pt x="0" y="0"/>
                </a:moveTo>
                <a:lnTo>
                  <a:pt x="1844484" y="0"/>
                </a:lnTo>
                <a:lnTo>
                  <a:pt x="3689032" y="0"/>
                </a:lnTo>
                <a:lnTo>
                  <a:pt x="5533580" y="0"/>
                </a:lnTo>
                <a:lnTo>
                  <a:pt x="5533580" y="16764"/>
                </a:lnTo>
                <a:lnTo>
                  <a:pt x="3689032" y="16764"/>
                </a:lnTo>
                <a:lnTo>
                  <a:pt x="1844484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08965" y="6238494"/>
            <a:ext cx="356615" cy="576072"/>
          </a:xfrm>
          <a:custGeom>
            <a:avLst/>
            <a:gdLst>
              <a:gd name="connsiteX0" fmla="*/ 0 w 356615"/>
              <a:gd name="connsiteY0" fmla="*/ 576072 h 576072"/>
              <a:gd name="connsiteX1" fmla="*/ 356615 w 356615"/>
              <a:gd name="connsiteY1" fmla="*/ 576072 h 576072"/>
              <a:gd name="connsiteX2" fmla="*/ 356615 w 356615"/>
              <a:gd name="connsiteY2" fmla="*/ 0 h 576072"/>
              <a:gd name="connsiteX3" fmla="*/ 0 w 356615"/>
              <a:gd name="connsiteY3" fmla="*/ 0 h 576072"/>
              <a:gd name="connsiteX4" fmla="*/ 0 w 356615"/>
              <a:gd name="connsiteY4" fmla="*/ 576072 h 5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615" h="576072">
                <a:moveTo>
                  <a:pt x="0" y="576072"/>
                </a:moveTo>
                <a:lnTo>
                  <a:pt x="356615" y="576072"/>
                </a:lnTo>
                <a:lnTo>
                  <a:pt x="356615" y="0"/>
                </a:lnTo>
                <a:lnTo>
                  <a:pt x="0" y="0"/>
                </a:lnTo>
                <a:lnTo>
                  <a:pt x="0" y="5760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6011" y="6225540"/>
            <a:ext cx="382523" cy="601980"/>
          </a:xfrm>
          <a:custGeom>
            <a:avLst/>
            <a:gdLst>
              <a:gd name="connsiteX0" fmla="*/ 12953 w 382523"/>
              <a:gd name="connsiteY0" fmla="*/ 589026 h 601980"/>
              <a:gd name="connsiteX1" fmla="*/ 369569 w 382523"/>
              <a:gd name="connsiteY1" fmla="*/ 589026 h 601980"/>
              <a:gd name="connsiteX2" fmla="*/ 369569 w 382523"/>
              <a:gd name="connsiteY2" fmla="*/ 12953 h 601980"/>
              <a:gd name="connsiteX3" fmla="*/ 12953 w 382523"/>
              <a:gd name="connsiteY3" fmla="*/ 12953 h 601980"/>
              <a:gd name="connsiteX4" fmla="*/ 12953 w 382523"/>
              <a:gd name="connsiteY4" fmla="*/ 589026 h 601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523" h="601980">
                <a:moveTo>
                  <a:pt x="12953" y="589026"/>
                </a:moveTo>
                <a:lnTo>
                  <a:pt x="369569" y="589026"/>
                </a:lnTo>
                <a:lnTo>
                  <a:pt x="369569" y="12953"/>
                </a:lnTo>
                <a:lnTo>
                  <a:pt x="12953" y="12953"/>
                </a:lnTo>
                <a:lnTo>
                  <a:pt x="12953" y="589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5581" y="6453378"/>
            <a:ext cx="8068056" cy="288035"/>
          </a:xfrm>
          <a:custGeom>
            <a:avLst/>
            <a:gdLst>
              <a:gd name="connsiteX0" fmla="*/ 0 w 8068056"/>
              <a:gd name="connsiteY0" fmla="*/ 288035 h 288035"/>
              <a:gd name="connsiteX1" fmla="*/ 8068056 w 8068056"/>
              <a:gd name="connsiteY1" fmla="*/ 288035 h 288035"/>
              <a:gd name="connsiteX2" fmla="*/ 8068056 w 8068056"/>
              <a:gd name="connsiteY2" fmla="*/ 0 h 288035"/>
              <a:gd name="connsiteX3" fmla="*/ 0 w 8068056"/>
              <a:gd name="connsiteY3" fmla="*/ 0 h 288035"/>
              <a:gd name="connsiteX4" fmla="*/ 0 w 8068056"/>
              <a:gd name="connsiteY4" fmla="*/ 288035 h 288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8056" h="288035">
                <a:moveTo>
                  <a:pt x="0" y="288035"/>
                </a:moveTo>
                <a:lnTo>
                  <a:pt x="8068056" y="288035"/>
                </a:lnTo>
                <a:lnTo>
                  <a:pt x="8068056" y="0"/>
                </a:lnTo>
                <a:lnTo>
                  <a:pt x="0" y="0"/>
                </a:lnTo>
                <a:lnTo>
                  <a:pt x="0" y="288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2627" y="6440424"/>
            <a:ext cx="8093964" cy="313943"/>
          </a:xfrm>
          <a:custGeom>
            <a:avLst/>
            <a:gdLst>
              <a:gd name="connsiteX0" fmla="*/ 12954 w 8093964"/>
              <a:gd name="connsiteY0" fmla="*/ 300989 h 313943"/>
              <a:gd name="connsiteX1" fmla="*/ 8081010 w 8093964"/>
              <a:gd name="connsiteY1" fmla="*/ 300989 h 313943"/>
              <a:gd name="connsiteX2" fmla="*/ 8081010 w 8093964"/>
              <a:gd name="connsiteY2" fmla="*/ 12953 h 313943"/>
              <a:gd name="connsiteX3" fmla="*/ 12954 w 8093964"/>
              <a:gd name="connsiteY3" fmla="*/ 12953 h 313943"/>
              <a:gd name="connsiteX4" fmla="*/ 12954 w 8093964"/>
              <a:gd name="connsiteY4" fmla="*/ 300989 h 313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964" h="313943">
                <a:moveTo>
                  <a:pt x="12954" y="300989"/>
                </a:moveTo>
                <a:lnTo>
                  <a:pt x="8081010" y="300989"/>
                </a:lnTo>
                <a:lnTo>
                  <a:pt x="8081010" y="12953"/>
                </a:lnTo>
                <a:lnTo>
                  <a:pt x="12954" y="12953"/>
                </a:lnTo>
                <a:lnTo>
                  <a:pt x="12954" y="3009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266700" y="406400"/>
            <a:ext cx="8636000" cy="486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Σημείωμα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Χρήσης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Έργων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Τρίτων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5075BC"/>
                </a:solidFill>
                <a:latin typeface="Calibri" pitchFamily="18" charset="0"/>
                <a:cs typeface="Calibri" pitchFamily="18" charset="0"/>
              </a:rPr>
              <a:t>(2/2)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αυτό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κάνει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χρήση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των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ακόλουθων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έργων: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Εικόνες/Σχήματα/Διαγράμματα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Φωτογραφίες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Shakespeare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Company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bookshop,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Alexandre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Duret-Lutz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Paris,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[CC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BY-SA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(http://creativecommons.org/licenses/by-sa/2.0)],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via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Wikimedia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Commons,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https://commons.wikimedia.org/wiki/File:Shakespeare_and_Company_bookshop.j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u="sng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3"/>
              </a:rPr>
              <a:t>pg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Εικόνα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Google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Adwords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Logo,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BY-SA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2.0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Πηγή: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  <a:hlinkClick r:id="rId4"/>
              </a:rPr>
              <a:t>https://www.flickr.com/photos/colalife/15489666542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ΕΣΔΔΑ υποδειγμ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Υποδειγμα_Σχολής_Template</Template>
  <TotalTime>289</TotalTime>
  <Words>1905</Words>
  <Application>Microsoft Office PowerPoint</Application>
  <PresentationFormat>Προβολή στην οθόνη (4:3)</PresentationFormat>
  <Paragraphs>1128</Paragraphs>
  <Slides>95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95</vt:i4>
      </vt:variant>
    </vt:vector>
  </HeadingPairs>
  <TitlesOfParts>
    <vt:vector size="96" baseType="lpstr">
      <vt:lpstr>ΕΣΔΔΑ υποδειγμα</vt:lpstr>
      <vt:lpstr>«ΣΥΣΤΗΜΑΤΑ ΠΛΗΡΟΦΟΡΙΚΗΣ ΟΡΓΑΝΙΣΜΩΝ ΚΟΙΝΩΝΙΚΗΣ ΠΟΛΙΤΙΚΗΣ»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«καταστήματα» της Δημόσιας Διοίκησης σήμερα</vt:lpstr>
      <vt:lpstr>Παρουσίαση του PowerPoint</vt:lpstr>
      <vt:lpstr>Παρουσίαση του PowerPoint</vt:lpstr>
      <vt:lpstr>Παρουσίαση του PowerPoint</vt:lpstr>
      <vt:lpstr>Νομοθεσία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Mobile Commerce - Κινητής τηλεφωνίας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user-pc</dc:creator>
  <cp:lastModifiedBy>mdagiakidis</cp:lastModifiedBy>
  <cp:revision>37</cp:revision>
  <dcterms:created xsi:type="dcterms:W3CDTF">2006-08-16T00:00:00Z</dcterms:created>
  <dcterms:modified xsi:type="dcterms:W3CDTF">2018-06-27T21:09:01Z</dcterms:modified>
</cp:coreProperties>
</file>