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handoutMasterIdLst>
    <p:handoutMasterId r:id="rId41"/>
  </p:handoutMasterIdLst>
  <p:sldIdLst>
    <p:sldId id="256" r:id="rId2"/>
    <p:sldId id="368" r:id="rId3"/>
    <p:sldId id="457" r:id="rId4"/>
    <p:sldId id="428" r:id="rId5"/>
    <p:sldId id="369" r:id="rId6"/>
    <p:sldId id="423" r:id="rId7"/>
    <p:sldId id="424" r:id="rId8"/>
    <p:sldId id="426" r:id="rId9"/>
    <p:sldId id="427" r:id="rId10"/>
    <p:sldId id="425" r:id="rId11"/>
    <p:sldId id="429" r:id="rId12"/>
    <p:sldId id="430" r:id="rId13"/>
    <p:sldId id="431" r:id="rId14"/>
    <p:sldId id="432" r:id="rId15"/>
    <p:sldId id="433" r:id="rId16"/>
    <p:sldId id="434" r:id="rId17"/>
    <p:sldId id="435" r:id="rId18"/>
    <p:sldId id="436" r:id="rId19"/>
    <p:sldId id="437" r:id="rId20"/>
    <p:sldId id="438" r:id="rId21"/>
    <p:sldId id="439" r:id="rId22"/>
    <p:sldId id="440" r:id="rId23"/>
    <p:sldId id="441" r:id="rId24"/>
    <p:sldId id="442" r:id="rId25"/>
    <p:sldId id="443" r:id="rId26"/>
    <p:sldId id="444" r:id="rId27"/>
    <p:sldId id="445" r:id="rId28"/>
    <p:sldId id="446" r:id="rId29"/>
    <p:sldId id="447" r:id="rId30"/>
    <p:sldId id="448" r:id="rId31"/>
    <p:sldId id="449" r:id="rId32"/>
    <p:sldId id="450" r:id="rId33"/>
    <p:sldId id="451" r:id="rId34"/>
    <p:sldId id="452" r:id="rId35"/>
    <p:sldId id="453" r:id="rId36"/>
    <p:sldId id="454" r:id="rId37"/>
    <p:sldId id="455" r:id="rId38"/>
    <p:sldId id="456" r:id="rId3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erostathoua" initials="g" lastIdx="7"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5" d="100"/>
          <a:sy n="95" d="100"/>
        </p:scale>
        <p:origin x="-1013" y="202"/>
      </p:cViewPr>
      <p:guideLst>
        <p:guide orient="horz" pos="2160"/>
        <p:guide pos="2880"/>
      </p:guideLst>
    </p:cSldViewPr>
  </p:slideViewPr>
  <p:notesTextViewPr>
    <p:cViewPr>
      <p:scale>
        <a:sx n="100" d="100"/>
        <a:sy n="100" d="100"/>
      </p:scale>
      <p:origin x="0" y="0"/>
    </p:cViewPr>
  </p:notesTextViewPr>
  <p:notesViewPr>
    <p:cSldViewPr>
      <p:cViewPr varScale="1">
        <p:scale>
          <a:sx n="82" d="100"/>
          <a:sy n="82" d="100"/>
        </p:scale>
        <p:origin x="-3180"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C09C113-1050-48DE-A12B-6DE4937BF471}" type="datetimeFigureOut">
              <a:rPr lang="el-GR" smtClean="0"/>
              <a:pPr/>
              <a:t>14/4/2020</a:t>
            </a:fld>
            <a:endParaRPr lang="el-GR"/>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4BEFDFB-E4DB-481A-B93C-AA85EA7AC1B6}" type="slidenum">
              <a:rPr lang="el-GR" smtClean="0"/>
              <a:pPr/>
              <a:t>‹#›</a:t>
            </a:fld>
            <a:endParaRPr lang="el-G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8E78027-93C6-4012-B9E7-4EEA188105AD}" type="datetimeFigureOut">
              <a:rPr lang="el-GR" smtClean="0"/>
              <a:pPr/>
              <a:t>14/4/2020</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dirty="0" err="1" smtClean="0"/>
              <a:t>Kλικ</a:t>
            </a:r>
            <a:r>
              <a:rPr lang="el-GR" dirty="0" smtClean="0"/>
              <a:t> για επεξεργασία των στυλ του υποδείγματος</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39F18A-D5F8-4837-8FD7-99130057240C}"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1</a:t>
            </a:fld>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10</a:t>
            </a:fld>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11</a:t>
            </a:fld>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12</a:t>
            </a:fld>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13</a:t>
            </a:fld>
            <a:endParaRPr lang="el-G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14</a:t>
            </a:fld>
            <a:endParaRPr lang="el-G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15</a:t>
            </a:fld>
            <a:endParaRPr lang="el-G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16</a:t>
            </a:fld>
            <a:endParaRPr lang="el-G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17</a:t>
            </a:fld>
            <a:endParaRPr lang="el-G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18</a:t>
            </a:fld>
            <a:endParaRPr lang="el-G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19</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2</a:t>
            </a:fld>
            <a:endParaRPr lang="el-G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20</a:t>
            </a:fld>
            <a:endParaRPr lang="el-G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21</a:t>
            </a:fld>
            <a:endParaRPr lang="el-G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22</a:t>
            </a:fld>
            <a:endParaRPr lang="el-G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23</a:t>
            </a:fld>
            <a:endParaRPr lang="el-G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24</a:t>
            </a:fld>
            <a:endParaRPr lang="el-G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25</a:t>
            </a:fld>
            <a:endParaRPr lang="el-G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26</a:t>
            </a:fld>
            <a:endParaRPr lang="el-G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27</a:t>
            </a:fld>
            <a:endParaRPr lang="el-G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28</a:t>
            </a:fld>
            <a:endParaRPr lang="el-G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29</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3</a:t>
            </a:fld>
            <a:endParaRPr lang="el-G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30</a:t>
            </a:fld>
            <a:endParaRPr lang="el-G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31</a:t>
            </a:fld>
            <a:endParaRPr lang="el-G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32</a:t>
            </a:fld>
            <a:endParaRPr lang="el-G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33</a:t>
            </a:fld>
            <a:endParaRPr lang="el-G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34</a:t>
            </a:fld>
            <a:endParaRPr lang="el-G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35</a:t>
            </a:fld>
            <a:endParaRPr lang="el-G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36</a:t>
            </a:fld>
            <a:endParaRPr lang="el-G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37</a:t>
            </a:fld>
            <a:endParaRPr lang="el-G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38</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4</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5</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6</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7</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8</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339F18A-D5F8-4837-8FD7-99130057240C}" type="slidenum">
              <a:rPr lang="el-GR" smtClean="0"/>
              <a:pPr/>
              <a:t>9</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4AF0A0F1-5FC0-42F7-8AF6-D0BA871DB80F}" type="datetime1">
              <a:rPr lang="el-GR" smtClean="0"/>
              <a:pPr/>
              <a:t>14/4/2020</a:t>
            </a:fld>
            <a:endParaRPr lang="el-GR"/>
          </a:p>
        </p:txBody>
      </p:sp>
      <p:sp>
        <p:nvSpPr>
          <p:cNvPr id="20" name="19 - Θέση υποσέλιδου"/>
          <p:cNvSpPr>
            <a:spLocks noGrp="1"/>
          </p:cNvSpPr>
          <p:nvPr>
            <p:ph type="ftr" sz="quarter" idx="11"/>
          </p:nvPr>
        </p:nvSpPr>
        <p:spPr/>
        <p:txBody>
          <a:bodyPr/>
          <a:lstStyle>
            <a:extLst/>
          </a:lstStyle>
          <a:p>
            <a:endParaRPr lang="el-GR"/>
          </a:p>
        </p:txBody>
      </p:sp>
      <p:sp>
        <p:nvSpPr>
          <p:cNvPr id="10" name="9 - Θέση αριθμού διαφάνειας"/>
          <p:cNvSpPr>
            <a:spLocks noGrp="1"/>
          </p:cNvSpPr>
          <p:nvPr>
            <p:ph type="sldNum" sz="quarter" idx="12"/>
          </p:nvPr>
        </p:nvSpPr>
        <p:spPr/>
        <p:txBody>
          <a:bodyPr/>
          <a:lstStyle>
            <a:extLst/>
          </a:lstStyle>
          <a:p>
            <a:fld id="{5ECB5523-6155-44DC-AC39-A22880EABDA8}" type="slidenum">
              <a:rPr lang="el-GR" smtClean="0"/>
              <a:pPr/>
              <a:t>‹#›</a:t>
            </a:fld>
            <a:endParaRPr lang="el-GR"/>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8BFDB302-46EB-4C97-A92F-2B66C4D7FAC1}" type="datetime1">
              <a:rPr lang="el-GR" smtClean="0"/>
              <a:pPr/>
              <a:t>14/4/2020</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5ECB5523-6155-44DC-AC39-A22880EABDA8}"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7A811EBE-0494-4834-8225-5CB503A56027}" type="datetime1">
              <a:rPr lang="el-GR" smtClean="0"/>
              <a:pPr/>
              <a:t>14/4/2020</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5ECB5523-6155-44DC-AC39-A22880EABDA8}"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17F3816D-2182-4FCA-BF2C-6BBB7CCEF7C3}" type="datetime1">
              <a:rPr lang="el-GR" smtClean="0"/>
              <a:pPr/>
              <a:t>14/4/2020</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5ECB5523-6155-44DC-AC39-A22880EABDA8}"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7B06E324-6550-4C9F-8226-410DC33C5E2A}" type="datetime1">
              <a:rPr lang="el-GR" smtClean="0"/>
              <a:pPr/>
              <a:t>14/4/2020</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5ECB5523-6155-44DC-AC39-A22880EABDA8}" type="slidenum">
              <a:rPr lang="el-GR" smtClean="0"/>
              <a:pPr/>
              <a:t>‹#›</a:t>
            </a:fld>
            <a:endParaRPr lang="el-GR"/>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B37EADDB-A37E-4095-A5E9-878F028110EB}" type="datetime1">
              <a:rPr lang="el-GR" smtClean="0"/>
              <a:pPr/>
              <a:t>14/4/2020</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5ECB5523-6155-44DC-AC39-A22880EABDA8}"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39A58ED9-9FF8-4A0B-9A4C-2BF7DB3FC053}" type="datetime1">
              <a:rPr lang="el-GR" smtClean="0"/>
              <a:pPr/>
              <a:t>14/4/2020</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5ECB5523-6155-44DC-AC39-A22880EABDA8}"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0D2B41A9-F3C0-4736-A210-657AACA1EDF9}" type="datetime1">
              <a:rPr lang="el-GR" smtClean="0"/>
              <a:pPr/>
              <a:t>14/4/2020</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5ECB5523-6155-44DC-AC39-A22880EABDA8}"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0846B35E-509A-43EE-A45C-5A04381870DE}" type="datetime1">
              <a:rPr lang="el-GR" smtClean="0"/>
              <a:pPr/>
              <a:t>14/4/2020</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5ECB5523-6155-44DC-AC39-A22880EABDA8}" type="slidenum">
              <a:rPr lang="el-GR" smtClean="0"/>
              <a:pPr/>
              <a:t>‹#›</a:t>
            </a:fld>
            <a:endParaRPr lang="el-GR"/>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30B81417-8856-49E2-A654-B020C1E6977D}" type="datetime1">
              <a:rPr lang="el-GR" smtClean="0"/>
              <a:pPr/>
              <a:t>14/4/2020</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5ECB5523-6155-44DC-AC39-A22880EABDA8}"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5F686812-6EA3-4D72-8974-276417B1200C}" type="datetime1">
              <a:rPr lang="el-GR" smtClean="0"/>
              <a:pPr/>
              <a:t>14/4/2020</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5ECB5523-6155-44DC-AC39-A22880EABDA8}" type="slidenum">
              <a:rPr lang="el-GR" smtClean="0"/>
              <a:pPr/>
              <a:t>‹#›</a:t>
            </a:fld>
            <a:endParaRPr lang="el-GR"/>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60F6240E-3BD2-4919-8829-EAD10CACDEB2}" type="datetime1">
              <a:rPr lang="el-GR" smtClean="0"/>
              <a:pPr/>
              <a:t>14/4/2020</a:t>
            </a:fld>
            <a:endParaRPr lang="el-G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l-G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ECB5523-6155-44DC-AC39-A22880EABDA8}" type="slidenum">
              <a:rPr lang="el-GR" smtClean="0"/>
              <a:pPr/>
              <a:t>‹#›</a:t>
            </a:fld>
            <a:endParaRPr lang="el-GR"/>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hyperlink" Target="https://www.minfin.gr/web/guest/proupologismos/-/asset_publisher/qmvb5pyzdGAQ/content/oikonomike-kai-dioiketike-taxinomese-tou-kratikou-proupologismou-2020" TargetMode="External"/><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hyperlink" Target="https://www.minfin.gr/documents/pdf/" TargetMode="External"/><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statistics.gr/"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142976" y="428604"/>
            <a:ext cx="7715304" cy="1143008"/>
          </a:xfrm>
          <a:noFill/>
        </p:spPr>
        <p:txBody>
          <a:bodyPr>
            <a:normAutofit fontScale="90000"/>
          </a:bodyPr>
          <a:lstStyle/>
          <a:p>
            <a:pPr algn="ctr"/>
            <a:r>
              <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t>ΕΘΝΙΚΗ ΣΧΟΛΗ ΔΗΜΟΣΙΑΣ ΔΙΟΙΚΗΣΗΣ &amp; ΑΥΤΟΔΙΟΙΚΗΣΗΣ</a:t>
            </a:r>
            <a:br>
              <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br>
            <a:r>
              <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t>ΚΣΤ ‘ ΣΕΙΡΑ</a:t>
            </a:r>
            <a:br>
              <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br>
            <a:r>
              <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t/>
            </a:r>
            <a:br>
              <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rPr>
            </a:br>
            <a:endParaRPr lang="el-GR" sz="2400" b="1"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643050"/>
            <a:ext cx="7786742" cy="4357718"/>
          </a:xfrm>
          <a:solidFill>
            <a:srgbClr val="92D050"/>
          </a:solidFill>
          <a:ln>
            <a:solidFill>
              <a:srgbClr val="FFC000"/>
            </a:solidFill>
          </a:ln>
        </p:spPr>
        <p:txBody>
          <a:bodyPr>
            <a:normAutofit fontScale="77500" lnSpcReduction="20000"/>
          </a:bodyPr>
          <a:lstStyle/>
          <a:p>
            <a:pPr algn="just"/>
            <a:endParaRPr lang="el-GR" sz="2400" dirty="0" smtClean="0">
              <a:ln>
                <a:solidFill>
                  <a:srgbClr val="00B050"/>
                </a:solidFill>
              </a:ln>
              <a:solidFill>
                <a:srgbClr val="FFC000"/>
              </a:solidFill>
            </a:endParaRPr>
          </a:p>
          <a:p>
            <a:pPr algn="just"/>
            <a:endParaRPr lang="el-GR" sz="2400" dirty="0" smtClean="0">
              <a:ln>
                <a:solidFill>
                  <a:srgbClr val="00B050"/>
                </a:solidFill>
              </a:ln>
              <a:solidFill>
                <a:srgbClr val="FFC000"/>
              </a:solidFill>
            </a:endParaRPr>
          </a:p>
          <a:p>
            <a:pPr algn="just">
              <a:lnSpc>
                <a:spcPct val="170000"/>
              </a:lnSpc>
              <a:spcBef>
                <a:spcPts val="0"/>
              </a:spcBef>
            </a:pPr>
            <a:r>
              <a:rPr lang="el-GR" b="1" i="1" dirty="0" smtClean="0">
                <a:solidFill>
                  <a:srgbClr val="C00000"/>
                </a:solidFill>
                <a:latin typeface="Calibri" pitchFamily="34" charset="0"/>
                <a:cs typeface="Calibri" pitchFamily="34" charset="0"/>
              </a:rPr>
              <a:t>«Χρηματοοικονομικό management Υγειονομικών Οργανισμών - ΙΙ»</a:t>
            </a:r>
            <a:endParaRPr lang="el-GR" b="1" dirty="0" smtClean="0">
              <a:solidFill>
                <a:srgbClr val="C00000"/>
              </a:solidFill>
              <a:latin typeface="Calibri" pitchFamily="34" charset="0"/>
              <a:cs typeface="Calibri" pitchFamily="34" charset="0"/>
            </a:endParaRPr>
          </a:p>
          <a:p>
            <a:pPr algn="just"/>
            <a:endParaRPr lang="el-GR" sz="2400" b="1" dirty="0" smtClean="0">
              <a:solidFill>
                <a:srgbClr val="FF0000"/>
              </a:solidFill>
              <a:latin typeface="Calibri" pitchFamily="34" charset="0"/>
              <a:cs typeface="Calibri" pitchFamily="34" charset="0"/>
            </a:endParaRPr>
          </a:p>
          <a:p>
            <a:pPr algn="just"/>
            <a:endParaRPr lang="el-GR" sz="2400" b="1" u="sng" dirty="0" smtClean="0">
              <a:solidFill>
                <a:srgbClr val="FF0000"/>
              </a:solidFill>
              <a:latin typeface="Calibri" pitchFamily="34" charset="0"/>
              <a:cs typeface="Calibri" pitchFamily="34" charset="0"/>
            </a:endParaRPr>
          </a:p>
          <a:p>
            <a:pPr algn="just"/>
            <a:endParaRPr lang="el-GR" sz="2400" b="1" u="sng" dirty="0" smtClean="0">
              <a:solidFill>
                <a:srgbClr val="FF0000"/>
              </a:solidFill>
              <a:latin typeface="Calibri" pitchFamily="34" charset="0"/>
              <a:cs typeface="Calibri" pitchFamily="34" charset="0"/>
            </a:endParaRPr>
          </a:p>
          <a:p>
            <a:pPr algn="just"/>
            <a:endParaRPr lang="el-GR" sz="2400" b="1" u="sng" dirty="0" smtClean="0">
              <a:solidFill>
                <a:srgbClr val="FF0000"/>
              </a:solidFill>
              <a:latin typeface="Calibri" pitchFamily="34" charset="0"/>
              <a:cs typeface="Calibri" pitchFamily="34" charset="0"/>
            </a:endParaRPr>
          </a:p>
          <a:p>
            <a:pPr algn="just"/>
            <a:endParaRPr lang="el-GR" sz="2400" b="1" u="sng" dirty="0" smtClean="0">
              <a:solidFill>
                <a:srgbClr val="FF0000"/>
              </a:solidFill>
              <a:latin typeface="Calibri" pitchFamily="34" charset="0"/>
              <a:cs typeface="Calibri" pitchFamily="34" charset="0"/>
            </a:endParaRPr>
          </a:p>
          <a:p>
            <a:pPr algn="just"/>
            <a:r>
              <a:rPr lang="el-GR" sz="1800" b="1" u="sng" dirty="0" smtClean="0">
                <a:solidFill>
                  <a:schemeClr val="tx1"/>
                </a:solidFill>
                <a:latin typeface="Calibri" pitchFamily="34" charset="0"/>
                <a:cs typeface="Calibri" pitchFamily="34" charset="0"/>
              </a:rPr>
              <a:t>Εισήγηση</a:t>
            </a:r>
            <a:r>
              <a:rPr lang="el-GR" sz="1800" b="1" dirty="0" smtClean="0">
                <a:solidFill>
                  <a:schemeClr val="tx1"/>
                </a:solidFill>
                <a:latin typeface="Calibri" pitchFamily="34" charset="0"/>
                <a:cs typeface="Calibri" pitchFamily="34" charset="0"/>
              </a:rPr>
              <a:t>:					</a:t>
            </a:r>
          </a:p>
          <a:p>
            <a:pPr algn="just"/>
            <a:r>
              <a:rPr lang="el-GR" sz="1800" b="1" dirty="0" smtClean="0">
                <a:solidFill>
                  <a:schemeClr val="tx1"/>
                </a:solidFill>
                <a:latin typeface="Calibri" pitchFamily="34" charset="0"/>
                <a:cs typeface="Calibri" pitchFamily="34" charset="0"/>
              </a:rPr>
              <a:t>Α. </a:t>
            </a:r>
            <a:r>
              <a:rPr lang="el-GR" sz="1800" b="1" dirty="0" err="1" smtClean="0">
                <a:solidFill>
                  <a:schemeClr val="tx1"/>
                </a:solidFill>
                <a:latin typeface="Calibri" pitchFamily="34" charset="0"/>
                <a:cs typeface="Calibri" pitchFamily="34" charset="0"/>
              </a:rPr>
              <a:t>Γεροστάθου</a:t>
            </a:r>
            <a:endParaRPr lang="el-GR" sz="1800" b="1" dirty="0" smtClean="0">
              <a:solidFill>
                <a:schemeClr val="tx1"/>
              </a:solidFill>
              <a:latin typeface="Calibri" pitchFamily="34" charset="0"/>
              <a:cs typeface="Calibri" pitchFamily="34" charset="0"/>
            </a:endParaRPr>
          </a:p>
          <a:p>
            <a:pPr algn="r"/>
            <a:r>
              <a:rPr lang="el-GR" sz="1800" b="1" dirty="0" smtClean="0">
                <a:solidFill>
                  <a:schemeClr val="tx1"/>
                </a:solidFill>
                <a:latin typeface="Calibri" pitchFamily="34" charset="0"/>
                <a:cs typeface="Calibri" pitchFamily="34" charset="0"/>
              </a:rPr>
              <a:t>					           </a:t>
            </a:r>
          </a:p>
          <a:p>
            <a:pPr algn="r"/>
            <a:r>
              <a:rPr lang="el-GR" sz="1800" b="1" dirty="0" smtClean="0">
                <a:solidFill>
                  <a:schemeClr val="tx1"/>
                </a:solidFill>
                <a:latin typeface="Calibri" pitchFamily="34" charset="0"/>
                <a:cs typeface="Calibri" pitchFamily="34" charset="0"/>
              </a:rPr>
              <a:t> 						 Αθήνα 24 Απριλίου 2020					</a:t>
            </a:r>
          </a:p>
          <a:p>
            <a:pPr algn="r"/>
            <a:r>
              <a:rPr lang="el-GR" sz="1800" b="1" dirty="0" smtClean="0">
                <a:solidFill>
                  <a:schemeClr val="tx1"/>
                </a:solidFill>
                <a:latin typeface="Calibri" pitchFamily="34" charset="0"/>
                <a:cs typeface="Calibri" pitchFamily="34" charset="0"/>
              </a:rPr>
              <a:t>							</a:t>
            </a:r>
          </a:p>
          <a:p>
            <a:pPr algn="just"/>
            <a:endParaRPr lang="el-GR" sz="2400" b="1" dirty="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1</a:t>
            </a:fld>
            <a:endParaRPr lang="el-G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714380"/>
          </a:xfrm>
        </p:spPr>
        <p:style>
          <a:lnRef idx="2">
            <a:schemeClr val="accent3"/>
          </a:lnRef>
          <a:fillRef idx="1">
            <a:schemeClr val="lt1"/>
          </a:fillRef>
          <a:effectRef idx="0">
            <a:schemeClr val="accent3"/>
          </a:effectRef>
          <a:fontRef idx="minor">
            <a:schemeClr val="dk1"/>
          </a:fontRef>
        </p:style>
        <p:txBody>
          <a:bodyPr>
            <a:normAutofit/>
          </a:bodyPr>
          <a:lstStyle/>
          <a:p>
            <a:pPr lvl="0" algn="ctr"/>
            <a:r>
              <a:rPr lang="el-GR" sz="2000" b="1" dirty="0" smtClean="0">
                <a:solidFill>
                  <a:srgbClr val="C00000"/>
                </a:solidFill>
                <a:latin typeface="Calibri" pitchFamily="34" charset="0"/>
                <a:cs typeface="Calibri" pitchFamily="34" charset="0"/>
              </a:rPr>
              <a:t>Ν.4270/2014</a:t>
            </a:r>
            <a:r>
              <a:rPr lang="en-US" sz="2000" b="1" dirty="0" smtClean="0">
                <a:solidFill>
                  <a:srgbClr val="C00000"/>
                </a:solidFill>
                <a:latin typeface="Calibri" pitchFamily="34" charset="0"/>
                <a:cs typeface="Calibri" pitchFamily="34" charset="0"/>
              </a:rPr>
              <a:t>_</a:t>
            </a:r>
            <a:r>
              <a:rPr lang="el-GR" sz="2000" b="1" dirty="0" smtClean="0">
                <a:solidFill>
                  <a:srgbClr val="C00000"/>
                </a:solidFill>
                <a:latin typeface="Calibri" pitchFamily="34" charset="0"/>
                <a:cs typeface="Calibri" pitchFamily="34" charset="0"/>
              </a:rPr>
              <a:t>ΚΕΦ</a:t>
            </a:r>
            <a:r>
              <a:rPr lang="en-US" sz="2000" b="1" dirty="0" smtClean="0">
                <a:solidFill>
                  <a:srgbClr val="C00000"/>
                </a:solidFill>
                <a:latin typeface="Calibri" pitchFamily="34" charset="0"/>
                <a:cs typeface="Calibri" pitchFamily="34" charset="0"/>
              </a:rPr>
              <a:t>.</a:t>
            </a:r>
            <a:r>
              <a:rPr lang="el-GR" sz="2000" b="1" dirty="0" smtClean="0">
                <a:solidFill>
                  <a:srgbClr val="C00000"/>
                </a:solidFill>
                <a:latin typeface="Calibri" pitchFamily="34" charset="0"/>
                <a:cs typeface="Calibri" pitchFamily="34" charset="0"/>
              </a:rPr>
              <a:t>Β΄</a:t>
            </a:r>
            <a:r>
              <a:rPr lang="en-US" sz="2000" b="1" dirty="0" smtClean="0">
                <a:solidFill>
                  <a:srgbClr val="C00000"/>
                </a:solidFill>
                <a:latin typeface="Calibri" pitchFamily="34" charset="0"/>
                <a:cs typeface="Calibri" pitchFamily="34" charset="0"/>
              </a:rPr>
              <a:t>  </a:t>
            </a:r>
            <a:r>
              <a:rPr lang="el-GR" sz="2000" b="1" dirty="0" smtClean="0">
                <a:solidFill>
                  <a:srgbClr val="C00000"/>
                </a:solidFill>
                <a:latin typeface="Calibri" pitchFamily="34" charset="0"/>
                <a:cs typeface="Calibri" pitchFamily="34" charset="0"/>
              </a:rPr>
              <a:t>ΑΡΜΟΔΙΟΤΗΤΕΣ ΟΡΓΑΝΩΝ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άρθρα 17 - 32</a:t>
            </a: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000108"/>
            <a:ext cx="7786742" cy="5715040"/>
          </a:xfrm>
          <a:noFill/>
          <a:ln>
            <a:noFill/>
          </a:ln>
        </p:spPr>
        <p:txBody>
          <a:bodyPr>
            <a:noAutofit/>
          </a:bodyPr>
          <a:lstStyle/>
          <a:p>
            <a:pPr algn="just">
              <a:lnSpc>
                <a:spcPct val="170000"/>
              </a:lnSpc>
              <a:spcBef>
                <a:spcPts val="0"/>
              </a:spcBef>
            </a:pPr>
            <a:endParaRPr lang="el-GR" sz="72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a:p>
            <a:pPr algn="just"/>
            <a:endParaRPr lang="el-GR" sz="7200" b="1" dirty="0" smtClean="0">
              <a:solidFill>
                <a:srgbClr val="FF0000"/>
              </a:solidFill>
              <a:latin typeface="Calibri" pitchFamily="34" charset="0"/>
              <a:cs typeface="Calibri" pitchFamily="34" charset="0"/>
            </a:endParaRPr>
          </a:p>
          <a:p>
            <a:pPr algn="just"/>
            <a:endParaRPr lang="el-GR" sz="2400" b="1" dirty="0" smtClean="0">
              <a:solidFill>
                <a:srgbClr val="FF0000"/>
              </a:solidFill>
              <a:latin typeface="Calibri" pitchFamily="34" charset="0"/>
              <a:cs typeface="Calibri" pitchFamily="34" charset="0"/>
            </a:endParaRPr>
          </a:p>
          <a:p>
            <a:pPr algn="r"/>
            <a:r>
              <a:rPr lang="el-GR" sz="1800" b="1" dirty="0" smtClean="0">
                <a:solidFill>
                  <a:schemeClr val="tx1"/>
                </a:solidFill>
                <a:latin typeface="Calibri" pitchFamily="34" charset="0"/>
                <a:cs typeface="Calibri" pitchFamily="34" charset="0"/>
              </a:rPr>
              <a:t>							</a:t>
            </a:r>
          </a:p>
          <a:p>
            <a:pPr algn="just"/>
            <a:endParaRPr lang="el-GR" sz="2400" b="1" dirty="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10</a:t>
            </a:fld>
            <a:endParaRPr lang="el-GR"/>
          </a:p>
        </p:txBody>
      </p:sp>
      <p:sp>
        <p:nvSpPr>
          <p:cNvPr id="8" name="7 - Ορθογώνιο"/>
          <p:cNvSpPr/>
          <p:nvPr/>
        </p:nvSpPr>
        <p:spPr>
          <a:xfrm>
            <a:off x="1043608" y="908720"/>
            <a:ext cx="7920880" cy="4893647"/>
          </a:xfrm>
          <a:prstGeom prst="rect">
            <a:avLst/>
          </a:prstGeom>
        </p:spPr>
        <p:txBody>
          <a:bodyPr wrap="square">
            <a:spAutoFit/>
          </a:bodyPr>
          <a:lstStyle/>
          <a:p>
            <a:pPr marL="541782" indent="-514350" algn="just">
              <a:lnSpc>
                <a:spcPct val="150000"/>
              </a:lnSpc>
              <a:spcBef>
                <a:spcPts val="0"/>
              </a:spcBef>
              <a:buFont typeface="+mj-lt"/>
              <a:buAutoNum type="arabicPeriod"/>
            </a:pPr>
            <a:r>
              <a:rPr lang="el-GR" sz="1600" b="1" dirty="0" smtClean="0">
                <a:solidFill>
                  <a:srgbClr val="FF0000"/>
                </a:solidFill>
                <a:latin typeface="Arial" pitchFamily="34" charset="0"/>
                <a:cs typeface="Arial" pitchFamily="34" charset="0"/>
              </a:rPr>
              <a:t>Η Βουλή των Ελλήνων</a:t>
            </a:r>
          </a:p>
          <a:p>
            <a:pPr marL="541782" indent="-514350" algn="just">
              <a:lnSpc>
                <a:spcPct val="150000"/>
              </a:lnSpc>
              <a:spcBef>
                <a:spcPts val="0"/>
              </a:spcBef>
              <a:buFont typeface="+mj-lt"/>
              <a:buAutoNum type="arabicPeriod"/>
            </a:pPr>
            <a:r>
              <a:rPr lang="el-GR" sz="1600" dirty="0" smtClean="0">
                <a:latin typeface="Arial" pitchFamily="34" charset="0"/>
                <a:cs typeface="Arial" pitchFamily="34" charset="0"/>
              </a:rPr>
              <a:t>Το Υπουργικό Συμβούλιο</a:t>
            </a:r>
          </a:p>
          <a:p>
            <a:pPr marL="541782" indent="-514350" algn="just">
              <a:lnSpc>
                <a:spcPct val="150000"/>
              </a:lnSpc>
              <a:spcBef>
                <a:spcPts val="0"/>
              </a:spcBef>
              <a:buFont typeface="+mj-lt"/>
              <a:buAutoNum type="arabicPeriod"/>
            </a:pPr>
            <a:r>
              <a:rPr lang="el-GR" sz="1600" b="1" dirty="0" smtClean="0">
                <a:latin typeface="Arial" pitchFamily="34" charset="0"/>
                <a:cs typeface="Arial" pitchFamily="34" charset="0"/>
              </a:rPr>
              <a:t>Ο Υπουργός Οικονομικών</a:t>
            </a:r>
          </a:p>
          <a:p>
            <a:pPr marL="541782" indent="-514350" algn="just">
              <a:lnSpc>
                <a:spcPct val="150000"/>
              </a:lnSpc>
              <a:spcBef>
                <a:spcPts val="0"/>
              </a:spcBef>
              <a:buFont typeface="+mj-lt"/>
              <a:buAutoNum type="arabicPeriod"/>
            </a:pPr>
            <a:r>
              <a:rPr lang="el-GR" sz="1600" b="1" dirty="0" smtClean="0">
                <a:solidFill>
                  <a:srgbClr val="FF0000"/>
                </a:solidFill>
                <a:latin typeface="Arial" pitchFamily="34" charset="0"/>
                <a:cs typeface="Arial" pitchFamily="34" charset="0"/>
              </a:rPr>
              <a:t>Το Γενικό Λογιστήριο του Κράτους</a:t>
            </a:r>
          </a:p>
          <a:p>
            <a:pPr marL="541782" indent="-514350" algn="just">
              <a:lnSpc>
                <a:spcPct val="150000"/>
              </a:lnSpc>
              <a:spcBef>
                <a:spcPts val="0"/>
              </a:spcBef>
              <a:buFont typeface="+mj-lt"/>
              <a:buAutoNum type="arabicPeriod"/>
            </a:pPr>
            <a:r>
              <a:rPr lang="el-GR" sz="1600" dirty="0" smtClean="0">
                <a:latin typeface="Arial" pitchFamily="34" charset="0"/>
                <a:cs typeface="Arial" pitchFamily="34" charset="0"/>
              </a:rPr>
              <a:t>Οι </a:t>
            </a:r>
            <a:r>
              <a:rPr lang="el-GR" sz="1600" b="1" dirty="0" smtClean="0">
                <a:latin typeface="Arial" pitchFamily="34" charset="0"/>
                <a:cs typeface="Arial" pitchFamily="34" charset="0"/>
              </a:rPr>
              <a:t>Υπουργοί και λοιποί επικεφαλής της Γενικής Κυβέρνησης</a:t>
            </a:r>
          </a:p>
          <a:p>
            <a:pPr marL="541782" indent="-514350" algn="just">
              <a:lnSpc>
                <a:spcPct val="150000"/>
              </a:lnSpc>
              <a:spcBef>
                <a:spcPts val="0"/>
              </a:spcBef>
              <a:buFont typeface="+mj-lt"/>
              <a:buAutoNum type="arabicPeriod"/>
            </a:pPr>
            <a:r>
              <a:rPr lang="el-GR" sz="1600" dirty="0" smtClean="0">
                <a:latin typeface="Arial" pitchFamily="34" charset="0"/>
                <a:cs typeface="Arial" pitchFamily="34" charset="0"/>
              </a:rPr>
              <a:t>Ο </a:t>
            </a:r>
            <a:r>
              <a:rPr lang="el-GR" sz="1600" b="1" dirty="0" smtClean="0">
                <a:latin typeface="Arial" pitchFamily="34" charset="0"/>
                <a:cs typeface="Arial" pitchFamily="34" charset="0"/>
              </a:rPr>
              <a:t>Υπουργός Ανάπτυξης και Ανταγωνιστικότητας</a:t>
            </a:r>
          </a:p>
          <a:p>
            <a:pPr marL="541782" indent="-514350" algn="just">
              <a:lnSpc>
                <a:spcPct val="150000"/>
              </a:lnSpc>
              <a:spcBef>
                <a:spcPts val="0"/>
              </a:spcBef>
              <a:buFont typeface="+mj-lt"/>
              <a:buAutoNum type="arabicPeriod"/>
            </a:pPr>
            <a:r>
              <a:rPr lang="el-GR" sz="1600" dirty="0" smtClean="0">
                <a:solidFill>
                  <a:srgbClr val="7030A0"/>
                </a:solidFill>
                <a:latin typeface="Arial" pitchFamily="34" charset="0"/>
                <a:cs typeface="Arial" pitchFamily="34" charset="0"/>
              </a:rPr>
              <a:t>Οι </a:t>
            </a:r>
            <a:r>
              <a:rPr lang="el-GR" sz="1600" b="1" dirty="0" smtClean="0">
                <a:solidFill>
                  <a:srgbClr val="7030A0"/>
                </a:solidFill>
                <a:latin typeface="Arial" pitchFamily="34" charset="0"/>
                <a:cs typeface="Arial" pitchFamily="34" charset="0"/>
              </a:rPr>
              <a:t>προϊστάμενοι οικονομικών υπηρεσιών των Υπουργείων</a:t>
            </a:r>
          </a:p>
          <a:p>
            <a:pPr marL="541782" indent="-514350" algn="just">
              <a:lnSpc>
                <a:spcPct val="150000"/>
              </a:lnSpc>
              <a:spcBef>
                <a:spcPts val="0"/>
              </a:spcBef>
              <a:buFont typeface="+mj-lt"/>
              <a:buAutoNum type="arabicPeriod"/>
            </a:pPr>
            <a:r>
              <a:rPr lang="el-GR" sz="1600" dirty="0" smtClean="0">
                <a:solidFill>
                  <a:srgbClr val="7030A0"/>
                </a:solidFill>
                <a:latin typeface="Arial" pitchFamily="34" charset="0"/>
                <a:cs typeface="Arial" pitchFamily="34" charset="0"/>
              </a:rPr>
              <a:t>Οι </a:t>
            </a:r>
            <a:r>
              <a:rPr lang="el-GR" sz="1600" b="1" dirty="0" smtClean="0">
                <a:solidFill>
                  <a:srgbClr val="7030A0"/>
                </a:solidFill>
                <a:latin typeface="Arial" pitchFamily="34" charset="0"/>
                <a:cs typeface="Arial" pitchFamily="34" charset="0"/>
              </a:rPr>
              <a:t>προϊστάμενοι οικονομικών υπηρεσιών λοιπών φορέων της ΓΚ</a:t>
            </a:r>
          </a:p>
          <a:p>
            <a:pPr marL="541782" indent="-514350" algn="just">
              <a:lnSpc>
                <a:spcPct val="150000"/>
              </a:lnSpc>
              <a:spcBef>
                <a:spcPts val="0"/>
              </a:spcBef>
              <a:buFont typeface="+mj-lt"/>
              <a:buAutoNum type="arabicPeriod"/>
            </a:pPr>
            <a:r>
              <a:rPr lang="el-GR" sz="1600" dirty="0" smtClean="0">
                <a:latin typeface="Arial" pitchFamily="34" charset="0"/>
                <a:cs typeface="Arial" pitchFamily="34" charset="0"/>
              </a:rPr>
              <a:t>Το Παρατηρητήριο Οικονομικής Αυτοτέλειας των Ο.Τ.Α.</a:t>
            </a:r>
          </a:p>
          <a:p>
            <a:pPr marL="541782" indent="-514350" algn="just">
              <a:lnSpc>
                <a:spcPct val="150000"/>
              </a:lnSpc>
              <a:spcBef>
                <a:spcPts val="0"/>
              </a:spcBef>
              <a:buFont typeface="+mj-lt"/>
              <a:buAutoNum type="arabicPeriod"/>
            </a:pPr>
            <a:r>
              <a:rPr lang="el-GR" sz="1600" dirty="0" smtClean="0">
                <a:latin typeface="Arial" pitchFamily="34" charset="0"/>
                <a:cs typeface="Arial" pitchFamily="34" charset="0"/>
              </a:rPr>
              <a:t>Το Γραφείο Προϋπολογισμού του Κράτους στη Βουλή</a:t>
            </a:r>
          </a:p>
          <a:p>
            <a:pPr marL="541782" indent="-514350" algn="just">
              <a:lnSpc>
                <a:spcPct val="150000"/>
              </a:lnSpc>
              <a:spcBef>
                <a:spcPts val="0"/>
              </a:spcBef>
              <a:buFont typeface="+mj-lt"/>
              <a:buAutoNum type="arabicPeriod"/>
            </a:pPr>
            <a:r>
              <a:rPr lang="el-GR" sz="1600" dirty="0" smtClean="0">
                <a:latin typeface="Arial" pitchFamily="34" charset="0"/>
                <a:cs typeface="Arial" pitchFamily="34" charset="0"/>
              </a:rPr>
              <a:t>Το Ελληνικό Δημοσιονομικό Συμβούλιο</a:t>
            </a:r>
          </a:p>
          <a:p>
            <a:pPr marL="541782" indent="-514350" algn="just">
              <a:lnSpc>
                <a:spcPct val="150000"/>
              </a:lnSpc>
              <a:spcBef>
                <a:spcPts val="0"/>
              </a:spcBef>
              <a:buFont typeface="+mj-lt"/>
              <a:buAutoNum type="arabicPeriod"/>
            </a:pPr>
            <a:r>
              <a:rPr lang="el-GR" sz="1600" dirty="0" smtClean="0">
                <a:latin typeface="Arial" pitchFamily="34" charset="0"/>
                <a:cs typeface="Arial" pitchFamily="34" charset="0"/>
              </a:rPr>
              <a:t>Ο Οργανισμός Διαχείρισης του Δημόσιου Χρέους</a:t>
            </a:r>
          </a:p>
          <a:p>
            <a:pPr marL="541782" indent="-514350" algn="just">
              <a:lnSpc>
                <a:spcPct val="150000"/>
              </a:lnSpc>
              <a:spcBef>
                <a:spcPts val="0"/>
              </a:spcBef>
              <a:buFont typeface="+mj-lt"/>
              <a:buAutoNum type="arabicPeriod"/>
            </a:pPr>
            <a:r>
              <a:rPr lang="el-GR" sz="1600" b="1" dirty="0" smtClean="0">
                <a:solidFill>
                  <a:srgbClr val="FF0000"/>
                </a:solidFill>
                <a:latin typeface="Arial" pitchFamily="34" charset="0"/>
                <a:cs typeface="Arial" pitchFamily="34" charset="0"/>
              </a:rPr>
              <a:t>Το Ελεγκτικό Συνέδριο</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85727"/>
            <a:ext cx="7858180" cy="1071571"/>
          </a:xfrm>
        </p:spPr>
        <p:style>
          <a:lnRef idx="2">
            <a:schemeClr val="accent3"/>
          </a:lnRef>
          <a:fillRef idx="1">
            <a:schemeClr val="lt1"/>
          </a:fillRef>
          <a:effectRef idx="0">
            <a:schemeClr val="accent3"/>
          </a:effectRef>
          <a:fontRef idx="minor">
            <a:schemeClr val="dk1"/>
          </a:fontRef>
        </p:style>
        <p:txBody>
          <a:bodyPr>
            <a:normAutofit fontScale="90000"/>
          </a:bodyPr>
          <a:lstStyle/>
          <a:p>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Ν.4270/2014</a:t>
            </a:r>
            <a:r>
              <a:rPr lang="en-US" sz="2000" b="1" dirty="0" smtClean="0">
                <a:solidFill>
                  <a:srgbClr val="C00000"/>
                </a:solidFill>
                <a:latin typeface="Calibri" pitchFamily="34" charset="0"/>
                <a:cs typeface="Calibri" pitchFamily="34" charset="0"/>
              </a:rPr>
              <a:t>_</a:t>
            </a:r>
            <a:r>
              <a:rPr lang="el-GR" sz="2000" b="1" dirty="0" smtClean="0">
                <a:solidFill>
                  <a:srgbClr val="C00000"/>
                </a:solidFill>
                <a:latin typeface="Calibri" pitchFamily="34" charset="0"/>
                <a:cs typeface="Calibri" pitchFamily="34" charset="0"/>
              </a:rPr>
              <a:t>ΚΕΦ</a:t>
            </a:r>
            <a:r>
              <a:rPr lang="en-US" sz="2000" b="1" dirty="0" smtClean="0">
                <a:solidFill>
                  <a:srgbClr val="C00000"/>
                </a:solidFill>
                <a:latin typeface="Calibri" pitchFamily="34" charset="0"/>
                <a:cs typeface="Calibri" pitchFamily="34" charset="0"/>
              </a:rPr>
              <a:t>.</a:t>
            </a:r>
            <a:r>
              <a:rPr lang="el-GR" sz="2000" b="1" dirty="0" smtClean="0">
                <a:solidFill>
                  <a:srgbClr val="C00000"/>
                </a:solidFill>
                <a:latin typeface="Calibri" pitchFamily="34" charset="0"/>
                <a:cs typeface="Calibri" pitchFamily="34" charset="0"/>
              </a:rPr>
              <a:t>Γ’ ΔΗΜΟΣ/ΚΟΙ ΚΑΝΟΝΕΣ - ΔΙΟΡΘΩΤΙΚΟΣ ΜΗΧΑΝΙΣΜΟΣ άρθρα 33 - 32 </a:t>
            </a:r>
            <a:br>
              <a:rPr lang="el-GR" sz="2000" b="1" dirty="0" smtClean="0">
                <a:solidFill>
                  <a:srgbClr val="C00000"/>
                </a:solidFill>
                <a:latin typeface="Calibri" pitchFamily="34" charset="0"/>
                <a:cs typeface="Calibri" pitchFamily="34" charset="0"/>
              </a:rPr>
            </a:b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571612"/>
            <a:ext cx="7786742" cy="5143536"/>
          </a:xfrm>
          <a:solidFill>
            <a:srgbClr val="FFFF00"/>
          </a:solidFill>
          <a:ln>
            <a:noFill/>
          </a:ln>
        </p:spPr>
        <p:txBody>
          <a:bodyPr>
            <a:noAutofit/>
          </a:bodyPr>
          <a:lstStyle/>
          <a:p>
            <a:pPr marL="176213" indent="-149225">
              <a:lnSpc>
                <a:spcPct val="150000"/>
              </a:lnSpc>
              <a:buFont typeface="Wingdings" pitchFamily="2" charset="2"/>
              <a:buChar char="ü"/>
            </a:pPr>
            <a:r>
              <a:rPr lang="el-GR" sz="1800" b="1" dirty="0" smtClean="0">
                <a:solidFill>
                  <a:srgbClr val="0070C0"/>
                </a:solidFill>
                <a:latin typeface="Calibri" pitchFamily="34" charset="0"/>
                <a:cs typeface="Calibri" pitchFamily="34" charset="0"/>
              </a:rPr>
              <a:t>Άρθρο 33 Γενικές αρχές για τη διαχείριση των οικονομικών του Δημοσίου</a:t>
            </a:r>
          </a:p>
          <a:p>
            <a:pPr marL="176213" indent="-149225">
              <a:lnSpc>
                <a:spcPct val="150000"/>
              </a:lnSpc>
              <a:buFont typeface="Wingdings" pitchFamily="2" charset="2"/>
              <a:buChar char="ü"/>
            </a:pPr>
            <a:r>
              <a:rPr lang="el-GR" sz="1800" b="1" dirty="0" smtClean="0">
                <a:solidFill>
                  <a:srgbClr val="0070C0"/>
                </a:solidFill>
                <a:latin typeface="Calibri" pitchFamily="34" charset="0"/>
                <a:cs typeface="Calibri" pitchFamily="34" charset="0"/>
              </a:rPr>
              <a:t>Άρθρο 34 Γενικές αρχές δημοσιονομικού σχεδιασμού </a:t>
            </a:r>
          </a:p>
          <a:p>
            <a:pPr marL="176213" indent="-149225">
              <a:lnSpc>
                <a:spcPct val="150000"/>
              </a:lnSpc>
              <a:buFont typeface="Wingdings" pitchFamily="2" charset="2"/>
              <a:buChar char="ü"/>
            </a:pPr>
            <a:r>
              <a:rPr lang="el-GR" sz="1800" b="1" dirty="0" smtClean="0">
                <a:latin typeface="Calibri" pitchFamily="34" charset="0"/>
                <a:cs typeface="Calibri" pitchFamily="34" charset="0"/>
              </a:rPr>
              <a:t>Άρθρο 35 Κανόνας δημοσιονομικής θέσης</a:t>
            </a:r>
          </a:p>
          <a:p>
            <a:pPr marL="176213" indent="-149225">
              <a:lnSpc>
                <a:spcPct val="150000"/>
              </a:lnSpc>
              <a:buFont typeface="Wingdings" pitchFamily="2" charset="2"/>
              <a:buChar char="ü"/>
            </a:pPr>
            <a:r>
              <a:rPr lang="el-GR" sz="1800" b="1" dirty="0" smtClean="0">
                <a:latin typeface="Calibri" pitchFamily="34" charset="0"/>
                <a:cs typeface="Calibri" pitchFamily="34" charset="0"/>
              </a:rPr>
              <a:t>Άρθρο 36 Κανόνας χρέους</a:t>
            </a:r>
          </a:p>
          <a:p>
            <a:pPr marL="176213" indent="-149225">
              <a:lnSpc>
                <a:spcPct val="150000"/>
              </a:lnSpc>
              <a:buFont typeface="Wingdings" pitchFamily="2" charset="2"/>
              <a:buChar char="ü"/>
            </a:pPr>
            <a:r>
              <a:rPr lang="el-GR" sz="1800" b="1" dirty="0" smtClean="0">
                <a:latin typeface="Calibri" pitchFamily="34" charset="0"/>
                <a:cs typeface="Calibri" pitchFamily="34" charset="0"/>
              </a:rPr>
              <a:t>Άρθρο 37 Κανόνας πορείας προσαρμογής</a:t>
            </a:r>
          </a:p>
          <a:p>
            <a:pPr marL="176213" indent="-149225">
              <a:lnSpc>
                <a:spcPct val="150000"/>
              </a:lnSpc>
              <a:buFont typeface="Wingdings" pitchFamily="2" charset="2"/>
              <a:buChar char="ü"/>
            </a:pPr>
            <a:r>
              <a:rPr lang="el-GR" sz="1800" b="1" dirty="0" smtClean="0">
                <a:latin typeface="Calibri" pitchFamily="34" charset="0"/>
                <a:cs typeface="Calibri" pitchFamily="34" charset="0"/>
              </a:rPr>
              <a:t>Άρθρο 38 Ενεργοποίηση του διορθωτικού μηχανισμού</a:t>
            </a:r>
          </a:p>
          <a:p>
            <a:pPr marL="176213" indent="-149225">
              <a:lnSpc>
                <a:spcPct val="150000"/>
              </a:lnSpc>
              <a:buFont typeface="Wingdings" pitchFamily="2" charset="2"/>
              <a:buChar char="ü"/>
            </a:pPr>
            <a:r>
              <a:rPr lang="el-GR" sz="1800" b="1" dirty="0" smtClean="0">
                <a:latin typeface="Calibri" pitchFamily="34" charset="0"/>
                <a:cs typeface="Calibri" pitchFamily="34" charset="0"/>
              </a:rPr>
              <a:t>Άρθρο 39 Σχέδιο διορθωτικών ενεργειών</a:t>
            </a:r>
          </a:p>
          <a:p>
            <a:pPr marL="176213" indent="-149225">
              <a:lnSpc>
                <a:spcPct val="150000"/>
              </a:lnSpc>
              <a:buFont typeface="Wingdings" pitchFamily="2" charset="2"/>
              <a:buChar char="ü"/>
            </a:pPr>
            <a:r>
              <a:rPr lang="el-GR" sz="1800" b="1" dirty="0" smtClean="0">
                <a:latin typeface="Calibri" pitchFamily="34" charset="0"/>
                <a:cs typeface="Calibri" pitchFamily="34" charset="0"/>
              </a:rPr>
              <a:t>Άρθρο 40 Παρακολούθηση και αναστολή του σχεδίου διορθωτικών ενεργειών</a:t>
            </a:r>
          </a:p>
          <a:p>
            <a:pPr marL="176213" indent="-149225">
              <a:lnSpc>
                <a:spcPct val="150000"/>
              </a:lnSpc>
              <a:buFont typeface="Wingdings" pitchFamily="2" charset="2"/>
              <a:buChar char="ü"/>
            </a:pPr>
            <a:r>
              <a:rPr lang="el-GR" sz="1800" b="1" dirty="0" smtClean="0">
                <a:latin typeface="Calibri" pitchFamily="34" charset="0"/>
                <a:cs typeface="Calibri" pitchFamily="34" charset="0"/>
              </a:rPr>
              <a:t>Άρθρο 41 Εφαρμογή του παρόντος Κεφαλαίου σε περίοδο προγράμματος μακροοικονομικής προσαρμογής</a:t>
            </a:r>
            <a:endParaRPr lang="el-GR" sz="1800" dirty="0" smtClean="0">
              <a:latin typeface="Calibri" pitchFamily="34" charset="0"/>
              <a:cs typeface="Calibri" pitchFamily="34" charset="0"/>
            </a:endParaRPr>
          </a:p>
          <a:p>
            <a:endParaRPr lang="el-GR" sz="1800" b="1" dirty="0" smtClean="0">
              <a:solidFill>
                <a:srgbClr val="FF0000"/>
              </a:solidFill>
              <a:latin typeface="Calibri" pitchFamily="34" charset="0"/>
              <a:cs typeface="Calibri" pitchFamily="34" charset="0"/>
            </a:endParaRPr>
          </a:p>
          <a:p>
            <a:pPr algn="just"/>
            <a:endParaRPr lang="el-GR" sz="2400" b="1" dirty="0" smtClean="0">
              <a:solidFill>
                <a:srgbClr val="FF0000"/>
              </a:solidFill>
              <a:latin typeface="Calibri" pitchFamily="34" charset="0"/>
              <a:cs typeface="Calibri" pitchFamily="34" charset="0"/>
            </a:endParaRPr>
          </a:p>
          <a:p>
            <a:pPr algn="r"/>
            <a:r>
              <a:rPr lang="el-GR" sz="1800" b="1" dirty="0" smtClean="0">
                <a:solidFill>
                  <a:schemeClr val="tx1"/>
                </a:solidFill>
                <a:latin typeface="Calibri" pitchFamily="34" charset="0"/>
                <a:cs typeface="Calibri" pitchFamily="34" charset="0"/>
              </a:rPr>
              <a:t>							</a:t>
            </a:r>
          </a:p>
          <a:p>
            <a:pPr algn="just"/>
            <a:endParaRPr lang="el-GR" sz="2400" b="1" dirty="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11</a:t>
            </a:fld>
            <a:endParaRPr lang="el-G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85727"/>
            <a:ext cx="7858180" cy="714381"/>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t>Άρθρο 33 </a:t>
            </a:r>
            <a:r>
              <a:rPr lang="el-GR" sz="2000" b="1" dirty="0" smtClean="0">
                <a:latin typeface="Calibri" pitchFamily="34" charset="0"/>
                <a:cs typeface="Calibri" pitchFamily="34" charset="0"/>
              </a:rPr>
              <a:t>Γενικές αρχές για τη διαχείριση των οικονομικών του Δημοσίου</a:t>
            </a: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357298"/>
            <a:ext cx="7786742" cy="5357850"/>
          </a:xfrm>
          <a:noFill/>
          <a:ln>
            <a:noFill/>
          </a:ln>
        </p:spPr>
        <p:txBody>
          <a:bodyPr>
            <a:noAutofit/>
          </a:bodyPr>
          <a:lstStyle/>
          <a:p>
            <a:pPr algn="just">
              <a:lnSpc>
                <a:spcPct val="150000"/>
              </a:lnSpc>
              <a:spcBef>
                <a:spcPts val="0"/>
              </a:spcBef>
            </a:pPr>
            <a:r>
              <a:rPr lang="el-GR" sz="2000" b="1" dirty="0" smtClean="0"/>
              <a:t>1. Αρχή της χρηστής δημοσιονομικής διαχείρισης:</a:t>
            </a:r>
          </a:p>
          <a:p>
            <a:pPr marL="427482" indent="-400050" algn="just">
              <a:lnSpc>
                <a:spcPct val="150000"/>
              </a:lnSpc>
              <a:spcBef>
                <a:spcPts val="0"/>
              </a:spcBef>
              <a:buFont typeface="+mj-lt"/>
              <a:buAutoNum type="romanLcPeriod"/>
            </a:pPr>
            <a:r>
              <a:rPr lang="el-GR" sz="2000" dirty="0" smtClean="0"/>
              <a:t>αρχή της οικονομικότητας</a:t>
            </a:r>
          </a:p>
          <a:p>
            <a:pPr marL="427482" indent="-400050" algn="just">
              <a:lnSpc>
                <a:spcPct val="150000"/>
              </a:lnSpc>
              <a:spcBef>
                <a:spcPts val="0"/>
              </a:spcBef>
              <a:buFont typeface="+mj-lt"/>
              <a:buAutoNum type="romanLcPeriod"/>
            </a:pPr>
            <a:r>
              <a:rPr lang="el-GR" sz="2000" dirty="0" smtClean="0"/>
              <a:t>αρχή της αποδοτικότητας</a:t>
            </a:r>
          </a:p>
          <a:p>
            <a:pPr marL="427482" indent="-400050" algn="just">
              <a:lnSpc>
                <a:spcPct val="150000"/>
              </a:lnSpc>
              <a:spcBef>
                <a:spcPts val="0"/>
              </a:spcBef>
              <a:buFont typeface="+mj-lt"/>
              <a:buAutoNum type="romanLcPeriod"/>
            </a:pPr>
            <a:r>
              <a:rPr lang="el-GR" sz="2000" dirty="0" smtClean="0"/>
              <a:t>αρχή της αποτελεσματικότητας</a:t>
            </a:r>
          </a:p>
          <a:p>
            <a:pPr algn="just">
              <a:lnSpc>
                <a:spcPct val="150000"/>
              </a:lnSpc>
              <a:spcBef>
                <a:spcPts val="0"/>
              </a:spcBef>
            </a:pPr>
            <a:r>
              <a:rPr lang="el-GR" sz="2000" b="1" dirty="0" smtClean="0"/>
              <a:t>2. Αρχή της υπευθυνότητας και της λογοδοσίας</a:t>
            </a:r>
          </a:p>
          <a:p>
            <a:pPr algn="just">
              <a:lnSpc>
                <a:spcPct val="150000"/>
              </a:lnSpc>
              <a:spcBef>
                <a:spcPts val="0"/>
              </a:spcBef>
            </a:pPr>
            <a:r>
              <a:rPr lang="el-GR" sz="2000" b="1" dirty="0" smtClean="0"/>
              <a:t>3. Αρχή της διαφάνειας</a:t>
            </a:r>
          </a:p>
          <a:p>
            <a:pPr algn="just">
              <a:lnSpc>
                <a:spcPct val="150000"/>
              </a:lnSpc>
              <a:spcBef>
                <a:spcPts val="0"/>
              </a:spcBef>
            </a:pPr>
            <a:r>
              <a:rPr lang="el-GR" sz="2000" b="1" dirty="0" smtClean="0"/>
              <a:t>4. Αρχή της ειλικρίνειας						</a:t>
            </a:r>
          </a:p>
          <a:p>
            <a:pPr algn="just"/>
            <a:endParaRPr lang="el-GR" sz="1800" dirty="0"/>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12</a:t>
            </a:fld>
            <a:endParaRPr lang="el-GR"/>
          </a:p>
        </p:txBody>
      </p:sp>
      <p:sp>
        <p:nvSpPr>
          <p:cNvPr id="8" name="7 - Ορθογώνιο"/>
          <p:cNvSpPr/>
          <p:nvPr/>
        </p:nvSpPr>
        <p:spPr>
          <a:xfrm>
            <a:off x="1043608" y="908720"/>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85727"/>
            <a:ext cx="7858180" cy="714381"/>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t>
            </a:r>
            <a:r>
              <a:rPr lang="el-GR" sz="1800" b="1" dirty="0" smtClean="0">
                <a:latin typeface="Calibri" pitchFamily="34" charset="0"/>
                <a:cs typeface="Calibri" pitchFamily="34" charset="0"/>
              </a:rPr>
              <a:t>Άρθρο 34 Γενικές αρχές δημοσιονομικού σχεδιασμού </a:t>
            </a: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357298"/>
            <a:ext cx="7929618" cy="5000660"/>
          </a:xfrm>
          <a:noFill/>
          <a:ln>
            <a:noFill/>
          </a:ln>
        </p:spPr>
        <p:txBody>
          <a:bodyPr>
            <a:noAutofit/>
          </a:bodyPr>
          <a:lstStyle/>
          <a:p>
            <a:pPr algn="just">
              <a:lnSpc>
                <a:spcPct val="150000"/>
              </a:lnSpc>
              <a:spcBef>
                <a:spcPts val="0"/>
              </a:spcBef>
              <a:buFont typeface="Wingdings" pitchFamily="2" charset="2"/>
              <a:buChar char="Ø"/>
            </a:pPr>
            <a:r>
              <a:rPr lang="el-GR" sz="2000" b="1" u="sng" dirty="0" smtClean="0"/>
              <a:t>Γενικές αρχές δημοσιονομικού σχεδιασμού</a:t>
            </a:r>
            <a:r>
              <a:rPr lang="el-GR" sz="2000" b="1" dirty="0" smtClean="0"/>
              <a:t>:</a:t>
            </a:r>
          </a:p>
          <a:p>
            <a:pPr marL="176213" indent="-149225" algn="just">
              <a:lnSpc>
                <a:spcPct val="150000"/>
              </a:lnSpc>
              <a:spcBef>
                <a:spcPts val="0"/>
              </a:spcBef>
              <a:buFont typeface="Wingdings" pitchFamily="2" charset="2"/>
              <a:buChar char="ü"/>
            </a:pPr>
            <a:r>
              <a:rPr lang="el-GR" sz="2000" dirty="0" smtClean="0"/>
              <a:t>Έλεγχο της εξέλιξης του δημόσιου χρέους </a:t>
            </a:r>
          </a:p>
          <a:p>
            <a:pPr marL="176213" indent="-149225" algn="just">
              <a:lnSpc>
                <a:spcPct val="150000"/>
              </a:lnSpc>
              <a:spcBef>
                <a:spcPts val="0"/>
              </a:spcBef>
              <a:buFont typeface="Wingdings" pitchFamily="2" charset="2"/>
              <a:buChar char="ü"/>
            </a:pPr>
            <a:r>
              <a:rPr lang="el-GR" sz="2000" dirty="0" smtClean="0"/>
              <a:t>Κατώτατο αποδεκτό όριο πρωτογενούς ισοζυγίου </a:t>
            </a:r>
          </a:p>
          <a:p>
            <a:pPr marL="176213" indent="-149225" algn="just">
              <a:lnSpc>
                <a:spcPct val="150000"/>
              </a:lnSpc>
              <a:spcBef>
                <a:spcPts val="0"/>
              </a:spcBef>
              <a:buFont typeface="Wingdings" pitchFamily="2" charset="2"/>
              <a:buChar char="ü"/>
            </a:pPr>
            <a:r>
              <a:rPr lang="el-GR" sz="2000" dirty="0" smtClean="0"/>
              <a:t>Κατ’ ελάχιστο αποδεκτό όριο εσόδων ως ποσοστό του ΑΕΠ</a:t>
            </a:r>
          </a:p>
          <a:p>
            <a:pPr marL="176213" indent="-149225" algn="just">
              <a:lnSpc>
                <a:spcPct val="150000"/>
              </a:lnSpc>
              <a:spcBef>
                <a:spcPts val="0"/>
              </a:spcBef>
              <a:buFont typeface="Wingdings" pitchFamily="2" charset="2"/>
              <a:buChar char="ü"/>
            </a:pPr>
            <a:r>
              <a:rPr lang="el-GR" sz="2000" dirty="0" smtClean="0"/>
              <a:t>Τρόπο &amp; τη διαδικασία αναπροσαρμογής των δαπανών, ανάλογα με την πορεία των εσόδων.</a:t>
            </a: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13</a:t>
            </a:fld>
            <a:endParaRPr lang="el-GR"/>
          </a:p>
        </p:txBody>
      </p:sp>
      <p:sp>
        <p:nvSpPr>
          <p:cNvPr id="8" name="7 - Ορθογώνιο"/>
          <p:cNvSpPr/>
          <p:nvPr/>
        </p:nvSpPr>
        <p:spPr>
          <a:xfrm>
            <a:off x="1043608" y="908720"/>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85727"/>
            <a:ext cx="7858180" cy="714381"/>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t>
            </a:r>
            <a:r>
              <a:rPr lang="el-GR" sz="1800" b="1" dirty="0" smtClean="0">
                <a:latin typeface="Calibri" pitchFamily="34" charset="0"/>
                <a:cs typeface="Calibri" pitchFamily="34" charset="0"/>
              </a:rPr>
              <a:t>Άρθρο 34 Γενικές αρχές δημοσιονομικού σχεδιασμού </a:t>
            </a: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357298"/>
            <a:ext cx="7929618" cy="5357850"/>
          </a:xfrm>
          <a:noFill/>
          <a:ln>
            <a:noFill/>
          </a:ln>
        </p:spPr>
        <p:txBody>
          <a:bodyPr>
            <a:noAutofit/>
          </a:bodyPr>
          <a:lstStyle/>
          <a:p>
            <a:pPr algn="just">
              <a:lnSpc>
                <a:spcPct val="150000"/>
              </a:lnSpc>
              <a:spcBef>
                <a:spcPts val="0"/>
              </a:spcBef>
              <a:buFont typeface="Wingdings" pitchFamily="2" charset="2"/>
              <a:buChar char="Ø"/>
            </a:pPr>
            <a:r>
              <a:rPr lang="el-GR" sz="1800" b="1" u="sng" dirty="0" smtClean="0"/>
              <a:t>Ο δημοσιονομικός σχεδιασμός</a:t>
            </a:r>
            <a:r>
              <a:rPr lang="el-GR" sz="1800" b="1" dirty="0" smtClean="0"/>
              <a:t>:</a:t>
            </a:r>
          </a:p>
          <a:p>
            <a:pPr marL="360363" indent="-333375" algn="just">
              <a:lnSpc>
                <a:spcPct val="150000"/>
              </a:lnSpc>
              <a:spcBef>
                <a:spcPts val="0"/>
              </a:spcBef>
              <a:buFont typeface="Wingdings" pitchFamily="2" charset="2"/>
              <a:buChar char="v"/>
            </a:pPr>
            <a:r>
              <a:rPr lang="el-GR" sz="1800" dirty="0" smtClean="0">
                <a:latin typeface="Calibri" pitchFamily="34" charset="0"/>
                <a:cs typeface="Calibri" pitchFamily="34" charset="0"/>
              </a:rPr>
              <a:t>Δίνει προτεραιότητα στην </a:t>
            </a:r>
            <a:r>
              <a:rPr lang="el-GR" sz="1800" b="1" dirty="0" smtClean="0">
                <a:solidFill>
                  <a:srgbClr val="C00000"/>
                </a:solidFill>
                <a:latin typeface="Calibri" pitchFamily="34" charset="0"/>
                <a:cs typeface="Calibri" pitchFamily="34" charset="0"/>
              </a:rPr>
              <a:t>εξυπηρέτηση του δημόσιου χρέους</a:t>
            </a:r>
            <a:r>
              <a:rPr lang="el-GR" sz="1800" dirty="0" smtClean="0">
                <a:latin typeface="Calibri" pitchFamily="34" charset="0"/>
                <a:cs typeface="Calibri" pitchFamily="34" charset="0"/>
              </a:rPr>
              <a:t>, για τη διατήρηση &amp; ενίσχυση της δημοσιονομικής &amp; οικονομικής σταθερότητας.</a:t>
            </a:r>
          </a:p>
          <a:p>
            <a:pPr marL="360363" indent="-333375" algn="just">
              <a:lnSpc>
                <a:spcPct val="150000"/>
              </a:lnSpc>
              <a:spcBef>
                <a:spcPts val="0"/>
              </a:spcBef>
              <a:buFont typeface="Wingdings" pitchFamily="2" charset="2"/>
              <a:buChar char="v"/>
            </a:pPr>
            <a:r>
              <a:rPr lang="el-GR" sz="1800" dirty="0" smtClean="0">
                <a:latin typeface="Calibri" pitchFamily="34" charset="0"/>
                <a:cs typeface="Calibri" pitchFamily="34" charset="0"/>
              </a:rPr>
              <a:t>Είναι </a:t>
            </a:r>
            <a:r>
              <a:rPr lang="el-GR" sz="1800" b="1" dirty="0" smtClean="0">
                <a:solidFill>
                  <a:srgbClr val="C00000"/>
                </a:solidFill>
                <a:latin typeface="Calibri" pitchFamily="34" charset="0"/>
                <a:cs typeface="Calibri" pitchFamily="34" charset="0"/>
              </a:rPr>
              <a:t>ενιαίος</a:t>
            </a:r>
            <a:r>
              <a:rPr lang="el-GR" sz="1800" dirty="0" smtClean="0">
                <a:latin typeface="Calibri" pitchFamily="34" charset="0"/>
                <a:cs typeface="Calibri" pitchFamily="34" charset="0"/>
              </a:rPr>
              <a:t> και καλύπτει ολόκληρη τη Γενική Κυβέρνηση.</a:t>
            </a:r>
          </a:p>
          <a:p>
            <a:pPr marL="360363" indent="-333375" algn="just">
              <a:lnSpc>
                <a:spcPct val="150000"/>
              </a:lnSpc>
              <a:spcBef>
                <a:spcPts val="0"/>
              </a:spcBef>
              <a:buFont typeface="Wingdings" pitchFamily="2" charset="2"/>
              <a:buChar char="v"/>
            </a:pPr>
            <a:r>
              <a:rPr lang="el-GR" sz="1800" dirty="0" smtClean="0">
                <a:latin typeface="Calibri" pitchFamily="34" charset="0"/>
                <a:cs typeface="Calibri" pitchFamily="34" charset="0"/>
              </a:rPr>
              <a:t>Είναι </a:t>
            </a:r>
            <a:r>
              <a:rPr lang="el-GR" sz="1800" b="1" dirty="0" smtClean="0">
                <a:solidFill>
                  <a:srgbClr val="C00000"/>
                </a:solidFill>
                <a:latin typeface="Calibri" pitchFamily="34" charset="0"/>
                <a:cs typeface="Calibri" pitchFamily="34" charset="0"/>
              </a:rPr>
              <a:t>μεσοπρόθεσμος</a:t>
            </a:r>
            <a:r>
              <a:rPr lang="el-GR" sz="1800" dirty="0" smtClean="0">
                <a:latin typeface="Calibri" pitchFamily="34" charset="0"/>
                <a:cs typeface="Calibri" pitchFamily="34" charset="0"/>
              </a:rPr>
              <a:t> &amp; βασίζεται σε μεσοπρόθεσμες μακροοικονομικές &amp; δημοσιονομικές προβλέψεις για το έτος προϋπολογισμού και για τα επόμενα 3 τουλάχιστον έτη.</a:t>
            </a:r>
          </a:p>
          <a:p>
            <a:pPr marL="360363" indent="-333375" algn="just">
              <a:lnSpc>
                <a:spcPct val="150000"/>
              </a:lnSpc>
              <a:spcBef>
                <a:spcPts val="0"/>
              </a:spcBef>
              <a:buFont typeface="Wingdings" pitchFamily="2" charset="2"/>
              <a:buChar char="v"/>
            </a:pPr>
            <a:r>
              <a:rPr lang="el-GR" sz="1800" dirty="0" smtClean="0">
                <a:latin typeface="Calibri" pitchFamily="34" charset="0"/>
                <a:cs typeface="Calibri" pitchFamily="34" charset="0"/>
              </a:rPr>
              <a:t> Είναι </a:t>
            </a:r>
            <a:r>
              <a:rPr lang="el-GR" sz="1800" b="1" dirty="0" smtClean="0">
                <a:solidFill>
                  <a:srgbClr val="C00000"/>
                </a:solidFill>
                <a:latin typeface="Calibri" pitchFamily="34" charset="0"/>
                <a:cs typeface="Calibri" pitchFamily="34" charset="0"/>
              </a:rPr>
              <a:t>διαφανής</a:t>
            </a:r>
            <a:r>
              <a:rPr lang="el-GR" sz="1800" dirty="0" smtClean="0">
                <a:latin typeface="Calibri" pitchFamily="34" charset="0"/>
                <a:cs typeface="Calibri" pitchFamily="34" charset="0"/>
              </a:rPr>
              <a:t>, υπό την έννοια ότι το δημοσιονομικό σχέδιο περιλαμβάνει συγκεκριμένους ποσοτικούς στόχους που αναφέρονται σε συγκεκριμένη περίοδο.</a:t>
            </a:r>
          </a:p>
          <a:p>
            <a:pPr marL="360363" indent="-333375" algn="just">
              <a:lnSpc>
                <a:spcPct val="150000"/>
              </a:lnSpc>
              <a:spcBef>
                <a:spcPts val="0"/>
              </a:spcBef>
              <a:buFont typeface="Wingdings" pitchFamily="2" charset="2"/>
              <a:buChar char="v"/>
            </a:pPr>
            <a:r>
              <a:rPr lang="el-GR" sz="1800" dirty="0" smtClean="0">
                <a:latin typeface="Calibri" pitchFamily="34" charset="0"/>
                <a:cs typeface="Calibri" pitchFamily="34" charset="0"/>
              </a:rPr>
              <a:t> Υπόκειται σε </a:t>
            </a:r>
            <a:r>
              <a:rPr lang="el-GR" sz="1800" b="1" dirty="0" smtClean="0">
                <a:solidFill>
                  <a:srgbClr val="C00000"/>
                </a:solidFill>
                <a:latin typeface="Calibri" pitchFamily="34" charset="0"/>
                <a:cs typeface="Calibri" pitchFamily="34" charset="0"/>
              </a:rPr>
              <a:t>ανεξάρτητη αξιολόγηση</a:t>
            </a:r>
            <a:r>
              <a:rPr lang="el-GR" sz="1800" dirty="0" smtClean="0">
                <a:solidFill>
                  <a:srgbClr val="C00000"/>
                </a:solidFill>
                <a:latin typeface="Calibri" pitchFamily="34" charset="0"/>
                <a:cs typeface="Calibri" pitchFamily="34" charset="0"/>
              </a:rPr>
              <a:t> </a:t>
            </a:r>
            <a:r>
              <a:rPr lang="el-GR" sz="1800" dirty="0" smtClean="0">
                <a:latin typeface="Calibri" pitchFamily="34" charset="0"/>
                <a:cs typeface="Calibri" pitchFamily="34" charset="0"/>
              </a:rPr>
              <a:t>από το Δημοσιονομικό Συμβούλιο.</a:t>
            </a:r>
            <a:endParaRPr lang="el-GR" sz="1800" dirty="0">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14</a:t>
            </a:fld>
            <a:endParaRPr lang="el-GR"/>
          </a:p>
        </p:txBody>
      </p:sp>
      <p:sp>
        <p:nvSpPr>
          <p:cNvPr id="8" name="7 - Ορθογώνιο"/>
          <p:cNvSpPr/>
          <p:nvPr/>
        </p:nvSpPr>
        <p:spPr>
          <a:xfrm>
            <a:off x="1043608" y="908720"/>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1"/>
            <a:ext cx="7858180" cy="857256"/>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latin typeface="Calibri" pitchFamily="34" charset="0"/>
                <a:cs typeface="Calibri" pitchFamily="34" charset="0"/>
              </a:rPr>
              <a:t>ΚΕΦΑΛΑΙΟ Δ΄ ΜΕΣΟΠΡΟΘΕΣΜΗ ΔΗΜΟΣΙΟΝΟΜΙΚΗ ΣΤΡΑΤΗΓΙΚΗ </a:t>
            </a:r>
            <a:r>
              <a:rPr lang="el-GR" sz="2000" b="1" dirty="0" smtClean="0">
                <a:solidFill>
                  <a:srgbClr val="C00000"/>
                </a:solidFill>
                <a:latin typeface="Calibri" pitchFamily="34" charset="0"/>
                <a:cs typeface="Calibri" pitchFamily="34" charset="0"/>
              </a:rPr>
              <a:t>άρθρα 42- 48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428736"/>
            <a:ext cx="7929618" cy="5286412"/>
          </a:xfrm>
          <a:solidFill>
            <a:srgbClr val="FFFF00"/>
          </a:solidFill>
          <a:ln>
            <a:noFill/>
          </a:ln>
        </p:spPr>
        <p:txBody>
          <a:bodyPr>
            <a:noAutofit/>
          </a:bodyPr>
          <a:lstStyle/>
          <a:p>
            <a:pPr marL="265113" indent="-238125">
              <a:buFont typeface="Wingdings" pitchFamily="2" charset="2"/>
              <a:buChar char="Ø"/>
            </a:pPr>
            <a:r>
              <a:rPr lang="el-GR" sz="1800" b="1" dirty="0" smtClean="0">
                <a:latin typeface="Calibri" pitchFamily="34" charset="0"/>
                <a:cs typeface="Calibri" pitchFamily="34" charset="0"/>
              </a:rPr>
              <a:t>Άρθρο 42 Μακροοικονομικές και δημοσιονομικές προβλέψεις </a:t>
            </a:r>
          </a:p>
          <a:p>
            <a:pPr marL="265113" indent="-238125">
              <a:buFont typeface="Wingdings" pitchFamily="2" charset="2"/>
              <a:buChar char="Ø"/>
            </a:pPr>
            <a:r>
              <a:rPr lang="el-GR" sz="1800" b="1" dirty="0" smtClean="0">
                <a:latin typeface="Calibri" pitchFamily="34" charset="0"/>
                <a:cs typeface="Calibri" pitchFamily="34" charset="0"/>
              </a:rPr>
              <a:t>Άρθρο 43 Μεσοπρόθεσμο Πλαίσιο Δημοσιονομικής Στρατηγικής </a:t>
            </a:r>
          </a:p>
          <a:p>
            <a:pPr marL="265113" indent="-238125">
              <a:buFont typeface="Wingdings" pitchFamily="2" charset="2"/>
              <a:buChar char="Ø"/>
            </a:pPr>
            <a:r>
              <a:rPr lang="el-GR" sz="1800" b="1" dirty="0" smtClean="0">
                <a:latin typeface="Calibri" pitchFamily="34" charset="0"/>
                <a:cs typeface="Calibri" pitchFamily="34" charset="0"/>
              </a:rPr>
              <a:t>Άρθρο 44 Επεξηγηματική έκθεση του Μ.Π.Δ.Σ</a:t>
            </a:r>
          </a:p>
          <a:p>
            <a:pPr marL="265113" indent="-238125">
              <a:buFont typeface="Wingdings" pitchFamily="2" charset="2"/>
              <a:buChar char="Ø"/>
            </a:pPr>
            <a:r>
              <a:rPr lang="el-GR" sz="1800" b="1" dirty="0" smtClean="0">
                <a:latin typeface="Calibri" pitchFamily="34" charset="0"/>
                <a:cs typeface="Calibri" pitchFamily="34" charset="0"/>
              </a:rPr>
              <a:t>Άρθρο 45 Κατάρτιση του Μ.Π.Δ.Σ.</a:t>
            </a:r>
          </a:p>
          <a:p>
            <a:pPr marL="265113" indent="-238125">
              <a:buFont typeface="Wingdings" pitchFamily="2" charset="2"/>
              <a:buChar char="Ø"/>
            </a:pPr>
            <a:r>
              <a:rPr lang="el-GR" sz="1800" b="1" dirty="0" smtClean="0">
                <a:latin typeface="Calibri" pitchFamily="34" charset="0"/>
                <a:cs typeface="Calibri" pitchFamily="34" charset="0"/>
              </a:rPr>
              <a:t> Άρθρο 46 Ψήφιση του Μ .Π .Δ .Σ .</a:t>
            </a:r>
          </a:p>
          <a:p>
            <a:pPr marL="265113" indent="-238125">
              <a:buFont typeface="Wingdings" pitchFamily="2" charset="2"/>
              <a:buChar char="Ø"/>
            </a:pPr>
            <a:r>
              <a:rPr lang="el-GR" sz="1800" b="1" dirty="0" smtClean="0">
                <a:latin typeface="Calibri" pitchFamily="34" charset="0"/>
                <a:cs typeface="Calibri" pitchFamily="34" charset="0"/>
              </a:rPr>
              <a:t>Άρθρο 47 Επικαιροποίηση του Μ.Π.Δ.Σ</a:t>
            </a:r>
          </a:p>
          <a:p>
            <a:pPr marL="265113" indent="-238125">
              <a:buFont typeface="Wingdings" pitchFamily="2" charset="2"/>
              <a:buChar char="Ø"/>
            </a:pPr>
            <a:r>
              <a:rPr lang="el-GR" sz="1800" b="1" dirty="0" smtClean="0">
                <a:latin typeface="Calibri" pitchFamily="34" charset="0"/>
                <a:cs typeface="Calibri" pitchFamily="34" charset="0"/>
              </a:rPr>
              <a:t>Άρθρο 48 Δεσμευτικές επιπτώσεις του Μ.Π.Δ.Σ. </a:t>
            </a:r>
            <a:endParaRPr lang="el-GR" sz="1800" dirty="0" smtClean="0">
              <a:latin typeface="Calibri" pitchFamily="34" charset="0"/>
              <a:cs typeface="Calibri" pitchFamily="34" charset="0"/>
            </a:endParaRPr>
          </a:p>
          <a:p>
            <a:endParaRPr lang="el-GR" sz="1800" dirty="0" smtClean="0"/>
          </a:p>
          <a:p>
            <a:pPr marL="265113" indent="-238125" algn="just">
              <a:buFont typeface="Wingdings" pitchFamily="2" charset="2"/>
              <a:buChar char="v"/>
            </a:pPr>
            <a:r>
              <a:rPr lang="el-GR" sz="1800" b="1" dirty="0" smtClean="0">
                <a:solidFill>
                  <a:srgbClr val="0070C0"/>
                </a:solidFill>
                <a:latin typeface="Calibri" pitchFamily="34" charset="0"/>
                <a:cs typeface="Calibri" pitchFamily="34" charset="0"/>
              </a:rPr>
              <a:t>Εγκύκλιος αριθ. </a:t>
            </a:r>
            <a:r>
              <a:rPr lang="el-GR" sz="1800" b="1" dirty="0" err="1" smtClean="0">
                <a:solidFill>
                  <a:srgbClr val="0070C0"/>
                </a:solidFill>
                <a:latin typeface="Calibri" pitchFamily="34" charset="0"/>
                <a:cs typeface="Calibri" pitchFamily="34" charset="0"/>
              </a:rPr>
              <a:t>πρωτ</a:t>
            </a:r>
            <a:r>
              <a:rPr lang="el-GR" sz="1800" b="1" dirty="0" smtClean="0">
                <a:solidFill>
                  <a:srgbClr val="0070C0"/>
                </a:solidFill>
                <a:latin typeface="Calibri" pitchFamily="34" charset="0"/>
                <a:cs typeface="Calibri" pitchFamily="34" charset="0"/>
              </a:rPr>
              <a:t>. 2/7408/ΔΠΔΣ/11.2.2020 «Κατάρτιση Μεσοπρόθεσμου Προγράμματος Δημοσιονομικής Στρατηγικής 2021-2024» </a:t>
            </a:r>
            <a:r>
              <a:rPr lang="el-GR" sz="1600" dirty="0" smtClean="0">
                <a:solidFill>
                  <a:srgbClr val="C00000"/>
                </a:solidFill>
                <a:latin typeface="Calibri" pitchFamily="34" charset="0"/>
                <a:cs typeface="Calibri" pitchFamily="34" charset="0"/>
              </a:rPr>
              <a:t>[παρουσίαση -συζήτηση]</a:t>
            </a:r>
            <a:endParaRPr lang="el-GR" sz="1600" dirty="0">
              <a:solidFill>
                <a:srgbClr val="C0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15</a:t>
            </a:fld>
            <a:endParaRPr lang="el-GR"/>
          </a:p>
        </p:txBody>
      </p:sp>
      <p:sp>
        <p:nvSpPr>
          <p:cNvPr id="8" name="7 - Ορθογώνιο"/>
          <p:cNvSpPr/>
          <p:nvPr/>
        </p:nvSpPr>
        <p:spPr>
          <a:xfrm>
            <a:off x="1043608" y="908720"/>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1"/>
            <a:ext cx="7858180" cy="500065"/>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latin typeface="Calibri" pitchFamily="34" charset="0"/>
                <a:cs typeface="Calibri" pitchFamily="34" charset="0"/>
              </a:rPr>
              <a:t>Άρθρο 43 Μεσοπρόθεσμο Πλαίσιο Δημοσιονομικής Στρατηγικής</a:t>
            </a: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000108"/>
            <a:ext cx="7929618" cy="5715040"/>
          </a:xfrm>
          <a:noFill/>
          <a:ln>
            <a:noFill/>
          </a:ln>
        </p:spPr>
        <p:txBody>
          <a:bodyPr>
            <a:noAutofit/>
          </a:bodyPr>
          <a:lstStyle/>
          <a:p>
            <a:pPr algn="just">
              <a:spcBef>
                <a:spcPts val="0"/>
              </a:spcBef>
            </a:pPr>
            <a:r>
              <a:rPr lang="el-GR" sz="1600" b="1" dirty="0" smtClean="0">
                <a:solidFill>
                  <a:srgbClr val="C00000"/>
                </a:solidFill>
                <a:latin typeface="Calibri" pitchFamily="34" charset="0"/>
                <a:cs typeface="Calibri" pitchFamily="34" charset="0"/>
              </a:rPr>
              <a:t>Το Μ.Π.Δ.Σ. περιλαμβάνει</a:t>
            </a:r>
            <a:r>
              <a:rPr lang="el-GR" sz="1600" dirty="0" smtClean="0">
                <a:latin typeface="Calibri" pitchFamily="34" charset="0"/>
                <a:cs typeface="Calibri" pitchFamily="34" charset="0"/>
              </a:rPr>
              <a:t>:</a:t>
            </a:r>
          </a:p>
          <a:p>
            <a:pPr marL="265113" indent="-238125" algn="just">
              <a:lnSpc>
                <a:spcPct val="150000"/>
              </a:lnSpc>
              <a:spcBef>
                <a:spcPts val="0"/>
              </a:spcBef>
            </a:pPr>
            <a:r>
              <a:rPr lang="el-GR" sz="1600" dirty="0" smtClean="0">
                <a:latin typeface="Calibri" pitchFamily="34" charset="0"/>
                <a:cs typeface="Calibri" pitchFamily="34" charset="0"/>
              </a:rPr>
              <a:t>α. Το </a:t>
            </a:r>
            <a:r>
              <a:rPr lang="el-GR" sz="1600" b="1" dirty="0" smtClean="0">
                <a:latin typeface="Calibri" pitchFamily="34" charset="0"/>
                <a:cs typeface="Calibri" pitchFamily="34" charset="0"/>
              </a:rPr>
              <a:t>μεσοπρόθεσμο δημοσιονομικό στόχο </a:t>
            </a:r>
            <a:r>
              <a:rPr lang="el-GR" sz="1600" dirty="0" smtClean="0">
                <a:latin typeface="Calibri" pitchFamily="34" charset="0"/>
                <a:cs typeface="Calibri" pitchFamily="34" charset="0"/>
              </a:rPr>
              <a:t>&amp; την </a:t>
            </a:r>
            <a:r>
              <a:rPr lang="el-GR" sz="1600" b="1" dirty="0" smtClean="0">
                <a:latin typeface="Calibri" pitchFamily="34" charset="0"/>
                <a:cs typeface="Calibri" pitchFamily="34" charset="0"/>
              </a:rPr>
              <a:t>πορεία προσαρμογής </a:t>
            </a:r>
            <a:r>
              <a:rPr lang="el-GR" sz="1600" dirty="0" smtClean="0">
                <a:latin typeface="Calibri" pitchFamily="34" charset="0"/>
                <a:cs typeface="Calibri" pitchFamily="34" charset="0"/>
              </a:rPr>
              <a:t>προς αυτόν για τα </a:t>
            </a:r>
            <a:r>
              <a:rPr lang="el-GR" sz="1600" b="1" dirty="0" smtClean="0">
                <a:latin typeface="Calibri" pitchFamily="34" charset="0"/>
                <a:cs typeface="Calibri" pitchFamily="34" charset="0"/>
              </a:rPr>
              <a:t>επόμενα 4 έτη</a:t>
            </a:r>
            <a:r>
              <a:rPr lang="el-GR" sz="1600" dirty="0" smtClean="0">
                <a:latin typeface="Calibri" pitchFamily="34" charset="0"/>
                <a:cs typeface="Calibri" pitchFamily="34" charset="0"/>
              </a:rPr>
              <a:t>.</a:t>
            </a:r>
          </a:p>
          <a:p>
            <a:pPr marL="265113" indent="-238125" algn="just">
              <a:lnSpc>
                <a:spcPct val="150000"/>
              </a:lnSpc>
              <a:spcBef>
                <a:spcPts val="0"/>
              </a:spcBef>
            </a:pPr>
            <a:r>
              <a:rPr lang="el-GR" sz="1600" dirty="0" smtClean="0">
                <a:latin typeface="Calibri" pitchFamily="34" charset="0"/>
                <a:cs typeface="Calibri" pitchFamily="34" charset="0"/>
              </a:rPr>
              <a:t>β. Τους </a:t>
            </a:r>
            <a:r>
              <a:rPr lang="el-GR" sz="1600" b="1" dirty="0" smtClean="0">
                <a:latin typeface="Calibri" pitchFamily="34" charset="0"/>
                <a:cs typeface="Calibri" pitchFamily="34" charset="0"/>
              </a:rPr>
              <a:t>ενδεικτικούς ετήσιους στόχους του ελλείμματος ή του πλεονάσματο</a:t>
            </a:r>
            <a:r>
              <a:rPr lang="el-GR" sz="1600" dirty="0" smtClean="0">
                <a:latin typeface="Calibri" pitchFamily="34" charset="0"/>
                <a:cs typeface="Calibri" pitchFamily="34" charset="0"/>
              </a:rPr>
              <a:t>ς της ΓΚ &amp; του </a:t>
            </a:r>
            <a:r>
              <a:rPr lang="el-GR" sz="1600" b="1" dirty="0" smtClean="0">
                <a:latin typeface="Calibri" pitchFamily="34" charset="0"/>
                <a:cs typeface="Calibri" pitchFamily="34" charset="0"/>
              </a:rPr>
              <a:t>χρέους της ΓΚ </a:t>
            </a:r>
            <a:r>
              <a:rPr lang="el-GR" sz="1600" dirty="0" smtClean="0">
                <a:latin typeface="Calibri" pitchFamily="34" charset="0"/>
                <a:cs typeface="Calibri" pitchFamily="34" charset="0"/>
              </a:rPr>
              <a:t>για τα </a:t>
            </a:r>
            <a:r>
              <a:rPr lang="el-GR" sz="1600" b="1" dirty="0" smtClean="0">
                <a:latin typeface="Calibri" pitchFamily="34" charset="0"/>
                <a:cs typeface="Calibri" pitchFamily="34" charset="0"/>
              </a:rPr>
              <a:t>επόμενα 4 έτη</a:t>
            </a:r>
            <a:r>
              <a:rPr lang="el-GR" sz="1600" dirty="0" smtClean="0">
                <a:latin typeface="Calibri" pitchFamily="34" charset="0"/>
                <a:cs typeface="Calibri" pitchFamily="34" charset="0"/>
              </a:rPr>
              <a:t>. </a:t>
            </a:r>
          </a:p>
          <a:p>
            <a:pPr marL="265113" indent="-238125" algn="just">
              <a:lnSpc>
                <a:spcPct val="150000"/>
              </a:lnSpc>
              <a:spcBef>
                <a:spcPts val="0"/>
              </a:spcBef>
            </a:pPr>
            <a:r>
              <a:rPr lang="el-GR" sz="1600" dirty="0" smtClean="0">
                <a:latin typeface="Calibri" pitchFamily="34" charset="0"/>
                <a:cs typeface="Calibri" pitchFamily="34" charset="0"/>
              </a:rPr>
              <a:t>γ. Τις </a:t>
            </a:r>
            <a:r>
              <a:rPr lang="el-GR" sz="1600" b="1" dirty="0" smtClean="0">
                <a:latin typeface="Calibri" pitchFamily="34" charset="0"/>
                <a:cs typeface="Calibri" pitchFamily="34" charset="0"/>
              </a:rPr>
              <a:t>ποσοτικές επιπτώσεις </a:t>
            </a:r>
            <a:r>
              <a:rPr lang="el-GR" sz="1600" dirty="0" smtClean="0">
                <a:latin typeface="Calibri" pitchFamily="34" charset="0"/>
                <a:cs typeface="Calibri" pitchFamily="34" charset="0"/>
              </a:rPr>
              <a:t>των προβλεπόμενων δημοσιονομικών και άλλων μέτρων οικονομικής πολιτικής </a:t>
            </a:r>
            <a:r>
              <a:rPr lang="el-GR" sz="1600" b="1" dirty="0" smtClean="0">
                <a:latin typeface="Calibri" pitchFamily="34" charset="0"/>
                <a:cs typeface="Calibri" pitchFamily="34" charset="0"/>
              </a:rPr>
              <a:t>επί του ισοζυγίου της </a:t>
            </a:r>
            <a:r>
              <a:rPr lang="el-GR" sz="1600" dirty="0" smtClean="0">
                <a:latin typeface="Calibri" pitchFamily="34" charset="0"/>
                <a:cs typeface="Calibri" pitchFamily="34" charset="0"/>
              </a:rPr>
              <a:t>για τα </a:t>
            </a:r>
            <a:r>
              <a:rPr lang="el-GR" sz="1600" b="1" dirty="0" smtClean="0">
                <a:latin typeface="Calibri" pitchFamily="34" charset="0"/>
                <a:cs typeface="Calibri" pitchFamily="34" charset="0"/>
              </a:rPr>
              <a:t>επόμενα 4 έτη</a:t>
            </a:r>
            <a:r>
              <a:rPr lang="el-GR" sz="1600" dirty="0" smtClean="0">
                <a:latin typeface="Calibri" pitchFamily="34" charset="0"/>
                <a:cs typeface="Calibri" pitchFamily="34" charset="0"/>
              </a:rPr>
              <a:t>. </a:t>
            </a:r>
          </a:p>
          <a:p>
            <a:pPr marL="265113" indent="-238125" algn="just">
              <a:lnSpc>
                <a:spcPct val="150000"/>
              </a:lnSpc>
              <a:spcBef>
                <a:spcPts val="0"/>
              </a:spcBef>
            </a:pPr>
            <a:r>
              <a:rPr lang="el-GR" sz="1600" dirty="0" smtClean="0">
                <a:latin typeface="Calibri" pitchFamily="34" charset="0"/>
                <a:cs typeface="Calibri" pitchFamily="34" charset="0"/>
              </a:rPr>
              <a:t>δ. </a:t>
            </a:r>
            <a:r>
              <a:rPr lang="el-GR" sz="1600" b="1" u="sng" dirty="0" smtClean="0">
                <a:solidFill>
                  <a:srgbClr val="C00000"/>
                </a:solidFill>
                <a:latin typeface="Calibri" pitchFamily="34" charset="0"/>
                <a:cs typeface="Calibri" pitchFamily="34" charset="0"/>
              </a:rPr>
              <a:t>Τα ανώτατα όρια για τις δαπάνες</a:t>
            </a:r>
            <a:r>
              <a:rPr lang="el-GR" sz="1600" b="1" dirty="0" smtClean="0">
                <a:solidFill>
                  <a:srgbClr val="C00000"/>
                </a:solidFill>
                <a:latin typeface="Calibri" pitchFamily="34" charset="0"/>
                <a:cs typeface="Calibri" pitchFamily="34" charset="0"/>
              </a:rPr>
              <a:t> </a:t>
            </a:r>
            <a:r>
              <a:rPr lang="el-GR" sz="1600" b="1" dirty="0" smtClean="0">
                <a:latin typeface="Calibri" pitchFamily="34" charset="0"/>
                <a:cs typeface="Calibri" pitchFamily="34" charset="0"/>
              </a:rPr>
              <a:t>των φορέων της ΚΔ, &amp; των Α.Δ.Α. που ανήκουν στην ΚΔ, για κυλιόμενη περίοδο των επομένων, από τη σύνταξη του Μ.Π.Δ.Σ. 4 ετών, κάθε φορά, εκ των οποίων τα (2) πρώτα χρόνια είναι δεσμευτικά</a:t>
            </a:r>
            <a:r>
              <a:rPr lang="el-GR" sz="1600" dirty="0" smtClean="0">
                <a:latin typeface="Calibri" pitchFamily="34" charset="0"/>
                <a:cs typeface="Calibri" pitchFamily="34" charset="0"/>
              </a:rPr>
              <a:t>.</a:t>
            </a:r>
          </a:p>
          <a:p>
            <a:pPr marL="265113" indent="-238125" algn="just">
              <a:lnSpc>
                <a:spcPct val="150000"/>
              </a:lnSpc>
              <a:spcBef>
                <a:spcPts val="0"/>
              </a:spcBef>
            </a:pPr>
            <a:r>
              <a:rPr lang="el-GR" sz="1600" dirty="0" smtClean="0">
                <a:latin typeface="Calibri" pitchFamily="34" charset="0"/>
                <a:cs typeface="Calibri" pitchFamily="34" charset="0"/>
              </a:rPr>
              <a:t>ε. Τα </a:t>
            </a:r>
            <a:r>
              <a:rPr lang="el-GR" sz="1600" b="1" u="sng" dirty="0" smtClean="0">
                <a:solidFill>
                  <a:srgbClr val="C00000"/>
                </a:solidFill>
                <a:latin typeface="Calibri" pitchFamily="34" charset="0"/>
                <a:cs typeface="Calibri" pitchFamily="34" charset="0"/>
              </a:rPr>
              <a:t>ανώτατα όρια για συγκεκριμένες δαπάνες στον τομέα της υγειονομικής περίθαλψης</a:t>
            </a:r>
            <a:r>
              <a:rPr lang="el-GR" sz="1600" dirty="0" smtClean="0">
                <a:latin typeface="Calibri" pitchFamily="34" charset="0"/>
                <a:cs typeface="Calibri" pitchFamily="34" charset="0"/>
              </a:rPr>
              <a:t>, στην οποία περιλαμβάνεται η </a:t>
            </a:r>
            <a:r>
              <a:rPr lang="el-GR" sz="1600" b="1" dirty="0" smtClean="0">
                <a:latin typeface="Calibri" pitchFamily="34" charset="0"/>
                <a:cs typeface="Calibri" pitchFamily="34" charset="0"/>
              </a:rPr>
              <a:t>φαρμακευτική δαπάνη και τα επιδόματα ασθένειας </a:t>
            </a:r>
            <a:r>
              <a:rPr lang="el-GR" sz="1600" dirty="0" smtClean="0">
                <a:latin typeface="Calibri" pitchFamily="34" charset="0"/>
                <a:cs typeface="Calibri" pitchFamily="34" charset="0"/>
              </a:rPr>
              <a:t>για κυλιόμενη περίοδο των επόμενων από τη σύνταξη του Μ.Π.Δ.Σ., (4) ετών κάθε φορά, εκ των οποίων τα (2) πρώτα χρόνια είναι δεσμευτικά.</a:t>
            </a:r>
          </a:p>
          <a:p>
            <a:pPr marL="265113" indent="-238125" algn="just">
              <a:spcBef>
                <a:spcPts val="0"/>
              </a:spcBef>
            </a:pPr>
            <a:r>
              <a:rPr lang="el-GR" sz="1600" dirty="0" smtClean="0">
                <a:latin typeface="Calibri" pitchFamily="34" charset="0"/>
                <a:cs typeface="Calibri" pitchFamily="34" charset="0"/>
              </a:rPr>
              <a:t/>
            </a:r>
            <a:br>
              <a:rPr lang="el-GR" sz="1600" dirty="0" smtClean="0">
                <a:latin typeface="Calibri" pitchFamily="34" charset="0"/>
                <a:cs typeface="Calibri" pitchFamily="34" charset="0"/>
              </a:rPr>
            </a:br>
            <a:endParaRPr lang="el-GR" sz="1600" dirty="0">
              <a:solidFill>
                <a:srgbClr val="C0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16</a:t>
            </a:fld>
            <a:endParaRPr lang="el-GR"/>
          </a:p>
        </p:txBody>
      </p:sp>
      <p:sp>
        <p:nvSpPr>
          <p:cNvPr id="8" name="7 - Ορθογώνιο"/>
          <p:cNvSpPr/>
          <p:nvPr/>
        </p:nvSpPr>
        <p:spPr>
          <a:xfrm>
            <a:off x="1043608" y="908720"/>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1"/>
            <a:ext cx="7858180" cy="500065"/>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latin typeface="Calibri" pitchFamily="34" charset="0"/>
                <a:cs typeface="Calibri" pitchFamily="34" charset="0"/>
              </a:rPr>
              <a:t>Άρθρο 43 Μεσοπρόθεσμο Πλαίσιο Δημοσιονομικής Στρατηγικής</a:t>
            </a: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000108"/>
            <a:ext cx="7929618" cy="5715040"/>
          </a:xfrm>
          <a:noFill/>
          <a:ln>
            <a:noFill/>
          </a:ln>
        </p:spPr>
        <p:txBody>
          <a:bodyPr>
            <a:noAutofit/>
          </a:bodyPr>
          <a:lstStyle/>
          <a:p>
            <a:pPr algn="just">
              <a:spcBef>
                <a:spcPts val="0"/>
              </a:spcBef>
            </a:pPr>
            <a:r>
              <a:rPr lang="el-GR" sz="1600" b="1" dirty="0" smtClean="0">
                <a:solidFill>
                  <a:srgbClr val="C00000"/>
                </a:solidFill>
                <a:latin typeface="Calibri" pitchFamily="34" charset="0"/>
                <a:cs typeface="Calibri" pitchFamily="34" charset="0"/>
              </a:rPr>
              <a:t>Το Μ.Π.Δ.Σ. περιλαμβάνει</a:t>
            </a:r>
            <a:r>
              <a:rPr lang="el-GR" sz="1600" dirty="0" smtClean="0">
                <a:latin typeface="Calibri" pitchFamily="34" charset="0"/>
                <a:cs typeface="Calibri" pitchFamily="34" charset="0"/>
              </a:rPr>
              <a:t>:</a:t>
            </a:r>
          </a:p>
          <a:p>
            <a:pPr marL="0" indent="26988" algn="just">
              <a:lnSpc>
                <a:spcPct val="150000"/>
              </a:lnSpc>
              <a:spcBef>
                <a:spcPts val="0"/>
              </a:spcBef>
            </a:pPr>
            <a:r>
              <a:rPr lang="el-GR" sz="1600" b="1" dirty="0" smtClean="0">
                <a:latin typeface="Calibri" pitchFamily="34" charset="0"/>
                <a:cs typeface="Calibri" pitchFamily="34" charset="0"/>
              </a:rPr>
              <a:t>στ. </a:t>
            </a:r>
            <a:r>
              <a:rPr lang="el-GR" sz="1600" dirty="0" smtClean="0">
                <a:latin typeface="Calibri" pitchFamily="34" charset="0"/>
                <a:cs typeface="Calibri" pitchFamily="34" charset="0"/>
              </a:rPr>
              <a:t>Τον ενδεικτικό στόχο ισοζυγίου του </a:t>
            </a:r>
            <a:r>
              <a:rPr lang="el-GR" sz="1600" b="1" dirty="0" smtClean="0">
                <a:solidFill>
                  <a:srgbClr val="C00000"/>
                </a:solidFill>
                <a:latin typeface="Calibri" pitchFamily="34" charset="0"/>
                <a:cs typeface="Calibri" pitchFamily="34" charset="0"/>
              </a:rPr>
              <a:t>ενοποιημένου κοινωνικού προϋπολογισμού</a:t>
            </a:r>
            <a:r>
              <a:rPr lang="el-GR" sz="1600" dirty="0" smtClean="0">
                <a:latin typeface="Calibri" pitchFamily="34" charset="0"/>
                <a:cs typeface="Calibri" pitchFamily="34" charset="0"/>
              </a:rPr>
              <a:t>.</a:t>
            </a:r>
            <a:br>
              <a:rPr lang="el-GR" sz="1600" dirty="0" smtClean="0">
                <a:latin typeface="Calibri" pitchFamily="34" charset="0"/>
                <a:cs typeface="Calibri" pitchFamily="34" charset="0"/>
              </a:rPr>
            </a:br>
            <a:r>
              <a:rPr lang="el-GR" sz="1600" dirty="0" smtClean="0">
                <a:latin typeface="Calibri" pitchFamily="34" charset="0"/>
                <a:cs typeface="Calibri" pitchFamily="34" charset="0"/>
              </a:rPr>
              <a:t>ζ. Τους </a:t>
            </a:r>
            <a:r>
              <a:rPr lang="el-GR" sz="1600" b="1" dirty="0" smtClean="0">
                <a:solidFill>
                  <a:srgbClr val="C00000"/>
                </a:solidFill>
                <a:latin typeface="Calibri" pitchFamily="34" charset="0"/>
                <a:cs typeface="Calibri" pitchFamily="34" charset="0"/>
              </a:rPr>
              <a:t>στόχους ισοζυγίου </a:t>
            </a:r>
            <a:r>
              <a:rPr lang="el-GR" sz="1600" dirty="0" smtClean="0">
                <a:latin typeface="Calibri" pitchFamily="34" charset="0"/>
                <a:cs typeface="Calibri" pitchFamily="34" charset="0"/>
              </a:rPr>
              <a:t>των Α.Δ.Α., των ενοποιημένων προϋπολογισμών της Τοπικής Αυτοδιοίκησης και των λοιπών φορέων της ΓΚ, για κυλιόμενη περίοδο των επομένων, από τη σύνταξη του Μ.Π.Δ.Σ. (4) ετών, κάθε φορά, εκ των οποίων τα (2) πρώτα χρόνια είναι δεσμευτικά, οι οποίοι τίθενται στα πλαίσια της επίτευξης του μεσοπρόθεσμου δημοσιονομικού στόχου και της πορείας προσαρμογής προς αυτόν, και με τους οποίους είναι συνεπείς οι επιμέρους προϋπολογισμοί.</a:t>
            </a:r>
          </a:p>
          <a:p>
            <a:pPr marL="0" indent="26988" algn="just">
              <a:lnSpc>
                <a:spcPct val="150000"/>
              </a:lnSpc>
              <a:spcBef>
                <a:spcPts val="0"/>
              </a:spcBef>
            </a:pPr>
            <a:endParaRPr lang="el-GR" sz="1600" dirty="0" smtClean="0">
              <a:latin typeface="Calibri" pitchFamily="34" charset="0"/>
              <a:cs typeface="Calibri" pitchFamily="34" charset="0"/>
            </a:endParaRPr>
          </a:p>
          <a:p>
            <a:pPr marL="265113" indent="-238125" algn="just">
              <a:lnSpc>
                <a:spcPct val="150000"/>
              </a:lnSpc>
              <a:spcBef>
                <a:spcPts val="0"/>
              </a:spcBef>
              <a:buFont typeface="Wingdings" pitchFamily="2" charset="2"/>
              <a:buChar char="v"/>
            </a:pPr>
            <a:r>
              <a:rPr lang="el-GR" sz="1600" dirty="0" smtClean="0">
                <a:latin typeface="Calibri" pitchFamily="34" charset="0"/>
                <a:cs typeface="Calibri" pitchFamily="34" charset="0"/>
              </a:rPr>
              <a:t>Το Μ.Π.Δ.Σ. μπορεί επίσης </a:t>
            </a:r>
            <a:r>
              <a:rPr lang="el-GR" sz="1600" b="1" dirty="0" smtClean="0">
                <a:latin typeface="Calibri" pitchFamily="34" charset="0"/>
                <a:cs typeface="Calibri" pitchFamily="34" charset="0"/>
              </a:rPr>
              <a:t>να καθορίζει δεσμευτικούς στόχους αντί ενδεικτικών στόχων</a:t>
            </a:r>
            <a:r>
              <a:rPr lang="el-GR" sz="1600" dirty="0" smtClean="0">
                <a:latin typeface="Calibri" pitchFamily="34" charset="0"/>
                <a:cs typeface="Calibri" pitchFamily="34" charset="0"/>
              </a:rPr>
              <a:t>, σχετικά με τους δημοσιονομικούς δείκτες.</a:t>
            </a:r>
          </a:p>
          <a:p>
            <a:pPr marL="265113" indent="-238125" algn="just">
              <a:spcBef>
                <a:spcPts val="0"/>
              </a:spcBef>
              <a:buFont typeface="Wingdings" pitchFamily="2" charset="2"/>
              <a:buChar char="Ø"/>
            </a:pPr>
            <a:endParaRPr lang="el-GR" sz="1600" dirty="0">
              <a:solidFill>
                <a:srgbClr val="C0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17</a:t>
            </a:fld>
            <a:endParaRPr lang="el-GR"/>
          </a:p>
        </p:txBody>
      </p:sp>
      <p:sp>
        <p:nvSpPr>
          <p:cNvPr id="8" name="7 - Ορθογώνιο"/>
          <p:cNvSpPr/>
          <p:nvPr/>
        </p:nvSpPr>
        <p:spPr>
          <a:xfrm>
            <a:off x="1043608" y="908720"/>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142853"/>
            <a:ext cx="7858180" cy="571504"/>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1800" b="1" dirty="0" smtClean="0">
                <a:latin typeface="Calibri" pitchFamily="34" charset="0"/>
                <a:cs typeface="Calibri" pitchFamily="34" charset="0"/>
              </a:rPr>
              <a:t>ΜΕΡΟΣ Γ΄ ΕΤΗΣΙΟΙ ΠΡΟΫΠΟΛΟΓΙΣΜΟΙ - ΚΑΤΑΡΤΙΣΗ ΚΑΙ ΕΓΚΡΙΣΗ</a:t>
            </a:r>
            <a:br>
              <a:rPr lang="el-GR" sz="1800" b="1" dirty="0" smtClean="0">
                <a:latin typeface="Calibri" pitchFamily="34" charset="0"/>
                <a:cs typeface="Calibri" pitchFamily="34" charset="0"/>
              </a:rPr>
            </a:b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857232"/>
            <a:ext cx="8001056" cy="5857916"/>
          </a:xfrm>
          <a:solidFill>
            <a:srgbClr val="FFFF00"/>
          </a:solidFill>
          <a:ln>
            <a:noFill/>
          </a:ln>
        </p:spPr>
        <p:txBody>
          <a:bodyPr>
            <a:noAutofit/>
          </a:bodyPr>
          <a:lstStyle/>
          <a:p>
            <a:pPr algn="ctr"/>
            <a:r>
              <a:rPr lang="el-GR" sz="1700" b="1" dirty="0" smtClean="0">
                <a:solidFill>
                  <a:srgbClr val="C00000"/>
                </a:solidFill>
                <a:latin typeface="Calibri" pitchFamily="34" charset="0"/>
                <a:cs typeface="Calibri" pitchFamily="34" charset="0"/>
              </a:rPr>
              <a:t>ΚΕΦΑΛΑΙΟ Α΄ ΓΕΝΙΚΕΣ ΡΥΘΜΙΣΕΙΣ ΓΙΑ ΟΛΟΥΣ ΤΟΥΣ ΦΟΡΕΙΣ ΤΗΣ ΓΕΝΙΚΗΣ ΚΥΒΕΡΝΗΣΗΣ</a:t>
            </a:r>
          </a:p>
          <a:p>
            <a:pPr marL="176213" indent="-149225" algn="just">
              <a:buFont typeface="Wingdings" pitchFamily="2" charset="2"/>
              <a:buChar char="ü"/>
            </a:pPr>
            <a:r>
              <a:rPr lang="el-GR" sz="1700" b="1" dirty="0" smtClean="0">
                <a:solidFill>
                  <a:srgbClr val="002060"/>
                </a:solidFill>
                <a:latin typeface="Calibri" pitchFamily="34" charset="0"/>
                <a:cs typeface="Calibri" pitchFamily="34" charset="0"/>
              </a:rPr>
              <a:t>Άρθρο 49 Γενικές αρχές κατάρτισης των Προϋπολογισμών</a:t>
            </a:r>
          </a:p>
          <a:p>
            <a:pPr marL="176213" indent="-149225" algn="just">
              <a:buFont typeface="Wingdings" pitchFamily="2" charset="2"/>
              <a:buChar char="ü"/>
            </a:pPr>
            <a:r>
              <a:rPr lang="el-GR" sz="1700" b="1" dirty="0" smtClean="0">
                <a:solidFill>
                  <a:srgbClr val="002060"/>
                </a:solidFill>
                <a:latin typeface="Calibri" pitchFamily="34" charset="0"/>
                <a:cs typeface="Calibri" pitchFamily="34" charset="0"/>
              </a:rPr>
              <a:t>Άρθρο 50 Κατάρτιση του προϋπολογισμού βάσει στόχων και συνολικών ορίων δαπανών Μ.Π.Δ.Σ</a:t>
            </a:r>
          </a:p>
          <a:p>
            <a:pPr algn="ctr"/>
            <a:r>
              <a:rPr lang="el-GR" sz="1700" b="1" dirty="0" smtClean="0">
                <a:solidFill>
                  <a:srgbClr val="C00000"/>
                </a:solidFill>
                <a:latin typeface="Calibri" pitchFamily="34" charset="0"/>
                <a:cs typeface="Calibri" pitchFamily="34" charset="0"/>
              </a:rPr>
              <a:t>ΚΕΦΑΛΑΙΟ Β΄ ΚΡΑΤΙΚΟΣ ΠΡΟΫΠΟΛΟΓΙΣΜΟΣ</a:t>
            </a:r>
          </a:p>
          <a:p>
            <a:pPr marL="360363" indent="-333375" algn="just">
              <a:buFont typeface="Wingdings" pitchFamily="2" charset="2"/>
              <a:buChar char="ü"/>
            </a:pPr>
            <a:r>
              <a:rPr lang="el-GR" sz="1700" b="1" dirty="0" smtClean="0">
                <a:latin typeface="Calibri" pitchFamily="34" charset="0"/>
                <a:cs typeface="Calibri" pitchFamily="34" charset="0"/>
              </a:rPr>
              <a:t>Άρθρο 51 Γενικές αρχές κατάρτισης του ετήσιου Κρατικού Προϋπολογισμού</a:t>
            </a:r>
          </a:p>
          <a:p>
            <a:pPr marL="360363" indent="-333375" algn="just">
              <a:buFont typeface="Wingdings" pitchFamily="2" charset="2"/>
              <a:buChar char="ü"/>
            </a:pPr>
            <a:r>
              <a:rPr lang="el-GR" sz="1700" b="1" dirty="0" smtClean="0">
                <a:latin typeface="Calibri" pitchFamily="34" charset="0"/>
                <a:cs typeface="Calibri" pitchFamily="34" charset="0"/>
              </a:rPr>
              <a:t>Άρθρο 52 Περιεχόμενα και δομή του νόμου για τον ετήσιο Κρατικό Προϋπολογισμό</a:t>
            </a:r>
          </a:p>
          <a:p>
            <a:pPr marL="360363" indent="-333375" algn="just">
              <a:buFont typeface="Wingdings" pitchFamily="2" charset="2"/>
              <a:buChar char="ü"/>
            </a:pPr>
            <a:r>
              <a:rPr lang="el-GR" sz="1700" b="1" dirty="0" smtClean="0">
                <a:latin typeface="Calibri" pitchFamily="34" charset="0"/>
                <a:cs typeface="Calibri" pitchFamily="34" charset="0"/>
              </a:rPr>
              <a:t>Άρθρο 53 Εισηγητική έκθεση του ετήσιου Κρατικού Προϋπολογισμού</a:t>
            </a:r>
          </a:p>
          <a:p>
            <a:pPr marL="360363" indent="-333375" algn="just">
              <a:buFont typeface="Wingdings" pitchFamily="2" charset="2"/>
              <a:buChar char="ü"/>
            </a:pPr>
            <a:r>
              <a:rPr lang="el-GR" sz="1700" b="1" dirty="0" smtClean="0">
                <a:latin typeface="Calibri" pitchFamily="34" charset="0"/>
                <a:cs typeface="Calibri" pitchFamily="34" charset="0"/>
              </a:rPr>
              <a:t> Άρθρο 54 Διαδικασία κατάρτισης του Κρατικού Προϋπολογισμού και των ενοποιημένων προϋπολογισμών των υποτομέων της Γενικής Κυβέρνησης</a:t>
            </a:r>
          </a:p>
          <a:p>
            <a:pPr marL="360363" indent="-333375" algn="just">
              <a:buFont typeface="Wingdings" pitchFamily="2" charset="2"/>
              <a:buChar char="ü"/>
            </a:pPr>
            <a:r>
              <a:rPr lang="el-GR" sz="1700" b="1" dirty="0" smtClean="0">
                <a:latin typeface="Calibri" pitchFamily="34" charset="0"/>
                <a:cs typeface="Calibri" pitchFamily="34" charset="0"/>
              </a:rPr>
              <a:t>Άρθρο 55 Κατηγορίες πιστώσεων και δημοσιονομικής ταξινόμησης</a:t>
            </a:r>
          </a:p>
          <a:p>
            <a:pPr marL="360363" indent="-333375" algn="just">
              <a:buFont typeface="Wingdings" pitchFamily="2" charset="2"/>
              <a:buChar char="ü"/>
            </a:pPr>
            <a:r>
              <a:rPr lang="el-GR" sz="1700" b="1" dirty="0" smtClean="0">
                <a:latin typeface="Calibri" pitchFamily="34" charset="0"/>
                <a:cs typeface="Calibri" pitchFamily="34" charset="0"/>
              </a:rPr>
              <a:t>Άρθρο 56 Κατάρτιση προϋπολογισμού προγραμμάτων</a:t>
            </a:r>
          </a:p>
          <a:p>
            <a:pPr marL="360363" indent="-333375" algn="just">
              <a:buFont typeface="Wingdings" pitchFamily="2" charset="2"/>
              <a:buChar char="ü"/>
            </a:pPr>
            <a:r>
              <a:rPr lang="el-GR" sz="1700" b="1" dirty="0" smtClean="0">
                <a:latin typeface="Calibri" pitchFamily="34" charset="0"/>
                <a:cs typeface="Calibri" pitchFamily="34" charset="0"/>
              </a:rPr>
              <a:t>Άρθρο 57 Προϋπολογισμός Δημοσίων Επενδύσεων</a:t>
            </a:r>
          </a:p>
          <a:p>
            <a:pPr marL="360363" indent="-333375" algn="just">
              <a:buFont typeface="Wingdings" pitchFamily="2" charset="2"/>
              <a:buChar char="ü"/>
            </a:pPr>
            <a:r>
              <a:rPr lang="el-GR" sz="1700" b="1" dirty="0" smtClean="0">
                <a:latin typeface="Calibri" pitchFamily="34" charset="0"/>
                <a:cs typeface="Calibri" pitchFamily="34" charset="0"/>
              </a:rPr>
              <a:t>Άρθρο 58 Διαδικασία για την ψήφιση του Κρατικού Προϋπολογισμού</a:t>
            </a:r>
          </a:p>
          <a:p>
            <a:pPr marL="360363" indent="-333375" algn="just">
              <a:buFont typeface="Wingdings" pitchFamily="2" charset="2"/>
              <a:buChar char="ü"/>
            </a:pPr>
            <a:r>
              <a:rPr lang="el-GR" sz="1700" b="1" dirty="0" smtClean="0">
                <a:latin typeface="Calibri" pitchFamily="34" charset="0"/>
                <a:cs typeface="Calibri" pitchFamily="34" charset="0"/>
              </a:rPr>
              <a:t>Άρθρο 59 Αποθεματικό Κρατικού Προϋπολογισμού</a:t>
            </a:r>
          </a:p>
          <a:p>
            <a:pPr marL="360363" indent="-333375" algn="just">
              <a:buFont typeface="Wingdings" pitchFamily="2" charset="2"/>
              <a:buChar char="ü"/>
            </a:pPr>
            <a:r>
              <a:rPr lang="el-GR" sz="1700" b="1" dirty="0" smtClean="0">
                <a:latin typeface="Calibri" pitchFamily="34" charset="0"/>
                <a:cs typeface="Calibri" pitchFamily="34" charset="0"/>
              </a:rPr>
              <a:t>Άρθρο 60 Ψήφιση συμπληρωματικού Κρατικού Προϋπολογισμού</a:t>
            </a:r>
          </a:p>
          <a:p>
            <a:pPr marL="360363" indent="-333375" algn="just">
              <a:buFont typeface="Wingdings" pitchFamily="2" charset="2"/>
              <a:buChar char="ü"/>
            </a:pPr>
            <a:r>
              <a:rPr lang="el-GR" sz="1700" b="1" dirty="0" smtClean="0">
                <a:latin typeface="Calibri" pitchFamily="34" charset="0"/>
                <a:cs typeface="Calibri" pitchFamily="34" charset="0"/>
              </a:rPr>
              <a:t>Άρθρο 61 Προσωρινή διαχείριση εσόδων και δαπανών</a:t>
            </a:r>
            <a:endParaRPr lang="el-GR" sz="1700" dirty="0" smtClean="0">
              <a:latin typeface="Calibri" pitchFamily="34" charset="0"/>
              <a:cs typeface="Calibri" pitchFamily="34" charset="0"/>
            </a:endParaRPr>
          </a:p>
          <a:p>
            <a:endParaRPr lang="el-GR" sz="1600" dirty="0" smtClean="0"/>
          </a:p>
          <a:p>
            <a:endParaRPr lang="el-GR" sz="1600" dirty="0" smtClean="0"/>
          </a:p>
          <a:p>
            <a:endParaRPr lang="el-GR" sz="1600" dirty="0" smtClean="0"/>
          </a:p>
          <a:p>
            <a:endParaRPr lang="el-GR" sz="1600" dirty="0" smtClean="0">
              <a:latin typeface="Calibri" pitchFamily="34" charset="0"/>
              <a:cs typeface="Calibri" pitchFamily="34" charset="0"/>
            </a:endParaRPr>
          </a:p>
          <a:p>
            <a:pPr algn="just"/>
            <a:endParaRPr lang="el-GR" sz="1600" dirty="0">
              <a:solidFill>
                <a:srgbClr val="C0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18</a:t>
            </a:fld>
            <a:endParaRPr lang="el-GR"/>
          </a:p>
        </p:txBody>
      </p:sp>
      <p:sp>
        <p:nvSpPr>
          <p:cNvPr id="8" name="7 - Ορθογώνιο"/>
          <p:cNvSpPr/>
          <p:nvPr/>
        </p:nvSpPr>
        <p:spPr>
          <a:xfrm>
            <a:off x="1043608" y="908720"/>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1"/>
            <a:ext cx="7858180" cy="642941"/>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1800" b="1" dirty="0" smtClean="0"/>
              <a:t>Άρθρο 49 Γενικές αρχές κατάρτισης των Προϋπολογισμών</a:t>
            </a:r>
            <a:r>
              <a:rPr lang="el-GR" sz="1800" b="1" dirty="0" smtClean="0">
                <a:latin typeface="Calibri" pitchFamily="34" charset="0"/>
                <a:cs typeface="Calibri" pitchFamily="34" charset="0"/>
              </a:rPr>
              <a:t/>
            </a:r>
            <a:br>
              <a:rPr lang="el-GR" sz="1800" b="1" dirty="0" smtClean="0">
                <a:latin typeface="Calibri" pitchFamily="34" charset="0"/>
                <a:cs typeface="Calibri" pitchFamily="34" charset="0"/>
              </a:rPr>
            </a:b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214422"/>
            <a:ext cx="7929618" cy="5500726"/>
          </a:xfrm>
          <a:noFill/>
          <a:ln>
            <a:noFill/>
          </a:ln>
        </p:spPr>
        <p:txBody>
          <a:bodyPr>
            <a:noAutofit/>
          </a:bodyPr>
          <a:lstStyle/>
          <a:p>
            <a:pPr marL="265113" indent="-238125" algn="just">
              <a:lnSpc>
                <a:spcPct val="150000"/>
              </a:lnSpc>
              <a:spcBef>
                <a:spcPts val="0"/>
              </a:spcBef>
              <a:buFont typeface="Wingdings" pitchFamily="2" charset="2"/>
              <a:buChar char="Ø"/>
            </a:pPr>
            <a:r>
              <a:rPr lang="el-GR" sz="1600" b="1" u="sng" dirty="0" smtClean="0">
                <a:solidFill>
                  <a:srgbClr val="C00000"/>
                </a:solidFill>
                <a:latin typeface="Calibri" pitchFamily="34" charset="0"/>
                <a:cs typeface="Calibri" pitchFamily="34" charset="0"/>
              </a:rPr>
              <a:t>Αρχή της ετήσιας διάρκειας</a:t>
            </a:r>
            <a:r>
              <a:rPr lang="el-GR" sz="1600" dirty="0" smtClean="0">
                <a:latin typeface="Calibri" pitchFamily="34" charset="0"/>
                <a:cs typeface="Calibri" pitchFamily="34" charset="0"/>
              </a:rPr>
              <a:t>: δεν αποτρέπει: </a:t>
            </a:r>
          </a:p>
          <a:p>
            <a:pPr marL="265113" indent="-238125" algn="just">
              <a:lnSpc>
                <a:spcPct val="150000"/>
              </a:lnSpc>
              <a:spcBef>
                <a:spcPts val="0"/>
              </a:spcBef>
            </a:pPr>
            <a:r>
              <a:rPr lang="el-GR" sz="1600" dirty="0" smtClean="0">
                <a:latin typeface="Calibri" pitchFamily="34" charset="0"/>
                <a:cs typeface="Calibri" pitchFamily="34" charset="0"/>
              </a:rPr>
              <a:t>(α) την προετοιμασία των προϋπολογισμών </a:t>
            </a:r>
            <a:r>
              <a:rPr lang="el-GR" sz="1600" b="1" dirty="0" smtClean="0">
                <a:latin typeface="Calibri" pitchFamily="34" charset="0"/>
                <a:cs typeface="Calibri" pitchFamily="34" charset="0"/>
              </a:rPr>
              <a:t>εντός του Μ.Π.Δ.Σ</a:t>
            </a:r>
            <a:r>
              <a:rPr lang="el-GR" sz="1600" dirty="0" smtClean="0">
                <a:latin typeface="Calibri" pitchFamily="34" charset="0"/>
                <a:cs typeface="Calibri" pitchFamily="34" charset="0"/>
              </a:rPr>
              <a:t>., </a:t>
            </a:r>
          </a:p>
          <a:p>
            <a:pPr marL="265113" indent="-238125" algn="just">
              <a:lnSpc>
                <a:spcPct val="150000"/>
              </a:lnSpc>
              <a:spcBef>
                <a:spcPts val="0"/>
              </a:spcBef>
            </a:pPr>
            <a:r>
              <a:rPr lang="el-GR" sz="1600" dirty="0" smtClean="0">
                <a:latin typeface="Calibri" pitchFamily="34" charset="0"/>
                <a:cs typeface="Calibri" pitchFamily="34" charset="0"/>
              </a:rPr>
              <a:t>(β) την εκτέλεση συμπληρωματικού η προσωρινού προϋπολογισμού &amp; </a:t>
            </a:r>
          </a:p>
          <a:p>
            <a:pPr marL="265113" indent="-238125" algn="just">
              <a:lnSpc>
                <a:spcPct val="150000"/>
              </a:lnSpc>
              <a:spcBef>
                <a:spcPts val="0"/>
              </a:spcBef>
            </a:pPr>
            <a:r>
              <a:rPr lang="el-GR" sz="1600" dirty="0" smtClean="0">
                <a:latin typeface="Calibri" pitchFamily="34" charset="0"/>
                <a:cs typeface="Calibri" pitchFamily="34" charset="0"/>
              </a:rPr>
              <a:t> (γ) την </a:t>
            </a:r>
            <a:r>
              <a:rPr lang="el-GR" sz="1600" b="1" dirty="0" smtClean="0">
                <a:latin typeface="Calibri" pitchFamily="34" charset="0"/>
                <a:cs typeface="Calibri" pitchFamily="34" charset="0"/>
              </a:rPr>
              <a:t>ανάληψη και τον έλεγχο πολυετών δεσμεύσεων </a:t>
            </a:r>
            <a:r>
              <a:rPr lang="el-GR" sz="1600" dirty="0" smtClean="0">
                <a:latin typeface="Calibri" pitchFamily="34" charset="0"/>
                <a:cs typeface="Calibri" pitchFamily="34" charset="0"/>
              </a:rPr>
              <a:t>ή δεσμεύσεων που συνεχίζουν στο επόμενο έτος.</a:t>
            </a:r>
          </a:p>
          <a:p>
            <a:pPr marL="265113" indent="-238125" algn="just">
              <a:lnSpc>
                <a:spcPct val="150000"/>
              </a:lnSpc>
              <a:spcBef>
                <a:spcPts val="0"/>
              </a:spcBef>
              <a:buFont typeface="Wingdings" pitchFamily="2" charset="2"/>
              <a:buChar char="Ø"/>
            </a:pPr>
            <a:r>
              <a:rPr lang="el-GR" sz="1600" b="1" u="sng" dirty="0" smtClean="0">
                <a:solidFill>
                  <a:srgbClr val="C00000"/>
                </a:solidFill>
                <a:latin typeface="Calibri" pitchFamily="34" charset="0"/>
                <a:cs typeface="Calibri" pitchFamily="34" charset="0"/>
              </a:rPr>
              <a:t>Αρχές της ενότητας και της καθολικότητας:</a:t>
            </a:r>
            <a:r>
              <a:rPr lang="el-GR" sz="1600" b="1" dirty="0" smtClean="0">
                <a:solidFill>
                  <a:srgbClr val="C00000"/>
                </a:solidFill>
                <a:latin typeface="Calibri" pitchFamily="34" charset="0"/>
                <a:cs typeface="Calibri" pitchFamily="34" charset="0"/>
              </a:rPr>
              <a:t> </a:t>
            </a:r>
            <a:r>
              <a:rPr lang="el-GR" sz="1600" b="1" dirty="0" smtClean="0">
                <a:latin typeface="Calibri" pitchFamily="34" charset="0"/>
                <a:cs typeface="Calibri" pitchFamily="34" charset="0"/>
              </a:rPr>
              <a:t>όλα τα έσοδα και οι δαπάνες εγγράφονται &amp; εμφανίζονται σε έναν ενιαίο προϋπολογισμό</a:t>
            </a:r>
            <a:r>
              <a:rPr lang="el-GR" sz="1600" dirty="0" smtClean="0">
                <a:latin typeface="Calibri" pitchFamily="34" charset="0"/>
                <a:cs typeface="Calibri" pitchFamily="34" charset="0"/>
              </a:rPr>
              <a:t>. </a:t>
            </a:r>
          </a:p>
          <a:p>
            <a:pPr marL="265113" indent="-238125" algn="just">
              <a:lnSpc>
                <a:spcPct val="150000"/>
              </a:lnSpc>
              <a:spcBef>
                <a:spcPts val="0"/>
              </a:spcBef>
            </a:pPr>
            <a:r>
              <a:rPr lang="el-GR" sz="1600" dirty="0" smtClean="0">
                <a:latin typeface="Calibri" pitchFamily="34" charset="0"/>
                <a:cs typeface="Calibri" pitchFamily="34" charset="0"/>
              </a:rPr>
              <a:t>	Τα έσοδα και οι δαπάνες του προϋπολογισμού δεν δύνανται να πραγματοποιηθούν παρά μόνο αν αντιστοιχούν, όσον αφορά στην ΚΔ &amp; στα Ν.Π.Δ.Δ., σε ΚΑΕ του προϋπολογισμού τους, όσον αφορά στα Ν.Π.Ι.Δ., στον προϋπολογισμό τους και υπό τους λογαριασμούς λογιστικής τους (</a:t>
            </a:r>
            <a:r>
              <a:rPr lang="el-GR" sz="1600" b="1" dirty="0" smtClean="0">
                <a:solidFill>
                  <a:srgbClr val="C00000"/>
                </a:solidFill>
                <a:latin typeface="Calibri" pitchFamily="34" charset="0"/>
                <a:cs typeface="Calibri" pitchFamily="34" charset="0"/>
              </a:rPr>
              <a:t>αρχή της ενότητας</a:t>
            </a:r>
            <a:r>
              <a:rPr lang="el-GR" sz="1600" dirty="0" smtClean="0">
                <a:latin typeface="Calibri" pitchFamily="34" charset="0"/>
                <a:cs typeface="Calibri" pitchFamily="34" charset="0"/>
              </a:rPr>
              <a:t>). </a:t>
            </a:r>
          </a:p>
          <a:p>
            <a:pPr marL="265113" indent="-238125" algn="just">
              <a:lnSpc>
                <a:spcPct val="150000"/>
              </a:lnSpc>
              <a:spcBef>
                <a:spcPts val="0"/>
              </a:spcBef>
            </a:pPr>
            <a:r>
              <a:rPr lang="el-GR" sz="1600" dirty="0" smtClean="0">
                <a:latin typeface="Calibri" pitchFamily="34" charset="0"/>
                <a:cs typeface="Calibri" pitchFamily="34" charset="0"/>
              </a:rPr>
              <a:t>	Καμία δαπάνη δεν δύναται να αναληφθεί ή και να πραγματοποιηθεί, αν υπερβαίνει, για μεν την ΚΔ &amp; τα Ν.Π.Δ.Δ. τις εγκεκριμένες πιστώσεις, για δε τα Ν.Π.Ι.Δ. τον προϋπολογισμό τους </a:t>
            </a:r>
            <a:r>
              <a:rPr lang="el-GR" sz="1600" b="1" dirty="0" smtClean="0">
                <a:solidFill>
                  <a:srgbClr val="C00000"/>
                </a:solidFill>
                <a:latin typeface="Calibri" pitchFamily="34" charset="0"/>
                <a:cs typeface="Calibri" pitchFamily="34" charset="0"/>
              </a:rPr>
              <a:t>(αρχή της καθολικότητας</a:t>
            </a:r>
            <a:r>
              <a:rPr lang="el-GR" sz="1600" b="1" dirty="0" smtClean="0">
                <a:latin typeface="Calibri" pitchFamily="34" charset="0"/>
                <a:cs typeface="Calibri" pitchFamily="34" charset="0"/>
              </a:rPr>
              <a:t>).</a:t>
            </a:r>
            <a:endParaRPr lang="el-GR" sz="1600" b="1" dirty="0">
              <a:solidFill>
                <a:srgbClr val="C0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19</a:t>
            </a:fld>
            <a:endParaRPr lang="el-GR"/>
          </a:p>
        </p:txBody>
      </p:sp>
      <p:sp>
        <p:nvSpPr>
          <p:cNvPr id="8" name="7 - Ορθογώνιο"/>
          <p:cNvSpPr/>
          <p:nvPr/>
        </p:nvSpPr>
        <p:spPr>
          <a:xfrm>
            <a:off x="1043608" y="908720"/>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142852"/>
            <a:ext cx="7858180" cy="571504"/>
          </a:xfrm>
          <a:noFill/>
        </p:spPr>
        <p:txBody>
          <a:bodyPr>
            <a:normAutofit fontScale="90000"/>
          </a:bodyPr>
          <a:lstStyle/>
          <a:p>
            <a:pPr algn="ctr"/>
            <a: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t/>
            </a:r>
            <a:b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br>
            <a: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t/>
            </a:r>
            <a:b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br>
            <a: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t>ΝΟΜΟΘΕΣΙΑ </a:t>
            </a:r>
            <a: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t>- ΠΗΓΕΣ</a:t>
            </a:r>
            <a: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t/>
            </a:r>
            <a:b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br>
            <a:endParaRPr lang="el-GR" sz="2000" b="1" dirty="0">
              <a:ln w="12700">
                <a:solidFill>
                  <a:schemeClr val="tx2">
                    <a:satMod val="155000"/>
                  </a:schemeClr>
                </a:solidFill>
                <a:prstDash val="solid"/>
              </a:ln>
              <a:solidFill>
                <a:schemeClr val="tx1"/>
              </a:solidFill>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785794"/>
            <a:ext cx="8001056" cy="5929354"/>
          </a:xfrm>
          <a:solidFill>
            <a:schemeClr val="accent6">
              <a:lumMod val="20000"/>
              <a:lumOff val="80000"/>
            </a:schemeClr>
          </a:solidFill>
          <a:ln>
            <a:solidFill>
              <a:srgbClr val="FFC000"/>
            </a:solidFill>
          </a:ln>
        </p:spPr>
        <p:txBody>
          <a:bodyPr>
            <a:normAutofit fontScale="77500" lnSpcReduction="20000"/>
          </a:bodyPr>
          <a:lstStyle/>
          <a:p>
            <a:pPr marL="265113" indent="-238125" algn="just">
              <a:lnSpc>
                <a:spcPct val="170000"/>
              </a:lnSpc>
              <a:spcBef>
                <a:spcPts val="0"/>
              </a:spcBef>
              <a:buFont typeface="Wingdings" pitchFamily="2" charset="2"/>
              <a:buChar char="ü"/>
            </a:pPr>
            <a:r>
              <a:rPr lang="el-GR" sz="2100" b="1" dirty="0" smtClean="0">
                <a:latin typeface="Calibri" pitchFamily="34" charset="0"/>
                <a:cs typeface="Calibri" pitchFamily="34" charset="0"/>
              </a:rPr>
              <a:t>Ν. 4270/2014 </a:t>
            </a:r>
            <a:r>
              <a:rPr lang="el-GR" sz="2100" b="1" i="1" dirty="0" smtClean="0">
                <a:latin typeface="Calibri" pitchFamily="34" charset="0"/>
                <a:cs typeface="Calibri" pitchFamily="34" charset="0"/>
              </a:rPr>
              <a:t>«Αρχές δημοσιονομικής διαχείρισης και εποπτείας (ενσωμάτωση της Οδηγίας 2011/85/ΕΕ) - δημόσιο λογιστικό και άλλες διατάξεις», </a:t>
            </a:r>
            <a:r>
              <a:rPr lang="el-GR" sz="2100" b="1" dirty="0" smtClean="0">
                <a:latin typeface="Calibri" pitchFamily="34" charset="0"/>
                <a:cs typeface="Calibri" pitchFamily="34" charset="0"/>
              </a:rPr>
              <a:t>(ΦΕΚ Α 143).</a:t>
            </a:r>
          </a:p>
          <a:p>
            <a:pPr marL="265113" indent="-238125" algn="just">
              <a:lnSpc>
                <a:spcPct val="170000"/>
              </a:lnSpc>
              <a:spcBef>
                <a:spcPts val="0"/>
              </a:spcBef>
              <a:buFont typeface="Wingdings" pitchFamily="2" charset="2"/>
              <a:buChar char="ü"/>
            </a:pPr>
            <a:r>
              <a:rPr lang="el-GR" sz="2100" b="1" dirty="0" smtClean="0">
                <a:latin typeface="Calibri" pitchFamily="34" charset="0"/>
                <a:cs typeface="Calibri" pitchFamily="34" charset="0"/>
              </a:rPr>
              <a:t>Π.Δ. 54/2018 </a:t>
            </a:r>
            <a:r>
              <a:rPr lang="el-GR" sz="2100" b="1" i="1" dirty="0" smtClean="0">
                <a:latin typeface="Calibri" pitchFamily="34" charset="0"/>
                <a:cs typeface="Calibri" pitchFamily="34" charset="0"/>
              </a:rPr>
              <a:t>«Ορισμός του περιεχομένου και του χρόνου έναρξης της εφαρμογής του Λογιστικού Πλαισίου της Γενικής Κυβέρνησης», </a:t>
            </a:r>
            <a:r>
              <a:rPr lang="el-GR" sz="2100" b="1" dirty="0" smtClean="0">
                <a:latin typeface="Calibri" pitchFamily="34" charset="0"/>
                <a:cs typeface="Calibri" pitchFamily="34" charset="0"/>
              </a:rPr>
              <a:t>(ΦΕΚ Α’ 103). </a:t>
            </a:r>
            <a:endParaRPr lang="el-GR" sz="2100" b="1" dirty="0" smtClean="0">
              <a:latin typeface="Calibri" pitchFamily="34" charset="0"/>
              <a:cs typeface="Calibri" pitchFamily="34" charset="0"/>
            </a:endParaRPr>
          </a:p>
          <a:p>
            <a:pPr marL="265113" indent="-238125" algn="just">
              <a:lnSpc>
                <a:spcPct val="170000"/>
              </a:lnSpc>
              <a:spcBef>
                <a:spcPts val="0"/>
              </a:spcBef>
              <a:buFont typeface="Wingdings" pitchFamily="2" charset="2"/>
              <a:buChar char="ü"/>
            </a:pPr>
            <a:r>
              <a:rPr lang="el-GR" sz="2100" b="1" dirty="0" smtClean="0">
                <a:latin typeface="Calibri" pitchFamily="34" charset="0"/>
                <a:cs typeface="Calibri" pitchFamily="34" charset="0"/>
              </a:rPr>
              <a:t>Π.Δ. 80/2016   </a:t>
            </a:r>
            <a:r>
              <a:rPr lang="el-GR" sz="2100" b="1" i="1" dirty="0" smtClean="0">
                <a:latin typeface="Calibri" pitchFamily="34" charset="0"/>
                <a:cs typeface="Calibri" pitchFamily="34" charset="0"/>
              </a:rPr>
              <a:t>«Ανάληψη </a:t>
            </a:r>
            <a:r>
              <a:rPr lang="el-GR" sz="2100" b="1" i="1" dirty="0" smtClean="0">
                <a:latin typeface="Calibri" pitchFamily="34" charset="0"/>
                <a:cs typeface="Calibri" pitchFamily="34" charset="0"/>
              </a:rPr>
              <a:t>υποχρεώσεων από τους </a:t>
            </a:r>
            <a:r>
              <a:rPr lang="el-GR" sz="2100" b="1" i="1" dirty="0" smtClean="0">
                <a:latin typeface="Calibri" pitchFamily="34" charset="0"/>
                <a:cs typeface="Calibri" pitchFamily="34" charset="0"/>
              </a:rPr>
              <a:t>διατάκτες», </a:t>
            </a:r>
            <a:r>
              <a:rPr lang="el-GR" sz="2100" b="1" dirty="0" smtClean="0">
                <a:latin typeface="Calibri" pitchFamily="34" charset="0"/>
                <a:cs typeface="Calibri" pitchFamily="34" charset="0"/>
              </a:rPr>
              <a:t>(ΦΕΚ Α’ </a:t>
            </a:r>
            <a:r>
              <a:rPr lang="el-GR" sz="2100" b="1" dirty="0" smtClean="0">
                <a:latin typeface="Calibri" pitchFamily="34" charset="0"/>
                <a:cs typeface="Calibri" pitchFamily="34" charset="0"/>
              </a:rPr>
              <a:t>145). </a:t>
            </a:r>
          </a:p>
          <a:p>
            <a:pPr marL="265113" indent="-238125" algn="just">
              <a:lnSpc>
                <a:spcPct val="170000"/>
              </a:lnSpc>
              <a:spcBef>
                <a:spcPts val="0"/>
              </a:spcBef>
              <a:buFont typeface="Wingdings" pitchFamily="2" charset="2"/>
              <a:buChar char="ü"/>
            </a:pPr>
            <a:r>
              <a:rPr lang="el-GR" sz="2100" b="1" dirty="0" smtClean="0">
                <a:latin typeface="Calibri" pitchFamily="34" charset="0"/>
                <a:cs typeface="Calibri" pitchFamily="34" charset="0"/>
              </a:rPr>
              <a:t>N. 4446 </a:t>
            </a:r>
            <a:r>
              <a:rPr lang="el-GR" sz="2100" b="1" i="1" dirty="0" smtClean="0">
                <a:latin typeface="Calibri" pitchFamily="34" charset="0"/>
                <a:cs typeface="Calibri" pitchFamily="34" charset="0"/>
              </a:rPr>
              <a:t>«Πτωχευτικός </a:t>
            </a:r>
            <a:r>
              <a:rPr lang="el-GR" sz="2100" b="1" i="1" dirty="0" smtClean="0">
                <a:latin typeface="Calibri" pitchFamily="34" charset="0"/>
                <a:cs typeface="Calibri" pitchFamily="34" charset="0"/>
              </a:rPr>
              <a:t>Κώδικας, Διοικητική Δικαιοσύνη, Τέλη-Παράβολα, Οικειοθελής αποκάλυψη φορολογητέας ύλης παρελθόντων ετών, Ηλεκτρονικές συναλλαγές, Τροποποιήσεις του ν. 4270/2014 και λοιπές </a:t>
            </a:r>
            <a:r>
              <a:rPr lang="el-GR" sz="2100" b="1" i="1" dirty="0" smtClean="0">
                <a:latin typeface="Calibri" pitchFamily="34" charset="0"/>
                <a:cs typeface="Calibri" pitchFamily="34" charset="0"/>
              </a:rPr>
              <a:t>διατάξεις»,</a:t>
            </a:r>
            <a:r>
              <a:rPr lang="el-GR" sz="2100" b="1" i="1" dirty="0" smtClean="0">
                <a:latin typeface="Calibri" pitchFamily="34" charset="0"/>
                <a:cs typeface="Calibri" pitchFamily="34" charset="0"/>
              </a:rPr>
              <a:t> </a:t>
            </a:r>
            <a:r>
              <a:rPr lang="el-GR" sz="2100" b="1" i="1" dirty="0" smtClean="0">
                <a:latin typeface="Calibri" pitchFamily="34" charset="0"/>
                <a:cs typeface="Calibri" pitchFamily="34" charset="0"/>
              </a:rPr>
              <a:t>(</a:t>
            </a:r>
            <a:r>
              <a:rPr lang="el-GR" sz="2100" b="1" dirty="0" smtClean="0">
                <a:latin typeface="Calibri" pitchFamily="34" charset="0"/>
                <a:cs typeface="Calibri" pitchFamily="34" charset="0"/>
              </a:rPr>
              <a:t>ΦΕΚ </a:t>
            </a:r>
            <a:r>
              <a:rPr lang="el-GR" sz="2100" b="1" dirty="0" smtClean="0">
                <a:latin typeface="Calibri" pitchFamily="34" charset="0"/>
                <a:cs typeface="Calibri" pitchFamily="34" charset="0"/>
              </a:rPr>
              <a:t>Α </a:t>
            </a:r>
            <a:r>
              <a:rPr lang="el-GR" sz="2100" b="1" dirty="0" smtClean="0">
                <a:latin typeface="Calibri" pitchFamily="34" charset="0"/>
                <a:cs typeface="Calibri" pitchFamily="34" charset="0"/>
              </a:rPr>
              <a:t>240)</a:t>
            </a:r>
            <a:r>
              <a:rPr lang="el-GR" sz="2100" dirty="0" smtClean="0">
                <a:latin typeface="Calibri" pitchFamily="34" charset="0"/>
                <a:cs typeface="Calibri" pitchFamily="34" charset="0"/>
              </a:rPr>
              <a:t>.</a:t>
            </a:r>
            <a:endParaRPr lang="el-GR" sz="2100" dirty="0" smtClean="0">
              <a:latin typeface="Calibri" pitchFamily="34" charset="0"/>
              <a:cs typeface="Calibri" pitchFamily="34" charset="0"/>
            </a:endParaRPr>
          </a:p>
          <a:p>
            <a:pPr marL="265113" indent="-238125" algn="just">
              <a:lnSpc>
                <a:spcPct val="170000"/>
              </a:lnSpc>
              <a:spcBef>
                <a:spcPts val="0"/>
              </a:spcBef>
              <a:buFont typeface="Wingdings" pitchFamily="2" charset="2"/>
              <a:buChar char="ü"/>
            </a:pPr>
            <a:r>
              <a:rPr lang="el-GR" sz="2100" dirty="0" smtClean="0">
                <a:latin typeface="Calibri" pitchFamily="34" charset="0"/>
                <a:cs typeface="Calibri" pitchFamily="34" charset="0"/>
              </a:rPr>
              <a:t>Εγκύκλιος </a:t>
            </a:r>
            <a:r>
              <a:rPr lang="el-GR" sz="2100" dirty="0" smtClean="0">
                <a:latin typeface="Calibri" pitchFamily="34" charset="0"/>
                <a:cs typeface="Calibri" pitchFamily="34" charset="0"/>
              </a:rPr>
              <a:t>αριθ. </a:t>
            </a:r>
            <a:r>
              <a:rPr lang="el-GR" sz="2100" dirty="0" err="1" smtClean="0">
                <a:latin typeface="Calibri" pitchFamily="34" charset="0"/>
                <a:cs typeface="Calibri" pitchFamily="34" charset="0"/>
              </a:rPr>
              <a:t>πρωτ</a:t>
            </a:r>
            <a:r>
              <a:rPr lang="el-GR" sz="2100" dirty="0" smtClean="0">
                <a:latin typeface="Calibri" pitchFamily="34" charset="0"/>
                <a:cs typeface="Calibri" pitchFamily="34" charset="0"/>
              </a:rPr>
              <a:t>. 2/7408/ΔΠΔΣ/11.2.2020 </a:t>
            </a:r>
            <a:r>
              <a:rPr lang="el-GR" sz="2100" i="1" dirty="0" smtClean="0">
                <a:latin typeface="Calibri" pitchFamily="34" charset="0"/>
                <a:cs typeface="Calibri" pitchFamily="34" charset="0"/>
              </a:rPr>
              <a:t>«Κατάρτιση Μεσοπρόθεσμου Προγράμματος Δημοσιονομικής Στρατηγικής 2021-2024».</a:t>
            </a:r>
          </a:p>
          <a:p>
            <a:pPr marL="265113" indent="-238125" algn="just">
              <a:lnSpc>
                <a:spcPct val="170000"/>
              </a:lnSpc>
              <a:spcBef>
                <a:spcPts val="0"/>
              </a:spcBef>
              <a:buFont typeface="Wingdings" pitchFamily="2" charset="2"/>
              <a:buChar char="ü"/>
            </a:pPr>
            <a:r>
              <a:rPr lang="el-GR" sz="2100" b="1" dirty="0" smtClean="0">
                <a:solidFill>
                  <a:srgbClr val="002060"/>
                </a:solidFill>
                <a:latin typeface="Calibri" pitchFamily="34" charset="0"/>
                <a:cs typeface="Calibri" pitchFamily="34" charset="0"/>
              </a:rPr>
              <a:t> </a:t>
            </a:r>
            <a:r>
              <a:rPr lang="el-GR" sz="2100" dirty="0" smtClean="0">
                <a:latin typeface="Calibri" pitchFamily="34" charset="0"/>
                <a:cs typeface="Calibri" pitchFamily="34" charset="0"/>
              </a:rPr>
              <a:t>Εγκύκλιος </a:t>
            </a:r>
            <a:r>
              <a:rPr lang="el-GR" sz="2100" dirty="0" smtClean="0">
                <a:latin typeface="Calibri" pitchFamily="34" charset="0"/>
                <a:cs typeface="Calibri" pitchFamily="34" charset="0"/>
              </a:rPr>
              <a:t>αρ. </a:t>
            </a:r>
            <a:r>
              <a:rPr lang="el-GR" sz="2100" dirty="0" err="1" smtClean="0">
                <a:latin typeface="Calibri" pitchFamily="34" charset="0"/>
                <a:cs typeface="Calibri" pitchFamily="34" charset="0"/>
              </a:rPr>
              <a:t>πρωτ</a:t>
            </a:r>
            <a:r>
              <a:rPr lang="el-GR" sz="2100" dirty="0" smtClean="0">
                <a:latin typeface="Calibri" pitchFamily="34" charset="0"/>
                <a:cs typeface="Calibri" pitchFamily="34" charset="0"/>
              </a:rPr>
              <a:t>. 2/55677/ΔΠΓΚ/5.7.2019 Κατάρτισης Κρατικού Προϋπολογισμού 2020. </a:t>
            </a:r>
          </a:p>
          <a:p>
            <a:pPr marL="265113" indent="-238125" algn="just">
              <a:lnSpc>
                <a:spcPct val="170000"/>
              </a:lnSpc>
              <a:spcBef>
                <a:spcPts val="0"/>
              </a:spcBef>
              <a:buFont typeface="Wingdings" pitchFamily="2" charset="2"/>
              <a:buChar char="ü"/>
            </a:pPr>
            <a:r>
              <a:rPr lang="el-GR" sz="2100" dirty="0" smtClean="0">
                <a:latin typeface="Calibri" pitchFamily="34" charset="0"/>
                <a:cs typeface="Calibri" pitchFamily="34" charset="0"/>
              </a:rPr>
              <a:t>§ </a:t>
            </a:r>
            <a:r>
              <a:rPr lang="el-GR" sz="2100" dirty="0" smtClean="0">
                <a:latin typeface="Calibri" pitchFamily="34" charset="0"/>
                <a:cs typeface="Calibri" pitchFamily="34" charset="0"/>
              </a:rPr>
              <a:t>Ζ, άρθρ. πρώτο, ν.4152/2013 (Α΄107) _Οδηγία 2011/7/ΕΕ &amp; ν.4329/15, ΦΕΚ 53/Α </a:t>
            </a:r>
            <a:r>
              <a:rPr lang="el-GR" sz="2100" i="1" dirty="0" smtClean="0">
                <a:latin typeface="Calibri" pitchFamily="34" charset="0"/>
                <a:cs typeface="Calibri" pitchFamily="34" charset="0"/>
              </a:rPr>
              <a:t>«Έκδοση διαταγής πληρωμής για αξιώσεις από διοικητική σύμβαση που έχει συναφθεί στο πλαίσιο εμπορικής συναλλαγής και άλλες διατάξεις</a:t>
            </a:r>
            <a:r>
              <a:rPr lang="el-GR" sz="2100" i="1" dirty="0" smtClean="0">
                <a:latin typeface="Calibri" pitchFamily="34" charset="0"/>
                <a:cs typeface="Calibri" pitchFamily="34" charset="0"/>
              </a:rPr>
              <a:t>»</a:t>
            </a:r>
            <a:r>
              <a:rPr lang="el-GR" sz="2100" dirty="0" smtClean="0">
                <a:latin typeface="Calibri" pitchFamily="34" charset="0"/>
                <a:cs typeface="Calibri" pitchFamily="34" charset="0"/>
              </a:rPr>
              <a:t>.</a:t>
            </a:r>
            <a:r>
              <a:rPr lang="el-GR" sz="2100" dirty="0" smtClean="0">
                <a:latin typeface="Calibri" pitchFamily="34" charset="0"/>
                <a:cs typeface="Calibri" pitchFamily="34" charset="0"/>
              </a:rPr>
              <a:t>		</a:t>
            </a:r>
          </a:p>
          <a:p>
            <a:pPr algn="just">
              <a:lnSpc>
                <a:spcPct val="170000"/>
              </a:lnSpc>
              <a:spcBef>
                <a:spcPts val="0"/>
              </a:spcBef>
            </a:pPr>
            <a:r>
              <a:rPr lang="el-GR" sz="2100" b="1" dirty="0" smtClean="0">
                <a:solidFill>
                  <a:schemeClr val="tx1"/>
                </a:solidFill>
                <a:latin typeface="Calibri" pitchFamily="34" charset="0"/>
                <a:cs typeface="Calibri" pitchFamily="34" charset="0"/>
              </a:rPr>
              <a:t>					</a:t>
            </a:r>
            <a:r>
              <a:rPr lang="el-GR" sz="1800" b="1" dirty="0" smtClean="0">
                <a:solidFill>
                  <a:schemeClr val="tx1"/>
                </a:solidFill>
                <a:latin typeface="Calibri" pitchFamily="34" charset="0"/>
                <a:cs typeface="Calibri" pitchFamily="34" charset="0"/>
              </a:rPr>
              <a:t>		</a:t>
            </a: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2</a:t>
            </a:fld>
            <a:endParaRPr lang="el-G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1"/>
            <a:ext cx="7929618" cy="642941"/>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1800" b="1" dirty="0" smtClean="0">
                <a:latin typeface="Calibri" pitchFamily="34" charset="0"/>
                <a:cs typeface="Calibri" pitchFamily="34" charset="0"/>
              </a:rPr>
              <a:t/>
            </a:r>
            <a:br>
              <a:rPr lang="el-GR" sz="1800" b="1" dirty="0" smtClean="0">
                <a:latin typeface="Calibri" pitchFamily="34" charset="0"/>
                <a:cs typeface="Calibri" pitchFamily="34" charset="0"/>
              </a:rPr>
            </a:br>
            <a:r>
              <a:rPr lang="el-GR" sz="1800" b="1" dirty="0" smtClean="0">
                <a:latin typeface="Calibri" pitchFamily="34" charset="0"/>
                <a:cs typeface="Calibri" pitchFamily="34" charset="0"/>
              </a:rPr>
              <a:t>Άρθρο 50 Κατάρτιση του προϋπολογισμού βάσει στόχων και συνολικών ορίων δαπανών Μ.Π.Δ.Σ</a:t>
            </a:r>
            <a:endParaRPr lang="el-GR" sz="18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214422"/>
            <a:ext cx="7929618" cy="4929222"/>
          </a:xfrm>
          <a:noFill/>
          <a:ln>
            <a:noFill/>
          </a:ln>
        </p:spPr>
        <p:txBody>
          <a:bodyPr>
            <a:noAutofit/>
          </a:bodyPr>
          <a:lstStyle/>
          <a:p>
            <a:pPr marL="360363" indent="-333375" algn="just">
              <a:lnSpc>
                <a:spcPct val="150000"/>
              </a:lnSpc>
              <a:spcBef>
                <a:spcPts val="0"/>
              </a:spcBef>
              <a:buFont typeface="Wingdings" pitchFamily="2" charset="2"/>
              <a:buChar char="Ø"/>
            </a:pPr>
            <a:r>
              <a:rPr lang="el-GR" sz="1800" b="1" dirty="0" smtClean="0">
                <a:solidFill>
                  <a:srgbClr val="C00000"/>
                </a:solidFill>
                <a:latin typeface="Calibri" pitchFamily="34" charset="0"/>
                <a:cs typeface="Calibri" pitchFamily="34" charset="0"/>
              </a:rPr>
              <a:t>Ο ΚΠ &amp; οι προϋπολογισμοί των λοιπών φορέων της ΓΚ καταρτίζονται σύμφωνα με </a:t>
            </a:r>
            <a:r>
              <a:rPr lang="el-GR" sz="1800" b="1" u="sng" dirty="0" smtClean="0">
                <a:solidFill>
                  <a:srgbClr val="C00000"/>
                </a:solidFill>
                <a:latin typeface="Calibri" pitchFamily="34" charset="0"/>
                <a:cs typeface="Calibri" pitchFamily="34" charset="0"/>
              </a:rPr>
              <a:t>τους δεσμευτικούς &amp; ενδεικτικούς στόχους</a:t>
            </a:r>
            <a:r>
              <a:rPr lang="el-GR" sz="1800" b="1" dirty="0" smtClean="0">
                <a:solidFill>
                  <a:srgbClr val="C00000"/>
                </a:solidFill>
                <a:latin typeface="Calibri" pitchFamily="34" charset="0"/>
                <a:cs typeface="Calibri" pitchFamily="34" charset="0"/>
              </a:rPr>
              <a:t> &amp; τα α</a:t>
            </a:r>
            <a:r>
              <a:rPr lang="el-GR" sz="1800" b="1" u="sng" dirty="0" smtClean="0">
                <a:solidFill>
                  <a:srgbClr val="C00000"/>
                </a:solidFill>
                <a:latin typeface="Calibri" pitchFamily="34" charset="0"/>
                <a:cs typeface="Calibri" pitchFamily="34" charset="0"/>
              </a:rPr>
              <a:t>νώτατα όρια δαπανών</a:t>
            </a:r>
            <a:r>
              <a:rPr lang="el-GR" sz="1800" b="1" dirty="0" smtClean="0">
                <a:solidFill>
                  <a:srgbClr val="C00000"/>
                </a:solidFill>
                <a:latin typeface="Calibri" pitchFamily="34" charset="0"/>
                <a:cs typeface="Calibri" pitchFamily="34" charset="0"/>
              </a:rPr>
              <a:t>, όπως κατά περίπτωση τίθενται στο εκάστοτε ισχύον Μ.Π.Δ.Σ</a:t>
            </a:r>
            <a:r>
              <a:rPr lang="el-GR" sz="1800" dirty="0" smtClean="0">
                <a:latin typeface="Calibri" pitchFamily="34" charset="0"/>
                <a:cs typeface="Calibri" pitchFamily="34" charset="0"/>
              </a:rPr>
              <a:t>.</a:t>
            </a:r>
          </a:p>
          <a:p>
            <a:pPr marL="360363" indent="-333375" algn="just">
              <a:lnSpc>
                <a:spcPct val="150000"/>
              </a:lnSpc>
              <a:spcBef>
                <a:spcPts val="0"/>
              </a:spcBef>
            </a:pPr>
            <a:endParaRPr lang="el-GR" sz="1800" dirty="0" smtClean="0">
              <a:latin typeface="Calibri" pitchFamily="34" charset="0"/>
              <a:cs typeface="Calibri" pitchFamily="34" charset="0"/>
            </a:endParaRPr>
          </a:p>
          <a:p>
            <a:pPr marL="360363" indent="-333375" algn="just">
              <a:lnSpc>
                <a:spcPct val="150000"/>
              </a:lnSpc>
              <a:spcBef>
                <a:spcPts val="0"/>
              </a:spcBef>
              <a:buFont typeface="Wingdings" pitchFamily="2" charset="2"/>
              <a:buChar char="ü"/>
            </a:pPr>
            <a:r>
              <a:rPr lang="el-GR" sz="1800" dirty="0" smtClean="0">
                <a:latin typeface="Calibri" pitchFamily="34" charset="0"/>
                <a:cs typeface="Calibri" pitchFamily="34" charset="0"/>
              </a:rPr>
              <a:t>Όπου έχουν εφαρμογή τα ανώτατα όρια δαπανών, οι δαπάνες των επιμέρους προϋπολογισμών των φορέων κατανέμονται εντός των ανωτάτων αυτών συνολικών ορίων</a:t>
            </a:r>
          </a:p>
          <a:p>
            <a:pPr marL="360363" indent="-333375" algn="just">
              <a:lnSpc>
                <a:spcPct val="150000"/>
              </a:lnSpc>
              <a:spcBef>
                <a:spcPts val="0"/>
              </a:spcBef>
            </a:pPr>
            <a:endParaRPr lang="el-GR" sz="1800" dirty="0" smtClean="0">
              <a:latin typeface="Calibri" pitchFamily="34" charset="0"/>
              <a:cs typeface="Calibri" pitchFamily="34" charset="0"/>
            </a:endParaRPr>
          </a:p>
          <a:p>
            <a:pPr marL="176213" indent="-149225" algn="just">
              <a:spcBef>
                <a:spcPts val="0"/>
              </a:spcBef>
              <a:buFont typeface="Wingdings" pitchFamily="2" charset="2"/>
              <a:buChar char="v"/>
            </a:pPr>
            <a:r>
              <a:rPr lang="el-GR" sz="1800" b="1" dirty="0" smtClean="0">
                <a:solidFill>
                  <a:srgbClr val="002060"/>
                </a:solidFill>
                <a:latin typeface="Calibri" pitchFamily="34" charset="0"/>
                <a:cs typeface="Calibri" pitchFamily="34" charset="0"/>
              </a:rPr>
              <a:t>Εγκ. αρ. </a:t>
            </a:r>
            <a:r>
              <a:rPr lang="el-GR" sz="1800" b="1" dirty="0" err="1" smtClean="0">
                <a:solidFill>
                  <a:srgbClr val="002060"/>
                </a:solidFill>
                <a:latin typeface="Calibri" pitchFamily="34" charset="0"/>
                <a:cs typeface="Calibri" pitchFamily="34" charset="0"/>
              </a:rPr>
              <a:t>πρωτ</a:t>
            </a:r>
            <a:r>
              <a:rPr lang="el-GR" sz="1800" b="1" dirty="0" smtClean="0">
                <a:solidFill>
                  <a:srgbClr val="002060"/>
                </a:solidFill>
                <a:latin typeface="Calibri" pitchFamily="34" charset="0"/>
                <a:cs typeface="Calibri" pitchFamily="34" charset="0"/>
              </a:rPr>
              <a:t>. 2/55677/ΔΠΓΚ/5.7.2019 Κατάρτισης Κρατικού Προϋπολογισμού 2020 [παρουσίαση + εισηγητική έκθεση]</a:t>
            </a:r>
            <a:endParaRPr lang="el-GR" sz="1800" dirty="0" smtClean="0">
              <a:latin typeface="Calibri" pitchFamily="34" charset="0"/>
              <a:cs typeface="Calibri" pitchFamily="34" charset="0"/>
            </a:endParaRPr>
          </a:p>
          <a:p>
            <a:pPr marL="360363" indent="-333375" algn="just">
              <a:lnSpc>
                <a:spcPct val="150000"/>
              </a:lnSpc>
              <a:spcBef>
                <a:spcPts val="0"/>
              </a:spcBef>
            </a:pPr>
            <a:endParaRPr lang="el-GR" sz="1800" b="1" dirty="0">
              <a:solidFill>
                <a:srgbClr val="C0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20</a:t>
            </a:fld>
            <a:endParaRPr lang="el-GR"/>
          </a:p>
        </p:txBody>
      </p:sp>
      <p:sp>
        <p:nvSpPr>
          <p:cNvPr id="8" name="7 - Ορθογώνιο"/>
          <p:cNvSpPr/>
          <p:nvPr/>
        </p:nvSpPr>
        <p:spPr>
          <a:xfrm>
            <a:off x="1043608" y="908720"/>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1"/>
            <a:ext cx="7929618" cy="642941"/>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1800" b="1" dirty="0" smtClean="0">
                <a:latin typeface="Calibri" pitchFamily="34" charset="0"/>
                <a:cs typeface="Calibri" pitchFamily="34" charset="0"/>
              </a:rPr>
              <a:t>Άρθρο 51 Γενικές αρχές κατάρτισης του ετήσιου Κρατικού Προϋπολογισμού</a:t>
            </a:r>
            <a:br>
              <a:rPr lang="el-GR" sz="1800" b="1" dirty="0" smtClean="0">
                <a:latin typeface="Calibri" pitchFamily="34" charset="0"/>
                <a:cs typeface="Calibri" pitchFamily="34" charset="0"/>
              </a:rPr>
            </a:br>
            <a:endParaRPr lang="el-GR" sz="18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071546"/>
            <a:ext cx="7929618" cy="5072098"/>
          </a:xfrm>
          <a:noFill/>
          <a:ln>
            <a:noFill/>
          </a:ln>
        </p:spPr>
        <p:txBody>
          <a:bodyPr>
            <a:noAutofit/>
          </a:bodyPr>
          <a:lstStyle/>
          <a:p>
            <a:pPr marL="360363" indent="-333375" algn="just">
              <a:lnSpc>
                <a:spcPct val="150000"/>
              </a:lnSpc>
              <a:spcBef>
                <a:spcPts val="0"/>
              </a:spcBef>
              <a:buFont typeface="Wingdings" pitchFamily="2" charset="2"/>
              <a:buChar char="Ø"/>
            </a:pPr>
            <a:r>
              <a:rPr lang="el-GR" sz="2000" b="1" dirty="0" smtClean="0">
                <a:solidFill>
                  <a:schemeClr val="tx1"/>
                </a:solidFill>
                <a:latin typeface="Calibri" pitchFamily="34" charset="0"/>
                <a:cs typeface="Calibri" pitchFamily="34" charset="0"/>
              </a:rPr>
              <a:t>Τι περιλαμβάνει ο ΚΠ;</a:t>
            </a:r>
          </a:p>
          <a:p>
            <a:pPr marL="360363" indent="-333375" algn="just">
              <a:lnSpc>
                <a:spcPct val="150000"/>
              </a:lnSpc>
              <a:spcBef>
                <a:spcPts val="0"/>
              </a:spcBef>
              <a:buFont typeface="Wingdings" pitchFamily="2" charset="2"/>
              <a:buChar char="Ø"/>
            </a:pPr>
            <a:r>
              <a:rPr lang="el-GR" sz="2000" b="1" u="sng" dirty="0" smtClean="0">
                <a:latin typeface="Calibri" pitchFamily="34" charset="0"/>
                <a:cs typeface="Calibri" pitchFamily="34" charset="0"/>
              </a:rPr>
              <a:t>Αρχή της ενότητας και καθολικότητας</a:t>
            </a:r>
            <a:r>
              <a:rPr lang="el-GR" sz="2000" b="1" dirty="0" smtClean="0">
                <a:latin typeface="Calibri" pitchFamily="34" charset="0"/>
                <a:cs typeface="Calibri" pitchFamily="34" charset="0"/>
              </a:rPr>
              <a:t> </a:t>
            </a:r>
            <a:r>
              <a:rPr lang="el-GR" sz="2000" dirty="0" smtClean="0">
                <a:latin typeface="Calibri" pitchFamily="34" charset="0"/>
                <a:cs typeface="Calibri" pitchFamily="34" charset="0"/>
              </a:rPr>
              <a:t>- κανόνες:</a:t>
            </a:r>
          </a:p>
          <a:p>
            <a:pPr marL="360363" indent="-333375" algn="just">
              <a:lnSpc>
                <a:spcPct val="150000"/>
              </a:lnSpc>
              <a:spcBef>
                <a:spcPts val="0"/>
              </a:spcBef>
              <a:buFont typeface="Wingdings" pitchFamily="2" charset="2"/>
              <a:buChar char="ü"/>
            </a:pPr>
            <a:r>
              <a:rPr lang="el-GR" sz="2000" dirty="0" smtClean="0">
                <a:latin typeface="Calibri" pitchFamily="34" charset="0"/>
                <a:cs typeface="Calibri" pitchFamily="34" charset="0"/>
              </a:rPr>
              <a:t>του </a:t>
            </a:r>
            <a:r>
              <a:rPr lang="el-GR" sz="2000" b="1" dirty="0" smtClean="0">
                <a:solidFill>
                  <a:srgbClr val="FF0000"/>
                </a:solidFill>
                <a:latin typeface="Calibri" pitchFamily="34" charset="0"/>
                <a:cs typeface="Calibri" pitchFamily="34" charset="0"/>
              </a:rPr>
              <a:t>μη ειδικού προορισμού των εσόδων</a:t>
            </a:r>
            <a:r>
              <a:rPr lang="el-GR" sz="2000" dirty="0" smtClean="0">
                <a:latin typeface="Calibri" pitchFamily="34" charset="0"/>
                <a:cs typeface="Calibri" pitchFamily="34" charset="0"/>
              </a:rPr>
              <a:t>, εκτός αν ο προορισμός επιτρέπεται από τον παρόντα νόμο ή από άλλη ειδική διάταξη, &amp;</a:t>
            </a:r>
          </a:p>
          <a:p>
            <a:pPr marL="360363" indent="-333375" algn="just">
              <a:lnSpc>
                <a:spcPct val="150000"/>
              </a:lnSpc>
              <a:spcBef>
                <a:spcPts val="0"/>
              </a:spcBef>
              <a:buFont typeface="Wingdings" pitchFamily="2" charset="2"/>
              <a:buChar char="ü"/>
            </a:pPr>
            <a:r>
              <a:rPr lang="el-GR" sz="2000" dirty="0" smtClean="0">
                <a:latin typeface="Calibri" pitchFamily="34" charset="0"/>
                <a:cs typeface="Calibri" pitchFamily="34" charset="0"/>
              </a:rPr>
              <a:t>του </a:t>
            </a:r>
            <a:r>
              <a:rPr lang="el-GR" sz="2000" b="1" dirty="0" smtClean="0">
                <a:solidFill>
                  <a:srgbClr val="FF0000"/>
                </a:solidFill>
                <a:latin typeface="Calibri" pitchFamily="34" charset="0"/>
                <a:cs typeface="Calibri" pitchFamily="34" charset="0"/>
              </a:rPr>
              <a:t>μη συμψηφισμού των δαπανών με έσοδα</a:t>
            </a:r>
            <a:r>
              <a:rPr lang="el-GR" sz="2000" dirty="0" smtClean="0">
                <a:latin typeface="Calibri" pitchFamily="34" charset="0"/>
                <a:cs typeface="Calibri" pitchFamily="34" charset="0"/>
              </a:rPr>
              <a:t>, εκτός αν ορίζεται διαφορετικά από τον παρόντα νόμο ή από απόφαση του </a:t>
            </a:r>
            <a:r>
              <a:rPr lang="el-GR" sz="2000" dirty="0" err="1" smtClean="0">
                <a:latin typeface="Calibri" pitchFamily="34" charset="0"/>
                <a:cs typeface="Calibri" pitchFamily="34" charset="0"/>
              </a:rPr>
              <a:t>ΥπΟικ</a:t>
            </a:r>
            <a:r>
              <a:rPr lang="el-GR" sz="2000" dirty="0" smtClean="0">
                <a:latin typeface="Calibri" pitchFamily="34" charset="0"/>
                <a:cs typeface="Calibri" pitchFamily="34" charset="0"/>
              </a:rPr>
              <a:t>., υπό την προϋπόθεση ότι ο διενεργούμενος συμψηφισμός βασίζεται αυστηρά σε ανάγκες λογιστικής τακτοποίησης, σύμφωνα με τα ευρωπαϊκά και διεθνή πρότυπα.</a:t>
            </a:r>
            <a:endParaRPr lang="el-GR" sz="2000" b="1" dirty="0">
              <a:solidFill>
                <a:srgbClr val="C0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21</a:t>
            </a:fld>
            <a:endParaRPr lang="el-GR"/>
          </a:p>
        </p:txBody>
      </p:sp>
      <p:sp>
        <p:nvSpPr>
          <p:cNvPr id="8" name="7 - Ορθογώνιο"/>
          <p:cNvSpPr/>
          <p:nvPr/>
        </p:nvSpPr>
        <p:spPr>
          <a:xfrm>
            <a:off x="1043608" y="908720"/>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1"/>
            <a:ext cx="7929618" cy="642941"/>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1800" b="1" dirty="0" smtClean="0">
                <a:latin typeface="Calibri" pitchFamily="34" charset="0"/>
                <a:cs typeface="Calibri" pitchFamily="34" charset="0"/>
              </a:rPr>
              <a:t>Άρθρο 51 Γενικές αρχές κατάρτισης του ετήσιου Κρατικού Προϋπολογισμού</a:t>
            </a:r>
            <a:br>
              <a:rPr lang="el-GR" sz="1800" b="1" dirty="0" smtClean="0">
                <a:latin typeface="Calibri" pitchFamily="34" charset="0"/>
                <a:cs typeface="Calibri" pitchFamily="34" charset="0"/>
              </a:rPr>
            </a:br>
            <a:endParaRPr lang="el-GR" sz="18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071546"/>
            <a:ext cx="7929618" cy="5072098"/>
          </a:xfrm>
          <a:noFill/>
          <a:ln>
            <a:noFill/>
          </a:ln>
        </p:spPr>
        <p:txBody>
          <a:bodyPr>
            <a:noAutofit/>
          </a:bodyPr>
          <a:lstStyle/>
          <a:p>
            <a:pPr marL="176213" indent="-149225" algn="just">
              <a:lnSpc>
                <a:spcPct val="150000"/>
              </a:lnSpc>
              <a:spcBef>
                <a:spcPts val="0"/>
              </a:spcBef>
              <a:buFont typeface="Wingdings" pitchFamily="2" charset="2"/>
              <a:buChar char="Ø"/>
            </a:pPr>
            <a:r>
              <a:rPr lang="el-GR" sz="1800" b="1" u="sng" dirty="0" smtClean="0">
                <a:solidFill>
                  <a:srgbClr val="FF0000"/>
                </a:solidFill>
                <a:latin typeface="Calibri" pitchFamily="34" charset="0"/>
                <a:cs typeface="Calibri" pitchFamily="34" charset="0"/>
              </a:rPr>
              <a:t>Αρχές της ειδίκευσης του προϋπολογισμού &amp; της ειδικότητας των πιστώσεων</a:t>
            </a:r>
            <a:r>
              <a:rPr lang="el-GR" sz="1800" dirty="0" smtClean="0">
                <a:latin typeface="Calibri" pitchFamily="34" charset="0"/>
                <a:cs typeface="Calibri" pitchFamily="34" charset="0"/>
              </a:rPr>
              <a:t>:</a:t>
            </a:r>
          </a:p>
          <a:p>
            <a:pPr marL="176213" indent="-149225" algn="just">
              <a:lnSpc>
                <a:spcPct val="150000"/>
              </a:lnSpc>
              <a:spcBef>
                <a:spcPts val="0"/>
              </a:spcBef>
            </a:pPr>
            <a:endParaRPr lang="el-GR" sz="1800" dirty="0" smtClean="0">
              <a:latin typeface="Calibri" pitchFamily="34" charset="0"/>
              <a:cs typeface="Calibri" pitchFamily="34" charset="0"/>
            </a:endParaRPr>
          </a:p>
          <a:p>
            <a:pPr algn="just">
              <a:lnSpc>
                <a:spcPct val="150000"/>
              </a:lnSpc>
              <a:spcBef>
                <a:spcPts val="0"/>
              </a:spcBef>
            </a:pPr>
            <a:r>
              <a:rPr lang="el-GR" sz="1800" dirty="0" smtClean="0">
                <a:latin typeface="Calibri" pitchFamily="34" charset="0"/>
                <a:cs typeface="Calibri" pitchFamily="34" charset="0"/>
              </a:rPr>
              <a:t>α. Τα έσοδα &amp; οι δαπάνες του Προϋπολογισμού προσδιορίζονται με βάση την </a:t>
            </a:r>
            <a:r>
              <a:rPr lang="el-GR" sz="1800" b="1" dirty="0" smtClean="0">
                <a:latin typeface="Calibri" pitchFamily="34" charset="0"/>
                <a:cs typeface="Calibri" pitchFamily="34" charset="0"/>
              </a:rPr>
              <a:t>προκαθορισμένη αναλυτική κωδικοποιημένη ταξινόμηση </a:t>
            </a:r>
            <a:r>
              <a:rPr lang="el-GR" sz="1800" dirty="0" smtClean="0">
                <a:latin typeface="Calibri" pitchFamily="34" charset="0"/>
                <a:cs typeface="Calibri" pitchFamily="34" charset="0"/>
              </a:rPr>
              <a:t>που ορίζεται με απόφαση του </a:t>
            </a:r>
            <a:r>
              <a:rPr lang="el-GR" sz="1800" dirty="0" err="1" smtClean="0">
                <a:latin typeface="Calibri" pitchFamily="34" charset="0"/>
                <a:cs typeface="Calibri" pitchFamily="34" charset="0"/>
              </a:rPr>
              <a:t>ΥπΟικ</a:t>
            </a:r>
            <a:r>
              <a:rPr lang="el-GR" sz="1800" dirty="0" smtClean="0">
                <a:latin typeface="Calibri" pitchFamily="34" charset="0"/>
                <a:cs typeface="Calibri" pitchFamily="34" charset="0"/>
              </a:rPr>
              <a:t>. και επικαιροποιείται σε τακτά διαστήματα (</a:t>
            </a:r>
            <a:r>
              <a:rPr lang="el-GR" sz="1800" b="1" dirty="0" smtClean="0">
                <a:latin typeface="Calibri" pitchFamily="34" charset="0"/>
                <a:cs typeface="Calibri" pitchFamily="34" charset="0"/>
              </a:rPr>
              <a:t>αρχή της ειδίκευσης του προϋπολογισμού</a:t>
            </a:r>
            <a:r>
              <a:rPr lang="el-GR" sz="1800" dirty="0" smtClean="0">
                <a:latin typeface="Calibri" pitchFamily="34" charset="0"/>
                <a:cs typeface="Calibri" pitchFamily="34" charset="0"/>
              </a:rPr>
              <a:t>).</a:t>
            </a:r>
          </a:p>
          <a:p>
            <a:pPr algn="just">
              <a:lnSpc>
                <a:spcPct val="150000"/>
              </a:lnSpc>
              <a:spcBef>
                <a:spcPts val="0"/>
              </a:spcBef>
            </a:pPr>
            <a:endParaRPr lang="el-GR" sz="1800" dirty="0" smtClean="0">
              <a:latin typeface="Calibri" pitchFamily="34" charset="0"/>
              <a:cs typeface="Calibri" pitchFamily="34" charset="0"/>
            </a:endParaRPr>
          </a:p>
          <a:p>
            <a:pPr algn="just">
              <a:lnSpc>
                <a:spcPct val="150000"/>
              </a:lnSpc>
              <a:spcBef>
                <a:spcPts val="0"/>
              </a:spcBef>
            </a:pPr>
            <a:r>
              <a:rPr lang="el-GR" sz="1800" dirty="0" smtClean="0">
                <a:latin typeface="Calibri" pitchFamily="34" charset="0"/>
                <a:cs typeface="Calibri" pitchFamily="34" charset="0"/>
              </a:rPr>
              <a:t>β. </a:t>
            </a:r>
            <a:r>
              <a:rPr lang="el-GR" sz="1800" b="1" dirty="0" smtClean="0">
                <a:latin typeface="Calibri" pitchFamily="34" charset="0"/>
                <a:cs typeface="Calibri" pitchFamily="34" charset="0"/>
              </a:rPr>
              <a:t>Οι πιστώσεις δεν δύνανται να χρησιμοποιηθούν για να εκπληρώσουν άλλη ανάγκη από αυτήν που προσδιορίζεται στον Προϋπολογισμό, εκτός αν η ανακατανομή πιστώσεων επιτρέπεται από τον παρόντα νόμο</a:t>
            </a:r>
            <a:r>
              <a:rPr lang="el-GR" sz="1800" dirty="0" smtClean="0">
                <a:latin typeface="Calibri" pitchFamily="34" charset="0"/>
                <a:cs typeface="Calibri" pitchFamily="34" charset="0"/>
              </a:rPr>
              <a:t>.</a:t>
            </a:r>
          </a:p>
          <a:p>
            <a:pPr marL="360363" indent="-333375" algn="just">
              <a:lnSpc>
                <a:spcPct val="150000"/>
              </a:lnSpc>
              <a:spcBef>
                <a:spcPts val="0"/>
              </a:spcBef>
            </a:pPr>
            <a:endParaRPr lang="el-GR" sz="1800" b="1" dirty="0">
              <a:solidFill>
                <a:srgbClr val="C0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22</a:t>
            </a:fld>
            <a:endParaRPr lang="el-GR"/>
          </a:p>
        </p:txBody>
      </p:sp>
      <p:sp>
        <p:nvSpPr>
          <p:cNvPr id="8" name="7 - Ορθογώνιο"/>
          <p:cNvSpPr/>
          <p:nvPr/>
        </p:nvSpPr>
        <p:spPr>
          <a:xfrm>
            <a:off x="1043608" y="908720"/>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1"/>
            <a:ext cx="7929618" cy="642941"/>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1800" b="1" dirty="0" smtClean="0">
                <a:latin typeface="Calibri" pitchFamily="34" charset="0"/>
                <a:cs typeface="Calibri" pitchFamily="34" charset="0"/>
              </a:rPr>
              <a:t>Άρθρο 52 Περιεχόμενα και δομή του νόμου για τον ετήσιο Κρατικό Προϋπολογισμό</a:t>
            </a: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endParaRPr lang="el-GR" sz="18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071546"/>
            <a:ext cx="7929618" cy="5715040"/>
          </a:xfrm>
          <a:noFill/>
          <a:ln>
            <a:noFill/>
          </a:ln>
        </p:spPr>
        <p:txBody>
          <a:bodyPr>
            <a:noAutofit/>
          </a:bodyPr>
          <a:lstStyle/>
          <a:p>
            <a:pPr marL="176213" lvl="1" indent="-176213" algn="just">
              <a:lnSpc>
                <a:spcPct val="150000"/>
              </a:lnSpc>
              <a:spcBef>
                <a:spcPts val="0"/>
              </a:spcBef>
              <a:buFont typeface="Wingdings" pitchFamily="2" charset="2"/>
              <a:buChar char="Ø"/>
            </a:pPr>
            <a:r>
              <a:rPr lang="el-GR" sz="1800" b="1" dirty="0" smtClean="0">
                <a:latin typeface="Calibri" pitchFamily="34" charset="0"/>
                <a:cs typeface="Calibri" pitchFamily="34" charset="0"/>
              </a:rPr>
              <a:t>Ο ετήσιος ΚΠ είναι ο νόμος στον, οποίο προσδιορίζονται:</a:t>
            </a:r>
          </a:p>
          <a:p>
            <a:pPr marL="265113" indent="-238125" algn="just">
              <a:lnSpc>
                <a:spcPct val="150000"/>
              </a:lnSpc>
              <a:spcBef>
                <a:spcPts val="0"/>
              </a:spcBef>
              <a:buFont typeface="Wingdings" pitchFamily="2" charset="2"/>
              <a:buChar char="ü"/>
            </a:pPr>
            <a:r>
              <a:rPr lang="el-GR" sz="1800" dirty="0" smtClean="0">
                <a:latin typeface="Calibri" pitchFamily="34" charset="0"/>
                <a:cs typeface="Calibri" pitchFamily="34" charset="0"/>
              </a:rPr>
              <a:t>τα δημόσια έσοδα που προβλέπεται να εισπραχθούν &amp;</a:t>
            </a:r>
          </a:p>
          <a:p>
            <a:pPr marL="265113" indent="-238125" algn="just">
              <a:lnSpc>
                <a:spcPct val="150000"/>
              </a:lnSpc>
              <a:spcBef>
                <a:spcPts val="0"/>
              </a:spcBef>
              <a:buFont typeface="Wingdings" pitchFamily="2" charset="2"/>
              <a:buChar char="ü"/>
            </a:pPr>
            <a:r>
              <a:rPr lang="el-GR" sz="1800" dirty="0" smtClean="0">
                <a:latin typeface="Calibri" pitchFamily="34" charset="0"/>
                <a:cs typeface="Calibri" pitchFamily="34" charset="0"/>
              </a:rPr>
              <a:t>καθορίζονται τα όρια των εξόδων του Κράτους, &amp; </a:t>
            </a:r>
          </a:p>
          <a:p>
            <a:pPr marL="265113" indent="-238125" algn="just">
              <a:lnSpc>
                <a:spcPct val="150000"/>
              </a:lnSpc>
              <a:spcBef>
                <a:spcPts val="0"/>
              </a:spcBef>
              <a:buFont typeface="Wingdings" pitchFamily="2" charset="2"/>
              <a:buChar char="ü"/>
            </a:pPr>
            <a:r>
              <a:rPr lang="el-GR" sz="1800" dirty="0" smtClean="0">
                <a:latin typeface="Calibri" pitchFamily="34" charset="0"/>
                <a:cs typeface="Calibri" pitchFamily="34" charset="0"/>
              </a:rPr>
              <a:t>οι πηγές χρηματοδότησης κάθε οικονομικού έτους. </a:t>
            </a:r>
          </a:p>
          <a:p>
            <a:pPr marL="265113" indent="-238125" algn="just">
              <a:lnSpc>
                <a:spcPct val="150000"/>
              </a:lnSpc>
              <a:spcBef>
                <a:spcPts val="0"/>
              </a:spcBef>
            </a:pPr>
            <a:endParaRPr lang="el-GR" sz="1800" dirty="0" smtClean="0">
              <a:latin typeface="Calibri" pitchFamily="34" charset="0"/>
              <a:cs typeface="Calibri" pitchFamily="34" charset="0"/>
            </a:endParaRPr>
          </a:p>
          <a:p>
            <a:pPr marL="428625" lvl="1" indent="-428625" algn="just">
              <a:lnSpc>
                <a:spcPct val="150000"/>
              </a:lnSpc>
              <a:spcBef>
                <a:spcPts val="0"/>
              </a:spcBef>
              <a:buFont typeface="Wingdings" pitchFamily="2" charset="2"/>
              <a:buChar char="Ø"/>
            </a:pPr>
            <a:r>
              <a:rPr lang="el-GR" sz="1800" dirty="0" smtClean="0">
                <a:latin typeface="Calibri" pitchFamily="34" charset="0"/>
                <a:cs typeface="Calibri" pitchFamily="34" charset="0"/>
              </a:rPr>
              <a:t>Στον νόμο περιλαμβάνονται συνοπτικοί πίνακες των εξόδων</a:t>
            </a:r>
          </a:p>
          <a:p>
            <a:pPr marL="0" indent="26988" algn="just">
              <a:lnSpc>
                <a:spcPct val="150000"/>
              </a:lnSpc>
              <a:spcBef>
                <a:spcPts val="0"/>
              </a:spcBef>
              <a:buFont typeface="Wingdings" pitchFamily="2" charset="2"/>
              <a:buChar char="ü"/>
            </a:pPr>
            <a:r>
              <a:rPr lang="el-GR" sz="1800" b="1" dirty="0" smtClean="0">
                <a:latin typeface="Calibri" pitchFamily="34" charset="0"/>
                <a:cs typeface="Calibri" pitchFamily="34" charset="0"/>
              </a:rPr>
              <a:t>του Τακτικού Προϋπολογισμού &amp; </a:t>
            </a:r>
          </a:p>
          <a:p>
            <a:pPr marL="0" indent="26988" algn="just">
              <a:lnSpc>
                <a:spcPct val="150000"/>
              </a:lnSpc>
              <a:spcBef>
                <a:spcPts val="0"/>
              </a:spcBef>
              <a:buFont typeface="Wingdings" pitchFamily="2" charset="2"/>
              <a:buChar char="ü"/>
            </a:pPr>
            <a:r>
              <a:rPr lang="el-GR" sz="1800" b="1" dirty="0" smtClean="0">
                <a:latin typeface="Calibri" pitchFamily="34" charset="0"/>
                <a:cs typeface="Calibri" pitchFamily="34" charset="0"/>
              </a:rPr>
              <a:t>του Προϋπολογισμού Δημοσίων Επενδύσεων </a:t>
            </a:r>
          </a:p>
          <a:p>
            <a:pPr marL="0" indent="26988" algn="just">
              <a:lnSpc>
                <a:spcPct val="150000"/>
              </a:lnSpc>
              <a:spcBef>
                <a:spcPts val="0"/>
              </a:spcBef>
            </a:pPr>
            <a:r>
              <a:rPr lang="el-GR" sz="1800" dirty="0" smtClean="0">
                <a:latin typeface="Calibri" pitchFamily="34" charset="0"/>
                <a:cs typeface="Calibri" pitchFamily="34" charset="0"/>
              </a:rPr>
              <a:t>ανά Υπουργείο, Αποκεντρωμένη Διοίκηση &amp; Περιφερειακή Υπηρεσία Υπουργείου συγκεντρωτικά. </a:t>
            </a:r>
          </a:p>
          <a:p>
            <a:endParaRPr lang="el-GR" sz="1800" dirty="0" smtClean="0"/>
          </a:p>
          <a:p>
            <a:pPr algn="just">
              <a:buFont typeface="Wingdings" pitchFamily="2" charset="2"/>
              <a:buChar char="v"/>
            </a:pPr>
            <a:r>
              <a:rPr lang="el-GR" sz="1800" b="1" dirty="0" smtClean="0">
                <a:solidFill>
                  <a:srgbClr val="002060"/>
                </a:solidFill>
                <a:latin typeface="Calibri" pitchFamily="34" charset="0"/>
                <a:cs typeface="Calibri" pitchFamily="34" charset="0"/>
              </a:rPr>
              <a:t> </a:t>
            </a:r>
          </a:p>
          <a:p>
            <a:pPr marL="0" indent="26988" algn="just">
              <a:lnSpc>
                <a:spcPct val="150000"/>
              </a:lnSpc>
              <a:spcBef>
                <a:spcPts val="0"/>
              </a:spcBef>
            </a:pPr>
            <a:endParaRPr lang="el-GR" sz="1800" dirty="0" smtClean="0">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23</a:t>
            </a:fld>
            <a:endParaRPr lang="el-GR"/>
          </a:p>
        </p:txBody>
      </p:sp>
      <p:sp>
        <p:nvSpPr>
          <p:cNvPr id="8" name="7 - Ορθογώνιο"/>
          <p:cNvSpPr/>
          <p:nvPr/>
        </p:nvSpPr>
        <p:spPr>
          <a:xfrm>
            <a:off x="1043608" y="908720"/>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1"/>
            <a:ext cx="7929618" cy="642941"/>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1800" b="1" dirty="0" smtClean="0">
                <a:latin typeface="Calibri" pitchFamily="34" charset="0"/>
                <a:cs typeface="Calibri" pitchFamily="34" charset="0"/>
              </a:rPr>
              <a:t>Άρθρο 52 Περιεχόμενα και δομή του νόμου για τον ετήσιο Κρατικό Προϋπολογισμό</a:t>
            </a: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endParaRPr lang="el-GR" sz="18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142984"/>
            <a:ext cx="7929618" cy="5643602"/>
          </a:xfrm>
          <a:noFill/>
          <a:ln>
            <a:noFill/>
          </a:ln>
        </p:spPr>
        <p:txBody>
          <a:bodyPr>
            <a:noAutofit/>
          </a:bodyPr>
          <a:lstStyle/>
          <a:p>
            <a:pPr algn="just">
              <a:lnSpc>
                <a:spcPct val="150000"/>
              </a:lnSpc>
              <a:spcBef>
                <a:spcPts val="0"/>
              </a:spcBef>
              <a:buFont typeface="Wingdings" pitchFamily="2" charset="2"/>
              <a:buChar char="Ø"/>
            </a:pPr>
            <a:r>
              <a:rPr lang="el-GR" sz="1800" dirty="0" smtClean="0">
                <a:latin typeface="Calibri" pitchFamily="34" charset="0"/>
                <a:cs typeface="Calibri" pitchFamily="34" charset="0"/>
              </a:rPr>
              <a:t> </a:t>
            </a:r>
            <a:r>
              <a:rPr lang="el-GR" sz="1800" b="1" dirty="0" smtClean="0">
                <a:solidFill>
                  <a:srgbClr val="FF0000"/>
                </a:solidFill>
                <a:latin typeface="Calibri" pitchFamily="34" charset="0"/>
                <a:cs typeface="Calibri" pitchFamily="34" charset="0"/>
              </a:rPr>
              <a:t>Ο ετήσιος ΚΠ που κατατίθεται προς ψήφιση στη Βουλή διακρίνεται:</a:t>
            </a:r>
          </a:p>
          <a:p>
            <a:pPr algn="just">
              <a:lnSpc>
                <a:spcPct val="150000"/>
              </a:lnSpc>
              <a:spcBef>
                <a:spcPts val="0"/>
              </a:spcBef>
              <a:buFont typeface="Wingdings" pitchFamily="2" charset="2"/>
              <a:buChar char="ü"/>
            </a:pPr>
            <a:r>
              <a:rPr lang="el-GR" sz="1800" b="1" dirty="0" smtClean="0">
                <a:latin typeface="Calibri" pitchFamily="34" charset="0"/>
                <a:cs typeface="Calibri" pitchFamily="34" charset="0"/>
              </a:rPr>
              <a:t>στον Τακτικό Προϋπολογισμό &amp;</a:t>
            </a:r>
          </a:p>
          <a:p>
            <a:pPr algn="just">
              <a:lnSpc>
                <a:spcPct val="150000"/>
              </a:lnSpc>
              <a:spcBef>
                <a:spcPts val="0"/>
              </a:spcBef>
              <a:buFont typeface="Wingdings" pitchFamily="2" charset="2"/>
              <a:buChar char="ü"/>
            </a:pPr>
            <a:r>
              <a:rPr lang="el-GR" sz="1800" b="1" dirty="0" smtClean="0">
                <a:latin typeface="Calibri" pitchFamily="34" charset="0"/>
                <a:cs typeface="Calibri" pitchFamily="34" charset="0"/>
              </a:rPr>
              <a:t>στον Προϋπολογισμό Δημοσίων Επενδύσεων </a:t>
            </a:r>
            <a:r>
              <a:rPr lang="el-GR" sz="1800" dirty="0" smtClean="0">
                <a:latin typeface="Calibri" pitchFamily="34" charset="0"/>
                <a:cs typeface="Calibri" pitchFamily="34" charset="0"/>
              </a:rPr>
              <a:t>&amp; </a:t>
            </a:r>
          </a:p>
          <a:p>
            <a:pPr algn="just">
              <a:lnSpc>
                <a:spcPct val="150000"/>
              </a:lnSpc>
              <a:spcBef>
                <a:spcPts val="0"/>
              </a:spcBef>
            </a:pPr>
            <a:r>
              <a:rPr lang="el-GR" sz="1800" dirty="0" smtClean="0">
                <a:latin typeface="Calibri" pitchFamily="34" charset="0"/>
                <a:cs typeface="Calibri" pitchFamily="34" charset="0"/>
              </a:rPr>
              <a:t>περιλαμβάνει:</a:t>
            </a:r>
          </a:p>
          <a:p>
            <a:pPr algn="just">
              <a:lnSpc>
                <a:spcPct val="150000"/>
              </a:lnSpc>
              <a:spcBef>
                <a:spcPts val="0"/>
              </a:spcBef>
            </a:pPr>
            <a:r>
              <a:rPr lang="el-GR" sz="1800" dirty="0" smtClean="0">
                <a:latin typeface="Calibri" pitchFamily="34" charset="0"/>
                <a:cs typeface="Calibri" pitchFamily="34" charset="0"/>
              </a:rPr>
              <a:t>α. Τις </a:t>
            </a:r>
            <a:r>
              <a:rPr lang="el-GR" sz="1800" b="1" u="sng" dirty="0" smtClean="0">
                <a:latin typeface="Calibri" pitchFamily="34" charset="0"/>
                <a:cs typeface="Calibri" pitchFamily="34" charset="0"/>
              </a:rPr>
              <a:t>προβλέψεις, για το επόμενο οικονομικό έτος</a:t>
            </a:r>
            <a:r>
              <a:rPr lang="el-GR" sz="1800" dirty="0" smtClean="0">
                <a:latin typeface="Calibri" pitchFamily="34" charset="0"/>
                <a:cs typeface="Calibri" pitchFamily="34" charset="0"/>
              </a:rPr>
              <a:t>, των </a:t>
            </a:r>
            <a:r>
              <a:rPr lang="el-GR" sz="1800" b="1" dirty="0" smtClean="0">
                <a:latin typeface="Calibri" pitchFamily="34" charset="0"/>
                <a:cs typeface="Calibri" pitchFamily="34" charset="0"/>
              </a:rPr>
              <a:t>εσόδων</a:t>
            </a:r>
            <a:r>
              <a:rPr lang="el-GR" sz="1800" dirty="0" smtClean="0">
                <a:latin typeface="Calibri" pitchFamily="34" charset="0"/>
                <a:cs typeface="Calibri" pitchFamily="34" charset="0"/>
              </a:rPr>
              <a:t>, αναλυτικά κατά ΚΑΕ, μετά την αφαίρεση των επιστροφών και των </a:t>
            </a:r>
            <a:r>
              <a:rPr lang="el-GR" sz="1800" b="1" dirty="0" smtClean="0">
                <a:latin typeface="Calibri" pitchFamily="34" charset="0"/>
                <a:cs typeface="Calibri" pitchFamily="34" charset="0"/>
              </a:rPr>
              <a:t>εξόδων</a:t>
            </a:r>
            <a:r>
              <a:rPr lang="el-GR" sz="1800" dirty="0" smtClean="0">
                <a:latin typeface="Calibri" pitchFamily="34" charset="0"/>
                <a:cs typeface="Calibri" pitchFamily="34" charset="0"/>
              </a:rPr>
              <a:t>, [άρθρο 74], κατά </a:t>
            </a:r>
            <a:r>
              <a:rPr lang="el-GR" sz="1800" b="1" dirty="0" smtClean="0">
                <a:latin typeface="Calibri" pitchFamily="34" charset="0"/>
                <a:cs typeface="Calibri" pitchFamily="34" charset="0"/>
              </a:rPr>
              <a:t>φορέα ΚΔ</a:t>
            </a:r>
            <a:r>
              <a:rPr lang="el-GR" sz="1800" dirty="0" smtClean="0">
                <a:latin typeface="Calibri" pitchFamily="34" charset="0"/>
                <a:cs typeface="Calibri" pitchFamily="34" charset="0"/>
              </a:rPr>
              <a:t>, καθώς και οποιοδήποτε άλλο στοιχείο κρίνεται απαραίτητο.</a:t>
            </a:r>
          </a:p>
          <a:p>
            <a:pPr algn="just">
              <a:lnSpc>
                <a:spcPct val="150000"/>
              </a:lnSpc>
              <a:spcBef>
                <a:spcPts val="0"/>
              </a:spcBef>
            </a:pPr>
            <a:r>
              <a:rPr lang="el-GR" sz="1800" dirty="0" smtClean="0">
                <a:latin typeface="Calibri" pitchFamily="34" charset="0"/>
                <a:cs typeface="Calibri" pitchFamily="34" charset="0"/>
              </a:rPr>
              <a:t>β. Τα </a:t>
            </a:r>
            <a:r>
              <a:rPr lang="el-GR" sz="1800" b="1" dirty="0" smtClean="0">
                <a:solidFill>
                  <a:srgbClr val="FF0000"/>
                </a:solidFill>
                <a:latin typeface="Calibri" pitchFamily="34" charset="0"/>
                <a:cs typeface="Calibri" pitchFamily="34" charset="0"/>
              </a:rPr>
              <a:t>δεσμευτικά ανώτατα όρια των συνολικών δαπανών του ετήσιου ΚΠ όπως ορίζονται στο εκάστοτε ισχύον Μ.Π.Δ.Σ</a:t>
            </a: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24</a:t>
            </a:fld>
            <a:endParaRPr lang="el-GR"/>
          </a:p>
        </p:txBody>
      </p:sp>
      <p:sp>
        <p:nvSpPr>
          <p:cNvPr id="8" name="7 - Ορθογώνιο"/>
          <p:cNvSpPr/>
          <p:nvPr/>
        </p:nvSpPr>
        <p:spPr>
          <a:xfrm>
            <a:off x="2428860" y="785794"/>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1"/>
            <a:ext cx="7929618" cy="642941"/>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pPr algn="just"/>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1600" b="1" dirty="0" smtClean="0"/>
              <a:t> </a:t>
            </a:r>
            <a:r>
              <a:rPr lang="el-GR" sz="1600" b="1" dirty="0" smtClean="0">
                <a:latin typeface="Calibri" pitchFamily="34" charset="0"/>
                <a:cs typeface="Calibri" pitchFamily="34" charset="0"/>
              </a:rPr>
              <a:t>Άρθρο 54 Διαδικασία κατάρτισης του Κρατικού Προϋπολογισμού και των ενοποιημένων προϋπολογισμών των υποτομέων της Γενικής Κυβέρνησης </a:t>
            </a:r>
            <a:endParaRPr lang="el-GR" sz="18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142984"/>
            <a:ext cx="7929618" cy="5643602"/>
          </a:xfrm>
          <a:noFill/>
          <a:ln>
            <a:noFill/>
          </a:ln>
        </p:spPr>
        <p:txBody>
          <a:bodyPr>
            <a:noAutofit/>
          </a:bodyPr>
          <a:lstStyle/>
          <a:p>
            <a:pPr algn="just">
              <a:lnSpc>
                <a:spcPct val="150000"/>
              </a:lnSpc>
              <a:spcBef>
                <a:spcPts val="0"/>
              </a:spcBef>
              <a:buFont typeface="Wingdings" pitchFamily="2" charset="2"/>
              <a:buChar char="Ø"/>
            </a:pPr>
            <a:r>
              <a:rPr lang="el-GR" sz="1800" dirty="0" smtClean="0">
                <a:latin typeface="Calibri" pitchFamily="34" charset="0"/>
                <a:cs typeface="Calibri" pitchFamily="34" charset="0"/>
              </a:rPr>
              <a:t> </a:t>
            </a:r>
            <a:r>
              <a:rPr lang="el-GR" sz="1800" b="1" u="sng" dirty="0" smtClean="0">
                <a:solidFill>
                  <a:srgbClr val="FF0000"/>
                </a:solidFill>
                <a:latin typeface="Calibri" pitchFamily="34" charset="0"/>
                <a:cs typeface="Calibri" pitchFamily="34" charset="0"/>
              </a:rPr>
              <a:t>Εφαρμογή</a:t>
            </a:r>
            <a:r>
              <a:rPr lang="el-GR" sz="1800" dirty="0" smtClean="0">
                <a:latin typeface="Calibri" pitchFamily="34" charset="0"/>
                <a:cs typeface="Calibri" pitchFamily="34" charset="0"/>
              </a:rPr>
              <a:t>: σε όλους τους φορείς της ΓΚ, [εκτός Ο.Τ.Α. Α &amp; Β΄ Βαθμού]</a:t>
            </a:r>
          </a:p>
          <a:p>
            <a:pPr marL="370332" indent="-342900" algn="just">
              <a:lnSpc>
                <a:spcPct val="150000"/>
              </a:lnSpc>
              <a:spcBef>
                <a:spcPts val="0"/>
              </a:spcBef>
              <a:buFont typeface="+mj-lt"/>
              <a:buAutoNum type="arabicPeriod"/>
            </a:pPr>
            <a:r>
              <a:rPr lang="el-GR" sz="1800" b="1" dirty="0" smtClean="0">
                <a:latin typeface="Calibri" pitchFamily="34" charset="0"/>
                <a:cs typeface="Calibri" pitchFamily="34" charset="0"/>
              </a:rPr>
              <a:t>Έκδοση από ΓΛΚ μέχρι 31</a:t>
            </a:r>
            <a:r>
              <a:rPr lang="el-GR" sz="1800" b="1" baseline="30000" dirty="0" smtClean="0">
                <a:latin typeface="Calibri" pitchFamily="34" charset="0"/>
                <a:cs typeface="Calibri" pitchFamily="34" charset="0"/>
              </a:rPr>
              <a:t>η</a:t>
            </a:r>
            <a:r>
              <a:rPr lang="el-GR" sz="1800" b="1" dirty="0" smtClean="0">
                <a:latin typeface="Calibri" pitchFamily="34" charset="0"/>
                <a:cs typeface="Calibri" pitchFamily="34" charset="0"/>
              </a:rPr>
              <a:t>/5/χ εγκύκλιων οδηγιών </a:t>
            </a:r>
            <a:r>
              <a:rPr lang="el-GR" sz="1800" dirty="0" smtClean="0">
                <a:latin typeface="Calibri" pitchFamily="34" charset="0"/>
                <a:cs typeface="Calibri" pitchFamily="34" charset="0"/>
              </a:rPr>
              <a:t>που ορίζουν τους κανόνες, τις παραδοχές, τις μεθοδολογίες και τις διαδικασίες για την κατάρτιση του ΚΠ &amp; το περιεχόμενο του σχεδίου των συνοπτικών προϋπολογισμών των λοιπών φορέων της ΓΚ. Προβλέψεις δαπανών = ανώτατα δεσμευτικά όρια ΜΠΔΣ, άλλως αιτιολόγηση απόκλισης με ειδική έκθεση.</a:t>
            </a:r>
          </a:p>
          <a:p>
            <a:pPr marL="370332" indent="-342900" algn="just">
              <a:lnSpc>
                <a:spcPct val="150000"/>
              </a:lnSpc>
              <a:spcBef>
                <a:spcPts val="0"/>
              </a:spcBef>
              <a:buFont typeface="+mj-lt"/>
              <a:buAutoNum type="arabicPeriod"/>
            </a:pPr>
            <a:r>
              <a:rPr lang="el-GR" sz="1800" b="1" dirty="0" smtClean="0">
                <a:latin typeface="Calibri" pitchFamily="34" charset="0"/>
                <a:cs typeface="Calibri" pitchFamily="34" charset="0"/>
              </a:rPr>
              <a:t>Έκδοση εγκυκλίων, εντός 10ημερών &amp; εφόσον απαιτείται, από τα εποπτεύοντα Υπουργεία</a:t>
            </a:r>
            <a:r>
              <a:rPr lang="el-GR" sz="1800" dirty="0" smtClean="0">
                <a:latin typeface="Calibri" pitchFamily="34" charset="0"/>
                <a:cs typeface="Calibri" pitchFamily="34" charset="0"/>
              </a:rPr>
              <a:t> που προσδιορίζουν τις λεπτομέρειες των κανόνων, παραδοχών, μεθοδολογιών και διαδικασιών σε σχέση με την κατάρτιση των ετήσιων προϋπολογισμών των φορέων της ΓΚ, σύμφωνα με τις εγκυκλίους του ΓΛΚ. </a:t>
            </a:r>
          </a:p>
          <a:p>
            <a:pPr algn="just">
              <a:lnSpc>
                <a:spcPct val="150000"/>
              </a:lnSpc>
              <a:spcBef>
                <a:spcPts val="0"/>
              </a:spcBef>
              <a:buFont typeface="Wingdings" pitchFamily="2" charset="2"/>
              <a:buChar char="Ø"/>
            </a:pPr>
            <a:endParaRPr lang="el-GR" sz="1800" b="1" dirty="0" smtClean="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25</a:t>
            </a:fld>
            <a:endParaRPr lang="el-GR"/>
          </a:p>
        </p:txBody>
      </p:sp>
      <p:sp>
        <p:nvSpPr>
          <p:cNvPr id="8" name="7 - Ορθογώνιο"/>
          <p:cNvSpPr/>
          <p:nvPr/>
        </p:nvSpPr>
        <p:spPr>
          <a:xfrm>
            <a:off x="2428860" y="785794"/>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1"/>
            <a:ext cx="7929618" cy="642941"/>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pPr algn="just"/>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1600" b="1" dirty="0" smtClean="0"/>
              <a:t> </a:t>
            </a:r>
            <a:r>
              <a:rPr lang="el-GR" sz="1600" b="1" dirty="0" smtClean="0">
                <a:latin typeface="Calibri" pitchFamily="34" charset="0"/>
                <a:cs typeface="Calibri" pitchFamily="34" charset="0"/>
              </a:rPr>
              <a:t>Άρθρο 54 Διαδικασία κατάρτισης του Κρατικού Προϋπολογισμού και των ενοποιημένων προϋπολογισμών των υποτομέων της Γενικής Κυβέρνησης </a:t>
            </a:r>
            <a:endParaRPr lang="el-GR" sz="18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142984"/>
            <a:ext cx="7929618" cy="5643602"/>
          </a:xfrm>
          <a:noFill/>
          <a:ln>
            <a:noFill/>
          </a:ln>
        </p:spPr>
        <p:txBody>
          <a:bodyPr>
            <a:noAutofit/>
          </a:bodyPr>
          <a:lstStyle/>
          <a:p>
            <a:pPr algn="just">
              <a:lnSpc>
                <a:spcPct val="150000"/>
              </a:lnSpc>
              <a:spcBef>
                <a:spcPts val="0"/>
              </a:spcBef>
            </a:pPr>
            <a:r>
              <a:rPr lang="el-GR" sz="1800" b="1" dirty="0" smtClean="0">
                <a:latin typeface="Calibri" pitchFamily="34" charset="0"/>
                <a:cs typeface="Calibri" pitchFamily="34" charset="0"/>
              </a:rPr>
              <a:t>3.</a:t>
            </a:r>
            <a:r>
              <a:rPr lang="el-GR" sz="1800" dirty="0" smtClean="0">
                <a:latin typeface="Calibri" pitchFamily="34" charset="0"/>
                <a:cs typeface="Calibri" pitchFamily="34" charset="0"/>
              </a:rPr>
              <a:t> </a:t>
            </a:r>
            <a:r>
              <a:rPr lang="el-GR" sz="1800" b="1" dirty="0" smtClean="0">
                <a:latin typeface="Calibri" pitchFamily="34" charset="0"/>
                <a:cs typeface="Calibri" pitchFamily="34" charset="0"/>
              </a:rPr>
              <a:t>Υποβολή στο ΓΛΚ μέχρι 31/7/χ από τους φορείς της ΚΔ σχεδίου προϋπολογισμού</a:t>
            </a:r>
            <a:r>
              <a:rPr lang="el-GR" sz="1800" dirty="0" smtClean="0">
                <a:latin typeface="Calibri" pitchFamily="34" charset="0"/>
                <a:cs typeface="Calibri" pitchFamily="34" charset="0"/>
              </a:rPr>
              <a:t>. </a:t>
            </a:r>
          </a:p>
          <a:p>
            <a:pPr marL="176213" indent="-149225" algn="just">
              <a:lnSpc>
                <a:spcPct val="150000"/>
              </a:lnSpc>
              <a:spcBef>
                <a:spcPts val="0"/>
              </a:spcBef>
              <a:buFont typeface="Wingdings" pitchFamily="2" charset="2"/>
              <a:buChar char="ü"/>
            </a:pPr>
            <a:r>
              <a:rPr lang="el-GR" sz="1800" dirty="0" smtClean="0">
                <a:latin typeface="Calibri" pitchFamily="34" charset="0"/>
                <a:cs typeface="Calibri" pitchFamily="34" charset="0"/>
              </a:rPr>
              <a:t>[Α.Δ.Α. = </a:t>
            </a:r>
            <a:r>
              <a:rPr lang="el-GR" sz="1800" dirty="0" err="1" smtClean="0">
                <a:latin typeface="Calibri" pitchFamily="34" charset="0"/>
                <a:cs typeface="Calibri" pitchFamily="34" charset="0"/>
              </a:rPr>
              <a:t>απ΄</a:t>
            </a:r>
            <a:r>
              <a:rPr lang="el-GR" sz="1800" dirty="0" smtClean="0">
                <a:latin typeface="Calibri" pitchFamily="34" charset="0"/>
                <a:cs typeface="Calibri" pitchFamily="34" charset="0"/>
              </a:rPr>
              <a:t> ευθείας στο ΓΛΚ μέχρι 31/7]</a:t>
            </a:r>
          </a:p>
          <a:p>
            <a:pPr marL="176213" indent="-149225" algn="just">
              <a:lnSpc>
                <a:spcPct val="150000"/>
              </a:lnSpc>
              <a:spcBef>
                <a:spcPts val="0"/>
              </a:spcBef>
              <a:buFont typeface="Wingdings" pitchFamily="2" charset="2"/>
              <a:buChar char="ü"/>
            </a:pPr>
            <a:r>
              <a:rPr lang="el-GR" sz="1800" dirty="0" smtClean="0">
                <a:latin typeface="Calibri" pitchFamily="34" charset="0"/>
                <a:cs typeface="Calibri" pitchFamily="34" charset="0"/>
              </a:rPr>
              <a:t>Λοιποί Φορείς της ΓΚ = υποβολή σε εποπτεύουσα αρχή μέχρι 31/7/χ συνοπτικού σχεδίου προϋπολογισμού.</a:t>
            </a:r>
          </a:p>
          <a:p>
            <a:pPr marL="176213" indent="-149225" algn="just">
              <a:lnSpc>
                <a:spcPct val="150000"/>
              </a:lnSpc>
              <a:spcBef>
                <a:spcPts val="0"/>
              </a:spcBef>
              <a:buFont typeface="Wingdings" pitchFamily="2" charset="2"/>
              <a:buChar char="ü"/>
            </a:pPr>
            <a:r>
              <a:rPr lang="el-GR" sz="1800" dirty="0" smtClean="0">
                <a:latin typeface="Calibri" pitchFamily="34" charset="0"/>
                <a:cs typeface="Calibri" pitchFamily="34" charset="0"/>
              </a:rPr>
              <a:t>Διάρθρωση σχεδίου όταν δεν είναι συμβατό με το δεσμευτικό στόχο, το επιδιωκόμενο αποτέλεσμα ή το ανώτατο όριο του εκάστοτε ισχύοντος Μ. Π.Δ.Σ. ή με εγκυκλίους του ΓΛΚ</a:t>
            </a:r>
            <a:r>
              <a:rPr lang="el-GR" sz="1800" dirty="0" smtClean="0"/>
              <a:t> &amp; αποστολή στο ΓΛΚ του αναθεωρημένου σχεδίου μέχρι 1/9/χ. </a:t>
            </a:r>
          </a:p>
          <a:p>
            <a:pPr marL="176213" indent="-149225" algn="just">
              <a:lnSpc>
                <a:spcPct val="150000"/>
              </a:lnSpc>
              <a:spcBef>
                <a:spcPts val="0"/>
              </a:spcBef>
            </a:pPr>
            <a:r>
              <a:rPr lang="el-GR" sz="1800" b="1" dirty="0" smtClean="0"/>
              <a:t>4.</a:t>
            </a:r>
            <a:r>
              <a:rPr lang="el-GR" sz="1800" dirty="0" smtClean="0"/>
              <a:t> </a:t>
            </a:r>
            <a:r>
              <a:rPr lang="el-GR" sz="1800" b="1" dirty="0" smtClean="0"/>
              <a:t>Έλεγχος από ΓΛΚ των σχεδίων προϋπολογισμών, επιστροφή &amp; διόρθωση από ΚΔ εντός 10ημερών. </a:t>
            </a:r>
            <a:endParaRPr lang="el-GR" sz="1800" b="1" dirty="0" smtClean="0">
              <a:latin typeface="Calibri" pitchFamily="34" charset="0"/>
              <a:cs typeface="Calibri" pitchFamily="34" charset="0"/>
            </a:endParaRPr>
          </a:p>
          <a:p>
            <a:pPr algn="just">
              <a:lnSpc>
                <a:spcPct val="150000"/>
              </a:lnSpc>
              <a:spcBef>
                <a:spcPts val="0"/>
              </a:spcBef>
              <a:buFont typeface="Wingdings" pitchFamily="2" charset="2"/>
              <a:buChar char="Ø"/>
            </a:pPr>
            <a:endParaRPr lang="el-GR" sz="1800" b="1" dirty="0" smtClean="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26</a:t>
            </a:fld>
            <a:endParaRPr lang="el-GR"/>
          </a:p>
        </p:txBody>
      </p:sp>
      <p:sp>
        <p:nvSpPr>
          <p:cNvPr id="8" name="7 - Ορθογώνιο"/>
          <p:cNvSpPr/>
          <p:nvPr/>
        </p:nvSpPr>
        <p:spPr>
          <a:xfrm>
            <a:off x="2428860" y="785794"/>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1"/>
            <a:ext cx="7929618" cy="642941"/>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pPr algn="just"/>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1600" b="1" dirty="0" smtClean="0"/>
              <a:t> </a:t>
            </a:r>
            <a:r>
              <a:rPr lang="el-GR" sz="1600" b="1" dirty="0" smtClean="0">
                <a:latin typeface="Calibri" pitchFamily="34" charset="0"/>
                <a:cs typeface="Calibri" pitchFamily="34" charset="0"/>
              </a:rPr>
              <a:t>Άρθρο 54 Διαδικασία κατάρτισης του Κρατικού Προϋπολογισμού και των ενοποιημένων προϋπολογισμών των υποτομέων της Γενικής Κυβέρνησης </a:t>
            </a:r>
            <a:endParaRPr lang="el-GR" sz="18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142984"/>
            <a:ext cx="7929618" cy="5643602"/>
          </a:xfrm>
          <a:noFill/>
          <a:ln>
            <a:noFill/>
          </a:ln>
        </p:spPr>
        <p:txBody>
          <a:bodyPr>
            <a:noAutofit/>
          </a:bodyPr>
          <a:lstStyle/>
          <a:p>
            <a:pPr algn="just">
              <a:lnSpc>
                <a:spcPct val="150000"/>
              </a:lnSpc>
              <a:spcBef>
                <a:spcPts val="0"/>
              </a:spcBef>
            </a:pPr>
            <a:r>
              <a:rPr lang="el-GR" sz="2000" b="1" dirty="0" smtClean="0">
                <a:latin typeface="Calibri" pitchFamily="34" charset="0"/>
                <a:cs typeface="Calibri" pitchFamily="34" charset="0"/>
              </a:rPr>
              <a:t>5. Το ΓΛΚ καταρτίζει, με βάση τους διαμορφωθέντες προϋπολογισμούς</a:t>
            </a:r>
            <a:r>
              <a:rPr lang="el-GR" sz="2000" dirty="0" smtClean="0">
                <a:latin typeface="Calibri" pitchFamily="34" charset="0"/>
                <a:cs typeface="Calibri" pitchFamily="34" charset="0"/>
              </a:rPr>
              <a:t>:</a:t>
            </a:r>
          </a:p>
          <a:p>
            <a:pPr algn="just">
              <a:lnSpc>
                <a:spcPct val="150000"/>
              </a:lnSpc>
              <a:spcBef>
                <a:spcPts val="0"/>
              </a:spcBef>
            </a:pPr>
            <a:endParaRPr lang="el-GR" sz="2000" dirty="0" smtClean="0">
              <a:latin typeface="Calibri" pitchFamily="34" charset="0"/>
              <a:cs typeface="Calibri" pitchFamily="34" charset="0"/>
            </a:endParaRPr>
          </a:p>
          <a:p>
            <a:pPr marL="541782" indent="-514350" algn="just">
              <a:lnSpc>
                <a:spcPct val="150000"/>
              </a:lnSpc>
              <a:spcBef>
                <a:spcPts val="0"/>
              </a:spcBef>
              <a:buFont typeface="+mj-lt"/>
              <a:buAutoNum type="romanLcPeriod"/>
            </a:pPr>
            <a:r>
              <a:rPr lang="el-GR" sz="2000" b="1" dirty="0" smtClean="0">
                <a:solidFill>
                  <a:srgbClr val="FF0000"/>
                </a:solidFill>
                <a:latin typeface="Calibri" pitchFamily="34" charset="0"/>
                <a:cs typeface="Calibri" pitchFamily="34" charset="0"/>
              </a:rPr>
              <a:t>τον Κρατικό Προϋπολογισμό, </a:t>
            </a:r>
          </a:p>
          <a:p>
            <a:pPr marL="541782" indent="-514350" algn="just">
              <a:lnSpc>
                <a:spcPct val="150000"/>
              </a:lnSpc>
              <a:spcBef>
                <a:spcPts val="0"/>
              </a:spcBef>
              <a:buFont typeface="+mj-lt"/>
              <a:buAutoNum type="romanLcPeriod"/>
            </a:pPr>
            <a:r>
              <a:rPr lang="el-GR" sz="2000" b="1" dirty="0" smtClean="0">
                <a:solidFill>
                  <a:srgbClr val="FF0000"/>
                </a:solidFill>
                <a:latin typeface="Calibri" pitchFamily="34" charset="0"/>
                <a:cs typeface="Calibri" pitchFamily="34" charset="0"/>
              </a:rPr>
              <a:t>τον ενοποιημένο ετήσιο Κοινωνικό Προϋπολογισμό &amp;</a:t>
            </a:r>
          </a:p>
          <a:p>
            <a:pPr marL="541782" indent="-514350" algn="just">
              <a:lnSpc>
                <a:spcPct val="150000"/>
              </a:lnSpc>
              <a:spcBef>
                <a:spcPts val="0"/>
              </a:spcBef>
              <a:buFont typeface="+mj-lt"/>
              <a:buAutoNum type="romanLcPeriod"/>
            </a:pPr>
            <a:r>
              <a:rPr lang="el-GR" sz="2000" b="1" dirty="0" smtClean="0">
                <a:solidFill>
                  <a:srgbClr val="FF0000"/>
                </a:solidFill>
                <a:latin typeface="Calibri" pitchFamily="34" charset="0"/>
                <a:cs typeface="Calibri" pitchFamily="34" charset="0"/>
              </a:rPr>
              <a:t>τον ενοποιημένο ετήσιο Προϋπολογισμό των λοιπών φορέων της ΓΚ</a:t>
            </a:r>
            <a:r>
              <a:rPr lang="el-GR" sz="2000" dirty="0" smtClean="0">
                <a:latin typeface="Calibri" pitchFamily="34" charset="0"/>
                <a:cs typeface="Calibri" pitchFamily="34" charset="0"/>
              </a:rPr>
              <a:t>, </a:t>
            </a:r>
          </a:p>
          <a:p>
            <a:pPr marL="541782" indent="-514350" algn="just">
              <a:lnSpc>
                <a:spcPct val="150000"/>
              </a:lnSpc>
              <a:spcBef>
                <a:spcPts val="0"/>
              </a:spcBef>
              <a:buFont typeface="+mj-lt"/>
              <a:buAutoNum type="romanLcPeriod"/>
            </a:pPr>
            <a:r>
              <a:rPr lang="el-GR" sz="2000" dirty="0" smtClean="0">
                <a:latin typeface="Calibri" pitchFamily="34" charset="0"/>
                <a:cs typeface="Calibri" pitchFamily="34" charset="0"/>
              </a:rPr>
              <a:t>πλην του </a:t>
            </a:r>
            <a:r>
              <a:rPr lang="el-GR" sz="2000" b="1" dirty="0" smtClean="0">
                <a:latin typeface="Calibri" pitchFamily="34" charset="0"/>
                <a:cs typeface="Calibri" pitchFamily="34" charset="0"/>
              </a:rPr>
              <a:t>ενοποιημένου ετήσιου Προϋπολογισμού της ΤΑ</a:t>
            </a:r>
            <a:r>
              <a:rPr lang="el-GR" sz="2000" dirty="0" smtClean="0">
                <a:latin typeface="Calibri" pitchFamily="34" charset="0"/>
                <a:cs typeface="Calibri" pitchFamily="34" charset="0"/>
              </a:rPr>
              <a:t>, ο οποίος υποβάλλεται στο ΓΛΚ από τον Υπουργό Εσωτερικών.</a:t>
            </a:r>
            <a:endParaRPr lang="el-GR" sz="2000" b="1" dirty="0" smtClean="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27</a:t>
            </a:fld>
            <a:endParaRPr lang="el-GR"/>
          </a:p>
        </p:txBody>
      </p:sp>
      <p:sp>
        <p:nvSpPr>
          <p:cNvPr id="8" name="7 - Ορθογώνιο"/>
          <p:cNvSpPr/>
          <p:nvPr/>
        </p:nvSpPr>
        <p:spPr>
          <a:xfrm>
            <a:off x="2428860" y="785794"/>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1"/>
            <a:ext cx="7929618" cy="500065"/>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latin typeface="Calibri" pitchFamily="34" charset="0"/>
                <a:cs typeface="Calibri" pitchFamily="34" charset="0"/>
              </a:rPr>
              <a:t>Άρθρο 55 Κατηγορίες πιστώσεων και δημοσιονομικής ταξινόμησης</a:t>
            </a: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endParaRPr lang="el-GR" sz="18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928670"/>
            <a:ext cx="7929618" cy="5857916"/>
          </a:xfrm>
          <a:noFill/>
          <a:ln>
            <a:noFill/>
          </a:ln>
        </p:spPr>
        <p:txBody>
          <a:bodyPr>
            <a:noAutofit/>
          </a:bodyPr>
          <a:lstStyle/>
          <a:p>
            <a:pPr marL="176213" indent="-149225" algn="just">
              <a:lnSpc>
                <a:spcPct val="150000"/>
              </a:lnSpc>
              <a:buFont typeface="Wingdings" pitchFamily="2" charset="2"/>
              <a:buChar char="Ø"/>
            </a:pPr>
            <a:r>
              <a:rPr lang="el-GR" sz="1800" b="1" dirty="0" smtClean="0">
                <a:solidFill>
                  <a:srgbClr val="FF0000"/>
                </a:solidFill>
                <a:latin typeface="Calibri" pitchFamily="34" charset="0"/>
                <a:cs typeface="Calibri" pitchFamily="34" charset="0"/>
              </a:rPr>
              <a:t>Πίστωση</a:t>
            </a:r>
            <a:r>
              <a:rPr lang="el-GR" sz="1800" b="1" dirty="0" smtClean="0">
                <a:latin typeface="Calibri" pitchFamily="34" charset="0"/>
                <a:cs typeface="Calibri" pitchFamily="34" charset="0"/>
              </a:rPr>
              <a:t> είναι το ποσό που ψηφίζεται από τη Βουλή και εγγράφεται στον ετήσιο ΚΠ για την αντιμετώπιση συγκεκριμένης δαπάνης κατά μείζονα κατηγορία σε επίπεδο Φ &amp; ΕΦ, η οποία περιλαμβάνεται σε ειδικούς πίνακες που συνυποβάλλονται κατά την κατάθεση του ετήσιου ΚΠ &amp; η οποία κατανέμεται στη συνέχεια από τους φορείς σε αναλυτικό επίπεδο.</a:t>
            </a:r>
          </a:p>
          <a:p>
            <a:pPr algn="just">
              <a:lnSpc>
                <a:spcPct val="150000"/>
              </a:lnSpc>
              <a:buFont typeface="Wingdings" pitchFamily="2" charset="2"/>
              <a:buChar char="v"/>
            </a:pPr>
            <a:r>
              <a:rPr lang="el-GR" sz="1800" b="1" dirty="0" smtClean="0">
                <a:solidFill>
                  <a:srgbClr val="FF0000"/>
                </a:solidFill>
                <a:latin typeface="Calibri" pitchFamily="34" charset="0"/>
                <a:cs typeface="Calibri" pitchFamily="34" charset="0"/>
              </a:rPr>
              <a:t>ΠΔΕ έτους 2019 &amp; 2020: </a:t>
            </a:r>
            <a:r>
              <a:rPr lang="el-GR" sz="1800" dirty="0" smtClean="0">
                <a:latin typeface="Calibri" pitchFamily="34" charset="0"/>
                <a:cs typeface="Calibri" pitchFamily="34" charset="0"/>
              </a:rPr>
              <a:t>οι πιστώσεις ψηφίζονται συγκεντρωτικά στη μείζονα κατηγορία «πιστώσεις υπό κατανομή», σε επίπεδο Φ &amp; ΕΦ. </a:t>
            </a:r>
          </a:p>
          <a:p>
            <a:pPr marL="176213" indent="-149225" algn="just">
              <a:lnSpc>
                <a:spcPct val="150000"/>
              </a:lnSpc>
              <a:buFont typeface="Wingdings" pitchFamily="2" charset="2"/>
              <a:buChar char="Ø"/>
            </a:pPr>
            <a:r>
              <a:rPr lang="el-GR" sz="1800" dirty="0" smtClean="0">
                <a:latin typeface="Calibri" pitchFamily="34" charset="0"/>
                <a:cs typeface="Calibri" pitchFamily="34" charset="0"/>
              </a:rPr>
              <a:t> </a:t>
            </a:r>
            <a:r>
              <a:rPr lang="el-GR" sz="1800" b="1" dirty="0" smtClean="0">
                <a:latin typeface="Calibri" pitchFamily="34" charset="0"/>
                <a:cs typeface="Calibri" pitchFamily="34" charset="0"/>
              </a:rPr>
              <a:t>Μετά την ψήφιση του προϋπολογισμού, </a:t>
            </a:r>
            <a:r>
              <a:rPr lang="el-GR" sz="1800" b="1" dirty="0" smtClean="0">
                <a:solidFill>
                  <a:srgbClr val="FF0000"/>
                </a:solidFill>
                <a:latin typeface="Calibri" pitchFamily="34" charset="0"/>
                <a:cs typeface="Calibri" pitchFamily="34" charset="0"/>
              </a:rPr>
              <a:t>οι πιστώσεις κατανέμονται</a:t>
            </a:r>
            <a:r>
              <a:rPr lang="el-GR" sz="1800" b="1" dirty="0" smtClean="0">
                <a:latin typeface="Calibri" pitchFamily="34" charset="0"/>
                <a:cs typeface="Calibri" pitchFamily="34" charset="0"/>
              </a:rPr>
              <a:t>, σύμφωνα με τα εκάστοτε οριζόμενα στην απόφαση που εκδίδεται κατ’ εξουσιοδότηση των διατάξεων αρθρ. 55. </a:t>
            </a:r>
          </a:p>
          <a:p>
            <a:pPr algn="just">
              <a:lnSpc>
                <a:spcPct val="150000"/>
              </a:lnSpc>
              <a:spcBef>
                <a:spcPts val="0"/>
              </a:spcBef>
            </a:pPr>
            <a:endParaRPr lang="el-GR" sz="1400" dirty="0" smtClean="0">
              <a:latin typeface="Calibri" pitchFamily="34" charset="0"/>
              <a:cs typeface="Calibri" pitchFamily="34" charset="0"/>
              <a:hlinkClick r:id="rId3"/>
            </a:endParaRPr>
          </a:p>
          <a:p>
            <a:pPr>
              <a:spcBef>
                <a:spcPts val="0"/>
              </a:spcBef>
              <a:buFont typeface="Wingdings" pitchFamily="2" charset="2"/>
              <a:buChar char="Ø"/>
            </a:pPr>
            <a:r>
              <a:rPr lang="el-GR" sz="1400" b="1" dirty="0" smtClean="0">
                <a:latin typeface="Calibri" pitchFamily="34" charset="0"/>
                <a:cs typeface="Calibri" pitchFamily="34" charset="0"/>
              </a:rPr>
              <a:t> </a:t>
            </a:r>
            <a:r>
              <a:rPr lang="el-GR" sz="1600" b="1" dirty="0" smtClean="0">
                <a:latin typeface="Calibri" pitchFamily="34" charset="0"/>
                <a:cs typeface="Calibri" pitchFamily="34" charset="0"/>
              </a:rPr>
              <a:t>Οικονομική και Διοικητική Ταξινόμηση του Κρατικού Προϋπολογισμού Οικ. Έτους 2020: </a:t>
            </a:r>
            <a:r>
              <a:rPr lang="en-US" sz="1400" dirty="0" smtClean="0">
                <a:latin typeface="Calibri" pitchFamily="34" charset="0"/>
                <a:cs typeface="Calibri" pitchFamily="34" charset="0"/>
                <a:hlinkClick r:id="rId3"/>
              </a:rPr>
              <a:t>https://www.minfin.gr/web/guest/proupologismos/-/asset_publisher/qmvb5pyzdGAQ/content/oikonomike-kai-dioiketike-taxinomese-tou-kratikou-proupologismou-2020</a:t>
            </a:r>
            <a:endParaRPr lang="el-GR" sz="1400" b="1" dirty="0" smtClean="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28</a:t>
            </a:fld>
            <a:endParaRPr lang="el-GR"/>
          </a:p>
        </p:txBody>
      </p:sp>
      <p:sp>
        <p:nvSpPr>
          <p:cNvPr id="8" name="7 - Ορθογώνιο"/>
          <p:cNvSpPr/>
          <p:nvPr/>
        </p:nvSpPr>
        <p:spPr>
          <a:xfrm>
            <a:off x="2428860" y="785794"/>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1"/>
            <a:ext cx="7929618" cy="500065"/>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1800" b="1" dirty="0" smtClean="0"/>
              <a:t>Άρθρο 56 Κατάρτιση προϋπολογισμού προγραμμάτων</a:t>
            </a:r>
            <a:endParaRPr lang="el-GR" sz="18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928670"/>
            <a:ext cx="7929618" cy="5857916"/>
          </a:xfrm>
          <a:noFill/>
          <a:ln>
            <a:noFill/>
          </a:ln>
        </p:spPr>
        <p:txBody>
          <a:bodyPr>
            <a:noAutofit/>
          </a:bodyPr>
          <a:lstStyle/>
          <a:p>
            <a:pPr algn="just">
              <a:lnSpc>
                <a:spcPct val="150000"/>
              </a:lnSpc>
              <a:spcBef>
                <a:spcPts val="0"/>
              </a:spcBef>
              <a:buFont typeface="Wingdings" pitchFamily="2" charset="2"/>
              <a:buChar char="Ø"/>
            </a:pPr>
            <a:r>
              <a:rPr lang="el-GR" sz="1800" dirty="0" smtClean="0">
                <a:latin typeface="Calibri" pitchFamily="34" charset="0"/>
                <a:cs typeface="Calibri" pitchFamily="34" charset="0"/>
              </a:rPr>
              <a:t> </a:t>
            </a:r>
            <a:r>
              <a:rPr lang="el-GR" sz="1800" b="1" dirty="0" smtClean="0">
                <a:latin typeface="Calibri" pitchFamily="34" charset="0"/>
                <a:cs typeface="Calibri" pitchFamily="34" charset="0"/>
              </a:rPr>
              <a:t>ο ΚΠ δύναται να διαρθρωθεί </a:t>
            </a:r>
            <a:r>
              <a:rPr lang="el-GR" sz="1800" b="1" u="sng" dirty="0" smtClean="0">
                <a:solidFill>
                  <a:srgbClr val="FF0000"/>
                </a:solidFill>
                <a:latin typeface="Calibri" pitchFamily="34" charset="0"/>
                <a:cs typeface="Calibri" pitchFamily="34" charset="0"/>
              </a:rPr>
              <a:t>κατά προγράμματα</a:t>
            </a:r>
            <a:r>
              <a:rPr lang="el-GR" sz="1800" b="1" dirty="0" smtClean="0">
                <a:solidFill>
                  <a:srgbClr val="FF0000"/>
                </a:solidFill>
                <a:latin typeface="Calibri" pitchFamily="34" charset="0"/>
                <a:cs typeface="Calibri" pitchFamily="34" charset="0"/>
              </a:rPr>
              <a:t>, </a:t>
            </a:r>
            <a:r>
              <a:rPr lang="el-GR" sz="1800" b="1" dirty="0" smtClean="0">
                <a:latin typeface="Calibri" pitchFamily="34" charset="0"/>
                <a:cs typeface="Calibri" pitchFamily="34" charset="0"/>
              </a:rPr>
              <a:t>που περιλαμβάνουν στοιχεία δαπανών τα οποία αντιστοιχούν σε σύνολο μέτρων που συμβάλλουν, με διαρθρωμένο και συμπληρωματικό τρόπο, στην επίτευξη ενός ή περισσοτέρων </a:t>
            </a:r>
            <a:r>
              <a:rPr lang="el-GR" sz="1800" b="1" dirty="0" smtClean="0">
                <a:solidFill>
                  <a:srgbClr val="FF0000"/>
                </a:solidFill>
                <a:latin typeface="Calibri" pitchFamily="34" charset="0"/>
                <a:cs typeface="Calibri" pitchFamily="34" charset="0"/>
              </a:rPr>
              <a:t>συγκεκριμένων στόχων </a:t>
            </a:r>
            <a:r>
              <a:rPr lang="el-GR" sz="1800" b="1" dirty="0" smtClean="0">
                <a:latin typeface="Calibri" pitchFamily="34" charset="0"/>
                <a:cs typeface="Calibri" pitchFamily="34" charset="0"/>
              </a:rPr>
              <a:t>και αφορούν μία ή περισσότερες </a:t>
            </a:r>
            <a:r>
              <a:rPr lang="el-GR" sz="1800" b="1" dirty="0" smtClean="0">
                <a:solidFill>
                  <a:srgbClr val="FF0000"/>
                </a:solidFill>
                <a:latin typeface="Calibri" pitchFamily="34" charset="0"/>
                <a:cs typeface="Calibri" pitchFamily="34" charset="0"/>
              </a:rPr>
              <a:t>δημόσιες πολιτικές</a:t>
            </a:r>
            <a:r>
              <a:rPr lang="el-GR" sz="1800" dirty="0" smtClean="0">
                <a:latin typeface="Calibri" pitchFamily="34" charset="0"/>
                <a:cs typeface="Calibri" pitchFamily="34" charset="0"/>
              </a:rPr>
              <a:t>. </a:t>
            </a:r>
          </a:p>
          <a:p>
            <a:pPr algn="just">
              <a:lnSpc>
                <a:spcPct val="150000"/>
              </a:lnSpc>
              <a:spcBef>
                <a:spcPts val="0"/>
              </a:spcBef>
              <a:buFont typeface="Wingdings" pitchFamily="2" charset="2"/>
              <a:buChar char="Ø"/>
            </a:pPr>
            <a:r>
              <a:rPr lang="el-GR" sz="1800" dirty="0" smtClean="0">
                <a:latin typeface="Calibri" pitchFamily="34" charset="0"/>
                <a:cs typeface="Calibri" pitchFamily="34" charset="0"/>
              </a:rPr>
              <a:t>Η κατάρτιση του Προϋπολογισμού κατά προγράμματα βασίζεται κυρίως στην </a:t>
            </a:r>
            <a:r>
              <a:rPr lang="el-GR" sz="1800" b="1" dirty="0" smtClean="0">
                <a:solidFill>
                  <a:srgbClr val="FF0000"/>
                </a:solidFill>
                <a:latin typeface="Calibri" pitchFamily="34" charset="0"/>
                <a:cs typeface="Calibri" pitchFamily="34" charset="0"/>
              </a:rPr>
              <a:t>αξιολόγηση της αποτελεσματικότητας των δράσεων του κράτους και προϋποθέτει ένα αξιόπιστο και λειτουργικό σύστημα μέτρησης της αποτελεσματικότητας</a:t>
            </a:r>
            <a:r>
              <a:rPr lang="el-GR" sz="1800" dirty="0" smtClean="0">
                <a:latin typeface="Calibri" pitchFamily="34" charset="0"/>
                <a:cs typeface="Calibri" pitchFamily="34" charset="0"/>
              </a:rPr>
              <a:t>.</a:t>
            </a:r>
          </a:p>
          <a:p>
            <a:pPr algn="just">
              <a:lnSpc>
                <a:spcPct val="150000"/>
              </a:lnSpc>
              <a:spcBef>
                <a:spcPts val="0"/>
              </a:spcBef>
            </a:pPr>
            <a:r>
              <a:rPr lang="el-GR" sz="1800" b="1" dirty="0" smtClean="0">
                <a:latin typeface="Calibri" pitchFamily="34" charset="0"/>
                <a:cs typeface="Calibri" pitchFamily="34" charset="0"/>
              </a:rPr>
              <a:t>2</a:t>
            </a:r>
            <a:r>
              <a:rPr lang="el-GR" sz="1800" dirty="0" smtClean="0">
                <a:latin typeface="Calibri" pitchFamily="34" charset="0"/>
                <a:cs typeface="Calibri" pitchFamily="34" charset="0"/>
              </a:rPr>
              <a:t>. Απόφαση του </a:t>
            </a:r>
            <a:r>
              <a:rPr lang="el-GR" sz="1800" dirty="0" err="1" smtClean="0">
                <a:latin typeface="Calibri" pitchFamily="34" charset="0"/>
                <a:cs typeface="Calibri" pitchFamily="34" charset="0"/>
              </a:rPr>
              <a:t>ΥπΟικ</a:t>
            </a:r>
            <a:r>
              <a:rPr lang="el-GR" sz="1800" dirty="0" smtClean="0">
                <a:latin typeface="Calibri" pitchFamily="34" charset="0"/>
                <a:cs typeface="Calibri" pitchFamily="34" charset="0"/>
              </a:rPr>
              <a:t>.: προσδιορισμός ομάδων προγραμμάτων &amp; οποιαδήποτε άλλα θέματα που απαιτούνται για την εκτέλεση του Προϋπολογισμού που είναι διαρθρωμένος κατά προγράμματα.</a:t>
            </a:r>
          </a:p>
          <a:p>
            <a:pPr marL="176213" indent="-149225" algn="ctr">
              <a:lnSpc>
                <a:spcPct val="150000"/>
              </a:lnSpc>
              <a:spcBef>
                <a:spcPts val="0"/>
              </a:spcBef>
            </a:pPr>
            <a:r>
              <a:rPr lang="el-GR" sz="1800" b="1" dirty="0" smtClean="0">
                <a:solidFill>
                  <a:srgbClr val="002060"/>
                </a:solidFill>
                <a:latin typeface="Calibri" pitchFamily="34" charset="0"/>
                <a:cs typeface="Calibri" pitchFamily="34" charset="0"/>
              </a:rPr>
              <a:t>       βλ. «ΕΓΧΕΙΡΙΔΙΟ ΠΙΛΟΤΙΚΟΥ ΣΧΕΔΙΑΣΜΟΥ ΠΡΟΫΠΟΛΟΓΙΣΜΟΥ ΕΠΙΔΟΣΕΩΝ»</a:t>
            </a: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29</a:t>
            </a:fld>
            <a:endParaRPr lang="el-GR"/>
          </a:p>
        </p:txBody>
      </p:sp>
      <p:sp>
        <p:nvSpPr>
          <p:cNvPr id="8" name="7 - Ορθογώνιο"/>
          <p:cNvSpPr/>
          <p:nvPr/>
        </p:nvSpPr>
        <p:spPr>
          <a:xfrm>
            <a:off x="2428860" y="785794"/>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142852"/>
            <a:ext cx="7858180" cy="571504"/>
          </a:xfrm>
          <a:noFill/>
        </p:spPr>
        <p:txBody>
          <a:bodyPr>
            <a:normAutofit fontScale="90000"/>
          </a:bodyPr>
          <a:lstStyle/>
          <a:p>
            <a:pPr algn="ctr"/>
            <a: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t/>
            </a:r>
            <a:b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br>
            <a: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t/>
            </a:r>
            <a:b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br>
            <a: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t>ΝΟΜΟΘΕΣΙΑ - ΠΗΓΕΣ</a:t>
            </a:r>
            <a:b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br>
            <a:endParaRPr lang="el-GR" sz="2000" b="1" dirty="0">
              <a:ln w="12700">
                <a:solidFill>
                  <a:schemeClr val="tx2">
                    <a:satMod val="155000"/>
                  </a:schemeClr>
                </a:solidFill>
                <a:prstDash val="solid"/>
              </a:ln>
              <a:solidFill>
                <a:schemeClr val="tx1"/>
              </a:solidFill>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785794"/>
            <a:ext cx="8001056" cy="5000660"/>
          </a:xfrm>
          <a:solidFill>
            <a:schemeClr val="accent6">
              <a:lumMod val="20000"/>
              <a:lumOff val="80000"/>
            </a:schemeClr>
          </a:solidFill>
          <a:ln>
            <a:solidFill>
              <a:srgbClr val="FFC000"/>
            </a:solidFill>
          </a:ln>
        </p:spPr>
        <p:txBody>
          <a:bodyPr>
            <a:normAutofit/>
          </a:bodyPr>
          <a:lstStyle/>
          <a:p>
            <a:pPr marL="180975" indent="-180975" algn="just">
              <a:lnSpc>
                <a:spcPct val="150000"/>
              </a:lnSpc>
              <a:spcBef>
                <a:spcPts val="0"/>
              </a:spcBef>
              <a:buFont typeface="Wingdings" pitchFamily="2" charset="2"/>
              <a:buChar char="v"/>
              <a:tabLst>
                <a:tab pos="180975" algn="l"/>
              </a:tabLst>
            </a:pPr>
            <a:r>
              <a:rPr lang="el-GR" sz="1800" dirty="0" smtClean="0">
                <a:latin typeface="Calibri" pitchFamily="34" charset="0"/>
                <a:cs typeface="Calibri" pitchFamily="34" charset="0"/>
              </a:rPr>
              <a:t>ΕΓΚ. ΓΛΚ 2/45897/0026/14.07.2017 «Παροχή οδηγιών επί διατάξεων του ν.4270/2014» </a:t>
            </a:r>
          </a:p>
          <a:p>
            <a:pPr marL="180975" indent="-180975" algn="just">
              <a:lnSpc>
                <a:spcPct val="150000"/>
              </a:lnSpc>
              <a:spcBef>
                <a:spcPts val="0"/>
              </a:spcBef>
              <a:buFont typeface="Wingdings" pitchFamily="2" charset="2"/>
              <a:buChar char="v"/>
            </a:pPr>
            <a:r>
              <a:rPr lang="el-GR" sz="1800" dirty="0" smtClean="0">
                <a:latin typeface="Calibri" pitchFamily="34" charset="0"/>
                <a:cs typeface="Calibri" pitchFamily="34" charset="0"/>
              </a:rPr>
              <a:t>ΕΓΚ. ΓΛΚ «Παροχή οδηγιών επί των διατάξεων του άρθρου 26 του ν. 4270/2014» (ΑΔΑ: 6ΣΟΡΗ-Ζ0Υ)</a:t>
            </a:r>
          </a:p>
          <a:p>
            <a:pPr marL="180975" indent="-180975" algn="just">
              <a:lnSpc>
                <a:spcPct val="150000"/>
              </a:lnSpc>
              <a:spcBef>
                <a:spcPts val="0"/>
              </a:spcBef>
              <a:buFont typeface="Wingdings" pitchFamily="2" charset="2"/>
              <a:buChar char="v"/>
            </a:pPr>
            <a:r>
              <a:rPr lang="el-GR" sz="1800" dirty="0" smtClean="0">
                <a:latin typeface="Calibri" pitchFamily="34" charset="0"/>
                <a:cs typeface="Calibri" pitchFamily="34" charset="0"/>
              </a:rPr>
              <a:t>Α.Π.οικ.2/47891/ΔΠΓΚ/2018: ΕΚΘΕΣΕΙΣ ΑΝΑΦΟΡΑΣ ΓΙΑ ΤΟ ΜΗΤΡΩΟ ΔΕΣΜΕΥΣΕΩΝ»(ΑΔΑ:Ψ4Γ6Η-94Φ) </a:t>
            </a:r>
          </a:p>
          <a:p>
            <a:pPr marL="180975" indent="-180975" algn="just">
              <a:lnSpc>
                <a:spcPct val="150000"/>
              </a:lnSpc>
              <a:spcBef>
                <a:spcPts val="0"/>
              </a:spcBef>
              <a:buFont typeface="Wingdings" pitchFamily="2" charset="2"/>
              <a:buChar char="v"/>
            </a:pPr>
            <a:r>
              <a:rPr lang="el-GR" sz="1800" dirty="0" smtClean="0">
                <a:latin typeface="Calibri" pitchFamily="34" charset="0"/>
                <a:cs typeface="Calibri" pitchFamily="34" charset="0"/>
              </a:rPr>
              <a:t>2/47972/0026/2018:Οδηγίες για την τήρηση του Μητρώου Δεσμεύσεων.(ΑΔΑ:Ω8ΛΝΗ-4ΕΓ)</a:t>
            </a:r>
          </a:p>
          <a:p>
            <a:pPr marL="180975" indent="-180975" algn="just">
              <a:lnSpc>
                <a:spcPct val="150000"/>
              </a:lnSpc>
              <a:spcBef>
                <a:spcPts val="0"/>
              </a:spcBef>
              <a:buFont typeface="Wingdings" pitchFamily="2" charset="2"/>
              <a:buChar char="v"/>
            </a:pPr>
            <a:r>
              <a:rPr lang="el-GR" sz="1800" dirty="0" smtClean="0">
                <a:latin typeface="Calibri" pitchFamily="34" charset="0"/>
                <a:cs typeface="Calibri" pitchFamily="34" charset="0"/>
              </a:rPr>
              <a:t>2/64503/0026/2018:Παροχή απόψεων σχετικά με την τήρηση του Μητρώου Δεσμεύσεων 			</a:t>
            </a:r>
          </a:p>
          <a:p>
            <a:pPr algn="r"/>
            <a:r>
              <a:rPr lang="el-GR" sz="1800" b="1" dirty="0" smtClean="0">
                <a:solidFill>
                  <a:schemeClr val="tx1"/>
                </a:solidFill>
                <a:latin typeface="Calibri" pitchFamily="34" charset="0"/>
                <a:cs typeface="Calibri" pitchFamily="34" charset="0"/>
              </a:rPr>
              <a:t>							</a:t>
            </a: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3</a:t>
            </a:fld>
            <a:endParaRPr lang="el-G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1"/>
            <a:ext cx="7929618" cy="500065"/>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1800" dirty="0" smtClean="0"/>
              <a:t/>
            </a:r>
            <a:br>
              <a:rPr lang="el-GR" sz="1800" dirty="0" smtClean="0"/>
            </a:br>
            <a:r>
              <a:rPr lang="el-GR" sz="1800" dirty="0" smtClean="0">
                <a:latin typeface="Calibri" pitchFamily="34" charset="0"/>
                <a:cs typeface="Calibri" pitchFamily="34" charset="0"/>
              </a:rPr>
              <a:t/>
            </a:r>
            <a:br>
              <a:rPr lang="el-GR" sz="1800" dirty="0" smtClean="0">
                <a:latin typeface="Calibri" pitchFamily="34" charset="0"/>
                <a:cs typeface="Calibri" pitchFamily="34" charset="0"/>
              </a:rPr>
            </a:br>
            <a:r>
              <a:rPr lang="el-GR" sz="1800" b="1" dirty="0" smtClean="0"/>
              <a:t> Άρθρο 57 Προϋπολογισμός Δημοσίων Επενδύσεων</a:t>
            </a:r>
            <a:endParaRPr lang="el-GR" sz="18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214422"/>
            <a:ext cx="7929618" cy="4572032"/>
          </a:xfrm>
          <a:noFill/>
          <a:ln>
            <a:noFill/>
          </a:ln>
        </p:spPr>
        <p:txBody>
          <a:bodyPr>
            <a:noAutofit/>
          </a:bodyPr>
          <a:lstStyle/>
          <a:p>
            <a:pPr marL="176213" indent="-149225" algn="just">
              <a:lnSpc>
                <a:spcPct val="150000"/>
              </a:lnSpc>
              <a:spcBef>
                <a:spcPts val="0"/>
              </a:spcBef>
            </a:pPr>
            <a:r>
              <a:rPr lang="el-GR" sz="1800" dirty="0" smtClean="0">
                <a:latin typeface="Calibri" pitchFamily="34" charset="0"/>
                <a:cs typeface="Calibri" pitchFamily="34" charset="0"/>
              </a:rPr>
              <a:t> </a:t>
            </a:r>
            <a:r>
              <a:rPr lang="el-GR" sz="1800" b="1" dirty="0" smtClean="0">
                <a:latin typeface="Calibri" pitchFamily="34" charset="0"/>
                <a:cs typeface="Calibri" pitchFamily="34" charset="0"/>
              </a:rPr>
              <a:t>1</a:t>
            </a:r>
            <a:r>
              <a:rPr lang="el-GR" sz="1800" dirty="0" smtClean="0">
                <a:latin typeface="Calibri" pitchFamily="34" charset="0"/>
                <a:cs typeface="Calibri" pitchFamily="34" charset="0"/>
              </a:rPr>
              <a:t>. </a:t>
            </a:r>
            <a:r>
              <a:rPr lang="el-GR" sz="1800" b="1" dirty="0" smtClean="0">
                <a:latin typeface="Calibri" pitchFamily="34" charset="0"/>
                <a:cs typeface="Calibri" pitchFamily="34" charset="0"/>
              </a:rPr>
              <a:t>Ισχύον νομοθετικό - κανονιστικό πλαίσιο ΠΔΕ: ν.4270/2014 + ειδικές διατάξεις</a:t>
            </a:r>
          </a:p>
          <a:p>
            <a:pPr marL="176213" indent="-149225" algn="just">
              <a:lnSpc>
                <a:spcPct val="150000"/>
              </a:lnSpc>
              <a:spcBef>
                <a:spcPts val="0"/>
              </a:spcBef>
            </a:pPr>
            <a:r>
              <a:rPr lang="el-GR" sz="1800" b="1" dirty="0" smtClean="0">
                <a:latin typeface="Calibri" pitchFamily="34" charset="0"/>
                <a:cs typeface="Calibri" pitchFamily="34" charset="0"/>
              </a:rPr>
              <a:t>2</a:t>
            </a:r>
            <a:r>
              <a:rPr lang="el-GR" sz="1800" dirty="0" smtClean="0">
                <a:latin typeface="Calibri" pitchFamily="34" charset="0"/>
                <a:cs typeface="Calibri" pitchFamily="34" charset="0"/>
              </a:rPr>
              <a:t>. Οι αναγκαίες πιστώσεις για την εκτέλεση του ΠΔΕ περιλαμβάνονται σε ειδικό πίνακα του ΚΠ &amp; δύνανται να μεταβιβάζονται με επιτροπικά εντάλματα.</a:t>
            </a:r>
          </a:p>
          <a:p>
            <a:pPr marL="176213" indent="-149225" algn="just">
              <a:lnSpc>
                <a:spcPct val="150000"/>
              </a:lnSpc>
              <a:spcBef>
                <a:spcPts val="0"/>
              </a:spcBef>
            </a:pPr>
            <a:r>
              <a:rPr lang="el-GR" sz="1800" b="1" dirty="0" smtClean="0">
                <a:latin typeface="Calibri" pitchFamily="34" charset="0"/>
                <a:cs typeface="Calibri" pitchFamily="34" charset="0"/>
              </a:rPr>
              <a:t>3</a:t>
            </a:r>
            <a:r>
              <a:rPr lang="el-GR" sz="1800" dirty="0" smtClean="0">
                <a:latin typeface="Calibri" pitchFamily="34" charset="0"/>
                <a:cs typeface="Calibri" pitchFamily="34" charset="0"/>
              </a:rPr>
              <a:t>. Ο ειδικός πίνακας των δαπανών για έργα δημοσίων επενδύσεων στον ΚΠ, περιλαμβάνει και τις πιστώσεις για την εκτέλεση έργων ΔΕ η αξία των οποίων καταβάλλεται από τρίτους.</a:t>
            </a:r>
          </a:p>
          <a:p>
            <a:pPr marL="176213" indent="-149225" algn="just">
              <a:lnSpc>
                <a:spcPct val="150000"/>
              </a:lnSpc>
              <a:spcBef>
                <a:spcPts val="0"/>
              </a:spcBef>
            </a:pPr>
            <a:r>
              <a:rPr lang="el-GR" sz="1800" b="1" dirty="0" smtClean="0">
                <a:latin typeface="Calibri" pitchFamily="34" charset="0"/>
                <a:cs typeface="Calibri" pitchFamily="34" charset="0"/>
              </a:rPr>
              <a:t>4</a:t>
            </a:r>
            <a:r>
              <a:rPr lang="el-GR" sz="1800" dirty="0" smtClean="0">
                <a:latin typeface="Calibri" pitchFamily="34" charset="0"/>
                <a:cs typeface="Calibri" pitchFamily="34" charset="0"/>
              </a:rPr>
              <a:t>. Οι αναγκαίες πιστώσεις για την εκτέλεση του ΠΔΕ εγγράφονται σε ΣΑ Φορέων άσκησης πολιτικής επενδύσεων.</a:t>
            </a:r>
          </a:p>
          <a:p>
            <a:pPr algn="just">
              <a:lnSpc>
                <a:spcPct val="150000"/>
              </a:lnSpc>
              <a:spcBef>
                <a:spcPts val="0"/>
              </a:spcBef>
              <a:buFont typeface="Wingdings" pitchFamily="2" charset="2"/>
              <a:buChar char="Ø"/>
            </a:pPr>
            <a:endParaRPr lang="el-GR" sz="1800" dirty="0" smtClean="0">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30</a:t>
            </a:fld>
            <a:endParaRPr lang="el-GR"/>
          </a:p>
        </p:txBody>
      </p:sp>
      <p:sp>
        <p:nvSpPr>
          <p:cNvPr id="8" name="7 - Ορθογώνιο"/>
          <p:cNvSpPr/>
          <p:nvPr/>
        </p:nvSpPr>
        <p:spPr>
          <a:xfrm>
            <a:off x="2428860" y="785794"/>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1"/>
            <a:ext cx="7929618" cy="500065"/>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1800" dirty="0" smtClean="0"/>
              <a:t/>
            </a:r>
            <a:br>
              <a:rPr lang="el-GR" sz="1800" dirty="0" smtClean="0"/>
            </a:br>
            <a:r>
              <a:rPr lang="el-GR" sz="1800" dirty="0" smtClean="0">
                <a:latin typeface="Calibri" pitchFamily="34" charset="0"/>
                <a:cs typeface="Calibri" pitchFamily="34" charset="0"/>
              </a:rPr>
              <a:t/>
            </a:r>
            <a:br>
              <a:rPr lang="el-GR" sz="1800" dirty="0" smtClean="0">
                <a:latin typeface="Calibri" pitchFamily="34" charset="0"/>
                <a:cs typeface="Calibri" pitchFamily="34" charset="0"/>
              </a:rPr>
            </a:br>
            <a:r>
              <a:rPr lang="el-GR" sz="1800" b="1" dirty="0" smtClean="0"/>
              <a:t> Άρθρο 59 Αποθεματικό Κρατικού Προϋπολογισμού</a:t>
            </a:r>
            <a:endParaRPr lang="el-GR" sz="18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000108"/>
            <a:ext cx="8001056" cy="5715040"/>
          </a:xfrm>
          <a:noFill/>
          <a:ln>
            <a:noFill/>
          </a:ln>
        </p:spPr>
        <p:txBody>
          <a:bodyPr>
            <a:noAutofit/>
          </a:bodyPr>
          <a:lstStyle/>
          <a:p>
            <a:pPr marL="176213" indent="-149225" algn="just">
              <a:lnSpc>
                <a:spcPct val="150000"/>
              </a:lnSpc>
              <a:spcBef>
                <a:spcPts val="0"/>
              </a:spcBef>
            </a:pPr>
            <a:r>
              <a:rPr lang="el-GR" sz="1800" dirty="0" smtClean="0">
                <a:latin typeface="Calibri" pitchFamily="34" charset="0"/>
                <a:cs typeface="Calibri" pitchFamily="34" charset="0"/>
              </a:rPr>
              <a:t> </a:t>
            </a:r>
            <a:r>
              <a:rPr lang="el-GR" sz="1800" b="1" dirty="0" smtClean="0">
                <a:latin typeface="Calibri" pitchFamily="34" charset="0"/>
                <a:cs typeface="Calibri" pitchFamily="34" charset="0"/>
              </a:rPr>
              <a:t>1</a:t>
            </a:r>
            <a:r>
              <a:rPr lang="el-GR" sz="1800" dirty="0" smtClean="0">
                <a:latin typeface="Calibri" pitchFamily="34" charset="0"/>
                <a:cs typeface="Calibri" pitchFamily="34" charset="0"/>
              </a:rPr>
              <a:t>. Εγγραφή στον προϋπολογισμό του </a:t>
            </a:r>
            <a:r>
              <a:rPr lang="el-GR" sz="1800" dirty="0" err="1" smtClean="0">
                <a:latin typeface="Calibri" pitchFamily="34" charset="0"/>
                <a:cs typeface="Calibri" pitchFamily="34" charset="0"/>
              </a:rPr>
              <a:t>ΥπΟικ</a:t>
            </a:r>
            <a:r>
              <a:rPr lang="el-GR" sz="1800" dirty="0" smtClean="0">
                <a:latin typeface="Calibri" pitchFamily="34" charset="0"/>
                <a:cs typeface="Calibri" pitchFamily="34" charset="0"/>
              </a:rPr>
              <a:t>. </a:t>
            </a:r>
            <a:r>
              <a:rPr lang="el-GR" sz="1800" b="1" u="sng" dirty="0" smtClean="0">
                <a:solidFill>
                  <a:srgbClr val="C00000"/>
                </a:solidFill>
                <a:latin typeface="Calibri" pitchFamily="34" charset="0"/>
                <a:cs typeface="Calibri" pitchFamily="34" charset="0"/>
              </a:rPr>
              <a:t>ειδικής πίστωσης, ως αποθεματικό</a:t>
            </a:r>
            <a:r>
              <a:rPr lang="el-GR" sz="1800" dirty="0" smtClean="0">
                <a:solidFill>
                  <a:srgbClr val="C00000"/>
                </a:solidFill>
                <a:latin typeface="Calibri" pitchFamily="34" charset="0"/>
                <a:cs typeface="Calibri" pitchFamily="34" charset="0"/>
              </a:rPr>
              <a:t>, </a:t>
            </a:r>
            <a:r>
              <a:rPr lang="el-GR" sz="1800" dirty="0" smtClean="0">
                <a:latin typeface="Calibri" pitchFamily="34" charset="0"/>
                <a:cs typeface="Calibri" pitchFamily="34" charset="0"/>
              </a:rPr>
              <a:t>ποσού από 1% - 2% των συνολικών δαπανών του ετήσιου ΚΠ, με εξαίρεση τα τοκοχρεολύσια.</a:t>
            </a:r>
          </a:p>
          <a:p>
            <a:pPr algn="just">
              <a:lnSpc>
                <a:spcPct val="150000"/>
              </a:lnSpc>
              <a:spcBef>
                <a:spcPts val="0"/>
              </a:spcBef>
            </a:pPr>
            <a:r>
              <a:rPr lang="el-GR" sz="1800" b="1" dirty="0" smtClean="0">
                <a:latin typeface="Calibri" pitchFamily="34" charset="0"/>
                <a:cs typeface="Calibri" pitchFamily="34" charset="0"/>
              </a:rPr>
              <a:t>2</a:t>
            </a:r>
            <a:r>
              <a:rPr lang="el-GR" sz="1800" dirty="0" smtClean="0">
                <a:latin typeface="Calibri" pitchFamily="34" charset="0"/>
                <a:cs typeface="Calibri" pitchFamily="34" charset="0"/>
              </a:rPr>
              <a:t>. </a:t>
            </a:r>
            <a:r>
              <a:rPr lang="el-GR" sz="1800" b="1" dirty="0" smtClean="0">
                <a:solidFill>
                  <a:srgbClr val="C00000"/>
                </a:solidFill>
                <a:latin typeface="Calibri" pitchFamily="34" charset="0"/>
                <a:cs typeface="Calibri" pitchFamily="34" charset="0"/>
              </a:rPr>
              <a:t>Χρησιμοποιείται αποκλειστικά </a:t>
            </a:r>
            <a:r>
              <a:rPr lang="el-GR" sz="1800" dirty="0" smtClean="0">
                <a:latin typeface="Calibri" pitchFamily="34" charset="0"/>
                <a:cs typeface="Calibri" pitchFamily="34" charset="0"/>
              </a:rPr>
              <a:t>για την κάλυψη σημαντικών, άμεσων, αναπόφευκτων &amp; επειγουσών δαπανών, η πρόβλεψη των οποίων δεν ήταν εφικτή κατά το χρόνο ψήφισης του ετήσιου ΚΠ ή των συμπληρωματικών </a:t>
            </a:r>
            <a:r>
              <a:rPr lang="el-GR" sz="1800" dirty="0" err="1" smtClean="0">
                <a:latin typeface="Calibri" pitchFamily="34" charset="0"/>
                <a:cs typeface="Calibri" pitchFamily="34" charset="0"/>
              </a:rPr>
              <a:t>προϋπολογισμών.Χρησιμοποιείται</a:t>
            </a:r>
            <a:r>
              <a:rPr lang="el-GR" sz="1800" dirty="0" smtClean="0">
                <a:latin typeface="Calibri" pitchFamily="34" charset="0"/>
                <a:cs typeface="Calibri" pitchFamily="34" charset="0"/>
              </a:rPr>
              <a:t> κατά προτεραιότητα στην περίπτωση παρεμβάσεων άρθρ. 39. </a:t>
            </a:r>
          </a:p>
          <a:p>
            <a:pPr algn="just">
              <a:lnSpc>
                <a:spcPct val="150000"/>
              </a:lnSpc>
              <a:spcBef>
                <a:spcPts val="0"/>
              </a:spcBef>
            </a:pPr>
            <a:r>
              <a:rPr lang="el-GR" sz="1800" b="1" dirty="0" smtClean="0">
                <a:latin typeface="Calibri" pitchFamily="34" charset="0"/>
                <a:cs typeface="Calibri" pitchFamily="34" charset="0"/>
              </a:rPr>
              <a:t>3</a:t>
            </a:r>
            <a:r>
              <a:rPr lang="el-GR" sz="1800" dirty="0" smtClean="0">
                <a:latin typeface="Calibri" pitchFamily="34" charset="0"/>
                <a:cs typeface="Calibri" pitchFamily="34" charset="0"/>
              </a:rPr>
              <a:t>. Η χορήγηση πίστωσης από το αποθεματικό </a:t>
            </a:r>
            <a:r>
              <a:rPr lang="el-GR" sz="1800" b="1" dirty="0" smtClean="0">
                <a:solidFill>
                  <a:srgbClr val="C00000"/>
                </a:solidFill>
                <a:latin typeface="Calibri" pitchFamily="34" charset="0"/>
                <a:cs typeface="Calibri" pitchFamily="34" charset="0"/>
              </a:rPr>
              <a:t>πραγματοποιείται με απόφαση </a:t>
            </a:r>
            <a:r>
              <a:rPr lang="el-GR" sz="1800" dirty="0" smtClean="0">
                <a:latin typeface="Calibri" pitchFamily="34" charset="0"/>
                <a:cs typeface="Calibri" pitchFamily="34" charset="0"/>
              </a:rPr>
              <a:t>του </a:t>
            </a:r>
            <a:r>
              <a:rPr lang="el-GR" sz="1800" dirty="0" err="1" smtClean="0">
                <a:latin typeface="Calibri" pitchFamily="34" charset="0"/>
                <a:cs typeface="Calibri" pitchFamily="34" charset="0"/>
              </a:rPr>
              <a:t>ΥπΟικ</a:t>
            </a:r>
            <a:r>
              <a:rPr lang="el-GR" sz="1800" dirty="0" smtClean="0">
                <a:latin typeface="Calibri" pitchFamily="34" charset="0"/>
                <a:cs typeface="Calibri" pitchFamily="34" charset="0"/>
              </a:rPr>
              <a:t>., μετά από αιτιολογημένη πρόταση του αρμόδιου διατάκτη, κατόπιν σύμφωνης γνώμης του ΠΟΥ του φορέα του. Περιεχόμενο αιτήματος.  </a:t>
            </a:r>
          </a:p>
          <a:p>
            <a:pPr algn="just">
              <a:lnSpc>
                <a:spcPct val="150000"/>
              </a:lnSpc>
              <a:spcBef>
                <a:spcPts val="0"/>
              </a:spcBef>
            </a:pPr>
            <a:r>
              <a:rPr lang="el-GR" sz="1800" b="1" dirty="0" smtClean="0">
                <a:latin typeface="Calibri" pitchFamily="34" charset="0"/>
                <a:cs typeface="Calibri" pitchFamily="34" charset="0"/>
              </a:rPr>
              <a:t>4</a:t>
            </a:r>
            <a:r>
              <a:rPr lang="el-GR" sz="1800" dirty="0" smtClean="0">
                <a:latin typeface="Calibri" pitchFamily="34" charset="0"/>
                <a:cs typeface="Calibri" pitchFamily="34" charset="0"/>
              </a:rPr>
              <a:t>. </a:t>
            </a:r>
            <a:r>
              <a:rPr lang="el-GR" sz="1800" b="1" dirty="0" smtClean="0">
                <a:solidFill>
                  <a:srgbClr val="C00000"/>
                </a:solidFill>
                <a:latin typeface="Calibri" pitchFamily="34" charset="0"/>
                <a:cs typeface="Calibri" pitchFamily="34" charset="0"/>
              </a:rPr>
              <a:t>Υποβολή ανά 3μηνο στη Βουλή κατάστασης </a:t>
            </a:r>
            <a:r>
              <a:rPr lang="el-GR" sz="1800" dirty="0" smtClean="0">
                <a:latin typeface="Calibri" pitchFamily="34" charset="0"/>
                <a:cs typeface="Calibri" pitchFamily="34" charset="0"/>
              </a:rPr>
              <a:t>για παρακολούθηση του αποθεματικού, με κοινοποίηση στο </a:t>
            </a:r>
            <a:r>
              <a:rPr lang="el-GR" sz="1800" dirty="0" err="1" smtClean="0">
                <a:latin typeface="Calibri" pitchFamily="34" charset="0"/>
                <a:cs typeface="Calibri" pitchFamily="34" charset="0"/>
              </a:rPr>
              <a:t>ΕλΣ</a:t>
            </a:r>
            <a:r>
              <a:rPr lang="el-GR" sz="1800" dirty="0" smtClean="0">
                <a:latin typeface="Calibri" pitchFamily="34" charset="0"/>
                <a:cs typeface="Calibri" pitchFamily="34" charset="0"/>
              </a:rPr>
              <a:t>. </a:t>
            </a: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31</a:t>
            </a:fld>
            <a:endParaRPr lang="el-GR"/>
          </a:p>
        </p:txBody>
      </p:sp>
      <p:sp>
        <p:nvSpPr>
          <p:cNvPr id="8" name="7 - Ορθογώνιο"/>
          <p:cNvSpPr/>
          <p:nvPr/>
        </p:nvSpPr>
        <p:spPr>
          <a:xfrm>
            <a:off x="2428860" y="785794"/>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1"/>
            <a:ext cx="7929618" cy="500065"/>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1800" dirty="0" smtClean="0"/>
              <a:t/>
            </a:r>
            <a:br>
              <a:rPr lang="el-GR" sz="1800" dirty="0" smtClean="0"/>
            </a:br>
            <a:r>
              <a:rPr lang="el-GR" sz="1800" dirty="0" smtClean="0">
                <a:latin typeface="Calibri" pitchFamily="34" charset="0"/>
                <a:cs typeface="Calibri" pitchFamily="34" charset="0"/>
              </a:rPr>
              <a:t/>
            </a:r>
            <a:br>
              <a:rPr lang="el-GR" sz="1800" dirty="0" smtClean="0">
                <a:latin typeface="Calibri" pitchFamily="34" charset="0"/>
                <a:cs typeface="Calibri" pitchFamily="34" charset="0"/>
              </a:rPr>
            </a:br>
            <a:r>
              <a:rPr lang="el-GR" sz="1800" b="1" dirty="0" smtClean="0"/>
              <a:t> Άρθρο 59 Αποθεματικό Κρατικού Προϋπολογισμού</a:t>
            </a:r>
            <a:endParaRPr lang="el-GR" sz="18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000108"/>
            <a:ext cx="7929618" cy="5643602"/>
          </a:xfrm>
          <a:noFill/>
          <a:ln>
            <a:noFill/>
          </a:ln>
        </p:spPr>
        <p:txBody>
          <a:bodyPr>
            <a:noAutofit/>
          </a:bodyPr>
          <a:lstStyle/>
          <a:p>
            <a:pPr marL="0" indent="-149225" algn="just">
              <a:lnSpc>
                <a:spcPct val="150000"/>
              </a:lnSpc>
              <a:spcBef>
                <a:spcPts val="0"/>
              </a:spcBef>
            </a:pPr>
            <a:r>
              <a:rPr lang="el-GR" sz="1800" dirty="0" smtClean="0">
                <a:latin typeface="Calibri" pitchFamily="34" charset="0"/>
                <a:cs typeface="Calibri" pitchFamily="34" charset="0"/>
              </a:rPr>
              <a:t> </a:t>
            </a:r>
            <a:r>
              <a:rPr lang="el-GR" sz="1800" b="1" dirty="0" smtClean="0">
                <a:latin typeface="Calibri" pitchFamily="34" charset="0"/>
                <a:cs typeface="Calibri" pitchFamily="34" charset="0"/>
              </a:rPr>
              <a:t>5</a:t>
            </a:r>
            <a:r>
              <a:rPr lang="el-GR" sz="1800" dirty="0" smtClean="0">
                <a:latin typeface="Calibri" pitchFamily="34" charset="0"/>
                <a:cs typeface="Calibri" pitchFamily="34" charset="0"/>
              </a:rPr>
              <a:t>. </a:t>
            </a:r>
            <a:r>
              <a:rPr lang="el-GR" sz="1800" b="1" dirty="0" smtClean="0">
                <a:solidFill>
                  <a:srgbClr val="C00000"/>
                </a:solidFill>
                <a:latin typeface="Calibri" pitchFamily="34" charset="0"/>
                <a:cs typeface="Calibri" pitchFamily="34" charset="0"/>
              </a:rPr>
              <a:t>Χρήση ποσού εντός του οικ. έτους &amp; αποκλειστικά για την κάλυψη της δαπάνης για την οποία χορηγήθηκε.</a:t>
            </a:r>
          </a:p>
          <a:p>
            <a:pPr marL="0" algn="just">
              <a:lnSpc>
                <a:spcPct val="150000"/>
              </a:lnSpc>
              <a:spcBef>
                <a:spcPts val="0"/>
              </a:spcBef>
            </a:pPr>
            <a:r>
              <a:rPr lang="el-GR" sz="1800" b="1" dirty="0" smtClean="0">
                <a:latin typeface="Calibri" pitchFamily="34" charset="0"/>
                <a:cs typeface="Calibri" pitchFamily="34" charset="0"/>
              </a:rPr>
              <a:t>6</a:t>
            </a:r>
            <a:r>
              <a:rPr lang="el-GR" sz="1800" dirty="0" smtClean="0">
                <a:latin typeface="Calibri" pitchFamily="34" charset="0"/>
                <a:cs typeface="Calibri" pitchFamily="34" charset="0"/>
              </a:rPr>
              <a:t>. Δυνατότητα μεταφοράς μέρους των εγκεκριμένων πιστώσεων Φ της ΚΔ έως 5% εκτός μισθοδοσίας</a:t>
            </a:r>
            <a:r>
              <a:rPr lang="en-US" sz="1800" dirty="0" smtClean="0">
                <a:latin typeface="Calibri" pitchFamily="34" charset="0"/>
                <a:cs typeface="Calibri" pitchFamily="34" charset="0"/>
              </a:rPr>
              <a:t>,</a:t>
            </a:r>
            <a:r>
              <a:rPr lang="el-GR" sz="1800" dirty="0" smtClean="0">
                <a:latin typeface="Calibri" pitchFamily="34" charset="0"/>
                <a:cs typeface="Calibri" pitchFamily="34" charset="0"/>
              </a:rPr>
              <a:t> με απόφαση </a:t>
            </a:r>
            <a:r>
              <a:rPr lang="el-GR" sz="1800" dirty="0" err="1" smtClean="0">
                <a:latin typeface="Calibri" pitchFamily="34" charset="0"/>
                <a:cs typeface="Calibri" pitchFamily="34" charset="0"/>
              </a:rPr>
              <a:t>Υοικ</a:t>
            </a:r>
            <a:r>
              <a:rPr lang="el-GR" sz="1800" dirty="0" smtClean="0">
                <a:latin typeface="Calibri" pitchFamily="34" charset="0"/>
                <a:cs typeface="Calibri" pitchFamily="34" charset="0"/>
              </a:rPr>
              <a:t>., σε ειδικό κωδικό του προϋπολογισμού τους. Χρησιμοποιούνται με απόφαση του </a:t>
            </a:r>
            <a:r>
              <a:rPr lang="el-GR" sz="1800" dirty="0" err="1" smtClean="0">
                <a:latin typeface="Calibri" pitchFamily="34" charset="0"/>
                <a:cs typeface="Calibri" pitchFamily="34" charset="0"/>
              </a:rPr>
              <a:t>ΥπΟικ</a:t>
            </a:r>
            <a:r>
              <a:rPr lang="el-GR" sz="1800" dirty="0" smtClean="0">
                <a:latin typeface="Calibri" pitchFamily="34" charset="0"/>
                <a:cs typeface="Calibri" pitchFamily="34" charset="0"/>
              </a:rPr>
              <a:t>. και μετά από πρόταση του αρμόδιου διατάκτη για την αντιμετώπιση δαπανών που δεν ήταν δυνατόν να προβλεφθούν.</a:t>
            </a:r>
          </a:p>
          <a:p>
            <a:pPr marL="0" algn="just">
              <a:lnSpc>
                <a:spcPct val="150000"/>
              </a:lnSpc>
              <a:spcBef>
                <a:spcPts val="0"/>
              </a:spcBef>
            </a:pPr>
            <a:r>
              <a:rPr lang="el-GR" sz="1800" b="1" dirty="0" smtClean="0">
                <a:latin typeface="Calibri" pitchFamily="34" charset="0"/>
                <a:cs typeface="Calibri" pitchFamily="34" charset="0"/>
              </a:rPr>
              <a:t>7</a:t>
            </a:r>
            <a:r>
              <a:rPr lang="el-GR" sz="1800" dirty="0" smtClean="0">
                <a:latin typeface="Calibri" pitchFamily="34" charset="0"/>
                <a:cs typeface="Calibri" pitchFamily="34" charset="0"/>
              </a:rPr>
              <a:t>. Με απόφαση του </a:t>
            </a:r>
            <a:r>
              <a:rPr lang="el-GR" sz="1800" dirty="0" err="1" smtClean="0">
                <a:latin typeface="Calibri" pitchFamily="34" charset="0"/>
                <a:cs typeface="Calibri" pitchFamily="34" charset="0"/>
              </a:rPr>
              <a:t>ΥπΟικ</a:t>
            </a:r>
            <a:r>
              <a:rPr lang="el-GR" sz="1800" dirty="0" smtClean="0">
                <a:latin typeface="Calibri" pitchFamily="34" charset="0"/>
                <a:cs typeface="Calibri" pitchFamily="34" charset="0"/>
              </a:rPr>
              <a:t>. </a:t>
            </a:r>
            <a:r>
              <a:rPr lang="el-GR" sz="1800" b="1" dirty="0" smtClean="0">
                <a:solidFill>
                  <a:srgbClr val="C00000"/>
                </a:solidFill>
                <a:latin typeface="Calibri" pitchFamily="34" charset="0"/>
                <a:cs typeface="Calibri" pitchFamily="34" charset="0"/>
              </a:rPr>
              <a:t>δύναται να μεταφέρεται μέρος ή το σύνολο των εγκεκριμένων πιστώσεων του προϋπολογισμού Φ της ΚΔ είτε στο τακτικό αποθεματικό είτε σε ειδικό κωδικό του προϋπολογισμού του </a:t>
            </a:r>
            <a:r>
              <a:rPr lang="el-GR" sz="1800" b="1" dirty="0" err="1" smtClean="0">
                <a:solidFill>
                  <a:srgbClr val="C00000"/>
                </a:solidFill>
                <a:latin typeface="Calibri" pitchFamily="34" charset="0"/>
                <a:cs typeface="Calibri" pitchFamily="34" charset="0"/>
              </a:rPr>
              <a:t>ΥπΟικ</a:t>
            </a:r>
            <a:r>
              <a:rPr lang="el-GR" sz="1800" b="1" dirty="0" smtClean="0">
                <a:solidFill>
                  <a:srgbClr val="C00000"/>
                </a:solidFill>
                <a:latin typeface="Calibri" pitchFamily="34" charset="0"/>
                <a:cs typeface="Calibri" pitchFamily="34" charset="0"/>
              </a:rPr>
              <a:t>., σε περίπτωση που εκλείψει ο λόγος για τον οποίο έχουν προβλεφθεί οι πιστώσεις αυτές</a:t>
            </a:r>
            <a:r>
              <a:rPr lang="el-GR" sz="1800" dirty="0" smtClean="0">
                <a:latin typeface="Calibri" pitchFamily="34" charset="0"/>
                <a:cs typeface="Calibri" pitchFamily="34" charset="0"/>
              </a:rPr>
              <a:t>. Χρησιμοποιούνται με απόφαση του </a:t>
            </a:r>
            <a:r>
              <a:rPr lang="el-GR" sz="1800" dirty="0" err="1" smtClean="0">
                <a:latin typeface="Calibri" pitchFamily="34" charset="0"/>
                <a:cs typeface="Calibri" pitchFamily="34" charset="0"/>
              </a:rPr>
              <a:t>ΥπΟικ</a:t>
            </a:r>
            <a:r>
              <a:rPr lang="el-GR" sz="1800" dirty="0" smtClean="0">
                <a:latin typeface="Calibri" pitchFamily="34" charset="0"/>
                <a:cs typeface="Calibri" pitchFamily="34" charset="0"/>
              </a:rPr>
              <a:t>. για την αντιμετώπιση αναγκών που δεν ήταν δυνατόν να προβλεφθούν.</a:t>
            </a:r>
          </a:p>
          <a:p>
            <a:pPr marL="176213" indent="-149225" algn="just">
              <a:lnSpc>
                <a:spcPct val="150000"/>
              </a:lnSpc>
              <a:spcBef>
                <a:spcPts val="0"/>
              </a:spcBef>
            </a:pPr>
            <a:endParaRPr lang="el-GR" sz="1800" dirty="0" smtClean="0">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32</a:t>
            </a:fld>
            <a:endParaRPr lang="el-GR"/>
          </a:p>
        </p:txBody>
      </p:sp>
      <p:sp>
        <p:nvSpPr>
          <p:cNvPr id="8" name="7 - Ορθογώνιο"/>
          <p:cNvSpPr/>
          <p:nvPr/>
        </p:nvSpPr>
        <p:spPr>
          <a:xfrm>
            <a:off x="2428860" y="785794"/>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1"/>
            <a:ext cx="7929618" cy="500065"/>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1800" dirty="0" smtClean="0"/>
              <a:t/>
            </a:r>
            <a:br>
              <a:rPr lang="el-GR" sz="1800" dirty="0" smtClean="0"/>
            </a:br>
            <a:r>
              <a:rPr lang="el-GR" sz="1800" dirty="0" smtClean="0">
                <a:latin typeface="Calibri" pitchFamily="34" charset="0"/>
                <a:cs typeface="Calibri" pitchFamily="34" charset="0"/>
              </a:rPr>
              <a:t/>
            </a:r>
            <a:br>
              <a:rPr lang="el-GR" sz="1800" dirty="0" smtClean="0">
                <a:latin typeface="Calibri" pitchFamily="34" charset="0"/>
                <a:cs typeface="Calibri" pitchFamily="34" charset="0"/>
              </a:rPr>
            </a:br>
            <a:r>
              <a:rPr lang="el-GR" sz="1800" b="1" dirty="0" smtClean="0"/>
              <a:t> Άρθρο 59 Αποθεματικό Κρατικού Προϋπολογισμού</a:t>
            </a:r>
            <a:endParaRPr lang="el-GR" sz="18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428736"/>
            <a:ext cx="7929618" cy="4000528"/>
          </a:xfrm>
          <a:noFill/>
          <a:ln>
            <a:noFill/>
          </a:ln>
        </p:spPr>
        <p:txBody>
          <a:bodyPr>
            <a:noAutofit/>
          </a:bodyPr>
          <a:lstStyle/>
          <a:p>
            <a:pPr marL="0" algn="just">
              <a:lnSpc>
                <a:spcPct val="150000"/>
              </a:lnSpc>
              <a:spcBef>
                <a:spcPts val="0"/>
              </a:spcBef>
            </a:pPr>
            <a:r>
              <a:rPr lang="el-GR" sz="1800" dirty="0" smtClean="0">
                <a:latin typeface="Calibri" pitchFamily="34" charset="0"/>
                <a:cs typeface="Calibri" pitchFamily="34" charset="0"/>
              </a:rPr>
              <a:t>8. α) Στον προϋπολογισμό του </a:t>
            </a:r>
            <a:r>
              <a:rPr lang="el-GR" sz="1800" dirty="0" err="1" smtClean="0">
                <a:latin typeface="Calibri" pitchFamily="34" charset="0"/>
                <a:cs typeface="Calibri" pitchFamily="34" charset="0"/>
              </a:rPr>
              <a:t>ΥπΟικ</a:t>
            </a:r>
            <a:r>
              <a:rPr lang="el-GR" sz="1800" dirty="0" smtClean="0">
                <a:latin typeface="Calibri" pitchFamily="34" charset="0"/>
                <a:cs typeface="Calibri" pitchFamily="34" charset="0"/>
              </a:rPr>
              <a:t>. </a:t>
            </a:r>
            <a:r>
              <a:rPr lang="el-GR" sz="1800" b="1" dirty="0" smtClean="0">
                <a:solidFill>
                  <a:srgbClr val="C00000"/>
                </a:solidFill>
                <a:latin typeface="Calibri" pitchFamily="34" charset="0"/>
                <a:cs typeface="Calibri" pitchFamily="34" charset="0"/>
              </a:rPr>
              <a:t>δύναται να εγγράφεται πίστωση ως ειδικό αποθεματικό, ποσού </a:t>
            </a:r>
            <a:r>
              <a:rPr lang="el-GR" sz="1800" dirty="0" smtClean="0">
                <a:latin typeface="Calibri" pitchFamily="34" charset="0"/>
                <a:cs typeface="Calibri" pitchFamily="34" charset="0"/>
              </a:rPr>
              <a:t>όχι μεγαλύτερου από το 50% της πίστωσης που εγγράφεται ως αποθεματικό για το ίδιο έτος, για την κάλυψη σημαντικών και επειγουσών δαπανών.</a:t>
            </a:r>
          </a:p>
          <a:p>
            <a:pPr marL="0" algn="just">
              <a:lnSpc>
                <a:spcPct val="150000"/>
              </a:lnSpc>
              <a:spcBef>
                <a:spcPts val="0"/>
              </a:spcBef>
            </a:pPr>
            <a:r>
              <a:rPr lang="el-GR" sz="1800" dirty="0" smtClean="0">
                <a:latin typeface="Calibri" pitchFamily="34" charset="0"/>
                <a:cs typeface="Calibri" pitchFamily="34" charset="0"/>
              </a:rPr>
              <a:t>β) Το συνολικό ύψος των πιστώσεων που εγγράφονται ως αποθεματικό  &amp; ως ειδικό αποθεματικό, δεν μπορεί να υπερβαίνει το ανώτατο όριο του 2%.</a:t>
            </a: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33</a:t>
            </a:fld>
            <a:endParaRPr lang="el-GR"/>
          </a:p>
        </p:txBody>
      </p:sp>
      <p:sp>
        <p:nvSpPr>
          <p:cNvPr id="8" name="7 - Ορθογώνιο"/>
          <p:cNvSpPr/>
          <p:nvPr/>
        </p:nvSpPr>
        <p:spPr>
          <a:xfrm>
            <a:off x="3143240" y="857232"/>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1"/>
            <a:ext cx="7929618" cy="500065"/>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1800" dirty="0" smtClean="0"/>
              <a:t/>
            </a:r>
            <a:br>
              <a:rPr lang="el-GR" sz="1800" dirty="0" smtClean="0"/>
            </a:br>
            <a:r>
              <a:rPr lang="el-GR" sz="1800" dirty="0" smtClean="0">
                <a:latin typeface="Calibri" pitchFamily="34" charset="0"/>
                <a:cs typeface="Calibri" pitchFamily="34" charset="0"/>
              </a:rPr>
              <a:t/>
            </a:r>
            <a:br>
              <a:rPr lang="el-GR" sz="1800" dirty="0" smtClean="0">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ν.4270/2014</a:t>
            </a:r>
            <a:endParaRPr lang="el-GR" sz="1800" b="1" dirty="0" smtClean="0">
              <a:ln w="12700">
                <a:solidFill>
                  <a:schemeClr val="tx2">
                    <a:satMod val="155000"/>
                  </a:schemeClr>
                </a:solidFill>
                <a:prstDash val="solid"/>
              </a:ln>
              <a:solidFill>
                <a:srgbClr val="C00000"/>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071546"/>
            <a:ext cx="7929618" cy="5500726"/>
          </a:xfrm>
          <a:solidFill>
            <a:srgbClr val="FFFF00"/>
          </a:solidFill>
          <a:ln>
            <a:noFill/>
          </a:ln>
        </p:spPr>
        <p:txBody>
          <a:bodyPr>
            <a:noAutofit/>
          </a:bodyPr>
          <a:lstStyle/>
          <a:p>
            <a:pPr algn="ctr"/>
            <a:r>
              <a:rPr lang="el-GR" sz="1800" b="1" dirty="0" smtClean="0">
                <a:solidFill>
                  <a:srgbClr val="C00000"/>
                </a:solidFill>
                <a:latin typeface="Calibri" pitchFamily="34" charset="0"/>
                <a:cs typeface="Calibri" pitchFamily="34" charset="0"/>
              </a:rPr>
              <a:t>ΚΕΦΑΛΑΙΟ Γ΄ ΠΡΟΫΠΟΛΟΓΙΣΜΟΙ ΛΟΙΠΩΝ ΦΟΡΕΩΝ ΤΗΣ ΓΕΝΙΚΗΣ ΚΥΒΕΡΝΗΣΗΣ</a:t>
            </a:r>
          </a:p>
          <a:p>
            <a:pPr marL="265113" indent="-238125" algn="just">
              <a:buFont typeface="Wingdings" pitchFamily="2" charset="2"/>
              <a:buChar char="ü"/>
            </a:pPr>
            <a:r>
              <a:rPr lang="el-GR" sz="1800" b="1" dirty="0" smtClean="0">
                <a:latin typeface="Calibri" pitchFamily="34" charset="0"/>
                <a:cs typeface="Calibri" pitchFamily="34" charset="0"/>
              </a:rPr>
              <a:t>Άρθρο 62 Αρχές κατάρτισης προϋπολογισμών των Ν.Π.Δ.Δ. και κατηγορίες δημοσιονομικής ταξινόμησης</a:t>
            </a:r>
          </a:p>
          <a:p>
            <a:pPr marL="265113" indent="-238125" algn="just">
              <a:buFont typeface="Wingdings" pitchFamily="2" charset="2"/>
              <a:buChar char="ü"/>
            </a:pPr>
            <a:r>
              <a:rPr lang="el-GR" sz="1800" b="1" dirty="0" smtClean="0">
                <a:latin typeface="Calibri" pitchFamily="34" charset="0"/>
                <a:cs typeface="Calibri" pitchFamily="34" charset="0"/>
              </a:rPr>
              <a:t>Άρθρο 63 Έγκριση του προϋπολογισμού των λοιπών φορέων της Γενικής Κυβέρνησης πλην Ο.Τ.Α. </a:t>
            </a:r>
          </a:p>
          <a:p>
            <a:pPr marL="265113" indent="-238125" algn="just">
              <a:buFont typeface="Wingdings" pitchFamily="2" charset="2"/>
              <a:buChar char="ü"/>
            </a:pPr>
            <a:r>
              <a:rPr lang="el-GR" sz="1800" b="1" dirty="0" smtClean="0">
                <a:latin typeface="Calibri" pitchFamily="34" charset="0"/>
                <a:cs typeface="Calibri" pitchFamily="34" charset="0"/>
              </a:rPr>
              <a:t>Άρθρο 64 Κατάρτιση και έγκριση των προϋπολογισμών των Ο.Τ.Α. - Ειδικό Αποθεματικό</a:t>
            </a:r>
          </a:p>
          <a:p>
            <a:pPr marL="265113" indent="-238125" algn="just"/>
            <a:endParaRPr lang="el-GR" sz="1800" b="1" dirty="0" smtClean="0">
              <a:latin typeface="Calibri" pitchFamily="34" charset="0"/>
              <a:cs typeface="Calibri" pitchFamily="34" charset="0"/>
            </a:endParaRPr>
          </a:p>
          <a:p>
            <a:pPr algn="ctr"/>
            <a:r>
              <a:rPr lang="el-GR" sz="1800" b="1" dirty="0" smtClean="0">
                <a:solidFill>
                  <a:srgbClr val="C00000"/>
                </a:solidFill>
                <a:latin typeface="Calibri" pitchFamily="34" charset="0"/>
                <a:cs typeface="Calibri" pitchFamily="34" charset="0"/>
              </a:rPr>
              <a:t>ΚΕΦΑΛΑΙΟ Δ΄ ΡΥΘΜΙΣΕΙΣ ΓΙΑ ΦΟΡΕΙΣ ΤΟΥ ΔΗΜΟΣΙΟΥ ΤΟΜΕΑ ΕΚΤΟΣ ΓΚ</a:t>
            </a:r>
          </a:p>
          <a:p>
            <a:pPr marL="265113" indent="-238125">
              <a:buFont typeface="Wingdings" pitchFamily="2" charset="2"/>
              <a:buChar char="ü"/>
            </a:pPr>
            <a:r>
              <a:rPr lang="el-GR" sz="1800" b="1" dirty="0" smtClean="0">
                <a:latin typeface="Calibri" pitchFamily="34" charset="0"/>
                <a:cs typeface="Calibri" pitchFamily="34" charset="0"/>
              </a:rPr>
              <a:t>Άρθρο 64</a:t>
            </a:r>
            <a:r>
              <a:rPr lang="el-GR" sz="1800" b="1" baseline="30000" dirty="0" smtClean="0">
                <a:latin typeface="Calibri" pitchFamily="34" charset="0"/>
                <a:cs typeface="Calibri" pitchFamily="34" charset="0"/>
              </a:rPr>
              <a:t>α</a:t>
            </a:r>
            <a:r>
              <a:rPr lang="el-GR" sz="1800" b="1" dirty="0" smtClean="0">
                <a:latin typeface="Calibri" pitchFamily="34" charset="0"/>
                <a:cs typeface="Calibri" pitchFamily="34" charset="0"/>
              </a:rPr>
              <a:t> Προϋπολογισμοί των εκτός Γενικής Κυβέρνησης φορέων</a:t>
            </a:r>
          </a:p>
          <a:p>
            <a:pPr marL="265113" indent="-238125"/>
            <a:endParaRPr lang="el-GR" sz="1800" b="1" dirty="0" smtClean="0">
              <a:latin typeface="Calibri" pitchFamily="34" charset="0"/>
              <a:cs typeface="Calibri" pitchFamily="34" charset="0"/>
            </a:endParaRPr>
          </a:p>
          <a:p>
            <a:pPr algn="ctr"/>
            <a:r>
              <a:rPr lang="el-GR" sz="1800" b="1" dirty="0" smtClean="0">
                <a:solidFill>
                  <a:srgbClr val="C00000"/>
                </a:solidFill>
                <a:latin typeface="Calibri" pitchFamily="34" charset="0"/>
                <a:cs typeface="Calibri" pitchFamily="34" charset="0"/>
              </a:rPr>
              <a:t>ΚΕΦΑΛΑΙΟ Ε΄ ΛΟΙΠΕΣ ΡΥΘΜΙΣΕΙΣ</a:t>
            </a:r>
          </a:p>
          <a:p>
            <a:pPr marL="265113" indent="-238125">
              <a:buFont typeface="Wingdings" pitchFamily="2" charset="2"/>
              <a:buChar char="ü"/>
            </a:pPr>
            <a:r>
              <a:rPr lang="el-GR" sz="1800" b="1" dirty="0" smtClean="0">
                <a:latin typeface="Calibri" pitchFamily="34" charset="0"/>
                <a:cs typeface="Calibri" pitchFamily="34" charset="0"/>
              </a:rPr>
              <a:t>Άρθρο 64β Κανόνες δημοσιότητας</a:t>
            </a:r>
            <a:endParaRPr lang="el-GR" sz="1800" dirty="0" smtClean="0">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34</a:t>
            </a:fld>
            <a:endParaRPr lang="el-GR"/>
          </a:p>
        </p:txBody>
      </p:sp>
      <p:sp>
        <p:nvSpPr>
          <p:cNvPr id="8" name="7 - Ορθογώνιο"/>
          <p:cNvSpPr/>
          <p:nvPr/>
        </p:nvSpPr>
        <p:spPr>
          <a:xfrm>
            <a:off x="3143240" y="857232"/>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214291"/>
            <a:ext cx="7929618" cy="714379"/>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pPr algn="just"/>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1800" dirty="0" smtClean="0"/>
              <a:t/>
            </a:r>
            <a:br>
              <a:rPr lang="el-GR" sz="1800" dirty="0" smtClean="0"/>
            </a:br>
            <a:r>
              <a:rPr lang="el-GR" sz="1800" b="1" dirty="0" smtClean="0">
                <a:latin typeface="Calibri" pitchFamily="34" charset="0"/>
                <a:cs typeface="Calibri" pitchFamily="34" charset="0"/>
              </a:rPr>
              <a:t>Άρθρο 62 Αρχές κατάρτισης προϋπολογισμών των Ν.Π.Δ.Δ. και κατηγορίες δημοσιονομικής ταξινόμησης</a:t>
            </a:r>
            <a:endParaRPr lang="el-GR" sz="18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071546"/>
            <a:ext cx="7929618" cy="4786346"/>
          </a:xfrm>
          <a:noFill/>
          <a:ln>
            <a:noFill/>
          </a:ln>
        </p:spPr>
        <p:txBody>
          <a:bodyPr>
            <a:noAutofit/>
          </a:bodyPr>
          <a:lstStyle/>
          <a:p>
            <a:pPr marL="176213" indent="-149225" algn="just">
              <a:lnSpc>
                <a:spcPct val="150000"/>
              </a:lnSpc>
              <a:spcBef>
                <a:spcPts val="0"/>
              </a:spcBef>
              <a:buFont typeface="Wingdings" pitchFamily="2" charset="2"/>
              <a:buChar char="Ø"/>
              <a:tabLst>
                <a:tab pos="176213" algn="l"/>
              </a:tabLst>
            </a:pPr>
            <a:r>
              <a:rPr lang="el-GR" sz="1800" b="1" dirty="0" smtClean="0">
                <a:solidFill>
                  <a:srgbClr val="C00000"/>
                </a:solidFill>
                <a:latin typeface="Calibri" pitchFamily="34" charset="0"/>
                <a:cs typeface="Calibri" pitchFamily="34" charset="0"/>
              </a:rPr>
              <a:t> </a:t>
            </a:r>
            <a:r>
              <a:rPr lang="el-GR" sz="2000" b="1" u="sng" dirty="0" smtClean="0">
                <a:solidFill>
                  <a:srgbClr val="C00000"/>
                </a:solidFill>
                <a:latin typeface="Calibri" pitchFamily="34" charset="0"/>
                <a:cs typeface="Calibri" pitchFamily="34" charset="0"/>
              </a:rPr>
              <a:t>Εφαρμογή αρχών</a:t>
            </a:r>
            <a:r>
              <a:rPr lang="el-GR" sz="2000" b="1" dirty="0" smtClean="0">
                <a:solidFill>
                  <a:srgbClr val="C00000"/>
                </a:solidFill>
                <a:latin typeface="Calibri" pitchFamily="34" charset="0"/>
                <a:cs typeface="Calibri" pitchFamily="34" charset="0"/>
              </a:rPr>
              <a:t>: </a:t>
            </a:r>
          </a:p>
          <a:p>
            <a:pPr marL="265113" indent="-238125" algn="just">
              <a:lnSpc>
                <a:spcPct val="150000"/>
              </a:lnSpc>
              <a:spcBef>
                <a:spcPts val="0"/>
              </a:spcBef>
              <a:buFont typeface="Wingdings" pitchFamily="2" charset="2"/>
              <a:buChar char="ü"/>
            </a:pPr>
            <a:r>
              <a:rPr lang="el-GR" sz="2000" dirty="0" smtClean="0">
                <a:latin typeface="Calibri" pitchFamily="34" charset="0"/>
                <a:cs typeface="Calibri" pitchFamily="34" charset="0"/>
              </a:rPr>
              <a:t>γενικών αρχών αρθρ. 49,</a:t>
            </a:r>
          </a:p>
          <a:p>
            <a:pPr marL="265113" indent="-238125" algn="just">
              <a:lnSpc>
                <a:spcPct val="150000"/>
              </a:lnSpc>
              <a:spcBef>
                <a:spcPts val="0"/>
              </a:spcBef>
              <a:buFont typeface="Wingdings" pitchFamily="2" charset="2"/>
              <a:buChar char="ü"/>
            </a:pPr>
            <a:r>
              <a:rPr lang="el-GR" sz="2000" dirty="0" smtClean="0">
                <a:latin typeface="Calibri" pitchFamily="34" charset="0"/>
                <a:cs typeface="Calibri" pitchFamily="34" charset="0"/>
              </a:rPr>
              <a:t>της ειδίκευσης του προϋπολογισμού &amp;</a:t>
            </a:r>
          </a:p>
          <a:p>
            <a:pPr marL="265113" indent="-238125" algn="just">
              <a:lnSpc>
                <a:spcPct val="150000"/>
              </a:lnSpc>
              <a:spcBef>
                <a:spcPts val="0"/>
              </a:spcBef>
              <a:buFont typeface="Wingdings" pitchFamily="2" charset="2"/>
              <a:buChar char="ü"/>
            </a:pPr>
            <a:r>
              <a:rPr lang="el-GR" sz="2000" dirty="0" smtClean="0">
                <a:latin typeface="Calibri" pitchFamily="34" charset="0"/>
                <a:cs typeface="Calibri" pitchFamily="34" charset="0"/>
              </a:rPr>
              <a:t>της ειδικότητας των πιστώσεων άρθρου 51</a:t>
            </a:r>
          </a:p>
          <a:p>
            <a:pPr marL="265113" indent="-238125" algn="just">
              <a:lnSpc>
                <a:spcPct val="150000"/>
              </a:lnSpc>
              <a:spcBef>
                <a:spcPts val="0"/>
              </a:spcBef>
            </a:pPr>
            <a:endParaRPr lang="el-GR" sz="2000" dirty="0" smtClean="0">
              <a:latin typeface="Calibri" pitchFamily="34" charset="0"/>
              <a:cs typeface="Calibri" pitchFamily="34" charset="0"/>
            </a:endParaRPr>
          </a:p>
          <a:p>
            <a:pPr algn="just">
              <a:lnSpc>
                <a:spcPct val="150000"/>
              </a:lnSpc>
              <a:spcBef>
                <a:spcPts val="0"/>
              </a:spcBef>
              <a:buFont typeface="Wingdings" pitchFamily="2" charset="2"/>
              <a:buChar char="Ø"/>
            </a:pPr>
            <a:r>
              <a:rPr lang="el-GR" sz="2000" dirty="0" smtClean="0">
                <a:latin typeface="Calibri" pitchFamily="34" charset="0"/>
                <a:cs typeface="Calibri" pitchFamily="34" charset="0"/>
              </a:rPr>
              <a:t> Καθορισμός </a:t>
            </a:r>
            <a:r>
              <a:rPr lang="el-GR" sz="2000" b="1" dirty="0" smtClean="0">
                <a:solidFill>
                  <a:srgbClr val="C00000"/>
                </a:solidFill>
                <a:latin typeface="Calibri" pitchFamily="34" charset="0"/>
                <a:cs typeface="Calibri" pitchFamily="34" charset="0"/>
              </a:rPr>
              <a:t>αναλυτικής ταξινόμηση των εσόδων &amp; των δαπανών </a:t>
            </a:r>
            <a:r>
              <a:rPr lang="el-GR" sz="2000" dirty="0" smtClean="0">
                <a:latin typeface="Calibri" pitchFamily="34" charset="0"/>
                <a:cs typeface="Calibri" pitchFamily="34" charset="0"/>
              </a:rPr>
              <a:t>των προϋπολογισμών των ΝΠΔΔ, με απόφαση </a:t>
            </a:r>
            <a:r>
              <a:rPr lang="el-GR" sz="2000" dirty="0" err="1" smtClean="0">
                <a:latin typeface="Calibri" pitchFamily="34" charset="0"/>
                <a:cs typeface="Calibri" pitchFamily="34" charset="0"/>
              </a:rPr>
              <a:t>ΥπΟικ</a:t>
            </a:r>
            <a:r>
              <a:rPr lang="el-GR" sz="2000" dirty="0" smtClean="0">
                <a:latin typeface="Calibri" pitchFamily="34" charset="0"/>
                <a:cs typeface="Calibri" pitchFamily="34" charset="0"/>
              </a:rPr>
              <a:t>. </a:t>
            </a:r>
            <a:r>
              <a:rPr lang="el-GR" sz="2000" b="1" dirty="0" smtClean="0">
                <a:solidFill>
                  <a:srgbClr val="C00000"/>
                </a:solidFill>
                <a:latin typeface="Calibri" pitchFamily="34" charset="0"/>
                <a:cs typeface="Calibri" pitchFamily="34" charset="0"/>
              </a:rPr>
              <a:t>«ΚΩΔΙΚΑΣ ΚΑΤΑΤΑΞΗΣ ΕΣΟΔΩΝ ΚΑΙ ΕΞΟΔΩΝ ΤΟΥ ΠΡΟΫΠΟΛΟΓΙΣΜΟΥ Ν.Π.Δ.Δ.» </a:t>
            </a:r>
          </a:p>
          <a:p>
            <a:pPr algn="just">
              <a:lnSpc>
                <a:spcPct val="150000"/>
              </a:lnSpc>
              <a:spcBef>
                <a:spcPts val="0"/>
              </a:spcBef>
            </a:pPr>
            <a:r>
              <a:rPr lang="el-GR" sz="2000" dirty="0" smtClean="0">
                <a:latin typeface="Calibri" pitchFamily="34" charset="0"/>
                <a:cs typeface="Calibri" pitchFamily="34" charset="0"/>
              </a:rPr>
              <a:t> </a:t>
            </a:r>
            <a:r>
              <a:rPr lang="en-US" sz="2000" dirty="0" smtClean="0">
                <a:latin typeface="Calibri" pitchFamily="34" charset="0"/>
                <a:cs typeface="Calibri" pitchFamily="34" charset="0"/>
                <a:hlinkClick r:id="rId3"/>
              </a:rPr>
              <a:t>https://www.minfin.gr/documents/pdf/</a:t>
            </a:r>
            <a:endParaRPr lang="el-GR" sz="2000" dirty="0" smtClean="0">
              <a:latin typeface="Calibri" pitchFamily="34" charset="0"/>
              <a:cs typeface="Calibri" pitchFamily="34" charset="0"/>
            </a:endParaRPr>
          </a:p>
          <a:p>
            <a:pPr algn="just">
              <a:lnSpc>
                <a:spcPct val="150000"/>
              </a:lnSpc>
              <a:spcBef>
                <a:spcPts val="0"/>
              </a:spcBef>
              <a:buFont typeface="Wingdings" pitchFamily="2" charset="2"/>
              <a:buChar char="Ø"/>
            </a:pPr>
            <a:endParaRPr lang="el-GR" sz="2000" dirty="0" smtClean="0">
              <a:latin typeface="Calibri" pitchFamily="34" charset="0"/>
              <a:cs typeface="Calibri" pitchFamily="34" charset="0"/>
            </a:endParaRPr>
          </a:p>
          <a:p>
            <a:pPr algn="just">
              <a:lnSpc>
                <a:spcPct val="150000"/>
              </a:lnSpc>
              <a:spcBef>
                <a:spcPts val="0"/>
              </a:spcBef>
              <a:buFont typeface="Wingdings" pitchFamily="2" charset="2"/>
              <a:buChar char="Ø"/>
            </a:pPr>
            <a:endParaRPr lang="el-GR" sz="1800" dirty="0" smtClean="0"/>
          </a:p>
          <a:p>
            <a:pPr algn="just">
              <a:lnSpc>
                <a:spcPct val="150000"/>
              </a:lnSpc>
              <a:spcBef>
                <a:spcPts val="0"/>
              </a:spcBef>
              <a:buFont typeface="Wingdings" pitchFamily="2" charset="2"/>
              <a:buChar char="Ø"/>
            </a:pPr>
            <a:endParaRPr lang="el-GR" sz="1800" dirty="0" smtClean="0"/>
          </a:p>
          <a:p>
            <a:pPr algn="just">
              <a:lnSpc>
                <a:spcPct val="150000"/>
              </a:lnSpc>
              <a:spcBef>
                <a:spcPts val="0"/>
              </a:spcBef>
              <a:buFont typeface="Wingdings" pitchFamily="2" charset="2"/>
              <a:buChar char="Ø"/>
            </a:pPr>
            <a:endParaRPr lang="el-GR" sz="1800" dirty="0" smtClean="0"/>
          </a:p>
          <a:p>
            <a:pPr algn="just">
              <a:lnSpc>
                <a:spcPct val="150000"/>
              </a:lnSpc>
              <a:spcBef>
                <a:spcPts val="0"/>
              </a:spcBef>
              <a:buFont typeface="Wingdings" pitchFamily="2" charset="2"/>
              <a:buChar char="Ø"/>
            </a:pPr>
            <a:endParaRPr lang="el-GR" sz="1800" dirty="0" smtClean="0">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35</a:t>
            </a:fld>
            <a:endParaRPr lang="el-GR"/>
          </a:p>
        </p:txBody>
      </p:sp>
      <p:sp>
        <p:nvSpPr>
          <p:cNvPr id="8" name="7 - Ορθογώνιο"/>
          <p:cNvSpPr/>
          <p:nvPr/>
        </p:nvSpPr>
        <p:spPr>
          <a:xfrm>
            <a:off x="3143240" y="857232"/>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00100" y="428604"/>
            <a:ext cx="7786742" cy="714379"/>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pPr algn="just"/>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1800" b="1" dirty="0" smtClean="0">
                <a:latin typeface="Calibri" pitchFamily="34" charset="0"/>
                <a:cs typeface="Calibri" pitchFamily="34" charset="0"/>
              </a:rPr>
              <a:t>Άρθρο 63 Έγκριση του προϋπολογισμού των λοιπών φορέων της Γενικής Κυβέρνησης πλην Ο.Τ.Α. </a:t>
            </a:r>
            <a:endParaRPr lang="el-GR" sz="18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500174"/>
            <a:ext cx="7929618" cy="5072098"/>
          </a:xfrm>
          <a:noFill/>
          <a:ln>
            <a:noFill/>
          </a:ln>
        </p:spPr>
        <p:txBody>
          <a:bodyPr>
            <a:noAutofit/>
          </a:bodyPr>
          <a:lstStyle/>
          <a:p>
            <a:pPr marL="176213" indent="-149225" algn="just">
              <a:lnSpc>
                <a:spcPct val="150000"/>
              </a:lnSpc>
              <a:spcBef>
                <a:spcPts val="0"/>
              </a:spcBef>
              <a:buFont typeface="Wingdings" pitchFamily="2" charset="2"/>
              <a:buChar char="Ø"/>
            </a:pPr>
            <a:r>
              <a:rPr lang="el-GR" sz="1800" dirty="0" smtClean="0">
                <a:latin typeface="Calibri" pitchFamily="34" charset="0"/>
                <a:cs typeface="Calibri" pitchFamily="34" charset="0"/>
              </a:rPr>
              <a:t>Υιοθέτηση από το </a:t>
            </a:r>
            <a:r>
              <a:rPr lang="el-GR" sz="1800" b="1" dirty="0" smtClean="0">
                <a:solidFill>
                  <a:srgbClr val="C00000"/>
                </a:solidFill>
                <a:latin typeface="Calibri" pitchFamily="34" charset="0"/>
                <a:cs typeface="Calibri" pitchFamily="34" charset="0"/>
              </a:rPr>
              <a:t>αρμόδιο όργανο διοίκησης </a:t>
            </a:r>
            <a:r>
              <a:rPr lang="el-GR" sz="1800" dirty="0" smtClean="0">
                <a:latin typeface="Calibri" pitchFamily="34" charset="0"/>
                <a:cs typeface="Calibri" pitchFamily="34" charset="0"/>
              </a:rPr>
              <a:t>του φορέα &amp; έγκριση από τον </a:t>
            </a:r>
            <a:r>
              <a:rPr lang="el-GR" sz="1800" b="1" dirty="0" smtClean="0">
                <a:solidFill>
                  <a:srgbClr val="C00000"/>
                </a:solidFill>
                <a:latin typeface="Calibri" pitchFamily="34" charset="0"/>
                <a:cs typeface="Calibri" pitchFamily="34" charset="0"/>
              </a:rPr>
              <a:t>εποπτεύοντα Υπουργό </a:t>
            </a:r>
            <a:r>
              <a:rPr lang="el-GR" sz="1800" dirty="0" smtClean="0">
                <a:latin typeface="Calibri" pitchFamily="34" charset="0"/>
                <a:cs typeface="Calibri" pitchFamily="34" charset="0"/>
              </a:rPr>
              <a:t>έως την 31</a:t>
            </a:r>
            <a:r>
              <a:rPr lang="el-GR" sz="1800" baseline="30000" dirty="0" smtClean="0">
                <a:latin typeface="Calibri" pitchFamily="34" charset="0"/>
                <a:cs typeface="Calibri" pitchFamily="34" charset="0"/>
              </a:rPr>
              <a:t>η</a:t>
            </a:r>
            <a:r>
              <a:rPr lang="el-GR" sz="1800" dirty="0" smtClean="0">
                <a:latin typeface="Calibri" pitchFamily="34" charset="0"/>
                <a:cs typeface="Calibri" pitchFamily="34" charset="0"/>
              </a:rPr>
              <a:t>/12/χ, μετά από εισήγηση του οικείου ΓΔΟΥ.</a:t>
            </a:r>
          </a:p>
          <a:p>
            <a:pPr marL="176213" indent="-149225" algn="just">
              <a:lnSpc>
                <a:spcPct val="150000"/>
              </a:lnSpc>
              <a:spcBef>
                <a:spcPts val="0"/>
              </a:spcBef>
            </a:pPr>
            <a:endParaRPr lang="el-GR" sz="1800" dirty="0" smtClean="0">
              <a:latin typeface="Calibri" pitchFamily="34" charset="0"/>
              <a:cs typeface="Calibri" pitchFamily="34" charset="0"/>
            </a:endParaRPr>
          </a:p>
          <a:p>
            <a:pPr marL="176213" indent="-149225" algn="just">
              <a:lnSpc>
                <a:spcPct val="150000"/>
              </a:lnSpc>
              <a:spcBef>
                <a:spcPts val="0"/>
              </a:spcBef>
              <a:buFont typeface="Wingdings" pitchFamily="2" charset="2"/>
              <a:buChar char="Ø"/>
            </a:pPr>
            <a:r>
              <a:rPr lang="el-GR" sz="1800" b="1" dirty="0" smtClean="0">
                <a:solidFill>
                  <a:srgbClr val="C00000"/>
                </a:solidFill>
                <a:latin typeface="Calibri" pitchFamily="34" charset="0"/>
                <a:cs typeface="Calibri" pitchFamily="34" charset="0"/>
              </a:rPr>
              <a:t>Είναι συνεπείς με το σχέδιο του συνοπτικού προϋπολογισμού </a:t>
            </a:r>
            <a:r>
              <a:rPr lang="el-GR" sz="1800" dirty="0" smtClean="0">
                <a:latin typeface="Calibri" pitchFamily="34" charset="0"/>
                <a:cs typeface="Calibri" pitchFamily="34" charset="0"/>
              </a:rPr>
              <a:t>που έχει ήδη υποβληθεί, [άρθρ. 54], ήτοι:  συμμορφώνονται με τους δεσμευτικούς στόχους, τα επιδιωκόμενα αποτελέσματα &amp; τα ανώτατα όρια δαπανών του Μ.Π.Δ.Σ., &amp; με τις εγκυκλίους </a:t>
            </a:r>
            <a:r>
              <a:rPr lang="el-GR" sz="1800" dirty="0" err="1" smtClean="0">
                <a:latin typeface="Calibri" pitchFamily="34" charset="0"/>
                <a:cs typeface="Calibri" pitchFamily="34" charset="0"/>
              </a:rPr>
              <a:t>ΥπΟικ</a:t>
            </a:r>
            <a:r>
              <a:rPr lang="el-GR" sz="1800" dirty="0" smtClean="0">
                <a:latin typeface="Calibri" pitchFamily="34" charset="0"/>
                <a:cs typeface="Calibri" pitchFamily="34" charset="0"/>
              </a:rPr>
              <a:t>.</a:t>
            </a:r>
          </a:p>
          <a:p>
            <a:pPr marL="176213" indent="-149225" algn="just">
              <a:lnSpc>
                <a:spcPct val="150000"/>
              </a:lnSpc>
              <a:spcBef>
                <a:spcPts val="0"/>
              </a:spcBef>
            </a:pPr>
            <a:endParaRPr lang="el-GR" sz="1800" dirty="0" smtClean="0">
              <a:latin typeface="Calibri" pitchFamily="34" charset="0"/>
              <a:cs typeface="Calibri" pitchFamily="34" charset="0"/>
            </a:endParaRPr>
          </a:p>
          <a:p>
            <a:pPr marL="176213" indent="-149225" algn="just">
              <a:lnSpc>
                <a:spcPct val="150000"/>
              </a:lnSpc>
              <a:spcBef>
                <a:spcPts val="0"/>
              </a:spcBef>
              <a:buFont typeface="Wingdings" pitchFamily="2" charset="2"/>
              <a:buChar char="Ø"/>
            </a:pPr>
            <a:r>
              <a:rPr lang="el-GR" sz="1800" b="1" dirty="0" smtClean="0">
                <a:solidFill>
                  <a:srgbClr val="C00000"/>
                </a:solidFill>
                <a:latin typeface="Calibri" pitchFamily="34" charset="0"/>
                <a:cs typeface="Calibri" pitchFamily="34" charset="0"/>
              </a:rPr>
              <a:t>Δυνατότητα αναμόρφωσης προϋπολογισμών λοιπών Φ της ΓΚ</a:t>
            </a:r>
            <a:r>
              <a:rPr lang="el-GR" sz="1800" dirty="0" smtClean="0">
                <a:latin typeface="Calibri" pitchFamily="34" charset="0"/>
                <a:cs typeface="Calibri" pitchFamily="34" charset="0"/>
              </a:rPr>
              <a:t>, εφόσον τηρείται το αρχικά εγκεκριμένο δημοσιονομικό αποτέλεσμα. Εγκρίνονται από τα ως ανωτέρω αρμόδια όργανα.</a:t>
            </a:r>
          </a:p>
          <a:p>
            <a:pPr marL="176213" indent="-149225" algn="just">
              <a:lnSpc>
                <a:spcPct val="150000"/>
              </a:lnSpc>
              <a:spcBef>
                <a:spcPts val="0"/>
              </a:spcBef>
            </a:pPr>
            <a:endParaRPr lang="el-GR" sz="1800" dirty="0" smtClean="0">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36</a:t>
            </a:fld>
            <a:endParaRPr lang="el-GR"/>
          </a:p>
        </p:txBody>
      </p:sp>
      <p:sp>
        <p:nvSpPr>
          <p:cNvPr id="8" name="7 - Ορθογώνιο"/>
          <p:cNvSpPr/>
          <p:nvPr/>
        </p:nvSpPr>
        <p:spPr>
          <a:xfrm>
            <a:off x="3143240" y="857232"/>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00100" y="428604"/>
            <a:ext cx="7786742" cy="714379"/>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pPr algn="just"/>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1800" b="1" dirty="0" smtClean="0">
                <a:latin typeface="Calibri" pitchFamily="34" charset="0"/>
                <a:cs typeface="Calibri" pitchFamily="34" charset="0"/>
              </a:rPr>
              <a:t>Άρθρο 63 Έγκριση του προϋπολογισμού των λοιπών φορέων της Γενικής Κυβέρνησης πλην Ο.Τ.Α. </a:t>
            </a:r>
            <a:endParaRPr lang="el-GR" sz="18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500174"/>
            <a:ext cx="7929618" cy="5072098"/>
          </a:xfrm>
          <a:noFill/>
          <a:ln>
            <a:noFill/>
          </a:ln>
        </p:spPr>
        <p:txBody>
          <a:bodyPr>
            <a:noAutofit/>
          </a:bodyPr>
          <a:lstStyle/>
          <a:p>
            <a:pPr marL="360363" indent="-333375" algn="just">
              <a:lnSpc>
                <a:spcPct val="150000"/>
              </a:lnSpc>
              <a:spcBef>
                <a:spcPts val="0"/>
              </a:spcBef>
              <a:buFont typeface="Wingdings" pitchFamily="2" charset="2"/>
              <a:buChar char="Ø"/>
            </a:pPr>
            <a:r>
              <a:rPr lang="el-GR" sz="2000" b="1" dirty="0" smtClean="0">
                <a:latin typeface="Calibri" pitchFamily="34" charset="0"/>
                <a:cs typeface="Calibri" pitchFamily="34" charset="0"/>
              </a:rPr>
              <a:t>Μέχρι την έγκριση του προϋπολογισμού από το εποπτεύον Υπουργείο, ο εν λόγω φορέας της ΓΚ μπορεί να προβεί σε δαπάνες που ανέρχονται στο 40% των, ανά Κ.Α.Ε. προκειμένου περί Ν.Π.Δ.Δ. ή ανά αναλυτικό λογαριασμό ΓΛ προκειμένου περί Ν.Π.Ι.Δ., πιστώσεων του προϋπολογισμού του προηγούμενου οικονομικού έτους &amp; μόνο για περίοδο μέχρι (3) μήνες. </a:t>
            </a:r>
          </a:p>
          <a:p>
            <a:pPr marL="360363" indent="-333375" algn="just">
              <a:lnSpc>
                <a:spcPct val="150000"/>
              </a:lnSpc>
              <a:spcBef>
                <a:spcPts val="0"/>
              </a:spcBef>
              <a:buFont typeface="Wingdings" pitchFamily="2" charset="2"/>
              <a:buChar char="Ø"/>
            </a:pPr>
            <a:r>
              <a:rPr lang="el-GR" sz="2000" dirty="0" smtClean="0">
                <a:latin typeface="Calibri" pitchFamily="34" charset="0"/>
                <a:cs typeface="Calibri" pitchFamily="34" charset="0"/>
              </a:rPr>
              <a:t>Μετά την περίοδο των (3) μηνών, </a:t>
            </a:r>
            <a:r>
              <a:rPr lang="el-GR" sz="2000" b="1" dirty="0" smtClean="0">
                <a:solidFill>
                  <a:srgbClr val="C00000"/>
                </a:solidFill>
                <a:latin typeface="Calibri" pitchFamily="34" charset="0"/>
                <a:cs typeface="Calibri" pitchFamily="34" charset="0"/>
              </a:rPr>
              <a:t>όλες οι δαπάνες πλην των πληρωμών συντάξεων, αποδοχών προσωπικού και απόδοσης των επ’ αυτών κρατήσεων, δεν θεωρούνται νόμιμες</a:t>
            </a:r>
            <a:r>
              <a:rPr lang="el-GR" sz="2000" dirty="0" smtClean="0">
                <a:latin typeface="Calibri" pitchFamily="34" charset="0"/>
                <a:cs typeface="Calibri" pitchFamily="34" charset="0"/>
              </a:rPr>
              <a:t>.</a:t>
            </a:r>
          </a:p>
          <a:p>
            <a:pPr marL="176213" indent="-149225" algn="just">
              <a:lnSpc>
                <a:spcPct val="150000"/>
              </a:lnSpc>
              <a:spcBef>
                <a:spcPts val="0"/>
              </a:spcBef>
              <a:buFont typeface="Wingdings" pitchFamily="2" charset="2"/>
              <a:buChar char="Ø"/>
            </a:pPr>
            <a:endParaRPr lang="el-GR" sz="1800" dirty="0" smtClean="0">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37</a:t>
            </a:fld>
            <a:endParaRPr lang="el-GR"/>
          </a:p>
        </p:txBody>
      </p:sp>
      <p:sp>
        <p:nvSpPr>
          <p:cNvPr id="8" name="7 - Ορθογώνιο"/>
          <p:cNvSpPr/>
          <p:nvPr/>
        </p:nvSpPr>
        <p:spPr>
          <a:xfrm>
            <a:off x="3143240" y="857232"/>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00100" y="428604"/>
            <a:ext cx="7786742" cy="714379"/>
          </a:xfrm>
          <a:ln>
            <a:solidFill>
              <a:schemeClr val="accent1"/>
            </a:solidFill>
          </a:ln>
        </p:spPr>
        <p:style>
          <a:lnRef idx="2">
            <a:schemeClr val="accent3"/>
          </a:lnRef>
          <a:fillRef idx="1">
            <a:schemeClr val="lt1"/>
          </a:fillRef>
          <a:effectRef idx="0">
            <a:schemeClr val="accent3"/>
          </a:effectRef>
          <a:fontRef idx="minor">
            <a:schemeClr val="dk1"/>
          </a:fontRef>
        </p:style>
        <p:txBody>
          <a:bodyPr>
            <a:normAutofit fontScale="90000"/>
          </a:bodyPr>
          <a:lstStyle/>
          <a:p>
            <a:pPr lvl="3" algn="ctr" rtl="0">
              <a:spcBef>
                <a:spcPct val="0"/>
              </a:spcBef>
            </a:pP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1800" b="1" dirty="0" smtClean="0">
                <a:solidFill>
                  <a:srgbClr val="C00000"/>
                </a:solidFill>
                <a:latin typeface="Calibri" pitchFamily="34" charset="0"/>
                <a:cs typeface="Calibri" pitchFamily="34" charset="0"/>
              </a:rPr>
              <a:t/>
            </a:r>
            <a:br>
              <a:rPr lang="el-GR" sz="18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solidFill>
                  <a:srgbClr val="C00000"/>
                </a:solidFill>
                <a:latin typeface="Calibri" pitchFamily="34" charset="0"/>
                <a:cs typeface="Calibri" pitchFamily="34" charset="0"/>
              </a:rPr>
              <a:t/>
            </a:r>
            <a:br>
              <a:rPr lang="el-GR" sz="2000" b="1" dirty="0" smtClean="0">
                <a:solidFill>
                  <a:srgbClr val="C00000"/>
                </a:solidFill>
                <a:latin typeface="Calibri" pitchFamily="34" charset="0"/>
                <a:cs typeface="Calibri" pitchFamily="34" charset="0"/>
              </a:rPr>
            </a:br>
            <a:r>
              <a:rPr lang="el-GR" sz="2000" b="1" dirty="0" smtClean="0">
                <a:latin typeface="Calibri" pitchFamily="34" charset="0"/>
                <a:cs typeface="Calibri" pitchFamily="34" charset="0"/>
              </a:rPr>
              <a:t>Άρθρο 64β Κανόνες δημοσιότητας</a:t>
            </a:r>
            <a:r>
              <a:rPr lang="el-GR" sz="1200" dirty="0" smtClean="0">
                <a:latin typeface="Calibri" pitchFamily="34" charset="0"/>
                <a:cs typeface="Calibri" pitchFamily="34" charset="0"/>
              </a:rPr>
              <a:t/>
            </a:r>
            <a:br>
              <a:rPr lang="el-GR" sz="1200" dirty="0" smtClean="0">
                <a:latin typeface="Calibri" pitchFamily="34" charset="0"/>
                <a:cs typeface="Calibri" pitchFamily="34" charset="0"/>
              </a:rPr>
            </a:br>
            <a:endParaRPr lang="el-GR" sz="18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500174"/>
            <a:ext cx="7929618" cy="4643470"/>
          </a:xfrm>
          <a:noFill/>
          <a:ln>
            <a:noFill/>
          </a:ln>
        </p:spPr>
        <p:txBody>
          <a:bodyPr>
            <a:noAutofit/>
          </a:bodyPr>
          <a:lstStyle/>
          <a:p>
            <a:pPr marL="176213" indent="-149225" algn="just">
              <a:lnSpc>
                <a:spcPct val="150000"/>
              </a:lnSpc>
              <a:spcBef>
                <a:spcPts val="0"/>
              </a:spcBef>
              <a:buFont typeface="Wingdings" pitchFamily="2" charset="2"/>
              <a:buChar char="Ø"/>
            </a:pPr>
            <a:r>
              <a:rPr lang="el-GR" sz="2000" b="1" dirty="0" smtClean="0">
                <a:latin typeface="Calibri" pitchFamily="34" charset="0"/>
                <a:cs typeface="Calibri" pitchFamily="34" charset="0"/>
              </a:rPr>
              <a:t>Προϋπολογισμοί που:</a:t>
            </a:r>
          </a:p>
          <a:p>
            <a:pPr marL="176213" indent="-149225" algn="just">
              <a:lnSpc>
                <a:spcPct val="150000"/>
              </a:lnSpc>
              <a:spcBef>
                <a:spcPts val="0"/>
              </a:spcBef>
              <a:buFont typeface="Wingdings" pitchFamily="2" charset="2"/>
              <a:buChar char="ü"/>
            </a:pPr>
            <a:r>
              <a:rPr lang="el-GR" sz="2000" b="1" dirty="0" smtClean="0">
                <a:latin typeface="Calibri" pitchFamily="34" charset="0"/>
                <a:cs typeface="Calibri" pitchFamily="34" charset="0"/>
              </a:rPr>
              <a:t> </a:t>
            </a:r>
            <a:r>
              <a:rPr lang="el-GR" sz="2000" b="1" dirty="0" smtClean="0">
                <a:solidFill>
                  <a:srgbClr val="C00000"/>
                </a:solidFill>
                <a:latin typeface="Calibri" pitchFamily="34" charset="0"/>
                <a:cs typeface="Calibri" pitchFamily="34" charset="0"/>
              </a:rPr>
              <a:t>δεν προσαρτώνται,</a:t>
            </a:r>
          </a:p>
          <a:p>
            <a:pPr marL="176213" indent="-149225" algn="just">
              <a:lnSpc>
                <a:spcPct val="150000"/>
              </a:lnSpc>
              <a:spcBef>
                <a:spcPts val="0"/>
              </a:spcBef>
              <a:buFont typeface="Wingdings" pitchFamily="2" charset="2"/>
              <a:buChar char="ü"/>
            </a:pPr>
            <a:r>
              <a:rPr lang="el-GR" sz="2000" b="1" dirty="0" smtClean="0">
                <a:solidFill>
                  <a:srgbClr val="C00000"/>
                </a:solidFill>
                <a:latin typeface="Calibri" pitchFamily="34" charset="0"/>
                <a:cs typeface="Calibri" pitchFamily="34" charset="0"/>
              </a:rPr>
              <a:t> κυρώνονται ή </a:t>
            </a:r>
          </a:p>
          <a:p>
            <a:pPr marL="176213" indent="-149225" algn="just">
              <a:lnSpc>
                <a:spcPct val="150000"/>
              </a:lnSpc>
              <a:spcBef>
                <a:spcPts val="0"/>
              </a:spcBef>
              <a:buFont typeface="Wingdings" pitchFamily="2" charset="2"/>
              <a:buChar char="ü"/>
            </a:pPr>
            <a:r>
              <a:rPr lang="el-GR" sz="2000" b="1" dirty="0" smtClean="0">
                <a:solidFill>
                  <a:srgbClr val="C00000"/>
                </a:solidFill>
                <a:latin typeface="Calibri" pitchFamily="34" charset="0"/>
                <a:cs typeface="Calibri" pitchFamily="34" charset="0"/>
              </a:rPr>
              <a:t>με οποιονδήποτε τρόπο συνδημοσιεύονται με τον ΚΠ, </a:t>
            </a:r>
          </a:p>
          <a:p>
            <a:pPr marL="88900" indent="-61913" algn="just">
              <a:lnSpc>
                <a:spcPct val="150000"/>
              </a:lnSpc>
              <a:spcBef>
                <a:spcPts val="0"/>
              </a:spcBef>
            </a:pPr>
            <a:r>
              <a:rPr lang="el-GR" sz="2000" b="1" dirty="0" smtClean="0">
                <a:latin typeface="Calibri" pitchFamily="34" charset="0"/>
                <a:cs typeface="Calibri" pitchFamily="34" charset="0"/>
              </a:rPr>
              <a:t>αναρτώνται στο διαδίκτυο σύμφωνα με τις διατάξεις του ν. 3861/2010 (Α' 112), και με ευθύνη του ΓΔΟΥ του εποπτεύοντος Υπουργείου στην ιστοσελίδα του Υπουργείου.</a:t>
            </a:r>
            <a:endParaRPr lang="el-GR" sz="1800" dirty="0" smtClean="0">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38</a:t>
            </a:fld>
            <a:endParaRPr lang="el-GR"/>
          </a:p>
        </p:txBody>
      </p:sp>
      <p:sp>
        <p:nvSpPr>
          <p:cNvPr id="8" name="7 - Ορθογώνιο"/>
          <p:cNvSpPr/>
          <p:nvPr/>
        </p:nvSpPr>
        <p:spPr>
          <a:xfrm>
            <a:off x="3143240" y="857232"/>
            <a:ext cx="7920880" cy="416011"/>
          </a:xfrm>
          <a:prstGeom prst="rect">
            <a:avLst/>
          </a:prstGeom>
        </p:spPr>
        <p:txBody>
          <a:bodyPr wrap="square">
            <a:spAutoFit/>
          </a:bodyPr>
          <a:lstStyle/>
          <a:p>
            <a:pPr marL="541782" indent="-514350" algn="just">
              <a:lnSpc>
                <a:spcPct val="150000"/>
              </a:lnSpc>
              <a:spcBef>
                <a:spcPts val="0"/>
              </a:spcBef>
              <a:buFont typeface="+mj-lt"/>
              <a:buAutoNum type="arabicPeriod"/>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142852"/>
            <a:ext cx="7858180" cy="5572164"/>
          </a:xfrm>
          <a:solidFill>
            <a:srgbClr val="FFC000"/>
          </a:solidFill>
        </p:spPr>
        <p:txBody>
          <a:bodyPr>
            <a:normAutofit fontScale="90000"/>
          </a:bodyPr>
          <a:lstStyle/>
          <a:p>
            <a:pPr algn="ctr"/>
            <a:r>
              <a:rPr lang="el-GR" sz="2000" b="1" u="sng" dirty="0" smtClean="0">
                <a:ln w="12700">
                  <a:solidFill>
                    <a:schemeClr val="tx2">
                      <a:satMod val="155000"/>
                    </a:schemeClr>
                  </a:solidFill>
                  <a:prstDash val="solid"/>
                </a:ln>
                <a:solidFill>
                  <a:schemeClr val="tx1"/>
                </a:solidFill>
                <a:effectLst/>
                <a:latin typeface="Calibri" pitchFamily="34" charset="0"/>
                <a:cs typeface="Calibri" pitchFamily="34" charset="0"/>
              </a:rPr>
              <a:t>ΕΝΟΤΗΤΑ 1</a:t>
            </a:r>
            <a:r>
              <a:rPr lang="el-GR" sz="2000" b="1" u="sng" baseline="30000" dirty="0" smtClean="0">
                <a:ln w="12700">
                  <a:solidFill>
                    <a:schemeClr val="tx2">
                      <a:satMod val="155000"/>
                    </a:schemeClr>
                  </a:solidFill>
                  <a:prstDash val="solid"/>
                </a:ln>
                <a:solidFill>
                  <a:schemeClr val="tx1"/>
                </a:solidFill>
                <a:effectLst/>
                <a:latin typeface="Calibri" pitchFamily="34" charset="0"/>
                <a:cs typeface="Calibri" pitchFamily="34" charset="0"/>
              </a:rPr>
              <a:t>η</a:t>
            </a:r>
            <a: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t>: </a:t>
            </a:r>
            <a:b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br>
            <a: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t>ΚΑΤΑΡΤΙΣΗ ΚΡΑΤΙΚΟΥ ΠΡΟΫΠΟΛΟΓΙΣΜΟΥ - ΠΡΟΫΠΟΛΟΓΙΣΜΟΥ ΝΠΔΔ</a:t>
            </a:r>
            <a:b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br>
            <a: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t/>
            </a:r>
            <a:b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br>
            <a: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t/>
            </a:r>
            <a:b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br>
            <a: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t/>
            </a:r>
            <a:br>
              <a:rPr lang="el-GR" sz="2000" b="1" dirty="0" smtClean="0">
                <a:ln w="12700">
                  <a:solidFill>
                    <a:schemeClr val="tx2">
                      <a:satMod val="155000"/>
                    </a:schemeClr>
                  </a:solidFill>
                  <a:prstDash val="solid"/>
                </a:ln>
                <a:solidFill>
                  <a:schemeClr val="tx1"/>
                </a:solidFill>
                <a:effectLst/>
                <a:latin typeface="Calibri" pitchFamily="34" charset="0"/>
                <a:cs typeface="Calibri" pitchFamily="34" charset="0"/>
              </a:rPr>
            </a:br>
            <a:r>
              <a:rPr lang="el-GR" sz="2000" b="1" dirty="0" smtClean="0">
                <a:ln w="12700">
                  <a:solidFill>
                    <a:schemeClr val="tx2">
                      <a:satMod val="155000"/>
                    </a:schemeClr>
                  </a:solidFill>
                  <a:prstDash val="solid"/>
                </a:ln>
                <a:solidFill>
                  <a:srgbClr val="C00000"/>
                </a:solidFill>
                <a:effectLst/>
                <a:latin typeface="Calibri" pitchFamily="34" charset="0"/>
                <a:cs typeface="Calibri" pitchFamily="34" charset="0"/>
              </a:rPr>
              <a:t>ν. 4270/2014 </a:t>
            </a:r>
            <a:r>
              <a:rPr lang="el-GR" sz="2000" b="1" dirty="0" smtClean="0">
                <a:solidFill>
                  <a:srgbClr val="C00000"/>
                </a:solidFill>
                <a:effectLst/>
                <a:latin typeface="Calibri" pitchFamily="34" charset="0"/>
                <a:cs typeface="Calibri" pitchFamily="34" charset="0"/>
              </a:rPr>
              <a:t>«Αρχές δημοσιονομικής διαχείρισης και εποπτείας (ενσωμάτωση της Οδηγίας 2011/85/ΕΕ) - δημόσιο λογιστικό και άλλες διατάξεις», (ΦΕΚ Α 143)</a:t>
            </a:r>
            <a:br>
              <a:rPr lang="el-GR" sz="2000" b="1" dirty="0" smtClean="0">
                <a:solidFill>
                  <a:srgbClr val="C00000"/>
                </a:solidFill>
                <a:effectLst/>
                <a:latin typeface="Calibri" pitchFamily="34" charset="0"/>
                <a:cs typeface="Calibri" pitchFamily="34" charset="0"/>
              </a:rPr>
            </a:br>
            <a:r>
              <a:rPr lang="el-GR" sz="2000" b="1" dirty="0" smtClean="0">
                <a:effectLst/>
                <a:latin typeface="Calibri" pitchFamily="34" charset="0"/>
                <a:cs typeface="Calibri" pitchFamily="34" charset="0"/>
              </a:rPr>
              <a:t/>
            </a:r>
            <a:br>
              <a:rPr lang="el-GR" sz="2000" b="1" dirty="0" smtClean="0">
                <a:effectLst/>
                <a:latin typeface="Calibri" pitchFamily="34" charset="0"/>
                <a:cs typeface="Calibri" pitchFamily="34" charset="0"/>
              </a:rPr>
            </a:br>
            <a:r>
              <a:rPr lang="el-GR" sz="2000" b="1" dirty="0" smtClean="0">
                <a:effectLst/>
                <a:latin typeface="Calibri" pitchFamily="34" charset="0"/>
                <a:cs typeface="Calibri" pitchFamily="34" charset="0"/>
              </a:rPr>
              <a:t/>
            </a:r>
            <a:br>
              <a:rPr lang="el-GR" sz="2000" b="1" dirty="0" smtClean="0">
                <a:effectLst/>
                <a:latin typeface="Calibri" pitchFamily="34" charset="0"/>
                <a:cs typeface="Calibri" pitchFamily="34" charset="0"/>
              </a:rPr>
            </a:br>
            <a:r>
              <a:rPr lang="el-GR" sz="2000" b="1" dirty="0" smtClean="0">
                <a:effectLst>
                  <a:outerShdw blurRad="38100" dist="38100" dir="2700000" algn="tl" rotWithShape="0">
                    <a:srgbClr val="000000">
                      <a:alpha val="43137"/>
                    </a:srgbClr>
                  </a:outerShdw>
                </a:effectLst>
                <a:latin typeface="Calibri" pitchFamily="34" charset="0"/>
                <a:cs typeface="Calibri" pitchFamily="34" charset="0"/>
              </a:rPr>
              <a:t/>
            </a:r>
            <a:br>
              <a:rPr lang="el-GR" sz="2000" b="1" dirty="0" smtClean="0">
                <a:effectLst>
                  <a:outerShdw blurRad="38100" dist="38100" dir="2700000" algn="tl" rotWithShape="0">
                    <a:srgbClr val="000000">
                      <a:alpha val="43137"/>
                    </a:srgbClr>
                  </a:outerShdw>
                </a:effectLst>
                <a:latin typeface="Calibri" pitchFamily="34" charset="0"/>
                <a:cs typeface="Calibri" pitchFamily="34" charset="0"/>
              </a:rPr>
            </a:br>
            <a:r>
              <a:rPr lang="el-GR" sz="2000" b="1" dirty="0" smtClean="0">
                <a:effectLst>
                  <a:outerShdw blurRad="38100" dist="38100" dir="2700000" algn="tl" rotWithShape="0">
                    <a:srgbClr val="000000">
                      <a:alpha val="43137"/>
                    </a:srgbClr>
                  </a:outerShdw>
                </a:effectLst>
                <a:latin typeface="Calibri" pitchFamily="34" charset="0"/>
                <a:cs typeface="Calibri" pitchFamily="34" charset="0"/>
              </a:rPr>
              <a:t/>
            </a:r>
            <a:br>
              <a:rPr lang="el-GR" sz="2000" b="1" dirty="0" smtClean="0">
                <a:effectLst>
                  <a:outerShdw blurRad="38100" dist="38100" dir="2700000" algn="tl" rotWithShape="0">
                    <a:srgbClr val="000000">
                      <a:alpha val="43137"/>
                    </a:srgbClr>
                  </a:outerShdw>
                </a:effectLst>
                <a:latin typeface="Calibri" pitchFamily="34" charset="0"/>
                <a:cs typeface="Calibri" pitchFamily="34" charset="0"/>
              </a:rPr>
            </a:br>
            <a:r>
              <a:rPr lang="el-GR" sz="2000" b="1" dirty="0" smtClean="0">
                <a:effectLst>
                  <a:outerShdw blurRad="38100" dist="38100" dir="2700000" algn="tl" rotWithShape="0">
                    <a:srgbClr val="000000">
                      <a:alpha val="43137"/>
                    </a:srgbClr>
                  </a:outerShdw>
                </a:effectLst>
                <a:latin typeface="Calibri" pitchFamily="34" charset="0"/>
                <a:cs typeface="Calibri" pitchFamily="34" charset="0"/>
              </a:rPr>
              <a:t/>
            </a:r>
            <a:br>
              <a:rPr lang="el-GR" sz="2000" b="1" dirty="0" smtClean="0">
                <a:effectLst>
                  <a:outerShdw blurRad="38100" dist="38100" dir="2700000" algn="tl" rotWithShape="0">
                    <a:srgbClr val="000000">
                      <a:alpha val="43137"/>
                    </a:srgbClr>
                  </a:outerShdw>
                </a:effectLst>
                <a:latin typeface="Calibri" pitchFamily="34" charset="0"/>
                <a:cs typeface="Calibri" pitchFamily="34" charset="0"/>
              </a:rPr>
            </a:br>
            <a:r>
              <a:rPr lang="el-GR" sz="2000" b="1" dirty="0" smtClean="0">
                <a:effectLst>
                  <a:outerShdw blurRad="38100" dist="38100" dir="2700000" algn="tl" rotWithShape="0">
                    <a:srgbClr val="000000">
                      <a:alpha val="43137"/>
                    </a:srgbClr>
                  </a:outerShdw>
                </a:effectLst>
                <a:latin typeface="Calibri" pitchFamily="34" charset="0"/>
                <a:cs typeface="Calibri" pitchFamily="34" charset="0"/>
              </a:rPr>
              <a:t/>
            </a:r>
            <a:br>
              <a:rPr lang="el-GR" sz="2000" b="1" dirty="0" smtClean="0">
                <a:effectLst>
                  <a:outerShdw blurRad="38100" dist="38100" dir="2700000" algn="tl" rotWithShape="0">
                    <a:srgbClr val="000000">
                      <a:alpha val="43137"/>
                    </a:srgbClr>
                  </a:outerShdw>
                </a:effectLst>
                <a:latin typeface="Calibri" pitchFamily="34" charset="0"/>
                <a:cs typeface="Calibri" pitchFamily="34" charset="0"/>
              </a:rPr>
            </a:br>
            <a:r>
              <a:rPr lang="el-GR" sz="2000" b="1" dirty="0" smtClean="0">
                <a:effectLst>
                  <a:outerShdw blurRad="38100" dist="38100" dir="2700000" algn="tl" rotWithShape="0">
                    <a:srgbClr val="000000">
                      <a:alpha val="43137"/>
                    </a:srgbClr>
                  </a:outerShdw>
                </a:effectLst>
                <a:latin typeface="Calibri" pitchFamily="34" charset="0"/>
                <a:cs typeface="Calibri" pitchFamily="34" charset="0"/>
              </a:rPr>
              <a:t/>
            </a:r>
            <a:br>
              <a:rPr lang="el-GR" sz="2000" b="1" dirty="0" smtClean="0">
                <a:effectLst>
                  <a:outerShdw blurRad="38100" dist="38100" dir="2700000" algn="tl" rotWithShape="0">
                    <a:srgbClr val="000000">
                      <a:alpha val="43137"/>
                    </a:srgbClr>
                  </a:outerShdw>
                </a:effectLst>
                <a:latin typeface="Calibri" pitchFamily="34" charset="0"/>
                <a:cs typeface="Calibri" pitchFamily="34" charset="0"/>
              </a:rPr>
            </a:br>
            <a:r>
              <a:rPr lang="el-GR" sz="2000" b="1" dirty="0" smtClean="0">
                <a:effectLst>
                  <a:outerShdw blurRad="38100" dist="38100" dir="2700000" algn="tl" rotWithShape="0">
                    <a:srgbClr val="000000">
                      <a:alpha val="43137"/>
                    </a:srgbClr>
                  </a:outerShdw>
                </a:effectLst>
                <a:latin typeface="Calibri" pitchFamily="34" charset="0"/>
                <a:cs typeface="Calibri" pitchFamily="34" charset="0"/>
              </a:rPr>
              <a:t/>
            </a:r>
            <a:br>
              <a:rPr lang="el-GR" sz="2000" b="1" dirty="0" smtClean="0">
                <a:effectLst>
                  <a:outerShdw blurRad="38100" dist="38100" dir="2700000" algn="tl" rotWithShape="0">
                    <a:srgbClr val="000000">
                      <a:alpha val="43137"/>
                    </a:srgbClr>
                  </a:outerShdw>
                </a:effectLst>
                <a:latin typeface="Calibri" pitchFamily="34" charset="0"/>
                <a:cs typeface="Calibri" pitchFamily="34" charset="0"/>
              </a:rPr>
            </a:br>
            <a:r>
              <a:rPr lang="el-GR" sz="2000" b="1" dirty="0" smtClean="0">
                <a:effectLst>
                  <a:outerShdw blurRad="38100" dist="38100" dir="2700000" algn="tl" rotWithShape="0">
                    <a:srgbClr val="000000">
                      <a:alpha val="43137"/>
                    </a:srgbClr>
                  </a:outerShdw>
                </a:effectLst>
                <a:latin typeface="Calibri" pitchFamily="34" charset="0"/>
                <a:cs typeface="Calibri" pitchFamily="34" charset="0"/>
              </a:rPr>
              <a:t/>
            </a:r>
            <a:br>
              <a:rPr lang="el-GR" sz="2000" b="1" dirty="0" smtClean="0">
                <a:effectLst>
                  <a:outerShdw blurRad="38100" dist="38100" dir="2700000" algn="tl" rotWithShape="0">
                    <a:srgbClr val="000000">
                      <a:alpha val="43137"/>
                    </a:srgbClr>
                  </a:outerShdw>
                </a:effectLst>
                <a:latin typeface="Calibri" pitchFamily="34" charset="0"/>
                <a:cs typeface="Calibri" pitchFamily="34" charset="0"/>
              </a:rPr>
            </a:br>
            <a:endParaRPr lang="el-GR" sz="2000" b="1" dirty="0">
              <a:ln w="12700">
                <a:solidFill>
                  <a:schemeClr val="tx2">
                    <a:satMod val="155000"/>
                  </a:schemeClr>
                </a:solidFill>
                <a:prstDash val="solid"/>
              </a:ln>
              <a:solidFill>
                <a:schemeClr val="tx1"/>
              </a:solidFill>
              <a:effectLst>
                <a:outerShdw blurRad="38100" dist="38100" dir="2700000" algn="tl" rotWithShape="0">
                  <a:srgbClr val="000000">
                    <a:alpha val="43137"/>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5929330"/>
            <a:ext cx="8001056" cy="71438"/>
          </a:xfrm>
          <a:solidFill>
            <a:schemeClr val="bg1"/>
          </a:solidFill>
          <a:ln>
            <a:solidFill>
              <a:srgbClr val="FFC000"/>
            </a:solidFill>
          </a:ln>
        </p:spPr>
        <p:txBody>
          <a:bodyPr>
            <a:noAutofit/>
          </a:bodyPr>
          <a:lstStyle/>
          <a:p>
            <a:pPr algn="just"/>
            <a:endParaRPr lang="el-GR" sz="2400" b="1" dirty="0" smtClean="0">
              <a:solidFill>
                <a:srgbClr val="FF0000"/>
              </a:solidFill>
              <a:latin typeface="Calibri" pitchFamily="34" charset="0"/>
              <a:cs typeface="Calibri" pitchFamily="34" charset="0"/>
            </a:endParaRPr>
          </a:p>
          <a:p>
            <a:pPr algn="just"/>
            <a:r>
              <a:rPr lang="el-GR" sz="1800" b="1" dirty="0" smtClean="0">
                <a:solidFill>
                  <a:schemeClr val="tx1"/>
                </a:solidFill>
                <a:latin typeface="Calibri" pitchFamily="34" charset="0"/>
                <a:cs typeface="Calibri" pitchFamily="34" charset="0"/>
              </a:rPr>
              <a:t>						</a:t>
            </a:r>
          </a:p>
          <a:p>
            <a:pPr algn="r"/>
            <a:r>
              <a:rPr lang="el-GR" sz="1800" b="1" dirty="0" smtClean="0">
                <a:solidFill>
                  <a:schemeClr val="tx1"/>
                </a:solidFill>
                <a:latin typeface="Calibri" pitchFamily="34" charset="0"/>
                <a:cs typeface="Calibri" pitchFamily="34" charset="0"/>
              </a:rPr>
              <a:t>							</a:t>
            </a: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4</a:t>
            </a:fld>
            <a:endParaRPr lang="el-G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115616" y="214290"/>
            <a:ext cx="7920880" cy="571504"/>
          </a:xfrm>
          <a:noFill/>
        </p:spPr>
        <p:txBody>
          <a:bodyPr>
            <a:normAutofit fontScale="90000"/>
          </a:bodyPr>
          <a:lstStyle/>
          <a:p>
            <a:r>
              <a:rPr lang="el-GR" sz="2400" dirty="0" smtClean="0">
                <a:effectLst>
                  <a:outerShdw blurRad="38100" dist="38100" dir="2700000" algn="tl">
                    <a:srgbClr val="000000">
                      <a:alpha val="43137"/>
                    </a:srgbClr>
                  </a:outerShdw>
                </a:effectLst>
                <a:latin typeface="Calibri" pitchFamily="34" charset="0"/>
              </a:rPr>
              <a:t/>
            </a:r>
            <a:br>
              <a:rPr lang="el-GR" sz="2400" dirty="0" smtClean="0">
                <a:effectLst>
                  <a:outerShdw blurRad="38100" dist="38100" dir="2700000" algn="tl">
                    <a:srgbClr val="000000">
                      <a:alpha val="43137"/>
                    </a:srgbClr>
                  </a:outerShdw>
                </a:effectLst>
                <a:latin typeface="Calibri" pitchFamily="34" charset="0"/>
              </a:rPr>
            </a:br>
            <a:r>
              <a:rPr lang="el-GR" sz="2400" dirty="0" smtClean="0">
                <a:effectLst>
                  <a:outerShdw blurRad="38100" dist="38100" dir="2700000" algn="tl">
                    <a:srgbClr val="000000">
                      <a:alpha val="43137"/>
                    </a:srgbClr>
                  </a:outerShdw>
                </a:effectLst>
                <a:latin typeface="Calibri" pitchFamily="34" charset="0"/>
              </a:rPr>
              <a:t/>
            </a:r>
            <a:br>
              <a:rPr lang="el-GR" sz="2400" dirty="0" smtClean="0">
                <a:effectLst>
                  <a:outerShdw blurRad="38100" dist="38100" dir="2700000" algn="tl">
                    <a:srgbClr val="000000">
                      <a:alpha val="43137"/>
                    </a:srgbClr>
                  </a:outerShdw>
                </a:effectLst>
                <a:latin typeface="Calibri" pitchFamily="34" charset="0"/>
              </a:rPr>
            </a:br>
            <a:r>
              <a:rPr lang="el-GR" sz="2000" b="1" dirty="0" smtClean="0">
                <a:effectLst>
                  <a:outerShdw blurRad="38100" dist="38100" dir="2700000" algn="tl">
                    <a:srgbClr val="000000">
                      <a:alpha val="43137"/>
                    </a:srgbClr>
                  </a:outerShdw>
                </a:effectLst>
                <a:latin typeface="Calibri" pitchFamily="34" charset="0"/>
              </a:rPr>
              <a:t/>
            </a:r>
            <a:br>
              <a:rPr lang="el-GR" sz="2000" b="1" dirty="0" smtClean="0">
                <a:effectLst>
                  <a:outerShdw blurRad="38100" dist="38100" dir="2700000" algn="tl">
                    <a:srgbClr val="000000">
                      <a:alpha val="43137"/>
                    </a:srgbClr>
                  </a:outerShdw>
                </a:effectLst>
                <a:latin typeface="Calibri" pitchFamily="34" charset="0"/>
              </a:rPr>
            </a:br>
            <a:r>
              <a:rPr lang="el-GR" sz="2000" dirty="0" smtClean="0">
                <a:effectLst>
                  <a:outerShdw blurRad="38100" dist="38100" dir="2700000" algn="tl">
                    <a:srgbClr val="000000">
                      <a:alpha val="43137"/>
                    </a:srgbClr>
                  </a:outerShdw>
                </a:effectLst>
                <a:latin typeface="Calibri" pitchFamily="34" charset="0"/>
              </a:rPr>
              <a:t/>
            </a:r>
            <a:br>
              <a:rPr lang="el-GR" sz="2000" dirty="0" smtClean="0">
                <a:effectLst>
                  <a:outerShdw blurRad="38100" dist="38100" dir="2700000" algn="tl">
                    <a:srgbClr val="000000">
                      <a:alpha val="43137"/>
                    </a:srgbClr>
                  </a:outerShdw>
                </a:effectLst>
                <a:latin typeface="Calibri" pitchFamily="34" charset="0"/>
              </a:rPr>
            </a:br>
            <a:r>
              <a:rPr lang="el-GR" sz="2000" b="1" dirty="0" smtClean="0">
                <a:effectLst>
                  <a:outerShdw blurRad="38100" dist="38100" dir="2700000" algn="tl">
                    <a:srgbClr val="000000">
                      <a:alpha val="43137"/>
                    </a:srgbClr>
                  </a:outerShdw>
                </a:effectLst>
                <a:latin typeface="Calibri" pitchFamily="34" charset="0"/>
              </a:rPr>
              <a:t> Ν.4270/14 </a:t>
            </a:r>
            <a:r>
              <a:rPr lang="el-GR" sz="2000" b="1" dirty="0" smtClean="0">
                <a:solidFill>
                  <a:srgbClr val="FF0000"/>
                </a:solidFill>
                <a:effectLst>
                  <a:outerShdw blurRad="38100" dist="38100" dir="2700000" algn="tl">
                    <a:srgbClr val="000000">
                      <a:alpha val="43137"/>
                    </a:srgbClr>
                  </a:outerShdw>
                </a:effectLst>
                <a:latin typeface="Calibri" pitchFamily="34" charset="0"/>
              </a:rPr>
              <a:t>ΜΕΡΟΣ Α</a:t>
            </a:r>
            <a:r>
              <a:rPr lang="el-GR" sz="2000" b="1" dirty="0" smtClean="0">
                <a:effectLst>
                  <a:outerShdw blurRad="38100" dist="38100" dir="2700000" algn="tl">
                    <a:srgbClr val="000000">
                      <a:alpha val="43137"/>
                    </a:srgbClr>
                  </a:outerShdw>
                </a:effectLst>
                <a:latin typeface="Calibri" pitchFamily="34" charset="0"/>
              </a:rPr>
              <a:t> </a:t>
            </a:r>
            <a:r>
              <a:rPr lang="el-GR" sz="2000" b="1" dirty="0" smtClean="0">
                <a:solidFill>
                  <a:srgbClr val="FF0000"/>
                </a:solidFill>
                <a:effectLst>
                  <a:outerShdw blurRad="38100" dist="38100" dir="2700000" algn="tl">
                    <a:srgbClr val="000000">
                      <a:alpha val="43137"/>
                    </a:srgbClr>
                  </a:outerShdw>
                </a:effectLst>
                <a:latin typeface="Calibri" pitchFamily="34" charset="0"/>
              </a:rPr>
              <a:t>ΡΥΘΜΙΣΕΙΣ ΓΙΑ ΤΟ ΔΗΜΟΣΙΟΝΟΜΙΚΟ ΣΥΜΒΟΥΛΙΟ</a:t>
            </a:r>
            <a:endParaRPr lang="el-GR" sz="20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71538" y="928670"/>
            <a:ext cx="7929618" cy="5715040"/>
          </a:xfrm>
          <a:solidFill>
            <a:srgbClr val="FFC000"/>
          </a:solidFill>
          <a:ln>
            <a:solidFill>
              <a:srgbClr val="FFC000"/>
            </a:solidFill>
          </a:ln>
        </p:spPr>
        <p:txBody>
          <a:bodyPr>
            <a:normAutofit/>
          </a:bodyPr>
          <a:lstStyle/>
          <a:p>
            <a:pPr algn="just">
              <a:lnSpc>
                <a:spcPct val="150000"/>
              </a:lnSpc>
              <a:spcBef>
                <a:spcPts val="0"/>
              </a:spcBef>
            </a:pPr>
            <a:r>
              <a:rPr lang="el-GR" sz="1800" b="1" dirty="0" smtClean="0">
                <a:latin typeface="Calibri" pitchFamily="34" charset="0"/>
                <a:cs typeface="Calibri" pitchFamily="34" charset="0"/>
              </a:rPr>
              <a:t>Άρθρο 1 Σκοπός</a:t>
            </a:r>
            <a:endParaRPr lang="el-GR" sz="1800" dirty="0" smtClean="0">
              <a:latin typeface="Calibri" pitchFamily="34" charset="0"/>
              <a:cs typeface="Calibri" pitchFamily="34" charset="0"/>
            </a:endParaRPr>
          </a:p>
          <a:p>
            <a:pPr algn="just">
              <a:lnSpc>
                <a:spcPct val="150000"/>
              </a:lnSpc>
              <a:spcBef>
                <a:spcPts val="0"/>
              </a:spcBef>
            </a:pPr>
            <a:r>
              <a:rPr lang="el-GR" sz="1800" b="1" dirty="0" smtClean="0">
                <a:latin typeface="Calibri" pitchFamily="34" charset="0"/>
                <a:cs typeface="Calibri" pitchFamily="34" charset="0"/>
              </a:rPr>
              <a:t>Άρθρο 2 Σύσταση και αρμοδιότητες του Ελληνικού Δημοσιονομικού Συμβουλίου</a:t>
            </a:r>
          </a:p>
          <a:p>
            <a:pPr algn="just">
              <a:lnSpc>
                <a:spcPct val="150000"/>
              </a:lnSpc>
              <a:spcBef>
                <a:spcPts val="0"/>
              </a:spcBef>
            </a:pPr>
            <a:r>
              <a:rPr lang="el-GR" sz="1800" b="1" dirty="0" smtClean="0">
                <a:latin typeface="Calibri" pitchFamily="34" charset="0"/>
                <a:cs typeface="Calibri" pitchFamily="34" charset="0"/>
              </a:rPr>
              <a:t>Άρθρο 3 Μνημόνιο Συνεργασίας</a:t>
            </a:r>
          </a:p>
          <a:p>
            <a:pPr algn="just">
              <a:lnSpc>
                <a:spcPct val="150000"/>
              </a:lnSpc>
              <a:spcBef>
                <a:spcPts val="0"/>
              </a:spcBef>
            </a:pPr>
            <a:r>
              <a:rPr lang="el-GR" sz="1800" b="1" dirty="0" smtClean="0">
                <a:latin typeface="Calibri" pitchFamily="34" charset="0"/>
                <a:cs typeface="Calibri" pitchFamily="34" charset="0"/>
              </a:rPr>
              <a:t>Άρθρο 4 Διοικητικό Συμβούλιο και ορισμός μελών</a:t>
            </a:r>
          </a:p>
          <a:p>
            <a:pPr algn="just">
              <a:lnSpc>
                <a:spcPct val="150000"/>
              </a:lnSpc>
              <a:spcBef>
                <a:spcPts val="0"/>
              </a:spcBef>
            </a:pPr>
            <a:r>
              <a:rPr lang="el-GR" sz="1800" b="1" dirty="0" smtClean="0">
                <a:latin typeface="Calibri" pitchFamily="34" charset="0"/>
                <a:cs typeface="Calibri" pitchFamily="34" charset="0"/>
              </a:rPr>
              <a:t>Άρθρο 5 Κανόνες επιλογής μελών Δ.Σ.</a:t>
            </a:r>
          </a:p>
          <a:p>
            <a:pPr algn="just">
              <a:lnSpc>
                <a:spcPct val="150000"/>
              </a:lnSpc>
              <a:spcBef>
                <a:spcPts val="0"/>
              </a:spcBef>
            </a:pPr>
            <a:r>
              <a:rPr lang="el-GR" sz="1800" b="1" dirty="0" smtClean="0">
                <a:latin typeface="Calibri" pitchFamily="34" charset="0"/>
                <a:cs typeface="Calibri" pitchFamily="34" charset="0"/>
              </a:rPr>
              <a:t>Άρθρο 6 Παύση και παραίτηση μελών του Δ.Σ.</a:t>
            </a:r>
          </a:p>
          <a:p>
            <a:pPr algn="just">
              <a:lnSpc>
                <a:spcPct val="150000"/>
              </a:lnSpc>
              <a:spcBef>
                <a:spcPts val="0"/>
              </a:spcBef>
            </a:pPr>
            <a:r>
              <a:rPr lang="el-GR" sz="1800" b="1" dirty="0" smtClean="0">
                <a:latin typeface="Calibri" pitchFamily="34" charset="0"/>
                <a:cs typeface="Calibri" pitchFamily="34" charset="0"/>
              </a:rPr>
              <a:t>Άρθρο 7 Ρυθμίσεις για τις συνεδριάσεις του Δ.Σ.</a:t>
            </a:r>
          </a:p>
          <a:p>
            <a:pPr algn="just">
              <a:lnSpc>
                <a:spcPct val="150000"/>
              </a:lnSpc>
              <a:spcBef>
                <a:spcPts val="0"/>
              </a:spcBef>
            </a:pPr>
            <a:r>
              <a:rPr lang="el-GR" sz="1800" b="1" dirty="0" smtClean="0">
                <a:latin typeface="Calibri" pitchFamily="34" charset="0"/>
                <a:cs typeface="Calibri" pitchFamily="34" charset="0"/>
              </a:rPr>
              <a:t>Άρθρο 8 Στελέχωση των υπηρεσιών</a:t>
            </a:r>
          </a:p>
          <a:p>
            <a:pPr algn="just">
              <a:lnSpc>
                <a:spcPct val="150000"/>
              </a:lnSpc>
              <a:spcBef>
                <a:spcPts val="0"/>
              </a:spcBef>
            </a:pPr>
            <a:r>
              <a:rPr lang="el-GR" sz="1800" b="1" dirty="0" smtClean="0">
                <a:latin typeface="Calibri" pitchFamily="34" charset="0"/>
                <a:cs typeface="Calibri" pitchFamily="34" charset="0"/>
              </a:rPr>
              <a:t>Άρθρο 9 Σύγκρουση συμφερόντων</a:t>
            </a:r>
          </a:p>
          <a:p>
            <a:pPr algn="just">
              <a:lnSpc>
                <a:spcPct val="150000"/>
              </a:lnSpc>
              <a:spcBef>
                <a:spcPts val="0"/>
              </a:spcBef>
            </a:pPr>
            <a:r>
              <a:rPr lang="el-GR" sz="1800" b="1" dirty="0" smtClean="0">
                <a:latin typeface="Calibri" pitchFamily="34" charset="0"/>
                <a:cs typeface="Calibri" pitchFamily="34" charset="0"/>
              </a:rPr>
              <a:t>Άρθρο 10 Απαγόρευση διαρροής εμπιστευτικών πληροφοριών</a:t>
            </a:r>
          </a:p>
          <a:p>
            <a:pPr algn="just">
              <a:lnSpc>
                <a:spcPct val="150000"/>
              </a:lnSpc>
              <a:spcBef>
                <a:spcPts val="0"/>
              </a:spcBef>
            </a:pPr>
            <a:r>
              <a:rPr lang="el-GR" sz="1800" b="1" dirty="0" smtClean="0">
                <a:latin typeface="Calibri" pitchFamily="34" charset="0"/>
                <a:cs typeface="Calibri" pitchFamily="34" charset="0"/>
              </a:rPr>
              <a:t>Άρθρο 11 Παροχή πληροφοριών στο Δημοσιονομικό Συμβούλιο</a:t>
            </a:r>
          </a:p>
          <a:p>
            <a:pPr algn="just">
              <a:lnSpc>
                <a:spcPct val="150000"/>
              </a:lnSpc>
              <a:spcBef>
                <a:spcPts val="0"/>
              </a:spcBef>
            </a:pPr>
            <a:r>
              <a:rPr lang="el-GR" sz="1800" b="1" dirty="0" smtClean="0">
                <a:latin typeface="Calibri" pitchFamily="34" charset="0"/>
                <a:cs typeface="Calibri" pitchFamily="34" charset="0"/>
              </a:rPr>
              <a:t>Άρθρο 12 Σχέσεις με τη Βουλή και άλλες ρυθμιστικές αρχές</a:t>
            </a:r>
          </a:p>
          <a:p>
            <a:pPr algn="just">
              <a:lnSpc>
                <a:spcPct val="150000"/>
              </a:lnSpc>
              <a:spcBef>
                <a:spcPts val="0"/>
              </a:spcBef>
            </a:pPr>
            <a:r>
              <a:rPr lang="el-GR" sz="1800" b="1" dirty="0" smtClean="0">
                <a:latin typeface="Calibri" pitchFamily="34" charset="0"/>
                <a:cs typeface="Calibri" pitchFamily="34" charset="0"/>
              </a:rPr>
              <a:t>Άρθρο 13 Πόροι, προϋπολογισμός, έλεγχος και ετήσιες εκθέσεις</a:t>
            </a:r>
            <a:endParaRPr lang="el-GR" sz="1800" dirty="0" smtClean="0">
              <a:latin typeface="Calibri" pitchFamily="34" charset="0"/>
              <a:cs typeface="Calibri" pitchFamily="34" charset="0"/>
            </a:endParaRPr>
          </a:p>
          <a:p>
            <a:endParaRPr lang="el-GR" sz="2400" dirty="0" smtClean="0"/>
          </a:p>
          <a:p>
            <a:endParaRPr lang="el-GR" sz="2400" dirty="0" smtClean="0"/>
          </a:p>
          <a:p>
            <a:endParaRPr lang="el-GR" sz="2400" dirty="0" smtClean="0"/>
          </a:p>
          <a:p>
            <a:endParaRPr lang="el-GR" sz="2400" dirty="0" smtClean="0"/>
          </a:p>
          <a:p>
            <a:endParaRPr lang="el-GR" sz="2400" dirty="0" smtClean="0"/>
          </a:p>
          <a:p>
            <a:endParaRPr lang="el-GR" sz="2400" b="1" dirty="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5</a:t>
            </a:fld>
            <a:endParaRPr lang="el-G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00100" y="142852"/>
            <a:ext cx="8036396" cy="928694"/>
          </a:xfrm>
          <a:noFill/>
        </p:spPr>
        <p:txBody>
          <a:bodyPr>
            <a:normAutofit fontScale="90000"/>
          </a:bodyPr>
          <a:lstStyle/>
          <a:p>
            <a:pPr algn="just"/>
            <a:r>
              <a:rPr lang="el-GR" sz="2400" dirty="0" smtClean="0">
                <a:effectLst>
                  <a:outerShdw blurRad="38100" dist="38100" dir="2700000" algn="tl">
                    <a:srgbClr val="000000">
                      <a:alpha val="43137"/>
                    </a:srgbClr>
                  </a:outerShdw>
                </a:effectLst>
                <a:latin typeface="Calibri" pitchFamily="34" charset="0"/>
              </a:rPr>
              <a:t/>
            </a:r>
            <a:br>
              <a:rPr lang="el-GR" sz="2400" dirty="0" smtClean="0">
                <a:effectLst>
                  <a:outerShdw blurRad="38100" dist="38100" dir="2700000" algn="tl">
                    <a:srgbClr val="000000">
                      <a:alpha val="43137"/>
                    </a:srgbClr>
                  </a:outerShdw>
                </a:effectLst>
                <a:latin typeface="Calibri" pitchFamily="34" charset="0"/>
              </a:rPr>
            </a:br>
            <a:r>
              <a:rPr lang="el-GR" sz="2400" dirty="0" smtClean="0">
                <a:effectLst>
                  <a:outerShdw blurRad="38100" dist="38100" dir="2700000" algn="tl">
                    <a:srgbClr val="000000">
                      <a:alpha val="43137"/>
                    </a:srgbClr>
                  </a:outerShdw>
                </a:effectLst>
                <a:latin typeface="Calibri" pitchFamily="34" charset="0"/>
              </a:rPr>
              <a:t/>
            </a:r>
            <a:br>
              <a:rPr lang="el-GR" sz="2400" dirty="0" smtClean="0">
                <a:effectLst>
                  <a:outerShdw blurRad="38100" dist="38100" dir="2700000" algn="tl">
                    <a:srgbClr val="000000">
                      <a:alpha val="43137"/>
                    </a:srgbClr>
                  </a:outerShdw>
                </a:effectLst>
                <a:latin typeface="Calibri" pitchFamily="34" charset="0"/>
              </a:rPr>
            </a:br>
            <a:r>
              <a:rPr lang="el-GR" sz="2000" b="1" dirty="0" smtClean="0">
                <a:solidFill>
                  <a:srgbClr val="0070C0"/>
                </a:solidFill>
                <a:effectLst>
                  <a:outerShdw blurRad="38100" dist="38100" dir="2700000" algn="tl">
                    <a:srgbClr val="000000">
                      <a:alpha val="43137"/>
                    </a:srgbClr>
                  </a:outerShdw>
                </a:effectLst>
                <a:latin typeface="Calibri" pitchFamily="34" charset="0"/>
              </a:rPr>
              <a:t> </a:t>
            </a:r>
            <a:br>
              <a:rPr lang="el-GR" sz="2000" b="1" dirty="0" smtClean="0">
                <a:solidFill>
                  <a:srgbClr val="0070C0"/>
                </a:solidFill>
                <a:effectLst>
                  <a:outerShdw blurRad="38100" dist="38100" dir="2700000" algn="tl">
                    <a:srgbClr val="000000">
                      <a:alpha val="43137"/>
                    </a:srgbClr>
                  </a:outerShdw>
                </a:effectLst>
                <a:latin typeface="Calibri" pitchFamily="34" charset="0"/>
              </a:rPr>
            </a:br>
            <a:r>
              <a:rPr lang="el-GR" sz="2000" b="1" dirty="0" smtClean="0">
                <a:solidFill>
                  <a:srgbClr val="0070C0"/>
                </a:solidFill>
                <a:effectLst>
                  <a:outerShdw blurRad="38100" dist="38100" dir="2700000" algn="tl">
                    <a:srgbClr val="000000">
                      <a:alpha val="43137"/>
                    </a:srgbClr>
                  </a:outerShdw>
                </a:effectLst>
                <a:latin typeface="Calibri" pitchFamily="34" charset="0"/>
              </a:rPr>
              <a:t/>
            </a:r>
            <a:br>
              <a:rPr lang="el-GR" sz="2000" b="1" dirty="0" smtClean="0">
                <a:solidFill>
                  <a:srgbClr val="0070C0"/>
                </a:solidFill>
                <a:effectLst>
                  <a:outerShdw blurRad="38100" dist="38100" dir="2700000" algn="tl">
                    <a:srgbClr val="000000">
                      <a:alpha val="43137"/>
                    </a:srgbClr>
                  </a:outerShdw>
                </a:effectLst>
                <a:latin typeface="Calibri" pitchFamily="34" charset="0"/>
              </a:rPr>
            </a:br>
            <a:r>
              <a:rPr lang="el-GR" sz="2000" b="1" dirty="0" smtClean="0">
                <a:solidFill>
                  <a:srgbClr val="0070C0"/>
                </a:solidFill>
                <a:effectLst>
                  <a:outerShdw blurRad="38100" dist="38100" dir="2700000" algn="tl">
                    <a:srgbClr val="000000">
                      <a:alpha val="43137"/>
                    </a:srgbClr>
                  </a:outerShdw>
                </a:effectLst>
                <a:latin typeface="Calibri" pitchFamily="34" charset="0"/>
              </a:rPr>
              <a:t/>
            </a:r>
            <a:br>
              <a:rPr lang="el-GR" sz="2000" b="1" dirty="0" smtClean="0">
                <a:solidFill>
                  <a:srgbClr val="0070C0"/>
                </a:solidFill>
                <a:effectLst>
                  <a:outerShdw blurRad="38100" dist="38100" dir="2700000" algn="tl">
                    <a:srgbClr val="000000">
                      <a:alpha val="43137"/>
                    </a:srgbClr>
                  </a:outerShdw>
                </a:effectLst>
                <a:latin typeface="Calibri" pitchFamily="34" charset="0"/>
              </a:rPr>
            </a:br>
            <a:r>
              <a:rPr lang="el-GR" sz="2000" b="1" dirty="0" smtClean="0">
                <a:solidFill>
                  <a:srgbClr val="0070C0"/>
                </a:solidFill>
                <a:effectLst>
                  <a:outerShdw blurRad="38100" dist="38100" dir="2700000" algn="tl">
                    <a:srgbClr val="000000">
                      <a:alpha val="43137"/>
                    </a:srgbClr>
                  </a:outerShdw>
                </a:effectLst>
                <a:latin typeface="Calibri" pitchFamily="34" charset="0"/>
              </a:rPr>
              <a:t/>
            </a:r>
            <a:br>
              <a:rPr lang="el-GR" sz="2000" b="1" dirty="0" smtClean="0">
                <a:solidFill>
                  <a:srgbClr val="0070C0"/>
                </a:solidFill>
                <a:effectLst>
                  <a:outerShdw blurRad="38100" dist="38100" dir="2700000" algn="tl">
                    <a:srgbClr val="000000">
                      <a:alpha val="43137"/>
                    </a:srgbClr>
                  </a:outerShdw>
                </a:effectLst>
                <a:latin typeface="Calibri" pitchFamily="34" charset="0"/>
              </a:rPr>
            </a:br>
            <a:r>
              <a:rPr lang="el-GR" sz="2000" b="1" dirty="0" smtClean="0">
                <a:solidFill>
                  <a:srgbClr val="0070C0"/>
                </a:solidFill>
                <a:effectLst>
                  <a:outerShdw blurRad="38100" dist="38100" dir="2700000" algn="tl">
                    <a:srgbClr val="000000">
                      <a:alpha val="43137"/>
                    </a:srgbClr>
                  </a:outerShdw>
                </a:effectLst>
                <a:latin typeface="Calibri" pitchFamily="34" charset="0"/>
              </a:rPr>
              <a:t>Ν.4270/14 ΜΕΡΟΣ Β΄ΓΕΝΙΚΕΣ ΔΙΑΤΑΞΕΙΣ ΔΗΜΟΣΙΟΝΟΜΙΚΟΥ ΠΛΑΙΣΙΟΥ, ΑΡΜΟΔΙΟΤΗΤΕΣ, ΚΑΝΟΝΕΣ, ΜΕΣΟΠΡΟΘΕΣΜΗ ΣΤΡΑΤΗΓΙΚΗ</a:t>
            </a:r>
            <a:endParaRPr lang="el-GR" sz="20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71538" y="1357298"/>
            <a:ext cx="7929618" cy="5286412"/>
          </a:xfrm>
          <a:solidFill>
            <a:srgbClr val="FFC000"/>
          </a:solidFill>
          <a:ln>
            <a:solidFill>
              <a:srgbClr val="FFC000"/>
            </a:solidFill>
          </a:ln>
        </p:spPr>
        <p:txBody>
          <a:bodyPr>
            <a:normAutofit/>
          </a:bodyPr>
          <a:lstStyle/>
          <a:p>
            <a:r>
              <a:rPr lang="el-GR" sz="1800" b="1" dirty="0" smtClean="0">
                <a:solidFill>
                  <a:srgbClr val="C00000"/>
                </a:solidFill>
                <a:effectLst>
                  <a:outerShdw blurRad="38100" dist="38100" dir="2700000" algn="tl">
                    <a:srgbClr val="000000">
                      <a:alpha val="43137"/>
                    </a:srgbClr>
                  </a:outerShdw>
                </a:effectLst>
                <a:latin typeface="Calibri" pitchFamily="34" charset="0"/>
                <a:cs typeface="Calibri" pitchFamily="34" charset="0"/>
              </a:rPr>
              <a:t>ΚΕΦ. Α ΄ ΓΕΝ. ΔΙΑΤΑΞΕΙΣ</a:t>
            </a:r>
            <a:endParaRPr lang="el-GR" sz="1800" b="1" dirty="0" smtClean="0">
              <a:solidFill>
                <a:srgbClr val="C00000"/>
              </a:solidFill>
              <a:latin typeface="Calibri" pitchFamily="34" charset="0"/>
              <a:cs typeface="Calibri" pitchFamily="34" charset="0"/>
            </a:endParaRPr>
          </a:p>
          <a:p>
            <a:r>
              <a:rPr lang="el-GR" sz="1800" b="1" dirty="0" smtClean="0">
                <a:solidFill>
                  <a:srgbClr val="0070C0"/>
                </a:solidFill>
                <a:latin typeface="Calibri" pitchFamily="34" charset="0"/>
                <a:cs typeface="Calibri" pitchFamily="34" charset="0"/>
              </a:rPr>
              <a:t>Άρθρο 14 Ορισμοί</a:t>
            </a:r>
          </a:p>
          <a:p>
            <a:r>
              <a:rPr lang="el-GR" sz="1800" b="1" dirty="0" smtClean="0">
                <a:latin typeface="Calibri" pitchFamily="34" charset="0"/>
                <a:cs typeface="Calibri" pitchFamily="34" charset="0"/>
              </a:rPr>
              <a:t>Άρθρο 15 Συμμόρφωση με τις υποχρεώσεις από τη διεθνή νομοθεσία</a:t>
            </a:r>
          </a:p>
          <a:p>
            <a:r>
              <a:rPr lang="el-GR" sz="1800" b="1" dirty="0" smtClean="0">
                <a:solidFill>
                  <a:srgbClr val="0070C0"/>
                </a:solidFill>
                <a:latin typeface="Calibri" pitchFamily="34" charset="0"/>
                <a:cs typeface="Calibri" pitchFamily="34" charset="0"/>
              </a:rPr>
              <a:t>Άρθρο 16 Οικονομικό έτος</a:t>
            </a:r>
          </a:p>
          <a:p>
            <a:endParaRPr lang="el-GR" sz="1800" b="1" dirty="0" smtClean="0">
              <a:latin typeface="Calibri" pitchFamily="34" charset="0"/>
              <a:cs typeface="Calibri" pitchFamily="34" charset="0"/>
            </a:endParaRPr>
          </a:p>
          <a:p>
            <a:r>
              <a:rPr lang="el-GR" sz="1800" b="1" dirty="0" smtClean="0">
                <a:solidFill>
                  <a:srgbClr val="C00000"/>
                </a:solidFill>
                <a:effectLst>
                  <a:outerShdw blurRad="38100" dist="38100" dir="2700000" algn="tl">
                    <a:srgbClr val="000000">
                      <a:alpha val="43137"/>
                    </a:srgbClr>
                  </a:outerShdw>
                </a:effectLst>
                <a:latin typeface="Calibri" pitchFamily="34" charset="0"/>
                <a:cs typeface="Calibri" pitchFamily="34" charset="0"/>
              </a:rPr>
              <a:t>ΚΕΦ. Β΄ ΑΡΜΟΔΙΟΤΗΤΕΣ ΟΡΓΑΝΩΝ</a:t>
            </a:r>
          </a:p>
          <a:p>
            <a:r>
              <a:rPr lang="el-GR" sz="1800" b="1" dirty="0" smtClean="0">
                <a:solidFill>
                  <a:srgbClr val="0070C0"/>
                </a:solidFill>
                <a:latin typeface="Calibri" pitchFamily="34" charset="0"/>
                <a:cs typeface="Calibri" pitchFamily="34" charset="0"/>
              </a:rPr>
              <a:t>Άρθρα 17  - 32 Θεσμικά Όργανα</a:t>
            </a:r>
          </a:p>
          <a:p>
            <a:endParaRPr lang="el-GR" sz="1800" dirty="0" smtClean="0">
              <a:latin typeface="Calibri" pitchFamily="34" charset="0"/>
              <a:cs typeface="Calibri" pitchFamily="34" charset="0"/>
            </a:endParaRPr>
          </a:p>
          <a:p>
            <a:pPr>
              <a:lnSpc>
                <a:spcPct val="110000"/>
              </a:lnSpc>
            </a:pPr>
            <a:r>
              <a:rPr lang="el-GR" sz="1800" b="1" dirty="0" smtClean="0">
                <a:solidFill>
                  <a:srgbClr val="C00000"/>
                </a:solidFill>
                <a:effectLst>
                  <a:outerShdw blurRad="38100" dist="38100" dir="2700000" algn="tl">
                    <a:srgbClr val="000000">
                      <a:alpha val="43137"/>
                    </a:srgbClr>
                  </a:outerShdw>
                </a:effectLst>
                <a:latin typeface="Calibri" pitchFamily="34" charset="0"/>
                <a:cs typeface="Calibri" pitchFamily="34" charset="0"/>
              </a:rPr>
              <a:t>ΥΠΟΚΕΦ. 4 ΑΝΑΚΑΤΑΝΟΜΗ &amp; ΤΡΟΠΟΠΟΙΗΣΗ ΑΡΜΟΔΙΟΤΗΤΩΝ Π.Ο.Υ. &amp; Υ.Δ.Ε. - ΜΕΤΟΝΟΜΑΣΙΑ ΤΩΝ Υ.Δ.Ε.</a:t>
            </a:r>
          </a:p>
          <a:p>
            <a:pPr marL="0" indent="26988" algn="just">
              <a:lnSpc>
                <a:spcPct val="110000"/>
              </a:lnSpc>
              <a:spcBef>
                <a:spcPts val="0"/>
              </a:spcBef>
            </a:pPr>
            <a:r>
              <a:rPr lang="el-GR" sz="1800" b="1" dirty="0" smtClean="0">
                <a:solidFill>
                  <a:srgbClr val="0070C0"/>
                </a:solidFill>
                <a:latin typeface="Calibri" pitchFamily="34" charset="0"/>
                <a:cs typeface="Calibri" pitchFamily="34" charset="0"/>
              </a:rPr>
              <a:t>Άρθρο 69Γ Ανάθεση καθηκόντων &amp; αρμοδιοτήτων στους Π.Ο.Υ. </a:t>
            </a:r>
          </a:p>
          <a:p>
            <a:pPr marL="0" indent="26988" algn="just">
              <a:lnSpc>
                <a:spcPct val="110000"/>
              </a:lnSpc>
              <a:spcBef>
                <a:spcPts val="0"/>
              </a:spcBef>
            </a:pPr>
            <a:r>
              <a:rPr lang="el-GR" sz="1800" b="1" dirty="0" smtClean="0">
                <a:solidFill>
                  <a:srgbClr val="0070C0"/>
                </a:solidFill>
                <a:latin typeface="Calibri" pitchFamily="34" charset="0"/>
                <a:cs typeface="Calibri" pitchFamily="34" charset="0"/>
              </a:rPr>
              <a:t>Άρθρο 69Δ Μετονομασία των ΥΔΕ - Δημοσιονομικές Υπηρεσίες Εποπτείας και Ελέγχου (ΔΥΕΕ) - νέες αρμοδιότητες</a:t>
            </a:r>
          </a:p>
          <a:p>
            <a:endParaRPr lang="el-GR" sz="1800" dirty="0" smtClean="0"/>
          </a:p>
          <a:p>
            <a:endParaRPr lang="el-GR" sz="1800" dirty="0" smtClean="0"/>
          </a:p>
          <a:p>
            <a:endParaRPr lang="el-GR" sz="1800" dirty="0" smtClean="0">
              <a:latin typeface="Calibri" pitchFamily="34" charset="0"/>
              <a:cs typeface="Calibri" pitchFamily="34" charset="0"/>
            </a:endParaRPr>
          </a:p>
          <a:p>
            <a:endParaRPr lang="el-GR" sz="2400" dirty="0" smtClean="0"/>
          </a:p>
          <a:p>
            <a:endParaRPr lang="el-GR" sz="2400" dirty="0" smtClean="0"/>
          </a:p>
          <a:p>
            <a:endParaRPr lang="el-GR" sz="2400" dirty="0" smtClean="0"/>
          </a:p>
          <a:p>
            <a:endParaRPr lang="el-GR" sz="2400" dirty="0" smtClean="0"/>
          </a:p>
          <a:p>
            <a:endParaRPr lang="el-GR" sz="2400" dirty="0" smtClean="0"/>
          </a:p>
          <a:p>
            <a:endParaRPr lang="el-GR" sz="2400" b="1" dirty="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6</a:t>
            </a:fld>
            <a:endParaRPr lang="el-G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714380"/>
          </a:xfrm>
        </p:spPr>
        <p:style>
          <a:lnRef idx="2">
            <a:schemeClr val="accent3"/>
          </a:lnRef>
          <a:fillRef idx="1">
            <a:schemeClr val="lt1"/>
          </a:fillRef>
          <a:effectRef idx="0">
            <a:schemeClr val="accent3"/>
          </a:effectRef>
          <a:fontRef idx="minor">
            <a:schemeClr val="dk1"/>
          </a:fontRef>
        </p:style>
        <p:txBody>
          <a:bodyPr>
            <a:normAutofit/>
          </a:bodyPr>
          <a:lstStyle/>
          <a:p>
            <a:pPr lvl="0" algn="ctr"/>
            <a:r>
              <a:rPr lang="el-GR" sz="2000" b="1" dirty="0" smtClean="0">
                <a:latin typeface="Calibri" pitchFamily="34" charset="0"/>
                <a:cs typeface="Calibri" pitchFamily="34" charset="0"/>
              </a:rPr>
              <a:t>Άρθρο 14 Ορισμοί</a:t>
            </a: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000108"/>
            <a:ext cx="7929618" cy="5715040"/>
          </a:xfrm>
          <a:noFill/>
          <a:ln>
            <a:noFill/>
          </a:ln>
        </p:spPr>
        <p:txBody>
          <a:bodyPr>
            <a:noAutofit/>
          </a:bodyPr>
          <a:lstStyle/>
          <a:p>
            <a:pPr algn="just">
              <a:lnSpc>
                <a:spcPct val="170000"/>
              </a:lnSpc>
              <a:spcBef>
                <a:spcPts val="0"/>
              </a:spcBef>
            </a:pPr>
            <a:endParaRPr lang="el-GR" sz="72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a:p>
            <a:pPr marL="360363" indent="-333375" algn="just">
              <a:lnSpc>
                <a:spcPct val="150000"/>
              </a:lnSpc>
              <a:buFont typeface="Wingdings" pitchFamily="2" charset="2"/>
              <a:buChar char="Ø"/>
            </a:pPr>
            <a:endParaRPr lang="el-GR" sz="1600" b="1" dirty="0" smtClean="0">
              <a:solidFill>
                <a:srgbClr val="0070C0"/>
              </a:solidFill>
              <a:latin typeface="Calibri" pitchFamily="34" charset="0"/>
              <a:cs typeface="Calibri" pitchFamily="34" charset="0"/>
            </a:endParaRPr>
          </a:p>
          <a:p>
            <a:pPr marL="360363" indent="-333375" algn="just">
              <a:lnSpc>
                <a:spcPct val="150000"/>
              </a:lnSpc>
              <a:buFont typeface="Wingdings" pitchFamily="2" charset="2"/>
              <a:buChar char="Ø"/>
            </a:pPr>
            <a:endParaRPr lang="el-GR" sz="1600" b="1" dirty="0" smtClean="0">
              <a:solidFill>
                <a:srgbClr val="0070C0"/>
              </a:solidFill>
              <a:latin typeface="Calibri" pitchFamily="34" charset="0"/>
              <a:cs typeface="Calibri" pitchFamily="34" charset="0"/>
            </a:endParaRPr>
          </a:p>
          <a:p>
            <a:pPr marL="360363" indent="-333375" algn="just">
              <a:lnSpc>
                <a:spcPct val="150000"/>
              </a:lnSpc>
              <a:buFont typeface="Wingdings" pitchFamily="2" charset="2"/>
              <a:buChar char="Ø"/>
            </a:pPr>
            <a:r>
              <a:rPr lang="el-GR" sz="1600" b="1" dirty="0" smtClean="0">
                <a:solidFill>
                  <a:srgbClr val="0070C0"/>
                </a:solidFill>
                <a:latin typeface="Calibri" pitchFamily="34" charset="0"/>
                <a:cs typeface="Calibri" pitchFamily="34" charset="0"/>
              </a:rPr>
              <a:t>Κρατικός Προϋπολογισμός</a:t>
            </a:r>
            <a:r>
              <a:rPr lang="el-GR" sz="1600" dirty="0" smtClean="0">
                <a:solidFill>
                  <a:schemeClr val="tx1"/>
                </a:solidFill>
                <a:latin typeface="Calibri" pitchFamily="34" charset="0"/>
                <a:cs typeface="Calibri" pitchFamily="34" charset="0"/>
              </a:rPr>
              <a:t>: ο προϋπολογισμός της Κεντρικής Διοίκησης. Περιλαμβάνει τον ΤΠ &amp; τον ΠΔΕ.</a:t>
            </a:r>
          </a:p>
          <a:p>
            <a:pPr marL="360363" indent="-333375" algn="just">
              <a:lnSpc>
                <a:spcPct val="150000"/>
              </a:lnSpc>
              <a:buFont typeface="Wingdings" pitchFamily="2" charset="2"/>
              <a:buChar char="Ø"/>
            </a:pPr>
            <a:r>
              <a:rPr lang="el-GR" sz="1600" b="1" dirty="0" smtClean="0">
                <a:solidFill>
                  <a:srgbClr val="0070C0"/>
                </a:solidFill>
                <a:latin typeface="Calibri" pitchFamily="34" charset="0"/>
                <a:cs typeface="Calibri" pitchFamily="34" charset="0"/>
              </a:rPr>
              <a:t>Επικεφαλής φορέων της Γενικής Κυβέρνησης</a:t>
            </a:r>
          </a:p>
          <a:p>
            <a:pPr marL="360363" indent="-333375" algn="just">
              <a:lnSpc>
                <a:spcPct val="150000"/>
              </a:lnSpc>
              <a:buFont typeface="Wingdings" pitchFamily="2" charset="2"/>
              <a:buChar char="v"/>
            </a:pPr>
            <a:r>
              <a:rPr lang="el-GR" sz="1600" b="1" u="sng" dirty="0" smtClean="0">
                <a:solidFill>
                  <a:srgbClr val="C00000"/>
                </a:solidFill>
                <a:latin typeface="Calibri" pitchFamily="34" charset="0"/>
                <a:cs typeface="Calibri" pitchFamily="34" charset="0"/>
                <a:hlinkClick r:id="rId3"/>
              </a:rPr>
              <a:t>Ελληνική Στατιστική Αρχή: </a:t>
            </a:r>
            <a:r>
              <a:rPr lang="en-US" sz="1600" b="1" dirty="0" smtClean="0">
                <a:solidFill>
                  <a:srgbClr val="C00000"/>
                </a:solidFill>
                <a:latin typeface="Calibri" pitchFamily="34" charset="0"/>
                <a:cs typeface="Calibri" pitchFamily="34" charset="0"/>
                <a:hlinkClick r:id="rId3"/>
              </a:rPr>
              <a:t>https://www.statistics.gr/</a:t>
            </a:r>
            <a:r>
              <a:rPr lang="el-GR" sz="1600" b="1" dirty="0" smtClean="0">
                <a:solidFill>
                  <a:srgbClr val="C00000"/>
                </a:solidFill>
                <a:latin typeface="Calibri" pitchFamily="34" charset="0"/>
                <a:cs typeface="Calibri" pitchFamily="34" charset="0"/>
              </a:rPr>
              <a:t> Μητρώο Φορέων Γενικής Κυβέρνησης</a:t>
            </a:r>
          </a:p>
          <a:p>
            <a:pPr marL="360363" indent="-333375" algn="just">
              <a:lnSpc>
                <a:spcPct val="150000"/>
              </a:lnSpc>
              <a:buFont typeface="Wingdings" pitchFamily="2" charset="2"/>
              <a:buChar char="v"/>
            </a:pPr>
            <a:r>
              <a:rPr lang="en-US" sz="1400" b="1" dirty="0" smtClean="0">
                <a:solidFill>
                  <a:srgbClr val="C00000"/>
                </a:solidFill>
                <a:latin typeface="Calibri" pitchFamily="34" charset="0"/>
                <a:cs typeface="Calibri" pitchFamily="34" charset="0"/>
              </a:rPr>
              <a:t>https://www.minfin.gr/proupologismos/-/asset_publisher/qmvb5pyzdGAQ/content/kratikos-proupologismos-2020</a:t>
            </a:r>
            <a:endParaRPr lang="el-GR" sz="1400" b="1" dirty="0" smtClean="0">
              <a:solidFill>
                <a:srgbClr val="C00000"/>
              </a:solidFill>
              <a:latin typeface="Calibri" pitchFamily="34" charset="0"/>
              <a:cs typeface="Calibri" pitchFamily="34" charset="0"/>
            </a:endParaRPr>
          </a:p>
          <a:p>
            <a:pPr marL="360363" indent="-333375" algn="just">
              <a:lnSpc>
                <a:spcPct val="150000"/>
              </a:lnSpc>
            </a:pPr>
            <a:endParaRPr lang="el-GR" sz="1800" b="1" dirty="0" smtClean="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7</a:t>
            </a:fld>
            <a:endParaRPr lang="el-GR"/>
          </a:p>
        </p:txBody>
      </p:sp>
      <p:sp>
        <p:nvSpPr>
          <p:cNvPr id="8" name="7 - Ορθογώνιο"/>
          <p:cNvSpPr/>
          <p:nvPr/>
        </p:nvSpPr>
        <p:spPr>
          <a:xfrm>
            <a:off x="1000100" y="908720"/>
            <a:ext cx="7964388" cy="7155805"/>
          </a:xfrm>
          <a:prstGeom prst="rect">
            <a:avLst/>
          </a:prstGeom>
        </p:spPr>
        <p:txBody>
          <a:bodyPr wrap="square">
            <a:spAutoFit/>
          </a:bodyPr>
          <a:lstStyle/>
          <a:p>
            <a:pPr marL="360363" indent="-333375" algn="just">
              <a:lnSpc>
                <a:spcPct val="150000"/>
              </a:lnSpc>
              <a:spcBef>
                <a:spcPts val="0"/>
              </a:spcBef>
              <a:buFont typeface="Wingdings" pitchFamily="2" charset="2"/>
              <a:buChar char="Ø"/>
            </a:pPr>
            <a:r>
              <a:rPr lang="el-GR" sz="1600" b="1" dirty="0" smtClean="0">
                <a:latin typeface="Calibri" pitchFamily="34" charset="0"/>
                <a:cs typeface="Calibri" pitchFamily="34" charset="0"/>
              </a:rPr>
              <a:t> </a:t>
            </a:r>
            <a:r>
              <a:rPr lang="el-GR" b="1" dirty="0" smtClean="0">
                <a:solidFill>
                  <a:srgbClr val="0070C0"/>
                </a:solidFill>
                <a:latin typeface="Calibri" pitchFamily="34" charset="0"/>
                <a:cs typeface="Calibri" pitchFamily="34" charset="0"/>
              </a:rPr>
              <a:t>Δημόσιος τομέας </a:t>
            </a:r>
            <a:r>
              <a:rPr lang="el-GR" b="1" dirty="0" smtClean="0">
                <a:latin typeface="Calibri" pitchFamily="34" charset="0"/>
                <a:cs typeface="Calibri" pitchFamily="34" charset="0"/>
              </a:rPr>
              <a:t>= Γεν. Κυβέρνηση + τα εκτός αυτής ΝΠΔΔ + ΝΠ του ν.3429/2005 </a:t>
            </a:r>
          </a:p>
          <a:p>
            <a:pPr marL="360363" indent="-333375" algn="just">
              <a:lnSpc>
                <a:spcPct val="150000"/>
              </a:lnSpc>
              <a:spcBef>
                <a:spcPts val="0"/>
              </a:spcBef>
              <a:tabLst>
                <a:tab pos="360363" algn="l"/>
              </a:tabLst>
            </a:pPr>
            <a:r>
              <a:rPr lang="el-GR" b="1" dirty="0" smtClean="0">
                <a:solidFill>
                  <a:srgbClr val="0070C0"/>
                </a:solidFill>
                <a:latin typeface="Calibri" pitchFamily="34" charset="0"/>
                <a:cs typeface="Calibri" pitchFamily="34" charset="0"/>
              </a:rPr>
              <a:t>Γενική Κυβέρνηση</a:t>
            </a:r>
            <a:r>
              <a:rPr lang="el-GR" dirty="0" smtClean="0">
                <a:latin typeface="Calibri" pitchFamily="34" charset="0"/>
                <a:cs typeface="Calibri" pitchFamily="34" charset="0"/>
              </a:rPr>
              <a:t>: </a:t>
            </a:r>
          </a:p>
          <a:p>
            <a:pPr marL="88900" indent="-61913" algn="just">
              <a:lnSpc>
                <a:spcPct val="150000"/>
              </a:lnSpc>
              <a:spcBef>
                <a:spcPts val="0"/>
              </a:spcBef>
            </a:pPr>
            <a:r>
              <a:rPr lang="en-US" b="1" dirty="0" err="1" smtClean="0">
                <a:latin typeface="Calibri" pitchFamily="34" charset="0"/>
                <a:cs typeface="Calibri" pitchFamily="34" charset="0"/>
              </a:rPr>
              <a:t>i</a:t>
            </a:r>
            <a:r>
              <a:rPr lang="en-US" b="1" dirty="0" smtClean="0">
                <a:latin typeface="Calibri" pitchFamily="34" charset="0"/>
                <a:cs typeface="Calibri" pitchFamily="34" charset="0"/>
              </a:rPr>
              <a:t>. </a:t>
            </a:r>
            <a:r>
              <a:rPr lang="el-GR" b="1" dirty="0" smtClean="0">
                <a:latin typeface="Calibri" pitchFamily="34" charset="0"/>
                <a:cs typeface="Calibri" pitchFamily="34" charset="0"/>
              </a:rPr>
              <a:t>Υποτομέας της </a:t>
            </a:r>
            <a:r>
              <a:rPr lang="el-GR" b="1" dirty="0" err="1" smtClean="0">
                <a:latin typeface="Calibri" pitchFamily="34" charset="0"/>
                <a:cs typeface="Calibri" pitchFamily="34" charset="0"/>
              </a:rPr>
              <a:t>Κεντρ</a:t>
            </a:r>
            <a:r>
              <a:rPr lang="el-GR" b="1" dirty="0" smtClean="0">
                <a:latin typeface="Calibri" pitchFamily="34" charset="0"/>
                <a:cs typeface="Calibri" pitchFamily="34" charset="0"/>
              </a:rPr>
              <a:t>. Κυβέρνησης = </a:t>
            </a:r>
            <a:r>
              <a:rPr lang="el-GR" b="1" dirty="0" err="1" smtClean="0">
                <a:latin typeface="Calibri" pitchFamily="34" charset="0"/>
                <a:cs typeface="Calibri" pitchFamily="34" charset="0"/>
              </a:rPr>
              <a:t>Κεντρ</a:t>
            </a:r>
            <a:r>
              <a:rPr lang="el-GR" b="1" dirty="0" smtClean="0">
                <a:latin typeface="Calibri" pitchFamily="34" charset="0"/>
                <a:cs typeface="Calibri" pitchFamily="34" charset="0"/>
              </a:rPr>
              <a:t>. Διοίκηση ή Δημόσιο ή Κράτος + νπδδ + Ανεξάρτητες Αρχές</a:t>
            </a:r>
            <a:endParaRPr lang="el-GR" b="1" dirty="0" smtClean="0">
              <a:solidFill>
                <a:srgbClr val="FF0000"/>
              </a:solidFill>
              <a:latin typeface="Calibri" pitchFamily="34" charset="0"/>
              <a:cs typeface="Calibri" pitchFamily="34" charset="0"/>
            </a:endParaRPr>
          </a:p>
          <a:p>
            <a:pPr marL="541782" indent="-514350" algn="just">
              <a:lnSpc>
                <a:spcPct val="150000"/>
              </a:lnSpc>
              <a:spcBef>
                <a:spcPts val="0"/>
              </a:spcBef>
            </a:pPr>
            <a:r>
              <a:rPr lang="en-US" b="1" dirty="0" smtClean="0">
                <a:latin typeface="Calibri" pitchFamily="34" charset="0"/>
                <a:cs typeface="Calibri" pitchFamily="34" charset="0"/>
              </a:rPr>
              <a:t>ii. </a:t>
            </a:r>
            <a:r>
              <a:rPr lang="el-GR" b="1" dirty="0" smtClean="0">
                <a:latin typeface="Calibri" pitchFamily="34" charset="0"/>
                <a:cs typeface="Calibri" pitchFamily="34" charset="0"/>
              </a:rPr>
              <a:t>Υποτομέας Ο.Τ.Α.</a:t>
            </a:r>
            <a:endParaRPr lang="el-GR" b="1" dirty="0" smtClean="0">
              <a:solidFill>
                <a:srgbClr val="FF0000"/>
              </a:solidFill>
              <a:latin typeface="Calibri" pitchFamily="34" charset="0"/>
              <a:cs typeface="Calibri" pitchFamily="34" charset="0"/>
            </a:endParaRPr>
          </a:p>
          <a:p>
            <a:pPr marL="541782" indent="-514350" algn="just">
              <a:lnSpc>
                <a:spcPct val="150000"/>
              </a:lnSpc>
              <a:spcBef>
                <a:spcPts val="0"/>
              </a:spcBef>
            </a:pPr>
            <a:r>
              <a:rPr lang="en-US" b="1" dirty="0" smtClean="0">
                <a:latin typeface="Calibri" pitchFamily="34" charset="0"/>
                <a:cs typeface="Calibri" pitchFamily="34" charset="0"/>
              </a:rPr>
              <a:t>iii. </a:t>
            </a:r>
            <a:r>
              <a:rPr lang="el-GR" b="1" dirty="0" smtClean="0">
                <a:latin typeface="Calibri" pitchFamily="34" charset="0"/>
                <a:cs typeface="Calibri" pitchFamily="34" charset="0"/>
              </a:rPr>
              <a:t>Υποτομέας O.K.A.</a:t>
            </a:r>
          </a:p>
          <a:p>
            <a:pPr marL="541782" indent="-514350" algn="just">
              <a:lnSpc>
                <a:spcPct val="150000"/>
              </a:lnSpc>
              <a:spcBef>
                <a:spcPts val="0"/>
              </a:spcBef>
            </a:pPr>
            <a:endParaRPr lang="el-GR" b="1" dirty="0" smtClean="0">
              <a:latin typeface="Calibri" pitchFamily="34" charset="0"/>
              <a:cs typeface="Calibri" pitchFamily="34" charset="0"/>
            </a:endParaRPr>
          </a:p>
          <a:p>
            <a:pPr marL="541782" indent="-514350" algn="just">
              <a:lnSpc>
                <a:spcPct val="150000"/>
              </a:lnSpc>
              <a:spcBef>
                <a:spcPts val="0"/>
              </a:spcBef>
            </a:pPr>
            <a:endParaRPr lang="el-GR" b="1" dirty="0" smtClean="0">
              <a:latin typeface="Calibri" pitchFamily="34" charset="0"/>
              <a:cs typeface="Calibri" pitchFamily="34" charset="0"/>
            </a:endParaRPr>
          </a:p>
          <a:p>
            <a:pPr marL="541782" indent="-514350" algn="just">
              <a:lnSpc>
                <a:spcPct val="150000"/>
              </a:lnSpc>
              <a:spcBef>
                <a:spcPts val="0"/>
              </a:spcBef>
            </a:pPr>
            <a:endParaRPr lang="el-GR" sz="1600" b="1" dirty="0" smtClean="0">
              <a:latin typeface="Calibri" pitchFamily="34" charset="0"/>
              <a:cs typeface="Calibri" pitchFamily="34" charset="0"/>
            </a:endParaRPr>
          </a:p>
          <a:p>
            <a:pPr marL="541782" indent="-514350" algn="just">
              <a:lnSpc>
                <a:spcPct val="150000"/>
              </a:lnSpc>
              <a:spcBef>
                <a:spcPts val="0"/>
              </a:spcBef>
            </a:pPr>
            <a:endParaRPr lang="el-GR" sz="1600" b="1" dirty="0" smtClean="0">
              <a:latin typeface="Calibri" pitchFamily="34" charset="0"/>
              <a:cs typeface="Calibri" pitchFamily="34" charset="0"/>
            </a:endParaRPr>
          </a:p>
          <a:p>
            <a:pPr marL="541782" indent="-514350" algn="just">
              <a:lnSpc>
                <a:spcPct val="150000"/>
              </a:lnSpc>
              <a:spcBef>
                <a:spcPts val="0"/>
              </a:spcBef>
            </a:pPr>
            <a:endParaRPr lang="el-GR" sz="1600" b="1" dirty="0" smtClean="0">
              <a:latin typeface="Calibri" pitchFamily="34" charset="0"/>
              <a:cs typeface="Calibri" pitchFamily="34" charset="0"/>
            </a:endParaRPr>
          </a:p>
          <a:p>
            <a:pPr marL="541782" indent="-514350" algn="just">
              <a:lnSpc>
                <a:spcPct val="150000"/>
              </a:lnSpc>
              <a:spcBef>
                <a:spcPts val="0"/>
              </a:spcBef>
            </a:pPr>
            <a:endParaRPr lang="el-GR" sz="1600" b="1" dirty="0" smtClean="0">
              <a:latin typeface="Calibri" pitchFamily="34" charset="0"/>
              <a:cs typeface="Calibri" pitchFamily="34" charset="0"/>
            </a:endParaRPr>
          </a:p>
          <a:p>
            <a:pPr marL="541782" indent="-514350" algn="just">
              <a:lnSpc>
                <a:spcPct val="150000"/>
              </a:lnSpc>
              <a:spcBef>
                <a:spcPts val="0"/>
              </a:spcBef>
            </a:pPr>
            <a:endParaRPr lang="el-GR" sz="1600" b="1" dirty="0" smtClean="0">
              <a:latin typeface="Calibri" pitchFamily="34" charset="0"/>
              <a:cs typeface="Calibri" pitchFamily="34" charset="0"/>
            </a:endParaRPr>
          </a:p>
          <a:p>
            <a:pPr marL="541782" indent="-514350" algn="just">
              <a:lnSpc>
                <a:spcPct val="150000"/>
              </a:lnSpc>
              <a:spcBef>
                <a:spcPts val="0"/>
              </a:spcBef>
            </a:pPr>
            <a:endParaRPr lang="el-GR" sz="1600" b="1" dirty="0" smtClean="0">
              <a:solidFill>
                <a:srgbClr val="FF0000"/>
              </a:solidFill>
              <a:latin typeface="Calibri" pitchFamily="34" charset="0"/>
              <a:cs typeface="Calibri" pitchFamily="34" charset="0"/>
            </a:endParaRPr>
          </a:p>
          <a:p>
            <a:pPr marL="541782" indent="-514350" algn="just">
              <a:lnSpc>
                <a:spcPct val="150000"/>
              </a:lnSpc>
              <a:spcBef>
                <a:spcPts val="0"/>
              </a:spcBef>
            </a:pPr>
            <a:endParaRPr lang="el-GR" sz="1600" b="1" dirty="0" smtClean="0">
              <a:solidFill>
                <a:srgbClr val="FF0000"/>
              </a:solidFill>
              <a:latin typeface="Calibri" pitchFamily="34" charset="0"/>
              <a:cs typeface="Calibri" pitchFamily="34" charset="0"/>
            </a:endParaRPr>
          </a:p>
          <a:p>
            <a:pPr marL="541782" indent="-514350" algn="just">
              <a:lnSpc>
                <a:spcPct val="150000"/>
              </a:lnSpc>
              <a:spcBef>
                <a:spcPts val="0"/>
              </a:spcBef>
            </a:pPr>
            <a:endParaRPr lang="el-GR" sz="1600" b="1" dirty="0" smtClean="0">
              <a:solidFill>
                <a:srgbClr val="FF0000"/>
              </a:solidFill>
              <a:latin typeface="Calibri" pitchFamily="34" charset="0"/>
              <a:cs typeface="Calibri" pitchFamily="34" charset="0"/>
            </a:endParaRPr>
          </a:p>
          <a:p>
            <a:pPr marL="541782" indent="-514350" algn="just">
              <a:lnSpc>
                <a:spcPct val="150000"/>
              </a:lnSpc>
              <a:spcBef>
                <a:spcPts val="0"/>
              </a:spcBef>
            </a:pP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714380"/>
          </a:xfrm>
        </p:spPr>
        <p:style>
          <a:lnRef idx="2">
            <a:schemeClr val="accent3"/>
          </a:lnRef>
          <a:fillRef idx="1">
            <a:schemeClr val="lt1"/>
          </a:fillRef>
          <a:effectRef idx="0">
            <a:schemeClr val="accent3"/>
          </a:effectRef>
          <a:fontRef idx="minor">
            <a:schemeClr val="dk1"/>
          </a:fontRef>
        </p:style>
        <p:txBody>
          <a:bodyPr>
            <a:normAutofit/>
          </a:bodyPr>
          <a:lstStyle/>
          <a:p>
            <a:pPr lvl="0" algn="ctr"/>
            <a:r>
              <a:rPr lang="el-GR" sz="2000" b="1" dirty="0" smtClean="0">
                <a:latin typeface="Calibri" pitchFamily="34" charset="0"/>
                <a:cs typeface="Calibri" pitchFamily="34" charset="0"/>
              </a:rPr>
              <a:t>Άρθρο 14 Ορισμοί</a:t>
            </a: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214422"/>
            <a:ext cx="7858180" cy="4857784"/>
          </a:xfrm>
          <a:noFill/>
          <a:ln>
            <a:noFill/>
          </a:ln>
        </p:spPr>
        <p:txBody>
          <a:bodyPr>
            <a:noAutofit/>
          </a:bodyPr>
          <a:lstStyle/>
          <a:p>
            <a:pPr marL="363538" indent="-363538" algn="just">
              <a:lnSpc>
                <a:spcPct val="150000"/>
              </a:lnSpc>
              <a:spcBef>
                <a:spcPts val="0"/>
              </a:spcBef>
              <a:buFont typeface="Wingdings" pitchFamily="2" charset="2"/>
              <a:buChar char="Ø"/>
            </a:pPr>
            <a:r>
              <a:rPr lang="el-GR" sz="2000" b="1" dirty="0" smtClean="0">
                <a:latin typeface="Calibri" pitchFamily="34" charset="0"/>
                <a:cs typeface="Calibri" pitchFamily="34" charset="0"/>
              </a:rPr>
              <a:t>Ετήσιο διαρθρωτικό ισοζύγιο της Γενικής Κυβέρνησης</a:t>
            </a:r>
            <a:endParaRPr lang="el-GR" sz="2000" b="1" dirty="0" smtClean="0">
              <a:solidFill>
                <a:srgbClr val="FF0000"/>
              </a:solidFill>
              <a:latin typeface="Calibri" pitchFamily="34" charset="0"/>
              <a:cs typeface="Calibri" pitchFamily="34" charset="0"/>
            </a:endParaRPr>
          </a:p>
          <a:p>
            <a:pPr marL="363538" indent="-363538" algn="just">
              <a:lnSpc>
                <a:spcPct val="150000"/>
              </a:lnSpc>
              <a:spcBef>
                <a:spcPts val="0"/>
              </a:spcBef>
              <a:buFont typeface="Wingdings" pitchFamily="2" charset="2"/>
              <a:buChar char="Ø"/>
            </a:pPr>
            <a:r>
              <a:rPr lang="el-GR" sz="2000" b="1" dirty="0" smtClean="0">
                <a:latin typeface="Calibri" pitchFamily="34" charset="0"/>
                <a:cs typeface="Calibri" pitchFamily="34" charset="0"/>
              </a:rPr>
              <a:t>«εξαιρετικές περιστάσεις»</a:t>
            </a:r>
            <a:r>
              <a:rPr lang="el-GR" sz="2000" b="1" dirty="0" smtClean="0">
                <a:solidFill>
                  <a:schemeClr val="tx1"/>
                </a:solidFill>
                <a:latin typeface="Calibri" pitchFamily="34" charset="0"/>
                <a:cs typeface="Calibri" pitchFamily="34" charset="0"/>
              </a:rPr>
              <a:t>				</a:t>
            </a:r>
          </a:p>
          <a:p>
            <a:pPr marL="363538" indent="-363538" algn="just">
              <a:lnSpc>
                <a:spcPct val="150000"/>
              </a:lnSpc>
              <a:spcBef>
                <a:spcPts val="0"/>
              </a:spcBef>
              <a:buFont typeface="Wingdings" pitchFamily="2" charset="2"/>
              <a:buChar char="Ø"/>
            </a:pPr>
            <a:r>
              <a:rPr lang="el-GR" sz="2000" b="1" dirty="0" smtClean="0">
                <a:solidFill>
                  <a:schemeClr val="tx1"/>
                </a:solidFill>
                <a:latin typeface="Calibri" pitchFamily="34" charset="0"/>
                <a:cs typeface="Calibri" pitchFamily="34" charset="0"/>
              </a:rPr>
              <a:t>«</a:t>
            </a:r>
            <a:r>
              <a:rPr lang="el-GR" sz="2000" b="1" dirty="0" smtClean="0">
                <a:latin typeface="Calibri" pitchFamily="34" charset="0"/>
                <a:cs typeface="Calibri" pitchFamily="34" charset="0"/>
              </a:rPr>
              <a:t>περίοδος εφαρμογής σημαντικών διαρθρωτικών μεταρρυθμίσεων»</a:t>
            </a:r>
          </a:p>
          <a:p>
            <a:pPr marL="363538" indent="-363538" algn="just">
              <a:lnSpc>
                <a:spcPct val="150000"/>
              </a:lnSpc>
              <a:spcBef>
                <a:spcPts val="0"/>
              </a:spcBef>
              <a:buFont typeface="Wingdings" pitchFamily="2" charset="2"/>
              <a:buChar char="Ø"/>
            </a:pPr>
            <a:r>
              <a:rPr lang="el-GR" sz="2000" b="1" dirty="0" smtClean="0">
                <a:latin typeface="Calibri" pitchFamily="34" charset="0"/>
                <a:cs typeface="Calibri" pitchFamily="34" charset="0"/>
              </a:rPr>
              <a:t>Μεσοπρόθεσμος δημοσιονομικός στόχος</a:t>
            </a:r>
          </a:p>
          <a:p>
            <a:pPr marL="363538" indent="-363538" algn="just">
              <a:lnSpc>
                <a:spcPct val="150000"/>
              </a:lnSpc>
              <a:spcBef>
                <a:spcPts val="0"/>
              </a:spcBef>
              <a:buFont typeface="Wingdings" pitchFamily="2" charset="2"/>
              <a:buChar char="Ø"/>
            </a:pPr>
            <a:r>
              <a:rPr lang="el-GR" sz="2000" b="1" dirty="0" smtClean="0">
                <a:latin typeface="Calibri" pitchFamily="34" charset="0"/>
                <a:cs typeface="Calibri" pitchFamily="34" charset="0"/>
              </a:rPr>
              <a:t>«Πρωτόκολλο 12»</a:t>
            </a:r>
          </a:p>
          <a:p>
            <a:pPr marL="363538" indent="-363538" algn="just">
              <a:lnSpc>
                <a:spcPct val="150000"/>
              </a:lnSpc>
              <a:spcBef>
                <a:spcPts val="0"/>
              </a:spcBef>
              <a:buFont typeface="Wingdings" pitchFamily="2" charset="2"/>
              <a:buChar char="Ø"/>
            </a:pPr>
            <a:r>
              <a:rPr lang="el-GR" sz="2000" b="1" dirty="0" smtClean="0">
                <a:latin typeface="Calibri" pitchFamily="34" charset="0"/>
                <a:cs typeface="Calibri" pitchFamily="34" charset="0"/>
              </a:rPr>
              <a:t>Σύμφωνο Σταθερότητας και Ανάπτυξης</a:t>
            </a:r>
          </a:p>
          <a:p>
            <a:pPr marL="363538" indent="-363538" algn="just">
              <a:lnSpc>
                <a:spcPct val="150000"/>
              </a:lnSpc>
              <a:spcBef>
                <a:spcPts val="0"/>
              </a:spcBef>
              <a:buFont typeface="Wingdings" pitchFamily="2" charset="2"/>
              <a:buChar char="Ø"/>
            </a:pPr>
            <a:r>
              <a:rPr lang="el-GR" sz="2000" b="1" dirty="0" smtClean="0">
                <a:latin typeface="Calibri" pitchFamily="34" charset="0"/>
                <a:cs typeface="Calibri" pitchFamily="34" charset="0"/>
              </a:rPr>
              <a:t>Ακαθάριστο Εγχώριο Προϊόν </a:t>
            </a:r>
            <a:r>
              <a:rPr lang="el-GR" sz="2000" b="1" dirty="0" smtClean="0">
                <a:solidFill>
                  <a:schemeClr val="tx1"/>
                </a:solidFill>
                <a:latin typeface="Calibri" pitchFamily="34" charset="0"/>
                <a:cs typeface="Calibri" pitchFamily="34" charset="0"/>
              </a:rPr>
              <a:t>	</a:t>
            </a:r>
          </a:p>
          <a:p>
            <a:pPr algn="just"/>
            <a:endParaRPr lang="el-GR" sz="2400" b="1" dirty="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8</a:t>
            </a:fld>
            <a:endParaRPr lang="el-GR"/>
          </a:p>
        </p:txBody>
      </p:sp>
      <p:sp>
        <p:nvSpPr>
          <p:cNvPr id="8" name="7 - Ορθογώνιο"/>
          <p:cNvSpPr/>
          <p:nvPr/>
        </p:nvSpPr>
        <p:spPr>
          <a:xfrm>
            <a:off x="1000100" y="908720"/>
            <a:ext cx="7964388" cy="421847"/>
          </a:xfrm>
          <a:prstGeom prst="rect">
            <a:avLst/>
          </a:prstGeom>
        </p:spPr>
        <p:txBody>
          <a:bodyPr wrap="square">
            <a:spAutoFit/>
          </a:bodyPr>
          <a:lstStyle/>
          <a:p>
            <a:pPr marL="541782" indent="-514350" algn="just">
              <a:lnSpc>
                <a:spcPct val="150000"/>
              </a:lnSpc>
              <a:spcBef>
                <a:spcPts val="0"/>
              </a:spcBef>
            </a:pPr>
            <a:r>
              <a:rPr lang="el-GR" sz="1600" b="1" dirty="0" smtClean="0"/>
              <a:t> </a:t>
            </a: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15"/>
            <a:ext cx="7858180" cy="928694"/>
          </a:xfrm>
        </p:spPr>
        <p:style>
          <a:lnRef idx="2">
            <a:schemeClr val="accent3"/>
          </a:lnRef>
          <a:fillRef idx="1">
            <a:schemeClr val="lt1"/>
          </a:fillRef>
          <a:effectRef idx="0">
            <a:schemeClr val="accent3"/>
          </a:effectRef>
          <a:fontRef idx="minor">
            <a:schemeClr val="dk1"/>
          </a:fontRef>
        </p:style>
        <p:txBody>
          <a:bodyPr>
            <a:normAutofit/>
          </a:bodyPr>
          <a:lstStyle/>
          <a:p>
            <a:pPr algn="ctr"/>
            <a:r>
              <a:rPr lang="el-GR" sz="2000" b="1" dirty="0" smtClean="0">
                <a:latin typeface="Calibri" pitchFamily="34" charset="0"/>
                <a:cs typeface="Calibri" pitchFamily="34" charset="0"/>
              </a:rPr>
              <a:t>Άρθρο 16 Οικονομικό έτος</a:t>
            </a:r>
            <a:r>
              <a:rPr lang="el-GR" sz="2000" dirty="0" smtClean="0">
                <a:latin typeface="Calibri" pitchFamily="34" charset="0"/>
                <a:cs typeface="Calibri" pitchFamily="34" charset="0"/>
              </a:rPr>
              <a:t/>
            </a:r>
            <a:br>
              <a:rPr lang="el-GR" sz="2000" dirty="0" smtClean="0">
                <a:latin typeface="Calibri" pitchFamily="34" charset="0"/>
                <a:cs typeface="Calibri" pitchFamily="34" charset="0"/>
              </a:rPr>
            </a:br>
            <a:endParaRPr lang="el-GR" sz="20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Calibri" pitchFamily="34" charset="0"/>
              <a:cs typeface="Calibri" pitchFamily="34" charset="0"/>
            </a:endParaRPr>
          </a:p>
        </p:txBody>
      </p:sp>
      <p:sp>
        <p:nvSpPr>
          <p:cNvPr id="3" name="2 - Υπότιτλος"/>
          <p:cNvSpPr>
            <a:spLocks noGrp="1"/>
          </p:cNvSpPr>
          <p:nvPr>
            <p:ph type="subTitle" idx="1"/>
          </p:nvPr>
        </p:nvSpPr>
        <p:spPr>
          <a:xfrm>
            <a:off x="1000100" y="1214422"/>
            <a:ext cx="7858180" cy="4857784"/>
          </a:xfrm>
          <a:noFill/>
          <a:ln>
            <a:noFill/>
          </a:ln>
        </p:spPr>
        <p:txBody>
          <a:bodyPr>
            <a:noAutofit/>
          </a:bodyPr>
          <a:lstStyle/>
          <a:p>
            <a:pPr marL="265113" indent="-238125" algn="just">
              <a:lnSpc>
                <a:spcPct val="150000"/>
              </a:lnSpc>
              <a:spcBef>
                <a:spcPts val="0"/>
              </a:spcBef>
              <a:buFont typeface="Wingdings" pitchFamily="2" charset="2"/>
              <a:buChar char="Ø"/>
            </a:pPr>
            <a:r>
              <a:rPr lang="el-GR" sz="1800" b="1" dirty="0" smtClean="0">
                <a:solidFill>
                  <a:srgbClr val="0070C0"/>
                </a:solidFill>
                <a:latin typeface="Calibri" pitchFamily="34" charset="0"/>
                <a:cs typeface="Calibri" pitchFamily="34" charset="0"/>
              </a:rPr>
              <a:t>Οικονομικό έτος</a:t>
            </a:r>
            <a:r>
              <a:rPr lang="el-GR" sz="1800" dirty="0" smtClean="0">
                <a:latin typeface="Calibri" pitchFamily="34" charset="0"/>
                <a:cs typeface="Calibri" pitchFamily="34" charset="0"/>
              </a:rPr>
              <a:t>: η χρονική περίοδος που περιλαμβάνει τις διοικητικές πράξεις και τα γεγονότα, τα οποία σχετίζονται με:</a:t>
            </a:r>
          </a:p>
          <a:p>
            <a:pPr marL="265113" indent="-238125" algn="just">
              <a:lnSpc>
                <a:spcPct val="150000"/>
              </a:lnSpc>
              <a:spcBef>
                <a:spcPts val="0"/>
              </a:spcBef>
              <a:buFont typeface="Wingdings" pitchFamily="2" charset="2"/>
              <a:buChar char="ü"/>
            </a:pPr>
            <a:r>
              <a:rPr lang="el-GR" sz="1800" dirty="0" smtClean="0">
                <a:latin typeface="Calibri" pitchFamily="34" charset="0"/>
                <a:cs typeface="Calibri" pitchFamily="34" charset="0"/>
              </a:rPr>
              <a:t> </a:t>
            </a:r>
            <a:r>
              <a:rPr lang="el-GR" sz="1800" b="1" dirty="0" smtClean="0">
                <a:latin typeface="Calibri" pitchFamily="34" charset="0"/>
                <a:cs typeface="Calibri" pitchFamily="34" charset="0"/>
              </a:rPr>
              <a:t>την</a:t>
            </a:r>
            <a:r>
              <a:rPr lang="el-GR" sz="1800" dirty="0" smtClean="0">
                <a:latin typeface="Calibri" pitchFamily="34" charset="0"/>
                <a:cs typeface="Calibri" pitchFamily="34" charset="0"/>
              </a:rPr>
              <a:t> </a:t>
            </a:r>
            <a:r>
              <a:rPr lang="el-GR" sz="1800" b="1" dirty="0" smtClean="0">
                <a:latin typeface="Calibri" pitchFamily="34" charset="0"/>
                <a:cs typeface="Calibri" pitchFamily="34" charset="0"/>
              </a:rPr>
              <a:t>ταμειακή διαχείριση, </a:t>
            </a:r>
          </a:p>
          <a:p>
            <a:pPr marL="265113" indent="-238125" algn="just">
              <a:lnSpc>
                <a:spcPct val="150000"/>
              </a:lnSpc>
              <a:spcBef>
                <a:spcPts val="0"/>
              </a:spcBef>
              <a:buFont typeface="Wingdings" pitchFamily="2" charset="2"/>
              <a:buChar char="ü"/>
            </a:pPr>
            <a:r>
              <a:rPr lang="el-GR" sz="1800" b="1" dirty="0" smtClean="0">
                <a:latin typeface="Calibri" pitchFamily="34" charset="0"/>
                <a:cs typeface="Calibri" pitchFamily="34" charset="0"/>
              </a:rPr>
              <a:t>τις απαιτήσεις, </a:t>
            </a:r>
          </a:p>
          <a:p>
            <a:pPr marL="265113" indent="-238125" algn="just">
              <a:lnSpc>
                <a:spcPct val="150000"/>
              </a:lnSpc>
              <a:spcBef>
                <a:spcPts val="0"/>
              </a:spcBef>
              <a:buFont typeface="Wingdings" pitchFamily="2" charset="2"/>
              <a:buChar char="ü"/>
            </a:pPr>
            <a:r>
              <a:rPr lang="el-GR" sz="1800" b="1" dirty="0" smtClean="0">
                <a:latin typeface="Calibri" pitchFamily="34" charset="0"/>
                <a:cs typeface="Calibri" pitchFamily="34" charset="0"/>
              </a:rPr>
              <a:t>τις υποχρεώσεις &amp; </a:t>
            </a:r>
          </a:p>
          <a:p>
            <a:pPr marL="265113" indent="-238125" algn="just">
              <a:lnSpc>
                <a:spcPct val="150000"/>
              </a:lnSpc>
              <a:spcBef>
                <a:spcPts val="0"/>
              </a:spcBef>
              <a:buFont typeface="Wingdings" pitchFamily="2" charset="2"/>
              <a:buChar char="ü"/>
            </a:pPr>
            <a:r>
              <a:rPr lang="el-GR" sz="1800" b="1" dirty="0" smtClean="0">
                <a:latin typeface="Calibri" pitchFamily="34" charset="0"/>
                <a:cs typeface="Calibri" pitchFamily="34" charset="0"/>
              </a:rPr>
              <a:t>την κίνηση της περιουσίας </a:t>
            </a:r>
          </a:p>
          <a:p>
            <a:pPr marL="265113" indent="-238125" algn="just">
              <a:lnSpc>
                <a:spcPct val="150000"/>
              </a:lnSpc>
              <a:spcBef>
                <a:spcPts val="0"/>
              </a:spcBef>
            </a:pPr>
            <a:r>
              <a:rPr lang="el-GR" sz="1800" b="1" dirty="0" smtClean="0">
                <a:latin typeface="Calibri" pitchFamily="34" charset="0"/>
                <a:cs typeface="Calibri" pitchFamily="34" charset="0"/>
              </a:rPr>
              <a:t>	</a:t>
            </a:r>
            <a:r>
              <a:rPr lang="el-GR" sz="1800" dirty="0" smtClean="0">
                <a:latin typeface="Calibri" pitchFamily="34" charset="0"/>
                <a:cs typeface="Calibri" pitchFamily="34" charset="0"/>
              </a:rPr>
              <a:t>όλων των φορέων της Γενικής Κυβέρνησης και αποτελεί την κύρια περίοδο που καλύπτουν οι λογιστικές καταστάσεις και λοιπές χρηματοοικονομικές αναφορές τους. </a:t>
            </a:r>
          </a:p>
          <a:p>
            <a:pPr marL="360363" indent="-333375" algn="just">
              <a:lnSpc>
                <a:spcPct val="150000"/>
              </a:lnSpc>
              <a:spcBef>
                <a:spcPts val="0"/>
              </a:spcBef>
              <a:buFont typeface="Wingdings" pitchFamily="2" charset="2"/>
              <a:buChar char="Ø"/>
            </a:pPr>
            <a:r>
              <a:rPr lang="el-GR" sz="1800" b="1" dirty="0" smtClean="0">
                <a:latin typeface="Calibri" pitchFamily="34" charset="0"/>
                <a:cs typeface="Calibri" pitchFamily="34" charset="0"/>
              </a:rPr>
              <a:t>Αρχή του ενιαύσιου</a:t>
            </a:r>
            <a:r>
              <a:rPr lang="el-GR" sz="1800" dirty="0" smtClean="0">
                <a:latin typeface="Calibri" pitchFamily="34" charset="0"/>
                <a:cs typeface="Calibri" pitchFamily="34" charset="0"/>
              </a:rPr>
              <a:t>: 1</a:t>
            </a:r>
            <a:r>
              <a:rPr lang="el-GR" sz="1800" baseline="30000" dirty="0" smtClean="0">
                <a:latin typeface="Calibri" pitchFamily="34" charset="0"/>
                <a:cs typeface="Calibri" pitchFamily="34" charset="0"/>
              </a:rPr>
              <a:t>η</a:t>
            </a:r>
            <a:r>
              <a:rPr lang="el-GR" sz="1800" dirty="0" smtClean="0">
                <a:latin typeface="Calibri" pitchFamily="34" charset="0"/>
                <a:cs typeface="Calibri" pitchFamily="34" charset="0"/>
              </a:rPr>
              <a:t>/1 - 31</a:t>
            </a:r>
            <a:r>
              <a:rPr lang="el-GR" sz="1800" baseline="30000" dirty="0" smtClean="0">
                <a:latin typeface="Calibri" pitchFamily="34" charset="0"/>
                <a:cs typeface="Calibri" pitchFamily="34" charset="0"/>
              </a:rPr>
              <a:t>η</a:t>
            </a:r>
            <a:r>
              <a:rPr lang="el-GR" sz="1800" dirty="0" smtClean="0">
                <a:latin typeface="Calibri" pitchFamily="34" charset="0"/>
                <a:cs typeface="Calibri" pitchFamily="34" charset="0"/>
              </a:rPr>
              <a:t>/12 του ιδίου ημερολογιακού έτους</a:t>
            </a:r>
            <a:endParaRPr lang="el-GR" sz="1800" b="1" dirty="0">
              <a:solidFill>
                <a:srgbClr val="FF0000"/>
              </a:solidFill>
              <a:latin typeface="Calibri" pitchFamily="34" charset="0"/>
              <a:cs typeface="Calibri" pitchFamily="34" charset="0"/>
            </a:endParaRPr>
          </a:p>
        </p:txBody>
      </p:sp>
      <p:sp>
        <p:nvSpPr>
          <p:cNvPr id="7" name="6 - Θέση αριθμού διαφάνειας"/>
          <p:cNvSpPr>
            <a:spLocks noGrp="1"/>
          </p:cNvSpPr>
          <p:nvPr>
            <p:ph type="sldNum" sz="quarter" idx="12"/>
          </p:nvPr>
        </p:nvSpPr>
        <p:spPr/>
        <p:txBody>
          <a:bodyPr/>
          <a:lstStyle/>
          <a:p>
            <a:fld id="{5ECB5523-6155-44DC-AC39-A22880EABDA8}" type="slidenum">
              <a:rPr lang="el-GR" smtClean="0"/>
              <a:pPr/>
              <a:t>9</a:t>
            </a:fld>
            <a:endParaRPr lang="el-GR"/>
          </a:p>
        </p:txBody>
      </p:sp>
      <p:sp>
        <p:nvSpPr>
          <p:cNvPr id="8" name="7 - Ορθογώνιο"/>
          <p:cNvSpPr/>
          <p:nvPr/>
        </p:nvSpPr>
        <p:spPr>
          <a:xfrm>
            <a:off x="1000100" y="908720"/>
            <a:ext cx="7964388" cy="421847"/>
          </a:xfrm>
          <a:prstGeom prst="rect">
            <a:avLst/>
          </a:prstGeom>
        </p:spPr>
        <p:txBody>
          <a:bodyPr wrap="square">
            <a:spAutoFit/>
          </a:bodyPr>
          <a:lstStyle/>
          <a:p>
            <a:pPr marL="541782" indent="-514350" algn="just">
              <a:lnSpc>
                <a:spcPct val="150000"/>
              </a:lnSpc>
              <a:spcBef>
                <a:spcPts val="0"/>
              </a:spcBef>
            </a:pPr>
            <a:r>
              <a:rPr lang="el-GR" sz="1600" b="1" dirty="0" smtClean="0"/>
              <a:t> </a:t>
            </a:r>
            <a:endParaRPr lang="el-GR" sz="1600" b="1" dirty="0" smtClean="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8546</TotalTime>
  <Words>2888</Words>
  <Application>Microsoft Office PowerPoint</Application>
  <PresentationFormat>Προβολή στην οθόνη (4:3)</PresentationFormat>
  <Paragraphs>407</Paragraphs>
  <Slides>38</Slides>
  <Notes>38</Notes>
  <HiddenSlides>0</HiddenSlides>
  <MMClips>0</MMClips>
  <ScaleCrop>false</ScaleCrop>
  <HeadingPairs>
    <vt:vector size="4" baseType="variant">
      <vt:variant>
        <vt:lpstr>Θέμα</vt:lpstr>
      </vt:variant>
      <vt:variant>
        <vt:i4>1</vt:i4>
      </vt:variant>
      <vt:variant>
        <vt:lpstr>Τίτλοι διαφανειών</vt:lpstr>
      </vt:variant>
      <vt:variant>
        <vt:i4>38</vt:i4>
      </vt:variant>
    </vt:vector>
  </HeadingPairs>
  <TitlesOfParts>
    <vt:vector size="39" baseType="lpstr">
      <vt:lpstr>Ηλιοστάσιο</vt:lpstr>
      <vt:lpstr>ΕΘΝΙΚΗ ΣΧΟΛΗ ΔΗΜΟΣΙΑΣ ΔΙΟΙΚΗΣΗΣ &amp; ΑΥΤΟΔΙΟΙΚΗΣΗΣ ΚΣΤ ‘ ΣΕΙΡΑ  </vt:lpstr>
      <vt:lpstr>  ΝΟΜΟΘΕΣΙΑ - ΠΗΓΕΣ </vt:lpstr>
      <vt:lpstr>  ΝΟΜΟΘΕΣΙΑ - ΠΗΓΕΣ </vt:lpstr>
      <vt:lpstr>ΕΝΟΤΗΤΑ 1η:  ΚΑΤΑΡΤΙΣΗ ΚΡΑΤΙΚΟΥ ΠΡΟΫΠΟΛΟΓΙΣΜΟΥ - ΠΡΟΫΠΟΛΟΓΙΣΜΟΥ ΝΠΔΔ    ν. 4270/2014 «Αρχές δημοσιονομικής διαχείρισης και εποπτείας (ενσωμάτωση της Οδηγίας 2011/85/ΕΕ) - δημόσιο λογιστικό και άλλες διατάξεις», (ΦΕΚ Α 143)          </vt:lpstr>
      <vt:lpstr>     Ν.4270/14 ΜΕΡΟΣ Α ΡΥΘΜΙΣΕΙΣ ΓΙΑ ΤΟ ΔΗΜΟΣΙΟΝΟΜΙΚΟ ΣΥΜΒΟΥΛΙΟ</vt:lpstr>
      <vt:lpstr>       Ν.4270/14 ΜΕΡΟΣ Β΄ΓΕΝΙΚΕΣ ΔΙΑΤΑΞΕΙΣ ΔΗΜΟΣΙΟΝΟΜΙΚΟΥ ΠΛΑΙΣΙΟΥ, ΑΡΜΟΔΙΟΤΗΤΕΣ, ΚΑΝΟΝΕΣ, ΜΕΣΟΠΡΟΘΕΣΜΗ ΣΤΡΑΤΗΓΙΚΗ</vt:lpstr>
      <vt:lpstr>Άρθρο 14 Ορισμοί</vt:lpstr>
      <vt:lpstr>Άρθρο 14 Ορισμοί</vt:lpstr>
      <vt:lpstr>Άρθρο 16 Οικονομικό έτος </vt:lpstr>
      <vt:lpstr>Ν.4270/2014_ΚΕΦ.Β΄  ΑΡΜΟΔΙΟΤΗΤΕΣ ΟΡΓΑΝΩΝ  άρθρα 17 - 32</vt:lpstr>
      <vt:lpstr>     Ν.4270/2014_ΚΕΦ.Γ’ ΔΗΜΟΣ/ΚΟΙ ΚΑΝΟΝΕΣ - ΔΙΟΡΘΩΤΙΚΟΣ ΜΗΧΑΝΙΣΜΟΣ άρθρα 33 - 32  </vt:lpstr>
      <vt:lpstr>      Άρθρο 33 Γενικές αρχές για τη διαχείριση των οικονομικών του Δημοσίου </vt:lpstr>
      <vt:lpstr>    Άρθρο 34 Γενικές αρχές δημοσιονομικού σχεδιασμού  </vt:lpstr>
      <vt:lpstr>    Άρθρο 34 Γενικές αρχές δημοσιονομικού σχεδιασμού  </vt:lpstr>
      <vt:lpstr>     ΚΕΦΑΛΑΙΟ Δ΄ ΜΕΣΟΠΡΟΘΕΣΜΗ ΔΗΜΟΣΙΟΝΟΜΙΚΗ ΣΤΡΑΤΗΓΙΚΗ άρθρα 42- 48    </vt:lpstr>
      <vt:lpstr>       Άρθρο 43 Μεσοπρόθεσμο Πλαίσιο Δημοσιονομικής Στρατηγικής</vt:lpstr>
      <vt:lpstr>       Άρθρο 43 Μεσοπρόθεσμο Πλαίσιο Δημοσιονομικής Στρατηγικής</vt:lpstr>
      <vt:lpstr>     ΜΕΡΟΣ Γ΄ ΕΤΗΣΙΟΙ ΠΡΟΫΠΟΛΟΓΙΣΜΟΙ - ΚΑΤΑΡΤΙΣΗ ΚΑΙ ΕΓΚΡΙΣΗ </vt:lpstr>
      <vt:lpstr>      Άρθρο 49 Γενικές αρχές κατάρτισης των Προϋπολογισμών </vt:lpstr>
      <vt:lpstr>       Άρθρο 50 Κατάρτιση του προϋπολογισμού βάσει στόχων και συνολικών ορίων δαπανών Μ.Π.Δ.Σ</vt:lpstr>
      <vt:lpstr>      Άρθρο 51 Γενικές αρχές κατάρτισης του ετήσιου Κρατικού Προϋπολογισμού </vt:lpstr>
      <vt:lpstr>      Άρθρο 51 Γενικές αρχές κατάρτισης του ετήσιου Κρατικού Προϋπολογισμού </vt:lpstr>
      <vt:lpstr>     Άρθρο 52 Περιεχόμενα και δομή του νόμου για τον ετήσιο Κρατικό Προϋπολογισμό </vt:lpstr>
      <vt:lpstr>     Άρθρο 52 Περιεχόμενα και δομή του νόμου για τον ετήσιο Κρατικό Προϋπολογισμό </vt:lpstr>
      <vt:lpstr>      Άρθρο 54 Διαδικασία κατάρτισης του Κρατικού Προϋπολογισμού και των ενοποιημένων προϋπολογισμών των υποτομέων της Γενικής Κυβέρνησης </vt:lpstr>
      <vt:lpstr>      Άρθρο 54 Διαδικασία κατάρτισης του Κρατικού Προϋπολογισμού και των ενοποιημένων προϋπολογισμών των υποτομέων της Γενικής Κυβέρνησης </vt:lpstr>
      <vt:lpstr>      Άρθρο 54 Διαδικασία κατάρτισης του Κρατικού Προϋπολογισμού και των ενοποιημένων προϋπολογισμών των υποτομέων της Γενικής Κυβέρνησης </vt:lpstr>
      <vt:lpstr>    Άρθρο 55 Κατηγορίες πιστώσεων και δημοσιονομικής ταξινόμησης </vt:lpstr>
      <vt:lpstr>     Άρθρο 56 Κατάρτιση προϋπολογισμού προγραμμάτων</vt:lpstr>
      <vt:lpstr>        Άρθρο 57 Προϋπολογισμός Δημοσίων Επενδύσεων</vt:lpstr>
      <vt:lpstr>        Άρθρο 59 Αποθεματικό Κρατικού Προϋπολογισμού</vt:lpstr>
      <vt:lpstr>        Άρθρο 59 Αποθεματικό Κρατικού Προϋπολογισμού</vt:lpstr>
      <vt:lpstr>        Άρθρο 59 Αποθεματικό Κρατικού Προϋπολογισμού</vt:lpstr>
      <vt:lpstr>       ν.4270/2014</vt:lpstr>
      <vt:lpstr>      Άρθρο 62 Αρχές κατάρτισης προϋπολογισμών των Ν.Π.Δ.Δ. και κατηγορίες δημοσιονομικής ταξινόμησης</vt:lpstr>
      <vt:lpstr>     Άρθρο 63 Έγκριση του προϋπολογισμού των λοιπών φορέων της Γενικής Κυβέρνησης πλην Ο.Τ.Α. </vt:lpstr>
      <vt:lpstr>     Άρθρο 63 Έγκριση του προϋπολογισμού των λοιπών φορέων της Γενικής Κυβέρνησης πλην Ο.Τ.Α. </vt:lpstr>
      <vt:lpstr>     Άρθρο 64β Κανόνες δημοσιότητας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SOULA</dc:creator>
  <cp:lastModifiedBy>SOULA</cp:lastModifiedBy>
  <cp:revision>352</cp:revision>
  <dcterms:created xsi:type="dcterms:W3CDTF">2019-01-29T14:20:19Z</dcterms:created>
  <dcterms:modified xsi:type="dcterms:W3CDTF">2020-04-14T07:00:32Z</dcterms:modified>
</cp:coreProperties>
</file>