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303" r:id="rId3"/>
    <p:sldId id="257" r:id="rId4"/>
    <p:sldId id="258" r:id="rId5"/>
    <p:sldId id="260" r:id="rId6"/>
    <p:sldId id="261" r:id="rId7"/>
    <p:sldId id="262" r:id="rId8"/>
    <p:sldId id="263" r:id="rId9"/>
    <p:sldId id="264" r:id="rId10"/>
    <p:sldId id="265" r:id="rId11"/>
    <p:sldId id="288" r:id="rId12"/>
    <p:sldId id="291" r:id="rId13"/>
    <p:sldId id="266" r:id="rId14"/>
    <p:sldId id="289" r:id="rId15"/>
    <p:sldId id="290" r:id="rId16"/>
    <p:sldId id="267" r:id="rId17"/>
    <p:sldId id="292" r:id="rId18"/>
    <p:sldId id="268" r:id="rId19"/>
    <p:sldId id="269" r:id="rId20"/>
    <p:sldId id="293" r:id="rId21"/>
    <p:sldId id="270" r:id="rId22"/>
    <p:sldId id="297" r:id="rId23"/>
    <p:sldId id="276" r:id="rId24"/>
    <p:sldId id="298" r:id="rId25"/>
    <p:sldId id="271" r:id="rId26"/>
    <p:sldId id="299" r:id="rId27"/>
    <p:sldId id="272" r:id="rId28"/>
    <p:sldId id="300" r:id="rId29"/>
    <p:sldId id="273" r:id="rId30"/>
    <p:sldId id="274" r:id="rId31"/>
    <p:sldId id="275" r:id="rId32"/>
    <p:sldId id="295" r:id="rId33"/>
    <p:sldId id="296" r:id="rId34"/>
    <p:sldId id="277" r:id="rId35"/>
    <p:sldId id="301" r:id="rId36"/>
    <p:sldId id="278" r:id="rId37"/>
    <p:sldId id="279" r:id="rId38"/>
    <p:sldId id="280" r:id="rId39"/>
    <p:sldId id="308" r:id="rId40"/>
    <p:sldId id="309" r:id="rId41"/>
    <p:sldId id="310" r:id="rId42"/>
    <p:sldId id="311" r:id="rId43"/>
    <p:sldId id="312" r:id="rId44"/>
    <p:sldId id="304" r:id="rId45"/>
    <p:sldId id="305" r:id="rId46"/>
    <p:sldId id="307" r:id="rId47"/>
    <p:sldId id="317" r:id="rId48"/>
    <p:sldId id="318" r:id="rId49"/>
    <p:sldId id="319" r:id="rId50"/>
    <p:sldId id="320" r:id="rId51"/>
    <p:sldId id="321" r:id="rId52"/>
    <p:sldId id="322" r:id="rId53"/>
    <p:sldId id="281" r:id="rId54"/>
    <p:sldId id="286" r:id="rId55"/>
    <p:sldId id="285" r:id="rId56"/>
    <p:sldId id="287" r:id="rId57"/>
    <p:sldId id="302" r:id="rId5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E25BA-B68E-4EF3-B7E2-3B50E02576F8}" type="datetimeFigureOut">
              <a:rPr lang="el-GR" smtClean="0"/>
              <a:t>27/06/2018</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1E42B-D26C-4A6D-8FFF-A5E92999B32E}" type="slidenum">
              <a:rPr lang="el-GR" smtClean="0"/>
              <a:t>‹#›</a:t>
            </a:fld>
            <a:endParaRPr lang="el-GR"/>
          </a:p>
        </p:txBody>
      </p:sp>
    </p:spTree>
    <p:extLst>
      <p:ext uri="{BB962C8B-B14F-4D97-AF65-F5344CB8AC3E}">
        <p14:creationId xmlns:p14="http://schemas.microsoft.com/office/powerpoint/2010/main" val="40082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389329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1pPr>
            <a:lvl2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2pPr>
            <a:lvl3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3pPr>
            <a:lvl4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4pPr>
            <a:lvl5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9pPr>
          </a:lstStyle>
          <a:p>
            <a:pPr algn="r" eaLnBrk="1" hangingPunct="1">
              <a:spcBef>
                <a:spcPct val="0"/>
              </a:spcBef>
            </a:pPr>
            <a:fld id="{FC83EF86-0274-4934-BEE6-5C324416F24A}" type="slidenum">
              <a:rPr lang="en-US" altLang="el-GR" smtClean="0">
                <a:latin typeface="Arial" charset="0"/>
                <a:cs typeface="Arial" charset="0"/>
              </a:rPr>
              <a:pPr algn="r" eaLnBrk="1" hangingPunct="1">
                <a:spcBef>
                  <a:spcPct val="0"/>
                </a:spcBef>
              </a:pPr>
              <a:t>50</a:t>
            </a:fld>
            <a:endParaRPr lang="en-US" altLang="el-GR" smtClean="0">
              <a:latin typeface="Arial" charset="0"/>
              <a:cs typeface="Arial" charset="0"/>
            </a:endParaRPr>
          </a:p>
        </p:txBody>
      </p:sp>
      <p:sp>
        <p:nvSpPr>
          <p:cNvPr id="240643" name="Rectangle 1"/>
          <p:cNvSpPr>
            <a:spLocks noGrp="1" noRot="1" noChangeAspect="1" noChangeArrowheads="1" noTextEdit="1"/>
          </p:cNvSpPr>
          <p:nvPr>
            <p:ph type="sldImg"/>
          </p:nvPr>
        </p:nvSpPr>
        <p:spPr>
          <a:xfrm>
            <a:off x="947738" y="744538"/>
            <a:ext cx="4962525" cy="3722687"/>
          </a:xfrm>
          <a:solidFill>
            <a:srgbClr val="FFFFFF"/>
          </a:solidFill>
          <a:ln/>
        </p:spPr>
      </p:sp>
      <p:sp>
        <p:nvSpPr>
          <p:cNvPr id="240644" name="Text Box 2"/>
          <p:cNvSpPr>
            <a:spLocks noGrp="1" noChangeArrowheads="1"/>
          </p:cNvSpPr>
          <p:nvPr>
            <p:ph type="body" idx="1"/>
          </p:nvPr>
        </p:nvSpPr>
        <p:spPr>
          <a:xfrm>
            <a:off x="685800" y="4714875"/>
            <a:ext cx="54864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mtClean="0">
                <a:latin typeface="Arial" charset="0"/>
                <a:ea typeface="ＭＳ Ｐゴシック" pitchFamily="34" charset="-128"/>
              </a:rPr>
              <a:t>Διαλειτουργικότητσ όχι μόνο μεταξύ πληροφοριακών συστημάτων αλλα αφορά επίσης οργανωτικά θέματα όπως π.χ την ανάγκη να εξασφαλίζεται συνεργασία μεταξύ οργανισμών οι οποίοι έχουν διαφορετικό τρόπο οργάνωσης και λειτουργίας</a:t>
            </a:r>
          </a:p>
        </p:txBody>
      </p:sp>
    </p:spTree>
    <p:extLst>
      <p:ext uri="{BB962C8B-B14F-4D97-AF65-F5344CB8AC3E}">
        <p14:creationId xmlns:p14="http://schemas.microsoft.com/office/powerpoint/2010/main" val="31809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6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1pPr>
            <a:lvl2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2pPr>
            <a:lvl3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3pPr>
            <a:lvl4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4pPr>
            <a:lvl5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9pPr>
          </a:lstStyle>
          <a:p>
            <a:pPr algn="r" eaLnBrk="1" hangingPunct="1">
              <a:spcBef>
                <a:spcPct val="0"/>
              </a:spcBef>
            </a:pPr>
            <a:fld id="{C91B9AC9-D53B-410C-9C7F-0F1059410F3F}" type="slidenum">
              <a:rPr lang="en-US" altLang="el-GR" smtClean="0">
                <a:latin typeface="Arial" charset="0"/>
                <a:cs typeface="Arial" charset="0"/>
              </a:rPr>
              <a:pPr algn="r" eaLnBrk="1" hangingPunct="1">
                <a:spcBef>
                  <a:spcPct val="0"/>
                </a:spcBef>
              </a:pPr>
              <a:t>51</a:t>
            </a:fld>
            <a:endParaRPr lang="en-US" altLang="el-GR" smtClean="0">
              <a:latin typeface="Arial" charset="0"/>
              <a:cs typeface="Arial" charset="0"/>
            </a:endParaRPr>
          </a:p>
        </p:txBody>
      </p:sp>
      <p:sp>
        <p:nvSpPr>
          <p:cNvPr id="241667" name="Rectangle 1"/>
          <p:cNvSpPr>
            <a:spLocks noGrp="1" noRot="1" noChangeAspect="1" noChangeArrowheads="1" noTextEdit="1"/>
          </p:cNvSpPr>
          <p:nvPr>
            <p:ph type="sldImg"/>
          </p:nvPr>
        </p:nvSpPr>
        <p:spPr>
          <a:xfrm>
            <a:off x="947738" y="744538"/>
            <a:ext cx="4962525" cy="3722687"/>
          </a:xfrm>
          <a:solidFill>
            <a:srgbClr val="FFFFFF"/>
          </a:solidFill>
          <a:ln/>
        </p:spPr>
      </p:sp>
      <p:sp>
        <p:nvSpPr>
          <p:cNvPr id="241668" name="Text Box 2"/>
          <p:cNvSpPr>
            <a:spLocks noGrp="1" noChangeArrowheads="1"/>
          </p:cNvSpPr>
          <p:nvPr>
            <p:ph type="body" idx="1"/>
          </p:nvPr>
        </p:nvSpPr>
        <p:spPr>
          <a:xfrm>
            <a:off x="685800" y="4714875"/>
            <a:ext cx="54864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mtClean="0">
                <a:ea typeface="ＭＳ Ｐゴシック" pitchFamily="34" charset="-128"/>
              </a:rPr>
              <a:t>-Ορισμός </a:t>
            </a:r>
            <a:r>
              <a:rPr lang="en-GB" altLang="el-GR" smtClean="0">
                <a:ea typeface="ＭＳ Ｐゴシック" pitchFamily="34" charset="-128"/>
              </a:rPr>
              <a:t>Διεργασίες ευθυγράμμιση, με στόχο τη συνεργασία μεταξύ των μονάδων οργανώσεων,, τα συστήματα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mtClean="0">
                <a:ea typeface="ＭＳ Ｐゴシック" pitchFamily="34" charset="-128"/>
              </a:rPr>
              <a:t>-Κοινός ορισμός των όρων, σε μονάδες των οργανισμων, και τα συστήματα</a:t>
            </a:r>
            <a:r>
              <a:rPr lang="en-GB" altLang="el-GR" smtClean="0">
                <a:ea typeface="ＭＳ Ｐゴシック" pitchFamily="34" charset="-128"/>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mtClean="0">
                <a:ea typeface="ＭＳ Ｐゴシック" pitchFamily="34" charset="-128"/>
              </a:rPr>
              <a:t>Κοινός ορισμός και  τυποποίηση στις πληροφοριες που ανταλλάσσονται (e-τιμολόγιο, e-ΦΠΑ, κλπ)</a:t>
            </a:r>
            <a:r>
              <a:rPr lang="en-GB" altLang="el-GR" smtClean="0">
                <a:ea typeface="ＭＳ Ｐゴシック" pitchFamily="34" charset="-128"/>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altLang="el-GR" smtClean="0">
              <a:ea typeface="ＭＳ Ｐゴシック" pitchFamily="34" charset="-128"/>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mtClean="0">
                <a:ea typeface="ＭＳ Ｐゴシック" pitchFamily="34" charset="-128"/>
              </a:rPr>
              <a:t>Organisational Interoperability (processes)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mtClean="0">
                <a:ea typeface="ＭＳ Ｐゴシック" pitchFamily="34" charset="-128"/>
              </a:rPr>
              <a:t>– Business Processes alignment, targeting collaboration between organisations, units, systems</a:t>
            </a:r>
            <a:endParaRPr lang="el-GR" altLang="el-GR" smtClean="0">
              <a:ea typeface="ＭＳ Ｐゴシック" pitchFamily="34" charset="-128"/>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mtClean="0">
                <a:ea typeface="ＭＳ Ｐゴシック" pitchFamily="34" charset="-128"/>
              </a:rPr>
              <a:t>Ορισμός </a:t>
            </a:r>
            <a:r>
              <a:rPr lang="en-GB" altLang="el-GR" smtClean="0">
                <a:ea typeface="ＭＳ Ｐゴシック" pitchFamily="34" charset="-128"/>
              </a:rPr>
              <a:t>Διεργασίες ευθυγράμμιση, με στόχο τη συνεργασία μεταξύ των μονάδων οργανώσεων,, τα συστήματα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mtClean="0">
                <a:ea typeface="ＭＳ Ｐゴシック" pitchFamily="34" charset="-128"/>
              </a:rPr>
              <a:t>– Proper setting and training of organisational units, for collaboration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mtClean="0">
                <a:ea typeface="ＭＳ Ｐゴシック" pitchFamily="34" charset="-128"/>
              </a:rPr>
              <a:t>• Semantic Interoperability (definitions)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mtClean="0">
                <a:ea typeface="ＭＳ Ｐゴシック" pitchFamily="34" charset="-128"/>
              </a:rPr>
              <a:t>– Common definition of terms, across organisations, units and systems</a:t>
            </a:r>
            <a:endParaRPr lang="el-GR" altLang="el-GR" smtClean="0">
              <a:ea typeface="ＭＳ Ｐゴシック" pitchFamily="34" charset="-128"/>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mtClean="0">
                <a:ea typeface="ＭＳ Ｐゴシック" pitchFamily="34" charset="-128"/>
              </a:rPr>
              <a:t>Κοινός ορισμός των όρων, σε μονάδες των οργανισμων, και τα συστήματα</a:t>
            </a:r>
            <a:r>
              <a:rPr lang="en-GB" altLang="el-GR" smtClean="0">
                <a:ea typeface="ＭＳ Ｐゴシック" pitchFamily="34" charset="-128"/>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mtClean="0">
                <a:ea typeface="ＭＳ Ｐゴシック" pitchFamily="34" charset="-128"/>
              </a:rPr>
              <a:t>– Common definition and standardisation of exchanged information (e-invoice, e-VAT, etc)</a:t>
            </a:r>
            <a:endParaRPr lang="el-GR" altLang="el-GR" smtClean="0">
              <a:ea typeface="ＭＳ Ｐゴシック" pitchFamily="34" charset="-128"/>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mtClean="0">
                <a:ea typeface="ＭＳ Ｐゴシック" pitchFamily="34" charset="-128"/>
              </a:rPr>
              <a:t>Κοινός ορισμός και  τυποποίηση στις πληροφοριες που ανταλλάσσονται (e-τιμολόγιο, e-ΦΠΑ, κλπ)</a:t>
            </a:r>
            <a:r>
              <a:rPr lang="en-GB" altLang="el-GR" smtClean="0">
                <a:ea typeface="ＭＳ Ｐゴシック" pitchFamily="34" charset="-128"/>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mtClean="0">
                <a:ea typeface="ＭＳ Ｐゴシック" pitchFamily="34" charset="-128"/>
              </a:rPr>
              <a:t>• Technical Interoperability (systems)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mtClean="0">
                <a:ea typeface="ＭＳ Ｐゴシック" pitchFamily="34" charset="-128"/>
              </a:rPr>
              <a:t>– Standards for systems architecture (how the interoperable system is designed)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mtClean="0">
                <a:ea typeface="ＭＳ Ｐゴシック" pitchFamily="34" charset="-128"/>
              </a:rPr>
              <a:t>– Standards for systems interconnection (communication, web services, service discovery)</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mtClean="0">
                <a:ea typeface="ＭＳ Ｐゴシック" pitchFamily="34" charset="-128"/>
              </a:rPr>
              <a:t>– Standards for information storage and retrieval (formats,</a:t>
            </a:r>
            <a:endParaRPr lang="el-GR" altLang="el-GR" smtClean="0">
              <a:ea typeface="ＭＳ Ｐゴシック" pitchFamily="34" charset="-128"/>
            </a:endParaRPr>
          </a:p>
        </p:txBody>
      </p:sp>
    </p:spTree>
    <p:extLst>
      <p:ext uri="{BB962C8B-B14F-4D97-AF65-F5344CB8AC3E}">
        <p14:creationId xmlns:p14="http://schemas.microsoft.com/office/powerpoint/2010/main" val="351870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1pPr>
            <a:lvl2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2pPr>
            <a:lvl3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3pPr>
            <a:lvl4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4pPr>
            <a:lvl5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9pPr>
          </a:lstStyle>
          <a:p>
            <a:pPr algn="r" eaLnBrk="1" hangingPunct="1">
              <a:spcBef>
                <a:spcPct val="0"/>
              </a:spcBef>
            </a:pPr>
            <a:fld id="{1B07AE36-2758-4A50-A0D7-4F16E4381EF7}" type="slidenum">
              <a:rPr lang="en-US" altLang="el-GR" smtClean="0">
                <a:latin typeface="Arial" charset="0"/>
                <a:cs typeface="Arial" charset="0"/>
              </a:rPr>
              <a:pPr algn="r" eaLnBrk="1" hangingPunct="1">
                <a:spcBef>
                  <a:spcPct val="0"/>
                </a:spcBef>
              </a:pPr>
              <a:t>52</a:t>
            </a:fld>
            <a:endParaRPr lang="en-US" altLang="el-GR" smtClean="0">
              <a:latin typeface="Arial" charset="0"/>
              <a:cs typeface="Arial" charset="0"/>
            </a:endParaRPr>
          </a:p>
        </p:txBody>
      </p:sp>
      <p:sp>
        <p:nvSpPr>
          <p:cNvPr id="242691" name="Rectangle 1"/>
          <p:cNvSpPr>
            <a:spLocks noGrp="1" noRot="1" noChangeAspect="1" noChangeArrowheads="1" noTextEdit="1"/>
          </p:cNvSpPr>
          <p:nvPr>
            <p:ph type="sldImg"/>
          </p:nvPr>
        </p:nvSpPr>
        <p:spPr>
          <a:xfrm>
            <a:off x="947738" y="744538"/>
            <a:ext cx="4962525" cy="3722687"/>
          </a:xfrm>
          <a:solidFill>
            <a:srgbClr val="FFFFFF"/>
          </a:solidFill>
          <a:ln/>
        </p:spPr>
      </p:sp>
      <p:sp>
        <p:nvSpPr>
          <p:cNvPr id="242692" name="Rectangle 2"/>
          <p:cNvSpPr>
            <a:spLocks noGrp="1" noChangeArrowheads="1"/>
          </p:cNvSpPr>
          <p:nvPr>
            <p:ph type="body" idx="1"/>
          </p:nvPr>
        </p:nvSpPr>
        <p:spPr>
          <a:xfrm>
            <a:off x="685800" y="4714875"/>
            <a:ext cx="54864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altLang="el-GR" smtClean="0">
              <a:latin typeface="Arial" charset="0"/>
              <a:ea typeface="ＭＳ Ｐゴシック" pitchFamily="34" charset="-128"/>
            </a:endParaRPr>
          </a:p>
        </p:txBody>
      </p:sp>
    </p:spTree>
    <p:extLst>
      <p:ext uri="{BB962C8B-B14F-4D97-AF65-F5344CB8AC3E}">
        <p14:creationId xmlns:p14="http://schemas.microsoft.com/office/powerpoint/2010/main" val="24184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2FC918-7788-43A6-A777-B2311809FD92}" type="slidenum">
              <a:rPr lang="el-GR" altLang="el-GR" smtClean="0"/>
              <a:pPr/>
              <a:t>17</a:t>
            </a:fld>
            <a:endParaRPr lang="el-GR" altLang="el-GR"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l-GR" altLang="el-GR" smtClean="0"/>
          </a:p>
        </p:txBody>
      </p:sp>
    </p:spTree>
    <p:extLst>
      <p:ext uri="{BB962C8B-B14F-4D97-AF65-F5344CB8AC3E}">
        <p14:creationId xmlns:p14="http://schemas.microsoft.com/office/powerpoint/2010/main" val="2168640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35D0C5-2362-47F6-8C40-F33C59CAC6C5}" type="slidenum">
              <a:rPr lang="el-GR" altLang="el-GR" smtClean="0"/>
              <a:pPr/>
              <a:t>20</a:t>
            </a:fld>
            <a:endParaRPr lang="el-GR" altLang="el-G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l-GR" altLang="el-GR" smtClean="0"/>
          </a:p>
        </p:txBody>
      </p:sp>
    </p:spTree>
    <p:extLst>
      <p:ext uri="{BB962C8B-B14F-4D97-AF65-F5344CB8AC3E}">
        <p14:creationId xmlns:p14="http://schemas.microsoft.com/office/powerpoint/2010/main" val="57004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013C3C-34BB-438E-9E07-F3D48E0075C5}" type="slidenum">
              <a:rPr lang="el-GR" altLang="el-GR" smtClean="0"/>
              <a:pPr/>
              <a:t>32</a:t>
            </a:fld>
            <a:endParaRPr lang="el-GR" altLang="el-G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l-GR" altLang="el-GR" smtClean="0"/>
          </a:p>
        </p:txBody>
      </p:sp>
    </p:spTree>
    <p:extLst>
      <p:ext uri="{BB962C8B-B14F-4D97-AF65-F5344CB8AC3E}">
        <p14:creationId xmlns:p14="http://schemas.microsoft.com/office/powerpoint/2010/main" val="394538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A641C1-69E3-485A-BFBD-20DEF9F09F69}" type="slidenum">
              <a:rPr lang="el-GR" altLang="el-GR" smtClean="0"/>
              <a:pPr/>
              <a:t>33</a:t>
            </a:fld>
            <a:endParaRPr lang="el-GR" altLang="el-GR"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l-GR" altLang="el-GR" smtClean="0"/>
          </a:p>
        </p:txBody>
      </p:sp>
    </p:spTree>
    <p:extLst>
      <p:ext uri="{BB962C8B-B14F-4D97-AF65-F5344CB8AC3E}">
        <p14:creationId xmlns:p14="http://schemas.microsoft.com/office/powerpoint/2010/main" val="300346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dirty="0"/>
          </a:p>
        </p:txBody>
      </p:sp>
    </p:spTree>
    <p:extLst>
      <p:ext uri="{BB962C8B-B14F-4D97-AF65-F5344CB8AC3E}">
        <p14:creationId xmlns:p14="http://schemas.microsoft.com/office/powerpoint/2010/main" val="214881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dirty="0"/>
          </a:p>
        </p:txBody>
      </p:sp>
    </p:spTree>
    <p:extLst>
      <p:ext uri="{BB962C8B-B14F-4D97-AF65-F5344CB8AC3E}">
        <p14:creationId xmlns:p14="http://schemas.microsoft.com/office/powerpoint/2010/main" val="98524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330805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1pPr>
            <a:lvl2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2pPr>
            <a:lvl3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3pPr>
            <a:lvl4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4pPr>
            <a:lvl5pPr algn="l"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ea typeface="ＭＳ Ｐゴシック" pitchFamily="34" charset="-128"/>
              </a:defRPr>
            </a:lvl9pPr>
          </a:lstStyle>
          <a:p>
            <a:pPr algn="r" eaLnBrk="1" hangingPunct="1">
              <a:spcBef>
                <a:spcPct val="0"/>
              </a:spcBef>
            </a:pPr>
            <a:fld id="{A0139829-25EC-427F-8A01-A63FC5205C3C}" type="slidenum">
              <a:rPr lang="en-US" altLang="el-GR" smtClean="0">
                <a:latin typeface="Arial" charset="0"/>
                <a:cs typeface="Arial" charset="0"/>
              </a:rPr>
              <a:pPr algn="r" eaLnBrk="1" hangingPunct="1">
                <a:spcBef>
                  <a:spcPct val="0"/>
                </a:spcBef>
              </a:pPr>
              <a:t>49</a:t>
            </a:fld>
            <a:endParaRPr lang="en-US" altLang="el-GR" smtClean="0">
              <a:latin typeface="Arial" charset="0"/>
              <a:cs typeface="Arial" charset="0"/>
            </a:endParaRPr>
          </a:p>
        </p:txBody>
      </p:sp>
      <p:sp>
        <p:nvSpPr>
          <p:cNvPr id="239619" name="Rectangle 1"/>
          <p:cNvSpPr>
            <a:spLocks noGrp="1" noRot="1" noChangeAspect="1" noChangeArrowheads="1" noTextEdit="1"/>
          </p:cNvSpPr>
          <p:nvPr>
            <p:ph type="sldImg"/>
          </p:nvPr>
        </p:nvSpPr>
        <p:spPr>
          <a:xfrm>
            <a:off x="947738" y="744538"/>
            <a:ext cx="4962525" cy="3722687"/>
          </a:xfrm>
          <a:solidFill>
            <a:srgbClr val="FFFFFF"/>
          </a:solidFill>
          <a:ln/>
        </p:spPr>
      </p:sp>
      <p:sp>
        <p:nvSpPr>
          <p:cNvPr id="239620" name="Text Box 2"/>
          <p:cNvSpPr>
            <a:spLocks noGrp="1" noChangeArrowheads="1"/>
          </p:cNvSpPr>
          <p:nvPr>
            <p:ph type="body" idx="1"/>
          </p:nvPr>
        </p:nvSpPr>
        <p:spPr>
          <a:xfrm>
            <a:off x="685800" y="4714875"/>
            <a:ext cx="54864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smtClean="0">
                <a:latin typeface="Arial" charset="0"/>
                <a:ea typeface="ＭＳ Ｐゴシック" pitchFamily="34" charset="-128"/>
              </a:rPr>
              <a:t>Διαλειτουργικότητα </a:t>
            </a:r>
          </a:p>
          <a:p>
            <a:pPr eaLnBrk="1" hangingPunct="1">
              <a:spcBef>
                <a:spcPts val="450"/>
              </a:spcBef>
              <a:buClrTx/>
              <a:buFontTx/>
              <a:buAutoNum type="arabicPare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latin typeface="Arial" charset="0"/>
                <a:ea typeface="ＭＳ Ｐゴシック" pitchFamily="34" charset="-128"/>
              </a:rPr>
              <a:t>σε επίπεδο πληροφοριακών συστημάτων </a:t>
            </a:r>
            <a:r>
              <a:rPr lang="el-GR" altLang="el-GR" dirty="0" smtClean="0">
                <a:latin typeface="Arial" charset="0"/>
                <a:ea typeface="ＭＳ Ｐゴシック" pitchFamily="34" charset="-128"/>
              </a:rPr>
              <a:t>είναι η διασύνδεση των πληροφοριακών συστημάτων ώστε να ανταλλάσουν δεδομένα και να μοιράζονται πληροφορίες και γνώση </a:t>
            </a:r>
          </a:p>
          <a:p>
            <a:pPr eaLnBrk="1" hangingPunct="1">
              <a:spcBef>
                <a:spcPts val="450"/>
              </a:spcBef>
              <a:buClrTx/>
              <a:buFontTx/>
              <a:buAutoNum type="arabicPare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b="1" dirty="0" smtClean="0">
                <a:latin typeface="Arial" charset="0"/>
                <a:ea typeface="ＭＳ Ｐゴシック" pitchFamily="34" charset="-128"/>
              </a:rPr>
              <a:t>Σε επίπεδο οργανισμών </a:t>
            </a:r>
            <a:r>
              <a:rPr lang="el-GR" altLang="el-GR" dirty="0" smtClean="0">
                <a:latin typeface="Arial" charset="0"/>
                <a:ea typeface="ＭＳ Ｐゴシック" pitchFamily="34" charset="-128"/>
              </a:rPr>
              <a:t>είναι η συνεργασία-επικοινωνία των οργανισμών ώστε να ανταλλάσουν πληροφορίες προκειμένου να ολοκληρωθούν διαδικασίες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altLang="el-GR" dirty="0" smtClean="0">
              <a:latin typeface="Arial" charset="0"/>
              <a:ea typeface="ＭＳ Ｐゴシック" pitchFamily="34" charset="-128"/>
            </a:endParaRPr>
          </a:p>
        </p:txBody>
      </p:sp>
    </p:spTree>
    <p:extLst>
      <p:ext uri="{BB962C8B-B14F-4D97-AF65-F5344CB8AC3E}">
        <p14:creationId xmlns:p14="http://schemas.microsoft.com/office/powerpoint/2010/main" val="311355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hasCustomPrompt="1"/>
          </p:nvPr>
        </p:nvSpPr>
        <p:spPr>
          <a:xfrm>
            <a:off x="683568" y="1988840"/>
            <a:ext cx="7772400" cy="1470025"/>
          </a:xfrm>
        </p:spPr>
        <p:txBody>
          <a:bodyPr/>
          <a:lstStyle>
            <a:lvl1pPr>
              <a:defRPr/>
            </a:lvl1pPr>
          </a:lstStyle>
          <a:p>
            <a:r>
              <a:rPr lang="el-GR" dirty="0" smtClean="0"/>
              <a:t>«Τίτλος μαθήματος»</a:t>
            </a:r>
            <a:endParaRPr lang="el-GR" dirty="0"/>
          </a:p>
        </p:txBody>
      </p:sp>
      <p:sp>
        <p:nvSpPr>
          <p:cNvPr id="3" name="2 - Υπότιτλος"/>
          <p:cNvSpPr>
            <a:spLocks noGrp="1"/>
          </p:cNvSpPr>
          <p:nvPr>
            <p:ph type="subTitle" idx="1" hasCustomPrompt="1"/>
          </p:nvPr>
        </p:nvSpPr>
        <p:spPr>
          <a:xfrm>
            <a:off x="1403648" y="3789040"/>
            <a:ext cx="6400800" cy="1536576"/>
          </a:xfrm>
        </p:spPr>
        <p:txBody>
          <a:bodyPr>
            <a:normAutofit/>
          </a:bodyPr>
          <a:lstStyle>
            <a:lvl1pPr marL="0" indent="0" algn="ctr">
              <a:buNone/>
              <a:defRPr sz="20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25η Εκπαιδευτική Σειρά, Κοινή ή Ειδική Φάση Σπουδών</a:t>
            </a:r>
            <a:br>
              <a:rPr lang="el-GR" dirty="0" smtClean="0"/>
            </a:br>
            <a:r>
              <a:rPr lang="el-GR" dirty="0" smtClean="0"/>
              <a:t>Υπεύθυνος Σπουδών &amp; έρευνας:</a:t>
            </a:r>
            <a:br>
              <a:rPr lang="el-GR" dirty="0" smtClean="0"/>
            </a:br>
            <a:r>
              <a:rPr lang="el-GR" dirty="0" smtClean="0"/>
              <a:t>Εισηγητής/ </a:t>
            </a:r>
            <a:r>
              <a:rPr lang="el-GR" dirty="0" err="1" smtClean="0"/>
              <a:t>τρια</a:t>
            </a:r>
            <a:r>
              <a:rPr lang="el-GR" dirty="0" smtClean="0"/>
              <a:t>:</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27/06/2018</a:t>
            </a:fld>
            <a:endParaRPr lang="el-GR"/>
          </a:p>
        </p:txBody>
      </p:sp>
      <p:sp>
        <p:nvSpPr>
          <p:cNvPr id="6" name="5 - Θέση αριθμού διαφάνειας"/>
          <p:cNvSpPr>
            <a:spLocks noGrp="1"/>
          </p:cNvSpPr>
          <p:nvPr>
            <p:ph type="sldNum" sz="quarter" idx="12"/>
          </p:nvPr>
        </p:nvSpPr>
        <p:spPr/>
        <p:txBody>
          <a:bodyPr/>
          <a:lstStyle>
            <a:lvl1pPr algn="ctr">
              <a:defRPr/>
            </a:lvl1pPr>
          </a:lstStyle>
          <a:p>
            <a:fld id="{3DF53439-851E-44AD-84B1-B6BFC3D0C743}"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Διαφάνεια Τέλους">
    <p:spTree>
      <p:nvGrpSpPr>
        <p:cNvPr id="1" name=""/>
        <p:cNvGrpSpPr/>
        <p:nvPr/>
      </p:nvGrpSpPr>
      <p:grpSpPr>
        <a:xfrm>
          <a:off x="0" y="0"/>
          <a:ext cx="0" cy="0"/>
          <a:chOff x="0" y="0"/>
          <a:chExt cx="0" cy="0"/>
        </a:xfrm>
      </p:grpSpPr>
      <p:sp>
        <p:nvSpPr>
          <p:cNvPr id="2" name="1 - Τίτλος"/>
          <p:cNvSpPr>
            <a:spLocks noGrp="1"/>
          </p:cNvSpPr>
          <p:nvPr>
            <p:ph type="ctrTitle" hasCustomPrompt="1"/>
          </p:nvPr>
        </p:nvSpPr>
        <p:spPr>
          <a:xfrm>
            <a:off x="685800" y="2130425"/>
            <a:ext cx="7772400" cy="1470025"/>
          </a:xfrm>
        </p:spPr>
        <p:txBody>
          <a:bodyPr/>
          <a:lstStyle>
            <a:lvl1pPr>
              <a:defRPr baseline="0"/>
            </a:lvl1pPr>
          </a:lstStyle>
          <a:p>
            <a:r>
              <a:rPr lang="el-GR" dirty="0" smtClean="0"/>
              <a:t>Ευχαριστώ για την Προσοχή σας</a:t>
            </a:r>
            <a:endParaRPr lang="el-GR" dirty="0"/>
          </a:p>
        </p:txBody>
      </p:sp>
      <p:sp>
        <p:nvSpPr>
          <p:cNvPr id="3" name="2 - Υπότιτλος"/>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Ον/</a:t>
            </a:r>
            <a:r>
              <a:rPr lang="el-GR" dirty="0" err="1" smtClean="0"/>
              <a:t>μο</a:t>
            </a:r>
            <a:r>
              <a:rPr lang="el-GR" dirty="0" smtClean="0"/>
              <a:t> Εισηγητή /</a:t>
            </a:r>
            <a:r>
              <a:rPr lang="el-GR" dirty="0" err="1" smtClean="0"/>
              <a:t>τριας</a:t>
            </a:r>
            <a:r>
              <a:rPr lang="el-GR" dirty="0" smtClean="0"/>
              <a:t/>
            </a:r>
            <a:br>
              <a:rPr lang="el-GR" dirty="0" smtClean="0"/>
            </a:br>
            <a:r>
              <a:rPr lang="el-GR" dirty="0" smtClean="0"/>
              <a:t>Στοιχεία επικοινωνίας</a:t>
            </a:r>
            <a:endParaRPr lang="el-GR" dirty="0"/>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27/06/2018</a:t>
            </a:fld>
            <a:endParaRPr lang="el-GR"/>
          </a:p>
        </p:txBody>
      </p:sp>
      <p:sp>
        <p:nvSpPr>
          <p:cNvPr id="6" name="5 - Θέση αριθμού διαφάνειας"/>
          <p:cNvSpPr>
            <a:spLocks noGrp="1"/>
          </p:cNvSpPr>
          <p:nvPr>
            <p:ph type="sldNum" sz="quarter" idx="12"/>
          </p:nvPr>
        </p:nvSpPr>
        <p:spPr/>
        <p:txBody>
          <a:bodyPr/>
          <a:lstStyle>
            <a:lvl1pPr algn="ctr">
              <a:defRPr/>
            </a:lvl1pPr>
          </a:lstStyle>
          <a:p>
            <a:fld id="{3DF53439-851E-44AD-84B1-B6BFC3D0C743}" type="slidenum">
              <a:rPr lang="el-GR" smtClean="0"/>
              <a:t>‹#›</a:t>
            </a:fld>
            <a:endParaRPr lang="el-GR"/>
          </a:p>
        </p:txBody>
      </p:sp>
    </p:spTree>
    <p:extLst>
      <p:ext uri="{BB962C8B-B14F-4D97-AF65-F5344CB8AC3E}">
        <p14:creationId xmlns:p14="http://schemas.microsoft.com/office/powerpoint/2010/main" val="3450533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722313" y="4406900"/>
            <a:ext cx="7772400" cy="1362075"/>
          </a:xfrm>
        </p:spPr>
        <p:txBody>
          <a:bodyPr anchor="t"/>
          <a:lstStyle>
            <a:lvl1pPr algn="l">
              <a:defRPr sz="4000" b="1" cap="all" baseline="0"/>
            </a:lvl1pPr>
          </a:lstStyle>
          <a:p>
            <a:r>
              <a:rPr lang="el-GR" dirty="0" err="1" smtClean="0"/>
              <a:t>Τιτλοσ</a:t>
            </a:r>
            <a:r>
              <a:rPr lang="el-GR" dirty="0" smtClean="0"/>
              <a:t> </a:t>
            </a:r>
            <a:r>
              <a:rPr lang="el-GR" dirty="0" err="1" smtClean="0"/>
              <a:t>ενοτητασ</a:t>
            </a:r>
            <a:endParaRPr lang="el-GR" dirty="0"/>
          </a:p>
        </p:txBody>
      </p:sp>
      <p:sp>
        <p:nvSpPr>
          <p:cNvPr id="3" name="2 - Θέση κειμένου"/>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Αν κι εφόσον υπάρχουν ενότητες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27/06/2018</a:t>
            </a:fld>
            <a:endParaRPr lang="el-GR"/>
          </a:p>
        </p:txBody>
      </p:sp>
      <p:sp>
        <p:nvSpPr>
          <p:cNvPr id="6" name="5 - Θέση αριθμού διαφάνειας"/>
          <p:cNvSpPr>
            <a:spLocks noGrp="1"/>
          </p:cNvSpPr>
          <p:nvPr>
            <p:ph type="sldNum" sz="quarter" idx="12"/>
          </p:nvPr>
        </p:nvSpPr>
        <p:spPr/>
        <p:txBody>
          <a:bodyPr/>
          <a:lstStyle>
            <a:lvl1pPr algn="ctr">
              <a:defRPr/>
            </a:lvl1pPr>
          </a:lstStyle>
          <a:p>
            <a:fld id="{3DF53439-851E-44AD-84B1-B6BFC3D0C743}"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baseline="0"/>
            </a:lvl1pPr>
          </a:lstStyle>
          <a:p>
            <a:r>
              <a:rPr lang="el-GR" dirty="0" smtClean="0"/>
              <a:t>Τίτλος Διαφάνειας</a:t>
            </a:r>
            <a:endParaRPr lang="el-GR" dirty="0"/>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27/06/2018</a:t>
            </a:fld>
            <a:endParaRPr lang="el-GR"/>
          </a:p>
        </p:txBody>
      </p:sp>
      <p:sp>
        <p:nvSpPr>
          <p:cNvPr id="6" name="5 - Θέση αριθμού διαφάνειας"/>
          <p:cNvSpPr>
            <a:spLocks noGrp="1"/>
          </p:cNvSpPr>
          <p:nvPr>
            <p:ph type="sldNum" sz="quarter" idx="12"/>
          </p:nvPr>
        </p:nvSpPr>
        <p:spPr/>
        <p:txBody>
          <a:bodyPr/>
          <a:lstStyle>
            <a:lvl1pPr algn="ctr">
              <a:defRPr/>
            </a:lvl1pPr>
          </a:lstStyle>
          <a:p>
            <a:fld id="{3DF53439-851E-44AD-84B1-B6BFC3D0C743}"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l-GR" dirty="0" smtClean="0"/>
              <a:t>Τίτλος Διαφάνειας</a:t>
            </a:r>
            <a:endParaRPr lang="el-GR" dirty="0"/>
          </a:p>
        </p:txBody>
      </p:sp>
      <p:sp>
        <p:nvSpPr>
          <p:cNvPr id="3" name="2 - Θέση περιεχομένου"/>
          <p:cNvSpPr>
            <a:spLocks noGrp="1"/>
          </p:cNvSpPr>
          <p:nvPr>
            <p:ph sz="half" idx="1"/>
          </p:nvPr>
        </p:nvSpPr>
        <p:spPr>
          <a:xfrm>
            <a:off x="457200" y="1988840"/>
            <a:ext cx="40386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3 - Θέση περιεχομένου"/>
          <p:cNvSpPr>
            <a:spLocks noGrp="1"/>
          </p:cNvSpPr>
          <p:nvPr>
            <p:ph sz="half" idx="2"/>
          </p:nvPr>
        </p:nvSpPr>
        <p:spPr>
          <a:xfrm>
            <a:off x="4648200" y="1988840"/>
            <a:ext cx="40386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27/06/2018</a:t>
            </a:fld>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l-GR" dirty="0" smtClean="0"/>
              <a:t>Τίτλος Διαφάνειας</a:t>
            </a:r>
            <a:endParaRPr lang="el-GR" dirty="0"/>
          </a:p>
        </p:txBody>
      </p:sp>
      <p:sp>
        <p:nvSpPr>
          <p:cNvPr id="3" name="2 - Θέση κειμένου"/>
          <p:cNvSpPr>
            <a:spLocks noGrp="1"/>
          </p:cNvSpPr>
          <p:nvPr>
            <p:ph type="body" idx="1"/>
          </p:nvPr>
        </p:nvSpPr>
        <p:spPr>
          <a:xfrm>
            <a:off x="467544" y="198884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636913"/>
            <a:ext cx="4040188" cy="3489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4 - Θέση κειμένου"/>
          <p:cNvSpPr>
            <a:spLocks noGrp="1"/>
          </p:cNvSpPr>
          <p:nvPr>
            <p:ph type="body" sz="quarter" idx="3"/>
          </p:nvPr>
        </p:nvSpPr>
        <p:spPr>
          <a:xfrm>
            <a:off x="4644008" y="198884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636911"/>
            <a:ext cx="4041775" cy="34892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7" name="6 - Θέση ημερομηνίας"/>
          <p:cNvSpPr>
            <a:spLocks noGrp="1"/>
          </p:cNvSpPr>
          <p:nvPr>
            <p:ph type="dt" sz="half" idx="10"/>
          </p:nvPr>
        </p:nvSpPr>
        <p:spPr/>
        <p:txBody>
          <a:bodyPr/>
          <a:lstStyle/>
          <a:p>
            <a:fld id="{F2853615-BFDE-46DE-814C-47EC6EF6D371}" type="datetimeFigureOut">
              <a:rPr lang="el-GR" smtClean="0"/>
              <a:t>27/06/2018</a:t>
            </a:fld>
            <a:endParaRPr lang="el-GR"/>
          </a:p>
        </p:txBody>
      </p:sp>
      <p:sp>
        <p:nvSpPr>
          <p:cNvPr id="9" name="8 - Θέση αριθμού διαφάνειας"/>
          <p:cNvSpPr>
            <a:spLocks noGrp="1"/>
          </p:cNvSpPr>
          <p:nvPr>
            <p:ph type="sldNum" sz="quarter" idx="12"/>
          </p:nvPr>
        </p:nvSpPr>
        <p:spPr/>
        <p:txBody>
          <a:bodyPr/>
          <a:lstStyle>
            <a:lvl1pPr algn="ctr">
              <a:defRPr/>
            </a:lvl1pPr>
          </a:lstStyle>
          <a:p>
            <a:fld id="{3DF53439-851E-44AD-84B1-B6BFC3D0C743}"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baseline="0"/>
            </a:lvl1pPr>
          </a:lstStyle>
          <a:p>
            <a:r>
              <a:rPr lang="el-GR" dirty="0" smtClean="0"/>
              <a:t>Τίτλος Διαφάνειας</a:t>
            </a:r>
            <a:endParaRPr lang="el-GR" dirty="0"/>
          </a:p>
        </p:txBody>
      </p:sp>
      <p:sp>
        <p:nvSpPr>
          <p:cNvPr id="3" name="2 - Θέση ημερομηνίας"/>
          <p:cNvSpPr>
            <a:spLocks noGrp="1"/>
          </p:cNvSpPr>
          <p:nvPr>
            <p:ph type="dt" sz="half" idx="10"/>
          </p:nvPr>
        </p:nvSpPr>
        <p:spPr/>
        <p:txBody>
          <a:bodyPr/>
          <a:lstStyle/>
          <a:p>
            <a:fld id="{F2853615-BFDE-46DE-814C-47EC6EF6D371}" type="datetimeFigureOut">
              <a:rPr lang="el-GR" smtClean="0"/>
              <a:t>27/06/2018</a:t>
            </a:fld>
            <a:endParaRPr lang="el-GR"/>
          </a:p>
        </p:txBody>
      </p:sp>
      <p:sp>
        <p:nvSpPr>
          <p:cNvPr id="5" name="4 - Θέση αριθμού διαφάνειας"/>
          <p:cNvSpPr>
            <a:spLocks noGrp="1"/>
          </p:cNvSpPr>
          <p:nvPr>
            <p:ph type="sldNum" sz="quarter" idx="12"/>
          </p:nvPr>
        </p:nvSpPr>
        <p:spPr/>
        <p:txBody>
          <a:bodyPr/>
          <a:lstStyle>
            <a:lvl1pPr algn="ctr">
              <a:defRPr/>
            </a:lvl1pPr>
          </a:lstStyle>
          <a:p>
            <a:fld id="{3DF53439-851E-44AD-84B1-B6BFC3D0C743}"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27/06/2018</a:t>
            </a:fld>
            <a:endParaRPr lang="el-GR"/>
          </a:p>
        </p:txBody>
      </p:sp>
      <p:sp>
        <p:nvSpPr>
          <p:cNvPr id="4" name="3 - Θέση αριθμού διαφάνειας"/>
          <p:cNvSpPr>
            <a:spLocks noGrp="1"/>
          </p:cNvSpPr>
          <p:nvPr>
            <p:ph type="sldNum" sz="quarter" idx="12"/>
          </p:nvPr>
        </p:nvSpPr>
        <p:spPr/>
        <p:txBody>
          <a:bodyPr/>
          <a:lstStyle>
            <a:lvl1pPr algn="ctr">
              <a:defRPr/>
            </a:lvl1pPr>
          </a:lstStyle>
          <a:p>
            <a:fld id="{3DF53439-851E-44AD-84B1-B6BFC3D0C743}"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916832"/>
            <a:ext cx="3008313" cy="802010"/>
          </a:xfrm>
        </p:spPr>
        <p:txBody>
          <a:bodyPr anchor="b"/>
          <a:lstStyle>
            <a:lvl1pPr algn="l">
              <a:defRPr sz="2000" b="1"/>
            </a:lvl1pPr>
          </a:lstStyle>
          <a:p>
            <a:r>
              <a:rPr lang="el-GR" smtClean="0"/>
              <a:t>Στυλ κύριου τίτλου</a:t>
            </a:r>
            <a:endParaRPr lang="el-GR" dirty="0"/>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2708920"/>
            <a:ext cx="3008313" cy="34172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27/06/2018</a:t>
            </a:fld>
            <a:endParaRPr lang="el-GR"/>
          </a:p>
        </p:txBody>
      </p:sp>
      <p:sp>
        <p:nvSpPr>
          <p:cNvPr id="7" name="6 - Θέση αριθμού διαφάνειας"/>
          <p:cNvSpPr>
            <a:spLocks noGrp="1"/>
          </p:cNvSpPr>
          <p:nvPr>
            <p:ph type="sldNum" sz="quarter" idx="12"/>
          </p:nvPr>
        </p:nvSpPr>
        <p:spPr/>
        <p:txBody>
          <a:bodyPr/>
          <a:lstStyle>
            <a:lvl1pPr algn="ctr">
              <a:defRPr/>
            </a:lvl1pPr>
          </a:lstStyle>
          <a:p>
            <a:fld id="{3DF53439-851E-44AD-84B1-B6BFC3D0C743}"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6380112" cy="566738"/>
          </a:xfrm>
        </p:spPr>
        <p:txBody>
          <a:bodyPr anchor="b"/>
          <a:lstStyle>
            <a:lvl1pPr algn="l">
              <a:defRPr sz="2000" b="1"/>
            </a:lvl1pPr>
          </a:lstStyle>
          <a:p>
            <a:r>
              <a:rPr lang="el-GR" smtClean="0"/>
              <a:t>Στυλ κύριου τίτλου</a:t>
            </a:r>
            <a:endParaRPr lang="el-GR" dirty="0"/>
          </a:p>
        </p:txBody>
      </p:sp>
      <p:sp>
        <p:nvSpPr>
          <p:cNvPr id="3" name="2 - Θέση εικόνας"/>
          <p:cNvSpPr>
            <a:spLocks noGrp="1"/>
          </p:cNvSpPr>
          <p:nvPr>
            <p:ph type="pic" idx="1"/>
          </p:nvPr>
        </p:nvSpPr>
        <p:spPr>
          <a:xfrm>
            <a:off x="1792288" y="1772816"/>
            <a:ext cx="6380112"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6380112"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27/06/2018</a:t>
            </a:fld>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Εικόνα 7" descr="\\kerveros\PrPress\Logos\COMBO LOGO ESPA ΑΠΟ ΕΥΔ.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16216" y="6056257"/>
            <a:ext cx="2183135" cy="648672"/>
          </a:xfrm>
          <a:prstGeom prst="rect">
            <a:avLst/>
          </a:prstGeom>
          <a:noFill/>
          <a:ln>
            <a:noFill/>
          </a:ln>
        </p:spPr>
      </p:pic>
      <p:sp>
        <p:nvSpPr>
          <p:cNvPr id="2" name="1 - Θέση τίτλου"/>
          <p:cNvSpPr>
            <a:spLocks noGrp="1"/>
          </p:cNvSpPr>
          <p:nvPr>
            <p:ph type="title"/>
          </p:nvPr>
        </p:nvSpPr>
        <p:spPr>
          <a:xfrm>
            <a:off x="2771799" y="274638"/>
            <a:ext cx="5915001" cy="1143000"/>
          </a:xfrm>
          <a:prstGeom prst="rect">
            <a:avLst/>
          </a:prstGeom>
        </p:spPr>
        <p:txBody>
          <a:bodyPr vert="horz" lIns="91440" tIns="45720" rIns="91440" bIns="45720" rtlCol="0" anchor="ctr">
            <a:normAutofit/>
          </a:bodyPr>
          <a:lstStyle/>
          <a:p>
            <a:r>
              <a:rPr lang="el-GR" dirty="0" smtClean="0"/>
              <a:t>Τίτλος Διαφάνειας</a:t>
            </a:r>
            <a:endParaRPr lang="el-GR" dirty="0"/>
          </a:p>
        </p:txBody>
      </p:sp>
      <p:sp>
        <p:nvSpPr>
          <p:cNvPr id="3" name="2 - Θέση κειμένου"/>
          <p:cNvSpPr>
            <a:spLocks noGrp="1"/>
          </p:cNvSpPr>
          <p:nvPr>
            <p:ph type="body" idx="1"/>
          </p:nvPr>
        </p:nvSpPr>
        <p:spPr>
          <a:xfrm>
            <a:off x="467542" y="1581834"/>
            <a:ext cx="8219257" cy="4367447"/>
          </a:xfrm>
          <a:prstGeom prst="rect">
            <a:avLst/>
          </a:prstGeom>
        </p:spPr>
        <p:txBody>
          <a:bodyPr vert="horz" lIns="91440" tIns="45720" rIns="91440" bIns="45720" rtlCol="0">
            <a:normAutofit/>
          </a:body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ημερομηνίας"/>
          <p:cNvSpPr>
            <a:spLocks noGrp="1"/>
          </p:cNvSpPr>
          <p:nvPr>
            <p:ph type="dt" sz="half" idx="2"/>
          </p:nvPr>
        </p:nvSpPr>
        <p:spPr>
          <a:xfrm>
            <a:off x="467543" y="6309320"/>
            <a:ext cx="19442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27/06/2018</a:t>
            </a:fld>
            <a:endParaRPr lang="el-GR"/>
          </a:p>
        </p:txBody>
      </p:sp>
      <p:sp>
        <p:nvSpPr>
          <p:cNvPr id="6" name="5 - Θέση αριθμού διαφάνειας"/>
          <p:cNvSpPr>
            <a:spLocks noGrp="1"/>
          </p:cNvSpPr>
          <p:nvPr>
            <p:ph type="sldNum" sz="quarter" idx="4"/>
          </p:nvPr>
        </p:nvSpPr>
        <p:spPr>
          <a:xfrm>
            <a:off x="3491880" y="63093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pic>
        <p:nvPicPr>
          <p:cNvPr id="10" name="Εικόνα 9" descr="C:\Users\vrettakou\Desktop\TMHMA ΕΠΙΚΟΙΝΩΝΙΑΣ, ΔΙΕΘΝΩΝ Κ ΔΗΜΟΣΙΩΝ ΣΧΕΣΕΩΝ\ΠΡΟΤΥΠΑ ΕΝΤΥΠΑ\logo_ekdda_up_down (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79798" y="308050"/>
            <a:ext cx="2088232" cy="110451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772400" cy="2088232"/>
          </a:xfrm>
        </p:spPr>
        <p:txBody>
          <a:bodyPr>
            <a:normAutofit fontScale="90000"/>
          </a:bodyPr>
          <a:lstStyle/>
          <a:p>
            <a:r>
              <a:rPr lang="el-GR" b="1" u="sng" dirty="0"/>
              <a:t>«ΣΥΣΤΗΜΑΤΑ ΠΛΗΡΟΦΟΡΙΚΗΣ ΟΡΓΑΝΙΣΜΩΝ ΚΟΙΝΩΝΙΚΗΣ ΠΟΛΙΤΙΚΗΣ»</a:t>
            </a:r>
            <a:endParaRPr lang="el-GR" dirty="0"/>
          </a:p>
        </p:txBody>
      </p:sp>
      <p:sp>
        <p:nvSpPr>
          <p:cNvPr id="3" name="Subtitle 2"/>
          <p:cNvSpPr>
            <a:spLocks noGrp="1"/>
          </p:cNvSpPr>
          <p:nvPr>
            <p:ph type="subTitle" idx="1"/>
          </p:nvPr>
        </p:nvSpPr>
        <p:spPr>
          <a:xfrm>
            <a:off x="1403648" y="4268688"/>
            <a:ext cx="6400800" cy="1536576"/>
          </a:xfrm>
        </p:spPr>
        <p:txBody>
          <a:bodyPr/>
          <a:lstStyle/>
          <a:p>
            <a:r>
              <a:rPr lang="el-GR" dirty="0" smtClean="0"/>
              <a:t>Ενότητα 2</a:t>
            </a:r>
          </a:p>
          <a:p>
            <a:r>
              <a:rPr lang="el-GR" dirty="0" smtClean="0"/>
              <a:t>Πληροφοριακά </a:t>
            </a:r>
            <a:r>
              <a:rPr lang="el-GR" dirty="0"/>
              <a:t>Συστήματα Οργανισμών</a:t>
            </a:r>
          </a:p>
        </p:txBody>
      </p:sp>
      <p:sp>
        <p:nvSpPr>
          <p:cNvPr id="7" name="Rectangle 6"/>
          <p:cNvSpPr/>
          <p:nvPr/>
        </p:nvSpPr>
        <p:spPr>
          <a:xfrm>
            <a:off x="1912593" y="1471775"/>
            <a:ext cx="6844847" cy="517065"/>
          </a:xfrm>
          <a:prstGeom prst="rect">
            <a:avLst/>
          </a:prstGeom>
        </p:spPr>
        <p:txBody>
          <a:bodyPr wrap="square">
            <a:spAutoFit/>
          </a:bodyPr>
          <a:lstStyle/>
          <a:p>
            <a:pPr>
              <a:lnSpc>
                <a:spcPct val="115000"/>
              </a:lnSpc>
              <a:spcAft>
                <a:spcPts val="1000"/>
              </a:spcAft>
            </a:pPr>
            <a:r>
              <a:rPr lang="el-GR" sz="2400" kern="100" dirty="0"/>
              <a:t>Ε</a:t>
            </a:r>
            <a:r>
              <a:rPr lang="el-GR" kern="100" dirty="0"/>
              <a:t>ΘΝΙΚΗ</a:t>
            </a:r>
            <a:r>
              <a:rPr lang="el-GR" sz="2400" kern="100" dirty="0"/>
              <a:t> Σ</a:t>
            </a:r>
            <a:r>
              <a:rPr lang="el-GR" kern="100" dirty="0"/>
              <a:t>ΧΟΛΗ</a:t>
            </a:r>
            <a:r>
              <a:rPr lang="el-GR" sz="2400" kern="100" dirty="0"/>
              <a:t> Δ</a:t>
            </a:r>
            <a:r>
              <a:rPr lang="el-GR" kern="100" dirty="0"/>
              <a:t>ΗΜΟΣΙΑΣ</a:t>
            </a:r>
            <a:r>
              <a:rPr lang="el-GR" sz="2400" kern="100" dirty="0"/>
              <a:t> Δ</a:t>
            </a:r>
            <a:r>
              <a:rPr lang="el-GR" kern="100" dirty="0"/>
              <a:t>ΙΟΙΚΗΣΗΣ</a:t>
            </a:r>
            <a:r>
              <a:rPr lang="el-GR" sz="2400" kern="100" dirty="0"/>
              <a:t> </a:t>
            </a:r>
            <a:r>
              <a:rPr lang="el-GR" kern="100" dirty="0"/>
              <a:t>&amp; </a:t>
            </a:r>
            <a:r>
              <a:rPr lang="el-GR" sz="2400" kern="100" dirty="0"/>
              <a:t>Α</a:t>
            </a:r>
            <a:r>
              <a:rPr lang="el-GR" kern="100" dirty="0"/>
              <a:t>ΥΤΟΔΙΟΙΚΗΣΗΣ</a:t>
            </a:r>
            <a:endParaRPr lang="el-GR" sz="2400" kern="100" dirty="0">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7096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58614"/>
            <a:ext cx="5915001" cy="1714202"/>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467542" y="1941873"/>
            <a:ext cx="8219257" cy="4367447"/>
          </a:xfrm>
        </p:spPr>
        <p:txBody>
          <a:bodyPr>
            <a:normAutofit fontScale="70000" lnSpcReduction="20000"/>
          </a:bodyPr>
          <a:lstStyle/>
          <a:p>
            <a:pPr marL="0" lvl="2" indent="0">
              <a:buNone/>
            </a:pPr>
            <a:r>
              <a:rPr lang="el-GR" sz="2600" b="1" dirty="0"/>
              <a:t>Λογισμικό (Software)</a:t>
            </a:r>
          </a:p>
          <a:p>
            <a:pPr marL="0" indent="0">
              <a:buNone/>
            </a:pPr>
            <a:r>
              <a:rPr lang="el-GR" dirty="0"/>
              <a:t>Προγράμματα που εκτελούνται στο υλικό ώστε αυτό να λειτουργήσει ως υπολογιστής. Το λογισμικό χωρίζεται σε:</a:t>
            </a:r>
            <a:endParaRPr lang="el-GR" sz="2400" dirty="0"/>
          </a:p>
          <a:p>
            <a:pPr lvl="0"/>
            <a:r>
              <a:rPr lang="el-GR" b="1" u="sng" dirty="0"/>
              <a:t>Λογισμικό Συστήματος ή Λειτουργικό (OS, </a:t>
            </a:r>
            <a:r>
              <a:rPr lang="el-GR" b="1" u="sng" dirty="0" err="1"/>
              <a:t>Operating</a:t>
            </a:r>
            <a:r>
              <a:rPr lang="el-GR" b="1" u="sng" dirty="0"/>
              <a:t> </a:t>
            </a:r>
            <a:r>
              <a:rPr lang="el-GR" b="1" u="sng" dirty="0" err="1"/>
              <a:t>System</a:t>
            </a:r>
            <a:r>
              <a:rPr lang="el-GR" b="1" u="sng" dirty="0"/>
              <a:t>)</a:t>
            </a:r>
            <a:r>
              <a:rPr lang="el-GR" dirty="0"/>
              <a:t>: τα προγράμματα που ‘δίνουν ζωή’ στο υλικό και του επιτρέπουν να διαχειρίζεται τις εργασίες που έχει να κάνει, αλλά και να διασυνδέεται με άλλα συστήματα. Είναι επίσης υπεύθυνο για τη </a:t>
            </a:r>
            <a:r>
              <a:rPr lang="el-GR" dirty="0" err="1"/>
              <a:t>διεπαφή</a:t>
            </a:r>
            <a:r>
              <a:rPr lang="el-GR" dirty="0"/>
              <a:t> ανθρώπου – μηχανής (</a:t>
            </a:r>
            <a:r>
              <a:rPr lang="el-GR" dirty="0" err="1"/>
              <a:t>man-machine</a:t>
            </a:r>
            <a:r>
              <a:rPr lang="el-GR" dirty="0"/>
              <a:t> </a:t>
            </a:r>
            <a:r>
              <a:rPr lang="el-GR" dirty="0" err="1"/>
              <a:t>interface</a:t>
            </a:r>
            <a:r>
              <a:rPr lang="el-GR" dirty="0"/>
              <a:t>). Λειτουργικά συστήματα είναι τα Windows, οι διανομές του </a:t>
            </a:r>
            <a:r>
              <a:rPr lang="el-GR" dirty="0" err="1"/>
              <a:t>Linux</a:t>
            </a:r>
            <a:r>
              <a:rPr lang="el-GR" dirty="0"/>
              <a:t>, κλπ.  </a:t>
            </a:r>
            <a:endParaRPr lang="el-GR" sz="2800" dirty="0"/>
          </a:p>
          <a:p>
            <a:r>
              <a:rPr lang="el-GR" b="1" u="sng" dirty="0"/>
              <a:t>Λογισμικό εφαρμογών (applications)</a:t>
            </a:r>
            <a:r>
              <a:rPr lang="el-GR" dirty="0"/>
              <a:t> είναι τα προγράμματα που γράφονται για να καλύψουν ειδικές ανάγκες και να υποστηρίξουν συγκεκριμένες εργασίες του τελικού χρήστη. Τέτοια είναι οι βάσεις δεδομένων (</a:t>
            </a:r>
            <a:r>
              <a:rPr lang="el-GR" dirty="0" err="1"/>
              <a:t>data</a:t>
            </a:r>
            <a:r>
              <a:rPr lang="el-GR" dirty="0"/>
              <a:t> </a:t>
            </a:r>
            <a:r>
              <a:rPr lang="el-GR" dirty="0" err="1"/>
              <a:t>bases</a:t>
            </a:r>
            <a:r>
              <a:rPr lang="el-GR" dirty="0"/>
              <a:t>), οι σουίτες γραφείου (</a:t>
            </a:r>
            <a:r>
              <a:rPr lang="el-GR" dirty="0" err="1"/>
              <a:t>office</a:t>
            </a:r>
            <a:r>
              <a:rPr lang="el-GR" dirty="0"/>
              <a:t> </a:t>
            </a:r>
            <a:r>
              <a:rPr lang="el-GR" dirty="0" err="1"/>
              <a:t>suites</a:t>
            </a:r>
            <a:r>
              <a:rPr lang="el-GR" dirty="0"/>
              <a:t>), οι πλοηγοί Ιστού (</a:t>
            </a:r>
            <a:r>
              <a:rPr lang="el-GR" dirty="0" err="1"/>
              <a:t>web</a:t>
            </a:r>
            <a:r>
              <a:rPr lang="el-GR" dirty="0"/>
              <a:t> </a:t>
            </a:r>
            <a:r>
              <a:rPr lang="el-GR" dirty="0" err="1"/>
              <a:t>browsers</a:t>
            </a:r>
            <a:r>
              <a:rPr lang="el-GR" dirty="0"/>
              <a:t>), κλπ.</a:t>
            </a:r>
          </a:p>
        </p:txBody>
      </p:sp>
    </p:spTree>
    <p:extLst>
      <p:ext uri="{BB962C8B-B14F-4D97-AF65-F5344CB8AC3E}">
        <p14:creationId xmlns:p14="http://schemas.microsoft.com/office/powerpoint/2010/main" val="2563973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617439" y="44624"/>
            <a:ext cx="5915001" cy="1143000"/>
          </a:xfrm>
        </p:spPr>
        <p:txBody>
          <a:bodyPr/>
          <a:lstStyle/>
          <a:p>
            <a:pPr eaLnBrk="1" hangingPunct="1"/>
            <a:r>
              <a:rPr lang="el-GR" altLang="el-GR" dirty="0" smtClean="0"/>
              <a:t>Λειτουργικά Συστήματα</a:t>
            </a:r>
          </a:p>
        </p:txBody>
      </p:sp>
      <p:sp>
        <p:nvSpPr>
          <p:cNvPr id="28675" name="Rectangle 3"/>
          <p:cNvSpPr>
            <a:spLocks noGrp="1" noChangeArrowheads="1"/>
          </p:cNvSpPr>
          <p:nvPr>
            <p:ph idx="1"/>
          </p:nvPr>
        </p:nvSpPr>
        <p:spPr>
          <a:xfrm>
            <a:off x="323528" y="1581834"/>
            <a:ext cx="8219257" cy="2495238"/>
          </a:xfrm>
        </p:spPr>
        <p:txBody>
          <a:bodyPr/>
          <a:lstStyle/>
          <a:p>
            <a:pPr eaLnBrk="1" hangingPunct="1">
              <a:lnSpc>
                <a:spcPct val="80000"/>
              </a:lnSpc>
            </a:pPr>
            <a:r>
              <a:rPr lang="en-US" altLang="el-GR" sz="2800" dirty="0" smtClean="0">
                <a:latin typeface="Tahoma" panose="020B0604030504040204" pitchFamily="34" charset="0"/>
              </a:rPr>
              <a:t>DOS</a:t>
            </a:r>
          </a:p>
          <a:p>
            <a:pPr eaLnBrk="1" hangingPunct="1">
              <a:lnSpc>
                <a:spcPct val="80000"/>
              </a:lnSpc>
            </a:pPr>
            <a:r>
              <a:rPr lang="en-US" altLang="el-GR" sz="2800" dirty="0" smtClean="0">
                <a:latin typeface="Tahoma" panose="020B0604030504040204" pitchFamily="34" charset="0"/>
              </a:rPr>
              <a:t>Windows </a:t>
            </a:r>
            <a:br>
              <a:rPr lang="en-US" altLang="el-GR" sz="2800" dirty="0" smtClean="0">
                <a:latin typeface="Tahoma" panose="020B0604030504040204" pitchFamily="34" charset="0"/>
              </a:rPr>
            </a:br>
            <a:r>
              <a:rPr lang="en-US" altLang="el-GR" sz="2800" dirty="0" smtClean="0">
                <a:latin typeface="Tahoma" panose="020B0604030504040204" pitchFamily="34" charset="0"/>
                <a:cs typeface="Tahoma" panose="020B0604030504040204" pitchFamily="34" charset="0"/>
              </a:rPr>
              <a:t>Unix</a:t>
            </a:r>
            <a:r>
              <a:rPr lang="el-GR" altLang="el-GR" sz="2800" dirty="0" smtClean="0">
                <a:latin typeface="Tahoma" panose="020B0604030504040204" pitchFamily="34" charset="0"/>
                <a:cs typeface="Tahoma" panose="020B0604030504040204" pitchFamily="34" charset="0"/>
              </a:rPr>
              <a:t>,</a:t>
            </a:r>
            <a:endParaRPr lang="el-GR" altLang="el-GR" sz="2800" dirty="0" smtClean="0">
              <a:latin typeface="Tahoma" panose="020B0604030504040204" pitchFamily="34" charset="0"/>
            </a:endParaRPr>
          </a:p>
          <a:p>
            <a:pPr eaLnBrk="1" hangingPunct="1">
              <a:lnSpc>
                <a:spcPct val="80000"/>
              </a:lnSpc>
            </a:pPr>
            <a:r>
              <a:rPr lang="en-US" altLang="el-GR" sz="2800" dirty="0" smtClean="0">
                <a:latin typeface="Tahoma" panose="020B0604030504040204" pitchFamily="34" charset="0"/>
                <a:cs typeface="Tahoma" panose="020B0604030504040204" pitchFamily="34" charset="0"/>
              </a:rPr>
              <a:t>Linux</a:t>
            </a:r>
            <a:r>
              <a:rPr lang="el-GR" altLang="el-GR" sz="2800" dirty="0" smtClean="0">
                <a:latin typeface="Tahoma" panose="020B0604030504040204" pitchFamily="34" charset="0"/>
                <a:cs typeface="Tahoma" panose="020B0604030504040204" pitchFamily="34" charset="0"/>
              </a:rPr>
              <a:t>,</a:t>
            </a:r>
            <a:endParaRPr lang="el-GR" altLang="el-GR" sz="2800" dirty="0" smtClean="0">
              <a:latin typeface="Tahoma" panose="020B0604030504040204" pitchFamily="34" charset="0"/>
            </a:endParaRPr>
          </a:p>
          <a:p>
            <a:pPr eaLnBrk="1" hangingPunct="1">
              <a:lnSpc>
                <a:spcPct val="80000"/>
              </a:lnSpc>
            </a:pPr>
            <a:r>
              <a:rPr lang="en-US" altLang="el-GR" sz="2800" dirty="0" smtClean="0">
                <a:latin typeface="Tahoma" panose="020B0604030504040204" pitchFamily="34" charset="0"/>
                <a:cs typeface="Tahoma" panose="020B0604030504040204" pitchFamily="34" charset="0"/>
              </a:rPr>
              <a:t>Mac</a:t>
            </a:r>
            <a:r>
              <a:rPr lang="el-GR" altLang="el-GR" sz="2800" dirty="0" smtClean="0">
                <a:latin typeface="Tahoma" panose="020B0604030504040204" pitchFamily="34" charset="0"/>
                <a:cs typeface="Tahoma" panose="020B0604030504040204" pitchFamily="34" charset="0"/>
              </a:rPr>
              <a:t> </a:t>
            </a:r>
            <a:r>
              <a:rPr lang="en-US" altLang="el-GR" sz="2800" dirty="0" smtClean="0">
                <a:latin typeface="Tahoma" panose="020B0604030504040204" pitchFamily="34" charset="0"/>
                <a:cs typeface="Tahoma" panose="020B0604030504040204" pitchFamily="34" charset="0"/>
              </a:rPr>
              <a:t>OS</a:t>
            </a:r>
            <a:r>
              <a:rPr lang="el-GR" altLang="el-GR" sz="2800" dirty="0" smtClean="0">
                <a:latin typeface="Tahoma" panose="020B0604030504040204" pitchFamily="34" charset="0"/>
                <a:cs typeface="Tahoma" panose="020B0604030504040204" pitchFamily="34" charset="0"/>
              </a:rPr>
              <a:t> </a:t>
            </a:r>
            <a:r>
              <a:rPr lang="en-US" altLang="el-GR" sz="2800" dirty="0" smtClean="0">
                <a:latin typeface="Tahoma" panose="020B0604030504040204" pitchFamily="34" charset="0"/>
                <a:cs typeface="Tahoma" panose="020B0604030504040204" pitchFamily="34" charset="0"/>
              </a:rPr>
              <a:t>X</a:t>
            </a:r>
            <a:r>
              <a:rPr lang="el-GR" altLang="el-GR" sz="2800" dirty="0" smtClean="0">
                <a:latin typeface="Tahoma" panose="020B0604030504040204" pitchFamily="34" charset="0"/>
                <a:cs typeface="Tahoma" panose="020B0604030504040204" pitchFamily="34" charset="0"/>
              </a:rPr>
              <a:t>, </a:t>
            </a:r>
            <a:endParaRPr lang="el-GR" altLang="el-GR" sz="2800" dirty="0" smtClean="0">
              <a:latin typeface="Tahoma" panose="020B0604030504040204" pitchFamily="34" charset="0"/>
            </a:endParaRPr>
          </a:p>
          <a:p>
            <a:pPr eaLnBrk="1" hangingPunct="1">
              <a:lnSpc>
                <a:spcPct val="80000"/>
              </a:lnSpc>
            </a:pPr>
            <a:r>
              <a:rPr lang="en-US" altLang="el-GR" sz="2800" dirty="0" smtClean="0">
                <a:latin typeface="Tahoma" panose="020B0604030504040204" pitchFamily="34" charset="0"/>
                <a:cs typeface="Tahoma" panose="020B0604030504040204" pitchFamily="34" charset="0"/>
              </a:rPr>
              <a:t>Solaris</a:t>
            </a:r>
            <a:r>
              <a:rPr lang="el-GR" altLang="el-GR" sz="2800" dirty="0" smtClean="0"/>
              <a:t> </a:t>
            </a:r>
          </a:p>
        </p:txBody>
      </p:sp>
      <p:sp>
        <p:nvSpPr>
          <p:cNvPr id="3" name="Slide Number Placeholder 2"/>
          <p:cNvSpPr>
            <a:spLocks noGrp="1"/>
          </p:cNvSpPr>
          <p:nvPr>
            <p:ph type="sldNum" sz="quarter" idx="12"/>
          </p:nvPr>
        </p:nvSpPr>
        <p:spPr/>
        <p:txBody>
          <a:bodyPr/>
          <a:lstStyle/>
          <a:p>
            <a:pPr>
              <a:defRPr/>
            </a:pPr>
            <a:fld id="{79F7123A-A0AD-4BAF-8211-E1BD6AF57253}" type="slidenum">
              <a:rPr lang="el-GR" altLang="en-US" smtClean="0"/>
              <a:pPr>
                <a:defRPr/>
              </a:pPr>
              <a:t>11</a:t>
            </a:fld>
            <a:endParaRPr lang="el-GR" altLang="en-US"/>
          </a:p>
        </p:txBody>
      </p:sp>
      <p:pic>
        <p:nvPicPr>
          <p:cNvPr id="28676" name="Picture 4" descr="Αποτέλεσμα εικόνας για leitoyrgik;a syst;hmata λογισμικού"/>
          <p:cNvPicPr>
            <a:picLocks noChangeAspect="1" noChangeArrowheads="1"/>
          </p:cNvPicPr>
          <p:nvPr/>
        </p:nvPicPr>
        <p:blipFill>
          <a:blip r:embed="rId2">
            <a:extLst>
              <a:ext uri="{28A0092B-C50C-407E-A947-70E740481C1C}">
                <a14:useLocalDpi xmlns:a14="http://schemas.microsoft.com/office/drawing/2010/main" val="0"/>
              </a:ext>
            </a:extLst>
          </a:blip>
          <a:srcRect l="5804" r="4805" b="3256"/>
          <a:stretch>
            <a:fillRect/>
          </a:stretch>
        </p:blipFill>
        <p:spPr bwMode="auto">
          <a:xfrm>
            <a:off x="2699792" y="4005064"/>
            <a:ext cx="55451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46525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16632"/>
            <a:ext cx="5915001" cy="1282154"/>
          </a:xfrm>
        </p:spPr>
        <p:txBody>
          <a:bodyPr>
            <a:normAutofit fontScale="90000"/>
          </a:bodyPr>
          <a:lstStyle/>
          <a:p>
            <a:r>
              <a:rPr lang="el-GR" b="1" u="sng" dirty="0"/>
              <a:t>Λογισμικό εφαρμογών (applications)</a:t>
            </a:r>
            <a:endParaRPr lang="el-GR" dirty="0"/>
          </a:p>
        </p:txBody>
      </p:sp>
      <p:pic>
        <p:nvPicPr>
          <p:cNvPr id="4098" name="Picture 2" descr="Αποτέλεσμα εικόνας για softwar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20056" y="2139950"/>
            <a:ext cx="57150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61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44624"/>
            <a:ext cx="5915001" cy="1714202"/>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467542" y="2132856"/>
            <a:ext cx="8219257" cy="3816425"/>
          </a:xfrm>
        </p:spPr>
        <p:txBody>
          <a:bodyPr>
            <a:normAutofit fontScale="85000" lnSpcReduction="10000"/>
          </a:bodyPr>
          <a:lstStyle/>
          <a:p>
            <a:pPr marL="0" indent="0">
              <a:buNone/>
            </a:pPr>
            <a:r>
              <a:rPr lang="el-GR" b="1" dirty="0"/>
              <a:t>Γλώσσα Προγραμματισμού </a:t>
            </a:r>
            <a:r>
              <a:rPr lang="el-GR" b="1" dirty="0" smtClean="0"/>
              <a:t/>
            </a:r>
            <a:br>
              <a:rPr lang="el-GR" b="1" dirty="0" smtClean="0"/>
            </a:br>
            <a:r>
              <a:rPr lang="el-GR" b="1" dirty="0" smtClean="0"/>
              <a:t>(</a:t>
            </a:r>
            <a:r>
              <a:rPr lang="el-GR" b="1" dirty="0" err="1"/>
              <a:t>Programming</a:t>
            </a:r>
            <a:r>
              <a:rPr lang="el-GR" b="1" dirty="0"/>
              <a:t> </a:t>
            </a:r>
            <a:r>
              <a:rPr lang="el-GR" b="1" dirty="0" err="1"/>
              <a:t>Language</a:t>
            </a:r>
            <a:r>
              <a:rPr lang="el-GR" b="1" dirty="0" smtClean="0"/>
              <a:t>)</a:t>
            </a:r>
          </a:p>
          <a:p>
            <a:pPr>
              <a:buFont typeface="Wingdings" panose="05000000000000000000" pitchFamily="2" charset="2"/>
              <a:buChar char="Ø"/>
            </a:pPr>
            <a:r>
              <a:rPr lang="el-GR" dirty="0"/>
              <a:t>Μία τυπική γλώσσα (με λεξιλόγιο, γραμματική, συντακτικό, σημασιολογία) για τη συγγραφή και εκτέλεση εντολών πάνω στα δεδομένα. </a:t>
            </a:r>
            <a:endParaRPr lang="el-GR" dirty="0" smtClean="0"/>
          </a:p>
          <a:p>
            <a:pPr>
              <a:buFont typeface="Wingdings" panose="05000000000000000000" pitchFamily="2" charset="2"/>
              <a:buChar char="Ø"/>
            </a:pPr>
            <a:r>
              <a:rPr lang="el-GR" dirty="0" smtClean="0"/>
              <a:t>Στην </a:t>
            </a:r>
            <a:r>
              <a:rPr lang="el-GR" dirty="0"/>
              <a:t>εποχή μας μία τεράστια συλλογή από εργαλεία ανάπτυξης είναι διαθέσιμη στον αναλυτή / προγραμματιστή, σε συνδυασμό πάντοτε με τις κλασικές γλώσσες προγραμματισμού.</a:t>
            </a:r>
          </a:p>
        </p:txBody>
      </p:sp>
    </p:spTree>
    <p:extLst>
      <p:ext uri="{BB962C8B-B14F-4D97-AF65-F5344CB8AC3E}">
        <p14:creationId xmlns:p14="http://schemas.microsoft.com/office/powerpoint/2010/main" val="346405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image for various programming languag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46650" y="1484784"/>
            <a:ext cx="7261812" cy="436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8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ποτέλεσμα εικόνας για image for various programming langu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60" y="2022668"/>
            <a:ext cx="4366824" cy="32785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Αποτέλεσμα εικόνας για image for various programming langu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916832"/>
            <a:ext cx="501545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77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4624"/>
            <a:ext cx="5915001" cy="1642194"/>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467542" y="2013882"/>
            <a:ext cx="8219257" cy="4439454"/>
          </a:xfrm>
        </p:spPr>
        <p:txBody>
          <a:bodyPr>
            <a:normAutofit fontScale="85000" lnSpcReduction="20000"/>
          </a:bodyPr>
          <a:lstStyle/>
          <a:p>
            <a:pPr marL="114300" indent="0">
              <a:buNone/>
            </a:pPr>
            <a:r>
              <a:rPr lang="el-GR" sz="4300" b="1" dirty="0"/>
              <a:t>Δίκτυο (</a:t>
            </a:r>
            <a:r>
              <a:rPr lang="el-GR" sz="4300" b="1" dirty="0" err="1"/>
              <a:t>Network</a:t>
            </a:r>
            <a:r>
              <a:rPr lang="el-GR" sz="4300" b="1" dirty="0"/>
              <a:t>)</a:t>
            </a:r>
          </a:p>
          <a:p>
            <a:pPr>
              <a:lnSpc>
                <a:spcPct val="110000"/>
              </a:lnSpc>
              <a:spcBef>
                <a:spcPts val="0"/>
              </a:spcBef>
              <a:buFont typeface="Wingdings" panose="05000000000000000000" pitchFamily="2" charset="2"/>
              <a:buChar char="Ø"/>
            </a:pPr>
            <a:endParaRPr lang="el-GR" dirty="0" smtClean="0"/>
          </a:p>
          <a:p>
            <a:pPr>
              <a:lnSpc>
                <a:spcPct val="110000"/>
              </a:lnSpc>
              <a:spcBef>
                <a:spcPts val="0"/>
              </a:spcBef>
              <a:buFont typeface="Wingdings" panose="05000000000000000000" pitchFamily="2" charset="2"/>
              <a:buChar char="Ø"/>
            </a:pPr>
            <a:r>
              <a:rPr lang="el-GR" dirty="0" smtClean="0"/>
              <a:t>Μία </a:t>
            </a:r>
            <a:r>
              <a:rPr lang="el-GR" dirty="0"/>
              <a:t>συλλογή συνδεμένων υπολογιστών, με σκοπό την ανταλλαγή δεδομένων και την κοινή χρήση πόρων. </a:t>
            </a:r>
            <a:endParaRPr lang="el-GR" dirty="0" smtClean="0"/>
          </a:p>
          <a:p>
            <a:pPr>
              <a:lnSpc>
                <a:spcPct val="110000"/>
              </a:lnSpc>
              <a:spcBef>
                <a:spcPts val="0"/>
              </a:spcBef>
              <a:buFont typeface="Wingdings" panose="05000000000000000000" pitchFamily="2" charset="2"/>
              <a:buChar char="Ø"/>
            </a:pPr>
            <a:r>
              <a:rPr lang="el-GR" dirty="0" smtClean="0"/>
              <a:t>Οι </a:t>
            </a:r>
            <a:r>
              <a:rPr lang="el-GR" dirty="0"/>
              <a:t>υπολογιστές συνδέονται με ένα φυσικό μέσο μετάδοσης, όπως τα χάλκινα καλώδια ή οι οπτικές ίνες, αλλά και ο ελεύθερος χώρος για τις ασύρματες μεταδόσεις. </a:t>
            </a:r>
            <a:endParaRPr lang="el-GR" dirty="0" smtClean="0"/>
          </a:p>
          <a:p>
            <a:pPr>
              <a:lnSpc>
                <a:spcPct val="110000"/>
              </a:lnSpc>
              <a:spcBef>
                <a:spcPts val="0"/>
              </a:spcBef>
              <a:buFont typeface="Wingdings" panose="05000000000000000000" pitchFamily="2" charset="2"/>
              <a:buChar char="Ø"/>
            </a:pPr>
            <a:r>
              <a:rPr lang="el-GR" dirty="0" smtClean="0"/>
              <a:t>Για </a:t>
            </a:r>
            <a:r>
              <a:rPr lang="el-GR" dirty="0"/>
              <a:t>να είναι δυνατή η επικοινωνία οι σταθμοί συμφωνούν σε κοινούς κανόνες, που λέγονται πρωτόκολλα (</a:t>
            </a:r>
            <a:r>
              <a:rPr lang="el-GR" dirty="0" err="1"/>
              <a:t>protocols</a:t>
            </a:r>
            <a:r>
              <a:rPr lang="el-GR" dirty="0"/>
              <a:t>).</a:t>
            </a:r>
          </a:p>
        </p:txBody>
      </p:sp>
    </p:spTree>
    <p:extLst>
      <p:ext uri="{BB962C8B-B14F-4D97-AF65-F5344CB8AC3E}">
        <p14:creationId xmlns:p14="http://schemas.microsoft.com/office/powerpoint/2010/main" val="2313934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2267744" y="125760"/>
            <a:ext cx="5915001" cy="1143000"/>
          </a:xfrm>
        </p:spPr>
        <p:txBody>
          <a:bodyPr>
            <a:normAutofit fontScale="90000"/>
          </a:bodyPr>
          <a:lstStyle/>
          <a:p>
            <a:pPr eaLnBrk="1" hangingPunct="1"/>
            <a:r>
              <a:rPr lang="el-GR" altLang="el-GR" dirty="0" smtClean="0"/>
              <a:t>Δίκτυα Υπολογιστών: Ορισμός</a:t>
            </a:r>
          </a:p>
        </p:txBody>
      </p:sp>
      <p:sp>
        <p:nvSpPr>
          <p:cNvPr id="38917" name="Rectangle 3"/>
          <p:cNvSpPr>
            <a:spLocks noGrp="1" noChangeArrowheads="1"/>
          </p:cNvSpPr>
          <p:nvPr>
            <p:ph sz="half" idx="1"/>
          </p:nvPr>
        </p:nvSpPr>
        <p:spPr>
          <a:xfrm>
            <a:off x="179512" y="1922611"/>
            <a:ext cx="4043363" cy="4530725"/>
          </a:xfrm>
        </p:spPr>
        <p:txBody>
          <a:bodyPr/>
          <a:lstStyle/>
          <a:p>
            <a:pPr eaLnBrk="1" hangingPunct="1">
              <a:buFont typeface="Webdings" panose="05030102010509060703" pitchFamily="18" charset="2"/>
              <a:buNone/>
            </a:pPr>
            <a:r>
              <a:rPr lang="el-GR" altLang="el-GR" sz="2600" dirty="0" smtClean="0"/>
              <a:t>	Ένα </a:t>
            </a:r>
            <a:r>
              <a:rPr lang="el-GR" altLang="el-GR" sz="2600" b="1" i="1" dirty="0" smtClean="0"/>
              <a:t>Δίκτυο Υπολογιστών</a:t>
            </a:r>
            <a:r>
              <a:rPr lang="el-GR" altLang="el-GR" sz="2600" dirty="0" smtClean="0"/>
              <a:t> σχηματίζεται από τη διασύνδεση δύο ή περισσότερων υπολογιστών ή και περιφερειακών μέσων (π.χ. εκτυπωτές, σαρωτές κ.α.), με στόχο να επικοινωνήσουν μεταξύ τους. </a:t>
            </a:r>
          </a:p>
        </p:txBody>
      </p:sp>
      <p:sp>
        <p:nvSpPr>
          <p:cNvPr id="38915" name="Slide Number Placeholder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CE59B1-022A-4AFD-9FD5-A98742D7AB87}" type="slidenum">
              <a:rPr lang="el-GR" altLang="en-US" smtClean="0">
                <a:solidFill>
                  <a:srgbClr val="777777"/>
                </a:solidFill>
              </a:rPr>
              <a:pPr/>
              <a:t>17</a:t>
            </a:fld>
            <a:endParaRPr lang="el-GR" altLang="en-US" smtClean="0">
              <a:solidFill>
                <a:srgbClr val="777777"/>
              </a:solidFill>
            </a:endParaRPr>
          </a:p>
        </p:txBody>
      </p:sp>
      <p:grpSp>
        <p:nvGrpSpPr>
          <p:cNvPr id="38918" name="Group 5"/>
          <p:cNvGrpSpPr>
            <a:grpSpLocks/>
          </p:cNvGrpSpPr>
          <p:nvPr/>
        </p:nvGrpSpPr>
        <p:grpSpPr bwMode="auto">
          <a:xfrm>
            <a:off x="4716463" y="1771823"/>
            <a:ext cx="3382962" cy="2881313"/>
            <a:chOff x="6998" y="7801"/>
            <a:chExt cx="3960" cy="3113"/>
          </a:xfrm>
        </p:grpSpPr>
        <p:pic>
          <p:nvPicPr>
            <p:cNvPr id="38920" name="Picture 6" descr="networ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 y="7801"/>
              <a:ext cx="3144" cy="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7"/>
            <p:cNvSpPr txBox="1">
              <a:spLocks noChangeArrowheads="1"/>
            </p:cNvSpPr>
            <p:nvPr/>
          </p:nvSpPr>
          <p:spPr bwMode="auto">
            <a:xfrm>
              <a:off x="8258" y="9114"/>
              <a:ext cx="1620" cy="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TW" sz="1200" b="1" i="1">
                  <a:solidFill>
                    <a:srgbClr val="333399"/>
                  </a:solidFill>
                  <a:latin typeface="Times New Roman" panose="02020603050405020304" pitchFamily="18" charset="0"/>
                  <a:ea typeface="PMingLiU" pitchFamily="18" charset="-120"/>
                </a:rPr>
                <a:t>Hub </a:t>
              </a:r>
              <a:r>
                <a:rPr lang="el-GR" altLang="zh-TW" sz="1200" b="1" i="1">
                  <a:solidFill>
                    <a:srgbClr val="333399"/>
                  </a:solidFill>
                  <a:latin typeface="Times New Roman" panose="02020603050405020304" pitchFamily="18" charset="0"/>
                </a:rPr>
                <a:t>ή </a:t>
              </a:r>
              <a:r>
                <a:rPr lang="en-US" altLang="zh-TW" sz="1200" b="1" i="1">
                  <a:solidFill>
                    <a:srgbClr val="333399"/>
                  </a:solidFill>
                  <a:latin typeface="Times New Roman" panose="02020603050405020304" pitchFamily="18" charset="0"/>
                  <a:ea typeface="PMingLiU" pitchFamily="18" charset="-120"/>
                </a:rPr>
                <a:t>Switch</a:t>
              </a:r>
              <a:endParaRPr lang="el-GR" altLang="el-GR" sz="1200" b="1"/>
            </a:p>
          </p:txBody>
        </p:sp>
        <p:sp>
          <p:nvSpPr>
            <p:cNvPr id="38922" name="Text Box 8"/>
            <p:cNvSpPr txBox="1">
              <a:spLocks noChangeArrowheads="1"/>
            </p:cNvSpPr>
            <p:nvPr/>
          </p:nvSpPr>
          <p:spPr bwMode="auto">
            <a:xfrm>
              <a:off x="10058" y="10554"/>
              <a:ext cx="900" cy="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zh-TW" sz="1200" b="1" i="1">
                  <a:solidFill>
                    <a:srgbClr val="333399"/>
                  </a:solidFill>
                  <a:latin typeface="Times New Roman" panose="02020603050405020304" pitchFamily="18" charset="0"/>
                  <a:ea typeface="PMingLiU" pitchFamily="18" charset="-120"/>
                </a:rPr>
                <a:t>Client</a:t>
              </a:r>
              <a:endParaRPr lang="el-GR" altLang="el-GR" sz="1200" b="1"/>
            </a:p>
          </p:txBody>
        </p:sp>
        <p:sp>
          <p:nvSpPr>
            <p:cNvPr id="38923" name="Text Box 9"/>
            <p:cNvSpPr txBox="1">
              <a:spLocks noChangeArrowheads="1"/>
            </p:cNvSpPr>
            <p:nvPr/>
          </p:nvSpPr>
          <p:spPr bwMode="auto">
            <a:xfrm>
              <a:off x="6998" y="8394"/>
              <a:ext cx="900" cy="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zh-TW" sz="1200" b="1" i="1">
                  <a:solidFill>
                    <a:srgbClr val="333399"/>
                  </a:solidFill>
                  <a:latin typeface="Times New Roman" panose="02020603050405020304" pitchFamily="18" charset="0"/>
                  <a:ea typeface="PMingLiU" pitchFamily="18" charset="-120"/>
                </a:rPr>
                <a:t>Server</a:t>
              </a:r>
              <a:endParaRPr lang="el-GR" altLang="el-GR" sz="1200" b="1"/>
            </a:p>
          </p:txBody>
        </p:sp>
        <p:sp>
          <p:nvSpPr>
            <p:cNvPr id="38924" name="Text Box 10"/>
            <p:cNvSpPr txBox="1">
              <a:spLocks noChangeArrowheads="1"/>
            </p:cNvSpPr>
            <p:nvPr/>
          </p:nvSpPr>
          <p:spPr bwMode="auto">
            <a:xfrm>
              <a:off x="9518" y="7854"/>
              <a:ext cx="1440"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zh-TW" sz="1200" b="1" i="1">
                  <a:solidFill>
                    <a:srgbClr val="333399"/>
                  </a:solidFill>
                  <a:latin typeface="Times New Roman" panose="02020603050405020304" pitchFamily="18" charset="0"/>
                </a:rPr>
                <a:t>Δικτυακός Εκτυπωτής</a:t>
              </a:r>
              <a:endParaRPr lang="el-GR" altLang="el-GR" sz="1200" b="1">
                <a:latin typeface="Times New Roman" panose="02020603050405020304" pitchFamily="18" charset="0"/>
              </a:endParaRPr>
            </a:p>
          </p:txBody>
        </p:sp>
      </p:grpSp>
      <p:sp>
        <p:nvSpPr>
          <p:cNvPr id="361484" name="Text Box 12"/>
          <p:cNvSpPr txBox="1">
            <a:spLocks noChangeArrowheads="1"/>
          </p:cNvSpPr>
          <p:nvPr/>
        </p:nvSpPr>
        <p:spPr bwMode="auto">
          <a:xfrm>
            <a:off x="4643438" y="4830663"/>
            <a:ext cx="39608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b="1" dirty="0">
                <a:solidFill>
                  <a:srgbClr val="003399"/>
                </a:solidFill>
                <a:effectLst>
                  <a:outerShdw blurRad="38100" dist="38100" dir="2700000" algn="tl">
                    <a:srgbClr val="C0C0C0"/>
                  </a:outerShdw>
                </a:effectLst>
              </a:rPr>
              <a:t>Παραδείγματα δικτύων</a:t>
            </a:r>
            <a:r>
              <a:rPr lang="el-GR" altLang="el-GR" dirty="0">
                <a:solidFill>
                  <a:srgbClr val="003399"/>
                </a:solidFill>
                <a:effectLst>
                  <a:outerShdw blurRad="38100" dist="38100" dir="2700000" algn="tl">
                    <a:srgbClr val="C0C0C0"/>
                  </a:outerShdw>
                </a:effectLst>
              </a:rPr>
              <a:t>: δίκτυα υπολογιστών σε δημόσιες υπηρεσίες και εταιρείες, δίκτυα μεγάλων τραπεζών, σχολικά εργαστήρια, κ.α.</a:t>
            </a:r>
          </a:p>
        </p:txBody>
      </p:sp>
    </p:spTree>
    <p:extLst>
      <p:ext uri="{BB962C8B-B14F-4D97-AF65-F5344CB8AC3E}">
        <p14:creationId xmlns:p14="http://schemas.microsoft.com/office/powerpoint/2010/main" val="2508729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8614"/>
            <a:ext cx="5915001" cy="1642194"/>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467543" y="2013881"/>
            <a:ext cx="7920882" cy="4367447"/>
          </a:xfrm>
        </p:spPr>
        <p:txBody>
          <a:bodyPr>
            <a:normAutofit/>
          </a:bodyPr>
          <a:lstStyle/>
          <a:p>
            <a:pPr marL="0" indent="0">
              <a:buNone/>
            </a:pPr>
            <a:r>
              <a:rPr lang="el-GR" sz="2800" b="1" dirty="0"/>
              <a:t>Τοπικό Δίκτυο</a:t>
            </a:r>
            <a:r>
              <a:rPr lang="en-US" sz="2800" b="1" dirty="0"/>
              <a:t> (LAN, Local Area Network)</a:t>
            </a:r>
            <a:endParaRPr lang="el-GR" sz="2800" b="1" dirty="0"/>
          </a:p>
          <a:p>
            <a:pPr>
              <a:buFont typeface="Wingdings" panose="05000000000000000000" pitchFamily="2" charset="2"/>
              <a:buChar char="Ø"/>
            </a:pPr>
            <a:r>
              <a:rPr lang="el-GR" sz="2800" dirty="0"/>
              <a:t>Συνδέει τυπικά μερικές δεκάδες υπολογιστών σε μία περιοχή της τάξης των δεκάδων μέτρων, όπως μία αίθουσα ή ένα κτίριο. </a:t>
            </a:r>
            <a:endParaRPr lang="el-GR" sz="2800" dirty="0" smtClean="0"/>
          </a:p>
          <a:p>
            <a:pPr>
              <a:buFont typeface="Wingdings" panose="05000000000000000000" pitchFamily="2" charset="2"/>
              <a:buChar char="Ø"/>
            </a:pPr>
            <a:r>
              <a:rPr lang="el-GR" sz="2800" dirty="0" smtClean="0"/>
              <a:t>Χαρακτηριστικό </a:t>
            </a:r>
            <a:r>
              <a:rPr lang="el-GR" sz="2800" dirty="0"/>
              <a:t>του είναι η απουσία τηλεπικοινωνιακής υπηρεσίας, με την έννοια ότι οι υπολογιστές συνδέονται μέσω καλωδίων και ενδιάμεσων συσκευών, χωρίς την ανάγκη τηλεπικοινωνιακής γραμμής.</a:t>
            </a:r>
          </a:p>
        </p:txBody>
      </p:sp>
    </p:spTree>
    <p:extLst>
      <p:ext uri="{BB962C8B-B14F-4D97-AF65-F5344CB8AC3E}">
        <p14:creationId xmlns:p14="http://schemas.microsoft.com/office/powerpoint/2010/main" val="1178662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5915001" cy="1642194"/>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467542" y="2229906"/>
            <a:ext cx="8219257" cy="3719374"/>
          </a:xfrm>
        </p:spPr>
        <p:txBody>
          <a:bodyPr>
            <a:normAutofit/>
          </a:bodyPr>
          <a:lstStyle/>
          <a:p>
            <a:pPr marL="0" lvl="2" indent="0">
              <a:buNone/>
            </a:pPr>
            <a:r>
              <a:rPr lang="el-GR" sz="2800" b="1" dirty="0"/>
              <a:t>Δίκτυο Ευρείας Περιοχής (WAN, </a:t>
            </a:r>
            <a:r>
              <a:rPr lang="el-GR" sz="2800" b="1" dirty="0" err="1"/>
              <a:t>Wide</a:t>
            </a:r>
            <a:r>
              <a:rPr lang="el-GR" sz="2800" b="1" dirty="0"/>
              <a:t> </a:t>
            </a:r>
            <a:r>
              <a:rPr lang="el-GR" sz="2800" b="1" dirty="0" err="1"/>
              <a:t>Area</a:t>
            </a:r>
            <a:r>
              <a:rPr lang="el-GR" sz="2800" b="1" dirty="0"/>
              <a:t> </a:t>
            </a:r>
            <a:r>
              <a:rPr lang="el-GR" sz="2800" b="1" dirty="0" err="1"/>
              <a:t>Network</a:t>
            </a:r>
            <a:r>
              <a:rPr lang="el-GR" sz="2800" b="1" dirty="0"/>
              <a:t>)</a:t>
            </a:r>
          </a:p>
          <a:p>
            <a:pPr>
              <a:buFont typeface="Wingdings" panose="05000000000000000000" pitchFamily="2" charset="2"/>
              <a:buChar char="Ø"/>
            </a:pPr>
            <a:r>
              <a:rPr lang="el-GR" sz="2800" dirty="0"/>
              <a:t>Συνδέει υπολογιστικά συστήματα (συνήθως απομακρυσμένα </a:t>
            </a:r>
            <a:r>
              <a:rPr lang="el-GR" sz="2800" dirty="0" err="1"/>
              <a:t>LANs</a:t>
            </a:r>
            <a:r>
              <a:rPr lang="el-GR" sz="2800" dirty="0"/>
              <a:t>) σε μεγάλες αποστάσεις, από λίγα χιλιόμετρα μέχρι και ολόκληρο τον κόσμο. </a:t>
            </a:r>
            <a:endParaRPr lang="el-GR" sz="2800" dirty="0" smtClean="0"/>
          </a:p>
          <a:p>
            <a:pPr>
              <a:buFont typeface="Wingdings" panose="05000000000000000000" pitchFamily="2" charset="2"/>
              <a:buChar char="Ø"/>
            </a:pPr>
            <a:r>
              <a:rPr lang="el-GR" sz="2800" dirty="0" smtClean="0"/>
              <a:t>Για </a:t>
            </a:r>
            <a:r>
              <a:rPr lang="el-GR" sz="2800" dirty="0"/>
              <a:t>μία τέτοια διασύνδεση είναι απαραίτητη η τηλεπικοινωνιακή υπηρεσία, η χρήση δηλαδή μίας γραμμής από έναν </a:t>
            </a:r>
            <a:r>
              <a:rPr lang="el-GR" sz="2800" dirty="0" err="1"/>
              <a:t>πάροχο</a:t>
            </a:r>
            <a:r>
              <a:rPr lang="el-GR" sz="2800" dirty="0"/>
              <a:t> τηλεπικοινωνιών.</a:t>
            </a:r>
          </a:p>
          <a:p>
            <a:pPr marL="0" indent="0">
              <a:buNone/>
            </a:pPr>
            <a:endParaRPr lang="el-GR" sz="2800" dirty="0"/>
          </a:p>
        </p:txBody>
      </p:sp>
    </p:spTree>
    <p:extLst>
      <p:ext uri="{BB962C8B-B14F-4D97-AF65-F5344CB8AC3E}">
        <p14:creationId xmlns:p14="http://schemas.microsoft.com/office/powerpoint/2010/main" val="402691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3695700" y="4927600"/>
            <a:ext cx="1612900" cy="584200"/>
          </a:xfrm>
          <a:prstGeom prst="rect">
            <a:avLst/>
          </a:prstGeom>
          <a:noFill/>
        </p:spPr>
      </p:pic>
      <p:sp>
        <p:nvSpPr>
          <p:cNvPr id="2" name="TextBox 1"/>
          <p:cNvSpPr txBox="1"/>
          <p:nvPr/>
        </p:nvSpPr>
        <p:spPr>
          <a:xfrm>
            <a:off x="2857500" y="469900"/>
            <a:ext cx="3403600" cy="749300"/>
          </a:xfrm>
          <a:prstGeom prst="rect">
            <a:avLst/>
          </a:prstGeom>
          <a:noFill/>
        </p:spPr>
        <p:txBody>
          <a:bodyPr wrap="none" lIns="0" tIns="0" rIns="0" rtlCol="0">
            <a:spAutoFit/>
          </a:bodyPr>
          <a:lstStyle/>
          <a:p>
            <a:pPr>
              <a:lnSpc>
                <a:spcPts val="5900"/>
              </a:lnSpc>
              <a:tabLst/>
            </a:pPr>
            <a:r>
              <a:rPr lang="en-US" altLang="zh-CN" sz="4397" b="1" dirty="0" smtClean="0">
                <a:solidFill>
                  <a:srgbClr val="000000"/>
                </a:solidFill>
                <a:latin typeface="Calibri" pitchFamily="18" charset="0"/>
                <a:cs typeface="Calibri" pitchFamily="18" charset="0"/>
              </a:rPr>
              <a:t>Άδειες</a:t>
            </a:r>
            <a:r>
              <a:rPr lang="en-US" altLang="zh-CN" sz="4397" dirty="0" smtClean="0">
                <a:latin typeface="Times New Roman" pitchFamily="18" charset="0"/>
                <a:cs typeface="Times New Roman" pitchFamily="18" charset="0"/>
              </a:rPr>
              <a:t> </a:t>
            </a:r>
            <a:r>
              <a:rPr lang="en-US" altLang="zh-CN" sz="4397" b="1" dirty="0" smtClean="0">
                <a:solidFill>
                  <a:srgbClr val="000000"/>
                </a:solidFill>
                <a:latin typeface="Calibri" pitchFamily="18" charset="0"/>
                <a:cs typeface="Calibri" pitchFamily="18" charset="0"/>
              </a:rPr>
              <a:t>Χρήσης</a:t>
            </a:r>
          </a:p>
        </p:txBody>
      </p:sp>
      <p:sp>
        <p:nvSpPr>
          <p:cNvPr id="3" name="TextBox 1"/>
          <p:cNvSpPr txBox="1"/>
          <p:nvPr/>
        </p:nvSpPr>
        <p:spPr>
          <a:xfrm>
            <a:off x="546100" y="1625600"/>
            <a:ext cx="7505700" cy="469900"/>
          </a:xfrm>
          <a:prstGeom prst="rect">
            <a:avLst/>
          </a:prstGeom>
          <a:noFill/>
        </p:spPr>
        <p:txBody>
          <a:bodyPr wrap="none" lIns="0" tIns="0" rIns="0" rtlCol="0">
            <a:spAutoFit/>
          </a:bodyPr>
          <a:lstStyle/>
          <a:p>
            <a:pPr>
              <a:lnSpc>
                <a:spcPts val="3700"/>
              </a:lnSpc>
              <a:tabLst/>
            </a:pPr>
            <a:r>
              <a:rPr lang="en-US" altLang="zh-CN" sz="2802" dirty="0" smtClean="0">
                <a:solidFill>
                  <a:srgbClr val="000000"/>
                </a:solidFill>
                <a:latin typeface="Times New Roman" pitchFamily="18" charset="0"/>
                <a:cs typeface="Times New Roman" pitchFamily="18" charset="0"/>
              </a:rPr>
              <a:t>•</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Το</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παρόν</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εκπαιδευτικό</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υλικό</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υπόκειται</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σε</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άδειες</a:t>
            </a:r>
          </a:p>
        </p:txBody>
      </p:sp>
      <p:sp>
        <p:nvSpPr>
          <p:cNvPr id="4" name="TextBox 1"/>
          <p:cNvSpPr txBox="1"/>
          <p:nvPr/>
        </p:nvSpPr>
        <p:spPr>
          <a:xfrm>
            <a:off x="889000" y="2044700"/>
            <a:ext cx="3937000" cy="469900"/>
          </a:xfrm>
          <a:prstGeom prst="rect">
            <a:avLst/>
          </a:prstGeom>
          <a:noFill/>
        </p:spPr>
        <p:txBody>
          <a:bodyPr wrap="none" lIns="0" tIns="0" rIns="0" rtlCol="0">
            <a:spAutoFit/>
          </a:bodyPr>
          <a:lstStyle/>
          <a:p>
            <a:pPr>
              <a:lnSpc>
                <a:spcPts val="3700"/>
              </a:lnSpc>
              <a:tabLst/>
            </a:pPr>
            <a:r>
              <a:rPr lang="en-US" altLang="zh-CN" sz="2802" dirty="0" smtClean="0">
                <a:solidFill>
                  <a:srgbClr val="000000"/>
                </a:solidFill>
                <a:latin typeface="Calibri" pitchFamily="18" charset="0"/>
                <a:cs typeface="Calibri" pitchFamily="18" charset="0"/>
              </a:rPr>
              <a:t>χρήσης</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Creative</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Commons.</a:t>
            </a:r>
          </a:p>
        </p:txBody>
      </p:sp>
      <p:sp>
        <p:nvSpPr>
          <p:cNvPr id="5" name="TextBox 1"/>
          <p:cNvSpPr txBox="1"/>
          <p:nvPr/>
        </p:nvSpPr>
        <p:spPr>
          <a:xfrm>
            <a:off x="546100" y="2628900"/>
            <a:ext cx="7988300" cy="469900"/>
          </a:xfrm>
          <a:prstGeom prst="rect">
            <a:avLst/>
          </a:prstGeom>
          <a:noFill/>
        </p:spPr>
        <p:txBody>
          <a:bodyPr wrap="none" lIns="0" tIns="0" rIns="0" rtlCol="0">
            <a:spAutoFit/>
          </a:bodyPr>
          <a:lstStyle/>
          <a:p>
            <a:pPr>
              <a:lnSpc>
                <a:spcPts val="3700"/>
              </a:lnSpc>
              <a:tabLst/>
            </a:pPr>
            <a:r>
              <a:rPr lang="en-US" altLang="zh-CN" sz="2802" dirty="0" smtClean="0">
                <a:solidFill>
                  <a:srgbClr val="000000"/>
                </a:solidFill>
                <a:latin typeface="Times New Roman" pitchFamily="18" charset="0"/>
                <a:cs typeface="Times New Roman" pitchFamily="18" charset="0"/>
              </a:rPr>
              <a:t>•</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Για</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εκπαιδευτικό</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υλικό,</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όπως</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εικόνες,</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που</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υπόκειται</a:t>
            </a:r>
          </a:p>
        </p:txBody>
      </p:sp>
      <p:sp>
        <p:nvSpPr>
          <p:cNvPr id="6" name="TextBox 1"/>
          <p:cNvSpPr txBox="1"/>
          <p:nvPr/>
        </p:nvSpPr>
        <p:spPr>
          <a:xfrm>
            <a:off x="889000" y="3073400"/>
            <a:ext cx="6934200" cy="889000"/>
          </a:xfrm>
          <a:prstGeom prst="rect">
            <a:avLst/>
          </a:prstGeom>
          <a:noFill/>
        </p:spPr>
        <p:txBody>
          <a:bodyPr wrap="none" lIns="0" tIns="0" rIns="0" rtlCol="0">
            <a:spAutoFit/>
          </a:bodyPr>
          <a:lstStyle/>
          <a:p>
            <a:pPr>
              <a:lnSpc>
                <a:spcPts val="3700"/>
              </a:lnSpc>
              <a:tabLst/>
            </a:pPr>
            <a:r>
              <a:rPr lang="en-US" altLang="zh-CN" sz="2802" dirty="0" smtClean="0">
                <a:solidFill>
                  <a:srgbClr val="000000"/>
                </a:solidFill>
                <a:latin typeface="Calibri" pitchFamily="18" charset="0"/>
                <a:cs typeface="Calibri" pitchFamily="18" charset="0"/>
              </a:rPr>
              <a:t>σε</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άλλου</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τύπου</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άδειας</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χρήσης,</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η</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άδεια</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χρήσης</a:t>
            </a:r>
          </a:p>
          <a:p>
            <a:pPr>
              <a:lnSpc>
                <a:spcPts val="3300"/>
              </a:lnSpc>
              <a:tabLst/>
            </a:pPr>
            <a:r>
              <a:rPr lang="en-US" altLang="zh-CN" sz="2802" dirty="0" smtClean="0">
                <a:solidFill>
                  <a:srgbClr val="000000"/>
                </a:solidFill>
                <a:latin typeface="Calibri" pitchFamily="18" charset="0"/>
                <a:cs typeface="Calibri" pitchFamily="18" charset="0"/>
              </a:rPr>
              <a:t>αναφέρεται</a:t>
            </a:r>
            <a:r>
              <a:rPr lang="en-US" altLang="zh-CN" sz="2802" dirty="0" smtClean="0">
                <a:latin typeface="Times New Roman" pitchFamily="18" charset="0"/>
                <a:cs typeface="Times New Roman" pitchFamily="18" charset="0"/>
              </a:rPr>
              <a:t> </a:t>
            </a:r>
            <a:r>
              <a:rPr lang="en-US" altLang="zh-CN" sz="2802" dirty="0" smtClean="0">
                <a:solidFill>
                  <a:srgbClr val="000000"/>
                </a:solidFill>
                <a:latin typeface="Calibri" pitchFamily="18" charset="0"/>
                <a:cs typeface="Calibri" pitchFamily="18" charset="0"/>
              </a:rPr>
              <a:t>ρητώς.</a:t>
            </a:r>
          </a:p>
        </p:txBody>
      </p: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59284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a:xfrm>
            <a:off x="2545431" y="44624"/>
            <a:ext cx="5915001" cy="1143000"/>
          </a:xfrm>
        </p:spPr>
        <p:txBody>
          <a:bodyPr>
            <a:normAutofit fontScale="90000"/>
          </a:bodyPr>
          <a:lstStyle/>
          <a:p>
            <a:pPr eaLnBrk="1" hangingPunct="1">
              <a:lnSpc>
                <a:spcPct val="90000"/>
              </a:lnSpc>
            </a:pPr>
            <a:r>
              <a:rPr lang="el-GR" altLang="el-GR" sz="3800" dirty="0" smtClean="0"/>
              <a:t>Ταξινόμηση δικτύων βάσει του εύρους περιοχής κάλυψης</a:t>
            </a:r>
          </a:p>
        </p:txBody>
      </p:sp>
      <p:sp>
        <p:nvSpPr>
          <p:cNvPr id="47109" name="Rectangle 3"/>
          <p:cNvSpPr>
            <a:spLocks noGrp="1" noChangeArrowheads="1"/>
          </p:cNvSpPr>
          <p:nvPr>
            <p:ph idx="1"/>
          </p:nvPr>
        </p:nvSpPr>
        <p:spPr>
          <a:xfrm>
            <a:off x="179388" y="1844675"/>
            <a:ext cx="3529012" cy="4530725"/>
          </a:xfrm>
        </p:spPr>
        <p:txBody>
          <a:bodyPr/>
          <a:lstStyle/>
          <a:p>
            <a:pPr eaLnBrk="1" hangingPunct="1">
              <a:lnSpc>
                <a:spcPct val="110000"/>
              </a:lnSpc>
            </a:pPr>
            <a:r>
              <a:rPr lang="el-GR" altLang="el-GR" sz="2000" b="1" dirty="0" smtClean="0"/>
              <a:t>Τοπικά</a:t>
            </a:r>
            <a:r>
              <a:rPr lang="en-US" altLang="el-GR" sz="2000" b="1" dirty="0" smtClean="0"/>
              <a:t> </a:t>
            </a:r>
            <a:r>
              <a:rPr lang="el-GR" altLang="el-GR" sz="2000" b="1" dirty="0" smtClean="0"/>
              <a:t>Δίκτυα</a:t>
            </a:r>
            <a:r>
              <a:rPr lang="en-US" altLang="el-GR" sz="2000" b="1" dirty="0" smtClean="0"/>
              <a:t> </a:t>
            </a:r>
            <a:r>
              <a:rPr lang="en-US" altLang="el-GR" sz="2000" dirty="0" smtClean="0"/>
              <a:t>(Local Area Networks - LAN)</a:t>
            </a:r>
            <a:r>
              <a:rPr lang="el-GR" altLang="el-GR" sz="2000" dirty="0" smtClean="0"/>
              <a:t>: περιοχή κάλυψης &lt; 10 </a:t>
            </a:r>
            <a:r>
              <a:rPr lang="el-GR" altLang="el-GR" sz="2000" dirty="0" err="1" smtClean="0"/>
              <a:t>km</a:t>
            </a:r>
            <a:endParaRPr lang="el-GR" altLang="el-GR" sz="2000" dirty="0" smtClean="0"/>
          </a:p>
          <a:p>
            <a:pPr eaLnBrk="1" hangingPunct="1">
              <a:lnSpc>
                <a:spcPct val="110000"/>
              </a:lnSpc>
            </a:pPr>
            <a:r>
              <a:rPr lang="el-GR" altLang="el-GR" sz="2000" b="1" dirty="0" smtClean="0"/>
              <a:t>Μητροπολιτικά Δίκτυα </a:t>
            </a:r>
            <a:r>
              <a:rPr lang="el-GR" altLang="el-GR" sz="2000" dirty="0" smtClean="0"/>
              <a:t>(</a:t>
            </a:r>
            <a:r>
              <a:rPr lang="en-US" altLang="el-GR" sz="2000" dirty="0" smtClean="0"/>
              <a:t>Metropolitan Area Networks</a:t>
            </a:r>
            <a:r>
              <a:rPr lang="el-GR" altLang="el-GR" sz="2000" dirty="0" smtClean="0"/>
              <a:t> – </a:t>
            </a:r>
            <a:r>
              <a:rPr lang="en-US" altLang="el-GR" sz="2000" dirty="0" smtClean="0"/>
              <a:t>MAN</a:t>
            </a:r>
            <a:r>
              <a:rPr lang="el-GR" altLang="el-GR" sz="2000" dirty="0" smtClean="0"/>
              <a:t>): περιοχή κάλυψης 5-50 </a:t>
            </a:r>
            <a:r>
              <a:rPr lang="el-GR" altLang="el-GR" sz="2000" dirty="0" err="1" smtClean="0"/>
              <a:t>km</a:t>
            </a:r>
            <a:endParaRPr lang="el-GR" altLang="el-GR" sz="2000" dirty="0" smtClean="0"/>
          </a:p>
          <a:p>
            <a:pPr eaLnBrk="1" hangingPunct="1">
              <a:lnSpc>
                <a:spcPct val="110000"/>
              </a:lnSpc>
            </a:pPr>
            <a:r>
              <a:rPr lang="el-GR" altLang="el-GR" sz="2000" b="1" dirty="0" smtClean="0"/>
              <a:t>Δίκτυα Ευρείας Περιοχής </a:t>
            </a:r>
            <a:r>
              <a:rPr lang="el-GR" altLang="el-GR" sz="2000" dirty="0" smtClean="0"/>
              <a:t>(</a:t>
            </a:r>
            <a:r>
              <a:rPr lang="en-US" altLang="el-GR" sz="2000" dirty="0" smtClean="0"/>
              <a:t>Wide Area Networks</a:t>
            </a:r>
            <a:r>
              <a:rPr lang="el-GR" altLang="el-GR" sz="2000" dirty="0" smtClean="0"/>
              <a:t> – </a:t>
            </a:r>
            <a:r>
              <a:rPr lang="en-US" altLang="el-GR" sz="2000" dirty="0" smtClean="0"/>
              <a:t>WAN</a:t>
            </a:r>
            <a:r>
              <a:rPr lang="el-GR" altLang="el-GR" sz="2000" dirty="0" smtClean="0"/>
              <a:t>): περιοχή κάλυψης &gt; 10 </a:t>
            </a:r>
            <a:r>
              <a:rPr lang="el-GR" altLang="el-GR" sz="2000" dirty="0" err="1" smtClean="0"/>
              <a:t>km</a:t>
            </a:r>
            <a:endParaRPr lang="el-GR" altLang="el-GR" sz="2000" dirty="0" smtClean="0"/>
          </a:p>
        </p:txBody>
      </p:sp>
      <p:sp>
        <p:nvSpPr>
          <p:cNvPr id="47107"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6C92C1-B2BE-47B2-B210-7BBA66A42865}" type="slidenum">
              <a:rPr lang="el-GR" altLang="en-US" smtClean="0">
                <a:solidFill>
                  <a:srgbClr val="777777"/>
                </a:solidFill>
              </a:rPr>
              <a:pPr/>
              <a:t>20</a:t>
            </a:fld>
            <a:endParaRPr lang="el-GR" altLang="en-US" smtClean="0">
              <a:solidFill>
                <a:srgbClr val="777777"/>
              </a:solidFill>
            </a:endParaRPr>
          </a:p>
        </p:txBody>
      </p:sp>
      <p:pic>
        <p:nvPicPr>
          <p:cNvPr id="47110" name="Picture 4" descr="lan_man_w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865313"/>
            <a:ext cx="4776788"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70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8614"/>
            <a:ext cx="5915001" cy="1714202"/>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467542" y="2013881"/>
            <a:ext cx="8219257" cy="4367447"/>
          </a:xfrm>
        </p:spPr>
        <p:txBody>
          <a:bodyPr>
            <a:normAutofit fontScale="70000" lnSpcReduction="20000"/>
          </a:bodyPr>
          <a:lstStyle/>
          <a:p>
            <a:pPr marL="114300" indent="0">
              <a:buNone/>
            </a:pPr>
            <a:r>
              <a:rPr lang="el-GR" b="1" dirty="0"/>
              <a:t>Διαδίκτυο (Internet)</a:t>
            </a:r>
          </a:p>
          <a:p>
            <a:pPr algn="just">
              <a:buFont typeface="Wingdings" panose="05000000000000000000" pitchFamily="2" charset="2"/>
              <a:buChar char="Ø"/>
            </a:pPr>
            <a:r>
              <a:rPr lang="el-GR" dirty="0"/>
              <a:t>Με τη λέξη αυτή περιγράφουμε το σύνολο των τεχνολογιών διασύνδεσης και </a:t>
            </a:r>
            <a:r>
              <a:rPr lang="el-GR" dirty="0" err="1"/>
              <a:t>διαλειτουργικότητας</a:t>
            </a:r>
            <a:r>
              <a:rPr lang="el-GR" dirty="0"/>
              <a:t> ετερόκλητων μεταξύ τους υπολογιστικών συστημάτων, χωρίς περιορισμούς στο είδος, τον κατασκευαστή ή τη γεωγραφική τους θέση. Αυτό είναι δυνατό με την υιοθέτηση μίας κοινής πλατφόρμας πρωτοκόλλων για την επικοινωνία μεταξύ τους.</a:t>
            </a:r>
            <a:endParaRPr lang="el-GR" sz="2400" dirty="0"/>
          </a:p>
          <a:p>
            <a:pPr algn="just">
              <a:buFont typeface="Wingdings" panose="05000000000000000000" pitchFamily="2" charset="2"/>
              <a:buChar char="Ø"/>
            </a:pPr>
            <a:r>
              <a:rPr lang="el-GR" dirty="0"/>
              <a:t>Το διαδίκτυο έχει γίνει η κοινή πλατφόρμα για την ανάπτυξη μίας σειράς υπηρεσιών, όπως ο παγκόσμιος ιστός (</a:t>
            </a:r>
            <a:r>
              <a:rPr lang="el-GR" dirty="0" err="1"/>
              <a:t>www</a:t>
            </a:r>
            <a:r>
              <a:rPr lang="el-GR" dirty="0"/>
              <a:t>, </a:t>
            </a:r>
            <a:r>
              <a:rPr lang="el-GR" dirty="0" err="1"/>
              <a:t>world</a:t>
            </a:r>
            <a:r>
              <a:rPr lang="el-GR" dirty="0"/>
              <a:t> </a:t>
            </a:r>
            <a:r>
              <a:rPr lang="el-GR" dirty="0" err="1"/>
              <a:t>wide</a:t>
            </a:r>
            <a:r>
              <a:rPr lang="el-GR" dirty="0"/>
              <a:t> </a:t>
            </a:r>
            <a:r>
              <a:rPr lang="el-GR" dirty="0" err="1"/>
              <a:t>web</a:t>
            </a:r>
            <a:r>
              <a:rPr lang="el-GR" dirty="0"/>
              <a:t>), το ηλεκτρονικό ταχυδρομείο (e-</a:t>
            </a:r>
            <a:r>
              <a:rPr lang="el-GR" dirty="0" err="1"/>
              <a:t>mail</a:t>
            </a:r>
            <a:r>
              <a:rPr lang="el-GR" dirty="0"/>
              <a:t>), τα άμεσα μηνύματα (</a:t>
            </a:r>
            <a:r>
              <a:rPr lang="el-GR" dirty="0" err="1"/>
              <a:t>instant</a:t>
            </a:r>
            <a:r>
              <a:rPr lang="el-GR" dirty="0"/>
              <a:t> </a:t>
            </a:r>
            <a:r>
              <a:rPr lang="el-GR" dirty="0" err="1"/>
              <a:t>messaging</a:t>
            </a:r>
            <a:r>
              <a:rPr lang="el-GR" dirty="0"/>
              <a:t>), η μετάδοση πολυμέσων σε πραγματικό χρόνο (</a:t>
            </a:r>
            <a:r>
              <a:rPr lang="el-GR" dirty="0" err="1"/>
              <a:t>streaming</a:t>
            </a:r>
            <a:r>
              <a:rPr lang="el-GR" dirty="0"/>
              <a:t>), τα μέσα κοινωνικής δικτύωσης (</a:t>
            </a:r>
            <a:r>
              <a:rPr lang="el-GR" dirty="0" err="1"/>
              <a:t>social</a:t>
            </a:r>
            <a:r>
              <a:rPr lang="el-GR" dirty="0"/>
              <a:t> </a:t>
            </a:r>
            <a:r>
              <a:rPr lang="el-GR" dirty="0" err="1"/>
              <a:t>media</a:t>
            </a:r>
            <a:r>
              <a:rPr lang="el-GR" dirty="0"/>
              <a:t>) κλπ.</a:t>
            </a:r>
          </a:p>
        </p:txBody>
      </p:sp>
    </p:spTree>
    <p:extLst>
      <p:ext uri="{BB962C8B-B14F-4D97-AF65-F5344CB8AC3E}">
        <p14:creationId xmlns:p14="http://schemas.microsoft.com/office/powerpoint/2010/main" val="3895773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interne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8313" y="2160377"/>
            <a:ext cx="8218487" cy="321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29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8614"/>
            <a:ext cx="5915001" cy="1642194"/>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467542" y="2085889"/>
            <a:ext cx="8219257" cy="4367447"/>
          </a:xfrm>
        </p:spPr>
        <p:txBody>
          <a:bodyPr>
            <a:normAutofit/>
          </a:bodyPr>
          <a:lstStyle/>
          <a:p>
            <a:pPr marL="0" indent="0">
              <a:buNone/>
            </a:pPr>
            <a:r>
              <a:rPr lang="el-GR" sz="2800" b="1" dirty="0"/>
              <a:t>Παγκόσμιος Ιστός (WWW, World </a:t>
            </a:r>
            <a:r>
              <a:rPr lang="el-GR" sz="2800" b="1" dirty="0" err="1"/>
              <a:t>Wide</a:t>
            </a:r>
            <a:r>
              <a:rPr lang="el-GR" sz="2800" b="1" dirty="0"/>
              <a:t> Web)</a:t>
            </a:r>
          </a:p>
          <a:p>
            <a:pPr algn="just">
              <a:buFont typeface="Wingdings" panose="05000000000000000000" pitchFamily="2" charset="2"/>
              <a:buChar char="Ø"/>
            </a:pPr>
            <a:r>
              <a:rPr lang="el-GR" sz="2800" dirty="0"/>
              <a:t>Ένα μεγάλο πλήθος από διασυνδεμένους μεταξύ τους πόρους, όπως κείμενα, εικόνες και πολυμέσα που μπορεί να είναι διαθέσιμα σε κάθε υπολογιστή με χρήση κατάλληλου προγράμματος. </a:t>
            </a:r>
            <a:endParaRPr lang="el-GR" sz="2800" dirty="0" smtClean="0"/>
          </a:p>
          <a:p>
            <a:pPr algn="just">
              <a:buFont typeface="Wingdings" panose="05000000000000000000" pitchFamily="2" charset="2"/>
              <a:buChar char="Ø"/>
            </a:pPr>
            <a:r>
              <a:rPr lang="el-GR" sz="2800" dirty="0" smtClean="0"/>
              <a:t>Ένα </a:t>
            </a:r>
            <a:r>
              <a:rPr lang="el-GR" sz="2800" dirty="0"/>
              <a:t>τέτοιο πρόγραμμα λέγεται περιηγητής ιστού (</a:t>
            </a:r>
            <a:r>
              <a:rPr lang="el-GR" sz="2800" dirty="0" err="1"/>
              <a:t>web</a:t>
            </a:r>
            <a:r>
              <a:rPr lang="el-GR" sz="2800" dirty="0"/>
              <a:t> </a:t>
            </a:r>
            <a:r>
              <a:rPr lang="el-GR" sz="2800" dirty="0" err="1"/>
              <a:t>browser</a:t>
            </a:r>
            <a:r>
              <a:rPr lang="el-GR" sz="2800" dirty="0"/>
              <a:t>). Οι πιο γνωστοί </a:t>
            </a:r>
            <a:r>
              <a:rPr lang="el-GR" sz="2800" dirty="0" err="1"/>
              <a:t>browsers</a:t>
            </a:r>
            <a:r>
              <a:rPr lang="el-GR" sz="2800" dirty="0"/>
              <a:t>, αν και όχι οι μοναδικοί, είναι ο Internet Explorer, o </a:t>
            </a:r>
            <a:r>
              <a:rPr lang="el-GR" sz="2800" dirty="0" err="1"/>
              <a:t>Mozilla</a:t>
            </a:r>
            <a:r>
              <a:rPr lang="el-GR" sz="2800" dirty="0"/>
              <a:t> </a:t>
            </a:r>
            <a:r>
              <a:rPr lang="el-GR" sz="2800" dirty="0" err="1"/>
              <a:t>Firefox</a:t>
            </a:r>
            <a:r>
              <a:rPr lang="el-GR" sz="2800" dirty="0"/>
              <a:t> και ο </a:t>
            </a:r>
            <a:r>
              <a:rPr lang="el-GR" sz="2800" dirty="0" err="1"/>
              <a:t>Google</a:t>
            </a:r>
            <a:r>
              <a:rPr lang="el-GR" sz="2800" dirty="0"/>
              <a:t> </a:t>
            </a:r>
            <a:r>
              <a:rPr lang="el-GR" sz="2800" dirty="0" err="1"/>
              <a:t>Chrome</a:t>
            </a:r>
            <a:r>
              <a:rPr lang="el-GR" sz="2800" dirty="0"/>
              <a:t>.</a:t>
            </a:r>
          </a:p>
        </p:txBody>
      </p:sp>
    </p:spTree>
    <p:extLst>
      <p:ext uri="{BB962C8B-B14F-4D97-AF65-F5344CB8AC3E}">
        <p14:creationId xmlns:p14="http://schemas.microsoft.com/office/powerpoint/2010/main" val="1600706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ποτέλεσμα εικόνας για intern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4163" y="1916832"/>
            <a:ext cx="683622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025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4624"/>
            <a:ext cx="5915001" cy="1686319"/>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395536" y="2229905"/>
            <a:ext cx="8219257" cy="4079415"/>
          </a:xfrm>
        </p:spPr>
        <p:txBody>
          <a:bodyPr>
            <a:noAutofit/>
          </a:bodyPr>
          <a:lstStyle/>
          <a:p>
            <a:pPr marL="0" indent="0">
              <a:buNone/>
            </a:pPr>
            <a:r>
              <a:rPr lang="el-GR" sz="2400" b="1" dirty="0"/>
              <a:t>Κακόβουλο Λογισμικό (</a:t>
            </a:r>
            <a:r>
              <a:rPr lang="el-GR" sz="2400" b="1" dirty="0" err="1"/>
              <a:t>Malware</a:t>
            </a:r>
            <a:r>
              <a:rPr lang="el-GR" sz="2400" b="1" dirty="0"/>
              <a:t>)</a:t>
            </a:r>
          </a:p>
          <a:p>
            <a:pPr algn="just">
              <a:buFont typeface="Wingdings" panose="05000000000000000000" pitchFamily="2" charset="2"/>
              <a:buChar char="Ø"/>
            </a:pPr>
            <a:r>
              <a:rPr lang="el-GR" sz="2400" dirty="0"/>
              <a:t>Πρόγραμμα που είναι δυνατό να εκτελεστεί και να παραβιάσει (</a:t>
            </a:r>
            <a:r>
              <a:rPr lang="el-GR" sz="2400" dirty="0" err="1"/>
              <a:t>compromise</a:t>
            </a:r>
            <a:r>
              <a:rPr lang="el-GR" sz="2400" dirty="0"/>
              <a:t>) ένα υπολογιστικό σύστημα με σκοπό την άντληση, τροποποίηση ή καταστροφή των δεδομένων του, και γενικότερα τον έλεγχο της λειτουργίας του. Τέτοια προγράμματα αναφέρονται ως ιοί (</a:t>
            </a:r>
            <a:r>
              <a:rPr lang="el-GR" sz="2400" dirty="0" err="1"/>
              <a:t>virus</a:t>
            </a:r>
            <a:r>
              <a:rPr lang="el-GR" sz="2400" dirty="0"/>
              <a:t>), δούρειοι ίπποι (</a:t>
            </a:r>
            <a:r>
              <a:rPr lang="el-GR" sz="2400" dirty="0" err="1"/>
              <a:t>trojan</a:t>
            </a:r>
            <a:r>
              <a:rPr lang="el-GR" sz="2400" dirty="0"/>
              <a:t>), κατάσκοποι (</a:t>
            </a:r>
            <a:r>
              <a:rPr lang="el-GR" sz="2400" dirty="0" err="1"/>
              <a:t>spyware</a:t>
            </a:r>
            <a:r>
              <a:rPr lang="el-GR" sz="2400" dirty="0"/>
              <a:t>) κλπ. </a:t>
            </a:r>
            <a:endParaRPr lang="el-GR" sz="2400" dirty="0" smtClean="0"/>
          </a:p>
          <a:p>
            <a:pPr algn="just">
              <a:buFont typeface="Wingdings" panose="05000000000000000000" pitchFamily="2" charset="2"/>
              <a:buChar char="Ø"/>
            </a:pPr>
            <a:r>
              <a:rPr lang="el-GR" sz="2400" dirty="0" smtClean="0"/>
              <a:t>Η </a:t>
            </a:r>
            <a:r>
              <a:rPr lang="el-GR" sz="2400" dirty="0"/>
              <a:t>εγκατάσταση και σωστή ρύθμιση κατάλληλων εφαρμογών προστασίας είναι απαραίτητη σε κάθε μικρό ή μεγάλο υπολογιστικό / πληροφοριακό σύστημα.</a:t>
            </a:r>
          </a:p>
        </p:txBody>
      </p:sp>
      <p:pic>
        <p:nvPicPr>
          <p:cNvPr id="4" name="Picture 4" descr="j02453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4269" y="1285002"/>
            <a:ext cx="1234353" cy="135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399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ποτέλεσμα εικόνας για malwar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79712" y="1556792"/>
            <a:ext cx="5112568" cy="408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89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30622"/>
            <a:ext cx="6480719" cy="1642194"/>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467544" y="2060848"/>
            <a:ext cx="8219257" cy="3960440"/>
          </a:xfrm>
        </p:spPr>
        <p:txBody>
          <a:bodyPr>
            <a:normAutofit fontScale="77500" lnSpcReduction="20000"/>
          </a:bodyPr>
          <a:lstStyle/>
          <a:p>
            <a:pPr marL="0" indent="0">
              <a:lnSpc>
                <a:spcPct val="120000"/>
              </a:lnSpc>
              <a:spcBef>
                <a:spcPts val="0"/>
              </a:spcBef>
              <a:buNone/>
            </a:pPr>
            <a:r>
              <a:rPr lang="el-GR" b="1" dirty="0"/>
              <a:t>Τείχος Προστασίας (</a:t>
            </a:r>
            <a:r>
              <a:rPr lang="el-GR" b="1" dirty="0" err="1"/>
              <a:t>Firewall</a:t>
            </a:r>
            <a:r>
              <a:rPr lang="el-GR" b="1" dirty="0"/>
              <a:t>)</a:t>
            </a:r>
          </a:p>
          <a:p>
            <a:pPr>
              <a:lnSpc>
                <a:spcPct val="120000"/>
              </a:lnSpc>
              <a:spcBef>
                <a:spcPts val="0"/>
              </a:spcBef>
              <a:buFont typeface="Wingdings" panose="05000000000000000000" pitchFamily="2" charset="2"/>
              <a:buChar char="Ø"/>
            </a:pPr>
            <a:r>
              <a:rPr lang="el-GR" dirty="0"/>
              <a:t>Συσκευή ή εφαρμογή για τον έλεγχο της κίνησης που εισέρχεται και εξέρχεται στο πληροφοριακό σύστημα. </a:t>
            </a:r>
            <a:endParaRPr lang="el-GR" dirty="0" smtClean="0"/>
          </a:p>
          <a:p>
            <a:pPr>
              <a:lnSpc>
                <a:spcPct val="120000"/>
              </a:lnSpc>
              <a:spcBef>
                <a:spcPts val="0"/>
              </a:spcBef>
              <a:buFont typeface="Wingdings" panose="05000000000000000000" pitchFamily="2" charset="2"/>
              <a:buChar char="Ø"/>
            </a:pPr>
            <a:r>
              <a:rPr lang="el-GR" dirty="0" smtClean="0"/>
              <a:t>Το </a:t>
            </a:r>
            <a:r>
              <a:rPr lang="el-GR" dirty="0" err="1"/>
              <a:t>firewall</a:t>
            </a:r>
            <a:r>
              <a:rPr lang="el-GR" dirty="0"/>
              <a:t> βρίσκεται ανάμεσα σε δύο συστήματα που επικοινωνούν και ανταλλάσσουν δεδομένα και επιβάλλει κανόνες στις κινήσεις αυτές, με βάση περισσότερο ή λιγότερο σύνθετα κριτήρια. </a:t>
            </a:r>
            <a:endParaRPr lang="el-GR" dirty="0" smtClean="0"/>
          </a:p>
          <a:p>
            <a:pPr>
              <a:lnSpc>
                <a:spcPct val="120000"/>
              </a:lnSpc>
              <a:spcBef>
                <a:spcPts val="0"/>
              </a:spcBef>
              <a:buFont typeface="Wingdings" panose="05000000000000000000" pitchFamily="2" charset="2"/>
              <a:buChar char="Ø"/>
            </a:pPr>
            <a:r>
              <a:rPr lang="el-GR" dirty="0" smtClean="0"/>
              <a:t>Με </a:t>
            </a:r>
            <a:r>
              <a:rPr lang="el-GR" dirty="0"/>
              <a:t>την έννοια αυτή το </a:t>
            </a:r>
            <a:r>
              <a:rPr lang="el-GR" dirty="0" err="1"/>
              <a:t>firewall</a:t>
            </a:r>
            <a:r>
              <a:rPr lang="el-GR" dirty="0"/>
              <a:t> μπορεί να θεωρηθεί ως ένα φίλτρο, που επιτρέπει (</a:t>
            </a:r>
            <a:r>
              <a:rPr lang="el-GR" dirty="0" err="1"/>
              <a:t>grant</a:t>
            </a:r>
            <a:r>
              <a:rPr lang="el-GR" dirty="0"/>
              <a:t>) στην ‘καλή’ κίνηση να περάσει και απορρίπτει (</a:t>
            </a:r>
            <a:r>
              <a:rPr lang="el-GR" dirty="0" err="1"/>
              <a:t>deny</a:t>
            </a:r>
            <a:r>
              <a:rPr lang="el-GR" dirty="0"/>
              <a:t>) την ‘κακή’.</a:t>
            </a:r>
          </a:p>
        </p:txBody>
      </p:sp>
    </p:spTree>
    <p:extLst>
      <p:ext uri="{BB962C8B-B14F-4D97-AF65-F5344CB8AC3E}">
        <p14:creationId xmlns:p14="http://schemas.microsoft.com/office/powerpoint/2010/main" val="2838971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Αποτέλεσμα εικόνας για firewall"/>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38498" y="1765020"/>
            <a:ext cx="7278116" cy="400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622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30622"/>
            <a:ext cx="5915001" cy="1714202"/>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467542" y="2157898"/>
            <a:ext cx="8219257" cy="3935398"/>
          </a:xfrm>
        </p:spPr>
        <p:txBody>
          <a:bodyPr>
            <a:normAutofit fontScale="85000" lnSpcReduction="20000"/>
          </a:bodyPr>
          <a:lstStyle/>
          <a:p>
            <a:pPr marL="0" indent="0">
              <a:lnSpc>
                <a:spcPct val="120000"/>
              </a:lnSpc>
              <a:spcBef>
                <a:spcPts val="0"/>
              </a:spcBef>
              <a:buNone/>
            </a:pPr>
            <a:r>
              <a:rPr lang="el-GR" b="1" dirty="0" err="1"/>
              <a:t>Ευρυζωνικότητα</a:t>
            </a:r>
            <a:r>
              <a:rPr lang="el-GR" b="1" dirty="0"/>
              <a:t> (</a:t>
            </a:r>
            <a:r>
              <a:rPr lang="el-GR" b="1" dirty="0" err="1"/>
              <a:t>Broadband</a:t>
            </a:r>
            <a:r>
              <a:rPr lang="el-GR" b="1" dirty="0"/>
              <a:t>)</a:t>
            </a:r>
          </a:p>
          <a:p>
            <a:pPr>
              <a:lnSpc>
                <a:spcPct val="120000"/>
              </a:lnSpc>
              <a:spcBef>
                <a:spcPts val="0"/>
              </a:spcBef>
              <a:buFont typeface="Wingdings" panose="05000000000000000000" pitchFamily="2" charset="2"/>
              <a:buChar char="Ø"/>
            </a:pPr>
            <a:r>
              <a:rPr lang="el-GR" dirty="0"/>
              <a:t>Η μόνιμη πρόσβαση στο δημόσιο Internet με ταχύτητες που θα χαρακτηρίζονταν ‘υψηλές’. </a:t>
            </a:r>
            <a:endParaRPr lang="el-GR" dirty="0" smtClean="0"/>
          </a:p>
          <a:p>
            <a:pPr>
              <a:lnSpc>
                <a:spcPct val="120000"/>
              </a:lnSpc>
              <a:spcBef>
                <a:spcPts val="0"/>
              </a:spcBef>
              <a:buFont typeface="Wingdings" panose="05000000000000000000" pitchFamily="2" charset="2"/>
              <a:buChar char="Ø"/>
            </a:pPr>
            <a:r>
              <a:rPr lang="el-GR" dirty="0" smtClean="0"/>
              <a:t>Χρησιμοποιείται </a:t>
            </a:r>
            <a:r>
              <a:rPr lang="el-GR" dirty="0"/>
              <a:t>σε αντίθεση με τις παλαιότερες μεθόδους πρόσβασης με κλήση (</a:t>
            </a:r>
            <a:r>
              <a:rPr lang="el-GR" dirty="0" err="1"/>
              <a:t>dial</a:t>
            </a:r>
            <a:r>
              <a:rPr lang="el-GR" dirty="0"/>
              <a:t>-</a:t>
            </a:r>
            <a:r>
              <a:rPr lang="el-GR" dirty="0" err="1"/>
              <a:t>up</a:t>
            </a:r>
            <a:r>
              <a:rPr lang="el-GR" dirty="0"/>
              <a:t>). </a:t>
            </a:r>
            <a:endParaRPr lang="el-GR" dirty="0" smtClean="0"/>
          </a:p>
          <a:p>
            <a:pPr>
              <a:lnSpc>
                <a:spcPct val="120000"/>
              </a:lnSpc>
              <a:spcBef>
                <a:spcPts val="0"/>
              </a:spcBef>
              <a:buFont typeface="Wingdings" panose="05000000000000000000" pitchFamily="2" charset="2"/>
              <a:buChar char="Ø"/>
            </a:pPr>
            <a:r>
              <a:rPr lang="el-GR" dirty="0" smtClean="0"/>
              <a:t>Στη </a:t>
            </a:r>
            <a:r>
              <a:rPr lang="el-GR" dirty="0"/>
              <a:t>χώρα μας η </a:t>
            </a:r>
            <a:r>
              <a:rPr lang="el-GR" dirty="0" err="1"/>
              <a:t>ευρυζωνικότητα</a:t>
            </a:r>
            <a:r>
              <a:rPr lang="el-GR" dirty="0"/>
              <a:t> εξασφαλίζεται στις περισσότερες περιπτώσεις με χρήση τεχνολογιών συμμετρικής ή ασύμμετρης ψηφιοποίησης του συνδρομητικού βρόχου (DSL, </a:t>
            </a:r>
            <a:r>
              <a:rPr lang="el-GR" dirty="0" err="1"/>
              <a:t>Digital</a:t>
            </a:r>
            <a:r>
              <a:rPr lang="el-GR" dirty="0"/>
              <a:t> </a:t>
            </a:r>
            <a:r>
              <a:rPr lang="el-GR" dirty="0" err="1"/>
              <a:t>Subscriber</a:t>
            </a:r>
            <a:r>
              <a:rPr lang="el-GR" dirty="0"/>
              <a:t> </a:t>
            </a:r>
            <a:r>
              <a:rPr lang="el-GR" dirty="0" err="1"/>
              <a:t>Loop</a:t>
            </a:r>
            <a:r>
              <a:rPr lang="el-GR" dirty="0"/>
              <a:t>).</a:t>
            </a:r>
          </a:p>
        </p:txBody>
      </p:sp>
    </p:spTree>
    <p:extLst>
      <p:ext uri="{BB962C8B-B14F-4D97-AF65-F5344CB8AC3E}">
        <p14:creationId xmlns:p14="http://schemas.microsoft.com/office/powerpoint/2010/main" val="417183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4624"/>
            <a:ext cx="6408711" cy="1786210"/>
          </a:xfrm>
        </p:spPr>
        <p:txBody>
          <a:bodyPr>
            <a:normAutofit fontScale="90000"/>
          </a:bodyPr>
          <a:lstStyle/>
          <a:p>
            <a:r>
              <a:rPr lang="el-GR" b="1" dirty="0"/>
              <a:t>Οι Τεχνολογίες Πληροφορικής και Επικοινωνιών (Τ.Π.Ε.)</a:t>
            </a:r>
            <a:endParaRPr lang="el-GR" dirty="0"/>
          </a:p>
        </p:txBody>
      </p:sp>
      <p:sp>
        <p:nvSpPr>
          <p:cNvPr id="3" name="Content Placeholder 2"/>
          <p:cNvSpPr>
            <a:spLocks noGrp="1"/>
          </p:cNvSpPr>
          <p:nvPr>
            <p:ph idx="1"/>
          </p:nvPr>
        </p:nvSpPr>
        <p:spPr>
          <a:xfrm>
            <a:off x="467542" y="2852936"/>
            <a:ext cx="8219257" cy="2567246"/>
          </a:xfrm>
        </p:spPr>
        <p:txBody>
          <a:bodyPr>
            <a:normAutofit/>
          </a:bodyPr>
          <a:lstStyle/>
          <a:p>
            <a:pPr marL="0" indent="0" algn="just">
              <a:buNone/>
            </a:pPr>
            <a:r>
              <a:rPr lang="el-GR" dirty="0"/>
              <a:t>Η Πληροφορική, ή Επιστήμη των Υπολογιστών (Computer Science) μελετά την αναπαράσταση, αποθήκευση και μετάδοση συμβόλων, που λέγονται πληροφορίες ή δεδομένα. </a:t>
            </a:r>
          </a:p>
        </p:txBody>
      </p:sp>
    </p:spTree>
    <p:extLst>
      <p:ext uri="{BB962C8B-B14F-4D97-AF65-F5344CB8AC3E}">
        <p14:creationId xmlns:p14="http://schemas.microsoft.com/office/powerpoint/2010/main" val="62473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8614"/>
            <a:ext cx="5915001" cy="1714202"/>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467542" y="2420887"/>
            <a:ext cx="8219257" cy="4032449"/>
          </a:xfrm>
        </p:spPr>
        <p:txBody>
          <a:bodyPr>
            <a:normAutofit fontScale="77500" lnSpcReduction="20000"/>
          </a:bodyPr>
          <a:lstStyle/>
          <a:p>
            <a:pPr marL="0" indent="0">
              <a:lnSpc>
                <a:spcPct val="110000"/>
              </a:lnSpc>
              <a:spcBef>
                <a:spcPts val="0"/>
              </a:spcBef>
              <a:buNone/>
            </a:pPr>
            <a:r>
              <a:rPr lang="el-GR" b="1" dirty="0"/>
              <a:t>Πρωτόκολλα Επικοινωνίας (Communication </a:t>
            </a:r>
            <a:r>
              <a:rPr lang="el-GR" b="1" dirty="0" err="1"/>
              <a:t>Protocols</a:t>
            </a:r>
            <a:r>
              <a:rPr lang="el-GR" b="1" dirty="0"/>
              <a:t>)</a:t>
            </a:r>
          </a:p>
          <a:p>
            <a:pPr>
              <a:lnSpc>
                <a:spcPct val="110000"/>
              </a:lnSpc>
              <a:spcBef>
                <a:spcPts val="0"/>
              </a:spcBef>
              <a:buFont typeface="Wingdings" panose="05000000000000000000" pitchFamily="2" charset="2"/>
              <a:buChar char="Ø"/>
            </a:pPr>
            <a:r>
              <a:rPr lang="el-GR" dirty="0"/>
              <a:t>Μία συλλογή κανόνων που έχουν συμφωνηθεί ανάμεσα σε δύο υπολογιστικά συστήματα για την ανταλλαγή δεδομένων μεταξύ τους. Χωρίς αυτά η επικοινωνία ανάμεσα στα συστήματα θα ήταν αδύνατη. </a:t>
            </a:r>
            <a:endParaRPr lang="el-GR" dirty="0" smtClean="0"/>
          </a:p>
          <a:p>
            <a:pPr>
              <a:lnSpc>
                <a:spcPct val="110000"/>
              </a:lnSpc>
              <a:spcBef>
                <a:spcPts val="0"/>
              </a:spcBef>
              <a:buFont typeface="Wingdings" panose="05000000000000000000" pitchFamily="2" charset="2"/>
              <a:buChar char="Ø"/>
            </a:pPr>
            <a:r>
              <a:rPr lang="el-GR" dirty="0" smtClean="0"/>
              <a:t>Οι </a:t>
            </a:r>
            <a:r>
              <a:rPr lang="el-GR" dirty="0"/>
              <a:t>κανόνες αυτοί ξεκινούν από τις προδιαγραφές για τη φυσική σύνδεση στο δίκτυο (ακροδέκτες, τάσεις, ρεύματα κλπ.) και καταλήγουν στους πολύπλοκους κανόνες για την αναπαράσταση και την ορθή μεταφορά του συνόλου της πληροφορίας.</a:t>
            </a:r>
          </a:p>
        </p:txBody>
      </p:sp>
    </p:spTree>
    <p:extLst>
      <p:ext uri="{BB962C8B-B14F-4D97-AF65-F5344CB8AC3E}">
        <p14:creationId xmlns:p14="http://schemas.microsoft.com/office/powerpoint/2010/main" val="440109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8614"/>
            <a:ext cx="5915001" cy="1642194"/>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529207" y="2301914"/>
            <a:ext cx="8219257" cy="3719374"/>
          </a:xfrm>
        </p:spPr>
        <p:txBody>
          <a:bodyPr>
            <a:normAutofit fontScale="92500" lnSpcReduction="20000"/>
          </a:bodyPr>
          <a:lstStyle/>
          <a:p>
            <a:pPr marL="0" indent="0" algn="ctr">
              <a:spcBef>
                <a:spcPts val="0"/>
              </a:spcBef>
              <a:buNone/>
            </a:pPr>
            <a:r>
              <a:rPr lang="en-US" b="1" dirty="0"/>
              <a:t>TCP/IP (Transfer Control Protocol </a:t>
            </a:r>
            <a:r>
              <a:rPr lang="el-GR" b="1" dirty="0" smtClean="0"/>
              <a:t/>
            </a:r>
            <a:br>
              <a:rPr lang="el-GR" b="1" dirty="0" smtClean="0"/>
            </a:br>
            <a:r>
              <a:rPr lang="en-US" b="1" dirty="0" smtClean="0"/>
              <a:t>/ </a:t>
            </a:r>
            <a:r>
              <a:rPr lang="en-US" b="1" dirty="0"/>
              <a:t>Internet Protocol)</a:t>
            </a:r>
            <a:endParaRPr lang="el-GR" b="1" dirty="0"/>
          </a:p>
          <a:p>
            <a:pPr>
              <a:spcBef>
                <a:spcPts val="0"/>
              </a:spcBef>
              <a:buFont typeface="Wingdings" panose="05000000000000000000" pitchFamily="2" charset="2"/>
              <a:buChar char="Ø"/>
            </a:pPr>
            <a:r>
              <a:rPr lang="el-GR" dirty="0"/>
              <a:t>Η συλλογή (λέγεται και στοίβα, </a:t>
            </a:r>
            <a:r>
              <a:rPr lang="el-GR" dirty="0" err="1"/>
              <a:t>stack</a:t>
            </a:r>
            <a:r>
              <a:rPr lang="el-GR" dirty="0"/>
              <a:t>) πρωτοκόλλων που χρησιμοποιεί το γνωστό μας Internet. </a:t>
            </a:r>
            <a:endParaRPr lang="el-GR" dirty="0" smtClean="0"/>
          </a:p>
          <a:p>
            <a:pPr>
              <a:spcBef>
                <a:spcPts val="0"/>
              </a:spcBef>
              <a:buFont typeface="Wingdings" panose="05000000000000000000" pitchFamily="2" charset="2"/>
              <a:buChar char="Ø"/>
            </a:pPr>
            <a:r>
              <a:rPr lang="el-GR" dirty="0" smtClean="0"/>
              <a:t>Η </a:t>
            </a:r>
            <a:r>
              <a:rPr lang="el-GR" dirty="0"/>
              <a:t>οικουμενική και εύρωστη τεχνικά φύση των πρωτοκόλλων αυτών επέτρεψε την εξάπλωση του διαδικτύου όπως το χρησιμοποιούμε σήμερα.</a:t>
            </a:r>
          </a:p>
        </p:txBody>
      </p:sp>
    </p:spTree>
    <p:extLst>
      <p:ext uri="{BB962C8B-B14F-4D97-AF65-F5344CB8AC3E}">
        <p14:creationId xmlns:p14="http://schemas.microsoft.com/office/powerpoint/2010/main" val="2412666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961131" y="116632"/>
            <a:ext cx="8507413" cy="1139825"/>
          </a:xfrm>
        </p:spPr>
        <p:txBody>
          <a:bodyPr>
            <a:normAutofit fontScale="90000"/>
          </a:bodyPr>
          <a:lstStyle/>
          <a:p>
            <a:pPr eaLnBrk="1" hangingPunct="1"/>
            <a:r>
              <a:rPr lang="el-GR" altLang="el-GR" dirty="0" smtClean="0"/>
              <a:t>Πρωτόκολλο Διαδικτύου </a:t>
            </a:r>
            <a:br>
              <a:rPr lang="el-GR" altLang="el-GR" dirty="0" smtClean="0"/>
            </a:br>
            <a:r>
              <a:rPr lang="en-US" altLang="el-GR" dirty="0" smtClean="0"/>
              <a:t>TCP/IP</a:t>
            </a:r>
            <a:r>
              <a:rPr lang="el-GR" altLang="el-GR" dirty="0" smtClean="0"/>
              <a:t> (2)</a:t>
            </a:r>
          </a:p>
        </p:txBody>
      </p:sp>
      <p:sp>
        <p:nvSpPr>
          <p:cNvPr id="53253" name="Rectangle 3"/>
          <p:cNvSpPr>
            <a:spLocks noGrp="1" noChangeArrowheads="1"/>
          </p:cNvSpPr>
          <p:nvPr>
            <p:ph sz="half" idx="1"/>
          </p:nvPr>
        </p:nvSpPr>
        <p:spPr>
          <a:xfrm>
            <a:off x="457200" y="1629470"/>
            <a:ext cx="8291513" cy="1583506"/>
          </a:xfrm>
        </p:spPr>
        <p:txBody>
          <a:bodyPr>
            <a:normAutofit fontScale="92500" lnSpcReduction="10000"/>
          </a:bodyPr>
          <a:lstStyle/>
          <a:p>
            <a:pPr eaLnBrk="1" hangingPunct="1">
              <a:lnSpc>
                <a:spcPct val="90000"/>
              </a:lnSpc>
            </a:pPr>
            <a:r>
              <a:rPr lang="el-GR" altLang="el-GR" sz="2400" dirty="0" smtClean="0"/>
              <a:t>Το πρωτόκολλο</a:t>
            </a:r>
            <a:r>
              <a:rPr lang="el-GR" altLang="el-GR" sz="2400" b="1" dirty="0" smtClean="0"/>
              <a:t> </a:t>
            </a:r>
            <a:r>
              <a:rPr lang="en-US" altLang="el-GR" sz="2400" b="1" dirty="0" smtClean="0"/>
              <a:t>IP</a:t>
            </a:r>
            <a:r>
              <a:rPr lang="el-GR" altLang="el-GR" sz="2400" b="1" dirty="0" smtClean="0"/>
              <a:t> </a:t>
            </a:r>
            <a:r>
              <a:rPr lang="el-GR" altLang="el-GR" sz="2400" dirty="0" smtClean="0"/>
              <a:t>(</a:t>
            </a:r>
            <a:r>
              <a:rPr lang="el-GR" altLang="el-GR" sz="2400" i="1" dirty="0" smtClean="0"/>
              <a:t>Internet </a:t>
            </a:r>
            <a:r>
              <a:rPr lang="el-GR" altLang="el-GR" sz="2400" i="1" dirty="0" err="1" smtClean="0"/>
              <a:t>Protocol</a:t>
            </a:r>
            <a:r>
              <a:rPr lang="el-GR" altLang="el-GR" sz="2400" dirty="0" smtClean="0"/>
              <a:t>) είναι υπεύθυνο για τη διακίνηση των πακέτων πληροφορίας από κόμβο σε κόμβο (</a:t>
            </a:r>
            <a:r>
              <a:rPr lang="el-GR" altLang="el-GR" sz="2400" b="1" i="1" dirty="0" smtClean="0"/>
              <a:t>μεταγωγή πακέτων</a:t>
            </a:r>
            <a:r>
              <a:rPr lang="el-GR" altLang="el-GR" sz="2400" dirty="0" smtClean="0"/>
              <a:t>). </a:t>
            </a:r>
          </a:p>
          <a:p>
            <a:pPr eaLnBrk="1" hangingPunct="1">
              <a:lnSpc>
                <a:spcPct val="90000"/>
              </a:lnSpc>
            </a:pPr>
            <a:r>
              <a:rPr lang="el-GR" altLang="zh-TW" sz="2400" dirty="0" smtClean="0"/>
              <a:t>Το πρωτόκολλο</a:t>
            </a:r>
            <a:r>
              <a:rPr lang="el-GR" altLang="zh-TW" sz="2400" b="1" dirty="0" smtClean="0"/>
              <a:t> </a:t>
            </a:r>
            <a:r>
              <a:rPr lang="en-US" altLang="zh-TW" sz="2400" b="1" dirty="0" smtClean="0">
                <a:ea typeface="PMingLiU" pitchFamily="18" charset="-120"/>
              </a:rPr>
              <a:t>TCP</a:t>
            </a:r>
            <a:r>
              <a:rPr lang="el-GR" altLang="zh-TW" sz="2400" b="1" dirty="0" smtClean="0"/>
              <a:t> </a:t>
            </a:r>
            <a:r>
              <a:rPr lang="el-GR" altLang="el-GR" sz="2400" dirty="0" smtClean="0"/>
              <a:t>(</a:t>
            </a:r>
            <a:r>
              <a:rPr lang="el-GR" altLang="el-GR" sz="2400" i="1" dirty="0" err="1" smtClean="0"/>
              <a:t>Transmission</a:t>
            </a:r>
            <a:r>
              <a:rPr lang="el-GR" altLang="el-GR" sz="2400" i="1" dirty="0" smtClean="0"/>
              <a:t> </a:t>
            </a:r>
            <a:r>
              <a:rPr lang="el-GR" altLang="el-GR" sz="2400" i="1" dirty="0" err="1" smtClean="0"/>
              <a:t>Control</a:t>
            </a:r>
            <a:r>
              <a:rPr lang="el-GR" altLang="el-GR" sz="2400" i="1" dirty="0" smtClean="0"/>
              <a:t> </a:t>
            </a:r>
            <a:r>
              <a:rPr lang="el-GR" altLang="el-GR" sz="2400" i="1" dirty="0" err="1" smtClean="0"/>
              <a:t>Protocol</a:t>
            </a:r>
            <a:r>
              <a:rPr lang="el-GR" altLang="el-GR" sz="2400" i="1" dirty="0" smtClean="0"/>
              <a:t>)</a:t>
            </a:r>
            <a:r>
              <a:rPr lang="el-GR" altLang="zh-TW" sz="2400" dirty="0" smtClean="0"/>
              <a:t> διασφαλίζει την </a:t>
            </a:r>
            <a:r>
              <a:rPr lang="el-GR" altLang="zh-TW" sz="2400" i="1" dirty="0" smtClean="0"/>
              <a:t>αξιόπιστη παράδοση της πληροφορίας</a:t>
            </a:r>
            <a:r>
              <a:rPr lang="el-GR" altLang="zh-TW" sz="2400" dirty="0" smtClean="0"/>
              <a:t>.</a:t>
            </a:r>
            <a:r>
              <a:rPr lang="el-GR" altLang="zh-TW" sz="2600" dirty="0" smtClean="0"/>
              <a:t> </a:t>
            </a:r>
            <a:endParaRPr lang="el-GR" altLang="el-GR" sz="2600" dirty="0" smtClean="0"/>
          </a:p>
        </p:txBody>
      </p:sp>
      <p:sp>
        <p:nvSpPr>
          <p:cNvPr id="53251" name="Slide Number Placeholder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C3D5D9-519A-4CDE-AF43-57872EEDD8AA}" type="slidenum">
              <a:rPr lang="el-GR" altLang="en-US" smtClean="0">
                <a:solidFill>
                  <a:srgbClr val="777777"/>
                </a:solidFill>
              </a:rPr>
              <a:pPr/>
              <a:t>32</a:t>
            </a:fld>
            <a:endParaRPr lang="el-GR" altLang="en-US" dirty="0" smtClean="0">
              <a:solidFill>
                <a:srgbClr val="777777"/>
              </a:solidFill>
            </a:endParaRPr>
          </a:p>
        </p:txBody>
      </p:sp>
      <p:grpSp>
        <p:nvGrpSpPr>
          <p:cNvPr id="53254" name="Group 4"/>
          <p:cNvGrpSpPr>
            <a:grpSpLocks noChangeAspect="1"/>
          </p:cNvGrpSpPr>
          <p:nvPr/>
        </p:nvGrpSpPr>
        <p:grpSpPr bwMode="auto">
          <a:xfrm>
            <a:off x="1403350" y="3645024"/>
            <a:ext cx="6481763" cy="2416175"/>
            <a:chOff x="1418" y="1134"/>
            <a:chExt cx="9180" cy="3420"/>
          </a:xfrm>
        </p:grpSpPr>
        <p:sp>
          <p:nvSpPr>
            <p:cNvPr id="53260" name="AutoShape 31"/>
            <p:cNvSpPr>
              <a:spLocks noChangeAspect="1" noChangeArrowheads="1" noTextEdit="1"/>
            </p:cNvSpPr>
            <p:nvPr/>
          </p:nvSpPr>
          <p:spPr bwMode="auto">
            <a:xfrm>
              <a:off x="1418" y="1134"/>
              <a:ext cx="9180" cy="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pic>
          <p:nvPicPr>
            <p:cNvPr id="53261" name="Picture 30" descr="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 y="1494"/>
              <a:ext cx="878"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29" descr="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 y="1494"/>
              <a:ext cx="878"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3" name="Oval 28"/>
            <p:cNvSpPr>
              <a:spLocks noChangeArrowheads="1"/>
            </p:cNvSpPr>
            <p:nvPr/>
          </p:nvSpPr>
          <p:spPr bwMode="auto">
            <a:xfrm>
              <a:off x="3937" y="1494"/>
              <a:ext cx="361" cy="359"/>
            </a:xfrm>
            <a:prstGeom prst="ellipse">
              <a:avLst/>
            </a:prstGeom>
            <a:solidFill>
              <a:srgbClr val="80808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3264" name="Oval 27"/>
            <p:cNvSpPr>
              <a:spLocks noChangeArrowheads="1"/>
            </p:cNvSpPr>
            <p:nvPr/>
          </p:nvSpPr>
          <p:spPr bwMode="auto">
            <a:xfrm>
              <a:off x="4838" y="2034"/>
              <a:ext cx="360" cy="359"/>
            </a:xfrm>
            <a:prstGeom prst="ellipse">
              <a:avLst/>
            </a:prstGeom>
            <a:solidFill>
              <a:srgbClr val="80808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3265" name="Oval 26"/>
            <p:cNvSpPr>
              <a:spLocks noChangeArrowheads="1"/>
            </p:cNvSpPr>
            <p:nvPr/>
          </p:nvSpPr>
          <p:spPr bwMode="auto">
            <a:xfrm>
              <a:off x="5738" y="1494"/>
              <a:ext cx="359" cy="359"/>
            </a:xfrm>
            <a:prstGeom prst="ellipse">
              <a:avLst/>
            </a:prstGeom>
            <a:solidFill>
              <a:srgbClr val="80808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3266" name="Oval 25"/>
            <p:cNvSpPr>
              <a:spLocks noChangeArrowheads="1"/>
            </p:cNvSpPr>
            <p:nvPr/>
          </p:nvSpPr>
          <p:spPr bwMode="auto">
            <a:xfrm>
              <a:off x="7358" y="1674"/>
              <a:ext cx="360" cy="359"/>
            </a:xfrm>
            <a:prstGeom prst="ellipse">
              <a:avLst/>
            </a:prstGeom>
            <a:solidFill>
              <a:srgbClr val="80808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3267" name="Oval 24"/>
            <p:cNvSpPr>
              <a:spLocks noChangeArrowheads="1"/>
            </p:cNvSpPr>
            <p:nvPr/>
          </p:nvSpPr>
          <p:spPr bwMode="auto">
            <a:xfrm>
              <a:off x="6099" y="2213"/>
              <a:ext cx="358" cy="359"/>
            </a:xfrm>
            <a:prstGeom prst="ellipse">
              <a:avLst/>
            </a:prstGeom>
            <a:solidFill>
              <a:srgbClr val="80808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3268" name="Oval 23"/>
            <p:cNvSpPr>
              <a:spLocks noChangeArrowheads="1"/>
            </p:cNvSpPr>
            <p:nvPr/>
          </p:nvSpPr>
          <p:spPr bwMode="auto">
            <a:xfrm>
              <a:off x="4658" y="1313"/>
              <a:ext cx="361" cy="359"/>
            </a:xfrm>
            <a:prstGeom prst="ellipse">
              <a:avLst/>
            </a:prstGeom>
            <a:solidFill>
              <a:srgbClr val="80808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cxnSp>
          <p:nvCxnSpPr>
            <p:cNvPr id="53269" name="AutoShape 22"/>
            <p:cNvCxnSpPr>
              <a:cxnSpLocks noChangeShapeType="1"/>
            </p:cNvCxnSpPr>
            <p:nvPr/>
          </p:nvCxnSpPr>
          <p:spPr bwMode="auto">
            <a:xfrm flipV="1">
              <a:off x="3016" y="1674"/>
              <a:ext cx="921" cy="2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270" name="AutoShape 21"/>
            <p:cNvCxnSpPr>
              <a:cxnSpLocks noChangeShapeType="1"/>
            </p:cNvCxnSpPr>
            <p:nvPr/>
          </p:nvCxnSpPr>
          <p:spPr bwMode="auto">
            <a:xfrm>
              <a:off x="4245" y="1800"/>
              <a:ext cx="646" cy="2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271" name="AutoShape 20"/>
            <p:cNvCxnSpPr>
              <a:cxnSpLocks noChangeShapeType="1"/>
            </p:cNvCxnSpPr>
            <p:nvPr/>
          </p:nvCxnSpPr>
          <p:spPr bwMode="auto">
            <a:xfrm flipV="1">
              <a:off x="5198" y="1800"/>
              <a:ext cx="593" cy="41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272" name="AutoShape 19"/>
            <p:cNvCxnSpPr>
              <a:cxnSpLocks noChangeShapeType="1"/>
            </p:cNvCxnSpPr>
            <p:nvPr/>
          </p:nvCxnSpPr>
          <p:spPr bwMode="auto">
            <a:xfrm>
              <a:off x="6097" y="1674"/>
              <a:ext cx="1314" cy="5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273" name="AutoShape 18"/>
            <p:cNvCxnSpPr>
              <a:cxnSpLocks noChangeShapeType="1"/>
            </p:cNvCxnSpPr>
            <p:nvPr/>
          </p:nvCxnSpPr>
          <p:spPr bwMode="auto">
            <a:xfrm>
              <a:off x="7718" y="1854"/>
              <a:ext cx="1080" cy="3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274" name="AutoShape 17"/>
            <p:cNvCxnSpPr>
              <a:cxnSpLocks noChangeShapeType="1"/>
            </p:cNvCxnSpPr>
            <p:nvPr/>
          </p:nvCxnSpPr>
          <p:spPr bwMode="auto">
            <a:xfrm flipH="1" flipV="1">
              <a:off x="7665" y="1980"/>
              <a:ext cx="1572" cy="311"/>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53275" name="AutoShape 16"/>
            <p:cNvCxnSpPr>
              <a:cxnSpLocks noChangeShapeType="1"/>
            </p:cNvCxnSpPr>
            <p:nvPr/>
          </p:nvCxnSpPr>
          <p:spPr bwMode="auto">
            <a:xfrm flipH="1">
              <a:off x="6405" y="1980"/>
              <a:ext cx="1006" cy="286"/>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53276" name="AutoShape 15"/>
            <p:cNvCxnSpPr>
              <a:cxnSpLocks noChangeShapeType="1"/>
            </p:cNvCxnSpPr>
            <p:nvPr/>
          </p:nvCxnSpPr>
          <p:spPr bwMode="auto">
            <a:xfrm flipH="1" flipV="1">
              <a:off x="5198" y="2214"/>
              <a:ext cx="901" cy="179"/>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53277" name="AutoShape 14"/>
            <p:cNvCxnSpPr>
              <a:cxnSpLocks noChangeShapeType="1"/>
            </p:cNvCxnSpPr>
            <p:nvPr/>
          </p:nvCxnSpPr>
          <p:spPr bwMode="auto">
            <a:xfrm flipH="1" flipV="1">
              <a:off x="4118" y="1853"/>
              <a:ext cx="773" cy="487"/>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53278" name="AutoShape 13"/>
            <p:cNvCxnSpPr>
              <a:cxnSpLocks noChangeShapeType="1"/>
            </p:cNvCxnSpPr>
            <p:nvPr/>
          </p:nvCxnSpPr>
          <p:spPr bwMode="auto">
            <a:xfrm flipH="1">
              <a:off x="3016" y="1853"/>
              <a:ext cx="1102" cy="40"/>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53279" name="Text Box 12"/>
            <p:cNvSpPr txBox="1">
              <a:spLocks noChangeArrowheads="1"/>
            </p:cNvSpPr>
            <p:nvPr/>
          </p:nvSpPr>
          <p:spPr bwMode="auto">
            <a:xfrm>
              <a:off x="1958" y="3294"/>
              <a:ext cx="2700" cy="10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000" i="1" dirty="0">
                  <a:cs typeface="Times New Roman" panose="02020603050405020304" pitchFamily="18" charset="0"/>
                </a:rPr>
                <a:t>Το </a:t>
              </a:r>
              <a:r>
                <a:rPr lang="en-US" altLang="el-GR" sz="1000" b="1" dirty="0">
                  <a:cs typeface="Times New Roman" panose="02020603050405020304" pitchFamily="18" charset="0"/>
                </a:rPr>
                <a:t>TCP</a:t>
              </a:r>
              <a:r>
                <a:rPr lang="el-GR" altLang="el-GR" sz="1000" i="1" dirty="0">
                  <a:cs typeface="Times New Roman" panose="02020603050405020304" pitchFamily="18" charset="0"/>
                </a:rPr>
                <a:t> διαιρεί την πληροφορία σε πακέτα, τα αριθμεί και προσθέτει τις </a:t>
              </a:r>
              <a:r>
                <a:rPr lang="en-US" altLang="el-GR" sz="1000" i="1" dirty="0">
                  <a:cs typeface="Times New Roman" panose="02020603050405020304" pitchFamily="18" charset="0"/>
                </a:rPr>
                <a:t>IP</a:t>
              </a:r>
              <a:r>
                <a:rPr lang="el-GR" altLang="el-GR" sz="1000" i="1" dirty="0">
                  <a:cs typeface="Times New Roman" panose="02020603050405020304" pitchFamily="18" charset="0"/>
                </a:rPr>
                <a:t> διευθύνσεις αποστολέα και παραλήπτη</a:t>
              </a:r>
              <a:endParaRPr lang="el-GR" altLang="el-GR" sz="1000" dirty="0"/>
            </a:p>
          </p:txBody>
        </p:sp>
        <p:sp>
          <p:nvSpPr>
            <p:cNvPr id="53280" name="Text Box 11"/>
            <p:cNvSpPr txBox="1">
              <a:spLocks noChangeArrowheads="1"/>
            </p:cNvSpPr>
            <p:nvPr/>
          </p:nvSpPr>
          <p:spPr bwMode="auto">
            <a:xfrm>
              <a:off x="4838" y="3474"/>
              <a:ext cx="270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000" i="1" dirty="0">
                  <a:cs typeface="Times New Roman" panose="02020603050405020304" pitchFamily="18" charset="0"/>
                </a:rPr>
                <a:t>Το </a:t>
              </a:r>
              <a:r>
                <a:rPr lang="en-US" altLang="el-GR" sz="1000" b="1" dirty="0">
                  <a:cs typeface="Times New Roman" panose="02020603050405020304" pitchFamily="18" charset="0"/>
                </a:rPr>
                <a:t>IP</a:t>
              </a:r>
              <a:r>
                <a:rPr lang="el-GR" altLang="el-GR" sz="1000" i="1" dirty="0">
                  <a:cs typeface="Times New Roman" panose="02020603050405020304" pitchFamily="18" charset="0"/>
                </a:rPr>
                <a:t> δρομολογεί τα πακέτα δια μέσω του δικτύου από ενδιάμεσους κόμβους, βάσει της </a:t>
              </a:r>
              <a:r>
                <a:rPr lang="en-US" altLang="el-GR" sz="1000" i="1" dirty="0">
                  <a:cs typeface="Times New Roman" panose="02020603050405020304" pitchFamily="18" charset="0"/>
                </a:rPr>
                <a:t>IP</a:t>
              </a:r>
              <a:r>
                <a:rPr lang="el-GR" altLang="el-GR" sz="1000" i="1" dirty="0">
                  <a:cs typeface="Times New Roman" panose="02020603050405020304" pitchFamily="18" charset="0"/>
                </a:rPr>
                <a:t> διεύθυνσης του παραλήπτη</a:t>
              </a:r>
              <a:endParaRPr lang="el-GR" altLang="el-GR" sz="1000" dirty="0"/>
            </a:p>
          </p:txBody>
        </p:sp>
        <p:sp>
          <p:nvSpPr>
            <p:cNvPr id="53281" name="Text Box 10"/>
            <p:cNvSpPr txBox="1">
              <a:spLocks noChangeArrowheads="1"/>
            </p:cNvSpPr>
            <p:nvPr/>
          </p:nvSpPr>
          <p:spPr bwMode="auto">
            <a:xfrm>
              <a:off x="7538" y="3294"/>
              <a:ext cx="30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000" i="1">
                  <a:cs typeface="Times New Roman" panose="02020603050405020304" pitchFamily="18" charset="0"/>
                </a:rPr>
                <a:t>Το </a:t>
              </a:r>
              <a:r>
                <a:rPr lang="en-US" altLang="el-GR" sz="1000" b="1">
                  <a:cs typeface="Times New Roman" panose="02020603050405020304" pitchFamily="18" charset="0"/>
                </a:rPr>
                <a:t>TCP</a:t>
              </a:r>
              <a:r>
                <a:rPr lang="el-GR" altLang="el-GR" sz="1000" i="1">
                  <a:cs typeface="Times New Roman" panose="02020603050405020304" pitchFamily="18" charset="0"/>
                </a:rPr>
                <a:t> επανασυνθέτει την αρχική πληροφορία. Αν λείπουν πακέτα στέλνει αίτημα στον αποστολέα για την επαναποστολή τους (πιθανώς από διαφορετικό δρόμο)</a:t>
              </a:r>
              <a:endParaRPr lang="el-GR" altLang="el-GR" sz="1000"/>
            </a:p>
          </p:txBody>
        </p:sp>
        <p:sp>
          <p:nvSpPr>
            <p:cNvPr id="53282" name="Line 9"/>
            <p:cNvSpPr>
              <a:spLocks noChangeShapeType="1"/>
            </p:cNvSpPr>
            <p:nvPr/>
          </p:nvSpPr>
          <p:spPr bwMode="auto">
            <a:xfrm flipV="1">
              <a:off x="6094" y="2394"/>
              <a:ext cx="0" cy="7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l-GR"/>
            </a:p>
          </p:txBody>
        </p:sp>
        <p:cxnSp>
          <p:nvCxnSpPr>
            <p:cNvPr id="53283" name="AutoShape 8"/>
            <p:cNvCxnSpPr>
              <a:cxnSpLocks noChangeShapeType="1"/>
            </p:cNvCxnSpPr>
            <p:nvPr/>
          </p:nvCxnSpPr>
          <p:spPr bwMode="auto">
            <a:xfrm flipH="1" flipV="1">
              <a:off x="3039" y="2034"/>
              <a:ext cx="269" cy="1260"/>
            </a:xfrm>
            <a:prstGeom prst="straightConnector1">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cxnSp>
        <p:cxnSp>
          <p:nvCxnSpPr>
            <p:cNvPr id="53284" name="AutoShape 7"/>
            <p:cNvCxnSpPr>
              <a:cxnSpLocks noChangeShapeType="1"/>
            </p:cNvCxnSpPr>
            <p:nvPr/>
          </p:nvCxnSpPr>
          <p:spPr bwMode="auto">
            <a:xfrm flipV="1">
              <a:off x="6368" y="1854"/>
              <a:ext cx="450" cy="1620"/>
            </a:xfrm>
            <a:prstGeom prst="straightConnector1">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cxnSp>
        <p:cxnSp>
          <p:nvCxnSpPr>
            <p:cNvPr id="53285" name="AutoShape 6"/>
            <p:cNvCxnSpPr>
              <a:cxnSpLocks noChangeShapeType="1"/>
            </p:cNvCxnSpPr>
            <p:nvPr/>
          </p:nvCxnSpPr>
          <p:spPr bwMode="auto">
            <a:xfrm flipH="1" flipV="1">
              <a:off x="8888" y="1854"/>
              <a:ext cx="180" cy="1440"/>
            </a:xfrm>
            <a:prstGeom prst="straightConnector1">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cxnSp>
        <p:cxnSp>
          <p:nvCxnSpPr>
            <p:cNvPr id="53286" name="AutoShape 5"/>
            <p:cNvCxnSpPr>
              <a:cxnSpLocks noChangeShapeType="1"/>
            </p:cNvCxnSpPr>
            <p:nvPr/>
          </p:nvCxnSpPr>
          <p:spPr bwMode="auto">
            <a:xfrm flipH="1" flipV="1">
              <a:off x="8258" y="2214"/>
              <a:ext cx="810" cy="1080"/>
            </a:xfrm>
            <a:prstGeom prst="straightConnector1">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cxnSp>
      </p:grpSp>
      <p:sp>
        <p:nvSpPr>
          <p:cNvPr id="53255" name="Cloud"/>
          <p:cNvSpPr>
            <a:spLocks noChangeAspect="1" noEditPoints="1" noChangeArrowheads="1"/>
          </p:cNvSpPr>
          <p:nvPr/>
        </p:nvSpPr>
        <p:spPr bwMode="auto">
          <a:xfrm>
            <a:off x="3059113" y="3213100"/>
            <a:ext cx="2881312" cy="1930400"/>
          </a:xfrm>
          <a:custGeom>
            <a:avLst/>
            <a:gdLst>
              <a:gd name="T0" fmla="*/ 1192143 w 21600"/>
              <a:gd name="T1" fmla="*/ 86260281 h 21600"/>
              <a:gd name="T2" fmla="*/ 192174973 w 21600"/>
              <a:gd name="T3" fmla="*/ 172336817 h 21600"/>
              <a:gd name="T4" fmla="*/ 384029667 w 21600"/>
              <a:gd name="T5" fmla="*/ 86260281 h 21600"/>
              <a:gd name="T6" fmla="*/ 192174973 w 21600"/>
              <a:gd name="T7" fmla="*/ 986398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BE7D"/>
                </a:solidFill>
              </a14:hiddenFill>
            </a:ext>
          </a:extLst>
        </p:spPr>
        <p:txBody>
          <a:bodyPr/>
          <a:lstStyle/>
          <a:p>
            <a:endParaRPr lang="el-GR"/>
          </a:p>
        </p:txBody>
      </p:sp>
      <p:sp>
        <p:nvSpPr>
          <p:cNvPr id="53256" name="Text Box 33"/>
          <p:cNvSpPr txBox="1">
            <a:spLocks noChangeArrowheads="1"/>
          </p:cNvSpPr>
          <p:nvPr/>
        </p:nvSpPr>
        <p:spPr bwMode="auto">
          <a:xfrm>
            <a:off x="4781550" y="3573463"/>
            <a:ext cx="727075"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000" b="1" i="1">
                <a:cs typeface="Times New Roman" panose="02020603050405020304" pitchFamily="18" charset="0"/>
              </a:rPr>
              <a:t>Internet</a:t>
            </a:r>
            <a:endParaRPr lang="en-US" altLang="el-GR" sz="1000"/>
          </a:p>
        </p:txBody>
      </p:sp>
      <p:sp>
        <p:nvSpPr>
          <p:cNvPr id="53257" name="Rectangle 34"/>
          <p:cNvSpPr>
            <a:spLocks noChangeArrowheads="1"/>
          </p:cNvSpPr>
          <p:nvPr/>
        </p:nvSpPr>
        <p:spPr bwMode="auto">
          <a:xfrm>
            <a:off x="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3258" name="Rectangle 35"/>
          <p:cNvSpPr>
            <a:spLocks noChangeArrowheads="1"/>
          </p:cNvSpPr>
          <p:nvPr/>
        </p:nvSpPr>
        <p:spPr bwMode="auto">
          <a:xfrm>
            <a:off x="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3259" name="Rectangle 39"/>
          <p:cNvSpPr>
            <a:spLocks noChangeArrowheads="1"/>
          </p:cNvSpPr>
          <p:nvPr/>
        </p:nvSpPr>
        <p:spPr bwMode="auto">
          <a:xfrm>
            <a:off x="0" y="4514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Tree>
    <p:extLst>
      <p:ext uri="{BB962C8B-B14F-4D97-AF65-F5344CB8AC3E}">
        <p14:creationId xmlns:p14="http://schemas.microsoft.com/office/powerpoint/2010/main" val="1271353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a:xfrm>
            <a:off x="2339752" y="274638"/>
            <a:ext cx="5915001" cy="1143000"/>
          </a:xfrm>
        </p:spPr>
        <p:txBody>
          <a:bodyPr>
            <a:normAutofit fontScale="90000"/>
          </a:bodyPr>
          <a:lstStyle/>
          <a:p>
            <a:pPr eaLnBrk="1" hangingPunct="1"/>
            <a:r>
              <a:rPr lang="el-GR" altLang="el-GR" dirty="0" smtClean="0"/>
              <a:t>Συνθέτοντας τη γενική εικόνα... (2)</a:t>
            </a:r>
          </a:p>
        </p:txBody>
      </p:sp>
      <p:sp>
        <p:nvSpPr>
          <p:cNvPr id="65539"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EB740C-F74E-4C29-8640-733CF7545A2F}" type="slidenum">
              <a:rPr lang="el-GR" altLang="en-US" smtClean="0">
                <a:solidFill>
                  <a:srgbClr val="777777"/>
                </a:solidFill>
              </a:rPr>
              <a:pPr/>
              <a:t>33</a:t>
            </a:fld>
            <a:endParaRPr lang="el-GR" altLang="en-US" smtClean="0">
              <a:solidFill>
                <a:srgbClr val="777777"/>
              </a:solidFill>
            </a:endParaRPr>
          </a:p>
        </p:txBody>
      </p:sp>
      <p:pic>
        <p:nvPicPr>
          <p:cNvPr id="65541" name="Picture 4" descr="Internet-rou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368" y="1844824"/>
            <a:ext cx="5522912"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Oval 8"/>
          <p:cNvSpPr>
            <a:spLocks noChangeArrowheads="1"/>
          </p:cNvSpPr>
          <p:nvPr/>
        </p:nvSpPr>
        <p:spPr bwMode="auto">
          <a:xfrm>
            <a:off x="2065338" y="4919663"/>
            <a:ext cx="468312" cy="4699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65543" name="Oval 5"/>
          <p:cNvSpPr>
            <a:spLocks noChangeArrowheads="1"/>
          </p:cNvSpPr>
          <p:nvPr/>
        </p:nvSpPr>
        <p:spPr bwMode="auto">
          <a:xfrm>
            <a:off x="6494463" y="3048000"/>
            <a:ext cx="504825" cy="503238"/>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65544" name="Text Box 10"/>
          <p:cNvSpPr txBox="1">
            <a:spLocks noChangeArrowheads="1"/>
          </p:cNvSpPr>
          <p:nvPr/>
        </p:nvSpPr>
        <p:spPr bwMode="auto">
          <a:xfrm>
            <a:off x="1690688" y="5445125"/>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200" i="1">
                <a:cs typeface="Times New Roman" panose="02020603050405020304" pitchFamily="18" charset="0"/>
              </a:rPr>
              <a:t>Υπολογιστής μου σε τοπικό δίκτυο</a:t>
            </a:r>
            <a:endParaRPr lang="el-GR" altLang="el-GR" sz="1200"/>
          </a:p>
        </p:txBody>
      </p:sp>
      <p:sp>
        <p:nvSpPr>
          <p:cNvPr id="65545" name="Text Box 11"/>
          <p:cNvSpPr txBox="1">
            <a:spLocks noChangeArrowheads="1"/>
          </p:cNvSpPr>
          <p:nvPr/>
        </p:nvSpPr>
        <p:spPr bwMode="auto">
          <a:xfrm>
            <a:off x="2533650" y="47767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i="1">
                <a:latin typeface="Times New Roman" panose="02020603050405020304" pitchFamily="18" charset="0"/>
                <a:cs typeface="Times New Roman" panose="02020603050405020304" pitchFamily="18" charset="0"/>
              </a:rPr>
              <a:t>Router </a:t>
            </a:r>
            <a:r>
              <a:rPr lang="el-GR" altLang="el-GR" sz="1200" i="1">
                <a:latin typeface="Times New Roman" panose="02020603050405020304" pitchFamily="18" charset="0"/>
                <a:cs typeface="Times New Roman" panose="02020603050405020304" pitchFamily="18" charset="0"/>
              </a:rPr>
              <a:t>τοπικού δικτύου</a:t>
            </a:r>
            <a:endParaRPr lang="el-GR" altLang="el-GR" sz="1200">
              <a:latin typeface="Times New Roman" panose="02020603050405020304" pitchFamily="18" charset="0"/>
            </a:endParaRPr>
          </a:p>
        </p:txBody>
      </p:sp>
      <p:sp>
        <p:nvSpPr>
          <p:cNvPr id="65546" name="Text Box 6"/>
          <p:cNvSpPr txBox="1">
            <a:spLocks noChangeArrowheads="1"/>
          </p:cNvSpPr>
          <p:nvPr/>
        </p:nvSpPr>
        <p:spPr bwMode="auto">
          <a:xfrm>
            <a:off x="2700338" y="3840163"/>
            <a:ext cx="10795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i="1">
                <a:latin typeface="Times New Roman" panose="02020603050405020304" pitchFamily="18" charset="0"/>
                <a:cs typeface="Times New Roman" panose="02020603050405020304" pitchFamily="18" charset="0"/>
              </a:rPr>
              <a:t>ISP / Router</a:t>
            </a:r>
            <a:endParaRPr lang="en-US" altLang="el-GR" sz="1200">
              <a:latin typeface="Times New Roman" panose="02020603050405020304" pitchFamily="18" charset="0"/>
            </a:endParaRPr>
          </a:p>
        </p:txBody>
      </p:sp>
      <p:sp>
        <p:nvSpPr>
          <p:cNvPr id="65547" name="Text Box 7"/>
          <p:cNvSpPr txBox="1">
            <a:spLocks noChangeArrowheads="1"/>
          </p:cNvSpPr>
          <p:nvPr/>
        </p:nvSpPr>
        <p:spPr bwMode="auto">
          <a:xfrm>
            <a:off x="4572000" y="3251200"/>
            <a:ext cx="11303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i="1">
                <a:latin typeface="Times New Roman" panose="02020603050405020304" pitchFamily="18" charset="0"/>
                <a:cs typeface="Times New Roman" panose="02020603050405020304" pitchFamily="18" charset="0"/>
              </a:rPr>
              <a:t>ISP / Router</a:t>
            </a:r>
            <a:endParaRPr lang="en-US" altLang="el-GR" sz="1200">
              <a:latin typeface="Times New Roman" panose="02020603050405020304" pitchFamily="18" charset="0"/>
            </a:endParaRPr>
          </a:p>
        </p:txBody>
      </p:sp>
      <p:sp>
        <p:nvSpPr>
          <p:cNvPr id="65548" name="Text Box 9"/>
          <p:cNvSpPr txBox="1">
            <a:spLocks noChangeArrowheads="1"/>
          </p:cNvSpPr>
          <p:nvPr/>
        </p:nvSpPr>
        <p:spPr bwMode="auto">
          <a:xfrm>
            <a:off x="6926263" y="3263900"/>
            <a:ext cx="124618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i="1">
                <a:latin typeface="Times New Roman" panose="02020603050405020304" pitchFamily="18" charset="0"/>
                <a:cs typeface="Times New Roman" panose="02020603050405020304" pitchFamily="18" charset="0"/>
              </a:rPr>
              <a:t>NASA web </a:t>
            </a:r>
            <a:endParaRPr lang="el-GR" altLang="el-GR" sz="1200">
              <a:latin typeface="Times New Roman" panose="02020603050405020304" pitchFamily="18" charset="0"/>
            </a:endParaRPr>
          </a:p>
          <a:p>
            <a:r>
              <a:rPr lang="el-GR" altLang="el-GR" sz="1200" i="1">
                <a:latin typeface="Times New Roman" panose="02020603050405020304" pitchFamily="18" charset="0"/>
                <a:cs typeface="Times New Roman" panose="02020603050405020304" pitchFamily="18" charset="0"/>
              </a:rPr>
              <a:t>  </a:t>
            </a:r>
            <a:r>
              <a:rPr lang="en-US" altLang="el-GR" sz="1200" i="1">
                <a:latin typeface="Times New Roman" panose="02020603050405020304" pitchFamily="18" charset="0"/>
                <a:cs typeface="Times New Roman" panose="02020603050405020304" pitchFamily="18" charset="0"/>
              </a:rPr>
              <a:t>server</a:t>
            </a:r>
            <a:endParaRPr lang="en-US" altLang="el-GR" sz="1200">
              <a:latin typeface="Times New Roman" panose="02020603050405020304" pitchFamily="18" charset="0"/>
            </a:endParaRPr>
          </a:p>
        </p:txBody>
      </p:sp>
      <p:sp>
        <p:nvSpPr>
          <p:cNvPr id="65549" name="Rectangle 12"/>
          <p:cNvSpPr>
            <a:spLocks noChangeArrowheads="1"/>
          </p:cNvSpPr>
          <p:nvPr/>
        </p:nvSpPr>
        <p:spPr bwMode="auto">
          <a:xfrm>
            <a:off x="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65550" name="Rectangle 13"/>
          <p:cNvSpPr>
            <a:spLocks noChangeArrowheads="1"/>
          </p:cNvSpPr>
          <p:nvPr/>
        </p:nvSpPr>
        <p:spPr bwMode="auto">
          <a:xfrm>
            <a:off x="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Tree>
    <p:extLst>
      <p:ext uri="{BB962C8B-B14F-4D97-AF65-F5344CB8AC3E}">
        <p14:creationId xmlns:p14="http://schemas.microsoft.com/office/powerpoint/2010/main" val="1786154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16632"/>
            <a:ext cx="5915001" cy="1714202"/>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395536" y="2276871"/>
            <a:ext cx="8219257" cy="4032449"/>
          </a:xfrm>
        </p:spPr>
        <p:txBody>
          <a:bodyPr>
            <a:normAutofit fontScale="85000" lnSpcReduction="10000"/>
          </a:bodyPr>
          <a:lstStyle/>
          <a:p>
            <a:pPr marL="0" indent="0">
              <a:lnSpc>
                <a:spcPct val="110000"/>
              </a:lnSpc>
              <a:spcBef>
                <a:spcPts val="0"/>
              </a:spcBef>
              <a:buNone/>
            </a:pPr>
            <a:r>
              <a:rPr lang="el-GR" b="1" dirty="0"/>
              <a:t>Πελάτης / Εξυπηρετητής (</a:t>
            </a:r>
            <a:r>
              <a:rPr lang="el-GR" b="1" dirty="0" err="1"/>
              <a:t>Client</a:t>
            </a:r>
            <a:r>
              <a:rPr lang="el-GR" b="1" dirty="0"/>
              <a:t> / Server)</a:t>
            </a:r>
          </a:p>
          <a:p>
            <a:pPr>
              <a:lnSpc>
                <a:spcPct val="110000"/>
              </a:lnSpc>
              <a:spcBef>
                <a:spcPts val="0"/>
              </a:spcBef>
              <a:buFont typeface="Wingdings" panose="05000000000000000000" pitchFamily="2" charset="2"/>
              <a:buChar char="Ø"/>
            </a:pPr>
            <a:r>
              <a:rPr lang="el-GR" dirty="0"/>
              <a:t>Ένα μοντέλο επίδοσης υπηρεσίας (</a:t>
            </a:r>
            <a:r>
              <a:rPr lang="el-GR" dirty="0" err="1"/>
              <a:t>service</a:t>
            </a:r>
            <a:r>
              <a:rPr lang="el-GR" dirty="0"/>
              <a:t> </a:t>
            </a:r>
            <a:r>
              <a:rPr lang="el-GR" dirty="0" err="1"/>
              <a:t>delivery</a:t>
            </a:r>
            <a:r>
              <a:rPr lang="el-GR" dirty="0"/>
              <a:t>) όπου η υπηρεσία φιλοξενείται (‘τρέχει’) σε ειδικούς υπολογιστές που λέγονται εξυπηρετητές (</a:t>
            </a:r>
            <a:r>
              <a:rPr lang="el-GR" dirty="0" err="1"/>
              <a:t>servers</a:t>
            </a:r>
            <a:r>
              <a:rPr lang="el-GR" dirty="0"/>
              <a:t>). </a:t>
            </a:r>
            <a:endParaRPr lang="el-GR" dirty="0" smtClean="0"/>
          </a:p>
          <a:p>
            <a:pPr>
              <a:lnSpc>
                <a:spcPct val="110000"/>
              </a:lnSpc>
              <a:spcBef>
                <a:spcPts val="0"/>
              </a:spcBef>
              <a:buFont typeface="Wingdings" panose="05000000000000000000" pitchFamily="2" charset="2"/>
              <a:buChar char="Ø"/>
            </a:pPr>
            <a:r>
              <a:rPr lang="el-GR" dirty="0" smtClean="0"/>
              <a:t>Οι </a:t>
            </a:r>
            <a:r>
              <a:rPr lang="el-GR" dirty="0"/>
              <a:t>σταθμοί εργασίας απολαμβάνουν της υπηρεσίας μέσω προγραμμάτων που λέγονται πελάτες (</a:t>
            </a:r>
            <a:r>
              <a:rPr lang="el-GR" dirty="0" err="1"/>
              <a:t>clients</a:t>
            </a:r>
            <a:r>
              <a:rPr lang="el-GR" dirty="0"/>
              <a:t>). </a:t>
            </a:r>
            <a:endParaRPr lang="el-GR" dirty="0" smtClean="0"/>
          </a:p>
          <a:p>
            <a:pPr>
              <a:lnSpc>
                <a:spcPct val="110000"/>
              </a:lnSpc>
              <a:spcBef>
                <a:spcPts val="0"/>
              </a:spcBef>
              <a:buFont typeface="Wingdings" panose="05000000000000000000" pitchFamily="2" charset="2"/>
              <a:buChar char="Ø"/>
            </a:pPr>
            <a:r>
              <a:rPr lang="el-GR" dirty="0" smtClean="0"/>
              <a:t>Για </a:t>
            </a:r>
            <a:r>
              <a:rPr lang="el-GR" dirty="0"/>
              <a:t>παράδειγμα, όταν ‘σερφάρουμε’ χρησιμοποιούμε τον </a:t>
            </a:r>
            <a:r>
              <a:rPr lang="el-GR" dirty="0" err="1"/>
              <a:t>browser</a:t>
            </a:r>
            <a:r>
              <a:rPr lang="el-GR" dirty="0"/>
              <a:t> ως </a:t>
            </a:r>
            <a:r>
              <a:rPr lang="el-GR" dirty="0" err="1"/>
              <a:t>web</a:t>
            </a:r>
            <a:r>
              <a:rPr lang="el-GR" dirty="0"/>
              <a:t> </a:t>
            </a:r>
            <a:r>
              <a:rPr lang="el-GR" dirty="0" err="1"/>
              <a:t>client</a:t>
            </a:r>
            <a:r>
              <a:rPr lang="el-GR" dirty="0"/>
              <a:t> που ζητά μία ιστοσελίδα από έναν </a:t>
            </a:r>
            <a:r>
              <a:rPr lang="el-GR" dirty="0" err="1"/>
              <a:t>web</a:t>
            </a:r>
            <a:r>
              <a:rPr lang="el-GR" dirty="0"/>
              <a:t> </a:t>
            </a:r>
            <a:r>
              <a:rPr lang="el-GR" dirty="0" err="1"/>
              <a:t>server</a:t>
            </a:r>
            <a:r>
              <a:rPr lang="el-GR" dirty="0"/>
              <a:t> που τη φιλοξενεί.</a:t>
            </a:r>
          </a:p>
        </p:txBody>
      </p:sp>
    </p:spTree>
    <p:extLst>
      <p:ext uri="{BB962C8B-B14F-4D97-AF65-F5344CB8AC3E}">
        <p14:creationId xmlns:p14="http://schemas.microsoft.com/office/powerpoint/2010/main" val="203119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Αποτέλεσμα εικόνας για client serve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13620" y="1916832"/>
            <a:ext cx="4878660" cy="325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39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16632"/>
            <a:ext cx="5915001" cy="1642194"/>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539552" y="2085890"/>
            <a:ext cx="8219257" cy="3863390"/>
          </a:xfrm>
        </p:spPr>
        <p:txBody>
          <a:bodyPr>
            <a:normAutofit fontScale="85000" lnSpcReduction="20000"/>
          </a:bodyPr>
          <a:lstStyle/>
          <a:p>
            <a:pPr marL="114300" indent="0">
              <a:lnSpc>
                <a:spcPct val="110000"/>
              </a:lnSpc>
              <a:spcBef>
                <a:spcPts val="0"/>
              </a:spcBef>
              <a:buNone/>
            </a:pPr>
            <a:r>
              <a:rPr lang="el-GR" b="1" dirty="0"/>
              <a:t>Ομότιμοι Υπολογιστές</a:t>
            </a:r>
            <a:r>
              <a:rPr lang="en-US" b="1" dirty="0"/>
              <a:t> (Peer-to-Peer Computing)</a:t>
            </a:r>
            <a:endParaRPr lang="el-GR" b="1" dirty="0"/>
          </a:p>
          <a:p>
            <a:pPr>
              <a:lnSpc>
                <a:spcPct val="110000"/>
              </a:lnSpc>
              <a:spcBef>
                <a:spcPts val="0"/>
              </a:spcBef>
              <a:buFont typeface="Wingdings" panose="05000000000000000000" pitchFamily="2" charset="2"/>
              <a:buChar char="Ø"/>
            </a:pPr>
            <a:r>
              <a:rPr lang="el-GR" dirty="0"/>
              <a:t>Σε αντίθεση με την προσέγγιση </a:t>
            </a:r>
            <a:r>
              <a:rPr lang="el-GR" dirty="0" err="1"/>
              <a:t>client</a:t>
            </a:r>
            <a:r>
              <a:rPr lang="el-GR" dirty="0"/>
              <a:t>-</a:t>
            </a:r>
            <a:r>
              <a:rPr lang="el-GR" dirty="0" err="1"/>
              <a:t>server</a:t>
            </a:r>
            <a:r>
              <a:rPr lang="el-GR" dirty="0"/>
              <a:t>, στο μοντέλο </a:t>
            </a:r>
            <a:r>
              <a:rPr lang="el-GR" dirty="0" err="1"/>
              <a:t>peer</a:t>
            </a:r>
            <a:r>
              <a:rPr lang="el-GR" dirty="0"/>
              <a:t>-</a:t>
            </a:r>
            <a:r>
              <a:rPr lang="el-GR" dirty="0" err="1"/>
              <a:t>to</a:t>
            </a:r>
            <a:r>
              <a:rPr lang="el-GR" dirty="0"/>
              <a:t>-</a:t>
            </a:r>
            <a:r>
              <a:rPr lang="el-GR" dirty="0" err="1"/>
              <a:t>peer</a:t>
            </a:r>
            <a:r>
              <a:rPr lang="el-GR" dirty="0"/>
              <a:t> κάθε υπολογιστής μπορεί και να δίνει και να ζητά υπηρεσία, δηλαδή να λειτουργεί άλλοτε ως </a:t>
            </a:r>
            <a:r>
              <a:rPr lang="el-GR" dirty="0" err="1"/>
              <a:t>server</a:t>
            </a:r>
            <a:r>
              <a:rPr lang="el-GR" dirty="0"/>
              <a:t> και άλλοτε ως </a:t>
            </a:r>
            <a:r>
              <a:rPr lang="el-GR" dirty="0" err="1"/>
              <a:t>client</a:t>
            </a:r>
            <a:r>
              <a:rPr lang="el-GR" dirty="0"/>
              <a:t>. </a:t>
            </a:r>
            <a:endParaRPr lang="el-GR" dirty="0" smtClean="0"/>
          </a:p>
          <a:p>
            <a:pPr>
              <a:lnSpc>
                <a:spcPct val="110000"/>
              </a:lnSpc>
              <a:spcBef>
                <a:spcPts val="0"/>
              </a:spcBef>
              <a:buFont typeface="Wingdings" panose="05000000000000000000" pitchFamily="2" charset="2"/>
              <a:buChar char="Ø"/>
            </a:pPr>
            <a:r>
              <a:rPr lang="el-GR" dirty="0" smtClean="0"/>
              <a:t>Παράδειγμα </a:t>
            </a:r>
            <a:r>
              <a:rPr lang="el-GR" dirty="0"/>
              <a:t>τέτοιας αρχιτεκτονικής είναι ο διαμοιρασμός αρχείων μέσω </a:t>
            </a:r>
            <a:r>
              <a:rPr lang="el-GR" dirty="0" err="1"/>
              <a:t>torrents</a:t>
            </a:r>
            <a:r>
              <a:rPr lang="el-GR" dirty="0"/>
              <a:t>, όπου κάθε σταθμός έχει ένα ‘κομμάτι’ του αρχείου για να διαθέσει στους ομότιμούς του και ταυτόχρονα αναζητεί τα ‘κομμάτια’ που του λείπουν.</a:t>
            </a:r>
          </a:p>
        </p:txBody>
      </p:sp>
    </p:spTree>
    <p:extLst>
      <p:ext uri="{BB962C8B-B14F-4D97-AF65-F5344CB8AC3E}">
        <p14:creationId xmlns:p14="http://schemas.microsoft.com/office/powerpoint/2010/main" val="3653039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4624"/>
            <a:ext cx="5915001" cy="1714202"/>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467542" y="2301914"/>
            <a:ext cx="8219257" cy="3791382"/>
          </a:xfrm>
        </p:spPr>
        <p:txBody>
          <a:bodyPr>
            <a:normAutofit fontScale="77500" lnSpcReduction="20000"/>
          </a:bodyPr>
          <a:lstStyle/>
          <a:p>
            <a:pPr marL="0" indent="0">
              <a:lnSpc>
                <a:spcPct val="120000"/>
              </a:lnSpc>
              <a:spcBef>
                <a:spcPts val="0"/>
              </a:spcBef>
              <a:buNone/>
            </a:pPr>
            <a:r>
              <a:rPr lang="el-GR" b="1" dirty="0"/>
              <a:t>Εικονικές Μηχανές (</a:t>
            </a:r>
            <a:r>
              <a:rPr lang="el-GR" b="1" dirty="0" err="1"/>
              <a:t>Virtual</a:t>
            </a:r>
            <a:r>
              <a:rPr lang="el-GR" b="1" dirty="0"/>
              <a:t> </a:t>
            </a:r>
            <a:r>
              <a:rPr lang="el-GR" b="1" dirty="0" err="1"/>
              <a:t>Machines</a:t>
            </a:r>
            <a:r>
              <a:rPr lang="el-GR" b="1" dirty="0"/>
              <a:t>)</a:t>
            </a:r>
          </a:p>
          <a:p>
            <a:pPr>
              <a:lnSpc>
                <a:spcPct val="120000"/>
              </a:lnSpc>
              <a:spcBef>
                <a:spcPts val="0"/>
              </a:spcBef>
              <a:buFont typeface="Wingdings" panose="05000000000000000000" pitchFamily="2" charset="2"/>
              <a:buChar char="Ø"/>
            </a:pPr>
            <a:r>
              <a:rPr lang="el-GR" dirty="0"/>
              <a:t>Είναι η φιλοξενία ενός πλήρους υπολογιστικού συστήματος (</a:t>
            </a:r>
            <a:r>
              <a:rPr lang="el-GR" dirty="0" err="1"/>
              <a:t>guest</a:t>
            </a:r>
            <a:r>
              <a:rPr lang="el-GR" dirty="0"/>
              <a:t> </a:t>
            </a:r>
            <a:r>
              <a:rPr lang="el-GR" dirty="0" err="1"/>
              <a:t>machine</a:t>
            </a:r>
            <a:r>
              <a:rPr lang="el-GR" dirty="0"/>
              <a:t>) ή περισσότερων μέσα σε ένα άλλο (</a:t>
            </a:r>
            <a:r>
              <a:rPr lang="el-GR" dirty="0" err="1"/>
              <a:t>host</a:t>
            </a:r>
            <a:r>
              <a:rPr lang="el-GR" dirty="0"/>
              <a:t> </a:t>
            </a:r>
            <a:r>
              <a:rPr lang="el-GR" dirty="0" err="1"/>
              <a:t>machine</a:t>
            </a:r>
            <a:r>
              <a:rPr lang="el-GR" dirty="0"/>
              <a:t>). Αυτό επιτυγχάνεται με την κατάτμηση των υπολογιστικών πόρων στο </a:t>
            </a:r>
            <a:r>
              <a:rPr lang="el-GR" dirty="0" err="1"/>
              <a:t>host</a:t>
            </a:r>
            <a:r>
              <a:rPr lang="el-GR" dirty="0"/>
              <a:t> </a:t>
            </a:r>
            <a:r>
              <a:rPr lang="el-GR" dirty="0" err="1"/>
              <a:t>machine</a:t>
            </a:r>
            <a:r>
              <a:rPr lang="el-GR" dirty="0"/>
              <a:t> και τη διάθεσή τους στα </a:t>
            </a:r>
            <a:r>
              <a:rPr lang="el-GR" dirty="0" err="1"/>
              <a:t>guests</a:t>
            </a:r>
            <a:r>
              <a:rPr lang="el-GR" dirty="0"/>
              <a:t>. </a:t>
            </a:r>
            <a:endParaRPr lang="el-GR" dirty="0" smtClean="0"/>
          </a:p>
          <a:p>
            <a:pPr>
              <a:lnSpc>
                <a:spcPct val="120000"/>
              </a:lnSpc>
              <a:spcBef>
                <a:spcPts val="0"/>
              </a:spcBef>
              <a:buFont typeface="Wingdings" panose="05000000000000000000" pitchFamily="2" charset="2"/>
              <a:buChar char="Ø"/>
            </a:pPr>
            <a:r>
              <a:rPr lang="el-GR" dirty="0" smtClean="0"/>
              <a:t>Οι </a:t>
            </a:r>
            <a:r>
              <a:rPr lang="el-GR" dirty="0" err="1"/>
              <a:t>virtualization</a:t>
            </a:r>
            <a:r>
              <a:rPr lang="el-GR" dirty="0"/>
              <a:t> τεχνολογίες έδωσαν μεγάλη ώθηση στα πληροφοριακά συστήματα και έκαναν δυνατή την αρχιτεκτονική του ‘υπολογιστικού νέφους’ (</a:t>
            </a:r>
            <a:r>
              <a:rPr lang="el-GR" dirty="0" err="1"/>
              <a:t>cloud</a:t>
            </a:r>
            <a:r>
              <a:rPr lang="el-GR" dirty="0"/>
              <a:t>).</a:t>
            </a:r>
          </a:p>
        </p:txBody>
      </p:sp>
    </p:spTree>
    <p:extLst>
      <p:ext uri="{BB962C8B-B14F-4D97-AF65-F5344CB8AC3E}">
        <p14:creationId xmlns:p14="http://schemas.microsoft.com/office/powerpoint/2010/main" val="1907222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16632"/>
            <a:ext cx="5915001" cy="1570186"/>
          </a:xfrm>
        </p:spPr>
        <p:txBody>
          <a:bodyPr>
            <a:normAutofit fontScale="90000"/>
          </a:bodyPr>
          <a:lstStyle/>
          <a:p>
            <a:r>
              <a:rPr lang="el-GR" b="1" dirty="0"/>
              <a:t>Όροι Τεχνολογιών Πληροφορικής και Επικοινωνιών</a:t>
            </a:r>
            <a:endParaRPr lang="el-GR" dirty="0"/>
          </a:p>
        </p:txBody>
      </p:sp>
      <p:sp>
        <p:nvSpPr>
          <p:cNvPr id="3" name="Content Placeholder 2"/>
          <p:cNvSpPr>
            <a:spLocks noGrp="1"/>
          </p:cNvSpPr>
          <p:nvPr>
            <p:ph idx="1"/>
          </p:nvPr>
        </p:nvSpPr>
        <p:spPr>
          <a:xfrm>
            <a:off x="395536" y="2013881"/>
            <a:ext cx="8219257" cy="4367447"/>
          </a:xfrm>
        </p:spPr>
        <p:txBody>
          <a:bodyPr>
            <a:normAutofit fontScale="62500" lnSpcReduction="20000"/>
          </a:bodyPr>
          <a:lstStyle/>
          <a:p>
            <a:pPr marL="0" indent="0">
              <a:buNone/>
            </a:pPr>
            <a:r>
              <a:rPr lang="el-GR" b="1" dirty="0"/>
              <a:t>Υπολογιστικό Νέφος (</a:t>
            </a:r>
            <a:r>
              <a:rPr lang="el-GR" b="1" dirty="0" err="1"/>
              <a:t>Cloud</a:t>
            </a:r>
            <a:r>
              <a:rPr lang="el-GR" b="1" dirty="0"/>
              <a:t> </a:t>
            </a:r>
            <a:r>
              <a:rPr lang="el-GR" b="1" dirty="0" err="1"/>
              <a:t>Computing</a:t>
            </a:r>
            <a:r>
              <a:rPr lang="el-GR" b="1" dirty="0"/>
              <a:t>)</a:t>
            </a:r>
          </a:p>
          <a:p>
            <a:pPr>
              <a:buFont typeface="Wingdings" panose="05000000000000000000" pitchFamily="2" charset="2"/>
              <a:buChar char="Ø"/>
            </a:pPr>
            <a:r>
              <a:rPr lang="el-GR" dirty="0"/>
              <a:t>Η διανομή της υπηρεσίας (</a:t>
            </a:r>
            <a:r>
              <a:rPr lang="el-GR" dirty="0" err="1"/>
              <a:t>service</a:t>
            </a:r>
            <a:r>
              <a:rPr lang="el-GR" dirty="0"/>
              <a:t> </a:t>
            </a:r>
            <a:r>
              <a:rPr lang="el-GR" dirty="0" err="1"/>
              <a:t>delivery</a:t>
            </a:r>
            <a:r>
              <a:rPr lang="el-GR" dirty="0"/>
              <a:t>) δικτυακά, όχι όμως από </a:t>
            </a:r>
            <a:r>
              <a:rPr lang="el-GR" dirty="0" err="1"/>
              <a:t>servers</a:t>
            </a:r>
            <a:r>
              <a:rPr lang="el-GR" dirty="0"/>
              <a:t> που βρίσκονται στις εγκαταστάσεις του Οργανισμού (on-</a:t>
            </a:r>
            <a:r>
              <a:rPr lang="el-GR" dirty="0" err="1"/>
              <a:t>premises</a:t>
            </a:r>
            <a:r>
              <a:rPr lang="el-GR" dirty="0"/>
              <a:t>) αλλά από </a:t>
            </a:r>
            <a:r>
              <a:rPr lang="el-GR" dirty="0" err="1"/>
              <a:t>virtualized</a:t>
            </a:r>
            <a:r>
              <a:rPr lang="el-GR" dirty="0"/>
              <a:t> υποδομές που φιλοξενούνται στο Διαδίκτυο. Οι τεχνολογίες νέφους αποτελούν στρατηγική επιλογή για μία χώρα ή έναν Οργανισμό. </a:t>
            </a:r>
            <a:endParaRPr lang="el-GR" sz="2400" dirty="0"/>
          </a:p>
          <a:p>
            <a:pPr>
              <a:buFont typeface="Wingdings" panose="05000000000000000000" pitchFamily="2" charset="2"/>
              <a:buChar char="Ø"/>
            </a:pPr>
            <a:r>
              <a:rPr lang="el-GR" dirty="0"/>
              <a:t>Ήδη από το 2012 ξεκίνησαν, υπό την </a:t>
            </a:r>
            <a:r>
              <a:rPr lang="el-GR" dirty="0" err="1"/>
              <a:t>ΚτΠ</a:t>
            </a:r>
            <a:r>
              <a:rPr lang="el-GR" dirty="0"/>
              <a:t> ΑΕ οι διαδικασίες για το G-</a:t>
            </a:r>
            <a:r>
              <a:rPr lang="el-GR" dirty="0" err="1"/>
              <a:t>cloud</a:t>
            </a:r>
            <a:r>
              <a:rPr lang="el-GR" dirty="0"/>
              <a:t>, που θα παρέχει υπολογιστική και αποθηκευτική ισχύ μέσω προηγμένων οριζόντιων υποδομών υλικού και λογισμικού. Το έργο G-</a:t>
            </a:r>
            <a:r>
              <a:rPr lang="el-GR" dirty="0" err="1"/>
              <a:t>cloud</a:t>
            </a:r>
            <a:r>
              <a:rPr lang="el-GR" dirty="0"/>
              <a:t> είναι μια στρατηγική επιλογή για τον εκσυγχρονισμό του Δημόσιου Τομέα με την καλύτερη εκμετάλλευση και διαχείριση των Πληροφοριακών Συστημάτων της Δημόσιας Διοίκησης. Στόχος είναι η κοινή χρήση υπολογιστικών υποδομών από τους Φορείς της Δημόσιας Διοίκησης με μείωση του κόστους κτήσης, συντήρησης και υποστήριξής τους, και ταυτόχρονη αύξηση του βαθμού αξιοποίησής τους.</a:t>
            </a:r>
          </a:p>
        </p:txBody>
      </p:sp>
    </p:spTree>
    <p:extLst>
      <p:ext uri="{BB962C8B-B14F-4D97-AF65-F5344CB8AC3E}">
        <p14:creationId xmlns:p14="http://schemas.microsoft.com/office/powerpoint/2010/main" val="3096856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25760"/>
            <a:ext cx="5915001" cy="1143000"/>
          </a:xfrm>
        </p:spPr>
        <p:txBody>
          <a:bodyPr>
            <a:normAutofit/>
          </a:bodyPr>
          <a:lstStyle/>
          <a:p>
            <a:r>
              <a:rPr lang="el-GR" dirty="0" smtClean="0"/>
              <a:t>Βάσεις Δεδομένων</a:t>
            </a:r>
            <a:endParaRPr lang="en-US" sz="3200" b="0" dirty="0"/>
          </a:p>
        </p:txBody>
      </p:sp>
      <p:sp>
        <p:nvSpPr>
          <p:cNvPr id="3" name="Content Placeholder 2"/>
          <p:cNvSpPr>
            <a:spLocks noGrp="1"/>
          </p:cNvSpPr>
          <p:nvPr>
            <p:ph idx="1"/>
          </p:nvPr>
        </p:nvSpPr>
        <p:spPr/>
        <p:txBody>
          <a:bodyPr>
            <a:normAutofit fontScale="85000" lnSpcReduction="20000"/>
          </a:bodyPr>
          <a:lstStyle/>
          <a:p>
            <a:pPr>
              <a:lnSpc>
                <a:spcPct val="114000"/>
              </a:lnSpc>
              <a:spcBef>
                <a:spcPts val="1200"/>
              </a:spcBef>
              <a:buFont typeface="Wingdings" panose="05000000000000000000" pitchFamily="2" charset="2"/>
              <a:buChar char="Ø"/>
            </a:pPr>
            <a:r>
              <a:rPr lang="el-GR" b="1" dirty="0" smtClean="0"/>
              <a:t>Βάση δεδομένων - ΒΔ (</a:t>
            </a:r>
            <a:r>
              <a:rPr lang="en-GB" b="1" dirty="0" smtClean="0"/>
              <a:t>database</a:t>
            </a:r>
            <a:r>
              <a:rPr lang="el-GR" b="1" dirty="0" smtClean="0"/>
              <a:t>)</a:t>
            </a:r>
            <a:r>
              <a:rPr lang="el-GR" dirty="0" smtClean="0"/>
              <a:t>:</a:t>
            </a:r>
            <a:r>
              <a:rPr lang="el-GR" b="1" dirty="0" smtClean="0"/>
              <a:t> </a:t>
            </a:r>
            <a:r>
              <a:rPr lang="el-GR" dirty="0" smtClean="0"/>
              <a:t>μια ολοκληρωμένη και δομημένη συλλογή από δεδομένα που υπάρχει για ένα μεγάλο χρονικό διάστημα</a:t>
            </a:r>
            <a:r>
              <a:rPr lang="en-US" dirty="0" smtClean="0"/>
              <a:t>.</a:t>
            </a:r>
          </a:p>
          <a:p>
            <a:pPr>
              <a:lnSpc>
                <a:spcPct val="114000"/>
              </a:lnSpc>
              <a:spcBef>
                <a:spcPts val="1200"/>
              </a:spcBef>
              <a:buFont typeface="Wingdings" panose="05000000000000000000" pitchFamily="2" charset="2"/>
              <a:buChar char="Ø"/>
            </a:pPr>
            <a:r>
              <a:rPr lang="el-GR" dirty="0" smtClean="0"/>
              <a:t>Εφαρμογές</a:t>
            </a:r>
            <a:r>
              <a:rPr lang="en-US" dirty="0" smtClean="0"/>
              <a:t> </a:t>
            </a:r>
            <a:r>
              <a:rPr lang="el-GR" dirty="0" smtClean="0"/>
              <a:t>:</a:t>
            </a:r>
          </a:p>
          <a:p>
            <a:pPr lvl="1">
              <a:lnSpc>
                <a:spcPct val="114000"/>
              </a:lnSpc>
              <a:spcBef>
                <a:spcPts val="1200"/>
              </a:spcBef>
            </a:pPr>
            <a:r>
              <a:rPr lang="el-GR" dirty="0" smtClean="0"/>
              <a:t>Τραπεζικά συστήματα</a:t>
            </a:r>
            <a:r>
              <a:rPr lang="en-US" dirty="0"/>
              <a:t>.</a:t>
            </a:r>
            <a:endParaRPr lang="el-GR" dirty="0" smtClean="0"/>
          </a:p>
          <a:p>
            <a:pPr lvl="1">
              <a:lnSpc>
                <a:spcPct val="114000"/>
              </a:lnSpc>
              <a:spcBef>
                <a:spcPts val="1200"/>
              </a:spcBef>
            </a:pPr>
            <a:r>
              <a:rPr lang="el-GR" dirty="0" smtClean="0"/>
              <a:t>Συστήματα </a:t>
            </a:r>
            <a:r>
              <a:rPr lang="el-GR" dirty="0" err="1" smtClean="0"/>
              <a:t>προκράτησης</a:t>
            </a:r>
            <a:r>
              <a:rPr lang="el-GR" dirty="0" smtClean="0"/>
              <a:t> (</a:t>
            </a:r>
            <a:r>
              <a:rPr lang="en-GB" dirty="0" smtClean="0"/>
              <a:t>reservation</a:t>
            </a:r>
            <a:r>
              <a:rPr lang="el-GR" dirty="0" smtClean="0"/>
              <a:t>) σε αεροπορικές εταιρείες, ακτοπλοϊκές εταιρείες, ξενοδοχεία κ.λπ.</a:t>
            </a:r>
          </a:p>
          <a:p>
            <a:pPr lvl="1">
              <a:lnSpc>
                <a:spcPct val="114000"/>
              </a:lnSpc>
              <a:spcBef>
                <a:spcPts val="1200"/>
              </a:spcBef>
            </a:pPr>
            <a:r>
              <a:rPr lang="el-GR" dirty="0" smtClean="0"/>
              <a:t>Κοινωνική δικτύωση (</a:t>
            </a:r>
            <a:r>
              <a:rPr lang="en-US" dirty="0" err="1" smtClean="0"/>
              <a:t>facebook</a:t>
            </a:r>
            <a:r>
              <a:rPr lang="en-US" dirty="0" smtClean="0"/>
              <a:t>, tweet </a:t>
            </a:r>
            <a:r>
              <a:rPr lang="el-GR" dirty="0" smtClean="0"/>
              <a:t>κ.λπ.)</a:t>
            </a:r>
            <a:r>
              <a:rPr lang="en-US" dirty="0" smtClean="0"/>
              <a:t>.</a:t>
            </a:r>
            <a:endParaRPr lang="el-GR" dirty="0" smtClean="0"/>
          </a:p>
          <a:p>
            <a:pPr lvl="1">
              <a:lnSpc>
                <a:spcPct val="114000"/>
              </a:lnSpc>
              <a:spcBef>
                <a:spcPts val="1200"/>
              </a:spcBef>
            </a:pPr>
            <a:r>
              <a:rPr lang="el-GR" b="1" dirty="0" smtClean="0"/>
              <a:t>Συστήματα αρχειοθέτησης εξετάσεων σε ΙΚΑ</a:t>
            </a:r>
            <a:r>
              <a:rPr lang="en-US" b="1" dirty="0" smtClean="0"/>
              <a:t>.</a:t>
            </a:r>
            <a:endParaRPr lang="en-GB" dirty="0" smtClean="0"/>
          </a:p>
        </p:txBody>
      </p:sp>
    </p:spTree>
    <p:extLst>
      <p:ext uri="{BB962C8B-B14F-4D97-AF65-F5344CB8AC3E}">
        <p14:creationId xmlns:p14="http://schemas.microsoft.com/office/powerpoint/2010/main" val="4192854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44624"/>
            <a:ext cx="5915001" cy="1858218"/>
          </a:xfrm>
        </p:spPr>
        <p:txBody>
          <a:bodyPr>
            <a:normAutofit fontScale="90000"/>
          </a:bodyPr>
          <a:lstStyle/>
          <a:p>
            <a:r>
              <a:rPr lang="el-GR" b="1" dirty="0"/>
              <a:t>Οι Τεχνολογίες Πληροφορικής και Επικοινωνιών (Τ.Π.Ε.)</a:t>
            </a:r>
            <a:endParaRPr lang="el-GR" dirty="0"/>
          </a:p>
        </p:txBody>
      </p:sp>
      <p:sp>
        <p:nvSpPr>
          <p:cNvPr id="3" name="Content Placeholder 2"/>
          <p:cNvSpPr>
            <a:spLocks noGrp="1"/>
          </p:cNvSpPr>
          <p:nvPr>
            <p:ph idx="1"/>
          </p:nvPr>
        </p:nvSpPr>
        <p:spPr>
          <a:xfrm>
            <a:off x="467542" y="2085889"/>
            <a:ext cx="8219257" cy="4367447"/>
          </a:xfrm>
        </p:spPr>
        <p:txBody>
          <a:bodyPr>
            <a:normAutofit/>
          </a:bodyPr>
          <a:lstStyle/>
          <a:p>
            <a:pPr algn="just">
              <a:buFont typeface="Wingdings" panose="05000000000000000000" pitchFamily="2" charset="2"/>
              <a:buChar char="Ø"/>
            </a:pPr>
            <a:r>
              <a:rPr lang="el-GR" sz="2400" dirty="0" smtClean="0"/>
              <a:t>Αρχικά</a:t>
            </a:r>
            <a:r>
              <a:rPr lang="el-GR" sz="2400" dirty="0"/>
              <a:t>, ο βασικός σκοπός ήταν έλεγχος και η άρση των περιορισμών του υλικού (hardware</a:t>
            </a:r>
            <a:r>
              <a:rPr lang="el-GR" sz="2400" dirty="0" smtClean="0"/>
              <a:t>).</a:t>
            </a:r>
          </a:p>
          <a:p>
            <a:pPr algn="just">
              <a:buFont typeface="Wingdings" panose="05000000000000000000" pitchFamily="2" charset="2"/>
              <a:buChar char="Ø"/>
            </a:pPr>
            <a:r>
              <a:rPr lang="el-GR" sz="2400" dirty="0" smtClean="0"/>
              <a:t>Αργότερα </a:t>
            </a:r>
            <a:r>
              <a:rPr lang="el-GR" sz="2400" dirty="0"/>
              <a:t>αναπτύχθηκαν οι γλώσσες προγραμματισμού, που επέτρεψαν την ανάπτυξη λογισμικού (software</a:t>
            </a:r>
            <a:r>
              <a:rPr lang="el-GR" sz="2400" dirty="0" smtClean="0"/>
              <a:t>).</a:t>
            </a:r>
          </a:p>
          <a:p>
            <a:pPr algn="just">
              <a:buFont typeface="Wingdings" panose="05000000000000000000" pitchFamily="2" charset="2"/>
              <a:buChar char="Ø"/>
            </a:pPr>
            <a:r>
              <a:rPr lang="el-GR" sz="2400" dirty="0" smtClean="0"/>
              <a:t>Ακολούθησε μία </a:t>
            </a:r>
            <a:r>
              <a:rPr lang="el-GR" sz="2400" dirty="0"/>
              <a:t>περίοδος που χαρακτηρίστηκε από την προσπάθεια να επεκταθεί η χρήση των υπολογιστών και να γίνουν αντιληπτά τα όρια και οι δυνατότητές τους</a:t>
            </a:r>
            <a:r>
              <a:rPr lang="el-GR" sz="2400" dirty="0" smtClean="0"/>
              <a:t>.</a:t>
            </a:r>
          </a:p>
          <a:p>
            <a:pPr algn="just">
              <a:buFont typeface="Wingdings" panose="05000000000000000000" pitchFamily="2" charset="2"/>
              <a:buChar char="Ø"/>
            </a:pPr>
            <a:r>
              <a:rPr lang="el-GR" sz="2400" dirty="0" smtClean="0"/>
              <a:t>Σήμερα η </a:t>
            </a:r>
            <a:r>
              <a:rPr lang="el-GR" sz="2400" dirty="0"/>
              <a:t>προσοχή έχει στραφεί σε νέα προϊόντα και υπηρεσίες, όπως το σύνθετο περιεχόμενο, οι </a:t>
            </a:r>
            <a:r>
              <a:rPr lang="el-GR" sz="2400" b="1" dirty="0"/>
              <a:t>νέες μορφές Web, τα κοινωνικά </a:t>
            </a:r>
            <a:r>
              <a:rPr lang="el-GR" sz="2400" b="1" dirty="0" smtClean="0"/>
              <a:t>δίκτυα</a:t>
            </a:r>
            <a:r>
              <a:rPr lang="el-GR" sz="2400" dirty="0" smtClean="0"/>
              <a:t>.</a:t>
            </a:r>
            <a:endParaRPr lang="el-GR" sz="2400" dirty="0"/>
          </a:p>
        </p:txBody>
      </p:sp>
    </p:spTree>
    <p:extLst>
      <p:ext uri="{BB962C8B-B14F-4D97-AF65-F5344CB8AC3E}">
        <p14:creationId xmlns:p14="http://schemas.microsoft.com/office/powerpoint/2010/main" val="1203078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5915001" cy="1143000"/>
          </a:xfrm>
        </p:spPr>
        <p:txBody>
          <a:bodyPr>
            <a:normAutofit/>
          </a:bodyPr>
          <a:lstStyle/>
          <a:p>
            <a:r>
              <a:rPr lang="el-GR" dirty="0" smtClean="0"/>
              <a:t>Βάσεις δεδομένων</a:t>
            </a:r>
            <a:endParaRPr lang="en-US" dirty="0"/>
          </a:p>
        </p:txBody>
      </p:sp>
      <p:sp>
        <p:nvSpPr>
          <p:cNvPr id="3" name="Content Placeholder 2"/>
          <p:cNvSpPr>
            <a:spLocks noGrp="1"/>
          </p:cNvSpPr>
          <p:nvPr>
            <p:ph idx="1"/>
          </p:nvPr>
        </p:nvSpPr>
        <p:spPr/>
        <p:txBody>
          <a:bodyPr>
            <a:normAutofit fontScale="92500" lnSpcReduction="10000"/>
          </a:bodyPr>
          <a:lstStyle/>
          <a:p>
            <a:pPr marL="0" indent="0">
              <a:spcBef>
                <a:spcPts val="800"/>
              </a:spcBef>
              <a:buNone/>
            </a:pPr>
            <a:r>
              <a:rPr lang="el-GR" sz="2200" dirty="0" smtClean="0"/>
              <a:t>Οι εφαρμογές που χρησιμοποιούν βάσεις δεδομένων στηρίζονται στο μοντέλο πελάτη/</a:t>
            </a:r>
            <a:r>
              <a:rPr lang="el-GR" sz="2200" dirty="0" err="1" smtClean="0"/>
              <a:t>διακομιστή</a:t>
            </a:r>
            <a:r>
              <a:rPr lang="el-GR" sz="2200" dirty="0" smtClean="0"/>
              <a:t> (</a:t>
            </a:r>
            <a:r>
              <a:rPr lang="en-US" sz="2200" dirty="0" smtClean="0"/>
              <a:t>client/server</a:t>
            </a:r>
            <a:r>
              <a:rPr lang="el-GR" sz="2200" dirty="0" smtClean="0"/>
              <a:t>)</a:t>
            </a:r>
            <a:r>
              <a:rPr lang="en-US" sz="2200" dirty="0" smtClean="0"/>
              <a:t> </a:t>
            </a:r>
            <a:r>
              <a:rPr lang="el-GR" sz="2200" dirty="0" smtClean="0"/>
              <a:t>:</a:t>
            </a:r>
            <a:endParaRPr lang="en-US" sz="2200" dirty="0" smtClean="0"/>
          </a:p>
          <a:p>
            <a:pPr lvl="1">
              <a:spcBef>
                <a:spcPts val="800"/>
              </a:spcBef>
            </a:pPr>
            <a:r>
              <a:rPr lang="el-GR" sz="2200" dirty="0" smtClean="0"/>
              <a:t>Ο διακομιστής είναι ένας υπολογιστής, ο οποίος διαχειρίζεται τη βάση δεδομένων</a:t>
            </a:r>
            <a:r>
              <a:rPr lang="en-US" sz="2200" dirty="0" smtClean="0"/>
              <a:t> </a:t>
            </a:r>
            <a:r>
              <a:rPr lang="el-GR" sz="2200" dirty="0" smtClean="0"/>
              <a:t>μέσω κατάλληλου λογισμικού,</a:t>
            </a:r>
            <a:endParaRPr lang="en-US" sz="2200" dirty="0" smtClean="0"/>
          </a:p>
          <a:p>
            <a:pPr lvl="1">
              <a:spcBef>
                <a:spcPts val="800"/>
              </a:spcBef>
            </a:pPr>
            <a:r>
              <a:rPr lang="el-GR" sz="2200" dirty="0" smtClean="0"/>
              <a:t>Το </a:t>
            </a:r>
            <a:r>
              <a:rPr lang="el-GR" sz="2200" dirty="0"/>
              <a:t>λογισμικό </a:t>
            </a:r>
            <a:r>
              <a:rPr lang="el-GR" sz="2200" dirty="0" smtClean="0"/>
              <a:t>ονομάζεται </a:t>
            </a:r>
            <a:r>
              <a:rPr lang="el-GR" sz="2200" b="1" dirty="0" smtClean="0"/>
              <a:t>Σύστημα </a:t>
            </a:r>
            <a:r>
              <a:rPr lang="el-GR" sz="2200" b="1" dirty="0"/>
              <a:t>Διαχείρισης Βάσης Δεδομένων</a:t>
            </a:r>
            <a:r>
              <a:rPr lang="el-GR" sz="2200" dirty="0"/>
              <a:t> - </a:t>
            </a:r>
            <a:r>
              <a:rPr lang="el-GR" sz="2200" b="1" dirty="0" smtClean="0"/>
              <a:t>ΣΔΒΔ</a:t>
            </a:r>
            <a:r>
              <a:rPr lang="en-US" sz="2200" dirty="0" smtClean="0"/>
              <a:t> </a:t>
            </a:r>
            <a:r>
              <a:rPr lang="el-GR" sz="2200" dirty="0" smtClean="0"/>
              <a:t>και είναι υπεύθυνο</a:t>
            </a:r>
            <a:r>
              <a:rPr lang="en-US" sz="2200" dirty="0" smtClean="0"/>
              <a:t> </a:t>
            </a:r>
            <a:r>
              <a:rPr lang="el-GR" sz="2200" dirty="0" smtClean="0"/>
              <a:t>για την </a:t>
            </a:r>
            <a:r>
              <a:rPr lang="en-US" sz="2200" dirty="0" smtClean="0"/>
              <a:t>:</a:t>
            </a:r>
          </a:p>
          <a:p>
            <a:pPr lvl="2">
              <a:spcBef>
                <a:spcPts val="800"/>
              </a:spcBef>
            </a:pPr>
            <a:r>
              <a:rPr lang="el-GR" sz="2200" dirty="0" smtClean="0"/>
              <a:t>Οργάνωση</a:t>
            </a:r>
            <a:r>
              <a:rPr lang="en-US" sz="2200" dirty="0" smtClean="0"/>
              <a:t> </a:t>
            </a:r>
            <a:r>
              <a:rPr lang="el-GR" sz="2200" dirty="0"/>
              <a:t>των </a:t>
            </a:r>
            <a:r>
              <a:rPr lang="el-GR" sz="2200" dirty="0" smtClean="0"/>
              <a:t>δεδομένων</a:t>
            </a:r>
            <a:r>
              <a:rPr lang="el-GR" sz="2200" dirty="0"/>
              <a:t>,</a:t>
            </a:r>
            <a:endParaRPr lang="en-US" sz="2200" dirty="0" smtClean="0"/>
          </a:p>
          <a:p>
            <a:pPr lvl="2">
              <a:spcBef>
                <a:spcPts val="800"/>
              </a:spcBef>
            </a:pPr>
            <a:r>
              <a:rPr lang="el-GR" sz="2200" dirty="0" smtClean="0"/>
              <a:t>Εισαγωγή</a:t>
            </a:r>
            <a:r>
              <a:rPr lang="en-US" sz="2200" dirty="0" smtClean="0"/>
              <a:t> </a:t>
            </a:r>
            <a:r>
              <a:rPr lang="el-GR" sz="2200" dirty="0"/>
              <a:t>των </a:t>
            </a:r>
            <a:r>
              <a:rPr lang="el-GR" sz="2200" dirty="0" smtClean="0"/>
              <a:t>δεδομένων,</a:t>
            </a:r>
            <a:endParaRPr lang="en-US" sz="2200" dirty="0" smtClean="0"/>
          </a:p>
          <a:p>
            <a:pPr lvl="2">
              <a:spcBef>
                <a:spcPts val="800"/>
              </a:spcBef>
            </a:pPr>
            <a:r>
              <a:rPr lang="el-GR" sz="2200" dirty="0" smtClean="0"/>
              <a:t>Ανανέωση</a:t>
            </a:r>
            <a:r>
              <a:rPr lang="en-US" sz="2200" dirty="0" smtClean="0"/>
              <a:t> </a:t>
            </a:r>
            <a:r>
              <a:rPr lang="el-GR" sz="2200" dirty="0"/>
              <a:t>των </a:t>
            </a:r>
            <a:r>
              <a:rPr lang="el-GR" sz="2200" dirty="0" smtClean="0"/>
              <a:t>δεδομένων,</a:t>
            </a:r>
            <a:endParaRPr lang="en-US" sz="2200" dirty="0" smtClean="0"/>
          </a:p>
          <a:p>
            <a:pPr lvl="2">
              <a:spcBef>
                <a:spcPts val="800"/>
              </a:spcBef>
            </a:pPr>
            <a:r>
              <a:rPr lang="el-GR" sz="2200" dirty="0" smtClean="0"/>
              <a:t>Διαγραφή</a:t>
            </a:r>
            <a:r>
              <a:rPr lang="en-US" sz="2200" dirty="0" smtClean="0"/>
              <a:t> </a:t>
            </a:r>
            <a:r>
              <a:rPr lang="el-GR" sz="2200" dirty="0"/>
              <a:t>των </a:t>
            </a:r>
            <a:r>
              <a:rPr lang="el-GR" sz="2200" dirty="0" smtClean="0"/>
              <a:t>δεδομένων,</a:t>
            </a:r>
            <a:endParaRPr lang="en-US" sz="2200" dirty="0" smtClean="0"/>
          </a:p>
          <a:p>
            <a:pPr lvl="2">
              <a:spcBef>
                <a:spcPts val="800"/>
              </a:spcBef>
            </a:pPr>
            <a:r>
              <a:rPr lang="el-GR" sz="2200" dirty="0" smtClean="0"/>
              <a:t>Διαχείριση χρηστών και δικαιωμάτων πρόσβασης στη βάση δεδομένων.</a:t>
            </a:r>
            <a:endParaRPr lang="el-GR" sz="2200" dirty="0"/>
          </a:p>
        </p:txBody>
      </p:sp>
    </p:spTree>
    <p:extLst>
      <p:ext uri="{BB962C8B-B14F-4D97-AF65-F5344CB8AC3E}">
        <p14:creationId xmlns:p14="http://schemas.microsoft.com/office/powerpoint/2010/main" val="3978048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16632"/>
            <a:ext cx="5915001" cy="1143000"/>
          </a:xfrm>
        </p:spPr>
        <p:txBody>
          <a:bodyPr>
            <a:normAutofit fontScale="90000"/>
          </a:bodyPr>
          <a:lstStyle/>
          <a:p>
            <a:r>
              <a:rPr lang="el-GR" dirty="0"/>
              <a:t>Ιατρικές </a:t>
            </a:r>
            <a:r>
              <a:rPr lang="el-GR" dirty="0" smtClean="0"/>
              <a:t>Βάσεις Δεδομένων</a:t>
            </a:r>
            <a:endParaRPr lang="en-US" dirty="0"/>
          </a:p>
        </p:txBody>
      </p:sp>
      <p:sp>
        <p:nvSpPr>
          <p:cNvPr id="3" name="Content Placeholder 2"/>
          <p:cNvSpPr>
            <a:spLocks noGrp="1"/>
          </p:cNvSpPr>
          <p:nvPr>
            <p:ph idx="1"/>
          </p:nvPr>
        </p:nvSpPr>
        <p:spPr>
          <a:xfrm>
            <a:off x="425596" y="2204865"/>
            <a:ext cx="8229600" cy="3168351"/>
          </a:xfrm>
          <a:noFill/>
        </p:spPr>
        <p:txBody>
          <a:bodyPr>
            <a:normAutofit lnSpcReduction="10000"/>
          </a:bodyPr>
          <a:lstStyle/>
          <a:p>
            <a:pPr>
              <a:lnSpc>
                <a:spcPct val="110000"/>
              </a:lnSpc>
              <a:spcBef>
                <a:spcPts val="0"/>
              </a:spcBef>
              <a:buFont typeface="Wingdings" panose="05000000000000000000" pitchFamily="2" charset="2"/>
              <a:buChar char="Ø"/>
            </a:pPr>
            <a:r>
              <a:rPr lang="el-GR" dirty="0" smtClean="0"/>
              <a:t>Για παράδειγμα, έστω μία ιατρική βάση δεδομένων που περιλαμβάνει πληροφορίες για ασθενείς (ονοματεπώνυμο, διεύθυνση, τηλέφωνο, ΑΜΚΑ κ.λπ.) και εξετάσεις που έχουν κάνει οι ασθενείς (ημερομηνία εξέτασης, είδος εξέτασης κ.λπ.)</a:t>
            </a:r>
          </a:p>
        </p:txBody>
      </p:sp>
    </p:spTree>
    <p:extLst>
      <p:ext uri="{BB962C8B-B14F-4D97-AF65-F5344CB8AC3E}">
        <p14:creationId xmlns:p14="http://schemas.microsoft.com/office/powerpoint/2010/main" val="3349488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44624"/>
            <a:ext cx="5915001" cy="1143000"/>
          </a:xfrm>
        </p:spPr>
        <p:txBody>
          <a:bodyPr>
            <a:normAutofit fontScale="90000"/>
          </a:bodyPr>
          <a:lstStyle/>
          <a:p>
            <a:r>
              <a:rPr lang="el-GR" dirty="0"/>
              <a:t>Ιατρικές </a:t>
            </a:r>
            <a:r>
              <a:rPr lang="el-GR" dirty="0" smtClean="0"/>
              <a:t>Βάσεις Δεδομένων</a:t>
            </a:r>
            <a:endParaRPr lang="en-US" dirty="0"/>
          </a:p>
        </p:txBody>
      </p:sp>
      <p:sp>
        <p:nvSpPr>
          <p:cNvPr id="3" name="Content Placeholder 2"/>
          <p:cNvSpPr>
            <a:spLocks noGrp="1"/>
          </p:cNvSpPr>
          <p:nvPr>
            <p:ph idx="1"/>
          </p:nvPr>
        </p:nvSpPr>
        <p:spPr>
          <a:xfrm>
            <a:off x="323528" y="1484785"/>
            <a:ext cx="8712968" cy="1368151"/>
          </a:xfrm>
          <a:noFill/>
        </p:spPr>
        <p:txBody>
          <a:bodyPr>
            <a:normAutofit fontScale="85000" lnSpcReduction="10000"/>
          </a:bodyPr>
          <a:lstStyle/>
          <a:p>
            <a:pPr>
              <a:lnSpc>
                <a:spcPct val="114000"/>
              </a:lnSpc>
              <a:spcBef>
                <a:spcPts val="1200"/>
              </a:spcBef>
              <a:buFont typeface="Wingdings" panose="05000000000000000000" pitchFamily="2" charset="2"/>
              <a:buChar char="Ø"/>
            </a:pPr>
            <a:r>
              <a:rPr lang="el-GR" dirty="0" smtClean="0"/>
              <a:t>Ο διακομιστής, μέσω</a:t>
            </a:r>
            <a:r>
              <a:rPr lang="en-US" dirty="0" smtClean="0"/>
              <a:t> </a:t>
            </a:r>
            <a:r>
              <a:rPr lang="el-GR" dirty="0" smtClean="0"/>
              <a:t>του Συστήματος Διαχείρισης Βάσης Δεδομένων (ΣΔΒΔ) διαχειρίζεται τα δεδομένα αυτά.</a:t>
            </a:r>
          </a:p>
        </p:txBody>
      </p:sp>
      <p:pic>
        <p:nvPicPr>
          <p:cNvPr id="4" name="Picture 3"/>
          <p:cNvPicPr/>
          <p:nvPr/>
        </p:nvPicPr>
        <p:blipFill>
          <a:blip r:embed="rId2" cstate="print"/>
          <a:srcRect/>
          <a:stretch>
            <a:fillRect/>
          </a:stretch>
        </p:blipFill>
        <p:spPr bwMode="auto">
          <a:xfrm>
            <a:off x="1008112" y="2708920"/>
            <a:ext cx="7164288" cy="3221489"/>
          </a:xfrm>
          <a:prstGeom prst="rect">
            <a:avLst/>
          </a:prstGeom>
          <a:noFill/>
          <a:ln w="9525">
            <a:noFill/>
            <a:miter lim="800000"/>
            <a:headEnd/>
            <a:tailEnd/>
          </a:ln>
          <a:effectLst/>
        </p:spPr>
      </p:pic>
    </p:spTree>
    <p:extLst>
      <p:ext uri="{BB962C8B-B14F-4D97-AF65-F5344CB8AC3E}">
        <p14:creationId xmlns:p14="http://schemas.microsoft.com/office/powerpoint/2010/main" val="947675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44624"/>
            <a:ext cx="5915001" cy="1143000"/>
          </a:xfrm>
        </p:spPr>
        <p:txBody>
          <a:bodyPr>
            <a:normAutofit/>
          </a:bodyPr>
          <a:lstStyle/>
          <a:p>
            <a:r>
              <a:rPr lang="el-GR" dirty="0" smtClean="0"/>
              <a:t>Βάσεις Δεδομένων</a:t>
            </a:r>
            <a:endParaRPr lang="en-US" dirty="0"/>
          </a:p>
        </p:txBody>
      </p:sp>
      <p:sp>
        <p:nvSpPr>
          <p:cNvPr id="3" name="Content Placeholder 2"/>
          <p:cNvSpPr>
            <a:spLocks noGrp="1"/>
          </p:cNvSpPr>
          <p:nvPr>
            <p:ph idx="1"/>
          </p:nvPr>
        </p:nvSpPr>
        <p:spPr>
          <a:xfrm>
            <a:off x="457200" y="1844824"/>
            <a:ext cx="8229600" cy="936104"/>
          </a:xfrm>
        </p:spPr>
        <p:txBody>
          <a:bodyPr>
            <a:normAutofit fontScale="92500" lnSpcReduction="10000"/>
          </a:bodyPr>
          <a:lstStyle/>
          <a:p>
            <a:pPr>
              <a:buFont typeface="Wingdings" panose="05000000000000000000" pitchFamily="2" charset="2"/>
              <a:buChar char="Ø"/>
            </a:pPr>
            <a:r>
              <a:rPr lang="el-GR" dirty="0" smtClean="0"/>
              <a:t>Αρχιτεκτονική μοντέλου πελάτη / </a:t>
            </a:r>
            <a:r>
              <a:rPr lang="el-GR" dirty="0" err="1" smtClean="0"/>
              <a:t>διακομιστή</a:t>
            </a:r>
            <a:r>
              <a:rPr lang="el-GR" dirty="0" smtClean="0"/>
              <a:t> (</a:t>
            </a:r>
            <a:r>
              <a:rPr lang="en-US" dirty="0" smtClean="0"/>
              <a:t>client/server</a:t>
            </a:r>
            <a:r>
              <a:rPr lang="el-GR" dirty="0" smtClean="0"/>
              <a:t>):</a:t>
            </a:r>
          </a:p>
        </p:txBody>
      </p:sp>
      <p:grpSp>
        <p:nvGrpSpPr>
          <p:cNvPr id="21" name="Ομάδα 20"/>
          <p:cNvGrpSpPr/>
          <p:nvPr/>
        </p:nvGrpSpPr>
        <p:grpSpPr>
          <a:xfrm>
            <a:off x="226986" y="3068960"/>
            <a:ext cx="8737502" cy="2545786"/>
            <a:chOff x="253911" y="3115463"/>
            <a:chExt cx="8737502" cy="2545786"/>
          </a:xfrm>
        </p:grpSpPr>
        <p:sp>
          <p:nvSpPr>
            <p:cNvPr id="4" name="Διάγραμμα ροής: Μαγνητικό μέσο 3"/>
            <p:cNvSpPr/>
            <p:nvPr/>
          </p:nvSpPr>
          <p:spPr>
            <a:xfrm>
              <a:off x="7509777" y="4806009"/>
              <a:ext cx="1481636" cy="855240"/>
            </a:xfrm>
            <a:prstGeom prst="flowChartMagneticDisk">
              <a:avLst/>
            </a:prstGeom>
            <a:gradFill>
              <a:gsLst>
                <a:gs pos="0">
                  <a:schemeClr val="tx1">
                    <a:lumMod val="50000"/>
                    <a:lumOff val="50000"/>
                  </a:schemeClr>
                </a:gs>
                <a:gs pos="50000">
                  <a:schemeClr val="bg1">
                    <a:lumMod val="85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prstClr val="black"/>
                  </a:solidFill>
                </a:rPr>
                <a:t>Αποθηκευμένα δεδομένα</a:t>
              </a:r>
              <a:endParaRPr lang="el-GR" sz="1600" dirty="0">
                <a:solidFill>
                  <a:prstClr val="black"/>
                </a:solidFill>
              </a:endParaRPr>
            </a:p>
          </p:txBody>
        </p:sp>
        <p:sp>
          <p:nvSpPr>
            <p:cNvPr id="5" name="Διάγραμμα ροής: Μαγνητικό μέσο 4"/>
            <p:cNvSpPr/>
            <p:nvPr/>
          </p:nvSpPr>
          <p:spPr>
            <a:xfrm>
              <a:off x="7636503" y="3115463"/>
              <a:ext cx="1239997" cy="1433952"/>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err="1" smtClean="0">
                  <a:solidFill>
                    <a:prstClr val="black"/>
                  </a:solidFill>
                </a:rPr>
                <a:t>Μετα</a:t>
              </a:r>
              <a:r>
                <a:rPr lang="el-GR" sz="1600" dirty="0" smtClean="0">
                  <a:solidFill>
                    <a:prstClr val="black"/>
                  </a:solidFill>
                </a:rPr>
                <a:t>-δεδομένα</a:t>
              </a:r>
              <a:endParaRPr lang="el-GR" sz="1600" dirty="0">
                <a:solidFill>
                  <a:prstClr val="black"/>
                </a:solidFill>
              </a:endParaRPr>
            </a:p>
          </p:txBody>
        </p:sp>
        <p:sp>
          <p:nvSpPr>
            <p:cNvPr id="6" name="TextBox 5"/>
            <p:cNvSpPr txBox="1"/>
            <p:nvPr/>
          </p:nvSpPr>
          <p:spPr>
            <a:xfrm>
              <a:off x="253911" y="4119924"/>
              <a:ext cx="1221745" cy="369332"/>
            </a:xfrm>
            <a:prstGeom prst="rect">
              <a:avLst/>
            </a:prstGeom>
            <a:noFill/>
            <a:ln>
              <a:solidFill>
                <a:schemeClr val="tx1">
                  <a:lumMod val="50000"/>
                  <a:lumOff val="50000"/>
                </a:schemeClr>
              </a:solidFill>
            </a:ln>
          </p:spPr>
          <p:txBody>
            <a:bodyPr wrap="none" rtlCol="0">
              <a:spAutoFit/>
            </a:bodyPr>
            <a:lstStyle/>
            <a:p>
              <a:r>
                <a:rPr lang="el-GR" dirty="0" smtClean="0">
                  <a:solidFill>
                    <a:prstClr val="black"/>
                  </a:solidFill>
                  <a:latin typeface="Calibri"/>
                </a:rPr>
                <a:t>Εφαρμογή </a:t>
              </a:r>
              <a:endParaRPr lang="el-GR" dirty="0">
                <a:solidFill>
                  <a:prstClr val="black"/>
                </a:solidFill>
                <a:latin typeface="Calibri"/>
              </a:endParaRPr>
            </a:p>
          </p:txBody>
        </p:sp>
        <p:sp>
          <p:nvSpPr>
            <p:cNvPr id="7" name="TextBox 6"/>
            <p:cNvSpPr txBox="1"/>
            <p:nvPr/>
          </p:nvSpPr>
          <p:spPr>
            <a:xfrm>
              <a:off x="349161" y="4422073"/>
              <a:ext cx="1031244" cy="369332"/>
            </a:xfrm>
            <a:prstGeom prst="rect">
              <a:avLst/>
            </a:prstGeom>
            <a:noFill/>
          </p:spPr>
          <p:txBody>
            <a:bodyPr wrap="none" rtlCol="0">
              <a:spAutoFit/>
            </a:bodyPr>
            <a:lstStyle/>
            <a:p>
              <a:r>
                <a:rPr lang="el-GR" dirty="0" smtClean="0">
                  <a:solidFill>
                    <a:prstClr val="black"/>
                  </a:solidFill>
                  <a:latin typeface="Calibri"/>
                </a:rPr>
                <a:t>Πελάτης </a:t>
              </a:r>
              <a:endParaRPr lang="el-GR" dirty="0">
                <a:solidFill>
                  <a:prstClr val="black"/>
                </a:solidFill>
                <a:latin typeface="Calibri"/>
              </a:endParaRPr>
            </a:p>
          </p:txBody>
        </p:sp>
        <p:sp>
          <p:nvSpPr>
            <p:cNvPr id="8" name="Δεξιό βέλος 7"/>
            <p:cNvSpPr/>
            <p:nvPr/>
          </p:nvSpPr>
          <p:spPr>
            <a:xfrm>
              <a:off x="1475656" y="4062274"/>
              <a:ext cx="1296144" cy="484632"/>
            </a:xfrm>
            <a:prstGeom prst="right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black"/>
                  </a:solidFill>
                </a:rPr>
                <a:t>ερώτημα</a:t>
              </a:r>
              <a:endParaRPr lang="el-GR" dirty="0">
                <a:solidFill>
                  <a:prstClr val="black"/>
                </a:solidFill>
              </a:endParaRPr>
            </a:p>
          </p:txBody>
        </p:sp>
        <p:sp>
          <p:nvSpPr>
            <p:cNvPr id="9" name="TextBox 8"/>
            <p:cNvSpPr txBox="1"/>
            <p:nvPr/>
          </p:nvSpPr>
          <p:spPr>
            <a:xfrm>
              <a:off x="2872522" y="3849145"/>
              <a:ext cx="1602418" cy="923330"/>
            </a:xfrm>
            <a:prstGeom prst="rect">
              <a:avLst/>
            </a:prstGeom>
            <a:noFill/>
            <a:ln w="12700">
              <a:solidFill>
                <a:schemeClr val="tx1">
                  <a:lumMod val="50000"/>
                  <a:lumOff val="50000"/>
                </a:schemeClr>
              </a:solidFill>
            </a:ln>
          </p:spPr>
          <p:txBody>
            <a:bodyPr wrap="square" rtlCol="0">
              <a:spAutoFit/>
            </a:bodyPr>
            <a:lstStyle/>
            <a:p>
              <a:r>
                <a:rPr lang="el-GR" dirty="0" smtClean="0">
                  <a:solidFill>
                    <a:prstClr val="black"/>
                  </a:solidFill>
                  <a:latin typeface="Calibri"/>
                </a:rPr>
                <a:t>Λογισμικό επεξεργασίας ερωτημάτων</a:t>
              </a:r>
              <a:endParaRPr lang="el-GR" dirty="0">
                <a:solidFill>
                  <a:prstClr val="black"/>
                </a:solidFill>
                <a:latin typeface="Calibri"/>
              </a:endParaRPr>
            </a:p>
          </p:txBody>
        </p:sp>
        <p:sp>
          <p:nvSpPr>
            <p:cNvPr id="10" name="TextBox 9"/>
            <p:cNvSpPr txBox="1"/>
            <p:nvPr/>
          </p:nvSpPr>
          <p:spPr>
            <a:xfrm>
              <a:off x="5453348" y="3849145"/>
              <a:ext cx="1539781" cy="923330"/>
            </a:xfrm>
            <a:prstGeom prst="rect">
              <a:avLst/>
            </a:prstGeom>
            <a:noFill/>
            <a:ln w="12700">
              <a:solidFill>
                <a:schemeClr val="tx1">
                  <a:lumMod val="50000"/>
                  <a:lumOff val="50000"/>
                </a:schemeClr>
              </a:solidFill>
            </a:ln>
          </p:spPr>
          <p:txBody>
            <a:bodyPr wrap="square" rtlCol="0">
              <a:spAutoFit/>
            </a:bodyPr>
            <a:lstStyle/>
            <a:p>
              <a:r>
                <a:rPr lang="el-GR" dirty="0" smtClean="0">
                  <a:solidFill>
                    <a:prstClr val="black"/>
                  </a:solidFill>
                  <a:latin typeface="Calibri"/>
                </a:rPr>
                <a:t>Λογισμικό προσπέλασης δεδομένων</a:t>
              </a:r>
              <a:endParaRPr lang="el-GR" dirty="0">
                <a:solidFill>
                  <a:prstClr val="black"/>
                </a:solidFill>
                <a:latin typeface="Calibri"/>
              </a:endParaRPr>
            </a:p>
          </p:txBody>
        </p:sp>
        <p:sp>
          <p:nvSpPr>
            <p:cNvPr id="11" name="Δεξιό βέλος 10"/>
            <p:cNvSpPr/>
            <p:nvPr/>
          </p:nvSpPr>
          <p:spPr>
            <a:xfrm>
              <a:off x="4474940" y="4068494"/>
              <a:ext cx="978408" cy="484632"/>
            </a:xfrm>
            <a:prstGeom prst="right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black"/>
                  </a:solidFill>
                </a:rPr>
                <a:t>ΣΔΒΔ</a:t>
              </a:r>
              <a:endParaRPr lang="el-GR" dirty="0">
                <a:solidFill>
                  <a:prstClr val="black"/>
                </a:solidFill>
              </a:endParaRPr>
            </a:p>
          </p:txBody>
        </p:sp>
        <p:sp>
          <p:nvSpPr>
            <p:cNvPr id="12" name="Ορθογώνιο 11"/>
            <p:cNvSpPr/>
            <p:nvPr/>
          </p:nvSpPr>
          <p:spPr>
            <a:xfrm>
              <a:off x="2771800" y="3420169"/>
              <a:ext cx="4358791" cy="1768842"/>
            </a:xfrm>
            <a:prstGeom prst="rect">
              <a:avLst/>
            </a:prstGeom>
            <a:noFill/>
            <a:ln>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 name="TextBox 12"/>
            <p:cNvSpPr txBox="1"/>
            <p:nvPr/>
          </p:nvSpPr>
          <p:spPr>
            <a:xfrm>
              <a:off x="4240712" y="5211263"/>
              <a:ext cx="1352999" cy="369332"/>
            </a:xfrm>
            <a:prstGeom prst="rect">
              <a:avLst/>
            </a:prstGeom>
            <a:noFill/>
          </p:spPr>
          <p:txBody>
            <a:bodyPr wrap="none" rtlCol="0">
              <a:spAutoFit/>
            </a:bodyPr>
            <a:lstStyle/>
            <a:p>
              <a:r>
                <a:rPr lang="el-GR" dirty="0" err="1" smtClean="0">
                  <a:solidFill>
                    <a:prstClr val="black"/>
                  </a:solidFill>
                  <a:latin typeface="Calibri"/>
                </a:rPr>
                <a:t>Διακομιστής</a:t>
              </a:r>
              <a:endParaRPr lang="el-GR" dirty="0">
                <a:solidFill>
                  <a:prstClr val="black"/>
                </a:solidFill>
                <a:latin typeface="Calibri"/>
              </a:endParaRPr>
            </a:p>
          </p:txBody>
        </p:sp>
        <p:cxnSp>
          <p:nvCxnSpPr>
            <p:cNvPr id="15" name="Γωνιακή σύνδεση 14"/>
            <p:cNvCxnSpPr>
              <a:stCxn id="10" idx="3"/>
              <a:endCxn id="5" idx="2"/>
            </p:cNvCxnSpPr>
            <p:nvPr/>
          </p:nvCxnSpPr>
          <p:spPr>
            <a:xfrm flipV="1">
              <a:off x="6993129" y="3832439"/>
              <a:ext cx="643374" cy="478371"/>
            </a:xfrm>
            <a:prstGeom prst="bentConnector3">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Γωνιακή σύνδεση 16"/>
            <p:cNvCxnSpPr>
              <a:stCxn id="10" idx="3"/>
              <a:endCxn id="4" idx="2"/>
            </p:cNvCxnSpPr>
            <p:nvPr/>
          </p:nvCxnSpPr>
          <p:spPr>
            <a:xfrm>
              <a:off x="6993129" y="4310810"/>
              <a:ext cx="516648" cy="922819"/>
            </a:xfrm>
            <a:prstGeom prst="bentConnector3">
              <a:avLst>
                <a:gd name="adj1" fmla="val 62028"/>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3805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051720" y="44624"/>
            <a:ext cx="5915001" cy="1714202"/>
          </a:xfrm>
          <a:solidFill>
            <a:schemeClr val="bg1">
              <a:alpha val="10000"/>
            </a:schemeClr>
          </a:solidFill>
        </p:spPr>
        <p:txBody>
          <a:bodyPr vert="horz" lIns="91440" tIns="45720" rIns="91440" bIns="45720" rtlCol="0" anchor="ctr">
            <a:normAutofit fontScale="90000"/>
          </a:bodyPr>
          <a:lstStyle/>
          <a:p>
            <a:r>
              <a:rPr lang="el-GR" b="1" dirty="0"/>
              <a:t>Όροι Τεχνολογιών Πληροφορικής και Επικοινωνιών</a:t>
            </a:r>
            <a:endParaRPr lang="el-GR" dirty="0">
              <a:solidFill>
                <a:schemeClr val="tx1"/>
              </a:solidFill>
            </a:endParaRPr>
          </a:p>
        </p:txBody>
      </p:sp>
      <p:sp>
        <p:nvSpPr>
          <p:cNvPr id="5" name="Θέση περιεχομένου 4"/>
          <p:cNvSpPr>
            <a:spLocks noGrp="1"/>
          </p:cNvSpPr>
          <p:nvPr>
            <p:ph idx="1"/>
          </p:nvPr>
        </p:nvSpPr>
        <p:spPr>
          <a:xfrm>
            <a:off x="179512" y="2393668"/>
            <a:ext cx="3682752" cy="3771636"/>
          </a:xfrm>
        </p:spPr>
        <p:txBody>
          <a:bodyPr>
            <a:noAutofit/>
          </a:bodyPr>
          <a:lstStyle/>
          <a:p>
            <a:pPr>
              <a:spcBef>
                <a:spcPts val="1800"/>
              </a:spcBef>
              <a:buFont typeface="Wingdings" panose="05000000000000000000" pitchFamily="2" charset="2"/>
              <a:buChar char="Ø"/>
            </a:pPr>
            <a:r>
              <a:rPr lang="el-GR" sz="2200" b="1" dirty="0"/>
              <a:t>Πληροφοριακό Σύστημα</a:t>
            </a:r>
            <a:r>
              <a:rPr lang="en-US" sz="2200" b="1" dirty="0"/>
              <a:t>:</a:t>
            </a:r>
            <a:r>
              <a:rPr lang="el-GR" sz="2200" b="1" dirty="0"/>
              <a:t> </a:t>
            </a:r>
            <a:r>
              <a:rPr lang="el-GR" sz="2200" dirty="0"/>
              <a:t>Σύστημα που παίρνει σαν είσοδο (</a:t>
            </a:r>
            <a:r>
              <a:rPr lang="el-GR" sz="2200" dirty="0" err="1"/>
              <a:t>input</a:t>
            </a:r>
            <a:r>
              <a:rPr lang="el-GR" sz="2200" dirty="0"/>
              <a:t>) δεδομένα (</a:t>
            </a:r>
            <a:r>
              <a:rPr lang="el-GR" sz="2200" dirty="0" err="1"/>
              <a:t>data</a:t>
            </a:r>
            <a:r>
              <a:rPr lang="el-GR" sz="2200" dirty="0"/>
              <a:t>), τα οποία τα επεξεργάζεται  (</a:t>
            </a:r>
            <a:r>
              <a:rPr lang="el-GR" sz="2200" dirty="0" err="1"/>
              <a:t>processing</a:t>
            </a:r>
            <a:r>
              <a:rPr lang="el-GR" sz="2200" dirty="0"/>
              <a:t>) και τα αποδίδει στην έξοδο (</a:t>
            </a:r>
            <a:r>
              <a:rPr lang="el-GR" sz="2200" dirty="0" err="1"/>
              <a:t>output</a:t>
            </a:r>
            <a:r>
              <a:rPr lang="el-GR" sz="2200" dirty="0"/>
              <a:t>) ως πληροφορίες (</a:t>
            </a:r>
            <a:r>
              <a:rPr lang="el-GR" sz="2200" dirty="0" err="1"/>
              <a:t>information</a:t>
            </a:r>
            <a:r>
              <a:rPr lang="el-GR" sz="22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44</a:t>
            </a:fld>
            <a:endParaRPr lang="el-G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8" r="1968"/>
          <a:stretch/>
        </p:blipFill>
        <p:spPr bwMode="auto">
          <a:xfrm>
            <a:off x="4067944" y="2409056"/>
            <a:ext cx="5040561" cy="346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4377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17439" y="130622"/>
            <a:ext cx="5915001" cy="1138138"/>
          </a:xfrm>
          <a:solidFill>
            <a:schemeClr val="bg1">
              <a:alpha val="10000"/>
            </a:schemeClr>
          </a:solidFill>
        </p:spPr>
        <p:txBody>
          <a:bodyPr vert="horz" lIns="91440" tIns="45720" rIns="91440" bIns="45720" rtlCol="0" anchor="ctr">
            <a:normAutofit fontScale="90000"/>
          </a:bodyPr>
          <a:lstStyle/>
          <a:p>
            <a:r>
              <a:rPr lang="el-GR" dirty="0">
                <a:solidFill>
                  <a:schemeClr val="tx1"/>
                </a:solidFill>
              </a:rPr>
              <a:t>Πληροφοριακά Συστήματα (ΠΣ)</a:t>
            </a:r>
          </a:p>
        </p:txBody>
      </p:sp>
      <p:sp>
        <p:nvSpPr>
          <p:cNvPr id="2" name="Θέση περιεχομένου 1"/>
          <p:cNvSpPr>
            <a:spLocks noGrp="1"/>
          </p:cNvSpPr>
          <p:nvPr>
            <p:ph idx="1"/>
          </p:nvPr>
        </p:nvSpPr>
        <p:spPr>
          <a:xfrm>
            <a:off x="457200" y="1752866"/>
            <a:ext cx="8229600" cy="4268422"/>
          </a:xfrm>
        </p:spPr>
        <p:txBody>
          <a:bodyPr>
            <a:noAutofit/>
          </a:bodyPr>
          <a:lstStyle/>
          <a:p>
            <a:pPr>
              <a:spcBef>
                <a:spcPts val="0"/>
              </a:spcBef>
              <a:buFont typeface="Wingdings" panose="05000000000000000000" pitchFamily="2" charset="2"/>
              <a:buChar char="Ø"/>
            </a:pPr>
            <a:r>
              <a:rPr lang="el-GR" sz="2800" b="1" dirty="0"/>
              <a:t>Συνιστώσες</a:t>
            </a:r>
            <a:r>
              <a:rPr lang="en-US" sz="2800" b="1" dirty="0"/>
              <a:t> </a:t>
            </a:r>
            <a:r>
              <a:rPr lang="el-GR" sz="2800" b="1" dirty="0"/>
              <a:t>ΠΣ</a:t>
            </a:r>
          </a:p>
          <a:p>
            <a:pPr lvl="1">
              <a:spcBef>
                <a:spcPts val="0"/>
              </a:spcBef>
              <a:buFont typeface="Wingdings" panose="05000000000000000000" pitchFamily="2" charset="2"/>
              <a:buChar char="ü"/>
            </a:pPr>
            <a:r>
              <a:rPr lang="el-GR" sz="2000" b="1" dirty="0"/>
              <a:t>Άνθρωποι, </a:t>
            </a:r>
            <a:r>
              <a:rPr lang="el-GR" sz="2000" dirty="0"/>
              <a:t>χρήστες, χειριστές και εκείνοι που στηρίζουν το ΠΣ.</a:t>
            </a:r>
          </a:p>
          <a:p>
            <a:pPr lvl="1">
              <a:spcBef>
                <a:spcPts val="0"/>
              </a:spcBef>
              <a:buFont typeface="Wingdings" panose="05000000000000000000" pitchFamily="2" charset="2"/>
              <a:buChar char="ü"/>
            </a:pPr>
            <a:r>
              <a:rPr lang="el-GR" sz="2000" b="1" dirty="0"/>
              <a:t>Διαδικασίες</a:t>
            </a:r>
            <a:r>
              <a:rPr lang="el-GR" sz="2000" dirty="0"/>
              <a:t>, σειρά οδηγιών οι οποίες: </a:t>
            </a:r>
          </a:p>
          <a:p>
            <a:pPr lvl="2">
              <a:spcBef>
                <a:spcPts val="0"/>
              </a:spcBef>
              <a:buFont typeface="Wingdings" panose="05000000000000000000" pitchFamily="2" charset="2"/>
              <a:buChar char="ü"/>
            </a:pPr>
            <a:r>
              <a:rPr lang="el-GR" sz="2000" dirty="0"/>
              <a:t>Εξασφαλίζουν τον τρόπο μετασχηματισμού της πληροφορίας</a:t>
            </a:r>
          </a:p>
          <a:p>
            <a:pPr lvl="2">
              <a:spcBef>
                <a:spcPts val="0"/>
              </a:spcBef>
              <a:buFont typeface="Wingdings" panose="05000000000000000000" pitchFamily="2" charset="2"/>
              <a:buChar char="ü"/>
            </a:pPr>
            <a:r>
              <a:rPr lang="el-GR" sz="2000" dirty="0"/>
              <a:t>Υποστηρίζουν ανθρώπινες δραστηριότητες</a:t>
            </a:r>
          </a:p>
          <a:p>
            <a:pPr lvl="2">
              <a:spcBef>
                <a:spcPts val="0"/>
              </a:spcBef>
              <a:buFont typeface="Wingdings" panose="05000000000000000000" pitchFamily="2" charset="2"/>
              <a:buChar char="ü"/>
            </a:pPr>
            <a:r>
              <a:rPr lang="el-GR" sz="2000" dirty="0"/>
              <a:t>Εξασφαλίζουν ποια πληροφορία θα έχει ένας συγκεκριμένος άνθρωπος την προκαθορισμένη χρονική στιγμή</a:t>
            </a:r>
          </a:p>
          <a:p>
            <a:pPr lvl="1">
              <a:spcBef>
                <a:spcPts val="0"/>
              </a:spcBef>
              <a:buFont typeface="Wingdings" panose="05000000000000000000" pitchFamily="2" charset="2"/>
              <a:buChar char="ü"/>
            </a:pPr>
            <a:r>
              <a:rPr lang="el-GR" sz="2000" dirty="0"/>
              <a:t> </a:t>
            </a:r>
            <a:r>
              <a:rPr lang="el-GR" sz="2000" b="1" dirty="0"/>
              <a:t>Λογισμικό</a:t>
            </a:r>
            <a:endParaRPr lang="el-GR" sz="2000" dirty="0"/>
          </a:p>
          <a:p>
            <a:pPr lvl="2">
              <a:spcBef>
                <a:spcPts val="0"/>
              </a:spcBef>
              <a:buFont typeface="Wingdings" panose="05000000000000000000" pitchFamily="2" charset="2"/>
              <a:buChar char="ü"/>
            </a:pPr>
            <a:r>
              <a:rPr lang="el-GR" sz="2000" dirty="0"/>
              <a:t>Λογισμικό του συστήματος (</a:t>
            </a:r>
            <a:r>
              <a:rPr lang="en-US" sz="2000" dirty="0"/>
              <a:t>System Software</a:t>
            </a:r>
            <a:r>
              <a:rPr lang="el-GR" sz="2000" dirty="0"/>
              <a:t>) </a:t>
            </a:r>
          </a:p>
          <a:p>
            <a:pPr lvl="2">
              <a:spcBef>
                <a:spcPts val="0"/>
              </a:spcBef>
              <a:buFont typeface="Wingdings" panose="05000000000000000000" pitchFamily="2" charset="2"/>
              <a:buChar char="ü"/>
            </a:pPr>
            <a:r>
              <a:rPr lang="el-GR" sz="2000" dirty="0"/>
              <a:t>Λογισμικό εφαρμογών (</a:t>
            </a:r>
            <a:r>
              <a:rPr lang="en-US" sz="2000" dirty="0"/>
              <a:t>Application Software</a:t>
            </a:r>
            <a:r>
              <a:rPr lang="el-GR" sz="2000" dirty="0"/>
              <a:t>)</a:t>
            </a:r>
          </a:p>
          <a:p>
            <a:pPr lvl="2">
              <a:spcBef>
                <a:spcPts val="0"/>
              </a:spcBef>
              <a:buFont typeface="Wingdings" panose="05000000000000000000" pitchFamily="2" charset="2"/>
              <a:buChar char="ü"/>
            </a:pPr>
            <a:r>
              <a:rPr lang="el-GR" sz="2000" dirty="0"/>
              <a:t>Λογισμικό παραγωγικότητας (</a:t>
            </a:r>
            <a:r>
              <a:rPr lang="en-US" sz="2000" dirty="0"/>
              <a:t>Productivity Software</a:t>
            </a:r>
            <a:r>
              <a:rPr lang="el-GR" sz="2000" dirty="0"/>
              <a:t>) </a:t>
            </a:r>
          </a:p>
          <a:p>
            <a:pPr lvl="1">
              <a:spcBef>
                <a:spcPts val="0"/>
              </a:spcBef>
              <a:buFont typeface="Wingdings" panose="05000000000000000000" pitchFamily="2" charset="2"/>
              <a:buChar char="ü"/>
            </a:pPr>
            <a:r>
              <a:rPr lang="el-GR" sz="2000" b="1" dirty="0"/>
              <a:t>Υλικό</a:t>
            </a:r>
            <a:endParaRPr lang="en-US" sz="2000" b="1" dirty="0"/>
          </a:p>
          <a:p>
            <a:pPr lvl="1">
              <a:spcBef>
                <a:spcPts val="0"/>
              </a:spcBef>
              <a:buFont typeface="Wingdings" panose="05000000000000000000" pitchFamily="2" charset="2"/>
              <a:buChar char="ü"/>
            </a:pPr>
            <a:r>
              <a:rPr lang="el-GR" sz="2000" b="1" dirty="0"/>
              <a:t>Δεδομένα</a:t>
            </a:r>
            <a:endParaRPr lang="el-GR" sz="2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45</a:t>
            </a:fld>
            <a:endParaRPr lang="el-GR" dirty="0"/>
          </a:p>
        </p:txBody>
      </p:sp>
    </p:spTree>
    <p:extLst>
      <p:ext uri="{BB962C8B-B14F-4D97-AF65-F5344CB8AC3E}">
        <p14:creationId xmlns:p14="http://schemas.microsoft.com/office/powerpoint/2010/main" val="41144358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195736" y="116632"/>
            <a:ext cx="5544616" cy="952500"/>
          </a:xfrm>
          <a:solidFill>
            <a:schemeClr val="bg1">
              <a:alpha val="10000"/>
            </a:schemeClr>
          </a:solidFill>
        </p:spPr>
        <p:txBody>
          <a:bodyPr vert="horz" lIns="91440" tIns="45720" rIns="91440" bIns="45720" rtlCol="0" anchor="ctr">
            <a:normAutofit/>
          </a:bodyPr>
          <a:lstStyle/>
          <a:p>
            <a:r>
              <a:rPr lang="el-GR" dirty="0">
                <a:solidFill>
                  <a:schemeClr val="tx1"/>
                </a:solidFill>
              </a:rPr>
              <a:t>Βασική Δομή </a:t>
            </a:r>
            <a:r>
              <a:rPr lang="el-GR" dirty="0" smtClean="0">
                <a:solidFill>
                  <a:schemeClr val="tx1"/>
                </a:solidFill>
              </a:rPr>
              <a:t>ΠΣ</a:t>
            </a:r>
            <a:endParaRPr lang="el-GR" dirty="0">
              <a:solidFill>
                <a:schemeClr val="tx1"/>
              </a:solidFill>
            </a:endParaRPr>
          </a:p>
        </p:txBody>
      </p:sp>
      <p:sp>
        <p:nvSpPr>
          <p:cNvPr id="2" name="Θέση περιεχομένου 1"/>
          <p:cNvSpPr>
            <a:spLocks noGrp="1"/>
          </p:cNvSpPr>
          <p:nvPr>
            <p:ph idx="1"/>
          </p:nvPr>
        </p:nvSpPr>
        <p:spPr>
          <a:xfrm>
            <a:off x="457200" y="1752866"/>
            <a:ext cx="8229600" cy="3923771"/>
          </a:xfrm>
        </p:spPr>
        <p:txBody>
          <a:bodyPr>
            <a:noAutofit/>
          </a:bodyPr>
          <a:lstStyle/>
          <a:p>
            <a:pPr>
              <a:spcBef>
                <a:spcPts val="0"/>
              </a:spcBef>
              <a:buFont typeface="Wingdings" panose="05000000000000000000" pitchFamily="2" charset="2"/>
              <a:buChar char="Ø"/>
            </a:pPr>
            <a:r>
              <a:rPr lang="el-GR" sz="2400" b="1" dirty="0"/>
              <a:t>Υλικό (hardware)</a:t>
            </a:r>
            <a:r>
              <a:rPr lang="el-GR" sz="2400" dirty="0"/>
              <a:t>, σύνολο όλου του </a:t>
            </a:r>
            <a:r>
              <a:rPr lang="el-GR" sz="2400" dirty="0" smtClean="0"/>
              <a:t>εξοπλισμού</a:t>
            </a:r>
            <a:r>
              <a:rPr lang="en-US" sz="2400" dirty="0" smtClean="0"/>
              <a:t>,</a:t>
            </a:r>
            <a:r>
              <a:rPr lang="el-GR" sz="2400" dirty="0" smtClean="0"/>
              <a:t> </a:t>
            </a:r>
            <a:r>
              <a:rPr lang="el-GR" sz="2400" dirty="0"/>
              <a:t>των Η/Υ του </a:t>
            </a:r>
            <a:r>
              <a:rPr lang="el-GR" sz="2400" dirty="0" smtClean="0"/>
              <a:t>συστήματος και των </a:t>
            </a:r>
            <a:r>
              <a:rPr lang="el-GR" sz="2400" dirty="0" smtClean="0"/>
              <a:t>Εξυπηρετητών</a:t>
            </a:r>
            <a:r>
              <a:rPr lang="en-US" sz="2400" dirty="0" smtClean="0"/>
              <a:t>.</a:t>
            </a:r>
            <a:endParaRPr lang="el-GR" sz="2400" dirty="0"/>
          </a:p>
          <a:p>
            <a:pPr>
              <a:spcBef>
                <a:spcPts val="0"/>
              </a:spcBef>
              <a:buFont typeface="Wingdings" panose="05000000000000000000" pitchFamily="2" charset="2"/>
              <a:buChar char="Ø"/>
            </a:pPr>
            <a:r>
              <a:rPr lang="el-GR" sz="2400" b="1" dirty="0"/>
              <a:t>Λογισμικό (software)</a:t>
            </a:r>
            <a:r>
              <a:rPr lang="el-GR" sz="2400" dirty="0"/>
              <a:t>, σύνολο όλων των προγραμμάτων των Η/Υ του </a:t>
            </a:r>
            <a:r>
              <a:rPr lang="el-GR" sz="2400" dirty="0" smtClean="0"/>
              <a:t>συστήματος</a:t>
            </a:r>
            <a:r>
              <a:rPr lang="en-US" sz="2400" dirty="0" smtClean="0"/>
              <a:t>.</a:t>
            </a:r>
            <a:endParaRPr lang="el-GR" sz="2400" dirty="0"/>
          </a:p>
          <a:p>
            <a:pPr>
              <a:spcBef>
                <a:spcPts val="0"/>
              </a:spcBef>
              <a:buFont typeface="Wingdings" panose="05000000000000000000" pitchFamily="2" charset="2"/>
              <a:buChar char="Ø"/>
            </a:pPr>
            <a:r>
              <a:rPr lang="el-GR" sz="2400" b="1" dirty="0"/>
              <a:t>Βάση δεδομένων</a:t>
            </a:r>
            <a:r>
              <a:rPr lang="el-GR" sz="2400" dirty="0"/>
              <a:t>, περιλαμβάνει όλα τα απαραίτητα δεδομένα για την αποδοτική λειτουργία και </a:t>
            </a:r>
            <a:r>
              <a:rPr lang="el-GR" sz="2400" dirty="0" smtClean="0"/>
              <a:t>διοίκηση</a:t>
            </a:r>
            <a:r>
              <a:rPr lang="en-US" sz="2400" dirty="0" smtClean="0"/>
              <a:t>.</a:t>
            </a:r>
            <a:endParaRPr lang="el-GR" sz="2400" dirty="0" smtClean="0"/>
          </a:p>
          <a:p>
            <a:pPr>
              <a:spcBef>
                <a:spcPts val="0"/>
              </a:spcBef>
              <a:buFont typeface="Wingdings" panose="05000000000000000000" pitchFamily="2" charset="2"/>
              <a:buChar char="Ø"/>
            </a:pPr>
            <a:r>
              <a:rPr lang="el-GR" sz="2400" b="1" dirty="0" smtClean="0"/>
              <a:t>Ανθρώπινο </a:t>
            </a:r>
            <a:r>
              <a:rPr lang="el-GR" sz="2400" b="1" dirty="0"/>
              <a:t>δυναμικό (liveware)</a:t>
            </a:r>
            <a:r>
              <a:rPr lang="el-GR" sz="2400" dirty="0"/>
              <a:t>, που περιλαμβάνει όλους τους εμπλεκόμενους στη </a:t>
            </a:r>
            <a:r>
              <a:rPr lang="el-GR" sz="2400" dirty="0" smtClean="0"/>
              <a:t>υπηρεσία</a:t>
            </a:r>
            <a:r>
              <a:rPr lang="en-US" sz="2400" dirty="0" smtClean="0"/>
              <a:t>.</a:t>
            </a:r>
            <a:endParaRPr lang="el-GR" sz="2400" dirty="0"/>
          </a:p>
          <a:p>
            <a:pPr marL="0" indent="0">
              <a:spcBef>
                <a:spcPts val="0"/>
              </a:spcBef>
              <a:buNone/>
            </a:pPr>
            <a:endParaRPr lang="el-GR" sz="2800" dirty="0"/>
          </a:p>
          <a:p>
            <a:pPr>
              <a:spcBef>
                <a:spcPts val="0"/>
              </a:spcBef>
            </a:pPr>
            <a:endParaRPr lang="el-GR" sz="2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46</a:t>
            </a:fld>
            <a:endParaRPr lang="el-GR" dirty="0"/>
          </a:p>
        </p:txBody>
      </p:sp>
    </p:spTree>
    <p:extLst>
      <p:ext uri="{BB962C8B-B14F-4D97-AF65-F5344CB8AC3E}">
        <p14:creationId xmlns:p14="http://schemas.microsoft.com/office/powerpoint/2010/main" val="19109174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ποτέλεσμα εικόνας για πληροφοριακό σύστημα"/>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9532"/>
          <a:stretch/>
        </p:blipFill>
        <p:spPr bwMode="auto">
          <a:xfrm>
            <a:off x="395536" y="260648"/>
            <a:ext cx="8358198" cy="625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734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27" descr="Αποτέλεσμα εικόνας για σχήμα πληροφοριακού συστήματος"/>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008" y="116632"/>
            <a:ext cx="8964488" cy="6597352"/>
          </a:xfrm>
          <a:prstGeom prst="rect">
            <a:avLst/>
          </a:prstGeom>
          <a:noFill/>
          <a:ln>
            <a:noFill/>
          </a:ln>
        </p:spPr>
      </p:pic>
    </p:spTree>
    <p:extLst>
      <p:ext uri="{BB962C8B-B14F-4D97-AF65-F5344CB8AC3E}">
        <p14:creationId xmlns:p14="http://schemas.microsoft.com/office/powerpoint/2010/main" val="2792492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
          <p:cNvSpPr txBox="1">
            <a:spLocks noChangeArrowheads="1"/>
          </p:cNvSpPr>
          <p:nvPr/>
        </p:nvSpPr>
        <p:spPr bwMode="auto">
          <a:xfrm>
            <a:off x="2627784" y="142528"/>
            <a:ext cx="648072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pitchFamily="34" charset="-128"/>
              </a:defRPr>
            </a:lvl1pPr>
            <a:lvl2pPr marL="457200" indent="-182563"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ＭＳ Ｐゴシック" pitchFamily="34" charset="-128"/>
              </a:defRPr>
            </a:lvl2pPr>
            <a:lvl3pPr marL="730250" indent="-182563" algn="l" eaLnBrk="0" hangingPunct="0">
              <a:spcBef>
                <a:spcPct val="20000"/>
              </a:spcBef>
              <a:buClr>
                <a:schemeClr val="accent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3pPr>
            <a:lvl4pPr marL="1004888" indent="-182563"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charset="0"/>
                <a:ea typeface="ＭＳ Ｐゴシック" pitchFamily="34" charset="-128"/>
              </a:defRPr>
            </a:lvl4pPr>
            <a:lvl5pPr marL="1187450" indent="-136525"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5pPr>
            <a:lvl6pPr marL="16446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6pPr>
            <a:lvl7pPr marL="21018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7pPr>
            <a:lvl8pPr marL="25590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8pPr>
            <a:lvl9pPr marL="30162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l-GR" altLang="el-GR" sz="3600" b="1" i="0" dirty="0">
                <a:latin typeface="+mj-lt"/>
              </a:rPr>
              <a:t>Ανάγκη για Διαλειτουργικότητα</a:t>
            </a:r>
          </a:p>
        </p:txBody>
      </p:sp>
      <p:sp>
        <p:nvSpPr>
          <p:cNvPr id="121859" name="Text Box 2"/>
          <p:cNvSpPr txBox="1">
            <a:spLocks noChangeArrowheads="1"/>
          </p:cNvSpPr>
          <p:nvPr/>
        </p:nvSpPr>
        <p:spPr bwMode="auto">
          <a:xfrm>
            <a:off x="152400" y="1556792"/>
            <a:ext cx="8839200" cy="437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lgn="l" eaLnBrk="0" hangingPunct="0">
              <a:spcBef>
                <a:spcPct val="20000"/>
              </a:spcBef>
              <a:buClr>
                <a:schemeClr val="accent1"/>
              </a:buClr>
              <a:buSzPct val="8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pitchFamily="34" charset="-128"/>
              </a:defRPr>
            </a:lvl1pPr>
            <a:lvl2pPr marL="457200" indent="-182563" algn="l" eaLnBrk="0" hangingPunct="0">
              <a:spcBef>
                <a:spcPct val="20000"/>
              </a:spcBef>
              <a:buClr>
                <a:schemeClr val="accent1"/>
              </a:buClr>
              <a:buSzPct val="8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charset="0"/>
                <a:ea typeface="ＭＳ Ｐゴシック" pitchFamily="34" charset="-128"/>
              </a:defRPr>
            </a:lvl2pPr>
            <a:lvl3pPr marL="730250" indent="-182563" algn="l" eaLnBrk="0" hangingPunct="0">
              <a:spcBef>
                <a:spcPct val="20000"/>
              </a:spcBef>
              <a:buClr>
                <a:schemeClr val="accent1"/>
              </a:buClr>
              <a:buSzPct val="9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ea typeface="ＭＳ Ｐゴシック" pitchFamily="34" charset="-128"/>
              </a:defRPr>
            </a:lvl3pPr>
            <a:lvl4pPr marL="1004888" indent="-182563" algn="l" eaLnBrk="0" hangingPunct="0">
              <a:spcBef>
                <a:spcPct val="20000"/>
              </a:spcBef>
              <a:buClr>
                <a:schemeClr val="accent1"/>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Arial" charset="0"/>
                <a:ea typeface="ＭＳ Ｐゴシック" pitchFamily="34" charset="-128"/>
              </a:defRPr>
            </a:lvl4pPr>
            <a:lvl5pPr marL="1187450" indent="-136525" algn="l" eaLnBrk="0" hangingPunct="0">
              <a:spcBef>
                <a:spcPct val="20000"/>
              </a:spcBef>
              <a:buClr>
                <a:schemeClr val="accent1"/>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Arial" charset="0"/>
                <a:ea typeface="ＭＳ Ｐゴシック" pitchFamily="34" charset="-128"/>
              </a:defRPr>
            </a:lvl5pPr>
            <a:lvl6pPr marL="1644650" indent="-136525" defTabSz="457200" eaLnBrk="0" fontAlgn="base" hangingPunct="0">
              <a:spcBef>
                <a:spcPct val="20000"/>
              </a:spcBef>
              <a:spcAft>
                <a:spcPct val="0"/>
              </a:spcAft>
              <a:buClr>
                <a:schemeClr val="accent1"/>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Arial" charset="0"/>
                <a:ea typeface="ＭＳ Ｐゴシック" pitchFamily="34" charset="-128"/>
              </a:defRPr>
            </a:lvl6pPr>
            <a:lvl7pPr marL="2101850" indent="-136525" defTabSz="457200" eaLnBrk="0" fontAlgn="base" hangingPunct="0">
              <a:spcBef>
                <a:spcPct val="20000"/>
              </a:spcBef>
              <a:spcAft>
                <a:spcPct val="0"/>
              </a:spcAft>
              <a:buClr>
                <a:schemeClr val="accent1"/>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Arial" charset="0"/>
                <a:ea typeface="ＭＳ Ｐゴシック" pitchFamily="34" charset="-128"/>
              </a:defRPr>
            </a:lvl7pPr>
            <a:lvl8pPr marL="2559050" indent="-136525" defTabSz="457200" eaLnBrk="0" fontAlgn="base" hangingPunct="0">
              <a:spcBef>
                <a:spcPct val="20000"/>
              </a:spcBef>
              <a:spcAft>
                <a:spcPct val="0"/>
              </a:spcAft>
              <a:buClr>
                <a:schemeClr val="accent1"/>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Arial" charset="0"/>
                <a:ea typeface="ＭＳ Ｐゴシック" pitchFamily="34" charset="-128"/>
              </a:defRPr>
            </a:lvl8pPr>
            <a:lvl9pPr marL="3016250" indent="-136525" defTabSz="457200" eaLnBrk="0" fontAlgn="base" hangingPunct="0">
              <a:spcBef>
                <a:spcPct val="20000"/>
              </a:spcBef>
              <a:spcAft>
                <a:spcPct val="0"/>
              </a:spcAft>
              <a:buClr>
                <a:schemeClr val="accent1"/>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Arial" charset="0"/>
                <a:ea typeface="ＭＳ Ｐゴシック" pitchFamily="34" charset="-128"/>
              </a:defRPr>
            </a:lvl9pPr>
          </a:lstStyle>
          <a:p>
            <a:pPr eaLnBrk="1" hangingPunct="1">
              <a:spcBef>
                <a:spcPts val="0"/>
              </a:spcBef>
              <a:buClr>
                <a:srgbClr val="333399"/>
              </a:buClr>
              <a:buSzTx/>
              <a:buFont typeface="Wingdings" panose="05000000000000000000" pitchFamily="2" charset="2"/>
              <a:buChar char="Ø"/>
            </a:pPr>
            <a:r>
              <a:rPr lang="el-GR" altLang="el-GR" sz="2000" i="0" dirty="0">
                <a:latin typeface="+mn-lt"/>
              </a:rPr>
              <a:t>Επί χρόνια σχεδιάζουμε και υλοποιούμε πληροφοριακά συστήματα χωρίς να δίνουμε ιδιαίτερη φροντίδα στις δυνατότητες διασύνδεσης </a:t>
            </a:r>
            <a:r>
              <a:rPr lang="el-GR" altLang="el-GR" sz="2000" i="0" dirty="0" smtClean="0">
                <a:latin typeface="+mn-lt"/>
              </a:rPr>
              <a:t>τους</a:t>
            </a:r>
            <a:r>
              <a:rPr lang="en-US" altLang="el-GR" sz="2000" i="0" dirty="0" smtClean="0">
                <a:latin typeface="+mn-lt"/>
              </a:rPr>
              <a:t>.</a:t>
            </a:r>
            <a:r>
              <a:rPr lang="el-GR" altLang="el-GR" sz="2000" i="0" dirty="0" smtClean="0">
                <a:latin typeface="+mn-lt"/>
              </a:rPr>
              <a:t>  </a:t>
            </a:r>
            <a:endParaRPr lang="en-US" altLang="el-GR" sz="2000" i="0" dirty="0" smtClean="0">
              <a:latin typeface="+mn-lt"/>
            </a:endParaRPr>
          </a:p>
          <a:p>
            <a:pPr marL="0" indent="0" eaLnBrk="1" hangingPunct="1">
              <a:spcBef>
                <a:spcPts val="0"/>
              </a:spcBef>
              <a:buClr>
                <a:srgbClr val="333399"/>
              </a:buClr>
              <a:buSzTx/>
              <a:buNone/>
            </a:pPr>
            <a:endParaRPr lang="el-GR" altLang="el-GR" sz="2000" i="0" dirty="0">
              <a:latin typeface="+mn-lt"/>
            </a:endParaRPr>
          </a:p>
          <a:p>
            <a:pPr eaLnBrk="1" hangingPunct="1">
              <a:spcBef>
                <a:spcPts val="0"/>
              </a:spcBef>
              <a:buClr>
                <a:srgbClr val="333399"/>
              </a:buClr>
              <a:buSzTx/>
              <a:buFont typeface="Wingdings" panose="05000000000000000000" pitchFamily="2" charset="2"/>
              <a:buChar char="Ø"/>
            </a:pPr>
            <a:r>
              <a:rPr lang="el-GR" altLang="el-GR" sz="2000" i="0" dirty="0">
                <a:latin typeface="+mn-lt"/>
              </a:rPr>
              <a:t>Σαν </a:t>
            </a:r>
            <a:r>
              <a:rPr lang="el-GR" altLang="el-GR" sz="2000" i="0" dirty="0" smtClean="0">
                <a:latin typeface="+mn-lt"/>
              </a:rPr>
              <a:t>αποτέλεσμα</a:t>
            </a:r>
            <a:r>
              <a:rPr lang="en-US" altLang="el-GR" sz="2000" i="0" dirty="0" smtClean="0">
                <a:latin typeface="+mn-lt"/>
              </a:rPr>
              <a:t>,</a:t>
            </a:r>
            <a:r>
              <a:rPr lang="el-GR" altLang="el-GR" sz="2000" i="0" dirty="0" smtClean="0">
                <a:latin typeface="+mn-lt"/>
              </a:rPr>
              <a:t> σήμερα</a:t>
            </a:r>
            <a:r>
              <a:rPr lang="en-US" altLang="el-GR" sz="2000" i="0" dirty="0" smtClean="0">
                <a:latin typeface="+mn-lt"/>
              </a:rPr>
              <a:t>,</a:t>
            </a:r>
            <a:r>
              <a:rPr lang="el-GR" altLang="el-GR" sz="2000" i="0" dirty="0" smtClean="0">
                <a:latin typeface="+mn-lt"/>
              </a:rPr>
              <a:t> </a:t>
            </a:r>
            <a:r>
              <a:rPr lang="el-GR" altLang="el-GR" sz="2000" i="0" dirty="0">
                <a:latin typeface="+mn-lt"/>
              </a:rPr>
              <a:t>πάνω από το 40% του κόστους των πληροφοριακών συστημάτων αφορά κόστη ενοποίησης και </a:t>
            </a:r>
            <a:r>
              <a:rPr lang="el-GR" altLang="el-GR" sz="2000" i="0" dirty="0" err="1">
                <a:latin typeface="+mn-lt"/>
              </a:rPr>
              <a:t>διαλειτουργικότητας</a:t>
            </a:r>
            <a:r>
              <a:rPr lang="el-GR" altLang="el-GR" sz="2000" i="0" dirty="0">
                <a:latin typeface="+mn-lt"/>
              </a:rPr>
              <a:t> συστημάτων (</a:t>
            </a:r>
            <a:r>
              <a:rPr lang="el-GR" altLang="el-GR" sz="2000" i="0" dirty="0" err="1">
                <a:latin typeface="+mn-lt"/>
              </a:rPr>
              <a:t>Forrester</a:t>
            </a:r>
            <a:r>
              <a:rPr lang="el-GR" altLang="el-GR" sz="2000" i="0" dirty="0">
                <a:latin typeface="+mn-lt"/>
              </a:rPr>
              <a:t> Research, </a:t>
            </a:r>
            <a:r>
              <a:rPr lang="el-GR" altLang="el-GR" sz="2000" i="0" dirty="0" smtClean="0">
                <a:latin typeface="+mn-lt"/>
              </a:rPr>
              <a:t>2005)</a:t>
            </a:r>
            <a:r>
              <a:rPr lang="en-US" altLang="el-GR" sz="2000" i="0" dirty="0" smtClean="0">
                <a:latin typeface="+mn-lt"/>
              </a:rPr>
              <a:t>.</a:t>
            </a:r>
          </a:p>
          <a:p>
            <a:pPr eaLnBrk="1" hangingPunct="1">
              <a:spcBef>
                <a:spcPts val="0"/>
              </a:spcBef>
              <a:buClr>
                <a:srgbClr val="333399"/>
              </a:buClr>
              <a:buSzTx/>
              <a:buFont typeface="Wingdings" panose="05000000000000000000" pitchFamily="2" charset="2"/>
              <a:buChar char="Ø"/>
            </a:pPr>
            <a:endParaRPr lang="el-GR" altLang="el-GR" sz="2000" i="0" dirty="0">
              <a:latin typeface="+mn-lt"/>
            </a:endParaRPr>
          </a:p>
          <a:p>
            <a:pPr eaLnBrk="1" hangingPunct="1">
              <a:spcBef>
                <a:spcPts val="0"/>
              </a:spcBef>
              <a:buClr>
                <a:srgbClr val="333399"/>
              </a:buClr>
              <a:buSzTx/>
              <a:buFont typeface="Wingdings" panose="05000000000000000000" pitchFamily="2" charset="2"/>
              <a:buChar char="Ø"/>
            </a:pPr>
            <a:r>
              <a:rPr lang="el-GR" altLang="el-GR" sz="2000" i="0" dirty="0">
                <a:latin typeface="+mn-lt"/>
              </a:rPr>
              <a:t>Στην πλειοψηφία των περιπτώσεων όταν η διαλειτουργικότητα εξασφαλίζεται εκ των υστέρων με συγκεκριμένες ανθρώπινες παρεμβάσεις υπάρχουν σημαντικοί περιορισμοί όσον αφορά την ταχύτητα</a:t>
            </a:r>
            <a:r>
              <a:rPr lang="en-US" altLang="el-GR" sz="2000" i="0" dirty="0">
                <a:latin typeface="+mn-lt"/>
              </a:rPr>
              <a:t> </a:t>
            </a:r>
            <a:r>
              <a:rPr lang="el-GR" altLang="el-GR" sz="2000" i="0" dirty="0">
                <a:latin typeface="+mn-lt"/>
              </a:rPr>
              <a:t>και την ακρίβεια ενοποίησης </a:t>
            </a:r>
            <a:r>
              <a:rPr lang="el-GR" altLang="el-GR" sz="2000" i="0" dirty="0" smtClean="0">
                <a:latin typeface="+mn-lt"/>
              </a:rPr>
              <a:t>τους</a:t>
            </a:r>
            <a:r>
              <a:rPr lang="en-US" altLang="el-GR" sz="2000" i="0" dirty="0" smtClean="0">
                <a:latin typeface="+mn-lt"/>
              </a:rPr>
              <a:t>.</a:t>
            </a:r>
          </a:p>
          <a:p>
            <a:pPr eaLnBrk="1" hangingPunct="1">
              <a:spcBef>
                <a:spcPts val="0"/>
              </a:spcBef>
              <a:buClr>
                <a:srgbClr val="333399"/>
              </a:buClr>
              <a:buSzTx/>
              <a:buFont typeface="Wingdings" panose="05000000000000000000" pitchFamily="2" charset="2"/>
              <a:buChar char="Ø"/>
            </a:pPr>
            <a:endParaRPr lang="el-GR" altLang="el-GR" sz="2000" i="0" dirty="0">
              <a:latin typeface="+mn-lt"/>
            </a:endParaRPr>
          </a:p>
          <a:p>
            <a:pPr eaLnBrk="1" hangingPunct="1">
              <a:spcBef>
                <a:spcPts val="0"/>
              </a:spcBef>
              <a:buClr>
                <a:srgbClr val="333399"/>
              </a:buClr>
              <a:buSzTx/>
              <a:buFont typeface="Wingdings" panose="05000000000000000000" pitchFamily="2" charset="2"/>
              <a:buChar char="Ø"/>
            </a:pPr>
            <a:r>
              <a:rPr lang="el-GR" altLang="el-GR" sz="2000" i="0" dirty="0">
                <a:latin typeface="+mn-lt"/>
              </a:rPr>
              <a:t>Χωρίς όμως διαλειτουργικότητα δεν είναι δυνατό να επιτευχθεί η απαραίτητη ποιότητα στις παρεχόμενες υπηρεσίες σε πολίτες και </a:t>
            </a:r>
            <a:r>
              <a:rPr lang="el-GR" altLang="el-GR" sz="2000" i="0" dirty="0" smtClean="0">
                <a:latin typeface="+mn-lt"/>
              </a:rPr>
              <a:t>επιχειρήσεις</a:t>
            </a:r>
            <a:r>
              <a:rPr lang="en-US" altLang="el-GR" sz="2000" i="0" dirty="0" smtClean="0">
                <a:latin typeface="+mn-lt"/>
              </a:rPr>
              <a:t>.</a:t>
            </a:r>
            <a:endParaRPr lang="el-GR" altLang="el-GR" sz="2000" i="0" dirty="0">
              <a:latin typeface="+mn-lt"/>
            </a:endParaRPr>
          </a:p>
        </p:txBody>
      </p:sp>
      <p:sp>
        <p:nvSpPr>
          <p:cNvPr id="121860" name="Text Box 4"/>
          <p:cNvSpPr txBox="1">
            <a:spLocks noChangeArrowheads="1"/>
          </p:cNvSpPr>
          <p:nvPr/>
        </p:nvSpPr>
        <p:spPr bwMode="auto">
          <a:xfrm>
            <a:off x="6553200" y="6400800"/>
            <a:ext cx="213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pitchFamily="34" charset="-128"/>
              </a:defRPr>
            </a:lvl1pPr>
            <a:lvl2pPr marL="457200" indent="-182563"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ＭＳ Ｐゴシック" pitchFamily="34" charset="-128"/>
              </a:defRPr>
            </a:lvl2pPr>
            <a:lvl3pPr marL="730250" indent="-182563" algn="l" eaLnBrk="0" hangingPunct="0">
              <a:spcBef>
                <a:spcPct val="20000"/>
              </a:spcBef>
              <a:buClr>
                <a:schemeClr val="accent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3pPr>
            <a:lvl4pPr marL="1004888" indent="-182563"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charset="0"/>
                <a:ea typeface="ＭＳ Ｐゴシック" pitchFamily="34" charset="-128"/>
              </a:defRPr>
            </a:lvl4pPr>
            <a:lvl5pPr marL="1187450" indent="-136525"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5pPr>
            <a:lvl6pPr marL="16446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6pPr>
            <a:lvl7pPr marL="21018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7pPr>
            <a:lvl8pPr marL="25590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8pPr>
            <a:lvl9pPr marL="30162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9pPr>
          </a:lstStyle>
          <a:p>
            <a:pPr algn="r" eaLnBrk="1" hangingPunct="1">
              <a:spcBef>
                <a:spcPct val="0"/>
              </a:spcBef>
              <a:buClrTx/>
              <a:buSzTx/>
              <a:buFontTx/>
              <a:buNone/>
            </a:pPr>
            <a:fld id="{9E8EDBB5-F94F-4819-A83D-E5F8EC6B1156}" type="slidenum">
              <a:rPr lang="el-GR" altLang="el-GR" sz="1400">
                <a:solidFill>
                  <a:srgbClr val="000000"/>
                </a:solidFill>
              </a:rPr>
              <a:pPr algn="r" eaLnBrk="1" hangingPunct="1">
                <a:spcBef>
                  <a:spcPct val="0"/>
                </a:spcBef>
                <a:buClrTx/>
                <a:buSzTx/>
                <a:buFontTx/>
                <a:buNone/>
              </a:pPr>
              <a:t>49</a:t>
            </a:fld>
            <a:endParaRPr lang="el-GR" altLang="el-GR" sz="1400">
              <a:solidFill>
                <a:srgbClr val="000000"/>
              </a:solidFill>
            </a:endParaRPr>
          </a:p>
        </p:txBody>
      </p:sp>
    </p:spTree>
    <p:extLst>
      <p:ext uri="{BB962C8B-B14F-4D97-AF65-F5344CB8AC3E}">
        <p14:creationId xmlns:p14="http://schemas.microsoft.com/office/powerpoint/2010/main" val="4034829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44624"/>
            <a:ext cx="5915001" cy="1786210"/>
          </a:xfrm>
        </p:spPr>
        <p:txBody>
          <a:bodyPr>
            <a:normAutofit fontScale="90000"/>
          </a:bodyPr>
          <a:lstStyle/>
          <a:p>
            <a:r>
              <a:rPr lang="el-GR" b="1" dirty="0"/>
              <a:t>Οι Τεχνολογίες Πληροφορικής και Επικοινωνιών (Τ.Π.Ε.)</a:t>
            </a:r>
            <a:endParaRPr lang="el-GR" dirty="0"/>
          </a:p>
        </p:txBody>
      </p:sp>
      <p:sp>
        <p:nvSpPr>
          <p:cNvPr id="3" name="Content Placeholder 2"/>
          <p:cNvSpPr>
            <a:spLocks noGrp="1"/>
          </p:cNvSpPr>
          <p:nvPr>
            <p:ph idx="1"/>
          </p:nvPr>
        </p:nvSpPr>
        <p:spPr>
          <a:xfrm>
            <a:off x="467542" y="2445930"/>
            <a:ext cx="8219257" cy="3359334"/>
          </a:xfrm>
        </p:spPr>
        <p:txBody>
          <a:bodyPr>
            <a:normAutofit/>
          </a:bodyPr>
          <a:lstStyle/>
          <a:p>
            <a:pPr marL="0" indent="0">
              <a:buNone/>
            </a:pPr>
            <a:r>
              <a:rPr lang="el-GR" dirty="0"/>
              <a:t>Παράλληλα με τις νέες χρήσεις στην προσωπική ζωή, οι Τεχνολογίες Πληροφορικής και Επικοινωνιών (Τ.Π.Ε.) όχι μόνο έχουν πλήρως εισαχθεί, αλλά κυριαρχούν τόσο στον κόσμο των επιχειρήσεων και </a:t>
            </a:r>
            <a:r>
              <a:rPr lang="el-GR" b="1" dirty="0"/>
              <a:t>εμπορικών υπηρεσιών </a:t>
            </a:r>
            <a:r>
              <a:rPr lang="el-GR" dirty="0"/>
              <a:t>όσο και στη </a:t>
            </a:r>
            <a:r>
              <a:rPr lang="el-GR" b="1" dirty="0"/>
              <a:t>Δημόσια Διοίκηση</a:t>
            </a:r>
            <a:r>
              <a:rPr lang="el-GR" dirty="0" smtClean="0"/>
              <a:t>.</a:t>
            </a:r>
            <a:endParaRPr lang="el-GR" dirty="0"/>
          </a:p>
        </p:txBody>
      </p:sp>
    </p:spTree>
    <p:extLst>
      <p:ext uri="{BB962C8B-B14F-4D97-AF65-F5344CB8AC3E}">
        <p14:creationId xmlns:p14="http://schemas.microsoft.com/office/powerpoint/2010/main" val="3038570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1"/>
          <p:cNvSpPr txBox="1">
            <a:spLocks noChangeArrowheads="1"/>
          </p:cNvSpPr>
          <p:nvPr/>
        </p:nvSpPr>
        <p:spPr bwMode="auto">
          <a:xfrm>
            <a:off x="1403648" y="153183"/>
            <a:ext cx="7416824" cy="97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pitchFamily="34" charset="-128"/>
              </a:defRPr>
            </a:lvl1pPr>
            <a:lvl2pPr marL="457200" indent="-182563"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ＭＳ Ｐゴシック" pitchFamily="34" charset="-128"/>
              </a:defRPr>
            </a:lvl2pPr>
            <a:lvl3pPr marL="730250" indent="-182563" algn="l" eaLnBrk="0" hangingPunct="0">
              <a:spcBef>
                <a:spcPct val="20000"/>
              </a:spcBef>
              <a:buClr>
                <a:schemeClr val="accent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3pPr>
            <a:lvl4pPr marL="1004888" indent="-182563"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charset="0"/>
                <a:ea typeface="ＭＳ Ｐゴシック" pitchFamily="34" charset="-128"/>
              </a:defRPr>
            </a:lvl4pPr>
            <a:lvl5pPr marL="1187450" indent="-136525"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5pPr>
            <a:lvl6pPr marL="16446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6pPr>
            <a:lvl7pPr marL="21018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7pPr>
            <a:lvl8pPr marL="25590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8pPr>
            <a:lvl9pPr marL="30162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l-GR" altLang="el-GR" sz="3600" b="1" i="0" dirty="0" smtClean="0">
                <a:latin typeface="+mj-lt"/>
              </a:rPr>
              <a:t>Διαλειτουργικότητα</a:t>
            </a:r>
            <a:r>
              <a:rPr lang="en-US" altLang="el-GR" sz="3600" b="1" i="0" dirty="0" smtClean="0"/>
              <a:t/>
            </a:r>
            <a:br>
              <a:rPr lang="en-US" altLang="el-GR" sz="3600" b="1" i="0" dirty="0" smtClean="0"/>
            </a:br>
            <a:r>
              <a:rPr lang="el-GR" altLang="el-GR" sz="3600" b="1" i="0" dirty="0" smtClean="0">
                <a:latin typeface="+mj-lt"/>
              </a:rPr>
              <a:t>Ορισμοί</a:t>
            </a:r>
            <a:endParaRPr lang="el-GR" altLang="el-GR" sz="3600" b="1" i="0" dirty="0">
              <a:latin typeface="+mj-lt"/>
            </a:endParaRPr>
          </a:p>
        </p:txBody>
      </p:sp>
      <p:sp>
        <p:nvSpPr>
          <p:cNvPr id="122883" name="Text Box 2"/>
          <p:cNvSpPr txBox="1">
            <a:spLocks noChangeArrowheads="1"/>
          </p:cNvSpPr>
          <p:nvPr/>
        </p:nvSpPr>
        <p:spPr bwMode="auto">
          <a:xfrm>
            <a:off x="152400" y="1556792"/>
            <a:ext cx="8839200" cy="285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lgn="l" eaLnBrk="0" hangingPunct="0">
              <a:spcBef>
                <a:spcPct val="20000"/>
              </a:spcBef>
              <a:buClr>
                <a:schemeClr val="accent1"/>
              </a:buClr>
              <a:buSzPct val="8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pitchFamily="34" charset="-128"/>
              </a:defRPr>
            </a:lvl1pPr>
            <a:lvl2pPr marL="457200" indent="-182563" algn="l" eaLnBrk="0" hangingPunct="0">
              <a:spcBef>
                <a:spcPct val="20000"/>
              </a:spcBef>
              <a:buClr>
                <a:schemeClr val="accent1"/>
              </a:buClr>
              <a:buSzPct val="8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charset="0"/>
                <a:ea typeface="ＭＳ Ｐゴシック" pitchFamily="34" charset="-128"/>
              </a:defRPr>
            </a:lvl2pPr>
            <a:lvl3pPr marL="730250" indent="-182563" algn="l" eaLnBrk="0" hangingPunct="0">
              <a:spcBef>
                <a:spcPct val="20000"/>
              </a:spcBef>
              <a:buClr>
                <a:schemeClr val="accent1"/>
              </a:buClr>
              <a:buSzPct val="9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ea typeface="ＭＳ Ｐゴシック" pitchFamily="34" charset="-128"/>
              </a:defRPr>
            </a:lvl3pPr>
            <a:lvl4pPr marL="1004888" indent="-182563" algn="l" eaLnBrk="0" hangingPunct="0">
              <a:spcBef>
                <a:spcPct val="20000"/>
              </a:spcBef>
              <a:buClr>
                <a:schemeClr val="accent1"/>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Arial" charset="0"/>
                <a:ea typeface="ＭＳ Ｐゴシック" pitchFamily="34" charset="-128"/>
              </a:defRPr>
            </a:lvl4pPr>
            <a:lvl5pPr marL="1187450" indent="-136525" algn="l" eaLnBrk="0" hangingPunct="0">
              <a:spcBef>
                <a:spcPct val="20000"/>
              </a:spcBef>
              <a:buClr>
                <a:schemeClr val="accent1"/>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Arial" charset="0"/>
                <a:ea typeface="ＭＳ Ｐゴシック" pitchFamily="34" charset="-128"/>
              </a:defRPr>
            </a:lvl5pPr>
            <a:lvl6pPr marL="1644650" indent="-136525" defTabSz="457200" eaLnBrk="0" fontAlgn="base" hangingPunct="0">
              <a:spcBef>
                <a:spcPct val="20000"/>
              </a:spcBef>
              <a:spcAft>
                <a:spcPct val="0"/>
              </a:spcAft>
              <a:buClr>
                <a:schemeClr val="accent1"/>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Arial" charset="0"/>
                <a:ea typeface="ＭＳ Ｐゴシック" pitchFamily="34" charset="-128"/>
              </a:defRPr>
            </a:lvl6pPr>
            <a:lvl7pPr marL="2101850" indent="-136525" defTabSz="457200" eaLnBrk="0" fontAlgn="base" hangingPunct="0">
              <a:spcBef>
                <a:spcPct val="20000"/>
              </a:spcBef>
              <a:spcAft>
                <a:spcPct val="0"/>
              </a:spcAft>
              <a:buClr>
                <a:schemeClr val="accent1"/>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Arial" charset="0"/>
                <a:ea typeface="ＭＳ Ｐゴシック" pitchFamily="34" charset="-128"/>
              </a:defRPr>
            </a:lvl7pPr>
            <a:lvl8pPr marL="2559050" indent="-136525" defTabSz="457200" eaLnBrk="0" fontAlgn="base" hangingPunct="0">
              <a:spcBef>
                <a:spcPct val="20000"/>
              </a:spcBef>
              <a:spcAft>
                <a:spcPct val="0"/>
              </a:spcAft>
              <a:buClr>
                <a:schemeClr val="accent1"/>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Arial" charset="0"/>
                <a:ea typeface="ＭＳ Ｐゴシック" pitchFamily="34" charset="-128"/>
              </a:defRPr>
            </a:lvl8pPr>
            <a:lvl9pPr marL="3016250" indent="-136525" defTabSz="457200" eaLnBrk="0" fontAlgn="base" hangingPunct="0">
              <a:spcBef>
                <a:spcPct val="20000"/>
              </a:spcBef>
              <a:spcAft>
                <a:spcPct val="0"/>
              </a:spcAft>
              <a:buClr>
                <a:schemeClr val="accent1"/>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Arial" charset="0"/>
                <a:ea typeface="ＭＳ Ｐゴシック" pitchFamily="34" charset="-128"/>
              </a:defRPr>
            </a:lvl9pPr>
          </a:lstStyle>
          <a:p>
            <a:pPr eaLnBrk="1" hangingPunct="1">
              <a:spcBef>
                <a:spcPts val="500"/>
              </a:spcBef>
              <a:spcAft>
                <a:spcPts val="2500"/>
              </a:spcAft>
              <a:buClr>
                <a:srgbClr val="333399"/>
              </a:buClr>
              <a:buSzTx/>
              <a:buFont typeface="Wingdings" panose="05000000000000000000" pitchFamily="2" charset="2"/>
              <a:buChar char="Ø"/>
            </a:pPr>
            <a:r>
              <a:rPr lang="el-GR" altLang="el-GR" i="0" dirty="0">
                <a:latin typeface="+mn-lt"/>
              </a:rPr>
              <a:t>Η ικανότητα μεταφοράς και χρησιμοποίησης της πληροφορίας με ένα ομοιογενές και αποτελεσματικό τρόπο μεταξύ διαφόρων οργανισμών ή Συστημάτων </a:t>
            </a:r>
            <a:r>
              <a:rPr lang="el-GR" altLang="el-GR" i="0" dirty="0" smtClean="0">
                <a:latin typeface="+mn-lt"/>
              </a:rPr>
              <a:t>πληροφορικής</a:t>
            </a:r>
            <a:r>
              <a:rPr lang="en-US" altLang="el-GR" i="0" dirty="0" smtClean="0">
                <a:latin typeface="+mn-lt"/>
              </a:rPr>
              <a:t>.</a:t>
            </a:r>
            <a:endParaRPr lang="el-GR" altLang="el-GR" i="0" dirty="0">
              <a:latin typeface="+mn-lt"/>
            </a:endParaRPr>
          </a:p>
          <a:p>
            <a:pPr eaLnBrk="1" hangingPunct="1">
              <a:spcBef>
                <a:spcPts val="500"/>
              </a:spcBef>
              <a:spcAft>
                <a:spcPts val="2500"/>
              </a:spcAft>
              <a:buClr>
                <a:srgbClr val="333399"/>
              </a:buClr>
              <a:buSzTx/>
              <a:buFont typeface="Wingdings" panose="05000000000000000000" pitchFamily="2" charset="2"/>
              <a:buChar char="Ø"/>
            </a:pPr>
            <a:r>
              <a:rPr lang="el-GR" altLang="el-GR" i="0" dirty="0">
                <a:latin typeface="+mn-lt"/>
              </a:rPr>
              <a:t>Η δυνατότητα δύο ή περισσότερων οργανισμών-φορέων να συνεργάζονται σε </a:t>
            </a:r>
            <a:r>
              <a:rPr lang="el-GR" altLang="el-GR" i="0" dirty="0" err="1">
                <a:latin typeface="+mn-lt"/>
              </a:rPr>
              <a:t>οργανωσιακό</a:t>
            </a:r>
            <a:r>
              <a:rPr lang="el-GR" altLang="el-GR" i="0" dirty="0">
                <a:latin typeface="+mn-lt"/>
              </a:rPr>
              <a:t>, σημασιολογικό και τεχνικό επίπεδο σε βάθος </a:t>
            </a:r>
            <a:r>
              <a:rPr lang="el-GR" altLang="el-GR" i="0" dirty="0" smtClean="0">
                <a:latin typeface="+mn-lt"/>
              </a:rPr>
              <a:t>χρόνου</a:t>
            </a:r>
            <a:r>
              <a:rPr lang="en-US" altLang="el-GR" i="0" dirty="0" smtClean="0">
                <a:latin typeface="+mn-lt"/>
              </a:rPr>
              <a:t>.</a:t>
            </a:r>
            <a:endParaRPr lang="el-GR" altLang="el-GR" i="0" dirty="0">
              <a:latin typeface="+mn-lt"/>
            </a:endParaRPr>
          </a:p>
        </p:txBody>
      </p:sp>
      <p:sp>
        <p:nvSpPr>
          <p:cNvPr id="122884" name="Text Box 4"/>
          <p:cNvSpPr txBox="1">
            <a:spLocks noChangeArrowheads="1"/>
          </p:cNvSpPr>
          <p:nvPr/>
        </p:nvSpPr>
        <p:spPr bwMode="auto">
          <a:xfrm>
            <a:off x="6553200" y="6400800"/>
            <a:ext cx="213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pitchFamily="34" charset="-128"/>
              </a:defRPr>
            </a:lvl1pPr>
            <a:lvl2pPr marL="457200" indent="-182563"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ＭＳ Ｐゴシック" pitchFamily="34" charset="-128"/>
              </a:defRPr>
            </a:lvl2pPr>
            <a:lvl3pPr marL="730250" indent="-182563" algn="l" eaLnBrk="0" hangingPunct="0">
              <a:spcBef>
                <a:spcPct val="20000"/>
              </a:spcBef>
              <a:buClr>
                <a:schemeClr val="accent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3pPr>
            <a:lvl4pPr marL="1004888" indent="-182563"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charset="0"/>
                <a:ea typeface="ＭＳ Ｐゴシック" pitchFamily="34" charset="-128"/>
              </a:defRPr>
            </a:lvl4pPr>
            <a:lvl5pPr marL="1187450" indent="-136525"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5pPr>
            <a:lvl6pPr marL="16446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6pPr>
            <a:lvl7pPr marL="21018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7pPr>
            <a:lvl8pPr marL="25590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8pPr>
            <a:lvl9pPr marL="30162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9pPr>
          </a:lstStyle>
          <a:p>
            <a:pPr algn="r" eaLnBrk="1" hangingPunct="1">
              <a:spcBef>
                <a:spcPct val="0"/>
              </a:spcBef>
              <a:buClrTx/>
              <a:buSzTx/>
              <a:buFontTx/>
              <a:buNone/>
            </a:pPr>
            <a:fld id="{2969C436-8A9B-4FC2-9CF7-A8339723C261}" type="slidenum">
              <a:rPr lang="el-GR" altLang="el-GR" sz="1400">
                <a:solidFill>
                  <a:srgbClr val="000000"/>
                </a:solidFill>
              </a:rPr>
              <a:pPr algn="r" eaLnBrk="1" hangingPunct="1">
                <a:spcBef>
                  <a:spcPct val="0"/>
                </a:spcBef>
                <a:buClrTx/>
                <a:buSzTx/>
                <a:buFontTx/>
                <a:buNone/>
              </a:pPr>
              <a:t>50</a:t>
            </a:fld>
            <a:endParaRPr lang="el-GR" altLang="el-GR" sz="1400">
              <a:solidFill>
                <a:srgbClr val="000000"/>
              </a:solidFill>
            </a:endParaRPr>
          </a:p>
        </p:txBody>
      </p:sp>
      <p:pic>
        <p:nvPicPr>
          <p:cNvPr id="122885" name="Picture 4" descr="interoperability.jpg"/>
          <p:cNvPicPr>
            <a:picLocks noChangeAspect="1"/>
          </p:cNvPicPr>
          <p:nvPr/>
        </p:nvPicPr>
        <p:blipFill>
          <a:blip r:embed="rId3">
            <a:extLst>
              <a:ext uri="{28A0092B-C50C-407E-A947-70E740481C1C}">
                <a14:useLocalDpi xmlns:a14="http://schemas.microsoft.com/office/drawing/2010/main" val="0"/>
              </a:ext>
            </a:extLst>
          </a:blip>
          <a:srcRect t="15724" b="12405"/>
          <a:stretch>
            <a:fillRect/>
          </a:stretch>
        </p:blipFill>
        <p:spPr bwMode="auto">
          <a:xfrm>
            <a:off x="4067944" y="3861048"/>
            <a:ext cx="418941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5038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a:off x="6553200" y="6400800"/>
            <a:ext cx="213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pitchFamily="34" charset="-128"/>
              </a:defRPr>
            </a:lvl1pPr>
            <a:lvl2pPr marL="457200" indent="-182563"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ＭＳ Ｐゴシック" pitchFamily="34" charset="-128"/>
              </a:defRPr>
            </a:lvl2pPr>
            <a:lvl3pPr marL="730250" indent="-182563" algn="l" eaLnBrk="0" hangingPunct="0">
              <a:spcBef>
                <a:spcPct val="20000"/>
              </a:spcBef>
              <a:buClr>
                <a:schemeClr val="accent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3pPr>
            <a:lvl4pPr marL="1004888" indent="-182563"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charset="0"/>
                <a:ea typeface="ＭＳ Ｐゴシック" pitchFamily="34" charset="-128"/>
              </a:defRPr>
            </a:lvl4pPr>
            <a:lvl5pPr marL="1187450" indent="-136525"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5pPr>
            <a:lvl6pPr marL="16446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6pPr>
            <a:lvl7pPr marL="21018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7pPr>
            <a:lvl8pPr marL="25590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8pPr>
            <a:lvl9pPr marL="30162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9pPr>
          </a:lstStyle>
          <a:p>
            <a:pPr algn="r" eaLnBrk="1" hangingPunct="1">
              <a:spcBef>
                <a:spcPct val="0"/>
              </a:spcBef>
              <a:buClrTx/>
              <a:buSzTx/>
              <a:buFontTx/>
              <a:buNone/>
            </a:pPr>
            <a:fld id="{57C0BE48-2053-4142-A6C9-8DE002ED5ACF}" type="slidenum">
              <a:rPr lang="el-GR" altLang="el-GR" sz="1400">
                <a:solidFill>
                  <a:srgbClr val="000000"/>
                </a:solidFill>
              </a:rPr>
              <a:pPr algn="r" eaLnBrk="1" hangingPunct="1">
                <a:spcBef>
                  <a:spcPct val="0"/>
                </a:spcBef>
                <a:buClrTx/>
                <a:buSzTx/>
                <a:buFontTx/>
                <a:buNone/>
              </a:pPr>
              <a:t>51</a:t>
            </a:fld>
            <a:endParaRPr lang="el-GR" altLang="el-GR" sz="1400">
              <a:solidFill>
                <a:srgbClr val="000000"/>
              </a:solidFill>
            </a:endParaRPr>
          </a:p>
        </p:txBody>
      </p:sp>
      <p:grpSp>
        <p:nvGrpSpPr>
          <p:cNvPr id="123908" name="Group 4"/>
          <p:cNvGrpSpPr>
            <a:grpSpLocks/>
          </p:cNvGrpSpPr>
          <p:nvPr/>
        </p:nvGrpSpPr>
        <p:grpSpPr bwMode="auto">
          <a:xfrm>
            <a:off x="547563" y="188640"/>
            <a:ext cx="7984877" cy="5679877"/>
            <a:chOff x="624" y="720"/>
            <a:chExt cx="4655" cy="3215"/>
          </a:xfrm>
        </p:grpSpPr>
        <p:pic>
          <p:nvPicPr>
            <p:cNvPr id="1239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720"/>
              <a:ext cx="4655" cy="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3910" name="Text Box 6"/>
            <p:cNvSpPr txBox="1">
              <a:spLocks noChangeArrowheads="1"/>
            </p:cNvSpPr>
            <p:nvPr/>
          </p:nvSpPr>
          <p:spPr bwMode="auto">
            <a:xfrm>
              <a:off x="624" y="720"/>
              <a:ext cx="4655" cy="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grpSp>
    </p:spTree>
    <p:extLst>
      <p:ext uri="{BB962C8B-B14F-4D97-AF65-F5344CB8AC3E}">
        <p14:creationId xmlns:p14="http://schemas.microsoft.com/office/powerpoint/2010/main" val="2650768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1"/>
          <p:cNvSpPr txBox="1">
            <a:spLocks noChangeArrowheads="1"/>
          </p:cNvSpPr>
          <p:nvPr/>
        </p:nvSpPr>
        <p:spPr bwMode="auto">
          <a:xfrm>
            <a:off x="2528664" y="214536"/>
            <a:ext cx="629180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pitchFamily="34" charset="-128"/>
              </a:defRPr>
            </a:lvl1pPr>
            <a:lvl2pPr marL="457200" indent="-182563"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ＭＳ Ｐゴシック" pitchFamily="34" charset="-128"/>
              </a:defRPr>
            </a:lvl2pPr>
            <a:lvl3pPr marL="730250" indent="-182563" algn="l" eaLnBrk="0" hangingPunct="0">
              <a:spcBef>
                <a:spcPct val="20000"/>
              </a:spcBef>
              <a:buClr>
                <a:schemeClr val="accent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3pPr>
            <a:lvl4pPr marL="1004888" indent="-182563"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charset="0"/>
                <a:ea typeface="ＭＳ Ｐゴシック" pitchFamily="34" charset="-128"/>
              </a:defRPr>
            </a:lvl4pPr>
            <a:lvl5pPr marL="1187450" indent="-136525"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5pPr>
            <a:lvl6pPr marL="16446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6pPr>
            <a:lvl7pPr marL="21018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7pPr>
            <a:lvl8pPr marL="25590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8pPr>
            <a:lvl9pPr marL="30162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l-GR" altLang="el-GR" sz="2800" b="1" i="0" dirty="0">
                <a:latin typeface="+mj-lt"/>
              </a:rPr>
              <a:t>Τα συστατικά της Διαλειτουργικότητας </a:t>
            </a:r>
            <a:r>
              <a:rPr lang="en-US" altLang="el-GR" sz="2800" b="1" i="0" dirty="0" smtClean="0">
                <a:latin typeface="+mj-lt"/>
              </a:rPr>
              <a:t/>
            </a:r>
            <a:br>
              <a:rPr lang="en-US" altLang="el-GR" sz="2800" b="1" i="0" dirty="0" smtClean="0">
                <a:latin typeface="+mj-lt"/>
              </a:rPr>
            </a:br>
            <a:r>
              <a:rPr lang="el-GR" altLang="el-GR" sz="2800" b="1" i="0" dirty="0" smtClean="0">
                <a:latin typeface="+mj-lt"/>
              </a:rPr>
              <a:t>στην έκδοση</a:t>
            </a:r>
            <a:r>
              <a:rPr lang="en-US" altLang="el-GR" sz="2800" b="1" i="0" dirty="0" smtClean="0">
                <a:latin typeface="+mj-lt"/>
              </a:rPr>
              <a:t> </a:t>
            </a:r>
            <a:r>
              <a:rPr lang="el-GR" altLang="el-GR" sz="2800" b="1" i="0" dirty="0" smtClean="0">
                <a:latin typeface="+mj-lt"/>
              </a:rPr>
              <a:t>Δελτίου </a:t>
            </a:r>
            <a:r>
              <a:rPr lang="el-GR" altLang="el-GR" sz="2800" b="1" i="0" dirty="0">
                <a:latin typeface="+mj-lt"/>
              </a:rPr>
              <a:t>Ταυτότητας</a:t>
            </a:r>
          </a:p>
        </p:txBody>
      </p:sp>
      <p:sp>
        <p:nvSpPr>
          <p:cNvPr id="124931" name="Text Box 3"/>
          <p:cNvSpPr txBox="1">
            <a:spLocks noChangeArrowheads="1"/>
          </p:cNvSpPr>
          <p:nvPr/>
        </p:nvSpPr>
        <p:spPr bwMode="auto">
          <a:xfrm>
            <a:off x="6553200" y="6400800"/>
            <a:ext cx="213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pitchFamily="34" charset="-128"/>
              </a:defRPr>
            </a:lvl1pPr>
            <a:lvl2pPr marL="457200" indent="-182563" algn="l" eaLnBrk="0" hangingPunct="0">
              <a:spcBef>
                <a:spcPct val="20000"/>
              </a:spcBef>
              <a:buClr>
                <a:schemeClr val="accent1"/>
              </a:buClr>
              <a:buSzPct val="85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ＭＳ Ｐゴシック" pitchFamily="34" charset="-128"/>
              </a:defRPr>
            </a:lvl2pPr>
            <a:lvl3pPr marL="730250" indent="-182563" algn="l" eaLnBrk="0" hangingPunct="0">
              <a:spcBef>
                <a:spcPct val="20000"/>
              </a:spcBef>
              <a:buClr>
                <a:schemeClr val="accent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34" charset="-128"/>
              </a:defRPr>
            </a:lvl3pPr>
            <a:lvl4pPr marL="1004888" indent="-182563"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charset="0"/>
                <a:ea typeface="ＭＳ Ｐゴシック" pitchFamily="34" charset="-128"/>
              </a:defRPr>
            </a:lvl4pPr>
            <a:lvl5pPr marL="1187450" indent="-136525" algn="l" eaLnBrk="0" hangingPunct="0">
              <a:spcBef>
                <a:spcPct val="20000"/>
              </a:spcBef>
              <a:buClr>
                <a:schemeClr val="accent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5pPr>
            <a:lvl6pPr marL="16446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6pPr>
            <a:lvl7pPr marL="21018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7pPr>
            <a:lvl8pPr marL="25590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8pPr>
            <a:lvl9pPr marL="3016250" indent="-136525" defTabSz="457200" eaLnBrk="0" fontAlgn="base" hangingPunct="0">
              <a:spcBef>
                <a:spcPct val="20000"/>
              </a:spcBef>
              <a:spcAft>
                <a:spcPct val="0"/>
              </a:spcAft>
              <a:buClr>
                <a:schemeClr val="accent1"/>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ea typeface="ＭＳ Ｐゴシック" pitchFamily="34" charset="-128"/>
              </a:defRPr>
            </a:lvl9pPr>
          </a:lstStyle>
          <a:p>
            <a:pPr algn="r" eaLnBrk="1" hangingPunct="1">
              <a:spcBef>
                <a:spcPct val="0"/>
              </a:spcBef>
              <a:buClrTx/>
              <a:buSzTx/>
              <a:buFontTx/>
              <a:buNone/>
            </a:pPr>
            <a:fld id="{74E5839D-9744-4733-B7E5-828EEC0D5ED3}" type="slidenum">
              <a:rPr lang="el-GR" altLang="el-GR" sz="1400">
                <a:solidFill>
                  <a:srgbClr val="000000"/>
                </a:solidFill>
              </a:rPr>
              <a:pPr algn="r" eaLnBrk="1" hangingPunct="1">
                <a:spcBef>
                  <a:spcPct val="0"/>
                </a:spcBef>
                <a:buClrTx/>
                <a:buSzTx/>
                <a:buFontTx/>
                <a:buNone/>
              </a:pPr>
              <a:t>52</a:t>
            </a:fld>
            <a:endParaRPr lang="el-GR" altLang="el-GR" sz="1400">
              <a:solidFill>
                <a:srgbClr val="000000"/>
              </a:solidFill>
            </a:endParaRPr>
          </a:p>
        </p:txBody>
      </p:sp>
      <p:grpSp>
        <p:nvGrpSpPr>
          <p:cNvPr id="124932" name="Group 4"/>
          <p:cNvGrpSpPr>
            <a:grpSpLocks/>
          </p:cNvGrpSpPr>
          <p:nvPr/>
        </p:nvGrpSpPr>
        <p:grpSpPr bwMode="auto">
          <a:xfrm>
            <a:off x="1143000" y="1600200"/>
            <a:ext cx="6789738" cy="4227513"/>
            <a:chOff x="720" y="1008"/>
            <a:chExt cx="4277" cy="2663"/>
          </a:xfrm>
        </p:grpSpPr>
        <p:pic>
          <p:nvPicPr>
            <p:cNvPr id="124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1008"/>
              <a:ext cx="4277" cy="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4942" name="Text Box 6"/>
            <p:cNvSpPr txBox="1">
              <a:spLocks noChangeArrowheads="1"/>
            </p:cNvSpPr>
            <p:nvPr/>
          </p:nvSpPr>
          <p:spPr bwMode="auto">
            <a:xfrm>
              <a:off x="720" y="1008"/>
              <a:ext cx="4277" cy="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grpSp>
      <p:sp>
        <p:nvSpPr>
          <p:cNvPr id="124933" name="7 - Στρογγυλεμένο ορθογώνιο"/>
          <p:cNvSpPr>
            <a:spLocks noChangeArrowheads="1"/>
          </p:cNvSpPr>
          <p:nvPr/>
        </p:nvSpPr>
        <p:spPr bwMode="auto">
          <a:xfrm>
            <a:off x="3779838" y="1700213"/>
            <a:ext cx="1871662" cy="360362"/>
          </a:xfrm>
          <a:prstGeom prst="roundRect">
            <a:avLst>
              <a:gd name="adj" fmla="val 16667"/>
            </a:avLst>
          </a:prstGeom>
          <a:solidFill>
            <a:srgbClr val="00B8FF"/>
          </a:solidFill>
          <a:ln w="9525">
            <a:solidFill>
              <a:schemeClr val="tx1"/>
            </a:solidFill>
            <a:round/>
            <a:headEnd/>
            <a:tailEnd/>
          </a:ln>
        </p:spPr>
        <p:txBody>
          <a:bodyPr/>
          <a:lstStyle/>
          <a:p>
            <a:r>
              <a:rPr lang="el-GR" altLang="el-GR" sz="1200"/>
              <a:t>Υπουργείο Δημ. Τάξης</a:t>
            </a:r>
          </a:p>
        </p:txBody>
      </p:sp>
      <p:sp>
        <p:nvSpPr>
          <p:cNvPr id="124934" name="8 - Στρογγυλεμένο ορθογώνιο"/>
          <p:cNvSpPr>
            <a:spLocks noChangeArrowheads="1"/>
          </p:cNvSpPr>
          <p:nvPr/>
        </p:nvSpPr>
        <p:spPr bwMode="auto">
          <a:xfrm>
            <a:off x="1187450" y="1755775"/>
            <a:ext cx="1871663" cy="360363"/>
          </a:xfrm>
          <a:prstGeom prst="roundRect">
            <a:avLst>
              <a:gd name="adj" fmla="val 16667"/>
            </a:avLst>
          </a:prstGeom>
          <a:solidFill>
            <a:srgbClr val="00B8FF"/>
          </a:solidFill>
          <a:ln w="9525">
            <a:solidFill>
              <a:schemeClr val="tx1"/>
            </a:solidFill>
            <a:round/>
            <a:headEnd/>
            <a:tailEnd/>
          </a:ln>
        </p:spPr>
        <p:txBody>
          <a:bodyPr/>
          <a:lstStyle/>
          <a:p>
            <a:r>
              <a:rPr lang="el-GR" altLang="el-GR" sz="1200"/>
              <a:t>Δήμος</a:t>
            </a:r>
          </a:p>
        </p:txBody>
      </p:sp>
      <p:cxnSp>
        <p:nvCxnSpPr>
          <p:cNvPr id="124935" name="10 - Ευθύγραμμο βέλος σύνδεσης"/>
          <p:cNvCxnSpPr>
            <a:cxnSpLocks noChangeShapeType="1"/>
          </p:cNvCxnSpPr>
          <p:nvPr/>
        </p:nvCxnSpPr>
        <p:spPr bwMode="auto">
          <a:xfrm>
            <a:off x="2484438" y="2636838"/>
            <a:ext cx="2016125" cy="0"/>
          </a:xfrm>
          <a:prstGeom prst="straightConnector1">
            <a:avLst/>
          </a:prstGeom>
          <a:noFill/>
          <a:ln w="38100">
            <a:solidFill>
              <a:schemeClr val="accent2"/>
            </a:solidFill>
            <a:round/>
            <a:headEnd type="arrow" w="med" len="med"/>
            <a:tailEnd type="arrow" w="med" len="med"/>
          </a:ln>
          <a:extLst>
            <a:ext uri="{909E8E84-426E-40DD-AFC4-6F175D3DCCD1}">
              <a14:hiddenFill xmlns:a14="http://schemas.microsoft.com/office/drawing/2010/main">
                <a:noFill/>
              </a14:hiddenFill>
            </a:ext>
          </a:extLst>
        </p:spPr>
      </p:cxnSp>
      <p:sp>
        <p:nvSpPr>
          <p:cNvPr id="124936" name="11 - TextBox"/>
          <p:cNvSpPr txBox="1">
            <a:spLocks noChangeArrowheads="1"/>
          </p:cNvSpPr>
          <p:nvPr/>
        </p:nvSpPr>
        <p:spPr bwMode="auto">
          <a:xfrm>
            <a:off x="2576513" y="2339975"/>
            <a:ext cx="19732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altLang="el-GR" sz="1200">
                <a:solidFill>
                  <a:srgbClr val="F79646"/>
                </a:solidFill>
              </a:rPr>
              <a:t>Πιστοποιητικό Γέννησης</a:t>
            </a:r>
          </a:p>
        </p:txBody>
      </p:sp>
      <p:cxnSp>
        <p:nvCxnSpPr>
          <p:cNvPr id="124937" name="13 - Ευθύγραμμο βέλος σύνδεσης"/>
          <p:cNvCxnSpPr>
            <a:cxnSpLocks noChangeShapeType="1"/>
          </p:cNvCxnSpPr>
          <p:nvPr/>
        </p:nvCxnSpPr>
        <p:spPr bwMode="auto">
          <a:xfrm>
            <a:off x="2555875" y="3429000"/>
            <a:ext cx="2016125" cy="0"/>
          </a:xfrm>
          <a:prstGeom prst="straightConnector1">
            <a:avLst/>
          </a:prstGeom>
          <a:noFill/>
          <a:ln w="38100">
            <a:solidFill>
              <a:schemeClr val="accent2"/>
            </a:solidFill>
            <a:round/>
            <a:headEnd type="arrow" w="med" len="med"/>
            <a:tailEnd type="arrow" w="med" len="med"/>
          </a:ln>
          <a:extLst>
            <a:ext uri="{909E8E84-426E-40DD-AFC4-6F175D3DCCD1}">
              <a14:hiddenFill xmlns:a14="http://schemas.microsoft.com/office/drawing/2010/main">
                <a:noFill/>
              </a14:hiddenFill>
            </a:ext>
          </a:extLst>
        </p:spPr>
      </p:cxnSp>
      <p:sp>
        <p:nvSpPr>
          <p:cNvPr id="124938" name="14 - TextBox"/>
          <p:cNvSpPr txBox="1">
            <a:spLocks noChangeArrowheads="1"/>
          </p:cNvSpPr>
          <p:nvPr/>
        </p:nvSpPr>
        <p:spPr bwMode="auto">
          <a:xfrm>
            <a:off x="2246313" y="3141663"/>
            <a:ext cx="2736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altLang="el-GR" sz="1200">
                <a:solidFill>
                  <a:srgbClr val="F79646"/>
                </a:solidFill>
              </a:rPr>
              <a:t>Ορισμός Πιστοποιητικού Γέννησης</a:t>
            </a:r>
          </a:p>
        </p:txBody>
      </p:sp>
      <p:cxnSp>
        <p:nvCxnSpPr>
          <p:cNvPr id="124939" name="15 - Ευθύγραμμο βέλος σύνδεσης"/>
          <p:cNvCxnSpPr>
            <a:cxnSpLocks noChangeShapeType="1"/>
          </p:cNvCxnSpPr>
          <p:nvPr/>
        </p:nvCxnSpPr>
        <p:spPr bwMode="auto">
          <a:xfrm>
            <a:off x="2555875" y="4221163"/>
            <a:ext cx="2016125" cy="0"/>
          </a:xfrm>
          <a:prstGeom prst="straightConnector1">
            <a:avLst/>
          </a:prstGeom>
          <a:noFill/>
          <a:ln w="38100">
            <a:solidFill>
              <a:schemeClr val="accent2"/>
            </a:solidFill>
            <a:round/>
            <a:headEnd type="arrow" w="med" len="med"/>
            <a:tailEnd type="arrow" w="med" len="med"/>
          </a:ln>
          <a:extLst>
            <a:ext uri="{909E8E84-426E-40DD-AFC4-6F175D3DCCD1}">
              <a14:hiddenFill xmlns:a14="http://schemas.microsoft.com/office/drawing/2010/main">
                <a:noFill/>
              </a14:hiddenFill>
            </a:ext>
          </a:extLst>
        </p:spPr>
      </p:cxnSp>
      <p:sp>
        <p:nvSpPr>
          <p:cNvPr id="17" name="16 - TextBox"/>
          <p:cNvSpPr txBox="1"/>
          <p:nvPr/>
        </p:nvSpPr>
        <p:spPr>
          <a:xfrm>
            <a:off x="3024188" y="3933825"/>
            <a:ext cx="1181100" cy="276225"/>
          </a:xfrm>
          <a:prstGeom prst="rect">
            <a:avLst/>
          </a:prstGeom>
          <a:noFill/>
          <a:ln>
            <a:noFill/>
          </a:ln>
        </p:spPr>
        <p:txBody>
          <a:bodyPr wrap="none">
            <a:spAutoFit/>
          </a:bodyPr>
          <a:lstStyle/>
          <a:p>
            <a:pPr>
              <a:defRPr/>
            </a:pPr>
            <a:r>
              <a:rPr lang="en-US" sz="1200" dirty="0">
                <a:solidFill>
                  <a:schemeClr val="accent6"/>
                </a:solidFill>
                <a:ea typeface="+mn-ea"/>
              </a:rPr>
              <a:t>Web Services</a:t>
            </a:r>
            <a:endParaRPr lang="el-GR" sz="1200" dirty="0">
              <a:solidFill>
                <a:schemeClr val="accent6"/>
              </a:solidFill>
              <a:ea typeface="+mn-ea"/>
            </a:endParaRPr>
          </a:p>
        </p:txBody>
      </p:sp>
    </p:spTree>
    <p:extLst>
      <p:ext uri="{BB962C8B-B14F-4D97-AF65-F5344CB8AC3E}">
        <p14:creationId xmlns:p14="http://schemas.microsoft.com/office/powerpoint/2010/main" val="16500826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4624"/>
            <a:ext cx="7776863" cy="1656184"/>
          </a:xfrm>
        </p:spPr>
        <p:txBody>
          <a:bodyPr>
            <a:noAutofit/>
          </a:bodyPr>
          <a:lstStyle/>
          <a:p>
            <a:r>
              <a:rPr lang="el-GR" sz="3800" b="1" dirty="0"/>
              <a:t>Όροι Τεχνολογιών </a:t>
            </a:r>
            <a:r>
              <a:rPr lang="en-US" sz="3800" b="1" dirty="0" smtClean="0"/>
              <a:t/>
            </a:r>
            <a:br>
              <a:rPr lang="en-US" sz="3800" b="1" dirty="0" smtClean="0"/>
            </a:br>
            <a:r>
              <a:rPr lang="el-GR" sz="3800" b="1" dirty="0" smtClean="0"/>
              <a:t>Πληροφορικής </a:t>
            </a:r>
            <a:r>
              <a:rPr lang="en-US" sz="3800" b="1" dirty="0" smtClean="0"/>
              <a:t/>
            </a:r>
            <a:br>
              <a:rPr lang="en-US" sz="3800" b="1" dirty="0" smtClean="0"/>
            </a:br>
            <a:r>
              <a:rPr lang="el-GR" sz="3800" b="1" dirty="0" smtClean="0"/>
              <a:t>και</a:t>
            </a:r>
            <a:r>
              <a:rPr lang="en-US" sz="3800" b="1" dirty="0" smtClean="0"/>
              <a:t> </a:t>
            </a:r>
            <a:r>
              <a:rPr lang="el-GR" sz="3800" b="1" dirty="0" smtClean="0"/>
              <a:t>Επικοινωνιών</a:t>
            </a:r>
            <a:endParaRPr lang="el-GR" sz="3800" dirty="0"/>
          </a:p>
        </p:txBody>
      </p:sp>
      <p:sp>
        <p:nvSpPr>
          <p:cNvPr id="3" name="Content Placeholder 2"/>
          <p:cNvSpPr>
            <a:spLocks noGrp="1"/>
          </p:cNvSpPr>
          <p:nvPr>
            <p:ph idx="1"/>
          </p:nvPr>
        </p:nvSpPr>
        <p:spPr>
          <a:xfrm>
            <a:off x="467542" y="1772816"/>
            <a:ext cx="8219257" cy="4367447"/>
          </a:xfrm>
        </p:spPr>
        <p:txBody>
          <a:bodyPr>
            <a:noAutofit/>
          </a:bodyPr>
          <a:lstStyle/>
          <a:p>
            <a:pPr marL="0" indent="0">
              <a:buNone/>
            </a:pPr>
            <a:r>
              <a:rPr lang="el-GR" sz="1800" b="1" dirty="0"/>
              <a:t>Ολοκληρωμένα Πληροφοριακά Συστήματα</a:t>
            </a:r>
          </a:p>
          <a:p>
            <a:pPr marL="0" indent="0" algn="just">
              <a:buNone/>
            </a:pPr>
            <a:r>
              <a:rPr lang="el-GR" sz="1800" dirty="0"/>
              <a:t>Το πληροφοριακό σύστημα (ΟΠΣ – Ολοκληρωμένο Πληροφοριακό Σύστημα) ενός Οργανισμού (άρα και ενός Οργανισμού Κοινωνικής Πολιτικής) διασυνδέει τα σημεία παρουσίας του Οργανισμού σε </a:t>
            </a:r>
            <a:r>
              <a:rPr lang="el-GR" sz="1800" dirty="0" smtClean="0"/>
              <a:t>όλες τις δομές και διεργασίες </a:t>
            </a:r>
            <a:r>
              <a:rPr lang="el-GR" sz="1800" dirty="0" smtClean="0"/>
              <a:t>του</a:t>
            </a:r>
            <a:r>
              <a:rPr lang="en-US" sz="1800" dirty="0" smtClean="0"/>
              <a:t>,</a:t>
            </a:r>
            <a:r>
              <a:rPr lang="el-GR" sz="1800" dirty="0" smtClean="0"/>
              <a:t> </a:t>
            </a:r>
            <a:r>
              <a:rPr lang="el-GR" sz="1800" dirty="0" smtClean="0"/>
              <a:t>πιθανό και σε ολόκληρη </a:t>
            </a:r>
            <a:r>
              <a:rPr lang="el-GR" sz="1800" dirty="0"/>
              <a:t>την </a:t>
            </a:r>
            <a:r>
              <a:rPr lang="el-GR" sz="1800" dirty="0" smtClean="0"/>
              <a:t>Επικράτεια</a:t>
            </a:r>
            <a:r>
              <a:rPr lang="en-US" sz="1800" dirty="0" smtClean="0"/>
              <a:t>,</a:t>
            </a:r>
            <a:r>
              <a:rPr lang="el-GR" sz="1800" dirty="0" smtClean="0"/>
              <a:t> </a:t>
            </a:r>
            <a:r>
              <a:rPr lang="el-GR" sz="1800" dirty="0"/>
              <a:t>και εξασφαλίζει την ομαλή λειτουργία του συνόλου των εφαρμογών και υπηρεσιών. Από τη σκοπιά της εμβέλειας χρήσης διακρίνουμε:</a:t>
            </a:r>
          </a:p>
          <a:p>
            <a:pPr algn="just">
              <a:buFont typeface="Wingdings" panose="05000000000000000000" pitchFamily="2" charset="2"/>
              <a:buChar char="ü"/>
            </a:pPr>
            <a:r>
              <a:rPr lang="el-GR" sz="1800" dirty="0"/>
              <a:t>Εφαρμογές και Υπηρεσίες εντός του Οργανισμού: πρόκειται για τις </a:t>
            </a:r>
            <a:r>
              <a:rPr lang="el-GR" sz="1800" dirty="0" smtClean="0"/>
              <a:t>«εσωτερικές» εφαρμογές </a:t>
            </a:r>
            <a:r>
              <a:rPr lang="el-GR" sz="1800" dirty="0"/>
              <a:t>που χρησιμοποιεί το προσωπικό του φορέα. Τέτοιες εφαρμογές μπορεί να είναι:</a:t>
            </a:r>
          </a:p>
          <a:p>
            <a:pPr lvl="0" algn="just">
              <a:buFont typeface="Wingdings" panose="05000000000000000000" pitchFamily="2" charset="2"/>
              <a:buChar char="ü"/>
            </a:pPr>
            <a:r>
              <a:rPr lang="el-GR" sz="1800" dirty="0"/>
              <a:t>Διαχείριση Αποθήκης.</a:t>
            </a:r>
          </a:p>
          <a:p>
            <a:pPr lvl="0" algn="just">
              <a:buFont typeface="Wingdings" panose="05000000000000000000" pitchFamily="2" charset="2"/>
              <a:buChar char="ü"/>
            </a:pPr>
            <a:r>
              <a:rPr lang="el-GR" sz="1800" dirty="0"/>
              <a:t>Διαχείριση Ανθρώπινων Πόρων – Μισθοδοσία.</a:t>
            </a:r>
          </a:p>
          <a:p>
            <a:pPr lvl="0" algn="just">
              <a:buFont typeface="Wingdings" panose="05000000000000000000" pitchFamily="2" charset="2"/>
              <a:buChar char="ü"/>
            </a:pPr>
            <a:r>
              <a:rPr lang="el-GR" sz="1800" dirty="0"/>
              <a:t>Διαχείριση Εσόδων / Παροχών (πχ. για Φορείς Κοινωνικής Ασφάλισης).</a:t>
            </a:r>
          </a:p>
          <a:p>
            <a:pPr lvl="0" algn="just">
              <a:buFont typeface="Wingdings" panose="05000000000000000000" pitchFamily="2" charset="2"/>
              <a:buChar char="ü"/>
            </a:pPr>
            <a:r>
              <a:rPr lang="el-GR" sz="1800" dirty="0"/>
              <a:t>Λογιστήριο</a:t>
            </a:r>
            <a:r>
              <a:rPr lang="el-GR" sz="1800" dirty="0" smtClean="0"/>
              <a:t>.</a:t>
            </a:r>
            <a:endParaRPr lang="el-GR" sz="1800" dirty="0"/>
          </a:p>
        </p:txBody>
      </p:sp>
    </p:spTree>
    <p:extLst>
      <p:ext uri="{BB962C8B-B14F-4D97-AF65-F5344CB8AC3E}">
        <p14:creationId xmlns:p14="http://schemas.microsoft.com/office/powerpoint/2010/main" val="601722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8614"/>
            <a:ext cx="5915001" cy="1570186"/>
          </a:xfrm>
        </p:spPr>
        <p:txBody>
          <a:bodyPr>
            <a:noAutofit/>
          </a:bodyPr>
          <a:lstStyle/>
          <a:p>
            <a:r>
              <a:rPr lang="el-GR" sz="3800" b="1" dirty="0"/>
              <a:t>Όροι Τεχνολογιών Πληροφορικής και Επικοινωνιών</a:t>
            </a:r>
            <a:endParaRPr lang="el-GR" sz="3800" dirty="0"/>
          </a:p>
        </p:txBody>
      </p:sp>
      <p:sp>
        <p:nvSpPr>
          <p:cNvPr id="3" name="Content Placeholder 2"/>
          <p:cNvSpPr>
            <a:spLocks noGrp="1"/>
          </p:cNvSpPr>
          <p:nvPr>
            <p:ph idx="1"/>
          </p:nvPr>
        </p:nvSpPr>
        <p:spPr>
          <a:xfrm>
            <a:off x="467542" y="1797858"/>
            <a:ext cx="8424938" cy="4295438"/>
          </a:xfrm>
        </p:spPr>
        <p:txBody>
          <a:bodyPr>
            <a:noAutofit/>
          </a:bodyPr>
          <a:lstStyle/>
          <a:p>
            <a:pPr marL="0" indent="0">
              <a:buNone/>
            </a:pPr>
            <a:r>
              <a:rPr lang="el-GR" sz="2800" dirty="0" smtClean="0"/>
              <a:t>Εφαρμογές </a:t>
            </a:r>
            <a:r>
              <a:rPr lang="el-GR" sz="2800" dirty="0"/>
              <a:t>και Υπηρεσίες προς άλλους φορείς </a:t>
            </a:r>
            <a:r>
              <a:rPr lang="en-US" sz="2800" dirty="0" smtClean="0"/>
              <a:t/>
            </a:r>
            <a:br>
              <a:rPr lang="en-US" sz="2800" dirty="0" smtClean="0"/>
            </a:br>
            <a:r>
              <a:rPr lang="el-GR" sz="2800" dirty="0" smtClean="0"/>
              <a:t>(</a:t>
            </a:r>
            <a:r>
              <a:rPr lang="el-GR" sz="2800" dirty="0"/>
              <a:t>G2G, </a:t>
            </a:r>
            <a:r>
              <a:rPr lang="el-GR" sz="2800" dirty="0" err="1"/>
              <a:t>Government</a:t>
            </a:r>
            <a:r>
              <a:rPr lang="el-GR" sz="2800" dirty="0"/>
              <a:t> </a:t>
            </a:r>
            <a:r>
              <a:rPr lang="el-GR" sz="2800" dirty="0" err="1"/>
              <a:t>to</a:t>
            </a:r>
            <a:r>
              <a:rPr lang="el-GR" sz="2800" dirty="0"/>
              <a:t> </a:t>
            </a:r>
            <a:r>
              <a:rPr lang="el-GR" sz="2800" dirty="0" err="1"/>
              <a:t>Government</a:t>
            </a:r>
            <a:r>
              <a:rPr lang="el-GR" sz="2800" dirty="0"/>
              <a:t>), όπως:</a:t>
            </a:r>
          </a:p>
          <a:p>
            <a:pPr lvl="0">
              <a:buFont typeface="Wingdings" panose="05000000000000000000" pitchFamily="2" charset="2"/>
              <a:buChar char="ü"/>
            </a:pPr>
            <a:r>
              <a:rPr lang="el-GR" sz="2800" dirty="0"/>
              <a:t>Ανταλλαγή δεδομένων σε πραγματικό χρόνο, πχ. για τη διασταύρωση της ορθότητας των στοιχείων του Ασφαλισμένου.</a:t>
            </a:r>
          </a:p>
          <a:p>
            <a:pPr lvl="0">
              <a:buFont typeface="Wingdings" panose="05000000000000000000" pitchFamily="2" charset="2"/>
              <a:buChar char="ü"/>
            </a:pPr>
            <a:r>
              <a:rPr lang="el-GR" sz="2800" dirty="0"/>
              <a:t>Ανταλλαγή δεδομένων </a:t>
            </a:r>
            <a:r>
              <a:rPr lang="el-GR" sz="2800" dirty="0" err="1"/>
              <a:t>off-line</a:t>
            </a:r>
            <a:r>
              <a:rPr lang="el-GR" sz="2800" dirty="0"/>
              <a:t>, πχ. για το κλείσιμο λογιστικών εγγραφών </a:t>
            </a:r>
            <a:r>
              <a:rPr lang="el-GR" sz="2800" dirty="0" err="1"/>
              <a:t>χρηματοροών</a:t>
            </a:r>
            <a:r>
              <a:rPr lang="el-GR" sz="2800" dirty="0"/>
              <a:t> από φορέα σε φορέα.</a:t>
            </a:r>
          </a:p>
          <a:p>
            <a:pPr lvl="0">
              <a:buFont typeface="Wingdings" panose="05000000000000000000" pitchFamily="2" charset="2"/>
              <a:buChar char="ü"/>
            </a:pPr>
            <a:r>
              <a:rPr lang="el-GR" sz="2800" dirty="0"/>
              <a:t>Ηλεκτρονική ανταλλαγή εγγράφων</a:t>
            </a:r>
            <a:r>
              <a:rPr lang="el-GR" sz="2800" dirty="0" smtClean="0"/>
              <a:t>.</a:t>
            </a:r>
            <a:endParaRPr lang="el-GR" sz="2800" dirty="0"/>
          </a:p>
        </p:txBody>
      </p:sp>
    </p:spTree>
    <p:extLst>
      <p:ext uri="{BB962C8B-B14F-4D97-AF65-F5344CB8AC3E}">
        <p14:creationId xmlns:p14="http://schemas.microsoft.com/office/powerpoint/2010/main" val="917588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4624"/>
            <a:ext cx="5472608" cy="1714202"/>
          </a:xfrm>
        </p:spPr>
        <p:txBody>
          <a:bodyPr>
            <a:noAutofit/>
          </a:bodyPr>
          <a:lstStyle/>
          <a:p>
            <a:r>
              <a:rPr lang="el-GR" sz="3800" b="1" dirty="0"/>
              <a:t>Όροι Τεχνολογιών Πληροφορικής και Επικοινωνιών</a:t>
            </a:r>
            <a:endParaRPr lang="el-GR" sz="3800" dirty="0"/>
          </a:p>
        </p:txBody>
      </p:sp>
      <p:sp>
        <p:nvSpPr>
          <p:cNvPr id="3" name="Content Placeholder 2"/>
          <p:cNvSpPr>
            <a:spLocks noGrp="1"/>
          </p:cNvSpPr>
          <p:nvPr>
            <p:ph idx="1"/>
          </p:nvPr>
        </p:nvSpPr>
        <p:spPr>
          <a:xfrm>
            <a:off x="467542" y="1988840"/>
            <a:ext cx="8219257" cy="3647366"/>
          </a:xfrm>
        </p:spPr>
        <p:txBody>
          <a:bodyPr>
            <a:normAutofit lnSpcReduction="10000"/>
          </a:bodyPr>
          <a:lstStyle/>
          <a:p>
            <a:pPr marL="0" indent="0">
              <a:buNone/>
            </a:pPr>
            <a:r>
              <a:rPr lang="el-GR" dirty="0" smtClean="0"/>
              <a:t>Εφαρμογές </a:t>
            </a:r>
            <a:r>
              <a:rPr lang="el-GR" dirty="0"/>
              <a:t>και Υπηρεσίες προς Πολίτες και Επιχειρήσεις (G2B, </a:t>
            </a:r>
            <a:r>
              <a:rPr lang="el-GR" dirty="0" err="1"/>
              <a:t>Government</a:t>
            </a:r>
            <a:r>
              <a:rPr lang="el-GR" dirty="0"/>
              <a:t> </a:t>
            </a:r>
            <a:r>
              <a:rPr lang="el-GR" dirty="0" err="1"/>
              <a:t>to</a:t>
            </a:r>
            <a:r>
              <a:rPr lang="el-GR" dirty="0"/>
              <a:t> </a:t>
            </a:r>
            <a:r>
              <a:rPr lang="el-GR" dirty="0" err="1"/>
              <a:t>Business</a:t>
            </a:r>
            <a:r>
              <a:rPr lang="el-GR" dirty="0"/>
              <a:t> και G2C, </a:t>
            </a:r>
            <a:r>
              <a:rPr lang="el-GR" dirty="0" err="1"/>
              <a:t>Government</a:t>
            </a:r>
            <a:r>
              <a:rPr lang="el-GR" dirty="0"/>
              <a:t> </a:t>
            </a:r>
            <a:r>
              <a:rPr lang="el-GR" dirty="0" err="1"/>
              <a:t>to</a:t>
            </a:r>
            <a:r>
              <a:rPr lang="el-GR" dirty="0"/>
              <a:t> </a:t>
            </a:r>
            <a:r>
              <a:rPr lang="el-GR" dirty="0" err="1"/>
              <a:t>Citizen</a:t>
            </a:r>
            <a:r>
              <a:rPr lang="el-GR" dirty="0"/>
              <a:t>), όπως:</a:t>
            </a:r>
          </a:p>
          <a:p>
            <a:pPr lvl="0">
              <a:buFont typeface="Wingdings" panose="05000000000000000000" pitchFamily="2" charset="2"/>
              <a:buChar char="ü"/>
            </a:pPr>
            <a:r>
              <a:rPr lang="el-GR" dirty="0"/>
              <a:t>Η ηλεκτρονική υποβολή της Αναλυτικής Περιοδικής Δήλωσης των Εργοδοτών.</a:t>
            </a:r>
          </a:p>
          <a:p>
            <a:pPr lvl="0">
              <a:buFont typeface="Wingdings" panose="05000000000000000000" pitchFamily="2" charset="2"/>
              <a:buChar char="ü"/>
            </a:pPr>
            <a:r>
              <a:rPr lang="el-GR" dirty="0"/>
              <a:t>Η κάθε είδους αίτηση πολίτη ή επιχείρησης και η ηλεκτρονική της διεκπεραίωση</a:t>
            </a:r>
            <a:r>
              <a:rPr lang="el-GR" dirty="0" smtClean="0"/>
              <a:t>.</a:t>
            </a:r>
            <a:endParaRPr lang="el-GR" dirty="0"/>
          </a:p>
        </p:txBody>
      </p:sp>
    </p:spTree>
    <p:extLst>
      <p:ext uri="{BB962C8B-B14F-4D97-AF65-F5344CB8AC3E}">
        <p14:creationId xmlns:p14="http://schemas.microsoft.com/office/powerpoint/2010/main" val="2158471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16632"/>
            <a:ext cx="5915001" cy="1143000"/>
          </a:xfrm>
        </p:spPr>
        <p:txBody>
          <a:bodyPr>
            <a:normAutofit/>
          </a:bodyPr>
          <a:lstStyle/>
          <a:p>
            <a:r>
              <a:rPr lang="el-GR" sz="3200" b="1" dirty="0"/>
              <a:t>Όροι Τεχνολογιών Πληροφορικής και Επικοινωνιών</a:t>
            </a:r>
            <a:endParaRPr lang="el-GR" sz="3200" dirty="0"/>
          </a:p>
        </p:txBody>
      </p:sp>
      <p:sp>
        <p:nvSpPr>
          <p:cNvPr id="3" name="Content Placeholder 2"/>
          <p:cNvSpPr>
            <a:spLocks noGrp="1"/>
          </p:cNvSpPr>
          <p:nvPr>
            <p:ph idx="1"/>
          </p:nvPr>
        </p:nvSpPr>
        <p:spPr>
          <a:xfrm>
            <a:off x="467542" y="1484784"/>
            <a:ext cx="8219257" cy="4871502"/>
          </a:xfrm>
        </p:spPr>
        <p:txBody>
          <a:bodyPr>
            <a:noAutofit/>
          </a:bodyPr>
          <a:lstStyle/>
          <a:p>
            <a:pPr marL="0" indent="0" algn="just">
              <a:buNone/>
            </a:pPr>
            <a:r>
              <a:rPr lang="el-GR" sz="1600" dirty="0" smtClean="0"/>
              <a:t>Από </a:t>
            </a:r>
            <a:r>
              <a:rPr lang="el-GR" sz="1600" dirty="0"/>
              <a:t>τη σκοπιά των γενικών αρχών για την αποτελεσματική λειτουργία του Πληροφοριακού Συστήματος, αυτό θα πρέπει να πληροί τις παρακάτω συνθήκες:</a:t>
            </a:r>
          </a:p>
          <a:p>
            <a:pPr lvl="0" algn="just">
              <a:buFont typeface="Wingdings" panose="05000000000000000000" pitchFamily="2" charset="2"/>
              <a:buChar char="ü"/>
            </a:pPr>
            <a:r>
              <a:rPr lang="el-GR" sz="1600" dirty="0"/>
              <a:t>Διαθεσιμότητα (</a:t>
            </a:r>
            <a:r>
              <a:rPr lang="el-GR" sz="1600" dirty="0" err="1"/>
              <a:t>availability</a:t>
            </a:r>
            <a:r>
              <a:rPr lang="el-GR" sz="1600" dirty="0"/>
              <a:t>): το σύστημα να παρέχει αδιάλειπτα το σύνολο των προβλεπόμενων υπηρεσιών στους τελικούς χρήστες.  </a:t>
            </a:r>
          </a:p>
          <a:p>
            <a:pPr lvl="0" algn="just">
              <a:buFont typeface="Wingdings" panose="05000000000000000000" pitchFamily="2" charset="2"/>
              <a:buChar char="ü"/>
            </a:pPr>
            <a:r>
              <a:rPr lang="el-GR" sz="1600" dirty="0"/>
              <a:t>Επίδοση (</a:t>
            </a:r>
            <a:r>
              <a:rPr lang="el-GR" sz="1600" dirty="0" err="1"/>
              <a:t>performance</a:t>
            </a:r>
            <a:r>
              <a:rPr lang="el-GR" sz="1600" dirty="0"/>
              <a:t>): το σύστημα όχι μόνο να λειτουργεί, αλλά η εμπειρία του τελικού χρήστη να είναι ‘καλή’, δηλαδή άμεση (στο μέτρο του δυνατού) χωρίς διακοπές και καθυστερήσεις.</a:t>
            </a:r>
          </a:p>
          <a:p>
            <a:pPr lvl="0" algn="just">
              <a:buFont typeface="Wingdings" panose="05000000000000000000" pitchFamily="2" charset="2"/>
              <a:buChar char="ü"/>
            </a:pPr>
            <a:r>
              <a:rPr lang="el-GR" sz="1600" dirty="0"/>
              <a:t>Ασφάλεια (</a:t>
            </a:r>
            <a:r>
              <a:rPr lang="el-GR" sz="1600" dirty="0" err="1"/>
              <a:t>security</a:t>
            </a:r>
            <a:r>
              <a:rPr lang="el-GR" sz="1600" dirty="0"/>
              <a:t>): να μην είναι δυνατός ο έλεγχος συνιστωσών του συστήματος από μη εξουσιοδοτημένους χρήστες. Η πρόσβαση και η επεξεργασία των δεδομένων να γίνεται σύμφωνα με τις συμφωνημένες πολιτικές ασφάλειας.</a:t>
            </a:r>
          </a:p>
          <a:p>
            <a:pPr lvl="0" algn="just">
              <a:buFont typeface="Wingdings" panose="05000000000000000000" pitchFamily="2" charset="2"/>
              <a:buChar char="ü"/>
            </a:pPr>
            <a:r>
              <a:rPr lang="el-GR" sz="1600" dirty="0"/>
              <a:t>Επεκτασιμότητα (</a:t>
            </a:r>
            <a:r>
              <a:rPr lang="el-GR" sz="1600" dirty="0" err="1"/>
              <a:t>scalability</a:t>
            </a:r>
            <a:r>
              <a:rPr lang="el-GR" sz="1600" dirty="0"/>
              <a:t>): να έχει προβλεφθεί αναβάθμιση των δυνατοτήτων του συστήματος σε περίπτωση αύξησης του πλήθους των χρηστών ή / και των εφαρμογών.</a:t>
            </a:r>
          </a:p>
          <a:p>
            <a:pPr lvl="0" algn="just">
              <a:buFont typeface="Wingdings" panose="05000000000000000000" pitchFamily="2" charset="2"/>
              <a:buChar char="ü"/>
            </a:pPr>
            <a:r>
              <a:rPr lang="el-GR" sz="1600" dirty="0" err="1"/>
              <a:t>Διαχειρισιμότητα</a:t>
            </a:r>
            <a:r>
              <a:rPr lang="el-GR" sz="1600" dirty="0"/>
              <a:t> (</a:t>
            </a:r>
            <a:r>
              <a:rPr lang="el-GR" sz="1600" dirty="0" err="1"/>
              <a:t>manageability</a:t>
            </a:r>
            <a:r>
              <a:rPr lang="el-GR" sz="1600" dirty="0"/>
              <a:t>): να είναι δυνατή με από τρόπο η απεικόνιση των συνιστωσών του συστήματος, η </a:t>
            </a:r>
            <a:r>
              <a:rPr lang="el-GR" sz="1600" dirty="0" err="1"/>
              <a:t>επικαιροποίηση</a:t>
            </a:r>
            <a:r>
              <a:rPr lang="el-GR" sz="1600" dirty="0"/>
              <a:t> ρυθμίσεων και η ανίχνευση και αποκατάσταση βλαβών.</a:t>
            </a:r>
          </a:p>
          <a:p>
            <a:pPr algn="just">
              <a:buFont typeface="Wingdings" panose="05000000000000000000" pitchFamily="2" charset="2"/>
              <a:buChar char="ü"/>
            </a:pPr>
            <a:r>
              <a:rPr lang="en-US" sz="1600" dirty="0" err="1"/>
              <a:t>Τεκμηρίωση</a:t>
            </a:r>
            <a:r>
              <a:rPr lang="en-US" sz="1600" dirty="0"/>
              <a:t> (</a:t>
            </a:r>
            <a:r>
              <a:rPr lang="el-GR" sz="1600" dirty="0" err="1"/>
              <a:t>documentation</a:t>
            </a:r>
            <a:r>
              <a:rPr lang="en-US" sz="1600" dirty="0"/>
              <a:t>): </a:t>
            </a:r>
            <a:r>
              <a:rPr lang="en-US" sz="1600" dirty="0" err="1"/>
              <a:t>κάθε</a:t>
            </a:r>
            <a:r>
              <a:rPr lang="en-US" sz="1600" dirty="0"/>
              <a:t> π</a:t>
            </a:r>
            <a:r>
              <a:rPr lang="en-US" sz="1600" dirty="0" err="1"/>
              <a:t>ληροφορί</a:t>
            </a:r>
            <a:r>
              <a:rPr lang="en-US" sz="1600" dirty="0"/>
              <a:t>α απαραίτητη τόσο για τους τεχνικούς όσο και για τους τελικούς χρήστες του συστήματος, όπως τεχνικά εγχειρίδια, οδηγίες χρήσεις, μετρήσεις, ιστορικό προβλημάτων κλπ.</a:t>
            </a:r>
            <a:endParaRPr lang="el-GR" sz="1600" dirty="0"/>
          </a:p>
        </p:txBody>
      </p:sp>
    </p:spTree>
    <p:extLst>
      <p:ext uri="{BB962C8B-B14F-4D97-AF65-F5344CB8AC3E}">
        <p14:creationId xmlns:p14="http://schemas.microsoft.com/office/powerpoint/2010/main" val="693728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Εικόνα 25" descr="Αποτέλεσμα εικόνας για ολοκληρωμένα πληροφοριακά συστήματα"/>
          <p:cNvPicPr>
            <a:picLocks noGrp="1"/>
          </p:cNvPicPr>
          <p:nvPr>
            <p:ph idx="1"/>
          </p:nvPr>
        </p:nvPicPr>
        <p:blipFill rotWithShape="1">
          <a:blip r:embed="rId2">
            <a:extLst>
              <a:ext uri="{28A0092B-C50C-407E-A947-70E740481C1C}">
                <a14:useLocalDpi xmlns:a14="http://schemas.microsoft.com/office/drawing/2010/main" val="0"/>
              </a:ext>
            </a:extLst>
          </a:blip>
          <a:stretch/>
        </p:blipFill>
        <p:spPr bwMode="auto">
          <a:xfrm>
            <a:off x="1082516" y="1581150"/>
            <a:ext cx="6990080" cy="4368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800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44624"/>
            <a:ext cx="5915001" cy="1714202"/>
          </a:xfrm>
        </p:spPr>
        <p:txBody>
          <a:bodyPr>
            <a:normAutofit fontScale="90000"/>
          </a:bodyPr>
          <a:lstStyle/>
          <a:p>
            <a:r>
              <a:rPr lang="el-GR" b="1" dirty="0"/>
              <a:t>Οι Τεχνολογίες Πληροφορικής και Επικοινωνιών (Τ.Π.Ε.)</a:t>
            </a:r>
            <a:endParaRPr lang="el-GR" dirty="0"/>
          </a:p>
        </p:txBody>
      </p:sp>
      <p:sp>
        <p:nvSpPr>
          <p:cNvPr id="3" name="Content Placeholder 2"/>
          <p:cNvSpPr>
            <a:spLocks noGrp="1"/>
          </p:cNvSpPr>
          <p:nvPr>
            <p:ph idx="1"/>
          </p:nvPr>
        </p:nvSpPr>
        <p:spPr>
          <a:xfrm>
            <a:off x="467542" y="2013881"/>
            <a:ext cx="8219257" cy="4367447"/>
          </a:xfrm>
        </p:spPr>
        <p:txBody>
          <a:bodyPr>
            <a:normAutofit fontScale="92500" lnSpcReduction="20000"/>
          </a:bodyPr>
          <a:lstStyle/>
          <a:p>
            <a:pPr algn="just">
              <a:buFont typeface="Wingdings" panose="05000000000000000000" pitchFamily="2" charset="2"/>
              <a:buChar char="Ø"/>
            </a:pPr>
            <a:r>
              <a:rPr lang="el-GR" dirty="0" smtClean="0"/>
              <a:t>Ο </a:t>
            </a:r>
            <a:r>
              <a:rPr lang="el-GR" dirty="0"/>
              <a:t>βαθμός εξοικείωσης των χρηστών της </a:t>
            </a:r>
            <a:r>
              <a:rPr lang="el-GR" dirty="0" smtClean="0"/>
              <a:t>τεχνολογίας είναι να γνωρίζει :</a:t>
            </a:r>
          </a:p>
          <a:p>
            <a:pPr lvl="1" algn="just">
              <a:buFont typeface="Wingdings" panose="05000000000000000000" pitchFamily="2" charset="2"/>
              <a:buChar char="ü"/>
            </a:pPr>
            <a:r>
              <a:rPr lang="el-GR" dirty="0" smtClean="0"/>
              <a:t>Τις </a:t>
            </a:r>
            <a:r>
              <a:rPr lang="el-GR" dirty="0"/>
              <a:t>τεχνικές </a:t>
            </a:r>
            <a:r>
              <a:rPr lang="el-GR" dirty="0" smtClean="0"/>
              <a:t>προγραμματισμού;</a:t>
            </a:r>
          </a:p>
          <a:p>
            <a:pPr lvl="1" algn="just">
              <a:buFont typeface="Wingdings" panose="05000000000000000000" pitchFamily="2" charset="2"/>
              <a:buChar char="ü"/>
            </a:pPr>
            <a:r>
              <a:rPr lang="el-GR" dirty="0" smtClean="0"/>
              <a:t>Τις </a:t>
            </a:r>
            <a:r>
              <a:rPr lang="el-GR" dirty="0"/>
              <a:t>αρχές λειτουργίας των ηλεκτρονικών διατάξεων; </a:t>
            </a:r>
            <a:endParaRPr lang="el-GR" dirty="0" smtClean="0"/>
          </a:p>
          <a:p>
            <a:pPr marL="0" indent="0" algn="just">
              <a:buNone/>
            </a:pPr>
            <a:r>
              <a:rPr lang="el-GR" sz="1100" dirty="0"/>
              <a:t>	</a:t>
            </a:r>
            <a:r>
              <a:rPr lang="el-GR" sz="1100" dirty="0" smtClean="0"/>
              <a:t>	</a:t>
            </a:r>
            <a:r>
              <a:rPr lang="el-GR" sz="1100" b="1" dirty="0" smtClean="0"/>
              <a:t>	</a:t>
            </a:r>
          </a:p>
          <a:p>
            <a:pPr marL="0" indent="0" algn="ctr">
              <a:buNone/>
            </a:pPr>
            <a:r>
              <a:rPr lang="el-GR" b="1" u="sng" dirty="0" smtClean="0"/>
              <a:t>Ασφαλώς όχι </a:t>
            </a:r>
          </a:p>
          <a:p>
            <a:pPr marL="0" indent="0" algn="ctr">
              <a:buNone/>
            </a:pPr>
            <a:endParaRPr lang="el-GR" sz="1100" b="1" u="sng" dirty="0" smtClean="0"/>
          </a:p>
          <a:p>
            <a:pPr lvl="1" algn="just">
              <a:buFont typeface="Wingdings" panose="05000000000000000000" pitchFamily="2" charset="2"/>
              <a:buChar char="ü"/>
            </a:pPr>
            <a:r>
              <a:rPr lang="el-GR" dirty="0" smtClean="0"/>
              <a:t>Βασικές </a:t>
            </a:r>
            <a:r>
              <a:rPr lang="el-GR" dirty="0"/>
              <a:t>Δεξιότητες για τη χρήση των ΤΠΕ, </a:t>
            </a:r>
          </a:p>
          <a:p>
            <a:pPr lvl="1" algn="just">
              <a:buFont typeface="Wingdings" panose="05000000000000000000" pitchFamily="2" charset="2"/>
              <a:buChar char="ü"/>
            </a:pPr>
            <a:r>
              <a:rPr lang="el-GR" dirty="0" smtClean="0"/>
              <a:t>Άλλες δεξιότητες και στάσεις εργασίας,</a:t>
            </a:r>
          </a:p>
          <a:p>
            <a:pPr>
              <a:buFont typeface="Wingdings" panose="05000000000000000000" pitchFamily="2" charset="2"/>
              <a:buChar char="Ø"/>
            </a:pPr>
            <a:r>
              <a:rPr lang="el-GR" dirty="0" smtClean="0"/>
              <a:t>ΔΕΝ συνεπάγονται </a:t>
            </a:r>
            <a:r>
              <a:rPr lang="el-GR" dirty="0"/>
              <a:t>τεχνική / επιστημονική δεξιότητα</a:t>
            </a:r>
            <a:r>
              <a:rPr lang="el-GR" dirty="0" smtClean="0"/>
              <a:t>.</a:t>
            </a:r>
          </a:p>
        </p:txBody>
      </p:sp>
    </p:spTree>
    <p:extLst>
      <p:ext uri="{BB962C8B-B14F-4D97-AF65-F5344CB8AC3E}">
        <p14:creationId xmlns:p14="http://schemas.microsoft.com/office/powerpoint/2010/main" val="186095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44624"/>
            <a:ext cx="5915001" cy="1714202"/>
          </a:xfrm>
        </p:spPr>
        <p:txBody>
          <a:bodyPr>
            <a:normAutofit fontScale="90000"/>
          </a:bodyPr>
          <a:lstStyle/>
          <a:p>
            <a:r>
              <a:rPr lang="el-GR" b="1" dirty="0"/>
              <a:t>Οι Τεχνολογίες Πληροφορικής και Επικοινωνιών (Τ.Π.Ε.)</a:t>
            </a:r>
            <a:endParaRPr lang="el-GR" dirty="0"/>
          </a:p>
        </p:txBody>
      </p:sp>
      <p:sp>
        <p:nvSpPr>
          <p:cNvPr id="3" name="Content Placeholder 2"/>
          <p:cNvSpPr>
            <a:spLocks noGrp="1"/>
          </p:cNvSpPr>
          <p:nvPr>
            <p:ph idx="1"/>
          </p:nvPr>
        </p:nvSpPr>
        <p:spPr>
          <a:xfrm>
            <a:off x="467542" y="2157897"/>
            <a:ext cx="8219257" cy="4007407"/>
          </a:xfrm>
        </p:spPr>
        <p:txBody>
          <a:bodyPr>
            <a:normAutofit fontScale="92500"/>
          </a:bodyPr>
          <a:lstStyle/>
          <a:p>
            <a:pPr>
              <a:buFont typeface="Wingdings" panose="05000000000000000000" pitchFamily="2" charset="2"/>
              <a:buChar char="Ø"/>
            </a:pPr>
            <a:r>
              <a:rPr lang="el-GR" dirty="0" smtClean="0"/>
              <a:t>Η </a:t>
            </a:r>
            <a:r>
              <a:rPr lang="el-GR" dirty="0"/>
              <a:t>πλήρης άγνοια χρήσης των ΤΠΕ χαρακτηρίζεται </a:t>
            </a:r>
            <a:r>
              <a:rPr lang="el-GR" b="1" dirty="0" smtClean="0"/>
              <a:t>«Ψηφιακός Αναλφαβητισμός»</a:t>
            </a:r>
            <a:r>
              <a:rPr lang="el-GR" dirty="0" smtClean="0"/>
              <a:t>. </a:t>
            </a:r>
          </a:p>
          <a:p>
            <a:pPr>
              <a:buFont typeface="Wingdings" panose="05000000000000000000" pitchFamily="2" charset="2"/>
              <a:buChar char="Ø"/>
            </a:pPr>
            <a:r>
              <a:rPr lang="el-GR" dirty="0" smtClean="0"/>
              <a:t>Δεν </a:t>
            </a:r>
            <a:r>
              <a:rPr lang="el-GR" dirty="0"/>
              <a:t>είναι λίγες οι φορές που ο ψηφιακός αναλφαβητισμός οδηγεί σε </a:t>
            </a:r>
            <a:r>
              <a:rPr lang="el-GR" b="1" dirty="0"/>
              <a:t>επαγγελματική</a:t>
            </a:r>
            <a:r>
              <a:rPr lang="el-GR" dirty="0"/>
              <a:t> και </a:t>
            </a:r>
            <a:r>
              <a:rPr lang="el-GR" b="1" dirty="0"/>
              <a:t>κοινωνική</a:t>
            </a:r>
            <a:r>
              <a:rPr lang="el-GR" dirty="0"/>
              <a:t> </a:t>
            </a:r>
            <a:r>
              <a:rPr lang="el-GR" b="1" dirty="0"/>
              <a:t>περιθωριοποίηση</a:t>
            </a:r>
            <a:r>
              <a:rPr lang="el-GR" dirty="0"/>
              <a:t>. </a:t>
            </a:r>
            <a:endParaRPr lang="el-GR" dirty="0" smtClean="0"/>
          </a:p>
          <a:p>
            <a:pPr>
              <a:buFont typeface="Wingdings" panose="05000000000000000000" pitchFamily="2" charset="2"/>
              <a:buChar char="Ø"/>
            </a:pPr>
            <a:r>
              <a:rPr lang="el-GR" dirty="0" smtClean="0"/>
              <a:t>Οι </a:t>
            </a:r>
            <a:r>
              <a:rPr lang="el-GR" dirty="0"/>
              <a:t>δράσεις για την καταπολέμησή του είναι αναπόσπαστο κομμάτι της κοινωνικής πολιτικής.</a:t>
            </a:r>
          </a:p>
        </p:txBody>
      </p:sp>
    </p:spTree>
    <p:extLst>
      <p:ext uri="{BB962C8B-B14F-4D97-AF65-F5344CB8AC3E}">
        <p14:creationId xmlns:p14="http://schemas.microsoft.com/office/powerpoint/2010/main" val="68359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4624"/>
            <a:ext cx="5915001" cy="1714202"/>
          </a:xfrm>
        </p:spPr>
        <p:txBody>
          <a:bodyPr>
            <a:normAutofit fontScale="90000"/>
          </a:bodyPr>
          <a:lstStyle/>
          <a:p>
            <a:r>
              <a:rPr lang="el-GR" b="1" dirty="0" smtClean="0"/>
              <a:t>Όροι Τεχνολογιών </a:t>
            </a:r>
            <a:r>
              <a:rPr lang="el-GR" b="1" dirty="0"/>
              <a:t>Πληροφορικής και Επικοινωνιών</a:t>
            </a:r>
            <a:endParaRPr lang="el-GR" dirty="0"/>
          </a:p>
        </p:txBody>
      </p:sp>
      <p:sp>
        <p:nvSpPr>
          <p:cNvPr id="3" name="Content Placeholder 2"/>
          <p:cNvSpPr>
            <a:spLocks noGrp="1"/>
          </p:cNvSpPr>
          <p:nvPr>
            <p:ph idx="1"/>
          </p:nvPr>
        </p:nvSpPr>
        <p:spPr>
          <a:xfrm>
            <a:off x="467542" y="2013881"/>
            <a:ext cx="8219257" cy="4367447"/>
          </a:xfrm>
        </p:spPr>
        <p:txBody>
          <a:bodyPr>
            <a:normAutofit fontScale="55000" lnSpcReduction="20000"/>
          </a:bodyPr>
          <a:lstStyle/>
          <a:p>
            <a:pPr marL="0" indent="0">
              <a:buNone/>
            </a:pPr>
            <a:r>
              <a:rPr lang="el-GR" b="1" dirty="0"/>
              <a:t>Υλικό (Hardware</a:t>
            </a:r>
            <a:r>
              <a:rPr lang="el-GR" b="1" dirty="0" smtClean="0"/>
              <a:t>)</a:t>
            </a:r>
          </a:p>
          <a:p>
            <a:pPr marL="0" indent="0" algn="just">
              <a:buNone/>
            </a:pPr>
            <a:r>
              <a:rPr lang="el-GR" dirty="0"/>
              <a:t>Τα ηλεκτρονικά και μηχανικά συστήματα που αναλαμβάνουν την αποθήκευση και επεξεργασία των δεδομένων καθώς και λειτουργίες εισόδου / εξόδου. Τα πιο σημαντικά μέρη του υλικού ενός υπολογιστικού συστήματος είναι:</a:t>
            </a:r>
          </a:p>
          <a:p>
            <a:pPr lvl="0" algn="just"/>
            <a:r>
              <a:rPr lang="el-GR" b="1" u="sng" dirty="0"/>
              <a:t>Ο Επεξεργαστής (</a:t>
            </a:r>
            <a:r>
              <a:rPr lang="el-GR" b="1" u="sng" dirty="0" err="1"/>
              <a:t>processor</a:t>
            </a:r>
            <a:r>
              <a:rPr lang="el-GR" b="1" u="sng" dirty="0"/>
              <a:t>)</a:t>
            </a:r>
            <a:r>
              <a:rPr lang="el-GR" dirty="0"/>
              <a:t>: εκτελεί μαθηματικές πράξεις ανάμεσα σε δεδομένα δυαδικής μορφής.</a:t>
            </a:r>
          </a:p>
          <a:p>
            <a:pPr lvl="0" algn="just"/>
            <a:r>
              <a:rPr lang="el-GR" b="1" u="sng" dirty="0"/>
              <a:t>Η Κύρια Μνήμη</a:t>
            </a:r>
            <a:r>
              <a:rPr lang="el-GR" dirty="0"/>
              <a:t> (RAM, </a:t>
            </a:r>
            <a:r>
              <a:rPr lang="el-GR" dirty="0" err="1"/>
              <a:t>Random</a:t>
            </a:r>
            <a:r>
              <a:rPr lang="el-GR" dirty="0"/>
              <a:t> Access Memory): αποθηκεύει τα προγράμματα και τα δεδομένα που ‘τρέχουν’ (</a:t>
            </a:r>
            <a:r>
              <a:rPr lang="el-GR" dirty="0" err="1"/>
              <a:t>working</a:t>
            </a:r>
            <a:r>
              <a:rPr lang="el-GR" dirty="0"/>
              <a:t> </a:t>
            </a:r>
            <a:r>
              <a:rPr lang="el-GR" dirty="0" err="1"/>
              <a:t>storage</a:t>
            </a:r>
            <a:r>
              <a:rPr lang="el-GR" dirty="0"/>
              <a:t>). Είναι μικρότερη σε χωρητικότητα αλλά πολύ γρήγορη σε προσπέλαση. Δε διατηρεί τα δεδομένα χωρίς ηλεκτρική τροφοδοσία.</a:t>
            </a:r>
          </a:p>
          <a:p>
            <a:pPr lvl="0" algn="just"/>
            <a:r>
              <a:rPr lang="el-GR" b="1" u="sng" dirty="0"/>
              <a:t>Η Μόνιμη Μνήμη (</a:t>
            </a:r>
            <a:r>
              <a:rPr lang="el-GR" b="1" u="sng" dirty="0" err="1"/>
              <a:t>storage</a:t>
            </a:r>
            <a:r>
              <a:rPr lang="el-GR" b="1" u="sng" dirty="0"/>
              <a:t>)</a:t>
            </a:r>
            <a:r>
              <a:rPr lang="el-GR" dirty="0"/>
              <a:t>: αποθηκεύει προγράμματα και δεδομένα ακόμα και όταν το υπολογιστικό σύστημα είναι σβηστό. Μεγαλύτερη σε χωρητικότητα, αλλά πιο αργή σε προσπέλαση.</a:t>
            </a:r>
          </a:p>
          <a:p>
            <a:pPr algn="just"/>
            <a:r>
              <a:rPr lang="el-GR" b="1" u="sng" dirty="0"/>
              <a:t>Οι Μονάδες εισόδου / εξόδου (I/O) και περιφερειακά</a:t>
            </a:r>
            <a:r>
              <a:rPr lang="el-GR" dirty="0"/>
              <a:t>: κάθε διάταξη που επιτρέπει την αλληλεπίδραση ανθρώπου – μηχανής, όπως το πληκτρολόγιο, η οθόνη κλπ. Στα περιφερειακά βρίσκουμε τους εκτυπωτές, σαρωτές, ακουστικά, κλπ.</a:t>
            </a:r>
          </a:p>
        </p:txBody>
      </p:sp>
    </p:spTree>
    <p:extLst>
      <p:ext uri="{BB962C8B-B14F-4D97-AF65-F5344CB8AC3E}">
        <p14:creationId xmlns:p14="http://schemas.microsoft.com/office/powerpoint/2010/main" val="1817052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4624"/>
            <a:ext cx="5915001" cy="1714202"/>
          </a:xfrm>
        </p:spPr>
        <p:txBody>
          <a:bodyPr>
            <a:normAutofit fontScale="90000"/>
          </a:bodyPr>
          <a:lstStyle/>
          <a:p>
            <a:r>
              <a:rPr lang="el-GR" b="1" dirty="0"/>
              <a:t>Όροι Τεχνολογιών Πληροφορικής και Επικοινωνιών</a:t>
            </a:r>
            <a:endParaRPr lang="el-GR" dirty="0"/>
          </a:p>
        </p:txBody>
      </p:sp>
      <p:pic>
        <p:nvPicPr>
          <p:cNvPr id="4" name="Θέση περιεχομένου 3" descr="C:\Users\Michail\Dropbox\!_ΕΣΔΔΑ_Υλικό_Φεβ_2017\Chap_02_Πληροφ_Συστ\02_PC_hardware.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5735" y="1869182"/>
            <a:ext cx="5294353" cy="4080098"/>
          </a:xfrm>
          <a:prstGeom prst="rect">
            <a:avLst/>
          </a:prstGeom>
          <a:noFill/>
          <a:ln>
            <a:noFill/>
          </a:ln>
        </p:spPr>
      </p:pic>
    </p:spTree>
    <p:extLst>
      <p:ext uri="{BB962C8B-B14F-4D97-AF65-F5344CB8AC3E}">
        <p14:creationId xmlns:p14="http://schemas.microsoft.com/office/powerpoint/2010/main" val="2253812587"/>
      </p:ext>
    </p:extLst>
  </p:cSld>
  <p:clrMapOvr>
    <a:masterClrMapping/>
  </p:clrMapOvr>
</p:sld>
</file>

<file path=ppt/theme/theme1.xml><?xml version="1.0" encoding="utf-8"?>
<a:theme xmlns:a="http://schemas.openxmlformats.org/drawingml/2006/main" name="ΕΣΔΔΑ υποδειγμ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Υποδειγμα_Σχολής_Template</Template>
  <TotalTime>438</TotalTime>
  <Words>3085</Words>
  <Application>Microsoft Office PowerPoint</Application>
  <PresentationFormat>Προβολή στην οθόνη (4:3)</PresentationFormat>
  <Paragraphs>281</Paragraphs>
  <Slides>57</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57</vt:i4>
      </vt:variant>
    </vt:vector>
  </HeadingPairs>
  <TitlesOfParts>
    <vt:vector size="58" baseType="lpstr">
      <vt:lpstr>ΕΣΔΔΑ υποδειγμα</vt:lpstr>
      <vt:lpstr>«ΣΥΣΤΗΜΑΤΑ ΠΛΗΡΟΦΟΡΙΚΗΣ ΟΡΓΑΝΙΣΜΩΝ ΚΟΙΝΩΝΙΚΗΣ ΠΟΛΙΤΙΚΗΣ»</vt:lpstr>
      <vt:lpstr>Παρουσίαση του PowerPoint</vt:lpstr>
      <vt:lpstr>Οι Τεχνολογίες Πληροφορικής και Επικοινωνιών (Τ.Π.Ε.)</vt:lpstr>
      <vt:lpstr>Οι Τεχνολογίες Πληροφορικής και Επικοινωνιών (Τ.Π.Ε.)</vt:lpstr>
      <vt:lpstr>Οι Τεχνολογίες Πληροφορικής και Επικοινωνιών (Τ.Π.Ε.)</vt:lpstr>
      <vt:lpstr>Οι Τεχνολογίες Πληροφορικής και Επικοινωνιών (Τ.Π.Ε.)</vt:lpstr>
      <vt:lpstr>Οι Τεχνολογίες Πληροφορικής και Επικοινωνιών (Τ.Π.Ε.)</vt:lpstr>
      <vt:lpstr>Όροι Τεχνολογιών Πληροφορικής και Επικοινωνιών</vt:lpstr>
      <vt:lpstr>Όροι Τεχνολογιών Πληροφορικής και Επικοινωνιών</vt:lpstr>
      <vt:lpstr>Όροι Τεχνολογιών Πληροφορικής και Επικοινωνιών</vt:lpstr>
      <vt:lpstr>Λειτουργικά Συστήματα</vt:lpstr>
      <vt:lpstr>Λογισμικό εφαρμογών (applications)</vt:lpstr>
      <vt:lpstr>Όροι Τεχνολογιών Πληροφορικής και Επικοινωνιών</vt:lpstr>
      <vt:lpstr>Παρουσίαση του PowerPoint</vt:lpstr>
      <vt:lpstr>Παρουσίαση του PowerPoint</vt:lpstr>
      <vt:lpstr>Όροι Τεχνολογιών Πληροφορικής και Επικοινωνιών</vt:lpstr>
      <vt:lpstr>Δίκτυα Υπολογιστών: Ορισμός</vt:lpstr>
      <vt:lpstr>Όροι Τεχνολογιών Πληροφορικής και Επικοινωνιών</vt:lpstr>
      <vt:lpstr>Όροι Τεχνολογιών Πληροφορικής και Επικοινωνιών</vt:lpstr>
      <vt:lpstr>Ταξινόμηση δικτύων βάσει του εύρους περιοχής κάλυψης</vt:lpstr>
      <vt:lpstr>Όροι Τεχνολογιών Πληροφορικής και Επικοινωνιών</vt:lpstr>
      <vt:lpstr>Παρουσίαση του PowerPoint</vt:lpstr>
      <vt:lpstr>Όροι Τεχνολογιών Πληροφορικής και Επικοινωνιών</vt:lpstr>
      <vt:lpstr>Παρουσίαση του PowerPoint</vt:lpstr>
      <vt:lpstr>Όροι Τεχνολογιών Πληροφορικής και Επικοινωνιών</vt:lpstr>
      <vt:lpstr>Παρουσίαση του PowerPoint</vt:lpstr>
      <vt:lpstr>Όροι Τεχνολογιών Πληροφορικής και Επικοινωνιών</vt:lpstr>
      <vt:lpstr>Παρουσίαση του PowerPoint</vt:lpstr>
      <vt:lpstr>Όροι Τεχνολογιών Πληροφορικής και Επικοινωνιών</vt:lpstr>
      <vt:lpstr>Όροι Τεχνολογιών Πληροφορικής και Επικοινωνιών</vt:lpstr>
      <vt:lpstr>Όροι Τεχνολογιών Πληροφορικής και Επικοινωνιών</vt:lpstr>
      <vt:lpstr>Πρωτόκολλο Διαδικτύου  TCP/IP (2)</vt:lpstr>
      <vt:lpstr>Συνθέτοντας τη γενική εικόνα... (2)</vt:lpstr>
      <vt:lpstr>Όροι Τεχνολογιών Πληροφορικής και Επικοινωνιών</vt:lpstr>
      <vt:lpstr>Παρουσίαση του PowerPoint</vt:lpstr>
      <vt:lpstr>Όροι Τεχνολογιών Πληροφορικής και Επικοινωνιών</vt:lpstr>
      <vt:lpstr>Όροι Τεχνολογιών Πληροφορικής και Επικοινωνιών</vt:lpstr>
      <vt:lpstr>Όροι Τεχνολογιών Πληροφορικής και Επικοινωνιών</vt:lpstr>
      <vt:lpstr>Βάσεις Δεδομένων</vt:lpstr>
      <vt:lpstr>Βάσεις δεδομένων</vt:lpstr>
      <vt:lpstr>Ιατρικές Βάσεις Δεδομένων</vt:lpstr>
      <vt:lpstr>Ιατρικές Βάσεις Δεδομένων</vt:lpstr>
      <vt:lpstr>Βάσεις Δεδομένων</vt:lpstr>
      <vt:lpstr>Όροι Τεχνολογιών Πληροφορικής και Επικοινωνιών</vt:lpstr>
      <vt:lpstr>Πληροφοριακά Συστήματα (ΠΣ)</vt:lpstr>
      <vt:lpstr>Βασική Δομή ΠΣ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Όροι Τεχνολογιών  Πληροφορικής  και Επικοινωνιών</vt:lpstr>
      <vt:lpstr>Όροι Τεχνολογιών Πληροφορικής και Επικοινωνιών</vt:lpstr>
      <vt:lpstr>Όροι Τεχνολογιών Πληροφορικής και Επικοινωνιών</vt:lpstr>
      <vt:lpstr>Όροι Τεχνολογιών Πληροφορικής και Επικοινωνιών</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«ΣΥΣΤΗΜΑΤΑ ΠΛΗΡΟΦΟΡΙΚΗΣ ΟΡΓΑΝΙΣΜΩΝ ΚΟΙΝΩΝΙΚΗΣ ΠΟΛΙΤΙΚΗΣ»</dc:title>
  <dc:creator>user-pc</dc:creator>
  <cp:lastModifiedBy>michail</cp:lastModifiedBy>
  <cp:revision>59</cp:revision>
  <dcterms:created xsi:type="dcterms:W3CDTF">2017-02-27T14:37:19Z</dcterms:created>
  <dcterms:modified xsi:type="dcterms:W3CDTF">2018-06-27T07:47:14Z</dcterms:modified>
</cp:coreProperties>
</file>