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95" r:id="rId3"/>
    <p:sldId id="320" r:id="rId4"/>
    <p:sldId id="325" r:id="rId5"/>
    <p:sldId id="326" r:id="rId6"/>
    <p:sldId id="327" r:id="rId7"/>
    <p:sldId id="324" r:id="rId8"/>
    <p:sldId id="328" r:id="rId9"/>
    <p:sldId id="330" r:id="rId10"/>
    <p:sldId id="331" r:id="rId11"/>
    <p:sldId id="332" r:id="rId12"/>
    <p:sldId id="333" r:id="rId13"/>
    <p:sldId id="329" r:id="rId14"/>
    <p:sldId id="323" r:id="rId15"/>
    <p:sldId id="335" r:id="rId16"/>
    <p:sldId id="334" r:id="rId17"/>
    <p:sldId id="300" r:id="rId18"/>
    <p:sldId id="301" r:id="rId19"/>
    <p:sldId id="302" r:id="rId20"/>
    <p:sldId id="303" r:id="rId21"/>
    <p:sldId id="304" r:id="rId22"/>
    <p:sldId id="305" r:id="rId23"/>
    <p:sldId id="306" r:id="rId24"/>
    <p:sldId id="307" r:id="rId25"/>
    <p:sldId id="336" r:id="rId26"/>
    <p:sldId id="337" r:id="rId27"/>
    <p:sldId id="310" r:id="rId28"/>
    <p:sldId id="338" r:id="rId29"/>
    <p:sldId id="339" r:id="rId30"/>
    <p:sldId id="313" r:id="rId31"/>
    <p:sldId id="344" r:id="rId32"/>
    <p:sldId id="345" r:id="rId33"/>
    <p:sldId id="346" r:id="rId34"/>
    <p:sldId id="340" r:id="rId35"/>
    <p:sldId id="347" r:id="rId36"/>
    <p:sldId id="348" r:id="rId37"/>
    <p:sldId id="349" r:id="rId38"/>
    <p:sldId id="350" r:id="rId39"/>
    <p:sldId id="351" r:id="rId40"/>
    <p:sldId id="352" r:id="rId41"/>
    <p:sldId id="353" r:id="rId42"/>
    <p:sldId id="354" r:id="rId43"/>
    <p:sldId id="341" r:id="rId44"/>
    <p:sldId id="342" r:id="rId45"/>
    <p:sldId id="343" r:id="rId46"/>
    <p:sldId id="272"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Nikou" initials="m" lastIdx="1" clrIdx="0">
    <p:extLst>
      <p:ext uri="{19B8F6BF-5375-455C-9EA6-DF929625EA0E}">
        <p15:presenceInfo xmlns:p15="http://schemas.microsoft.com/office/powerpoint/2012/main" userId="DNiko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54" autoAdjust="0"/>
    <p:restoredTop sz="94660"/>
  </p:normalViewPr>
  <p:slideViewPr>
    <p:cSldViewPr snapToGrid="0">
      <p:cViewPr>
        <p:scale>
          <a:sx n="56" d="100"/>
          <a:sy n="56" d="100"/>
        </p:scale>
        <p:origin x="34" y="6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a:xfrm>
            <a:off x="3962399" y="5870575"/>
            <a:ext cx="4893958" cy="377825"/>
          </a:xfrm>
        </p:spPr>
        <p:txBody>
          <a:bodyPr/>
          <a:lstStyle/>
          <a:p>
            <a:endParaRPr lang="el-GR"/>
          </a:p>
        </p:txBody>
      </p:sp>
      <p:sp>
        <p:nvSpPr>
          <p:cNvPr id="6" name="Slide Number Placeholder 5"/>
          <p:cNvSpPr>
            <a:spLocks noGrp="1"/>
          </p:cNvSpPr>
          <p:nvPr>
            <p:ph type="sldNum" sz="quarter" idx="12"/>
          </p:nvPr>
        </p:nvSpPr>
        <p:spPr>
          <a:xfrm>
            <a:off x="10608958" y="5870575"/>
            <a:ext cx="551167" cy="377825"/>
          </a:xfrm>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393649781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3091A-FD26-42AA-BD64-A11B2B58988C}" type="datetimeFigureOut">
              <a:rPr lang="el-GR" smtClean="0"/>
              <a:pPr/>
              <a:t>24/7/2025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1726786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6376305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4270561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4195058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1813769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2053652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056860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329129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228852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3091A-FD26-42AA-BD64-A11B2B58988C}" type="datetimeFigureOut">
              <a:rPr lang="el-GR" smtClean="0"/>
              <a:pPr/>
              <a:t>24/7/2025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783699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73091A-FD26-42AA-BD64-A11B2B58988C}" type="datetimeFigureOut">
              <a:rPr lang="el-GR" smtClean="0"/>
              <a:pPr/>
              <a:t>24/7/2025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519645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73091A-FD26-42AA-BD64-A11B2B58988C}" type="datetimeFigureOut">
              <a:rPr lang="el-GR" smtClean="0"/>
              <a:pPr/>
              <a:t>24/7/2025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93219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73091A-FD26-42AA-BD64-A11B2B58988C}" type="datetimeFigureOut">
              <a:rPr lang="el-GR" smtClean="0"/>
              <a:pPr/>
              <a:t>24/7/2025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1558758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3173091A-FD26-42AA-BD64-A11B2B58988C}" type="datetimeFigureOut">
              <a:rPr lang="el-GR" smtClean="0"/>
              <a:pPr/>
              <a:t>24/7/2025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364289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3091A-FD26-42AA-BD64-A11B2B58988C}" type="datetimeFigureOut">
              <a:rPr lang="el-GR" smtClean="0"/>
              <a:pPr/>
              <a:t>24/7/2025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2153076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3091A-FD26-42AA-BD64-A11B2B58988C}" type="datetimeFigureOut">
              <a:rPr lang="el-GR" smtClean="0"/>
              <a:pPr/>
              <a:t>24/7/2025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623D2-C75D-44C6-B2A6-1A3672FAC5C9}" type="slidenum">
              <a:rPr lang="el-GR" smtClean="0"/>
              <a:pPr/>
              <a:t>‹#›</a:t>
            </a:fld>
            <a:endParaRPr lang="el-GR"/>
          </a:p>
        </p:txBody>
      </p:sp>
    </p:spTree>
    <p:extLst>
      <p:ext uri="{BB962C8B-B14F-4D97-AF65-F5344CB8AC3E}">
        <p14:creationId xmlns:p14="http://schemas.microsoft.com/office/powerpoint/2010/main" val="1169069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173091A-FD26-42AA-BD64-A11B2B58988C}" type="datetimeFigureOut">
              <a:rPr lang="el-GR" smtClean="0"/>
              <a:pPr/>
              <a:t>24/7/2025</a:t>
            </a:fld>
            <a:endParaRPr lang="el-GR"/>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l-GR"/>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B0623D2-C75D-44C6-B2A6-1A3672FAC5C9}" type="slidenum">
              <a:rPr lang="el-GR" smtClean="0"/>
              <a:pPr/>
              <a:t>‹#›</a:t>
            </a:fld>
            <a:endParaRPr lang="el-GR"/>
          </a:p>
        </p:txBody>
      </p:sp>
    </p:spTree>
    <p:extLst>
      <p:ext uri="{BB962C8B-B14F-4D97-AF65-F5344CB8AC3E}">
        <p14:creationId xmlns:p14="http://schemas.microsoft.com/office/powerpoint/2010/main" val="369783687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3D4F6-0CCA-4162-AC25-0CEA7DEBE1F3}"/>
              </a:ext>
            </a:extLst>
          </p:cNvPr>
          <p:cNvSpPr>
            <a:spLocks noGrp="1"/>
          </p:cNvSpPr>
          <p:nvPr>
            <p:ph type="ctrTitle"/>
          </p:nvPr>
        </p:nvSpPr>
        <p:spPr>
          <a:xfrm>
            <a:off x="1764632" y="962527"/>
            <a:ext cx="9395493" cy="1620252"/>
          </a:xfrm>
        </p:spPr>
        <p:txBody>
          <a:bodyPr>
            <a:normAutofit fontScale="90000"/>
          </a:bodyPr>
          <a:lstStyle/>
          <a:p>
            <a:pPr algn="ctr"/>
            <a:r>
              <a:rPr lang="el-GR" b="1" dirty="0"/>
              <a:t>ΧΩΡΟΤΑΞΙΑ ΤΗΣ ΚοινωνικηΣ πΟΛΙΤΙΚηΣ: ΑΠΟ ΤΗΝ ΕΘΝΙΚΗ ΣΤΗΝ ΥΠΕΡΕΘΝΙΚΗ ΔΙΑΣΤΑΣΗ </a:t>
            </a:r>
          </a:p>
        </p:txBody>
      </p:sp>
      <p:sp>
        <p:nvSpPr>
          <p:cNvPr id="3" name="Subtitle 2">
            <a:extLst>
              <a:ext uri="{FF2B5EF4-FFF2-40B4-BE49-F238E27FC236}">
                <a16:creationId xmlns:a16="http://schemas.microsoft.com/office/drawing/2014/main" id="{1CCDA0C7-BA90-4EEB-9694-8EC1E6893A33}"/>
              </a:ext>
            </a:extLst>
          </p:cNvPr>
          <p:cNvSpPr>
            <a:spLocks noGrp="1"/>
          </p:cNvSpPr>
          <p:nvPr>
            <p:ph type="subTitle" idx="1"/>
          </p:nvPr>
        </p:nvSpPr>
        <p:spPr>
          <a:xfrm>
            <a:off x="1090864" y="2711117"/>
            <a:ext cx="10069262" cy="3707440"/>
          </a:xfrm>
        </p:spPr>
        <p:txBody>
          <a:bodyPr>
            <a:normAutofit fontScale="92500" lnSpcReduction="20000"/>
          </a:bodyPr>
          <a:lstStyle/>
          <a:p>
            <a:endParaRPr lang="el-GR" sz="2400" dirty="0"/>
          </a:p>
          <a:p>
            <a:pPr algn="ctr"/>
            <a:r>
              <a:rPr lang="el-GR" sz="2800" dirty="0"/>
              <a:t>Εθνικη σχολη δημοσιασ διοικησησ &amp; αυτοδιοικησησ </a:t>
            </a:r>
          </a:p>
          <a:p>
            <a:pPr algn="ctr"/>
            <a:r>
              <a:rPr lang="el-GR" sz="2800" dirty="0"/>
              <a:t>Τμημα διοικησησ ΟΡΓΑΝΙΣΜΩΝ ΚΟΙΝΩΝΙΚΗΣ ΠΟΛΙΤΙΚΗΣ</a:t>
            </a:r>
          </a:p>
          <a:p>
            <a:pPr algn="ctr"/>
            <a:r>
              <a:rPr lang="el-GR" sz="2800" dirty="0"/>
              <a:t>Λ΄ εκπαιδευτικη σειρα</a:t>
            </a:r>
          </a:p>
          <a:p>
            <a:pPr algn="ctr"/>
            <a:r>
              <a:rPr lang="el-GR" sz="2800" dirty="0"/>
              <a:t>Β΄ΕΙΔΙΚΗ ΦΑΣΗ ΣΠΟΥΔΩΝ</a:t>
            </a:r>
          </a:p>
          <a:p>
            <a:endParaRPr lang="el-GR" sz="2600" dirty="0"/>
          </a:p>
          <a:p>
            <a:pPr algn="ctr"/>
            <a:r>
              <a:rPr lang="el-GR" sz="2600" dirty="0"/>
              <a:t>Δημητρα νικου</a:t>
            </a:r>
          </a:p>
          <a:p>
            <a:pPr algn="ctr"/>
            <a:r>
              <a:rPr lang="el-GR" sz="2600" dirty="0"/>
              <a:t>ΙΟΥΛΙΟΣ 2025</a:t>
            </a:r>
          </a:p>
          <a:p>
            <a:endParaRPr lang="el-GR" dirty="0"/>
          </a:p>
        </p:txBody>
      </p:sp>
    </p:spTree>
    <p:extLst>
      <p:ext uri="{BB962C8B-B14F-4D97-AF65-F5344CB8AC3E}">
        <p14:creationId xmlns:p14="http://schemas.microsoft.com/office/powerpoint/2010/main" val="402085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653F1-CAE4-ACAA-DAE9-F0800C1DD8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BF4F1C-3A46-03A0-0B41-9FD7C4F96B63}"/>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757A1201-8D4F-D695-EF8C-5E50565F96D8}"/>
              </a:ext>
            </a:extLst>
          </p:cNvPr>
          <p:cNvSpPr>
            <a:spLocks noGrp="1"/>
          </p:cNvSpPr>
          <p:nvPr>
            <p:ph idx="1"/>
          </p:nvPr>
        </p:nvSpPr>
        <p:spPr>
          <a:xfrm>
            <a:off x="434222" y="878541"/>
            <a:ext cx="11323555" cy="5796579"/>
          </a:xfrm>
        </p:spPr>
        <p:txBody>
          <a:bodyPr>
            <a:normAutofit/>
          </a:bodyPr>
          <a:lstStyle/>
          <a:p>
            <a:pPr algn="just">
              <a:buNone/>
            </a:pPr>
            <a:r>
              <a:rPr lang="el-GR" sz="2800" b="1" dirty="0"/>
              <a:t>Οι Ευρωπαϊκές Στρατηγικές για την Απασχόληση</a:t>
            </a:r>
          </a:p>
          <a:p>
            <a:pPr algn="just">
              <a:buNone/>
            </a:pPr>
            <a:endParaRPr lang="el-GR" sz="1500" b="1" dirty="0"/>
          </a:p>
          <a:p>
            <a:pPr algn="just">
              <a:buNone/>
            </a:pPr>
            <a:r>
              <a:rPr lang="el-GR" sz="2800" b="1" dirty="0"/>
              <a:t>ΕΣΑ- Λουξεμβούργο 1997</a:t>
            </a:r>
          </a:p>
          <a:p>
            <a:pPr algn="just">
              <a:buNone/>
            </a:pPr>
            <a:r>
              <a:rPr lang="el-GR" sz="2800" b="1" dirty="0"/>
              <a:t>Νομική βάση: Συνθήκη Άμστερνταμ </a:t>
            </a:r>
          </a:p>
          <a:p>
            <a:pPr marL="0" indent="0" algn="just"/>
            <a:r>
              <a:rPr lang="en-US" sz="2800" b="1" dirty="0"/>
              <a:t>4 </a:t>
            </a:r>
            <a:r>
              <a:rPr lang="el-GR" sz="2800" b="1" dirty="0"/>
              <a:t>Πυλώνες: </a:t>
            </a:r>
          </a:p>
          <a:p>
            <a:pPr marL="0" indent="0" algn="just">
              <a:buNone/>
            </a:pPr>
            <a:r>
              <a:rPr lang="el-GR" sz="2800" b="1" dirty="0"/>
              <a:t>           Επιχειρηματικότητα:</a:t>
            </a:r>
          </a:p>
          <a:p>
            <a:pPr algn="just">
              <a:buFontTx/>
              <a:buChar char="-"/>
            </a:pPr>
            <a:r>
              <a:rPr lang="el-GR" sz="2800" b="1" dirty="0"/>
              <a:t>Καθιέρωση καθαρών, σταθερών και προβλέψιμων κανόνων για την έναρξη και λειτουργία επιχειρήσεων και την απλοποίηση του διοικητικού βάρους και της φορολογίας των μικρών και μεσαίων επιχειρήσεων</a:t>
            </a:r>
          </a:p>
          <a:p>
            <a:pPr marL="0" indent="0" algn="just">
              <a:buNone/>
            </a:pPr>
            <a:endParaRPr lang="el-GR" sz="2800" b="1" dirty="0"/>
          </a:p>
        </p:txBody>
      </p:sp>
      <p:sp>
        <p:nvSpPr>
          <p:cNvPr id="5" name="4 - Ορθογώνιο">
            <a:extLst>
              <a:ext uri="{FF2B5EF4-FFF2-40B4-BE49-F238E27FC236}">
                <a16:creationId xmlns:a16="http://schemas.microsoft.com/office/drawing/2014/main" id="{7E339ECC-CF1A-FD43-948F-0A704D4DCA63}"/>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828095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62972-1A8A-DCFD-5DBB-A265CEB06F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8D5232-8469-C789-4346-F45627CAFCC6}"/>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810EC11F-1C12-EB29-8B26-5C1B759BA846}"/>
              </a:ext>
            </a:extLst>
          </p:cNvPr>
          <p:cNvSpPr>
            <a:spLocks noGrp="1"/>
          </p:cNvSpPr>
          <p:nvPr>
            <p:ph idx="1"/>
          </p:nvPr>
        </p:nvSpPr>
        <p:spPr>
          <a:xfrm>
            <a:off x="434222" y="878541"/>
            <a:ext cx="11323555" cy="5796579"/>
          </a:xfrm>
        </p:spPr>
        <p:txBody>
          <a:bodyPr>
            <a:normAutofit fontScale="92500" lnSpcReduction="10000"/>
          </a:bodyPr>
          <a:lstStyle/>
          <a:p>
            <a:pPr algn="just">
              <a:buNone/>
            </a:pPr>
            <a:r>
              <a:rPr lang="el-GR" sz="2800" b="1" dirty="0"/>
              <a:t>Οι Ευρωπαϊκές Στρατηγικές για την Απασχόληση</a:t>
            </a:r>
          </a:p>
          <a:p>
            <a:pPr algn="just">
              <a:buNone/>
            </a:pPr>
            <a:endParaRPr lang="el-GR" sz="1500" b="1" dirty="0"/>
          </a:p>
          <a:p>
            <a:pPr algn="just">
              <a:buNone/>
            </a:pPr>
            <a:r>
              <a:rPr lang="el-GR" sz="2800" b="1" dirty="0"/>
              <a:t>ΕΣΑ- Λουξεμβούργο 1997</a:t>
            </a:r>
          </a:p>
          <a:p>
            <a:pPr algn="just">
              <a:buNone/>
            </a:pPr>
            <a:r>
              <a:rPr lang="el-GR" sz="2800" b="1" dirty="0"/>
              <a:t>Νομική βάση: Συνθήκη Άμστερνταμ </a:t>
            </a:r>
          </a:p>
          <a:p>
            <a:pPr marL="0" indent="0" algn="just"/>
            <a:r>
              <a:rPr lang="en-US" sz="2800" b="1" dirty="0"/>
              <a:t>4 </a:t>
            </a:r>
            <a:r>
              <a:rPr lang="el-GR" sz="2800" b="1" dirty="0"/>
              <a:t>Πυλώνες: </a:t>
            </a:r>
          </a:p>
          <a:p>
            <a:pPr marL="0" indent="0" algn="just">
              <a:buNone/>
            </a:pPr>
            <a:r>
              <a:rPr lang="el-GR" sz="2800" b="1" dirty="0"/>
              <a:t>           Προσαρμοστικότητα:</a:t>
            </a:r>
          </a:p>
          <a:p>
            <a:pPr algn="just">
              <a:buFontTx/>
              <a:buChar char="-"/>
            </a:pPr>
            <a:r>
              <a:rPr lang="el-GR" sz="2800" b="1" dirty="0"/>
              <a:t>Εκσυγχρονισμός της οργάνωσης της εργασίας και ευελιξία των εργασιακών ρυθμίσεων</a:t>
            </a:r>
          </a:p>
          <a:p>
            <a:pPr algn="just">
              <a:buFontTx/>
              <a:buChar char="-"/>
            </a:pPr>
            <a:r>
              <a:rPr lang="el-GR" sz="2800" b="1" dirty="0"/>
              <a:t>Θέσπιση πιο προσαρμοστικών τύπων συμβάσεων, ανανέωση των επιπέδων δεξιοτήτων εντός των επιχειρήσεων με την απομάκρυνση οικονομικών εμποδίων και κινητοποίηση πολιτικών για την αναβάθμιση των δεξιοτήτων του ανθρώπινου δυναμικού</a:t>
            </a:r>
          </a:p>
          <a:p>
            <a:pPr algn="just">
              <a:buFontTx/>
              <a:buChar char="-"/>
            </a:pPr>
            <a:r>
              <a:rPr lang="el-GR" sz="2800" b="1" dirty="0"/>
              <a:t>Δημιουργία βιώσιμων θέσεων εργασίας και  αποδοτικών αγορών εργασίας</a:t>
            </a:r>
          </a:p>
          <a:p>
            <a:pPr marL="0" indent="0" algn="just">
              <a:buNone/>
            </a:pPr>
            <a:endParaRPr lang="el-GR" sz="2800" b="1" dirty="0"/>
          </a:p>
        </p:txBody>
      </p:sp>
      <p:sp>
        <p:nvSpPr>
          <p:cNvPr id="5" name="4 - Ορθογώνιο">
            <a:extLst>
              <a:ext uri="{FF2B5EF4-FFF2-40B4-BE49-F238E27FC236}">
                <a16:creationId xmlns:a16="http://schemas.microsoft.com/office/drawing/2014/main" id="{E241630E-BBBD-935B-037D-349AF4051AF5}"/>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473750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35F7C-4767-9342-016F-6BCE264D7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E4FB4A-3930-51C5-7D0A-6F67F34C1B75}"/>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0F9EA170-4958-3F87-8582-87F569F71E40}"/>
              </a:ext>
            </a:extLst>
          </p:cNvPr>
          <p:cNvSpPr>
            <a:spLocks noGrp="1"/>
          </p:cNvSpPr>
          <p:nvPr>
            <p:ph idx="1"/>
          </p:nvPr>
        </p:nvSpPr>
        <p:spPr>
          <a:xfrm>
            <a:off x="434222" y="878541"/>
            <a:ext cx="11323555" cy="5796579"/>
          </a:xfrm>
        </p:spPr>
        <p:txBody>
          <a:bodyPr>
            <a:normAutofit/>
          </a:bodyPr>
          <a:lstStyle/>
          <a:p>
            <a:pPr algn="just">
              <a:buNone/>
            </a:pPr>
            <a:r>
              <a:rPr lang="el-GR" sz="2800" b="1" dirty="0"/>
              <a:t>Οι Ευρωπαϊκές Στρατηγικές για την Απασχόληση</a:t>
            </a:r>
          </a:p>
          <a:p>
            <a:pPr algn="just">
              <a:buNone/>
            </a:pPr>
            <a:endParaRPr lang="el-GR" sz="1500" b="1" dirty="0"/>
          </a:p>
          <a:p>
            <a:pPr algn="just">
              <a:buNone/>
            </a:pPr>
            <a:r>
              <a:rPr lang="el-GR" sz="2800" b="1" dirty="0"/>
              <a:t>ΕΣΑ- Λουξεμβούργο 1997</a:t>
            </a:r>
          </a:p>
          <a:p>
            <a:pPr algn="just">
              <a:buNone/>
            </a:pPr>
            <a:r>
              <a:rPr lang="el-GR" sz="2800" b="1" dirty="0"/>
              <a:t>Νομική βάση: Συνθήκη Άμστερνταμ </a:t>
            </a:r>
          </a:p>
          <a:p>
            <a:pPr marL="0" indent="0" algn="just"/>
            <a:r>
              <a:rPr lang="en-US" sz="2800" b="1" dirty="0"/>
              <a:t>4 </a:t>
            </a:r>
            <a:r>
              <a:rPr lang="el-GR" sz="2800" b="1" dirty="0"/>
              <a:t>Πυλώνες: </a:t>
            </a:r>
          </a:p>
          <a:p>
            <a:pPr marL="0" indent="0" algn="just">
              <a:buNone/>
            </a:pPr>
            <a:r>
              <a:rPr lang="el-GR" sz="2800" b="1" dirty="0"/>
              <a:t>           Ίσες ευκαιρίες:</a:t>
            </a:r>
          </a:p>
          <a:p>
            <a:pPr algn="just">
              <a:buFontTx/>
              <a:buChar char="-"/>
            </a:pPr>
            <a:r>
              <a:rPr lang="el-GR" sz="2800" b="1" dirty="0"/>
              <a:t>Καταπολέμηση του χάσματος των φύλων και υποστήριξη της αυξανόμενης απασχόλησης των γυναικών με την εφαρμογή πολιτικών για γονικές άδειες, μερική απασχόληση, διακοπές στην καρριέρα των γυναικών και ποιοτικές υπηρεσίες φροντίδας για τα παιδιά.</a:t>
            </a:r>
          </a:p>
          <a:p>
            <a:pPr algn="just">
              <a:buFontTx/>
              <a:buChar char="-"/>
            </a:pPr>
            <a:r>
              <a:rPr lang="el-GR" sz="2800" b="1" dirty="0"/>
              <a:t>Διευκόλυνση της επιστροφής στην εργασία.</a:t>
            </a:r>
          </a:p>
          <a:p>
            <a:pPr marL="0" indent="0" algn="just">
              <a:buNone/>
            </a:pPr>
            <a:endParaRPr lang="el-GR" sz="2800" b="1" dirty="0"/>
          </a:p>
        </p:txBody>
      </p:sp>
      <p:sp>
        <p:nvSpPr>
          <p:cNvPr id="5" name="4 - Ορθογώνιο">
            <a:extLst>
              <a:ext uri="{FF2B5EF4-FFF2-40B4-BE49-F238E27FC236}">
                <a16:creationId xmlns:a16="http://schemas.microsoft.com/office/drawing/2014/main" id="{3FED0F86-5D47-1C20-8686-E62735C28E3B}"/>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963533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6D95F-340A-AEFD-7E44-564F06EBF4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64407F-A9D7-B457-3FBA-D1261B9239A9}"/>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A4F676B1-1016-1AC6-109E-F9877833D66C}"/>
              </a:ext>
            </a:extLst>
          </p:cNvPr>
          <p:cNvSpPr>
            <a:spLocks noGrp="1"/>
          </p:cNvSpPr>
          <p:nvPr>
            <p:ph idx="1"/>
          </p:nvPr>
        </p:nvSpPr>
        <p:spPr>
          <a:xfrm>
            <a:off x="434222" y="878541"/>
            <a:ext cx="11323555" cy="5611557"/>
          </a:xfrm>
        </p:spPr>
        <p:txBody>
          <a:bodyPr>
            <a:normAutofit/>
          </a:bodyPr>
          <a:lstStyle/>
          <a:p>
            <a:pPr algn="just">
              <a:buNone/>
            </a:pPr>
            <a:r>
              <a:rPr lang="el-GR" sz="2800" b="1" dirty="0"/>
              <a:t>Οι Ευρωπαϊκές Στρατηγικές για την Απασχόληση</a:t>
            </a:r>
          </a:p>
          <a:p>
            <a:pPr algn="just">
              <a:buNone/>
            </a:pPr>
            <a:endParaRPr lang="el-GR" sz="1050" b="1" dirty="0"/>
          </a:p>
          <a:p>
            <a:pPr algn="just">
              <a:buNone/>
            </a:pPr>
            <a:r>
              <a:rPr lang="el-GR" sz="2800" b="1" dirty="0"/>
              <a:t>ΕΣΑ- Λουξεμβούργο 1997</a:t>
            </a:r>
          </a:p>
          <a:p>
            <a:pPr algn="just">
              <a:buNone/>
            </a:pPr>
            <a:r>
              <a:rPr lang="el-GR" sz="2800" b="1" dirty="0"/>
              <a:t>Παρακολούθηση:    </a:t>
            </a:r>
          </a:p>
          <a:p>
            <a:pPr algn="just">
              <a:buNone/>
            </a:pPr>
            <a:r>
              <a:rPr lang="el-GR" sz="2800" b="1" dirty="0"/>
              <a:t>   - ΕΣΔΑ, ΒΙ</a:t>
            </a:r>
            <a:r>
              <a:rPr lang="en-US" sz="2800" b="1" dirty="0"/>
              <a:t>R</a:t>
            </a:r>
            <a:r>
              <a:rPr lang="el-GR" sz="2800" b="1" dirty="0"/>
              <a:t>  (κράτη μέλη)</a:t>
            </a:r>
          </a:p>
          <a:p>
            <a:pPr algn="just">
              <a:buNone/>
            </a:pPr>
            <a:r>
              <a:rPr lang="el-GR" sz="2800" b="1" dirty="0"/>
              <a:t>   - Κοινή Έκθεση για την Απασχόληση (</a:t>
            </a:r>
            <a:r>
              <a:rPr lang="en-US" sz="2800" b="1" dirty="0"/>
              <a:t>JER)</a:t>
            </a:r>
            <a:endParaRPr lang="el-GR" sz="2800" b="1" dirty="0"/>
          </a:p>
          <a:p>
            <a:pPr algn="just">
              <a:buNone/>
            </a:pPr>
            <a:r>
              <a:rPr lang="en-US" sz="2800" b="1" dirty="0"/>
              <a:t>   - </a:t>
            </a:r>
            <a:r>
              <a:rPr lang="el-GR" sz="2800" b="1" dirty="0"/>
              <a:t>Κατευθυντήριες Γραμμές για την Απασχόληση</a:t>
            </a:r>
          </a:p>
          <a:p>
            <a:pPr algn="just">
              <a:buNone/>
            </a:pPr>
            <a:r>
              <a:rPr lang="el-GR" sz="2800" b="1" dirty="0"/>
              <a:t>   - Συτάσεις προς τα κράτη μέλη (Επιτροή)</a:t>
            </a:r>
          </a:p>
          <a:p>
            <a:pPr algn="just">
              <a:buNone/>
            </a:pPr>
            <a:r>
              <a:rPr lang="el-GR" sz="2800" b="1" dirty="0"/>
              <a:t>   - Συγκριτική αξιολόγηση</a:t>
            </a:r>
          </a:p>
          <a:p>
            <a:pPr algn="just">
              <a:buNone/>
            </a:pPr>
            <a:r>
              <a:rPr lang="el-GR" sz="2800" b="1" dirty="0"/>
              <a:t> </a:t>
            </a:r>
          </a:p>
        </p:txBody>
      </p:sp>
      <p:sp>
        <p:nvSpPr>
          <p:cNvPr id="5" name="4 - Ορθογώνιο">
            <a:extLst>
              <a:ext uri="{FF2B5EF4-FFF2-40B4-BE49-F238E27FC236}">
                <a16:creationId xmlns:a16="http://schemas.microsoft.com/office/drawing/2014/main" id="{6D285E03-E47F-EDF7-18BF-0037987CE15E}"/>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62028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6AB78-B03E-24A4-B02C-47026F848D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DF2A6-1EFC-04E4-1215-5E9DBBFF5C6C}"/>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8C78F031-912F-F50D-93A7-194F74F3E6CA}"/>
              </a:ext>
            </a:extLst>
          </p:cNvPr>
          <p:cNvSpPr>
            <a:spLocks noGrp="1"/>
          </p:cNvSpPr>
          <p:nvPr>
            <p:ph idx="1"/>
          </p:nvPr>
        </p:nvSpPr>
        <p:spPr>
          <a:xfrm>
            <a:off x="434222" y="878541"/>
            <a:ext cx="11323555" cy="5611557"/>
          </a:xfrm>
        </p:spPr>
        <p:txBody>
          <a:bodyPr>
            <a:normAutofit fontScale="92500" lnSpcReduction="20000"/>
          </a:bodyPr>
          <a:lstStyle/>
          <a:p>
            <a:pPr algn="just"/>
            <a:r>
              <a:rPr lang="el-GR" sz="2800" b="1" dirty="0"/>
              <a:t>Οι Ευρωπαϊκές Στρατηγικές για την Απασχόληση: </a:t>
            </a:r>
          </a:p>
          <a:p>
            <a:pPr marL="0" indent="0" algn="just">
              <a:buNone/>
            </a:pPr>
            <a:r>
              <a:rPr lang="el-GR" sz="2800" b="1" dirty="0"/>
              <a:t>Στρατηγική της Λισαβόνας  (2000- 2010)</a:t>
            </a:r>
          </a:p>
          <a:p>
            <a:pPr marL="0" indent="0" algn="just">
              <a:buNone/>
            </a:pPr>
            <a:r>
              <a:rPr lang="el-GR" sz="2800" b="1" dirty="0"/>
              <a:t>Στρατηγικός Στόχος: να γίνει η ΕΕ έως το 2010   </a:t>
            </a:r>
            <a:r>
              <a:rPr lang="el-GR" sz="2800" dirty="0"/>
              <a:t>«</a:t>
            </a:r>
            <a:r>
              <a:rPr lang="el-GR" sz="2800" i="1" dirty="0"/>
              <a:t>η πιο ανταγωνιστική και δυναμική οικονομία της γνώσης στον κόσμο, με περισσότερες και καλύτερες θέσεις εργασίας και μεγαλύτερη κοινωνική συνοχή</a:t>
            </a:r>
            <a:r>
              <a:rPr lang="el-GR" sz="2800" dirty="0"/>
              <a:t>.»</a:t>
            </a:r>
          </a:p>
          <a:p>
            <a:pPr marL="0" indent="0" algn="just">
              <a:buNone/>
            </a:pPr>
            <a:r>
              <a:rPr lang="el-GR" sz="2800" b="1" dirty="0"/>
              <a:t>Επιμέρους  στόχοι: </a:t>
            </a:r>
          </a:p>
          <a:p>
            <a:pPr marL="0" indent="0" algn="just">
              <a:buNone/>
            </a:pPr>
            <a:r>
              <a:rPr lang="el-GR" sz="2800" b="1" dirty="0"/>
              <a:t>  - Απασχόληση: 70% για το σύνολο, 60% για τις γυναίκες, 50% για 55+</a:t>
            </a:r>
          </a:p>
          <a:p>
            <a:pPr marL="0" indent="0" algn="just">
              <a:buNone/>
            </a:pPr>
            <a:r>
              <a:rPr lang="el-GR" sz="2800" b="1" dirty="0"/>
              <a:t>  - Επένδυση στο ανθρώπινο κεφάλαιο</a:t>
            </a:r>
          </a:p>
          <a:p>
            <a:pPr marL="0" indent="0" algn="just">
              <a:buNone/>
            </a:pPr>
            <a:r>
              <a:rPr lang="el-GR" sz="2800" b="1" dirty="0"/>
              <a:t>  - </a:t>
            </a:r>
            <a:r>
              <a:rPr lang="en-US" sz="2800" b="1" dirty="0"/>
              <a:t>Flexicurity</a:t>
            </a:r>
          </a:p>
          <a:p>
            <a:pPr marL="0" indent="0" algn="just">
              <a:buNone/>
            </a:pPr>
            <a:r>
              <a:rPr lang="en-US" sz="2800" b="1" dirty="0"/>
              <a:t>  - </a:t>
            </a:r>
            <a:r>
              <a:rPr lang="el-GR" sz="2800" b="1" dirty="0"/>
              <a:t>Μείωση της φτώχειας και του κοινωνικού αποκλεισμού (Ευρωπαϊκή </a:t>
            </a:r>
          </a:p>
          <a:p>
            <a:pPr marL="0" indent="0" algn="just">
              <a:buNone/>
            </a:pPr>
            <a:r>
              <a:rPr lang="el-GR" sz="2800" b="1" dirty="0"/>
              <a:t>    Στρατηγικη για Κοινωνική Ένταξη)</a:t>
            </a:r>
          </a:p>
          <a:p>
            <a:pPr marL="0" indent="0" algn="just">
              <a:buNone/>
            </a:pPr>
            <a:r>
              <a:rPr lang="el-GR" sz="2800" b="1" dirty="0"/>
              <a:t>  - Διασύνδεση απασχόλησης –καινοτομίας – εκπαίδευσης</a:t>
            </a:r>
            <a:endParaRPr lang="en-US" sz="2800" b="1" dirty="0"/>
          </a:p>
          <a:p>
            <a:pPr marL="0" indent="0" algn="just">
              <a:buNone/>
            </a:pPr>
            <a:r>
              <a:rPr lang="en-US" sz="2800" b="1" dirty="0"/>
              <a:t>  - </a:t>
            </a:r>
            <a:r>
              <a:rPr lang="el-GR" sz="2800" b="1" dirty="0"/>
              <a:t>εθνικοί στόχοι</a:t>
            </a:r>
          </a:p>
        </p:txBody>
      </p:sp>
      <p:sp>
        <p:nvSpPr>
          <p:cNvPr id="5" name="4 - Ορθογώνιο">
            <a:extLst>
              <a:ext uri="{FF2B5EF4-FFF2-40B4-BE49-F238E27FC236}">
                <a16:creationId xmlns:a16="http://schemas.microsoft.com/office/drawing/2014/main" id="{AE62D060-0718-217C-C188-9195FD06C3E5}"/>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496777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C2D63-D705-5D02-8307-ADF0B72FF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2CB9E3-29E5-BC69-000E-087BC0162580}"/>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31CCDF59-81F5-68E4-A11F-3BD1039AC666}"/>
              </a:ext>
            </a:extLst>
          </p:cNvPr>
          <p:cNvSpPr>
            <a:spLocks noGrp="1"/>
          </p:cNvSpPr>
          <p:nvPr>
            <p:ph idx="1"/>
          </p:nvPr>
        </p:nvSpPr>
        <p:spPr>
          <a:xfrm>
            <a:off x="434222" y="878541"/>
            <a:ext cx="11323555" cy="5917315"/>
          </a:xfrm>
        </p:spPr>
        <p:txBody>
          <a:bodyPr>
            <a:normAutofit fontScale="77500" lnSpcReduction="20000"/>
          </a:bodyPr>
          <a:lstStyle/>
          <a:p>
            <a:pPr algn="just"/>
            <a:r>
              <a:rPr lang="el-GR" sz="2800" b="1" dirty="0"/>
              <a:t>Οι Ευρωπαϊκές Στρατηγικές για την Απασχόληση:</a:t>
            </a:r>
          </a:p>
          <a:p>
            <a:pPr marL="0" indent="0" algn="just">
              <a:buNone/>
            </a:pPr>
            <a:r>
              <a:rPr lang="el-GR" sz="2800" b="1" dirty="0"/>
              <a:t>Στρατηγική της Λισαβόνας</a:t>
            </a:r>
          </a:p>
          <a:p>
            <a:pPr marL="0" indent="0" algn="just">
              <a:buNone/>
            </a:pPr>
            <a:r>
              <a:rPr lang="el-GR" sz="2800" b="1" dirty="0"/>
              <a:t>2</a:t>
            </a:r>
            <a:r>
              <a:rPr lang="el-GR" sz="2800" b="1" baseline="30000" dirty="0"/>
              <a:t>η</a:t>
            </a:r>
            <a:r>
              <a:rPr lang="el-GR" sz="2800" b="1" dirty="0"/>
              <a:t> φάση (Ανανεωμένη Λισαβόνα – 2005 -2010)</a:t>
            </a:r>
          </a:p>
          <a:p>
            <a:pPr marL="0" indent="0" algn="just">
              <a:buNone/>
            </a:pPr>
            <a:r>
              <a:rPr lang="el-GR" sz="2800" b="1" dirty="0"/>
              <a:t> - Ενδιάμεση αξιολόγηση (Έκθεση Ομάδας Υψηλού Επιπέδου – </a:t>
            </a:r>
            <a:r>
              <a:rPr lang="en-US" sz="2800" b="1" dirty="0"/>
              <a:t>Kok)</a:t>
            </a:r>
          </a:p>
          <a:p>
            <a:pPr marL="0" indent="0" algn="just">
              <a:buNone/>
            </a:pPr>
            <a:r>
              <a:rPr lang="en-US" sz="2800" b="1" dirty="0"/>
              <a:t> - </a:t>
            </a:r>
            <a:r>
              <a:rPr lang="el-GR" sz="2800" b="1" dirty="0"/>
              <a:t>Εγκαταλείπεται ο στόχος της κοινωνικής συνοχής </a:t>
            </a:r>
          </a:p>
          <a:p>
            <a:pPr marL="0" indent="0" algn="just">
              <a:buNone/>
            </a:pPr>
            <a:r>
              <a:rPr lang="el-GR" sz="2800" b="1" dirty="0"/>
              <a:t> - Για περισσότερες και καλύτερες θέσεις εργασίας</a:t>
            </a:r>
          </a:p>
          <a:p>
            <a:pPr marL="0" indent="0" algn="just">
              <a:buNone/>
            </a:pPr>
            <a:r>
              <a:rPr lang="el-GR" sz="2800" b="1" dirty="0"/>
              <a:t>    </a:t>
            </a:r>
            <a:r>
              <a:rPr lang="en-US" sz="2800" b="1" dirty="0"/>
              <a:t>    </a:t>
            </a:r>
            <a:r>
              <a:rPr lang="el-GR" sz="2800" b="1" dirty="0"/>
              <a:t> - εκσυγχρονισμός συστημάτων κοινωνικής προστασίας (παράταση </a:t>
            </a:r>
            <a:endParaRPr lang="en-US" sz="2800" b="1" dirty="0"/>
          </a:p>
          <a:p>
            <a:pPr marL="0" indent="0" algn="just">
              <a:buNone/>
            </a:pPr>
            <a:r>
              <a:rPr lang="en-US" sz="2800" b="1" dirty="0"/>
              <a:t>           </a:t>
            </a:r>
            <a:r>
              <a:rPr lang="el-GR" sz="2800" b="1" dirty="0"/>
              <a:t>εργασιακής ζωής, </a:t>
            </a:r>
            <a:r>
              <a:rPr lang="en-US" sz="2800" b="1" dirty="0"/>
              <a:t>flexicurity)</a:t>
            </a:r>
          </a:p>
          <a:p>
            <a:pPr marL="0" indent="0" algn="just">
              <a:buNone/>
            </a:pPr>
            <a:r>
              <a:rPr lang="en-US" sz="2800" b="1" dirty="0"/>
              <a:t>         - </a:t>
            </a:r>
            <a:r>
              <a:rPr lang="el-GR" sz="2800" b="1" dirty="0"/>
              <a:t>αύξηση ευελιξίας αγορών εργασίας και προσαρμογή εργαζομένων, απλούστευση  </a:t>
            </a:r>
          </a:p>
          <a:p>
            <a:pPr marL="0" indent="0" algn="just">
              <a:buNone/>
            </a:pPr>
            <a:r>
              <a:rPr lang="el-GR" sz="2800" b="1" dirty="0"/>
              <a:t>           αμοιβαιας αναγνώρισης επαγγελματικών προσόντων , διευκόλυνση κινητικότητας </a:t>
            </a:r>
          </a:p>
          <a:p>
            <a:pPr marL="0" indent="0" algn="just">
              <a:buNone/>
            </a:pPr>
            <a:r>
              <a:rPr lang="el-GR" sz="2800" b="1" dirty="0"/>
              <a:t>           ανθρώπινου δυναμικού</a:t>
            </a:r>
          </a:p>
          <a:p>
            <a:pPr marL="0" indent="0" algn="just">
              <a:buNone/>
            </a:pPr>
            <a:r>
              <a:rPr lang="el-GR" sz="2800" b="1" dirty="0"/>
              <a:t>         - επένδυση στο ανθρώπινο κεφάλαιο (εθνικές στρατηγικές δια βίου μάθησης)</a:t>
            </a:r>
          </a:p>
          <a:p>
            <a:pPr marL="0" indent="0" algn="just">
              <a:buNone/>
            </a:pPr>
            <a:r>
              <a:rPr lang="el-GR" sz="2800" b="1" dirty="0"/>
              <a:t> - Ολοκληρωμένες κατευθυντήριες Γραμμές (οικονομικής πολιτικής και   πολιτικής </a:t>
            </a:r>
          </a:p>
          <a:p>
            <a:pPr marL="0" indent="0" algn="just">
              <a:buNone/>
            </a:pPr>
            <a:r>
              <a:rPr lang="el-GR" sz="2800" b="1" dirty="0"/>
              <a:t>    απασχόλησης)</a:t>
            </a:r>
          </a:p>
          <a:p>
            <a:pPr marL="0" indent="0" algn="just">
              <a:buNone/>
            </a:pPr>
            <a:r>
              <a:rPr lang="el-GR" sz="2800" b="1" dirty="0"/>
              <a:t> - Εθνικά Προγράμματα Μεταρρυθμίσεων</a:t>
            </a:r>
          </a:p>
        </p:txBody>
      </p:sp>
      <p:sp>
        <p:nvSpPr>
          <p:cNvPr id="5" name="4 - Ορθογώνιο">
            <a:extLst>
              <a:ext uri="{FF2B5EF4-FFF2-40B4-BE49-F238E27FC236}">
                <a16:creationId xmlns:a16="http://schemas.microsoft.com/office/drawing/2014/main" id="{4E8B3D3C-DD4C-9A20-F927-BBB7BB8C3D2B}"/>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81372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CB157-CAA6-8D29-A51B-93D692B3D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332549-6499-E3AA-827B-F3760A725D76}"/>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D4C9B9CF-B14B-8E53-B0FF-F3D9D5452524}"/>
              </a:ext>
            </a:extLst>
          </p:cNvPr>
          <p:cNvSpPr>
            <a:spLocks noGrp="1"/>
          </p:cNvSpPr>
          <p:nvPr>
            <p:ph idx="1"/>
          </p:nvPr>
        </p:nvSpPr>
        <p:spPr>
          <a:xfrm>
            <a:off x="434222" y="878541"/>
            <a:ext cx="11323555" cy="5611557"/>
          </a:xfrm>
        </p:spPr>
        <p:txBody>
          <a:bodyPr>
            <a:normAutofit/>
          </a:bodyPr>
          <a:lstStyle/>
          <a:p>
            <a:pPr algn="just"/>
            <a:r>
              <a:rPr lang="el-GR" sz="2800" b="1" dirty="0"/>
              <a:t>Οι Ευρωπαϊκές Στρατηγικές για την Απασχόληση: </a:t>
            </a:r>
          </a:p>
          <a:p>
            <a:pPr marL="0" indent="0" algn="just">
              <a:buNone/>
            </a:pPr>
            <a:r>
              <a:rPr lang="el-GR" sz="2800" b="1" dirty="0"/>
              <a:t>Στρατηγική της Λισαβόνας,  2</a:t>
            </a:r>
            <a:r>
              <a:rPr lang="el-GR" sz="2800" b="1" baseline="30000" dirty="0"/>
              <a:t>η</a:t>
            </a:r>
            <a:r>
              <a:rPr lang="el-GR" sz="2800" b="1" dirty="0"/>
              <a:t> φάση (Ανανεωμένη Λισαβόνα – 2005 -2010)  </a:t>
            </a:r>
          </a:p>
          <a:p>
            <a:pPr marL="0" indent="0" algn="just">
              <a:buNone/>
            </a:pPr>
            <a:r>
              <a:rPr lang="el-GR" sz="2800" b="1" dirty="0"/>
              <a:t>Παρακολούθηση</a:t>
            </a:r>
          </a:p>
          <a:p>
            <a:pPr algn="just">
              <a:buNone/>
            </a:pPr>
            <a:r>
              <a:rPr lang="el-GR" sz="2800" b="1" dirty="0"/>
              <a:t>    - Εθνικά Προγράμματα Μεταρρυθμίσεων (Κεφάλαιο για Απασχόληση </a:t>
            </a:r>
          </a:p>
          <a:p>
            <a:pPr algn="just">
              <a:buNone/>
            </a:pPr>
            <a:r>
              <a:rPr lang="el-GR" sz="2800" b="1" dirty="0"/>
              <a:t>      και για  Κοινωνική Ένταξη)</a:t>
            </a:r>
          </a:p>
          <a:p>
            <a:pPr algn="just">
              <a:buNone/>
            </a:pPr>
            <a:r>
              <a:rPr lang="el-GR" sz="2800" b="1" dirty="0"/>
              <a:t>   - Κοινή Έκθεση για την Απασχόληση (</a:t>
            </a:r>
            <a:r>
              <a:rPr lang="en-US" sz="2800" b="1" dirty="0"/>
              <a:t>JER)</a:t>
            </a:r>
            <a:endParaRPr lang="el-GR" sz="2800" b="1" dirty="0"/>
          </a:p>
          <a:p>
            <a:pPr algn="just">
              <a:buNone/>
            </a:pPr>
            <a:r>
              <a:rPr lang="en-US" sz="2800" b="1" dirty="0"/>
              <a:t>   - </a:t>
            </a:r>
            <a:r>
              <a:rPr lang="el-GR" sz="2800" b="1" dirty="0"/>
              <a:t> Κατευθυντήριες Γραμμές για την Απασχόληση (Ολοκληρωμένες)</a:t>
            </a:r>
          </a:p>
          <a:p>
            <a:pPr algn="just">
              <a:buNone/>
            </a:pPr>
            <a:r>
              <a:rPr lang="el-GR" sz="2800" b="1" dirty="0"/>
              <a:t>   -  Συτάσεις προς τα κράτη μέλη (Επιτροή)</a:t>
            </a:r>
          </a:p>
          <a:p>
            <a:pPr algn="just">
              <a:buNone/>
            </a:pPr>
            <a:r>
              <a:rPr lang="el-GR" sz="2800" b="1" dirty="0"/>
              <a:t>   -  Συγκριτική αξιολόγηση</a:t>
            </a:r>
          </a:p>
          <a:p>
            <a:pPr marL="0" indent="0" algn="just">
              <a:buNone/>
            </a:pPr>
            <a:endParaRPr lang="el-GR" sz="2800" b="1" dirty="0"/>
          </a:p>
        </p:txBody>
      </p:sp>
      <p:sp>
        <p:nvSpPr>
          <p:cNvPr id="5" name="4 - Ορθογώνιο">
            <a:extLst>
              <a:ext uri="{FF2B5EF4-FFF2-40B4-BE49-F238E27FC236}">
                <a16:creationId xmlns:a16="http://schemas.microsoft.com/office/drawing/2014/main" id="{1CBD1F8A-A3B7-6DE5-8B9D-7B4557C1C23B}"/>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234775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0EADA-BE72-5FBD-CCD3-16C6A00ADD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041605-D408-B014-F00A-45FE3421C580}"/>
              </a:ext>
            </a:extLst>
          </p:cNvPr>
          <p:cNvSpPr>
            <a:spLocks noGrp="1"/>
          </p:cNvSpPr>
          <p:nvPr>
            <p:ph type="title"/>
          </p:nvPr>
        </p:nvSpPr>
        <p:spPr>
          <a:xfrm>
            <a:off x="685801" y="-368969"/>
            <a:ext cx="10131425" cy="1748589"/>
          </a:xfrm>
        </p:spPr>
        <p:txBody>
          <a:bodyPr>
            <a:normAutofit/>
          </a:bodyPr>
          <a:lstStyle/>
          <a:p>
            <a:r>
              <a:rPr lang="el-GR" sz="2400" dirty="0"/>
              <a:t>ΧΩΡΟΤΑΞΙΑ  ΚΟΙΝΩΝΙΚΗΣ ΠΟΛΙΤΙΚΗΣ: ΕΘΝΙΚΗ ΚΑΙ ΥΠΕΡΕΘΝΙΚΗ ΔΙΑΣΤΑΣΗ </a:t>
            </a:r>
            <a:br>
              <a:rPr lang="el-GR" sz="2400" dirty="0"/>
            </a:br>
            <a:r>
              <a:rPr lang="en-US"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4A43FCEE-98CC-1343-BF8D-E40BC4C6B823}"/>
              </a:ext>
            </a:extLst>
          </p:cNvPr>
          <p:cNvSpPr>
            <a:spLocks noGrp="1"/>
          </p:cNvSpPr>
          <p:nvPr>
            <p:ph idx="1"/>
          </p:nvPr>
        </p:nvSpPr>
        <p:spPr>
          <a:xfrm>
            <a:off x="418255" y="989350"/>
            <a:ext cx="11323555" cy="5591331"/>
          </a:xfrm>
        </p:spPr>
        <p:txBody>
          <a:bodyPr>
            <a:normAutofit fontScale="25000" lnSpcReduction="20000"/>
          </a:bodyPr>
          <a:lstStyle/>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just">
              <a:buNone/>
            </a:pPr>
            <a:r>
              <a:rPr lang="el-GR" sz="9600" b="1" dirty="0"/>
              <a:t>Οι Ευρωπαϊκές Στρατηγικές για την Απασχόληση: </a:t>
            </a:r>
          </a:p>
          <a:p>
            <a:pPr marL="0" indent="0" algn="just">
              <a:buNone/>
            </a:pPr>
            <a:endParaRPr lang="el-GR" sz="6000" b="1" dirty="0"/>
          </a:p>
          <a:p>
            <a:pPr marL="0" indent="0" algn="just">
              <a:buNone/>
            </a:pPr>
            <a:r>
              <a:rPr lang="el-GR" sz="9800" b="1" dirty="0"/>
              <a:t>Στρατηγική «Ευρώπη 2020»</a:t>
            </a:r>
          </a:p>
          <a:p>
            <a:pPr marL="514350" indent="-514350" algn="just">
              <a:lnSpc>
                <a:spcPct val="120000"/>
              </a:lnSpc>
              <a:buSzPct val="83000"/>
            </a:pPr>
            <a:r>
              <a:rPr lang="el-GR" sz="9600" b="1" dirty="0">
                <a:sym typeface="Calibri" pitchFamily="34" charset="0"/>
              </a:rPr>
              <a:t>2010-2020: Στρατηγική «Ευρώπη 2020» </a:t>
            </a:r>
          </a:p>
          <a:p>
            <a:pPr marL="0" indent="0" algn="just">
              <a:lnSpc>
                <a:spcPct val="120000"/>
              </a:lnSpc>
              <a:buSzPct val="83000"/>
              <a:buNone/>
            </a:pPr>
            <a:r>
              <a:rPr lang="el-GR" sz="9600" b="1" dirty="0">
                <a:sym typeface="Calibri" pitchFamily="34" charset="0"/>
              </a:rPr>
              <a:t>               - 3 προτεραιότητες            </a:t>
            </a:r>
          </a:p>
          <a:p>
            <a:pPr marL="0" indent="0" algn="just">
              <a:lnSpc>
                <a:spcPct val="120000"/>
              </a:lnSpc>
              <a:buSzPct val="83000"/>
              <a:buNone/>
            </a:pPr>
            <a:r>
              <a:rPr lang="el-GR" sz="9600" b="1" dirty="0">
                <a:sym typeface="Calibri" pitchFamily="34" charset="0"/>
              </a:rPr>
              <a:t>               - 5 πρωταρχικοί στόχοι (στόχος για την κοινωνική ένταξη)</a:t>
            </a:r>
          </a:p>
          <a:p>
            <a:pPr marL="0" indent="0" algn="just">
              <a:lnSpc>
                <a:spcPct val="120000"/>
              </a:lnSpc>
              <a:buSzPct val="83000"/>
              <a:buNone/>
            </a:pPr>
            <a:r>
              <a:rPr lang="el-GR" sz="9600" b="1" dirty="0">
                <a:sym typeface="Calibri" pitchFamily="34" charset="0"/>
              </a:rPr>
              <a:t>               - Εμβληματικές πρωτοβουλίες</a:t>
            </a:r>
          </a:p>
          <a:p>
            <a:pPr marL="0" indent="0" algn="just">
              <a:lnSpc>
                <a:spcPct val="120000"/>
              </a:lnSpc>
              <a:buSzPct val="83000"/>
              <a:buNone/>
            </a:pPr>
            <a:r>
              <a:rPr lang="el-GR" sz="9600" b="1" dirty="0">
                <a:sym typeface="Calibri" pitchFamily="34" charset="0"/>
              </a:rPr>
              <a:t>               - Κατευθυντήριες Γραμμές        </a:t>
            </a:r>
          </a:p>
          <a:p>
            <a:pPr marL="0" indent="0" algn="just">
              <a:lnSpc>
                <a:spcPct val="120000"/>
              </a:lnSpc>
              <a:buSzPct val="83000"/>
            </a:pPr>
            <a:r>
              <a:rPr lang="el-GR" sz="9600" b="1" dirty="0">
                <a:sym typeface="Calibri" pitchFamily="34" charset="0"/>
              </a:rPr>
              <a:t>      Εργαλεία παρακολούθησης και αξιολόγησης: ΕΠΜ (</a:t>
            </a:r>
            <a:r>
              <a:rPr lang="en-US" sz="9600" b="1" dirty="0">
                <a:sym typeface="Calibri" pitchFamily="34" charset="0"/>
              </a:rPr>
              <a:t>NRP),</a:t>
            </a:r>
          </a:p>
          <a:p>
            <a:pPr marL="0" indent="0" algn="just">
              <a:lnSpc>
                <a:spcPct val="120000"/>
              </a:lnSpc>
              <a:buSzPct val="83000"/>
              <a:buNone/>
            </a:pPr>
            <a:r>
              <a:rPr lang="en-US" sz="9600" b="1" dirty="0">
                <a:sym typeface="Calibri" pitchFamily="34" charset="0"/>
              </a:rPr>
              <a:t>                           EKE (NSR), SPPM, EPM, Scoreboard, Trends to watch,</a:t>
            </a:r>
          </a:p>
          <a:p>
            <a:pPr marL="0" indent="0" algn="just">
              <a:lnSpc>
                <a:spcPct val="120000"/>
              </a:lnSpc>
              <a:buSzPct val="83000"/>
              <a:buNone/>
            </a:pPr>
            <a:r>
              <a:rPr lang="el-GR" sz="9600" b="1" dirty="0">
                <a:sym typeface="Calibri" pitchFamily="34" charset="0"/>
              </a:rPr>
              <a:t>                           Ευρωπαϊκό εξάμηνο</a:t>
            </a:r>
          </a:p>
          <a:p>
            <a:pPr marL="0" indent="0" algn="just">
              <a:lnSpc>
                <a:spcPct val="120000"/>
              </a:lnSpc>
              <a:buSzPct val="83000"/>
              <a:buNone/>
            </a:pPr>
            <a:r>
              <a:rPr lang="el-GR" sz="9600" b="1" dirty="0">
                <a:sym typeface="Calibri" pitchFamily="34" charset="0"/>
              </a:rPr>
              <a:t>                           Συστάσεις (</a:t>
            </a:r>
            <a:r>
              <a:rPr lang="en-US" sz="9600" b="1" dirty="0">
                <a:sym typeface="Calibri" pitchFamily="34" charset="0"/>
              </a:rPr>
              <a:t>CSR</a:t>
            </a:r>
            <a:r>
              <a:rPr lang="el-GR" sz="9600" b="1" dirty="0">
                <a:sym typeface="Calibri" pitchFamily="34" charset="0"/>
              </a:rPr>
              <a:t>)</a:t>
            </a:r>
          </a:p>
          <a:p>
            <a:pPr marL="0" indent="0" algn="ctr">
              <a:buNone/>
            </a:pPr>
            <a:endParaRPr lang="el-GR" sz="9800" b="1" dirty="0"/>
          </a:p>
          <a:p>
            <a:pPr marL="0" indent="0" algn="just">
              <a:buNone/>
            </a:pPr>
            <a:r>
              <a:rPr lang="el-GR" sz="9600" b="1" dirty="0"/>
              <a:t> </a:t>
            </a:r>
          </a:p>
          <a:p>
            <a:pPr marL="0" indent="0" algn="ctr">
              <a:buNone/>
            </a:pPr>
            <a:endParaRPr lang="el-GR" sz="9600" b="1" dirty="0">
              <a:ea typeface="Tahoma" pitchFamily="34" charset="0"/>
              <a:cs typeface="Tahoma" pitchFamily="34" charset="0"/>
            </a:endParaRPr>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588766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AE5F9-5EBE-9203-60E4-41A020A026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9A5DBF-6583-FBD6-67F3-5561943FADB5}"/>
              </a:ext>
            </a:extLst>
          </p:cNvPr>
          <p:cNvSpPr>
            <a:spLocks noGrp="1"/>
          </p:cNvSpPr>
          <p:nvPr>
            <p:ph type="title"/>
          </p:nvPr>
        </p:nvSpPr>
        <p:spPr>
          <a:xfrm>
            <a:off x="685801" y="-368968"/>
            <a:ext cx="10131425" cy="1679154"/>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84D86C25-00DD-D310-135E-AEBE234B1571}"/>
              </a:ext>
            </a:extLst>
          </p:cNvPr>
          <p:cNvSpPr>
            <a:spLocks noGrp="1"/>
          </p:cNvSpPr>
          <p:nvPr>
            <p:ph idx="1"/>
          </p:nvPr>
        </p:nvSpPr>
        <p:spPr>
          <a:xfrm>
            <a:off x="448235" y="914400"/>
            <a:ext cx="11323555" cy="5646822"/>
          </a:xfrm>
        </p:spPr>
        <p:txBody>
          <a:bodyPr>
            <a:normAutofit fontScale="32500" lnSpcReduction="20000"/>
          </a:bodyPr>
          <a:lstStyle/>
          <a:p>
            <a:pPr marL="0" indent="0" algn="just">
              <a:buNone/>
            </a:pPr>
            <a:r>
              <a:rPr lang="el-GR" sz="9600" b="1" dirty="0"/>
              <a:t>Οι Ευρωπαϊκές Στρατηγικές για την Απασχόληση: </a:t>
            </a:r>
          </a:p>
          <a:p>
            <a:pPr marL="0" indent="0" algn="just">
              <a:buNone/>
            </a:pPr>
            <a:endParaRPr lang="el-GR" sz="6200" b="1" dirty="0"/>
          </a:p>
          <a:p>
            <a:pPr marL="0" indent="0" algn="just">
              <a:buNone/>
            </a:pPr>
            <a:r>
              <a:rPr lang="el-GR" sz="9800" b="1" dirty="0"/>
              <a:t>Στρατηγική «Ευρώπη 2020»</a:t>
            </a:r>
          </a:p>
          <a:p>
            <a:pPr marL="0" indent="0" algn="ctr">
              <a:buNone/>
            </a:pPr>
            <a:endParaRPr lang="el-GR" sz="6200" b="1" dirty="0"/>
          </a:p>
          <a:p>
            <a:pPr marL="0" indent="0">
              <a:buNone/>
            </a:pPr>
            <a:r>
              <a:rPr lang="el-GR" sz="9600" b="1" dirty="0"/>
              <a:t>Τρεις (3) προτεραιότητες</a:t>
            </a:r>
            <a:r>
              <a:rPr lang="el-GR" sz="9600" dirty="0"/>
              <a:t>:</a:t>
            </a:r>
          </a:p>
          <a:p>
            <a:pPr lvl="0"/>
            <a:r>
              <a:rPr lang="el-GR" sz="9600" b="1" dirty="0"/>
              <a:t>Έξυπνη ανάπτυξη: </a:t>
            </a:r>
            <a:r>
              <a:rPr lang="el-GR" sz="9600" dirty="0"/>
              <a:t>οικονοµία βασισμένη στη γνώση και την καινοτοµία)</a:t>
            </a:r>
          </a:p>
          <a:p>
            <a:pPr lvl="0"/>
            <a:r>
              <a:rPr lang="el-GR" sz="9600" b="1" dirty="0"/>
              <a:t>Βιώσιμη ανάπτυξη: </a:t>
            </a:r>
            <a:r>
              <a:rPr lang="el-GR" sz="9600" dirty="0"/>
              <a:t>προώθηση πιο αποδοτικής χρήσης πόρων, πιο πράσινης και πιο ανταγωνιστκής οικονομίας</a:t>
            </a:r>
          </a:p>
          <a:p>
            <a:pPr lvl="0"/>
            <a:r>
              <a:rPr lang="el-GR" sz="9600" b="1" dirty="0"/>
              <a:t>Ανάπτυξη χωρίς αποκλεισμούς</a:t>
            </a:r>
            <a:r>
              <a:rPr lang="el-GR" sz="9600" dirty="0"/>
              <a:t>: οικονομία με υψηλή απασχόληση που θα επιτυγχάνει κοινωνική και εδαφική συνοχή.</a:t>
            </a:r>
          </a:p>
        </p:txBody>
      </p:sp>
    </p:spTree>
    <p:extLst>
      <p:ext uri="{BB962C8B-B14F-4D97-AF65-F5344CB8AC3E}">
        <p14:creationId xmlns:p14="http://schemas.microsoft.com/office/powerpoint/2010/main" val="2363106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2BF2C-621C-FE07-E53F-0426B5C8BE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715D0B-B2D5-A71D-A07B-1E284A3CB373}"/>
              </a:ext>
            </a:extLst>
          </p:cNvPr>
          <p:cNvSpPr>
            <a:spLocks noGrp="1"/>
          </p:cNvSpPr>
          <p:nvPr>
            <p:ph type="title"/>
          </p:nvPr>
        </p:nvSpPr>
        <p:spPr>
          <a:xfrm>
            <a:off x="685801" y="-368969"/>
            <a:ext cx="10131425" cy="1665505"/>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8489584E-CB48-6EE3-C418-EA23AC2DCE99}"/>
              </a:ext>
            </a:extLst>
          </p:cNvPr>
          <p:cNvSpPr>
            <a:spLocks noGrp="1"/>
          </p:cNvSpPr>
          <p:nvPr>
            <p:ph idx="1"/>
          </p:nvPr>
        </p:nvSpPr>
        <p:spPr>
          <a:xfrm>
            <a:off x="448235" y="805218"/>
            <a:ext cx="11323555" cy="6052782"/>
          </a:xfrm>
        </p:spPr>
        <p:txBody>
          <a:bodyPr>
            <a:normAutofit fontScale="25000" lnSpcReduction="20000"/>
          </a:bodyPr>
          <a:lstStyle/>
          <a:p>
            <a:pPr marL="0" indent="0" algn="ctr">
              <a:buNone/>
            </a:pPr>
            <a:endParaRPr lang="el-GR" sz="9800" b="1" dirty="0"/>
          </a:p>
          <a:p>
            <a:pPr marL="0" indent="0" algn="just">
              <a:buNone/>
            </a:pPr>
            <a:r>
              <a:rPr lang="el-GR" sz="9600" b="1" dirty="0"/>
              <a:t>Οι Ευρωπαϊκές Στρατηγικές για την Απασχόληση: </a:t>
            </a:r>
          </a:p>
          <a:p>
            <a:pPr marL="0" indent="0" algn="just">
              <a:buNone/>
            </a:pPr>
            <a:endParaRPr lang="el-GR" sz="6000" b="1" dirty="0"/>
          </a:p>
          <a:p>
            <a:pPr marL="0" indent="0" algn="just">
              <a:buNone/>
            </a:pPr>
            <a:r>
              <a:rPr lang="el-GR" sz="9800" b="1" dirty="0"/>
              <a:t>Στρατηγική «Ευρώπη 2020»</a:t>
            </a:r>
          </a:p>
          <a:p>
            <a:pPr marL="0" indent="0">
              <a:buNone/>
            </a:pPr>
            <a:r>
              <a:rPr lang="el-GR" sz="9800" b="1" dirty="0"/>
              <a:t>5 στόχοι:</a:t>
            </a:r>
          </a:p>
          <a:p>
            <a:pPr algn="just"/>
            <a:r>
              <a:rPr lang="el-GR" sz="9600" b="1" dirty="0"/>
              <a:t>Απασχόληση</a:t>
            </a:r>
            <a:r>
              <a:rPr lang="el-GR" sz="9600" dirty="0"/>
              <a:t>: έως το 2020 το 75% των ατόμων ηλικίας 20-64 ετών πρέπει να εργάζεται</a:t>
            </a:r>
          </a:p>
          <a:p>
            <a:pPr algn="just"/>
            <a:r>
              <a:rPr lang="el-GR" sz="9600" dirty="0"/>
              <a:t>Έρευνα και ανάπτυξη: έως το 2020 να επενδύεται στην έρευνα και ανάπτυξη, το 3% του ΑΕΠ</a:t>
            </a:r>
          </a:p>
          <a:p>
            <a:pPr algn="just"/>
            <a:r>
              <a:rPr lang="el-GR" sz="9600" b="1" dirty="0"/>
              <a:t>Κλιματική αλλαγή και ενέργεια</a:t>
            </a:r>
            <a:r>
              <a:rPr lang="el-GR" sz="9600" dirty="0"/>
              <a:t>: έως το 2020, (α) μείωση των εκπομπών αερίων θερμοκηπίου κατά 20%, ως προς το 1990 (β) 20% της ενέργειας να προέρχεται από ανανεώσιμες πηγές, (γ) αύξηση ενεργειακής απόδοσης κατά 20%</a:t>
            </a:r>
          </a:p>
          <a:p>
            <a:pPr algn="just"/>
            <a:r>
              <a:rPr lang="el-GR" sz="9600" b="1" dirty="0"/>
              <a:t>Εκπαίδευσ</a:t>
            </a:r>
            <a:r>
              <a:rPr lang="el-GR" sz="9600" dirty="0"/>
              <a:t>η: έως το 2020 (α) μείωση του ποσοστού σχολικής διαρροής κάτω από το 10% (β) ολοκλήρωση ανώτατης εκπαίδευσης για τουλάχιστον το 40% των ατόμων ηλικίας 30-34 ετών</a:t>
            </a:r>
          </a:p>
          <a:p>
            <a:pPr algn="just"/>
            <a:r>
              <a:rPr lang="el-GR" sz="9600" b="1" dirty="0"/>
              <a:t>Καταπολέμηση της φτώχειας και του κοινωνικού αποκλεισμού</a:t>
            </a:r>
            <a:r>
              <a:rPr lang="el-GR" sz="9600" dirty="0"/>
              <a:t>: έως το 2020 να έχει μειωθεί κατά 20.000.000 ο αριθμός των ατόμων που αντιμετωπίζουν τον κίνδυνο φτώχειας και κοινωνικού αποκλεισμού</a:t>
            </a:r>
            <a:r>
              <a:rPr lang="el-GR" sz="9600" b="1" dirty="0"/>
              <a:t> </a:t>
            </a:r>
            <a:endParaRPr lang="el-GR"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60841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33BF5-1CEE-8DAC-4530-C19BDFCD1E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582406-4134-A1D0-544D-F7E762567D05}"/>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4F04C880-E228-F2D7-5F8B-2E1FDC58C010}"/>
              </a:ext>
            </a:extLst>
          </p:cNvPr>
          <p:cNvSpPr>
            <a:spLocks noGrp="1"/>
          </p:cNvSpPr>
          <p:nvPr>
            <p:ph idx="1"/>
          </p:nvPr>
        </p:nvSpPr>
        <p:spPr>
          <a:xfrm>
            <a:off x="434222" y="878541"/>
            <a:ext cx="11323555" cy="5815222"/>
          </a:xfrm>
        </p:spPr>
        <p:txBody>
          <a:bodyPr>
            <a:normAutofit/>
          </a:bodyPr>
          <a:lstStyle/>
          <a:p>
            <a:pPr marL="0" indent="0" algn="just">
              <a:buNone/>
            </a:pPr>
            <a:r>
              <a:rPr lang="el-GR" sz="3300" b="1" dirty="0"/>
              <a:t>Ευρωπαϊκή Στρατηγική Απασχόλησης: βασικό εργαλείο προώθησης και  συντονισμού πολιτικών απασχόλησης και εργασιακών σχέσεων </a:t>
            </a:r>
          </a:p>
          <a:p>
            <a:pPr marL="0" indent="0" algn="just">
              <a:buNone/>
            </a:pPr>
            <a:endParaRPr lang="el-GR" sz="2800" b="1" dirty="0"/>
          </a:p>
          <a:p>
            <a:pPr marL="0" indent="0" algn="just">
              <a:buNone/>
            </a:pPr>
            <a:r>
              <a:rPr lang="el-GR" sz="2800" b="1" dirty="0"/>
              <a:t>Ευρωπαϊκές Στρατηγικές για την Απασχόληση και τα κοινωνικά ζητήματα</a:t>
            </a:r>
          </a:p>
          <a:p>
            <a:pPr algn="just"/>
            <a:r>
              <a:rPr lang="el-GR" sz="2800" b="1" dirty="0"/>
              <a:t> Κοινές Κατευθύνσεις και στόχοι</a:t>
            </a:r>
          </a:p>
          <a:p>
            <a:pPr algn="just"/>
            <a:r>
              <a:rPr lang="el-GR" sz="2800" b="1" dirty="0"/>
              <a:t>Συντονισμός</a:t>
            </a:r>
          </a:p>
          <a:p>
            <a:pPr algn="just"/>
            <a:r>
              <a:rPr lang="el-GR" sz="2800" b="1" dirty="0"/>
              <a:t>Μηχανισμοί παρακολούθησης και αξιολόγησης</a:t>
            </a:r>
          </a:p>
          <a:p>
            <a:pPr algn="just"/>
            <a:r>
              <a:rPr lang="el-GR" sz="2800" b="1" dirty="0"/>
              <a:t>Κοινά μέσα υλοποίησης από διαφορετικές αφετηρίες και πραγματικότητες</a:t>
            </a:r>
          </a:p>
          <a:p>
            <a:pPr algn="just"/>
            <a:endParaRPr lang="el-GR" sz="2800" b="1" dirty="0"/>
          </a:p>
        </p:txBody>
      </p:sp>
      <p:sp>
        <p:nvSpPr>
          <p:cNvPr id="5" name="4 - Ορθογώνιο">
            <a:extLst>
              <a:ext uri="{FF2B5EF4-FFF2-40B4-BE49-F238E27FC236}">
                <a16:creationId xmlns:a16="http://schemas.microsoft.com/office/drawing/2014/main" id="{0A71D78C-05A1-D35F-3486-91DF13FF4C01}"/>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05749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CF562-F91C-C93C-39CC-5AF5E5EC56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FB1C5-90AE-BEC3-D6AD-00B66CF17B89}"/>
              </a:ext>
            </a:extLst>
          </p:cNvPr>
          <p:cNvSpPr>
            <a:spLocks noGrp="1"/>
          </p:cNvSpPr>
          <p:nvPr>
            <p:ph type="title"/>
          </p:nvPr>
        </p:nvSpPr>
        <p:spPr>
          <a:xfrm>
            <a:off x="685801" y="-368969"/>
            <a:ext cx="10131425" cy="1610915"/>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DD5D639D-39DD-A381-6733-8797A1A8C127}"/>
              </a:ext>
            </a:extLst>
          </p:cNvPr>
          <p:cNvSpPr>
            <a:spLocks noGrp="1"/>
          </p:cNvSpPr>
          <p:nvPr>
            <p:ph idx="1"/>
          </p:nvPr>
        </p:nvSpPr>
        <p:spPr>
          <a:xfrm>
            <a:off x="448235" y="1050878"/>
            <a:ext cx="11323555" cy="5510344"/>
          </a:xfrm>
        </p:spPr>
        <p:txBody>
          <a:bodyPr>
            <a:normAutofit fontScale="32500" lnSpcReduction="20000"/>
          </a:bodyPr>
          <a:lstStyle/>
          <a:p>
            <a:pPr marL="0" indent="0" algn="just">
              <a:buNone/>
            </a:pPr>
            <a:r>
              <a:rPr lang="el-GR" sz="9600" b="1" dirty="0"/>
              <a:t>Οι Ευρωπαϊκές Στρατηγικές για την Απασχόληση: </a:t>
            </a:r>
          </a:p>
          <a:p>
            <a:pPr marL="0" indent="0" algn="just">
              <a:buNone/>
            </a:pPr>
            <a:r>
              <a:rPr lang="el-GR" sz="9800" b="1" dirty="0"/>
              <a:t>Στρατηγική «Ευρώπη 2020»</a:t>
            </a:r>
          </a:p>
          <a:p>
            <a:pPr marL="0" indent="0" algn="just">
              <a:buNone/>
            </a:pPr>
            <a:r>
              <a:rPr lang="el-GR" sz="9800" b="1" dirty="0"/>
              <a:t> </a:t>
            </a:r>
            <a:r>
              <a:rPr lang="el-GR" sz="9600" dirty="0"/>
              <a:t>Αποτίμηση της προόδου προς τους στόχους για το σύνολο της ΕΕ</a:t>
            </a:r>
            <a:r>
              <a:rPr lang="en-US" sz="9600" dirty="0"/>
              <a:t>:</a:t>
            </a:r>
            <a:r>
              <a:rPr lang="el-GR" sz="9600" dirty="0"/>
              <a:t> (Κοινή Εκθεση </a:t>
            </a:r>
            <a:r>
              <a:rPr lang="en-US" sz="9600" dirty="0"/>
              <a:t>EMCO-SPC</a:t>
            </a:r>
            <a:r>
              <a:rPr lang="el-GR" sz="9600" dirty="0"/>
              <a:t> /</a:t>
            </a:r>
            <a:r>
              <a:rPr lang="en-US" sz="9600" dirty="0"/>
              <a:t> 2019)</a:t>
            </a:r>
            <a:endParaRPr lang="el-GR" sz="9600" dirty="0"/>
          </a:p>
          <a:p>
            <a:pPr algn="just"/>
            <a:r>
              <a:rPr lang="el-GR" sz="9600" dirty="0"/>
              <a:t> Απασχόληση:  Ρεκόρ απασχόλησης, κοντά στο στόχο, δεν επετεύχθη</a:t>
            </a:r>
          </a:p>
          <a:p>
            <a:pPr algn="just"/>
            <a:r>
              <a:rPr lang="el-GR" sz="9600" dirty="0"/>
              <a:t>Έρευνα και ανάπτυξη:  Απέχει αρκετά</a:t>
            </a:r>
          </a:p>
          <a:p>
            <a:pPr algn="just"/>
            <a:r>
              <a:rPr lang="el-GR" sz="9600" dirty="0"/>
              <a:t>Κλιματική αλλαγή και ενέργεια:  Είχε ήδη επιτευχθεί το 2019</a:t>
            </a:r>
          </a:p>
          <a:p>
            <a:pPr algn="just"/>
            <a:r>
              <a:rPr lang="el-GR" sz="9600" dirty="0"/>
              <a:t>Εκπαίδευση:  Κοντά στο στόχο, αλλά δεν είχε επιτευχθεί</a:t>
            </a:r>
          </a:p>
          <a:p>
            <a:pPr algn="just"/>
            <a:r>
              <a:rPr lang="el-GR" sz="9600" dirty="0"/>
              <a:t>Καταπολέμηση της φτώχειας και του κοινωνικού αποκλεισμού:  Δεν επετεύχθη.</a:t>
            </a: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4649446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45BB6-05C7-4637-F443-E72A2C2DC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458DF8-0C2C-85CF-63E8-672CF347FA6D}"/>
              </a:ext>
            </a:extLst>
          </p:cNvPr>
          <p:cNvSpPr>
            <a:spLocks noGrp="1"/>
          </p:cNvSpPr>
          <p:nvPr>
            <p:ph type="title"/>
          </p:nvPr>
        </p:nvSpPr>
        <p:spPr>
          <a:xfrm>
            <a:off x="586854" y="0"/>
            <a:ext cx="10131425" cy="874294"/>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E94B5EC1-EB82-7388-0576-75AD9D9CA9B3}"/>
              </a:ext>
            </a:extLst>
          </p:cNvPr>
          <p:cNvSpPr>
            <a:spLocks noGrp="1"/>
          </p:cNvSpPr>
          <p:nvPr>
            <p:ph idx="1"/>
          </p:nvPr>
        </p:nvSpPr>
        <p:spPr>
          <a:xfrm>
            <a:off x="709684" y="4244454"/>
            <a:ext cx="11062106" cy="2316765"/>
          </a:xfrm>
        </p:spPr>
        <p:txBody>
          <a:bodyPr>
            <a:normAutofit fontScale="25000" lnSpcReduction="20000"/>
          </a:bodyPr>
          <a:lstStyle/>
          <a:p>
            <a:pPr marL="0" indent="0" algn="just">
              <a:buNone/>
            </a:pPr>
            <a:r>
              <a:rPr lang="el-GR" sz="9800" b="1" dirty="0"/>
              <a:t>Στρατηγική «Ευρώπη 2020»</a:t>
            </a:r>
          </a:p>
          <a:p>
            <a:pPr marL="0" indent="0">
              <a:lnSpc>
                <a:spcPct val="120000"/>
              </a:lnSpc>
              <a:buNone/>
            </a:pPr>
            <a:r>
              <a:rPr lang="el-GR" sz="9600" b="1" dirty="0"/>
              <a:t>Απασχόληση: η πορεία του στόχου</a:t>
            </a:r>
            <a:r>
              <a:rPr lang="en-US" sz="9600" b="1" dirty="0"/>
              <a:t> (75% </a:t>
            </a:r>
            <a:r>
              <a:rPr lang="el-GR" sz="9600" b="1" dirty="0"/>
              <a:t>το 2020)</a:t>
            </a:r>
          </a:p>
          <a:p>
            <a:pPr>
              <a:lnSpc>
                <a:spcPct val="120000"/>
              </a:lnSpc>
              <a:buNone/>
            </a:pPr>
            <a:r>
              <a:rPr lang="el-GR" sz="9600" b="1" dirty="0"/>
              <a:t>Ρεκόρ απασχόλησης: 73,2%</a:t>
            </a:r>
            <a:r>
              <a:rPr lang="en-US" sz="9600" b="1" dirty="0"/>
              <a:t> </a:t>
            </a:r>
            <a:r>
              <a:rPr lang="el-GR" sz="9600" b="1" dirty="0"/>
              <a:t>(2018) – 70,2%</a:t>
            </a:r>
            <a:r>
              <a:rPr lang="en-US" sz="9600" b="1" dirty="0"/>
              <a:t> </a:t>
            </a:r>
            <a:r>
              <a:rPr lang="el-GR" sz="9600" b="1" dirty="0"/>
              <a:t>(2008)</a:t>
            </a:r>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endParaRPr lang="el-GR" sz="9600" b="1" dirty="0">
              <a:ea typeface="Tahoma" pitchFamily="34" charset="0"/>
              <a:cs typeface="Tahoma" pitchFamily="34" charset="0"/>
            </a:endParaRPr>
          </a:p>
          <a:p>
            <a:pPr lvl="0">
              <a:buNone/>
            </a:pPr>
            <a:r>
              <a:rPr lang="el-GR" sz="9600" b="1" dirty="0">
                <a:ea typeface="Tahoma" pitchFamily="34" charset="0"/>
                <a:cs typeface="Tahoma" pitchFamily="34" charset="0"/>
              </a:rPr>
              <a:t> </a:t>
            </a:r>
            <a:r>
              <a:rPr lang="el-GR" sz="9600" b="1" dirty="0"/>
              <a:t>Πηγή: </a:t>
            </a:r>
            <a:r>
              <a:rPr lang="en-US" sz="9600" dirty="0"/>
              <a:t>Eurostat &amp; DG Employment</a:t>
            </a:r>
            <a:r>
              <a:rPr lang="el-GR" sz="9600" dirty="0"/>
              <a:t>, </a:t>
            </a:r>
            <a:r>
              <a:rPr lang="en-US" sz="9600" dirty="0"/>
              <a:t>Social Affairs and Inclusion, 2019</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pic>
        <p:nvPicPr>
          <p:cNvPr id="4" name="15 - Εικόνα">
            <a:extLst>
              <a:ext uri="{FF2B5EF4-FFF2-40B4-BE49-F238E27FC236}">
                <a16:creationId xmlns:a16="http://schemas.microsoft.com/office/drawing/2014/main" id="{4738675E-D714-C758-99D1-1E5BA3FAE0A0}"/>
              </a:ext>
            </a:extLst>
          </p:cNvPr>
          <p:cNvPicPr/>
          <p:nvPr/>
        </p:nvPicPr>
        <p:blipFill>
          <a:blip r:embed="rId2" cstate="print"/>
          <a:srcRect/>
          <a:stretch>
            <a:fillRect/>
          </a:stretch>
        </p:blipFill>
        <p:spPr bwMode="auto">
          <a:xfrm>
            <a:off x="1432536" y="2456597"/>
            <a:ext cx="8839200" cy="3493827"/>
          </a:xfrm>
          <a:prstGeom prst="rect">
            <a:avLst/>
          </a:prstGeom>
          <a:noFill/>
          <a:ln w="9525">
            <a:noFill/>
            <a:miter lim="800000"/>
            <a:headEnd/>
            <a:tailEnd/>
          </a:ln>
        </p:spPr>
      </p:pic>
    </p:spTree>
    <p:extLst>
      <p:ext uri="{BB962C8B-B14F-4D97-AF65-F5344CB8AC3E}">
        <p14:creationId xmlns:p14="http://schemas.microsoft.com/office/powerpoint/2010/main" val="14345383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DE4F3-A15F-8DA3-6299-945CA6CED3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5F7617-C356-3937-A2B8-3459242E746A}"/>
              </a:ext>
            </a:extLst>
          </p:cNvPr>
          <p:cNvSpPr>
            <a:spLocks noGrp="1"/>
          </p:cNvSpPr>
          <p:nvPr>
            <p:ph type="title"/>
          </p:nvPr>
        </p:nvSpPr>
        <p:spPr>
          <a:xfrm>
            <a:off x="736979" y="0"/>
            <a:ext cx="10080247" cy="924860"/>
          </a:xfrm>
        </p:spPr>
        <p:txBody>
          <a:bodyPr>
            <a:normAutofit/>
          </a:bodyPr>
          <a:lstStyle/>
          <a:p>
            <a:r>
              <a:rPr lang="el-GR" sz="2400" dirty="0"/>
              <a:t>ΧΩΡΟΤΑΞΙΑ  ΚΟΙΝΩΝΙΚΗΣ ΠΟΛΙΤΙΚΗΣ: ΕΘΝΙΚΗ ΚΑΙ ΥΠΕΡΕΘΝΙΚΗ ΔΙΑΣΤΑΣΗ</a:t>
            </a:r>
            <a:br>
              <a:rPr lang="el-GR" sz="2400" dirty="0"/>
            </a:br>
            <a:r>
              <a:rPr lang="el-GR" sz="2400" dirty="0"/>
              <a:t>4</a:t>
            </a:r>
            <a:r>
              <a:rPr lang="el-GR" sz="2400" baseline="30000" dirty="0"/>
              <a:t> η  </a:t>
            </a:r>
            <a:r>
              <a:rPr lang="el-GR" sz="2400" dirty="0"/>
              <a:t>ΕΙΣΗΓΗΣΗ</a:t>
            </a:r>
          </a:p>
        </p:txBody>
      </p:sp>
      <p:sp>
        <p:nvSpPr>
          <p:cNvPr id="3" name="Content Placeholder 2">
            <a:extLst>
              <a:ext uri="{FF2B5EF4-FFF2-40B4-BE49-F238E27FC236}">
                <a16:creationId xmlns:a16="http://schemas.microsoft.com/office/drawing/2014/main" id="{215B6C3E-D8D0-82AE-9295-CBEAACD61AE4}"/>
              </a:ext>
            </a:extLst>
          </p:cNvPr>
          <p:cNvSpPr>
            <a:spLocks noGrp="1"/>
          </p:cNvSpPr>
          <p:nvPr>
            <p:ph idx="1"/>
          </p:nvPr>
        </p:nvSpPr>
        <p:spPr>
          <a:xfrm>
            <a:off x="448235" y="2524835"/>
            <a:ext cx="11323555" cy="4036385"/>
          </a:xfrm>
        </p:spPr>
        <p:txBody>
          <a:bodyPr>
            <a:normAutofit fontScale="25000" lnSpcReduction="20000"/>
          </a:bodyPr>
          <a:lstStyle/>
          <a:p>
            <a:pPr marL="0" indent="0" algn="ctr">
              <a:buNone/>
            </a:pPr>
            <a:endParaRPr lang="el-GR" sz="9800" b="1" dirty="0"/>
          </a:p>
          <a:p>
            <a:pPr marL="0" indent="0" algn="ctr">
              <a:buNone/>
            </a:pPr>
            <a:endParaRPr lang="el-GR" sz="9800" b="1" dirty="0"/>
          </a:p>
          <a:p>
            <a:pPr marL="0" indent="0" algn="ctr">
              <a:buNone/>
            </a:pPr>
            <a:endParaRPr lang="el-GR" sz="9800" b="1" dirty="0"/>
          </a:p>
          <a:p>
            <a:pPr marL="0" indent="0" algn="just">
              <a:buNone/>
            </a:pPr>
            <a:endParaRPr lang="el-GR" sz="9800" b="1" dirty="0"/>
          </a:p>
          <a:p>
            <a:pPr marL="0" indent="0" algn="just">
              <a:buNone/>
            </a:pPr>
            <a:r>
              <a:rPr lang="el-GR" sz="9800" b="1" dirty="0"/>
              <a:t>Στρατηγική «Ευρώπη 2020»</a:t>
            </a:r>
          </a:p>
          <a:p>
            <a:pPr marL="0" indent="0">
              <a:lnSpc>
                <a:spcPct val="120000"/>
              </a:lnSpc>
              <a:buNone/>
            </a:pPr>
            <a:r>
              <a:rPr lang="el-GR" sz="9600" b="1" dirty="0"/>
              <a:t>  Ε&amp;Α: η πορεία του στόχου</a:t>
            </a:r>
            <a:r>
              <a:rPr lang="en-US" sz="9600" b="1" dirty="0"/>
              <a:t>  (3% </a:t>
            </a:r>
            <a:r>
              <a:rPr lang="el-GR" sz="9600" b="1" dirty="0"/>
              <a:t>ΑΕΠ, 2020)</a:t>
            </a:r>
          </a:p>
          <a:p>
            <a:pPr marL="0" indent="0">
              <a:lnSpc>
                <a:spcPct val="120000"/>
              </a:lnSpc>
              <a:buNone/>
            </a:pPr>
            <a:endParaRPr lang="el-GR" sz="9600" b="1"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endParaRPr lang="el-GR" sz="9600" b="1" dirty="0">
              <a:ea typeface="Tahoma" pitchFamily="34" charset="0"/>
              <a:cs typeface="Tahoma" pitchFamily="34" charset="0"/>
            </a:endParaRPr>
          </a:p>
          <a:p>
            <a:pPr lvl="0">
              <a:buNone/>
            </a:pPr>
            <a:r>
              <a:rPr lang="el-GR" sz="9600" b="1" dirty="0">
                <a:ea typeface="Tahoma" pitchFamily="34" charset="0"/>
                <a:cs typeface="Tahoma" pitchFamily="34" charset="0"/>
              </a:rPr>
              <a:t> </a:t>
            </a:r>
            <a:r>
              <a:rPr lang="el-GR" sz="9600" b="1" dirty="0"/>
              <a:t>Πηγή: </a:t>
            </a:r>
            <a:r>
              <a:rPr lang="en-US" sz="9600" dirty="0"/>
              <a:t>Eurostat &amp; DG Employment</a:t>
            </a:r>
            <a:r>
              <a:rPr lang="el-GR" sz="9600" dirty="0"/>
              <a:t>, </a:t>
            </a:r>
            <a:r>
              <a:rPr lang="en-US" sz="9600" dirty="0"/>
              <a:t>Social Affairs and Inclusion, 2019</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pic>
        <p:nvPicPr>
          <p:cNvPr id="5" name="6 - Εικόνα" descr="https://ec.europa.eu/eurostat/statistics-explained/images/d/d5/Gross_domestic_expenditure_on_R%26D%2C_EU-28%2C_2002-2017_%28%25_of_GDP%29.png">
            <a:extLst>
              <a:ext uri="{FF2B5EF4-FFF2-40B4-BE49-F238E27FC236}">
                <a16:creationId xmlns:a16="http://schemas.microsoft.com/office/drawing/2014/main" id="{A3A1A12B-4FB2-79CD-0B1D-8724960D3201}"/>
              </a:ext>
            </a:extLst>
          </p:cNvPr>
          <p:cNvPicPr/>
          <p:nvPr/>
        </p:nvPicPr>
        <p:blipFill>
          <a:blip r:embed="rId2" cstate="print"/>
          <a:srcRect/>
          <a:stretch>
            <a:fillRect/>
          </a:stretch>
        </p:blipFill>
        <p:spPr bwMode="auto">
          <a:xfrm>
            <a:off x="1491916" y="2169995"/>
            <a:ext cx="9496925" cy="3763146"/>
          </a:xfrm>
          <a:prstGeom prst="rect">
            <a:avLst/>
          </a:prstGeom>
          <a:noFill/>
          <a:ln w="9525">
            <a:noFill/>
            <a:miter lim="800000"/>
            <a:headEnd/>
            <a:tailEnd/>
          </a:ln>
        </p:spPr>
      </p:pic>
    </p:spTree>
    <p:extLst>
      <p:ext uri="{BB962C8B-B14F-4D97-AF65-F5344CB8AC3E}">
        <p14:creationId xmlns:p14="http://schemas.microsoft.com/office/powerpoint/2010/main" val="22026299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CA518-AA24-C246-45F0-34A60BD844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2B1B0F-A339-E359-CEA2-61AD5A90DE39}"/>
              </a:ext>
            </a:extLst>
          </p:cNvPr>
          <p:cNvSpPr>
            <a:spLocks noGrp="1"/>
          </p:cNvSpPr>
          <p:nvPr>
            <p:ph type="title"/>
          </p:nvPr>
        </p:nvSpPr>
        <p:spPr>
          <a:xfrm>
            <a:off x="685801" y="-368969"/>
            <a:ext cx="10131425" cy="1624563"/>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A327B21-D3D4-993F-32B6-82C0A3430FEB}"/>
              </a:ext>
            </a:extLst>
          </p:cNvPr>
          <p:cNvSpPr>
            <a:spLocks noGrp="1"/>
          </p:cNvSpPr>
          <p:nvPr>
            <p:ph idx="1"/>
          </p:nvPr>
        </p:nvSpPr>
        <p:spPr>
          <a:xfrm>
            <a:off x="448235" y="1916832"/>
            <a:ext cx="11323555" cy="4644390"/>
          </a:xfrm>
        </p:spPr>
        <p:txBody>
          <a:bodyPr>
            <a:normAutofit fontScale="25000" lnSpcReduction="20000"/>
          </a:bodyPr>
          <a:lstStyle/>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just">
              <a:buNone/>
            </a:pPr>
            <a:endParaRPr lang="el-GR" sz="9800" b="1" dirty="0"/>
          </a:p>
          <a:p>
            <a:pPr marL="0" indent="0" algn="just">
              <a:buNone/>
            </a:pPr>
            <a:r>
              <a:rPr lang="el-GR" sz="9800" b="1" dirty="0"/>
              <a:t>Στρατηγική «Ευρώπη 2020»</a:t>
            </a:r>
          </a:p>
          <a:p>
            <a:pPr marL="0" indent="0">
              <a:lnSpc>
                <a:spcPct val="120000"/>
              </a:lnSpc>
              <a:buNone/>
            </a:pPr>
            <a:r>
              <a:rPr lang="el-GR" sz="9600" b="1" dirty="0"/>
              <a:t>  Κλίμα και ενέργεια: η πορεία του στόχου</a:t>
            </a:r>
          </a:p>
          <a:p>
            <a:pPr marL="0" indent="0">
              <a:lnSpc>
                <a:spcPct val="120000"/>
              </a:lnSpc>
              <a:buNone/>
            </a:pPr>
            <a:endParaRPr lang="el-GR" sz="9600" b="1"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endParaRPr lang="el-GR" sz="9600" b="1" dirty="0">
              <a:ea typeface="Tahoma" pitchFamily="34" charset="0"/>
              <a:cs typeface="Tahoma" pitchFamily="34" charset="0"/>
            </a:endParaRPr>
          </a:p>
          <a:p>
            <a:pPr lvl="0">
              <a:buNone/>
            </a:pPr>
            <a:r>
              <a:rPr lang="el-GR" sz="9600" b="1" dirty="0">
                <a:ea typeface="Tahoma" pitchFamily="34" charset="0"/>
                <a:cs typeface="Tahoma" pitchFamily="34" charset="0"/>
              </a:rPr>
              <a:t> </a:t>
            </a:r>
            <a:r>
              <a:rPr lang="el-GR" sz="9600" b="1" dirty="0"/>
              <a:t>Πηγή: </a:t>
            </a:r>
            <a:r>
              <a:rPr lang="en-US" sz="9600" dirty="0"/>
              <a:t>Eurostat &amp; DG Employment</a:t>
            </a:r>
            <a:r>
              <a:rPr lang="el-GR" sz="9600" dirty="0"/>
              <a:t>, </a:t>
            </a:r>
            <a:r>
              <a:rPr lang="en-US" sz="9600" dirty="0"/>
              <a:t>Social Affairs and Inclusion, 2019</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pic>
        <p:nvPicPr>
          <p:cNvPr id="4" name="6 - Εικόνα" descr="https://ec.europa.eu/eurostat/statistics-explained/images/e/ef/Greenhouse_gas_emissions%2C_EU-28%2C_1990-2017_%28index_1990_%3D_100%29.png">
            <a:extLst>
              <a:ext uri="{FF2B5EF4-FFF2-40B4-BE49-F238E27FC236}">
                <a16:creationId xmlns:a16="http://schemas.microsoft.com/office/drawing/2014/main" id="{1C58DE90-B1D1-2E90-13D8-32CD30A031F8}"/>
              </a:ext>
            </a:extLst>
          </p:cNvPr>
          <p:cNvPicPr/>
          <p:nvPr/>
        </p:nvPicPr>
        <p:blipFill>
          <a:blip r:embed="rId2" cstate="print"/>
          <a:srcRect/>
          <a:stretch>
            <a:fillRect/>
          </a:stretch>
        </p:blipFill>
        <p:spPr bwMode="auto">
          <a:xfrm>
            <a:off x="1299411" y="2715904"/>
            <a:ext cx="9737556" cy="3075296"/>
          </a:xfrm>
          <a:prstGeom prst="rect">
            <a:avLst/>
          </a:prstGeom>
          <a:noFill/>
          <a:ln w="9525">
            <a:noFill/>
            <a:miter lim="800000"/>
            <a:headEnd/>
            <a:tailEnd/>
          </a:ln>
        </p:spPr>
      </p:pic>
    </p:spTree>
    <p:extLst>
      <p:ext uri="{BB962C8B-B14F-4D97-AF65-F5344CB8AC3E}">
        <p14:creationId xmlns:p14="http://schemas.microsoft.com/office/powerpoint/2010/main" val="1467968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D7793-A3BD-5867-F5F1-F6DCBF338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EF6BE2-B6E7-5932-605D-802AE3C6F0E9}"/>
              </a:ext>
            </a:extLst>
          </p:cNvPr>
          <p:cNvSpPr>
            <a:spLocks noGrp="1"/>
          </p:cNvSpPr>
          <p:nvPr>
            <p:ph type="title"/>
          </p:nvPr>
        </p:nvSpPr>
        <p:spPr>
          <a:xfrm>
            <a:off x="685801" y="-368969"/>
            <a:ext cx="10131425" cy="1748589"/>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02240DBF-0C2C-173E-FA72-E5E8AAB18E98}"/>
              </a:ext>
            </a:extLst>
          </p:cNvPr>
          <p:cNvSpPr>
            <a:spLocks noGrp="1"/>
          </p:cNvSpPr>
          <p:nvPr>
            <p:ph idx="1"/>
          </p:nvPr>
        </p:nvSpPr>
        <p:spPr>
          <a:xfrm>
            <a:off x="448235" y="1624084"/>
            <a:ext cx="11323555" cy="4937138"/>
          </a:xfrm>
        </p:spPr>
        <p:txBody>
          <a:bodyPr>
            <a:normAutofit fontScale="25000" lnSpcReduction="20000"/>
          </a:bodyPr>
          <a:lstStyle/>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just">
              <a:buNone/>
            </a:pPr>
            <a:endParaRPr lang="el-GR" sz="9800" b="1" dirty="0"/>
          </a:p>
          <a:p>
            <a:pPr marL="0" indent="0" algn="just">
              <a:buNone/>
            </a:pPr>
            <a:endParaRPr lang="el-GR" sz="9800" b="1" dirty="0"/>
          </a:p>
          <a:p>
            <a:pPr marL="0" indent="0" algn="just">
              <a:buNone/>
            </a:pPr>
            <a:r>
              <a:rPr lang="el-GR" sz="9800" b="1" dirty="0"/>
              <a:t>Στρατηγική «Ευρώπη 2020»</a:t>
            </a:r>
          </a:p>
          <a:p>
            <a:pPr marL="0" indent="0">
              <a:lnSpc>
                <a:spcPct val="120000"/>
              </a:lnSpc>
              <a:buNone/>
            </a:pPr>
            <a:r>
              <a:rPr lang="el-GR" sz="9600" b="1" dirty="0"/>
              <a:t>  Σχολική διαρροή : η πορεία του στόχου</a:t>
            </a:r>
          </a:p>
          <a:p>
            <a:pPr marL="0" indent="0">
              <a:lnSpc>
                <a:spcPct val="120000"/>
              </a:lnSpc>
              <a:buNone/>
            </a:pPr>
            <a:endParaRPr lang="el-GR" sz="9600" b="1"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endParaRPr lang="el-GR" sz="9600" b="1" dirty="0">
              <a:ea typeface="Tahoma" pitchFamily="34" charset="0"/>
              <a:cs typeface="Tahoma" pitchFamily="34" charset="0"/>
            </a:endParaRPr>
          </a:p>
          <a:p>
            <a:pPr lvl="0">
              <a:buNone/>
            </a:pPr>
            <a:r>
              <a:rPr lang="el-GR" sz="9600" b="1" dirty="0">
                <a:ea typeface="Tahoma" pitchFamily="34" charset="0"/>
                <a:cs typeface="Tahoma" pitchFamily="34" charset="0"/>
              </a:rPr>
              <a:t> </a:t>
            </a:r>
            <a:r>
              <a:rPr lang="el-GR" sz="9600" b="1" dirty="0"/>
              <a:t>Πηγή: </a:t>
            </a:r>
            <a:r>
              <a:rPr lang="en-US" sz="9600" dirty="0"/>
              <a:t>Eurostat &amp; DG Employment</a:t>
            </a:r>
            <a:r>
              <a:rPr lang="el-GR" sz="9600" dirty="0"/>
              <a:t>, </a:t>
            </a:r>
            <a:r>
              <a:rPr lang="en-US" sz="9600" dirty="0"/>
              <a:t>Social Affairs and Inclusion, 2019</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pic>
        <p:nvPicPr>
          <p:cNvPr id="5" name="6 - Εικόνα" descr="https://ec.europa.eu/eurostat/statistics-explained/images/9/9e/Early_leavers_from_education_and_training%2C_EU-28%2C_2002-2018_%28%25_of_the_population_aged_18-24%29.png">
            <a:extLst>
              <a:ext uri="{FF2B5EF4-FFF2-40B4-BE49-F238E27FC236}">
                <a16:creationId xmlns:a16="http://schemas.microsoft.com/office/drawing/2014/main" id="{955DFD90-351E-3F5A-B440-E3CB2F2C62FE}"/>
              </a:ext>
            </a:extLst>
          </p:cNvPr>
          <p:cNvPicPr/>
          <p:nvPr/>
        </p:nvPicPr>
        <p:blipFill>
          <a:blip r:embed="rId2" cstate="print"/>
          <a:srcRect/>
          <a:stretch>
            <a:fillRect/>
          </a:stretch>
        </p:blipFill>
        <p:spPr bwMode="auto">
          <a:xfrm>
            <a:off x="685801" y="1965277"/>
            <a:ext cx="10131424" cy="3986343"/>
          </a:xfrm>
          <a:prstGeom prst="rect">
            <a:avLst/>
          </a:prstGeom>
          <a:noFill/>
          <a:ln w="9525">
            <a:noFill/>
            <a:miter lim="800000"/>
            <a:headEnd/>
            <a:tailEnd/>
          </a:ln>
        </p:spPr>
      </p:pic>
    </p:spTree>
    <p:extLst>
      <p:ext uri="{BB962C8B-B14F-4D97-AF65-F5344CB8AC3E}">
        <p14:creationId xmlns:p14="http://schemas.microsoft.com/office/powerpoint/2010/main" val="32708402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3C0D2-6C64-A9C7-621C-4006688C73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AC744C-9EB6-EC32-1A29-5FFAFC3E5862}"/>
              </a:ext>
            </a:extLst>
          </p:cNvPr>
          <p:cNvSpPr>
            <a:spLocks noGrp="1"/>
          </p:cNvSpPr>
          <p:nvPr>
            <p:ph type="title"/>
          </p:nvPr>
        </p:nvSpPr>
        <p:spPr>
          <a:xfrm>
            <a:off x="685801" y="-368969"/>
            <a:ext cx="10131425" cy="1748589"/>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360B8190-C81B-EF8D-C2A0-8F70C3B0044D}"/>
              </a:ext>
            </a:extLst>
          </p:cNvPr>
          <p:cNvSpPr>
            <a:spLocks noGrp="1"/>
          </p:cNvSpPr>
          <p:nvPr>
            <p:ph idx="1"/>
          </p:nvPr>
        </p:nvSpPr>
        <p:spPr>
          <a:xfrm>
            <a:off x="240648" y="1379620"/>
            <a:ext cx="11323555" cy="5047397"/>
          </a:xfrm>
        </p:spPr>
        <p:txBody>
          <a:bodyPr>
            <a:normAutofit fontScale="25000" lnSpcReduction="20000"/>
          </a:bodyPr>
          <a:lstStyle/>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just">
              <a:buNone/>
            </a:pPr>
            <a:endParaRPr lang="el-GR" sz="9800" b="1" dirty="0"/>
          </a:p>
          <a:p>
            <a:pPr marL="0" indent="0" algn="just">
              <a:buNone/>
            </a:pPr>
            <a:endParaRPr lang="el-GR" sz="9800" b="1" dirty="0"/>
          </a:p>
          <a:p>
            <a:pPr marL="0" indent="0" algn="ctr">
              <a:buNone/>
            </a:pPr>
            <a:endParaRPr lang="el-GR" sz="9800" b="1" dirty="0"/>
          </a:p>
          <a:p>
            <a:pPr marL="0" indent="0" algn="ctr">
              <a:buNone/>
            </a:pPr>
            <a:endParaRPr lang="el-GR" sz="9800" b="1" dirty="0"/>
          </a:p>
          <a:p>
            <a:pPr marL="0" indent="0" algn="just">
              <a:buNone/>
            </a:pPr>
            <a:endParaRPr lang="el-GR" sz="9800" b="1" dirty="0"/>
          </a:p>
          <a:p>
            <a:pPr marL="0" indent="0" algn="just">
              <a:buNone/>
            </a:pPr>
            <a:endParaRPr lang="el-GR" sz="10000" b="1" dirty="0"/>
          </a:p>
          <a:p>
            <a:pPr marL="0" indent="0" algn="just">
              <a:buNone/>
            </a:pPr>
            <a:r>
              <a:rPr lang="el-GR" sz="10000" b="1" dirty="0"/>
              <a:t>  Στρατηγική «Ευρώπη 2020»</a:t>
            </a:r>
          </a:p>
          <a:p>
            <a:pPr marL="0" indent="0">
              <a:lnSpc>
                <a:spcPct val="120000"/>
              </a:lnSpc>
              <a:buNone/>
            </a:pPr>
            <a:r>
              <a:rPr lang="el-GR" sz="9800" b="1" dirty="0"/>
              <a:t>  Φτώχεια και κοινωνικός αποκλεισμός: η πορεία του στόχου</a:t>
            </a:r>
          </a:p>
          <a:p>
            <a:pPr marL="0" indent="0" algn="just">
              <a:buNone/>
            </a:pPr>
            <a:endParaRPr lang="el-GR" sz="9800" b="1" dirty="0"/>
          </a:p>
          <a:p>
            <a:pPr marL="0" indent="0">
              <a:lnSpc>
                <a:spcPct val="120000"/>
              </a:lnSpc>
              <a:buNone/>
            </a:pPr>
            <a:r>
              <a:rPr lang="el-GR" sz="9600" b="1" dirty="0"/>
              <a:t>   </a:t>
            </a:r>
          </a:p>
          <a:p>
            <a:pPr marL="0" indent="0">
              <a:lnSpc>
                <a:spcPct val="120000"/>
              </a:lnSpc>
              <a:buNone/>
            </a:pPr>
            <a:endParaRPr lang="el-GR" sz="9600" b="1"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dirty="0"/>
          </a:p>
          <a:p>
            <a:pPr lvl="0">
              <a:buNone/>
            </a:pPr>
            <a:r>
              <a:rPr lang="el-GR" sz="9600" b="1" dirty="0"/>
              <a:t>Πηγή: </a:t>
            </a:r>
            <a:r>
              <a:rPr lang="en-US" sz="9600" dirty="0"/>
              <a:t>Eurostat &amp; DG Employment</a:t>
            </a:r>
            <a:r>
              <a:rPr lang="el-GR" sz="9600" dirty="0"/>
              <a:t>, </a:t>
            </a:r>
            <a:r>
              <a:rPr lang="en-US" sz="9600" dirty="0"/>
              <a:t>Social Affairs and Inclusion, 2019</a:t>
            </a: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endParaRPr lang="el-GR" sz="9600" b="1" dirty="0">
              <a:ea typeface="Tahoma" pitchFamily="34" charset="0"/>
              <a:cs typeface="Tahoma" pitchFamily="34" charset="0"/>
            </a:endParaRPr>
          </a:p>
          <a:p>
            <a:pPr lvl="0">
              <a:buNone/>
            </a:pPr>
            <a:r>
              <a:rPr lang="el-GR" sz="9600" b="1" dirty="0">
                <a:ea typeface="Tahoma" pitchFamily="34" charset="0"/>
                <a:cs typeface="Tahoma" pitchFamily="34" charset="0"/>
              </a:rPr>
              <a:t> </a:t>
            </a:r>
            <a:r>
              <a:rPr lang="el-GR" sz="9600" b="1" dirty="0"/>
              <a:t>Πηγή: </a:t>
            </a:r>
            <a:r>
              <a:rPr lang="en-US" sz="9600" dirty="0"/>
              <a:t>Eurostat &amp; DG Employment</a:t>
            </a:r>
            <a:r>
              <a:rPr lang="el-GR" sz="9600" dirty="0"/>
              <a:t>, </a:t>
            </a:r>
            <a:r>
              <a:rPr lang="en-US" sz="9600" dirty="0"/>
              <a:t>Social Affairs and Inclusion, 2019</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pic>
        <p:nvPicPr>
          <p:cNvPr id="4" name="6 - Εικόνα">
            <a:extLst>
              <a:ext uri="{FF2B5EF4-FFF2-40B4-BE49-F238E27FC236}">
                <a16:creationId xmlns:a16="http://schemas.microsoft.com/office/drawing/2014/main" id="{F785C9B8-BA7A-507E-1965-95CEAACE2959}"/>
              </a:ext>
            </a:extLst>
          </p:cNvPr>
          <p:cNvPicPr/>
          <p:nvPr/>
        </p:nvPicPr>
        <p:blipFill>
          <a:blip r:embed="rId2" cstate="print"/>
          <a:srcRect/>
          <a:stretch>
            <a:fillRect/>
          </a:stretch>
        </p:blipFill>
        <p:spPr bwMode="auto">
          <a:xfrm>
            <a:off x="1436187" y="2033517"/>
            <a:ext cx="8630651" cy="4221649"/>
          </a:xfrm>
          <a:prstGeom prst="rect">
            <a:avLst/>
          </a:prstGeom>
          <a:noFill/>
          <a:ln w="9525">
            <a:noFill/>
            <a:miter lim="800000"/>
            <a:headEnd/>
            <a:tailEnd/>
          </a:ln>
        </p:spPr>
      </p:pic>
    </p:spTree>
    <p:extLst>
      <p:ext uri="{BB962C8B-B14F-4D97-AF65-F5344CB8AC3E}">
        <p14:creationId xmlns:p14="http://schemas.microsoft.com/office/powerpoint/2010/main" val="22698932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F99BA-3E9F-D3AD-4C9B-D4F1F738D0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1489F2-F15A-2FE7-3A7D-8DEAAF837154}"/>
              </a:ext>
            </a:extLst>
          </p:cNvPr>
          <p:cNvSpPr>
            <a:spLocks noGrp="1"/>
          </p:cNvSpPr>
          <p:nvPr>
            <p:ph type="title"/>
          </p:nvPr>
        </p:nvSpPr>
        <p:spPr>
          <a:xfrm>
            <a:off x="685801" y="-368969"/>
            <a:ext cx="10131425" cy="1748589"/>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BC8975CA-B09F-D8DA-494F-56C88B739A5E}"/>
              </a:ext>
            </a:extLst>
          </p:cNvPr>
          <p:cNvSpPr>
            <a:spLocks noGrp="1"/>
          </p:cNvSpPr>
          <p:nvPr>
            <p:ph idx="1"/>
          </p:nvPr>
        </p:nvSpPr>
        <p:spPr>
          <a:xfrm>
            <a:off x="240648" y="1173708"/>
            <a:ext cx="11323555" cy="5253310"/>
          </a:xfrm>
        </p:spPr>
        <p:txBody>
          <a:bodyPr>
            <a:normAutofit fontScale="25000" lnSpcReduction="20000"/>
          </a:bodyPr>
          <a:lstStyle/>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just">
              <a:buNone/>
            </a:pPr>
            <a:endParaRPr lang="el-GR" sz="9800" b="1" dirty="0"/>
          </a:p>
          <a:p>
            <a:pPr marL="0" indent="0" algn="just">
              <a:buNone/>
            </a:pPr>
            <a:endParaRPr lang="el-GR" sz="9800" b="1" dirty="0"/>
          </a:p>
          <a:p>
            <a:pPr marL="0" indent="0" algn="ctr">
              <a:buNone/>
            </a:pPr>
            <a:endParaRPr lang="el-GR" sz="9800" b="1" dirty="0"/>
          </a:p>
          <a:p>
            <a:pPr marL="0" indent="0" algn="ctr">
              <a:buNone/>
            </a:pPr>
            <a:endParaRPr lang="el-GR" sz="9800" b="1" dirty="0"/>
          </a:p>
          <a:p>
            <a:pPr marL="0" indent="0" algn="just">
              <a:buNone/>
            </a:pPr>
            <a:endParaRPr lang="el-GR" sz="9800" b="1" dirty="0"/>
          </a:p>
          <a:p>
            <a:pPr marL="0" indent="0" algn="just">
              <a:buNone/>
            </a:pPr>
            <a:r>
              <a:rPr lang="el-GR" sz="12800" b="1" dirty="0"/>
              <a:t>Στρατηγική «Ευρώπη 2020»</a:t>
            </a:r>
          </a:p>
          <a:p>
            <a:pPr marL="0" indent="0" algn="just">
              <a:buNone/>
            </a:pPr>
            <a:endParaRPr lang="el-GR" sz="12800" b="1" dirty="0"/>
          </a:p>
          <a:p>
            <a:pPr marL="0" indent="0" algn="just">
              <a:buNone/>
            </a:pPr>
            <a:r>
              <a:rPr lang="el-GR" sz="12800" b="1" dirty="0"/>
              <a:t>Ελληνικοί εθνικοί στόχοι</a:t>
            </a:r>
          </a:p>
          <a:p>
            <a:pPr algn="just"/>
            <a:r>
              <a:rPr lang="el-GR" sz="12800" dirty="0"/>
              <a:t>Απασχόληση:  70%</a:t>
            </a:r>
          </a:p>
          <a:p>
            <a:pPr algn="just"/>
            <a:r>
              <a:rPr lang="el-GR" sz="12800" dirty="0"/>
              <a:t>Έρευνα και ανάπτυξη:  1,2%</a:t>
            </a:r>
          </a:p>
          <a:p>
            <a:pPr algn="just"/>
            <a:r>
              <a:rPr lang="el-GR" sz="12800" dirty="0"/>
              <a:t>Κλιματική αλλαγή και ενέργεια:  -4,5% ως προς το 2005, 20% και -2,85</a:t>
            </a:r>
          </a:p>
          <a:p>
            <a:pPr algn="just"/>
            <a:r>
              <a:rPr lang="el-GR" sz="12800" dirty="0"/>
              <a:t>Εκπαίδευση:  9,7%</a:t>
            </a:r>
          </a:p>
          <a:p>
            <a:pPr algn="just"/>
            <a:r>
              <a:rPr lang="el-GR" sz="12800" dirty="0"/>
              <a:t>Καταπολέμηση της φτώχειας και του κοινωνικού αποκλεισμού: 3 διακριτοί στόχοι</a:t>
            </a:r>
            <a:endParaRPr lang="el-GR" sz="9600" b="1" dirty="0"/>
          </a:p>
          <a:p>
            <a:pPr lvl="0">
              <a:buNone/>
            </a:pPr>
            <a:r>
              <a:rPr lang="el-GR" sz="9600" b="1" dirty="0"/>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41713435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762F8-8082-98C8-7055-649A83A337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79A26C-20F2-0ADD-D1C1-DA8FFD02A87C}"/>
              </a:ext>
            </a:extLst>
          </p:cNvPr>
          <p:cNvSpPr>
            <a:spLocks noGrp="1"/>
          </p:cNvSpPr>
          <p:nvPr>
            <p:ph idx="1"/>
          </p:nvPr>
        </p:nvSpPr>
        <p:spPr>
          <a:xfrm>
            <a:off x="685801" y="2871537"/>
            <a:ext cx="11323555" cy="3866147"/>
          </a:xfrm>
        </p:spPr>
        <p:txBody>
          <a:bodyPr>
            <a:normAutofit fontScale="25000" lnSpcReduction="20000"/>
          </a:bodyPr>
          <a:lstStyle/>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r>
              <a:rPr lang="el-GR" sz="14400" b="1" dirty="0"/>
              <a:t> Στρατηγική «Ευρώπη 2020»</a:t>
            </a:r>
          </a:p>
          <a:p>
            <a:pPr marL="0" indent="0">
              <a:lnSpc>
                <a:spcPct val="120000"/>
              </a:lnSpc>
              <a:buNone/>
            </a:pPr>
            <a:r>
              <a:rPr lang="el-GR" sz="12800" b="1" dirty="0"/>
              <a:t>3 εθνικοί στόχοι για την κοινωνική ένταξη:</a:t>
            </a:r>
          </a:p>
          <a:p>
            <a:r>
              <a:rPr lang="el-GR" sz="12800" b="1" dirty="0"/>
              <a:t>(α)</a:t>
            </a:r>
            <a:r>
              <a:rPr lang="el-GR" sz="12800" dirty="0"/>
              <a:t> </a:t>
            </a:r>
            <a:r>
              <a:rPr lang="el-GR" sz="12800" b="1" dirty="0"/>
              <a:t>Καταπολέμηση της φτώχειας και του κοινωνικού αποκλεισμού</a:t>
            </a:r>
            <a:r>
              <a:rPr lang="el-GR" sz="12800" dirty="0"/>
              <a:t>: Μείωση του αριθμού των ατόμων που βρίσκονται σε κίνδυνο φτώχειας ή /και υφίστανται υλικές στερήσεις ή /και διαβιούν σε νοικοκυριά χωρίς εργαζόμενα μέλη κατά 450.000 έως το 2020, δηλαδή μείωση του συνολικού ποσοστού από 28% το 2008, σε 24% το 2020.</a:t>
            </a:r>
          </a:p>
          <a:p>
            <a:r>
              <a:rPr lang="el-GR" sz="12800" b="1" dirty="0"/>
              <a:t> (β) Καταπολέμηση της παιδικής φτώχειας:</a:t>
            </a:r>
            <a:r>
              <a:rPr lang="el-GR" sz="12800" dirty="0"/>
              <a:t>  Μείωση κατά 100.000  του αριθμού των ατόμων 0-17 ετών που βρίσκονται σε κίνδυνο φτώχειας έως το 2020, δηλ. μείωση του αντίστοιχου ποσοστού από 23% το 2008 σε 18%  το 2020. </a:t>
            </a:r>
          </a:p>
          <a:p>
            <a:r>
              <a:rPr lang="el-GR" sz="12800" b="1" dirty="0"/>
              <a:t> (γ) Δόμηση ενός «κοινωνικού δικτύου ασφαλείας»</a:t>
            </a:r>
            <a:r>
              <a:rPr lang="el-GR" sz="12800" dirty="0"/>
              <a:t>   </a:t>
            </a:r>
          </a:p>
          <a:p>
            <a:endParaRPr lang="en-US" sz="12800" dirty="0"/>
          </a:p>
          <a:p>
            <a:pPr marL="0" indent="0">
              <a:lnSpc>
                <a:spcPct val="120000"/>
              </a:lnSpc>
              <a:buNone/>
            </a:pPr>
            <a:endParaRPr lang="el-GR" sz="14400" b="1"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2539563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BC763-0B83-75EF-86E9-AAFDA4BC2AE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83FDFD-6978-373C-6B85-BA04537F8750}"/>
              </a:ext>
            </a:extLst>
          </p:cNvPr>
          <p:cNvSpPr>
            <a:spLocks noGrp="1"/>
          </p:cNvSpPr>
          <p:nvPr>
            <p:ph idx="1"/>
          </p:nvPr>
        </p:nvSpPr>
        <p:spPr>
          <a:xfrm>
            <a:off x="685801" y="1569493"/>
            <a:ext cx="11323555" cy="5168191"/>
          </a:xfrm>
        </p:spPr>
        <p:txBody>
          <a:bodyPr>
            <a:normAutofit fontScale="25000" lnSpcReduction="20000"/>
          </a:bodyPr>
          <a:lstStyle/>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r>
              <a:rPr lang="el-GR" sz="14400" b="1" dirty="0"/>
              <a:t>Στρατηγική «Ευρώπη 2020»</a:t>
            </a:r>
          </a:p>
          <a:p>
            <a:pPr marL="0" indent="0">
              <a:lnSpc>
                <a:spcPct val="120000"/>
              </a:lnSpc>
              <a:buNone/>
            </a:pPr>
            <a:r>
              <a:rPr lang="el-GR" sz="12800" b="1" dirty="0"/>
              <a:t>3 εθνικοί στόχοι για την κοινωνική ένταξη:Αποτίμηση</a:t>
            </a:r>
            <a:endParaRPr lang="el-GR" sz="15800" b="1" dirty="0"/>
          </a:p>
          <a:p>
            <a:pPr algn="just"/>
            <a:r>
              <a:rPr lang="el-GR" sz="12800" dirty="0"/>
              <a:t>Μείωση του αριθμού των ατόμων που αντιμετωπίζουν τον κίνδυνο της φτώχειας και του κοινωνικού απο κατά 450.000 ή μείωση του ποσοστού από 28% το 2008 σε 24% το 2020</a:t>
            </a:r>
            <a:r>
              <a:rPr lang="el-GR" sz="12300" dirty="0"/>
              <a:t>.</a:t>
            </a:r>
          </a:p>
          <a:p>
            <a:pPr marL="0" indent="0" algn="just">
              <a:buNone/>
            </a:pPr>
            <a:r>
              <a:rPr lang="el-GR" sz="12300" dirty="0"/>
              <a:t>    (2020:     3.044.000  άτομα   / 28,9%)                                </a:t>
            </a:r>
            <a:endParaRPr lang="el-GR" sz="6600" dirty="0"/>
          </a:p>
          <a:p>
            <a:pPr algn="just"/>
            <a:r>
              <a:rPr lang="el-GR" sz="12800" dirty="0"/>
              <a:t>Μείωση του αριθμού των παιδιών που αντιμετωπίζουν τον κίνδυνο φτώχειας κατά 100.000 ή μείωση του αντίστοιχου ποσοστού από 23% το 2008 σε 18% το 2020</a:t>
            </a:r>
          </a:p>
          <a:p>
            <a:pPr marL="0" indent="0" algn="just">
              <a:buNone/>
            </a:pPr>
            <a:r>
              <a:rPr lang="el-GR" sz="12300" dirty="0"/>
              <a:t>    (2020: 21,4%)</a:t>
            </a:r>
            <a:endParaRPr lang="el-GR" sz="4400" dirty="0"/>
          </a:p>
          <a:p>
            <a:pPr algn="just"/>
            <a:r>
              <a:rPr lang="el-GR" sz="12800" dirty="0"/>
              <a:t>Δημιουργία κοινωνικού δικτύου ασφάλειας:  Θεσμοθέτηση και υλοποίηση ΕΕΕ</a:t>
            </a:r>
            <a:endParaRPr lang="en-US" sz="12800" dirty="0"/>
          </a:p>
          <a:p>
            <a:pPr marL="0" indent="0">
              <a:buNone/>
            </a:pPr>
            <a:endParaRPr lang="el-GR" sz="12800" dirty="0"/>
          </a:p>
          <a:p>
            <a:endParaRPr lang="en-US" sz="12800" dirty="0"/>
          </a:p>
          <a:p>
            <a:pPr marL="0" indent="0">
              <a:lnSpc>
                <a:spcPct val="120000"/>
              </a:lnSpc>
              <a:buNone/>
            </a:pPr>
            <a:endParaRPr lang="el-GR" sz="14400" b="1"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8987081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6FE3608-8BFA-DC2A-7486-E69344169851}"/>
              </a:ext>
            </a:extLst>
          </p:cNvPr>
          <p:cNvSpPr>
            <a:spLocks noGrp="1"/>
          </p:cNvSpPr>
          <p:nvPr>
            <p:ph idx="1"/>
          </p:nvPr>
        </p:nvSpPr>
        <p:spPr>
          <a:xfrm>
            <a:off x="685800" y="5472752"/>
            <a:ext cx="10131425" cy="150126"/>
          </a:xfrm>
        </p:spPr>
        <p:txBody>
          <a:bodyPr>
            <a:normAutofit fontScale="25000" lnSpcReduction="20000"/>
          </a:bodyPr>
          <a:lstStyle/>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endParaRPr lang="el-GR" sz="9800" b="1" dirty="0"/>
          </a:p>
          <a:p>
            <a:pPr marL="0" indent="0" algn="ctr">
              <a:buNone/>
            </a:pPr>
            <a:r>
              <a:rPr lang="el-GR" sz="9800" b="1" dirty="0"/>
              <a:t> </a:t>
            </a:r>
          </a:p>
          <a:p>
            <a:pPr marL="0" indent="0">
              <a:lnSpc>
                <a:spcPct val="120000"/>
              </a:lnSpc>
              <a:buNone/>
            </a:pPr>
            <a:r>
              <a:rPr lang="el-GR" sz="9600" b="1" dirty="0"/>
              <a:t> </a:t>
            </a:r>
            <a:r>
              <a:rPr lang="el-GR" sz="14400" b="1" dirty="0"/>
              <a:t>Στρατηγική «Ευρώπη 2020»</a:t>
            </a:r>
          </a:p>
          <a:p>
            <a:pPr marL="0" indent="0">
              <a:lnSpc>
                <a:spcPct val="120000"/>
              </a:lnSpc>
              <a:buNone/>
            </a:pPr>
            <a:r>
              <a:rPr lang="el-GR" sz="12800" b="1" dirty="0"/>
              <a:t>Ευρωπαϊκό Εξάμηνο</a:t>
            </a:r>
          </a:p>
          <a:p>
            <a:pPr algn="just"/>
            <a:r>
              <a:rPr lang="el-GR" sz="11200" dirty="0"/>
              <a:t> </a:t>
            </a:r>
            <a:r>
              <a:rPr lang="el-GR" sz="9600" b="1" dirty="0"/>
              <a:t>Διαδικασία συντονισμού και παρακολούθησης της πορείας των κρατών μελών προς τους στόχους της Στρατηγικής «Ευρώπη 2020» (... και όχι μόνο)</a:t>
            </a:r>
          </a:p>
          <a:p>
            <a:r>
              <a:rPr lang="el-GR" sz="9600" b="1" dirty="0"/>
              <a:t>Στάδια του Ευρωπαϊκού Εξαμήνου</a:t>
            </a:r>
          </a:p>
          <a:p>
            <a:pPr>
              <a:buNone/>
            </a:pPr>
            <a:r>
              <a:rPr lang="el-GR" sz="9600" b="1" dirty="0"/>
              <a:t>     </a:t>
            </a:r>
            <a:r>
              <a:rPr lang="el-GR" sz="9600" dirty="0"/>
              <a:t>- Δημοσίευση Ετήσιας Επισκόπησης για την Ανάπτυξη </a:t>
            </a:r>
            <a:r>
              <a:rPr lang="en-US" sz="9600" dirty="0"/>
              <a:t>AGS</a:t>
            </a:r>
            <a:r>
              <a:rPr lang="el-GR" sz="9600" dirty="0"/>
              <a:t>   (Τώρα </a:t>
            </a:r>
            <a:r>
              <a:rPr lang="en-US" sz="9600" dirty="0"/>
              <a:t>AGSG)</a:t>
            </a:r>
            <a:r>
              <a:rPr lang="el-GR" sz="9600" dirty="0"/>
              <a:t>(Νοέμβριος)</a:t>
            </a:r>
          </a:p>
          <a:p>
            <a:pPr lvl="0">
              <a:buNone/>
            </a:pPr>
            <a:r>
              <a:rPr lang="el-GR" sz="9600" dirty="0"/>
              <a:t>     </a:t>
            </a:r>
            <a:r>
              <a:rPr lang="en-US" sz="9600" dirty="0"/>
              <a:t>- </a:t>
            </a:r>
            <a:r>
              <a:rPr lang="el-GR" sz="9600" dirty="0"/>
              <a:t>Δημοσίευση των </a:t>
            </a:r>
            <a:r>
              <a:rPr lang="en-US" sz="9600" dirty="0"/>
              <a:t>Country Reports</a:t>
            </a:r>
            <a:endParaRPr lang="el-GR" sz="9600" dirty="0"/>
          </a:p>
          <a:p>
            <a:pPr lvl="0">
              <a:buNone/>
            </a:pPr>
            <a:r>
              <a:rPr lang="el-GR" sz="9600" dirty="0"/>
              <a:t>     - Διμερείς και πολυμερείς επαφές και εξέταση</a:t>
            </a:r>
            <a:r>
              <a:rPr lang="en-US" sz="9600" dirty="0"/>
              <a:t> (</a:t>
            </a:r>
            <a:r>
              <a:rPr lang="el-GR" sz="9600" dirty="0"/>
              <a:t>μεταξύ κρατών μελών  και Ευρωπαϊκής    Επιτροπής)</a:t>
            </a:r>
          </a:p>
          <a:p>
            <a:pPr>
              <a:buNone/>
            </a:pPr>
            <a:r>
              <a:rPr lang="el-GR" sz="9600" dirty="0"/>
              <a:t>  </a:t>
            </a:r>
            <a:r>
              <a:rPr lang="en-US" sz="9600" dirty="0"/>
              <a:t>- </a:t>
            </a:r>
            <a:r>
              <a:rPr lang="el-GR" sz="9600" dirty="0"/>
              <a:t>Εκπόνηση και Υποβολή Εθνικών Προγραμμάτων Μεταρρυθμίσεων Απρίλιος)</a:t>
            </a:r>
          </a:p>
          <a:p>
            <a:pPr lvl="0">
              <a:buNone/>
            </a:pPr>
            <a:r>
              <a:rPr lang="el-GR" sz="9600" dirty="0"/>
              <a:t>  - Πρόταση Ιδιαίτερων ανά Χώρα Συστάσεων (</a:t>
            </a:r>
            <a:r>
              <a:rPr lang="en-US" sz="9600" dirty="0"/>
              <a:t>Country Specific</a:t>
            </a:r>
            <a:r>
              <a:rPr lang="el-GR" sz="9600" dirty="0"/>
              <a:t> </a:t>
            </a:r>
            <a:r>
              <a:rPr lang="en-US" sz="9600" dirty="0"/>
              <a:t>Recommendations– CSRs)</a:t>
            </a:r>
            <a:r>
              <a:rPr lang="el-GR" sz="9600" dirty="0"/>
              <a:t>   (Μάϊος)</a:t>
            </a:r>
          </a:p>
          <a:p>
            <a:pPr lvl="0">
              <a:buNone/>
            </a:pPr>
            <a:r>
              <a:rPr lang="el-GR" sz="9600" dirty="0"/>
              <a:t>  - Διάλογος με τα κράτη μέλη (Ιούνιος)</a:t>
            </a:r>
          </a:p>
          <a:p>
            <a:pPr lvl="0">
              <a:buNone/>
            </a:pPr>
            <a:r>
              <a:rPr lang="el-GR" sz="9600" dirty="0"/>
              <a:t>    - Υιοθέτηση των Συστάσεων (Ιούνιος)</a:t>
            </a:r>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16268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57010-ABF6-0A76-6FBE-AE95134D4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43AD7-497F-0DEE-71A1-875552070B14}"/>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C6125DC-18BD-42EA-651E-9BDACB7B0871}"/>
              </a:ext>
            </a:extLst>
          </p:cNvPr>
          <p:cNvSpPr>
            <a:spLocks noGrp="1"/>
          </p:cNvSpPr>
          <p:nvPr>
            <p:ph idx="1"/>
          </p:nvPr>
        </p:nvSpPr>
        <p:spPr>
          <a:xfrm>
            <a:off x="434222" y="878541"/>
            <a:ext cx="11323555" cy="5611557"/>
          </a:xfrm>
        </p:spPr>
        <p:txBody>
          <a:bodyPr>
            <a:normAutofit lnSpcReduction="10000"/>
          </a:bodyPr>
          <a:lstStyle/>
          <a:p>
            <a:pPr algn="just">
              <a:buNone/>
            </a:pPr>
            <a:r>
              <a:rPr lang="el-GR" sz="2800" b="1" dirty="0"/>
              <a:t>Οι Ευρωπαϊκές Στρατηγικές για την Απασχόληση</a:t>
            </a:r>
          </a:p>
          <a:p>
            <a:pPr algn="just">
              <a:buNone/>
            </a:pPr>
            <a:endParaRPr lang="el-GR" sz="1500" b="1" dirty="0"/>
          </a:p>
          <a:p>
            <a:pPr algn="just">
              <a:buNone/>
            </a:pPr>
            <a:r>
              <a:rPr lang="el-GR" sz="2800" b="1" dirty="0"/>
              <a:t>ΕΣΑ- Λουξεμβούργο 1997</a:t>
            </a:r>
          </a:p>
          <a:p>
            <a:pPr algn="just">
              <a:buNone/>
            </a:pPr>
            <a:r>
              <a:rPr lang="el-GR" sz="2800" b="1" dirty="0"/>
              <a:t>Νομική βάση: Συνθήκη Άμστερνταμ </a:t>
            </a:r>
          </a:p>
          <a:p>
            <a:pPr algn="just">
              <a:buNone/>
            </a:pPr>
            <a:endParaRPr lang="el-GR" sz="2800" b="1" dirty="0"/>
          </a:p>
          <a:p>
            <a:pPr marL="0" indent="0" algn="just">
              <a:buNone/>
            </a:pPr>
            <a:r>
              <a:rPr lang="el-GR" sz="2800" b="1" dirty="0"/>
              <a:t>Στόχοι: </a:t>
            </a:r>
          </a:p>
          <a:p>
            <a:pPr marL="0" indent="0" algn="just"/>
            <a:r>
              <a:rPr lang="el-GR" sz="2800" b="1" dirty="0"/>
              <a:t>αύξηση της απασχόλησης και καταπολέμηση της ανεργίας</a:t>
            </a:r>
          </a:p>
          <a:p>
            <a:pPr marL="0" indent="0" algn="just"/>
            <a:r>
              <a:rPr lang="el-GR" sz="2800" b="1" dirty="0"/>
              <a:t>βελτίωση ποιότητας και παραγωγικότητας στην εργασία</a:t>
            </a:r>
          </a:p>
          <a:p>
            <a:pPr marL="0" indent="0" algn="just"/>
            <a:r>
              <a:rPr lang="el-GR" sz="2800" b="1" dirty="0"/>
              <a:t> ενίσχυση κοινωνικής ένταξης μέσω αγοράς εργασίας</a:t>
            </a:r>
          </a:p>
          <a:p>
            <a:pPr marL="0" indent="0" algn="just"/>
            <a:r>
              <a:rPr lang="el-GR" sz="2800" b="1" dirty="0"/>
              <a:t> προώθηση ισότητας ευκαιριών (ιδίως γυναίκες και ευάλωτοι)</a:t>
            </a:r>
          </a:p>
          <a:p>
            <a:pPr algn="just">
              <a:buFontTx/>
              <a:buChar char="-"/>
            </a:pPr>
            <a:r>
              <a:rPr lang="el-GR" sz="2800" b="1" dirty="0"/>
              <a:t>  </a:t>
            </a:r>
          </a:p>
        </p:txBody>
      </p:sp>
      <p:sp>
        <p:nvSpPr>
          <p:cNvPr id="5" name="4 - Ορθογώνιο">
            <a:extLst>
              <a:ext uri="{FF2B5EF4-FFF2-40B4-BE49-F238E27FC236}">
                <a16:creationId xmlns:a16="http://schemas.microsoft.com/office/drawing/2014/main" id="{092FA518-5084-58B4-8CFE-6053FB5F1879}"/>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139151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9908C-6086-A338-62A1-2F6C267B3B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5572E8-FCD8-01CA-DC10-C262CD52CDFC}"/>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99A46857-0E65-70FD-6810-F8F481476988}"/>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r>
              <a:rPr lang="el-GR" sz="14400" b="1" dirty="0"/>
              <a:t>Ευρωπαϊκός Πυλώνας Κοινωνικών Δικαιωμάτων (ΕΠΚΔ)</a:t>
            </a:r>
          </a:p>
          <a:p>
            <a:pPr marL="0" indent="0" algn="just">
              <a:lnSpc>
                <a:spcPct val="120000"/>
              </a:lnSpc>
              <a:buSzPct val="83000"/>
              <a:buNone/>
            </a:pPr>
            <a:r>
              <a:rPr lang="el-GR" sz="12800" b="1" dirty="0"/>
              <a:t> </a:t>
            </a:r>
            <a:r>
              <a:rPr lang="el-GR" sz="12800" dirty="0">
                <a:sym typeface="Calibri" pitchFamily="34" charset="0"/>
              </a:rPr>
              <a:t>Οκτώβριος 2014: Γιούγκερ: «τριπλό Α στα κοινωνικά»</a:t>
            </a:r>
            <a:endParaRPr lang="el-GR" sz="12800" dirty="0"/>
          </a:p>
          <a:p>
            <a:pPr>
              <a:lnSpc>
                <a:spcPct val="120000"/>
              </a:lnSpc>
            </a:pPr>
            <a:r>
              <a:rPr lang="el-GR" sz="12800" dirty="0"/>
              <a:t>«πυξίδα» για την ανανέωση της σύγκλισης</a:t>
            </a:r>
            <a:r>
              <a:rPr lang="en-US" sz="12800" dirty="0"/>
              <a:t>  </a:t>
            </a:r>
            <a:endParaRPr lang="el-GR" sz="12800" b="1" dirty="0"/>
          </a:p>
          <a:p>
            <a:pPr>
              <a:lnSpc>
                <a:spcPct val="120000"/>
              </a:lnSpc>
            </a:pPr>
            <a:r>
              <a:rPr lang="el-GR" sz="12800" dirty="0"/>
              <a:t> 3 θεματικές ενότητες </a:t>
            </a:r>
            <a:r>
              <a:rPr lang="en-US" sz="12800" dirty="0"/>
              <a:t> (</a:t>
            </a:r>
            <a:r>
              <a:rPr lang="el-GR" sz="12800" dirty="0"/>
              <a:t>20 αρχές και δικαιώματα</a:t>
            </a:r>
            <a:r>
              <a:rPr lang="en-US" sz="12800" dirty="0"/>
              <a:t>)</a:t>
            </a:r>
            <a:endParaRPr lang="el-GR" sz="12800" b="1" dirty="0"/>
          </a:p>
          <a:p>
            <a:pPr>
              <a:lnSpc>
                <a:spcPct val="120000"/>
              </a:lnSpc>
              <a:buNone/>
            </a:pPr>
            <a:r>
              <a:rPr lang="en-US" sz="12800" b="1" dirty="0"/>
              <a:t>   </a:t>
            </a:r>
            <a:r>
              <a:rPr lang="el-GR" sz="12800" b="1" dirty="0"/>
              <a:t>(</a:t>
            </a:r>
            <a:r>
              <a:rPr lang="el-GR" sz="12800" dirty="0"/>
              <a:t>α) Ίσες ευκαιρίες και πρόσβαση στην αγορά εργασίας</a:t>
            </a:r>
          </a:p>
          <a:p>
            <a:pPr>
              <a:lnSpc>
                <a:spcPct val="120000"/>
              </a:lnSpc>
              <a:buNone/>
            </a:pPr>
            <a:r>
              <a:rPr lang="en-US" sz="12800" dirty="0"/>
              <a:t>   </a:t>
            </a:r>
            <a:r>
              <a:rPr lang="el-GR" sz="12800" dirty="0"/>
              <a:t>(β) Δίκαιοι όροι εργασίας</a:t>
            </a:r>
          </a:p>
          <a:p>
            <a:pPr>
              <a:lnSpc>
                <a:spcPct val="120000"/>
              </a:lnSpc>
              <a:buNone/>
            </a:pPr>
            <a:r>
              <a:rPr lang="en-US" sz="12800" dirty="0"/>
              <a:t>    </a:t>
            </a:r>
            <a:r>
              <a:rPr lang="el-GR" sz="12800" dirty="0"/>
              <a:t>(γ) Επαρκής και βιώσιμη κοινωνική προστασία</a:t>
            </a:r>
            <a:endParaRPr lang="el-GR" sz="9600" cap="small" dirty="0">
              <a:ea typeface="Tahoma" pitchFamily="34" charset="0"/>
              <a:cs typeface="Tahoma" pitchFamily="34" charset="0"/>
            </a:endParaRPr>
          </a:p>
          <a:p>
            <a:pPr>
              <a:lnSpc>
                <a:spcPct val="120000"/>
              </a:lnSpc>
            </a:pPr>
            <a:r>
              <a:rPr lang="el-GR" sz="9600" b="1" dirty="0">
                <a:ea typeface="Tahoma" pitchFamily="34" charset="0"/>
                <a:cs typeface="Tahoma" pitchFamily="34" charset="0"/>
              </a:rPr>
              <a:t>  </a:t>
            </a:r>
            <a:r>
              <a:rPr lang="el-GR" sz="12800" dirty="0"/>
              <a:t>Διοργανική Διακήρυξη: Κοινωνική Σύνοδος Κορυφής, Δεκ 2017 </a:t>
            </a:r>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9217883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FD0CA-E3AB-EC61-5186-52EACD61F8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651B07-4238-AC43-94F8-AFE7079CFCCB}"/>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004B64D2-EEA0-16F7-B79A-21910776F55E}"/>
              </a:ext>
            </a:extLst>
          </p:cNvPr>
          <p:cNvSpPr>
            <a:spLocks noGrp="1"/>
          </p:cNvSpPr>
          <p:nvPr>
            <p:ph idx="1"/>
          </p:nvPr>
        </p:nvSpPr>
        <p:spPr>
          <a:xfrm>
            <a:off x="412284" y="6858000"/>
            <a:ext cx="11640388" cy="2405716"/>
          </a:xfrm>
        </p:spPr>
        <p:txBody>
          <a:bodyPr>
            <a:normAutofit fontScale="25000" lnSpcReduction="20000"/>
          </a:bodyPr>
          <a:lstStyle/>
          <a:p>
            <a:pPr marL="0" indent="0">
              <a:lnSpc>
                <a:spcPct val="120000"/>
              </a:lnSpc>
              <a:buNone/>
            </a:pPr>
            <a:r>
              <a:rPr lang="el-GR" sz="14400" b="1" dirty="0"/>
              <a:t>Ευρωπαϊκός Πυλώνας Κοινωνικών Δικαιωμάτων (ΕΠΚΔ)</a:t>
            </a:r>
          </a:p>
          <a:p>
            <a:pPr marL="0" indent="0" algn="just">
              <a:lnSpc>
                <a:spcPct val="120000"/>
              </a:lnSpc>
              <a:buSzPct val="83000"/>
              <a:buNone/>
            </a:pPr>
            <a:r>
              <a:rPr lang="el-GR" sz="12800" dirty="0"/>
              <a:t>(α) Ίσες ευκαιρίες και πρόσβαση στην αγορά εργασίας</a:t>
            </a:r>
          </a:p>
          <a:p>
            <a:pPr marL="0" indent="0" algn="just">
              <a:lnSpc>
                <a:spcPct val="120000"/>
              </a:lnSpc>
              <a:buSzPct val="83000"/>
              <a:buNone/>
            </a:pPr>
            <a:r>
              <a:rPr lang="el-GR" sz="12800" dirty="0"/>
              <a:t>    - Εκπαίδευση, κατάρτιση, δια βίου μάθηση</a:t>
            </a:r>
          </a:p>
          <a:p>
            <a:pPr marL="0" indent="0" algn="just">
              <a:lnSpc>
                <a:spcPct val="120000"/>
              </a:lnSpc>
              <a:buSzPct val="83000"/>
              <a:buNone/>
            </a:pPr>
            <a:r>
              <a:rPr lang="el-GR" sz="12800" dirty="0"/>
              <a:t>    - Ισότητα των φύλων</a:t>
            </a:r>
          </a:p>
          <a:p>
            <a:pPr marL="0" indent="0" algn="just">
              <a:lnSpc>
                <a:spcPct val="120000"/>
              </a:lnSpc>
              <a:buSzPct val="83000"/>
              <a:buNone/>
            </a:pPr>
            <a:r>
              <a:rPr lang="el-GR" sz="12800" dirty="0"/>
              <a:t>    - Ίσες ευκαιρίες</a:t>
            </a:r>
          </a:p>
          <a:p>
            <a:pPr marL="0" indent="0" algn="just">
              <a:lnSpc>
                <a:spcPct val="120000"/>
              </a:lnSpc>
              <a:buSzPct val="83000"/>
              <a:buNone/>
            </a:pPr>
            <a:r>
              <a:rPr lang="el-GR" sz="12800" dirty="0"/>
              <a:t>    - Ενεργός στήριξη της απασχόλησης</a:t>
            </a:r>
          </a:p>
          <a:p>
            <a:pPr>
              <a:lnSpc>
                <a:spcPct val="120000"/>
              </a:lnSpc>
              <a:buNone/>
            </a:pPr>
            <a:r>
              <a:rPr lang="en-US" sz="12800" dirty="0"/>
              <a:t>    </a:t>
            </a:r>
            <a:r>
              <a:rPr lang="el-GR" sz="12800" dirty="0"/>
              <a:t>  </a:t>
            </a: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20492949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26FDE-C1F6-EAE3-3DFF-01F3EFF906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4108F-01E5-6376-5CF1-97C1C72CB971}"/>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1FE41599-C322-D0D9-3B17-D1A3A324ED6F}"/>
              </a:ext>
            </a:extLst>
          </p:cNvPr>
          <p:cNvSpPr>
            <a:spLocks noGrp="1"/>
          </p:cNvSpPr>
          <p:nvPr>
            <p:ph idx="1"/>
          </p:nvPr>
        </p:nvSpPr>
        <p:spPr>
          <a:xfrm>
            <a:off x="412284" y="6858000"/>
            <a:ext cx="11640388" cy="2405716"/>
          </a:xfrm>
        </p:spPr>
        <p:txBody>
          <a:bodyPr>
            <a:normAutofit fontScale="25000" lnSpcReduction="20000"/>
          </a:bodyPr>
          <a:lstStyle/>
          <a:p>
            <a:pPr marL="0" indent="0">
              <a:lnSpc>
                <a:spcPct val="120000"/>
              </a:lnSpc>
              <a:buNone/>
            </a:pPr>
            <a:r>
              <a:rPr lang="el-GR" sz="14400" b="1" dirty="0"/>
              <a:t>Ευρωπαϊκός Πυλώνας Κοινωνικών Δικαιωμάτων (ΕΠΚΔ)</a:t>
            </a:r>
          </a:p>
          <a:p>
            <a:pPr marL="0" indent="0" algn="just">
              <a:lnSpc>
                <a:spcPct val="120000"/>
              </a:lnSpc>
              <a:buSzPct val="83000"/>
              <a:buNone/>
            </a:pPr>
            <a:r>
              <a:rPr lang="el-GR" sz="12800" b="1" dirty="0"/>
              <a:t>(β) Δίκαιοι όροι εργασίας</a:t>
            </a:r>
          </a:p>
          <a:p>
            <a:pPr algn="just">
              <a:lnSpc>
                <a:spcPct val="120000"/>
              </a:lnSpc>
              <a:buSzPct val="83000"/>
              <a:buFontTx/>
              <a:buChar char="-"/>
            </a:pPr>
            <a:r>
              <a:rPr lang="el-GR" sz="12800" dirty="0">
                <a:ea typeface="Tahoma" pitchFamily="34" charset="0"/>
                <a:cs typeface="Tahoma" pitchFamily="34" charset="0"/>
              </a:rPr>
              <a:t>Ασφαλής και ευπροσάρμοστη απασχόληση</a:t>
            </a:r>
          </a:p>
          <a:p>
            <a:pPr algn="just">
              <a:lnSpc>
                <a:spcPct val="120000"/>
              </a:lnSpc>
              <a:buSzPct val="83000"/>
              <a:buFontTx/>
              <a:buChar char="-"/>
            </a:pPr>
            <a:r>
              <a:rPr lang="el-GR" sz="12800" dirty="0">
                <a:ea typeface="Tahoma" pitchFamily="34" charset="0"/>
                <a:cs typeface="Tahoma" pitchFamily="34" charset="0"/>
              </a:rPr>
              <a:t>Αποδοχές</a:t>
            </a:r>
          </a:p>
          <a:p>
            <a:pPr algn="just">
              <a:lnSpc>
                <a:spcPct val="120000"/>
              </a:lnSpc>
              <a:buSzPct val="83000"/>
              <a:buFontTx/>
              <a:buChar char="-"/>
            </a:pPr>
            <a:r>
              <a:rPr lang="el-GR" sz="12800" dirty="0">
                <a:ea typeface="Tahoma" pitchFamily="34" charset="0"/>
                <a:cs typeface="Tahoma" pitchFamily="34" charset="0"/>
              </a:rPr>
              <a:t>Ενημέρωση για τους όρους απασχόλησης και την προστασία σε περίπτωση απόλυσης</a:t>
            </a:r>
          </a:p>
          <a:p>
            <a:pPr algn="just">
              <a:lnSpc>
                <a:spcPct val="120000"/>
              </a:lnSpc>
              <a:buSzPct val="83000"/>
              <a:buFontTx/>
              <a:buChar char="-"/>
            </a:pPr>
            <a:r>
              <a:rPr lang="el-GR" sz="12800" dirty="0">
                <a:ea typeface="Tahoma" pitchFamily="34" charset="0"/>
                <a:cs typeface="Tahoma" pitchFamily="34" charset="0"/>
              </a:rPr>
              <a:t>Κοινωνικός διάλογος και συμμετοχή των εργαζομένων</a:t>
            </a:r>
          </a:p>
          <a:p>
            <a:pPr algn="just">
              <a:lnSpc>
                <a:spcPct val="120000"/>
              </a:lnSpc>
              <a:buSzPct val="83000"/>
              <a:buFontTx/>
              <a:buChar char="-"/>
            </a:pPr>
            <a:r>
              <a:rPr lang="el-GR" sz="12800" dirty="0">
                <a:ea typeface="Tahoma" pitchFamily="34" charset="0"/>
                <a:cs typeface="Tahoma" pitchFamily="34" charset="0"/>
              </a:rPr>
              <a:t>Ισορροπία μεταξύ επαγγελματικής και προσωπικής ζωής</a:t>
            </a:r>
          </a:p>
          <a:p>
            <a:pPr algn="just">
              <a:lnSpc>
                <a:spcPct val="120000"/>
              </a:lnSpc>
              <a:buSzPct val="83000"/>
              <a:buFontTx/>
              <a:buChar char="-"/>
            </a:pPr>
            <a:r>
              <a:rPr lang="el-GR" sz="12800" dirty="0">
                <a:ea typeface="Tahoma" pitchFamily="34" charset="0"/>
                <a:cs typeface="Tahoma" pitchFamily="34" charset="0"/>
              </a:rPr>
              <a:t>Υγιεινό, ασφαλές και κατάλληλα προσαρμοσμένο εργασιακό περιβάλλον και προστασία δεδομένων</a:t>
            </a:r>
            <a:endParaRPr lang="el-GR" sz="9600" dirty="0">
              <a:ea typeface="Tahoma" pitchFamily="34" charset="0"/>
              <a:cs typeface="Tahoma" pitchFamily="34" charset="0"/>
            </a:endParaRP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9628422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3F7B7-9F14-381E-FC4F-5983C48D16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FA5CF2-4F2D-025B-7A63-7B1D5F82A224}"/>
              </a:ext>
            </a:extLst>
          </p:cNvPr>
          <p:cNvSpPr>
            <a:spLocks noGrp="1"/>
          </p:cNvSpPr>
          <p:nvPr>
            <p:ph type="title"/>
          </p:nvPr>
        </p:nvSpPr>
        <p:spPr>
          <a:xfrm>
            <a:off x="685801" y="-368968"/>
            <a:ext cx="10131425" cy="1515380"/>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7BFBA417-FE6F-0DB1-C1FF-2C01953D8EDE}"/>
              </a:ext>
            </a:extLst>
          </p:cNvPr>
          <p:cNvSpPr>
            <a:spLocks noGrp="1"/>
          </p:cNvSpPr>
          <p:nvPr>
            <p:ph idx="1"/>
          </p:nvPr>
        </p:nvSpPr>
        <p:spPr>
          <a:xfrm>
            <a:off x="412284" y="6858000"/>
            <a:ext cx="11640388" cy="2405716"/>
          </a:xfrm>
        </p:spPr>
        <p:txBody>
          <a:bodyPr>
            <a:normAutofit fontScale="25000" lnSpcReduction="20000"/>
          </a:bodyPr>
          <a:lstStyle/>
          <a:p>
            <a:pPr marL="0" indent="0">
              <a:lnSpc>
                <a:spcPct val="120000"/>
              </a:lnSpc>
              <a:spcAft>
                <a:spcPts val="600"/>
              </a:spcAft>
              <a:buNone/>
            </a:pPr>
            <a:r>
              <a:rPr lang="el-GR" sz="14400" b="1" dirty="0"/>
              <a:t>Ευρωπαϊκός Πυλώνας Κοινωνικών Δικαιωμάτων (ΕΠΚΔ)</a:t>
            </a:r>
          </a:p>
          <a:p>
            <a:pPr marL="0" indent="0" algn="just">
              <a:lnSpc>
                <a:spcPct val="120000"/>
              </a:lnSpc>
              <a:spcAft>
                <a:spcPts val="600"/>
              </a:spcAft>
              <a:buSzPct val="83000"/>
              <a:buNone/>
            </a:pPr>
            <a:r>
              <a:rPr lang="el-GR" sz="12800" b="1" dirty="0"/>
              <a:t>(γ)  Κοινωνική Προστασία και Ένταξη</a:t>
            </a:r>
          </a:p>
          <a:p>
            <a:pPr algn="just">
              <a:lnSpc>
                <a:spcPct val="120000"/>
              </a:lnSpc>
              <a:spcAft>
                <a:spcPts val="0"/>
              </a:spcAft>
              <a:buSzPct val="83000"/>
              <a:buFontTx/>
              <a:buChar char="-"/>
            </a:pPr>
            <a:r>
              <a:rPr lang="el-GR" sz="12800" dirty="0"/>
              <a:t>Φροντίδα και στήριξη των παιδιών</a:t>
            </a:r>
          </a:p>
          <a:p>
            <a:pPr algn="just">
              <a:lnSpc>
                <a:spcPct val="120000"/>
              </a:lnSpc>
              <a:spcAft>
                <a:spcPts val="0"/>
              </a:spcAft>
              <a:buSzPct val="83000"/>
              <a:buFontTx/>
              <a:buChar char="-"/>
            </a:pPr>
            <a:r>
              <a:rPr lang="el-GR" sz="12800" dirty="0"/>
              <a:t>Κοινωνική προστασία</a:t>
            </a:r>
          </a:p>
          <a:p>
            <a:pPr algn="just">
              <a:lnSpc>
                <a:spcPct val="120000"/>
              </a:lnSpc>
              <a:spcAft>
                <a:spcPts val="0"/>
              </a:spcAft>
              <a:buSzPct val="83000"/>
              <a:buFontTx/>
              <a:buChar char="-"/>
            </a:pPr>
            <a:r>
              <a:rPr lang="el-GR" sz="12800" dirty="0"/>
              <a:t>Παροχές ανεργίας</a:t>
            </a:r>
          </a:p>
          <a:p>
            <a:pPr algn="just">
              <a:lnSpc>
                <a:spcPct val="120000"/>
              </a:lnSpc>
              <a:spcAft>
                <a:spcPts val="0"/>
              </a:spcAft>
              <a:buSzPct val="83000"/>
              <a:buFontTx/>
              <a:buChar char="-"/>
            </a:pPr>
            <a:r>
              <a:rPr lang="el-GR" sz="12800" dirty="0"/>
              <a:t>Ελάχιστο εισόδημα</a:t>
            </a:r>
          </a:p>
          <a:p>
            <a:pPr algn="just">
              <a:lnSpc>
                <a:spcPct val="120000"/>
              </a:lnSpc>
              <a:spcAft>
                <a:spcPts val="0"/>
              </a:spcAft>
              <a:buSzPct val="83000"/>
              <a:buFontTx/>
              <a:buChar char="-"/>
            </a:pPr>
            <a:r>
              <a:rPr lang="el-GR" sz="12800" dirty="0"/>
              <a:t>Εισόδημα ηλικιωμένων και συντάξεις</a:t>
            </a:r>
          </a:p>
          <a:p>
            <a:pPr algn="just">
              <a:lnSpc>
                <a:spcPct val="120000"/>
              </a:lnSpc>
              <a:spcAft>
                <a:spcPts val="0"/>
              </a:spcAft>
              <a:buSzPct val="83000"/>
              <a:buFontTx/>
              <a:buChar char="-"/>
            </a:pPr>
            <a:r>
              <a:rPr lang="el-GR" sz="12800" dirty="0"/>
              <a:t>Υγειονομική περίθαλψη</a:t>
            </a:r>
          </a:p>
          <a:p>
            <a:pPr algn="just">
              <a:lnSpc>
                <a:spcPct val="120000"/>
              </a:lnSpc>
              <a:spcAft>
                <a:spcPts val="0"/>
              </a:spcAft>
              <a:buSzPct val="83000"/>
              <a:buFontTx/>
              <a:buChar char="-"/>
            </a:pPr>
            <a:r>
              <a:rPr lang="el-GR" sz="12800" dirty="0"/>
              <a:t>Ένταξη ατόμων με αναπηρία</a:t>
            </a:r>
          </a:p>
          <a:p>
            <a:pPr algn="just">
              <a:lnSpc>
                <a:spcPct val="120000"/>
              </a:lnSpc>
              <a:spcAft>
                <a:spcPts val="0"/>
              </a:spcAft>
              <a:buSzPct val="83000"/>
              <a:buFontTx/>
              <a:buChar char="-"/>
            </a:pPr>
            <a:r>
              <a:rPr lang="el-GR" sz="12800" dirty="0"/>
              <a:t>Μακροχρόνια φροντίδα</a:t>
            </a:r>
          </a:p>
          <a:p>
            <a:pPr algn="just">
              <a:lnSpc>
                <a:spcPct val="120000"/>
              </a:lnSpc>
              <a:spcAft>
                <a:spcPts val="0"/>
              </a:spcAft>
              <a:buSzPct val="83000"/>
              <a:buFontTx/>
              <a:buChar char="-"/>
            </a:pPr>
            <a:r>
              <a:rPr lang="el-GR" sz="12800" dirty="0"/>
              <a:t>Στέγαση και βοήθεια για τους άστεγους </a:t>
            </a:r>
          </a:p>
          <a:p>
            <a:pPr algn="just">
              <a:lnSpc>
                <a:spcPct val="120000"/>
              </a:lnSpc>
              <a:spcAft>
                <a:spcPts val="0"/>
              </a:spcAft>
              <a:buSzPct val="83000"/>
              <a:buFontTx/>
              <a:buChar char="-"/>
            </a:pPr>
            <a:r>
              <a:rPr lang="el-GR" sz="12800" dirty="0"/>
              <a:t>Πρόσβαση σε βασικές υπηρεσίες</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18185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E1A4B-85FC-3530-7FAE-49FCEA4DA9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44CD51-929E-1BD4-4AE4-8D38F1D591EB}"/>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E9FE9FB-FD33-82E4-06F3-8652598C1FE3}"/>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r>
              <a:rPr lang="el-GR" sz="14400" b="1" dirty="0"/>
              <a:t>Ευρωπαϊκός Πυλώνας Κοινωνικών Δικαιωμάτων (ΕΠΚΔ)</a:t>
            </a:r>
          </a:p>
          <a:p>
            <a:pPr>
              <a:lnSpc>
                <a:spcPct val="120000"/>
              </a:lnSpc>
            </a:pPr>
            <a:r>
              <a:rPr lang="el-GR" sz="14400" b="1" dirty="0"/>
              <a:t>Διαβούλεση: 4 τομείς «ανησυχίας»</a:t>
            </a:r>
          </a:p>
          <a:p>
            <a:pPr>
              <a:lnSpc>
                <a:spcPct val="120000"/>
              </a:lnSpc>
              <a:buFontTx/>
              <a:buChar char="-"/>
            </a:pPr>
            <a:r>
              <a:rPr lang="el-GR" sz="14400" b="1" dirty="0"/>
              <a:t>Κοινωνικές συνέπειες της κρίσης, αύξηση φτώχειας, ανισοτήτων, ανεργίας</a:t>
            </a:r>
          </a:p>
          <a:p>
            <a:pPr>
              <a:lnSpc>
                <a:spcPct val="120000"/>
              </a:lnSpc>
              <a:buFontTx/>
              <a:buChar char="-"/>
            </a:pPr>
            <a:r>
              <a:rPr lang="el-GR" sz="14400" b="1" dirty="0"/>
              <a:t>Το μέλλον της εργασίας</a:t>
            </a:r>
          </a:p>
          <a:p>
            <a:pPr>
              <a:lnSpc>
                <a:spcPct val="120000"/>
              </a:lnSpc>
              <a:buFontTx/>
              <a:buChar char="-"/>
            </a:pPr>
            <a:r>
              <a:rPr lang="el-GR" sz="14400" b="1" dirty="0"/>
              <a:t>Δημογραφικές εξελίξεις</a:t>
            </a:r>
          </a:p>
          <a:p>
            <a:pPr>
              <a:lnSpc>
                <a:spcPct val="120000"/>
              </a:lnSpc>
              <a:buFontTx/>
              <a:buChar char="-"/>
            </a:pPr>
            <a:r>
              <a:rPr lang="el-GR" sz="14400" b="1" dirty="0"/>
              <a:t>Οικονομικές εξελίξεις</a:t>
            </a:r>
          </a:p>
          <a:p>
            <a:pPr marL="0" indent="0">
              <a:lnSpc>
                <a:spcPct val="120000"/>
              </a:lnSpc>
              <a:buNone/>
            </a:pPr>
            <a:r>
              <a:rPr lang="el-GR" sz="14400" b="1" dirty="0"/>
              <a:t>Άρα: κοινό πλαίσιο αναφοράς αρχών και δικαιωμάτων/</a:t>
            </a:r>
          </a:p>
          <a:p>
            <a:pPr marL="0" indent="0">
              <a:lnSpc>
                <a:spcPct val="120000"/>
              </a:lnSpc>
              <a:buNone/>
            </a:pPr>
            <a:r>
              <a:rPr lang="el-GR" sz="14400" b="1" dirty="0"/>
              <a:t>          ποικιλομορφία καταστάσεων</a:t>
            </a:r>
          </a:p>
          <a:p>
            <a:pPr>
              <a:lnSpc>
                <a:spcPct val="120000"/>
              </a:lnSpc>
              <a:buFontTx/>
              <a:buChar char="-"/>
            </a:pPr>
            <a:endParaRPr lang="el-GR" sz="14400" b="1" dirty="0"/>
          </a:p>
          <a:p>
            <a:pPr>
              <a:lnSpc>
                <a:spcPct val="120000"/>
              </a:lnSpc>
              <a:buFontTx/>
              <a:buChar char="-"/>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28944756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68B52-5B6E-A98F-E6A8-A6401DB575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B3BCBB-390A-E80A-6C8C-C3C78FA0662C}"/>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72681DFC-21A2-341A-B7EF-EDC55E7E2DE1}"/>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r>
              <a:rPr lang="el-GR" sz="14400" b="1" dirty="0"/>
              <a:t>Ευρωπαϊκός Πυλώνας Κοινωνικών Δικαιωμάτων (ΕΠΚΔ)</a:t>
            </a:r>
          </a:p>
          <a:p>
            <a:pPr marL="0" indent="0">
              <a:lnSpc>
                <a:spcPct val="120000"/>
              </a:lnSpc>
              <a:buNone/>
            </a:pPr>
            <a:r>
              <a:rPr lang="el-GR" sz="16200" b="1" dirty="0"/>
              <a:t>Διαπιστώσεις - προβληματισμοί</a:t>
            </a:r>
          </a:p>
          <a:p>
            <a:pPr lvl="0"/>
            <a:r>
              <a:rPr lang="el-GR" sz="14400" dirty="0"/>
              <a:t>Ο Πυλώνας θεσπίζει απλώς ένα πλαίσιο </a:t>
            </a:r>
          </a:p>
          <a:p>
            <a:pPr lvl="0"/>
            <a:r>
              <a:rPr lang="el-GR" sz="14400" dirty="0"/>
              <a:t>Οι αρχές και τα δικαιώματα του Πυλώνα δεν είναι άμεσα εκτελεστά    (απαιτούν  ειδική δράση- νομοθέτηση)</a:t>
            </a:r>
          </a:p>
          <a:p>
            <a:pPr lvl="0"/>
            <a:r>
              <a:rPr lang="el-GR" sz="14400" dirty="0"/>
              <a:t>Η υλοποίηση του Πυλώνα είναι πρωτίστως ευθύνη των ΚΜ</a:t>
            </a:r>
          </a:p>
          <a:p>
            <a:pPr lvl="0"/>
            <a:r>
              <a:rPr lang="el-GR" sz="14400" dirty="0"/>
              <a:t>Αρμοδιότητα  (εργατικό δίκαιο, κατώτατος μισθός, εκπαίδευση, υγεία, οργάνωση  συστημάτων κοινωνικής προστασίας)  αποκλειστικά των ΚΜ.</a:t>
            </a:r>
          </a:p>
          <a:p>
            <a:pPr lvl="0"/>
            <a:r>
              <a:rPr lang="el-GR" sz="14400" dirty="0"/>
              <a:t>Το μεγαλύτερο μέρος της χρηματοδότησης  καλύπτεται από τα ΚΜ</a:t>
            </a:r>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27018146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F7901-CFDC-0264-F374-9DFEE1BB68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8C5ED9-5148-74F7-1415-F96B6F6592FB}"/>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A763B4CD-8BF7-3641-0CD5-14742BE81B80}"/>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r>
              <a:rPr lang="el-GR" sz="14400" b="1" dirty="0"/>
              <a:t>Ευρωπαϊκός Πυλώνας Κοινωνικών Δικαιωμάτων (ΕΠΚΔ)</a:t>
            </a:r>
            <a:endParaRPr lang="en-US" sz="14400" b="1" dirty="0"/>
          </a:p>
          <a:p>
            <a:pPr marL="0" indent="0">
              <a:lnSpc>
                <a:spcPct val="120000"/>
              </a:lnSpc>
              <a:buNone/>
            </a:pPr>
            <a:r>
              <a:rPr lang="el-GR" sz="14400" b="1" dirty="0"/>
              <a:t>Παρακολούθηση: Δείκτες ανά τομέα πολιτικής</a:t>
            </a:r>
          </a:p>
          <a:p>
            <a:pPr marL="0" indent="0">
              <a:lnSpc>
                <a:spcPct val="120000"/>
              </a:lnSpc>
              <a:buNone/>
            </a:pPr>
            <a:r>
              <a:rPr lang="en-US" sz="14400" b="1" dirty="0"/>
              <a:t>(</a:t>
            </a:r>
            <a:r>
              <a:rPr lang="el-GR" sz="14400" b="1" dirty="0"/>
              <a:t>α) Ίσες ευκαιρίες</a:t>
            </a:r>
          </a:p>
          <a:p>
            <a:pPr>
              <a:lnSpc>
                <a:spcPct val="120000"/>
              </a:lnSpc>
            </a:pPr>
            <a:r>
              <a:rPr lang="el-GR" sz="14400" b="1" dirty="0"/>
              <a:t>Πρωταρχικοί δείκτες </a:t>
            </a:r>
          </a:p>
          <a:p>
            <a:pPr>
              <a:lnSpc>
                <a:spcPct val="120000"/>
              </a:lnSpc>
              <a:spcAft>
                <a:spcPts val="0"/>
              </a:spcAft>
              <a:buFontTx/>
              <a:buChar char="-"/>
            </a:pPr>
            <a:r>
              <a:rPr lang="el-GR" sz="14400" dirty="0"/>
              <a:t>Σχολική διαρροή</a:t>
            </a:r>
          </a:p>
          <a:p>
            <a:pPr>
              <a:lnSpc>
                <a:spcPct val="120000"/>
              </a:lnSpc>
              <a:spcAft>
                <a:spcPts val="0"/>
              </a:spcAft>
              <a:buFontTx/>
              <a:buChar char="-"/>
            </a:pPr>
            <a:r>
              <a:rPr lang="el-GR" sz="14400" dirty="0"/>
              <a:t>Άτομα με βασικές τουλάχιστον ψηφιακές δεξιότητες</a:t>
            </a:r>
          </a:p>
          <a:p>
            <a:pPr>
              <a:lnSpc>
                <a:spcPct val="120000"/>
              </a:lnSpc>
              <a:spcAft>
                <a:spcPts val="0"/>
              </a:spcAft>
              <a:buFontTx/>
              <a:buChar char="-"/>
            </a:pPr>
            <a:r>
              <a:rPr lang="el-GR" sz="14400" dirty="0"/>
              <a:t>ΝΕΕΤ</a:t>
            </a:r>
            <a:r>
              <a:rPr lang="en-US" sz="14400" dirty="0"/>
              <a:t>s</a:t>
            </a:r>
          </a:p>
          <a:p>
            <a:pPr>
              <a:lnSpc>
                <a:spcPct val="120000"/>
              </a:lnSpc>
              <a:spcAft>
                <a:spcPts val="0"/>
              </a:spcAft>
              <a:buFontTx/>
              <a:buChar char="-"/>
            </a:pPr>
            <a:r>
              <a:rPr lang="el-GR" sz="14400" dirty="0"/>
              <a:t>Χάσμα απασχόλησης φύλων</a:t>
            </a:r>
          </a:p>
          <a:p>
            <a:pPr>
              <a:lnSpc>
                <a:spcPct val="120000"/>
              </a:lnSpc>
              <a:spcAft>
                <a:spcPts val="0"/>
              </a:spcAft>
              <a:buFontTx/>
              <a:buChar char="-"/>
            </a:pPr>
            <a:r>
              <a:rPr lang="el-GR" sz="14400" dirty="0"/>
              <a:t>Οικονομική ανισότητα (</a:t>
            </a:r>
            <a:r>
              <a:rPr lang="en-US" sz="14400" dirty="0"/>
              <a:t>S80/S20)</a:t>
            </a:r>
          </a:p>
          <a:p>
            <a:pPr>
              <a:lnSpc>
                <a:spcPct val="120000"/>
              </a:lnSpc>
              <a:buFontTx/>
              <a:buChar char="-"/>
            </a:pPr>
            <a:endParaRPr lang="el-GR" sz="16200" dirty="0"/>
          </a:p>
          <a:p>
            <a:pPr>
              <a:lnSpc>
                <a:spcPct val="120000"/>
              </a:lnSpc>
              <a:buFontTx/>
              <a:buChar char="-"/>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15738251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9A850-B9D1-9B9A-E659-7840845516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D12810-9D81-D199-9396-18F702954E61}"/>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DBFA3235-B720-819E-C074-C5940FF8507D}"/>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r>
              <a:rPr lang="el-GR" sz="14400" b="1" dirty="0"/>
              <a:t>Ευρωπαϊκός Πυλώνας Κοινωνικών Δικαιωμάτων (ΕΠΚΔ)</a:t>
            </a:r>
            <a:endParaRPr lang="en-US" sz="14400" b="1" dirty="0"/>
          </a:p>
          <a:p>
            <a:pPr marL="0" indent="0">
              <a:lnSpc>
                <a:spcPct val="120000"/>
              </a:lnSpc>
              <a:buNone/>
            </a:pPr>
            <a:r>
              <a:rPr lang="el-GR" sz="14400" b="1" dirty="0"/>
              <a:t>Παρακολούθηση: Δείκτες ανά τομέα πολιτικής</a:t>
            </a:r>
          </a:p>
          <a:p>
            <a:pPr marL="0" indent="0">
              <a:lnSpc>
                <a:spcPct val="120000"/>
              </a:lnSpc>
              <a:buNone/>
            </a:pPr>
            <a:r>
              <a:rPr lang="en-US" sz="14400" b="1" dirty="0"/>
              <a:t>(</a:t>
            </a:r>
            <a:r>
              <a:rPr lang="el-GR" sz="14400" b="1" dirty="0"/>
              <a:t>α) Ίσες ευκαιρίες</a:t>
            </a:r>
          </a:p>
          <a:p>
            <a:pPr>
              <a:lnSpc>
                <a:spcPct val="120000"/>
              </a:lnSpc>
            </a:pPr>
            <a:r>
              <a:rPr lang="el-GR" sz="14400" b="1" dirty="0"/>
              <a:t>Δευτερεύοντες δείκτες</a:t>
            </a:r>
          </a:p>
          <a:p>
            <a:pPr>
              <a:lnSpc>
                <a:spcPct val="120000"/>
              </a:lnSpc>
              <a:spcAft>
                <a:spcPts val="0"/>
              </a:spcAft>
              <a:buFontTx/>
              <a:buChar char="-"/>
            </a:pPr>
            <a:r>
              <a:rPr lang="el-GR" sz="14400" dirty="0"/>
              <a:t>Συμμετοχή ενηλίκων στην εκπαίδευση κατά τις τελευταίες 4 εβδομάδες</a:t>
            </a:r>
          </a:p>
          <a:p>
            <a:pPr>
              <a:lnSpc>
                <a:spcPct val="120000"/>
              </a:lnSpc>
              <a:spcAft>
                <a:spcPts val="0"/>
              </a:spcAft>
              <a:buFontTx/>
              <a:buChar char="-"/>
            </a:pPr>
            <a:r>
              <a:rPr lang="el-GR" sz="14400" dirty="0"/>
              <a:t>Παρακολούθηση γ’θμιας εκπαίδευση για 30-34 ετών</a:t>
            </a:r>
          </a:p>
          <a:p>
            <a:pPr>
              <a:lnSpc>
                <a:spcPct val="120000"/>
              </a:lnSpc>
              <a:spcAft>
                <a:spcPts val="0"/>
              </a:spcAft>
              <a:buFontTx/>
              <a:buChar char="-"/>
            </a:pPr>
            <a:r>
              <a:rPr lang="el-GR" sz="14400" dirty="0"/>
              <a:t>Χάσμα φύλων στη μερική απασχόληση</a:t>
            </a:r>
          </a:p>
          <a:p>
            <a:pPr>
              <a:lnSpc>
                <a:spcPct val="120000"/>
              </a:lnSpc>
              <a:spcAft>
                <a:spcPts val="0"/>
              </a:spcAft>
              <a:buFontTx/>
              <a:buChar char="-"/>
            </a:pPr>
            <a:r>
              <a:rPr lang="el-GR" sz="14400" dirty="0"/>
              <a:t>Χάσμα αμοιών μεταξύ των φύλων</a:t>
            </a:r>
          </a:p>
          <a:p>
            <a:pPr>
              <a:lnSpc>
                <a:spcPct val="120000"/>
              </a:lnSpc>
              <a:buFontTx/>
              <a:buChar char="-"/>
            </a:pPr>
            <a:endParaRPr lang="el-GR" sz="16200" dirty="0"/>
          </a:p>
          <a:p>
            <a:pPr>
              <a:lnSpc>
                <a:spcPct val="120000"/>
              </a:lnSpc>
              <a:buFontTx/>
              <a:buChar char="-"/>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7512959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28B33-D760-9560-1244-46C7F43679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D90B3F-040B-DE7E-4253-698DA084E889}"/>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6A52C29-9DEC-22F8-A53D-A0F520C969CF}"/>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r>
              <a:rPr lang="el-GR" sz="14400" b="1" dirty="0"/>
              <a:t>Ευρωπαϊκός Πυλώνας Κοινωνικών Δικαιωμάτων (ΕΠΚΔ)</a:t>
            </a:r>
            <a:endParaRPr lang="en-US" sz="14400" b="1" dirty="0"/>
          </a:p>
          <a:p>
            <a:pPr marL="0" indent="0">
              <a:lnSpc>
                <a:spcPct val="120000"/>
              </a:lnSpc>
              <a:buNone/>
            </a:pPr>
            <a:r>
              <a:rPr lang="el-GR" sz="14400" b="1" dirty="0"/>
              <a:t>Παρακολούθηση: Δείκτες ανά τομέα πολιτικής</a:t>
            </a:r>
          </a:p>
          <a:p>
            <a:pPr marL="0" indent="0">
              <a:lnSpc>
                <a:spcPct val="120000"/>
              </a:lnSpc>
              <a:buNone/>
            </a:pPr>
            <a:r>
              <a:rPr lang="en-US" sz="14400" b="1" dirty="0"/>
              <a:t>(</a:t>
            </a:r>
            <a:r>
              <a:rPr lang="el-GR" sz="14400" b="1" dirty="0"/>
              <a:t>β) Δίκαιοι όροι εργασίας</a:t>
            </a:r>
          </a:p>
          <a:p>
            <a:pPr>
              <a:lnSpc>
                <a:spcPct val="120000"/>
              </a:lnSpc>
            </a:pPr>
            <a:r>
              <a:rPr lang="el-GR" sz="14400" b="1" dirty="0"/>
              <a:t>Πρωταρχικοί δείκτες</a:t>
            </a:r>
          </a:p>
          <a:p>
            <a:pPr>
              <a:lnSpc>
                <a:spcPct val="120000"/>
              </a:lnSpc>
              <a:spcAft>
                <a:spcPts val="0"/>
              </a:spcAft>
              <a:buFontTx/>
              <a:buChar char="-"/>
            </a:pPr>
            <a:r>
              <a:rPr lang="el-GR" sz="14400" dirty="0"/>
              <a:t> Ποσοστό απασχόλησης κατά φύλο και ηλικία</a:t>
            </a:r>
          </a:p>
          <a:p>
            <a:pPr>
              <a:lnSpc>
                <a:spcPct val="120000"/>
              </a:lnSpc>
              <a:spcAft>
                <a:spcPts val="0"/>
              </a:spcAft>
              <a:buFontTx/>
              <a:buChar char="-"/>
            </a:pPr>
            <a:r>
              <a:rPr lang="el-GR" sz="14400" dirty="0"/>
              <a:t>Ποσοστό ανεργίας κατά φύλο και ηλικία</a:t>
            </a:r>
          </a:p>
          <a:p>
            <a:pPr>
              <a:lnSpc>
                <a:spcPct val="120000"/>
              </a:lnSpc>
              <a:spcAft>
                <a:spcPts val="0"/>
              </a:spcAft>
              <a:buFontTx/>
              <a:buChar char="-"/>
            </a:pPr>
            <a:r>
              <a:rPr lang="el-GR" sz="14400" dirty="0"/>
              <a:t>Ποσοστό μακροχρόνιας ανεργίας </a:t>
            </a:r>
          </a:p>
          <a:p>
            <a:pPr>
              <a:lnSpc>
                <a:spcPct val="120000"/>
              </a:lnSpc>
              <a:spcAft>
                <a:spcPts val="0"/>
              </a:spcAft>
              <a:buFontTx/>
              <a:buChar char="-"/>
            </a:pPr>
            <a:r>
              <a:rPr lang="el-GR" sz="14400" dirty="0"/>
              <a:t>Πραγματικό διαθέσιμο κατά κεφαλήν εισόδημα</a:t>
            </a:r>
          </a:p>
          <a:p>
            <a:pPr>
              <a:lnSpc>
                <a:spcPct val="120000"/>
              </a:lnSpc>
              <a:buFontTx/>
              <a:buChar char="-"/>
            </a:pPr>
            <a:endParaRPr lang="el-GR" sz="16200" dirty="0"/>
          </a:p>
          <a:p>
            <a:pPr>
              <a:lnSpc>
                <a:spcPct val="120000"/>
              </a:lnSpc>
              <a:buFontTx/>
              <a:buChar char="-"/>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489720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B1304-8385-11B3-63A9-074FAAB7A6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E1F06E-0154-153A-EABD-6F6F706DBB6D}"/>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6F172C19-5DB2-FA43-3E20-09747508458D}"/>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r>
              <a:rPr lang="el-GR" sz="14400" b="1" dirty="0"/>
              <a:t>Ευρωπαϊκός Πυλώνας Κοινωνικών Δικαιωμάτων (ΕΠΚΔ)</a:t>
            </a:r>
            <a:endParaRPr lang="en-US" sz="14400" b="1" dirty="0"/>
          </a:p>
          <a:p>
            <a:pPr marL="0" indent="0">
              <a:lnSpc>
                <a:spcPct val="120000"/>
              </a:lnSpc>
              <a:buNone/>
            </a:pPr>
            <a:r>
              <a:rPr lang="el-GR" sz="14400" b="1" dirty="0"/>
              <a:t>Παρακολούθηση: Δείκτες ανά τομέα πολιτικής</a:t>
            </a:r>
          </a:p>
          <a:p>
            <a:pPr marL="0" indent="0">
              <a:lnSpc>
                <a:spcPct val="120000"/>
              </a:lnSpc>
              <a:buNone/>
            </a:pPr>
            <a:r>
              <a:rPr lang="en-US" sz="14400" b="1" dirty="0"/>
              <a:t>(</a:t>
            </a:r>
            <a:r>
              <a:rPr lang="el-GR" sz="14400" b="1" dirty="0"/>
              <a:t>β) Δίκαιοι όροι εργασίας</a:t>
            </a:r>
          </a:p>
          <a:p>
            <a:pPr>
              <a:lnSpc>
                <a:spcPct val="120000"/>
              </a:lnSpc>
            </a:pPr>
            <a:r>
              <a:rPr lang="el-GR" sz="14400" b="1" dirty="0"/>
              <a:t>Δευτερεύοντες δείκτες</a:t>
            </a:r>
          </a:p>
          <a:p>
            <a:pPr>
              <a:lnSpc>
                <a:spcPct val="120000"/>
              </a:lnSpc>
              <a:spcAft>
                <a:spcPts val="0"/>
              </a:spcAft>
              <a:buFontTx/>
              <a:buChar char="-"/>
            </a:pPr>
            <a:r>
              <a:rPr lang="el-GR" sz="14400" dirty="0"/>
              <a:t>Ποσοστό δραστηριότητας κατά φύλο και ηλικία</a:t>
            </a:r>
          </a:p>
          <a:p>
            <a:pPr>
              <a:lnSpc>
                <a:spcPct val="120000"/>
              </a:lnSpc>
              <a:spcAft>
                <a:spcPts val="0"/>
              </a:spcAft>
              <a:buFontTx/>
              <a:buChar char="-"/>
            </a:pPr>
            <a:r>
              <a:rPr lang="el-GR" sz="14400" dirty="0"/>
              <a:t>Ανεργία νέων κατά φύλο</a:t>
            </a:r>
          </a:p>
          <a:p>
            <a:pPr>
              <a:lnSpc>
                <a:spcPct val="120000"/>
              </a:lnSpc>
              <a:spcAft>
                <a:spcPts val="0"/>
              </a:spcAft>
              <a:buFontTx/>
              <a:buChar char="-"/>
            </a:pPr>
            <a:r>
              <a:rPr lang="el-GR" sz="14400" dirty="0"/>
              <a:t>Διάρκεια απασχόλησης στην τρέχουσα θέση εργασίας</a:t>
            </a:r>
          </a:p>
          <a:p>
            <a:pPr>
              <a:lnSpc>
                <a:spcPct val="120000"/>
              </a:lnSpc>
              <a:spcAft>
                <a:spcPts val="0"/>
              </a:spcAft>
              <a:buFontTx/>
              <a:buChar char="-"/>
            </a:pPr>
            <a:r>
              <a:rPr lang="el-GR" sz="14400" dirty="0"/>
              <a:t>Μεταβάσεις από προσωρινές σε μόνιμες συμβάσεις </a:t>
            </a:r>
          </a:p>
          <a:p>
            <a:pPr>
              <a:lnSpc>
                <a:spcPct val="120000"/>
              </a:lnSpc>
              <a:spcAft>
                <a:spcPts val="0"/>
              </a:spcAft>
              <a:buFontTx/>
              <a:buChar char="-"/>
            </a:pPr>
            <a:r>
              <a:rPr lang="el-GR" sz="14400" dirty="0"/>
              <a:t>Εργασιακή φτώχεια</a:t>
            </a:r>
          </a:p>
          <a:p>
            <a:pPr>
              <a:lnSpc>
                <a:spcPct val="120000"/>
              </a:lnSpc>
              <a:buFontTx/>
              <a:buChar char="-"/>
            </a:pPr>
            <a:endParaRPr lang="el-GR" sz="16200" dirty="0"/>
          </a:p>
          <a:p>
            <a:pPr>
              <a:lnSpc>
                <a:spcPct val="120000"/>
              </a:lnSpc>
              <a:buFontTx/>
              <a:buChar char="-"/>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138764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57010-ABF6-0A76-6FBE-AE95134D4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43AD7-497F-0DEE-71A1-875552070B14}"/>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C6125DC-18BD-42EA-651E-9BDACB7B0871}"/>
              </a:ext>
            </a:extLst>
          </p:cNvPr>
          <p:cNvSpPr>
            <a:spLocks noGrp="1"/>
          </p:cNvSpPr>
          <p:nvPr>
            <p:ph idx="1"/>
          </p:nvPr>
        </p:nvSpPr>
        <p:spPr>
          <a:xfrm>
            <a:off x="434222" y="878541"/>
            <a:ext cx="11323555" cy="5611557"/>
          </a:xfrm>
        </p:spPr>
        <p:txBody>
          <a:bodyPr>
            <a:normAutofit fontScale="92500" lnSpcReduction="10000"/>
          </a:bodyPr>
          <a:lstStyle/>
          <a:p>
            <a:pPr algn="just">
              <a:buNone/>
            </a:pPr>
            <a:r>
              <a:rPr lang="el-GR" sz="2800" b="1" dirty="0"/>
              <a:t>Οι Ευρωπαϊκές Στρατηγικές για την Απασχόληση</a:t>
            </a:r>
          </a:p>
          <a:p>
            <a:pPr algn="just">
              <a:buNone/>
            </a:pPr>
            <a:endParaRPr lang="el-GR" sz="1500" b="1" dirty="0"/>
          </a:p>
          <a:p>
            <a:pPr algn="just">
              <a:buNone/>
            </a:pPr>
            <a:r>
              <a:rPr lang="el-GR" sz="2800" b="1" dirty="0"/>
              <a:t>ΕΣΑ- Λουξεμβούργο 1997</a:t>
            </a:r>
          </a:p>
          <a:p>
            <a:pPr algn="just">
              <a:buNone/>
            </a:pPr>
            <a:r>
              <a:rPr lang="el-GR" sz="2800" b="1" dirty="0"/>
              <a:t>Νομική βάση: Συνθήκη Άμστερνταμ </a:t>
            </a:r>
          </a:p>
          <a:p>
            <a:pPr algn="just">
              <a:buNone/>
            </a:pPr>
            <a:r>
              <a:rPr lang="el-GR" sz="2800" dirty="0"/>
              <a:t>   «Άρθρο Β</a:t>
            </a:r>
          </a:p>
          <a:p>
            <a:pPr algn="just">
              <a:buNone/>
            </a:pPr>
            <a:r>
              <a:rPr lang="el-GR" sz="2800" dirty="0"/>
              <a:t>   </a:t>
            </a:r>
            <a:r>
              <a:rPr lang="el-GR" sz="2800" i="1" dirty="0"/>
              <a:t>Η Ένωση θέτει ως στόχους:</a:t>
            </a:r>
          </a:p>
          <a:p>
            <a:pPr algn="just">
              <a:buNone/>
            </a:pPr>
            <a:r>
              <a:rPr lang="el-GR" sz="2800" i="1" dirty="0"/>
              <a:t>   να προωθήσει την οικονομική και </a:t>
            </a:r>
            <a:r>
              <a:rPr lang="el-GR" sz="2800" b="1" i="1" dirty="0"/>
              <a:t>κοινωνική πρόοδο </a:t>
            </a:r>
            <a:r>
              <a:rPr lang="el-GR" sz="2800" i="1" dirty="0"/>
              <a:t>και ένα </a:t>
            </a:r>
            <a:r>
              <a:rPr lang="el-GR" sz="2800" b="1" i="1" dirty="0"/>
              <a:t>υψηλό επίπεδο απασχόλησης </a:t>
            </a:r>
            <a:r>
              <a:rPr lang="el-GR" sz="2800" i="1" dirty="0"/>
              <a:t>και να επιτύχει ισόρροπη και αειφόρο ανάπτυξη, ιδίως με τη δημιουργία ενός χώρου χωρίς εσωτερικά σύνορα, με την ενίσχυση της οικονομικής και κοινωνικής συνοχής και με την ίδρυση μιας </a:t>
            </a:r>
            <a:r>
              <a:rPr lang="el-GR" sz="2800" b="1" i="1" dirty="0"/>
              <a:t>οικονομικής και νομισματικής ένωσης</a:t>
            </a:r>
            <a:r>
              <a:rPr lang="el-GR" sz="2800" i="1" dirty="0"/>
              <a:t>, η οποία θα περιλάβει, εν καιρώ, ένα ενιαίο νόμισμα, σύμφωνα με τις διατάξεις της παρούσας Συνθήκης</a:t>
            </a:r>
            <a:r>
              <a:rPr lang="el-GR" sz="2800" dirty="0"/>
              <a:t>…»</a:t>
            </a:r>
            <a:endParaRPr lang="el-GR" sz="2800" b="1" dirty="0"/>
          </a:p>
          <a:p>
            <a:pPr marL="0" indent="0" algn="just">
              <a:buNone/>
            </a:pPr>
            <a:r>
              <a:rPr lang="el-GR" sz="2800" b="1" dirty="0"/>
              <a:t> </a:t>
            </a:r>
          </a:p>
        </p:txBody>
      </p:sp>
      <p:sp>
        <p:nvSpPr>
          <p:cNvPr id="5" name="4 - Ορθογώνιο">
            <a:extLst>
              <a:ext uri="{FF2B5EF4-FFF2-40B4-BE49-F238E27FC236}">
                <a16:creationId xmlns:a16="http://schemas.microsoft.com/office/drawing/2014/main" id="{092FA518-5084-58B4-8CFE-6053FB5F1879}"/>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139151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9C94A-C3C3-9B8F-B287-0950454F5C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0F18A2-6A76-D481-F074-D79473AEA091}"/>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37CFF570-9A7B-A6F2-66F1-1977F8B7FF27}"/>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r>
              <a:rPr lang="el-GR" sz="11200" b="1" dirty="0"/>
              <a:t>Ευρωπαϊκός Πυλώνας Κοινωνικών Δικαιωμάτων (ΕΠΚΔ)</a:t>
            </a:r>
            <a:endParaRPr lang="en-US" sz="11200" b="1" dirty="0"/>
          </a:p>
          <a:p>
            <a:pPr marL="0" indent="0">
              <a:lnSpc>
                <a:spcPct val="120000"/>
              </a:lnSpc>
              <a:buNone/>
            </a:pPr>
            <a:r>
              <a:rPr lang="el-GR" sz="11200" b="1" dirty="0"/>
              <a:t>Παρακολούθηση: Δείκτες ανά τομέα πολιτικής</a:t>
            </a:r>
          </a:p>
          <a:p>
            <a:pPr marL="0" indent="0">
              <a:lnSpc>
                <a:spcPct val="120000"/>
              </a:lnSpc>
              <a:spcAft>
                <a:spcPts val="0"/>
              </a:spcAft>
              <a:buNone/>
            </a:pPr>
            <a:r>
              <a:rPr lang="en-US" sz="11200" b="1" dirty="0"/>
              <a:t>(</a:t>
            </a:r>
            <a:r>
              <a:rPr lang="el-GR" sz="11200" b="1" dirty="0"/>
              <a:t>γ) Κοινωνική προστασία και Ένταξη</a:t>
            </a:r>
          </a:p>
          <a:p>
            <a:pPr>
              <a:lnSpc>
                <a:spcPct val="120000"/>
              </a:lnSpc>
              <a:spcAft>
                <a:spcPts val="0"/>
              </a:spcAft>
            </a:pPr>
            <a:r>
              <a:rPr lang="el-GR" sz="11200" b="1" dirty="0"/>
              <a:t>Πρωταρχικοί δείκτες</a:t>
            </a:r>
          </a:p>
          <a:p>
            <a:pPr>
              <a:lnSpc>
                <a:spcPct val="120000"/>
              </a:lnSpc>
              <a:spcAft>
                <a:spcPts val="0"/>
              </a:spcAft>
              <a:buFontTx/>
              <a:buChar char="-"/>
            </a:pPr>
            <a:r>
              <a:rPr lang="el-GR" sz="11200" dirty="0"/>
              <a:t> Κίνδυνος φτώχειας και κοινωνικού αποκλεισμού (γενικά, κατά φύλο και ηλικία και ανάλυση στα συστατικά, επίσης κατά ηλικία και φύλο)</a:t>
            </a:r>
          </a:p>
          <a:p>
            <a:pPr>
              <a:lnSpc>
                <a:spcPct val="120000"/>
              </a:lnSpc>
              <a:spcAft>
                <a:spcPts val="0"/>
              </a:spcAft>
              <a:buFontTx/>
              <a:buChar char="-"/>
            </a:pPr>
            <a:r>
              <a:rPr lang="el-GR" sz="11200" dirty="0"/>
              <a:t>Παιδική φτώχεια και κοινωνικός αποκλεισμός (και ανάλυση στα συστατικά του</a:t>
            </a:r>
          </a:p>
          <a:p>
            <a:pPr>
              <a:lnSpc>
                <a:spcPct val="120000"/>
              </a:lnSpc>
              <a:spcAft>
                <a:spcPts val="0"/>
              </a:spcAft>
              <a:buFontTx/>
              <a:buChar char="-"/>
            </a:pPr>
            <a:r>
              <a:rPr lang="el-GR" sz="11200" dirty="0"/>
              <a:t>Επίπτωση των κοινωνικών μεταβιβάσεων στη μείωση και της φτώχειας</a:t>
            </a:r>
          </a:p>
          <a:p>
            <a:pPr>
              <a:lnSpc>
                <a:spcPct val="120000"/>
              </a:lnSpc>
              <a:spcAft>
                <a:spcPts val="0"/>
              </a:spcAft>
              <a:buFontTx/>
              <a:buChar char="-"/>
            </a:pPr>
            <a:r>
              <a:rPr lang="el-GR" sz="11200" dirty="0"/>
              <a:t>Χάσμα απασχόλησης αναπηρίας</a:t>
            </a:r>
          </a:p>
          <a:p>
            <a:pPr>
              <a:lnSpc>
                <a:spcPct val="120000"/>
              </a:lnSpc>
              <a:spcAft>
                <a:spcPts val="0"/>
              </a:spcAft>
              <a:buFontTx/>
              <a:buChar char="-"/>
            </a:pPr>
            <a:r>
              <a:rPr lang="el-GR" sz="11200" dirty="0"/>
              <a:t>Υπερβολική επιβάρυνση από το κόστος στέγασης</a:t>
            </a:r>
          </a:p>
          <a:p>
            <a:pPr>
              <a:lnSpc>
                <a:spcPct val="120000"/>
              </a:lnSpc>
              <a:spcAft>
                <a:spcPts val="0"/>
              </a:spcAft>
              <a:buFontTx/>
              <a:buChar char="-"/>
            </a:pPr>
            <a:r>
              <a:rPr lang="el-GR" sz="11200" dirty="0"/>
              <a:t>Αριθμός παιδιών ηλικίας &lt; 3 ετών στην τυπική εκπαίδευση</a:t>
            </a:r>
            <a:endParaRPr lang="el-GR" sz="16200" b="1" dirty="0"/>
          </a:p>
          <a:p>
            <a:pPr>
              <a:lnSpc>
                <a:spcPct val="120000"/>
              </a:lnSpc>
              <a:spcAft>
                <a:spcPts val="0"/>
              </a:spcAft>
              <a:buFontTx/>
              <a:buChar char="-"/>
            </a:pPr>
            <a:r>
              <a:rPr lang="el-GR" sz="11200" dirty="0"/>
              <a:t>Αυτοαναφερόμενες μη ικανοποιημένες ανάγκες για ιατρική φροντίδα</a:t>
            </a:r>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21767490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046D2-DE08-BA87-9634-A4CDEBE8C2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96236A-AB25-AEC7-090B-0D69D64DCB0A}"/>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B622C767-7CD2-1BFD-5D6A-20829563D22A}"/>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r>
              <a:rPr lang="el-GR" sz="14400" b="1" dirty="0"/>
              <a:t>Ευρωπαϊκός Πυλώνας Κοινωνικών Δικαιωμάτων (ΕΠΚΔ)</a:t>
            </a:r>
            <a:endParaRPr lang="en-US" sz="14400" b="1" dirty="0"/>
          </a:p>
          <a:p>
            <a:pPr marL="0" indent="0">
              <a:lnSpc>
                <a:spcPct val="120000"/>
              </a:lnSpc>
              <a:buNone/>
            </a:pPr>
            <a:r>
              <a:rPr lang="el-GR" sz="14400" b="1" dirty="0"/>
              <a:t>Παρακολούθηση: Δείκτες ανά τομέα πολιτικής</a:t>
            </a:r>
          </a:p>
          <a:p>
            <a:pPr marL="0" indent="0">
              <a:lnSpc>
                <a:spcPct val="120000"/>
              </a:lnSpc>
              <a:buNone/>
            </a:pPr>
            <a:r>
              <a:rPr lang="en-US" sz="14400" b="1" dirty="0"/>
              <a:t>(</a:t>
            </a:r>
            <a:r>
              <a:rPr lang="el-GR" sz="14400" b="1" dirty="0"/>
              <a:t>γ) Κοινωνική προστασία και Ένταξη</a:t>
            </a:r>
          </a:p>
          <a:p>
            <a:pPr>
              <a:lnSpc>
                <a:spcPct val="120000"/>
              </a:lnSpc>
            </a:pPr>
            <a:r>
              <a:rPr lang="el-GR" sz="14400" b="1" dirty="0"/>
              <a:t>Δευτερεύοντες δείκτες</a:t>
            </a:r>
          </a:p>
          <a:p>
            <a:pPr>
              <a:lnSpc>
                <a:spcPct val="120000"/>
              </a:lnSpc>
              <a:spcAft>
                <a:spcPts val="0"/>
              </a:spcAft>
              <a:buFontTx/>
              <a:buChar char="-"/>
            </a:pPr>
            <a:r>
              <a:rPr lang="el-GR" sz="14400" dirty="0"/>
              <a:t>  Σοβαρή στεγαστική στέρηση  </a:t>
            </a:r>
          </a:p>
          <a:p>
            <a:pPr>
              <a:lnSpc>
                <a:spcPct val="120000"/>
              </a:lnSpc>
              <a:spcAft>
                <a:spcPts val="0"/>
              </a:spcAft>
              <a:buFontTx/>
              <a:buChar char="-"/>
            </a:pPr>
            <a:r>
              <a:rPr lang="el-GR" sz="14400" dirty="0"/>
              <a:t>Δαπάνες Γενικής Κυβέρνησης ανά λειτουργία</a:t>
            </a:r>
          </a:p>
          <a:p>
            <a:pPr>
              <a:lnSpc>
                <a:spcPct val="120000"/>
              </a:lnSpc>
              <a:spcAft>
                <a:spcPts val="0"/>
              </a:spcAft>
              <a:buFontTx/>
              <a:buChar char="-"/>
            </a:pPr>
            <a:r>
              <a:rPr lang="el-GR" sz="14400" dirty="0"/>
              <a:t>Ποσοστό αναπλήρωσης συντάξεων</a:t>
            </a:r>
          </a:p>
          <a:p>
            <a:pPr>
              <a:lnSpc>
                <a:spcPct val="120000"/>
              </a:lnSpc>
              <a:spcAft>
                <a:spcPts val="0"/>
              </a:spcAft>
              <a:buFontTx/>
              <a:buChar char="-"/>
            </a:pPr>
            <a:r>
              <a:rPr lang="el-GR" sz="14400" dirty="0"/>
              <a:t>Δαπάνες σε υγεία </a:t>
            </a:r>
          </a:p>
          <a:p>
            <a:pPr>
              <a:lnSpc>
                <a:spcPct val="120000"/>
              </a:lnSpc>
              <a:spcAft>
                <a:spcPts val="0"/>
              </a:spcAft>
              <a:buFontTx/>
              <a:buChar char="-"/>
            </a:pPr>
            <a:r>
              <a:rPr lang="el-GR" sz="14400" dirty="0"/>
              <a:t>Προσδόκιμο υγιούς ζωής στα 65</a:t>
            </a:r>
          </a:p>
          <a:p>
            <a:pPr>
              <a:lnSpc>
                <a:spcPct val="120000"/>
              </a:lnSpc>
              <a:buFontTx/>
              <a:buChar char="-"/>
            </a:pPr>
            <a:endParaRPr lang="el-GR" sz="16200" dirty="0"/>
          </a:p>
          <a:p>
            <a:pPr>
              <a:lnSpc>
                <a:spcPct val="120000"/>
              </a:lnSpc>
              <a:buFontTx/>
              <a:buChar char="-"/>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2338393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13C2C-AEF8-48EE-900C-B2D3445CD9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617844-6BA4-E543-CB46-A6149A871F66}"/>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7D1A012A-DC5D-ACFC-4AE0-4344D67C48BC}"/>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n-US"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r>
              <a:rPr lang="el-GR" sz="14400" b="1" dirty="0"/>
              <a:t>Ευρωπαϊκός Πυλώνας Κοινωνικών Δικαιωμάτων (ΕΠΚΔ)</a:t>
            </a:r>
            <a:endParaRPr lang="en-US" sz="14400" b="1" dirty="0"/>
          </a:p>
          <a:p>
            <a:pPr marL="0" indent="0">
              <a:lnSpc>
                <a:spcPct val="120000"/>
              </a:lnSpc>
              <a:buNone/>
            </a:pPr>
            <a:r>
              <a:rPr lang="el-GR" sz="14400" b="1" dirty="0"/>
              <a:t>Παρακολούθηση: Δείκτες ανά περιοχή και βαθμό αστικοποίησης</a:t>
            </a:r>
          </a:p>
          <a:p>
            <a:pPr>
              <a:lnSpc>
                <a:spcPct val="120000"/>
              </a:lnSpc>
              <a:buFontTx/>
              <a:buChar char="-"/>
            </a:pPr>
            <a:r>
              <a:rPr lang="el-GR" sz="14400" b="1" dirty="0"/>
              <a:t>Επίπτωση των κοινωνικών μεταβιβάσεων (εκτός συντάξεων) στη μείωση της φτώχειας</a:t>
            </a:r>
          </a:p>
          <a:p>
            <a:pPr>
              <a:lnSpc>
                <a:spcPct val="120000"/>
              </a:lnSpc>
              <a:buFontTx/>
              <a:buChar char="-"/>
            </a:pPr>
            <a:r>
              <a:rPr lang="el-GR" sz="14400" b="1" dirty="0"/>
              <a:t>Χάσμα φύλων στην απασχόληση</a:t>
            </a:r>
          </a:p>
          <a:p>
            <a:pPr>
              <a:lnSpc>
                <a:spcPct val="120000"/>
              </a:lnSpc>
              <a:buFontTx/>
              <a:buChar char="-"/>
            </a:pPr>
            <a:r>
              <a:rPr lang="el-GR" sz="14400" b="1" dirty="0"/>
              <a:t>Χάσμα φύλων στην απασχόληση κατά βαθμό αστικοποίησης</a:t>
            </a:r>
          </a:p>
          <a:p>
            <a:pPr>
              <a:lnSpc>
                <a:spcPct val="120000"/>
              </a:lnSpc>
              <a:buFontTx/>
              <a:buChar char="-"/>
            </a:pPr>
            <a:endParaRPr lang="el-GR" sz="14400" b="1" dirty="0"/>
          </a:p>
          <a:p>
            <a:pPr marL="0" indent="0">
              <a:lnSpc>
                <a:spcPct val="120000"/>
              </a:lnSpc>
              <a:buNone/>
            </a:pPr>
            <a:r>
              <a:rPr lang="el-GR" sz="14400" b="1" dirty="0"/>
              <a:t> </a:t>
            </a:r>
            <a:endParaRPr lang="el-GR" sz="14400" dirty="0"/>
          </a:p>
          <a:p>
            <a:pPr>
              <a:lnSpc>
                <a:spcPct val="120000"/>
              </a:lnSpc>
              <a:buFontTx/>
              <a:buChar char="-"/>
            </a:pPr>
            <a:endParaRPr lang="el-GR" sz="16200" dirty="0"/>
          </a:p>
          <a:p>
            <a:pPr>
              <a:lnSpc>
                <a:spcPct val="120000"/>
              </a:lnSpc>
              <a:buFontTx/>
              <a:buChar char="-"/>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7058484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7157D-A4C9-D390-F8A1-0EFC7587E1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7AB6B-1CB5-4AEE-D240-4AC53CEB62F1}"/>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E4089D9C-2274-07F1-4640-E7FA4558D2A7}"/>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r>
              <a:rPr lang="el-GR" sz="16200" b="1" dirty="0"/>
              <a:t>Μετά την Ευρώπη 2020: Σχέδιο Δράσης του ΕΠΚΔ</a:t>
            </a:r>
          </a:p>
          <a:p>
            <a:pPr marL="0" indent="0">
              <a:lnSpc>
                <a:spcPct val="120000"/>
              </a:lnSpc>
              <a:buNone/>
            </a:pPr>
            <a:r>
              <a:rPr lang="el-GR" sz="14400" b="1" dirty="0"/>
              <a:t> 3 πρωταρχικοί στόχοι έως το 2030 στην ΕΕ</a:t>
            </a:r>
          </a:p>
          <a:p>
            <a:pPr algn="just"/>
            <a:r>
              <a:rPr lang="el-GR" sz="14400" b="1" dirty="0"/>
              <a:t>Τουλάχιστον το 78% των ατόμων ηλικίας 20 έως 64 ετών πρέπει να εργάζονται.</a:t>
            </a:r>
          </a:p>
          <a:p>
            <a:pPr algn="just"/>
            <a:r>
              <a:rPr lang="el-GR" sz="14400" b="1" dirty="0"/>
              <a:t>Τουλάχιστον το 60% όλων των ενηλίκων πρέπει να συμμετέχουν στην εκπαίδευση</a:t>
            </a:r>
            <a:r>
              <a:rPr lang="en-US" sz="14400" b="1" dirty="0"/>
              <a:t>/</a:t>
            </a:r>
            <a:r>
              <a:rPr lang="el-GR" sz="14400" b="1" dirty="0"/>
              <a:t>κατάρτιση κάθε χρόνο.</a:t>
            </a:r>
          </a:p>
          <a:p>
            <a:pPr algn="just"/>
            <a:r>
              <a:rPr lang="el-GR" sz="14400" b="1" dirty="0"/>
              <a:t>Ο αριθμός των ατόμων που διατρέχουν κίνδυνο φτώχειας ή κοινωνικού αποκλεισμού πρέπει να μειωθεί κατά τουλάχιστον 15 εκατομμύρια, ενώ το 1/3 του αριθμού αυτού, δηλαδή τα 5 εκατομμύρια πρέπει να είναι παιδιά</a:t>
            </a:r>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r>
              <a:rPr lang="el-GR" sz="14400" b="1" dirty="0"/>
              <a:t> </a:t>
            </a: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37522346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0EEC5-5A07-142F-3501-78CD3B6ACF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D99F5-C55D-116E-C5D7-5987A702BA1D}"/>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0280A5BC-65C3-E51A-F71E-68CCE4D6ACBF}"/>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1200" b="1" dirty="0"/>
          </a:p>
          <a:p>
            <a:pPr marL="0" indent="0">
              <a:lnSpc>
                <a:spcPct val="120000"/>
              </a:lnSpc>
              <a:buNone/>
            </a:pPr>
            <a:r>
              <a:rPr lang="el-GR" sz="11200" b="1" dirty="0"/>
              <a:t>Μετά την Ευρώπη 2020: Σχέδιο Δράσης του ΕΠΚΔ</a:t>
            </a:r>
          </a:p>
          <a:p>
            <a:pPr marL="0" indent="0">
              <a:lnSpc>
                <a:spcPct val="120000"/>
              </a:lnSpc>
              <a:buNone/>
            </a:pPr>
            <a:r>
              <a:rPr lang="el-GR" sz="11200" b="1" dirty="0"/>
              <a:t> Ελληνικοί εθνικοί  στόχοι  </a:t>
            </a:r>
          </a:p>
          <a:p>
            <a:pPr>
              <a:lnSpc>
                <a:spcPct val="120000"/>
              </a:lnSpc>
            </a:pPr>
            <a:r>
              <a:rPr lang="el-GR" sz="11200" b="1" dirty="0"/>
              <a:t>Αύξηση της απασχόλησης: 71,1% το 2030</a:t>
            </a:r>
          </a:p>
          <a:p>
            <a:pPr>
              <a:lnSpc>
                <a:spcPct val="120000"/>
              </a:lnSpc>
            </a:pPr>
            <a:r>
              <a:rPr lang="el-GR" sz="11200" b="1" dirty="0"/>
              <a:t>Αύξηση της συμμετοχής στην εκπαίδευση/κατάρτιση ενηλίκων:40% το 2030</a:t>
            </a:r>
          </a:p>
          <a:p>
            <a:pPr>
              <a:lnSpc>
                <a:spcPct val="120000"/>
              </a:lnSpc>
            </a:pPr>
            <a:r>
              <a:rPr lang="el-GR" sz="11200" b="1" dirty="0"/>
              <a:t>Μείωση της φτώχειας έως το 2030:  </a:t>
            </a:r>
          </a:p>
          <a:p>
            <a:pPr algn="just">
              <a:buFont typeface="Courier New" panose="02070309020205020404" pitchFamily="49" charset="0"/>
              <a:buChar char="o"/>
            </a:pPr>
            <a:r>
              <a:rPr lang="el-GR" sz="11200" b="1" dirty="0"/>
              <a:t>Ο αριθμός των ατόμων σε κίνδυνο φτώχειας και κοινωνικού αποκλεισμού να μειωθεί κατά 860.000 (από 3.059.000 το 2019) ή</a:t>
            </a:r>
          </a:p>
          <a:p>
            <a:pPr algn="just">
              <a:buFont typeface="Courier New" panose="02070309020205020404" pitchFamily="49" charset="0"/>
              <a:buChar char="o"/>
            </a:pPr>
            <a:r>
              <a:rPr lang="el-GR" sz="11200" b="1" dirty="0"/>
              <a:t>Το ποσοστό των ατόμων σε κίνδυνο φτώχειας και κοινωνικού αποκλεισμού να μειωθεί κατά 7,3%  (από 29% το 2019 σε  21,7% το 2030</a:t>
            </a:r>
            <a:r>
              <a:rPr lang="el-GR" sz="14400" b="1" dirty="0"/>
              <a:t>)</a:t>
            </a:r>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r>
              <a:rPr lang="el-GR" sz="14400" b="1" dirty="0"/>
              <a:t> </a:t>
            </a: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spTree>
    <p:extLst>
      <p:ext uri="{BB962C8B-B14F-4D97-AF65-F5344CB8AC3E}">
        <p14:creationId xmlns:p14="http://schemas.microsoft.com/office/powerpoint/2010/main" val="19508813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7D366-C19C-CA37-FE40-AC7C6D9385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961749-841F-4EC0-AC49-2E9521F3F5F1}"/>
              </a:ext>
            </a:extLst>
          </p:cNvPr>
          <p:cNvSpPr>
            <a:spLocks noGrp="1"/>
          </p:cNvSpPr>
          <p:nvPr>
            <p:ph type="title"/>
          </p:nvPr>
        </p:nvSpPr>
        <p:spPr>
          <a:xfrm>
            <a:off x="685801" y="-368968"/>
            <a:ext cx="10131425" cy="1542676"/>
          </a:xfrm>
        </p:spPr>
        <p:txBody>
          <a:bodyPr>
            <a:normAutofit/>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A868B23D-C84F-1B30-5409-62D9C031A51E}"/>
              </a:ext>
            </a:extLst>
          </p:cNvPr>
          <p:cNvSpPr>
            <a:spLocks noGrp="1"/>
          </p:cNvSpPr>
          <p:nvPr>
            <p:ph idx="1"/>
          </p:nvPr>
        </p:nvSpPr>
        <p:spPr>
          <a:xfrm>
            <a:off x="412284" y="6858000"/>
            <a:ext cx="11640388" cy="2405716"/>
          </a:xfrm>
        </p:spPr>
        <p:txBody>
          <a:bodyPr>
            <a:normAutofit fontScale="25000" lnSpcReduction="20000"/>
          </a:bodyPr>
          <a:lstStyle/>
          <a:p>
            <a:pPr marL="0" indent="0" algn="ctr">
              <a:buNone/>
            </a:pPr>
            <a:endParaRPr lang="el-GR" sz="98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6200" b="1" dirty="0"/>
          </a:p>
          <a:p>
            <a:pPr marL="0" indent="0">
              <a:lnSpc>
                <a:spcPct val="120000"/>
              </a:lnSpc>
              <a:buNone/>
            </a:pPr>
            <a:endParaRPr lang="el-GR" sz="11200" b="1" dirty="0"/>
          </a:p>
          <a:p>
            <a:pPr marL="0" indent="0">
              <a:lnSpc>
                <a:spcPct val="120000"/>
              </a:lnSpc>
              <a:buNone/>
            </a:pPr>
            <a:r>
              <a:rPr lang="el-GR" sz="11200" b="1" dirty="0"/>
              <a:t>Σχέδιο Δράσης του ΕΠΚΔ-Ελληνικοί στόχοι για μείωση της παιδικής φτώχειας</a:t>
            </a:r>
          </a:p>
          <a:p>
            <a:pPr marL="0" indent="0">
              <a:lnSpc>
                <a:spcPct val="120000"/>
              </a:lnSpc>
              <a:buNone/>
            </a:pPr>
            <a:endParaRPr lang="el-GR" sz="11200" b="1" dirty="0"/>
          </a:p>
          <a:p>
            <a:pPr marL="0" indent="0">
              <a:lnSpc>
                <a:spcPct val="120000"/>
              </a:lnSpc>
              <a:buNone/>
            </a:pPr>
            <a:endParaRPr lang="el-GR" sz="11200" b="1" dirty="0"/>
          </a:p>
          <a:p>
            <a:pPr marL="0" indent="0">
              <a:lnSpc>
                <a:spcPct val="120000"/>
              </a:lnSpc>
              <a:buNone/>
            </a:pPr>
            <a:endParaRPr lang="el-GR" sz="11200" b="1" dirty="0"/>
          </a:p>
          <a:p>
            <a:pPr marL="0" indent="0">
              <a:lnSpc>
                <a:spcPct val="120000"/>
              </a:lnSpc>
              <a:buNone/>
            </a:pPr>
            <a:endParaRPr lang="el-GR" sz="11200" b="1" dirty="0"/>
          </a:p>
          <a:p>
            <a:pPr marL="0" indent="0">
              <a:lnSpc>
                <a:spcPct val="120000"/>
              </a:lnSpc>
              <a:buNone/>
            </a:pPr>
            <a:endParaRPr lang="el-GR" sz="11200" b="1" dirty="0"/>
          </a:p>
          <a:p>
            <a:pPr marL="0" indent="0">
              <a:lnSpc>
                <a:spcPct val="120000"/>
              </a:lnSpc>
              <a:buNone/>
            </a:pPr>
            <a:endParaRPr lang="el-GR" sz="11200" b="1" dirty="0"/>
          </a:p>
          <a:p>
            <a:pPr marL="0" indent="0">
              <a:lnSpc>
                <a:spcPct val="120000"/>
              </a:lnSpc>
              <a:buNone/>
            </a:pPr>
            <a:endParaRPr lang="el-GR" sz="11200" b="1" dirty="0"/>
          </a:p>
          <a:p>
            <a:pPr marL="0" indent="0">
              <a:lnSpc>
                <a:spcPct val="120000"/>
              </a:lnSpc>
              <a:buNone/>
            </a:pPr>
            <a:endParaRPr lang="el-GR" sz="11200" b="1" dirty="0"/>
          </a:p>
          <a:p>
            <a:pPr marL="0" indent="0">
              <a:lnSpc>
                <a:spcPct val="120000"/>
              </a:lnSpc>
              <a:buNone/>
            </a:pPr>
            <a:endParaRPr lang="el-GR" sz="11200" b="1" dirty="0"/>
          </a:p>
          <a:p>
            <a:pPr marL="0" indent="0">
              <a:lnSpc>
                <a:spcPct val="120000"/>
              </a:lnSpc>
              <a:buNone/>
            </a:pPr>
            <a:endParaRPr lang="el-GR" sz="14400" b="1" dirty="0"/>
          </a:p>
          <a:p>
            <a:pPr marL="0" indent="0">
              <a:lnSpc>
                <a:spcPct val="120000"/>
              </a:lnSpc>
              <a:buNone/>
            </a:pPr>
            <a:r>
              <a:rPr lang="el-GR" sz="14400" b="1" dirty="0"/>
              <a:t> </a:t>
            </a:r>
            <a:endParaRPr lang="el-GR" sz="14400"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nSpc>
                <a:spcPct val="120000"/>
              </a:lnSpc>
              <a:buNone/>
            </a:pPr>
            <a:endParaRPr lang="el-GR" sz="14400" b="1" dirty="0"/>
          </a:p>
          <a:p>
            <a:pPr marL="0" indent="0" algn="just">
              <a:lnSpc>
                <a:spcPct val="120000"/>
              </a:lnSpc>
              <a:buSzPct val="83000"/>
              <a:buNone/>
            </a:pPr>
            <a:r>
              <a:rPr lang="el-GR" sz="12800" b="1" dirty="0"/>
              <a:t> </a:t>
            </a:r>
            <a:r>
              <a:rPr lang="el-GR" sz="12800" dirty="0">
                <a:sym typeface="Calibri" pitchFamily="34" charset="0"/>
              </a:rPr>
              <a:t> </a:t>
            </a:r>
            <a:endParaRPr lang="el-GR" sz="12800" dirty="0"/>
          </a:p>
          <a:p>
            <a:pPr lvl="0">
              <a:lnSpc>
                <a:spcPct val="120000"/>
              </a:lnSpc>
              <a:buNone/>
            </a:pPr>
            <a:r>
              <a:rPr lang="el-GR" sz="9600" b="1" dirty="0">
                <a:ea typeface="Tahoma" pitchFamily="34" charset="0"/>
                <a:cs typeface="Tahoma" pitchFamily="34" charset="0"/>
              </a:rPr>
              <a:t>    </a:t>
            </a:r>
          </a:p>
          <a:p>
            <a:pPr lvl="0">
              <a:lnSpc>
                <a:spcPct val="120000"/>
              </a:lnSpc>
              <a:buNone/>
            </a:pPr>
            <a:r>
              <a:rPr lang="el-GR" sz="9600" b="1" dirty="0">
                <a:ea typeface="Tahoma" pitchFamily="34" charset="0"/>
                <a:cs typeface="Tahoma" pitchFamily="34" charset="0"/>
              </a:rPr>
              <a:t> </a:t>
            </a:r>
          </a:p>
          <a:p>
            <a:pPr marL="0" indent="0">
              <a:lnSpc>
                <a:spcPct val="120000"/>
              </a:lnSpc>
              <a:buNone/>
            </a:pPr>
            <a:endParaRPr lang="el-GR" sz="9600" dirty="0"/>
          </a:p>
          <a:p>
            <a:pPr algn="just"/>
            <a:endParaRPr lang="en-US" sz="11200" dirty="0"/>
          </a:p>
          <a:p>
            <a:pPr>
              <a:lnSpc>
                <a:spcPct val="120000"/>
              </a:lnSpc>
              <a:buNone/>
            </a:pPr>
            <a:endParaRPr lang="el-GR" sz="9600" b="1" dirty="0"/>
          </a:p>
          <a:p>
            <a:pPr>
              <a:lnSpc>
                <a:spcPct val="120000"/>
              </a:lnSpc>
              <a:buNone/>
            </a:pPr>
            <a:endParaRPr lang="el-GR" sz="9600" b="1" dirty="0"/>
          </a:p>
          <a:p>
            <a:pPr lvl="0">
              <a:buNone/>
            </a:pPr>
            <a:endParaRPr lang="el-GR" sz="9600" dirty="0"/>
          </a:p>
          <a:p>
            <a:pPr marL="0" indent="0">
              <a:buNone/>
            </a:pPr>
            <a:endParaRPr lang="el-GR" sz="9600" dirty="0">
              <a:solidFill>
                <a:srgbClr val="000000"/>
              </a:solidFill>
              <a:latin typeface="Arial" charset="0"/>
              <a:sym typeface="Calibri" pitchFamily="34" charset="0"/>
            </a:endParaRPr>
          </a:p>
          <a:p>
            <a:pPr marL="0" indent="0" algn="just">
              <a:buSzPct val="83000"/>
              <a:buNone/>
            </a:pPr>
            <a:r>
              <a:rPr lang="el-GR" sz="9600" dirty="0">
                <a:solidFill>
                  <a:srgbClr val="000000"/>
                </a:solidFill>
                <a:latin typeface="Arial" charset="0"/>
                <a:sym typeface="Calibri" pitchFamily="34" charset="0"/>
              </a:rPr>
              <a:t>                           </a:t>
            </a:r>
          </a:p>
          <a:p>
            <a:pPr marL="0" indent="0" algn="just">
              <a:buSzPct val="83000"/>
              <a:buNone/>
            </a:pPr>
            <a:endParaRPr lang="el-GR" sz="9600" dirty="0">
              <a:solidFill>
                <a:srgbClr val="000000"/>
              </a:solidFill>
              <a:latin typeface="Arial" charset="0"/>
              <a:sym typeface="Calibri" pitchFamily="34" charset="0"/>
            </a:endParaRPr>
          </a:p>
          <a:p>
            <a:pPr lvl="0">
              <a:buNone/>
            </a:pPr>
            <a:endParaRPr lang="el-GR" sz="9600" b="1" cap="small" dirty="0">
              <a:ea typeface="Tahoma" pitchFamily="34" charset="0"/>
              <a:cs typeface="Tahoma" pitchFamily="34" charset="0"/>
            </a:endParaRPr>
          </a:p>
          <a:p>
            <a:pPr lvl="0">
              <a:buNone/>
            </a:pPr>
            <a:endParaRPr lang="el-GR" sz="9600" cap="small" dirty="0">
              <a:ea typeface="Tahoma" pitchFamily="34" charset="0"/>
              <a:cs typeface="Tahoma" pitchFamily="34" charset="0"/>
            </a:endParaRPr>
          </a:p>
          <a:p>
            <a:pPr lvl="0">
              <a:buNone/>
            </a:pPr>
            <a:r>
              <a:rPr lang="el-GR" sz="9600" b="1" dirty="0">
                <a:ea typeface="Tahoma" pitchFamily="34" charset="0"/>
                <a:cs typeface="Tahoma" pitchFamily="34" charset="0"/>
              </a:rPr>
              <a:t> </a:t>
            </a:r>
            <a:endParaRPr lang="el-GR" sz="9600" dirty="0">
              <a:ea typeface="Tahoma" pitchFamily="34" charset="0"/>
              <a:cs typeface="Tahoma" pitchFamily="34" charset="0"/>
            </a:endParaRPr>
          </a:p>
          <a:p>
            <a:pPr lvl="0">
              <a:buNone/>
            </a:pPr>
            <a:endParaRPr lang="el-GR" sz="8000" b="1" dirty="0">
              <a:ea typeface="Tahoma" pitchFamily="34" charset="0"/>
              <a:cs typeface="Tahoma" pitchFamily="34" charset="0"/>
            </a:endParaRPr>
          </a:p>
          <a:p>
            <a:pPr lvl="0">
              <a:buNone/>
            </a:pPr>
            <a:r>
              <a:rPr lang="el-GR" sz="8000" b="1" dirty="0">
                <a:ea typeface="Tahoma" pitchFamily="34" charset="0"/>
                <a:cs typeface="Tahoma" pitchFamily="34" charset="0"/>
              </a:rPr>
              <a:t> </a:t>
            </a:r>
          </a:p>
          <a:p>
            <a:pPr lvl="0">
              <a:buNone/>
            </a:pPr>
            <a:endParaRPr lang="el-GR" sz="8000" b="1" dirty="0">
              <a:ea typeface="Tahoma" pitchFamily="34" charset="0"/>
              <a:cs typeface="Tahoma" pitchFamily="34" charset="0"/>
            </a:endParaRPr>
          </a:p>
          <a:p>
            <a:pPr lvl="0">
              <a:buNone/>
            </a:pPr>
            <a:endParaRPr lang="el-GR" sz="8000" b="1" dirty="0">
              <a:ea typeface="Tahoma" pitchFamily="34" charset="0"/>
              <a:cs typeface="Tahoma" pitchFamily="34" charset="0"/>
            </a:endParaRPr>
          </a:p>
          <a:p>
            <a:endParaRPr lang="el-GR" sz="8000" dirty="0"/>
          </a:p>
          <a:p>
            <a:endParaRPr lang="el-GR" sz="8000" dirty="0"/>
          </a:p>
          <a:p>
            <a:pPr marL="0" indent="0" algn="just">
              <a:buNone/>
            </a:pPr>
            <a:endParaRPr lang="en-US" sz="9600" dirty="0"/>
          </a:p>
          <a:p>
            <a:pPr marL="0" lvl="0" indent="0" algn="just">
              <a:lnSpc>
                <a:spcPct val="120000"/>
              </a:lnSpc>
              <a:buSzPct val="83000"/>
              <a:buNone/>
            </a:pPr>
            <a:endParaRPr lang="el-GR" sz="9600" b="1" dirty="0">
              <a:sym typeface="Calibri"/>
            </a:endParaRPr>
          </a:p>
        </p:txBody>
      </p:sp>
      <p:graphicFrame>
        <p:nvGraphicFramePr>
          <p:cNvPr id="4" name="Table 3">
            <a:extLst>
              <a:ext uri="{FF2B5EF4-FFF2-40B4-BE49-F238E27FC236}">
                <a16:creationId xmlns:a16="http://schemas.microsoft.com/office/drawing/2014/main" id="{8A66DEBC-CF3B-8E28-F944-8175227EE7C5}"/>
              </a:ext>
            </a:extLst>
          </p:cNvPr>
          <p:cNvGraphicFramePr>
            <a:graphicFrameLocks noGrp="1"/>
          </p:cNvGraphicFramePr>
          <p:nvPr>
            <p:extLst>
              <p:ext uri="{D42A27DB-BD31-4B8C-83A1-F6EECF244321}">
                <p14:modId xmlns:p14="http://schemas.microsoft.com/office/powerpoint/2010/main" val="328123716"/>
              </p:ext>
            </p:extLst>
          </p:nvPr>
        </p:nvGraphicFramePr>
        <p:xfrm>
          <a:off x="236583" y="1480190"/>
          <a:ext cx="11406656" cy="5071327"/>
        </p:xfrm>
        <a:graphic>
          <a:graphicData uri="http://schemas.openxmlformats.org/drawingml/2006/table">
            <a:tbl>
              <a:tblPr firstRow="1" bandRow="1">
                <a:tableStyleId>{5C22544A-7EE6-4342-B048-85BDC9FD1C3A}</a:tableStyleId>
              </a:tblPr>
              <a:tblGrid>
                <a:gridCol w="3586510">
                  <a:extLst>
                    <a:ext uri="{9D8B030D-6E8A-4147-A177-3AD203B41FA5}">
                      <a16:colId xmlns:a16="http://schemas.microsoft.com/office/drawing/2014/main" val="2586320307"/>
                    </a:ext>
                  </a:extLst>
                </a:gridCol>
                <a:gridCol w="2838734">
                  <a:extLst>
                    <a:ext uri="{9D8B030D-6E8A-4147-A177-3AD203B41FA5}">
                      <a16:colId xmlns:a16="http://schemas.microsoft.com/office/drawing/2014/main" val="2464696046"/>
                    </a:ext>
                  </a:extLst>
                </a:gridCol>
                <a:gridCol w="2975212">
                  <a:extLst>
                    <a:ext uri="{9D8B030D-6E8A-4147-A177-3AD203B41FA5}">
                      <a16:colId xmlns:a16="http://schemas.microsoft.com/office/drawing/2014/main" val="3484402720"/>
                    </a:ext>
                  </a:extLst>
                </a:gridCol>
                <a:gridCol w="2006200">
                  <a:extLst>
                    <a:ext uri="{9D8B030D-6E8A-4147-A177-3AD203B41FA5}">
                      <a16:colId xmlns:a16="http://schemas.microsoft.com/office/drawing/2014/main" val="1130488447"/>
                    </a:ext>
                  </a:extLst>
                </a:gridCol>
              </a:tblGrid>
              <a:tr h="706863">
                <a:tc>
                  <a:txBody>
                    <a:bodyPr/>
                    <a:lstStyle/>
                    <a:p>
                      <a:pPr algn="ctr">
                        <a:buNone/>
                      </a:pPr>
                      <a:r>
                        <a:rPr lang="el-GR" sz="2400" dirty="0">
                          <a:effectLst/>
                          <a:latin typeface="Arial" panose="020B0604020202020204" pitchFamily="34" charset="0"/>
                          <a:ea typeface="Times New Roman" panose="02020603050405020304" pitchFamily="18" charset="0"/>
                          <a:cs typeface="Times New Roman" panose="02020603050405020304" pitchFamily="18" charset="0"/>
                        </a:rPr>
                        <a:t>Δείκτης</a:t>
                      </a:r>
                    </a:p>
                  </a:txBody>
                  <a:tcPr marL="68580" marR="68580" marT="0" marB="0"/>
                </a:tc>
                <a:tc>
                  <a:txBody>
                    <a:bodyPr/>
                    <a:lstStyle/>
                    <a:p>
                      <a:pPr algn="ctr">
                        <a:buNone/>
                      </a:pPr>
                      <a:r>
                        <a:rPr lang="el-GR" sz="2400" dirty="0">
                          <a:effectLst/>
                          <a:latin typeface="Arial" panose="020B0604020202020204" pitchFamily="34" charset="0"/>
                          <a:ea typeface="Times New Roman" panose="02020603050405020304" pitchFamily="18" charset="0"/>
                          <a:cs typeface="Times New Roman" panose="02020603050405020304" pitchFamily="18" charset="0"/>
                        </a:rPr>
                        <a:t>Τιμή το 2020</a:t>
                      </a:r>
                    </a:p>
                  </a:txBody>
                  <a:tcPr marL="68580" marR="68580" marT="0" marB="0"/>
                </a:tc>
                <a:tc>
                  <a:txBody>
                    <a:bodyPr/>
                    <a:lstStyle/>
                    <a:p>
                      <a:pPr algn="ctr">
                        <a:buNone/>
                      </a:pPr>
                      <a:r>
                        <a:rPr lang="el-GR" sz="2400" dirty="0">
                          <a:effectLst/>
                          <a:latin typeface="Arial" panose="020B0604020202020204" pitchFamily="34" charset="0"/>
                          <a:ea typeface="Times New Roman" panose="02020603050405020304" pitchFamily="18" charset="0"/>
                          <a:cs typeface="Times New Roman" panose="02020603050405020304" pitchFamily="18" charset="0"/>
                        </a:rPr>
                        <a:t>Ενδιάμεσος στόχος για το 2025</a:t>
                      </a:r>
                    </a:p>
                  </a:txBody>
                  <a:tcPr marL="68580" marR="68580" marT="0" marB="0"/>
                </a:tc>
                <a:tc>
                  <a:txBody>
                    <a:bodyPr/>
                    <a:lstStyle/>
                    <a:p>
                      <a:pPr algn="ctr">
                        <a:buNone/>
                      </a:pPr>
                      <a:r>
                        <a:rPr lang="el-GR" sz="2400" dirty="0">
                          <a:effectLst/>
                          <a:latin typeface="Arial" panose="020B0604020202020204" pitchFamily="34" charset="0"/>
                          <a:ea typeface="Times New Roman" panose="02020603050405020304" pitchFamily="18" charset="0"/>
                          <a:cs typeface="Times New Roman" panose="02020603050405020304" pitchFamily="18" charset="0"/>
                        </a:rPr>
                        <a:t>Στόχος για το 2030</a:t>
                      </a:r>
                    </a:p>
                  </a:txBody>
                  <a:tcPr marL="68580" marR="68580" marT="0" marB="0"/>
                </a:tc>
                <a:extLst>
                  <a:ext uri="{0D108BD9-81ED-4DB2-BD59-A6C34878D82A}">
                    <a16:rowId xmlns:a16="http://schemas.microsoft.com/office/drawing/2014/main" val="878852491"/>
                  </a:ext>
                </a:extLst>
              </a:tr>
              <a:tr h="942485">
                <a:tc>
                  <a:txBody>
                    <a:bodyPr/>
                    <a:lstStyle/>
                    <a:p>
                      <a:pPr algn="just">
                        <a:buNone/>
                      </a:pPr>
                      <a:r>
                        <a:rPr lang="el-GR" sz="2400" dirty="0">
                          <a:effectLst/>
                        </a:rPr>
                        <a:t>Κίνδυνος φτώχειας ή/και κοινωνικού αποκλεισμού παιδιών (</a:t>
                      </a:r>
                      <a:r>
                        <a:rPr lang="en-US" sz="2400" dirty="0">
                          <a:effectLst/>
                        </a:rPr>
                        <a:t>AROPE</a:t>
                      </a:r>
                      <a:r>
                        <a:rPr lang="el-GR" sz="2400" dirty="0">
                          <a:effectLst/>
                        </a:rPr>
                        <a:t>) </a:t>
                      </a:r>
                    </a:p>
                  </a:txBody>
                  <a:tcPr marL="68580" marR="68580" marT="0" marB="0"/>
                </a:tc>
                <a:tc>
                  <a:txBody>
                    <a:bodyPr/>
                    <a:lstStyle/>
                    <a:p>
                      <a:pPr algn="ctr">
                        <a:buNone/>
                      </a:pPr>
                      <a:r>
                        <a:rPr lang="en-US" sz="2400" b="1" dirty="0">
                          <a:effectLst/>
                          <a:latin typeface="+mn-lt"/>
                        </a:rPr>
                        <a:t>30.8% </a:t>
                      </a: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el-GR" sz="2400" b="1" dirty="0">
                          <a:effectLst/>
                          <a:latin typeface="+mn-lt"/>
                        </a:rPr>
                        <a:t> </a:t>
                      </a:r>
                      <a:r>
                        <a:rPr lang="en-US" sz="2400" b="1" dirty="0">
                          <a:effectLst/>
                          <a:latin typeface="+mn-lt"/>
                        </a:rPr>
                        <a:t>28% </a:t>
                      </a:r>
                      <a:r>
                        <a:rPr lang="el-GR" sz="2400" b="1" dirty="0">
                          <a:effectLst/>
                          <a:latin typeface="+mn-lt"/>
                        </a:rPr>
                        <a:t>   </a:t>
                      </a: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en-US" sz="2400" b="1" dirty="0">
                          <a:effectLst/>
                          <a:latin typeface="+mn-lt"/>
                        </a:rPr>
                        <a:t>24.2% </a:t>
                      </a: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26858060"/>
                  </a:ext>
                </a:extLst>
              </a:tr>
              <a:tr h="471242">
                <a:tc>
                  <a:txBody>
                    <a:bodyPr/>
                    <a:lstStyle/>
                    <a:p>
                      <a:pPr algn="just">
                        <a:buNone/>
                      </a:pPr>
                      <a:r>
                        <a:rPr lang="el-GR" sz="2400" dirty="0">
                          <a:effectLst/>
                        </a:rPr>
                        <a:t>Κίνδυνο φτώχειας παιδιών (</a:t>
                      </a:r>
                      <a:r>
                        <a:rPr lang="en-US" sz="2400" dirty="0">
                          <a:effectLst/>
                        </a:rPr>
                        <a:t>AROP</a:t>
                      </a:r>
                      <a:r>
                        <a:rPr lang="el-GR" sz="2400" dirty="0">
                          <a:effectLst/>
                        </a:rPr>
                        <a:t>)</a:t>
                      </a:r>
                    </a:p>
                  </a:txBody>
                  <a:tcPr marL="68580" marR="68580" marT="0" marB="0"/>
                </a:tc>
                <a:tc>
                  <a:txBody>
                    <a:bodyPr/>
                    <a:lstStyle/>
                    <a:p>
                      <a:pPr algn="ctr">
                        <a:buNone/>
                      </a:pPr>
                      <a:r>
                        <a:rPr lang="el-GR" sz="2400" b="1" dirty="0">
                          <a:effectLst/>
                          <a:latin typeface="+mn-lt"/>
                          <a:ea typeface="Times New Roman" panose="02020603050405020304" pitchFamily="18" charset="0"/>
                          <a:cs typeface="Times New Roman" panose="02020603050405020304" pitchFamily="18" charset="0"/>
                        </a:rPr>
                        <a:t>20,9%</a:t>
                      </a:r>
                    </a:p>
                  </a:txBody>
                  <a:tcPr marL="68580" marR="68580" marT="0" marB="0"/>
                </a:tc>
                <a:tc>
                  <a:txBody>
                    <a:bodyPr/>
                    <a:lstStyle/>
                    <a:p>
                      <a:pPr algn="ctr">
                        <a:buNone/>
                      </a:pPr>
                      <a:r>
                        <a:rPr lang="en-US" sz="2400" b="1" dirty="0">
                          <a:effectLst/>
                          <a:latin typeface="+mn-lt"/>
                        </a:rPr>
                        <a:t>20% </a:t>
                      </a:r>
                      <a:r>
                        <a:rPr lang="el-GR" sz="2400" b="1" dirty="0">
                          <a:effectLst/>
                          <a:latin typeface="+mn-lt"/>
                        </a:rPr>
                        <a:t>       </a:t>
                      </a: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el-GR" sz="2400" b="1" dirty="0">
                          <a:effectLst/>
                          <a:latin typeface="+mn-lt"/>
                          <a:ea typeface="Times New Roman" panose="02020603050405020304" pitchFamily="18" charset="0"/>
                          <a:cs typeface="Times New Roman" panose="02020603050405020304" pitchFamily="18" charset="0"/>
                        </a:rPr>
                        <a:t>18,5%</a:t>
                      </a:r>
                    </a:p>
                  </a:txBody>
                  <a:tcPr marL="68580" marR="68580" marT="0" marB="0"/>
                </a:tc>
                <a:extLst>
                  <a:ext uri="{0D108BD9-81ED-4DB2-BD59-A6C34878D82A}">
                    <a16:rowId xmlns:a16="http://schemas.microsoft.com/office/drawing/2014/main" val="1923705006"/>
                  </a:ext>
                </a:extLst>
              </a:tr>
              <a:tr h="471242">
                <a:tc>
                  <a:txBody>
                    <a:bodyPr/>
                    <a:lstStyle/>
                    <a:p>
                      <a:pPr algn="just">
                        <a:buNone/>
                      </a:pPr>
                      <a:r>
                        <a:rPr lang="el-GR" sz="2400" dirty="0">
                          <a:effectLst/>
                        </a:rPr>
                        <a:t>Βάθος παιδικής φτώχειας:              </a:t>
                      </a:r>
                    </a:p>
                  </a:txBody>
                  <a:tcPr marL="68580" marR="68580" marT="0" marB="0"/>
                </a:tc>
                <a:tc>
                  <a:txBody>
                    <a:bodyPr/>
                    <a:lstStyle/>
                    <a:p>
                      <a:pPr algn="ctr">
                        <a:buNone/>
                      </a:pPr>
                      <a:r>
                        <a:rPr lang="el-GR" sz="2400" b="1" dirty="0">
                          <a:effectLst/>
                          <a:latin typeface="+mn-lt"/>
                          <a:ea typeface="Times New Roman" panose="02020603050405020304" pitchFamily="18" charset="0"/>
                          <a:cs typeface="Times New Roman" panose="02020603050405020304" pitchFamily="18" charset="0"/>
                        </a:rPr>
                        <a:t>28,7%</a:t>
                      </a:r>
                    </a:p>
                  </a:txBody>
                  <a:tcPr marL="68580" marR="68580" marT="0" marB="0"/>
                </a:tc>
                <a:tc>
                  <a:txBody>
                    <a:bodyPr/>
                    <a:lstStyle/>
                    <a:p>
                      <a:pPr algn="ctr">
                        <a:buNone/>
                      </a:pPr>
                      <a:r>
                        <a:rPr lang="el-GR" sz="2400" b="1" dirty="0">
                          <a:effectLst/>
                          <a:latin typeface="+mn-lt"/>
                        </a:rPr>
                        <a:t> </a:t>
                      </a:r>
                      <a:r>
                        <a:rPr lang="en-US" sz="2400" b="1" dirty="0">
                          <a:effectLst/>
                          <a:latin typeface="+mn-lt"/>
                        </a:rPr>
                        <a:t>25% </a:t>
                      </a:r>
                      <a:r>
                        <a:rPr lang="el-GR" sz="2400" b="1" dirty="0">
                          <a:effectLst/>
                          <a:latin typeface="+mn-lt"/>
                        </a:rPr>
                        <a:t>       </a:t>
                      </a: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en-US" sz="2400" b="1" dirty="0">
                          <a:effectLst/>
                          <a:latin typeface="+mn-lt"/>
                        </a:rPr>
                        <a:t>22% </a:t>
                      </a: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70719352"/>
                  </a:ext>
                </a:extLst>
              </a:tr>
              <a:tr h="238893">
                <a:tc>
                  <a:txBody>
                    <a:bodyPr/>
                    <a:lstStyle/>
                    <a:p>
                      <a:pPr algn="just">
                        <a:buNone/>
                      </a:pPr>
                      <a:r>
                        <a:rPr lang="en-US" sz="2400" dirty="0">
                          <a:effectLst/>
                        </a:rPr>
                        <a:t>SMSD  </a:t>
                      </a:r>
                      <a:r>
                        <a:rPr lang="el-GR" sz="2400" dirty="0">
                          <a:effectLst/>
                        </a:rPr>
                        <a:t>παιδιών</a:t>
                      </a:r>
                      <a:r>
                        <a:rPr lang="en-US" sz="2400" dirty="0">
                          <a:effectLst/>
                        </a:rPr>
                        <a:t> </a:t>
                      </a:r>
                      <a:endParaRPr lang="el-GR" sz="2400" dirty="0">
                        <a:effectLst/>
                      </a:endParaRPr>
                    </a:p>
                  </a:txBody>
                  <a:tcPr marL="68580" marR="68580" marT="0" marB="0"/>
                </a:tc>
                <a:tc>
                  <a:txBody>
                    <a:bodyPr/>
                    <a:lstStyle/>
                    <a:p>
                      <a:pPr algn="ctr">
                        <a:buNone/>
                      </a:pPr>
                      <a:r>
                        <a:rPr lang="el-GR" sz="2400" b="1" dirty="0">
                          <a:effectLst/>
                          <a:latin typeface="+mn-lt"/>
                          <a:ea typeface="Times New Roman" panose="02020603050405020304" pitchFamily="18" charset="0"/>
                          <a:cs typeface="Times New Roman" panose="02020603050405020304" pitchFamily="18" charset="0"/>
                        </a:rPr>
                        <a:t>19%</a:t>
                      </a:r>
                    </a:p>
                  </a:txBody>
                  <a:tcPr marL="68580" marR="68580" marT="0" marB="0"/>
                </a:tc>
                <a:tc>
                  <a:txBody>
                    <a:bodyPr/>
                    <a:lstStyle/>
                    <a:p>
                      <a:pPr algn="ctr">
                        <a:buNone/>
                      </a:pPr>
                      <a:r>
                        <a:rPr lang="en-US" sz="2400" b="1" dirty="0">
                          <a:effectLst/>
                          <a:latin typeface="+mn-lt"/>
                        </a:rPr>
                        <a:t>15% </a:t>
                      </a:r>
                      <a:r>
                        <a:rPr lang="el-GR" sz="2400" b="1" dirty="0">
                          <a:effectLst/>
                          <a:latin typeface="+mn-lt"/>
                        </a:rPr>
                        <a:t>      </a:t>
                      </a: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en-US" sz="2400" b="1" dirty="0">
                          <a:effectLst/>
                          <a:latin typeface="+mn-lt"/>
                        </a:rPr>
                        <a:t>8,1% </a:t>
                      </a: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39381265"/>
                  </a:ext>
                </a:extLst>
              </a:tr>
              <a:tr h="942485">
                <a:tc>
                  <a:txBody>
                    <a:bodyPr/>
                    <a:lstStyle/>
                    <a:p>
                      <a:pPr algn="just">
                        <a:buNone/>
                      </a:pPr>
                      <a:r>
                        <a:rPr lang="el-GR" sz="2400" dirty="0">
                          <a:effectLst/>
                        </a:rPr>
                        <a:t>Παιδιά σε νοικοκυριά με χαμηλή ένταση εργασίας</a:t>
                      </a:r>
                    </a:p>
                  </a:txBody>
                  <a:tcPr marL="68580" marR="68580" marT="0" marB="0"/>
                </a:tc>
                <a:tc>
                  <a:txBody>
                    <a:bodyPr/>
                    <a:lstStyle/>
                    <a:p>
                      <a:pPr algn="ctr">
                        <a:buNone/>
                      </a:pPr>
                      <a:r>
                        <a:rPr lang="el-GR" sz="2400" b="1" dirty="0">
                          <a:effectLst/>
                          <a:latin typeface="+mn-lt"/>
                          <a:ea typeface="Times New Roman" panose="02020603050405020304" pitchFamily="18" charset="0"/>
                          <a:cs typeface="Times New Roman" panose="02020603050405020304" pitchFamily="18" charset="0"/>
                        </a:rPr>
                        <a:t>7,7%</a:t>
                      </a:r>
                    </a:p>
                  </a:txBody>
                  <a:tcPr marL="68580" marR="68580" marT="0" marB="0"/>
                </a:tc>
                <a:tc>
                  <a:txBody>
                    <a:bodyPr/>
                    <a:lstStyle/>
                    <a:p>
                      <a:pPr algn="ctr">
                        <a:buNone/>
                      </a:pPr>
                      <a:r>
                        <a:rPr lang="el-GR" sz="2400" b="1" dirty="0">
                          <a:effectLst/>
                          <a:latin typeface="+mn-lt"/>
                        </a:rPr>
                        <a:t> </a:t>
                      </a:r>
                      <a:r>
                        <a:rPr lang="en-US" sz="2400" b="1" dirty="0">
                          <a:effectLst/>
                          <a:latin typeface="+mn-lt"/>
                        </a:rPr>
                        <a:t>7,5 % </a:t>
                      </a:r>
                      <a:r>
                        <a:rPr lang="el-GR" sz="2400" b="1" dirty="0">
                          <a:effectLst/>
                          <a:latin typeface="+mn-lt"/>
                        </a:rPr>
                        <a:t>    </a:t>
                      </a: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el-GR" sz="2400" b="1" dirty="0">
                          <a:effectLst/>
                          <a:latin typeface="+mn-lt"/>
                          <a:ea typeface="Times New Roman" panose="02020603050405020304" pitchFamily="18" charset="0"/>
                          <a:cs typeface="Times New Roman" panose="02020603050405020304" pitchFamily="18" charset="0"/>
                        </a:rPr>
                        <a:t>7,2%</a:t>
                      </a:r>
                    </a:p>
                  </a:txBody>
                  <a:tcPr marL="68580" marR="68580" marT="0" marB="0"/>
                </a:tc>
                <a:extLst>
                  <a:ext uri="{0D108BD9-81ED-4DB2-BD59-A6C34878D82A}">
                    <a16:rowId xmlns:a16="http://schemas.microsoft.com/office/drawing/2014/main" val="3587879184"/>
                  </a:ext>
                </a:extLst>
              </a:tr>
              <a:tr h="471242">
                <a:tc>
                  <a:txBody>
                    <a:bodyPr/>
                    <a:lstStyle/>
                    <a:p>
                      <a:pPr algn="just">
                        <a:buNone/>
                      </a:pPr>
                      <a:r>
                        <a:rPr lang="el-GR" sz="2400" dirty="0">
                          <a:effectLst/>
                        </a:rPr>
                        <a:t>Κίνδυνος φτώχειας παιδιών Ρομά</a:t>
                      </a:r>
                    </a:p>
                  </a:txBody>
                  <a:tcPr marL="68580" marR="68580" marT="0" marB="0"/>
                </a:tc>
                <a:tc>
                  <a:txBody>
                    <a:bodyPr/>
                    <a:lstStyle/>
                    <a:p>
                      <a:pPr algn="ctr">
                        <a:buNone/>
                      </a:pPr>
                      <a:endParaRPr lang="el-GR" sz="2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el-GR" sz="2400" b="1" dirty="0">
                          <a:effectLst/>
                          <a:latin typeface="+mn-lt"/>
                          <a:ea typeface="Times New Roman" panose="02020603050405020304" pitchFamily="18" charset="0"/>
                          <a:cs typeface="Times New Roman" panose="02020603050405020304" pitchFamily="18" charset="0"/>
                        </a:rPr>
                        <a:t>90%</a:t>
                      </a:r>
                    </a:p>
                  </a:txBody>
                  <a:tcPr marL="68580" marR="68580" marT="0" marB="0"/>
                </a:tc>
                <a:tc>
                  <a:txBody>
                    <a:bodyPr/>
                    <a:lstStyle/>
                    <a:p>
                      <a:pPr algn="ctr">
                        <a:buNone/>
                      </a:pPr>
                      <a:r>
                        <a:rPr lang="el-GR" sz="2400" b="1" dirty="0">
                          <a:effectLst/>
                          <a:latin typeface="+mn-lt"/>
                          <a:ea typeface="Times New Roman" panose="02020603050405020304" pitchFamily="18" charset="0"/>
                          <a:cs typeface="Times New Roman" panose="02020603050405020304" pitchFamily="18" charset="0"/>
                        </a:rPr>
                        <a:t>80%</a:t>
                      </a:r>
                    </a:p>
                  </a:txBody>
                  <a:tcPr marL="68580" marR="68580" marT="0" marB="0"/>
                </a:tc>
                <a:extLst>
                  <a:ext uri="{0D108BD9-81ED-4DB2-BD59-A6C34878D82A}">
                    <a16:rowId xmlns:a16="http://schemas.microsoft.com/office/drawing/2014/main" val="2477478251"/>
                  </a:ext>
                </a:extLst>
              </a:tr>
            </a:tbl>
          </a:graphicData>
        </a:graphic>
      </p:graphicFrame>
    </p:spTree>
    <p:extLst>
      <p:ext uri="{BB962C8B-B14F-4D97-AF65-F5344CB8AC3E}">
        <p14:creationId xmlns:p14="http://schemas.microsoft.com/office/powerpoint/2010/main" val="16787721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4A818-38FC-45AB-A0D7-BA1C6C268AEA}"/>
              </a:ext>
            </a:extLst>
          </p:cNvPr>
          <p:cNvSpPr>
            <a:spLocks noGrp="1"/>
          </p:cNvSpPr>
          <p:nvPr>
            <p:ph type="title"/>
          </p:nvPr>
        </p:nvSpPr>
        <p:spPr/>
        <p:txBody>
          <a:bodyPr/>
          <a:lstStyle/>
          <a:p>
            <a:r>
              <a:rPr lang="el-GR" dirty="0"/>
              <a:t> </a:t>
            </a:r>
          </a:p>
        </p:txBody>
      </p:sp>
      <p:sp>
        <p:nvSpPr>
          <p:cNvPr id="3" name="Content Placeholder 2">
            <a:extLst>
              <a:ext uri="{FF2B5EF4-FFF2-40B4-BE49-F238E27FC236}">
                <a16:creationId xmlns:a16="http://schemas.microsoft.com/office/drawing/2014/main" id="{F70145F5-505C-4FC9-9461-24ECF7EFA8DB}"/>
              </a:ext>
            </a:extLst>
          </p:cNvPr>
          <p:cNvSpPr>
            <a:spLocks noGrp="1"/>
          </p:cNvSpPr>
          <p:nvPr>
            <p:ph idx="1"/>
          </p:nvPr>
        </p:nvSpPr>
        <p:spPr/>
        <p:txBody>
          <a:bodyPr>
            <a:normAutofit/>
          </a:bodyPr>
          <a:lstStyle/>
          <a:p>
            <a:pPr algn="ctr">
              <a:buNone/>
            </a:pPr>
            <a:r>
              <a:rPr lang="el-GR" sz="3200" dirty="0"/>
              <a:t>Ευχαριστώ για την προσοχή σας</a:t>
            </a:r>
          </a:p>
          <a:p>
            <a:pPr algn="ctr">
              <a:buNone/>
            </a:pPr>
            <a:endParaRPr lang="el-GR" sz="3200" dirty="0"/>
          </a:p>
          <a:p>
            <a:pPr algn="ctr">
              <a:buNone/>
            </a:pPr>
            <a:r>
              <a:rPr lang="el-GR" sz="3200" dirty="0"/>
              <a:t>Δήμητρα Νίκου</a:t>
            </a:r>
          </a:p>
          <a:p>
            <a:pPr algn="ctr">
              <a:buNone/>
            </a:pPr>
            <a:r>
              <a:rPr lang="en-US" sz="3200" dirty="0"/>
              <a:t>dnikou@ypakp.gr</a:t>
            </a:r>
            <a:endParaRPr lang="el-GR" sz="3200" dirty="0"/>
          </a:p>
        </p:txBody>
      </p:sp>
    </p:spTree>
    <p:extLst>
      <p:ext uri="{BB962C8B-B14F-4D97-AF65-F5344CB8AC3E}">
        <p14:creationId xmlns:p14="http://schemas.microsoft.com/office/powerpoint/2010/main" val="31105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57010-ABF6-0A76-6FBE-AE95134D4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43AD7-497F-0DEE-71A1-875552070B14}"/>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C6125DC-18BD-42EA-651E-9BDACB7B0871}"/>
              </a:ext>
            </a:extLst>
          </p:cNvPr>
          <p:cNvSpPr>
            <a:spLocks noGrp="1"/>
          </p:cNvSpPr>
          <p:nvPr>
            <p:ph idx="1"/>
          </p:nvPr>
        </p:nvSpPr>
        <p:spPr>
          <a:xfrm>
            <a:off x="434222" y="878541"/>
            <a:ext cx="11323555" cy="5611557"/>
          </a:xfrm>
        </p:spPr>
        <p:txBody>
          <a:bodyPr>
            <a:normAutofit fontScale="55000" lnSpcReduction="20000"/>
          </a:bodyPr>
          <a:lstStyle/>
          <a:p>
            <a:pPr algn="just">
              <a:buNone/>
            </a:pPr>
            <a:r>
              <a:rPr lang="el-GR" sz="4500" b="1" dirty="0"/>
              <a:t>Οι Ευρωπαϊκές Στρατηγικές για την Απασχόληση</a:t>
            </a:r>
            <a:endParaRPr lang="en-US" sz="4500" b="1" dirty="0"/>
          </a:p>
          <a:p>
            <a:pPr algn="just">
              <a:buNone/>
            </a:pPr>
            <a:endParaRPr lang="el-GR" sz="1500" b="1" dirty="0"/>
          </a:p>
          <a:p>
            <a:pPr algn="just">
              <a:buNone/>
            </a:pPr>
            <a:r>
              <a:rPr lang="el-GR" sz="4500" b="1" dirty="0"/>
              <a:t>ΕΣΑ- Λουξεμβούργο 1997</a:t>
            </a:r>
          </a:p>
          <a:p>
            <a:pPr algn="just">
              <a:buNone/>
            </a:pPr>
            <a:r>
              <a:rPr lang="el-GR" sz="4500" b="1" dirty="0"/>
              <a:t>Νομική βάση: Συνθήκη Άμστερνταμ: Τίτλος  </a:t>
            </a:r>
            <a:r>
              <a:rPr lang="en-US" sz="4500" b="1" dirty="0"/>
              <a:t>V</a:t>
            </a:r>
            <a:r>
              <a:rPr lang="el-GR" sz="4500" b="1" dirty="0"/>
              <a:t>Ια  Απασχόληση (</a:t>
            </a:r>
            <a:r>
              <a:rPr lang="el-GR" sz="4500" dirty="0"/>
              <a:t>Άρθρα  109 Ν, 109 Ξ, 109Ο, 109 Π, 109 Ρ, 109 Σ):</a:t>
            </a:r>
          </a:p>
          <a:p>
            <a:pPr algn="just"/>
            <a:r>
              <a:rPr lang="el-GR" sz="4500" b="1" dirty="0"/>
              <a:t>ανάπτυξη συντονισμένης στρατηγικής για την απασχόληση</a:t>
            </a:r>
            <a:r>
              <a:rPr lang="el-GR" sz="4500" dirty="0"/>
              <a:t>, και δη για να προάγουν τη δημιουργία εξειδικευμένου, εκπαιδευμένου και ευπροσάρμοστου εργατικού δυναμικού, και αγοράς εργασίας ανταποκρινόμενης στις εξελίξεις της οικονομίας</a:t>
            </a:r>
          </a:p>
          <a:p>
            <a:pPr algn="just"/>
            <a:r>
              <a:rPr lang="el-GR" sz="4500" dirty="0"/>
              <a:t>Τα κράτη </a:t>
            </a:r>
            <a:r>
              <a:rPr lang="el-GR" sz="4500" dirty="0" err="1"/>
              <a:t>μέλη…θεωρούν</a:t>
            </a:r>
            <a:r>
              <a:rPr lang="el-GR" sz="4500" dirty="0"/>
              <a:t> την </a:t>
            </a:r>
            <a:r>
              <a:rPr lang="el-GR" sz="4500" b="1" dirty="0"/>
              <a:t>προώθηση της απασχόλησης ως θέμα κοινού ενδιαφέροντος </a:t>
            </a:r>
            <a:r>
              <a:rPr lang="el-GR" sz="4500" dirty="0"/>
              <a:t>και </a:t>
            </a:r>
            <a:r>
              <a:rPr lang="el-GR" sz="4500" b="1" dirty="0"/>
              <a:t>συντονίζουν τη σχετική δράση </a:t>
            </a:r>
            <a:r>
              <a:rPr lang="el-GR" sz="4500" dirty="0"/>
              <a:t>τους στα πλαίσια του Συμβουλίου</a:t>
            </a:r>
          </a:p>
          <a:p>
            <a:pPr algn="just"/>
            <a:r>
              <a:rPr lang="el-GR" sz="4500" dirty="0"/>
              <a:t>H Κοινότητα συμβάλλει στην επίτευξη </a:t>
            </a:r>
            <a:r>
              <a:rPr lang="el-GR" sz="4500" b="1" dirty="0"/>
              <a:t>υψηλού επιπέδου απασχόλησης </a:t>
            </a:r>
            <a:r>
              <a:rPr lang="el-GR" sz="4500" dirty="0"/>
              <a:t>ενθαρρύνοντας τη συνεργασία μεταξύ κρατών μελών, υποστηρίζοντας και, εάν χρειάζεται, συμπληρώνοντας τη δράση τους. Ενεργώντας κατ' αυτόν τον τρόπο, </a:t>
            </a:r>
            <a:r>
              <a:rPr lang="el-GR" sz="4500" b="1" dirty="0"/>
              <a:t>σέβεται τις αρμοδιότητες των κρατών μελών. </a:t>
            </a:r>
          </a:p>
        </p:txBody>
      </p:sp>
      <p:sp>
        <p:nvSpPr>
          <p:cNvPr id="5" name="4 - Ορθογώνιο">
            <a:extLst>
              <a:ext uri="{FF2B5EF4-FFF2-40B4-BE49-F238E27FC236}">
                <a16:creationId xmlns:a16="http://schemas.microsoft.com/office/drawing/2014/main" id="{092FA518-5084-58B4-8CFE-6053FB5F1879}"/>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13915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6D731-2D60-2899-511B-F140B6CBF4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2CAB98-34AA-C634-350F-CC7B9309D624}"/>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5AD2B561-926F-48D8-A39F-90DA90B8C7B8}"/>
              </a:ext>
            </a:extLst>
          </p:cNvPr>
          <p:cNvSpPr>
            <a:spLocks noGrp="1"/>
          </p:cNvSpPr>
          <p:nvPr>
            <p:ph idx="1"/>
          </p:nvPr>
        </p:nvSpPr>
        <p:spPr>
          <a:xfrm>
            <a:off x="434222" y="878541"/>
            <a:ext cx="11323555" cy="5611557"/>
          </a:xfrm>
        </p:spPr>
        <p:txBody>
          <a:bodyPr>
            <a:normAutofit fontScale="77500" lnSpcReduction="20000"/>
          </a:bodyPr>
          <a:lstStyle/>
          <a:p>
            <a:pPr algn="just">
              <a:buNone/>
            </a:pPr>
            <a:r>
              <a:rPr lang="el-GR" sz="3100" b="1" dirty="0"/>
              <a:t>Οι Ευρωπαϊκές Στρατηγικές για την Απασχόληση</a:t>
            </a:r>
          </a:p>
          <a:p>
            <a:pPr algn="just">
              <a:buNone/>
            </a:pPr>
            <a:r>
              <a:rPr lang="el-GR" sz="3100" b="1" dirty="0"/>
              <a:t>ΕΣΑ- Λουξεμβούργο 1997</a:t>
            </a:r>
          </a:p>
          <a:p>
            <a:pPr algn="just">
              <a:buNone/>
            </a:pPr>
            <a:r>
              <a:rPr lang="el-GR" sz="3100" b="1" dirty="0"/>
              <a:t>Νομική βάση: Συνθήκη Άμστερνταμ: Τίτλος  </a:t>
            </a:r>
            <a:r>
              <a:rPr lang="en-US" sz="3100" b="1" dirty="0"/>
              <a:t>V</a:t>
            </a:r>
            <a:r>
              <a:rPr lang="el-GR" sz="3100" b="1" dirty="0"/>
              <a:t>Ια  Απασχόληση (</a:t>
            </a:r>
            <a:r>
              <a:rPr lang="el-GR" sz="3100" dirty="0"/>
              <a:t>Άρθρα  109 Ν, 109 Ξ, 109 Ο, 109 Π, 109 Ρ, 109 Σ):</a:t>
            </a:r>
          </a:p>
          <a:p>
            <a:pPr algn="just"/>
            <a:r>
              <a:rPr lang="el-GR" sz="3100" dirty="0"/>
              <a:t>Το Ευρωπαϊκό Συμβούλιο εξετάζει κατ' έτος την κατάσταση της απασχόλησης στην Κοινότητα και εκδίδει σχετικά συμπεράσματα, </a:t>
            </a:r>
          </a:p>
          <a:p>
            <a:pPr algn="just"/>
            <a:r>
              <a:rPr lang="el-GR" sz="3100" dirty="0"/>
              <a:t>το Συμβούλιο, …  χαράζει κατ' έτος </a:t>
            </a:r>
            <a:r>
              <a:rPr lang="el-GR" sz="3100" b="1" dirty="0"/>
              <a:t>κατευθυντήριες γραμμές</a:t>
            </a:r>
            <a:r>
              <a:rPr lang="el-GR" sz="3100" dirty="0"/>
              <a:t>, τις οποίες τα κράτη μέλη λαμβάνουν υπόψη στις πολιτικές τους για την απασχόληση</a:t>
            </a:r>
          </a:p>
          <a:p>
            <a:pPr algn="just"/>
            <a:r>
              <a:rPr lang="el-GR" sz="3100" dirty="0"/>
              <a:t>Κάθε κράτος μέλος υποβάλλει στο Συμβούλιο και την Επιτροπή </a:t>
            </a:r>
            <a:r>
              <a:rPr lang="el-GR" sz="3100" b="1" dirty="0"/>
              <a:t>ετήσια έκθεση </a:t>
            </a:r>
            <a:r>
              <a:rPr lang="el-GR" sz="3100" dirty="0"/>
              <a:t>για τα κυριότερα μέτρα που λαμβάνει κατ' εφαρμογή της πολιτικής του για την απασχόληση</a:t>
            </a:r>
          </a:p>
          <a:p>
            <a:pPr algn="just"/>
            <a:r>
              <a:rPr lang="el-GR" sz="3100" dirty="0"/>
              <a:t>Κάθε χρόνο, το Συμβούλιο, …. δύναται  να απευθύνει </a:t>
            </a:r>
            <a:r>
              <a:rPr lang="el-GR" sz="3100" b="1" dirty="0"/>
              <a:t>συστάσεις </a:t>
            </a:r>
            <a:r>
              <a:rPr lang="el-GR" sz="3100" dirty="0"/>
              <a:t>προς τα κράτη  μέλη</a:t>
            </a:r>
          </a:p>
          <a:p>
            <a:pPr algn="just"/>
            <a:r>
              <a:rPr lang="en-US" sz="3100" dirty="0"/>
              <a:t>…</a:t>
            </a:r>
            <a:r>
              <a:rPr lang="el-GR" sz="3100" dirty="0"/>
              <a:t>ανάπτυξη </a:t>
            </a:r>
            <a:r>
              <a:rPr lang="el-GR" sz="3100" b="1" dirty="0"/>
              <a:t>ανταλλαγής πληροφοριών και δοκιμασμένων πρακτικών</a:t>
            </a:r>
            <a:r>
              <a:rPr lang="el-GR" sz="3100" dirty="0"/>
              <a:t>, στην παροχή </a:t>
            </a:r>
            <a:r>
              <a:rPr lang="el-GR" sz="3100" b="1" dirty="0"/>
              <a:t>συγκριτικής ανάλυσης </a:t>
            </a:r>
            <a:r>
              <a:rPr lang="el-GR" sz="3100" dirty="0"/>
              <a:t>και συμβουλευτικού υλικού, καθώς και στην προαγωγή καινοτόμων προσεγγίσεων και στην αξιολόγηση εμπειριών,</a:t>
            </a:r>
          </a:p>
          <a:p>
            <a:pPr algn="just"/>
            <a:r>
              <a:rPr lang="el-GR" sz="3100" b="1" dirty="0"/>
              <a:t>Συμβουλευτική Επιτροπή Απασχόλησης</a:t>
            </a:r>
          </a:p>
        </p:txBody>
      </p:sp>
      <p:sp>
        <p:nvSpPr>
          <p:cNvPr id="5" name="4 - Ορθογώνιο">
            <a:extLst>
              <a:ext uri="{FF2B5EF4-FFF2-40B4-BE49-F238E27FC236}">
                <a16:creationId xmlns:a16="http://schemas.microsoft.com/office/drawing/2014/main" id="{66533CED-9A2E-7DF4-481B-0AA4F295C172}"/>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63694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57010-ABF6-0A76-6FBE-AE95134D4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43AD7-497F-0DEE-71A1-875552070B14}"/>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2C6125DC-18BD-42EA-651E-9BDACB7B0871}"/>
              </a:ext>
            </a:extLst>
          </p:cNvPr>
          <p:cNvSpPr>
            <a:spLocks noGrp="1"/>
          </p:cNvSpPr>
          <p:nvPr>
            <p:ph idx="1"/>
          </p:nvPr>
        </p:nvSpPr>
        <p:spPr>
          <a:xfrm>
            <a:off x="434222" y="878541"/>
            <a:ext cx="11323555" cy="5611557"/>
          </a:xfrm>
        </p:spPr>
        <p:txBody>
          <a:bodyPr>
            <a:normAutofit fontScale="92500" lnSpcReduction="20000"/>
          </a:bodyPr>
          <a:lstStyle/>
          <a:p>
            <a:pPr algn="just">
              <a:buNone/>
            </a:pPr>
            <a:r>
              <a:rPr lang="el-GR" sz="2800" b="1" dirty="0"/>
              <a:t>Οι Ευρωπαϊκές Στρατηγικές για την Απασχόληση</a:t>
            </a:r>
          </a:p>
          <a:p>
            <a:pPr algn="just">
              <a:buNone/>
            </a:pPr>
            <a:endParaRPr lang="el-GR" sz="1500" b="1" dirty="0"/>
          </a:p>
          <a:p>
            <a:pPr algn="just">
              <a:buNone/>
            </a:pPr>
            <a:r>
              <a:rPr lang="el-GR" sz="2800" b="1" dirty="0"/>
              <a:t>ΕΣΑ- Λουξεμβούργο 1997</a:t>
            </a:r>
          </a:p>
          <a:p>
            <a:pPr algn="just">
              <a:buNone/>
            </a:pPr>
            <a:r>
              <a:rPr lang="el-GR" sz="2800" b="1" dirty="0"/>
              <a:t>Νομική βάση: Συνθήκη Άμστερνταμ </a:t>
            </a:r>
          </a:p>
          <a:p>
            <a:pPr marL="0" indent="0" algn="just"/>
            <a:r>
              <a:rPr lang="en-US" sz="2800" b="1" dirty="0"/>
              <a:t>4 </a:t>
            </a:r>
            <a:r>
              <a:rPr lang="el-GR" sz="2800" b="1" dirty="0"/>
              <a:t>Πυλώνες: </a:t>
            </a:r>
          </a:p>
          <a:p>
            <a:pPr marL="0" indent="0" algn="just">
              <a:buNone/>
            </a:pPr>
            <a:r>
              <a:rPr lang="el-GR" sz="2800" b="1" dirty="0"/>
              <a:t>           </a:t>
            </a:r>
            <a:r>
              <a:rPr lang="en-US" sz="2800" b="1" dirty="0"/>
              <a:t>-</a:t>
            </a:r>
            <a:r>
              <a:rPr lang="el-GR" sz="2800" b="1" dirty="0"/>
              <a:t>Ικανότητα προς εργασία (Απασχολησιμότητα)</a:t>
            </a:r>
          </a:p>
          <a:p>
            <a:pPr marL="0" indent="0" algn="just">
              <a:buNone/>
            </a:pPr>
            <a:r>
              <a:rPr lang="el-GR" sz="2800" b="1" dirty="0"/>
              <a:t>           - Επιχειηματικό πνεύμα </a:t>
            </a:r>
          </a:p>
          <a:p>
            <a:pPr marL="0" indent="0" algn="just">
              <a:buNone/>
            </a:pPr>
            <a:r>
              <a:rPr lang="el-GR" sz="2800" b="1" dirty="0"/>
              <a:t>            - Προσαρμοστικότητα</a:t>
            </a:r>
          </a:p>
          <a:p>
            <a:pPr marL="0" indent="0" algn="just">
              <a:buNone/>
            </a:pPr>
            <a:r>
              <a:rPr lang="el-GR" sz="2800" b="1" dirty="0"/>
              <a:t>             - Ίσες ευκαιρίες</a:t>
            </a:r>
          </a:p>
          <a:p>
            <a:pPr marL="0" indent="0" algn="just"/>
            <a:r>
              <a:rPr lang="el-GR" sz="2800" b="1" dirty="0"/>
              <a:t>Παρακολούθηση:   </a:t>
            </a:r>
          </a:p>
          <a:p>
            <a:pPr marL="0" indent="0" algn="just">
              <a:buNone/>
            </a:pPr>
            <a:r>
              <a:rPr lang="el-GR" sz="2800" b="1" dirty="0"/>
              <a:t>                 κράτη μέλη: ΕΣΔΑ, ΒΙ</a:t>
            </a:r>
            <a:r>
              <a:rPr lang="en-US" sz="2800" b="1" dirty="0"/>
              <a:t>R</a:t>
            </a:r>
            <a:endParaRPr lang="el-GR" sz="2800" b="1" dirty="0"/>
          </a:p>
          <a:p>
            <a:pPr marL="0" indent="0" algn="just">
              <a:buNone/>
            </a:pPr>
            <a:r>
              <a:rPr lang="el-GR" sz="2800" b="1" dirty="0"/>
              <a:t>                 Επιτροπή: συστάσεις και συγκριτική αξιολόγηση</a:t>
            </a:r>
          </a:p>
          <a:p>
            <a:pPr algn="just">
              <a:buNone/>
            </a:pPr>
            <a:endParaRPr lang="el-GR" sz="2800" b="1" dirty="0"/>
          </a:p>
        </p:txBody>
      </p:sp>
      <p:sp>
        <p:nvSpPr>
          <p:cNvPr id="5" name="4 - Ορθογώνιο">
            <a:extLst>
              <a:ext uri="{FF2B5EF4-FFF2-40B4-BE49-F238E27FC236}">
                <a16:creationId xmlns:a16="http://schemas.microsoft.com/office/drawing/2014/main" id="{092FA518-5084-58B4-8CFE-6053FB5F1879}"/>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13915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E35EA-86EE-34AB-953F-B656BDD553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07A7ED-DE21-1DAC-202D-935977907EC0}"/>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46D6DBD8-397C-9836-25C3-17869B52EBF7}"/>
              </a:ext>
            </a:extLst>
          </p:cNvPr>
          <p:cNvSpPr>
            <a:spLocks noGrp="1"/>
          </p:cNvSpPr>
          <p:nvPr>
            <p:ph idx="1"/>
          </p:nvPr>
        </p:nvSpPr>
        <p:spPr>
          <a:xfrm>
            <a:off x="434222" y="878541"/>
            <a:ext cx="11323555" cy="5611557"/>
          </a:xfrm>
        </p:spPr>
        <p:txBody>
          <a:bodyPr>
            <a:normAutofit/>
          </a:bodyPr>
          <a:lstStyle/>
          <a:p>
            <a:pPr algn="just">
              <a:buNone/>
            </a:pPr>
            <a:r>
              <a:rPr lang="el-GR" sz="2800" b="1" dirty="0"/>
              <a:t>Οι Ευρωπαϊκές Στρατηγικές για την Απασχόληση</a:t>
            </a:r>
          </a:p>
          <a:p>
            <a:pPr algn="just">
              <a:buNone/>
            </a:pPr>
            <a:endParaRPr lang="el-GR" sz="1500" b="1" dirty="0"/>
          </a:p>
          <a:p>
            <a:pPr algn="just">
              <a:buNone/>
            </a:pPr>
            <a:r>
              <a:rPr lang="el-GR" sz="2800" b="1" dirty="0"/>
              <a:t>ΕΣΑ- Λουξεμβούργο 1997</a:t>
            </a:r>
          </a:p>
          <a:p>
            <a:pPr algn="just">
              <a:buNone/>
            </a:pPr>
            <a:r>
              <a:rPr lang="el-GR" sz="2800" b="1" dirty="0"/>
              <a:t>Νομική βάση: Συνθήκη Άμστερνταμ </a:t>
            </a:r>
          </a:p>
          <a:p>
            <a:pPr marL="0" indent="0" algn="just"/>
            <a:r>
              <a:rPr lang="en-US" sz="2800" b="1" dirty="0"/>
              <a:t>4 </a:t>
            </a:r>
            <a:r>
              <a:rPr lang="el-GR" sz="2800" b="1" dirty="0"/>
              <a:t>Πυλώνες: </a:t>
            </a:r>
          </a:p>
          <a:p>
            <a:pPr marL="0" indent="0" algn="just">
              <a:buNone/>
            </a:pPr>
            <a:r>
              <a:rPr lang="el-GR" sz="2800" b="1" dirty="0"/>
              <a:t>           </a:t>
            </a:r>
            <a:r>
              <a:rPr lang="en-US" sz="2800" b="1" dirty="0"/>
              <a:t>-</a:t>
            </a:r>
            <a:r>
              <a:rPr lang="el-GR" sz="2800" b="1" dirty="0"/>
              <a:t>Απασχολησιμότητα</a:t>
            </a:r>
          </a:p>
          <a:p>
            <a:pPr marL="0" indent="0" algn="just">
              <a:buNone/>
            </a:pPr>
            <a:r>
              <a:rPr lang="el-GR" sz="2800" b="1" dirty="0"/>
              <a:t>           - Επιχειρηματικότητα</a:t>
            </a:r>
          </a:p>
          <a:p>
            <a:pPr marL="0" indent="0" algn="just">
              <a:buNone/>
            </a:pPr>
            <a:r>
              <a:rPr lang="el-GR" sz="2800" b="1" dirty="0"/>
              <a:t>           - Προσαρμοστικότητα</a:t>
            </a:r>
          </a:p>
          <a:p>
            <a:pPr marL="0" indent="0" algn="just">
              <a:buNone/>
            </a:pPr>
            <a:r>
              <a:rPr lang="el-GR" sz="2800" b="1" dirty="0"/>
              <a:t>            - Ίσες ευκαιρίες</a:t>
            </a:r>
          </a:p>
          <a:p>
            <a:pPr algn="just">
              <a:buNone/>
            </a:pPr>
            <a:endParaRPr lang="el-GR" sz="2800" b="1" dirty="0"/>
          </a:p>
        </p:txBody>
      </p:sp>
      <p:sp>
        <p:nvSpPr>
          <p:cNvPr id="5" name="4 - Ορθογώνιο">
            <a:extLst>
              <a:ext uri="{FF2B5EF4-FFF2-40B4-BE49-F238E27FC236}">
                <a16:creationId xmlns:a16="http://schemas.microsoft.com/office/drawing/2014/main" id="{9A922036-5549-290E-40F4-9D84DDE448C8}"/>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3704752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25048-EBF1-29C0-3362-AEA549F79A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C13D87-4D84-42E8-5B8A-6475BE6990FE}"/>
              </a:ext>
            </a:extLst>
          </p:cNvPr>
          <p:cNvSpPr>
            <a:spLocks noGrp="1"/>
          </p:cNvSpPr>
          <p:nvPr>
            <p:ph type="title"/>
          </p:nvPr>
        </p:nvSpPr>
        <p:spPr>
          <a:xfrm>
            <a:off x="685801" y="62144"/>
            <a:ext cx="10131425" cy="790112"/>
          </a:xfrm>
        </p:spPr>
        <p:txBody>
          <a:bodyPr>
            <a:normAutofit fontScale="90000"/>
          </a:bodyPr>
          <a:lstStyle/>
          <a:p>
            <a:r>
              <a:rPr lang="el-GR" sz="2400" dirty="0"/>
              <a:t>ΧΩΡΟΤΑΞΙΑ  ΚΟΙΝΩΝΙΚΗΣ ΠΟΛΙΤΙΚΗΣ: ΕΘΝΙΚΗ ΚΑΙ ΥΠΕΡΕΘΝΙΚΗ ΔΙΑΣΤΑΣΗ </a:t>
            </a:r>
            <a:br>
              <a:rPr lang="el-GR" sz="2400" dirty="0"/>
            </a:br>
            <a:r>
              <a:rPr lang="el-GR" sz="2400" dirty="0"/>
              <a:t>4</a:t>
            </a:r>
            <a:r>
              <a:rPr lang="el-GR" sz="2400" baseline="30000" dirty="0"/>
              <a:t>η</a:t>
            </a:r>
            <a:r>
              <a:rPr lang="el-GR" sz="2400" dirty="0"/>
              <a:t> ΕΙΣΗΓΗΣΗ</a:t>
            </a:r>
          </a:p>
        </p:txBody>
      </p:sp>
      <p:sp>
        <p:nvSpPr>
          <p:cNvPr id="3" name="Content Placeholder 2">
            <a:extLst>
              <a:ext uri="{FF2B5EF4-FFF2-40B4-BE49-F238E27FC236}">
                <a16:creationId xmlns:a16="http://schemas.microsoft.com/office/drawing/2014/main" id="{0A90E0F6-8089-98F8-C79F-DD983C5F8A47}"/>
              </a:ext>
            </a:extLst>
          </p:cNvPr>
          <p:cNvSpPr>
            <a:spLocks noGrp="1"/>
          </p:cNvSpPr>
          <p:nvPr>
            <p:ph idx="1"/>
          </p:nvPr>
        </p:nvSpPr>
        <p:spPr>
          <a:xfrm>
            <a:off x="434222" y="878541"/>
            <a:ext cx="11323555" cy="5796579"/>
          </a:xfrm>
        </p:spPr>
        <p:txBody>
          <a:bodyPr>
            <a:normAutofit fontScale="85000" lnSpcReduction="20000"/>
          </a:bodyPr>
          <a:lstStyle/>
          <a:p>
            <a:pPr algn="just">
              <a:buNone/>
            </a:pPr>
            <a:r>
              <a:rPr lang="el-GR" sz="2800" b="1" dirty="0"/>
              <a:t>Οι Ευρωπαϊκές Στρατηγικές για την Απασχόληση</a:t>
            </a:r>
          </a:p>
          <a:p>
            <a:pPr algn="just">
              <a:buNone/>
            </a:pPr>
            <a:endParaRPr lang="el-GR" sz="1500" b="1" dirty="0"/>
          </a:p>
          <a:p>
            <a:pPr algn="just">
              <a:buNone/>
            </a:pPr>
            <a:r>
              <a:rPr lang="el-GR" sz="2800" b="1" dirty="0"/>
              <a:t>ΕΣΑ- Λουξεμβούργο 1997</a:t>
            </a:r>
          </a:p>
          <a:p>
            <a:pPr algn="just">
              <a:buNone/>
            </a:pPr>
            <a:r>
              <a:rPr lang="el-GR" sz="2800" b="1" dirty="0"/>
              <a:t>Νομική βάση: Συνθήκη Άμστερνταμ </a:t>
            </a:r>
          </a:p>
          <a:p>
            <a:pPr marL="0" indent="0" algn="just"/>
            <a:r>
              <a:rPr lang="en-US" sz="2800" b="1" dirty="0"/>
              <a:t>4 </a:t>
            </a:r>
            <a:r>
              <a:rPr lang="el-GR" sz="2800" b="1" dirty="0"/>
              <a:t>Πυλώνες: </a:t>
            </a:r>
          </a:p>
          <a:p>
            <a:pPr marL="0" indent="0" algn="just">
              <a:buNone/>
            </a:pPr>
            <a:r>
              <a:rPr lang="el-GR" sz="2800" b="1" dirty="0"/>
              <a:t>           Απασχολησιμότητα:</a:t>
            </a:r>
          </a:p>
          <a:p>
            <a:pPr marL="0" indent="0" algn="just">
              <a:buNone/>
            </a:pPr>
            <a:r>
              <a:rPr lang="el-GR" sz="2800" b="1" dirty="0"/>
              <a:t>- Καταπολέμηση μακροχρόνιας ανεργίας και ανεργίας νέων</a:t>
            </a:r>
          </a:p>
          <a:p>
            <a:pPr marL="0" indent="0" algn="just">
              <a:buNone/>
            </a:pPr>
            <a:r>
              <a:rPr lang="el-GR" sz="2800" b="1" dirty="0"/>
              <a:t>- Εκσυγχρονισμός  των συστημάτων εκπαίδευσης και κατάρτισης</a:t>
            </a:r>
          </a:p>
          <a:p>
            <a:pPr algn="just">
              <a:buFontTx/>
              <a:buChar char="-"/>
            </a:pPr>
            <a:r>
              <a:rPr lang="el-GR" sz="2800" b="1" dirty="0"/>
              <a:t>Ενεργή  παρακολούθηση των ανέργων μέσω της προσφοράς κατάρτισης ή </a:t>
            </a:r>
          </a:p>
          <a:p>
            <a:pPr algn="just">
              <a:buFontTx/>
              <a:buChar char="-"/>
            </a:pPr>
            <a:r>
              <a:rPr lang="el-GR" sz="2800" b="1" dirty="0"/>
              <a:t>απασχόλησης, πριν τη συμπλήρωση μηνών ανεργίας για τους νέους και 12</a:t>
            </a:r>
          </a:p>
          <a:p>
            <a:pPr marL="0" indent="0" algn="just">
              <a:buNone/>
            </a:pPr>
            <a:r>
              <a:rPr lang="el-GR" sz="2800" b="1" dirty="0"/>
              <a:t>    μηνών για τους υπόλοιπους</a:t>
            </a:r>
          </a:p>
          <a:p>
            <a:pPr marL="0" indent="0" algn="just">
              <a:buNone/>
            </a:pPr>
            <a:r>
              <a:rPr lang="el-GR" sz="2800" b="1" dirty="0"/>
              <a:t>- Μείωση της σχολικής διαρροής κατά 50% </a:t>
            </a:r>
          </a:p>
          <a:p>
            <a:pPr marL="0" indent="0" algn="just">
              <a:buNone/>
            </a:pPr>
            <a:r>
              <a:rPr lang="el-GR" sz="2800" b="1" dirty="0"/>
              <a:t>- Υιοθέτηση συμφωνίας πλαισίου μεταξύ εργοδοτών και κοινωνικών εταίρων για το    </a:t>
            </a:r>
          </a:p>
          <a:p>
            <a:pPr marL="0" indent="0" algn="just">
              <a:buNone/>
            </a:pPr>
            <a:r>
              <a:rPr lang="el-GR" sz="2800" b="1" dirty="0"/>
              <a:t>   άνοιγμα θέσεων εργασίας για κατάρτιση και πρακτική άσκηση</a:t>
            </a:r>
          </a:p>
        </p:txBody>
      </p:sp>
      <p:sp>
        <p:nvSpPr>
          <p:cNvPr id="5" name="4 - Ορθογώνιο">
            <a:extLst>
              <a:ext uri="{FF2B5EF4-FFF2-40B4-BE49-F238E27FC236}">
                <a16:creationId xmlns:a16="http://schemas.microsoft.com/office/drawing/2014/main" id="{A1499E7D-689F-96B0-8A0D-B6905934B47C}"/>
              </a:ext>
            </a:extLst>
          </p:cNvPr>
          <p:cNvSpPr/>
          <p:nvPr/>
        </p:nvSpPr>
        <p:spPr>
          <a:xfrm>
            <a:off x="878541" y="878541"/>
            <a:ext cx="8265459" cy="369332"/>
          </a:xfrm>
          <a:prstGeom prst="rect">
            <a:avLst/>
          </a:prstGeom>
        </p:spPr>
        <p:txBody>
          <a:bodyPr wrap="square">
            <a:spAutoFit/>
          </a:bodyPr>
          <a:lstStyle/>
          <a:p>
            <a:r>
              <a:rPr lang="el-GR" b="1" dirty="0"/>
              <a:t> </a:t>
            </a:r>
            <a:endParaRPr lang="el-GR" dirty="0"/>
          </a:p>
        </p:txBody>
      </p:sp>
    </p:spTree>
    <p:extLst>
      <p:ext uri="{BB962C8B-B14F-4D97-AF65-F5344CB8AC3E}">
        <p14:creationId xmlns:p14="http://schemas.microsoft.com/office/powerpoint/2010/main" val="14263221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25613</TotalTime>
  <Words>3685</Words>
  <Application>Microsoft Office PowerPoint</Application>
  <PresentationFormat>Widescreen</PresentationFormat>
  <Paragraphs>1272</Paragraphs>
  <Slides>46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Arial</vt:lpstr>
      <vt:lpstr>Calibri</vt:lpstr>
      <vt:lpstr>Calibri Light</vt:lpstr>
      <vt:lpstr>Courier New</vt:lpstr>
      <vt:lpstr>Tahoma</vt:lpstr>
      <vt:lpstr>Celestial</vt:lpstr>
      <vt:lpstr>ΧΩΡΟΤΑΞΙΑ ΤΗΣ ΚοινωνικηΣ πΟΛΙΤΙΚηΣ: ΑΠΟ ΤΗΝ ΕΘΝΙΚΗ ΣΤΗΝ ΥΠΕΡΕΘΝΙΚΗ ΔΙΑΣΤΑΣΗ </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 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PowerPoint Presentation</vt:lpstr>
      <vt:lpstr>PowerPoint Presentation</vt:lpstr>
      <vt:lpstr>PowerPoint Presentation</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ΧΩΡΟΤΑΞΙΑ  ΚΟΙΝΩΝΙΚΗΣ ΠΟΛΙΤΙΚΗΣ: ΕΘΝΙΚΗ ΚΑΙ ΥΠΕΡΕΘΝΙΚΗ ΔΙΑΣΤΑΣΗ  4η ΕΙΣΗΓΗΣΗ</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Κοινωνικη προνοια Βασικες επισημανσεις</dc:title>
  <dc:creator>mol2</dc:creator>
  <cp:lastModifiedBy>DNikou</cp:lastModifiedBy>
  <cp:revision>269</cp:revision>
  <dcterms:created xsi:type="dcterms:W3CDTF">2021-07-04T18:56:22Z</dcterms:created>
  <dcterms:modified xsi:type="dcterms:W3CDTF">2025-07-25T11:10:49Z</dcterms:modified>
</cp:coreProperties>
</file>