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573" r:id="rId3"/>
    <p:sldId id="574" r:id="rId4"/>
    <p:sldId id="663" r:id="rId5"/>
    <p:sldId id="698" r:id="rId6"/>
    <p:sldId id="591" r:id="rId7"/>
    <p:sldId id="791" r:id="rId8"/>
    <p:sldId id="726" r:id="rId9"/>
    <p:sldId id="675" r:id="rId10"/>
    <p:sldId id="597" r:id="rId11"/>
    <p:sldId id="598" r:id="rId12"/>
    <p:sldId id="599" r:id="rId13"/>
    <p:sldId id="730" r:id="rId14"/>
    <p:sldId id="727" r:id="rId15"/>
    <p:sldId id="728" r:id="rId16"/>
    <p:sldId id="729" r:id="rId17"/>
    <p:sldId id="731" r:id="rId18"/>
    <p:sldId id="734" r:id="rId19"/>
    <p:sldId id="735" r:id="rId20"/>
    <p:sldId id="736" r:id="rId21"/>
    <p:sldId id="737" r:id="rId22"/>
    <p:sldId id="603" r:id="rId23"/>
    <p:sldId id="740" r:id="rId24"/>
    <p:sldId id="741" r:id="rId25"/>
    <p:sldId id="674" r:id="rId26"/>
    <p:sldId id="676" r:id="rId27"/>
    <p:sldId id="789" r:id="rId28"/>
    <p:sldId id="808" r:id="rId29"/>
    <p:sldId id="798" r:id="rId30"/>
    <p:sldId id="799" r:id="rId31"/>
    <p:sldId id="742" r:id="rId32"/>
    <p:sldId id="743" r:id="rId33"/>
    <p:sldId id="744" r:id="rId34"/>
    <p:sldId id="745" r:id="rId35"/>
    <p:sldId id="746" r:id="rId36"/>
    <p:sldId id="748" r:id="rId37"/>
    <p:sldId id="749" r:id="rId38"/>
    <p:sldId id="750" r:id="rId39"/>
    <p:sldId id="752" r:id="rId40"/>
    <p:sldId id="753" r:id="rId41"/>
    <p:sldId id="761" r:id="rId42"/>
    <p:sldId id="762" r:id="rId43"/>
    <p:sldId id="763" r:id="rId44"/>
    <p:sldId id="766" r:id="rId45"/>
    <p:sldId id="767" r:id="rId46"/>
    <p:sldId id="768" r:id="rId47"/>
    <p:sldId id="770" r:id="rId48"/>
    <p:sldId id="776" r:id="rId49"/>
    <p:sldId id="781" r:id="rId50"/>
    <p:sldId id="784" r:id="rId51"/>
    <p:sldId id="785" r:id="rId52"/>
    <p:sldId id="794" r:id="rId53"/>
    <p:sldId id="795" r:id="rId54"/>
    <p:sldId id="809" r:id="rId55"/>
    <p:sldId id="804" r:id="rId56"/>
    <p:sldId id="805" r:id="rId57"/>
    <p:sldId id="806" r:id="rId58"/>
    <p:sldId id="807" r:id="rId59"/>
    <p:sldId id="800" r:id="rId60"/>
    <p:sldId id="801" r:id="rId6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3399"/>
    <a:srgbClr val="FF7C80"/>
    <a:srgbClr val="006666"/>
    <a:srgbClr val="CCCC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554" autoAdjust="0"/>
  </p:normalViewPr>
  <p:slideViewPr>
    <p:cSldViewPr snapToGrid="0">
      <p:cViewPr>
        <p:scale>
          <a:sx n="94" d="100"/>
          <a:sy n="94" d="100"/>
        </p:scale>
        <p:origin x="-12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63DC2-43B2-49ED-A7DC-600A22AB43F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BCC81DA-03B6-4452-886D-D6BC8B5B8E86}">
      <dgm:prSet phldrT="[Κείμενο]"/>
      <dgm:spPr>
        <a:solidFill>
          <a:schemeClr val="accent2"/>
        </a:solidFill>
      </dgm:spPr>
      <dgm:t>
        <a:bodyPr/>
        <a:lstStyle/>
        <a:p>
          <a:r>
            <a:rPr lang="el-GR" dirty="0"/>
            <a:t>Σύγκρουση</a:t>
          </a:r>
        </a:p>
      </dgm:t>
    </dgm:pt>
    <dgm:pt modelId="{43D17338-62A7-455D-A1EE-66A190F6D1E2}" type="parTrans" cxnId="{C7E8F5B2-F4FF-4F65-ABD0-FDD0D2FEFE9C}">
      <dgm:prSet/>
      <dgm:spPr/>
      <dgm:t>
        <a:bodyPr/>
        <a:lstStyle/>
        <a:p>
          <a:endParaRPr lang="el-GR"/>
        </a:p>
      </dgm:t>
    </dgm:pt>
    <dgm:pt modelId="{F54B20D7-81D8-4154-9A71-4676A241868E}" type="sibTrans" cxnId="{C7E8F5B2-F4FF-4F65-ABD0-FDD0D2FEFE9C}">
      <dgm:prSet/>
      <dgm:spPr/>
      <dgm:t>
        <a:bodyPr/>
        <a:lstStyle/>
        <a:p>
          <a:endParaRPr lang="el-GR"/>
        </a:p>
      </dgm:t>
    </dgm:pt>
    <dgm:pt modelId="{FE72E012-2ECC-446D-8F62-D98EC6F3258F}">
      <dgm:prSet phldrT="[Κείμενο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l-GR" dirty="0"/>
            <a:t>Με τον εαυτό μας</a:t>
          </a:r>
        </a:p>
      </dgm:t>
    </dgm:pt>
    <dgm:pt modelId="{9FBB6853-6A1B-4A9D-B2B0-ABDD62F50B02}" type="parTrans" cxnId="{80838CF1-9F70-4E81-8F8E-A21DE7E21A7A}">
      <dgm:prSet/>
      <dgm:spPr/>
      <dgm:t>
        <a:bodyPr/>
        <a:lstStyle/>
        <a:p>
          <a:endParaRPr lang="el-GR"/>
        </a:p>
      </dgm:t>
    </dgm:pt>
    <dgm:pt modelId="{FD66EC05-687F-4680-9D53-BE0C2D667851}" type="sibTrans" cxnId="{80838CF1-9F70-4E81-8F8E-A21DE7E21A7A}">
      <dgm:prSet/>
      <dgm:spPr/>
      <dgm:t>
        <a:bodyPr/>
        <a:lstStyle/>
        <a:p>
          <a:endParaRPr lang="el-GR"/>
        </a:p>
      </dgm:t>
    </dgm:pt>
    <dgm:pt modelId="{5CE8916A-EF3A-4D6C-BD89-655FDBB1485B}">
      <dgm:prSet phldrT="[Κείμενο]"/>
      <dgm:spPr>
        <a:solidFill>
          <a:srgbClr val="7030A0"/>
        </a:solidFill>
      </dgm:spPr>
      <dgm:t>
        <a:bodyPr/>
        <a:lstStyle/>
        <a:p>
          <a:r>
            <a:rPr lang="el-GR" dirty="0"/>
            <a:t>Μεταξύ ατόμων</a:t>
          </a:r>
        </a:p>
      </dgm:t>
    </dgm:pt>
    <dgm:pt modelId="{50BE46E5-AFB1-43D5-BDE9-013767ABF7FB}" type="parTrans" cxnId="{4F3B6ED4-AEB8-49D3-BA0F-09F833FD00B5}">
      <dgm:prSet/>
      <dgm:spPr/>
      <dgm:t>
        <a:bodyPr/>
        <a:lstStyle/>
        <a:p>
          <a:endParaRPr lang="el-GR"/>
        </a:p>
      </dgm:t>
    </dgm:pt>
    <dgm:pt modelId="{A6BF3DD1-D023-46F6-A9E9-4B206AE564D3}" type="sibTrans" cxnId="{4F3B6ED4-AEB8-49D3-BA0F-09F833FD00B5}">
      <dgm:prSet/>
      <dgm:spPr/>
      <dgm:t>
        <a:bodyPr/>
        <a:lstStyle/>
        <a:p>
          <a:endParaRPr lang="el-GR"/>
        </a:p>
      </dgm:t>
    </dgm:pt>
    <dgm:pt modelId="{4CF59E2D-0C57-4D14-B623-3F1008719466}">
      <dgm:prSet phldrT="[Κείμενο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el-GR" dirty="0"/>
            <a:t>Μεταξύ ομάδων</a:t>
          </a:r>
        </a:p>
      </dgm:t>
    </dgm:pt>
    <dgm:pt modelId="{25EC65D3-60BF-46B8-AA0F-4104CF3D68BC}" type="parTrans" cxnId="{24519483-5CC7-4656-8B45-F570CC8401B7}">
      <dgm:prSet/>
      <dgm:spPr/>
      <dgm:t>
        <a:bodyPr/>
        <a:lstStyle/>
        <a:p>
          <a:endParaRPr lang="el-GR"/>
        </a:p>
      </dgm:t>
    </dgm:pt>
    <dgm:pt modelId="{978ABA1B-2E1D-4EDF-9797-F23CE5C61D50}" type="sibTrans" cxnId="{24519483-5CC7-4656-8B45-F570CC8401B7}">
      <dgm:prSet/>
      <dgm:spPr/>
      <dgm:t>
        <a:bodyPr/>
        <a:lstStyle/>
        <a:p>
          <a:endParaRPr lang="el-GR"/>
        </a:p>
      </dgm:t>
    </dgm:pt>
    <dgm:pt modelId="{35393C2B-1B0B-481A-B47C-C5C80498B341}">
      <dgm:prSet/>
      <dgm:spPr>
        <a:solidFill>
          <a:srgbClr val="00B050"/>
        </a:solidFill>
      </dgm:spPr>
      <dgm:t>
        <a:bodyPr/>
        <a:lstStyle/>
        <a:p>
          <a:r>
            <a:rPr lang="el-GR" dirty="0"/>
            <a:t>Μεταξύ ατόμων και ομάδων</a:t>
          </a:r>
        </a:p>
      </dgm:t>
    </dgm:pt>
    <dgm:pt modelId="{F36CED69-9FD2-4137-81AA-63355033184A}" type="parTrans" cxnId="{E2A80488-1DC0-4D34-BAA8-DE273EC7133E}">
      <dgm:prSet/>
      <dgm:spPr/>
      <dgm:t>
        <a:bodyPr/>
        <a:lstStyle/>
        <a:p>
          <a:endParaRPr lang="el-GR"/>
        </a:p>
      </dgm:t>
    </dgm:pt>
    <dgm:pt modelId="{8F9C47A0-94CA-4DEB-B637-2B7EC5F2A58F}" type="sibTrans" cxnId="{E2A80488-1DC0-4D34-BAA8-DE273EC7133E}">
      <dgm:prSet/>
      <dgm:spPr/>
      <dgm:t>
        <a:bodyPr/>
        <a:lstStyle/>
        <a:p>
          <a:endParaRPr lang="el-GR"/>
        </a:p>
      </dgm:t>
    </dgm:pt>
    <dgm:pt modelId="{7B8ECC11-67B0-4073-B79C-23E7BA5E8BF0}" type="pres">
      <dgm:prSet presAssocID="{47363DC2-43B2-49ED-A7DC-600A22AB43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C06EA0C4-A237-43F8-9C76-70BCB351F52C}" type="pres">
      <dgm:prSet presAssocID="{4BCC81DA-03B6-4452-886D-D6BC8B5B8E86}" presName="hierRoot1" presStyleCnt="0">
        <dgm:presLayoutVars>
          <dgm:hierBranch val="init"/>
        </dgm:presLayoutVars>
      </dgm:prSet>
      <dgm:spPr/>
    </dgm:pt>
    <dgm:pt modelId="{9A3817A8-8055-4EE4-AC63-AF0E7AE9974F}" type="pres">
      <dgm:prSet presAssocID="{4BCC81DA-03B6-4452-886D-D6BC8B5B8E86}" presName="rootComposite1" presStyleCnt="0"/>
      <dgm:spPr/>
    </dgm:pt>
    <dgm:pt modelId="{23CA4472-A593-4911-B5C4-88DDB50D1856}" type="pres">
      <dgm:prSet presAssocID="{4BCC81DA-03B6-4452-886D-D6BC8B5B8E86}" presName="rootText1" presStyleLbl="node0" presStyleIdx="0" presStyleCnt="1" custScaleX="163862" custScaleY="161662" custLinFactY="-9937" custLinFactNeighborX="1721" custLinFactNeighborY="-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49E1DCF-FF08-4205-BB42-1332DB29DF67}" type="pres">
      <dgm:prSet presAssocID="{4BCC81DA-03B6-4452-886D-D6BC8B5B8E86}" presName="rootConnector1" presStyleLbl="node1" presStyleIdx="0" presStyleCnt="0"/>
      <dgm:spPr/>
      <dgm:t>
        <a:bodyPr/>
        <a:lstStyle/>
        <a:p>
          <a:endParaRPr lang="el-GR"/>
        </a:p>
      </dgm:t>
    </dgm:pt>
    <dgm:pt modelId="{992CEEF1-BBC0-439A-8100-BADE4A402276}" type="pres">
      <dgm:prSet presAssocID="{4BCC81DA-03B6-4452-886D-D6BC8B5B8E86}" presName="hierChild2" presStyleCnt="0"/>
      <dgm:spPr/>
    </dgm:pt>
    <dgm:pt modelId="{AC20C79E-D895-4B7D-88CF-B59761B3BC35}" type="pres">
      <dgm:prSet presAssocID="{9FBB6853-6A1B-4A9D-B2B0-ABDD62F50B02}" presName="Name37" presStyleLbl="parChTrans1D2" presStyleIdx="0" presStyleCnt="4"/>
      <dgm:spPr/>
      <dgm:t>
        <a:bodyPr/>
        <a:lstStyle/>
        <a:p>
          <a:endParaRPr lang="el-GR"/>
        </a:p>
      </dgm:t>
    </dgm:pt>
    <dgm:pt modelId="{7294081B-CA36-4FC9-9AA6-55D6768AFA38}" type="pres">
      <dgm:prSet presAssocID="{FE72E012-2ECC-446D-8F62-D98EC6F3258F}" presName="hierRoot2" presStyleCnt="0">
        <dgm:presLayoutVars>
          <dgm:hierBranch val="init"/>
        </dgm:presLayoutVars>
      </dgm:prSet>
      <dgm:spPr/>
    </dgm:pt>
    <dgm:pt modelId="{D622C8DF-0E82-4133-B4E0-4EEBFE87E753}" type="pres">
      <dgm:prSet presAssocID="{FE72E012-2ECC-446D-8F62-D98EC6F3258F}" presName="rootComposite" presStyleCnt="0"/>
      <dgm:spPr/>
    </dgm:pt>
    <dgm:pt modelId="{0DDB4D7A-AEBE-4E11-9FE7-09EFE26D9683}" type="pres">
      <dgm:prSet presAssocID="{FE72E012-2ECC-446D-8F62-D98EC6F3258F}" presName="rootText" presStyleLbl="node2" presStyleIdx="0" presStyleCnt="4" custScaleY="19518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C87A2C1-8329-4390-B388-2A40CD853B0A}" type="pres">
      <dgm:prSet presAssocID="{FE72E012-2ECC-446D-8F62-D98EC6F3258F}" presName="rootConnector" presStyleLbl="node2" presStyleIdx="0" presStyleCnt="4"/>
      <dgm:spPr/>
      <dgm:t>
        <a:bodyPr/>
        <a:lstStyle/>
        <a:p>
          <a:endParaRPr lang="el-GR"/>
        </a:p>
      </dgm:t>
    </dgm:pt>
    <dgm:pt modelId="{1AE55261-DAAB-4A67-87BA-B597A8D02A85}" type="pres">
      <dgm:prSet presAssocID="{FE72E012-2ECC-446D-8F62-D98EC6F3258F}" presName="hierChild4" presStyleCnt="0"/>
      <dgm:spPr/>
    </dgm:pt>
    <dgm:pt modelId="{04CADD74-E464-49F8-9530-12A7ED1128AB}" type="pres">
      <dgm:prSet presAssocID="{FE72E012-2ECC-446D-8F62-D98EC6F3258F}" presName="hierChild5" presStyleCnt="0"/>
      <dgm:spPr/>
    </dgm:pt>
    <dgm:pt modelId="{834953AA-F562-456C-B449-BDE661D41C2A}" type="pres">
      <dgm:prSet presAssocID="{50BE46E5-AFB1-43D5-BDE9-013767ABF7FB}" presName="Name37" presStyleLbl="parChTrans1D2" presStyleIdx="1" presStyleCnt="4"/>
      <dgm:spPr/>
      <dgm:t>
        <a:bodyPr/>
        <a:lstStyle/>
        <a:p>
          <a:endParaRPr lang="el-GR"/>
        </a:p>
      </dgm:t>
    </dgm:pt>
    <dgm:pt modelId="{4CC00323-C9D1-45FE-915A-E65BE0557491}" type="pres">
      <dgm:prSet presAssocID="{5CE8916A-EF3A-4D6C-BD89-655FDBB1485B}" presName="hierRoot2" presStyleCnt="0">
        <dgm:presLayoutVars>
          <dgm:hierBranch val="init"/>
        </dgm:presLayoutVars>
      </dgm:prSet>
      <dgm:spPr/>
    </dgm:pt>
    <dgm:pt modelId="{6B84E207-7EFA-4564-B8CB-68B8CCE30073}" type="pres">
      <dgm:prSet presAssocID="{5CE8916A-EF3A-4D6C-BD89-655FDBB1485B}" presName="rootComposite" presStyleCnt="0"/>
      <dgm:spPr/>
    </dgm:pt>
    <dgm:pt modelId="{C60E78B0-8A98-4C36-AA46-3C5C2F19EA45}" type="pres">
      <dgm:prSet presAssocID="{5CE8916A-EF3A-4D6C-BD89-655FDBB1485B}" presName="rootText" presStyleLbl="node2" presStyleIdx="1" presStyleCnt="4" custScaleY="19518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DEFC568-8CB3-4D1B-A483-FC75A335290E}" type="pres">
      <dgm:prSet presAssocID="{5CE8916A-EF3A-4D6C-BD89-655FDBB1485B}" presName="rootConnector" presStyleLbl="node2" presStyleIdx="1" presStyleCnt="4"/>
      <dgm:spPr/>
      <dgm:t>
        <a:bodyPr/>
        <a:lstStyle/>
        <a:p>
          <a:endParaRPr lang="el-GR"/>
        </a:p>
      </dgm:t>
    </dgm:pt>
    <dgm:pt modelId="{815FC299-43E4-45B8-8954-7219F2F3FBD8}" type="pres">
      <dgm:prSet presAssocID="{5CE8916A-EF3A-4D6C-BD89-655FDBB1485B}" presName="hierChild4" presStyleCnt="0"/>
      <dgm:spPr/>
    </dgm:pt>
    <dgm:pt modelId="{3F5890A9-EB57-419F-A289-843BC6563C95}" type="pres">
      <dgm:prSet presAssocID="{5CE8916A-EF3A-4D6C-BD89-655FDBB1485B}" presName="hierChild5" presStyleCnt="0"/>
      <dgm:spPr/>
    </dgm:pt>
    <dgm:pt modelId="{ECB5AF5E-6541-42B6-9D91-E2191E6DE843}" type="pres">
      <dgm:prSet presAssocID="{25EC65D3-60BF-46B8-AA0F-4104CF3D68BC}" presName="Name37" presStyleLbl="parChTrans1D2" presStyleIdx="2" presStyleCnt="4"/>
      <dgm:spPr/>
      <dgm:t>
        <a:bodyPr/>
        <a:lstStyle/>
        <a:p>
          <a:endParaRPr lang="el-GR"/>
        </a:p>
      </dgm:t>
    </dgm:pt>
    <dgm:pt modelId="{5FA62AC2-57F8-4D14-A1E5-77589F032577}" type="pres">
      <dgm:prSet presAssocID="{4CF59E2D-0C57-4D14-B623-3F1008719466}" presName="hierRoot2" presStyleCnt="0">
        <dgm:presLayoutVars>
          <dgm:hierBranch val="init"/>
        </dgm:presLayoutVars>
      </dgm:prSet>
      <dgm:spPr/>
    </dgm:pt>
    <dgm:pt modelId="{E83FD9BF-91AC-4D4D-BF11-B8A599C8D85F}" type="pres">
      <dgm:prSet presAssocID="{4CF59E2D-0C57-4D14-B623-3F1008719466}" presName="rootComposite" presStyleCnt="0"/>
      <dgm:spPr/>
    </dgm:pt>
    <dgm:pt modelId="{FE689F6E-2557-4CF4-8583-14C888A2159D}" type="pres">
      <dgm:prSet presAssocID="{4CF59E2D-0C57-4D14-B623-3F1008719466}" presName="rootText" presStyleLbl="node2" presStyleIdx="2" presStyleCnt="4" custScaleY="179418" custLinFactNeighborX="-3407" custLinFactNeighborY="1388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B99C3F4-5EDD-4D97-94D2-29E40A7F5975}" type="pres">
      <dgm:prSet presAssocID="{4CF59E2D-0C57-4D14-B623-3F1008719466}" presName="rootConnector" presStyleLbl="node2" presStyleIdx="2" presStyleCnt="4"/>
      <dgm:spPr/>
      <dgm:t>
        <a:bodyPr/>
        <a:lstStyle/>
        <a:p>
          <a:endParaRPr lang="el-GR"/>
        </a:p>
      </dgm:t>
    </dgm:pt>
    <dgm:pt modelId="{1CFEE057-9531-4577-8D48-F5C4199CC7B6}" type="pres">
      <dgm:prSet presAssocID="{4CF59E2D-0C57-4D14-B623-3F1008719466}" presName="hierChild4" presStyleCnt="0"/>
      <dgm:spPr/>
    </dgm:pt>
    <dgm:pt modelId="{AB8D8A02-6CF5-4FB9-A00B-EEFD0F1C8C53}" type="pres">
      <dgm:prSet presAssocID="{4CF59E2D-0C57-4D14-B623-3F1008719466}" presName="hierChild5" presStyleCnt="0"/>
      <dgm:spPr/>
    </dgm:pt>
    <dgm:pt modelId="{7411DFFC-8D83-4FF1-93BD-92275534803D}" type="pres">
      <dgm:prSet presAssocID="{F36CED69-9FD2-4137-81AA-63355033184A}" presName="Name37" presStyleLbl="parChTrans1D2" presStyleIdx="3" presStyleCnt="4"/>
      <dgm:spPr/>
      <dgm:t>
        <a:bodyPr/>
        <a:lstStyle/>
        <a:p>
          <a:endParaRPr lang="el-GR"/>
        </a:p>
      </dgm:t>
    </dgm:pt>
    <dgm:pt modelId="{4330084D-79CD-43D3-9847-08E5D260D3BA}" type="pres">
      <dgm:prSet presAssocID="{35393C2B-1B0B-481A-B47C-C5C80498B341}" presName="hierRoot2" presStyleCnt="0">
        <dgm:presLayoutVars>
          <dgm:hierBranch val="init"/>
        </dgm:presLayoutVars>
      </dgm:prSet>
      <dgm:spPr/>
    </dgm:pt>
    <dgm:pt modelId="{BE1C961E-8F58-4059-A20F-4F7BDAD1F0B4}" type="pres">
      <dgm:prSet presAssocID="{35393C2B-1B0B-481A-B47C-C5C80498B341}" presName="rootComposite" presStyleCnt="0"/>
      <dgm:spPr/>
    </dgm:pt>
    <dgm:pt modelId="{2D1300B6-AA2E-4690-8908-3F87448A428D}" type="pres">
      <dgm:prSet presAssocID="{35393C2B-1B0B-481A-B47C-C5C80498B341}" presName="rootText" presStyleLbl="node2" presStyleIdx="3" presStyleCnt="4" custScaleY="180013" custLinFactNeighborX="-6172" custLinFactNeighborY="1388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8FFCCE2-9774-4A2E-AE65-8B05C3A0C6F6}" type="pres">
      <dgm:prSet presAssocID="{35393C2B-1B0B-481A-B47C-C5C80498B341}" presName="rootConnector" presStyleLbl="node2" presStyleIdx="3" presStyleCnt="4"/>
      <dgm:spPr/>
      <dgm:t>
        <a:bodyPr/>
        <a:lstStyle/>
        <a:p>
          <a:endParaRPr lang="el-GR"/>
        </a:p>
      </dgm:t>
    </dgm:pt>
    <dgm:pt modelId="{7A12A2C2-8FC4-4D6D-A1D7-0000E88DF051}" type="pres">
      <dgm:prSet presAssocID="{35393C2B-1B0B-481A-B47C-C5C80498B341}" presName="hierChild4" presStyleCnt="0"/>
      <dgm:spPr/>
    </dgm:pt>
    <dgm:pt modelId="{8972E235-BE95-4EBE-92E6-DED6202C44CA}" type="pres">
      <dgm:prSet presAssocID="{35393C2B-1B0B-481A-B47C-C5C80498B341}" presName="hierChild5" presStyleCnt="0"/>
      <dgm:spPr/>
    </dgm:pt>
    <dgm:pt modelId="{3D69D495-7C18-44B8-B762-A692555B80AE}" type="pres">
      <dgm:prSet presAssocID="{4BCC81DA-03B6-4452-886D-D6BC8B5B8E86}" presName="hierChild3" presStyleCnt="0"/>
      <dgm:spPr/>
    </dgm:pt>
  </dgm:ptLst>
  <dgm:cxnLst>
    <dgm:cxn modelId="{E2A80488-1DC0-4D34-BAA8-DE273EC7133E}" srcId="{4BCC81DA-03B6-4452-886D-D6BC8B5B8E86}" destId="{35393C2B-1B0B-481A-B47C-C5C80498B341}" srcOrd="3" destOrd="0" parTransId="{F36CED69-9FD2-4137-81AA-63355033184A}" sibTransId="{8F9C47A0-94CA-4DEB-B637-2B7EC5F2A58F}"/>
    <dgm:cxn modelId="{30EFDDD1-D775-469F-A9E4-B61B95214D36}" type="presOf" srcId="{50BE46E5-AFB1-43D5-BDE9-013767ABF7FB}" destId="{834953AA-F562-456C-B449-BDE661D41C2A}" srcOrd="0" destOrd="0" presId="urn:microsoft.com/office/officeart/2005/8/layout/orgChart1"/>
    <dgm:cxn modelId="{55F781E1-6B40-46F1-8720-67D9C9250353}" type="presOf" srcId="{4BCC81DA-03B6-4452-886D-D6BC8B5B8E86}" destId="{549E1DCF-FF08-4205-BB42-1332DB29DF67}" srcOrd="1" destOrd="0" presId="urn:microsoft.com/office/officeart/2005/8/layout/orgChart1"/>
    <dgm:cxn modelId="{C7E8F5B2-F4FF-4F65-ABD0-FDD0D2FEFE9C}" srcId="{47363DC2-43B2-49ED-A7DC-600A22AB43F8}" destId="{4BCC81DA-03B6-4452-886D-D6BC8B5B8E86}" srcOrd="0" destOrd="0" parTransId="{43D17338-62A7-455D-A1EE-66A190F6D1E2}" sibTransId="{F54B20D7-81D8-4154-9A71-4676A241868E}"/>
    <dgm:cxn modelId="{80838CF1-9F70-4E81-8F8E-A21DE7E21A7A}" srcId="{4BCC81DA-03B6-4452-886D-D6BC8B5B8E86}" destId="{FE72E012-2ECC-446D-8F62-D98EC6F3258F}" srcOrd="0" destOrd="0" parTransId="{9FBB6853-6A1B-4A9D-B2B0-ABDD62F50B02}" sibTransId="{FD66EC05-687F-4680-9D53-BE0C2D667851}"/>
    <dgm:cxn modelId="{99F086D5-5FDD-477E-9FF3-9F1F97CF5ABE}" type="presOf" srcId="{FE72E012-2ECC-446D-8F62-D98EC6F3258F}" destId="{DC87A2C1-8329-4390-B388-2A40CD853B0A}" srcOrd="1" destOrd="0" presId="urn:microsoft.com/office/officeart/2005/8/layout/orgChart1"/>
    <dgm:cxn modelId="{24519483-5CC7-4656-8B45-F570CC8401B7}" srcId="{4BCC81DA-03B6-4452-886D-D6BC8B5B8E86}" destId="{4CF59E2D-0C57-4D14-B623-3F1008719466}" srcOrd="2" destOrd="0" parTransId="{25EC65D3-60BF-46B8-AA0F-4104CF3D68BC}" sibTransId="{978ABA1B-2E1D-4EDF-9797-F23CE5C61D50}"/>
    <dgm:cxn modelId="{6538BD45-26EE-486E-8A08-50FC48F939AA}" type="presOf" srcId="{5CE8916A-EF3A-4D6C-BD89-655FDBB1485B}" destId="{7DEFC568-8CB3-4D1B-A483-FC75A335290E}" srcOrd="1" destOrd="0" presId="urn:microsoft.com/office/officeart/2005/8/layout/orgChart1"/>
    <dgm:cxn modelId="{F21D65E8-771D-4A92-8FD1-FB0ED2BB29C4}" type="presOf" srcId="{35393C2B-1B0B-481A-B47C-C5C80498B341}" destId="{68FFCCE2-9774-4A2E-AE65-8B05C3A0C6F6}" srcOrd="1" destOrd="0" presId="urn:microsoft.com/office/officeart/2005/8/layout/orgChart1"/>
    <dgm:cxn modelId="{0E134B31-AA1A-4366-91B9-5452398918DA}" type="presOf" srcId="{F36CED69-9FD2-4137-81AA-63355033184A}" destId="{7411DFFC-8D83-4FF1-93BD-92275534803D}" srcOrd="0" destOrd="0" presId="urn:microsoft.com/office/officeart/2005/8/layout/orgChart1"/>
    <dgm:cxn modelId="{389E837A-0C2F-4CFE-8F51-85088E3B1724}" type="presOf" srcId="{35393C2B-1B0B-481A-B47C-C5C80498B341}" destId="{2D1300B6-AA2E-4690-8908-3F87448A428D}" srcOrd="0" destOrd="0" presId="urn:microsoft.com/office/officeart/2005/8/layout/orgChart1"/>
    <dgm:cxn modelId="{9C202633-F974-4915-B302-C1A6B110FF3E}" type="presOf" srcId="{4CF59E2D-0C57-4D14-B623-3F1008719466}" destId="{FB99C3F4-5EDD-4D97-94D2-29E40A7F5975}" srcOrd="1" destOrd="0" presId="urn:microsoft.com/office/officeart/2005/8/layout/orgChart1"/>
    <dgm:cxn modelId="{4F3B6ED4-AEB8-49D3-BA0F-09F833FD00B5}" srcId="{4BCC81DA-03B6-4452-886D-D6BC8B5B8E86}" destId="{5CE8916A-EF3A-4D6C-BD89-655FDBB1485B}" srcOrd="1" destOrd="0" parTransId="{50BE46E5-AFB1-43D5-BDE9-013767ABF7FB}" sibTransId="{A6BF3DD1-D023-46F6-A9E9-4B206AE564D3}"/>
    <dgm:cxn modelId="{6C4C9545-48C8-4E1D-8E31-24227BE9F2C0}" type="presOf" srcId="{47363DC2-43B2-49ED-A7DC-600A22AB43F8}" destId="{7B8ECC11-67B0-4073-B79C-23E7BA5E8BF0}" srcOrd="0" destOrd="0" presId="urn:microsoft.com/office/officeart/2005/8/layout/orgChart1"/>
    <dgm:cxn modelId="{9CB2963D-8B9D-4B7F-915A-AFFA136ECF1F}" type="presOf" srcId="{4BCC81DA-03B6-4452-886D-D6BC8B5B8E86}" destId="{23CA4472-A593-4911-B5C4-88DDB50D1856}" srcOrd="0" destOrd="0" presId="urn:microsoft.com/office/officeart/2005/8/layout/orgChart1"/>
    <dgm:cxn modelId="{2BBCC9CB-6913-474F-9178-928D0484C88D}" type="presOf" srcId="{4CF59E2D-0C57-4D14-B623-3F1008719466}" destId="{FE689F6E-2557-4CF4-8583-14C888A2159D}" srcOrd="0" destOrd="0" presId="urn:microsoft.com/office/officeart/2005/8/layout/orgChart1"/>
    <dgm:cxn modelId="{8E7393CA-B17D-43D8-AF8B-306B5609D962}" type="presOf" srcId="{FE72E012-2ECC-446D-8F62-D98EC6F3258F}" destId="{0DDB4D7A-AEBE-4E11-9FE7-09EFE26D9683}" srcOrd="0" destOrd="0" presId="urn:microsoft.com/office/officeart/2005/8/layout/orgChart1"/>
    <dgm:cxn modelId="{D2D4BF2F-43CD-41EA-B3CA-5EF76716BABA}" type="presOf" srcId="{5CE8916A-EF3A-4D6C-BD89-655FDBB1485B}" destId="{C60E78B0-8A98-4C36-AA46-3C5C2F19EA45}" srcOrd="0" destOrd="0" presId="urn:microsoft.com/office/officeart/2005/8/layout/orgChart1"/>
    <dgm:cxn modelId="{E6D4F99D-DFC6-46B2-9656-27235CD41F30}" type="presOf" srcId="{25EC65D3-60BF-46B8-AA0F-4104CF3D68BC}" destId="{ECB5AF5E-6541-42B6-9D91-E2191E6DE843}" srcOrd="0" destOrd="0" presId="urn:microsoft.com/office/officeart/2005/8/layout/orgChart1"/>
    <dgm:cxn modelId="{A55EBD34-F3AB-4B5F-8FFC-AC5269BF6093}" type="presOf" srcId="{9FBB6853-6A1B-4A9D-B2B0-ABDD62F50B02}" destId="{AC20C79E-D895-4B7D-88CF-B59761B3BC35}" srcOrd="0" destOrd="0" presId="urn:microsoft.com/office/officeart/2005/8/layout/orgChart1"/>
    <dgm:cxn modelId="{FBC3B1C2-96E7-481C-9B62-9811236D8718}" type="presParOf" srcId="{7B8ECC11-67B0-4073-B79C-23E7BA5E8BF0}" destId="{C06EA0C4-A237-43F8-9C76-70BCB351F52C}" srcOrd="0" destOrd="0" presId="urn:microsoft.com/office/officeart/2005/8/layout/orgChart1"/>
    <dgm:cxn modelId="{B939BD7B-61A3-49D2-9813-DBF8BEF210CE}" type="presParOf" srcId="{C06EA0C4-A237-43F8-9C76-70BCB351F52C}" destId="{9A3817A8-8055-4EE4-AC63-AF0E7AE9974F}" srcOrd="0" destOrd="0" presId="urn:microsoft.com/office/officeart/2005/8/layout/orgChart1"/>
    <dgm:cxn modelId="{0DAA858B-ED48-4882-BE27-3FB3D9DC9759}" type="presParOf" srcId="{9A3817A8-8055-4EE4-AC63-AF0E7AE9974F}" destId="{23CA4472-A593-4911-B5C4-88DDB50D1856}" srcOrd="0" destOrd="0" presId="urn:microsoft.com/office/officeart/2005/8/layout/orgChart1"/>
    <dgm:cxn modelId="{EE6800CA-D74E-4B87-A179-A972EF650D81}" type="presParOf" srcId="{9A3817A8-8055-4EE4-AC63-AF0E7AE9974F}" destId="{549E1DCF-FF08-4205-BB42-1332DB29DF67}" srcOrd="1" destOrd="0" presId="urn:microsoft.com/office/officeart/2005/8/layout/orgChart1"/>
    <dgm:cxn modelId="{C121EAD6-82A3-49AA-8EB3-43A198F40BF8}" type="presParOf" srcId="{C06EA0C4-A237-43F8-9C76-70BCB351F52C}" destId="{992CEEF1-BBC0-439A-8100-BADE4A402276}" srcOrd="1" destOrd="0" presId="urn:microsoft.com/office/officeart/2005/8/layout/orgChart1"/>
    <dgm:cxn modelId="{263B18F5-FB24-405C-907A-437EF137966E}" type="presParOf" srcId="{992CEEF1-BBC0-439A-8100-BADE4A402276}" destId="{AC20C79E-D895-4B7D-88CF-B59761B3BC35}" srcOrd="0" destOrd="0" presId="urn:microsoft.com/office/officeart/2005/8/layout/orgChart1"/>
    <dgm:cxn modelId="{09C85947-412D-41DF-BE86-6300341E4149}" type="presParOf" srcId="{992CEEF1-BBC0-439A-8100-BADE4A402276}" destId="{7294081B-CA36-4FC9-9AA6-55D6768AFA38}" srcOrd="1" destOrd="0" presId="urn:microsoft.com/office/officeart/2005/8/layout/orgChart1"/>
    <dgm:cxn modelId="{E7B87866-2055-4D65-8368-2A7289D52B05}" type="presParOf" srcId="{7294081B-CA36-4FC9-9AA6-55D6768AFA38}" destId="{D622C8DF-0E82-4133-B4E0-4EEBFE87E753}" srcOrd="0" destOrd="0" presId="urn:microsoft.com/office/officeart/2005/8/layout/orgChart1"/>
    <dgm:cxn modelId="{7F627727-FD9A-4C00-96BF-EC8C60287C1C}" type="presParOf" srcId="{D622C8DF-0E82-4133-B4E0-4EEBFE87E753}" destId="{0DDB4D7A-AEBE-4E11-9FE7-09EFE26D9683}" srcOrd="0" destOrd="0" presId="urn:microsoft.com/office/officeart/2005/8/layout/orgChart1"/>
    <dgm:cxn modelId="{CE4B039F-470A-45B2-B52A-97F6D63CFB82}" type="presParOf" srcId="{D622C8DF-0E82-4133-B4E0-4EEBFE87E753}" destId="{DC87A2C1-8329-4390-B388-2A40CD853B0A}" srcOrd="1" destOrd="0" presId="urn:microsoft.com/office/officeart/2005/8/layout/orgChart1"/>
    <dgm:cxn modelId="{396AEAE4-F4E8-4DD4-B13D-0F33A0240921}" type="presParOf" srcId="{7294081B-CA36-4FC9-9AA6-55D6768AFA38}" destId="{1AE55261-DAAB-4A67-87BA-B597A8D02A85}" srcOrd="1" destOrd="0" presId="urn:microsoft.com/office/officeart/2005/8/layout/orgChart1"/>
    <dgm:cxn modelId="{CE3BD362-5B82-44A6-BC92-FE3DC110D3F8}" type="presParOf" srcId="{7294081B-CA36-4FC9-9AA6-55D6768AFA38}" destId="{04CADD74-E464-49F8-9530-12A7ED1128AB}" srcOrd="2" destOrd="0" presId="urn:microsoft.com/office/officeart/2005/8/layout/orgChart1"/>
    <dgm:cxn modelId="{3077395C-1A7B-4D33-A40C-2DACE974368F}" type="presParOf" srcId="{992CEEF1-BBC0-439A-8100-BADE4A402276}" destId="{834953AA-F562-456C-B449-BDE661D41C2A}" srcOrd="2" destOrd="0" presId="urn:microsoft.com/office/officeart/2005/8/layout/orgChart1"/>
    <dgm:cxn modelId="{7F749ECD-0C9E-49F4-A595-C9A91D674AF3}" type="presParOf" srcId="{992CEEF1-BBC0-439A-8100-BADE4A402276}" destId="{4CC00323-C9D1-45FE-915A-E65BE0557491}" srcOrd="3" destOrd="0" presId="urn:microsoft.com/office/officeart/2005/8/layout/orgChart1"/>
    <dgm:cxn modelId="{95430953-AC4D-4AC1-965E-B4882FFAFC8E}" type="presParOf" srcId="{4CC00323-C9D1-45FE-915A-E65BE0557491}" destId="{6B84E207-7EFA-4564-B8CB-68B8CCE30073}" srcOrd="0" destOrd="0" presId="urn:microsoft.com/office/officeart/2005/8/layout/orgChart1"/>
    <dgm:cxn modelId="{82474842-5B00-45CA-97A8-8AC64EB1FBC7}" type="presParOf" srcId="{6B84E207-7EFA-4564-B8CB-68B8CCE30073}" destId="{C60E78B0-8A98-4C36-AA46-3C5C2F19EA45}" srcOrd="0" destOrd="0" presId="urn:microsoft.com/office/officeart/2005/8/layout/orgChart1"/>
    <dgm:cxn modelId="{6BA09A1D-76BD-40C9-AA81-97A4FA920121}" type="presParOf" srcId="{6B84E207-7EFA-4564-B8CB-68B8CCE30073}" destId="{7DEFC568-8CB3-4D1B-A483-FC75A335290E}" srcOrd="1" destOrd="0" presId="urn:microsoft.com/office/officeart/2005/8/layout/orgChart1"/>
    <dgm:cxn modelId="{4806D3A7-86F3-4CF5-9EE3-D68F6E51EE48}" type="presParOf" srcId="{4CC00323-C9D1-45FE-915A-E65BE0557491}" destId="{815FC299-43E4-45B8-8954-7219F2F3FBD8}" srcOrd="1" destOrd="0" presId="urn:microsoft.com/office/officeart/2005/8/layout/orgChart1"/>
    <dgm:cxn modelId="{640F8B0E-98FF-4879-8A33-E81026DAF005}" type="presParOf" srcId="{4CC00323-C9D1-45FE-915A-E65BE0557491}" destId="{3F5890A9-EB57-419F-A289-843BC6563C95}" srcOrd="2" destOrd="0" presId="urn:microsoft.com/office/officeart/2005/8/layout/orgChart1"/>
    <dgm:cxn modelId="{F9C72A08-1423-4550-BB97-CFA30C9DCBF9}" type="presParOf" srcId="{992CEEF1-BBC0-439A-8100-BADE4A402276}" destId="{ECB5AF5E-6541-42B6-9D91-E2191E6DE843}" srcOrd="4" destOrd="0" presId="urn:microsoft.com/office/officeart/2005/8/layout/orgChart1"/>
    <dgm:cxn modelId="{4D7DE7A0-CBE2-45A1-83A5-3D01F6E1B8F8}" type="presParOf" srcId="{992CEEF1-BBC0-439A-8100-BADE4A402276}" destId="{5FA62AC2-57F8-4D14-A1E5-77589F032577}" srcOrd="5" destOrd="0" presId="urn:microsoft.com/office/officeart/2005/8/layout/orgChart1"/>
    <dgm:cxn modelId="{362F56B9-4038-442D-8923-101D3011F8A0}" type="presParOf" srcId="{5FA62AC2-57F8-4D14-A1E5-77589F032577}" destId="{E83FD9BF-91AC-4D4D-BF11-B8A599C8D85F}" srcOrd="0" destOrd="0" presId="urn:microsoft.com/office/officeart/2005/8/layout/orgChart1"/>
    <dgm:cxn modelId="{38CF4C2A-F8F5-4C6F-B64D-0106ED7C7341}" type="presParOf" srcId="{E83FD9BF-91AC-4D4D-BF11-B8A599C8D85F}" destId="{FE689F6E-2557-4CF4-8583-14C888A2159D}" srcOrd="0" destOrd="0" presId="urn:microsoft.com/office/officeart/2005/8/layout/orgChart1"/>
    <dgm:cxn modelId="{9B5F8FA0-9DF2-416D-9DBF-006C7394A1AB}" type="presParOf" srcId="{E83FD9BF-91AC-4D4D-BF11-B8A599C8D85F}" destId="{FB99C3F4-5EDD-4D97-94D2-29E40A7F5975}" srcOrd="1" destOrd="0" presId="urn:microsoft.com/office/officeart/2005/8/layout/orgChart1"/>
    <dgm:cxn modelId="{EA0F0377-9D62-4D6A-9E33-9EDD67DE31D2}" type="presParOf" srcId="{5FA62AC2-57F8-4D14-A1E5-77589F032577}" destId="{1CFEE057-9531-4577-8D48-F5C4199CC7B6}" srcOrd="1" destOrd="0" presId="urn:microsoft.com/office/officeart/2005/8/layout/orgChart1"/>
    <dgm:cxn modelId="{941672D0-AE65-46AB-8DB3-60F903635512}" type="presParOf" srcId="{5FA62AC2-57F8-4D14-A1E5-77589F032577}" destId="{AB8D8A02-6CF5-4FB9-A00B-EEFD0F1C8C53}" srcOrd="2" destOrd="0" presId="urn:microsoft.com/office/officeart/2005/8/layout/orgChart1"/>
    <dgm:cxn modelId="{17B769C4-35C8-4736-9676-4B6BF19E9483}" type="presParOf" srcId="{992CEEF1-BBC0-439A-8100-BADE4A402276}" destId="{7411DFFC-8D83-4FF1-93BD-92275534803D}" srcOrd="6" destOrd="0" presId="urn:microsoft.com/office/officeart/2005/8/layout/orgChart1"/>
    <dgm:cxn modelId="{9C5445D6-008C-4B9F-841C-384E0182BBBF}" type="presParOf" srcId="{992CEEF1-BBC0-439A-8100-BADE4A402276}" destId="{4330084D-79CD-43D3-9847-08E5D260D3BA}" srcOrd="7" destOrd="0" presId="urn:microsoft.com/office/officeart/2005/8/layout/orgChart1"/>
    <dgm:cxn modelId="{0200ABB6-3576-479E-AFAF-18E55676B506}" type="presParOf" srcId="{4330084D-79CD-43D3-9847-08E5D260D3BA}" destId="{BE1C961E-8F58-4059-A20F-4F7BDAD1F0B4}" srcOrd="0" destOrd="0" presId="urn:microsoft.com/office/officeart/2005/8/layout/orgChart1"/>
    <dgm:cxn modelId="{609E62E2-88E1-44B4-898F-3F4B17095F4E}" type="presParOf" srcId="{BE1C961E-8F58-4059-A20F-4F7BDAD1F0B4}" destId="{2D1300B6-AA2E-4690-8908-3F87448A428D}" srcOrd="0" destOrd="0" presId="urn:microsoft.com/office/officeart/2005/8/layout/orgChart1"/>
    <dgm:cxn modelId="{44EBE31F-0FE1-4372-88E0-AC810364FB70}" type="presParOf" srcId="{BE1C961E-8F58-4059-A20F-4F7BDAD1F0B4}" destId="{68FFCCE2-9774-4A2E-AE65-8B05C3A0C6F6}" srcOrd="1" destOrd="0" presId="urn:microsoft.com/office/officeart/2005/8/layout/orgChart1"/>
    <dgm:cxn modelId="{E54B1F3B-DB35-4E00-86D4-A0A7860CF5A5}" type="presParOf" srcId="{4330084D-79CD-43D3-9847-08E5D260D3BA}" destId="{7A12A2C2-8FC4-4D6D-A1D7-0000E88DF051}" srcOrd="1" destOrd="0" presId="urn:microsoft.com/office/officeart/2005/8/layout/orgChart1"/>
    <dgm:cxn modelId="{9786EB9A-2A98-4AD7-91E8-F7A5B6A7BE91}" type="presParOf" srcId="{4330084D-79CD-43D3-9847-08E5D260D3BA}" destId="{8972E235-BE95-4EBE-92E6-DED6202C44CA}" srcOrd="2" destOrd="0" presId="urn:microsoft.com/office/officeart/2005/8/layout/orgChart1"/>
    <dgm:cxn modelId="{18A80084-D3AE-4C2A-8D43-CD7A1C03F701}" type="presParOf" srcId="{C06EA0C4-A237-43F8-9C76-70BCB351F52C}" destId="{3D69D495-7C18-44B8-B762-A692555B80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63DC2-43B2-49ED-A7DC-600A22AB43F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BCC81DA-03B6-4452-886D-D6BC8B5B8E86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4000" b="1" dirty="0">
              <a:solidFill>
                <a:srgbClr val="C00000"/>
              </a:solidFill>
            </a:rPr>
            <a:t>Σύγκρουση</a:t>
          </a:r>
        </a:p>
      </dgm:t>
    </dgm:pt>
    <dgm:pt modelId="{43D17338-62A7-455D-A1EE-66A190F6D1E2}" type="parTrans" cxnId="{C7E8F5B2-F4FF-4F65-ABD0-FDD0D2FEFE9C}">
      <dgm:prSet/>
      <dgm:spPr/>
      <dgm:t>
        <a:bodyPr/>
        <a:lstStyle/>
        <a:p>
          <a:endParaRPr lang="el-GR"/>
        </a:p>
      </dgm:t>
    </dgm:pt>
    <dgm:pt modelId="{F54B20D7-81D8-4154-9A71-4676A241868E}" type="sibTrans" cxnId="{C7E8F5B2-F4FF-4F65-ABD0-FDD0D2FEFE9C}">
      <dgm:prSet/>
      <dgm:spPr/>
      <dgm:t>
        <a:bodyPr/>
        <a:lstStyle/>
        <a:p>
          <a:endParaRPr lang="el-GR"/>
        </a:p>
      </dgm:t>
    </dgm:pt>
    <dgm:pt modelId="{FE72E012-2ECC-446D-8F62-D98EC6F3258F}">
      <dgm:prSet phldrT="[Κείμενο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3600" b="1" dirty="0">
              <a:solidFill>
                <a:srgbClr val="C00000"/>
              </a:solidFill>
            </a:rPr>
            <a:t>Με </a:t>
          </a:r>
          <a:r>
            <a:rPr lang="el-GR" sz="3600" b="1" dirty="0" err="1">
              <a:solidFill>
                <a:srgbClr val="C00000"/>
              </a:solidFill>
            </a:rPr>
            <a:t>προισταμένους</a:t>
          </a:r>
          <a:endParaRPr lang="el-GR" sz="3600" b="1" dirty="0">
            <a:solidFill>
              <a:srgbClr val="C00000"/>
            </a:solidFill>
          </a:endParaRPr>
        </a:p>
      </dgm:t>
    </dgm:pt>
    <dgm:pt modelId="{9FBB6853-6A1B-4A9D-B2B0-ABDD62F50B02}" type="parTrans" cxnId="{80838CF1-9F70-4E81-8F8E-A21DE7E21A7A}">
      <dgm:prSet/>
      <dgm:spPr/>
      <dgm:t>
        <a:bodyPr/>
        <a:lstStyle/>
        <a:p>
          <a:endParaRPr lang="el-GR"/>
        </a:p>
      </dgm:t>
    </dgm:pt>
    <dgm:pt modelId="{FD66EC05-687F-4680-9D53-BE0C2D667851}" type="sibTrans" cxnId="{80838CF1-9F70-4E81-8F8E-A21DE7E21A7A}">
      <dgm:prSet/>
      <dgm:spPr/>
      <dgm:t>
        <a:bodyPr/>
        <a:lstStyle/>
        <a:p>
          <a:endParaRPr lang="el-GR"/>
        </a:p>
      </dgm:t>
    </dgm:pt>
    <dgm:pt modelId="{5CE8916A-EF3A-4D6C-BD89-655FDBB1485B}">
      <dgm:prSet phldrT="[Κείμενο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sz="3600" b="1" dirty="0">
              <a:solidFill>
                <a:srgbClr val="C00000"/>
              </a:solidFill>
            </a:rPr>
            <a:t>Με συναδέλφους</a:t>
          </a:r>
        </a:p>
      </dgm:t>
    </dgm:pt>
    <dgm:pt modelId="{50BE46E5-AFB1-43D5-BDE9-013767ABF7FB}" type="parTrans" cxnId="{4F3B6ED4-AEB8-49D3-BA0F-09F833FD00B5}">
      <dgm:prSet/>
      <dgm:spPr/>
      <dgm:t>
        <a:bodyPr/>
        <a:lstStyle/>
        <a:p>
          <a:endParaRPr lang="el-GR"/>
        </a:p>
      </dgm:t>
    </dgm:pt>
    <dgm:pt modelId="{A6BF3DD1-D023-46F6-A9E9-4B206AE564D3}" type="sibTrans" cxnId="{4F3B6ED4-AEB8-49D3-BA0F-09F833FD00B5}">
      <dgm:prSet/>
      <dgm:spPr/>
      <dgm:t>
        <a:bodyPr/>
        <a:lstStyle/>
        <a:p>
          <a:endParaRPr lang="el-GR"/>
        </a:p>
      </dgm:t>
    </dgm:pt>
    <dgm:pt modelId="{4CF59E2D-0C57-4D14-B623-3F1008719466}">
      <dgm:prSet phldrT="[Κείμενο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r>
            <a:rPr lang="el-GR" sz="3600" b="1" dirty="0">
              <a:solidFill>
                <a:srgbClr val="C00000"/>
              </a:solidFill>
            </a:rPr>
            <a:t>Με πολίτες</a:t>
          </a:r>
        </a:p>
      </dgm:t>
    </dgm:pt>
    <dgm:pt modelId="{25EC65D3-60BF-46B8-AA0F-4104CF3D68BC}" type="parTrans" cxnId="{24519483-5CC7-4656-8B45-F570CC8401B7}">
      <dgm:prSet/>
      <dgm:spPr/>
      <dgm:t>
        <a:bodyPr/>
        <a:lstStyle/>
        <a:p>
          <a:endParaRPr lang="el-GR"/>
        </a:p>
      </dgm:t>
    </dgm:pt>
    <dgm:pt modelId="{978ABA1B-2E1D-4EDF-9797-F23CE5C61D50}" type="sibTrans" cxnId="{24519483-5CC7-4656-8B45-F570CC8401B7}">
      <dgm:prSet/>
      <dgm:spPr/>
      <dgm:t>
        <a:bodyPr/>
        <a:lstStyle/>
        <a:p>
          <a:endParaRPr lang="el-GR"/>
        </a:p>
      </dgm:t>
    </dgm:pt>
    <dgm:pt modelId="{7B8ECC11-67B0-4073-B79C-23E7BA5E8BF0}" type="pres">
      <dgm:prSet presAssocID="{47363DC2-43B2-49ED-A7DC-600A22AB43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C06EA0C4-A237-43F8-9C76-70BCB351F52C}" type="pres">
      <dgm:prSet presAssocID="{4BCC81DA-03B6-4452-886D-D6BC8B5B8E86}" presName="hierRoot1" presStyleCnt="0">
        <dgm:presLayoutVars>
          <dgm:hierBranch val="init"/>
        </dgm:presLayoutVars>
      </dgm:prSet>
      <dgm:spPr/>
    </dgm:pt>
    <dgm:pt modelId="{9A3817A8-8055-4EE4-AC63-AF0E7AE9974F}" type="pres">
      <dgm:prSet presAssocID="{4BCC81DA-03B6-4452-886D-D6BC8B5B8E86}" presName="rootComposite1" presStyleCnt="0"/>
      <dgm:spPr/>
    </dgm:pt>
    <dgm:pt modelId="{23CA4472-A593-4911-B5C4-88DDB50D1856}" type="pres">
      <dgm:prSet presAssocID="{4BCC81DA-03B6-4452-886D-D6BC8B5B8E86}" presName="rootText1" presStyleLbl="node0" presStyleIdx="0" presStyleCnt="1" custScaleX="163862" custScaleY="161662" custLinFactY="-9937" custLinFactNeighborX="1721" custLinFactNeighborY="-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49E1DCF-FF08-4205-BB42-1332DB29DF67}" type="pres">
      <dgm:prSet presAssocID="{4BCC81DA-03B6-4452-886D-D6BC8B5B8E86}" presName="rootConnector1" presStyleLbl="node1" presStyleIdx="0" presStyleCnt="0"/>
      <dgm:spPr/>
      <dgm:t>
        <a:bodyPr/>
        <a:lstStyle/>
        <a:p>
          <a:endParaRPr lang="el-GR"/>
        </a:p>
      </dgm:t>
    </dgm:pt>
    <dgm:pt modelId="{992CEEF1-BBC0-439A-8100-BADE4A402276}" type="pres">
      <dgm:prSet presAssocID="{4BCC81DA-03B6-4452-886D-D6BC8B5B8E86}" presName="hierChild2" presStyleCnt="0"/>
      <dgm:spPr/>
    </dgm:pt>
    <dgm:pt modelId="{AC20C79E-D895-4B7D-88CF-B59761B3BC35}" type="pres">
      <dgm:prSet presAssocID="{9FBB6853-6A1B-4A9D-B2B0-ABDD62F50B02}" presName="Name37" presStyleLbl="parChTrans1D2" presStyleIdx="0" presStyleCnt="3"/>
      <dgm:spPr/>
      <dgm:t>
        <a:bodyPr/>
        <a:lstStyle/>
        <a:p>
          <a:endParaRPr lang="el-GR"/>
        </a:p>
      </dgm:t>
    </dgm:pt>
    <dgm:pt modelId="{7294081B-CA36-4FC9-9AA6-55D6768AFA38}" type="pres">
      <dgm:prSet presAssocID="{FE72E012-2ECC-446D-8F62-D98EC6F3258F}" presName="hierRoot2" presStyleCnt="0">
        <dgm:presLayoutVars>
          <dgm:hierBranch val="init"/>
        </dgm:presLayoutVars>
      </dgm:prSet>
      <dgm:spPr/>
    </dgm:pt>
    <dgm:pt modelId="{D622C8DF-0E82-4133-B4E0-4EEBFE87E753}" type="pres">
      <dgm:prSet presAssocID="{FE72E012-2ECC-446D-8F62-D98EC6F3258F}" presName="rootComposite" presStyleCnt="0"/>
      <dgm:spPr/>
    </dgm:pt>
    <dgm:pt modelId="{0DDB4D7A-AEBE-4E11-9FE7-09EFE26D9683}" type="pres">
      <dgm:prSet presAssocID="{FE72E012-2ECC-446D-8F62-D98EC6F3258F}" presName="rootText" presStyleLbl="node2" presStyleIdx="0" presStyleCnt="3" custScaleX="112912" custScaleY="19518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C87A2C1-8329-4390-B388-2A40CD853B0A}" type="pres">
      <dgm:prSet presAssocID="{FE72E012-2ECC-446D-8F62-D98EC6F3258F}" presName="rootConnector" presStyleLbl="node2" presStyleIdx="0" presStyleCnt="3"/>
      <dgm:spPr/>
      <dgm:t>
        <a:bodyPr/>
        <a:lstStyle/>
        <a:p>
          <a:endParaRPr lang="el-GR"/>
        </a:p>
      </dgm:t>
    </dgm:pt>
    <dgm:pt modelId="{1AE55261-DAAB-4A67-87BA-B597A8D02A85}" type="pres">
      <dgm:prSet presAssocID="{FE72E012-2ECC-446D-8F62-D98EC6F3258F}" presName="hierChild4" presStyleCnt="0"/>
      <dgm:spPr/>
    </dgm:pt>
    <dgm:pt modelId="{04CADD74-E464-49F8-9530-12A7ED1128AB}" type="pres">
      <dgm:prSet presAssocID="{FE72E012-2ECC-446D-8F62-D98EC6F3258F}" presName="hierChild5" presStyleCnt="0"/>
      <dgm:spPr/>
    </dgm:pt>
    <dgm:pt modelId="{834953AA-F562-456C-B449-BDE661D41C2A}" type="pres">
      <dgm:prSet presAssocID="{50BE46E5-AFB1-43D5-BDE9-013767ABF7FB}" presName="Name37" presStyleLbl="parChTrans1D2" presStyleIdx="1" presStyleCnt="3"/>
      <dgm:spPr/>
      <dgm:t>
        <a:bodyPr/>
        <a:lstStyle/>
        <a:p>
          <a:endParaRPr lang="el-GR"/>
        </a:p>
      </dgm:t>
    </dgm:pt>
    <dgm:pt modelId="{4CC00323-C9D1-45FE-915A-E65BE0557491}" type="pres">
      <dgm:prSet presAssocID="{5CE8916A-EF3A-4D6C-BD89-655FDBB1485B}" presName="hierRoot2" presStyleCnt="0">
        <dgm:presLayoutVars>
          <dgm:hierBranch val="init"/>
        </dgm:presLayoutVars>
      </dgm:prSet>
      <dgm:spPr/>
    </dgm:pt>
    <dgm:pt modelId="{6B84E207-7EFA-4564-B8CB-68B8CCE30073}" type="pres">
      <dgm:prSet presAssocID="{5CE8916A-EF3A-4D6C-BD89-655FDBB1485B}" presName="rootComposite" presStyleCnt="0"/>
      <dgm:spPr/>
    </dgm:pt>
    <dgm:pt modelId="{C60E78B0-8A98-4C36-AA46-3C5C2F19EA45}" type="pres">
      <dgm:prSet presAssocID="{5CE8916A-EF3A-4D6C-BD89-655FDBB1485B}" presName="rootText" presStyleLbl="node2" presStyleIdx="1" presStyleCnt="3" custScaleY="19518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DEFC568-8CB3-4D1B-A483-FC75A335290E}" type="pres">
      <dgm:prSet presAssocID="{5CE8916A-EF3A-4D6C-BD89-655FDBB1485B}" presName="rootConnector" presStyleLbl="node2" presStyleIdx="1" presStyleCnt="3"/>
      <dgm:spPr/>
      <dgm:t>
        <a:bodyPr/>
        <a:lstStyle/>
        <a:p>
          <a:endParaRPr lang="el-GR"/>
        </a:p>
      </dgm:t>
    </dgm:pt>
    <dgm:pt modelId="{815FC299-43E4-45B8-8954-7219F2F3FBD8}" type="pres">
      <dgm:prSet presAssocID="{5CE8916A-EF3A-4D6C-BD89-655FDBB1485B}" presName="hierChild4" presStyleCnt="0"/>
      <dgm:spPr/>
    </dgm:pt>
    <dgm:pt modelId="{3F5890A9-EB57-419F-A289-843BC6563C95}" type="pres">
      <dgm:prSet presAssocID="{5CE8916A-EF3A-4D6C-BD89-655FDBB1485B}" presName="hierChild5" presStyleCnt="0"/>
      <dgm:spPr/>
    </dgm:pt>
    <dgm:pt modelId="{ECB5AF5E-6541-42B6-9D91-E2191E6DE843}" type="pres">
      <dgm:prSet presAssocID="{25EC65D3-60BF-46B8-AA0F-4104CF3D68BC}" presName="Name37" presStyleLbl="parChTrans1D2" presStyleIdx="2" presStyleCnt="3"/>
      <dgm:spPr/>
      <dgm:t>
        <a:bodyPr/>
        <a:lstStyle/>
        <a:p>
          <a:endParaRPr lang="el-GR"/>
        </a:p>
      </dgm:t>
    </dgm:pt>
    <dgm:pt modelId="{5FA62AC2-57F8-4D14-A1E5-77589F032577}" type="pres">
      <dgm:prSet presAssocID="{4CF59E2D-0C57-4D14-B623-3F1008719466}" presName="hierRoot2" presStyleCnt="0">
        <dgm:presLayoutVars>
          <dgm:hierBranch val="init"/>
        </dgm:presLayoutVars>
      </dgm:prSet>
      <dgm:spPr/>
    </dgm:pt>
    <dgm:pt modelId="{E83FD9BF-91AC-4D4D-BF11-B8A599C8D85F}" type="pres">
      <dgm:prSet presAssocID="{4CF59E2D-0C57-4D14-B623-3F1008719466}" presName="rootComposite" presStyleCnt="0"/>
      <dgm:spPr/>
    </dgm:pt>
    <dgm:pt modelId="{FE689F6E-2557-4CF4-8583-14C888A2159D}" type="pres">
      <dgm:prSet presAssocID="{4CF59E2D-0C57-4D14-B623-3F1008719466}" presName="rootText" presStyleLbl="node2" presStyleIdx="2" presStyleCnt="3" custScaleX="128890" custScaleY="179418" custLinFactNeighborX="-3407" custLinFactNeighborY="1388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B99C3F4-5EDD-4D97-94D2-29E40A7F5975}" type="pres">
      <dgm:prSet presAssocID="{4CF59E2D-0C57-4D14-B623-3F1008719466}" presName="rootConnector" presStyleLbl="node2" presStyleIdx="2" presStyleCnt="3"/>
      <dgm:spPr/>
      <dgm:t>
        <a:bodyPr/>
        <a:lstStyle/>
        <a:p>
          <a:endParaRPr lang="el-GR"/>
        </a:p>
      </dgm:t>
    </dgm:pt>
    <dgm:pt modelId="{1CFEE057-9531-4577-8D48-F5C4199CC7B6}" type="pres">
      <dgm:prSet presAssocID="{4CF59E2D-0C57-4D14-B623-3F1008719466}" presName="hierChild4" presStyleCnt="0"/>
      <dgm:spPr/>
    </dgm:pt>
    <dgm:pt modelId="{AB8D8A02-6CF5-4FB9-A00B-EEFD0F1C8C53}" type="pres">
      <dgm:prSet presAssocID="{4CF59E2D-0C57-4D14-B623-3F1008719466}" presName="hierChild5" presStyleCnt="0"/>
      <dgm:spPr/>
    </dgm:pt>
    <dgm:pt modelId="{3D69D495-7C18-44B8-B762-A692555B80AE}" type="pres">
      <dgm:prSet presAssocID="{4BCC81DA-03B6-4452-886D-D6BC8B5B8E86}" presName="hierChild3" presStyleCnt="0"/>
      <dgm:spPr/>
    </dgm:pt>
  </dgm:ptLst>
  <dgm:cxnLst>
    <dgm:cxn modelId="{B21CED42-0FA1-4D14-88E5-6EF8B88091F4}" type="presOf" srcId="{5CE8916A-EF3A-4D6C-BD89-655FDBB1485B}" destId="{7DEFC568-8CB3-4D1B-A483-FC75A335290E}" srcOrd="1" destOrd="0" presId="urn:microsoft.com/office/officeart/2005/8/layout/orgChart1"/>
    <dgm:cxn modelId="{41020090-EBE4-4DF7-A0F3-2F31C75ECCD3}" type="presOf" srcId="{4CF59E2D-0C57-4D14-B623-3F1008719466}" destId="{FE689F6E-2557-4CF4-8583-14C888A2159D}" srcOrd="0" destOrd="0" presId="urn:microsoft.com/office/officeart/2005/8/layout/orgChart1"/>
    <dgm:cxn modelId="{85C92885-4A76-45E5-B33C-F9B0D299585B}" type="presOf" srcId="{4BCC81DA-03B6-4452-886D-D6BC8B5B8E86}" destId="{549E1DCF-FF08-4205-BB42-1332DB29DF67}" srcOrd="1" destOrd="0" presId="urn:microsoft.com/office/officeart/2005/8/layout/orgChart1"/>
    <dgm:cxn modelId="{C7E8F5B2-F4FF-4F65-ABD0-FDD0D2FEFE9C}" srcId="{47363DC2-43B2-49ED-A7DC-600A22AB43F8}" destId="{4BCC81DA-03B6-4452-886D-D6BC8B5B8E86}" srcOrd="0" destOrd="0" parTransId="{43D17338-62A7-455D-A1EE-66A190F6D1E2}" sibTransId="{F54B20D7-81D8-4154-9A71-4676A241868E}"/>
    <dgm:cxn modelId="{CEF2EC82-8645-44FB-815B-4C1FB772991F}" type="presOf" srcId="{47363DC2-43B2-49ED-A7DC-600A22AB43F8}" destId="{7B8ECC11-67B0-4073-B79C-23E7BA5E8BF0}" srcOrd="0" destOrd="0" presId="urn:microsoft.com/office/officeart/2005/8/layout/orgChart1"/>
    <dgm:cxn modelId="{80838CF1-9F70-4E81-8F8E-A21DE7E21A7A}" srcId="{4BCC81DA-03B6-4452-886D-D6BC8B5B8E86}" destId="{FE72E012-2ECC-446D-8F62-D98EC6F3258F}" srcOrd="0" destOrd="0" parTransId="{9FBB6853-6A1B-4A9D-B2B0-ABDD62F50B02}" sibTransId="{FD66EC05-687F-4680-9D53-BE0C2D667851}"/>
    <dgm:cxn modelId="{24519483-5CC7-4656-8B45-F570CC8401B7}" srcId="{4BCC81DA-03B6-4452-886D-D6BC8B5B8E86}" destId="{4CF59E2D-0C57-4D14-B623-3F1008719466}" srcOrd="2" destOrd="0" parTransId="{25EC65D3-60BF-46B8-AA0F-4104CF3D68BC}" sibTransId="{978ABA1B-2E1D-4EDF-9797-F23CE5C61D50}"/>
    <dgm:cxn modelId="{379AF49B-B946-4256-92AF-8CFDAAE751F2}" type="presOf" srcId="{FE72E012-2ECC-446D-8F62-D98EC6F3258F}" destId="{DC87A2C1-8329-4390-B388-2A40CD853B0A}" srcOrd="1" destOrd="0" presId="urn:microsoft.com/office/officeart/2005/8/layout/orgChart1"/>
    <dgm:cxn modelId="{5FE2DDF2-67E1-42BF-9B58-BF48BF64AC6F}" type="presOf" srcId="{4BCC81DA-03B6-4452-886D-D6BC8B5B8E86}" destId="{23CA4472-A593-4911-B5C4-88DDB50D1856}" srcOrd="0" destOrd="0" presId="urn:microsoft.com/office/officeart/2005/8/layout/orgChart1"/>
    <dgm:cxn modelId="{F0A828DE-E827-4593-B526-B37BA02C1733}" type="presOf" srcId="{9FBB6853-6A1B-4A9D-B2B0-ABDD62F50B02}" destId="{AC20C79E-D895-4B7D-88CF-B59761B3BC35}" srcOrd="0" destOrd="0" presId="urn:microsoft.com/office/officeart/2005/8/layout/orgChart1"/>
    <dgm:cxn modelId="{F1999471-E274-4F70-9C9B-6D4952CED031}" type="presOf" srcId="{5CE8916A-EF3A-4D6C-BD89-655FDBB1485B}" destId="{C60E78B0-8A98-4C36-AA46-3C5C2F19EA45}" srcOrd="0" destOrd="0" presId="urn:microsoft.com/office/officeart/2005/8/layout/orgChart1"/>
    <dgm:cxn modelId="{43F02C93-ED59-47AF-9044-70385AF44417}" type="presOf" srcId="{25EC65D3-60BF-46B8-AA0F-4104CF3D68BC}" destId="{ECB5AF5E-6541-42B6-9D91-E2191E6DE843}" srcOrd="0" destOrd="0" presId="urn:microsoft.com/office/officeart/2005/8/layout/orgChart1"/>
    <dgm:cxn modelId="{4F3B6ED4-AEB8-49D3-BA0F-09F833FD00B5}" srcId="{4BCC81DA-03B6-4452-886D-D6BC8B5B8E86}" destId="{5CE8916A-EF3A-4D6C-BD89-655FDBB1485B}" srcOrd="1" destOrd="0" parTransId="{50BE46E5-AFB1-43D5-BDE9-013767ABF7FB}" sibTransId="{A6BF3DD1-D023-46F6-A9E9-4B206AE564D3}"/>
    <dgm:cxn modelId="{56C97554-C7BC-4C56-A30A-E697EC3B534E}" type="presOf" srcId="{50BE46E5-AFB1-43D5-BDE9-013767ABF7FB}" destId="{834953AA-F562-456C-B449-BDE661D41C2A}" srcOrd="0" destOrd="0" presId="urn:microsoft.com/office/officeart/2005/8/layout/orgChart1"/>
    <dgm:cxn modelId="{AD854C3B-716B-4655-B276-672B79EDC6A5}" type="presOf" srcId="{FE72E012-2ECC-446D-8F62-D98EC6F3258F}" destId="{0DDB4D7A-AEBE-4E11-9FE7-09EFE26D9683}" srcOrd="0" destOrd="0" presId="urn:microsoft.com/office/officeart/2005/8/layout/orgChart1"/>
    <dgm:cxn modelId="{6692A498-8727-4EF3-BEF5-013EBDA420E7}" type="presOf" srcId="{4CF59E2D-0C57-4D14-B623-3F1008719466}" destId="{FB99C3F4-5EDD-4D97-94D2-29E40A7F5975}" srcOrd="1" destOrd="0" presId="urn:microsoft.com/office/officeart/2005/8/layout/orgChart1"/>
    <dgm:cxn modelId="{060BBE99-E717-43F0-9AFA-733C979BB7C9}" type="presParOf" srcId="{7B8ECC11-67B0-4073-B79C-23E7BA5E8BF0}" destId="{C06EA0C4-A237-43F8-9C76-70BCB351F52C}" srcOrd="0" destOrd="0" presId="urn:microsoft.com/office/officeart/2005/8/layout/orgChart1"/>
    <dgm:cxn modelId="{0C556508-EA20-43BB-82F7-F51462AD4E91}" type="presParOf" srcId="{C06EA0C4-A237-43F8-9C76-70BCB351F52C}" destId="{9A3817A8-8055-4EE4-AC63-AF0E7AE9974F}" srcOrd="0" destOrd="0" presId="urn:microsoft.com/office/officeart/2005/8/layout/orgChart1"/>
    <dgm:cxn modelId="{3076476D-4DEF-4F61-B1D0-B925102C4741}" type="presParOf" srcId="{9A3817A8-8055-4EE4-AC63-AF0E7AE9974F}" destId="{23CA4472-A593-4911-B5C4-88DDB50D1856}" srcOrd="0" destOrd="0" presId="urn:microsoft.com/office/officeart/2005/8/layout/orgChart1"/>
    <dgm:cxn modelId="{4874BC2B-151B-4681-A0E5-5650340BF0AE}" type="presParOf" srcId="{9A3817A8-8055-4EE4-AC63-AF0E7AE9974F}" destId="{549E1DCF-FF08-4205-BB42-1332DB29DF67}" srcOrd="1" destOrd="0" presId="urn:microsoft.com/office/officeart/2005/8/layout/orgChart1"/>
    <dgm:cxn modelId="{6FBEA196-8F81-495E-8962-9C2A2FE92681}" type="presParOf" srcId="{C06EA0C4-A237-43F8-9C76-70BCB351F52C}" destId="{992CEEF1-BBC0-439A-8100-BADE4A402276}" srcOrd="1" destOrd="0" presId="urn:microsoft.com/office/officeart/2005/8/layout/orgChart1"/>
    <dgm:cxn modelId="{F2575C68-82CB-43F5-9AFF-6ADCE1382C99}" type="presParOf" srcId="{992CEEF1-BBC0-439A-8100-BADE4A402276}" destId="{AC20C79E-D895-4B7D-88CF-B59761B3BC35}" srcOrd="0" destOrd="0" presId="urn:microsoft.com/office/officeart/2005/8/layout/orgChart1"/>
    <dgm:cxn modelId="{10B558E4-75BE-4636-AA96-965CFE6A5647}" type="presParOf" srcId="{992CEEF1-BBC0-439A-8100-BADE4A402276}" destId="{7294081B-CA36-4FC9-9AA6-55D6768AFA38}" srcOrd="1" destOrd="0" presId="urn:microsoft.com/office/officeart/2005/8/layout/orgChart1"/>
    <dgm:cxn modelId="{850977C0-766A-4E38-B4D0-A5A8A68A0FE4}" type="presParOf" srcId="{7294081B-CA36-4FC9-9AA6-55D6768AFA38}" destId="{D622C8DF-0E82-4133-B4E0-4EEBFE87E753}" srcOrd="0" destOrd="0" presId="urn:microsoft.com/office/officeart/2005/8/layout/orgChart1"/>
    <dgm:cxn modelId="{E0F9BD79-236F-43C0-BDC8-35C8CE1BE3AB}" type="presParOf" srcId="{D622C8DF-0E82-4133-B4E0-4EEBFE87E753}" destId="{0DDB4D7A-AEBE-4E11-9FE7-09EFE26D9683}" srcOrd="0" destOrd="0" presId="urn:microsoft.com/office/officeart/2005/8/layout/orgChart1"/>
    <dgm:cxn modelId="{32678995-4951-40FB-841B-719352B4C7F4}" type="presParOf" srcId="{D622C8DF-0E82-4133-B4E0-4EEBFE87E753}" destId="{DC87A2C1-8329-4390-B388-2A40CD853B0A}" srcOrd="1" destOrd="0" presId="urn:microsoft.com/office/officeart/2005/8/layout/orgChart1"/>
    <dgm:cxn modelId="{454E4458-7480-4E65-93BF-FF834F61B0A7}" type="presParOf" srcId="{7294081B-CA36-4FC9-9AA6-55D6768AFA38}" destId="{1AE55261-DAAB-4A67-87BA-B597A8D02A85}" srcOrd="1" destOrd="0" presId="urn:microsoft.com/office/officeart/2005/8/layout/orgChart1"/>
    <dgm:cxn modelId="{C1331444-E329-4A21-8328-412EE052F531}" type="presParOf" srcId="{7294081B-CA36-4FC9-9AA6-55D6768AFA38}" destId="{04CADD74-E464-49F8-9530-12A7ED1128AB}" srcOrd="2" destOrd="0" presId="urn:microsoft.com/office/officeart/2005/8/layout/orgChart1"/>
    <dgm:cxn modelId="{D3967BD4-CFBE-45D1-B1C0-B3B042E1099C}" type="presParOf" srcId="{992CEEF1-BBC0-439A-8100-BADE4A402276}" destId="{834953AA-F562-456C-B449-BDE661D41C2A}" srcOrd="2" destOrd="0" presId="urn:microsoft.com/office/officeart/2005/8/layout/orgChart1"/>
    <dgm:cxn modelId="{5CF07F6D-CD2D-4716-97FF-98E443FBEBAE}" type="presParOf" srcId="{992CEEF1-BBC0-439A-8100-BADE4A402276}" destId="{4CC00323-C9D1-45FE-915A-E65BE0557491}" srcOrd="3" destOrd="0" presId="urn:microsoft.com/office/officeart/2005/8/layout/orgChart1"/>
    <dgm:cxn modelId="{AE26F232-2350-4AC6-95ED-0F92A80AE24D}" type="presParOf" srcId="{4CC00323-C9D1-45FE-915A-E65BE0557491}" destId="{6B84E207-7EFA-4564-B8CB-68B8CCE30073}" srcOrd="0" destOrd="0" presId="urn:microsoft.com/office/officeart/2005/8/layout/orgChart1"/>
    <dgm:cxn modelId="{E2BFC2F2-0D94-442B-A7DD-B39C47D623AA}" type="presParOf" srcId="{6B84E207-7EFA-4564-B8CB-68B8CCE30073}" destId="{C60E78B0-8A98-4C36-AA46-3C5C2F19EA45}" srcOrd="0" destOrd="0" presId="urn:microsoft.com/office/officeart/2005/8/layout/orgChart1"/>
    <dgm:cxn modelId="{13CCD08A-4DA4-4676-82EA-3945BE6C4074}" type="presParOf" srcId="{6B84E207-7EFA-4564-B8CB-68B8CCE30073}" destId="{7DEFC568-8CB3-4D1B-A483-FC75A335290E}" srcOrd="1" destOrd="0" presId="urn:microsoft.com/office/officeart/2005/8/layout/orgChart1"/>
    <dgm:cxn modelId="{FD7DAF08-0E74-4E53-9E89-7B22E9439BFC}" type="presParOf" srcId="{4CC00323-C9D1-45FE-915A-E65BE0557491}" destId="{815FC299-43E4-45B8-8954-7219F2F3FBD8}" srcOrd="1" destOrd="0" presId="urn:microsoft.com/office/officeart/2005/8/layout/orgChart1"/>
    <dgm:cxn modelId="{609EC85B-F431-45B6-AD4F-16C6F5CFC57A}" type="presParOf" srcId="{4CC00323-C9D1-45FE-915A-E65BE0557491}" destId="{3F5890A9-EB57-419F-A289-843BC6563C95}" srcOrd="2" destOrd="0" presId="urn:microsoft.com/office/officeart/2005/8/layout/orgChart1"/>
    <dgm:cxn modelId="{FE330A06-6F68-4E13-B483-7211EEDF4C8B}" type="presParOf" srcId="{992CEEF1-BBC0-439A-8100-BADE4A402276}" destId="{ECB5AF5E-6541-42B6-9D91-E2191E6DE843}" srcOrd="4" destOrd="0" presId="urn:microsoft.com/office/officeart/2005/8/layout/orgChart1"/>
    <dgm:cxn modelId="{C0B7CADB-2D55-4733-AE8C-20342533FC63}" type="presParOf" srcId="{992CEEF1-BBC0-439A-8100-BADE4A402276}" destId="{5FA62AC2-57F8-4D14-A1E5-77589F032577}" srcOrd="5" destOrd="0" presId="urn:microsoft.com/office/officeart/2005/8/layout/orgChart1"/>
    <dgm:cxn modelId="{D66340DE-0670-4A0F-94BD-4CF4AB623344}" type="presParOf" srcId="{5FA62AC2-57F8-4D14-A1E5-77589F032577}" destId="{E83FD9BF-91AC-4D4D-BF11-B8A599C8D85F}" srcOrd="0" destOrd="0" presId="urn:microsoft.com/office/officeart/2005/8/layout/orgChart1"/>
    <dgm:cxn modelId="{BC1B1B55-11F4-4DCA-B2BF-B34EA85ACE74}" type="presParOf" srcId="{E83FD9BF-91AC-4D4D-BF11-B8A599C8D85F}" destId="{FE689F6E-2557-4CF4-8583-14C888A2159D}" srcOrd="0" destOrd="0" presId="urn:microsoft.com/office/officeart/2005/8/layout/orgChart1"/>
    <dgm:cxn modelId="{86447A62-49B9-400E-A887-5DDB5F2223D4}" type="presParOf" srcId="{E83FD9BF-91AC-4D4D-BF11-B8A599C8D85F}" destId="{FB99C3F4-5EDD-4D97-94D2-29E40A7F5975}" srcOrd="1" destOrd="0" presId="urn:microsoft.com/office/officeart/2005/8/layout/orgChart1"/>
    <dgm:cxn modelId="{FDB9A485-B1E0-49E3-8723-9FE3ED248BE9}" type="presParOf" srcId="{5FA62AC2-57F8-4D14-A1E5-77589F032577}" destId="{1CFEE057-9531-4577-8D48-F5C4199CC7B6}" srcOrd="1" destOrd="0" presId="urn:microsoft.com/office/officeart/2005/8/layout/orgChart1"/>
    <dgm:cxn modelId="{58A9F59E-7496-466E-B941-85FD17F1A8F4}" type="presParOf" srcId="{5FA62AC2-57F8-4D14-A1E5-77589F032577}" destId="{AB8D8A02-6CF5-4FB9-A00B-EEFD0F1C8C53}" srcOrd="2" destOrd="0" presId="urn:microsoft.com/office/officeart/2005/8/layout/orgChart1"/>
    <dgm:cxn modelId="{26E015EF-AA4D-4733-8A3C-682F9410C0D9}" type="presParOf" srcId="{C06EA0C4-A237-43F8-9C76-70BCB351F52C}" destId="{3D69D495-7C18-44B8-B762-A692555B80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6EE91-999C-473A-83E5-231AAA5582FA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E105773-BF20-4F25-A1F6-EBB132D50752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1ο </a:t>
          </a:r>
        </a:p>
      </dgm:t>
    </dgm:pt>
    <dgm:pt modelId="{17FE318E-4B10-4130-BE5D-D67955FEA3F9}" type="parTrans" cxnId="{14F0941E-C51F-4CCB-9198-1836BCF501E9}">
      <dgm:prSet/>
      <dgm:spPr/>
      <dgm:t>
        <a:bodyPr/>
        <a:lstStyle/>
        <a:p>
          <a:endParaRPr lang="el-GR"/>
        </a:p>
      </dgm:t>
    </dgm:pt>
    <dgm:pt modelId="{91FFD74B-6D94-46DC-B78E-A84B33209C5B}" type="sibTrans" cxnId="{14F0941E-C51F-4CCB-9198-1836BCF501E9}">
      <dgm:prSet/>
      <dgm:spPr/>
      <dgm:t>
        <a:bodyPr/>
        <a:lstStyle/>
        <a:p>
          <a:endParaRPr lang="el-GR"/>
        </a:p>
      </dgm:t>
    </dgm:pt>
    <dgm:pt modelId="{6BBCD625-1804-429E-9AAB-3C4F74B0E2F9}">
      <dgm:prSet phldrT="[Κείμενο]" custT="1"/>
      <dgm:spPr/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Προετοιμασία &amp; σχεδιασμός</a:t>
          </a:r>
        </a:p>
      </dgm:t>
    </dgm:pt>
    <dgm:pt modelId="{4127DF28-DA75-46A7-A356-D353E2B991C4}" type="parTrans" cxnId="{A846D043-4A70-4570-8AC8-2EA733EE6256}">
      <dgm:prSet/>
      <dgm:spPr/>
      <dgm:t>
        <a:bodyPr/>
        <a:lstStyle/>
        <a:p>
          <a:endParaRPr lang="el-GR"/>
        </a:p>
      </dgm:t>
    </dgm:pt>
    <dgm:pt modelId="{24D78837-36EB-4DAB-83F9-14418C909D89}" type="sibTrans" cxnId="{A846D043-4A70-4570-8AC8-2EA733EE6256}">
      <dgm:prSet/>
      <dgm:spPr/>
      <dgm:t>
        <a:bodyPr/>
        <a:lstStyle/>
        <a:p>
          <a:endParaRPr lang="el-GR"/>
        </a:p>
      </dgm:t>
    </dgm:pt>
    <dgm:pt modelId="{CAC6AE60-3F09-41C6-8C8F-B26D22292480}">
      <dgm:prSet phldrT="[Κείμενο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l-GR" sz="2000" dirty="0"/>
            <a:t>2ο</a:t>
          </a:r>
        </a:p>
      </dgm:t>
    </dgm:pt>
    <dgm:pt modelId="{F3E5F4CF-4C86-4EB6-A6DF-ECA092C0DD92}" type="parTrans" cxnId="{F8A5834D-E8E2-4DEC-95B1-8489E16A0630}">
      <dgm:prSet/>
      <dgm:spPr/>
      <dgm:t>
        <a:bodyPr/>
        <a:lstStyle/>
        <a:p>
          <a:endParaRPr lang="el-GR"/>
        </a:p>
      </dgm:t>
    </dgm:pt>
    <dgm:pt modelId="{3369AC84-E27E-4F41-9518-92AA7CA3421D}" type="sibTrans" cxnId="{F8A5834D-E8E2-4DEC-95B1-8489E16A0630}">
      <dgm:prSet/>
      <dgm:spPr/>
      <dgm:t>
        <a:bodyPr/>
        <a:lstStyle/>
        <a:p>
          <a:endParaRPr lang="el-GR"/>
        </a:p>
      </dgm:t>
    </dgm:pt>
    <dgm:pt modelId="{027E83B8-592E-4498-A4E2-B2B313B01ED6}">
      <dgm:prSet phldrT="[Κείμενο]" custT="1"/>
      <dgm:spPr/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Προσδιορισμός κανόνων</a:t>
          </a:r>
        </a:p>
      </dgm:t>
    </dgm:pt>
    <dgm:pt modelId="{DD5C93B9-F6C9-4BC3-8DEC-7406E7C3464F}" type="parTrans" cxnId="{1D8EA9C3-F2AE-452A-B080-B63CD5B57172}">
      <dgm:prSet/>
      <dgm:spPr/>
      <dgm:t>
        <a:bodyPr/>
        <a:lstStyle/>
        <a:p>
          <a:endParaRPr lang="el-GR"/>
        </a:p>
      </dgm:t>
    </dgm:pt>
    <dgm:pt modelId="{FB6D90C0-34A0-45C8-AFD1-C0448575724B}" type="sibTrans" cxnId="{1D8EA9C3-F2AE-452A-B080-B63CD5B57172}">
      <dgm:prSet/>
      <dgm:spPr/>
      <dgm:t>
        <a:bodyPr/>
        <a:lstStyle/>
        <a:p>
          <a:endParaRPr lang="el-GR"/>
        </a:p>
      </dgm:t>
    </dgm:pt>
    <dgm:pt modelId="{6AE977DB-1169-4D39-8CD8-18B32EE8E02B}">
      <dgm:prSet phldrT="[Κείμενο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5ο </a:t>
          </a:r>
        </a:p>
      </dgm:t>
    </dgm:pt>
    <dgm:pt modelId="{571B0793-3922-4724-9E37-BBDF8D83E3F8}" type="parTrans" cxnId="{C58E4DBE-05CC-4BCD-B415-77A2AAC6B143}">
      <dgm:prSet/>
      <dgm:spPr/>
      <dgm:t>
        <a:bodyPr/>
        <a:lstStyle/>
        <a:p>
          <a:endParaRPr lang="el-GR"/>
        </a:p>
      </dgm:t>
    </dgm:pt>
    <dgm:pt modelId="{673E5C2A-A3F8-426B-9204-B2F35E6BBB10}" type="sibTrans" cxnId="{C58E4DBE-05CC-4BCD-B415-77A2AAC6B143}">
      <dgm:prSet/>
      <dgm:spPr/>
      <dgm:t>
        <a:bodyPr/>
        <a:lstStyle/>
        <a:p>
          <a:endParaRPr lang="el-GR"/>
        </a:p>
      </dgm:t>
    </dgm:pt>
    <dgm:pt modelId="{F72C0A61-BA24-42D3-89A5-5404DDDC2450}">
      <dgm:prSet phldrT="[Κείμενο]" custT="1"/>
      <dgm:spPr/>
      <dgm:t>
        <a:bodyPr/>
        <a:lstStyle/>
        <a:p>
          <a:pPr algn="just"/>
          <a:r>
            <a:rPr lang="el-GR" sz="2000" dirty="0">
              <a:latin typeface="Bookman Old Style" panose="02050604050505020204" pitchFamily="18" charset="0"/>
            </a:rPr>
            <a:t>Λήξη &amp; εφαρμογή</a:t>
          </a:r>
        </a:p>
      </dgm:t>
    </dgm:pt>
    <dgm:pt modelId="{87F33AF5-3EA8-42AE-8CE5-88953A317073}" type="parTrans" cxnId="{3DF6EBCF-F3C2-4C4E-9CD7-285203EABF82}">
      <dgm:prSet/>
      <dgm:spPr/>
      <dgm:t>
        <a:bodyPr/>
        <a:lstStyle/>
        <a:p>
          <a:endParaRPr lang="el-GR"/>
        </a:p>
      </dgm:t>
    </dgm:pt>
    <dgm:pt modelId="{A65C84D7-3E49-45C9-99D6-4D443AFB7E78}" type="sibTrans" cxnId="{3DF6EBCF-F3C2-4C4E-9CD7-285203EABF82}">
      <dgm:prSet/>
      <dgm:spPr/>
      <dgm:t>
        <a:bodyPr/>
        <a:lstStyle/>
        <a:p>
          <a:endParaRPr lang="el-GR"/>
        </a:p>
      </dgm:t>
    </dgm:pt>
    <dgm:pt modelId="{D56F827B-8CBE-4AB3-A7F2-1E377E7932AD}">
      <dgm:prSet phldrT="[Κείμενο]" custT="1"/>
      <dgm:spPr/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Φύση σύγκρουσης, ιστορικό, ποιος συμμετέχει, τιε ατομικές επιθυμίες, οι ατομικοί στόχοι &amp; εκτίμηση στόχων της άλλης πλευράς </a:t>
          </a:r>
        </a:p>
      </dgm:t>
    </dgm:pt>
    <dgm:pt modelId="{367B7F95-AC27-4814-9BDE-8A98A60DCE78}" type="parTrans" cxnId="{E2F2874C-049F-4BE7-86A3-DE6FC44D0E35}">
      <dgm:prSet/>
      <dgm:spPr/>
      <dgm:t>
        <a:bodyPr/>
        <a:lstStyle/>
        <a:p>
          <a:endParaRPr lang="el-GR"/>
        </a:p>
      </dgm:t>
    </dgm:pt>
    <dgm:pt modelId="{71B1F3E7-001A-4A76-93EC-A194BCB11A58}" type="sibTrans" cxnId="{E2F2874C-049F-4BE7-86A3-DE6FC44D0E35}">
      <dgm:prSet/>
      <dgm:spPr/>
      <dgm:t>
        <a:bodyPr/>
        <a:lstStyle/>
        <a:p>
          <a:endParaRPr lang="el-GR"/>
        </a:p>
      </dgm:t>
    </dgm:pt>
    <dgm:pt modelId="{4B0A8D9E-885A-41A9-8C34-63E12178F6F4}">
      <dgm:prSet phldrT="[Κείμενο]" custT="1"/>
      <dgm:spPr/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Ποιος θα κάνει τη διαπραγμάτευση, που θα γίνει, χρονικοί περιορισμοί, που θα εστιάσει</a:t>
          </a:r>
        </a:p>
      </dgm:t>
    </dgm:pt>
    <dgm:pt modelId="{1C8F19B2-A6EE-4BE1-8E4B-A8E6FF454CDE}" type="parTrans" cxnId="{1AB40650-69F1-4209-BC1B-CB838E65069B}">
      <dgm:prSet/>
      <dgm:spPr/>
      <dgm:t>
        <a:bodyPr/>
        <a:lstStyle/>
        <a:p>
          <a:endParaRPr lang="el-GR"/>
        </a:p>
      </dgm:t>
    </dgm:pt>
    <dgm:pt modelId="{09FC6664-C9BD-40C9-8529-A809A35918A9}" type="sibTrans" cxnId="{1AB40650-69F1-4209-BC1B-CB838E65069B}">
      <dgm:prSet/>
      <dgm:spPr/>
      <dgm:t>
        <a:bodyPr/>
        <a:lstStyle/>
        <a:p>
          <a:endParaRPr lang="el-GR"/>
        </a:p>
      </dgm:t>
    </dgm:pt>
    <dgm:pt modelId="{14963D17-03F1-4DD8-A139-C61AE489EBC5}">
      <dgm:prSet custT="1"/>
      <dgm:spPr>
        <a:solidFill>
          <a:srgbClr val="002060"/>
        </a:solidFill>
      </dgm:spPr>
      <dgm:t>
        <a:bodyPr/>
        <a:lstStyle/>
        <a:p>
          <a:r>
            <a:rPr lang="el-GR" sz="2000" dirty="0"/>
            <a:t>3ο</a:t>
          </a:r>
          <a:r>
            <a:rPr lang="el-GR" sz="900" dirty="0"/>
            <a:t> </a:t>
          </a:r>
          <a:endParaRPr lang="el-GR" sz="1000" dirty="0">
            <a:latin typeface="Bookman Old Style" panose="02050604050505020204" pitchFamily="18" charset="0"/>
          </a:endParaRPr>
        </a:p>
      </dgm:t>
    </dgm:pt>
    <dgm:pt modelId="{BA5C363E-CAF0-49B0-9579-CF7C072EF23F}" type="parTrans" cxnId="{555E3572-EDA0-438A-BE6A-18DDAF40A8CE}">
      <dgm:prSet/>
      <dgm:spPr/>
      <dgm:t>
        <a:bodyPr/>
        <a:lstStyle/>
        <a:p>
          <a:endParaRPr lang="el-GR"/>
        </a:p>
      </dgm:t>
    </dgm:pt>
    <dgm:pt modelId="{B0C51306-6CAE-4943-93B2-FBDE75C0BB4F}" type="sibTrans" cxnId="{555E3572-EDA0-438A-BE6A-18DDAF40A8CE}">
      <dgm:prSet/>
      <dgm:spPr/>
      <dgm:t>
        <a:bodyPr/>
        <a:lstStyle/>
        <a:p>
          <a:endParaRPr lang="el-GR"/>
        </a:p>
      </dgm:t>
    </dgm:pt>
    <dgm:pt modelId="{7D1C058A-2C8F-4096-8AC0-8E11E4C8D535}">
      <dgm:prSet custT="1"/>
      <dgm:spPr/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Διασαφήνιση &amp; δικαιολόγηση</a:t>
          </a:r>
        </a:p>
      </dgm:t>
    </dgm:pt>
    <dgm:pt modelId="{C110B9E2-FF30-431A-B548-7B601672E5C9}" type="parTrans" cxnId="{8B621587-4545-4BFF-B3DE-301460F01B2D}">
      <dgm:prSet/>
      <dgm:spPr/>
      <dgm:t>
        <a:bodyPr/>
        <a:lstStyle/>
        <a:p>
          <a:endParaRPr lang="el-GR"/>
        </a:p>
      </dgm:t>
    </dgm:pt>
    <dgm:pt modelId="{3883AF77-41A5-4827-B1F4-0728D268D311}" type="sibTrans" cxnId="{8B621587-4545-4BFF-B3DE-301460F01B2D}">
      <dgm:prSet/>
      <dgm:spPr/>
      <dgm:t>
        <a:bodyPr/>
        <a:lstStyle/>
        <a:p>
          <a:endParaRPr lang="el-GR"/>
        </a:p>
      </dgm:t>
    </dgm:pt>
    <dgm:pt modelId="{A6E4B6AC-C31E-49CF-B8DE-E215F2FB72A7}">
      <dgm:prSet custT="1"/>
      <dgm:spPr/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Εξήγηση, διασαφήνιση, ενίσχυση &amp; δικαιολόγηση των αρχικών απαιτήσεων, ευκαιρία αμοιβαίας ενημέρωσης</a:t>
          </a:r>
        </a:p>
      </dgm:t>
    </dgm:pt>
    <dgm:pt modelId="{284DF2D2-EA69-4941-81D1-CFEA248EBED5}" type="parTrans" cxnId="{A78F52A9-D29A-410B-90D9-D53F164986C7}">
      <dgm:prSet/>
      <dgm:spPr/>
      <dgm:t>
        <a:bodyPr/>
        <a:lstStyle/>
        <a:p>
          <a:endParaRPr lang="el-GR"/>
        </a:p>
      </dgm:t>
    </dgm:pt>
    <dgm:pt modelId="{4E72F2AC-DBC1-4387-A28D-4C0B006AF454}" type="sibTrans" cxnId="{A78F52A9-D29A-410B-90D9-D53F164986C7}">
      <dgm:prSet/>
      <dgm:spPr/>
      <dgm:t>
        <a:bodyPr/>
        <a:lstStyle/>
        <a:p>
          <a:endParaRPr lang="el-GR"/>
        </a:p>
      </dgm:t>
    </dgm:pt>
    <dgm:pt modelId="{9D57C4D9-4392-4F01-92E5-42D8A32A39A3}">
      <dgm:prSet custT="1"/>
      <dgm:spPr>
        <a:solidFill>
          <a:srgbClr val="7030A0"/>
        </a:solidFill>
      </dgm:spPr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4ο </a:t>
          </a:r>
        </a:p>
      </dgm:t>
    </dgm:pt>
    <dgm:pt modelId="{B44C928A-614C-47E1-9446-4F0623CA8343}" type="parTrans" cxnId="{20B96740-9552-4B58-B79C-1EA6381DEACC}">
      <dgm:prSet/>
      <dgm:spPr/>
      <dgm:t>
        <a:bodyPr/>
        <a:lstStyle/>
        <a:p>
          <a:endParaRPr lang="el-GR"/>
        </a:p>
      </dgm:t>
    </dgm:pt>
    <dgm:pt modelId="{B9693BB7-6580-4533-9BE8-5A6D0C144302}" type="sibTrans" cxnId="{20B96740-9552-4B58-B79C-1EA6381DEACC}">
      <dgm:prSet/>
      <dgm:spPr/>
      <dgm:t>
        <a:bodyPr/>
        <a:lstStyle/>
        <a:p>
          <a:endParaRPr lang="el-GR"/>
        </a:p>
      </dgm:t>
    </dgm:pt>
    <dgm:pt modelId="{0E200EE8-B267-45BB-B2C4-C1BAC54C6AC2}">
      <dgm:prSet custT="1"/>
      <dgm:spPr/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Διαπραγμάτευση &amp; επίλυση προβλημάτων</a:t>
          </a:r>
        </a:p>
      </dgm:t>
    </dgm:pt>
    <dgm:pt modelId="{8742CFB9-5586-479E-BE24-79E68B300963}" type="parTrans" cxnId="{3B08D036-FAE7-4883-9CA6-EAA186D6E697}">
      <dgm:prSet/>
      <dgm:spPr/>
      <dgm:t>
        <a:bodyPr/>
        <a:lstStyle/>
        <a:p>
          <a:endParaRPr lang="el-GR"/>
        </a:p>
      </dgm:t>
    </dgm:pt>
    <dgm:pt modelId="{1C8736E1-B81F-494C-A453-2F6AEC279F9D}" type="sibTrans" cxnId="{3B08D036-FAE7-4883-9CA6-EAA186D6E697}">
      <dgm:prSet/>
      <dgm:spPr/>
      <dgm:t>
        <a:bodyPr/>
        <a:lstStyle/>
        <a:p>
          <a:endParaRPr lang="el-GR"/>
        </a:p>
      </dgm:t>
    </dgm:pt>
    <dgm:pt modelId="{AA649781-0F0E-4BB3-84B4-DD24CFB8F38F}">
      <dgm:prSet custT="1"/>
      <dgm:spPr/>
      <dgm:t>
        <a:bodyPr/>
        <a:lstStyle/>
        <a:p>
          <a:r>
            <a:rPr lang="el-GR" sz="2000" dirty="0">
              <a:latin typeface="Bookman Old Style" panose="02050604050505020204" pitchFamily="18" charset="0"/>
            </a:rPr>
            <a:t>Αμοιβαίες παραχωρήσεις για την επίτευξη συμφωνίας</a:t>
          </a:r>
        </a:p>
      </dgm:t>
    </dgm:pt>
    <dgm:pt modelId="{2F9D7801-6664-439A-A27F-2A6E1CCF522F}" type="parTrans" cxnId="{D54FFE80-7DE6-45C0-84B1-FB28E4A7A7ED}">
      <dgm:prSet/>
      <dgm:spPr/>
      <dgm:t>
        <a:bodyPr/>
        <a:lstStyle/>
        <a:p>
          <a:endParaRPr lang="el-GR"/>
        </a:p>
      </dgm:t>
    </dgm:pt>
    <dgm:pt modelId="{57B81054-0B6A-4A68-923D-E9B1C348C4F6}" type="sibTrans" cxnId="{D54FFE80-7DE6-45C0-84B1-FB28E4A7A7ED}">
      <dgm:prSet/>
      <dgm:spPr/>
      <dgm:t>
        <a:bodyPr/>
        <a:lstStyle/>
        <a:p>
          <a:endParaRPr lang="el-GR"/>
        </a:p>
      </dgm:t>
    </dgm:pt>
    <dgm:pt modelId="{C3E64BE5-104C-4FF6-961E-AFC7B471152E}">
      <dgm:prSet phldrT="[Κείμενο]" custT="1"/>
      <dgm:spPr/>
      <dgm:t>
        <a:bodyPr/>
        <a:lstStyle/>
        <a:p>
          <a:pPr algn="just"/>
          <a:r>
            <a:rPr lang="el-GR" sz="2000" dirty="0">
              <a:latin typeface="Bookman Old Style" panose="02050604050505020204" pitchFamily="18" charset="0"/>
            </a:rPr>
            <a:t>Επισημοποίηση συμφωνίας, ανάπτυξη διαδικασιών εφαρμογής &amp; παρακολούθησης της</a:t>
          </a:r>
        </a:p>
      </dgm:t>
    </dgm:pt>
    <dgm:pt modelId="{518F212E-DBF0-42D5-ABF4-2AD994F581B5}" type="parTrans" cxnId="{96C427EF-35B4-4220-AE01-8E5F2130548A}">
      <dgm:prSet/>
      <dgm:spPr/>
      <dgm:t>
        <a:bodyPr/>
        <a:lstStyle/>
        <a:p>
          <a:endParaRPr lang="el-GR"/>
        </a:p>
      </dgm:t>
    </dgm:pt>
    <dgm:pt modelId="{FC3C5163-9071-41EF-8C44-5A7F5FE73663}" type="sibTrans" cxnId="{96C427EF-35B4-4220-AE01-8E5F2130548A}">
      <dgm:prSet/>
      <dgm:spPr/>
      <dgm:t>
        <a:bodyPr/>
        <a:lstStyle/>
        <a:p>
          <a:endParaRPr lang="el-GR"/>
        </a:p>
      </dgm:t>
    </dgm:pt>
    <dgm:pt modelId="{6642B258-D10E-4DF3-9715-E298FAB87FDB}" type="pres">
      <dgm:prSet presAssocID="{DB46EE91-999C-473A-83E5-231AAA5582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3D9DDA-84D9-4423-A781-2BDF043DE994}" type="pres">
      <dgm:prSet presAssocID="{9E105773-BF20-4F25-A1F6-EBB132D50752}" presName="composite" presStyleCnt="0"/>
      <dgm:spPr/>
    </dgm:pt>
    <dgm:pt modelId="{9751C0AE-24F5-436B-BE56-F64386245364}" type="pres">
      <dgm:prSet presAssocID="{9E105773-BF20-4F25-A1F6-EBB132D5075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C8109A-C9A1-4FAD-86A3-F059455D1425}" type="pres">
      <dgm:prSet presAssocID="{9E105773-BF20-4F25-A1F6-EBB132D50752}" presName="descendantText" presStyleLbl="alignAcc1" presStyleIdx="0" presStyleCnt="5" custScaleY="1501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80948E-789A-4614-9E4A-FBDF7B5BFBD0}" type="pres">
      <dgm:prSet presAssocID="{91FFD74B-6D94-46DC-B78E-A84B33209C5B}" presName="sp" presStyleCnt="0"/>
      <dgm:spPr/>
    </dgm:pt>
    <dgm:pt modelId="{9955D008-6120-459F-9A65-07E877DEB2D6}" type="pres">
      <dgm:prSet presAssocID="{CAC6AE60-3F09-41C6-8C8F-B26D22292480}" presName="composite" presStyleCnt="0"/>
      <dgm:spPr/>
    </dgm:pt>
    <dgm:pt modelId="{FE71605C-DD8D-4A04-A20A-F7E1160BFF46}" type="pres">
      <dgm:prSet presAssocID="{CAC6AE60-3F09-41C6-8C8F-B26D2229248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CA1FBF-882B-4638-80AE-1180D034AFA8}" type="pres">
      <dgm:prSet presAssocID="{CAC6AE60-3F09-41C6-8C8F-B26D22292480}" presName="descendantText" presStyleLbl="alignAcc1" presStyleIdx="1" presStyleCnt="5" custScaleY="1572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53B4C8-B0D4-4A25-A33A-DF259B0C39B4}" type="pres">
      <dgm:prSet presAssocID="{3369AC84-E27E-4F41-9518-92AA7CA3421D}" presName="sp" presStyleCnt="0"/>
      <dgm:spPr/>
    </dgm:pt>
    <dgm:pt modelId="{F41303D3-316C-4D16-85FB-F694DC639780}" type="pres">
      <dgm:prSet presAssocID="{14963D17-03F1-4DD8-A139-C61AE489EBC5}" presName="composite" presStyleCnt="0"/>
      <dgm:spPr/>
    </dgm:pt>
    <dgm:pt modelId="{C0FD10F7-5D60-4451-A9C7-56963ACEA7AA}" type="pres">
      <dgm:prSet presAssocID="{14963D17-03F1-4DD8-A139-C61AE489EBC5}" presName="parentText" presStyleLbl="alignNode1" presStyleIdx="2" presStyleCnt="5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F60FEE-6FCE-43BF-A838-DC14A3282857}" type="pres">
      <dgm:prSet presAssocID="{14963D17-03F1-4DD8-A139-C61AE489EBC5}" presName="descendantText" presStyleLbl="alignAcc1" presStyleIdx="2" presStyleCnt="5" custScaleY="136259" custLinFactNeighborX="0" custLinFactNeighborY="276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9074C5-6104-4A88-857A-0CF8CD3E9F17}" type="pres">
      <dgm:prSet presAssocID="{B0C51306-6CAE-4943-93B2-FBDE75C0BB4F}" presName="sp" presStyleCnt="0"/>
      <dgm:spPr/>
    </dgm:pt>
    <dgm:pt modelId="{F78DDF8A-2DFC-4F0E-9292-E8542ACE3221}" type="pres">
      <dgm:prSet presAssocID="{9D57C4D9-4392-4F01-92E5-42D8A32A39A3}" presName="composite" presStyleCnt="0"/>
      <dgm:spPr/>
    </dgm:pt>
    <dgm:pt modelId="{1FB8DF0D-B4FD-4245-816F-2203A9A006A5}" type="pres">
      <dgm:prSet presAssocID="{9D57C4D9-4392-4F01-92E5-42D8A32A39A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5CB843-3A54-4A54-8011-CCFBDEA6C268}" type="pres">
      <dgm:prSet presAssocID="{9D57C4D9-4392-4F01-92E5-42D8A32A39A3}" presName="descendantText" presStyleLbl="alignAcc1" presStyleIdx="3" presStyleCnt="5" custScaleY="127236" custLinFactNeighborX="0" custLinFactNeighborY="233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FD0A5E-3026-4B37-90B7-A3FFFE4F6AEF}" type="pres">
      <dgm:prSet presAssocID="{B9693BB7-6580-4533-9BE8-5A6D0C144302}" presName="sp" presStyleCnt="0"/>
      <dgm:spPr/>
    </dgm:pt>
    <dgm:pt modelId="{65988211-667B-4CC8-8BD1-074D9517F3D7}" type="pres">
      <dgm:prSet presAssocID="{6AE977DB-1169-4D39-8CD8-18B32EE8E02B}" presName="composite" presStyleCnt="0"/>
      <dgm:spPr/>
    </dgm:pt>
    <dgm:pt modelId="{DBC45CED-B45D-4F9A-BF3A-C7DF9BBCB1D2}" type="pres">
      <dgm:prSet presAssocID="{6AE977DB-1169-4D39-8CD8-18B32EE8E02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F4C942-02FE-4AB3-9537-B196C67B8D09}" type="pres">
      <dgm:prSet presAssocID="{6AE977DB-1169-4D39-8CD8-18B32EE8E02B}" presName="descendantText" presStyleLbl="alignAcc1" presStyleIdx="4" presStyleCnt="5" custScaleY="116538" custLinFactNeighborY="318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55E3572-EDA0-438A-BE6A-18DDAF40A8CE}" srcId="{DB46EE91-999C-473A-83E5-231AAA5582FA}" destId="{14963D17-03F1-4DD8-A139-C61AE489EBC5}" srcOrd="2" destOrd="0" parTransId="{BA5C363E-CAF0-49B0-9579-CF7C072EF23F}" sibTransId="{B0C51306-6CAE-4943-93B2-FBDE75C0BB4F}"/>
    <dgm:cxn modelId="{A846D043-4A70-4570-8AC8-2EA733EE6256}" srcId="{9E105773-BF20-4F25-A1F6-EBB132D50752}" destId="{6BBCD625-1804-429E-9AAB-3C4F74B0E2F9}" srcOrd="0" destOrd="0" parTransId="{4127DF28-DA75-46A7-A356-D353E2B991C4}" sibTransId="{24D78837-36EB-4DAB-83F9-14418C909D89}"/>
    <dgm:cxn modelId="{59DCC9F1-00D9-48D4-9ABC-ADC82333A1B5}" type="presOf" srcId="{D56F827B-8CBE-4AB3-A7F2-1E377E7932AD}" destId="{A1C8109A-C9A1-4FAD-86A3-F059455D1425}" srcOrd="0" destOrd="1" presId="urn:microsoft.com/office/officeart/2005/8/layout/chevron2"/>
    <dgm:cxn modelId="{C75B8E7A-0987-44F5-8CAD-56427DAE2056}" type="presOf" srcId="{14963D17-03F1-4DD8-A139-C61AE489EBC5}" destId="{C0FD10F7-5D60-4451-A9C7-56963ACEA7AA}" srcOrd="0" destOrd="0" presId="urn:microsoft.com/office/officeart/2005/8/layout/chevron2"/>
    <dgm:cxn modelId="{89338CA2-2EC6-45DB-8455-3E7103D79FFF}" type="presOf" srcId="{9E105773-BF20-4F25-A1F6-EBB132D50752}" destId="{9751C0AE-24F5-436B-BE56-F64386245364}" srcOrd="0" destOrd="0" presId="urn:microsoft.com/office/officeart/2005/8/layout/chevron2"/>
    <dgm:cxn modelId="{5A3DBA65-3CF6-4FAB-93E3-9D96603F0575}" type="presOf" srcId="{0E200EE8-B267-45BB-B2C4-C1BAC54C6AC2}" destId="{105CB843-3A54-4A54-8011-CCFBDEA6C268}" srcOrd="0" destOrd="0" presId="urn:microsoft.com/office/officeart/2005/8/layout/chevron2"/>
    <dgm:cxn modelId="{C58E4DBE-05CC-4BCD-B415-77A2AAC6B143}" srcId="{DB46EE91-999C-473A-83E5-231AAA5582FA}" destId="{6AE977DB-1169-4D39-8CD8-18B32EE8E02B}" srcOrd="4" destOrd="0" parTransId="{571B0793-3922-4724-9E37-BBDF8D83E3F8}" sibTransId="{673E5C2A-A3F8-426B-9204-B2F35E6BBB10}"/>
    <dgm:cxn modelId="{20B96740-9552-4B58-B79C-1EA6381DEACC}" srcId="{DB46EE91-999C-473A-83E5-231AAA5582FA}" destId="{9D57C4D9-4392-4F01-92E5-42D8A32A39A3}" srcOrd="3" destOrd="0" parTransId="{B44C928A-614C-47E1-9446-4F0623CA8343}" sibTransId="{B9693BB7-6580-4533-9BE8-5A6D0C144302}"/>
    <dgm:cxn modelId="{CCDECF84-A71B-4FDA-AA2B-6CD88D3DE3CF}" type="presOf" srcId="{7D1C058A-2C8F-4096-8AC0-8E11E4C8D535}" destId="{C0F60FEE-6FCE-43BF-A838-DC14A3282857}" srcOrd="0" destOrd="0" presId="urn:microsoft.com/office/officeart/2005/8/layout/chevron2"/>
    <dgm:cxn modelId="{D505A85C-9A82-4DDC-AAA9-7B82F6AE3EDB}" type="presOf" srcId="{DB46EE91-999C-473A-83E5-231AAA5582FA}" destId="{6642B258-D10E-4DF3-9715-E298FAB87FDB}" srcOrd="0" destOrd="0" presId="urn:microsoft.com/office/officeart/2005/8/layout/chevron2"/>
    <dgm:cxn modelId="{3B08D036-FAE7-4883-9CA6-EAA186D6E697}" srcId="{9D57C4D9-4392-4F01-92E5-42D8A32A39A3}" destId="{0E200EE8-B267-45BB-B2C4-C1BAC54C6AC2}" srcOrd="0" destOrd="0" parTransId="{8742CFB9-5586-479E-BE24-79E68B300963}" sibTransId="{1C8736E1-B81F-494C-A453-2F6AEC279F9D}"/>
    <dgm:cxn modelId="{4C45D706-6F16-4FDA-B94B-5E053DCAC176}" type="presOf" srcId="{6AE977DB-1169-4D39-8CD8-18B32EE8E02B}" destId="{DBC45CED-B45D-4F9A-BF3A-C7DF9BBCB1D2}" srcOrd="0" destOrd="0" presId="urn:microsoft.com/office/officeart/2005/8/layout/chevron2"/>
    <dgm:cxn modelId="{8B621587-4545-4BFF-B3DE-301460F01B2D}" srcId="{14963D17-03F1-4DD8-A139-C61AE489EBC5}" destId="{7D1C058A-2C8F-4096-8AC0-8E11E4C8D535}" srcOrd="0" destOrd="0" parTransId="{C110B9E2-FF30-431A-B548-7B601672E5C9}" sibTransId="{3883AF77-41A5-4827-B1F4-0728D268D311}"/>
    <dgm:cxn modelId="{86F22AA0-86FB-4655-A47F-B2C4932F9829}" type="presOf" srcId="{C3E64BE5-104C-4FF6-961E-AFC7B471152E}" destId="{3CF4C942-02FE-4AB3-9537-B196C67B8D09}" srcOrd="0" destOrd="1" presId="urn:microsoft.com/office/officeart/2005/8/layout/chevron2"/>
    <dgm:cxn modelId="{E428530C-0360-4568-BEE6-B282D81B1BAA}" type="presOf" srcId="{9D57C4D9-4392-4F01-92E5-42D8A32A39A3}" destId="{1FB8DF0D-B4FD-4245-816F-2203A9A006A5}" srcOrd="0" destOrd="0" presId="urn:microsoft.com/office/officeart/2005/8/layout/chevron2"/>
    <dgm:cxn modelId="{71850184-CA0B-484E-AFE1-53EAEB3CD5DB}" type="presOf" srcId="{027E83B8-592E-4498-A4E2-B2B313B01ED6}" destId="{7ACA1FBF-882B-4638-80AE-1180D034AFA8}" srcOrd="0" destOrd="0" presId="urn:microsoft.com/office/officeart/2005/8/layout/chevron2"/>
    <dgm:cxn modelId="{3DF6EBCF-F3C2-4C4E-9CD7-285203EABF82}" srcId="{6AE977DB-1169-4D39-8CD8-18B32EE8E02B}" destId="{F72C0A61-BA24-42D3-89A5-5404DDDC2450}" srcOrd="0" destOrd="0" parTransId="{87F33AF5-3EA8-42AE-8CE5-88953A317073}" sibTransId="{A65C84D7-3E49-45C9-99D6-4D443AFB7E78}"/>
    <dgm:cxn modelId="{9AE84008-2071-4DD7-80FD-A5FDBB183727}" type="presOf" srcId="{AA649781-0F0E-4BB3-84B4-DD24CFB8F38F}" destId="{105CB843-3A54-4A54-8011-CCFBDEA6C268}" srcOrd="0" destOrd="1" presId="urn:microsoft.com/office/officeart/2005/8/layout/chevron2"/>
    <dgm:cxn modelId="{A78F52A9-D29A-410B-90D9-D53F164986C7}" srcId="{14963D17-03F1-4DD8-A139-C61AE489EBC5}" destId="{A6E4B6AC-C31E-49CF-B8DE-E215F2FB72A7}" srcOrd="1" destOrd="0" parTransId="{284DF2D2-EA69-4941-81D1-CFEA248EBED5}" sibTransId="{4E72F2AC-DBC1-4387-A28D-4C0B006AF454}"/>
    <dgm:cxn modelId="{14F0941E-C51F-4CCB-9198-1836BCF501E9}" srcId="{DB46EE91-999C-473A-83E5-231AAA5582FA}" destId="{9E105773-BF20-4F25-A1F6-EBB132D50752}" srcOrd="0" destOrd="0" parTransId="{17FE318E-4B10-4130-BE5D-D67955FEA3F9}" sibTransId="{91FFD74B-6D94-46DC-B78E-A84B33209C5B}"/>
    <dgm:cxn modelId="{DA1502AA-4562-4BBE-9B8A-14965B03D655}" type="presOf" srcId="{CAC6AE60-3F09-41C6-8C8F-B26D22292480}" destId="{FE71605C-DD8D-4A04-A20A-F7E1160BFF46}" srcOrd="0" destOrd="0" presId="urn:microsoft.com/office/officeart/2005/8/layout/chevron2"/>
    <dgm:cxn modelId="{DE786A8C-78FB-4543-9E07-3679987C8252}" type="presOf" srcId="{A6E4B6AC-C31E-49CF-B8DE-E215F2FB72A7}" destId="{C0F60FEE-6FCE-43BF-A838-DC14A3282857}" srcOrd="0" destOrd="1" presId="urn:microsoft.com/office/officeart/2005/8/layout/chevron2"/>
    <dgm:cxn modelId="{0C79509E-ADD5-426C-A8AE-887FCA685E10}" type="presOf" srcId="{4B0A8D9E-885A-41A9-8C34-63E12178F6F4}" destId="{7ACA1FBF-882B-4638-80AE-1180D034AFA8}" srcOrd="0" destOrd="1" presId="urn:microsoft.com/office/officeart/2005/8/layout/chevron2"/>
    <dgm:cxn modelId="{1AB40650-69F1-4209-BC1B-CB838E65069B}" srcId="{CAC6AE60-3F09-41C6-8C8F-B26D22292480}" destId="{4B0A8D9E-885A-41A9-8C34-63E12178F6F4}" srcOrd="1" destOrd="0" parTransId="{1C8F19B2-A6EE-4BE1-8E4B-A8E6FF454CDE}" sibTransId="{09FC6664-C9BD-40C9-8529-A809A35918A9}"/>
    <dgm:cxn modelId="{E2F2874C-049F-4BE7-86A3-DE6FC44D0E35}" srcId="{9E105773-BF20-4F25-A1F6-EBB132D50752}" destId="{D56F827B-8CBE-4AB3-A7F2-1E377E7932AD}" srcOrd="1" destOrd="0" parTransId="{367B7F95-AC27-4814-9BDE-8A98A60DCE78}" sibTransId="{71B1F3E7-001A-4A76-93EC-A194BCB11A58}"/>
    <dgm:cxn modelId="{90DCEDA0-C06F-4E4F-B232-9CEBFA2F3882}" type="presOf" srcId="{F72C0A61-BA24-42D3-89A5-5404DDDC2450}" destId="{3CF4C942-02FE-4AB3-9537-B196C67B8D09}" srcOrd="0" destOrd="0" presId="urn:microsoft.com/office/officeart/2005/8/layout/chevron2"/>
    <dgm:cxn modelId="{1D8EA9C3-F2AE-452A-B080-B63CD5B57172}" srcId="{CAC6AE60-3F09-41C6-8C8F-B26D22292480}" destId="{027E83B8-592E-4498-A4E2-B2B313B01ED6}" srcOrd="0" destOrd="0" parTransId="{DD5C93B9-F6C9-4BC3-8DEC-7406E7C3464F}" sibTransId="{FB6D90C0-34A0-45C8-AFD1-C0448575724B}"/>
    <dgm:cxn modelId="{96C427EF-35B4-4220-AE01-8E5F2130548A}" srcId="{6AE977DB-1169-4D39-8CD8-18B32EE8E02B}" destId="{C3E64BE5-104C-4FF6-961E-AFC7B471152E}" srcOrd="1" destOrd="0" parTransId="{518F212E-DBF0-42D5-ABF4-2AD994F581B5}" sibTransId="{FC3C5163-9071-41EF-8C44-5A7F5FE73663}"/>
    <dgm:cxn modelId="{2FC17948-FA56-40BD-911B-8B38D12FAD0C}" type="presOf" srcId="{6BBCD625-1804-429E-9AAB-3C4F74B0E2F9}" destId="{A1C8109A-C9A1-4FAD-86A3-F059455D1425}" srcOrd="0" destOrd="0" presId="urn:microsoft.com/office/officeart/2005/8/layout/chevron2"/>
    <dgm:cxn modelId="{D54FFE80-7DE6-45C0-84B1-FB28E4A7A7ED}" srcId="{9D57C4D9-4392-4F01-92E5-42D8A32A39A3}" destId="{AA649781-0F0E-4BB3-84B4-DD24CFB8F38F}" srcOrd="1" destOrd="0" parTransId="{2F9D7801-6664-439A-A27F-2A6E1CCF522F}" sibTransId="{57B81054-0B6A-4A68-923D-E9B1C348C4F6}"/>
    <dgm:cxn modelId="{F8A5834D-E8E2-4DEC-95B1-8489E16A0630}" srcId="{DB46EE91-999C-473A-83E5-231AAA5582FA}" destId="{CAC6AE60-3F09-41C6-8C8F-B26D22292480}" srcOrd="1" destOrd="0" parTransId="{F3E5F4CF-4C86-4EB6-A6DF-ECA092C0DD92}" sibTransId="{3369AC84-E27E-4F41-9518-92AA7CA3421D}"/>
    <dgm:cxn modelId="{5E6C839C-3C7C-4030-9C60-DBF3C89D8FCF}" type="presParOf" srcId="{6642B258-D10E-4DF3-9715-E298FAB87FDB}" destId="{123D9DDA-84D9-4423-A781-2BDF043DE994}" srcOrd="0" destOrd="0" presId="urn:microsoft.com/office/officeart/2005/8/layout/chevron2"/>
    <dgm:cxn modelId="{D717205D-82E9-4099-8824-41A3EF34E753}" type="presParOf" srcId="{123D9DDA-84D9-4423-A781-2BDF043DE994}" destId="{9751C0AE-24F5-436B-BE56-F64386245364}" srcOrd="0" destOrd="0" presId="urn:microsoft.com/office/officeart/2005/8/layout/chevron2"/>
    <dgm:cxn modelId="{9164394F-AFEA-4348-AA19-194D77E57880}" type="presParOf" srcId="{123D9DDA-84D9-4423-A781-2BDF043DE994}" destId="{A1C8109A-C9A1-4FAD-86A3-F059455D1425}" srcOrd="1" destOrd="0" presId="urn:microsoft.com/office/officeart/2005/8/layout/chevron2"/>
    <dgm:cxn modelId="{EABD1CD0-860B-4B0A-91E6-FE27F59EE3A1}" type="presParOf" srcId="{6642B258-D10E-4DF3-9715-E298FAB87FDB}" destId="{7280948E-789A-4614-9E4A-FBDF7B5BFBD0}" srcOrd="1" destOrd="0" presId="urn:microsoft.com/office/officeart/2005/8/layout/chevron2"/>
    <dgm:cxn modelId="{73738045-071D-415C-8745-0A8304BF401D}" type="presParOf" srcId="{6642B258-D10E-4DF3-9715-E298FAB87FDB}" destId="{9955D008-6120-459F-9A65-07E877DEB2D6}" srcOrd="2" destOrd="0" presId="urn:microsoft.com/office/officeart/2005/8/layout/chevron2"/>
    <dgm:cxn modelId="{7D0C08FA-705F-4B0F-B700-59A6ECB07259}" type="presParOf" srcId="{9955D008-6120-459F-9A65-07E877DEB2D6}" destId="{FE71605C-DD8D-4A04-A20A-F7E1160BFF46}" srcOrd="0" destOrd="0" presId="urn:microsoft.com/office/officeart/2005/8/layout/chevron2"/>
    <dgm:cxn modelId="{8169C29B-3424-4669-938A-FF60FF104155}" type="presParOf" srcId="{9955D008-6120-459F-9A65-07E877DEB2D6}" destId="{7ACA1FBF-882B-4638-80AE-1180D034AFA8}" srcOrd="1" destOrd="0" presId="urn:microsoft.com/office/officeart/2005/8/layout/chevron2"/>
    <dgm:cxn modelId="{5EC310F4-9CBC-42C1-8BC2-983D26928F60}" type="presParOf" srcId="{6642B258-D10E-4DF3-9715-E298FAB87FDB}" destId="{A153B4C8-B0D4-4A25-A33A-DF259B0C39B4}" srcOrd="3" destOrd="0" presId="urn:microsoft.com/office/officeart/2005/8/layout/chevron2"/>
    <dgm:cxn modelId="{9A45EF01-3A4E-44CA-A8F2-BFC8829CC5D6}" type="presParOf" srcId="{6642B258-D10E-4DF3-9715-E298FAB87FDB}" destId="{F41303D3-316C-4D16-85FB-F694DC639780}" srcOrd="4" destOrd="0" presId="urn:microsoft.com/office/officeart/2005/8/layout/chevron2"/>
    <dgm:cxn modelId="{A67922A0-6489-4CF3-A7E1-7C7EAB059458}" type="presParOf" srcId="{F41303D3-316C-4D16-85FB-F694DC639780}" destId="{C0FD10F7-5D60-4451-A9C7-56963ACEA7AA}" srcOrd="0" destOrd="0" presId="urn:microsoft.com/office/officeart/2005/8/layout/chevron2"/>
    <dgm:cxn modelId="{86B85934-BB61-4D65-8063-627FC16C983F}" type="presParOf" srcId="{F41303D3-316C-4D16-85FB-F694DC639780}" destId="{C0F60FEE-6FCE-43BF-A838-DC14A3282857}" srcOrd="1" destOrd="0" presId="urn:microsoft.com/office/officeart/2005/8/layout/chevron2"/>
    <dgm:cxn modelId="{65126A4C-4933-4741-A924-6F4DA6EACDE0}" type="presParOf" srcId="{6642B258-D10E-4DF3-9715-E298FAB87FDB}" destId="{FD9074C5-6104-4A88-857A-0CF8CD3E9F17}" srcOrd="5" destOrd="0" presId="urn:microsoft.com/office/officeart/2005/8/layout/chevron2"/>
    <dgm:cxn modelId="{B96BE34A-3B63-4232-AB41-DB855B3C6AD7}" type="presParOf" srcId="{6642B258-D10E-4DF3-9715-E298FAB87FDB}" destId="{F78DDF8A-2DFC-4F0E-9292-E8542ACE3221}" srcOrd="6" destOrd="0" presId="urn:microsoft.com/office/officeart/2005/8/layout/chevron2"/>
    <dgm:cxn modelId="{C4A1E10F-9BF1-418D-86D9-4C65A977AD9C}" type="presParOf" srcId="{F78DDF8A-2DFC-4F0E-9292-E8542ACE3221}" destId="{1FB8DF0D-B4FD-4245-816F-2203A9A006A5}" srcOrd="0" destOrd="0" presId="urn:microsoft.com/office/officeart/2005/8/layout/chevron2"/>
    <dgm:cxn modelId="{9AC997D9-25B6-48D6-9B27-7B3D0E2D6160}" type="presParOf" srcId="{F78DDF8A-2DFC-4F0E-9292-E8542ACE3221}" destId="{105CB843-3A54-4A54-8011-CCFBDEA6C268}" srcOrd="1" destOrd="0" presId="urn:microsoft.com/office/officeart/2005/8/layout/chevron2"/>
    <dgm:cxn modelId="{168BDBFA-B5BD-4040-91CF-0D75A328FBB8}" type="presParOf" srcId="{6642B258-D10E-4DF3-9715-E298FAB87FDB}" destId="{77FD0A5E-3026-4B37-90B7-A3FFFE4F6AEF}" srcOrd="7" destOrd="0" presId="urn:microsoft.com/office/officeart/2005/8/layout/chevron2"/>
    <dgm:cxn modelId="{CBD4FA99-2AAC-42EF-949F-BF605F1EDE30}" type="presParOf" srcId="{6642B258-D10E-4DF3-9715-E298FAB87FDB}" destId="{65988211-667B-4CC8-8BD1-074D9517F3D7}" srcOrd="8" destOrd="0" presId="urn:microsoft.com/office/officeart/2005/8/layout/chevron2"/>
    <dgm:cxn modelId="{FFC0881F-E45F-4FC1-8861-B5329C5B4AC1}" type="presParOf" srcId="{65988211-667B-4CC8-8BD1-074D9517F3D7}" destId="{DBC45CED-B45D-4F9A-BF3A-C7DF9BBCB1D2}" srcOrd="0" destOrd="0" presId="urn:microsoft.com/office/officeart/2005/8/layout/chevron2"/>
    <dgm:cxn modelId="{EE016681-39D9-4868-AE07-1AFC04F5DD5E}" type="presParOf" srcId="{65988211-667B-4CC8-8BD1-074D9517F3D7}" destId="{3CF4C942-02FE-4AB3-9537-B196C67B8D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CDAC9-DF62-4DE5-A969-9DCBA13FF72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D0195B0-9DC5-4B28-AFD8-7EFF52A1A777}">
      <dgm:prSet phldrT="[Κείμενο]" custT="1"/>
      <dgm:spPr>
        <a:solidFill>
          <a:srgbClr val="FFC000"/>
        </a:solidFill>
      </dgm:spPr>
      <dgm:t>
        <a:bodyPr/>
        <a:lstStyle/>
        <a:p>
          <a:r>
            <a:rPr lang="el-GR" sz="4000" b="1" dirty="0"/>
            <a:t>Συμβιβασμός</a:t>
          </a:r>
          <a:endParaRPr lang="en-US" sz="4000" b="1" dirty="0"/>
        </a:p>
        <a:p>
          <a:r>
            <a:rPr lang="en-US" sz="2600" dirty="0"/>
            <a:t>WIN sth &amp; LOSE sth </a:t>
          </a:r>
          <a:endParaRPr lang="el-GR" sz="2600" dirty="0"/>
        </a:p>
      </dgm:t>
    </dgm:pt>
    <dgm:pt modelId="{2BEA157E-6C0E-4F60-AFD3-6545D112C272}" type="parTrans" cxnId="{306A8F30-E0CA-4CB6-BC7F-9A1A1102ED61}">
      <dgm:prSet/>
      <dgm:spPr/>
      <dgm:t>
        <a:bodyPr/>
        <a:lstStyle/>
        <a:p>
          <a:endParaRPr lang="el-GR"/>
        </a:p>
      </dgm:t>
    </dgm:pt>
    <dgm:pt modelId="{0E60F555-7205-4265-BF4D-333B00F8D845}" type="sibTrans" cxnId="{306A8F30-E0CA-4CB6-BC7F-9A1A1102ED61}">
      <dgm:prSet/>
      <dgm:spPr/>
      <dgm:t>
        <a:bodyPr/>
        <a:lstStyle/>
        <a:p>
          <a:endParaRPr lang="el-GR"/>
        </a:p>
      </dgm:t>
    </dgm:pt>
    <dgm:pt modelId="{2513A2CD-1E82-4021-B65E-70C21A653579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400" dirty="0">
            <a:solidFill>
              <a:schemeClr val="tx1"/>
            </a:solidFill>
          </a:endParaRPr>
        </a:p>
        <a:p>
          <a:endParaRPr lang="en-US" sz="2400" dirty="0">
            <a:solidFill>
              <a:schemeClr val="tx1"/>
            </a:solidFill>
          </a:endParaRPr>
        </a:p>
        <a:p>
          <a:endParaRPr lang="en-US" sz="2400" dirty="0">
            <a:solidFill>
              <a:schemeClr val="tx1"/>
            </a:solidFill>
          </a:endParaRPr>
        </a:p>
        <a:p>
          <a:r>
            <a:rPr lang="el-GR" sz="4000" b="1" dirty="0">
              <a:solidFill>
                <a:schemeClr val="tx1"/>
              </a:solidFill>
            </a:rPr>
            <a:t>Ανταγωνισμός</a:t>
          </a:r>
        </a:p>
        <a:p>
          <a:r>
            <a:rPr lang="en-US" sz="1900" dirty="0"/>
            <a:t>WIN-LOSE</a:t>
          </a:r>
          <a:endParaRPr lang="el-GR" sz="1900" dirty="0"/>
        </a:p>
      </dgm:t>
    </dgm:pt>
    <dgm:pt modelId="{76DC4F40-94A2-4517-9B49-0279760A1128}" type="parTrans" cxnId="{C6EA7890-E462-4201-9B6E-D1409C96C4A4}">
      <dgm:prSet/>
      <dgm:spPr/>
      <dgm:t>
        <a:bodyPr/>
        <a:lstStyle/>
        <a:p>
          <a:endParaRPr lang="el-GR"/>
        </a:p>
      </dgm:t>
    </dgm:pt>
    <dgm:pt modelId="{F030A164-8C9A-4DAF-B435-39B185F64045}" type="sibTrans" cxnId="{C6EA7890-E462-4201-9B6E-D1409C96C4A4}">
      <dgm:prSet/>
      <dgm:spPr/>
      <dgm:t>
        <a:bodyPr/>
        <a:lstStyle/>
        <a:p>
          <a:endParaRPr lang="el-GR"/>
        </a:p>
      </dgm:t>
    </dgm:pt>
    <dgm:pt modelId="{C5B998B2-11A1-457A-883E-7F73F0D1624D}">
      <dgm:prSet phldrT="[Κείμενο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2400" dirty="0">
            <a:solidFill>
              <a:schemeClr val="tx1"/>
            </a:solidFill>
          </a:endParaRPr>
        </a:p>
        <a:p>
          <a:endParaRPr lang="en-US" sz="2400" dirty="0">
            <a:solidFill>
              <a:schemeClr val="tx1"/>
            </a:solidFill>
          </a:endParaRPr>
        </a:p>
        <a:p>
          <a:endParaRPr lang="en-US" sz="2400" dirty="0">
            <a:solidFill>
              <a:schemeClr val="tx1"/>
            </a:solidFill>
          </a:endParaRPr>
        </a:p>
        <a:p>
          <a:endParaRPr lang="en-US" sz="2400" dirty="0">
            <a:solidFill>
              <a:schemeClr val="tx1"/>
            </a:solidFill>
          </a:endParaRPr>
        </a:p>
        <a:p>
          <a:endParaRPr lang="en-US" sz="2400" dirty="0">
            <a:solidFill>
              <a:schemeClr val="tx1"/>
            </a:solidFill>
          </a:endParaRPr>
        </a:p>
        <a:p>
          <a:r>
            <a:rPr lang="el-GR" sz="2400" dirty="0">
              <a:solidFill>
                <a:schemeClr val="tx1"/>
              </a:solidFill>
            </a:rPr>
            <a:t>                    </a:t>
          </a:r>
          <a:r>
            <a:rPr lang="el-GR" sz="4000" b="1" dirty="0">
              <a:solidFill>
                <a:schemeClr val="tx1"/>
              </a:solidFill>
            </a:rPr>
            <a:t>Συνεργασία</a:t>
          </a:r>
          <a:endParaRPr lang="en-US" sz="4000" b="1" dirty="0">
            <a:solidFill>
              <a:schemeClr val="tx1"/>
            </a:solidFill>
          </a:endParaRPr>
        </a:p>
        <a:p>
          <a:endParaRPr lang="el-GR" sz="1900" dirty="0"/>
        </a:p>
      </dgm:t>
    </dgm:pt>
    <dgm:pt modelId="{3D4BE9A5-0771-4130-A04D-8C2B384D6E38}" type="parTrans" cxnId="{958090D5-5720-4EAA-A425-29598487C9EF}">
      <dgm:prSet/>
      <dgm:spPr/>
      <dgm:t>
        <a:bodyPr/>
        <a:lstStyle/>
        <a:p>
          <a:endParaRPr lang="el-GR"/>
        </a:p>
      </dgm:t>
    </dgm:pt>
    <dgm:pt modelId="{0336941A-FFF2-4392-A7CD-3269792CBD1B}" type="sibTrans" cxnId="{958090D5-5720-4EAA-A425-29598487C9EF}">
      <dgm:prSet/>
      <dgm:spPr/>
      <dgm:t>
        <a:bodyPr/>
        <a:lstStyle/>
        <a:p>
          <a:endParaRPr lang="el-GR"/>
        </a:p>
      </dgm:t>
    </dgm:pt>
    <dgm:pt modelId="{578CF85A-6EC0-41DA-95D1-63CF4F765F31}">
      <dgm:prSet phldrT="[Κείμενο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sz="4000" b="1" dirty="0">
              <a:solidFill>
                <a:schemeClr val="tx1"/>
              </a:solidFill>
            </a:rPr>
            <a:t>Αποφυγή</a:t>
          </a:r>
          <a:endParaRPr lang="en-US" sz="4000" b="1" dirty="0">
            <a:solidFill>
              <a:schemeClr val="tx1"/>
            </a:solidFill>
          </a:endParaRPr>
        </a:p>
        <a:p>
          <a:endParaRPr lang="en-US" sz="1400" dirty="0"/>
        </a:p>
        <a:p>
          <a:endParaRPr lang="en-US" sz="1400" dirty="0"/>
        </a:p>
        <a:p>
          <a:endParaRPr lang="en-US" sz="1400" dirty="0"/>
        </a:p>
        <a:p>
          <a:endParaRPr lang="el-GR" sz="1400" dirty="0"/>
        </a:p>
      </dgm:t>
    </dgm:pt>
    <dgm:pt modelId="{2864856B-D3AD-4BFF-AE16-6292F505B521}" type="parTrans" cxnId="{1C6BF710-F0CC-4FB3-831D-08D0418356C1}">
      <dgm:prSet/>
      <dgm:spPr/>
      <dgm:t>
        <a:bodyPr/>
        <a:lstStyle/>
        <a:p>
          <a:endParaRPr lang="el-GR"/>
        </a:p>
      </dgm:t>
    </dgm:pt>
    <dgm:pt modelId="{C5822192-C05B-49A1-B372-FBA7996D77B6}" type="sibTrans" cxnId="{1C6BF710-F0CC-4FB3-831D-08D0418356C1}">
      <dgm:prSet/>
      <dgm:spPr/>
      <dgm:t>
        <a:bodyPr/>
        <a:lstStyle/>
        <a:p>
          <a:endParaRPr lang="el-GR"/>
        </a:p>
      </dgm:t>
    </dgm:pt>
    <dgm:pt modelId="{ECD9C01F-C766-4A1F-98B4-25B30EAA722C}">
      <dgm:prSet phldrT="[Κείμενο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l-GR" sz="4000" b="1" dirty="0">
              <a:solidFill>
                <a:schemeClr val="tx1"/>
              </a:solidFill>
            </a:rPr>
            <a:t>Υποχώρηση - Εξυπηρέτηση</a:t>
          </a:r>
          <a:endParaRPr lang="en-US" sz="4000" b="1" dirty="0">
            <a:solidFill>
              <a:schemeClr val="tx1"/>
            </a:solidFill>
          </a:endParaRPr>
        </a:p>
        <a:p>
          <a:endParaRPr lang="el-GR" sz="2000" b="1" dirty="0">
            <a:solidFill>
              <a:schemeClr val="tx1"/>
            </a:solidFill>
          </a:endParaRPr>
        </a:p>
      </dgm:t>
    </dgm:pt>
    <dgm:pt modelId="{B79BF468-6930-4CEE-9379-43374258E6C5}" type="parTrans" cxnId="{F4588A34-4EEC-4838-9C84-51EE080A503C}">
      <dgm:prSet/>
      <dgm:spPr/>
      <dgm:t>
        <a:bodyPr/>
        <a:lstStyle/>
        <a:p>
          <a:endParaRPr lang="el-GR"/>
        </a:p>
      </dgm:t>
    </dgm:pt>
    <dgm:pt modelId="{42599566-EDDD-4461-9CC6-B55405B9FFDD}" type="sibTrans" cxnId="{F4588A34-4EEC-4838-9C84-51EE080A503C}">
      <dgm:prSet/>
      <dgm:spPr/>
      <dgm:t>
        <a:bodyPr/>
        <a:lstStyle/>
        <a:p>
          <a:endParaRPr lang="el-GR"/>
        </a:p>
      </dgm:t>
    </dgm:pt>
    <dgm:pt modelId="{193E1DB9-EA38-4351-96CA-AE4C1BC7D6DE}" type="pres">
      <dgm:prSet presAssocID="{CFCCDAC9-DF62-4DE5-A969-9DCBA13FF72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4D0974-AE8C-4762-87D2-2216477D1EDC}" type="pres">
      <dgm:prSet presAssocID="{CFCCDAC9-DF62-4DE5-A969-9DCBA13FF72E}" presName="matrix" presStyleCnt="0"/>
      <dgm:spPr/>
    </dgm:pt>
    <dgm:pt modelId="{19152372-70B7-460B-84B7-B11BF45FB47F}" type="pres">
      <dgm:prSet presAssocID="{CFCCDAC9-DF62-4DE5-A969-9DCBA13FF72E}" presName="tile1" presStyleLbl="node1" presStyleIdx="0" presStyleCnt="4" custLinFactX="0" custLinFactY="3361" custLinFactNeighborX="100000" custLinFactNeighborY="100000"/>
      <dgm:spPr/>
      <dgm:t>
        <a:bodyPr/>
        <a:lstStyle/>
        <a:p>
          <a:endParaRPr lang="el-GR"/>
        </a:p>
      </dgm:t>
    </dgm:pt>
    <dgm:pt modelId="{716210CB-31EE-4405-A72D-779D948917D0}" type="pres">
      <dgm:prSet presAssocID="{CFCCDAC9-DF62-4DE5-A969-9DCBA13FF7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2E6994-0A9F-4AB9-A437-F69011860032}" type="pres">
      <dgm:prSet presAssocID="{CFCCDAC9-DF62-4DE5-A969-9DCBA13FF72E}" presName="tile2" presStyleLbl="node1" presStyleIdx="1" presStyleCnt="4" custLinFactNeighborX="-2479" custLinFactNeighborY="-16000"/>
      <dgm:spPr/>
      <dgm:t>
        <a:bodyPr/>
        <a:lstStyle/>
        <a:p>
          <a:endParaRPr lang="el-GR"/>
        </a:p>
      </dgm:t>
    </dgm:pt>
    <dgm:pt modelId="{6DA3FCA2-F2AD-41E4-80CE-15C3909F7164}" type="pres">
      <dgm:prSet presAssocID="{CFCCDAC9-DF62-4DE5-A969-9DCBA13FF7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CD8151-4525-4222-8CB7-144C687936D7}" type="pres">
      <dgm:prSet presAssocID="{CFCCDAC9-DF62-4DE5-A969-9DCBA13FF72E}" presName="tile3" presStyleLbl="node1" presStyleIdx="2" presStyleCnt="4"/>
      <dgm:spPr/>
      <dgm:t>
        <a:bodyPr/>
        <a:lstStyle/>
        <a:p>
          <a:endParaRPr lang="el-GR"/>
        </a:p>
      </dgm:t>
    </dgm:pt>
    <dgm:pt modelId="{1C3D1CB8-34C2-44AD-9035-ECAF31D68277}" type="pres">
      <dgm:prSet presAssocID="{CFCCDAC9-DF62-4DE5-A969-9DCBA13FF7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7C2063-AE95-4C64-8CFB-18210266A074}" type="pres">
      <dgm:prSet presAssocID="{CFCCDAC9-DF62-4DE5-A969-9DCBA13FF72E}" presName="tile4" presStyleLbl="node1" presStyleIdx="3" presStyleCnt="4" custLinFactX="-2116" custLinFactY="-27537" custLinFactNeighborX="-100000" custLinFactNeighborY="-100000"/>
      <dgm:spPr/>
      <dgm:t>
        <a:bodyPr/>
        <a:lstStyle/>
        <a:p>
          <a:endParaRPr lang="el-GR"/>
        </a:p>
      </dgm:t>
    </dgm:pt>
    <dgm:pt modelId="{6C0467F8-9C44-4C19-9E29-DF0269AEACC6}" type="pres">
      <dgm:prSet presAssocID="{CFCCDAC9-DF62-4DE5-A969-9DCBA13FF7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9F81BE-F886-4054-B06A-5CD72D267A11}" type="pres">
      <dgm:prSet presAssocID="{CFCCDAC9-DF62-4DE5-A969-9DCBA13FF72E}" presName="centerTile" presStyleLbl="fgShp" presStyleIdx="0" presStyleCnt="1" custLinFactNeighborX="-17493" custLinFactNeighborY="-11333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D8186826-E638-4250-8141-6368F980718C}" type="presOf" srcId="{ECD9C01F-C766-4A1F-98B4-25B30EAA722C}" destId="{6C0467F8-9C44-4C19-9E29-DF0269AEACC6}" srcOrd="1" destOrd="0" presId="urn:microsoft.com/office/officeart/2005/8/layout/matrix1"/>
    <dgm:cxn modelId="{A759BCF3-ACD7-4D74-BBB7-12B4D758AB23}" type="presOf" srcId="{ECD9C01F-C766-4A1F-98B4-25B30EAA722C}" destId="{E37C2063-AE95-4C64-8CFB-18210266A074}" srcOrd="0" destOrd="0" presId="urn:microsoft.com/office/officeart/2005/8/layout/matrix1"/>
    <dgm:cxn modelId="{A28D2B5D-CDA8-47D7-9841-F6819D01510B}" type="presOf" srcId="{1D0195B0-9DC5-4B28-AFD8-7EFF52A1A777}" destId="{6D9F81BE-F886-4054-B06A-5CD72D267A11}" srcOrd="0" destOrd="0" presId="urn:microsoft.com/office/officeart/2005/8/layout/matrix1"/>
    <dgm:cxn modelId="{07B81713-C43A-4D37-9D92-AE6E8C9870BC}" type="presOf" srcId="{C5B998B2-11A1-457A-883E-7F73F0D1624D}" destId="{6DA3FCA2-F2AD-41E4-80CE-15C3909F7164}" srcOrd="1" destOrd="0" presId="urn:microsoft.com/office/officeart/2005/8/layout/matrix1"/>
    <dgm:cxn modelId="{306A8F30-E0CA-4CB6-BC7F-9A1A1102ED61}" srcId="{CFCCDAC9-DF62-4DE5-A969-9DCBA13FF72E}" destId="{1D0195B0-9DC5-4B28-AFD8-7EFF52A1A777}" srcOrd="0" destOrd="0" parTransId="{2BEA157E-6C0E-4F60-AFD3-6545D112C272}" sibTransId="{0E60F555-7205-4265-BF4D-333B00F8D845}"/>
    <dgm:cxn modelId="{958090D5-5720-4EAA-A425-29598487C9EF}" srcId="{1D0195B0-9DC5-4B28-AFD8-7EFF52A1A777}" destId="{C5B998B2-11A1-457A-883E-7F73F0D1624D}" srcOrd="1" destOrd="0" parTransId="{3D4BE9A5-0771-4130-A04D-8C2B384D6E38}" sibTransId="{0336941A-FFF2-4392-A7CD-3269792CBD1B}"/>
    <dgm:cxn modelId="{0271D5E2-74D2-41EC-B1D0-4592923A834D}" type="presOf" srcId="{578CF85A-6EC0-41DA-95D1-63CF4F765F31}" destId="{ABCD8151-4525-4222-8CB7-144C687936D7}" srcOrd="0" destOrd="0" presId="urn:microsoft.com/office/officeart/2005/8/layout/matrix1"/>
    <dgm:cxn modelId="{E71D7D1B-F6F8-47B7-A54F-AFCA7ABC119F}" type="presOf" srcId="{C5B998B2-11A1-457A-883E-7F73F0D1624D}" destId="{A02E6994-0A9F-4AB9-A437-F69011860032}" srcOrd="0" destOrd="0" presId="urn:microsoft.com/office/officeart/2005/8/layout/matrix1"/>
    <dgm:cxn modelId="{8BD68B80-5F2D-454A-B24D-C833D4239F3F}" type="presOf" srcId="{CFCCDAC9-DF62-4DE5-A969-9DCBA13FF72E}" destId="{193E1DB9-EA38-4351-96CA-AE4C1BC7D6DE}" srcOrd="0" destOrd="0" presId="urn:microsoft.com/office/officeart/2005/8/layout/matrix1"/>
    <dgm:cxn modelId="{F4588A34-4EEC-4838-9C84-51EE080A503C}" srcId="{1D0195B0-9DC5-4B28-AFD8-7EFF52A1A777}" destId="{ECD9C01F-C766-4A1F-98B4-25B30EAA722C}" srcOrd="3" destOrd="0" parTransId="{B79BF468-6930-4CEE-9379-43374258E6C5}" sibTransId="{42599566-EDDD-4461-9CC6-B55405B9FFDD}"/>
    <dgm:cxn modelId="{1C6BF710-F0CC-4FB3-831D-08D0418356C1}" srcId="{1D0195B0-9DC5-4B28-AFD8-7EFF52A1A777}" destId="{578CF85A-6EC0-41DA-95D1-63CF4F765F31}" srcOrd="2" destOrd="0" parTransId="{2864856B-D3AD-4BFF-AE16-6292F505B521}" sibTransId="{C5822192-C05B-49A1-B372-FBA7996D77B6}"/>
    <dgm:cxn modelId="{C99DA22A-1F48-4A49-A9A2-F148319B6BC8}" type="presOf" srcId="{578CF85A-6EC0-41DA-95D1-63CF4F765F31}" destId="{1C3D1CB8-34C2-44AD-9035-ECAF31D68277}" srcOrd="1" destOrd="0" presId="urn:microsoft.com/office/officeart/2005/8/layout/matrix1"/>
    <dgm:cxn modelId="{C6EA7890-E462-4201-9B6E-D1409C96C4A4}" srcId="{1D0195B0-9DC5-4B28-AFD8-7EFF52A1A777}" destId="{2513A2CD-1E82-4021-B65E-70C21A653579}" srcOrd="0" destOrd="0" parTransId="{76DC4F40-94A2-4517-9B49-0279760A1128}" sibTransId="{F030A164-8C9A-4DAF-B435-39B185F64045}"/>
    <dgm:cxn modelId="{29084046-6C44-4DD1-8EA7-5792363A7FD9}" type="presOf" srcId="{2513A2CD-1E82-4021-B65E-70C21A653579}" destId="{716210CB-31EE-4405-A72D-779D948917D0}" srcOrd="1" destOrd="0" presId="urn:microsoft.com/office/officeart/2005/8/layout/matrix1"/>
    <dgm:cxn modelId="{8AA7C838-C1F7-4935-9916-88C3B0E477D6}" type="presOf" srcId="{2513A2CD-1E82-4021-B65E-70C21A653579}" destId="{19152372-70B7-460B-84B7-B11BF45FB47F}" srcOrd="0" destOrd="0" presId="urn:microsoft.com/office/officeart/2005/8/layout/matrix1"/>
    <dgm:cxn modelId="{8AB16ED3-ECD9-49C8-B570-18195BDF9A90}" type="presParOf" srcId="{193E1DB9-EA38-4351-96CA-AE4C1BC7D6DE}" destId="{704D0974-AE8C-4762-87D2-2216477D1EDC}" srcOrd="0" destOrd="0" presId="urn:microsoft.com/office/officeart/2005/8/layout/matrix1"/>
    <dgm:cxn modelId="{B91238C5-BA6E-41F3-832D-DF7256C7BC18}" type="presParOf" srcId="{704D0974-AE8C-4762-87D2-2216477D1EDC}" destId="{19152372-70B7-460B-84B7-B11BF45FB47F}" srcOrd="0" destOrd="0" presId="urn:microsoft.com/office/officeart/2005/8/layout/matrix1"/>
    <dgm:cxn modelId="{815DEF57-48C9-4832-9931-8689CA09F933}" type="presParOf" srcId="{704D0974-AE8C-4762-87D2-2216477D1EDC}" destId="{716210CB-31EE-4405-A72D-779D948917D0}" srcOrd="1" destOrd="0" presId="urn:microsoft.com/office/officeart/2005/8/layout/matrix1"/>
    <dgm:cxn modelId="{2C98274F-2FA5-4821-BC53-D26F55525486}" type="presParOf" srcId="{704D0974-AE8C-4762-87D2-2216477D1EDC}" destId="{A02E6994-0A9F-4AB9-A437-F69011860032}" srcOrd="2" destOrd="0" presId="urn:microsoft.com/office/officeart/2005/8/layout/matrix1"/>
    <dgm:cxn modelId="{14ED2543-B67A-4CFD-9EBB-78CC0B559CF5}" type="presParOf" srcId="{704D0974-AE8C-4762-87D2-2216477D1EDC}" destId="{6DA3FCA2-F2AD-41E4-80CE-15C3909F7164}" srcOrd="3" destOrd="0" presId="urn:microsoft.com/office/officeart/2005/8/layout/matrix1"/>
    <dgm:cxn modelId="{4B05C978-0FB3-44BB-ACE8-2BCC7B6EFFA4}" type="presParOf" srcId="{704D0974-AE8C-4762-87D2-2216477D1EDC}" destId="{ABCD8151-4525-4222-8CB7-144C687936D7}" srcOrd="4" destOrd="0" presId="urn:microsoft.com/office/officeart/2005/8/layout/matrix1"/>
    <dgm:cxn modelId="{465E8E46-B840-4D71-8C7D-E0B643EF6271}" type="presParOf" srcId="{704D0974-AE8C-4762-87D2-2216477D1EDC}" destId="{1C3D1CB8-34C2-44AD-9035-ECAF31D68277}" srcOrd="5" destOrd="0" presId="urn:microsoft.com/office/officeart/2005/8/layout/matrix1"/>
    <dgm:cxn modelId="{36A7F3E6-3B3B-4118-AF9B-9D6336B9BC97}" type="presParOf" srcId="{704D0974-AE8C-4762-87D2-2216477D1EDC}" destId="{E37C2063-AE95-4C64-8CFB-18210266A074}" srcOrd="6" destOrd="0" presId="urn:microsoft.com/office/officeart/2005/8/layout/matrix1"/>
    <dgm:cxn modelId="{4302FB71-DE8A-41BB-8AB2-BBCF3A833323}" type="presParOf" srcId="{704D0974-AE8C-4762-87D2-2216477D1EDC}" destId="{6C0467F8-9C44-4C19-9E29-DF0269AEACC6}" srcOrd="7" destOrd="0" presId="urn:microsoft.com/office/officeart/2005/8/layout/matrix1"/>
    <dgm:cxn modelId="{465E3740-C39A-4B01-82F4-CF9F0DF2021F}" type="presParOf" srcId="{193E1DB9-EA38-4351-96CA-AE4C1BC7D6DE}" destId="{6D9F81BE-F886-4054-B06A-5CD72D267A1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70F1-3BD5-49BF-9E14-3A2A4858EFE5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23B3-D2D3-49B1-B380-F9CB8C33E90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963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1024890" algn="just">
              <a:lnSpc>
                <a:spcPct val="140000"/>
              </a:lnSpc>
              <a:spcBef>
                <a:spcPts val="1440"/>
              </a:spcBef>
            </a:pPr>
            <a:r>
              <a:rPr lang="el-GR" sz="1200" spc="-10" dirty="0">
                <a:solidFill>
                  <a:srgbClr val="696363"/>
                </a:solidFill>
                <a:latin typeface="Cambria"/>
                <a:cs typeface="Cambria"/>
              </a:rPr>
              <a:t>Αποτελεί μείζων </a:t>
            </a:r>
            <a:r>
              <a:rPr lang="el-GR" sz="1200" spc="-5" dirty="0">
                <a:solidFill>
                  <a:srgbClr val="696363"/>
                </a:solidFill>
                <a:latin typeface="Cambria"/>
                <a:cs typeface="Cambria"/>
              </a:rPr>
              <a:t>ζήτημα </a:t>
            </a:r>
            <a:r>
              <a:rPr lang="el-GR" sz="1200" dirty="0">
                <a:solidFill>
                  <a:srgbClr val="696363"/>
                </a:solidFill>
                <a:latin typeface="Cambria"/>
                <a:cs typeface="Cambria"/>
              </a:rPr>
              <a:t>για </a:t>
            </a:r>
            <a:r>
              <a:rPr lang="el-GR" sz="1200" spc="-5" dirty="0">
                <a:solidFill>
                  <a:srgbClr val="696363"/>
                </a:solidFill>
                <a:latin typeface="Cambria"/>
                <a:cs typeface="Cambria"/>
              </a:rPr>
              <a:t>τους οργανισμούς </a:t>
            </a:r>
            <a:r>
              <a:rPr lang="el-GR" sz="1200" spc="-25" dirty="0">
                <a:solidFill>
                  <a:srgbClr val="696363"/>
                </a:solidFill>
                <a:latin typeface="Cambria"/>
                <a:cs typeface="Cambria"/>
              </a:rPr>
              <a:t>όχι </a:t>
            </a:r>
            <a:r>
              <a:rPr lang="el-GR" sz="1200" spc="10" dirty="0">
                <a:solidFill>
                  <a:srgbClr val="696363"/>
                </a:solidFill>
                <a:latin typeface="Cambria"/>
                <a:cs typeface="Cambria"/>
              </a:rPr>
              <a:t>μόνο </a:t>
            </a:r>
            <a:r>
              <a:rPr lang="el-GR" sz="1200" dirty="0">
                <a:solidFill>
                  <a:srgbClr val="696363"/>
                </a:solidFill>
                <a:latin typeface="Cambria"/>
                <a:cs typeface="Cambria"/>
              </a:rPr>
              <a:t>η  </a:t>
            </a:r>
            <a:r>
              <a:rPr lang="el-GR" sz="1200" spc="5" dirty="0">
                <a:solidFill>
                  <a:srgbClr val="696363"/>
                </a:solidFill>
                <a:latin typeface="Cambria"/>
                <a:cs typeface="Cambria"/>
              </a:rPr>
              <a:t>επίλυση </a:t>
            </a:r>
            <a:r>
              <a:rPr lang="el-GR" sz="1200" spc="-5" dirty="0">
                <a:solidFill>
                  <a:srgbClr val="696363"/>
                </a:solidFill>
                <a:latin typeface="Cambria"/>
                <a:cs typeface="Cambria"/>
              </a:rPr>
              <a:t>των συγκρούσεων </a:t>
            </a:r>
            <a:r>
              <a:rPr lang="el-GR" sz="1200" spc="15" dirty="0">
                <a:solidFill>
                  <a:srgbClr val="696363"/>
                </a:solidFill>
                <a:latin typeface="Cambria"/>
                <a:cs typeface="Cambria"/>
              </a:rPr>
              <a:t>αλλά </a:t>
            </a:r>
            <a:r>
              <a:rPr lang="el-GR" sz="1200" dirty="0">
                <a:solidFill>
                  <a:srgbClr val="696363"/>
                </a:solidFill>
                <a:latin typeface="Cambria"/>
                <a:cs typeface="Cambria"/>
              </a:rPr>
              <a:t>και η </a:t>
            </a:r>
            <a:r>
              <a:rPr lang="el-GR" sz="1200" spc="-10" dirty="0">
                <a:solidFill>
                  <a:srgbClr val="696363"/>
                </a:solidFill>
                <a:latin typeface="Cambria"/>
                <a:cs typeface="Cambria"/>
              </a:rPr>
              <a:t>διαχείριση </a:t>
            </a:r>
            <a:r>
              <a:rPr lang="el-GR" sz="1200" spc="-5" dirty="0">
                <a:solidFill>
                  <a:srgbClr val="696363"/>
                </a:solidFill>
                <a:latin typeface="Cambria"/>
                <a:cs typeface="Cambria"/>
              </a:rPr>
              <a:t>τους </a:t>
            </a:r>
            <a:r>
              <a:rPr lang="el-GR" sz="1200" dirty="0">
                <a:solidFill>
                  <a:srgbClr val="696363"/>
                </a:solidFill>
                <a:latin typeface="Cambria"/>
                <a:cs typeface="Cambria"/>
              </a:rPr>
              <a:t>σε  </a:t>
            </a:r>
            <a:r>
              <a:rPr lang="el-GR" sz="1200" spc="-5" dirty="0">
                <a:solidFill>
                  <a:srgbClr val="696363"/>
                </a:solidFill>
                <a:latin typeface="Cambria"/>
                <a:cs typeface="Cambria"/>
              </a:rPr>
              <a:t>συνδυασμό </a:t>
            </a:r>
            <a:r>
              <a:rPr lang="el-GR" sz="1200" dirty="0">
                <a:solidFill>
                  <a:srgbClr val="696363"/>
                </a:solidFill>
                <a:latin typeface="Cambria"/>
                <a:cs typeface="Cambria"/>
              </a:rPr>
              <a:t>με </a:t>
            </a:r>
            <a:r>
              <a:rPr lang="el-GR" sz="1200" spc="-5" dirty="0">
                <a:solidFill>
                  <a:srgbClr val="696363"/>
                </a:solidFill>
                <a:latin typeface="Cambria"/>
                <a:cs typeface="Cambria"/>
              </a:rPr>
              <a:t>την </a:t>
            </a:r>
            <a:r>
              <a:rPr lang="el-GR" sz="1200" spc="-10" dirty="0">
                <a:solidFill>
                  <a:srgbClr val="696363"/>
                </a:solidFill>
                <a:latin typeface="Cambria"/>
                <a:cs typeface="Cambria"/>
              </a:rPr>
              <a:t>ελαχιστοποίηση </a:t>
            </a:r>
            <a:r>
              <a:rPr lang="el-GR" sz="1200" spc="-5" dirty="0">
                <a:solidFill>
                  <a:srgbClr val="696363"/>
                </a:solidFill>
                <a:latin typeface="Cambria"/>
                <a:cs typeface="Cambria"/>
              </a:rPr>
              <a:t>των</a:t>
            </a:r>
            <a:r>
              <a:rPr lang="el-GR" sz="1200" spc="95" dirty="0">
                <a:solidFill>
                  <a:srgbClr val="696363"/>
                </a:solidFill>
                <a:latin typeface="Cambria"/>
                <a:cs typeface="Cambria"/>
              </a:rPr>
              <a:t> </a:t>
            </a:r>
            <a:r>
              <a:rPr lang="el-GR" sz="1200" dirty="0">
                <a:solidFill>
                  <a:srgbClr val="696363"/>
                </a:solidFill>
                <a:latin typeface="Cambria"/>
                <a:cs typeface="Cambria"/>
              </a:rPr>
              <a:t>αρνητικών</a:t>
            </a:r>
            <a:endParaRPr lang="el-GR" sz="1200" dirty="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1155"/>
              </a:spcBef>
            </a:pPr>
            <a:r>
              <a:rPr lang="el-GR" sz="1200" spc="-5" dirty="0">
                <a:solidFill>
                  <a:srgbClr val="696363"/>
                </a:solidFill>
                <a:latin typeface="Cambria"/>
                <a:cs typeface="Cambria"/>
              </a:rPr>
              <a:t>αποτελεσμάτων </a:t>
            </a:r>
            <a:r>
              <a:rPr lang="el-GR" sz="1200" dirty="0">
                <a:solidFill>
                  <a:srgbClr val="696363"/>
                </a:solidFill>
                <a:latin typeface="Cambria"/>
                <a:cs typeface="Cambria"/>
              </a:rPr>
              <a:t>και </a:t>
            </a:r>
            <a:r>
              <a:rPr lang="el-GR" sz="1200" spc="-5" dirty="0">
                <a:solidFill>
                  <a:srgbClr val="696363"/>
                </a:solidFill>
                <a:latin typeface="Cambria"/>
                <a:cs typeface="Cambria"/>
              </a:rPr>
              <a:t>την προαγωγή των </a:t>
            </a:r>
            <a:r>
              <a:rPr lang="el-GR" sz="1200" dirty="0">
                <a:solidFill>
                  <a:srgbClr val="696363"/>
                </a:solidFill>
                <a:latin typeface="Cambria"/>
                <a:cs typeface="Cambria"/>
              </a:rPr>
              <a:t>θετικών </a:t>
            </a:r>
            <a:r>
              <a:rPr lang="el-GR" sz="1200" spc="-5" dirty="0">
                <a:solidFill>
                  <a:srgbClr val="696363"/>
                </a:solidFill>
                <a:latin typeface="Cambria"/>
                <a:cs typeface="Cambria"/>
              </a:rPr>
              <a:t>αποτελεσμάτων</a:t>
            </a:r>
            <a:endParaRPr lang="el-GR" sz="1200" dirty="0">
              <a:latin typeface="Cambria"/>
              <a:cs typeface="Cambria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4005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384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>
              <a:cs typeface="Arial" pitchFamily="34" charset="0"/>
            </a:endParaRPr>
          </a:p>
        </p:txBody>
      </p:sp>
      <p:sp>
        <p:nvSpPr>
          <p:cNvPr id="239620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algn="r" eaLnBrk="1" hangingPunct="1"/>
            <a:fld id="{F98006C6-FFDC-4C54-BE56-425F1DEA9FB5}" type="slidenum">
              <a:rPr lang="el-GR" altLang="el-GR" sz="1200">
                <a:latin typeface="Times New Roman" pitchFamily="18" charset="0"/>
              </a:rPr>
              <a:pPr algn="r" eaLnBrk="1" hangingPunct="1"/>
              <a:t>48</a:t>
            </a:fld>
            <a:endParaRPr lang="el-GR" alt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5661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9187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7013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250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73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73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73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73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73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73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73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23B3-D2D3-49B1-B380-F9CB8C33E900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73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3F22056-6134-4438-9515-DD7DAAA1B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677AD5C-28ED-4985-8B1A-BE12EB2F5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A8CCE41-C4D9-48F6-8760-B1F821A9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D554568-BAB1-4C23-A45D-05B47894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67ADACE-D3C4-4568-8F63-E41BC029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76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7AB23DB-7396-4CC0-A7F9-FBA2C3D4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03CB00EB-01FA-41E6-AB9F-14E8C0A15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6330A2C-90F9-4129-895D-DAA57A2F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80B81E9-24F3-4F64-862A-524383C4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CCF043F-B519-4B61-99DF-15F53143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447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23032D63-4F20-4102-ABB1-805EC34F0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52C4AD3-BC5B-46DE-BC7D-2C6BDFE44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75AA609-2577-4EB7-89E1-4F7DAD2E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CBCBBBB-2008-4AF2-9AA0-66D8BB87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7BE6D7E-7362-4086-8752-D49890BA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584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133600" y="1524000"/>
            <a:ext cx="9554464" cy="4648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2133600" y="381000"/>
            <a:ext cx="9550400" cy="8382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392A-1E77-4AAD-AE87-7A839E6CEF43}" type="datetimeFigureOut">
              <a:rPr lang="el-GR">
                <a:solidFill>
                  <a:prstClr val="white"/>
                </a:solidFill>
              </a:rPr>
              <a:pPr>
                <a:defRPr/>
              </a:pPr>
              <a:t>29/8/2019</a:t>
            </a:fld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1713-17BD-4C44-839A-C4F92EC6EED0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177B302-60A3-43A7-B976-67AF6E39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FDF1C33-03FC-4922-B3D3-F8F8E990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B7B38F3-559F-4046-A779-4D24D5E6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B540255-BD70-4155-8833-66C43AE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AA8C2A3-C4FC-47C4-9104-3F54A4E0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415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7DCE0EF-CECD-4BA3-9354-C3EF78CB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2B42952-4907-4DC9-88AF-9066BC30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A10726A-5772-4EB6-88FF-D69E76A8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1A01291-1338-4FF9-B603-F698BEEF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3CD336C-7448-4262-8C5F-15E07988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1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BA57A1-A2C8-4633-9774-3D6790A5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10F54C9-D79D-4AFD-96F9-EC777C044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86E44FB-5459-49DA-864F-8402F432B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1C3A6397-8C9D-4EA5-840A-49909E7B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185EA82-7911-4820-BB69-3459E00D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BC30ACE-48FE-4B48-B76F-E019E78E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30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DEAF78-D495-4D5A-8C5A-01D8BD99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2106B56-6D03-4712-985B-37BBCFF17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850006CE-52F5-44FD-8495-413CDD063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1287C27-B76F-471C-804A-28872DE90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71003B71-1956-4729-8ED2-A998FEA6B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94B9F2BD-504A-4E67-BFEC-1658F93E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F2C52F7F-0BAF-4B5D-85DF-00662B0E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6913D1C7-5F38-4F1C-831A-E313280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231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365A52A-1DAA-402B-8A4A-2FBE6D9F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A0AFCE30-993D-4642-95DB-B7910EC6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90CEA58-6EFC-486C-8815-F11BC6AD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ABC7B301-994F-4044-BCD9-7C8FCD4E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606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42276253-F3C2-40CB-89BF-2E007B44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D5E97E96-5C31-44E8-B8B7-CE29ED7F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3426F39-3E86-4AB7-A994-FF91582E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953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110AFED-924A-4538-9E2D-43507D2C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47D86E0-E937-4A62-BA5F-F2B5EE1C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4835E61-848E-4EBE-80EE-8CFD19FBC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1FD3098-58EA-4880-820A-C808E88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1EFE0FF-51BE-4A45-981B-3F8DBD5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7D9C49B-9591-4AAA-B028-A2269EF5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278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2753A35-E6BD-4F00-89E3-D3201239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EAD3C28F-F8E9-41B3-9AFB-89394C884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9AB89B83-0BE7-4E9C-8C4D-A7828DF33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C178FCFD-180C-45A2-8530-FED390D8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AE235D14-1739-4922-AD49-8EE095E9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7E82EF6-E7D9-461E-8A7A-805655F4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648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61714033-DF47-47F3-A181-D780187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8E53047-8227-4E3C-A3E7-5CEED60B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4D49174-C6DB-40EF-A2BB-76D5F372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A5153-EC88-4048-95F6-DAE0461BB7AB}" type="datetimeFigureOut">
              <a:rPr lang="el-GR" smtClean="0"/>
              <a:t>29/8/2019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E34FEC5-5F63-48C4-9A3D-59713D534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BCC35E0-0F3B-43B1-A1D1-D08A30EFA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7326-2A2A-48A3-8516-3A10F5EB770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64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532" y="2393343"/>
            <a:ext cx="7128792" cy="18283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Διαχείριση - επίλυση κρίσεων, συγκρούσεων στο εργασιακό περιβάλλον</a:t>
            </a:r>
            <a:endParaRPr lang="el-G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868297" y="537563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ΚΣΤ’ Εκπαιδευτική Σειρά</a:t>
            </a:r>
            <a:endParaRPr lang="el-GR" u="sng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602603F3-478F-456C-A16F-3AE7CA2C7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0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2 - Θέση περιεχομένου"/>
          <p:cNvSpPr>
            <a:spLocks noGrp="1"/>
          </p:cNvSpPr>
          <p:nvPr>
            <p:ph idx="1"/>
          </p:nvPr>
        </p:nvSpPr>
        <p:spPr>
          <a:xfrm>
            <a:off x="239350" y="2276872"/>
            <a:ext cx="11137237" cy="4104456"/>
          </a:xfrm>
        </p:spPr>
        <p:txBody>
          <a:bodyPr>
            <a:normAutofit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el-GR" dirty="0"/>
              <a:t>	</a:t>
            </a:r>
            <a:r>
              <a:rPr lang="el-GR" sz="3000" dirty="0">
                <a:solidFill>
                  <a:schemeClr val="tx1"/>
                </a:solidFill>
              </a:rPr>
              <a:t>Η σύγκρουση σε έναν οργανισμό εμφανίζεται όταν δύο ή περισσότερα άτομα πρέπει να συνεργαστούν μεταξύ τους για τη λήψη κάποιας απόφασης, την ολοκλήρωση κάποιου έργου ή την επίλυση κάποιου προβλήματος και μεταξύ των ατόμων αυτών</a:t>
            </a:r>
            <a:r>
              <a:rPr lang="en-US" sz="3000" dirty="0">
                <a:solidFill>
                  <a:schemeClr val="tx1"/>
                </a:solidFill>
              </a:rPr>
              <a:t>: </a:t>
            </a:r>
          </a:p>
          <a:p>
            <a:pPr algn="just" eaLnBrk="1" hangingPunct="1">
              <a:buFont typeface="Arial" pitchFamily="34" charset="0"/>
              <a:buNone/>
            </a:pPr>
            <a:endParaRPr lang="el-GR" sz="3000" dirty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l-GR" sz="3000" dirty="0">
                <a:solidFill>
                  <a:schemeClr val="tx1"/>
                </a:solidFill>
              </a:rPr>
              <a:t>εμφανίζεται σύγκρουση συμφερόντων ή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l-GR" sz="3000" dirty="0">
                <a:solidFill>
                  <a:schemeClr val="tx1"/>
                </a:solidFill>
              </a:rPr>
              <a:t>οι ενέργειες του ενός προκαλούν τις αρνητικές αντιδράσεις των άλλων</a:t>
            </a:r>
          </a:p>
        </p:txBody>
      </p:sp>
      <p:sp>
        <p:nvSpPr>
          <p:cNvPr id="114691" name="1 - Τίτλος"/>
          <p:cNvSpPr>
            <a:spLocks noGrp="1"/>
          </p:cNvSpPr>
          <p:nvPr>
            <p:ph type="title"/>
          </p:nvPr>
        </p:nvSpPr>
        <p:spPr>
          <a:xfrm>
            <a:off x="751834" y="182880"/>
            <a:ext cx="10515600" cy="1325563"/>
          </a:xfrm>
          <a:solidFill>
            <a:srgbClr val="C00000"/>
          </a:solidFill>
        </p:spPr>
        <p:txBody>
          <a:bodyPr/>
          <a:lstStyle/>
          <a:p>
            <a:pPr eaLnBrk="1" hangingPunct="1">
              <a:defRPr/>
            </a:pPr>
            <a:r>
              <a:rPr lang="el-G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Πότε εμφανίζεται η σύγκρουση;</a:t>
            </a:r>
          </a:p>
        </p:txBody>
      </p:sp>
      <p:pic>
        <p:nvPicPr>
          <p:cNvPr id="66564" name="Picture 5" descr="C:\Users\user\Desktop\imagesCAG5K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5733257"/>
            <a:ext cx="3980656" cy="102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2 - Θέση περιεχομένου"/>
          <p:cNvSpPr>
            <a:spLocks noGrp="1"/>
          </p:cNvSpPr>
          <p:nvPr>
            <p:ph idx="1"/>
          </p:nvPr>
        </p:nvSpPr>
        <p:spPr>
          <a:xfrm>
            <a:off x="564375" y="1723120"/>
            <a:ext cx="10465163" cy="396044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l-GR" dirty="0"/>
              <a:t>	</a:t>
            </a:r>
            <a:r>
              <a:rPr lang="el-GR" sz="3200" dirty="0">
                <a:solidFill>
                  <a:schemeClr val="tx1"/>
                </a:solidFill>
              </a:rPr>
              <a:t>Σύγκρουση είναι μία διαμάχη που προκαλείται από ρήξη: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l-GR" sz="3200" dirty="0">
                <a:solidFill>
                  <a:schemeClr val="tx1"/>
                </a:solidFill>
              </a:rPr>
              <a:t>Συμφερόντων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l-GR" sz="3200" dirty="0">
                <a:solidFill>
                  <a:schemeClr val="tx1"/>
                </a:solidFill>
              </a:rPr>
              <a:t>Στόχων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l-GR" sz="3200" dirty="0">
                <a:solidFill>
                  <a:schemeClr val="tx1"/>
                </a:solidFill>
              </a:rPr>
              <a:t>ή διαφορετικών προσωπικοτήτων</a:t>
            </a:r>
          </a:p>
          <a:p>
            <a:pPr lvl="1" eaLnBrk="1" hangingPunct="1"/>
            <a:endParaRPr lang="el-GR" sz="3200" dirty="0">
              <a:solidFill>
                <a:schemeClr val="tx1"/>
              </a:solidFill>
            </a:endParaRPr>
          </a:p>
          <a:p>
            <a:pPr lvl="1"/>
            <a:r>
              <a:rPr lang="el-GR" sz="3200" dirty="0">
                <a:solidFill>
                  <a:schemeClr val="tx1"/>
                </a:solidFill>
              </a:rPr>
              <a:t>μεταξύ ατόμων</a:t>
            </a:r>
          </a:p>
          <a:p>
            <a:pPr lvl="1"/>
            <a:r>
              <a:rPr lang="el-GR" sz="3200" dirty="0">
                <a:solidFill>
                  <a:schemeClr val="tx1"/>
                </a:solidFill>
              </a:rPr>
              <a:t>ατόμων και ομάδων  ή</a:t>
            </a:r>
          </a:p>
          <a:p>
            <a:pPr lvl="1"/>
            <a:r>
              <a:rPr lang="el-GR" sz="3200" dirty="0">
                <a:solidFill>
                  <a:schemeClr val="tx1"/>
                </a:solidFill>
              </a:rPr>
              <a:t>μεταξύ ομάδων</a:t>
            </a:r>
          </a:p>
          <a:p>
            <a:pPr eaLnBrk="1" hangingPunct="1"/>
            <a:endParaRPr lang="el-GR" dirty="0"/>
          </a:p>
        </p:txBody>
      </p:sp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738447" y="216131"/>
            <a:ext cx="10515600" cy="1109432"/>
          </a:xfrm>
          <a:solidFill>
            <a:srgbClr val="C00000"/>
          </a:solidFill>
        </p:spPr>
        <p:txBody>
          <a:bodyPr/>
          <a:lstStyle/>
          <a:p>
            <a:pPr eaLnBrk="1" hangingPunct="1">
              <a:defRPr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Με λίγα λόγια…</a:t>
            </a:r>
          </a:p>
        </p:txBody>
      </p:sp>
      <p:pic>
        <p:nvPicPr>
          <p:cNvPr id="67588" name="Picture 6" descr="C:\Users\user\Desktop\imagesCA9P4U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2" y="4509120"/>
            <a:ext cx="3905249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686432"/>
              </p:ext>
            </p:extLst>
          </p:nvPr>
        </p:nvGraphicFramePr>
        <p:xfrm>
          <a:off x="609600" y="1600200"/>
          <a:ext cx="1120144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132368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Τύποι συγκρούσεων</a:t>
            </a:r>
          </a:p>
        </p:txBody>
      </p:sp>
    </p:spTree>
    <p:extLst>
      <p:ext uri="{BB962C8B-B14F-4D97-AF65-F5344CB8AC3E}">
        <p14:creationId xmlns:p14="http://schemas.microsoft.com/office/powerpoint/2010/main" val="6860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CA4472-A593-4911-B5C4-88DDB50D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3CA4472-A593-4911-B5C4-88DDB50D1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0C79E-D895-4B7D-88CF-B59761B3B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C20C79E-D895-4B7D-88CF-B59761B3B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DB4D7A-AEBE-4E11-9FE7-09EFE26D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DDB4D7A-AEBE-4E11-9FE7-09EFE26D9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953AA-F562-456C-B449-BDE661D41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34953AA-F562-456C-B449-BDE661D41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E78B0-8A98-4C36-AA46-3C5C2F19E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60E78B0-8A98-4C36-AA46-3C5C2F19E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5AF5E-6541-42B6-9D91-E2191E6DE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CB5AF5E-6541-42B6-9D91-E2191E6DE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689F6E-2557-4CF4-8583-14C888A21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E689F6E-2557-4CF4-8583-14C888A21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11DFFC-8D83-4FF1-93BD-922755348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411DFFC-8D83-4FF1-93BD-922755348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300B6-AA2E-4690-8908-3F87448A4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D1300B6-AA2E-4690-8908-3F87448A4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495779"/>
              </p:ext>
            </p:extLst>
          </p:nvPr>
        </p:nvGraphicFramePr>
        <p:xfrm>
          <a:off x="0" y="1234440"/>
          <a:ext cx="12192000" cy="562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04702" y="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Τύποι συγκρούσεων στο εργασιακό περιβάλλον</a:t>
            </a:r>
          </a:p>
        </p:txBody>
      </p:sp>
    </p:spTree>
    <p:extLst>
      <p:ext uri="{BB962C8B-B14F-4D97-AF65-F5344CB8AC3E}">
        <p14:creationId xmlns:p14="http://schemas.microsoft.com/office/powerpoint/2010/main" val="16164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CA4472-A593-4911-B5C4-88DDB50D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0C79E-D895-4B7D-88CF-B59761B3B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DB4D7A-AEBE-4E11-9FE7-09EFE26D9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953AA-F562-456C-B449-BDE661D41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E78B0-8A98-4C36-AA46-3C5C2F19E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5AF5E-6541-42B6-9D91-E2191E6DE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689F6E-2557-4CF4-8583-14C888A21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συγκρούσεων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8046721" y="2161309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1701659" y="2011680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670881" y="4021573"/>
            <a:ext cx="3070594" cy="8306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latin typeface="+mn-lt"/>
              </a:rPr>
              <a:t>Πραγματική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7276194" y="4270633"/>
            <a:ext cx="4561129" cy="830630"/>
          </a:xfrm>
          <a:prstGeom prst="rect">
            <a:avLst/>
          </a:prstGeom>
          <a:solidFill>
            <a:schemeClr val="accent4"/>
          </a:solidFill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latin typeface="+mn-lt"/>
              </a:rPr>
              <a:t>Συναισθηματική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82880" y="5101263"/>
            <a:ext cx="6096000" cy="120032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l-GR" sz="2400" dirty="0"/>
              <a:t>Όταν οι άνθρωποι έχουν διαφορετικές απόψεις &amp; γνώμες σε σχέση με μια απόφαση που λαμβάνουν από κοινού με άλλους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7177987" y="5378261"/>
            <a:ext cx="4659335" cy="1200329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Όταν οι άνθρωποι βιώνουν αντιπαραθέσεις προσωπικοτήτων ή διαπροσωπικές εντάσεις</a:t>
            </a:r>
          </a:p>
        </p:txBody>
      </p:sp>
    </p:spTree>
    <p:extLst>
      <p:ext uri="{BB962C8B-B14F-4D97-AF65-F5344CB8AC3E}">
        <p14:creationId xmlns:p14="http://schemas.microsoft.com/office/powerpoint/2010/main" val="10792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συγκρούσεων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Βέλος προς τα κάτω 6"/>
          <p:cNvSpPr/>
          <p:nvPr/>
        </p:nvSpPr>
        <p:spPr>
          <a:xfrm>
            <a:off x="5696988" y="1800574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3613159" y="3755887"/>
            <a:ext cx="5464446" cy="830630"/>
          </a:xfrm>
          <a:prstGeom prst="rect">
            <a:avLst/>
          </a:prstGeom>
          <a:solidFill>
            <a:schemeClr val="accent6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</a:rPr>
              <a:t>Σύγκρουση διεργασίας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006138" y="4819671"/>
            <a:ext cx="8678487" cy="156966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Όταν ανακύπτουν διαφορές απόψεων σχετικά με το πώς θα κατανεμηθούν τα διάφορα καθήκοντα &amp; οι πόροι &amp; σε ποιους θα ανατεθούν οι ευθύνες</a:t>
            </a:r>
          </a:p>
        </p:txBody>
      </p:sp>
    </p:spTree>
    <p:extLst>
      <p:ext uri="{BB962C8B-B14F-4D97-AF65-F5344CB8AC3E}">
        <p14:creationId xmlns:p14="http://schemas.microsoft.com/office/powerpoint/2010/main" val="5257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συγκρούσεων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9027623" y="2011680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1701659" y="2011680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670881" y="4021573"/>
            <a:ext cx="3070594" cy="83063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latin typeface="+mn-lt"/>
              </a:rPr>
              <a:t>Λειτουργική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7276194" y="4270633"/>
            <a:ext cx="4561129" cy="830630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  <a:latin typeface="+mn-lt"/>
              </a:rPr>
              <a:t>Δυσλειτουργική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82880" y="5101263"/>
            <a:ext cx="5087389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Βελτιώνει την απόδοση της ομάδας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7177987" y="5378261"/>
            <a:ext cx="4659335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Μειώνει και παρακωλύει την απόδοση της ομάδας</a:t>
            </a:r>
          </a:p>
        </p:txBody>
      </p:sp>
    </p:spTree>
    <p:extLst>
      <p:ext uri="{BB962C8B-B14F-4D97-AF65-F5344CB8AC3E}">
        <p14:creationId xmlns:p14="http://schemas.microsoft.com/office/powerpoint/2010/main" val="2772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38200" y="232122"/>
            <a:ext cx="1051560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Μορφή συγκρούσεων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Βέλος προς τα κάτω 6"/>
          <p:cNvSpPr/>
          <p:nvPr/>
        </p:nvSpPr>
        <p:spPr>
          <a:xfrm>
            <a:off x="5447607" y="1743885"/>
            <a:ext cx="1296786" cy="1845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3613159" y="3755887"/>
            <a:ext cx="5464446" cy="83063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solidFill>
                  <a:schemeClr val="bg1"/>
                </a:solidFill>
              </a:rPr>
              <a:t>Διαπροσωπικές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720926" y="4884759"/>
            <a:ext cx="8484630" cy="175432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600" dirty="0"/>
              <a:t>Αναπτύσσονται µ</a:t>
            </a:r>
            <a:r>
              <a:rPr lang="el-GR" sz="3600" dirty="0" err="1"/>
              <a:t>εταξύ</a:t>
            </a:r>
            <a:r>
              <a:rPr lang="el-GR" sz="3600" dirty="0"/>
              <a:t> δύο </a:t>
            </a:r>
            <a:r>
              <a:rPr lang="el-GR" sz="3600" dirty="0" err="1"/>
              <a:t>ατόµων</a:t>
            </a:r>
            <a:r>
              <a:rPr lang="el-GR" sz="3600" dirty="0"/>
              <a:t> που ανήκουν στην ίδια ή σε διαφορετική ιεραρχική </a:t>
            </a:r>
            <a:r>
              <a:rPr lang="el-GR" sz="3600" dirty="0" err="1"/>
              <a:t>βαθµίδα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6587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88076" y="0"/>
            <a:ext cx="10515600" cy="1325563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Πηγές συγκρούσεων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Βέλος προς τα κάτω 6"/>
          <p:cNvSpPr/>
          <p:nvPr/>
        </p:nvSpPr>
        <p:spPr>
          <a:xfrm>
            <a:off x="5979620" y="1546472"/>
            <a:ext cx="1296786" cy="12819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602182" y="3119337"/>
            <a:ext cx="5552901" cy="341632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dirty="0"/>
              <a:t>στόχους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dirty="0"/>
              <a:t>μέσα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dirty="0"/>
              <a:t>διαδικασίες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dirty="0"/>
              <a:t>δομές 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dirty="0"/>
              <a:t>ρόλους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3600" dirty="0"/>
              <a:t>δραστηριότητες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883346" y="2049085"/>
            <a:ext cx="3437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/>
              <a:t>Συγκρούσεις </a:t>
            </a:r>
            <a:r>
              <a:rPr lang="el-GR" sz="3600" dirty="0"/>
              <a:t>για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75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88076" y="0"/>
            <a:ext cx="10515600" cy="1325563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Πηγές συγκρούσεων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Βέλος προς τα κάτω 6"/>
          <p:cNvSpPr/>
          <p:nvPr/>
        </p:nvSpPr>
        <p:spPr>
          <a:xfrm>
            <a:off x="5979620" y="1546472"/>
            <a:ext cx="1296786" cy="12819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879892" y="3811358"/>
            <a:ext cx="8828115" cy="230832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600" dirty="0"/>
              <a:t>για κατανομή και διαχείριση πόρων ή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l-GR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600" dirty="0"/>
              <a:t>λόγω διαφορών σχετικά με το βαθμό σπουδαιότητας, ιδιοκτησίας, ικανότητας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468527" y="2505254"/>
            <a:ext cx="5582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/>
              <a:t>Συγκρούσεις συμφερόντων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07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Περιεχόμενα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b="1" i="1" dirty="0"/>
          </a:p>
          <a:p>
            <a:r>
              <a:rPr lang="el-GR" b="1" i="1" dirty="0"/>
              <a:t>Ενότητα </a:t>
            </a:r>
            <a:r>
              <a:rPr lang="el-GR" i="1" dirty="0"/>
              <a:t>1</a:t>
            </a:r>
            <a:r>
              <a:rPr lang="el-GR" i="1" baseline="30000" dirty="0"/>
              <a:t>η</a:t>
            </a:r>
            <a:r>
              <a:rPr lang="el-GR" dirty="0"/>
              <a:t>: </a:t>
            </a:r>
            <a:r>
              <a:rPr lang="el-GR" i="1" dirty="0"/>
              <a:t>Έννοια συγκρούσεων Μορφές συγκρούσεων – Αιτίες και επιπτώσεις συγκρούσεων</a:t>
            </a:r>
            <a:endParaRPr lang="el-GR" dirty="0"/>
          </a:p>
          <a:p>
            <a:endParaRPr lang="el-GR" dirty="0"/>
          </a:p>
          <a:p>
            <a:r>
              <a:rPr lang="el-GR" b="1" i="1" dirty="0"/>
              <a:t>Ενότητα </a:t>
            </a:r>
            <a:r>
              <a:rPr lang="el-GR" i="1" dirty="0"/>
              <a:t>2</a:t>
            </a:r>
            <a:r>
              <a:rPr lang="el-GR" i="1" baseline="30000" dirty="0"/>
              <a:t>η</a:t>
            </a:r>
            <a:r>
              <a:rPr lang="el-GR" dirty="0"/>
              <a:t>: Διαχείριση συγκρούσεων</a:t>
            </a:r>
          </a:p>
          <a:p>
            <a:endParaRPr lang="el-GR" spc="-15" dirty="0"/>
          </a:p>
          <a:p>
            <a:r>
              <a:rPr lang="el-GR" b="1" i="1" dirty="0"/>
              <a:t>Ενότητα </a:t>
            </a:r>
            <a:r>
              <a:rPr lang="el-GR" i="1" dirty="0"/>
              <a:t>3</a:t>
            </a:r>
            <a:r>
              <a:rPr lang="el-GR" i="1" baseline="30000" dirty="0"/>
              <a:t>η</a:t>
            </a:r>
            <a:r>
              <a:rPr lang="el-GR" dirty="0"/>
              <a:t>: Στρατηγικές διαπραγμάτευσης</a:t>
            </a:r>
          </a:p>
          <a:p>
            <a:endParaRPr lang="el-G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23" y="202467"/>
            <a:ext cx="53165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88076" y="0"/>
            <a:ext cx="10515600" cy="1325563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Πηγές συγκρούσεων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Βέλος προς τα κάτω 6"/>
          <p:cNvSpPr/>
          <p:nvPr/>
        </p:nvSpPr>
        <p:spPr>
          <a:xfrm>
            <a:off x="5979620" y="1546472"/>
            <a:ext cx="1296786" cy="12819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715799" y="3441680"/>
            <a:ext cx="9824428" cy="2554545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/>
              <a:t>σχετικές με θέματα ταυτότητας και </a:t>
            </a:r>
            <a:r>
              <a:rPr lang="el-GR" sz="3200" dirty="0" err="1"/>
              <a:t>αυτοεικόνας</a:t>
            </a:r>
            <a:r>
              <a:rPr lang="el-GR" sz="3200" dirty="0"/>
              <a:t> ή γοήτρου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/>
              <a:t>σχέσεις συνεργασίας, εμπιστοσύνης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/>
              <a:t>θέματα σεβασμού, προδοσίας, ειλικρίνειας ή φιλίας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/>
              <a:t>για κατανομή και διαχείριση πόρων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577277" y="2505254"/>
            <a:ext cx="5365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/>
              <a:t>Προσωπικές συγκρούσεις 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9875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888076" y="0"/>
            <a:ext cx="10515600" cy="1325563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Πηγές συγκρούσεων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Βέλος προς τα κάτω 6"/>
          <p:cNvSpPr/>
          <p:nvPr/>
        </p:nvSpPr>
        <p:spPr>
          <a:xfrm>
            <a:off x="7204361" y="1546472"/>
            <a:ext cx="1296786" cy="128194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715799" y="3907193"/>
            <a:ext cx="9824428" cy="2554545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/>
              <a:t>κουλτούρας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/>
              <a:t>αξιών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/>
              <a:t>ηλικίας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/>
              <a:t>φύλου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/>
              <a:t>προσδοκιών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690907" y="2187446"/>
            <a:ext cx="61353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/>
              <a:t>Συγκρούσεις αντιλήψεων </a:t>
            </a:r>
            <a:r>
              <a:rPr lang="en-US" sz="3600" dirty="0"/>
              <a:t>:</a:t>
            </a:r>
            <a:endParaRPr lang="el-GR" sz="3600" dirty="0"/>
          </a:p>
          <a:p>
            <a:pPr algn="ctr"/>
            <a:r>
              <a:rPr lang="el-GR" sz="3600" dirty="0"/>
              <a:t>παρεξηγήσεις λόγω διαφορών </a:t>
            </a:r>
            <a:r>
              <a:rPr lang="en-US" sz="3600" dirty="0"/>
              <a:t>: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7228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2 - Θέση περιεχομένου"/>
          <p:cNvSpPr>
            <a:spLocks noGrp="1"/>
          </p:cNvSpPr>
          <p:nvPr>
            <p:ph idx="1"/>
          </p:nvPr>
        </p:nvSpPr>
        <p:spPr>
          <a:xfrm>
            <a:off x="32264" y="1484784"/>
            <a:ext cx="12159735" cy="5373216"/>
          </a:xfrm>
        </p:spPr>
        <p:txBody>
          <a:bodyPr>
            <a:normAutofit/>
          </a:bodyPr>
          <a:lstStyle/>
          <a:p>
            <a:pPr algn="just" eaLnBrk="1" hangingPunct="1"/>
            <a:endParaRPr lang="el-GR" sz="3200" dirty="0">
              <a:solidFill>
                <a:schemeClr val="tx1"/>
              </a:solidFill>
            </a:endParaRPr>
          </a:p>
          <a:p>
            <a:pPr algn="just" eaLnBrk="1" hangingPunct="1"/>
            <a:r>
              <a:rPr lang="el-GR" sz="3200" dirty="0">
                <a:solidFill>
                  <a:schemeClr val="tx1"/>
                </a:solidFill>
              </a:rPr>
              <a:t>Συνθήκες εργασίας</a:t>
            </a:r>
          </a:p>
          <a:p>
            <a:pPr algn="just" eaLnBrk="1" hangingPunct="1"/>
            <a:r>
              <a:rPr lang="el-GR" sz="3200" dirty="0"/>
              <a:t>Α</a:t>
            </a:r>
            <a:r>
              <a:rPr lang="el-GR" sz="3200" dirty="0">
                <a:solidFill>
                  <a:schemeClr val="tx1"/>
                </a:solidFill>
              </a:rPr>
              <a:t>υξημένα επίπεδα άγχους</a:t>
            </a:r>
          </a:p>
          <a:p>
            <a:pPr algn="just" eaLnBrk="1" hangingPunct="1"/>
            <a:r>
              <a:rPr lang="el-GR" sz="3200" dirty="0">
                <a:solidFill>
                  <a:schemeClr val="tx1"/>
                </a:solidFill>
              </a:rPr>
              <a:t>Κακή επικοινωνία </a:t>
            </a:r>
          </a:p>
          <a:p>
            <a:pPr algn="just" eaLnBrk="1" hangingPunct="1"/>
            <a:r>
              <a:rPr lang="el-GR" sz="3200" dirty="0">
                <a:solidFill>
                  <a:schemeClr val="tx1"/>
                </a:solidFill>
              </a:rPr>
              <a:t>Άρνηση ανάληψης ευθυνών </a:t>
            </a:r>
          </a:p>
          <a:p>
            <a:pPr algn="just" eaLnBrk="1" hangingPunct="1"/>
            <a:r>
              <a:rPr lang="el-GR" sz="3200" dirty="0">
                <a:solidFill>
                  <a:schemeClr val="tx1"/>
                </a:solidFill>
              </a:rPr>
              <a:t>Ζητήματα κύρους και επιβολής </a:t>
            </a:r>
          </a:p>
          <a:p>
            <a:pPr algn="just" eaLnBrk="1" hangingPunct="1"/>
            <a:r>
              <a:rPr lang="el-GR" sz="3200" dirty="0" err="1">
                <a:solidFill>
                  <a:schemeClr val="tx1"/>
                </a:solidFill>
              </a:rPr>
              <a:t>Αλληλοκάλυψη</a:t>
            </a:r>
            <a:r>
              <a:rPr lang="el-GR" sz="3200" dirty="0">
                <a:solidFill>
                  <a:schemeClr val="tx1"/>
                </a:solidFill>
              </a:rPr>
              <a:t> ρόλων και αρμοδιοτήτων λόγω προβληματικού καθορισμού καθηκόντων και περιγραφής θέσεων εργασίας </a:t>
            </a:r>
          </a:p>
          <a:p>
            <a:pPr algn="just" eaLnBrk="1" hangingPunct="1"/>
            <a:endParaRPr lang="el-GR" sz="3200" dirty="0"/>
          </a:p>
          <a:p>
            <a:pPr eaLnBrk="1" hangingPunct="1"/>
            <a:endParaRPr lang="el-GR" sz="2400" dirty="0"/>
          </a:p>
        </p:txBody>
      </p:sp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709833" y="244563"/>
            <a:ext cx="10800523" cy="11398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Αιτίες συγκρούσεων στον εργασιακό χώρο</a:t>
            </a:r>
          </a:p>
        </p:txBody>
      </p:sp>
    </p:spTree>
    <p:extLst>
      <p:ext uri="{BB962C8B-B14F-4D97-AF65-F5344CB8AC3E}">
        <p14:creationId xmlns:p14="http://schemas.microsoft.com/office/powerpoint/2010/main" val="22385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2 - Θέση περιεχομένου"/>
          <p:cNvSpPr>
            <a:spLocks noGrp="1"/>
          </p:cNvSpPr>
          <p:nvPr>
            <p:ph idx="1"/>
          </p:nvPr>
        </p:nvSpPr>
        <p:spPr>
          <a:xfrm>
            <a:off x="32265" y="1484784"/>
            <a:ext cx="12016396" cy="5257800"/>
          </a:xfrm>
        </p:spPr>
        <p:txBody>
          <a:bodyPr>
            <a:normAutofit/>
          </a:bodyPr>
          <a:lstStyle/>
          <a:p>
            <a:pPr algn="just" eaLnBrk="1" hangingPunct="1"/>
            <a:endParaRPr lang="el-GR" sz="2400" dirty="0">
              <a:solidFill>
                <a:schemeClr val="tx1"/>
              </a:solidFill>
            </a:endParaRPr>
          </a:p>
          <a:p>
            <a:pPr algn="just" eaLnBrk="1" hangingPunct="1"/>
            <a:r>
              <a:rPr lang="el-GR" sz="3200" dirty="0">
                <a:solidFill>
                  <a:schemeClr val="tx1"/>
                </a:solidFill>
              </a:rPr>
              <a:t>Συγκρουόμενοι στόχοι </a:t>
            </a:r>
          </a:p>
          <a:p>
            <a:pPr algn="just" eaLnBrk="1" hangingPunct="1"/>
            <a:r>
              <a:rPr lang="el-GR" sz="3200" dirty="0">
                <a:solidFill>
                  <a:schemeClr val="tx1"/>
                </a:solidFill>
              </a:rPr>
              <a:t>Προκλητική συμπεριφορά απέναντι στην ηγεσία</a:t>
            </a:r>
          </a:p>
          <a:p>
            <a:pPr algn="just" eaLnBrk="1" hangingPunct="1"/>
            <a:r>
              <a:rPr lang="el-GR" sz="3200" dirty="0"/>
              <a:t>Δ</a:t>
            </a:r>
            <a:r>
              <a:rPr lang="el-GR" sz="3200" dirty="0">
                <a:solidFill>
                  <a:schemeClr val="tx1"/>
                </a:solidFill>
              </a:rPr>
              <a:t>ιακρίσεις μεταξύ υπαλλήλων </a:t>
            </a:r>
          </a:p>
          <a:p>
            <a:pPr algn="just" eaLnBrk="1" hangingPunct="1"/>
            <a:r>
              <a:rPr lang="el-GR" sz="3200" dirty="0">
                <a:solidFill>
                  <a:schemeClr val="tx1"/>
                </a:solidFill>
              </a:rPr>
              <a:t>Περιορισμένοι πόροι (έλλειψη προσωπικού, διαμόρφωση οικονομικών και υλικοτεχνικών πόρων) </a:t>
            </a:r>
          </a:p>
          <a:p>
            <a:pPr algn="just" eaLnBrk="1" hangingPunct="1"/>
            <a:r>
              <a:rPr lang="el-GR" sz="3200" dirty="0">
                <a:solidFill>
                  <a:schemeClr val="tx1"/>
                </a:solidFill>
              </a:rPr>
              <a:t>Τα διαφορετικά επίπεδα εκπαίδευσης και οι κατηγορίες προσωπικού </a:t>
            </a:r>
          </a:p>
          <a:p>
            <a:pPr algn="just" eaLnBrk="1" hangingPunct="1"/>
            <a:r>
              <a:rPr lang="el-GR" sz="3200" dirty="0">
                <a:solidFill>
                  <a:schemeClr val="tx1"/>
                </a:solidFill>
              </a:rPr>
              <a:t>Έλλειψη οργάνωσης και προβλήματα διοίκησης</a:t>
            </a:r>
          </a:p>
          <a:p>
            <a:pPr algn="just" eaLnBrk="1" hangingPunct="1"/>
            <a:endParaRPr lang="el-GR" sz="2000" dirty="0"/>
          </a:p>
          <a:p>
            <a:pPr eaLnBrk="1" hangingPunct="1"/>
            <a:endParaRPr lang="el-GR" sz="2400" dirty="0"/>
          </a:p>
        </p:txBody>
      </p:sp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959216" y="227938"/>
            <a:ext cx="10800523" cy="11398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Αιτίες συγκρούσεων στον εργασιακό χώρο</a:t>
            </a:r>
          </a:p>
        </p:txBody>
      </p:sp>
    </p:spTree>
    <p:extLst>
      <p:ext uri="{BB962C8B-B14F-4D97-AF65-F5344CB8AC3E}">
        <p14:creationId xmlns:p14="http://schemas.microsoft.com/office/powerpoint/2010/main" val="26480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213658"/>
          </a:xfrm>
          <a:solidFill>
            <a:schemeClr val="accent6"/>
          </a:solidFill>
        </p:spPr>
        <p:txBody>
          <a:bodyPr/>
          <a:lstStyle/>
          <a:p>
            <a:r>
              <a:rPr lang="el-GR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Επιπτώσεις</a:t>
            </a:r>
            <a:r>
              <a:rPr lang="el-GR" b="1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b="1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Συγκρούσεων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403" y="1132523"/>
            <a:ext cx="5157787" cy="823912"/>
          </a:xfrm>
        </p:spPr>
        <p:txBody>
          <a:bodyPr>
            <a:normAutofit/>
          </a:bodyPr>
          <a:lstStyle/>
          <a:p>
            <a:r>
              <a:rPr lang="el-GR" sz="3200" spc="-5" dirty="0">
                <a:solidFill>
                  <a:srgbClr val="C00000"/>
                </a:solidFill>
                <a:cs typeface="Cambria"/>
              </a:rPr>
              <a:t>Θετικές</a:t>
            </a:r>
            <a:endParaRPr lang="el-GR" sz="3200" dirty="0">
              <a:solidFill>
                <a:srgbClr val="C00000"/>
              </a:solidFill>
              <a:cs typeface="Cambria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49382" y="2205816"/>
            <a:ext cx="5685905" cy="4427739"/>
          </a:xfrm>
        </p:spPr>
        <p:txBody>
          <a:bodyPr>
            <a:normAutofit fontScale="92500" lnSpcReduction="20000"/>
          </a:bodyPr>
          <a:lstStyle/>
          <a:p>
            <a:pPr marL="143510" indent="-131445">
              <a:lnSpc>
                <a:spcPct val="100000"/>
              </a:lnSpc>
              <a:spcBef>
                <a:spcPts val="1390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dirty="0">
                <a:cs typeface="Cambria"/>
              </a:rPr>
              <a:t>Νέες </a:t>
            </a:r>
            <a:r>
              <a:rPr lang="el-GR" sz="3000" spc="-5" dirty="0">
                <a:cs typeface="Cambria"/>
              </a:rPr>
              <a:t>ιδέες </a:t>
            </a:r>
            <a:r>
              <a:rPr lang="el-GR" sz="3000" spc="5" dirty="0">
                <a:cs typeface="Cambria"/>
              </a:rPr>
              <a:t>-</a:t>
            </a:r>
            <a:r>
              <a:rPr lang="el-GR" sz="3000" spc="5" dirty="0">
                <a:cs typeface="Times New Roman"/>
              </a:rPr>
              <a:t> </a:t>
            </a:r>
            <a:r>
              <a:rPr lang="el-GR" sz="3000" spc="5" dirty="0">
                <a:cs typeface="Cambria"/>
              </a:rPr>
              <a:t>καινοτομίες</a:t>
            </a:r>
            <a:r>
              <a:rPr lang="el-GR" sz="3000" spc="-155" dirty="0">
                <a:cs typeface="Cambria"/>
              </a:rPr>
              <a:t> </a:t>
            </a:r>
            <a:r>
              <a:rPr lang="el-GR" sz="3000" dirty="0">
                <a:cs typeface="Cambria"/>
              </a:rPr>
              <a:t>–</a:t>
            </a:r>
            <a:r>
              <a:rPr lang="el-GR" sz="3000" spc="5" dirty="0">
                <a:cs typeface="Cambria"/>
              </a:rPr>
              <a:t>αλλαγές</a:t>
            </a:r>
            <a:endParaRPr lang="el-GR" sz="3000" dirty="0">
              <a:cs typeface="Cambria"/>
            </a:endParaRPr>
          </a:p>
          <a:p>
            <a:pPr marL="143510" indent="-131445">
              <a:lnSpc>
                <a:spcPct val="100000"/>
              </a:lnSpc>
              <a:spcBef>
                <a:spcPts val="1375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spc="-5" dirty="0">
                <a:cs typeface="Cambria"/>
              </a:rPr>
              <a:t>Καλύτερες</a:t>
            </a:r>
            <a:r>
              <a:rPr lang="el-GR" sz="3000" spc="-20" dirty="0">
                <a:cs typeface="Cambria"/>
              </a:rPr>
              <a:t> </a:t>
            </a:r>
            <a:r>
              <a:rPr lang="el-GR" sz="3000" spc="-5" dirty="0">
                <a:cs typeface="Cambria"/>
              </a:rPr>
              <a:t>αποφάσεις</a:t>
            </a:r>
            <a:endParaRPr lang="el-GR" sz="3000" dirty="0">
              <a:cs typeface="Cambria"/>
            </a:endParaRPr>
          </a:p>
          <a:p>
            <a:pPr marL="143510" indent="-131445">
              <a:lnSpc>
                <a:spcPct val="100000"/>
              </a:lnSpc>
              <a:spcBef>
                <a:spcPts val="1390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spc="-10" dirty="0">
                <a:cs typeface="Cambria"/>
              </a:rPr>
              <a:t>Προσαρμογή</a:t>
            </a:r>
            <a:r>
              <a:rPr lang="el-GR" sz="3000" spc="-5" dirty="0">
                <a:cs typeface="Cambria"/>
              </a:rPr>
              <a:t> </a:t>
            </a:r>
            <a:r>
              <a:rPr lang="el-GR" sz="3000" dirty="0">
                <a:cs typeface="Cambria"/>
              </a:rPr>
              <a:t>διοικητικών </a:t>
            </a:r>
            <a:r>
              <a:rPr lang="el-GR" sz="3000" spc="-5" dirty="0">
                <a:cs typeface="Cambria"/>
              </a:rPr>
              <a:t>διαδικασιών</a:t>
            </a:r>
            <a:endParaRPr lang="el-GR" sz="3000" dirty="0">
              <a:cs typeface="Cambria"/>
            </a:endParaRPr>
          </a:p>
          <a:p>
            <a:pPr marL="143510" indent="-131445">
              <a:lnSpc>
                <a:spcPct val="100000"/>
              </a:lnSpc>
              <a:spcBef>
                <a:spcPts val="1375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dirty="0">
                <a:cs typeface="Cambria"/>
              </a:rPr>
              <a:t>Κατανόηση</a:t>
            </a:r>
            <a:r>
              <a:rPr lang="el-GR" sz="3000" spc="-5" dirty="0">
                <a:cs typeface="Cambria"/>
              </a:rPr>
              <a:t> αιτιών</a:t>
            </a:r>
            <a:r>
              <a:rPr lang="el-GR" sz="3000" dirty="0">
                <a:cs typeface="Cambria"/>
              </a:rPr>
              <a:t> </a:t>
            </a:r>
            <a:r>
              <a:rPr lang="el-GR" sz="3000" spc="-5" dirty="0">
                <a:cs typeface="Cambria"/>
              </a:rPr>
              <a:t>προβλημάτων</a:t>
            </a:r>
            <a:endParaRPr lang="el-GR" sz="3000" dirty="0">
              <a:cs typeface="Cambria"/>
            </a:endParaRPr>
          </a:p>
          <a:p>
            <a:pPr marL="143510" indent="-131445">
              <a:lnSpc>
                <a:spcPct val="100000"/>
              </a:lnSpc>
              <a:spcBef>
                <a:spcPts val="1390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dirty="0">
                <a:cs typeface="Cambria"/>
              </a:rPr>
              <a:t>Αύξηση</a:t>
            </a:r>
            <a:r>
              <a:rPr lang="el-GR" sz="3000" spc="-35" dirty="0">
                <a:cs typeface="Cambria"/>
              </a:rPr>
              <a:t> </a:t>
            </a:r>
            <a:r>
              <a:rPr lang="el-GR" sz="3000" spc="-10" dirty="0">
                <a:cs typeface="Cambria"/>
              </a:rPr>
              <a:t>συμμετοχής</a:t>
            </a:r>
            <a:endParaRPr lang="el-GR" sz="3000" dirty="0">
              <a:cs typeface="Cambria"/>
            </a:endParaRPr>
          </a:p>
          <a:p>
            <a:pPr marL="143510" indent="-131445">
              <a:lnSpc>
                <a:spcPct val="100000"/>
              </a:lnSpc>
              <a:spcBef>
                <a:spcPts val="1370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spc="-25" dirty="0">
                <a:cs typeface="Cambria"/>
              </a:rPr>
              <a:t>Τόνωση</a:t>
            </a:r>
            <a:r>
              <a:rPr lang="el-GR" sz="3000" spc="-5" dirty="0">
                <a:cs typeface="Cambria"/>
              </a:rPr>
              <a:t> </a:t>
            </a:r>
            <a:r>
              <a:rPr lang="el-GR" sz="3000" spc="5" dirty="0">
                <a:cs typeface="Cambria"/>
              </a:rPr>
              <a:t>σχέσεων</a:t>
            </a:r>
            <a:endParaRPr lang="el-GR" sz="3000" dirty="0">
              <a:cs typeface="Cambria"/>
            </a:endParaRP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21582" y="1132522"/>
            <a:ext cx="3221182" cy="823912"/>
          </a:xfrm>
        </p:spPr>
        <p:txBody>
          <a:bodyPr>
            <a:normAutofit/>
          </a:bodyPr>
          <a:lstStyle/>
          <a:p>
            <a:r>
              <a:rPr lang="el-GR" sz="3200" spc="-5" dirty="0">
                <a:solidFill>
                  <a:srgbClr val="C00000"/>
                </a:solidFill>
                <a:cs typeface="Cambria"/>
              </a:rPr>
              <a:t>Αρνητικές</a:t>
            </a:r>
            <a:endParaRPr lang="el-GR" sz="3200" dirty="0">
              <a:solidFill>
                <a:srgbClr val="C00000"/>
              </a:solidFill>
              <a:cs typeface="Cambria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868788" y="2089437"/>
            <a:ext cx="6323212" cy="4587408"/>
          </a:xfrm>
        </p:spPr>
        <p:txBody>
          <a:bodyPr>
            <a:normAutofit fontScale="92500" lnSpcReduction="20000"/>
          </a:bodyPr>
          <a:lstStyle/>
          <a:p>
            <a:pPr marL="143510" indent="-131445">
              <a:lnSpc>
                <a:spcPct val="100000"/>
              </a:lnSpc>
              <a:spcBef>
                <a:spcPts val="1105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dirty="0">
                <a:cs typeface="Cambria"/>
              </a:rPr>
              <a:t>Σπατάλη</a:t>
            </a:r>
            <a:r>
              <a:rPr lang="el-GR" sz="3000" spc="-15" dirty="0">
                <a:cs typeface="Cambria"/>
              </a:rPr>
              <a:t> </a:t>
            </a:r>
            <a:r>
              <a:rPr lang="el-GR" sz="3000" dirty="0">
                <a:cs typeface="Cambria"/>
              </a:rPr>
              <a:t>ενέργειας</a:t>
            </a:r>
          </a:p>
          <a:p>
            <a:pPr marL="143510" indent="-131445">
              <a:lnSpc>
                <a:spcPct val="100000"/>
              </a:lnSpc>
              <a:spcBef>
                <a:spcPts val="1110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spc="-5" dirty="0">
                <a:cs typeface="Cambria"/>
              </a:rPr>
              <a:t>Μειωμένο</a:t>
            </a:r>
            <a:r>
              <a:rPr lang="el-GR" sz="3000" spc="-20" dirty="0">
                <a:cs typeface="Cambria"/>
              </a:rPr>
              <a:t> </a:t>
            </a:r>
            <a:r>
              <a:rPr lang="el-GR" sz="3000" spc="5" dirty="0">
                <a:cs typeface="Cambria"/>
              </a:rPr>
              <a:t>ηθικό</a:t>
            </a:r>
            <a:endParaRPr lang="el-GR" sz="3000" dirty="0">
              <a:cs typeface="Cambria"/>
            </a:endParaRPr>
          </a:p>
          <a:p>
            <a:pPr marL="143510" indent="-131445">
              <a:lnSpc>
                <a:spcPct val="100000"/>
              </a:lnSpc>
              <a:spcBef>
                <a:spcPts val="1100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dirty="0">
                <a:cs typeface="Cambria"/>
              </a:rPr>
              <a:t>Πόλωση </a:t>
            </a:r>
            <a:r>
              <a:rPr lang="el-GR" sz="3000" spc="-5" dirty="0">
                <a:cs typeface="Cambria"/>
              </a:rPr>
              <a:t>ατόμων </a:t>
            </a:r>
            <a:r>
              <a:rPr lang="el-GR" sz="3000" dirty="0">
                <a:cs typeface="Cambria"/>
              </a:rPr>
              <a:t>/</a:t>
            </a:r>
            <a:r>
              <a:rPr lang="el-GR" sz="3000" spc="-40" dirty="0">
                <a:cs typeface="Cambria"/>
              </a:rPr>
              <a:t> </a:t>
            </a:r>
            <a:r>
              <a:rPr lang="el-GR" sz="3000" spc="-5" dirty="0">
                <a:cs typeface="Cambria"/>
              </a:rPr>
              <a:t>ομάδων</a:t>
            </a:r>
            <a:endParaRPr lang="el-GR" sz="3000" dirty="0">
              <a:cs typeface="Cambria"/>
            </a:endParaRPr>
          </a:p>
          <a:p>
            <a:pPr marL="143510" indent="-131445">
              <a:lnSpc>
                <a:spcPct val="100000"/>
              </a:lnSpc>
              <a:spcBef>
                <a:spcPts val="1110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spc="5" dirty="0">
                <a:cs typeface="Cambria"/>
              </a:rPr>
              <a:t>Όξυνση</a:t>
            </a:r>
            <a:r>
              <a:rPr lang="el-GR" sz="3000" spc="-10" dirty="0">
                <a:cs typeface="Cambria"/>
              </a:rPr>
              <a:t> </a:t>
            </a:r>
            <a:r>
              <a:rPr lang="el-GR" sz="3000" spc="-5" dirty="0">
                <a:cs typeface="Cambria"/>
              </a:rPr>
              <a:t>διαφορών</a:t>
            </a:r>
            <a:endParaRPr lang="el-GR" sz="3000" dirty="0">
              <a:cs typeface="Cambria"/>
            </a:endParaRPr>
          </a:p>
          <a:p>
            <a:pPr marL="143510" indent="-131445">
              <a:lnSpc>
                <a:spcPct val="100000"/>
              </a:lnSpc>
              <a:spcBef>
                <a:spcPts val="1105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spc="-5" dirty="0">
                <a:cs typeface="Cambria"/>
              </a:rPr>
              <a:t>Παρεμπόδιση</a:t>
            </a:r>
            <a:r>
              <a:rPr lang="el-GR" sz="3000" spc="-25" dirty="0">
                <a:cs typeface="Cambria"/>
              </a:rPr>
              <a:t> </a:t>
            </a:r>
            <a:r>
              <a:rPr lang="el-GR" sz="3000" dirty="0">
                <a:cs typeface="Cambria"/>
              </a:rPr>
              <a:t>συνεργασίας</a:t>
            </a:r>
          </a:p>
          <a:p>
            <a:pPr marL="143510" indent="-131445">
              <a:lnSpc>
                <a:spcPts val="2630"/>
              </a:lnSpc>
              <a:spcBef>
                <a:spcPts val="1105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spc="10" dirty="0">
                <a:cs typeface="Cambria"/>
              </a:rPr>
              <a:t>Πρόκληση</a:t>
            </a:r>
            <a:r>
              <a:rPr lang="el-GR" sz="3000" spc="-40" dirty="0">
                <a:cs typeface="Cambria"/>
              </a:rPr>
              <a:t> </a:t>
            </a:r>
            <a:r>
              <a:rPr lang="el-GR" sz="3000" dirty="0">
                <a:cs typeface="Cambria"/>
              </a:rPr>
              <a:t>ανεύθυνης</a:t>
            </a:r>
            <a:r>
              <a:rPr lang="en-US" sz="3000" dirty="0">
                <a:cs typeface="Cambria"/>
              </a:rPr>
              <a:t> </a:t>
            </a:r>
            <a:r>
              <a:rPr lang="el-GR" sz="3000" spc="-5" dirty="0">
                <a:cs typeface="Cambria"/>
              </a:rPr>
              <a:t>συμπεριφοράς</a:t>
            </a:r>
            <a:endParaRPr lang="el-GR" sz="3000" dirty="0">
              <a:cs typeface="Cambria"/>
            </a:endParaRPr>
          </a:p>
          <a:p>
            <a:pPr marL="12700" marR="579755">
              <a:lnSpc>
                <a:spcPts val="2470"/>
              </a:lnSpc>
              <a:spcBef>
                <a:spcPts val="1425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spc="-5" dirty="0">
                <a:cs typeface="Cambria"/>
              </a:rPr>
              <a:t>Δημιουργία υποψίας </a:t>
            </a:r>
            <a:r>
              <a:rPr lang="el-GR" sz="3000" spc="5" dirty="0">
                <a:cs typeface="Cambria"/>
              </a:rPr>
              <a:t>&amp;  </a:t>
            </a:r>
            <a:r>
              <a:rPr lang="el-GR" sz="3000" spc="-5" dirty="0">
                <a:cs typeface="Cambria"/>
              </a:rPr>
              <a:t>δυσπιστίας μεταξύ</a:t>
            </a:r>
            <a:r>
              <a:rPr lang="el-GR" sz="3000" spc="-30" dirty="0">
                <a:cs typeface="Cambria"/>
              </a:rPr>
              <a:t> </a:t>
            </a:r>
            <a:r>
              <a:rPr lang="el-GR" sz="3000" spc="-5" dirty="0">
                <a:cs typeface="Cambria"/>
              </a:rPr>
              <a:t>των</a:t>
            </a:r>
            <a:r>
              <a:rPr lang="en-US" sz="3000" dirty="0">
                <a:cs typeface="Cambria"/>
              </a:rPr>
              <a:t> </a:t>
            </a:r>
            <a:r>
              <a:rPr lang="el-GR" sz="3000" dirty="0">
                <a:cs typeface="Cambria"/>
              </a:rPr>
              <a:t>συγκρουόμενων</a:t>
            </a:r>
          </a:p>
          <a:p>
            <a:pPr marL="143510" indent="-131445">
              <a:lnSpc>
                <a:spcPct val="100000"/>
              </a:lnSpc>
              <a:spcBef>
                <a:spcPts val="1110"/>
              </a:spcBef>
              <a:buClr>
                <a:srgbClr val="D24717"/>
              </a:buClr>
              <a:buSzPct val="95652"/>
              <a:tabLst>
                <a:tab pos="144145" algn="l"/>
              </a:tabLst>
            </a:pPr>
            <a:r>
              <a:rPr lang="el-GR" sz="3000" spc="-5" dirty="0">
                <a:cs typeface="Cambria"/>
              </a:rPr>
              <a:t>Δημιουργία προκαταλήψεων/στερεότυπων</a:t>
            </a:r>
            <a:endParaRPr lang="el-GR" sz="3000" dirty="0">
              <a:cs typeface="Cambri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20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31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"/>
            <a:ext cx="11995265" cy="7315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55625" algn="l"/>
              </a:tabLst>
            </a:pPr>
            <a:r>
              <a:rPr lang="el-GR" b="1" dirty="0">
                <a:solidFill>
                  <a:srgbClr val="000000"/>
                </a:solidFill>
                <a:latin typeface="+mn-lt"/>
                <a:ea typeface="Times New Roman"/>
              </a:rPr>
              <a:t>Αντιμετώπιση της σύγκρουσης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122842"/>
              </p:ext>
            </p:extLst>
          </p:nvPr>
        </p:nvGraphicFramePr>
        <p:xfrm>
          <a:off x="0" y="781396"/>
          <a:ext cx="12192000" cy="596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3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1C0AE-24F5-436B-BE56-F64386245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751C0AE-24F5-436B-BE56-F64386245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8109A-C9A1-4FAD-86A3-F059455D1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1C8109A-C9A1-4FAD-86A3-F059455D1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1605C-DD8D-4A04-A20A-F7E1160BF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E71605C-DD8D-4A04-A20A-F7E1160BF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A1FBF-882B-4638-80AE-1180D034A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ACA1FBF-882B-4638-80AE-1180D034A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D10F7-5D60-4451-A9C7-56963ACEA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C0FD10F7-5D60-4451-A9C7-56963ACEA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60FEE-6FCE-43BF-A838-DC14A3282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0F60FEE-6FCE-43BF-A838-DC14A3282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8DF0D-B4FD-4245-816F-2203A9A00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1FB8DF0D-B4FD-4245-816F-2203A9A00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5CB843-3A54-4A54-8011-CCFBDEA6C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05CB843-3A54-4A54-8011-CCFBDEA6C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45CED-B45D-4F9A-BF3A-C7DF9BBCB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BC45CED-B45D-4F9A-BF3A-C7DF9BBCB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F4C942-02FE-4AB3-9537-B196C67B8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CF4C942-02FE-4AB3-9537-B196C67B8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9247" cy="1325563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+mn-lt"/>
              </a:rPr>
              <a:t>Ποια συναισθήματα επικρατούν σε μια σύγκρουση;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sz="3200" dirty="0"/>
              <a:t>Οργή / Τρόμος</a:t>
            </a:r>
          </a:p>
          <a:p>
            <a:r>
              <a:rPr lang="el-GR" sz="3200" dirty="0"/>
              <a:t>Άγχος / Έξαψη</a:t>
            </a:r>
          </a:p>
          <a:p>
            <a:r>
              <a:rPr lang="el-GR" sz="3200" dirty="0"/>
              <a:t>Σύγχυση / Κατάθλιψη</a:t>
            </a:r>
          </a:p>
          <a:p>
            <a:r>
              <a:rPr lang="el-GR" sz="3200" dirty="0"/>
              <a:t>Εξαγρίωση/ Απογοήτευση</a:t>
            </a:r>
          </a:p>
          <a:p>
            <a:r>
              <a:rPr lang="el-GR" sz="3200" dirty="0"/>
              <a:t>Προβληματισμός / Δυσπιστία</a:t>
            </a:r>
          </a:p>
          <a:p>
            <a:r>
              <a:rPr lang="el-GR" sz="3200" dirty="0"/>
              <a:t>Λύπη / Ηττοπάθεια/ Αυταρέσκεια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7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24494" y="2571259"/>
            <a:ext cx="9144000" cy="1655762"/>
          </a:xfrm>
        </p:spPr>
        <p:txBody>
          <a:bodyPr>
            <a:normAutofit/>
          </a:bodyPr>
          <a:lstStyle/>
          <a:p>
            <a:r>
              <a:rPr lang="el-GR" sz="3600" b="1" i="1" dirty="0"/>
              <a:t>Ενότητα </a:t>
            </a:r>
            <a:r>
              <a:rPr lang="el-GR" sz="3600" i="1" dirty="0"/>
              <a:t>2</a:t>
            </a:r>
            <a:r>
              <a:rPr lang="el-GR" sz="3600" i="1" baseline="30000" dirty="0"/>
              <a:t>η</a:t>
            </a:r>
          </a:p>
          <a:p>
            <a:r>
              <a:rPr lang="el-GR" sz="4800" i="1" baseline="30000" dirty="0"/>
              <a:t>Διοίκηση Συγκρούσεων</a:t>
            </a:r>
            <a:endParaRPr lang="el-GR" sz="4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72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Διαχείριση Σύγκρουσης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4838" y="1839371"/>
            <a:ext cx="8229600" cy="4608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b="1" dirty="0"/>
              <a:t>Διαχείριση σύγκρουσης  </a:t>
            </a:r>
            <a:r>
              <a:rPr lang="el-GR" sz="3600" dirty="0"/>
              <a:t>δεν αναφέρεται σε στρατηγική</a:t>
            </a:r>
            <a:r>
              <a:rPr lang="en-US" sz="3600" dirty="0"/>
              <a:t>:</a:t>
            </a:r>
            <a:endParaRPr lang="el-GR" sz="3600" dirty="0"/>
          </a:p>
          <a:p>
            <a:r>
              <a:rPr lang="el-GR" sz="3600" dirty="0"/>
              <a:t>Αποφυγής</a:t>
            </a:r>
          </a:p>
          <a:p>
            <a:r>
              <a:rPr lang="el-GR" sz="3600" dirty="0"/>
              <a:t>Μείωσης</a:t>
            </a:r>
          </a:p>
          <a:p>
            <a:r>
              <a:rPr lang="el-GR" sz="3600" dirty="0"/>
              <a:t>Εξάλειψης της σύγκρουσης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31" y="0"/>
            <a:ext cx="2929836" cy="671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24494" y="2571259"/>
            <a:ext cx="9144000" cy="1655762"/>
          </a:xfrm>
        </p:spPr>
        <p:txBody>
          <a:bodyPr>
            <a:noAutofit/>
          </a:bodyPr>
          <a:lstStyle/>
          <a:p>
            <a:r>
              <a:rPr lang="el-GR" sz="3600" i="1" dirty="0"/>
              <a:t>Ενότητα 1</a:t>
            </a:r>
            <a:r>
              <a:rPr lang="el-GR" sz="3600" i="1" baseline="30000" dirty="0"/>
              <a:t>η</a:t>
            </a:r>
          </a:p>
          <a:p>
            <a:r>
              <a:rPr lang="el-GR" sz="3600" i="1" dirty="0"/>
              <a:t>Έννοια συγκρούσεων Μορφές συγκρούσεων – Αιτίες και επιπτώσεις συγκρούσεων</a:t>
            </a:r>
            <a:endParaRPr lang="el-GR" sz="3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7" y="4493578"/>
            <a:ext cx="2054225" cy="21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841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Διαχείριση σύγκρουσης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8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b="1" dirty="0"/>
              <a:t>Διαχείριση σύγκρουσης  </a:t>
            </a:r>
            <a:r>
              <a:rPr lang="el-GR" sz="3600" dirty="0"/>
              <a:t>αφορά το στρατηγικό σχεδιασμό με πρωταρχικό σκοπό</a:t>
            </a:r>
            <a:r>
              <a:rPr lang="en-US" sz="3600" dirty="0"/>
              <a:t>:</a:t>
            </a:r>
          </a:p>
          <a:p>
            <a:r>
              <a:rPr lang="el-GR" sz="3600" dirty="0"/>
              <a:t>την ελαχιστοποίηση των καταστρεπτικών στοιχείων της σύγκρουσης</a:t>
            </a:r>
          </a:p>
          <a:p>
            <a:r>
              <a:rPr lang="el-GR" sz="3600" dirty="0"/>
              <a:t>την ενδυνάμωση των παραγωγικών στοιχείων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28" y="4865298"/>
            <a:ext cx="4196275" cy="18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4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B7B8BF0D-EA66-41DA-BB48-5FBD3F97B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64" y="-90764"/>
            <a:ext cx="12233663" cy="69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69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Μέθοδοι διαχείρισης συγκρούσεων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600" dirty="0"/>
              <a:t>Σε αυτές τις τεχνικές συγκαταλέγονται</a:t>
            </a:r>
            <a:r>
              <a:rPr lang="en-US" sz="36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/>
              <a:t> Η αποφυγή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/>
              <a:t> Η εξυπηρέτηση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/>
              <a:t> Ο ανταγωνισμός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/>
              <a:t> Ο συμβιβασμός και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/>
              <a:t> Η συνεργασία</a:t>
            </a:r>
          </a:p>
          <a:p>
            <a:endParaRPr lang="el-GR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1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 idx="4294967295"/>
          </p:nvPr>
        </p:nvSpPr>
        <p:spPr>
          <a:xfrm>
            <a:off x="361951" y="0"/>
            <a:ext cx="12192000" cy="796925"/>
          </a:xfrm>
          <a:ln>
            <a:miter lim="800000"/>
            <a:headEnd/>
            <a:tailEnd/>
          </a:ln>
        </p:spPr>
        <p:txBody>
          <a:bodyPr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l-GR" sz="41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Μέθοδοι </a:t>
            </a:r>
            <a:r>
              <a:rPr lang="el-GR" sz="41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χειρισμού συγκρούσεων</a:t>
            </a:r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07173922"/>
              </p:ext>
            </p:extLst>
          </p:nvPr>
        </p:nvGraphicFramePr>
        <p:xfrm>
          <a:off x="1191685" y="1366839"/>
          <a:ext cx="11000316" cy="474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708" name="10 - Θέση κειμένου"/>
          <p:cNvSpPr>
            <a:spLocks/>
          </p:cNvSpPr>
          <p:nvPr/>
        </p:nvSpPr>
        <p:spPr bwMode="auto">
          <a:xfrm rot="-5400000">
            <a:off x="-1885950" y="3586163"/>
            <a:ext cx="5111750" cy="476251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l-GR" dirty="0">
                <a:solidFill>
                  <a:schemeClr val="bg1"/>
                </a:solidFill>
                <a:latin typeface="Verdana" pitchFamily="34" charset="0"/>
              </a:rPr>
              <a:t>Λιγότερο    </a:t>
            </a:r>
            <a:r>
              <a:rPr lang="el-GR" b="1" dirty="0">
                <a:solidFill>
                  <a:schemeClr val="bg1"/>
                </a:solidFill>
                <a:latin typeface="Verdana" pitchFamily="34" charset="0"/>
              </a:rPr>
              <a:t>Συνεργατικός </a:t>
            </a:r>
            <a:r>
              <a:rPr lang="el-GR" dirty="0">
                <a:solidFill>
                  <a:schemeClr val="bg1"/>
                </a:solidFill>
                <a:latin typeface="Verdana" pitchFamily="34" charset="0"/>
              </a:rPr>
              <a:t>  Περισσότερο</a:t>
            </a:r>
          </a:p>
        </p:txBody>
      </p:sp>
      <p:sp>
        <p:nvSpPr>
          <p:cNvPr id="72709" name="12 - Θέση περιεχομένου"/>
          <p:cNvSpPr>
            <a:spLocks/>
          </p:cNvSpPr>
          <p:nvPr/>
        </p:nvSpPr>
        <p:spPr bwMode="auto">
          <a:xfrm>
            <a:off x="1333501" y="6286500"/>
            <a:ext cx="10248900" cy="357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>
              <a:buClr>
                <a:schemeClr val="bg2"/>
              </a:buClr>
              <a:buSzPct val="75000"/>
              <a:buFont typeface="Arial" pitchFamily="34" charset="0"/>
              <a:buNone/>
            </a:pPr>
            <a:r>
              <a:rPr lang="el-GR" dirty="0">
                <a:latin typeface="Verdana" pitchFamily="34" charset="0"/>
              </a:rPr>
              <a:t>  Λιγότερο                                     </a:t>
            </a:r>
            <a:r>
              <a:rPr lang="el-GR" b="1" dirty="0">
                <a:latin typeface="Verdana" pitchFamily="34" charset="0"/>
              </a:rPr>
              <a:t>Διεκδικητικός</a:t>
            </a:r>
            <a:r>
              <a:rPr lang="el-GR" dirty="0">
                <a:latin typeface="Verdana" pitchFamily="34" charset="0"/>
              </a:rPr>
              <a:t>                Περισσότερο</a:t>
            </a:r>
          </a:p>
        </p:txBody>
      </p:sp>
    </p:spTree>
    <p:extLst>
      <p:ext uri="{BB962C8B-B14F-4D97-AF65-F5344CB8AC3E}">
        <p14:creationId xmlns:p14="http://schemas.microsoft.com/office/powerpoint/2010/main" val="7878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9F81BE-F886-4054-B06A-5CD72D267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D9F81BE-F886-4054-B06A-5CD72D267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152372-70B7-460B-84B7-B11BF45FB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9152372-70B7-460B-84B7-B11BF45FB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2E6994-0A9F-4AB9-A437-F69011860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A02E6994-0A9F-4AB9-A437-F69011860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D8151-4525-4222-8CB7-144C6879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ABCD8151-4525-4222-8CB7-144C6879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7C2063-AE95-4C64-8CFB-18210266A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37C2063-AE95-4C64-8CFB-18210266A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7778" y="0"/>
            <a:ext cx="9724873" cy="1143000"/>
          </a:xfrm>
          <a:solidFill>
            <a:schemeClr val="accent1"/>
          </a:solidFill>
          <a:ln>
            <a:miter lim="800000"/>
            <a:headEnd/>
            <a:tailEnd/>
          </a:ln>
        </p:spPr>
        <p:txBody>
          <a:bodyPr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l-GR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Ανταγωνισμός, Διεκδίκηση, Κυριαρχία</a:t>
            </a:r>
          </a:p>
        </p:txBody>
      </p:sp>
      <p:sp>
        <p:nvSpPr>
          <p:cNvPr id="73731" name="2 - Θέση κειμένου"/>
          <p:cNvSpPr>
            <a:spLocks noGrp="1"/>
          </p:cNvSpPr>
          <p:nvPr>
            <p:ph type="body" idx="4294967295"/>
          </p:nvPr>
        </p:nvSpPr>
        <p:spPr>
          <a:xfrm>
            <a:off x="239350" y="1320800"/>
            <a:ext cx="5386917" cy="787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anchor="ctr"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l-GR" sz="3600" dirty="0">
                <a:solidFill>
                  <a:schemeClr val="bg1"/>
                </a:solidFill>
              </a:rPr>
              <a:t>Κατάλληλη όταν…..</a:t>
            </a:r>
          </a:p>
        </p:txBody>
      </p:sp>
      <p:sp>
        <p:nvSpPr>
          <p:cNvPr id="73732" name="4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149629" y="2478087"/>
            <a:ext cx="6994122" cy="4151313"/>
          </a:xfrm>
        </p:spPr>
        <p:txBody>
          <a:bodyPr>
            <a:noAutofit/>
          </a:bodyPr>
          <a:lstStyle/>
          <a:p>
            <a:pPr marL="365125" indent="-255588"/>
            <a:r>
              <a:rPr lang="el-GR" sz="3600" dirty="0">
                <a:solidFill>
                  <a:schemeClr val="tx1"/>
                </a:solidFill>
              </a:rPr>
              <a:t>απαιτείται γρήγορη απόφαση (έκτακτες περιπτώσεις)</a:t>
            </a:r>
            <a:endParaRPr lang="en-US" sz="3600" dirty="0">
              <a:solidFill>
                <a:schemeClr val="tx1"/>
              </a:solidFill>
            </a:endParaRPr>
          </a:p>
          <a:p>
            <a:pPr marL="365125" indent="-255588"/>
            <a:endParaRPr lang="el-GR" sz="3600" dirty="0">
              <a:solidFill>
                <a:schemeClr val="tx1"/>
              </a:solidFill>
            </a:endParaRPr>
          </a:p>
          <a:p>
            <a:pPr marL="365125" indent="-255588"/>
            <a:r>
              <a:rPr lang="el-GR" sz="3600" dirty="0">
                <a:solidFill>
                  <a:schemeClr val="tx1"/>
                </a:solidFill>
              </a:rPr>
              <a:t>χρειάζεται λήψη μη δημοφιλών ενεργειών (π.χ. πειθαρχικά μέτρα)</a:t>
            </a:r>
            <a:endParaRPr lang="en-US" sz="3600" dirty="0">
              <a:solidFill>
                <a:schemeClr val="tx1"/>
              </a:solidFill>
            </a:endParaRPr>
          </a:p>
          <a:p>
            <a:pPr marL="365125" indent="-255588"/>
            <a:endParaRPr lang="el-GR" sz="3600" dirty="0">
              <a:solidFill>
                <a:schemeClr val="tx1"/>
              </a:solidFill>
            </a:endParaRPr>
          </a:p>
          <a:p>
            <a:pPr marL="365125" indent="-255588"/>
            <a:r>
              <a:rPr lang="el-GR" sz="3600" dirty="0">
                <a:solidFill>
                  <a:schemeClr val="tx1"/>
                </a:solidFill>
              </a:rPr>
              <a:t>γνωρίζεις ότι έχεις δίκιο</a:t>
            </a:r>
          </a:p>
        </p:txBody>
      </p:sp>
      <p:pic>
        <p:nvPicPr>
          <p:cNvPr id="73733" name="Picture 2" descr="C:\Users\use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285750"/>
            <a:ext cx="2419349" cy="1062038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4 - Θέση περιεχομένου"/>
          <p:cNvSpPr>
            <a:spLocks/>
          </p:cNvSpPr>
          <p:nvPr/>
        </p:nvSpPr>
        <p:spPr bwMode="auto">
          <a:xfrm>
            <a:off x="6096000" y="1557338"/>
            <a:ext cx="5386917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l-GR" sz="1600">
              <a:latin typeface="Verdana" pitchFamily="34" charset="0"/>
            </a:endParaRPr>
          </a:p>
          <a:p>
            <a:pPr marL="365125" indent="-255588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l-GR" sz="1600">
              <a:latin typeface="Verdana" pitchFamily="34" charset="0"/>
            </a:endParaRPr>
          </a:p>
        </p:txBody>
      </p:sp>
      <p:pic>
        <p:nvPicPr>
          <p:cNvPr id="73735" name="Picture 11" descr="C:\Users\yiannis\Desktop\stox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1714501"/>
            <a:ext cx="3009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12" descr="C:\Users\yiannis\Desktop\αρχείο λήψη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90" y="4276726"/>
            <a:ext cx="2260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- Βέλος προς τα κάτω"/>
          <p:cNvSpPr/>
          <p:nvPr/>
        </p:nvSpPr>
        <p:spPr>
          <a:xfrm flipV="1">
            <a:off x="10982325" y="2571750"/>
            <a:ext cx="666749" cy="642938"/>
          </a:xfrm>
          <a:prstGeom prst="downArrow">
            <a:avLst>
              <a:gd name="adj1" fmla="val 331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11160451" y="4786313"/>
            <a:ext cx="38100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10648949" y="1912450"/>
            <a:ext cx="1333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Στόχοι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10246090" y="3938793"/>
            <a:ext cx="1619251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b="1" dirty="0">
                <a:latin typeface="+mj-lt"/>
              </a:rPr>
              <a:t>Σχέσεις</a:t>
            </a:r>
          </a:p>
        </p:txBody>
      </p:sp>
    </p:spTree>
    <p:extLst>
      <p:ext uri="{BB962C8B-B14F-4D97-AF65-F5344CB8AC3E}">
        <p14:creationId xmlns:p14="http://schemas.microsoft.com/office/powerpoint/2010/main" val="243657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6376370" y="4954384"/>
            <a:ext cx="5815630" cy="1686149"/>
            <a:chOff x="0" y="1"/>
            <a:chExt cx="5815630" cy="2372518"/>
          </a:xfrm>
        </p:grpSpPr>
        <p:sp>
          <p:nvSpPr>
            <p:cNvPr id="3" name="Στρογγύλεμα μίας γωνίας ορθογωνίου 2"/>
            <p:cNvSpPr/>
            <p:nvPr/>
          </p:nvSpPr>
          <p:spPr>
            <a:xfrm rot="16200000">
              <a:off x="1879293" y="-1563819"/>
              <a:ext cx="2372518" cy="5500157"/>
            </a:xfrm>
            <a:prstGeom prst="round1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Στρογγύλεμα μίας γωνίας ορθογωνίου 4"/>
            <p:cNvSpPr/>
            <p:nvPr/>
          </p:nvSpPr>
          <p:spPr>
            <a:xfrm>
              <a:off x="0" y="486864"/>
              <a:ext cx="5500157" cy="1292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/>
                <a:t>WIN-LOSE</a:t>
              </a:r>
              <a:endParaRPr lang="el-GR" sz="1900" kern="1200" dirty="0"/>
            </a:p>
          </p:txBody>
        </p:sp>
      </p:grpSp>
      <p:sp>
        <p:nvSpPr>
          <p:cNvPr id="5" name="1 - Τίτλος"/>
          <p:cNvSpPr txBox="1">
            <a:spLocks/>
          </p:cNvSpPr>
          <p:nvPr/>
        </p:nvSpPr>
        <p:spPr>
          <a:xfrm>
            <a:off x="1513933" y="204788"/>
            <a:ext cx="9724873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Ανταγωνισμός, Διεκδίκηση, Κυριαρχία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00595" y="1480792"/>
            <a:ext cx="10938211" cy="3240837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400" dirty="0">
                <a:solidFill>
                  <a:schemeClr val="tx1"/>
                </a:solidFill>
              </a:rPr>
              <a:t>Αποτέλεσμα σε αυτή τη στρατηγική είναι </a:t>
            </a:r>
            <a:r>
              <a:rPr lang="el-G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κερδίζω – χάνεις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400" dirty="0">
                <a:solidFill>
                  <a:schemeClr val="tx1"/>
                </a:solidFill>
              </a:rPr>
              <a:t>Είναι η στρατηγική στην κάτω δεξιά γωνία του διαγράμματος</a:t>
            </a:r>
          </a:p>
        </p:txBody>
      </p:sp>
    </p:spTree>
    <p:extLst>
      <p:ext uri="{BB962C8B-B14F-4D97-AF65-F5344CB8AC3E}">
        <p14:creationId xmlns:p14="http://schemas.microsoft.com/office/powerpoint/2010/main" val="3652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  <a:solidFill>
            <a:schemeClr val="accent1"/>
          </a:solidFill>
        </p:spPr>
        <p:txBody>
          <a:bodyPr/>
          <a:lstStyle/>
          <a:p>
            <a:r>
              <a:rPr lang="el-GR" b="1" dirty="0">
                <a:latin typeface="+mn-lt"/>
              </a:rPr>
              <a:t>Προσέγγιση του ανταγωνισμού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 w="76200">
            <a:solidFill>
              <a:srgbClr val="003399"/>
            </a:solidFill>
          </a:ln>
        </p:spPr>
        <p:txBody>
          <a:bodyPr>
            <a:normAutofit/>
          </a:bodyPr>
          <a:lstStyle/>
          <a:p>
            <a:pPr algn="just"/>
            <a:r>
              <a:rPr lang="el-GR" sz="3200" dirty="0"/>
              <a:t>Κάνω ξεκάθαρες τις απόψεις και τις απαιτήσεις μου από την αρχή</a:t>
            </a:r>
          </a:p>
          <a:p>
            <a:pPr algn="just"/>
            <a:r>
              <a:rPr lang="el-GR" sz="3200" dirty="0"/>
              <a:t>Αναζητώ την υποστήριξη άλλων ατόμων</a:t>
            </a:r>
          </a:p>
          <a:p>
            <a:pPr algn="just"/>
            <a:r>
              <a:rPr lang="el-GR" sz="3200" dirty="0"/>
              <a:t>Γίνομαι επιθετικός</a:t>
            </a:r>
          </a:p>
          <a:p>
            <a:pPr algn="just"/>
            <a:r>
              <a:rPr lang="el-GR" sz="3200" dirty="0"/>
              <a:t>Μιλώ περισσότερο από τα συγκρουόμενα μέρη</a:t>
            </a:r>
          </a:p>
          <a:p>
            <a:pPr algn="just"/>
            <a:r>
              <a:rPr lang="el-GR" sz="3200" dirty="0"/>
              <a:t>Προσπαθώ να περάσω το δικό μου</a:t>
            </a:r>
          </a:p>
        </p:txBody>
      </p:sp>
    </p:spTree>
    <p:extLst>
      <p:ext uri="{BB962C8B-B14F-4D97-AF65-F5344CB8AC3E}">
        <p14:creationId xmlns:p14="http://schemas.microsoft.com/office/powerpoint/2010/main" val="27086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4 - Θέση περιεχομένου"/>
          <p:cNvSpPr>
            <a:spLocks/>
          </p:cNvSpPr>
          <p:nvPr/>
        </p:nvSpPr>
        <p:spPr bwMode="auto">
          <a:xfrm>
            <a:off x="47779" y="2080767"/>
            <a:ext cx="7572222" cy="470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l-GR" sz="1600" dirty="0">
              <a:latin typeface="Verdana" pitchFamily="34" charset="0"/>
            </a:endParaRPr>
          </a:p>
          <a:p>
            <a:pPr marL="365125" indent="-255588" algn="just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p"/>
            </a:pPr>
            <a:r>
              <a:rPr lang="el-GR" sz="3600" dirty="0"/>
              <a:t>τα συμφέροντα και των δύο πλευρών είναι σημαντικά και δεν μπορούν να αγνοηθούν</a:t>
            </a:r>
          </a:p>
          <a:p>
            <a:pPr marL="365125" indent="-255588" algn="just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p"/>
            </a:pPr>
            <a:r>
              <a:rPr lang="el-GR" sz="3600" dirty="0"/>
              <a:t>στόχος είναι να μάθεις</a:t>
            </a:r>
          </a:p>
          <a:p>
            <a:pPr marL="365125" indent="-255588" algn="just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p"/>
            </a:pPr>
            <a:r>
              <a:rPr lang="el-GR" sz="3600" dirty="0"/>
              <a:t>θέλουμε να συνενωθούν διαφορετικές απόψεις και πληροφορίες</a:t>
            </a:r>
          </a:p>
        </p:txBody>
      </p:sp>
      <p:sp>
        <p:nvSpPr>
          <p:cNvPr id="74755" name="2 - Θέση κειμένου"/>
          <p:cNvSpPr>
            <a:spLocks/>
          </p:cNvSpPr>
          <p:nvPr/>
        </p:nvSpPr>
        <p:spPr bwMode="auto">
          <a:xfrm>
            <a:off x="709083" y="1502124"/>
            <a:ext cx="5386917" cy="787400"/>
          </a:xfrm>
          <a:prstGeom prst="rect">
            <a:avLst/>
          </a:prstGeom>
          <a:solidFill>
            <a:srgbClr val="C00000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anchor="ctr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l-GR" sz="3600" dirty="0">
                <a:solidFill>
                  <a:schemeClr val="bg1"/>
                </a:solidFill>
              </a:rPr>
              <a:t>Κατάλληλη όταν…..</a:t>
            </a:r>
          </a:p>
        </p:txBody>
      </p:sp>
      <p:pic>
        <p:nvPicPr>
          <p:cNvPr id="74757" name="Picture 2" descr="C:\Users\use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3619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11" descr="C:\Users\yiannis\Desktop\stox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77" y="2080767"/>
            <a:ext cx="3009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2" descr="C:\Users\yiannis\Desktop\αρχείο λήψη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577" y="4440296"/>
            <a:ext cx="2260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TextBox"/>
          <p:cNvSpPr txBox="1"/>
          <p:nvPr/>
        </p:nvSpPr>
        <p:spPr>
          <a:xfrm>
            <a:off x="10572751" y="1895824"/>
            <a:ext cx="1333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Στόχοι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10572749" y="4429125"/>
            <a:ext cx="1619251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b="1" dirty="0">
                <a:latin typeface="+mj-lt"/>
              </a:rPr>
              <a:t>Σχέσεις</a:t>
            </a:r>
          </a:p>
        </p:txBody>
      </p:sp>
      <p:sp>
        <p:nvSpPr>
          <p:cNvPr id="14" name="13 - Βέλος προς τα κάτω"/>
          <p:cNvSpPr/>
          <p:nvPr/>
        </p:nvSpPr>
        <p:spPr>
          <a:xfrm flipV="1">
            <a:off x="11191876" y="2571750"/>
            <a:ext cx="666749" cy="642938"/>
          </a:xfrm>
          <a:prstGeom prst="downArrow">
            <a:avLst>
              <a:gd name="adj1" fmla="val 331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14 - Βέλος προς τα κάτω"/>
          <p:cNvSpPr/>
          <p:nvPr/>
        </p:nvSpPr>
        <p:spPr>
          <a:xfrm flipV="1">
            <a:off x="11239500" y="4985603"/>
            <a:ext cx="666749" cy="642937"/>
          </a:xfrm>
          <a:prstGeom prst="downArrow">
            <a:avLst>
              <a:gd name="adj1" fmla="val 331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515389" y="0"/>
            <a:ext cx="7104612" cy="11430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Συνεργασία</a:t>
            </a:r>
          </a:p>
        </p:txBody>
      </p:sp>
    </p:spTree>
    <p:extLst>
      <p:ext uri="{BB962C8B-B14F-4D97-AF65-F5344CB8AC3E}">
        <p14:creationId xmlns:p14="http://schemas.microsoft.com/office/powerpoint/2010/main" val="31798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ύλεμα μίας γωνίας ορθογωνίου 4"/>
          <p:cNvSpPr/>
          <p:nvPr/>
        </p:nvSpPr>
        <p:spPr>
          <a:xfrm>
            <a:off x="6376370" y="5300397"/>
            <a:ext cx="5500157" cy="9185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1513933" y="204788"/>
            <a:ext cx="9724873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Συνεργασία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00595" y="1480792"/>
            <a:ext cx="10938211" cy="3240837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400" dirty="0">
                <a:solidFill>
                  <a:schemeClr val="tx1"/>
                </a:solidFill>
              </a:rPr>
              <a:t>Αποτέλεσμα σε αυτή τη στρατηγική είναι </a:t>
            </a:r>
            <a:r>
              <a:rPr lang="el-G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κερδίζω – κερδίζεις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400" dirty="0">
                <a:solidFill>
                  <a:schemeClr val="tx1"/>
                </a:solidFill>
              </a:rPr>
              <a:t>Είναι η στρατηγική στην πάνω δεξιά γωνία του διαγράμματος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77" y="4971011"/>
            <a:ext cx="3570945" cy="185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5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664"/>
          </a:xfrm>
          <a:solidFill>
            <a:srgbClr val="C00000"/>
          </a:solidFill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</a:rPr>
              <a:t>Προσέγγιση της συνεργασίας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 w="76200">
            <a:solidFill>
              <a:srgbClr val="C00000"/>
            </a:solidFill>
          </a:ln>
        </p:spPr>
        <p:txBody>
          <a:bodyPr/>
          <a:lstStyle/>
          <a:p>
            <a:r>
              <a:rPr lang="el-GR" sz="3600" dirty="0"/>
              <a:t>Ακούω προσεκτικά τι λέει η κάθε πλευρά</a:t>
            </a:r>
          </a:p>
          <a:p>
            <a:r>
              <a:rPr lang="el-GR" sz="3600" dirty="0"/>
              <a:t>Διατηρώ την ψυχραιμία μου</a:t>
            </a:r>
          </a:p>
          <a:p>
            <a:r>
              <a:rPr lang="el-GR" sz="3600" dirty="0"/>
              <a:t>Διερευνώ την άποψη κάθε συγκρουόμενου μέρους</a:t>
            </a:r>
          </a:p>
          <a:p>
            <a:r>
              <a:rPr lang="el-GR" sz="3600" dirty="0"/>
              <a:t>Επικεντρώνομαι σε μια σειρά πιθανών λύσεων</a:t>
            </a:r>
          </a:p>
          <a:p>
            <a:r>
              <a:rPr lang="el-GR" sz="3600" dirty="0"/>
              <a:t> Υπενθυμίζω τα κοινά συμφέροντα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85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18031" y="332656"/>
            <a:ext cx="5558214" cy="6048672"/>
          </a:xfrm>
        </p:spPr>
        <p:txBody>
          <a:bodyPr>
            <a:normAutofit/>
          </a:bodyPr>
          <a:lstStyle/>
          <a:p>
            <a:pPr algn="ctr"/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σκέφτεστε  όταν ακούτε τη λέξη σύγκρουση;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476672"/>
            <a:ext cx="597298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82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4 - Θέση περιεχομένου"/>
          <p:cNvSpPr>
            <a:spLocks/>
          </p:cNvSpPr>
          <p:nvPr/>
        </p:nvSpPr>
        <p:spPr bwMode="auto">
          <a:xfrm>
            <a:off x="0" y="1844824"/>
            <a:ext cx="822297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ct val="20000"/>
              </a:spcBef>
              <a:buClr>
                <a:schemeClr val="accent4">
                  <a:lumMod val="75000"/>
                  <a:lumOff val="25000"/>
                </a:schemeClr>
              </a:buClr>
              <a:buSzPct val="75000"/>
              <a:buFont typeface="Arial" charset="0"/>
              <a:buChar char="•"/>
              <a:defRPr/>
            </a:pPr>
            <a:r>
              <a:rPr lang="el-GR" sz="2800" dirty="0"/>
              <a:t>το αντικείμενο είναι ασήμαντο</a:t>
            </a:r>
          </a:p>
          <a:p>
            <a:pPr marL="365125" indent="-255588" algn="just">
              <a:spcBef>
                <a:spcPct val="20000"/>
              </a:spcBef>
              <a:buClr>
                <a:schemeClr val="accent4">
                  <a:lumMod val="75000"/>
                  <a:lumOff val="25000"/>
                </a:schemeClr>
              </a:buClr>
              <a:buSzPct val="75000"/>
              <a:buFont typeface="Arial" charset="0"/>
              <a:buChar char="•"/>
              <a:defRPr/>
            </a:pPr>
            <a:r>
              <a:rPr lang="el-GR" sz="2800" dirty="0"/>
              <a:t>δεν υπάρχει πιθανότητα  να ικανοποιήσεις τα συμφέροντα σου</a:t>
            </a:r>
          </a:p>
          <a:p>
            <a:pPr marL="365125" indent="-255588" algn="just">
              <a:spcBef>
                <a:spcPct val="20000"/>
              </a:spcBef>
              <a:buClr>
                <a:schemeClr val="accent4">
                  <a:lumMod val="75000"/>
                  <a:lumOff val="25000"/>
                </a:schemeClr>
              </a:buClr>
              <a:buSzPct val="75000"/>
              <a:buFont typeface="Arial" charset="0"/>
              <a:buChar char="•"/>
              <a:defRPr/>
            </a:pPr>
            <a:r>
              <a:rPr lang="el-GR" sz="2800" dirty="0"/>
              <a:t>είναι σημαντικό να ηρεμήσουν τα πνεύματα και να δουν τα πράγματα και από άλλη πλευρά</a:t>
            </a:r>
          </a:p>
          <a:p>
            <a:pPr marL="365125" indent="-255588" algn="just">
              <a:spcBef>
                <a:spcPct val="20000"/>
              </a:spcBef>
              <a:buClr>
                <a:schemeClr val="accent4">
                  <a:lumMod val="75000"/>
                  <a:lumOff val="25000"/>
                </a:schemeClr>
              </a:buClr>
              <a:buSzPct val="75000"/>
              <a:buFont typeface="Arial" charset="0"/>
              <a:buChar char="•"/>
              <a:defRPr/>
            </a:pPr>
            <a:r>
              <a:rPr lang="el-GR" sz="2800" dirty="0"/>
              <a:t>είναι πιο σημαντικό να συλλέξεις πληροφορίες από το να πάρεις μια άμεση απόφαση</a:t>
            </a:r>
          </a:p>
          <a:p>
            <a:pPr marL="365125" indent="-255588" algn="just">
              <a:spcBef>
                <a:spcPct val="20000"/>
              </a:spcBef>
              <a:buClr>
                <a:schemeClr val="accent4">
                  <a:lumMod val="75000"/>
                  <a:lumOff val="25000"/>
                </a:schemeClr>
              </a:buClr>
              <a:buSzPct val="75000"/>
              <a:buFont typeface="Arial" charset="0"/>
              <a:buChar char="•"/>
              <a:defRPr/>
            </a:pPr>
            <a:r>
              <a:rPr lang="el-GR" sz="2800" dirty="0"/>
              <a:t>κάποιοι άλλοι μπορούν να επιλύσουν τη σύγκρουση πιο αποτελεσματικά</a:t>
            </a:r>
          </a:p>
        </p:txBody>
      </p:sp>
      <p:sp>
        <p:nvSpPr>
          <p:cNvPr id="76804" name="2 - Θέση κειμένου"/>
          <p:cNvSpPr>
            <a:spLocks/>
          </p:cNvSpPr>
          <p:nvPr/>
        </p:nvSpPr>
        <p:spPr bwMode="auto">
          <a:xfrm>
            <a:off x="762001" y="1277768"/>
            <a:ext cx="5386916" cy="503237"/>
          </a:xfrm>
          <a:prstGeom prst="rect">
            <a:avLst/>
          </a:prstGeom>
          <a:solidFill>
            <a:schemeClr val="bg1">
              <a:lumMod val="50000"/>
            </a:schemeClr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anchor="ctr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l-GR" sz="3200" dirty="0">
                <a:solidFill>
                  <a:schemeClr val="bg1"/>
                </a:solidFill>
              </a:rPr>
              <a:t>Κατάλληλη όταν….</a:t>
            </a:r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80963"/>
            <a:ext cx="4095751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1" descr="C:\Users\yiannis\Desktop\stox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659" y="2403548"/>
            <a:ext cx="2343151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12" descr="C:\Users\yiannis\Desktop\αρχείο λήψη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6" y="4716362"/>
            <a:ext cx="2260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TextBox"/>
          <p:cNvSpPr txBox="1"/>
          <p:nvPr/>
        </p:nvSpPr>
        <p:spPr>
          <a:xfrm>
            <a:off x="10906126" y="2448112"/>
            <a:ext cx="1333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Στόχοι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10386582" y="4815681"/>
            <a:ext cx="1619249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b="1" dirty="0">
                <a:latin typeface="+mj-lt"/>
              </a:rPr>
              <a:t>Σχέσεις</a:t>
            </a:r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11287126" y="2921910"/>
            <a:ext cx="57150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14 - Βέλος προς τα κάτω"/>
          <p:cNvSpPr/>
          <p:nvPr/>
        </p:nvSpPr>
        <p:spPr>
          <a:xfrm>
            <a:off x="11196206" y="5295900"/>
            <a:ext cx="57150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79099" y="80963"/>
            <a:ext cx="7851243" cy="8478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/>
              <a:t>Αποφυγή, αδράνεια, αγνόηση</a:t>
            </a:r>
          </a:p>
        </p:txBody>
      </p:sp>
    </p:spTree>
    <p:extLst>
      <p:ext uri="{BB962C8B-B14F-4D97-AF65-F5344CB8AC3E}">
        <p14:creationId xmlns:p14="http://schemas.microsoft.com/office/powerpoint/2010/main" val="27310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1575" y="232121"/>
            <a:ext cx="10515600" cy="1325563"/>
          </a:xfrm>
          <a:solidFill>
            <a:schemeClr val="tx2"/>
          </a:solidFill>
        </p:spPr>
        <p:txBody>
          <a:bodyPr/>
          <a:lstStyle/>
          <a:p>
            <a:r>
              <a:rPr lang="el-GR" b="1" dirty="0">
                <a:latin typeface="+mn-lt"/>
              </a:rPr>
              <a:t>Προσέγγιση της αποφυγής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50236" cy="4351338"/>
          </a:xfrm>
          <a:ln w="76200">
            <a:solidFill>
              <a:schemeClr val="tx2"/>
            </a:solidFill>
          </a:ln>
        </p:spPr>
        <p:txBody>
          <a:bodyPr>
            <a:noAutofit/>
          </a:bodyPr>
          <a:lstStyle/>
          <a:p>
            <a:endParaRPr lang="el-GR" sz="3200" dirty="0"/>
          </a:p>
          <a:p>
            <a:r>
              <a:rPr lang="el-GR" sz="3200" dirty="0"/>
              <a:t>Αποφεύγω να συναντήσω τα συγκρουόμενα μέρη</a:t>
            </a:r>
          </a:p>
          <a:p>
            <a:r>
              <a:rPr lang="el-GR" sz="3200" dirty="0"/>
              <a:t>Συζητώ με άλλα άτομα για το πρόβλημα που προέκυψε</a:t>
            </a:r>
          </a:p>
          <a:p>
            <a:r>
              <a:rPr lang="el-GR" sz="3200" dirty="0"/>
              <a:t>Αφήνω τη μια από τις δυο πλευρές να επιβάλει το δικό της</a:t>
            </a:r>
          </a:p>
          <a:p>
            <a:r>
              <a:rPr lang="el-GR" sz="3200" dirty="0"/>
              <a:t>Αντιδρώ ή ενεργώ σαν να μην υπάρχει πρόβλημα</a:t>
            </a:r>
          </a:p>
          <a:p>
            <a:r>
              <a:rPr lang="el-GR" sz="3200" dirty="0"/>
              <a:t>Αποποιούμαι τις ευθύνες</a:t>
            </a:r>
          </a:p>
        </p:txBody>
      </p:sp>
    </p:spTree>
    <p:extLst>
      <p:ext uri="{BB962C8B-B14F-4D97-AF65-F5344CB8AC3E}">
        <p14:creationId xmlns:p14="http://schemas.microsoft.com/office/powerpoint/2010/main" val="5412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6255" y="0"/>
            <a:ext cx="8774546" cy="11430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Εξυπηρέτηση , Βοήθεια, Υποχώρηση </a:t>
            </a:r>
            <a:b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Συνδιαλλαγή , εξομάλυνση, συγκάλυψη </a:t>
            </a:r>
          </a:p>
        </p:txBody>
      </p:sp>
      <p:sp>
        <p:nvSpPr>
          <p:cNvPr id="77827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143338" y="1886745"/>
            <a:ext cx="9665679" cy="4572000"/>
          </a:xfrm>
        </p:spPr>
        <p:txBody>
          <a:bodyPr>
            <a:noAutofit/>
          </a:bodyPr>
          <a:lstStyle/>
          <a:p>
            <a:pPr algn="just" eaLnBrk="1" hangingPunct="1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Όταν πιστεύεις ότι έχεις άδικο-προκειμένου να αφήσεις να ακουστεί μια πιο καλή τοποθέτηση ή προκειμένου να μάθεις ή να δείξεις ότι από τη δική σου πλευρά μπορεί να επικρατήσει η λογική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Όταν το θέμα είναι πιο σημαντικό για τους άλλους παρά για σένα- προκειμένου να εξασφαλίσεις τη συνεργασία τους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Για να ελαχιστοποιήσεις τις απώλειες, όταν προβλέπεις ότι θα χάσεις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Όταν η αρμονία και η σταθερότητα είναι ιδιαίτερα σημαντικές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Για να δώσεις την ευκαιρία στους άλλους να μάθουν από τα λάθη τους</a:t>
            </a:r>
          </a:p>
        </p:txBody>
      </p:sp>
      <p:sp>
        <p:nvSpPr>
          <p:cNvPr id="77828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858000" y="2571750"/>
            <a:ext cx="4819651" cy="4071938"/>
          </a:xfrm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</a:pPr>
            <a:endParaRPr lang="el-GR" sz="1600"/>
          </a:p>
          <a:p>
            <a:pPr>
              <a:spcBef>
                <a:spcPct val="0"/>
              </a:spcBef>
            </a:pPr>
            <a:endParaRPr lang="el-GR" sz="1600"/>
          </a:p>
        </p:txBody>
      </p:sp>
      <p:pic>
        <p:nvPicPr>
          <p:cNvPr id="77829" name="Picture 2" descr="C:\Users\user\Desktop\διευκ'ολυσνσ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1" y="285751"/>
            <a:ext cx="2794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1" descr="C:\Users\yiannis\Desktop\stox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524" y="2071688"/>
            <a:ext cx="1299462" cy="154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2" descr="C:\Users\yiannis\Desktop\αρχείο λήψη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524" y="4670823"/>
            <a:ext cx="1326226" cy="123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- TextBox"/>
          <p:cNvSpPr txBox="1"/>
          <p:nvPr/>
        </p:nvSpPr>
        <p:spPr>
          <a:xfrm>
            <a:off x="10865428" y="1886745"/>
            <a:ext cx="1333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Στόχοι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0498361" y="4300935"/>
            <a:ext cx="1619249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b="1" dirty="0">
                <a:latin typeface="+mj-lt"/>
              </a:rPr>
              <a:t>Σχέσεις</a:t>
            </a:r>
          </a:p>
        </p:txBody>
      </p:sp>
      <p:sp>
        <p:nvSpPr>
          <p:cNvPr id="11" name="10 - Βέλος προς τα κάτω"/>
          <p:cNvSpPr/>
          <p:nvPr/>
        </p:nvSpPr>
        <p:spPr>
          <a:xfrm flipV="1">
            <a:off x="11505681" y="5079051"/>
            <a:ext cx="666749" cy="642938"/>
          </a:xfrm>
          <a:prstGeom prst="downArrow">
            <a:avLst>
              <a:gd name="adj1" fmla="val 331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11334750" y="2571751"/>
            <a:ext cx="57150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7836" name="2 - Θέση κειμένου"/>
          <p:cNvSpPr>
            <a:spLocks/>
          </p:cNvSpPr>
          <p:nvPr/>
        </p:nvSpPr>
        <p:spPr bwMode="auto">
          <a:xfrm>
            <a:off x="408364" y="1272283"/>
            <a:ext cx="5386916" cy="503237"/>
          </a:xfrm>
          <a:prstGeom prst="rect">
            <a:avLst/>
          </a:prstGeom>
          <a:solidFill>
            <a:schemeClr val="accent4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anchor="ctr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l-GR" sz="3200" dirty="0">
                <a:solidFill>
                  <a:schemeClr val="bg1"/>
                </a:solidFill>
              </a:rPr>
              <a:t>Κατάλληλη όταν….</a:t>
            </a:r>
          </a:p>
        </p:txBody>
      </p:sp>
    </p:spTree>
    <p:extLst>
      <p:ext uri="{BB962C8B-B14F-4D97-AF65-F5344CB8AC3E}">
        <p14:creationId xmlns:p14="http://schemas.microsoft.com/office/powerpoint/2010/main" val="28655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0939549" y="6284422"/>
            <a:ext cx="665018" cy="448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228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l-GR" b="1" dirty="0">
                <a:latin typeface="+mn-lt"/>
              </a:rPr>
              <a:t>Προσέγγιση της εξυπηρέτησης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174760"/>
            <a:ext cx="10515600" cy="4351338"/>
          </a:xfrm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l-GR" sz="3200" dirty="0"/>
              <a:t>Αρχίζω ρωτώντας τα συγκρουόμενα μέρη τι λάθος έκανε η άλλη πλευρά</a:t>
            </a:r>
          </a:p>
          <a:p>
            <a:r>
              <a:rPr lang="el-GR" sz="3200" dirty="0"/>
              <a:t> ζητώ από τα συγκρουόμενα μέρη να ζητήσουν συγνώμη επειδή προκάλεσαν θέμα</a:t>
            </a:r>
          </a:p>
          <a:p>
            <a:r>
              <a:rPr lang="el-GR" sz="3200" dirty="0"/>
              <a:t> προσπαθώ να ηρεμήσω τα συγκρουόμενα μέρη</a:t>
            </a:r>
          </a:p>
          <a:p>
            <a:r>
              <a:rPr lang="el-GR" sz="3200" dirty="0"/>
              <a:t>Υποβαθμίζω τη σημασία της σύγκρουσης</a:t>
            </a:r>
          </a:p>
          <a:p>
            <a:r>
              <a:rPr lang="el-GR" sz="3200" dirty="0"/>
              <a:t>Βάζω τα συγκρουόμενα μέρη να απολογηθούν</a:t>
            </a:r>
          </a:p>
        </p:txBody>
      </p:sp>
    </p:spTree>
    <p:extLst>
      <p:ext uri="{BB962C8B-B14F-4D97-AF65-F5344CB8AC3E}">
        <p14:creationId xmlns:p14="http://schemas.microsoft.com/office/powerpoint/2010/main" val="3816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98765" y="23465"/>
            <a:ext cx="5484284" cy="874310"/>
          </a:xfrm>
          <a:solidFill>
            <a:schemeClr val="accent6">
              <a:lumMod val="50000"/>
            </a:schemeClr>
          </a:solidFill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l-GR" b="1" kern="1200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Συμβιβασμός</a:t>
            </a:r>
          </a:p>
        </p:txBody>
      </p:sp>
      <p:sp>
        <p:nvSpPr>
          <p:cNvPr id="75779" name="2 - Θέση κειμένου"/>
          <p:cNvSpPr>
            <a:spLocks noGrp="1"/>
          </p:cNvSpPr>
          <p:nvPr>
            <p:ph type="body" idx="4294967295"/>
          </p:nvPr>
        </p:nvSpPr>
        <p:spPr>
          <a:xfrm>
            <a:off x="556891" y="1067592"/>
            <a:ext cx="5084233" cy="503238"/>
          </a:xfrm>
          <a:solidFill>
            <a:schemeClr val="accent6"/>
          </a:solidFill>
          <a:ln w="9652">
            <a:solidFill>
              <a:schemeClr val="accent1"/>
            </a:solidFill>
            <a:miter lim="800000"/>
            <a:headEnd/>
            <a:tailEnd/>
          </a:ln>
        </p:spPr>
        <p:txBody>
          <a:bodyPr lIns="182880" anchor="ctr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l-GR" sz="3600" dirty="0">
                <a:solidFill>
                  <a:schemeClr val="bg1"/>
                </a:solidFill>
              </a:rPr>
              <a:t>Κατάλληλη όταν….</a:t>
            </a:r>
          </a:p>
        </p:txBody>
      </p:sp>
      <p:sp>
        <p:nvSpPr>
          <p:cNvPr id="75780" name="4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0" y="1703388"/>
            <a:ext cx="7015942" cy="4821956"/>
          </a:xfrm>
        </p:spPr>
        <p:txBody>
          <a:bodyPr>
            <a:noAutofit/>
          </a:bodyPr>
          <a:lstStyle/>
          <a:p>
            <a:pPr marL="365125" indent="-255588" algn="just" eaLnBrk="1" hangingPunct="1">
              <a:buClr>
                <a:srgbClr val="007E39"/>
              </a:buClr>
              <a:buFont typeface="Arial" pitchFamily="34" charset="0"/>
              <a:buChar char="•"/>
            </a:pPr>
            <a:r>
              <a:rPr lang="el-GR" sz="3600" dirty="0">
                <a:solidFill>
                  <a:schemeClr val="tx1"/>
                </a:solidFill>
              </a:rPr>
              <a:t>οι επιδιωκόμενοι στόχοι είναι σημαντικοί αλλά δεν αξίζουν τόσο ώστε να ριψοκινδυνεύσεις τη διάσπαση που τυχόν θα επιφέρουν άλλες τακτικές</a:t>
            </a:r>
          </a:p>
          <a:p>
            <a:pPr marL="365125" indent="-255588" algn="just" eaLnBrk="1" hangingPunct="1">
              <a:buClr>
                <a:srgbClr val="007E39"/>
              </a:buClr>
              <a:buFont typeface="Arial" pitchFamily="34" charset="0"/>
              <a:buChar char="•"/>
            </a:pPr>
            <a:r>
              <a:rPr lang="el-GR" sz="3600" dirty="0">
                <a:solidFill>
                  <a:schemeClr val="tx1"/>
                </a:solidFill>
              </a:rPr>
              <a:t>οι δυο αντίπαλοι είναι εξίσου ισχυροί και παράλληλα είναι αφοσιωμένοι σε στόχους αμοιβαία αποκλειόμενους</a:t>
            </a:r>
          </a:p>
          <a:p>
            <a:pPr marL="365125" indent="-255588" algn="just" eaLnBrk="1" hangingPunct="1">
              <a:buFont typeface="Arial" pitchFamily="34" charset="0"/>
              <a:buChar char="•"/>
            </a:pPr>
            <a:endParaRPr lang="el-GR" sz="3600" dirty="0"/>
          </a:p>
        </p:txBody>
      </p:sp>
      <p:pic>
        <p:nvPicPr>
          <p:cNvPr id="75781" name="Picture 2" descr="C:\Users\user\Desktop\7423cbaae268d52c59e86b38121c0e7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16" y="23465"/>
            <a:ext cx="348403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11" descr="C:\Users\yiannis\Desktop\stox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70" y="1928814"/>
            <a:ext cx="2335531" cy="164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12" descr="C:\Users\yiannis\Desktop\αρχείο λήψη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2" y="4330672"/>
            <a:ext cx="2260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- TextBox"/>
          <p:cNvSpPr txBox="1"/>
          <p:nvPr/>
        </p:nvSpPr>
        <p:spPr>
          <a:xfrm>
            <a:off x="10096501" y="1928814"/>
            <a:ext cx="1333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+mj-lt"/>
              </a:rPr>
              <a:t>Στόχοι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9906000" y="4429125"/>
            <a:ext cx="1619251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b="1" dirty="0">
                <a:latin typeface="+mj-lt"/>
              </a:rPr>
              <a:t>Σχέσεις</a:t>
            </a:r>
          </a:p>
        </p:txBody>
      </p:sp>
      <p:sp>
        <p:nvSpPr>
          <p:cNvPr id="13" name="12 - Βέλος προς τα κάτω"/>
          <p:cNvSpPr/>
          <p:nvPr/>
        </p:nvSpPr>
        <p:spPr>
          <a:xfrm flipV="1">
            <a:off x="10382251" y="2571750"/>
            <a:ext cx="666749" cy="642938"/>
          </a:xfrm>
          <a:prstGeom prst="downArrow">
            <a:avLst>
              <a:gd name="adj1" fmla="val 331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13 - Βέλος προς τα κάτω"/>
          <p:cNvSpPr/>
          <p:nvPr/>
        </p:nvSpPr>
        <p:spPr>
          <a:xfrm flipV="1">
            <a:off x="10572751" y="5143500"/>
            <a:ext cx="666749" cy="642938"/>
          </a:xfrm>
          <a:prstGeom prst="downArrow">
            <a:avLst>
              <a:gd name="adj1" fmla="val 331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96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  <p:bldP spid="11" grpId="0"/>
      <p:bldP spid="12" grpId="0"/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ύλεμα μίας γωνίας ορθογωνίου 4"/>
          <p:cNvSpPr/>
          <p:nvPr/>
        </p:nvSpPr>
        <p:spPr>
          <a:xfrm>
            <a:off x="6376370" y="5300397"/>
            <a:ext cx="5500157" cy="9185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tx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1513933" y="204788"/>
            <a:ext cx="9724873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Συμβιβασμός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00595" y="1480792"/>
            <a:ext cx="11575932" cy="4038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l-GR" sz="4400" dirty="0">
                <a:solidFill>
                  <a:schemeClr val="tx1"/>
                </a:solidFill>
              </a:rPr>
              <a:t>Αποτέλεσμα σε αυτή τη στρατηγική είναι </a:t>
            </a:r>
            <a:r>
              <a:rPr lang="el-G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Κερδίζω   κάτι   –  χάνω κάτι</a:t>
            </a:r>
          </a:p>
          <a:p>
            <a:pPr lvl="0"/>
            <a:r>
              <a:rPr lang="el-G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Κερδίζεις κάτι  –  χάνεις κάτι</a:t>
            </a:r>
          </a:p>
          <a:p>
            <a:pPr lvl="0"/>
            <a:endParaRPr lang="el-G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4400" dirty="0">
                <a:solidFill>
                  <a:schemeClr val="tx1"/>
                </a:solidFill>
              </a:rPr>
              <a:t>Είναι η στρατηγική στη μέση του διαγράμματος</a:t>
            </a:r>
          </a:p>
        </p:txBody>
      </p:sp>
    </p:spTree>
    <p:extLst>
      <p:ext uri="{BB962C8B-B14F-4D97-AF65-F5344CB8AC3E}">
        <p14:creationId xmlns:p14="http://schemas.microsoft.com/office/powerpoint/2010/main" val="17047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Προσέγγιση του συμβιβασμού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just"/>
            <a:r>
              <a:rPr lang="el-GR" sz="3200" dirty="0"/>
              <a:t>Προσπαθώ να μοιράσω τη διαφορά</a:t>
            </a:r>
          </a:p>
          <a:p>
            <a:pPr algn="just"/>
            <a:r>
              <a:rPr lang="el-GR" sz="3200" dirty="0"/>
              <a:t>Επιδιώκω μια γρήγορη συμφωνία</a:t>
            </a:r>
          </a:p>
          <a:p>
            <a:pPr algn="just"/>
            <a:r>
              <a:rPr lang="el-GR" sz="3200" dirty="0"/>
              <a:t>Αναζητώ μια δίκαιη λύση</a:t>
            </a:r>
          </a:p>
          <a:p>
            <a:pPr algn="just"/>
            <a:r>
              <a:rPr lang="el-GR" sz="3200" dirty="0"/>
              <a:t>Προσπαθώ να βρω συμβιβασμό</a:t>
            </a:r>
          </a:p>
          <a:p>
            <a:pPr algn="just"/>
            <a:r>
              <a:rPr lang="el-GR" sz="3200" dirty="0"/>
              <a:t>Βάζω τα συγκρουόμενα μέρη να υποχωρήσουν σε κάποια σημεία έναντι ανταλλαγμάτων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2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Τίτλος 1"/>
          <p:cNvSpPr>
            <a:spLocks noGrp="1"/>
          </p:cNvSpPr>
          <p:nvPr>
            <p:ph type="title" idx="4294967295"/>
          </p:nvPr>
        </p:nvSpPr>
        <p:spPr>
          <a:xfrm>
            <a:off x="1623485" y="98425"/>
            <a:ext cx="10568516" cy="107473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Μοντέλο εξέλιξης μιας σύγκρουσης:</a:t>
            </a:r>
          </a:p>
        </p:txBody>
      </p:sp>
      <p:cxnSp>
        <p:nvCxnSpPr>
          <p:cNvPr id="5" name="Ευθεία γραμμή σύνδεσης 4"/>
          <p:cNvCxnSpPr/>
          <p:nvPr/>
        </p:nvCxnSpPr>
        <p:spPr bwMode="auto">
          <a:xfrm>
            <a:off x="2908300" y="1773239"/>
            <a:ext cx="0" cy="34559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 bwMode="auto">
          <a:xfrm>
            <a:off x="2927351" y="5157788"/>
            <a:ext cx="643254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6133" name="Ελεύθερη σχεδίαση 11"/>
          <p:cNvSpPr>
            <a:spLocks/>
          </p:cNvSpPr>
          <p:nvPr/>
        </p:nvSpPr>
        <p:spPr bwMode="auto">
          <a:xfrm>
            <a:off x="2639485" y="2563813"/>
            <a:ext cx="3746500" cy="2952750"/>
          </a:xfrm>
          <a:custGeom>
            <a:avLst/>
            <a:gdLst>
              <a:gd name="T0" fmla="*/ 0 w 2809219"/>
              <a:gd name="T1" fmla="*/ 2932985 h 2953286"/>
              <a:gd name="T2" fmla="*/ 2319186 w 2809219"/>
              <a:gd name="T3" fmla="*/ 170808 h 2953286"/>
              <a:gd name="T4" fmla="*/ 2639515 w 2809219"/>
              <a:gd name="T5" fmla="*/ 296934 h 2953286"/>
              <a:gd name="T6" fmla="*/ 2831713 w 2809219"/>
              <a:gd name="T7" fmla="*/ 296934 h 2953286"/>
              <a:gd name="T8" fmla="*/ 2754836 w 2809219"/>
              <a:gd name="T9" fmla="*/ 587020 h 2953286"/>
              <a:gd name="T10" fmla="*/ 2754836 w 2809219"/>
              <a:gd name="T11" fmla="*/ 587020 h 29532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09219" h="2953286">
                <a:moveTo>
                  <a:pt x="0" y="2953286"/>
                </a:moveTo>
                <a:cubicBezTo>
                  <a:pt x="931333" y="1783827"/>
                  <a:pt x="1862667" y="614369"/>
                  <a:pt x="2298700" y="171986"/>
                </a:cubicBezTo>
                <a:cubicBezTo>
                  <a:pt x="2734733" y="-270397"/>
                  <a:pt x="2531533" y="277819"/>
                  <a:pt x="2616200" y="298986"/>
                </a:cubicBezTo>
                <a:cubicBezTo>
                  <a:pt x="2700867" y="320153"/>
                  <a:pt x="2787650" y="250303"/>
                  <a:pt x="2806700" y="298986"/>
                </a:cubicBezTo>
                <a:cubicBezTo>
                  <a:pt x="2825750" y="347669"/>
                  <a:pt x="2730500" y="591086"/>
                  <a:pt x="2730500" y="59108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176134" name="TextBox 12"/>
          <p:cNvSpPr txBox="1">
            <a:spLocks noChangeArrowheads="1"/>
          </p:cNvSpPr>
          <p:nvPr/>
        </p:nvSpPr>
        <p:spPr bwMode="auto">
          <a:xfrm>
            <a:off x="624417" y="5516564"/>
            <a:ext cx="278341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sz="2000">
                <a:latin typeface="Arial" pitchFamily="34" charset="0"/>
                <a:ea typeface="맑은 고딕" pitchFamily="34" charset="-127"/>
              </a:rPr>
              <a:t>Υποβόσκουσα σύγκρουση</a:t>
            </a:r>
          </a:p>
        </p:txBody>
      </p:sp>
      <p:sp>
        <p:nvSpPr>
          <p:cNvPr id="176135" name="TextBox 13"/>
          <p:cNvSpPr txBox="1">
            <a:spLocks noChangeArrowheads="1"/>
          </p:cNvSpPr>
          <p:nvPr/>
        </p:nvSpPr>
        <p:spPr bwMode="auto">
          <a:xfrm>
            <a:off x="4078817" y="3679825"/>
            <a:ext cx="14655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sz="2000">
                <a:latin typeface="Arial" pitchFamily="34" charset="0"/>
                <a:ea typeface="맑은 고딕" pitchFamily="34" charset="-127"/>
              </a:rPr>
              <a:t>Κλιμάκωση</a:t>
            </a:r>
          </a:p>
        </p:txBody>
      </p:sp>
      <p:sp>
        <p:nvSpPr>
          <p:cNvPr id="176136" name="TextBox 2"/>
          <p:cNvSpPr txBox="1">
            <a:spLocks noChangeArrowheads="1"/>
          </p:cNvSpPr>
          <p:nvPr/>
        </p:nvSpPr>
        <p:spPr bwMode="auto">
          <a:xfrm>
            <a:off x="3215218" y="4749800"/>
            <a:ext cx="460798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sz="2000">
                <a:latin typeface="Arial" pitchFamily="34" charset="0"/>
                <a:ea typeface="맑은 고딕" pitchFamily="34" charset="-127"/>
              </a:rPr>
              <a:t>Έναρξη: πρώτο σύμπτωμα</a:t>
            </a:r>
          </a:p>
        </p:txBody>
      </p:sp>
      <p:sp>
        <p:nvSpPr>
          <p:cNvPr id="176137" name="Ελεύθερη σχεδίαση 9"/>
          <p:cNvSpPr>
            <a:spLocks/>
          </p:cNvSpPr>
          <p:nvPr/>
        </p:nvSpPr>
        <p:spPr bwMode="auto">
          <a:xfrm>
            <a:off x="6284384" y="3149600"/>
            <a:ext cx="3471333" cy="2273300"/>
          </a:xfrm>
          <a:custGeom>
            <a:avLst/>
            <a:gdLst>
              <a:gd name="T0" fmla="*/ 0 w 2603500"/>
              <a:gd name="T1" fmla="*/ 0 h 2273300"/>
              <a:gd name="T2" fmla="*/ 63500 w 2603500"/>
              <a:gd name="T3" fmla="*/ 12700 h 2273300"/>
              <a:gd name="T4" fmla="*/ 101600 w 2603500"/>
              <a:gd name="T5" fmla="*/ 152400 h 2273300"/>
              <a:gd name="T6" fmla="*/ 127000 w 2603500"/>
              <a:gd name="T7" fmla="*/ 241300 h 2273300"/>
              <a:gd name="T8" fmla="*/ 177800 w 2603500"/>
              <a:gd name="T9" fmla="*/ 317500 h 2273300"/>
              <a:gd name="T10" fmla="*/ 203200 w 2603500"/>
              <a:gd name="T11" fmla="*/ 355600 h 2273300"/>
              <a:gd name="T12" fmla="*/ 228600 w 2603500"/>
              <a:gd name="T13" fmla="*/ 393700 h 2273300"/>
              <a:gd name="T14" fmla="*/ 266700 w 2603500"/>
              <a:gd name="T15" fmla="*/ 444500 h 2273300"/>
              <a:gd name="T16" fmla="*/ 304800 w 2603500"/>
              <a:gd name="T17" fmla="*/ 482600 h 2273300"/>
              <a:gd name="T18" fmla="*/ 330200 w 2603500"/>
              <a:gd name="T19" fmla="*/ 520700 h 2273300"/>
              <a:gd name="T20" fmla="*/ 368300 w 2603500"/>
              <a:gd name="T21" fmla="*/ 558800 h 2273300"/>
              <a:gd name="T22" fmla="*/ 444500 w 2603500"/>
              <a:gd name="T23" fmla="*/ 622300 h 2273300"/>
              <a:gd name="T24" fmla="*/ 495300 w 2603500"/>
              <a:gd name="T25" fmla="*/ 723900 h 2273300"/>
              <a:gd name="T26" fmla="*/ 558800 w 2603500"/>
              <a:gd name="T27" fmla="*/ 838200 h 2273300"/>
              <a:gd name="T28" fmla="*/ 647700 w 2603500"/>
              <a:gd name="T29" fmla="*/ 952500 h 2273300"/>
              <a:gd name="T30" fmla="*/ 673100 w 2603500"/>
              <a:gd name="T31" fmla="*/ 990600 h 2273300"/>
              <a:gd name="T32" fmla="*/ 685800 w 2603500"/>
              <a:gd name="T33" fmla="*/ 1028700 h 2273300"/>
              <a:gd name="T34" fmla="*/ 762000 w 2603500"/>
              <a:gd name="T35" fmla="*/ 1104900 h 2273300"/>
              <a:gd name="T36" fmla="*/ 812800 w 2603500"/>
              <a:gd name="T37" fmla="*/ 1181100 h 2273300"/>
              <a:gd name="T38" fmla="*/ 825500 w 2603500"/>
              <a:gd name="T39" fmla="*/ 1219200 h 2273300"/>
              <a:gd name="T40" fmla="*/ 863600 w 2603500"/>
              <a:gd name="T41" fmla="*/ 1244600 h 2273300"/>
              <a:gd name="T42" fmla="*/ 889000 w 2603500"/>
              <a:gd name="T43" fmla="*/ 1295400 h 2273300"/>
              <a:gd name="T44" fmla="*/ 965200 w 2603500"/>
              <a:gd name="T45" fmla="*/ 1397000 h 2273300"/>
              <a:gd name="T46" fmla="*/ 990600 w 2603500"/>
              <a:gd name="T47" fmla="*/ 1460500 h 2273300"/>
              <a:gd name="T48" fmla="*/ 1028700 w 2603500"/>
              <a:gd name="T49" fmla="*/ 1485900 h 2273300"/>
              <a:gd name="T50" fmla="*/ 1143000 w 2603500"/>
              <a:gd name="T51" fmla="*/ 1574800 h 2273300"/>
              <a:gd name="T52" fmla="*/ 1181100 w 2603500"/>
              <a:gd name="T53" fmla="*/ 1638300 h 2273300"/>
              <a:gd name="T54" fmla="*/ 1270000 w 2603500"/>
              <a:gd name="T55" fmla="*/ 1714500 h 2273300"/>
              <a:gd name="T56" fmla="*/ 1333500 w 2603500"/>
              <a:gd name="T57" fmla="*/ 1778000 h 2273300"/>
              <a:gd name="T58" fmla="*/ 1447800 w 2603500"/>
              <a:gd name="T59" fmla="*/ 1879600 h 2273300"/>
              <a:gd name="T60" fmla="*/ 1473200 w 2603500"/>
              <a:gd name="T61" fmla="*/ 1917700 h 2273300"/>
              <a:gd name="T62" fmla="*/ 1511300 w 2603500"/>
              <a:gd name="T63" fmla="*/ 1930400 h 2273300"/>
              <a:gd name="T64" fmla="*/ 1549400 w 2603500"/>
              <a:gd name="T65" fmla="*/ 1955800 h 2273300"/>
              <a:gd name="T66" fmla="*/ 1625600 w 2603500"/>
              <a:gd name="T67" fmla="*/ 2019300 h 2273300"/>
              <a:gd name="T68" fmla="*/ 1651000 w 2603500"/>
              <a:gd name="T69" fmla="*/ 2057400 h 2273300"/>
              <a:gd name="T70" fmla="*/ 1765300 w 2603500"/>
              <a:gd name="T71" fmla="*/ 2108200 h 2273300"/>
              <a:gd name="T72" fmla="*/ 1854200 w 2603500"/>
              <a:gd name="T73" fmla="*/ 2133600 h 2273300"/>
              <a:gd name="T74" fmla="*/ 1917700 w 2603500"/>
              <a:gd name="T75" fmla="*/ 2146300 h 2273300"/>
              <a:gd name="T76" fmla="*/ 2044700 w 2603500"/>
              <a:gd name="T77" fmla="*/ 2197100 h 2273300"/>
              <a:gd name="T78" fmla="*/ 2108200 w 2603500"/>
              <a:gd name="T79" fmla="*/ 2235200 h 2273300"/>
              <a:gd name="T80" fmla="*/ 2171700 w 2603500"/>
              <a:gd name="T81" fmla="*/ 2247900 h 2273300"/>
              <a:gd name="T82" fmla="*/ 2209800 w 2603500"/>
              <a:gd name="T83" fmla="*/ 2260600 h 2273300"/>
              <a:gd name="T84" fmla="*/ 2260600 w 2603500"/>
              <a:gd name="T85" fmla="*/ 2273300 h 2273300"/>
              <a:gd name="T86" fmla="*/ 2603500 w 2603500"/>
              <a:gd name="T87" fmla="*/ 2260600 h 22733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603500" h="2273300">
                <a:moveTo>
                  <a:pt x="0" y="0"/>
                </a:moveTo>
                <a:cubicBezTo>
                  <a:pt x="21167" y="4233"/>
                  <a:pt x="48236" y="-2564"/>
                  <a:pt x="63500" y="12700"/>
                </a:cubicBezTo>
                <a:cubicBezTo>
                  <a:pt x="80492" y="29692"/>
                  <a:pt x="95931" y="126891"/>
                  <a:pt x="101600" y="152400"/>
                </a:cubicBezTo>
                <a:cubicBezTo>
                  <a:pt x="104036" y="163361"/>
                  <a:pt x="119143" y="227157"/>
                  <a:pt x="127000" y="241300"/>
                </a:cubicBezTo>
                <a:cubicBezTo>
                  <a:pt x="141825" y="267985"/>
                  <a:pt x="160867" y="292100"/>
                  <a:pt x="177800" y="317500"/>
                </a:cubicBezTo>
                <a:lnTo>
                  <a:pt x="203200" y="355600"/>
                </a:lnTo>
                <a:cubicBezTo>
                  <a:pt x="211667" y="368300"/>
                  <a:pt x="219442" y="381489"/>
                  <a:pt x="228600" y="393700"/>
                </a:cubicBezTo>
                <a:cubicBezTo>
                  <a:pt x="241300" y="410633"/>
                  <a:pt x="252925" y="428429"/>
                  <a:pt x="266700" y="444500"/>
                </a:cubicBezTo>
                <a:cubicBezTo>
                  <a:pt x="278389" y="458137"/>
                  <a:pt x="293302" y="468802"/>
                  <a:pt x="304800" y="482600"/>
                </a:cubicBezTo>
                <a:cubicBezTo>
                  <a:pt x="314571" y="494326"/>
                  <a:pt x="320429" y="508974"/>
                  <a:pt x="330200" y="520700"/>
                </a:cubicBezTo>
                <a:cubicBezTo>
                  <a:pt x="341698" y="534498"/>
                  <a:pt x="354502" y="547302"/>
                  <a:pt x="368300" y="558800"/>
                </a:cubicBezTo>
                <a:cubicBezTo>
                  <a:pt x="401153" y="586178"/>
                  <a:pt x="419366" y="582803"/>
                  <a:pt x="444500" y="622300"/>
                </a:cubicBezTo>
                <a:cubicBezTo>
                  <a:pt x="464828" y="654244"/>
                  <a:pt x="478367" y="690033"/>
                  <a:pt x="495300" y="723900"/>
                </a:cubicBezTo>
                <a:cubicBezTo>
                  <a:pt x="515432" y="764163"/>
                  <a:pt x="532222" y="800991"/>
                  <a:pt x="558800" y="838200"/>
                </a:cubicBezTo>
                <a:cubicBezTo>
                  <a:pt x="586855" y="877477"/>
                  <a:pt x="620926" y="912339"/>
                  <a:pt x="647700" y="952500"/>
                </a:cubicBezTo>
                <a:cubicBezTo>
                  <a:pt x="656167" y="965200"/>
                  <a:pt x="666274" y="976948"/>
                  <a:pt x="673100" y="990600"/>
                </a:cubicBezTo>
                <a:cubicBezTo>
                  <a:pt x="679087" y="1002574"/>
                  <a:pt x="677581" y="1018133"/>
                  <a:pt x="685800" y="1028700"/>
                </a:cubicBezTo>
                <a:cubicBezTo>
                  <a:pt x="707853" y="1057054"/>
                  <a:pt x="742075" y="1075012"/>
                  <a:pt x="762000" y="1104900"/>
                </a:cubicBezTo>
                <a:cubicBezTo>
                  <a:pt x="778933" y="1130300"/>
                  <a:pt x="803147" y="1152140"/>
                  <a:pt x="812800" y="1181100"/>
                </a:cubicBezTo>
                <a:cubicBezTo>
                  <a:pt x="817033" y="1193800"/>
                  <a:pt x="817137" y="1208747"/>
                  <a:pt x="825500" y="1219200"/>
                </a:cubicBezTo>
                <a:cubicBezTo>
                  <a:pt x="835035" y="1231119"/>
                  <a:pt x="850900" y="1236133"/>
                  <a:pt x="863600" y="1244600"/>
                </a:cubicBezTo>
                <a:cubicBezTo>
                  <a:pt x="872067" y="1261533"/>
                  <a:pt x="878498" y="1279648"/>
                  <a:pt x="889000" y="1295400"/>
                </a:cubicBezTo>
                <a:cubicBezTo>
                  <a:pt x="912482" y="1330623"/>
                  <a:pt x="949478" y="1357694"/>
                  <a:pt x="965200" y="1397000"/>
                </a:cubicBezTo>
                <a:cubicBezTo>
                  <a:pt x="973667" y="1418167"/>
                  <a:pt x="977349" y="1441949"/>
                  <a:pt x="990600" y="1460500"/>
                </a:cubicBezTo>
                <a:cubicBezTo>
                  <a:pt x="999472" y="1472920"/>
                  <a:pt x="1017907" y="1475107"/>
                  <a:pt x="1028700" y="1485900"/>
                </a:cubicBezTo>
                <a:cubicBezTo>
                  <a:pt x="1120598" y="1577798"/>
                  <a:pt x="998550" y="1502575"/>
                  <a:pt x="1143000" y="1574800"/>
                </a:cubicBezTo>
                <a:cubicBezTo>
                  <a:pt x="1155700" y="1595967"/>
                  <a:pt x="1165945" y="1618815"/>
                  <a:pt x="1181100" y="1638300"/>
                </a:cubicBezTo>
                <a:cubicBezTo>
                  <a:pt x="1214265" y="1680941"/>
                  <a:pt x="1230094" y="1687896"/>
                  <a:pt x="1270000" y="1714500"/>
                </a:cubicBezTo>
                <a:cubicBezTo>
                  <a:pt x="1322339" y="1793009"/>
                  <a:pt x="1264227" y="1716424"/>
                  <a:pt x="1333500" y="1778000"/>
                </a:cubicBezTo>
                <a:cubicBezTo>
                  <a:pt x="1463989" y="1893991"/>
                  <a:pt x="1361329" y="1821953"/>
                  <a:pt x="1447800" y="1879600"/>
                </a:cubicBezTo>
                <a:cubicBezTo>
                  <a:pt x="1456267" y="1892300"/>
                  <a:pt x="1461281" y="1908165"/>
                  <a:pt x="1473200" y="1917700"/>
                </a:cubicBezTo>
                <a:cubicBezTo>
                  <a:pt x="1483653" y="1926063"/>
                  <a:pt x="1499326" y="1924413"/>
                  <a:pt x="1511300" y="1930400"/>
                </a:cubicBezTo>
                <a:cubicBezTo>
                  <a:pt x="1524952" y="1937226"/>
                  <a:pt x="1537674" y="1946029"/>
                  <a:pt x="1549400" y="1955800"/>
                </a:cubicBezTo>
                <a:cubicBezTo>
                  <a:pt x="1647186" y="2037288"/>
                  <a:pt x="1531005" y="1956237"/>
                  <a:pt x="1625600" y="2019300"/>
                </a:cubicBezTo>
                <a:cubicBezTo>
                  <a:pt x="1634067" y="2032000"/>
                  <a:pt x="1640207" y="2046607"/>
                  <a:pt x="1651000" y="2057400"/>
                </a:cubicBezTo>
                <a:cubicBezTo>
                  <a:pt x="1681189" y="2087589"/>
                  <a:pt x="1727574" y="2095625"/>
                  <a:pt x="1765300" y="2108200"/>
                </a:cubicBezTo>
                <a:cubicBezTo>
                  <a:pt x="1807728" y="2122343"/>
                  <a:pt x="1806360" y="2122969"/>
                  <a:pt x="1854200" y="2133600"/>
                </a:cubicBezTo>
                <a:cubicBezTo>
                  <a:pt x="1875272" y="2138283"/>
                  <a:pt x="1896875" y="2140620"/>
                  <a:pt x="1917700" y="2146300"/>
                </a:cubicBezTo>
                <a:cubicBezTo>
                  <a:pt x="1970919" y="2160814"/>
                  <a:pt x="1998903" y="2171657"/>
                  <a:pt x="2044700" y="2197100"/>
                </a:cubicBezTo>
                <a:cubicBezTo>
                  <a:pt x="2066278" y="2209088"/>
                  <a:pt x="2085281" y="2226032"/>
                  <a:pt x="2108200" y="2235200"/>
                </a:cubicBezTo>
                <a:cubicBezTo>
                  <a:pt x="2128242" y="2243217"/>
                  <a:pt x="2150759" y="2242665"/>
                  <a:pt x="2171700" y="2247900"/>
                </a:cubicBezTo>
                <a:cubicBezTo>
                  <a:pt x="2184687" y="2251147"/>
                  <a:pt x="2196928" y="2256922"/>
                  <a:pt x="2209800" y="2260600"/>
                </a:cubicBezTo>
                <a:cubicBezTo>
                  <a:pt x="2226583" y="2265395"/>
                  <a:pt x="2243667" y="2269067"/>
                  <a:pt x="2260600" y="2273300"/>
                </a:cubicBezTo>
                <a:cubicBezTo>
                  <a:pt x="2527241" y="2258487"/>
                  <a:pt x="2412882" y="2260600"/>
                  <a:pt x="2603500" y="22606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l-GR"/>
          </a:p>
        </p:txBody>
      </p:sp>
      <p:sp>
        <p:nvSpPr>
          <p:cNvPr id="176138" name="TextBox 10"/>
          <p:cNvSpPr txBox="1">
            <a:spLocks noChangeArrowheads="1"/>
          </p:cNvSpPr>
          <p:nvPr/>
        </p:nvSpPr>
        <p:spPr bwMode="auto">
          <a:xfrm>
            <a:off x="4751917" y="2205038"/>
            <a:ext cx="307128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sz="2000">
                <a:latin typeface="Arial" pitchFamily="34" charset="0"/>
                <a:ea typeface="맑은 고딕" pitchFamily="34" charset="-127"/>
              </a:rPr>
              <a:t>Κορύφωση-κρίση</a:t>
            </a:r>
          </a:p>
        </p:txBody>
      </p:sp>
      <p:sp>
        <p:nvSpPr>
          <p:cNvPr id="176139" name="TextBox 11"/>
          <p:cNvSpPr txBox="1">
            <a:spLocks noChangeArrowheads="1"/>
          </p:cNvSpPr>
          <p:nvPr/>
        </p:nvSpPr>
        <p:spPr bwMode="auto">
          <a:xfrm>
            <a:off x="7056967" y="3500439"/>
            <a:ext cx="1534584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sz="2000">
                <a:latin typeface="Arial" pitchFamily="34" charset="0"/>
                <a:ea typeface="맑은 고딕" pitchFamily="34" charset="-127"/>
              </a:rPr>
              <a:t>επίλυση</a:t>
            </a:r>
          </a:p>
        </p:txBody>
      </p:sp>
      <p:cxnSp>
        <p:nvCxnSpPr>
          <p:cNvPr id="19" name="Ευθύγραμμο βέλος σύνδεσης 18"/>
          <p:cNvCxnSpPr/>
          <p:nvPr/>
        </p:nvCxnSpPr>
        <p:spPr bwMode="auto">
          <a:xfrm>
            <a:off x="3024718" y="5229225"/>
            <a:ext cx="31199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19967" y="4221164"/>
            <a:ext cx="31199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1800" dirty="0"/>
              <a:t>Ζώνη σύγκρουσης</a:t>
            </a:r>
          </a:p>
        </p:txBody>
      </p:sp>
      <p:sp>
        <p:nvSpPr>
          <p:cNvPr id="176142" name="Text Box 17"/>
          <p:cNvSpPr txBox="1">
            <a:spLocks noChangeArrowheads="1"/>
          </p:cNvSpPr>
          <p:nvPr/>
        </p:nvSpPr>
        <p:spPr bwMode="gray">
          <a:xfrm>
            <a:off x="9552518" y="5013326"/>
            <a:ext cx="3831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b="1">
                <a:latin typeface="Arial" pitchFamily="34" charset="0"/>
                <a:ea typeface="맑은 고딕" pitchFamily="34" charset="-127"/>
              </a:rPr>
              <a:t>t</a:t>
            </a:r>
            <a:endParaRPr lang="el-GR" altLang="el-GR" sz="2000" b="1">
              <a:latin typeface="Arial" pitchFamily="34" charset="0"/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6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070080" cy="1325563"/>
          </a:xfrm>
        </p:spPr>
        <p:txBody>
          <a:bodyPr>
            <a:no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Τεχνικές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Χάνω-Κερδίζεις ή Κερδίζω -Χάνεις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l-GR" sz="3600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9628" y="1346662"/>
            <a:ext cx="12219709" cy="551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Α.</a:t>
            </a:r>
            <a:r>
              <a:rPr lang="el-GR" dirty="0"/>
              <a:t> Η </a:t>
            </a:r>
            <a:r>
              <a:rPr lang="el-GR" b="1" dirty="0"/>
              <a:t>κυριαρχία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/>
              <a:t>Εξουσία θέσης</a:t>
            </a:r>
          </a:p>
          <a:p>
            <a:pPr lvl="1"/>
            <a:r>
              <a:rPr lang="el-GR" sz="2800" dirty="0" err="1"/>
              <a:t>Νόµιµη</a:t>
            </a:r>
            <a:r>
              <a:rPr lang="el-GR" sz="2800" dirty="0"/>
              <a:t> εξουσία </a:t>
            </a:r>
          </a:p>
          <a:p>
            <a:pPr lvl="1"/>
            <a:r>
              <a:rPr lang="el-GR" sz="2800" dirty="0"/>
              <a:t>Εξαναγκαστική </a:t>
            </a:r>
            <a:r>
              <a:rPr lang="el-GR" sz="2800" dirty="0" err="1"/>
              <a:t>δύναµη</a:t>
            </a:r>
            <a:r>
              <a:rPr lang="el-GR" sz="2800" dirty="0"/>
              <a:t> </a:t>
            </a:r>
          </a:p>
          <a:p>
            <a:pPr lvl="1"/>
            <a:r>
              <a:rPr lang="el-GR" sz="2800" dirty="0" err="1"/>
              <a:t>Δύναµη</a:t>
            </a:r>
            <a:r>
              <a:rPr lang="el-GR" sz="2800" dirty="0"/>
              <a:t> </a:t>
            </a:r>
            <a:r>
              <a:rPr lang="el-GR" sz="2800" dirty="0" err="1"/>
              <a:t>ανταµοιβής</a:t>
            </a:r>
            <a:r>
              <a:rPr lang="el-GR" sz="2800" dirty="0"/>
              <a:t> 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l-GR" b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l-GR" b="1" dirty="0"/>
              <a:t>Προσωπική εξουσία </a:t>
            </a:r>
            <a:r>
              <a:rPr lang="el-GR" dirty="0"/>
              <a:t>(</a:t>
            </a:r>
            <a:r>
              <a:rPr lang="el-GR" dirty="0" err="1"/>
              <a:t>χαρισµατική</a:t>
            </a:r>
            <a:r>
              <a:rPr lang="el-GR" dirty="0"/>
              <a:t> εξουσία)</a:t>
            </a:r>
          </a:p>
          <a:p>
            <a:pPr lvl="1"/>
            <a:r>
              <a:rPr lang="el-GR" sz="2800" dirty="0" err="1"/>
              <a:t>Δύναµη</a:t>
            </a:r>
            <a:r>
              <a:rPr lang="el-GR" sz="2800" dirty="0"/>
              <a:t> του ειδικού </a:t>
            </a:r>
          </a:p>
          <a:p>
            <a:pPr lvl="1"/>
            <a:r>
              <a:rPr lang="el-GR" sz="2800" dirty="0" err="1"/>
              <a:t>Δύναµη</a:t>
            </a:r>
            <a:r>
              <a:rPr lang="el-GR" sz="2800" dirty="0"/>
              <a:t> αναφοράς</a:t>
            </a:r>
          </a:p>
          <a:p>
            <a:pPr lvl="1"/>
            <a:endParaRPr lang="el-GR" sz="2800" dirty="0"/>
          </a:p>
          <a:p>
            <a:pPr marL="0" lvl="0" indent="0">
              <a:buNone/>
            </a:pPr>
            <a:r>
              <a:rPr lang="el-GR" b="1" dirty="0"/>
              <a:t>Β.</a:t>
            </a:r>
            <a:r>
              <a:rPr lang="el-GR" dirty="0"/>
              <a:t> Η </a:t>
            </a:r>
            <a:r>
              <a:rPr lang="el-GR" b="1" dirty="0"/>
              <a:t>απόφαση της πλειοψηφίας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73" y="2164557"/>
            <a:ext cx="4375670" cy="367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8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9258" y="365125"/>
            <a:ext cx="11621193" cy="1325563"/>
          </a:xfrm>
          <a:solidFill>
            <a:srgbClr val="C00000"/>
          </a:solidFill>
        </p:spPr>
        <p:txBody>
          <a:bodyPr/>
          <a:lstStyle/>
          <a:p>
            <a:r>
              <a:rPr lang="el-G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Ποια είναι η βάση / αφετηρία μιας σύγκρουσης;</a:t>
            </a:r>
            <a:endParaRPr lang="el-G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sz="3600" dirty="0"/>
              <a:t>Θέσεις και απόψεις</a:t>
            </a:r>
          </a:p>
          <a:p>
            <a:r>
              <a:rPr lang="el-GR" sz="3600" dirty="0"/>
              <a:t>Επιθυμίες</a:t>
            </a:r>
          </a:p>
          <a:p>
            <a:r>
              <a:rPr lang="el-GR" sz="3600" dirty="0"/>
              <a:t>Ανάγκες</a:t>
            </a:r>
          </a:p>
          <a:p>
            <a:r>
              <a:rPr lang="el-GR" sz="3600" dirty="0"/>
              <a:t>Αντιλήψεις</a:t>
            </a:r>
          </a:p>
          <a:p>
            <a:r>
              <a:rPr lang="el-GR" sz="3600" dirty="0"/>
              <a:t>Πεποιθήσεις</a:t>
            </a:r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2081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Τεχνικές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Χάνω-Χάνεις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Lose-Lose</a:t>
            </a:r>
            <a:endParaRPr lang="el-GR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l-GR" dirty="0"/>
              <a:t>Η </a:t>
            </a:r>
            <a:r>
              <a:rPr lang="el-GR" b="1" dirty="0"/>
              <a:t>αποφυγή</a:t>
            </a:r>
            <a:endParaRPr lang="en-US" b="1" dirty="0"/>
          </a:p>
          <a:p>
            <a:pPr lvl="0"/>
            <a:endParaRPr lang="en-US" dirty="0"/>
          </a:p>
          <a:p>
            <a:pPr lvl="0"/>
            <a:r>
              <a:rPr lang="el-GR" dirty="0"/>
              <a:t>Η </a:t>
            </a:r>
            <a:r>
              <a:rPr lang="el-GR" b="1" dirty="0"/>
              <a:t>καταστολή</a:t>
            </a:r>
            <a:endParaRPr lang="en-US" b="1" dirty="0"/>
          </a:p>
          <a:p>
            <a:pPr lvl="0"/>
            <a:endParaRPr lang="en-US" dirty="0"/>
          </a:p>
          <a:p>
            <a:pPr lvl="0"/>
            <a:r>
              <a:rPr lang="el-GR" dirty="0"/>
              <a:t>Η </a:t>
            </a:r>
            <a:r>
              <a:rPr lang="el-GR" b="1" dirty="0" err="1"/>
              <a:t>εξοµάλυνση</a:t>
            </a:r>
            <a:endParaRPr lang="en-US" b="1" dirty="0"/>
          </a:p>
          <a:p>
            <a:pPr lvl="0"/>
            <a:endParaRPr lang="el-GR" dirty="0"/>
          </a:p>
          <a:p>
            <a:pPr lvl="0"/>
            <a:r>
              <a:rPr lang="el-GR" dirty="0"/>
              <a:t>Ο </a:t>
            </a:r>
            <a:r>
              <a:rPr lang="el-GR" b="1" dirty="0" err="1"/>
              <a:t>συµβιβασµός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49" y="2060489"/>
            <a:ext cx="3341688" cy="33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1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Τεχνικές</a:t>
            </a:r>
            <a:r>
              <a:rPr lang="en-US" b="1" dirty="0"/>
              <a:t>  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Κερδίζω –Κερδίζεις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Win-Win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/>
              <a:t>Η </a:t>
            </a:r>
            <a:r>
              <a:rPr lang="el-GR" b="1" dirty="0"/>
              <a:t>συναίνεση</a:t>
            </a:r>
            <a:endParaRPr lang="en-US" b="1" dirty="0"/>
          </a:p>
          <a:p>
            <a:endParaRPr lang="en-US" b="1" dirty="0"/>
          </a:p>
          <a:p>
            <a:pPr lvl="0"/>
            <a:r>
              <a:rPr lang="el-GR" dirty="0"/>
              <a:t>Η </a:t>
            </a:r>
            <a:r>
              <a:rPr lang="el-GR" b="1" dirty="0" err="1"/>
              <a:t>ολοκληρω</a:t>
            </a:r>
            <a:r>
              <a:rPr lang="en-US" b="1" dirty="0"/>
              <a:t>µ</a:t>
            </a:r>
            <a:r>
              <a:rPr lang="el-GR" b="1" dirty="0" err="1"/>
              <a:t>ένη</a:t>
            </a:r>
            <a:r>
              <a:rPr lang="el-GR" b="1" dirty="0"/>
              <a:t> λήψη απόφασης </a:t>
            </a:r>
            <a:r>
              <a:rPr lang="en-US" dirty="0"/>
              <a:t>(</a:t>
            </a:r>
            <a:r>
              <a:rPr lang="en-US" b="1" dirty="0"/>
              <a:t>I</a:t>
            </a:r>
            <a:r>
              <a:rPr lang="en-US" dirty="0"/>
              <a:t>ntegrative </a:t>
            </a:r>
            <a:r>
              <a:rPr lang="en-US" b="1" dirty="0"/>
              <a:t>D</a:t>
            </a:r>
            <a:r>
              <a:rPr lang="en-US" dirty="0"/>
              <a:t>ecision </a:t>
            </a:r>
            <a:r>
              <a:rPr lang="en-US" b="1" dirty="0"/>
              <a:t>M</a:t>
            </a:r>
            <a:r>
              <a:rPr lang="en-US" dirty="0"/>
              <a:t>aking)</a:t>
            </a:r>
          </a:p>
          <a:p>
            <a:pPr lvl="0"/>
            <a:endParaRPr lang="en-US" dirty="0"/>
          </a:p>
          <a:p>
            <a:pPr lvl="0"/>
            <a:r>
              <a:rPr lang="el-GR" dirty="0"/>
              <a:t>Η </a:t>
            </a:r>
            <a:r>
              <a:rPr lang="el-GR" b="1" dirty="0" err="1"/>
              <a:t>δηµιουργία</a:t>
            </a:r>
            <a:r>
              <a:rPr lang="el-GR" b="1" dirty="0"/>
              <a:t> υψηλότερων στόχων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l-GR" dirty="0"/>
              <a:t>Η </a:t>
            </a:r>
            <a:r>
              <a:rPr lang="el-GR" b="1" dirty="0"/>
              <a:t>εξεύρεση πόρων</a:t>
            </a:r>
            <a:endParaRPr lang="en-US" dirty="0"/>
          </a:p>
          <a:p>
            <a:pPr lvl="0"/>
            <a:endParaRPr lang="en-US" dirty="0"/>
          </a:p>
          <a:p>
            <a:r>
              <a:rPr lang="el-GR" dirty="0"/>
              <a:t>Η </a:t>
            </a:r>
            <a:r>
              <a:rPr lang="el-GR" b="1" dirty="0"/>
              <a:t>µ</a:t>
            </a:r>
            <a:r>
              <a:rPr lang="el-GR" b="1" dirty="0" err="1"/>
              <a:t>εταβολή</a:t>
            </a:r>
            <a:r>
              <a:rPr lang="el-GR" b="1" dirty="0"/>
              <a:t> του ανθρώπινου παράγοντα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171" y="0"/>
            <a:ext cx="12036829" cy="1325563"/>
          </a:xfrm>
          <a:solidFill>
            <a:srgbClr val="0070C0"/>
          </a:solidFill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Ποια συναισθήματα βοηθούν στη διαχείριση της σύγκρουσης</a:t>
            </a:r>
            <a:r>
              <a:rPr lang="el-GR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5635" y="1825624"/>
            <a:ext cx="11554691" cy="5032375"/>
          </a:xfrm>
        </p:spPr>
        <p:txBody>
          <a:bodyPr>
            <a:normAutofit fontScale="85000" lnSpcReduction="20000"/>
          </a:bodyPr>
          <a:lstStyle/>
          <a:p>
            <a:r>
              <a:rPr lang="el-GR" sz="3500" dirty="0"/>
              <a:t>Ενδιαφέρον για τον άλλον </a:t>
            </a:r>
          </a:p>
          <a:p>
            <a:r>
              <a:rPr lang="el-GR" sz="3500" dirty="0"/>
              <a:t> Προθυμία</a:t>
            </a:r>
          </a:p>
          <a:p>
            <a:r>
              <a:rPr lang="el-GR" sz="3500" dirty="0"/>
              <a:t>Υποχώρηση </a:t>
            </a:r>
          </a:p>
          <a:p>
            <a:r>
              <a:rPr lang="el-GR" sz="3500" dirty="0" err="1"/>
              <a:t>Ενσυναίσθηση</a:t>
            </a:r>
            <a:endParaRPr lang="el-GR" sz="3500" dirty="0"/>
          </a:p>
          <a:p>
            <a:r>
              <a:rPr lang="el-GR" sz="3500" dirty="0"/>
              <a:t>Ειλικρίνεια </a:t>
            </a:r>
          </a:p>
          <a:p>
            <a:r>
              <a:rPr lang="el-GR" sz="3500" dirty="0"/>
              <a:t>Καλή θέληση</a:t>
            </a:r>
          </a:p>
          <a:p>
            <a:r>
              <a:rPr lang="el-GR" sz="3500" dirty="0"/>
              <a:t>Υψηλή αυτοεκτίμηση</a:t>
            </a:r>
          </a:p>
          <a:p>
            <a:r>
              <a:rPr lang="el-GR" sz="3500" dirty="0"/>
              <a:t>Υπομονή</a:t>
            </a:r>
          </a:p>
          <a:p>
            <a:r>
              <a:rPr lang="el-GR" sz="3500" dirty="0"/>
              <a:t>Σεβασμός</a:t>
            </a:r>
          </a:p>
          <a:p>
            <a:r>
              <a:rPr lang="el-GR" sz="3500" dirty="0"/>
              <a:t>Καλή διάθεση</a:t>
            </a:r>
          </a:p>
          <a:p>
            <a:r>
              <a:rPr lang="el-GR" sz="3500" dirty="0"/>
              <a:t>Αισιοδοξία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40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171" y="0"/>
            <a:ext cx="12036829" cy="1325563"/>
          </a:xfrm>
          <a:solidFill>
            <a:srgbClr val="C00000"/>
          </a:solidFill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  <a:latin typeface="+mn-lt"/>
              </a:rPr>
              <a:t>Ποια συναισθήματα δε βοηθούν στη διαχείριση της σύγκρουσης</a:t>
            </a:r>
            <a:r>
              <a:rPr lang="el-GR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9383" y="1825624"/>
            <a:ext cx="11720944" cy="5032375"/>
          </a:xfrm>
        </p:spPr>
        <p:txBody>
          <a:bodyPr>
            <a:normAutofit/>
          </a:bodyPr>
          <a:lstStyle/>
          <a:p>
            <a:r>
              <a:rPr lang="el-GR" dirty="0"/>
              <a:t>Εγωκεντρισμός</a:t>
            </a:r>
          </a:p>
          <a:p>
            <a:r>
              <a:rPr lang="el-GR" dirty="0"/>
              <a:t>Αποχώρηση</a:t>
            </a:r>
          </a:p>
          <a:p>
            <a:r>
              <a:rPr lang="el-GR" dirty="0"/>
              <a:t>Έλλειψη ειλικρίνειας</a:t>
            </a:r>
          </a:p>
          <a:p>
            <a:r>
              <a:rPr lang="el-GR" dirty="0"/>
              <a:t>Χειραγώγηση</a:t>
            </a:r>
          </a:p>
          <a:p>
            <a:r>
              <a:rPr lang="el-GR" dirty="0"/>
              <a:t>Χαμηλή αυτοεκτίμηση</a:t>
            </a:r>
          </a:p>
          <a:p>
            <a:r>
              <a:rPr lang="el-GR" dirty="0"/>
              <a:t>Ανυπομονησία</a:t>
            </a:r>
          </a:p>
          <a:p>
            <a:r>
              <a:rPr lang="el-GR" dirty="0"/>
              <a:t>υποκρισία</a:t>
            </a:r>
          </a:p>
        </p:txBody>
      </p:sp>
    </p:spTree>
    <p:extLst>
      <p:ext uri="{BB962C8B-B14F-4D97-AF65-F5344CB8AC3E}">
        <p14:creationId xmlns:p14="http://schemas.microsoft.com/office/powerpoint/2010/main" val="41760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24494" y="2571259"/>
            <a:ext cx="9144000" cy="1655762"/>
          </a:xfrm>
        </p:spPr>
        <p:txBody>
          <a:bodyPr>
            <a:normAutofit/>
          </a:bodyPr>
          <a:lstStyle/>
          <a:p>
            <a:r>
              <a:rPr lang="el-GR" sz="4400" b="1" i="1" dirty="0"/>
              <a:t>Ενότητα </a:t>
            </a:r>
            <a:r>
              <a:rPr lang="el-GR" sz="4400" i="1" dirty="0"/>
              <a:t>3</a:t>
            </a:r>
            <a:r>
              <a:rPr lang="el-GR" sz="4400" i="1" baseline="30000" dirty="0"/>
              <a:t>η</a:t>
            </a:r>
          </a:p>
          <a:p>
            <a:r>
              <a:rPr lang="el-GR" sz="4400" i="1" baseline="30000" dirty="0"/>
              <a:t>Στρατηγικές Διαπραγμάτευσης</a:t>
            </a:r>
            <a:endParaRPr lang="el-GR" sz="44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06CFB7F7-B5DC-4336-AFCE-B5A85544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3"/>
            <a:ext cx="53149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23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189780"/>
            <a:ext cx="12192000" cy="1173191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</a:rPr>
              <a:t>Στρατηγικές διαπραγμάτευσης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" y="1328468"/>
            <a:ext cx="12192000" cy="5529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600" b="1" dirty="0">
                <a:solidFill>
                  <a:srgbClr val="C00000"/>
                </a:solidFill>
              </a:rPr>
              <a:t>Διαχείριση λειτουργικής σύγκρουσης</a:t>
            </a:r>
          </a:p>
          <a:p>
            <a:pPr marL="0" indent="0" algn="just">
              <a:buNone/>
            </a:pPr>
            <a:r>
              <a:rPr lang="el-GR" dirty="0"/>
              <a:t>Αποτελεσματική διαχείριση της σύγκρουσης πως</a:t>
            </a:r>
            <a:r>
              <a:rPr lang="en-US" dirty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Οι μάνατζερ μπορούν να ανταμείβουν την εναντίωση και να τιμωρούν όσους αποφεύγουν τις συγκρούσεις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Οι μάνατζερ πρέπει να μάθουν να αποδέχονται τις άσχημες ειδήσεις χωρίς να στέλνουν το μήνυμα ότι οι συγκρούσεις είναι ανεπίτρεπτες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 marL="0" indent="0">
              <a:buNone/>
            </a:pPr>
            <a:r>
              <a:rPr lang="el-GR" sz="3600" b="1" dirty="0">
                <a:solidFill>
                  <a:srgbClr val="C00000"/>
                </a:solidFill>
              </a:rPr>
              <a:t>Διαπραγμάτευση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Διαδικασία στην οποία δύο ή περισσότερα μέρη ανταλλάσουν αγαθά και υπηρεσίες και επιχειρούν να συμφωνήσουν στην τιμή συναλλαγής για αυτά</a:t>
            </a:r>
            <a:r>
              <a:rPr lang="en-US" dirty="0"/>
              <a:t>: </a:t>
            </a:r>
            <a:r>
              <a:rPr lang="el-GR" dirty="0"/>
              <a:t>2 γενικές προσεγγίσεις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l-GR" dirty="0"/>
              <a:t> Διανεμητική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l-GR" dirty="0"/>
              <a:t> Συνθετική διαπραγμάτευση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99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12192000" cy="705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2996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5748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4"/>
            <a:ext cx="12192000" cy="707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2314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3BF5C64-C620-4527-B9FB-B767F753432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Μελέτη Περίπτωσης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F514EB4-2B8D-46C6-9F2D-EC840EE73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sz="3200" u="sng" dirty="0"/>
              <a:t>Σε ομάδες των πέντε ατόμων</a:t>
            </a:r>
            <a:r>
              <a:rPr lang="en-US" sz="3200" u="sng" dirty="0"/>
              <a:t>:</a:t>
            </a:r>
          </a:p>
          <a:p>
            <a:pPr marL="0" indent="0" algn="just">
              <a:buNone/>
            </a:pPr>
            <a:r>
              <a:rPr lang="el-GR" dirty="0"/>
              <a:t> α) Σημειώστε ιεραρχικά (από τον περισσότερο στον λιγότερο σημαντικό) τους πέντε παράγοντες που οδηγούν σε μία οργανωσιακή σύγκρουση και δώστε σχετικό παράδειγμα.</a:t>
            </a:r>
          </a:p>
          <a:p>
            <a:pPr marL="0" indent="0" algn="just">
              <a:buNone/>
            </a:pPr>
            <a:r>
              <a:rPr lang="el-GR" dirty="0"/>
              <a:t>β)  Με βάση τον σημαντικότερο παράγοντα που αναφέρατε στο στοιχείο (α) επιλέξτε, αιτιολογημένα, και περιγράψτε έναν τρόπο επίλυσης της σύγκρουσης που θεωρείτε τον περισσότερο κατάλληλο.</a:t>
            </a:r>
          </a:p>
          <a:p>
            <a:pPr marL="0" indent="0" algn="just">
              <a:buNone/>
            </a:pPr>
            <a:r>
              <a:rPr lang="el-GR" dirty="0"/>
              <a:t>γ) Αναφέρατε δύο τεχνικές που θα χρησιμοποιούσατε για την ενίσχυση των λειτουργικών συγκρούσεων και δύο τρόπους για την εξάλειψη των μη λειτουργικών.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96" y="365125"/>
            <a:ext cx="3152986" cy="223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95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object 6"/>
          <p:cNvSpPr txBox="1">
            <a:spLocks noChangeArrowheads="1"/>
          </p:cNvSpPr>
          <p:nvPr/>
        </p:nvSpPr>
        <p:spPr bwMode="auto">
          <a:xfrm>
            <a:off x="1441449" y="518921"/>
            <a:ext cx="9313333" cy="426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14" rIns="0" bIns="0">
            <a:spAutoFit/>
          </a:bodyPr>
          <a:lstStyle>
            <a:lvl1pPr marL="11113" eaLnBrk="0" hangingPunct="0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13"/>
              </a:spcBef>
              <a:buClr>
                <a:srgbClr val="666600"/>
              </a:buClr>
              <a:buSzPct val="75000"/>
            </a:pPr>
            <a:r>
              <a:rPr lang="el-GR" sz="3600" b="1" dirty="0">
                <a:latin typeface="+mn-lt"/>
              </a:rPr>
              <a:t>Η σύγκρουση είναι κάτι περισσότερο από</a:t>
            </a:r>
            <a:r>
              <a:rPr lang="en-US" sz="3600" b="1" dirty="0">
                <a:latin typeface="+mn-lt"/>
              </a:rPr>
              <a:t> </a:t>
            </a:r>
            <a:r>
              <a:rPr lang="el-GR" sz="3600" b="1" dirty="0">
                <a:solidFill>
                  <a:srgbClr val="FF0000"/>
                </a:solidFill>
                <a:latin typeface="+mn-lt"/>
              </a:rPr>
              <a:t>διαφωνία-</a:t>
            </a:r>
            <a:r>
              <a:rPr lang="el-GR" sz="3600" b="1" dirty="0">
                <a:latin typeface="+mn-lt"/>
              </a:rPr>
              <a:t> είναι µια κατάσταση στην οποία  τα </a:t>
            </a:r>
            <a:r>
              <a:rPr lang="el-GR" sz="3600" b="1" dirty="0" err="1">
                <a:solidFill>
                  <a:srgbClr val="FF0000"/>
                </a:solidFill>
                <a:latin typeface="+mn-lt"/>
              </a:rPr>
              <a:t>εµπλεκόµενα</a:t>
            </a:r>
            <a:r>
              <a:rPr lang="el-GR" sz="3600" b="1" dirty="0">
                <a:solidFill>
                  <a:srgbClr val="FF0000"/>
                </a:solidFill>
                <a:latin typeface="+mn-lt"/>
              </a:rPr>
              <a:t> µ</a:t>
            </a:r>
            <a:r>
              <a:rPr lang="el-GR" sz="3600" b="1" dirty="0" err="1">
                <a:solidFill>
                  <a:srgbClr val="FF0000"/>
                </a:solidFill>
                <a:latin typeface="+mn-lt"/>
              </a:rPr>
              <a:t>έρη</a:t>
            </a:r>
            <a:r>
              <a:rPr lang="el-GR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3600" b="1" dirty="0" err="1">
                <a:latin typeface="+mn-lt"/>
              </a:rPr>
              <a:t>αντιλαµβάνονται</a:t>
            </a:r>
            <a:r>
              <a:rPr lang="el-GR" sz="3600" b="1" dirty="0">
                <a:latin typeface="+mn-lt"/>
              </a:rPr>
              <a:t> µια</a:t>
            </a:r>
            <a:r>
              <a:rPr lang="en-US" sz="3600" b="1" dirty="0">
                <a:latin typeface="+mn-lt"/>
              </a:rPr>
              <a:t> </a:t>
            </a:r>
            <a:r>
              <a:rPr lang="el-GR" sz="3600" b="1" dirty="0">
                <a:solidFill>
                  <a:srgbClr val="FF0000"/>
                </a:solidFill>
                <a:latin typeface="+mn-lt"/>
              </a:rPr>
              <a:t>απειλή</a:t>
            </a:r>
            <a:r>
              <a:rPr lang="el-GR" sz="3600" b="1" dirty="0">
                <a:solidFill>
                  <a:srgbClr val="585600"/>
                </a:solidFill>
                <a:latin typeface="+mn-lt"/>
              </a:rPr>
              <a:t> </a:t>
            </a:r>
            <a:r>
              <a:rPr lang="el-GR" sz="3600" b="1" dirty="0">
                <a:latin typeface="+mn-lt"/>
              </a:rPr>
              <a:t>προς το πρόσωπό τους, προς τις  </a:t>
            </a:r>
            <a:r>
              <a:rPr lang="el-GR" sz="3600" b="1" i="1" dirty="0">
                <a:latin typeface="+mn-lt"/>
              </a:rPr>
              <a:t>ανάγκες </a:t>
            </a:r>
            <a:r>
              <a:rPr lang="el-GR" sz="3600" b="1" dirty="0">
                <a:latin typeface="+mn-lt"/>
              </a:rPr>
              <a:t>τους, τα </a:t>
            </a:r>
            <a:r>
              <a:rPr lang="el-GR" sz="3600" b="1" i="1" dirty="0" err="1">
                <a:latin typeface="+mn-lt"/>
              </a:rPr>
              <a:t>συµφέροντα</a:t>
            </a:r>
            <a:r>
              <a:rPr lang="el-GR" sz="3600" b="1" i="1" dirty="0">
                <a:latin typeface="+mn-lt"/>
              </a:rPr>
              <a:t> </a:t>
            </a:r>
            <a:r>
              <a:rPr lang="el-GR" sz="3600" b="1" dirty="0">
                <a:latin typeface="+mn-lt"/>
              </a:rPr>
              <a:t>ή τα </a:t>
            </a:r>
            <a:r>
              <a:rPr lang="el-GR" sz="3600" b="1" dirty="0" err="1">
                <a:latin typeface="+mn-lt"/>
              </a:rPr>
              <a:t>θέµατα</a:t>
            </a:r>
            <a:r>
              <a:rPr lang="el-GR" sz="3600" b="1" dirty="0">
                <a:latin typeface="+mn-lt"/>
              </a:rPr>
              <a:t>  που τους </a:t>
            </a:r>
            <a:r>
              <a:rPr lang="el-GR" sz="3600" b="1" i="1" dirty="0">
                <a:latin typeface="+mn-lt"/>
              </a:rPr>
              <a:t>αφορούν </a:t>
            </a:r>
            <a:r>
              <a:rPr lang="el-GR" sz="3600" b="1" dirty="0">
                <a:latin typeface="+mn-lt"/>
              </a:rPr>
              <a:t>και </a:t>
            </a:r>
            <a:r>
              <a:rPr lang="el-GR" sz="3600" b="1" i="1" dirty="0">
                <a:latin typeface="+mn-lt"/>
              </a:rPr>
              <a:t>θεωρούν </a:t>
            </a:r>
            <a:r>
              <a:rPr lang="el-GR" sz="3600" b="1" i="1" dirty="0" err="1">
                <a:latin typeface="+mn-lt"/>
              </a:rPr>
              <a:t>σηµαντικά</a:t>
            </a:r>
            <a:endParaRPr lang="el-GR" sz="3600" b="1" dirty="0">
              <a:latin typeface="+mn-lt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4" y="4728018"/>
            <a:ext cx="6603075" cy="17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931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E9752F6-D839-47E2-AABC-20EA7B87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n-US" dirty="0"/>
          </a:p>
          <a:p>
            <a:pPr marL="0" indent="0" algn="ctr">
              <a:buNone/>
            </a:pPr>
            <a:r>
              <a:rPr lang="el-GR" sz="3600" dirty="0"/>
              <a:t>Ευχαριστώ για την Προσοχή σας!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83EBE86-AFE6-4E9B-A212-C9500910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93" y="68584"/>
            <a:ext cx="53161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5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Σύγκρουση / Ενδιαφέροντα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1" y="1825625"/>
            <a:ext cx="72085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Σύγκρουση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dirty="0"/>
              <a:t>Αποτέλεσμα ασυμβίβαστης συμπεριφοράς ανάμεσα στα μέρη που έχουν διαφορετικά ενδιαφέροντα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58" y="2818052"/>
            <a:ext cx="3412945" cy="304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0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+mn-lt"/>
              </a:rPr>
              <a:t>Γιατί είναι σημαντικό να ασχοληθούμε με τις συγκρούσεις;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3162" y="1714414"/>
            <a:ext cx="5157787" cy="823912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</a:rPr>
              <a:t>Οι Διευθυντές δαπανούν περίπου το 20% του χρόνου τους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56660" y="2907405"/>
            <a:ext cx="5157787" cy="3684588"/>
          </a:xfrm>
        </p:spPr>
        <p:txBody>
          <a:bodyPr/>
          <a:lstStyle/>
          <a:p>
            <a:r>
              <a:rPr lang="el-GR" dirty="0"/>
              <a:t>Στην αντιμετώπιση συγκρούσεων</a:t>
            </a:r>
          </a:p>
          <a:p>
            <a:r>
              <a:rPr lang="el-GR" dirty="0"/>
              <a:t>Στην αντιμετώπιση των επιπτώσεών των συγκρούσεων</a:t>
            </a:r>
          </a:p>
          <a:p>
            <a:r>
              <a:rPr lang="el-GR" dirty="0"/>
              <a:t>Συγκρούσεις στις οποίες έχουν άμεση εμπλοκή ή λειτουργούν ως μεσολαβητές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l-GR" sz="2800" dirty="0">
                <a:solidFill>
                  <a:schemeClr val="bg1"/>
                </a:solidFill>
              </a:rPr>
              <a:t>Για αυτό το λόγο πρέπει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Να αποδέχονται την ύπαρξη διαπροσωπικών συγκρούσεων</a:t>
            </a:r>
          </a:p>
          <a:p>
            <a:r>
              <a:rPr lang="el-GR" dirty="0"/>
              <a:t>Να μπορούν να αναγνωρίζουν τις καταστάσεις που θα οδηγήσουν σε σύγκρουση</a:t>
            </a:r>
          </a:p>
          <a:p>
            <a:r>
              <a:rPr lang="el-GR" dirty="0"/>
              <a:t>Να μπορούν να αντιμετωπίσουν τις συγκρούσεις με εποικοδομητικό τρόπο</a:t>
            </a:r>
          </a:p>
        </p:txBody>
      </p:sp>
    </p:spTree>
    <p:extLst>
      <p:ext uri="{BB962C8B-B14F-4D97-AF65-F5344CB8AC3E}">
        <p14:creationId xmlns:p14="http://schemas.microsoft.com/office/powerpoint/2010/main" val="42349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5" grpId="0" build="p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71450" y="132368"/>
            <a:ext cx="10515600" cy="1325563"/>
          </a:xfrm>
          <a:solidFill>
            <a:srgbClr val="C00000"/>
          </a:solidFill>
        </p:spPr>
        <p:txBody>
          <a:bodyPr/>
          <a:lstStyle/>
          <a:p>
            <a:r>
              <a:rPr lang="el-GR" b="1" spc="-15" dirty="0">
                <a:solidFill>
                  <a:schemeClr val="bg2"/>
                </a:solidFill>
                <a:latin typeface="Calibri"/>
                <a:cs typeface="Calibri"/>
              </a:rPr>
              <a:t>Σχολές </a:t>
            </a:r>
            <a:r>
              <a:rPr lang="el-GR" b="1" spc="-5" dirty="0">
                <a:solidFill>
                  <a:schemeClr val="bg2"/>
                </a:solidFill>
                <a:latin typeface="Calibri"/>
                <a:cs typeface="Calibri"/>
              </a:rPr>
              <a:t>προσέγγισης </a:t>
            </a:r>
            <a:r>
              <a:rPr lang="el-GR" b="1" spc="-10" dirty="0">
                <a:solidFill>
                  <a:schemeClr val="bg2"/>
                </a:solidFill>
                <a:latin typeface="Calibri"/>
                <a:cs typeface="Calibri"/>
              </a:rPr>
              <a:t>της</a:t>
            </a:r>
            <a:r>
              <a:rPr lang="el-GR" b="1" spc="25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lang="el-GR" b="1" spc="-15" dirty="0">
                <a:solidFill>
                  <a:schemeClr val="bg2"/>
                </a:solidFill>
                <a:latin typeface="Calibri"/>
                <a:cs typeface="Calibri"/>
              </a:rPr>
              <a:t>σύγκρουσης</a:t>
            </a:r>
            <a:endParaRPr lang="el-GR" b="1" dirty="0">
              <a:solidFill>
                <a:schemeClr val="bg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825624"/>
            <a:ext cx="10882746" cy="4641677"/>
          </a:xfrm>
        </p:spPr>
        <p:txBody>
          <a:bodyPr>
            <a:normAutofit lnSpcReduction="10000"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lang="el-GR" sz="3000" b="1" spc="-10" dirty="0">
                <a:cs typeface="Cambria"/>
              </a:rPr>
              <a:t>Παραδοσιακή προσέγγιση</a:t>
            </a:r>
            <a:r>
              <a:rPr lang="el-GR" sz="3000" spc="-10" dirty="0">
                <a:cs typeface="Cambria"/>
              </a:rPr>
              <a:t>– θεωρεί </a:t>
            </a:r>
            <a:r>
              <a:rPr lang="el-GR" sz="3000" spc="-5" dirty="0">
                <a:cs typeface="Cambria"/>
              </a:rPr>
              <a:t>ότι </a:t>
            </a:r>
            <a:r>
              <a:rPr lang="el-GR" sz="3000" dirty="0">
                <a:cs typeface="Cambria"/>
              </a:rPr>
              <a:t>κάθε </a:t>
            </a:r>
            <a:r>
              <a:rPr lang="el-GR" sz="3000" spc="-10" dirty="0">
                <a:cs typeface="Cambria"/>
              </a:rPr>
              <a:t>σύγκρουση </a:t>
            </a:r>
            <a:r>
              <a:rPr lang="el-GR" sz="3000" dirty="0">
                <a:cs typeface="Cambria"/>
              </a:rPr>
              <a:t>είναι </a:t>
            </a:r>
            <a:r>
              <a:rPr lang="el-GR" sz="3000" spc="-5" dirty="0">
                <a:cs typeface="Cambria"/>
              </a:rPr>
              <a:t>αρνητική </a:t>
            </a:r>
            <a:r>
              <a:rPr lang="el-GR" sz="3000" dirty="0">
                <a:cs typeface="Cambria"/>
              </a:rPr>
              <a:t>και </a:t>
            </a:r>
            <a:r>
              <a:rPr lang="el-GR" sz="3000" spc="-5" dirty="0">
                <a:cs typeface="Cambria"/>
              </a:rPr>
              <a:t>θα </a:t>
            </a:r>
            <a:r>
              <a:rPr lang="el-GR" sz="3000" spc="-10" dirty="0">
                <a:cs typeface="Cambria"/>
              </a:rPr>
              <a:t>πρέπει </a:t>
            </a:r>
            <a:r>
              <a:rPr lang="el-GR" sz="3000" spc="5" dirty="0">
                <a:cs typeface="Cambria"/>
              </a:rPr>
              <a:t>να </a:t>
            </a:r>
            <a:r>
              <a:rPr lang="el-GR" sz="3000" spc="-10" dirty="0">
                <a:cs typeface="Cambria"/>
              </a:rPr>
              <a:t>αποφεύγεται</a:t>
            </a:r>
            <a:endParaRPr lang="en-US" sz="3000" spc="-10" dirty="0">
              <a:cs typeface="Cambria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endParaRPr lang="el-GR" sz="3000" dirty="0">
              <a:cs typeface="Cambria"/>
            </a:endParaRPr>
          </a:p>
          <a:p>
            <a:pPr marL="287020" marR="118110" indent="-274955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lang="el-GR" sz="3000" b="1" spc="-5" dirty="0">
                <a:cs typeface="Cambria"/>
              </a:rPr>
              <a:t>Αλληλεπιδραστική </a:t>
            </a:r>
            <a:r>
              <a:rPr lang="el-GR" sz="3000" b="1" spc="-10" dirty="0">
                <a:cs typeface="Cambria"/>
              </a:rPr>
              <a:t>προσέγγιση </a:t>
            </a:r>
            <a:r>
              <a:rPr lang="el-GR" sz="3000" spc="-5" dirty="0">
                <a:cs typeface="Cambria"/>
              </a:rPr>
              <a:t>– </a:t>
            </a:r>
            <a:r>
              <a:rPr lang="el-GR" sz="3000" spc="-10" dirty="0">
                <a:cs typeface="Cambria"/>
              </a:rPr>
              <a:t>θεωρεί </a:t>
            </a:r>
            <a:r>
              <a:rPr lang="el-GR" sz="3000" spc="-5" dirty="0">
                <a:cs typeface="Cambria"/>
              </a:rPr>
              <a:t>ότι ορισμένες  συγκρούσεις </a:t>
            </a:r>
            <a:r>
              <a:rPr lang="el-GR" sz="3000" spc="-10" dirty="0">
                <a:cs typeface="Cambria"/>
              </a:rPr>
              <a:t>μπορεί </a:t>
            </a:r>
            <a:r>
              <a:rPr lang="el-GR" sz="3000" spc="5" dirty="0">
                <a:cs typeface="Cambria"/>
              </a:rPr>
              <a:t>να </a:t>
            </a:r>
            <a:r>
              <a:rPr lang="el-GR" sz="3000" spc="-10" dirty="0">
                <a:cs typeface="Cambria"/>
              </a:rPr>
              <a:t>ενέχουν </a:t>
            </a:r>
            <a:r>
              <a:rPr lang="el-GR" sz="3000" spc="-5" dirty="0">
                <a:cs typeface="Cambria"/>
              </a:rPr>
              <a:t>μία θετική δύναμη</a:t>
            </a:r>
            <a:r>
              <a:rPr lang="el-GR" sz="3000" spc="229" dirty="0">
                <a:cs typeface="Cambria"/>
              </a:rPr>
              <a:t> </a:t>
            </a:r>
            <a:r>
              <a:rPr lang="el-GR" sz="3000" dirty="0">
                <a:cs typeface="Cambria"/>
              </a:rPr>
              <a:t>και,</a:t>
            </a:r>
            <a:r>
              <a:rPr lang="en-US" sz="3000" dirty="0">
                <a:cs typeface="Cambria"/>
              </a:rPr>
              <a:t> </a:t>
            </a:r>
            <a:r>
              <a:rPr lang="el-GR" sz="3000" spc="-5" dirty="0">
                <a:cs typeface="Cambria"/>
              </a:rPr>
              <a:t>συνεπώς, </a:t>
            </a:r>
            <a:r>
              <a:rPr lang="el-GR" sz="3000" spc="-10" dirty="0">
                <a:cs typeface="Cambria"/>
              </a:rPr>
              <a:t>μπορούν </a:t>
            </a:r>
            <a:r>
              <a:rPr lang="el-GR" sz="3000" spc="5" dirty="0">
                <a:cs typeface="Cambria"/>
              </a:rPr>
              <a:t>να </a:t>
            </a:r>
            <a:r>
              <a:rPr lang="el-GR" sz="3000" spc="-10" dirty="0">
                <a:cs typeface="Cambria"/>
              </a:rPr>
              <a:t>«ταράξουν </a:t>
            </a:r>
            <a:r>
              <a:rPr lang="el-GR" sz="3000" spc="-5" dirty="0">
                <a:cs typeface="Cambria"/>
              </a:rPr>
              <a:t>τα </a:t>
            </a:r>
            <a:r>
              <a:rPr lang="el-GR" sz="3000" spc="-10" dirty="0">
                <a:cs typeface="Cambria"/>
              </a:rPr>
              <a:t>ήρεμα </a:t>
            </a:r>
            <a:r>
              <a:rPr lang="el-GR" sz="3000" spc="-5" dirty="0">
                <a:cs typeface="Cambria"/>
              </a:rPr>
              <a:t>νερά» μίας </a:t>
            </a:r>
            <a:r>
              <a:rPr lang="el-GR" sz="3000" spc="-10" dirty="0">
                <a:cs typeface="Cambria"/>
              </a:rPr>
              <a:t>απαθής </a:t>
            </a:r>
            <a:r>
              <a:rPr lang="el-GR" sz="3000" spc="5" dirty="0">
                <a:cs typeface="Cambria"/>
              </a:rPr>
              <a:t>και </a:t>
            </a:r>
            <a:r>
              <a:rPr lang="el-GR" sz="3000" dirty="0">
                <a:cs typeface="Cambria"/>
              </a:rPr>
              <a:t>στατικής </a:t>
            </a:r>
            <a:r>
              <a:rPr lang="el-GR" sz="3000" spc="-5" dirty="0">
                <a:cs typeface="Cambria"/>
              </a:rPr>
              <a:t>ομάδας</a:t>
            </a:r>
          </a:p>
          <a:p>
            <a:pPr marL="287020" marR="118110" indent="-274955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endParaRPr lang="el-GR" sz="3000" dirty="0">
              <a:cs typeface="Cambria"/>
            </a:endParaRPr>
          </a:p>
          <a:p>
            <a:pPr marL="287020" indent="-274955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 2"/>
              <a:buChar char=""/>
              <a:tabLst>
                <a:tab pos="287655" algn="l"/>
              </a:tabLst>
            </a:pPr>
            <a:r>
              <a:rPr lang="el-GR" sz="3000" b="1" spc="-15" dirty="0">
                <a:cs typeface="Cambria"/>
              </a:rPr>
              <a:t>Διαχειριστική </a:t>
            </a:r>
            <a:r>
              <a:rPr lang="el-GR" sz="3000" b="1" spc="-10" dirty="0">
                <a:cs typeface="Cambria"/>
              </a:rPr>
              <a:t>προσέγγιση </a:t>
            </a:r>
            <a:r>
              <a:rPr lang="el-GR" sz="3000" spc="-5" dirty="0">
                <a:cs typeface="Cambria"/>
              </a:rPr>
              <a:t>– θεωρεί ότι το</a:t>
            </a:r>
            <a:r>
              <a:rPr lang="el-GR" sz="3000" spc="220" dirty="0">
                <a:cs typeface="Cambria"/>
              </a:rPr>
              <a:t> </a:t>
            </a:r>
            <a:r>
              <a:rPr lang="el-GR" sz="3000" spc="-5" dirty="0">
                <a:cs typeface="Cambria"/>
              </a:rPr>
              <a:t>πιο</a:t>
            </a:r>
            <a:r>
              <a:rPr lang="en-US" sz="3000" dirty="0">
                <a:cs typeface="Cambria"/>
              </a:rPr>
              <a:t> </a:t>
            </a:r>
            <a:r>
              <a:rPr lang="el-GR" sz="3000" spc="5" dirty="0">
                <a:cs typeface="Cambria"/>
              </a:rPr>
              <a:t>σημαντικό </a:t>
            </a:r>
            <a:r>
              <a:rPr lang="el-GR" sz="3000" dirty="0">
                <a:cs typeface="Cambria"/>
              </a:rPr>
              <a:t>είναι </a:t>
            </a:r>
            <a:r>
              <a:rPr lang="el-GR" sz="3000" spc="5" dirty="0">
                <a:cs typeface="Cambria"/>
              </a:rPr>
              <a:t>να </a:t>
            </a:r>
            <a:r>
              <a:rPr lang="el-GR" sz="3000" dirty="0">
                <a:cs typeface="Cambria"/>
              </a:rPr>
              <a:t>επιλύουμε τις </a:t>
            </a:r>
            <a:r>
              <a:rPr lang="el-GR" sz="3000" spc="-5" dirty="0">
                <a:cs typeface="Cambria"/>
              </a:rPr>
              <a:t>συγκρούσεις  με </a:t>
            </a:r>
            <a:r>
              <a:rPr lang="el-GR" sz="3000" dirty="0">
                <a:cs typeface="Cambria"/>
              </a:rPr>
              <a:t>εποικοδομητικό</a:t>
            </a:r>
            <a:r>
              <a:rPr lang="el-GR" sz="3000" spc="55" dirty="0">
                <a:cs typeface="Cambria"/>
              </a:rPr>
              <a:t> </a:t>
            </a:r>
            <a:r>
              <a:rPr lang="el-GR" sz="3000" spc="-10" dirty="0">
                <a:cs typeface="Cambria"/>
              </a:rPr>
              <a:t>τρόπο</a:t>
            </a:r>
            <a:endParaRPr lang="el-GR" sz="3000" dirty="0">
              <a:cs typeface="Cambri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53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3379</TotalTime>
  <Words>1642</Words>
  <Application>Microsoft Office PowerPoint</Application>
  <PresentationFormat>Προσαρμογή</PresentationFormat>
  <Paragraphs>392</Paragraphs>
  <Slides>60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1" baseType="lpstr">
      <vt:lpstr>Θέμα του Office</vt:lpstr>
      <vt:lpstr>Διαχείριση - επίλυση κρίσεων, συγκρούσεων στο εργασιακό περιβάλλον</vt:lpstr>
      <vt:lpstr>Περιεχόμενα</vt:lpstr>
      <vt:lpstr>Παρουσίαση του PowerPoint</vt:lpstr>
      <vt:lpstr> Τι σκέφτεστε  όταν ακούτε τη λέξη σύγκρουση;</vt:lpstr>
      <vt:lpstr>Ποια είναι η βάση / αφετηρία μιας σύγκρουσης;</vt:lpstr>
      <vt:lpstr>Παρουσίαση του PowerPoint</vt:lpstr>
      <vt:lpstr>Σύγκρουση / Ενδιαφέροντα</vt:lpstr>
      <vt:lpstr>Γιατί είναι σημαντικό να ασχοληθούμε με τις συγκρούσεις;</vt:lpstr>
      <vt:lpstr>Σχολές προσέγγισης της σύγκρουσης</vt:lpstr>
      <vt:lpstr>Πότε εμφανίζεται η σύγκρουση;</vt:lpstr>
      <vt:lpstr>Με λίγα λόγια…</vt:lpstr>
      <vt:lpstr>Τύποι συγκρούσεων</vt:lpstr>
      <vt:lpstr>Τύποι συγκρούσεων στο εργασιακό περιβάλλον</vt:lpstr>
      <vt:lpstr>Μορφή συγκρούσεων</vt:lpstr>
      <vt:lpstr>Μορφή συγκρούσεων</vt:lpstr>
      <vt:lpstr>Μορφή συγκρούσεων</vt:lpstr>
      <vt:lpstr>Μορφή συγκρούσεων</vt:lpstr>
      <vt:lpstr>Πηγές συγκρούσεων</vt:lpstr>
      <vt:lpstr>Πηγές συγκρούσεων</vt:lpstr>
      <vt:lpstr>Πηγές συγκρούσεων</vt:lpstr>
      <vt:lpstr>Πηγές συγκρούσεων</vt:lpstr>
      <vt:lpstr>Αιτίες συγκρούσεων στον εργασιακό χώρο</vt:lpstr>
      <vt:lpstr>Αιτίες συγκρούσεων στον εργασιακό χώρο</vt:lpstr>
      <vt:lpstr>Επιπτώσεις Συγκρούσεων</vt:lpstr>
      <vt:lpstr>Παρουσίαση του PowerPoint</vt:lpstr>
      <vt:lpstr>Αντιμετώπιση της σύγκρουσης</vt:lpstr>
      <vt:lpstr>Ποια συναισθήματα επικρατούν σε μια σύγκρουση;</vt:lpstr>
      <vt:lpstr>Παρουσίαση του PowerPoint</vt:lpstr>
      <vt:lpstr>Διαχείριση Σύγκρουσης</vt:lpstr>
      <vt:lpstr>Διαχείριση σύγκρουσης</vt:lpstr>
      <vt:lpstr>Παρουσίαση του PowerPoint</vt:lpstr>
      <vt:lpstr>Μέθοδοι διαχείρισης συγκρούσεων</vt:lpstr>
      <vt:lpstr> Μέθοδοι χειρισμού συγκρούσεων</vt:lpstr>
      <vt:lpstr>Ανταγωνισμός, Διεκδίκηση, Κυριαρχία</vt:lpstr>
      <vt:lpstr>Παρουσίαση του PowerPoint</vt:lpstr>
      <vt:lpstr>Προσέγγιση του ανταγωνισμού</vt:lpstr>
      <vt:lpstr>Παρουσίαση του PowerPoint</vt:lpstr>
      <vt:lpstr>Παρουσίαση του PowerPoint</vt:lpstr>
      <vt:lpstr>Προσέγγιση της συνεργασίας</vt:lpstr>
      <vt:lpstr>Παρουσίαση του PowerPoint</vt:lpstr>
      <vt:lpstr>Προσέγγιση της αποφυγής</vt:lpstr>
      <vt:lpstr>Εξυπηρέτηση , Βοήθεια, Υποχώρηση  Συνδιαλλαγή , εξομάλυνση, συγκάλυψη </vt:lpstr>
      <vt:lpstr>Παρουσίαση του PowerPoint</vt:lpstr>
      <vt:lpstr>Προσέγγιση της εξυπηρέτησης</vt:lpstr>
      <vt:lpstr>Συμβιβασμός</vt:lpstr>
      <vt:lpstr>Παρουσίαση του PowerPoint</vt:lpstr>
      <vt:lpstr>Προσέγγιση του συμβιβασμού</vt:lpstr>
      <vt:lpstr>Μοντέλο εξέλιξης μιας σύγκρουσης:</vt:lpstr>
      <vt:lpstr>Τεχνικές : Χάνω-Κερδίζεις ή Κερδίζω -Χάνεις </vt:lpstr>
      <vt:lpstr>Τεχνικές Χάνω-Χάνεις/ Lose-Lose</vt:lpstr>
      <vt:lpstr>Τεχνικές   Κερδίζω –Κερδίζεις / Win-Win</vt:lpstr>
      <vt:lpstr>Ποια συναισθήματα βοηθούν στη διαχείριση της σύγκρουσης;</vt:lpstr>
      <vt:lpstr>Ποια συναισθήματα δε βοηθούν στη διαχείριση της σύγκρουσης;</vt:lpstr>
      <vt:lpstr>Παρουσίαση του PowerPoint</vt:lpstr>
      <vt:lpstr>Στρατηγικές διαπραγμάτευσης</vt:lpstr>
      <vt:lpstr>Παρουσίαση του PowerPoint</vt:lpstr>
      <vt:lpstr>Παρουσίαση του PowerPoint</vt:lpstr>
      <vt:lpstr>Παρουσίαση του PowerPoint</vt:lpstr>
      <vt:lpstr>Μελέτη Περίπτωσης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Ανθρώπινο Δυναμικό στη Δημόσια Διοίκηση</dc:title>
  <dc:creator>Dell</dc:creator>
  <cp:lastModifiedBy>Athina Spakouri</cp:lastModifiedBy>
  <cp:revision>292</cp:revision>
  <dcterms:created xsi:type="dcterms:W3CDTF">2017-12-02T17:29:22Z</dcterms:created>
  <dcterms:modified xsi:type="dcterms:W3CDTF">2019-08-29T10:10:09Z</dcterms:modified>
</cp:coreProperties>
</file>