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notesSlides/notesSlide2.xml" ContentType="application/vnd.openxmlformats-officedocument.presentationml.notesSlide+xml"/>
  <Override PartName="/ppt/theme/themeOverride29.xml" ContentType="application/vnd.openxmlformats-officedocument.themeOverride+xml"/>
  <Override PartName="/ppt/theme/themeOverride30.xml" ContentType="application/vnd.openxmlformats-officedocument.themeOverride+xml"/>
  <Override PartName="/ppt/notesSlides/notesSlide3.xml" ContentType="application/vnd.openxmlformats-officedocument.presentationml.notesSlide+xml"/>
  <Override PartName="/ppt/theme/themeOverride31.xml" ContentType="application/vnd.openxmlformats-officedocument.themeOverride+xml"/>
  <Override PartName="/ppt/notesSlides/notesSlide4.xml" ContentType="application/vnd.openxmlformats-officedocument.presentationml.notesSlide+xml"/>
  <Override PartName="/ppt/theme/themeOverride32.xml" ContentType="application/vnd.openxmlformats-officedocument.themeOverride+xml"/>
  <Override PartName="/ppt/notesSlides/notesSlide5.xml" ContentType="application/vnd.openxmlformats-officedocument.presentationml.notesSlide+xml"/>
  <Override PartName="/ppt/theme/themeOverride33.xml" ContentType="application/vnd.openxmlformats-officedocument.themeOverride+xml"/>
  <Override PartName="/ppt/notesSlides/notesSlide6.xml" ContentType="application/vnd.openxmlformats-officedocument.presentationml.notesSlide+xml"/>
  <Override PartName="/ppt/theme/themeOverride34.xml" ContentType="application/vnd.openxmlformats-officedocument.themeOverride+xml"/>
  <Override PartName="/ppt/notesSlides/notesSlide7.xml" ContentType="application/vnd.openxmlformats-officedocument.presentationml.notesSlide+xml"/>
  <Override PartName="/ppt/theme/themeOverride35.xml" ContentType="application/vnd.openxmlformats-officedocument.themeOverride+xml"/>
  <Override PartName="/ppt/notesSlides/notesSlide8.xml" ContentType="application/vnd.openxmlformats-officedocument.presentationml.notesSlide+xml"/>
  <Override PartName="/ppt/theme/themeOverride36.xml" ContentType="application/vnd.openxmlformats-officedocument.themeOverride+xml"/>
  <Override PartName="/ppt/notesSlides/notesSlide9.xml" ContentType="application/vnd.openxmlformats-officedocument.presentationml.notesSlide+xml"/>
  <Override PartName="/ppt/theme/themeOverride37.xml" ContentType="application/vnd.openxmlformats-officedocument.themeOverride+xml"/>
  <Override PartName="/ppt/notesSlides/notesSlide10.xml" ContentType="application/vnd.openxmlformats-officedocument.presentationml.notesSlide+xml"/>
  <Override PartName="/ppt/theme/themeOverride38.xml" ContentType="application/vnd.openxmlformats-officedocument.themeOverride+xml"/>
  <Override PartName="/ppt/notesSlides/notesSlide11.xml" ContentType="application/vnd.openxmlformats-officedocument.presentationml.notesSlide+xml"/>
  <Override PartName="/ppt/theme/themeOverride39.xml" ContentType="application/vnd.openxmlformats-officedocument.themeOverride+xml"/>
  <Override PartName="/ppt/notesSlides/notesSlide12.xml" ContentType="application/vnd.openxmlformats-officedocument.presentationml.notesSlide+xml"/>
  <Override PartName="/ppt/theme/themeOverride40.xml" ContentType="application/vnd.openxmlformats-officedocument.themeOverride+xml"/>
  <Override PartName="/ppt/notesSlides/notesSlide13.xml" ContentType="application/vnd.openxmlformats-officedocument.presentationml.notesSlide+xml"/>
  <Override PartName="/ppt/theme/themeOverride41.xml" ContentType="application/vnd.openxmlformats-officedocument.themeOverride+xml"/>
  <Override PartName="/ppt/notesSlides/notesSlide14.xml" ContentType="application/vnd.openxmlformats-officedocument.presentationml.notesSlide+xml"/>
  <Override PartName="/ppt/theme/themeOverride42.xml" ContentType="application/vnd.openxmlformats-officedocument.themeOverride+xml"/>
  <Override PartName="/ppt/notesSlides/notesSlide15.xml" ContentType="application/vnd.openxmlformats-officedocument.presentationml.notesSlide+xml"/>
  <Override PartName="/ppt/theme/themeOverride43.xml" ContentType="application/vnd.openxmlformats-officedocument.themeOverride+xml"/>
  <Override PartName="/ppt/notesSlides/notesSlide16.xml" ContentType="application/vnd.openxmlformats-officedocument.presentationml.notesSlide+xml"/>
  <Override PartName="/ppt/theme/themeOverride44.xml" ContentType="application/vnd.openxmlformats-officedocument.themeOverride+xml"/>
  <Override PartName="/ppt/notesSlides/notesSlide17.xml" ContentType="application/vnd.openxmlformats-officedocument.presentationml.notesSlide+xml"/>
  <Override PartName="/ppt/theme/themeOverride45.xml" ContentType="application/vnd.openxmlformats-officedocument.themeOverride+xml"/>
  <Override PartName="/ppt/notesSlides/notesSlide18.xml" ContentType="application/vnd.openxmlformats-officedocument.presentationml.notesSlide+xml"/>
  <Override PartName="/ppt/theme/themeOverride46.xml" ContentType="application/vnd.openxmlformats-officedocument.themeOverride+xml"/>
  <Override PartName="/ppt/notesSlides/notesSlide19.xml" ContentType="application/vnd.openxmlformats-officedocument.presentationml.notesSlide+xml"/>
  <Override PartName="/ppt/theme/themeOverride47.xml" ContentType="application/vnd.openxmlformats-officedocument.themeOverride+xml"/>
  <Override PartName="/ppt/notesSlides/notesSlide20.xml" ContentType="application/vnd.openxmlformats-officedocument.presentationml.notesSlide+xml"/>
  <Override PartName="/ppt/theme/themeOverride48.xml" ContentType="application/vnd.openxmlformats-officedocument.themeOverride+xml"/>
  <Override PartName="/ppt/notesSlides/notesSlide21.xml" ContentType="application/vnd.openxmlformats-officedocument.presentationml.notesSlide+xml"/>
  <Override PartName="/ppt/theme/themeOverride49.xml" ContentType="application/vnd.openxmlformats-officedocument.themeOverride+xml"/>
  <Override PartName="/ppt/notesSlides/notesSlide22.xml" ContentType="application/vnd.openxmlformats-officedocument.presentationml.notesSlide+xml"/>
  <Override PartName="/ppt/theme/themeOverride50.xml" ContentType="application/vnd.openxmlformats-officedocument.themeOverride+xml"/>
  <Override PartName="/ppt/notesSlides/notesSlide23.xml" ContentType="application/vnd.openxmlformats-officedocument.presentationml.notesSlide+xml"/>
  <Override PartName="/ppt/theme/themeOverride51.xml" ContentType="application/vnd.openxmlformats-officedocument.themeOverride+xml"/>
  <Override PartName="/ppt/notesSlides/notesSlide24.xml" ContentType="application/vnd.openxmlformats-officedocument.presentationml.notesSlide+xml"/>
  <Override PartName="/ppt/theme/themeOverride52.xml" ContentType="application/vnd.openxmlformats-officedocument.themeOverride+xml"/>
  <Override PartName="/ppt/notesSlides/notesSlide25.xml" ContentType="application/vnd.openxmlformats-officedocument.presentationml.notesSlide+xml"/>
  <Override PartName="/ppt/theme/themeOverride53.xml" ContentType="application/vnd.openxmlformats-officedocument.themeOverride+xml"/>
  <Override PartName="/ppt/notesSlides/notesSlide26.xml" ContentType="application/vnd.openxmlformats-officedocument.presentationml.notesSlide+xml"/>
  <Override PartName="/ppt/theme/themeOverride54.xml" ContentType="application/vnd.openxmlformats-officedocument.themeOverride+xml"/>
  <Override PartName="/ppt/notesSlides/notesSlide27.xml" ContentType="application/vnd.openxmlformats-officedocument.presentationml.notesSlide+xml"/>
  <Override PartName="/ppt/theme/themeOverride55.xml" ContentType="application/vnd.openxmlformats-officedocument.themeOverride+xml"/>
  <Override PartName="/ppt/notesSlides/notesSlide28.xml" ContentType="application/vnd.openxmlformats-officedocument.presentationml.notesSlide+xml"/>
  <Override PartName="/ppt/theme/themeOverride56.xml" ContentType="application/vnd.openxmlformats-officedocument.themeOverride+xml"/>
  <Override PartName="/ppt/notesSlides/notesSlide29.xml" ContentType="application/vnd.openxmlformats-officedocument.presentationml.notesSlide+xml"/>
  <Override PartName="/ppt/theme/themeOverride57.xml" ContentType="application/vnd.openxmlformats-officedocument.themeOverride+xml"/>
  <Override PartName="/ppt/notesSlides/notesSlide30.xml" ContentType="application/vnd.openxmlformats-officedocument.presentationml.notesSlide+xml"/>
  <Override PartName="/ppt/theme/themeOverride58.xml" ContentType="application/vnd.openxmlformats-officedocument.themeOverride+xml"/>
  <Override PartName="/ppt/notesSlides/notesSlide31.xml" ContentType="application/vnd.openxmlformats-officedocument.presentationml.notesSlide+xml"/>
  <Override PartName="/ppt/theme/themeOverride59.xml" ContentType="application/vnd.openxmlformats-officedocument.themeOverride+xml"/>
  <Override PartName="/ppt/notesSlides/notesSlide32.xml" ContentType="application/vnd.openxmlformats-officedocument.presentationml.notesSlide+xml"/>
  <Override PartName="/ppt/theme/themeOverride60.xml" ContentType="application/vnd.openxmlformats-officedocument.themeOverride+xml"/>
  <Override PartName="/ppt/notesSlides/notesSlide33.xml" ContentType="application/vnd.openxmlformats-officedocument.presentationml.notesSlide+xml"/>
  <Override PartName="/ppt/theme/themeOverride61.xml" ContentType="application/vnd.openxmlformats-officedocument.themeOverride+xml"/>
  <Override PartName="/ppt/notesSlides/notesSlide34.xml" ContentType="application/vnd.openxmlformats-officedocument.presentationml.notesSlide+xml"/>
  <Override PartName="/ppt/theme/themeOverride62.xml" ContentType="application/vnd.openxmlformats-officedocument.themeOverride+xml"/>
  <Override PartName="/ppt/notesSlides/notesSlide35.xml" ContentType="application/vnd.openxmlformats-officedocument.presentationml.notesSlide+xml"/>
  <Override PartName="/ppt/theme/themeOverride63.xml" ContentType="application/vnd.openxmlformats-officedocument.themeOverr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2">
  <p:sldMasterIdLst>
    <p:sldMasterId id="2147483696" r:id="rId1"/>
  </p:sldMasterIdLst>
  <p:notesMasterIdLst>
    <p:notesMasterId r:id="rId67"/>
  </p:notesMasterIdLst>
  <p:handoutMasterIdLst>
    <p:handoutMasterId r:id="rId68"/>
  </p:handoutMasterIdLst>
  <p:sldIdLst>
    <p:sldId id="646" r:id="rId2"/>
    <p:sldId id="656" r:id="rId3"/>
    <p:sldId id="660" r:id="rId4"/>
    <p:sldId id="657" r:id="rId5"/>
    <p:sldId id="692" r:id="rId6"/>
    <p:sldId id="693" r:id="rId7"/>
    <p:sldId id="694" r:id="rId8"/>
    <p:sldId id="695" r:id="rId9"/>
    <p:sldId id="754" r:id="rId10"/>
    <p:sldId id="696" r:id="rId11"/>
    <p:sldId id="697" r:id="rId12"/>
    <p:sldId id="753" r:id="rId13"/>
    <p:sldId id="698" r:id="rId14"/>
    <p:sldId id="699" r:id="rId15"/>
    <p:sldId id="764" r:id="rId16"/>
    <p:sldId id="760" r:id="rId17"/>
    <p:sldId id="707" r:id="rId18"/>
    <p:sldId id="708" r:id="rId19"/>
    <p:sldId id="709" r:id="rId20"/>
    <p:sldId id="713" r:id="rId21"/>
    <p:sldId id="772" r:id="rId22"/>
    <p:sldId id="714" r:id="rId23"/>
    <p:sldId id="715" r:id="rId24"/>
    <p:sldId id="765" r:id="rId25"/>
    <p:sldId id="766" r:id="rId26"/>
    <p:sldId id="767" r:id="rId27"/>
    <p:sldId id="716" r:id="rId28"/>
    <p:sldId id="761" r:id="rId29"/>
    <p:sldId id="762" r:id="rId30"/>
    <p:sldId id="719" r:id="rId31"/>
    <p:sldId id="720" r:id="rId32"/>
    <p:sldId id="700" r:id="rId33"/>
    <p:sldId id="721" r:id="rId34"/>
    <p:sldId id="704" r:id="rId35"/>
    <p:sldId id="705" r:id="rId36"/>
    <p:sldId id="702" r:id="rId37"/>
    <p:sldId id="703" r:id="rId38"/>
    <p:sldId id="759" r:id="rId39"/>
    <p:sldId id="768" r:id="rId40"/>
    <p:sldId id="755" r:id="rId41"/>
    <p:sldId id="756" r:id="rId42"/>
    <p:sldId id="770" r:id="rId43"/>
    <p:sldId id="771" r:id="rId44"/>
    <p:sldId id="723" r:id="rId45"/>
    <p:sldId id="724" r:id="rId46"/>
    <p:sldId id="726" r:id="rId47"/>
    <p:sldId id="741" r:id="rId48"/>
    <p:sldId id="742" r:id="rId49"/>
    <p:sldId id="730" r:id="rId50"/>
    <p:sldId id="731" r:id="rId51"/>
    <p:sldId id="736" r:id="rId52"/>
    <p:sldId id="733" r:id="rId53"/>
    <p:sldId id="737" r:id="rId54"/>
    <p:sldId id="738" r:id="rId55"/>
    <p:sldId id="749" r:id="rId56"/>
    <p:sldId id="773" r:id="rId57"/>
    <p:sldId id="774" r:id="rId58"/>
    <p:sldId id="743" r:id="rId59"/>
    <p:sldId id="744" r:id="rId60"/>
    <p:sldId id="745" r:id="rId61"/>
    <p:sldId id="748" r:id="rId62"/>
    <p:sldId id="769" r:id="rId63"/>
    <p:sldId id="757" r:id="rId64"/>
    <p:sldId id="758" r:id="rId65"/>
    <p:sldId id="558" r:id="rId66"/>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613"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xiri Christina" initials="K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DA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77" autoAdjust="0"/>
    <p:restoredTop sz="89681" autoAdjust="0"/>
  </p:normalViewPr>
  <p:slideViewPr>
    <p:cSldViewPr snapToGrid="0">
      <p:cViewPr varScale="1">
        <p:scale>
          <a:sx n="73" d="100"/>
          <a:sy n="73" d="100"/>
        </p:scale>
        <p:origin x="576" y="78"/>
      </p:cViewPr>
      <p:guideLst>
        <p:guide orient="horz" pos="2160"/>
        <p:guide pos="3613"/>
        <p:guide pos="7296"/>
        <p:guide orient="horz" pos="4128"/>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E4CE4DA-22AE-442E-AC9C-92F214E4916F}" type="datetime1">
              <a:rPr lang="el-GR" smtClean="0"/>
              <a:pPr rtl="0"/>
              <a:t>29/10/2022</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el-GR" smtClean="0"/>
              <a:pPr rtl="0"/>
              <a:t>‹#›</a:t>
            </a:fld>
            <a:endParaRPr lang="el-GR"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41765FF-9287-4A7A-B1E0-3A22CE3F062E}" type="datetime1">
              <a:rPr lang="el-GR" noProof="0" smtClean="0"/>
              <a:pPr rtl="0"/>
              <a:t>29/10/2022</a:t>
            </a:fld>
            <a:endParaRPr lang="el-GR" noProof="0"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674CE4-FBD8-4481-AEFB-CA53E599A745}" type="slidenum">
              <a:rPr lang="el-GR" noProof="0" smtClean="0"/>
              <a:pPr rtl="0"/>
              <a:t>‹#›</a:t>
            </a:fld>
            <a:endParaRPr lang="el-GR" noProof="0"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dirty="0"/>
          </a:p>
        </p:txBody>
      </p:sp>
      <p:sp>
        <p:nvSpPr>
          <p:cNvPr id="4" name="Θέση αριθμού διαφάνειας 3"/>
          <p:cNvSpPr>
            <a:spLocks noGrp="1"/>
          </p:cNvSpPr>
          <p:nvPr>
            <p:ph type="sldNum" sz="quarter" idx="10"/>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32674CE4-FBD8-4481-AEFB-CA53E599A745}" type="slidenum">
              <a:rPr kumimoji="0" lang="el-G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l-G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205297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D9A567E-B3EE-493B-941B-39546C1345C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06499"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E98E969-698F-4101-91A9-01FB2FD5701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6500"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628B46B-C0FD-46E7-8B89-1FAB8768458F}"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6501"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6B457D5-28C6-4FE3-BA38-A6B18AE3842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6502"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62649D1-AE5C-4BA7-8D00-FE4EB833152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6503"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7E61750-09A4-4E51-98C3-4826F676D159}"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38</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06504"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06505"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822847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D9A567E-B3EE-493B-941B-39546C1345C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06499"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E98E969-698F-4101-91A9-01FB2FD5701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6500"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628B46B-C0FD-46E7-8B89-1FAB8768458F}"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6501"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6B457D5-28C6-4FE3-BA38-A6B18AE3842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6502"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62649D1-AE5C-4BA7-8D00-FE4EB833152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6503"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7E61750-09A4-4E51-98C3-4826F676D159}"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39</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06504"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06505"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6286123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4DE4846-3B63-4D43-A732-98279AA1B10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0854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BF49DFD-0DF1-4A3C-B43F-F8E461DA216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854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E8B9836-C58C-4569-A3FA-413701CB0E7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8549"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8550"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8551"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8552"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8553"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08554"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4084541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C01D81C-095E-440C-BA01-797640D76271}"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1059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5DA400B-F50C-424A-BFA5-62F74A5E07A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697B53C-ADC6-4BFF-A6EB-C524C4198FC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7"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A16DA80F-9002-41C7-B805-6AA58B13C02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8"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9327C04-A48B-45DE-8A34-3846543E6C40}"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9"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B337EB1-DAFE-458F-82A8-D9F3A82721D0}"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41</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1060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10601"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31533442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C01D81C-095E-440C-BA01-797640D76271}"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1059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5DA400B-F50C-424A-BFA5-62F74A5E07A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697B53C-ADC6-4BFF-A6EB-C524C4198FC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7"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A16DA80F-9002-41C7-B805-6AA58B13C02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8"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9327C04-A48B-45DE-8A34-3846543E6C40}"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9"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B337EB1-DAFE-458F-82A8-D9F3A82721D0}"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42</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1060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10601"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32849276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C01D81C-095E-440C-BA01-797640D76271}"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1059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5DA400B-F50C-424A-BFA5-62F74A5E07A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697B53C-ADC6-4BFF-A6EB-C524C4198FC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7"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A16DA80F-9002-41C7-B805-6AA58B13C02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8"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9327C04-A48B-45DE-8A34-3846543E6C40}"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10599"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B337EB1-DAFE-458F-82A8-D9F3A82721D0}"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43</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1060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10601"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6526391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5170"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A7DEE37-F311-4FAC-80D4-1EF4084C286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35171"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3425E3C-F39B-4417-949F-699C09DA03E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5172"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A39D1CB-89DF-458D-B257-D04CD59D2BA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5173"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D3BB5B4-1021-42C7-93F4-EB666B0AD94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5174"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F4792B7-16B1-4BAF-9C89-A0D666AE383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5175"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8AD477E-90AF-43D0-95BE-9B2AD160BA2B}"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44</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3517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35177"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335949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7218"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E7C4B17-E098-498D-A515-CB4258620EE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37219"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F3ADDC8-BF10-4B24-A7AF-2C5183913860}"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7220"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C4F5060-C825-47DE-B871-8C1D6A8F4A6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7221"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0AA05757-DFF9-441A-A8F1-338EB969CD9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7222"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BE17E5C-95D4-4D47-B68B-EF816C53C31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45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37223"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DA6B937-8E1F-496B-BB2C-6B86B5D16DFE}"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45</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37224"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37225"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7044365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131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9B020F8-CFCC-4D27-8497-2D79905697C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4131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502ADB2-E3A6-4D31-A5F5-FB438DEC30D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131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0FAF3BB-2B48-4CC5-9872-45ACD4CA1C86}"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1317"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18"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19"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20"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21"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41322"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4729070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131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9B020F8-CFCC-4D27-8497-2D79905697C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4131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502ADB2-E3A6-4D31-A5F5-FB438DEC30D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131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0FAF3BB-2B48-4CC5-9872-45ACD4CA1C86}"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1317"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18"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19"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20"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21"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41322"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74926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B3A2D2F-4D85-4C1E-B5B3-039C4A802ED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92163"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54F6FBC-71C8-45D4-92EF-CFE807EFB00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2164"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DE8B242-BEFC-4134-B85B-02752D3A623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29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2165"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087DF040-2ECC-4F94-9995-F523365B009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2166"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1DF406A7-CEBA-4784-8FB5-BF0C483E604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29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2167"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8496208-B01B-4FCD-8DFE-E5BEB3C2A30E}"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29</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9216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92169"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1707183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131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9B020F8-CFCC-4D27-8497-2D79905697C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4131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502ADB2-E3A6-4D31-A5F5-FB438DEC30D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131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0FAF3BB-2B48-4CC5-9872-45ACD4CA1C86}"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1317"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18"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19"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20"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1321"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41322"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39064464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5410"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21423D1-6932-4BDA-B2B9-60EDB961303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45411"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E9491C6-2AF7-47BB-A057-1416A1451F91}"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5412"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6E13880-A55E-4DCB-B679-05569B2B0C31}"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49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5413"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5414"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5415"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5416"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5417"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45418"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4416182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7458"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CFC5B38-9641-4E23-9726-AD67585FD7C1}"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47459"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982D74D-3B3E-4706-B5B8-B9420F1CC16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7460"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C08CB70-A16F-437D-9399-42C773277DF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47461"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7462"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7463"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7464"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47465"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47466"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31755138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7698"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C43B081-59E0-4BB3-834F-19A3E222ECA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57699"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9DE14FC-7C16-45FB-BC21-B6BC0C1395A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57700"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417898D-5EDA-48CA-B246-25E8A6B9A26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57701"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7702"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7703"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7704"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7705"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57706"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3260236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155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31C5892-7834-433E-8B26-7461C6D179C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5155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80B89E1-46B0-4912-9F9A-9BC457FB7F9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5155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237C572-0654-4A65-8B11-3ADCD426872F}"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51557"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1558"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1559"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1560"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1561"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51562"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7994278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974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1D58174-18A9-4DD9-97E0-C87393BEA88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5974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0AD7351-0F3D-4BE0-B6D3-FF7A57288E9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5974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6CDD78E-B291-41C1-B6AD-3A142DEEEFC0}"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59749"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9750"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9751"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9752"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59753"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59754"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9878568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179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4FC32D7-0678-4873-BF34-66B12A1ACE2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6179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7E10A7F-0540-4B87-8022-CADAEA7FBDF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179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7E19EC0-9BE6-4AC3-8A8E-DD7D34831FA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1797"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798"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799"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800"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801"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61802"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30461670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179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4FC32D7-0678-4873-BF34-66B12A1ACE2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6179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7E10A7F-0540-4B87-8022-CADAEA7FBDF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179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7E19EC0-9BE6-4AC3-8A8E-DD7D34831FA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1797"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798"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799"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800"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801"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61802"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7848329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179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4FC32D7-0678-4873-BF34-66B12A1ACE2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6179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7E10A7F-0540-4B87-8022-CADAEA7FBDF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179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7E19EC0-9BE6-4AC3-8A8E-DD7D34831FA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1797"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798"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799"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800"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801"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61802"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820553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179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4FC32D7-0678-4873-BF34-66B12A1ACE2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6179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7E10A7F-0540-4B87-8022-CADAEA7FBDF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179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47E19EC0-9BE6-4AC3-8A8E-DD7D34831FA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1797" name="Text Box 3"/>
          <p:cNvSpPr txBox="1">
            <a:spLocks noChangeArrowheads="1"/>
          </p:cNvSpPr>
          <p:nvPr/>
        </p:nvSpPr>
        <p:spPr bwMode="auto">
          <a:xfrm>
            <a:off x="3814763" y="9372600"/>
            <a:ext cx="2882900" cy="452438"/>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798" name="Text Box 4"/>
          <p:cNvSpPr txBox="1">
            <a:spLocks noChangeArrowheads="1"/>
          </p:cNvSpPr>
          <p:nvPr/>
        </p:nvSpPr>
        <p:spPr bwMode="auto">
          <a:xfrm>
            <a:off x="3814763" y="9372600"/>
            <a:ext cx="2887662" cy="45720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799" name="Text Box 5"/>
          <p:cNvSpPr txBox="1">
            <a:spLocks noChangeArrowheads="1"/>
          </p:cNvSpPr>
          <p:nvPr/>
        </p:nvSpPr>
        <p:spPr bwMode="auto">
          <a:xfrm>
            <a:off x="3814763" y="9372600"/>
            <a:ext cx="2908300" cy="4794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800" name="Text Box 6"/>
          <p:cNvSpPr txBox="1">
            <a:spLocks noChangeArrowheads="1"/>
          </p:cNvSpPr>
          <p:nvPr/>
        </p:nvSpPr>
        <p:spPr bwMode="auto">
          <a:xfrm>
            <a:off x="3817938" y="9378950"/>
            <a:ext cx="2919412" cy="488950"/>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61801" name="Rectangle 7"/>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61802" name="Text Box 8"/>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977531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070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5312D29-C3CC-488D-B67E-58C91A01ECCF}"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20070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0171910-4D6A-4AD4-8571-006228A4947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070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691EEE4-4039-4469-9E5D-B362EEDD34F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0709"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D45A3A3-46E8-40F4-97D4-C3714E85B0A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0710"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992F16A-F617-409F-9E3F-5A5928568AA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0711"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51E28B6-B476-424D-9324-AC26DF5A0508}"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31</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20071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200713"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770636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998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E5DA33A-7936-4D31-8A41-100907D4C7C6}"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6998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D12C5F6-71D9-4947-BF3D-A7E39941448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998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AD4E60D5-0BFC-433F-8CF6-D1D1E6FAD32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9989"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509AC0DE-3E3E-4040-B3B8-279DF8E06CC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58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9990"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B3BD7E5-329F-42C8-8A54-FCC68B47E9D1}"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58</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69991"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EEEC081-6720-4A7D-937A-1D9DEF18C367}"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58</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6999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69993"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6824558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203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2036511-836C-4B07-AF88-0AE7D72DEF5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7203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155E963-2152-4966-9C6B-2B1351A05667}"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7203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5BC2A85-40B0-4130-A937-8310FABEA00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59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72037"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97D844F-D092-42BD-A947-BA5EEEB03046}"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59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72038"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098AE8B-A114-4770-8D2F-9C1057A4AA06}"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59</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72039"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DA4DCE73-4D16-42BD-8C22-6C3389CC4DDE}"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59</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7204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72041"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52816493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82"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3991BC4-29AA-4E97-96BA-14AAA1A6606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74083"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347D870-55AC-436D-9641-AEBFBCECD627}"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74084"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9377636-AF03-4E07-9AEB-F264B478E91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74085"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BC2FEBF-76F5-4FD6-8D25-F6FB59563BA2}"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74086"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D9E343BB-A8A7-4336-AF6C-064671A3A151}"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60</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74087"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77DCA9F-58CA-4213-BAEC-2B494F1103F9}"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60</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7408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74089"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9476334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417835F-8311-4454-B67E-51773365DFE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8022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E122CA4-6571-4E50-BC4B-16DB1E78C87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04E8C68-0967-4219-917A-2B3EEB6DB79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9"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812DEC6-F32C-4BD4-946D-A936CDC5DF7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0"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C481226-F1D0-48E5-9D7A-3AC8099FD1C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61</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1"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59DACFA-ECA5-445E-BAAB-014D329E0EEC}"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61</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8023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80233"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2285628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417835F-8311-4454-B67E-51773365DFE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8022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E122CA4-6571-4E50-BC4B-16DB1E78C87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04E8C68-0967-4219-917A-2B3EEB6DB799}"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29"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812DEC6-F32C-4BD4-946D-A936CDC5DF7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0"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C481226-F1D0-48E5-9D7A-3AC8099FD1C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80231"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59DACFA-ECA5-445E-BAAB-014D329E0EEC}"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62</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8023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80233"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8720284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02"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7D4612D8-E9E9-44EE-AC2F-35E727D21BA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204803"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BFB219B-B1FB-494F-AC76-477A6AD4BE30}"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4804"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8BF43E3-C3C4-46D9-90F8-BB75A6EF2AF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4805"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3071791E-225E-421D-988C-1A93507D214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4806"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8891EFB-E99B-4F45-B954-065AB84ABF1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4807"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B37F40C-A02E-4D28-AEF9-F0CBAD162EF8}"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63</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20480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204809"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7762973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6850"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D5A812E7-5DCF-4CBF-9C36-49381C1E88C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206851"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FBA0C396-84F8-46CF-ABD6-48F2BFD7EF6C}"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6852"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3A94E2D-D6A4-4C32-A618-E2C1E1D26440}"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64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6853"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C0234E2-0019-483F-AA97-965692E672DD}"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6854"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17FA324-A9A6-458D-9DDE-8667779343C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64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206855"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B70E2D9-C7E4-4BA9-9141-DBF6FB102854}"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64</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20685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206857"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3653180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53C617B-E98F-423C-8819-EA72454C6B2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94211"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27AC0901-BB5B-479E-AB51-2C02CC01151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4212"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29E5F93-9487-4773-B5CE-2E2FD087B472}"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4213"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94F54DBD-3F1B-48BF-96EB-A189906267C7}"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4214"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B72892FD-1410-493C-AADF-B85176D15166}"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32</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4215"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8D3228C-733D-40DB-A543-65CCCF07A2A5}"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32</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9421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94217"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464326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B861E149-92F8-4203-8F45-207655DC713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96259"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958A0E37-1C6C-4F0E-81F9-6A20CF142F32}"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6260"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F7757C2-DDBA-42E6-A482-71E3E97A8292}"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6261"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C01D11C-813F-4F6C-B11B-F7FA24EED11F}"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6262"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27C94490-0AA5-48CA-AA6C-B9C789DD78AB}"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33</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6263"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B425BFB-F9A2-4B5E-A201-1BFE731E4B51}"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33</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96264"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96265"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584272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C6A01451-4EAD-4963-841C-A0755AC2892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02403"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D6E096A-38E9-48DA-BAC5-98AA0E176BA7}"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2404"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8F00B773-192D-40A7-9960-8AC8606D1683}"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2405"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F982131D-38EC-4399-98B2-897D9829B3C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2406"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E77B4296-15F3-4440-9430-240883ACE88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34</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2407"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6C47660-FE7E-4FE0-B964-C03D57231093}"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34</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02408"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02409"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98472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450"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89BD337-D9EC-4E16-8854-78DA31A3BFA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04451"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0E845A7-506C-43A2-873B-B250A3A867B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4452"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6478E5FE-44D5-42E4-B90C-95C639A8E962}"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4453"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79DBD4FB-EBDE-4295-8E74-476D70606E4F}"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4454"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C30F68BB-7C29-4EC8-9168-3D4105E10D9E}"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35</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4455"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0DE2FC3-05DD-4A7D-8744-62F7EA200963}"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35</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04456"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04457"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771478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55D5793-EE92-4113-BB2C-61AA93E92992}"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98307"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0B21A609-FC8A-4EEF-B230-E4DE4917530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8308"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E902FEDC-4442-40DF-AC00-94145CD1592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8309"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851EE61C-B041-4EB5-A2BA-215AB40A14D8}"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8310"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4A81A2C6-1C1C-4BC9-AFF8-E18878F245DA}"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36</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98311"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F8BD06A-2A5B-4499-9A7D-7A319E43F877}"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36</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98312"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98313"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2651119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Rectangle 38"/>
          <p:cNvSpPr>
            <a:spLocks noGrp="1" noChangeArrowheads="1"/>
          </p:cNvSpPr>
          <p:nvPr>
            <p:ph type="sldNum" sz="quarter"/>
          </p:nvPr>
        </p:nvSpPr>
        <p:spPr>
          <a:noFill/>
          <a:ln>
            <a:round/>
            <a:headEnd/>
            <a:tailEnd/>
          </a:ln>
        </p:spPr>
        <p:txBody>
          <a:bodyPr/>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14149170-FB56-4CD2-A1EA-2EBFC6470C6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Segoe UI" pitchFamily="34" charset="0"/>
            </a:endParaRPr>
          </a:p>
        </p:txBody>
      </p:sp>
      <p:sp>
        <p:nvSpPr>
          <p:cNvPr id="100355" name="Text Box 1"/>
          <p:cNvSpPr txBox="1">
            <a:spLocks noChangeArrowheads="1"/>
          </p:cNvSpPr>
          <p:nvPr/>
        </p:nvSpPr>
        <p:spPr bwMode="auto">
          <a:xfrm>
            <a:off x="3814763" y="9372600"/>
            <a:ext cx="2871787" cy="441325"/>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3D18C0C3-2CE0-4F5A-9530-9A45A573EAC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0356" name="Text Box 2"/>
          <p:cNvSpPr txBox="1">
            <a:spLocks noChangeArrowheads="1"/>
          </p:cNvSpPr>
          <p:nvPr/>
        </p:nvSpPr>
        <p:spPr bwMode="auto">
          <a:xfrm>
            <a:off x="3814763" y="9372600"/>
            <a:ext cx="2874962" cy="444500"/>
          </a:xfrm>
          <a:prstGeom prst="rect">
            <a:avLst/>
          </a:prstGeom>
          <a:noFill/>
          <a:ln w="9525">
            <a:noFill/>
            <a:round/>
            <a:headEnd/>
            <a:tailEnd/>
          </a:ln>
          <a:effectLst/>
        </p:spPr>
        <p:txBody>
          <a:bodyPr lIns="89280" tIns="46440" rIns="89280" bIns="46440" anchor="b"/>
          <a:lstStyle/>
          <a:p>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fld id="{56DE0A12-ECD2-4637-AC9C-D87CE3FFB5C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4313" marR="0" lvl="0" indent="-165100" algn="r" defTabSz="449263" rtl="0" eaLnBrk="1" fontAlgn="base" latinLnBrk="0" hangingPunct="1">
                <a:lnSpc>
                  <a:spcPct val="100000"/>
                </a:lnSpc>
                <a:spcBef>
                  <a:spcPct val="0"/>
                </a:spcBef>
                <a:spcAft>
                  <a:spcPct val="0"/>
                </a:spcAft>
                <a:buClrTx/>
                <a:buSzPct val="45000"/>
                <a:buFontTx/>
                <a:buNone/>
                <a:tabLst>
                  <a:tab pos="214313" algn="l"/>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Lst>
                <a:defRPr/>
              </a:pPr>
              <a:t>37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0357" name="Text Box 3"/>
          <p:cNvSpPr txBox="1">
            <a:spLocks noChangeArrowheads="1"/>
          </p:cNvSpPr>
          <p:nvPr/>
        </p:nvSpPr>
        <p:spPr bwMode="auto">
          <a:xfrm>
            <a:off x="3814763" y="9372600"/>
            <a:ext cx="2887662" cy="457200"/>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0947811C-C3CF-4A27-9CD5-0B0433C4C9D4}"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0358" name="Text Box 4"/>
          <p:cNvSpPr txBox="1">
            <a:spLocks noChangeArrowheads="1"/>
          </p:cNvSpPr>
          <p:nvPr/>
        </p:nvSpPr>
        <p:spPr bwMode="auto">
          <a:xfrm>
            <a:off x="3814763" y="9372600"/>
            <a:ext cx="2908300" cy="479425"/>
          </a:xfrm>
          <a:prstGeom prst="rect">
            <a:avLst/>
          </a:prstGeom>
          <a:noFill/>
          <a:ln w="9525">
            <a:noFill/>
            <a:round/>
            <a:headEnd/>
            <a:tailEnd/>
          </a:ln>
          <a:effectLst/>
        </p:spPr>
        <p:txBody>
          <a:bodyPr lIns="89280" tIns="46440" rIns="89280" bIns="46440" anchor="b"/>
          <a:lstStyle/>
          <a:p>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fld id="{6CBE92EA-8B7D-462E-9AC7-45C9CC8BCF85}" type="slidenum">
              <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rPr>
              <a:pPr marL="215900" marR="0" lvl="0" indent="-166688" algn="r" defTabSz="449263" rtl="0" eaLnBrk="1" fontAlgn="base" latinLnBrk="0" hangingPunct="1">
                <a:lnSpc>
                  <a:spcPct val="100000"/>
                </a:lnSpc>
                <a:spcBef>
                  <a:spcPct val="0"/>
                </a:spcBef>
                <a:spcAft>
                  <a:spcPct val="0"/>
                </a:spcAft>
                <a:buClrTx/>
                <a:buSzPct val="45000"/>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pPr>
              <a:t>37</a:t>
            </a:fld>
            <a:endParaRPr kumimoji="0" lang="de-DE" altLang="el-GR" sz="1200" b="0" i="0" u="none" strike="noStrike" kern="1200" cap="none" spc="0" normalizeH="0" baseline="0" noProof="0">
              <a:ln>
                <a:noFill/>
              </a:ln>
              <a:solidFill>
                <a:srgbClr val="000000"/>
              </a:solidFill>
              <a:effectLst/>
              <a:uLnTx/>
              <a:uFillTx/>
              <a:latin typeface="Times New Roman" pitchFamily="18" charset="0"/>
              <a:ea typeface="Microsoft YaHei" pitchFamily="34" charset="-122"/>
              <a:cs typeface="+mn-cs"/>
            </a:endParaRPr>
          </a:p>
        </p:txBody>
      </p:sp>
      <p:sp>
        <p:nvSpPr>
          <p:cNvPr id="100359" name="Text Box 5"/>
          <p:cNvSpPr txBox="1">
            <a:spLocks noChangeArrowheads="1"/>
          </p:cNvSpPr>
          <p:nvPr/>
        </p:nvSpPr>
        <p:spPr bwMode="auto">
          <a:xfrm>
            <a:off x="3817938" y="9378950"/>
            <a:ext cx="2919412" cy="488950"/>
          </a:xfrm>
          <a:prstGeom prst="rect">
            <a:avLst/>
          </a:prstGeom>
          <a:noFill/>
          <a:ln w="9525">
            <a:noFill/>
            <a:round/>
            <a:headEnd/>
            <a:tailEnd/>
          </a:ln>
          <a:effectLst/>
        </p:spPr>
        <p:txBody>
          <a:bodyPr lIns="93960" tIns="47160" rIns="93960" bIns="47160" anchor="b"/>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5ED8C04C-C471-4099-96BF-7A8C5EBC6FDE}" type="slidenum">
              <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37</a:t>
            </a:fld>
            <a:endParaRPr kumimoji="0" lang="en-GB" altLang="el-GR" sz="1300" b="0" i="0" u="none" strike="noStrike" kern="1200" cap="none" spc="0" normalizeH="0" baseline="0" noProof="0">
              <a:ln>
                <a:noFill/>
              </a:ln>
              <a:solidFill>
                <a:srgbClr val="000000"/>
              </a:solidFill>
              <a:effectLst/>
              <a:uLnTx/>
              <a:uFillTx/>
              <a:latin typeface="Arial" charset="0"/>
              <a:ea typeface="Microsoft YaHei" pitchFamily="34" charset="-122"/>
              <a:cs typeface="+mn-cs"/>
            </a:endParaRPr>
          </a:p>
        </p:txBody>
      </p:sp>
      <p:sp>
        <p:nvSpPr>
          <p:cNvPr id="100360" name="Rectangle 6"/>
          <p:cNvSpPr>
            <a:spLocks noGrp="1" noRot="1" noChangeAspect="1" noChangeArrowheads="1" noTextEdit="1"/>
          </p:cNvSpPr>
          <p:nvPr>
            <p:ph type="sldImg"/>
          </p:nvPr>
        </p:nvSpPr>
        <p:spPr>
          <a:xfrm>
            <a:off x="77788" y="739775"/>
            <a:ext cx="6583362" cy="3703638"/>
          </a:xfrm>
          <a:solidFill>
            <a:srgbClr val="FFFFFF"/>
          </a:solidFill>
          <a:ln>
            <a:solidFill>
              <a:srgbClr val="000000"/>
            </a:solidFill>
            <a:miter lim="800000"/>
          </a:ln>
        </p:spPr>
      </p:sp>
      <p:sp>
        <p:nvSpPr>
          <p:cNvPr id="100361" name="Text Box 7"/>
          <p:cNvSpPr txBox="1">
            <a:spLocks noChangeArrowheads="1"/>
          </p:cNvSpPr>
          <p:nvPr/>
        </p:nvSpPr>
        <p:spPr bwMode="auto">
          <a:xfrm>
            <a:off x="898525" y="4686300"/>
            <a:ext cx="4940300" cy="444182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Tree>
    <p:extLst>
      <p:ext uri="{BB962C8B-B14F-4D97-AF65-F5344CB8AC3E}">
        <p14:creationId xmlns:p14="http://schemas.microsoft.com/office/powerpoint/2010/main" val="1322546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9" name="Ορθογώνιο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3" name="Ορθογώνιο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4" name="Ορθογώνιο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5" name="Ορθογώνιο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6" name="Ορθογώνιο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7" name="Ορθογώνιο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0" name="Στρογγυλεμένο ορθογώνιο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1" name="Στρογγυλεμένο ορθογώνιο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7" name="Ορθογώνιο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10" name="Ορθογώνιο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11" name="Ορθογώνιο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8" name="Τίτλος 7"/>
          <p:cNvSpPr>
            <a:spLocks noGrp="1"/>
          </p:cNvSpPr>
          <p:nvPr>
            <p:ph type="ctrTitle"/>
          </p:nvPr>
        </p:nvSpPr>
        <p:spPr>
          <a:xfrm>
            <a:off x="609600" y="2389009"/>
            <a:ext cx="11277600" cy="1470025"/>
          </a:xfrm>
        </p:spPr>
        <p:txBody>
          <a:bodyPr rtlCol="0" anchor="b"/>
          <a:lstStyle>
            <a:lvl1pPr>
              <a:defRPr sz="4400">
                <a:solidFill>
                  <a:schemeClr val="bg1"/>
                </a:solidFill>
              </a:defRPr>
            </a:lvl1pPr>
          </a:lstStyle>
          <a:p>
            <a:pPr rtl="0"/>
            <a:r>
              <a:rPr lang="el-GR" noProof="0" smtClean="0"/>
              <a:t>Στυλ κύριου τίτλου</a:t>
            </a:r>
            <a:endParaRPr lang="el-GR" noProof="0" dirty="0"/>
          </a:p>
        </p:txBody>
      </p:sp>
      <p:sp>
        <p:nvSpPr>
          <p:cNvPr id="9" name="Υπότιτλος 8"/>
          <p:cNvSpPr>
            <a:spLocks noGrp="1"/>
          </p:cNvSpPr>
          <p:nvPr>
            <p:ph type="subTitle" idx="1"/>
          </p:nvPr>
        </p:nvSpPr>
        <p:spPr>
          <a:xfrm>
            <a:off x="609600" y="3899938"/>
            <a:ext cx="6604000" cy="1752600"/>
          </a:xfrm>
        </p:spPr>
        <p:txBody>
          <a:bodyPr rtlCol="0"/>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el-GR" noProof="0" smtClean="0"/>
              <a:t>Κάντε κλικ για να επεξεργαστείτε τον υπότιτλο του υποδείγματος</a:t>
            </a:r>
            <a:endParaRPr lang="el-GR" noProof="0" dirty="0"/>
          </a:p>
        </p:txBody>
      </p:sp>
      <p:sp>
        <p:nvSpPr>
          <p:cNvPr id="17" name="Θέση υποσέλιδου 16"/>
          <p:cNvSpPr>
            <a:spLocks noGrp="1"/>
          </p:cNvSpPr>
          <p:nvPr>
            <p:ph type="ftr" sz="quarter" idx="11"/>
          </p:nvPr>
        </p:nvSpPr>
        <p:spPr>
          <a:xfrm>
            <a:off x="7265116" y="4205288"/>
            <a:ext cx="1727200" cy="457200"/>
          </a:xfrm>
        </p:spPr>
        <p:txBody>
          <a:bodyPr rtlCol="0"/>
          <a:lstStyle>
            <a:lvl1pPr>
              <a:defRPr>
                <a:solidFill>
                  <a:schemeClr val="accent2">
                    <a:lumMod val="75000"/>
                  </a:schemeClr>
                </a:solidFill>
              </a:defRPr>
            </a:lvl1pPr>
          </a:lstStyle>
          <a:p>
            <a:pPr rtl="0"/>
            <a:r>
              <a:rPr lang="el-GR" noProof="0" dirty="0"/>
              <a:t>Προσθήκη υποσέλιδου</a:t>
            </a:r>
          </a:p>
        </p:txBody>
      </p:sp>
      <p:sp>
        <p:nvSpPr>
          <p:cNvPr id="28" name="Θέση ημερομηνίας 27"/>
          <p:cNvSpPr>
            <a:spLocks noGrp="1"/>
          </p:cNvSpPr>
          <p:nvPr>
            <p:ph type="dt" sz="half" idx="10"/>
          </p:nvPr>
        </p:nvSpPr>
        <p:spPr>
          <a:xfrm>
            <a:off x="9043832" y="4206240"/>
            <a:ext cx="1280160" cy="457200"/>
          </a:xfrm>
        </p:spPr>
        <p:txBody>
          <a:bodyPr rtlCol="0"/>
          <a:lstStyle>
            <a:lvl1pPr>
              <a:defRPr>
                <a:solidFill>
                  <a:schemeClr val="accent2">
                    <a:lumMod val="75000"/>
                  </a:schemeClr>
                </a:solidFill>
              </a:defRPr>
            </a:lvl1pPr>
          </a:lstStyle>
          <a:p>
            <a:pPr rtl="0"/>
            <a:r>
              <a:rPr lang="el-GR" noProof="0" smtClean="0"/>
              <a:t>08/12/2021</a:t>
            </a:r>
            <a:endParaRPr lang="el-GR" noProof="0" dirty="0"/>
          </a:p>
        </p:txBody>
      </p:sp>
      <p:sp>
        <p:nvSpPr>
          <p:cNvPr id="29" name="Θέση αριθμού διαφάνειας 28"/>
          <p:cNvSpPr>
            <a:spLocks noGrp="1"/>
          </p:cNvSpPr>
          <p:nvPr>
            <p:ph type="sldNum" sz="quarter" idx="12"/>
          </p:nvPr>
        </p:nvSpPr>
        <p:spPr>
          <a:xfrm>
            <a:off x="11093451" y="1136"/>
            <a:ext cx="996949" cy="365760"/>
          </a:xfrm>
        </p:spPr>
        <p:txBody>
          <a:bodyPr rtlCol="0"/>
          <a:lstStyle>
            <a:lvl1pPr algn="r">
              <a:defRPr sz="1800">
                <a:solidFill>
                  <a:schemeClr val="bg1"/>
                </a:solidFill>
              </a:defRPr>
            </a:lvl1pPr>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p:txBody>
          <a:bodyPr vert="eaVert" rtlCol="0"/>
          <a:lstStyle>
            <a:lvl1pPr>
              <a:defRPr/>
            </a:lvl1pPr>
            <a:lvl5pPr>
              <a:defRPr/>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9042400" y="1143000"/>
            <a:ext cx="2540000" cy="5448300"/>
          </a:xfrm>
        </p:spPr>
        <p:txBody>
          <a:bodyPr vert="eaVert" rtlCol="0"/>
          <a:lstStyle>
            <a:lvl1pPr>
              <a:defRPr/>
            </a:lvl1pPr>
          </a:lstStyle>
          <a:p>
            <a:pPr rtl="0"/>
            <a:r>
              <a:rPr lang="el-GR" noProof="0" dirty="0"/>
              <a:t>Επεξεργασία στυλ κύριου τίτλου</a:t>
            </a:r>
          </a:p>
        </p:txBody>
      </p:sp>
      <p:sp>
        <p:nvSpPr>
          <p:cNvPr id="3" name="Σύμβολο κράτησης θέσης κατακόρυφου κειμένου 2"/>
          <p:cNvSpPr>
            <a:spLocks noGrp="1"/>
          </p:cNvSpPr>
          <p:nvPr>
            <p:ph type="body" orient="vert" idx="1" hasCustomPrompt="1"/>
          </p:nvPr>
        </p:nvSpPr>
        <p:spPr>
          <a:xfrm>
            <a:off x="609600" y="1143000"/>
            <a:ext cx="8331200" cy="5448300"/>
          </a:xfrm>
        </p:spPr>
        <p:txBody>
          <a:bodyPr vert="eaVert" rtlCol="0"/>
          <a:lstStyle>
            <a:lvl5pPr>
              <a:defRPr/>
            </a:lvl5pPr>
          </a:lstStyle>
          <a:p>
            <a:pPr lvl="0" rtl="0" eaLnBrk="1" latinLnBrk="0" hangingPunct="1"/>
            <a:r>
              <a:rPr lang="el-GR" noProof="0" dirty="0"/>
              <a:t>Στυλ υποδείγματος κειμένου</a:t>
            </a:r>
          </a:p>
          <a:p>
            <a:pPr lvl="1" rtl="0" eaLnBrk="1" latinLnBrk="0" hangingPunct="1"/>
            <a:r>
              <a:rPr lang="el-GR" noProof="0" dirty="0"/>
              <a:t>Δεύτερου επιπέδου</a:t>
            </a:r>
          </a:p>
          <a:p>
            <a:pPr lvl="2" rtl="0" eaLnBrk="1" latinLnBrk="0" hangingPunct="1"/>
            <a:r>
              <a:rPr lang="el-GR" noProof="0" dirty="0"/>
              <a:t>Τρίτου επιπέδου</a:t>
            </a:r>
          </a:p>
          <a:p>
            <a:pPr lvl="3" rtl="0" eaLnBrk="1" latinLnBrk="0" hangingPunct="1"/>
            <a:r>
              <a:rPr lang="el-GR" noProof="0" dirty="0"/>
              <a:t>Τέταρτου επιπέδου</a:t>
            </a:r>
          </a:p>
          <a:p>
            <a:pPr lvl="4" rtl="0" eaLnBrk="1" latinLnBrk="0" hangingPunct="1"/>
            <a:r>
              <a:rPr lang="el-GR" noProof="0" dirty="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Θέση περιεχομένου 2"/>
          <p:cNvSpPr>
            <a:spLocks noGrp="1"/>
          </p:cNvSpPr>
          <p:nvPr>
            <p:ph idx="1"/>
          </p:nvPr>
        </p:nvSpPr>
        <p:spPr/>
        <p:txBody>
          <a:bodyPr rtlCol="0"/>
          <a:lstStyle>
            <a:lvl1pPr>
              <a:defRPr/>
            </a:lvl1pPr>
            <a:lvl5pPr>
              <a:defRPr/>
            </a:lvl5pPr>
            <a:lvl6pPr>
              <a:defRPr/>
            </a:lvl6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963084" y="1968322"/>
            <a:ext cx="10363200" cy="1362075"/>
          </a:xfrm>
        </p:spPr>
        <p:txBody>
          <a:bodyPr rtlCol="0"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pPr rtl="0"/>
            <a:r>
              <a:rPr lang="el-GR" noProof="0" smtClean="0"/>
              <a:t>Στυλ κύριου τίτλου</a:t>
            </a:r>
            <a:endParaRPr kumimoji="0" lang="el-GR" noProof="0" dirty="0"/>
          </a:p>
        </p:txBody>
      </p:sp>
      <p:sp>
        <p:nvSpPr>
          <p:cNvPr id="3" name="Θέση κειμένου 2"/>
          <p:cNvSpPr>
            <a:spLocks noGrp="1"/>
          </p:cNvSpPr>
          <p:nvPr>
            <p:ph type="body" idx="1"/>
          </p:nvPr>
        </p:nvSpPr>
        <p:spPr>
          <a:xfrm>
            <a:off x="963084" y="3367088"/>
            <a:ext cx="10363200" cy="1509712"/>
          </a:xfrm>
        </p:spPr>
        <p:txBody>
          <a:bodyPr rtlCol="0"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el-GR" noProof="0" smtClean="0"/>
              <a:t>Επεξεργασία στυλ υποδείγματος κειμένου</a:t>
            </a:r>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r>
              <a:rPr lang="el-GR" noProof="0" smtClean="0"/>
              <a:t>08/12/2021</a:t>
            </a:r>
            <a:endParaRPr lang="el-GR" noProof="0" dirty="0"/>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Στυλ κύριου τίτλου</a:t>
            </a:r>
            <a:endParaRPr lang="el-GR" noProof="0" dirty="0"/>
          </a:p>
        </p:txBody>
      </p:sp>
      <p:sp>
        <p:nvSpPr>
          <p:cNvPr id="3" name="Θέση περιεχομένου 2"/>
          <p:cNvSpPr>
            <a:spLocks noGrp="1"/>
          </p:cNvSpPr>
          <p:nvPr>
            <p:ph sz="half" idx="1"/>
          </p:nvPr>
        </p:nvSpPr>
        <p:spPr>
          <a:xfrm>
            <a:off x="609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περιεχομένου 3"/>
          <p:cNvSpPr>
            <a:spLocks noGrp="1"/>
          </p:cNvSpPr>
          <p:nvPr>
            <p:ph sz="half" idx="2"/>
          </p:nvPr>
        </p:nvSpPr>
        <p:spPr>
          <a:xfrm>
            <a:off x="6197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8000" y="1143000"/>
            <a:ext cx="11176000" cy="1069848"/>
          </a:xfrm>
        </p:spPr>
        <p:txBody>
          <a:bodyPr rtlCol="0" anchor="ctr"/>
          <a:lstStyle>
            <a:lvl1pPr>
              <a:defRPr sz="4000" b="0" i="0" cap="none" baseline="0"/>
            </a:lvl1pPr>
          </a:lstStyle>
          <a:p>
            <a:pPr rtl="0"/>
            <a:r>
              <a:rPr lang="el-GR" noProof="0" smtClean="0"/>
              <a:t>Στυλ κύριου τίτλου</a:t>
            </a:r>
            <a:endParaRPr lang="el-GR" noProof="0" dirty="0"/>
          </a:p>
        </p:txBody>
      </p:sp>
      <p:sp>
        <p:nvSpPr>
          <p:cNvPr id="3" name="Θέση κειμένου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Επεξεργασία στυλ υποδείγματος κειμένου</a:t>
            </a:r>
          </a:p>
        </p:txBody>
      </p:sp>
      <p:sp>
        <p:nvSpPr>
          <p:cNvPr id="5" name="Θέση περιεχομένου 4"/>
          <p:cNvSpPr>
            <a:spLocks noGrp="1"/>
          </p:cNvSpPr>
          <p:nvPr>
            <p:ph sz="quarter" idx="2"/>
          </p:nvPr>
        </p:nvSpPr>
        <p:spPr>
          <a:xfrm>
            <a:off x="508000" y="2708519"/>
            <a:ext cx="5388864"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κειμένου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Επεξεργασία στυλ υποδείγματος κειμένου</a:t>
            </a:r>
          </a:p>
        </p:txBody>
      </p:sp>
      <p:sp>
        <p:nvSpPr>
          <p:cNvPr id="6" name="Θέση περιεχομένου 5"/>
          <p:cNvSpPr>
            <a:spLocks noGrp="1"/>
          </p:cNvSpPr>
          <p:nvPr>
            <p:ph sz="quarter" idx="4"/>
          </p:nvPr>
        </p:nvSpPr>
        <p:spPr>
          <a:xfrm>
            <a:off x="6291073" y="2708519"/>
            <a:ext cx="5389033"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28" name="Θέση υποσέλιδου 27"/>
          <p:cNvSpPr>
            <a:spLocks noGrp="1"/>
          </p:cNvSpPr>
          <p:nvPr>
            <p:ph type="ftr" sz="quarter" idx="12"/>
          </p:nvPr>
        </p:nvSpPr>
        <p:spPr/>
        <p:txBody>
          <a:bodyPr rtlCol="0"/>
          <a:lstStyle/>
          <a:p>
            <a:pPr rtl="0"/>
            <a:r>
              <a:rPr lang="el-GR" noProof="0" dirty="0"/>
              <a:t>Προσθήκη υποσέλιδου</a:t>
            </a:r>
          </a:p>
        </p:txBody>
      </p:sp>
      <p:sp>
        <p:nvSpPr>
          <p:cNvPr id="26" name="Θέση ημερομηνίας 25"/>
          <p:cNvSpPr>
            <a:spLocks noGrp="1"/>
          </p:cNvSpPr>
          <p:nvPr>
            <p:ph type="dt" sz="half" idx="10"/>
          </p:nvPr>
        </p:nvSpPr>
        <p:spPr/>
        <p:txBody>
          <a:bodyPr rtlCol="0"/>
          <a:lstStyle/>
          <a:p>
            <a:pPr rtl="0"/>
            <a:r>
              <a:rPr lang="el-GR" noProof="0" smtClean="0"/>
              <a:t>08/12/2021</a:t>
            </a:r>
            <a:endParaRPr lang="el-GR" noProof="0" dirty="0"/>
          </a:p>
        </p:txBody>
      </p:sp>
      <p:sp>
        <p:nvSpPr>
          <p:cNvPr id="27" name="Θέση αριθμού διαφάνειας 26"/>
          <p:cNvSpPr>
            <a:spLocks noGrp="1"/>
          </p:cNvSpPr>
          <p:nvPr>
            <p:ph type="sldNum" sz="quarter" idx="11"/>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143000"/>
            <a:ext cx="10972800" cy="1069848"/>
          </a:xfrm>
        </p:spPr>
        <p:txBody>
          <a:bodyPr rtlCol="0" anchor="ctr"/>
          <a:lstStyle>
            <a:lvl1pPr>
              <a:defRPr sz="4000">
                <a:solidFill>
                  <a:schemeClr val="tx2"/>
                </a:solidFill>
              </a:defRPr>
            </a:lvl1pPr>
          </a:lstStyle>
          <a:p>
            <a:pPr rtl="0"/>
            <a:r>
              <a:rPr lang="el-GR" noProof="0" smtClean="0"/>
              <a:t>Στυλ κύριου τίτλου</a:t>
            </a:r>
            <a:endParaRPr lang="el-GR" noProof="0" dirty="0"/>
          </a:p>
        </p:txBody>
      </p:sp>
      <p:sp>
        <p:nvSpPr>
          <p:cNvPr id="4" name="Θέση υποσέλιδου 3"/>
          <p:cNvSpPr>
            <a:spLocks noGrp="1"/>
          </p:cNvSpPr>
          <p:nvPr>
            <p:ph type="ftr" sz="quarter" idx="11"/>
          </p:nvPr>
        </p:nvSpPr>
        <p:spPr>
          <a:xfrm>
            <a:off x="7010400" y="612648"/>
            <a:ext cx="1767840" cy="457200"/>
          </a:xfrm>
        </p:spPr>
        <p:txBody>
          <a:bodyPr rtlCol="0"/>
          <a:lstStyle/>
          <a:p>
            <a:pPr rtl="0"/>
            <a:r>
              <a:rPr lang="el-GR" noProof="0" dirty="0"/>
              <a:t>Προσθήκη υποσέλιδου</a:t>
            </a:r>
          </a:p>
        </p:txBody>
      </p:sp>
      <p:sp>
        <p:nvSpPr>
          <p:cNvPr id="3" name="Θέση ημερομηνίας 2"/>
          <p:cNvSpPr>
            <a:spLocks noGrp="1"/>
          </p:cNvSpPr>
          <p:nvPr>
            <p:ph type="dt" sz="half" idx="10"/>
          </p:nvPr>
        </p:nvSpPr>
        <p:spPr>
          <a:xfrm>
            <a:off x="8778240" y="612648"/>
            <a:ext cx="1276352" cy="457200"/>
          </a:xfrm>
        </p:spPr>
        <p:txBody>
          <a:bodyPr rtlCol="0"/>
          <a:lstStyle/>
          <a:p>
            <a:pPr rtl="0"/>
            <a:r>
              <a:rPr lang="el-GR" noProof="0" smtClean="0"/>
              <a:t>08/12/2021</a:t>
            </a:r>
            <a:endParaRPr lang="el-GR" noProof="0" dirty="0"/>
          </a:p>
        </p:txBody>
      </p:sp>
      <p:sp>
        <p:nvSpPr>
          <p:cNvPr id="5" name="Θέση αριθμού διαφάνειας 4"/>
          <p:cNvSpPr>
            <a:spLocks noGrp="1"/>
          </p:cNvSpPr>
          <p:nvPr>
            <p:ph type="sldNum" sz="quarter" idx="12"/>
          </p:nvPr>
        </p:nvSpPr>
        <p:spPr>
          <a:xfrm>
            <a:off x="10899648" y="2272"/>
            <a:ext cx="1016000" cy="365760"/>
          </a:xfrm>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p:txBody>
          <a:bodyPr rtlCol="0"/>
          <a:lstStyle/>
          <a:p>
            <a:pPr rtl="0"/>
            <a:r>
              <a:rPr lang="el-GR" noProof="0" dirty="0"/>
              <a:t>Προσθήκη υποσέλιδου</a:t>
            </a:r>
          </a:p>
        </p:txBody>
      </p:sp>
      <p:sp>
        <p:nvSpPr>
          <p:cNvPr id="2" name="Θέση ημερομηνίας 1"/>
          <p:cNvSpPr>
            <a:spLocks noGrp="1"/>
          </p:cNvSpPr>
          <p:nvPr>
            <p:ph type="dt" sz="half" idx="10"/>
          </p:nvPr>
        </p:nvSpPr>
        <p:spPr/>
        <p:txBody>
          <a:bodyPr rtlCol="0"/>
          <a:lstStyle/>
          <a:p>
            <a:pPr rtl="0"/>
            <a:r>
              <a:rPr lang="el-GR" noProof="0" smtClean="0"/>
              <a:t>08/12/2021</a:t>
            </a:r>
            <a:endParaRPr lang="el-GR" noProof="0" dirty="0"/>
          </a:p>
        </p:txBody>
      </p:sp>
      <p:sp>
        <p:nvSpPr>
          <p:cNvPr id="4" name="Θέση αριθμού διαφάνειας 3"/>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7137995" y="1101970"/>
            <a:ext cx="4511040" cy="877824"/>
          </a:xfrm>
        </p:spPr>
        <p:txBody>
          <a:bodyPr rtlCol="0" anchor="b"/>
          <a:lstStyle>
            <a:lvl1pPr algn="l">
              <a:buNone/>
              <a:defRPr sz="1800" b="1"/>
            </a:lvl1pPr>
          </a:lstStyle>
          <a:p>
            <a:pPr rtl="0"/>
            <a:r>
              <a:rPr lang="el-GR" noProof="0" dirty="0"/>
              <a:t>Επεξεργασία στυλ κύριου τίτλου</a:t>
            </a:r>
          </a:p>
        </p:txBody>
      </p:sp>
      <p:sp>
        <p:nvSpPr>
          <p:cNvPr id="4" name="Θέση περιεχομένου 3"/>
          <p:cNvSpPr>
            <a:spLocks noGrp="1"/>
          </p:cNvSpPr>
          <p:nvPr>
            <p:ph sz="half" idx="1"/>
          </p:nvPr>
        </p:nvSpPr>
        <p:spPr>
          <a:xfrm>
            <a:off x="203200" y="776287"/>
            <a:ext cx="6803136" cy="5805083"/>
          </a:xfrm>
        </p:spPr>
        <p:txBody>
          <a:bodyPr rtlCol="0"/>
          <a:lstStyle>
            <a:lvl1pPr>
              <a:defRPr sz="3200"/>
            </a:lvl1pPr>
            <a:lvl2pPr>
              <a:defRPr sz="2800"/>
            </a:lvl2pPr>
            <a:lvl3pPr>
              <a:defRPr sz="2400"/>
            </a:lvl3pPr>
            <a:lvl4pPr>
              <a:defRPr sz="2000"/>
            </a:lvl4pPr>
            <a:lvl5pPr>
              <a:defRPr sz="2000"/>
            </a:lvl5pPr>
          </a:lstStyle>
          <a:p>
            <a:pPr lvl="0" rtl="0" eaLnBrk="1" latinLnBrk="0" hangingPunct="1"/>
            <a:r>
              <a:rPr lang="el-GR" noProof="0" smtClean="0"/>
              <a:t>Επεξεργασία στυλ υποδείγματος κειμένου</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3" name="Θέση κειμένου 2"/>
          <p:cNvSpPr>
            <a:spLocks noGrp="1"/>
          </p:cNvSpPr>
          <p:nvPr>
            <p:ph type="body" idx="2"/>
          </p:nvPr>
        </p:nvSpPr>
        <p:spPr>
          <a:xfrm>
            <a:off x="7137995" y="2010727"/>
            <a:ext cx="4511040" cy="4580573"/>
          </a:xfrm>
        </p:spPr>
        <p:txBody>
          <a:bodyPr rtlCol="0"/>
          <a:lstStyle>
            <a:lvl1pPr marL="9144" indent="0">
              <a:buNone/>
              <a:defRPr sz="1400"/>
            </a:lvl1pPr>
            <a:lvl2pPr>
              <a:buNone/>
              <a:defRPr sz="1200"/>
            </a:lvl2pPr>
            <a:lvl3pPr>
              <a:buNone/>
              <a:defRPr sz="1000"/>
            </a:lvl3pPr>
            <a:lvl4pPr>
              <a:buNone/>
              <a:defRPr sz="900"/>
            </a:lvl4pPr>
            <a:lvl5pPr>
              <a:buNone/>
              <a:defRPr sz="900"/>
            </a:lvl5pPr>
          </a:lstStyle>
          <a:p>
            <a:pPr lvl="0" rtl="0" eaLnBrk="1" latinLnBrk="0" hangingPunct="1"/>
            <a:r>
              <a:rPr lang="el-GR" noProof="0" smtClean="0"/>
              <a:t>Επεξεργασία στυλ υποδείγματος κειμένου</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253913" y="1109161"/>
            <a:ext cx="782404" cy="4681637"/>
          </a:xfrm>
        </p:spPr>
        <p:txBody>
          <a:bodyPr vert="vert270" lIns="45720" tIns="0" rIns="45720" rtlCol="0" anchor="t"/>
          <a:lstStyle>
            <a:lvl1pPr algn="ctr">
              <a:buNone/>
              <a:defRPr sz="2000" b="1"/>
            </a:lvl1pPr>
          </a:lstStyle>
          <a:p>
            <a:pPr rtl="0"/>
            <a:r>
              <a:rPr lang="el-GR" noProof="0" smtClean="0"/>
              <a:t>Στυλ κύριου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3200"/>
            </a:lvl1pPr>
          </a:lstStyle>
          <a:p>
            <a:pPr rtl="0"/>
            <a:r>
              <a:rPr lang="el-GR" noProof="0" smtClean="0"/>
              <a:t>Κάντε κλικ στο εικονίδιο για να προσθέσετε εικόνα</a:t>
            </a:r>
            <a:endParaRPr kumimoji="0" lang="el-GR" noProof="0" dirty="0"/>
          </a:p>
        </p:txBody>
      </p:sp>
      <p:sp>
        <p:nvSpPr>
          <p:cNvPr id="4" name="Θέση κειμένου 3"/>
          <p:cNvSpPr>
            <a:spLocks noGrp="1"/>
          </p:cNvSpPr>
          <p:nvPr>
            <p:ph type="body" sz="half" idx="2"/>
          </p:nvPr>
        </p:nvSpPr>
        <p:spPr>
          <a:xfrm>
            <a:off x="8117924" y="3274309"/>
            <a:ext cx="3454400" cy="2516489"/>
          </a:xfrm>
        </p:spPr>
        <p:txBody>
          <a:bodyPr lIns="0" tIns="0" rIns="45720" rtlCol="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rtl="0" eaLnBrk="1" latinLnBrk="0" hangingPunct="1"/>
            <a:r>
              <a:rPr lang="el-GR" noProof="0" smtClean="0"/>
              <a:t>Επεξεργασία στυλ υποδείγματος κειμένου</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r>
              <a:rPr lang="el-GR" noProof="0" smtClean="0"/>
              <a:t>08/12/2021</a:t>
            </a:r>
            <a:endParaRPr lang="el-GR" noProof="0" dirty="0"/>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Ορθογώνιο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9" name="Ορθογώνιο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0" name="Ορθογώνιο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1" name="Ορθογώνιο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2" name="Ορθογώνιο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3" name="Στρογγυλεμένο ορθογώνιο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useBgFill="1">
        <p:nvSpPr>
          <p:cNvPr id="34" name="Στρογγυλεμένο ορθογώνιο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5" name="Ορθογώνιο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6" name="Ορθογώνιο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7" name="Ορθογώνιο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8" name="Ορθογώνιο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39" name="Ορθογώνιο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40" name="Ορθογώνιο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l-GR" sz="1800" noProof="0" dirty="0"/>
          </a:p>
        </p:txBody>
      </p:sp>
      <p:sp>
        <p:nvSpPr>
          <p:cNvPr id="22" name="Θέση τίτλου 21"/>
          <p:cNvSpPr>
            <a:spLocks noGrp="1"/>
          </p:cNvSpPr>
          <p:nvPr>
            <p:ph type="title"/>
          </p:nvPr>
        </p:nvSpPr>
        <p:spPr>
          <a:xfrm>
            <a:off x="609600" y="1143000"/>
            <a:ext cx="10972800" cy="1066800"/>
          </a:xfrm>
          <a:prstGeom prst="rect">
            <a:avLst/>
          </a:prstGeom>
        </p:spPr>
        <p:txBody>
          <a:bodyPr vert="horz" rtlCol="0" anchor="ctr">
            <a:normAutofit/>
          </a:bodyPr>
          <a:lstStyle/>
          <a:p>
            <a:pPr rtl="0"/>
            <a:r>
              <a:rPr lang="el-GR" noProof="0" dirty="0"/>
              <a:t>Κάντε κλικ για να επεξεργαστείτε το Στυλ κύριου τίτλου</a:t>
            </a:r>
          </a:p>
        </p:txBody>
      </p:sp>
      <p:sp>
        <p:nvSpPr>
          <p:cNvPr id="13" name="Θέση κειμένου 12"/>
          <p:cNvSpPr>
            <a:spLocks noGrp="1"/>
          </p:cNvSpPr>
          <p:nvPr>
            <p:ph type="body" idx="1"/>
          </p:nvPr>
        </p:nvSpPr>
        <p:spPr>
          <a:xfrm>
            <a:off x="609600" y="2249424"/>
            <a:ext cx="10972800" cy="4325112"/>
          </a:xfrm>
          <a:prstGeom prst="rect">
            <a:avLst/>
          </a:prstGeom>
        </p:spPr>
        <p:txBody>
          <a:bodyPr vert="horz" rtlCol="0">
            <a:normAutofit/>
          </a:bodyPr>
          <a:lstStyle/>
          <a:p>
            <a:pPr lvl="0" rtl="0"/>
            <a:r>
              <a:rPr lang="el-GR" noProof="0" dirty="0"/>
              <a:t>Επεξεργασία στυλ κειμένου υποδείγματος</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3" name="Θέση υποσέλιδου 2"/>
          <p:cNvSpPr>
            <a:spLocks noGrp="1"/>
          </p:cNvSpPr>
          <p:nvPr>
            <p:ph type="ftr" sz="quarter" idx="3"/>
          </p:nvPr>
        </p:nvSpPr>
        <p:spPr>
          <a:xfrm>
            <a:off x="7010400" y="612648"/>
            <a:ext cx="1767840" cy="457200"/>
          </a:xfrm>
          <a:prstGeom prst="rect">
            <a:avLst/>
          </a:prstGeom>
        </p:spPr>
        <p:txBody>
          <a:bodyPr vert="horz" rtlCol="0"/>
          <a:lstStyle>
            <a:lvl1pPr algn="r" eaLnBrk="1" latinLnBrk="0" hangingPunct="1">
              <a:defRPr kumimoji="0" sz="1100">
                <a:solidFill>
                  <a:schemeClr val="accent2">
                    <a:lumMod val="75000"/>
                  </a:schemeClr>
                </a:solidFill>
              </a:defRPr>
            </a:lvl1pPr>
          </a:lstStyle>
          <a:p>
            <a:pPr rtl="0"/>
            <a:r>
              <a:rPr lang="el-GR" noProof="0" dirty="0"/>
              <a:t>Προσθήκη υποσέλιδου</a:t>
            </a:r>
          </a:p>
        </p:txBody>
      </p:sp>
      <p:sp>
        <p:nvSpPr>
          <p:cNvPr id="14" name="Θέση ημερομηνίας 13"/>
          <p:cNvSpPr>
            <a:spLocks noGrp="1"/>
          </p:cNvSpPr>
          <p:nvPr>
            <p:ph type="dt" sz="half" idx="2"/>
          </p:nvPr>
        </p:nvSpPr>
        <p:spPr>
          <a:xfrm>
            <a:off x="8782048" y="612648"/>
            <a:ext cx="1276352" cy="457200"/>
          </a:xfrm>
          <a:prstGeom prst="rect">
            <a:avLst/>
          </a:prstGeom>
        </p:spPr>
        <p:txBody>
          <a:bodyPr vert="horz" rtlCol="0"/>
          <a:lstStyle>
            <a:lvl1pPr algn="l" eaLnBrk="1" latinLnBrk="0" hangingPunct="1">
              <a:defRPr kumimoji="0" sz="1100">
                <a:solidFill>
                  <a:schemeClr val="accent2">
                    <a:lumMod val="75000"/>
                  </a:schemeClr>
                </a:solidFill>
              </a:defRPr>
            </a:lvl1pPr>
          </a:lstStyle>
          <a:p>
            <a:pPr rtl="0"/>
            <a:r>
              <a:rPr lang="el-GR" noProof="0" smtClean="0"/>
              <a:t>08/12/2021</a:t>
            </a:r>
            <a:endParaRPr lang="el-GR" noProof="0" dirty="0"/>
          </a:p>
        </p:txBody>
      </p:sp>
      <p:sp>
        <p:nvSpPr>
          <p:cNvPr id="23" name="Θέση αριθμού διαφάνειας 22"/>
          <p:cNvSpPr>
            <a:spLocks noGrp="1"/>
          </p:cNvSpPr>
          <p:nvPr>
            <p:ph type="sldNum" sz="quarter" idx="4"/>
          </p:nvPr>
        </p:nvSpPr>
        <p:spPr>
          <a:xfrm>
            <a:off x="10899648" y="2272"/>
            <a:ext cx="1016000" cy="365760"/>
          </a:xfrm>
          <a:prstGeom prst="rect">
            <a:avLst/>
          </a:prstGeom>
        </p:spPr>
        <p:txBody>
          <a:bodyPr vert="horz" rtlCol="0" anchor="b"/>
          <a:lstStyle>
            <a:lvl1pPr algn="r" eaLnBrk="1" latinLnBrk="0" hangingPunct="1">
              <a:defRPr kumimoji="0" sz="1800">
                <a:solidFill>
                  <a:srgbClr val="FFFFFF"/>
                </a:solidFill>
              </a:defRPr>
            </a:lvl1pPr>
          </a:lstStyle>
          <a:p>
            <a:pPr rtl="0"/>
            <a:fld id="{401CF334-2D5C-4859-84A6-CA7E6E43FAEB}" type="slidenum">
              <a:rPr lang="el-GR" noProof="0" smtClean="0"/>
              <a:pPr rtl="0"/>
              <a:t>‹#›</a:t>
            </a:fld>
            <a:endParaRPr lang="el-GR" noProof="0"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aadhsy.gr/n4412" TargetMode="External"/><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2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30.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31.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hemeOverride" Target="../theme/themeOverride3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hemeOverride" Target="../theme/themeOverride3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hemeOverride" Target="../theme/themeOverride3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hemeOverride" Target="../theme/themeOverride35.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hemeOverride" Target="../theme/themeOverride36.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hemeOverride" Target="../theme/themeOverride3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hemeOverride" Target="../theme/themeOverride3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hemeOverride" Target="../theme/themeOverride39.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hemeOverride" Target="../theme/themeOverride40.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hemeOverride" Target="../theme/themeOverride41.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hemeOverride" Target="../theme/themeOverride4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hemeOverride" Target="../theme/themeOverride43.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themeOverride" Target="../theme/themeOverride44.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hemeOverride" Target="../theme/themeOverride45.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themeOverride" Target="../theme/themeOverride46.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hemeOverride" Target="../theme/themeOverride47.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themeOverride" Target="../theme/themeOverride4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hemeOverride" Target="../theme/themeOverride49.xml"/><Relationship Id="rId4" Type="http://schemas.openxmlformats.org/officeDocument/2006/relationships/hyperlink" Target="https://www.eaadhsy.gr/index.php/m-foreis/m-genikes-odigies?limit42=10&amp;resetfilters=0&amp;clearordering=0&amp;clearfilters=0" TargetMode="Externa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hemeOverride" Target="../theme/themeOverride50.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hemeOverride" Target="../theme/themeOverride51.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hemeOverride" Target="../theme/themeOverride52.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themeOverride" Target="../theme/themeOverride53.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themeOverride" Target="../theme/themeOverride54.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themeOverride" Target="../theme/themeOverride55.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7.xml"/><Relationship Id="rId1" Type="http://schemas.openxmlformats.org/officeDocument/2006/relationships/themeOverride" Target="../theme/themeOverride56.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7.xml"/><Relationship Id="rId1" Type="http://schemas.openxmlformats.org/officeDocument/2006/relationships/themeOverride" Target="../theme/themeOverride57.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7.xml"/><Relationship Id="rId1" Type="http://schemas.openxmlformats.org/officeDocument/2006/relationships/themeOverride" Target="../theme/themeOverride5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themeOverride" Target="../theme/themeOverride59.xml"/></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7.xml"/><Relationship Id="rId1" Type="http://schemas.openxmlformats.org/officeDocument/2006/relationships/themeOverride" Target="../theme/themeOverride60.xml"/></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hemeOverride" Target="../theme/themeOverride61.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7.xml"/><Relationship Id="rId1" Type="http://schemas.openxmlformats.org/officeDocument/2006/relationships/themeOverride" Target="../theme/themeOverride62.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7.xml"/><Relationship Id="rId1" Type="http://schemas.openxmlformats.org/officeDocument/2006/relationships/themeOverride" Target="../theme/themeOverride63.xml"/></Relationships>
</file>

<file path=ppt/slides/_rels/slide65.xml.rels><?xml version="1.0" encoding="UTF-8" standalone="yes"?>
<Relationships xmlns="http://schemas.openxmlformats.org/package/2006/relationships"><Relationship Id="rId2" Type="http://schemas.openxmlformats.org/officeDocument/2006/relationships/hyperlink" Target="mailto:m.kalogridou@eaadhsy.g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57201" y="1685110"/>
            <a:ext cx="11430000" cy="1293222"/>
          </a:xfrm>
        </p:spPr>
        <p:txBody>
          <a:bodyPr rtlCol="0"/>
          <a:lstStyle/>
          <a:p>
            <a:r>
              <a:rPr lang="el-GR" dirty="0" smtClean="0"/>
              <a:t>Δημόσιες </a:t>
            </a:r>
            <a:r>
              <a:rPr lang="el-GR" dirty="0"/>
              <a:t>Συμβάσεις </a:t>
            </a:r>
            <a:r>
              <a:rPr lang="el-GR" dirty="0" smtClean="0"/>
              <a:t>- ΕΣΗΔΗΣ</a:t>
            </a:r>
            <a:endParaRPr lang="el-GR" dirty="0"/>
          </a:p>
        </p:txBody>
      </p:sp>
      <p:sp>
        <p:nvSpPr>
          <p:cNvPr id="3" name="Υπότιτλος 2"/>
          <p:cNvSpPr>
            <a:spLocks noGrp="1"/>
          </p:cNvSpPr>
          <p:nvPr>
            <p:ph type="subTitle" idx="1"/>
          </p:nvPr>
        </p:nvSpPr>
        <p:spPr>
          <a:xfrm>
            <a:off x="640080" y="4430104"/>
            <a:ext cx="6573520" cy="1422056"/>
          </a:xfrm>
        </p:spPr>
        <p:txBody>
          <a:bodyPr rtlCol="0">
            <a:noAutofit/>
          </a:bodyPr>
          <a:lstStyle/>
          <a:p>
            <a:r>
              <a:rPr lang="el-GR" sz="1400" dirty="0"/>
              <a:t>ΕΣΔΑ_ΣΕΙΡΑ / </a:t>
            </a:r>
            <a:r>
              <a:rPr lang="el-GR" sz="1400" dirty="0" smtClean="0"/>
              <a:t>ΚΗ_Α_ΕΙΔΙΚΗ / ΤΜΗΜΑ ΚΟΙΝΩΝΙΚΗΣ ΠΟΛΙΤΙΚΗΣ</a:t>
            </a:r>
          </a:p>
          <a:p>
            <a:pPr rtl="0"/>
            <a:endParaRPr lang="el-GR" sz="1400" dirty="0" smtClean="0"/>
          </a:p>
          <a:p>
            <a:pPr rtl="0"/>
            <a:r>
              <a:rPr lang="el-GR" sz="1400" dirty="0"/>
              <a:t>2</a:t>
            </a:r>
            <a:r>
              <a:rPr lang="el-GR" sz="1400" baseline="30000" dirty="0" smtClean="0"/>
              <a:t>η</a:t>
            </a:r>
            <a:r>
              <a:rPr lang="el-GR" sz="1400" dirty="0" smtClean="0"/>
              <a:t> Ενότητα</a:t>
            </a:r>
          </a:p>
          <a:p>
            <a:pPr rtl="0"/>
            <a:endParaRPr lang="el-GR" sz="1400" dirty="0" smtClean="0"/>
          </a:p>
          <a:p>
            <a:r>
              <a:rPr lang="el-GR" sz="1400" i="1" dirty="0"/>
              <a:t>Εισαγωγή στο δίκαιο των δημοσίων συμβάσεων: Έννοιες, Κανόνες </a:t>
            </a:r>
            <a:r>
              <a:rPr lang="el-GR" sz="1400" i="1" dirty="0" err="1"/>
              <a:t>ενωσιακού</a:t>
            </a:r>
            <a:r>
              <a:rPr lang="el-GR" sz="1400" i="1" dirty="0"/>
              <a:t> και εθνικού δικαίου, Πεδίο εφαρμογής ν. 4412/2016, Γενικές αρχές που διέπουν τις δημόσιες συμβάσεις </a:t>
            </a:r>
          </a:p>
        </p:txBody>
      </p:sp>
      <p:sp>
        <p:nvSpPr>
          <p:cNvPr id="5" name="TextBox 4"/>
          <p:cNvSpPr txBox="1"/>
          <p:nvPr/>
        </p:nvSpPr>
        <p:spPr>
          <a:xfrm rot="10800000" flipV="1">
            <a:off x="7942215" y="4430105"/>
            <a:ext cx="3788230" cy="1912831"/>
          </a:xfrm>
          <a:prstGeom prst="rect">
            <a:avLst/>
          </a:prstGeom>
          <a:noFill/>
        </p:spPr>
        <p:txBody>
          <a:bodyPr wrap="square" rtlCol="0">
            <a:spAutoFit/>
          </a:bodyPr>
          <a:lstStyle/>
          <a:p>
            <a:pPr marL="64008" marR="0" lvl="0" indent="0" algn="l" defTabSz="914400" rtl="0" eaLnBrk="1" fontAlgn="auto" latinLnBrk="0" hangingPunct="1">
              <a:lnSpc>
                <a:spcPct val="80000"/>
              </a:lnSpc>
              <a:spcBef>
                <a:spcPts val="300"/>
              </a:spcBef>
              <a:spcAft>
                <a:spcPts val="0"/>
              </a:spcAft>
              <a:buClr>
                <a:srgbClr val="37A76F">
                  <a:lumMod val="75000"/>
                </a:srgbClr>
              </a:buClr>
              <a:buSzTx/>
              <a:buFontTx/>
              <a:buNone/>
              <a:tabLst/>
              <a:defRPr/>
            </a:pPr>
            <a:r>
              <a:rPr kumimoji="0" lang="el-GR" sz="1400" b="0" i="1" u="none" strike="noStrike" kern="1200" cap="none" spc="0" normalizeH="0" baseline="0" noProof="0" dirty="0">
                <a:ln>
                  <a:noFill/>
                </a:ln>
                <a:solidFill>
                  <a:srgbClr val="455F51"/>
                </a:solidFill>
                <a:effectLst/>
                <a:uLnTx/>
                <a:uFillTx/>
                <a:latin typeface="Calibri"/>
                <a:ea typeface="+mn-ea"/>
                <a:cs typeface="+mn-cs"/>
              </a:rPr>
              <a:t>Αθήνα, </a:t>
            </a:r>
            <a:r>
              <a:rPr kumimoji="0" lang="el-GR" sz="1400" b="0" i="1" u="none" strike="noStrike" kern="1200" cap="none" spc="0" normalizeH="0" baseline="0" noProof="0" dirty="0" smtClean="0">
                <a:ln>
                  <a:noFill/>
                </a:ln>
                <a:solidFill>
                  <a:srgbClr val="455F51"/>
                </a:solidFill>
                <a:effectLst/>
                <a:uLnTx/>
                <a:uFillTx/>
                <a:latin typeface="Calibri"/>
                <a:ea typeface="+mn-ea"/>
                <a:cs typeface="+mn-cs"/>
              </a:rPr>
              <a:t>Οκτώβριος 2022</a:t>
            </a:r>
          </a:p>
          <a:p>
            <a:pPr marL="64008" lvl="0">
              <a:lnSpc>
                <a:spcPct val="80000"/>
              </a:lnSpc>
              <a:spcBef>
                <a:spcPts val="300"/>
              </a:spcBef>
              <a:buClr>
                <a:srgbClr val="37A76F">
                  <a:lumMod val="75000"/>
                </a:srgbClr>
              </a:buClr>
              <a:defRPr/>
            </a:pPr>
            <a:r>
              <a:rPr lang="el-GR" sz="1400" i="1" dirty="0">
                <a:solidFill>
                  <a:srgbClr val="455F51"/>
                </a:solidFill>
              </a:rPr>
              <a:t>Εισηγήτρια </a:t>
            </a:r>
          </a:p>
          <a:p>
            <a:pPr marL="64008" lvl="0">
              <a:lnSpc>
                <a:spcPct val="80000"/>
              </a:lnSpc>
              <a:spcBef>
                <a:spcPts val="300"/>
              </a:spcBef>
              <a:buClr>
                <a:srgbClr val="37A76F">
                  <a:lumMod val="75000"/>
                </a:srgbClr>
              </a:buClr>
              <a:defRPr/>
            </a:pPr>
            <a:endParaRPr lang="el-GR" sz="1400" i="1" dirty="0">
              <a:solidFill>
                <a:srgbClr val="455F51"/>
              </a:solidFill>
            </a:endParaRPr>
          </a:p>
          <a:p>
            <a:pPr marL="64008" lvl="0">
              <a:lnSpc>
                <a:spcPct val="80000"/>
              </a:lnSpc>
              <a:spcBef>
                <a:spcPts val="300"/>
              </a:spcBef>
              <a:buClr>
                <a:srgbClr val="37A76F">
                  <a:lumMod val="75000"/>
                </a:srgbClr>
              </a:buClr>
              <a:defRPr/>
            </a:pPr>
            <a:r>
              <a:rPr lang="el-GR" sz="1400" i="1" dirty="0">
                <a:solidFill>
                  <a:srgbClr val="455F51"/>
                </a:solidFill>
              </a:rPr>
              <a:t>Μίνα </a:t>
            </a:r>
            <a:r>
              <a:rPr lang="el-GR" sz="1400" i="1" dirty="0" err="1">
                <a:solidFill>
                  <a:srgbClr val="455F51"/>
                </a:solidFill>
              </a:rPr>
              <a:t>Καλογρίδου</a:t>
            </a:r>
            <a:r>
              <a:rPr lang="el-GR" sz="1400" i="1" dirty="0">
                <a:solidFill>
                  <a:srgbClr val="455F51"/>
                </a:solidFill>
              </a:rPr>
              <a:t>, </a:t>
            </a:r>
          </a:p>
          <a:p>
            <a:pPr marL="64008" lvl="0">
              <a:lnSpc>
                <a:spcPct val="80000"/>
              </a:lnSpc>
              <a:spcBef>
                <a:spcPts val="300"/>
              </a:spcBef>
              <a:buClr>
                <a:srgbClr val="37A76F">
                  <a:lumMod val="75000"/>
                </a:srgbClr>
              </a:buClr>
              <a:defRPr/>
            </a:pPr>
            <a:r>
              <a:rPr lang="el-GR" sz="1400" i="1" dirty="0">
                <a:solidFill>
                  <a:srgbClr val="455F51"/>
                </a:solidFill>
              </a:rPr>
              <a:t>ΕΕΠ Νομικός,</a:t>
            </a:r>
          </a:p>
          <a:p>
            <a:pPr marL="64008" lvl="0">
              <a:lnSpc>
                <a:spcPct val="80000"/>
              </a:lnSpc>
              <a:spcBef>
                <a:spcPts val="300"/>
              </a:spcBef>
              <a:buClr>
                <a:srgbClr val="37A76F">
                  <a:lumMod val="75000"/>
                </a:srgbClr>
              </a:buClr>
              <a:defRPr/>
            </a:pPr>
            <a:r>
              <a:rPr lang="el-GR" sz="1400" i="1" dirty="0">
                <a:solidFill>
                  <a:srgbClr val="455F51"/>
                </a:solidFill>
              </a:rPr>
              <a:t>Προϊσταμένη Δ/</a:t>
            </a:r>
            <a:r>
              <a:rPr lang="el-GR" sz="1400" i="1" dirty="0" err="1">
                <a:solidFill>
                  <a:srgbClr val="455F51"/>
                </a:solidFill>
              </a:rPr>
              <a:t>νσης</a:t>
            </a:r>
            <a:r>
              <a:rPr lang="el-GR" sz="1400" i="1" dirty="0">
                <a:solidFill>
                  <a:srgbClr val="455F51"/>
                </a:solidFill>
              </a:rPr>
              <a:t> Μελετών &amp; Γνωμοδοτήσεων,</a:t>
            </a:r>
          </a:p>
          <a:p>
            <a:pPr marL="64008" lvl="0">
              <a:lnSpc>
                <a:spcPct val="80000"/>
              </a:lnSpc>
              <a:spcBef>
                <a:spcPts val="300"/>
              </a:spcBef>
              <a:buClr>
                <a:srgbClr val="37A76F">
                  <a:lumMod val="75000"/>
                </a:srgbClr>
              </a:buClr>
              <a:defRPr/>
            </a:pPr>
            <a:r>
              <a:rPr lang="el-GR" sz="1400" i="1" dirty="0">
                <a:solidFill>
                  <a:srgbClr val="455F51"/>
                </a:solidFill>
              </a:rPr>
              <a:t>ΕΑΔΗΣΥ</a:t>
            </a:r>
          </a:p>
          <a:p>
            <a:pPr marL="64008" marR="0" lvl="0" indent="0" algn="l" defTabSz="914400" rtl="0" eaLnBrk="1" fontAlgn="auto" latinLnBrk="0" hangingPunct="1">
              <a:lnSpc>
                <a:spcPct val="80000"/>
              </a:lnSpc>
              <a:spcBef>
                <a:spcPts val="300"/>
              </a:spcBef>
              <a:spcAft>
                <a:spcPts val="0"/>
              </a:spcAft>
              <a:buClr>
                <a:srgbClr val="37A76F">
                  <a:lumMod val="75000"/>
                </a:srgbClr>
              </a:buClr>
              <a:buSzTx/>
              <a:buFontTx/>
              <a:buNone/>
              <a:tabLst/>
              <a:defRPr/>
            </a:pPr>
            <a:endParaRPr kumimoji="0" lang="el-GR" sz="1400" b="0" i="1" u="none" strike="noStrike" kern="1200" cap="none" spc="0" normalizeH="0" baseline="0" noProof="0" dirty="0">
              <a:ln>
                <a:noFill/>
              </a:ln>
              <a:solidFill>
                <a:srgbClr val="455F51"/>
              </a:solidFill>
              <a:effectLst/>
              <a:uLnTx/>
              <a:uFillTx/>
              <a:latin typeface="Calibri"/>
              <a:ea typeface="+mn-ea"/>
              <a:cs typeface="+mn-cs"/>
            </a:endParaRPr>
          </a:p>
        </p:txBody>
      </p:sp>
    </p:spTree>
    <p:extLst>
      <p:ext uri="{BB962C8B-B14F-4D97-AF65-F5344CB8AC3E}">
        <p14:creationId xmlns:p14="http://schemas.microsoft.com/office/powerpoint/2010/main" val="2003626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t>Πρόσβαση στο Ν. 4412/2016 ως ισχύει</a:t>
            </a:r>
            <a:endParaRPr lang="el-GR" b="1" dirty="0"/>
          </a:p>
        </p:txBody>
      </p:sp>
      <p:sp>
        <p:nvSpPr>
          <p:cNvPr id="3" name="Θέση περιεχομένου 2"/>
          <p:cNvSpPr>
            <a:spLocks noGrp="1"/>
          </p:cNvSpPr>
          <p:nvPr>
            <p:ph idx="1"/>
          </p:nvPr>
        </p:nvSpPr>
        <p:spPr>
          <a:xfrm>
            <a:off x="613954" y="1907177"/>
            <a:ext cx="10968446" cy="4667359"/>
          </a:xfrm>
        </p:spPr>
        <p:txBody>
          <a:bodyPr>
            <a:normAutofit fontScale="92500" lnSpcReduction="20000"/>
          </a:bodyPr>
          <a:lstStyle/>
          <a:p>
            <a:pPr marL="109728" indent="0" algn="just">
              <a:spcBef>
                <a:spcPts val="600"/>
              </a:spcBef>
              <a:buNone/>
            </a:pPr>
            <a:r>
              <a:rPr lang="el-GR" sz="2200" b="1" dirty="0" smtClean="0"/>
              <a:t>Ιστοσελίδα ΕΑΑΔΗΣΥ </a:t>
            </a:r>
            <a:r>
              <a:rPr lang="el-GR" sz="2200" b="1" dirty="0" smtClean="0">
                <a:hlinkClick r:id="rId3"/>
              </a:rPr>
              <a:t>www.eaadhsy.gr/n4412</a:t>
            </a:r>
            <a:endParaRPr lang="el-GR" sz="2200" b="1" dirty="0"/>
          </a:p>
          <a:p>
            <a:pPr marL="109728" indent="0" algn="just">
              <a:spcBef>
                <a:spcPts val="600"/>
              </a:spcBef>
              <a:buNone/>
            </a:pPr>
            <a:r>
              <a:rPr lang="el-GR" sz="2200" b="1" dirty="0" smtClean="0"/>
              <a:t> Δυνατότητα:</a:t>
            </a:r>
            <a:endParaRPr lang="el-GR" sz="2200" b="1" dirty="0"/>
          </a:p>
          <a:p>
            <a:pPr algn="just">
              <a:spcBef>
                <a:spcPts val="600"/>
              </a:spcBef>
            </a:pPr>
            <a:r>
              <a:rPr lang="el-GR" sz="2200" b="1" dirty="0" err="1"/>
              <a:t>Nα</a:t>
            </a:r>
            <a:r>
              <a:rPr lang="el-GR" sz="2200" b="1" dirty="0"/>
              <a:t> "κατεβάσετε" το νόμο όπως δημοσιεύθηκε στο ΦΕΚ </a:t>
            </a:r>
          </a:p>
          <a:p>
            <a:pPr algn="just">
              <a:spcBef>
                <a:spcPts val="600"/>
              </a:spcBef>
            </a:pPr>
            <a:r>
              <a:rPr lang="el-GR" sz="2200" b="1" dirty="0"/>
              <a:t>Να δείτε όλο το κείμενο του νόμου όπως έχει δημοσιευτεί στο ΦΕΚ σε ενιαία, επιλέξιμη και </a:t>
            </a:r>
            <a:r>
              <a:rPr lang="el-GR" sz="2200" b="1" dirty="0" err="1"/>
              <a:t>αναζητήσιμη</a:t>
            </a:r>
            <a:r>
              <a:rPr lang="el-GR" sz="2200" b="1" dirty="0"/>
              <a:t> μορφή</a:t>
            </a:r>
          </a:p>
          <a:p>
            <a:pPr algn="just">
              <a:spcBef>
                <a:spcPts val="600"/>
              </a:spcBef>
            </a:pPr>
            <a:r>
              <a:rPr lang="el-GR" sz="2200" b="1" dirty="0"/>
              <a:t>Να δείτε τον πίνακα περιεχομένων του νόμου με παραπομπές (</a:t>
            </a:r>
            <a:r>
              <a:rPr lang="el-GR" sz="2200" b="1" dirty="0" err="1"/>
              <a:t>links</a:t>
            </a:r>
            <a:r>
              <a:rPr lang="el-GR" sz="2200" b="1" dirty="0"/>
              <a:t>) στα άρθρα του νόμου</a:t>
            </a:r>
          </a:p>
          <a:p>
            <a:pPr algn="just">
              <a:spcBef>
                <a:spcPts val="600"/>
              </a:spcBef>
            </a:pPr>
            <a:r>
              <a:rPr lang="el-GR" sz="2200" b="1" dirty="0"/>
              <a:t> Να "κατεβάσετε" στον η/υ σας, το κείμενο του νόμου (ΟΠΩΣ ΙΣΧΥΕΙ), σε φιλική προς εκτύπωση μορφή και κατάλληλη για αντιγραφή/επικόλληση</a:t>
            </a:r>
          </a:p>
          <a:p>
            <a:pPr algn="just">
              <a:spcBef>
                <a:spcPts val="600"/>
              </a:spcBef>
            </a:pPr>
            <a:r>
              <a:rPr lang="el-GR" sz="2200" b="1" dirty="0"/>
              <a:t>Να </a:t>
            </a:r>
            <a:r>
              <a:rPr lang="el-GR" sz="2200" b="1" dirty="0" err="1"/>
              <a:t>πλοηγηθείτε</a:t>
            </a:r>
            <a:r>
              <a:rPr lang="el-GR" sz="2200" b="1" dirty="0"/>
              <a:t> στο νόμο (ΟΠΩΣ ΙΣΧΥΕΙ) από άρθρο σε άρθρο με παραπομπές (</a:t>
            </a:r>
            <a:r>
              <a:rPr lang="el-GR" sz="2200" b="1" dirty="0" err="1"/>
              <a:t>links</a:t>
            </a:r>
            <a:r>
              <a:rPr lang="el-GR" sz="2200" b="1" dirty="0"/>
              <a:t>)</a:t>
            </a:r>
            <a:br>
              <a:rPr lang="el-GR" sz="2200" b="1" dirty="0"/>
            </a:br>
            <a:r>
              <a:rPr lang="el-GR" sz="2200" b="1" dirty="0"/>
              <a:t>(Είναι ενεργοποιημένες προς το παρόν μόνο οι παραπομπές εντός του νόμου)</a:t>
            </a:r>
          </a:p>
          <a:p>
            <a:pPr algn="just">
              <a:spcBef>
                <a:spcPts val="600"/>
              </a:spcBef>
            </a:pPr>
            <a:r>
              <a:rPr lang="el-GR" sz="2200" b="1" dirty="0"/>
              <a:t>Να δείτε το συγκεντρωτικό αρχείο/ημερολόγιο αλλαγών/τροποποιήσεων στο κείμενο του νόμου</a:t>
            </a:r>
            <a:br>
              <a:rPr lang="el-GR" sz="2200" b="1" dirty="0"/>
            </a:br>
            <a:endParaRPr lang="el-GR" sz="2200" b="1" dirty="0"/>
          </a:p>
          <a:p>
            <a:pPr algn="just">
              <a:spcBef>
                <a:spcPts val="600"/>
              </a:spcBef>
            </a:pPr>
            <a:r>
              <a:rPr lang="el-GR" sz="2200" b="1" dirty="0"/>
              <a:t>Να δείτε το δευτερογενές νομικό πλαίσιο του ν. 4412/2016</a:t>
            </a:r>
          </a:p>
          <a:p>
            <a:pPr algn="just">
              <a:spcBef>
                <a:spcPts val="600"/>
              </a:spcBef>
            </a:pPr>
            <a:endParaRPr lang="el-GR" sz="2200" b="1" dirty="0"/>
          </a:p>
          <a:p>
            <a:pPr marL="109728" indent="0" algn="just">
              <a:spcBef>
                <a:spcPts val="600"/>
              </a:spcBef>
              <a:buNone/>
            </a:pPr>
            <a:r>
              <a:rPr lang="el-GR" sz="2200" b="1" dirty="0"/>
              <a:t>	</a:t>
            </a:r>
            <a:endParaRPr lang="el-GR" sz="2200" b="1" dirty="0">
              <a:sym typeface="Wingdings" panose="05000000000000000000" pitchFamily="2" charset="2"/>
            </a:endParaRPr>
          </a:p>
          <a:p>
            <a:pPr algn="just">
              <a:spcBef>
                <a:spcPts val="600"/>
              </a:spcBef>
            </a:pPr>
            <a:endParaRPr lang="el-GR" sz="2200" b="1" dirty="0"/>
          </a:p>
        </p:txBody>
      </p:sp>
    </p:spTree>
    <p:extLst>
      <p:ext uri="{BB962C8B-B14F-4D97-AF65-F5344CB8AC3E}">
        <p14:creationId xmlns:p14="http://schemas.microsoft.com/office/powerpoint/2010/main" val="42454322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a:t>Αντικείμενο - Πεδίο εφαρμογής του ν. </a:t>
            </a:r>
            <a:r>
              <a:rPr lang="el-GR" b="1" dirty="0" smtClean="0"/>
              <a:t>4412/2016  (άρθρο 1)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marL="109728" indent="0" algn="just">
              <a:spcBef>
                <a:spcPts val="600"/>
              </a:spcBef>
              <a:buNone/>
            </a:pPr>
            <a:r>
              <a:rPr lang="el-GR" sz="2200" b="1" dirty="0">
                <a:effectLst>
                  <a:outerShdw blurRad="38100" dist="38100" dir="2700000" algn="tl">
                    <a:srgbClr val="000000">
                      <a:alpha val="43137"/>
                    </a:srgbClr>
                  </a:outerShdw>
                </a:effectLst>
              </a:rPr>
              <a:t>Οι διατάξεις του Ν.4412/16 </a:t>
            </a:r>
            <a:r>
              <a:rPr lang="el-GR" sz="2200" b="1" dirty="0" smtClean="0">
                <a:effectLst>
                  <a:outerShdw blurRad="38100" dist="38100" dir="2700000" algn="tl">
                    <a:srgbClr val="000000">
                      <a:alpha val="43137"/>
                    </a:srgbClr>
                  </a:outerShdw>
                </a:effectLst>
              </a:rPr>
              <a:t>θεσπίζουν </a:t>
            </a:r>
            <a:r>
              <a:rPr lang="el-GR" sz="2200" b="1" dirty="0">
                <a:effectLst>
                  <a:outerShdw blurRad="38100" dist="38100" dir="2700000" algn="tl">
                    <a:srgbClr val="000000">
                      <a:alpha val="43137"/>
                    </a:srgbClr>
                  </a:outerShdw>
                </a:effectLst>
              </a:rPr>
              <a:t>κανόνες: </a:t>
            </a:r>
            <a:endParaRPr lang="el-GR" sz="2200" b="1" dirty="0" smtClean="0">
              <a:effectLst>
                <a:outerShdw blurRad="38100" dist="38100" dir="2700000" algn="tl">
                  <a:srgbClr val="000000">
                    <a:alpha val="43137"/>
                  </a:srgbClr>
                </a:outerShdw>
              </a:effectLst>
            </a:endParaRPr>
          </a:p>
          <a:p>
            <a:pPr marL="109728" indent="0" algn="just">
              <a:spcBef>
                <a:spcPts val="600"/>
              </a:spcBef>
              <a:buNone/>
            </a:pPr>
            <a:r>
              <a:rPr lang="el-GR" sz="2200" b="1" dirty="0" smtClean="0"/>
              <a:t>α</a:t>
            </a:r>
            <a:r>
              <a:rPr lang="el-GR" sz="2200" b="1" dirty="0"/>
              <a:t>) για τις </a:t>
            </a:r>
            <a:r>
              <a:rPr lang="el-GR" sz="2200" b="1" dirty="0">
                <a:effectLst>
                  <a:outerShdw blurRad="38100" dist="38100" dir="2700000" algn="tl">
                    <a:srgbClr val="000000">
                      <a:alpha val="43137"/>
                    </a:srgbClr>
                  </a:outerShdw>
                </a:effectLst>
              </a:rPr>
              <a:t>διαδικασίες προγραμματισμού και σύναψης </a:t>
            </a:r>
            <a:r>
              <a:rPr lang="el-GR" sz="2200" b="1" dirty="0"/>
              <a:t>δημοσίων συμβάσεων και διαγωνισμών μελετών </a:t>
            </a:r>
            <a:r>
              <a:rPr lang="el-GR" sz="2200" b="1" dirty="0" smtClean="0"/>
              <a:t>του </a:t>
            </a:r>
            <a:r>
              <a:rPr lang="el-GR" sz="2200" b="1" dirty="0">
                <a:effectLst>
                  <a:outerShdw blurRad="38100" dist="38100" dir="2700000" algn="tl">
                    <a:srgbClr val="000000">
                      <a:alpha val="43137"/>
                    </a:srgbClr>
                  </a:outerShdw>
                </a:effectLst>
              </a:rPr>
              <a:t>Βιβλίου Ι</a:t>
            </a:r>
            <a:r>
              <a:rPr lang="el-GR" sz="2200" b="1" dirty="0"/>
              <a:t> (άρθρα 2 έως 221Α) </a:t>
            </a:r>
            <a:r>
              <a:rPr lang="el-GR" sz="2200" b="1" dirty="0" smtClean="0"/>
              <a:t>- ενσωμάτωση οδηγίας 2014/24/ΕΕ – </a:t>
            </a:r>
            <a:r>
              <a:rPr lang="el-GR" sz="2200" b="1" dirty="0" smtClean="0">
                <a:effectLst>
                  <a:outerShdw blurRad="38100" dist="38100" dir="2700000" algn="tl">
                    <a:srgbClr val="000000">
                      <a:alpha val="43137"/>
                    </a:srgbClr>
                  </a:outerShdw>
                </a:effectLst>
              </a:rPr>
              <a:t>κλασικός τομέας </a:t>
            </a:r>
          </a:p>
          <a:p>
            <a:pPr marL="109728" indent="0" algn="just">
              <a:spcBef>
                <a:spcPts val="600"/>
              </a:spcBef>
              <a:buNone/>
            </a:pPr>
            <a:r>
              <a:rPr lang="el-GR" sz="2200" b="1" dirty="0" smtClean="0"/>
              <a:t>β</a:t>
            </a:r>
            <a:r>
              <a:rPr lang="el-GR" sz="2200" b="1" dirty="0"/>
              <a:t>) για τις </a:t>
            </a:r>
            <a:r>
              <a:rPr lang="el-GR" sz="2200" b="1" dirty="0">
                <a:effectLst>
                  <a:outerShdw blurRad="38100" dist="38100" dir="2700000" algn="tl">
                    <a:srgbClr val="000000">
                      <a:alpha val="43137"/>
                    </a:srgbClr>
                  </a:outerShdw>
                </a:effectLst>
              </a:rPr>
              <a:t>διαδικασίες </a:t>
            </a:r>
            <a:r>
              <a:rPr lang="el-GR" sz="2200" b="1" dirty="0" smtClean="0">
                <a:effectLst>
                  <a:outerShdw blurRad="38100" dist="38100" dir="2700000" algn="tl">
                    <a:srgbClr val="000000">
                      <a:alpha val="43137"/>
                    </a:srgbClr>
                  </a:outerShdw>
                </a:effectLst>
              </a:rPr>
              <a:t>προγραμματισμού </a:t>
            </a:r>
            <a:r>
              <a:rPr lang="el-GR" sz="2200" b="1" dirty="0">
                <a:effectLst>
                  <a:outerShdw blurRad="38100" dist="38100" dir="2700000" algn="tl">
                    <a:srgbClr val="000000">
                      <a:alpha val="43137"/>
                    </a:srgbClr>
                  </a:outerShdw>
                </a:effectLst>
              </a:rPr>
              <a:t>και σύναψης </a:t>
            </a:r>
            <a:r>
              <a:rPr lang="el-GR" sz="2200" b="1" dirty="0"/>
              <a:t>συμβάσεων και διαγωνισμών μελετών </a:t>
            </a:r>
            <a:r>
              <a:rPr lang="el-GR" sz="2200" b="1" dirty="0" smtClean="0"/>
              <a:t>του </a:t>
            </a:r>
            <a:r>
              <a:rPr lang="el-GR" sz="2200" b="1" dirty="0">
                <a:effectLst>
                  <a:outerShdw blurRad="38100" dist="38100" dir="2700000" algn="tl">
                    <a:srgbClr val="000000">
                      <a:alpha val="43137"/>
                    </a:srgbClr>
                  </a:outerShdw>
                </a:effectLst>
              </a:rPr>
              <a:t>Βιβλίου ΙΙ </a:t>
            </a:r>
            <a:r>
              <a:rPr lang="el-GR" sz="2200" b="1" dirty="0"/>
              <a:t>(άρθρα 2 και 222 έως 338) - ενσωμάτωση οδηγίας </a:t>
            </a:r>
            <a:r>
              <a:rPr lang="el-GR" sz="2200" b="1" dirty="0" smtClean="0"/>
              <a:t>2014/25/ΕΕ (πρώην εξαιρούμενοι τομείς) </a:t>
            </a:r>
          </a:p>
          <a:p>
            <a:pPr marL="109728" indent="0" algn="just">
              <a:spcBef>
                <a:spcPts val="600"/>
              </a:spcBef>
              <a:buNone/>
            </a:pPr>
            <a:r>
              <a:rPr lang="el-GR" sz="2200" b="1" dirty="0" smtClean="0"/>
              <a:t>γ</a:t>
            </a:r>
            <a:r>
              <a:rPr lang="el-GR" sz="2200" b="1" dirty="0"/>
              <a:t>) για τη </a:t>
            </a:r>
            <a:r>
              <a:rPr lang="el-GR" sz="2200" b="1" dirty="0" smtClean="0">
                <a:effectLst>
                  <a:outerShdw blurRad="38100" dist="38100" dir="2700000" algn="tl">
                    <a:srgbClr val="000000">
                      <a:alpha val="43137"/>
                    </a:srgbClr>
                  </a:outerShdw>
                </a:effectLst>
              </a:rPr>
              <a:t>διακυβέρνηση - </a:t>
            </a:r>
            <a:r>
              <a:rPr lang="el-GR" sz="2200" b="1" dirty="0">
                <a:effectLst>
                  <a:outerShdw blurRad="38100" dist="38100" dir="2700000" algn="tl">
                    <a:srgbClr val="000000">
                      <a:alpha val="43137"/>
                    </a:srgbClr>
                  </a:outerShdw>
                </a:effectLst>
              </a:rPr>
              <a:t>Βιβλίο ΙΙΙ </a:t>
            </a:r>
            <a:r>
              <a:rPr lang="el-GR" sz="2200" b="1" dirty="0"/>
              <a:t>(άρθρα 339 έως 344)  </a:t>
            </a:r>
            <a:r>
              <a:rPr lang="el-GR" sz="2200" b="1" dirty="0" smtClean="0"/>
              <a:t>- κοινές διατάξεις των 2 οδηγιών</a:t>
            </a:r>
          </a:p>
          <a:p>
            <a:pPr marL="109728" indent="0" algn="just">
              <a:spcBef>
                <a:spcPts val="600"/>
              </a:spcBef>
              <a:buNone/>
            </a:pPr>
            <a:r>
              <a:rPr lang="el-GR" sz="2200" b="1" dirty="0" smtClean="0"/>
              <a:t>δ</a:t>
            </a:r>
            <a:r>
              <a:rPr lang="el-GR" sz="2200" b="1" dirty="0"/>
              <a:t>) για την </a:t>
            </a:r>
            <a:r>
              <a:rPr lang="el-GR" sz="2200" b="1" dirty="0">
                <a:effectLst>
                  <a:outerShdw blurRad="38100" dist="38100" dir="2700000" algn="tl">
                    <a:srgbClr val="000000">
                      <a:alpha val="43137"/>
                    </a:srgbClr>
                  </a:outerShdw>
                </a:effectLst>
              </a:rPr>
              <a:t>έννομη προστασία κατά τη σύναψη συμβάσεων </a:t>
            </a:r>
            <a:r>
              <a:rPr lang="el-GR" sz="2200" b="1" dirty="0" smtClean="0">
                <a:effectLst>
                  <a:outerShdw blurRad="38100" dist="38100" dir="2700000" algn="tl">
                    <a:srgbClr val="000000">
                      <a:alpha val="43137"/>
                    </a:srgbClr>
                  </a:outerShdw>
                </a:effectLst>
              </a:rPr>
              <a:t>-  Βιβλίο </a:t>
            </a:r>
            <a:r>
              <a:rPr lang="el-GR" sz="2200" b="1" dirty="0">
                <a:effectLst>
                  <a:outerShdw blurRad="38100" dist="38100" dir="2700000" algn="tl">
                    <a:srgbClr val="000000">
                      <a:alpha val="43137"/>
                    </a:srgbClr>
                  </a:outerShdw>
                </a:effectLst>
              </a:rPr>
              <a:t>ΙV </a:t>
            </a:r>
            <a:r>
              <a:rPr lang="el-GR" sz="2200" b="1" dirty="0"/>
              <a:t>(άρθρα 345 έως 374). </a:t>
            </a:r>
          </a:p>
          <a:p>
            <a:pPr marL="109728" indent="0" algn="just">
              <a:spcBef>
                <a:spcPts val="600"/>
              </a:spcBef>
              <a:buNone/>
            </a:pPr>
            <a:r>
              <a:rPr lang="el-GR" sz="2200" b="1" dirty="0"/>
              <a:t>	</a:t>
            </a:r>
            <a:endParaRPr lang="el-GR" sz="2200" b="1" dirty="0">
              <a:sym typeface="Wingdings" panose="05000000000000000000" pitchFamily="2" charset="2"/>
            </a:endParaRPr>
          </a:p>
          <a:p>
            <a:pPr algn="just">
              <a:spcBef>
                <a:spcPts val="600"/>
              </a:spcBef>
            </a:pPr>
            <a:endParaRPr lang="el-GR" sz="2200" b="1" dirty="0"/>
          </a:p>
        </p:txBody>
      </p:sp>
    </p:spTree>
    <p:extLst>
      <p:ext uri="{BB962C8B-B14F-4D97-AF65-F5344CB8AC3E}">
        <p14:creationId xmlns:p14="http://schemas.microsoft.com/office/powerpoint/2010/main" val="13986442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a:t>Αντικείμενο - Πεδίο εφαρμογής του ν. </a:t>
            </a:r>
            <a:r>
              <a:rPr lang="el-GR" b="1" dirty="0" smtClean="0"/>
              <a:t>4412/2016  (άρθρο 1)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marL="109728" indent="0" algn="just">
              <a:spcBef>
                <a:spcPts val="600"/>
              </a:spcBef>
              <a:buNone/>
            </a:pPr>
            <a:endParaRPr lang="el-GR" sz="2200" b="1" dirty="0"/>
          </a:p>
          <a:p>
            <a:pPr marL="109728" indent="0" algn="just">
              <a:spcBef>
                <a:spcPts val="600"/>
              </a:spcBef>
              <a:buNone/>
            </a:pPr>
            <a:r>
              <a:rPr lang="el-GR" sz="2200" b="1" dirty="0"/>
              <a:t>Οι διατάξεις του νόμου εφαρμόζονται, </a:t>
            </a:r>
            <a:r>
              <a:rPr lang="el-GR" sz="2200" b="1" dirty="0" smtClean="0"/>
              <a:t>σε </a:t>
            </a:r>
            <a:r>
              <a:rPr lang="el-GR" sz="2200" b="1" dirty="0"/>
              <a:t>όλες τις </a:t>
            </a:r>
            <a:r>
              <a:rPr lang="el-GR" sz="2200" b="1" dirty="0">
                <a:effectLst>
                  <a:outerShdw blurRad="38100" dist="38100" dir="2700000" algn="tl">
                    <a:srgbClr val="000000">
                      <a:alpha val="43137"/>
                    </a:srgbClr>
                  </a:outerShdw>
                </a:effectLst>
              </a:rPr>
              <a:t>συμβάσεις που υπάγονται στο πεδίο εφαρμογής των Βιβλίων Ι και ΙΙ</a:t>
            </a:r>
            <a:r>
              <a:rPr lang="el-GR" sz="2200" b="1" dirty="0"/>
              <a:t>, ανεξάρτητα </a:t>
            </a:r>
            <a:endParaRPr lang="el-GR" sz="2200" b="1" dirty="0" smtClean="0"/>
          </a:p>
          <a:p>
            <a:pPr algn="just">
              <a:spcBef>
                <a:spcPts val="600"/>
              </a:spcBef>
              <a:buFont typeface="Wingdings" panose="05000000000000000000" pitchFamily="2" charset="2"/>
              <a:buChar char="Ø"/>
            </a:pPr>
            <a:r>
              <a:rPr lang="el-GR" sz="2200" b="1" dirty="0" smtClean="0"/>
              <a:t>από </a:t>
            </a:r>
            <a:r>
              <a:rPr lang="el-GR" sz="2200" b="1" dirty="0"/>
              <a:t>το είδος (συμβάσεις έργων, προμηθειών, υπηρεσιών, εκπόνησης μελετών) </a:t>
            </a:r>
            <a:endParaRPr lang="el-GR" sz="2200" b="1" dirty="0" smtClean="0"/>
          </a:p>
          <a:p>
            <a:pPr algn="just">
              <a:spcBef>
                <a:spcPts val="600"/>
              </a:spcBef>
              <a:buFont typeface="Wingdings" panose="05000000000000000000" pitchFamily="2" charset="2"/>
              <a:buChar char="Ø"/>
            </a:pPr>
            <a:r>
              <a:rPr lang="el-GR" sz="2200" b="1" dirty="0" smtClean="0"/>
              <a:t>την </a:t>
            </a:r>
            <a:r>
              <a:rPr lang="el-GR" sz="2200" b="1" dirty="0"/>
              <a:t>εκτιμώμενη αξία αυτών (άνω ή κάτω των ορίων των άρθρων 5 &amp; 235</a:t>
            </a:r>
            <a:r>
              <a:rPr lang="el-GR" sz="2200" b="1" dirty="0" smtClean="0"/>
              <a:t>)</a:t>
            </a:r>
          </a:p>
          <a:p>
            <a:pPr algn="just">
              <a:spcBef>
                <a:spcPts val="600"/>
              </a:spcBef>
              <a:buFont typeface="Wingdings" panose="05000000000000000000" pitchFamily="2" charset="2"/>
              <a:buChar char="Ø"/>
            </a:pPr>
            <a:r>
              <a:rPr lang="el-GR" sz="2200" b="1" dirty="0"/>
              <a:t>τ</a:t>
            </a:r>
            <a:r>
              <a:rPr lang="el-GR" sz="2200" b="1" dirty="0" smtClean="0"/>
              <a:t>η φύση της </a:t>
            </a:r>
            <a:r>
              <a:rPr lang="el-GR" sz="2200" b="1" dirty="0"/>
              <a:t>αναθέτουσας αρχής </a:t>
            </a:r>
            <a:r>
              <a:rPr lang="el-GR" sz="2200" b="1" dirty="0" smtClean="0"/>
              <a:t>(κρατικές αρχές - ΟΤΑ - δημόσιοι οργανισμοί).</a:t>
            </a:r>
            <a:endParaRPr lang="el-GR" sz="2200" b="1" dirty="0"/>
          </a:p>
          <a:p>
            <a:pPr marL="109728" indent="0" algn="just">
              <a:spcBef>
                <a:spcPts val="600"/>
              </a:spcBef>
              <a:buNone/>
            </a:pPr>
            <a:r>
              <a:rPr lang="el-GR" sz="2200" b="1" dirty="0"/>
              <a:t>	</a:t>
            </a:r>
            <a:endParaRPr lang="el-GR" sz="2200" b="1" dirty="0">
              <a:sym typeface="Wingdings" panose="05000000000000000000" pitchFamily="2" charset="2"/>
            </a:endParaRPr>
          </a:p>
          <a:p>
            <a:pPr algn="just">
              <a:spcBef>
                <a:spcPts val="600"/>
              </a:spcBef>
            </a:pPr>
            <a:endParaRPr lang="el-GR" sz="2200" b="1" dirty="0"/>
          </a:p>
        </p:txBody>
      </p:sp>
    </p:spTree>
    <p:extLst>
      <p:ext uri="{BB962C8B-B14F-4D97-AF65-F5344CB8AC3E}">
        <p14:creationId xmlns:p14="http://schemas.microsoft.com/office/powerpoint/2010/main" val="3066022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a:t>Αντικείμενο - Πεδίο εφαρμογής του ν. </a:t>
            </a:r>
            <a:r>
              <a:rPr lang="el-GR" b="1" dirty="0" smtClean="0"/>
              <a:t>4412/2016  (άρθρο 1)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Πεδίο εφαρμογής Βιβλίου Ι (Οδηγία 2014/24)</a:t>
            </a:r>
            <a:endParaRPr lang="el-GR" sz="2200" b="1" dirty="0">
              <a:effectLst>
                <a:outerShdw blurRad="38100" dist="38100" dir="2700000" algn="tl">
                  <a:srgbClr val="000000">
                    <a:alpha val="43137"/>
                  </a:srgbClr>
                </a:outerShdw>
              </a:effectLst>
            </a:endParaRPr>
          </a:p>
          <a:p>
            <a:pPr marL="109728" indent="0" algn="just">
              <a:spcBef>
                <a:spcPts val="600"/>
              </a:spcBef>
              <a:buNone/>
            </a:pPr>
            <a:r>
              <a:rPr lang="el-GR" sz="2200" b="1" dirty="0" smtClean="0"/>
              <a:t>Εφαρμόζεται γενικά επί συμβάσεων αναθετουσών αρχών (κράτος</a:t>
            </a:r>
            <a:r>
              <a:rPr lang="el-GR" sz="2200" b="1" dirty="0"/>
              <a:t>, των </a:t>
            </a:r>
            <a:r>
              <a:rPr lang="el-GR" sz="2200" b="1" dirty="0" smtClean="0"/>
              <a:t>περιφερειακές </a:t>
            </a:r>
            <a:r>
              <a:rPr lang="el-GR" sz="2200" b="1" dirty="0"/>
              <a:t>ή </a:t>
            </a:r>
            <a:r>
              <a:rPr lang="el-GR" sz="2200" b="1" dirty="0" smtClean="0"/>
              <a:t>τοπικές αρχές </a:t>
            </a:r>
            <a:r>
              <a:rPr lang="el-GR" sz="2200" b="1" dirty="0"/>
              <a:t>και των </a:t>
            </a:r>
            <a:r>
              <a:rPr lang="el-GR" sz="2200" b="1" dirty="0" smtClean="0"/>
              <a:t>οργανισμοί </a:t>
            </a:r>
            <a:r>
              <a:rPr lang="el-GR" sz="2200" b="1" dirty="0"/>
              <a:t>δημοσίου </a:t>
            </a:r>
            <a:r>
              <a:rPr lang="el-GR" sz="2200" b="1" dirty="0" smtClean="0"/>
              <a:t>δικαίου). </a:t>
            </a:r>
            <a:r>
              <a:rPr lang="el-GR" sz="2200" b="1" dirty="0" smtClean="0">
                <a:effectLst>
                  <a:outerShdw blurRad="38100" dist="38100" dir="2700000" algn="tl">
                    <a:srgbClr val="000000">
                      <a:alpha val="43137"/>
                    </a:srgbClr>
                  </a:outerShdw>
                </a:effectLst>
              </a:rPr>
              <a:t>Κρίσιμος παράγοντας </a:t>
            </a:r>
            <a:r>
              <a:rPr lang="el-GR" sz="2200" b="1" dirty="0" smtClean="0">
                <a:effectLst>
                  <a:outerShdw blurRad="38100" dist="38100" dir="2700000" algn="tl">
                    <a:srgbClr val="000000">
                      <a:alpha val="43137"/>
                    </a:srgbClr>
                  </a:outerShdw>
                </a:effectLst>
              </a:rPr>
              <a:t>ο </a:t>
            </a:r>
            <a:r>
              <a:rPr lang="el-GR" sz="2200" b="1" dirty="0" smtClean="0">
                <a:effectLst>
                  <a:outerShdw blurRad="38100" dist="38100" dir="2700000" algn="tl">
                    <a:srgbClr val="000000">
                      <a:alpha val="43137"/>
                    </a:srgbClr>
                  </a:outerShdw>
                </a:effectLst>
              </a:rPr>
              <a:t>φορέας που αναθέτει</a:t>
            </a:r>
            <a:r>
              <a:rPr lang="el-GR" sz="2200" b="1" dirty="0">
                <a:effectLst>
                  <a:outerShdw blurRad="38100" dist="38100" dir="2700000" algn="tl">
                    <a:srgbClr val="000000">
                      <a:alpha val="43137"/>
                    </a:srgbClr>
                  </a:outerShdw>
                </a:effectLst>
              </a:rPr>
              <a:t>.</a:t>
            </a:r>
            <a:endParaRPr lang="el-GR" sz="2200" b="1" dirty="0">
              <a:effectLst>
                <a:outerShdw blurRad="38100" dist="38100" dir="2700000" algn="tl">
                  <a:srgbClr val="000000">
                    <a:alpha val="43137"/>
                  </a:srgbClr>
                </a:outerShdw>
              </a:effectLst>
              <a:sym typeface="Wingdings" panose="05000000000000000000" pitchFamily="2" charset="2"/>
            </a:endParaRP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Πεδίο εφαρμογής Βιβλίου ΙΙ (Οδηγία 2014/25)</a:t>
            </a:r>
          </a:p>
          <a:p>
            <a:pPr marL="109728" indent="0" algn="just">
              <a:spcBef>
                <a:spcPts val="600"/>
              </a:spcBef>
              <a:buNone/>
            </a:pPr>
            <a:r>
              <a:rPr lang="el-GR" sz="2200" b="1" dirty="0">
                <a:effectLst>
                  <a:outerShdw blurRad="38100" dist="38100" dir="2700000" algn="tl">
                    <a:srgbClr val="000000">
                      <a:alpha val="43137"/>
                    </a:srgbClr>
                  </a:outerShdw>
                </a:effectLst>
              </a:rPr>
              <a:t>Εφαρμόζεται </a:t>
            </a:r>
            <a:r>
              <a:rPr lang="el-GR" sz="2200" b="1" dirty="0" smtClean="0">
                <a:effectLst>
                  <a:outerShdw blurRad="38100" dist="38100" dir="2700000" algn="tl">
                    <a:srgbClr val="000000">
                      <a:alpha val="43137"/>
                    </a:srgbClr>
                  </a:outerShdw>
                </a:effectLst>
              </a:rPr>
              <a:t>στις συμβάσεις που συνδέονται με την άσκηση συγκεκριμένων  </a:t>
            </a:r>
            <a:r>
              <a:rPr lang="el-GR" sz="2200" b="1" dirty="0" smtClean="0">
                <a:effectLst>
                  <a:outerShdw blurRad="38100" dist="38100" dir="2700000" algn="tl">
                    <a:srgbClr val="000000">
                      <a:alpha val="43137"/>
                    </a:srgbClr>
                  </a:outerShdw>
                </a:effectLst>
              </a:rPr>
              <a:t>δραστηριοτήτων</a:t>
            </a:r>
            <a:r>
              <a:rPr lang="el-GR" sz="2200" b="1" dirty="0"/>
              <a:t>:</a:t>
            </a:r>
            <a:r>
              <a:rPr lang="el-GR" sz="2200" b="1" dirty="0" smtClean="0"/>
              <a:t> υπηρεσίες </a:t>
            </a:r>
            <a:r>
              <a:rPr lang="el-GR" sz="2200" b="1" dirty="0"/>
              <a:t>παροχής θερμότητας, ηλεκτρισμού, ύδατος, μεταφορών, την εκμετάλλευση λιμένων και αερολιμένων, καθώς και τις ταχυδρομικές </a:t>
            </a:r>
            <a:r>
              <a:rPr lang="el-GR" sz="2200" b="1" dirty="0" smtClean="0"/>
              <a:t>υπηρεσίες. </a:t>
            </a:r>
            <a:r>
              <a:rPr lang="el-GR" sz="2200" b="1" dirty="0" smtClean="0">
                <a:effectLst>
                  <a:outerShdw blurRad="38100" dist="38100" dir="2700000" algn="tl">
                    <a:srgbClr val="000000">
                      <a:alpha val="43137"/>
                    </a:srgbClr>
                  </a:outerShdw>
                </a:effectLst>
              </a:rPr>
              <a:t>Κρίσιμος παράγοντας η σύνδεση της σύμβασης με συγκεκριμένη δραστηριότητα.</a:t>
            </a:r>
          </a:p>
          <a:p>
            <a:pPr algn="just">
              <a:spcBef>
                <a:spcPts val="600"/>
              </a:spcBef>
              <a:buFont typeface="Wingdings" panose="05000000000000000000" pitchFamily="2" charset="2"/>
              <a:buChar char="§"/>
            </a:pPr>
            <a:endParaRPr lang="el-GR" sz="2200" b="1" dirty="0"/>
          </a:p>
          <a:p>
            <a:pPr marL="109728" indent="0" algn="just">
              <a:spcBef>
                <a:spcPts val="600"/>
              </a:spcBef>
              <a:buNone/>
            </a:pPr>
            <a:endParaRPr lang="el-GR" sz="2200" b="1" dirty="0"/>
          </a:p>
        </p:txBody>
      </p:sp>
    </p:spTree>
    <p:extLst>
      <p:ext uri="{BB962C8B-B14F-4D97-AF65-F5344CB8AC3E}">
        <p14:creationId xmlns:p14="http://schemas.microsoft.com/office/powerpoint/2010/main" val="345571671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effectLst>
                  <a:outerShdw blurRad="38100" dist="38100" dir="2700000" algn="tl">
                    <a:srgbClr val="000000">
                      <a:alpha val="43137"/>
                    </a:srgbClr>
                  </a:outerShdw>
                </a:effectLst>
              </a:rPr>
              <a:t>Ορισμοί - Η </a:t>
            </a:r>
            <a:r>
              <a:rPr lang="el-GR" b="1" dirty="0">
                <a:effectLst>
                  <a:outerShdw blurRad="38100" dist="38100" dir="2700000" algn="tl">
                    <a:srgbClr val="000000">
                      <a:alpha val="43137"/>
                    </a:srgbClr>
                  </a:outerShdw>
                </a:effectLst>
              </a:rPr>
              <a:t>έννοια της δημόσιας σύμβασης </a:t>
            </a:r>
            <a:br>
              <a:rPr lang="el-GR" b="1" dirty="0">
                <a:effectLst>
                  <a:outerShdw blurRad="38100" dist="38100" dir="2700000" algn="tl">
                    <a:srgbClr val="000000">
                      <a:alpha val="43137"/>
                    </a:srgbClr>
                  </a:outerShdw>
                </a:effectLst>
              </a:rPr>
            </a:br>
            <a:r>
              <a:rPr lang="el-GR" b="1" dirty="0" smtClean="0"/>
              <a:t> (άρθρο 2)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marL="109728" indent="0" algn="just">
              <a:spcBef>
                <a:spcPts val="600"/>
              </a:spcBef>
              <a:buNone/>
            </a:pPr>
            <a:r>
              <a:rPr lang="el-GR" sz="2200" b="1" dirty="0" smtClean="0"/>
              <a:t>Οι </a:t>
            </a:r>
            <a:r>
              <a:rPr lang="el-GR" sz="2200" b="1" dirty="0"/>
              <a:t>συμβάσεις </a:t>
            </a:r>
            <a:r>
              <a:rPr lang="el-GR" sz="2200" b="1" dirty="0" smtClean="0"/>
              <a:t>με </a:t>
            </a:r>
            <a:r>
              <a:rPr lang="el-GR" sz="2200" b="1" dirty="0" smtClean="0">
                <a:effectLst>
                  <a:outerShdw blurRad="38100" dist="38100" dir="2700000" algn="tl">
                    <a:srgbClr val="000000">
                      <a:alpha val="43137"/>
                    </a:srgbClr>
                  </a:outerShdw>
                </a:effectLst>
              </a:rPr>
              <a:t>αντικείμενο </a:t>
            </a:r>
            <a:r>
              <a:rPr lang="el-GR" sz="2200" b="1" dirty="0">
                <a:effectLst>
                  <a:outerShdw blurRad="38100" dist="38100" dir="2700000" algn="tl">
                    <a:srgbClr val="000000">
                      <a:alpha val="43137"/>
                    </a:srgbClr>
                  </a:outerShdw>
                </a:effectLst>
              </a:rPr>
              <a:t>την εκτέλεση έργων, την εκπόνηση μελετών, την προμήθεια αγαθών ή την παροχή </a:t>
            </a:r>
            <a:r>
              <a:rPr lang="el-GR" sz="2200" b="1" dirty="0" smtClean="0">
                <a:effectLst>
                  <a:outerShdw blurRad="38100" dist="38100" dir="2700000" algn="tl">
                    <a:srgbClr val="000000">
                      <a:alpha val="43137"/>
                    </a:srgbClr>
                  </a:outerShdw>
                </a:effectLst>
              </a:rPr>
              <a:t>υπηρεσιών </a:t>
            </a:r>
          </a:p>
          <a:p>
            <a:pPr algn="just">
              <a:spcBef>
                <a:spcPts val="600"/>
              </a:spcBef>
              <a:buFont typeface="Wingdings" panose="05000000000000000000" pitchFamily="2" charset="2"/>
              <a:buChar char="ü"/>
            </a:pPr>
            <a:r>
              <a:rPr lang="el-GR" sz="2200" b="1" dirty="0" smtClean="0"/>
              <a:t>ανατίθενται από μία ή περισσότερες αναθέτουσες αρχές </a:t>
            </a:r>
          </a:p>
          <a:p>
            <a:pPr algn="just">
              <a:spcBef>
                <a:spcPts val="600"/>
              </a:spcBef>
              <a:buFont typeface="Wingdings" panose="05000000000000000000" pitchFamily="2" charset="2"/>
              <a:buChar char="ü"/>
            </a:pPr>
            <a:r>
              <a:rPr lang="el-GR" sz="2200" b="1" dirty="0" smtClean="0"/>
              <a:t>σε έναν ή περισσότερους οικονομικούς φορείς </a:t>
            </a:r>
          </a:p>
          <a:p>
            <a:pPr algn="just">
              <a:spcBef>
                <a:spcPts val="600"/>
              </a:spcBef>
              <a:buFont typeface="Wingdings" panose="05000000000000000000" pitchFamily="2" charset="2"/>
              <a:buChar char="ü"/>
            </a:pPr>
            <a:r>
              <a:rPr lang="el-GR" sz="2200" b="1" dirty="0"/>
              <a:t>σ</a:t>
            </a:r>
            <a:r>
              <a:rPr lang="el-GR" sz="2200" b="1" dirty="0" smtClean="0"/>
              <a:t>υνάπτονται γραπτώς</a:t>
            </a:r>
          </a:p>
          <a:p>
            <a:pPr algn="just">
              <a:spcBef>
                <a:spcPts val="600"/>
              </a:spcBef>
              <a:buFont typeface="Wingdings" panose="05000000000000000000" pitchFamily="2" charset="2"/>
              <a:buChar char="ü"/>
            </a:pPr>
            <a:r>
              <a:rPr lang="el-GR" sz="2200" b="1" dirty="0"/>
              <a:t>μ</a:t>
            </a:r>
            <a:r>
              <a:rPr lang="el-GR" sz="2200" b="1" dirty="0" smtClean="0"/>
              <a:t>ε επαχθή αιτία</a:t>
            </a:r>
          </a:p>
          <a:p>
            <a:pPr algn="just">
              <a:spcBef>
                <a:spcPts val="600"/>
              </a:spcBef>
              <a:buFont typeface="Wingdings" panose="05000000000000000000" pitchFamily="2" charset="2"/>
              <a:buChar char="ü"/>
            </a:pPr>
            <a:r>
              <a:rPr lang="el-GR" sz="2200" b="1" dirty="0">
                <a:sym typeface="Wingdings" panose="05000000000000000000" pitchFamily="2" charset="2"/>
              </a:rPr>
              <a:t>α</a:t>
            </a:r>
            <a:r>
              <a:rPr lang="el-GR" sz="2200" b="1" dirty="0" smtClean="0">
                <a:sym typeface="Wingdings" panose="05000000000000000000" pitchFamily="2" charset="2"/>
              </a:rPr>
              <a:t>νεξαρτήτως εκτιμώμενης αξίας </a:t>
            </a:r>
            <a:endParaRPr lang="el-GR" sz="2200" b="1" dirty="0">
              <a:sym typeface="Wingdings" panose="05000000000000000000" pitchFamily="2" charset="2"/>
            </a:endParaRPr>
          </a:p>
          <a:p>
            <a:pPr algn="just">
              <a:spcBef>
                <a:spcPts val="600"/>
              </a:spcBef>
              <a:buFont typeface="Wingdings" panose="05000000000000000000" pitchFamily="2" charset="2"/>
              <a:buChar char="ü"/>
            </a:pPr>
            <a:r>
              <a:rPr lang="el-GR" sz="2200" b="1" dirty="0" smtClean="0"/>
              <a:t>ανεξαρτήτως </a:t>
            </a:r>
            <a:r>
              <a:rPr lang="el-GR" sz="2200" b="1" dirty="0"/>
              <a:t>του κατά πόσον τα έργα, τα αγαθά ή οι υπηρεσίες προορίζονται για την εξυπηρέτηση σκοπού δημοσίου </a:t>
            </a:r>
            <a:r>
              <a:rPr lang="el-GR" sz="2200" b="1" dirty="0" smtClean="0"/>
              <a:t>συμφέροντος (άρθρο 3)</a:t>
            </a:r>
            <a:endParaRPr lang="el-GR" sz="2200" b="1" dirty="0"/>
          </a:p>
        </p:txBody>
      </p:sp>
    </p:spTree>
    <p:extLst>
      <p:ext uri="{BB962C8B-B14F-4D97-AF65-F5344CB8AC3E}">
        <p14:creationId xmlns:p14="http://schemas.microsoft.com/office/powerpoint/2010/main" val="36738934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Είδη συμβάσεων</a:t>
            </a:r>
            <a:endParaRPr lang="el-GR" b="1" dirty="0"/>
          </a:p>
        </p:txBody>
      </p:sp>
      <p:sp>
        <p:nvSpPr>
          <p:cNvPr id="3" name="Θέση περιεχομένου 2"/>
          <p:cNvSpPr>
            <a:spLocks noGrp="1"/>
          </p:cNvSpPr>
          <p:nvPr>
            <p:ph idx="1"/>
          </p:nvPr>
        </p:nvSpPr>
        <p:spPr>
          <a:xfrm>
            <a:off x="574766" y="2390503"/>
            <a:ext cx="11007634" cy="4184033"/>
          </a:xfrm>
        </p:spPr>
        <p:txBody>
          <a:bodyPr>
            <a:normAutofit/>
          </a:bodyPr>
          <a:lstStyle/>
          <a:p>
            <a:pPr marL="109728" indent="0" algn="just">
              <a:spcBef>
                <a:spcPts val="600"/>
              </a:spcBef>
              <a:buNone/>
            </a:pPr>
            <a:r>
              <a:rPr lang="el-GR" sz="2200" b="1" dirty="0" smtClean="0">
                <a:effectLst>
                  <a:outerShdw blurRad="38100" dist="38100" dir="2700000" algn="tl">
                    <a:srgbClr val="000000">
                      <a:alpha val="43137"/>
                    </a:srgbClr>
                  </a:outerShdw>
                </a:effectLst>
              </a:rPr>
              <a:t>Διάκριση ανάλογα με το αντικείμενο της σύμβασης</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Δημόσια </a:t>
            </a:r>
            <a:r>
              <a:rPr lang="el-GR" sz="2200" b="1" dirty="0">
                <a:effectLst>
                  <a:outerShdw blurRad="38100" dist="38100" dir="2700000" algn="tl">
                    <a:srgbClr val="000000">
                      <a:alpha val="43137"/>
                    </a:srgbClr>
                  </a:outerShdw>
                </a:effectLst>
              </a:rPr>
              <a:t>σύμβαση </a:t>
            </a:r>
            <a:r>
              <a:rPr lang="el-GR" sz="2200" b="1" dirty="0" smtClean="0">
                <a:effectLst>
                  <a:outerShdw blurRad="38100" dist="38100" dir="2700000" algn="tl">
                    <a:srgbClr val="000000">
                      <a:alpha val="43137"/>
                    </a:srgbClr>
                  </a:outerShdw>
                </a:effectLst>
              </a:rPr>
              <a:t>έργου</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Δημόσια σύμβαση προμήθειας αγαθών</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Δημόσιες </a:t>
            </a:r>
            <a:r>
              <a:rPr lang="el-GR" sz="2200" b="1" dirty="0">
                <a:effectLst>
                  <a:outerShdw blurRad="38100" dist="38100" dir="2700000" algn="tl">
                    <a:srgbClr val="000000">
                      <a:alpha val="43137"/>
                    </a:srgbClr>
                  </a:outerShdw>
                </a:effectLst>
              </a:rPr>
              <a:t>συμβάσεις εκπόνησης μελετών και παροχής τεχνικών και λοιπών συναφών επιστημονικών </a:t>
            </a:r>
            <a:r>
              <a:rPr lang="el-GR" sz="2200" b="1" dirty="0" smtClean="0">
                <a:effectLst>
                  <a:outerShdw blurRad="38100" dist="38100" dir="2700000" algn="tl">
                    <a:srgbClr val="000000">
                      <a:alpha val="43137"/>
                    </a:srgbClr>
                  </a:outerShdw>
                </a:effectLst>
              </a:rPr>
              <a:t>υπηρεσιών</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Δημόσια </a:t>
            </a:r>
            <a:r>
              <a:rPr lang="el-GR" sz="2200" b="1" dirty="0" err="1" smtClean="0">
                <a:effectLst>
                  <a:outerShdw blurRad="38100" dist="38100" dir="2700000" algn="tl">
                    <a:srgbClr val="000000">
                      <a:alpha val="43137"/>
                    </a:srgbClr>
                  </a:outerShdw>
                </a:effectLst>
              </a:rPr>
              <a:t>συμβάση</a:t>
            </a:r>
            <a:r>
              <a:rPr lang="el-GR" sz="2200" b="1" dirty="0" smtClean="0">
                <a:effectLst>
                  <a:outerShdw blurRad="38100" dist="38100" dir="2700000" algn="tl">
                    <a:srgbClr val="000000">
                      <a:alpha val="43137"/>
                    </a:srgbClr>
                  </a:outerShdw>
                </a:effectLst>
              </a:rPr>
              <a:t> παροχής υπηρεσιών </a:t>
            </a:r>
            <a:endParaRPr lang="el-GR" sz="2200" b="1" dirty="0" smtClean="0">
              <a:effectLst>
                <a:outerShdw blurRad="38100" dist="38100" dir="2700000" algn="tl">
                  <a:srgbClr val="000000">
                    <a:alpha val="43137"/>
                  </a:srgbClr>
                </a:outerShdw>
              </a:effectLst>
            </a:endParaRPr>
          </a:p>
          <a:p>
            <a:pPr lvl="1" algn="just">
              <a:spcBef>
                <a:spcPts val="600"/>
              </a:spcBef>
            </a:pPr>
            <a:r>
              <a:rPr lang="el-GR" sz="2200" b="1" dirty="0" smtClean="0">
                <a:effectLst>
                  <a:outerShdw blurRad="38100" dist="38100" dir="2700000" algn="tl">
                    <a:srgbClr val="000000">
                      <a:alpha val="43137"/>
                    </a:srgbClr>
                  </a:outerShdw>
                </a:effectLst>
              </a:rPr>
              <a:t>Δημόσιες </a:t>
            </a:r>
            <a:r>
              <a:rPr lang="el-GR" sz="2200" b="1" dirty="0">
                <a:effectLst>
                  <a:outerShdw blurRad="38100" dist="38100" dir="2700000" algn="tl">
                    <a:srgbClr val="000000">
                      <a:alpha val="43137"/>
                    </a:srgbClr>
                  </a:outerShdw>
                </a:effectLst>
              </a:rPr>
              <a:t>συμβάσεις για κοινωνικές και άλλες ειδικές υπηρεσίες</a:t>
            </a:r>
          </a:p>
          <a:p>
            <a:pPr marL="745236" lvl="1" indent="-342900" algn="just">
              <a:spcBef>
                <a:spcPts val="600"/>
              </a:spcBef>
              <a:buFont typeface="Wingdings" panose="05000000000000000000" pitchFamily="2" charset="2"/>
              <a:buChar char="§"/>
            </a:pPr>
            <a:endParaRPr lang="el-GR" sz="2000" b="1" dirty="0"/>
          </a:p>
        </p:txBody>
      </p:sp>
    </p:spTree>
    <p:extLst>
      <p:ext uri="{BB962C8B-B14F-4D97-AF65-F5344CB8AC3E}">
        <p14:creationId xmlns:p14="http://schemas.microsoft.com/office/powerpoint/2010/main" val="5263339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effectLst>
                  <a:outerShdw blurRad="38100" dist="38100" dir="2700000" algn="tl">
                    <a:srgbClr val="000000">
                      <a:alpha val="43137"/>
                    </a:srgbClr>
                  </a:outerShdw>
                </a:effectLst>
              </a:rPr>
              <a:t>Η </a:t>
            </a:r>
            <a:r>
              <a:rPr lang="el-GR" b="1" dirty="0">
                <a:effectLst>
                  <a:outerShdw blurRad="38100" dist="38100" dir="2700000" algn="tl">
                    <a:srgbClr val="000000">
                      <a:alpha val="43137"/>
                    </a:srgbClr>
                  </a:outerShdw>
                </a:effectLst>
              </a:rPr>
              <a:t>έννοια της </a:t>
            </a:r>
            <a:r>
              <a:rPr lang="el-GR" b="1" dirty="0" smtClean="0">
                <a:effectLst>
                  <a:outerShdw blurRad="38100" dist="38100" dir="2700000" algn="tl">
                    <a:srgbClr val="000000">
                      <a:alpha val="43137"/>
                    </a:srgbClr>
                  </a:outerShdw>
                </a:effectLst>
              </a:rPr>
              <a:t>σύμβασης παραχώρησης</a:t>
            </a:r>
            <a:r>
              <a:rPr lang="el-GR" b="1" dirty="0">
                <a:effectLst>
                  <a:outerShdw blurRad="38100" dist="38100" dir="2700000" algn="tl">
                    <a:srgbClr val="000000">
                      <a:alpha val="43137"/>
                    </a:srgbClr>
                  </a:outerShdw>
                </a:effectLst>
              </a:rPr>
              <a:t/>
            </a:r>
            <a:br>
              <a:rPr lang="el-GR" b="1" dirty="0">
                <a:effectLst>
                  <a:outerShdw blurRad="38100" dist="38100" dir="2700000" algn="tl">
                    <a:srgbClr val="000000">
                      <a:alpha val="43137"/>
                    </a:srgbClr>
                  </a:outerShdw>
                </a:effectLst>
              </a:rPr>
            </a:br>
            <a:r>
              <a:rPr lang="el-GR" b="1" dirty="0" smtClean="0"/>
              <a:t> </a:t>
            </a:r>
            <a:endParaRPr lang="el-GR" b="1" dirty="0"/>
          </a:p>
        </p:txBody>
      </p:sp>
      <p:sp>
        <p:nvSpPr>
          <p:cNvPr id="3" name="Θέση περιεχομένου 2"/>
          <p:cNvSpPr>
            <a:spLocks noGrp="1"/>
          </p:cNvSpPr>
          <p:nvPr>
            <p:ph idx="1"/>
          </p:nvPr>
        </p:nvSpPr>
        <p:spPr>
          <a:xfrm>
            <a:off x="640080" y="1802675"/>
            <a:ext cx="10942320" cy="4771862"/>
          </a:xfrm>
        </p:spPr>
        <p:txBody>
          <a:bodyPr>
            <a:normAutofit/>
          </a:bodyPr>
          <a:lstStyle/>
          <a:p>
            <a:pPr marL="109728" indent="0" algn="just">
              <a:spcBef>
                <a:spcPts val="600"/>
              </a:spcBef>
              <a:buNone/>
            </a:pPr>
            <a:r>
              <a:rPr lang="el-GR" sz="2200" b="1" dirty="0">
                <a:effectLst>
                  <a:outerShdw blurRad="38100" dist="38100" dir="2700000" algn="tl">
                    <a:srgbClr val="000000">
                      <a:alpha val="43137"/>
                    </a:srgbClr>
                  </a:outerShdw>
                </a:effectLst>
              </a:rPr>
              <a:t>Σύμβαση παραχώρησης έργου ή υπηρεσίας </a:t>
            </a:r>
          </a:p>
          <a:p>
            <a:pPr marL="109728" indent="0" algn="just">
              <a:spcBef>
                <a:spcPts val="600"/>
              </a:spcBef>
              <a:buNone/>
            </a:pPr>
            <a:r>
              <a:rPr lang="el-GR" sz="2200" b="1" dirty="0" smtClean="0"/>
              <a:t>Σύμβαση </a:t>
            </a:r>
            <a:r>
              <a:rPr lang="el-GR" sz="2200" b="1" dirty="0"/>
              <a:t>εξ επαχθούς αιτίας που συνάπτεται </a:t>
            </a:r>
            <a:r>
              <a:rPr lang="el-GR" sz="2200" b="1" dirty="0" smtClean="0"/>
              <a:t>εγγράφως</a:t>
            </a:r>
            <a:r>
              <a:rPr lang="en-US" sz="2200" b="1" dirty="0" smtClean="0"/>
              <a:t>,</a:t>
            </a:r>
            <a:r>
              <a:rPr lang="el-GR" sz="2200" b="1" dirty="0" smtClean="0"/>
              <a:t> </a:t>
            </a:r>
            <a:r>
              <a:rPr lang="el-GR" sz="2200" b="1" dirty="0"/>
              <a:t>μέσω της οποίας μία ή περισσότερες αναθέτουσες αρχές </a:t>
            </a:r>
            <a:r>
              <a:rPr lang="el-GR" sz="2200" b="1" dirty="0" smtClean="0"/>
              <a:t>αναθέτουν </a:t>
            </a:r>
            <a:r>
              <a:rPr lang="el-GR" sz="2200" b="1" dirty="0"/>
              <a:t>την εκτέλεση έργων ή  την παροχή και διαχείριση </a:t>
            </a:r>
            <a:r>
              <a:rPr lang="el-GR" sz="2200" b="1" dirty="0" smtClean="0"/>
              <a:t>υπηρεσιών σε </a:t>
            </a:r>
            <a:r>
              <a:rPr lang="el-GR" sz="2200" b="1" dirty="0"/>
              <a:t>έναν ή περισσότερους οικονομικούς </a:t>
            </a:r>
            <a:r>
              <a:rPr lang="el-GR" sz="2200" b="1" dirty="0" smtClean="0"/>
              <a:t>φορείς </a:t>
            </a:r>
            <a:endParaRPr lang="el-GR" sz="2200" b="1" dirty="0"/>
          </a:p>
          <a:p>
            <a:pPr algn="just">
              <a:spcBef>
                <a:spcPts val="600"/>
              </a:spcBef>
              <a:buFont typeface="Wingdings" panose="05000000000000000000" pitchFamily="2" charset="2"/>
              <a:buChar char="ü"/>
            </a:pPr>
            <a:r>
              <a:rPr lang="el-GR" sz="2200" b="1" dirty="0" smtClean="0"/>
              <a:t>το </a:t>
            </a:r>
            <a:r>
              <a:rPr lang="el-GR" sz="2200" b="1" dirty="0">
                <a:effectLst>
                  <a:outerShdw blurRad="38100" dist="38100" dir="2700000" algn="tl">
                    <a:srgbClr val="000000">
                      <a:alpha val="43137"/>
                    </a:srgbClr>
                  </a:outerShdw>
                </a:effectLst>
              </a:rPr>
              <a:t>αντίτιμο</a:t>
            </a:r>
            <a:r>
              <a:rPr lang="el-GR" sz="2200" b="1" dirty="0"/>
              <a:t> συνίσταται </a:t>
            </a:r>
            <a:r>
              <a:rPr lang="el-GR" sz="2200" b="1" dirty="0">
                <a:effectLst>
                  <a:outerShdw blurRad="38100" dist="38100" dir="2700000" algn="tl">
                    <a:srgbClr val="000000">
                      <a:alpha val="43137"/>
                    </a:srgbClr>
                  </a:outerShdw>
                </a:effectLst>
              </a:rPr>
              <a:t>είτε αποκλειστικά στο δικαίωμα εκμετάλλευσης των </a:t>
            </a:r>
            <a:r>
              <a:rPr lang="el-GR" sz="2200" b="1" dirty="0" smtClean="0">
                <a:effectLst>
                  <a:outerShdw blurRad="38100" dist="38100" dir="2700000" algn="tl">
                    <a:srgbClr val="000000">
                      <a:alpha val="43137"/>
                    </a:srgbClr>
                  </a:outerShdw>
                </a:effectLst>
              </a:rPr>
              <a:t>έργων-υπηρεσιών </a:t>
            </a:r>
            <a:r>
              <a:rPr lang="el-GR" sz="2200" b="1" dirty="0"/>
              <a:t>που αποτελούν το αντικείμενο της σύμβασης </a:t>
            </a:r>
            <a:r>
              <a:rPr lang="el-GR" sz="2200" b="1" dirty="0">
                <a:effectLst>
                  <a:outerShdw blurRad="38100" dist="38100" dir="2700000" algn="tl">
                    <a:srgbClr val="000000">
                      <a:alpha val="43137"/>
                    </a:srgbClr>
                  </a:outerShdw>
                </a:effectLst>
              </a:rPr>
              <a:t>είτε στο δικαίωμα αυτό μαζί με καταβολή πληρωμής</a:t>
            </a:r>
          </a:p>
          <a:p>
            <a:pPr algn="just">
              <a:spcBef>
                <a:spcPts val="600"/>
              </a:spcBef>
              <a:buFont typeface="Wingdings" panose="05000000000000000000" pitchFamily="2" charset="2"/>
              <a:buChar char="ü"/>
            </a:pPr>
            <a:r>
              <a:rPr lang="el-GR" sz="2200" b="1" dirty="0"/>
              <a:t> </a:t>
            </a:r>
            <a:r>
              <a:rPr lang="el-GR" sz="2200" b="1" dirty="0">
                <a:effectLst>
                  <a:outerShdw blurRad="38100" dist="38100" dir="2700000" algn="tl">
                    <a:srgbClr val="000000">
                      <a:alpha val="43137"/>
                    </a:srgbClr>
                  </a:outerShdw>
                </a:effectLst>
              </a:rPr>
              <a:t>η ανάθεση συνεπάγεται τη μεταβίβαση στον </a:t>
            </a:r>
            <a:r>
              <a:rPr lang="el-GR" sz="2200" b="1" dirty="0" err="1">
                <a:effectLst>
                  <a:outerShdw blurRad="38100" dist="38100" dir="2700000" algn="tl">
                    <a:srgbClr val="000000">
                      <a:alpha val="43137"/>
                    </a:srgbClr>
                  </a:outerShdw>
                </a:effectLst>
              </a:rPr>
              <a:t>παραχωρησιούχο</a:t>
            </a:r>
            <a:r>
              <a:rPr lang="el-GR" sz="2200" b="1" dirty="0">
                <a:effectLst>
                  <a:outerShdw blurRad="38100" dist="38100" dir="2700000" algn="tl">
                    <a:srgbClr val="000000">
                      <a:alpha val="43137"/>
                    </a:srgbClr>
                  </a:outerShdw>
                </a:effectLst>
              </a:rPr>
              <a:t> του λειτουργικού κινδύνου που απορρέει από την εκμετάλλευση των εν λόγω έργων ή υπηρεσιών </a:t>
            </a:r>
            <a:r>
              <a:rPr lang="el-GR" sz="2200" b="1" dirty="0"/>
              <a:t>και ο </a:t>
            </a:r>
            <a:r>
              <a:rPr lang="el-GR" sz="2200" b="1" dirty="0" smtClean="0"/>
              <a:t>οποίος </a:t>
            </a:r>
            <a:r>
              <a:rPr lang="el-GR" sz="2200" b="1" dirty="0"/>
              <a:t>συμπεριλαμβάνει κίνδυνο ζήτησης ή προσφοράς ή </a:t>
            </a:r>
            <a:r>
              <a:rPr lang="el-GR" sz="2200" b="1" dirty="0" smtClean="0"/>
              <a:t>αμφοτέρων</a:t>
            </a:r>
            <a:endParaRPr lang="en-US" sz="2200" b="1" dirty="0" smtClean="0"/>
          </a:p>
          <a:p>
            <a:pPr marL="109728" indent="0" algn="just">
              <a:spcBef>
                <a:spcPts val="600"/>
              </a:spcBef>
              <a:buNone/>
            </a:pPr>
            <a:endParaRPr lang="el-GR" sz="2200" b="1" dirty="0" smtClean="0"/>
          </a:p>
          <a:p>
            <a:pPr marL="109728" indent="0" algn="just">
              <a:spcBef>
                <a:spcPts val="600"/>
              </a:spcBef>
              <a:buNone/>
            </a:pPr>
            <a:r>
              <a:rPr lang="el-GR" sz="2200" b="1" dirty="0" smtClean="0"/>
              <a:t>Άρθρο 2 ν. 4413/2016</a:t>
            </a:r>
            <a:endParaRPr lang="el-GR" sz="2200" b="1" dirty="0"/>
          </a:p>
        </p:txBody>
      </p:sp>
    </p:spTree>
    <p:extLst>
      <p:ext uri="{BB962C8B-B14F-4D97-AF65-F5344CB8AC3E}">
        <p14:creationId xmlns:p14="http://schemas.microsoft.com/office/powerpoint/2010/main" val="17299336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fontScale="92500" lnSpcReduction="20000"/>
          </a:bodyPr>
          <a:lstStyle/>
          <a:p>
            <a:pPr marL="109728" indent="0" algn="just">
              <a:spcBef>
                <a:spcPts val="600"/>
              </a:spcBef>
              <a:buNone/>
            </a:pPr>
            <a:r>
              <a:rPr lang="el-GR" sz="2200" b="1" dirty="0"/>
              <a:t>ως «</a:t>
            </a:r>
            <a:r>
              <a:rPr lang="el-GR" sz="2200" b="1" dirty="0">
                <a:effectLst>
                  <a:outerShdw blurRad="38100" dist="38100" dir="2700000" algn="tl">
                    <a:srgbClr val="000000">
                      <a:alpha val="43137"/>
                    </a:srgbClr>
                  </a:outerShdw>
                </a:effectLst>
              </a:rPr>
              <a:t>αναθέτουσες αρχές</a:t>
            </a:r>
            <a:r>
              <a:rPr lang="el-GR" sz="2200" b="1" dirty="0"/>
              <a:t>» (ΑΑ) νοούνται :</a:t>
            </a:r>
          </a:p>
          <a:p>
            <a:pPr algn="just">
              <a:spcBef>
                <a:spcPts val="600"/>
              </a:spcBef>
              <a:buFont typeface="Wingdings" panose="05000000000000000000" pitchFamily="2" charset="2"/>
              <a:buChar char="ü"/>
            </a:pPr>
            <a:r>
              <a:rPr lang="el-GR" sz="2200" b="1" dirty="0"/>
              <a:t>το κράτος</a:t>
            </a:r>
          </a:p>
          <a:p>
            <a:pPr algn="just">
              <a:spcBef>
                <a:spcPts val="600"/>
              </a:spcBef>
              <a:buFont typeface="Wingdings" panose="05000000000000000000" pitchFamily="2" charset="2"/>
              <a:buChar char="ü"/>
            </a:pPr>
            <a:r>
              <a:rPr lang="el-GR" sz="2200" b="1" dirty="0"/>
              <a:t>οι αρχές τοπικής αυτοδιοίκησης</a:t>
            </a:r>
          </a:p>
          <a:p>
            <a:pPr algn="just">
              <a:spcBef>
                <a:spcPts val="600"/>
              </a:spcBef>
              <a:buFont typeface="Wingdings" panose="05000000000000000000" pitchFamily="2" charset="2"/>
              <a:buChar char="ü"/>
            </a:pPr>
            <a:r>
              <a:rPr lang="el-GR" sz="2200" b="1" dirty="0"/>
              <a:t>οι οργανισμοί δημοσίου δικαίου </a:t>
            </a:r>
            <a:endParaRPr lang="el-GR" sz="2200" b="1" dirty="0" smtClean="0"/>
          </a:p>
          <a:p>
            <a:pPr marL="745236" lvl="1" indent="-342900" algn="just">
              <a:spcBef>
                <a:spcPts val="600"/>
              </a:spcBef>
              <a:buFont typeface="Wingdings" panose="05000000000000000000" pitchFamily="2" charset="2"/>
              <a:buChar char="§"/>
            </a:pPr>
            <a:r>
              <a:rPr lang="el-GR" sz="2000" b="1" dirty="0" smtClean="0">
                <a:effectLst>
                  <a:outerShdw blurRad="38100" dist="38100" dir="2700000" algn="tl">
                    <a:srgbClr val="000000">
                      <a:alpha val="43137"/>
                    </a:srgbClr>
                  </a:outerShdw>
                </a:effectLst>
              </a:rPr>
              <a:t>οργανισμοί </a:t>
            </a:r>
            <a:r>
              <a:rPr lang="el-GR" sz="2000" b="1" dirty="0">
                <a:effectLst>
                  <a:outerShdw blurRad="38100" dist="38100" dir="2700000" algn="tl">
                    <a:srgbClr val="000000">
                      <a:alpha val="43137"/>
                    </a:srgbClr>
                  </a:outerShdw>
                </a:effectLst>
              </a:rPr>
              <a:t>που έχουν συσταθεί για το σκοπό της κάλυψης αναγκών γενικού συμφέροντος</a:t>
            </a:r>
            <a:r>
              <a:rPr lang="el-GR" sz="2000" b="1" dirty="0"/>
              <a:t>, που </a:t>
            </a:r>
            <a:r>
              <a:rPr lang="el-GR" sz="2000" b="1" dirty="0">
                <a:effectLst>
                  <a:outerShdw blurRad="38100" dist="38100" dir="2700000" algn="tl">
                    <a:srgbClr val="000000">
                      <a:alpha val="43137"/>
                    </a:srgbClr>
                  </a:outerShdw>
                </a:effectLst>
              </a:rPr>
              <a:t>δεν έχουν βιομηχανικό ή εμπορικό χαρακτήρα</a:t>
            </a:r>
            <a:r>
              <a:rPr lang="el-GR" sz="2000" b="1" dirty="0"/>
              <a:t>, </a:t>
            </a:r>
            <a:endParaRPr lang="el-GR" sz="2000" b="1" dirty="0" smtClean="0"/>
          </a:p>
          <a:p>
            <a:pPr marL="745236" lvl="1" indent="-342900" algn="just">
              <a:spcBef>
                <a:spcPts val="600"/>
              </a:spcBef>
              <a:buFont typeface="Wingdings" panose="05000000000000000000" pitchFamily="2" charset="2"/>
              <a:buChar char="§"/>
            </a:pPr>
            <a:r>
              <a:rPr lang="el-GR" sz="2000" b="1" dirty="0" smtClean="0"/>
              <a:t>έχουν </a:t>
            </a:r>
            <a:r>
              <a:rPr lang="el-GR" sz="2000" b="1" dirty="0">
                <a:effectLst>
                  <a:outerShdw blurRad="38100" dist="38100" dir="2700000" algn="tl">
                    <a:srgbClr val="000000">
                      <a:alpha val="43137"/>
                    </a:srgbClr>
                  </a:outerShdw>
                </a:effectLst>
              </a:rPr>
              <a:t>νομική προσωπικότητα </a:t>
            </a:r>
            <a:r>
              <a:rPr lang="el-GR" sz="2000" b="1" u="sng" dirty="0">
                <a:effectLst>
                  <a:outerShdw blurRad="38100" dist="38100" dir="2700000" algn="tl">
                    <a:srgbClr val="000000">
                      <a:alpha val="43137"/>
                    </a:srgbClr>
                  </a:outerShdw>
                </a:effectLst>
              </a:rPr>
              <a:t>και</a:t>
            </a:r>
            <a:r>
              <a:rPr lang="el-GR" sz="2000" b="1" dirty="0"/>
              <a:t> </a:t>
            </a:r>
            <a:endParaRPr lang="el-GR" sz="2000" b="1" dirty="0" smtClean="0"/>
          </a:p>
          <a:p>
            <a:pPr marL="745236" lvl="1" indent="-342900" algn="just">
              <a:spcBef>
                <a:spcPts val="600"/>
              </a:spcBef>
              <a:buFont typeface="Wingdings" panose="05000000000000000000" pitchFamily="2" charset="2"/>
              <a:buChar char="§"/>
            </a:pPr>
            <a:r>
              <a:rPr lang="el-GR" sz="2000" b="1" dirty="0" smtClean="0">
                <a:effectLst>
                  <a:outerShdw blurRad="38100" dist="38100" dir="2700000" algn="tl">
                    <a:srgbClr val="000000">
                      <a:alpha val="43137"/>
                    </a:srgbClr>
                  </a:outerShdw>
                </a:effectLst>
              </a:rPr>
              <a:t>χρηματοδοτούνται</a:t>
            </a:r>
            <a:r>
              <a:rPr lang="el-GR" sz="2000" b="1" dirty="0">
                <a:effectLst>
                  <a:outerShdw blurRad="38100" dist="38100" dir="2700000" algn="tl">
                    <a:srgbClr val="000000">
                      <a:alpha val="43137"/>
                    </a:srgbClr>
                  </a:outerShdw>
                </a:effectLst>
              </a:rPr>
              <a:t>, κατά το μεγαλύτερο μέρος</a:t>
            </a:r>
            <a:r>
              <a:rPr lang="el-GR" sz="2000" b="1" dirty="0"/>
              <a:t>, από τις κρατικές αρχές, τις αρχές τοπικής αυτοδιοίκησης ή άλλους οργανισμούς δημοσίου δικαίου </a:t>
            </a:r>
            <a:r>
              <a:rPr lang="el-GR" sz="2000" b="1" dirty="0">
                <a:effectLst>
                  <a:outerShdw blurRad="38100" dist="38100" dir="2700000" algn="tl">
                    <a:srgbClr val="000000">
                      <a:alpha val="43137"/>
                    </a:srgbClr>
                  </a:outerShdw>
                </a:effectLst>
              </a:rPr>
              <a:t>ή</a:t>
            </a:r>
            <a:r>
              <a:rPr lang="el-GR" sz="2000" b="1" dirty="0"/>
              <a:t> </a:t>
            </a:r>
            <a:endParaRPr lang="el-GR" sz="2000" b="1" dirty="0" smtClean="0"/>
          </a:p>
          <a:p>
            <a:pPr marL="745236" lvl="1" indent="-342900" algn="just">
              <a:spcBef>
                <a:spcPts val="600"/>
              </a:spcBef>
              <a:buFont typeface="Wingdings" panose="05000000000000000000" pitchFamily="2" charset="2"/>
              <a:buChar char="§"/>
            </a:pPr>
            <a:r>
              <a:rPr lang="el-GR" sz="2000" b="1" dirty="0" smtClean="0">
                <a:effectLst>
                  <a:outerShdw blurRad="38100" dist="38100" dir="2700000" algn="tl">
                    <a:srgbClr val="000000">
                      <a:alpha val="43137"/>
                    </a:srgbClr>
                  </a:outerShdw>
                </a:effectLst>
              </a:rPr>
              <a:t>η </a:t>
            </a:r>
            <a:r>
              <a:rPr lang="el-GR" sz="2000" b="1" dirty="0">
                <a:effectLst>
                  <a:outerShdw blurRad="38100" dist="38100" dir="2700000" algn="tl">
                    <a:srgbClr val="000000">
                      <a:alpha val="43137"/>
                    </a:srgbClr>
                  </a:outerShdw>
                </a:effectLst>
              </a:rPr>
              <a:t>διαχείρισή τους υπόκειται σε έλεγχο ασκούμενο</a:t>
            </a:r>
            <a:r>
              <a:rPr lang="el-GR" sz="2000" b="1" dirty="0"/>
              <a:t> από τους οργανισμούς αυτούς </a:t>
            </a:r>
            <a:r>
              <a:rPr lang="el-GR" sz="2000" b="1" dirty="0">
                <a:effectLst>
                  <a:outerShdw blurRad="38100" dist="38100" dir="2700000" algn="tl">
                    <a:srgbClr val="000000">
                      <a:alpha val="43137"/>
                    </a:srgbClr>
                  </a:outerShdw>
                </a:effectLst>
              </a:rPr>
              <a:t>ή</a:t>
            </a:r>
            <a:r>
              <a:rPr lang="el-GR" sz="2000" b="1" dirty="0"/>
              <a:t> </a:t>
            </a:r>
            <a:endParaRPr lang="el-GR" sz="2000" b="1" dirty="0" smtClean="0"/>
          </a:p>
          <a:p>
            <a:pPr marL="745236" lvl="1" indent="-342900" algn="just">
              <a:spcBef>
                <a:spcPts val="600"/>
              </a:spcBef>
              <a:buFont typeface="Wingdings" panose="05000000000000000000" pitchFamily="2" charset="2"/>
              <a:buChar char="§"/>
            </a:pPr>
            <a:r>
              <a:rPr lang="el-GR" sz="2000" b="1" dirty="0" smtClean="0">
                <a:effectLst>
                  <a:outerShdw blurRad="38100" dist="38100" dir="2700000" algn="tl">
                    <a:srgbClr val="000000">
                      <a:alpha val="43137"/>
                    </a:srgbClr>
                  </a:outerShdw>
                </a:effectLst>
              </a:rPr>
              <a:t>έχουν </a:t>
            </a:r>
            <a:r>
              <a:rPr lang="el-GR" sz="2000" b="1" dirty="0">
                <a:effectLst>
                  <a:outerShdw blurRad="38100" dist="38100" dir="2700000" algn="tl">
                    <a:srgbClr val="000000">
                      <a:alpha val="43137"/>
                    </a:srgbClr>
                  </a:outerShdw>
                </a:effectLst>
              </a:rPr>
              <a:t>διοικητικό, διευθυντικό ή εποπτικό συμβούλιο, του οποίου περισσότερο από το ήμισυ των μελών διορίζεται </a:t>
            </a:r>
            <a:r>
              <a:rPr lang="el-GR" sz="2000" b="1" dirty="0"/>
              <a:t>από τις κρατικές αρχές, τις αρχές τοπικής αυτοδιοίκησης ή από άλλους οργανισμούς δημοσίου δικαίου </a:t>
            </a:r>
            <a:r>
              <a:rPr lang="el-GR" sz="2000" b="1" dirty="0" smtClean="0"/>
              <a:t>]</a:t>
            </a:r>
          </a:p>
          <a:p>
            <a:pPr marL="402336" lvl="1" indent="0" algn="just">
              <a:spcBef>
                <a:spcPts val="600"/>
              </a:spcBef>
              <a:buNone/>
            </a:pPr>
            <a:r>
              <a:rPr lang="el-GR" sz="2000" b="1" dirty="0" err="1" smtClean="0">
                <a:solidFill>
                  <a:srgbClr val="002060"/>
                </a:solidFill>
                <a:effectLst>
                  <a:outerShdw blurRad="38100" dist="38100" dir="2700000" algn="tl">
                    <a:srgbClr val="000000">
                      <a:alpha val="43137"/>
                    </a:srgbClr>
                  </a:outerShdw>
                </a:effectLst>
              </a:rPr>
              <a:t>Πρβλ</a:t>
            </a:r>
            <a:r>
              <a:rPr lang="el-GR" sz="2000" b="1" dirty="0" smtClean="0">
                <a:solidFill>
                  <a:srgbClr val="002060"/>
                </a:solidFill>
                <a:effectLst>
                  <a:outerShdw blurRad="38100" dist="38100" dir="2700000" algn="tl">
                    <a:srgbClr val="000000">
                      <a:alpha val="43137"/>
                    </a:srgbClr>
                  </a:outerShdw>
                </a:effectLst>
              </a:rPr>
              <a:t> Τεχνική </a:t>
            </a:r>
            <a:r>
              <a:rPr lang="el-GR" sz="2000" b="1" dirty="0">
                <a:solidFill>
                  <a:srgbClr val="002060"/>
                </a:solidFill>
                <a:effectLst>
                  <a:outerShdw blurRad="38100" dist="38100" dir="2700000" algn="tl">
                    <a:srgbClr val="000000">
                      <a:alpha val="43137"/>
                    </a:srgbClr>
                  </a:outerShdw>
                </a:effectLst>
              </a:rPr>
              <a:t>Οδηγία </a:t>
            </a:r>
            <a:r>
              <a:rPr lang="el-GR" sz="2000" b="1" dirty="0" smtClean="0">
                <a:solidFill>
                  <a:srgbClr val="002060"/>
                </a:solidFill>
                <a:effectLst>
                  <a:outerShdw blurRad="38100" dist="38100" dir="2700000" algn="tl">
                    <a:srgbClr val="000000">
                      <a:alpha val="43137"/>
                    </a:srgbClr>
                  </a:outerShdw>
                </a:effectLst>
              </a:rPr>
              <a:t>4/2019 ΕΑΑΔΗΣΥ Υπαγωγή </a:t>
            </a:r>
            <a:r>
              <a:rPr lang="el-GR" sz="2000" b="1" dirty="0">
                <a:solidFill>
                  <a:srgbClr val="002060"/>
                </a:solidFill>
                <a:effectLst>
                  <a:outerShdw blurRad="38100" dist="38100" dir="2700000" algn="tl">
                    <a:srgbClr val="000000">
                      <a:alpha val="43137"/>
                    </a:srgbClr>
                  </a:outerShdw>
                </a:effectLst>
              </a:rPr>
              <a:t>στην έννοια του Οργανισμού Δημοσίου Δικαίου (</a:t>
            </a:r>
            <a:r>
              <a:rPr lang="el-GR" sz="2000" b="1" dirty="0" smtClean="0">
                <a:solidFill>
                  <a:srgbClr val="002060"/>
                </a:solidFill>
                <a:effectLst>
                  <a:outerShdw blurRad="38100" dist="38100" dir="2700000" algn="tl">
                    <a:srgbClr val="000000">
                      <a:alpha val="43137"/>
                    </a:srgbClr>
                  </a:outerShdw>
                </a:effectLst>
              </a:rPr>
              <a:t>ΑΔΑ6ΕΖ7ΟΞΤΒ-ΔΛΠ) </a:t>
            </a:r>
            <a:endParaRPr lang="el-GR" sz="2000" b="1"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1224109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marL="109728" indent="0" algn="just">
              <a:spcBef>
                <a:spcPts val="600"/>
              </a:spcBef>
              <a:buNone/>
            </a:pPr>
            <a:r>
              <a:rPr lang="el-GR" sz="2200" b="1" dirty="0" smtClean="0"/>
              <a:t>ως  </a:t>
            </a:r>
            <a:r>
              <a:rPr lang="el-GR" sz="2200" b="1" dirty="0"/>
              <a:t>«</a:t>
            </a:r>
            <a:r>
              <a:rPr lang="el-GR" sz="2200" b="1" dirty="0">
                <a:effectLst>
                  <a:outerShdw blurRad="38100" dist="38100" dir="2700000" algn="tl">
                    <a:srgbClr val="000000">
                      <a:alpha val="43137"/>
                    </a:srgbClr>
                  </a:outerShdw>
                </a:effectLst>
              </a:rPr>
              <a:t>κεντρικές κυβερνητικές αρχές (ΚΚΑ)</a:t>
            </a:r>
            <a:r>
              <a:rPr lang="el-GR" sz="2200" b="1" dirty="0"/>
              <a:t>», νοούνται οι αναθέτουσες αρχές που </a:t>
            </a:r>
            <a:r>
              <a:rPr lang="el-GR" sz="2200" b="1" dirty="0">
                <a:effectLst>
                  <a:outerShdw blurRad="38100" dist="38100" dir="2700000" algn="tl">
                    <a:srgbClr val="000000">
                      <a:alpha val="43137"/>
                    </a:srgbClr>
                  </a:outerShdw>
                </a:effectLst>
              </a:rPr>
              <a:t>περιλαμβάνονται στο Παράρτημα I του Προσαρτήματος Α΄ </a:t>
            </a:r>
            <a:r>
              <a:rPr lang="el-GR" sz="2200" b="1" dirty="0"/>
              <a:t>και, εφόσον έχουν επέλθει διορθώσεις ή τροποποιήσεις, </a:t>
            </a:r>
            <a:r>
              <a:rPr lang="el-GR" sz="2200" b="1" dirty="0">
                <a:effectLst>
                  <a:outerShdw blurRad="38100" dist="38100" dir="2700000" algn="tl">
                    <a:srgbClr val="000000">
                      <a:alpha val="43137"/>
                    </a:srgbClr>
                  </a:outerShdw>
                </a:effectLst>
              </a:rPr>
              <a:t>οι φορείς που τις έχουν διαδεχθεί </a:t>
            </a:r>
            <a:r>
              <a:rPr lang="el-GR" sz="2200" b="1" dirty="0" smtClean="0"/>
              <a:t>(π.χ. Υπουργεία</a:t>
            </a:r>
            <a:r>
              <a:rPr lang="el-GR" sz="2200" b="1" dirty="0"/>
              <a:t>, Αποκεντρωμένες </a:t>
            </a:r>
            <a:r>
              <a:rPr lang="el-GR" sz="2200" b="1" dirty="0" smtClean="0"/>
              <a:t>Διοικήσεις, Ανεξάρτητες Αρχές </a:t>
            </a:r>
            <a:r>
              <a:rPr lang="el-GR" sz="2200" b="1" dirty="0" err="1"/>
              <a:t>κ.α</a:t>
            </a:r>
            <a:r>
              <a:rPr lang="el-GR" sz="2200" b="1" dirty="0"/>
              <a:t>)</a:t>
            </a:r>
          </a:p>
          <a:p>
            <a:pPr marL="109728" indent="0" algn="just">
              <a:spcBef>
                <a:spcPts val="600"/>
              </a:spcBef>
              <a:buNone/>
            </a:pPr>
            <a:r>
              <a:rPr lang="el-GR" sz="2200" b="1" dirty="0"/>
              <a:t>ως «</a:t>
            </a:r>
            <a:r>
              <a:rPr lang="el-GR" sz="2200" b="1" dirty="0">
                <a:effectLst>
                  <a:outerShdw blurRad="38100" dist="38100" dir="2700000" algn="tl">
                    <a:srgbClr val="000000">
                      <a:alpha val="43137"/>
                    </a:srgbClr>
                  </a:outerShdw>
                </a:effectLst>
              </a:rPr>
              <a:t>μη κεντρικές αναθέτουσες αρχές</a:t>
            </a:r>
            <a:r>
              <a:rPr lang="el-GR" sz="2200" b="1" dirty="0"/>
              <a:t>» νοούνται όλες οι αναθέτουσες αρχές που δεν είναι κεντρικές κυβερνητικές αρχές </a:t>
            </a:r>
            <a:r>
              <a:rPr lang="el-GR" sz="2200" b="1" dirty="0" smtClean="0"/>
              <a:t>(π.χ. </a:t>
            </a:r>
            <a:r>
              <a:rPr lang="el-GR" sz="2200" b="1" dirty="0"/>
              <a:t>Δήμοι, Περιφέρειες κ. α.)</a:t>
            </a:r>
          </a:p>
          <a:p>
            <a:pPr marL="745236" lvl="1" indent="-342900" algn="just">
              <a:spcBef>
                <a:spcPts val="600"/>
              </a:spcBef>
              <a:buFont typeface="Wingdings" panose="05000000000000000000" pitchFamily="2" charset="2"/>
              <a:buChar char="§"/>
            </a:pPr>
            <a:endParaRPr lang="el-GR" sz="2000" b="1" dirty="0"/>
          </a:p>
        </p:txBody>
      </p:sp>
    </p:spTree>
    <p:extLst>
      <p:ext uri="{BB962C8B-B14F-4D97-AF65-F5344CB8AC3E}">
        <p14:creationId xmlns:p14="http://schemas.microsoft.com/office/powerpoint/2010/main" val="344003954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marL="109728" indent="0" algn="just">
              <a:spcBef>
                <a:spcPts val="600"/>
              </a:spcBef>
              <a:buNone/>
            </a:pPr>
            <a:r>
              <a:rPr lang="el-GR" sz="2200" b="1" dirty="0"/>
              <a:t>ως «</a:t>
            </a:r>
            <a:r>
              <a:rPr lang="el-GR" sz="2200" b="1" dirty="0">
                <a:effectLst>
                  <a:outerShdw blurRad="38100" dist="38100" dir="2700000" algn="tl">
                    <a:srgbClr val="000000">
                      <a:alpha val="43137"/>
                    </a:srgbClr>
                  </a:outerShdw>
                </a:effectLst>
              </a:rPr>
              <a:t>οικονομικοί φορείς</a:t>
            </a:r>
            <a:r>
              <a:rPr lang="el-GR" sz="2200" b="1" dirty="0"/>
              <a:t>» </a:t>
            </a:r>
            <a:r>
              <a:rPr lang="el-GR" sz="2200" b="1" dirty="0" smtClean="0"/>
              <a:t>νοούνται </a:t>
            </a:r>
            <a:r>
              <a:rPr lang="el-GR" sz="2200" b="1" dirty="0"/>
              <a:t>:</a:t>
            </a:r>
          </a:p>
          <a:p>
            <a:pPr marL="109728" indent="0" algn="just">
              <a:spcBef>
                <a:spcPts val="600"/>
              </a:spcBef>
              <a:buNone/>
            </a:pPr>
            <a:r>
              <a:rPr lang="el-GR" sz="2200" b="1" dirty="0">
                <a:effectLst>
                  <a:outerShdw blurRad="38100" dist="38100" dir="2700000" algn="tl">
                    <a:srgbClr val="000000">
                      <a:alpha val="43137"/>
                    </a:srgbClr>
                  </a:outerShdw>
                </a:effectLst>
              </a:rPr>
              <a:t>κάθε φυσικό ή νομικό πρόσωπο ή δημόσιος φορέας ή ένωση αυτών των προσώπων ή φορέων</a:t>
            </a:r>
            <a:r>
              <a:rPr lang="el-GR" sz="2200" b="1" dirty="0"/>
              <a:t>, συμπεριλαμβανομένων των προσωρινών συμπράξεων επιχειρήσεων, </a:t>
            </a:r>
            <a:r>
              <a:rPr lang="el-GR" sz="2200" dirty="0"/>
              <a:t>που προσφέρει στην αγορά εκτέλεση εργασιών ή/και έργου, προμήθεια προϊόντων ή παροχή υπηρεσιών</a:t>
            </a:r>
            <a:r>
              <a:rPr lang="el-GR" sz="2200" b="1" dirty="0"/>
              <a:t>. Στην έννοια αυτή περιλαμβάνεται και ο όρος «εργοληπτική επιχείρηση</a:t>
            </a:r>
            <a:r>
              <a:rPr lang="el-GR" sz="2200" b="1" dirty="0" smtClean="0"/>
              <a:t>».</a:t>
            </a:r>
            <a:endParaRPr lang="el-GR" sz="2200" b="1" dirty="0"/>
          </a:p>
          <a:p>
            <a:pPr marL="109728" indent="0" algn="just">
              <a:spcBef>
                <a:spcPts val="600"/>
              </a:spcBef>
              <a:buNone/>
            </a:pPr>
            <a:r>
              <a:rPr lang="el-GR" sz="2200" b="1" dirty="0"/>
              <a:t>ως «</a:t>
            </a:r>
            <a:r>
              <a:rPr lang="el-GR" sz="2200" b="1" dirty="0">
                <a:effectLst>
                  <a:outerShdw blurRad="38100" dist="38100" dir="2700000" algn="tl">
                    <a:srgbClr val="000000">
                      <a:alpha val="43137"/>
                    </a:srgbClr>
                  </a:outerShdw>
                </a:effectLst>
              </a:rPr>
              <a:t>προσφέρων</a:t>
            </a:r>
            <a:r>
              <a:rPr lang="el-GR" sz="2200" b="1" dirty="0"/>
              <a:t>» νοείται οικονομικός φορέας που </a:t>
            </a:r>
            <a:r>
              <a:rPr lang="el-GR" sz="2200" b="1" dirty="0">
                <a:effectLst>
                  <a:outerShdw blurRad="38100" dist="38100" dir="2700000" algn="tl">
                    <a:srgbClr val="000000">
                      <a:alpha val="43137"/>
                    </a:srgbClr>
                  </a:outerShdw>
                </a:effectLst>
              </a:rPr>
              <a:t>έχει υποβάλει προσφορά</a:t>
            </a:r>
          </a:p>
          <a:p>
            <a:pPr marL="109728" indent="0" algn="just">
              <a:spcBef>
                <a:spcPts val="600"/>
              </a:spcBef>
              <a:buNone/>
            </a:pPr>
            <a:r>
              <a:rPr lang="el-GR" sz="2200" b="1" dirty="0"/>
              <a:t>ως «</a:t>
            </a:r>
            <a:r>
              <a:rPr lang="el-GR" sz="2200" b="1" dirty="0">
                <a:effectLst>
                  <a:outerShdw blurRad="38100" dist="38100" dir="2700000" algn="tl">
                    <a:srgbClr val="000000">
                      <a:alpha val="43137"/>
                    </a:srgbClr>
                  </a:outerShdw>
                </a:effectLst>
              </a:rPr>
              <a:t>υποψήφιος</a:t>
            </a:r>
            <a:r>
              <a:rPr lang="el-GR" sz="2200" b="1" dirty="0"/>
              <a:t>» νοείται οικονομικός φορέας που έχει ζητήσει να του αποσταλεί ή έχει λάβει πρόσκληση συμμετοχής σε κλειστή διαδικασία, σε ανταγωνιστική διαδικασία με διαπραγμάτευση, σε διαδικασία με διαπραγμάτευση χωρίς προηγούμενη δημοσίευση, σε ανταγωνιστικό διάλογο ή σε σύμπραξη καινοτομίας</a:t>
            </a:r>
          </a:p>
          <a:p>
            <a:pPr marL="745236" lvl="1" indent="-342900" algn="just">
              <a:spcBef>
                <a:spcPts val="600"/>
              </a:spcBef>
              <a:buFont typeface="Wingdings" panose="05000000000000000000" pitchFamily="2" charset="2"/>
              <a:buChar char="§"/>
            </a:pPr>
            <a:endParaRPr lang="el-GR" sz="2000" b="1" dirty="0"/>
          </a:p>
        </p:txBody>
      </p:sp>
    </p:spTree>
    <p:extLst>
      <p:ext uri="{BB962C8B-B14F-4D97-AF65-F5344CB8AC3E}">
        <p14:creationId xmlns:p14="http://schemas.microsoft.com/office/powerpoint/2010/main" val="55795421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t>2η διδακτική ενότητα – Θεματικές ενότητες</a:t>
            </a:r>
            <a:endParaRPr lang="el-GR" b="1" dirty="0"/>
          </a:p>
        </p:txBody>
      </p:sp>
      <p:sp>
        <p:nvSpPr>
          <p:cNvPr id="3" name="Θέση περιεχομένου 2"/>
          <p:cNvSpPr>
            <a:spLocks noGrp="1"/>
          </p:cNvSpPr>
          <p:nvPr>
            <p:ph idx="1"/>
          </p:nvPr>
        </p:nvSpPr>
        <p:spPr/>
        <p:txBody>
          <a:bodyPr>
            <a:normAutofit/>
          </a:bodyPr>
          <a:lstStyle/>
          <a:p>
            <a:pPr marL="109728" indent="0" algn="just">
              <a:spcBef>
                <a:spcPts val="600"/>
              </a:spcBef>
              <a:buNone/>
            </a:pPr>
            <a:r>
              <a:rPr lang="el-GR" b="1" dirty="0"/>
              <a:t>Εισαγωγή στο δίκαιο των δημοσίων </a:t>
            </a:r>
            <a:r>
              <a:rPr lang="el-GR" b="1" dirty="0" smtClean="0"/>
              <a:t>συμβάσεων</a:t>
            </a:r>
          </a:p>
          <a:p>
            <a:pPr algn="just">
              <a:spcBef>
                <a:spcPts val="600"/>
              </a:spcBef>
            </a:pPr>
            <a:r>
              <a:rPr lang="el-GR" b="1" dirty="0" smtClean="0"/>
              <a:t> Έννοιες </a:t>
            </a:r>
          </a:p>
          <a:p>
            <a:pPr algn="just">
              <a:spcBef>
                <a:spcPts val="600"/>
              </a:spcBef>
            </a:pPr>
            <a:r>
              <a:rPr lang="el-GR" b="1" dirty="0" smtClean="0"/>
              <a:t>Κανόνες </a:t>
            </a:r>
            <a:r>
              <a:rPr lang="el-GR" b="1" dirty="0" err="1"/>
              <a:t>ενωσιακού</a:t>
            </a:r>
            <a:r>
              <a:rPr lang="el-GR" b="1" dirty="0"/>
              <a:t> και εθνικού </a:t>
            </a:r>
            <a:r>
              <a:rPr lang="el-GR" b="1" dirty="0" smtClean="0"/>
              <a:t>δικαίου </a:t>
            </a:r>
          </a:p>
          <a:p>
            <a:pPr algn="just">
              <a:spcBef>
                <a:spcPts val="600"/>
              </a:spcBef>
            </a:pPr>
            <a:r>
              <a:rPr lang="el-GR" b="1" dirty="0" smtClean="0"/>
              <a:t>Πεδίο </a:t>
            </a:r>
            <a:r>
              <a:rPr lang="el-GR" b="1" dirty="0"/>
              <a:t>εφαρμογής ν. </a:t>
            </a:r>
            <a:r>
              <a:rPr lang="el-GR" b="1" dirty="0" smtClean="0"/>
              <a:t>4412/2016</a:t>
            </a:r>
          </a:p>
          <a:p>
            <a:pPr algn="just">
              <a:spcBef>
                <a:spcPts val="600"/>
              </a:spcBef>
            </a:pPr>
            <a:r>
              <a:rPr lang="el-GR" b="1" dirty="0" smtClean="0"/>
              <a:t>Γενικές </a:t>
            </a:r>
            <a:r>
              <a:rPr lang="el-GR" b="1" dirty="0"/>
              <a:t>αρχές που διέπουν τις δημόσιες συμβάσεις </a:t>
            </a:r>
            <a:endParaRPr lang="el-GR" dirty="0"/>
          </a:p>
        </p:txBody>
      </p:sp>
    </p:spTree>
    <p:extLst>
      <p:ext uri="{BB962C8B-B14F-4D97-AF65-F5344CB8AC3E}">
        <p14:creationId xmlns:p14="http://schemas.microsoft.com/office/powerpoint/2010/main" val="888681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marL="109728" indent="0" algn="just">
              <a:spcBef>
                <a:spcPts val="600"/>
              </a:spcBef>
              <a:buNone/>
            </a:pPr>
            <a:r>
              <a:rPr lang="el-GR" sz="2200" b="1" dirty="0"/>
              <a:t>«</a:t>
            </a:r>
            <a:r>
              <a:rPr lang="el-GR" sz="2200" b="1" dirty="0" smtClean="0">
                <a:effectLst>
                  <a:outerShdw blurRad="38100" dist="38100" dir="2700000" algn="tl">
                    <a:srgbClr val="000000">
                      <a:alpha val="43137"/>
                    </a:srgbClr>
                  </a:outerShdw>
                </a:effectLst>
              </a:rPr>
              <a:t>δημόσια σύμβαση έργου</a:t>
            </a:r>
            <a:r>
              <a:rPr lang="el-GR" sz="2200" b="1" dirty="0"/>
              <a:t>»: </a:t>
            </a:r>
            <a:r>
              <a:rPr lang="el-GR" sz="2200" b="1" dirty="0" smtClean="0"/>
              <a:t>συμβάσεις </a:t>
            </a:r>
            <a:r>
              <a:rPr lang="el-GR" sz="2200" b="1" dirty="0"/>
              <a:t>που έχουν ως αντικείμενο εναλλακτικά: </a:t>
            </a:r>
          </a:p>
          <a:p>
            <a:pPr marL="109728" indent="0" algn="just">
              <a:spcBef>
                <a:spcPts val="600"/>
              </a:spcBef>
              <a:buNone/>
            </a:pPr>
            <a:r>
              <a:rPr lang="el-GR" sz="2200" b="1" dirty="0"/>
              <a:t>α) </a:t>
            </a:r>
            <a:r>
              <a:rPr lang="el-GR" sz="2200" b="1" dirty="0">
                <a:effectLst>
                  <a:outerShdw blurRad="38100" dist="38100" dir="2700000" algn="tl">
                    <a:srgbClr val="000000">
                      <a:alpha val="43137"/>
                    </a:srgbClr>
                  </a:outerShdw>
                </a:effectLst>
              </a:rPr>
              <a:t>την εκτέλεση ή συγχρόνως τη μελέτη και την εκτέλεση εργασιών </a:t>
            </a:r>
            <a:r>
              <a:rPr lang="el-GR" sz="2200" b="1" dirty="0"/>
              <a:t>που αφορούν μία από τις δραστηριότητες που αναφέρονται στο </a:t>
            </a:r>
            <a:r>
              <a:rPr lang="el-GR" sz="2200" b="1" dirty="0">
                <a:effectLst>
                  <a:outerShdw blurRad="38100" dist="38100" dir="2700000" algn="tl">
                    <a:srgbClr val="000000">
                      <a:alpha val="43137"/>
                    </a:srgbClr>
                  </a:outerShdw>
                </a:effectLst>
              </a:rPr>
              <a:t>Παράρτημα II του Προσαρτήματος Α΄  </a:t>
            </a:r>
          </a:p>
          <a:p>
            <a:pPr marL="109728" indent="0" algn="just">
              <a:spcBef>
                <a:spcPts val="600"/>
              </a:spcBef>
              <a:buNone/>
            </a:pPr>
            <a:r>
              <a:rPr lang="el-GR" sz="2200" b="1" dirty="0"/>
              <a:t>β) </a:t>
            </a:r>
            <a:r>
              <a:rPr lang="el-GR" sz="2200" b="1" dirty="0">
                <a:effectLst>
                  <a:outerShdw blurRad="38100" dist="38100" dir="2700000" algn="tl">
                    <a:srgbClr val="000000">
                      <a:alpha val="43137"/>
                    </a:srgbClr>
                  </a:outerShdw>
                </a:effectLst>
              </a:rPr>
              <a:t>την εκτέλεση ή συγχρόνως τη μελέτη και την εκτέλεση έργου</a:t>
            </a:r>
            <a:r>
              <a:rPr lang="el-GR" sz="2200" b="1" dirty="0"/>
              <a:t>, </a:t>
            </a:r>
          </a:p>
          <a:p>
            <a:pPr marL="109728" indent="0" algn="just">
              <a:spcBef>
                <a:spcPts val="600"/>
              </a:spcBef>
              <a:buNone/>
            </a:pPr>
            <a:r>
              <a:rPr lang="el-GR" sz="2200" b="1" dirty="0"/>
              <a:t>γ) την υλοποίηση, με οποιαδήποτε μέσα, έργου ανταποκρινόμενου στις απαιτήσεις που ορίζει η αναθέτουσα αρχή που ασκεί αποφασιστική επιρροή στο είδος ή στη μελέτη του έργου (ενσωμάτωση οδηγίας).</a:t>
            </a:r>
          </a:p>
          <a:p>
            <a:pPr marL="109728" indent="0" algn="just">
              <a:spcBef>
                <a:spcPts val="600"/>
              </a:spcBef>
              <a:buNone/>
            </a:pPr>
            <a:endParaRPr lang="el-GR" sz="2200" b="1" dirty="0"/>
          </a:p>
          <a:p>
            <a:pPr marL="452628" indent="-342900" algn="just">
              <a:spcBef>
                <a:spcPts val="600"/>
              </a:spcBef>
              <a:buFont typeface="Wingdings" panose="05000000000000000000" pitchFamily="2" charset="2"/>
              <a:buChar char="§"/>
            </a:pPr>
            <a:r>
              <a:rPr lang="el-GR" sz="2200" b="1" dirty="0"/>
              <a:t>ως «</a:t>
            </a:r>
            <a:r>
              <a:rPr lang="el-GR" sz="2200" b="1" dirty="0">
                <a:effectLst>
                  <a:outerShdw blurRad="38100" dist="38100" dir="2700000" algn="tl">
                    <a:srgbClr val="000000">
                      <a:alpha val="43137"/>
                    </a:srgbClr>
                  </a:outerShdw>
                </a:effectLst>
              </a:rPr>
              <a:t>έργο</a:t>
            </a:r>
            <a:r>
              <a:rPr lang="el-GR" sz="2200" b="1" dirty="0"/>
              <a:t>» νοείται το </a:t>
            </a:r>
            <a:r>
              <a:rPr lang="el-GR" sz="2200" b="1" dirty="0">
                <a:effectLst>
                  <a:outerShdw blurRad="38100" dist="38100" dir="2700000" algn="tl">
                    <a:srgbClr val="000000">
                      <a:alpha val="43137"/>
                    </a:srgbClr>
                  </a:outerShdw>
                </a:effectLst>
              </a:rPr>
              <a:t>αποτέλεσμα ενός συνόλου οικοδομικών εργασιών ή εργασιών </a:t>
            </a:r>
            <a:r>
              <a:rPr lang="el-GR" sz="2200" b="1" dirty="0" smtClean="0">
                <a:effectLst>
                  <a:outerShdw blurRad="38100" dist="38100" dir="2700000" algn="tl">
                    <a:srgbClr val="000000">
                      <a:alpha val="43137"/>
                    </a:srgbClr>
                  </a:outerShdw>
                </a:effectLst>
              </a:rPr>
              <a:t>μηχανικού</a:t>
            </a:r>
            <a:r>
              <a:rPr lang="el-GR" sz="2200" b="1" dirty="0" smtClean="0"/>
              <a:t> </a:t>
            </a:r>
            <a:r>
              <a:rPr lang="el-GR" sz="2200" b="1" dirty="0"/>
              <a:t>το οποίο </a:t>
            </a:r>
            <a:r>
              <a:rPr lang="el-GR" sz="2200" b="1" dirty="0">
                <a:effectLst>
                  <a:outerShdw blurRad="38100" dist="38100" dir="2700000" algn="tl">
                    <a:srgbClr val="000000">
                      <a:alpha val="43137"/>
                    </a:srgbClr>
                  </a:outerShdw>
                </a:effectLst>
              </a:rPr>
              <a:t>επαρκεί αυτό καθαυτό για την εκπλήρωση μίας οικονομικής ή τεχνικής λειτουργίας </a:t>
            </a:r>
            <a:r>
              <a:rPr lang="el-GR" sz="2200" b="1" dirty="0"/>
              <a:t>(ενσωμάτωσης οδηγίας)</a:t>
            </a:r>
          </a:p>
        </p:txBody>
      </p:sp>
    </p:spTree>
    <p:extLst>
      <p:ext uri="{BB962C8B-B14F-4D97-AF65-F5344CB8AC3E}">
        <p14:creationId xmlns:p14="http://schemas.microsoft.com/office/powerpoint/2010/main" val="39174708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7" y="130629"/>
            <a:ext cx="10772503" cy="1149531"/>
          </a:xfrm>
        </p:spPr>
        <p:txBody>
          <a:bodyPr>
            <a:normAutofit/>
          </a:bodyPr>
          <a:lstStyle/>
          <a:p>
            <a:pPr algn="ctr"/>
            <a:r>
              <a:rPr lang="el-GR" b="1" dirty="0" smtClean="0">
                <a:effectLst>
                  <a:outerShdw blurRad="38100" dist="38100" dir="2700000" algn="tl">
                    <a:srgbClr val="000000">
                      <a:alpha val="43137"/>
                    </a:srgbClr>
                  </a:outerShdw>
                </a:effectLst>
              </a:rPr>
              <a:t>Σύμβαση έργου  </a:t>
            </a:r>
            <a:endParaRPr lang="el-GR" b="1" dirty="0"/>
          </a:p>
        </p:txBody>
      </p:sp>
      <p:sp>
        <p:nvSpPr>
          <p:cNvPr id="3" name="Θέση περιεχομένου 2"/>
          <p:cNvSpPr>
            <a:spLocks noGrp="1"/>
          </p:cNvSpPr>
          <p:nvPr>
            <p:ph idx="1"/>
          </p:nvPr>
        </p:nvSpPr>
        <p:spPr>
          <a:xfrm>
            <a:off x="496389" y="1071155"/>
            <a:ext cx="11086011" cy="5503382"/>
          </a:xfrm>
        </p:spPr>
        <p:txBody>
          <a:bodyPr>
            <a:normAutofit fontScale="77500" lnSpcReduction="20000"/>
          </a:bodyPr>
          <a:lstStyle/>
          <a:p>
            <a:pPr marL="109728" indent="0" algn="just">
              <a:spcBef>
                <a:spcPts val="600"/>
              </a:spcBef>
              <a:buNone/>
            </a:pPr>
            <a:r>
              <a:rPr lang="el-GR" sz="2200" b="1" dirty="0" smtClean="0"/>
              <a:t>α</a:t>
            </a:r>
            <a:r>
              <a:rPr lang="el-GR" sz="2200" b="1" dirty="0"/>
              <a:t>) </a:t>
            </a:r>
            <a:r>
              <a:rPr lang="el-GR" sz="2200" b="1" dirty="0">
                <a:effectLst>
                  <a:outerShdw blurRad="38100" dist="38100" dir="2700000" algn="tl">
                    <a:srgbClr val="000000">
                      <a:alpha val="43137"/>
                    </a:srgbClr>
                  </a:outerShdw>
                </a:effectLst>
              </a:rPr>
              <a:t>την εκτέλεση ή συγχρόνως τη μελέτη και την εκτέλεση εργασιών </a:t>
            </a:r>
            <a:r>
              <a:rPr lang="el-GR" sz="2200" b="1" dirty="0"/>
              <a:t>που αφορούν μία από τις δραστηριότητες που αναφέρονται στο </a:t>
            </a:r>
            <a:r>
              <a:rPr lang="el-GR" sz="2200" b="1" dirty="0">
                <a:effectLst>
                  <a:outerShdw blurRad="38100" dist="38100" dir="2700000" algn="tl">
                    <a:srgbClr val="000000">
                      <a:alpha val="43137"/>
                    </a:srgbClr>
                  </a:outerShdw>
                </a:effectLst>
              </a:rPr>
              <a:t>Παράρτημα II του Προσαρτήματος Α΄  </a:t>
            </a:r>
            <a:endParaRPr lang="el-GR" sz="2200" b="1" dirty="0" smtClean="0">
              <a:effectLst>
                <a:outerShdw blurRad="38100" dist="38100" dir="2700000" algn="tl">
                  <a:srgbClr val="000000">
                    <a:alpha val="43137"/>
                  </a:srgbClr>
                </a:outerShdw>
              </a:effectLst>
            </a:endParaRPr>
          </a:p>
          <a:p>
            <a:pPr marL="109728" indent="0" algn="just">
              <a:spcBef>
                <a:spcPts val="600"/>
              </a:spcBef>
              <a:buNone/>
            </a:pPr>
            <a:r>
              <a:rPr lang="el-GR" sz="2200" b="1" dirty="0" smtClean="0">
                <a:effectLst>
                  <a:outerShdw blurRad="38100" dist="38100" dir="2700000" algn="tl">
                    <a:srgbClr val="000000">
                      <a:alpha val="43137"/>
                    </a:srgbClr>
                  </a:outerShdw>
                </a:effectLst>
              </a:rPr>
              <a:t>Κωδικοί </a:t>
            </a:r>
            <a:r>
              <a:rPr lang="en-US" sz="2200" b="1" dirty="0" smtClean="0">
                <a:effectLst>
                  <a:outerShdw blurRad="38100" dist="38100" dir="2700000" algn="tl">
                    <a:srgbClr val="000000">
                      <a:alpha val="43137"/>
                    </a:srgbClr>
                  </a:outerShdw>
                </a:effectLst>
              </a:rPr>
              <a:t>CPV </a:t>
            </a:r>
            <a:r>
              <a:rPr lang="el-GR" sz="2200" b="1" dirty="0" smtClean="0">
                <a:effectLst>
                  <a:outerShdw blurRad="38100" dist="38100" dir="2700000" algn="tl">
                    <a:srgbClr val="000000">
                      <a:alpha val="43137"/>
                    </a:srgbClr>
                  </a:outerShdw>
                </a:effectLst>
              </a:rPr>
              <a:t>που εκκινούν από νούμερο 45 Κατασκευές</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45.1 Προετοιμασία </a:t>
            </a:r>
            <a:r>
              <a:rPr lang="el-GR" sz="2200" b="1" dirty="0">
                <a:effectLst>
                  <a:outerShdw blurRad="38100" dist="38100" dir="2700000" algn="tl">
                    <a:srgbClr val="000000">
                      <a:alpha val="43137"/>
                    </a:srgbClr>
                  </a:outerShdw>
                </a:effectLst>
              </a:rPr>
              <a:t>εργοταξίου</a:t>
            </a:r>
          </a:p>
          <a:p>
            <a:pPr lvl="1" algn="just">
              <a:spcBef>
                <a:spcPts val="600"/>
              </a:spcBef>
              <a:buFont typeface="Wingdings" panose="05000000000000000000" pitchFamily="2" charset="2"/>
              <a:buChar char="§"/>
            </a:pPr>
            <a:r>
              <a:rPr lang="el-GR" sz="2000" b="1" dirty="0" smtClean="0">
                <a:effectLst>
                  <a:outerShdw blurRad="38100" dist="38100" dir="2700000" algn="tl">
                    <a:srgbClr val="000000">
                      <a:alpha val="43137"/>
                    </a:srgbClr>
                  </a:outerShdw>
                </a:effectLst>
              </a:rPr>
              <a:t>Κατεδάφιση </a:t>
            </a:r>
            <a:r>
              <a:rPr lang="el-GR" sz="2000" b="1" dirty="0">
                <a:effectLst>
                  <a:outerShdw blurRad="38100" dist="38100" dir="2700000" algn="tl">
                    <a:srgbClr val="000000">
                      <a:alpha val="43137"/>
                    </a:srgbClr>
                  </a:outerShdw>
                </a:effectLst>
              </a:rPr>
              <a:t>κτιρίων εκτέλεση χωματουργικών </a:t>
            </a:r>
            <a:r>
              <a:rPr lang="el-GR" sz="2000" b="1" dirty="0" smtClean="0">
                <a:effectLst>
                  <a:outerShdw blurRad="38100" dist="38100" dir="2700000" algn="tl">
                    <a:srgbClr val="000000">
                      <a:alpha val="43137"/>
                    </a:srgbClr>
                  </a:outerShdw>
                </a:effectLst>
              </a:rPr>
              <a:t>εργασιών</a:t>
            </a:r>
          </a:p>
          <a:p>
            <a:pPr lvl="1" algn="just">
              <a:spcBef>
                <a:spcPts val="600"/>
              </a:spcBef>
              <a:buFont typeface="Wingdings" panose="05000000000000000000" pitchFamily="2" charset="2"/>
              <a:buChar char="§"/>
            </a:pPr>
            <a:r>
              <a:rPr lang="el-GR" sz="2000" b="1" dirty="0">
                <a:effectLst>
                  <a:outerShdw blurRad="38100" dist="38100" dir="2700000" algn="tl">
                    <a:srgbClr val="000000">
                      <a:alpha val="43137"/>
                    </a:srgbClr>
                  </a:outerShdw>
                </a:effectLst>
              </a:rPr>
              <a:t>Δοκιμαστικές </a:t>
            </a:r>
            <a:r>
              <a:rPr lang="el-GR" sz="2000" b="1" dirty="0" smtClean="0">
                <a:effectLst>
                  <a:outerShdw blurRad="38100" dist="38100" dir="2700000" algn="tl">
                    <a:srgbClr val="000000">
                      <a:alpha val="43137"/>
                    </a:srgbClr>
                  </a:outerShdw>
                </a:effectLst>
              </a:rPr>
              <a:t>γεωτρήσεις</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45.2 Κατασκευή πλήρων κτιρίων </a:t>
            </a:r>
            <a:r>
              <a:rPr lang="el-GR" sz="2200" b="1" dirty="0">
                <a:effectLst>
                  <a:outerShdw blurRad="38100" dist="38100" dir="2700000" algn="tl">
                    <a:srgbClr val="000000">
                      <a:alpha val="43137"/>
                    </a:srgbClr>
                  </a:outerShdw>
                </a:effectLst>
              </a:rPr>
              <a:t>και τεχνικών έργων πολιτικού </a:t>
            </a:r>
            <a:r>
              <a:rPr lang="el-GR" sz="2200" b="1" dirty="0" smtClean="0">
                <a:effectLst>
                  <a:outerShdw blurRad="38100" dist="38100" dir="2700000" algn="tl">
                    <a:srgbClr val="000000">
                      <a:alpha val="43137"/>
                    </a:srgbClr>
                  </a:outerShdw>
                </a:effectLst>
              </a:rPr>
              <a:t>μηχανικού</a:t>
            </a:r>
          </a:p>
          <a:p>
            <a:pPr lvl="1" algn="just">
              <a:spcBef>
                <a:spcPts val="600"/>
              </a:spcBef>
              <a:buFont typeface="Wingdings" panose="05000000000000000000" pitchFamily="2" charset="2"/>
              <a:buChar char="§"/>
            </a:pPr>
            <a:r>
              <a:rPr lang="el-GR" sz="2000" b="1" dirty="0">
                <a:effectLst>
                  <a:outerShdw blurRad="38100" dist="38100" dir="2700000" algn="tl">
                    <a:srgbClr val="000000">
                      <a:alpha val="43137"/>
                    </a:srgbClr>
                  </a:outerShdw>
                </a:effectLst>
              </a:rPr>
              <a:t>Κατασκευή στεγών και δομικών σκελετών </a:t>
            </a:r>
            <a:r>
              <a:rPr lang="el-GR" sz="2000" b="1" dirty="0" smtClean="0">
                <a:effectLst>
                  <a:outerShdw blurRad="38100" dist="38100" dir="2700000" algn="tl">
                    <a:srgbClr val="000000">
                      <a:alpha val="43137"/>
                    </a:srgbClr>
                  </a:outerShdw>
                </a:effectLst>
              </a:rPr>
              <a:t>κτιρίων</a:t>
            </a:r>
          </a:p>
          <a:p>
            <a:pPr lvl="1" algn="just">
              <a:spcBef>
                <a:spcPts val="600"/>
              </a:spcBef>
              <a:buFont typeface="Wingdings" panose="05000000000000000000" pitchFamily="2" charset="2"/>
              <a:buChar char="§"/>
            </a:pPr>
            <a:r>
              <a:rPr lang="el-GR" sz="2000" b="1" dirty="0">
                <a:effectLst>
                  <a:outerShdw blurRad="38100" dist="38100" dir="2700000" algn="tl">
                    <a:srgbClr val="000000">
                      <a:alpha val="43137"/>
                    </a:srgbClr>
                  </a:outerShdw>
                </a:effectLst>
              </a:rPr>
              <a:t>Κατασκευή αυτοκινητοδρόμων, οδών, αεροδρομίων και αθλητικών </a:t>
            </a:r>
            <a:r>
              <a:rPr lang="el-GR" sz="2000" b="1" dirty="0" smtClean="0">
                <a:effectLst>
                  <a:outerShdw blurRad="38100" dist="38100" dir="2700000" algn="tl">
                    <a:srgbClr val="000000">
                      <a:alpha val="43137"/>
                    </a:srgbClr>
                  </a:outerShdw>
                </a:effectLst>
              </a:rPr>
              <a:t>εγκαταστάσεων</a:t>
            </a:r>
          </a:p>
          <a:p>
            <a:pPr lvl="1" algn="just">
              <a:spcBef>
                <a:spcPts val="600"/>
              </a:spcBef>
              <a:buFont typeface="Wingdings" panose="05000000000000000000" pitchFamily="2" charset="2"/>
              <a:buChar char="§"/>
            </a:pPr>
            <a:r>
              <a:rPr lang="el-GR" sz="2000" b="1" dirty="0">
                <a:effectLst>
                  <a:outerShdw blurRad="38100" dist="38100" dir="2700000" algn="tl">
                    <a:srgbClr val="000000">
                      <a:alpha val="43137"/>
                    </a:srgbClr>
                  </a:outerShdw>
                </a:effectLst>
              </a:rPr>
              <a:t>Κατασκευή υδραυλικών και λιμενικών </a:t>
            </a:r>
            <a:r>
              <a:rPr lang="el-GR" sz="2000" b="1" dirty="0" smtClean="0">
                <a:effectLst>
                  <a:outerShdw blurRad="38100" dist="38100" dir="2700000" algn="tl">
                    <a:srgbClr val="000000">
                      <a:alpha val="43137"/>
                    </a:srgbClr>
                  </a:outerShdw>
                </a:effectLst>
              </a:rPr>
              <a:t>έργων</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45.3 Εγκαταστάσεις </a:t>
            </a:r>
            <a:r>
              <a:rPr lang="el-GR" sz="2200" b="1" dirty="0">
                <a:effectLst>
                  <a:outerShdw blurRad="38100" dist="38100" dir="2700000" algn="tl">
                    <a:srgbClr val="000000">
                      <a:alpha val="43137"/>
                    </a:srgbClr>
                  </a:outerShdw>
                </a:effectLst>
              </a:rPr>
              <a:t>παροχών σε κτίρια</a:t>
            </a:r>
          </a:p>
          <a:p>
            <a:pPr lvl="1" algn="just">
              <a:spcBef>
                <a:spcPts val="600"/>
              </a:spcBef>
              <a:buFont typeface="Wingdings" panose="05000000000000000000" pitchFamily="2" charset="2"/>
              <a:buChar char="§"/>
            </a:pPr>
            <a:r>
              <a:rPr lang="el-GR" sz="2000" b="1" dirty="0" smtClean="0">
                <a:effectLst>
                  <a:outerShdw blurRad="38100" dist="38100" dir="2700000" algn="tl">
                    <a:srgbClr val="000000">
                      <a:alpha val="43137"/>
                    </a:srgbClr>
                  </a:outerShdw>
                </a:effectLst>
              </a:rPr>
              <a:t>Καλωδιώσεις </a:t>
            </a:r>
            <a:r>
              <a:rPr lang="el-GR" sz="2000" b="1" dirty="0">
                <a:effectLst>
                  <a:outerShdw blurRad="38100" dist="38100" dir="2700000" algn="tl">
                    <a:srgbClr val="000000">
                      <a:alpha val="43137"/>
                    </a:srgbClr>
                  </a:outerShdw>
                </a:effectLst>
              </a:rPr>
              <a:t>και ηλεκτρολογικές </a:t>
            </a:r>
            <a:r>
              <a:rPr lang="el-GR" sz="2000" b="1" dirty="0" smtClean="0">
                <a:effectLst>
                  <a:outerShdw blurRad="38100" dist="38100" dir="2700000" algn="tl">
                    <a:srgbClr val="000000">
                      <a:alpha val="43137"/>
                    </a:srgbClr>
                  </a:outerShdw>
                </a:effectLst>
              </a:rPr>
              <a:t>εγκαταστάσεις</a:t>
            </a:r>
          </a:p>
          <a:p>
            <a:pPr lvl="1" algn="just">
              <a:spcBef>
                <a:spcPts val="600"/>
              </a:spcBef>
              <a:buFont typeface="Wingdings" panose="05000000000000000000" pitchFamily="2" charset="2"/>
              <a:buChar char="§"/>
            </a:pPr>
            <a:r>
              <a:rPr lang="el-GR" sz="2000" b="1" dirty="0" smtClean="0">
                <a:effectLst>
                  <a:outerShdw blurRad="38100" dist="38100" dir="2700000" algn="tl">
                    <a:srgbClr val="000000">
                      <a:alpha val="43137"/>
                    </a:srgbClr>
                  </a:outerShdw>
                </a:effectLst>
              </a:rPr>
              <a:t>Μονώσεις</a:t>
            </a:r>
          </a:p>
          <a:p>
            <a:pPr lvl="1" algn="just">
              <a:spcBef>
                <a:spcPts val="600"/>
              </a:spcBef>
              <a:buFont typeface="Wingdings" panose="05000000000000000000" pitchFamily="2" charset="2"/>
              <a:buChar char="§"/>
            </a:pPr>
            <a:r>
              <a:rPr lang="el-GR" sz="2000" b="1" dirty="0">
                <a:effectLst>
                  <a:outerShdw blurRad="38100" dist="38100" dir="2700000" algn="tl">
                    <a:srgbClr val="000000">
                      <a:alpha val="43137"/>
                    </a:srgbClr>
                  </a:outerShdw>
                </a:effectLst>
              </a:rPr>
              <a:t>Υδραυλικές </a:t>
            </a:r>
            <a:r>
              <a:rPr lang="el-GR" sz="2000" b="1" dirty="0" smtClean="0">
                <a:effectLst>
                  <a:outerShdw blurRad="38100" dist="38100" dir="2700000" algn="tl">
                    <a:srgbClr val="000000">
                      <a:alpha val="43137"/>
                    </a:srgbClr>
                  </a:outerShdw>
                </a:effectLst>
              </a:rPr>
              <a:t>εγκαταστάσεις</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45. 4 Αποπεράτωση κτιρίων</a:t>
            </a:r>
          </a:p>
          <a:p>
            <a:pPr lvl="1" algn="just">
              <a:spcBef>
                <a:spcPts val="600"/>
              </a:spcBef>
              <a:buFont typeface="Wingdings" panose="05000000000000000000" pitchFamily="2" charset="2"/>
              <a:buChar char="§"/>
            </a:pPr>
            <a:r>
              <a:rPr lang="el-GR" sz="2000" b="1" dirty="0" smtClean="0">
                <a:effectLst>
                  <a:outerShdw blurRad="38100" dist="38100" dir="2700000" algn="tl">
                    <a:srgbClr val="000000">
                      <a:alpha val="43137"/>
                    </a:srgbClr>
                  </a:outerShdw>
                </a:effectLst>
              </a:rPr>
              <a:t>Επιχρίσεις</a:t>
            </a:r>
          </a:p>
          <a:p>
            <a:pPr lvl="1" algn="just">
              <a:spcBef>
                <a:spcPts val="600"/>
              </a:spcBef>
              <a:buFont typeface="Wingdings" panose="05000000000000000000" pitchFamily="2" charset="2"/>
              <a:buChar char="§"/>
            </a:pPr>
            <a:r>
              <a:rPr lang="el-GR" sz="2000" b="1" dirty="0" err="1" smtClean="0">
                <a:effectLst>
                  <a:outerShdw blurRad="38100" dist="38100" dir="2700000" algn="tl">
                    <a:srgbClr val="000000">
                      <a:alpha val="43137"/>
                    </a:srgbClr>
                  </a:outerShdw>
                </a:effectLst>
              </a:rPr>
              <a:t>Λεπτοξυλουργικές</a:t>
            </a:r>
            <a:r>
              <a:rPr lang="el-GR" sz="2000" b="1" dirty="0" smtClean="0">
                <a:effectLst>
                  <a:outerShdw blurRad="38100" dist="38100" dir="2700000" algn="tl">
                    <a:srgbClr val="000000">
                      <a:alpha val="43137"/>
                    </a:srgbClr>
                  </a:outerShdw>
                </a:effectLst>
              </a:rPr>
              <a:t> εργασίες </a:t>
            </a:r>
          </a:p>
          <a:p>
            <a:pPr lvl="1" algn="just">
              <a:spcBef>
                <a:spcPts val="600"/>
              </a:spcBef>
              <a:buFont typeface="Wingdings" panose="05000000000000000000" pitchFamily="2" charset="2"/>
              <a:buChar char="§"/>
            </a:pPr>
            <a:r>
              <a:rPr lang="el-GR" sz="2000" b="1" dirty="0" smtClean="0">
                <a:effectLst>
                  <a:outerShdw blurRad="38100" dist="38100" dir="2700000" algn="tl">
                    <a:srgbClr val="000000">
                      <a:alpha val="43137"/>
                    </a:srgbClr>
                  </a:outerShdw>
                </a:effectLst>
              </a:rPr>
              <a:t>Επενδύσεις δαπέδων και τοίχων </a:t>
            </a:r>
          </a:p>
          <a:p>
            <a:pPr algn="just">
              <a:spcBef>
                <a:spcPts val="600"/>
              </a:spcBef>
              <a:buFont typeface="Wingdings" panose="05000000000000000000" pitchFamily="2" charset="2"/>
              <a:buChar char="§"/>
            </a:pPr>
            <a:r>
              <a:rPr lang="el-GR" sz="2200" b="1" dirty="0" smtClean="0">
                <a:effectLst>
                  <a:outerShdw blurRad="38100" dist="38100" dir="2700000" algn="tl">
                    <a:srgbClr val="000000">
                      <a:alpha val="43137"/>
                    </a:srgbClr>
                  </a:outerShdw>
                </a:effectLst>
              </a:rPr>
              <a:t>45. 5 Εκμίσθωση </a:t>
            </a:r>
            <a:r>
              <a:rPr lang="el-GR" sz="2200" b="1" dirty="0">
                <a:effectLst>
                  <a:outerShdw blurRad="38100" dist="38100" dir="2700000" algn="tl">
                    <a:srgbClr val="000000">
                      <a:alpha val="43137"/>
                    </a:srgbClr>
                  </a:outerShdw>
                </a:effectLst>
              </a:rPr>
              <a:t>εξοπλισμού κατασκευών ή κατεδαφίσεων μαζί με τον χειριστή</a:t>
            </a:r>
          </a:p>
        </p:txBody>
      </p:sp>
    </p:spTree>
    <p:extLst>
      <p:ext uri="{BB962C8B-B14F-4D97-AF65-F5344CB8AC3E}">
        <p14:creationId xmlns:p14="http://schemas.microsoft.com/office/powerpoint/2010/main" val="5071271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3" y="1802674"/>
            <a:ext cx="10968446" cy="4667359"/>
          </a:xfrm>
        </p:spPr>
        <p:txBody>
          <a:bodyPr>
            <a:normAutofit/>
          </a:bodyPr>
          <a:lstStyle/>
          <a:p>
            <a:pPr marL="109728" indent="0" algn="just">
              <a:spcBef>
                <a:spcPts val="600"/>
              </a:spcBef>
              <a:buNone/>
            </a:pPr>
            <a:r>
              <a:rPr lang="el-GR" sz="2400" b="1" dirty="0"/>
              <a:t>«</a:t>
            </a:r>
            <a:r>
              <a:rPr lang="el-GR" sz="2400" b="1" dirty="0">
                <a:effectLst>
                  <a:outerShdw blurRad="38100" dist="38100" dir="2700000" algn="tl">
                    <a:srgbClr val="000000">
                      <a:alpha val="43137"/>
                    </a:srgbClr>
                  </a:outerShdw>
                </a:effectLst>
              </a:rPr>
              <a:t>δημόσιες συμβάσεις εκπόνησης μελετών και παροχής τεχνικών και λοιπών συναφών επιστημονικών υπηρεσιών</a:t>
            </a:r>
            <a:r>
              <a:rPr lang="el-GR" sz="2400" b="1" dirty="0"/>
              <a:t>»: όλες οι συμβάσεις με </a:t>
            </a:r>
            <a:r>
              <a:rPr lang="el-GR" sz="2400" b="1" dirty="0">
                <a:effectLst>
                  <a:outerShdw blurRad="38100" dist="38100" dir="2700000" algn="tl">
                    <a:srgbClr val="000000">
                      <a:alpha val="43137"/>
                    </a:srgbClr>
                  </a:outerShdw>
                </a:effectLst>
              </a:rPr>
              <a:t>αντικείμενο</a:t>
            </a:r>
            <a:r>
              <a:rPr lang="el-GR" sz="2400" b="1" dirty="0"/>
              <a:t> την εκπόνηση μελετών και την παροχή τεχνικών και λοιπών συναφών επιστημονικών υπηρεσιών, οι οποίες </a:t>
            </a:r>
            <a:r>
              <a:rPr lang="el-GR" sz="2400" b="1" dirty="0">
                <a:effectLst>
                  <a:outerShdw blurRad="38100" dist="38100" dir="2700000" algn="tl">
                    <a:srgbClr val="000000">
                      <a:alpha val="43137"/>
                    </a:srgbClr>
                  </a:outerShdw>
                </a:effectLst>
              </a:rPr>
              <a:t>συνδέονται με την εκτέλεση έργου</a:t>
            </a:r>
            <a:r>
              <a:rPr lang="el-GR" sz="2400" b="1" dirty="0"/>
              <a:t>, κατά την έννοια της περ. 7 </a:t>
            </a:r>
            <a:r>
              <a:rPr lang="el-GR" sz="2400" b="1" dirty="0">
                <a:effectLst>
                  <a:outerShdw blurRad="38100" dist="38100" dir="2700000" algn="tl">
                    <a:srgbClr val="000000">
                      <a:alpha val="43137"/>
                    </a:srgbClr>
                  </a:outerShdw>
                </a:effectLst>
              </a:rPr>
              <a:t>ή τον χωρικό σχεδιασμό</a:t>
            </a:r>
            <a:r>
              <a:rPr lang="el-GR" sz="2400" b="1" dirty="0"/>
              <a:t>, όταν οι μελέτες δεν εκπονούνται και οι υπηρεσίες δεν παρέχονται από το προσωπικό της αναθέτουσας αρχής</a:t>
            </a:r>
          </a:p>
          <a:p>
            <a:pPr marL="109728" indent="0" algn="just">
              <a:spcBef>
                <a:spcPts val="600"/>
              </a:spcBef>
              <a:buNone/>
            </a:pPr>
            <a:endParaRPr lang="el-GR" sz="2200" b="1" dirty="0"/>
          </a:p>
        </p:txBody>
      </p:sp>
    </p:spTree>
    <p:extLst>
      <p:ext uri="{BB962C8B-B14F-4D97-AF65-F5344CB8AC3E}">
        <p14:creationId xmlns:p14="http://schemas.microsoft.com/office/powerpoint/2010/main" val="183128291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3" y="1802674"/>
            <a:ext cx="10968446" cy="4667359"/>
          </a:xfrm>
        </p:spPr>
        <p:txBody>
          <a:bodyPr>
            <a:normAutofit lnSpcReduction="10000"/>
          </a:bodyPr>
          <a:lstStyle/>
          <a:p>
            <a:pPr marL="109728" indent="0" algn="just">
              <a:spcBef>
                <a:spcPts val="600"/>
              </a:spcBef>
              <a:buNone/>
            </a:pPr>
            <a:r>
              <a:rPr lang="el-GR" sz="2200" b="1" dirty="0" smtClean="0"/>
              <a:t>«</a:t>
            </a:r>
            <a:r>
              <a:rPr lang="el-GR" sz="2200" b="1" dirty="0" smtClean="0">
                <a:effectLst>
                  <a:outerShdw blurRad="38100" dist="38100" dir="2700000" algn="tl">
                    <a:srgbClr val="000000">
                      <a:alpha val="43137"/>
                    </a:srgbClr>
                  </a:outerShdw>
                </a:effectLst>
              </a:rPr>
              <a:t>μελέτη»: </a:t>
            </a:r>
            <a:r>
              <a:rPr lang="el-GR" sz="2200" b="1" dirty="0"/>
              <a:t>το </a:t>
            </a:r>
            <a:r>
              <a:rPr lang="el-GR" sz="2200" b="1" dirty="0">
                <a:effectLst>
                  <a:outerShdw blurRad="38100" dist="38100" dir="2700000" algn="tl">
                    <a:srgbClr val="000000">
                      <a:alpha val="43137"/>
                    </a:srgbClr>
                  </a:outerShdw>
                </a:effectLst>
              </a:rPr>
              <a:t>αποτέλεσμα συστηματικής και αναλυτικής επιστημονικής και τεχνικής εργασίας και έρευνας </a:t>
            </a:r>
            <a:r>
              <a:rPr lang="el-GR" sz="2200" b="1" dirty="0"/>
              <a:t>σε συγκεκριμένο απλό ή σύνθετο γνωστικό αντικείμενο, </a:t>
            </a:r>
            <a:r>
              <a:rPr lang="el-GR" sz="2200" b="1" dirty="0">
                <a:effectLst>
                  <a:outerShdw blurRad="38100" dist="38100" dir="2700000" algn="tl">
                    <a:srgbClr val="000000">
                      <a:alpha val="43137"/>
                    </a:srgbClr>
                  </a:outerShdw>
                </a:effectLst>
              </a:rPr>
              <a:t>που αποβλέπει ιδίως στην παραγωγή έργου ή στην επέμβαση σε έργο ή αφορά στον σχεδιασμό και την απεικόνιση έργου ή παραγωγικής διαδικασίας ή σε μεθόδους χωρικού σχεδιασμού και ανάπτυξης</a:t>
            </a:r>
            <a:r>
              <a:rPr lang="el-GR" sz="2200" b="1" dirty="0"/>
              <a:t> </a:t>
            </a:r>
            <a:endParaRPr lang="el-GR" sz="2200" b="1" dirty="0" smtClean="0"/>
          </a:p>
          <a:p>
            <a:pPr marL="109728" indent="0" algn="just">
              <a:spcBef>
                <a:spcPts val="600"/>
              </a:spcBef>
              <a:buNone/>
            </a:pPr>
            <a:r>
              <a:rPr lang="el-GR" sz="2200" b="1" dirty="0" smtClean="0"/>
              <a:t>«</a:t>
            </a:r>
            <a:r>
              <a:rPr lang="el-GR" sz="2200" b="1" dirty="0" smtClean="0">
                <a:effectLst>
                  <a:outerShdw blurRad="38100" dist="38100" dir="2700000" algn="tl">
                    <a:srgbClr val="000000">
                      <a:alpha val="43137"/>
                    </a:srgbClr>
                  </a:outerShdw>
                </a:effectLst>
              </a:rPr>
              <a:t>συμβάσεις τεχνικών </a:t>
            </a:r>
            <a:r>
              <a:rPr lang="el-GR" sz="2200" b="1" dirty="0">
                <a:effectLst>
                  <a:outerShdw blurRad="38100" dist="38100" dir="2700000" algn="tl">
                    <a:srgbClr val="000000">
                      <a:alpha val="43137"/>
                    </a:srgbClr>
                  </a:outerShdw>
                </a:effectLst>
              </a:rPr>
              <a:t>και λοιπών συναφών επιστημονικών υπηρεσιών</a:t>
            </a:r>
            <a:r>
              <a:rPr lang="el-GR" sz="2200" b="1" dirty="0"/>
              <a:t>»: υπηρεσίες που </a:t>
            </a:r>
            <a:r>
              <a:rPr lang="el-GR" sz="2200" b="1" dirty="0">
                <a:effectLst>
                  <a:outerShdw blurRad="38100" dist="38100" dir="2700000" algn="tl">
                    <a:srgbClr val="000000">
                      <a:alpha val="43137"/>
                    </a:srgbClr>
                  </a:outerShdw>
                </a:effectLst>
              </a:rPr>
              <a:t>συνίστανται στην παροχή γνώσεων και ικανοτήτων με τη διάθεση κυρίως συγκεκριμένου επιστημονικού προσωπικού και άλλων μέσων επί ορισμένου χρόνου</a:t>
            </a:r>
            <a:r>
              <a:rPr lang="el-GR" sz="2200" b="1" dirty="0"/>
              <a:t>, που προσδιορίζεται είτε ημερολογιακά είτε σε συνάρτηση με ορισμένο γεγονός της παραγωγικής διαδικασίας. </a:t>
            </a:r>
            <a:endParaRPr lang="el-GR" sz="2200" b="1" dirty="0" smtClean="0"/>
          </a:p>
          <a:p>
            <a:pPr algn="just">
              <a:spcBef>
                <a:spcPts val="600"/>
              </a:spcBef>
              <a:buFont typeface="Wingdings" panose="05000000000000000000" pitchFamily="2" charset="2"/>
              <a:buChar char="Ø"/>
            </a:pPr>
            <a:r>
              <a:rPr lang="el-GR" sz="2000" b="1" dirty="0" smtClean="0"/>
              <a:t>Έχουν </a:t>
            </a:r>
            <a:r>
              <a:rPr lang="el-GR" sz="2000" b="1" dirty="0"/>
              <a:t>ως </a:t>
            </a:r>
            <a:r>
              <a:rPr lang="el-GR" sz="2000" b="1" dirty="0">
                <a:effectLst>
                  <a:outerShdw blurRad="38100" dist="38100" dir="2700000" algn="tl">
                    <a:srgbClr val="000000">
                      <a:alpha val="43137"/>
                    </a:srgbClr>
                  </a:outerShdw>
                </a:effectLst>
              </a:rPr>
              <a:t>αντικείμενο</a:t>
            </a:r>
            <a:r>
              <a:rPr lang="el-GR" sz="2000" b="1" dirty="0"/>
              <a:t>, ιδίως: α) τη </a:t>
            </a:r>
            <a:r>
              <a:rPr lang="el-GR" sz="2000" b="1" dirty="0">
                <a:effectLst>
                  <a:outerShdw blurRad="38100" dist="38100" dir="2700000" algn="tl">
                    <a:srgbClr val="000000">
                      <a:alpha val="43137"/>
                    </a:srgbClr>
                  </a:outerShdw>
                </a:effectLst>
              </a:rPr>
              <a:t>σύνταξη των τευχών δημοσίου διαγωνισμού έργου, μελέτης </a:t>
            </a:r>
            <a:r>
              <a:rPr lang="el-GR" sz="2000" b="1" dirty="0"/>
              <a:t>ή τεχνικής ή άλλης συναφούς επιστημονικής υπηρεσίας, β) τον </a:t>
            </a:r>
            <a:r>
              <a:rPr lang="el-GR" sz="2000" b="1" dirty="0">
                <a:effectLst>
                  <a:outerShdw blurRad="38100" dist="38100" dir="2700000" algn="tl">
                    <a:srgbClr val="000000">
                      <a:alpha val="43137"/>
                    </a:srgbClr>
                  </a:outerShdw>
                </a:effectLst>
              </a:rPr>
              <a:t>έλεγχο και την επίβλεψη έργου ή μελέτης</a:t>
            </a:r>
            <a:r>
              <a:rPr lang="el-GR" sz="2000" b="1" dirty="0"/>
              <a:t> και γ) την </a:t>
            </a:r>
            <a:r>
              <a:rPr lang="el-GR" sz="2000" b="1" dirty="0">
                <a:effectLst>
                  <a:outerShdw blurRad="38100" dist="38100" dir="2700000" algn="tl">
                    <a:srgbClr val="000000">
                      <a:alpha val="43137"/>
                    </a:srgbClr>
                  </a:outerShdw>
                </a:effectLst>
              </a:rPr>
              <a:t>υποστήριξη της αναθέτουσας αρχής στη διεξαγωγή ανάθεσης σύμβασης μελέτης, έργου</a:t>
            </a:r>
            <a:r>
              <a:rPr lang="el-GR" sz="2000" b="1" dirty="0"/>
              <a:t> ή τεχνικής ή άλλης συναφούς επιστημονικής υπηρεσίας, στην επίβλεψη ή έλεγχο μελέτης και στη διοίκηση ή επίβλεψη ή έλεγχο έργου</a:t>
            </a:r>
          </a:p>
          <a:p>
            <a:pPr marL="109728" indent="0" algn="just">
              <a:spcBef>
                <a:spcPts val="600"/>
              </a:spcBef>
              <a:buNone/>
            </a:pPr>
            <a:endParaRPr lang="el-GR" sz="2000" b="1" dirty="0"/>
          </a:p>
        </p:txBody>
      </p:sp>
    </p:spTree>
    <p:extLst>
      <p:ext uri="{BB962C8B-B14F-4D97-AF65-F5344CB8AC3E}">
        <p14:creationId xmlns:p14="http://schemas.microsoft.com/office/powerpoint/2010/main" val="21137052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3" y="1802674"/>
            <a:ext cx="10968446" cy="4667359"/>
          </a:xfrm>
        </p:spPr>
        <p:txBody>
          <a:bodyPr>
            <a:normAutofit/>
          </a:bodyPr>
          <a:lstStyle/>
          <a:p>
            <a:pPr marL="109728" indent="0" algn="just">
              <a:spcBef>
                <a:spcPts val="600"/>
              </a:spcBef>
              <a:buNone/>
            </a:pPr>
            <a:r>
              <a:rPr lang="el-GR" sz="2200" b="1" dirty="0"/>
              <a:t>«</a:t>
            </a:r>
            <a:r>
              <a:rPr lang="el-GR" sz="2200" b="1" dirty="0">
                <a:effectLst>
                  <a:outerShdw blurRad="38100" dist="38100" dir="2700000" algn="tl">
                    <a:srgbClr val="000000">
                      <a:alpha val="43137"/>
                    </a:srgbClr>
                  </a:outerShdw>
                </a:effectLst>
              </a:rPr>
              <a:t>δημόσιες συμβάσεις υπηρεσιών</a:t>
            </a:r>
            <a:r>
              <a:rPr lang="el-GR" sz="2200" b="1" dirty="0"/>
              <a:t>»: έχουν ως </a:t>
            </a:r>
            <a:r>
              <a:rPr lang="el-GR" sz="2200" b="1" dirty="0">
                <a:effectLst>
                  <a:outerShdw blurRad="38100" dist="38100" dir="2700000" algn="tl">
                    <a:srgbClr val="000000">
                      <a:alpha val="43137"/>
                    </a:srgbClr>
                  </a:outerShdw>
                </a:effectLst>
              </a:rPr>
              <a:t>αντικείμενο την παροχή υπηρεσιών</a:t>
            </a:r>
            <a:r>
              <a:rPr lang="el-GR" sz="2200" b="1" dirty="0"/>
              <a:t>, πλην των αναφερομένων στην περίπτωση 7α  [συμβάσεις μελετών ή εκπόνησης τεχνικών και λοιπών συναφών επιστημονικών υπηρεσιών]. </a:t>
            </a:r>
            <a:endParaRPr lang="el-GR" sz="2200" b="1" dirty="0" smtClean="0"/>
          </a:p>
          <a:p>
            <a:pPr marL="109728" indent="0" algn="just">
              <a:spcBef>
                <a:spcPts val="600"/>
              </a:spcBef>
              <a:buNone/>
            </a:pPr>
            <a:r>
              <a:rPr lang="el-GR" sz="2200" b="1" dirty="0" smtClean="0"/>
              <a:t>Στις </a:t>
            </a:r>
            <a:r>
              <a:rPr lang="el-GR" sz="2200" b="1" dirty="0"/>
              <a:t>συμβάσεις υπηρεσιών περιλαμβάνονται και οι συμβάσεις παροχής συμβουλευτικών υπηρεσιών που έχουν ως αντικείμενο τον σχεδιασμό, προγραμματισμό, οργάνωση, διαχείριση, παρακολούθηση, έλεγχο και αξιολόγηση επιχειρησιακών και αναπτυξιακών προγραμμάτων και δράσεων σε όλους τους τομείς της οικονομίας, καθώς και σε οριζόντιου χαρακτήρα παρεμβάσεις, την υποστήριξη της υλοποίησής τους με τη μεταφορά της απαραίτητης τεχνογνωσίας, καθώς και την παροχή εξωγενών υπηρεσιών (</a:t>
            </a:r>
            <a:r>
              <a:rPr lang="el-GR" sz="2200" b="1" dirty="0" err="1"/>
              <a:t>outsourcing</a:t>
            </a:r>
            <a:r>
              <a:rPr lang="el-GR" sz="2200" b="1" dirty="0"/>
              <a:t>) υλοποίησης των ανωτέρω προγραμμάτων και δράσεων. </a:t>
            </a:r>
            <a:endParaRPr lang="el-GR" sz="2200" b="1" dirty="0" smtClean="0"/>
          </a:p>
          <a:p>
            <a:pPr marL="109728" indent="0" algn="just">
              <a:spcBef>
                <a:spcPts val="600"/>
              </a:spcBef>
              <a:buNone/>
            </a:pPr>
            <a:r>
              <a:rPr lang="el-GR" sz="2200" b="1" dirty="0" smtClean="0"/>
              <a:t>Στις </a:t>
            </a:r>
            <a:r>
              <a:rPr lang="el-GR" sz="2200" b="1" dirty="0"/>
              <a:t>συμβουλευτικές υπηρεσίες υπάγονται ιδίως οι οικονομικές μελέτες, κοινωνικές μελέτες και μελέτες οργάνωσης και επιχειρησιακής έρευνας.</a:t>
            </a:r>
          </a:p>
          <a:p>
            <a:pPr marL="109728" indent="0" algn="just">
              <a:spcBef>
                <a:spcPts val="600"/>
              </a:spcBef>
              <a:buNone/>
            </a:pPr>
            <a:endParaRPr lang="el-GR" sz="2000" b="1" dirty="0"/>
          </a:p>
        </p:txBody>
      </p:sp>
    </p:spTree>
    <p:extLst>
      <p:ext uri="{BB962C8B-B14F-4D97-AF65-F5344CB8AC3E}">
        <p14:creationId xmlns:p14="http://schemas.microsoft.com/office/powerpoint/2010/main" val="11739717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effectLst>
                  <a:outerShdw blurRad="38100" dist="38100" dir="2700000" algn="tl">
                    <a:srgbClr val="000000">
                      <a:alpha val="43137"/>
                    </a:srgbClr>
                  </a:outerShdw>
                </a:effectLst>
              </a:rPr>
              <a:t>Δημόσιες </a:t>
            </a:r>
            <a:r>
              <a:rPr lang="el-GR" b="1" dirty="0">
                <a:effectLst>
                  <a:outerShdw blurRad="38100" dist="38100" dir="2700000" algn="tl">
                    <a:srgbClr val="000000">
                      <a:alpha val="43137"/>
                    </a:srgbClr>
                  </a:outerShdw>
                </a:effectLst>
              </a:rPr>
              <a:t>συμβάσεις για κοινωνικές και άλλες ειδικές </a:t>
            </a:r>
            <a:r>
              <a:rPr lang="el-GR" b="1" dirty="0" smtClean="0">
                <a:effectLst>
                  <a:outerShdw blurRad="38100" dist="38100" dir="2700000" algn="tl">
                    <a:srgbClr val="000000">
                      <a:alpha val="43137"/>
                    </a:srgbClr>
                  </a:outerShdw>
                </a:effectLst>
              </a:rPr>
              <a:t>υπηρεσίες </a:t>
            </a:r>
            <a:endParaRPr lang="el-GR" b="1" dirty="0"/>
          </a:p>
        </p:txBody>
      </p:sp>
      <p:sp>
        <p:nvSpPr>
          <p:cNvPr id="3" name="Θέση περιεχομένου 2"/>
          <p:cNvSpPr>
            <a:spLocks noGrp="1"/>
          </p:cNvSpPr>
          <p:nvPr>
            <p:ph idx="1"/>
          </p:nvPr>
        </p:nvSpPr>
        <p:spPr>
          <a:xfrm>
            <a:off x="613953" y="1802674"/>
            <a:ext cx="10968446" cy="4667359"/>
          </a:xfrm>
        </p:spPr>
        <p:txBody>
          <a:bodyPr>
            <a:normAutofit/>
          </a:bodyPr>
          <a:lstStyle/>
          <a:p>
            <a:pPr marL="109728" indent="0" algn="just">
              <a:spcBef>
                <a:spcPts val="600"/>
              </a:spcBef>
              <a:buNone/>
            </a:pPr>
            <a:r>
              <a:rPr lang="el-GR" sz="2200" b="1" dirty="0" smtClean="0">
                <a:solidFill>
                  <a:srgbClr val="FF0000"/>
                </a:solidFill>
                <a:effectLst>
                  <a:outerShdw blurRad="38100" dist="38100" dir="2700000" algn="tl">
                    <a:srgbClr val="000000">
                      <a:alpha val="43137"/>
                    </a:srgbClr>
                  </a:outerShdw>
                </a:effectLst>
              </a:rPr>
              <a:t>ΠΡΟΣΟΧΗ!!! Ειδική κατηγορία δημοσιών συμβάσεων υπηρεσιών</a:t>
            </a:r>
            <a:r>
              <a:rPr lang="el-GR" sz="2200" b="1" dirty="0">
                <a:solidFill>
                  <a:srgbClr val="FF0000"/>
                </a:solidFill>
                <a:effectLst>
                  <a:outerShdw blurRad="38100" dist="38100" dir="2700000" algn="tl">
                    <a:srgbClr val="000000">
                      <a:alpha val="43137"/>
                    </a:srgbClr>
                  </a:outerShdw>
                </a:effectLst>
              </a:rPr>
              <a:t>: </a:t>
            </a:r>
            <a:r>
              <a:rPr lang="el-GR" sz="2200" b="1" dirty="0">
                <a:solidFill>
                  <a:schemeClr val="tx1"/>
                </a:solidFill>
              </a:rPr>
              <a:t>Οι δημόσιες συμβάσεις </a:t>
            </a:r>
            <a:r>
              <a:rPr lang="el-GR" sz="2200" b="1" dirty="0" smtClean="0">
                <a:solidFill>
                  <a:schemeClr val="tx1"/>
                </a:solidFill>
              </a:rPr>
              <a:t>για </a:t>
            </a:r>
            <a:r>
              <a:rPr lang="el-GR" sz="2200" b="1" dirty="0">
                <a:solidFill>
                  <a:schemeClr val="tx1"/>
                </a:solidFill>
              </a:rPr>
              <a:t>κοινωνικές και άλλες ειδικές </a:t>
            </a:r>
            <a:r>
              <a:rPr lang="el-GR" sz="2200" b="1" dirty="0" smtClean="0">
                <a:solidFill>
                  <a:schemeClr val="tx1"/>
                </a:solidFill>
              </a:rPr>
              <a:t>υπηρεσίες άρθρου 107 </a:t>
            </a:r>
            <a:r>
              <a:rPr lang="el-GR" sz="2200" b="1" dirty="0" err="1" smtClean="0">
                <a:solidFill>
                  <a:schemeClr val="tx1"/>
                </a:solidFill>
              </a:rPr>
              <a:t>επ</a:t>
            </a:r>
            <a:r>
              <a:rPr lang="el-GR" sz="2200" b="1" dirty="0" smtClean="0">
                <a:solidFill>
                  <a:schemeClr val="tx1"/>
                </a:solidFill>
              </a:rPr>
              <a:t>.: Αναφέρονται περιοριστικά  στο </a:t>
            </a:r>
            <a:r>
              <a:rPr lang="el-GR" sz="2200" b="1" dirty="0" err="1" smtClean="0">
                <a:solidFill>
                  <a:schemeClr val="tx1"/>
                </a:solidFill>
              </a:rPr>
              <a:t>Παραρτήμα</a:t>
            </a:r>
            <a:r>
              <a:rPr lang="el-GR" sz="2200" b="1" dirty="0" smtClean="0">
                <a:solidFill>
                  <a:schemeClr val="tx1"/>
                </a:solidFill>
              </a:rPr>
              <a:t> </a:t>
            </a:r>
            <a:r>
              <a:rPr lang="el-GR" sz="2200" b="1" dirty="0">
                <a:solidFill>
                  <a:schemeClr val="tx1"/>
                </a:solidFill>
              </a:rPr>
              <a:t>XIV του Προσαρτήματος Α‘ και προσδιορίζονται με συγκεκριμένους κωδικούς </a:t>
            </a:r>
            <a:r>
              <a:rPr lang="el-GR" sz="2200" b="1" dirty="0" smtClean="0">
                <a:solidFill>
                  <a:schemeClr val="tx1"/>
                </a:solidFill>
              </a:rPr>
              <a:t>CPV. </a:t>
            </a:r>
          </a:p>
          <a:p>
            <a:pPr marL="109728" indent="0" algn="just">
              <a:spcBef>
                <a:spcPts val="600"/>
              </a:spcBef>
              <a:buNone/>
            </a:pPr>
            <a:r>
              <a:rPr lang="el-GR" sz="2200" b="1" dirty="0" smtClean="0">
                <a:solidFill>
                  <a:srgbClr val="FF0000"/>
                </a:solidFill>
                <a:effectLst>
                  <a:outerShdw blurRad="38100" dist="38100" dir="2700000" algn="tl">
                    <a:srgbClr val="000000">
                      <a:alpha val="43137"/>
                    </a:srgbClr>
                  </a:outerShdw>
                </a:effectLst>
              </a:rPr>
              <a:t>ΔΙΑΦΟΡΟΠΟΙΗΣΕΙΣ ΑΠΌ ΤΙΣ ΑΛΛΕΣ ΥΠΗΡΕΣΙΕΣ</a:t>
            </a:r>
            <a:endParaRPr lang="el-GR" sz="2200" b="1" dirty="0">
              <a:solidFill>
                <a:srgbClr val="FF0000"/>
              </a:solidFill>
              <a:effectLst>
                <a:outerShdw blurRad="38100" dist="38100" dir="2700000" algn="tl">
                  <a:srgbClr val="000000">
                    <a:alpha val="43137"/>
                  </a:srgbClr>
                </a:outerShdw>
              </a:effectLst>
            </a:endParaRPr>
          </a:p>
          <a:p>
            <a:pPr marL="109728" indent="0" algn="just">
              <a:spcBef>
                <a:spcPts val="600"/>
              </a:spcBef>
              <a:buNone/>
            </a:pPr>
            <a:r>
              <a:rPr lang="el-GR" sz="2200" b="1" dirty="0" smtClean="0">
                <a:solidFill>
                  <a:schemeClr val="tx1"/>
                </a:solidFill>
              </a:rPr>
              <a:t>Για αυτές τις συμβάσεις ισχύει </a:t>
            </a:r>
            <a:r>
              <a:rPr lang="el-GR" sz="2200" b="1" dirty="0">
                <a:solidFill>
                  <a:schemeClr val="tx1"/>
                </a:solidFill>
              </a:rPr>
              <a:t>απλοποιημένο καθεστώς («</a:t>
            </a:r>
            <a:r>
              <a:rPr lang="el-GR" sz="2200" b="1" dirty="0" err="1">
                <a:solidFill>
                  <a:schemeClr val="tx1"/>
                </a:solidFill>
              </a:rPr>
              <a:t>light</a:t>
            </a:r>
            <a:r>
              <a:rPr lang="el-GR" sz="2200" b="1" dirty="0">
                <a:solidFill>
                  <a:schemeClr val="tx1"/>
                </a:solidFill>
              </a:rPr>
              <a:t> </a:t>
            </a:r>
            <a:r>
              <a:rPr lang="el-GR" sz="2200" b="1" dirty="0" err="1">
                <a:solidFill>
                  <a:schemeClr val="tx1"/>
                </a:solidFill>
              </a:rPr>
              <a:t>regime</a:t>
            </a:r>
            <a:r>
              <a:rPr lang="el-GR" sz="2200" b="1" dirty="0">
                <a:solidFill>
                  <a:schemeClr val="tx1"/>
                </a:solidFill>
              </a:rPr>
              <a:t>»), με την εφαρμογή ειδικότερων διαδικαστικών </a:t>
            </a:r>
            <a:r>
              <a:rPr lang="el-GR" sz="2200" b="1" dirty="0" smtClean="0">
                <a:solidFill>
                  <a:schemeClr val="tx1"/>
                </a:solidFill>
              </a:rPr>
              <a:t>κανόνων (πχ όριο απευθείας ανάθεσης 60.000 €, μικρότερες προθεσμίες)</a:t>
            </a:r>
            <a:endParaRPr lang="el-GR" sz="2200" b="1" dirty="0">
              <a:solidFill>
                <a:schemeClr val="tx1"/>
              </a:solidFill>
            </a:endParaRPr>
          </a:p>
          <a:p>
            <a:pPr marL="109728" indent="0" algn="just">
              <a:spcBef>
                <a:spcPts val="600"/>
              </a:spcBef>
              <a:buNone/>
            </a:pPr>
            <a:r>
              <a:rPr lang="el-GR" sz="2200" b="1" dirty="0">
                <a:solidFill>
                  <a:schemeClr val="tx1"/>
                </a:solidFill>
              </a:rPr>
              <a:t>Π</a:t>
            </a:r>
            <a:r>
              <a:rPr lang="el-GR" sz="2200" b="1" dirty="0" smtClean="0">
                <a:solidFill>
                  <a:schemeClr val="tx1"/>
                </a:solidFill>
              </a:rPr>
              <a:t>εριορισμένη </a:t>
            </a:r>
            <a:r>
              <a:rPr lang="el-GR" sz="2200" b="1" dirty="0">
                <a:solidFill>
                  <a:schemeClr val="tx1"/>
                </a:solidFill>
              </a:rPr>
              <a:t>διασυνοριακή διάσταση </a:t>
            </a:r>
            <a:r>
              <a:rPr lang="el-GR" sz="2200" b="1" dirty="0" smtClean="0">
                <a:solidFill>
                  <a:schemeClr val="tx1"/>
                </a:solidFill>
              </a:rPr>
              <a:t>: κατώτατα </a:t>
            </a:r>
            <a:r>
              <a:rPr lang="el-GR" sz="2200" b="1" dirty="0">
                <a:solidFill>
                  <a:schemeClr val="tx1"/>
                </a:solidFill>
              </a:rPr>
              <a:t>όρια διεθνούς διαγωνισμού = 750.000 €</a:t>
            </a:r>
          </a:p>
          <a:p>
            <a:pPr marL="109728" indent="0" algn="just">
              <a:spcBef>
                <a:spcPts val="600"/>
              </a:spcBef>
              <a:buNone/>
            </a:pPr>
            <a:endParaRPr lang="el-GR" sz="2200" b="1" dirty="0">
              <a:effectLst>
                <a:outerShdw blurRad="38100" dist="38100" dir="2700000" algn="tl">
                  <a:srgbClr val="000000">
                    <a:alpha val="43137"/>
                  </a:srgbClr>
                </a:outerShdw>
              </a:effectLst>
            </a:endParaRPr>
          </a:p>
          <a:p>
            <a:pPr marL="109728" indent="0" algn="just">
              <a:spcBef>
                <a:spcPts val="600"/>
              </a:spcBef>
              <a:buNone/>
            </a:pPr>
            <a:endParaRPr lang="el-GR" sz="2000" b="1" dirty="0"/>
          </a:p>
        </p:txBody>
      </p:sp>
    </p:spTree>
    <p:extLst>
      <p:ext uri="{BB962C8B-B14F-4D97-AF65-F5344CB8AC3E}">
        <p14:creationId xmlns:p14="http://schemas.microsoft.com/office/powerpoint/2010/main" val="10637312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effectLst>
                  <a:outerShdw blurRad="38100" dist="38100" dir="2700000" algn="tl">
                    <a:srgbClr val="000000">
                      <a:alpha val="43137"/>
                    </a:srgbClr>
                  </a:outerShdw>
                </a:effectLst>
              </a:rPr>
              <a:t>Δημόσιες </a:t>
            </a:r>
            <a:r>
              <a:rPr lang="el-GR" b="1" dirty="0">
                <a:effectLst>
                  <a:outerShdw blurRad="38100" dist="38100" dir="2700000" algn="tl">
                    <a:srgbClr val="000000">
                      <a:alpha val="43137"/>
                    </a:srgbClr>
                  </a:outerShdw>
                </a:effectLst>
              </a:rPr>
              <a:t>συμβάσεις για κοινωνικές και άλλες ειδικές </a:t>
            </a:r>
            <a:r>
              <a:rPr lang="el-GR" b="1" dirty="0" smtClean="0">
                <a:effectLst>
                  <a:outerShdw blurRad="38100" dist="38100" dir="2700000" algn="tl">
                    <a:srgbClr val="000000">
                      <a:alpha val="43137"/>
                    </a:srgbClr>
                  </a:outerShdw>
                </a:effectLst>
              </a:rPr>
              <a:t>υπηρεσίες </a:t>
            </a:r>
            <a:endParaRPr lang="el-GR" b="1" dirty="0"/>
          </a:p>
        </p:txBody>
      </p:sp>
      <p:sp>
        <p:nvSpPr>
          <p:cNvPr id="3" name="Θέση περιεχομένου 2"/>
          <p:cNvSpPr>
            <a:spLocks noGrp="1"/>
          </p:cNvSpPr>
          <p:nvPr>
            <p:ph idx="1"/>
          </p:nvPr>
        </p:nvSpPr>
        <p:spPr>
          <a:xfrm>
            <a:off x="613953" y="1802674"/>
            <a:ext cx="10968446" cy="4667359"/>
          </a:xfrm>
        </p:spPr>
        <p:txBody>
          <a:bodyPr>
            <a:normAutofit/>
          </a:bodyPr>
          <a:lstStyle/>
          <a:p>
            <a:pPr marL="109728" indent="0" algn="just">
              <a:spcBef>
                <a:spcPts val="600"/>
              </a:spcBef>
              <a:buNone/>
            </a:pPr>
            <a:r>
              <a:rPr lang="el-GR" sz="2200" b="1" dirty="0">
                <a:effectLst>
                  <a:outerShdw blurRad="38100" dist="38100" dir="2700000" algn="tl">
                    <a:srgbClr val="000000">
                      <a:alpha val="43137"/>
                    </a:srgbClr>
                  </a:outerShdw>
                </a:effectLst>
              </a:rPr>
              <a:t>Ενδεικτικές κατηγορίες</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Υπηρεσίες υγείας, κοινωνικές υπηρεσίες και συναφείς προς αυτές υπηρεσίες </a:t>
            </a:r>
            <a:r>
              <a:rPr lang="el-GR" sz="2200" b="1" dirty="0"/>
              <a:t>(διάθεσης νοσηλευτικού προσωπικού, «βοήθεια στο σπίτι»)</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Διοικητικές κοινωνικές, εκπαιδευτικές, υγειονομικές και πολιτιστικές υπηρεσίες </a:t>
            </a:r>
            <a:r>
              <a:rPr lang="el-GR" sz="2200" b="1" dirty="0"/>
              <a:t>(δημόσιας διοίκησης, εκπαίδευσης και επιμόρφωσης διοργάνωση εκθέσεων, συνεδρίων, σεμιναρίων, εκδηλώσεων, πολιτιστικών εκδηλώσεων, εμπορικών εκθέσεων)</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Υπηρεσίες ξενοδοχείων-εστιατορίων </a:t>
            </a:r>
            <a:r>
              <a:rPr lang="el-GR" sz="2200" b="1" dirty="0"/>
              <a:t>(τροφοδοσίας με έτοιμα γεύματα, σχολικών γευμάτων, καντίνας, εστίαση, σίτιση)</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Νομικές υπηρεσίες </a:t>
            </a:r>
            <a:r>
              <a:rPr lang="el-GR" sz="2200" b="1" dirty="0"/>
              <a:t>(που δεν εξαιρούνται με το άρθρο 10) </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Υπηρεσίες ερευνών και ασφαλείας </a:t>
            </a:r>
            <a:r>
              <a:rPr lang="el-GR" sz="2200" b="1" dirty="0"/>
              <a:t>(παρακολούθησης συστημάτων συναγερμού, φύλαξης)</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Κάποιες ταχυδρομικές υπηρεσίες </a:t>
            </a:r>
            <a:r>
              <a:rPr lang="el-GR" sz="2200" b="1" dirty="0"/>
              <a:t>(συγκεκριμένα CPV)</a:t>
            </a:r>
          </a:p>
          <a:p>
            <a:pPr marL="109728" indent="0" algn="just">
              <a:spcBef>
                <a:spcPts val="600"/>
              </a:spcBef>
              <a:buNone/>
            </a:pPr>
            <a:endParaRPr lang="el-GR" sz="2000" b="1" dirty="0">
              <a:solidFill>
                <a:schemeClr val="tx1"/>
              </a:solidFill>
            </a:endParaRPr>
          </a:p>
        </p:txBody>
      </p:sp>
    </p:spTree>
    <p:extLst>
      <p:ext uri="{BB962C8B-B14F-4D97-AF65-F5344CB8AC3E}">
        <p14:creationId xmlns:p14="http://schemas.microsoft.com/office/powerpoint/2010/main" val="37616145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3" y="1802674"/>
            <a:ext cx="10968446" cy="4667359"/>
          </a:xfrm>
        </p:spPr>
        <p:txBody>
          <a:bodyPr>
            <a:normAutofit lnSpcReduction="10000"/>
          </a:bodyPr>
          <a:lstStyle/>
          <a:p>
            <a:pPr marL="109728" indent="0" algn="just">
              <a:spcBef>
                <a:spcPts val="600"/>
              </a:spcBef>
              <a:buNone/>
            </a:pPr>
            <a:r>
              <a:rPr lang="el-GR" sz="2200" b="1" dirty="0"/>
              <a:t>«</a:t>
            </a:r>
            <a:r>
              <a:rPr lang="el-GR" sz="2200" b="1" dirty="0">
                <a:effectLst>
                  <a:outerShdw blurRad="38100" dist="38100" dir="2700000" algn="tl">
                    <a:srgbClr val="000000">
                      <a:alpha val="43137"/>
                    </a:srgbClr>
                  </a:outerShdw>
                </a:effectLst>
              </a:rPr>
              <a:t>δημόσιες συμβάσεις προμηθειών</a:t>
            </a:r>
            <a:r>
              <a:rPr lang="el-GR" sz="2200" b="1" dirty="0"/>
              <a:t>»: έχουν ως αντικείμενο την αγορά, τη χρηματοδοτική μίσθωση, τη μίσθωση ή τη μίσθωση-πώληση, με ή χωρίς δικαίωμα αγοράς, </a:t>
            </a:r>
            <a:r>
              <a:rPr lang="el-GR" sz="2200" b="1" dirty="0">
                <a:effectLst>
                  <a:outerShdw blurRad="38100" dist="38100" dir="2700000" algn="tl">
                    <a:srgbClr val="000000">
                      <a:alpha val="43137"/>
                    </a:srgbClr>
                  </a:outerShdw>
                </a:effectLst>
              </a:rPr>
              <a:t>προϊόντων</a:t>
            </a:r>
            <a:r>
              <a:rPr lang="el-GR" sz="2200" b="1" dirty="0"/>
              <a:t>. Μια σύμβαση προμηθειών </a:t>
            </a:r>
            <a:r>
              <a:rPr lang="el-GR" sz="2200" b="1" dirty="0">
                <a:effectLst>
                  <a:outerShdw blurRad="38100" dist="38100" dir="2700000" algn="tl">
                    <a:srgbClr val="000000">
                      <a:alpha val="43137"/>
                    </a:srgbClr>
                  </a:outerShdw>
                </a:effectLst>
              </a:rPr>
              <a:t>μπορεί να περιλαμβάνει, παρεμπιπτόντως, εργασίες τοποθέτησης και </a:t>
            </a:r>
            <a:r>
              <a:rPr lang="el-GR" sz="2200" b="1" dirty="0" smtClean="0">
                <a:effectLst>
                  <a:outerShdw blurRad="38100" dist="38100" dir="2700000" algn="tl">
                    <a:srgbClr val="000000">
                      <a:alpha val="43137"/>
                    </a:srgbClr>
                  </a:outerShdw>
                </a:effectLst>
              </a:rPr>
              <a:t>εγκατάστασης</a:t>
            </a:r>
            <a:r>
              <a:rPr lang="el-GR" sz="2200" b="1" dirty="0" smtClean="0"/>
              <a:t>. </a:t>
            </a:r>
          </a:p>
          <a:p>
            <a:pPr algn="just">
              <a:spcBef>
                <a:spcPts val="600"/>
              </a:spcBef>
              <a:buFont typeface="Wingdings" panose="05000000000000000000" pitchFamily="2" charset="2"/>
              <a:buChar char="ü"/>
            </a:pPr>
            <a:r>
              <a:rPr lang="el-GR" sz="2200" b="1" dirty="0"/>
              <a:t>ο </a:t>
            </a:r>
            <a:r>
              <a:rPr lang="el-GR" sz="2200" b="1" dirty="0">
                <a:effectLst>
                  <a:outerShdw blurRad="38100" dist="38100" dir="2700000" algn="tl">
                    <a:srgbClr val="000000">
                      <a:alpha val="43137"/>
                    </a:srgbClr>
                  </a:outerShdw>
                </a:effectLst>
              </a:rPr>
              <a:t>ορισμός μιας δημόσιας σύμβασης ως σύμβασης έργου, προμηθειών και υπηρεσιών ανάγεται στο </a:t>
            </a:r>
            <a:r>
              <a:rPr lang="el-GR" sz="2200" b="1" dirty="0" err="1">
                <a:effectLst>
                  <a:outerShdw blurRad="38100" dist="38100" dir="2700000" algn="tl">
                    <a:srgbClr val="000000">
                      <a:alpha val="43137"/>
                    </a:srgbClr>
                  </a:outerShdw>
                </a:effectLst>
              </a:rPr>
              <a:t>ενωσιακό</a:t>
            </a:r>
            <a:r>
              <a:rPr lang="el-GR" sz="2200" b="1" dirty="0">
                <a:effectLst>
                  <a:outerShdw blurRad="38100" dist="38100" dir="2700000" algn="tl">
                    <a:srgbClr val="000000">
                      <a:alpha val="43137"/>
                    </a:srgbClr>
                  </a:outerShdw>
                </a:effectLst>
              </a:rPr>
              <a:t> δίκαιο και δεν εξαρτάται από το χαρακτηρισμό αυτής με βάση την εθνική νομοθεσία </a:t>
            </a:r>
            <a:r>
              <a:rPr lang="el-GR" sz="2200" b="1" dirty="0" smtClean="0"/>
              <a:t>( ΔΕΚ C-382/05) </a:t>
            </a:r>
            <a:endParaRPr lang="el-GR" sz="2200" b="1" dirty="0"/>
          </a:p>
          <a:p>
            <a:pPr marL="109728" indent="0" algn="just">
              <a:spcBef>
                <a:spcPts val="600"/>
              </a:spcBef>
              <a:buNone/>
            </a:pPr>
            <a:endParaRPr lang="el-GR" sz="2200" b="1" dirty="0" smtClean="0"/>
          </a:p>
          <a:p>
            <a:pPr marL="109728" indent="0" algn="just">
              <a:spcBef>
                <a:spcPts val="600"/>
              </a:spcBef>
              <a:buNone/>
            </a:pPr>
            <a:r>
              <a:rPr lang="el-GR" sz="2200" b="1" dirty="0" smtClean="0"/>
              <a:t>«</a:t>
            </a:r>
            <a:r>
              <a:rPr lang="el-GR" sz="2200" b="1" dirty="0">
                <a:effectLst>
                  <a:outerShdw blurRad="38100" dist="38100" dir="2700000" algn="tl">
                    <a:srgbClr val="000000">
                      <a:alpha val="43137"/>
                    </a:srgbClr>
                  </a:outerShdw>
                </a:effectLst>
              </a:rPr>
              <a:t>έγγραφο διαδικασίας σύναψης της σύμβασης</a:t>
            </a:r>
            <a:r>
              <a:rPr lang="el-GR" sz="2200" b="1" dirty="0"/>
              <a:t>» ή «</a:t>
            </a:r>
            <a:r>
              <a:rPr lang="el-GR" sz="2200" b="1" dirty="0">
                <a:effectLst>
                  <a:outerShdw blurRad="38100" dist="38100" dir="2700000" algn="tl">
                    <a:srgbClr val="000000">
                      <a:alpha val="43137"/>
                    </a:srgbClr>
                  </a:outerShdw>
                </a:effectLst>
              </a:rPr>
              <a:t>έγγραφο της σύμβασης</a:t>
            </a:r>
            <a:r>
              <a:rPr lang="el-GR" sz="2200" b="1" dirty="0" smtClean="0"/>
              <a:t>»: </a:t>
            </a:r>
            <a:r>
              <a:rPr lang="el-GR" sz="2200" b="1" dirty="0"/>
              <a:t>κάθε έγγραφο το οποίο παρέχει ή στο οποίο παραπέμπει η αναθέτουσα αρχή με σκοπό να περιγράψει ή να προσδιορίσει στοιχεία της σύμβασης ή της διαδικασίας </a:t>
            </a:r>
            <a:r>
              <a:rPr lang="el-GR" sz="2200" b="1" dirty="0" smtClean="0"/>
              <a:t>ανάθεσης, συμπεριλαμβανομένων της προκήρυξης, διακήρυξης, το σχεδίου συμφωνητικού, των συμπληρωματικών πληροφοριών </a:t>
            </a:r>
            <a:r>
              <a:rPr lang="el-GR" sz="2200" b="1" dirty="0"/>
              <a:t>που παρέχει η αναθέτουσα αρχή μετά τη δημοσίευση και πριν την </a:t>
            </a:r>
            <a:r>
              <a:rPr lang="el-GR" sz="2200" b="1" dirty="0" err="1"/>
              <a:t>υποβολη</a:t>
            </a:r>
            <a:r>
              <a:rPr lang="el-GR" sz="2200" b="1" dirty="0"/>
              <a:t> προσφορών.</a:t>
            </a:r>
          </a:p>
          <a:p>
            <a:pPr marL="109728" indent="0" algn="just">
              <a:spcBef>
                <a:spcPts val="600"/>
              </a:spcBef>
              <a:buNone/>
            </a:pPr>
            <a:endParaRPr lang="el-GR" sz="2200" b="1" dirty="0"/>
          </a:p>
        </p:txBody>
      </p:sp>
    </p:spTree>
    <p:extLst>
      <p:ext uri="{BB962C8B-B14F-4D97-AF65-F5344CB8AC3E}">
        <p14:creationId xmlns:p14="http://schemas.microsoft.com/office/powerpoint/2010/main" val="38420270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marL="109728" indent="0" algn="just">
              <a:spcBef>
                <a:spcPts val="600"/>
              </a:spcBef>
              <a:buNone/>
            </a:pPr>
            <a:r>
              <a:rPr lang="el-GR" sz="2200" b="1" dirty="0"/>
              <a:t>«</a:t>
            </a:r>
            <a:r>
              <a:rPr lang="el-GR" sz="2200" b="1" dirty="0">
                <a:effectLst>
                  <a:outerShdw blurRad="38100" dist="38100" dir="2700000" algn="tl">
                    <a:srgbClr val="000000">
                      <a:alpha val="43137"/>
                    </a:srgbClr>
                  </a:outerShdw>
                </a:effectLst>
              </a:rPr>
              <a:t>δημόσιες συμβάσεις άνω των ορίων</a:t>
            </a:r>
            <a:r>
              <a:rPr lang="el-GR" sz="2200" b="1" dirty="0"/>
              <a:t>»: συμβάσεις των οποίων η εκτιμώμενη αξία, εκτός (ΦΠΑ), </a:t>
            </a:r>
            <a:r>
              <a:rPr lang="el-GR" sz="2200" b="1" u="sng" dirty="0">
                <a:effectLst>
                  <a:outerShdw blurRad="38100" dist="38100" dir="2700000" algn="tl">
                    <a:srgbClr val="000000">
                      <a:alpha val="43137"/>
                    </a:srgbClr>
                  </a:outerShdw>
                </a:effectLst>
              </a:rPr>
              <a:t>είναι ίση προς ή ανώτερη </a:t>
            </a:r>
            <a:r>
              <a:rPr lang="el-GR" sz="2200" b="1" dirty="0"/>
              <a:t>από τα όρια της διάταξης του άρθρου 5, όπως ισχύουν κάθε </a:t>
            </a:r>
            <a:r>
              <a:rPr lang="el-GR" sz="2200" b="1" dirty="0" smtClean="0"/>
              <a:t>φορά.</a:t>
            </a:r>
          </a:p>
          <a:p>
            <a:pPr marL="109728" indent="0" algn="just">
              <a:spcBef>
                <a:spcPts val="600"/>
              </a:spcBef>
              <a:buNone/>
            </a:pPr>
            <a:endParaRPr lang="el-GR" sz="2200" b="1" dirty="0"/>
          </a:p>
          <a:p>
            <a:pPr marL="109728" indent="0" algn="just">
              <a:spcBef>
                <a:spcPts val="600"/>
              </a:spcBef>
              <a:buNone/>
            </a:pPr>
            <a:r>
              <a:rPr lang="el-GR" sz="2200" b="1" dirty="0"/>
              <a:t>«</a:t>
            </a:r>
            <a:r>
              <a:rPr lang="el-GR" sz="2200" b="1" dirty="0">
                <a:effectLst>
                  <a:outerShdw blurRad="38100" dist="38100" dir="2700000" algn="tl">
                    <a:srgbClr val="000000">
                      <a:alpha val="43137"/>
                    </a:srgbClr>
                  </a:outerShdw>
                </a:effectLst>
              </a:rPr>
              <a:t>δημόσιες συμβάσεις κάτω των </a:t>
            </a:r>
            <a:r>
              <a:rPr lang="el-GR" sz="2200" b="1" dirty="0" smtClean="0">
                <a:effectLst>
                  <a:outerShdw blurRad="38100" dist="38100" dir="2700000" algn="tl">
                    <a:srgbClr val="000000">
                      <a:alpha val="43137"/>
                    </a:srgbClr>
                  </a:outerShdw>
                </a:effectLst>
              </a:rPr>
              <a:t>ορίων</a:t>
            </a:r>
            <a:r>
              <a:rPr lang="el-GR" sz="2200" b="1" dirty="0" smtClean="0"/>
              <a:t>»: οι </a:t>
            </a:r>
            <a:r>
              <a:rPr lang="el-GR" sz="2200" b="1" dirty="0"/>
              <a:t>δημόσιες συμβάσεις  των οποίων η εκτιμώμενη αξία είναι </a:t>
            </a:r>
            <a:r>
              <a:rPr lang="el-GR" sz="2200" b="1" dirty="0">
                <a:effectLst>
                  <a:outerShdw blurRad="38100" dist="38100" dir="2700000" algn="tl">
                    <a:srgbClr val="000000">
                      <a:alpha val="43137"/>
                    </a:srgbClr>
                  </a:outerShdw>
                </a:effectLst>
              </a:rPr>
              <a:t>κατώτερη</a:t>
            </a:r>
            <a:r>
              <a:rPr lang="el-GR" sz="2200" b="1" dirty="0"/>
              <a:t> από τα όρια της διάταξης του άρθρου 5, όπως ισχύει κάθε φορά </a:t>
            </a:r>
          </a:p>
          <a:p>
            <a:pPr marL="109728" indent="0" algn="just">
              <a:spcBef>
                <a:spcPts val="600"/>
              </a:spcBef>
              <a:buNone/>
            </a:pPr>
            <a:endParaRPr lang="el-GR" sz="2200" b="1" dirty="0"/>
          </a:p>
          <a:p>
            <a:pPr marL="745236" lvl="1" indent="-342900" algn="just">
              <a:spcBef>
                <a:spcPts val="600"/>
              </a:spcBef>
              <a:buFont typeface="Wingdings" panose="05000000000000000000" pitchFamily="2" charset="2"/>
              <a:buChar char="§"/>
            </a:pPr>
            <a:endParaRPr lang="el-GR" sz="2000" b="1" dirty="0"/>
          </a:p>
        </p:txBody>
      </p:sp>
    </p:spTree>
    <p:extLst>
      <p:ext uri="{BB962C8B-B14F-4D97-AF65-F5344CB8AC3E}">
        <p14:creationId xmlns:p14="http://schemas.microsoft.com/office/powerpoint/2010/main" val="24343507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138"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92163" name="Text Box 2"/>
          <p:cNvSpPr txBox="1">
            <a:spLocks noChangeArrowheads="1"/>
          </p:cNvSpPr>
          <p:nvPr/>
        </p:nvSpPr>
        <p:spPr bwMode="auto">
          <a:xfrm>
            <a:off x="2881314" y="142876"/>
            <a:ext cx="6408737" cy="1262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ctr"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8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Κατώτατα Όρια (Άρθρο 5)</a:t>
            </a:r>
          </a:p>
          <a:p>
            <a:pPr marL="0" marR="0" lvl="0" indent="0" algn="ctr"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800" b="1" i="0" u="none" strike="noStrike" kern="1200" cap="none" spc="0" normalizeH="0" baseline="0" noProof="0" dirty="0">
                <a:ln>
                  <a:noFill/>
                </a:ln>
                <a:solidFill>
                  <a:srgbClr val="3333CC">
                    <a:lumMod val="75000"/>
                  </a:srgbClr>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Από 1/1/2022 – 31/12/2023</a:t>
            </a:r>
          </a:p>
        </p:txBody>
      </p:sp>
      <p:sp>
        <p:nvSpPr>
          <p:cNvPr id="54275" name="Rectangle 3"/>
          <p:cNvSpPr>
            <a:spLocks noChangeArrowheads="1"/>
          </p:cNvSpPr>
          <p:nvPr/>
        </p:nvSpPr>
        <p:spPr bwMode="auto">
          <a:xfrm>
            <a:off x="470263" y="1435003"/>
            <a:ext cx="10998926" cy="5142050"/>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Arial" charset="0"/>
                <a:ea typeface="Microsoft YaHei" pitchFamily="32" charset="-122"/>
              </a:defRPr>
            </a:lvl9pPr>
          </a:lstStyle>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400" b="1" i="0" u="none" strike="noStrike" kern="1200" cap="none" spc="0" normalizeH="0" baseline="0" noProof="0" dirty="0">
                <a:ln>
                  <a:noFill/>
                </a:ln>
                <a:solidFill>
                  <a:srgbClr val="3333CC">
                    <a:lumMod val="75000"/>
                  </a:srgbClr>
                </a:solidFill>
                <a:effectLst/>
                <a:uLnTx/>
                <a:uFillTx/>
                <a:latin typeface="Calibri" pitchFamily="32" charset="0"/>
                <a:ea typeface="Microsoft YaHei" pitchFamily="32" charset="-122"/>
                <a:cs typeface="Arial" charset="0"/>
              </a:rPr>
              <a:t>Αναθεωρήθηκαν τα κατώτατα όρια από 1/1/2022</a:t>
            </a:r>
            <a:r>
              <a:rPr kumimoji="0" lang="el-GR" altLang="el-GR" sz="2400" b="0" i="0" u="none" strike="noStrike" kern="1200" cap="none" spc="0" normalizeH="0" baseline="0" noProof="0" dirty="0">
                <a:ln>
                  <a:noFill/>
                </a:ln>
                <a:solidFill>
                  <a:srgbClr val="3333CC">
                    <a:lumMod val="75000"/>
                  </a:srgbClr>
                </a:solidFill>
                <a:effectLst/>
                <a:uLnTx/>
                <a:uFillTx/>
                <a:latin typeface="Calibri" pitchFamily="32" charset="0"/>
                <a:ea typeface="Microsoft YaHei" pitchFamily="32" charset="-122"/>
                <a:cs typeface="Arial" charset="0"/>
              </a:rPr>
              <a:t> (</a:t>
            </a:r>
            <a:r>
              <a:rPr kumimoji="0" lang="el-GR" altLang="el-GR" sz="2400" b="1" i="0" u="sng" strike="noStrike" kern="1200" cap="none" spc="0" normalizeH="0" baseline="0" noProof="0" dirty="0">
                <a:ln>
                  <a:noFill/>
                </a:ln>
                <a:solidFill>
                  <a:srgbClr val="3333CC">
                    <a:lumMod val="75000"/>
                  </a:srgbClr>
                </a:solidFill>
                <a:effectLst/>
                <a:uLnTx/>
                <a:uFillTx/>
                <a:latin typeface="Calibri" pitchFamily="32" charset="0"/>
                <a:ea typeface="Microsoft YaHei" pitchFamily="32" charset="-122"/>
                <a:cs typeface="Arial" charset="0"/>
              </a:rPr>
              <a:t>χωρίς ΦΠΑ</a:t>
            </a:r>
            <a:r>
              <a:rPr kumimoji="0" lang="el-GR" altLang="el-GR" sz="2400" b="0" i="0" u="none" strike="noStrike" kern="1200" cap="none" spc="0" normalizeH="0" baseline="0" noProof="0" dirty="0">
                <a:ln>
                  <a:noFill/>
                </a:ln>
                <a:solidFill>
                  <a:srgbClr val="3333CC">
                    <a:lumMod val="75000"/>
                  </a:srgbClr>
                </a:solidFill>
                <a:effectLst/>
                <a:uLnTx/>
                <a:uFillTx/>
                <a:latin typeface="Calibri" pitchFamily="32" charset="0"/>
                <a:ea typeface="Microsoft YaHei" pitchFamily="32" charset="-122"/>
                <a:cs typeface="Arial" charset="0"/>
              </a:rPr>
              <a:t>):</a:t>
            </a:r>
          </a:p>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endParaRPr>
          </a:p>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200" b="1" dirty="0">
                <a:solidFill>
                  <a:schemeClr val="tx2"/>
                </a:solidFill>
                <a:latin typeface="+mn-lt"/>
                <a:ea typeface="+mn-ea"/>
              </a:rPr>
              <a:t>α) </a:t>
            </a:r>
            <a:r>
              <a:rPr lang="el-GR" altLang="el-GR" sz="2200" b="1" dirty="0">
                <a:solidFill>
                  <a:schemeClr val="tx2"/>
                </a:solidFill>
                <a:effectLst>
                  <a:outerShdw blurRad="38100" dist="38100" dir="2700000" algn="tl">
                    <a:srgbClr val="000000">
                      <a:alpha val="43137"/>
                    </a:srgbClr>
                  </a:outerShdw>
                </a:effectLst>
                <a:latin typeface="+mn-lt"/>
                <a:ea typeface="+mn-ea"/>
              </a:rPr>
              <a:t>5.382.000 ευρώ </a:t>
            </a:r>
            <a:r>
              <a:rPr lang="el-GR" altLang="el-GR" sz="2200" b="1" dirty="0">
                <a:solidFill>
                  <a:schemeClr val="tx2"/>
                </a:solidFill>
                <a:latin typeface="+mn-lt"/>
                <a:ea typeface="+mn-ea"/>
              </a:rPr>
              <a:t>για τις δημόσιες συμβάσεις </a:t>
            </a:r>
            <a:r>
              <a:rPr lang="el-GR" altLang="el-GR" sz="2200" b="1" dirty="0">
                <a:solidFill>
                  <a:schemeClr val="tx2"/>
                </a:solidFill>
                <a:effectLst>
                  <a:outerShdw blurRad="38100" dist="38100" dir="2700000" algn="tl">
                    <a:srgbClr val="000000">
                      <a:alpha val="43137"/>
                    </a:srgbClr>
                  </a:outerShdw>
                </a:effectLst>
                <a:latin typeface="+mn-lt"/>
                <a:ea typeface="+mn-ea"/>
              </a:rPr>
              <a:t>έργων</a:t>
            </a:r>
            <a:r>
              <a:rPr lang="el-GR" altLang="el-GR" sz="2200" b="1" dirty="0">
                <a:solidFill>
                  <a:schemeClr val="tx2"/>
                </a:solidFill>
                <a:latin typeface="+mn-lt"/>
                <a:ea typeface="+mn-ea"/>
              </a:rPr>
              <a:t>,</a:t>
            </a:r>
          </a:p>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200" b="1" dirty="0">
                <a:solidFill>
                  <a:schemeClr val="tx2"/>
                </a:solidFill>
                <a:latin typeface="+mn-lt"/>
                <a:ea typeface="+mn-ea"/>
              </a:rPr>
              <a:t>β) </a:t>
            </a:r>
            <a:r>
              <a:rPr lang="el-GR" altLang="el-GR" sz="2200" b="1" dirty="0">
                <a:solidFill>
                  <a:schemeClr val="tx2"/>
                </a:solidFill>
                <a:effectLst>
                  <a:outerShdw blurRad="38100" dist="38100" dir="2700000" algn="tl">
                    <a:srgbClr val="000000">
                      <a:alpha val="43137"/>
                    </a:srgbClr>
                  </a:outerShdw>
                </a:effectLst>
                <a:latin typeface="+mn-lt"/>
                <a:ea typeface="+mn-ea"/>
              </a:rPr>
              <a:t>140.000 ευρώ </a:t>
            </a:r>
            <a:r>
              <a:rPr lang="el-GR" altLang="el-GR" sz="2200" b="1" dirty="0">
                <a:solidFill>
                  <a:schemeClr val="tx2"/>
                </a:solidFill>
                <a:latin typeface="+mn-lt"/>
                <a:ea typeface="+mn-ea"/>
              </a:rPr>
              <a:t>για δημόσιες </a:t>
            </a:r>
            <a:r>
              <a:rPr lang="el-GR" altLang="el-GR" sz="2200" b="1" dirty="0">
                <a:solidFill>
                  <a:schemeClr val="tx2"/>
                </a:solidFill>
                <a:effectLst>
                  <a:outerShdw blurRad="38100" dist="38100" dir="2700000" algn="tl">
                    <a:srgbClr val="000000">
                      <a:alpha val="43137"/>
                    </a:srgbClr>
                  </a:outerShdw>
                </a:effectLst>
                <a:latin typeface="+mn-lt"/>
                <a:ea typeface="+mn-ea"/>
              </a:rPr>
              <a:t>συμβάσεις </a:t>
            </a:r>
            <a:r>
              <a:rPr lang="el-GR" altLang="el-GR" sz="2200" b="1" u="sng" dirty="0">
                <a:solidFill>
                  <a:schemeClr val="tx2"/>
                </a:solidFill>
                <a:effectLst>
                  <a:outerShdw blurRad="38100" dist="38100" dir="2700000" algn="tl">
                    <a:srgbClr val="000000">
                      <a:alpha val="43137"/>
                    </a:srgbClr>
                  </a:outerShdw>
                </a:effectLst>
                <a:latin typeface="+mn-lt"/>
                <a:ea typeface="+mn-ea"/>
              </a:rPr>
              <a:t>προμηθειών και υπηρεσιών </a:t>
            </a:r>
            <a:r>
              <a:rPr lang="el-GR" altLang="el-GR" sz="2200" b="1" dirty="0">
                <a:solidFill>
                  <a:schemeClr val="tx2"/>
                </a:solidFill>
                <a:latin typeface="+mn-lt"/>
                <a:ea typeface="+mn-ea"/>
              </a:rPr>
              <a:t>που </a:t>
            </a:r>
            <a:r>
              <a:rPr lang="el-GR" altLang="el-GR" sz="2200" b="1" u="sng" dirty="0">
                <a:solidFill>
                  <a:schemeClr val="tx2"/>
                </a:solidFill>
                <a:effectLst>
                  <a:outerShdw blurRad="38100" dist="38100" dir="2700000" algn="tl">
                    <a:srgbClr val="000000">
                      <a:alpha val="43137"/>
                    </a:srgbClr>
                  </a:outerShdw>
                </a:effectLst>
                <a:latin typeface="+mn-lt"/>
                <a:ea typeface="+mn-ea"/>
              </a:rPr>
              <a:t>ανατίθενται από κεντρικές κυβερνητικές αρχές</a:t>
            </a:r>
            <a:r>
              <a:rPr lang="el-GR" altLang="el-GR" sz="2200" b="1" dirty="0">
                <a:solidFill>
                  <a:schemeClr val="tx2"/>
                </a:solidFill>
                <a:latin typeface="+mn-lt"/>
                <a:ea typeface="+mn-ea"/>
              </a:rPr>
              <a:t> και για διαγωνισμούς μελετών που διοργανώνονται από τις εν λόγω αρχές. </a:t>
            </a:r>
          </a:p>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200" b="1" dirty="0">
                <a:solidFill>
                  <a:schemeClr val="tx2"/>
                </a:solidFill>
                <a:latin typeface="+mn-lt"/>
                <a:ea typeface="+mn-ea"/>
              </a:rPr>
              <a:t>γ) </a:t>
            </a:r>
            <a:r>
              <a:rPr lang="el-GR" altLang="el-GR" sz="2200" b="1" dirty="0">
                <a:solidFill>
                  <a:schemeClr val="tx2"/>
                </a:solidFill>
                <a:effectLst>
                  <a:outerShdw blurRad="38100" dist="38100" dir="2700000" algn="tl">
                    <a:srgbClr val="000000">
                      <a:alpha val="43137"/>
                    </a:srgbClr>
                  </a:outerShdw>
                </a:effectLst>
                <a:latin typeface="+mn-lt"/>
                <a:ea typeface="+mn-ea"/>
              </a:rPr>
              <a:t>215.000 ευρώ για δημόσιες συμβάσεις </a:t>
            </a:r>
            <a:r>
              <a:rPr lang="el-GR" altLang="el-GR" sz="2200" b="1" u="sng" dirty="0">
                <a:solidFill>
                  <a:schemeClr val="tx2"/>
                </a:solidFill>
                <a:effectLst>
                  <a:outerShdw blurRad="38100" dist="38100" dir="2700000" algn="tl">
                    <a:srgbClr val="000000">
                      <a:alpha val="43137"/>
                    </a:srgbClr>
                  </a:outerShdw>
                </a:effectLst>
                <a:latin typeface="+mn-lt"/>
                <a:ea typeface="+mn-ea"/>
              </a:rPr>
              <a:t>προμηθειών και υπηρεσιών </a:t>
            </a:r>
            <a:r>
              <a:rPr lang="el-GR" altLang="el-GR" sz="2200" b="1" dirty="0">
                <a:solidFill>
                  <a:schemeClr val="tx2"/>
                </a:solidFill>
                <a:latin typeface="+mn-lt"/>
                <a:ea typeface="+mn-ea"/>
              </a:rPr>
              <a:t>που ανατίθενται </a:t>
            </a:r>
            <a:r>
              <a:rPr lang="el-GR" altLang="el-GR" sz="2200" b="1" u="sng" dirty="0">
                <a:solidFill>
                  <a:schemeClr val="tx2"/>
                </a:solidFill>
                <a:effectLst>
                  <a:outerShdw blurRad="38100" dist="38100" dir="2700000" algn="tl">
                    <a:srgbClr val="000000">
                      <a:alpha val="43137"/>
                    </a:srgbClr>
                  </a:outerShdw>
                </a:effectLst>
                <a:latin typeface="+mn-lt"/>
                <a:ea typeface="+mn-ea"/>
              </a:rPr>
              <a:t>από μη κεντρικές αναθέτουσες αρχές</a:t>
            </a:r>
            <a:r>
              <a:rPr lang="el-GR" altLang="el-GR" sz="2200" b="1" dirty="0">
                <a:solidFill>
                  <a:schemeClr val="tx2"/>
                </a:solidFill>
                <a:latin typeface="+mn-lt"/>
                <a:ea typeface="+mn-ea"/>
              </a:rPr>
              <a:t> και για διαγωνισμούς μελετών που διοργανώνονται από τις εν λόγω αρχές. </a:t>
            </a:r>
          </a:p>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200" b="1" dirty="0">
                <a:solidFill>
                  <a:schemeClr val="tx2"/>
                </a:solidFill>
                <a:latin typeface="+mn-lt"/>
                <a:ea typeface="+mn-ea"/>
              </a:rPr>
              <a:t>δ) </a:t>
            </a:r>
            <a:r>
              <a:rPr lang="el-GR" altLang="el-GR" sz="2200" b="1" dirty="0">
                <a:solidFill>
                  <a:schemeClr val="tx2"/>
                </a:solidFill>
                <a:effectLst>
                  <a:outerShdw blurRad="38100" dist="38100" dir="2700000" algn="tl">
                    <a:srgbClr val="000000">
                      <a:alpha val="43137"/>
                    </a:srgbClr>
                  </a:outerShdw>
                </a:effectLst>
                <a:latin typeface="+mn-lt"/>
                <a:ea typeface="+mn-ea"/>
              </a:rPr>
              <a:t>750.000 ευρώ για δημόσιες συμβάσεις υπηρεσιών που αφορούν κοινωνικές και άλλες ειδικές υπηρεσίες</a:t>
            </a:r>
            <a:r>
              <a:rPr lang="el-GR" altLang="el-GR" sz="2200" b="1" dirty="0">
                <a:solidFill>
                  <a:schemeClr val="tx2"/>
                </a:solidFill>
                <a:latin typeface="+mn-lt"/>
                <a:ea typeface="+mn-ea"/>
              </a:rPr>
              <a:t> (Παράρτημα XIV του Προσαρτήματος Α΄).</a:t>
            </a:r>
          </a:p>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l-GR" altLang="el-GR" sz="2200" b="1" dirty="0">
              <a:solidFill>
                <a:schemeClr val="tx2"/>
              </a:solidFill>
              <a:latin typeface="+mn-lt"/>
              <a:ea typeface="+mn-ea"/>
            </a:endParaRPr>
          </a:p>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200" b="1" dirty="0">
                <a:solidFill>
                  <a:schemeClr val="tx2"/>
                </a:solidFill>
                <a:latin typeface="+mn-lt"/>
                <a:ea typeface="+mn-ea"/>
              </a:rPr>
              <a:t>Τα α-γ κατώτατα όρια αναθεωρήθηκαν με τον Κανονισμό 2021/1952 της Ε.Ε. σύμφωνα με το άρθρο 6 της Οδηγίας 2014/24/ΕΕ</a:t>
            </a:r>
            <a:r>
              <a:rPr kumimoji="0" lang="el-GR" altLang="el-GR" sz="20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Arial" charset="0"/>
              </a:rPr>
              <a:t> </a:t>
            </a:r>
            <a:r>
              <a:rPr kumimoji="0" lang="el-GR" altLang="el-GR" sz="2000" b="1" i="0" u="none" strike="noStrike" kern="1200" cap="none" spc="0" normalizeH="0" baseline="0" noProof="0" dirty="0">
                <a:ln>
                  <a:noFill/>
                </a:ln>
                <a:solidFill>
                  <a:srgbClr val="3333CC">
                    <a:lumMod val="75000"/>
                  </a:srgbClr>
                </a:solidFill>
                <a:effectLst/>
                <a:uLnTx/>
                <a:uFillTx/>
                <a:latin typeface="Calibri" pitchFamily="32" charset="0"/>
                <a:ea typeface="Microsoft YaHei" pitchFamily="32" charset="-122"/>
                <a:cs typeface="Arial" charset="0"/>
              </a:rPr>
              <a:t>και ισχύουν μέχρι 31/12/2023</a:t>
            </a:r>
          </a:p>
          <a:p>
            <a:pPr marL="0" marR="0" lvl="0" indent="0" algn="just"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000" b="1" i="0" u="none" strike="noStrike" kern="1200" cap="none" spc="0" normalizeH="0" baseline="0" noProof="0" dirty="0">
                <a:ln>
                  <a:noFill/>
                </a:ln>
                <a:solidFill>
                  <a:srgbClr val="3333CC">
                    <a:lumMod val="75000"/>
                  </a:srgbClr>
                </a:solidFill>
                <a:effectLst/>
                <a:uLnTx/>
                <a:uFillTx/>
                <a:latin typeface="Calibri" pitchFamily="32" charset="0"/>
                <a:ea typeface="Microsoft YaHei" pitchFamily="32" charset="-122"/>
                <a:cs typeface="Arial" charset="0"/>
              </a:rPr>
              <a:t>Έγγραφο ΕΑΑΔΗΣΥ 7040/23-11-2021 ΑΔΑ 6ΩΖΤΟΞΤΒ-5ΡΥ</a:t>
            </a:r>
          </a:p>
        </p:txBody>
      </p:sp>
      <p:sp>
        <p:nvSpPr>
          <p:cNvPr id="91141" name="Text Box 4"/>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028FEA6-A783-4C7F-8854-B56FCE65D5DB}"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29</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314471108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88274" y="653143"/>
            <a:ext cx="10694125" cy="836023"/>
          </a:xfrm>
        </p:spPr>
        <p:txBody>
          <a:bodyPr>
            <a:normAutofit/>
          </a:bodyPr>
          <a:lstStyle/>
          <a:p>
            <a:pPr algn="ctr"/>
            <a:r>
              <a:rPr lang="el-GR" b="1" dirty="0" err="1" smtClean="0"/>
              <a:t>Ενωσιακό</a:t>
            </a:r>
            <a:r>
              <a:rPr lang="el-GR" b="1" dirty="0" smtClean="0"/>
              <a:t> δίκαιο και δημόσιες </a:t>
            </a:r>
            <a:r>
              <a:rPr lang="el-GR" b="1" dirty="0"/>
              <a:t>συμβάσεις</a:t>
            </a:r>
          </a:p>
        </p:txBody>
      </p:sp>
      <p:sp>
        <p:nvSpPr>
          <p:cNvPr id="3" name="Θέση περιεχομένου 2"/>
          <p:cNvSpPr>
            <a:spLocks noGrp="1"/>
          </p:cNvSpPr>
          <p:nvPr>
            <p:ph idx="1"/>
          </p:nvPr>
        </p:nvSpPr>
        <p:spPr>
          <a:xfrm>
            <a:off x="613954" y="1867989"/>
            <a:ext cx="10968446" cy="4706547"/>
          </a:xfrm>
        </p:spPr>
        <p:txBody>
          <a:bodyPr>
            <a:normAutofit/>
          </a:bodyPr>
          <a:lstStyle/>
          <a:p>
            <a:pPr algn="just">
              <a:spcBef>
                <a:spcPts val="600"/>
              </a:spcBef>
              <a:buFont typeface="Wingdings" panose="05000000000000000000" pitchFamily="2" charset="2"/>
              <a:buChar char="§"/>
            </a:pPr>
            <a:r>
              <a:rPr lang="el-GR" sz="2200" b="1" dirty="0" smtClean="0"/>
              <a:t>Πρωτογενές </a:t>
            </a:r>
            <a:r>
              <a:rPr lang="el-GR" sz="2200" b="1" dirty="0" smtClean="0"/>
              <a:t>δίκαιο Συνθήκη </a:t>
            </a:r>
            <a:r>
              <a:rPr lang="el-GR" sz="2200" b="1" dirty="0" smtClean="0"/>
              <a:t>για τη Λειτουργία της ΕΕ (ΣΛΕΕ) </a:t>
            </a:r>
          </a:p>
          <a:p>
            <a:pPr marL="109728" indent="0" algn="just">
              <a:spcBef>
                <a:spcPts val="600"/>
              </a:spcBef>
              <a:buNone/>
            </a:pPr>
            <a:r>
              <a:rPr lang="el-GR" sz="2200" b="1" dirty="0" smtClean="0"/>
              <a:t>Ελεύθερη παροχή υπηρεσιών και ελευθερία εγκατάστασης</a:t>
            </a:r>
          </a:p>
          <a:p>
            <a:pPr marL="109728" indent="0" algn="just">
              <a:spcBef>
                <a:spcPts val="600"/>
              </a:spcBef>
              <a:buNone/>
            </a:pPr>
            <a:r>
              <a:rPr lang="el-GR" sz="2200" b="1" dirty="0" smtClean="0"/>
              <a:t>Ελεύθερη κυκλοφορία κεφαλαίων, </a:t>
            </a:r>
            <a:r>
              <a:rPr lang="el-GR" sz="2200" b="1" dirty="0" smtClean="0"/>
              <a:t>προσώπων </a:t>
            </a:r>
            <a:r>
              <a:rPr lang="el-GR" sz="2200" b="1" dirty="0" smtClean="0"/>
              <a:t>και εμπορευμάτων </a:t>
            </a:r>
          </a:p>
          <a:p>
            <a:pPr marL="109728" indent="0" algn="just">
              <a:spcBef>
                <a:spcPts val="600"/>
              </a:spcBef>
              <a:buNone/>
            </a:pPr>
            <a:r>
              <a:rPr lang="el-GR" sz="2200" b="1" dirty="0" smtClean="0"/>
              <a:t>Άρθρα </a:t>
            </a:r>
            <a:r>
              <a:rPr lang="el-GR" sz="2200" b="1" dirty="0"/>
              <a:t>49 και 56 </a:t>
            </a:r>
            <a:r>
              <a:rPr lang="el-GR" sz="2200" b="1" dirty="0" smtClean="0"/>
              <a:t>: αρχές </a:t>
            </a:r>
            <a:r>
              <a:rPr lang="el-GR" sz="2200" b="1" dirty="0"/>
              <a:t>της ίσης μεταχειρίσεως και της απαγορεύσεως των διακρίσεων καθώς και την απορρέουσα εξ αυτών υποχρέωση </a:t>
            </a:r>
            <a:r>
              <a:rPr lang="el-GR" sz="2200" b="1" dirty="0" smtClean="0"/>
              <a:t>διαφάνειας</a:t>
            </a:r>
            <a:r>
              <a:rPr lang="el-GR" sz="2200" b="1" dirty="0"/>
              <a:t> </a:t>
            </a:r>
            <a:r>
              <a:rPr lang="el-GR" sz="2200" b="1" dirty="0" smtClean="0"/>
              <a:t>– εξαιρέσεις για λόγους δημόσιας υγείας, δημόσιας τάξης και ηθικής.</a:t>
            </a:r>
          </a:p>
          <a:p>
            <a:pPr algn="just">
              <a:spcBef>
                <a:spcPts val="600"/>
              </a:spcBef>
              <a:buFont typeface="Wingdings" panose="05000000000000000000" pitchFamily="2" charset="2"/>
              <a:buChar char="§"/>
            </a:pPr>
            <a:r>
              <a:rPr lang="el-GR" sz="2200" b="1" dirty="0" smtClean="0"/>
              <a:t>Παράγωγο δίκαιο – οδηγίες </a:t>
            </a:r>
            <a:r>
              <a:rPr lang="el-GR" sz="2200" b="1" dirty="0" smtClean="0"/>
              <a:t>για τις δημόσιες συμβάσεις</a:t>
            </a:r>
            <a:endParaRPr lang="el-GR" sz="2200" b="1" dirty="0" smtClean="0"/>
          </a:p>
          <a:p>
            <a:pPr marL="109728" indent="0" algn="just">
              <a:spcBef>
                <a:spcPts val="600"/>
              </a:spcBef>
              <a:buNone/>
            </a:pPr>
            <a:r>
              <a:rPr lang="el-GR" sz="2200" b="1" dirty="0" smtClean="0"/>
              <a:t>Η </a:t>
            </a:r>
            <a:r>
              <a:rPr lang="el-GR" sz="2200" b="1" dirty="0"/>
              <a:t>ΕΕ μέσω οδηγιών καθορίζει τους ελάχιστους εναρμονισμένους κανόνες για τις δημόσιες συμβάσεις η χρηματική αξία των οποίων υπερβαίνει ένα ορισμένο ποσό. </a:t>
            </a:r>
            <a:endParaRPr lang="en-US" sz="2200" b="1" dirty="0"/>
          </a:p>
          <a:p>
            <a:pPr marL="109728" indent="0" algn="just">
              <a:spcBef>
                <a:spcPts val="600"/>
              </a:spcBef>
              <a:buNone/>
            </a:pPr>
            <a:endParaRPr lang="el-GR" sz="2200" b="1" dirty="0"/>
          </a:p>
        </p:txBody>
      </p:sp>
    </p:spTree>
    <p:extLst>
      <p:ext uri="{BB962C8B-B14F-4D97-AF65-F5344CB8AC3E}">
        <p14:creationId xmlns:p14="http://schemas.microsoft.com/office/powerpoint/2010/main" val="386839373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effectLst>
                  <a:outerShdw blurRad="38100" dist="38100" dir="2700000" algn="tl">
                    <a:srgbClr val="000000">
                      <a:alpha val="43137"/>
                    </a:srgbClr>
                  </a:outerShdw>
                </a:effectLst>
              </a:rPr>
              <a:t>Βασικοί ορισμοί (άρθρο 2) </a:t>
            </a:r>
            <a:endParaRPr lang="el-GR" b="1" dirty="0"/>
          </a:p>
        </p:txBody>
      </p:sp>
      <p:sp>
        <p:nvSpPr>
          <p:cNvPr id="3" name="Θέση περιεχομένου 2"/>
          <p:cNvSpPr>
            <a:spLocks noGrp="1"/>
          </p:cNvSpPr>
          <p:nvPr>
            <p:ph idx="1"/>
          </p:nvPr>
        </p:nvSpPr>
        <p:spPr>
          <a:xfrm>
            <a:off x="613953" y="1802674"/>
            <a:ext cx="10968446" cy="4667359"/>
          </a:xfrm>
        </p:spPr>
        <p:txBody>
          <a:bodyPr>
            <a:normAutofit/>
          </a:bodyPr>
          <a:lstStyle/>
          <a:p>
            <a:pPr marL="109728" indent="0" algn="just">
              <a:spcBef>
                <a:spcPts val="600"/>
              </a:spcBef>
              <a:buNone/>
            </a:pPr>
            <a:r>
              <a:rPr lang="el-GR" sz="2200" b="1" dirty="0"/>
              <a:t>«</a:t>
            </a:r>
            <a:r>
              <a:rPr lang="el-GR" sz="2200" b="1" dirty="0">
                <a:effectLst>
                  <a:outerShdw blurRad="38100" dist="38100" dir="2700000" algn="tl">
                    <a:srgbClr val="000000">
                      <a:alpha val="43137"/>
                    </a:srgbClr>
                  </a:outerShdw>
                </a:effectLst>
              </a:rPr>
              <a:t>δημόσιες συμβάσεις ήσσονος αξίας</a:t>
            </a:r>
            <a:r>
              <a:rPr lang="el-GR" sz="2200" b="1" dirty="0" smtClean="0"/>
              <a:t>»:  </a:t>
            </a:r>
            <a:r>
              <a:rPr lang="el-GR" sz="2200" b="1" dirty="0"/>
              <a:t>οι δημόσιες συμβάσεις εκτιμώμενης αξίας ίση ή κατώτερη από το ποσό των δύο χιλιάδων πεντακοσίων (2.500) ευρώ</a:t>
            </a:r>
          </a:p>
          <a:p>
            <a:pPr marL="109728" indent="0" algn="just">
              <a:spcBef>
                <a:spcPts val="600"/>
              </a:spcBef>
              <a:buNone/>
            </a:pPr>
            <a:r>
              <a:rPr lang="el-GR" sz="2200" b="1" dirty="0" smtClean="0"/>
              <a:t>«</a:t>
            </a:r>
            <a:r>
              <a:rPr lang="el-GR" sz="2200" b="1" dirty="0" smtClean="0">
                <a:effectLst>
                  <a:outerShdw blurRad="38100" dist="38100" dir="2700000" algn="tl">
                    <a:srgbClr val="000000">
                      <a:alpha val="43137"/>
                    </a:srgbClr>
                  </a:outerShdw>
                </a:effectLst>
              </a:rPr>
              <a:t>απευθείας </a:t>
            </a:r>
            <a:r>
              <a:rPr lang="el-GR" sz="2200" b="1" dirty="0">
                <a:effectLst>
                  <a:outerShdw blurRad="38100" dist="38100" dir="2700000" algn="tl">
                    <a:srgbClr val="000000">
                      <a:alpha val="43137"/>
                    </a:srgbClr>
                  </a:outerShdw>
                </a:effectLst>
              </a:rPr>
              <a:t>ανάθεση</a:t>
            </a:r>
            <a:r>
              <a:rPr lang="el-GR" sz="2200" b="1" dirty="0" smtClean="0"/>
              <a:t>»: </a:t>
            </a:r>
            <a:r>
              <a:rPr lang="el-GR" sz="2200" b="1" dirty="0"/>
              <a:t>η διαδικασία ανάθεσης σύμβασης με ή χωρίς εκ των προτέρων δημοσιότητα κατά περίπτωση, σύμφωνα με την παρ. 3 των άρθρων 120, στο πλαίσιο της οποίας οι αναθέτουσες αρχές/αναθέτοντες φορείς </a:t>
            </a:r>
            <a:r>
              <a:rPr lang="el-GR" sz="2200" b="1" dirty="0">
                <a:effectLst>
                  <a:outerShdw blurRad="38100" dist="38100" dir="2700000" algn="tl">
                    <a:srgbClr val="000000">
                      <a:alpha val="43137"/>
                    </a:srgbClr>
                  </a:outerShdw>
                </a:effectLst>
              </a:rPr>
              <a:t>αναθέτουν σύμβαση στον οικονομικό φορέα της επιλογής τους, κατόπιν έρευνας αγοράς</a:t>
            </a:r>
            <a:r>
              <a:rPr lang="el-GR" sz="2200" b="1" dirty="0"/>
              <a:t>, σύμφωνα με όσα ορίζονται στα άρθρα </a:t>
            </a:r>
            <a:r>
              <a:rPr lang="el-GR" sz="2200" b="1" dirty="0" smtClean="0"/>
              <a:t>118.</a:t>
            </a:r>
          </a:p>
          <a:p>
            <a:pPr algn="just">
              <a:spcBef>
                <a:spcPts val="600"/>
              </a:spcBef>
              <a:buFont typeface="Wingdings" panose="05000000000000000000" pitchFamily="2" charset="2"/>
              <a:buChar char="§"/>
            </a:pPr>
            <a:r>
              <a:rPr lang="el-GR" sz="2200" b="1" dirty="0">
                <a:effectLst>
                  <a:outerShdw blurRad="38100" dist="38100" dir="2700000" algn="tl">
                    <a:srgbClr val="000000">
                      <a:alpha val="43137"/>
                    </a:srgbClr>
                  </a:outerShdw>
                </a:effectLst>
              </a:rPr>
              <a:t>όπου στον </a:t>
            </a:r>
            <a:r>
              <a:rPr lang="el-GR" sz="2200" b="1" dirty="0" smtClean="0">
                <a:effectLst>
                  <a:outerShdw blurRad="38100" dist="38100" dir="2700000" algn="tl">
                    <a:srgbClr val="000000">
                      <a:alpha val="43137"/>
                    </a:srgbClr>
                  </a:outerShdw>
                </a:effectLst>
              </a:rPr>
              <a:t>ν. 4112/2016 αναφέρεται </a:t>
            </a:r>
            <a:r>
              <a:rPr lang="el-GR" sz="2200" b="1" dirty="0">
                <a:effectLst>
                  <a:outerShdw blurRad="38100" dist="38100" dir="2700000" algn="tl">
                    <a:srgbClr val="000000">
                      <a:alpha val="43137"/>
                    </a:srgbClr>
                  </a:outerShdw>
                </a:effectLst>
              </a:rPr>
              <a:t>ποσό, προϋπολογισμός ή εκτιμώμενη αξία σύμβασης ή αξία της σύμβασης</a:t>
            </a:r>
            <a:r>
              <a:rPr lang="el-GR" sz="2200" b="1" dirty="0"/>
              <a:t>, </a:t>
            </a:r>
            <a:r>
              <a:rPr lang="el-GR" sz="2200" b="1" dirty="0">
                <a:effectLst>
                  <a:outerShdw blurRad="38100" dist="38100" dir="2700000" algn="tl">
                    <a:srgbClr val="000000">
                      <a:alpha val="43137"/>
                    </a:srgbClr>
                  </a:outerShdw>
                </a:effectLst>
              </a:rPr>
              <a:t>νοείται χωρίς ΦΠΑ</a:t>
            </a:r>
            <a:r>
              <a:rPr lang="el-GR" sz="2200" b="1" dirty="0"/>
              <a:t>, εκτός αν άλλως ορίζεται στις επιμέρους διατάξεις αυτού</a:t>
            </a:r>
          </a:p>
          <a:p>
            <a:pPr marL="109728" indent="0" algn="just">
              <a:spcBef>
                <a:spcPts val="600"/>
              </a:spcBef>
              <a:buNone/>
            </a:pPr>
            <a:endParaRPr lang="el-GR" sz="2000" b="1" dirty="0"/>
          </a:p>
        </p:txBody>
      </p:sp>
    </p:spTree>
    <p:extLst>
      <p:ext uri="{BB962C8B-B14F-4D97-AF65-F5344CB8AC3E}">
        <p14:creationId xmlns:p14="http://schemas.microsoft.com/office/powerpoint/2010/main" val="12536127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9968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a:solidFill>
                <a:srgbClr val="000000"/>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a:solidFill>
                <a:srgbClr val="000000"/>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a:solidFill>
                <a:srgbClr val="000000"/>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a:solidFill>
                <a:srgbClr val="000000"/>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a:solidFill>
                <a:srgbClr val="000000"/>
              </a:solidFill>
              <a:latin typeface="Book Antiqua" pitchFamily="18" charset="0"/>
              <a:ea typeface="Microsoft YaHei" pitchFamily="34" charset="-122"/>
              <a:cs typeface="Arial" charset="0"/>
            </a:endParaRPr>
          </a:p>
        </p:txBody>
      </p:sp>
      <p:sp>
        <p:nvSpPr>
          <p:cNvPr id="19968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2" name="Rectangle 3"/>
          <p:cNvSpPr>
            <a:spLocks noChangeArrowheads="1"/>
          </p:cNvSpPr>
          <p:nvPr/>
        </p:nvSpPr>
        <p:spPr bwMode="auto">
          <a:xfrm>
            <a:off x="274320" y="1214439"/>
            <a:ext cx="11260183" cy="7081042"/>
          </a:xfrm>
          <a:prstGeom prst="rect">
            <a:avLst/>
          </a:prstGeom>
          <a:noFill/>
          <a:ln>
            <a:noFill/>
          </a:ln>
          <a:effectLst/>
        </p:spPr>
        <p:txBody>
          <a:bodyPr wrap="square" lIns="90000" tIns="46800" rIns="90000" bIns="46800">
            <a:spAutoFit/>
          </a:bodyPr>
          <a:lstStyle>
            <a:lvl1pPr marL="304800" indent="-30480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1pPr>
            <a:lvl2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2pPr>
            <a:lvl3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3pPr>
            <a:lvl4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4pPr>
            <a:lvl5pPr>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04800" algn="l"/>
                <a:tab pos="752475" algn="l"/>
                <a:tab pos="1201738" algn="l"/>
                <a:tab pos="1651000" algn="l"/>
                <a:tab pos="2100263" algn="l"/>
                <a:tab pos="2549525" algn="l"/>
                <a:tab pos="2998788" algn="l"/>
                <a:tab pos="3448050" algn="l"/>
                <a:tab pos="3897313" algn="l"/>
                <a:tab pos="4346575" algn="l"/>
                <a:tab pos="4795838" algn="l"/>
                <a:tab pos="5245100" algn="l"/>
                <a:tab pos="5694363" algn="l"/>
                <a:tab pos="6143625" algn="l"/>
                <a:tab pos="6592888" algn="l"/>
                <a:tab pos="7042150" algn="l"/>
                <a:tab pos="7491413" algn="l"/>
                <a:tab pos="7940675" algn="l"/>
                <a:tab pos="8389938" algn="l"/>
                <a:tab pos="8839200" algn="l"/>
                <a:tab pos="9288463" algn="l"/>
              </a:tabLst>
              <a:defRPr sz="2000">
                <a:solidFill>
                  <a:srgbClr val="FFFFFF"/>
                </a:solidFill>
                <a:latin typeface="Arial" charset="0"/>
                <a:ea typeface="Microsoft YaHei" pitchFamily="32" charset="-122"/>
              </a:defRPr>
            </a:lvl9pPr>
          </a:lstStyle>
          <a:p>
            <a:pPr algn="just" defTabSz="449263" fontAlgn="base">
              <a:spcBef>
                <a:spcPct val="0"/>
              </a:spcBef>
              <a:spcAft>
                <a:spcPts val="300"/>
              </a:spcAft>
              <a:buClr>
                <a:srgbClr val="000000"/>
              </a:buClr>
              <a:buSzPct val="100000"/>
              <a:buFont typeface="Wingdings" charset="2"/>
              <a:buChar char=""/>
              <a:defRPr/>
            </a:pPr>
            <a:r>
              <a:rPr lang="el-GR" altLang="el-GR" sz="2200" b="1" dirty="0" smtClean="0">
                <a:solidFill>
                  <a:srgbClr val="000000"/>
                </a:solidFill>
                <a:latin typeface="Calibri" pitchFamily="32" charset="0"/>
              </a:rPr>
              <a:t>Το </a:t>
            </a:r>
            <a:r>
              <a:rPr lang="el-GR" altLang="el-GR" sz="2200" b="1" dirty="0">
                <a:solidFill>
                  <a:srgbClr val="000000"/>
                </a:solidFill>
                <a:latin typeface="Calibri" pitchFamily="32" charset="0"/>
              </a:rPr>
              <a:t>CPV (Common </a:t>
            </a:r>
            <a:r>
              <a:rPr lang="el-GR" altLang="el-GR" sz="2200" b="1" dirty="0" err="1">
                <a:solidFill>
                  <a:srgbClr val="000000"/>
                </a:solidFill>
                <a:latin typeface="Calibri" pitchFamily="32" charset="0"/>
              </a:rPr>
              <a:t>Procurement</a:t>
            </a:r>
            <a:r>
              <a:rPr lang="el-GR" altLang="el-GR" sz="2200" b="1" dirty="0">
                <a:solidFill>
                  <a:srgbClr val="000000"/>
                </a:solidFill>
                <a:latin typeface="Calibri" pitchFamily="32" charset="0"/>
              </a:rPr>
              <a:t> </a:t>
            </a:r>
            <a:r>
              <a:rPr lang="el-GR" altLang="el-GR" sz="2200" b="1" dirty="0" err="1">
                <a:solidFill>
                  <a:srgbClr val="000000"/>
                </a:solidFill>
                <a:latin typeface="Calibri" pitchFamily="32" charset="0"/>
              </a:rPr>
              <a:t>Vocabulary</a:t>
            </a:r>
            <a:r>
              <a:rPr lang="el-GR" altLang="el-GR" sz="2200" b="1" dirty="0">
                <a:solidFill>
                  <a:srgbClr val="000000"/>
                </a:solidFill>
                <a:latin typeface="Calibri" pitchFamily="32" charset="0"/>
              </a:rPr>
              <a:t>) </a:t>
            </a:r>
            <a:r>
              <a:rPr lang="el-GR" altLang="el-GR" sz="2200" b="1" dirty="0" smtClean="0">
                <a:solidFill>
                  <a:srgbClr val="000000"/>
                </a:solidFill>
                <a:latin typeface="Calibri" pitchFamily="32" charset="0"/>
              </a:rPr>
              <a:t>: σύστημα </a:t>
            </a:r>
            <a:r>
              <a:rPr lang="el-GR" altLang="el-GR" sz="2200" b="1" dirty="0">
                <a:solidFill>
                  <a:srgbClr val="000000"/>
                </a:solidFill>
                <a:latin typeface="Calibri" pitchFamily="32" charset="0"/>
              </a:rPr>
              <a:t>ενιαίας ταξινόμησης </a:t>
            </a:r>
            <a:r>
              <a:rPr lang="el-GR" altLang="el-GR" sz="2200" dirty="0">
                <a:solidFill>
                  <a:srgbClr val="000000"/>
                </a:solidFill>
                <a:latin typeface="Calibri" pitchFamily="32" charset="0"/>
              </a:rPr>
              <a:t>για δημόσιους διαγωνισμούς </a:t>
            </a:r>
            <a:r>
              <a:rPr lang="el-GR" altLang="el-GR" sz="2200" b="1" dirty="0">
                <a:solidFill>
                  <a:srgbClr val="000000"/>
                </a:solidFill>
                <a:latin typeface="Calibri" pitchFamily="32" charset="0"/>
              </a:rPr>
              <a:t>το οποίο βοηθά στην τυποποίηση των αναφορών </a:t>
            </a:r>
            <a:r>
              <a:rPr lang="el-GR" altLang="el-GR" sz="2200" dirty="0">
                <a:solidFill>
                  <a:srgbClr val="000000"/>
                </a:solidFill>
                <a:latin typeface="Calibri" pitchFamily="32" charset="0"/>
              </a:rPr>
              <a:t>που χρησιμοποιούνται από τις Α.Α. για την περιγραφή των δημοσίων συμβάσεων. </a:t>
            </a:r>
          </a:p>
          <a:p>
            <a:pPr algn="just" defTabSz="449263" fontAlgn="base">
              <a:spcBef>
                <a:spcPct val="0"/>
              </a:spcBef>
              <a:spcAft>
                <a:spcPts val="300"/>
              </a:spcAft>
              <a:buClr>
                <a:srgbClr val="000000"/>
              </a:buClr>
              <a:buSzPct val="100000"/>
              <a:buFont typeface="Wingdings" charset="2"/>
              <a:buChar char=""/>
              <a:defRPr/>
            </a:pPr>
            <a:r>
              <a:rPr lang="el-GR" altLang="el-GR" sz="2200" dirty="0">
                <a:solidFill>
                  <a:srgbClr val="000000"/>
                </a:solidFill>
                <a:latin typeface="Calibri" pitchFamily="32" charset="0"/>
              </a:rPr>
              <a:t>Το CPV περιλαμβάνει </a:t>
            </a:r>
            <a:r>
              <a:rPr lang="el-GR" altLang="el-GR" sz="2200" b="1" dirty="0">
                <a:solidFill>
                  <a:srgbClr val="000000"/>
                </a:solidFill>
                <a:latin typeface="Calibri" pitchFamily="32" charset="0"/>
              </a:rPr>
              <a:t>ένα κύριο και ένα συμπληρωματικό λεξιλόγιο</a:t>
            </a:r>
          </a:p>
          <a:p>
            <a:pPr algn="just" defTabSz="449263" fontAlgn="base">
              <a:spcBef>
                <a:spcPct val="0"/>
              </a:spcBef>
              <a:spcAft>
                <a:spcPts val="300"/>
              </a:spcAft>
              <a:buClr>
                <a:srgbClr val="000000"/>
              </a:buClr>
              <a:buSzPct val="100000"/>
              <a:buFont typeface="Wingdings" charset="2"/>
              <a:buChar char=""/>
              <a:defRPr/>
            </a:pPr>
            <a:r>
              <a:rPr lang="el-GR" altLang="el-GR" sz="2200" b="1" dirty="0">
                <a:solidFill>
                  <a:srgbClr val="000000"/>
                </a:solidFill>
                <a:latin typeface="Calibri" pitchFamily="32" charset="0"/>
              </a:rPr>
              <a:t>Το κύριο λεξιλόγιο βασίζεται σε μια δενδροειδή διάρθρωση κωδικών που περιλαμβάνουν έως εννέα ψηφία στα οποία αντιστοιχεί ένας τίτλος ο οποίος περιγράφει τις προμήθειες, τα έργα ή τις υπηρεσίες που αποτελούν το αντικείμενο της σύμβαση</a:t>
            </a:r>
          </a:p>
          <a:p>
            <a:pPr algn="just" defTabSz="449263" fontAlgn="base">
              <a:spcBef>
                <a:spcPct val="0"/>
              </a:spcBef>
              <a:spcAft>
                <a:spcPts val="300"/>
              </a:spcAft>
              <a:buClr>
                <a:srgbClr val="000000"/>
              </a:buClr>
              <a:buSzPct val="100000"/>
              <a:buFont typeface="Wingdings" charset="2"/>
              <a:buChar char=""/>
              <a:defRPr/>
            </a:pPr>
            <a:r>
              <a:rPr lang="el-GR" altLang="el-GR" sz="2200" b="1" dirty="0" smtClean="0">
                <a:solidFill>
                  <a:srgbClr val="000000"/>
                </a:solidFill>
                <a:latin typeface="Calibri" pitchFamily="32" charset="0"/>
              </a:rPr>
              <a:t>Ο </a:t>
            </a:r>
            <a:r>
              <a:rPr lang="el-GR" altLang="el-GR" sz="2200" b="1" dirty="0">
                <a:solidFill>
                  <a:srgbClr val="000000"/>
                </a:solidFill>
                <a:latin typeface="Calibri" pitchFamily="32" charset="0"/>
              </a:rPr>
              <a:t>αριθμητικός κωδικός περιλαμβάνει 8 ψηφία και υποδιαιρείται σε</a:t>
            </a:r>
            <a:r>
              <a:rPr lang="el-GR" altLang="el-GR" sz="2200" dirty="0">
                <a:solidFill>
                  <a:srgbClr val="000000"/>
                </a:solidFill>
                <a:latin typeface="Calibri" pitchFamily="32" charset="0"/>
              </a:rPr>
              <a:t>:</a:t>
            </a:r>
          </a:p>
          <a:p>
            <a:pPr algn="just" defTabSz="449263" fontAlgn="base">
              <a:spcBef>
                <a:spcPct val="0"/>
              </a:spcBef>
              <a:spcAft>
                <a:spcPts val="300"/>
              </a:spcAft>
              <a:buClr>
                <a:srgbClr val="000000"/>
              </a:buClr>
              <a:buSzPct val="100000"/>
              <a:buFont typeface="Wingdings" charset="2"/>
              <a:buChar char=""/>
              <a:defRPr/>
            </a:pPr>
            <a:r>
              <a:rPr lang="el-GR" altLang="el-GR" sz="2200" dirty="0">
                <a:solidFill>
                  <a:srgbClr val="000000"/>
                </a:solidFill>
                <a:latin typeface="Calibri" pitchFamily="32" charset="0"/>
              </a:rPr>
              <a:t>— </a:t>
            </a:r>
            <a:r>
              <a:rPr lang="el-GR" altLang="el-GR" sz="2200" b="1" dirty="0">
                <a:solidFill>
                  <a:srgbClr val="000000"/>
                </a:solidFill>
                <a:latin typeface="Calibri" pitchFamily="32" charset="0"/>
              </a:rPr>
              <a:t>τμήματα</a:t>
            </a:r>
            <a:r>
              <a:rPr lang="el-GR" altLang="el-GR" sz="2200" dirty="0">
                <a:solidFill>
                  <a:srgbClr val="000000"/>
                </a:solidFill>
                <a:latin typeface="Calibri" pitchFamily="32" charset="0"/>
              </a:rPr>
              <a:t> (τα </a:t>
            </a:r>
            <a:r>
              <a:rPr lang="el-GR" altLang="el-GR" sz="2200" b="1" dirty="0">
                <a:solidFill>
                  <a:srgbClr val="000000"/>
                </a:solidFill>
                <a:latin typeface="Calibri" pitchFamily="32" charset="0"/>
              </a:rPr>
              <a:t>δύο πρώτα ψηφία </a:t>
            </a:r>
            <a:r>
              <a:rPr lang="el-GR" altLang="el-GR" sz="2200" dirty="0">
                <a:solidFill>
                  <a:srgbClr val="000000"/>
                </a:solidFill>
                <a:latin typeface="Calibri" pitchFamily="32" charset="0"/>
              </a:rPr>
              <a:t>του κωδικού) (XX000000-Y),</a:t>
            </a:r>
          </a:p>
          <a:p>
            <a:pPr algn="just" defTabSz="449263" fontAlgn="base">
              <a:spcBef>
                <a:spcPct val="0"/>
              </a:spcBef>
              <a:spcAft>
                <a:spcPts val="300"/>
              </a:spcAft>
              <a:buClr>
                <a:srgbClr val="000000"/>
              </a:buClr>
              <a:buSzPct val="100000"/>
              <a:buFont typeface="Wingdings" charset="2"/>
              <a:buChar char=""/>
              <a:defRPr/>
            </a:pPr>
            <a:r>
              <a:rPr lang="el-GR" altLang="el-GR" sz="2200" dirty="0">
                <a:solidFill>
                  <a:srgbClr val="000000"/>
                </a:solidFill>
                <a:latin typeface="Calibri" pitchFamily="32" charset="0"/>
              </a:rPr>
              <a:t>— </a:t>
            </a:r>
            <a:r>
              <a:rPr lang="el-GR" altLang="el-GR" sz="2200" b="1" dirty="0">
                <a:solidFill>
                  <a:srgbClr val="000000"/>
                </a:solidFill>
                <a:latin typeface="Calibri" pitchFamily="32" charset="0"/>
              </a:rPr>
              <a:t>ομάδες</a:t>
            </a:r>
            <a:r>
              <a:rPr lang="el-GR" altLang="el-GR" sz="2200" dirty="0">
                <a:solidFill>
                  <a:srgbClr val="000000"/>
                </a:solidFill>
                <a:latin typeface="Calibri" pitchFamily="32" charset="0"/>
              </a:rPr>
              <a:t> (τα </a:t>
            </a:r>
            <a:r>
              <a:rPr lang="el-GR" altLang="el-GR" sz="2200" b="1" dirty="0">
                <a:solidFill>
                  <a:srgbClr val="000000"/>
                </a:solidFill>
                <a:latin typeface="Calibri" pitchFamily="32" charset="0"/>
              </a:rPr>
              <a:t>τρία πρώτα ψηφία </a:t>
            </a:r>
            <a:r>
              <a:rPr lang="el-GR" altLang="el-GR" sz="2200" dirty="0">
                <a:solidFill>
                  <a:srgbClr val="000000"/>
                </a:solidFill>
                <a:latin typeface="Calibri" pitchFamily="32" charset="0"/>
              </a:rPr>
              <a:t>του κωδικού) (XXX00000-Y),</a:t>
            </a:r>
          </a:p>
          <a:p>
            <a:pPr algn="just" defTabSz="449263" fontAlgn="base">
              <a:spcBef>
                <a:spcPct val="0"/>
              </a:spcBef>
              <a:spcAft>
                <a:spcPts val="300"/>
              </a:spcAft>
              <a:buClr>
                <a:srgbClr val="000000"/>
              </a:buClr>
              <a:buSzPct val="100000"/>
              <a:buFont typeface="Wingdings" charset="2"/>
              <a:buChar char=""/>
              <a:defRPr/>
            </a:pPr>
            <a:r>
              <a:rPr lang="el-GR" altLang="el-GR" sz="2200" dirty="0">
                <a:solidFill>
                  <a:srgbClr val="000000"/>
                </a:solidFill>
                <a:latin typeface="Calibri" pitchFamily="32" charset="0"/>
              </a:rPr>
              <a:t>— </a:t>
            </a:r>
            <a:r>
              <a:rPr lang="el-GR" altLang="el-GR" sz="2200" b="1" dirty="0">
                <a:solidFill>
                  <a:srgbClr val="000000"/>
                </a:solidFill>
                <a:latin typeface="Calibri" pitchFamily="32" charset="0"/>
              </a:rPr>
              <a:t>τάξεις</a:t>
            </a:r>
            <a:r>
              <a:rPr lang="el-GR" altLang="el-GR" sz="2200" dirty="0">
                <a:solidFill>
                  <a:srgbClr val="000000"/>
                </a:solidFill>
                <a:latin typeface="Calibri" pitchFamily="32" charset="0"/>
              </a:rPr>
              <a:t> (τα </a:t>
            </a:r>
            <a:r>
              <a:rPr lang="el-GR" altLang="el-GR" sz="2200" b="1" dirty="0">
                <a:solidFill>
                  <a:srgbClr val="000000"/>
                </a:solidFill>
                <a:latin typeface="Calibri" pitchFamily="32" charset="0"/>
              </a:rPr>
              <a:t>τέσσερα πρώτα ψηφία </a:t>
            </a:r>
            <a:r>
              <a:rPr lang="el-GR" altLang="el-GR" sz="2200" dirty="0">
                <a:solidFill>
                  <a:srgbClr val="000000"/>
                </a:solidFill>
                <a:latin typeface="Calibri" pitchFamily="32" charset="0"/>
              </a:rPr>
              <a:t>του κωδικού) (XXXX0000-Y),</a:t>
            </a:r>
          </a:p>
          <a:p>
            <a:pPr algn="just" defTabSz="449263" fontAlgn="base">
              <a:spcBef>
                <a:spcPct val="0"/>
              </a:spcBef>
              <a:spcAft>
                <a:spcPts val="300"/>
              </a:spcAft>
              <a:buClr>
                <a:srgbClr val="000000"/>
              </a:buClr>
              <a:buSzPct val="100000"/>
              <a:buFont typeface="Wingdings" charset="2"/>
              <a:buChar char=""/>
              <a:defRPr/>
            </a:pPr>
            <a:r>
              <a:rPr lang="el-GR" altLang="el-GR" sz="2200" dirty="0">
                <a:solidFill>
                  <a:srgbClr val="000000"/>
                </a:solidFill>
                <a:latin typeface="Calibri" pitchFamily="32" charset="0"/>
              </a:rPr>
              <a:t>— </a:t>
            </a:r>
            <a:r>
              <a:rPr lang="el-GR" altLang="el-GR" sz="2200" b="1" dirty="0">
                <a:solidFill>
                  <a:srgbClr val="000000"/>
                </a:solidFill>
                <a:latin typeface="Calibri" pitchFamily="32" charset="0"/>
              </a:rPr>
              <a:t>κατηγορίες</a:t>
            </a:r>
            <a:r>
              <a:rPr lang="el-GR" altLang="el-GR" sz="2200" dirty="0">
                <a:solidFill>
                  <a:srgbClr val="000000"/>
                </a:solidFill>
                <a:latin typeface="Calibri" pitchFamily="32" charset="0"/>
              </a:rPr>
              <a:t> (τα </a:t>
            </a:r>
            <a:r>
              <a:rPr lang="el-GR" altLang="el-GR" sz="2200" b="1" dirty="0">
                <a:solidFill>
                  <a:srgbClr val="000000"/>
                </a:solidFill>
                <a:latin typeface="Calibri" pitchFamily="32" charset="0"/>
              </a:rPr>
              <a:t>πέντε πρώτα ψηφία</a:t>
            </a:r>
            <a:r>
              <a:rPr lang="el-GR" altLang="el-GR" sz="2200" dirty="0">
                <a:solidFill>
                  <a:srgbClr val="000000"/>
                </a:solidFill>
                <a:latin typeface="Calibri" pitchFamily="32" charset="0"/>
              </a:rPr>
              <a:t> του κωδικού) (XXXXX000-Y)</a:t>
            </a:r>
          </a:p>
          <a:p>
            <a:pPr algn="just" defTabSz="449263" fontAlgn="base">
              <a:spcBef>
                <a:spcPct val="0"/>
              </a:spcBef>
              <a:spcAft>
                <a:spcPct val="0"/>
              </a:spcAft>
              <a:buClr>
                <a:srgbClr val="000000"/>
              </a:buClr>
              <a:buSzPct val="100000"/>
              <a:buFont typeface="Wingdings" charset="2"/>
              <a:buChar char=""/>
              <a:defRPr/>
            </a:pPr>
            <a:endParaRPr lang="el-GR" altLang="el-GR" sz="2200" b="1" dirty="0">
              <a:solidFill>
                <a:srgbClr val="000000"/>
              </a:solidFill>
              <a:latin typeface="Calibri" pitchFamily="32" charset="0"/>
            </a:endParaRPr>
          </a:p>
          <a:p>
            <a:pPr algn="just" defTabSz="449263" fontAlgn="base">
              <a:spcBef>
                <a:spcPct val="0"/>
              </a:spcBef>
              <a:spcAft>
                <a:spcPct val="0"/>
              </a:spcAft>
              <a:buClr>
                <a:srgbClr val="000000"/>
              </a:buClr>
              <a:buSzPct val="100000"/>
              <a:buFont typeface="Wingdings" charset="2"/>
              <a:buChar char=""/>
              <a:defRPr/>
            </a:pPr>
            <a:r>
              <a:rPr lang="el-GR" altLang="el-GR" sz="2200" dirty="0">
                <a:solidFill>
                  <a:srgbClr val="000000"/>
                </a:solidFill>
                <a:latin typeface="Calibri" pitchFamily="32" charset="0"/>
              </a:rPr>
              <a:t>Καθένα από τα τρία τελευταία ψηφία παρέχει τη δυνατότητα ακριβέστερου προσδιορισμού στο εσωτερικό κάθε κατηγορίας.</a:t>
            </a:r>
          </a:p>
          <a:p>
            <a:pPr algn="just" defTabSz="449263" fontAlgn="base">
              <a:spcBef>
                <a:spcPct val="0"/>
              </a:spcBef>
              <a:spcAft>
                <a:spcPct val="0"/>
              </a:spcAft>
              <a:buClr>
                <a:srgbClr val="000000"/>
              </a:buClr>
              <a:buSzPct val="100000"/>
              <a:buFont typeface="Wingdings" charset="2"/>
              <a:buChar char=""/>
              <a:defRPr/>
            </a:pPr>
            <a:endParaRPr lang="el-GR" altLang="el-GR" sz="2200" b="1" dirty="0">
              <a:solidFill>
                <a:srgbClr val="000000"/>
              </a:solidFill>
              <a:latin typeface="Calibri" pitchFamily="32" charset="0"/>
            </a:endParaRPr>
          </a:p>
          <a:p>
            <a:pPr algn="just" defTabSz="449263" fontAlgn="base">
              <a:spcBef>
                <a:spcPct val="0"/>
              </a:spcBef>
              <a:spcAft>
                <a:spcPct val="0"/>
              </a:spcAft>
              <a:buClr>
                <a:srgbClr val="000000"/>
              </a:buClr>
              <a:buSzPct val="100000"/>
              <a:buFont typeface="Wingdings" charset="2"/>
              <a:buChar char=""/>
              <a:defRPr/>
            </a:pPr>
            <a:endParaRPr lang="el-GR" altLang="el-GR" sz="2200" dirty="0">
              <a:solidFill>
                <a:srgbClr val="000000"/>
              </a:solidFill>
              <a:latin typeface="Calibri" pitchFamily="32" charset="0"/>
            </a:endParaRPr>
          </a:p>
          <a:p>
            <a:pPr marL="306388" algn="just" defTabSz="449263" fontAlgn="base">
              <a:spcBef>
                <a:spcPct val="0"/>
              </a:spcBef>
              <a:spcAft>
                <a:spcPct val="0"/>
              </a:spcAft>
              <a:buSzPct val="100000"/>
              <a:defRPr/>
            </a:pPr>
            <a:endParaRPr lang="el-GR" altLang="el-GR" b="1" dirty="0">
              <a:solidFill>
                <a:srgbClr val="000000"/>
              </a:solidFill>
              <a:latin typeface="Calibri" pitchFamily="32" charset="0"/>
            </a:endParaRPr>
          </a:p>
          <a:p>
            <a:pPr marL="306388" defTabSz="449263" fontAlgn="base">
              <a:spcBef>
                <a:spcPct val="0"/>
              </a:spcBef>
              <a:spcAft>
                <a:spcPct val="0"/>
              </a:spcAft>
              <a:buSzPct val="100000"/>
              <a:defRPr/>
            </a:pPr>
            <a:endParaRPr lang="el-GR" altLang="el-GR" dirty="0">
              <a:solidFill>
                <a:srgbClr val="000000"/>
              </a:solidFill>
            </a:endParaRPr>
          </a:p>
          <a:p>
            <a:pPr marL="306388" algn="ctr" defTabSz="449263" fontAlgn="base">
              <a:spcBef>
                <a:spcPct val="0"/>
              </a:spcBef>
              <a:spcAft>
                <a:spcPct val="0"/>
              </a:spcAft>
              <a:buSzPct val="45000"/>
              <a:defRPr/>
            </a:pPr>
            <a:endParaRPr lang="el-GR" altLang="el-GR" dirty="0">
              <a:solidFill>
                <a:srgbClr val="000000"/>
              </a:solidFill>
            </a:endParaRPr>
          </a:p>
        </p:txBody>
      </p:sp>
      <p:sp>
        <p:nvSpPr>
          <p:cNvPr id="199685" name="AutoShape 4"/>
          <p:cNvSpPr>
            <a:spLocks noChangeArrowheads="1"/>
          </p:cNvSpPr>
          <p:nvPr/>
        </p:nvSpPr>
        <p:spPr bwMode="auto">
          <a:xfrm>
            <a:off x="2095501" y="347664"/>
            <a:ext cx="8164513" cy="866775"/>
          </a:xfrm>
          <a:custGeom>
            <a:avLst/>
            <a:gdLst>
              <a:gd name="T0" fmla="*/ 103816 w 8783638"/>
              <a:gd name="T1" fmla="*/ 1 h 1223962"/>
              <a:gd name="T2" fmla="*/ 51909 w 8783638"/>
              <a:gd name="T3" fmla="*/ 1 h 1223962"/>
              <a:gd name="T4" fmla="*/ 0 w 8783638"/>
              <a:gd name="T5" fmla="*/ 1 h 1223962"/>
              <a:gd name="T6" fmla="*/ 51909 w 8783638"/>
              <a:gd name="T7" fmla="*/ 0 h 1223962"/>
              <a:gd name="T8" fmla="*/ 0 60000 65536"/>
              <a:gd name="T9" fmla="*/ 0 60000 65536"/>
              <a:gd name="T10" fmla="*/ 0 60000 65536"/>
              <a:gd name="T11" fmla="*/ 0 60000 65536"/>
              <a:gd name="T12" fmla="*/ 0 w 8783638"/>
              <a:gd name="T13" fmla="*/ 0 h 1223962"/>
              <a:gd name="T14" fmla="*/ 8783638 w 8783638"/>
              <a:gd name="T15" fmla="*/ 1223962 h 1223962"/>
            </a:gdLst>
            <a:ahLst/>
            <a:cxnLst>
              <a:cxn ang="T8">
                <a:pos x="T0" y="T1"/>
              </a:cxn>
              <a:cxn ang="T9">
                <a:pos x="T2" y="T3"/>
              </a:cxn>
              <a:cxn ang="T10">
                <a:pos x="T4" y="T5"/>
              </a:cxn>
              <a:cxn ang="T11">
                <a:pos x="T6" y="T7"/>
              </a:cxn>
            </a:cxnLst>
            <a:rect l="T12" t="T13" r="T14" b="T15"/>
            <a:pathLst>
              <a:path w="8783638" h="1223962">
                <a:moveTo>
                  <a:pt x="0" y="0"/>
                </a:moveTo>
                <a:lnTo>
                  <a:pt x="24400" y="0"/>
                </a:lnTo>
                <a:lnTo>
                  <a:pt x="24400" y="3401"/>
                </a:lnTo>
                <a:lnTo>
                  <a:pt x="0" y="3401"/>
                </a:lnTo>
                <a:lnTo>
                  <a:pt x="0" y="0"/>
                </a:lnTo>
                <a:close/>
              </a:path>
            </a:pathLst>
          </a:custGeom>
          <a:noFill/>
          <a:ln w="9525">
            <a:noFill/>
            <a:round/>
            <a:headEnd/>
            <a:tailEnd/>
          </a:ln>
          <a:effectLst/>
        </p:spPr>
        <p:txBody>
          <a:bodyPr lIns="0" tIns="0" rIns="0" bIns="0" anchor="ctr"/>
          <a:lstStyle/>
          <a:p>
            <a:pPr algn="ctr"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3200" b="1" dirty="0">
              <a:solidFill>
                <a:srgbClr val="000000"/>
              </a:solidFill>
              <a:latin typeface="Arial" charset="0"/>
              <a:ea typeface="Microsoft YaHei" pitchFamily="34" charset="-122"/>
              <a:cs typeface="Arial" charset="0"/>
            </a:endParaRPr>
          </a:p>
          <a:p>
            <a:pPr algn="ctr"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l-GR" sz="3200" b="1" dirty="0" smtClean="0">
                <a:solidFill>
                  <a:srgbClr val="000000"/>
                </a:solidFill>
                <a:latin typeface="Calibri" pitchFamily="34" charset="0"/>
                <a:ea typeface="Microsoft YaHei" pitchFamily="34" charset="-122"/>
                <a:cs typeface="Arial" charset="0"/>
              </a:rPr>
              <a:t>CPV</a:t>
            </a:r>
            <a:r>
              <a:rPr lang="el-GR" altLang="el-GR" sz="3200" b="1" dirty="0" smtClean="0">
                <a:solidFill>
                  <a:srgbClr val="000000"/>
                </a:solidFill>
                <a:latin typeface="Calibri" pitchFamily="34" charset="0"/>
                <a:ea typeface="Microsoft YaHei" pitchFamily="34" charset="-122"/>
                <a:cs typeface="Arial" charset="0"/>
              </a:rPr>
              <a:t> Άρθρο </a:t>
            </a:r>
            <a:r>
              <a:rPr lang="el-GR" altLang="el-GR" sz="3200" b="1" dirty="0">
                <a:solidFill>
                  <a:srgbClr val="000000"/>
                </a:solidFill>
                <a:latin typeface="Calibri" pitchFamily="34" charset="0"/>
                <a:ea typeface="Microsoft YaHei" pitchFamily="34" charset="-122"/>
                <a:cs typeface="Arial" charset="0"/>
              </a:rPr>
              <a:t>23</a:t>
            </a:r>
          </a:p>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3200" b="1" dirty="0">
              <a:solidFill>
                <a:srgbClr val="000000"/>
              </a:solidFill>
              <a:latin typeface="Calibri" pitchFamily="34" charset="0"/>
              <a:ea typeface="Microsoft YaHei" pitchFamily="34" charset="-122"/>
              <a:cs typeface="Arial" charset="0"/>
            </a:endParaRPr>
          </a:p>
        </p:txBody>
      </p:sp>
      <p:sp>
        <p:nvSpPr>
          <p:cNvPr id="199686"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812D3488-AEA5-4ECC-B3ED-1BD9BF169647}"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31</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75999249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3186"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93187" name="Text Box 2"/>
          <p:cNvSpPr txBox="1">
            <a:spLocks noChangeArrowheads="1"/>
          </p:cNvSpPr>
          <p:nvPr/>
        </p:nvSpPr>
        <p:spPr bwMode="auto">
          <a:xfrm>
            <a:off x="1992313" y="142875"/>
            <a:ext cx="8534400" cy="909638"/>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93188" name="Rectangle 3"/>
          <p:cNvSpPr>
            <a:spLocks noChangeArrowheads="1"/>
          </p:cNvSpPr>
          <p:nvPr/>
        </p:nvSpPr>
        <p:spPr bwMode="auto">
          <a:xfrm>
            <a:off x="1815737" y="618785"/>
            <a:ext cx="8423639" cy="648512"/>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600" b="1" dirty="0">
                <a:solidFill>
                  <a:srgbClr val="000000"/>
                </a:solidFill>
                <a:latin typeface="Calibri" pitchFamily="34" charset="0"/>
                <a:ea typeface="Microsoft YaHei" pitchFamily="34" charset="-122"/>
                <a:cs typeface="Arial" charset="0"/>
              </a:rPr>
              <a:t>Διάρθρωση Βιβλίου Ι </a:t>
            </a:r>
          </a:p>
        </p:txBody>
      </p:sp>
      <p:sp>
        <p:nvSpPr>
          <p:cNvPr id="93189" name="Rectangle 4"/>
          <p:cNvSpPr>
            <a:spLocks noChangeArrowheads="1"/>
          </p:cNvSpPr>
          <p:nvPr/>
        </p:nvSpPr>
        <p:spPr bwMode="auto">
          <a:xfrm>
            <a:off x="600890" y="1743207"/>
            <a:ext cx="11129555" cy="4403386"/>
          </a:xfrm>
          <a:prstGeom prst="rect">
            <a:avLst/>
          </a:prstGeom>
          <a:noFill/>
          <a:ln w="9525">
            <a:noFill/>
            <a:round/>
            <a:headEnd/>
            <a:tailEnd/>
          </a:ln>
          <a:effectLst/>
        </p:spPr>
        <p:txBody>
          <a:bodyPr wrap="square" lIns="90000" tIns="46800" rIns="90000" bIns="46800">
            <a:spAutoFit/>
          </a:bodyPr>
          <a:lstStyle/>
          <a:p>
            <a:pPr algn="just"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b="1" u="sng" dirty="0">
                <a:solidFill>
                  <a:srgbClr val="000000"/>
                </a:solidFill>
                <a:latin typeface="Calibri" pitchFamily="34" charset="0"/>
                <a:ea typeface="Microsoft YaHei" pitchFamily="34" charset="-122"/>
              </a:rPr>
              <a:t>ΜΕΡΟΣ Α:  ΠΕΔΙΟ ΕΦΑΡΜΟΓΗΣ ΓΕΝΙΚΕΣ ΑΡΧΕΣ &amp; ΚΑΝΟΝΕΣ </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dirty="0">
                <a:solidFill>
                  <a:srgbClr val="000000"/>
                </a:solidFill>
                <a:latin typeface="Calibri" pitchFamily="34" charset="0"/>
                <a:ea typeface="Microsoft YaHei" pitchFamily="34" charset="-122"/>
              </a:rPr>
              <a:t>Πεδίο εφαρμογής – όρια εφαρμογής της οδηγίας – εξαιρέσεις εφαρμογής </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dirty="0">
                <a:solidFill>
                  <a:srgbClr val="000000"/>
                </a:solidFill>
                <a:latin typeface="Calibri" pitchFamily="34" charset="0"/>
                <a:ea typeface="Microsoft YaHei" pitchFamily="34" charset="-122"/>
              </a:rPr>
              <a:t>Διαδικασίες ανάθεσης – εργαλεία ηλεκτρονικών διαδικασιών</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dirty="0" smtClean="0">
                <a:solidFill>
                  <a:srgbClr val="000000"/>
                </a:solidFill>
                <a:latin typeface="Calibri" pitchFamily="34" charset="0"/>
                <a:ea typeface="Microsoft YaHei" pitchFamily="34" charset="-122"/>
              </a:rPr>
              <a:t>Διεξαγωγή </a:t>
            </a:r>
            <a:r>
              <a:rPr lang="el-GR" altLang="el-GR" sz="2000" dirty="0">
                <a:solidFill>
                  <a:srgbClr val="000000"/>
                </a:solidFill>
                <a:latin typeface="Calibri" pitchFamily="34" charset="0"/>
                <a:ea typeface="Microsoft YaHei" pitchFamily="34" charset="-122"/>
              </a:rPr>
              <a:t>διαδικασίας – κανόνες δημοσιότητας</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dirty="0">
                <a:solidFill>
                  <a:srgbClr val="000000"/>
                </a:solidFill>
                <a:latin typeface="Calibri" pitchFamily="34" charset="0"/>
                <a:ea typeface="Microsoft YaHei" pitchFamily="34" charset="-122"/>
              </a:rPr>
              <a:t>Επιλογή συμμετεχόντων – λόγοι αποκλεισμού – ποιοτική επιλογή – αποδεικτικά μέσα</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dirty="0">
                <a:solidFill>
                  <a:srgbClr val="000000"/>
                </a:solidFill>
                <a:latin typeface="Calibri" pitchFamily="34" charset="0"/>
                <a:ea typeface="Microsoft YaHei" pitchFamily="34" charset="-122"/>
              </a:rPr>
              <a:t>Κριτήρια ανάθεσης – Στάδια διαδικασίας ανάθεσης –ειδικά καθεστώτα – συμβάσεις κάτω των ορίων </a:t>
            </a:r>
          </a:p>
          <a:p>
            <a:pPr algn="just"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b="1" u="sng" dirty="0">
                <a:solidFill>
                  <a:srgbClr val="000000"/>
                </a:solidFill>
                <a:latin typeface="Calibri" pitchFamily="34" charset="0"/>
                <a:ea typeface="Microsoft YaHei" pitchFamily="34" charset="-122"/>
              </a:rPr>
              <a:t>ΜΕΡΟΣ Β:  ΚΑΝΟΝΕΣ ΕΚΤΕΛΕΣΗΣ</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u="sng" dirty="0">
                <a:solidFill>
                  <a:srgbClr val="000000"/>
                </a:solidFill>
                <a:latin typeface="Calibri" pitchFamily="34" charset="0"/>
                <a:ea typeface="Microsoft YaHei" pitchFamily="34" charset="-122"/>
              </a:rPr>
              <a:t>‘</a:t>
            </a:r>
            <a:r>
              <a:rPr lang="el-GR" altLang="el-GR" sz="2000" u="sng" dirty="0" err="1">
                <a:solidFill>
                  <a:srgbClr val="000000"/>
                </a:solidFill>
                <a:latin typeface="Calibri" pitchFamily="34" charset="0"/>
                <a:ea typeface="Microsoft YaHei" pitchFamily="34" charset="-122"/>
              </a:rPr>
              <a:t>Οροι</a:t>
            </a:r>
            <a:r>
              <a:rPr lang="el-GR" altLang="el-GR" sz="2000" u="sng" dirty="0">
                <a:solidFill>
                  <a:srgbClr val="000000"/>
                </a:solidFill>
                <a:latin typeface="Calibri" pitchFamily="34" charset="0"/>
                <a:ea typeface="Microsoft YaHei" pitchFamily="34" charset="-122"/>
              </a:rPr>
              <a:t> εκτέλεσης – υπεργολαβία – τροποποίηση σύμβασης – μονομερής λύση </a:t>
            </a:r>
            <a:r>
              <a:rPr lang="el-GR" altLang="el-GR" sz="2000" u="sng" dirty="0" err="1">
                <a:solidFill>
                  <a:srgbClr val="000000"/>
                </a:solidFill>
                <a:latin typeface="Calibri" pitchFamily="34" charset="0"/>
                <a:ea typeface="Microsoft YaHei" pitchFamily="34" charset="-122"/>
              </a:rPr>
              <a:t>συμβασης</a:t>
            </a:r>
            <a:r>
              <a:rPr lang="el-GR" altLang="el-GR" sz="2000" u="sng" dirty="0">
                <a:solidFill>
                  <a:srgbClr val="000000"/>
                </a:solidFill>
                <a:latin typeface="Calibri" pitchFamily="34" charset="0"/>
                <a:ea typeface="Microsoft YaHei" pitchFamily="34" charset="-122"/>
              </a:rPr>
              <a:t> (ενσωμάτωση άρθρων οδηγίας 2014/24/ΕΕ)</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u="sng" dirty="0">
                <a:solidFill>
                  <a:srgbClr val="000000"/>
                </a:solidFill>
                <a:latin typeface="Calibri" pitchFamily="34" charset="0"/>
                <a:ea typeface="Microsoft YaHei" pitchFamily="34" charset="-122"/>
              </a:rPr>
              <a:t>Εκτέλεση δημοσίων συμβάσεων έργων </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u="sng" dirty="0">
                <a:solidFill>
                  <a:srgbClr val="000000"/>
                </a:solidFill>
                <a:latin typeface="Calibri" pitchFamily="34" charset="0"/>
                <a:ea typeface="Microsoft YaHei" pitchFamily="34" charset="-122"/>
              </a:rPr>
              <a:t>Εκτέλεση δημοσίων συμβάσεων μελετών και παροχής τεχνικών &amp; λοιπών συναφών επιστημονικών υπηρεσιών</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u="sng" dirty="0">
                <a:solidFill>
                  <a:srgbClr val="000000"/>
                </a:solidFill>
                <a:latin typeface="Calibri" pitchFamily="34" charset="0"/>
                <a:ea typeface="Microsoft YaHei" pitchFamily="34" charset="-122"/>
              </a:rPr>
              <a:t>Εκτέλεση δημοσίων συμβάσεων προμήθειας και γενικών υπηρεσιών</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000" b="1" u="sng" dirty="0">
                <a:solidFill>
                  <a:srgbClr val="000000"/>
                </a:solidFill>
                <a:latin typeface="Calibri" pitchFamily="34" charset="0"/>
                <a:ea typeface="Microsoft YaHei" pitchFamily="34" charset="-122"/>
              </a:rPr>
              <a:t>ΜΕΡΟΣ Γ:  ΟΡΓΑΝΑ </a:t>
            </a:r>
            <a:r>
              <a:rPr lang="el-GR" altLang="el-GR" sz="2000" b="1" u="sng" dirty="0" smtClean="0">
                <a:solidFill>
                  <a:srgbClr val="000000"/>
                </a:solidFill>
                <a:latin typeface="Calibri" pitchFamily="34" charset="0"/>
                <a:ea typeface="Microsoft YaHei" pitchFamily="34" charset="-122"/>
              </a:rPr>
              <a:t>ΔΙΕΝΕΡΓΕΙΑΣ</a:t>
            </a:r>
            <a:endParaRPr lang="el-GR" altLang="el-GR" sz="2000" b="1" u="sng" dirty="0">
              <a:solidFill>
                <a:srgbClr val="000000"/>
              </a:solidFill>
              <a:latin typeface="Calibri" pitchFamily="34" charset="0"/>
              <a:ea typeface="Microsoft YaHei" pitchFamily="34" charset="-122"/>
            </a:endParaRPr>
          </a:p>
        </p:txBody>
      </p:sp>
      <p:sp>
        <p:nvSpPr>
          <p:cNvPr id="93190" name="Text Box 5"/>
          <p:cNvSpPr txBox="1">
            <a:spLocks noChangeArrowheads="1"/>
          </p:cNvSpPr>
          <p:nvPr/>
        </p:nvSpPr>
        <p:spPr bwMode="auto">
          <a:xfrm>
            <a:off x="8239126"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C9040A87-83E3-4ED0-892C-5E72C3A0AC95}"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32</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59156236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5234"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95235" name="Text Box 2"/>
          <p:cNvSpPr txBox="1">
            <a:spLocks noChangeArrowheads="1"/>
          </p:cNvSpPr>
          <p:nvPr/>
        </p:nvSpPr>
        <p:spPr bwMode="auto">
          <a:xfrm>
            <a:off x="1544639" y="347663"/>
            <a:ext cx="8715375" cy="742950"/>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95236" name="Rectangle 3"/>
          <p:cNvSpPr>
            <a:spLocks noChangeArrowheads="1"/>
          </p:cNvSpPr>
          <p:nvPr/>
        </p:nvSpPr>
        <p:spPr bwMode="auto">
          <a:xfrm>
            <a:off x="2090057" y="347663"/>
            <a:ext cx="8149319"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Αντικείμενο /Πεδίο εφαρμογής Βιβλίου Ι </a:t>
            </a:r>
          </a:p>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(Άρθρο 3)</a:t>
            </a:r>
          </a:p>
        </p:txBody>
      </p:sp>
      <p:sp>
        <p:nvSpPr>
          <p:cNvPr id="96261" name="Rectangle 4"/>
          <p:cNvSpPr>
            <a:spLocks noChangeArrowheads="1"/>
          </p:cNvSpPr>
          <p:nvPr/>
        </p:nvSpPr>
        <p:spPr bwMode="auto">
          <a:xfrm>
            <a:off x="313509" y="1593669"/>
            <a:ext cx="11168741" cy="43110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just" defTabSz="449263" fontAlgn="base">
              <a:lnSpc>
                <a:spcPct val="100000"/>
              </a:lnSpc>
              <a:spcBef>
                <a:spcPct val="0"/>
              </a:spcBef>
              <a:spcAft>
                <a:spcPct val="0"/>
              </a:spcAft>
              <a:buClrTx/>
              <a:defRPr/>
            </a:pPr>
            <a:r>
              <a:rPr lang="el-GR" altLang="el-GR" sz="2400" b="1" dirty="0"/>
              <a:t>Πεδίο εφαρμογής: </a:t>
            </a:r>
          </a:p>
          <a:p>
            <a:pPr algn="just" defTabSz="449263" fontAlgn="base">
              <a:lnSpc>
                <a:spcPct val="100000"/>
              </a:lnSpc>
              <a:spcBef>
                <a:spcPct val="0"/>
              </a:spcBef>
              <a:spcAft>
                <a:spcPct val="0"/>
              </a:spcAft>
              <a:defRPr/>
            </a:pPr>
            <a:r>
              <a:rPr lang="el-GR" altLang="el-GR" sz="2400" dirty="0"/>
              <a:t>Το Βιβλίο Ι θεσπίζει </a:t>
            </a:r>
            <a:r>
              <a:rPr lang="el-GR" altLang="el-GR" sz="2400" b="1" dirty="0"/>
              <a:t>κανόνες</a:t>
            </a:r>
            <a:r>
              <a:rPr lang="el-GR" altLang="el-GR" sz="2400" dirty="0"/>
              <a:t> για τις </a:t>
            </a:r>
            <a:r>
              <a:rPr lang="el-GR" altLang="el-GR" sz="2400" b="1" dirty="0"/>
              <a:t>διαδικασίες</a:t>
            </a:r>
          </a:p>
          <a:p>
            <a:pPr marL="342900" indent="-342900" algn="just" defTabSz="449263" fontAlgn="base">
              <a:lnSpc>
                <a:spcPct val="100000"/>
              </a:lnSpc>
              <a:spcBef>
                <a:spcPct val="0"/>
              </a:spcBef>
              <a:spcAft>
                <a:spcPct val="0"/>
              </a:spcAft>
              <a:buFont typeface="Wingdings" panose="05000000000000000000" pitchFamily="2" charset="2"/>
              <a:buChar char="ü"/>
              <a:defRPr/>
            </a:pPr>
            <a:r>
              <a:rPr lang="el-GR" altLang="el-GR" sz="2200" b="1" dirty="0"/>
              <a:t>προγραμματισμού </a:t>
            </a:r>
            <a:r>
              <a:rPr lang="el-GR" altLang="el-GR" sz="2200" b="1" dirty="0" smtClean="0"/>
              <a:t>και σύναψης συμβάσεων </a:t>
            </a:r>
            <a:r>
              <a:rPr lang="el-GR" altLang="el-GR" sz="2200" b="1" dirty="0"/>
              <a:t>και διαγωνισμών μελετών</a:t>
            </a:r>
            <a:r>
              <a:rPr lang="el-GR" altLang="el-GR" sz="2200" dirty="0"/>
              <a:t> </a:t>
            </a:r>
            <a:r>
              <a:rPr lang="el-GR" altLang="el-GR" sz="2200" b="1" u="sng" dirty="0"/>
              <a:t>ανεξαρτήτως εκτιμώμενης αξίας αυτών</a:t>
            </a:r>
            <a:r>
              <a:rPr lang="el-GR" altLang="el-GR" sz="2400" dirty="0"/>
              <a:t>.</a:t>
            </a:r>
          </a:p>
          <a:p>
            <a:pPr algn="just" defTabSz="449263" fontAlgn="base">
              <a:lnSpc>
                <a:spcPct val="100000"/>
              </a:lnSpc>
              <a:spcBef>
                <a:spcPct val="0"/>
              </a:spcBef>
              <a:spcAft>
                <a:spcPct val="0"/>
              </a:spcAft>
              <a:defRPr/>
            </a:pPr>
            <a:endParaRPr lang="el-GR" altLang="el-GR" sz="2400" b="1" dirty="0" smtClean="0"/>
          </a:p>
          <a:p>
            <a:pPr algn="just" defTabSz="449263" fontAlgn="base">
              <a:lnSpc>
                <a:spcPct val="100000"/>
              </a:lnSpc>
              <a:spcBef>
                <a:spcPct val="0"/>
              </a:spcBef>
              <a:spcAft>
                <a:spcPct val="0"/>
              </a:spcAft>
              <a:defRPr/>
            </a:pPr>
            <a:r>
              <a:rPr lang="el-GR" altLang="el-GR" sz="2400" b="1" dirty="0" smtClean="0"/>
              <a:t>Διαδικασία </a:t>
            </a:r>
            <a:r>
              <a:rPr lang="el-GR" altLang="el-GR" sz="2400" b="1" dirty="0"/>
              <a:t>σύναψης σύμβασης ή σύμβαση: </a:t>
            </a:r>
          </a:p>
          <a:p>
            <a:pPr marL="342900" indent="-342900" algn="just" defTabSz="449263" fontAlgn="base">
              <a:lnSpc>
                <a:spcPct val="100000"/>
              </a:lnSpc>
              <a:spcBef>
                <a:spcPct val="0"/>
              </a:spcBef>
              <a:spcAft>
                <a:spcPct val="0"/>
              </a:spcAft>
              <a:buFont typeface="Wingdings" panose="05000000000000000000" pitchFamily="2" charset="2"/>
              <a:buChar char="ü"/>
              <a:defRPr/>
            </a:pPr>
            <a:r>
              <a:rPr lang="el-GR" altLang="el-GR" sz="2200" dirty="0"/>
              <a:t>μία ή περισσότερες </a:t>
            </a:r>
            <a:r>
              <a:rPr lang="el-GR" altLang="el-GR" sz="2200" b="1" u="sng" dirty="0"/>
              <a:t>αναθέτουσες αρχές</a:t>
            </a:r>
            <a:r>
              <a:rPr lang="el-GR" altLang="el-GR" sz="2200" b="1" dirty="0"/>
              <a:t>, </a:t>
            </a:r>
          </a:p>
          <a:p>
            <a:pPr marL="342900" indent="-342900" algn="just" defTabSz="449263" fontAlgn="base">
              <a:lnSpc>
                <a:spcPct val="100000"/>
              </a:lnSpc>
              <a:spcBef>
                <a:spcPct val="0"/>
              </a:spcBef>
              <a:spcAft>
                <a:spcPct val="0"/>
              </a:spcAft>
              <a:buFont typeface="Wingdings" panose="05000000000000000000" pitchFamily="2" charset="2"/>
              <a:buChar char="ü"/>
              <a:defRPr/>
            </a:pPr>
            <a:r>
              <a:rPr lang="el-GR" altLang="el-GR" sz="2200" b="1" dirty="0"/>
              <a:t>αποκτούν μέσω δημόσιας σύμβασης</a:t>
            </a:r>
            <a:r>
              <a:rPr lang="el-GR" altLang="el-GR" sz="2200" dirty="0"/>
              <a:t>, </a:t>
            </a:r>
          </a:p>
          <a:p>
            <a:pPr marL="342900" indent="-342900" algn="just" defTabSz="449263" fontAlgn="base">
              <a:lnSpc>
                <a:spcPct val="100000"/>
              </a:lnSpc>
              <a:spcBef>
                <a:spcPct val="0"/>
              </a:spcBef>
              <a:spcAft>
                <a:spcPct val="0"/>
              </a:spcAft>
              <a:buFont typeface="Wingdings" panose="05000000000000000000" pitchFamily="2" charset="2"/>
              <a:buChar char="ü"/>
              <a:defRPr/>
            </a:pPr>
            <a:r>
              <a:rPr lang="el-GR" altLang="el-GR" sz="2200" b="1" dirty="0"/>
              <a:t>έργα, αγαθά ή υπηρεσίες</a:t>
            </a:r>
          </a:p>
          <a:p>
            <a:pPr marL="342900" indent="-342900" algn="just" defTabSz="449263" fontAlgn="base">
              <a:lnSpc>
                <a:spcPct val="100000"/>
              </a:lnSpc>
              <a:spcBef>
                <a:spcPct val="0"/>
              </a:spcBef>
              <a:spcAft>
                <a:spcPct val="0"/>
              </a:spcAft>
              <a:buFont typeface="Wingdings" panose="05000000000000000000" pitchFamily="2" charset="2"/>
              <a:buChar char="ü"/>
              <a:defRPr/>
            </a:pPr>
            <a:r>
              <a:rPr lang="el-GR" altLang="el-GR" sz="2200" b="1" dirty="0"/>
              <a:t>από οικονομικούς φορείς που επιλέγονται από τις εν λόγω αναθέτουσες αρχές</a:t>
            </a:r>
            <a:r>
              <a:rPr lang="el-GR" altLang="el-GR" sz="2200" dirty="0"/>
              <a:t>, </a:t>
            </a:r>
          </a:p>
          <a:p>
            <a:pPr marL="342900" indent="-342900" algn="just" defTabSz="449263" fontAlgn="base">
              <a:lnSpc>
                <a:spcPct val="100000"/>
              </a:lnSpc>
              <a:spcBef>
                <a:spcPct val="0"/>
              </a:spcBef>
              <a:spcAft>
                <a:spcPct val="0"/>
              </a:spcAft>
              <a:buFont typeface="Wingdings" panose="05000000000000000000" pitchFamily="2" charset="2"/>
              <a:buChar char="ü"/>
              <a:defRPr/>
            </a:pPr>
            <a:r>
              <a:rPr lang="el-GR" altLang="el-GR" sz="2200" b="1" dirty="0"/>
              <a:t>ανεξαρτήτως</a:t>
            </a:r>
            <a:r>
              <a:rPr lang="el-GR" altLang="el-GR" sz="2200" dirty="0"/>
              <a:t> του αν τα έργα, τα αγαθά ή οι υπηρεσίες </a:t>
            </a:r>
            <a:r>
              <a:rPr lang="el-GR" altLang="el-GR" sz="2200" b="1" dirty="0"/>
              <a:t>προορίζονται για την εξυπηρέτηση δημοσίου συμφέροντος</a:t>
            </a:r>
            <a:r>
              <a:rPr lang="el-GR" altLang="el-GR" sz="2200" dirty="0"/>
              <a:t>.</a:t>
            </a:r>
          </a:p>
        </p:txBody>
      </p:sp>
      <p:sp>
        <p:nvSpPr>
          <p:cNvPr id="95238" name="Text Box 5"/>
          <p:cNvSpPr txBox="1">
            <a:spLocks noChangeArrowheads="1"/>
          </p:cNvSpPr>
          <p:nvPr/>
        </p:nvSpPr>
        <p:spPr bwMode="auto">
          <a:xfrm>
            <a:off x="8239126"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9FB6BDB-737B-49EF-95A2-3E0ABB8D64C4}"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33</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228577831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1378"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01379"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01380" name="Rectangle 3"/>
          <p:cNvSpPr>
            <a:spLocks noChangeArrowheads="1"/>
          </p:cNvSpPr>
          <p:nvPr/>
        </p:nvSpPr>
        <p:spPr bwMode="auto">
          <a:xfrm>
            <a:off x="2220686" y="347663"/>
            <a:ext cx="8018690"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Αντικείμενο /Πεδίο εφαρμογής Βιβλίου Ι </a:t>
            </a:r>
          </a:p>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(Άρθρο 3)</a:t>
            </a:r>
          </a:p>
        </p:txBody>
      </p:sp>
      <p:sp>
        <p:nvSpPr>
          <p:cNvPr id="2" name="Rectangle 4"/>
          <p:cNvSpPr>
            <a:spLocks noChangeArrowheads="1"/>
          </p:cNvSpPr>
          <p:nvPr/>
        </p:nvSpPr>
        <p:spPr bwMode="auto">
          <a:xfrm>
            <a:off x="561703" y="1285875"/>
            <a:ext cx="10907486" cy="4218720"/>
          </a:xfrm>
          <a:prstGeom prst="rect">
            <a:avLst/>
          </a:prstGeom>
          <a:noFill/>
          <a:ln>
            <a:noFill/>
          </a:ln>
          <a:effectLst/>
        </p:spPr>
        <p:txBody>
          <a:bodyPr wrap="square" lIns="90000" tIns="46800" rIns="90000" bIns="46800">
            <a:spAutoFit/>
          </a:bodyPr>
          <a:lstStyle>
            <a:lvl1pPr marL="180975" indent="-176213">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1pPr>
            <a:lvl2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2pPr>
            <a:lvl3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3pPr>
            <a:lvl4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4pPr>
            <a:lvl5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SzPct val="100000"/>
              <a:defRPr/>
            </a:pPr>
            <a:r>
              <a:rPr lang="el-GR" altLang="el-GR" sz="2400" b="1" u="sng" dirty="0">
                <a:solidFill>
                  <a:srgbClr val="FF0000"/>
                </a:solidFill>
                <a:latin typeface="Calibri" pitchFamily="32" charset="0"/>
              </a:rPr>
              <a:t>Το Βιβλίο Ι δεν θίγει:</a:t>
            </a:r>
          </a:p>
          <a:p>
            <a:pPr marL="179388" indent="-177800" algn="just" defTabSz="449263" fontAlgn="base">
              <a:spcBef>
                <a:spcPct val="0"/>
              </a:spcBef>
              <a:spcAft>
                <a:spcPct val="0"/>
              </a:spcAft>
              <a:buClr>
                <a:srgbClr val="000000"/>
              </a:buClr>
              <a:buSzPct val="100000"/>
              <a:buFont typeface="Arial" charset="0"/>
              <a:buChar char="•"/>
              <a:defRPr/>
            </a:pPr>
            <a:r>
              <a:rPr lang="el-GR" altLang="el-GR" sz="2200" dirty="0">
                <a:solidFill>
                  <a:srgbClr val="000000"/>
                </a:solidFill>
                <a:latin typeface="Calibri" pitchFamily="32" charset="0"/>
              </a:rPr>
              <a:t>Τον ορισμό, την οργάνωση και τη χρηματοδότηση Υπηρεσιών Γενικού Οικονομικού Συμφέροντος (Υ.Γ.Ο.Σ.)</a:t>
            </a:r>
          </a:p>
          <a:p>
            <a:pPr marL="179388" indent="-177800" algn="just" defTabSz="449263" fontAlgn="base">
              <a:spcBef>
                <a:spcPct val="0"/>
              </a:spcBef>
              <a:spcAft>
                <a:spcPct val="0"/>
              </a:spcAft>
              <a:buClr>
                <a:srgbClr val="000000"/>
              </a:buClr>
              <a:buSzPct val="100000"/>
              <a:buFont typeface="Arial" charset="0"/>
              <a:buChar char="•"/>
              <a:defRPr/>
            </a:pPr>
            <a:endParaRPr lang="el-GR" altLang="el-GR" sz="2200" dirty="0">
              <a:solidFill>
                <a:srgbClr val="000000"/>
              </a:solidFill>
              <a:latin typeface="Calibri" pitchFamily="32" charset="0"/>
            </a:endParaRPr>
          </a:p>
          <a:p>
            <a:pPr marL="906463" lvl="1" indent="-342900" algn="just" defTabSz="449263" fontAlgn="base">
              <a:spcBef>
                <a:spcPct val="0"/>
              </a:spcBef>
              <a:spcAft>
                <a:spcPct val="0"/>
              </a:spcAft>
              <a:buClr>
                <a:srgbClr val="000000"/>
              </a:buClr>
              <a:buSzPct val="100000"/>
              <a:buFont typeface="Wingdings" panose="05000000000000000000" pitchFamily="2" charset="2"/>
              <a:buChar char="Ø"/>
              <a:defRPr/>
            </a:pPr>
            <a:r>
              <a:rPr lang="el-GR" altLang="el-GR" sz="2200" dirty="0">
                <a:solidFill>
                  <a:srgbClr val="000000"/>
                </a:solidFill>
                <a:latin typeface="Calibri" pitchFamily="32" charset="0"/>
              </a:rPr>
              <a:t>Οι </a:t>
            </a:r>
            <a:r>
              <a:rPr lang="el-GR" altLang="el-GR" sz="2200" b="1" dirty="0">
                <a:solidFill>
                  <a:srgbClr val="000000"/>
                </a:solidFill>
                <a:latin typeface="Calibri" pitchFamily="32" charset="0"/>
              </a:rPr>
              <a:t>ΥΓΟΣ είναι βασικές υπηρεσίες που εκτελούνται έναντι αμοιβής</a:t>
            </a:r>
            <a:r>
              <a:rPr lang="el-GR" altLang="el-GR" sz="2200" dirty="0">
                <a:solidFill>
                  <a:srgbClr val="000000"/>
                </a:solidFill>
                <a:latin typeface="Calibri" pitchFamily="32" charset="0"/>
              </a:rPr>
              <a:t>. Οι υπηρεσίες αυτές </a:t>
            </a:r>
            <a:r>
              <a:rPr lang="el-GR" altLang="el-GR" sz="2200" b="1" dirty="0">
                <a:solidFill>
                  <a:srgbClr val="000000"/>
                </a:solidFill>
                <a:latin typeface="Calibri" pitchFamily="32" charset="0"/>
              </a:rPr>
              <a:t>υπόκεινται</a:t>
            </a:r>
            <a:r>
              <a:rPr lang="el-GR" altLang="el-GR" sz="2200" dirty="0">
                <a:solidFill>
                  <a:srgbClr val="000000"/>
                </a:solidFill>
                <a:latin typeface="Calibri" pitchFamily="32" charset="0"/>
              </a:rPr>
              <a:t> στους </a:t>
            </a:r>
            <a:r>
              <a:rPr lang="el-GR" altLang="el-GR" sz="2200" b="1" dirty="0">
                <a:solidFill>
                  <a:srgbClr val="000000"/>
                </a:solidFill>
                <a:latin typeface="Calibri" pitchFamily="32" charset="0"/>
              </a:rPr>
              <a:t>ευρωπαϊκούς κανόνες εσωτερικής αγοράς </a:t>
            </a:r>
            <a:r>
              <a:rPr lang="el-GR" altLang="el-GR" sz="2200" dirty="0">
                <a:solidFill>
                  <a:srgbClr val="000000"/>
                </a:solidFill>
                <a:latin typeface="Calibri" pitchFamily="32" charset="0"/>
              </a:rPr>
              <a:t>και </a:t>
            </a:r>
            <a:r>
              <a:rPr lang="el-GR" altLang="el-GR" sz="2200" b="1" dirty="0">
                <a:solidFill>
                  <a:srgbClr val="000000"/>
                </a:solidFill>
                <a:latin typeface="Calibri" pitchFamily="32" charset="0"/>
              </a:rPr>
              <a:t>ανταγωνισμού</a:t>
            </a:r>
            <a:r>
              <a:rPr lang="el-GR" altLang="el-GR" sz="2200" dirty="0">
                <a:solidFill>
                  <a:srgbClr val="000000"/>
                </a:solidFill>
                <a:latin typeface="Calibri" pitchFamily="32" charset="0"/>
              </a:rPr>
              <a:t>’ περιλαμβάνουν </a:t>
            </a:r>
            <a:r>
              <a:rPr lang="el-GR" altLang="el-GR" sz="2200" b="1" dirty="0">
                <a:solidFill>
                  <a:srgbClr val="000000"/>
                </a:solidFill>
                <a:latin typeface="Calibri" pitchFamily="32" charset="0"/>
              </a:rPr>
              <a:t>δραστηριότητες εμπορικού χαρακτήρα</a:t>
            </a:r>
            <a:r>
              <a:rPr lang="el-GR" altLang="el-GR" sz="2200" dirty="0">
                <a:solidFill>
                  <a:srgbClr val="000000"/>
                </a:solidFill>
                <a:latin typeface="Calibri" pitchFamily="32" charset="0"/>
              </a:rPr>
              <a:t>, ενώ </a:t>
            </a:r>
            <a:r>
              <a:rPr lang="el-GR" altLang="el-GR" sz="2200" b="1" dirty="0">
                <a:solidFill>
                  <a:srgbClr val="000000"/>
                </a:solidFill>
                <a:latin typeface="Calibri" pitchFamily="32" charset="0"/>
              </a:rPr>
              <a:t>εκπληρώνουν αποστολή κοινής ωφέλειας </a:t>
            </a:r>
            <a:r>
              <a:rPr lang="el-GR" altLang="el-GR" sz="2200" dirty="0">
                <a:solidFill>
                  <a:srgbClr val="000000"/>
                </a:solidFill>
                <a:latin typeface="Calibri" pitchFamily="32" charset="0"/>
              </a:rPr>
              <a:t>και ως εκ τούτου τα κράτη - μέλη τους χορηγούν </a:t>
            </a:r>
            <a:r>
              <a:rPr lang="el-GR" altLang="el-GR" sz="2200" b="1" dirty="0">
                <a:solidFill>
                  <a:srgbClr val="000000"/>
                </a:solidFill>
                <a:latin typeface="Calibri" pitchFamily="32" charset="0"/>
              </a:rPr>
              <a:t>ειδικά δικαιώματα δημόσιας υπηρεσίας</a:t>
            </a:r>
            <a:r>
              <a:rPr lang="el-GR" altLang="el-GR" sz="2200" dirty="0">
                <a:solidFill>
                  <a:srgbClr val="000000"/>
                </a:solidFill>
                <a:latin typeface="Calibri" pitchFamily="32" charset="0"/>
              </a:rPr>
              <a:t> (υπηρεσίες στους τομείς των δικτύων μεταφοράς, ενέργειας και επικοινωνιών). (</a:t>
            </a:r>
            <a:r>
              <a:rPr lang="el-GR" altLang="el-GR" sz="2200" b="1" dirty="0">
                <a:solidFill>
                  <a:srgbClr val="0070C0"/>
                </a:solidFill>
                <a:latin typeface="Calibri" pitchFamily="32" charset="0"/>
              </a:rPr>
              <a:t>Οδηγός για ΥΓΟΣ ΕΕ </a:t>
            </a:r>
            <a:r>
              <a:rPr lang="en-US" altLang="el-GR" sz="2200" b="1" dirty="0">
                <a:solidFill>
                  <a:srgbClr val="0070C0"/>
                </a:solidFill>
                <a:latin typeface="Calibri" pitchFamily="32" charset="0"/>
              </a:rPr>
              <a:t>SWD(2013) 53 final/2</a:t>
            </a:r>
            <a:r>
              <a:rPr lang="el-GR" altLang="el-GR" sz="2200" dirty="0">
                <a:solidFill>
                  <a:srgbClr val="000000"/>
                </a:solidFill>
                <a:latin typeface="Calibri" pitchFamily="32" charset="0"/>
              </a:rPr>
              <a:t>)</a:t>
            </a:r>
          </a:p>
          <a:p>
            <a:pPr marL="741363" lvl="1" indent="-177800" algn="just" defTabSz="449263" fontAlgn="base">
              <a:spcBef>
                <a:spcPct val="0"/>
              </a:spcBef>
              <a:spcAft>
                <a:spcPct val="0"/>
              </a:spcAft>
              <a:buClr>
                <a:srgbClr val="000000"/>
              </a:buClr>
              <a:buSzPct val="100000"/>
              <a:buFont typeface="Arial" charset="0"/>
              <a:buChar char="•"/>
              <a:defRPr/>
            </a:pPr>
            <a:endParaRPr lang="el-GR" altLang="el-GR" sz="2400" dirty="0">
              <a:solidFill>
                <a:srgbClr val="000000"/>
              </a:solidFill>
              <a:latin typeface="Calibri" pitchFamily="32" charset="0"/>
            </a:endParaRPr>
          </a:p>
        </p:txBody>
      </p:sp>
      <p:sp>
        <p:nvSpPr>
          <p:cNvPr id="101382" name="Text Box 5"/>
          <p:cNvSpPr txBox="1">
            <a:spLocks noChangeArrowheads="1"/>
          </p:cNvSpPr>
          <p:nvPr/>
        </p:nvSpPr>
        <p:spPr bwMode="auto">
          <a:xfrm>
            <a:off x="8239126"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D4F1D4AD-8055-4CD1-BF56-55E352D5C62C}"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34</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234568545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3426"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03427" name="Text Box 2"/>
          <p:cNvSpPr txBox="1">
            <a:spLocks noChangeArrowheads="1"/>
          </p:cNvSpPr>
          <p:nvPr/>
        </p:nvSpPr>
        <p:spPr bwMode="auto">
          <a:xfrm>
            <a:off x="1619794" y="521355"/>
            <a:ext cx="8640220" cy="83718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03428" name="Rectangle 3"/>
          <p:cNvSpPr>
            <a:spLocks noChangeArrowheads="1"/>
          </p:cNvSpPr>
          <p:nvPr/>
        </p:nvSpPr>
        <p:spPr bwMode="auto">
          <a:xfrm>
            <a:off x="1358537" y="587829"/>
            <a:ext cx="8880839"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Αντικείμενο /Πεδίο εφαρμογής Βιβλίου Ι </a:t>
            </a:r>
          </a:p>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(Άρθρο 3)</a:t>
            </a:r>
          </a:p>
        </p:txBody>
      </p:sp>
      <p:sp>
        <p:nvSpPr>
          <p:cNvPr id="2" name="Rectangle 4"/>
          <p:cNvSpPr>
            <a:spLocks noChangeArrowheads="1"/>
          </p:cNvSpPr>
          <p:nvPr/>
        </p:nvSpPr>
        <p:spPr bwMode="auto">
          <a:xfrm>
            <a:off x="522514" y="1814513"/>
            <a:ext cx="11011988" cy="3695500"/>
          </a:xfrm>
          <a:prstGeom prst="rect">
            <a:avLst/>
          </a:prstGeom>
          <a:noFill/>
          <a:ln>
            <a:noFill/>
          </a:ln>
          <a:effectLst/>
        </p:spPr>
        <p:txBody>
          <a:bodyPr wrap="square" lIns="90000" tIns="46800" rIns="90000" bIns="46800">
            <a:spAutoFit/>
          </a:bodyPr>
          <a:lstStyle>
            <a:lvl1pPr marL="180975" indent="-176213">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1pPr>
            <a:lvl2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2pPr>
            <a:lvl3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3pPr>
            <a:lvl4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4pPr>
            <a:lvl5pPr>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80975" algn="l"/>
                <a:tab pos="628650" algn="l"/>
                <a:tab pos="1077913" algn="l"/>
                <a:tab pos="1527175" algn="l"/>
                <a:tab pos="1976438" algn="l"/>
                <a:tab pos="2425700" algn="l"/>
                <a:tab pos="2874963" algn="l"/>
                <a:tab pos="3324225" algn="l"/>
                <a:tab pos="3773488" algn="l"/>
                <a:tab pos="4222750" algn="l"/>
                <a:tab pos="4672013" algn="l"/>
                <a:tab pos="5121275" algn="l"/>
                <a:tab pos="5570538" algn="l"/>
                <a:tab pos="6019800" algn="l"/>
                <a:tab pos="6469063" algn="l"/>
                <a:tab pos="6918325" algn="l"/>
                <a:tab pos="7367588" algn="l"/>
                <a:tab pos="7816850" algn="l"/>
                <a:tab pos="8266113" algn="l"/>
                <a:tab pos="8715375" algn="l"/>
                <a:tab pos="9164638"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SzPct val="100000"/>
              <a:defRPr/>
            </a:pPr>
            <a:endParaRPr lang="el-GR" altLang="el-GR" sz="1800" dirty="0">
              <a:solidFill>
                <a:srgbClr val="000000"/>
              </a:solidFill>
              <a:latin typeface="Calibri" pitchFamily="32" charset="0"/>
            </a:endParaRPr>
          </a:p>
          <a:p>
            <a:pPr algn="just" defTabSz="449263" fontAlgn="base">
              <a:spcBef>
                <a:spcPct val="0"/>
              </a:spcBef>
              <a:spcAft>
                <a:spcPct val="0"/>
              </a:spcAft>
              <a:buSzPct val="100000"/>
              <a:defRPr/>
            </a:pPr>
            <a:r>
              <a:rPr lang="el-GR" altLang="el-GR" sz="2400" b="1" u="sng" dirty="0">
                <a:solidFill>
                  <a:srgbClr val="FF0000"/>
                </a:solidFill>
                <a:latin typeface="Calibri" pitchFamily="32" charset="0"/>
              </a:rPr>
              <a:t>Το Βιβλίο Ι δεν θίγει:</a:t>
            </a:r>
          </a:p>
          <a:p>
            <a:pPr algn="just" defTabSz="449263" fontAlgn="base">
              <a:spcBef>
                <a:spcPct val="0"/>
              </a:spcBef>
              <a:spcAft>
                <a:spcPct val="0"/>
              </a:spcAft>
              <a:buSzPct val="100000"/>
              <a:defRPr/>
            </a:pPr>
            <a:r>
              <a:rPr lang="el-GR" altLang="el-GR" sz="2400" dirty="0">
                <a:solidFill>
                  <a:srgbClr val="000000"/>
                </a:solidFill>
                <a:latin typeface="Calibri" pitchFamily="32" charset="0"/>
              </a:rPr>
              <a:t> </a:t>
            </a:r>
          </a:p>
          <a:p>
            <a:pPr marL="179388" indent="-177800" algn="just" defTabSz="449263" fontAlgn="base">
              <a:spcBef>
                <a:spcPct val="0"/>
              </a:spcBef>
              <a:spcAft>
                <a:spcPct val="0"/>
              </a:spcAft>
              <a:buClr>
                <a:srgbClr val="000000"/>
              </a:buClr>
              <a:buSzPct val="100000"/>
              <a:buFont typeface="Arial" charset="0"/>
              <a:buChar char="•"/>
              <a:defRPr/>
            </a:pPr>
            <a:r>
              <a:rPr lang="el-GR" altLang="el-GR" sz="2400" b="1" dirty="0">
                <a:solidFill>
                  <a:srgbClr val="000000"/>
                </a:solidFill>
                <a:latin typeface="Calibri" pitchFamily="32" charset="0"/>
              </a:rPr>
              <a:t>Δημόσιες Λειτουργίες </a:t>
            </a:r>
            <a:r>
              <a:rPr lang="el-GR" altLang="el-GR" sz="2400" dirty="0">
                <a:solidFill>
                  <a:srgbClr val="000000"/>
                </a:solidFill>
                <a:latin typeface="Calibri" pitchFamily="32" charset="0"/>
              </a:rPr>
              <a:t>(π.χ. δημόσια τάξη: αστυνόμευση, πυρόσβεση, υπηρεσίες φυλακών)</a:t>
            </a:r>
          </a:p>
          <a:p>
            <a:pPr marL="179388" indent="-177800" algn="just" defTabSz="449263" fontAlgn="base">
              <a:spcBef>
                <a:spcPct val="0"/>
              </a:spcBef>
              <a:spcAft>
                <a:spcPct val="0"/>
              </a:spcAft>
              <a:buClr>
                <a:srgbClr val="000000"/>
              </a:buClr>
              <a:buSzPct val="100000"/>
              <a:buFont typeface="Arial" charset="0"/>
              <a:buChar char="•"/>
              <a:defRPr/>
            </a:pPr>
            <a:r>
              <a:rPr lang="el-GR" altLang="el-GR" sz="2400" dirty="0">
                <a:solidFill>
                  <a:srgbClr val="000000"/>
                </a:solidFill>
                <a:latin typeface="Calibri" pitchFamily="32" charset="0"/>
              </a:rPr>
              <a:t>Τον τρόπο οργάνωσης του </a:t>
            </a:r>
            <a:r>
              <a:rPr lang="el-GR" altLang="el-GR" sz="2400" b="1" dirty="0">
                <a:solidFill>
                  <a:srgbClr val="000000"/>
                </a:solidFill>
                <a:latin typeface="Calibri" pitchFamily="32" charset="0"/>
              </a:rPr>
              <a:t>Εθνικού Συστήματος Κοινωνικής Ασφάλισης</a:t>
            </a:r>
            <a:endParaRPr lang="en-US" altLang="el-GR" sz="2400" b="1" dirty="0">
              <a:solidFill>
                <a:srgbClr val="000000"/>
              </a:solidFill>
              <a:latin typeface="Calibri" pitchFamily="32" charset="0"/>
            </a:endParaRPr>
          </a:p>
          <a:p>
            <a:pPr marL="179388" indent="-177800" algn="just" defTabSz="449263" fontAlgn="base">
              <a:spcBef>
                <a:spcPct val="0"/>
              </a:spcBef>
              <a:spcAft>
                <a:spcPct val="0"/>
              </a:spcAft>
              <a:buClr>
                <a:srgbClr val="000000"/>
              </a:buClr>
              <a:buSzPct val="100000"/>
              <a:buFont typeface="Arial" charset="0"/>
              <a:buChar char="•"/>
              <a:defRPr/>
            </a:pPr>
            <a:r>
              <a:rPr lang="el-GR" altLang="el-GR" sz="2400" b="1" dirty="0">
                <a:solidFill>
                  <a:srgbClr val="000000"/>
                </a:solidFill>
                <a:latin typeface="Calibri" pitchFamily="32" charset="0"/>
              </a:rPr>
              <a:t>Μεταβίβαση εξουσιών και αρμοδιοτήτων </a:t>
            </a:r>
            <a:r>
              <a:rPr lang="el-GR" altLang="el-GR" sz="2400" dirty="0">
                <a:solidFill>
                  <a:srgbClr val="000000"/>
                </a:solidFill>
                <a:latin typeface="Calibri" pitchFamily="32" charset="0"/>
              </a:rPr>
              <a:t>για την εκτέλεση σκοπών δημοσίου συμφέροντος που </a:t>
            </a:r>
            <a:r>
              <a:rPr lang="el-GR" altLang="el-GR" sz="2400" b="1" dirty="0">
                <a:solidFill>
                  <a:srgbClr val="000000"/>
                </a:solidFill>
                <a:latin typeface="Calibri" pitchFamily="32" charset="0"/>
              </a:rPr>
              <a:t>δεν προβλέπουν αμοιβή</a:t>
            </a:r>
            <a:r>
              <a:rPr lang="el-GR" altLang="el-GR" sz="2400" dirty="0">
                <a:solidFill>
                  <a:srgbClr val="000000"/>
                </a:solidFill>
                <a:latin typeface="Calibri" pitchFamily="32" charset="0"/>
              </a:rPr>
              <a:t> --&gt; </a:t>
            </a:r>
            <a:r>
              <a:rPr lang="el-GR" altLang="el-GR" sz="2400" u="sng" dirty="0">
                <a:solidFill>
                  <a:srgbClr val="000000"/>
                </a:solidFill>
                <a:latin typeface="Calibri" pitchFamily="32" charset="0"/>
              </a:rPr>
              <a:t>εσωτερική οργάνωση κρατών-μελών της Ε.Ε.</a:t>
            </a:r>
            <a:endParaRPr lang="en-US" altLang="el-GR" sz="2400" u="sng" dirty="0">
              <a:solidFill>
                <a:srgbClr val="000000"/>
              </a:solidFill>
              <a:latin typeface="Calibri" pitchFamily="32" charset="0"/>
            </a:endParaRPr>
          </a:p>
          <a:p>
            <a:pPr marL="1588" indent="0" algn="just" defTabSz="449263" fontAlgn="base">
              <a:spcBef>
                <a:spcPct val="0"/>
              </a:spcBef>
              <a:spcAft>
                <a:spcPct val="0"/>
              </a:spcAft>
              <a:buClr>
                <a:srgbClr val="000000"/>
              </a:buClr>
              <a:buSzPct val="100000"/>
              <a:defRPr/>
            </a:pPr>
            <a:r>
              <a:rPr lang="el-GR" altLang="el-GR" sz="2400" dirty="0">
                <a:solidFill>
                  <a:srgbClr val="000000"/>
                </a:solidFill>
                <a:latin typeface="Calibri" pitchFamily="32" charset="0"/>
              </a:rPr>
              <a:t> </a:t>
            </a:r>
            <a:endParaRPr lang="el-GR" altLang="el-GR" sz="2400" b="1" dirty="0">
              <a:solidFill>
                <a:srgbClr val="000000"/>
              </a:solidFill>
              <a:latin typeface="Calibri" pitchFamily="32" charset="0"/>
            </a:endParaRPr>
          </a:p>
        </p:txBody>
      </p:sp>
      <p:sp>
        <p:nvSpPr>
          <p:cNvPr id="103430" name="Text Box 5"/>
          <p:cNvSpPr txBox="1">
            <a:spLocks noChangeArrowheads="1"/>
          </p:cNvSpPr>
          <p:nvPr/>
        </p:nvSpPr>
        <p:spPr bwMode="auto">
          <a:xfrm>
            <a:off x="8239126"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B529A4EA-C975-4BF1-9EBA-099E237759D0}"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35</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500376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728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9728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97284" name="Rectangle 3"/>
          <p:cNvSpPr>
            <a:spLocks noChangeArrowheads="1"/>
          </p:cNvSpPr>
          <p:nvPr/>
        </p:nvSpPr>
        <p:spPr bwMode="auto">
          <a:xfrm>
            <a:off x="1162595" y="373065"/>
            <a:ext cx="9076782"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Αντικείμενο /Πεδίο εφαρμογής Βιβλίου Ι </a:t>
            </a:r>
          </a:p>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(Άρθρο 3)</a:t>
            </a:r>
          </a:p>
        </p:txBody>
      </p:sp>
      <p:sp>
        <p:nvSpPr>
          <p:cNvPr id="97285" name="Rectangle 4"/>
          <p:cNvSpPr>
            <a:spLocks noChangeArrowheads="1"/>
          </p:cNvSpPr>
          <p:nvPr/>
        </p:nvSpPr>
        <p:spPr bwMode="auto">
          <a:xfrm>
            <a:off x="574767" y="2050868"/>
            <a:ext cx="11351622" cy="4110998"/>
          </a:xfrm>
          <a:prstGeom prst="rect">
            <a:avLst/>
          </a:prstGeom>
          <a:noFill/>
          <a:ln w="9525">
            <a:noFill/>
            <a:round/>
            <a:headEnd/>
            <a:tailEnd/>
          </a:ln>
          <a:effectLst/>
        </p:spPr>
        <p:txBody>
          <a:bodyPr wrap="square" lIns="90000" tIns="46800" rIns="90000" bIns="46800">
            <a:spAutoFit/>
          </a:bodyPr>
          <a:lstStyle/>
          <a:p>
            <a:pPr algn="just" defTabSz="449263" fontAlgn="base">
              <a:spcBef>
                <a:spcPct val="0"/>
              </a:spcBef>
              <a:spcAft>
                <a:spcPts val="6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400" b="1" dirty="0">
                <a:solidFill>
                  <a:srgbClr val="000000"/>
                </a:solidFill>
                <a:latin typeface="Calibri" pitchFamily="34" charset="0"/>
                <a:ea typeface="Microsoft YaHei" pitchFamily="34" charset="-122"/>
              </a:rPr>
              <a:t>Πεδίο εφαρμογής (Αιτολογ. Σκέψεις οδηγίας 2014/24/ΕΕ): </a:t>
            </a:r>
          </a:p>
          <a:p>
            <a:pPr algn="just" defTabSz="449263" fontAlgn="base">
              <a:spcBef>
                <a:spcPct val="0"/>
              </a:spcBef>
              <a:spcAft>
                <a:spcPts val="60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a:solidFill>
                  <a:srgbClr val="000000"/>
                </a:solidFill>
                <a:latin typeface="Calibri" pitchFamily="34" charset="0"/>
                <a:ea typeface="Microsoft YaHei" pitchFamily="34" charset="-122"/>
              </a:rPr>
              <a:t>Η </a:t>
            </a:r>
            <a:r>
              <a:rPr lang="el-GR" altLang="el-GR" sz="2200" b="1" dirty="0">
                <a:solidFill>
                  <a:srgbClr val="000000"/>
                </a:solidFill>
                <a:latin typeface="Calibri" pitchFamily="34" charset="0"/>
                <a:ea typeface="Microsoft YaHei" pitchFamily="34" charset="-122"/>
              </a:rPr>
              <a:t>απλή χρηματοδότηση δραστηριότητας</a:t>
            </a:r>
            <a:r>
              <a:rPr lang="el-GR" altLang="el-GR" sz="2200" dirty="0">
                <a:solidFill>
                  <a:srgbClr val="000000"/>
                </a:solidFill>
                <a:latin typeface="Calibri" pitchFamily="34" charset="0"/>
                <a:ea typeface="Microsoft YaHei" pitchFamily="34" charset="-122"/>
              </a:rPr>
              <a:t>, κατά κύριο λόγο </a:t>
            </a:r>
            <a:r>
              <a:rPr lang="el-GR" altLang="el-GR" sz="2200" b="1" dirty="0">
                <a:solidFill>
                  <a:srgbClr val="000000"/>
                </a:solidFill>
                <a:latin typeface="Calibri" pitchFamily="34" charset="0"/>
                <a:ea typeface="Microsoft YaHei" pitchFamily="34" charset="-122"/>
              </a:rPr>
              <a:t>μέσω επιχορηγήσεων</a:t>
            </a:r>
            <a:r>
              <a:rPr lang="el-GR" altLang="el-GR" sz="2200" dirty="0">
                <a:solidFill>
                  <a:srgbClr val="000000"/>
                </a:solidFill>
                <a:latin typeface="Calibri" pitchFamily="34" charset="0"/>
                <a:ea typeface="Microsoft YaHei" pitchFamily="34" charset="-122"/>
              </a:rPr>
              <a:t>, που συνδέεται συχνά με την υποχρέωση επιστροφής των ποσών που ελήφθησαν εάν δεν χρησιμοποιηθούν για τους σκοπούς για τους οποίους προορίζονται, </a:t>
            </a:r>
            <a:r>
              <a:rPr lang="el-GR" altLang="el-GR" sz="2200" b="1" dirty="0">
                <a:solidFill>
                  <a:srgbClr val="000000"/>
                </a:solidFill>
                <a:latin typeface="Calibri" pitchFamily="34" charset="0"/>
                <a:ea typeface="Microsoft YaHei" pitchFamily="34" charset="-122"/>
              </a:rPr>
              <a:t>δεν εμπίπτει </a:t>
            </a:r>
            <a:r>
              <a:rPr lang="el-GR" altLang="el-GR" sz="2200" dirty="0">
                <a:solidFill>
                  <a:srgbClr val="000000"/>
                </a:solidFill>
                <a:latin typeface="Calibri" pitchFamily="34" charset="0"/>
                <a:ea typeface="Microsoft YaHei" pitchFamily="34" charset="-122"/>
              </a:rPr>
              <a:t>στους κανόνες για τις δημόσιες συμβάσεις (αιτ. σκέψη 4).</a:t>
            </a:r>
          </a:p>
          <a:p>
            <a:pPr algn="just" defTabSz="449263" fontAlgn="base">
              <a:spcBef>
                <a:spcPct val="0"/>
              </a:spcBef>
              <a:spcAft>
                <a:spcPts val="60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a:solidFill>
                  <a:srgbClr val="000000"/>
                </a:solidFill>
                <a:latin typeface="Calibri" pitchFamily="34" charset="0"/>
                <a:ea typeface="Microsoft YaHei" pitchFamily="34" charset="-122"/>
              </a:rPr>
              <a:t>Περιπτώσεις στις οποίες </a:t>
            </a:r>
            <a:r>
              <a:rPr lang="el-GR" altLang="el-GR" sz="2200" b="1" dirty="0">
                <a:solidFill>
                  <a:srgbClr val="000000"/>
                </a:solidFill>
                <a:latin typeface="Calibri" pitchFamily="34" charset="0"/>
                <a:ea typeface="Microsoft YaHei" pitchFamily="34" charset="-122"/>
              </a:rPr>
              <a:t>όλοι οι φορείς που πληρούν ορισμένους όρους</a:t>
            </a:r>
            <a:r>
              <a:rPr lang="el-GR" altLang="el-GR" sz="2200" dirty="0">
                <a:solidFill>
                  <a:srgbClr val="000000"/>
                </a:solidFill>
                <a:latin typeface="Calibri" pitchFamily="34" charset="0"/>
                <a:ea typeface="Microsoft YaHei" pitchFamily="34" charset="-122"/>
              </a:rPr>
              <a:t> μπορούν να ασκούν συγκεκριμένα καθήκοντα </a:t>
            </a:r>
            <a:r>
              <a:rPr lang="el-GR" altLang="el-GR" sz="2200" b="1" dirty="0">
                <a:solidFill>
                  <a:srgbClr val="000000"/>
                </a:solidFill>
                <a:latin typeface="Calibri" pitchFamily="34" charset="0"/>
                <a:ea typeface="Microsoft YaHei" pitchFamily="34" charset="-122"/>
              </a:rPr>
              <a:t>χωρίς επιλογή</a:t>
            </a:r>
            <a:r>
              <a:rPr lang="el-GR" altLang="el-GR" sz="2200" dirty="0">
                <a:solidFill>
                  <a:srgbClr val="000000"/>
                </a:solidFill>
                <a:latin typeface="Calibri" pitchFamily="34" charset="0"/>
                <a:ea typeface="Microsoft YaHei" pitchFamily="34" charset="-122"/>
              </a:rPr>
              <a:t>, όπως στα συστήματα επιλογής πελάτη και τα συστήματα επιταγών παροχής υπηρεσιών, </a:t>
            </a:r>
            <a:r>
              <a:rPr lang="el-GR" altLang="el-GR" sz="2200" b="1" dirty="0">
                <a:solidFill>
                  <a:srgbClr val="000000"/>
                </a:solidFill>
                <a:latin typeface="Calibri" pitchFamily="34" charset="0"/>
                <a:ea typeface="Microsoft YaHei" pitchFamily="34" charset="-122"/>
              </a:rPr>
              <a:t>δεν</a:t>
            </a:r>
            <a:r>
              <a:rPr lang="el-GR" altLang="el-GR" sz="2200" dirty="0">
                <a:solidFill>
                  <a:srgbClr val="000000"/>
                </a:solidFill>
                <a:latin typeface="Calibri" pitchFamily="34" charset="0"/>
                <a:ea typeface="Microsoft YaHei" pitchFamily="34" charset="-122"/>
              </a:rPr>
              <a:t> θα πρέπει να </a:t>
            </a:r>
            <a:r>
              <a:rPr lang="el-GR" altLang="el-GR" sz="2200" b="1" dirty="0">
                <a:solidFill>
                  <a:srgbClr val="000000"/>
                </a:solidFill>
                <a:latin typeface="Calibri" pitchFamily="34" charset="0"/>
                <a:ea typeface="Microsoft YaHei" pitchFamily="34" charset="-122"/>
              </a:rPr>
              <a:t>θεωρούνται</a:t>
            </a:r>
            <a:r>
              <a:rPr lang="el-GR" altLang="el-GR" sz="2200" dirty="0">
                <a:solidFill>
                  <a:srgbClr val="000000"/>
                </a:solidFill>
                <a:latin typeface="Calibri" pitchFamily="34" charset="0"/>
                <a:ea typeface="Microsoft YaHei" pitchFamily="34" charset="-122"/>
              </a:rPr>
              <a:t> ως </a:t>
            </a:r>
            <a:r>
              <a:rPr lang="el-GR" altLang="el-GR" sz="2200" b="1" dirty="0">
                <a:solidFill>
                  <a:srgbClr val="000000"/>
                </a:solidFill>
                <a:latin typeface="Calibri" pitchFamily="34" charset="0"/>
                <a:ea typeface="Microsoft YaHei" pitchFamily="34" charset="-122"/>
              </a:rPr>
              <a:t>δημόσιες συμβάσεις</a:t>
            </a:r>
            <a:r>
              <a:rPr lang="el-GR" altLang="el-GR" sz="2200" dirty="0">
                <a:solidFill>
                  <a:srgbClr val="000000"/>
                </a:solidFill>
                <a:latin typeface="Calibri" pitchFamily="34" charset="0"/>
                <a:ea typeface="Microsoft YaHei" pitchFamily="34" charset="-122"/>
              </a:rPr>
              <a:t>, αλλά ως συστήματα απλής αδειοδότησης (π.χ. άδειες για φάρμακα ή ιατρικές υπηρεσίες) (αιτ. σκέψη 4).</a:t>
            </a:r>
          </a:p>
          <a:p>
            <a:pPr algn="just"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400" dirty="0">
              <a:solidFill>
                <a:srgbClr val="000000"/>
              </a:solidFill>
              <a:latin typeface="Calibri" pitchFamily="34" charset="0"/>
              <a:ea typeface="Microsoft YaHei" pitchFamily="34" charset="-122"/>
            </a:endParaRPr>
          </a:p>
        </p:txBody>
      </p:sp>
      <p:sp>
        <p:nvSpPr>
          <p:cNvPr id="97286" name="Text Box 5"/>
          <p:cNvSpPr txBox="1">
            <a:spLocks noChangeArrowheads="1"/>
          </p:cNvSpPr>
          <p:nvPr/>
        </p:nvSpPr>
        <p:spPr bwMode="auto">
          <a:xfrm>
            <a:off x="8239126"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FDD5C4BB-0A35-46B1-A9CB-0FB61F0C7739}"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36</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89963915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933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9933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99332" name="Rectangle 3"/>
          <p:cNvSpPr>
            <a:spLocks noChangeArrowheads="1"/>
          </p:cNvSpPr>
          <p:nvPr/>
        </p:nvSpPr>
        <p:spPr bwMode="auto">
          <a:xfrm>
            <a:off x="1280161" y="496388"/>
            <a:ext cx="8959216"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Αντικείμενο /Πεδίο εφαρμογής Βιβλίου Ι </a:t>
            </a:r>
          </a:p>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(Άρθρο 3)</a:t>
            </a:r>
          </a:p>
        </p:txBody>
      </p:sp>
      <p:sp>
        <p:nvSpPr>
          <p:cNvPr id="99333" name="Rectangle 4"/>
          <p:cNvSpPr>
            <a:spLocks noChangeArrowheads="1"/>
          </p:cNvSpPr>
          <p:nvPr/>
        </p:nvSpPr>
        <p:spPr bwMode="auto">
          <a:xfrm>
            <a:off x="444137" y="2194560"/>
            <a:ext cx="11207932" cy="2679837"/>
          </a:xfrm>
          <a:prstGeom prst="rect">
            <a:avLst/>
          </a:prstGeom>
          <a:noFill/>
          <a:ln w="9525">
            <a:noFill/>
            <a:round/>
            <a:headEnd/>
            <a:tailEnd/>
          </a:ln>
          <a:effectLst/>
        </p:spPr>
        <p:txBody>
          <a:bodyPr wrap="square" lIns="90000" tIns="46800" rIns="90000" bIns="46800">
            <a:spAutoFit/>
          </a:bodyPr>
          <a:lstStyle/>
          <a:p>
            <a:pPr algn="just"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400" b="1" dirty="0">
                <a:solidFill>
                  <a:srgbClr val="000000"/>
                </a:solidFill>
                <a:latin typeface="Calibri" pitchFamily="34" charset="0"/>
                <a:ea typeface="Microsoft YaHei" pitchFamily="34" charset="-122"/>
              </a:rPr>
              <a:t>Πεδίο εφαρμογής (</a:t>
            </a:r>
            <a:r>
              <a:rPr lang="el-GR" altLang="el-GR" sz="2400" b="1" dirty="0" err="1">
                <a:solidFill>
                  <a:srgbClr val="000000"/>
                </a:solidFill>
                <a:latin typeface="Calibri" pitchFamily="34" charset="0"/>
                <a:ea typeface="Microsoft YaHei" pitchFamily="34" charset="-122"/>
              </a:rPr>
              <a:t>Αιτολογ</a:t>
            </a:r>
            <a:r>
              <a:rPr lang="el-GR" altLang="el-GR" sz="2400" b="1" dirty="0">
                <a:solidFill>
                  <a:srgbClr val="000000"/>
                </a:solidFill>
                <a:latin typeface="Calibri" pitchFamily="34" charset="0"/>
                <a:ea typeface="Microsoft YaHei" pitchFamily="34" charset="-122"/>
              </a:rPr>
              <a:t>. Σκέψεις οδηγίας 2014/24/ΕΕ): </a:t>
            </a:r>
          </a:p>
          <a:p>
            <a:pPr algn="just"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400" b="1" dirty="0">
              <a:solidFill>
                <a:srgbClr val="000000"/>
              </a:solidFill>
              <a:latin typeface="Calibri" pitchFamily="34" charset="0"/>
              <a:ea typeface="Microsoft YaHei" pitchFamily="34" charset="-122"/>
            </a:endParaRP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400" dirty="0">
                <a:solidFill>
                  <a:srgbClr val="000000"/>
                </a:solidFill>
                <a:latin typeface="Calibri" pitchFamily="34" charset="0"/>
                <a:ea typeface="Microsoft YaHei" pitchFamily="34" charset="-122"/>
              </a:rPr>
              <a:t>Καμία διάταξη της παρούσας οδηγίας </a:t>
            </a:r>
            <a:r>
              <a:rPr lang="el-GR" altLang="el-GR" sz="2400" b="1" dirty="0">
                <a:solidFill>
                  <a:srgbClr val="000000"/>
                </a:solidFill>
                <a:latin typeface="Calibri" pitchFamily="34" charset="0"/>
                <a:ea typeface="Microsoft YaHei" pitchFamily="34" charset="-122"/>
              </a:rPr>
              <a:t>δεν υποχρεώνει τα κράτη μέλη να αναθέτουν σε εξωτερικούς φορείς την παροχή υπηρεσιών που επιθυμούν να παρέχουν τα ίδια </a:t>
            </a:r>
            <a:r>
              <a:rPr lang="el-GR" altLang="el-GR" sz="2400" dirty="0">
                <a:solidFill>
                  <a:srgbClr val="000000"/>
                </a:solidFill>
                <a:latin typeface="Calibri" pitchFamily="34" charset="0"/>
                <a:ea typeface="Microsoft YaHei" pitchFamily="34" charset="-122"/>
              </a:rPr>
              <a:t>ή να οργανώνουν με άλλα μέσα πλην των δημόσιων συμβάσεων (</a:t>
            </a:r>
            <a:r>
              <a:rPr lang="el-GR" altLang="el-GR" sz="2400" b="1" dirty="0">
                <a:solidFill>
                  <a:srgbClr val="000000"/>
                </a:solidFill>
                <a:latin typeface="Calibri" pitchFamily="34" charset="0"/>
                <a:ea typeface="Microsoft YaHei" pitchFamily="34" charset="-122"/>
              </a:rPr>
              <a:t>αιτ. σκέψη 5</a:t>
            </a:r>
            <a:r>
              <a:rPr lang="el-GR" altLang="el-GR" sz="2400" dirty="0">
                <a:solidFill>
                  <a:srgbClr val="000000"/>
                </a:solidFill>
                <a:latin typeface="Calibri" pitchFamily="34" charset="0"/>
                <a:ea typeface="Microsoft YaHei" pitchFamily="34" charset="-122"/>
              </a:rPr>
              <a:t>).</a:t>
            </a:r>
          </a:p>
          <a:p>
            <a:pPr algn="just" defTabSz="449263" fontAlgn="base">
              <a:spcBef>
                <a:spcPct val="0"/>
              </a:spcBef>
              <a:spcAft>
                <a:spcPct val="0"/>
              </a:spcAft>
              <a:buClr>
                <a:srgbClr val="000000"/>
              </a:buClr>
              <a:buSzPct val="100000"/>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400" dirty="0">
              <a:solidFill>
                <a:srgbClr val="000000"/>
              </a:solidFill>
              <a:latin typeface="Calibri" pitchFamily="34" charset="0"/>
              <a:ea typeface="Microsoft YaHei" pitchFamily="34" charset="-122"/>
            </a:endParaRPr>
          </a:p>
          <a:p>
            <a:pPr algn="just" defTabSz="449263" fontAlgn="base">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400" dirty="0">
              <a:solidFill>
                <a:srgbClr val="000000"/>
              </a:solidFill>
              <a:latin typeface="Calibri" pitchFamily="34" charset="0"/>
              <a:ea typeface="Microsoft YaHei" pitchFamily="34" charset="-122"/>
            </a:endParaRPr>
          </a:p>
        </p:txBody>
      </p:sp>
      <p:sp>
        <p:nvSpPr>
          <p:cNvPr id="99334" name="Text Box 5"/>
          <p:cNvSpPr txBox="1">
            <a:spLocks noChangeArrowheads="1"/>
          </p:cNvSpPr>
          <p:nvPr/>
        </p:nvSpPr>
        <p:spPr bwMode="auto">
          <a:xfrm>
            <a:off x="8239126"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E08DCE3-C5F4-43CD-9505-A5573FBC8868}"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37</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2723941168"/>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5474"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05475" name="Text Box 2"/>
          <p:cNvSpPr txBox="1">
            <a:spLocks noChangeArrowheads="1"/>
          </p:cNvSpPr>
          <p:nvPr/>
        </p:nvSpPr>
        <p:spPr bwMode="auto">
          <a:xfrm>
            <a:off x="1557702" y="438695"/>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5476" name="Rectangle 3"/>
          <p:cNvSpPr>
            <a:spLocks noChangeArrowheads="1"/>
          </p:cNvSpPr>
          <p:nvPr/>
        </p:nvSpPr>
        <p:spPr bwMode="auto">
          <a:xfrm>
            <a:off x="1972491" y="613954"/>
            <a:ext cx="7798525" cy="586957"/>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Μεικτές Συμβάσεις (Άρθρο </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4 και 16)</a:t>
            </a:r>
            <a:endPar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endParaRPr>
          </a:p>
        </p:txBody>
      </p:sp>
      <p:sp>
        <p:nvSpPr>
          <p:cNvPr id="116741" name="Rectangle 4"/>
          <p:cNvSpPr>
            <a:spLocks noChangeArrowheads="1"/>
          </p:cNvSpPr>
          <p:nvPr/>
        </p:nvSpPr>
        <p:spPr bwMode="auto">
          <a:xfrm>
            <a:off x="431074" y="1606731"/>
            <a:ext cx="11207931" cy="4526497"/>
          </a:xfrm>
          <a:prstGeom prst="rect">
            <a:avLst/>
          </a:prstGeom>
          <a:noFill/>
          <a:ln>
            <a:noFill/>
          </a:ln>
          <a:effectLst/>
        </p:spPr>
        <p:txBody>
          <a:bodyPr wrap="square" lIns="90000" tIns="46800" rIns="90000" bIns="46800">
            <a:spAutoFit/>
          </a:bodyPr>
          <a:lstStyle>
            <a:lvl1pPr marL="311150" indent="-306388">
              <a:lnSpc>
                <a:spcPct val="90000"/>
              </a:lnSpc>
              <a:spcBef>
                <a:spcPts val="750"/>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9pPr>
          </a:lstStyle>
          <a:p>
            <a:pPr lvl="0" algn="just" defTabSz="449263" fontAlgn="base" hangingPunct="0">
              <a:lnSpc>
                <a:spcPct val="100000"/>
              </a:lnSpc>
              <a:spcBef>
                <a:spcPct val="0"/>
              </a:spcBef>
              <a:spcAft>
                <a:spcPct val="0"/>
              </a:spcAft>
              <a:buClrTx/>
              <a:defRPr/>
            </a:pPr>
            <a:r>
              <a:rPr kumimoji="0" lang="el-GR" altLang="el-GR" sz="24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smtClean="0">
                <a:ln>
                  <a:noFill/>
                </a:ln>
                <a:solidFill>
                  <a:srgbClr val="000000"/>
                </a:solidFill>
                <a:effectLst/>
                <a:uLnTx/>
                <a:uFillTx/>
                <a:cs typeface="Arial" panose="020B0604020202020204" pitchFamily="34" charset="0"/>
              </a:rPr>
              <a:t>Η μ</a:t>
            </a:r>
            <a:r>
              <a:rPr lang="el-GR" altLang="el-GR" sz="2200" b="1" dirty="0" err="1" smtClean="0">
                <a:cs typeface="Arial" panose="020B0604020202020204" pitchFamily="34" charset="0"/>
              </a:rPr>
              <a:t>εικτή</a:t>
            </a:r>
            <a:r>
              <a:rPr lang="el-GR" altLang="el-GR" sz="2200" b="1" dirty="0" smtClean="0">
                <a:cs typeface="Arial" panose="020B0604020202020204" pitchFamily="34" charset="0"/>
              </a:rPr>
              <a:t> δημόσια σύμβαση </a:t>
            </a:r>
            <a:r>
              <a:rPr lang="el-GR" altLang="el-GR" sz="2200" b="1" dirty="0">
                <a:cs typeface="Arial" panose="020B0604020202020204" pitchFamily="34" charset="0"/>
              </a:rPr>
              <a:t>ενσωματώνει χαρακτηριστικά περισσότερων ειδών συμβάσεων (έργων, προμηθειών, υπηρεσιών) </a:t>
            </a:r>
            <a:r>
              <a:rPr lang="el-GR" altLang="el-GR" sz="2200" dirty="0" smtClean="0">
                <a:cs typeface="Arial" panose="020B0604020202020204" pitchFamily="34" charset="0"/>
              </a:rPr>
              <a:t>που μπορεί να εμπίπτουν σε διαφορετικά νομοθετικά πεδία εφαρμογής </a:t>
            </a:r>
            <a:endParaRPr kumimoji="0" lang="el-GR" altLang="el-GR" sz="2200" i="0" u="none" strike="noStrike" kern="1200" cap="none" spc="0" normalizeH="0" baseline="0" noProof="0" dirty="0" smtClean="0">
              <a:ln>
                <a:noFill/>
              </a:ln>
              <a:solidFill>
                <a:srgbClr val="000000"/>
              </a:solidFill>
              <a:effectLst/>
              <a:uLnTx/>
              <a:uFillTx/>
              <a:cs typeface="Arial" panose="020B0604020202020204" pitchFamily="34" charset="0"/>
            </a:endParaRPr>
          </a:p>
          <a:p>
            <a:pPr lvl="0" algn="just" defTabSz="449263" fontAlgn="base" hangingPunct="0">
              <a:lnSpc>
                <a:spcPct val="100000"/>
              </a:lnSpc>
              <a:spcBef>
                <a:spcPct val="0"/>
              </a:spcBef>
              <a:spcAft>
                <a:spcPct val="0"/>
              </a:spcAft>
              <a:buClrTx/>
              <a:defRPr/>
            </a:pPr>
            <a:r>
              <a:rPr lang="el-GR" altLang="el-GR" sz="2200" b="1" dirty="0" smtClean="0">
                <a:cs typeface="Arial" panose="020B0604020202020204" pitchFamily="34" charset="0"/>
              </a:rPr>
              <a:t>ΚΑΝΟΝΕΣ</a:t>
            </a:r>
            <a:endParaRPr lang="el-GR" altLang="el-GR" sz="2200" b="1" dirty="0">
              <a:cs typeface="Arial" panose="020B0604020202020204" pitchFamily="34" charset="0"/>
            </a:endParaRPr>
          </a:p>
          <a:p>
            <a:pPr marL="347662" lvl="0" indent="-342900" algn="just" defTabSz="449263" fontAlgn="base" hangingPunct="0">
              <a:lnSpc>
                <a:spcPct val="100000"/>
              </a:lnSpc>
              <a:spcBef>
                <a:spcPct val="0"/>
              </a:spcBef>
              <a:spcAft>
                <a:spcPct val="0"/>
              </a:spcAft>
              <a:buClrTx/>
              <a:buFont typeface="Wingdings" panose="05000000000000000000" pitchFamily="2" charset="2"/>
              <a:buChar char="§"/>
              <a:defRPr/>
            </a:pPr>
            <a:r>
              <a:rPr lang="el-GR" altLang="el-GR" sz="2200" b="1" dirty="0">
                <a:cs typeface="Arial" panose="020B0604020202020204" pitchFamily="34" charset="0"/>
              </a:rPr>
              <a:t>Ε</a:t>
            </a:r>
            <a:r>
              <a:rPr lang="el-GR" altLang="el-GR" sz="2200" b="1" dirty="0" smtClean="0">
                <a:cs typeface="Arial" panose="020B0604020202020204" pitchFamily="34" charset="0"/>
              </a:rPr>
              <a:t>ίδη </a:t>
            </a:r>
            <a:r>
              <a:rPr lang="el-GR" altLang="el-GR" sz="2200" b="1" dirty="0">
                <a:cs typeface="Arial" panose="020B0604020202020204" pitchFamily="34" charset="0"/>
              </a:rPr>
              <a:t>συμβάσεων (έργων, προμηθειών, υπηρεσιών) που εμπίπτουν όλες στο πεδίο εφαρμογής του Βιβλίου Ι  -&gt;   παρ. 2 άρθρου 4</a:t>
            </a:r>
          </a:p>
          <a:p>
            <a:pPr marL="347662" lvl="0" indent="-342900" algn="just" defTabSz="449263" fontAlgn="base" hangingPunct="0">
              <a:lnSpc>
                <a:spcPct val="100000"/>
              </a:lnSpc>
              <a:spcBef>
                <a:spcPct val="0"/>
              </a:spcBef>
              <a:spcAft>
                <a:spcPct val="0"/>
              </a:spcAft>
              <a:buClrTx/>
              <a:buFont typeface="Wingdings" panose="05000000000000000000" pitchFamily="2" charset="2"/>
              <a:buChar char="§"/>
              <a:defRPr/>
            </a:pPr>
            <a:r>
              <a:rPr lang="el-GR" altLang="el-GR" sz="2200" b="1" dirty="0" smtClean="0">
                <a:cs typeface="Arial" panose="020B0604020202020204" pitchFamily="34" charset="0"/>
              </a:rPr>
              <a:t>Συμβάσεις </a:t>
            </a:r>
            <a:r>
              <a:rPr lang="el-GR" altLang="el-GR" sz="2200" b="1" dirty="0">
                <a:cs typeface="Arial" panose="020B0604020202020204" pitchFamily="34" charset="0"/>
              </a:rPr>
              <a:t>με αντικείμενο που εμπίπτει τόσο στο Βιβλίο Ι όσο και στο Βιβλίο II ή/και σε άλλο νομικό καθεστώς, όπως οι διατάξεις του ν. 3978/2011 (άμυνα) και του ν. 4413/2016 (συμβάσεις παραχώρησης)    -&gt;   παρ. 3 έως 5 </a:t>
            </a:r>
          </a:p>
          <a:p>
            <a:pPr marL="347662" lvl="0" indent="-342900" algn="just" defTabSz="449263" fontAlgn="base" hangingPunct="0">
              <a:lnSpc>
                <a:spcPct val="100000"/>
              </a:lnSpc>
              <a:spcBef>
                <a:spcPct val="0"/>
              </a:spcBef>
              <a:spcAft>
                <a:spcPct val="0"/>
              </a:spcAft>
              <a:buClrTx/>
              <a:buFont typeface="Wingdings" panose="05000000000000000000" pitchFamily="2" charset="2"/>
              <a:buChar char="§"/>
              <a:defRPr/>
            </a:pPr>
            <a:r>
              <a:rPr lang="el-GR" altLang="el-GR" sz="2200" b="1" dirty="0">
                <a:cs typeface="Arial" panose="020B0604020202020204" pitchFamily="34" charset="0"/>
              </a:rPr>
              <a:t>όταν τα διαφορετικά μέρη μπορεί να χωρισθούν: παρ. 4</a:t>
            </a:r>
          </a:p>
          <a:p>
            <a:pPr marL="347662" lvl="0" indent="-342900" algn="just" defTabSz="449263" fontAlgn="base" hangingPunct="0">
              <a:lnSpc>
                <a:spcPct val="100000"/>
              </a:lnSpc>
              <a:spcBef>
                <a:spcPct val="0"/>
              </a:spcBef>
              <a:spcAft>
                <a:spcPct val="0"/>
              </a:spcAft>
              <a:buClrTx/>
              <a:buFont typeface="Wingdings" panose="05000000000000000000" pitchFamily="2" charset="2"/>
              <a:buChar char="§"/>
              <a:defRPr/>
            </a:pPr>
            <a:r>
              <a:rPr lang="el-GR" altLang="el-GR" sz="2200" b="1" dirty="0">
                <a:cs typeface="Arial" panose="020B0604020202020204" pitchFamily="34" charset="0"/>
              </a:rPr>
              <a:t>όταν δεν μπορεί να χωρισθούν:  με βάση το κύριο αντικείμενο της εν λόγω σύμβασης (παρ. 6)</a:t>
            </a:r>
          </a:p>
          <a:p>
            <a:pPr marL="347662" lvl="0" indent="-342900" algn="just" defTabSz="449263" fontAlgn="base" hangingPunct="0">
              <a:lnSpc>
                <a:spcPct val="100000"/>
              </a:lnSpc>
              <a:spcBef>
                <a:spcPct val="0"/>
              </a:spcBef>
              <a:spcAft>
                <a:spcPct val="0"/>
              </a:spcAft>
              <a:buClrTx/>
              <a:buFont typeface="Wingdings" panose="05000000000000000000" pitchFamily="2" charset="2"/>
              <a:buChar char="§"/>
              <a:defRPr/>
            </a:pPr>
            <a:r>
              <a:rPr lang="el-GR" altLang="el-GR" sz="2200" b="1" dirty="0">
                <a:cs typeface="Arial" panose="020B0604020202020204" pitchFamily="34" charset="0"/>
              </a:rPr>
              <a:t>όταν μέρος καλύπτεται από το </a:t>
            </a:r>
            <a:r>
              <a:rPr lang="el-GR" altLang="el-GR" sz="2200" b="1" dirty="0" err="1">
                <a:cs typeface="Arial" panose="020B0604020202020204" pitchFamily="34" charset="0"/>
              </a:rPr>
              <a:t>αρ</a:t>
            </a:r>
            <a:r>
              <a:rPr lang="el-GR" altLang="el-GR" sz="2200" b="1" dirty="0">
                <a:cs typeface="Arial" panose="020B0604020202020204" pitchFamily="34" charset="0"/>
              </a:rPr>
              <a:t>. 346 της ΣΛΕΕ ή το Β’ μέρος του ν. 3978/2011 : </a:t>
            </a:r>
            <a:r>
              <a:rPr lang="el-GR" altLang="el-GR" sz="2200" b="1" dirty="0" smtClean="0">
                <a:cs typeface="Arial" panose="020B0604020202020204" pitchFamily="34" charset="0"/>
              </a:rPr>
              <a:t>άρθρο </a:t>
            </a:r>
            <a:r>
              <a:rPr lang="el-GR" altLang="el-GR" sz="2200" b="1" dirty="0" smtClean="0">
                <a:cs typeface="Arial" panose="020B0604020202020204" pitchFamily="34" charset="0"/>
              </a:rPr>
              <a:t>16</a:t>
            </a:r>
            <a:endParaRPr lang="el-GR" altLang="el-GR" sz="2200" b="1" dirty="0">
              <a:cs typeface="Arial" panose="020B0604020202020204" pitchFamily="34" charset="0"/>
            </a:endParaRPr>
          </a:p>
        </p:txBody>
      </p:sp>
      <p:sp>
        <p:nvSpPr>
          <p:cNvPr id="105478"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02F794E-1C5A-4478-9A29-EC38889AC353}"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38</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187811137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5474"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05475" name="Text Box 2"/>
          <p:cNvSpPr txBox="1">
            <a:spLocks noChangeArrowheads="1"/>
          </p:cNvSpPr>
          <p:nvPr/>
        </p:nvSpPr>
        <p:spPr bwMode="auto">
          <a:xfrm>
            <a:off x="1557702" y="438695"/>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5476" name="Rectangle 3"/>
          <p:cNvSpPr>
            <a:spLocks noChangeArrowheads="1"/>
          </p:cNvSpPr>
          <p:nvPr/>
        </p:nvSpPr>
        <p:spPr bwMode="auto">
          <a:xfrm>
            <a:off x="2233748" y="347663"/>
            <a:ext cx="7276011" cy="586957"/>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Μεικτές Συμβάσεις (Άρθρο 4)</a:t>
            </a:r>
          </a:p>
        </p:txBody>
      </p:sp>
      <p:sp>
        <p:nvSpPr>
          <p:cNvPr id="116741" name="Rectangle 4"/>
          <p:cNvSpPr>
            <a:spLocks noChangeArrowheads="1"/>
          </p:cNvSpPr>
          <p:nvPr/>
        </p:nvSpPr>
        <p:spPr bwMode="auto">
          <a:xfrm>
            <a:off x="418010" y="1214438"/>
            <a:ext cx="11220995" cy="5203605"/>
          </a:xfrm>
          <a:prstGeom prst="rect">
            <a:avLst/>
          </a:prstGeom>
          <a:noFill/>
          <a:ln>
            <a:noFill/>
          </a:ln>
          <a:effectLst/>
        </p:spPr>
        <p:txBody>
          <a:bodyPr wrap="square" lIns="90000" tIns="46800" rIns="90000" bIns="46800">
            <a:spAutoFit/>
          </a:bodyPr>
          <a:lstStyle>
            <a:lvl1pPr marL="311150" indent="-306388">
              <a:lnSpc>
                <a:spcPct val="90000"/>
              </a:lnSpc>
              <a:spcBef>
                <a:spcPts val="750"/>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sz="1300">
                <a:solidFill>
                  <a:srgbClr val="000000"/>
                </a:solidFill>
                <a:latin typeface="Calibri" panose="020F0502020204030204" pitchFamily="34" charset="0"/>
                <a:ea typeface="Microsoft YaHei" panose="020B0503020204020204" pitchFamily="34" charset="-122"/>
              </a:defRPr>
            </a:lvl9pPr>
          </a:lstStyle>
          <a:p>
            <a:pPr marL="311150" marR="0" lvl="0" indent="-306388"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a:pPr>
            <a:r>
              <a:rPr kumimoji="0" lang="el-GR" altLang="el-GR" sz="24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1.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Μεικτή Δημόσια Σύμβαση ενσωματώνει χαρακτηριστικά περισσότερων ειδών συμβάσεων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(έργων, προμηθειών, υπηρεσιών) </a:t>
            </a:r>
            <a:r>
              <a:rPr kumimoji="0" lang="el-GR" altLang="el-GR" sz="2200" b="1"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του Βιβλίου Ι</a:t>
            </a:r>
          </a:p>
          <a:p>
            <a:pPr marL="311150" marR="0" lvl="0" indent="-306388"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a:pPr>
            <a:endParaRPr kumimoji="0" lang="el-GR" altLang="el-GR" sz="2200" b="0"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4762" indent="0" algn="just" defTabSz="449263" fontAlgn="base" hangingPunct="0">
              <a:lnSpc>
                <a:spcPct val="100000"/>
              </a:lnSpc>
              <a:spcBef>
                <a:spcPct val="0"/>
              </a:spcBef>
              <a:spcAft>
                <a:spcPct val="0"/>
              </a:spcAft>
              <a:buClrTx/>
              <a:defRPr/>
            </a:pPr>
            <a:r>
              <a:rPr kumimoji="0" lang="el-GR" altLang="el-GR" sz="2200" b="1"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Κανόνες π</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ροσδιορισμού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εφαρμοστέου </a:t>
            </a: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δικαίου:</a:t>
            </a:r>
          </a:p>
          <a:p>
            <a:pPr marL="347662" indent="-342900" algn="just" defTabSz="449263" fontAlgn="base" hangingPunct="0">
              <a:lnSpc>
                <a:spcPct val="100000"/>
              </a:lnSpc>
              <a:spcBef>
                <a:spcPct val="0"/>
              </a:spcBef>
              <a:spcAft>
                <a:spcPct val="0"/>
              </a:spcAft>
              <a:buClrTx/>
              <a:buFont typeface="Wingdings" panose="05000000000000000000" pitchFamily="2" charset="2"/>
              <a:buChar char="§"/>
              <a:defRPr/>
            </a:pPr>
            <a:r>
              <a:rPr lang="el-GR" altLang="el-GR" sz="2200" dirty="0" smtClean="0">
                <a:cs typeface="Arial" panose="020B0604020202020204" pitchFamily="34" charset="0"/>
                <a:sym typeface="Wingdings" panose="05000000000000000000" pitchFamily="2" charset="2"/>
              </a:rPr>
              <a:t>για </a:t>
            </a:r>
            <a:r>
              <a:rPr lang="el-GR" altLang="el-GR" sz="2200" dirty="0">
                <a:cs typeface="Arial" panose="020B0604020202020204" pitchFamily="34" charset="0"/>
                <a:sym typeface="Wingdings" panose="05000000000000000000" pitchFamily="2" charset="2"/>
              </a:rPr>
              <a:t>μεικτές </a:t>
            </a:r>
            <a:r>
              <a:rPr lang="el-GR" altLang="el-GR" sz="2200" dirty="0" smtClean="0">
                <a:cs typeface="Arial" panose="020B0604020202020204" pitchFamily="34" charset="0"/>
                <a:sym typeface="Wingdings" panose="05000000000000000000" pitchFamily="2" charset="2"/>
              </a:rPr>
              <a:t>συμβάσεις που το ένα αντικείμενο είναι έργο, δηλαδή σύμβαση </a:t>
            </a:r>
            <a:r>
              <a:rPr lang="el-GR" altLang="el-GR" sz="2200" b="1" dirty="0" smtClean="0">
                <a:cs typeface="Arial" panose="020B0604020202020204" pitchFamily="34" charset="0"/>
              </a:rPr>
              <a:t>έργου - προμηθειών</a:t>
            </a:r>
            <a:r>
              <a:rPr lang="el-GR" altLang="el-GR" sz="2200" dirty="0" smtClean="0">
                <a:cs typeface="Arial" panose="020B0604020202020204" pitchFamily="34" charset="0"/>
              </a:rPr>
              <a:t>, </a:t>
            </a:r>
            <a:r>
              <a:rPr lang="el-GR" altLang="el-GR" sz="2200" b="1" dirty="0" smtClean="0">
                <a:cs typeface="Arial" panose="020B0604020202020204" pitchFamily="34" charset="0"/>
              </a:rPr>
              <a:t>έργου </a:t>
            </a:r>
            <a:r>
              <a:rPr lang="el-GR" altLang="el-GR" sz="2200" b="1" dirty="0" smtClean="0">
                <a:cs typeface="Arial" panose="020B0604020202020204" pitchFamily="34" charset="0"/>
              </a:rPr>
              <a:t>– υπηρεσιών, το εφαρμοστέο δίκαιο προσδιορίζεται </a:t>
            </a:r>
            <a:r>
              <a:rPr lang="el-GR" altLang="el-GR" sz="2200" dirty="0">
                <a:cs typeface="Arial" panose="020B0604020202020204" pitchFamily="34" charset="0"/>
              </a:rPr>
              <a:t>βάσει του </a:t>
            </a:r>
            <a:r>
              <a:rPr lang="el-GR" altLang="el-GR" sz="2200" b="1" dirty="0">
                <a:effectLst>
                  <a:outerShdw blurRad="38100" dist="38100" dir="2700000" algn="tl">
                    <a:srgbClr val="000000">
                      <a:alpha val="43137"/>
                    </a:srgbClr>
                  </a:outerShdw>
                </a:effectLst>
                <a:cs typeface="Arial" panose="020B0604020202020204" pitchFamily="34" charset="0"/>
              </a:rPr>
              <a:t>κύριου αντικειμένου</a:t>
            </a:r>
            <a:r>
              <a:rPr lang="el-GR" altLang="el-GR" sz="2200" dirty="0">
                <a:cs typeface="Arial" panose="020B0604020202020204" pitchFamily="34" charset="0"/>
              </a:rPr>
              <a:t> της σύμβασης </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sym typeface="Wingdings" panose="05000000000000000000" pitchFamily="2" charset="2"/>
              </a:rPr>
              <a:t>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προέχον και παρεπόμενος χαρακτήρας στοιχείου σύμβασης </a:t>
            </a:r>
          </a:p>
          <a:p>
            <a:pPr marL="311150" marR="0" lvl="0" indent="-306388"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endPar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347662" marR="0" lvl="0" indent="-342900" algn="just" defTabSz="449263" rtl="0" eaLnBrk="1" fontAlgn="base" latinLnBrk="0" hangingPunct="0">
              <a:lnSpc>
                <a:spcPct val="100000"/>
              </a:lnSpc>
              <a:spcBef>
                <a:spcPct val="0"/>
              </a:spcBef>
              <a:spcAft>
                <a:spcPct val="0"/>
              </a:spcAft>
              <a:buClrTx/>
              <a:buSzPct val="100000"/>
              <a:buFont typeface="Arial" panose="020B0604020202020204" pitchFamily="34" charset="0"/>
              <a:buChar char="•"/>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a:pP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Στις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περιπτώσεις μεικτών συμβάσεων που αποτελούνται:</a:t>
            </a:r>
          </a:p>
          <a:p>
            <a:pPr marL="311150" marR="0" lvl="0" indent="-306388"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α)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εν μέρει από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κοινωνικές ή άλλες ειδικές υπηρεσίες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των </a:t>
            </a:r>
            <a:r>
              <a:rPr kumimoji="0" lang="el-GR" altLang="el-GR" sz="2200" b="0" i="0" u="none" strike="noStrike" kern="1200" cap="none" spc="0" normalizeH="0" baseline="0" noProof="0" dirty="0" err="1">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άρ</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107-110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και εν μέρει από άλλες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υπηρεσίες</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και</a:t>
            </a:r>
          </a:p>
          <a:p>
            <a:pPr marL="311150" marR="0" lvl="0" indent="-306388"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β)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εν μέρει από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υπηρεσίες</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και εν μέρει από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προμήθειες</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endParaRPr kumimoji="0" lang="en-US"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311150" marR="0" lvl="0" indent="-306388"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a:pPr>
            <a:endPar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311150" marR="0" lvl="0" indent="-306388"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311150" algn="l"/>
                <a:tab pos="377825" algn="l"/>
                <a:tab pos="827088" algn="l"/>
                <a:tab pos="1276350" algn="l"/>
                <a:tab pos="1725613" algn="l"/>
                <a:tab pos="2174875" algn="l"/>
                <a:tab pos="2624138" algn="l"/>
                <a:tab pos="3073400" algn="l"/>
                <a:tab pos="3522663" algn="l"/>
                <a:tab pos="3971925" algn="l"/>
                <a:tab pos="4425950" algn="l"/>
                <a:tab pos="4883150" algn="l"/>
                <a:tab pos="5340350" algn="l"/>
                <a:tab pos="5797550" algn="l"/>
                <a:tab pos="6254750" algn="l"/>
                <a:tab pos="6667500" algn="l"/>
                <a:tab pos="7116763" algn="l"/>
                <a:tab pos="7566025" algn="l"/>
                <a:tab pos="8015288" algn="l"/>
                <a:tab pos="8464550" algn="l"/>
                <a:tab pos="8913813" algn="l"/>
                <a:tab pos="8916988" algn="l"/>
                <a:tab pos="9366250" algn="l"/>
                <a:tab pos="9815513" algn="l"/>
                <a:tab pos="10272713" algn="l"/>
                <a:tab pos="10729913" algn="l"/>
                <a:tab pos="10733088" algn="l"/>
                <a:tab pos="10736263" algn="l"/>
                <a:tab pos="10752138" algn="l"/>
                <a:tab pos="10755313" algn="l"/>
                <a:tab pos="10758488"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το κύριο αντικείμενο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καθορίζεται με βάση την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υψηλότερη 	εκτιμώμενη αξία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των αντίστοιχων </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υπηρεσιών ή προμηθειών</a:t>
            </a: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endPar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105478"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02F794E-1C5A-4478-9A29-EC38889AC353}"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39</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331971085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fontScale="90000"/>
          </a:bodyPr>
          <a:lstStyle/>
          <a:p>
            <a:pPr algn="ctr"/>
            <a:r>
              <a:rPr lang="el-GR" b="1" dirty="0" smtClean="0"/>
              <a:t>Εξέλιξη του παράγωγου δικαίου (οδηγιών) </a:t>
            </a:r>
            <a:br>
              <a:rPr lang="el-GR" b="1" dirty="0" smtClean="0"/>
            </a:br>
            <a:r>
              <a:rPr lang="el-GR" b="1" dirty="0" smtClean="0"/>
              <a:t>δημοσίων συμβάσεων </a:t>
            </a:r>
            <a:endParaRPr lang="el-GR" b="1" dirty="0"/>
          </a:p>
        </p:txBody>
      </p:sp>
      <p:sp>
        <p:nvSpPr>
          <p:cNvPr id="3" name="Θέση περιεχομένου 2"/>
          <p:cNvSpPr>
            <a:spLocks noGrp="1"/>
          </p:cNvSpPr>
          <p:nvPr>
            <p:ph idx="1"/>
          </p:nvPr>
        </p:nvSpPr>
        <p:spPr/>
        <p:txBody>
          <a:bodyPr>
            <a:normAutofit/>
          </a:bodyPr>
          <a:lstStyle/>
          <a:p>
            <a:pPr algn="just">
              <a:spcBef>
                <a:spcPts val="600"/>
              </a:spcBef>
            </a:pPr>
            <a:r>
              <a:rPr lang="el-GR" sz="2200" b="1" dirty="0" smtClean="0">
                <a:effectLst>
                  <a:outerShdw blurRad="38100" dist="38100" dir="2700000" algn="tl">
                    <a:srgbClr val="000000">
                      <a:alpha val="43137"/>
                    </a:srgbClr>
                  </a:outerShdw>
                </a:effectLst>
              </a:rPr>
              <a:t>Δεκαετία 1990 </a:t>
            </a:r>
            <a:r>
              <a:rPr lang="el-GR" sz="2200" b="1" dirty="0" smtClean="0">
                <a:sym typeface="Wingdings" panose="05000000000000000000" pitchFamily="2" charset="2"/>
              </a:rPr>
              <a:t> Οδηγίες</a:t>
            </a:r>
            <a:r>
              <a:rPr lang="el-GR" sz="2200" b="1" dirty="0" smtClean="0"/>
              <a:t> </a:t>
            </a:r>
            <a:r>
              <a:rPr lang="el-GR" sz="2200" b="1" dirty="0"/>
              <a:t>92/50/ΕΟΚ </a:t>
            </a:r>
            <a:r>
              <a:rPr lang="el-GR" sz="2200" b="1" dirty="0" smtClean="0"/>
              <a:t>υπηρεσίες, 92/36/ΕΟΚ προμήθειες, 93/37/3ΟΚ </a:t>
            </a:r>
            <a:r>
              <a:rPr lang="el-GR" sz="2200" b="1" dirty="0"/>
              <a:t>έργα </a:t>
            </a:r>
            <a:endParaRPr lang="en-US" sz="2200" b="1" dirty="0"/>
          </a:p>
          <a:p>
            <a:pPr algn="just">
              <a:spcBef>
                <a:spcPts val="600"/>
              </a:spcBef>
            </a:pPr>
            <a:r>
              <a:rPr lang="el-GR" sz="2200" b="1" dirty="0" smtClean="0">
                <a:effectLst>
                  <a:outerShdw blurRad="38100" dist="38100" dir="2700000" algn="tl">
                    <a:srgbClr val="000000">
                      <a:alpha val="43137"/>
                    </a:srgbClr>
                  </a:outerShdw>
                </a:effectLst>
              </a:rPr>
              <a:t>Δεκαετία 2000 </a:t>
            </a:r>
            <a:r>
              <a:rPr lang="el-GR" sz="2200" dirty="0">
                <a:sym typeface="Wingdings" panose="05000000000000000000" pitchFamily="2" charset="2"/>
              </a:rPr>
              <a:t> </a:t>
            </a:r>
            <a:r>
              <a:rPr lang="el-GR" sz="2200" b="1" dirty="0" smtClean="0">
                <a:sym typeface="Wingdings" panose="05000000000000000000" pitchFamily="2" charset="2"/>
              </a:rPr>
              <a:t>Οδηγίες</a:t>
            </a:r>
            <a:r>
              <a:rPr lang="el-GR" sz="2200" dirty="0" smtClean="0">
                <a:sym typeface="Wingdings" panose="05000000000000000000" pitchFamily="2" charset="2"/>
              </a:rPr>
              <a:t> </a:t>
            </a:r>
            <a:r>
              <a:rPr lang="el-GR" sz="2200" b="1" dirty="0" smtClean="0">
                <a:sym typeface="Wingdings" panose="05000000000000000000" pitchFamily="2" charset="2"/>
              </a:rPr>
              <a:t>2004/18/ΕΚ </a:t>
            </a:r>
            <a:r>
              <a:rPr lang="el-GR" sz="2200" b="1" dirty="0">
                <a:sym typeface="Wingdings" panose="05000000000000000000" pitchFamily="2" charset="2"/>
              </a:rPr>
              <a:t>κλασικός </a:t>
            </a:r>
            <a:r>
              <a:rPr lang="el-GR" sz="2200" b="1" dirty="0" smtClean="0">
                <a:sym typeface="Wingdings" panose="05000000000000000000" pitchFamily="2" charset="2"/>
              </a:rPr>
              <a:t>τομέας, 2004/17/ΕΚ </a:t>
            </a:r>
            <a:r>
              <a:rPr lang="el-GR" sz="2200" b="1" dirty="0">
                <a:sym typeface="Wingdings" panose="05000000000000000000" pitchFamily="2" charset="2"/>
              </a:rPr>
              <a:t>εξαιρούμενοι </a:t>
            </a:r>
            <a:r>
              <a:rPr lang="el-GR" sz="2200" b="1" dirty="0" smtClean="0">
                <a:sym typeface="Wingdings" panose="05000000000000000000" pitchFamily="2" charset="2"/>
              </a:rPr>
              <a:t>τομείς</a:t>
            </a:r>
          </a:p>
          <a:p>
            <a:pPr algn="just">
              <a:spcBef>
                <a:spcPts val="600"/>
              </a:spcBef>
            </a:pPr>
            <a:r>
              <a:rPr lang="el-GR" sz="2200" b="1" dirty="0" smtClean="0">
                <a:effectLst>
                  <a:outerShdw blurRad="38100" dist="38100" dir="2700000" algn="tl">
                    <a:srgbClr val="000000">
                      <a:alpha val="43137"/>
                    </a:srgbClr>
                  </a:outerShdw>
                </a:effectLst>
                <a:sym typeface="Wingdings" panose="05000000000000000000" pitchFamily="2" charset="2"/>
              </a:rPr>
              <a:t>Δεκαετία 2010 </a:t>
            </a:r>
            <a:r>
              <a:rPr lang="el-GR" sz="2200" b="1" dirty="0">
                <a:sym typeface="Wingdings" panose="05000000000000000000" pitchFamily="2" charset="2"/>
              </a:rPr>
              <a:t> Οδηγίες 2014/24/ΕΕ κλασικός </a:t>
            </a:r>
            <a:r>
              <a:rPr lang="el-GR" sz="2200" b="1" dirty="0" smtClean="0">
                <a:sym typeface="Wingdings" panose="05000000000000000000" pitchFamily="2" charset="2"/>
              </a:rPr>
              <a:t>τομέας, 2014/25/ΕΕ εξαιρούμενοι τομείς,  2014/23/ΕΕ </a:t>
            </a:r>
            <a:r>
              <a:rPr lang="el-GR" sz="2200" b="1" dirty="0">
                <a:sym typeface="Wingdings" panose="05000000000000000000" pitchFamily="2" charset="2"/>
              </a:rPr>
              <a:t>παραχωρήσεις</a:t>
            </a:r>
          </a:p>
          <a:p>
            <a:pPr algn="just">
              <a:spcBef>
                <a:spcPts val="600"/>
              </a:spcBef>
            </a:pPr>
            <a:endParaRPr lang="el-GR" sz="2200" b="1" dirty="0">
              <a:sym typeface="Wingdings" panose="05000000000000000000" pitchFamily="2" charset="2"/>
            </a:endParaRPr>
          </a:p>
          <a:p>
            <a:pPr algn="just">
              <a:spcBef>
                <a:spcPts val="600"/>
              </a:spcBef>
            </a:pPr>
            <a:endParaRPr lang="el-GR" sz="2200" b="1" dirty="0"/>
          </a:p>
        </p:txBody>
      </p:sp>
    </p:spTree>
    <p:extLst>
      <p:ext uri="{BB962C8B-B14F-4D97-AF65-F5344CB8AC3E}">
        <p14:creationId xmlns:p14="http://schemas.microsoft.com/office/powerpoint/2010/main" val="20871737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752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07523" name="Text Box 2"/>
          <p:cNvSpPr txBox="1">
            <a:spLocks noChangeArrowheads="1"/>
          </p:cNvSpPr>
          <p:nvPr/>
        </p:nvSpPr>
        <p:spPr bwMode="auto">
          <a:xfrm>
            <a:off x="1848394" y="49037"/>
            <a:ext cx="8352835" cy="1196975"/>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7524" name="Rectangle 3"/>
          <p:cNvSpPr>
            <a:spLocks noChangeArrowheads="1"/>
          </p:cNvSpPr>
          <p:nvPr/>
        </p:nvSpPr>
        <p:spPr bwMode="auto">
          <a:xfrm>
            <a:off x="1763486" y="548640"/>
            <a:ext cx="8522652" cy="586957"/>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Μεικτές </a:t>
            </a: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Συμβάσεις (</a:t>
            </a: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Άρθρο 4)</a:t>
            </a:r>
          </a:p>
        </p:txBody>
      </p:sp>
      <p:sp>
        <p:nvSpPr>
          <p:cNvPr id="61445" name="Rectangle 4"/>
          <p:cNvSpPr>
            <a:spLocks noChangeArrowheads="1"/>
          </p:cNvSpPr>
          <p:nvPr/>
        </p:nvSpPr>
        <p:spPr bwMode="auto">
          <a:xfrm>
            <a:off x="836023" y="1285876"/>
            <a:ext cx="10502537" cy="1787285"/>
          </a:xfrm>
          <a:prstGeom prst="rect">
            <a:avLst/>
          </a:prstGeom>
          <a:noFill/>
          <a:ln>
            <a:noFill/>
          </a:ln>
          <a:effec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2.	Μεικτές συμβάσεις </a:t>
            </a:r>
            <a:r>
              <a:rPr kumimoji="0" lang="el-GR" altLang="el-GR" sz="2200" b="1"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που εμπίπτουν εν μέρει στο Βιβλίο Ι </a:t>
            </a:r>
            <a:r>
              <a:rPr kumimoji="0" lang="el-GR" altLang="el-GR" sz="2200" b="0"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και εν μέρει στο </a:t>
            </a:r>
            <a:r>
              <a:rPr kumimoji="0" lang="el-GR" altLang="el-GR" sz="2200" b="1"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Βιβλίο ΙΙ</a:t>
            </a:r>
            <a:r>
              <a:rPr kumimoji="0" lang="el-GR" altLang="el-GR" sz="2200" b="0"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ή σε άλλες διατάξεις (π.χ. </a:t>
            </a:r>
            <a:r>
              <a:rPr kumimoji="0" lang="el-GR" altLang="el-GR" sz="2200" b="1"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άμυνα και ασφάλεια</a:t>
            </a:r>
            <a:r>
              <a:rPr kumimoji="0" lang="el-GR" altLang="el-GR" sz="2200" b="0"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p>
          <a:p>
            <a:pPr marL="0" marR="0" lvl="0" indent="0"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a:pPr>
            <a:endPar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a:p>
            <a:pPr marL="0" marR="0" lvl="0" indent="0" algn="just" defTabSz="449263" rtl="0" eaLnBrk="1" fontAlgn="base" latinLnBrk="0" hangingPunct="0">
              <a:lnSpc>
                <a:spcPct val="100000"/>
              </a:lnSpc>
              <a:spcBef>
                <a:spcPct val="0"/>
              </a:spcBef>
              <a:spcAft>
                <a:spcPct val="0"/>
              </a:spcAft>
              <a:buClrTx/>
              <a:buSzPct val="100000"/>
              <a:buFont typeface="Times New Roman" panose="02020603050405020304" pitchFamily="18" charset="0"/>
              <a:buNone/>
              <a:tabLst>
                <a:tab pos="0" algn="l"/>
                <a:tab pos="457200" algn="l"/>
                <a:tab pos="889000" algn="l"/>
                <a:tab pos="1338263" algn="l"/>
                <a:tab pos="1787525" algn="l"/>
                <a:tab pos="2236788" algn="l"/>
                <a:tab pos="2686050" algn="l"/>
                <a:tab pos="3135313" algn="l"/>
                <a:tab pos="3584575" algn="l"/>
                <a:tab pos="4033838" algn="l"/>
                <a:tab pos="4483100" algn="l"/>
                <a:tab pos="4932363" algn="l"/>
                <a:tab pos="5389563" algn="l"/>
                <a:tab pos="5846763" algn="l"/>
                <a:tab pos="6280150" algn="l"/>
                <a:tab pos="6729413" algn="l"/>
                <a:tab pos="7178675" algn="l"/>
                <a:tab pos="7627938" algn="l"/>
                <a:tab pos="8077200" algn="l"/>
                <a:tab pos="8526463" algn="l"/>
                <a:tab pos="8975725" algn="l"/>
                <a:tab pos="9424988" algn="l"/>
                <a:tab pos="9867900" algn="l"/>
                <a:tab pos="10321925" algn="l"/>
                <a:tab pos="10779125" algn="l"/>
                <a:tab pos="1078071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αν τα αντικείμενα (μέρη) της σύμβασης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μπορούν να διαχωριστούν</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(παρ. 4): οι </a:t>
            </a:r>
            <a:r>
              <a:rPr kumimoji="0" lang="el-GR" altLang="el-GR" sz="2200" b="0" i="0" u="none" strike="noStrike" kern="1200" cap="none" spc="0" normalizeH="0" baseline="0" noProof="0" dirty="0" err="1">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α.α.</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επιλέγουν την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ανάθεση είτε ενιαίας </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σύμβασης,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είτε χωριστών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συμβάσεων.</a:t>
            </a:r>
          </a:p>
        </p:txBody>
      </p:sp>
      <p:sp>
        <p:nvSpPr>
          <p:cNvPr id="2" name="Rectangle 5"/>
          <p:cNvSpPr>
            <a:spLocks noChangeArrowheads="1"/>
          </p:cNvSpPr>
          <p:nvPr/>
        </p:nvSpPr>
        <p:spPr bwMode="auto">
          <a:xfrm>
            <a:off x="836023" y="3357564"/>
            <a:ext cx="10502537" cy="2125839"/>
          </a:xfrm>
          <a:prstGeom prst="rect">
            <a:avLst/>
          </a:prstGeom>
          <a:noFill/>
          <a:ln>
            <a:noFill/>
          </a:ln>
          <a:effectLst/>
        </p:spPr>
        <p:txBody>
          <a:bodyPr wrap="square" lIns="90000" tIns="46800" rIns="90000" bIns="46800">
            <a:spAutoFit/>
          </a:bodyPr>
          <a:lstStyle>
            <a:lvl1pPr marL="323850">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sz="2000">
                <a:solidFill>
                  <a:srgbClr val="FFFFFF"/>
                </a:solidFill>
                <a:latin typeface="Arial" charset="0"/>
                <a:ea typeface="Microsoft YaHei" pitchFamily="32" charset="-122"/>
              </a:defRPr>
            </a:lvl1pPr>
            <a:lvl2pPr>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sz="2000">
                <a:solidFill>
                  <a:srgbClr val="FFFFFF"/>
                </a:solidFill>
                <a:latin typeface="Arial" charset="0"/>
                <a:ea typeface="Microsoft YaHei" pitchFamily="32" charset="-122"/>
              </a:defRPr>
            </a:lvl2pPr>
            <a:lvl3pPr>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sz="2000">
                <a:solidFill>
                  <a:srgbClr val="FFFFFF"/>
                </a:solidFill>
                <a:latin typeface="Arial" charset="0"/>
                <a:ea typeface="Microsoft YaHei" pitchFamily="32" charset="-122"/>
              </a:defRPr>
            </a:lvl3pPr>
            <a:lvl4pPr>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sz="2000">
                <a:solidFill>
                  <a:srgbClr val="FFFFFF"/>
                </a:solidFill>
                <a:latin typeface="Arial" charset="0"/>
                <a:ea typeface="Microsoft YaHei" pitchFamily="32" charset="-122"/>
              </a:defRPr>
            </a:lvl4pPr>
            <a:lvl5pPr>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sz="2000">
                <a:solidFill>
                  <a:srgbClr val="FFFFFF"/>
                </a:solidFill>
                <a:latin typeface="Arial" charset="0"/>
                <a:ea typeface="Microsoft YaHei" pitchFamily="32" charset="-122"/>
              </a:defRPr>
            </a:lvl9pPr>
          </a:lstStyle>
          <a:p>
            <a:pPr marL="666750" marR="0" lvl="0" indent="-342900" algn="just" defTabSz="449263" rtl="0" eaLnBrk="1" fontAlgn="base" latinLnBrk="0" hangingPunct="1">
              <a:lnSpc>
                <a:spcPct val="100000"/>
              </a:lnSpc>
              <a:spcBef>
                <a:spcPct val="0"/>
              </a:spcBef>
              <a:spcAft>
                <a:spcPct val="0"/>
              </a:spcAft>
              <a:buClrTx/>
              <a:buSzPct val="45000"/>
              <a:buFont typeface="Wingdings" panose="05000000000000000000" pitchFamily="2" charset="2"/>
              <a:buChar char="v"/>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a:pP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Ενιαία Σύμβαση</a:t>
            </a:r>
          </a:p>
          <a:p>
            <a:pPr marL="323850" marR="0" lvl="0" indent="0" algn="just" defTabSz="449263" rtl="0" eaLnBrk="1" fontAlgn="base" latinLnBrk="0" hangingPunct="1">
              <a:lnSpc>
                <a:spcPct val="100000"/>
              </a:lnSpc>
              <a:spcBef>
                <a:spcPct val="0"/>
              </a:spcBef>
              <a:spcAft>
                <a:spcPct val="0"/>
              </a:spcAft>
              <a:buClrTx/>
              <a:buSzPct val="45000"/>
              <a:buFontTx/>
              <a:buNone/>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Εφαρμόζονται</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εκτός αν ορίζεται διαφορετικά στο άρθρο 16 (άμυνα ή ασφάλεια),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οι διατάξεις του Βιβλίου Ι</a:t>
            </a: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ανεξάρτητα από την εκτιμώμενη αξία και το νομικό καθεστώς των επιμέρους συμβάσεων</a:t>
            </a:r>
          </a:p>
          <a:p>
            <a:pPr marL="665163" marR="0" lvl="0" indent="-342900" algn="just" defTabSz="449263" rtl="0" eaLnBrk="1" fontAlgn="base" latinLnBrk="0" hangingPunct="1">
              <a:lnSpc>
                <a:spcPct val="100000"/>
              </a:lnSpc>
              <a:spcBef>
                <a:spcPct val="0"/>
              </a:spcBef>
              <a:spcAft>
                <a:spcPct val="0"/>
              </a:spcAft>
              <a:buClr>
                <a:srgbClr val="0000CC"/>
              </a:buClr>
              <a:buSzPct val="45000"/>
              <a:buFont typeface="Wingdings" panose="05000000000000000000" pitchFamily="2" charset="2"/>
              <a:buChar char="v"/>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a:pP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Χωριστές συμβάσεις</a:t>
            </a:r>
          </a:p>
          <a:p>
            <a:pPr marL="323850" marR="0" lvl="0" indent="0" algn="just" defTabSz="449263" rtl="0" eaLnBrk="1" fontAlgn="base" latinLnBrk="0" hangingPunct="1">
              <a:lnSpc>
                <a:spcPct val="100000"/>
              </a:lnSpc>
              <a:spcBef>
                <a:spcPct val="0"/>
              </a:spcBef>
              <a:spcAft>
                <a:spcPct val="0"/>
              </a:spcAft>
              <a:buClrTx/>
              <a:buSzPct val="45000"/>
              <a:buFontTx/>
              <a:buNone/>
              <a:tabLst>
                <a:tab pos="323850" algn="l"/>
                <a:tab pos="771525" algn="l"/>
                <a:tab pos="1220788" algn="l"/>
                <a:tab pos="1670050" algn="l"/>
                <a:tab pos="2119313" algn="l"/>
                <a:tab pos="2568575" algn="l"/>
                <a:tab pos="3017838" algn="l"/>
                <a:tab pos="3467100" algn="l"/>
                <a:tab pos="3916363" algn="l"/>
                <a:tab pos="4365625" algn="l"/>
                <a:tab pos="4814888" algn="l"/>
                <a:tab pos="5264150" algn="l"/>
                <a:tab pos="5713413" algn="l"/>
                <a:tab pos="6162675" algn="l"/>
                <a:tab pos="6611938" algn="l"/>
                <a:tab pos="7061200" algn="l"/>
                <a:tab pos="7510463" algn="l"/>
                <a:tab pos="7959725" algn="l"/>
                <a:tab pos="8408988" algn="l"/>
                <a:tab pos="8858250" algn="l"/>
                <a:tab pos="9307513" algn="l"/>
              </a:tabLst>
              <a:defRPr/>
            </a:pPr>
            <a:r>
              <a:rPr kumimoji="0" lang="el-GR" altLang="el-GR" sz="2200" b="0" i="0" u="none" strike="noStrike" kern="1200" cap="none" spc="0" normalizeH="0" baseline="0" noProof="0" dirty="0">
                <a:ln>
                  <a:noFill/>
                </a:ln>
                <a:solidFill>
                  <a:srgbClr val="000000"/>
                </a:solidFill>
                <a:effectLst/>
                <a:uLnTx/>
                <a:uFillTx/>
                <a:latin typeface="Calibri" pitchFamily="32" charset="0"/>
                <a:ea typeface="Microsoft YaHei" pitchFamily="32" charset="-122"/>
                <a:cs typeface="+mn-cs"/>
              </a:rPr>
              <a:t>	Εφαρμοστέες οι διατάξεις στις οποίες εμπίπτει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itchFamily="32" charset="0"/>
                <a:ea typeface="Microsoft YaHei" pitchFamily="32" charset="-122"/>
                <a:cs typeface="+mn-cs"/>
              </a:rPr>
              <a:t>έκαστη σύμβαση</a:t>
            </a:r>
          </a:p>
        </p:txBody>
      </p:sp>
      <p:sp>
        <p:nvSpPr>
          <p:cNvPr id="107527" name="Text Box 6"/>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CEAB8ED-23AB-4ED3-9E05-18FEAF41DA07}"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40</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54402645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57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0957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9572" name="Rectangle 3"/>
          <p:cNvSpPr>
            <a:spLocks noChangeArrowheads="1"/>
          </p:cNvSpPr>
          <p:nvPr/>
        </p:nvSpPr>
        <p:spPr bwMode="auto">
          <a:xfrm>
            <a:off x="2364378" y="535577"/>
            <a:ext cx="6792324" cy="586957"/>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rPr>
              <a:t>Μεικτές Συμβάσεις (Άρθρο 4)</a:t>
            </a:r>
          </a:p>
        </p:txBody>
      </p:sp>
      <p:sp>
        <p:nvSpPr>
          <p:cNvPr id="62469" name="Rectangle 4"/>
          <p:cNvSpPr>
            <a:spLocks noChangeArrowheads="1"/>
          </p:cNvSpPr>
          <p:nvPr/>
        </p:nvSpPr>
        <p:spPr bwMode="auto">
          <a:xfrm>
            <a:off x="457199" y="1609725"/>
            <a:ext cx="11247121" cy="4203331"/>
          </a:xfrm>
          <a:prstGeom prst="rect">
            <a:avLst/>
          </a:prstGeom>
          <a:noFill/>
          <a:ln>
            <a:noFill/>
          </a:ln>
          <a:effec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0" marR="0" lvl="0" indent="0" algn="just" defTabSz="449263" rtl="0" eaLnBrk="1" fontAlgn="base" latinLnBrk="0" hangingPunct="0">
              <a:lnSpc>
                <a:spcPct val="100000"/>
              </a:lnSpc>
              <a:spcBef>
                <a:spcPct val="0"/>
              </a:spcBef>
              <a:spcAft>
                <a:spcPts val="6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β)</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αν τα αντικείμενα (μέρη) της σύμβασης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δεν μπορούν</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 να διαχωριστούν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παρ. 6):</a:t>
            </a:r>
          </a:p>
          <a:p>
            <a:pPr marL="0" marR="0" lvl="0" indent="0" algn="just" defTabSz="449263" rtl="0" eaLnBrk="1" fontAlgn="base" latinLnBrk="0" hangingPunct="0">
              <a:lnSpc>
                <a:spcPct val="100000"/>
              </a:lnSpc>
              <a:spcBef>
                <a:spcPct val="0"/>
              </a:spcBef>
              <a:spcAft>
                <a:spcPts val="600"/>
              </a:spcAft>
              <a:buClr>
                <a:srgbClr val="000000"/>
              </a:buClr>
              <a:buSzPct val="100000"/>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Εφαρμοστέες οι διατάξεις βάσει του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κυρίου αντικειμένου</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της σύμβασης. </a:t>
            </a:r>
          </a:p>
          <a:p>
            <a:pPr marL="0" marR="0" lvl="0" indent="0" algn="just" defTabSz="449263" rtl="0" eaLnBrk="1" fontAlgn="base" latinLnBrk="0" hangingPunct="0">
              <a:lnSpc>
                <a:spcPct val="100000"/>
              </a:lnSpc>
              <a:spcBef>
                <a:spcPct val="0"/>
              </a:spcBef>
              <a:spcAft>
                <a:spcPts val="6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3.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Στις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μεικτές Συμβάσεις Βιβλίου Ι και Βιβλίου ΙΙ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εφαρμόζονται, κατ’ εξαίρεση, τα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άρθρα 225 και 226</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p>
          <a:p>
            <a:pPr marL="0" marR="0" lvl="0" indent="0" algn="just" defTabSz="449263" rtl="0" eaLnBrk="1" fontAlgn="base" latinLnBrk="0" hangingPunct="0">
              <a:lnSpc>
                <a:spcPct val="100000"/>
              </a:lnSpc>
              <a:spcBef>
                <a:spcPct val="0"/>
              </a:spcBef>
              <a:spcAft>
                <a:spcPts val="6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4.</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Μεικτές συμβάσεις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που περιέχουν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σύμβαση του Βιβλίου Ι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(προμήθεια/υπηρεσία/έργο) </a:t>
            </a:r>
            <a:r>
              <a:rPr kumimoji="0" lang="el-GR" altLang="el-GR" sz="2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Calibri" panose="020F0502020204030204" pitchFamily="34" charset="0"/>
                <a:ea typeface="Microsoft YaHei" panose="020B0503020204020204" pitchFamily="34" charset="-122"/>
                <a:cs typeface="Arial" panose="020B0604020202020204" pitchFamily="34" charset="0"/>
              </a:rPr>
              <a:t>και σύμβαση παραχώρησης</a:t>
            </a:r>
            <a:r>
              <a:rPr kumimoji="0" lang="el-GR" altLang="el-GR" sz="2200" b="0" i="0" u="sng"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p>
          <a:p>
            <a:pPr marL="0" marR="0" lvl="0" indent="0" algn="just" defTabSz="449263" rtl="0" eaLnBrk="1" fontAlgn="base" latinLnBrk="0" hangingPunct="0">
              <a:lnSpc>
                <a:spcPct val="100000"/>
              </a:lnSpc>
              <a:spcBef>
                <a:spcPct val="0"/>
              </a:spcBef>
              <a:spcAft>
                <a:spcPts val="6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Εφαρμοστέες οι διατάξεις του Βιβλίου Ι, </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εφόσον η εκτιμώμενη αξία της σύμβασης του Βιβλίου Ι είναι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ίση ή ανώτερη των ορίων του άρθρου 5. </a:t>
            </a:r>
          </a:p>
          <a:p>
            <a:pPr marL="0" marR="0" lvl="0" indent="0" algn="just" defTabSz="449263" rtl="0" eaLnBrk="0" fontAlgn="base" latinLnBrk="0" hangingPunct="0">
              <a:lnSpc>
                <a:spcPct val="100000"/>
              </a:lnSpc>
              <a:spcBef>
                <a:spcPct val="0"/>
              </a:spcBef>
              <a:spcAft>
                <a:spcPts val="6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5.</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Αν η σύμβαση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περιλαμβάνει και στοιχεία από δημόσια σύμβαση έργου</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απαιτείται για τον καθορισμό των εφαρμοστέων διατάξεων </a:t>
            </a:r>
            <a:r>
              <a:rPr kumimoji="0" lang="el-GR" altLang="el-GR" sz="2200" b="1"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σύμφωνη γνώμη του Τεχνικού Συμβουλίου</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Δ.Ε. της ΕΚΑΑ (για συμβάσεις άνω των ορίων) ή της </a:t>
            </a:r>
            <a:r>
              <a:rPr kumimoji="0" lang="el-GR" altLang="el-GR" sz="2200" b="0" i="0" u="none" strike="noStrike" kern="1200" cap="none" spc="0" normalizeH="0" baseline="0" noProof="0" dirty="0" err="1">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α.α.</a:t>
            </a:r>
            <a:r>
              <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(για συμβάσεις κάτω των ορίων) – παρ. 7</a:t>
            </a:r>
          </a:p>
        </p:txBody>
      </p:sp>
      <p:sp>
        <p:nvSpPr>
          <p:cNvPr id="10957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A9621D9-3D73-4A5E-BEB3-D2561BCCFBA8}"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41</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2525637197"/>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57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0957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9572" name="Rectangle 3"/>
          <p:cNvSpPr>
            <a:spLocks noChangeArrowheads="1"/>
          </p:cNvSpPr>
          <p:nvPr/>
        </p:nvSpPr>
        <p:spPr bwMode="auto">
          <a:xfrm>
            <a:off x="2364378" y="535577"/>
            <a:ext cx="6792324" cy="586957"/>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Ασκήσεις – μελέτη περίπτωσης</a:t>
            </a:r>
            <a:r>
              <a:rPr kumimoji="0" lang="el-GR" altLang="el-GR" sz="3200" b="1" i="0" u="none" strike="noStrike" kern="1200" cap="none" spc="0" normalizeH="0" noProof="0" dirty="0" smtClean="0">
                <a:ln>
                  <a:noFill/>
                </a:ln>
                <a:solidFill>
                  <a:srgbClr val="000000"/>
                </a:solidFill>
                <a:effectLst/>
                <a:uLnTx/>
                <a:uFillTx/>
                <a:latin typeface="Calibri" pitchFamily="34" charset="0"/>
                <a:ea typeface="Microsoft YaHei" pitchFamily="34" charset="-122"/>
                <a:cs typeface="Arial" charset="0"/>
              </a:rPr>
              <a:t> </a:t>
            </a:r>
            <a:endPar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endParaRPr>
          </a:p>
        </p:txBody>
      </p:sp>
      <p:sp>
        <p:nvSpPr>
          <p:cNvPr id="62469" name="Rectangle 4"/>
          <p:cNvSpPr>
            <a:spLocks noChangeArrowheads="1"/>
          </p:cNvSpPr>
          <p:nvPr/>
        </p:nvSpPr>
        <p:spPr bwMode="auto">
          <a:xfrm>
            <a:off x="326571" y="1310448"/>
            <a:ext cx="11377749" cy="5342104"/>
          </a:xfrm>
          <a:prstGeom prst="rect">
            <a:avLst/>
          </a:prstGeom>
          <a:noFill/>
          <a:ln>
            <a:noFill/>
          </a:ln>
          <a:effec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342900" lvl="0" indent="-342900" algn="just" defTabSz="449263" fontAlgn="base" hangingPunct="0">
              <a:lnSpc>
                <a:spcPct val="100000"/>
              </a:lnSpc>
              <a:spcBef>
                <a:spcPct val="0"/>
              </a:spcBef>
              <a:spcAft>
                <a:spcPts val="600"/>
              </a:spcAft>
              <a:buClrTx/>
              <a:buFont typeface="Arial" panose="020B0604020202020204" pitchFamily="34" charset="0"/>
              <a:buChar char="•"/>
              <a:defRPr/>
            </a:pPr>
            <a:r>
              <a:rPr lang="el-GR" altLang="el-GR" sz="2200" dirty="0" smtClean="0">
                <a:cs typeface="Arial" panose="020B0604020202020204" pitchFamily="34" charset="0"/>
              </a:rPr>
              <a:t>Το </a:t>
            </a:r>
            <a:r>
              <a:rPr lang="el-GR" altLang="el-GR" sz="2200" b="1" dirty="0" smtClean="0">
                <a:cs typeface="Arial" panose="020B0604020202020204" pitchFamily="34" charset="0"/>
              </a:rPr>
              <a:t>Υπ. </a:t>
            </a:r>
            <a:r>
              <a:rPr lang="el-GR" altLang="el-GR" sz="2200" b="1" dirty="0">
                <a:cs typeface="Arial" panose="020B0604020202020204" pitchFamily="34" charset="0"/>
              </a:rPr>
              <a:t>Εργασίας επιθυμεί να αναθέσει σύμβαση </a:t>
            </a:r>
            <a:r>
              <a:rPr lang="el-GR" altLang="el-GR" sz="2200" b="1" dirty="0" smtClean="0">
                <a:cs typeface="Arial" panose="020B0604020202020204" pitchFamily="34" charset="0"/>
              </a:rPr>
              <a:t>προμήθειας ηλεκτρονικών υπολογιστών π/υ 140.000 €</a:t>
            </a:r>
          </a:p>
          <a:p>
            <a:pPr lvl="0" algn="just" defTabSz="449263" fontAlgn="base" hangingPunct="0">
              <a:lnSpc>
                <a:spcPct val="100000"/>
              </a:lnSpc>
              <a:spcBef>
                <a:spcPct val="0"/>
              </a:spcBef>
              <a:spcAft>
                <a:spcPts val="600"/>
              </a:spcAft>
              <a:buClrTx/>
              <a:defRPr/>
            </a:pPr>
            <a:r>
              <a:rPr lang="el-GR" altLang="el-GR" sz="2200" b="1" dirty="0">
                <a:cs typeface="Arial" panose="020B0604020202020204" pitchFamily="34" charset="0"/>
              </a:rPr>
              <a:t>Ερωτήσεις</a:t>
            </a:r>
            <a:r>
              <a:rPr lang="el-GR" altLang="el-GR" sz="2200" dirty="0">
                <a:cs typeface="Arial" panose="020B0604020202020204" pitchFamily="34" charset="0"/>
              </a:rPr>
              <a:t>:</a:t>
            </a:r>
          </a:p>
          <a:p>
            <a:pPr lvl="0" algn="just" defTabSz="449263" fontAlgn="base" hangingPunct="0">
              <a:lnSpc>
                <a:spcPct val="100000"/>
              </a:lnSpc>
              <a:spcBef>
                <a:spcPct val="0"/>
              </a:spcBef>
              <a:spcAft>
                <a:spcPts val="600"/>
              </a:spcAft>
              <a:buClrTx/>
              <a:defRPr/>
            </a:pPr>
            <a:r>
              <a:rPr lang="el-GR" altLang="el-GR" sz="2200" dirty="0">
                <a:cs typeface="Arial" panose="020B0604020202020204" pitchFamily="34" charset="0"/>
              </a:rPr>
              <a:t>Είναι αναθέτουσα αρχή; (αιτιολογήστε)</a:t>
            </a:r>
          </a:p>
          <a:p>
            <a:pPr lvl="0" algn="just" defTabSz="449263" fontAlgn="base" hangingPunct="0">
              <a:lnSpc>
                <a:spcPct val="100000"/>
              </a:lnSpc>
              <a:spcBef>
                <a:spcPct val="0"/>
              </a:spcBef>
              <a:spcAft>
                <a:spcPts val="600"/>
              </a:spcAft>
              <a:buClrTx/>
              <a:defRPr/>
            </a:pPr>
            <a:r>
              <a:rPr lang="el-GR" altLang="el-GR" sz="2200" dirty="0">
                <a:cs typeface="Arial" panose="020B0604020202020204" pitchFamily="34" charset="0"/>
              </a:rPr>
              <a:t>Η σύμβαση είναι άνω ή κάτω των ορίων; (αιτιολογήστε)</a:t>
            </a:r>
          </a:p>
          <a:p>
            <a:pPr marL="342900" marR="0" lvl="0" indent="-342900" algn="just" defTabSz="449263" rtl="0" eaLnBrk="1" fontAlgn="base" latinLnBrk="0" hangingPunct="0">
              <a:lnSpc>
                <a:spcPct val="100000"/>
              </a:lnSpc>
              <a:spcBef>
                <a:spcPct val="0"/>
              </a:spcBef>
              <a:spcAft>
                <a:spcPts val="600"/>
              </a:spcAft>
              <a:buClrTx/>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200" dirty="0" smtClean="0">
                <a:cs typeface="Arial" panose="020B0604020202020204" pitchFamily="34" charset="0"/>
              </a:rPr>
              <a:t>Η </a:t>
            </a:r>
            <a:r>
              <a:rPr lang="el-GR" altLang="el-GR" sz="2200" b="1" dirty="0" smtClean="0">
                <a:solidFill>
                  <a:schemeClr val="tx1"/>
                </a:solidFill>
                <a:cs typeface="Arial" panose="020B0604020202020204" pitchFamily="34" charset="0"/>
              </a:rPr>
              <a:t>ΔΥΑ (ΟΑΕΔ) </a:t>
            </a:r>
            <a:r>
              <a:rPr lang="el-GR" altLang="el-GR" sz="2200" b="1" dirty="0" smtClean="0">
                <a:cs typeface="Arial" panose="020B0604020202020204" pitchFamily="34" charset="0"/>
              </a:rPr>
              <a:t>επιθυμεί να αναθέσει σύμβαση καθαριότητας για το κτήριό </a:t>
            </a:r>
            <a:r>
              <a:rPr lang="el-GR" altLang="el-GR" sz="2200" b="1" dirty="0" smtClean="0">
                <a:cs typeface="Arial" panose="020B0604020202020204" pitchFamily="34" charset="0"/>
              </a:rPr>
              <a:t>της </a:t>
            </a:r>
            <a:r>
              <a:rPr lang="el-GR" altLang="el-GR" sz="2200" b="1" dirty="0" smtClean="0">
                <a:cs typeface="Arial" panose="020B0604020202020204" pitchFamily="34" charset="0"/>
              </a:rPr>
              <a:t>π/υ </a:t>
            </a:r>
            <a:r>
              <a:rPr lang="el-GR" altLang="el-GR" sz="2200" b="1" dirty="0" smtClean="0">
                <a:cs typeface="Arial" panose="020B0604020202020204" pitchFamily="34" charset="0"/>
              </a:rPr>
              <a:t>200.000€</a:t>
            </a:r>
            <a:endParaRPr lang="el-GR" altLang="el-GR" sz="2200" b="1" dirty="0" smtClean="0">
              <a:cs typeface="Arial" panose="020B0604020202020204" pitchFamily="34" charset="0"/>
            </a:endParaRPr>
          </a:p>
          <a:p>
            <a:pPr marL="0" marR="0" lvl="0" indent="0" algn="just" defTabSz="449263" rtl="0" eaLnBrk="1" fontAlgn="base" latinLnBrk="0" hangingPunct="0">
              <a:lnSpc>
                <a:spcPct val="100000"/>
              </a:lnSpc>
              <a:spcBef>
                <a:spcPct val="0"/>
              </a:spcBef>
              <a:spcAft>
                <a:spcPts val="6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Ερωτήσεις</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p>
          <a:p>
            <a:pPr marL="0" marR="0" lvl="0" indent="0" algn="just" defTabSz="449263" rtl="0" eaLnBrk="1" fontAlgn="base" latinLnBrk="0" hangingPunct="0">
              <a:lnSpc>
                <a:spcPct val="100000"/>
              </a:lnSpc>
              <a:spcBef>
                <a:spcPct val="0"/>
              </a:spcBef>
              <a:spcAft>
                <a:spcPts val="6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200" dirty="0" smtClean="0">
                <a:cs typeface="Arial" panose="020B0604020202020204" pitchFamily="34" charset="0"/>
              </a:rPr>
              <a:t>Είναι αναθέτουσα αρχή; (αιτιολογήστε)</a:t>
            </a:r>
          </a:p>
          <a:p>
            <a:pPr lvl="0" algn="just" defTabSz="449263" fontAlgn="base" hangingPunct="0">
              <a:lnSpc>
                <a:spcPct val="100000"/>
              </a:lnSpc>
              <a:spcBef>
                <a:spcPct val="0"/>
              </a:spcBef>
              <a:spcAft>
                <a:spcPts val="600"/>
              </a:spcAft>
              <a:buClrTx/>
              <a:defRPr/>
            </a:pPr>
            <a:r>
              <a:rPr lang="el-GR" altLang="el-GR" sz="2200" noProof="0" dirty="0" smtClean="0">
                <a:cs typeface="Arial" panose="020B0604020202020204" pitchFamily="34" charset="0"/>
              </a:rPr>
              <a:t>Η σύμβαση είναι άνω ή κάτω των </a:t>
            </a:r>
            <a:r>
              <a:rPr lang="el-GR" altLang="el-GR" sz="2200" dirty="0">
                <a:cs typeface="Arial" panose="020B0604020202020204" pitchFamily="34" charset="0"/>
              </a:rPr>
              <a:t>ορίων; (αιτιολογήστε)</a:t>
            </a:r>
          </a:p>
          <a:p>
            <a:pPr marL="342900" marR="0" lvl="0" indent="-342900" algn="just" defTabSz="449263" rtl="0" eaLnBrk="1" fontAlgn="base" latinLnBrk="0" hangingPunct="0">
              <a:lnSpc>
                <a:spcPct val="100000"/>
              </a:lnSpc>
              <a:spcBef>
                <a:spcPct val="0"/>
              </a:spcBef>
              <a:spcAft>
                <a:spcPts val="600"/>
              </a:spcAft>
              <a:buClrTx/>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Ο </a:t>
            </a:r>
            <a:r>
              <a:rPr kumimoji="0" lang="el-GR" altLang="el-GR" sz="2200" b="1" i="0" u="none" strike="noStrike" kern="1200" cap="none" spc="0" normalizeH="0" baseline="0" noProof="0" dirty="0" smtClean="0">
                <a:ln>
                  <a:noFill/>
                </a:ln>
                <a:solidFill>
                  <a:schemeClr val="tx1"/>
                </a:solidFill>
                <a:effectLst/>
                <a:uLnTx/>
                <a:uFillTx/>
                <a:latin typeface="Calibri" panose="020F0502020204030204" pitchFamily="34" charset="0"/>
                <a:ea typeface="Microsoft YaHei" panose="020B0503020204020204" pitchFamily="34" charset="-122"/>
                <a:cs typeface="Arial" panose="020B0604020202020204" pitchFamily="34" charset="0"/>
              </a:rPr>
              <a:t>ΕΦΚΑ</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 </a:t>
            </a: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επιθυμεί να αναθέσει σύμβασης φύλαξης του κτηρίου του π/υ 500.000 €</a:t>
            </a:r>
          </a:p>
          <a:p>
            <a:pPr lvl="0" algn="just" defTabSz="449263" fontAlgn="base" hangingPunct="0">
              <a:lnSpc>
                <a:spcPct val="100000"/>
              </a:lnSpc>
              <a:spcBef>
                <a:spcPct val="0"/>
              </a:spcBef>
              <a:spcAft>
                <a:spcPts val="600"/>
              </a:spcAft>
              <a:buClrTx/>
              <a:defRPr/>
            </a:pPr>
            <a:r>
              <a:rPr lang="el-GR" altLang="el-GR" sz="2200" b="1" dirty="0">
                <a:cs typeface="Arial" panose="020B0604020202020204" pitchFamily="34" charset="0"/>
              </a:rPr>
              <a:t>Ερωτήσεις</a:t>
            </a:r>
            <a:r>
              <a:rPr lang="el-GR" altLang="el-GR" sz="2200" dirty="0">
                <a:cs typeface="Arial" panose="020B0604020202020204" pitchFamily="34" charset="0"/>
              </a:rPr>
              <a:t>:</a:t>
            </a:r>
          </a:p>
          <a:p>
            <a:pPr lvl="0" algn="just" defTabSz="449263" fontAlgn="base" hangingPunct="0">
              <a:lnSpc>
                <a:spcPct val="100000"/>
              </a:lnSpc>
              <a:spcBef>
                <a:spcPct val="0"/>
              </a:spcBef>
              <a:spcAft>
                <a:spcPts val="600"/>
              </a:spcAft>
              <a:buClrTx/>
              <a:defRPr/>
            </a:pPr>
            <a:r>
              <a:rPr lang="el-GR" altLang="el-GR" sz="2200" dirty="0">
                <a:cs typeface="Arial" panose="020B0604020202020204" pitchFamily="34" charset="0"/>
              </a:rPr>
              <a:t>Είναι αναθέτουσα αρχή; (αιτιολογήστε)</a:t>
            </a:r>
          </a:p>
          <a:p>
            <a:pPr lvl="0" algn="just" defTabSz="449263" fontAlgn="base" hangingPunct="0">
              <a:lnSpc>
                <a:spcPct val="100000"/>
              </a:lnSpc>
              <a:spcBef>
                <a:spcPct val="0"/>
              </a:spcBef>
              <a:spcAft>
                <a:spcPts val="600"/>
              </a:spcAft>
              <a:buClrTx/>
              <a:defRPr/>
            </a:pPr>
            <a:r>
              <a:rPr lang="el-GR" altLang="el-GR" sz="2200" dirty="0">
                <a:cs typeface="Arial" panose="020B0604020202020204" pitchFamily="34" charset="0"/>
              </a:rPr>
              <a:t>Η σύμβαση είναι άνω ή κάτω των ορίων; (αιτιολογήστε</a:t>
            </a:r>
            <a:r>
              <a:rPr lang="el-GR" altLang="el-GR" sz="2200" dirty="0" smtClean="0">
                <a:cs typeface="Arial" panose="020B0604020202020204" pitchFamily="34" charset="0"/>
              </a:rPr>
              <a:t>)</a:t>
            </a:r>
            <a:endParaRPr kumimoji="0" lang="el-GR" altLang="el-GR" sz="2200" b="0" i="0" u="none" strike="noStrike" kern="1200" cap="none" spc="0" normalizeH="0" baseline="0" noProof="0" dirty="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endParaRPr>
          </a:p>
        </p:txBody>
      </p:sp>
      <p:sp>
        <p:nvSpPr>
          <p:cNvPr id="10957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A9621D9-3D73-4A5E-BEB3-D2561BCCFBA8}"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42</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695255899"/>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57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el-GR"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a:p>
            <a:pPr marL="0" marR="0" lvl="0" indent="0" algn="r" defTabSz="449263" rtl="0" eaLnBrk="1" fontAlgn="base" latinLnBrk="0" hangingPunct="1">
              <a:lnSpc>
                <a:spcPct val="100000"/>
              </a:lnSpc>
              <a:spcBef>
                <a:spcPct val="0"/>
              </a:spcBef>
              <a:spcAft>
                <a:spcPts val="70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de-DE" altLang="el-GR" sz="1400" b="0" i="0" u="none" strike="noStrike" kern="1200" cap="none" spc="0" normalizeH="0" baseline="0" noProof="0">
              <a:ln>
                <a:noFill/>
              </a:ln>
              <a:solidFill>
                <a:srgbClr val="FFFFFF"/>
              </a:solidFill>
              <a:effectLst/>
              <a:uLnTx/>
              <a:uFillTx/>
              <a:latin typeface="Book Antiqua" pitchFamily="18" charset="0"/>
              <a:ea typeface="Microsoft YaHei" pitchFamily="34" charset="-122"/>
              <a:cs typeface="Arial" charset="0"/>
            </a:endParaRPr>
          </a:p>
        </p:txBody>
      </p:sp>
      <p:sp>
        <p:nvSpPr>
          <p:cNvPr id="10957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marL="0" marR="0" lvl="0" indent="0" algn="l" defTabSz="449263" rtl="0" eaLnBrk="1" fontAlgn="base" latinLnBrk="0" hangingPunct="1">
              <a:lnSpc>
                <a:spcPct val="100000"/>
              </a:lnSpc>
              <a:spcBef>
                <a:spcPct val="0"/>
              </a:spcBef>
              <a:spcAft>
                <a:spcPct val="0"/>
              </a:spcAft>
              <a:buClr>
                <a:srgbClr val="000000"/>
              </a:buClr>
              <a:buSzPct val="100000"/>
              <a:buFontTx/>
              <a:buNone/>
              <a:tabLst/>
              <a:defRPr/>
            </a:pPr>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mn-cs"/>
            </a:endParaRPr>
          </a:p>
        </p:txBody>
      </p:sp>
      <p:sp>
        <p:nvSpPr>
          <p:cNvPr id="109572" name="Rectangle 3"/>
          <p:cNvSpPr>
            <a:spLocks noChangeArrowheads="1"/>
          </p:cNvSpPr>
          <p:nvPr/>
        </p:nvSpPr>
        <p:spPr bwMode="auto">
          <a:xfrm>
            <a:off x="2364378" y="535577"/>
            <a:ext cx="6792324" cy="586957"/>
          </a:xfrm>
          <a:prstGeom prst="rect">
            <a:avLst/>
          </a:prstGeom>
          <a:noFill/>
          <a:ln w="9525">
            <a:noFill/>
            <a:round/>
            <a:headEnd/>
            <a:tailEnd/>
          </a:ln>
          <a:effectLst/>
        </p:spPr>
        <p:txBody>
          <a:bodyPr wrap="square" lIns="90000" tIns="46800" rIns="90000" bIns="46800">
            <a:spAutoFit/>
          </a:bodyPr>
          <a:lstStyle/>
          <a:p>
            <a:pPr marL="0" marR="0" lvl="0" indent="0" algn="ctr" defTabSz="449263" rtl="0" eaLnBrk="1"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3200" b="1" i="0" u="none" strike="noStrike" kern="1200" cap="none" spc="0" normalizeH="0" baseline="0" noProof="0" dirty="0" smtClean="0">
                <a:ln>
                  <a:noFill/>
                </a:ln>
                <a:solidFill>
                  <a:srgbClr val="000000"/>
                </a:solidFill>
                <a:effectLst/>
                <a:uLnTx/>
                <a:uFillTx/>
                <a:latin typeface="Calibri" pitchFamily="34" charset="0"/>
                <a:ea typeface="Microsoft YaHei" pitchFamily="34" charset="-122"/>
                <a:cs typeface="Arial" charset="0"/>
              </a:rPr>
              <a:t>Ασκήσεις – μελέτη περίπτωσης</a:t>
            </a:r>
            <a:r>
              <a:rPr kumimoji="0" lang="el-GR" altLang="el-GR" sz="3200" b="1" i="0" u="none" strike="noStrike" kern="1200" cap="none" spc="0" normalizeH="0" noProof="0" dirty="0" smtClean="0">
                <a:ln>
                  <a:noFill/>
                </a:ln>
                <a:solidFill>
                  <a:srgbClr val="000000"/>
                </a:solidFill>
                <a:effectLst/>
                <a:uLnTx/>
                <a:uFillTx/>
                <a:latin typeface="Calibri" pitchFamily="34" charset="0"/>
                <a:ea typeface="Microsoft YaHei" pitchFamily="34" charset="-122"/>
                <a:cs typeface="Arial" charset="0"/>
              </a:rPr>
              <a:t> </a:t>
            </a:r>
            <a:endParaRPr kumimoji="0" lang="el-GR" altLang="el-GR" sz="3200" b="1" i="0" u="none" strike="noStrike" kern="1200" cap="none" spc="0" normalizeH="0" baseline="0" noProof="0" dirty="0">
              <a:ln>
                <a:noFill/>
              </a:ln>
              <a:solidFill>
                <a:srgbClr val="000000"/>
              </a:solidFill>
              <a:effectLst/>
              <a:uLnTx/>
              <a:uFillTx/>
              <a:latin typeface="Calibri" pitchFamily="34" charset="0"/>
              <a:ea typeface="Microsoft YaHei" pitchFamily="34" charset="-122"/>
              <a:cs typeface="Arial" charset="0"/>
            </a:endParaRPr>
          </a:p>
        </p:txBody>
      </p:sp>
      <p:sp>
        <p:nvSpPr>
          <p:cNvPr id="62469" name="Rectangle 4"/>
          <p:cNvSpPr>
            <a:spLocks noChangeArrowheads="1"/>
          </p:cNvSpPr>
          <p:nvPr/>
        </p:nvSpPr>
        <p:spPr bwMode="auto">
          <a:xfrm>
            <a:off x="209007" y="1423851"/>
            <a:ext cx="11782696" cy="3978958"/>
          </a:xfrm>
          <a:prstGeom prst="rect">
            <a:avLst/>
          </a:prstGeom>
          <a:noFill/>
          <a:ln>
            <a:noFill/>
          </a:ln>
          <a:effec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marL="342900" lvl="0" indent="-342900" algn="just" defTabSz="449263" fontAlgn="base" hangingPunct="0">
              <a:lnSpc>
                <a:spcPct val="100000"/>
              </a:lnSpc>
              <a:spcBef>
                <a:spcPct val="0"/>
              </a:spcBef>
              <a:spcAft>
                <a:spcPts val="600"/>
              </a:spcAft>
              <a:buClrTx/>
              <a:buFont typeface="Arial" panose="020B0604020202020204" pitchFamily="34" charset="0"/>
              <a:buChar char="•"/>
              <a:defRPr/>
            </a:pPr>
            <a:r>
              <a:rPr lang="el-GR" altLang="el-GR" sz="2200" dirty="0" smtClean="0">
                <a:cs typeface="Arial" panose="020B0604020202020204" pitchFamily="34" charset="0"/>
              </a:rPr>
              <a:t>Το </a:t>
            </a:r>
            <a:r>
              <a:rPr lang="el-GR" altLang="el-GR" sz="2200" b="1" dirty="0" smtClean="0">
                <a:cs typeface="Arial" panose="020B0604020202020204" pitchFamily="34" charset="0"/>
              </a:rPr>
              <a:t>Υπ. </a:t>
            </a:r>
            <a:r>
              <a:rPr lang="el-GR" altLang="el-GR" sz="2200" b="1" dirty="0">
                <a:cs typeface="Arial" panose="020B0604020202020204" pitchFamily="34" charset="0"/>
              </a:rPr>
              <a:t>Εργασίας επιθυμεί να αναθέσει </a:t>
            </a:r>
            <a:r>
              <a:rPr lang="el-GR" altLang="el-GR" sz="2200" b="1" dirty="0" smtClean="0">
                <a:cs typeface="Arial" panose="020B0604020202020204" pitchFamily="34" charset="0"/>
              </a:rPr>
              <a:t>ενιαία σύμβαση </a:t>
            </a:r>
            <a:r>
              <a:rPr lang="el-GR" altLang="el-GR" sz="2200" b="1" dirty="0" smtClean="0">
                <a:cs typeface="Arial" panose="020B0604020202020204" pitchFamily="34" charset="0"/>
              </a:rPr>
              <a:t>παροχής υπηρεσιών καθαριότητας και φύλαξης του κτηρίου</a:t>
            </a:r>
            <a:r>
              <a:rPr lang="el-GR" altLang="el-GR" sz="2200" dirty="0" smtClean="0">
                <a:cs typeface="Arial" panose="020B0604020202020204" pitchFamily="34" charset="0"/>
              </a:rPr>
              <a:t>. Ο π/υ των υπηρεσιών καθαριότητας είναι 300.000 € και φύλαξης </a:t>
            </a:r>
            <a:r>
              <a:rPr lang="el-GR" altLang="el-GR" sz="2200" dirty="0" smtClean="0">
                <a:cs typeface="Arial" panose="020B0604020202020204" pitchFamily="34" charset="0"/>
              </a:rPr>
              <a:t>400.000 </a:t>
            </a:r>
            <a:r>
              <a:rPr lang="el-GR" altLang="el-GR" sz="2200" dirty="0" smtClean="0">
                <a:cs typeface="Arial" panose="020B0604020202020204" pitchFamily="34" charset="0"/>
              </a:rPr>
              <a:t>€</a:t>
            </a:r>
          </a:p>
          <a:p>
            <a:pPr lvl="0" algn="just" defTabSz="449263" fontAlgn="base" hangingPunct="0">
              <a:lnSpc>
                <a:spcPct val="100000"/>
              </a:lnSpc>
              <a:spcBef>
                <a:spcPct val="0"/>
              </a:spcBef>
              <a:spcAft>
                <a:spcPts val="600"/>
              </a:spcAft>
              <a:buClrTx/>
              <a:defRPr/>
            </a:pPr>
            <a:r>
              <a:rPr lang="el-GR" altLang="el-GR" sz="2200" b="1" dirty="0">
                <a:cs typeface="Arial" panose="020B0604020202020204" pitchFamily="34" charset="0"/>
              </a:rPr>
              <a:t>Ερωτήσεις</a:t>
            </a:r>
            <a:r>
              <a:rPr lang="el-GR" altLang="el-GR" sz="2200" dirty="0">
                <a:cs typeface="Arial" panose="020B0604020202020204" pitchFamily="34" charset="0"/>
              </a:rPr>
              <a:t>:</a:t>
            </a:r>
          </a:p>
          <a:p>
            <a:pPr lvl="0" algn="just" defTabSz="449263" fontAlgn="base" hangingPunct="0">
              <a:lnSpc>
                <a:spcPct val="100000"/>
              </a:lnSpc>
              <a:spcBef>
                <a:spcPct val="0"/>
              </a:spcBef>
              <a:spcAft>
                <a:spcPts val="600"/>
              </a:spcAft>
              <a:buClrTx/>
              <a:defRPr/>
            </a:pPr>
            <a:r>
              <a:rPr lang="el-GR" altLang="el-GR" sz="2200" dirty="0" smtClean="0">
                <a:cs typeface="Arial" panose="020B0604020202020204" pitchFamily="34" charset="0"/>
              </a:rPr>
              <a:t>Η </a:t>
            </a:r>
            <a:r>
              <a:rPr lang="el-GR" altLang="el-GR" sz="2200" dirty="0">
                <a:cs typeface="Arial" panose="020B0604020202020204" pitchFamily="34" charset="0"/>
              </a:rPr>
              <a:t>σύμβαση είναι άνω ή κάτω των ορίων; (αιτιολογήστε)</a:t>
            </a:r>
          </a:p>
          <a:p>
            <a:pPr marL="342900" marR="0" lvl="0" indent="-342900" algn="just" defTabSz="449263" rtl="0" eaLnBrk="1" fontAlgn="base" latinLnBrk="0" hangingPunct="0">
              <a:lnSpc>
                <a:spcPct val="100000"/>
              </a:lnSpc>
              <a:spcBef>
                <a:spcPct val="0"/>
              </a:spcBef>
              <a:spcAft>
                <a:spcPts val="600"/>
              </a:spcAft>
              <a:buClrTx/>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200" dirty="0" smtClean="0">
                <a:cs typeface="Arial" panose="020B0604020202020204" pitchFamily="34" charset="0"/>
              </a:rPr>
              <a:t>Η </a:t>
            </a:r>
            <a:r>
              <a:rPr lang="el-GR" altLang="el-GR" sz="2200" b="1" dirty="0" smtClean="0">
                <a:solidFill>
                  <a:schemeClr val="tx1"/>
                </a:solidFill>
                <a:cs typeface="Arial" panose="020B0604020202020204" pitchFamily="34" charset="0"/>
              </a:rPr>
              <a:t>ΔΥΑ (ΟΑΕΔ) </a:t>
            </a:r>
            <a:r>
              <a:rPr lang="el-GR" altLang="el-GR" sz="2200" dirty="0" smtClean="0">
                <a:cs typeface="Arial" panose="020B0604020202020204" pitchFamily="34" charset="0"/>
              </a:rPr>
              <a:t>επιθυμεί να αναθέσει σύμβαση με αντικείμενο εργασίες μόνωσης, </a:t>
            </a:r>
            <a:r>
              <a:rPr lang="el-GR" altLang="el-GR" sz="2200" dirty="0" smtClean="0">
                <a:cs typeface="Arial" panose="020B0604020202020204" pitchFamily="34" charset="0"/>
              </a:rPr>
              <a:t>επιδιόρθωσης </a:t>
            </a:r>
            <a:r>
              <a:rPr lang="el-GR" altLang="el-GR" sz="2200" dirty="0" smtClean="0">
                <a:cs typeface="Arial" panose="020B0604020202020204" pitchFamily="34" charset="0"/>
              </a:rPr>
              <a:t>στέγης και επισκευής του 5</a:t>
            </a:r>
            <a:r>
              <a:rPr lang="el-GR" altLang="el-GR" sz="2200" baseline="30000" dirty="0" smtClean="0">
                <a:cs typeface="Arial" panose="020B0604020202020204" pitchFamily="34" charset="0"/>
              </a:rPr>
              <a:t>ου</a:t>
            </a:r>
            <a:r>
              <a:rPr lang="el-GR" altLang="el-GR" sz="2200" dirty="0" smtClean="0">
                <a:cs typeface="Arial" panose="020B0604020202020204" pitchFamily="34" charset="0"/>
              </a:rPr>
              <a:t> ορόφου που είχε προβλήματα </a:t>
            </a:r>
            <a:r>
              <a:rPr lang="el-GR" altLang="el-GR" sz="2200" dirty="0" err="1" smtClean="0">
                <a:cs typeface="Arial" panose="020B0604020202020204" pitchFamily="34" charset="0"/>
              </a:rPr>
              <a:t>στατικότητας</a:t>
            </a:r>
            <a:r>
              <a:rPr lang="el-GR" altLang="el-GR" sz="2200" dirty="0" smtClean="0">
                <a:cs typeface="Arial" panose="020B0604020202020204" pitchFamily="34" charset="0"/>
              </a:rPr>
              <a:t> λόγω σεισμού π/υ 300.000 € και προμήθειας επίπλωσης γραφείου 400.000 € </a:t>
            </a:r>
          </a:p>
          <a:p>
            <a:pPr marL="0" marR="0" lvl="0" indent="0" algn="just" defTabSz="449263" rtl="0" eaLnBrk="1" fontAlgn="base" latinLnBrk="0" hangingPunct="0">
              <a:lnSpc>
                <a:spcPct val="100000"/>
              </a:lnSpc>
              <a:spcBef>
                <a:spcPct val="0"/>
              </a:spcBef>
              <a:spcAft>
                <a:spcPts val="6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l-GR" altLang="el-GR" sz="2200" b="1"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Ερωτήσεις</a:t>
            </a:r>
            <a:r>
              <a:rPr kumimoji="0" lang="el-GR" altLang="el-GR" sz="2200" b="0" i="0" u="none" strike="noStrike" kern="1200" cap="none" spc="0" normalizeH="0" baseline="0" noProof="0" dirty="0" smtClean="0">
                <a:ln>
                  <a:noFill/>
                </a:ln>
                <a:solidFill>
                  <a:srgbClr val="000000"/>
                </a:solidFill>
                <a:effectLst/>
                <a:uLnTx/>
                <a:uFillTx/>
                <a:latin typeface="Calibri" panose="020F0502020204030204" pitchFamily="34" charset="0"/>
                <a:ea typeface="Microsoft YaHei" panose="020B0503020204020204" pitchFamily="34" charset="-122"/>
                <a:cs typeface="Arial" panose="020B0604020202020204" pitchFamily="34" charset="0"/>
              </a:rPr>
              <a:t>:</a:t>
            </a:r>
          </a:p>
          <a:p>
            <a:pPr marL="0" marR="0" lvl="0" indent="0" algn="just" defTabSz="449263" rtl="0" eaLnBrk="1" fontAlgn="base" latinLnBrk="0" hangingPunct="0">
              <a:lnSpc>
                <a:spcPct val="100000"/>
              </a:lnSpc>
              <a:spcBef>
                <a:spcPct val="0"/>
              </a:spcBef>
              <a:spcAft>
                <a:spcPts val="600"/>
              </a:spcAft>
              <a:buClrTx/>
              <a:buSzPct val="100000"/>
              <a:buFont typeface="Times New Roman" panose="02020603050405020304"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altLang="el-GR" sz="2200" dirty="0" smtClean="0">
                <a:cs typeface="Arial" panose="020B0604020202020204" pitchFamily="34" charset="0"/>
              </a:rPr>
              <a:t>Ποιος είναι ο προέχων χαρακτήρας της σύμβασης; (αιτιολογήστε)</a:t>
            </a:r>
          </a:p>
          <a:p>
            <a:pPr lvl="0" algn="just" defTabSz="449263" fontAlgn="base" hangingPunct="0">
              <a:lnSpc>
                <a:spcPct val="100000"/>
              </a:lnSpc>
              <a:spcBef>
                <a:spcPct val="0"/>
              </a:spcBef>
              <a:spcAft>
                <a:spcPts val="600"/>
              </a:spcAft>
              <a:buClrTx/>
              <a:defRPr/>
            </a:pPr>
            <a:r>
              <a:rPr lang="el-GR" altLang="el-GR" sz="2200" noProof="0" dirty="0" smtClean="0">
                <a:cs typeface="Arial" panose="020B0604020202020204" pitchFamily="34" charset="0"/>
              </a:rPr>
              <a:t>Η σύμβαση είναι άνω ή κάτω των </a:t>
            </a:r>
            <a:r>
              <a:rPr lang="el-GR" altLang="el-GR" sz="2200" dirty="0">
                <a:cs typeface="Arial" panose="020B0604020202020204" pitchFamily="34" charset="0"/>
              </a:rPr>
              <a:t>ορίων; (αιτιολογήστε</a:t>
            </a:r>
            <a:r>
              <a:rPr lang="el-GR" altLang="el-GR" sz="2200" dirty="0" smtClean="0">
                <a:cs typeface="Arial" panose="020B0604020202020204" pitchFamily="34" charset="0"/>
              </a:rPr>
              <a:t>)</a:t>
            </a:r>
            <a:endParaRPr lang="el-GR" altLang="el-GR" sz="2200" dirty="0">
              <a:cs typeface="Arial" panose="020B0604020202020204" pitchFamily="34" charset="0"/>
            </a:endParaRPr>
          </a:p>
        </p:txBody>
      </p:sp>
      <p:sp>
        <p:nvSpPr>
          <p:cNvPr id="10957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A9621D9-3D73-4A5E-BEB3-D2561BCCFBA8}" type="slidenum">
              <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rPr>
              <a:pPr marL="0" marR="0" lvl="0" indent="0" algn="l" defTabSz="449263" rtl="0" eaLnBrk="0" fontAlgn="base" latinLnBrk="0" hangingPunct="0">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43</a:t>
            </a:fld>
            <a:endParaRPr kumimoji="0" lang="el-GR" altLang="el-GR" sz="2000" b="0" i="0" u="none" strike="noStrike" kern="1200" cap="none" spc="0" normalizeH="0" baseline="0" noProof="0">
              <a:ln>
                <a:noFill/>
              </a:ln>
              <a:solidFill>
                <a:srgbClr val="FFFFFF"/>
              </a:solidFill>
              <a:effectLst/>
              <a:uLnTx/>
              <a:uFillTx/>
              <a:latin typeface="Arial" charset="0"/>
              <a:ea typeface="Microsoft YaHei" pitchFamily="34" charset="-122"/>
              <a:cs typeface="Arial" charset="0"/>
            </a:endParaRPr>
          </a:p>
        </p:txBody>
      </p:sp>
    </p:spTree>
    <p:extLst>
      <p:ext uri="{BB962C8B-B14F-4D97-AF65-F5344CB8AC3E}">
        <p14:creationId xmlns:p14="http://schemas.microsoft.com/office/powerpoint/2010/main" val="172917198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4146"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34147" name="Text Box 2"/>
          <p:cNvSpPr txBox="1">
            <a:spLocks noChangeArrowheads="1"/>
          </p:cNvSpPr>
          <p:nvPr/>
        </p:nvSpPr>
        <p:spPr bwMode="auto">
          <a:xfrm>
            <a:off x="1544639" y="142875"/>
            <a:ext cx="8715375" cy="520700"/>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34148" name="Rectangle 3"/>
          <p:cNvSpPr>
            <a:spLocks noChangeArrowheads="1"/>
          </p:cNvSpPr>
          <p:nvPr/>
        </p:nvSpPr>
        <p:spPr bwMode="auto">
          <a:xfrm>
            <a:off x="1881052" y="548639"/>
            <a:ext cx="8210688" cy="525401"/>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Εξαιρούμενες </a:t>
            </a:r>
            <a:r>
              <a:rPr lang="el-GR" altLang="el-GR" sz="2800" b="1" dirty="0" smtClean="0">
                <a:solidFill>
                  <a:srgbClr val="000000"/>
                </a:solidFill>
                <a:latin typeface="Calibri" pitchFamily="34" charset="0"/>
                <a:ea typeface="Microsoft YaHei" pitchFamily="34" charset="-122"/>
                <a:cs typeface="Arial" charset="0"/>
              </a:rPr>
              <a:t>Συμβάσεις (άρθρα 7-12)</a:t>
            </a:r>
            <a:endParaRPr lang="el-GR" altLang="el-GR" sz="2800" b="1" dirty="0">
              <a:solidFill>
                <a:srgbClr val="000000"/>
              </a:solidFill>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457201" y="1410788"/>
            <a:ext cx="10685416" cy="4772718"/>
          </a:xfrm>
          <a:prstGeom prst="rect">
            <a:avLst/>
          </a:prstGeom>
          <a:noFill/>
          <a:ln>
            <a:noFill/>
          </a:ln>
          <a:effectLst/>
        </p:spPr>
        <p:txBody>
          <a:bodyPr wrap="square" lIns="90000" tIns="46800" rIns="90000" bIns="46800">
            <a:spAutoFit/>
          </a:bodyPr>
          <a:lstStyle>
            <a:lvl1pPr marL="176213" indent="-176213">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1pPr>
            <a:lvl2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2pPr>
            <a:lvl3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3pPr>
            <a:lvl4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4pPr>
            <a:lvl5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9pPr>
          </a:lstStyle>
          <a:p>
            <a:pPr algn="just" defTabSz="449263" fontAlgn="base">
              <a:spcBef>
                <a:spcPct val="0"/>
              </a:spcBef>
              <a:spcAft>
                <a:spcPts val="600"/>
              </a:spcAft>
              <a:buClr>
                <a:srgbClr val="000000"/>
              </a:buClr>
              <a:buSzPct val="45000"/>
              <a:buFont typeface="Wingdings" charset="2"/>
              <a:buChar char=""/>
              <a:defRPr/>
            </a:pPr>
            <a:r>
              <a:rPr lang="el-GR" altLang="el-GR" sz="2200" b="1" dirty="0">
                <a:solidFill>
                  <a:srgbClr val="000000"/>
                </a:solidFill>
                <a:effectLst>
                  <a:outerShdw blurRad="38100" dist="38100" dir="2700000" algn="tl">
                    <a:srgbClr val="000000">
                      <a:alpha val="43137"/>
                    </a:srgbClr>
                  </a:outerShdw>
                </a:effectLst>
                <a:latin typeface="Calibri" pitchFamily="32" charset="0"/>
              </a:rPr>
              <a:t>Συμβάσεις στους τομείς του ύδατος, της ενέργειας, των μεταφορών και των ταχυδρομικών </a:t>
            </a:r>
            <a:r>
              <a:rPr lang="el-GR" altLang="el-GR" sz="2200" dirty="0">
                <a:solidFill>
                  <a:srgbClr val="000000"/>
                </a:solidFill>
                <a:effectLst>
                  <a:outerShdw blurRad="38100" dist="38100" dir="2700000" algn="tl">
                    <a:srgbClr val="000000">
                      <a:alpha val="43137"/>
                    </a:srgbClr>
                  </a:outerShdw>
                </a:effectLst>
                <a:latin typeface="Calibri" pitchFamily="32" charset="0"/>
              </a:rPr>
              <a:t>υ</a:t>
            </a:r>
            <a:r>
              <a:rPr lang="el-GR" altLang="el-GR" sz="2200" dirty="0">
                <a:solidFill>
                  <a:srgbClr val="000000"/>
                </a:solidFill>
                <a:latin typeface="Calibri" pitchFamily="32" charset="0"/>
              </a:rPr>
              <a:t>πηρεσιών (</a:t>
            </a:r>
            <a:r>
              <a:rPr lang="el-GR" altLang="el-GR" sz="2200" b="1" dirty="0">
                <a:solidFill>
                  <a:srgbClr val="000000"/>
                </a:solidFill>
                <a:latin typeface="Calibri" pitchFamily="32" charset="0"/>
              </a:rPr>
              <a:t>Άρθ.7</a:t>
            </a:r>
            <a:r>
              <a:rPr lang="el-GR" altLang="el-GR" sz="2200" dirty="0">
                <a:solidFill>
                  <a:srgbClr val="000000"/>
                </a:solidFill>
                <a:latin typeface="Calibri" pitchFamily="32" charset="0"/>
              </a:rPr>
              <a:t>)--&gt; εφαρμοστέες οι διατάξεις του Βιβλίου ΙΙ </a:t>
            </a:r>
          </a:p>
          <a:p>
            <a:pPr algn="just" defTabSz="449263" fontAlgn="base">
              <a:spcBef>
                <a:spcPct val="0"/>
              </a:spcBef>
              <a:spcAft>
                <a:spcPts val="600"/>
              </a:spcAft>
              <a:buClr>
                <a:srgbClr val="000000"/>
              </a:buClr>
              <a:buSzPct val="45000"/>
              <a:buFont typeface="Wingdings" charset="2"/>
              <a:buChar char=""/>
              <a:defRPr/>
            </a:pPr>
            <a:r>
              <a:rPr lang="el-GR" altLang="el-GR" sz="2200" b="1" dirty="0">
                <a:solidFill>
                  <a:srgbClr val="000000"/>
                </a:solidFill>
                <a:effectLst>
                  <a:outerShdw blurRad="38100" dist="38100" dir="2700000" algn="tl">
                    <a:srgbClr val="000000">
                      <a:alpha val="43137"/>
                    </a:srgbClr>
                  </a:outerShdw>
                </a:effectLst>
                <a:latin typeface="Calibri" pitchFamily="32" charset="0"/>
              </a:rPr>
              <a:t>Συμβάσεις για τη διάθεση ή εκμετάλλευση δημόσιων δικτύων επικοινωνιών ή η παροχή στο κοινό υπηρεσιών ηλεκτρονικών επικοινωνιών</a:t>
            </a:r>
            <a:r>
              <a:rPr lang="el-GR" altLang="el-GR" sz="2200" dirty="0">
                <a:solidFill>
                  <a:srgbClr val="000000"/>
                </a:solidFill>
                <a:latin typeface="Calibri" pitchFamily="32" charset="0"/>
              </a:rPr>
              <a:t>  (</a:t>
            </a:r>
            <a:r>
              <a:rPr lang="el-GR" altLang="el-GR" sz="2200" b="1" dirty="0">
                <a:solidFill>
                  <a:srgbClr val="000000"/>
                </a:solidFill>
                <a:latin typeface="Calibri" pitchFamily="32" charset="0"/>
              </a:rPr>
              <a:t>Άρθ. 8</a:t>
            </a:r>
            <a:r>
              <a:rPr lang="el-GR" altLang="el-GR" sz="2200" dirty="0">
                <a:solidFill>
                  <a:srgbClr val="000000"/>
                </a:solidFill>
                <a:latin typeface="Calibri" pitchFamily="32" charset="0"/>
              </a:rPr>
              <a:t>) </a:t>
            </a:r>
            <a:r>
              <a:rPr lang="el-GR" altLang="el-GR" sz="2200" dirty="0">
                <a:solidFill>
                  <a:srgbClr val="000000"/>
                </a:solidFill>
                <a:latin typeface="Calibri" pitchFamily="32" charset="0"/>
                <a:sym typeface="Wingdings" panose="05000000000000000000" pitchFamily="2" charset="2"/>
              </a:rPr>
              <a:t> δεν εμπίπτουν ούτε στο Βιβλίο ΙΙ  απελευθερωμένη ευρωπαϊκή αγορά</a:t>
            </a:r>
            <a:endParaRPr lang="el-GR" altLang="el-GR" sz="2200" dirty="0">
              <a:solidFill>
                <a:srgbClr val="000000"/>
              </a:solidFill>
              <a:latin typeface="Calibri" pitchFamily="32" charset="0"/>
            </a:endParaRPr>
          </a:p>
          <a:p>
            <a:pPr algn="just" defTabSz="449263" fontAlgn="base">
              <a:spcBef>
                <a:spcPct val="0"/>
              </a:spcBef>
              <a:spcAft>
                <a:spcPts val="600"/>
              </a:spcAft>
              <a:buClr>
                <a:srgbClr val="000000"/>
              </a:buClr>
              <a:buSzPct val="45000"/>
              <a:buFont typeface="Wingdings" charset="2"/>
              <a:buChar char=""/>
              <a:defRPr/>
            </a:pPr>
            <a:r>
              <a:rPr lang="el-GR" altLang="el-GR" sz="2200" dirty="0">
                <a:solidFill>
                  <a:srgbClr val="000000"/>
                </a:solidFill>
                <a:latin typeface="Calibri" pitchFamily="32" charset="0"/>
              </a:rPr>
              <a:t>Δημόσιες συμβάσεις και διαγωνισμοί μελετών που ανατίθενται/ διοργανώνονται </a:t>
            </a:r>
            <a:r>
              <a:rPr lang="el-GR" altLang="el-GR" sz="2200" b="1" dirty="0">
                <a:solidFill>
                  <a:srgbClr val="000000"/>
                </a:solidFill>
                <a:effectLst>
                  <a:outerShdw blurRad="38100" dist="38100" dir="2700000" algn="tl">
                    <a:srgbClr val="000000">
                      <a:alpha val="43137"/>
                    </a:srgbClr>
                  </a:outerShdw>
                </a:effectLst>
                <a:latin typeface="Calibri" pitchFamily="32" charset="0"/>
              </a:rPr>
              <a:t>δυνάμει διεθνών κανόνων </a:t>
            </a:r>
            <a:r>
              <a:rPr lang="el-GR" altLang="el-GR" sz="2200" dirty="0">
                <a:solidFill>
                  <a:srgbClr val="000000"/>
                </a:solidFill>
                <a:latin typeface="Calibri" pitchFamily="32" charset="0"/>
              </a:rPr>
              <a:t>(</a:t>
            </a:r>
            <a:r>
              <a:rPr lang="el-GR" altLang="el-GR" sz="2200" b="1" dirty="0">
                <a:solidFill>
                  <a:srgbClr val="000000"/>
                </a:solidFill>
                <a:latin typeface="Calibri" pitchFamily="32" charset="0"/>
              </a:rPr>
              <a:t>Άρθ. 9</a:t>
            </a:r>
            <a:r>
              <a:rPr lang="el-GR" altLang="el-GR" sz="2200" dirty="0">
                <a:solidFill>
                  <a:srgbClr val="000000"/>
                </a:solidFill>
                <a:latin typeface="Calibri" pitchFamily="32" charset="0"/>
              </a:rPr>
              <a:t>)</a:t>
            </a:r>
          </a:p>
          <a:p>
            <a:pPr marL="911224" lvl="1" indent="-342900" algn="just" defTabSz="449263" fontAlgn="base">
              <a:spcBef>
                <a:spcPct val="0"/>
              </a:spcBef>
              <a:buSzPct val="45000"/>
              <a:buFont typeface="Wingdings" panose="05000000000000000000" pitchFamily="2" charset="2"/>
              <a:buChar char="ü"/>
              <a:defRPr/>
            </a:pPr>
            <a:r>
              <a:rPr lang="el-GR" altLang="el-GR" sz="2200" b="1" dirty="0">
                <a:solidFill>
                  <a:srgbClr val="002060"/>
                </a:solidFill>
                <a:latin typeface="Calibri" pitchFamily="32" charset="0"/>
              </a:rPr>
              <a:t>διεθνή συμφωνία </a:t>
            </a:r>
          </a:p>
          <a:p>
            <a:pPr marL="911224" lvl="1" indent="-342900" algn="just" defTabSz="449263" fontAlgn="base">
              <a:spcBef>
                <a:spcPct val="0"/>
              </a:spcBef>
              <a:buSzPct val="45000"/>
              <a:buFont typeface="Wingdings" panose="05000000000000000000" pitchFamily="2" charset="2"/>
              <a:buChar char="ü"/>
              <a:defRPr/>
            </a:pPr>
            <a:r>
              <a:rPr lang="el-GR" altLang="el-GR" sz="2200" b="1" dirty="0">
                <a:solidFill>
                  <a:srgbClr val="002060"/>
                </a:solidFill>
                <a:latin typeface="Calibri" pitchFamily="32" charset="0"/>
              </a:rPr>
              <a:t>διεθνή οργανισμό </a:t>
            </a:r>
            <a:r>
              <a:rPr lang="el-GR" altLang="el-GR" sz="2200" dirty="0">
                <a:solidFill>
                  <a:srgbClr val="000000"/>
                </a:solidFill>
                <a:latin typeface="Calibri" pitchFamily="32" charset="0"/>
              </a:rPr>
              <a:t>(</a:t>
            </a:r>
            <a:r>
              <a:rPr lang="el-GR" altLang="el-GR" sz="2200" b="1" dirty="0">
                <a:solidFill>
                  <a:srgbClr val="002060"/>
                </a:solidFill>
                <a:latin typeface="Calibri" pitchFamily="32" charset="0"/>
              </a:rPr>
              <a:t>ΟΟΣΑ, Παγκόσμια </a:t>
            </a:r>
            <a:r>
              <a:rPr lang="el-GR" altLang="el-GR" sz="2200" b="1" dirty="0" smtClean="0">
                <a:solidFill>
                  <a:srgbClr val="002060"/>
                </a:solidFill>
                <a:latin typeface="Calibri" pitchFamily="32" charset="0"/>
              </a:rPr>
              <a:t>Τράπεζα - </a:t>
            </a:r>
            <a:r>
              <a:rPr lang="el-GR" altLang="el-GR" sz="2200" b="1" dirty="0">
                <a:solidFill>
                  <a:srgbClr val="002060"/>
                </a:solidFill>
                <a:latin typeface="Calibri" pitchFamily="32" charset="0"/>
              </a:rPr>
              <a:t>Συμβουλές  1&amp;5/2020</a:t>
            </a:r>
            <a:r>
              <a:rPr lang="el-GR" altLang="el-GR" sz="2200" dirty="0">
                <a:solidFill>
                  <a:srgbClr val="000000"/>
                </a:solidFill>
                <a:latin typeface="Calibri" pitchFamily="32" charset="0"/>
              </a:rPr>
              <a:t>)</a:t>
            </a:r>
          </a:p>
          <a:p>
            <a:pPr marL="911224" lvl="1" indent="-342900" algn="just" defTabSz="449263" fontAlgn="base">
              <a:spcBef>
                <a:spcPct val="0"/>
              </a:spcBef>
              <a:buSzPct val="45000"/>
              <a:buFont typeface="Wingdings" panose="05000000000000000000" pitchFamily="2" charset="2"/>
              <a:buChar char="ü"/>
              <a:defRPr/>
            </a:pPr>
            <a:r>
              <a:rPr lang="el-GR" altLang="el-GR" sz="2200" b="1" dirty="0">
                <a:solidFill>
                  <a:srgbClr val="002060"/>
                </a:solidFill>
                <a:latin typeface="Calibri" pitchFamily="32" charset="0"/>
              </a:rPr>
              <a:t>διεθνές χρηματοδοτικό ίδρυμα </a:t>
            </a:r>
            <a:r>
              <a:rPr lang="el-GR" altLang="el-GR" sz="2200" dirty="0">
                <a:solidFill>
                  <a:srgbClr val="000000"/>
                </a:solidFill>
                <a:latin typeface="Calibri" pitchFamily="32" charset="0"/>
              </a:rPr>
              <a:t>(πλήρης χρηματοδότηση της σύμβασης) </a:t>
            </a:r>
          </a:p>
          <a:p>
            <a:pPr algn="just" defTabSz="449263" fontAlgn="base">
              <a:spcBef>
                <a:spcPct val="0"/>
              </a:spcBef>
              <a:spcAft>
                <a:spcPts val="600"/>
              </a:spcAft>
              <a:buClr>
                <a:srgbClr val="000000"/>
              </a:buClr>
              <a:buSzPct val="45000"/>
              <a:buFont typeface="Wingdings" charset="2"/>
              <a:buChar char=""/>
              <a:defRPr/>
            </a:pPr>
            <a:r>
              <a:rPr lang="el-GR" altLang="el-GR" sz="2200" b="1" dirty="0">
                <a:solidFill>
                  <a:srgbClr val="000000"/>
                </a:solidFill>
                <a:latin typeface="Calibri" pitchFamily="32" charset="0"/>
              </a:rPr>
              <a:t>Συμβάσεις υπηρεσιών </a:t>
            </a:r>
            <a:r>
              <a:rPr lang="el-GR" altLang="el-GR" sz="2200" dirty="0">
                <a:solidFill>
                  <a:srgbClr val="000000"/>
                </a:solidFill>
                <a:latin typeface="Calibri" pitchFamily="32" charset="0"/>
              </a:rPr>
              <a:t>που ανατίθενται </a:t>
            </a:r>
            <a:r>
              <a:rPr lang="el-GR" altLang="el-GR" sz="2200" b="1" u="sng" dirty="0">
                <a:solidFill>
                  <a:srgbClr val="000000"/>
                </a:solidFill>
                <a:latin typeface="Calibri" pitchFamily="32" charset="0"/>
              </a:rPr>
              <a:t>βάσει αποκλειστικού δικαιώματος </a:t>
            </a:r>
            <a:r>
              <a:rPr lang="el-GR" altLang="el-GR" sz="2200" b="1" dirty="0">
                <a:solidFill>
                  <a:srgbClr val="000000"/>
                </a:solidFill>
                <a:effectLst>
                  <a:outerShdw blurRad="38100" dist="38100" dir="2700000" algn="tl">
                    <a:srgbClr val="000000">
                      <a:alpha val="43137"/>
                    </a:srgbClr>
                  </a:outerShdw>
                </a:effectLst>
                <a:latin typeface="Calibri" pitchFamily="32" charset="0"/>
              </a:rPr>
              <a:t>από α.α. σε α.α.</a:t>
            </a:r>
            <a:r>
              <a:rPr lang="el-GR" altLang="el-GR" sz="2200" b="1" dirty="0">
                <a:solidFill>
                  <a:srgbClr val="000000"/>
                </a:solidFill>
                <a:latin typeface="Calibri" pitchFamily="32" charset="0"/>
              </a:rPr>
              <a:t> δυνάμει διάταξης νόμου ή δημοσιευμένης διοικητικής πράξης  </a:t>
            </a:r>
            <a:r>
              <a:rPr lang="el-GR" altLang="el-GR" sz="2200" b="1" dirty="0">
                <a:solidFill>
                  <a:srgbClr val="000000"/>
                </a:solidFill>
                <a:effectLst>
                  <a:outerShdw blurRad="38100" dist="38100" dir="2700000" algn="tl">
                    <a:srgbClr val="000000">
                      <a:alpha val="43137"/>
                    </a:srgbClr>
                  </a:outerShdw>
                </a:effectLst>
                <a:latin typeface="Calibri" pitchFamily="32" charset="0"/>
              </a:rPr>
              <a:t>(</a:t>
            </a:r>
            <a:r>
              <a:rPr lang="el-GR" altLang="el-GR" sz="2200" b="1" dirty="0">
                <a:solidFill>
                  <a:srgbClr val="000000"/>
                </a:solidFill>
                <a:latin typeface="Calibri" pitchFamily="32" charset="0"/>
              </a:rPr>
              <a:t>Άρθρο 11</a:t>
            </a:r>
            <a:r>
              <a:rPr lang="el-GR" altLang="el-GR" sz="2200" b="1" dirty="0">
                <a:solidFill>
                  <a:srgbClr val="000000"/>
                </a:solidFill>
                <a:effectLst>
                  <a:outerShdw blurRad="38100" dist="38100" dir="2700000" algn="tl">
                    <a:srgbClr val="000000">
                      <a:alpha val="43137"/>
                    </a:srgbClr>
                  </a:outerShdw>
                </a:effectLst>
                <a:latin typeface="Calibri" pitchFamily="32" charset="0"/>
              </a:rPr>
              <a:t>) </a:t>
            </a:r>
          </a:p>
          <a:p>
            <a:pPr marL="1587" indent="0" algn="just" defTabSz="449263" fontAlgn="base">
              <a:spcBef>
                <a:spcPct val="0"/>
              </a:spcBef>
              <a:spcAft>
                <a:spcPct val="0"/>
              </a:spcAft>
              <a:buSzPct val="45000"/>
              <a:defRPr/>
            </a:pPr>
            <a:endParaRPr lang="el-GR" altLang="el-GR" dirty="0">
              <a:solidFill>
                <a:srgbClr val="000000"/>
              </a:solidFill>
              <a:latin typeface="Calibri" pitchFamily="32" charset="0"/>
            </a:endParaRPr>
          </a:p>
        </p:txBody>
      </p:sp>
      <p:sp>
        <p:nvSpPr>
          <p:cNvPr id="134150" name="Text Box 5"/>
          <p:cNvSpPr txBox="1">
            <a:spLocks noChangeArrowheads="1"/>
          </p:cNvSpPr>
          <p:nvPr/>
        </p:nvSpPr>
        <p:spPr bwMode="auto">
          <a:xfrm flipH="1">
            <a:off x="9953652" y="6357958"/>
            <a:ext cx="142876" cy="215922"/>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A01A2A54-7112-43DB-BCC2-1DCCF65D7D91}"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44</a:t>
            </a:fld>
            <a:endParaRPr lang="el-GR" altLang="el-GR" sz="2000" dirty="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229029048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6194"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36195"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36196" name="Rectangle 3"/>
          <p:cNvSpPr>
            <a:spLocks noChangeArrowheads="1"/>
          </p:cNvSpPr>
          <p:nvPr/>
        </p:nvSpPr>
        <p:spPr bwMode="auto">
          <a:xfrm>
            <a:off x="2103120" y="457199"/>
            <a:ext cx="7988619" cy="525401"/>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Εξαιρούμενες Συμβάσεις (Άρθρα 7-12)</a:t>
            </a:r>
          </a:p>
        </p:txBody>
      </p:sp>
      <p:sp>
        <p:nvSpPr>
          <p:cNvPr id="2" name="Rectangle 4"/>
          <p:cNvSpPr>
            <a:spLocks noChangeArrowheads="1"/>
          </p:cNvSpPr>
          <p:nvPr/>
        </p:nvSpPr>
        <p:spPr bwMode="auto">
          <a:xfrm>
            <a:off x="418011" y="982600"/>
            <a:ext cx="11273245" cy="5506067"/>
          </a:xfrm>
          <a:prstGeom prst="rect">
            <a:avLst/>
          </a:prstGeom>
          <a:noFill/>
          <a:ln>
            <a:noFill/>
          </a:ln>
          <a:effectLst/>
        </p:spPr>
        <p:txBody>
          <a:bodyPr wrap="square" lIns="90000" tIns="46800" rIns="90000" bIns="46800">
            <a:spAutoFit/>
          </a:bodyPr>
          <a:lstStyle>
            <a:lvl1pPr marL="176213" indent="-176213">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1pPr>
            <a:lvl2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2pPr>
            <a:lvl3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3pPr>
            <a:lvl4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4pPr>
            <a:lvl5pPr>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176213" algn="l"/>
                <a:tab pos="623888" algn="l"/>
                <a:tab pos="1073150" algn="l"/>
                <a:tab pos="1522413" algn="l"/>
                <a:tab pos="1971675" algn="l"/>
                <a:tab pos="2420938" algn="l"/>
                <a:tab pos="2870200" algn="l"/>
                <a:tab pos="3319463" algn="l"/>
                <a:tab pos="3768725" algn="l"/>
                <a:tab pos="4217988" algn="l"/>
                <a:tab pos="4667250" algn="l"/>
                <a:tab pos="5116513" algn="l"/>
                <a:tab pos="5565775" algn="l"/>
                <a:tab pos="6015038" algn="l"/>
                <a:tab pos="6464300" algn="l"/>
                <a:tab pos="6913563" algn="l"/>
                <a:tab pos="7362825" algn="l"/>
                <a:tab pos="7812088" algn="l"/>
                <a:tab pos="8261350" algn="l"/>
                <a:tab pos="8710613" algn="l"/>
                <a:tab pos="9159875" algn="l"/>
              </a:tabLst>
              <a:defRPr sz="2000">
                <a:solidFill>
                  <a:srgbClr val="FFFFFF"/>
                </a:solidFill>
                <a:latin typeface="Arial" charset="0"/>
                <a:ea typeface="Microsoft YaHei" pitchFamily="32" charset="-122"/>
              </a:defRPr>
            </a:lvl9pPr>
          </a:lstStyle>
          <a:p>
            <a:pPr marL="0" indent="0" algn="just" defTabSz="449263" fontAlgn="base">
              <a:spcBef>
                <a:spcPct val="0"/>
              </a:spcBef>
              <a:spcAft>
                <a:spcPct val="0"/>
              </a:spcAft>
              <a:buClr>
                <a:srgbClr val="000000"/>
              </a:buClr>
              <a:buSzPct val="45000"/>
              <a:defRPr/>
            </a:pPr>
            <a:r>
              <a:rPr lang="el-GR" altLang="el-GR" sz="2200" b="1" dirty="0">
                <a:solidFill>
                  <a:srgbClr val="000000"/>
                </a:solidFill>
                <a:latin typeface="Calibri" pitchFamily="32" charset="0"/>
              </a:rPr>
              <a:t>Ειδικές εξαιρέσεις για συγκεκριμένες συμβάσεις υπηρεσιών  (Άρθρο 10)</a:t>
            </a:r>
          </a:p>
          <a:p>
            <a:pPr algn="just" defTabSz="449263" fontAlgn="base">
              <a:spcBef>
                <a:spcPct val="0"/>
              </a:spcBef>
              <a:spcAft>
                <a:spcPct val="0"/>
              </a:spcAft>
              <a:buClr>
                <a:srgbClr val="000000"/>
              </a:buClr>
              <a:buSzPct val="45000"/>
              <a:buFont typeface="Wingdings" charset="2"/>
              <a:buChar char=""/>
              <a:defRPr/>
            </a:pPr>
            <a:r>
              <a:rPr lang="el-GR" altLang="el-GR" sz="2200" b="1" dirty="0">
                <a:solidFill>
                  <a:srgbClr val="000000"/>
                </a:solidFill>
                <a:latin typeface="Calibri" pitchFamily="32" charset="0"/>
              </a:rPr>
              <a:t>αγορά</a:t>
            </a:r>
            <a:r>
              <a:rPr lang="el-GR" altLang="el-GR" sz="2200" dirty="0">
                <a:solidFill>
                  <a:srgbClr val="000000"/>
                </a:solidFill>
                <a:latin typeface="Calibri" pitchFamily="32" charset="0"/>
              </a:rPr>
              <a:t> ή </a:t>
            </a:r>
            <a:r>
              <a:rPr lang="el-GR" altLang="el-GR" sz="2200" b="1" dirty="0">
                <a:solidFill>
                  <a:srgbClr val="000000"/>
                </a:solidFill>
                <a:latin typeface="Calibri" pitchFamily="32" charset="0"/>
              </a:rPr>
              <a:t>μίσθωση ακινήτων</a:t>
            </a:r>
            <a:r>
              <a:rPr lang="el-GR" altLang="el-GR" sz="2200" dirty="0">
                <a:solidFill>
                  <a:srgbClr val="000000"/>
                </a:solidFill>
                <a:latin typeface="Calibri" pitchFamily="32" charset="0"/>
              </a:rPr>
              <a:t>, </a:t>
            </a:r>
          </a:p>
          <a:p>
            <a:pPr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αγορά, ανάπτυξη, παραγωγή συμπαραγωγή </a:t>
            </a:r>
            <a:r>
              <a:rPr lang="el-GR" altLang="el-GR" sz="2200" b="1" dirty="0">
                <a:solidFill>
                  <a:srgbClr val="000000"/>
                </a:solidFill>
                <a:latin typeface="Calibri" pitchFamily="32" charset="0"/>
              </a:rPr>
              <a:t>οπτικοακουστικών ή ραδιοφωνικών μέσων / χρόνο μετάδοσης </a:t>
            </a:r>
          </a:p>
          <a:p>
            <a:pPr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υπηρεσίες </a:t>
            </a:r>
            <a:r>
              <a:rPr lang="el-GR" altLang="el-GR" sz="2200" b="1" dirty="0">
                <a:solidFill>
                  <a:srgbClr val="000000"/>
                </a:solidFill>
                <a:latin typeface="Calibri" pitchFamily="32" charset="0"/>
              </a:rPr>
              <a:t>διαιτησίας και συμβιβασμού </a:t>
            </a:r>
          </a:p>
          <a:p>
            <a:pPr algn="just" defTabSz="449263" fontAlgn="base">
              <a:spcBef>
                <a:spcPct val="0"/>
              </a:spcBef>
              <a:spcAft>
                <a:spcPct val="0"/>
              </a:spcAft>
              <a:buClr>
                <a:srgbClr val="000000"/>
              </a:buClr>
              <a:buSzPct val="45000"/>
              <a:buFont typeface="Wingdings" charset="2"/>
              <a:buChar char=""/>
              <a:defRPr/>
            </a:pPr>
            <a:r>
              <a:rPr lang="el-GR" altLang="el-GR" sz="2200" b="1" dirty="0">
                <a:solidFill>
                  <a:srgbClr val="000000"/>
                </a:solidFill>
                <a:latin typeface="Calibri" pitchFamily="32" charset="0"/>
              </a:rPr>
              <a:t>νομικές υπηρεσίες</a:t>
            </a:r>
            <a:r>
              <a:rPr lang="el-GR" altLang="el-GR" sz="2200" dirty="0">
                <a:solidFill>
                  <a:srgbClr val="000000"/>
                </a:solidFill>
                <a:latin typeface="Calibri" pitchFamily="32" charset="0"/>
                <a:sym typeface="Wingdings" panose="05000000000000000000" pitchFamily="2" charset="2"/>
              </a:rPr>
              <a:t>  ενδεικτικά </a:t>
            </a:r>
            <a:r>
              <a:rPr lang="el-GR" altLang="el-GR" sz="2200" dirty="0">
                <a:solidFill>
                  <a:srgbClr val="000000"/>
                </a:solidFill>
                <a:latin typeface="Calibri" pitchFamily="32" charset="0"/>
              </a:rPr>
              <a:t>νομικής εκπροσώπησης / νομικές συμβουλές για την εκπροσώπηση ενώπιον δικαστηρίων , διαιτησίας </a:t>
            </a:r>
          </a:p>
          <a:p>
            <a:pPr algn="just" defTabSz="449263" fontAlgn="base">
              <a:spcBef>
                <a:spcPct val="0"/>
              </a:spcBef>
              <a:spcAft>
                <a:spcPct val="0"/>
              </a:spcAft>
              <a:buClr>
                <a:srgbClr val="000000"/>
              </a:buClr>
              <a:buSzPct val="45000"/>
              <a:buFont typeface="Wingdings" charset="2"/>
              <a:buChar char=""/>
              <a:defRPr/>
            </a:pPr>
            <a:r>
              <a:rPr lang="el-GR" altLang="el-GR" sz="2200" b="1" dirty="0">
                <a:solidFill>
                  <a:srgbClr val="000000"/>
                </a:solidFill>
                <a:latin typeface="Calibri" pitchFamily="32" charset="0"/>
              </a:rPr>
              <a:t>χρηματοπιστωτικές  υπηρεσίες </a:t>
            </a:r>
            <a:r>
              <a:rPr lang="el-GR" altLang="el-GR" sz="2200" dirty="0">
                <a:solidFill>
                  <a:srgbClr val="000000"/>
                </a:solidFill>
                <a:latin typeface="Calibri" pitchFamily="32" charset="0"/>
                <a:sym typeface="Wingdings" panose="05000000000000000000" pitchFamily="2" charset="2"/>
              </a:rPr>
              <a:t> αγορά, πώληση ή μεταβίβαση τίτλων / κεντρικές τράπεζες, ΤΧΣ και Ευρωπαϊκο Μηχανισμό Σταθερότητας</a:t>
            </a:r>
          </a:p>
          <a:p>
            <a:pPr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sym typeface="Wingdings" panose="05000000000000000000" pitchFamily="2" charset="2"/>
              </a:rPr>
              <a:t>συμβάσεις </a:t>
            </a:r>
            <a:r>
              <a:rPr lang="el-GR" altLang="el-GR" sz="2200" b="1" dirty="0">
                <a:solidFill>
                  <a:srgbClr val="000000"/>
                </a:solidFill>
                <a:latin typeface="Calibri" pitchFamily="32" charset="0"/>
                <a:sym typeface="Wingdings" panose="05000000000000000000" pitchFamily="2" charset="2"/>
              </a:rPr>
              <a:t>δανείων</a:t>
            </a:r>
            <a:endParaRPr lang="el-GR" altLang="el-GR" sz="2200" b="1" dirty="0">
              <a:solidFill>
                <a:srgbClr val="000000"/>
              </a:solidFill>
              <a:latin typeface="Calibri" pitchFamily="32" charset="0"/>
            </a:endParaRPr>
          </a:p>
          <a:p>
            <a:pPr algn="just" defTabSz="449263" fontAlgn="base">
              <a:spcBef>
                <a:spcPct val="0"/>
              </a:spcBef>
              <a:spcAft>
                <a:spcPct val="0"/>
              </a:spcAft>
              <a:buClr>
                <a:srgbClr val="000000"/>
              </a:buClr>
              <a:buSzPct val="45000"/>
              <a:buFont typeface="Wingdings" charset="2"/>
              <a:buChar char=""/>
              <a:defRPr/>
            </a:pPr>
            <a:r>
              <a:rPr lang="el-GR" altLang="el-GR" sz="2200" b="1" dirty="0">
                <a:solidFill>
                  <a:srgbClr val="000000"/>
                </a:solidFill>
                <a:latin typeface="Calibri" pitchFamily="32" charset="0"/>
              </a:rPr>
              <a:t>συμβάσεις εργασίας</a:t>
            </a:r>
            <a:r>
              <a:rPr lang="el-GR" altLang="el-GR" sz="2200" dirty="0">
                <a:solidFill>
                  <a:srgbClr val="000000"/>
                </a:solidFill>
                <a:latin typeface="Calibri" pitchFamily="32" charset="0"/>
              </a:rPr>
              <a:t>, </a:t>
            </a:r>
          </a:p>
          <a:p>
            <a:pPr algn="just" defTabSz="449263" fontAlgn="base">
              <a:spcBef>
                <a:spcPct val="0"/>
              </a:spcBef>
              <a:spcAft>
                <a:spcPct val="0"/>
              </a:spcAft>
              <a:buClr>
                <a:srgbClr val="000000"/>
              </a:buClr>
              <a:buSzPct val="45000"/>
              <a:buFont typeface="Wingdings" charset="2"/>
              <a:buChar char=""/>
              <a:defRPr/>
            </a:pPr>
            <a:r>
              <a:rPr lang="el-GR" altLang="el-GR" sz="2200" b="1" dirty="0">
                <a:solidFill>
                  <a:srgbClr val="000000"/>
                </a:solidFill>
                <a:latin typeface="Calibri" pitchFamily="32" charset="0"/>
              </a:rPr>
              <a:t>υπηρεσίες πολιτικής άμυνας και προστασίας παρεχόμενες από ΜΚΟ</a:t>
            </a:r>
            <a:r>
              <a:rPr lang="el-GR" altLang="el-GR" sz="2200" dirty="0">
                <a:solidFill>
                  <a:srgbClr val="000000"/>
                </a:solidFill>
                <a:latin typeface="Calibri" pitchFamily="32" charset="0"/>
              </a:rPr>
              <a:t> (πυροσβεστικές υπηρεσίες, υπηρεσίες διάσωσης, υπηρεσίες πολιτική άμυνας)</a:t>
            </a:r>
          </a:p>
          <a:p>
            <a:pPr algn="just" defTabSz="449263" fontAlgn="base">
              <a:spcBef>
                <a:spcPct val="0"/>
              </a:spcBef>
              <a:spcAft>
                <a:spcPct val="0"/>
              </a:spcAft>
              <a:buClr>
                <a:srgbClr val="000000"/>
              </a:buClr>
              <a:buSzPct val="45000"/>
              <a:buFont typeface="Wingdings" charset="2"/>
              <a:buChar char=""/>
              <a:defRPr/>
            </a:pPr>
            <a:r>
              <a:rPr lang="el-GR" altLang="el-GR" sz="2200" b="1" dirty="0">
                <a:solidFill>
                  <a:srgbClr val="000000"/>
                </a:solidFill>
                <a:latin typeface="Calibri" pitchFamily="32" charset="0"/>
              </a:rPr>
              <a:t>Δημόσιες επιβατικές μεταφορές με σιδηρόδρομη ή μετρό </a:t>
            </a:r>
            <a:r>
              <a:rPr lang="el-GR" altLang="el-GR" sz="2200" dirty="0">
                <a:solidFill>
                  <a:srgbClr val="000000"/>
                </a:solidFill>
                <a:latin typeface="Calibri" pitchFamily="32" charset="0"/>
                <a:sym typeface="Wingdings" panose="05000000000000000000" pitchFamily="2" charset="2"/>
              </a:rPr>
              <a:t> Καν. 1370/2007</a:t>
            </a:r>
            <a:endParaRPr lang="el-GR" altLang="el-GR" sz="2200" dirty="0">
              <a:solidFill>
                <a:srgbClr val="000000"/>
              </a:solidFill>
              <a:latin typeface="Calibri" pitchFamily="32" charset="0"/>
            </a:endParaRPr>
          </a:p>
          <a:p>
            <a:pPr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Πολιτικές εκστρατείες κομμάτων </a:t>
            </a:r>
          </a:p>
          <a:p>
            <a:pPr marL="177800" algn="just" defTabSz="449263" fontAlgn="base">
              <a:spcBef>
                <a:spcPct val="0"/>
              </a:spcBef>
              <a:spcAft>
                <a:spcPct val="0"/>
              </a:spcAft>
              <a:buSzPct val="45000"/>
              <a:defRPr/>
            </a:pPr>
            <a:endParaRPr lang="el-GR" altLang="el-GR" dirty="0">
              <a:solidFill>
                <a:srgbClr val="000000"/>
              </a:solidFill>
              <a:latin typeface="Calibri" pitchFamily="32" charset="0"/>
            </a:endParaRPr>
          </a:p>
        </p:txBody>
      </p:sp>
      <p:sp>
        <p:nvSpPr>
          <p:cNvPr id="136198"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C43B505-6C90-4AB3-BB5B-433B45B673E8}"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45</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424859506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029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40291" name="Text Box 2"/>
          <p:cNvSpPr txBox="1">
            <a:spLocks noChangeArrowheads="1"/>
          </p:cNvSpPr>
          <p:nvPr/>
        </p:nvSpPr>
        <p:spPr bwMode="auto">
          <a:xfrm>
            <a:off x="1544639" y="188913"/>
            <a:ext cx="8715375" cy="142081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40292" name="Rectangle 3"/>
          <p:cNvSpPr>
            <a:spLocks noChangeArrowheads="1"/>
          </p:cNvSpPr>
          <p:nvPr/>
        </p:nvSpPr>
        <p:spPr bwMode="auto">
          <a:xfrm>
            <a:off x="979714" y="574765"/>
            <a:ext cx="9508900"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 Δημόσιες συμβάσεις μεταξύ φορέων του δημοσίου τομέα  </a:t>
            </a:r>
            <a:endParaRPr lang="el-GR" altLang="el-GR" sz="2800" b="1" dirty="0" smtClean="0">
              <a:solidFill>
                <a:srgbClr val="000000"/>
              </a:solidFill>
              <a:latin typeface="Calibri" pitchFamily="34" charset="0"/>
              <a:ea typeface="Microsoft YaHei" pitchFamily="34" charset="-122"/>
              <a:cs typeface="Arial" charset="0"/>
            </a:endParaRPr>
          </a:p>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smtClean="0">
                <a:solidFill>
                  <a:srgbClr val="000000"/>
                </a:solidFill>
                <a:latin typeface="Calibri" pitchFamily="34" charset="0"/>
                <a:ea typeface="Microsoft YaHei" pitchFamily="34" charset="-122"/>
                <a:cs typeface="Arial" charset="0"/>
              </a:rPr>
              <a:t>(</a:t>
            </a:r>
            <a:r>
              <a:rPr lang="el-GR" altLang="el-GR" sz="2800" b="1" dirty="0">
                <a:solidFill>
                  <a:srgbClr val="000000"/>
                </a:solidFill>
                <a:latin typeface="Calibri" pitchFamily="34" charset="0"/>
                <a:ea typeface="Microsoft YaHei" pitchFamily="34" charset="-122"/>
                <a:cs typeface="Arial" charset="0"/>
              </a:rPr>
              <a:t>άρθρο  12</a:t>
            </a:r>
            <a:r>
              <a:rPr lang="el-GR" altLang="el-GR" sz="2800" b="1" dirty="0" smtClean="0">
                <a:solidFill>
                  <a:srgbClr val="000000"/>
                </a:solidFill>
                <a:latin typeface="Calibri" pitchFamily="34" charset="0"/>
                <a:ea typeface="Microsoft YaHei" pitchFamily="34" charset="-122"/>
                <a:cs typeface="Arial" charset="0"/>
              </a:rPr>
              <a:t>)</a:t>
            </a:r>
            <a:endParaRPr lang="el-GR" altLang="el-GR" sz="2800" b="1" dirty="0">
              <a:solidFill>
                <a:srgbClr val="000000"/>
              </a:solidFill>
              <a:latin typeface="Calibri" pitchFamily="34" charset="0"/>
              <a:ea typeface="Microsoft YaHei" pitchFamily="34" charset="-122"/>
              <a:cs typeface="Arial" charset="0"/>
            </a:endParaRPr>
          </a:p>
        </p:txBody>
      </p:sp>
      <p:sp>
        <p:nvSpPr>
          <p:cNvPr id="149509" name="Rectangle 4"/>
          <p:cNvSpPr>
            <a:spLocks noChangeArrowheads="1"/>
          </p:cNvSpPr>
          <p:nvPr/>
        </p:nvSpPr>
        <p:spPr bwMode="auto">
          <a:xfrm>
            <a:off x="627016" y="1628776"/>
            <a:ext cx="10593977" cy="4034054"/>
          </a:xfrm>
          <a:prstGeom prst="rect">
            <a:avLst/>
          </a:prstGeom>
          <a:noFill/>
          <a:ln>
            <a:noFill/>
          </a:ln>
          <a:effec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just" defTabSz="449263" fontAlgn="base" hangingPunct="0">
              <a:lnSpc>
                <a:spcPct val="100000"/>
              </a:lnSpc>
              <a:spcBef>
                <a:spcPct val="0"/>
              </a:spcBef>
              <a:spcAft>
                <a:spcPct val="0"/>
              </a:spcAft>
              <a:buClrTx/>
              <a:buSzPct val="45000"/>
              <a:defRPr/>
            </a:pPr>
            <a:endParaRPr lang="el-GR" altLang="el-GR" sz="2000" b="1" i="1" dirty="0" smtClean="0">
              <a:cs typeface="Arial" panose="020B0604020202020204" pitchFamily="34" charset="0"/>
            </a:endParaRPr>
          </a:p>
          <a:p>
            <a:pPr algn="just" defTabSz="449263" fontAlgn="base" hangingPunct="0">
              <a:lnSpc>
                <a:spcPct val="100000"/>
              </a:lnSpc>
              <a:spcBef>
                <a:spcPct val="0"/>
              </a:spcBef>
              <a:spcAft>
                <a:spcPct val="0"/>
              </a:spcAft>
              <a:buClrTx/>
              <a:buSzPct val="45000"/>
              <a:defRPr/>
            </a:pPr>
            <a:r>
              <a:rPr lang="el-GR" altLang="el-GR" sz="2200" b="1" dirty="0" smtClean="0">
                <a:cs typeface="Arial" panose="020B0604020202020204" pitchFamily="34" charset="0"/>
              </a:rPr>
              <a:t>Συμβάσεις μεταξύ φορέων του δημοσίου με περιορισμό του πεδίου εφαρμογής ν. 4412</a:t>
            </a:r>
            <a:endParaRPr lang="el-GR" altLang="el-GR" sz="2200" b="1" dirty="0">
              <a:cs typeface="Arial" panose="020B0604020202020204" pitchFamily="34" charset="0"/>
            </a:endParaRPr>
          </a:p>
          <a:p>
            <a:pPr marL="342900" indent="-342900" algn="just" defTabSz="449263" fontAlgn="base" hangingPunct="0">
              <a:lnSpc>
                <a:spcPct val="100000"/>
              </a:lnSpc>
              <a:spcBef>
                <a:spcPct val="0"/>
              </a:spcBef>
              <a:spcAft>
                <a:spcPct val="0"/>
              </a:spcAft>
              <a:buClrTx/>
              <a:buSzPct val="45000"/>
              <a:buFont typeface="Wingdings" panose="05000000000000000000" pitchFamily="2" charset="2"/>
              <a:buChar char="§"/>
              <a:defRPr/>
            </a:pPr>
            <a:endParaRPr lang="el-GR" altLang="el-GR" sz="2200" b="1" dirty="0" smtClean="0">
              <a:cs typeface="Arial" panose="020B0604020202020204" pitchFamily="34" charset="0"/>
            </a:endParaRPr>
          </a:p>
          <a:p>
            <a:pPr marL="342900" indent="-342900" algn="just" defTabSz="449263" fontAlgn="base" hangingPunct="0">
              <a:lnSpc>
                <a:spcPct val="100000"/>
              </a:lnSpc>
              <a:spcBef>
                <a:spcPct val="0"/>
              </a:spcBef>
              <a:spcAft>
                <a:spcPct val="0"/>
              </a:spcAft>
              <a:buClrTx/>
              <a:buSzPct val="45000"/>
              <a:buFont typeface="Wingdings" panose="05000000000000000000" pitchFamily="2" charset="2"/>
              <a:buChar char="§"/>
              <a:defRPr/>
            </a:pPr>
            <a:r>
              <a:rPr lang="el-GR" altLang="el-GR" sz="2200" b="1" dirty="0" err="1" smtClean="0">
                <a:cs typeface="Arial" panose="020B0604020202020204" pitchFamily="34" charset="0"/>
              </a:rPr>
              <a:t>ενδοϋπηρεσιακές</a:t>
            </a:r>
            <a:r>
              <a:rPr lang="el-GR" altLang="el-GR" sz="2200" b="1" dirty="0" smtClean="0">
                <a:cs typeface="Arial" panose="020B0604020202020204" pitchFamily="34" charset="0"/>
              </a:rPr>
              <a:t> </a:t>
            </a:r>
            <a:r>
              <a:rPr lang="el-GR" altLang="el-GR" sz="2200" b="1" dirty="0">
                <a:cs typeface="Arial" panose="020B0604020202020204" pitchFamily="34" charset="0"/>
              </a:rPr>
              <a:t>(</a:t>
            </a:r>
            <a:r>
              <a:rPr lang="en-US" altLang="el-GR" sz="2200" b="1" dirty="0">
                <a:cs typeface="Arial" panose="020B0604020202020204" pitchFamily="34" charset="0"/>
              </a:rPr>
              <a:t>in-house) </a:t>
            </a:r>
            <a:r>
              <a:rPr lang="el-GR" altLang="el-GR" sz="2200" b="1" dirty="0">
                <a:cs typeface="Arial" panose="020B0604020202020204" pitchFamily="34" charset="0"/>
              </a:rPr>
              <a:t>αναθέσεις (</a:t>
            </a:r>
            <a:r>
              <a:rPr lang="el-GR" altLang="el-GR" sz="2200" b="1" dirty="0" err="1">
                <a:cs typeface="Arial" panose="020B0604020202020204" pitchFamily="34" charset="0"/>
              </a:rPr>
              <a:t>οιονεί</a:t>
            </a:r>
            <a:r>
              <a:rPr lang="el-GR" altLang="el-GR" sz="2200" b="1" dirty="0">
                <a:cs typeface="Arial" panose="020B0604020202020204" pitchFamily="34" charset="0"/>
              </a:rPr>
              <a:t> αυτεπιστασία)</a:t>
            </a:r>
            <a:r>
              <a:rPr lang="el-GR" altLang="el-GR" sz="2200" dirty="0">
                <a:cs typeface="Arial" panose="020B0604020202020204" pitchFamily="34" charset="0"/>
              </a:rPr>
              <a:t>-&gt; </a:t>
            </a:r>
            <a:r>
              <a:rPr lang="el-GR" altLang="el-GR" sz="2200" dirty="0" smtClean="0">
                <a:cs typeface="Arial" panose="020B0604020202020204" pitchFamily="34" charset="0"/>
              </a:rPr>
              <a:t>Ενσωμάτωση </a:t>
            </a:r>
            <a:r>
              <a:rPr lang="el-GR" altLang="el-GR" sz="2200" dirty="0">
                <a:cs typeface="Arial" panose="020B0604020202020204" pitchFamily="34" charset="0"/>
              </a:rPr>
              <a:t>νομολογίας ΔΕΕ : Ενδεικτικά </a:t>
            </a:r>
            <a:r>
              <a:rPr lang="en-US" altLang="el-GR" sz="2200" dirty="0">
                <a:cs typeface="Arial" panose="020B0604020202020204" pitchFamily="34" charset="0"/>
              </a:rPr>
              <a:t>C-107/98 </a:t>
            </a:r>
            <a:r>
              <a:rPr lang="en-US" altLang="el-GR" sz="2200" dirty="0" err="1">
                <a:cs typeface="Arial" panose="020B0604020202020204" pitchFamily="34" charset="0"/>
              </a:rPr>
              <a:t>Teckal</a:t>
            </a:r>
            <a:r>
              <a:rPr lang="en-US" altLang="el-GR" sz="2200" dirty="0">
                <a:cs typeface="Arial" panose="020B0604020202020204" pitchFamily="34" charset="0"/>
              </a:rPr>
              <a:t>, C-26/03 </a:t>
            </a:r>
            <a:r>
              <a:rPr lang="en-US" altLang="el-GR" sz="2200" dirty="0" err="1">
                <a:cs typeface="Arial" panose="020B0604020202020204" pitchFamily="34" charset="0"/>
              </a:rPr>
              <a:t>Stadt</a:t>
            </a:r>
            <a:r>
              <a:rPr lang="en-US" altLang="el-GR" sz="2200" dirty="0">
                <a:cs typeface="Arial" panose="020B0604020202020204" pitchFamily="34" charset="0"/>
              </a:rPr>
              <a:t> Halle, C-458/03Parking </a:t>
            </a:r>
            <a:r>
              <a:rPr lang="en-US" altLang="el-GR" sz="2200" dirty="0" err="1">
                <a:cs typeface="Arial" panose="020B0604020202020204" pitchFamily="34" charset="0"/>
              </a:rPr>
              <a:t>Brixen</a:t>
            </a:r>
            <a:r>
              <a:rPr lang="en-US" altLang="el-GR" sz="2200" dirty="0">
                <a:cs typeface="Arial" panose="020B0604020202020204" pitchFamily="34" charset="0"/>
              </a:rPr>
              <a:t>, C-340/04 </a:t>
            </a:r>
            <a:r>
              <a:rPr lang="en-US" altLang="el-GR" sz="2200" dirty="0" err="1">
                <a:cs typeface="Arial" panose="020B0604020202020204" pitchFamily="34" charset="0"/>
              </a:rPr>
              <a:t>Carbothermo</a:t>
            </a:r>
            <a:r>
              <a:rPr lang="en-US" altLang="el-GR" sz="2200" dirty="0">
                <a:cs typeface="Arial" panose="020B0604020202020204" pitchFamily="34" charset="0"/>
              </a:rPr>
              <a:t>, C-324/07 </a:t>
            </a:r>
            <a:r>
              <a:rPr lang="en-US" altLang="el-GR" sz="2200" dirty="0" err="1">
                <a:cs typeface="Arial" panose="020B0604020202020204" pitchFamily="34" charset="0"/>
              </a:rPr>
              <a:t>Coditel</a:t>
            </a:r>
            <a:r>
              <a:rPr lang="en-US" altLang="el-GR" sz="2200" dirty="0">
                <a:cs typeface="Arial" panose="020B0604020202020204" pitchFamily="34" charset="0"/>
              </a:rPr>
              <a:t>, C-573/07 Sea, C-182/11 &amp; C-183/11 </a:t>
            </a:r>
            <a:r>
              <a:rPr lang="en-US" altLang="el-GR" sz="2200" dirty="0" err="1">
                <a:cs typeface="Arial" panose="020B0604020202020204" pitchFamily="34" charset="0"/>
              </a:rPr>
              <a:t>Econord</a:t>
            </a:r>
            <a:endParaRPr lang="en-US" altLang="el-GR" sz="2200" dirty="0">
              <a:cs typeface="Arial" panose="020B0604020202020204" pitchFamily="34" charset="0"/>
            </a:endParaRPr>
          </a:p>
          <a:p>
            <a:pPr marL="342900" indent="-342900" algn="just" defTabSz="449263" fontAlgn="base" hangingPunct="0">
              <a:lnSpc>
                <a:spcPct val="100000"/>
              </a:lnSpc>
              <a:spcBef>
                <a:spcPct val="0"/>
              </a:spcBef>
              <a:spcAft>
                <a:spcPct val="0"/>
              </a:spcAft>
              <a:buClrTx/>
              <a:buSzPct val="45000"/>
              <a:buFont typeface="Arial" panose="020B0604020202020204" pitchFamily="34" charset="0"/>
              <a:buChar char="•"/>
              <a:defRPr/>
            </a:pPr>
            <a:r>
              <a:rPr lang="en-US" altLang="el-GR" sz="2200" dirty="0">
                <a:cs typeface="Arial" panose="020B0604020202020204" pitchFamily="34" charset="0"/>
              </a:rPr>
              <a:t> </a:t>
            </a:r>
            <a:r>
              <a:rPr lang="el-GR" altLang="el-GR" sz="2200" b="1" dirty="0">
                <a:cs typeface="Arial" panose="020B0604020202020204" pitchFamily="34" charset="0"/>
              </a:rPr>
              <a:t>οριζόντια συνεργασία μεταξύ αναθετουσών αρχών-</a:t>
            </a:r>
            <a:r>
              <a:rPr lang="el-GR" altLang="el-GR" sz="2200" dirty="0">
                <a:cs typeface="Arial" panose="020B0604020202020204" pitchFamily="34" charset="0"/>
              </a:rPr>
              <a:t>&gt; </a:t>
            </a:r>
            <a:r>
              <a:rPr lang="el-GR" altLang="el-GR" sz="2200" dirty="0" smtClean="0">
                <a:cs typeface="Arial" panose="020B0604020202020204" pitchFamily="34" charset="0"/>
              </a:rPr>
              <a:t>Ενσωμάτωση </a:t>
            </a:r>
            <a:r>
              <a:rPr lang="el-GR" altLang="el-GR" sz="2200" dirty="0">
                <a:cs typeface="Arial" panose="020B0604020202020204" pitchFamily="34" charset="0"/>
              </a:rPr>
              <a:t>νομολογίας ΔΕΕ : Ενδεικτικά </a:t>
            </a:r>
            <a:r>
              <a:rPr lang="en-US" altLang="el-GR" sz="2200" dirty="0">
                <a:cs typeface="Arial" panose="020B0604020202020204" pitchFamily="34" charset="0"/>
              </a:rPr>
              <a:t>C-480/06 Hamburg Doctrine, C-159/11 </a:t>
            </a:r>
            <a:r>
              <a:rPr lang="en-US" altLang="el-GR" sz="2200" dirty="0" err="1">
                <a:cs typeface="Arial" panose="020B0604020202020204" pitchFamily="34" charset="0"/>
              </a:rPr>
              <a:t>Azienda</a:t>
            </a:r>
            <a:r>
              <a:rPr lang="en-US" altLang="el-GR" sz="2200" dirty="0">
                <a:cs typeface="Arial" panose="020B0604020202020204" pitchFamily="34" charset="0"/>
              </a:rPr>
              <a:t> Sanitaria , C-386/11 </a:t>
            </a:r>
            <a:r>
              <a:rPr lang="en-US" altLang="el-GR" sz="2200" dirty="0" err="1">
                <a:cs typeface="Arial" panose="020B0604020202020204" pitchFamily="34" charset="0"/>
              </a:rPr>
              <a:t>Piepenbrock</a:t>
            </a:r>
            <a:r>
              <a:rPr lang="en-US" altLang="el-GR" sz="2200" dirty="0">
                <a:cs typeface="Arial" panose="020B0604020202020204" pitchFamily="34" charset="0"/>
              </a:rPr>
              <a:t>, C-15/13 </a:t>
            </a:r>
            <a:r>
              <a:rPr lang="en-US" altLang="el-GR" sz="2200" dirty="0" err="1">
                <a:cs typeface="Arial" panose="020B0604020202020204" pitchFamily="34" charset="0"/>
              </a:rPr>
              <a:t>Hochshul</a:t>
            </a:r>
            <a:r>
              <a:rPr lang="en-US" altLang="el-GR" sz="2200" dirty="0">
                <a:cs typeface="Arial" panose="020B0604020202020204" pitchFamily="34" charset="0"/>
              </a:rPr>
              <a:t> </a:t>
            </a:r>
            <a:r>
              <a:rPr lang="en-US" altLang="el-GR" sz="2200" dirty="0" err="1">
                <a:cs typeface="Arial" panose="020B0604020202020204" pitchFamily="34" charset="0"/>
              </a:rPr>
              <a:t>Informations</a:t>
            </a:r>
            <a:r>
              <a:rPr lang="en-US" altLang="el-GR" sz="2200" dirty="0">
                <a:cs typeface="Arial" panose="020B0604020202020204" pitchFamily="34" charset="0"/>
              </a:rPr>
              <a:t> System GmbH </a:t>
            </a:r>
          </a:p>
          <a:p>
            <a:pPr algn="just" defTabSz="449263" fontAlgn="base" hangingPunct="0">
              <a:lnSpc>
                <a:spcPct val="100000"/>
              </a:lnSpc>
              <a:spcBef>
                <a:spcPct val="0"/>
              </a:spcBef>
              <a:spcAft>
                <a:spcPct val="0"/>
              </a:spcAft>
              <a:buClrTx/>
              <a:buSzPct val="45000"/>
              <a:defRPr/>
            </a:pPr>
            <a:endParaRPr lang="el-GR" altLang="el-GR" sz="2000" i="1" dirty="0">
              <a:cs typeface="Arial" panose="020B0604020202020204" pitchFamily="34" charset="0"/>
            </a:endParaRPr>
          </a:p>
          <a:p>
            <a:pPr algn="just" defTabSz="449263" fontAlgn="base" hangingPunct="0">
              <a:lnSpc>
                <a:spcPct val="100000"/>
              </a:lnSpc>
              <a:spcBef>
                <a:spcPct val="0"/>
              </a:spcBef>
              <a:spcAft>
                <a:spcPct val="0"/>
              </a:spcAft>
              <a:buClrTx/>
              <a:buSzPct val="45000"/>
              <a:defRPr/>
            </a:pPr>
            <a:endParaRPr lang="el-GR" altLang="el-GR" sz="2000" i="1" dirty="0">
              <a:cs typeface="Arial" panose="020B0604020202020204" pitchFamily="34" charset="0"/>
            </a:endParaRPr>
          </a:p>
        </p:txBody>
      </p:sp>
      <p:sp>
        <p:nvSpPr>
          <p:cNvPr id="14029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95277D07-1746-46EA-A034-72A7755F9C58}"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46</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3549096221"/>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029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40291" name="Text Box 2"/>
          <p:cNvSpPr txBox="1">
            <a:spLocks noChangeArrowheads="1"/>
          </p:cNvSpPr>
          <p:nvPr/>
        </p:nvSpPr>
        <p:spPr bwMode="auto">
          <a:xfrm>
            <a:off x="1544639" y="188913"/>
            <a:ext cx="8715375" cy="142081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40292" name="Rectangle 3"/>
          <p:cNvSpPr>
            <a:spLocks noChangeArrowheads="1"/>
          </p:cNvSpPr>
          <p:nvPr/>
        </p:nvSpPr>
        <p:spPr bwMode="auto">
          <a:xfrm>
            <a:off x="1136469" y="470263"/>
            <a:ext cx="9352145"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 Δημόσιες συμβάσεις μεταξύ φορέων του δημοσίου τομέα  </a:t>
            </a:r>
            <a:r>
              <a:rPr lang="el-GR" altLang="el-GR" sz="2800" b="1" dirty="0" smtClean="0">
                <a:solidFill>
                  <a:srgbClr val="000000"/>
                </a:solidFill>
                <a:latin typeface="Calibri" pitchFamily="34" charset="0"/>
                <a:ea typeface="Microsoft YaHei" pitchFamily="34" charset="-122"/>
                <a:cs typeface="Arial" charset="0"/>
              </a:rPr>
              <a:t>- </a:t>
            </a:r>
            <a:r>
              <a:rPr lang="el-GR" altLang="el-GR" sz="2800" b="1" dirty="0" err="1" smtClean="0">
                <a:solidFill>
                  <a:srgbClr val="000000"/>
                </a:solidFill>
                <a:latin typeface="Calibri" pitchFamily="34" charset="0"/>
                <a:ea typeface="Microsoft YaHei" pitchFamily="34" charset="-122"/>
                <a:cs typeface="Arial" charset="0"/>
              </a:rPr>
              <a:t>οιονεί</a:t>
            </a:r>
            <a:r>
              <a:rPr lang="el-GR" altLang="el-GR" sz="2800" b="1" dirty="0" smtClean="0">
                <a:solidFill>
                  <a:srgbClr val="000000"/>
                </a:solidFill>
                <a:latin typeface="Calibri" pitchFamily="34" charset="0"/>
                <a:ea typeface="Microsoft YaHei" pitchFamily="34" charset="-122"/>
                <a:cs typeface="Arial" charset="0"/>
              </a:rPr>
              <a:t> αυτεπιστασία (παρ. 1-2)</a:t>
            </a:r>
            <a:endParaRPr lang="el-GR" altLang="el-GR" sz="2400" b="1" dirty="0">
              <a:solidFill>
                <a:srgbClr val="000000"/>
              </a:solidFill>
              <a:latin typeface="Calibri" pitchFamily="34" charset="0"/>
              <a:ea typeface="Microsoft YaHei" pitchFamily="34" charset="-122"/>
              <a:cs typeface="Arial" charset="0"/>
            </a:endParaRPr>
          </a:p>
        </p:txBody>
      </p:sp>
      <p:sp>
        <p:nvSpPr>
          <p:cNvPr id="149509" name="Rectangle 4"/>
          <p:cNvSpPr>
            <a:spLocks noChangeArrowheads="1"/>
          </p:cNvSpPr>
          <p:nvPr/>
        </p:nvSpPr>
        <p:spPr bwMode="auto">
          <a:xfrm>
            <a:off x="627016" y="1628776"/>
            <a:ext cx="10593977" cy="4741940"/>
          </a:xfrm>
          <a:prstGeom prst="rect">
            <a:avLst/>
          </a:prstGeom>
          <a:noFill/>
          <a:ln>
            <a:noFill/>
          </a:ln>
          <a:effec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fontAlgn="base" hangingPunct="0">
              <a:lnSpc>
                <a:spcPct val="100000"/>
              </a:lnSpc>
              <a:spcBef>
                <a:spcPct val="0"/>
              </a:spcBef>
              <a:spcAft>
                <a:spcPct val="0"/>
              </a:spcAft>
              <a:buClrTx/>
              <a:buSzPct val="45000"/>
              <a:defRPr/>
            </a:pPr>
            <a:endParaRPr lang="el-GR" altLang="el-GR" sz="2000" b="1" i="1" dirty="0">
              <a:cs typeface="Arial" panose="020B0604020202020204" pitchFamily="34" charset="0"/>
            </a:endParaRPr>
          </a:p>
          <a:p>
            <a:pPr algn="just" defTabSz="449263" fontAlgn="base" hangingPunct="0">
              <a:lnSpc>
                <a:spcPct val="100000"/>
              </a:lnSpc>
              <a:spcBef>
                <a:spcPct val="0"/>
              </a:spcBef>
              <a:spcAft>
                <a:spcPct val="0"/>
              </a:spcAft>
              <a:buClrTx/>
              <a:buSzPct val="45000"/>
              <a:defRPr/>
            </a:pPr>
            <a:r>
              <a:rPr lang="el-GR" altLang="el-GR" sz="2200" b="1" dirty="0">
                <a:cs typeface="Arial" panose="020B0604020202020204" pitchFamily="34" charset="0"/>
              </a:rPr>
              <a:t>Δημόσια σύμβαση που ανατίθεται από μία ΑΑ σε ένα ΝΠΔΔ ή ΝΠΙΔ </a:t>
            </a:r>
            <a:r>
              <a:rPr lang="el-GR" altLang="el-GR" sz="2200" b="1" u="sng" dirty="0">
                <a:cs typeface="Arial" panose="020B0604020202020204" pitchFamily="34" charset="0"/>
              </a:rPr>
              <a:t>δεν εμπίπτει στο πεδίο εφαρμογής του Βιβλίου Ι εάν  σωρευτικά</a:t>
            </a:r>
            <a:r>
              <a:rPr lang="el-GR" altLang="el-GR" sz="2200" b="1" dirty="0">
                <a:cs typeface="Arial" panose="020B0604020202020204" pitchFamily="34" charset="0"/>
              </a:rPr>
              <a:t>:</a:t>
            </a:r>
          </a:p>
          <a:p>
            <a:pPr marL="342900" indent="-342900" algn="just" defTabSz="449263" fontAlgn="base" hangingPunct="0">
              <a:lnSpc>
                <a:spcPct val="100000"/>
              </a:lnSpc>
              <a:spcBef>
                <a:spcPct val="0"/>
              </a:spcBef>
              <a:spcAft>
                <a:spcPct val="0"/>
              </a:spcAft>
              <a:buClrTx/>
              <a:buSzPct val="45000"/>
              <a:buFont typeface="Wingdings" panose="05000000000000000000" pitchFamily="2" charset="2"/>
              <a:buChar char="ü"/>
              <a:defRPr/>
            </a:pPr>
            <a:r>
              <a:rPr lang="el-GR" altLang="el-GR" sz="2200" b="1" dirty="0">
                <a:cs typeface="Arial" panose="020B0604020202020204" pitchFamily="34" charset="0"/>
              </a:rPr>
              <a:t>η ΑΑ ασκεί </a:t>
            </a:r>
            <a:r>
              <a:rPr lang="el-GR" altLang="el-GR" sz="2200" dirty="0">
                <a:cs typeface="Arial" panose="020B0604020202020204" pitchFamily="34" charset="0"/>
              </a:rPr>
              <a:t>επί του εν λόγω </a:t>
            </a:r>
            <a:r>
              <a:rPr lang="el-GR" altLang="el-GR" sz="2200" dirty="0" smtClean="0">
                <a:cs typeface="Arial" panose="020B0604020202020204" pitchFamily="34" charset="0"/>
              </a:rPr>
              <a:t>νομικού προσώπου </a:t>
            </a:r>
            <a:r>
              <a:rPr lang="el-GR" altLang="el-GR" sz="2200" b="1" dirty="0">
                <a:cs typeface="Arial" panose="020B0604020202020204" pitchFamily="34" charset="0"/>
              </a:rPr>
              <a:t>έλεγχο ανάλογο εκείνου που ασκεί επί των δικών της υπηρεσιών </a:t>
            </a:r>
            <a:r>
              <a:rPr lang="el-GR" altLang="el-GR" sz="2200" dirty="0">
                <a:cs typeface="Arial" panose="020B0604020202020204" pitchFamily="34" charset="0"/>
              </a:rPr>
              <a:t>(αποφασιστική επιρροή σε στρατηγικούς στόχους-αποφάσεις)</a:t>
            </a:r>
          </a:p>
          <a:p>
            <a:pPr marL="342900" indent="-342900" algn="just" defTabSz="449263" fontAlgn="base" hangingPunct="0">
              <a:lnSpc>
                <a:spcPct val="100000"/>
              </a:lnSpc>
              <a:spcBef>
                <a:spcPct val="0"/>
              </a:spcBef>
              <a:spcAft>
                <a:spcPct val="0"/>
              </a:spcAft>
              <a:buClrTx/>
              <a:buSzPct val="45000"/>
              <a:buFont typeface="Wingdings" panose="05000000000000000000" pitchFamily="2" charset="2"/>
              <a:buChar char="ü"/>
              <a:defRPr/>
            </a:pPr>
            <a:r>
              <a:rPr lang="el-GR" altLang="el-GR" sz="2200" b="1" dirty="0">
                <a:cs typeface="Arial" panose="020B0604020202020204" pitchFamily="34" charset="0"/>
              </a:rPr>
              <a:t> πάνω από το 80% των δραστηριοτήτων του </a:t>
            </a:r>
            <a:r>
              <a:rPr lang="el-GR" altLang="el-GR" sz="2200" b="1" dirty="0" err="1">
                <a:cs typeface="Arial" panose="020B0604020202020204" pitchFamily="34" charset="0"/>
              </a:rPr>
              <a:t>ελεγχομένου</a:t>
            </a:r>
            <a:r>
              <a:rPr lang="el-GR" altLang="el-GR" sz="2200" b="1" dirty="0">
                <a:cs typeface="Arial" panose="020B0604020202020204" pitchFamily="34" charset="0"/>
              </a:rPr>
              <a:t> ΝΠ διεξάγεται κατά την εκτέλεση καθηκόντων που του έχουν ανατεθεί από την </a:t>
            </a:r>
            <a:r>
              <a:rPr lang="el-GR" altLang="el-GR" sz="2200" b="1" dirty="0" err="1">
                <a:cs typeface="Arial" panose="020B0604020202020204" pitchFamily="34" charset="0"/>
              </a:rPr>
              <a:t>ελέγχουσα</a:t>
            </a:r>
            <a:r>
              <a:rPr lang="el-GR" altLang="el-GR" sz="2200" b="1" dirty="0">
                <a:cs typeface="Arial" panose="020B0604020202020204" pitchFamily="34" charset="0"/>
              </a:rPr>
              <a:t> ΑΑ ή άλλα ΝΠ που αυτή ελέγχει</a:t>
            </a:r>
          </a:p>
          <a:p>
            <a:pPr marL="342900" indent="-342900" algn="just" defTabSz="449263" fontAlgn="base" hangingPunct="0">
              <a:lnSpc>
                <a:spcPct val="100000"/>
              </a:lnSpc>
              <a:spcBef>
                <a:spcPct val="0"/>
              </a:spcBef>
              <a:spcAft>
                <a:spcPct val="0"/>
              </a:spcAft>
              <a:buClrTx/>
              <a:buSzPct val="45000"/>
              <a:buFont typeface="Wingdings" panose="05000000000000000000" pitchFamily="2" charset="2"/>
              <a:buChar char="ü"/>
              <a:defRPr/>
            </a:pPr>
            <a:r>
              <a:rPr lang="el-GR" altLang="el-GR" sz="2200" b="1" u="sng" dirty="0">
                <a:cs typeface="Arial" panose="020B0604020202020204" pitchFamily="34" charset="0"/>
              </a:rPr>
              <a:t>δεν υπάρχει άμεση συμμετοχή ιδιωτικών κεφαλαίων</a:t>
            </a:r>
            <a:r>
              <a:rPr lang="el-GR" altLang="el-GR" sz="2200" b="1" dirty="0">
                <a:cs typeface="Arial" panose="020B0604020202020204" pitchFamily="34" charset="0"/>
              </a:rPr>
              <a:t> στο ελεγχόμενο ΝΠ, </a:t>
            </a:r>
            <a:r>
              <a:rPr lang="el-GR" altLang="el-GR" sz="2200" dirty="0">
                <a:cs typeface="Arial" panose="020B0604020202020204" pitchFamily="34" charset="0"/>
              </a:rPr>
              <a:t>εξαιρουμένων ιδιωτικών κεφαλαίων χωρίς δυνατότητα ελέγχου, αρνησικυρίας, επιρροής</a:t>
            </a:r>
          </a:p>
          <a:p>
            <a:pPr algn="just" defTabSz="449263" fontAlgn="base" hangingPunct="0">
              <a:lnSpc>
                <a:spcPct val="100000"/>
              </a:lnSpc>
              <a:spcBef>
                <a:spcPct val="0"/>
              </a:spcBef>
              <a:spcAft>
                <a:spcPct val="0"/>
              </a:spcAft>
              <a:buClrTx/>
              <a:buSzPct val="45000"/>
              <a:defRPr/>
            </a:pPr>
            <a:endParaRPr lang="el-GR" altLang="el-GR" sz="2000" i="1" dirty="0">
              <a:cs typeface="Arial" panose="020B0604020202020204" pitchFamily="34" charset="0"/>
            </a:endParaRPr>
          </a:p>
          <a:p>
            <a:pPr algn="just" defTabSz="449263" fontAlgn="base" hangingPunct="0">
              <a:lnSpc>
                <a:spcPct val="100000"/>
              </a:lnSpc>
              <a:spcBef>
                <a:spcPct val="0"/>
              </a:spcBef>
              <a:spcAft>
                <a:spcPct val="0"/>
              </a:spcAft>
              <a:buClrTx/>
              <a:buSzPct val="45000"/>
              <a:defRPr/>
            </a:pPr>
            <a:endParaRPr lang="el-GR" altLang="el-GR" sz="2000" i="1" dirty="0">
              <a:cs typeface="Arial" panose="020B0604020202020204" pitchFamily="34" charset="0"/>
            </a:endParaRPr>
          </a:p>
        </p:txBody>
      </p:sp>
      <p:sp>
        <p:nvSpPr>
          <p:cNvPr id="14029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95277D07-1746-46EA-A034-72A7755F9C58}"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47</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334446480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029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40291" name="Text Box 2"/>
          <p:cNvSpPr txBox="1">
            <a:spLocks noChangeArrowheads="1"/>
          </p:cNvSpPr>
          <p:nvPr/>
        </p:nvSpPr>
        <p:spPr bwMode="auto">
          <a:xfrm>
            <a:off x="1544639" y="188913"/>
            <a:ext cx="8715375" cy="142081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40292" name="Rectangle 3"/>
          <p:cNvSpPr>
            <a:spLocks noChangeArrowheads="1"/>
          </p:cNvSpPr>
          <p:nvPr/>
        </p:nvSpPr>
        <p:spPr bwMode="auto">
          <a:xfrm>
            <a:off x="1045029" y="483325"/>
            <a:ext cx="9443586"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 Δημόσιες συμβάσεις μεταξύ φορέων του δημοσίου τομέα  </a:t>
            </a:r>
            <a:r>
              <a:rPr lang="el-GR" altLang="el-GR" sz="2800" b="1" dirty="0" smtClean="0">
                <a:solidFill>
                  <a:srgbClr val="000000"/>
                </a:solidFill>
                <a:latin typeface="Calibri" pitchFamily="34" charset="0"/>
                <a:ea typeface="Microsoft YaHei" pitchFamily="34" charset="-122"/>
                <a:cs typeface="Arial" charset="0"/>
              </a:rPr>
              <a:t>- </a:t>
            </a:r>
            <a:r>
              <a:rPr lang="el-GR" altLang="el-GR" sz="2800" b="1" dirty="0" err="1" smtClean="0">
                <a:solidFill>
                  <a:srgbClr val="000000"/>
                </a:solidFill>
                <a:latin typeface="Calibri" pitchFamily="34" charset="0"/>
                <a:ea typeface="Microsoft YaHei" pitchFamily="34" charset="-122"/>
                <a:cs typeface="Arial" charset="0"/>
              </a:rPr>
              <a:t>οιονεί</a:t>
            </a:r>
            <a:r>
              <a:rPr lang="el-GR" altLang="el-GR" sz="2800" b="1" dirty="0" smtClean="0">
                <a:solidFill>
                  <a:srgbClr val="000000"/>
                </a:solidFill>
                <a:latin typeface="Calibri" pitchFamily="34" charset="0"/>
                <a:ea typeface="Microsoft YaHei" pitchFamily="34" charset="-122"/>
                <a:cs typeface="Arial" charset="0"/>
              </a:rPr>
              <a:t> αυτεπιστασία (παρ. 3)</a:t>
            </a:r>
            <a:endParaRPr lang="el-GR" altLang="el-GR" sz="2400" b="1" dirty="0">
              <a:solidFill>
                <a:srgbClr val="000000"/>
              </a:solidFill>
              <a:latin typeface="Calibri" pitchFamily="34" charset="0"/>
              <a:ea typeface="Microsoft YaHei" pitchFamily="34" charset="-122"/>
              <a:cs typeface="Arial" charset="0"/>
            </a:endParaRPr>
          </a:p>
        </p:txBody>
      </p:sp>
      <p:sp>
        <p:nvSpPr>
          <p:cNvPr id="149509" name="Rectangle 4"/>
          <p:cNvSpPr>
            <a:spLocks noChangeArrowheads="1"/>
          </p:cNvSpPr>
          <p:nvPr/>
        </p:nvSpPr>
        <p:spPr bwMode="auto">
          <a:xfrm>
            <a:off x="470264" y="1904137"/>
            <a:ext cx="10750730" cy="3449279"/>
          </a:xfrm>
          <a:prstGeom prst="rect">
            <a:avLst/>
          </a:prstGeom>
          <a:noFill/>
          <a:ln>
            <a:noFill/>
          </a:ln>
          <a:effec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just" defTabSz="449263" fontAlgn="base" hangingPunct="0">
              <a:lnSpc>
                <a:spcPct val="100000"/>
              </a:lnSpc>
              <a:spcBef>
                <a:spcPct val="0"/>
              </a:spcBef>
              <a:spcAft>
                <a:spcPct val="0"/>
              </a:spcAft>
              <a:buClrTx/>
              <a:buSzPct val="45000"/>
              <a:defRPr/>
            </a:pPr>
            <a:r>
              <a:rPr lang="el-GR" altLang="el-GR" sz="2200" b="1" dirty="0" smtClean="0">
                <a:cs typeface="Arial" panose="020B0604020202020204" pitchFamily="34" charset="0"/>
              </a:rPr>
              <a:t>Μία </a:t>
            </a:r>
            <a:r>
              <a:rPr lang="el-GR" altLang="el-GR" sz="2200" b="1" u="sng" dirty="0">
                <a:cs typeface="Arial" panose="020B0604020202020204" pitchFamily="34" charset="0"/>
              </a:rPr>
              <a:t>ΑΑ που δεν ασκεί τέτοιο έλεγχο σε ΝΠΔΔ ή ΝΠΙΔ </a:t>
            </a:r>
            <a:r>
              <a:rPr lang="el-GR" altLang="el-GR" sz="2200" b="1" u="sng" dirty="0" smtClean="0">
                <a:cs typeface="Arial" panose="020B0604020202020204" pitchFamily="34" charset="0"/>
              </a:rPr>
              <a:t>μπορεί να </a:t>
            </a:r>
            <a:r>
              <a:rPr lang="el-GR" altLang="el-GR" sz="2200" b="1" u="sng" dirty="0">
                <a:cs typeface="Arial" panose="020B0604020202020204" pitchFamily="34" charset="0"/>
              </a:rPr>
              <a:t>αναθέσει </a:t>
            </a:r>
            <a:r>
              <a:rPr lang="el-GR" altLang="el-GR" sz="2200" b="1" dirty="0">
                <a:cs typeface="Arial" panose="020B0604020202020204" pitchFamily="34" charset="0"/>
              </a:rPr>
              <a:t>δημόσια σύμβαση στο εν λόγω ΝΠ </a:t>
            </a:r>
            <a:r>
              <a:rPr lang="el-GR" altLang="el-GR" sz="2200" b="1" u="sng" dirty="0">
                <a:cs typeface="Arial" panose="020B0604020202020204" pitchFamily="34" charset="0"/>
              </a:rPr>
              <a:t>χωρίς να εφαρμόσει τις διατάξεις του Βιβλίου </a:t>
            </a:r>
            <a:r>
              <a:rPr lang="el-GR" altLang="el-GR" sz="2200" b="1" u="sng" dirty="0" smtClean="0">
                <a:cs typeface="Arial" panose="020B0604020202020204" pitchFamily="34" charset="0"/>
              </a:rPr>
              <a:t>Ι</a:t>
            </a:r>
            <a:r>
              <a:rPr lang="el-GR" altLang="el-GR" sz="2200" b="1" dirty="0" smtClean="0">
                <a:cs typeface="Arial" panose="020B0604020202020204" pitchFamily="34" charset="0"/>
              </a:rPr>
              <a:t>, </a:t>
            </a:r>
            <a:r>
              <a:rPr lang="el-GR" altLang="el-GR" sz="2200" b="1" dirty="0">
                <a:cs typeface="Arial" panose="020B0604020202020204" pitchFamily="34" charset="0"/>
              </a:rPr>
              <a:t>εάν  </a:t>
            </a:r>
            <a:r>
              <a:rPr lang="el-GR" altLang="el-GR" sz="2200" b="1" u="sng" dirty="0">
                <a:cs typeface="Arial" panose="020B0604020202020204" pitchFamily="34" charset="0"/>
              </a:rPr>
              <a:t>σωρευτικά</a:t>
            </a:r>
            <a:r>
              <a:rPr lang="el-GR" altLang="el-GR" sz="2200" b="1" dirty="0">
                <a:cs typeface="Arial" panose="020B0604020202020204" pitchFamily="34" charset="0"/>
              </a:rPr>
              <a:t>:</a:t>
            </a:r>
          </a:p>
          <a:p>
            <a:pPr marL="342900" indent="-342900" algn="just" defTabSz="449263" fontAlgn="base" hangingPunct="0">
              <a:lnSpc>
                <a:spcPct val="100000"/>
              </a:lnSpc>
              <a:spcBef>
                <a:spcPct val="0"/>
              </a:spcBef>
              <a:spcAft>
                <a:spcPct val="0"/>
              </a:spcAft>
              <a:buClrTx/>
              <a:buSzPct val="45000"/>
              <a:buFont typeface="Wingdings" panose="05000000000000000000" pitchFamily="2" charset="2"/>
              <a:buChar char="ü"/>
              <a:defRPr/>
            </a:pPr>
            <a:r>
              <a:rPr lang="el-GR" altLang="el-GR" sz="2200" b="1" u="sng" dirty="0" smtClean="0">
                <a:cs typeface="Arial" panose="020B0604020202020204" pitchFamily="34" charset="0"/>
              </a:rPr>
              <a:t>η ΑΑ ασκεί από κοινού με </a:t>
            </a:r>
            <a:r>
              <a:rPr lang="el-GR" altLang="el-GR" sz="2200" b="1" u="sng" dirty="0">
                <a:cs typeface="Arial" panose="020B0604020202020204" pitchFamily="34" charset="0"/>
              </a:rPr>
              <a:t>άλλες ΑΑ έλεγχο </a:t>
            </a:r>
            <a:r>
              <a:rPr lang="el-GR" altLang="el-GR" sz="2200" b="1" dirty="0">
                <a:cs typeface="Arial" panose="020B0604020202020204" pitchFamily="34" charset="0"/>
              </a:rPr>
              <a:t>επί του εν λόγω ΝΠ ανάλογο εκείνου που ασκούν </a:t>
            </a:r>
            <a:r>
              <a:rPr lang="el-GR" altLang="el-GR" sz="2200" b="1" dirty="0" smtClean="0">
                <a:cs typeface="Arial" panose="020B0604020202020204" pitchFamily="34" charset="0"/>
              </a:rPr>
              <a:t>επί </a:t>
            </a:r>
            <a:r>
              <a:rPr lang="el-GR" altLang="el-GR" sz="2200" b="1" dirty="0">
                <a:cs typeface="Arial" panose="020B0604020202020204" pitchFamily="34" charset="0"/>
              </a:rPr>
              <a:t>των δικών τους υπηρεσιών</a:t>
            </a:r>
          </a:p>
          <a:p>
            <a:pPr marL="342900" indent="-342900" algn="just" defTabSz="449263" fontAlgn="base" hangingPunct="0">
              <a:lnSpc>
                <a:spcPct val="100000"/>
              </a:lnSpc>
              <a:spcBef>
                <a:spcPct val="0"/>
              </a:spcBef>
              <a:spcAft>
                <a:spcPct val="0"/>
              </a:spcAft>
              <a:buClrTx/>
              <a:buSzPct val="45000"/>
              <a:buFont typeface="Wingdings" panose="05000000000000000000" pitchFamily="2" charset="2"/>
              <a:buChar char="ü"/>
              <a:defRPr/>
            </a:pPr>
            <a:r>
              <a:rPr lang="el-GR" altLang="el-GR" sz="2200" b="1" dirty="0">
                <a:cs typeface="Arial" panose="020B0604020202020204" pitchFamily="34" charset="0"/>
              </a:rPr>
              <a:t> πάνω από το 80% </a:t>
            </a:r>
            <a:r>
              <a:rPr lang="el-GR" altLang="el-GR" sz="2200" dirty="0">
                <a:cs typeface="Arial" panose="020B0604020202020204" pitchFamily="34" charset="0"/>
              </a:rPr>
              <a:t>των δραστηριοτήτων του </a:t>
            </a:r>
            <a:r>
              <a:rPr lang="el-GR" altLang="el-GR" sz="2200" dirty="0" err="1">
                <a:cs typeface="Arial" panose="020B0604020202020204" pitchFamily="34" charset="0"/>
              </a:rPr>
              <a:t>ελεγχομένου</a:t>
            </a:r>
            <a:r>
              <a:rPr lang="el-GR" altLang="el-GR" sz="2200" dirty="0">
                <a:cs typeface="Arial" panose="020B0604020202020204" pitchFamily="34" charset="0"/>
              </a:rPr>
              <a:t> ΝΠ διεξάγεται κατά την </a:t>
            </a:r>
            <a:r>
              <a:rPr lang="el-GR" altLang="el-GR" sz="2200" b="1" dirty="0">
                <a:cs typeface="Arial" panose="020B0604020202020204" pitchFamily="34" charset="0"/>
              </a:rPr>
              <a:t>εκτέλεση καθηκόντων που του έχουν ανατεθεί από τις </a:t>
            </a:r>
            <a:r>
              <a:rPr lang="el-GR" altLang="el-GR" sz="2200" b="1" dirty="0" err="1">
                <a:cs typeface="Arial" panose="020B0604020202020204" pitchFamily="34" charset="0"/>
              </a:rPr>
              <a:t>ελέγχουσες</a:t>
            </a:r>
            <a:r>
              <a:rPr lang="el-GR" altLang="el-GR" sz="2200" b="1" dirty="0">
                <a:cs typeface="Arial" panose="020B0604020202020204" pitchFamily="34" charset="0"/>
              </a:rPr>
              <a:t> ΑΑ </a:t>
            </a:r>
            <a:r>
              <a:rPr lang="el-GR" altLang="el-GR" sz="2200" dirty="0">
                <a:cs typeface="Arial" panose="020B0604020202020204" pitchFamily="34" charset="0"/>
              </a:rPr>
              <a:t>ή άλλα ΝΠ που αυτές ελέγχουν</a:t>
            </a:r>
          </a:p>
          <a:p>
            <a:pPr marL="342900" indent="-342900" algn="just" defTabSz="449263" fontAlgn="base" hangingPunct="0">
              <a:lnSpc>
                <a:spcPct val="100000"/>
              </a:lnSpc>
              <a:spcBef>
                <a:spcPct val="0"/>
              </a:spcBef>
              <a:spcAft>
                <a:spcPct val="0"/>
              </a:spcAft>
              <a:buClrTx/>
              <a:buSzPct val="45000"/>
              <a:buFont typeface="Wingdings" panose="05000000000000000000" pitchFamily="2" charset="2"/>
              <a:buChar char="ü"/>
              <a:defRPr/>
            </a:pPr>
            <a:r>
              <a:rPr lang="el-GR" altLang="el-GR" sz="2200" b="1" dirty="0">
                <a:cs typeface="Arial" panose="020B0604020202020204" pitchFamily="34" charset="0"/>
              </a:rPr>
              <a:t>δεν υπάρχει άμεση συμμετοχή ιδιωτικών κεφαλαίων </a:t>
            </a:r>
            <a:r>
              <a:rPr lang="el-GR" altLang="el-GR" sz="2200" dirty="0">
                <a:cs typeface="Arial" panose="020B0604020202020204" pitchFamily="34" charset="0"/>
              </a:rPr>
              <a:t>στο ελεγχόμενο ΝΠ, εξαιρουμένων ιδιωτικών κεφαλαίων χωρίς δυνατότητα ελέγχου, αρνησικυρίας, επιρροής</a:t>
            </a:r>
            <a:endParaRPr lang="el-GR" altLang="el-GR" sz="2000" i="1" dirty="0">
              <a:cs typeface="Arial" panose="020B0604020202020204" pitchFamily="34" charset="0"/>
            </a:endParaRPr>
          </a:p>
          <a:p>
            <a:pPr algn="just" defTabSz="449263" fontAlgn="base" hangingPunct="0">
              <a:lnSpc>
                <a:spcPct val="100000"/>
              </a:lnSpc>
              <a:spcBef>
                <a:spcPct val="0"/>
              </a:spcBef>
              <a:spcAft>
                <a:spcPct val="0"/>
              </a:spcAft>
              <a:buClrTx/>
              <a:buSzPct val="45000"/>
              <a:defRPr/>
            </a:pPr>
            <a:endParaRPr lang="el-GR" altLang="el-GR" sz="2000" i="1" dirty="0">
              <a:cs typeface="Arial" panose="020B0604020202020204" pitchFamily="34" charset="0"/>
            </a:endParaRPr>
          </a:p>
        </p:txBody>
      </p:sp>
      <p:sp>
        <p:nvSpPr>
          <p:cNvPr id="14029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95277D07-1746-46EA-A034-72A7755F9C58}"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48</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268164573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4386"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44387" name="Text Box 2"/>
          <p:cNvSpPr txBox="1">
            <a:spLocks noChangeArrowheads="1"/>
          </p:cNvSpPr>
          <p:nvPr/>
        </p:nvSpPr>
        <p:spPr bwMode="auto">
          <a:xfrm>
            <a:off x="1544639" y="188913"/>
            <a:ext cx="8715375" cy="142081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44388" name="Rectangle 3"/>
          <p:cNvSpPr>
            <a:spLocks noChangeArrowheads="1"/>
          </p:cNvSpPr>
          <p:nvPr/>
        </p:nvSpPr>
        <p:spPr bwMode="auto">
          <a:xfrm>
            <a:off x="888275" y="587829"/>
            <a:ext cx="9600340" cy="525401"/>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Δημόσιες συμβάσεις μεταξύ φορέων του δημοσίου </a:t>
            </a:r>
            <a:r>
              <a:rPr lang="el-GR" altLang="el-GR" sz="2800" b="1" dirty="0" smtClean="0">
                <a:solidFill>
                  <a:srgbClr val="000000"/>
                </a:solidFill>
                <a:latin typeface="Calibri" pitchFamily="34" charset="0"/>
                <a:ea typeface="Microsoft YaHei" pitchFamily="34" charset="-122"/>
                <a:cs typeface="Arial" charset="0"/>
              </a:rPr>
              <a:t>τομέα</a:t>
            </a:r>
            <a:endParaRPr lang="el-GR" altLang="el-GR" sz="2800" b="1" dirty="0">
              <a:solidFill>
                <a:srgbClr val="000000"/>
              </a:solidFill>
              <a:latin typeface="Calibri" pitchFamily="34" charset="0"/>
              <a:ea typeface="Microsoft YaHei" pitchFamily="34" charset="-122"/>
              <a:cs typeface="Arial" charset="0"/>
            </a:endParaRPr>
          </a:p>
        </p:txBody>
      </p:sp>
      <p:sp>
        <p:nvSpPr>
          <p:cNvPr id="144389" name="Rectangle 4"/>
          <p:cNvSpPr>
            <a:spLocks noChangeArrowheads="1"/>
          </p:cNvSpPr>
          <p:nvPr/>
        </p:nvSpPr>
        <p:spPr bwMode="auto">
          <a:xfrm>
            <a:off x="418010" y="1628775"/>
            <a:ext cx="11038115" cy="4865051"/>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4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000" i="1" dirty="0">
              <a:solidFill>
                <a:srgbClr val="000000"/>
              </a:solidFill>
              <a:latin typeface="Calibri" pitchFamily="34" charset="0"/>
              <a:ea typeface="Microsoft YaHei" pitchFamily="34" charset="-122"/>
              <a:cs typeface="Arial" charset="0"/>
            </a:endParaRPr>
          </a:p>
          <a:p>
            <a:pPr algn="just" defTabSz="449263" fontAlgn="base" hangingPunct="0">
              <a:spcBef>
                <a:spcPct val="0"/>
              </a:spcBef>
              <a:spcAft>
                <a:spcPct val="0"/>
              </a:spcAft>
              <a:buSzPct val="4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600" b="1" dirty="0">
                <a:solidFill>
                  <a:srgbClr val="000000"/>
                </a:solidFill>
                <a:latin typeface="Calibri" pitchFamily="34" charset="0"/>
                <a:ea typeface="Microsoft YaHei" pitchFamily="34" charset="-122"/>
                <a:cs typeface="Arial" charset="0"/>
              </a:rPr>
              <a:t>Αιτιολογικές σκέψεις 31 και 32 Οδηγίας 2014/24/ΕΕ</a:t>
            </a:r>
          </a:p>
          <a:p>
            <a:pPr algn="just" defTabSz="449263" fontAlgn="base" hangingPunct="0">
              <a:spcBef>
                <a:spcPct val="0"/>
              </a:spcBef>
              <a:spcAft>
                <a:spcPct val="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200" dirty="0" smtClean="0">
              <a:solidFill>
                <a:srgbClr val="000000"/>
              </a:solidFill>
              <a:latin typeface="Calibri" pitchFamily="34" charset="0"/>
              <a:ea typeface="Microsoft YaHei" pitchFamily="34" charset="-122"/>
              <a:cs typeface="Arial" charset="0"/>
            </a:endParaRPr>
          </a:p>
          <a:p>
            <a:pPr algn="just" defTabSz="449263" fontAlgn="base" hangingPunct="0">
              <a:spcBef>
                <a:spcPct val="0"/>
              </a:spcBef>
              <a:spcAft>
                <a:spcPct val="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smtClean="0">
                <a:solidFill>
                  <a:srgbClr val="000000"/>
                </a:solidFill>
                <a:latin typeface="Calibri" pitchFamily="34" charset="0"/>
                <a:ea typeface="Microsoft YaHei" pitchFamily="34" charset="-122"/>
                <a:cs typeface="Arial" charset="0"/>
              </a:rPr>
              <a:t>Το </a:t>
            </a:r>
            <a:r>
              <a:rPr lang="el-GR" altLang="el-GR" sz="2200" dirty="0">
                <a:solidFill>
                  <a:srgbClr val="000000"/>
                </a:solidFill>
                <a:latin typeface="Calibri" pitchFamily="34" charset="0"/>
                <a:ea typeface="Microsoft YaHei" pitchFamily="34" charset="-122"/>
                <a:cs typeface="Arial" charset="0"/>
              </a:rPr>
              <a:t>γεγονός ότι οι συμβαλλό­μενοι σε </a:t>
            </a:r>
            <a:r>
              <a:rPr lang="el-GR" altLang="el-GR" sz="2200" b="1" dirty="0">
                <a:solidFill>
                  <a:srgbClr val="000000"/>
                </a:solidFill>
                <a:latin typeface="Calibri" pitchFamily="34" charset="0"/>
                <a:ea typeface="Microsoft YaHei" pitchFamily="34" charset="-122"/>
                <a:cs typeface="Arial" charset="0"/>
              </a:rPr>
              <a:t>μια συμφωνία είναι οι ίδιοι δημόσιες αρχές δεν αποκλείει από μόνο του την εφαρμογή</a:t>
            </a:r>
            <a:r>
              <a:rPr lang="el-GR" altLang="el-GR" sz="2200" dirty="0">
                <a:solidFill>
                  <a:srgbClr val="000000"/>
                </a:solidFill>
                <a:latin typeface="Calibri" pitchFamily="34" charset="0"/>
                <a:ea typeface="Microsoft YaHei" pitchFamily="34" charset="-122"/>
                <a:cs typeface="Arial" charset="0"/>
              </a:rPr>
              <a:t> </a:t>
            </a:r>
            <a:r>
              <a:rPr lang="el-GR" altLang="el-GR" sz="2200" b="1" dirty="0">
                <a:solidFill>
                  <a:srgbClr val="000000"/>
                </a:solidFill>
                <a:latin typeface="Calibri" pitchFamily="34" charset="0"/>
                <a:ea typeface="Microsoft YaHei" pitchFamily="34" charset="-122"/>
                <a:cs typeface="Arial" charset="0"/>
              </a:rPr>
              <a:t>των κανόνων περί δημοσίων προμηθειών</a:t>
            </a:r>
            <a:r>
              <a:rPr lang="el-GR" altLang="el-GR" sz="2200" dirty="0">
                <a:solidFill>
                  <a:srgbClr val="000000"/>
                </a:solidFill>
                <a:latin typeface="Calibri" pitchFamily="34" charset="0"/>
                <a:ea typeface="Microsoft YaHei" pitchFamily="34" charset="-122"/>
                <a:cs typeface="Arial" charset="0"/>
              </a:rPr>
              <a:t>. </a:t>
            </a:r>
            <a:r>
              <a:rPr lang="el-GR" altLang="el-GR" sz="2200" b="1" dirty="0">
                <a:solidFill>
                  <a:srgbClr val="000000"/>
                </a:solidFill>
                <a:latin typeface="Calibri" pitchFamily="34" charset="0"/>
                <a:ea typeface="Microsoft YaHei" pitchFamily="34" charset="-122"/>
                <a:cs typeface="Arial" charset="0"/>
              </a:rPr>
              <a:t>Εντούτοις</a:t>
            </a:r>
            <a:r>
              <a:rPr lang="el-GR" altLang="el-GR" sz="2200" dirty="0">
                <a:solidFill>
                  <a:srgbClr val="000000"/>
                </a:solidFill>
                <a:latin typeface="Calibri" pitchFamily="34" charset="0"/>
                <a:ea typeface="Microsoft YaHei" pitchFamily="34" charset="-122"/>
                <a:cs typeface="Arial" charset="0"/>
              </a:rPr>
              <a:t>, η εφαρμογή των κανόνων περί δημοσίων προμηθειών (δημοσίων συμβάσεων)</a:t>
            </a:r>
            <a:r>
              <a:rPr lang="el-GR" altLang="el-GR" sz="2200" b="1" dirty="0">
                <a:solidFill>
                  <a:srgbClr val="000000"/>
                </a:solidFill>
                <a:latin typeface="Calibri" pitchFamily="34" charset="0"/>
                <a:ea typeface="Microsoft YaHei" pitchFamily="34" charset="-122"/>
                <a:cs typeface="Arial" charset="0"/>
              </a:rPr>
              <a:t> </a:t>
            </a:r>
            <a:r>
              <a:rPr lang="el-GR" altLang="el-GR" sz="2200" b="1" u="sng" dirty="0">
                <a:solidFill>
                  <a:srgbClr val="000000"/>
                </a:solidFill>
                <a:latin typeface="Calibri" pitchFamily="34" charset="0"/>
                <a:ea typeface="Microsoft YaHei" pitchFamily="34" charset="-122"/>
                <a:cs typeface="Arial" charset="0"/>
              </a:rPr>
              <a:t>δεν πρέπει να παρεμποδίζει το δικαίωμα των δημόσιων αρχών να εκτελούν τα καθήκοντα παροχής δημόσιων υπηρεσιών</a:t>
            </a:r>
            <a:r>
              <a:rPr lang="el-GR" altLang="el-GR" sz="2200" b="1" dirty="0">
                <a:solidFill>
                  <a:srgbClr val="000000"/>
                </a:solidFill>
                <a:latin typeface="Calibri" pitchFamily="34" charset="0"/>
                <a:ea typeface="Microsoft YaHei" pitchFamily="34" charset="-122"/>
                <a:cs typeface="Arial" charset="0"/>
              </a:rPr>
              <a:t> που τους ανατίθενται χρησιμοποιώντας ίδιους πόρους, </a:t>
            </a:r>
            <a:r>
              <a:rPr lang="el-GR" altLang="el-GR" sz="2200" b="1" u="sng" dirty="0">
                <a:solidFill>
                  <a:srgbClr val="000000"/>
                </a:solidFill>
                <a:latin typeface="Calibri" pitchFamily="34" charset="0"/>
                <a:ea typeface="Microsoft YaHei" pitchFamily="34" charset="-122"/>
                <a:cs typeface="Arial" charset="0"/>
              </a:rPr>
              <a:t>συνεργαζόμενες, ενδεχομένως, με άλλες δημόσιες αρχές</a:t>
            </a:r>
            <a:r>
              <a:rPr lang="el-GR" altLang="el-GR" sz="2200" dirty="0">
                <a:solidFill>
                  <a:srgbClr val="000000"/>
                </a:solidFill>
                <a:latin typeface="Calibri" pitchFamily="34" charset="0"/>
                <a:ea typeface="Microsoft YaHei" pitchFamily="34" charset="-122"/>
                <a:cs typeface="Arial" charset="0"/>
              </a:rPr>
              <a:t>.</a:t>
            </a:r>
          </a:p>
          <a:p>
            <a:pPr algn="just" defTabSz="449263" fontAlgn="base" hangingPunct="0">
              <a:spcBef>
                <a:spcPct val="0"/>
              </a:spcBef>
              <a:spcAft>
                <a:spcPct val="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200" dirty="0" smtClean="0">
              <a:solidFill>
                <a:srgbClr val="000000"/>
              </a:solidFill>
              <a:latin typeface="Calibri" pitchFamily="34" charset="0"/>
              <a:ea typeface="Microsoft YaHei" pitchFamily="34" charset="-122"/>
              <a:cs typeface="Arial" charset="0"/>
            </a:endParaRPr>
          </a:p>
          <a:p>
            <a:pPr algn="just" defTabSz="449263" fontAlgn="base" hangingPunct="0">
              <a:spcBef>
                <a:spcPct val="0"/>
              </a:spcBef>
              <a:spcAft>
                <a:spcPct val="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smtClean="0">
                <a:solidFill>
                  <a:srgbClr val="000000"/>
                </a:solidFill>
                <a:latin typeface="Calibri" pitchFamily="34" charset="0"/>
                <a:ea typeface="Microsoft YaHei" pitchFamily="34" charset="-122"/>
                <a:cs typeface="Arial" charset="0"/>
              </a:rPr>
              <a:t>Θα </a:t>
            </a:r>
            <a:r>
              <a:rPr lang="el-GR" altLang="el-GR" sz="2200" b="1" dirty="0">
                <a:solidFill>
                  <a:srgbClr val="000000"/>
                </a:solidFill>
                <a:latin typeface="Calibri" pitchFamily="34" charset="0"/>
                <a:ea typeface="Microsoft YaHei" pitchFamily="34" charset="-122"/>
                <a:cs typeface="Arial" charset="0"/>
              </a:rPr>
              <a:t>πρέπει να διασφαλιστεί </a:t>
            </a:r>
            <a:r>
              <a:rPr lang="el-GR" altLang="el-GR" sz="2200" dirty="0">
                <a:solidFill>
                  <a:srgbClr val="000000"/>
                </a:solidFill>
                <a:latin typeface="Calibri" pitchFamily="34" charset="0"/>
                <a:ea typeface="Microsoft YaHei" pitchFamily="34" charset="-122"/>
                <a:cs typeface="Arial" charset="0"/>
              </a:rPr>
              <a:t>ότι τυχόν εξαιρούμενες συνεργα­σίες μεταξύ δημοσίων φορέων </a:t>
            </a:r>
            <a:r>
              <a:rPr lang="el-GR" altLang="el-GR" sz="2200" b="1" u="sng" dirty="0">
                <a:solidFill>
                  <a:srgbClr val="000000"/>
                </a:solidFill>
                <a:latin typeface="Calibri" pitchFamily="34" charset="0"/>
                <a:ea typeface="Microsoft YaHei" pitchFamily="34" charset="-122"/>
                <a:cs typeface="Arial" charset="0"/>
              </a:rPr>
              <a:t>δεν θα προκαλούν στρέβλωση του ανταγωνισμού έναντι των ιδιωτικών οικονομικών φορέων</a:t>
            </a:r>
            <a:r>
              <a:rPr lang="el-GR" altLang="el-GR" sz="2200" dirty="0">
                <a:solidFill>
                  <a:srgbClr val="000000"/>
                </a:solidFill>
                <a:latin typeface="Calibri" pitchFamily="34" charset="0"/>
                <a:ea typeface="Microsoft YaHei" pitchFamily="34" charset="-122"/>
                <a:cs typeface="Arial" charset="0"/>
              </a:rPr>
              <a:t>, εφόσον θέτουν τον ιδιωτικό πάροχο υπηρεσιών σε πλεονε­κτική θέση έναντι των ανταγωνιστών.</a:t>
            </a:r>
          </a:p>
        </p:txBody>
      </p:sp>
      <p:sp>
        <p:nvSpPr>
          <p:cNvPr id="144390"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78662F88-D483-43FC-9833-955F96276BF0}"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49</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236453122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t>Οι ισχύουσες οδηγίες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marL="109728" indent="0" algn="just">
              <a:spcBef>
                <a:spcPts val="600"/>
              </a:spcBef>
              <a:buNone/>
            </a:pPr>
            <a:r>
              <a:rPr lang="el-GR" sz="2200" b="1" u="sng" dirty="0" smtClean="0">
                <a:effectLst>
                  <a:outerShdw blurRad="38100" dist="38100" dir="2700000" algn="tl">
                    <a:srgbClr val="000000">
                      <a:alpha val="43137"/>
                    </a:srgbClr>
                  </a:outerShdw>
                </a:effectLst>
              </a:rPr>
              <a:t>Οδηγίες για δημόσιες συμβάσεις 2014</a:t>
            </a:r>
          </a:p>
          <a:p>
            <a:pPr algn="just">
              <a:spcBef>
                <a:spcPts val="600"/>
              </a:spcBef>
            </a:pPr>
            <a:r>
              <a:rPr lang="el-GR" sz="2200" b="1" dirty="0" smtClean="0">
                <a:effectLst>
                  <a:outerShdw blurRad="38100" dist="38100" dir="2700000" algn="tl">
                    <a:srgbClr val="000000">
                      <a:alpha val="43137"/>
                    </a:srgbClr>
                  </a:outerShdw>
                </a:effectLst>
              </a:rPr>
              <a:t>2014/23/ΕΕ </a:t>
            </a:r>
            <a:r>
              <a:rPr lang="el-GR" sz="2200" b="1" dirty="0">
                <a:effectLst>
                  <a:outerShdw blurRad="38100" dist="38100" dir="2700000" algn="tl">
                    <a:srgbClr val="000000">
                      <a:alpha val="43137"/>
                    </a:srgbClr>
                  </a:outerShdw>
                </a:effectLst>
              </a:rPr>
              <a:t>(L94), για την ανάθεση συμβάσεων παραχώρησης έργων και υπηρεσιών </a:t>
            </a:r>
            <a:r>
              <a:rPr lang="el-GR" sz="2200" b="1" dirty="0"/>
              <a:t>(για πρώτη φορά χωριστή οδηγία για τις παραχωρήσεις)</a:t>
            </a:r>
          </a:p>
          <a:p>
            <a:pPr algn="just">
              <a:spcBef>
                <a:spcPts val="600"/>
              </a:spcBef>
            </a:pPr>
            <a:r>
              <a:rPr lang="el-GR" sz="2200" b="1" dirty="0">
                <a:effectLst>
                  <a:outerShdw blurRad="38100" dist="38100" dir="2700000" algn="tl">
                    <a:srgbClr val="000000">
                      <a:alpha val="43137"/>
                    </a:srgbClr>
                  </a:outerShdw>
                </a:effectLst>
              </a:rPr>
              <a:t>2014/24/ΕΕ (L94), για τις δημόσιες συμβάσεις (στον κλασσικό τομέα) </a:t>
            </a:r>
            <a:r>
              <a:rPr lang="el-GR" sz="2200" b="1" dirty="0" smtClean="0"/>
              <a:t>προς </a:t>
            </a:r>
            <a:r>
              <a:rPr lang="el-GR" sz="2200" b="1" dirty="0"/>
              <a:t>αντικατάσταση της οδηγίας 2004/18/ΕΚ</a:t>
            </a:r>
          </a:p>
          <a:p>
            <a:pPr algn="just">
              <a:spcBef>
                <a:spcPts val="600"/>
              </a:spcBef>
            </a:pPr>
            <a:r>
              <a:rPr lang="el-GR" sz="2200" b="1" dirty="0">
                <a:effectLst>
                  <a:outerShdw blurRad="38100" dist="38100" dir="2700000" algn="tl">
                    <a:srgbClr val="000000">
                      <a:alpha val="43137"/>
                    </a:srgbClr>
                  </a:outerShdw>
                </a:effectLst>
              </a:rPr>
              <a:t>2014/25/ΕΕ (L94), για τις συμβάσεις που συνάπτονται από φορείς στους τομείς του ύδατος, της ενέργειας, των μεταφορών και των ταχυδρομικών υπηρεσιών (ΟΚΩ) </a:t>
            </a:r>
            <a:r>
              <a:rPr lang="el-GR" sz="2200" b="1" dirty="0"/>
              <a:t>προς αντικατάσταση της οδηγίας 2004/17/ΕΚ</a:t>
            </a:r>
          </a:p>
          <a:p>
            <a:pPr marL="109728" indent="0" algn="just">
              <a:spcBef>
                <a:spcPts val="600"/>
              </a:spcBef>
              <a:buNone/>
            </a:pPr>
            <a:r>
              <a:rPr lang="el-GR" sz="2200" b="1" dirty="0" smtClean="0">
                <a:effectLst>
                  <a:outerShdw blurRad="38100" dist="38100" dir="2700000" algn="tl">
                    <a:srgbClr val="000000">
                      <a:alpha val="43137"/>
                    </a:srgbClr>
                  </a:outerShdw>
                </a:effectLst>
                <a:sym typeface="Wingdings" panose="05000000000000000000" pitchFamily="2" charset="2"/>
              </a:rPr>
              <a:t>Έννομη προστασία στο στάδιο της ανάθεσης</a:t>
            </a:r>
          </a:p>
          <a:p>
            <a:pPr algn="just">
              <a:spcBef>
                <a:spcPts val="600"/>
              </a:spcBef>
            </a:pPr>
            <a:r>
              <a:rPr lang="el-GR" sz="2200" b="1" dirty="0" smtClean="0">
                <a:effectLst>
                  <a:outerShdw blurRad="38100" dist="38100" dir="2700000" algn="tl">
                    <a:srgbClr val="000000">
                      <a:alpha val="43137"/>
                    </a:srgbClr>
                  </a:outerShdw>
                </a:effectLst>
                <a:sym typeface="Wingdings" panose="05000000000000000000" pitchFamily="2" charset="2"/>
              </a:rPr>
              <a:t>Οδηγίες 89/665/ΕΟΚ </a:t>
            </a:r>
            <a:r>
              <a:rPr lang="el-GR" sz="2200" b="1" dirty="0">
                <a:effectLst>
                  <a:outerShdw blurRad="38100" dist="38100" dir="2700000" algn="tl">
                    <a:srgbClr val="000000">
                      <a:alpha val="43137"/>
                    </a:srgbClr>
                  </a:outerShdw>
                </a:effectLst>
                <a:sym typeface="Wingdings" panose="05000000000000000000" pitchFamily="2" charset="2"/>
              </a:rPr>
              <a:t>και </a:t>
            </a:r>
            <a:r>
              <a:rPr lang="el-GR" sz="2200" b="1" dirty="0" smtClean="0">
                <a:effectLst>
                  <a:outerShdw blurRad="38100" dist="38100" dir="2700000" algn="tl">
                    <a:srgbClr val="000000">
                      <a:alpha val="43137"/>
                    </a:srgbClr>
                  </a:outerShdw>
                </a:effectLst>
                <a:sym typeface="Wingdings" panose="05000000000000000000" pitchFamily="2" charset="2"/>
              </a:rPr>
              <a:t>92/13/ΕΟΚ (δικονομικές),</a:t>
            </a:r>
            <a:r>
              <a:rPr lang="el-GR" sz="2200" b="1" dirty="0" smtClean="0">
                <a:sym typeface="Wingdings" panose="05000000000000000000" pitchFamily="2" charset="2"/>
              </a:rPr>
              <a:t> </a:t>
            </a:r>
            <a:r>
              <a:rPr lang="el-GR" sz="2200" b="1" dirty="0">
                <a:sym typeface="Wingdings" panose="05000000000000000000" pitchFamily="2" charset="2"/>
              </a:rPr>
              <a:t>όπως </a:t>
            </a:r>
            <a:r>
              <a:rPr lang="el-GR" sz="2200" b="1" dirty="0" smtClean="0">
                <a:sym typeface="Wingdings" panose="05000000000000000000" pitchFamily="2" charset="2"/>
              </a:rPr>
              <a:t>τροποποιήθηκαν από </a:t>
            </a:r>
            <a:r>
              <a:rPr lang="el-GR" sz="2200" b="1" dirty="0">
                <a:sym typeface="Wingdings" panose="05000000000000000000" pitchFamily="2" charset="2"/>
              </a:rPr>
              <a:t>την Οδηγία 2007/66/ΕΚ και τα άρθρα 46 και 47 της Οδηγίας 2014/23/ΕΕ</a:t>
            </a:r>
          </a:p>
          <a:p>
            <a:pPr marL="109728" indent="0" algn="just">
              <a:spcBef>
                <a:spcPts val="600"/>
              </a:spcBef>
              <a:buNone/>
            </a:pPr>
            <a:endParaRPr lang="el-GR" sz="2200" b="1" dirty="0">
              <a:sym typeface="Wingdings" panose="05000000000000000000" pitchFamily="2" charset="2"/>
            </a:endParaRPr>
          </a:p>
          <a:p>
            <a:pPr algn="just">
              <a:spcBef>
                <a:spcPts val="600"/>
              </a:spcBef>
            </a:pPr>
            <a:endParaRPr lang="el-GR" sz="2200" b="1" dirty="0"/>
          </a:p>
        </p:txBody>
      </p:sp>
    </p:spTree>
    <p:extLst>
      <p:ext uri="{BB962C8B-B14F-4D97-AF65-F5344CB8AC3E}">
        <p14:creationId xmlns:p14="http://schemas.microsoft.com/office/powerpoint/2010/main" val="21500290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6434"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46435"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dirty="0">
              <a:solidFill>
                <a:srgbClr val="FFFFFF"/>
              </a:solidFill>
              <a:latin typeface="Arial" charset="0"/>
              <a:ea typeface="Microsoft YaHei" pitchFamily="34" charset="-122"/>
            </a:endParaRPr>
          </a:p>
        </p:txBody>
      </p:sp>
      <p:sp>
        <p:nvSpPr>
          <p:cNvPr id="146436" name="Rectangle 3"/>
          <p:cNvSpPr>
            <a:spLocks noChangeArrowheads="1"/>
          </p:cNvSpPr>
          <p:nvPr/>
        </p:nvSpPr>
        <p:spPr bwMode="auto">
          <a:xfrm>
            <a:off x="901337" y="347663"/>
            <a:ext cx="9797143"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Δημόσιες συμβάσεις μεταξύ φορέων του δημοσίου τομέα  (άρθρο  12</a:t>
            </a:r>
            <a:r>
              <a:rPr lang="el-GR" altLang="el-GR" sz="2800" b="1" dirty="0" smtClean="0">
                <a:solidFill>
                  <a:srgbClr val="000000"/>
                </a:solidFill>
                <a:latin typeface="Calibri" pitchFamily="34" charset="0"/>
                <a:ea typeface="Microsoft YaHei" pitchFamily="34" charset="-122"/>
                <a:cs typeface="Arial" charset="0"/>
              </a:rPr>
              <a:t>)</a:t>
            </a:r>
            <a:r>
              <a:rPr lang="el-GR" altLang="el-GR" sz="2800" b="1" i="1" dirty="0">
                <a:cs typeface="Arial" panose="020B0604020202020204" pitchFamily="34" charset="0"/>
              </a:rPr>
              <a:t> </a:t>
            </a:r>
            <a:r>
              <a:rPr lang="el-GR" altLang="el-GR" sz="2800" b="1" i="1" dirty="0" smtClean="0">
                <a:cs typeface="Arial" panose="020B0604020202020204" pitchFamily="34" charset="0"/>
              </a:rPr>
              <a:t>- </a:t>
            </a:r>
            <a:r>
              <a:rPr lang="el-GR" altLang="el-GR" sz="2800" b="1" dirty="0" smtClean="0">
                <a:solidFill>
                  <a:srgbClr val="000000"/>
                </a:solidFill>
                <a:latin typeface="Calibri" pitchFamily="34" charset="0"/>
                <a:ea typeface="Microsoft YaHei" pitchFamily="34" charset="-122"/>
                <a:cs typeface="Arial" charset="0"/>
              </a:rPr>
              <a:t>Συμβάσεις </a:t>
            </a:r>
            <a:r>
              <a:rPr lang="el-GR" altLang="el-GR" sz="2800" b="1" dirty="0">
                <a:solidFill>
                  <a:srgbClr val="000000"/>
                </a:solidFill>
                <a:latin typeface="Calibri" pitchFamily="34" charset="0"/>
                <a:ea typeface="Microsoft YaHei" pitchFamily="34" charset="-122"/>
                <a:cs typeface="Arial" charset="0"/>
              </a:rPr>
              <a:t>Συνεργασίας </a:t>
            </a:r>
            <a:r>
              <a:rPr lang="el-GR" altLang="el-GR" sz="2800" b="1" dirty="0" smtClean="0">
                <a:solidFill>
                  <a:srgbClr val="000000"/>
                </a:solidFill>
                <a:latin typeface="Calibri" pitchFamily="34" charset="0"/>
                <a:ea typeface="Microsoft YaHei" pitchFamily="34" charset="-122"/>
                <a:cs typeface="Arial" charset="0"/>
              </a:rPr>
              <a:t>(παρ. 4)</a:t>
            </a:r>
            <a:endParaRPr lang="el-GR" altLang="el-GR" sz="2800" b="1" dirty="0">
              <a:solidFill>
                <a:srgbClr val="000000"/>
              </a:solidFill>
              <a:latin typeface="Calibri" pitchFamily="34" charset="0"/>
              <a:ea typeface="Microsoft YaHei" pitchFamily="34" charset="-122"/>
              <a:cs typeface="Arial" charset="0"/>
            </a:endParaRPr>
          </a:p>
        </p:txBody>
      </p:sp>
      <p:sp>
        <p:nvSpPr>
          <p:cNvPr id="79877" name="Rectangle 4"/>
          <p:cNvSpPr>
            <a:spLocks noChangeArrowheads="1"/>
          </p:cNvSpPr>
          <p:nvPr/>
        </p:nvSpPr>
        <p:spPr bwMode="auto">
          <a:xfrm>
            <a:off x="313508" y="1267097"/>
            <a:ext cx="11547565" cy="5449826"/>
          </a:xfrm>
          <a:prstGeom prst="rect">
            <a:avLst/>
          </a:prstGeom>
          <a:noFill/>
          <a:ln>
            <a:noFill/>
          </a:ln>
          <a:effectLst/>
        </p:spPr>
        <p:txBody>
          <a:bodyPr wrap="square" lIns="90000" tIns="46800" rIns="90000" bIns="46800">
            <a:spAutoFit/>
          </a:bodyPr>
          <a:lstStyle>
            <a:lvl1pPr>
              <a:lnSpc>
                <a:spcPct val="90000"/>
              </a:lnSpc>
              <a:spcBef>
                <a:spcPts val="75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rgbClr val="000000"/>
                </a:solidFill>
                <a:latin typeface="Calibri" panose="020F0502020204030204" pitchFamily="34" charset="0"/>
                <a:ea typeface="Microsoft YaHei" panose="020B0503020204020204" pitchFamily="34" charset="-122"/>
              </a:defRPr>
            </a:lvl1pPr>
            <a:lvl2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Calibri" panose="020F0502020204030204" pitchFamily="34" charset="0"/>
                <a:ea typeface="Microsoft YaHei" panose="020B0503020204020204" pitchFamily="34" charset="-122"/>
              </a:defRPr>
            </a:lvl2pPr>
            <a:lvl3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500">
                <a:solidFill>
                  <a:srgbClr val="000000"/>
                </a:solidFill>
                <a:latin typeface="Calibri" panose="020F0502020204030204" pitchFamily="34" charset="0"/>
                <a:ea typeface="Microsoft YaHei" panose="020B0503020204020204" pitchFamily="34" charset="-122"/>
              </a:defRPr>
            </a:lvl3pPr>
            <a:lvl4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4pPr>
            <a:lvl5pPr>
              <a:lnSpc>
                <a:spcPct val="90000"/>
              </a:lnSpc>
              <a:spcBef>
                <a:spcPts val="375"/>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375"/>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300">
                <a:solidFill>
                  <a:srgbClr val="000000"/>
                </a:solidFill>
                <a:latin typeface="Calibri" panose="020F0502020204030204" pitchFamily="34" charset="0"/>
                <a:ea typeface="Microsoft YaHei" panose="020B0503020204020204" pitchFamily="34" charset="-122"/>
              </a:defRPr>
            </a:lvl9pPr>
          </a:lstStyle>
          <a:p>
            <a:pPr algn="ctr" defTabSz="449263" fontAlgn="base" hangingPunct="0">
              <a:lnSpc>
                <a:spcPct val="100000"/>
              </a:lnSpc>
              <a:spcBef>
                <a:spcPct val="0"/>
              </a:spcBef>
              <a:spcAft>
                <a:spcPct val="0"/>
              </a:spcAft>
              <a:buClrTx/>
              <a:buSzPct val="45000"/>
              <a:defRPr/>
            </a:pPr>
            <a:endParaRPr lang="el-GR" altLang="el-GR" sz="2000" i="1" dirty="0" smtClean="0">
              <a:cs typeface="Arial" panose="020B0604020202020204" pitchFamily="34" charset="0"/>
            </a:endParaRPr>
          </a:p>
          <a:p>
            <a:pPr algn="just" defTabSz="449263" fontAlgn="base" hangingPunct="0">
              <a:lnSpc>
                <a:spcPct val="100000"/>
              </a:lnSpc>
              <a:spcBef>
                <a:spcPct val="0"/>
              </a:spcBef>
              <a:spcAft>
                <a:spcPct val="0"/>
              </a:spcAft>
              <a:buClrTx/>
              <a:buSzPct val="45000"/>
              <a:defRPr/>
            </a:pPr>
            <a:r>
              <a:rPr lang="el-GR" altLang="el-GR" sz="2200" dirty="0" smtClean="0">
                <a:cs typeface="Arial" panose="020B0604020202020204" pitchFamily="34" charset="0"/>
              </a:rPr>
              <a:t>Μία σύμβαση, </a:t>
            </a:r>
            <a:r>
              <a:rPr lang="el-GR" altLang="el-GR" sz="2200" b="1" dirty="0" smtClean="0">
                <a:cs typeface="Arial" panose="020B0604020202020204" pitchFamily="34" charset="0"/>
              </a:rPr>
              <a:t>η οποία </a:t>
            </a:r>
            <a:r>
              <a:rPr lang="el-GR" altLang="el-GR" sz="2200" b="1" u="sng" dirty="0" smtClean="0">
                <a:cs typeface="Arial" panose="020B0604020202020204" pitchFamily="34" charset="0"/>
              </a:rPr>
              <a:t>συνάπτεται αποκλειστικά μεταξύ δύο ή περισσότερων αναθετουσών αρχών</a:t>
            </a:r>
            <a:r>
              <a:rPr lang="el-GR" altLang="el-GR" sz="2200" dirty="0" smtClean="0">
                <a:cs typeface="Arial" panose="020B0604020202020204" pitchFamily="34" charset="0"/>
              </a:rPr>
              <a:t>, </a:t>
            </a:r>
            <a:r>
              <a:rPr lang="el-GR" altLang="el-GR" sz="2200" b="1" dirty="0" smtClean="0">
                <a:cs typeface="Arial" panose="020B0604020202020204" pitchFamily="34" charset="0"/>
              </a:rPr>
              <a:t>δεν εμπίπτει στο πεδίο εφαρμογής του Βιβλίου Ι</a:t>
            </a:r>
            <a:r>
              <a:rPr lang="el-GR" altLang="el-GR" sz="2200" dirty="0" smtClean="0">
                <a:cs typeface="Arial" panose="020B0604020202020204" pitchFamily="34" charset="0"/>
              </a:rPr>
              <a:t>, εφόσον πληρούνται </a:t>
            </a:r>
            <a:r>
              <a:rPr lang="el-GR" altLang="el-GR" sz="2200" b="1" u="sng" dirty="0" smtClean="0">
                <a:effectLst>
                  <a:outerShdw blurRad="38100" dist="38100" dir="2700000" algn="tl">
                    <a:srgbClr val="000000">
                      <a:alpha val="43137"/>
                    </a:srgbClr>
                  </a:outerShdw>
                </a:effectLst>
                <a:cs typeface="Arial" panose="020B0604020202020204" pitchFamily="34" charset="0"/>
              </a:rPr>
              <a:t>σωρευτικά</a:t>
            </a:r>
            <a:r>
              <a:rPr lang="el-GR" altLang="el-GR" sz="2200" dirty="0" smtClean="0">
                <a:cs typeface="Arial" panose="020B0604020202020204" pitchFamily="34" charset="0"/>
              </a:rPr>
              <a:t> οι κατωτέρω προϋποθέσεις:</a:t>
            </a:r>
          </a:p>
          <a:p>
            <a:pPr algn="just" defTabSz="449263" fontAlgn="base" hangingPunct="0">
              <a:lnSpc>
                <a:spcPct val="100000"/>
              </a:lnSpc>
              <a:spcBef>
                <a:spcPct val="0"/>
              </a:spcBef>
              <a:spcAft>
                <a:spcPct val="0"/>
              </a:spcAft>
              <a:buClrTx/>
              <a:buSzPct val="45000"/>
              <a:defRPr/>
            </a:pPr>
            <a:endParaRPr lang="el-GR" altLang="el-GR" sz="2200" dirty="0" smtClean="0">
              <a:cs typeface="Arial" panose="020B0604020202020204" pitchFamily="34" charset="0"/>
            </a:endParaRPr>
          </a:p>
          <a:p>
            <a:pPr algn="just" defTabSz="449263" fontAlgn="base" hangingPunct="0">
              <a:lnSpc>
                <a:spcPct val="100000"/>
              </a:lnSpc>
              <a:spcBef>
                <a:spcPct val="0"/>
              </a:spcBef>
              <a:spcAft>
                <a:spcPts val="600"/>
              </a:spcAft>
              <a:buClrTx/>
              <a:buSzPct val="45000"/>
              <a:defRPr/>
            </a:pPr>
            <a:r>
              <a:rPr lang="el-GR" altLang="el-GR" sz="2200" dirty="0" smtClean="0">
                <a:cs typeface="Arial" panose="020B0604020202020204" pitchFamily="34" charset="0"/>
              </a:rPr>
              <a:t>α) η σύμβαση </a:t>
            </a:r>
            <a:r>
              <a:rPr lang="el-GR" altLang="el-GR" sz="2200" b="1" u="sng" dirty="0" smtClean="0">
                <a:effectLst>
                  <a:outerShdw blurRad="38100" dist="38100" dir="2700000" algn="tl">
                    <a:srgbClr val="000000">
                      <a:alpha val="43137"/>
                    </a:srgbClr>
                  </a:outerShdw>
                </a:effectLst>
                <a:cs typeface="Arial" panose="020B0604020202020204" pitchFamily="34" charset="0"/>
              </a:rPr>
              <a:t>εγκαθιδρύει ή υλοποιεί συνεργασία</a:t>
            </a:r>
            <a:r>
              <a:rPr lang="el-GR" altLang="el-GR" sz="2200" b="1" dirty="0" smtClean="0">
                <a:effectLst>
                  <a:outerShdw blurRad="38100" dist="38100" dir="2700000" algn="tl">
                    <a:srgbClr val="000000">
                      <a:alpha val="43137"/>
                    </a:srgbClr>
                  </a:outerShdw>
                </a:effectLst>
                <a:cs typeface="Arial" panose="020B0604020202020204" pitchFamily="34" charset="0"/>
              </a:rPr>
              <a:t> </a:t>
            </a:r>
            <a:r>
              <a:rPr lang="el-GR" altLang="el-GR" sz="2200" b="1" dirty="0" smtClean="0">
                <a:cs typeface="Arial" panose="020B0604020202020204" pitchFamily="34" charset="0"/>
              </a:rPr>
              <a:t>μεταξύ των συμμετεχουσών αναθετουσών αρχών</a:t>
            </a:r>
            <a:r>
              <a:rPr lang="el-GR" altLang="el-GR" sz="2200" dirty="0" smtClean="0">
                <a:cs typeface="Arial" panose="020B0604020202020204" pitchFamily="34" charset="0"/>
              </a:rPr>
              <a:t> η οποία </a:t>
            </a:r>
            <a:r>
              <a:rPr lang="el-GR" altLang="el-GR" sz="2200" b="1" dirty="0" smtClean="0">
                <a:effectLst>
                  <a:outerShdw blurRad="38100" dist="38100" dir="2700000" algn="tl">
                    <a:srgbClr val="000000">
                      <a:alpha val="43137"/>
                    </a:srgbClr>
                  </a:outerShdw>
                </a:effectLst>
                <a:cs typeface="Arial" panose="020B0604020202020204" pitchFamily="34" charset="0"/>
              </a:rPr>
              <a:t>αποσκοπεί</a:t>
            </a:r>
            <a:r>
              <a:rPr lang="el-GR" altLang="el-GR" sz="2200" dirty="0" smtClean="0">
                <a:cs typeface="Arial" panose="020B0604020202020204" pitchFamily="34" charset="0"/>
              </a:rPr>
              <a:t> να διασφαλίσει ότι οι δημόσιες υπηρεσίες που οφείλουν να εκτελούν οι εν λόγω αρχές παρέχονται </a:t>
            </a:r>
            <a:r>
              <a:rPr lang="el-GR" altLang="el-GR" sz="2200" b="1" u="sng" dirty="0" smtClean="0">
                <a:effectLst>
                  <a:outerShdw blurRad="38100" dist="38100" dir="2700000" algn="tl">
                    <a:srgbClr val="000000">
                      <a:alpha val="43137"/>
                    </a:srgbClr>
                  </a:outerShdw>
                </a:effectLst>
                <a:cs typeface="Arial" panose="020B0604020202020204" pitchFamily="34" charset="0"/>
              </a:rPr>
              <a:t>για την επίτευξη των κοινών τους στόχων</a:t>
            </a:r>
            <a:r>
              <a:rPr lang="el-GR" altLang="el-GR" sz="2200" b="1" dirty="0" smtClean="0">
                <a:effectLst>
                  <a:outerShdw blurRad="38100" dist="38100" dir="2700000" algn="tl">
                    <a:srgbClr val="000000">
                      <a:alpha val="43137"/>
                    </a:srgbClr>
                  </a:outerShdw>
                </a:effectLst>
                <a:cs typeface="Arial" panose="020B0604020202020204" pitchFamily="34" charset="0"/>
              </a:rPr>
              <a:t>,</a:t>
            </a:r>
            <a:r>
              <a:rPr lang="el-GR" altLang="el-GR" sz="2200" dirty="0" smtClean="0">
                <a:cs typeface="Arial" panose="020B0604020202020204" pitchFamily="34" charset="0"/>
              </a:rPr>
              <a:t> </a:t>
            </a:r>
          </a:p>
          <a:p>
            <a:pPr algn="just" defTabSz="449263" fontAlgn="base" hangingPunct="0">
              <a:lnSpc>
                <a:spcPct val="100000"/>
              </a:lnSpc>
              <a:spcBef>
                <a:spcPct val="0"/>
              </a:spcBef>
              <a:spcAft>
                <a:spcPts val="600"/>
              </a:spcAft>
              <a:buClrTx/>
              <a:buSzPct val="45000"/>
              <a:defRPr/>
            </a:pPr>
            <a:r>
              <a:rPr lang="el-GR" altLang="el-GR" sz="2200" dirty="0" smtClean="0">
                <a:cs typeface="Arial" panose="020B0604020202020204" pitchFamily="34" charset="0"/>
              </a:rPr>
              <a:t>β) η </a:t>
            </a:r>
            <a:r>
              <a:rPr lang="el-GR" altLang="el-GR" sz="2200" b="1" dirty="0" smtClean="0">
                <a:cs typeface="Arial" panose="020B0604020202020204" pitchFamily="34" charset="0"/>
              </a:rPr>
              <a:t>υλοποίηση</a:t>
            </a:r>
            <a:r>
              <a:rPr lang="el-GR" altLang="el-GR" sz="2200" dirty="0" smtClean="0">
                <a:cs typeface="Arial" panose="020B0604020202020204" pitchFamily="34" charset="0"/>
              </a:rPr>
              <a:t> της συνεργασίας αυτής </a:t>
            </a:r>
            <a:r>
              <a:rPr lang="el-GR" altLang="el-GR" sz="2200" b="1" dirty="0" smtClean="0">
                <a:cs typeface="Arial" panose="020B0604020202020204" pitchFamily="34" charset="0"/>
              </a:rPr>
              <a:t>εξυπηρετεί</a:t>
            </a:r>
            <a:r>
              <a:rPr lang="el-GR" altLang="el-GR" sz="2200" dirty="0" smtClean="0">
                <a:cs typeface="Arial" panose="020B0604020202020204" pitchFamily="34" charset="0"/>
              </a:rPr>
              <a:t> </a:t>
            </a:r>
            <a:r>
              <a:rPr lang="el-GR" altLang="el-GR" sz="2200" b="1" u="sng" dirty="0" smtClean="0">
                <a:effectLst>
                  <a:outerShdw blurRad="38100" dist="38100" dir="2700000" algn="tl">
                    <a:srgbClr val="000000">
                      <a:alpha val="43137"/>
                    </a:srgbClr>
                  </a:outerShdw>
                </a:effectLst>
                <a:cs typeface="Arial" panose="020B0604020202020204" pitchFamily="34" charset="0"/>
              </a:rPr>
              <a:t>αποκλειστικά σκοπούς δημοσίου συμφέροντος</a:t>
            </a:r>
            <a:r>
              <a:rPr lang="el-GR" altLang="el-GR" sz="2200" dirty="0" smtClean="0">
                <a:cs typeface="Arial" panose="020B0604020202020204" pitchFamily="34" charset="0"/>
              </a:rPr>
              <a:t> και</a:t>
            </a:r>
          </a:p>
          <a:p>
            <a:pPr algn="just" defTabSz="449263" fontAlgn="base" hangingPunct="0">
              <a:lnSpc>
                <a:spcPct val="100000"/>
              </a:lnSpc>
              <a:spcBef>
                <a:spcPct val="0"/>
              </a:spcBef>
              <a:spcAft>
                <a:spcPts val="600"/>
              </a:spcAft>
              <a:buClrTx/>
              <a:buSzPct val="45000"/>
              <a:defRPr/>
            </a:pPr>
            <a:r>
              <a:rPr lang="el-GR" altLang="el-GR" sz="2200" dirty="0" smtClean="0">
                <a:cs typeface="Arial" panose="020B0604020202020204" pitchFamily="34" charset="0"/>
              </a:rPr>
              <a:t>γ) οι συμμετέχουσες αναθέτουσες αρχές </a:t>
            </a:r>
            <a:r>
              <a:rPr lang="el-GR" altLang="el-GR" sz="2200" b="1" dirty="0" smtClean="0">
                <a:effectLst>
                  <a:outerShdw blurRad="38100" dist="38100" dir="2700000" algn="tl">
                    <a:srgbClr val="000000">
                      <a:alpha val="43137"/>
                    </a:srgbClr>
                  </a:outerShdw>
                </a:effectLst>
                <a:cs typeface="Arial" panose="020B0604020202020204" pitchFamily="34" charset="0"/>
              </a:rPr>
              <a:t>εκτελούν στην ελεύθερη αγο</a:t>
            </a:r>
            <a:r>
              <a:rPr lang="el-GR" altLang="el-GR" sz="2200" b="1" dirty="0" smtClean="0">
                <a:cs typeface="Arial" panose="020B0604020202020204" pitchFamily="34" charset="0"/>
              </a:rPr>
              <a:t>ρά </a:t>
            </a:r>
            <a:r>
              <a:rPr lang="el-GR" altLang="el-GR" sz="2200" b="1" u="sng" dirty="0" smtClean="0">
                <a:cs typeface="Arial" panose="020B0604020202020204" pitchFamily="34" charset="0"/>
              </a:rPr>
              <a:t>λιγότερο από το </a:t>
            </a:r>
            <a:r>
              <a:rPr lang="el-GR" altLang="el-GR" sz="2200" b="1" u="sng" dirty="0" smtClean="0">
                <a:effectLst>
                  <a:outerShdw blurRad="38100" dist="38100" dir="2700000" algn="tl">
                    <a:srgbClr val="000000">
                      <a:alpha val="43137"/>
                    </a:srgbClr>
                  </a:outerShdw>
                </a:effectLst>
                <a:cs typeface="Arial" panose="020B0604020202020204" pitchFamily="34" charset="0"/>
              </a:rPr>
              <a:t>20% των δραστηριοτήτων που αφορά η συνεργασία</a:t>
            </a:r>
            <a:r>
              <a:rPr lang="el-GR" altLang="el-GR" sz="2200" dirty="0" smtClean="0">
                <a:cs typeface="Arial" panose="020B0604020202020204" pitchFamily="34" charset="0"/>
              </a:rPr>
              <a:t>.</a:t>
            </a:r>
          </a:p>
          <a:p>
            <a:pPr algn="just" defTabSz="449263" fontAlgn="base" hangingPunct="0">
              <a:lnSpc>
                <a:spcPct val="100000"/>
              </a:lnSpc>
              <a:spcBef>
                <a:spcPct val="0"/>
              </a:spcBef>
              <a:spcAft>
                <a:spcPts val="600"/>
              </a:spcAft>
              <a:buClrTx/>
              <a:buSzPct val="45000"/>
              <a:defRPr/>
            </a:pPr>
            <a:endParaRPr lang="el-GR" altLang="el-GR" sz="2200" dirty="0">
              <a:cs typeface="Arial" panose="020B0604020202020204" pitchFamily="34" charset="0"/>
            </a:endParaRPr>
          </a:p>
          <a:p>
            <a:pPr algn="just" defTabSz="449263" fontAlgn="base" hangingPunct="0">
              <a:lnSpc>
                <a:spcPct val="100000"/>
              </a:lnSpc>
              <a:spcBef>
                <a:spcPct val="0"/>
              </a:spcBef>
              <a:spcAft>
                <a:spcPts val="600"/>
              </a:spcAft>
              <a:buClrTx/>
              <a:buSzPct val="45000"/>
              <a:defRPr/>
            </a:pPr>
            <a:r>
              <a:rPr lang="el-GR" altLang="el-GR" sz="2200" b="1" dirty="0" smtClean="0">
                <a:solidFill>
                  <a:srgbClr val="002060"/>
                </a:solidFill>
                <a:effectLst>
                  <a:outerShdw blurRad="38100" dist="38100" dir="2700000" algn="tl">
                    <a:srgbClr val="000000">
                      <a:alpha val="43137"/>
                    </a:srgbClr>
                  </a:outerShdw>
                </a:effectLst>
                <a:cs typeface="Arial" panose="020B0604020202020204" pitchFamily="34" charset="0"/>
              </a:rPr>
              <a:t>ΣΥΜΒΟΥΛΕΣ ΕΑΑΔΗΣΥ 5/2018, 3/2020, 5/2021 </a:t>
            </a:r>
            <a:r>
              <a:rPr lang="en-US" altLang="el-GR" sz="2200" dirty="0">
                <a:solidFill>
                  <a:srgbClr val="002060"/>
                </a:solidFill>
                <a:cs typeface="Arial" panose="020B0604020202020204" pitchFamily="34" charset="0"/>
                <a:hlinkClick r:id="rId4"/>
              </a:rPr>
              <a:t>https://</a:t>
            </a:r>
            <a:r>
              <a:rPr lang="en-US" altLang="el-GR" sz="2200" dirty="0" smtClean="0">
                <a:solidFill>
                  <a:srgbClr val="002060"/>
                </a:solidFill>
                <a:cs typeface="Arial" panose="020B0604020202020204" pitchFamily="34" charset="0"/>
                <a:hlinkClick r:id="rId4"/>
              </a:rPr>
              <a:t>www.eaadhsy.gr/index.php/m-foreis/m-genikes-odigies?limit42=10&amp;resetfilters=0&amp;clearordering=0&amp;clearfilters=0</a:t>
            </a:r>
            <a:r>
              <a:rPr lang="el-GR" altLang="el-GR" sz="2200" dirty="0" smtClean="0">
                <a:solidFill>
                  <a:srgbClr val="002060"/>
                </a:solidFill>
                <a:cs typeface="Arial" panose="020B0604020202020204" pitchFamily="34" charset="0"/>
              </a:rPr>
              <a:t> </a:t>
            </a:r>
            <a:endParaRPr lang="el-GR" altLang="el-GR" sz="2200" dirty="0">
              <a:solidFill>
                <a:srgbClr val="002060"/>
              </a:solidFill>
              <a:cs typeface="Arial" panose="020B0604020202020204" pitchFamily="34" charset="0"/>
            </a:endParaRPr>
          </a:p>
        </p:txBody>
      </p:sp>
      <p:sp>
        <p:nvSpPr>
          <p:cNvPr id="146438"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6082A948-A478-4422-8133-21F922B5DDB0}"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50</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03434702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6674"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56675"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56676" name="Rectangle 3"/>
          <p:cNvSpPr>
            <a:spLocks noChangeArrowheads="1"/>
          </p:cNvSpPr>
          <p:nvPr/>
        </p:nvSpPr>
        <p:spPr bwMode="auto">
          <a:xfrm>
            <a:off x="2135188" y="142875"/>
            <a:ext cx="7993062" cy="947738"/>
          </a:xfrm>
          <a:prstGeom prst="rect">
            <a:avLst/>
          </a:prstGeom>
          <a:noFill/>
          <a:ln w="9525">
            <a:noFill/>
            <a:round/>
            <a:headEnd/>
            <a:tailEnd/>
          </a:ln>
          <a:effectLst/>
        </p:spPr>
        <p:txBody>
          <a:bodyPr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Δημόσιες συμβάσεις μεταξύ φορέων του δημοσίου τομέα  (άρθρο  </a:t>
            </a:r>
            <a:r>
              <a:rPr lang="el-GR" altLang="el-GR" sz="2800" b="1" dirty="0" smtClean="0">
                <a:solidFill>
                  <a:srgbClr val="000000"/>
                </a:solidFill>
                <a:latin typeface="Calibri" pitchFamily="34" charset="0"/>
                <a:ea typeface="Microsoft YaHei" pitchFamily="34" charset="-122"/>
                <a:cs typeface="Arial" charset="0"/>
              </a:rPr>
              <a:t>12 </a:t>
            </a:r>
            <a:r>
              <a:rPr lang="el-GR" altLang="el-GR" sz="2800" b="1" dirty="0" err="1" smtClean="0">
                <a:solidFill>
                  <a:srgbClr val="000000"/>
                </a:solidFill>
                <a:latin typeface="Calibri" pitchFamily="34" charset="0"/>
                <a:ea typeface="Microsoft YaHei" pitchFamily="34" charset="-122"/>
                <a:cs typeface="Arial" charset="0"/>
              </a:rPr>
              <a:t>παρ</a:t>
            </a:r>
            <a:r>
              <a:rPr lang="el-GR" altLang="el-GR" sz="2800" b="1" dirty="0" smtClean="0">
                <a:solidFill>
                  <a:srgbClr val="000000"/>
                </a:solidFill>
                <a:latin typeface="Calibri" pitchFamily="34" charset="0"/>
                <a:ea typeface="Microsoft YaHei" pitchFamily="34" charset="-122"/>
                <a:cs typeface="Arial" charset="0"/>
              </a:rPr>
              <a:t> 6)</a:t>
            </a:r>
            <a:endParaRPr lang="el-GR" altLang="el-GR" sz="2800" b="1" dirty="0">
              <a:solidFill>
                <a:srgbClr val="000000"/>
              </a:solidFill>
              <a:latin typeface="Calibri" pitchFamily="34" charset="0"/>
              <a:ea typeface="Microsoft YaHei" pitchFamily="34" charset="-122"/>
              <a:cs typeface="Arial" charset="0"/>
            </a:endParaRPr>
          </a:p>
        </p:txBody>
      </p:sp>
      <p:sp>
        <p:nvSpPr>
          <p:cNvPr id="156677" name="Rectangle 4"/>
          <p:cNvSpPr>
            <a:spLocks noChangeArrowheads="1"/>
          </p:cNvSpPr>
          <p:nvPr/>
        </p:nvSpPr>
        <p:spPr bwMode="auto">
          <a:xfrm>
            <a:off x="587829" y="1628775"/>
            <a:ext cx="10972800" cy="4465638"/>
          </a:xfrm>
          <a:prstGeom prst="rect">
            <a:avLst/>
          </a:prstGeom>
          <a:noFill/>
          <a:ln w="9525">
            <a:noFill/>
            <a:round/>
            <a:headEnd/>
            <a:tailEnd/>
          </a:ln>
          <a:effectLst/>
        </p:spPr>
        <p:txBody>
          <a:bodyPr wrap="square" lIns="90000" tIns="46800" rIns="90000" bIns="46800">
            <a:spAutoFit/>
          </a:bodyPr>
          <a:lstStyle/>
          <a:p>
            <a:pPr algn="just"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b="1" dirty="0">
                <a:solidFill>
                  <a:srgbClr val="000000"/>
                </a:solidFill>
                <a:latin typeface="Calibri" pitchFamily="34" charset="0"/>
                <a:ea typeface="Microsoft YaHei" pitchFamily="34" charset="-122"/>
                <a:cs typeface="Arial" charset="0"/>
              </a:rPr>
              <a:t>Συμβάσεις ή συμφωνίες (π.χ. προγραμματικές, συνεργασίας), οι οποίες ενδέχεται να συνάπτονται δυνάμει ειδικών διατάξεων και ιδίως</a:t>
            </a:r>
            <a:r>
              <a:rPr lang="el-GR" altLang="el-GR" sz="2200" dirty="0">
                <a:solidFill>
                  <a:srgbClr val="000000"/>
                </a:solidFill>
                <a:latin typeface="Calibri" pitchFamily="34" charset="0"/>
                <a:ea typeface="Microsoft YaHei" pitchFamily="34" charset="-122"/>
                <a:cs typeface="Arial" charset="0"/>
              </a:rPr>
              <a:t>: </a:t>
            </a:r>
          </a:p>
          <a:p>
            <a:pPr algn="just" defTabSz="449263" fontAlgn="base" hangingPunct="0">
              <a:spcBef>
                <a:spcPct val="0"/>
              </a:spcBef>
              <a:spcAft>
                <a:spcPct val="0"/>
              </a:spcAft>
              <a:buClr>
                <a:srgbClr val="FFFFFF"/>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200" dirty="0">
              <a:solidFill>
                <a:srgbClr val="000000"/>
              </a:solidFill>
              <a:latin typeface="Calibri" pitchFamily="34" charset="0"/>
              <a:ea typeface="Microsoft YaHei" pitchFamily="34" charset="-122"/>
              <a:cs typeface="Arial" charset="0"/>
            </a:endParaRPr>
          </a:p>
          <a:p>
            <a:pPr algn="just" defTabSz="449263" fontAlgn="base" hangingPunct="0">
              <a:spcBef>
                <a:spcPct val="0"/>
              </a:spcBef>
              <a:spcAft>
                <a:spcPct val="0"/>
              </a:spcAft>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a:solidFill>
                  <a:srgbClr val="000000"/>
                </a:solidFill>
                <a:latin typeface="Calibri" pitchFamily="34" charset="0"/>
                <a:ea typeface="Microsoft YaHei" pitchFamily="34" charset="-122"/>
                <a:cs typeface="Arial" charset="0"/>
              </a:rPr>
              <a:t>α) του άρθρου 12 του </a:t>
            </a:r>
            <a:r>
              <a:rPr lang="el-GR" altLang="el-GR" sz="2200" dirty="0" err="1">
                <a:solidFill>
                  <a:srgbClr val="000000"/>
                </a:solidFill>
                <a:latin typeface="Calibri" pitchFamily="34" charset="0"/>
                <a:ea typeface="Microsoft YaHei" pitchFamily="34" charset="-122"/>
                <a:cs typeface="Arial" charset="0"/>
              </a:rPr>
              <a:t>π.δ.</a:t>
            </a:r>
            <a:r>
              <a:rPr lang="el-GR" altLang="el-GR" sz="2200" dirty="0">
                <a:solidFill>
                  <a:srgbClr val="000000"/>
                </a:solidFill>
                <a:latin typeface="Calibri" pitchFamily="34" charset="0"/>
                <a:ea typeface="Microsoft YaHei" pitchFamily="34" charset="-122"/>
                <a:cs typeface="Arial" charset="0"/>
              </a:rPr>
              <a:t> 30/1996 (Α΄ 21), </a:t>
            </a:r>
          </a:p>
          <a:p>
            <a:pPr algn="just" defTabSz="449263" fontAlgn="base" hangingPunct="0">
              <a:spcBef>
                <a:spcPct val="0"/>
              </a:spcBef>
              <a:spcAft>
                <a:spcPct val="0"/>
              </a:spcAft>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a:solidFill>
                  <a:srgbClr val="000000"/>
                </a:solidFill>
                <a:latin typeface="Calibri" pitchFamily="34" charset="0"/>
                <a:ea typeface="Microsoft YaHei" pitchFamily="34" charset="-122"/>
                <a:cs typeface="Arial" charset="0"/>
              </a:rPr>
              <a:t>β) των άρθρων 223 και 225 του ν. 3463/2006 (Α΄ 114), </a:t>
            </a:r>
          </a:p>
          <a:p>
            <a:pPr algn="just" defTabSz="449263" fontAlgn="base" hangingPunct="0">
              <a:spcBef>
                <a:spcPct val="0"/>
              </a:spcBef>
              <a:spcAft>
                <a:spcPct val="0"/>
              </a:spcAft>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a:solidFill>
                  <a:srgbClr val="000000"/>
                </a:solidFill>
                <a:latin typeface="Calibri" pitchFamily="34" charset="0"/>
                <a:ea typeface="Microsoft YaHei" pitchFamily="34" charset="-122"/>
                <a:cs typeface="Arial" charset="0"/>
              </a:rPr>
              <a:t>γ) των άρθρων 22 και 32 του ν. 3614/2007 (Α΄ 267), </a:t>
            </a:r>
          </a:p>
          <a:p>
            <a:pPr algn="just" defTabSz="449263" fontAlgn="base" hangingPunct="0">
              <a:spcBef>
                <a:spcPct val="0"/>
              </a:spcBef>
              <a:spcAft>
                <a:spcPct val="0"/>
              </a:spcAft>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a:solidFill>
                  <a:srgbClr val="000000"/>
                </a:solidFill>
                <a:latin typeface="Calibri" pitchFamily="34" charset="0"/>
                <a:ea typeface="Microsoft YaHei" pitchFamily="34" charset="-122"/>
                <a:cs typeface="Arial" charset="0"/>
              </a:rPr>
              <a:t>δ) των άρθρων </a:t>
            </a:r>
            <a:r>
              <a:rPr lang="el-GR" altLang="el-GR" sz="2200" b="1" dirty="0">
                <a:solidFill>
                  <a:srgbClr val="000000"/>
                </a:solidFill>
                <a:latin typeface="Calibri" pitchFamily="34" charset="0"/>
                <a:ea typeface="Microsoft YaHei" pitchFamily="34" charset="-122"/>
                <a:cs typeface="Arial" charset="0"/>
              </a:rPr>
              <a:t>99 και 100 του ν. 3852/2010 </a:t>
            </a:r>
            <a:r>
              <a:rPr lang="el-GR" altLang="el-GR" sz="2200" dirty="0">
                <a:solidFill>
                  <a:srgbClr val="000000"/>
                </a:solidFill>
                <a:latin typeface="Calibri" pitchFamily="34" charset="0"/>
                <a:ea typeface="Microsoft YaHei" pitchFamily="34" charset="-122"/>
                <a:cs typeface="Arial" charset="0"/>
              </a:rPr>
              <a:t>(Α΄ 87), </a:t>
            </a:r>
          </a:p>
          <a:p>
            <a:pPr algn="just" defTabSz="449263" fontAlgn="base" hangingPunct="0">
              <a:spcBef>
                <a:spcPct val="0"/>
              </a:spcBef>
              <a:spcAft>
                <a:spcPct val="0"/>
              </a:spcAft>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a:solidFill>
                  <a:srgbClr val="000000"/>
                </a:solidFill>
                <a:latin typeface="Calibri" pitchFamily="34" charset="0"/>
                <a:ea typeface="Microsoft YaHei" pitchFamily="34" charset="-122"/>
                <a:cs typeface="Arial" charset="0"/>
              </a:rPr>
              <a:t>ε) του άρθρου 12 του ν. 4019/2011 (Α΄ 216) και </a:t>
            </a:r>
          </a:p>
          <a:p>
            <a:pPr algn="just" defTabSz="449263" fontAlgn="base" hangingPunct="0">
              <a:spcBef>
                <a:spcPct val="0"/>
              </a:spcBef>
              <a:spcAft>
                <a:spcPct val="0"/>
              </a:spcAft>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err="1">
                <a:solidFill>
                  <a:srgbClr val="000000"/>
                </a:solidFill>
                <a:latin typeface="Calibri" pitchFamily="34" charset="0"/>
                <a:ea typeface="Microsoft YaHei" pitchFamily="34" charset="-122"/>
                <a:cs typeface="Arial" charset="0"/>
              </a:rPr>
              <a:t>στ</a:t>
            </a:r>
            <a:r>
              <a:rPr lang="el-GR" altLang="el-GR" sz="2200" dirty="0">
                <a:solidFill>
                  <a:srgbClr val="000000"/>
                </a:solidFill>
                <a:latin typeface="Calibri" pitchFamily="34" charset="0"/>
                <a:ea typeface="Microsoft YaHei" pitchFamily="34" charset="-122"/>
                <a:cs typeface="Arial" charset="0"/>
              </a:rPr>
              <a:t>) </a:t>
            </a:r>
            <a:r>
              <a:rPr lang="el-GR" altLang="el-GR" sz="2200" b="1" dirty="0">
                <a:solidFill>
                  <a:srgbClr val="000000"/>
                </a:solidFill>
                <a:latin typeface="Calibri" pitchFamily="34" charset="0"/>
                <a:ea typeface="Microsoft YaHei" pitchFamily="34" charset="-122"/>
                <a:cs typeface="Arial" charset="0"/>
              </a:rPr>
              <a:t>του άρθρου 44 ν. 4412/2016 </a:t>
            </a:r>
            <a:r>
              <a:rPr lang="el-GR" altLang="el-GR" sz="2200" dirty="0">
                <a:solidFill>
                  <a:srgbClr val="000000"/>
                </a:solidFill>
                <a:latin typeface="Calibri" pitchFamily="34" charset="0"/>
                <a:ea typeface="Microsoft YaHei" pitchFamily="34" charset="-122"/>
                <a:cs typeface="Arial" charset="0"/>
              </a:rPr>
              <a:t>(τεχνική επάρκεια </a:t>
            </a:r>
            <a:r>
              <a:rPr lang="el-GR" altLang="el-GR" sz="2200" dirty="0" err="1">
                <a:solidFill>
                  <a:srgbClr val="000000"/>
                </a:solidFill>
                <a:latin typeface="Calibri" pitchFamily="34" charset="0"/>
                <a:ea typeface="Microsoft YaHei" pitchFamily="34" charset="-122"/>
                <a:cs typeface="Arial" charset="0"/>
              </a:rPr>
              <a:t>α.α.</a:t>
            </a:r>
            <a:r>
              <a:rPr lang="el-GR" altLang="el-GR" sz="2200" dirty="0">
                <a:solidFill>
                  <a:srgbClr val="000000"/>
                </a:solidFill>
                <a:latin typeface="Calibri" pitchFamily="34" charset="0"/>
                <a:ea typeface="Microsoft YaHei" pitchFamily="34" charset="-122"/>
                <a:cs typeface="Arial" charset="0"/>
              </a:rPr>
              <a:t>), </a:t>
            </a:r>
          </a:p>
          <a:p>
            <a:pPr algn="just" defTabSz="449263" fontAlgn="base" hangingPunct="0">
              <a:spcBef>
                <a:spcPct val="0"/>
              </a:spcBef>
              <a:spcAft>
                <a:spcPct val="0"/>
              </a:spcAft>
              <a:buClr>
                <a:srgbClr val="FFFFFF"/>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200" dirty="0">
              <a:solidFill>
                <a:srgbClr val="000000"/>
              </a:solidFill>
              <a:latin typeface="Calibri" pitchFamily="34" charset="0"/>
              <a:ea typeface="Microsoft YaHei" pitchFamily="34" charset="-122"/>
              <a:cs typeface="Arial" charset="0"/>
            </a:endParaRPr>
          </a:p>
          <a:p>
            <a:pPr algn="just"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a:solidFill>
                  <a:srgbClr val="000000"/>
                </a:solidFill>
                <a:latin typeface="Calibri" pitchFamily="34" charset="0"/>
                <a:ea typeface="Microsoft YaHei" pitchFamily="34" charset="-122"/>
                <a:cs typeface="Arial" charset="0"/>
              </a:rPr>
              <a:t>μπορεί να μην εμπίπτουν στο πεδίο εφαρμογής του Βιβλίου Ι ν. 4412/2016, υπό τους όρους των άρθρων 3 έως 17 </a:t>
            </a:r>
            <a:r>
              <a:rPr lang="el-GR" altLang="el-GR" sz="2200" b="1" dirty="0">
                <a:solidFill>
                  <a:srgbClr val="000000"/>
                </a:solidFill>
                <a:latin typeface="Calibri" pitchFamily="34" charset="0"/>
                <a:ea typeface="Microsoft YaHei" pitchFamily="34" charset="-122"/>
                <a:cs typeface="Arial" charset="0"/>
              </a:rPr>
              <a:t>και ιδίως του άρθρου 12</a:t>
            </a:r>
            <a:r>
              <a:rPr lang="el-GR" altLang="el-GR" sz="2200" dirty="0">
                <a:solidFill>
                  <a:srgbClr val="000000"/>
                </a:solidFill>
                <a:latin typeface="Calibri" pitchFamily="34" charset="0"/>
                <a:ea typeface="Microsoft YaHei" pitchFamily="34" charset="-122"/>
                <a:cs typeface="Arial" charset="0"/>
              </a:rPr>
              <a:t>.</a:t>
            </a:r>
          </a:p>
          <a:p>
            <a:pPr algn="just" defTabSz="449263" fontAlgn="base" hangingPunct="0">
              <a:spcBef>
                <a:spcPct val="0"/>
              </a:spcBef>
              <a:spcAft>
                <a:spcPct val="0"/>
              </a:spcAft>
              <a:buSzPct val="4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000" dirty="0">
              <a:solidFill>
                <a:srgbClr val="000000"/>
              </a:solidFill>
              <a:latin typeface="Calibri" pitchFamily="34" charset="0"/>
              <a:ea typeface="Microsoft YaHei" pitchFamily="34" charset="-122"/>
              <a:cs typeface="Arial" charset="0"/>
            </a:endParaRPr>
          </a:p>
        </p:txBody>
      </p:sp>
      <p:sp>
        <p:nvSpPr>
          <p:cNvPr id="156678"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77184C55-7360-42D0-BDE5-6364FC37C13C}"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51</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410816247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053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5053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50532" name="Rectangle 3"/>
          <p:cNvSpPr>
            <a:spLocks noChangeArrowheads="1"/>
          </p:cNvSpPr>
          <p:nvPr/>
        </p:nvSpPr>
        <p:spPr bwMode="auto">
          <a:xfrm>
            <a:off x="1227909" y="142876"/>
            <a:ext cx="9260704"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Δημόσιες συμβάσεις μεταξύ φορέων του δημοσίου τομέα  (άρθρο  12</a:t>
            </a:r>
            <a:r>
              <a:rPr lang="el-GR" altLang="el-GR" sz="2800" b="1" dirty="0" smtClean="0">
                <a:solidFill>
                  <a:srgbClr val="000000"/>
                </a:solidFill>
                <a:latin typeface="Calibri" pitchFamily="34" charset="0"/>
                <a:ea typeface="Microsoft YaHei" pitchFamily="34" charset="-122"/>
                <a:cs typeface="Arial" charset="0"/>
              </a:rPr>
              <a:t>) – Συμβάσεις συνεργασίας </a:t>
            </a:r>
            <a:endParaRPr lang="el-GR" altLang="el-GR" sz="2400" b="1" dirty="0">
              <a:solidFill>
                <a:srgbClr val="000000"/>
              </a:solidFill>
              <a:latin typeface="Calibri" pitchFamily="34" charset="0"/>
              <a:ea typeface="Microsoft YaHei" pitchFamily="34" charset="-122"/>
              <a:cs typeface="Arial" charset="0"/>
            </a:endParaRPr>
          </a:p>
        </p:txBody>
      </p:sp>
      <p:sp>
        <p:nvSpPr>
          <p:cNvPr id="150533" name="Rectangle 4"/>
          <p:cNvSpPr>
            <a:spLocks noChangeArrowheads="1"/>
          </p:cNvSpPr>
          <p:nvPr/>
        </p:nvSpPr>
        <p:spPr bwMode="auto">
          <a:xfrm>
            <a:off x="287384" y="1303951"/>
            <a:ext cx="11325496" cy="6665544"/>
          </a:xfrm>
          <a:prstGeom prst="rect">
            <a:avLst/>
          </a:prstGeom>
          <a:noFill/>
          <a:ln w="9525">
            <a:noFill/>
            <a:miter lim="800000"/>
            <a:headEnd/>
            <a:tailEnd/>
          </a:ln>
        </p:spPr>
        <p:txBody>
          <a:bodyPr wrap="square" lIns="90000" tIns="46800" rIns="90000" bIns="46800">
            <a:spAutoFit/>
          </a:bodyPr>
          <a:lstStyle/>
          <a:p>
            <a:pPr algn="just" defTabSz="449263" fontAlgn="base" hangingPunct="0">
              <a:spcBef>
                <a:spcPct val="0"/>
              </a:spcBef>
              <a:spcAft>
                <a:spcPts val="60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b="1" dirty="0" smtClean="0">
                <a:solidFill>
                  <a:srgbClr val="000000"/>
                </a:solidFill>
                <a:latin typeface="Calibri" pitchFamily="34" charset="0"/>
                <a:ea typeface="Microsoft YaHei" pitchFamily="34" charset="-122"/>
                <a:cs typeface="Arial" charset="0"/>
              </a:rPr>
              <a:t>Αιτιολογικές </a:t>
            </a:r>
            <a:r>
              <a:rPr lang="el-GR" altLang="el-GR" sz="2200" b="1" dirty="0">
                <a:solidFill>
                  <a:srgbClr val="000000"/>
                </a:solidFill>
                <a:latin typeface="Calibri" pitchFamily="34" charset="0"/>
                <a:ea typeface="Microsoft YaHei" pitchFamily="34" charset="-122"/>
                <a:cs typeface="Arial" charset="0"/>
              </a:rPr>
              <a:t>σκέψεις 33 και 34 Οδηγίας 2014/24/ΕΕ</a:t>
            </a:r>
          </a:p>
          <a:p>
            <a:pPr algn="just" defTabSz="449263" fontAlgn="base" hangingPunct="0">
              <a:spcBef>
                <a:spcPct val="0"/>
              </a:spcBef>
              <a:spcAft>
                <a:spcPts val="60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b="1" u="sng" dirty="0">
                <a:solidFill>
                  <a:srgbClr val="000000"/>
                </a:solidFill>
                <a:latin typeface="Calibri" pitchFamily="34" charset="0"/>
                <a:ea typeface="Microsoft YaHei" pitchFamily="34" charset="-122"/>
                <a:cs typeface="Arial" charset="0"/>
              </a:rPr>
              <a:t>Οι υπηρεσίες που παρέχονται από τις διάφορες συμμετέχουσες αρχές δεν είναι απαραίτητο να είναι όμοιες· μπορούν επίσης να είναι συμπληρωματικές</a:t>
            </a:r>
            <a:r>
              <a:rPr lang="el-GR" altLang="el-GR" sz="2200" dirty="0">
                <a:solidFill>
                  <a:srgbClr val="000000"/>
                </a:solidFill>
                <a:latin typeface="Calibri" pitchFamily="34" charset="0"/>
                <a:ea typeface="Microsoft YaHei" pitchFamily="34" charset="-122"/>
                <a:cs typeface="Arial" charset="0"/>
              </a:rPr>
              <a:t>.</a:t>
            </a:r>
          </a:p>
          <a:p>
            <a:pPr algn="just" defTabSz="449263" fontAlgn="base" hangingPunct="0">
              <a:spcBef>
                <a:spcPct val="0"/>
              </a:spcBef>
              <a:spcAft>
                <a:spcPts val="60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dirty="0">
                <a:solidFill>
                  <a:srgbClr val="000000"/>
                </a:solidFill>
                <a:latin typeface="Calibri" pitchFamily="34" charset="0"/>
                <a:ea typeface="Microsoft YaHei" pitchFamily="34" charset="-122"/>
                <a:cs typeface="Arial" charset="0"/>
              </a:rPr>
              <a:t>(33) </a:t>
            </a:r>
            <a:r>
              <a:rPr lang="el-GR" altLang="el-GR" sz="2200" b="1" u="sng" dirty="0">
                <a:solidFill>
                  <a:srgbClr val="000000"/>
                </a:solidFill>
                <a:latin typeface="Calibri" pitchFamily="34" charset="0"/>
                <a:ea typeface="Microsoft YaHei" pitchFamily="34" charset="-122"/>
                <a:cs typeface="Arial" charset="0"/>
              </a:rPr>
              <a:t>συνεργατική αντίληψη</a:t>
            </a:r>
            <a:r>
              <a:rPr lang="el-GR" altLang="el-GR" sz="2200" dirty="0">
                <a:solidFill>
                  <a:srgbClr val="000000"/>
                </a:solidFill>
                <a:latin typeface="Calibri" pitchFamily="34" charset="0"/>
                <a:ea typeface="Microsoft YaHei" pitchFamily="34" charset="-122"/>
                <a:cs typeface="Arial" charset="0"/>
              </a:rPr>
              <a:t> </a:t>
            </a:r>
            <a:r>
              <a:rPr lang="el-GR" altLang="el-GR" sz="2200" dirty="0">
                <a:solidFill>
                  <a:srgbClr val="000000"/>
                </a:solidFill>
                <a:latin typeface="Calibri" pitchFamily="34" charset="0"/>
                <a:ea typeface="Microsoft YaHei" pitchFamily="34" charset="-122"/>
                <a:cs typeface="Arial" charset="0"/>
                <a:sym typeface="Wingdings" pitchFamily="2" charset="2"/>
              </a:rPr>
              <a:t></a:t>
            </a:r>
            <a:r>
              <a:rPr lang="el-GR" altLang="el-GR" sz="2200" dirty="0">
                <a:solidFill>
                  <a:srgbClr val="000000"/>
                </a:solidFill>
                <a:latin typeface="Calibri" pitchFamily="34" charset="0"/>
                <a:ea typeface="Microsoft YaHei" pitchFamily="34" charset="-122"/>
                <a:cs typeface="Arial" charset="0"/>
              </a:rPr>
              <a:t> </a:t>
            </a:r>
            <a:r>
              <a:rPr lang="el-GR" altLang="el-GR" sz="2200" b="1" dirty="0">
                <a:solidFill>
                  <a:srgbClr val="000000"/>
                </a:solidFill>
                <a:latin typeface="Calibri" pitchFamily="34" charset="0"/>
                <a:ea typeface="Microsoft YaHei" pitchFamily="34" charset="-122"/>
                <a:cs typeface="Arial" charset="0"/>
              </a:rPr>
              <a:t>δεν συνεπάγεται ότι όλες οι συμμετέχουσες αρχές αναλαμβάνουν την εκτέλεση βασικών συμβατικών υποχρεώσεων, εφόσον αναλαμβάνουν δέσμευση να συμβάλουν στη συνεργατική εκτέλεση της σχετικής δημόσιας υπηρεσίας</a:t>
            </a:r>
            <a:r>
              <a:rPr lang="el-GR" altLang="el-GR" sz="2200" dirty="0">
                <a:solidFill>
                  <a:srgbClr val="000000"/>
                </a:solidFill>
                <a:latin typeface="Calibri" pitchFamily="34" charset="0"/>
                <a:ea typeface="Microsoft YaHei" pitchFamily="34" charset="-122"/>
                <a:cs typeface="Arial" charset="0"/>
              </a:rPr>
              <a:t>. </a:t>
            </a:r>
          </a:p>
          <a:p>
            <a:pPr algn="just" defTabSz="449263" fontAlgn="base" hangingPunct="0">
              <a:spcBef>
                <a:spcPct val="0"/>
              </a:spcBef>
              <a:spcAft>
                <a:spcPts val="60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b="1" dirty="0">
                <a:solidFill>
                  <a:srgbClr val="000000"/>
                </a:solidFill>
                <a:latin typeface="Calibri" pitchFamily="34" charset="0"/>
                <a:ea typeface="Microsoft YaHei" pitchFamily="34" charset="-122"/>
                <a:cs typeface="Arial" charset="0"/>
                <a:sym typeface="Wingdings" pitchFamily="2" charset="2"/>
              </a:rPr>
              <a:t> </a:t>
            </a:r>
            <a:r>
              <a:rPr lang="el-GR" altLang="el-GR" sz="2200" b="1" dirty="0">
                <a:solidFill>
                  <a:srgbClr val="000000"/>
                </a:solidFill>
                <a:latin typeface="Calibri" pitchFamily="34" charset="0"/>
                <a:ea typeface="Microsoft YaHei" pitchFamily="34" charset="-122"/>
                <a:cs typeface="Arial" charset="0"/>
              </a:rPr>
              <a:t>Εξυπηρέτηση αποκλειστικά σκοπούς δημοσίου συμφέροντος</a:t>
            </a:r>
            <a:r>
              <a:rPr lang="el-GR" altLang="el-GR" sz="2200" dirty="0">
                <a:solidFill>
                  <a:srgbClr val="000000"/>
                </a:solidFill>
                <a:latin typeface="Calibri" pitchFamily="34" charset="0"/>
                <a:ea typeface="Microsoft YaHei" pitchFamily="34" charset="-122"/>
                <a:cs typeface="Arial" charset="0"/>
              </a:rPr>
              <a:t>. </a:t>
            </a:r>
          </a:p>
          <a:p>
            <a:pPr algn="just" defTabSz="449263" fontAlgn="base" hangingPunct="0">
              <a:spcBef>
                <a:spcPct val="0"/>
              </a:spcBef>
              <a:spcAft>
                <a:spcPts val="60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b="1" dirty="0">
                <a:solidFill>
                  <a:srgbClr val="000000"/>
                </a:solidFill>
                <a:latin typeface="Calibri" pitchFamily="34" charset="0"/>
                <a:ea typeface="Microsoft YaHei" pitchFamily="34" charset="-122"/>
                <a:cs typeface="Arial" charset="0"/>
                <a:sym typeface="Wingdings" pitchFamily="2" charset="2"/>
              </a:rPr>
              <a:t> </a:t>
            </a:r>
            <a:r>
              <a:rPr lang="el-GR" altLang="el-GR" sz="2200" b="1" dirty="0">
                <a:solidFill>
                  <a:srgbClr val="000000"/>
                </a:solidFill>
                <a:latin typeface="Calibri" pitchFamily="34" charset="0"/>
                <a:ea typeface="Microsoft YaHei" pitchFamily="34" charset="-122"/>
                <a:cs typeface="Arial" charset="0"/>
              </a:rPr>
              <a:t>Κάλυψη μόνο του κόστους </a:t>
            </a:r>
            <a:r>
              <a:rPr lang="el-GR" altLang="el-GR" sz="2200" dirty="0">
                <a:solidFill>
                  <a:srgbClr val="000000"/>
                </a:solidFill>
                <a:latin typeface="Calibri" pitchFamily="34" charset="0"/>
                <a:ea typeface="Microsoft YaHei" pitchFamily="34" charset="-122"/>
                <a:cs typeface="Arial" charset="0"/>
              </a:rPr>
              <a:t>θεωρείται </a:t>
            </a:r>
            <a:r>
              <a:rPr lang="el-GR" altLang="el-GR" sz="2200" b="1" dirty="0">
                <a:solidFill>
                  <a:srgbClr val="000000"/>
                </a:solidFill>
                <a:latin typeface="Calibri" pitchFamily="34" charset="0"/>
                <a:ea typeface="Microsoft YaHei" pitchFamily="34" charset="-122"/>
                <a:cs typeface="Arial" charset="0"/>
              </a:rPr>
              <a:t>τρόπος απόδειξης εξυπηρέτησης αποκλει­στικά σκοπούς που αφορούν το δημόσιο συμφέρον</a:t>
            </a:r>
            <a:r>
              <a:rPr lang="el-GR" altLang="el-GR" sz="2200" b="1" dirty="0" smtClean="0">
                <a:solidFill>
                  <a:srgbClr val="000000"/>
                </a:solidFill>
                <a:latin typeface="Calibri" pitchFamily="34" charset="0"/>
                <a:ea typeface="Microsoft YaHei" pitchFamily="34" charset="-122"/>
                <a:cs typeface="Arial" charset="0"/>
              </a:rPr>
              <a:t>.</a:t>
            </a:r>
          </a:p>
          <a:p>
            <a:pPr algn="just" defTabSz="449263" fontAlgn="base" hangingPunct="0">
              <a:spcBef>
                <a:spcPct val="0"/>
              </a:spcBef>
              <a:spcAft>
                <a:spcPts val="60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b="1" dirty="0">
                <a:solidFill>
                  <a:srgbClr val="000000"/>
                </a:solidFill>
                <a:latin typeface="Calibri" pitchFamily="34" charset="0"/>
                <a:ea typeface="Microsoft YaHei" pitchFamily="34" charset="-122"/>
                <a:cs typeface="Arial" charset="0"/>
              </a:rPr>
              <a:t>(34) Υπάρχουν περιπτώσεις όπου μια νομική οντότητα ενεργεί, δυνάμει των οικείων διατάξεων του εθνικού δικαίου, ως όργανο ή τεχνική υπηρεσία </a:t>
            </a:r>
            <a:r>
              <a:rPr lang="el-GR" altLang="el-GR" sz="2200" dirty="0">
                <a:solidFill>
                  <a:srgbClr val="000000"/>
                </a:solidFill>
                <a:latin typeface="Calibri" pitchFamily="34" charset="0"/>
                <a:ea typeface="Microsoft YaHei" pitchFamily="34" charset="-122"/>
                <a:cs typeface="Arial" charset="0"/>
              </a:rPr>
              <a:t>για καθορισμένες αναθέτουσες αρχές και υποχρεούται να εκτελεί εντολές που λαμβάνει από τις εν λόγω αναθέτουσες αρχές, </a:t>
            </a:r>
            <a:r>
              <a:rPr lang="el-GR" altLang="el-GR" sz="2200" b="1" dirty="0">
                <a:solidFill>
                  <a:srgbClr val="000000"/>
                </a:solidFill>
                <a:latin typeface="Calibri" pitchFamily="34" charset="0"/>
                <a:ea typeface="Microsoft YaHei" pitchFamily="34" charset="-122"/>
                <a:cs typeface="Arial" charset="0"/>
              </a:rPr>
              <a:t>χωρίς να έχει καμία επιρροή στην αμοιβή για τις εργασίες της. </a:t>
            </a:r>
            <a:r>
              <a:rPr lang="el-GR" altLang="el-GR" sz="2200" b="1" u="sng" dirty="0">
                <a:solidFill>
                  <a:srgbClr val="000000"/>
                </a:solidFill>
                <a:latin typeface="Calibri" pitchFamily="34" charset="0"/>
                <a:ea typeface="Microsoft YaHei" pitchFamily="34" charset="-122"/>
                <a:cs typeface="Arial" charset="0"/>
              </a:rPr>
              <a:t>Λόγω της μη συμβατικής της φύσης</a:t>
            </a:r>
            <a:r>
              <a:rPr lang="el-GR" altLang="el-GR" sz="2200" b="1" dirty="0">
                <a:solidFill>
                  <a:srgbClr val="000000"/>
                </a:solidFill>
                <a:latin typeface="Calibri" pitchFamily="34" charset="0"/>
                <a:ea typeface="Microsoft YaHei" pitchFamily="34" charset="-122"/>
                <a:cs typeface="Arial" charset="0"/>
              </a:rPr>
              <a:t>, μια τέτοια αμιγώς διοικητική σχέση δεν θα πρέπει να εμπίπτει στο πεδίο εφαρμογής των διαδικασιών σύναψης δημόσιων συμβάσεων.</a:t>
            </a:r>
          </a:p>
          <a:p>
            <a:pPr algn="just" defTabSz="449263" fontAlgn="base" hangingPunct="0">
              <a:spcBef>
                <a:spcPct val="0"/>
              </a:spcBef>
              <a:spcAft>
                <a:spcPts val="60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200" b="1" dirty="0">
              <a:solidFill>
                <a:srgbClr val="000000"/>
              </a:solidFill>
              <a:latin typeface="Calibri" pitchFamily="34" charset="0"/>
              <a:ea typeface="Microsoft YaHei" pitchFamily="34" charset="-122"/>
              <a:cs typeface="Arial" charset="0"/>
            </a:endParaRPr>
          </a:p>
          <a:p>
            <a:pPr algn="just" defTabSz="449263" fontAlgn="base" hangingPunct="0">
              <a:spcBef>
                <a:spcPct val="0"/>
              </a:spcBef>
              <a:spcAft>
                <a:spcPct val="0"/>
              </a:spcAft>
              <a:buClr>
                <a:srgbClr val="FFFFFF"/>
              </a:buClr>
              <a:buSzPct val="4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000" dirty="0">
              <a:solidFill>
                <a:srgbClr val="000000"/>
              </a:solidFill>
              <a:latin typeface="Calibri" pitchFamily="34" charset="0"/>
              <a:ea typeface="Microsoft YaHei" pitchFamily="34" charset="-122"/>
              <a:cs typeface="Arial" charset="0"/>
            </a:endParaRPr>
          </a:p>
          <a:p>
            <a:pPr algn="just" defTabSz="449263" fontAlgn="base" hangingPunct="0">
              <a:spcBef>
                <a:spcPct val="0"/>
              </a:spcBef>
              <a:spcAft>
                <a:spcPct val="0"/>
              </a:spcAft>
              <a:buSzPct val="4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000" dirty="0">
              <a:solidFill>
                <a:srgbClr val="000000"/>
              </a:solidFill>
              <a:latin typeface="Calibri" pitchFamily="34" charset="0"/>
              <a:ea typeface="Microsoft YaHei" pitchFamily="34" charset="-122"/>
              <a:cs typeface="Arial" charset="0"/>
            </a:endParaRPr>
          </a:p>
        </p:txBody>
      </p:sp>
      <p:sp>
        <p:nvSpPr>
          <p:cNvPr id="15053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663FC43A-116B-45E1-A24D-FD7C7B922599}"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52</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62219847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872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5872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58724" name="Rectangle 3"/>
          <p:cNvSpPr>
            <a:spLocks noChangeArrowheads="1"/>
          </p:cNvSpPr>
          <p:nvPr/>
        </p:nvSpPr>
        <p:spPr bwMode="auto">
          <a:xfrm>
            <a:off x="2664824" y="548639"/>
            <a:ext cx="6563316"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Ειδικές περιπτώσεις (1)</a:t>
            </a:r>
          </a:p>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Επιδοτούμενες συμβάσεις (Άρθρο 13)</a:t>
            </a:r>
          </a:p>
        </p:txBody>
      </p:sp>
      <p:sp>
        <p:nvSpPr>
          <p:cNvPr id="2" name="Rectangle 4"/>
          <p:cNvSpPr>
            <a:spLocks noChangeArrowheads="1"/>
          </p:cNvSpPr>
          <p:nvPr/>
        </p:nvSpPr>
        <p:spPr bwMode="auto">
          <a:xfrm>
            <a:off x="535577" y="1814513"/>
            <a:ext cx="11077303" cy="4495719"/>
          </a:xfrm>
          <a:prstGeom prst="rect">
            <a:avLst/>
          </a:prstGeom>
          <a:noFill/>
          <a:ln>
            <a:noFill/>
          </a:ln>
          <a:effectLst/>
        </p:spPr>
        <p:txBody>
          <a:bodyPr wrap="square" lIns="90000" tIns="46800" rIns="90000" bIns="46800">
            <a:spAutoFit/>
          </a:bodyPr>
          <a:lstStyle>
            <a:lvl1pPr marL="244475" indent="-244475">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1pPr>
            <a:lvl2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2pPr>
            <a:lvl3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3pPr>
            <a:lvl4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4pPr>
            <a:lvl5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Το Βιβλίο Ι </a:t>
            </a:r>
            <a:r>
              <a:rPr lang="el-GR" altLang="el-GR" sz="2200" b="1" dirty="0">
                <a:solidFill>
                  <a:srgbClr val="000000"/>
                </a:solidFill>
                <a:effectLst>
                  <a:outerShdw blurRad="38100" dist="38100" dir="2700000" algn="tl">
                    <a:srgbClr val="000000">
                      <a:alpha val="43137"/>
                    </a:srgbClr>
                  </a:outerShdw>
                </a:effectLst>
                <a:latin typeface="Calibri" pitchFamily="32" charset="0"/>
              </a:rPr>
              <a:t>εφαρμόζεται</a:t>
            </a:r>
            <a:r>
              <a:rPr lang="el-GR" altLang="el-GR" sz="2200" dirty="0">
                <a:solidFill>
                  <a:srgbClr val="000000"/>
                </a:solidFill>
                <a:latin typeface="Calibri" pitchFamily="32" charset="0"/>
              </a:rPr>
              <a:t> στην ανάθεση  </a:t>
            </a:r>
          </a:p>
          <a:p>
            <a:pPr marL="246063" algn="just" defTabSz="449263" fontAlgn="base">
              <a:spcBef>
                <a:spcPct val="0"/>
              </a:spcBef>
              <a:spcAft>
                <a:spcPct val="0"/>
              </a:spcAft>
              <a:buSzPct val="100000"/>
              <a:defRPr/>
            </a:pPr>
            <a:r>
              <a:rPr lang="el-GR" altLang="el-GR" sz="2200" dirty="0">
                <a:solidFill>
                  <a:srgbClr val="000000"/>
                </a:solidFill>
                <a:latin typeface="Calibri" pitchFamily="32" charset="0"/>
              </a:rPr>
              <a:t>α) συμβάσεων </a:t>
            </a:r>
            <a:r>
              <a:rPr lang="el-GR" altLang="el-GR" sz="2200" b="1" dirty="0">
                <a:solidFill>
                  <a:srgbClr val="000000"/>
                </a:solidFill>
                <a:latin typeface="Calibri" pitchFamily="32" charset="0"/>
              </a:rPr>
              <a:t>έργων</a:t>
            </a:r>
            <a:r>
              <a:rPr lang="el-GR" altLang="el-GR" sz="2200" dirty="0">
                <a:solidFill>
                  <a:srgbClr val="000000"/>
                </a:solidFill>
                <a:latin typeface="Calibri" pitchFamily="32" charset="0"/>
              </a:rPr>
              <a:t> που </a:t>
            </a:r>
            <a:r>
              <a:rPr lang="el-GR" altLang="el-GR" sz="2200" b="1" dirty="0">
                <a:solidFill>
                  <a:srgbClr val="000000"/>
                </a:solidFill>
                <a:latin typeface="Calibri" pitchFamily="32" charset="0"/>
              </a:rPr>
              <a:t>επιδοτούνται άμεσα σε ποσοστό άνω του 50% </a:t>
            </a:r>
            <a:r>
              <a:rPr lang="el-GR" altLang="el-GR" sz="2200" dirty="0">
                <a:solidFill>
                  <a:srgbClr val="000000"/>
                </a:solidFill>
                <a:latin typeface="Calibri" pitchFamily="32" charset="0"/>
              </a:rPr>
              <a:t>από τις αναθέτουσες αρχές, όταν οι συμβάσεις αφορούν </a:t>
            </a:r>
          </a:p>
          <a:p>
            <a:pPr marL="246063" algn="just" defTabSz="449263" fontAlgn="base">
              <a:spcBef>
                <a:spcPct val="0"/>
              </a:spcBef>
              <a:spcAft>
                <a:spcPct val="0"/>
              </a:spcAft>
              <a:buSzPct val="100000"/>
              <a:defRPr/>
            </a:pPr>
            <a:r>
              <a:rPr lang="el-GR" altLang="el-GR" sz="2200" dirty="0">
                <a:solidFill>
                  <a:srgbClr val="000000"/>
                </a:solidFill>
                <a:latin typeface="Calibri" pitchFamily="32" charset="0"/>
              </a:rPr>
              <a:t>	- δραστηριότητες πολιτικού μηχανικού (Παράρτημα ΙΙ Προσάρτημα Α)</a:t>
            </a:r>
          </a:p>
          <a:p>
            <a:pPr marL="246063" algn="just" defTabSz="449263" fontAlgn="base">
              <a:spcBef>
                <a:spcPct val="0"/>
              </a:spcBef>
              <a:spcAft>
                <a:spcPct val="0"/>
              </a:spcAft>
              <a:buSzPct val="100000"/>
              <a:defRPr/>
            </a:pPr>
            <a:r>
              <a:rPr lang="el-GR" altLang="el-GR" sz="2200" dirty="0">
                <a:solidFill>
                  <a:srgbClr val="000000"/>
                </a:solidFill>
                <a:latin typeface="Calibri" pitchFamily="32" charset="0"/>
              </a:rPr>
              <a:t>	- οικοδομικές εργασίες για νοσοκομεία, εγκαταστάσεις αθλητισμού, αναψυχής, σχολικά κτήρια και κτήρια διοικητικής χρήσης. </a:t>
            </a:r>
          </a:p>
          <a:p>
            <a:pPr marL="246063" algn="just" defTabSz="449263" fontAlgn="base">
              <a:spcBef>
                <a:spcPct val="0"/>
              </a:spcBef>
              <a:spcAft>
                <a:spcPct val="0"/>
              </a:spcAft>
              <a:buSzPct val="100000"/>
              <a:defRPr/>
            </a:pPr>
            <a:endParaRPr lang="el-GR" altLang="el-GR" sz="2200" dirty="0">
              <a:solidFill>
                <a:srgbClr val="000000"/>
              </a:solidFill>
              <a:latin typeface="Calibri" pitchFamily="32" charset="0"/>
            </a:endParaRPr>
          </a:p>
          <a:p>
            <a:pPr marL="246063" algn="just" defTabSz="449263" fontAlgn="base">
              <a:spcBef>
                <a:spcPct val="0"/>
              </a:spcBef>
              <a:spcAft>
                <a:spcPct val="0"/>
              </a:spcAft>
              <a:buSzPct val="100000"/>
              <a:defRPr/>
            </a:pPr>
            <a:r>
              <a:rPr lang="el-GR" altLang="el-GR" sz="2200" dirty="0">
                <a:solidFill>
                  <a:srgbClr val="000000"/>
                </a:solidFill>
                <a:latin typeface="Calibri" pitchFamily="32" charset="0"/>
              </a:rPr>
              <a:t>β) συμβάσεων </a:t>
            </a:r>
            <a:r>
              <a:rPr lang="el-GR" altLang="el-GR" sz="2200" b="1" dirty="0">
                <a:solidFill>
                  <a:srgbClr val="000000"/>
                </a:solidFill>
                <a:latin typeface="Calibri" pitchFamily="32" charset="0"/>
              </a:rPr>
              <a:t>υπηρεσιών</a:t>
            </a:r>
            <a:r>
              <a:rPr lang="el-GR" altLang="el-GR" sz="2200" dirty="0">
                <a:solidFill>
                  <a:srgbClr val="000000"/>
                </a:solidFill>
                <a:latin typeface="Calibri" pitchFamily="32" charset="0"/>
              </a:rPr>
              <a:t> που επιδοτούνται άμεσα σε ποσοστό άνω του 50% από τις α.α. και </a:t>
            </a:r>
            <a:r>
              <a:rPr lang="el-GR" altLang="el-GR" sz="2200" b="1" dirty="0">
                <a:solidFill>
                  <a:srgbClr val="000000"/>
                </a:solidFill>
                <a:latin typeface="Calibri" pitchFamily="32" charset="0"/>
              </a:rPr>
              <a:t>οι οποίες συνδέονται με σύμβαση έργων της περ. α</a:t>
            </a:r>
            <a:r>
              <a:rPr lang="el-GR" altLang="el-GR" sz="2200" dirty="0">
                <a:solidFill>
                  <a:srgbClr val="000000"/>
                </a:solidFill>
                <a:latin typeface="Calibri" pitchFamily="32" charset="0"/>
              </a:rPr>
              <a:t>). </a:t>
            </a:r>
          </a:p>
          <a:p>
            <a:pPr marL="246063" algn="just" defTabSz="449263" fontAlgn="base">
              <a:spcBef>
                <a:spcPct val="0"/>
              </a:spcBef>
              <a:spcAft>
                <a:spcPct val="0"/>
              </a:spcAft>
              <a:buSzPct val="100000"/>
              <a:defRPr/>
            </a:pPr>
            <a:endParaRPr lang="el-GR" altLang="el-GR" sz="2200" dirty="0">
              <a:solidFill>
                <a:srgbClr val="000000"/>
              </a:solidFill>
              <a:latin typeface="Calibri" pitchFamily="32" charset="0"/>
            </a:endParaRPr>
          </a:p>
          <a:p>
            <a:pPr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Οι α.α. που χορηγούν τις επιδοτήσεις μεριμνούν για την τήρηση των διατάξεων είτε οι συμβάσεις συνάπτονται από φορείς διαφορετικούς από αυτές είτε από τις ίδιες εξ ονόματος άλλων φορέων. </a:t>
            </a:r>
          </a:p>
        </p:txBody>
      </p:sp>
      <p:sp>
        <p:nvSpPr>
          <p:cNvPr id="158726"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052F9937-D9D7-4771-B8B8-80C9923E5F52}"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53</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360362843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077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6077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60772" name="Rectangle 3"/>
          <p:cNvSpPr>
            <a:spLocks noChangeArrowheads="1"/>
          </p:cNvSpPr>
          <p:nvPr/>
        </p:nvSpPr>
        <p:spPr bwMode="auto">
          <a:xfrm>
            <a:off x="535577" y="347663"/>
            <a:ext cx="11077303" cy="956288"/>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Ειδικές περιπτώσεις (2)</a:t>
            </a:r>
          </a:p>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Υπηρεσίες έρευνας και ανάπτυξης  (Άρθρο 14)</a:t>
            </a:r>
          </a:p>
        </p:txBody>
      </p:sp>
      <p:sp>
        <p:nvSpPr>
          <p:cNvPr id="2" name="Rectangle 4"/>
          <p:cNvSpPr>
            <a:spLocks noChangeArrowheads="1"/>
          </p:cNvSpPr>
          <p:nvPr/>
        </p:nvSpPr>
        <p:spPr bwMode="auto">
          <a:xfrm>
            <a:off x="444137" y="1814512"/>
            <a:ext cx="10946674" cy="4403386"/>
          </a:xfrm>
          <a:prstGeom prst="rect">
            <a:avLst/>
          </a:prstGeom>
          <a:noFill/>
          <a:ln>
            <a:noFill/>
          </a:ln>
          <a:effectLst/>
        </p:spPr>
        <p:txBody>
          <a:bodyPr wrap="square" lIns="90000" tIns="46800" rIns="90000" bIns="46800">
            <a:spAutoFit/>
          </a:bodyPr>
          <a:lstStyle>
            <a:lvl1pPr marL="244475" indent="-244475">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1pPr>
            <a:lvl2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2pPr>
            <a:lvl3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3pPr>
            <a:lvl4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4pPr>
            <a:lvl5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9pPr>
          </a:lstStyle>
          <a:p>
            <a:pPr algn="just" defTabSz="449263" fontAlgn="base">
              <a:spcBef>
                <a:spcPct val="0"/>
              </a:spcBef>
              <a:spcAft>
                <a:spcPts val="600"/>
              </a:spcAft>
              <a:buClr>
                <a:srgbClr val="000000"/>
              </a:buClr>
              <a:buSzPct val="45000"/>
              <a:buFont typeface="Wingdings" charset="2"/>
              <a:buChar char=""/>
              <a:defRPr/>
            </a:pPr>
            <a:r>
              <a:rPr lang="el-GR" altLang="el-GR" dirty="0">
                <a:solidFill>
                  <a:srgbClr val="000000"/>
                </a:solidFill>
                <a:latin typeface="Calibri" pitchFamily="32" charset="0"/>
              </a:rPr>
              <a:t>Το Βιβλίο Ι </a:t>
            </a:r>
            <a:r>
              <a:rPr lang="el-GR" altLang="el-GR" b="1" dirty="0">
                <a:solidFill>
                  <a:srgbClr val="000000"/>
                </a:solidFill>
                <a:effectLst>
                  <a:outerShdw blurRad="38100" dist="38100" dir="2700000" algn="tl">
                    <a:srgbClr val="000000">
                      <a:alpha val="43137"/>
                    </a:srgbClr>
                  </a:outerShdw>
                </a:effectLst>
                <a:latin typeface="Calibri" pitchFamily="32" charset="0"/>
              </a:rPr>
              <a:t>εφαρμόζεται</a:t>
            </a:r>
            <a:r>
              <a:rPr lang="el-GR" altLang="el-GR" dirty="0">
                <a:solidFill>
                  <a:srgbClr val="000000"/>
                </a:solidFill>
                <a:latin typeface="Calibri" pitchFamily="32" charset="0"/>
              </a:rPr>
              <a:t> μόνο σε δημόσιες συμβάσεις </a:t>
            </a:r>
            <a:r>
              <a:rPr lang="el-GR" altLang="el-GR" b="1" dirty="0">
                <a:solidFill>
                  <a:srgbClr val="000000"/>
                </a:solidFill>
                <a:effectLst>
                  <a:outerShdw blurRad="38100" dist="38100" dir="2700000" algn="tl">
                    <a:srgbClr val="000000">
                      <a:alpha val="43137"/>
                    </a:srgbClr>
                  </a:outerShdw>
                </a:effectLst>
                <a:latin typeface="Calibri" pitchFamily="32" charset="0"/>
              </a:rPr>
              <a:t>υπηρεσιών έρευνας και ανάπτυξης</a:t>
            </a:r>
            <a:r>
              <a:rPr lang="el-GR" altLang="el-GR" dirty="0">
                <a:solidFill>
                  <a:srgbClr val="000000"/>
                </a:solidFill>
                <a:effectLst>
                  <a:outerShdw blurRad="38100" dist="38100" dir="2700000" algn="tl">
                    <a:srgbClr val="000000">
                      <a:alpha val="43137"/>
                    </a:srgbClr>
                  </a:outerShdw>
                </a:effectLst>
                <a:latin typeface="Calibri" pitchFamily="32" charset="0"/>
              </a:rPr>
              <a:t> </a:t>
            </a:r>
            <a:r>
              <a:rPr lang="el-GR" altLang="el-GR" dirty="0">
                <a:solidFill>
                  <a:srgbClr val="000000"/>
                </a:solidFill>
                <a:latin typeface="Calibri" pitchFamily="32" charset="0"/>
              </a:rPr>
              <a:t>που εμπίπτουν </a:t>
            </a:r>
            <a:r>
              <a:rPr lang="el-GR" altLang="el-GR" b="1" dirty="0">
                <a:solidFill>
                  <a:srgbClr val="000000"/>
                </a:solidFill>
                <a:effectLst>
                  <a:outerShdw blurRad="38100" dist="38100" dir="2700000" algn="tl">
                    <a:srgbClr val="000000">
                      <a:alpha val="43137"/>
                    </a:srgbClr>
                  </a:outerShdw>
                </a:effectLst>
                <a:latin typeface="Calibri" pitchFamily="32" charset="0"/>
              </a:rPr>
              <a:t>σε συγκεκριμένους κωδικούς CPV </a:t>
            </a:r>
            <a:r>
              <a:rPr lang="el-GR" altLang="el-GR" dirty="0">
                <a:solidFill>
                  <a:srgbClr val="000000"/>
                </a:solidFill>
                <a:latin typeface="Calibri" pitchFamily="32" charset="0"/>
              </a:rPr>
              <a:t>εφόσον πληρούνται </a:t>
            </a:r>
            <a:r>
              <a:rPr lang="el-GR" altLang="el-GR" b="1" dirty="0">
                <a:solidFill>
                  <a:srgbClr val="000000"/>
                </a:solidFill>
                <a:latin typeface="Calibri" pitchFamily="32" charset="0"/>
              </a:rPr>
              <a:t>αμφότερες οι ακόλουθες προϋποθέσεις</a:t>
            </a:r>
          </a:p>
          <a:p>
            <a:pPr marL="246063" algn="just" defTabSz="449263" fontAlgn="base">
              <a:spcBef>
                <a:spcPct val="0"/>
              </a:spcBef>
              <a:spcAft>
                <a:spcPts val="600"/>
              </a:spcAft>
              <a:buSzPct val="100000"/>
              <a:defRPr/>
            </a:pPr>
            <a:r>
              <a:rPr lang="el-GR" altLang="el-GR" dirty="0">
                <a:solidFill>
                  <a:srgbClr val="000000"/>
                </a:solidFill>
                <a:latin typeface="Calibri" pitchFamily="32" charset="0"/>
              </a:rPr>
              <a:t>α) </a:t>
            </a:r>
            <a:r>
              <a:rPr lang="el-GR" altLang="el-GR" u="sng" dirty="0">
                <a:solidFill>
                  <a:srgbClr val="000000"/>
                </a:solidFill>
                <a:latin typeface="Calibri" pitchFamily="32" charset="0"/>
              </a:rPr>
              <a:t>τα </a:t>
            </a:r>
            <a:r>
              <a:rPr lang="el-GR" altLang="el-GR" b="1" u="sng" dirty="0">
                <a:solidFill>
                  <a:srgbClr val="000000"/>
                </a:solidFill>
                <a:effectLst>
                  <a:outerShdw blurRad="38100" dist="38100" dir="2700000" algn="tl">
                    <a:srgbClr val="000000">
                      <a:alpha val="43137"/>
                    </a:srgbClr>
                  </a:outerShdw>
                </a:effectLst>
                <a:latin typeface="Calibri" pitchFamily="32" charset="0"/>
              </a:rPr>
              <a:t>προϊόντα</a:t>
            </a:r>
            <a:r>
              <a:rPr lang="el-GR" altLang="el-GR" u="sng" dirty="0">
                <a:solidFill>
                  <a:srgbClr val="000000"/>
                </a:solidFill>
                <a:latin typeface="Calibri" pitchFamily="32" charset="0"/>
              </a:rPr>
              <a:t> ανήκουν </a:t>
            </a:r>
            <a:r>
              <a:rPr lang="el-GR" altLang="el-GR" b="1" u="sng" dirty="0">
                <a:solidFill>
                  <a:srgbClr val="000000"/>
                </a:solidFill>
                <a:effectLst>
                  <a:outerShdw blurRad="38100" dist="38100" dir="2700000" algn="tl">
                    <a:srgbClr val="000000">
                      <a:alpha val="43137"/>
                    </a:srgbClr>
                  </a:outerShdw>
                </a:effectLst>
                <a:latin typeface="Calibri" pitchFamily="32" charset="0"/>
              </a:rPr>
              <a:t>αποκλειστικά</a:t>
            </a:r>
            <a:r>
              <a:rPr lang="el-GR" altLang="el-GR" u="sng" dirty="0">
                <a:solidFill>
                  <a:srgbClr val="000000"/>
                </a:solidFill>
                <a:latin typeface="Calibri" pitchFamily="32" charset="0"/>
              </a:rPr>
              <a:t> στην αναθέτουσα αρχή</a:t>
            </a:r>
            <a:r>
              <a:rPr lang="el-GR" altLang="el-GR" b="1" u="sng" dirty="0">
                <a:solidFill>
                  <a:srgbClr val="000000"/>
                </a:solidFill>
                <a:effectLst>
                  <a:outerShdw blurRad="38100" dist="38100" dir="2700000" algn="tl">
                    <a:srgbClr val="000000">
                      <a:alpha val="43137"/>
                    </a:srgbClr>
                  </a:outerShdw>
                </a:effectLst>
                <a:latin typeface="Calibri" pitchFamily="32" charset="0"/>
              </a:rPr>
              <a:t> για ιδία χρήση</a:t>
            </a:r>
            <a:r>
              <a:rPr lang="el-GR" altLang="el-GR" b="1" dirty="0">
                <a:solidFill>
                  <a:srgbClr val="000000"/>
                </a:solidFill>
                <a:effectLst>
                  <a:outerShdw blurRad="38100" dist="38100" dir="2700000" algn="tl">
                    <a:srgbClr val="000000">
                      <a:alpha val="43137"/>
                    </a:srgbClr>
                  </a:outerShdw>
                </a:effectLst>
                <a:latin typeface="Calibri" pitchFamily="32" charset="0"/>
              </a:rPr>
              <a:t> κατά την άσκηση της δραστηριότητάς της και</a:t>
            </a:r>
            <a:r>
              <a:rPr lang="el-GR" altLang="el-GR" dirty="0">
                <a:solidFill>
                  <a:srgbClr val="000000"/>
                </a:solidFill>
                <a:latin typeface="Calibri" pitchFamily="32" charset="0"/>
              </a:rPr>
              <a:t> </a:t>
            </a:r>
          </a:p>
          <a:p>
            <a:pPr marL="246063" algn="just" defTabSz="449263" fontAlgn="base">
              <a:spcBef>
                <a:spcPct val="0"/>
              </a:spcBef>
              <a:spcAft>
                <a:spcPts val="600"/>
              </a:spcAft>
              <a:buSzPct val="100000"/>
              <a:defRPr/>
            </a:pPr>
            <a:r>
              <a:rPr lang="el-GR" altLang="el-GR" dirty="0">
                <a:solidFill>
                  <a:srgbClr val="000000"/>
                </a:solidFill>
                <a:latin typeface="Calibri" pitchFamily="32" charset="0"/>
              </a:rPr>
              <a:t>β) η παροχή της υπηρεσίας </a:t>
            </a:r>
            <a:r>
              <a:rPr lang="el-GR" altLang="el-GR" b="1" u="sng" dirty="0">
                <a:solidFill>
                  <a:srgbClr val="000000"/>
                </a:solidFill>
                <a:effectLst>
                  <a:outerShdw blurRad="38100" dist="38100" dir="2700000" algn="tl">
                    <a:srgbClr val="000000">
                      <a:alpha val="43137"/>
                    </a:srgbClr>
                  </a:outerShdw>
                </a:effectLst>
                <a:latin typeface="Calibri" pitchFamily="32" charset="0"/>
              </a:rPr>
              <a:t>αμείβεται εξ ολοκλήρου από την αναθέτουσα αρχή</a:t>
            </a:r>
            <a:r>
              <a:rPr lang="el-GR" altLang="el-GR" dirty="0">
                <a:solidFill>
                  <a:srgbClr val="000000"/>
                </a:solidFill>
                <a:latin typeface="Calibri" pitchFamily="32" charset="0"/>
              </a:rPr>
              <a:t>. </a:t>
            </a:r>
          </a:p>
          <a:p>
            <a:pPr algn="just" defTabSz="449263" fontAlgn="base">
              <a:spcBef>
                <a:spcPct val="0"/>
              </a:spcBef>
              <a:spcAft>
                <a:spcPts val="600"/>
              </a:spcAft>
              <a:buClr>
                <a:srgbClr val="000000"/>
              </a:buClr>
              <a:buSzPct val="45000"/>
              <a:buFont typeface="Wingdings" charset="2"/>
              <a:buChar char=""/>
              <a:defRPr/>
            </a:pPr>
            <a:r>
              <a:rPr lang="el-GR" altLang="el-GR" b="1" dirty="0">
                <a:solidFill>
                  <a:srgbClr val="000000"/>
                </a:solidFill>
                <a:latin typeface="Calibri" pitchFamily="32" charset="0"/>
              </a:rPr>
              <a:t>Πριν τη σύναψη συμβάσεων υπηρεσιών έρευνας και ανάπτυξης</a:t>
            </a:r>
            <a:r>
              <a:rPr lang="el-GR" altLang="el-GR" dirty="0">
                <a:solidFill>
                  <a:srgbClr val="000000"/>
                </a:solidFill>
                <a:latin typeface="Calibri" pitchFamily="32" charset="0"/>
              </a:rPr>
              <a:t>, για το χαρακτηρισμό του είδους της σύμβασης ως ερευνητικού έργου, απαιτείται η </a:t>
            </a:r>
            <a:r>
              <a:rPr lang="el-GR" altLang="el-GR" b="1" dirty="0">
                <a:solidFill>
                  <a:srgbClr val="000000"/>
                </a:solidFill>
                <a:latin typeface="Calibri" pitchFamily="32" charset="0"/>
              </a:rPr>
              <a:t>προηγούμενη σύμφωνη γνώμη του αντίστοιχου Τεχνικού Συμβουλίου Δημοσίων Έργων</a:t>
            </a:r>
            <a:r>
              <a:rPr lang="el-GR" altLang="el-GR" dirty="0">
                <a:solidFill>
                  <a:srgbClr val="000000"/>
                </a:solidFill>
                <a:latin typeface="Calibri" pitchFamily="32" charset="0"/>
              </a:rPr>
              <a:t>. </a:t>
            </a:r>
          </a:p>
          <a:p>
            <a:pPr algn="just" defTabSz="449263" fontAlgn="base">
              <a:spcBef>
                <a:spcPct val="0"/>
              </a:spcBef>
              <a:spcAft>
                <a:spcPts val="600"/>
              </a:spcAft>
              <a:buClr>
                <a:srgbClr val="000000"/>
              </a:buClr>
              <a:buSzPct val="45000"/>
              <a:buFont typeface="Wingdings" charset="2"/>
              <a:buChar char=""/>
              <a:defRPr/>
            </a:pPr>
            <a:r>
              <a:rPr lang="el-GR" altLang="el-GR" b="1" dirty="0">
                <a:solidFill>
                  <a:srgbClr val="FF0000"/>
                </a:solidFill>
                <a:latin typeface="Calibri" pitchFamily="32" charset="0"/>
              </a:rPr>
              <a:t>ΕΞΑΙΡΕΣΗ</a:t>
            </a:r>
            <a:r>
              <a:rPr lang="el-GR" altLang="el-GR" dirty="0">
                <a:solidFill>
                  <a:srgbClr val="000000"/>
                </a:solidFill>
                <a:latin typeface="Calibri" pitchFamily="32" charset="0"/>
              </a:rPr>
              <a:t> </a:t>
            </a:r>
            <a:r>
              <a:rPr lang="el-GR" altLang="el-GR" b="1" dirty="0">
                <a:solidFill>
                  <a:srgbClr val="FF0000"/>
                </a:solidFill>
                <a:latin typeface="Calibri" pitchFamily="32" charset="0"/>
              </a:rPr>
              <a:t>από προηγούμενη σύμφωνη γνώμη Τ.Σ. </a:t>
            </a:r>
            <a:r>
              <a:rPr lang="el-GR" altLang="el-GR" dirty="0">
                <a:solidFill>
                  <a:srgbClr val="000000"/>
                </a:solidFill>
                <a:latin typeface="Calibri" pitchFamily="32" charset="0"/>
                <a:sym typeface="Wingdings" panose="05000000000000000000" pitchFamily="2" charset="2"/>
              </a:rPr>
              <a:t></a:t>
            </a:r>
            <a:r>
              <a:rPr lang="el-GR" altLang="el-GR" dirty="0">
                <a:solidFill>
                  <a:srgbClr val="000000"/>
                </a:solidFill>
                <a:latin typeface="Calibri" pitchFamily="32" charset="0"/>
              </a:rPr>
              <a:t> υλοποίηση ερευνητικών και αναπτυξιακών έργων που διαχειρίζονται οι ειδικοί λογαριασμοί κονδυλίων έρευνας των ΑΕΙ, των Ερευνητικών Κέντρων και της Γενικής Γραμματείας Ερευνας και Τεχνολογίας (ΓΓΕΤ), καθώς και για τις διαδικασίες σύναψης δημοσίων συμβάσεων που διενεργούν οι ΕΚΑΑ του άρθρου 41. </a:t>
            </a:r>
          </a:p>
        </p:txBody>
      </p:sp>
      <p:sp>
        <p:nvSpPr>
          <p:cNvPr id="16077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CCC9679-EE38-4C83-8A9C-E9596B561994}"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54</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61278629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077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6077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60772" name="Rectangle 3"/>
          <p:cNvSpPr>
            <a:spLocks noChangeArrowheads="1"/>
          </p:cNvSpPr>
          <p:nvPr/>
        </p:nvSpPr>
        <p:spPr bwMode="auto">
          <a:xfrm>
            <a:off x="1018903" y="444137"/>
            <a:ext cx="9771017" cy="525401"/>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a:solidFill>
                  <a:srgbClr val="000000"/>
                </a:solidFill>
                <a:latin typeface="Calibri" pitchFamily="34" charset="0"/>
                <a:ea typeface="Microsoft YaHei" pitchFamily="34" charset="-122"/>
                <a:cs typeface="Arial" charset="0"/>
              </a:rPr>
              <a:t>Συμβάσεις στον τομέα της άμυνας και της ασφάλειας (</a:t>
            </a:r>
            <a:r>
              <a:rPr lang="el-GR" altLang="el-GR" sz="2800" b="1" dirty="0" err="1">
                <a:solidFill>
                  <a:srgbClr val="000000"/>
                </a:solidFill>
                <a:latin typeface="Calibri" pitchFamily="34" charset="0"/>
                <a:ea typeface="Microsoft YaHei" pitchFamily="34" charset="-122"/>
                <a:cs typeface="Arial" charset="0"/>
              </a:rPr>
              <a:t>αρ</a:t>
            </a:r>
            <a:r>
              <a:rPr lang="el-GR" altLang="el-GR" sz="2800" b="1" dirty="0">
                <a:solidFill>
                  <a:srgbClr val="000000"/>
                </a:solidFill>
                <a:latin typeface="Calibri" pitchFamily="34" charset="0"/>
                <a:ea typeface="Microsoft YaHei" pitchFamily="34" charset="-122"/>
                <a:cs typeface="Arial" charset="0"/>
              </a:rPr>
              <a:t>. 15)</a:t>
            </a:r>
          </a:p>
        </p:txBody>
      </p:sp>
      <p:sp>
        <p:nvSpPr>
          <p:cNvPr id="2" name="Rectangle 4"/>
          <p:cNvSpPr>
            <a:spLocks noChangeArrowheads="1"/>
          </p:cNvSpPr>
          <p:nvPr/>
        </p:nvSpPr>
        <p:spPr bwMode="auto">
          <a:xfrm>
            <a:off x="235131" y="1066012"/>
            <a:ext cx="11639006" cy="6469909"/>
          </a:xfrm>
          <a:prstGeom prst="rect">
            <a:avLst/>
          </a:prstGeom>
          <a:noFill/>
          <a:ln>
            <a:noFill/>
          </a:ln>
          <a:effectLst/>
        </p:spPr>
        <p:txBody>
          <a:bodyPr wrap="square" lIns="90000" tIns="46800" rIns="90000" bIns="46800">
            <a:spAutoFit/>
          </a:bodyPr>
          <a:lstStyle>
            <a:lvl1pPr marL="244475" indent="-244475">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1pPr>
            <a:lvl2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2pPr>
            <a:lvl3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3pPr>
            <a:lvl4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4pPr>
            <a:lvl5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9pPr>
          </a:lstStyle>
          <a:p>
            <a:pPr marL="0" indent="0" algn="just" defTabSz="449263" fontAlgn="base">
              <a:spcBef>
                <a:spcPct val="0"/>
              </a:spcBef>
              <a:spcAft>
                <a:spcPts val="600"/>
              </a:spcAft>
              <a:buClr>
                <a:srgbClr val="000000"/>
              </a:buClr>
              <a:buSzPct val="45000"/>
              <a:defRPr/>
            </a:pPr>
            <a:r>
              <a:rPr lang="el-GR" altLang="el-GR" b="1" dirty="0">
                <a:solidFill>
                  <a:srgbClr val="000000"/>
                </a:solidFill>
                <a:latin typeface="Calibri" pitchFamily="32" charset="0"/>
              </a:rPr>
              <a:t>Το </a:t>
            </a:r>
            <a:r>
              <a:rPr lang="el-GR" altLang="el-GR" b="1" dirty="0" smtClean="0">
                <a:solidFill>
                  <a:srgbClr val="000000"/>
                </a:solidFill>
                <a:latin typeface="Calibri" pitchFamily="32" charset="0"/>
              </a:rPr>
              <a:t>Βιβλίο Ι δεν εφαρμόζεται </a:t>
            </a:r>
            <a:r>
              <a:rPr lang="el-GR" altLang="el-GR" b="1" dirty="0">
                <a:solidFill>
                  <a:srgbClr val="000000"/>
                </a:solidFill>
                <a:latin typeface="Calibri" pitchFamily="32" charset="0"/>
              </a:rPr>
              <a:t>στην ανάθεση δημόσιων συμβάσεων και σε διαγωνισμούς μελετών </a:t>
            </a:r>
            <a:endParaRPr lang="el-GR" altLang="el-GR" b="1" dirty="0" smtClean="0">
              <a:solidFill>
                <a:srgbClr val="000000"/>
              </a:solidFill>
              <a:latin typeface="Calibri" pitchFamily="32" charset="0"/>
            </a:endParaRPr>
          </a:p>
          <a:p>
            <a:pPr marL="342900"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b="1" dirty="0" smtClean="0">
                <a:solidFill>
                  <a:srgbClr val="000000"/>
                </a:solidFill>
                <a:latin typeface="Calibri" pitchFamily="32" charset="0"/>
              </a:rPr>
              <a:t>που </a:t>
            </a:r>
            <a:r>
              <a:rPr lang="el-GR" altLang="el-GR" b="1" dirty="0">
                <a:solidFill>
                  <a:srgbClr val="000000"/>
                </a:solidFill>
                <a:latin typeface="Calibri" pitchFamily="32" charset="0"/>
              </a:rPr>
              <a:t>διοργανώνονται στους τομείς της άμυνας και της </a:t>
            </a:r>
            <a:r>
              <a:rPr lang="el-GR" altLang="el-GR" b="1" dirty="0" smtClean="0">
                <a:solidFill>
                  <a:srgbClr val="000000"/>
                </a:solidFill>
                <a:latin typeface="Calibri" pitchFamily="32" charset="0"/>
              </a:rPr>
              <a:t>ασφάλειας (παρ. 1)</a:t>
            </a:r>
            <a:endParaRPr lang="el-GR" altLang="el-GR" dirty="0">
              <a:solidFill>
                <a:srgbClr val="000000"/>
              </a:solidFill>
              <a:latin typeface="Calibri" pitchFamily="32" charset="0"/>
            </a:endParaRPr>
          </a:p>
          <a:p>
            <a:pPr marL="212725" lvl="1" algn="just" defTabSz="449263" fontAlgn="base">
              <a:spcBef>
                <a:spcPct val="0"/>
              </a:spcBef>
              <a:spcAft>
                <a:spcPts val="600"/>
              </a:spcAft>
              <a:buClr>
                <a:srgbClr val="000000"/>
              </a:buClr>
              <a:buSzPct val="45000"/>
              <a:defRPr/>
            </a:pPr>
            <a:r>
              <a:rPr lang="el-GR" altLang="el-GR" dirty="0" smtClean="0">
                <a:solidFill>
                  <a:srgbClr val="000000"/>
                </a:solidFill>
                <a:latin typeface="Calibri" pitchFamily="32" charset="0"/>
              </a:rPr>
              <a:t>α</a:t>
            </a:r>
            <a:r>
              <a:rPr lang="el-GR" altLang="el-GR" dirty="0">
                <a:solidFill>
                  <a:srgbClr val="000000"/>
                </a:solidFill>
                <a:latin typeface="Calibri" pitchFamily="32" charset="0"/>
              </a:rPr>
              <a:t>) </a:t>
            </a:r>
            <a:r>
              <a:rPr lang="el-GR" altLang="el-GR" dirty="0" smtClean="0">
                <a:solidFill>
                  <a:srgbClr val="000000"/>
                </a:solidFill>
                <a:latin typeface="Calibri" pitchFamily="32" charset="0"/>
              </a:rPr>
              <a:t>που </a:t>
            </a:r>
            <a:r>
              <a:rPr lang="el-GR" altLang="el-GR" dirty="0">
                <a:solidFill>
                  <a:srgbClr val="000000"/>
                </a:solidFill>
                <a:latin typeface="Calibri" pitchFamily="32" charset="0"/>
              </a:rPr>
              <a:t>εμπίπτουν στο πεδίο εφαρμογής του μέρους δεύτερου του ν. </a:t>
            </a:r>
            <a:r>
              <a:rPr lang="el-GR" altLang="el-GR" dirty="0" smtClean="0">
                <a:solidFill>
                  <a:srgbClr val="000000"/>
                </a:solidFill>
                <a:latin typeface="Calibri" pitchFamily="32" charset="0"/>
              </a:rPr>
              <a:t>3978/2011</a:t>
            </a:r>
            <a:endParaRPr lang="el-GR" altLang="el-GR" dirty="0">
              <a:solidFill>
                <a:srgbClr val="000000"/>
              </a:solidFill>
              <a:latin typeface="Calibri" pitchFamily="32" charset="0"/>
            </a:endParaRPr>
          </a:p>
          <a:p>
            <a:pPr marL="212725" lvl="1" algn="just" defTabSz="449263" fontAlgn="base">
              <a:spcBef>
                <a:spcPct val="0"/>
              </a:spcBef>
              <a:spcAft>
                <a:spcPts val="600"/>
              </a:spcAft>
              <a:buClr>
                <a:srgbClr val="000000"/>
              </a:buClr>
              <a:buSzPct val="45000"/>
              <a:defRPr/>
            </a:pPr>
            <a:r>
              <a:rPr lang="el-GR" altLang="el-GR" dirty="0">
                <a:solidFill>
                  <a:srgbClr val="000000"/>
                </a:solidFill>
                <a:latin typeface="Calibri" pitchFamily="32" charset="0"/>
              </a:rPr>
              <a:t>β) </a:t>
            </a:r>
            <a:r>
              <a:rPr lang="el-GR" altLang="el-GR" dirty="0" smtClean="0">
                <a:solidFill>
                  <a:srgbClr val="000000"/>
                </a:solidFill>
                <a:latin typeface="Calibri" pitchFamily="32" charset="0"/>
              </a:rPr>
              <a:t>στις </a:t>
            </a:r>
            <a:r>
              <a:rPr lang="el-GR" altLang="el-GR" dirty="0">
                <a:solidFill>
                  <a:srgbClr val="000000"/>
                </a:solidFill>
                <a:latin typeface="Calibri" pitchFamily="32" charset="0"/>
              </a:rPr>
              <a:t>οποίες δεν εφαρμόζεται το μέρος δεύτερο του ν. 3978/2011 </a:t>
            </a:r>
            <a:r>
              <a:rPr lang="el-GR" altLang="el-GR" dirty="0" smtClean="0">
                <a:solidFill>
                  <a:srgbClr val="000000"/>
                </a:solidFill>
                <a:latin typeface="Calibri" pitchFamily="32" charset="0"/>
              </a:rPr>
              <a:t>σύμφωνα </a:t>
            </a:r>
            <a:r>
              <a:rPr lang="el-GR" altLang="el-GR" dirty="0">
                <a:solidFill>
                  <a:srgbClr val="000000"/>
                </a:solidFill>
                <a:latin typeface="Calibri" pitchFamily="32" charset="0"/>
              </a:rPr>
              <a:t>με τα άρθρα 17 και 24 του εν λόγω νόμου</a:t>
            </a:r>
            <a:r>
              <a:rPr lang="el-GR" altLang="el-GR" dirty="0" smtClean="0">
                <a:solidFill>
                  <a:srgbClr val="000000"/>
                </a:solidFill>
                <a:latin typeface="Calibri" pitchFamily="32" charset="0"/>
              </a:rPr>
              <a:t>.</a:t>
            </a:r>
          </a:p>
          <a:p>
            <a:pPr marL="342900" indent="-342900" algn="just" defTabSz="449263" fontAlgn="base">
              <a:spcBef>
                <a:spcPct val="0"/>
              </a:spcBef>
              <a:spcAft>
                <a:spcPts val="600"/>
              </a:spcAft>
              <a:buClr>
                <a:srgbClr val="000000"/>
              </a:buClr>
              <a:buSzPct val="45000"/>
              <a:buFont typeface="Wingdings" panose="05000000000000000000" pitchFamily="2" charset="2"/>
              <a:buChar char="Ø"/>
              <a:defRPr/>
            </a:pPr>
            <a:r>
              <a:rPr lang="el-GR" altLang="el-GR" b="1" dirty="0" smtClean="0">
                <a:solidFill>
                  <a:srgbClr val="000000"/>
                </a:solidFill>
                <a:latin typeface="Calibri" pitchFamily="32" charset="0"/>
              </a:rPr>
              <a:t>Στις δημόσιες </a:t>
            </a:r>
            <a:r>
              <a:rPr lang="el-GR" altLang="el-GR" b="1" dirty="0">
                <a:solidFill>
                  <a:srgbClr val="000000"/>
                </a:solidFill>
                <a:latin typeface="Calibri" pitchFamily="32" charset="0"/>
              </a:rPr>
              <a:t>συμβάσεις και τους διαγωνισμούς μελετών που δεν εξαιρούνται για άλλο λόγο δυνάμει της παρ. 1</a:t>
            </a:r>
            <a:r>
              <a:rPr lang="el-GR" altLang="el-GR" dirty="0">
                <a:solidFill>
                  <a:srgbClr val="000000"/>
                </a:solidFill>
                <a:latin typeface="Calibri" pitchFamily="32" charset="0"/>
              </a:rPr>
              <a:t>, στο μέτρο που </a:t>
            </a:r>
            <a:endParaRPr lang="el-GR" altLang="el-GR" dirty="0" smtClean="0">
              <a:solidFill>
                <a:srgbClr val="000000"/>
              </a:solidFill>
              <a:latin typeface="Calibri" pitchFamily="32" charset="0"/>
            </a:endParaRPr>
          </a:p>
          <a:p>
            <a:pPr algn="just" defTabSz="449263" fontAlgn="base">
              <a:spcBef>
                <a:spcPct val="0"/>
              </a:spcBef>
              <a:spcAft>
                <a:spcPts val="600"/>
              </a:spcAft>
              <a:buClr>
                <a:srgbClr val="000000"/>
              </a:buClr>
              <a:buSzPct val="45000"/>
              <a:buFont typeface="Wingdings" charset="2"/>
              <a:buChar char=""/>
              <a:defRPr/>
            </a:pPr>
            <a:r>
              <a:rPr lang="el-GR" altLang="el-GR" dirty="0" smtClean="0">
                <a:solidFill>
                  <a:srgbClr val="000000"/>
                </a:solidFill>
                <a:latin typeface="Calibri" pitchFamily="32" charset="0"/>
              </a:rPr>
              <a:t>η </a:t>
            </a:r>
            <a:r>
              <a:rPr lang="el-GR" altLang="el-GR" b="1" dirty="0">
                <a:solidFill>
                  <a:srgbClr val="000000"/>
                </a:solidFill>
                <a:latin typeface="Calibri" pitchFamily="32" charset="0"/>
              </a:rPr>
              <a:t>προστασία των ουσιωδών συμφερόντων ασφαλείας της χώρας δεν μπορεί να διασφαλιστεί με λιγότερο δραστικά μέτρα</a:t>
            </a:r>
            <a:r>
              <a:rPr lang="el-GR" altLang="el-GR" dirty="0">
                <a:solidFill>
                  <a:srgbClr val="000000"/>
                </a:solidFill>
                <a:latin typeface="Calibri" pitchFamily="32" charset="0"/>
              </a:rPr>
              <a:t>, όπως με την επιβολή απαιτήσεων για την προστασία του εμπιστευτικού χαρακτήρα των πληροφοριών που η αναθέτουσα αρχή καθιστά διαθέσιμες σε μία διαδικασία ανάθεσης </a:t>
            </a:r>
            <a:r>
              <a:rPr lang="el-GR" altLang="el-GR" dirty="0" smtClean="0">
                <a:solidFill>
                  <a:srgbClr val="000000"/>
                </a:solidFill>
                <a:latin typeface="Calibri" pitchFamily="32" charset="0"/>
              </a:rPr>
              <a:t>σύμβασης</a:t>
            </a:r>
          </a:p>
          <a:p>
            <a:pPr algn="just" defTabSz="449263" fontAlgn="base">
              <a:spcBef>
                <a:spcPct val="0"/>
              </a:spcBef>
              <a:spcAft>
                <a:spcPts val="600"/>
              </a:spcAft>
              <a:buClr>
                <a:srgbClr val="000000"/>
              </a:buClr>
              <a:buSzPct val="45000"/>
              <a:buFont typeface="Wingdings" charset="2"/>
              <a:buChar char=""/>
              <a:defRPr/>
            </a:pPr>
            <a:r>
              <a:rPr lang="el-GR" altLang="el-GR" b="1" dirty="0">
                <a:solidFill>
                  <a:srgbClr val="000000"/>
                </a:solidFill>
                <a:latin typeface="Calibri" pitchFamily="32" charset="0"/>
              </a:rPr>
              <a:t>η εφαρμογή του παρόντος Βιβλίου θα υποχρέωνε τη χώρα να παράσχει πληροφορίες, τη δημοσιοποίηση των οποίων θεωρεί αντίθετη με τα ουσιώδη συμφέροντα ασφαλείας </a:t>
            </a:r>
            <a:r>
              <a:rPr lang="el-GR" altLang="el-GR" b="1" dirty="0" smtClean="0">
                <a:solidFill>
                  <a:srgbClr val="000000"/>
                </a:solidFill>
                <a:latin typeface="Calibri" pitchFamily="32" charset="0"/>
              </a:rPr>
              <a:t>της ή της </a:t>
            </a:r>
            <a:r>
              <a:rPr lang="el-GR" altLang="el-GR" b="1" dirty="0" err="1" smtClean="0">
                <a:solidFill>
                  <a:srgbClr val="000000"/>
                </a:solidFill>
                <a:latin typeface="Calibri" pitchFamily="32" charset="0"/>
              </a:rPr>
              <a:t>κυβερνοασφάλειάς</a:t>
            </a:r>
            <a:r>
              <a:rPr lang="el-GR" altLang="el-GR" b="1" dirty="0" smtClean="0">
                <a:solidFill>
                  <a:srgbClr val="000000"/>
                </a:solidFill>
                <a:latin typeface="Calibri" pitchFamily="32" charset="0"/>
              </a:rPr>
              <a:t> της</a:t>
            </a:r>
          </a:p>
          <a:p>
            <a:pPr marL="0" indent="0" algn="just" defTabSz="449263" fontAlgn="base">
              <a:spcBef>
                <a:spcPct val="0"/>
              </a:spcBef>
              <a:spcAft>
                <a:spcPts val="600"/>
              </a:spcAft>
              <a:buClr>
                <a:srgbClr val="000000"/>
              </a:buClr>
              <a:buSzPct val="45000"/>
              <a:defRPr/>
            </a:pPr>
            <a:r>
              <a:rPr lang="el-GR" altLang="el-GR" b="1" dirty="0">
                <a:solidFill>
                  <a:srgbClr val="000000"/>
                </a:solidFill>
                <a:latin typeface="Calibri" pitchFamily="32" charset="0"/>
              </a:rPr>
              <a:t>Όταν η διαδικασία σύναψης και η εκτέλεση της δημόσιας σύμβασης ή του διαγωνισμού μελέτης κηρύσσεται απόρρητη ή πρέπει να συνοδεύεται από ειδικά μέτρα ασφαλείας</a:t>
            </a:r>
            <a:r>
              <a:rPr lang="el-GR" altLang="el-GR" dirty="0">
                <a:solidFill>
                  <a:srgbClr val="000000"/>
                </a:solidFill>
                <a:latin typeface="Calibri" pitchFamily="32" charset="0"/>
              </a:rPr>
              <a:t>, σύμφωνα με τις διατάξεις της εκάστοτε ισχύουσας εθνικής νομοθεσίας</a:t>
            </a:r>
          </a:p>
          <a:p>
            <a:pPr marL="0" indent="0" algn="just" defTabSz="449263" fontAlgn="base">
              <a:spcBef>
                <a:spcPct val="0"/>
              </a:spcBef>
              <a:spcAft>
                <a:spcPts val="600"/>
              </a:spcAft>
              <a:buClr>
                <a:srgbClr val="000000"/>
              </a:buClr>
              <a:buSzPct val="45000"/>
              <a:defRPr/>
            </a:pPr>
            <a:endParaRPr lang="el-GR" altLang="el-GR" dirty="0">
              <a:solidFill>
                <a:srgbClr val="000000"/>
              </a:solidFill>
              <a:latin typeface="Calibri" pitchFamily="32" charset="0"/>
            </a:endParaRPr>
          </a:p>
        </p:txBody>
      </p:sp>
      <p:sp>
        <p:nvSpPr>
          <p:cNvPr id="16077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CCC9679-EE38-4C83-8A9C-E9596B561994}"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55</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3645663763"/>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077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6077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60772" name="Rectangle 3"/>
          <p:cNvSpPr>
            <a:spLocks noChangeArrowheads="1"/>
          </p:cNvSpPr>
          <p:nvPr/>
        </p:nvSpPr>
        <p:spPr bwMode="auto">
          <a:xfrm>
            <a:off x="1018903" y="444137"/>
            <a:ext cx="9771017" cy="525401"/>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smtClean="0">
                <a:solidFill>
                  <a:srgbClr val="000000"/>
                </a:solidFill>
                <a:latin typeface="Calibri" pitchFamily="34" charset="0"/>
                <a:ea typeface="Microsoft YaHei" pitchFamily="34" charset="-122"/>
                <a:cs typeface="Arial" charset="0"/>
              </a:rPr>
              <a:t>Ασκήσεις – Μελέτη περίπτωσης</a:t>
            </a:r>
            <a:endParaRPr lang="el-GR" altLang="el-GR" sz="2800" b="1" dirty="0">
              <a:solidFill>
                <a:srgbClr val="000000"/>
              </a:solidFill>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235131" y="1066012"/>
            <a:ext cx="11639006" cy="5711436"/>
          </a:xfrm>
          <a:prstGeom prst="rect">
            <a:avLst/>
          </a:prstGeom>
          <a:noFill/>
          <a:ln>
            <a:noFill/>
          </a:ln>
          <a:effectLst/>
        </p:spPr>
        <p:txBody>
          <a:bodyPr wrap="square" lIns="90000" tIns="46800" rIns="90000" bIns="46800">
            <a:spAutoFit/>
          </a:bodyPr>
          <a:lstStyle>
            <a:lvl1pPr marL="244475" indent="-244475">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1pPr>
            <a:lvl2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2pPr>
            <a:lvl3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3pPr>
            <a:lvl4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4pPr>
            <a:lvl5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9pPr>
          </a:lstStyle>
          <a:p>
            <a:pPr marL="342900" indent="-342900" algn="just" defTabSz="449263" fontAlgn="base">
              <a:spcBef>
                <a:spcPct val="0"/>
              </a:spcBef>
              <a:spcAft>
                <a:spcPts val="600"/>
              </a:spcAft>
              <a:buClr>
                <a:srgbClr val="000000"/>
              </a:buClr>
              <a:buSzPct val="45000"/>
              <a:buFont typeface="Wingdings" panose="05000000000000000000" pitchFamily="2" charset="2"/>
              <a:buChar char="q"/>
              <a:defRPr/>
            </a:pPr>
            <a:r>
              <a:rPr lang="el-GR" altLang="el-GR" b="1" dirty="0" smtClean="0">
                <a:solidFill>
                  <a:srgbClr val="000000"/>
                </a:solidFill>
                <a:latin typeface="Calibri" pitchFamily="32" charset="0"/>
              </a:rPr>
              <a:t>Ο ΟΑΕΔ επιθυμεί να ενοικιάσει κτήριο 4 ορόφων στην Θεσσαλονίκη για τη λειτουργία κέντρου </a:t>
            </a:r>
            <a:r>
              <a:rPr lang="el-GR" altLang="el-GR" b="1" dirty="0" smtClean="0">
                <a:solidFill>
                  <a:srgbClr val="000000"/>
                </a:solidFill>
                <a:latin typeface="Calibri" pitchFamily="32" charset="0"/>
              </a:rPr>
              <a:t>δια βίου μάθησης / επιμόρφωσης ενηλίκων και έχει </a:t>
            </a:r>
            <a:r>
              <a:rPr lang="el-GR" altLang="el-GR" b="1" dirty="0" smtClean="0">
                <a:solidFill>
                  <a:srgbClr val="000000"/>
                </a:solidFill>
                <a:latin typeface="Calibri" pitchFamily="32" charset="0"/>
              </a:rPr>
              <a:t>στη διάθεσή τους πιστώσεις 30.000 € το μήνα ή 360.000 € τον χρόνο;</a:t>
            </a:r>
          </a:p>
          <a:p>
            <a:pPr marL="0" indent="0" algn="just" defTabSz="449263" fontAlgn="base">
              <a:spcBef>
                <a:spcPct val="0"/>
              </a:spcBef>
              <a:spcAft>
                <a:spcPts val="600"/>
              </a:spcAft>
              <a:buClr>
                <a:srgbClr val="000000"/>
              </a:buClr>
              <a:buSzPct val="45000"/>
              <a:defRPr/>
            </a:pPr>
            <a:r>
              <a:rPr lang="el-GR" altLang="el-GR" b="1" dirty="0" smtClean="0">
                <a:solidFill>
                  <a:srgbClr val="000000"/>
                </a:solidFill>
                <a:latin typeface="Calibri" pitchFamily="32" charset="0"/>
              </a:rPr>
              <a:t>Ερώτηση</a:t>
            </a:r>
          </a:p>
          <a:p>
            <a:pPr marL="0" indent="0" algn="just" defTabSz="449263" fontAlgn="base">
              <a:spcBef>
                <a:spcPct val="0"/>
              </a:spcBef>
              <a:spcAft>
                <a:spcPts val="600"/>
              </a:spcAft>
              <a:buClr>
                <a:srgbClr val="000000"/>
              </a:buClr>
              <a:buSzPct val="45000"/>
              <a:defRPr/>
            </a:pPr>
            <a:r>
              <a:rPr lang="el-GR" altLang="el-GR" dirty="0" smtClean="0">
                <a:solidFill>
                  <a:srgbClr val="000000"/>
                </a:solidFill>
                <a:latin typeface="Calibri" pitchFamily="32" charset="0"/>
              </a:rPr>
              <a:t>Εφαρμόζεται ο ν. </a:t>
            </a:r>
            <a:r>
              <a:rPr lang="el-GR" altLang="el-GR" dirty="0" smtClean="0">
                <a:solidFill>
                  <a:srgbClr val="000000"/>
                </a:solidFill>
                <a:latin typeface="Calibri" pitchFamily="32" charset="0"/>
              </a:rPr>
              <a:t>4412/2016 στην ανάθεσης της σύμβασης μίσθωσης κτηρίου;</a:t>
            </a:r>
            <a:endParaRPr lang="el-GR" altLang="el-GR" dirty="0">
              <a:solidFill>
                <a:srgbClr val="000000"/>
              </a:solidFill>
              <a:latin typeface="Calibri" pitchFamily="32" charset="0"/>
            </a:endParaRPr>
          </a:p>
          <a:p>
            <a:pPr marL="342900" indent="-342900" algn="just" defTabSz="449263" fontAlgn="base">
              <a:spcBef>
                <a:spcPct val="0"/>
              </a:spcBef>
              <a:spcAft>
                <a:spcPts val="600"/>
              </a:spcAft>
              <a:buClr>
                <a:srgbClr val="000000"/>
              </a:buClr>
              <a:buSzPct val="45000"/>
              <a:buFont typeface="Wingdings" panose="05000000000000000000" pitchFamily="2" charset="2"/>
              <a:buChar char="q"/>
              <a:defRPr/>
            </a:pPr>
            <a:r>
              <a:rPr lang="el-GR" altLang="el-GR" b="1" dirty="0" smtClean="0">
                <a:solidFill>
                  <a:srgbClr val="000000"/>
                </a:solidFill>
                <a:latin typeface="Calibri" pitchFamily="32" charset="0"/>
              </a:rPr>
              <a:t>Το </a:t>
            </a:r>
            <a:r>
              <a:rPr lang="el-GR" altLang="el-GR" b="1" dirty="0" smtClean="0">
                <a:solidFill>
                  <a:srgbClr val="000000"/>
                </a:solidFill>
                <a:latin typeface="Calibri" pitchFamily="32" charset="0"/>
              </a:rPr>
              <a:t>Υπ. Εργασίας επιθυμεί να συνεργαστεί με δικηγόρο και να του αναθέσει την εκπροσώπηση στο ΔΕΕ που έχει εκκινήσει διαδικασία παραβίασης του </a:t>
            </a:r>
            <a:r>
              <a:rPr lang="el-GR" altLang="el-GR" b="1" dirty="0" err="1" smtClean="0">
                <a:solidFill>
                  <a:srgbClr val="000000"/>
                </a:solidFill>
                <a:latin typeface="Calibri" pitchFamily="32" charset="0"/>
              </a:rPr>
              <a:t>ενωσιακού</a:t>
            </a:r>
            <a:r>
              <a:rPr lang="el-GR" altLang="el-GR" b="1" dirty="0" smtClean="0">
                <a:solidFill>
                  <a:srgbClr val="000000"/>
                </a:solidFill>
                <a:latin typeface="Calibri" pitchFamily="32" charset="0"/>
              </a:rPr>
              <a:t> δικαίου ;</a:t>
            </a:r>
          </a:p>
          <a:p>
            <a:pPr marL="0" indent="0" algn="just" defTabSz="449263" fontAlgn="base">
              <a:spcBef>
                <a:spcPct val="0"/>
              </a:spcBef>
              <a:spcAft>
                <a:spcPts val="600"/>
              </a:spcAft>
              <a:buClr>
                <a:srgbClr val="000000"/>
              </a:buClr>
              <a:buSzPct val="45000"/>
              <a:defRPr/>
            </a:pPr>
            <a:r>
              <a:rPr lang="el-GR" altLang="el-GR" b="1" dirty="0">
                <a:solidFill>
                  <a:srgbClr val="000000"/>
                </a:solidFill>
                <a:latin typeface="Calibri" pitchFamily="32" charset="0"/>
              </a:rPr>
              <a:t>Ερώτηση</a:t>
            </a:r>
          </a:p>
          <a:p>
            <a:pPr marL="0" indent="0" algn="just" defTabSz="449263" fontAlgn="base">
              <a:spcBef>
                <a:spcPct val="0"/>
              </a:spcBef>
              <a:spcAft>
                <a:spcPts val="600"/>
              </a:spcAft>
              <a:buClr>
                <a:srgbClr val="000000"/>
              </a:buClr>
              <a:buSzPct val="45000"/>
              <a:defRPr/>
            </a:pPr>
            <a:r>
              <a:rPr lang="el-GR" altLang="el-GR" dirty="0">
                <a:solidFill>
                  <a:srgbClr val="000000"/>
                </a:solidFill>
                <a:latin typeface="Calibri" pitchFamily="32" charset="0"/>
              </a:rPr>
              <a:t>Εφαρμόζεται ο ν. 4412/2016 </a:t>
            </a:r>
            <a:r>
              <a:rPr lang="el-GR" altLang="el-GR" dirty="0" smtClean="0">
                <a:solidFill>
                  <a:srgbClr val="000000"/>
                </a:solidFill>
                <a:latin typeface="Calibri" pitchFamily="32" charset="0"/>
              </a:rPr>
              <a:t>στην ανάθεση της σύμβασης;</a:t>
            </a:r>
            <a:endParaRPr lang="el-GR" altLang="el-GR" dirty="0" smtClean="0">
              <a:solidFill>
                <a:srgbClr val="000000"/>
              </a:solidFill>
              <a:latin typeface="Calibri" pitchFamily="32" charset="0"/>
            </a:endParaRPr>
          </a:p>
          <a:p>
            <a:pPr marL="342900" indent="-342900" algn="just" defTabSz="449263" fontAlgn="base">
              <a:spcBef>
                <a:spcPct val="0"/>
              </a:spcBef>
              <a:spcAft>
                <a:spcPts val="600"/>
              </a:spcAft>
              <a:buClr>
                <a:srgbClr val="000000"/>
              </a:buClr>
              <a:buSzPct val="45000"/>
              <a:buFont typeface="Wingdings" panose="05000000000000000000" pitchFamily="2" charset="2"/>
              <a:buChar char="q"/>
              <a:defRPr/>
            </a:pPr>
            <a:r>
              <a:rPr lang="el-GR" altLang="el-GR" b="1" dirty="0" smtClean="0">
                <a:solidFill>
                  <a:srgbClr val="000000"/>
                </a:solidFill>
                <a:latin typeface="Calibri" pitchFamily="32" charset="0"/>
              </a:rPr>
              <a:t>Ο </a:t>
            </a:r>
            <a:r>
              <a:rPr lang="el-GR" altLang="el-GR" b="1" dirty="0" smtClean="0">
                <a:solidFill>
                  <a:srgbClr val="000000"/>
                </a:solidFill>
                <a:latin typeface="Calibri" pitchFamily="32" charset="0"/>
              </a:rPr>
              <a:t>ΕΦΚΑ επιθυμεί να αναθέσει σύμβαση παροχής νομικών υπηρεσιών για την σύνταξη διακήρυξης σύμβασης μελέτης για ενήλικο αναλφαβητισμό και υποστήριξη της υπηρεσίας στη διενέργεια και εκτέλεση της σύμβασης π/υ </a:t>
            </a:r>
            <a:r>
              <a:rPr lang="el-GR" altLang="el-GR" b="1" dirty="0" smtClean="0">
                <a:solidFill>
                  <a:srgbClr val="000000"/>
                </a:solidFill>
                <a:latin typeface="Calibri" pitchFamily="32" charset="0"/>
              </a:rPr>
              <a:t>250.000 </a:t>
            </a:r>
            <a:r>
              <a:rPr lang="el-GR" altLang="el-GR" b="1" dirty="0" smtClean="0">
                <a:solidFill>
                  <a:srgbClr val="000000"/>
                </a:solidFill>
                <a:latin typeface="Calibri" pitchFamily="32" charset="0"/>
              </a:rPr>
              <a:t>€</a:t>
            </a:r>
          </a:p>
          <a:p>
            <a:pPr marL="0" indent="0" algn="just" defTabSz="449263" fontAlgn="base">
              <a:spcBef>
                <a:spcPct val="0"/>
              </a:spcBef>
              <a:spcAft>
                <a:spcPts val="600"/>
              </a:spcAft>
              <a:buClr>
                <a:srgbClr val="000000"/>
              </a:buClr>
              <a:buSzPct val="45000"/>
              <a:defRPr/>
            </a:pPr>
            <a:r>
              <a:rPr lang="el-GR" altLang="el-GR" b="1" dirty="0">
                <a:solidFill>
                  <a:srgbClr val="000000"/>
                </a:solidFill>
                <a:latin typeface="Calibri" pitchFamily="32" charset="0"/>
              </a:rPr>
              <a:t>Ερώτηση</a:t>
            </a:r>
          </a:p>
          <a:p>
            <a:pPr marL="0" indent="0" algn="just" defTabSz="449263" fontAlgn="base">
              <a:spcBef>
                <a:spcPct val="0"/>
              </a:spcBef>
              <a:spcAft>
                <a:spcPts val="600"/>
              </a:spcAft>
              <a:buClr>
                <a:srgbClr val="000000"/>
              </a:buClr>
              <a:buSzPct val="45000"/>
              <a:defRPr/>
            </a:pPr>
            <a:r>
              <a:rPr lang="el-GR" altLang="el-GR" dirty="0">
                <a:solidFill>
                  <a:srgbClr val="000000"/>
                </a:solidFill>
                <a:latin typeface="Calibri" pitchFamily="32" charset="0"/>
              </a:rPr>
              <a:t>Εφαρμόζεται ο ν. 4412/2016 </a:t>
            </a:r>
            <a:r>
              <a:rPr lang="el-GR" altLang="el-GR" dirty="0" smtClean="0">
                <a:solidFill>
                  <a:srgbClr val="000000"/>
                </a:solidFill>
                <a:latin typeface="Calibri" pitchFamily="32" charset="0"/>
              </a:rPr>
              <a:t>στην ανάθεση της σύμβασης; </a:t>
            </a:r>
            <a:r>
              <a:rPr lang="el-GR" altLang="el-GR" dirty="0" smtClean="0">
                <a:solidFill>
                  <a:srgbClr val="000000"/>
                </a:solidFill>
                <a:latin typeface="Calibri" pitchFamily="32" charset="0"/>
              </a:rPr>
              <a:t>Τι είδους σύμβαση υπηρεσιών αποτελεί η εν λόγω σύμβαση</a:t>
            </a:r>
            <a:r>
              <a:rPr lang="el-GR" altLang="el-GR" dirty="0" smtClean="0">
                <a:solidFill>
                  <a:srgbClr val="000000"/>
                </a:solidFill>
                <a:latin typeface="Calibri" pitchFamily="32" charset="0"/>
              </a:rPr>
              <a:t>; </a:t>
            </a:r>
            <a:endParaRPr lang="el-GR" altLang="el-GR" dirty="0">
              <a:solidFill>
                <a:srgbClr val="000000"/>
              </a:solidFill>
              <a:latin typeface="Calibri" pitchFamily="32" charset="0"/>
            </a:endParaRPr>
          </a:p>
          <a:p>
            <a:pPr marL="0" indent="0" algn="just" defTabSz="449263" fontAlgn="base">
              <a:spcBef>
                <a:spcPct val="0"/>
              </a:spcBef>
              <a:spcAft>
                <a:spcPts val="600"/>
              </a:spcAft>
              <a:buClr>
                <a:srgbClr val="000000"/>
              </a:buClr>
              <a:buSzPct val="45000"/>
              <a:defRPr/>
            </a:pPr>
            <a:endParaRPr lang="el-GR" altLang="el-GR" dirty="0">
              <a:solidFill>
                <a:srgbClr val="000000"/>
              </a:solidFill>
              <a:latin typeface="Calibri" pitchFamily="32" charset="0"/>
            </a:endParaRPr>
          </a:p>
        </p:txBody>
      </p:sp>
      <p:sp>
        <p:nvSpPr>
          <p:cNvPr id="16077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CCC9679-EE38-4C83-8A9C-E9596B561994}"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56</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263949364"/>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077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6077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60772" name="Rectangle 3"/>
          <p:cNvSpPr>
            <a:spLocks noChangeArrowheads="1"/>
          </p:cNvSpPr>
          <p:nvPr/>
        </p:nvSpPr>
        <p:spPr bwMode="auto">
          <a:xfrm>
            <a:off x="1018903" y="444137"/>
            <a:ext cx="9771017" cy="525401"/>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b="1" dirty="0" smtClean="0">
                <a:solidFill>
                  <a:srgbClr val="000000"/>
                </a:solidFill>
                <a:latin typeface="Calibri" pitchFamily="34" charset="0"/>
                <a:ea typeface="Microsoft YaHei" pitchFamily="34" charset="-122"/>
                <a:cs typeface="Arial" charset="0"/>
              </a:rPr>
              <a:t>Ασκήσεις – Μελέτη περίπτωσης</a:t>
            </a:r>
            <a:endParaRPr lang="el-GR" altLang="el-GR" sz="2800" b="1" dirty="0">
              <a:solidFill>
                <a:srgbClr val="000000"/>
              </a:solidFill>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235131" y="1066012"/>
            <a:ext cx="11639006" cy="2787559"/>
          </a:xfrm>
          <a:prstGeom prst="rect">
            <a:avLst/>
          </a:prstGeom>
          <a:noFill/>
          <a:ln>
            <a:noFill/>
          </a:ln>
          <a:effectLst/>
        </p:spPr>
        <p:txBody>
          <a:bodyPr wrap="square" lIns="90000" tIns="46800" rIns="90000" bIns="46800">
            <a:spAutoFit/>
          </a:bodyPr>
          <a:lstStyle>
            <a:lvl1pPr marL="244475" indent="-244475">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1pPr>
            <a:lvl2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2pPr>
            <a:lvl3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3pPr>
            <a:lvl4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4pPr>
            <a:lvl5pPr>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44475" algn="l"/>
                <a:tab pos="692150" algn="l"/>
                <a:tab pos="1141413" algn="l"/>
                <a:tab pos="1590675" algn="l"/>
                <a:tab pos="2039938" algn="l"/>
                <a:tab pos="2489200" algn="l"/>
                <a:tab pos="2938463" algn="l"/>
                <a:tab pos="3387725" algn="l"/>
                <a:tab pos="3836988" algn="l"/>
                <a:tab pos="4286250" algn="l"/>
                <a:tab pos="4735513" algn="l"/>
                <a:tab pos="5184775" algn="l"/>
                <a:tab pos="5634038" algn="l"/>
                <a:tab pos="6083300" algn="l"/>
                <a:tab pos="6532563" algn="l"/>
                <a:tab pos="6981825" algn="l"/>
                <a:tab pos="7431088" algn="l"/>
                <a:tab pos="7880350" algn="l"/>
                <a:tab pos="8329613" algn="l"/>
                <a:tab pos="8778875" algn="l"/>
                <a:tab pos="9228138" algn="l"/>
              </a:tabLst>
              <a:defRPr sz="2000">
                <a:solidFill>
                  <a:srgbClr val="FFFFFF"/>
                </a:solidFill>
                <a:latin typeface="Arial" charset="0"/>
                <a:ea typeface="Microsoft YaHei" pitchFamily="32" charset="-122"/>
              </a:defRPr>
            </a:lvl9pPr>
          </a:lstStyle>
          <a:p>
            <a:pPr marL="342900" indent="-342900" algn="just" defTabSz="449263" fontAlgn="base">
              <a:spcBef>
                <a:spcPct val="0"/>
              </a:spcBef>
              <a:spcAft>
                <a:spcPts val="600"/>
              </a:spcAft>
              <a:buClr>
                <a:srgbClr val="000000"/>
              </a:buClr>
              <a:buSzPct val="45000"/>
              <a:buFont typeface="Wingdings" panose="05000000000000000000" pitchFamily="2" charset="2"/>
              <a:buChar char="q"/>
              <a:defRPr/>
            </a:pPr>
            <a:r>
              <a:rPr lang="el-GR" altLang="el-GR" b="1" u="sng" dirty="0" smtClean="0">
                <a:solidFill>
                  <a:srgbClr val="000000"/>
                </a:solidFill>
                <a:latin typeface="Calibri" pitchFamily="32" charset="0"/>
              </a:rPr>
              <a:t>Το Υπουργείο Εργασίας αναθέτει στο Ινστιτούτο Επιμόρφωσης της ΕΣΔΔΑ πρόγραμμα επιμόρφωσης </a:t>
            </a:r>
            <a:r>
              <a:rPr lang="el-GR" altLang="el-GR" b="1" dirty="0" smtClean="0">
                <a:solidFill>
                  <a:srgbClr val="000000"/>
                </a:solidFill>
                <a:latin typeface="Calibri" pitchFamily="32" charset="0"/>
              </a:rPr>
              <a:t>30 στελεχών του στις ευρωπαϊκές πολιτικές για την καταπολέμηση της ανεργίας. Το πρόγραμμα που συγχρηματοδοτείται από ευρωπαϊκούς πόρους καλύπτει αποζημιώσεις για τους διδ</a:t>
            </a:r>
            <a:r>
              <a:rPr lang="el-GR" altLang="el-GR" b="1" dirty="0" smtClean="0">
                <a:solidFill>
                  <a:srgbClr val="000000"/>
                </a:solidFill>
                <a:latin typeface="Calibri" pitchFamily="32" charset="0"/>
              </a:rPr>
              <a:t>άσκοντες </a:t>
            </a:r>
            <a:r>
              <a:rPr lang="el-GR" altLang="el-GR" b="1" dirty="0" err="1" smtClean="0">
                <a:solidFill>
                  <a:srgbClr val="000000"/>
                </a:solidFill>
                <a:latin typeface="Calibri" pitchFamily="32" charset="0"/>
              </a:rPr>
              <a:t>επιμορφωτές</a:t>
            </a:r>
            <a:r>
              <a:rPr lang="el-GR" altLang="el-GR" b="1" dirty="0">
                <a:solidFill>
                  <a:srgbClr val="000000"/>
                </a:solidFill>
                <a:latin typeface="Calibri" pitchFamily="32" charset="0"/>
              </a:rPr>
              <a:t> </a:t>
            </a:r>
            <a:r>
              <a:rPr lang="el-GR" altLang="el-GR" b="1" dirty="0" smtClean="0">
                <a:solidFill>
                  <a:srgbClr val="000000"/>
                </a:solidFill>
                <a:latin typeface="Calibri" pitchFamily="32" charset="0"/>
              </a:rPr>
              <a:t>και τη διάθεση των αιθουσών εκπαίδευσης και προϋπολογίζεται συνολικά στις 100.000 €</a:t>
            </a:r>
            <a:endParaRPr lang="el-GR" altLang="el-GR" b="1" dirty="0" smtClean="0">
              <a:solidFill>
                <a:srgbClr val="000000"/>
              </a:solidFill>
              <a:latin typeface="Calibri" pitchFamily="32" charset="0"/>
            </a:endParaRPr>
          </a:p>
          <a:p>
            <a:pPr marL="0" indent="0" algn="just" defTabSz="449263" fontAlgn="base">
              <a:spcBef>
                <a:spcPct val="0"/>
              </a:spcBef>
              <a:spcAft>
                <a:spcPts val="600"/>
              </a:spcAft>
              <a:buClr>
                <a:srgbClr val="000000"/>
              </a:buClr>
              <a:buSzPct val="45000"/>
              <a:defRPr/>
            </a:pPr>
            <a:r>
              <a:rPr lang="el-GR" altLang="el-GR" b="1" dirty="0" smtClean="0">
                <a:solidFill>
                  <a:srgbClr val="000000"/>
                </a:solidFill>
                <a:latin typeface="Calibri" pitchFamily="32" charset="0"/>
              </a:rPr>
              <a:t>Ερώτηση</a:t>
            </a:r>
          </a:p>
          <a:p>
            <a:pPr marL="0" indent="0" algn="just" defTabSz="449263" fontAlgn="base">
              <a:spcBef>
                <a:spcPct val="0"/>
              </a:spcBef>
              <a:spcAft>
                <a:spcPts val="600"/>
              </a:spcAft>
              <a:buClr>
                <a:srgbClr val="000000"/>
              </a:buClr>
              <a:buSzPct val="45000"/>
              <a:defRPr/>
            </a:pPr>
            <a:r>
              <a:rPr lang="el-GR" altLang="el-GR" dirty="0" smtClean="0">
                <a:solidFill>
                  <a:srgbClr val="000000"/>
                </a:solidFill>
                <a:latin typeface="Calibri" pitchFamily="32" charset="0"/>
              </a:rPr>
              <a:t>Είναι δημόσια σύμβαση η ανωτέρω σύμβαση; Μπορεί να ενταχθεί στις συμβάσεις συνεργασίας (προγραμματική σύμβαση) του άρθρου 12; Ποιες προϋποθέσεις ελέγχονται;    </a:t>
            </a:r>
            <a:endParaRPr lang="el-GR" altLang="el-GR" dirty="0">
              <a:solidFill>
                <a:srgbClr val="000000"/>
              </a:solidFill>
              <a:latin typeface="Calibri" pitchFamily="32" charset="0"/>
            </a:endParaRPr>
          </a:p>
          <a:p>
            <a:pPr marL="0" indent="0" algn="just" defTabSz="449263" fontAlgn="base">
              <a:spcBef>
                <a:spcPct val="0"/>
              </a:spcBef>
              <a:spcAft>
                <a:spcPts val="600"/>
              </a:spcAft>
              <a:buClr>
                <a:srgbClr val="000000"/>
              </a:buClr>
              <a:buSzPct val="45000"/>
              <a:defRPr/>
            </a:pPr>
            <a:endParaRPr lang="el-GR" altLang="el-GR" dirty="0">
              <a:solidFill>
                <a:srgbClr val="000000"/>
              </a:solidFill>
              <a:latin typeface="Calibri" pitchFamily="32" charset="0"/>
            </a:endParaRPr>
          </a:p>
        </p:txBody>
      </p:sp>
      <p:sp>
        <p:nvSpPr>
          <p:cNvPr id="16077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CCC9679-EE38-4C83-8A9C-E9596B561994}"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57</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309878493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96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6896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68964" name="Rectangle 3"/>
          <p:cNvSpPr>
            <a:spLocks noChangeArrowheads="1"/>
          </p:cNvSpPr>
          <p:nvPr/>
        </p:nvSpPr>
        <p:spPr bwMode="auto">
          <a:xfrm>
            <a:off x="2024743" y="548639"/>
            <a:ext cx="7223760"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a:solidFill>
                  <a:srgbClr val="000000"/>
                </a:solidFill>
                <a:latin typeface="Calibri" pitchFamily="34" charset="0"/>
                <a:ea typeface="Microsoft YaHei" pitchFamily="34" charset="-122"/>
                <a:cs typeface="Arial" charset="0"/>
              </a:rPr>
              <a:t>Γενικές </a:t>
            </a:r>
            <a:r>
              <a:rPr lang="el-GR" altLang="el-GR" sz="3200" b="1" dirty="0" smtClean="0">
                <a:solidFill>
                  <a:srgbClr val="000000"/>
                </a:solidFill>
                <a:latin typeface="Calibri" pitchFamily="34" charset="0"/>
                <a:ea typeface="Microsoft YaHei" pitchFamily="34" charset="-122"/>
                <a:cs typeface="Arial" charset="0"/>
              </a:rPr>
              <a:t>Αρχές (</a:t>
            </a:r>
            <a:r>
              <a:rPr lang="el-GR" altLang="el-GR" sz="3200" b="1" dirty="0">
                <a:solidFill>
                  <a:srgbClr val="000000"/>
                </a:solidFill>
                <a:latin typeface="Calibri" pitchFamily="34" charset="0"/>
                <a:ea typeface="Microsoft YaHei" pitchFamily="34" charset="-122"/>
                <a:cs typeface="Arial" charset="0"/>
              </a:rPr>
              <a:t>Άρθρο 18)</a:t>
            </a:r>
          </a:p>
        </p:txBody>
      </p:sp>
      <p:sp>
        <p:nvSpPr>
          <p:cNvPr id="2" name="Rectangle 4"/>
          <p:cNvSpPr>
            <a:spLocks noChangeArrowheads="1"/>
          </p:cNvSpPr>
          <p:nvPr/>
        </p:nvSpPr>
        <p:spPr bwMode="auto">
          <a:xfrm>
            <a:off x="365760" y="1609725"/>
            <a:ext cx="11234057" cy="4649607"/>
          </a:xfrm>
          <a:prstGeom prst="rect">
            <a:avLst/>
          </a:prstGeom>
          <a:noFill/>
          <a:ln>
            <a:noFill/>
          </a:ln>
          <a:effectLst/>
        </p:spPr>
        <p:txBody>
          <a:bodyPr wrap="square" lIns="90000" tIns="46800" rIns="90000" bIns="46800">
            <a:spAutoFit/>
          </a:bodyPr>
          <a:lstStyle>
            <a:lvl1pPr marL="250825" indent="-24765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1pPr>
            <a:lvl2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2pPr>
            <a:lvl3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3pPr>
            <a:lvl4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4pPr>
            <a:lvl5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9pPr>
          </a:lstStyle>
          <a:p>
            <a:pPr algn="just" defTabSz="449263" fontAlgn="base">
              <a:spcBef>
                <a:spcPct val="0"/>
              </a:spcBef>
              <a:spcAft>
                <a:spcPct val="0"/>
              </a:spcAft>
              <a:buSzPct val="45000"/>
              <a:defRPr/>
            </a:pPr>
            <a:endParaRPr lang="el-GR" altLang="el-GR" sz="1800" dirty="0">
              <a:solidFill>
                <a:srgbClr val="000000"/>
              </a:solidFill>
              <a:latin typeface="Calibri" pitchFamily="32" charset="0"/>
            </a:endParaRPr>
          </a:p>
          <a:p>
            <a:pPr marL="1588" indent="0" algn="just" defTabSz="449263" fontAlgn="base">
              <a:spcBef>
                <a:spcPct val="0"/>
              </a:spcBef>
              <a:spcAft>
                <a:spcPct val="0"/>
              </a:spcAft>
              <a:buClr>
                <a:srgbClr val="000000"/>
              </a:buClr>
              <a:buSzPct val="45000"/>
              <a:defRPr/>
            </a:pPr>
            <a:r>
              <a:rPr lang="el-GR" altLang="el-GR" sz="2200" dirty="0">
                <a:solidFill>
                  <a:srgbClr val="000000"/>
                </a:solidFill>
                <a:latin typeface="Calibri" pitchFamily="32" charset="0"/>
              </a:rPr>
              <a:t>Οι αναθέτουσες αρχές </a:t>
            </a:r>
          </a:p>
          <a:p>
            <a:pPr marL="249238" algn="just" defTabSz="449263" fontAlgn="base">
              <a:spcBef>
                <a:spcPct val="0"/>
              </a:spcBef>
              <a:spcAft>
                <a:spcPct val="0"/>
              </a:spcAft>
              <a:buClr>
                <a:srgbClr val="000000"/>
              </a:buClr>
              <a:buSzPct val="45000"/>
              <a:buFont typeface="Wingdings" charset="2"/>
              <a:buChar char=""/>
              <a:defRPr/>
            </a:pPr>
            <a:r>
              <a:rPr lang="el-GR" altLang="el-GR" sz="2200" b="1" u="sng" dirty="0">
                <a:solidFill>
                  <a:srgbClr val="000000"/>
                </a:solidFill>
                <a:latin typeface="Calibri" pitchFamily="32" charset="0"/>
              </a:rPr>
              <a:t>αντιμετωπίζουν</a:t>
            </a:r>
            <a:r>
              <a:rPr lang="el-GR" altLang="el-GR" sz="2200" b="1" dirty="0">
                <a:solidFill>
                  <a:srgbClr val="000000"/>
                </a:solidFill>
                <a:latin typeface="Calibri" pitchFamily="32" charset="0"/>
              </a:rPr>
              <a:t> </a:t>
            </a:r>
            <a:r>
              <a:rPr lang="el-GR" altLang="el-GR" sz="2200" dirty="0">
                <a:solidFill>
                  <a:srgbClr val="000000"/>
                </a:solidFill>
                <a:latin typeface="Calibri" pitchFamily="32" charset="0"/>
              </a:rPr>
              <a:t>τους οικονομικούς φορείς </a:t>
            </a:r>
            <a:r>
              <a:rPr lang="el-GR" altLang="el-GR" sz="2200" b="1" dirty="0">
                <a:solidFill>
                  <a:srgbClr val="000000"/>
                </a:solidFill>
                <a:latin typeface="Calibri" pitchFamily="32" charset="0"/>
              </a:rPr>
              <a:t>ισότιμα</a:t>
            </a:r>
            <a:r>
              <a:rPr lang="el-GR" altLang="el-GR" sz="2200" dirty="0">
                <a:solidFill>
                  <a:srgbClr val="000000"/>
                </a:solidFill>
                <a:latin typeface="Calibri" pitchFamily="32" charset="0"/>
              </a:rPr>
              <a:t> και </a:t>
            </a:r>
            <a:r>
              <a:rPr lang="el-GR" altLang="el-GR" sz="2200" b="1" dirty="0">
                <a:solidFill>
                  <a:srgbClr val="000000"/>
                </a:solidFill>
                <a:latin typeface="Calibri" pitchFamily="32" charset="0"/>
              </a:rPr>
              <a:t>χωρίς διακρίσεις </a:t>
            </a:r>
            <a:endParaRPr lang="el-GR" altLang="el-GR" sz="2200" dirty="0">
              <a:solidFill>
                <a:srgbClr val="000000"/>
              </a:solidFill>
              <a:latin typeface="Calibri" pitchFamily="32" charset="0"/>
            </a:endParaRPr>
          </a:p>
          <a:p>
            <a:pPr marL="249238" algn="just" defTabSz="449263" fontAlgn="base">
              <a:spcBef>
                <a:spcPct val="0"/>
              </a:spcBef>
              <a:spcAft>
                <a:spcPct val="0"/>
              </a:spcAft>
              <a:buClr>
                <a:srgbClr val="000000"/>
              </a:buClr>
              <a:buSzPct val="45000"/>
              <a:buFont typeface="Wingdings" charset="2"/>
              <a:buChar char=""/>
              <a:defRPr/>
            </a:pPr>
            <a:r>
              <a:rPr lang="el-GR" altLang="el-GR" sz="2200" b="1" u="sng" dirty="0">
                <a:solidFill>
                  <a:srgbClr val="000000"/>
                </a:solidFill>
                <a:latin typeface="Calibri" pitchFamily="32" charset="0"/>
              </a:rPr>
              <a:t>ενεργούν</a:t>
            </a:r>
            <a:r>
              <a:rPr lang="el-GR" altLang="el-GR" sz="2200" dirty="0">
                <a:solidFill>
                  <a:srgbClr val="000000"/>
                </a:solidFill>
                <a:latin typeface="Calibri" pitchFamily="32" charset="0"/>
              </a:rPr>
              <a:t> με </a:t>
            </a:r>
            <a:r>
              <a:rPr lang="el-GR" altLang="el-GR" sz="2200" b="1" dirty="0">
                <a:solidFill>
                  <a:srgbClr val="000000"/>
                </a:solidFill>
                <a:latin typeface="Calibri" pitchFamily="32" charset="0"/>
              </a:rPr>
              <a:t>διαφάνεια</a:t>
            </a:r>
            <a:r>
              <a:rPr lang="el-GR" altLang="el-GR" sz="2200" dirty="0">
                <a:solidFill>
                  <a:srgbClr val="000000"/>
                </a:solidFill>
                <a:latin typeface="Calibri" pitchFamily="32" charset="0"/>
              </a:rPr>
              <a:t>, </a:t>
            </a:r>
          </a:p>
          <a:p>
            <a:pPr marL="249238" algn="just" defTabSz="449263" fontAlgn="base">
              <a:spcBef>
                <a:spcPct val="0"/>
              </a:spcBef>
              <a:spcAft>
                <a:spcPct val="0"/>
              </a:spcAft>
              <a:buClr>
                <a:srgbClr val="000000"/>
              </a:buClr>
              <a:buSzPct val="45000"/>
              <a:buFont typeface="Wingdings" charset="2"/>
              <a:buChar char=""/>
              <a:defRPr/>
            </a:pPr>
            <a:r>
              <a:rPr lang="el-GR" altLang="el-GR" sz="2200" b="1" u="sng" dirty="0">
                <a:solidFill>
                  <a:srgbClr val="000000"/>
                </a:solidFill>
                <a:latin typeface="Calibri" pitchFamily="32" charset="0"/>
              </a:rPr>
              <a:t>τηρούν</a:t>
            </a:r>
            <a:r>
              <a:rPr lang="el-GR" altLang="el-GR" sz="2200" dirty="0">
                <a:solidFill>
                  <a:srgbClr val="000000"/>
                </a:solidFill>
                <a:latin typeface="Calibri" pitchFamily="32" charset="0"/>
              </a:rPr>
              <a:t> τις </a:t>
            </a:r>
            <a:r>
              <a:rPr lang="el-GR" altLang="el-GR" sz="2200" b="1" dirty="0">
                <a:solidFill>
                  <a:srgbClr val="000000"/>
                </a:solidFill>
                <a:latin typeface="Calibri" pitchFamily="32" charset="0"/>
              </a:rPr>
              <a:t>αρχές</a:t>
            </a:r>
          </a:p>
          <a:p>
            <a:pPr marL="741363" lvl="1" indent="-285750" algn="just" defTabSz="449263" fontAlgn="base">
              <a:spcBef>
                <a:spcPct val="0"/>
              </a:spcBef>
              <a:spcAft>
                <a:spcPct val="0"/>
              </a:spcAft>
              <a:buClr>
                <a:srgbClr val="000000"/>
              </a:buClr>
              <a:buSzPct val="45000"/>
              <a:buFont typeface="Wingdings" charset="2"/>
              <a:buChar char=""/>
              <a:defRPr/>
            </a:pPr>
            <a:r>
              <a:rPr lang="el-GR" altLang="el-GR" sz="2200" b="1" dirty="0">
                <a:solidFill>
                  <a:srgbClr val="000000"/>
                </a:solidFill>
                <a:latin typeface="Calibri" pitchFamily="32" charset="0"/>
              </a:rPr>
              <a:t>της αναλογικότητας</a:t>
            </a:r>
            <a:r>
              <a:rPr lang="el-GR" altLang="el-GR" sz="2200" dirty="0">
                <a:solidFill>
                  <a:srgbClr val="000000"/>
                </a:solidFill>
                <a:latin typeface="Calibri" pitchFamily="32" charset="0"/>
              </a:rPr>
              <a:t>, </a:t>
            </a:r>
          </a:p>
          <a:p>
            <a:pPr marL="741363" lvl="1" indent="-285750"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της </a:t>
            </a:r>
            <a:r>
              <a:rPr lang="el-GR" altLang="el-GR" sz="2200" b="1" dirty="0">
                <a:solidFill>
                  <a:srgbClr val="000000"/>
                </a:solidFill>
                <a:latin typeface="Calibri" pitchFamily="32" charset="0"/>
              </a:rPr>
              <a:t>αμοιβαίας αναγνώρισης</a:t>
            </a:r>
            <a:r>
              <a:rPr lang="el-GR" altLang="el-GR" sz="2200" dirty="0">
                <a:solidFill>
                  <a:srgbClr val="000000"/>
                </a:solidFill>
                <a:latin typeface="Calibri" pitchFamily="32" charset="0"/>
              </a:rPr>
              <a:t>, </a:t>
            </a:r>
          </a:p>
          <a:p>
            <a:pPr marL="741363" lvl="1" indent="-285750"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της </a:t>
            </a:r>
            <a:r>
              <a:rPr lang="el-GR" altLang="el-GR" sz="2200" b="1" dirty="0">
                <a:solidFill>
                  <a:srgbClr val="000000"/>
                </a:solidFill>
                <a:latin typeface="Calibri" pitchFamily="32" charset="0"/>
              </a:rPr>
              <a:t>προστασίας</a:t>
            </a:r>
            <a:r>
              <a:rPr lang="el-GR" altLang="el-GR" sz="2200" dirty="0">
                <a:solidFill>
                  <a:srgbClr val="000000"/>
                </a:solidFill>
                <a:latin typeface="Calibri" pitchFamily="32" charset="0"/>
              </a:rPr>
              <a:t> του </a:t>
            </a:r>
            <a:r>
              <a:rPr lang="el-GR" altLang="el-GR" sz="2200" b="1" dirty="0">
                <a:solidFill>
                  <a:srgbClr val="000000"/>
                </a:solidFill>
                <a:latin typeface="Calibri" pitchFamily="32" charset="0"/>
              </a:rPr>
              <a:t>δημόσιου συμφέροντος</a:t>
            </a:r>
            <a:r>
              <a:rPr lang="el-GR" altLang="el-GR" sz="2200" dirty="0">
                <a:solidFill>
                  <a:srgbClr val="000000"/>
                </a:solidFill>
                <a:latin typeface="Calibri" pitchFamily="32" charset="0"/>
              </a:rPr>
              <a:t>, </a:t>
            </a:r>
          </a:p>
          <a:p>
            <a:pPr marL="741363" lvl="1" indent="-285750"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της </a:t>
            </a:r>
            <a:r>
              <a:rPr lang="el-GR" altLang="el-GR" sz="2200" b="1" dirty="0">
                <a:solidFill>
                  <a:srgbClr val="000000"/>
                </a:solidFill>
                <a:latin typeface="Calibri" pitchFamily="32" charset="0"/>
              </a:rPr>
              <a:t>προστασίας των δικαιωμάτων των ιδιωτών</a:t>
            </a:r>
            <a:r>
              <a:rPr lang="el-GR" altLang="el-GR" sz="2200" dirty="0">
                <a:solidFill>
                  <a:srgbClr val="000000"/>
                </a:solidFill>
                <a:latin typeface="Calibri" pitchFamily="32" charset="0"/>
              </a:rPr>
              <a:t>, </a:t>
            </a:r>
          </a:p>
          <a:p>
            <a:pPr marL="741363" lvl="1" indent="-285750"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της </a:t>
            </a:r>
            <a:r>
              <a:rPr lang="el-GR" altLang="el-GR" sz="2200" b="1" dirty="0">
                <a:solidFill>
                  <a:srgbClr val="000000"/>
                </a:solidFill>
                <a:latin typeface="Calibri" pitchFamily="32" charset="0"/>
              </a:rPr>
              <a:t>ελευθερίας του ανταγωνισμού </a:t>
            </a:r>
            <a:r>
              <a:rPr lang="el-GR" altLang="el-GR" sz="2200" dirty="0">
                <a:solidFill>
                  <a:srgbClr val="000000"/>
                </a:solidFill>
                <a:latin typeface="Calibri" pitchFamily="32" charset="0"/>
              </a:rPr>
              <a:t>και </a:t>
            </a:r>
          </a:p>
          <a:p>
            <a:pPr marL="741363" lvl="1" indent="-285750"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της </a:t>
            </a:r>
            <a:r>
              <a:rPr lang="el-GR" altLang="el-GR" sz="2200" b="1" dirty="0">
                <a:solidFill>
                  <a:srgbClr val="000000"/>
                </a:solidFill>
                <a:latin typeface="Calibri" pitchFamily="32" charset="0"/>
              </a:rPr>
              <a:t>προστασίας του περιβάλλοντος και της βιώσιμης και αειφόρου ανάπτυξης</a:t>
            </a:r>
            <a:r>
              <a:rPr lang="el-GR" altLang="el-GR" sz="2200" dirty="0">
                <a:solidFill>
                  <a:srgbClr val="000000"/>
                </a:solidFill>
                <a:latin typeface="Calibri" pitchFamily="32" charset="0"/>
              </a:rPr>
              <a:t>.</a:t>
            </a:r>
          </a:p>
          <a:p>
            <a:pPr algn="just" defTabSz="449263" fontAlgn="base">
              <a:spcBef>
                <a:spcPct val="0"/>
              </a:spcBef>
              <a:spcAft>
                <a:spcPct val="0"/>
              </a:spcAft>
              <a:buSzPct val="100000"/>
              <a:defRPr/>
            </a:pPr>
            <a:endParaRPr lang="el-GR" altLang="el-GR" sz="2200" dirty="0">
              <a:solidFill>
                <a:srgbClr val="000000"/>
              </a:solidFill>
              <a:latin typeface="Calibri" pitchFamily="32" charset="0"/>
            </a:endParaRPr>
          </a:p>
          <a:p>
            <a:pPr algn="just" defTabSz="449263" fontAlgn="base">
              <a:spcBef>
                <a:spcPct val="0"/>
              </a:spcBef>
              <a:spcAft>
                <a:spcPct val="0"/>
              </a:spcAft>
              <a:buSzPct val="100000"/>
              <a:defRPr/>
            </a:pPr>
            <a:endParaRPr lang="el-GR" altLang="el-GR" sz="1800" dirty="0">
              <a:solidFill>
                <a:srgbClr val="000000"/>
              </a:solidFill>
              <a:latin typeface="Calibri" pitchFamily="32" charset="0"/>
            </a:endParaRPr>
          </a:p>
          <a:p>
            <a:pPr algn="just" defTabSz="449263" fontAlgn="base">
              <a:spcBef>
                <a:spcPct val="0"/>
              </a:spcBef>
              <a:spcAft>
                <a:spcPct val="0"/>
              </a:spcAft>
              <a:buSzPct val="45000"/>
              <a:defRPr/>
            </a:pPr>
            <a:endParaRPr lang="el-GR" altLang="el-GR" sz="1800" dirty="0">
              <a:solidFill>
                <a:srgbClr val="000000"/>
              </a:solidFill>
              <a:latin typeface="Calibri" pitchFamily="32" charset="0"/>
            </a:endParaRPr>
          </a:p>
        </p:txBody>
      </p:sp>
      <p:sp>
        <p:nvSpPr>
          <p:cNvPr id="168966"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AD71305A-A937-421F-ADE4-83C5FA5A115B}"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58</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913937383"/>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1010"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71011"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71012" name="Rectangle 3"/>
          <p:cNvSpPr>
            <a:spLocks noChangeArrowheads="1"/>
          </p:cNvSpPr>
          <p:nvPr/>
        </p:nvSpPr>
        <p:spPr bwMode="auto">
          <a:xfrm>
            <a:off x="1097281" y="496389"/>
            <a:ext cx="8908734"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a:solidFill>
                  <a:srgbClr val="000000"/>
                </a:solidFill>
                <a:latin typeface="Calibri" pitchFamily="34" charset="0"/>
                <a:ea typeface="Microsoft YaHei" pitchFamily="34" charset="-122"/>
                <a:cs typeface="Arial" charset="0"/>
              </a:rPr>
              <a:t>Γενικές </a:t>
            </a:r>
            <a:r>
              <a:rPr lang="el-GR" altLang="el-GR" sz="3200" b="1" dirty="0" smtClean="0">
                <a:solidFill>
                  <a:srgbClr val="000000"/>
                </a:solidFill>
                <a:latin typeface="Calibri" pitchFamily="34" charset="0"/>
                <a:ea typeface="Microsoft YaHei" pitchFamily="34" charset="-122"/>
                <a:cs typeface="Arial" charset="0"/>
              </a:rPr>
              <a:t>Αρχές (</a:t>
            </a:r>
            <a:r>
              <a:rPr lang="el-GR" altLang="el-GR" sz="3200" b="1" dirty="0">
                <a:solidFill>
                  <a:srgbClr val="000000"/>
                </a:solidFill>
                <a:latin typeface="Calibri" pitchFamily="34" charset="0"/>
                <a:ea typeface="Microsoft YaHei" pitchFamily="34" charset="-122"/>
                <a:cs typeface="Arial" charset="0"/>
              </a:rPr>
              <a:t>Άρθρο 18)</a:t>
            </a:r>
          </a:p>
        </p:txBody>
      </p:sp>
      <p:sp>
        <p:nvSpPr>
          <p:cNvPr id="2" name="Rectangle 4"/>
          <p:cNvSpPr>
            <a:spLocks noChangeArrowheads="1"/>
          </p:cNvSpPr>
          <p:nvPr/>
        </p:nvSpPr>
        <p:spPr bwMode="auto">
          <a:xfrm>
            <a:off x="522514" y="1758451"/>
            <a:ext cx="11234057" cy="3649333"/>
          </a:xfrm>
          <a:prstGeom prst="rect">
            <a:avLst/>
          </a:prstGeom>
          <a:noFill/>
          <a:ln>
            <a:noFill/>
          </a:ln>
          <a:effectLst/>
        </p:spPr>
        <p:txBody>
          <a:bodyPr wrap="square" lIns="90000" tIns="46800" rIns="90000" bIns="46800">
            <a:spAutoFit/>
          </a:bodyPr>
          <a:lstStyle>
            <a:lvl1pPr marL="250825" indent="-24765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1pPr>
            <a:lvl2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2pPr>
            <a:lvl3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3pPr>
            <a:lvl4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4pPr>
            <a:lvl5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9pPr>
          </a:lstStyle>
          <a:p>
            <a:pPr marL="1588" indent="0" algn="just" defTabSz="449263" fontAlgn="base">
              <a:spcBef>
                <a:spcPct val="0"/>
              </a:spcBef>
              <a:spcAft>
                <a:spcPts val="600"/>
              </a:spcAft>
              <a:buClr>
                <a:srgbClr val="000000"/>
              </a:buClr>
              <a:buSzPct val="45000"/>
              <a:defRPr/>
            </a:pPr>
            <a:r>
              <a:rPr lang="el-GR" altLang="el-GR" sz="2200" b="1" dirty="0">
                <a:solidFill>
                  <a:srgbClr val="000000"/>
                </a:solidFill>
                <a:latin typeface="Calibri" pitchFamily="32" charset="0"/>
              </a:rPr>
              <a:t>Αρχή της ίσης μεταχείρισης  </a:t>
            </a:r>
          </a:p>
          <a:p>
            <a:pPr marL="249238" algn="just" defTabSz="449263" fontAlgn="base">
              <a:spcBef>
                <a:spcPct val="0"/>
              </a:spcBef>
              <a:spcAft>
                <a:spcPts val="600"/>
              </a:spcAft>
              <a:buClr>
                <a:srgbClr val="000000"/>
              </a:buClr>
              <a:buSzPct val="45000"/>
              <a:buFont typeface="Wingdings" charset="2"/>
              <a:buChar char=""/>
              <a:defRPr/>
            </a:pPr>
            <a:r>
              <a:rPr lang="el-GR" altLang="el-GR" sz="2200" b="1" dirty="0">
                <a:solidFill>
                  <a:srgbClr val="000000"/>
                </a:solidFill>
                <a:latin typeface="Calibri" pitchFamily="32" charset="0"/>
              </a:rPr>
              <a:t>Οι κανόνες πρέπει να είναι γνωστοί σε όλους τους υποψήφιους αναδόχους </a:t>
            </a:r>
            <a:r>
              <a:rPr lang="el-GR" altLang="el-GR" sz="2200" dirty="0">
                <a:solidFill>
                  <a:srgbClr val="000000"/>
                </a:solidFill>
                <a:latin typeface="Calibri" pitchFamily="32" charset="0"/>
              </a:rPr>
              <a:t>και να </a:t>
            </a:r>
            <a:r>
              <a:rPr lang="el-GR" altLang="el-GR" sz="2200" b="1" dirty="0">
                <a:solidFill>
                  <a:srgbClr val="000000"/>
                </a:solidFill>
                <a:latin typeface="Calibri" pitchFamily="32" charset="0"/>
              </a:rPr>
              <a:t>εφαρμόζονται σε όλους με τον ίδιο τρόπο</a:t>
            </a:r>
            <a:r>
              <a:rPr lang="el-GR" altLang="el-GR" sz="2200" dirty="0">
                <a:solidFill>
                  <a:srgbClr val="000000"/>
                </a:solidFill>
                <a:latin typeface="Calibri" pitchFamily="32" charset="0"/>
              </a:rPr>
              <a:t>. </a:t>
            </a:r>
          </a:p>
          <a:p>
            <a:pPr marL="249238" algn="just" defTabSz="449263" fontAlgn="base">
              <a:spcBef>
                <a:spcPct val="0"/>
              </a:spcBef>
              <a:spcAft>
                <a:spcPts val="600"/>
              </a:spcAft>
              <a:buClr>
                <a:srgbClr val="000000"/>
              </a:buClr>
              <a:buSzPct val="45000"/>
              <a:buFont typeface="Wingdings" charset="2"/>
              <a:buChar char=""/>
              <a:defRPr/>
            </a:pPr>
            <a:r>
              <a:rPr lang="el-GR" altLang="el-GR" sz="2200" b="1" dirty="0" smtClean="0">
                <a:solidFill>
                  <a:srgbClr val="000000"/>
                </a:solidFill>
                <a:latin typeface="Calibri" pitchFamily="32" charset="0"/>
              </a:rPr>
              <a:t>Όλοι </a:t>
            </a:r>
            <a:r>
              <a:rPr lang="el-GR" altLang="el-GR" sz="2200" b="1" dirty="0">
                <a:solidFill>
                  <a:srgbClr val="000000"/>
                </a:solidFill>
                <a:latin typeface="Calibri" pitchFamily="32" charset="0"/>
              </a:rPr>
              <a:t>οι όροι και τρόποι διεξαγωγής της διαδικασίας αναθέσεως πρέπει να διατυπώνονται με σαφήνεια, ακρίβεια και χωρίς αμφισημία </a:t>
            </a:r>
            <a:r>
              <a:rPr lang="el-GR" altLang="el-GR" sz="2200" dirty="0">
                <a:solidFill>
                  <a:srgbClr val="000000"/>
                </a:solidFill>
                <a:latin typeface="Calibri" pitchFamily="32" charset="0"/>
              </a:rPr>
              <a:t>στα έγγραφα της σύμβασης, </a:t>
            </a:r>
            <a:r>
              <a:rPr lang="el-GR" altLang="el-GR" sz="2200" dirty="0" smtClean="0">
                <a:solidFill>
                  <a:srgbClr val="000000"/>
                </a:solidFill>
                <a:latin typeface="Calibri" pitchFamily="32" charset="0"/>
              </a:rPr>
              <a:t>ώστε</a:t>
            </a:r>
            <a:r>
              <a:rPr lang="el-GR" altLang="el-GR" sz="2200" dirty="0">
                <a:solidFill>
                  <a:srgbClr val="000000"/>
                </a:solidFill>
                <a:latin typeface="Calibri" pitchFamily="32" charset="0"/>
              </a:rPr>
              <a:t>, αφενός </a:t>
            </a:r>
            <a:r>
              <a:rPr lang="el-GR" altLang="el-GR" sz="2200" dirty="0" smtClean="0">
                <a:solidFill>
                  <a:srgbClr val="000000"/>
                </a:solidFill>
                <a:latin typeface="Calibri" pitchFamily="32" charset="0"/>
              </a:rPr>
              <a:t>οι οικονομικοί φορείς να έχουν τη δυνατότητα</a:t>
            </a:r>
            <a:r>
              <a:rPr lang="el-GR" altLang="el-GR" sz="2200" b="1" dirty="0" smtClean="0">
                <a:solidFill>
                  <a:srgbClr val="000000"/>
                </a:solidFill>
                <a:latin typeface="Calibri" pitchFamily="32" charset="0"/>
              </a:rPr>
              <a:t> </a:t>
            </a:r>
            <a:r>
              <a:rPr lang="el-GR" altLang="el-GR" sz="2200" b="1" dirty="0">
                <a:solidFill>
                  <a:srgbClr val="000000"/>
                </a:solidFill>
                <a:latin typeface="Calibri" pitchFamily="32" charset="0"/>
              </a:rPr>
              <a:t>να κατανοούν το ακριβές περιεχόμενό τους και να τους ερμηνεύουν με τον ίδιο τρόπο και, αφετέρου, να καθίσταται δυνατός ο εκ μέρους της αναθέτουσας αρχής αποτελεσματικός και επί </a:t>
            </a:r>
            <a:r>
              <a:rPr lang="el-GR" altLang="el-GR" sz="2200" b="1" dirty="0" err="1">
                <a:solidFill>
                  <a:srgbClr val="000000"/>
                </a:solidFill>
                <a:latin typeface="Calibri" pitchFamily="32" charset="0"/>
              </a:rPr>
              <a:t>ίσοις</a:t>
            </a:r>
            <a:r>
              <a:rPr lang="el-GR" altLang="el-GR" sz="2200" b="1" dirty="0">
                <a:solidFill>
                  <a:srgbClr val="000000"/>
                </a:solidFill>
                <a:latin typeface="Calibri" pitchFamily="32" charset="0"/>
              </a:rPr>
              <a:t> </a:t>
            </a:r>
            <a:r>
              <a:rPr lang="el-GR" altLang="el-GR" sz="2200" b="1" dirty="0" err="1">
                <a:solidFill>
                  <a:srgbClr val="000000"/>
                </a:solidFill>
                <a:latin typeface="Calibri" pitchFamily="32" charset="0"/>
              </a:rPr>
              <a:t>όροις</a:t>
            </a:r>
            <a:r>
              <a:rPr lang="el-GR" altLang="el-GR" sz="2200" b="1" dirty="0">
                <a:solidFill>
                  <a:srgbClr val="000000"/>
                </a:solidFill>
                <a:latin typeface="Calibri" pitchFamily="32" charset="0"/>
              </a:rPr>
              <a:t> έλεγχος</a:t>
            </a:r>
            <a:r>
              <a:rPr lang="el-GR" altLang="el-GR" sz="2200" dirty="0">
                <a:solidFill>
                  <a:srgbClr val="000000"/>
                </a:solidFill>
                <a:latin typeface="Calibri" pitchFamily="32" charset="0"/>
              </a:rPr>
              <a:t> του αν οι προσφορές </a:t>
            </a:r>
            <a:r>
              <a:rPr lang="el-GR" altLang="el-GR" sz="2200" dirty="0" smtClean="0">
                <a:solidFill>
                  <a:srgbClr val="000000"/>
                </a:solidFill>
                <a:latin typeface="Calibri" pitchFamily="32" charset="0"/>
              </a:rPr>
              <a:t>ανταποκρίνονται </a:t>
            </a:r>
            <a:r>
              <a:rPr lang="el-GR" altLang="el-GR" sz="2200" dirty="0">
                <a:solidFill>
                  <a:srgbClr val="000000"/>
                </a:solidFill>
                <a:latin typeface="Calibri" pitchFamily="32" charset="0"/>
              </a:rPr>
              <a:t>στα κριτήρια που διέπουν την εν λόγω σύμβαση. </a:t>
            </a:r>
          </a:p>
          <a:p>
            <a:pPr algn="just" defTabSz="449263" fontAlgn="base">
              <a:spcBef>
                <a:spcPct val="0"/>
              </a:spcBef>
              <a:spcAft>
                <a:spcPct val="0"/>
              </a:spcAft>
              <a:buSzPct val="45000"/>
              <a:defRPr/>
            </a:pPr>
            <a:endParaRPr lang="el-GR" altLang="el-GR" sz="1800" dirty="0">
              <a:solidFill>
                <a:srgbClr val="000000"/>
              </a:solidFill>
              <a:latin typeface="Calibri" pitchFamily="32" charset="0"/>
            </a:endParaRPr>
          </a:p>
        </p:txBody>
      </p:sp>
      <p:sp>
        <p:nvSpPr>
          <p:cNvPr id="171014"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E7706352-F355-471C-807B-2FD78F1DE7C5}"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59</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341887206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t>Οι στόχοι των οδηγιών του 2014  </a:t>
            </a:r>
            <a:endParaRPr lang="el-GR" b="1" dirty="0"/>
          </a:p>
        </p:txBody>
      </p:sp>
      <p:sp>
        <p:nvSpPr>
          <p:cNvPr id="3" name="Θέση περιεχομένου 2"/>
          <p:cNvSpPr>
            <a:spLocks noGrp="1"/>
          </p:cNvSpPr>
          <p:nvPr>
            <p:ph idx="1"/>
          </p:nvPr>
        </p:nvSpPr>
        <p:spPr>
          <a:xfrm>
            <a:off x="613954" y="1907177"/>
            <a:ext cx="10968446" cy="4667359"/>
          </a:xfrm>
        </p:spPr>
        <p:txBody>
          <a:bodyPr>
            <a:normAutofit/>
          </a:bodyPr>
          <a:lstStyle/>
          <a:p>
            <a:pPr algn="just">
              <a:spcBef>
                <a:spcPts val="600"/>
              </a:spcBef>
            </a:pPr>
            <a:r>
              <a:rPr lang="el-GR" sz="2200" b="1" dirty="0" smtClean="0"/>
              <a:t>Πιο </a:t>
            </a:r>
            <a:r>
              <a:rPr lang="el-GR" sz="2200" b="1" dirty="0"/>
              <a:t>απλές και ευέλικτες </a:t>
            </a:r>
            <a:r>
              <a:rPr lang="el-GR" sz="2200" b="1" dirty="0" smtClean="0"/>
              <a:t>διαδικασίες λιγότερη </a:t>
            </a:r>
            <a:r>
              <a:rPr lang="el-GR" sz="2200" b="1" dirty="0"/>
              <a:t>γραφειοκρατία </a:t>
            </a:r>
          </a:p>
          <a:p>
            <a:pPr algn="just">
              <a:spcBef>
                <a:spcPts val="600"/>
              </a:spcBef>
            </a:pPr>
            <a:r>
              <a:rPr lang="el-GR" sz="2200" b="1" dirty="0"/>
              <a:t>Ηλεκτρονικές Διαδικασίες-Επικοινωνία και εργαλεία</a:t>
            </a:r>
          </a:p>
          <a:p>
            <a:pPr algn="just">
              <a:spcBef>
                <a:spcPts val="600"/>
              </a:spcBef>
            </a:pPr>
            <a:r>
              <a:rPr lang="el-GR" sz="2200" b="1" dirty="0"/>
              <a:t>Έμφαση στην ποιότητα</a:t>
            </a:r>
          </a:p>
          <a:p>
            <a:pPr algn="just">
              <a:spcBef>
                <a:spcPts val="600"/>
              </a:spcBef>
            </a:pPr>
            <a:r>
              <a:rPr lang="el-GR" sz="2200" b="1" dirty="0"/>
              <a:t>Τόνωση της καινοτομίας</a:t>
            </a:r>
          </a:p>
          <a:p>
            <a:pPr algn="just">
              <a:spcBef>
                <a:spcPts val="600"/>
              </a:spcBef>
            </a:pPr>
            <a:r>
              <a:rPr lang="el-GR" sz="2200" b="1" dirty="0"/>
              <a:t>Δημόσιες συμβάσεις στην υπηρεσία του κοινωνικού συνόλου</a:t>
            </a:r>
          </a:p>
          <a:p>
            <a:pPr algn="just">
              <a:spcBef>
                <a:spcPts val="600"/>
              </a:spcBef>
            </a:pPr>
            <a:r>
              <a:rPr lang="el-GR" sz="2200" b="1" dirty="0"/>
              <a:t>Διευκόλυνση της πρόσβασης των </a:t>
            </a:r>
            <a:r>
              <a:rPr lang="el-GR" sz="2200" b="1" dirty="0" smtClean="0"/>
              <a:t>ΜΜΕ</a:t>
            </a:r>
          </a:p>
          <a:p>
            <a:pPr algn="just">
              <a:spcBef>
                <a:spcPts val="600"/>
              </a:spcBef>
            </a:pPr>
            <a:r>
              <a:rPr lang="el-GR" sz="2200" b="1" dirty="0"/>
              <a:t>Νέο απλοποιημένο καθεστώς για τις κοινωνικές υπηρεσίες</a:t>
            </a:r>
          </a:p>
          <a:p>
            <a:pPr algn="just">
              <a:spcBef>
                <a:spcPts val="600"/>
              </a:spcBef>
            </a:pPr>
            <a:r>
              <a:rPr lang="el-GR" sz="2200" b="1" dirty="0"/>
              <a:t>Καταπολέμηση της ευνοιοκρατίας και της διαφθοράς-Ενίσχυση της διαφάνειας</a:t>
            </a:r>
          </a:p>
          <a:p>
            <a:pPr algn="just">
              <a:spcBef>
                <a:spcPts val="600"/>
              </a:spcBef>
            </a:pPr>
            <a:endParaRPr lang="el-GR" sz="2200" b="1" dirty="0"/>
          </a:p>
          <a:p>
            <a:pPr marL="109728" indent="0" algn="just">
              <a:spcBef>
                <a:spcPts val="600"/>
              </a:spcBef>
              <a:buNone/>
            </a:pPr>
            <a:endParaRPr lang="el-GR" sz="2200" b="1" dirty="0">
              <a:sym typeface="Wingdings" panose="05000000000000000000" pitchFamily="2" charset="2"/>
            </a:endParaRPr>
          </a:p>
          <a:p>
            <a:pPr algn="just">
              <a:spcBef>
                <a:spcPts val="600"/>
              </a:spcBef>
            </a:pPr>
            <a:endParaRPr lang="el-GR" sz="2200" b="1" dirty="0"/>
          </a:p>
        </p:txBody>
      </p:sp>
    </p:spTree>
    <p:extLst>
      <p:ext uri="{BB962C8B-B14F-4D97-AF65-F5344CB8AC3E}">
        <p14:creationId xmlns:p14="http://schemas.microsoft.com/office/powerpoint/2010/main" val="8767532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3058"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73059"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73060" name="Rectangle 3"/>
          <p:cNvSpPr>
            <a:spLocks noChangeArrowheads="1"/>
          </p:cNvSpPr>
          <p:nvPr/>
        </p:nvSpPr>
        <p:spPr bwMode="auto">
          <a:xfrm>
            <a:off x="2011680" y="537166"/>
            <a:ext cx="8476933"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a:solidFill>
                  <a:srgbClr val="000000"/>
                </a:solidFill>
                <a:latin typeface="Calibri" pitchFamily="34" charset="0"/>
                <a:ea typeface="Microsoft YaHei" pitchFamily="34" charset="-122"/>
                <a:cs typeface="Arial" charset="0"/>
              </a:rPr>
              <a:t>Γενικές </a:t>
            </a:r>
            <a:r>
              <a:rPr lang="el-GR" altLang="el-GR" sz="3200" b="1" dirty="0" smtClean="0">
                <a:solidFill>
                  <a:srgbClr val="000000"/>
                </a:solidFill>
                <a:latin typeface="Calibri" pitchFamily="34" charset="0"/>
                <a:ea typeface="Microsoft YaHei" pitchFamily="34" charset="-122"/>
                <a:cs typeface="Arial" charset="0"/>
              </a:rPr>
              <a:t>Αρχές (</a:t>
            </a:r>
            <a:r>
              <a:rPr lang="el-GR" altLang="el-GR" sz="3200" b="1" dirty="0">
                <a:solidFill>
                  <a:srgbClr val="000000"/>
                </a:solidFill>
                <a:latin typeface="Calibri" pitchFamily="34" charset="0"/>
                <a:ea typeface="Microsoft YaHei" pitchFamily="34" charset="-122"/>
                <a:cs typeface="Arial" charset="0"/>
              </a:rPr>
              <a:t>Άρθρο 18)</a:t>
            </a:r>
          </a:p>
        </p:txBody>
      </p:sp>
      <p:sp>
        <p:nvSpPr>
          <p:cNvPr id="2" name="Rectangle 4"/>
          <p:cNvSpPr>
            <a:spLocks noChangeArrowheads="1"/>
          </p:cNvSpPr>
          <p:nvPr/>
        </p:nvSpPr>
        <p:spPr bwMode="auto">
          <a:xfrm>
            <a:off x="509451" y="1449977"/>
            <a:ext cx="10998926" cy="6096157"/>
          </a:xfrm>
          <a:prstGeom prst="rect">
            <a:avLst/>
          </a:prstGeom>
          <a:noFill/>
          <a:ln>
            <a:noFill/>
          </a:ln>
          <a:effectLst/>
        </p:spPr>
        <p:txBody>
          <a:bodyPr wrap="square" lIns="90000" tIns="46800" rIns="90000" bIns="46800">
            <a:spAutoFit/>
          </a:bodyPr>
          <a:lstStyle>
            <a:lvl1pPr marL="250825" indent="-24765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1pPr>
            <a:lvl2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2pPr>
            <a:lvl3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3pPr>
            <a:lvl4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4pPr>
            <a:lvl5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9pPr>
          </a:lstStyle>
          <a:p>
            <a:pPr marL="1588" indent="0" algn="just" defTabSz="449263" fontAlgn="base">
              <a:spcBef>
                <a:spcPct val="0"/>
              </a:spcBef>
              <a:spcAft>
                <a:spcPct val="0"/>
              </a:spcAft>
              <a:buClr>
                <a:srgbClr val="000000"/>
              </a:buClr>
              <a:buSzPct val="45000"/>
              <a:defRPr/>
            </a:pPr>
            <a:r>
              <a:rPr lang="el-GR" altLang="el-GR" sz="2200" b="1" dirty="0">
                <a:solidFill>
                  <a:srgbClr val="000000"/>
                </a:solidFill>
                <a:latin typeface="Calibri" pitchFamily="32" charset="0"/>
              </a:rPr>
              <a:t>Αρχή της διαφάνειας  </a:t>
            </a:r>
          </a:p>
          <a:p>
            <a:pPr marL="1588" indent="0" algn="just" defTabSz="449263" fontAlgn="base">
              <a:spcBef>
                <a:spcPct val="0"/>
              </a:spcBef>
              <a:spcAft>
                <a:spcPct val="0"/>
              </a:spcAft>
              <a:buClr>
                <a:srgbClr val="000000"/>
              </a:buClr>
              <a:buSzPct val="45000"/>
              <a:defRPr/>
            </a:pPr>
            <a:r>
              <a:rPr lang="el-GR" altLang="el-GR" sz="2200" dirty="0" smtClean="0">
                <a:solidFill>
                  <a:srgbClr val="000000"/>
                </a:solidFill>
                <a:latin typeface="Calibri" pitchFamily="32" charset="0"/>
              </a:rPr>
              <a:t>Υποχρέωση </a:t>
            </a:r>
            <a:r>
              <a:rPr lang="el-GR" altLang="el-GR" sz="2200" dirty="0">
                <a:solidFill>
                  <a:srgbClr val="000000"/>
                </a:solidFill>
                <a:latin typeface="Calibri" pitchFamily="32" charset="0"/>
              </a:rPr>
              <a:t>της </a:t>
            </a:r>
            <a:r>
              <a:rPr lang="el-GR" altLang="el-GR" sz="2200" dirty="0" err="1">
                <a:solidFill>
                  <a:srgbClr val="000000"/>
                </a:solidFill>
                <a:latin typeface="Calibri" pitchFamily="32" charset="0"/>
              </a:rPr>
              <a:t>α.α.</a:t>
            </a:r>
            <a:r>
              <a:rPr lang="el-GR" altLang="el-GR" sz="2200" dirty="0">
                <a:solidFill>
                  <a:srgbClr val="000000"/>
                </a:solidFill>
                <a:latin typeface="Calibri" pitchFamily="32" charset="0"/>
              </a:rPr>
              <a:t> προς </a:t>
            </a:r>
            <a:r>
              <a:rPr lang="el-GR" altLang="el-GR" sz="2200" b="1" dirty="0">
                <a:solidFill>
                  <a:srgbClr val="000000"/>
                </a:solidFill>
                <a:latin typeface="Calibri" pitchFamily="32" charset="0"/>
              </a:rPr>
              <a:t>διασφάλιση προσήκοντος βαθμού δημοσιότητας </a:t>
            </a:r>
            <a:r>
              <a:rPr lang="el-GR" altLang="el-GR" sz="2200" dirty="0">
                <a:solidFill>
                  <a:srgbClr val="000000"/>
                </a:solidFill>
                <a:latin typeface="Calibri" pitchFamily="32" charset="0"/>
              </a:rPr>
              <a:t>που να καθιστά δυνατό </a:t>
            </a:r>
          </a:p>
          <a:p>
            <a:pPr marL="249238" algn="just" defTabSz="449263" fontAlgn="base">
              <a:spcBef>
                <a:spcPct val="0"/>
              </a:spcBef>
              <a:spcAft>
                <a:spcPct val="0"/>
              </a:spcAft>
              <a:buClr>
                <a:srgbClr val="000000"/>
              </a:buClr>
              <a:buSzPct val="45000"/>
              <a:buFont typeface="Wingdings" charset="2"/>
              <a:buChar char=""/>
              <a:defRPr/>
            </a:pPr>
            <a:r>
              <a:rPr lang="el-GR" altLang="el-GR" sz="2200" b="1" dirty="0">
                <a:solidFill>
                  <a:srgbClr val="000000"/>
                </a:solidFill>
                <a:latin typeface="Calibri" pitchFamily="32" charset="0"/>
              </a:rPr>
              <a:t>το άνοιγμα της αγοράς των συμβάσεων στον </a:t>
            </a:r>
            <a:r>
              <a:rPr lang="el-GR" altLang="el-GR" sz="2200" b="1" dirty="0" smtClean="0">
                <a:solidFill>
                  <a:srgbClr val="000000"/>
                </a:solidFill>
                <a:latin typeface="Calibri" pitchFamily="32" charset="0"/>
              </a:rPr>
              <a:t>ανταγωνισμό</a:t>
            </a:r>
            <a:endParaRPr lang="el-GR" altLang="el-GR" sz="2200" dirty="0">
              <a:solidFill>
                <a:srgbClr val="000000"/>
              </a:solidFill>
              <a:latin typeface="Calibri" pitchFamily="32" charset="0"/>
            </a:endParaRPr>
          </a:p>
          <a:p>
            <a:pPr marL="249238"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τον </a:t>
            </a:r>
            <a:r>
              <a:rPr lang="el-GR" altLang="el-GR" sz="2200" b="1" dirty="0">
                <a:solidFill>
                  <a:srgbClr val="000000"/>
                </a:solidFill>
                <a:latin typeface="Calibri" pitchFamily="32" charset="0"/>
              </a:rPr>
              <a:t>έλεγχο του αμερόληπτου χαρακτήρα των διαδικασιών </a:t>
            </a:r>
            <a:r>
              <a:rPr lang="el-GR" altLang="el-GR" sz="2200" dirty="0">
                <a:solidFill>
                  <a:srgbClr val="000000"/>
                </a:solidFill>
                <a:latin typeface="Calibri" pitchFamily="32" charset="0"/>
              </a:rPr>
              <a:t>διαγωνισμού </a:t>
            </a:r>
          </a:p>
          <a:p>
            <a:pPr marL="249238" algn="just" defTabSz="449263" fontAlgn="base">
              <a:spcBef>
                <a:spcPct val="0"/>
              </a:spcBef>
              <a:spcAft>
                <a:spcPct val="0"/>
              </a:spcAft>
              <a:buClr>
                <a:srgbClr val="000000"/>
              </a:buClr>
              <a:buSzPct val="45000"/>
              <a:buFont typeface="Wingdings" charset="2"/>
              <a:buChar char=""/>
              <a:defRPr/>
            </a:pPr>
            <a:endParaRPr lang="el-GR" altLang="el-GR" sz="2400" dirty="0">
              <a:solidFill>
                <a:srgbClr val="000000"/>
              </a:solidFill>
              <a:latin typeface="Calibri" pitchFamily="32" charset="0"/>
            </a:endParaRPr>
          </a:p>
          <a:p>
            <a:pPr algn="just" defTabSz="449263" fontAlgn="base">
              <a:spcBef>
                <a:spcPct val="0"/>
              </a:spcBef>
              <a:spcAft>
                <a:spcPct val="0"/>
              </a:spcAft>
              <a:buSzPct val="100000"/>
              <a:defRPr/>
            </a:pPr>
            <a:r>
              <a:rPr lang="el-GR" altLang="el-GR" sz="2200" b="1" dirty="0">
                <a:solidFill>
                  <a:srgbClr val="000000"/>
                </a:solidFill>
                <a:latin typeface="Calibri" pitchFamily="32" charset="0"/>
              </a:rPr>
              <a:t>Αρχή της αναλογικότητας </a:t>
            </a:r>
          </a:p>
          <a:p>
            <a:pPr algn="just" defTabSz="449263" fontAlgn="base">
              <a:spcBef>
                <a:spcPct val="0"/>
              </a:spcBef>
              <a:spcAft>
                <a:spcPct val="0"/>
              </a:spcAft>
              <a:buSzPct val="100000"/>
              <a:defRPr/>
            </a:pPr>
            <a:r>
              <a:rPr lang="el-GR" altLang="el-GR" sz="2200" dirty="0" smtClean="0">
                <a:solidFill>
                  <a:srgbClr val="000000"/>
                </a:solidFill>
                <a:latin typeface="Calibri" pitchFamily="32" charset="0"/>
              </a:rPr>
              <a:t>Κάθε </a:t>
            </a:r>
            <a:r>
              <a:rPr lang="el-GR" altLang="el-GR" sz="2200" dirty="0">
                <a:solidFill>
                  <a:srgbClr val="000000"/>
                </a:solidFill>
                <a:latin typeface="Calibri" pitchFamily="32" charset="0"/>
              </a:rPr>
              <a:t>επιλεγόμενο μέτρο πρέπει να είναι </a:t>
            </a:r>
            <a:r>
              <a:rPr lang="el-GR" altLang="el-GR" sz="2200" b="1" dirty="0">
                <a:solidFill>
                  <a:srgbClr val="000000"/>
                </a:solidFill>
                <a:latin typeface="Calibri" pitchFamily="32" charset="0"/>
              </a:rPr>
              <a:t>αναγκαίο, πρόσφορο και κατάλληλο για την επίτευξη του επιδιωκόμενου σκοπού. </a:t>
            </a:r>
            <a:endParaRPr lang="el-GR" altLang="el-GR" sz="2200" b="1" dirty="0" smtClean="0">
              <a:solidFill>
                <a:srgbClr val="000000"/>
              </a:solidFill>
              <a:latin typeface="Calibri" pitchFamily="32" charset="0"/>
            </a:endParaRPr>
          </a:p>
          <a:p>
            <a:pPr algn="just" defTabSz="449263" fontAlgn="base">
              <a:spcBef>
                <a:spcPct val="0"/>
              </a:spcBef>
              <a:spcAft>
                <a:spcPct val="0"/>
              </a:spcAft>
              <a:buSzPct val="100000"/>
              <a:defRPr/>
            </a:pPr>
            <a:endParaRPr lang="el-GR" altLang="el-GR" sz="2200" b="1" dirty="0">
              <a:solidFill>
                <a:srgbClr val="000000"/>
              </a:solidFill>
              <a:latin typeface="Calibri" pitchFamily="32" charset="0"/>
            </a:endParaRPr>
          </a:p>
          <a:p>
            <a:pPr algn="just" defTabSz="449263" fontAlgn="base">
              <a:spcBef>
                <a:spcPct val="0"/>
              </a:spcBef>
              <a:spcAft>
                <a:spcPct val="0"/>
              </a:spcAft>
              <a:buSzPct val="100000"/>
              <a:defRPr/>
            </a:pPr>
            <a:r>
              <a:rPr lang="el-GR" altLang="el-GR" sz="2200" b="1" dirty="0">
                <a:solidFill>
                  <a:srgbClr val="000000"/>
                </a:solidFill>
                <a:effectLst>
                  <a:outerShdw blurRad="38100" dist="38100" dir="2700000" algn="tl">
                    <a:srgbClr val="000000">
                      <a:alpha val="43137"/>
                    </a:srgbClr>
                  </a:outerShdw>
                </a:effectLst>
                <a:latin typeface="Calibri" pitchFamily="32" charset="0"/>
              </a:rPr>
              <a:t>Αρχή αμοιβαίας </a:t>
            </a:r>
            <a:r>
              <a:rPr lang="el-GR" altLang="el-GR" sz="2200" b="1" dirty="0" smtClean="0">
                <a:solidFill>
                  <a:srgbClr val="000000"/>
                </a:solidFill>
                <a:effectLst>
                  <a:outerShdw blurRad="38100" dist="38100" dir="2700000" algn="tl">
                    <a:srgbClr val="000000">
                      <a:alpha val="43137"/>
                    </a:srgbClr>
                  </a:outerShdw>
                </a:effectLst>
                <a:latin typeface="Calibri" pitchFamily="32" charset="0"/>
              </a:rPr>
              <a:t>αναγνώρισης</a:t>
            </a:r>
            <a:r>
              <a:rPr lang="el-GR" altLang="el-GR" sz="2200" b="1" dirty="0" smtClean="0">
                <a:solidFill>
                  <a:srgbClr val="000000"/>
                </a:solidFill>
                <a:latin typeface="Calibri" pitchFamily="32" charset="0"/>
              </a:rPr>
              <a:t> </a:t>
            </a:r>
          </a:p>
          <a:p>
            <a:pPr algn="just" defTabSz="449263" fontAlgn="base">
              <a:spcBef>
                <a:spcPct val="0"/>
              </a:spcBef>
              <a:spcAft>
                <a:spcPct val="0"/>
              </a:spcAft>
              <a:buSzPct val="100000"/>
              <a:defRPr/>
            </a:pPr>
            <a:r>
              <a:rPr lang="el-GR" altLang="el-GR" sz="2200" b="1" dirty="0" smtClean="0">
                <a:solidFill>
                  <a:srgbClr val="000000"/>
                </a:solidFill>
                <a:latin typeface="Calibri" pitchFamily="32" charset="0"/>
              </a:rPr>
              <a:t>Κάθε </a:t>
            </a:r>
            <a:r>
              <a:rPr lang="el-GR" altLang="el-GR" sz="2200" dirty="0">
                <a:solidFill>
                  <a:srgbClr val="000000"/>
                </a:solidFill>
                <a:latin typeface="Calibri" pitchFamily="32" charset="0"/>
              </a:rPr>
              <a:t>κράτος – μέλος </a:t>
            </a:r>
            <a:r>
              <a:rPr lang="el-GR" altLang="el-GR" sz="2200" dirty="0" smtClean="0">
                <a:solidFill>
                  <a:srgbClr val="000000"/>
                </a:solidFill>
                <a:latin typeface="Calibri" pitchFamily="32" charset="0"/>
              </a:rPr>
              <a:t>/ </a:t>
            </a:r>
            <a:r>
              <a:rPr lang="el-GR" altLang="el-GR" sz="2200" b="1" dirty="0" smtClean="0">
                <a:solidFill>
                  <a:srgbClr val="000000"/>
                </a:solidFill>
                <a:latin typeface="Calibri" pitchFamily="32" charset="0"/>
              </a:rPr>
              <a:t>αναθέτουσα αρχή οφείλει </a:t>
            </a:r>
            <a:r>
              <a:rPr lang="el-GR" altLang="el-GR" sz="2200" b="1" dirty="0">
                <a:solidFill>
                  <a:srgbClr val="000000"/>
                </a:solidFill>
                <a:latin typeface="Calibri" pitchFamily="32" charset="0"/>
              </a:rPr>
              <a:t>να δέχεται τα προϊόντα και τις υπηρεσίες που παρέχονται από τους οικονομικούς φορείς άλλων κ-μ στα μέτρο που τα εν λόγω προϊόντα και υπηρεσίες πληρούν με ισοδύναμο τρόπο τους θεμιτούς στόχους τους οποίους επιδιώκει το κ-μ προορισμού </a:t>
            </a:r>
            <a:r>
              <a:rPr lang="el-GR" altLang="el-GR" sz="2200" b="1" dirty="0" smtClean="0">
                <a:solidFill>
                  <a:srgbClr val="000000"/>
                </a:solidFill>
                <a:latin typeface="Calibri" pitchFamily="32" charset="0"/>
              </a:rPr>
              <a:t>/ αναθέτουσα αρχή </a:t>
            </a:r>
            <a:r>
              <a:rPr lang="el-GR" altLang="el-GR" sz="2200" dirty="0">
                <a:solidFill>
                  <a:srgbClr val="000000"/>
                </a:solidFill>
                <a:latin typeface="Calibri" pitchFamily="32" charset="0"/>
              </a:rPr>
              <a:t>(C-120/78 </a:t>
            </a:r>
            <a:r>
              <a:rPr lang="el-GR" altLang="el-GR" sz="2200" dirty="0" err="1">
                <a:solidFill>
                  <a:srgbClr val="000000"/>
                </a:solidFill>
                <a:latin typeface="Calibri" pitchFamily="32" charset="0"/>
              </a:rPr>
              <a:t>Cassis</a:t>
            </a:r>
            <a:r>
              <a:rPr lang="el-GR" altLang="el-GR" sz="2200" dirty="0">
                <a:solidFill>
                  <a:srgbClr val="000000"/>
                </a:solidFill>
                <a:latin typeface="Calibri" pitchFamily="32" charset="0"/>
              </a:rPr>
              <a:t> de </a:t>
            </a:r>
            <a:r>
              <a:rPr lang="el-GR" altLang="el-GR" sz="2200" dirty="0" err="1">
                <a:solidFill>
                  <a:srgbClr val="000000"/>
                </a:solidFill>
                <a:latin typeface="Calibri" pitchFamily="32" charset="0"/>
              </a:rPr>
              <a:t>Dijon</a:t>
            </a:r>
            <a:r>
              <a:rPr lang="el-GR" altLang="el-GR" sz="2200" dirty="0">
                <a:solidFill>
                  <a:srgbClr val="000000"/>
                </a:solidFill>
                <a:latin typeface="Calibri" pitchFamily="32" charset="0"/>
              </a:rPr>
              <a:t>)</a:t>
            </a:r>
          </a:p>
          <a:p>
            <a:pPr algn="just" defTabSz="449263" fontAlgn="base">
              <a:spcBef>
                <a:spcPct val="0"/>
              </a:spcBef>
              <a:spcAft>
                <a:spcPct val="0"/>
              </a:spcAft>
              <a:buSzPct val="100000"/>
              <a:defRPr/>
            </a:pPr>
            <a:endParaRPr lang="el-GR" altLang="el-GR" sz="2200" b="1" dirty="0">
              <a:solidFill>
                <a:srgbClr val="000000"/>
              </a:solidFill>
              <a:latin typeface="Calibri" pitchFamily="32" charset="0"/>
            </a:endParaRPr>
          </a:p>
          <a:p>
            <a:pPr algn="just" defTabSz="449263" fontAlgn="base">
              <a:spcBef>
                <a:spcPct val="0"/>
              </a:spcBef>
              <a:spcAft>
                <a:spcPct val="0"/>
              </a:spcAft>
              <a:buSzPct val="100000"/>
              <a:defRPr/>
            </a:pPr>
            <a:endParaRPr lang="el-GR" altLang="el-GR" sz="1800" dirty="0">
              <a:solidFill>
                <a:srgbClr val="000000"/>
              </a:solidFill>
              <a:latin typeface="Calibri" pitchFamily="32" charset="0"/>
            </a:endParaRPr>
          </a:p>
          <a:p>
            <a:pPr algn="just" defTabSz="449263" fontAlgn="base">
              <a:spcBef>
                <a:spcPct val="0"/>
              </a:spcBef>
              <a:spcAft>
                <a:spcPct val="0"/>
              </a:spcAft>
              <a:buSzPct val="45000"/>
              <a:defRPr/>
            </a:pPr>
            <a:endParaRPr lang="el-GR" altLang="el-GR" sz="1800" dirty="0">
              <a:solidFill>
                <a:srgbClr val="000000"/>
              </a:solidFill>
              <a:latin typeface="Calibri" pitchFamily="32" charset="0"/>
            </a:endParaRPr>
          </a:p>
        </p:txBody>
      </p:sp>
      <p:sp>
        <p:nvSpPr>
          <p:cNvPr id="173062"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934D070B-91FE-4663-B112-406C3FC82C78}"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60</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266699185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920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7920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79204" name="Rectangle 3"/>
          <p:cNvSpPr>
            <a:spLocks noChangeArrowheads="1"/>
          </p:cNvSpPr>
          <p:nvPr/>
        </p:nvSpPr>
        <p:spPr bwMode="auto">
          <a:xfrm>
            <a:off x="1410789" y="509451"/>
            <a:ext cx="9705702"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a:solidFill>
                  <a:srgbClr val="000000"/>
                </a:solidFill>
                <a:latin typeface="Calibri" pitchFamily="34" charset="0"/>
                <a:ea typeface="Microsoft YaHei" pitchFamily="34" charset="-122"/>
                <a:cs typeface="Arial" charset="0"/>
              </a:rPr>
              <a:t>Γενικές </a:t>
            </a:r>
            <a:r>
              <a:rPr lang="el-GR" altLang="el-GR" sz="3200" b="1" dirty="0" smtClean="0">
                <a:solidFill>
                  <a:srgbClr val="000000"/>
                </a:solidFill>
                <a:latin typeface="Calibri" pitchFamily="34" charset="0"/>
                <a:ea typeface="Microsoft YaHei" pitchFamily="34" charset="-122"/>
                <a:cs typeface="Arial" charset="0"/>
              </a:rPr>
              <a:t>Αρχές (</a:t>
            </a:r>
            <a:r>
              <a:rPr lang="el-GR" altLang="el-GR" sz="3200" b="1" dirty="0">
                <a:solidFill>
                  <a:srgbClr val="000000"/>
                </a:solidFill>
                <a:latin typeface="Calibri" pitchFamily="34" charset="0"/>
                <a:ea typeface="Microsoft YaHei" pitchFamily="34" charset="-122"/>
                <a:cs typeface="Arial" charset="0"/>
              </a:rPr>
              <a:t>Άρθρο 18)</a:t>
            </a:r>
          </a:p>
        </p:txBody>
      </p:sp>
      <p:sp>
        <p:nvSpPr>
          <p:cNvPr id="2" name="Rectangle 4"/>
          <p:cNvSpPr>
            <a:spLocks noChangeArrowheads="1"/>
          </p:cNvSpPr>
          <p:nvPr/>
        </p:nvSpPr>
        <p:spPr bwMode="auto">
          <a:xfrm>
            <a:off x="339634" y="1285876"/>
            <a:ext cx="11599817" cy="4495719"/>
          </a:xfrm>
          <a:prstGeom prst="rect">
            <a:avLst/>
          </a:prstGeom>
          <a:noFill/>
          <a:ln>
            <a:noFill/>
          </a:ln>
          <a:effectLst/>
        </p:spPr>
        <p:txBody>
          <a:bodyPr wrap="square" lIns="90000" tIns="46800" rIns="90000" bIns="46800">
            <a:spAutoFit/>
          </a:bodyPr>
          <a:lstStyle>
            <a:lvl1pPr marL="250825" indent="-24765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1pPr>
            <a:lvl2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2pPr>
            <a:lvl3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3pPr>
            <a:lvl4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4pPr>
            <a:lvl5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9pPr>
          </a:lstStyle>
          <a:p>
            <a:pPr marL="249238" algn="just" defTabSz="449263" fontAlgn="base">
              <a:spcBef>
                <a:spcPct val="0"/>
              </a:spcBef>
              <a:spcAft>
                <a:spcPct val="0"/>
              </a:spcAft>
              <a:buClr>
                <a:srgbClr val="000000"/>
              </a:buClr>
              <a:buSzPct val="45000"/>
              <a:buFont typeface="Wingdings" charset="2"/>
              <a:buChar char=""/>
              <a:defRPr/>
            </a:pPr>
            <a:r>
              <a:rPr lang="el-GR" altLang="el-GR" sz="2200" b="1" dirty="0" smtClean="0">
                <a:solidFill>
                  <a:srgbClr val="000000"/>
                </a:solidFill>
                <a:latin typeface="Calibri" pitchFamily="32" charset="0"/>
              </a:rPr>
              <a:t>Ο </a:t>
            </a:r>
            <a:r>
              <a:rPr lang="el-GR" altLang="el-GR" sz="2200" b="1" dirty="0">
                <a:solidFill>
                  <a:srgbClr val="000000"/>
                </a:solidFill>
                <a:latin typeface="Calibri" pitchFamily="32" charset="0"/>
              </a:rPr>
              <a:t>σχεδιασμός των διαδικασιών σύναψης συμβάσεων δεν πρέπει να γίνεται με σκοπό την εξαίρεσή τους από το πεδίο εφαρμογής του Βιβλίου Ι ή τον τεχνητό περιορισμό του ανταγωνισμού </a:t>
            </a:r>
            <a:r>
              <a:rPr lang="el-GR" altLang="el-GR" sz="2200" dirty="0">
                <a:solidFill>
                  <a:srgbClr val="000000"/>
                </a:solidFill>
                <a:latin typeface="Calibri" pitchFamily="32" charset="0"/>
              </a:rPr>
              <a:t>Ο ανταγωνισμός θεωρείται ότι περιορίζεται τεχνητά όταν οι διαδικασίες σύναψης συμβάσεων έχουν σχεδιαστεί με σκοπό την </a:t>
            </a:r>
            <a:r>
              <a:rPr lang="el-GR" altLang="el-GR" sz="2200" b="1" dirty="0">
                <a:solidFill>
                  <a:srgbClr val="000000"/>
                </a:solidFill>
                <a:latin typeface="Calibri" pitchFamily="32" charset="0"/>
              </a:rPr>
              <a:t>αδικαιολόγητα ευνοϊκή ή δυσμενή μεταχείριση ορισμένων οικονομικών φορέων</a:t>
            </a:r>
            <a:r>
              <a:rPr lang="el-GR" altLang="el-GR" sz="2200" dirty="0" smtClean="0">
                <a:solidFill>
                  <a:srgbClr val="000000"/>
                </a:solidFill>
                <a:latin typeface="Calibri" pitchFamily="32" charset="0"/>
              </a:rPr>
              <a:t>. </a:t>
            </a:r>
          </a:p>
          <a:p>
            <a:pPr marL="249238" algn="just" defTabSz="449263" fontAlgn="base">
              <a:spcBef>
                <a:spcPct val="0"/>
              </a:spcBef>
              <a:spcAft>
                <a:spcPct val="0"/>
              </a:spcAft>
              <a:buClr>
                <a:srgbClr val="000000"/>
              </a:buClr>
              <a:buSzPct val="45000"/>
              <a:buFont typeface="Wingdings" charset="2"/>
              <a:buChar char=""/>
              <a:defRPr/>
            </a:pPr>
            <a:r>
              <a:rPr lang="el-GR" altLang="el-GR" sz="2200" dirty="0">
                <a:solidFill>
                  <a:srgbClr val="000000"/>
                </a:solidFill>
                <a:latin typeface="Calibri" pitchFamily="32" charset="0"/>
              </a:rPr>
              <a:t>Οι αναθέτουσες αρχές λαμβάνουν τα </a:t>
            </a:r>
            <a:r>
              <a:rPr lang="el-GR" altLang="el-GR" sz="2200" b="1" dirty="0">
                <a:solidFill>
                  <a:srgbClr val="000000"/>
                </a:solidFill>
                <a:latin typeface="Calibri" pitchFamily="32" charset="0"/>
              </a:rPr>
              <a:t>αναγκαία μέτρα ώστε να διασφαλίζεται η αποτελεσματικότητα</a:t>
            </a:r>
            <a:r>
              <a:rPr lang="el-GR" altLang="el-GR" sz="2200" dirty="0">
                <a:solidFill>
                  <a:srgbClr val="000000"/>
                </a:solidFill>
                <a:latin typeface="Calibri" pitchFamily="32" charset="0"/>
              </a:rPr>
              <a:t> των διαδικασιών σύναψης δημοσίων συμβάσεων και </a:t>
            </a:r>
            <a:r>
              <a:rPr lang="el-GR" altLang="el-GR" sz="2200" b="1" dirty="0">
                <a:solidFill>
                  <a:srgbClr val="000000"/>
                </a:solidFill>
                <a:effectLst>
                  <a:outerShdw blurRad="38100" dist="38100" dir="2700000" algn="tl">
                    <a:srgbClr val="000000">
                      <a:alpha val="43137"/>
                    </a:srgbClr>
                  </a:outerShdw>
                </a:effectLst>
                <a:latin typeface="Calibri" pitchFamily="32" charset="0"/>
              </a:rPr>
              <a:t>η χρηστή δημοσιονομική διαχείριση</a:t>
            </a:r>
            <a:r>
              <a:rPr lang="el-GR" altLang="el-GR" sz="2200" dirty="0">
                <a:solidFill>
                  <a:srgbClr val="000000"/>
                </a:solidFill>
                <a:latin typeface="Calibri" pitchFamily="32" charset="0"/>
              </a:rPr>
              <a:t> των διατιθέμενων προς το σκοπό αυτό δημοσίων πόρων</a:t>
            </a:r>
            <a:r>
              <a:rPr lang="el-GR" altLang="el-GR" sz="2200" dirty="0" smtClean="0">
                <a:solidFill>
                  <a:srgbClr val="000000"/>
                </a:solidFill>
                <a:latin typeface="Calibri" pitchFamily="32" charset="0"/>
              </a:rPr>
              <a:t>.</a:t>
            </a:r>
          </a:p>
          <a:p>
            <a:pPr marL="288925" indent="-285750" algn="just" defTabSz="449263" fontAlgn="base">
              <a:spcBef>
                <a:spcPct val="0"/>
              </a:spcBef>
              <a:spcAft>
                <a:spcPct val="0"/>
              </a:spcAft>
              <a:buSzPct val="45000"/>
              <a:buFont typeface="Wingdings" panose="05000000000000000000" pitchFamily="2" charset="2"/>
              <a:buChar char="Ø"/>
              <a:defRPr/>
            </a:pPr>
            <a:r>
              <a:rPr lang="el-GR" altLang="el-GR" sz="2200" dirty="0" smtClean="0">
                <a:solidFill>
                  <a:srgbClr val="000000"/>
                </a:solidFill>
                <a:latin typeface="Calibri" pitchFamily="32" charset="0"/>
              </a:rPr>
              <a:t>Κατά </a:t>
            </a:r>
            <a:r>
              <a:rPr lang="el-GR" altLang="el-GR" sz="2200" dirty="0">
                <a:solidFill>
                  <a:srgbClr val="000000"/>
                </a:solidFill>
                <a:latin typeface="Calibri" pitchFamily="32" charset="0"/>
              </a:rPr>
              <a:t>την εκτέλεση των δημόσιων συμβάσεων, </a:t>
            </a:r>
            <a:r>
              <a:rPr lang="el-GR" altLang="el-GR" sz="2200" b="1" dirty="0">
                <a:solidFill>
                  <a:srgbClr val="000000"/>
                </a:solidFill>
                <a:latin typeface="Calibri" pitchFamily="32" charset="0"/>
              </a:rPr>
              <a:t>οι </a:t>
            </a:r>
            <a:r>
              <a:rPr lang="el-GR" altLang="el-GR" sz="2200" b="1" dirty="0" smtClean="0">
                <a:solidFill>
                  <a:srgbClr val="000000"/>
                </a:solidFill>
                <a:latin typeface="Calibri" pitchFamily="32" charset="0"/>
              </a:rPr>
              <a:t>οικον. φορείς </a:t>
            </a:r>
            <a:r>
              <a:rPr lang="el-GR" altLang="el-GR" sz="2200" b="1" dirty="0">
                <a:solidFill>
                  <a:srgbClr val="000000"/>
                </a:solidFill>
                <a:latin typeface="Calibri" pitchFamily="32" charset="0"/>
              </a:rPr>
              <a:t>τηρούν τις υποχρεώσεις τους που απορρέουν από τις διατάξεις της περιβαλλοντικής, κοινωνικοασφαλιστικής και εργατικής νομοθεσίας</a:t>
            </a:r>
            <a:r>
              <a:rPr lang="el-GR" altLang="el-GR" sz="2200" dirty="0">
                <a:solidFill>
                  <a:srgbClr val="000000"/>
                </a:solidFill>
                <a:latin typeface="Calibri" pitchFamily="32" charset="0"/>
              </a:rPr>
              <a:t>, που έχουν θεσπισθεί με το δίκαιο της Ένωσης, το εθνικό δίκαιο, συλλογικές συμβάσεις ή διεθνείς διατάξεις περιβαλλοντικού, κοινωνικού και εργατικού δικαίου, οι οποίες απαριθμούνται στο Παράρτημα X του Προσαρτήματος Α΄. </a:t>
            </a:r>
            <a:endParaRPr lang="el-GR" altLang="el-GR" sz="1800" dirty="0">
              <a:solidFill>
                <a:srgbClr val="000000"/>
              </a:solidFill>
              <a:latin typeface="Calibri" pitchFamily="32" charset="0"/>
            </a:endParaRPr>
          </a:p>
        </p:txBody>
      </p:sp>
      <p:sp>
        <p:nvSpPr>
          <p:cNvPr id="179206"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DB319E89-E16B-43DC-8DF3-0F8AE108DB49}"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61</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383095592"/>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9202"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179203"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179204" name="Rectangle 3"/>
          <p:cNvSpPr>
            <a:spLocks noChangeArrowheads="1"/>
          </p:cNvSpPr>
          <p:nvPr/>
        </p:nvSpPr>
        <p:spPr bwMode="auto">
          <a:xfrm>
            <a:off x="365760" y="509451"/>
            <a:ext cx="11168743"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smtClean="0">
                <a:solidFill>
                  <a:srgbClr val="000000"/>
                </a:solidFill>
                <a:latin typeface="Calibri" pitchFamily="34" charset="0"/>
                <a:ea typeface="Microsoft YaHei" pitchFamily="34" charset="-122"/>
                <a:cs typeface="Arial" charset="0"/>
              </a:rPr>
              <a:t>Κώδικας </a:t>
            </a:r>
            <a:r>
              <a:rPr lang="el-GR" altLang="el-GR" sz="3200" b="1" dirty="0">
                <a:solidFill>
                  <a:srgbClr val="000000"/>
                </a:solidFill>
                <a:latin typeface="Calibri" pitchFamily="34" charset="0"/>
                <a:ea typeface="Microsoft YaHei" pitchFamily="34" charset="-122"/>
                <a:cs typeface="Arial" charset="0"/>
              </a:rPr>
              <a:t>Δ</a:t>
            </a:r>
            <a:r>
              <a:rPr lang="el-GR" altLang="el-GR" sz="3200" b="1" dirty="0" smtClean="0">
                <a:solidFill>
                  <a:srgbClr val="000000"/>
                </a:solidFill>
                <a:latin typeface="Calibri" pitchFamily="34" charset="0"/>
                <a:ea typeface="Microsoft YaHei" pitchFamily="34" charset="-122"/>
                <a:cs typeface="Arial" charset="0"/>
              </a:rPr>
              <a:t>ιοικητικής </a:t>
            </a:r>
            <a:r>
              <a:rPr lang="el-GR" altLang="el-GR" sz="3200" b="1" dirty="0">
                <a:solidFill>
                  <a:srgbClr val="000000"/>
                </a:solidFill>
                <a:latin typeface="Calibri" pitchFamily="34" charset="0"/>
                <a:ea typeface="Microsoft YaHei" pitchFamily="34" charset="-122"/>
                <a:cs typeface="Arial" charset="0"/>
              </a:rPr>
              <a:t>Δ</a:t>
            </a:r>
            <a:r>
              <a:rPr lang="el-GR" altLang="el-GR" sz="3200" b="1" dirty="0" smtClean="0">
                <a:solidFill>
                  <a:srgbClr val="000000"/>
                </a:solidFill>
                <a:latin typeface="Calibri" pitchFamily="34" charset="0"/>
                <a:ea typeface="Microsoft YaHei" pitchFamily="34" charset="-122"/>
                <a:cs typeface="Arial" charset="0"/>
              </a:rPr>
              <a:t>ιαδικασίας Ν. 2690/1999 άρθρο 7 </a:t>
            </a:r>
            <a:endParaRPr lang="el-GR" altLang="el-GR" sz="3200" b="1" dirty="0">
              <a:solidFill>
                <a:srgbClr val="000000"/>
              </a:solidFill>
              <a:latin typeface="Calibri" pitchFamily="34" charset="0"/>
              <a:ea typeface="Microsoft YaHei" pitchFamily="34" charset="-122"/>
              <a:cs typeface="Arial" charset="0"/>
            </a:endParaRPr>
          </a:p>
        </p:txBody>
      </p:sp>
      <p:sp>
        <p:nvSpPr>
          <p:cNvPr id="2" name="Rectangle 4"/>
          <p:cNvSpPr>
            <a:spLocks noChangeArrowheads="1"/>
          </p:cNvSpPr>
          <p:nvPr/>
        </p:nvSpPr>
        <p:spPr bwMode="auto">
          <a:xfrm>
            <a:off x="365760" y="1711961"/>
            <a:ext cx="11573691" cy="4272581"/>
          </a:xfrm>
          <a:prstGeom prst="rect">
            <a:avLst/>
          </a:prstGeom>
          <a:noFill/>
          <a:ln>
            <a:noFill/>
          </a:ln>
          <a:effectLst/>
        </p:spPr>
        <p:txBody>
          <a:bodyPr wrap="square" lIns="90000" tIns="46800" rIns="90000" bIns="46800">
            <a:spAutoFit/>
          </a:bodyPr>
          <a:lstStyle>
            <a:lvl1pPr marL="250825" indent="-24765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1pPr>
            <a:lvl2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2pPr>
            <a:lvl3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3pPr>
            <a:lvl4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4pPr>
            <a:lvl5pPr>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50825" algn="l"/>
                <a:tab pos="698500" algn="l"/>
                <a:tab pos="1147763" algn="l"/>
                <a:tab pos="1597025" algn="l"/>
                <a:tab pos="2046288" algn="l"/>
                <a:tab pos="2495550" algn="l"/>
                <a:tab pos="2944813" algn="l"/>
                <a:tab pos="3394075" algn="l"/>
                <a:tab pos="3843338" algn="l"/>
                <a:tab pos="4292600" algn="l"/>
                <a:tab pos="4741863" algn="l"/>
                <a:tab pos="5191125" algn="l"/>
                <a:tab pos="5640388" algn="l"/>
                <a:tab pos="6089650" algn="l"/>
                <a:tab pos="6538913" algn="l"/>
                <a:tab pos="6988175" algn="l"/>
                <a:tab pos="7437438" algn="l"/>
                <a:tab pos="7886700" algn="l"/>
                <a:tab pos="8335963" algn="l"/>
                <a:tab pos="8785225" algn="l"/>
                <a:tab pos="9234488" algn="l"/>
              </a:tabLst>
              <a:defRPr sz="2000">
                <a:solidFill>
                  <a:srgbClr val="FFFFFF"/>
                </a:solidFill>
                <a:latin typeface="Arial" charset="0"/>
                <a:ea typeface="Microsoft YaHei" pitchFamily="32" charset="-122"/>
              </a:defRPr>
            </a:lvl9pPr>
          </a:lstStyle>
          <a:p>
            <a:pPr marL="344488" indent="-342900" algn="just" defTabSz="449263" fontAlgn="base">
              <a:spcBef>
                <a:spcPct val="0"/>
              </a:spcBef>
              <a:spcAft>
                <a:spcPts val="300"/>
              </a:spcAft>
              <a:buClr>
                <a:srgbClr val="000000"/>
              </a:buClr>
              <a:buSzPct val="45000"/>
              <a:buFont typeface="Wingdings" panose="05000000000000000000" pitchFamily="2" charset="2"/>
              <a:buChar char="Ø"/>
              <a:defRPr/>
            </a:pPr>
            <a:r>
              <a:rPr lang="el-GR" altLang="el-GR" sz="2200" dirty="0" smtClean="0">
                <a:solidFill>
                  <a:srgbClr val="000000"/>
                </a:solidFill>
                <a:latin typeface="Calibri" pitchFamily="32" charset="0"/>
              </a:rPr>
              <a:t>Τα </a:t>
            </a:r>
            <a:r>
              <a:rPr lang="el-GR" altLang="el-GR" sz="2200" b="1" dirty="0">
                <a:solidFill>
                  <a:srgbClr val="000000"/>
                </a:solidFill>
                <a:latin typeface="Calibri" pitchFamily="32" charset="0"/>
              </a:rPr>
              <a:t>διοικητικά όργανα, μονομελή ή συλλογικά</a:t>
            </a:r>
            <a:r>
              <a:rPr lang="el-GR" altLang="el-GR" sz="2200" dirty="0">
                <a:solidFill>
                  <a:srgbClr val="000000"/>
                </a:solidFill>
                <a:latin typeface="Calibri" pitchFamily="32" charset="0"/>
              </a:rPr>
              <a:t>, πρέπει να παρέχουν </a:t>
            </a:r>
            <a:r>
              <a:rPr lang="el-GR" altLang="el-GR" sz="2200" b="1" dirty="0">
                <a:solidFill>
                  <a:srgbClr val="000000"/>
                </a:solidFill>
                <a:latin typeface="Calibri" pitchFamily="32" charset="0"/>
              </a:rPr>
              <a:t>εγγυήσεις αμερόληπτης κρίσης</a:t>
            </a:r>
            <a:r>
              <a:rPr lang="el-GR" altLang="el-GR" sz="2200" dirty="0">
                <a:solidFill>
                  <a:srgbClr val="000000"/>
                </a:solidFill>
                <a:latin typeface="Calibri" pitchFamily="32" charset="0"/>
              </a:rPr>
              <a:t> κατά την άσκηση των αρμοδιοτήτων τους.</a:t>
            </a:r>
          </a:p>
          <a:p>
            <a:pPr marL="344488" indent="-342900" algn="just" defTabSz="449263" fontAlgn="base">
              <a:spcBef>
                <a:spcPct val="0"/>
              </a:spcBef>
              <a:spcAft>
                <a:spcPts val="3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Οφείλουν </a:t>
            </a:r>
            <a:r>
              <a:rPr lang="el-GR" altLang="el-GR" sz="2200" b="1" dirty="0">
                <a:solidFill>
                  <a:srgbClr val="000000"/>
                </a:solidFill>
                <a:latin typeface="Calibri" pitchFamily="32" charset="0"/>
              </a:rPr>
              <a:t>να απέχουν από κάθε ενέργεια ή διαδικασία που συνιστά συμμετοχή σε λήψη απόφασης ή διατύπωση γνώμης ή πρότασης </a:t>
            </a:r>
            <a:r>
              <a:rPr lang="el-GR" altLang="el-GR" sz="2200" b="1" dirty="0" smtClean="0">
                <a:solidFill>
                  <a:srgbClr val="000000"/>
                </a:solidFill>
                <a:latin typeface="Calibri" pitchFamily="32" charset="0"/>
              </a:rPr>
              <a:t>εφόσον  συντρέχουν λόγοι σύγκρουσης συμφερόντων</a:t>
            </a:r>
            <a:r>
              <a:rPr lang="el-GR" altLang="el-GR" sz="2200" dirty="0" smtClean="0">
                <a:solidFill>
                  <a:srgbClr val="000000"/>
                </a:solidFill>
                <a:latin typeface="Calibri" pitchFamily="32" charset="0"/>
              </a:rPr>
              <a:t>.</a:t>
            </a:r>
            <a:endParaRPr lang="el-GR" altLang="el-GR" sz="2200" dirty="0">
              <a:solidFill>
                <a:srgbClr val="000000"/>
              </a:solidFill>
              <a:latin typeface="Calibri" pitchFamily="32" charset="0"/>
            </a:endParaRPr>
          </a:p>
          <a:p>
            <a:pPr marL="344488" indent="-342900" algn="just" defTabSz="449263" fontAlgn="base">
              <a:spcBef>
                <a:spcPct val="0"/>
              </a:spcBef>
              <a:spcAft>
                <a:spcPts val="300"/>
              </a:spcAft>
              <a:buClr>
                <a:srgbClr val="000000"/>
              </a:buClr>
              <a:buSzPct val="45000"/>
              <a:buFont typeface="Wingdings" panose="05000000000000000000" pitchFamily="2" charset="2"/>
              <a:buChar char="Ø"/>
              <a:defRPr/>
            </a:pPr>
            <a:r>
              <a:rPr lang="el-GR" altLang="el-GR" sz="2200" dirty="0" smtClean="0">
                <a:solidFill>
                  <a:srgbClr val="000000"/>
                </a:solidFill>
                <a:latin typeface="Calibri" pitchFamily="32" charset="0"/>
              </a:rPr>
              <a:t>Το </a:t>
            </a:r>
            <a:r>
              <a:rPr lang="el-GR" altLang="el-GR" sz="2200" dirty="0">
                <a:solidFill>
                  <a:srgbClr val="000000"/>
                </a:solidFill>
                <a:latin typeface="Calibri" pitchFamily="32" charset="0"/>
              </a:rPr>
              <a:t>όργανο ή το μέλος του συλλογικού οργάνου, </a:t>
            </a:r>
            <a:r>
              <a:rPr lang="el-GR" altLang="el-GR" sz="2200" b="1" dirty="0">
                <a:solidFill>
                  <a:srgbClr val="000000"/>
                </a:solidFill>
                <a:latin typeface="Calibri" pitchFamily="32" charset="0"/>
              </a:rPr>
              <a:t>εφόσον κρίνει ότι συντρέχει στο πρόσωπό του λόγος που επιβάλλει την αποχή του, οφείλει να το δηλώσει </a:t>
            </a:r>
            <a:r>
              <a:rPr lang="el-GR" altLang="el-GR" sz="2200" dirty="0">
                <a:solidFill>
                  <a:srgbClr val="000000"/>
                </a:solidFill>
                <a:latin typeface="Calibri" pitchFamily="32" charset="0"/>
              </a:rPr>
              <a:t>αμέσως στην προϊστάμενη αρχή ή στον </a:t>
            </a:r>
            <a:r>
              <a:rPr lang="el-GR" altLang="el-GR" sz="2200" dirty="0" err="1">
                <a:solidFill>
                  <a:srgbClr val="000000"/>
                </a:solidFill>
                <a:latin typeface="Calibri" pitchFamily="32" charset="0"/>
              </a:rPr>
              <a:t>προεδρεύοντα</a:t>
            </a:r>
            <a:r>
              <a:rPr lang="el-GR" altLang="el-GR" sz="2200" dirty="0">
                <a:solidFill>
                  <a:srgbClr val="000000"/>
                </a:solidFill>
                <a:latin typeface="Calibri" pitchFamily="32" charset="0"/>
              </a:rPr>
              <a:t> του συλλογικού οργάνου, αντιστοίχως, </a:t>
            </a:r>
            <a:r>
              <a:rPr lang="el-GR" altLang="el-GR" sz="2200" b="1" dirty="0">
                <a:solidFill>
                  <a:srgbClr val="000000"/>
                </a:solidFill>
                <a:latin typeface="Calibri" pitchFamily="32" charset="0"/>
              </a:rPr>
              <a:t>και να απέχει από οποιοδήποτε ενέργεια</a:t>
            </a:r>
            <a:r>
              <a:rPr lang="el-GR" altLang="el-GR" sz="2200" dirty="0">
                <a:solidFill>
                  <a:srgbClr val="000000"/>
                </a:solidFill>
                <a:latin typeface="Calibri" pitchFamily="32" charset="0"/>
              </a:rPr>
              <a:t>. Στις περιπτώσεις αυτές, η προϊστάμενη αρχή, ή το συλλογικό όργανο, αποφαίνεται το ταχύτερο δυνατόν.</a:t>
            </a:r>
          </a:p>
          <a:p>
            <a:pPr marL="344488" indent="-342900" algn="just" defTabSz="449263" fontAlgn="base">
              <a:spcBef>
                <a:spcPct val="0"/>
              </a:spcBef>
              <a:spcAft>
                <a:spcPts val="300"/>
              </a:spcAft>
              <a:buClr>
                <a:srgbClr val="000000"/>
              </a:buClr>
              <a:buSzPct val="45000"/>
              <a:buFont typeface="Wingdings" panose="05000000000000000000" pitchFamily="2" charset="2"/>
              <a:buChar char="Ø"/>
              <a:defRPr/>
            </a:pPr>
            <a:r>
              <a:rPr lang="el-GR" altLang="el-GR" sz="2200" b="1" dirty="0" smtClean="0">
                <a:solidFill>
                  <a:srgbClr val="000000"/>
                </a:solidFill>
                <a:latin typeface="Calibri" pitchFamily="32" charset="0"/>
              </a:rPr>
              <a:t>Αίτηση </a:t>
            </a:r>
            <a:r>
              <a:rPr lang="el-GR" altLang="el-GR" sz="2200" b="1" dirty="0">
                <a:solidFill>
                  <a:srgbClr val="000000"/>
                </a:solidFill>
                <a:latin typeface="Calibri" pitchFamily="32" charset="0"/>
              </a:rPr>
              <a:t>εξαίρεσης μονομελούς οργάνου, ή μέλους συλλογικού οργάνου, μπορούν να υποβάλουν οι ενδιαφερόμενοι σε όλα τα στάδια της διαδικασίας</a:t>
            </a:r>
            <a:r>
              <a:rPr lang="el-GR" altLang="el-GR" sz="2200" dirty="0">
                <a:solidFill>
                  <a:srgbClr val="000000"/>
                </a:solidFill>
                <a:latin typeface="Calibri" pitchFamily="32" charset="0"/>
              </a:rPr>
              <a:t>.</a:t>
            </a:r>
            <a:endParaRPr lang="el-GR" altLang="el-GR" sz="1800" dirty="0">
              <a:solidFill>
                <a:srgbClr val="000000"/>
              </a:solidFill>
              <a:latin typeface="Calibri" pitchFamily="32" charset="0"/>
            </a:endParaRPr>
          </a:p>
        </p:txBody>
      </p:sp>
      <p:sp>
        <p:nvSpPr>
          <p:cNvPr id="179206"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DB319E89-E16B-43DC-8DF3-0F8AE108DB49}"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62</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1571065966"/>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3778"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203779" name="Text Box 2"/>
          <p:cNvSpPr txBox="1">
            <a:spLocks noChangeArrowheads="1"/>
          </p:cNvSpPr>
          <p:nvPr/>
        </p:nvSpPr>
        <p:spPr bwMode="auto">
          <a:xfrm>
            <a:off x="1544639" y="347663"/>
            <a:ext cx="8715375" cy="1262062"/>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203780" name="Rectangle 3"/>
          <p:cNvSpPr>
            <a:spLocks noChangeArrowheads="1"/>
          </p:cNvSpPr>
          <p:nvPr/>
        </p:nvSpPr>
        <p:spPr bwMode="auto">
          <a:xfrm>
            <a:off x="849086" y="496389"/>
            <a:ext cx="10175965"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a:solidFill>
                  <a:srgbClr val="000000"/>
                </a:solidFill>
                <a:latin typeface="Calibri" pitchFamily="34" charset="0"/>
                <a:ea typeface="Microsoft YaHei" pitchFamily="34" charset="-122"/>
                <a:cs typeface="Arial" charset="0"/>
              </a:rPr>
              <a:t>Συγκρούσεις </a:t>
            </a:r>
            <a:r>
              <a:rPr lang="el-GR" altLang="el-GR" sz="3200" b="1" dirty="0" smtClean="0">
                <a:solidFill>
                  <a:srgbClr val="000000"/>
                </a:solidFill>
                <a:latin typeface="Calibri" pitchFamily="34" charset="0"/>
                <a:ea typeface="Microsoft YaHei" pitchFamily="34" charset="-122"/>
                <a:cs typeface="Arial" charset="0"/>
              </a:rPr>
              <a:t>Συμφερόντων (</a:t>
            </a:r>
            <a:r>
              <a:rPr lang="el-GR" altLang="el-GR" sz="3200" b="1" dirty="0">
                <a:solidFill>
                  <a:srgbClr val="000000"/>
                </a:solidFill>
                <a:latin typeface="Calibri" pitchFamily="34" charset="0"/>
                <a:ea typeface="Microsoft YaHei" pitchFamily="34" charset="-122"/>
                <a:cs typeface="Arial" charset="0"/>
              </a:rPr>
              <a:t>Άρθρο 24)</a:t>
            </a:r>
          </a:p>
        </p:txBody>
      </p:sp>
      <p:sp>
        <p:nvSpPr>
          <p:cNvPr id="2" name="Rectangle 4"/>
          <p:cNvSpPr>
            <a:spLocks noChangeArrowheads="1"/>
          </p:cNvSpPr>
          <p:nvPr/>
        </p:nvSpPr>
        <p:spPr bwMode="auto">
          <a:xfrm>
            <a:off x="444137" y="1500188"/>
            <a:ext cx="11351623" cy="4311053"/>
          </a:xfrm>
          <a:prstGeom prst="rect">
            <a:avLst/>
          </a:prstGeom>
          <a:noFill/>
          <a:ln>
            <a:noFill/>
          </a:ln>
          <a:effectLst/>
        </p:spPr>
        <p:txBody>
          <a:bodyPr wrap="square" lIns="90000" tIns="46800" rIns="90000" bIns="46800">
            <a:spAutoFit/>
          </a:bodyPr>
          <a:lstStyle>
            <a:lvl1pPr marL="247650" indent="-24765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1pPr>
            <a:lvl2pPr>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2pPr>
            <a:lvl3pPr>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3pPr>
            <a:lvl4pPr>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4pPr>
            <a:lvl5pPr>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9pPr>
          </a:lstStyle>
          <a:p>
            <a:pPr algn="just" defTabSz="449263" fontAlgn="base">
              <a:spcBef>
                <a:spcPct val="0"/>
              </a:spcBef>
              <a:spcAft>
                <a:spcPts val="600"/>
              </a:spcAft>
              <a:buClr>
                <a:srgbClr val="000000"/>
              </a:buClr>
              <a:buSzPct val="45000"/>
              <a:buFont typeface="Wingdings" charset="2"/>
              <a:buChar char=""/>
              <a:defRPr/>
            </a:pPr>
            <a:r>
              <a:rPr lang="el-GR" altLang="el-GR" sz="2200" dirty="0">
                <a:solidFill>
                  <a:srgbClr val="000000"/>
                </a:solidFill>
                <a:latin typeface="Calibri" pitchFamily="32" charset="0"/>
              </a:rPr>
              <a:t>Οι α.α. λαμβάνουν τα </a:t>
            </a:r>
            <a:r>
              <a:rPr lang="el-GR" altLang="el-GR" sz="2200" b="1" dirty="0">
                <a:solidFill>
                  <a:srgbClr val="000000"/>
                </a:solidFill>
                <a:effectLst>
                  <a:outerShdw blurRad="38100" dist="38100" dir="2700000" algn="tl">
                    <a:srgbClr val="000000">
                      <a:alpha val="43137"/>
                    </a:srgbClr>
                  </a:outerShdw>
                </a:effectLst>
                <a:latin typeface="Calibri" pitchFamily="32" charset="0"/>
              </a:rPr>
              <a:t>κατάλληλα μέτρα </a:t>
            </a:r>
            <a:r>
              <a:rPr lang="el-GR" altLang="el-GR" sz="2200" dirty="0">
                <a:solidFill>
                  <a:srgbClr val="000000"/>
                </a:solidFill>
                <a:latin typeface="Calibri" pitchFamily="32" charset="0"/>
              </a:rPr>
              <a:t>για την </a:t>
            </a:r>
            <a:r>
              <a:rPr lang="el-GR" altLang="el-GR" sz="2200" b="1" dirty="0">
                <a:solidFill>
                  <a:srgbClr val="000000"/>
                </a:solidFill>
                <a:effectLst>
                  <a:outerShdw blurRad="38100" dist="38100" dir="2700000" algn="tl">
                    <a:srgbClr val="000000">
                      <a:alpha val="43137"/>
                    </a:srgbClr>
                  </a:outerShdw>
                </a:effectLst>
                <a:latin typeface="Calibri" pitchFamily="32" charset="0"/>
              </a:rPr>
              <a:t>αποτελεσματική πρόληψη, εντοπισμό &amp; επανόρθωση καταστάσεων σύγκρουσης συμφερόντων </a:t>
            </a:r>
            <a:r>
              <a:rPr lang="el-GR" altLang="el-GR" sz="2200" dirty="0">
                <a:solidFill>
                  <a:srgbClr val="000000"/>
                </a:solidFill>
                <a:latin typeface="Calibri" pitchFamily="32" charset="0"/>
              </a:rPr>
              <a:t>κατά τις διαδικασίες σύναψης συμβάσεων, </a:t>
            </a:r>
            <a:r>
              <a:rPr lang="el-GR" altLang="el-GR" sz="2200" b="1" dirty="0">
                <a:solidFill>
                  <a:srgbClr val="000000"/>
                </a:solidFill>
                <a:latin typeface="Calibri" pitchFamily="32" charset="0"/>
              </a:rPr>
              <a:t>συμπεριλαμβανομένου και του σχεδιασμού και της προετοιμασίας αυτών </a:t>
            </a:r>
            <a:r>
              <a:rPr lang="el-GR" altLang="el-GR" sz="2200" dirty="0">
                <a:solidFill>
                  <a:srgbClr val="000000"/>
                </a:solidFill>
                <a:latin typeface="Calibri" pitchFamily="32" charset="0"/>
              </a:rPr>
              <a:t>(πρβλ και άρθρο 48)</a:t>
            </a:r>
            <a:r>
              <a:rPr lang="el-GR" altLang="el-GR" sz="2200" b="1" dirty="0">
                <a:solidFill>
                  <a:srgbClr val="000000"/>
                </a:solidFill>
                <a:latin typeface="Calibri" pitchFamily="32" charset="0"/>
              </a:rPr>
              <a:t> </a:t>
            </a:r>
            <a:r>
              <a:rPr lang="el-GR" altLang="el-GR" sz="2200" dirty="0">
                <a:solidFill>
                  <a:srgbClr val="000000"/>
                </a:solidFill>
                <a:latin typeface="Calibri" pitchFamily="32" charset="0"/>
              </a:rPr>
              <a:t>---&gt; αποφυγή στρέβλωσης του ανταγωνισμού</a:t>
            </a:r>
          </a:p>
          <a:p>
            <a:pPr algn="just" defTabSz="449263" fontAlgn="base">
              <a:spcBef>
                <a:spcPct val="0"/>
              </a:spcBef>
              <a:spcAft>
                <a:spcPts val="600"/>
              </a:spcAft>
              <a:buClr>
                <a:srgbClr val="000000"/>
              </a:buClr>
              <a:buSzPct val="45000"/>
              <a:buFont typeface="Wingdings" charset="2"/>
              <a:buChar char=""/>
              <a:defRPr/>
            </a:pPr>
            <a:r>
              <a:rPr lang="el-GR" altLang="el-GR" sz="2200" dirty="0">
                <a:solidFill>
                  <a:srgbClr val="000000"/>
                </a:solidFill>
                <a:latin typeface="Calibri" pitchFamily="32" charset="0"/>
              </a:rPr>
              <a:t>Εννοια</a:t>
            </a:r>
            <a:r>
              <a:rPr lang="el-GR" altLang="el-GR" sz="2200" b="1" dirty="0">
                <a:solidFill>
                  <a:srgbClr val="000000"/>
                </a:solidFill>
                <a:latin typeface="Calibri" pitchFamily="32" charset="0"/>
              </a:rPr>
              <a:t>: οποιαδήποτε κατάσταση στην οποία τα πρόσωπα της παρ. 3 έχουν </a:t>
            </a:r>
            <a:r>
              <a:rPr lang="el-GR" altLang="el-GR" sz="2200" b="1" dirty="0">
                <a:solidFill>
                  <a:srgbClr val="000000"/>
                </a:solidFill>
                <a:effectLst>
                  <a:outerShdw blurRad="38100" dist="38100" dir="2700000" algn="tl">
                    <a:srgbClr val="000000">
                      <a:alpha val="43137"/>
                    </a:srgbClr>
                  </a:outerShdw>
                </a:effectLst>
                <a:latin typeface="Calibri" pitchFamily="32" charset="0"/>
              </a:rPr>
              <a:t>άμεσα ή έμμεσα «συμφέρον</a:t>
            </a:r>
            <a:r>
              <a:rPr lang="el-GR" altLang="el-GR" sz="2200" b="1" dirty="0">
                <a:solidFill>
                  <a:srgbClr val="000000"/>
                </a:solidFill>
                <a:latin typeface="Calibri" pitchFamily="32" charset="0"/>
              </a:rPr>
              <a:t>», </a:t>
            </a:r>
            <a:r>
              <a:rPr lang="el-GR" altLang="el-GR" sz="2200" dirty="0">
                <a:solidFill>
                  <a:srgbClr val="000000"/>
                </a:solidFill>
                <a:latin typeface="Calibri" pitchFamily="32" charset="0"/>
              </a:rPr>
              <a:t>ήτοι χρηματοοικονομικά, οικονομικά, οικογενειακά, πολιτικά ή άλλα προσωπικά συμφέροντα, που θίγουν την αμεροληψία και την ανεξαρτησία τους  --&gt; </a:t>
            </a:r>
            <a:r>
              <a:rPr lang="el-GR" altLang="el-GR" sz="2200" u="sng" dirty="0">
                <a:solidFill>
                  <a:srgbClr val="000000"/>
                </a:solidFill>
                <a:latin typeface="Calibri" pitchFamily="32" charset="0"/>
              </a:rPr>
              <a:t>Ενδεικτική</a:t>
            </a:r>
            <a:r>
              <a:rPr lang="el-GR" altLang="el-GR" sz="2200" dirty="0">
                <a:solidFill>
                  <a:srgbClr val="000000"/>
                </a:solidFill>
                <a:latin typeface="Calibri" pitchFamily="32" charset="0"/>
              </a:rPr>
              <a:t> απαρίθμηση στην παρ. 4 </a:t>
            </a:r>
          </a:p>
          <a:p>
            <a:pPr algn="just" defTabSz="449263" fontAlgn="base">
              <a:spcBef>
                <a:spcPct val="0"/>
              </a:spcBef>
              <a:spcAft>
                <a:spcPts val="600"/>
              </a:spcAft>
              <a:buClr>
                <a:srgbClr val="000000"/>
              </a:buClr>
              <a:buSzPct val="45000"/>
              <a:buFont typeface="Wingdings" charset="2"/>
              <a:buChar char=""/>
              <a:defRPr/>
            </a:pPr>
            <a:r>
              <a:rPr lang="el-GR" altLang="el-GR" sz="2200" dirty="0">
                <a:solidFill>
                  <a:srgbClr val="000000"/>
                </a:solidFill>
                <a:latin typeface="Calibri" pitchFamily="32" charset="0"/>
              </a:rPr>
              <a:t>Πρόσωπα που καταλαμβάνει η διάταξη --&gt; Ευρύς κύκλος προσώπων του </a:t>
            </a:r>
            <a:r>
              <a:rPr lang="el-GR" altLang="el-GR" sz="2200" b="1" dirty="0">
                <a:solidFill>
                  <a:srgbClr val="000000"/>
                </a:solidFill>
                <a:effectLst>
                  <a:outerShdw blurRad="38100" dist="38100" dir="2700000" algn="tl">
                    <a:srgbClr val="000000">
                      <a:alpha val="43137"/>
                    </a:srgbClr>
                  </a:outerShdw>
                </a:effectLst>
                <a:latin typeface="Calibri" pitchFamily="32" charset="0"/>
              </a:rPr>
              <a:t>προσωπικού</a:t>
            </a:r>
            <a:r>
              <a:rPr lang="el-GR" altLang="el-GR" sz="2200" b="1" dirty="0">
                <a:solidFill>
                  <a:srgbClr val="000000"/>
                </a:solidFill>
                <a:latin typeface="Calibri" pitchFamily="32" charset="0"/>
              </a:rPr>
              <a:t> της α.α</a:t>
            </a:r>
            <a:r>
              <a:rPr lang="el-GR" altLang="el-GR" sz="2200" dirty="0">
                <a:solidFill>
                  <a:srgbClr val="000000"/>
                </a:solidFill>
                <a:latin typeface="Calibri" pitchFamily="32" charset="0"/>
              </a:rPr>
              <a:t>., </a:t>
            </a:r>
            <a:r>
              <a:rPr lang="el-GR" altLang="el-GR" sz="2200" b="1" dirty="0">
                <a:solidFill>
                  <a:srgbClr val="000000"/>
                </a:solidFill>
                <a:effectLst>
                  <a:outerShdw blurRad="38100" dist="38100" dir="2700000" algn="tl">
                    <a:srgbClr val="000000">
                      <a:alpha val="43137"/>
                    </a:srgbClr>
                  </a:outerShdw>
                </a:effectLst>
                <a:latin typeface="Calibri" pitchFamily="32" charset="0"/>
              </a:rPr>
              <a:t>αποφαινομένων και γνωμοδοτικών οργάνων </a:t>
            </a:r>
            <a:r>
              <a:rPr lang="el-GR" altLang="el-GR" sz="2200" dirty="0">
                <a:solidFill>
                  <a:srgbClr val="000000"/>
                </a:solidFill>
                <a:latin typeface="Calibri" pitchFamily="32" charset="0"/>
              </a:rPr>
              <a:t>αυτής, των </a:t>
            </a:r>
            <a:r>
              <a:rPr lang="el-GR" altLang="el-GR" sz="2200" b="1" dirty="0">
                <a:solidFill>
                  <a:srgbClr val="000000"/>
                </a:solidFill>
                <a:effectLst>
                  <a:outerShdw blurRad="38100" dist="38100" dir="2700000" algn="tl">
                    <a:srgbClr val="000000">
                      <a:alpha val="43137"/>
                    </a:srgbClr>
                  </a:outerShdw>
                </a:effectLst>
                <a:latin typeface="Calibri" pitchFamily="32" charset="0"/>
              </a:rPr>
              <a:t>μελών διοίκησης</a:t>
            </a:r>
            <a:r>
              <a:rPr lang="el-GR" altLang="el-GR" sz="2200" dirty="0">
                <a:solidFill>
                  <a:srgbClr val="000000"/>
                </a:solidFill>
                <a:effectLst>
                  <a:outerShdw blurRad="38100" dist="38100" dir="2700000" algn="tl">
                    <a:srgbClr val="000000">
                      <a:alpha val="43137"/>
                    </a:srgbClr>
                  </a:outerShdw>
                </a:effectLst>
                <a:latin typeface="Calibri" pitchFamily="32" charset="0"/>
              </a:rPr>
              <a:t> </a:t>
            </a:r>
            <a:r>
              <a:rPr lang="el-GR" altLang="el-GR" sz="2200" dirty="0">
                <a:solidFill>
                  <a:srgbClr val="000000"/>
                </a:solidFill>
                <a:latin typeface="Calibri" pitchFamily="32" charset="0"/>
              </a:rPr>
              <a:t>και </a:t>
            </a:r>
            <a:r>
              <a:rPr lang="el-GR" altLang="el-GR" sz="2200" b="1" dirty="0">
                <a:solidFill>
                  <a:srgbClr val="000000"/>
                </a:solidFill>
                <a:effectLst>
                  <a:outerShdw blurRad="38100" dist="38100" dir="2700000" algn="tl">
                    <a:srgbClr val="000000">
                      <a:alpha val="43137"/>
                    </a:srgbClr>
                  </a:outerShdw>
                </a:effectLst>
                <a:latin typeface="Calibri" pitchFamily="32" charset="0"/>
              </a:rPr>
              <a:t>συγγενών</a:t>
            </a:r>
            <a:r>
              <a:rPr lang="el-GR" altLang="el-GR" sz="2200" dirty="0">
                <a:solidFill>
                  <a:srgbClr val="000000"/>
                </a:solidFill>
                <a:latin typeface="Calibri" pitchFamily="32" charset="0"/>
              </a:rPr>
              <a:t> αυτών σε ευθεία γραμμή απεριόριστα, σε πλάγια γραμμή </a:t>
            </a:r>
            <a:r>
              <a:rPr lang="el-GR" altLang="el-GR" sz="2200" b="1" dirty="0">
                <a:solidFill>
                  <a:srgbClr val="000000"/>
                </a:solidFill>
                <a:latin typeface="Calibri" pitchFamily="32" charset="0"/>
              </a:rPr>
              <a:t>μέχρι 4ο βαθμό </a:t>
            </a:r>
            <a:r>
              <a:rPr lang="el-GR" altLang="el-GR" sz="2200" dirty="0">
                <a:solidFill>
                  <a:srgbClr val="000000"/>
                </a:solidFill>
                <a:latin typeface="Calibri" pitchFamily="32" charset="0"/>
              </a:rPr>
              <a:t>(</a:t>
            </a:r>
            <a:r>
              <a:rPr lang="el-GR" altLang="el-GR" sz="2200" u="sng" dirty="0">
                <a:solidFill>
                  <a:srgbClr val="000000"/>
                </a:solidFill>
                <a:latin typeface="Calibri" pitchFamily="32" charset="0"/>
              </a:rPr>
              <a:t>Ενδεικτική</a:t>
            </a:r>
            <a:r>
              <a:rPr lang="el-GR" altLang="el-GR" sz="2200" dirty="0">
                <a:solidFill>
                  <a:srgbClr val="000000"/>
                </a:solidFill>
                <a:latin typeface="Calibri" pitchFamily="32" charset="0"/>
              </a:rPr>
              <a:t> παράθεση --&gt; παρ. 3). </a:t>
            </a:r>
          </a:p>
        </p:txBody>
      </p:sp>
      <p:sp>
        <p:nvSpPr>
          <p:cNvPr id="203782"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A348F295-6C53-4604-933E-30AED50BA9B0}"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63</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582857470"/>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826" name="Text Box 1"/>
          <p:cNvSpPr txBox="1">
            <a:spLocks noChangeArrowheads="1"/>
          </p:cNvSpPr>
          <p:nvPr/>
        </p:nvSpPr>
        <p:spPr bwMode="auto">
          <a:xfrm>
            <a:off x="7192963" y="4714876"/>
            <a:ext cx="3295650" cy="728663"/>
          </a:xfrm>
          <a:prstGeom prst="rect">
            <a:avLst/>
          </a:prstGeom>
          <a:noFill/>
          <a:ln w="9525">
            <a:noFill/>
            <a:round/>
            <a:headEnd/>
            <a:tailEnd/>
          </a:ln>
          <a:effectLst/>
        </p:spPr>
        <p:txBody>
          <a:bodyPr lIns="0" tIns="46800" rIns="0" bIns="46800"/>
          <a:lstStyle/>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a:p>
            <a:pPr algn="r" defTabSz="449263" fontAlgn="base">
              <a:spcBef>
                <a:spcPct val="0"/>
              </a:spcBef>
              <a:spcAft>
                <a:spcPts val="70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el-GR" sz="1400">
              <a:solidFill>
                <a:srgbClr val="FFFFFF"/>
              </a:solidFill>
              <a:latin typeface="Book Antiqua" pitchFamily="18" charset="0"/>
              <a:ea typeface="Microsoft YaHei" pitchFamily="34" charset="-122"/>
              <a:cs typeface="Arial" charset="0"/>
            </a:endParaRPr>
          </a:p>
        </p:txBody>
      </p:sp>
      <p:sp>
        <p:nvSpPr>
          <p:cNvPr id="205827" name="Text Box 2"/>
          <p:cNvSpPr txBox="1">
            <a:spLocks noChangeArrowheads="1"/>
          </p:cNvSpPr>
          <p:nvPr/>
        </p:nvSpPr>
        <p:spPr bwMode="auto">
          <a:xfrm>
            <a:off x="1476103" y="668275"/>
            <a:ext cx="8783911" cy="528699"/>
          </a:xfrm>
          <a:prstGeom prst="rect">
            <a:avLst/>
          </a:prstGeom>
          <a:noFill/>
          <a:ln w="9525">
            <a:noFill/>
            <a:round/>
            <a:headEnd/>
            <a:tailEnd/>
          </a:ln>
          <a:effectLst/>
        </p:spPr>
        <p:txBody>
          <a:bodyPr wrap="none" anchor="ctr"/>
          <a:lstStyle/>
          <a:p>
            <a:pPr defTabSz="449263" fontAlgn="base">
              <a:spcBef>
                <a:spcPct val="0"/>
              </a:spcBef>
              <a:spcAft>
                <a:spcPct val="0"/>
              </a:spcAft>
              <a:buClr>
                <a:srgbClr val="000000"/>
              </a:buClr>
              <a:buSzPct val="100000"/>
            </a:pPr>
            <a:endParaRPr lang="el-GR" altLang="el-GR" sz="2000">
              <a:solidFill>
                <a:srgbClr val="FFFFFF"/>
              </a:solidFill>
              <a:latin typeface="Arial" charset="0"/>
              <a:ea typeface="Microsoft YaHei" pitchFamily="34" charset="-122"/>
            </a:endParaRPr>
          </a:p>
        </p:txBody>
      </p:sp>
      <p:sp>
        <p:nvSpPr>
          <p:cNvPr id="205828" name="Rectangle 3"/>
          <p:cNvSpPr>
            <a:spLocks noChangeArrowheads="1"/>
          </p:cNvSpPr>
          <p:nvPr/>
        </p:nvSpPr>
        <p:spPr bwMode="auto">
          <a:xfrm>
            <a:off x="770710" y="571503"/>
            <a:ext cx="9489304" cy="586957"/>
          </a:xfrm>
          <a:prstGeom prst="rect">
            <a:avLst/>
          </a:prstGeom>
          <a:noFill/>
          <a:ln w="9525">
            <a:noFill/>
            <a:round/>
            <a:headEnd/>
            <a:tailEnd/>
          </a:ln>
          <a:effectLst/>
        </p:spPr>
        <p:txBody>
          <a:bodyPr wrap="square" lIns="90000" tIns="46800" rIns="90000" bIns="46800">
            <a:spAutoFit/>
          </a:bodyPr>
          <a:lstStyle/>
          <a:p>
            <a:pPr algn="ctr" defTabSz="449263"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b="1" dirty="0">
                <a:solidFill>
                  <a:srgbClr val="000000"/>
                </a:solidFill>
                <a:latin typeface="Calibri" pitchFamily="34" charset="0"/>
                <a:ea typeface="Microsoft YaHei" pitchFamily="34" charset="-122"/>
                <a:cs typeface="Arial" charset="0"/>
              </a:rPr>
              <a:t>Συγκρούσεις </a:t>
            </a:r>
            <a:r>
              <a:rPr lang="el-GR" altLang="el-GR" sz="3200" b="1" dirty="0" smtClean="0">
                <a:solidFill>
                  <a:srgbClr val="000000"/>
                </a:solidFill>
                <a:latin typeface="Calibri" pitchFamily="34" charset="0"/>
                <a:ea typeface="Microsoft YaHei" pitchFamily="34" charset="-122"/>
                <a:cs typeface="Arial" charset="0"/>
              </a:rPr>
              <a:t>Συμφερόντων (</a:t>
            </a:r>
            <a:r>
              <a:rPr lang="el-GR" altLang="el-GR" sz="3200" b="1" dirty="0">
                <a:solidFill>
                  <a:srgbClr val="000000"/>
                </a:solidFill>
                <a:latin typeface="Calibri" pitchFamily="34" charset="0"/>
                <a:ea typeface="Microsoft YaHei" pitchFamily="34" charset="-122"/>
                <a:cs typeface="Arial" charset="0"/>
              </a:rPr>
              <a:t>Άρθρο 24)</a:t>
            </a:r>
          </a:p>
        </p:txBody>
      </p:sp>
      <p:sp>
        <p:nvSpPr>
          <p:cNvPr id="2" name="Rectangle 4"/>
          <p:cNvSpPr>
            <a:spLocks noChangeArrowheads="1"/>
          </p:cNvSpPr>
          <p:nvPr/>
        </p:nvSpPr>
        <p:spPr bwMode="auto">
          <a:xfrm>
            <a:off x="522514" y="1484314"/>
            <a:ext cx="11181806" cy="3710889"/>
          </a:xfrm>
          <a:prstGeom prst="rect">
            <a:avLst/>
          </a:prstGeom>
          <a:noFill/>
          <a:ln>
            <a:noFill/>
          </a:ln>
          <a:effectLst/>
        </p:spPr>
        <p:txBody>
          <a:bodyPr wrap="square" lIns="90000" tIns="46800" rIns="90000" bIns="46800">
            <a:spAutoFit/>
          </a:bodyPr>
          <a:lstStyle>
            <a:lvl1pPr marL="247650" indent="-24765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1pPr>
            <a:lvl2pPr>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2pPr>
            <a:lvl3pPr>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3pPr>
            <a:lvl4pPr>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4pPr>
            <a:lvl5pPr>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5pPr>
            <a:lvl6pPr marL="2514600" indent="-228600" defTabSz="449263" fontAlgn="base">
              <a:spcBef>
                <a:spcPct val="0"/>
              </a:spcBef>
              <a:spcAft>
                <a:spcPct val="0"/>
              </a:spcAft>
              <a:buClr>
                <a:srgbClr val="000000"/>
              </a:buClr>
              <a:buSzPct val="100000"/>
              <a:buFont typeface="Times New Roman" pitchFamily="16" charset="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6pPr>
            <a:lvl7pPr marL="2971800" indent="-228600" defTabSz="449263" fontAlgn="base">
              <a:spcBef>
                <a:spcPct val="0"/>
              </a:spcBef>
              <a:spcAft>
                <a:spcPct val="0"/>
              </a:spcAft>
              <a:buClr>
                <a:srgbClr val="000000"/>
              </a:buClr>
              <a:buSzPct val="100000"/>
              <a:buFont typeface="Times New Roman" pitchFamily="16" charset="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7pPr>
            <a:lvl8pPr marL="3429000" indent="-228600" defTabSz="449263" fontAlgn="base">
              <a:spcBef>
                <a:spcPct val="0"/>
              </a:spcBef>
              <a:spcAft>
                <a:spcPct val="0"/>
              </a:spcAft>
              <a:buClr>
                <a:srgbClr val="000000"/>
              </a:buClr>
              <a:buSzPct val="100000"/>
              <a:buFont typeface="Times New Roman" pitchFamily="16" charset="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8pPr>
            <a:lvl9pPr marL="3886200" indent="-228600" defTabSz="449263" fontAlgn="base">
              <a:spcBef>
                <a:spcPct val="0"/>
              </a:spcBef>
              <a:spcAft>
                <a:spcPct val="0"/>
              </a:spcAft>
              <a:buClr>
                <a:srgbClr val="000000"/>
              </a:buClr>
              <a:buSzPct val="100000"/>
              <a:buFont typeface="Times New Roman" pitchFamily="16" charset="0"/>
              <a:tabLst>
                <a:tab pos="247650" algn="l"/>
                <a:tab pos="695325" algn="l"/>
                <a:tab pos="1144588" algn="l"/>
                <a:tab pos="1593850" algn="l"/>
                <a:tab pos="2043113" algn="l"/>
                <a:tab pos="2492375" algn="l"/>
                <a:tab pos="2941638" algn="l"/>
                <a:tab pos="3390900" algn="l"/>
                <a:tab pos="3840163" algn="l"/>
                <a:tab pos="4289425" algn="l"/>
                <a:tab pos="4738688" algn="l"/>
                <a:tab pos="5187950" algn="l"/>
                <a:tab pos="5637213" algn="l"/>
                <a:tab pos="6086475" algn="l"/>
                <a:tab pos="6535738" algn="l"/>
                <a:tab pos="6985000" algn="l"/>
                <a:tab pos="7434263" algn="l"/>
                <a:tab pos="7883525" algn="l"/>
                <a:tab pos="8332788" algn="l"/>
                <a:tab pos="8782050" algn="l"/>
                <a:tab pos="9231313" algn="l"/>
              </a:tabLst>
              <a:defRPr sz="2000">
                <a:solidFill>
                  <a:srgbClr val="FFFFFF"/>
                </a:solidFill>
                <a:latin typeface="Arial" charset="0"/>
                <a:ea typeface="Microsoft YaHei" pitchFamily="32" charset="-122"/>
              </a:defRPr>
            </a:lvl9pPr>
          </a:lstStyle>
          <a:p>
            <a:pPr algn="just" defTabSz="449263" fontAlgn="base">
              <a:spcBef>
                <a:spcPct val="0"/>
              </a:spcBef>
              <a:spcAft>
                <a:spcPts val="600"/>
              </a:spcAft>
              <a:buClr>
                <a:srgbClr val="000000"/>
              </a:buClr>
              <a:buSzPct val="45000"/>
              <a:buFont typeface="Wingdings" charset="2"/>
              <a:buChar char=""/>
              <a:defRPr/>
            </a:pPr>
            <a:r>
              <a:rPr lang="el-GR" altLang="el-GR" sz="2200" b="1" dirty="0">
                <a:solidFill>
                  <a:srgbClr val="000000"/>
                </a:solidFill>
                <a:effectLst>
                  <a:outerShdw blurRad="38100" dist="38100" dir="2700000" algn="tl">
                    <a:srgbClr val="000000">
                      <a:alpha val="43137"/>
                    </a:srgbClr>
                  </a:outerShdw>
                </a:effectLst>
                <a:latin typeface="Calibri" pitchFamily="32" charset="0"/>
              </a:rPr>
              <a:t>Υποχρέωση των προσώπων να γνωστοποιούν </a:t>
            </a:r>
            <a:r>
              <a:rPr lang="el-GR" altLang="el-GR" sz="2200" b="1" u="sng" dirty="0">
                <a:solidFill>
                  <a:srgbClr val="000000"/>
                </a:solidFill>
                <a:effectLst>
                  <a:outerShdw blurRad="38100" dist="38100" dir="2700000" algn="tl">
                    <a:srgbClr val="000000">
                      <a:alpha val="43137"/>
                    </a:srgbClr>
                  </a:outerShdw>
                </a:effectLst>
                <a:latin typeface="Calibri" pitchFamily="32" charset="0"/>
              </a:rPr>
              <a:t>εγγράφως</a:t>
            </a:r>
            <a:r>
              <a:rPr lang="el-GR" altLang="el-GR" sz="2200" dirty="0">
                <a:solidFill>
                  <a:srgbClr val="000000"/>
                </a:solidFill>
                <a:latin typeface="Calibri" pitchFamily="32" charset="0"/>
              </a:rPr>
              <a:t> στην α.α. </a:t>
            </a:r>
            <a:r>
              <a:rPr lang="el-GR" altLang="el-GR" sz="2200" b="1" dirty="0">
                <a:solidFill>
                  <a:srgbClr val="000000"/>
                </a:solidFill>
                <a:latin typeface="Calibri" pitchFamily="32" charset="0"/>
              </a:rPr>
              <a:t>τυχόν κατάσταση σύγκρουσης συμφερόντων των ίδιων ή συγγενικών τους προσώπων και να απέχουν </a:t>
            </a:r>
            <a:r>
              <a:rPr lang="el-GR" altLang="el-GR" sz="2200" dirty="0">
                <a:solidFill>
                  <a:srgbClr val="000000"/>
                </a:solidFill>
                <a:latin typeface="Calibri" pitchFamily="32" charset="0"/>
              </a:rPr>
              <a:t>από οποιαδήποτε ενέργεια σχετική με τη διαδικασία σύναψης.</a:t>
            </a:r>
          </a:p>
          <a:p>
            <a:pPr algn="just" defTabSz="449263" fontAlgn="base">
              <a:spcBef>
                <a:spcPct val="0"/>
              </a:spcBef>
              <a:spcAft>
                <a:spcPts val="600"/>
              </a:spcAft>
              <a:buClr>
                <a:srgbClr val="000000"/>
              </a:buClr>
              <a:buSzPct val="45000"/>
              <a:buFont typeface="Wingdings" charset="2"/>
              <a:buChar char=""/>
              <a:defRPr/>
            </a:pPr>
            <a:r>
              <a:rPr lang="el-GR" altLang="el-GR" sz="2200" b="1" dirty="0">
                <a:solidFill>
                  <a:srgbClr val="000000"/>
                </a:solidFill>
                <a:effectLst>
                  <a:outerShdw blurRad="38100" dist="38100" dir="2700000" algn="tl">
                    <a:srgbClr val="000000">
                      <a:alpha val="43137"/>
                    </a:srgbClr>
                  </a:outerShdw>
                </a:effectLst>
                <a:latin typeface="Calibri" pitchFamily="32" charset="0"/>
              </a:rPr>
              <a:t>Η α.α. αποφαίνεται αιτιολογημένα </a:t>
            </a:r>
            <a:r>
              <a:rPr lang="el-GR" altLang="el-GR" sz="2200" dirty="0">
                <a:solidFill>
                  <a:srgbClr val="000000"/>
                </a:solidFill>
                <a:latin typeface="Calibri" pitchFamily="32" charset="0"/>
              </a:rPr>
              <a:t>για τη συνδρομή ή μη κατάστασης σύγκρουσης συμφερόντων και </a:t>
            </a:r>
            <a:r>
              <a:rPr lang="el-GR" altLang="el-GR" sz="2200" b="1" dirty="0">
                <a:solidFill>
                  <a:srgbClr val="000000"/>
                </a:solidFill>
                <a:latin typeface="Calibri" pitchFamily="32" charset="0"/>
              </a:rPr>
              <a:t>σε καταφατική περίπτωση ε</a:t>
            </a:r>
            <a:r>
              <a:rPr lang="el-GR" altLang="el-GR" sz="2200" dirty="0">
                <a:solidFill>
                  <a:srgbClr val="000000"/>
                </a:solidFill>
                <a:latin typeface="Calibri" pitchFamily="32" charset="0"/>
              </a:rPr>
              <a:t>νημερώνει εγγράφως την Ε.Α.Α.ΔΗ.ΣΥ. </a:t>
            </a:r>
            <a:r>
              <a:rPr lang="el-GR" altLang="el-GR" sz="2200" b="1" dirty="0">
                <a:solidFill>
                  <a:srgbClr val="000000"/>
                </a:solidFill>
                <a:latin typeface="Calibri" pitchFamily="32" charset="0"/>
              </a:rPr>
              <a:t>και λαμβάνει τα κατάλληλα διορθωτικά μέτρα</a:t>
            </a:r>
            <a:r>
              <a:rPr lang="el-GR" altLang="el-GR" sz="2200" dirty="0">
                <a:solidFill>
                  <a:srgbClr val="000000"/>
                </a:solidFill>
                <a:latin typeface="Calibri" pitchFamily="32" charset="0"/>
              </a:rPr>
              <a:t> (π.χ. εξαίρεση προσώπου από τη συμμετοχή στη σχετική  διαδικασία).</a:t>
            </a:r>
          </a:p>
          <a:p>
            <a:pPr algn="just" defTabSz="449263" fontAlgn="base">
              <a:spcBef>
                <a:spcPct val="0"/>
              </a:spcBef>
              <a:spcAft>
                <a:spcPts val="600"/>
              </a:spcAft>
              <a:buClr>
                <a:srgbClr val="000000"/>
              </a:buClr>
              <a:buSzPct val="45000"/>
              <a:buFont typeface="Wingdings" charset="2"/>
              <a:buChar char=""/>
              <a:defRPr/>
            </a:pPr>
            <a:r>
              <a:rPr lang="el-GR" altLang="el-GR" sz="2200" dirty="0">
                <a:solidFill>
                  <a:srgbClr val="000000"/>
                </a:solidFill>
                <a:latin typeface="Calibri" pitchFamily="32" charset="0"/>
              </a:rPr>
              <a:t>Έκδοση ΕΑΑΔΗΣΥ </a:t>
            </a:r>
            <a:r>
              <a:rPr lang="el-GR" altLang="el-GR" sz="2200" b="1" dirty="0">
                <a:solidFill>
                  <a:srgbClr val="0070C0"/>
                </a:solidFill>
                <a:latin typeface="Calibri" pitchFamily="32" charset="0"/>
              </a:rPr>
              <a:t>ΕΝΤΥΠΟ ΓΝΩΣΤΟΠΟΙΗΣΗΣ ΚΑΤΑΣΤΑΣΗΣ ΣΥΓΚΡΟΥΣΗΣ ΣΥΜΦΕΡΟΝΤΩΝ</a:t>
            </a:r>
            <a:r>
              <a:rPr lang="el-GR" altLang="el-GR" sz="2200" dirty="0">
                <a:solidFill>
                  <a:srgbClr val="0070C0"/>
                </a:solidFill>
                <a:latin typeface="Calibri" pitchFamily="32" charset="0"/>
              </a:rPr>
              <a:t> </a:t>
            </a:r>
          </a:p>
          <a:p>
            <a:pPr algn="just" defTabSz="449263" fontAlgn="base">
              <a:spcBef>
                <a:spcPct val="0"/>
              </a:spcBef>
              <a:spcAft>
                <a:spcPts val="600"/>
              </a:spcAft>
              <a:buClr>
                <a:srgbClr val="000000"/>
              </a:buClr>
              <a:buSzPct val="45000"/>
              <a:buFont typeface="Wingdings" charset="2"/>
              <a:buChar char=""/>
              <a:defRPr/>
            </a:pPr>
            <a:r>
              <a:rPr lang="el-GR" altLang="el-GR" sz="2200" b="1" dirty="0">
                <a:solidFill>
                  <a:srgbClr val="000000"/>
                </a:solidFill>
                <a:latin typeface="Calibri" pitchFamily="32" charset="0"/>
              </a:rPr>
              <a:t>Έσχατο μέτρο </a:t>
            </a:r>
            <a:r>
              <a:rPr lang="el-GR" altLang="el-GR" sz="2200" dirty="0">
                <a:solidFill>
                  <a:srgbClr val="000000"/>
                </a:solidFill>
                <a:latin typeface="Calibri" pitchFamily="32" charset="0"/>
              </a:rPr>
              <a:t>--&gt; ο </a:t>
            </a:r>
            <a:r>
              <a:rPr lang="el-GR" altLang="el-GR" sz="2200" b="1" dirty="0">
                <a:solidFill>
                  <a:srgbClr val="000000"/>
                </a:solidFill>
                <a:latin typeface="Calibri" pitchFamily="32" charset="0"/>
              </a:rPr>
              <a:t>αποκλεισμός</a:t>
            </a:r>
            <a:r>
              <a:rPr lang="el-GR" altLang="el-GR" sz="2200" dirty="0">
                <a:solidFill>
                  <a:srgbClr val="000000"/>
                </a:solidFill>
                <a:latin typeface="Calibri" pitchFamily="32" charset="0"/>
              </a:rPr>
              <a:t> του υποψηφίου οικονομικού φορέα (παρ. 7 &amp; </a:t>
            </a:r>
            <a:r>
              <a:rPr lang="el-GR" altLang="el-GR" sz="2200" b="1" dirty="0">
                <a:solidFill>
                  <a:srgbClr val="000000"/>
                </a:solidFill>
                <a:latin typeface="Calibri" pitchFamily="32" charset="0"/>
              </a:rPr>
              <a:t>αρ. 73 παρ. 4 περ. δ</a:t>
            </a:r>
            <a:r>
              <a:rPr lang="el-GR" altLang="el-GR" sz="2200" dirty="0">
                <a:solidFill>
                  <a:srgbClr val="000000"/>
                </a:solidFill>
                <a:latin typeface="Calibri" pitchFamily="32" charset="0"/>
              </a:rPr>
              <a:t>)</a:t>
            </a:r>
          </a:p>
        </p:txBody>
      </p:sp>
      <p:sp>
        <p:nvSpPr>
          <p:cNvPr id="205830" name="Text Box 5"/>
          <p:cNvSpPr txBox="1">
            <a:spLocks noChangeArrowheads="1"/>
          </p:cNvSpPr>
          <p:nvPr/>
        </p:nvSpPr>
        <p:spPr bwMode="auto">
          <a:xfrm>
            <a:off x="7981951" y="6356350"/>
            <a:ext cx="2024063" cy="331788"/>
          </a:xfrm>
          <a:prstGeom prst="rect">
            <a:avLst/>
          </a:prstGeom>
          <a:noFill/>
          <a:ln w="9525">
            <a:noFill/>
            <a:round/>
            <a:headEnd/>
            <a:tailEnd/>
          </a:ln>
          <a:effectLst/>
        </p:spPr>
        <p:txBody>
          <a:bodyPr lIns="90000" tIns="46800" rIns="90000" bIns="46800" anchor="ctr"/>
          <a:lstStyle/>
          <a:p>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7FBF5E43-130E-46F1-85F8-D7548AEF3B6A}" type="slidenum">
              <a:rPr lang="el-GR" altLang="el-GR" sz="2000">
                <a:solidFill>
                  <a:srgbClr val="FFFFFF"/>
                </a:solidFill>
                <a:latin typeface="Arial" charset="0"/>
                <a:ea typeface="Microsoft YaHei" pitchFamily="34" charset="-122"/>
                <a:cs typeface="Arial" charset="0"/>
              </a:rPr>
              <a:pPr defTabSz="449263" eaLnBrk="0" fontAlgn="base" hangingPunct="0">
                <a:spcBef>
                  <a:spcPct val="0"/>
                </a:spcBef>
                <a:spcAft>
                  <a:spcPct val="0"/>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64</a:t>
            </a:fld>
            <a:endParaRPr lang="el-GR" altLang="el-GR" sz="2000">
              <a:solidFill>
                <a:srgbClr val="FFFFFF"/>
              </a:solidFill>
              <a:latin typeface="Arial" charset="0"/>
              <a:ea typeface="Microsoft YaHei" pitchFamily="34" charset="-122"/>
              <a:cs typeface="Arial" charset="0"/>
            </a:endParaRPr>
          </a:p>
        </p:txBody>
      </p:sp>
    </p:spTree>
    <p:extLst>
      <p:ext uri="{BB962C8B-B14F-4D97-AF65-F5344CB8AC3E}">
        <p14:creationId xmlns:p14="http://schemas.microsoft.com/office/powerpoint/2010/main" val="4188451455"/>
      </p:ext>
    </p:extLst>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53143" y="731520"/>
            <a:ext cx="10929257" cy="1084217"/>
          </a:xfrm>
        </p:spPr>
        <p:txBody>
          <a:bodyPr>
            <a:normAutofit fontScale="90000"/>
          </a:bodyPr>
          <a:lstStyle/>
          <a:p>
            <a:pPr algn="ctr"/>
            <a:r>
              <a:rPr lang="en-US" dirty="0" smtClean="0"/>
              <a:t/>
            </a:r>
            <a:br>
              <a:rPr lang="en-US" dirty="0" smtClean="0"/>
            </a:br>
            <a:endParaRPr lang="el-GR" dirty="0"/>
          </a:p>
        </p:txBody>
      </p:sp>
      <p:sp>
        <p:nvSpPr>
          <p:cNvPr id="3" name="Θέση περιεχομένου 2"/>
          <p:cNvSpPr>
            <a:spLocks noGrp="1"/>
          </p:cNvSpPr>
          <p:nvPr>
            <p:ph idx="1"/>
          </p:nvPr>
        </p:nvSpPr>
        <p:spPr>
          <a:xfrm>
            <a:off x="705394" y="1802674"/>
            <a:ext cx="10877005" cy="3841041"/>
          </a:xfrm>
          <a:pattFill prst="ltDnDiag">
            <a:fgClr>
              <a:schemeClr val="accent1"/>
            </a:fgClr>
            <a:bgClr>
              <a:schemeClr val="bg1"/>
            </a:bgClr>
          </a:pattFill>
        </p:spPr>
        <p:txBody>
          <a:bodyPr>
            <a:normAutofit lnSpcReduction="10000"/>
          </a:bodyPr>
          <a:lstStyle/>
          <a:p>
            <a:pPr lvl="1" algn="just">
              <a:buNone/>
            </a:pPr>
            <a:r>
              <a:rPr lang="el-GR" sz="4000" b="1" i="1" dirty="0" smtClean="0">
                <a:solidFill>
                  <a:srgbClr val="002060"/>
                </a:solidFill>
                <a:sym typeface="Wingdings" pitchFamily="2" charset="2"/>
              </a:rPr>
              <a:t>Ευχαριστώ για την προσοχή σας!</a:t>
            </a:r>
          </a:p>
          <a:p>
            <a:pPr lvl="1" algn="just">
              <a:buNone/>
            </a:pPr>
            <a:endParaRPr lang="el-GR" sz="4000" b="1" i="1" dirty="0" smtClean="0">
              <a:solidFill>
                <a:srgbClr val="002060"/>
              </a:solidFill>
              <a:sym typeface="Wingdings" pitchFamily="2" charset="2"/>
            </a:endParaRPr>
          </a:p>
          <a:p>
            <a:pPr lvl="1" algn="r">
              <a:buNone/>
            </a:pPr>
            <a:r>
              <a:rPr lang="el-GR" b="1" i="1" dirty="0" smtClean="0">
                <a:solidFill>
                  <a:srgbClr val="002060"/>
                </a:solidFill>
                <a:sym typeface="Wingdings" pitchFamily="2" charset="2"/>
              </a:rPr>
              <a:t>Μίνα Καλογρίδου</a:t>
            </a:r>
          </a:p>
          <a:p>
            <a:pPr lvl="1" algn="r">
              <a:buNone/>
            </a:pPr>
            <a:r>
              <a:rPr lang="el-GR" b="1" i="1" dirty="0" smtClean="0">
                <a:solidFill>
                  <a:srgbClr val="002060"/>
                </a:solidFill>
                <a:sym typeface="Wingdings" pitchFamily="2" charset="2"/>
              </a:rPr>
              <a:t>Προϊσταμένη Διεύθυνσης</a:t>
            </a:r>
          </a:p>
          <a:p>
            <a:pPr lvl="1" algn="r">
              <a:buNone/>
            </a:pPr>
            <a:r>
              <a:rPr lang="el-GR" b="1" i="1" dirty="0" smtClean="0">
                <a:solidFill>
                  <a:srgbClr val="002060"/>
                </a:solidFill>
                <a:sym typeface="Wingdings" pitchFamily="2" charset="2"/>
              </a:rPr>
              <a:t>Μελετών και Γνωμοδοτήσεων</a:t>
            </a:r>
          </a:p>
          <a:p>
            <a:pPr lvl="1" algn="r">
              <a:buNone/>
            </a:pPr>
            <a:r>
              <a:rPr lang="el-GR" b="1" i="1" dirty="0" smtClean="0">
                <a:solidFill>
                  <a:srgbClr val="002060"/>
                </a:solidFill>
                <a:sym typeface="Wingdings" pitchFamily="2" charset="2"/>
              </a:rPr>
              <a:t>Ε.Α.ΔΗ.ΣΥ.</a:t>
            </a:r>
          </a:p>
          <a:p>
            <a:pPr lvl="1" algn="r">
              <a:buNone/>
            </a:pPr>
            <a:r>
              <a:rPr lang="en-US" b="1" i="1" dirty="0" smtClean="0">
                <a:solidFill>
                  <a:srgbClr val="002060"/>
                </a:solidFill>
                <a:sym typeface="Wingdings" pitchFamily="2" charset="2"/>
                <a:hlinkClick r:id="rId2"/>
              </a:rPr>
              <a:t>m.kalogridou@eaadhsy.gr</a:t>
            </a:r>
            <a:endParaRPr lang="en-US" b="1" i="1" dirty="0" smtClean="0">
              <a:solidFill>
                <a:srgbClr val="002060"/>
              </a:solidFill>
              <a:sym typeface="Wingdings" pitchFamily="2" charset="2"/>
            </a:endParaRPr>
          </a:p>
          <a:p>
            <a:pPr lvl="1" algn="r">
              <a:buNone/>
            </a:pPr>
            <a:r>
              <a:rPr lang="el-GR" b="1" i="1" dirty="0" smtClean="0">
                <a:solidFill>
                  <a:srgbClr val="002060"/>
                </a:solidFill>
                <a:sym typeface="Wingdings" pitchFamily="2" charset="2"/>
              </a:rPr>
              <a:t>Τηλ. </a:t>
            </a:r>
            <a:r>
              <a:rPr lang="en-US" b="1" i="1" dirty="0" smtClean="0">
                <a:solidFill>
                  <a:srgbClr val="002060"/>
                </a:solidFill>
                <a:sym typeface="Wingdings" pitchFamily="2" charset="2"/>
              </a:rPr>
              <a:t>2132124732</a:t>
            </a:r>
            <a:endParaRPr lang="el-GR" b="1" i="1" dirty="0" smtClean="0">
              <a:solidFill>
                <a:srgbClr val="002060"/>
              </a:solidFill>
              <a:sym typeface="Wingdings" pitchFamily="2" charset="2"/>
            </a:endParaRPr>
          </a:p>
          <a:p>
            <a:pPr lvl="1" algn="just"/>
            <a:endParaRPr lang="el-GR" sz="2200" dirty="0" smtClean="0"/>
          </a:p>
        </p:txBody>
      </p:sp>
    </p:spTree>
    <p:extLst>
      <p:ext uri="{BB962C8B-B14F-4D97-AF65-F5344CB8AC3E}">
        <p14:creationId xmlns:p14="http://schemas.microsoft.com/office/powerpoint/2010/main" val="1343085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a:t>Ενσωμάτωση Οδηγιών στο Εθνικό Δίκαιο</a:t>
            </a:r>
          </a:p>
        </p:txBody>
      </p:sp>
      <p:sp>
        <p:nvSpPr>
          <p:cNvPr id="3" name="Θέση περιεχομένου 2"/>
          <p:cNvSpPr>
            <a:spLocks noGrp="1"/>
          </p:cNvSpPr>
          <p:nvPr>
            <p:ph idx="1"/>
          </p:nvPr>
        </p:nvSpPr>
        <p:spPr>
          <a:xfrm>
            <a:off x="613954" y="1907177"/>
            <a:ext cx="10968446" cy="4667359"/>
          </a:xfrm>
        </p:spPr>
        <p:txBody>
          <a:bodyPr>
            <a:normAutofit/>
          </a:bodyPr>
          <a:lstStyle/>
          <a:p>
            <a:pPr marL="109728" indent="0" algn="just">
              <a:spcBef>
                <a:spcPts val="600"/>
              </a:spcBef>
              <a:buNone/>
            </a:pPr>
            <a:r>
              <a:rPr lang="el-GR" sz="2200" b="1" dirty="0"/>
              <a:t>Εθνική επιλογή: Ενσωμάτωση των </a:t>
            </a:r>
            <a:r>
              <a:rPr lang="el-GR" sz="2200" b="1" dirty="0" smtClean="0"/>
              <a:t>Οδηγιών 2014 </a:t>
            </a:r>
            <a:r>
              <a:rPr lang="el-GR" sz="2200" b="1" dirty="0"/>
              <a:t>με δύο τυπικούς νόμους:</a:t>
            </a:r>
          </a:p>
          <a:p>
            <a:pPr algn="just">
              <a:spcBef>
                <a:spcPts val="600"/>
              </a:spcBef>
            </a:pPr>
            <a:endParaRPr lang="el-GR" sz="2200" b="1" dirty="0"/>
          </a:p>
          <a:p>
            <a:pPr algn="just">
              <a:spcBef>
                <a:spcPts val="600"/>
              </a:spcBef>
            </a:pPr>
            <a:r>
              <a:rPr lang="el-GR" sz="2200" b="1" dirty="0" smtClean="0"/>
              <a:t>Ν. 4412/2016 </a:t>
            </a:r>
            <a:r>
              <a:rPr lang="el-GR" sz="2200" b="1" dirty="0"/>
              <a:t>(Α 147/8-8-2016): ενσωματώνει τις </a:t>
            </a:r>
            <a:r>
              <a:rPr lang="el-GR" sz="2200" b="1" dirty="0" smtClean="0"/>
              <a:t>διατάξεις </a:t>
            </a:r>
            <a:r>
              <a:rPr lang="el-GR" sz="2200" b="1" dirty="0"/>
              <a:t>των Οδηγιών 2014/24/ΕΕ &amp; 2014/25 ΕΕ (Βιβλία Ι &amp; ΙΙ αντίστοιχα) </a:t>
            </a:r>
          </a:p>
          <a:p>
            <a:pPr algn="just">
              <a:spcBef>
                <a:spcPts val="600"/>
              </a:spcBef>
            </a:pPr>
            <a:r>
              <a:rPr lang="el-GR" sz="2200" b="1" dirty="0"/>
              <a:t> Ν</a:t>
            </a:r>
            <a:r>
              <a:rPr lang="el-GR" sz="2200" b="1" dirty="0" smtClean="0"/>
              <a:t>. 4413/2016 </a:t>
            </a:r>
            <a:r>
              <a:rPr lang="el-GR" sz="2200" b="1" dirty="0"/>
              <a:t>(Α 148/8-8-2016): ενσωματώνει τις </a:t>
            </a:r>
            <a:r>
              <a:rPr lang="el-GR" sz="2200" b="1" dirty="0" smtClean="0"/>
              <a:t>διατάξεις </a:t>
            </a:r>
            <a:r>
              <a:rPr lang="el-GR" sz="2200" b="1" dirty="0"/>
              <a:t>της Οδηγίας 2014/23/ΕΕ για τις συμβάσεις παραχώρησης υπηρεσιών και έργων</a:t>
            </a:r>
          </a:p>
          <a:p>
            <a:pPr algn="just">
              <a:spcBef>
                <a:spcPts val="600"/>
              </a:spcBef>
            </a:pPr>
            <a:endParaRPr lang="el-GR" sz="2200" b="1" dirty="0"/>
          </a:p>
          <a:p>
            <a:pPr marL="109728" indent="0" algn="just">
              <a:spcBef>
                <a:spcPts val="600"/>
              </a:spcBef>
              <a:buNone/>
            </a:pPr>
            <a:r>
              <a:rPr lang="el-GR" sz="2200" b="1" dirty="0"/>
              <a:t>	</a:t>
            </a:r>
            <a:endParaRPr lang="el-GR" sz="2200" b="1" dirty="0">
              <a:sym typeface="Wingdings" panose="05000000000000000000" pitchFamily="2" charset="2"/>
            </a:endParaRPr>
          </a:p>
          <a:p>
            <a:pPr algn="just">
              <a:spcBef>
                <a:spcPts val="600"/>
              </a:spcBef>
            </a:pPr>
            <a:endParaRPr lang="el-GR" sz="2200" b="1" dirty="0"/>
          </a:p>
        </p:txBody>
      </p:sp>
    </p:spTree>
    <p:extLst>
      <p:ext uri="{BB962C8B-B14F-4D97-AF65-F5344CB8AC3E}">
        <p14:creationId xmlns:p14="http://schemas.microsoft.com/office/powerpoint/2010/main" val="11788869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t>Στόχοι ν. 4412/2016</a:t>
            </a:r>
            <a:endParaRPr lang="el-GR" b="1" dirty="0"/>
          </a:p>
        </p:txBody>
      </p:sp>
      <p:sp>
        <p:nvSpPr>
          <p:cNvPr id="3" name="Θέση περιεχομένου 2"/>
          <p:cNvSpPr>
            <a:spLocks noGrp="1"/>
          </p:cNvSpPr>
          <p:nvPr>
            <p:ph idx="1"/>
          </p:nvPr>
        </p:nvSpPr>
        <p:spPr>
          <a:xfrm>
            <a:off x="613954" y="1907177"/>
            <a:ext cx="10968446" cy="4667359"/>
          </a:xfrm>
        </p:spPr>
        <p:txBody>
          <a:bodyPr>
            <a:normAutofit fontScale="92500" lnSpcReduction="10000"/>
          </a:bodyPr>
          <a:lstStyle/>
          <a:p>
            <a:pPr marL="109728" indent="0" algn="just">
              <a:spcBef>
                <a:spcPts val="600"/>
              </a:spcBef>
              <a:buNone/>
            </a:pPr>
            <a:r>
              <a:rPr lang="el-GR" sz="2600" b="1" dirty="0">
                <a:effectLst>
                  <a:outerShdw blurRad="38100" dist="38100" dir="2700000" algn="tl">
                    <a:srgbClr val="000000">
                      <a:alpha val="43137"/>
                    </a:srgbClr>
                  </a:outerShdw>
                </a:effectLst>
              </a:rPr>
              <a:t>ΕΝΟΠΟΙΗΣΗ ΝΟΜΟΘΕΣΙΑΣ &amp; ΑΝΤΙΜΕΤΩΠΙΣΗ ΠΟΛΥΝΟΜΙΑΣ </a:t>
            </a:r>
          </a:p>
          <a:p>
            <a:pPr marL="109728" indent="0" algn="just">
              <a:spcBef>
                <a:spcPts val="600"/>
              </a:spcBef>
              <a:buNone/>
            </a:pPr>
            <a:r>
              <a:rPr lang="el-GR" sz="2600" b="1" dirty="0" smtClean="0">
                <a:effectLst>
                  <a:outerShdw blurRad="38100" dist="38100" dir="2700000" algn="tl">
                    <a:srgbClr val="000000">
                      <a:alpha val="43137"/>
                    </a:srgbClr>
                  </a:outerShdw>
                </a:effectLst>
              </a:rPr>
              <a:t>Σε </a:t>
            </a:r>
            <a:r>
              <a:rPr lang="el-GR" sz="2600" b="1" dirty="0">
                <a:effectLst>
                  <a:outerShdw blurRad="38100" dist="38100" dir="2700000" algn="tl">
                    <a:srgbClr val="000000">
                      <a:alpha val="43137"/>
                    </a:srgbClr>
                  </a:outerShdw>
                </a:effectLst>
              </a:rPr>
              <a:t>μία νομοθετική πράξη περιλαμβάνονται ρυθμίσεις για:</a:t>
            </a:r>
          </a:p>
          <a:p>
            <a:pPr algn="just">
              <a:spcBef>
                <a:spcPts val="600"/>
              </a:spcBef>
            </a:pPr>
            <a:endParaRPr lang="el-GR" sz="2600" b="1" dirty="0">
              <a:effectLst>
                <a:outerShdw blurRad="38100" dist="38100" dir="2700000" algn="tl">
                  <a:srgbClr val="000000">
                    <a:alpha val="43137"/>
                  </a:srgbClr>
                </a:outerShdw>
              </a:effectLst>
            </a:endParaRPr>
          </a:p>
          <a:p>
            <a:pPr algn="just">
              <a:spcBef>
                <a:spcPts val="600"/>
              </a:spcBef>
            </a:pPr>
            <a:r>
              <a:rPr lang="el-GR" sz="2400" b="1" dirty="0" err="1">
                <a:effectLst>
                  <a:outerShdw blurRad="38100" dist="38100" dir="2700000" algn="tl">
                    <a:srgbClr val="000000">
                      <a:alpha val="43137"/>
                    </a:srgbClr>
                  </a:outerShdw>
                </a:effectLst>
              </a:rPr>
              <a:t>Ενωσιακό</a:t>
            </a:r>
            <a:r>
              <a:rPr lang="el-GR" sz="2400" b="1" dirty="0">
                <a:effectLst>
                  <a:outerShdw blurRad="38100" dist="38100" dir="2700000" algn="tl">
                    <a:srgbClr val="000000">
                      <a:alpha val="43137"/>
                    </a:srgbClr>
                  </a:outerShdw>
                </a:effectLst>
              </a:rPr>
              <a:t> και εθνικό δίκαιο</a:t>
            </a:r>
          </a:p>
          <a:p>
            <a:pPr algn="just">
              <a:spcBef>
                <a:spcPts val="600"/>
              </a:spcBef>
            </a:pPr>
            <a:r>
              <a:rPr lang="el-GR" sz="2400" b="1" dirty="0">
                <a:effectLst>
                  <a:outerShdw blurRad="38100" dist="38100" dir="2700000" algn="tl">
                    <a:srgbClr val="000000">
                      <a:alpha val="43137"/>
                    </a:srgbClr>
                  </a:outerShdw>
                </a:effectLst>
              </a:rPr>
              <a:t>Συμβάσεις έργων &amp; προμηθειών &amp; υπηρεσιών</a:t>
            </a:r>
          </a:p>
          <a:p>
            <a:pPr algn="just">
              <a:spcBef>
                <a:spcPts val="600"/>
              </a:spcBef>
            </a:pPr>
            <a:r>
              <a:rPr lang="el-GR" sz="2400" b="1" dirty="0">
                <a:effectLst>
                  <a:outerShdw blurRad="38100" dist="38100" dir="2700000" algn="tl">
                    <a:srgbClr val="000000">
                      <a:alpha val="43137"/>
                    </a:srgbClr>
                  </a:outerShdw>
                </a:effectLst>
              </a:rPr>
              <a:t>Συμβάσεις άνω και κάτω των ορίων </a:t>
            </a:r>
          </a:p>
          <a:p>
            <a:pPr algn="just">
              <a:spcBef>
                <a:spcPts val="600"/>
              </a:spcBef>
            </a:pPr>
            <a:r>
              <a:rPr lang="el-GR" sz="2400" b="1" dirty="0">
                <a:effectLst>
                  <a:outerShdw blurRad="38100" dist="38100" dir="2700000" algn="tl">
                    <a:srgbClr val="000000">
                      <a:alpha val="43137"/>
                    </a:srgbClr>
                  </a:outerShdw>
                </a:effectLst>
              </a:rPr>
              <a:t>Ανάθεση και εκτέλεση</a:t>
            </a:r>
          </a:p>
          <a:p>
            <a:pPr algn="just">
              <a:spcBef>
                <a:spcPts val="600"/>
              </a:spcBef>
            </a:pPr>
            <a:r>
              <a:rPr lang="el-GR" sz="2400" b="1" dirty="0">
                <a:effectLst>
                  <a:outerShdw blurRad="38100" dist="38100" dir="2700000" algn="tl">
                    <a:srgbClr val="000000">
                      <a:alpha val="43137"/>
                    </a:srgbClr>
                  </a:outerShdw>
                </a:effectLst>
              </a:rPr>
              <a:t>Συμβάσεις κλασσικού τομέα και εξαιρούμενων τομέων </a:t>
            </a:r>
          </a:p>
          <a:p>
            <a:pPr algn="just">
              <a:spcBef>
                <a:spcPts val="600"/>
              </a:spcBef>
            </a:pPr>
            <a:r>
              <a:rPr lang="el-GR" sz="2400" b="1" dirty="0">
                <a:effectLst>
                  <a:outerShdw blurRad="38100" dist="38100" dir="2700000" algn="tl">
                    <a:srgbClr val="000000">
                      <a:alpha val="43137"/>
                    </a:srgbClr>
                  </a:outerShdw>
                </a:effectLst>
              </a:rPr>
              <a:t>Ουσιαστικές και δικονομικές διατάξεις </a:t>
            </a:r>
          </a:p>
          <a:p>
            <a:pPr algn="just">
              <a:spcBef>
                <a:spcPts val="600"/>
              </a:spcBef>
            </a:pPr>
            <a:endParaRPr lang="el-GR" sz="2900" b="1" dirty="0"/>
          </a:p>
          <a:p>
            <a:pPr marL="109728" indent="0" algn="just">
              <a:spcBef>
                <a:spcPts val="600"/>
              </a:spcBef>
              <a:buNone/>
            </a:pPr>
            <a:r>
              <a:rPr lang="el-GR" sz="2200" b="1" dirty="0"/>
              <a:t>	</a:t>
            </a:r>
            <a:endParaRPr lang="el-GR" sz="2200" b="1" dirty="0">
              <a:sym typeface="Wingdings" panose="05000000000000000000" pitchFamily="2" charset="2"/>
            </a:endParaRPr>
          </a:p>
          <a:p>
            <a:pPr algn="just">
              <a:spcBef>
                <a:spcPts val="600"/>
              </a:spcBef>
            </a:pPr>
            <a:endParaRPr lang="el-GR" sz="2200" b="1" dirty="0"/>
          </a:p>
        </p:txBody>
      </p:sp>
    </p:spTree>
    <p:extLst>
      <p:ext uri="{BB962C8B-B14F-4D97-AF65-F5344CB8AC3E}">
        <p14:creationId xmlns:p14="http://schemas.microsoft.com/office/powerpoint/2010/main" val="6073642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809896" y="653143"/>
            <a:ext cx="10772503" cy="1149531"/>
          </a:xfrm>
        </p:spPr>
        <p:txBody>
          <a:bodyPr>
            <a:normAutofit/>
          </a:bodyPr>
          <a:lstStyle/>
          <a:p>
            <a:pPr algn="ctr"/>
            <a:r>
              <a:rPr lang="el-GR" b="1" dirty="0" smtClean="0"/>
              <a:t>Διάρθρωση ν. 4412/2016</a:t>
            </a:r>
            <a:endParaRPr lang="el-GR" b="1" dirty="0"/>
          </a:p>
        </p:txBody>
      </p:sp>
      <p:sp>
        <p:nvSpPr>
          <p:cNvPr id="3" name="Θέση περιεχομένου 2"/>
          <p:cNvSpPr>
            <a:spLocks noGrp="1"/>
          </p:cNvSpPr>
          <p:nvPr>
            <p:ph idx="1"/>
          </p:nvPr>
        </p:nvSpPr>
        <p:spPr>
          <a:xfrm>
            <a:off x="613954" y="1907177"/>
            <a:ext cx="10968446" cy="4667359"/>
          </a:xfrm>
        </p:spPr>
        <p:txBody>
          <a:bodyPr>
            <a:normAutofit fontScale="55000" lnSpcReduction="20000"/>
          </a:bodyPr>
          <a:lstStyle/>
          <a:p>
            <a:pPr algn="just">
              <a:spcBef>
                <a:spcPts val="600"/>
              </a:spcBef>
            </a:pPr>
            <a:r>
              <a:rPr lang="el-GR" sz="4000" b="1" dirty="0" smtClean="0">
                <a:effectLst>
                  <a:outerShdw blurRad="38100" dist="38100" dir="2700000" algn="tl">
                    <a:srgbClr val="000000">
                      <a:alpha val="43137"/>
                    </a:srgbClr>
                  </a:outerShdw>
                </a:effectLst>
              </a:rPr>
              <a:t>Άρθρα 1 -2 : Πεδίο εφαρμογής, ορισμοί </a:t>
            </a:r>
            <a:endParaRPr lang="el-GR" sz="4000" b="1" dirty="0">
              <a:effectLst>
                <a:outerShdw blurRad="38100" dist="38100" dir="2700000" algn="tl">
                  <a:srgbClr val="000000">
                    <a:alpha val="43137"/>
                  </a:srgbClr>
                </a:outerShdw>
              </a:effectLst>
            </a:endParaRPr>
          </a:p>
          <a:p>
            <a:pPr algn="just">
              <a:spcBef>
                <a:spcPts val="600"/>
              </a:spcBef>
            </a:pPr>
            <a:r>
              <a:rPr lang="el-GR" sz="4000" b="1" dirty="0" smtClean="0">
                <a:effectLst>
                  <a:outerShdw blurRad="38100" dist="38100" dir="2700000" algn="tl">
                    <a:srgbClr val="000000">
                      <a:alpha val="43137"/>
                    </a:srgbClr>
                  </a:outerShdw>
                </a:effectLst>
              </a:rPr>
              <a:t>ΒΙΒΛΙΟ </a:t>
            </a:r>
            <a:r>
              <a:rPr lang="el-GR" sz="4000" b="1" dirty="0">
                <a:effectLst>
                  <a:outerShdw blurRad="38100" dist="38100" dir="2700000" algn="tl">
                    <a:srgbClr val="000000">
                      <a:alpha val="43137"/>
                    </a:srgbClr>
                  </a:outerShdw>
                </a:effectLst>
              </a:rPr>
              <a:t>Ι (3-221Α): </a:t>
            </a:r>
            <a:r>
              <a:rPr lang="el-GR" sz="3500" b="1" dirty="0"/>
              <a:t>Ενσωμάτωση Οδηγίας 2014/24/ΕΕ (εθνικές ρυθμίσεις ανάθεσης και εκτέλεσης δημοσίων συμβάσεων – κλασσικός τομέας) </a:t>
            </a:r>
          </a:p>
          <a:p>
            <a:pPr algn="just">
              <a:spcBef>
                <a:spcPts val="600"/>
              </a:spcBef>
            </a:pPr>
            <a:r>
              <a:rPr lang="el-GR" sz="4000" b="1" dirty="0" smtClean="0">
                <a:effectLst>
                  <a:outerShdw blurRad="38100" dist="38100" dir="2700000" algn="tl">
                    <a:srgbClr val="000000">
                      <a:alpha val="43137"/>
                    </a:srgbClr>
                  </a:outerShdw>
                </a:effectLst>
              </a:rPr>
              <a:t>ΒΙΒΛΙΟ </a:t>
            </a:r>
            <a:r>
              <a:rPr lang="el-GR" sz="4000" b="1" dirty="0">
                <a:effectLst>
                  <a:outerShdw blurRad="38100" dist="38100" dir="2700000" algn="tl">
                    <a:srgbClr val="000000">
                      <a:alpha val="43137"/>
                    </a:srgbClr>
                  </a:outerShdw>
                </a:effectLst>
              </a:rPr>
              <a:t>ΙΙ</a:t>
            </a:r>
            <a:r>
              <a:rPr lang="el-GR" sz="4000" b="1" dirty="0"/>
              <a:t> (222-338): </a:t>
            </a:r>
            <a:r>
              <a:rPr lang="el-GR" sz="3500" b="1" dirty="0"/>
              <a:t>Ενσωμάτωση Οδηγίας 2014/25/ΕΕ (Εξαιρούμενοι τομείς – και παραπομπή στις ως άνω ρυθμίσεις του Βιβλίου Ι)</a:t>
            </a:r>
          </a:p>
          <a:p>
            <a:pPr algn="just">
              <a:spcBef>
                <a:spcPts val="600"/>
              </a:spcBef>
            </a:pPr>
            <a:r>
              <a:rPr lang="el-GR" sz="4000" b="1" dirty="0" smtClean="0">
                <a:effectLst>
                  <a:outerShdw blurRad="38100" dist="38100" dir="2700000" algn="tl">
                    <a:srgbClr val="000000">
                      <a:alpha val="43137"/>
                    </a:srgbClr>
                  </a:outerShdw>
                </a:effectLst>
              </a:rPr>
              <a:t>ΒΙΒΛΙΟ </a:t>
            </a:r>
            <a:r>
              <a:rPr lang="el-GR" sz="4000" b="1" dirty="0">
                <a:effectLst>
                  <a:outerShdw blurRad="38100" dist="38100" dir="2700000" algn="tl">
                    <a:srgbClr val="000000">
                      <a:alpha val="43137"/>
                    </a:srgbClr>
                  </a:outerShdw>
                </a:effectLst>
              </a:rPr>
              <a:t>ΙΙΙ </a:t>
            </a:r>
            <a:r>
              <a:rPr lang="el-GR" sz="4000" b="1" dirty="0"/>
              <a:t>(339-344): </a:t>
            </a:r>
            <a:r>
              <a:rPr lang="el-GR" sz="3500" b="1" dirty="0"/>
              <a:t>Διακυβέρνηση (κοινές διατάξεις για τις Οδηγίες 2014/24/ΕΕ και 2014/25/ΕΕ)</a:t>
            </a:r>
          </a:p>
          <a:p>
            <a:pPr algn="just">
              <a:spcBef>
                <a:spcPts val="600"/>
              </a:spcBef>
            </a:pPr>
            <a:r>
              <a:rPr lang="el-GR" sz="4000" b="1" dirty="0" smtClean="0">
                <a:effectLst>
                  <a:outerShdw blurRad="38100" dist="38100" dir="2700000" algn="tl">
                    <a:srgbClr val="000000">
                      <a:alpha val="43137"/>
                    </a:srgbClr>
                  </a:outerShdw>
                </a:effectLst>
              </a:rPr>
              <a:t>ΒΙΒΛΙΟ </a:t>
            </a:r>
            <a:r>
              <a:rPr lang="el-GR" sz="4000" b="1" dirty="0">
                <a:effectLst>
                  <a:outerShdw blurRad="38100" dist="38100" dir="2700000" algn="tl">
                    <a:srgbClr val="000000">
                      <a:alpha val="43137"/>
                    </a:srgbClr>
                  </a:outerShdw>
                </a:effectLst>
              </a:rPr>
              <a:t>IV</a:t>
            </a:r>
            <a:r>
              <a:rPr lang="el-GR" sz="4000" b="1" dirty="0"/>
              <a:t> (345-374): </a:t>
            </a:r>
            <a:r>
              <a:rPr lang="el-GR" sz="3500" b="1" dirty="0"/>
              <a:t>Έννομη προστασία </a:t>
            </a:r>
          </a:p>
          <a:p>
            <a:pPr algn="just">
              <a:spcBef>
                <a:spcPts val="600"/>
              </a:spcBef>
            </a:pPr>
            <a:r>
              <a:rPr lang="el-GR" sz="4000" b="1" dirty="0" smtClean="0">
                <a:effectLst>
                  <a:outerShdw blurRad="38100" dist="38100" dir="2700000" algn="tl">
                    <a:srgbClr val="000000">
                      <a:alpha val="43137"/>
                    </a:srgbClr>
                  </a:outerShdw>
                </a:effectLst>
              </a:rPr>
              <a:t>ΒΙΒΛΙΟ </a:t>
            </a:r>
            <a:r>
              <a:rPr lang="el-GR" sz="4000" b="1" dirty="0">
                <a:effectLst>
                  <a:outerShdw blurRad="38100" dist="38100" dir="2700000" algn="tl">
                    <a:srgbClr val="000000">
                      <a:alpha val="43137"/>
                    </a:srgbClr>
                  </a:outerShdw>
                </a:effectLst>
              </a:rPr>
              <a:t>V</a:t>
            </a:r>
            <a:r>
              <a:rPr lang="el-GR" sz="4000" b="1" dirty="0"/>
              <a:t> (375-379): </a:t>
            </a:r>
            <a:r>
              <a:rPr lang="el-GR" sz="3200" b="1" dirty="0"/>
              <a:t>Τελικές διατάξεις (τροποποιούμενες/ μεταβατικές/καταργούμενες/έναρξη ισχύος</a:t>
            </a:r>
            <a:r>
              <a:rPr lang="el-GR" sz="3200" b="1" dirty="0" smtClean="0"/>
              <a:t>)</a:t>
            </a:r>
          </a:p>
          <a:p>
            <a:pPr algn="just">
              <a:spcBef>
                <a:spcPts val="600"/>
              </a:spcBef>
            </a:pPr>
            <a:r>
              <a:rPr lang="el-GR" sz="4000" b="1" dirty="0" smtClean="0">
                <a:effectLst>
                  <a:outerShdw blurRad="38100" dist="38100" dir="2700000" algn="tl">
                    <a:srgbClr val="000000">
                      <a:alpha val="43137"/>
                    </a:srgbClr>
                  </a:outerShdw>
                </a:effectLst>
              </a:rPr>
              <a:t>ΠΡΟΣΑΡΤΗΜΑ </a:t>
            </a:r>
            <a:r>
              <a:rPr lang="el-GR" sz="4000" b="1" dirty="0">
                <a:effectLst>
                  <a:outerShdw blurRad="38100" dist="38100" dir="2700000" algn="tl">
                    <a:srgbClr val="000000">
                      <a:alpha val="43137"/>
                    </a:srgbClr>
                  </a:outerShdw>
                </a:effectLst>
              </a:rPr>
              <a:t>Α: Παραρτήματα Ι- ΧΙV Βιβλίου Ι (Οδηγίας 2014/24/ΕΕ)</a:t>
            </a:r>
          </a:p>
          <a:p>
            <a:pPr algn="just">
              <a:spcBef>
                <a:spcPts val="600"/>
              </a:spcBef>
            </a:pPr>
            <a:r>
              <a:rPr lang="el-GR" sz="2900" b="1" dirty="0" smtClean="0"/>
              <a:t>ΠΡΟΣΑΡΤΗΜΑ </a:t>
            </a:r>
            <a:r>
              <a:rPr lang="el-GR" sz="2900" b="1" dirty="0"/>
              <a:t>Β: Παραρτήματα I-XX Βιβλίου ΙΙ (Οδηγίας 2014/25/ΕΕ) </a:t>
            </a:r>
          </a:p>
          <a:p>
            <a:pPr algn="just">
              <a:spcBef>
                <a:spcPts val="600"/>
              </a:spcBef>
            </a:pPr>
            <a:r>
              <a:rPr lang="el-GR" sz="2900" b="1" dirty="0" smtClean="0"/>
              <a:t>ΠΡΟΣΑΡΤΗΜΑ </a:t>
            </a:r>
            <a:r>
              <a:rPr lang="el-GR" sz="2900" b="1" dirty="0"/>
              <a:t>Γ: Κωδικοί CPV μελετών &amp; συναφών υπηρεσιών </a:t>
            </a:r>
          </a:p>
          <a:p>
            <a:pPr algn="just">
              <a:spcBef>
                <a:spcPts val="600"/>
              </a:spcBef>
            </a:pPr>
            <a:r>
              <a:rPr lang="el-GR" sz="2900" b="1" dirty="0" smtClean="0"/>
              <a:t>ΠΡΟΣΑΡΤΗΜΑ </a:t>
            </a:r>
            <a:r>
              <a:rPr lang="el-GR" sz="2900" b="1" dirty="0"/>
              <a:t>Δ: Πίνακας Αντιστοιχίας άρθρων νόμου και Οδηγιών.</a:t>
            </a:r>
          </a:p>
          <a:p>
            <a:pPr algn="just">
              <a:spcBef>
                <a:spcPts val="600"/>
              </a:spcBef>
            </a:pPr>
            <a:endParaRPr lang="el-GR" sz="2900" b="1" dirty="0"/>
          </a:p>
          <a:p>
            <a:pPr marL="109728" indent="0" algn="just">
              <a:spcBef>
                <a:spcPts val="600"/>
              </a:spcBef>
              <a:buNone/>
            </a:pPr>
            <a:r>
              <a:rPr lang="el-GR" sz="2200" b="1" dirty="0"/>
              <a:t>	</a:t>
            </a:r>
            <a:endParaRPr lang="el-GR" sz="2200" b="1" dirty="0">
              <a:sym typeface="Wingdings" panose="05000000000000000000" pitchFamily="2" charset="2"/>
            </a:endParaRPr>
          </a:p>
          <a:p>
            <a:pPr algn="just">
              <a:spcBef>
                <a:spcPts val="600"/>
              </a:spcBef>
            </a:pPr>
            <a:endParaRPr lang="el-GR" sz="2200" b="1" dirty="0"/>
          </a:p>
        </p:txBody>
      </p:sp>
    </p:spTree>
    <p:extLst>
      <p:ext uri="{BB962C8B-B14F-4D97-AF65-F5344CB8AC3E}">
        <p14:creationId xmlns:p14="http://schemas.microsoft.com/office/powerpoint/2010/main" val="105696167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αρουσίαση εκπαίδευσης">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4867_TF03460604" id="{25ABF085-DDEA-4EFE-8218-5BD8BECF4739}" vid="{63331392-D9F2-4E8A-98E1-8C9857AD6AFA}"/>
    </a:ext>
  </a:extLst>
</a:theme>
</file>

<file path=ppt/theme/theme2.xml><?xml version="1.0" encoding="utf-8"?>
<a:theme xmlns:a="http://schemas.openxmlformats.org/drawingml/2006/main" name="Θέμα του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1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2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3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4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4.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5.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5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6.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60.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61.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62.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63.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7.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8.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ppt/theme/themeOverride9.xml><?xml version="1.0" encoding="utf-8"?>
<a:themeOverride xmlns:a="http://schemas.openxmlformats.org/drawingml/2006/main">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themeOverride>
</file>

<file path=docProps/app.xml><?xml version="1.0" encoding="utf-8"?>
<Properties xmlns="http://schemas.openxmlformats.org/officeDocument/2006/extended-properties" xmlns:vt="http://schemas.openxmlformats.org/officeDocument/2006/docPropsVTypes">
  <Template/>
  <TotalTime>12496</TotalTime>
  <Words>6689</Words>
  <Application>Microsoft Office PowerPoint</Application>
  <PresentationFormat>Ευρεία οθόνη</PresentationFormat>
  <Paragraphs>825</Paragraphs>
  <Slides>65</Slides>
  <Notes>36</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65</vt:i4>
      </vt:variant>
    </vt:vector>
  </HeadingPairs>
  <TitlesOfParts>
    <vt:vector size="75" baseType="lpstr">
      <vt:lpstr>Microsoft YaHei</vt:lpstr>
      <vt:lpstr>Arial</vt:lpstr>
      <vt:lpstr>Book Antiqua</vt:lpstr>
      <vt:lpstr>Calibri</vt:lpstr>
      <vt:lpstr>Georgia</vt:lpstr>
      <vt:lpstr>Segoe UI</vt:lpstr>
      <vt:lpstr>Times New Roman</vt:lpstr>
      <vt:lpstr>Wingdings</vt:lpstr>
      <vt:lpstr>Wingdings 2</vt:lpstr>
      <vt:lpstr>Παρουσίαση εκπαίδευσης</vt:lpstr>
      <vt:lpstr>Δημόσιες Συμβάσεις - ΕΣΗΔΗΣ</vt:lpstr>
      <vt:lpstr>2η διδακτική ενότητα – Θεματικές ενότητες</vt:lpstr>
      <vt:lpstr>Ενωσιακό δίκαιο και δημόσιες συμβάσεις</vt:lpstr>
      <vt:lpstr>Εξέλιξη του παράγωγου δικαίου (οδηγιών)  δημοσίων συμβάσεων </vt:lpstr>
      <vt:lpstr>Οι ισχύουσες οδηγίες </vt:lpstr>
      <vt:lpstr>Οι στόχοι των οδηγιών του 2014  </vt:lpstr>
      <vt:lpstr>Ενσωμάτωση Οδηγιών στο Εθνικό Δίκαιο</vt:lpstr>
      <vt:lpstr>Στόχοι ν. 4412/2016</vt:lpstr>
      <vt:lpstr>Διάρθρωση ν. 4412/2016</vt:lpstr>
      <vt:lpstr>Πρόσβαση στο Ν. 4412/2016 ως ισχύει</vt:lpstr>
      <vt:lpstr>Αντικείμενο - Πεδίο εφαρμογής του ν. 4412/2016  (άρθρο 1) </vt:lpstr>
      <vt:lpstr>Αντικείμενο - Πεδίο εφαρμογής του ν. 4412/2016  (άρθρο 1) </vt:lpstr>
      <vt:lpstr>Αντικείμενο - Πεδίο εφαρμογής του ν. 4412/2016  (άρθρο 1) </vt:lpstr>
      <vt:lpstr>Ορισμοί - Η έννοια της δημόσιας σύμβασης   (άρθρο 2) </vt:lpstr>
      <vt:lpstr>Είδη συμβάσεων</vt:lpstr>
      <vt:lpstr>Η έννοια της σύμβασης παραχώρησης  </vt:lpstr>
      <vt:lpstr>Βασικοί ορισμοί (άρθρο 2) </vt:lpstr>
      <vt:lpstr>Βασικοί ορισμοί (άρθρο 2) </vt:lpstr>
      <vt:lpstr>Βασικοί ορισμοί (άρθρο 2) </vt:lpstr>
      <vt:lpstr>Βασικοί ορισμοί (άρθρο 2) </vt:lpstr>
      <vt:lpstr>Σύμβαση έργου  </vt:lpstr>
      <vt:lpstr>Βασικοί ορισμοί (άρθρο 2) </vt:lpstr>
      <vt:lpstr>Βασικοί ορισμοί (άρθρο 2) </vt:lpstr>
      <vt:lpstr>Βασικοί ορισμοί (άρθρο 2) </vt:lpstr>
      <vt:lpstr>Δημόσιες συμβάσεις για κοινωνικές και άλλες ειδικές υπηρεσίες </vt:lpstr>
      <vt:lpstr>Δημόσιες συμβάσεις για κοινωνικές και άλλες ειδικές υπηρεσίες </vt:lpstr>
      <vt:lpstr>Βασικοί ορισμοί (άρθρο 2) </vt:lpstr>
      <vt:lpstr>Βασικοί ορισμοί (άρθρο 2) </vt:lpstr>
      <vt:lpstr>Παρουσίαση του PowerPoint</vt:lpstr>
      <vt:lpstr>Βασικοί ορισμοί (άρθρο 2)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ΑΝΑΘΕΣΗ ΚΑΙ ΕΚΤΕΛΕΣΗ ΔΗΜΟΣΙΩΝ ΣΥΜΒΑΣΕΩΝ ΠΡΟΜΗΘΕΙΩΝ &amp; ΥΠΗΡΕΣΙΩΝ</dc:title>
  <dc:creator>Eleni</dc:creator>
  <cp:lastModifiedBy>User</cp:lastModifiedBy>
  <cp:revision>600</cp:revision>
  <dcterms:created xsi:type="dcterms:W3CDTF">2021-12-02T12:36:04Z</dcterms:created>
  <dcterms:modified xsi:type="dcterms:W3CDTF">2022-10-29T16:29:13Z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