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69" r:id="rId3"/>
    <p:sldId id="270" r:id="rId4"/>
    <p:sldId id="271" r:id="rId5"/>
    <p:sldId id="273" r:id="rId6"/>
    <p:sldId id="272" r:id="rId7"/>
    <p:sldId id="274" r:id="rId8"/>
    <p:sldId id="275" r:id="rId9"/>
    <p:sldId id="276" r:id="rId10"/>
    <p:sldId id="277" r:id="rId11"/>
    <p:sldId id="278" r:id="rId12"/>
    <p:sldId id="280" r:id="rId13"/>
    <p:sldId id="279" r:id="rId14"/>
    <p:sldId id="281" r:id="rId15"/>
    <p:sldId id="282" r:id="rId16"/>
    <p:sldId id="283" r:id="rId17"/>
    <p:sldId id="284" r:id="rId18"/>
    <p:sldId id="285" r:id="rId19"/>
    <p:sldId id="286" r:id="rId20"/>
    <p:sldId id="287" r:id="rId21"/>
    <p:sldId id="289" r:id="rId22"/>
    <p:sldId id="288" r:id="rId23"/>
    <p:sldId id="290" r:id="rId24"/>
    <p:sldId id="291" r:id="rId25"/>
    <p:sldId id="293" r:id="rId26"/>
    <p:sldId id="292" r:id="rId27"/>
    <p:sldId id="294" r:id="rId28"/>
    <p:sldId id="295" r:id="rId29"/>
    <p:sldId id="296" r:id="rId30"/>
    <p:sldId id="297" r:id="rId31"/>
    <p:sldId id="298" r:id="rId32"/>
    <p:sldId id="299" r:id="rId33"/>
    <p:sldId id="300" r:id="rId34"/>
    <p:sldId id="301" r:id="rId35"/>
    <p:sldId id="303" r:id="rId36"/>
    <p:sldId id="302" r:id="rId37"/>
    <p:sldId id="304" r:id="rId38"/>
    <p:sldId id="305"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037DB-74DF-4775-B990-274E7EA0FF30}"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30ED7-26D5-48B5-8A2C-E9C78D59E669}" type="slidenum">
              <a:rPr lang="el-GR" smtClean="0"/>
              <a:t>‹#›</a:t>
            </a:fld>
            <a:endParaRPr lang="el-GR"/>
          </a:p>
        </p:txBody>
      </p:sp>
    </p:spTree>
    <p:extLst>
      <p:ext uri="{BB962C8B-B14F-4D97-AF65-F5344CB8AC3E}">
        <p14:creationId xmlns:p14="http://schemas.microsoft.com/office/powerpoint/2010/main" val="137887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42605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204864"/>
            <a:ext cx="7772400" cy="1872208"/>
          </a:xfrm>
        </p:spPr>
        <p:txBody>
          <a:bodyPr>
            <a:noAutofit/>
          </a:bodyPr>
          <a:lstStyle/>
          <a:p>
            <a:r>
              <a:rPr lang="el-GR" sz="3600" b="1" u="sng" dirty="0"/>
              <a:t>«ΣΥΣΤΗΜΑΤΑ ΠΛΗΡΟΦΟΡΙΚΗΣ ΟΡΓΑΝΙΣΜΩΝ ΚΟΙΝΩΝΙΚΗΣ ΠΟΛΙΤΙΚΗΣ»</a:t>
            </a:r>
            <a:endParaRPr lang="el-GR" sz="3600" dirty="0"/>
          </a:p>
        </p:txBody>
      </p:sp>
      <p:sp>
        <p:nvSpPr>
          <p:cNvPr id="3" name="Subtitle 2"/>
          <p:cNvSpPr>
            <a:spLocks noGrp="1"/>
          </p:cNvSpPr>
          <p:nvPr>
            <p:ph type="subTitle" idx="1"/>
          </p:nvPr>
        </p:nvSpPr>
        <p:spPr>
          <a:xfrm>
            <a:off x="1331640" y="4246240"/>
            <a:ext cx="6400800" cy="1198984"/>
          </a:xfrm>
        </p:spPr>
        <p:txBody>
          <a:bodyPr>
            <a:normAutofit/>
          </a:bodyPr>
          <a:lstStyle/>
          <a:p>
            <a:r>
              <a:rPr lang="el-GR" dirty="0" smtClean="0"/>
              <a:t>Ενότητα 5</a:t>
            </a:r>
          </a:p>
          <a:p>
            <a:r>
              <a:rPr lang="el-GR" dirty="0" smtClean="0"/>
              <a:t>Εθνικά Μητρώα</a:t>
            </a:r>
            <a:endParaRPr lang="el-GR" dirty="0"/>
          </a:p>
        </p:txBody>
      </p:sp>
      <p:sp>
        <p:nvSpPr>
          <p:cNvPr id="7" name="Rectangle 6"/>
          <p:cNvSpPr/>
          <p:nvPr/>
        </p:nvSpPr>
        <p:spPr>
          <a:xfrm>
            <a:off x="1759601" y="1543783"/>
            <a:ext cx="684484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41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6632"/>
            <a:ext cx="5915001" cy="1143000"/>
          </a:xfrm>
        </p:spPr>
        <p:txBody>
          <a:bodyPr/>
          <a:lstStyle/>
          <a:p>
            <a:r>
              <a:rPr lang="el-GR" b="1" dirty="0"/>
              <a:t>Αποτελέσματα</a:t>
            </a:r>
          </a:p>
        </p:txBody>
      </p:sp>
      <p:sp>
        <p:nvSpPr>
          <p:cNvPr id="3" name="Content Placeholder 2"/>
          <p:cNvSpPr>
            <a:spLocks noGrp="1"/>
          </p:cNvSpPr>
          <p:nvPr>
            <p:ph idx="1"/>
          </p:nvPr>
        </p:nvSpPr>
        <p:spPr>
          <a:xfrm>
            <a:off x="35496" y="1484784"/>
            <a:ext cx="9036496" cy="5112568"/>
          </a:xfrm>
        </p:spPr>
        <p:txBody>
          <a:bodyPr>
            <a:noAutofit/>
          </a:bodyPr>
          <a:lstStyle/>
          <a:p>
            <a:pPr lvl="0">
              <a:spcBef>
                <a:spcPts val="0"/>
              </a:spcBef>
            </a:pPr>
            <a:r>
              <a:rPr lang="el-GR" sz="1700" dirty="0"/>
              <a:t>Τήρηση αξιόπιστων στοιχείων.</a:t>
            </a:r>
          </a:p>
          <a:p>
            <a:pPr lvl="0">
              <a:spcBef>
                <a:spcPts val="0"/>
              </a:spcBef>
            </a:pPr>
            <a:r>
              <a:rPr lang="el-GR" sz="1700" dirty="0"/>
              <a:t>Πληροφόρηση για τον ακριβή αριθμό ασφαλισμένων και συνταξιούχων ανά Φορέα/Κλάδο Ασφάλισης.</a:t>
            </a:r>
          </a:p>
          <a:p>
            <a:pPr lvl="0">
              <a:spcBef>
                <a:spcPts val="0"/>
              </a:spcBef>
            </a:pPr>
            <a:r>
              <a:rPr lang="el-GR" sz="1700" dirty="0"/>
              <a:t>Έκδοση στατιστικών στοιχείων για την παρακολούθηση κρίσιμων δεικτών για την Κοινωνική Ασφάλιση και την εκπόνηση αναλογιστικών μελετών.</a:t>
            </a:r>
          </a:p>
          <a:p>
            <a:pPr lvl="0">
              <a:spcBef>
                <a:spcPts val="0"/>
              </a:spcBef>
            </a:pPr>
            <a:r>
              <a:rPr lang="el-GR" sz="1700" dirty="0"/>
              <a:t>Παροχή στοιχείων σχετικών με την ασφάλιση Ελλήνων σε χώρες εκτός Ευρωπαϊκής Κοινότητας, για τη λήψη αποφάσεων σύναψης διμερών συμβάσεων.</a:t>
            </a:r>
          </a:p>
          <a:p>
            <a:pPr lvl="0">
              <a:spcBef>
                <a:spcPts val="0"/>
              </a:spcBef>
            </a:pPr>
            <a:r>
              <a:rPr lang="el-GR" sz="1700" dirty="0"/>
              <a:t>Έκδοση συνταξιοδοτικής απόφασης σε σύντομο χρόνο.</a:t>
            </a:r>
          </a:p>
          <a:p>
            <a:pPr lvl="0">
              <a:spcBef>
                <a:spcPts val="0"/>
              </a:spcBef>
            </a:pPr>
            <a:r>
              <a:rPr lang="el-GR" sz="1700" dirty="0"/>
              <a:t>Μείωση της ταλαιπωρίας του ασφαλισμένου / συνταξιούχου στις συναλλαγές του με τους Φορείς, αντιστροφή του κλίματος προς την κοινωνία.</a:t>
            </a:r>
          </a:p>
          <a:p>
            <a:pPr lvl="0">
              <a:spcBef>
                <a:spcPts val="0"/>
              </a:spcBef>
            </a:pPr>
            <a:r>
              <a:rPr lang="el-GR" sz="1700" dirty="0"/>
              <a:t>Χρησιμοποίηση του ΑΜΚΑ στους τομείς Εσόδων και Παροχών των Ασφαλιστικών Φορέων, προς απλοποίηση και βελτιστοποίηση των διαδικασιών.</a:t>
            </a:r>
          </a:p>
          <a:p>
            <a:pPr lvl="0">
              <a:spcBef>
                <a:spcPts val="0"/>
              </a:spcBef>
            </a:pPr>
            <a:r>
              <a:rPr lang="el-GR" sz="1700" dirty="0"/>
              <a:t>Εξάλειψη του φαινομένου των μη νόμιμων πολλαπλών ασφαλίσεων ή συνταξιοδοτήσεων.</a:t>
            </a:r>
          </a:p>
          <a:p>
            <a:pPr lvl="0">
              <a:spcBef>
                <a:spcPts val="0"/>
              </a:spcBef>
            </a:pPr>
            <a:r>
              <a:rPr lang="el-GR" sz="1700" dirty="0"/>
              <a:t>Εξάλειψη του φαινομένου </a:t>
            </a:r>
            <a:r>
              <a:rPr lang="el-GR" sz="1700" dirty="0" err="1"/>
              <a:t>διπλο</a:t>
            </a:r>
            <a:r>
              <a:rPr lang="el-GR" sz="1700" dirty="0"/>
              <a:t>-εγγραφής ασφαλισμένου στο μητρώο του ίδιου φορέα με διαφορετικό Αριθμό Μητρώου.</a:t>
            </a:r>
          </a:p>
          <a:p>
            <a:pPr>
              <a:spcBef>
                <a:spcPts val="0"/>
              </a:spcBef>
            </a:pPr>
            <a:r>
              <a:rPr lang="en-US" sz="1700" dirty="0" err="1"/>
              <a:t>Πιθ</a:t>
            </a:r>
            <a:r>
              <a:rPr lang="en-US" sz="1700" dirty="0"/>
              <a:t>ανή χρήση της Κάρτας Κοινωνικής Ασφάλισης και του ΑΜΚΑ σε άλλους Οργανισμούς ή Τράπεζες, όπως για την είσπραξη σύνταξης, οικογενειακών επιδομάτων, παρακολούθηση ανεργίας / απασχόλησης από τον ΟΑΕΔ, κλπ.</a:t>
            </a:r>
            <a:endParaRPr lang="el-GR" sz="1700" dirty="0"/>
          </a:p>
        </p:txBody>
      </p:sp>
    </p:spTree>
    <p:extLst>
      <p:ext uri="{BB962C8B-B14F-4D97-AF65-F5344CB8AC3E}">
        <p14:creationId xmlns:p14="http://schemas.microsoft.com/office/powerpoint/2010/main" val="60574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3383" y="116632"/>
            <a:ext cx="5915001" cy="1143000"/>
          </a:xfrm>
        </p:spPr>
        <p:txBody>
          <a:bodyPr>
            <a:noAutofit/>
          </a:bodyPr>
          <a:lstStyle/>
          <a:p>
            <a:r>
              <a:rPr lang="el-GR" sz="3800" b="1" dirty="0"/>
              <a:t>Αριθμός Μητρώου Κοινωνικής Ασφάλισης</a:t>
            </a:r>
          </a:p>
        </p:txBody>
      </p:sp>
      <p:sp>
        <p:nvSpPr>
          <p:cNvPr id="3" name="Content Placeholder 2"/>
          <p:cNvSpPr>
            <a:spLocks noGrp="1"/>
          </p:cNvSpPr>
          <p:nvPr>
            <p:ph idx="1"/>
          </p:nvPr>
        </p:nvSpPr>
        <p:spPr>
          <a:xfrm>
            <a:off x="323528" y="1653841"/>
            <a:ext cx="8568954" cy="4367447"/>
          </a:xfrm>
        </p:spPr>
        <p:txBody>
          <a:bodyPr>
            <a:normAutofit fontScale="70000" lnSpcReduction="20000"/>
          </a:bodyPr>
          <a:lstStyle/>
          <a:p>
            <a:pPr marL="0" indent="0">
              <a:lnSpc>
                <a:spcPct val="120000"/>
              </a:lnSpc>
              <a:spcBef>
                <a:spcPts val="0"/>
              </a:spcBef>
              <a:buNone/>
            </a:pPr>
            <a:r>
              <a:rPr lang="el-GR" dirty="0" smtClean="0"/>
              <a:t>Για τη </a:t>
            </a:r>
            <a:r>
              <a:rPr lang="el-GR" dirty="0"/>
              <a:t>δημιουργία των Εθνικών Γενικών Μητρώων είναι απαραίτητη η καθιέρωση ενός Αριθμού Μητρώου Κοινωνικής Ασφάλισης, ο οποίος να αποδίδεται σε κάθε Ασφαλισμένο, Συνταξιούχο και Εργοδότη με τις εξής ιδιότητες:</a:t>
            </a:r>
          </a:p>
          <a:p>
            <a:pPr lvl="0">
              <a:lnSpc>
                <a:spcPct val="120000"/>
              </a:lnSpc>
              <a:spcBef>
                <a:spcPts val="0"/>
              </a:spcBef>
            </a:pPr>
            <a:r>
              <a:rPr lang="el-GR" dirty="0"/>
              <a:t>Να έχει μοναδικότητα.</a:t>
            </a:r>
          </a:p>
          <a:p>
            <a:pPr lvl="0">
              <a:lnSpc>
                <a:spcPct val="120000"/>
              </a:lnSpc>
              <a:spcBef>
                <a:spcPts val="0"/>
              </a:spcBef>
            </a:pPr>
            <a:r>
              <a:rPr lang="el-GR" dirty="0"/>
              <a:t>Να παραμένει αμετάβλητος κατά τη διάρκεια ζωής του ατόμου.</a:t>
            </a:r>
          </a:p>
          <a:p>
            <a:pPr lvl="0">
              <a:lnSpc>
                <a:spcPct val="120000"/>
              </a:lnSpc>
              <a:spcBef>
                <a:spcPts val="0"/>
              </a:spcBef>
            </a:pPr>
            <a:r>
              <a:rPr lang="el-GR" dirty="0"/>
              <a:t>Να είναι ανεξάρτητος από τον ασφαλιστικό φορέα.</a:t>
            </a:r>
          </a:p>
          <a:p>
            <a:pPr lvl="0">
              <a:lnSpc>
                <a:spcPct val="120000"/>
              </a:lnSpc>
              <a:spcBef>
                <a:spcPts val="0"/>
              </a:spcBef>
            </a:pPr>
            <a:r>
              <a:rPr lang="el-GR" dirty="0"/>
              <a:t>Να δίνεται με ευκολία, σύμφωνα με τα τηρούμενα στοιχεία και σε χρόνο ανεξάρτητο της ηλικίας του ατόμου, με τρόπο φιλικό και έγκυρο.</a:t>
            </a:r>
          </a:p>
          <a:p>
            <a:pPr lvl="0">
              <a:lnSpc>
                <a:spcPct val="120000"/>
              </a:lnSpc>
              <a:spcBef>
                <a:spcPts val="0"/>
              </a:spcBef>
            </a:pPr>
            <a:r>
              <a:rPr lang="el-GR" dirty="0"/>
              <a:t>Να έχει σταθερό μήκος.</a:t>
            </a:r>
          </a:p>
          <a:p>
            <a:pPr lvl="0">
              <a:lnSpc>
                <a:spcPct val="120000"/>
              </a:lnSpc>
              <a:spcBef>
                <a:spcPts val="0"/>
              </a:spcBef>
            </a:pPr>
            <a:r>
              <a:rPr lang="el-GR" dirty="0"/>
              <a:t>Να είναι κατά το δυνατό παραστατικός και περιγραφικός</a:t>
            </a:r>
            <a:r>
              <a:rPr lang="el-GR" dirty="0" smtClean="0"/>
              <a:t>.</a:t>
            </a:r>
            <a:endParaRPr lang="el-GR" dirty="0"/>
          </a:p>
        </p:txBody>
      </p:sp>
    </p:spTree>
    <p:extLst>
      <p:ext uri="{BB962C8B-B14F-4D97-AF65-F5344CB8AC3E}">
        <p14:creationId xmlns:p14="http://schemas.microsoft.com/office/powerpoint/2010/main" val="2992694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188640"/>
            <a:ext cx="5915001" cy="1143000"/>
          </a:xfrm>
        </p:spPr>
        <p:txBody>
          <a:bodyPr>
            <a:noAutofit/>
          </a:bodyPr>
          <a:lstStyle/>
          <a:p>
            <a:r>
              <a:rPr lang="el-GR" sz="3800" b="1" dirty="0"/>
              <a:t>Αριθμός Μητρώου Κοινωνικής Ασφάλισης</a:t>
            </a:r>
          </a:p>
        </p:txBody>
      </p:sp>
      <p:sp>
        <p:nvSpPr>
          <p:cNvPr id="3" name="Content Placeholder 2"/>
          <p:cNvSpPr>
            <a:spLocks noGrp="1"/>
          </p:cNvSpPr>
          <p:nvPr>
            <p:ph idx="1"/>
          </p:nvPr>
        </p:nvSpPr>
        <p:spPr>
          <a:xfrm>
            <a:off x="179512" y="1581834"/>
            <a:ext cx="8892480" cy="4511462"/>
          </a:xfrm>
        </p:spPr>
        <p:txBody>
          <a:bodyPr>
            <a:normAutofit fontScale="92500" lnSpcReduction="10000"/>
          </a:bodyPr>
          <a:lstStyle/>
          <a:p>
            <a:pPr>
              <a:buFont typeface="Wingdings" panose="05000000000000000000" pitchFamily="2" charset="2"/>
              <a:buChar char="Ø"/>
            </a:pPr>
            <a:r>
              <a:rPr lang="el-GR" dirty="0" smtClean="0"/>
              <a:t>Ο </a:t>
            </a:r>
            <a:r>
              <a:rPr lang="el-GR" dirty="0"/>
              <a:t>ΑΜΚΑ είναι 11-ψήφιος και αποτελείται από τρία τμήματα. </a:t>
            </a:r>
            <a:endParaRPr lang="el-GR" dirty="0" smtClean="0"/>
          </a:p>
          <a:p>
            <a:pPr lvl="1">
              <a:buFont typeface="Wingdings" panose="05000000000000000000" pitchFamily="2" charset="2"/>
              <a:buChar char="ü"/>
            </a:pPr>
            <a:r>
              <a:rPr lang="el-GR" dirty="0" smtClean="0"/>
              <a:t>Το </a:t>
            </a:r>
            <a:r>
              <a:rPr lang="el-GR" dirty="0"/>
              <a:t>πρώτο τμήμα είναι εξαψήφιο και δηλώνει ημερομηνία γέννησης, στη μορφή ΗΗ/ΜΜ/ΕΕ. </a:t>
            </a:r>
            <a:endParaRPr lang="el-GR" dirty="0" smtClean="0"/>
          </a:p>
          <a:p>
            <a:pPr lvl="1">
              <a:buFont typeface="Wingdings" panose="05000000000000000000" pitchFamily="2" charset="2"/>
              <a:buChar char="ü"/>
            </a:pPr>
            <a:r>
              <a:rPr lang="el-GR" dirty="0" smtClean="0"/>
              <a:t>Το </a:t>
            </a:r>
            <a:r>
              <a:rPr lang="el-GR" dirty="0"/>
              <a:t>επόμενο τμήμα είναι 4-ψήφιο και δηλώνει τον αύξοντα αριθμό καταχώρησης στο Εθνικό Μητρώο μέσα στην ίδια ημερομηνία γέννησης. Για τους άνδρες αυτός ο αύξων αριθμός είναι περιττός ενώ για τις γυναίκες είναι άρτιος. </a:t>
            </a:r>
            <a:endParaRPr lang="el-GR" dirty="0" smtClean="0"/>
          </a:p>
          <a:p>
            <a:pPr lvl="1">
              <a:buFont typeface="Wingdings" panose="05000000000000000000" pitchFamily="2" charset="2"/>
              <a:buChar char="ü"/>
            </a:pPr>
            <a:r>
              <a:rPr lang="el-GR" dirty="0" smtClean="0"/>
              <a:t>Το </a:t>
            </a:r>
            <a:r>
              <a:rPr lang="el-GR" dirty="0"/>
              <a:t>τρίτο και τελευταίο τμήμα αποτελείται από ένα ψηφίο και είναι χαρακτήρας ελέγχου που δίνεται από τη Μηχανογράφηση.</a:t>
            </a:r>
          </a:p>
        </p:txBody>
      </p:sp>
    </p:spTree>
    <p:extLst>
      <p:ext uri="{BB962C8B-B14F-4D97-AF65-F5344CB8AC3E}">
        <p14:creationId xmlns:p14="http://schemas.microsoft.com/office/powerpoint/2010/main" val="674629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47117" descr="amka1"/>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827584" y="1196752"/>
            <a:ext cx="7488832" cy="4680520"/>
          </a:xfrm>
          <a:prstGeom prst="rect">
            <a:avLst/>
          </a:prstGeom>
          <a:noFill/>
          <a:ln>
            <a:noFill/>
          </a:ln>
        </p:spPr>
      </p:pic>
    </p:spTree>
    <p:extLst>
      <p:ext uri="{BB962C8B-B14F-4D97-AF65-F5344CB8AC3E}">
        <p14:creationId xmlns:p14="http://schemas.microsoft.com/office/powerpoint/2010/main" val="1879893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5" y="125760"/>
            <a:ext cx="6840759" cy="1143000"/>
          </a:xfrm>
        </p:spPr>
        <p:txBody>
          <a:bodyPr>
            <a:noAutofit/>
          </a:bodyPr>
          <a:lstStyle/>
          <a:p>
            <a:r>
              <a:rPr lang="el-GR" sz="3800" b="1" dirty="0"/>
              <a:t>Κάρτα Κοινωνικής Ασφάλισης</a:t>
            </a:r>
          </a:p>
        </p:txBody>
      </p:sp>
      <p:sp>
        <p:nvSpPr>
          <p:cNvPr id="3" name="Content Placeholder 2"/>
          <p:cNvSpPr>
            <a:spLocks noGrp="1"/>
          </p:cNvSpPr>
          <p:nvPr>
            <p:ph idx="1"/>
          </p:nvPr>
        </p:nvSpPr>
        <p:spPr>
          <a:xfrm>
            <a:off x="467542" y="1581834"/>
            <a:ext cx="8219257" cy="4511462"/>
          </a:xfrm>
        </p:spPr>
        <p:txBody>
          <a:bodyPr>
            <a:normAutofit fontScale="77500" lnSpcReduction="20000"/>
          </a:bodyPr>
          <a:lstStyle/>
          <a:p>
            <a:pPr marL="0" indent="0" algn="just">
              <a:lnSpc>
                <a:spcPct val="120000"/>
              </a:lnSpc>
              <a:spcBef>
                <a:spcPts val="0"/>
              </a:spcBef>
              <a:buNone/>
            </a:pPr>
            <a:r>
              <a:rPr lang="el-GR" dirty="0"/>
              <a:t>Σύμφωνα με το Άρθρο 64 του Ν.2084/1992 κάθε ασφαλισμένος, συνταξιούχος και εργοδότης θα πρέπει να εφοδιάζεται με παραστατικό του αριθμού μητρώου του. Η Κάρτα Κοινωνικής Ασφάλισης η οποία έχει την μορφή των πιστωτικών καρτών και περιλαμβάνει:</a:t>
            </a:r>
            <a:endParaRPr lang="el-GR" sz="2400" dirty="0"/>
          </a:p>
          <a:p>
            <a:pPr lvl="0" algn="just">
              <a:lnSpc>
                <a:spcPct val="120000"/>
              </a:lnSpc>
              <a:spcBef>
                <a:spcPts val="0"/>
              </a:spcBef>
            </a:pPr>
            <a:r>
              <a:rPr lang="el-GR" dirty="0"/>
              <a:t>Το ονοματεπώνυμο του ασφαλισμένου ή συνταξιούχου.</a:t>
            </a:r>
            <a:endParaRPr lang="el-GR" sz="2800" dirty="0"/>
          </a:p>
          <a:p>
            <a:pPr lvl="0" algn="just">
              <a:lnSpc>
                <a:spcPct val="120000"/>
              </a:lnSpc>
              <a:spcBef>
                <a:spcPts val="0"/>
              </a:spcBef>
            </a:pPr>
            <a:r>
              <a:rPr lang="el-GR" dirty="0"/>
              <a:t>Τον Αριθμό Μητρώου Κοινωνικής Ασφάλισης σε τρείς μορφές:</a:t>
            </a:r>
            <a:endParaRPr lang="el-GR" sz="2800" dirty="0"/>
          </a:p>
          <a:p>
            <a:pPr lvl="0" algn="just">
              <a:lnSpc>
                <a:spcPct val="120000"/>
              </a:lnSpc>
              <a:spcBef>
                <a:spcPts val="0"/>
              </a:spcBef>
              <a:buFontTx/>
              <a:buChar char="-"/>
            </a:pPr>
            <a:r>
              <a:rPr lang="el-GR" dirty="0" err="1" smtClean="0"/>
              <a:t>Bar</a:t>
            </a:r>
            <a:r>
              <a:rPr lang="el-GR" dirty="0" smtClean="0"/>
              <a:t> </a:t>
            </a:r>
            <a:r>
              <a:rPr lang="el-GR" dirty="0" err="1"/>
              <a:t>code</a:t>
            </a:r>
            <a:r>
              <a:rPr lang="el-GR" dirty="0" smtClean="0"/>
              <a:t>.</a:t>
            </a:r>
            <a:endParaRPr lang="el-GR" sz="2800" dirty="0"/>
          </a:p>
          <a:p>
            <a:pPr marL="400050" lvl="1" indent="0" algn="just">
              <a:lnSpc>
                <a:spcPct val="120000"/>
              </a:lnSpc>
              <a:spcBef>
                <a:spcPts val="0"/>
              </a:spcBef>
              <a:buNone/>
            </a:pPr>
            <a:r>
              <a:rPr lang="el-GR" dirty="0" smtClean="0"/>
              <a:t>Με </a:t>
            </a:r>
            <a:r>
              <a:rPr lang="el-GR" dirty="0"/>
              <a:t>σύστημα OCR-A.</a:t>
            </a:r>
            <a:endParaRPr lang="el-GR" sz="2000" dirty="0"/>
          </a:p>
          <a:p>
            <a:pPr marL="400050" lvl="1" indent="0" algn="just">
              <a:lnSpc>
                <a:spcPct val="120000"/>
              </a:lnSpc>
              <a:spcBef>
                <a:spcPts val="0"/>
              </a:spcBef>
              <a:buNone/>
            </a:pPr>
            <a:r>
              <a:rPr lang="en-US" dirty="0" err="1" smtClean="0"/>
              <a:t>Με</a:t>
            </a:r>
            <a:r>
              <a:rPr lang="en-US" dirty="0" smtClean="0"/>
              <a:t> </a:t>
            </a:r>
            <a:r>
              <a:rPr lang="en-US" dirty="0" err="1"/>
              <a:t>σύστημ</a:t>
            </a:r>
            <a:r>
              <a:rPr lang="en-US" dirty="0"/>
              <a:t>α OCR-B.</a:t>
            </a:r>
            <a:endParaRPr lang="el-GR" dirty="0"/>
          </a:p>
        </p:txBody>
      </p:sp>
    </p:spTree>
    <p:extLst>
      <p:ext uri="{BB962C8B-B14F-4D97-AF65-F5344CB8AC3E}">
        <p14:creationId xmlns:p14="http://schemas.microsoft.com/office/powerpoint/2010/main" val="1130066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47118" descr="C:\Users\Michail\Dropbox\!_ΕΣΔΔΑ_Υλικό_Φεβ_2017\Chap_05_Εθνικά_Μητρώα\karta_koinonikis_asfalisis.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556792"/>
            <a:ext cx="7056784" cy="4176464"/>
          </a:xfrm>
          <a:prstGeom prst="rect">
            <a:avLst/>
          </a:prstGeom>
          <a:noFill/>
          <a:ln>
            <a:noFill/>
          </a:ln>
        </p:spPr>
      </p:pic>
    </p:spTree>
    <p:extLst>
      <p:ext uri="{BB962C8B-B14F-4D97-AF65-F5344CB8AC3E}">
        <p14:creationId xmlns:p14="http://schemas.microsoft.com/office/powerpoint/2010/main" val="113427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16632"/>
            <a:ext cx="6660232" cy="1143000"/>
          </a:xfrm>
        </p:spPr>
        <p:txBody>
          <a:bodyPr>
            <a:noAutofit/>
          </a:bodyPr>
          <a:lstStyle/>
          <a:p>
            <a:r>
              <a:rPr lang="el-GR" sz="3600" b="1" dirty="0"/>
              <a:t>Πληροφοριακό Σύστημα Εθνικών Μητρώων Κοινωνικής Ασφάλισης</a:t>
            </a:r>
          </a:p>
        </p:txBody>
      </p:sp>
      <p:sp>
        <p:nvSpPr>
          <p:cNvPr id="3" name="Content Placeholder 2"/>
          <p:cNvSpPr>
            <a:spLocks noGrp="1"/>
          </p:cNvSpPr>
          <p:nvPr>
            <p:ph idx="1"/>
          </p:nvPr>
        </p:nvSpPr>
        <p:spPr>
          <a:xfrm>
            <a:off x="251520" y="1581834"/>
            <a:ext cx="8676458" cy="4367447"/>
          </a:xfrm>
        </p:spPr>
        <p:txBody>
          <a:bodyPr>
            <a:normAutofit fontScale="77500" lnSpcReduction="20000"/>
          </a:bodyPr>
          <a:lstStyle/>
          <a:p>
            <a:pPr>
              <a:lnSpc>
                <a:spcPct val="120000"/>
              </a:lnSpc>
              <a:spcBef>
                <a:spcPts val="0"/>
              </a:spcBef>
              <a:buFont typeface="Wingdings" panose="05000000000000000000" pitchFamily="2" charset="2"/>
              <a:buChar char="Ø"/>
            </a:pPr>
            <a:r>
              <a:rPr lang="el-GR" dirty="0"/>
              <a:t>Το ΕΜΑΕΣ τηρείται σε κεντρική βάση δεδομένων του οίκου </a:t>
            </a:r>
            <a:r>
              <a:rPr lang="el-GR" dirty="0" err="1"/>
              <a:t>Oracle</a:t>
            </a:r>
            <a:r>
              <a:rPr lang="el-GR" dirty="0"/>
              <a:t>, εγκατεστημένη στις κεντρικές υπολογιστικές υποδομές της ΗΔΙΚΑ. Μέσω κατάλληλων τηλεπικοινωνιακών υποδομών δίνεται πρόσβαση σε χρήστες των φορέων, αλλά και σε εξωτερικούς, με τη μορφή Ηλεκτρονικών Υπηρεσιών.</a:t>
            </a:r>
          </a:p>
          <a:p>
            <a:pPr marL="0" indent="0">
              <a:lnSpc>
                <a:spcPct val="120000"/>
              </a:lnSpc>
              <a:spcBef>
                <a:spcPts val="0"/>
              </a:spcBef>
              <a:buNone/>
            </a:pPr>
            <a:endParaRPr lang="el-GR" dirty="0"/>
          </a:p>
          <a:p>
            <a:pPr>
              <a:lnSpc>
                <a:spcPct val="120000"/>
              </a:lnSpc>
              <a:spcBef>
                <a:spcPts val="0"/>
              </a:spcBef>
              <a:buFont typeface="Wingdings" panose="05000000000000000000" pitchFamily="2" charset="2"/>
              <a:buChar char="Ø"/>
            </a:pPr>
            <a:r>
              <a:rPr lang="el-GR" dirty="0"/>
              <a:t>Για λόγους ασφάλειας (</a:t>
            </a:r>
            <a:r>
              <a:rPr lang="el-GR" dirty="0" err="1"/>
              <a:t>security</a:t>
            </a:r>
            <a:r>
              <a:rPr lang="el-GR" dirty="0"/>
              <a:t>) και διαθεσιμότητας (</a:t>
            </a:r>
            <a:r>
              <a:rPr lang="el-GR" dirty="0" err="1"/>
              <a:t>availability</a:t>
            </a:r>
            <a:r>
              <a:rPr lang="el-GR" dirty="0"/>
              <a:t>), αντίγραφο της βάσης δεδομένων και του σχετικού λογισμικού βρίσκεται εγκατεστημένο σε εξυπηρετητές (</a:t>
            </a:r>
            <a:r>
              <a:rPr lang="el-GR" dirty="0" err="1"/>
              <a:t>servers</a:t>
            </a:r>
            <a:r>
              <a:rPr lang="el-GR" dirty="0"/>
              <a:t>) της Γενικής Γραμματείας Κοινωνικής Ασφάλισης.</a:t>
            </a:r>
          </a:p>
        </p:txBody>
      </p:sp>
    </p:spTree>
    <p:extLst>
      <p:ext uri="{BB962C8B-B14F-4D97-AF65-F5344CB8AC3E}">
        <p14:creationId xmlns:p14="http://schemas.microsoft.com/office/powerpoint/2010/main" val="613325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44624"/>
            <a:ext cx="5122912" cy="634082"/>
          </a:xfrm>
        </p:spPr>
        <p:txBody>
          <a:bodyPr>
            <a:noAutofit/>
          </a:bodyPr>
          <a:lstStyle/>
          <a:p>
            <a:r>
              <a:rPr lang="el-GR" sz="3800" b="1" dirty="0"/>
              <a:t>Η Βάση Δεδομένων</a:t>
            </a:r>
          </a:p>
        </p:txBody>
      </p:sp>
      <p:sp>
        <p:nvSpPr>
          <p:cNvPr id="3" name="Content Placeholder 2"/>
          <p:cNvSpPr>
            <a:spLocks noGrp="1"/>
          </p:cNvSpPr>
          <p:nvPr>
            <p:ph idx="1"/>
          </p:nvPr>
        </p:nvSpPr>
        <p:spPr>
          <a:xfrm>
            <a:off x="323528" y="1509935"/>
            <a:ext cx="8579296" cy="5231433"/>
          </a:xfrm>
        </p:spPr>
        <p:txBody>
          <a:bodyPr>
            <a:normAutofit/>
          </a:bodyPr>
          <a:lstStyle/>
          <a:p>
            <a:pPr marL="0" indent="0" algn="just">
              <a:spcBef>
                <a:spcPts val="0"/>
              </a:spcBef>
              <a:buNone/>
            </a:pPr>
            <a:r>
              <a:rPr lang="el-GR" sz="1600" dirty="0"/>
              <a:t>Η εγγραφή για κάθε ασφαλισμένο / συνταξιούχο περιέχει:</a:t>
            </a:r>
          </a:p>
          <a:p>
            <a:pPr lvl="0" algn="just">
              <a:spcBef>
                <a:spcPts val="0"/>
              </a:spcBef>
            </a:pPr>
            <a:r>
              <a:rPr lang="el-GR" sz="1600" dirty="0"/>
              <a:t>Τα ατομικά / </a:t>
            </a:r>
            <a:r>
              <a:rPr lang="el-GR" sz="1600" dirty="0" err="1"/>
              <a:t>ταυτοτικά</a:t>
            </a:r>
            <a:r>
              <a:rPr lang="el-GR" sz="1600" dirty="0"/>
              <a:t> του στοιχεία: επώνυμο, όνομα, ημερομηνία γέννησης, τόπο γέννησης, αριθμό ταυτότητας, διεύθυνση κατοικίας κλπ.</a:t>
            </a:r>
          </a:p>
          <a:p>
            <a:pPr lvl="0" algn="just">
              <a:spcBef>
                <a:spcPts val="0"/>
              </a:spcBef>
            </a:pPr>
            <a:r>
              <a:rPr lang="el-GR" sz="1600" dirty="0"/>
              <a:t>Την ασφαλιστική του ιστορία, με την τήρηση στοιχείων σε σχέση με όλους τους φορείς που ασφαλίζεται / συνταξιοδοτείται (πχ ημερομηνία έναρξης / λήξης ασφάλισης στο Φορέα / Κλάδο).</a:t>
            </a:r>
          </a:p>
          <a:p>
            <a:pPr lvl="0" algn="just">
              <a:spcBef>
                <a:spcPts val="0"/>
              </a:spcBef>
            </a:pPr>
            <a:r>
              <a:rPr lang="el-GR" sz="1600" dirty="0"/>
              <a:t>Τον Αριθμό Μητρώου Κοινωνικής Ασφάλισης, ως μοναδικό κωδικό ταυτοποίησης. Ο ΑΜΚΑ, που απονέμεται αυτόματα από το Πληροφοριακό Σύστημα κατά την ένταξη ασφαλισμένου ή συνταξιούχου στο ΕΜΑΕΣ, είναι μοναδικός, </a:t>
            </a:r>
            <a:r>
              <a:rPr lang="el-GR" sz="1600" dirty="0" err="1"/>
              <a:t>ταυτοποιεί</a:t>
            </a:r>
            <a:r>
              <a:rPr lang="el-GR" sz="1600" dirty="0"/>
              <a:t> εκείνον στον οποίο αναφέρεται και παραμένει σταθερός σε όλη την ασφαλιστική ιστορία του. Επομένως είναι ανεξάρτητος του ασφαλιστικού φορέα (δηλαδή δεν αλλάζει εάν ο ασφαλισμένος αλλάξει ασφαλιστικό φορέα) και διαχρονικά είναι ανεξάρτητος της ασφαλιστικής κατάστασης του κατόχου του (δηλαδή δεν αλλάζει όταν ο ασφαλισμένος γίνει συνταξιούχος ή / και το αντίστροφο).</a:t>
            </a:r>
          </a:p>
          <a:p>
            <a:pPr lvl="0" algn="just">
              <a:spcBef>
                <a:spcPts val="0"/>
              </a:spcBef>
            </a:pPr>
            <a:r>
              <a:rPr lang="el-GR" sz="1600" dirty="0"/>
              <a:t>Τα απαραίτητα εκείνα στοιχεία που καθιστούν αποτελεσματικό και γρήγορο τον έλεγχο συνωνυμιών και ταυτοπροσωπίας και υποβοηθούν το χρήστη στη διαδικασία να αποφασίσει εάν πρόκειται για εγγραφή ήδη υφιστάμενη στη Βάση ή όχι.</a:t>
            </a:r>
          </a:p>
          <a:p>
            <a:pPr algn="just">
              <a:spcBef>
                <a:spcPts val="0"/>
              </a:spcBef>
            </a:pPr>
            <a:r>
              <a:rPr lang="en-US" sz="1600" dirty="0"/>
              <a:t>Τα απαρα</a:t>
            </a:r>
            <a:r>
              <a:rPr lang="en-US" sz="1600" dirty="0" err="1"/>
              <a:t>ίτητ</a:t>
            </a:r>
            <a:r>
              <a:rPr lang="en-US" sz="1600" dirty="0"/>
              <a:t>α στοιχεία για την έκδοση της Κάρτας Κοινωνικής Ασφάλισης, με την οποία θα εφοδιάζεται οποιοσδήποτε καταχωρηθεί στο ΕΜΑΕΣ.</a:t>
            </a:r>
            <a:endParaRPr lang="el-GR" sz="1600" dirty="0"/>
          </a:p>
        </p:txBody>
      </p:sp>
    </p:spTree>
    <p:extLst>
      <p:ext uri="{BB962C8B-B14F-4D97-AF65-F5344CB8AC3E}">
        <p14:creationId xmlns:p14="http://schemas.microsoft.com/office/powerpoint/2010/main" val="2936676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6632"/>
            <a:ext cx="6120680" cy="1143000"/>
          </a:xfrm>
        </p:spPr>
        <p:txBody>
          <a:bodyPr>
            <a:noAutofit/>
          </a:bodyPr>
          <a:lstStyle/>
          <a:p>
            <a:r>
              <a:rPr lang="el-GR" sz="3600" b="1" dirty="0"/>
              <a:t>Λειτουργική περιγραφή </a:t>
            </a:r>
            <a:r>
              <a:rPr lang="el-GR" sz="3600" b="1" dirty="0" smtClean="0"/>
              <a:t/>
            </a:r>
            <a:br>
              <a:rPr lang="el-GR" sz="3600" b="1" dirty="0" smtClean="0"/>
            </a:br>
            <a:r>
              <a:rPr lang="el-GR" sz="3600" b="1" dirty="0" smtClean="0"/>
              <a:t>του ΠΣ </a:t>
            </a:r>
            <a:r>
              <a:rPr lang="el-GR" sz="3600" b="1" dirty="0"/>
              <a:t>ΕΜΑΕΣ</a:t>
            </a:r>
          </a:p>
        </p:txBody>
      </p:sp>
      <p:sp>
        <p:nvSpPr>
          <p:cNvPr id="3" name="Content Placeholder 2"/>
          <p:cNvSpPr>
            <a:spLocks noGrp="1"/>
          </p:cNvSpPr>
          <p:nvPr>
            <p:ph idx="1"/>
          </p:nvPr>
        </p:nvSpPr>
        <p:spPr>
          <a:xfrm>
            <a:off x="251520" y="1581834"/>
            <a:ext cx="8676458" cy="4367447"/>
          </a:xfrm>
        </p:spPr>
        <p:txBody>
          <a:bodyPr>
            <a:normAutofit fontScale="55000" lnSpcReduction="20000"/>
          </a:bodyPr>
          <a:lstStyle/>
          <a:p>
            <a:pPr marL="0" indent="0">
              <a:lnSpc>
                <a:spcPct val="120000"/>
              </a:lnSpc>
              <a:spcBef>
                <a:spcPts val="0"/>
              </a:spcBef>
              <a:buNone/>
            </a:pPr>
            <a:r>
              <a:rPr lang="el-GR" dirty="0"/>
              <a:t>Το Πληροφοριακό Σύστημα να αναπτυχθεί σε περιβάλλον Σχεσιακής Βάσης Δεδομένων με σύγχρονα εργαλεία λογισμικού. Χαρακτηρίζεται από αυστηρά ελεγχόμενη κεντρική διαχείριση. Όλες οι βασικές λειτουργίες διεκπεραιώνονται από Λογισμικό εφαρμογών το οποίο λειτουργεί στους κεντρικούς εξυπηρετητές. Κάποιοι αρχικοί έλεγχοι ορθότητας των στοιχείων ενδέχεται να γίνονται τοπικά στους απομακρυσμένους σταθμούς εργασίας (που είναι εγκατεστημένοι στις αρμόδιες υπηρεσίες των φορέων), οι οποίοι συνδέονται με τη βάση δεδομένων στην ΗΔΙΚΑ μέσω τηλεπικοινωνιακής υπηρεσίας.</a:t>
            </a:r>
          </a:p>
          <a:p>
            <a:pPr marL="0" indent="0">
              <a:lnSpc>
                <a:spcPct val="120000"/>
              </a:lnSpc>
              <a:spcBef>
                <a:spcPts val="0"/>
              </a:spcBef>
              <a:buNone/>
            </a:pPr>
            <a:r>
              <a:rPr lang="el-GR" dirty="0"/>
              <a:t> </a:t>
            </a:r>
          </a:p>
          <a:p>
            <a:pPr marL="0" indent="0">
              <a:lnSpc>
                <a:spcPct val="120000"/>
              </a:lnSpc>
              <a:spcBef>
                <a:spcPts val="0"/>
              </a:spcBef>
              <a:buNone/>
            </a:pPr>
            <a:r>
              <a:rPr lang="el-GR" dirty="0"/>
              <a:t>Η εισαγωγή και ενημέρωση των δεδομένων στο ΕΜΑΕΣ καθώς και η εκμετάλλευσή τους γίνονται από τους ίδιους τους φορείς ανάλογα με τον τρόπο λειτουργίας / οργάνωσης του καθενός:</a:t>
            </a:r>
          </a:p>
          <a:p>
            <a:pPr lvl="0">
              <a:lnSpc>
                <a:spcPct val="120000"/>
              </a:lnSpc>
              <a:spcBef>
                <a:spcPts val="0"/>
              </a:spcBef>
            </a:pPr>
            <a:r>
              <a:rPr lang="el-GR" dirty="0"/>
              <a:t>On-</a:t>
            </a:r>
            <a:r>
              <a:rPr lang="el-GR" dirty="0" err="1"/>
              <a:t>line</a:t>
            </a:r>
            <a:r>
              <a:rPr lang="el-GR" dirty="0"/>
              <a:t>, παρουσία του απογραφόμενου στο σημείο παρουσίας του φορέα.</a:t>
            </a:r>
          </a:p>
          <a:p>
            <a:pPr lvl="0">
              <a:lnSpc>
                <a:spcPct val="120000"/>
              </a:lnSpc>
              <a:spcBef>
                <a:spcPts val="0"/>
              </a:spcBef>
            </a:pPr>
            <a:r>
              <a:rPr lang="el-GR" dirty="0"/>
              <a:t>Στην ΗΔΙΚΑ, ύστερα από προώθηση απογραφικών δελτίων ή μαγνητικών μέσων</a:t>
            </a:r>
            <a:r>
              <a:rPr lang="el-GR" dirty="0" smtClean="0"/>
              <a:t>.</a:t>
            </a:r>
            <a:endParaRPr lang="el-GR" dirty="0"/>
          </a:p>
        </p:txBody>
      </p:sp>
    </p:spTree>
    <p:extLst>
      <p:ext uri="{BB962C8B-B14F-4D97-AF65-F5344CB8AC3E}">
        <p14:creationId xmlns:p14="http://schemas.microsoft.com/office/powerpoint/2010/main" val="1023352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3383" y="116632"/>
            <a:ext cx="5915001" cy="1143000"/>
          </a:xfrm>
        </p:spPr>
        <p:txBody>
          <a:bodyPr>
            <a:noAutofit/>
          </a:bodyPr>
          <a:lstStyle/>
          <a:p>
            <a:r>
              <a:rPr lang="el-GR" sz="3600" b="1" dirty="0"/>
              <a:t>Λειτουργική περιγραφή </a:t>
            </a:r>
            <a:r>
              <a:rPr lang="el-GR" sz="3600" b="1" dirty="0" smtClean="0"/>
              <a:t/>
            </a:r>
            <a:br>
              <a:rPr lang="el-GR" sz="3600" b="1" dirty="0" smtClean="0"/>
            </a:br>
            <a:r>
              <a:rPr lang="el-GR" sz="3600" b="1" dirty="0" smtClean="0"/>
              <a:t>του ΠΣ </a:t>
            </a:r>
            <a:r>
              <a:rPr lang="el-GR" sz="3600" b="1" dirty="0"/>
              <a:t>ΕΜΑΕΣ</a:t>
            </a:r>
          </a:p>
        </p:txBody>
      </p:sp>
      <p:sp>
        <p:nvSpPr>
          <p:cNvPr id="3" name="Content Placeholder 2"/>
          <p:cNvSpPr>
            <a:spLocks noGrp="1"/>
          </p:cNvSpPr>
          <p:nvPr>
            <p:ph idx="1"/>
          </p:nvPr>
        </p:nvSpPr>
        <p:spPr>
          <a:xfrm>
            <a:off x="323528" y="1556792"/>
            <a:ext cx="8568954" cy="4511462"/>
          </a:xfrm>
        </p:spPr>
        <p:txBody>
          <a:bodyPr>
            <a:normAutofit fontScale="62500" lnSpcReduction="20000"/>
          </a:bodyPr>
          <a:lstStyle/>
          <a:p>
            <a:pPr marL="0" indent="0" algn="just">
              <a:lnSpc>
                <a:spcPct val="120000"/>
              </a:lnSpc>
              <a:spcBef>
                <a:spcPts val="0"/>
              </a:spcBef>
              <a:buNone/>
            </a:pPr>
            <a:r>
              <a:rPr lang="el-GR" dirty="0" smtClean="0"/>
              <a:t>Σχετικά </a:t>
            </a:r>
            <a:r>
              <a:rPr lang="el-GR" dirty="0"/>
              <a:t>με τα λειτουργικά χαρακτηριστικά του Πληροφοριακού Συστήματος αυτό:</a:t>
            </a:r>
          </a:p>
          <a:p>
            <a:pPr lvl="0" algn="just">
              <a:lnSpc>
                <a:spcPct val="120000"/>
              </a:lnSpc>
              <a:spcBef>
                <a:spcPts val="0"/>
              </a:spcBef>
            </a:pPr>
            <a:r>
              <a:rPr lang="el-GR" dirty="0"/>
              <a:t>Είναι φιλικό προς τον τελικό χρήστη.</a:t>
            </a:r>
          </a:p>
          <a:p>
            <a:pPr lvl="0" algn="just">
              <a:lnSpc>
                <a:spcPct val="120000"/>
              </a:lnSpc>
              <a:spcBef>
                <a:spcPts val="0"/>
              </a:spcBef>
            </a:pPr>
            <a:r>
              <a:rPr lang="el-GR" dirty="0"/>
              <a:t>Η λειτουργία του είναι απλή μέσω οθονών και πλαισίων διαλόγου (</a:t>
            </a:r>
            <a:r>
              <a:rPr lang="el-GR" dirty="0" err="1"/>
              <a:t>dialog</a:t>
            </a:r>
            <a:r>
              <a:rPr lang="el-GR" dirty="0"/>
              <a:t> </a:t>
            </a:r>
            <a:r>
              <a:rPr lang="el-GR" dirty="0" err="1"/>
              <a:t>boxes</a:t>
            </a:r>
            <a:r>
              <a:rPr lang="el-GR" dirty="0"/>
              <a:t>) με κατανοητά μηνύματα ώστε να αποφεύγονται λάθη κατά την εισαγωγή και ενημέρωση των δεδομένων.</a:t>
            </a:r>
          </a:p>
          <a:p>
            <a:pPr lvl="0" algn="just">
              <a:lnSpc>
                <a:spcPct val="120000"/>
              </a:lnSpc>
              <a:spcBef>
                <a:spcPts val="0"/>
              </a:spcBef>
            </a:pPr>
            <a:r>
              <a:rPr lang="el-GR" dirty="0"/>
              <a:t>Διαχειρίζεται μεγάλους όγκους πληροφοριών σε αποδεκτό χρόνο για τον χρήστη, για τις on-</a:t>
            </a:r>
            <a:r>
              <a:rPr lang="el-GR" dirty="0" err="1"/>
              <a:t>line</a:t>
            </a:r>
            <a:r>
              <a:rPr lang="el-GR" dirty="0"/>
              <a:t> διαδικασίες. Εξασφαλίζεται δηλαδή η στο μέτρο του δυνατού καλή εμπειρία χρήσης της εφαρμογής.</a:t>
            </a:r>
          </a:p>
          <a:p>
            <a:pPr lvl="0" algn="just">
              <a:lnSpc>
                <a:spcPct val="120000"/>
              </a:lnSpc>
              <a:spcBef>
                <a:spcPts val="0"/>
              </a:spcBef>
            </a:pPr>
            <a:r>
              <a:rPr lang="el-GR" dirty="0"/>
              <a:t>Διαθέτει ελέγχους πρόσβασης σε δεδομένα και δικαιώματα εκτέλεσης επιλογών από τους διάφορους χρήστες.</a:t>
            </a:r>
          </a:p>
          <a:p>
            <a:pPr algn="just">
              <a:lnSpc>
                <a:spcPct val="120000"/>
              </a:lnSpc>
              <a:spcBef>
                <a:spcPts val="0"/>
              </a:spcBef>
            </a:pPr>
            <a:r>
              <a:rPr lang="en-US" dirty="0" err="1"/>
              <a:t>Είν</a:t>
            </a:r>
            <a:r>
              <a:rPr lang="en-US" dirty="0"/>
              <a:t>αι ευέλικτο σε μελλοντικές αλλαγές και επεκτάσεις (scalable) και έχει τη δυνατότητα σύνδεσης του με άλλα συστήματα και εφαρμογές Εθνικού ή τοπικού (κατά φορέα) βεληνεκούς.</a:t>
            </a:r>
            <a:endParaRPr lang="el-GR" dirty="0"/>
          </a:p>
        </p:txBody>
      </p:sp>
    </p:spTree>
    <p:extLst>
      <p:ext uri="{BB962C8B-B14F-4D97-AF65-F5344CB8AC3E}">
        <p14:creationId xmlns:p14="http://schemas.microsoft.com/office/powerpoint/2010/main" val="1244604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57500"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7062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310" y="116632"/>
            <a:ext cx="6916146" cy="1143000"/>
          </a:xfrm>
        </p:spPr>
        <p:txBody>
          <a:bodyPr>
            <a:noAutofit/>
          </a:bodyPr>
          <a:lstStyle/>
          <a:p>
            <a:r>
              <a:rPr lang="el-GR" sz="3600" b="1" dirty="0"/>
              <a:t>Σημεία / τρόποι συλλογής </a:t>
            </a:r>
            <a:r>
              <a:rPr lang="el-GR" sz="3600" b="1" dirty="0" smtClean="0"/>
              <a:t/>
            </a:r>
            <a:br>
              <a:rPr lang="el-GR" sz="3600" b="1" dirty="0" smtClean="0"/>
            </a:br>
            <a:r>
              <a:rPr lang="el-GR" sz="3600" b="1" dirty="0" smtClean="0"/>
              <a:t>της </a:t>
            </a:r>
            <a:r>
              <a:rPr lang="el-GR" sz="3600" b="1" dirty="0" smtClean="0"/>
              <a:t>πληροφορίας</a:t>
            </a:r>
            <a:endParaRPr lang="el-GR" sz="3600" dirty="0"/>
          </a:p>
        </p:txBody>
      </p:sp>
      <p:sp>
        <p:nvSpPr>
          <p:cNvPr id="3" name="Content Placeholder 2"/>
          <p:cNvSpPr>
            <a:spLocks noGrp="1"/>
          </p:cNvSpPr>
          <p:nvPr>
            <p:ph idx="1"/>
          </p:nvPr>
        </p:nvSpPr>
        <p:spPr>
          <a:xfrm>
            <a:off x="464166" y="1475656"/>
            <a:ext cx="8229600" cy="4977680"/>
          </a:xfrm>
        </p:spPr>
        <p:txBody>
          <a:bodyPr>
            <a:noAutofit/>
          </a:bodyPr>
          <a:lstStyle/>
          <a:p>
            <a:pPr marL="0" indent="0" algn="just">
              <a:buNone/>
            </a:pPr>
            <a:r>
              <a:rPr lang="el-GR" sz="1600" dirty="0"/>
              <a:t>Η οργανωτική δομή των φορέων και η διαδικασία απογραφής ή / και αναγγελίας μεταβολών προσδιορίζουν διαφορετικούς τρόπους συλλογής και διαχείρισης της πρωτογενούς πληροφορίας που αφορά τα μητρώα καθενός Φορέα χωριστά και κατά συνέπεια το Εθνικό Μητρώο.</a:t>
            </a:r>
          </a:p>
          <a:p>
            <a:pPr marL="0" indent="0" algn="just">
              <a:buNone/>
            </a:pPr>
            <a:endParaRPr lang="el-GR" sz="1600" dirty="0"/>
          </a:p>
          <a:p>
            <a:pPr marL="0" indent="0" algn="just">
              <a:buNone/>
            </a:pPr>
            <a:r>
              <a:rPr lang="el-GR" sz="1600" dirty="0"/>
              <a:t>Οι τρόποι είναι όμοιοι στους φορείς της ίδιας κατηγορίας (δηλαδή Κύριας Ασφάλισης, Επικουρικής, Ασθένειας, Πρόνοιας) και μπορούμε να πούμε ότι ομαδοποιούνται ανάλογα με τις κατηγορίες των </a:t>
            </a:r>
            <a:r>
              <a:rPr lang="el-GR" sz="1600" dirty="0" smtClean="0"/>
              <a:t>φορέων.</a:t>
            </a:r>
          </a:p>
          <a:p>
            <a:pPr marL="0" indent="0" algn="just">
              <a:buNone/>
            </a:pPr>
            <a:r>
              <a:rPr lang="el-GR" sz="1600" dirty="0" smtClean="0">
                <a:sym typeface="Wingdings" panose="05000000000000000000" pitchFamily="2" charset="2"/>
              </a:rPr>
              <a:t> </a:t>
            </a:r>
            <a:r>
              <a:rPr lang="el-GR" sz="1600" dirty="0" smtClean="0"/>
              <a:t>Για </a:t>
            </a:r>
            <a:r>
              <a:rPr lang="el-GR" sz="1600" dirty="0"/>
              <a:t>τους φορείς κύριας ασφάλισης:</a:t>
            </a:r>
          </a:p>
          <a:p>
            <a:pPr algn="just">
              <a:spcBef>
                <a:spcPts val="0"/>
              </a:spcBef>
            </a:pPr>
            <a:r>
              <a:rPr lang="el-GR" sz="1600" dirty="0"/>
              <a:t>Ο ενδιαφερόμενος προσέρχεται ο ίδιος για να καταθέσει την αίτησή του με τα απαιτούμενα δικαιολογητικά, τόσο για την εγγραφή του στο Φορέα όσο και για τη συνταξιοδότησή του. Στους περισσότερους Φορείς συμπληρώνεται το αντίστοιχο απογραφικό δελτίο. Για την εξυπηρέτηση του ΕΜΑΕΣ γίνονται οι ακόλουθες ενέργειες:</a:t>
            </a:r>
          </a:p>
          <a:p>
            <a:pPr lvl="0" algn="just"/>
            <a:r>
              <a:rPr lang="el-GR" sz="1600" dirty="0"/>
              <a:t>Εισαγωγή στοιχείων και έλεγχος ύπαρξης του ατόμου στο Εθνικό Μητρώο.</a:t>
            </a:r>
          </a:p>
          <a:p>
            <a:pPr lvl="0" algn="just"/>
            <a:r>
              <a:rPr lang="el-GR" sz="1600" dirty="0"/>
              <a:t>Έλεγχος και καταχώρηση του ασφαλισμένου στο Μητρώο του Φορέα.</a:t>
            </a:r>
          </a:p>
          <a:p>
            <a:pPr lvl="0" algn="just"/>
            <a:r>
              <a:rPr lang="el-GR" sz="1600" dirty="0"/>
              <a:t>Ενημέρωση του Εθνικού Μητρώου.</a:t>
            </a:r>
          </a:p>
          <a:p>
            <a:pPr lvl="0" algn="just"/>
            <a:r>
              <a:rPr lang="el-GR" sz="1600" dirty="0"/>
              <a:t>Ενημέρωση του Μητρώου του Φορέα με τον ΑΜΚΑ.</a:t>
            </a:r>
          </a:p>
          <a:p>
            <a:pPr lvl="0" algn="just"/>
            <a:r>
              <a:rPr lang="el-GR" sz="1600" dirty="0"/>
              <a:t>Εκτύπωση προσωρινής Κάρτας Κοινωνικής Ασφάλισης</a:t>
            </a:r>
            <a:r>
              <a:rPr lang="el-GR" sz="1600" dirty="0" smtClean="0"/>
              <a:t>.</a:t>
            </a:r>
            <a:endParaRPr lang="el-GR" sz="1600" dirty="0"/>
          </a:p>
        </p:txBody>
      </p:sp>
    </p:spTree>
    <p:extLst>
      <p:ext uri="{BB962C8B-B14F-4D97-AF65-F5344CB8AC3E}">
        <p14:creationId xmlns:p14="http://schemas.microsoft.com/office/powerpoint/2010/main" val="124741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97768"/>
            <a:ext cx="6340082" cy="1143000"/>
          </a:xfrm>
        </p:spPr>
        <p:txBody>
          <a:bodyPr>
            <a:noAutofit/>
          </a:bodyPr>
          <a:lstStyle/>
          <a:p>
            <a:r>
              <a:rPr lang="el-GR" sz="3600" b="1" dirty="0"/>
              <a:t>Σημεία / τρόποι συλλογής </a:t>
            </a:r>
            <a:r>
              <a:rPr lang="el-GR" sz="3600" b="1" dirty="0" smtClean="0"/>
              <a:t/>
            </a:r>
            <a:br>
              <a:rPr lang="el-GR" sz="3600" b="1" dirty="0" smtClean="0"/>
            </a:br>
            <a:r>
              <a:rPr lang="el-GR" sz="3600" b="1" dirty="0" smtClean="0"/>
              <a:t>της </a:t>
            </a:r>
            <a:r>
              <a:rPr lang="el-GR" sz="3600" b="1" dirty="0" smtClean="0"/>
              <a:t>πληροφορίας</a:t>
            </a:r>
            <a:endParaRPr lang="el-GR" sz="3600" dirty="0"/>
          </a:p>
        </p:txBody>
      </p:sp>
      <p:sp>
        <p:nvSpPr>
          <p:cNvPr id="3" name="Content Placeholder 2"/>
          <p:cNvSpPr>
            <a:spLocks noGrp="1"/>
          </p:cNvSpPr>
          <p:nvPr>
            <p:ph idx="1"/>
          </p:nvPr>
        </p:nvSpPr>
        <p:spPr>
          <a:xfrm>
            <a:off x="464166" y="1916832"/>
            <a:ext cx="8229600" cy="3105472"/>
          </a:xfrm>
        </p:spPr>
        <p:txBody>
          <a:bodyPr>
            <a:noAutofit/>
          </a:bodyPr>
          <a:lstStyle/>
          <a:p>
            <a:pPr marL="0" indent="0" algn="just">
              <a:buNone/>
            </a:pPr>
            <a:r>
              <a:rPr lang="el-GR" sz="2000" dirty="0" smtClean="0">
                <a:sym typeface="Wingdings" panose="05000000000000000000" pitchFamily="2" charset="2"/>
              </a:rPr>
              <a:t> </a:t>
            </a:r>
            <a:r>
              <a:rPr lang="el-GR" sz="2000" dirty="0" smtClean="0"/>
              <a:t>Για </a:t>
            </a:r>
            <a:r>
              <a:rPr lang="el-GR" sz="2000" dirty="0"/>
              <a:t>τους φορείς επικουρικής ασφάλισης:</a:t>
            </a:r>
          </a:p>
          <a:p>
            <a:pPr marL="0" indent="0" algn="just">
              <a:buNone/>
            </a:pPr>
            <a:r>
              <a:rPr lang="el-GR" sz="2000" dirty="0"/>
              <a:t>Η πληροφορία για την ένταξη του ασφαλισμένου στο Φορέα και το διάστημα της ασφάλισής του σε αυτόν προκύπτει από τις μισθοδοτικές καταστάσεις που στέλνει ο εργοδότης στο Φορέα και στις οποίες φαίνεται η κράτηση που έχει γίνει για τον ασφαλισμένο. Λόγω της πολυπλοκότητας και της δυσκολίας του ελέγχου των καταστάσεων αυτών στους περισσότερους Επικουρικούς Φορείς δεν υπάρχει Μητρώο των ασφαλισμένων τους.</a:t>
            </a:r>
          </a:p>
          <a:p>
            <a:pPr marL="0" indent="0" algn="just">
              <a:buNone/>
            </a:pPr>
            <a:endParaRPr lang="el-GR" sz="1400" dirty="0"/>
          </a:p>
        </p:txBody>
      </p:sp>
    </p:spTree>
    <p:extLst>
      <p:ext uri="{BB962C8B-B14F-4D97-AF65-F5344CB8AC3E}">
        <p14:creationId xmlns:p14="http://schemas.microsoft.com/office/powerpoint/2010/main" val="2072912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88640"/>
            <a:ext cx="5915001" cy="1143000"/>
          </a:xfrm>
        </p:spPr>
        <p:txBody>
          <a:bodyPr>
            <a:noAutofit/>
          </a:bodyPr>
          <a:lstStyle/>
          <a:p>
            <a:r>
              <a:rPr lang="el-GR" sz="3600" b="1" dirty="0"/>
              <a:t>Σημεία / τρόποι συλλογής της </a:t>
            </a:r>
            <a:r>
              <a:rPr lang="el-GR" sz="3600" b="1" dirty="0" smtClean="0"/>
              <a:t>πληροφορίας</a:t>
            </a:r>
            <a:endParaRPr lang="el-GR" sz="3600" dirty="0"/>
          </a:p>
        </p:txBody>
      </p:sp>
      <p:sp>
        <p:nvSpPr>
          <p:cNvPr id="3" name="Content Placeholder 2"/>
          <p:cNvSpPr>
            <a:spLocks noGrp="1"/>
          </p:cNvSpPr>
          <p:nvPr>
            <p:ph idx="1"/>
          </p:nvPr>
        </p:nvSpPr>
        <p:spPr>
          <a:xfrm>
            <a:off x="251520" y="1412776"/>
            <a:ext cx="8676458" cy="4752528"/>
          </a:xfrm>
        </p:spPr>
        <p:txBody>
          <a:bodyPr>
            <a:noAutofit/>
          </a:bodyPr>
          <a:lstStyle/>
          <a:p>
            <a:pPr marL="0" indent="0" algn="just">
              <a:lnSpc>
                <a:spcPct val="120000"/>
              </a:lnSpc>
              <a:spcBef>
                <a:spcPts val="0"/>
              </a:spcBef>
              <a:buNone/>
            </a:pPr>
            <a:r>
              <a:rPr lang="el-GR" sz="1400" dirty="0" smtClean="0"/>
              <a:t>Αντίθετα</a:t>
            </a:r>
            <a:r>
              <a:rPr lang="el-GR" sz="1400" dirty="0"/>
              <a:t>, για την συνταξιοδότησή του προσέρχεται συνήθως ο ίδιος ο ενδιαφερόμενος υποβάλλοντας τη σχετική αίτηση και τα απαραίτητα δικαιολογητικά με βάση τα οποία εκδίδεται η απόφαση συνταξιοδότησης του.</a:t>
            </a:r>
          </a:p>
          <a:p>
            <a:pPr algn="just">
              <a:lnSpc>
                <a:spcPct val="120000"/>
              </a:lnSpc>
              <a:spcBef>
                <a:spcPts val="0"/>
              </a:spcBef>
            </a:pPr>
            <a:r>
              <a:rPr lang="el-GR" sz="1400" dirty="0"/>
              <a:t>Για την εξυπηρέτηση του Εθνικού Μητρώου εκτελούνται οι εξής ενέργειες:</a:t>
            </a:r>
          </a:p>
          <a:p>
            <a:pPr lvl="0" algn="just">
              <a:lnSpc>
                <a:spcPct val="120000"/>
              </a:lnSpc>
              <a:spcBef>
                <a:spcPts val="0"/>
              </a:spcBef>
            </a:pPr>
            <a:r>
              <a:rPr lang="el-GR" sz="1400" dirty="0"/>
              <a:t>Έλεγχος ύπαρξης του ασφαλισμένου στο ΕΜΑΕΣ και ενημέρωση του Εθνικού Μητρώου.</a:t>
            </a:r>
          </a:p>
          <a:p>
            <a:pPr lvl="0" algn="just">
              <a:lnSpc>
                <a:spcPct val="120000"/>
              </a:lnSpc>
              <a:spcBef>
                <a:spcPts val="0"/>
              </a:spcBef>
            </a:pPr>
            <a:r>
              <a:rPr lang="el-GR" sz="1400" dirty="0"/>
              <a:t>Ενημέρωση Μητρώου </a:t>
            </a:r>
            <a:r>
              <a:rPr lang="el-GR" sz="1400" dirty="0" smtClean="0"/>
              <a:t>Φορέα.</a:t>
            </a:r>
          </a:p>
          <a:p>
            <a:pPr marL="0" lvl="0" indent="0" algn="just">
              <a:lnSpc>
                <a:spcPct val="120000"/>
              </a:lnSpc>
              <a:spcBef>
                <a:spcPts val="0"/>
              </a:spcBef>
              <a:buNone/>
            </a:pPr>
            <a:r>
              <a:rPr lang="el-GR" sz="1400" dirty="0" smtClean="0"/>
              <a:t>Για </a:t>
            </a:r>
            <a:r>
              <a:rPr lang="el-GR" sz="1400" dirty="0"/>
              <a:t>τους φορείς ασθένειας (υγείας):</a:t>
            </a:r>
          </a:p>
          <a:p>
            <a:pPr algn="just">
              <a:lnSpc>
                <a:spcPct val="120000"/>
              </a:lnSpc>
              <a:spcBef>
                <a:spcPts val="0"/>
              </a:spcBef>
            </a:pPr>
            <a:r>
              <a:rPr lang="el-GR" sz="1400" dirty="0"/>
              <a:t>Η εγγραφή γίνεται συνήθως με την προσέλευση του ενδιαφερομένου ή μέσω Φορέα Κύριας Ασφάλισης. Υπάρχει επαφή ασφαλισμένου ή συνταξιούχου με τον φορέα για την παραλαβή του Βιβλιαρίου Υγείας.</a:t>
            </a:r>
          </a:p>
          <a:p>
            <a:pPr algn="just">
              <a:lnSpc>
                <a:spcPct val="120000"/>
              </a:lnSpc>
              <a:spcBef>
                <a:spcPts val="0"/>
              </a:spcBef>
            </a:pPr>
            <a:r>
              <a:rPr lang="el-GR" sz="1400" dirty="0"/>
              <a:t>Για την εξυπηρέτηση του Εθνικού Μητρώου εκτελούνται οι εξής ενέργειες:</a:t>
            </a:r>
          </a:p>
          <a:p>
            <a:pPr lvl="0" algn="just">
              <a:lnSpc>
                <a:spcPct val="120000"/>
              </a:lnSpc>
              <a:spcBef>
                <a:spcPts val="0"/>
              </a:spcBef>
            </a:pPr>
            <a:r>
              <a:rPr lang="el-GR" sz="1400" dirty="0"/>
              <a:t>Έλεγχος ύπαρξης του ασφαλισμένου στο ΕΜΑΕΣ και ενημέρωση του Εθνικού Μητρώου.</a:t>
            </a:r>
          </a:p>
          <a:p>
            <a:pPr lvl="0" algn="just">
              <a:lnSpc>
                <a:spcPct val="120000"/>
              </a:lnSpc>
              <a:spcBef>
                <a:spcPts val="0"/>
              </a:spcBef>
            </a:pPr>
            <a:r>
              <a:rPr lang="el-GR" sz="1400" dirty="0"/>
              <a:t>Ενημέρωση Μητρώου Φορέα.</a:t>
            </a:r>
          </a:p>
          <a:p>
            <a:pPr marL="0" indent="0" algn="just">
              <a:lnSpc>
                <a:spcPct val="120000"/>
              </a:lnSpc>
              <a:spcBef>
                <a:spcPts val="0"/>
              </a:spcBef>
              <a:buNone/>
            </a:pPr>
            <a:r>
              <a:rPr lang="el-GR" sz="1400" dirty="0" smtClean="0"/>
              <a:t>Για </a:t>
            </a:r>
            <a:r>
              <a:rPr lang="el-GR" sz="1400" dirty="0"/>
              <a:t>τους φορείς πρόνοιας:</a:t>
            </a:r>
          </a:p>
          <a:p>
            <a:pPr algn="just">
              <a:lnSpc>
                <a:spcPct val="120000"/>
              </a:lnSpc>
              <a:spcBef>
                <a:spcPts val="0"/>
              </a:spcBef>
            </a:pPr>
            <a:r>
              <a:rPr lang="el-GR" sz="1400" dirty="0"/>
              <a:t>Ισχύει συνήθως ότι και για τους Φορείς Επικουρικής Ασφάλισης, αφού η πληροφορία για τον ασφαλισμένο διοχετεύεται μέσω των μισθοδοτικών καταστάσεων των εργοδοτών. Για τον ίδιο λόγο, όπως και στην περίπτωση των φορέων Επικουρικής Ασφάλισης, οι περισσότεροι από τους αμιγείς φορείς Πρόνοιας δεν διαθέτουν μητρώο των ασφαλισμένων τους.</a:t>
            </a:r>
          </a:p>
          <a:p>
            <a:pPr algn="just">
              <a:lnSpc>
                <a:spcPct val="120000"/>
              </a:lnSpc>
              <a:spcBef>
                <a:spcPts val="0"/>
              </a:spcBef>
            </a:pPr>
            <a:r>
              <a:rPr lang="el-GR" sz="1400" dirty="0"/>
              <a:t>Αντίθετα, υπάρχει επαφή του συνταξιούχου με το Φορέα για την υποβολή της αίτησης και των δικαιολογητικών με βάση τα οποία βγαίνει η απόφαση για την χορήγηση της αντίστοιχης παροχής ('Εφάπαξ').</a:t>
            </a:r>
          </a:p>
        </p:txBody>
      </p:sp>
    </p:spTree>
    <p:extLst>
      <p:ext uri="{BB962C8B-B14F-4D97-AF65-F5344CB8AC3E}">
        <p14:creationId xmlns:p14="http://schemas.microsoft.com/office/powerpoint/2010/main" val="1895364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16632"/>
            <a:ext cx="5915001" cy="1143000"/>
          </a:xfrm>
        </p:spPr>
        <p:txBody>
          <a:bodyPr>
            <a:normAutofit/>
          </a:bodyPr>
          <a:lstStyle/>
          <a:p>
            <a:r>
              <a:rPr lang="el-GR" sz="3600" b="1" dirty="0"/>
              <a:t>Υποδομές και Προσωπικό</a:t>
            </a:r>
          </a:p>
        </p:txBody>
      </p:sp>
      <p:sp>
        <p:nvSpPr>
          <p:cNvPr id="3" name="Content Placeholder 2"/>
          <p:cNvSpPr>
            <a:spLocks noGrp="1"/>
          </p:cNvSpPr>
          <p:nvPr>
            <p:ph idx="1"/>
          </p:nvPr>
        </p:nvSpPr>
        <p:spPr>
          <a:xfrm>
            <a:off x="251520" y="1581834"/>
            <a:ext cx="8676458" cy="4367447"/>
          </a:xfrm>
        </p:spPr>
        <p:txBody>
          <a:bodyPr>
            <a:normAutofit fontScale="77500" lnSpcReduction="20000"/>
          </a:bodyPr>
          <a:lstStyle/>
          <a:p>
            <a:pPr>
              <a:lnSpc>
                <a:spcPct val="120000"/>
              </a:lnSpc>
              <a:spcBef>
                <a:spcPts val="0"/>
              </a:spcBef>
              <a:buFont typeface="Wingdings" panose="05000000000000000000" pitchFamily="2" charset="2"/>
              <a:buChar char="Ø"/>
            </a:pPr>
            <a:r>
              <a:rPr lang="el-GR" dirty="0"/>
              <a:t>Για τη θέση σε παραγωγική λειτουργία του συστήματος απαιτείται:</a:t>
            </a:r>
          </a:p>
          <a:p>
            <a:pPr lvl="1">
              <a:lnSpc>
                <a:spcPct val="120000"/>
              </a:lnSpc>
              <a:spcBef>
                <a:spcPts val="0"/>
              </a:spcBef>
              <a:buFont typeface="Wingdings" panose="05000000000000000000" pitchFamily="2" charset="2"/>
              <a:buChar char="ü"/>
            </a:pPr>
            <a:r>
              <a:rPr lang="el-GR" dirty="0"/>
              <a:t>Ενεργός και παθητικός εξοπλισμός δικτύου.</a:t>
            </a:r>
          </a:p>
          <a:p>
            <a:pPr lvl="1">
              <a:lnSpc>
                <a:spcPct val="120000"/>
              </a:lnSpc>
              <a:spcBef>
                <a:spcPts val="0"/>
              </a:spcBef>
              <a:buFont typeface="Wingdings" panose="05000000000000000000" pitchFamily="2" charset="2"/>
              <a:buChar char="ü"/>
            </a:pPr>
            <a:r>
              <a:rPr lang="el-GR" dirty="0"/>
              <a:t>Σταθμοί εργασίας (προσωπικοί υπολογιστές), με το απαραίτητο λογισμικό.</a:t>
            </a:r>
          </a:p>
          <a:p>
            <a:pPr lvl="1">
              <a:lnSpc>
                <a:spcPct val="120000"/>
              </a:lnSpc>
              <a:spcBef>
                <a:spcPts val="0"/>
              </a:spcBef>
              <a:buFont typeface="Wingdings" panose="05000000000000000000" pitchFamily="2" charset="2"/>
              <a:buChar char="ü"/>
            </a:pPr>
            <a:r>
              <a:rPr lang="el-GR" dirty="0"/>
              <a:t>Περιφερειακός εξοπλισμός, πχ. εκτυπωτές κλπ.</a:t>
            </a:r>
          </a:p>
          <a:p>
            <a:pPr>
              <a:lnSpc>
                <a:spcPct val="120000"/>
              </a:lnSpc>
              <a:spcBef>
                <a:spcPts val="0"/>
              </a:spcBef>
              <a:buFont typeface="Wingdings" panose="05000000000000000000" pitchFamily="2" charset="2"/>
              <a:buChar char="Ø"/>
            </a:pPr>
            <a:r>
              <a:rPr lang="el-GR" dirty="0"/>
              <a:t>Η προμήθεια του απαραίτητου αυτού εξοπλισμού γίνεται με ευθύνη της ΓΓΚΑ. Ωστόσο οι φορείς έχουν την υποχρέωση να προετοιμαστούν κατάλληλα ώστε να υποδεχτούν τον εξοπλισμό αυτό στο χώρο τους όταν ολοκληρωθεί η παραλαβή και η θέση του σε λειτουργία.</a:t>
            </a:r>
          </a:p>
          <a:p>
            <a:pPr marL="0" indent="0">
              <a:lnSpc>
                <a:spcPct val="120000"/>
              </a:lnSpc>
              <a:spcBef>
                <a:spcPts val="0"/>
              </a:spcBef>
              <a:buNone/>
            </a:pPr>
            <a:endParaRPr lang="el-GR" dirty="0"/>
          </a:p>
        </p:txBody>
      </p:sp>
    </p:spTree>
    <p:extLst>
      <p:ext uri="{BB962C8B-B14F-4D97-AF65-F5344CB8AC3E}">
        <p14:creationId xmlns:p14="http://schemas.microsoft.com/office/powerpoint/2010/main" val="5514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5915001" cy="1143000"/>
          </a:xfrm>
        </p:spPr>
        <p:txBody>
          <a:bodyPr>
            <a:normAutofit/>
          </a:bodyPr>
          <a:lstStyle/>
          <a:p>
            <a:r>
              <a:rPr lang="el-GR" sz="3600" b="1" dirty="0"/>
              <a:t>Υποδομές και Προσωπικό</a:t>
            </a:r>
          </a:p>
        </p:txBody>
      </p:sp>
      <p:sp>
        <p:nvSpPr>
          <p:cNvPr id="3" name="Content Placeholder 2"/>
          <p:cNvSpPr>
            <a:spLocks noGrp="1"/>
          </p:cNvSpPr>
          <p:nvPr>
            <p:ph idx="1"/>
          </p:nvPr>
        </p:nvSpPr>
        <p:spPr>
          <a:xfrm>
            <a:off x="179512" y="1556792"/>
            <a:ext cx="8892480" cy="4367447"/>
          </a:xfrm>
        </p:spPr>
        <p:txBody>
          <a:bodyPr>
            <a:normAutofit fontScale="70000" lnSpcReduction="20000"/>
          </a:bodyPr>
          <a:lstStyle/>
          <a:p>
            <a:pPr>
              <a:lnSpc>
                <a:spcPct val="120000"/>
              </a:lnSpc>
              <a:spcBef>
                <a:spcPts val="0"/>
              </a:spcBef>
              <a:buFont typeface="Wingdings" panose="05000000000000000000" pitchFamily="2" charset="2"/>
              <a:buChar char="Ø"/>
            </a:pPr>
            <a:r>
              <a:rPr lang="el-GR" dirty="0" smtClean="0"/>
              <a:t>Εξίσου </a:t>
            </a:r>
            <a:r>
              <a:rPr lang="el-GR" dirty="0"/>
              <a:t>σημαντικός είναι ο ρόλος του έμψυχου δυναμικού, που στηρίζει όλη αυτή την προσπάθεια στην πρώτη γραμμή. Οι χρήστες των φορέων παρακολουθούν επιμορφωτικά προγράμματα σχετικά με:</a:t>
            </a:r>
          </a:p>
          <a:p>
            <a:pPr lvl="1">
              <a:lnSpc>
                <a:spcPct val="120000"/>
              </a:lnSpc>
              <a:spcBef>
                <a:spcPts val="0"/>
              </a:spcBef>
              <a:buFont typeface="Wingdings" panose="05000000000000000000" pitchFamily="2" charset="2"/>
              <a:buChar char="ü"/>
            </a:pPr>
            <a:r>
              <a:rPr lang="el-GR" dirty="0"/>
              <a:t>Το αντικείμενο και το όραμα του Πληροφοριακού Συστήματος ΑΜΚΑ-ΕΜΑΕΣ.</a:t>
            </a:r>
          </a:p>
          <a:p>
            <a:pPr lvl="1">
              <a:lnSpc>
                <a:spcPct val="120000"/>
              </a:lnSpc>
              <a:spcBef>
                <a:spcPts val="0"/>
              </a:spcBef>
              <a:buFont typeface="Wingdings" panose="05000000000000000000" pitchFamily="2" charset="2"/>
              <a:buChar char="ü"/>
            </a:pPr>
            <a:r>
              <a:rPr lang="el-GR" dirty="0"/>
              <a:t>Τα οφέλη από την ορθή αξιοποίηση του Πληροφοριακού Συστήματος.</a:t>
            </a:r>
          </a:p>
          <a:p>
            <a:pPr lvl="1">
              <a:lnSpc>
                <a:spcPct val="120000"/>
              </a:lnSpc>
              <a:spcBef>
                <a:spcPts val="0"/>
              </a:spcBef>
              <a:buFont typeface="Wingdings" panose="05000000000000000000" pitchFamily="2" charset="2"/>
              <a:buChar char="ü"/>
            </a:pPr>
            <a:r>
              <a:rPr lang="el-GR" dirty="0"/>
              <a:t>Τις διαδικασίες απογραφής ασφαλισμένου / συνταξιούχου.</a:t>
            </a:r>
          </a:p>
          <a:p>
            <a:pPr lvl="1">
              <a:lnSpc>
                <a:spcPct val="120000"/>
              </a:lnSpc>
              <a:spcBef>
                <a:spcPts val="0"/>
              </a:spcBef>
              <a:buFont typeface="Wingdings" panose="05000000000000000000" pitchFamily="2" charset="2"/>
              <a:buChar char="ü"/>
            </a:pPr>
            <a:r>
              <a:rPr lang="el-GR" dirty="0"/>
              <a:t>Τον τρόπο λειτουργίας και χρήσης του σταθμού εργασίας.</a:t>
            </a:r>
          </a:p>
          <a:p>
            <a:pPr lvl="1">
              <a:lnSpc>
                <a:spcPct val="120000"/>
              </a:lnSpc>
              <a:spcBef>
                <a:spcPts val="0"/>
              </a:spcBef>
              <a:buFont typeface="Wingdings" panose="05000000000000000000" pitchFamily="2" charset="2"/>
              <a:buChar char="ü"/>
            </a:pPr>
            <a:r>
              <a:rPr lang="el-GR" dirty="0"/>
              <a:t>Τις δυνατότητες εκμετάλλευσης / άντλησης πληροφοριών.</a:t>
            </a:r>
          </a:p>
          <a:p>
            <a:pPr>
              <a:lnSpc>
                <a:spcPct val="120000"/>
              </a:lnSpc>
              <a:spcBef>
                <a:spcPts val="0"/>
              </a:spcBef>
              <a:buFont typeface="Wingdings" panose="05000000000000000000" pitchFamily="2" charset="2"/>
              <a:buChar char="Ø"/>
            </a:pPr>
            <a:r>
              <a:rPr lang="el-GR" dirty="0"/>
              <a:t>Οι φορείς διαθέτουν λοιπόν τον απαραίτητο αριθμό χρηστών (κατά προτίμηση υπαλλήλους αρμοδιότητας τήρησης των δικών τους μητρώων), ανάλογα με τον όγκο των διακινούμενων πληροφοριών.</a:t>
            </a:r>
          </a:p>
        </p:txBody>
      </p:sp>
    </p:spTree>
    <p:extLst>
      <p:ext uri="{BB962C8B-B14F-4D97-AF65-F5344CB8AC3E}">
        <p14:creationId xmlns:p14="http://schemas.microsoft.com/office/powerpoint/2010/main" val="560176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16632"/>
            <a:ext cx="5915001" cy="1143000"/>
          </a:xfrm>
        </p:spPr>
        <p:txBody>
          <a:bodyPr>
            <a:normAutofit/>
          </a:bodyPr>
          <a:lstStyle/>
          <a:p>
            <a:r>
              <a:rPr lang="el-GR" sz="3600" b="1" dirty="0"/>
              <a:t>Αρχές Λειτουργίας του </a:t>
            </a:r>
            <a:r>
              <a:rPr lang="el-GR" sz="3600" b="1" dirty="0" smtClean="0"/>
              <a:t>ΠΣ</a:t>
            </a:r>
            <a:endParaRPr lang="el-GR" sz="3600" b="1" dirty="0"/>
          </a:p>
        </p:txBody>
      </p:sp>
      <p:sp>
        <p:nvSpPr>
          <p:cNvPr id="3" name="Content Placeholder 2"/>
          <p:cNvSpPr>
            <a:spLocks noGrp="1"/>
          </p:cNvSpPr>
          <p:nvPr>
            <p:ph idx="1"/>
          </p:nvPr>
        </p:nvSpPr>
        <p:spPr>
          <a:xfrm>
            <a:off x="107504" y="1581834"/>
            <a:ext cx="8964488" cy="4367447"/>
          </a:xfrm>
        </p:spPr>
        <p:txBody>
          <a:bodyPr>
            <a:noAutofit/>
          </a:bodyPr>
          <a:lstStyle/>
          <a:p>
            <a:pPr marL="0" indent="0">
              <a:spcBef>
                <a:spcPts val="0"/>
              </a:spcBef>
              <a:buNone/>
            </a:pPr>
            <a:r>
              <a:rPr lang="el-GR" sz="1400" dirty="0"/>
              <a:t>Για την επίτευξη των στόχων του έργου ΕΜΑΕΣ είναι απολύτως απαραίτητο το Πληροφοριακό Σύστημα να υπακούει αυστηρά σε συγκεκριμένες αρχές. Οι αρχές αυτές που αποσκοπούν στη διαχρονική διασφάλιση της αξιοπιστίας και της αποτελεσματικότητας του συστήματος είναι οι εξής:</a:t>
            </a:r>
          </a:p>
          <a:p>
            <a:pPr lvl="0">
              <a:spcBef>
                <a:spcPts val="0"/>
              </a:spcBef>
            </a:pPr>
            <a:r>
              <a:rPr lang="el-GR" sz="1400" dirty="0"/>
              <a:t>Το Πληροφοριακό Σύστημα εξυπηρετεί όλους τους φορείς Κοινωνικής Ασφάλισης της Χώρας.</a:t>
            </a:r>
          </a:p>
          <a:p>
            <a:pPr lvl="0">
              <a:spcBef>
                <a:spcPts val="0"/>
              </a:spcBef>
            </a:pPr>
            <a:r>
              <a:rPr lang="el-GR" sz="1400" dirty="0"/>
              <a:t>Στο ΕΜΑΕΣ εντάσσονται οι Έλληνες υπήκοοι, καθώς και οι αλλοδαποί που εργάζονται ή συνταξιοδοτούνται στην Ελλάδα.</a:t>
            </a:r>
          </a:p>
          <a:p>
            <a:pPr lvl="0">
              <a:spcBef>
                <a:spcPts val="0"/>
              </a:spcBef>
            </a:pPr>
            <a:r>
              <a:rPr lang="el-GR" sz="1400" dirty="0"/>
              <a:t>Κάθε εντασσόμενος στο ΕΜΑΕΣ λαμβάνει αυτόματα από το σύστημα ένα συγκεκριμένο και μοναδικό ΑΜΚΑ.</a:t>
            </a:r>
          </a:p>
          <a:p>
            <a:pPr lvl="0">
              <a:spcBef>
                <a:spcPts val="0"/>
              </a:spcBef>
            </a:pPr>
            <a:r>
              <a:rPr lang="el-GR" sz="1400" dirty="0"/>
              <a:t>Ο ΑΜΚΑ μπορεί να αλλάξει μόνο στην περίπτωση που τα συνθετικά του στοιχεία, βάση των οποίων ορίζεται (ημερομηνία γέννησης, φύλο) διαπιστωθεί ότι είναι λάθος.</a:t>
            </a:r>
          </a:p>
          <a:p>
            <a:pPr lvl="0">
              <a:spcBef>
                <a:spcPts val="0"/>
              </a:spcBef>
            </a:pPr>
            <a:r>
              <a:rPr lang="el-GR" sz="1400" dirty="0"/>
              <a:t>Για την ένταξη ενός νέου ατόμου στο ΕΜΑΕΣ απαιτείται να δίνονται και να είναι απολύτως ορθά, ένα σύνολο συγκεκριμένων στοιχείων, τα οποία αποκαλούνται ‘υποχρεωτικά’.</a:t>
            </a:r>
          </a:p>
          <a:p>
            <a:pPr lvl="0">
              <a:spcBef>
                <a:spcPts val="0"/>
              </a:spcBef>
            </a:pPr>
            <a:r>
              <a:rPr lang="el-GR" sz="1400" dirty="0"/>
              <a:t>Το ΕΜΑΕΣ, ως υπερδομή / </a:t>
            </a:r>
            <a:r>
              <a:rPr lang="el-GR" sz="1400" dirty="0" err="1"/>
              <a:t>υπερσύνολο</a:t>
            </a:r>
            <a:r>
              <a:rPr lang="el-GR" sz="1400" dirty="0"/>
              <a:t> των επιμέρους μητρώων των φορέων, πρέπει να περιέχει όλους τους ασφαλισμένους των φορέων, και μόνον αυτούς. Δηλαδή, δε μπορεί να περιέχει άτομα τα οποία δεν έχουν ασφαλιστεί (σαν άμεσα ή έμμεσα μέλη) μια τουλάχιστον φορά σε κάποιο φορέα στην Ελλάδα.</a:t>
            </a:r>
          </a:p>
          <a:p>
            <a:pPr lvl="0">
              <a:spcBef>
                <a:spcPts val="0"/>
              </a:spcBef>
            </a:pPr>
            <a:r>
              <a:rPr lang="el-GR" sz="1400" dirty="0"/>
              <a:t>Οι κοινές πληροφορίες του ατόμου, που τηρούνται τόσο στο ΕΜΑΕΣ όσο και στα επιμέρους μητρώα των φορέων, πρέπει να διασφαλιστούν από το Πληροφοριακό Σύστημα ώστε να είναι ακριβώς οι ίδιες. Οι μεταβολές δηλαδή στο ΕΜΑΕΣ θα πρέπει να γνωστοποιούνται από το Πληροφοριακό Σύστημα σε όλους τους ενδιαφερόμενους φορείς, και μάλιστα με τον ταχύτερο δυνατό τρόπο (on-</a:t>
            </a:r>
            <a:r>
              <a:rPr lang="el-GR" sz="1400" dirty="0" err="1"/>
              <a:t>line</a:t>
            </a:r>
            <a:r>
              <a:rPr lang="el-GR" sz="1400" dirty="0"/>
              <a:t> μέσω του δικτύου, ή μέσω αρχείου ή με έντυπα κατά περίπτωση και μετά την σύμφωνη γνώμη του κάθε φορέα) προκειμένου αυτές να εκτελούνται και στα δικά τους μητρώα</a:t>
            </a:r>
            <a:r>
              <a:rPr lang="el-GR" sz="1400" dirty="0" smtClean="0"/>
              <a:t>.</a:t>
            </a:r>
            <a:endParaRPr lang="el-GR" sz="1400" dirty="0"/>
          </a:p>
        </p:txBody>
      </p:sp>
    </p:spTree>
    <p:extLst>
      <p:ext uri="{BB962C8B-B14F-4D97-AF65-F5344CB8AC3E}">
        <p14:creationId xmlns:p14="http://schemas.microsoft.com/office/powerpoint/2010/main" val="1032834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16632"/>
            <a:ext cx="5915001" cy="1143000"/>
          </a:xfrm>
        </p:spPr>
        <p:txBody>
          <a:bodyPr>
            <a:normAutofit/>
          </a:bodyPr>
          <a:lstStyle/>
          <a:p>
            <a:r>
              <a:rPr lang="el-GR" sz="3600" b="1" dirty="0"/>
              <a:t>Αρχές Λειτουργίας του </a:t>
            </a:r>
            <a:r>
              <a:rPr lang="el-GR" sz="3600" b="1" dirty="0" smtClean="0"/>
              <a:t>ΠΣ</a:t>
            </a:r>
            <a:endParaRPr lang="el-GR" sz="3600" b="1" dirty="0"/>
          </a:p>
        </p:txBody>
      </p:sp>
      <p:sp>
        <p:nvSpPr>
          <p:cNvPr id="3" name="Content Placeholder 2"/>
          <p:cNvSpPr>
            <a:spLocks noGrp="1"/>
          </p:cNvSpPr>
          <p:nvPr>
            <p:ph idx="1"/>
          </p:nvPr>
        </p:nvSpPr>
        <p:spPr>
          <a:xfrm>
            <a:off x="107504" y="1484784"/>
            <a:ext cx="8892480" cy="4799494"/>
          </a:xfrm>
        </p:spPr>
        <p:txBody>
          <a:bodyPr>
            <a:noAutofit/>
          </a:bodyPr>
          <a:lstStyle/>
          <a:p>
            <a:pPr marL="0" indent="0">
              <a:spcBef>
                <a:spcPts val="0"/>
              </a:spcBef>
              <a:buNone/>
            </a:pPr>
            <a:r>
              <a:rPr lang="el-GR" sz="1400" dirty="0" smtClean="0"/>
              <a:t>Για </a:t>
            </a:r>
            <a:r>
              <a:rPr lang="el-GR" sz="1400" dirty="0"/>
              <a:t>την ασφάλεια, την αξιοπιστία και την ακεραιότητα των τηρούμενων στο σύστημα πληροφοριών, δικαιώματα πρόσβασης στο Πληροφοριακό Σύστημα αποδίδονται από την Κεντρική Διαχείριση, κατά περίπτωση και σύμφωνα με τα παρακάτω:</a:t>
            </a:r>
          </a:p>
          <a:p>
            <a:pPr lvl="0">
              <a:spcBef>
                <a:spcPts val="0"/>
              </a:spcBef>
            </a:pPr>
            <a:r>
              <a:rPr lang="el-GR" sz="1400" dirty="0"/>
              <a:t>Αναζήτηση πληροφοριών μπορούν να κάνουν όλοι οι φορείς. Περιορισμός μπορεί να υπάρξει στο είδος και τον όγκο των πληροφοριών που αναζητούνται σε κάποια χρονική περίοδο.</a:t>
            </a:r>
          </a:p>
          <a:p>
            <a:pPr lvl="0">
              <a:spcBef>
                <a:spcPts val="0"/>
              </a:spcBef>
            </a:pPr>
            <a:r>
              <a:rPr lang="el-GR" sz="1400" dirty="0"/>
              <a:t>Ενημέρωση με νέους ασφαλισμένους / συνταξιούχους και κατά συνέπεια η απονομή νέου ΑΜΚΑ γίνεται μόνο από φορείς Κύριας Ασφάλισης. Οι φορείς άλλων κλάδων ασφάλισης καταχωρούν στο ΕΜΑΕΣ τους δικούς τους ασφαλισμένους μετά την απογραφή τους στην Κύρια Ασφάλιση και, κατά συνέπεια, μετά την απονομή ΑΜΚΑ από το ΕΜΑΕΣ. Δηλαδή, οι φορείς αυτοί έχουν πρόσβαση για ενημέρωση του ΕΜΑΕΣ εφόσον ο προς ενημέρωση ασφαλισμένος έχει ήδη ΑΜΚΑ.</a:t>
            </a:r>
          </a:p>
          <a:p>
            <a:pPr lvl="0">
              <a:spcBef>
                <a:spcPts val="0"/>
              </a:spcBef>
            </a:pPr>
            <a:r>
              <a:rPr lang="el-GR" sz="1400" dirty="0"/>
              <a:t>Κάθε φορέας Κύριας Ασφάλισης μπορεί να μεταβάλλει οποιαδήποτε στοιχεία (βασικά ή ασφαλιστικά) αλλά μόνο των δικών του ασφαλισμένων ή συνταξιούχων.</a:t>
            </a:r>
          </a:p>
          <a:p>
            <a:pPr lvl="0">
              <a:spcBef>
                <a:spcPts val="0"/>
              </a:spcBef>
            </a:pPr>
            <a:r>
              <a:rPr lang="el-GR" sz="1400" dirty="0"/>
              <a:t>Οι φορείς των άλλων κατηγοριών (εκτός Κύριας Ασφάλισης) επιτρέπεται να μεταβάλλουν μόνο τα στοιχεία ασφάλισης που τους αφορούν (τα δικά τους).</a:t>
            </a:r>
          </a:p>
          <a:p>
            <a:pPr lvl="0">
              <a:spcBef>
                <a:spcPts val="0"/>
              </a:spcBef>
            </a:pPr>
            <a:r>
              <a:rPr lang="el-GR" sz="1400" dirty="0"/>
              <a:t>Συνέπεια των παραπάνω είναι ότι κανένας φορέας δεν επιτρέπεται να μεταβάλλει στοιχεία που αφορούν αποκλειστικά άλλο φορέα ή στοιχεία ατόμων που δεν είναι ασφαλισμένα σε αυτόν.</a:t>
            </a:r>
          </a:p>
          <a:p>
            <a:pPr lvl="0">
              <a:spcBef>
                <a:spcPts val="0"/>
              </a:spcBef>
            </a:pPr>
            <a:r>
              <a:rPr lang="el-GR" sz="1400" dirty="0"/>
              <a:t>Μεταβολές στοιχείων που συνεπάγονται αλλαγή ΑΜΚΑ ή επανέκδοση της Κάρτας Κοινωνικής Ασφάλισης, γίνονται μόνο από φορείς Κύριας Ασφάλισης και μάλιστα από εξουσιοδοτημένους για το σκοπό αυτό υπαλλήλους / χρήστες.</a:t>
            </a:r>
          </a:p>
          <a:p>
            <a:pPr>
              <a:spcBef>
                <a:spcPts val="0"/>
              </a:spcBef>
            </a:pPr>
            <a:r>
              <a:rPr lang="en-US" sz="1400" dirty="0" err="1"/>
              <a:t>Ακυρώσεις</a:t>
            </a:r>
            <a:r>
              <a:rPr lang="en-US" sz="1400" dirty="0"/>
              <a:t> ΑΜΚΑ, </a:t>
            </a:r>
            <a:r>
              <a:rPr lang="en-US" sz="1400" dirty="0" err="1"/>
              <a:t>γι</a:t>
            </a:r>
            <a:r>
              <a:rPr lang="en-US" sz="1400" dirty="0"/>
              <a:t>α οποιαδήποτε αιτία, γίνονται κεντρικά από την ΗΔΙΚΑ ύστερα από έγγραφη ενημέρωση από το φορέα χρήστη.</a:t>
            </a:r>
            <a:endParaRPr lang="el-GR" sz="1400" dirty="0"/>
          </a:p>
        </p:txBody>
      </p:sp>
    </p:spTree>
    <p:extLst>
      <p:ext uri="{BB962C8B-B14F-4D97-AF65-F5344CB8AC3E}">
        <p14:creationId xmlns:p14="http://schemas.microsoft.com/office/powerpoint/2010/main" val="2261494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107504" y="1653841"/>
            <a:ext cx="8964488" cy="4367447"/>
          </a:xfrm>
        </p:spPr>
        <p:txBody>
          <a:bodyPr>
            <a:normAutofit/>
          </a:bodyPr>
          <a:lstStyle/>
          <a:p>
            <a:pPr marL="0" indent="0">
              <a:spcBef>
                <a:spcPts val="0"/>
              </a:spcBef>
              <a:buNone/>
            </a:pPr>
            <a:r>
              <a:rPr lang="el-GR" sz="1700" dirty="0"/>
              <a:t>Ένταξη νέου (για το φορέα) Ασφαλισμένου στην Κύρια Ασφάλιση:</a:t>
            </a:r>
          </a:p>
          <a:p>
            <a:pPr lvl="0">
              <a:spcBef>
                <a:spcPts val="0"/>
              </a:spcBef>
            </a:pPr>
            <a:r>
              <a:rPr lang="el-GR" sz="1700" dirty="0"/>
              <a:t>Η έννοια του όρου ‘νέος ασφαλισμένος’ στον φορέα δεν ταυτίζεται με το ‘νέος’ στο ΕΜΑΕΣ.</a:t>
            </a:r>
          </a:p>
          <a:p>
            <a:pPr lvl="0">
              <a:spcBef>
                <a:spcPts val="0"/>
              </a:spcBef>
            </a:pPr>
            <a:r>
              <a:rPr lang="el-GR" sz="1700" dirty="0"/>
              <a:t>Κατάθεση αίτησης μαζί με τα απαραίτητα δικαιολογητικά.</a:t>
            </a:r>
          </a:p>
          <a:p>
            <a:pPr lvl="0">
              <a:spcBef>
                <a:spcPts val="0"/>
              </a:spcBef>
            </a:pPr>
            <a:r>
              <a:rPr lang="el-GR" sz="1700" dirty="0"/>
              <a:t>Συμπλήρωση απογραφικού δελτίου.</a:t>
            </a:r>
          </a:p>
          <a:p>
            <a:pPr lvl="0">
              <a:spcBef>
                <a:spcPts val="0"/>
              </a:spcBef>
            </a:pPr>
            <a:r>
              <a:rPr lang="el-GR" sz="1700" dirty="0"/>
              <a:t>Έλεγχος, διόρθωση και συμπλήρωση Απογραφικού Δελτίου.</a:t>
            </a:r>
          </a:p>
          <a:p>
            <a:pPr lvl="0">
              <a:spcBef>
                <a:spcPts val="0"/>
              </a:spcBef>
            </a:pPr>
            <a:r>
              <a:rPr lang="el-GR" sz="1700" dirty="0"/>
              <a:t>Το απογραφικό δελτίο, μαζί με τα απαραίτητα δικαιολογητικά, αποστέλλονται στον αρμόδιο κόμβο (εάν το σημείο απογραφής δεν είναι κόμβος του ΑΜΚΑ).</a:t>
            </a:r>
          </a:p>
          <a:p>
            <a:pPr lvl="0">
              <a:spcBef>
                <a:spcPts val="0"/>
              </a:spcBef>
            </a:pPr>
            <a:r>
              <a:rPr lang="el-GR" sz="1700" dirty="0"/>
              <a:t>Στη συνέχεια γίνονται οι παρακάτω ενέργειες από τον κόμβο:</a:t>
            </a:r>
          </a:p>
          <a:p>
            <a:pPr lvl="0">
              <a:spcBef>
                <a:spcPts val="0"/>
              </a:spcBef>
            </a:pPr>
            <a:r>
              <a:rPr lang="el-GR" sz="1700" dirty="0"/>
              <a:t>Εισαγωγή στοιχείων και έλεγχος ύπαρξης του ατόμου στο Εθνικό Μητρώο.</a:t>
            </a:r>
          </a:p>
          <a:p>
            <a:pPr lvl="0">
              <a:spcBef>
                <a:spcPts val="0"/>
              </a:spcBef>
            </a:pPr>
            <a:r>
              <a:rPr lang="el-GR" sz="1700" dirty="0"/>
              <a:t>Έλεγχος και καταχώρηση του ασφαλισμένου στο Μητρώο του Ταμείου (εφόσον υπάρχει άμεση σύνδεση των δύο Μητρώων).</a:t>
            </a:r>
          </a:p>
          <a:p>
            <a:pPr lvl="0">
              <a:spcBef>
                <a:spcPts val="0"/>
              </a:spcBef>
            </a:pPr>
            <a:r>
              <a:rPr lang="el-GR" sz="1700" dirty="0"/>
              <a:t>Ενημέρωση του Εθνικού Μητρώου.</a:t>
            </a:r>
          </a:p>
          <a:p>
            <a:pPr lvl="0">
              <a:spcBef>
                <a:spcPts val="0"/>
              </a:spcBef>
            </a:pPr>
            <a:r>
              <a:rPr lang="el-GR" sz="1700" dirty="0"/>
              <a:t>Ενημέρωση του Μητρώου του Ταμείου με τον ΑΜΚΑ.</a:t>
            </a:r>
          </a:p>
          <a:p>
            <a:pPr lvl="0">
              <a:spcBef>
                <a:spcPts val="0"/>
              </a:spcBef>
            </a:pPr>
            <a:r>
              <a:rPr lang="el-GR" sz="1700" dirty="0"/>
              <a:t>Εκτύπωση προσωρινής Κάρτας Κοινωνικής Ασφάλισης και καρτέλας ασφαλισμένου</a:t>
            </a:r>
            <a:r>
              <a:rPr lang="el-GR" sz="1700" dirty="0" smtClean="0"/>
              <a:t>.</a:t>
            </a:r>
            <a:endParaRPr lang="el-GR" sz="1700" dirty="0"/>
          </a:p>
        </p:txBody>
      </p:sp>
    </p:spTree>
    <p:extLst>
      <p:ext uri="{BB962C8B-B14F-4D97-AF65-F5344CB8AC3E}">
        <p14:creationId xmlns:p14="http://schemas.microsoft.com/office/powerpoint/2010/main" val="2845457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107504" y="1653841"/>
            <a:ext cx="8892480" cy="4367447"/>
          </a:xfrm>
        </p:spPr>
        <p:txBody>
          <a:bodyPr>
            <a:noAutofit/>
          </a:bodyPr>
          <a:lstStyle/>
          <a:p>
            <a:pPr marL="0" lvl="0" indent="0">
              <a:lnSpc>
                <a:spcPct val="120000"/>
              </a:lnSpc>
              <a:spcBef>
                <a:spcPts val="0"/>
              </a:spcBef>
              <a:buNone/>
            </a:pPr>
            <a:r>
              <a:rPr lang="el-GR" sz="1800" dirty="0" smtClean="0"/>
              <a:t>Ένταξη </a:t>
            </a:r>
            <a:r>
              <a:rPr lang="el-GR" sz="1800" dirty="0"/>
              <a:t>νέου (για τον φορέα) Ασφαλισμένου σε Φορέα μη - Κύριας Ασφάλισης:</a:t>
            </a:r>
          </a:p>
          <a:p>
            <a:pPr lvl="0">
              <a:lnSpc>
                <a:spcPct val="120000"/>
              </a:lnSpc>
              <a:spcBef>
                <a:spcPts val="0"/>
              </a:spcBef>
            </a:pPr>
            <a:r>
              <a:rPr lang="el-GR" sz="1800" dirty="0"/>
              <a:t>Ο ασφαλισμένος έχει ΑΜΚΑ (από την Κύρια Ασφάλιση).</a:t>
            </a:r>
          </a:p>
          <a:p>
            <a:pPr lvl="0">
              <a:lnSpc>
                <a:spcPct val="120000"/>
              </a:lnSpc>
              <a:spcBef>
                <a:spcPts val="0"/>
              </a:spcBef>
            </a:pPr>
            <a:r>
              <a:rPr lang="el-GR" sz="1800" dirty="0"/>
              <a:t>Η πληροφορία για την ασφάλιση φθάνει:</a:t>
            </a:r>
          </a:p>
          <a:p>
            <a:pPr lvl="1">
              <a:lnSpc>
                <a:spcPct val="120000"/>
              </a:lnSpc>
              <a:spcBef>
                <a:spcPts val="0"/>
              </a:spcBef>
            </a:pPr>
            <a:r>
              <a:rPr lang="el-GR" sz="1800" dirty="0"/>
              <a:t>- Μέσω των μισθοδοτικών καταστάσεων των εργοδοτών στις οποίες για κάθε ασφαλισμένο αναγράφεται ο ΑΜΚΑ ή το Ταμείο Κύριας ασφάλισής του και ο Αριθμός Μητρώου σε αυτό. Για κάθε έναν που είναι νέος (για τον εργοδότη) θα πρέπει να υπάρχει σχετική ένδειξη στην κατάσταση.</a:t>
            </a:r>
          </a:p>
          <a:p>
            <a:pPr lvl="1">
              <a:lnSpc>
                <a:spcPct val="120000"/>
              </a:lnSpc>
              <a:spcBef>
                <a:spcPts val="0"/>
              </a:spcBef>
            </a:pPr>
            <a:r>
              <a:rPr lang="el-GR" sz="1800" dirty="0"/>
              <a:t>- Με απογραφικό δελτίο που συμπληρώνει ο ενδιαφερόμενος.</a:t>
            </a:r>
          </a:p>
          <a:p>
            <a:pPr>
              <a:lnSpc>
                <a:spcPct val="120000"/>
              </a:lnSpc>
              <a:spcBef>
                <a:spcPts val="0"/>
              </a:spcBef>
            </a:pPr>
            <a:r>
              <a:rPr lang="el-GR" sz="1800" dirty="0"/>
              <a:t>Με βάση τα στοιχεία αυτά γίνονται τα εξής:</a:t>
            </a:r>
          </a:p>
          <a:p>
            <a:pPr lvl="0">
              <a:lnSpc>
                <a:spcPct val="120000"/>
              </a:lnSpc>
              <a:spcBef>
                <a:spcPts val="0"/>
              </a:spcBef>
            </a:pPr>
            <a:r>
              <a:rPr lang="el-GR" sz="1800" dirty="0"/>
              <a:t>Έλεγχος ύπαρξης και ενημέρωση του Εθνικού Μητρώου.</a:t>
            </a:r>
          </a:p>
          <a:p>
            <a:pPr lvl="0">
              <a:lnSpc>
                <a:spcPct val="120000"/>
              </a:lnSpc>
              <a:spcBef>
                <a:spcPts val="0"/>
              </a:spcBef>
            </a:pPr>
            <a:r>
              <a:rPr lang="el-GR" sz="1800" dirty="0"/>
              <a:t>Ενημέρωση Μητρώου </a:t>
            </a:r>
            <a:r>
              <a:rPr lang="el-GR" sz="1800" dirty="0" smtClean="0"/>
              <a:t>Ταμείου.</a:t>
            </a:r>
            <a:endParaRPr lang="el-GR" sz="1800" dirty="0"/>
          </a:p>
          <a:p>
            <a:pPr marL="0" indent="0">
              <a:lnSpc>
                <a:spcPct val="120000"/>
              </a:lnSpc>
              <a:spcBef>
                <a:spcPts val="0"/>
              </a:spcBef>
              <a:buNone/>
            </a:pPr>
            <a:r>
              <a:rPr lang="el-GR" sz="1800" dirty="0" smtClean="0"/>
              <a:t>Διαδικασίες </a:t>
            </a:r>
            <a:r>
              <a:rPr lang="el-GR" sz="1800" dirty="0"/>
              <a:t>αναγγελίας νέου στον Φορέα συνταξιούχου:</a:t>
            </a:r>
          </a:p>
          <a:p>
            <a:pPr>
              <a:lnSpc>
                <a:spcPct val="120000"/>
              </a:lnSpc>
              <a:spcBef>
                <a:spcPts val="0"/>
              </a:spcBef>
            </a:pPr>
            <a:r>
              <a:rPr lang="el-GR" sz="1800" dirty="0"/>
              <a:t>Είναι αντίστοιχες με αυτές των </a:t>
            </a:r>
            <a:r>
              <a:rPr lang="el-GR" sz="1800" dirty="0" smtClean="0"/>
              <a:t>ασφαλισμένων</a:t>
            </a:r>
            <a:endParaRPr lang="el-GR" sz="1800" dirty="0"/>
          </a:p>
        </p:txBody>
      </p:sp>
    </p:spTree>
    <p:extLst>
      <p:ext uri="{BB962C8B-B14F-4D97-AF65-F5344CB8AC3E}">
        <p14:creationId xmlns:p14="http://schemas.microsoft.com/office/powerpoint/2010/main" val="3443249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251520" y="1581834"/>
            <a:ext cx="8676458" cy="4367447"/>
          </a:xfrm>
        </p:spPr>
        <p:txBody>
          <a:bodyPr>
            <a:noAutofit/>
          </a:bodyPr>
          <a:lstStyle/>
          <a:p>
            <a:pPr marL="0" indent="0">
              <a:spcBef>
                <a:spcPts val="0"/>
              </a:spcBef>
              <a:buNone/>
            </a:pPr>
            <a:r>
              <a:rPr lang="el-GR" sz="1600" dirty="0" smtClean="0"/>
              <a:t>Μεταβολές </a:t>
            </a:r>
            <a:r>
              <a:rPr lang="el-GR" sz="1600" dirty="0"/>
              <a:t>στοιχείων ασφαλισμένων-συνταξιούχων</a:t>
            </a:r>
          </a:p>
          <a:p>
            <a:pPr lvl="0">
              <a:spcBef>
                <a:spcPts val="0"/>
              </a:spcBef>
            </a:pPr>
            <a:r>
              <a:rPr lang="el-GR" sz="1600" dirty="0"/>
              <a:t>Κάθε Ταμείο μεταβάλλει τα στοιχεία των ασφαλισμένων / συνταξιούχων του που αφορούν το ίδιο το Ταμείο.</a:t>
            </a:r>
          </a:p>
          <a:p>
            <a:pPr lvl="0">
              <a:spcBef>
                <a:spcPts val="0"/>
              </a:spcBef>
            </a:pPr>
            <a:r>
              <a:rPr lang="el-GR" sz="1600" dirty="0"/>
              <a:t>Μόνο οι Φορείς Κύριας Ασφάλισης μπορούν να μεταβάλλουν τα βασικά γενικά στοιχεία ασφαλισμένων / συνταξιούχων τους.</a:t>
            </a:r>
          </a:p>
          <a:p>
            <a:pPr lvl="0">
              <a:spcBef>
                <a:spcPts val="0"/>
              </a:spcBef>
            </a:pPr>
            <a:r>
              <a:rPr lang="el-GR" sz="1600" dirty="0"/>
              <a:t>Είναι απαραίτητο να είναι γνωστός ο ΑΜΚΑ και τα αρχικά των αλφαβητικών στοιχείων του ασφαλισμένου / συνταξιούχου όπως αυτά είναι αποτυπωμένα στην Κάρτα Κοινωνικής Ασφάλισης.</a:t>
            </a:r>
          </a:p>
          <a:p>
            <a:pPr lvl="0">
              <a:spcBef>
                <a:spcPts val="0"/>
              </a:spcBef>
            </a:pPr>
            <a:r>
              <a:rPr lang="el-GR" sz="1600" dirty="0"/>
              <a:t>Όλες οι μεταβολές που αφορούν γενικά σταθερά </a:t>
            </a:r>
            <a:r>
              <a:rPr lang="el-GR" sz="1600" dirty="0" err="1"/>
              <a:t>ταυτοτικά</a:t>
            </a:r>
            <a:r>
              <a:rPr lang="el-GR" sz="1600" dirty="0"/>
              <a:t> στοιχεία πρέπει να αποδεικνύονται με επίσημα έγγραφα (πχ. αστυνομική ταυτότητα).</a:t>
            </a:r>
          </a:p>
          <a:p>
            <a:pPr lvl="0">
              <a:spcBef>
                <a:spcPts val="0"/>
              </a:spcBef>
            </a:pPr>
            <a:r>
              <a:rPr lang="el-GR" sz="1600" dirty="0"/>
              <a:t>Οι διαδικασίες είναι οι ακόλουθες:</a:t>
            </a:r>
          </a:p>
          <a:p>
            <a:pPr lvl="0">
              <a:spcBef>
                <a:spcPts val="0"/>
              </a:spcBef>
            </a:pPr>
            <a:r>
              <a:rPr lang="el-GR" sz="1600" dirty="0"/>
              <a:t>Εύρεση του ασφαλισμένου-συνταξιούχου στο Εθνικό Μητρώο.</a:t>
            </a:r>
          </a:p>
          <a:p>
            <a:pPr lvl="0">
              <a:spcBef>
                <a:spcPts val="0"/>
              </a:spcBef>
            </a:pPr>
            <a:r>
              <a:rPr lang="el-GR" sz="1600" dirty="0"/>
              <a:t>Εκτέλεση των μεταβολών.</a:t>
            </a:r>
          </a:p>
          <a:p>
            <a:pPr lvl="0">
              <a:spcBef>
                <a:spcPts val="0"/>
              </a:spcBef>
            </a:pPr>
            <a:r>
              <a:rPr lang="el-GR" sz="1600" dirty="0"/>
              <a:t>Εκτύπωση προσωρινής Κάρτας Κοινωνικής Ασφάλισης.</a:t>
            </a:r>
          </a:p>
          <a:p>
            <a:pPr lvl="0">
              <a:spcBef>
                <a:spcPts val="0"/>
              </a:spcBef>
            </a:pPr>
            <a:r>
              <a:rPr lang="el-GR" sz="1600" dirty="0"/>
              <a:t>Ενημέρωση του Μητρώου του Ταμείου που έκανε τις αλλαγές.</a:t>
            </a:r>
          </a:p>
          <a:p>
            <a:pPr lvl="0">
              <a:spcBef>
                <a:spcPts val="0"/>
              </a:spcBef>
            </a:pPr>
            <a:r>
              <a:rPr lang="el-GR" sz="1600" dirty="0"/>
              <a:t>Ενημέρωση Μητρώων άλλων Ταμείων με μεταβολές</a:t>
            </a:r>
            <a:r>
              <a:rPr lang="el-GR" sz="1600" dirty="0" smtClean="0"/>
              <a:t>.</a:t>
            </a:r>
            <a:endParaRPr lang="el-GR" sz="1600" dirty="0"/>
          </a:p>
        </p:txBody>
      </p:sp>
    </p:spTree>
    <p:extLst>
      <p:ext uri="{BB962C8B-B14F-4D97-AF65-F5344CB8AC3E}">
        <p14:creationId xmlns:p14="http://schemas.microsoft.com/office/powerpoint/2010/main" val="1296873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16632"/>
            <a:ext cx="5915001" cy="1143000"/>
          </a:xfrm>
        </p:spPr>
        <p:txBody>
          <a:bodyPr>
            <a:normAutofit/>
          </a:bodyPr>
          <a:lstStyle/>
          <a:p>
            <a:r>
              <a:rPr lang="el-GR" sz="4000" b="1" dirty="0"/>
              <a:t>Εθνικό Γενικό Μητρώο</a:t>
            </a:r>
          </a:p>
        </p:txBody>
      </p:sp>
      <p:sp>
        <p:nvSpPr>
          <p:cNvPr id="3" name="Content Placeholder 2"/>
          <p:cNvSpPr>
            <a:spLocks noGrp="1"/>
          </p:cNvSpPr>
          <p:nvPr>
            <p:ph idx="1"/>
          </p:nvPr>
        </p:nvSpPr>
        <p:spPr>
          <a:xfrm>
            <a:off x="323528" y="1581834"/>
            <a:ext cx="8568954" cy="4367447"/>
          </a:xfrm>
        </p:spPr>
        <p:txBody>
          <a:bodyPr>
            <a:normAutofit fontScale="70000" lnSpcReduction="20000"/>
          </a:bodyPr>
          <a:lstStyle/>
          <a:p>
            <a:pPr marL="0" indent="0">
              <a:lnSpc>
                <a:spcPct val="120000"/>
              </a:lnSpc>
              <a:spcBef>
                <a:spcPts val="0"/>
              </a:spcBef>
              <a:buNone/>
            </a:pPr>
            <a:r>
              <a:rPr lang="el-GR" dirty="0"/>
              <a:t>Σύμφωνα με το άρθρο 64 του Ν.2084/1992 «Αναμόρφωση της Κοινωνικής Ασφάλισης και άλλες διατάξεις», στη Γενική Γραμματεία Κοινωνικών Ασφαλίσεων θα τηρείται ηλεκτρονικά το Εθνικό Γενικό Μητρώο όλων των Ασφαλισμένων και Συνταξιούχων της χώρας καθώς και το Εθνικό Γενικό Μητρώο Εργοδοτών.</a:t>
            </a:r>
          </a:p>
          <a:p>
            <a:pPr marL="0" indent="0">
              <a:lnSpc>
                <a:spcPct val="120000"/>
              </a:lnSpc>
              <a:spcBef>
                <a:spcPts val="0"/>
              </a:spcBef>
              <a:buNone/>
            </a:pPr>
            <a:endParaRPr lang="el-GR" dirty="0"/>
          </a:p>
          <a:p>
            <a:pPr marL="0" indent="0">
              <a:lnSpc>
                <a:spcPct val="120000"/>
              </a:lnSpc>
              <a:spcBef>
                <a:spcPts val="0"/>
              </a:spcBef>
              <a:buNone/>
            </a:pPr>
            <a:r>
              <a:rPr lang="el-GR" dirty="0"/>
              <a:t>Οι Ασφαλιστικοί Φορείς της χώρας έχουν την υποχρέωση να το τροφοδοτούν με τα απαραίτητα στοιχεία, μέσω των Πληροφοριακών Υποδομών τους. Η υλοποίηση του Έργου έχει ανατεθεί από τη ΓΓΚΑ στην Ηλεκτρονική Διακυβέρνηση Κοινωνικής Ασφάλισης (ΗΔΙΚΑ), παλαιότερα Κέντρο Ηλεκτρονικού Υπολογιστή Κοινωνικών Υπηρεσιών (ΚΗΥΚΥ).</a:t>
            </a:r>
          </a:p>
        </p:txBody>
      </p:sp>
    </p:spTree>
    <p:extLst>
      <p:ext uri="{BB962C8B-B14F-4D97-AF65-F5344CB8AC3E}">
        <p14:creationId xmlns:p14="http://schemas.microsoft.com/office/powerpoint/2010/main" val="2162808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251520" y="1581834"/>
            <a:ext cx="8676458" cy="4367447"/>
          </a:xfrm>
        </p:spPr>
        <p:txBody>
          <a:bodyPr>
            <a:normAutofit/>
          </a:bodyPr>
          <a:lstStyle/>
          <a:p>
            <a:pPr marL="0" indent="0">
              <a:spcBef>
                <a:spcPts val="0"/>
              </a:spcBef>
              <a:buNone/>
            </a:pPr>
            <a:r>
              <a:rPr lang="el-GR" sz="2000" dirty="0" smtClean="0"/>
              <a:t>Ακύρωση </a:t>
            </a:r>
            <a:r>
              <a:rPr lang="el-GR" sz="2000" dirty="0"/>
              <a:t>ΑΜΚΑ</a:t>
            </a:r>
          </a:p>
          <a:p>
            <a:pPr>
              <a:spcBef>
                <a:spcPts val="0"/>
              </a:spcBef>
            </a:pPr>
            <a:r>
              <a:rPr lang="el-GR" sz="2000" dirty="0"/>
              <a:t>Η ακύρωση ενός ΑΜΚΑ στις περιπτώσεις που από λάθος έχουν αποδοθεί δύο ΑΜΚΑ στον ίδιο ασφαλισμένο γίνεται κεντρικά από την ΗΔΙΚΑ: </a:t>
            </a:r>
          </a:p>
          <a:p>
            <a:pPr lvl="0">
              <a:spcBef>
                <a:spcPts val="0"/>
              </a:spcBef>
            </a:pPr>
            <a:r>
              <a:rPr lang="el-GR" sz="2000" dirty="0"/>
              <a:t>Ο Φορέας στέλνει στην ΗΔΙΚΑ το αντίστοιχο δελτίο Γνωστοποίησης που συνοδεύεται από τις φωτοτυπίες των δύο Καρτών Κοινωνικής Ασφάλισης και της Αστυνομικής Ταυτότητας (ή άλλου επισήμου εγγράφου).</a:t>
            </a:r>
          </a:p>
          <a:p>
            <a:pPr lvl="0">
              <a:spcBef>
                <a:spcPts val="0"/>
              </a:spcBef>
            </a:pPr>
            <a:r>
              <a:rPr lang="el-GR" sz="2000" dirty="0"/>
              <a:t>Η ΗΔΙΚΑ:</a:t>
            </a:r>
          </a:p>
          <a:p>
            <a:pPr lvl="1">
              <a:spcBef>
                <a:spcPts val="0"/>
              </a:spcBef>
            </a:pPr>
            <a:r>
              <a:rPr lang="el-GR" sz="2000" dirty="0" smtClean="0"/>
              <a:t>Ελέγχει </a:t>
            </a:r>
            <a:r>
              <a:rPr lang="el-GR" sz="2000" dirty="0"/>
              <a:t>τα στοιχεία.</a:t>
            </a:r>
          </a:p>
          <a:p>
            <a:pPr lvl="1">
              <a:spcBef>
                <a:spcPts val="0"/>
              </a:spcBef>
            </a:pPr>
            <a:r>
              <a:rPr lang="el-GR" sz="2000" dirty="0" smtClean="0"/>
              <a:t>Αποφασίζει </a:t>
            </a:r>
            <a:r>
              <a:rPr lang="el-GR" sz="2000" dirty="0" err="1"/>
              <a:t>ποιός</a:t>
            </a:r>
            <a:r>
              <a:rPr lang="el-GR" sz="2000" dirty="0"/>
              <a:t> ΑΜΚΑ θα ακυρωθεί.</a:t>
            </a:r>
          </a:p>
          <a:p>
            <a:pPr lvl="1">
              <a:spcBef>
                <a:spcPts val="0"/>
              </a:spcBef>
            </a:pPr>
            <a:r>
              <a:rPr lang="el-GR" sz="2000" dirty="0" smtClean="0"/>
              <a:t>Προβαίνει </a:t>
            </a:r>
            <a:r>
              <a:rPr lang="el-GR" sz="2000" dirty="0"/>
              <a:t>στις απαραίτητες μηχανογραφικές ενέργειες.</a:t>
            </a:r>
          </a:p>
          <a:p>
            <a:pPr lvl="1">
              <a:spcBef>
                <a:spcPts val="0"/>
              </a:spcBef>
            </a:pPr>
            <a:r>
              <a:rPr lang="el-GR" sz="2000" dirty="0" smtClean="0"/>
              <a:t>Ενημερώνει </a:t>
            </a:r>
            <a:r>
              <a:rPr lang="el-GR" sz="2000" dirty="0"/>
              <a:t>το Φορέα με σχετικό έγγραφο</a:t>
            </a:r>
            <a:r>
              <a:rPr lang="el-GR" sz="2000" dirty="0" smtClean="0"/>
              <a:t>.</a:t>
            </a:r>
          </a:p>
        </p:txBody>
      </p:sp>
    </p:spTree>
    <p:extLst>
      <p:ext uri="{BB962C8B-B14F-4D97-AF65-F5344CB8AC3E}">
        <p14:creationId xmlns:p14="http://schemas.microsoft.com/office/powerpoint/2010/main" val="1086843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251520" y="1412776"/>
            <a:ext cx="8892480" cy="4799494"/>
          </a:xfrm>
        </p:spPr>
        <p:txBody>
          <a:bodyPr>
            <a:noAutofit/>
          </a:bodyPr>
          <a:lstStyle/>
          <a:p>
            <a:pPr marL="0" indent="0">
              <a:spcBef>
                <a:spcPts val="0"/>
              </a:spcBef>
              <a:buNone/>
            </a:pPr>
            <a:r>
              <a:rPr lang="el-GR" sz="1800" dirty="0" smtClean="0"/>
              <a:t>Αναζητήσεις</a:t>
            </a:r>
            <a:endParaRPr lang="el-GR" sz="1400" dirty="0" smtClean="0"/>
          </a:p>
          <a:p>
            <a:pPr lvl="0">
              <a:spcBef>
                <a:spcPts val="0"/>
              </a:spcBef>
            </a:pPr>
            <a:r>
              <a:rPr lang="el-GR" sz="1800" dirty="0" smtClean="0"/>
              <a:t>Επιτρέπονται από όλους τους χρήστες.</a:t>
            </a:r>
            <a:endParaRPr lang="el-GR" sz="1600" dirty="0" smtClean="0"/>
          </a:p>
          <a:p>
            <a:pPr lvl="0">
              <a:spcBef>
                <a:spcPts val="0"/>
              </a:spcBef>
            </a:pPr>
            <a:r>
              <a:rPr lang="el-GR" sz="1800" dirty="0" smtClean="0"/>
              <a:t>Ο χρήστης / υπάλληλος ενός Φορέα αναζητεί πληροφορίες για τους ασφαλισμένους και συνταξιούχους που ανήκουν στον Φορέα αυτό.</a:t>
            </a:r>
            <a:endParaRPr lang="el-GR" sz="1600" dirty="0" smtClean="0"/>
          </a:p>
          <a:p>
            <a:pPr lvl="0">
              <a:spcBef>
                <a:spcPts val="0"/>
              </a:spcBef>
            </a:pPr>
            <a:r>
              <a:rPr lang="el-GR" sz="1800" dirty="0" smtClean="0"/>
              <a:t>Αναζητήσεις πληροφοριών όλων των ασφαλισμένων / συνταξιούχων της Βάσης Δεδομένων ΕΜΑΕΣ ενεργοποιούνται κεντρικά από την ΗΔΙΚΑ.</a:t>
            </a:r>
            <a:endParaRPr lang="el-GR" sz="1600" dirty="0" smtClean="0"/>
          </a:p>
          <a:p>
            <a:pPr lvl="0">
              <a:spcBef>
                <a:spcPts val="0"/>
              </a:spcBef>
            </a:pPr>
            <a:r>
              <a:rPr lang="el-GR" sz="1800" dirty="0" smtClean="0"/>
              <a:t>Τα αποτελέσματα των αναζητήσεων παρέχονται με επιλογή του χρήστη (εμφανίζονται στην οθόνη, εκτυπώνονται σε εκτυπωτή, αποθηκεύονται σε αρχείο).</a:t>
            </a:r>
            <a:endParaRPr lang="el-GR" sz="1600" dirty="0" smtClean="0"/>
          </a:p>
          <a:p>
            <a:pPr marL="0" indent="0">
              <a:spcBef>
                <a:spcPts val="0"/>
              </a:spcBef>
              <a:buNone/>
            </a:pPr>
            <a:r>
              <a:rPr lang="el-GR" sz="1800" dirty="0" smtClean="0"/>
              <a:t>Το Πληροφοριακό Σύστημα παρέχει:</a:t>
            </a:r>
            <a:endParaRPr lang="el-GR" sz="1400" dirty="0" smtClean="0"/>
          </a:p>
          <a:p>
            <a:pPr lvl="0">
              <a:spcBef>
                <a:spcPts val="0"/>
              </a:spcBef>
            </a:pPr>
            <a:r>
              <a:rPr lang="el-GR" sz="1800" dirty="0" smtClean="0"/>
              <a:t>Καρτέλα ασφαλισμένου.</a:t>
            </a:r>
            <a:endParaRPr lang="el-GR" sz="1600" dirty="0" smtClean="0"/>
          </a:p>
          <a:p>
            <a:pPr lvl="0">
              <a:spcBef>
                <a:spcPts val="0"/>
              </a:spcBef>
            </a:pPr>
            <a:r>
              <a:rPr lang="el-GR" sz="1800" dirty="0" smtClean="0"/>
              <a:t>Καρτέλα συνταξιούχου.</a:t>
            </a:r>
            <a:endParaRPr lang="el-GR" sz="1600" dirty="0" smtClean="0"/>
          </a:p>
          <a:p>
            <a:pPr lvl="0">
              <a:spcBef>
                <a:spcPts val="0"/>
              </a:spcBef>
            </a:pPr>
            <a:r>
              <a:rPr lang="el-GR" sz="1800" dirty="0" smtClean="0"/>
              <a:t>Καρτέλα ασφαλιστικής / συνταξιοδοτικής ιστορίας.</a:t>
            </a:r>
            <a:endParaRPr lang="el-GR" sz="1600" dirty="0" smtClean="0"/>
          </a:p>
          <a:p>
            <a:pPr lvl="0">
              <a:spcBef>
                <a:spcPts val="0"/>
              </a:spcBef>
            </a:pPr>
            <a:r>
              <a:rPr lang="el-GR" sz="1800" dirty="0" smtClean="0"/>
              <a:t>Κατανομή ασφαλισμένων / συνταξιούχων κατά κλάδο ασφάλισης, φύλο, κατηγορία σύνταξης.</a:t>
            </a:r>
            <a:endParaRPr lang="el-GR" sz="1600" dirty="0" smtClean="0"/>
          </a:p>
          <a:p>
            <a:pPr lvl="0">
              <a:spcBef>
                <a:spcPts val="0"/>
              </a:spcBef>
            </a:pPr>
            <a:r>
              <a:rPr lang="el-GR" sz="1800" dirty="0" smtClean="0"/>
              <a:t>Κατανομή ασφαλισμένων / συνταξιούχων κατά ηλικία.</a:t>
            </a:r>
            <a:endParaRPr lang="el-GR" sz="1600" dirty="0" smtClean="0"/>
          </a:p>
          <a:p>
            <a:pPr lvl="0">
              <a:spcBef>
                <a:spcPts val="0"/>
              </a:spcBef>
            </a:pPr>
            <a:r>
              <a:rPr lang="el-GR" sz="1800" dirty="0" smtClean="0"/>
              <a:t>Κατάσταση Δημοσίων Υπαλλήλων συγκεκριμένου Υπουργείου.</a:t>
            </a:r>
            <a:endParaRPr lang="el-GR" sz="1600" dirty="0" smtClean="0"/>
          </a:p>
          <a:p>
            <a:pPr lvl="0">
              <a:spcBef>
                <a:spcPts val="0"/>
              </a:spcBef>
            </a:pPr>
            <a:r>
              <a:rPr lang="el-GR" sz="1800" dirty="0" smtClean="0"/>
              <a:t>Κατανομή Δημοσίων Υπαλλήλων ανά Υπουργείο.</a:t>
            </a:r>
            <a:endParaRPr lang="el-GR" sz="1600" dirty="0" smtClean="0"/>
          </a:p>
        </p:txBody>
      </p:sp>
    </p:spTree>
    <p:extLst>
      <p:ext uri="{BB962C8B-B14F-4D97-AF65-F5344CB8AC3E}">
        <p14:creationId xmlns:p14="http://schemas.microsoft.com/office/powerpoint/2010/main" val="1477970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a:bodyPr>
          <a:lstStyle/>
          <a:p>
            <a:r>
              <a:rPr lang="el-GR" sz="3600" b="1" dirty="0"/>
              <a:t>Λειτουργία / Χρήση του </a:t>
            </a:r>
            <a:r>
              <a:rPr lang="el-GR" sz="3600" b="1" dirty="0" smtClean="0"/>
              <a:t>ΠΣ</a:t>
            </a:r>
            <a:endParaRPr lang="el-GR" sz="3600" b="1" dirty="0"/>
          </a:p>
        </p:txBody>
      </p:sp>
      <p:sp>
        <p:nvSpPr>
          <p:cNvPr id="3" name="Content Placeholder 2"/>
          <p:cNvSpPr>
            <a:spLocks noGrp="1"/>
          </p:cNvSpPr>
          <p:nvPr>
            <p:ph idx="1"/>
          </p:nvPr>
        </p:nvSpPr>
        <p:spPr>
          <a:xfrm>
            <a:off x="251520" y="1581834"/>
            <a:ext cx="8676458" cy="4511462"/>
          </a:xfrm>
        </p:spPr>
        <p:txBody>
          <a:bodyPr>
            <a:normAutofit fontScale="77500" lnSpcReduction="20000"/>
          </a:bodyPr>
          <a:lstStyle/>
          <a:p>
            <a:pPr marL="0" indent="0">
              <a:buNone/>
            </a:pPr>
            <a:r>
              <a:rPr lang="el-GR" dirty="0" smtClean="0"/>
              <a:t>Σε επίπεδο ολόκληρης της Βάσης Δεδομένων παρέχονται:</a:t>
            </a:r>
            <a:endParaRPr lang="el-GR" sz="2400" dirty="0" smtClean="0"/>
          </a:p>
          <a:p>
            <a:pPr lvl="0"/>
            <a:r>
              <a:rPr lang="el-GR" dirty="0" smtClean="0"/>
              <a:t>Ακυρώσεις ΑΜΚΑ που έγιναν σε συγκεκριμένη περίοδο.</a:t>
            </a:r>
            <a:endParaRPr lang="el-GR" sz="2800" dirty="0" smtClean="0"/>
          </a:p>
          <a:p>
            <a:pPr lvl="0"/>
            <a:r>
              <a:rPr lang="el-GR" dirty="0" smtClean="0"/>
              <a:t>Κατάσταση ατόμων με πολλαπλές επανεκδόσεις Καρτών.</a:t>
            </a:r>
            <a:endParaRPr lang="el-GR" sz="2800" dirty="0" smtClean="0"/>
          </a:p>
          <a:p>
            <a:pPr lvl="0"/>
            <a:r>
              <a:rPr lang="el-GR" dirty="0" smtClean="0"/>
              <a:t>Κατανομή επανεκδόσεων Καρτών κατά πλήθος και αιτία.</a:t>
            </a:r>
            <a:endParaRPr lang="el-GR" sz="2800" dirty="0" smtClean="0"/>
          </a:p>
          <a:p>
            <a:pPr lvl="0"/>
            <a:r>
              <a:rPr lang="el-GR" dirty="0" smtClean="0"/>
              <a:t>Κατανομή ασφαλισμένων / συνταξιούχων ανά χώρα υπηκοότητας.</a:t>
            </a:r>
            <a:endParaRPr lang="el-GR" sz="2800" dirty="0" smtClean="0"/>
          </a:p>
          <a:p>
            <a:pPr lvl="0"/>
            <a:r>
              <a:rPr lang="el-GR" dirty="0" smtClean="0"/>
              <a:t>Κατανομή Ελλήνων που ασφαλίστηκαν στην αλλοδαπή ανά χώρα ασφάλισης.</a:t>
            </a:r>
            <a:endParaRPr lang="el-GR" sz="2800" dirty="0" smtClean="0"/>
          </a:p>
          <a:p>
            <a:pPr lvl="0"/>
            <a:r>
              <a:rPr lang="el-GR" dirty="0" smtClean="0"/>
              <a:t>Κατανομή ασφαλισμένων / συνταξιούχων κατά κλάδο ασφάλισης, φύλο, κατηγορία σύνταξης.</a:t>
            </a:r>
            <a:endParaRPr lang="el-GR" sz="2800" dirty="0" smtClean="0"/>
          </a:p>
          <a:p>
            <a:pPr lvl="0"/>
            <a:r>
              <a:rPr lang="el-GR" dirty="0" smtClean="0"/>
              <a:t>Κατανομή ασφαλισμένων / συνταξιούχων κατά ηλικία.</a:t>
            </a:r>
            <a:endParaRPr lang="el-GR" sz="2800" dirty="0" smtClean="0"/>
          </a:p>
          <a:p>
            <a:r>
              <a:rPr lang="en-US" dirty="0" err="1" smtClean="0"/>
              <a:t>Γενικά</a:t>
            </a:r>
            <a:r>
              <a:rPr lang="en-US" dirty="0" smtClean="0"/>
              <a:t> </a:t>
            </a:r>
            <a:r>
              <a:rPr lang="en-US" dirty="0" err="1" smtClean="0"/>
              <a:t>στ</a:t>
            </a:r>
            <a:r>
              <a:rPr lang="en-US" dirty="0" smtClean="0"/>
              <a:t>ατιστικά στοιχεία.</a:t>
            </a:r>
            <a:endParaRPr lang="el-GR" dirty="0"/>
          </a:p>
        </p:txBody>
      </p:sp>
    </p:spTree>
    <p:extLst>
      <p:ext uri="{BB962C8B-B14F-4D97-AF65-F5344CB8AC3E}">
        <p14:creationId xmlns:p14="http://schemas.microsoft.com/office/powerpoint/2010/main" val="3487325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116632"/>
            <a:ext cx="5915001" cy="1143000"/>
          </a:xfrm>
        </p:spPr>
        <p:txBody>
          <a:bodyPr>
            <a:normAutofit/>
          </a:bodyPr>
          <a:lstStyle/>
          <a:p>
            <a:r>
              <a:rPr lang="el-GR" sz="4000" b="1" dirty="0"/>
              <a:t>Εκμετάλλευση του </a:t>
            </a:r>
            <a:r>
              <a:rPr lang="el-GR" sz="4000" b="1" dirty="0" smtClean="0"/>
              <a:t>ΠΣ</a:t>
            </a:r>
            <a:endParaRPr lang="el-GR" sz="4000" b="1" dirty="0"/>
          </a:p>
        </p:txBody>
      </p:sp>
      <p:sp>
        <p:nvSpPr>
          <p:cNvPr id="3" name="Content Placeholder 2"/>
          <p:cNvSpPr>
            <a:spLocks noGrp="1"/>
          </p:cNvSpPr>
          <p:nvPr>
            <p:ph idx="1"/>
          </p:nvPr>
        </p:nvSpPr>
        <p:spPr>
          <a:xfrm>
            <a:off x="107504" y="1581834"/>
            <a:ext cx="8964488" cy="4367447"/>
          </a:xfrm>
        </p:spPr>
        <p:txBody>
          <a:bodyPr>
            <a:noAutofit/>
          </a:bodyPr>
          <a:lstStyle/>
          <a:p>
            <a:pPr marL="0" indent="0">
              <a:spcBef>
                <a:spcPts val="0"/>
              </a:spcBef>
              <a:buNone/>
            </a:pPr>
            <a:r>
              <a:rPr lang="el-GR" sz="1600" dirty="0"/>
              <a:t>Βασική λειτουργία του Πληροφοριακού Συστήματος είναι η απονομή ΑΜΚΑ και η έκδοση Κάρτας Κοινωνικής Ασφάλισης σε κάθε ασφαλισμένο ή συνταξιούχο, καθώς επίσης η παροχή πληροφόρησης προς τους πολίτες, τους φορείς, την Ευρωπαϊκή Ένωση και την πολιτική ηγεσία της χώρας, ανάλογα με τα δικαιώματα πρόσβασης του καθενός στα δεδομένα του ΕΜΑΕΣ.</a:t>
            </a:r>
          </a:p>
          <a:p>
            <a:pPr marL="0" indent="0">
              <a:spcBef>
                <a:spcPts val="0"/>
              </a:spcBef>
              <a:buNone/>
            </a:pPr>
            <a:r>
              <a:rPr lang="el-GR" sz="1600" dirty="0" smtClean="0"/>
              <a:t>Προς </a:t>
            </a:r>
            <a:r>
              <a:rPr lang="el-GR" sz="1600" dirty="0"/>
              <a:t>τους πολίτες, ασφαλισμένους και συνταξιούχους:</a:t>
            </a:r>
          </a:p>
          <a:p>
            <a:pPr lvl="0">
              <a:spcBef>
                <a:spcPts val="0"/>
              </a:spcBef>
            </a:pPr>
            <a:r>
              <a:rPr lang="el-GR" sz="1600" dirty="0"/>
              <a:t>Απονέμεται ΑΜΚΑ κατά την ένταξη τους στο ΕΜΑΕΣ.</a:t>
            </a:r>
          </a:p>
          <a:p>
            <a:pPr lvl="0">
              <a:spcBef>
                <a:spcPts val="0"/>
              </a:spcBef>
            </a:pPr>
            <a:r>
              <a:rPr lang="el-GR" sz="1600" dirty="0"/>
              <a:t>Εκδίδεται η Κάρτα Κοινωνικής Ασφάλισης, πάνω στην οποία αναγράφονται τα </a:t>
            </a:r>
            <a:r>
              <a:rPr lang="el-GR" sz="1600" dirty="0" err="1"/>
              <a:t>ταυτοτικά</a:t>
            </a:r>
            <a:r>
              <a:rPr lang="el-GR" sz="1600" dirty="0"/>
              <a:t> τους στοιχεία, με ελληνικούς και λατινικούς χαρακτήρες, και ο ΑΜΚΑ.</a:t>
            </a:r>
          </a:p>
          <a:p>
            <a:pPr>
              <a:spcBef>
                <a:spcPts val="0"/>
              </a:spcBef>
            </a:pPr>
            <a:r>
              <a:rPr lang="el-GR" sz="1600" dirty="0"/>
              <a:t>Άμεση χρήση της κάρτας και του ΑΜΚΑ γίνεται:</a:t>
            </a:r>
          </a:p>
          <a:p>
            <a:pPr lvl="1">
              <a:spcBef>
                <a:spcPts val="0"/>
              </a:spcBef>
            </a:pPr>
            <a:r>
              <a:rPr lang="el-GR" sz="1600" dirty="0"/>
              <a:t>- Κατά την εγγραφή τους σε άλλους φορείς.</a:t>
            </a:r>
          </a:p>
          <a:p>
            <a:pPr lvl="1">
              <a:spcBef>
                <a:spcPts val="0"/>
              </a:spcBef>
            </a:pPr>
            <a:r>
              <a:rPr lang="el-GR" sz="1600" dirty="0"/>
              <a:t>- Κατά την εγγραφή τους σε ασφαλιστικούς φορείς της αλλοδαπής.</a:t>
            </a:r>
          </a:p>
          <a:p>
            <a:pPr lvl="1">
              <a:spcBef>
                <a:spcPts val="0"/>
              </a:spcBef>
            </a:pPr>
            <a:r>
              <a:rPr lang="el-GR" sz="1600" dirty="0"/>
              <a:t>Άλλα πεδία εφαρμογής του ΑΜΚΑ και της Κάρτας Κοινωνικής Ασφάλισης είναι:</a:t>
            </a:r>
          </a:p>
          <a:p>
            <a:pPr lvl="1">
              <a:spcBef>
                <a:spcPts val="0"/>
              </a:spcBef>
            </a:pPr>
            <a:r>
              <a:rPr lang="el-GR" sz="1600" dirty="0"/>
              <a:t>- Είσπραξη της σύνταξης από Τράπεζες.</a:t>
            </a:r>
          </a:p>
          <a:p>
            <a:pPr lvl="1">
              <a:spcBef>
                <a:spcPts val="0"/>
              </a:spcBef>
            </a:pPr>
            <a:r>
              <a:rPr lang="el-GR" sz="1600" dirty="0"/>
              <a:t>- Κατά την μετάβαση στην αλλοδαπή για εξασφάλιση παροχών.</a:t>
            </a:r>
          </a:p>
          <a:p>
            <a:pPr lvl="1">
              <a:spcBef>
                <a:spcPts val="0"/>
              </a:spcBef>
            </a:pPr>
            <a:r>
              <a:rPr lang="el-GR" sz="1600" dirty="0"/>
              <a:t>- Εισαγωγή σε νοσηλευτικά ιδρύματα και άμεση πρόσβαση στον ιατρικό φάκελο του ασθενούς.</a:t>
            </a:r>
          </a:p>
          <a:p>
            <a:pPr lvl="1">
              <a:spcBef>
                <a:spcPts val="0"/>
              </a:spcBef>
            </a:pPr>
            <a:r>
              <a:rPr lang="el-GR" sz="1600" dirty="0"/>
              <a:t>- Ηλεκτρονική </a:t>
            </a:r>
            <a:r>
              <a:rPr lang="el-GR" sz="1600" dirty="0" err="1"/>
              <a:t>Συνταγογράφηση</a:t>
            </a:r>
            <a:r>
              <a:rPr lang="el-GR" sz="1600" dirty="0" smtClean="0"/>
              <a:t>.</a:t>
            </a:r>
            <a:endParaRPr lang="el-GR" sz="1600" dirty="0"/>
          </a:p>
        </p:txBody>
      </p:sp>
    </p:spTree>
    <p:extLst>
      <p:ext uri="{BB962C8B-B14F-4D97-AF65-F5344CB8AC3E}">
        <p14:creationId xmlns:p14="http://schemas.microsoft.com/office/powerpoint/2010/main" val="29646970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5915001" cy="1143000"/>
          </a:xfrm>
        </p:spPr>
        <p:txBody>
          <a:bodyPr>
            <a:normAutofit/>
          </a:bodyPr>
          <a:lstStyle/>
          <a:p>
            <a:r>
              <a:rPr lang="el-GR" sz="4000" b="1" dirty="0"/>
              <a:t>Εκμετάλλευση του </a:t>
            </a:r>
            <a:r>
              <a:rPr lang="el-GR" sz="4000" b="1" dirty="0" smtClean="0"/>
              <a:t>ΠΣ</a:t>
            </a:r>
            <a:endParaRPr lang="el-GR" sz="4000" b="1" dirty="0"/>
          </a:p>
        </p:txBody>
      </p:sp>
      <p:sp>
        <p:nvSpPr>
          <p:cNvPr id="3" name="Content Placeholder 2"/>
          <p:cNvSpPr>
            <a:spLocks noGrp="1"/>
          </p:cNvSpPr>
          <p:nvPr>
            <p:ph idx="1"/>
          </p:nvPr>
        </p:nvSpPr>
        <p:spPr>
          <a:xfrm>
            <a:off x="107504" y="1653841"/>
            <a:ext cx="8964488" cy="4367447"/>
          </a:xfrm>
        </p:spPr>
        <p:txBody>
          <a:bodyPr>
            <a:normAutofit/>
          </a:bodyPr>
          <a:lstStyle/>
          <a:p>
            <a:pPr marL="0" lvl="0" indent="0">
              <a:spcBef>
                <a:spcPts val="0"/>
              </a:spcBef>
              <a:buNone/>
            </a:pPr>
            <a:r>
              <a:rPr lang="el-GR" sz="2400" dirty="0" smtClean="0"/>
              <a:t>Πληροφόρηση </a:t>
            </a:r>
            <a:r>
              <a:rPr lang="el-GR" sz="2400" dirty="0"/>
              <a:t>μέσω της ΓΓΚΑ ή των αντίστοιχων φορέων για τα στοιχεία τους που έχουν καταχωρηθεί στο ΕΜΑΕΣ, δηλαδή:</a:t>
            </a:r>
          </a:p>
          <a:p>
            <a:pPr>
              <a:spcBef>
                <a:spcPts val="0"/>
              </a:spcBef>
            </a:pPr>
            <a:r>
              <a:rPr lang="el-GR" sz="2400" dirty="0" smtClean="0"/>
              <a:t>Τα </a:t>
            </a:r>
            <a:r>
              <a:rPr lang="el-GR" sz="2400" dirty="0"/>
              <a:t>ατομικά τους στοιχεία (όπως επώνυμο, όνομα, ημερομηνία γέννησης κλπ).</a:t>
            </a:r>
          </a:p>
          <a:p>
            <a:pPr>
              <a:spcBef>
                <a:spcPts val="0"/>
              </a:spcBef>
            </a:pPr>
            <a:r>
              <a:rPr lang="el-GR" sz="2400" dirty="0" smtClean="0"/>
              <a:t>Την </a:t>
            </a:r>
            <a:r>
              <a:rPr lang="el-GR" sz="2400" dirty="0"/>
              <a:t>ασφαλιστική τους ιστορία με ημερομηνίες έναρξης / λήξης υπαγωγής τους σε φορείς και στους αντίστοιχους κάδους ασφάλισης.</a:t>
            </a:r>
          </a:p>
          <a:p>
            <a:pPr>
              <a:spcBef>
                <a:spcPts val="0"/>
              </a:spcBef>
            </a:pPr>
            <a:r>
              <a:rPr lang="el-GR" sz="2400" dirty="0" smtClean="0"/>
              <a:t>Τη </a:t>
            </a:r>
            <a:r>
              <a:rPr lang="el-GR" sz="2400" dirty="0"/>
              <a:t>συνταξιοδοτική τους κατάσταση (για τους συνταξιούχους).</a:t>
            </a:r>
          </a:p>
          <a:p>
            <a:pPr lvl="0">
              <a:spcBef>
                <a:spcPts val="0"/>
              </a:spcBef>
            </a:pPr>
            <a:r>
              <a:rPr lang="el-GR" sz="2400" dirty="0"/>
              <a:t>Τα στοιχεία του ΕΜΑΕΣ χρησιμοποιούνται επίσης και σε διάφορους άλλους τομείς, όπως είναι πχ η χορήγηση του ΕΚΑΣ στους συνταξιούχους</a:t>
            </a:r>
            <a:r>
              <a:rPr lang="el-GR" sz="2400" dirty="0" smtClean="0"/>
              <a:t>.</a:t>
            </a:r>
            <a:endParaRPr lang="el-GR" sz="2400" dirty="0"/>
          </a:p>
        </p:txBody>
      </p:sp>
    </p:spTree>
    <p:extLst>
      <p:ext uri="{BB962C8B-B14F-4D97-AF65-F5344CB8AC3E}">
        <p14:creationId xmlns:p14="http://schemas.microsoft.com/office/powerpoint/2010/main" val="26638445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7399" y="116632"/>
            <a:ext cx="5915001" cy="1143000"/>
          </a:xfrm>
        </p:spPr>
        <p:txBody>
          <a:bodyPr>
            <a:normAutofit/>
          </a:bodyPr>
          <a:lstStyle/>
          <a:p>
            <a:r>
              <a:rPr lang="el-GR" sz="4000" b="1" dirty="0"/>
              <a:t>Εκμετάλλευση του </a:t>
            </a:r>
            <a:r>
              <a:rPr lang="el-GR" sz="4000" b="1" dirty="0" smtClean="0"/>
              <a:t>ΠΣ</a:t>
            </a:r>
            <a:endParaRPr lang="el-GR" sz="4000" b="1" dirty="0"/>
          </a:p>
        </p:txBody>
      </p:sp>
      <p:sp>
        <p:nvSpPr>
          <p:cNvPr id="3" name="Content Placeholder 2"/>
          <p:cNvSpPr>
            <a:spLocks noGrp="1"/>
          </p:cNvSpPr>
          <p:nvPr>
            <p:ph idx="1"/>
          </p:nvPr>
        </p:nvSpPr>
        <p:spPr>
          <a:xfrm>
            <a:off x="107504" y="1268760"/>
            <a:ext cx="9036496" cy="4680520"/>
          </a:xfrm>
        </p:spPr>
        <p:txBody>
          <a:bodyPr>
            <a:noAutofit/>
          </a:bodyPr>
          <a:lstStyle/>
          <a:p>
            <a:pPr marL="0" indent="0">
              <a:spcBef>
                <a:spcPts val="0"/>
              </a:spcBef>
              <a:buNone/>
            </a:pPr>
            <a:r>
              <a:rPr lang="el-GR" sz="1600" dirty="0" smtClean="0"/>
              <a:t>Προς </a:t>
            </a:r>
            <a:r>
              <a:rPr lang="el-GR" sz="1600" dirty="0"/>
              <a:t>τους Φορείς:</a:t>
            </a:r>
          </a:p>
          <a:p>
            <a:pPr lvl="0">
              <a:spcBef>
                <a:spcPts val="0"/>
              </a:spcBef>
            </a:pPr>
            <a:r>
              <a:rPr lang="el-GR" sz="1600" dirty="0"/>
              <a:t>Βελτιστοποίηση της επικοινωνίας μεταξύ των Φορέων για θέματα κοινών ασφαλισμένων / συνταξιούχων με τη χρήση κοινού αριθμού μητρώου, δηλαδή του ΑΜΚΑ.</a:t>
            </a:r>
          </a:p>
          <a:p>
            <a:pPr lvl="0">
              <a:spcBef>
                <a:spcPts val="0"/>
              </a:spcBef>
            </a:pPr>
            <a:r>
              <a:rPr lang="el-GR" sz="1600" dirty="0"/>
              <a:t>Άμεσος εντοπισμός ασφαλισμένων, με την εκτέλεση των σχετικών ερωτημάτων στη Βάση.</a:t>
            </a:r>
          </a:p>
          <a:p>
            <a:pPr lvl="0">
              <a:spcBef>
                <a:spcPts val="0"/>
              </a:spcBef>
            </a:pPr>
            <a:r>
              <a:rPr lang="el-GR" sz="1600" dirty="0"/>
              <a:t>Εντοπισμός και διόρθωση περιπτώσεων </a:t>
            </a:r>
            <a:r>
              <a:rPr lang="el-GR" sz="1600" dirty="0" err="1"/>
              <a:t>διπλοκαταχωρήσεων</a:t>
            </a:r>
            <a:r>
              <a:rPr lang="el-GR" sz="1600" dirty="0"/>
              <a:t> ασφαλισμένων ή συνταξιούχων στο μητρώο του Φορέα, με διαφορετικούς ΑΜ.</a:t>
            </a:r>
          </a:p>
          <a:p>
            <a:pPr lvl="0">
              <a:spcBef>
                <a:spcPts val="0"/>
              </a:spcBef>
            </a:pPr>
            <a:r>
              <a:rPr lang="el-GR" sz="1600" dirty="0"/>
              <a:t>Ενημερώνονται για μεταβολές στοιχείων ασφαλισμένων ή συνταξιούχων του Φορέα, που αναγγέλλονται από άλλους Φορείς στους οποίους υπάγονται παράλληλα.</a:t>
            </a:r>
          </a:p>
          <a:p>
            <a:pPr lvl="0">
              <a:spcBef>
                <a:spcPts val="0"/>
              </a:spcBef>
            </a:pPr>
            <a:r>
              <a:rPr lang="el-GR" sz="1600" dirty="0"/>
              <a:t>Πληροφόρηση για την ασφαλιστική εικόνα ασφαλισμένων ή συνταξιούχων ώστε να ελέγχονται περιπτώσεις αντικανονικής ασφάλισης ή συνταξιοδότησης σε περισσότερους του ενός φορείς (κατασταλτικός έλεγχος).</a:t>
            </a:r>
          </a:p>
          <a:p>
            <a:pPr lvl="0">
              <a:spcBef>
                <a:spcPts val="0"/>
              </a:spcBef>
            </a:pPr>
            <a:r>
              <a:rPr lang="el-GR" sz="1600" dirty="0"/>
              <a:t>Η πληροφόρηση μεταξύ των Φορέων (μέσω του ΕΜΑΕΣ) θα οδηγήσει στην απλούστευση και επιτάχυνση χρονοβόρων διαδικασιών, όπως είναι η απονομή σύνταξης σε περιπτώσεις παράλληλης ή διαδοχικής ασφάλισης.</a:t>
            </a:r>
          </a:p>
          <a:p>
            <a:pPr lvl="0">
              <a:spcBef>
                <a:spcPts val="0"/>
              </a:spcBef>
            </a:pPr>
            <a:r>
              <a:rPr lang="el-GR" sz="1600" dirty="0"/>
              <a:t>Οι φορείς θα έχουν την ευκαιρία να εκμεταλλεύονται έγκυρα και αξιόπιστα στατιστικά στοιχεία που θα παρέχει το σύστημα για τους ασφαλισμένους και τους συνταξιούχους τους, τα οποία θα συμβάλλουν στη λήψη ορθών αποφάσεων από τις Διοικήσεις τους.</a:t>
            </a:r>
          </a:p>
          <a:p>
            <a:pPr lvl="0">
              <a:spcBef>
                <a:spcPts val="0"/>
              </a:spcBef>
            </a:pPr>
            <a:r>
              <a:rPr lang="el-GR" sz="1600" dirty="0"/>
              <a:t>Μετά την ένταξη όλων των ασφαλισμένων και συνταξιούχων στο ΕΜΑΕΣ θα είναι εφικτή η κατάργηση των επί μέρους ΑΜ των φορέων και η αντικατάσταση τους από τον ενιαίο ΑΜΚΑ. Σημειώνεται εδώ ότι αυτό είναι το όραμα και η στρατηγική του νέου Ενιαίου Φορέα Κοινωνικής Ασφάλισης</a:t>
            </a:r>
            <a:r>
              <a:rPr lang="el-GR" sz="1600" dirty="0" smtClean="0"/>
              <a:t>.</a:t>
            </a:r>
            <a:endParaRPr lang="el-GR" sz="1600" dirty="0"/>
          </a:p>
        </p:txBody>
      </p:sp>
    </p:spTree>
    <p:extLst>
      <p:ext uri="{BB962C8B-B14F-4D97-AF65-F5344CB8AC3E}">
        <p14:creationId xmlns:p14="http://schemas.microsoft.com/office/powerpoint/2010/main" val="756629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16632"/>
            <a:ext cx="5915001" cy="1143000"/>
          </a:xfrm>
        </p:spPr>
        <p:txBody>
          <a:bodyPr>
            <a:normAutofit/>
          </a:bodyPr>
          <a:lstStyle/>
          <a:p>
            <a:r>
              <a:rPr lang="el-GR" sz="4000" b="1" dirty="0"/>
              <a:t>Εκμετάλλευση του </a:t>
            </a:r>
            <a:r>
              <a:rPr lang="el-GR" sz="4000" b="1" dirty="0" smtClean="0"/>
              <a:t>ΠΣ</a:t>
            </a:r>
            <a:endParaRPr lang="el-GR" sz="4000" b="1" dirty="0"/>
          </a:p>
        </p:txBody>
      </p:sp>
      <p:sp>
        <p:nvSpPr>
          <p:cNvPr id="3" name="Content Placeholder 2"/>
          <p:cNvSpPr>
            <a:spLocks noGrp="1"/>
          </p:cNvSpPr>
          <p:nvPr>
            <p:ph idx="1"/>
          </p:nvPr>
        </p:nvSpPr>
        <p:spPr>
          <a:xfrm>
            <a:off x="467542" y="1581834"/>
            <a:ext cx="8568954" cy="4367447"/>
          </a:xfrm>
        </p:spPr>
        <p:txBody>
          <a:bodyPr>
            <a:normAutofit fontScale="92500" lnSpcReduction="10000"/>
          </a:bodyPr>
          <a:lstStyle/>
          <a:p>
            <a:pPr marL="0" indent="0">
              <a:lnSpc>
                <a:spcPct val="110000"/>
              </a:lnSpc>
              <a:spcBef>
                <a:spcPts val="0"/>
              </a:spcBef>
              <a:buNone/>
            </a:pPr>
            <a:r>
              <a:rPr lang="el-GR" dirty="0" smtClean="0"/>
              <a:t>Προς </a:t>
            </a:r>
            <a:r>
              <a:rPr lang="el-GR" dirty="0"/>
              <a:t>την Ευρωπαϊκή Ένωση:</a:t>
            </a:r>
            <a:endParaRPr lang="el-GR" sz="2400" dirty="0"/>
          </a:p>
          <a:p>
            <a:pPr lvl="0">
              <a:lnSpc>
                <a:spcPct val="110000"/>
              </a:lnSpc>
              <a:spcBef>
                <a:spcPts val="0"/>
              </a:spcBef>
            </a:pPr>
            <a:r>
              <a:rPr lang="el-GR" dirty="0"/>
              <a:t>Θα παρέχεται πληροφόρηση σχετικά με την ασφαλιστική ιστορία των εργαζομένων, οι οποίοι διακινούνται στις χώρες της Ευρωπαϊκής Ένωσης, στο πλαίσιο του προγράμματος TESS, αλλά και των σχετικών υποχρεώσεων της χώρας γενικότερα.</a:t>
            </a:r>
            <a:endParaRPr lang="el-GR" sz="2400" dirty="0"/>
          </a:p>
          <a:p>
            <a:pPr lvl="0">
              <a:lnSpc>
                <a:spcPct val="110000"/>
              </a:lnSpc>
              <a:spcBef>
                <a:spcPts val="0"/>
              </a:spcBef>
            </a:pPr>
            <a:r>
              <a:rPr lang="el-GR" dirty="0"/>
              <a:t>Δυνατότητα αντικατάστασης Κοινοτικών Εντύπων (πχ Ε111) από την Κάρτα Κοινωνικής Ασφάλισης.</a:t>
            </a:r>
            <a:endParaRPr lang="el-GR" sz="2400" dirty="0"/>
          </a:p>
          <a:p>
            <a:pPr marL="0" indent="0">
              <a:lnSpc>
                <a:spcPct val="110000"/>
              </a:lnSpc>
              <a:spcBef>
                <a:spcPts val="0"/>
              </a:spcBef>
              <a:buNone/>
            </a:pPr>
            <a:r>
              <a:rPr lang="el-GR" dirty="0" smtClean="0"/>
              <a:t> </a:t>
            </a:r>
            <a:endParaRPr lang="el-GR" dirty="0"/>
          </a:p>
        </p:txBody>
      </p:sp>
    </p:spTree>
    <p:extLst>
      <p:ext uri="{BB962C8B-B14F-4D97-AF65-F5344CB8AC3E}">
        <p14:creationId xmlns:p14="http://schemas.microsoft.com/office/powerpoint/2010/main" val="12150130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16632"/>
            <a:ext cx="5915001" cy="1143000"/>
          </a:xfrm>
        </p:spPr>
        <p:txBody>
          <a:bodyPr>
            <a:normAutofit/>
          </a:bodyPr>
          <a:lstStyle/>
          <a:p>
            <a:r>
              <a:rPr lang="el-GR" sz="4000" b="1" dirty="0"/>
              <a:t>Εκμετάλλευση του </a:t>
            </a:r>
            <a:r>
              <a:rPr lang="el-GR" sz="4000" b="1" dirty="0" smtClean="0"/>
              <a:t>ΠΣ</a:t>
            </a:r>
            <a:endParaRPr lang="el-GR" sz="4000" b="1" dirty="0"/>
          </a:p>
        </p:txBody>
      </p:sp>
      <p:sp>
        <p:nvSpPr>
          <p:cNvPr id="3" name="Content Placeholder 2"/>
          <p:cNvSpPr>
            <a:spLocks noGrp="1"/>
          </p:cNvSpPr>
          <p:nvPr>
            <p:ph idx="1"/>
          </p:nvPr>
        </p:nvSpPr>
        <p:spPr>
          <a:xfrm>
            <a:off x="179512" y="1484784"/>
            <a:ext cx="8820472" cy="4824536"/>
          </a:xfrm>
        </p:spPr>
        <p:txBody>
          <a:bodyPr>
            <a:noAutofit/>
          </a:bodyPr>
          <a:lstStyle/>
          <a:p>
            <a:pPr marL="0" indent="0">
              <a:spcBef>
                <a:spcPts val="0"/>
              </a:spcBef>
              <a:buNone/>
            </a:pPr>
            <a:r>
              <a:rPr lang="el-GR" sz="1800" dirty="0" smtClean="0"/>
              <a:t>Προς </a:t>
            </a:r>
            <a:r>
              <a:rPr lang="el-GR" sz="1800" dirty="0"/>
              <a:t>την Πολιτική Ηγεσία</a:t>
            </a:r>
            <a:endParaRPr lang="el-GR" sz="1400" dirty="0"/>
          </a:p>
          <a:p>
            <a:pPr lvl="0">
              <a:spcBef>
                <a:spcPts val="0"/>
              </a:spcBef>
            </a:pPr>
            <a:r>
              <a:rPr lang="el-GR" sz="1800" dirty="0"/>
              <a:t>Θα της παρέχονται έγκυρα και αξιόπιστα στατιστικά στοιχεία σχετικά με τον ασφαλιστικό πληθυσμό της χώρας, όπως:</a:t>
            </a:r>
            <a:endParaRPr lang="el-GR" sz="1400" dirty="0"/>
          </a:p>
          <a:p>
            <a:pPr>
              <a:spcBef>
                <a:spcPts val="0"/>
              </a:spcBef>
            </a:pPr>
            <a:r>
              <a:rPr lang="el-GR" sz="1800" dirty="0"/>
              <a:t>- Πληθυσμιακά στοιχεία ανά Φορέα και Κλάδο Ασφάλισης.</a:t>
            </a:r>
            <a:endParaRPr lang="el-GR" sz="1400" dirty="0"/>
          </a:p>
          <a:p>
            <a:pPr>
              <a:spcBef>
                <a:spcPts val="0"/>
              </a:spcBef>
            </a:pPr>
            <a:r>
              <a:rPr lang="el-GR" sz="1800" dirty="0"/>
              <a:t>- Αριθμός ασφαλισμένων και συνταξιούχων που υπάγονται σε περισσοτέρους του ενός Φορέα ή Κλάδους ταμείων.</a:t>
            </a:r>
            <a:endParaRPr lang="el-GR" sz="1400" dirty="0"/>
          </a:p>
          <a:p>
            <a:pPr>
              <a:spcBef>
                <a:spcPts val="0"/>
              </a:spcBef>
            </a:pPr>
            <a:r>
              <a:rPr lang="el-GR" sz="1800" dirty="0"/>
              <a:t>- Ρυθμοί αύξησης / μείωσης του ασφαλιστικού πληθυσμού.</a:t>
            </a:r>
            <a:endParaRPr lang="el-GR" sz="1400" dirty="0"/>
          </a:p>
          <a:p>
            <a:pPr>
              <a:spcBef>
                <a:spcPts val="0"/>
              </a:spcBef>
            </a:pPr>
            <a:r>
              <a:rPr lang="el-GR" sz="1800" dirty="0"/>
              <a:t>- Αναλογία ασφαλισμένων / συνταξιούχων κατά φορέα και συνολικά ('δείκτες').</a:t>
            </a:r>
            <a:endParaRPr lang="el-GR" sz="1400" dirty="0"/>
          </a:p>
          <a:p>
            <a:pPr>
              <a:spcBef>
                <a:spcPts val="0"/>
              </a:spcBef>
            </a:pPr>
            <a:r>
              <a:rPr lang="el-GR" sz="1800" dirty="0"/>
              <a:t>- Μέση ηλικία ασφαλισμένων και συνταξιούχων.</a:t>
            </a:r>
            <a:endParaRPr lang="el-GR" sz="1400" dirty="0"/>
          </a:p>
          <a:p>
            <a:pPr>
              <a:spcBef>
                <a:spcPts val="0"/>
              </a:spcBef>
            </a:pPr>
            <a:r>
              <a:rPr lang="el-GR" sz="1800" dirty="0"/>
              <a:t>- Γεωγραφική τους κατανομή.</a:t>
            </a:r>
            <a:endParaRPr lang="el-GR" sz="1400" dirty="0"/>
          </a:p>
          <a:p>
            <a:pPr>
              <a:spcBef>
                <a:spcPts val="0"/>
              </a:spcBef>
            </a:pPr>
            <a:r>
              <a:rPr lang="el-GR" sz="1800" dirty="0"/>
              <a:t>-Έλληνες υπήκοοι που έχουν ασφαλιστεί και στην αλλοδαπή.</a:t>
            </a:r>
            <a:endParaRPr lang="el-GR" sz="1400" dirty="0"/>
          </a:p>
          <a:p>
            <a:pPr>
              <a:spcBef>
                <a:spcPts val="0"/>
              </a:spcBef>
            </a:pPr>
            <a:r>
              <a:rPr lang="el-GR" sz="1800" dirty="0"/>
              <a:t>- Αλλοδαποί που ασφαλίζονται/συνταξιοδοτούνται στην Ελλάδα.</a:t>
            </a:r>
            <a:endParaRPr lang="el-GR" sz="1400" dirty="0"/>
          </a:p>
          <a:p>
            <a:pPr>
              <a:spcBef>
                <a:spcPts val="0"/>
              </a:spcBef>
            </a:pPr>
            <a:r>
              <a:rPr lang="el-GR" sz="1800" dirty="0"/>
              <a:t>- Με βάση την πληροφόρηση που θα εξασφαλίζει το Πληροφοριακό Σύστημα, θα επιτρέπεται η διεξαγωγή αναλογιστικών μελετών με στόχο τη βελτίωση της ασφαλιστικής πολιτικής σε Εθνικό επίπεδο, και η λήψη αποφάσεων για σύναψη διμερών συμβάσεων με χώρες εκτός Ευρωπαϊκής Ένωσης, στις οποίες εργάζονται και ασφαλίζονται Έλληνες υπήκοοι.</a:t>
            </a:r>
          </a:p>
        </p:txBody>
      </p:sp>
    </p:spTree>
    <p:extLst>
      <p:ext uri="{BB962C8B-B14F-4D97-AF65-F5344CB8AC3E}">
        <p14:creationId xmlns:p14="http://schemas.microsoft.com/office/powerpoint/2010/main" val="521677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16632"/>
            <a:ext cx="5554960" cy="1143000"/>
          </a:xfrm>
        </p:spPr>
        <p:txBody>
          <a:bodyPr>
            <a:noAutofit/>
          </a:bodyPr>
          <a:lstStyle/>
          <a:p>
            <a:r>
              <a:rPr lang="el-GR" sz="3800" b="1" dirty="0"/>
              <a:t>Διαχείριση Χρηστών </a:t>
            </a:r>
            <a:r>
              <a:rPr lang="el-GR" sz="3800" b="1" dirty="0" smtClean="0"/>
              <a:t/>
            </a:r>
            <a:br>
              <a:rPr lang="el-GR" sz="3800" b="1" dirty="0" smtClean="0"/>
            </a:br>
            <a:r>
              <a:rPr lang="el-GR" sz="3800" b="1" dirty="0" smtClean="0"/>
              <a:t>του ΠΣ ΕΜΑΕΣ</a:t>
            </a:r>
            <a:endParaRPr lang="el-GR" sz="3800" b="1" dirty="0"/>
          </a:p>
        </p:txBody>
      </p:sp>
      <p:sp>
        <p:nvSpPr>
          <p:cNvPr id="3" name="Content Placeholder 2"/>
          <p:cNvSpPr>
            <a:spLocks noGrp="1"/>
          </p:cNvSpPr>
          <p:nvPr>
            <p:ph idx="1"/>
          </p:nvPr>
        </p:nvSpPr>
        <p:spPr>
          <a:xfrm>
            <a:off x="323528" y="1567333"/>
            <a:ext cx="8712968" cy="4525963"/>
          </a:xfrm>
        </p:spPr>
        <p:txBody>
          <a:bodyPr>
            <a:noAutofit/>
          </a:bodyPr>
          <a:lstStyle/>
          <a:p>
            <a:pPr marL="0" indent="0" algn="just">
              <a:spcBef>
                <a:spcPts val="0"/>
              </a:spcBef>
              <a:buNone/>
            </a:pPr>
            <a:r>
              <a:rPr lang="el-GR" sz="1600" dirty="0"/>
              <a:t>Χρήστης είναι κάθε φυσικό ή νομικό πρόσωπο που μπορεί άμεσα ή έμμεσα να εκμεταλλευτεί το Πληροφοριακό Σύστημα ΕΜΑΕΣ και να αντλήσει πληροφορίες από αυτό.</a:t>
            </a:r>
          </a:p>
          <a:p>
            <a:pPr marL="0" indent="0" algn="just">
              <a:spcBef>
                <a:spcPts val="0"/>
              </a:spcBef>
              <a:buNone/>
            </a:pPr>
            <a:endParaRPr lang="el-GR" sz="1600" dirty="0"/>
          </a:p>
          <a:p>
            <a:pPr marL="0" indent="0" algn="just">
              <a:spcBef>
                <a:spcPts val="0"/>
              </a:spcBef>
              <a:buNone/>
            </a:pPr>
            <a:r>
              <a:rPr lang="el-GR" sz="1600" dirty="0"/>
              <a:t>Αναφερόμαστε εδώ στον όρο 'χρήστης' με την στενή του έννοια, δηλαδή του φυσικού προσώπου-υπαλλήλου ενός Ασφαλιστικού Οργανισμού ή Υπουργείου στο οποίο έχει δοθεί η δυνατότητα να επικοινωνεί μέσω ενός προσωπικού υπολογιστή με τη βάση δεδομένων του ΕΜΑΕΣ και να εκτελεί μεταβολές κατά περίπτωση.</a:t>
            </a:r>
          </a:p>
          <a:p>
            <a:pPr marL="0" indent="0" algn="just">
              <a:spcBef>
                <a:spcPts val="0"/>
              </a:spcBef>
              <a:buNone/>
            </a:pPr>
            <a:endParaRPr lang="el-GR" sz="1600" dirty="0"/>
          </a:p>
          <a:p>
            <a:pPr marL="0" indent="0" algn="just">
              <a:spcBef>
                <a:spcPts val="0"/>
              </a:spcBef>
              <a:buNone/>
            </a:pPr>
            <a:r>
              <a:rPr lang="el-GR" sz="1600" dirty="0"/>
              <a:t>Η Διαχείριση των Χρηστών περιλαμβάνει τις διαδικασίες που απαιτούνται ώστε:</a:t>
            </a:r>
          </a:p>
          <a:p>
            <a:pPr lvl="0" algn="just">
              <a:spcBef>
                <a:spcPts val="0"/>
              </a:spcBef>
            </a:pPr>
            <a:r>
              <a:rPr lang="el-GR" sz="1600" dirty="0"/>
              <a:t>Να γίνει χρήστης ένα φυσικό πρόσωπο / υπάλληλος Φορέα (δημιουργία νέου χρήστη).</a:t>
            </a:r>
          </a:p>
          <a:p>
            <a:pPr lvl="0" algn="just">
              <a:spcBef>
                <a:spcPts val="0"/>
              </a:spcBef>
            </a:pPr>
            <a:r>
              <a:rPr lang="el-GR" sz="1600" dirty="0"/>
              <a:t>Να τροποποιηθούν τα δικαιώματα ή ο κωδικός πρόσβασης ενός χρήστη.</a:t>
            </a:r>
          </a:p>
          <a:p>
            <a:pPr lvl="0" algn="just">
              <a:spcBef>
                <a:spcPts val="0"/>
              </a:spcBef>
            </a:pPr>
            <a:r>
              <a:rPr lang="el-GR" sz="1600" dirty="0"/>
              <a:t>Να γίνει διαγραφή χρήστη, πχ. με την αποχώρηση ή αλλαγή θέσης του υπαλλήλου.</a:t>
            </a:r>
          </a:p>
          <a:p>
            <a:pPr marL="0" indent="0" algn="just">
              <a:spcBef>
                <a:spcPts val="0"/>
              </a:spcBef>
              <a:buNone/>
            </a:pPr>
            <a:endParaRPr lang="el-GR" sz="1600" dirty="0" smtClean="0"/>
          </a:p>
          <a:p>
            <a:pPr marL="0" indent="0" algn="just">
              <a:spcBef>
                <a:spcPts val="0"/>
              </a:spcBef>
              <a:buNone/>
            </a:pPr>
            <a:r>
              <a:rPr lang="el-GR" sz="1600" dirty="0" smtClean="0"/>
              <a:t>Στις </a:t>
            </a:r>
            <a:r>
              <a:rPr lang="el-GR" sz="1600" dirty="0"/>
              <a:t>διαδικασίες αυτές εμπλέκονται:</a:t>
            </a:r>
          </a:p>
          <a:p>
            <a:pPr lvl="0" algn="just">
              <a:spcBef>
                <a:spcPts val="0"/>
              </a:spcBef>
            </a:pPr>
            <a:r>
              <a:rPr lang="el-GR" sz="1600" dirty="0"/>
              <a:t>Ο ίδιος ο Φορέας, με τα διάφορα σημεία παρουσίας του (Κεντρικές Υπηρεσίες και Καταστήματα).</a:t>
            </a:r>
          </a:p>
          <a:p>
            <a:pPr algn="just">
              <a:spcBef>
                <a:spcPts val="0"/>
              </a:spcBef>
            </a:pPr>
            <a:r>
              <a:rPr lang="el-GR" sz="1600" dirty="0"/>
              <a:t>Το Κέντρο Διαχείρισης του ΕΜΑΕΣ στην ΗΔΙΚΑ.</a:t>
            </a:r>
          </a:p>
        </p:txBody>
      </p:sp>
    </p:spTree>
    <p:extLst>
      <p:ext uri="{BB962C8B-B14F-4D97-AF65-F5344CB8AC3E}">
        <p14:creationId xmlns:p14="http://schemas.microsoft.com/office/powerpoint/2010/main" val="106143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274638"/>
            <a:ext cx="5915001" cy="1143000"/>
          </a:xfrm>
        </p:spPr>
        <p:txBody>
          <a:bodyPr>
            <a:normAutofit fontScale="90000"/>
          </a:bodyPr>
          <a:lstStyle/>
          <a:p>
            <a:r>
              <a:rPr lang="el-GR" b="1" dirty="0"/>
              <a:t>Η κατάσταση πριν τα Εθνικά Μητρώα</a:t>
            </a:r>
          </a:p>
        </p:txBody>
      </p:sp>
      <p:sp>
        <p:nvSpPr>
          <p:cNvPr id="3" name="Content Placeholder 2"/>
          <p:cNvSpPr>
            <a:spLocks noGrp="1"/>
          </p:cNvSpPr>
          <p:nvPr>
            <p:ph idx="1"/>
          </p:nvPr>
        </p:nvSpPr>
        <p:spPr/>
        <p:txBody>
          <a:bodyPr>
            <a:normAutofit fontScale="77500" lnSpcReduction="20000"/>
          </a:bodyPr>
          <a:lstStyle/>
          <a:p>
            <a:pPr marL="0" indent="0" algn="just">
              <a:buNone/>
            </a:pPr>
            <a:r>
              <a:rPr lang="el-GR" dirty="0"/>
              <a:t>Το ασφαλιστικό σύστημα της Ελλάδας </a:t>
            </a:r>
            <a:endParaRPr lang="el-GR" dirty="0" smtClean="0"/>
          </a:p>
          <a:p>
            <a:pPr algn="just">
              <a:buFont typeface="Wingdings" panose="05000000000000000000" pitchFamily="2" charset="2"/>
              <a:buChar char="ü"/>
            </a:pPr>
            <a:r>
              <a:rPr lang="el-GR" dirty="0" smtClean="0"/>
              <a:t>πολύπλοκο</a:t>
            </a:r>
            <a:r>
              <a:rPr lang="el-GR" dirty="0"/>
              <a:t>, </a:t>
            </a:r>
            <a:endParaRPr lang="el-GR" dirty="0" smtClean="0"/>
          </a:p>
          <a:p>
            <a:pPr algn="just">
              <a:buFont typeface="Wingdings" panose="05000000000000000000" pitchFamily="2" charset="2"/>
              <a:buChar char="ü"/>
            </a:pPr>
            <a:r>
              <a:rPr lang="el-GR" dirty="0" smtClean="0"/>
              <a:t>με </a:t>
            </a:r>
            <a:r>
              <a:rPr lang="el-GR" dirty="0"/>
              <a:t>μεγάλο αριθμό ασφαλιστικών φορέων</a:t>
            </a:r>
            <a:r>
              <a:rPr lang="el-GR" dirty="0" smtClean="0"/>
              <a:t>,</a:t>
            </a:r>
          </a:p>
          <a:p>
            <a:pPr algn="just">
              <a:buFont typeface="Wingdings" panose="05000000000000000000" pitchFamily="2" charset="2"/>
              <a:buChar char="ü"/>
            </a:pPr>
            <a:r>
              <a:rPr lang="el-GR" dirty="0" smtClean="0"/>
              <a:t>ποικιλία </a:t>
            </a:r>
            <a:r>
              <a:rPr lang="el-GR" dirty="0"/>
              <a:t>κριτηρίων υπαγωγής ενός πολίτη / εργαζομένου σε Φορέα ασφάλισης, </a:t>
            </a:r>
            <a:endParaRPr lang="el-GR" dirty="0" smtClean="0"/>
          </a:p>
          <a:p>
            <a:pPr algn="just">
              <a:buFont typeface="Wingdings" panose="05000000000000000000" pitchFamily="2" charset="2"/>
              <a:buChar char="ü"/>
            </a:pPr>
            <a:r>
              <a:rPr lang="el-GR" dirty="0" smtClean="0"/>
              <a:t>δυνατότητα </a:t>
            </a:r>
            <a:r>
              <a:rPr lang="el-GR" dirty="0"/>
              <a:t>ασφάλισης σε περισσότερους από έναν φορέα για κάλυψη διαφορετικών ειδών </a:t>
            </a:r>
            <a:r>
              <a:rPr lang="el-GR" dirty="0" smtClean="0"/>
              <a:t>παροχών,</a:t>
            </a:r>
          </a:p>
          <a:p>
            <a:pPr algn="just">
              <a:buFont typeface="Wingdings" panose="05000000000000000000" pitchFamily="2" charset="2"/>
              <a:buChar char="ü"/>
            </a:pPr>
            <a:r>
              <a:rPr lang="el-GR" dirty="0" smtClean="0"/>
              <a:t>αλλαγή </a:t>
            </a:r>
            <a:r>
              <a:rPr lang="el-GR" dirty="0"/>
              <a:t>φορέα ασφάλισης λόγω αλλαγής </a:t>
            </a:r>
            <a:r>
              <a:rPr lang="el-GR" dirty="0" smtClean="0"/>
              <a:t>επαγγέλματος</a:t>
            </a:r>
          </a:p>
          <a:p>
            <a:pPr algn="just">
              <a:buFont typeface="Wingdings" panose="05000000000000000000" pitchFamily="2" charset="2"/>
              <a:buChar char="ü"/>
            </a:pPr>
            <a:r>
              <a:rPr lang="el-GR" dirty="0" smtClean="0"/>
              <a:t>Οι </a:t>
            </a:r>
            <a:r>
              <a:rPr lang="el-GR" dirty="0"/>
              <a:t>Φορείς Κοινωνικής Ασφάλισης τηρούν δικά τους ο καθένας αρχεία ασφαλισμένων </a:t>
            </a:r>
            <a:r>
              <a:rPr lang="el-GR" dirty="0" smtClean="0"/>
              <a:t>/</a:t>
            </a:r>
            <a:r>
              <a:rPr lang="el-GR" dirty="0"/>
              <a:t> συνταξιούχων, με κλειστό και ανεξάρτητο αριθμό μητρώου, </a:t>
            </a:r>
            <a:endParaRPr lang="el-GR" dirty="0" smtClean="0"/>
          </a:p>
          <a:p>
            <a:pPr algn="just">
              <a:buFont typeface="Wingdings" panose="05000000000000000000" pitchFamily="2" charset="2"/>
              <a:buChar char="ü"/>
            </a:pPr>
            <a:r>
              <a:rPr lang="el-GR" dirty="0" smtClean="0"/>
              <a:t>συχνά </a:t>
            </a:r>
            <a:r>
              <a:rPr lang="el-GR" dirty="0"/>
              <a:t>χωρίς </a:t>
            </a:r>
            <a:r>
              <a:rPr lang="el-GR" b="1" dirty="0" err="1"/>
              <a:t>διαλειτουργικότητες</a:t>
            </a:r>
            <a:r>
              <a:rPr lang="el-GR" dirty="0" smtClean="0"/>
              <a:t>.</a:t>
            </a:r>
            <a:endParaRPr lang="el-GR" dirty="0"/>
          </a:p>
        </p:txBody>
      </p:sp>
    </p:spTree>
    <p:extLst>
      <p:ext uri="{BB962C8B-B14F-4D97-AF65-F5344CB8AC3E}">
        <p14:creationId xmlns:p14="http://schemas.microsoft.com/office/powerpoint/2010/main" val="232425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16632"/>
            <a:ext cx="5915001" cy="1143000"/>
          </a:xfrm>
        </p:spPr>
        <p:txBody>
          <a:bodyPr>
            <a:normAutofit fontScale="90000"/>
          </a:bodyPr>
          <a:lstStyle/>
          <a:p>
            <a:r>
              <a:rPr lang="el-GR" b="1" dirty="0"/>
              <a:t>Η κατάσταση πριν τα Εθνικά Μητρώα</a:t>
            </a:r>
          </a:p>
        </p:txBody>
      </p:sp>
      <p:sp>
        <p:nvSpPr>
          <p:cNvPr id="3" name="Content Placeholder 2"/>
          <p:cNvSpPr>
            <a:spLocks noGrp="1"/>
          </p:cNvSpPr>
          <p:nvPr>
            <p:ph idx="1"/>
          </p:nvPr>
        </p:nvSpPr>
        <p:spPr>
          <a:xfrm>
            <a:off x="251520" y="1581834"/>
            <a:ext cx="8676458" cy="4655478"/>
          </a:xfrm>
        </p:spPr>
        <p:txBody>
          <a:bodyPr>
            <a:normAutofit fontScale="55000" lnSpcReduction="20000"/>
          </a:bodyPr>
          <a:lstStyle/>
          <a:p>
            <a:pPr marL="0" indent="0" algn="just">
              <a:lnSpc>
                <a:spcPct val="120000"/>
              </a:lnSpc>
              <a:spcBef>
                <a:spcPts val="0"/>
              </a:spcBef>
              <a:buNone/>
            </a:pPr>
            <a:r>
              <a:rPr lang="el-GR" dirty="0" smtClean="0"/>
              <a:t>Με </a:t>
            </a:r>
            <a:r>
              <a:rPr lang="el-GR" dirty="0"/>
              <a:t>δεδομένο ότι ένας ασφαλισμένος είναι πολύ πιθανό να ασφαλίζεται σε περισσότερους από έναν φορείς κατά τη διάρκεια της ασφαλιστικής του ζωής, είναι δυνατό να παρατηρηθούν φαινόμενα όπως τα παρακάτω:</a:t>
            </a:r>
          </a:p>
          <a:p>
            <a:pPr lvl="0" algn="just">
              <a:lnSpc>
                <a:spcPct val="120000"/>
              </a:lnSpc>
              <a:spcBef>
                <a:spcPts val="0"/>
              </a:spcBef>
            </a:pPr>
            <a:r>
              <a:rPr lang="el-GR" dirty="0"/>
              <a:t>Ο εργαζόμενος να έχει διαφορετικό Αριθμό Μητρώου σε κάθε ασφαλιστικό φορέα που ασφαλίζεται.</a:t>
            </a:r>
          </a:p>
          <a:p>
            <a:pPr lvl="0" algn="just">
              <a:lnSpc>
                <a:spcPct val="120000"/>
              </a:lnSpc>
              <a:spcBef>
                <a:spcPts val="0"/>
              </a:spcBef>
            </a:pPr>
            <a:r>
              <a:rPr lang="el-GR" dirty="0"/>
              <a:t>Ο ίδιος ασφαλισμένος να ασφαλιστεί στον ίδιο φορέα δύο ή περισσότερες φορές και να καταχωρηθεί στα μητρώα του με ισάριθμους διαφορετικούς αριθμούς μητρώου.</a:t>
            </a:r>
          </a:p>
          <a:p>
            <a:pPr lvl="0" algn="just">
              <a:lnSpc>
                <a:spcPct val="120000"/>
              </a:lnSpc>
              <a:spcBef>
                <a:spcPts val="0"/>
              </a:spcBef>
            </a:pPr>
            <a:r>
              <a:rPr lang="el-GR" dirty="0"/>
              <a:t>Τα αλφαβητικά στοιχεία (επώνυμο, όνομα </a:t>
            </a:r>
            <a:r>
              <a:rPr lang="el-GR" dirty="0" err="1"/>
              <a:t>κλπ</a:t>
            </a:r>
            <a:r>
              <a:rPr lang="el-GR" dirty="0"/>
              <a:t>) γυναικών είναι πιθανό να διαφέρουν από Φορέα σε Φορέα αφού υπάρχει περίπτωση μια γυναίκα να απογράφεται σε κάποιο φορέα με ‘Επώνυμο Γέννησης’ ενώ σε κάποιον άλλο να απογράφεται με ‘Επώνυμο Συζύγου’.</a:t>
            </a:r>
          </a:p>
          <a:p>
            <a:pPr lvl="0" algn="just">
              <a:lnSpc>
                <a:spcPct val="120000"/>
              </a:lnSpc>
              <a:spcBef>
                <a:spcPts val="0"/>
              </a:spcBef>
            </a:pPr>
            <a:r>
              <a:rPr lang="el-GR" dirty="0"/>
              <a:t>Τους αλλοδαπούς άλλοι φορείς τους απογράφουν με λατινικούς χαρακτήρες στα αλφαβητικά τους στοιχεία ενώ άλλοι με ελληνικούς χαρακτήρες χωρίς συγκεκριμένο κώδικα </a:t>
            </a:r>
            <a:r>
              <a:rPr lang="el-GR" dirty="0" smtClean="0"/>
              <a:t>αντιστοίχισης.</a:t>
            </a:r>
            <a:endParaRPr lang="el-GR" dirty="0"/>
          </a:p>
          <a:p>
            <a:pPr lvl="0" algn="just">
              <a:lnSpc>
                <a:spcPct val="120000"/>
              </a:lnSpc>
              <a:spcBef>
                <a:spcPts val="0"/>
              </a:spcBef>
            </a:pPr>
            <a:r>
              <a:rPr lang="el-GR" dirty="0"/>
              <a:t>Πρόβλημα επίσης δημιουργείται στα μητρώα μερικών φορέων, τα οποία δεν ενημερώνονται σε περιπτώσεις μεταβολών των τηρούμενων στοιχείων τους</a:t>
            </a:r>
            <a:r>
              <a:rPr lang="el-GR" dirty="0" smtClean="0"/>
              <a:t>.</a:t>
            </a:r>
            <a:endParaRPr lang="el-GR" dirty="0"/>
          </a:p>
        </p:txBody>
      </p:sp>
    </p:spTree>
    <p:extLst>
      <p:ext uri="{BB962C8B-B14F-4D97-AF65-F5344CB8AC3E}">
        <p14:creationId xmlns:p14="http://schemas.microsoft.com/office/powerpoint/2010/main" val="3494021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fontScale="90000"/>
          </a:bodyPr>
          <a:lstStyle/>
          <a:p>
            <a:r>
              <a:rPr lang="el-GR" b="1" dirty="0"/>
              <a:t>Η κατάσταση πριν τα Εθνικά Μητρώα</a:t>
            </a:r>
          </a:p>
        </p:txBody>
      </p:sp>
      <p:sp>
        <p:nvSpPr>
          <p:cNvPr id="3" name="Content Placeholder 2"/>
          <p:cNvSpPr>
            <a:spLocks noGrp="1"/>
          </p:cNvSpPr>
          <p:nvPr>
            <p:ph idx="1"/>
          </p:nvPr>
        </p:nvSpPr>
        <p:spPr>
          <a:xfrm>
            <a:off x="323528" y="1581834"/>
            <a:ext cx="8568954" cy="4367447"/>
          </a:xfrm>
        </p:spPr>
        <p:txBody>
          <a:bodyPr>
            <a:normAutofit fontScale="85000" lnSpcReduction="20000"/>
          </a:bodyPr>
          <a:lstStyle/>
          <a:p>
            <a:pPr>
              <a:lnSpc>
                <a:spcPct val="120000"/>
              </a:lnSpc>
              <a:spcBef>
                <a:spcPts val="0"/>
              </a:spcBef>
              <a:buFont typeface="Wingdings" panose="05000000000000000000" pitchFamily="2" charset="2"/>
              <a:buChar char="Ø"/>
            </a:pPr>
            <a:r>
              <a:rPr lang="el-GR" dirty="0" smtClean="0"/>
              <a:t>Τα </a:t>
            </a:r>
            <a:r>
              <a:rPr lang="el-GR" dirty="0"/>
              <a:t>φαινόμενα αυτά δημιουργούν ασυμβατότητα μεταξύ των μητρώων των φορέων κοινωνικής ασφάλισης με συνέπεια τη δημιουργία προβλημάτων στην επικοινωνία μεταξύ τους, στις περιπτώσεις που η επικοινωνία αυτή είναι απαραίτητη όπως στη διαδοχική ή παράλληλη ασφάλιση για απονομή σύνταξης. </a:t>
            </a:r>
            <a:endParaRPr lang="en-US" dirty="0" smtClean="0"/>
          </a:p>
          <a:p>
            <a:pPr>
              <a:lnSpc>
                <a:spcPct val="120000"/>
              </a:lnSpc>
              <a:spcBef>
                <a:spcPts val="0"/>
              </a:spcBef>
              <a:buFont typeface="Wingdings" panose="05000000000000000000" pitchFamily="2" charset="2"/>
              <a:buChar char="Ø"/>
            </a:pPr>
            <a:r>
              <a:rPr lang="el-GR" dirty="0" smtClean="0"/>
              <a:t>Επίσης </a:t>
            </a:r>
            <a:r>
              <a:rPr lang="el-GR" dirty="0"/>
              <a:t>παρατηρείται αδυναμία ελέγχου και καταστολής του φαινομένου της μη σύννομης </a:t>
            </a:r>
            <a:r>
              <a:rPr lang="el-GR" dirty="0" err="1"/>
              <a:t>διπλο</a:t>
            </a:r>
            <a:r>
              <a:rPr lang="el-GR" dirty="0"/>
              <a:t>-ασφάλισης, των πολλαπλών συντάξεων καθώς επίσης και της εισφοροδιαφυγής</a:t>
            </a:r>
            <a:r>
              <a:rPr lang="el-GR" dirty="0" smtClean="0"/>
              <a:t>.</a:t>
            </a:r>
            <a:endParaRPr lang="el-GR" dirty="0"/>
          </a:p>
        </p:txBody>
      </p:sp>
    </p:spTree>
    <p:extLst>
      <p:ext uri="{BB962C8B-B14F-4D97-AF65-F5344CB8AC3E}">
        <p14:creationId xmlns:p14="http://schemas.microsoft.com/office/powerpoint/2010/main" val="1645999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188640"/>
            <a:ext cx="5915001" cy="1143000"/>
          </a:xfrm>
        </p:spPr>
        <p:txBody>
          <a:bodyPr>
            <a:normAutofit fontScale="90000"/>
          </a:bodyPr>
          <a:lstStyle/>
          <a:p>
            <a:r>
              <a:rPr lang="el-GR" b="1" dirty="0"/>
              <a:t>Η κατάσταση πριν τα Εθνικά Μητρώα</a:t>
            </a:r>
          </a:p>
        </p:txBody>
      </p:sp>
      <p:sp>
        <p:nvSpPr>
          <p:cNvPr id="3" name="Content Placeholder 2"/>
          <p:cNvSpPr>
            <a:spLocks noGrp="1"/>
          </p:cNvSpPr>
          <p:nvPr>
            <p:ph idx="1"/>
          </p:nvPr>
        </p:nvSpPr>
        <p:spPr>
          <a:xfrm>
            <a:off x="323528" y="1725849"/>
            <a:ext cx="8568952" cy="4367447"/>
          </a:xfrm>
        </p:spPr>
        <p:txBody>
          <a:bodyPr>
            <a:normAutofit fontScale="70000" lnSpcReduction="20000"/>
          </a:bodyPr>
          <a:lstStyle/>
          <a:p>
            <a:pPr algn="just">
              <a:buFont typeface="Wingdings" panose="05000000000000000000" pitchFamily="2" charset="2"/>
              <a:buChar char="Ø"/>
            </a:pPr>
            <a:r>
              <a:rPr lang="el-GR" dirty="0" smtClean="0"/>
              <a:t>Η </a:t>
            </a:r>
            <a:r>
              <a:rPr lang="el-GR" dirty="0"/>
              <a:t>κατάσταση αυτή στο χώρο της Κοινωνικής Ασφάλισης, είναι φανερό ότι ελάχιστα βοηθάει στην εξυπηρέτηση των ιδίων των ασφαλισμένων-συνταξιούχων, ενώ αντίθετα αυξάνει την ταλαιπωρία τους μέσα από χρονοβόρες διαδικασίες. </a:t>
            </a:r>
            <a:endParaRPr lang="en-US" dirty="0" smtClean="0"/>
          </a:p>
          <a:p>
            <a:pPr algn="just">
              <a:buFont typeface="Wingdings" panose="05000000000000000000" pitchFamily="2" charset="2"/>
              <a:buChar char="Ø"/>
            </a:pPr>
            <a:r>
              <a:rPr lang="el-GR" dirty="0" smtClean="0"/>
              <a:t>Τέλος </a:t>
            </a:r>
            <a:r>
              <a:rPr lang="el-GR" dirty="0"/>
              <a:t>δυσχεραίνει την πολιτεία στην εξαγωγή αξιόπιστων συμπερασμάτων και στην εκπόνηση αναλογιστικών μελετών, που θα αποτελέσουν την βάση και αφετηρία στρατηγικών αποφάσεων προς όφελος του κοινωνικού συνόλου, αφού υπάρχει απουσία έγκυρων και αξιόπιστων στοιχείων, ως προς τον ασφαλιστικό πληθυσμό της χώρας. </a:t>
            </a:r>
            <a:endParaRPr lang="en-US" dirty="0" smtClean="0"/>
          </a:p>
          <a:p>
            <a:pPr algn="just">
              <a:buFont typeface="Wingdings" panose="05000000000000000000" pitchFamily="2" charset="2"/>
              <a:buChar char="Ø"/>
            </a:pPr>
            <a:r>
              <a:rPr lang="el-GR" dirty="0" smtClean="0"/>
              <a:t>Ο </a:t>
            </a:r>
            <a:r>
              <a:rPr lang="el-GR" dirty="0"/>
              <a:t>βασικός σκοπός λοιπόν του Εθνικού Μητρώου είναι ‘Η δημιουργία και η διαχρονική ενημέρωση και εκμετάλλευση του Εθνικού Μητρώου Ασφαλισμένων, Εργοδοτών και Συνταξιούχων (ΕΜΑΕΣ) με βασικό στοιχείο ταυτοποίησης τον Αριθμό Μητρώου Κοινωνικής Ασφάλισης (ΑΜΚΑ</a:t>
            </a:r>
            <a:r>
              <a:rPr lang="el-GR" dirty="0" smtClean="0"/>
              <a:t>).</a:t>
            </a:r>
            <a:endParaRPr lang="el-GR" dirty="0"/>
          </a:p>
        </p:txBody>
      </p:sp>
    </p:spTree>
    <p:extLst>
      <p:ext uri="{BB962C8B-B14F-4D97-AF65-F5344CB8AC3E}">
        <p14:creationId xmlns:p14="http://schemas.microsoft.com/office/powerpoint/2010/main" val="2210372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188640"/>
            <a:ext cx="5915001" cy="1143000"/>
          </a:xfrm>
        </p:spPr>
        <p:txBody>
          <a:bodyPr>
            <a:normAutofit fontScale="90000"/>
          </a:bodyPr>
          <a:lstStyle/>
          <a:p>
            <a:r>
              <a:rPr lang="el-GR" b="1" dirty="0"/>
              <a:t>Στόχοι των Εθνικών Μητρώων</a:t>
            </a:r>
          </a:p>
        </p:txBody>
      </p:sp>
      <p:sp>
        <p:nvSpPr>
          <p:cNvPr id="3" name="Content Placeholder 2"/>
          <p:cNvSpPr>
            <a:spLocks noGrp="1"/>
          </p:cNvSpPr>
          <p:nvPr>
            <p:ph idx="1"/>
          </p:nvPr>
        </p:nvSpPr>
        <p:spPr>
          <a:xfrm>
            <a:off x="251520" y="1797857"/>
            <a:ext cx="8676458" cy="4367447"/>
          </a:xfrm>
        </p:spPr>
        <p:txBody>
          <a:bodyPr>
            <a:noAutofit/>
          </a:bodyPr>
          <a:lstStyle/>
          <a:p>
            <a:pPr marL="0" indent="0">
              <a:spcBef>
                <a:spcPts val="0"/>
              </a:spcBef>
              <a:buNone/>
            </a:pPr>
            <a:r>
              <a:rPr lang="el-GR" sz="2200" dirty="0"/>
              <a:t>Παροχή πληροφοριών στην Πολιτική Ηγεσία για την άσκηση πολιτικής Κοινωνικής Ασφάλισης:</a:t>
            </a:r>
          </a:p>
          <a:p>
            <a:pPr lvl="0">
              <a:spcBef>
                <a:spcPts val="0"/>
              </a:spcBef>
            </a:pPr>
            <a:r>
              <a:rPr lang="el-GR" sz="2200" dirty="0"/>
              <a:t>Στον οικονομικό τομέα.</a:t>
            </a:r>
          </a:p>
          <a:p>
            <a:pPr lvl="0">
              <a:spcBef>
                <a:spcPts val="0"/>
              </a:spcBef>
            </a:pPr>
            <a:r>
              <a:rPr lang="el-GR" sz="2200" dirty="0"/>
              <a:t>Στη βελτίωση των θεσμικών πλαισίων της Κοινωνικής Ασφάλισης.</a:t>
            </a:r>
          </a:p>
          <a:p>
            <a:pPr marL="0" indent="0">
              <a:spcBef>
                <a:spcPts val="0"/>
              </a:spcBef>
              <a:buNone/>
            </a:pPr>
            <a:r>
              <a:rPr lang="el-GR" sz="2200" dirty="0">
                <a:sym typeface="Wingdings" panose="05000000000000000000" pitchFamily="2" charset="2"/>
              </a:rPr>
              <a:t></a:t>
            </a:r>
            <a:r>
              <a:rPr lang="el-GR" sz="2200" dirty="0"/>
              <a:t> Παροχή πληροφοριών στη Διοίκηση των φορέων / οργανισμών για:</a:t>
            </a:r>
          </a:p>
          <a:p>
            <a:pPr lvl="0">
              <a:spcBef>
                <a:spcPts val="0"/>
              </a:spcBef>
            </a:pPr>
            <a:r>
              <a:rPr lang="el-GR" sz="2200" dirty="0"/>
              <a:t>Τον έλεγχο πολλαπλών ασφαλίσεων και παροχών.</a:t>
            </a:r>
          </a:p>
          <a:p>
            <a:pPr lvl="0">
              <a:spcBef>
                <a:spcPts val="0"/>
              </a:spcBef>
            </a:pPr>
            <a:r>
              <a:rPr lang="el-GR" sz="2200" dirty="0"/>
              <a:t>Την παροχή πληροφοριών για τον ακριβή αριθμό ασφαλισμένων και συνταξιούχων ανά ασφαλιστικό φορέα και ανά είδος ασφάλειας και σύνταξης.</a:t>
            </a:r>
          </a:p>
          <a:p>
            <a:pPr lvl="0">
              <a:spcBef>
                <a:spcPts val="0"/>
              </a:spcBef>
            </a:pPr>
            <a:r>
              <a:rPr lang="el-GR" sz="2200" dirty="0"/>
              <a:t>Την παροχή πληροφοριών στην Ευρωπαϊκή Ένωση και λοιπές χώρες</a:t>
            </a:r>
            <a:r>
              <a:rPr lang="el-GR" sz="2200" dirty="0" smtClean="0"/>
              <a:t>.</a:t>
            </a:r>
            <a:endParaRPr lang="el-GR" sz="2200" dirty="0"/>
          </a:p>
        </p:txBody>
      </p:sp>
    </p:spTree>
    <p:extLst>
      <p:ext uri="{BB962C8B-B14F-4D97-AF65-F5344CB8AC3E}">
        <p14:creationId xmlns:p14="http://schemas.microsoft.com/office/powerpoint/2010/main" val="1883191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367" y="44624"/>
            <a:ext cx="5915001" cy="1143000"/>
          </a:xfrm>
        </p:spPr>
        <p:txBody>
          <a:bodyPr>
            <a:noAutofit/>
          </a:bodyPr>
          <a:lstStyle/>
          <a:p>
            <a:r>
              <a:rPr lang="el-GR" sz="3600" b="1" dirty="0"/>
              <a:t>Στόχοι των Εθνικών Μητρώων</a:t>
            </a:r>
          </a:p>
        </p:txBody>
      </p:sp>
      <p:sp>
        <p:nvSpPr>
          <p:cNvPr id="3" name="Content Placeholder 2"/>
          <p:cNvSpPr>
            <a:spLocks noGrp="1"/>
          </p:cNvSpPr>
          <p:nvPr>
            <p:ph idx="1"/>
          </p:nvPr>
        </p:nvSpPr>
        <p:spPr>
          <a:xfrm>
            <a:off x="36512" y="1268760"/>
            <a:ext cx="9071992" cy="5040560"/>
          </a:xfrm>
        </p:spPr>
        <p:txBody>
          <a:bodyPr>
            <a:noAutofit/>
          </a:bodyPr>
          <a:lstStyle/>
          <a:p>
            <a:pPr marL="0" indent="0">
              <a:spcBef>
                <a:spcPts val="0"/>
              </a:spcBef>
              <a:buNone/>
            </a:pPr>
            <a:r>
              <a:rPr lang="el-GR" sz="1700" dirty="0" smtClean="0">
                <a:sym typeface="Wingdings" panose="05000000000000000000" pitchFamily="2" charset="2"/>
              </a:rPr>
              <a:t></a:t>
            </a:r>
            <a:r>
              <a:rPr lang="el-GR" sz="1700" dirty="0" smtClean="0"/>
              <a:t> </a:t>
            </a:r>
            <a:r>
              <a:rPr lang="el-GR" sz="1700" dirty="0"/>
              <a:t>Παροχή πληροφοριών στον ασφαλισμένο:</a:t>
            </a:r>
          </a:p>
          <a:p>
            <a:pPr lvl="0">
              <a:spcBef>
                <a:spcPts val="0"/>
              </a:spcBef>
            </a:pPr>
            <a:r>
              <a:rPr lang="el-GR" sz="1700" dirty="0"/>
              <a:t>Για την ασφαλιστική του ιστορία.</a:t>
            </a:r>
          </a:p>
          <a:p>
            <a:pPr lvl="0">
              <a:spcBef>
                <a:spcPts val="0"/>
              </a:spcBef>
            </a:pPr>
            <a:r>
              <a:rPr lang="el-GR" sz="1700" dirty="0"/>
              <a:t>Πληρωμές / Οφειλές / Παροχές, ενιαίες βεβαιώσεις.</a:t>
            </a:r>
          </a:p>
          <a:p>
            <a:pPr>
              <a:spcBef>
                <a:spcPts val="0"/>
              </a:spcBef>
            </a:pPr>
            <a:r>
              <a:rPr lang="el-GR" sz="1700" dirty="0"/>
              <a:t>Οι στόχοι που θα επιτευχθούν μέσω της δημιουργίας και εκμετάλλευσης του ΕΜΑΕΣ είναι:</a:t>
            </a:r>
          </a:p>
          <a:p>
            <a:pPr lvl="0">
              <a:spcBef>
                <a:spcPts val="0"/>
              </a:spcBef>
            </a:pPr>
            <a:r>
              <a:rPr lang="el-GR" sz="1700" dirty="0"/>
              <a:t>Η ποιοτική βελτίωση των παρεχόμενων υπηρεσιών Κοινωνικής Ασφάλισης σε όλους τους πολίτες και η ταχύτερη εξυπηρέτησή τους στις κάθε είδους συναλλαγές τους με τους ασφαλιστικούς φορείς.</a:t>
            </a:r>
          </a:p>
          <a:p>
            <a:pPr lvl="0">
              <a:spcBef>
                <a:spcPts val="0"/>
              </a:spcBef>
            </a:pPr>
            <a:r>
              <a:rPr lang="el-GR" sz="1700" dirty="0"/>
              <a:t>Η δυνατότητα επικοινωνίας και ανταλλαγής στοιχείων μεταξύ των Φορέων. Η εξάλειψη του φαινομένου της μη νόμιμης πολλαπλής ασφάλισης ή συνταξιοδότησης του ίδιου ατόμου σε/από διαφορετικούς φορείς.</a:t>
            </a:r>
          </a:p>
          <a:p>
            <a:pPr lvl="0">
              <a:spcBef>
                <a:spcPts val="0"/>
              </a:spcBef>
            </a:pPr>
            <a:r>
              <a:rPr lang="el-GR" sz="1700" dirty="0"/>
              <a:t>Η παροχή έγκυρων και αξιόπιστων στοιχείων στα κέντρα λήψης αποφάσεων (Διοικήσεις Φορέων, ΓΓΚΑ, Πολιτική Ηγεσία κα).</a:t>
            </a:r>
          </a:p>
          <a:p>
            <a:pPr lvl="0">
              <a:spcBef>
                <a:spcPts val="0"/>
              </a:spcBef>
            </a:pPr>
            <a:r>
              <a:rPr lang="el-GR" sz="1700" dirty="0"/>
              <a:t>Η παροχή πληροφοριών στους κοινοτικούς μας εταίρους για τους εργαζόμενους που διακινούνται στις χώρες της Ευρωπαϊκής Ένωσης στο πλαίσιο του προγράμματος TESS (</a:t>
            </a:r>
            <a:r>
              <a:rPr lang="el-GR" sz="1700" dirty="0" err="1"/>
              <a:t>Telematics</a:t>
            </a:r>
            <a:r>
              <a:rPr lang="el-GR" sz="1700" dirty="0"/>
              <a:t> for Social </a:t>
            </a:r>
            <a:r>
              <a:rPr lang="el-GR" sz="1700" dirty="0" err="1"/>
              <a:t>Security</a:t>
            </a:r>
            <a:r>
              <a:rPr lang="el-GR" sz="1700" dirty="0"/>
              <a:t>).</a:t>
            </a:r>
          </a:p>
          <a:p>
            <a:pPr lvl="0">
              <a:spcBef>
                <a:spcPts val="0"/>
              </a:spcBef>
            </a:pPr>
            <a:r>
              <a:rPr lang="el-GR" sz="1700" dirty="0"/>
              <a:t>Η αντικατάσταση των υπαρχόντων αριθμών μητρώου των ασφαλιστικών φορέων από τον ΑΜΚΑ σε όλες τις δραστηριότητες και λειτουργίες αυτών (Εισφορές, Παροχές, Περίθαλψη, </a:t>
            </a:r>
            <a:r>
              <a:rPr lang="el-GR" sz="1700" dirty="0" err="1"/>
              <a:t>κλπ</a:t>
            </a:r>
            <a:r>
              <a:rPr lang="el-GR" sz="1700" dirty="0"/>
              <a:t>).</a:t>
            </a:r>
          </a:p>
          <a:p>
            <a:pPr>
              <a:spcBef>
                <a:spcPts val="0"/>
              </a:spcBef>
            </a:pPr>
            <a:r>
              <a:rPr lang="el-GR" sz="1700" dirty="0" smtClean="0"/>
              <a:t>Η</a:t>
            </a:r>
            <a:r>
              <a:rPr lang="en-US" sz="1700" dirty="0" smtClean="0"/>
              <a:t> </a:t>
            </a:r>
            <a:r>
              <a:rPr lang="en-US" sz="1700" dirty="0" err="1"/>
              <a:t>γενίκευση</a:t>
            </a:r>
            <a:r>
              <a:rPr lang="en-US" sz="1700" dirty="0"/>
              <a:t> </a:t>
            </a:r>
            <a:r>
              <a:rPr lang="en-US" sz="1700" dirty="0" err="1"/>
              <a:t>της</a:t>
            </a:r>
            <a:r>
              <a:rPr lang="en-US" sz="1700" dirty="0"/>
              <a:t> </a:t>
            </a:r>
            <a:r>
              <a:rPr lang="en-US" sz="1700" dirty="0" err="1"/>
              <a:t>χρήσης</a:t>
            </a:r>
            <a:r>
              <a:rPr lang="en-US" sz="1700" dirty="0"/>
              <a:t> </a:t>
            </a:r>
            <a:r>
              <a:rPr lang="en-US" sz="1700" dirty="0" err="1"/>
              <a:t>της</a:t>
            </a:r>
            <a:r>
              <a:rPr lang="en-US" sz="1700" dirty="0"/>
              <a:t> </a:t>
            </a:r>
            <a:r>
              <a:rPr lang="en-US" sz="1700" dirty="0" err="1"/>
              <a:t>Κάρτ</a:t>
            </a:r>
            <a:r>
              <a:rPr lang="en-US" sz="1700" dirty="0"/>
              <a:t>ας Κοινωνικής Ασφάλισης για την διευκόλυνση των συναλλαγών των δικαιούχων με άλλους φορείς, οργανισμούς, τράπεζες κλπ.</a:t>
            </a:r>
            <a:endParaRPr lang="el-GR" sz="1700" dirty="0"/>
          </a:p>
        </p:txBody>
      </p:sp>
    </p:spTree>
    <p:extLst>
      <p:ext uri="{BB962C8B-B14F-4D97-AF65-F5344CB8AC3E}">
        <p14:creationId xmlns:p14="http://schemas.microsoft.com/office/powerpoint/2010/main" val="3744685879"/>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143</TotalTime>
  <Words>4477</Words>
  <Application>Microsoft Office PowerPoint</Application>
  <PresentationFormat>Προβολή στην οθόνη (4:3)</PresentationFormat>
  <Paragraphs>299</Paragraphs>
  <Slides>38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ΕΣΔΔΑ υποδειγμα</vt:lpstr>
      <vt:lpstr>«ΣΥΣΤΗΜΑΤΑ ΠΛΗΡΟΦΟΡΙΚΗΣ ΟΡΓΑΝΙΣΜΩΝ ΚΟΙΝΩΝΙΚΗΣ ΠΟΛΙΤΙΚΗΣ»</vt:lpstr>
      <vt:lpstr>Παρουσίαση του PowerPoint</vt:lpstr>
      <vt:lpstr>Εθνικό Γενικό Μητρώο</vt:lpstr>
      <vt:lpstr>Η κατάσταση πριν τα Εθνικά Μητρώα</vt:lpstr>
      <vt:lpstr>Η κατάσταση πριν τα Εθνικά Μητρώα</vt:lpstr>
      <vt:lpstr>Η κατάσταση πριν τα Εθνικά Μητρώα</vt:lpstr>
      <vt:lpstr>Η κατάσταση πριν τα Εθνικά Μητρώα</vt:lpstr>
      <vt:lpstr>Στόχοι των Εθνικών Μητρώων</vt:lpstr>
      <vt:lpstr>Στόχοι των Εθνικών Μητρώων</vt:lpstr>
      <vt:lpstr>Αποτελέσματα</vt:lpstr>
      <vt:lpstr>Αριθμός Μητρώου Κοινωνικής Ασφάλισης</vt:lpstr>
      <vt:lpstr>Αριθμός Μητρώου Κοινωνικής Ασφάλισης</vt:lpstr>
      <vt:lpstr>Παρουσίαση του PowerPoint</vt:lpstr>
      <vt:lpstr>Κάρτα Κοινωνικής Ασφάλισης</vt:lpstr>
      <vt:lpstr>Παρουσίαση του PowerPoint</vt:lpstr>
      <vt:lpstr>Πληροφοριακό Σύστημα Εθνικών Μητρώων Κοινωνικής Ασφάλισης</vt:lpstr>
      <vt:lpstr>Η Βάση Δεδομένων</vt:lpstr>
      <vt:lpstr>Λειτουργική περιγραφή  του ΠΣ ΕΜΑΕΣ</vt:lpstr>
      <vt:lpstr>Λειτουργική περιγραφή  του ΠΣ ΕΜΑΕΣ</vt:lpstr>
      <vt:lpstr>Σημεία / τρόποι συλλογής  της πληροφορίας</vt:lpstr>
      <vt:lpstr>Σημεία / τρόποι συλλογής  της πληροφορίας</vt:lpstr>
      <vt:lpstr>Σημεία / τρόποι συλλογής της πληροφορίας</vt:lpstr>
      <vt:lpstr>Υποδομές και Προσωπικό</vt:lpstr>
      <vt:lpstr>Υποδομές και Προσωπικό</vt:lpstr>
      <vt:lpstr>Αρχές Λειτουργίας του ΠΣ</vt:lpstr>
      <vt:lpstr>Αρχές Λειτουργίας του ΠΣ</vt:lpstr>
      <vt:lpstr>Λειτουργία / Χρήση του ΠΣ</vt:lpstr>
      <vt:lpstr>Λειτουργία / Χρήση του ΠΣ</vt:lpstr>
      <vt:lpstr>Λειτουργία / Χρήση του ΠΣ</vt:lpstr>
      <vt:lpstr>Λειτουργία / Χρήση του ΠΣ</vt:lpstr>
      <vt:lpstr>Λειτουργία / Χρήση του ΠΣ</vt:lpstr>
      <vt:lpstr>Λειτουργία / Χρήση του ΠΣ</vt:lpstr>
      <vt:lpstr>Εκμετάλλευση του ΠΣ</vt:lpstr>
      <vt:lpstr>Εκμετάλλευση του ΠΣ</vt:lpstr>
      <vt:lpstr>Εκμετάλλευση του ΠΣ</vt:lpstr>
      <vt:lpstr>Εκμετάλλευση του ΠΣ</vt:lpstr>
      <vt:lpstr>Εκμετάλλευση του ΠΣ</vt:lpstr>
      <vt:lpstr>Διαχείριση Χρηστών  του ΠΣ ΕΜΑΕΣ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32</cp:revision>
  <dcterms:created xsi:type="dcterms:W3CDTF">2017-02-27T12:58:43Z</dcterms:created>
  <dcterms:modified xsi:type="dcterms:W3CDTF">2018-06-27T10:47:27Z</dcterms:modified>
</cp:coreProperties>
</file>