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85"/>
  </p:notesMasterIdLst>
  <p:sldIdLst>
    <p:sldId id="256" r:id="rId2"/>
    <p:sldId id="370" r:id="rId3"/>
    <p:sldId id="257" r:id="rId4"/>
    <p:sldId id="258" r:id="rId5"/>
    <p:sldId id="327" r:id="rId6"/>
    <p:sldId id="333" r:id="rId7"/>
    <p:sldId id="334" r:id="rId8"/>
    <p:sldId id="332" r:id="rId9"/>
    <p:sldId id="309" r:id="rId10"/>
    <p:sldId id="259" r:id="rId11"/>
    <p:sldId id="335" r:id="rId12"/>
    <p:sldId id="336" r:id="rId13"/>
    <p:sldId id="260" r:id="rId14"/>
    <p:sldId id="343" r:id="rId15"/>
    <p:sldId id="344" r:id="rId16"/>
    <p:sldId id="310" r:id="rId17"/>
    <p:sldId id="261" r:id="rId18"/>
    <p:sldId id="311" r:id="rId19"/>
    <p:sldId id="263" r:id="rId20"/>
    <p:sldId id="353" r:id="rId21"/>
    <p:sldId id="351" r:id="rId22"/>
    <p:sldId id="352" r:id="rId23"/>
    <p:sldId id="337" r:id="rId24"/>
    <p:sldId id="345" r:id="rId25"/>
    <p:sldId id="362" r:id="rId26"/>
    <p:sldId id="368" r:id="rId27"/>
    <p:sldId id="369" r:id="rId28"/>
    <p:sldId id="338" r:id="rId29"/>
    <p:sldId id="339" r:id="rId30"/>
    <p:sldId id="341" r:id="rId31"/>
    <p:sldId id="264" r:id="rId32"/>
    <p:sldId id="346" r:id="rId33"/>
    <p:sldId id="347" r:id="rId34"/>
    <p:sldId id="265" r:id="rId35"/>
    <p:sldId id="354" r:id="rId36"/>
    <p:sldId id="267" r:id="rId37"/>
    <p:sldId id="268" r:id="rId38"/>
    <p:sldId id="355" r:id="rId39"/>
    <p:sldId id="356" r:id="rId40"/>
    <p:sldId id="273" r:id="rId41"/>
    <p:sldId id="274" r:id="rId42"/>
    <p:sldId id="328" r:id="rId43"/>
    <p:sldId id="275" r:id="rId44"/>
    <p:sldId id="276" r:id="rId45"/>
    <p:sldId id="277" r:id="rId46"/>
    <p:sldId id="358" r:id="rId47"/>
    <p:sldId id="357" r:id="rId48"/>
    <p:sldId id="360" r:id="rId49"/>
    <p:sldId id="361" r:id="rId50"/>
    <p:sldId id="278" r:id="rId51"/>
    <p:sldId id="363" r:id="rId52"/>
    <p:sldId id="279" r:id="rId53"/>
    <p:sldId id="280" r:id="rId54"/>
    <p:sldId id="281" r:id="rId55"/>
    <p:sldId id="282" r:id="rId56"/>
    <p:sldId id="364" r:id="rId57"/>
    <p:sldId id="365" r:id="rId58"/>
    <p:sldId id="283" r:id="rId59"/>
    <p:sldId id="286" r:id="rId60"/>
    <p:sldId id="287" r:id="rId61"/>
    <p:sldId id="314" r:id="rId62"/>
    <p:sldId id="288" r:id="rId63"/>
    <p:sldId id="289" r:id="rId64"/>
    <p:sldId id="290" r:id="rId65"/>
    <p:sldId id="292" r:id="rId66"/>
    <p:sldId id="293" r:id="rId67"/>
    <p:sldId id="291" r:id="rId68"/>
    <p:sldId id="294" r:id="rId69"/>
    <p:sldId id="295" r:id="rId70"/>
    <p:sldId id="296" r:id="rId71"/>
    <p:sldId id="297" r:id="rId72"/>
    <p:sldId id="298" r:id="rId73"/>
    <p:sldId id="299" r:id="rId74"/>
    <p:sldId id="300" r:id="rId75"/>
    <p:sldId id="301" r:id="rId76"/>
    <p:sldId id="302" r:id="rId77"/>
    <p:sldId id="329" r:id="rId78"/>
    <p:sldId id="303" r:id="rId79"/>
    <p:sldId id="304" r:id="rId80"/>
    <p:sldId id="305" r:id="rId81"/>
    <p:sldId id="306" r:id="rId82"/>
    <p:sldId id="307" r:id="rId83"/>
    <p:sldId id="308" r:id="rId8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89"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62C7A13-5BA7-4D2E-87F6-B69C5860434D}"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4" name="3 - Ορθογώνιο"/>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Ορθογώνιο"/>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 Ορθογώνιο"/>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7" name="27 - Θέση ημερομηνίας"/>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el-GR"/>
          </a:p>
        </p:txBody>
      </p:sp>
      <p:sp>
        <p:nvSpPr>
          <p:cNvPr id="10" name="16 - Θέση υποσέλιδου"/>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l-GR"/>
          </a:p>
        </p:txBody>
      </p:sp>
      <p:sp>
        <p:nvSpPr>
          <p:cNvPr id="11"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0F988046-E54C-4290-8EFB-69044B7DBD84}"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D722EE0F-2728-4DD4-BDD9-5A2BBAF46208}"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3 - Ορθογώνιο"/>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4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5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1 - Κατακόρυφος τίτλος"/>
          <p:cNvSpPr>
            <a:spLocks noGrp="1"/>
          </p:cNvSpPr>
          <p:nvPr>
            <p:ph type="title" orient="vert"/>
          </p:nvPr>
        </p:nvSpPr>
        <p:spPr>
          <a:xfrm>
            <a:off x="6553200" y="609600"/>
            <a:ext cx="2057400" cy="5516563"/>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3 - Θέση ημερομηνίας"/>
          <p:cNvSpPr>
            <a:spLocks noGrp="1"/>
          </p:cNvSpPr>
          <p:nvPr>
            <p:ph type="dt" sz="half" idx="10"/>
          </p:nvPr>
        </p:nvSpPr>
        <p:spPr>
          <a:xfrm>
            <a:off x="6553200" y="6248400"/>
            <a:ext cx="2209800" cy="365125"/>
          </a:xfrm>
        </p:spPr>
        <p:txBody>
          <a:bodyPr/>
          <a:lstStyle>
            <a:lvl1pPr>
              <a:defRPr/>
            </a:lvl1pPr>
          </a:lstStyle>
          <a:p>
            <a:pPr>
              <a:defRPr/>
            </a:pPr>
            <a:endParaRPr lang="el-GR"/>
          </a:p>
        </p:txBody>
      </p:sp>
      <p:sp>
        <p:nvSpPr>
          <p:cNvPr id="8" name="4 - Θέση υποσέλιδου"/>
          <p:cNvSpPr>
            <a:spLocks noGrp="1"/>
          </p:cNvSpPr>
          <p:nvPr>
            <p:ph type="ftr" sz="quarter" idx="11"/>
          </p:nvPr>
        </p:nvSpPr>
        <p:spPr>
          <a:xfrm>
            <a:off x="457200" y="6248400"/>
            <a:ext cx="5573713" cy="365125"/>
          </a:xfrm>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a:xfrm rot="5400000">
            <a:off x="5989638" y="144462"/>
            <a:ext cx="533400" cy="244475"/>
          </a:xfrm>
        </p:spPr>
        <p:txBody>
          <a:bodyPr/>
          <a:lstStyle>
            <a:lvl1pPr>
              <a:defRPr/>
            </a:lvl1pPr>
          </a:lstStyle>
          <a:p>
            <a:pPr>
              <a:defRPr/>
            </a:pPr>
            <a:fld id="{217E8CD2-DDD6-4CA4-BA11-687E2E1CA86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612648" y="1600200"/>
            <a:ext cx="8153400" cy="4495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C6CD0C89-D9B3-40F2-8E54-CCB9B9D6C2ED}"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3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l-GR" smtClean="0"/>
              <a:t>Kλικ για επεξεργασία του τίτλου</a:t>
            </a:r>
            <a:endParaRPr lang="en-US"/>
          </a:p>
        </p:txBody>
      </p:sp>
      <p:sp>
        <p:nvSpPr>
          <p:cNvPr id="7" name="11 - Θέση ημερομηνίας"/>
          <p:cNvSpPr>
            <a:spLocks noGrp="1"/>
          </p:cNvSpPr>
          <p:nvPr>
            <p:ph type="dt" sz="half" idx="10"/>
          </p:nvPr>
        </p:nvSpPr>
        <p:spPr/>
        <p:txBody>
          <a:bodyPr/>
          <a:lstStyle>
            <a:lvl1pPr>
              <a:defRPr/>
            </a:lvl1pPr>
          </a:lstStyle>
          <a:p>
            <a:pPr>
              <a:defRPr/>
            </a:pPr>
            <a:endParaRPr lang="el-GR"/>
          </a:p>
        </p:txBody>
      </p:sp>
      <p:sp>
        <p:nvSpPr>
          <p:cNvPr id="8" name="12 - Θέση αριθμού διαφάνειας"/>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278127D7-F9B8-4FBC-9FB6-8990DC071700}" type="slidenum">
              <a:rPr lang="el-GR"/>
              <a:pPr>
                <a:defRPr/>
              </a:pPr>
              <a:t>‹#›</a:t>
            </a:fld>
            <a:endParaRPr lang="el-GR"/>
          </a:p>
        </p:txBody>
      </p:sp>
      <p:sp>
        <p:nvSpPr>
          <p:cNvPr id="9" name="13 - Θέση υποσέλιδου"/>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609600" y="1589567"/>
            <a:ext cx="38862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844901" y="1589567"/>
            <a:ext cx="38862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7 - Θέση ημερομηνίας"/>
          <p:cNvSpPr>
            <a:spLocks noGrp="1"/>
          </p:cNvSpPr>
          <p:nvPr>
            <p:ph type="dt" sz="half" idx="10"/>
          </p:nvPr>
        </p:nvSpPr>
        <p:spPr/>
        <p:txBody>
          <a:bodyPr rtlCol="0"/>
          <a:lstStyle>
            <a:lvl1pPr>
              <a:defRPr/>
            </a:lvl1pPr>
          </a:lstStyle>
          <a:p>
            <a:pPr>
              <a:defRPr/>
            </a:pPr>
            <a:endParaRPr lang="el-GR"/>
          </a:p>
        </p:txBody>
      </p:sp>
      <p:sp>
        <p:nvSpPr>
          <p:cNvPr id="6" name="9 - Θέση αριθμού διαφάνειας"/>
          <p:cNvSpPr>
            <a:spLocks noGrp="1"/>
          </p:cNvSpPr>
          <p:nvPr>
            <p:ph type="sldNum" sz="quarter" idx="11"/>
          </p:nvPr>
        </p:nvSpPr>
        <p:spPr/>
        <p:txBody>
          <a:bodyPr rtlCol="0"/>
          <a:lstStyle>
            <a:lvl1pPr>
              <a:defRPr/>
            </a:lvl1pPr>
          </a:lstStyle>
          <a:p>
            <a:pPr>
              <a:defRPr/>
            </a:pPr>
            <a:fld id="{D1E4EBAE-297F-482C-985B-7A6CF88D92A9}" type="slidenum">
              <a:rPr lang="el-GR"/>
              <a:pPr>
                <a:defRPr/>
              </a:pPr>
              <a:t>‹#›</a:t>
            </a:fld>
            <a:endParaRPr lang="el-GR"/>
          </a:p>
        </p:txBody>
      </p:sp>
      <p:sp>
        <p:nvSpPr>
          <p:cNvPr id="7" name="11 - Θέση υποσέλιδου"/>
          <p:cNvSpPr>
            <a:spLocks noGrp="1"/>
          </p:cNvSpPr>
          <p:nvPr>
            <p:ph type="ftr" sz="quarter" idx="12"/>
          </p:nvPr>
        </p:nvSpPr>
        <p:spPr/>
        <p:txBody>
          <a:bodyPr rtlCol="0"/>
          <a:lstStyle>
            <a:lvl1pPr>
              <a:defRPr/>
            </a:lvl1pPr>
          </a:lstStyle>
          <a:p>
            <a:pPr>
              <a:defRPr/>
            </a:pPr>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lstStyle>
            <a:lvl1pPr>
              <a:defRPr/>
            </a:lvl1pPr>
          </a:lstStyle>
          <a:p>
            <a:r>
              <a:rPr lang="el-GR" smtClean="0"/>
              <a:t>Kλικ για επεξεργασία του τίτλου</a:t>
            </a:r>
            <a:endParaRPr lang="en-US"/>
          </a:p>
        </p:txBody>
      </p:sp>
      <p:sp>
        <p:nvSpPr>
          <p:cNvPr id="11" name="10 - Θέση περιεχομένου"/>
          <p:cNvSpPr>
            <a:spLocks noGrp="1"/>
          </p:cNvSpPr>
          <p:nvPr>
            <p:ph sz="quarter" idx="2"/>
          </p:nvPr>
        </p:nvSpPr>
        <p:spPr>
          <a:xfrm>
            <a:off x="609600" y="2438400"/>
            <a:ext cx="3886200" cy="3581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quarter" idx="4"/>
          </p:nvPr>
        </p:nvSpPr>
        <p:spPr>
          <a:xfrm>
            <a:off x="4800600" y="2438400"/>
            <a:ext cx="3886200" cy="3581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7" name="9 - Θέση ημερομηνίας"/>
          <p:cNvSpPr>
            <a:spLocks noGrp="1"/>
          </p:cNvSpPr>
          <p:nvPr>
            <p:ph type="dt" sz="half" idx="10"/>
          </p:nvPr>
        </p:nvSpPr>
        <p:spPr/>
        <p:txBody>
          <a:bodyPr rtlCol="0"/>
          <a:lstStyle>
            <a:lvl1pPr>
              <a:defRPr/>
            </a:lvl1pPr>
          </a:lstStyle>
          <a:p>
            <a:pPr>
              <a:defRPr/>
            </a:pPr>
            <a:endParaRPr lang="el-GR"/>
          </a:p>
        </p:txBody>
      </p:sp>
      <p:sp>
        <p:nvSpPr>
          <p:cNvPr id="8" name="11 - Θέση αριθμού διαφάνειας"/>
          <p:cNvSpPr>
            <a:spLocks noGrp="1"/>
          </p:cNvSpPr>
          <p:nvPr>
            <p:ph type="sldNum" sz="quarter" idx="11"/>
          </p:nvPr>
        </p:nvSpPr>
        <p:spPr/>
        <p:txBody>
          <a:bodyPr rtlCol="0"/>
          <a:lstStyle>
            <a:lvl1pPr>
              <a:defRPr/>
            </a:lvl1pPr>
          </a:lstStyle>
          <a:p>
            <a:pPr>
              <a:defRPr/>
            </a:pPr>
            <a:fld id="{B2812D8B-8A63-4BFA-8EDF-F4040445C6CA}" type="slidenum">
              <a:rPr lang="el-GR"/>
              <a:pPr>
                <a:defRPr/>
              </a:pPr>
              <a:t>‹#›</a:t>
            </a:fld>
            <a:endParaRPr lang="el-GR"/>
          </a:p>
        </p:txBody>
      </p:sp>
      <p:sp>
        <p:nvSpPr>
          <p:cNvPr id="9" name="13 - Θέση υποσέλιδου"/>
          <p:cNvSpPr>
            <a:spLocks noGrp="1"/>
          </p:cNvSpPr>
          <p:nvPr>
            <p:ph type="ftr" sz="quarter" idx="12"/>
          </p:nvPr>
        </p:nvSpPr>
        <p:spPr/>
        <p:txBody>
          <a:bodyPr rtlCol="0"/>
          <a:lstStyle>
            <a:lvl1pPr>
              <a:defRPr/>
            </a:lvl1pPr>
          </a:lstStyle>
          <a:p>
            <a:pPr>
              <a:defRPr/>
            </a:pPr>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B3ABCF37-4E6B-4AF4-9A4E-29801D964FD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pPr>
              <a:defRPr/>
            </a:pPr>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40848E5B-E0A0-43BC-B6BC-2720F5F9F186}"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lstStyle>
            <a:lvl1pPr algn="l">
              <a:buNone/>
              <a:defRPr sz="4400" b="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6002FE6A-724B-4CCE-96B2-5C662FBC1FC5}"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4 - Ορθογώνιο"/>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 Ορθογώνιο"/>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 Ορθογώνιο"/>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Ορθογώνιο"/>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smtClean="0"/>
              <a:t>Kλικ για επεξεργασία των στυλ του υποδείγματος</a:t>
            </a:r>
          </a:p>
        </p:txBody>
      </p:sp>
      <p:sp>
        <p:nvSpPr>
          <p:cNvPr id="2" name="1 - Τίτλος"/>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9" name="11 - Θέση ημερομηνίας"/>
          <p:cNvSpPr>
            <a:spLocks noGrp="1"/>
          </p:cNvSpPr>
          <p:nvPr>
            <p:ph type="dt" sz="half" idx="10"/>
          </p:nvPr>
        </p:nvSpPr>
        <p:spPr>
          <a:xfrm>
            <a:off x="6248400" y="6248400"/>
            <a:ext cx="2667000" cy="365125"/>
          </a:xfrm>
        </p:spPr>
        <p:txBody>
          <a:bodyPr rtlCol="0"/>
          <a:lstStyle>
            <a:lvl1pPr>
              <a:defRPr/>
            </a:lvl1pPr>
          </a:lstStyle>
          <a:p>
            <a:pPr>
              <a:defRPr/>
            </a:pPr>
            <a:endParaRPr lang="el-GR"/>
          </a:p>
        </p:txBody>
      </p:sp>
      <p:sp>
        <p:nvSpPr>
          <p:cNvPr id="10" name="12 - Θέση αριθμού διαφάνειας"/>
          <p:cNvSpPr>
            <a:spLocks noGrp="1"/>
          </p:cNvSpPr>
          <p:nvPr>
            <p:ph type="sldNum" sz="quarter" idx="11"/>
          </p:nvPr>
        </p:nvSpPr>
        <p:spPr>
          <a:xfrm>
            <a:off x="0" y="4667250"/>
            <a:ext cx="1447800" cy="663575"/>
          </a:xfrm>
        </p:spPr>
        <p:txBody>
          <a:bodyPr rtlCol="0"/>
          <a:lstStyle>
            <a:lvl1pPr>
              <a:defRPr sz="2800"/>
            </a:lvl1pPr>
          </a:lstStyle>
          <a:p>
            <a:pPr>
              <a:defRPr/>
            </a:pPr>
            <a:fld id="{0D1D43F8-3B02-48A9-9572-7F7633F30B64}" type="slidenum">
              <a:rPr lang="el-GR"/>
              <a:pPr>
                <a:defRPr/>
              </a:pPr>
              <a:t>‹#›</a:t>
            </a:fld>
            <a:endParaRPr lang="el-GR"/>
          </a:p>
        </p:txBody>
      </p:sp>
      <p:sp>
        <p:nvSpPr>
          <p:cNvPr id="11" name="13 - Θέση υποσέλιδου"/>
          <p:cNvSpPr>
            <a:spLocks noGrp="1"/>
          </p:cNvSpPr>
          <p:nvPr>
            <p:ph type="ftr" sz="quarter" idx="12"/>
          </p:nvPr>
        </p:nvSpPr>
        <p:spPr>
          <a:xfrm>
            <a:off x="1600200" y="6248400"/>
            <a:ext cx="4572000" cy="365125"/>
          </a:xfrm>
        </p:spPr>
        <p:txBody>
          <a:bodyPr rtlCol="0"/>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 Θέση τίτλου"/>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endParaRPr lang="en-US" smtClean="0"/>
          </a:p>
        </p:txBody>
      </p:sp>
      <p:sp>
        <p:nvSpPr>
          <p:cNvPr id="1027" name="12 - Θέση κειμένου"/>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l-GR"/>
          </a:p>
        </p:txBody>
      </p:sp>
      <p:sp>
        <p:nvSpPr>
          <p:cNvPr id="3" name="2 - Θέση υποσέλιδου"/>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l-GR"/>
          </a:p>
        </p:txBody>
      </p:sp>
      <p:sp>
        <p:nvSpPr>
          <p:cNvPr id="7" name="6 - Ορθογώνιο"/>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Ορθογώνιο"/>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 Ορθογώνιο"/>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22 - Θέση αριθμού διαφάνειας"/>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738A81E3-7C7B-4E8C-AB9C-D60B84FB1C9A}"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98" r:id="rId1"/>
    <p:sldLayoutId id="2147483794" r:id="rId2"/>
    <p:sldLayoutId id="2147483799" r:id="rId3"/>
    <p:sldLayoutId id="2147483800" r:id="rId4"/>
    <p:sldLayoutId id="2147483801" r:id="rId5"/>
    <p:sldLayoutId id="2147483795" r:id="rId6"/>
    <p:sldLayoutId id="2147483802" r:id="rId7"/>
    <p:sldLayoutId id="2147483796" r:id="rId8"/>
    <p:sldLayoutId id="2147483803" r:id="rId9"/>
    <p:sldLayoutId id="2147483797" r:id="rId10"/>
    <p:sldLayoutId id="2147483804" r:id="rId11"/>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hyperlink" Target="http://www.eaadhsy.gr/n4412/n4412fulltextlinks.html" TargetMode="Externa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hyperlink" Target="https://www.minfin.gr/web/guest/proupologismos" TargetMode="External"/><Relationship Id="rId2" Type="http://schemas.openxmlformats.org/officeDocument/2006/relationships/hyperlink" Target="https://www.minfin.gr/" TargetMode="Externa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elinyae.gr/el/item" TargetMode="Externa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9388" y="188913"/>
            <a:ext cx="8713787" cy="719137"/>
          </a:xfrm>
        </p:spPr>
        <p:txBody>
          <a:bodyPr>
            <a:normAutofit fontScale="90000"/>
          </a:bodyPr>
          <a:lstStyle/>
          <a:p>
            <a:pPr algn="just"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800">
              <a:latin typeface="Arial" charset="0"/>
            </a:endParaRPr>
          </a:p>
        </p:txBody>
      </p:sp>
      <p:sp>
        <p:nvSpPr>
          <p:cNvPr id="9219" name="Rectangle 3"/>
          <p:cNvSpPr>
            <a:spLocks noGrp="1" noChangeArrowheads="1"/>
          </p:cNvSpPr>
          <p:nvPr>
            <p:ph type="subTitle" idx="1"/>
          </p:nvPr>
        </p:nvSpPr>
        <p:spPr>
          <a:xfrm>
            <a:off x="214282" y="260350"/>
            <a:ext cx="8643998" cy="5689600"/>
          </a:xfrm>
        </p:spPr>
        <p:txBody>
          <a:bodyPr>
            <a:normAutofit fontScale="92500" lnSpcReduction="20000"/>
          </a:bodyPr>
          <a:lstStyle/>
          <a:p>
            <a:pPr lvl="0" algn="ctr" eaLnBrk="1" hangingPunct="1">
              <a:lnSpc>
                <a:spcPct val="150000"/>
              </a:lnSpc>
              <a:spcBef>
                <a:spcPct val="0"/>
              </a:spcBef>
            </a:pPr>
            <a:endPar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lvl="0" algn="ctr" eaLnBrk="1" hangingPunct="1">
              <a:lnSpc>
                <a:spcPct val="150000"/>
              </a:lnSpc>
              <a:spcBef>
                <a:spcPct val="0"/>
              </a:spcBef>
            </a:pP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a:t>
            </a: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ΣΧΟΛΗ </a:t>
            </a: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ΔΗΜΟΣΙΑΣ </a:t>
            </a: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ΔΙΟΙΚΗΣΗΣ &amp; ΑΥΤΟΔΙΟΙΚΗΣΗΣ</a:t>
            </a:r>
            <a:b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a:t>
            </a:r>
            <a:r>
              <a:rPr lang="el-GR" sz="18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ΣΕΙΡΑ</a:t>
            </a:r>
          </a:p>
          <a:p>
            <a:pPr algn="just" eaLnBrk="1" hangingPunct="1">
              <a:lnSpc>
                <a:spcPct val="125000"/>
              </a:lnSpc>
              <a:spcBef>
                <a:spcPct val="0"/>
              </a:spcBef>
              <a:defRPr/>
            </a:pPr>
            <a:r>
              <a:rPr lang="el-GR" sz="2100" b="1" dirty="0" smtClean="0">
                <a:solidFill>
                  <a:srgbClr val="002060"/>
                </a:solidFill>
                <a:latin typeface="Calibri" pitchFamily="34" charset="0"/>
                <a:cs typeface="Calibri" pitchFamily="34" charset="0"/>
              </a:rPr>
              <a:t>ΤΜΗΜΑ ΥΠΗΡΕΣΙΩΝ ΥΓΕΙΑΣ &amp; ΚΟΙΝΩΝΙΚΗΣ ΦΡΟΝΤΙΔΑΣ</a:t>
            </a:r>
          </a:p>
          <a:p>
            <a:pPr algn="just" eaLnBrk="1" hangingPunct="1">
              <a:lnSpc>
                <a:spcPct val="125000"/>
              </a:lnSpc>
              <a:spcBef>
                <a:spcPct val="0"/>
              </a:spcBef>
              <a:defRPr/>
            </a:pPr>
            <a:r>
              <a:rPr lang="el-GR" sz="2100" b="1" dirty="0" smtClean="0">
                <a:solidFill>
                  <a:srgbClr val="002060"/>
                </a:solidFill>
                <a:latin typeface="Calibri" pitchFamily="34" charset="0"/>
                <a:cs typeface="Calibri" pitchFamily="34" charset="0"/>
              </a:rPr>
              <a:t>ΚΑΤΕΥΘΥΝΣΗ: ΥΠΗΡΕΣΙΩΝ ΥΓΕΙΑΣ</a:t>
            </a:r>
          </a:p>
          <a:p>
            <a:pPr algn="just" eaLnBrk="1" hangingPunct="1">
              <a:lnSpc>
                <a:spcPct val="125000"/>
              </a:lnSpc>
              <a:spcBef>
                <a:spcPct val="0"/>
              </a:spcBef>
              <a:defRPr/>
            </a:pPr>
            <a:endParaRPr lang="el-GR" sz="2400" b="1" dirty="0" smtClean="0">
              <a:solidFill>
                <a:srgbClr val="00B0F0"/>
              </a:solidFill>
              <a:latin typeface="Calibri" pitchFamily="34" charset="0"/>
              <a:cs typeface="Calibri" pitchFamily="34" charset="0"/>
            </a:endParaRPr>
          </a:p>
          <a:p>
            <a:pPr algn="ctr" eaLnBrk="1" hangingPunct="1">
              <a:lnSpc>
                <a:spcPct val="125000"/>
              </a:lnSpc>
              <a:spcBef>
                <a:spcPct val="0"/>
              </a:spcBef>
              <a:defRPr/>
            </a:pPr>
            <a:endParaRPr lang="el-GR" sz="2400" b="1" i="1" dirty="0" smtClean="0">
              <a:solidFill>
                <a:srgbClr val="C00000"/>
              </a:solidFill>
              <a:latin typeface="Calibri" pitchFamily="34" charset="0"/>
              <a:cs typeface="Calibri" pitchFamily="34" charset="0"/>
            </a:endParaRPr>
          </a:p>
          <a:p>
            <a:pPr algn="ctr" eaLnBrk="1" hangingPunct="1">
              <a:lnSpc>
                <a:spcPct val="125000"/>
              </a:lnSpc>
              <a:spcBef>
                <a:spcPct val="0"/>
              </a:spcBef>
              <a:defRPr/>
            </a:pPr>
            <a:r>
              <a:rPr lang="el-GR" sz="2400" b="1" i="1" dirty="0" smtClean="0">
                <a:solidFill>
                  <a:srgbClr val="C00000"/>
                </a:solidFill>
                <a:latin typeface="Calibri" pitchFamily="34" charset="0"/>
                <a:cs typeface="Calibri" pitchFamily="34" charset="0"/>
              </a:rPr>
              <a:t>«Χρηματοοικονομικό management Υγειονομικών Οργανισμών - ΙΙ»</a:t>
            </a:r>
          </a:p>
          <a:p>
            <a:pPr algn="ctr" eaLnBrk="1" hangingPunct="1">
              <a:lnSpc>
                <a:spcPct val="125000"/>
              </a:lnSpc>
              <a:spcBef>
                <a:spcPct val="0"/>
              </a:spcBef>
              <a:defRPr/>
            </a:pPr>
            <a:r>
              <a:rPr lang="el-GR" sz="2200" b="1" dirty="0" smtClean="0">
                <a:solidFill>
                  <a:srgbClr val="002060"/>
                </a:solidFill>
                <a:latin typeface="Calibri" pitchFamily="34" charset="0"/>
                <a:cs typeface="Calibri" pitchFamily="34" charset="0"/>
              </a:rPr>
              <a:t>ΕΝΟΤΗΤΑ: ΔΗΜΟΣΙΕΣ ΣΥΜΒΑΣΕΙΣ ΜΟΝΑΔΩΝ ΠΑΡΟΧΗΣ ΥΠΗΡΕΣΙΩΝ ΥΓΕΙΑΣ </a:t>
            </a:r>
          </a:p>
          <a:p>
            <a:pPr algn="r" eaLnBrk="1" hangingPunct="1">
              <a:lnSpc>
                <a:spcPct val="125000"/>
              </a:lnSpc>
              <a:spcBef>
                <a:spcPct val="0"/>
              </a:spcBef>
              <a:defRPr/>
            </a:pPr>
            <a:endParaRPr lang="el-GR" sz="2000" dirty="0" smtClean="0">
              <a:latin typeface="Calibri" pitchFamily="34" charset="0"/>
              <a:cs typeface="Calibri" pitchFamily="34" charset="0"/>
            </a:endParaRPr>
          </a:p>
          <a:p>
            <a:pPr algn="r" eaLnBrk="1" hangingPunct="1">
              <a:lnSpc>
                <a:spcPct val="125000"/>
              </a:lnSpc>
              <a:spcBef>
                <a:spcPct val="0"/>
              </a:spcBef>
              <a:defRPr/>
            </a:pPr>
            <a:endParaRPr lang="el-GR" sz="2000" dirty="0" smtClean="0">
              <a:latin typeface="Calibri" pitchFamily="34" charset="0"/>
              <a:cs typeface="Calibri" pitchFamily="34" charset="0"/>
            </a:endParaRPr>
          </a:p>
          <a:p>
            <a:pPr algn="r" eaLnBrk="1" hangingPunct="1">
              <a:lnSpc>
                <a:spcPct val="125000"/>
              </a:lnSpc>
              <a:spcBef>
                <a:spcPct val="0"/>
              </a:spcBef>
              <a:defRPr/>
            </a:pPr>
            <a:endParaRPr lang="el-GR" sz="2000" dirty="0" smtClean="0">
              <a:latin typeface="Calibri" pitchFamily="34" charset="0"/>
              <a:cs typeface="Calibri" pitchFamily="34" charset="0"/>
            </a:endParaRPr>
          </a:p>
          <a:p>
            <a:pPr algn="r" eaLnBrk="1" hangingPunct="1">
              <a:lnSpc>
                <a:spcPct val="125000"/>
              </a:lnSpc>
              <a:spcBef>
                <a:spcPct val="0"/>
              </a:spcBef>
              <a:defRPr/>
            </a:pPr>
            <a:endParaRPr lang="el-GR" sz="2000" dirty="0" smtClean="0">
              <a:latin typeface="Calibri" pitchFamily="34" charset="0"/>
              <a:cs typeface="Calibri" pitchFamily="34" charset="0"/>
            </a:endParaRPr>
          </a:p>
          <a:p>
            <a:pPr algn="r" eaLnBrk="1" hangingPunct="1">
              <a:lnSpc>
                <a:spcPct val="125000"/>
              </a:lnSpc>
              <a:spcBef>
                <a:spcPct val="0"/>
              </a:spcBef>
              <a:defRPr/>
            </a:pPr>
            <a:endParaRPr lang="el-GR" sz="2000" dirty="0" smtClean="0">
              <a:latin typeface="Calibri" pitchFamily="34" charset="0"/>
              <a:cs typeface="Calibri" pitchFamily="34" charset="0"/>
            </a:endParaRPr>
          </a:p>
          <a:p>
            <a:pPr algn="r" eaLnBrk="1" hangingPunct="1">
              <a:lnSpc>
                <a:spcPct val="125000"/>
              </a:lnSpc>
              <a:spcBef>
                <a:spcPct val="0"/>
              </a:spcBef>
              <a:defRPr/>
            </a:pPr>
            <a:r>
              <a:rPr lang="el-GR" sz="2000" dirty="0" smtClean="0">
                <a:latin typeface="Calibri" pitchFamily="34" charset="0"/>
                <a:cs typeface="Calibri" pitchFamily="34" charset="0"/>
              </a:rPr>
              <a:t>Αθήνα Μάιος 20</a:t>
            </a:r>
            <a:r>
              <a:rPr lang="en-US" sz="2000" dirty="0" smtClean="0">
                <a:latin typeface="Calibri" pitchFamily="34" charset="0"/>
                <a:cs typeface="Calibri" pitchFamily="34" charset="0"/>
              </a:rPr>
              <a:t>20</a:t>
            </a:r>
            <a:endParaRPr lang="el-GR" sz="2000" b="1" dirty="0" smtClean="0">
              <a:solidFill>
                <a:schemeClr val="accent2"/>
              </a:solidFill>
              <a:latin typeface="Calibri" pitchFamily="34" charset="0"/>
              <a:cs typeface="Calibri" pitchFamily="34" charset="0"/>
            </a:endParaRPr>
          </a:p>
          <a:p>
            <a:pPr algn="just" eaLnBrk="1" hangingPunct="1">
              <a:lnSpc>
                <a:spcPct val="125000"/>
              </a:lnSpc>
              <a:spcBef>
                <a:spcPct val="0"/>
              </a:spcBef>
              <a:defRPr/>
            </a:pPr>
            <a:r>
              <a:rPr lang="el-GR" sz="2000" u="sng" dirty="0" smtClean="0">
                <a:latin typeface="Calibri" pitchFamily="34" charset="0"/>
                <a:cs typeface="Calibri" pitchFamily="34" charset="0"/>
              </a:rPr>
              <a:t>Εισηγήτρια</a:t>
            </a:r>
            <a:r>
              <a:rPr lang="el-GR" sz="2000" dirty="0" smtClean="0">
                <a:latin typeface="Calibri" pitchFamily="34" charset="0"/>
                <a:cs typeface="Calibri" pitchFamily="34" charset="0"/>
              </a:rPr>
              <a:t>: 				</a:t>
            </a:r>
          </a:p>
          <a:p>
            <a:pPr algn="just" eaLnBrk="1" hangingPunct="1">
              <a:lnSpc>
                <a:spcPct val="125000"/>
              </a:lnSpc>
              <a:spcBef>
                <a:spcPct val="0"/>
              </a:spcBef>
              <a:defRPr/>
            </a:pPr>
            <a:r>
              <a:rPr lang="el-GR" sz="2000" dirty="0" smtClean="0">
                <a:latin typeface="Calibri" pitchFamily="34" charset="0"/>
                <a:cs typeface="Calibri" pitchFamily="34" charset="0"/>
              </a:rPr>
              <a:t>Α. </a:t>
            </a:r>
            <a:r>
              <a:rPr lang="el-GR" sz="2000" dirty="0" err="1" smtClean="0">
                <a:latin typeface="Calibri" pitchFamily="34" charset="0"/>
                <a:cs typeface="Calibri" pitchFamily="34" charset="0"/>
              </a:rPr>
              <a:t>Γεροστάθου</a:t>
            </a:r>
            <a:endParaRPr lang="el-GR" sz="2000" dirty="0" smtClean="0">
              <a:latin typeface="Calibri" pitchFamily="34" charset="0"/>
              <a:cs typeface="Calibri" pitchFamily="34" charset="0"/>
            </a:endParaRPr>
          </a:p>
          <a:p>
            <a:pPr lvl="0" algn="ctr" eaLnBrk="1" hangingPunct="1">
              <a:lnSpc>
                <a:spcPct val="150000"/>
              </a:lnSpc>
              <a:spcBef>
                <a:spcPct val="0"/>
              </a:spcBef>
            </a:pPr>
            <a:endParaRPr lang="el-GR" sz="2400" b="1" kern="0" dirty="0" smtClean="0">
              <a:solidFill>
                <a:srgbClr val="0070C0"/>
              </a:solidFill>
              <a:effectLst>
                <a:outerShdw blurRad="38100" dist="38100" dir="2700000" algn="tl">
                  <a:srgbClr val="000000">
                    <a:alpha val="43137"/>
                  </a:srgbClr>
                </a:outerShdw>
              </a:effectLst>
              <a:latin typeface="Arial" charset="0"/>
            </a:endParaRPr>
          </a:p>
        </p:txBody>
      </p:sp>
      <p:sp>
        <p:nvSpPr>
          <p:cNvPr id="922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ABBE52B-0A0C-4389-8289-EE4278544153}" type="slidenum">
              <a:rPr lang="el-GR" smtClean="0"/>
              <a:pPr/>
              <a:t>1</a:t>
            </a:fld>
            <a:endParaRPr lang="el-G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339" name="Rectangle 3"/>
          <p:cNvSpPr>
            <a:spLocks noGrp="1" noChangeArrowheads="1"/>
          </p:cNvSpPr>
          <p:nvPr>
            <p:ph type="subTitle" idx="1"/>
          </p:nvPr>
        </p:nvSpPr>
        <p:spPr>
          <a:xfrm>
            <a:off x="395288" y="115888"/>
            <a:ext cx="8424862" cy="5832475"/>
          </a:xfrm>
        </p:spPr>
        <p:txBody>
          <a:bodyPr/>
          <a:lstStyle/>
          <a:p>
            <a:pPr marL="361950" indent="-361950" algn="ctr" eaLnBrk="1" hangingPunct="1"/>
            <a:endParaRPr lang="el-GR" sz="2000" b="1" dirty="0" smtClean="0">
              <a:solidFill>
                <a:srgbClr val="FFFF00"/>
              </a:solidFill>
              <a:latin typeface="Arial" charset="0"/>
            </a:endParaRPr>
          </a:p>
          <a:p>
            <a:pPr marL="361950" indent="-361950" algn="ctr" eaLnBrk="1" hangingPunct="1"/>
            <a:r>
              <a:rPr lang="el-GR" sz="2000" b="1" dirty="0" smtClean="0">
                <a:solidFill>
                  <a:srgbClr val="FFFF00"/>
                </a:solidFill>
                <a:latin typeface="Arial" charset="0"/>
              </a:rPr>
              <a:t>άρθρο 130 Όροι εκτέλεσης της σύμβασης</a:t>
            </a:r>
          </a:p>
          <a:p>
            <a:pPr marL="361950" indent="-361950" algn="ctr" eaLnBrk="1" hangingPunct="1"/>
            <a:r>
              <a:rPr lang="el-GR" sz="2000" dirty="0" smtClean="0">
                <a:solidFill>
                  <a:srgbClr val="FFFF00"/>
                </a:solidFill>
                <a:latin typeface="Arial" charset="0"/>
              </a:rPr>
              <a:t> </a:t>
            </a:r>
          </a:p>
          <a:p>
            <a:pPr marL="361950" indent="-361950" algn="just" eaLnBrk="1" hangingPunct="1">
              <a:lnSpc>
                <a:spcPct val="150000"/>
              </a:lnSpc>
              <a:spcBef>
                <a:spcPct val="0"/>
              </a:spcBef>
              <a:buFont typeface="Wingdings" pitchFamily="2" charset="2"/>
              <a:buAutoNum type="arabicParenR" startAt="4"/>
            </a:pPr>
            <a:r>
              <a:rPr lang="el-GR" sz="2000" dirty="0" smtClean="0">
                <a:latin typeface="Arial" charset="0"/>
              </a:rPr>
              <a:t> Συγκεκριμένη μνεία: οι </a:t>
            </a:r>
            <a:r>
              <a:rPr lang="el-GR" sz="2000" b="1" dirty="0" smtClean="0">
                <a:solidFill>
                  <a:srgbClr val="FFFF00"/>
                </a:solidFill>
                <a:latin typeface="Arial" charset="0"/>
              </a:rPr>
              <a:t>κοινωνικές παράμετροι</a:t>
            </a:r>
            <a:r>
              <a:rPr lang="el-GR" sz="2000" dirty="0" smtClean="0">
                <a:latin typeface="Arial" charset="0"/>
              </a:rPr>
              <a:t> αφορούν ιδίως:</a:t>
            </a:r>
          </a:p>
          <a:p>
            <a:pPr marL="361950" indent="-361950" algn="just" eaLnBrk="1" hangingPunct="1">
              <a:lnSpc>
                <a:spcPct val="150000"/>
              </a:lnSpc>
              <a:spcBef>
                <a:spcPct val="0"/>
              </a:spcBef>
              <a:buFont typeface="Wingdings" pitchFamily="2" charset="2"/>
              <a:buAutoNum type="romanLcPeriod"/>
            </a:pPr>
            <a:r>
              <a:rPr lang="el-GR" sz="2000" dirty="0" smtClean="0">
                <a:latin typeface="Arial" charset="0"/>
              </a:rPr>
              <a:t> ευάλωτες </a:t>
            </a:r>
            <a:r>
              <a:rPr lang="el-GR" sz="2000" b="1" dirty="0" smtClean="0">
                <a:latin typeface="Arial" charset="0"/>
              </a:rPr>
              <a:t>ομάδες πληθυσμού, </a:t>
            </a:r>
            <a:r>
              <a:rPr lang="el-GR" sz="2000" b="1" dirty="0" smtClean="0">
                <a:solidFill>
                  <a:srgbClr val="FFC000"/>
                </a:solidFill>
                <a:latin typeface="Arial" charset="0"/>
              </a:rPr>
              <a:t>[</a:t>
            </a:r>
            <a:r>
              <a:rPr lang="el-GR" sz="2000" dirty="0" smtClean="0">
                <a:solidFill>
                  <a:srgbClr val="FFC000"/>
                </a:solidFill>
              </a:rPr>
              <a:t>ν </a:t>
            </a:r>
            <a:r>
              <a:rPr lang="el-GR" sz="2000" b="1" dirty="0" smtClean="0">
                <a:solidFill>
                  <a:srgbClr val="FFC000"/>
                </a:solidFill>
              </a:rPr>
              <a:t>.4019/2011 (Α' 216)], </a:t>
            </a:r>
            <a:endParaRPr lang="el-GR" sz="2000" b="1" dirty="0" smtClean="0">
              <a:solidFill>
                <a:srgbClr val="FFC000"/>
              </a:solidFill>
              <a:latin typeface="Arial" charset="0"/>
            </a:endParaRPr>
          </a:p>
          <a:p>
            <a:pPr marL="361950" indent="-361950" algn="just" eaLnBrk="1" hangingPunct="1">
              <a:lnSpc>
                <a:spcPct val="150000"/>
              </a:lnSpc>
              <a:spcBef>
                <a:spcPct val="0"/>
              </a:spcBef>
              <a:buFont typeface="Wingdings" pitchFamily="2" charset="2"/>
              <a:buAutoNum type="romanLcPeriod"/>
            </a:pPr>
            <a:r>
              <a:rPr lang="el-GR" sz="2000" b="1" dirty="0" smtClean="0">
                <a:latin typeface="Arial" charset="0"/>
              </a:rPr>
              <a:t> την καταπολέμηση των διακρίσεων &amp;</a:t>
            </a:r>
          </a:p>
          <a:p>
            <a:pPr marL="361950" indent="-361950" algn="just" eaLnBrk="1" hangingPunct="1">
              <a:lnSpc>
                <a:spcPct val="150000"/>
              </a:lnSpc>
              <a:spcBef>
                <a:spcPct val="0"/>
              </a:spcBef>
              <a:buFont typeface="Wingdings" pitchFamily="2" charset="2"/>
              <a:buAutoNum type="romanLcPeriod"/>
            </a:pPr>
            <a:r>
              <a:rPr lang="el-GR" sz="2000" b="1" dirty="0" smtClean="0">
                <a:latin typeface="Arial" charset="0"/>
              </a:rPr>
              <a:t> την προαγωγή της ισότητας των φύλων</a:t>
            </a:r>
            <a:r>
              <a:rPr lang="el-GR" sz="2000" dirty="0" smtClean="0">
                <a:latin typeface="Arial" charset="0"/>
              </a:rPr>
              <a:t>.</a:t>
            </a: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r>
              <a:rPr lang="el-GR" sz="2000" dirty="0" smtClean="0">
                <a:latin typeface="Arial" charset="0"/>
              </a:rPr>
              <a:t>Εξουσιοδοτική διάταξη για </a:t>
            </a:r>
            <a:r>
              <a:rPr lang="el-GR" sz="2000" dirty="0" smtClean="0">
                <a:solidFill>
                  <a:schemeClr val="accent2"/>
                </a:solidFill>
                <a:latin typeface="Arial" charset="0"/>
              </a:rPr>
              <a:t>έκδοση ΚΥΑ</a:t>
            </a:r>
            <a:r>
              <a:rPr lang="el-GR" sz="2000" dirty="0" smtClean="0">
                <a:latin typeface="Arial" charset="0"/>
              </a:rPr>
              <a:t> ρύθμισης εφαρμογής των ανωτέρω [ελάχιστο ποσοστό απασχόλησης εργαζομένων που ανήκουν σε ευπαθείς ομάδες του πληθυσμού, κ.α.].</a:t>
            </a: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p:txBody>
      </p:sp>
      <p:sp>
        <p:nvSpPr>
          <p:cNvPr id="1434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1AF94D9-6F66-4518-B804-7425BC2DA85F}" type="slidenum">
              <a:rPr lang="el-GR" smtClean="0"/>
              <a:pPr/>
              <a:t>10</a:t>
            </a:fld>
            <a:endParaRPr lang="el-G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339" name="Rectangle 3"/>
          <p:cNvSpPr>
            <a:spLocks noGrp="1" noChangeArrowheads="1"/>
          </p:cNvSpPr>
          <p:nvPr>
            <p:ph type="subTitle" idx="1"/>
          </p:nvPr>
        </p:nvSpPr>
        <p:spPr>
          <a:xfrm>
            <a:off x="395288" y="115888"/>
            <a:ext cx="8424862" cy="5832475"/>
          </a:xfrm>
        </p:spPr>
        <p:txBody>
          <a:bodyPr>
            <a:normAutofit lnSpcReduction="10000"/>
          </a:bodyPr>
          <a:lstStyle/>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pPr>
            <a:r>
              <a:rPr lang="el-GR" sz="2000" b="1" dirty="0" smtClean="0">
                <a:latin typeface="Arial" pitchFamily="34" charset="0"/>
                <a:cs typeface="Arial" pitchFamily="34" charset="0"/>
              </a:rPr>
              <a:t>Άρθρο 131</a:t>
            </a:r>
          </a:p>
          <a:p>
            <a:pPr marL="361950" indent="-361950" algn="ctr" eaLnBrk="1" hangingPunct="1">
              <a:lnSpc>
                <a:spcPct val="150000"/>
              </a:lnSpc>
              <a:spcBef>
                <a:spcPts val="0"/>
              </a:spcBef>
            </a:pPr>
            <a:r>
              <a:rPr lang="el-GR" sz="2000" b="1" u="sng" dirty="0" smtClean="0">
                <a:solidFill>
                  <a:srgbClr val="FFFF00"/>
                </a:solidFill>
                <a:latin typeface="Arial" pitchFamily="34" charset="0"/>
                <a:cs typeface="Arial" pitchFamily="34" charset="0"/>
              </a:rPr>
              <a:t>Υπεργολαβία</a:t>
            </a:r>
            <a:r>
              <a:rPr lang="el-GR" sz="2000" b="1" dirty="0" smtClean="0">
                <a:solidFill>
                  <a:srgbClr val="FFFF00"/>
                </a:solidFill>
                <a:latin typeface="Arial" pitchFamily="34" charset="0"/>
                <a:cs typeface="Arial" pitchFamily="34" charset="0"/>
              </a:rPr>
              <a:t>:</a:t>
            </a:r>
            <a:r>
              <a:rPr lang="el-GR" sz="2000" b="1" dirty="0" smtClean="0">
                <a:latin typeface="Arial" pitchFamily="34" charset="0"/>
                <a:cs typeface="Arial" pitchFamily="34" charset="0"/>
              </a:rPr>
              <a:t> </a:t>
            </a:r>
          </a:p>
          <a:p>
            <a:pPr marL="361950" indent="-361950" algn="just" eaLnBrk="1" hangingPunct="1">
              <a:lnSpc>
                <a:spcPct val="150000"/>
              </a:lnSpc>
              <a:spcBef>
                <a:spcPts val="0"/>
              </a:spcBef>
              <a:buFont typeface="Wingdings" pitchFamily="2" charset="2"/>
              <a:buChar char="Ø"/>
            </a:pPr>
            <a:r>
              <a:rPr lang="el-GR" sz="2000" dirty="0" smtClean="0">
                <a:latin typeface="Arial" pitchFamily="34" charset="0"/>
                <a:cs typeface="Arial" pitchFamily="34" charset="0"/>
              </a:rPr>
              <a:t>η εξ επαχθούς αιτίας σύμβαση μίσθωσης έργου, δια της οποίας ο ανάδοχος σύμβασης αναλαμβάνει νομικές δεσμεύσεις έναντι άλλων νομικών ή φυσικών προσώπων, μη συνδεόμενων με τον εργοδότη με νομικό δεσμό και με σκοπό </a:t>
            </a:r>
            <a:r>
              <a:rPr lang="el-GR" sz="2000" b="1" dirty="0" smtClean="0">
                <a:solidFill>
                  <a:srgbClr val="FFFF00"/>
                </a:solidFill>
                <a:latin typeface="Arial" pitchFamily="34" charset="0"/>
                <a:cs typeface="Arial" pitchFamily="34" charset="0"/>
              </a:rPr>
              <a:t>την εκτέλεση μέρους της σύμβασης. </a:t>
            </a:r>
          </a:p>
          <a:p>
            <a:pPr marL="361950" indent="-361950" algn="just" eaLnBrk="1" hangingPunct="1">
              <a:lnSpc>
                <a:spcPct val="150000"/>
              </a:lnSpc>
              <a:spcBef>
                <a:spcPts val="0"/>
              </a:spcBef>
              <a:buFont typeface="Wingdings" pitchFamily="2" charset="2"/>
              <a:buChar char="Ø"/>
            </a:pPr>
            <a:r>
              <a:rPr lang="el-GR" sz="2000" dirty="0" smtClean="0">
                <a:latin typeface="Arial" pitchFamily="34" charset="0"/>
                <a:cs typeface="Arial" pitchFamily="34" charset="0"/>
              </a:rPr>
              <a:t>Ο ανάδοχος παραμένει μόνος υπεύθυνος για το εκτελούμενο από τον υπεργολάβο μέρος. </a:t>
            </a:r>
          </a:p>
          <a:p>
            <a:pPr marL="361950" indent="-361950" algn="just" eaLnBrk="1" hangingPunct="1">
              <a:lnSpc>
                <a:spcPct val="150000"/>
              </a:lnSpc>
              <a:spcBef>
                <a:spcPts val="0"/>
              </a:spcBef>
              <a:buFont typeface="Wingdings" pitchFamily="2" charset="2"/>
              <a:buChar char="Ø"/>
            </a:pPr>
            <a:r>
              <a:rPr lang="el-GR" sz="2000" dirty="0" smtClean="0">
                <a:latin typeface="Arial" pitchFamily="34" charset="0"/>
                <a:cs typeface="Arial" pitchFamily="34" charset="0"/>
              </a:rPr>
              <a:t>Η συμβατική σχέση μεταξύ υπεργολάβου και εργολάβου διέπεται από τα άρθρα 681 </a:t>
            </a:r>
            <a:r>
              <a:rPr lang="el-GR" sz="2000" dirty="0" err="1" smtClean="0">
                <a:latin typeface="Arial" pitchFamily="34" charset="0"/>
                <a:cs typeface="Arial" pitchFamily="34" charset="0"/>
              </a:rPr>
              <a:t>επομ</a:t>
            </a:r>
            <a:r>
              <a:rPr lang="el-GR" sz="2000" dirty="0" smtClean="0">
                <a:latin typeface="Arial" pitchFamily="34" charset="0"/>
                <a:cs typeface="Arial" pitchFamily="34" charset="0"/>
              </a:rPr>
              <a:t>. ΑΚ</a:t>
            </a:r>
          </a:p>
          <a:p>
            <a:pPr marL="361950" indent="-361950" algn="just" eaLnBrk="1" hangingPunct="1"/>
            <a:endParaRPr lang="el-GR" sz="2000" b="1" dirty="0" smtClean="0">
              <a:solidFill>
                <a:srgbClr val="FFFF00"/>
              </a:solidFill>
              <a:latin typeface="Arial" pitchFamily="34" charset="0"/>
              <a:cs typeface="Arial" pitchFamily="34" charset="0"/>
            </a:endParaRPr>
          </a:p>
          <a:p>
            <a:pPr marL="361950" indent="-361950" algn="just" eaLnBrk="1" hangingPunct="1"/>
            <a:endParaRPr lang="el-GR" sz="2000" b="1" dirty="0" smtClean="0">
              <a:solidFill>
                <a:srgbClr val="FFFF00"/>
              </a:solidFill>
              <a:latin typeface="Arial" pitchFamily="34" charset="0"/>
              <a:cs typeface="Arial" pitchFamily="34" charset="0"/>
            </a:endParaRPr>
          </a:p>
          <a:p>
            <a:pPr marL="361950" indent="-361950" algn="just" eaLnBrk="1" hangingPunct="1"/>
            <a:endParaRPr lang="el-GR" sz="2000" b="1" dirty="0" smtClean="0">
              <a:solidFill>
                <a:srgbClr val="FFFF00"/>
              </a:solidFill>
              <a:latin typeface="Arial" pitchFamily="34" charset="0"/>
              <a:cs typeface="Arial" pitchFamily="34" charset="0"/>
            </a:endParaRPr>
          </a:p>
          <a:p>
            <a:pPr marL="361950" indent="-361950" algn="just" eaLnBrk="1" hangingPunct="1"/>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p:txBody>
      </p:sp>
      <p:sp>
        <p:nvSpPr>
          <p:cNvPr id="1434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1AF94D9-6F66-4518-B804-7425BC2DA85F}" type="slidenum">
              <a:rPr lang="el-GR" smtClean="0"/>
              <a:pPr/>
              <a:t>11</a:t>
            </a:fld>
            <a:endParaRPr lang="el-G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339" name="Rectangle 3"/>
          <p:cNvSpPr>
            <a:spLocks noGrp="1" noChangeArrowheads="1"/>
          </p:cNvSpPr>
          <p:nvPr>
            <p:ph type="subTitle" idx="1"/>
          </p:nvPr>
        </p:nvSpPr>
        <p:spPr>
          <a:xfrm>
            <a:off x="395288" y="332656"/>
            <a:ext cx="8424862" cy="5616623"/>
          </a:xfrm>
        </p:spPr>
        <p:txBody>
          <a:bodyPr>
            <a:noAutofit/>
          </a:bodyPr>
          <a:lstStyle/>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18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18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18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18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1800"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r>
              <a:rPr lang="el-GR" sz="1800" dirty="0" smtClean="0">
                <a:solidFill>
                  <a:srgbClr val="FFFF00"/>
                </a:solidFill>
                <a:latin typeface="Arial" pitchFamily="34" charset="0"/>
                <a:cs typeface="Arial" pitchFamily="34" charset="0"/>
              </a:rPr>
              <a:t>Υπεργολαβία διαφορετική έννοια </a:t>
            </a:r>
            <a:r>
              <a:rPr lang="el-GR" sz="1800" dirty="0" smtClean="0">
                <a:latin typeface="Arial" pitchFamily="34" charset="0"/>
                <a:cs typeface="Arial" pitchFamily="34" charset="0"/>
              </a:rPr>
              <a:t>από:</a:t>
            </a:r>
          </a:p>
          <a:p>
            <a:pPr marL="361950" indent="-361950" algn="just" eaLnBrk="1" hangingPunct="1">
              <a:lnSpc>
                <a:spcPct val="150000"/>
              </a:lnSpc>
              <a:spcBef>
                <a:spcPts val="0"/>
              </a:spcBef>
              <a:buFont typeface="Wingdings" pitchFamily="2" charset="2"/>
              <a:buChar char="ü"/>
            </a:pPr>
            <a:r>
              <a:rPr lang="el-GR" sz="1800" dirty="0" smtClean="0">
                <a:latin typeface="Arial" pitchFamily="34" charset="0"/>
                <a:cs typeface="Arial" pitchFamily="34" charset="0"/>
              </a:rPr>
              <a:t> 	την υποκατάσταση τρίτου,</a:t>
            </a:r>
          </a:p>
          <a:p>
            <a:pPr marL="819150" lvl="1" indent="-819150" algn="just" eaLnBrk="1" hangingPunct="1">
              <a:lnSpc>
                <a:spcPct val="150000"/>
              </a:lnSpc>
              <a:spcBef>
                <a:spcPts val="0"/>
              </a:spcBef>
              <a:buFont typeface="Wingdings" pitchFamily="2" charset="2"/>
              <a:buChar char="ü"/>
            </a:pPr>
            <a:r>
              <a:rPr lang="el-GR" sz="1800" dirty="0" smtClean="0">
                <a:latin typeface="Arial" pitchFamily="34" charset="0"/>
                <a:cs typeface="Arial" pitchFamily="34" charset="0"/>
              </a:rPr>
              <a:t>τη δάνεια εμπειρία</a:t>
            </a:r>
          </a:p>
          <a:p>
            <a:pPr marL="361950" indent="-361950" algn="just" eaLnBrk="1" hangingPunct="1">
              <a:lnSpc>
                <a:spcPct val="150000"/>
              </a:lnSpc>
              <a:spcBef>
                <a:spcPts val="0"/>
              </a:spcBef>
              <a:buFont typeface="Wingdings" pitchFamily="2" charset="2"/>
              <a:buChar char="Ø"/>
            </a:pPr>
            <a:r>
              <a:rPr lang="el-GR" sz="1800" dirty="0" smtClean="0">
                <a:latin typeface="Arial" pitchFamily="34" charset="0"/>
                <a:cs typeface="Arial" pitchFamily="34" charset="0"/>
              </a:rPr>
              <a:t>Η υπεργολαβία διακρίνεται σε: </a:t>
            </a:r>
          </a:p>
          <a:p>
            <a:pPr marL="819150" lvl="1" indent="-361950" algn="just" eaLnBrk="1" hangingPunct="1">
              <a:lnSpc>
                <a:spcPct val="150000"/>
              </a:lnSpc>
              <a:spcBef>
                <a:spcPts val="0"/>
              </a:spcBef>
              <a:buFont typeface="Wingdings" pitchFamily="2" charset="2"/>
              <a:buChar char="v"/>
            </a:pPr>
            <a:r>
              <a:rPr lang="el-GR" sz="1800" dirty="0" smtClean="0">
                <a:latin typeface="Arial" pitchFamily="34" charset="0"/>
                <a:cs typeface="Arial" pitchFamily="34" charset="0"/>
              </a:rPr>
              <a:t>υποχρεωτική</a:t>
            </a:r>
          </a:p>
          <a:p>
            <a:pPr marL="819150" lvl="1" indent="-361950" algn="just" eaLnBrk="1" hangingPunct="1">
              <a:lnSpc>
                <a:spcPct val="150000"/>
              </a:lnSpc>
              <a:spcBef>
                <a:spcPts val="0"/>
              </a:spcBef>
              <a:buFont typeface="Wingdings" pitchFamily="2" charset="2"/>
              <a:buChar char="v"/>
            </a:pPr>
            <a:r>
              <a:rPr lang="el-GR" sz="1800" dirty="0" smtClean="0">
                <a:latin typeface="Arial" pitchFamily="34" charset="0"/>
                <a:cs typeface="Arial" pitchFamily="34" charset="0"/>
              </a:rPr>
              <a:t>δυνητική</a:t>
            </a:r>
          </a:p>
          <a:p>
            <a:pPr marL="819150" lvl="1" indent="-361950" algn="just" eaLnBrk="1" hangingPunct="1">
              <a:lnSpc>
                <a:spcPct val="150000"/>
              </a:lnSpc>
              <a:spcBef>
                <a:spcPts val="0"/>
              </a:spcBef>
            </a:pPr>
            <a:endParaRPr lang="el-GR" sz="1000" b="1" dirty="0" smtClean="0">
              <a:solidFill>
                <a:srgbClr val="FFFF00"/>
              </a:solidFill>
              <a:latin typeface="Arial" pitchFamily="34" charset="0"/>
              <a:cs typeface="Arial" pitchFamily="34" charset="0"/>
            </a:endParaRPr>
          </a:p>
          <a:p>
            <a:pPr algn="ctr">
              <a:lnSpc>
                <a:spcPct val="150000"/>
              </a:lnSpc>
              <a:spcBef>
                <a:spcPts val="0"/>
              </a:spcBef>
            </a:pPr>
            <a:r>
              <a:rPr lang="el-GR" sz="1800" b="1" dirty="0" smtClean="0">
                <a:solidFill>
                  <a:srgbClr val="FFFF00"/>
                </a:solidFill>
                <a:latin typeface="Arial" pitchFamily="34" charset="0"/>
                <a:cs typeface="Arial" pitchFamily="34" charset="0"/>
              </a:rPr>
              <a:t>Άρθρο 58 Υπεργολαβία</a:t>
            </a:r>
            <a:endParaRPr lang="el-GR" sz="1800" dirty="0" smtClean="0">
              <a:solidFill>
                <a:srgbClr val="FFFF00"/>
              </a:solidFill>
              <a:latin typeface="Arial" pitchFamily="34" charset="0"/>
              <a:cs typeface="Arial" pitchFamily="34" charset="0"/>
            </a:endParaRPr>
          </a:p>
          <a:p>
            <a:pPr algn="just">
              <a:lnSpc>
                <a:spcPct val="150000"/>
              </a:lnSpc>
              <a:spcBef>
                <a:spcPts val="0"/>
              </a:spcBef>
            </a:pPr>
            <a:r>
              <a:rPr lang="el-GR" sz="1800" dirty="0" smtClean="0">
                <a:latin typeface="Arial" pitchFamily="34" charset="0"/>
                <a:cs typeface="Arial" pitchFamily="34" charset="0"/>
              </a:rPr>
              <a:t>«Στα έγγραφα της σύμβασης, η αναθέτουσα αρχή </a:t>
            </a:r>
            <a:r>
              <a:rPr lang="el-GR" sz="1800" b="1" dirty="0" smtClean="0">
                <a:latin typeface="Arial" pitchFamily="34" charset="0"/>
                <a:cs typeface="Arial" pitchFamily="34" charset="0"/>
              </a:rPr>
              <a:t>ζητάει από τον προσφέροντα να αναφέρει στην προσφορά του</a:t>
            </a:r>
          </a:p>
          <a:p>
            <a:pPr marL="0" lvl="1" algn="just">
              <a:lnSpc>
                <a:spcPct val="150000"/>
              </a:lnSpc>
              <a:spcBef>
                <a:spcPts val="0"/>
              </a:spcBef>
              <a:buFont typeface="Wingdings" pitchFamily="2" charset="2"/>
              <a:buChar char="ü"/>
            </a:pPr>
            <a:r>
              <a:rPr lang="el-GR" sz="1800" b="1" dirty="0" smtClean="0">
                <a:latin typeface="Arial" pitchFamily="34" charset="0"/>
                <a:cs typeface="Arial" pitchFamily="34" charset="0"/>
              </a:rPr>
              <a:t>το τμήμα της σύμβασης που προτίθεται να αναθέσει υπό μορφή υπεργολαβίας σε τρίτους, </a:t>
            </a:r>
          </a:p>
          <a:p>
            <a:pPr algn="just">
              <a:lnSpc>
                <a:spcPct val="150000"/>
              </a:lnSpc>
              <a:spcBef>
                <a:spcPts val="0"/>
              </a:spcBef>
              <a:buFont typeface="Wingdings" pitchFamily="2" charset="2"/>
              <a:buChar char="ü"/>
            </a:pPr>
            <a:r>
              <a:rPr lang="el-GR" sz="1800" b="1" dirty="0" smtClean="0">
                <a:latin typeface="Arial" pitchFamily="34" charset="0"/>
                <a:cs typeface="Arial" pitchFamily="34" charset="0"/>
              </a:rPr>
              <a:t>καθώς και τους υπεργολάβους που προτείνει</a:t>
            </a:r>
            <a:r>
              <a:rPr lang="el-GR" sz="1800" dirty="0" smtClean="0">
                <a:latin typeface="Arial" pitchFamily="34" charset="0"/>
                <a:cs typeface="Arial" pitchFamily="34" charset="0"/>
              </a:rPr>
              <a:t>»</a:t>
            </a:r>
            <a:endParaRPr lang="el-GR" sz="18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ts val="0"/>
              </a:spcBef>
              <a:buFont typeface="Wingdings" pitchFamily="2" charset="2"/>
              <a:buChar char="Ø"/>
            </a:pPr>
            <a:endParaRPr lang="el-GR" sz="2000" b="1" dirty="0" smtClean="0">
              <a:solidFill>
                <a:srgbClr val="FFFF00"/>
              </a:solidFill>
              <a:latin typeface="Arial" pitchFamily="34" charset="0"/>
              <a:cs typeface="Arial" pitchFamily="34"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000" dirty="0" smtClean="0">
              <a:latin typeface="Arial" charset="0"/>
            </a:endParaRPr>
          </a:p>
        </p:txBody>
      </p:sp>
      <p:sp>
        <p:nvSpPr>
          <p:cNvPr id="1434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1AF94D9-6F66-4518-B804-7425BC2DA85F}" type="slidenum">
              <a:rPr lang="el-GR" smtClean="0"/>
              <a:pPr/>
              <a:t>12</a:t>
            </a:fld>
            <a:endParaRPr lang="el-G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363" name="Rectangle 3"/>
          <p:cNvSpPr>
            <a:spLocks noGrp="1" noChangeArrowheads="1"/>
          </p:cNvSpPr>
          <p:nvPr>
            <p:ph type="subTitle" idx="1"/>
          </p:nvPr>
        </p:nvSpPr>
        <p:spPr>
          <a:xfrm>
            <a:off x="323850" y="260350"/>
            <a:ext cx="8424863" cy="5616575"/>
          </a:xfrm>
        </p:spPr>
        <p:txBody>
          <a:bodyPr>
            <a:normAutofit fontScale="85000" lnSpcReduction="10000"/>
          </a:bodyPr>
          <a:lstStyle/>
          <a:p>
            <a:pPr marL="266700" indent="-266700" algn="ctr" eaLnBrk="1" hangingPunct="1">
              <a:tabLst>
                <a:tab pos="7172325" algn="l"/>
              </a:tabLst>
            </a:pPr>
            <a:endParaRPr lang="el-GR" sz="2000"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endParaRPr lang="el-GR" sz="20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r>
              <a:rPr lang="el-GR" sz="2000" b="1" dirty="0" smtClean="0">
                <a:solidFill>
                  <a:srgbClr val="FFFF00"/>
                </a:solidFill>
                <a:latin typeface="Arial" pitchFamily="34" charset="0"/>
                <a:cs typeface="Arial" pitchFamily="34" charset="0"/>
              </a:rPr>
              <a:t>Άρθρο131 Υπεργολαβία </a:t>
            </a:r>
          </a:p>
          <a:p>
            <a:pPr marL="266700" indent="-266700" algn="just" eaLnBrk="1" hangingPunct="1">
              <a:lnSpc>
                <a:spcPct val="150000"/>
              </a:lnSpc>
              <a:spcBef>
                <a:spcPct val="0"/>
              </a:spcBef>
              <a:tabLst>
                <a:tab pos="7172325" algn="l"/>
              </a:tabLst>
            </a:pPr>
            <a:r>
              <a:rPr lang="el-GR" sz="2100" b="1" dirty="0" smtClean="0"/>
              <a:t>	[βλ. </a:t>
            </a:r>
            <a:r>
              <a:rPr lang="el-GR" sz="2000" b="1" dirty="0" smtClean="0"/>
              <a:t>ΕΑΑΔΗΣΥ/3709/2015 Κατευθυντήρια οδηγία 10/2015 - Θέματα που ανακύπτουν κατά τη χρήση της υπεργολαβίας και όροι εφαρμογής της. (ΑΔΑ:6243ΟΞΤΒ-ΞΧ9) ]</a:t>
            </a:r>
            <a:endParaRPr lang="el-GR" sz="2000"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endParaRPr lang="el-GR" sz="2000"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endParaRPr lang="el-GR" dirty="0" smtClean="0">
              <a:latin typeface="Arial" charset="0"/>
            </a:endParaRPr>
          </a:p>
          <a:p>
            <a:pPr marL="266700" indent="-266700" algn="just" eaLnBrk="1" hangingPunct="1">
              <a:lnSpc>
                <a:spcPct val="170000"/>
              </a:lnSpc>
              <a:spcBef>
                <a:spcPct val="0"/>
              </a:spcBef>
              <a:buFont typeface="Wingdings" pitchFamily="2" charset="2"/>
              <a:buAutoNum type="arabicParenR"/>
              <a:tabLst>
                <a:tab pos="7172325" algn="l"/>
              </a:tabLst>
            </a:pPr>
            <a:r>
              <a:rPr lang="el-GR" dirty="0" smtClean="0">
                <a:latin typeface="Arial" charset="0"/>
              </a:rPr>
              <a:t>Η </a:t>
            </a:r>
            <a:r>
              <a:rPr lang="el-GR" dirty="0" smtClean="0">
                <a:solidFill>
                  <a:srgbClr val="FFFF00"/>
                </a:solidFill>
                <a:latin typeface="Arial" charset="0"/>
              </a:rPr>
              <a:t>υποχρέωση τήρησης </a:t>
            </a:r>
            <a:r>
              <a:rPr lang="el-GR" dirty="0" smtClean="0">
                <a:latin typeface="Arial" charset="0"/>
              </a:rPr>
              <a:t>των υποχρεώσεων στους τομείς του </a:t>
            </a:r>
            <a:r>
              <a:rPr lang="el-GR" b="1" dirty="0" smtClean="0">
                <a:latin typeface="Arial" charset="0"/>
              </a:rPr>
              <a:t>εργατικού, περιβαλλοντικού &amp; κοινωνικού δικαίου</a:t>
            </a:r>
            <a:r>
              <a:rPr lang="el-GR" dirty="0" smtClean="0">
                <a:latin typeface="Arial" charset="0"/>
              </a:rPr>
              <a:t> </a:t>
            </a:r>
            <a:r>
              <a:rPr lang="el-GR" b="1" u="sng" dirty="0" smtClean="0">
                <a:solidFill>
                  <a:srgbClr val="FFFF00"/>
                </a:solidFill>
                <a:latin typeface="Arial" charset="0"/>
              </a:rPr>
              <a:t>επεκτείνεται &amp; στους υπεργολάβους</a:t>
            </a:r>
            <a:r>
              <a:rPr lang="el-GR" dirty="0" smtClean="0">
                <a:solidFill>
                  <a:srgbClr val="FFFF00"/>
                </a:solidFill>
                <a:latin typeface="Arial" charset="0"/>
              </a:rPr>
              <a:t>,</a:t>
            </a:r>
            <a:r>
              <a:rPr lang="el-GR" dirty="0" smtClean="0">
                <a:latin typeface="Arial" charset="0"/>
              </a:rPr>
              <a:t> &amp; </a:t>
            </a:r>
          </a:p>
          <a:p>
            <a:pPr marL="266700" indent="-266700" algn="just" eaLnBrk="1" hangingPunct="1">
              <a:lnSpc>
                <a:spcPct val="170000"/>
              </a:lnSpc>
              <a:spcBef>
                <a:spcPct val="0"/>
              </a:spcBef>
              <a:tabLst>
                <a:tab pos="7172325" algn="l"/>
              </a:tabLst>
            </a:pPr>
            <a:r>
              <a:rPr lang="el-GR" dirty="0" smtClean="0">
                <a:latin typeface="Arial" charset="0"/>
              </a:rPr>
              <a:t>	η συμμόρφωση τους υπόκειται σε παρακολούθηση &amp; έλεγχο από τις αρμόδιες εθνικές Αρχές.</a:t>
            </a:r>
          </a:p>
          <a:p>
            <a:pPr marL="266700" indent="-266700" algn="just" eaLnBrk="1" hangingPunct="1">
              <a:lnSpc>
                <a:spcPct val="150000"/>
              </a:lnSpc>
              <a:spcBef>
                <a:spcPct val="0"/>
              </a:spcBef>
              <a:buFont typeface="Wingdings" pitchFamily="2" charset="2"/>
              <a:buAutoNum type="arabicParenR"/>
              <a:tabLst>
                <a:tab pos="7172325" algn="l"/>
              </a:tabLst>
            </a:pPr>
            <a:endParaRPr lang="el-GR" dirty="0" smtClean="0">
              <a:latin typeface="Arial" charset="0"/>
            </a:endParaRPr>
          </a:p>
          <a:p>
            <a:pPr marL="266700" indent="-266700" algn="just" eaLnBrk="1" hangingPunct="1">
              <a:lnSpc>
                <a:spcPct val="150000"/>
              </a:lnSpc>
              <a:spcBef>
                <a:spcPct val="0"/>
              </a:spcBef>
              <a:buFont typeface="Wingdings" pitchFamily="2" charset="2"/>
              <a:buAutoNum type="arabicParenR"/>
              <a:tabLst>
                <a:tab pos="7172325" algn="l"/>
              </a:tabLst>
            </a:pPr>
            <a:endParaRPr lang="el-GR" dirty="0" smtClean="0">
              <a:latin typeface="Arial" charset="0"/>
            </a:endParaRPr>
          </a:p>
          <a:p>
            <a:pPr marL="266700" indent="-266700" algn="just" eaLnBrk="1" hangingPunct="1">
              <a:lnSpc>
                <a:spcPct val="150000"/>
              </a:lnSpc>
              <a:spcBef>
                <a:spcPct val="0"/>
              </a:spcBef>
              <a:buFont typeface="Wingdings" pitchFamily="2" charset="2"/>
              <a:buAutoNum type="arabicParenR"/>
              <a:tabLst>
                <a:tab pos="7172325" algn="l"/>
              </a:tabLst>
            </a:pPr>
            <a:endParaRPr lang="el-GR" dirty="0" smtClean="0">
              <a:latin typeface="Arial" charset="0"/>
            </a:endParaRPr>
          </a:p>
        </p:txBody>
      </p:sp>
      <p:sp>
        <p:nvSpPr>
          <p:cNvPr id="1536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9AE32D3-241E-4318-A8F3-30367C1E9B11}" type="slidenum">
              <a:rPr lang="el-GR" smtClean="0"/>
              <a:pPr/>
              <a:t>13</a:t>
            </a:fld>
            <a:endParaRPr lang="el-G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363" name="Rectangle 3"/>
          <p:cNvSpPr>
            <a:spLocks noGrp="1" noChangeArrowheads="1"/>
          </p:cNvSpPr>
          <p:nvPr>
            <p:ph type="subTitle" idx="1"/>
          </p:nvPr>
        </p:nvSpPr>
        <p:spPr>
          <a:xfrm>
            <a:off x="179512" y="260350"/>
            <a:ext cx="8784976" cy="5688930"/>
          </a:xfrm>
        </p:spPr>
        <p:txBody>
          <a:bodyPr>
            <a:normAutofit fontScale="25000" lnSpcReduction="20000"/>
          </a:bodyPr>
          <a:lstStyle/>
          <a:p>
            <a:pPr algn="just">
              <a:lnSpc>
                <a:spcPts val="2160"/>
              </a:lnSpc>
              <a:spcBef>
                <a:spcPts val="0"/>
              </a:spcBef>
            </a:pPr>
            <a:r>
              <a:rPr lang="el-GR" sz="6400" b="1" dirty="0" smtClean="0">
                <a:solidFill>
                  <a:srgbClr val="FFC000"/>
                </a:solidFill>
                <a:latin typeface="Arial" pitchFamily="34" charset="0"/>
                <a:cs typeface="Arial" pitchFamily="34" charset="0"/>
              </a:rPr>
              <a:t>Άρθρο131</a:t>
            </a:r>
            <a:r>
              <a:rPr lang="el-GR" sz="7200" b="1" dirty="0" smtClean="0">
                <a:solidFill>
                  <a:srgbClr val="FFC000"/>
                </a:solidFill>
                <a:latin typeface="Arial" pitchFamily="34" charset="0"/>
                <a:cs typeface="Arial" pitchFamily="34" charset="0"/>
              </a:rPr>
              <a:t> Υπεργολαβία _Επαλήθευση συνδρομής λόγων αποκλεισμού υπεργολάβου\ων κατά την αξιολόγηση των προσφορών</a:t>
            </a:r>
            <a:r>
              <a:rPr lang="el-GR" sz="7200" b="1" dirty="0" smtClean="0">
                <a:latin typeface="Arial" pitchFamily="34" charset="0"/>
                <a:cs typeface="Arial" pitchFamily="34" charset="0"/>
              </a:rPr>
              <a:t>: </a:t>
            </a:r>
            <a:r>
              <a:rPr lang="el-GR" sz="7200" dirty="0" smtClean="0">
                <a:latin typeface="Arial" pitchFamily="34" charset="0"/>
                <a:cs typeface="Arial" pitchFamily="34" charset="0"/>
              </a:rPr>
              <a:t>[άρθρα 73,74,79,81]. </a:t>
            </a:r>
            <a:r>
              <a:rPr lang="el-GR" sz="7200" b="1" dirty="0" smtClean="0">
                <a:latin typeface="Arial" pitchFamily="34" charset="0"/>
                <a:cs typeface="Arial" pitchFamily="34" charset="0"/>
              </a:rPr>
              <a:t>Εάν συντρέχουν: </a:t>
            </a:r>
          </a:p>
          <a:p>
            <a:pPr algn="just">
              <a:lnSpc>
                <a:spcPct val="170000"/>
              </a:lnSpc>
              <a:spcBef>
                <a:spcPts val="0"/>
              </a:spcBef>
            </a:pPr>
            <a:r>
              <a:rPr lang="el-GR" sz="7200" dirty="0" smtClean="0">
                <a:solidFill>
                  <a:srgbClr val="FFFF00"/>
                </a:solidFill>
                <a:latin typeface="Arial" pitchFamily="34" charset="0"/>
                <a:cs typeface="Arial" pitchFamily="34" charset="0"/>
              </a:rPr>
              <a:t>α) </a:t>
            </a:r>
            <a:r>
              <a:rPr lang="el-GR" sz="7200" b="1" dirty="0" smtClean="0">
                <a:latin typeface="Arial" pitchFamily="34" charset="0"/>
                <a:cs typeface="Arial" pitchFamily="34" charset="0"/>
              </a:rPr>
              <a:t>υποχρεωτικοί λόγοι αποκλεισμού</a:t>
            </a:r>
            <a:r>
              <a:rPr lang="el-GR" sz="7200" dirty="0" smtClean="0">
                <a:latin typeface="Arial" pitchFamily="34" charset="0"/>
                <a:cs typeface="Arial" pitchFamily="34" charset="0"/>
              </a:rPr>
              <a:t>: αντικατάσταση υπεργολάβου\ων από τον προσφέροντα.</a:t>
            </a:r>
          </a:p>
          <a:p>
            <a:pPr marL="180975" indent="-180975" algn="just">
              <a:lnSpc>
                <a:spcPct val="170000"/>
              </a:lnSpc>
              <a:spcBef>
                <a:spcPts val="0"/>
              </a:spcBef>
            </a:pPr>
            <a:r>
              <a:rPr lang="el-GR" sz="7200" dirty="0" smtClean="0">
                <a:solidFill>
                  <a:srgbClr val="FFFF00"/>
                </a:solidFill>
                <a:latin typeface="Arial" pitchFamily="34" charset="0"/>
                <a:cs typeface="Arial" pitchFamily="34" charset="0"/>
              </a:rPr>
              <a:t>β)</a:t>
            </a:r>
            <a:r>
              <a:rPr lang="el-GR" sz="7200" dirty="0" smtClean="0">
                <a:latin typeface="Arial" pitchFamily="34" charset="0"/>
                <a:cs typeface="Arial" pitchFamily="34" charset="0"/>
              </a:rPr>
              <a:t> </a:t>
            </a:r>
            <a:r>
              <a:rPr lang="el-GR" sz="7200" b="1" dirty="0" smtClean="0">
                <a:latin typeface="Arial" pitchFamily="34" charset="0"/>
                <a:cs typeface="Arial" pitchFamily="34" charset="0"/>
              </a:rPr>
              <a:t>δυνητικοί λόγοι αποκλεισμού</a:t>
            </a:r>
            <a:r>
              <a:rPr lang="el-GR" sz="7200" dirty="0" smtClean="0">
                <a:latin typeface="Arial" pitchFamily="34" charset="0"/>
                <a:cs typeface="Arial" pitchFamily="34" charset="0"/>
              </a:rPr>
              <a:t>: στη διακριτική ευχέρεια της ΑΑ η αντικατάσταση υπεργολάβου\ων από τον προσφέροντα.</a:t>
            </a:r>
          </a:p>
          <a:p>
            <a:pPr algn="just">
              <a:lnSpc>
                <a:spcPct val="170000"/>
              </a:lnSpc>
              <a:spcBef>
                <a:spcPts val="0"/>
              </a:spcBef>
            </a:pPr>
            <a:r>
              <a:rPr lang="el-GR" sz="7200" b="1" dirty="0" smtClean="0">
                <a:solidFill>
                  <a:srgbClr val="FFC000"/>
                </a:solidFill>
                <a:latin typeface="Arial" pitchFamily="34" charset="0"/>
                <a:cs typeface="Arial" pitchFamily="34" charset="0"/>
              </a:rPr>
              <a:t>Κατά παρέκκλιση:</a:t>
            </a:r>
          </a:p>
          <a:p>
            <a:pPr algn="just">
              <a:lnSpc>
                <a:spcPct val="170000"/>
              </a:lnSpc>
              <a:spcBef>
                <a:spcPts val="0"/>
              </a:spcBef>
            </a:pPr>
            <a:r>
              <a:rPr lang="el-GR" sz="7200" dirty="0" smtClean="0">
                <a:latin typeface="Arial" pitchFamily="34" charset="0"/>
                <a:cs typeface="Arial" pitchFamily="34" charset="0"/>
              </a:rPr>
              <a:t>Εάν το\α τμήμα\τα της σύμβασης [προσφορά, έναρξη εκτέλεσης, εκτέλεση, τροποποίηση] που θα εκτελεστεί\</a:t>
            </a:r>
            <a:r>
              <a:rPr lang="el-GR" sz="7200" dirty="0" err="1" smtClean="0">
                <a:latin typeface="Arial" pitchFamily="34" charset="0"/>
                <a:cs typeface="Arial" pitchFamily="34" charset="0"/>
              </a:rPr>
              <a:t>ται</a:t>
            </a:r>
            <a:r>
              <a:rPr lang="el-GR" sz="7200" dirty="0" smtClean="0">
                <a:latin typeface="Arial" pitchFamily="34" charset="0"/>
                <a:cs typeface="Arial" pitchFamily="34" charset="0"/>
              </a:rPr>
              <a:t> μέσω υπεργολαβίας </a:t>
            </a:r>
            <a:r>
              <a:rPr lang="el-GR" sz="7200" dirty="0" smtClean="0">
                <a:solidFill>
                  <a:srgbClr val="FFFF00"/>
                </a:solidFill>
                <a:latin typeface="Arial" pitchFamily="34" charset="0"/>
                <a:cs typeface="Arial" pitchFamily="34" charset="0"/>
              </a:rPr>
              <a:t>υπερβαίνει το 30% </a:t>
            </a:r>
            <a:r>
              <a:rPr lang="el-GR" sz="7200" dirty="0" smtClean="0">
                <a:latin typeface="Arial" pitchFamily="34" charset="0"/>
                <a:cs typeface="Arial" pitchFamily="34" charset="0"/>
              </a:rPr>
              <a:t>της συνολικής [εκτιμώμενης, συμβατικής] αξίας, τότε:</a:t>
            </a:r>
          </a:p>
          <a:p>
            <a:pPr algn="just">
              <a:lnSpc>
                <a:spcPct val="170000"/>
              </a:lnSpc>
              <a:spcBef>
                <a:spcPts val="0"/>
              </a:spcBef>
            </a:pPr>
            <a:r>
              <a:rPr lang="el-GR" sz="7200" dirty="0" smtClean="0">
                <a:solidFill>
                  <a:srgbClr val="FFFF00"/>
                </a:solidFill>
                <a:latin typeface="Arial" pitchFamily="34" charset="0"/>
                <a:cs typeface="Arial" pitchFamily="34" charset="0"/>
              </a:rPr>
              <a:t>α) </a:t>
            </a:r>
            <a:r>
              <a:rPr lang="el-GR" sz="7200" dirty="0" smtClean="0">
                <a:latin typeface="Arial" pitchFamily="34" charset="0"/>
                <a:cs typeface="Arial" pitchFamily="34" charset="0"/>
              </a:rPr>
              <a:t>υποχρεωτική η επαλήθευση λόγων αποκλεισμού για τους υπεργολάβους, </a:t>
            </a:r>
          </a:p>
          <a:p>
            <a:pPr algn="just">
              <a:lnSpc>
                <a:spcPct val="170000"/>
              </a:lnSpc>
              <a:spcBef>
                <a:spcPts val="0"/>
              </a:spcBef>
            </a:pPr>
            <a:r>
              <a:rPr lang="el-GR" sz="7200" dirty="0" smtClean="0">
                <a:solidFill>
                  <a:srgbClr val="FFFF00"/>
                </a:solidFill>
                <a:latin typeface="Arial" pitchFamily="34" charset="0"/>
                <a:cs typeface="Arial" pitchFamily="34" charset="0"/>
              </a:rPr>
              <a:t>β)</a:t>
            </a:r>
            <a:r>
              <a:rPr lang="el-GR" sz="7200" dirty="0" smtClean="0">
                <a:latin typeface="Arial" pitchFamily="34" charset="0"/>
                <a:cs typeface="Arial" pitchFamily="34" charset="0"/>
              </a:rPr>
              <a:t> υποχρεωτική η αντικατάσταση υπεργολάβου\ων από τον προσφέροντα\Ανάδοχο. </a:t>
            </a:r>
          </a:p>
        </p:txBody>
      </p:sp>
      <p:sp>
        <p:nvSpPr>
          <p:cNvPr id="1536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9AE32D3-241E-4318-A8F3-30367C1E9B11}" type="slidenum">
              <a:rPr lang="el-GR" smtClean="0"/>
              <a:pPr/>
              <a:t>14</a:t>
            </a:fld>
            <a:endParaRPr lang="el-G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363" name="Rectangle 3"/>
          <p:cNvSpPr>
            <a:spLocks noGrp="1" noChangeArrowheads="1"/>
          </p:cNvSpPr>
          <p:nvPr>
            <p:ph type="subTitle" idx="1"/>
          </p:nvPr>
        </p:nvSpPr>
        <p:spPr>
          <a:xfrm>
            <a:off x="323850" y="260350"/>
            <a:ext cx="8424863" cy="5616575"/>
          </a:xfrm>
        </p:spPr>
        <p:txBody>
          <a:bodyPr>
            <a:normAutofit fontScale="25000" lnSpcReduction="20000"/>
          </a:bodyPr>
          <a:lstStyle/>
          <a:p>
            <a:pPr marL="266700" indent="-266700" algn="ctr" eaLnBrk="1" hangingPunct="1">
              <a:tabLst>
                <a:tab pos="7172325" algn="l"/>
              </a:tabLst>
            </a:pPr>
            <a:endParaRPr lang="el-GR" sz="2000"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endParaRPr lang="el-GR" sz="20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endParaRPr lang="el-GR" sz="2000" b="1"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endParaRPr lang="el-GR" sz="5000" b="1" dirty="0" smtClean="0">
              <a:solidFill>
                <a:srgbClr val="FFFF00"/>
              </a:solidFill>
              <a:latin typeface="Arial" pitchFamily="34" charset="0"/>
              <a:cs typeface="Arial" pitchFamily="34" charset="0"/>
            </a:endParaRPr>
          </a:p>
          <a:p>
            <a:pPr algn="just">
              <a:lnSpc>
                <a:spcPct val="170000"/>
              </a:lnSpc>
              <a:spcBef>
                <a:spcPts val="0"/>
              </a:spcBef>
            </a:pPr>
            <a:endParaRPr lang="el-GR" sz="2000" dirty="0" smtClean="0"/>
          </a:p>
          <a:p>
            <a:pPr algn="just">
              <a:lnSpc>
                <a:spcPct val="170000"/>
              </a:lnSpc>
              <a:spcBef>
                <a:spcPts val="0"/>
              </a:spcBef>
            </a:pPr>
            <a:endParaRPr lang="el-GR" sz="2000" dirty="0" smtClean="0">
              <a:latin typeface="Arial" pitchFamily="34" charset="0"/>
              <a:cs typeface="Arial" pitchFamily="34" charset="0"/>
            </a:endParaRPr>
          </a:p>
          <a:p>
            <a:pPr algn="just">
              <a:lnSpc>
                <a:spcPct val="170000"/>
              </a:lnSpc>
              <a:spcBef>
                <a:spcPts val="0"/>
              </a:spcBef>
            </a:pPr>
            <a:endParaRPr lang="el-GR" sz="2000" dirty="0" smtClean="0">
              <a:latin typeface="Arial" pitchFamily="34" charset="0"/>
              <a:cs typeface="Arial" pitchFamily="34" charset="0"/>
            </a:endParaRPr>
          </a:p>
          <a:p>
            <a:pPr algn="just">
              <a:lnSpc>
                <a:spcPct val="170000"/>
              </a:lnSpc>
              <a:spcBef>
                <a:spcPts val="0"/>
              </a:spcBef>
            </a:pPr>
            <a:endParaRPr lang="el-GR" sz="2000" dirty="0" smtClean="0">
              <a:latin typeface="Arial" pitchFamily="34" charset="0"/>
              <a:cs typeface="Arial" pitchFamily="34" charset="0"/>
            </a:endParaRPr>
          </a:p>
          <a:p>
            <a:pPr algn="just">
              <a:lnSpc>
                <a:spcPct val="170000"/>
              </a:lnSpc>
              <a:spcBef>
                <a:spcPts val="0"/>
              </a:spcBef>
            </a:pPr>
            <a:endParaRPr lang="el-GR" sz="2000" dirty="0" smtClean="0">
              <a:latin typeface="Arial" pitchFamily="34" charset="0"/>
              <a:cs typeface="Arial" pitchFamily="34" charset="0"/>
            </a:endParaRPr>
          </a:p>
          <a:p>
            <a:pPr algn="just">
              <a:lnSpc>
                <a:spcPct val="170000"/>
              </a:lnSpc>
              <a:spcBef>
                <a:spcPts val="0"/>
              </a:spcBef>
            </a:pPr>
            <a:r>
              <a:rPr lang="el-GR" sz="7200" b="1" dirty="0" smtClean="0">
                <a:solidFill>
                  <a:srgbClr val="FFFF00"/>
                </a:solidFill>
                <a:latin typeface="Arial" pitchFamily="34" charset="0"/>
                <a:cs typeface="Arial" pitchFamily="34" charset="0"/>
              </a:rPr>
              <a:t>Άρθρο131 Υπεργολαβία</a:t>
            </a:r>
          </a:p>
          <a:p>
            <a:pPr algn="just">
              <a:lnSpc>
                <a:spcPct val="170000"/>
              </a:lnSpc>
              <a:spcBef>
                <a:spcPts val="0"/>
              </a:spcBef>
            </a:pPr>
            <a:endParaRPr lang="el-GR" sz="7200" dirty="0" smtClean="0">
              <a:latin typeface="Arial" pitchFamily="34" charset="0"/>
              <a:cs typeface="Arial" pitchFamily="34" charset="0"/>
            </a:endParaRPr>
          </a:p>
          <a:p>
            <a:pPr marL="266700" indent="-266700" algn="just">
              <a:lnSpc>
                <a:spcPct val="170000"/>
              </a:lnSpc>
              <a:spcBef>
                <a:spcPts val="0"/>
              </a:spcBef>
              <a:buFont typeface="Wingdings" pitchFamily="2" charset="2"/>
              <a:buChar char="v"/>
            </a:pPr>
            <a:r>
              <a:rPr lang="el-GR" sz="7200" dirty="0" smtClean="0">
                <a:solidFill>
                  <a:srgbClr val="FFFF00"/>
                </a:solidFill>
                <a:latin typeface="Arial" pitchFamily="34" charset="0"/>
                <a:cs typeface="Arial" pitchFamily="34" charset="0"/>
              </a:rPr>
              <a:t>Αξιολόγηση υπεργολάβου\ων κατά το στάδιο της ανάθεσης της σύμβασης</a:t>
            </a:r>
            <a:r>
              <a:rPr lang="el-GR" sz="7200" dirty="0" smtClean="0">
                <a:latin typeface="Arial" pitchFamily="34" charset="0"/>
                <a:cs typeface="Arial" pitchFamily="34" charset="0"/>
              </a:rPr>
              <a:t>: κατατίθενται με την προσφορά οι υπεύθυνες δηλώσεις </a:t>
            </a:r>
            <a:r>
              <a:rPr lang="el-GR" sz="7200" dirty="0" smtClean="0">
                <a:solidFill>
                  <a:srgbClr val="FF0000"/>
                </a:solidFill>
                <a:latin typeface="Arial" pitchFamily="34" charset="0"/>
                <a:cs typeface="Arial" pitchFamily="34" charset="0"/>
              </a:rPr>
              <a:t>[ΤΕΥΔ,ΕΕΕΣ] </a:t>
            </a:r>
            <a:r>
              <a:rPr lang="el-GR" sz="7200" dirty="0" smtClean="0">
                <a:latin typeface="Arial" pitchFamily="34" charset="0"/>
                <a:cs typeface="Arial" pitchFamily="34" charset="0"/>
              </a:rPr>
              <a:t>&amp; των υπεργολάβων, [άρθρ. 79]. </a:t>
            </a:r>
          </a:p>
          <a:p>
            <a:pPr marL="266700" indent="-266700" algn="just">
              <a:lnSpc>
                <a:spcPct val="170000"/>
              </a:lnSpc>
              <a:spcBef>
                <a:spcPts val="0"/>
              </a:spcBef>
            </a:pPr>
            <a:endParaRPr lang="el-GR" sz="7200" dirty="0" smtClean="0">
              <a:latin typeface="Arial" pitchFamily="34" charset="0"/>
              <a:cs typeface="Arial" pitchFamily="34" charset="0"/>
            </a:endParaRPr>
          </a:p>
          <a:p>
            <a:pPr marL="266700" indent="-266700" algn="just">
              <a:lnSpc>
                <a:spcPct val="170000"/>
              </a:lnSpc>
              <a:spcBef>
                <a:spcPts val="0"/>
              </a:spcBef>
              <a:buFont typeface="Wingdings" pitchFamily="2" charset="2"/>
              <a:buChar char="v"/>
            </a:pPr>
            <a:r>
              <a:rPr lang="el-GR" sz="7200" dirty="0" smtClean="0">
                <a:solidFill>
                  <a:srgbClr val="FFFF00"/>
                </a:solidFill>
                <a:latin typeface="Arial" pitchFamily="34" charset="0"/>
                <a:cs typeface="Arial" pitchFamily="34" charset="0"/>
              </a:rPr>
              <a:t>Ανάθεση υπεργολαβίας μετά την ανάθεση της σύμβασης</a:t>
            </a:r>
            <a:r>
              <a:rPr lang="el-GR" sz="7200" dirty="0" smtClean="0">
                <a:latin typeface="Arial" pitchFamily="34" charset="0"/>
                <a:cs typeface="Arial" pitchFamily="34" charset="0"/>
              </a:rPr>
              <a:t>: προσκομίζουν όλα τα απαιτούμενα πιστοποιητικά &amp; δικαιολογητικά.</a:t>
            </a:r>
          </a:p>
          <a:p>
            <a:pPr marL="266700" indent="-266700" algn="just">
              <a:lnSpc>
                <a:spcPct val="170000"/>
              </a:lnSpc>
              <a:spcBef>
                <a:spcPts val="0"/>
              </a:spcBef>
            </a:pPr>
            <a:endParaRPr lang="el-GR" sz="7200" dirty="0" smtClean="0">
              <a:latin typeface="Arial" pitchFamily="34" charset="0"/>
              <a:cs typeface="Arial" pitchFamily="34" charset="0"/>
            </a:endParaRPr>
          </a:p>
          <a:p>
            <a:pPr marL="180975" indent="-180975" algn="just">
              <a:lnSpc>
                <a:spcPct val="170000"/>
              </a:lnSpc>
              <a:spcBef>
                <a:spcPts val="0"/>
              </a:spcBef>
              <a:buFont typeface="Wingdings" pitchFamily="2" charset="2"/>
              <a:buChar char="Ø"/>
            </a:pPr>
            <a:r>
              <a:rPr lang="el-GR" sz="7200" dirty="0" smtClean="0">
                <a:solidFill>
                  <a:srgbClr val="FF0000"/>
                </a:solidFill>
                <a:latin typeface="Arial" pitchFamily="34" charset="0"/>
                <a:cs typeface="Arial" pitchFamily="34" charset="0"/>
              </a:rPr>
              <a:t>Εκτέλεση δημοσίων συμβάσεων Π.Υ. καθαρισμού, φύλαξης</a:t>
            </a:r>
            <a:r>
              <a:rPr lang="el-GR" sz="7200" dirty="0" smtClean="0">
                <a:latin typeface="Arial" pitchFamily="34" charset="0"/>
                <a:cs typeface="Arial" pitchFamily="34" charset="0"/>
              </a:rPr>
              <a:t>: εφαρμογή παρ. 4 άρθρου 68, ν. 3863/2010.</a:t>
            </a:r>
            <a:endParaRPr lang="el-GR" sz="72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endParaRPr lang="el-GR" sz="72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endParaRPr lang="el-GR" sz="72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endParaRPr lang="el-GR" sz="7200" b="1" dirty="0" smtClean="0">
              <a:solidFill>
                <a:srgbClr val="FFFF00"/>
              </a:solidFill>
              <a:latin typeface="Arial" pitchFamily="34" charset="0"/>
              <a:cs typeface="Arial" pitchFamily="34" charset="0"/>
            </a:endParaRPr>
          </a:p>
          <a:p>
            <a:pPr marL="266700" indent="-266700" algn="ctr" eaLnBrk="1" hangingPunct="1">
              <a:lnSpc>
                <a:spcPct val="150000"/>
              </a:lnSpc>
              <a:spcBef>
                <a:spcPct val="0"/>
              </a:spcBef>
              <a:tabLst>
                <a:tab pos="7172325" algn="l"/>
              </a:tabLst>
            </a:pPr>
            <a:endParaRPr lang="el-GR" sz="7200" b="1" dirty="0" smtClean="0">
              <a:solidFill>
                <a:srgbClr val="FFFF00"/>
              </a:solidFill>
              <a:latin typeface="Arial" pitchFamily="34" charset="0"/>
              <a:cs typeface="Arial" pitchFamily="34" charset="0"/>
            </a:endParaRPr>
          </a:p>
          <a:p>
            <a:pPr marL="266700" indent="-266700" algn="just" eaLnBrk="1" hangingPunct="1">
              <a:lnSpc>
                <a:spcPct val="150000"/>
              </a:lnSpc>
              <a:spcBef>
                <a:spcPct val="0"/>
              </a:spcBef>
              <a:tabLst>
                <a:tab pos="7172325" algn="l"/>
              </a:tabLst>
            </a:pPr>
            <a:r>
              <a:rPr lang="el-GR" sz="7200" b="1" dirty="0" smtClean="0">
                <a:latin typeface="Arial" pitchFamily="34" charset="0"/>
                <a:cs typeface="Arial" pitchFamily="34" charset="0"/>
              </a:rPr>
              <a:t>	</a:t>
            </a:r>
            <a:endParaRPr lang="el-GR" sz="7200" dirty="0" smtClean="0">
              <a:latin typeface="Arial" pitchFamily="34" charset="0"/>
              <a:cs typeface="Arial" pitchFamily="34" charset="0"/>
            </a:endParaRPr>
          </a:p>
          <a:p>
            <a:pPr marL="266700" indent="-266700" algn="just" eaLnBrk="1" hangingPunct="1">
              <a:lnSpc>
                <a:spcPct val="150000"/>
              </a:lnSpc>
              <a:spcBef>
                <a:spcPct val="0"/>
              </a:spcBef>
              <a:buFont typeface="Wingdings" pitchFamily="2" charset="2"/>
              <a:buAutoNum type="arabicParenR"/>
              <a:tabLst>
                <a:tab pos="7172325" algn="l"/>
              </a:tabLst>
            </a:pPr>
            <a:endParaRPr lang="el-GR" sz="7200" dirty="0" smtClean="0">
              <a:latin typeface="Arial" pitchFamily="34" charset="0"/>
              <a:cs typeface="Arial" pitchFamily="34" charset="0"/>
            </a:endParaRPr>
          </a:p>
          <a:p>
            <a:pPr marL="266700" indent="-266700" algn="just" eaLnBrk="1" hangingPunct="1">
              <a:lnSpc>
                <a:spcPct val="150000"/>
              </a:lnSpc>
              <a:spcBef>
                <a:spcPct val="0"/>
              </a:spcBef>
              <a:buFont typeface="Wingdings" pitchFamily="2" charset="2"/>
              <a:buAutoNum type="arabicParenR"/>
              <a:tabLst>
                <a:tab pos="7172325" algn="l"/>
              </a:tabLst>
            </a:pPr>
            <a:endParaRPr lang="el-GR" sz="7200" dirty="0" smtClean="0">
              <a:latin typeface="Arial" pitchFamily="34" charset="0"/>
              <a:cs typeface="Arial" pitchFamily="34" charset="0"/>
            </a:endParaRPr>
          </a:p>
        </p:txBody>
      </p:sp>
      <p:sp>
        <p:nvSpPr>
          <p:cNvPr id="1536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9AE32D3-241E-4318-A8F3-30367C1E9B11}" type="slidenum">
              <a:rPr lang="el-GR" smtClean="0"/>
              <a:pPr/>
              <a:t>15</a:t>
            </a:fld>
            <a:endParaRPr lang="el-GR"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387" name="Rectangle 3"/>
          <p:cNvSpPr>
            <a:spLocks noGrp="1" noChangeArrowheads="1"/>
          </p:cNvSpPr>
          <p:nvPr>
            <p:ph type="subTitle" idx="1"/>
          </p:nvPr>
        </p:nvSpPr>
        <p:spPr>
          <a:xfrm>
            <a:off x="323850" y="260350"/>
            <a:ext cx="8424863" cy="5616575"/>
          </a:xfrm>
        </p:spPr>
        <p:txBody>
          <a:bodyPr/>
          <a:lstStyle/>
          <a:p>
            <a:pPr marL="533400" indent="-533400" algn="ctr" eaLnBrk="1" hangingPunct="1">
              <a:lnSpc>
                <a:spcPct val="90000"/>
              </a:lnSpc>
              <a:tabLst>
                <a:tab pos="7172325" algn="l"/>
              </a:tabLst>
            </a:pPr>
            <a:r>
              <a:rPr lang="el-GR" sz="2000" b="1" dirty="0" smtClean="0">
                <a:solidFill>
                  <a:srgbClr val="FFFF00"/>
                </a:solidFill>
                <a:latin typeface="Arial" charset="0"/>
              </a:rPr>
              <a:t>Άρθρο131 Υπεργολαβία</a:t>
            </a:r>
            <a:r>
              <a:rPr lang="el-GR" sz="2400" dirty="0" smtClean="0">
                <a:solidFill>
                  <a:srgbClr val="FFFF00"/>
                </a:solidFill>
              </a:rPr>
              <a:t> </a:t>
            </a:r>
            <a:r>
              <a:rPr lang="el-GR" sz="1600" dirty="0" smtClean="0">
                <a:solidFill>
                  <a:srgbClr val="FFFF00"/>
                </a:solidFill>
                <a:latin typeface="Arial" charset="0"/>
              </a:rPr>
              <a:t>[</a:t>
            </a:r>
            <a:r>
              <a:rPr lang="el-GR" sz="1600" dirty="0" smtClean="0">
                <a:latin typeface="Arial" charset="0"/>
              </a:rPr>
              <a:t>συνέχεια]</a:t>
            </a:r>
          </a:p>
          <a:p>
            <a:pPr marL="533400" indent="-533400" algn="ctr" eaLnBrk="1" hangingPunct="1">
              <a:lnSpc>
                <a:spcPct val="90000"/>
              </a:lnSpc>
              <a:tabLst>
                <a:tab pos="7172325" algn="l"/>
              </a:tabLst>
            </a:pPr>
            <a:endParaRPr lang="el-GR" sz="1600" dirty="0" smtClean="0">
              <a:latin typeface="Arial" charset="0"/>
            </a:endParaRPr>
          </a:p>
          <a:p>
            <a:pPr marL="180975" indent="-180975" algn="just" eaLnBrk="1" hangingPunct="1">
              <a:lnSpc>
                <a:spcPct val="150000"/>
              </a:lnSpc>
              <a:spcBef>
                <a:spcPct val="0"/>
              </a:spcBef>
              <a:buFont typeface="Wingdings" pitchFamily="2" charset="2"/>
              <a:buChar char="Ø"/>
              <a:tabLst>
                <a:tab pos="180975" algn="l"/>
                <a:tab pos="4391025" algn="l"/>
              </a:tabLst>
            </a:pPr>
            <a:r>
              <a:rPr lang="el-GR" sz="2000" dirty="0" smtClean="0">
                <a:latin typeface="Arial" charset="0"/>
              </a:rPr>
              <a:t>Δυνατότητα των ΑΑ να ορίζουν στα έγγραφα της σύμβασης </a:t>
            </a:r>
            <a:r>
              <a:rPr lang="el-GR" sz="2000" b="1" dirty="0" smtClean="0">
                <a:solidFill>
                  <a:srgbClr val="FFFF00"/>
                </a:solidFill>
                <a:latin typeface="Arial" charset="0"/>
              </a:rPr>
              <a:t>την απευθείας πληρωμή του υπεργολάβου,</a:t>
            </a:r>
            <a:r>
              <a:rPr lang="el-GR" sz="2000" dirty="0" smtClean="0">
                <a:latin typeface="Arial" charset="0"/>
              </a:rPr>
              <a:t> δυνάμει σύμβασης υπεργολαβίας με τον Ανάδοχο υπό προϋποθέσεις. </a:t>
            </a:r>
            <a:r>
              <a:rPr lang="el-GR" sz="2000" dirty="0" smtClean="0">
                <a:solidFill>
                  <a:srgbClr val="FFFF00"/>
                </a:solidFill>
                <a:latin typeface="Arial" charset="0"/>
              </a:rPr>
              <a:t>[διευκόλυνση συμμετοχής των ΜΜΕ]</a:t>
            </a:r>
          </a:p>
          <a:p>
            <a:pPr marL="180975" indent="-180975" algn="just" eaLnBrk="1" hangingPunct="1">
              <a:lnSpc>
                <a:spcPct val="150000"/>
              </a:lnSpc>
              <a:spcBef>
                <a:spcPct val="0"/>
              </a:spcBef>
              <a:buFont typeface="Wingdings" pitchFamily="2" charset="2"/>
              <a:buChar char="Ø"/>
              <a:tabLst>
                <a:tab pos="180975" algn="l"/>
                <a:tab pos="4391025" algn="l"/>
              </a:tabLst>
            </a:pPr>
            <a:r>
              <a:rPr lang="el-GR" sz="2000" dirty="0" smtClean="0">
                <a:latin typeface="Arial" charset="0"/>
              </a:rPr>
              <a:t>στα έγγραφα της σύμβασης καθορίζονται τα ειδικότερα μέτρα που </a:t>
            </a:r>
            <a:r>
              <a:rPr lang="el-GR" sz="2000" b="1" dirty="0" smtClean="0">
                <a:latin typeface="Arial" charset="0"/>
              </a:rPr>
              <a:t>επιτρέπουν στον </a:t>
            </a:r>
            <a:r>
              <a:rPr lang="el-GR" sz="2000" b="1" dirty="0" smtClean="0">
                <a:solidFill>
                  <a:srgbClr val="FF0000"/>
                </a:solidFill>
                <a:latin typeface="Arial" charset="0"/>
              </a:rPr>
              <a:t>[κύριο;] </a:t>
            </a:r>
            <a:r>
              <a:rPr lang="el-GR" sz="2000" b="1" dirty="0" smtClean="0">
                <a:latin typeface="Arial" charset="0"/>
              </a:rPr>
              <a:t>Ανάδοχο να εγείρει αντιρρήσεις ως προς αδικαιολόγητες πληρωμές</a:t>
            </a:r>
            <a:r>
              <a:rPr lang="el-GR" sz="2000" dirty="0" smtClean="0">
                <a:latin typeface="Arial" charset="0"/>
              </a:rPr>
              <a:t>.</a:t>
            </a:r>
          </a:p>
          <a:p>
            <a:pPr marL="180975" indent="-180975" algn="just" eaLnBrk="1" hangingPunct="1">
              <a:lnSpc>
                <a:spcPct val="150000"/>
              </a:lnSpc>
              <a:spcBef>
                <a:spcPct val="0"/>
              </a:spcBef>
              <a:buFont typeface="Wingdings" pitchFamily="2" charset="2"/>
              <a:buChar char="Ø"/>
              <a:tabLst>
                <a:tab pos="180975" algn="l"/>
                <a:tab pos="4391025" algn="l"/>
              </a:tabLst>
            </a:pPr>
            <a:r>
              <a:rPr lang="el-GR" sz="2000" b="1" dirty="0" smtClean="0">
                <a:latin typeface="Arial" charset="0"/>
              </a:rPr>
              <a:t>Υπεύθυνος έναντι της ΑΑ είναι ο Ανάδοχος της σύμβασης. </a:t>
            </a:r>
            <a:endParaRPr lang="el-GR" sz="2000" dirty="0" smtClean="0">
              <a:latin typeface="Arial" charset="0"/>
            </a:endParaRPr>
          </a:p>
        </p:txBody>
      </p:sp>
      <p:sp>
        <p:nvSpPr>
          <p:cNvPr id="1638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25C64801-D465-47C8-A261-D7D38DC08891}" type="slidenum">
              <a:rPr lang="el-GR" smtClean="0"/>
              <a:pPr/>
              <a:t>16</a:t>
            </a:fld>
            <a:endParaRPr lang="el-G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7411" name="Rectangle 3"/>
          <p:cNvSpPr>
            <a:spLocks noGrp="1" noChangeArrowheads="1"/>
          </p:cNvSpPr>
          <p:nvPr>
            <p:ph type="subTitle" idx="1"/>
          </p:nvPr>
        </p:nvSpPr>
        <p:spPr>
          <a:xfrm>
            <a:off x="323850" y="260350"/>
            <a:ext cx="8424863" cy="5832475"/>
          </a:xfrm>
        </p:spPr>
        <p:txBody>
          <a:bodyPr/>
          <a:lstStyle/>
          <a:p>
            <a:pPr marL="361950" indent="-361950" algn="just" eaLnBrk="1" hangingPunct="1"/>
            <a:r>
              <a:rPr lang="el-GR" sz="2000" b="1" dirty="0" smtClean="0">
                <a:solidFill>
                  <a:srgbClr val="FFFF00"/>
                </a:solidFill>
                <a:latin typeface="Arial" charset="0"/>
              </a:rPr>
              <a:t>Άρθρο131 Υπεργολαβία</a:t>
            </a:r>
            <a:r>
              <a:rPr lang="el-GR" sz="2000" dirty="0" smtClean="0">
                <a:latin typeface="Arial" charset="0"/>
              </a:rPr>
              <a:t> [συνέχεια]</a:t>
            </a:r>
          </a:p>
          <a:p>
            <a:pPr marL="361950" indent="-361950" algn="just" eaLnBrk="1" hangingPunct="1"/>
            <a:endParaRPr lang="el-GR" sz="2000" dirty="0" smtClean="0">
              <a:latin typeface="Arial" charset="0"/>
            </a:endParaRPr>
          </a:p>
          <a:p>
            <a:pPr marL="361950" indent="-361950" algn="just" eaLnBrk="1" hangingPunct="1"/>
            <a:endParaRPr lang="el-GR" sz="20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r>
              <a:rPr lang="el-GR" sz="2400" dirty="0" smtClean="0">
                <a:latin typeface="Arial" charset="0"/>
              </a:rPr>
              <a:t>Στις </a:t>
            </a:r>
            <a:r>
              <a:rPr lang="el-GR" sz="2400" b="1" u="sng" dirty="0" smtClean="0">
                <a:solidFill>
                  <a:schemeClr val="accent2"/>
                </a:solidFill>
                <a:latin typeface="Arial" charset="0"/>
              </a:rPr>
              <a:t>συμβάσεις έργων</a:t>
            </a:r>
            <a:r>
              <a:rPr lang="el-GR" sz="2400" dirty="0" smtClean="0">
                <a:latin typeface="Arial" charset="0"/>
              </a:rPr>
              <a:t> &amp; όσον αφορά </a:t>
            </a:r>
            <a:r>
              <a:rPr lang="el-GR" sz="2400" b="1" dirty="0" smtClean="0">
                <a:latin typeface="Arial" charset="0"/>
              </a:rPr>
              <a:t>στις υπηρεσίες που πρέπει να παρέχονται στις εγκαταστάσεις υπό την άμεση εποπτεία της ΑΑ</a:t>
            </a:r>
            <a:r>
              <a:rPr lang="el-GR" sz="2400" dirty="0" smtClean="0">
                <a:latin typeface="Arial" charset="0"/>
              </a:rPr>
              <a:t>, διασφάλιση διαφάνειας μέσω απαίτησης </a:t>
            </a:r>
            <a:r>
              <a:rPr lang="el-GR" sz="2400" dirty="0" smtClean="0">
                <a:solidFill>
                  <a:srgbClr val="FFFF00"/>
                </a:solidFill>
                <a:latin typeface="Arial" charset="0"/>
              </a:rPr>
              <a:t>για ενημέρωση της ΑΑ από τον Ανάδοχο για τα στοιχεία των υπεργολάβων του, που εμπλέκονται στα έργα ή υπηρεσίες ή\&amp; τυχόν μεταβολές το αργότερο μέχρι την έναρξη εκτέλεσης της σύμβασης</a:t>
            </a:r>
            <a:r>
              <a:rPr lang="el-GR" sz="2400" dirty="0" smtClean="0">
                <a:latin typeface="Arial" charset="0"/>
              </a:rPr>
              <a:t>. </a:t>
            </a:r>
          </a:p>
          <a:p>
            <a:pPr marL="361950" indent="-361950" algn="just" eaLnBrk="1" hangingPunct="1">
              <a:lnSpc>
                <a:spcPct val="150000"/>
              </a:lnSpc>
              <a:spcBef>
                <a:spcPct val="0"/>
              </a:spcBef>
              <a:buFont typeface="Wingdings" pitchFamily="2" charset="2"/>
              <a:buAutoNum type="arabicParenR" startAt="4"/>
            </a:pPr>
            <a:endParaRPr lang="el-GR" sz="2400" dirty="0" smtClean="0">
              <a:latin typeface="Arial" charset="0"/>
            </a:endParaRPr>
          </a:p>
          <a:p>
            <a:pPr marL="361950" indent="-361950" algn="just" eaLnBrk="1" hangingPunct="1">
              <a:lnSpc>
                <a:spcPct val="150000"/>
              </a:lnSpc>
              <a:spcBef>
                <a:spcPct val="0"/>
              </a:spcBef>
              <a:buFont typeface="Wingdings" pitchFamily="2" charset="2"/>
              <a:buAutoNum type="arabicParenR" startAt="4"/>
            </a:pPr>
            <a:endParaRPr lang="el-GR" sz="2400" dirty="0" smtClean="0">
              <a:latin typeface="Arial" charset="0"/>
            </a:endParaRPr>
          </a:p>
        </p:txBody>
      </p:sp>
      <p:sp>
        <p:nvSpPr>
          <p:cNvPr id="1741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DCBB787-2D81-4233-B0C6-259326BE12CD}" type="slidenum">
              <a:rPr lang="el-GR" smtClean="0"/>
              <a:pPr/>
              <a:t>17</a:t>
            </a:fld>
            <a:endParaRPr lang="el-G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8435" name="Rectangle 3"/>
          <p:cNvSpPr>
            <a:spLocks noGrp="1" noChangeArrowheads="1"/>
          </p:cNvSpPr>
          <p:nvPr>
            <p:ph type="subTitle" idx="1"/>
          </p:nvPr>
        </p:nvSpPr>
        <p:spPr>
          <a:xfrm>
            <a:off x="323850" y="260350"/>
            <a:ext cx="8424863" cy="5616575"/>
          </a:xfrm>
        </p:spPr>
        <p:txBody>
          <a:bodyPr/>
          <a:lstStyle/>
          <a:p>
            <a:pPr eaLnBrk="1" hangingPunct="1">
              <a:defRPr/>
            </a:pPr>
            <a:r>
              <a:rPr lang="el-GR" sz="2000" b="1" dirty="0" smtClean="0">
                <a:solidFill>
                  <a:srgbClr val="FFFF00"/>
                </a:solidFill>
                <a:latin typeface="Arial" charset="0"/>
              </a:rPr>
              <a:t>Άρθρο131 Υπεργολαβία</a:t>
            </a:r>
            <a:r>
              <a:rPr lang="el-GR" sz="2000" dirty="0" smtClean="0">
                <a:solidFill>
                  <a:srgbClr val="FFFF00"/>
                </a:solidFill>
                <a:latin typeface="Arial" charset="0"/>
              </a:rPr>
              <a:t> </a:t>
            </a:r>
            <a:r>
              <a:rPr lang="el-GR" sz="1400" dirty="0" smtClean="0">
                <a:latin typeface="Arial" charset="0"/>
              </a:rPr>
              <a:t>[συνέχεια] </a:t>
            </a:r>
          </a:p>
          <a:p>
            <a:pPr eaLnBrk="1" hangingPunct="1">
              <a:defRPr/>
            </a:pPr>
            <a:endParaRPr lang="el-GR" sz="1400" dirty="0" smtClean="0">
              <a:latin typeface="Arial" charset="0"/>
            </a:endParaRPr>
          </a:p>
          <a:p>
            <a:pPr eaLnBrk="1" hangingPunct="1">
              <a:defRPr/>
            </a:pPr>
            <a:endParaRPr lang="el-GR" sz="1400" dirty="0" smtClean="0">
              <a:latin typeface="Arial" charset="0"/>
            </a:endParaRPr>
          </a:p>
          <a:p>
            <a:pPr eaLnBrk="1" hangingPunct="1">
              <a:defRPr/>
            </a:pPr>
            <a:endParaRPr lang="el-GR" sz="1400" dirty="0" smtClean="0">
              <a:latin typeface="Arial" charset="0"/>
            </a:endParaRPr>
          </a:p>
          <a:p>
            <a:pPr marL="533400" indent="-533400" algn="just" eaLnBrk="1" hangingPunct="1">
              <a:lnSpc>
                <a:spcPct val="150000"/>
              </a:lnSpc>
              <a:spcBef>
                <a:spcPct val="0"/>
              </a:spcBef>
              <a:buFont typeface="Wingdings" pitchFamily="2" charset="2"/>
              <a:buAutoNum type="arabicParenR" startAt="5"/>
              <a:defRPr/>
            </a:pPr>
            <a:r>
              <a:rPr lang="el-GR" sz="2400" dirty="0" smtClean="0">
                <a:latin typeface="Arial" charset="0"/>
              </a:rPr>
              <a:t>Επέκταση ανωτέρω υποχρεώσεων </a:t>
            </a:r>
            <a:r>
              <a:rPr lang="el-GR" sz="2400" b="1" dirty="0" smtClean="0">
                <a:solidFill>
                  <a:srgbClr val="FFFF00"/>
                </a:solidFill>
                <a:latin typeface="Arial" charset="0"/>
              </a:rPr>
              <a:t>στις συμβάσεις προμηθειών</a:t>
            </a:r>
            <a:r>
              <a:rPr lang="en-US" sz="2400" b="1" dirty="0" smtClean="0">
                <a:solidFill>
                  <a:srgbClr val="FFFF00"/>
                </a:solidFill>
                <a:latin typeface="Arial" charset="0"/>
              </a:rPr>
              <a:t> </a:t>
            </a:r>
            <a:r>
              <a:rPr lang="el-GR" sz="2400" b="1" dirty="0" smtClean="0">
                <a:solidFill>
                  <a:srgbClr val="FFFF00"/>
                </a:solidFill>
                <a:latin typeface="Arial" charset="0"/>
              </a:rPr>
              <a:t>&amp;υπηρεσιών</a:t>
            </a:r>
            <a:r>
              <a:rPr lang="el-GR" sz="2400" dirty="0" smtClean="0">
                <a:latin typeface="Arial" charset="0"/>
              </a:rPr>
              <a:t> [εκτός όσων παρέχονται στις εγκαταστάσεις ΑΑ υπό την άμεση εποπτεία της] </a:t>
            </a:r>
            <a:r>
              <a:rPr lang="el-GR" sz="2400" dirty="0" smtClean="0">
                <a:solidFill>
                  <a:schemeClr val="accent2"/>
                </a:solidFill>
                <a:latin typeface="Arial" charset="0"/>
              </a:rPr>
              <a:t>&amp; υπεργολάβους των υπεργολάβων του κύριου Αναδόχου</a:t>
            </a:r>
            <a:r>
              <a:rPr lang="el-GR" sz="2400" dirty="0" smtClean="0">
                <a:latin typeface="Arial" charset="0"/>
              </a:rPr>
              <a:t> και σε κάθε περαιτέρω υπεργολάβο μεταξύ όσων περιλαμβάνονται στην αλυσίδα υπεργολαβίας.</a:t>
            </a:r>
          </a:p>
        </p:txBody>
      </p:sp>
      <p:sp>
        <p:nvSpPr>
          <p:cNvPr id="1843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D025EAC-E258-4B71-883B-E3BAF25723B5}" type="slidenum">
              <a:rPr lang="el-GR" smtClean="0"/>
              <a:pPr/>
              <a:t>18</a:t>
            </a:fld>
            <a:endParaRPr lang="el-GR"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142844" y="260350"/>
            <a:ext cx="8786874" cy="5616575"/>
          </a:xfrm>
        </p:spPr>
        <p:txBody>
          <a:bodyPr>
            <a:normAutofit fontScale="47500" lnSpcReduction="20000"/>
          </a:bodyPr>
          <a:lstStyle/>
          <a:p>
            <a:pPr algn="ctr" eaLnBrk="1" hangingPunct="1"/>
            <a:r>
              <a:rPr lang="el-GR" b="1" dirty="0" smtClean="0">
                <a:latin typeface="Arial" charset="0"/>
              </a:rPr>
              <a:t>ΜΕΡΟΣ Β ΚΑΝΟΝΕΣ ΕΚΤΕΛΕΣΗΣ - ΚΕΦΑΛΑΙΟ Ι ΕΚΤΕΛΕΣΗ ΤΗΣ ΣΥΜΒΑΣΗΣ</a:t>
            </a:r>
          </a:p>
          <a:p>
            <a:pPr eaLnBrk="1" hangingPunct="1"/>
            <a:r>
              <a:rPr lang="el-GR" b="1" dirty="0" smtClean="0">
                <a:latin typeface="Arial" charset="0"/>
              </a:rPr>
              <a:t>Άρθρο 132 Τροποποίηση </a:t>
            </a:r>
            <a:r>
              <a:rPr lang="en-US" b="1" dirty="0" smtClean="0">
                <a:solidFill>
                  <a:srgbClr val="FF0000"/>
                </a:solidFill>
                <a:latin typeface="Arial" charset="0"/>
              </a:rPr>
              <a:t>[</a:t>
            </a:r>
            <a:r>
              <a:rPr lang="el-GR" b="1" dirty="0" smtClean="0">
                <a:solidFill>
                  <a:srgbClr val="FF0000"/>
                </a:solidFill>
                <a:latin typeface="Arial" charset="0"/>
              </a:rPr>
              <a:t>αρχικών] </a:t>
            </a:r>
            <a:r>
              <a:rPr lang="el-GR" b="1" dirty="0" smtClean="0">
                <a:latin typeface="Arial" charset="0"/>
              </a:rPr>
              <a:t>συμβάσεων</a:t>
            </a:r>
            <a:r>
              <a:rPr lang="el-GR" b="1" dirty="0" smtClean="0">
                <a:solidFill>
                  <a:srgbClr val="FFFF00"/>
                </a:solidFill>
                <a:latin typeface="Arial" charset="0"/>
              </a:rPr>
              <a:t> </a:t>
            </a:r>
            <a:r>
              <a:rPr lang="el-GR" b="1" dirty="0" smtClean="0">
                <a:latin typeface="Arial" charset="0"/>
              </a:rPr>
              <a:t>κατά τη διάρκεια </a:t>
            </a:r>
            <a:r>
              <a:rPr lang="el-GR" b="1" dirty="0" smtClean="0">
                <a:solidFill>
                  <a:srgbClr val="FF0000"/>
                </a:solidFill>
                <a:latin typeface="Arial" charset="0"/>
              </a:rPr>
              <a:t>[της εκτέλεσής] </a:t>
            </a:r>
            <a:r>
              <a:rPr lang="el-GR" b="1" dirty="0" smtClean="0">
                <a:latin typeface="Arial" charset="0"/>
              </a:rPr>
              <a:t>τους</a:t>
            </a:r>
          </a:p>
          <a:p>
            <a:pPr eaLnBrk="1" hangingPunct="1"/>
            <a:endParaRPr lang="el-GR" b="1" dirty="0" smtClean="0">
              <a:latin typeface="Arial" charset="0"/>
            </a:endParaRPr>
          </a:p>
          <a:p>
            <a:pPr marL="381000" indent="-381000" algn="just" eaLnBrk="1" hangingPunct="1">
              <a:lnSpc>
                <a:spcPct val="220000"/>
              </a:lnSpc>
              <a:spcBef>
                <a:spcPts val="0"/>
              </a:spcBef>
              <a:buFont typeface="+mj-lt"/>
              <a:buAutoNum type="arabicPeriod"/>
            </a:pPr>
            <a:r>
              <a:rPr lang="el-GR" sz="3300" b="1" dirty="0" smtClean="0">
                <a:solidFill>
                  <a:srgbClr val="00B0F0"/>
                </a:solidFill>
                <a:latin typeface="Arial" charset="0"/>
              </a:rPr>
              <a:t>Ποιά θεωρούνται ως ουσιώδη &amp; ποια μη ουσιώδη στοιχεία τροποποίησης μιας σύμβασης; </a:t>
            </a:r>
            <a:r>
              <a:rPr lang="el-GR" sz="3300" b="1" dirty="0" smtClean="0">
                <a:solidFill>
                  <a:schemeClr val="tx1"/>
                </a:solidFill>
                <a:latin typeface="Arial" charset="0"/>
              </a:rPr>
              <a:t>[κριτήρια]</a:t>
            </a:r>
          </a:p>
          <a:p>
            <a:pPr marL="381000" indent="-381000" algn="just" eaLnBrk="1" hangingPunct="1">
              <a:lnSpc>
                <a:spcPct val="220000"/>
              </a:lnSpc>
              <a:spcBef>
                <a:spcPts val="0"/>
              </a:spcBef>
              <a:buFont typeface="+mj-lt"/>
              <a:buAutoNum type="arabicPeriod"/>
            </a:pPr>
            <a:r>
              <a:rPr lang="el-GR" sz="3300" b="1" dirty="0" smtClean="0">
                <a:solidFill>
                  <a:schemeClr val="tx1"/>
                </a:solidFill>
                <a:latin typeface="Arial" charset="0"/>
              </a:rPr>
              <a:t> Όταν πρόκειται περί μη ουσιωδών τροποποιήσεων μιας σύμβασης, κατά τη διάρκεια εκτέλεσής της, ποιες επιτρέπονται &amp; υπό ποιες τυπικές &amp; ουσιαστικές προϋποθέσεις;</a:t>
            </a:r>
          </a:p>
          <a:p>
            <a:pPr marL="381000" indent="-381000" algn="just" eaLnBrk="1" hangingPunct="1">
              <a:lnSpc>
                <a:spcPct val="220000"/>
              </a:lnSpc>
              <a:spcBef>
                <a:spcPts val="0"/>
              </a:spcBef>
              <a:buFont typeface="+mj-lt"/>
              <a:buAutoNum type="arabicPeriod"/>
            </a:pPr>
            <a:r>
              <a:rPr lang="el-GR" sz="3300" b="1" dirty="0" smtClean="0">
                <a:solidFill>
                  <a:srgbClr val="FFFF00"/>
                </a:solidFill>
                <a:latin typeface="Arial" charset="0"/>
              </a:rPr>
              <a:t>Οι συμβάσεις δύναται να τροποποιηθούν μετά τη λήξη της συμβατικής τους ισχύος;</a:t>
            </a:r>
          </a:p>
          <a:p>
            <a:pPr marL="381000" indent="-381000" algn="just" eaLnBrk="1" hangingPunct="1">
              <a:lnSpc>
                <a:spcPct val="220000"/>
              </a:lnSpc>
              <a:spcBef>
                <a:spcPts val="0"/>
              </a:spcBef>
              <a:buFont typeface="+mj-lt"/>
              <a:buAutoNum type="arabicPeriod"/>
            </a:pPr>
            <a:r>
              <a:rPr lang="el-GR" sz="3300" b="1" dirty="0" smtClean="0">
                <a:solidFill>
                  <a:srgbClr val="FFC000"/>
                </a:solidFill>
                <a:latin typeface="Arial" charset="0"/>
              </a:rPr>
              <a:t>Σε ποιες περιπτώσεις οι ΑΑ οφείλουν να προβούν σε «νέα διαδικασία σύναψης»;</a:t>
            </a:r>
          </a:p>
          <a:p>
            <a:pPr marL="381000" indent="-381000" algn="just" eaLnBrk="1" hangingPunct="1">
              <a:lnSpc>
                <a:spcPct val="220000"/>
              </a:lnSpc>
              <a:spcBef>
                <a:spcPts val="0"/>
              </a:spcBef>
              <a:buFont typeface="+mj-lt"/>
              <a:buAutoNum type="arabicPeriod"/>
            </a:pPr>
            <a:r>
              <a:rPr lang="el-GR" sz="3300" b="1" dirty="0" smtClean="0">
                <a:solidFill>
                  <a:srgbClr val="00B0F0"/>
                </a:solidFill>
                <a:latin typeface="Arial" charset="0"/>
              </a:rPr>
              <a:t>Σε ποιες περιπτώσεις οι ΑΑ οφείλουν να προβούν σε «νέα διαδικασία ανάθεσης»;</a:t>
            </a:r>
          </a:p>
          <a:p>
            <a:pPr marL="381000" indent="-381000" algn="just" eaLnBrk="1" hangingPunct="1">
              <a:lnSpc>
                <a:spcPct val="220000"/>
              </a:lnSpc>
              <a:spcBef>
                <a:spcPts val="0"/>
              </a:spcBef>
              <a:buFont typeface="+mj-lt"/>
              <a:buAutoNum type="arabicPeriod"/>
            </a:pPr>
            <a:r>
              <a:rPr lang="el-GR" sz="3300" b="1" dirty="0" smtClean="0">
                <a:solidFill>
                  <a:srgbClr val="00B050"/>
                </a:solidFill>
                <a:latin typeface="Arial" charset="0"/>
              </a:rPr>
              <a:t>Σε ποιες περιπτώσεις δεν απαιτείται τροποποίηση της [αρχικής] σύμβασης; </a:t>
            </a:r>
          </a:p>
          <a:p>
            <a:pPr marL="381000" indent="-381000" algn="just" eaLnBrk="1" hangingPunct="1">
              <a:lnSpc>
                <a:spcPct val="220000"/>
              </a:lnSpc>
              <a:spcBef>
                <a:spcPts val="0"/>
              </a:spcBef>
              <a:buFont typeface="+mj-lt"/>
              <a:buAutoNum type="arabicPeriod"/>
            </a:pPr>
            <a:r>
              <a:rPr lang="el-GR" sz="3300" b="1" dirty="0" smtClean="0">
                <a:solidFill>
                  <a:schemeClr val="tx1"/>
                </a:solidFill>
                <a:latin typeface="Arial" charset="0"/>
              </a:rPr>
              <a:t>Τι ισχύει ως προς την εγγύηση καλής εκτέλεσης της σύμβασης;</a:t>
            </a:r>
            <a:endParaRPr lang="el-GR" dirty="0" smtClean="0">
              <a:solidFill>
                <a:srgbClr val="00B0F0"/>
              </a:solidFill>
              <a:latin typeface="Arial" charset="0"/>
            </a:endParaRPr>
          </a:p>
          <a:p>
            <a:pPr marL="381000" indent="-381000" algn="just" eaLnBrk="1" hangingPunct="1">
              <a:buFont typeface="+mj-lt"/>
              <a:buAutoNum type="arabicPeriod"/>
            </a:pPr>
            <a:endParaRPr lang="el-GR"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19</a:t>
            </a:fld>
            <a:endParaRPr lang="el-G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9388" y="188913"/>
            <a:ext cx="8713787" cy="719137"/>
          </a:xfrm>
        </p:spPr>
        <p:txBody>
          <a:bodyPr>
            <a:normAutofit fontScale="90000"/>
          </a:bodyPr>
          <a:lstStyle/>
          <a:p>
            <a:pPr algn="just"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800">
              <a:latin typeface="Arial" charset="0"/>
            </a:endParaRPr>
          </a:p>
        </p:txBody>
      </p:sp>
      <p:sp>
        <p:nvSpPr>
          <p:cNvPr id="9219" name="Rectangle 3"/>
          <p:cNvSpPr>
            <a:spLocks noGrp="1" noChangeArrowheads="1"/>
          </p:cNvSpPr>
          <p:nvPr>
            <p:ph type="subTitle" idx="1"/>
          </p:nvPr>
        </p:nvSpPr>
        <p:spPr>
          <a:xfrm>
            <a:off x="323850" y="260350"/>
            <a:ext cx="8424863" cy="5689600"/>
          </a:xfrm>
        </p:spPr>
        <p:txBody>
          <a:bodyPr/>
          <a:lstStyle/>
          <a:p>
            <a:pPr algn="just" eaLnBrk="1" hangingPunct="1">
              <a:lnSpc>
                <a:spcPct val="150000"/>
              </a:lnSpc>
              <a:spcBef>
                <a:spcPct val="0"/>
              </a:spcBef>
            </a:pPr>
            <a:r>
              <a:rPr lang="el-GR" sz="1800" b="1" dirty="0" smtClean="0">
                <a:solidFill>
                  <a:schemeClr val="accent2"/>
                </a:solidFill>
                <a:latin typeface="Arial" charset="0"/>
              </a:rPr>
              <a:t>Ν. 4412/2016, ΒΙΒΛΙΟ Ι </a:t>
            </a:r>
            <a:r>
              <a:rPr lang="el-GR" sz="1800" b="1" dirty="0" smtClean="0">
                <a:latin typeface="Arial" charset="0"/>
              </a:rPr>
              <a:t>ΜΕΡΟΣ Β ΚΑΝΟΝΕΣ ΕΚΤΕΛΕΣΗΣ ΚΕΦΑΛΑΙΟ Ι ΕΚΤΕΛΕΣΗ ΤΗΣ ΣΥΜΒΑΣΗΣ </a:t>
            </a:r>
          </a:p>
          <a:p>
            <a:pPr algn="just" eaLnBrk="1" hangingPunct="1">
              <a:lnSpc>
                <a:spcPct val="150000"/>
              </a:lnSpc>
              <a:spcBef>
                <a:spcPct val="0"/>
              </a:spcBef>
            </a:pPr>
            <a:endParaRPr lang="el-GR" sz="1800" b="1" dirty="0" smtClean="0">
              <a:latin typeface="Arial" charset="0"/>
            </a:endParaRPr>
          </a:p>
          <a:p>
            <a:pPr algn="just" eaLnBrk="1" hangingPunct="1">
              <a:lnSpc>
                <a:spcPct val="150000"/>
              </a:lnSpc>
              <a:spcBef>
                <a:spcPct val="0"/>
              </a:spcBef>
            </a:pPr>
            <a:r>
              <a:rPr lang="el-GR" sz="1800" b="1" dirty="0" smtClean="0">
                <a:solidFill>
                  <a:srgbClr val="FFFF00"/>
                </a:solidFill>
                <a:latin typeface="Arial" charset="0"/>
              </a:rPr>
              <a:t>ΤΙΤΛΟΣ 3 ΔΙΑΔΙΚΑΣΙΑ ΕΚΤΕΛΕΣΗΣ ΔΣ ΠΡΟΜΗΘΕΙΑΣ ΑΓΑΘΩΝ &amp; ΠΑΡΟΧΗΣ ΓΕΝΙΚΩΝ ΥΠΗΡΕΣΙΩΝ</a:t>
            </a:r>
          </a:p>
          <a:p>
            <a:pPr algn="just" eaLnBrk="1" hangingPunct="1">
              <a:lnSpc>
                <a:spcPct val="150000"/>
              </a:lnSpc>
              <a:spcBef>
                <a:spcPct val="0"/>
              </a:spcBef>
            </a:pPr>
            <a:endParaRPr lang="el-GR" sz="1600" b="1" dirty="0" smtClean="0">
              <a:latin typeface="Arial" charset="0"/>
            </a:endParaRPr>
          </a:p>
          <a:p>
            <a:pPr algn="just" eaLnBrk="1" hangingPunct="1">
              <a:lnSpc>
                <a:spcPct val="150000"/>
              </a:lnSpc>
              <a:spcBef>
                <a:spcPct val="0"/>
              </a:spcBef>
            </a:pPr>
            <a:endParaRPr lang="el-GR" sz="1600" b="1" dirty="0" smtClean="0">
              <a:latin typeface="Arial" charset="0"/>
            </a:endParaRPr>
          </a:p>
          <a:p>
            <a:pPr algn="just" eaLnBrk="1" hangingPunct="1">
              <a:lnSpc>
                <a:spcPct val="150000"/>
              </a:lnSpc>
              <a:spcBef>
                <a:spcPct val="0"/>
              </a:spcBef>
            </a:pPr>
            <a:endParaRPr lang="el-GR" sz="1600" b="1" dirty="0" smtClean="0">
              <a:latin typeface="Arial" charset="0"/>
            </a:endParaRPr>
          </a:p>
          <a:p>
            <a:pPr algn="just" eaLnBrk="1" hangingPunct="1">
              <a:lnSpc>
                <a:spcPct val="150000"/>
              </a:lnSpc>
              <a:spcBef>
                <a:spcPct val="0"/>
              </a:spcBef>
            </a:pPr>
            <a:r>
              <a:rPr lang="el-GR" sz="1600" b="1" dirty="0" smtClean="0">
                <a:solidFill>
                  <a:srgbClr val="FFC000"/>
                </a:solidFill>
                <a:latin typeface="Arial" charset="0"/>
              </a:rPr>
              <a:t>τελευταία ενημέρωση: </a:t>
            </a:r>
            <a:r>
              <a:rPr lang="el-GR" sz="1600" b="1" dirty="0" smtClean="0">
                <a:solidFill>
                  <a:srgbClr val="FFFF00"/>
                </a:solidFill>
                <a:latin typeface="Arial" charset="0"/>
              </a:rPr>
              <a:t>τροποποιήσεις με διατάξεις ν. 4635/2019, ΦΕΚ Α167/30.10.</a:t>
            </a:r>
            <a:r>
              <a:rPr lang="en-US" sz="1600" b="1" dirty="0" smtClean="0">
                <a:solidFill>
                  <a:srgbClr val="FFFF00"/>
                </a:solidFill>
                <a:latin typeface="Arial" charset="0"/>
              </a:rPr>
              <a:t> </a:t>
            </a:r>
            <a:r>
              <a:rPr lang="el-GR" sz="1600" b="1" dirty="0" smtClean="0">
                <a:solidFill>
                  <a:srgbClr val="FFFF00"/>
                </a:solidFill>
                <a:latin typeface="Arial" charset="0"/>
              </a:rPr>
              <a:t>2019]</a:t>
            </a:r>
            <a:endParaRPr lang="el-GR" sz="1600" b="1" dirty="0" smtClean="0">
              <a:solidFill>
                <a:srgbClr val="FFC000"/>
              </a:solidFill>
              <a:latin typeface="Arial" charset="0"/>
            </a:endParaRPr>
          </a:p>
        </p:txBody>
      </p:sp>
      <p:sp>
        <p:nvSpPr>
          <p:cNvPr id="922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ABBE52B-0A0C-4389-8289-EE4278544153}" type="slidenum">
              <a:rPr lang="el-GR" smtClean="0"/>
              <a:pPr/>
              <a:t>2</a:t>
            </a:fld>
            <a:endParaRPr lang="el-G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323850" y="260350"/>
            <a:ext cx="8424863" cy="5616575"/>
          </a:xfrm>
        </p:spPr>
        <p:txBody>
          <a:bodyPr>
            <a:normAutofit/>
          </a:bodyPr>
          <a:lstStyle/>
          <a:p>
            <a:pPr marL="381000" indent="-381000" algn="ctr" eaLnBrk="1" hangingPunct="1"/>
            <a:endParaRPr lang="el-GR" sz="1600" b="1" dirty="0" smtClean="0">
              <a:latin typeface="Arial" charset="0"/>
            </a:endParaRPr>
          </a:p>
          <a:p>
            <a:pPr eaLnBrk="1" hangingPunct="1"/>
            <a:r>
              <a:rPr lang="el-GR" sz="1400" b="1" dirty="0" smtClean="0">
                <a:latin typeface="Arial" charset="0"/>
              </a:rPr>
              <a:t>Άρθρο 132 Τροποποίηση </a:t>
            </a:r>
            <a:r>
              <a:rPr lang="en-US" sz="1600" b="1" dirty="0" smtClean="0">
                <a:solidFill>
                  <a:srgbClr val="FF0000"/>
                </a:solidFill>
                <a:latin typeface="Arial" charset="0"/>
              </a:rPr>
              <a:t>[</a:t>
            </a:r>
            <a:r>
              <a:rPr lang="el-GR" sz="1600" b="1" dirty="0" smtClean="0">
                <a:solidFill>
                  <a:srgbClr val="FF0000"/>
                </a:solidFill>
                <a:latin typeface="Arial" charset="0"/>
              </a:rPr>
              <a:t>αρχικών] </a:t>
            </a:r>
            <a:r>
              <a:rPr lang="el-GR" sz="1400" b="1" dirty="0" smtClean="0">
                <a:latin typeface="Arial" charset="0"/>
              </a:rPr>
              <a:t>συμβάσεων</a:t>
            </a:r>
            <a:r>
              <a:rPr lang="el-GR" sz="1600" b="1" dirty="0" smtClean="0">
                <a:solidFill>
                  <a:srgbClr val="FFFF00"/>
                </a:solidFill>
                <a:latin typeface="Arial" charset="0"/>
              </a:rPr>
              <a:t> </a:t>
            </a:r>
            <a:r>
              <a:rPr lang="el-GR" sz="1400" b="1" dirty="0" smtClean="0">
                <a:latin typeface="Arial" charset="0"/>
              </a:rPr>
              <a:t>κατά τη διάρκεια </a:t>
            </a:r>
            <a:r>
              <a:rPr lang="el-GR" sz="1400" b="1" dirty="0" smtClean="0">
                <a:solidFill>
                  <a:srgbClr val="FF0000"/>
                </a:solidFill>
                <a:latin typeface="Arial" charset="0"/>
              </a:rPr>
              <a:t>[</a:t>
            </a:r>
            <a:r>
              <a:rPr lang="el-GR" sz="1600" b="1" dirty="0" smtClean="0">
                <a:solidFill>
                  <a:srgbClr val="FF0000"/>
                </a:solidFill>
                <a:latin typeface="Arial" charset="0"/>
              </a:rPr>
              <a:t>της εκτέλεσής] </a:t>
            </a:r>
            <a:r>
              <a:rPr lang="el-GR" sz="1400" b="1" dirty="0" smtClean="0">
                <a:latin typeface="Arial" charset="0"/>
              </a:rPr>
              <a:t>τους</a:t>
            </a:r>
          </a:p>
          <a:p>
            <a:pPr marL="381000" indent="-381000" algn="ctr" eaLnBrk="1" hangingPunct="1"/>
            <a:r>
              <a:rPr lang="el-GR" sz="1600" dirty="0" smtClean="0">
                <a:solidFill>
                  <a:srgbClr val="00B0F0"/>
                </a:solidFill>
                <a:latin typeface="Arial" charset="0"/>
              </a:rPr>
              <a:t>  </a:t>
            </a:r>
          </a:p>
          <a:p>
            <a:pPr algn="just" eaLnBrk="1" hangingPunct="1">
              <a:lnSpc>
                <a:spcPct val="150000"/>
              </a:lnSpc>
              <a:spcBef>
                <a:spcPct val="0"/>
              </a:spcBef>
            </a:pPr>
            <a:r>
              <a:rPr lang="el-GR" sz="1800" dirty="0" smtClean="0">
                <a:solidFill>
                  <a:srgbClr val="FFC000"/>
                </a:solidFill>
                <a:latin typeface="Arial" charset="0"/>
              </a:rPr>
              <a:t>[</a:t>
            </a:r>
            <a:r>
              <a:rPr lang="el-GR" sz="1800" b="1" dirty="0" smtClean="0">
                <a:solidFill>
                  <a:srgbClr val="FFC000"/>
                </a:solidFill>
                <a:latin typeface="Arial" pitchFamily="34" charset="0"/>
                <a:cs typeface="Arial" pitchFamily="34" charset="0"/>
              </a:rPr>
              <a:t>ΚΑΤ. ΟΔΗΓΙΑ 22 ΕΑΔΗΣΥ “Τροποποίηση των συμβάσεων κατά τη διάρκειά τους”]</a:t>
            </a:r>
          </a:p>
          <a:p>
            <a:pPr marL="358775" indent="-358775" algn="just" eaLnBrk="1" hangingPunct="1">
              <a:lnSpc>
                <a:spcPct val="150000"/>
              </a:lnSpc>
              <a:spcBef>
                <a:spcPct val="0"/>
              </a:spcBef>
              <a:buFont typeface="Wingdings" pitchFamily="2" charset="2"/>
              <a:buChar char="Ø"/>
            </a:pPr>
            <a:r>
              <a:rPr lang="el-GR" sz="1800" dirty="0" smtClean="0">
                <a:latin typeface="Arial" pitchFamily="34" charset="0"/>
                <a:cs typeface="Arial" pitchFamily="34" charset="0"/>
              </a:rPr>
              <a:t>Επιτρεπτές τροποποιήσεις [αρχικών] συμβάσεων κατά το στάδιο της εκτέλεσης τους   </a:t>
            </a:r>
            <a:r>
              <a:rPr lang="el-GR" sz="1800" dirty="0" smtClean="0">
                <a:solidFill>
                  <a:srgbClr val="FFFF00"/>
                </a:solidFill>
                <a:latin typeface="Arial" pitchFamily="34" charset="0"/>
                <a:cs typeface="Arial" pitchFamily="34" charset="0"/>
              </a:rPr>
              <a:t>≠ από διαδικασίες ανάθεσης με:</a:t>
            </a:r>
          </a:p>
          <a:p>
            <a:pPr marL="358775" indent="-358775" algn="just" eaLnBrk="1" hangingPunct="1">
              <a:lnSpc>
                <a:spcPct val="150000"/>
              </a:lnSpc>
              <a:spcBef>
                <a:spcPct val="0"/>
              </a:spcBef>
              <a:buFont typeface="Wingdings" pitchFamily="2" charset="2"/>
              <a:buChar char="ü"/>
            </a:pPr>
            <a:r>
              <a:rPr lang="el-GR" sz="1800" dirty="0" smtClean="0">
                <a:latin typeface="Arial" pitchFamily="34" charset="0"/>
                <a:cs typeface="Arial" pitchFamily="34" charset="0"/>
              </a:rPr>
              <a:t>ανταγωνιστική διαδικασία με διαπραγμάτευση (άρθρο 29), </a:t>
            </a:r>
          </a:p>
          <a:p>
            <a:pPr marL="358775" indent="-358775" algn="just" eaLnBrk="1" hangingPunct="1">
              <a:lnSpc>
                <a:spcPct val="150000"/>
              </a:lnSpc>
              <a:spcBef>
                <a:spcPct val="0"/>
              </a:spcBef>
              <a:buFont typeface="Wingdings" pitchFamily="2" charset="2"/>
              <a:buChar char="ü"/>
            </a:pPr>
            <a:r>
              <a:rPr lang="el-GR" sz="1800" dirty="0" smtClean="0">
                <a:latin typeface="Arial" pitchFamily="34" charset="0"/>
                <a:cs typeface="Arial" pitchFamily="34" charset="0"/>
              </a:rPr>
              <a:t>ανταγωνιστικό διάλογο (άρθρο 30)</a:t>
            </a:r>
          </a:p>
          <a:p>
            <a:pPr marL="358775" indent="-358775" algn="just" eaLnBrk="1" hangingPunct="1">
              <a:lnSpc>
                <a:spcPct val="150000"/>
              </a:lnSpc>
              <a:spcBef>
                <a:spcPct val="0"/>
              </a:spcBef>
              <a:buFont typeface="Wingdings" pitchFamily="2" charset="2"/>
              <a:buChar char="ü"/>
            </a:pPr>
            <a:r>
              <a:rPr lang="el-GR" sz="1800" dirty="0" smtClean="0">
                <a:latin typeface="Arial" pitchFamily="34" charset="0"/>
                <a:cs typeface="Arial" pitchFamily="34" charset="0"/>
              </a:rPr>
              <a:t>διαπραγμάτευση χωρίς δημοσίευση προκήρυξης (άρθρο 32)</a:t>
            </a:r>
            <a:endParaRPr lang="el-GR" sz="1800" dirty="0" smtClean="0">
              <a:solidFill>
                <a:srgbClr val="FFC000"/>
              </a:solidFill>
              <a:latin typeface="Arial" pitchFamily="34" charset="0"/>
              <a:cs typeface="Arial" pitchFamily="34"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20</a:t>
            </a:fld>
            <a:endParaRPr lang="el-GR"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142852"/>
            <a:ext cx="8786874" cy="5734073"/>
          </a:xfrm>
        </p:spPr>
        <p:txBody>
          <a:bodyPr>
            <a:normAutofit fontScale="25000" lnSpcReduction="20000"/>
          </a:bodyPr>
          <a:lstStyle/>
          <a:p>
            <a:pPr marL="381000" indent="-381000" algn="ctr" eaLnBrk="1" hangingPunct="1"/>
            <a:endParaRPr lang="el-GR" sz="1600" b="1" dirty="0" smtClean="0">
              <a:latin typeface="Arial" charset="0"/>
            </a:endParaRPr>
          </a:p>
          <a:p>
            <a:pPr marL="381000" indent="-381000" algn="ctr" eaLnBrk="1" hangingPunct="1"/>
            <a:endParaRPr lang="el-GR" sz="1600" b="1" dirty="0" smtClean="0">
              <a:latin typeface="Arial" charset="0"/>
            </a:endParaRPr>
          </a:p>
          <a:p>
            <a:pPr algn="just" eaLnBrk="1" hangingPunct="1">
              <a:lnSpc>
                <a:spcPts val="2160"/>
              </a:lnSpc>
              <a:spcBef>
                <a:spcPts val="0"/>
              </a:spcBef>
              <a:spcAft>
                <a:spcPts val="0"/>
              </a:spcAft>
            </a:pPr>
            <a:endParaRPr lang="el-GR" sz="1300" b="1" dirty="0" smtClean="0">
              <a:solidFill>
                <a:srgbClr val="FFFF00"/>
              </a:solidFill>
              <a:latin typeface="Arial" charset="0"/>
            </a:endParaRPr>
          </a:p>
          <a:p>
            <a:pPr algn="just" eaLnBrk="1" hangingPunct="1">
              <a:lnSpc>
                <a:spcPts val="2160"/>
              </a:lnSpc>
              <a:spcBef>
                <a:spcPts val="0"/>
              </a:spcBef>
              <a:spcAft>
                <a:spcPts val="0"/>
              </a:spcAft>
            </a:pPr>
            <a:endParaRPr lang="el-GR" sz="3800" b="1" dirty="0" smtClean="0">
              <a:solidFill>
                <a:srgbClr val="FFFF00"/>
              </a:solidFill>
              <a:latin typeface="Arial" charset="0"/>
            </a:endParaRPr>
          </a:p>
          <a:p>
            <a:pPr algn="just" eaLnBrk="1" hangingPunct="1">
              <a:lnSpc>
                <a:spcPts val="2160"/>
              </a:lnSpc>
              <a:spcBef>
                <a:spcPts val="0"/>
              </a:spcBef>
              <a:spcAft>
                <a:spcPts val="0"/>
              </a:spcAft>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algn="just" eaLnBrk="1" hangingPunct="1">
              <a:lnSpc>
                <a:spcPts val="2160"/>
              </a:lnSpc>
              <a:spcBef>
                <a:spcPts val="0"/>
              </a:spcBef>
              <a:spcAft>
                <a:spcPts val="0"/>
              </a:spcAft>
            </a:pPr>
            <a:endParaRPr lang="el-GR" sz="6600" b="1" dirty="0" smtClean="0">
              <a:solidFill>
                <a:srgbClr val="FFFF00"/>
              </a:solidFill>
              <a:latin typeface="Arial" charset="0"/>
            </a:endParaRPr>
          </a:p>
          <a:p>
            <a:pPr algn="just" eaLnBrk="1" hangingPunct="1">
              <a:lnSpc>
                <a:spcPts val="2160"/>
              </a:lnSpc>
              <a:spcBef>
                <a:spcPts val="0"/>
              </a:spcBef>
              <a:spcAft>
                <a:spcPts val="0"/>
              </a:spcAft>
            </a:pPr>
            <a:endParaRPr lang="el-GR" sz="6600" b="1" dirty="0" smtClean="0">
              <a:solidFill>
                <a:srgbClr val="FFFF00"/>
              </a:solidFill>
              <a:latin typeface="Arial" charset="0"/>
            </a:endParaRPr>
          </a:p>
          <a:p>
            <a:pPr algn="just" eaLnBrk="1" hangingPunct="1">
              <a:lnSpc>
                <a:spcPts val="2160"/>
              </a:lnSpc>
              <a:spcBef>
                <a:spcPts val="0"/>
              </a:spcBef>
              <a:spcAft>
                <a:spcPts val="0"/>
              </a:spcAft>
            </a:pPr>
            <a:r>
              <a:rPr lang="el-GR" sz="6600" b="1" dirty="0" smtClean="0">
                <a:solidFill>
                  <a:srgbClr val="FFFF00"/>
                </a:solidFill>
                <a:latin typeface="Arial" charset="0"/>
              </a:rPr>
              <a:t>Άρθρο 132 § 4 Κριτήρια </a:t>
            </a:r>
            <a:r>
              <a:rPr lang="el-GR" sz="6600" b="1" dirty="0" smtClean="0">
                <a:solidFill>
                  <a:srgbClr val="FFC000"/>
                </a:solidFill>
                <a:latin typeface="Arial" charset="0"/>
              </a:rPr>
              <a:t>ΟΥΣΙΩΔΟΥΣ</a:t>
            </a:r>
            <a:r>
              <a:rPr lang="el-GR" sz="6600" b="1" dirty="0" smtClean="0">
                <a:solidFill>
                  <a:srgbClr val="FFFF00"/>
                </a:solidFill>
                <a:latin typeface="Arial" charset="0"/>
              </a:rPr>
              <a:t> </a:t>
            </a:r>
            <a:r>
              <a:rPr lang="el-GR" sz="6600" b="1" dirty="0" smtClean="0">
                <a:solidFill>
                  <a:srgbClr val="00B050"/>
                </a:solidFill>
                <a:latin typeface="Arial" charset="0"/>
              </a:rPr>
              <a:t>[μη επιτρεπτής ] </a:t>
            </a:r>
            <a:r>
              <a:rPr lang="el-GR" sz="6600" b="1" dirty="0" smtClean="0">
                <a:solidFill>
                  <a:srgbClr val="FFFF00"/>
                </a:solidFill>
                <a:latin typeface="Arial" charset="0"/>
              </a:rPr>
              <a:t>τροποποίησης των όρων μιας σύμβασης </a:t>
            </a:r>
            <a:r>
              <a:rPr lang="el-GR" sz="6600" b="1" dirty="0" smtClean="0">
                <a:solidFill>
                  <a:schemeClr val="tx1"/>
                </a:solidFill>
                <a:latin typeface="Arial" charset="0"/>
              </a:rPr>
              <a:t>= ΜΟΝΟΜΕΡΗΣ ΚΑΤΑΓΓΕΛΙΑ ΣΥΜΒΑΣΗΣ &amp; ΝΕΑ ΔΙΑΔΙΚΑΣΙΑ ΓΙΑ ΑΝΑΘΕΣΗ ΝΕΑΣ ΣΥΜΒΑΣΗΣ</a:t>
            </a:r>
          </a:p>
          <a:p>
            <a:pPr algn="just" eaLnBrk="1" hangingPunct="1">
              <a:lnSpc>
                <a:spcPct val="170000"/>
              </a:lnSpc>
              <a:spcBef>
                <a:spcPts val="0"/>
              </a:spcBef>
              <a:spcAft>
                <a:spcPts val="0"/>
              </a:spcAft>
            </a:pPr>
            <a:endParaRPr lang="el-GR" sz="3600" dirty="0" smtClean="0">
              <a:solidFill>
                <a:schemeClr val="tx1"/>
              </a:solidFill>
              <a:latin typeface="Arial" charset="0"/>
            </a:endParaRPr>
          </a:p>
          <a:p>
            <a:pPr marL="371475" indent="-371475" algn="just" eaLnBrk="1" fontAlgn="auto" hangingPunct="1">
              <a:lnSpc>
                <a:spcPct val="170000"/>
              </a:lnSpc>
              <a:spcBef>
                <a:spcPts val="0"/>
              </a:spcBef>
              <a:spcAft>
                <a:spcPts val="0"/>
              </a:spcAft>
              <a:defRPr/>
            </a:pPr>
            <a:r>
              <a:rPr lang="el-GR" sz="6600" dirty="0" smtClean="0">
                <a:latin typeface="Arial" charset="0"/>
              </a:rPr>
              <a:t>α) </a:t>
            </a:r>
            <a:r>
              <a:rPr lang="el-GR" sz="8800" dirty="0" smtClean="0">
                <a:latin typeface="Arial" charset="0"/>
              </a:rPr>
              <a:t>	</a:t>
            </a:r>
            <a:r>
              <a:rPr lang="el-GR" sz="6400" dirty="0" smtClean="0">
                <a:latin typeface="Arial" charset="0"/>
              </a:rPr>
              <a:t>η τροποποίηση </a:t>
            </a:r>
            <a:r>
              <a:rPr lang="el-GR" sz="6400" b="1" dirty="0" smtClean="0">
                <a:solidFill>
                  <a:srgbClr val="FF0000"/>
                </a:solidFill>
                <a:latin typeface="Arial" charset="0"/>
              </a:rPr>
              <a:t>εισάγει όρους</a:t>
            </a:r>
            <a:r>
              <a:rPr lang="el-GR" sz="6400" dirty="0" smtClean="0">
                <a:solidFill>
                  <a:srgbClr val="FF0000"/>
                </a:solidFill>
                <a:latin typeface="Arial" charset="0"/>
              </a:rPr>
              <a:t> </a:t>
            </a:r>
            <a:r>
              <a:rPr lang="el-GR" sz="6400" dirty="0" smtClean="0">
                <a:latin typeface="Arial" charset="0"/>
              </a:rPr>
              <a:t>οι οποίοι, εάν είχαν αποτελέσει μέρος της αρχικής διαδικασίας σύναψης σύμβασης, </a:t>
            </a:r>
            <a:r>
              <a:rPr lang="el-GR" sz="6400" b="1" dirty="0" smtClean="0">
                <a:latin typeface="Arial" charset="0"/>
              </a:rPr>
              <a:t>θα είχαν επιτρέψει τη συμμετοχή διαφορετικών </a:t>
            </a:r>
            <a:r>
              <a:rPr lang="el-GR" sz="6400" b="1" dirty="0" smtClean="0">
                <a:solidFill>
                  <a:srgbClr val="FFC000"/>
                </a:solidFill>
                <a:latin typeface="Arial" charset="0"/>
              </a:rPr>
              <a:t>υποψηφίων </a:t>
            </a:r>
            <a:r>
              <a:rPr lang="el-GR" sz="6400" b="1" dirty="0" smtClean="0">
                <a:latin typeface="Arial" charset="0"/>
              </a:rPr>
              <a:t>από αυτούς που </a:t>
            </a:r>
            <a:r>
              <a:rPr lang="el-GR" sz="6400" b="1" dirty="0" smtClean="0">
                <a:solidFill>
                  <a:srgbClr val="FFC000"/>
                </a:solidFill>
                <a:latin typeface="Arial" charset="0"/>
              </a:rPr>
              <a:t>επιλέχθηκαν αρχικώς </a:t>
            </a:r>
            <a:r>
              <a:rPr lang="el-GR" sz="6400" b="1" dirty="0" smtClean="0">
                <a:latin typeface="Arial" charset="0"/>
              </a:rPr>
              <a:t>ή στην αποδοχή άλλης προσφοράς</a:t>
            </a:r>
            <a:r>
              <a:rPr lang="el-GR" sz="6400" dirty="0" smtClean="0">
                <a:latin typeface="Arial" charset="0"/>
              </a:rPr>
              <a:t> από εκείνη που </a:t>
            </a:r>
            <a:r>
              <a:rPr lang="el-GR" sz="6400" dirty="0" smtClean="0">
                <a:solidFill>
                  <a:srgbClr val="FFC000"/>
                </a:solidFill>
                <a:latin typeface="Arial" charset="0"/>
              </a:rPr>
              <a:t>επελέγη αρχικώς </a:t>
            </a:r>
            <a:r>
              <a:rPr lang="el-GR" sz="6400" dirty="0" smtClean="0">
                <a:latin typeface="Arial" charset="0"/>
              </a:rPr>
              <a:t>ή θα προσέλκυαν και άλλους συμμετέχοντες στη διαδικασία σύναψης σύμβασης, 			</a:t>
            </a:r>
            <a:r>
              <a:rPr lang="el-GR" sz="6400" b="1" dirty="0" smtClean="0">
                <a:solidFill>
                  <a:srgbClr val="FFFF00"/>
                </a:solidFill>
                <a:latin typeface="Arial" charset="0"/>
              </a:rPr>
              <a:t>ή</a:t>
            </a:r>
          </a:p>
          <a:p>
            <a:pPr marL="371475" indent="-371475" algn="just" eaLnBrk="1" fontAlgn="auto" hangingPunct="1">
              <a:lnSpc>
                <a:spcPct val="170000"/>
              </a:lnSpc>
              <a:spcBef>
                <a:spcPts val="0"/>
              </a:spcBef>
              <a:spcAft>
                <a:spcPts val="0"/>
              </a:spcAft>
              <a:defRPr/>
            </a:pPr>
            <a:r>
              <a:rPr lang="el-GR" sz="6400" dirty="0" smtClean="0">
                <a:latin typeface="Arial" charset="0"/>
              </a:rPr>
              <a:t>β) 	η τροποποίηση </a:t>
            </a:r>
            <a:r>
              <a:rPr lang="el-GR" sz="6400" b="1" u="sng" dirty="0" smtClean="0">
                <a:solidFill>
                  <a:srgbClr val="FF0000"/>
                </a:solidFill>
                <a:latin typeface="Arial" charset="0"/>
              </a:rPr>
              <a:t>αλλάζει την οικονομική ισορροπία</a:t>
            </a:r>
            <a:r>
              <a:rPr lang="el-GR" sz="6400" dirty="0" smtClean="0">
                <a:solidFill>
                  <a:srgbClr val="FF0000"/>
                </a:solidFill>
                <a:latin typeface="Arial" charset="0"/>
              </a:rPr>
              <a:t> </a:t>
            </a:r>
            <a:r>
              <a:rPr lang="el-GR" sz="6400" dirty="0" smtClean="0">
                <a:solidFill>
                  <a:srgbClr val="FFC000"/>
                </a:solidFill>
                <a:latin typeface="Arial" charset="0"/>
              </a:rPr>
              <a:t>[άμεσα ή έμμεσα] </a:t>
            </a:r>
            <a:r>
              <a:rPr lang="el-GR" sz="6400" dirty="0" smtClean="0">
                <a:solidFill>
                  <a:schemeClr val="tx1"/>
                </a:solidFill>
                <a:latin typeface="Arial" charset="0"/>
              </a:rPr>
              <a:t>της </a:t>
            </a:r>
            <a:r>
              <a:rPr lang="el-GR" sz="6400" dirty="0" smtClean="0">
                <a:latin typeface="Arial" charset="0"/>
              </a:rPr>
              <a:t>σύμβασης ή της συμφωνίας-πλαίσιο </a:t>
            </a:r>
            <a:r>
              <a:rPr lang="el-GR" sz="6400" b="1" dirty="0" smtClean="0">
                <a:solidFill>
                  <a:srgbClr val="FF0000"/>
                </a:solidFill>
                <a:latin typeface="Arial" charset="0"/>
              </a:rPr>
              <a:t>υπέρ του αναδόχου</a:t>
            </a:r>
            <a:r>
              <a:rPr lang="el-GR" sz="6400" dirty="0" smtClean="0">
                <a:latin typeface="Arial" charset="0"/>
              </a:rPr>
              <a:t>, κατά τρόπο που δεν προβλεπόταν στην αρχική σύμβαση ή συμφωνία-πλαίσιο, 			</a:t>
            </a:r>
            <a:r>
              <a:rPr lang="el-GR" sz="6400" b="1" dirty="0" smtClean="0">
                <a:solidFill>
                  <a:srgbClr val="FFFF00"/>
                </a:solidFill>
                <a:latin typeface="Arial" charset="0"/>
              </a:rPr>
              <a:t>ή</a:t>
            </a:r>
            <a:endParaRPr lang="el-GR" sz="6400" dirty="0" smtClean="0">
              <a:latin typeface="Arial" charset="0"/>
            </a:endParaRPr>
          </a:p>
          <a:p>
            <a:pPr marL="371475" indent="-371475" algn="just" eaLnBrk="1" fontAlgn="auto" hangingPunct="1">
              <a:lnSpc>
                <a:spcPct val="170000"/>
              </a:lnSpc>
              <a:spcBef>
                <a:spcPts val="0"/>
              </a:spcBef>
              <a:spcAft>
                <a:spcPts val="0"/>
              </a:spcAft>
              <a:defRPr/>
            </a:pPr>
            <a:r>
              <a:rPr lang="el-GR" sz="6400" dirty="0" smtClean="0">
                <a:latin typeface="Arial" charset="0"/>
              </a:rPr>
              <a:t>γ) 	η τροποποίηση </a:t>
            </a:r>
            <a:r>
              <a:rPr lang="el-GR" sz="6400" b="1" dirty="0" smtClean="0">
                <a:solidFill>
                  <a:srgbClr val="FF0000"/>
                </a:solidFill>
                <a:latin typeface="Arial" charset="0"/>
              </a:rPr>
              <a:t>επεκτείνει </a:t>
            </a:r>
            <a:r>
              <a:rPr lang="el-GR" sz="6400" b="1" u="sng" dirty="0" smtClean="0">
                <a:solidFill>
                  <a:srgbClr val="FF0000"/>
                </a:solidFill>
                <a:latin typeface="Arial" charset="0"/>
              </a:rPr>
              <a:t>σημαντικά</a:t>
            </a:r>
            <a:r>
              <a:rPr lang="el-GR" sz="6400" b="1" dirty="0" smtClean="0">
                <a:solidFill>
                  <a:srgbClr val="FF0000"/>
                </a:solidFill>
                <a:latin typeface="Arial" charset="0"/>
              </a:rPr>
              <a:t> το αντικείμενο</a:t>
            </a:r>
            <a:r>
              <a:rPr lang="el-GR" sz="6400" dirty="0" smtClean="0">
                <a:solidFill>
                  <a:srgbClr val="FF0000"/>
                </a:solidFill>
                <a:latin typeface="Arial" charset="0"/>
              </a:rPr>
              <a:t> </a:t>
            </a:r>
            <a:r>
              <a:rPr lang="el-GR" sz="6400" dirty="0" smtClean="0">
                <a:latin typeface="Arial" charset="0"/>
              </a:rPr>
              <a:t>της σύμβασης ή της συμφωνίας-πλαίσιο,  </a:t>
            </a:r>
            <a:r>
              <a:rPr lang="el-GR" sz="6400" dirty="0" smtClean="0">
                <a:solidFill>
                  <a:srgbClr val="92D050"/>
                </a:solidFill>
                <a:latin typeface="Arial" charset="0"/>
              </a:rPr>
              <a:t>[πρόσθετο αντικείμενο</a:t>
            </a:r>
            <a:r>
              <a:rPr lang="el-GR" sz="6400" dirty="0" smtClean="0">
                <a:latin typeface="Arial" charset="0"/>
              </a:rPr>
              <a:t>]		</a:t>
            </a:r>
            <a:r>
              <a:rPr lang="el-GR" sz="6400" b="1" dirty="0" smtClean="0">
                <a:solidFill>
                  <a:srgbClr val="FFFF00"/>
                </a:solidFill>
                <a:latin typeface="Arial" charset="0"/>
              </a:rPr>
              <a:t>ή</a:t>
            </a:r>
            <a:endParaRPr lang="el-GR" sz="6400" dirty="0" smtClean="0">
              <a:latin typeface="Arial" charset="0"/>
            </a:endParaRPr>
          </a:p>
          <a:p>
            <a:pPr marL="371475" indent="-371475" algn="just" eaLnBrk="1" fontAlgn="auto" hangingPunct="1">
              <a:lnSpc>
                <a:spcPct val="170000"/>
              </a:lnSpc>
              <a:spcBef>
                <a:spcPts val="0"/>
              </a:spcBef>
              <a:spcAft>
                <a:spcPts val="0"/>
              </a:spcAft>
              <a:defRPr/>
            </a:pPr>
            <a:r>
              <a:rPr lang="el-GR" sz="6400" dirty="0" smtClean="0">
                <a:latin typeface="Arial" charset="0"/>
              </a:rPr>
              <a:t>δ) 	όταν νέος Ανάδοχος </a:t>
            </a:r>
            <a:r>
              <a:rPr lang="el-GR" sz="6400" b="1" dirty="0" smtClean="0">
                <a:solidFill>
                  <a:srgbClr val="FF0000"/>
                </a:solidFill>
                <a:latin typeface="Arial" charset="0"/>
              </a:rPr>
              <a:t>υποκαθιστά εκείνον στον οποίο είχε ανατεθεί αρχικώς η σύμβαση σε περιπτώσεις διαφορετικές</a:t>
            </a:r>
            <a:r>
              <a:rPr lang="el-GR" sz="6400" dirty="0" smtClean="0">
                <a:solidFill>
                  <a:srgbClr val="FF0000"/>
                </a:solidFill>
                <a:latin typeface="Arial" charset="0"/>
              </a:rPr>
              <a:t> </a:t>
            </a:r>
            <a:r>
              <a:rPr lang="el-GR" sz="6400" dirty="0" smtClean="0">
                <a:latin typeface="Arial" charset="0"/>
              </a:rPr>
              <a:t>από τις </a:t>
            </a:r>
            <a:r>
              <a:rPr lang="el-GR" sz="6400" b="1" dirty="0" smtClean="0">
                <a:solidFill>
                  <a:srgbClr val="92D050"/>
                </a:solidFill>
                <a:latin typeface="Arial" charset="0"/>
              </a:rPr>
              <a:t>ρητά προβλεπόμενες </a:t>
            </a:r>
            <a:r>
              <a:rPr lang="el-GR" sz="6400" dirty="0" smtClean="0">
                <a:latin typeface="Arial" charset="0"/>
              </a:rPr>
              <a:t>[</a:t>
            </a:r>
            <a:r>
              <a:rPr lang="el-GR" sz="6400" dirty="0" err="1" smtClean="0">
                <a:latin typeface="Arial" charset="0"/>
              </a:rPr>
              <a:t>περ</a:t>
            </a:r>
            <a:r>
              <a:rPr lang="el-GR" sz="6400" dirty="0" smtClean="0">
                <a:latin typeface="Arial" charset="0"/>
              </a:rPr>
              <a:t>. δ,§1]. </a:t>
            </a: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2700" dirty="0" smtClean="0">
              <a:latin typeface="Arial" charset="0"/>
            </a:endParaRPr>
          </a:p>
          <a:p>
            <a:pPr marL="371475" indent="-371475" algn="just" eaLnBrk="1" fontAlgn="auto" hangingPunct="1">
              <a:lnSpc>
                <a:spcPct val="170000"/>
              </a:lnSpc>
              <a:spcBef>
                <a:spcPts val="0"/>
              </a:spcBef>
              <a:spcAft>
                <a:spcPts val="0"/>
              </a:spcAft>
              <a:defRPr/>
            </a:pPr>
            <a:endParaRPr lang="el-GR" sz="2700" dirty="0" smtClean="0">
              <a:latin typeface="Arial" charset="0"/>
            </a:endParaRPr>
          </a:p>
          <a:p>
            <a:pPr marL="371475" indent="-371475" algn="just" eaLnBrk="1" fontAlgn="auto" hangingPunct="1">
              <a:lnSpc>
                <a:spcPct val="170000"/>
              </a:lnSpc>
              <a:spcBef>
                <a:spcPct val="0"/>
              </a:spcBef>
              <a:spcAft>
                <a:spcPts val="0"/>
              </a:spcAft>
              <a:defRPr/>
            </a:pPr>
            <a:endParaRPr lang="el-GR" sz="2700" dirty="0" smtClean="0">
              <a:latin typeface="Arial" charset="0"/>
            </a:endParaRPr>
          </a:p>
          <a:p>
            <a:pPr eaLnBrk="1" hangingPunct="1"/>
            <a:endParaRPr lang="el-GR" sz="1800" dirty="0" smtClean="0">
              <a:solidFill>
                <a:schemeClr val="tx1"/>
              </a:solidFill>
              <a:latin typeface="Arial" charset="0"/>
            </a:endParaRPr>
          </a:p>
          <a:p>
            <a:pPr eaLnBrk="1" hangingPunct="1"/>
            <a:endParaRPr lang="el-GR" sz="1800" dirty="0" smtClean="0">
              <a:solidFill>
                <a:schemeClr val="tx1"/>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21</a:t>
            </a:fld>
            <a:endParaRPr lang="el-G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142852"/>
            <a:ext cx="8786874" cy="5734073"/>
          </a:xfrm>
        </p:spPr>
        <p:txBody>
          <a:bodyPr>
            <a:normAutofit fontScale="25000" lnSpcReduction="20000"/>
          </a:bodyPr>
          <a:lstStyle/>
          <a:p>
            <a:pPr marL="381000" indent="-381000" algn="ctr" eaLnBrk="1" hangingPunct="1"/>
            <a:endParaRPr lang="el-GR" sz="1600" b="1" dirty="0" smtClean="0">
              <a:latin typeface="Arial" charset="0"/>
            </a:endParaRPr>
          </a:p>
          <a:p>
            <a:pPr marL="381000" indent="-381000" algn="ctr" eaLnBrk="1" hangingPunct="1"/>
            <a:endParaRPr lang="el-GR" sz="1600" b="1" dirty="0" smtClean="0">
              <a:latin typeface="Arial" charset="0"/>
            </a:endParaRPr>
          </a:p>
          <a:p>
            <a:pPr algn="just" eaLnBrk="1" hangingPunct="1">
              <a:lnSpc>
                <a:spcPts val="2160"/>
              </a:lnSpc>
              <a:spcBef>
                <a:spcPts val="0"/>
              </a:spcBef>
              <a:spcAft>
                <a:spcPts val="0"/>
              </a:spcAft>
            </a:pPr>
            <a:endParaRPr lang="el-GR" sz="1300" b="1" dirty="0" smtClean="0">
              <a:solidFill>
                <a:srgbClr val="FFFF00"/>
              </a:solidFill>
              <a:latin typeface="Arial" charset="0"/>
            </a:endParaRPr>
          </a:p>
          <a:p>
            <a:pPr algn="just" eaLnBrk="1" hangingPunct="1">
              <a:lnSpc>
                <a:spcPts val="2160"/>
              </a:lnSpc>
              <a:spcBef>
                <a:spcPts val="0"/>
              </a:spcBef>
              <a:spcAft>
                <a:spcPts val="0"/>
              </a:spcAft>
            </a:pPr>
            <a:endParaRPr lang="el-GR" sz="3800" b="1" dirty="0" smtClean="0">
              <a:solidFill>
                <a:srgbClr val="FFFF00"/>
              </a:solidFill>
              <a:latin typeface="Arial" charset="0"/>
            </a:endParaRPr>
          </a:p>
          <a:p>
            <a:pPr algn="just" eaLnBrk="1" hangingPunct="1">
              <a:lnSpc>
                <a:spcPts val="2160"/>
              </a:lnSpc>
              <a:spcBef>
                <a:spcPts val="0"/>
              </a:spcBef>
              <a:spcAft>
                <a:spcPts val="0"/>
              </a:spcAft>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marL="371475" indent="-371475" algn="just" eaLnBrk="1" fontAlgn="auto" hangingPunct="1">
              <a:lnSpc>
                <a:spcPct val="170000"/>
              </a:lnSpc>
              <a:spcBef>
                <a:spcPts val="0"/>
              </a:spcBef>
              <a:spcAft>
                <a:spcPts val="0"/>
              </a:spcAft>
              <a:defRPr/>
            </a:pPr>
            <a:endParaRPr lang="el-GR" sz="6400" dirty="0" smtClean="0">
              <a:latin typeface="Arial" charset="0"/>
            </a:endParaRPr>
          </a:p>
          <a:p>
            <a:pPr algn="just" eaLnBrk="1" hangingPunct="1">
              <a:lnSpc>
                <a:spcPts val="2160"/>
              </a:lnSpc>
              <a:spcBef>
                <a:spcPts val="0"/>
              </a:spcBef>
              <a:spcAft>
                <a:spcPts val="0"/>
              </a:spcAft>
            </a:pPr>
            <a:endParaRPr lang="el-GR" sz="6600" b="1" dirty="0" smtClean="0">
              <a:solidFill>
                <a:srgbClr val="FFFF00"/>
              </a:solidFill>
              <a:latin typeface="Arial" charset="0"/>
            </a:endParaRPr>
          </a:p>
          <a:p>
            <a:pPr algn="just" eaLnBrk="1" hangingPunct="1">
              <a:lnSpc>
                <a:spcPts val="2160"/>
              </a:lnSpc>
              <a:spcBef>
                <a:spcPts val="0"/>
              </a:spcBef>
              <a:spcAft>
                <a:spcPts val="0"/>
              </a:spcAft>
            </a:pPr>
            <a:endParaRPr lang="el-GR" sz="6600" b="1" dirty="0" smtClean="0">
              <a:solidFill>
                <a:srgbClr val="FFFF00"/>
              </a:solidFill>
              <a:latin typeface="Arial" charset="0"/>
            </a:endParaRPr>
          </a:p>
          <a:p>
            <a:pPr algn="just" eaLnBrk="1" hangingPunct="1">
              <a:lnSpc>
                <a:spcPts val="2160"/>
              </a:lnSpc>
              <a:spcBef>
                <a:spcPts val="0"/>
              </a:spcBef>
              <a:spcAft>
                <a:spcPts val="0"/>
              </a:spcAft>
            </a:pPr>
            <a:r>
              <a:rPr lang="el-GR" sz="6400" b="1" dirty="0" smtClean="0">
                <a:solidFill>
                  <a:srgbClr val="FFFF00"/>
                </a:solidFill>
                <a:latin typeface="Arial" charset="0"/>
              </a:rPr>
              <a:t>Άρθρο 132 § 2 Κριτήρια </a:t>
            </a:r>
            <a:r>
              <a:rPr lang="el-GR" sz="6400" b="1" dirty="0" smtClean="0">
                <a:solidFill>
                  <a:srgbClr val="FFC000"/>
                </a:solidFill>
                <a:latin typeface="Arial" charset="0"/>
              </a:rPr>
              <a:t>ΜΗ ΟΥΣΙΩΔΟΥΣ </a:t>
            </a:r>
            <a:r>
              <a:rPr lang="el-GR" sz="6400" b="1" dirty="0" smtClean="0">
                <a:solidFill>
                  <a:srgbClr val="00B050"/>
                </a:solidFill>
                <a:latin typeface="Arial" charset="0"/>
              </a:rPr>
              <a:t>[επιτρεπτής] </a:t>
            </a:r>
            <a:r>
              <a:rPr lang="el-GR" sz="6400" b="1" dirty="0" smtClean="0">
                <a:solidFill>
                  <a:srgbClr val="FFFF00"/>
                </a:solidFill>
                <a:latin typeface="Arial" charset="0"/>
              </a:rPr>
              <a:t>τροποποίησης των όρων μιας σύμβασης </a:t>
            </a:r>
            <a:r>
              <a:rPr lang="el-GR" sz="6400" b="1" dirty="0" smtClean="0">
                <a:solidFill>
                  <a:schemeClr val="tx1"/>
                </a:solidFill>
                <a:latin typeface="Arial" charset="0"/>
              </a:rPr>
              <a:t>= ΤΡΟΠΟΠΟΙΗΣΗ ΑΡΧΙΚΗΣ ΣΥΜΒΑΣΗΣ </a:t>
            </a:r>
            <a:r>
              <a:rPr lang="el-GR" sz="6400" b="1" dirty="0" smtClean="0">
                <a:solidFill>
                  <a:srgbClr val="92D050"/>
                </a:solidFill>
                <a:latin typeface="Arial" charset="0"/>
              </a:rPr>
              <a:t>[ΚΑΝΟΝΑΣ </a:t>
            </a:r>
            <a:r>
              <a:rPr lang="en-US" sz="6400" b="1" dirty="0" smtClean="0">
                <a:solidFill>
                  <a:srgbClr val="92D050"/>
                </a:solidFill>
                <a:latin typeface="Arial" charset="0"/>
              </a:rPr>
              <a:t>de minimis]</a:t>
            </a:r>
            <a:endParaRPr lang="el-GR" sz="6400" b="1" dirty="0" smtClean="0">
              <a:solidFill>
                <a:srgbClr val="92D050"/>
              </a:solidFill>
              <a:latin typeface="Arial" charset="0"/>
            </a:endParaRPr>
          </a:p>
          <a:p>
            <a:pPr algn="just" eaLnBrk="1" hangingPunct="1">
              <a:lnSpc>
                <a:spcPts val="2160"/>
              </a:lnSpc>
              <a:spcBef>
                <a:spcPts val="0"/>
              </a:spcBef>
              <a:spcAft>
                <a:spcPts val="0"/>
              </a:spcAft>
            </a:pPr>
            <a:endParaRPr lang="el-GR" sz="6400" b="1" dirty="0" smtClean="0">
              <a:solidFill>
                <a:srgbClr val="92D050"/>
              </a:solidFill>
              <a:latin typeface="Arial" charset="0"/>
            </a:endParaRPr>
          </a:p>
          <a:p>
            <a:pPr algn="just" eaLnBrk="1" hangingPunct="1">
              <a:lnSpc>
                <a:spcPct val="170000"/>
              </a:lnSpc>
              <a:spcBef>
                <a:spcPts val="0"/>
              </a:spcBef>
              <a:spcAft>
                <a:spcPts val="0"/>
              </a:spcAft>
            </a:pPr>
            <a:endParaRPr lang="el-GR" sz="3200" dirty="0" smtClean="0">
              <a:solidFill>
                <a:schemeClr val="tx1"/>
              </a:solidFill>
              <a:latin typeface="Arial" charset="0"/>
            </a:endParaRPr>
          </a:p>
          <a:p>
            <a:pPr marL="180975" indent="-180975" algn="just">
              <a:lnSpc>
                <a:spcPct val="170000"/>
              </a:lnSpc>
              <a:spcBef>
                <a:spcPts val="0"/>
              </a:spcBef>
            </a:pPr>
            <a:r>
              <a:rPr lang="el-GR" sz="6400" b="1" dirty="0" smtClean="0">
                <a:solidFill>
                  <a:srgbClr val="FF0000"/>
                </a:solidFill>
                <a:latin typeface="Arial" pitchFamily="34" charset="0"/>
                <a:cs typeface="Arial" pitchFamily="34" charset="0"/>
              </a:rPr>
              <a:t>1.</a:t>
            </a:r>
            <a:r>
              <a:rPr lang="el-GR" sz="6400" b="1" dirty="0" smtClean="0">
                <a:latin typeface="Arial" pitchFamily="34" charset="0"/>
                <a:cs typeface="Arial" pitchFamily="34" charset="0"/>
              </a:rPr>
              <a:t> Χωρίς να απαιτείται επαλήθευση περί τήρησης των προϋποθέσεων των περιπτώσεων α '- δ ' της </a:t>
            </a:r>
            <a:r>
              <a:rPr lang="el-GR" sz="6400" b="1" dirty="0" smtClean="0">
                <a:solidFill>
                  <a:schemeClr val="tx1"/>
                </a:solidFill>
                <a:latin typeface="Arial" charset="0"/>
              </a:rPr>
              <a:t>§ </a:t>
            </a:r>
            <a:r>
              <a:rPr lang="el-GR" sz="6400" b="1" dirty="0" smtClean="0">
                <a:latin typeface="Arial" pitchFamily="34" charset="0"/>
                <a:cs typeface="Arial" pitchFamily="34" charset="0"/>
              </a:rPr>
              <a:t>4, υπό τον όρο ότι η </a:t>
            </a:r>
            <a:r>
              <a:rPr lang="el-GR" sz="6400" b="1" dirty="0" smtClean="0">
                <a:solidFill>
                  <a:srgbClr val="92D050"/>
                </a:solidFill>
                <a:latin typeface="Arial" pitchFamily="34" charset="0"/>
                <a:cs typeface="Arial" pitchFamily="34" charset="0"/>
              </a:rPr>
              <a:t>[συνολική] </a:t>
            </a:r>
            <a:r>
              <a:rPr lang="el-GR" sz="6400" b="1" dirty="0" smtClean="0">
                <a:solidFill>
                  <a:srgbClr val="FFFF00"/>
                </a:solidFill>
                <a:latin typeface="Arial" pitchFamily="34" charset="0"/>
                <a:cs typeface="Arial" pitchFamily="34" charset="0"/>
              </a:rPr>
              <a:t>αξία της τροποποίησης\</a:t>
            </a:r>
            <a:r>
              <a:rPr lang="el-GR" sz="6400" b="1" dirty="0" err="1" smtClean="0">
                <a:solidFill>
                  <a:srgbClr val="FFFF00"/>
                </a:solidFill>
                <a:latin typeface="Arial" pitchFamily="34" charset="0"/>
                <a:cs typeface="Arial" pitchFamily="34" charset="0"/>
              </a:rPr>
              <a:t>σεων</a:t>
            </a:r>
            <a:r>
              <a:rPr lang="el-GR" sz="6400" b="1" dirty="0" smtClean="0">
                <a:solidFill>
                  <a:srgbClr val="FFFF00"/>
                </a:solidFill>
                <a:latin typeface="Arial" pitchFamily="34" charset="0"/>
                <a:cs typeface="Arial" pitchFamily="34" charset="0"/>
              </a:rPr>
              <a:t> είναι κατώτερη &amp; των δύο ακόλουθων </a:t>
            </a:r>
            <a:r>
              <a:rPr lang="el-GR" sz="6400" b="1" dirty="0" smtClean="0">
                <a:solidFill>
                  <a:srgbClr val="92D050"/>
                </a:solidFill>
                <a:latin typeface="Arial" pitchFamily="34" charset="0"/>
                <a:cs typeface="Arial" pitchFamily="34" charset="0"/>
              </a:rPr>
              <a:t>[ορίων] </a:t>
            </a:r>
            <a:r>
              <a:rPr lang="el-GR" sz="6400" b="1" dirty="0" smtClean="0">
                <a:solidFill>
                  <a:srgbClr val="FFFF00"/>
                </a:solidFill>
                <a:latin typeface="Arial" pitchFamily="34" charset="0"/>
                <a:cs typeface="Arial" pitchFamily="34" charset="0"/>
              </a:rPr>
              <a:t>τιμών</a:t>
            </a:r>
            <a:r>
              <a:rPr lang="el-GR" sz="6400" b="1" dirty="0" smtClean="0">
                <a:latin typeface="Arial" pitchFamily="34" charset="0"/>
                <a:cs typeface="Arial" pitchFamily="34" charset="0"/>
              </a:rPr>
              <a:t>:</a:t>
            </a:r>
            <a:endParaRPr lang="el-GR" sz="6400" dirty="0" smtClean="0">
              <a:latin typeface="Arial" pitchFamily="34" charset="0"/>
              <a:cs typeface="Arial" pitchFamily="34" charset="0"/>
            </a:endParaRPr>
          </a:p>
          <a:p>
            <a:pPr marL="361950" algn="just">
              <a:lnSpc>
                <a:spcPct val="170000"/>
              </a:lnSpc>
              <a:spcBef>
                <a:spcPts val="0"/>
              </a:spcBef>
            </a:pPr>
            <a:r>
              <a:rPr lang="en-US" sz="6400" dirty="0" smtClean="0">
                <a:latin typeface="Arial" pitchFamily="34" charset="0"/>
                <a:cs typeface="Arial" pitchFamily="34" charset="0"/>
              </a:rPr>
              <a:t>i</a:t>
            </a:r>
            <a:r>
              <a:rPr lang="el-GR" sz="6400" dirty="0" smtClean="0">
                <a:latin typeface="Arial" pitchFamily="34" charset="0"/>
                <a:cs typeface="Arial" pitchFamily="34" charset="0"/>
              </a:rPr>
              <a:t>) των κατώτατων ορίων άρθρ. 5, &amp;</a:t>
            </a:r>
          </a:p>
          <a:p>
            <a:pPr marL="361950" algn="just">
              <a:lnSpc>
                <a:spcPct val="170000"/>
              </a:lnSpc>
              <a:spcBef>
                <a:spcPts val="0"/>
              </a:spcBef>
            </a:pPr>
            <a:r>
              <a:rPr lang="en-US" sz="6400" dirty="0" smtClean="0">
                <a:latin typeface="Arial" pitchFamily="34" charset="0"/>
                <a:cs typeface="Arial" pitchFamily="34" charset="0"/>
              </a:rPr>
              <a:t>ii</a:t>
            </a:r>
            <a:r>
              <a:rPr lang="el-GR" sz="6400" dirty="0" smtClean="0">
                <a:latin typeface="Arial" pitchFamily="34" charset="0"/>
                <a:cs typeface="Arial" pitchFamily="34" charset="0"/>
              </a:rPr>
              <a:t>) του 10% του συμβατικού τιμήματος της αρχικής για Π.Υ. &amp; προμήθεια αγαθών υπηρεσιών &amp; του 15% για τις συμβάσεις έργων.</a:t>
            </a:r>
          </a:p>
          <a:p>
            <a:pPr marL="180975" indent="-180975" algn="just">
              <a:lnSpc>
                <a:spcPct val="170000"/>
              </a:lnSpc>
              <a:spcBef>
                <a:spcPts val="0"/>
              </a:spcBef>
            </a:pPr>
            <a:r>
              <a:rPr lang="el-GR" sz="6400" b="1" dirty="0" smtClean="0">
                <a:solidFill>
                  <a:srgbClr val="FF0000"/>
                </a:solidFill>
                <a:latin typeface="Arial" pitchFamily="34" charset="0"/>
                <a:cs typeface="Arial" pitchFamily="34" charset="0"/>
              </a:rPr>
              <a:t>2. </a:t>
            </a:r>
            <a:r>
              <a:rPr lang="el-GR" sz="6400" dirty="0" smtClean="0">
                <a:latin typeface="Arial" pitchFamily="34" charset="0"/>
                <a:cs typeface="Arial" pitchFamily="34" charset="0"/>
              </a:rPr>
              <a:t>Η τροποποίηση </a:t>
            </a:r>
            <a:r>
              <a:rPr lang="el-GR" sz="6400" b="1" dirty="0" smtClean="0">
                <a:solidFill>
                  <a:srgbClr val="FFFF00"/>
                </a:solidFill>
                <a:latin typeface="Arial" pitchFamily="34" charset="0"/>
                <a:cs typeface="Arial" pitchFamily="34" charset="0"/>
              </a:rPr>
              <a:t>δεν μεταβάλει τη συνολική φύση </a:t>
            </a:r>
            <a:r>
              <a:rPr lang="el-GR" sz="6400" b="1" dirty="0" smtClean="0">
                <a:solidFill>
                  <a:srgbClr val="92D050"/>
                </a:solidFill>
                <a:latin typeface="Arial" pitchFamily="34" charset="0"/>
                <a:cs typeface="Arial" pitchFamily="34" charset="0"/>
              </a:rPr>
              <a:t>[αντικείμενο\ είδος] </a:t>
            </a:r>
            <a:r>
              <a:rPr lang="el-GR" sz="6400" b="1" dirty="0" smtClean="0">
                <a:latin typeface="Arial" pitchFamily="34" charset="0"/>
                <a:cs typeface="Arial" pitchFamily="34" charset="0"/>
              </a:rPr>
              <a:t>της σύμβασης </a:t>
            </a:r>
            <a:r>
              <a:rPr lang="el-GR" sz="6400" dirty="0" smtClean="0">
                <a:latin typeface="Arial" pitchFamily="34" charset="0"/>
                <a:cs typeface="Arial" pitchFamily="34" charset="0"/>
              </a:rPr>
              <a:t>ή της συμφωνίας-πλαίσιο.</a:t>
            </a:r>
          </a:p>
          <a:p>
            <a:pPr marL="361950" indent="-361950" algn="just">
              <a:lnSpc>
                <a:spcPct val="170000"/>
              </a:lnSpc>
              <a:spcBef>
                <a:spcPts val="0"/>
              </a:spcBef>
              <a:buFont typeface="Wingdings" pitchFamily="2" charset="2"/>
              <a:buChar char="v"/>
            </a:pPr>
            <a:r>
              <a:rPr lang="el-GR" sz="6400" dirty="0" smtClean="0">
                <a:latin typeface="Arial" pitchFamily="34" charset="0"/>
                <a:cs typeface="Arial" pitchFamily="34" charset="0"/>
              </a:rPr>
              <a:t>Τιμή αναφοράς </a:t>
            </a:r>
            <a:r>
              <a:rPr lang="el-GR" sz="6400" dirty="0" smtClean="0">
                <a:solidFill>
                  <a:srgbClr val="92D050"/>
                </a:solidFill>
                <a:latin typeface="Arial" pitchFamily="34" charset="0"/>
                <a:cs typeface="Arial" pitchFamily="34" charset="0"/>
              </a:rPr>
              <a:t>[υπολογισμός αξίας</a:t>
            </a:r>
            <a:r>
              <a:rPr lang="el-GR" sz="6400" dirty="0" smtClean="0">
                <a:latin typeface="Arial" pitchFamily="34" charset="0"/>
                <a:cs typeface="Arial" pitchFamily="34" charset="0"/>
              </a:rPr>
              <a:t>] όταν η σύμβαση περιλαμβάνει ρήτρα τιμαριθμικής αναπροσαρμογής: συμβατική τιμή.</a:t>
            </a: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49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3800" dirty="0" smtClean="0">
              <a:latin typeface="Arial" charset="0"/>
            </a:endParaRPr>
          </a:p>
          <a:p>
            <a:pPr marL="371475" indent="-371475" algn="just" eaLnBrk="1" fontAlgn="auto" hangingPunct="1">
              <a:lnSpc>
                <a:spcPct val="170000"/>
              </a:lnSpc>
              <a:spcBef>
                <a:spcPts val="0"/>
              </a:spcBef>
              <a:spcAft>
                <a:spcPts val="0"/>
              </a:spcAft>
              <a:defRPr/>
            </a:pPr>
            <a:endParaRPr lang="el-GR" sz="2700" dirty="0" smtClean="0">
              <a:latin typeface="Arial" charset="0"/>
            </a:endParaRPr>
          </a:p>
          <a:p>
            <a:pPr marL="371475" indent="-371475" algn="just" eaLnBrk="1" fontAlgn="auto" hangingPunct="1">
              <a:lnSpc>
                <a:spcPct val="170000"/>
              </a:lnSpc>
              <a:spcBef>
                <a:spcPts val="0"/>
              </a:spcBef>
              <a:spcAft>
                <a:spcPts val="0"/>
              </a:spcAft>
              <a:defRPr/>
            </a:pPr>
            <a:endParaRPr lang="el-GR" sz="2700" dirty="0" smtClean="0">
              <a:latin typeface="Arial" charset="0"/>
            </a:endParaRPr>
          </a:p>
          <a:p>
            <a:pPr marL="371475" indent="-371475" algn="just" eaLnBrk="1" fontAlgn="auto" hangingPunct="1">
              <a:lnSpc>
                <a:spcPct val="170000"/>
              </a:lnSpc>
              <a:spcBef>
                <a:spcPct val="0"/>
              </a:spcBef>
              <a:spcAft>
                <a:spcPts val="0"/>
              </a:spcAft>
              <a:defRPr/>
            </a:pPr>
            <a:endParaRPr lang="el-GR" sz="2700" dirty="0" smtClean="0">
              <a:latin typeface="Arial" charset="0"/>
            </a:endParaRPr>
          </a:p>
          <a:p>
            <a:pPr eaLnBrk="1" hangingPunct="1"/>
            <a:endParaRPr lang="el-GR" sz="1800" dirty="0" smtClean="0">
              <a:solidFill>
                <a:schemeClr val="tx1"/>
              </a:solidFill>
              <a:latin typeface="Arial" charset="0"/>
            </a:endParaRPr>
          </a:p>
          <a:p>
            <a:pPr eaLnBrk="1" hangingPunct="1"/>
            <a:endParaRPr lang="el-GR" sz="1800" dirty="0" smtClean="0">
              <a:solidFill>
                <a:schemeClr val="tx1"/>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a:p>
            <a:pPr marL="381000" indent="-381000" algn="just" eaLnBrk="1" hangingPunct="1">
              <a:buFont typeface="+mj-lt"/>
              <a:buAutoNum type="arabicPeriod"/>
            </a:pP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22</a:t>
            </a:fld>
            <a:endParaRPr lang="el-GR"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55000" lnSpcReduction="20000"/>
          </a:bodyPr>
          <a:lstStyle/>
          <a:p>
            <a:pPr marL="381000" indent="-381000" algn="ctr" eaLnBrk="1" hangingPunct="1"/>
            <a:r>
              <a:rPr lang="el-GR" sz="2900" b="1" dirty="0" smtClean="0">
                <a:latin typeface="Arial" charset="0"/>
              </a:rPr>
              <a:t>Άρθρο 132 Τροποποίηση </a:t>
            </a:r>
            <a:r>
              <a:rPr lang="en-US" sz="2900" b="1" dirty="0" smtClean="0">
                <a:solidFill>
                  <a:srgbClr val="FF0000"/>
                </a:solidFill>
                <a:latin typeface="Arial" charset="0"/>
              </a:rPr>
              <a:t>[</a:t>
            </a:r>
            <a:r>
              <a:rPr lang="el-GR" sz="2900" b="1" dirty="0" smtClean="0">
                <a:solidFill>
                  <a:srgbClr val="FF0000"/>
                </a:solidFill>
                <a:latin typeface="Arial" charset="0"/>
              </a:rPr>
              <a:t>αρχικών] </a:t>
            </a:r>
            <a:r>
              <a:rPr lang="el-GR" sz="2900" b="1" dirty="0" smtClean="0">
                <a:latin typeface="Arial" charset="0"/>
              </a:rPr>
              <a:t>συμβάσεων</a:t>
            </a:r>
            <a:r>
              <a:rPr lang="el-GR" sz="2900" b="1" dirty="0" smtClean="0">
                <a:solidFill>
                  <a:srgbClr val="FFFF00"/>
                </a:solidFill>
                <a:latin typeface="Arial" charset="0"/>
              </a:rPr>
              <a:t> </a:t>
            </a:r>
            <a:r>
              <a:rPr lang="el-GR" sz="2900" b="1" dirty="0" smtClean="0">
                <a:solidFill>
                  <a:srgbClr val="00B0F0"/>
                </a:solidFill>
                <a:latin typeface="Arial" charset="0"/>
              </a:rPr>
              <a:t>κατά τη διάρκεια τους</a:t>
            </a:r>
          </a:p>
          <a:p>
            <a:pPr marL="381000" indent="-381000" algn="just" eaLnBrk="1" hangingPunct="1"/>
            <a:r>
              <a:rPr lang="el-GR" sz="2900" b="1" dirty="0" smtClean="0">
                <a:solidFill>
                  <a:srgbClr val="00B0F0"/>
                </a:solidFill>
                <a:latin typeface="Arial" charset="0"/>
              </a:rPr>
              <a:t> </a:t>
            </a:r>
            <a:r>
              <a:rPr lang="el-GR" sz="2900" b="1" dirty="0" smtClean="0">
                <a:solidFill>
                  <a:schemeClr val="tx1"/>
                </a:solidFill>
                <a:latin typeface="Arial" charset="0"/>
              </a:rPr>
              <a:t>= ΣΥΝΑΨΗ ΣΥΜΒΑΣΗΣ ΤΡΟΠΟΠΟΙΗΣΗΣ ΤΗΣ ΑΡΧΙΚΗΣ ΣΥΜΒΑΣΗΣ</a:t>
            </a:r>
          </a:p>
          <a:p>
            <a:pPr algn="just" eaLnBrk="1" hangingPunct="1">
              <a:lnSpc>
                <a:spcPct val="170000"/>
              </a:lnSpc>
              <a:spcBef>
                <a:spcPts val="0"/>
              </a:spcBef>
            </a:pPr>
            <a:r>
              <a:rPr lang="el-GR" sz="2100" b="1" dirty="0" smtClean="0"/>
              <a:t>1η:</a:t>
            </a:r>
            <a:r>
              <a:rPr lang="el-GR" sz="2100" dirty="0" smtClean="0"/>
              <a:t> </a:t>
            </a:r>
            <a:r>
              <a:rPr lang="el-GR" b="1" dirty="0" smtClean="0">
                <a:solidFill>
                  <a:srgbClr val="FFFF00"/>
                </a:solidFill>
                <a:latin typeface="Arial" pitchFamily="34" charset="0"/>
                <a:cs typeface="Arial" pitchFamily="34" charset="0"/>
              </a:rPr>
              <a:t>η τροποποίηση βασίζεται σε ρητές &amp; ακριβείς ρήτρες αναθεώρησης που  προβλέπονται στα αρχικά έγγραφα της σύμβασης</a:t>
            </a:r>
          </a:p>
          <a:p>
            <a:pPr marL="381000" indent="-381000" algn="ctr" eaLnBrk="1" hangingPunct="1"/>
            <a:r>
              <a:rPr lang="el-GR" sz="1800" dirty="0" smtClean="0">
                <a:solidFill>
                  <a:srgbClr val="00B0F0"/>
                </a:solidFill>
                <a:latin typeface="Arial" charset="0"/>
              </a:rPr>
              <a:t>  </a:t>
            </a:r>
          </a:p>
          <a:p>
            <a:pPr algn="just" eaLnBrk="1" hangingPunct="1">
              <a:lnSpc>
                <a:spcPct val="170000"/>
              </a:lnSpc>
              <a:spcBef>
                <a:spcPct val="0"/>
              </a:spcBef>
              <a:tabLst>
                <a:tab pos="182563" algn="l"/>
              </a:tabLst>
            </a:pPr>
            <a:r>
              <a:rPr lang="el-GR" sz="2500" b="1" dirty="0" smtClean="0">
                <a:solidFill>
                  <a:srgbClr val="FFC000"/>
                </a:solidFill>
              </a:rPr>
              <a:t>Αιτιολογική σκέψη (111) της Οδηγίας 2014/24/ΕΕ</a:t>
            </a:r>
            <a:r>
              <a:rPr lang="el-GR" sz="2500" dirty="0" smtClean="0"/>
              <a:t>: «Οι αναθέτουσες αρχές θα πρέπει, στις ίδιες τις συμβάσεις, να έχουν τη δυνατότητα </a:t>
            </a:r>
            <a:r>
              <a:rPr lang="el-GR" sz="2500" b="1" dirty="0" smtClean="0">
                <a:solidFill>
                  <a:srgbClr val="FFFF00"/>
                </a:solidFill>
              </a:rPr>
              <a:t>να προβλέπουν τροποποιήσεις </a:t>
            </a:r>
            <a:r>
              <a:rPr lang="el-GR" sz="2500" b="1" u="sng" dirty="0" smtClean="0">
                <a:solidFill>
                  <a:srgbClr val="FFFF00"/>
                </a:solidFill>
              </a:rPr>
              <a:t>μέσω ρητρών αναθεώρησης ή προαίρεσης</a:t>
            </a:r>
            <a:r>
              <a:rPr lang="el-GR" sz="2500" dirty="0" smtClean="0"/>
              <a:t>· εντούτοις, οι εν λόγω ρήτρες δεν θα πρέπει να τους παρέχουν απεριόριστη διακριτική ευχέρεια. Συνεπώς, η παρούσα οδηγία </a:t>
            </a:r>
            <a:r>
              <a:rPr lang="el-GR" sz="2500" u="sng" dirty="0" smtClean="0"/>
              <a:t>θα πρέπει να ορίζει ως ποιο βαθμό μπορούν να προβλέπονται τροποποιήσεις στην αρχική σύμβαση</a:t>
            </a:r>
            <a:r>
              <a:rPr lang="el-GR" sz="2500" dirty="0" smtClean="0"/>
              <a:t>. Θα πρέπει, κατά συνέπεια, να διευκρινιστεί ότι ρήτρες αναθεώρησης ή προαίρεσης που έχουν συνταχθεί με επαρκή σαφήνεια μπορούν να προβλέπουν, για παράδειγμα, </a:t>
            </a:r>
            <a:r>
              <a:rPr lang="el-GR" sz="2500" dirty="0" smtClean="0">
                <a:solidFill>
                  <a:srgbClr val="FFFF00"/>
                </a:solidFill>
              </a:rPr>
              <a:t>τιμαριθμική προσαρμογή</a:t>
            </a:r>
            <a:r>
              <a:rPr lang="el-GR" sz="2500" dirty="0" smtClean="0"/>
              <a:t> ή να διασφαλίζουν ότι για παράδειγμα, ο εξοπλισμός επικοινωνιών που πρέπει να παραδοθεί εντός ορισμένης προθεσμίας παραμένει κατάλληλος και στην </a:t>
            </a:r>
            <a:r>
              <a:rPr lang="el-GR" sz="2500" dirty="0" smtClean="0">
                <a:solidFill>
                  <a:srgbClr val="FFFF00"/>
                </a:solidFill>
              </a:rPr>
              <a:t>περίπτωση τροποποίησης των πρωτοκόλλων επικοινωνίας ή άλλων τεχνολογικών αλλαγών</a:t>
            </a:r>
            <a:r>
              <a:rPr lang="el-GR" sz="2500" dirty="0" smtClean="0"/>
              <a:t>. Θα πρέπει επίσης να είναι δυνατόν να προβλέπονται, με ρήτρες που θα είναι επαρκώς σαφείς, </a:t>
            </a:r>
            <a:r>
              <a:rPr lang="el-GR" sz="2500" b="1" dirty="0" smtClean="0">
                <a:solidFill>
                  <a:srgbClr val="FFFF00"/>
                </a:solidFill>
              </a:rPr>
              <a:t>προσαρμογές της σύμβασης</a:t>
            </a:r>
            <a:r>
              <a:rPr lang="el-GR" sz="2500" dirty="0" smtClean="0"/>
              <a:t>, οι οποίες </a:t>
            </a:r>
            <a:r>
              <a:rPr lang="el-GR" sz="2500" b="1" dirty="0" smtClean="0">
                <a:solidFill>
                  <a:srgbClr val="FFFF00"/>
                </a:solidFill>
              </a:rPr>
              <a:t>καθίστανται αναγκαίες λόγω τεχνικών δυσκολιών </a:t>
            </a:r>
            <a:r>
              <a:rPr lang="el-GR" sz="2500" dirty="0" smtClean="0"/>
              <a:t>που προέκυψαν κατά τη λειτουργία ή συντήρηση. Θα πρέπει επίσης να </a:t>
            </a:r>
            <a:r>
              <a:rPr lang="el-GR" sz="2500" dirty="0" err="1" smtClean="0"/>
              <a:t>υπομνησθεί</a:t>
            </a:r>
            <a:r>
              <a:rPr lang="el-GR" sz="2500" dirty="0" smtClean="0"/>
              <a:t> ότι οι συμβάσεις μπορούν, για παράδειγμα, να συμπεριλάβουν τόσο την τακτική συντήρηση όσο και </a:t>
            </a:r>
            <a:r>
              <a:rPr lang="el-GR" sz="2500" b="1" dirty="0" smtClean="0">
                <a:solidFill>
                  <a:srgbClr val="FFFF00"/>
                </a:solidFill>
              </a:rPr>
              <a:t>έκτακτες παρεμβάσεις συντήρησης</a:t>
            </a:r>
            <a:r>
              <a:rPr lang="el-GR" sz="2500" dirty="0" smtClean="0"/>
              <a:t>, οι οποίες είναι πιθανόν να απαιτηθούν για την εξασφάλιση της συνέχειας στην παροχή δημόσιας υπηρεσίας.</a:t>
            </a:r>
            <a:endParaRPr lang="el-GR" sz="2500" dirty="0" smtClean="0">
              <a:solidFill>
                <a:srgbClr val="FFFF0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23</a:t>
            </a:fld>
            <a:endParaRPr lang="el-G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25000" lnSpcReduction="20000"/>
          </a:bodyPr>
          <a:lstStyle/>
          <a:p>
            <a:pPr marL="381000" indent="-381000" algn="just" eaLnBrk="1" hangingPunct="1">
              <a:lnSpc>
                <a:spcPct val="170000"/>
              </a:lnSpc>
              <a:spcBef>
                <a:spcPts val="0"/>
              </a:spcBef>
            </a:pPr>
            <a:r>
              <a:rPr lang="el-GR" sz="5500" b="1" dirty="0" smtClean="0">
                <a:latin typeface="Arial" pitchFamily="34" charset="0"/>
                <a:cs typeface="Arial" pitchFamily="34" charset="0"/>
              </a:rPr>
              <a:t>Άρθρο 132 Τροποποίηση </a:t>
            </a:r>
            <a:r>
              <a:rPr lang="en-US" sz="5500" b="1" dirty="0" smtClean="0">
                <a:solidFill>
                  <a:srgbClr val="FF0000"/>
                </a:solidFill>
                <a:latin typeface="Arial" pitchFamily="34" charset="0"/>
                <a:cs typeface="Arial" pitchFamily="34" charset="0"/>
              </a:rPr>
              <a:t>[</a:t>
            </a:r>
            <a:r>
              <a:rPr lang="el-GR" sz="5500" b="1" dirty="0" smtClean="0">
                <a:solidFill>
                  <a:srgbClr val="FF0000"/>
                </a:solidFill>
                <a:latin typeface="Arial" pitchFamily="34" charset="0"/>
                <a:cs typeface="Arial" pitchFamily="34" charset="0"/>
              </a:rPr>
              <a:t>αρχικών] </a:t>
            </a:r>
            <a:r>
              <a:rPr lang="el-GR" sz="5500" b="1" dirty="0" smtClean="0">
                <a:latin typeface="Arial" pitchFamily="34" charset="0"/>
                <a:cs typeface="Arial" pitchFamily="34" charset="0"/>
              </a:rPr>
              <a:t>συμβάσεων</a:t>
            </a:r>
            <a:r>
              <a:rPr lang="el-GR" sz="5500" b="1" dirty="0" smtClean="0">
                <a:solidFill>
                  <a:srgbClr val="FFFF00"/>
                </a:solidFill>
                <a:latin typeface="Arial" pitchFamily="34" charset="0"/>
                <a:cs typeface="Arial" pitchFamily="34" charset="0"/>
              </a:rPr>
              <a:t> </a:t>
            </a:r>
            <a:r>
              <a:rPr lang="el-GR" sz="5500" b="1" dirty="0" smtClean="0">
                <a:solidFill>
                  <a:srgbClr val="00B0F0"/>
                </a:solidFill>
                <a:latin typeface="Arial" pitchFamily="34" charset="0"/>
                <a:cs typeface="Arial" pitchFamily="34" charset="0"/>
              </a:rPr>
              <a:t>κατά τη διάρκεια τους</a:t>
            </a:r>
          </a:p>
          <a:p>
            <a:pPr marL="381000" indent="-381000" algn="just" eaLnBrk="1" hangingPunct="1">
              <a:lnSpc>
                <a:spcPct val="170000"/>
              </a:lnSpc>
              <a:spcBef>
                <a:spcPts val="0"/>
              </a:spcBef>
            </a:pPr>
            <a:endParaRPr lang="el-GR" sz="3800" b="1" dirty="0" smtClean="0">
              <a:solidFill>
                <a:srgbClr val="00B0F0"/>
              </a:solidFill>
              <a:latin typeface="Arial" pitchFamily="34" charset="0"/>
              <a:cs typeface="Arial" pitchFamily="34" charset="0"/>
            </a:endParaRPr>
          </a:p>
          <a:p>
            <a:pPr algn="just" eaLnBrk="1" hangingPunct="1">
              <a:lnSpc>
                <a:spcPct val="220000"/>
              </a:lnSpc>
              <a:spcBef>
                <a:spcPts val="0"/>
              </a:spcBef>
            </a:pPr>
            <a:r>
              <a:rPr lang="el-GR" sz="5500" b="1" dirty="0" smtClean="0">
                <a:latin typeface="Arial" pitchFamily="34" charset="0"/>
                <a:cs typeface="Arial" pitchFamily="34" charset="0"/>
              </a:rPr>
              <a:t>1</a:t>
            </a:r>
            <a:r>
              <a:rPr lang="el-GR" sz="5500" b="1" baseline="30000" dirty="0" smtClean="0">
                <a:latin typeface="Arial" pitchFamily="34" charset="0"/>
                <a:cs typeface="Arial" pitchFamily="34" charset="0"/>
              </a:rPr>
              <a:t>η</a:t>
            </a:r>
            <a:r>
              <a:rPr lang="el-GR" sz="5500" b="1" dirty="0" smtClean="0">
                <a:latin typeface="Arial" pitchFamily="34" charset="0"/>
                <a:cs typeface="Arial" pitchFamily="34" charset="0"/>
              </a:rPr>
              <a:t>: «όταν οι τροποποιήσεις, </a:t>
            </a:r>
            <a:r>
              <a:rPr lang="el-GR" sz="5500" b="1" u="sng" dirty="0" smtClean="0">
                <a:solidFill>
                  <a:srgbClr val="FF0000"/>
                </a:solidFill>
                <a:latin typeface="Arial" pitchFamily="34" charset="0"/>
                <a:cs typeface="Arial" pitchFamily="34" charset="0"/>
              </a:rPr>
              <a:t>ανεξαρτήτως της χρηματικής αξίας τους</a:t>
            </a:r>
            <a:r>
              <a:rPr lang="el-GR" sz="5500" b="1" dirty="0" smtClean="0">
                <a:solidFill>
                  <a:srgbClr val="FFFF00"/>
                </a:solidFill>
                <a:latin typeface="Arial" pitchFamily="34" charset="0"/>
                <a:cs typeface="Arial" pitchFamily="34" charset="0"/>
              </a:rPr>
              <a:t> [;], </a:t>
            </a:r>
            <a:r>
              <a:rPr lang="el-GR" sz="5500" b="1" dirty="0" smtClean="0">
                <a:latin typeface="Arial" pitchFamily="34" charset="0"/>
                <a:cs typeface="Arial" pitchFamily="34" charset="0"/>
              </a:rPr>
              <a:t>προβλέπονται σε σαφείς, ακριβείς και ρητές ρήτρες αναθεώρησης στα αρχικά έγγραφα της σύμβασης στις οποίες μπορεί να περιλαμβάνονται και </a:t>
            </a:r>
            <a:r>
              <a:rPr lang="el-GR" sz="5500" b="1" dirty="0" smtClean="0">
                <a:solidFill>
                  <a:srgbClr val="FF0000"/>
                </a:solidFill>
                <a:latin typeface="Arial" pitchFamily="34" charset="0"/>
                <a:cs typeface="Arial" pitchFamily="34" charset="0"/>
              </a:rPr>
              <a:t>ρήτρες αναθεώρησης τιμών ή προαιρέσεις </a:t>
            </a:r>
            <a:r>
              <a:rPr lang="el-GR" sz="5500" b="1" dirty="0" smtClean="0">
                <a:solidFill>
                  <a:srgbClr val="FFFF00"/>
                </a:solidFill>
                <a:latin typeface="Arial" pitchFamily="34" charset="0"/>
                <a:cs typeface="Arial" pitchFamily="34" charset="0"/>
              </a:rPr>
              <a:t>[;]. </a:t>
            </a:r>
          </a:p>
          <a:p>
            <a:pPr algn="just" eaLnBrk="1" hangingPunct="1">
              <a:lnSpc>
                <a:spcPct val="220000"/>
              </a:lnSpc>
              <a:spcBef>
                <a:spcPts val="0"/>
              </a:spcBef>
            </a:pPr>
            <a:r>
              <a:rPr lang="el-GR" sz="5500" b="1" dirty="0" smtClean="0">
                <a:latin typeface="Arial" pitchFamily="34" charset="0"/>
                <a:cs typeface="Arial" pitchFamily="34" charset="0"/>
              </a:rPr>
              <a:t>Οι ρήτρες αυτές αναφέρουν το αντικείμενο και τη φύση των ενδεχόμενων τροποποιήσεων </a:t>
            </a:r>
            <a:r>
              <a:rPr lang="el-GR" sz="5500" b="1" dirty="0" smtClean="0">
                <a:solidFill>
                  <a:srgbClr val="FF0000"/>
                </a:solidFill>
                <a:latin typeface="Arial" pitchFamily="34" charset="0"/>
                <a:cs typeface="Arial" pitchFamily="34" charset="0"/>
              </a:rPr>
              <a:t>ή</a:t>
            </a:r>
            <a:r>
              <a:rPr lang="el-GR" sz="5500" b="1" dirty="0" smtClean="0">
                <a:latin typeface="Arial" pitchFamily="34" charset="0"/>
                <a:cs typeface="Arial" pitchFamily="34" charset="0"/>
              </a:rPr>
              <a:t> προαιρέσεων, καθώς και τους όρους υπό τους οποίους μπορούν να ενεργοποιηθούν. </a:t>
            </a:r>
          </a:p>
          <a:p>
            <a:pPr algn="just" eaLnBrk="1" hangingPunct="1">
              <a:lnSpc>
                <a:spcPct val="220000"/>
              </a:lnSpc>
              <a:spcBef>
                <a:spcPts val="0"/>
              </a:spcBef>
            </a:pPr>
            <a:r>
              <a:rPr lang="el-GR" sz="5500" b="1" dirty="0" smtClean="0">
                <a:latin typeface="Arial" pitchFamily="34" charset="0"/>
                <a:cs typeface="Arial" pitchFamily="34" charset="0"/>
              </a:rPr>
              <a:t>Δεν προβλέπουν </a:t>
            </a:r>
            <a:r>
              <a:rPr lang="el-GR" sz="5500" b="1" dirty="0" smtClean="0">
                <a:solidFill>
                  <a:srgbClr val="FF0000"/>
                </a:solidFill>
                <a:latin typeface="Arial" pitchFamily="34" charset="0"/>
                <a:cs typeface="Arial" pitchFamily="34" charset="0"/>
              </a:rPr>
              <a:t>τροποποιήσεις ή προαιρέσεις </a:t>
            </a:r>
            <a:r>
              <a:rPr lang="el-GR" sz="5500" b="1" dirty="0" smtClean="0">
                <a:latin typeface="Arial" pitchFamily="34" charset="0"/>
                <a:cs typeface="Arial" pitchFamily="34" charset="0"/>
              </a:rPr>
              <a:t>που ενδέχεται να μεταβάλουν τη συνολική φύση της σύμβασης ή της συμφωνίας-πλαίσιο» </a:t>
            </a:r>
          </a:p>
          <a:p>
            <a:pPr algn="just" eaLnBrk="1" hangingPunct="1">
              <a:lnSpc>
                <a:spcPct val="170000"/>
              </a:lnSpc>
              <a:spcBef>
                <a:spcPts val="0"/>
              </a:spcBef>
            </a:pPr>
            <a:endParaRPr lang="el-GR" sz="5500" b="1" dirty="0" smtClean="0">
              <a:latin typeface="Arial" pitchFamily="34" charset="0"/>
              <a:cs typeface="Arial" pitchFamily="34" charset="0"/>
            </a:endParaRPr>
          </a:p>
          <a:p>
            <a:pPr algn="just" eaLnBrk="1" hangingPunct="1">
              <a:lnSpc>
                <a:spcPct val="170000"/>
              </a:lnSpc>
              <a:spcBef>
                <a:spcPts val="0"/>
              </a:spcBef>
            </a:pPr>
            <a:r>
              <a:rPr lang="el-GR" sz="5500" b="1" dirty="0" smtClean="0">
                <a:solidFill>
                  <a:srgbClr val="FFFF00"/>
                </a:solidFill>
                <a:latin typeface="Arial" pitchFamily="34" charset="0"/>
                <a:cs typeface="Arial" pitchFamily="34" charset="0"/>
              </a:rPr>
              <a:t>= ΣΥΝΑΨΗ ΣΥΜΒΑΣΗΣ ΤΡΟΠΟΠΟΙΗΣΗΣ ΤΗΣ ΑΡΧΙΚΗΣ ΣΥΜΒΑΣΗΣ ή ΜΟΝΟΜΕΡΗΣ ΕΝΕΡΓΟΠΟΙΗΣΗ ΣΥΜΒΑΤΙΚΟΥ ΟΡΟΥ;</a:t>
            </a:r>
          </a:p>
          <a:p>
            <a:pPr algn="just" eaLnBrk="1" hangingPunct="1">
              <a:lnSpc>
                <a:spcPct val="170000"/>
              </a:lnSpc>
              <a:spcBef>
                <a:spcPts val="0"/>
              </a:spcBef>
            </a:pPr>
            <a:endParaRPr lang="el-GR" sz="5500" b="1" dirty="0" smtClean="0">
              <a:latin typeface="Arial" pitchFamily="34" charset="0"/>
              <a:cs typeface="Arial" pitchFamily="34" charset="0"/>
            </a:endParaRPr>
          </a:p>
          <a:p>
            <a:pPr marL="180975" indent="-180975" algn="just" eaLnBrk="1" hangingPunct="1">
              <a:lnSpc>
                <a:spcPct val="170000"/>
              </a:lnSpc>
              <a:spcBef>
                <a:spcPts val="0"/>
              </a:spcBef>
              <a:buFont typeface="Wingdings" pitchFamily="2" charset="2"/>
              <a:buChar char="v"/>
            </a:pPr>
            <a:endParaRPr lang="el-GR" sz="5500" b="1" dirty="0" smtClean="0">
              <a:solidFill>
                <a:srgbClr val="FFFF00"/>
              </a:solidFill>
              <a:latin typeface="Arial" pitchFamily="34" charset="0"/>
              <a:cs typeface="Arial" pitchFamily="34" charset="0"/>
            </a:endParaRPr>
          </a:p>
          <a:p>
            <a:pPr marL="381000" indent="-381000" algn="ctr" eaLnBrk="1" hangingPunct="1"/>
            <a:r>
              <a:rPr lang="el-GR" sz="1800" dirty="0" smtClean="0">
                <a:solidFill>
                  <a:srgbClr val="00B0F0"/>
                </a:solidFill>
                <a:latin typeface="Arial" charset="0"/>
              </a:rPr>
              <a:t>  </a:t>
            </a: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24</a:t>
            </a:fld>
            <a:endParaRPr lang="el-GR"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47500" lnSpcReduction="20000"/>
          </a:bodyPr>
          <a:lstStyle/>
          <a:p>
            <a:pPr marL="381000" indent="-381000" algn="just" eaLnBrk="1" hangingPunct="1">
              <a:lnSpc>
                <a:spcPct val="170000"/>
              </a:lnSpc>
              <a:spcBef>
                <a:spcPts val="0"/>
              </a:spcBef>
            </a:pPr>
            <a:r>
              <a:rPr lang="el-GR" sz="3800" b="1" dirty="0" smtClean="0">
                <a:latin typeface="Arial" pitchFamily="34" charset="0"/>
                <a:cs typeface="Arial" pitchFamily="34" charset="0"/>
              </a:rPr>
              <a:t>Άρθρο 132 Τροποποίηση </a:t>
            </a:r>
            <a:r>
              <a:rPr lang="en-US" sz="3800" b="1" dirty="0" smtClean="0">
                <a:solidFill>
                  <a:srgbClr val="FF0000"/>
                </a:solidFill>
                <a:latin typeface="Arial" pitchFamily="34" charset="0"/>
                <a:cs typeface="Arial" pitchFamily="34" charset="0"/>
              </a:rPr>
              <a:t>[</a:t>
            </a:r>
            <a:r>
              <a:rPr lang="el-GR" sz="3800" b="1" dirty="0" smtClean="0">
                <a:solidFill>
                  <a:srgbClr val="FF0000"/>
                </a:solidFill>
                <a:latin typeface="Arial" pitchFamily="34" charset="0"/>
                <a:cs typeface="Arial" pitchFamily="34" charset="0"/>
              </a:rPr>
              <a:t>αρχικών] </a:t>
            </a:r>
            <a:r>
              <a:rPr lang="el-GR" sz="3800" b="1" dirty="0" smtClean="0">
                <a:latin typeface="Arial" pitchFamily="34" charset="0"/>
                <a:cs typeface="Arial" pitchFamily="34" charset="0"/>
              </a:rPr>
              <a:t>συμβάσεων</a:t>
            </a:r>
            <a:r>
              <a:rPr lang="el-GR" sz="3800" b="1" dirty="0" smtClean="0">
                <a:solidFill>
                  <a:srgbClr val="FFFF00"/>
                </a:solidFill>
                <a:latin typeface="Arial" pitchFamily="34" charset="0"/>
                <a:cs typeface="Arial" pitchFamily="34" charset="0"/>
              </a:rPr>
              <a:t> </a:t>
            </a:r>
            <a:r>
              <a:rPr lang="el-GR" sz="3800" b="1" dirty="0" smtClean="0">
                <a:solidFill>
                  <a:srgbClr val="00B0F0"/>
                </a:solidFill>
                <a:latin typeface="Arial" pitchFamily="34" charset="0"/>
                <a:cs typeface="Arial" pitchFamily="34" charset="0"/>
              </a:rPr>
              <a:t>κατά τη διάρκεια τους</a:t>
            </a:r>
          </a:p>
          <a:p>
            <a:pPr marL="381000" indent="-381000" algn="just" eaLnBrk="1" hangingPunct="1">
              <a:lnSpc>
                <a:spcPct val="170000"/>
              </a:lnSpc>
              <a:spcBef>
                <a:spcPts val="0"/>
              </a:spcBef>
            </a:pPr>
            <a:endParaRPr lang="el-GR" sz="3800" b="1" dirty="0" smtClean="0">
              <a:solidFill>
                <a:srgbClr val="00B0F0"/>
              </a:solidFill>
              <a:latin typeface="Arial" pitchFamily="34" charset="0"/>
              <a:cs typeface="Arial" pitchFamily="34" charset="0"/>
            </a:endParaRPr>
          </a:p>
          <a:p>
            <a:pPr algn="just" eaLnBrk="1" hangingPunct="1">
              <a:lnSpc>
                <a:spcPct val="170000"/>
              </a:lnSpc>
              <a:spcBef>
                <a:spcPts val="0"/>
              </a:spcBef>
            </a:pPr>
            <a:endParaRPr lang="el-GR" sz="3800" b="1" dirty="0" smtClean="0">
              <a:latin typeface="Arial" pitchFamily="34" charset="0"/>
              <a:cs typeface="Arial" pitchFamily="34" charset="0"/>
            </a:endParaRPr>
          </a:p>
          <a:p>
            <a:pPr algn="just" eaLnBrk="1" hangingPunct="1">
              <a:lnSpc>
                <a:spcPct val="170000"/>
              </a:lnSpc>
              <a:spcBef>
                <a:spcPts val="0"/>
              </a:spcBef>
            </a:pPr>
            <a:endParaRPr lang="el-GR" b="1" dirty="0" smtClean="0"/>
          </a:p>
          <a:p>
            <a:pPr algn="just" eaLnBrk="1" hangingPunct="1">
              <a:lnSpc>
                <a:spcPct val="170000"/>
              </a:lnSpc>
              <a:spcBef>
                <a:spcPts val="0"/>
              </a:spcBef>
            </a:pPr>
            <a:r>
              <a:rPr lang="el-GR" sz="2800" b="1" dirty="0" smtClean="0">
                <a:solidFill>
                  <a:srgbClr val="FFFF00"/>
                </a:solidFill>
                <a:latin typeface="Arial" charset="0"/>
              </a:rPr>
              <a:t>= ΣΥΝΑΨΗ ΣΥΜΒΑΣΗΣ ΤΡΟΠΟΠΟΙΗΣΗΣ ΤΗΣ ΑΡΧΙΚΗΣ ΣΥΜΒΑΣΗΣ ή ΜΟΝΟΜΕΡΗΣ ΕΝΕΡΓΟΠΟΙΗΣΗ ΣΥΜΒΑΤΙΚΟΥ ΟΡΟΥ;</a:t>
            </a:r>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r>
              <a:rPr lang="el-GR" sz="2900" b="1" dirty="0" smtClean="0">
                <a:solidFill>
                  <a:srgbClr val="FFFF00"/>
                </a:solidFill>
              </a:rPr>
              <a:t>Άρθρο 200 §7 </a:t>
            </a:r>
            <a:r>
              <a:rPr lang="el-GR" sz="3800" dirty="0" smtClean="0"/>
              <a:t>«Στην περίπτωση της παραγράφου 9 και 10 του άρθρου 53, για την πληρωμή του επί πλέον ποσού που προκύπτει μετά την αναπροσαρμογή, δεν απαιτείται σύναψη συμπληρωματικής σύμβασης» [;]</a:t>
            </a:r>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b="1" dirty="0" smtClean="0"/>
          </a:p>
          <a:p>
            <a:pPr marL="180975" indent="-180975" algn="just" eaLnBrk="1" hangingPunct="1">
              <a:lnSpc>
                <a:spcPct val="170000"/>
              </a:lnSpc>
              <a:spcBef>
                <a:spcPts val="0"/>
              </a:spcBef>
              <a:buFont typeface="Wingdings" pitchFamily="2" charset="2"/>
              <a:buChar char="v"/>
            </a:pPr>
            <a:endParaRPr lang="el-GR" b="1" dirty="0" smtClean="0">
              <a:solidFill>
                <a:srgbClr val="FFFF00"/>
              </a:solidFill>
              <a:latin typeface="Arial" pitchFamily="34" charset="0"/>
              <a:cs typeface="Arial" pitchFamily="34" charset="0"/>
            </a:endParaRPr>
          </a:p>
          <a:p>
            <a:pPr marL="381000" indent="-381000" algn="ctr" eaLnBrk="1" hangingPunct="1"/>
            <a:r>
              <a:rPr lang="el-GR" sz="1800" dirty="0" smtClean="0">
                <a:solidFill>
                  <a:srgbClr val="00B0F0"/>
                </a:solidFill>
                <a:latin typeface="Arial" charset="0"/>
              </a:rPr>
              <a:t>  </a:t>
            </a: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25</a:t>
            </a:fld>
            <a:endParaRPr lang="el-G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785794"/>
            <a:ext cx="8643998" cy="5091131"/>
          </a:xfrm>
        </p:spPr>
        <p:txBody>
          <a:bodyPr>
            <a:normAutofit fontScale="25000" lnSpcReduction="20000"/>
          </a:bodyPr>
          <a:lstStyle/>
          <a:p>
            <a:pPr algn="just">
              <a:lnSpc>
                <a:spcPct val="170000"/>
              </a:lnSpc>
              <a:spcBef>
                <a:spcPts val="0"/>
              </a:spcBef>
            </a:pPr>
            <a:endParaRPr lang="el-GR" sz="2800" b="1" dirty="0" smtClean="0">
              <a:latin typeface="+mj-lt"/>
            </a:endParaRPr>
          </a:p>
          <a:p>
            <a:pPr algn="just">
              <a:lnSpc>
                <a:spcPct val="170000"/>
              </a:lnSpc>
              <a:spcBef>
                <a:spcPts val="0"/>
              </a:spcBef>
            </a:pPr>
            <a:endParaRPr lang="el-GR" sz="2800" b="1" dirty="0" smtClean="0">
              <a:latin typeface="+mj-lt"/>
            </a:endParaRPr>
          </a:p>
          <a:p>
            <a:pPr algn="just">
              <a:lnSpc>
                <a:spcPct val="170000"/>
              </a:lnSpc>
              <a:spcBef>
                <a:spcPts val="0"/>
              </a:spcBef>
            </a:pPr>
            <a:endParaRPr lang="el-GR" sz="28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marL="381000" indent="-381000" algn="just" eaLnBrk="1" hangingPunct="1">
              <a:lnSpc>
                <a:spcPct val="170000"/>
              </a:lnSpc>
              <a:spcBef>
                <a:spcPts val="0"/>
              </a:spcBef>
            </a:pPr>
            <a:endParaRPr lang="el-GR" sz="6600" b="1" dirty="0" smtClean="0">
              <a:latin typeface="Arial" pitchFamily="34" charset="0"/>
              <a:cs typeface="Arial" pitchFamily="34" charset="0"/>
            </a:endParaRPr>
          </a:p>
          <a:p>
            <a:pPr marL="381000" indent="-381000" algn="just" eaLnBrk="1" hangingPunct="1">
              <a:lnSpc>
                <a:spcPct val="170000"/>
              </a:lnSpc>
              <a:spcBef>
                <a:spcPts val="0"/>
              </a:spcBef>
            </a:pPr>
            <a:endParaRPr lang="el-GR" sz="6600" b="1" dirty="0" smtClean="0">
              <a:latin typeface="Arial" pitchFamily="34" charset="0"/>
              <a:cs typeface="Arial" pitchFamily="34" charset="0"/>
            </a:endParaRPr>
          </a:p>
          <a:p>
            <a:pPr marL="381000" indent="-381000" algn="ctr" eaLnBrk="1" hangingPunct="1">
              <a:lnSpc>
                <a:spcPct val="170000"/>
              </a:lnSpc>
              <a:spcBef>
                <a:spcPts val="0"/>
              </a:spcBef>
            </a:pPr>
            <a:r>
              <a:rPr lang="el-GR" sz="6600" b="1" dirty="0" smtClean="0">
                <a:solidFill>
                  <a:srgbClr val="FFFF00"/>
                </a:solidFill>
                <a:latin typeface="Arial" pitchFamily="34" charset="0"/>
                <a:cs typeface="Arial" pitchFamily="34" charset="0"/>
              </a:rPr>
              <a:t>Άρθρο 132 Τροποποίηση </a:t>
            </a:r>
            <a:r>
              <a:rPr lang="en-US" sz="6600" b="1" dirty="0" smtClean="0">
                <a:solidFill>
                  <a:srgbClr val="FFFF00"/>
                </a:solidFill>
                <a:latin typeface="Arial" pitchFamily="34" charset="0"/>
                <a:cs typeface="Arial" pitchFamily="34" charset="0"/>
              </a:rPr>
              <a:t>[</a:t>
            </a:r>
            <a:r>
              <a:rPr lang="el-GR" sz="6600" b="1" dirty="0" smtClean="0">
                <a:solidFill>
                  <a:srgbClr val="FFFF00"/>
                </a:solidFill>
                <a:latin typeface="Arial" pitchFamily="34" charset="0"/>
                <a:cs typeface="Arial" pitchFamily="34" charset="0"/>
              </a:rPr>
              <a:t>αρχικών] συμβάσεων κατά τη διάρκεια τους</a:t>
            </a:r>
            <a:endParaRPr lang="el-GR" sz="6400" b="1" dirty="0" smtClean="0">
              <a:solidFill>
                <a:srgbClr val="FFFF00"/>
              </a:solidFill>
              <a:latin typeface="+mj-lt"/>
            </a:endParaRPr>
          </a:p>
          <a:p>
            <a:pPr marL="182563" indent="-182563" algn="just">
              <a:lnSpc>
                <a:spcPct val="170000"/>
              </a:lnSpc>
              <a:spcBef>
                <a:spcPts val="0"/>
              </a:spcBef>
            </a:pPr>
            <a:r>
              <a:rPr lang="el-GR" sz="6400" b="1" dirty="0" smtClean="0">
                <a:latin typeface="+mj-lt"/>
              </a:rPr>
              <a:t>	</a:t>
            </a:r>
          </a:p>
          <a:p>
            <a:pPr marL="182563" indent="-182563" algn="just">
              <a:lnSpc>
                <a:spcPct val="170000"/>
              </a:lnSpc>
              <a:spcBef>
                <a:spcPts val="0"/>
              </a:spcBef>
            </a:pPr>
            <a:r>
              <a:rPr lang="el-GR" sz="6400" b="1" dirty="0" smtClean="0">
                <a:solidFill>
                  <a:srgbClr val="FF0000"/>
                </a:solidFill>
                <a:latin typeface="+mj-lt"/>
              </a:rPr>
              <a:t>	Στον έλεγχο νομιμότητας υπάγονται οι τροποποιητικές συμβάσεις</a:t>
            </a:r>
            <a:r>
              <a:rPr lang="el-GR" sz="6400" b="1" dirty="0" smtClean="0">
                <a:latin typeface="+mj-lt"/>
              </a:rPr>
              <a:t>, εφόσον η κύρια σύμβαση διήλθε από τον προληπτικό έλεγχο νομιμότητας του </a:t>
            </a:r>
            <a:r>
              <a:rPr lang="el-GR" sz="6400" b="1" dirty="0" err="1" smtClean="0">
                <a:latin typeface="+mj-lt"/>
              </a:rPr>
              <a:t>ΕλΣ</a:t>
            </a:r>
            <a:r>
              <a:rPr lang="el-GR" sz="6400" b="1" dirty="0" smtClean="0">
                <a:latin typeface="+mj-lt"/>
              </a:rPr>
              <a:t>, </a:t>
            </a:r>
            <a:r>
              <a:rPr lang="el-GR" sz="6400" b="1" dirty="0" smtClean="0">
                <a:solidFill>
                  <a:srgbClr val="FFC000"/>
                </a:solidFill>
                <a:latin typeface="+mj-lt"/>
              </a:rPr>
              <a:t>εκτός :</a:t>
            </a:r>
            <a:endParaRPr lang="el-GR" sz="6400" dirty="0" smtClean="0">
              <a:solidFill>
                <a:srgbClr val="FFC000"/>
              </a:solidFill>
              <a:latin typeface="+mj-lt"/>
            </a:endParaRPr>
          </a:p>
          <a:p>
            <a:pPr marL="266700" indent="-266700" algn="just">
              <a:lnSpc>
                <a:spcPct val="170000"/>
              </a:lnSpc>
              <a:spcBef>
                <a:spcPts val="0"/>
              </a:spcBef>
              <a:buFont typeface="Wingdings" pitchFamily="2" charset="2"/>
              <a:buChar char="ü"/>
            </a:pPr>
            <a:r>
              <a:rPr lang="el-GR" sz="7200" b="1" dirty="0" smtClean="0">
                <a:latin typeface="+mj-lt"/>
              </a:rPr>
              <a:t>όταν οι τροποποιήσεις δεν έχουν οικονομικό αντικείμενο και δεν είναι ουσιώδεις κατά την έννοια της παρ. 4,</a:t>
            </a:r>
            <a:endParaRPr lang="el-GR" sz="7200" dirty="0" smtClean="0">
              <a:latin typeface="+mj-lt"/>
            </a:endParaRPr>
          </a:p>
          <a:p>
            <a:pPr marL="266700" indent="-266700" algn="just">
              <a:lnSpc>
                <a:spcPct val="170000"/>
              </a:lnSpc>
              <a:spcBef>
                <a:spcPts val="0"/>
              </a:spcBef>
              <a:buFont typeface="Wingdings" pitchFamily="2" charset="2"/>
              <a:buChar char="ü"/>
            </a:pPr>
            <a:r>
              <a:rPr lang="el-GR" sz="7200" b="1" dirty="0" smtClean="0">
                <a:latin typeface="+mj-lt"/>
              </a:rPr>
              <a:t>όταν οι τροποποιήσεις γίνονται </a:t>
            </a:r>
            <a:r>
              <a:rPr lang="el-GR" sz="7200" b="1" dirty="0" err="1" smtClean="0">
                <a:latin typeface="+mj-lt"/>
              </a:rPr>
              <a:t>κατ΄</a:t>
            </a:r>
            <a:r>
              <a:rPr lang="el-GR" sz="7200" b="1" dirty="0" smtClean="0">
                <a:latin typeface="+mj-lt"/>
              </a:rPr>
              <a:t> εφαρμογή της περίπτωσης </a:t>
            </a:r>
            <a:r>
              <a:rPr lang="el-GR" sz="7200" b="1" dirty="0" err="1" smtClean="0">
                <a:latin typeface="+mj-lt"/>
              </a:rPr>
              <a:t>α΄</a:t>
            </a:r>
            <a:r>
              <a:rPr lang="el-GR" sz="7200" b="1" dirty="0" smtClean="0">
                <a:latin typeface="+mj-lt"/>
              </a:rPr>
              <a:t> της παραγράφου 1 και της παραγράφου 2 και</a:t>
            </a:r>
            <a:endParaRPr lang="el-GR" sz="7200" dirty="0" smtClean="0">
              <a:latin typeface="+mj-lt"/>
            </a:endParaRPr>
          </a:p>
          <a:p>
            <a:pPr marL="266700" indent="-266700" algn="just">
              <a:lnSpc>
                <a:spcPct val="170000"/>
              </a:lnSpc>
              <a:spcBef>
                <a:spcPts val="0"/>
              </a:spcBef>
              <a:buFont typeface="Wingdings" pitchFamily="2" charset="2"/>
              <a:buChar char="ü"/>
            </a:pPr>
            <a:r>
              <a:rPr lang="el-GR" sz="7200" b="1" dirty="0" smtClean="0">
                <a:latin typeface="+mj-lt"/>
              </a:rPr>
              <a:t>όταν μετά τον έλεγχο νομιμότητας της αρχικής σύμβασης αυτή εντάχθηκε σε πρόγραμμα χρηματοδότησης και το συνολικό ποσό της αρχικής σύμβασης δεν υπερβαίνει το εκάστοτε ισχύον όριο ελέγχου για τις συγχρηματοδοτούμενες συμβάσεις.</a:t>
            </a:r>
          </a:p>
          <a:p>
            <a:pPr algn="just">
              <a:lnSpc>
                <a:spcPct val="170000"/>
              </a:lnSpc>
              <a:spcBef>
                <a:spcPts val="0"/>
              </a:spcBef>
            </a:pPr>
            <a:endParaRPr lang="el-GR" sz="72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dirty="0" smtClean="0">
              <a:latin typeface="+mj-lt"/>
            </a:endParaRPr>
          </a:p>
          <a:p>
            <a:pPr marL="381000" indent="-381000" algn="just" eaLnBrk="1" hangingPunct="1">
              <a:lnSpc>
                <a:spcPct val="170000"/>
              </a:lnSpc>
              <a:spcBef>
                <a:spcPts val="0"/>
              </a:spcBef>
            </a:pPr>
            <a:endParaRPr lang="el-GR" sz="3800" b="1" dirty="0" smtClean="0">
              <a:solidFill>
                <a:srgbClr val="00B0F0"/>
              </a:solidFill>
              <a:latin typeface="Arial" pitchFamily="34" charset="0"/>
              <a:cs typeface="Arial" pitchFamily="34" charset="0"/>
            </a:endParaRPr>
          </a:p>
          <a:p>
            <a:pPr algn="just" eaLnBrk="1" hangingPunct="1">
              <a:lnSpc>
                <a:spcPct val="170000"/>
              </a:lnSpc>
              <a:spcBef>
                <a:spcPts val="0"/>
              </a:spcBef>
            </a:pPr>
            <a:endParaRPr lang="el-GR" sz="3800" b="1" dirty="0" smtClean="0">
              <a:latin typeface="Arial" pitchFamily="34" charset="0"/>
              <a:cs typeface="Arial" pitchFamily="34" charset="0"/>
            </a:endParaRPr>
          </a:p>
          <a:p>
            <a:pPr algn="just" eaLnBrk="1" hangingPunct="1">
              <a:lnSpc>
                <a:spcPct val="170000"/>
              </a:lnSpc>
              <a:spcBef>
                <a:spcPts val="0"/>
              </a:spcBef>
            </a:pPr>
            <a:endParaRPr lang="el-GR" b="1" dirty="0" smtClean="0"/>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b="1" dirty="0" smtClean="0"/>
          </a:p>
          <a:p>
            <a:pPr marL="180975" indent="-180975" algn="just" eaLnBrk="1" hangingPunct="1">
              <a:lnSpc>
                <a:spcPct val="170000"/>
              </a:lnSpc>
              <a:spcBef>
                <a:spcPts val="0"/>
              </a:spcBef>
              <a:buFont typeface="Wingdings" pitchFamily="2" charset="2"/>
              <a:buChar char="v"/>
            </a:pPr>
            <a:endParaRPr lang="el-GR" b="1" dirty="0" smtClean="0">
              <a:solidFill>
                <a:srgbClr val="FFFF00"/>
              </a:solidFill>
              <a:latin typeface="Arial" pitchFamily="34" charset="0"/>
              <a:cs typeface="Arial" pitchFamily="34" charset="0"/>
            </a:endParaRPr>
          </a:p>
          <a:p>
            <a:pPr marL="381000" indent="-381000" algn="ctr" eaLnBrk="1" hangingPunct="1"/>
            <a:r>
              <a:rPr lang="el-GR" sz="1800" dirty="0" smtClean="0">
                <a:solidFill>
                  <a:srgbClr val="00B0F0"/>
                </a:solidFill>
                <a:latin typeface="Arial" charset="0"/>
              </a:rPr>
              <a:t>  </a:t>
            </a: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26</a:t>
            </a:fld>
            <a:endParaRPr lang="el-GR"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25000" lnSpcReduction="20000"/>
          </a:bodyPr>
          <a:lstStyle/>
          <a:p>
            <a:pPr algn="just">
              <a:lnSpc>
                <a:spcPct val="170000"/>
              </a:lnSpc>
              <a:spcBef>
                <a:spcPts val="0"/>
              </a:spcBef>
            </a:pPr>
            <a:endParaRPr lang="el-GR" sz="2800" b="1" dirty="0" smtClean="0">
              <a:latin typeface="+mj-lt"/>
            </a:endParaRPr>
          </a:p>
          <a:p>
            <a:pPr algn="just">
              <a:lnSpc>
                <a:spcPct val="170000"/>
              </a:lnSpc>
              <a:spcBef>
                <a:spcPts val="0"/>
              </a:spcBef>
            </a:pPr>
            <a:endParaRPr lang="el-GR" sz="2800" b="1" dirty="0" smtClean="0">
              <a:latin typeface="+mj-lt"/>
            </a:endParaRPr>
          </a:p>
          <a:p>
            <a:pPr algn="just">
              <a:lnSpc>
                <a:spcPct val="170000"/>
              </a:lnSpc>
              <a:spcBef>
                <a:spcPts val="0"/>
              </a:spcBef>
            </a:pPr>
            <a:endParaRPr lang="el-GR" sz="2800" b="1" dirty="0" smtClean="0">
              <a:latin typeface="+mj-lt"/>
            </a:endParaRPr>
          </a:p>
          <a:p>
            <a:pPr algn="just">
              <a:lnSpc>
                <a:spcPct val="170000"/>
              </a:lnSpc>
              <a:spcBef>
                <a:spcPts val="0"/>
              </a:spcBef>
            </a:pPr>
            <a:endParaRPr lang="el-GR" sz="6400" b="1" dirty="0" smtClean="0">
              <a:latin typeface="+mj-lt"/>
            </a:endParaRPr>
          </a:p>
          <a:p>
            <a:pPr algn="just">
              <a:lnSpc>
                <a:spcPct val="170000"/>
              </a:lnSpc>
              <a:spcBef>
                <a:spcPts val="0"/>
              </a:spcBef>
            </a:pPr>
            <a:endParaRPr lang="el-GR" sz="6400" b="1" dirty="0" smtClean="0">
              <a:latin typeface="+mj-lt"/>
            </a:endParaRPr>
          </a:p>
          <a:p>
            <a:pPr marL="381000" indent="-381000" algn="just" eaLnBrk="1" hangingPunct="1">
              <a:lnSpc>
                <a:spcPct val="170000"/>
              </a:lnSpc>
              <a:spcBef>
                <a:spcPts val="0"/>
              </a:spcBef>
            </a:pPr>
            <a:endParaRPr lang="el-GR" sz="6600" b="1" dirty="0" smtClean="0">
              <a:latin typeface="Arial" pitchFamily="34" charset="0"/>
              <a:cs typeface="Arial" pitchFamily="34" charset="0"/>
            </a:endParaRPr>
          </a:p>
          <a:p>
            <a:pPr marL="381000" indent="-381000" algn="just" eaLnBrk="1" hangingPunct="1">
              <a:lnSpc>
                <a:spcPct val="170000"/>
              </a:lnSpc>
              <a:spcBef>
                <a:spcPts val="0"/>
              </a:spcBef>
            </a:pPr>
            <a:endParaRPr lang="el-GR" sz="6600" b="1" dirty="0" smtClean="0">
              <a:latin typeface="Arial" pitchFamily="34" charset="0"/>
              <a:cs typeface="Arial" pitchFamily="34" charset="0"/>
            </a:endParaRPr>
          </a:p>
          <a:p>
            <a:pPr marL="381000" indent="-381000" algn="just" eaLnBrk="1" hangingPunct="1">
              <a:lnSpc>
                <a:spcPct val="170000"/>
              </a:lnSpc>
              <a:spcBef>
                <a:spcPts val="0"/>
              </a:spcBef>
            </a:pPr>
            <a:r>
              <a:rPr lang="el-GR" sz="6600" b="1" dirty="0" smtClean="0">
                <a:solidFill>
                  <a:srgbClr val="FFFF00"/>
                </a:solidFill>
                <a:latin typeface="Arial" pitchFamily="34" charset="0"/>
                <a:cs typeface="Arial" pitchFamily="34" charset="0"/>
              </a:rPr>
              <a:t>Άρθρο 132 Τροποποίηση </a:t>
            </a:r>
            <a:r>
              <a:rPr lang="en-US" sz="6600" b="1" dirty="0" smtClean="0">
                <a:solidFill>
                  <a:srgbClr val="FFFF00"/>
                </a:solidFill>
                <a:latin typeface="Arial" pitchFamily="34" charset="0"/>
                <a:cs typeface="Arial" pitchFamily="34" charset="0"/>
              </a:rPr>
              <a:t>[</a:t>
            </a:r>
            <a:r>
              <a:rPr lang="el-GR" sz="6600" b="1" dirty="0" smtClean="0">
                <a:solidFill>
                  <a:srgbClr val="FFFF00"/>
                </a:solidFill>
                <a:latin typeface="Arial" pitchFamily="34" charset="0"/>
                <a:cs typeface="Arial" pitchFamily="34" charset="0"/>
              </a:rPr>
              <a:t>αρχικών] συμβάσεων κατά τη διάρκεια τους</a:t>
            </a:r>
          </a:p>
          <a:p>
            <a:pPr marL="381000" indent="-381000" algn="just" eaLnBrk="1" hangingPunct="1">
              <a:lnSpc>
                <a:spcPct val="170000"/>
              </a:lnSpc>
              <a:spcBef>
                <a:spcPts val="0"/>
              </a:spcBef>
            </a:pPr>
            <a:endParaRPr lang="el-GR" sz="6400" b="1" dirty="0" smtClean="0">
              <a:solidFill>
                <a:srgbClr val="FFFF00"/>
              </a:solidFill>
              <a:latin typeface="+mj-lt"/>
            </a:endParaRPr>
          </a:p>
          <a:p>
            <a:pPr marL="182563" indent="-182563" algn="just">
              <a:lnSpc>
                <a:spcPct val="170000"/>
              </a:lnSpc>
              <a:spcBef>
                <a:spcPts val="0"/>
              </a:spcBef>
            </a:pPr>
            <a:r>
              <a:rPr lang="el-GR" sz="6400" b="1" dirty="0" smtClean="0">
                <a:latin typeface="+mj-lt"/>
              </a:rPr>
              <a:t>	</a:t>
            </a:r>
            <a:r>
              <a:rPr lang="el-GR" sz="8000" b="1" dirty="0" smtClean="0">
                <a:latin typeface="+mj-lt"/>
              </a:rPr>
              <a:t>Στον έλεγχο νομιμότητας υπάγονται </a:t>
            </a:r>
            <a:r>
              <a:rPr lang="el-GR" sz="8000" b="1" dirty="0" smtClean="0">
                <a:solidFill>
                  <a:srgbClr val="FF0000"/>
                </a:solidFill>
                <a:latin typeface="+mj-lt"/>
              </a:rPr>
              <a:t>και τροποποιητικές συμβάσεις</a:t>
            </a:r>
            <a:r>
              <a:rPr lang="el-GR" sz="8000" b="1" dirty="0" smtClean="0">
                <a:latin typeface="+mj-lt"/>
              </a:rPr>
              <a:t>, δυνάμει των οποίων τροποποιείται σύμβαση της οποίας η αρχική αξία υπολειπόταν του εκάστοτε ορίου του ελέγχου, εφόσον με την τροποποίηση αυτή προσαυξάνεται το οικονομικό αντικείμενο τόσο, ώστε η συνολική αξία της σύμβασης να υπερβαίνει το εκάστοτε όριο ελέγχου.</a:t>
            </a:r>
          </a:p>
          <a:p>
            <a:pPr marL="182563" indent="-182563" algn="just">
              <a:lnSpc>
                <a:spcPct val="170000"/>
              </a:lnSpc>
              <a:spcBef>
                <a:spcPts val="0"/>
              </a:spcBef>
            </a:pPr>
            <a:endParaRPr lang="el-GR" sz="6400" b="1" dirty="0" smtClean="0">
              <a:solidFill>
                <a:srgbClr val="00B0F0"/>
              </a:solidFill>
              <a:latin typeface="+mj-lt"/>
              <a:cs typeface="Arial" pitchFamily="34" charset="0"/>
            </a:endParaRPr>
          </a:p>
          <a:p>
            <a:pPr marL="182563" indent="-182563" algn="just">
              <a:lnSpc>
                <a:spcPct val="170000"/>
              </a:lnSpc>
              <a:spcBef>
                <a:spcPts val="0"/>
              </a:spcBef>
            </a:pPr>
            <a:endParaRPr lang="el-GR" sz="6400" b="1" dirty="0" smtClean="0">
              <a:solidFill>
                <a:srgbClr val="00B0F0"/>
              </a:solidFill>
              <a:latin typeface="+mj-lt"/>
              <a:cs typeface="Arial" pitchFamily="34" charset="0"/>
            </a:endParaRPr>
          </a:p>
          <a:p>
            <a:pPr marL="182563" indent="-182563" algn="just">
              <a:lnSpc>
                <a:spcPct val="170000"/>
              </a:lnSpc>
              <a:spcBef>
                <a:spcPts val="0"/>
              </a:spcBef>
            </a:pPr>
            <a:endParaRPr lang="el-GR" sz="6400" b="1" dirty="0" smtClean="0">
              <a:solidFill>
                <a:srgbClr val="00B0F0"/>
              </a:solidFill>
              <a:latin typeface="+mj-lt"/>
              <a:cs typeface="Arial" pitchFamily="34" charset="0"/>
            </a:endParaRPr>
          </a:p>
          <a:p>
            <a:pPr marL="182563" indent="-182563" algn="just">
              <a:lnSpc>
                <a:spcPct val="170000"/>
              </a:lnSpc>
              <a:spcBef>
                <a:spcPts val="0"/>
              </a:spcBef>
            </a:pPr>
            <a:endParaRPr lang="el-GR" sz="6400" b="1" dirty="0" smtClean="0">
              <a:solidFill>
                <a:srgbClr val="00B0F0"/>
              </a:solidFill>
              <a:latin typeface="+mj-lt"/>
              <a:cs typeface="Arial" pitchFamily="34" charset="0"/>
            </a:endParaRPr>
          </a:p>
          <a:p>
            <a:pPr marL="381000" indent="-381000" algn="just" eaLnBrk="1" hangingPunct="1">
              <a:lnSpc>
                <a:spcPct val="170000"/>
              </a:lnSpc>
              <a:spcBef>
                <a:spcPts val="0"/>
              </a:spcBef>
            </a:pPr>
            <a:endParaRPr lang="el-GR" sz="3800" b="1" dirty="0" smtClean="0">
              <a:solidFill>
                <a:srgbClr val="00B0F0"/>
              </a:solidFill>
              <a:latin typeface="Arial" pitchFamily="34" charset="0"/>
              <a:cs typeface="Arial" pitchFamily="34" charset="0"/>
            </a:endParaRPr>
          </a:p>
          <a:p>
            <a:pPr algn="just" eaLnBrk="1" hangingPunct="1">
              <a:lnSpc>
                <a:spcPct val="170000"/>
              </a:lnSpc>
              <a:spcBef>
                <a:spcPts val="0"/>
              </a:spcBef>
            </a:pPr>
            <a:endParaRPr lang="el-GR" sz="3800" b="1" dirty="0" smtClean="0">
              <a:latin typeface="Arial" pitchFamily="34" charset="0"/>
              <a:cs typeface="Arial" pitchFamily="34" charset="0"/>
            </a:endParaRPr>
          </a:p>
          <a:p>
            <a:pPr algn="just" eaLnBrk="1" hangingPunct="1">
              <a:lnSpc>
                <a:spcPct val="170000"/>
              </a:lnSpc>
              <a:spcBef>
                <a:spcPts val="0"/>
              </a:spcBef>
            </a:pPr>
            <a:endParaRPr lang="el-GR" b="1" dirty="0" smtClean="0"/>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sz="2800" b="1" dirty="0" smtClean="0">
              <a:solidFill>
                <a:srgbClr val="FFFF00"/>
              </a:solidFill>
              <a:latin typeface="Arial" charset="0"/>
            </a:endParaRPr>
          </a:p>
          <a:p>
            <a:pPr algn="just" eaLnBrk="1" hangingPunct="1">
              <a:lnSpc>
                <a:spcPct val="170000"/>
              </a:lnSpc>
              <a:spcBef>
                <a:spcPts val="0"/>
              </a:spcBef>
            </a:pPr>
            <a:endParaRPr lang="el-GR" b="1" dirty="0" smtClean="0"/>
          </a:p>
          <a:p>
            <a:pPr marL="180975" indent="-180975" algn="just" eaLnBrk="1" hangingPunct="1">
              <a:lnSpc>
                <a:spcPct val="170000"/>
              </a:lnSpc>
              <a:spcBef>
                <a:spcPts val="0"/>
              </a:spcBef>
              <a:buFont typeface="Wingdings" pitchFamily="2" charset="2"/>
              <a:buChar char="v"/>
            </a:pPr>
            <a:endParaRPr lang="el-GR" b="1" dirty="0" smtClean="0">
              <a:solidFill>
                <a:srgbClr val="FFFF00"/>
              </a:solidFill>
              <a:latin typeface="Arial" pitchFamily="34" charset="0"/>
              <a:cs typeface="Arial" pitchFamily="34" charset="0"/>
            </a:endParaRPr>
          </a:p>
          <a:p>
            <a:pPr marL="381000" indent="-381000" algn="ctr" eaLnBrk="1" hangingPunct="1"/>
            <a:r>
              <a:rPr lang="el-GR" sz="1800" dirty="0" smtClean="0">
                <a:solidFill>
                  <a:srgbClr val="00B0F0"/>
                </a:solidFill>
                <a:latin typeface="Arial" charset="0"/>
              </a:rPr>
              <a:t>  </a:t>
            </a: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27</a:t>
            </a:fld>
            <a:endParaRPr lang="el-GR"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32500" lnSpcReduction="20000"/>
          </a:bodyPr>
          <a:lstStyle/>
          <a:p>
            <a:pPr algn="just" eaLnBrk="1" hangingPunct="1">
              <a:lnSpc>
                <a:spcPct val="160000"/>
              </a:lnSpc>
              <a:spcBef>
                <a:spcPts val="0"/>
              </a:spcBef>
            </a:pPr>
            <a:r>
              <a:rPr lang="el-GR" sz="5500" b="1" dirty="0" smtClean="0">
                <a:latin typeface="Arial" pitchFamily="34" charset="0"/>
                <a:cs typeface="Arial" pitchFamily="34" charset="0"/>
              </a:rPr>
              <a:t>Άρθρο 132 _</a:t>
            </a:r>
            <a:r>
              <a:rPr lang="el-GR" sz="5500" dirty="0" smtClean="0">
                <a:latin typeface="Arial" pitchFamily="34" charset="0"/>
                <a:cs typeface="Arial" pitchFamily="34" charset="0"/>
              </a:rPr>
              <a:t>1η: </a:t>
            </a:r>
            <a:r>
              <a:rPr lang="el-GR" sz="5500" b="1" dirty="0" smtClean="0">
                <a:solidFill>
                  <a:srgbClr val="FFFF00"/>
                </a:solidFill>
                <a:latin typeface="Arial" pitchFamily="34" charset="0"/>
                <a:cs typeface="Arial" pitchFamily="34" charset="0"/>
              </a:rPr>
              <a:t>η τροποποίηση βασίζεται σε ρητές &amp; ακριβείς ρήτρες αναθεώρησης που  προβλέπονται στα αρχικά έγγραφα της σύμβασης</a:t>
            </a:r>
          </a:p>
          <a:p>
            <a:pPr algn="just" eaLnBrk="1" hangingPunct="1">
              <a:lnSpc>
                <a:spcPct val="160000"/>
              </a:lnSpc>
              <a:spcBef>
                <a:spcPts val="0"/>
              </a:spcBef>
            </a:pPr>
            <a:endParaRPr lang="el-GR" sz="5500" b="1" dirty="0" smtClean="0">
              <a:solidFill>
                <a:srgbClr val="FFFF00"/>
              </a:solidFill>
              <a:latin typeface="Arial" pitchFamily="34" charset="0"/>
              <a:cs typeface="Arial" pitchFamily="34" charset="0"/>
            </a:endParaRPr>
          </a:p>
          <a:p>
            <a:pPr marL="182563" indent="-182563" algn="just" eaLnBrk="1" hangingPunct="1">
              <a:lnSpc>
                <a:spcPct val="170000"/>
              </a:lnSpc>
              <a:spcBef>
                <a:spcPts val="0"/>
              </a:spcBef>
              <a:buFont typeface="Wingdings" pitchFamily="2" charset="2"/>
              <a:buChar char="Ø"/>
            </a:pPr>
            <a:r>
              <a:rPr lang="el-GR" sz="5500" u="sng" dirty="0" smtClean="0">
                <a:latin typeface="Arial" pitchFamily="34" charset="0"/>
                <a:cs typeface="Arial" pitchFamily="34" charset="0"/>
              </a:rPr>
              <a:t>Ρήτρες αναθεώρησης</a:t>
            </a:r>
            <a:r>
              <a:rPr lang="el-GR" sz="5500" dirty="0" smtClean="0">
                <a:latin typeface="Arial" pitchFamily="34" charset="0"/>
                <a:cs typeface="Arial" pitchFamily="34" charset="0"/>
              </a:rPr>
              <a:t>:</a:t>
            </a:r>
          </a:p>
          <a:p>
            <a:pPr algn="just" eaLnBrk="1" hangingPunct="1">
              <a:lnSpc>
                <a:spcPct val="170000"/>
              </a:lnSpc>
              <a:spcBef>
                <a:spcPts val="0"/>
              </a:spcBef>
              <a:buFont typeface="Wingdings" pitchFamily="2" charset="2"/>
              <a:buChar char="v"/>
            </a:pPr>
            <a:r>
              <a:rPr lang="el-GR" dirty="0" smtClean="0">
                <a:solidFill>
                  <a:srgbClr val="FFFF00"/>
                </a:solidFill>
                <a:latin typeface="Arial" pitchFamily="34" charset="0"/>
                <a:cs typeface="Arial" pitchFamily="34" charset="0"/>
              </a:rPr>
              <a:t> 	</a:t>
            </a:r>
            <a:r>
              <a:rPr lang="el-GR" sz="4500" b="1" dirty="0" smtClean="0">
                <a:solidFill>
                  <a:srgbClr val="FFFF00"/>
                </a:solidFill>
                <a:latin typeface="Arial" pitchFamily="34" charset="0"/>
                <a:cs typeface="Arial" pitchFamily="34" charset="0"/>
              </a:rPr>
              <a:t>ρήτρες αναθεώρησης τιμών</a:t>
            </a:r>
            <a:r>
              <a:rPr lang="el-GR" sz="4500" dirty="0" smtClean="0">
                <a:latin typeface="Arial" pitchFamily="34" charset="0"/>
                <a:cs typeface="Arial" pitchFamily="34" charset="0"/>
              </a:rPr>
              <a:t>: οι όροι, που προβλέπονται στα αρχικά έγγραφα της σύμβασης, περί αναπροσαρμογής των τιμών της αρχικής σύμβασης σε ορισμένο ποσό ή μέχρι προκαθορισμένο %. </a:t>
            </a:r>
          </a:p>
          <a:p>
            <a:pPr algn="just" eaLnBrk="1" hangingPunct="1">
              <a:lnSpc>
                <a:spcPct val="170000"/>
              </a:lnSpc>
              <a:spcBef>
                <a:spcPts val="0"/>
              </a:spcBef>
              <a:buFont typeface="Wingdings" pitchFamily="2" charset="2"/>
              <a:buChar char="v"/>
            </a:pPr>
            <a:r>
              <a:rPr lang="el-GR" sz="4500" dirty="0" smtClean="0">
                <a:latin typeface="Arial" pitchFamily="34" charset="0"/>
                <a:cs typeface="Arial" pitchFamily="34" charset="0"/>
              </a:rPr>
              <a:t> 	</a:t>
            </a:r>
            <a:r>
              <a:rPr lang="el-GR" sz="4500" b="1" dirty="0" smtClean="0">
                <a:solidFill>
                  <a:srgbClr val="FFFF00"/>
                </a:solidFill>
                <a:latin typeface="Arial" pitchFamily="34" charset="0"/>
                <a:cs typeface="Arial" pitchFamily="34" charset="0"/>
              </a:rPr>
              <a:t>δικαιώματα προαίρεσης: </a:t>
            </a:r>
            <a:r>
              <a:rPr lang="el-GR" sz="4500" dirty="0" smtClean="0">
                <a:latin typeface="Arial" pitchFamily="34" charset="0"/>
                <a:cs typeface="Arial" pitchFamily="34" charset="0"/>
              </a:rPr>
              <a:t>«…μόνο τα </a:t>
            </a:r>
            <a:r>
              <a:rPr lang="el-GR" sz="4500" dirty="0" smtClean="0">
                <a:solidFill>
                  <a:srgbClr val="FF0000"/>
                </a:solidFill>
                <a:latin typeface="Arial" pitchFamily="34" charset="0"/>
                <a:cs typeface="Arial" pitchFamily="34" charset="0"/>
              </a:rPr>
              <a:t>‘’γνήσια’’ δικαιώματα προαίρεσης του Α.Κ.17</a:t>
            </a:r>
            <a:r>
              <a:rPr lang="el-GR" sz="4500" dirty="0" smtClean="0">
                <a:latin typeface="Arial" pitchFamily="34" charset="0"/>
                <a:cs typeface="Arial" pitchFamily="34" charset="0"/>
              </a:rPr>
              <a:t>, τα οποία αποτελούν διαπλαστικά δικαιώματα που ενεργοποιούνται με </a:t>
            </a:r>
            <a:r>
              <a:rPr lang="el-GR" sz="4500" u="sng" dirty="0" smtClean="0">
                <a:solidFill>
                  <a:srgbClr val="FFC000"/>
                </a:solidFill>
                <a:latin typeface="Arial" pitchFamily="34" charset="0"/>
                <a:cs typeface="Arial" pitchFamily="34" charset="0"/>
              </a:rPr>
              <a:t>μονομερή δήλωση</a:t>
            </a:r>
            <a:r>
              <a:rPr lang="el-GR" sz="4500" dirty="0" smtClean="0">
                <a:solidFill>
                  <a:srgbClr val="FFC000"/>
                </a:solidFill>
                <a:latin typeface="Arial" pitchFamily="34" charset="0"/>
                <a:cs typeface="Arial" pitchFamily="34" charset="0"/>
              </a:rPr>
              <a:t> </a:t>
            </a:r>
            <a:r>
              <a:rPr lang="el-GR" sz="4500" dirty="0" smtClean="0">
                <a:latin typeface="Arial" pitchFamily="34" charset="0"/>
                <a:cs typeface="Arial" pitchFamily="34" charset="0"/>
              </a:rPr>
              <a:t>της αναθέτουσας αρχής, </a:t>
            </a:r>
            <a:r>
              <a:rPr lang="el-GR" sz="4500" u="sng" dirty="0" smtClean="0">
                <a:latin typeface="Arial" pitchFamily="34" charset="0"/>
                <a:cs typeface="Arial" pitchFamily="34" charset="0"/>
              </a:rPr>
              <a:t>χωρίς να απαιτείται σχετική συμφωνία του αναδόχου</a:t>
            </a:r>
            <a:r>
              <a:rPr lang="el-GR" sz="4500" dirty="0" smtClean="0">
                <a:latin typeface="Arial" pitchFamily="34" charset="0"/>
                <a:cs typeface="Arial" pitchFamily="34" charset="0"/>
              </a:rPr>
              <a:t>, καθώς ο τελευταίος έχει ήδη αποδεχθεί, με την υποβολή της προσφοράς του, τους όρους ενεργοποίησης του δικαιώματος προαίρεσης από την αναθέτουσα αρχή, στη διακριτική ευχέρεια της οποίας εναπόκειται η ενεργοποίησή του ή όχι».</a:t>
            </a:r>
          </a:p>
          <a:p>
            <a:pPr algn="just" eaLnBrk="1" hangingPunct="1">
              <a:lnSpc>
                <a:spcPct val="170000"/>
              </a:lnSpc>
              <a:spcBef>
                <a:spcPts val="0"/>
              </a:spcBef>
            </a:pPr>
            <a:r>
              <a:rPr lang="el-GR" sz="4500" dirty="0" smtClean="0">
                <a:solidFill>
                  <a:srgbClr val="FFC000"/>
                </a:solidFill>
                <a:latin typeface="Arial" pitchFamily="34" charset="0"/>
                <a:cs typeface="Arial" pitchFamily="34" charset="0"/>
              </a:rPr>
              <a:t>[Βλ. ΝΣΚ 265/2015 &amp; 186/2010, διάκριση του δικαιώματος προαίρεσης από τη διαπραγμάτευση για νέες υπηρεσίες ή έργα βλ. ενδεικτικά Αποφάσεις Ε.Α.Α.ΔΗ.ΣΥ. 276/2014 &amp; 13/2014]</a:t>
            </a: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28</a:t>
            </a:fld>
            <a:endParaRPr lang="el-GR"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47500" lnSpcReduction="20000"/>
          </a:bodyPr>
          <a:lstStyle/>
          <a:p>
            <a:pPr algn="just" eaLnBrk="1" hangingPunct="1">
              <a:lnSpc>
                <a:spcPct val="160000"/>
              </a:lnSpc>
              <a:spcBef>
                <a:spcPts val="0"/>
              </a:spcBef>
            </a:pPr>
            <a:r>
              <a:rPr lang="el-GR" sz="3400" b="1" dirty="0" smtClean="0">
                <a:latin typeface="Arial" pitchFamily="34" charset="0"/>
                <a:cs typeface="Arial" pitchFamily="34" charset="0"/>
              </a:rPr>
              <a:t>Άρθρο 132 _</a:t>
            </a:r>
            <a:r>
              <a:rPr lang="el-GR" sz="3400" dirty="0" smtClean="0">
                <a:latin typeface="Arial" pitchFamily="34" charset="0"/>
                <a:cs typeface="Arial" pitchFamily="34" charset="0"/>
              </a:rPr>
              <a:t>1η: </a:t>
            </a:r>
            <a:r>
              <a:rPr lang="el-GR" sz="3400" b="1" dirty="0" smtClean="0">
                <a:solidFill>
                  <a:srgbClr val="FFFF00"/>
                </a:solidFill>
                <a:latin typeface="Arial" pitchFamily="34" charset="0"/>
                <a:cs typeface="Arial" pitchFamily="34" charset="0"/>
              </a:rPr>
              <a:t>η τροποποίηση βασίζεται σε ρητές &amp; ακριβείς ρήτρες αναθεώρησης που  προβλέπονται στα αρχικά έγγραφα της σύμβασης</a:t>
            </a:r>
          </a:p>
          <a:p>
            <a:pPr algn="just" eaLnBrk="1" hangingPunct="1">
              <a:lnSpc>
                <a:spcPct val="160000"/>
              </a:lnSpc>
              <a:spcBef>
                <a:spcPts val="0"/>
              </a:spcBef>
            </a:pPr>
            <a:endParaRPr lang="el-GR" sz="3400" b="1" dirty="0" smtClean="0">
              <a:solidFill>
                <a:srgbClr val="FFFF00"/>
              </a:solidFill>
              <a:latin typeface="Arial" pitchFamily="34" charset="0"/>
              <a:cs typeface="Arial" pitchFamily="34" charset="0"/>
            </a:endParaRPr>
          </a:p>
          <a:p>
            <a:pPr marL="182563" indent="-182563" algn="just" eaLnBrk="1" hangingPunct="1">
              <a:lnSpc>
                <a:spcPct val="170000"/>
              </a:lnSpc>
              <a:spcBef>
                <a:spcPts val="0"/>
              </a:spcBef>
              <a:buFont typeface="Wingdings" pitchFamily="2" charset="2"/>
              <a:buChar char="Ø"/>
            </a:pPr>
            <a:r>
              <a:rPr lang="el-GR" sz="4000" b="1" u="sng" dirty="0" smtClean="0"/>
              <a:t>Επιτρεπτές ρήτρες αναθεώρησης</a:t>
            </a:r>
            <a:r>
              <a:rPr lang="el-GR" sz="4000" dirty="0" smtClean="0"/>
              <a:t>:</a:t>
            </a:r>
          </a:p>
          <a:p>
            <a:pPr marL="358775" indent="-358775" algn="just" eaLnBrk="1" hangingPunct="1">
              <a:lnSpc>
                <a:spcPct val="170000"/>
              </a:lnSpc>
              <a:spcBef>
                <a:spcPts val="0"/>
              </a:spcBef>
              <a:buFont typeface="+mj-lt"/>
              <a:buAutoNum type="arabicPeriod"/>
            </a:pPr>
            <a:r>
              <a:rPr lang="el-GR" sz="3400" dirty="0" smtClean="0">
                <a:latin typeface="Arial" pitchFamily="34" charset="0"/>
                <a:cs typeface="Arial" pitchFamily="34" charset="0"/>
              </a:rPr>
              <a:t>Περιλαμβάνονται στα αρχικά έγγραφα της σύμβασης</a:t>
            </a:r>
          </a:p>
          <a:p>
            <a:pPr marL="358775" indent="-358775" algn="just" eaLnBrk="1" hangingPunct="1">
              <a:lnSpc>
                <a:spcPct val="170000"/>
              </a:lnSpc>
              <a:spcBef>
                <a:spcPts val="0"/>
              </a:spcBef>
              <a:buFont typeface="+mj-lt"/>
              <a:buAutoNum type="arabicPeriod"/>
            </a:pPr>
            <a:r>
              <a:rPr lang="el-GR" sz="3400" dirty="0" smtClean="0">
                <a:latin typeface="Arial" pitchFamily="34" charset="0"/>
                <a:cs typeface="Arial" pitchFamily="34" charset="0"/>
              </a:rPr>
              <a:t>Είναι σαφείς, ακριβείς &amp; ρητές &amp; αναφέρουν τη φύση &amp; το αντικείμενο της τροποποίησης</a:t>
            </a:r>
          </a:p>
          <a:p>
            <a:pPr marL="358775" indent="-358775" algn="just" eaLnBrk="1" hangingPunct="1">
              <a:lnSpc>
                <a:spcPct val="170000"/>
              </a:lnSpc>
              <a:spcBef>
                <a:spcPts val="0"/>
              </a:spcBef>
              <a:buFont typeface="+mj-lt"/>
              <a:buAutoNum type="arabicPeriod"/>
            </a:pPr>
            <a:r>
              <a:rPr lang="el-GR" sz="3400" dirty="0" smtClean="0">
                <a:latin typeface="Arial" pitchFamily="34" charset="0"/>
                <a:cs typeface="Arial" pitchFamily="34" charset="0"/>
              </a:rPr>
              <a:t>Περιλαμβάνουν τους όρους ενεργοποίησής τους</a:t>
            </a:r>
          </a:p>
          <a:p>
            <a:pPr marL="358775" indent="-358775" algn="just" eaLnBrk="1" hangingPunct="1">
              <a:lnSpc>
                <a:spcPct val="170000"/>
              </a:lnSpc>
              <a:spcBef>
                <a:spcPts val="0"/>
              </a:spcBef>
              <a:buFont typeface="+mj-lt"/>
              <a:buAutoNum type="arabicPeriod"/>
            </a:pPr>
            <a:r>
              <a:rPr lang="el-GR" sz="3400" b="1" dirty="0" smtClean="0">
                <a:latin typeface="Arial" pitchFamily="34" charset="0"/>
                <a:cs typeface="Arial" pitchFamily="34" charset="0"/>
              </a:rPr>
              <a:t>Δεν μεταβάλλουν τη συνολική φύση της σύμβασης</a:t>
            </a:r>
          </a:p>
          <a:p>
            <a:pPr marL="182563" indent="-182563" algn="just" eaLnBrk="1" hangingPunct="1">
              <a:lnSpc>
                <a:spcPct val="170000"/>
              </a:lnSpc>
              <a:spcBef>
                <a:spcPts val="0"/>
              </a:spcBef>
            </a:pPr>
            <a:endParaRPr lang="el-GR" sz="3200" dirty="0" smtClean="0">
              <a:latin typeface="Arial" pitchFamily="34" charset="0"/>
              <a:cs typeface="Arial" pitchFamily="34" charset="0"/>
            </a:endParaRPr>
          </a:p>
          <a:p>
            <a:pPr marL="182563" indent="-182563" algn="just" eaLnBrk="1" hangingPunct="1">
              <a:lnSpc>
                <a:spcPct val="170000"/>
              </a:lnSpc>
              <a:spcBef>
                <a:spcPts val="0"/>
              </a:spcBef>
              <a:buFont typeface="Wingdings" pitchFamily="2" charset="2"/>
              <a:buChar char="v"/>
            </a:pPr>
            <a:r>
              <a:rPr lang="el-GR" sz="3800" dirty="0" smtClean="0">
                <a:solidFill>
                  <a:srgbClr val="FFFF00"/>
                </a:solidFill>
                <a:latin typeface="Arial" pitchFamily="34" charset="0"/>
                <a:cs typeface="Arial" pitchFamily="34" charset="0"/>
              </a:rPr>
              <a:t>[;]</a:t>
            </a:r>
            <a:r>
              <a:rPr lang="el-GR" sz="3800" dirty="0" smtClean="0">
                <a:latin typeface="Arial" pitchFamily="34" charset="0"/>
                <a:cs typeface="Arial" pitchFamily="34" charset="0"/>
              </a:rPr>
              <a:t> </a:t>
            </a:r>
            <a:r>
              <a:rPr lang="el-GR" sz="3800" dirty="0" smtClean="0">
                <a:solidFill>
                  <a:srgbClr val="FFC000"/>
                </a:solidFill>
                <a:latin typeface="Arial" pitchFamily="34" charset="0"/>
                <a:cs typeface="Arial" pitchFamily="34" charset="0"/>
              </a:rPr>
              <a:t>αξία &amp; μέγιστος χρόνος των ρητρών αναθεώρησης [ΑΡΧΗ ΤΗΣ ΑΝΑΛΟΓΙΚΟΤΗΤΑΣ]</a:t>
            </a:r>
          </a:p>
          <a:p>
            <a:pPr marL="182563" indent="-182563" algn="just" eaLnBrk="1" hangingPunct="1">
              <a:lnSpc>
                <a:spcPct val="170000"/>
              </a:lnSpc>
              <a:spcBef>
                <a:spcPts val="0"/>
              </a:spcBef>
            </a:pPr>
            <a:endParaRPr lang="el-GR" sz="3200" dirty="0" smtClean="0">
              <a:latin typeface="Arial" pitchFamily="34" charset="0"/>
              <a:cs typeface="Arial" pitchFamily="34" charset="0"/>
            </a:endParaRPr>
          </a:p>
          <a:p>
            <a:pPr marL="182563" indent="-182563" algn="just" eaLnBrk="1" hangingPunct="1">
              <a:lnSpc>
                <a:spcPct val="170000"/>
              </a:lnSpc>
              <a:spcBef>
                <a:spcPts val="0"/>
              </a:spcBef>
            </a:pPr>
            <a:endParaRPr lang="el-GR" sz="5500" dirty="0" smtClean="0">
              <a:latin typeface="Arial" pitchFamily="34" charset="0"/>
              <a:cs typeface="Arial" pitchFamily="34" charset="0"/>
            </a:endParaRPr>
          </a:p>
          <a:p>
            <a:pPr algn="just" eaLnBrk="1" hangingPunct="1">
              <a:lnSpc>
                <a:spcPct val="170000"/>
              </a:lnSpc>
              <a:spcBef>
                <a:spcPts val="0"/>
              </a:spcBef>
              <a:buFont typeface="Wingdings" pitchFamily="2" charset="2"/>
              <a:buChar char="v"/>
            </a:pPr>
            <a:r>
              <a:rPr lang="el-GR" dirty="0" smtClean="0">
                <a:solidFill>
                  <a:srgbClr val="FFFF00"/>
                </a:solidFill>
                <a:latin typeface="Arial" pitchFamily="34" charset="0"/>
                <a:cs typeface="Arial" pitchFamily="34" charset="0"/>
              </a:rPr>
              <a:t> 	</a:t>
            </a: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29</a:t>
            </a:fld>
            <a:endParaRPr lang="el-G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0243" name="Rectangle 3"/>
          <p:cNvSpPr>
            <a:spLocks noGrp="1" noChangeArrowheads="1"/>
          </p:cNvSpPr>
          <p:nvPr>
            <p:ph type="subTitle" idx="1"/>
          </p:nvPr>
        </p:nvSpPr>
        <p:spPr>
          <a:xfrm>
            <a:off x="323850" y="260350"/>
            <a:ext cx="8424863" cy="5616575"/>
          </a:xfrm>
        </p:spPr>
        <p:txBody>
          <a:bodyPr/>
          <a:lstStyle/>
          <a:p>
            <a:pPr algn="just" eaLnBrk="1" hangingPunct="1">
              <a:lnSpc>
                <a:spcPct val="90000"/>
              </a:lnSpc>
              <a:spcBef>
                <a:spcPct val="0"/>
              </a:spcBef>
              <a:tabLst>
                <a:tab pos="180975" algn="l"/>
              </a:tabLst>
            </a:pPr>
            <a:r>
              <a:rPr lang="el-GR" sz="2000" b="1" dirty="0" smtClean="0">
                <a:latin typeface="Arial" charset="0"/>
              </a:rPr>
              <a:t>	</a:t>
            </a:r>
          </a:p>
          <a:p>
            <a:pPr algn="just" eaLnBrk="1" hangingPunct="1">
              <a:lnSpc>
                <a:spcPct val="90000"/>
              </a:lnSpc>
              <a:spcBef>
                <a:spcPct val="0"/>
              </a:spcBef>
              <a:tabLst>
                <a:tab pos="180975" algn="l"/>
              </a:tabLst>
            </a:pPr>
            <a:r>
              <a:rPr lang="el-GR" sz="1800" b="1" dirty="0" smtClean="0">
                <a:solidFill>
                  <a:srgbClr val="FFC000"/>
                </a:solidFill>
                <a:latin typeface="Arial" charset="0"/>
              </a:rPr>
              <a:t>	ΜΕΡΟΣ Β ΚΑΝΟΝΕΣ ΕΚΤΕΛΕΣΗΣ - ΚΕΦΑΛΑΙΟ Ι ΕΚΤΕΛΕΣΗ ΤΗΣ 	ΣΥΜΒΑΣΗΣ (άρθρα 129 -133)</a:t>
            </a:r>
          </a:p>
          <a:p>
            <a:pPr algn="just" eaLnBrk="1" hangingPunct="1">
              <a:lnSpc>
                <a:spcPct val="90000"/>
              </a:lnSpc>
              <a:spcBef>
                <a:spcPct val="0"/>
              </a:spcBef>
              <a:tabLst>
                <a:tab pos="180975" algn="l"/>
              </a:tabLst>
            </a:pPr>
            <a:endParaRPr lang="el-GR" sz="1800" b="1" dirty="0" smtClean="0">
              <a:latin typeface="Arial" charset="0"/>
            </a:endParaRPr>
          </a:p>
          <a:p>
            <a:pPr algn="just" eaLnBrk="1" hangingPunct="1">
              <a:lnSpc>
                <a:spcPct val="90000"/>
              </a:lnSpc>
              <a:spcBef>
                <a:spcPct val="0"/>
              </a:spcBef>
              <a:tabLst>
                <a:tab pos="180975" algn="l"/>
              </a:tabLst>
            </a:pPr>
            <a:endParaRPr lang="el-GR" sz="1800" b="1" dirty="0" smtClean="0">
              <a:latin typeface="Arial" charset="0"/>
            </a:endParaRPr>
          </a:p>
          <a:p>
            <a:pPr marL="577850" indent="-577850" algn="ctr" eaLnBrk="1" hangingPunct="1">
              <a:lnSpc>
                <a:spcPct val="150000"/>
              </a:lnSpc>
              <a:spcBef>
                <a:spcPct val="0"/>
              </a:spcBef>
            </a:pPr>
            <a:r>
              <a:rPr lang="el-GR" sz="2000" b="1" dirty="0" smtClean="0">
                <a:solidFill>
                  <a:srgbClr val="FFFF00"/>
                </a:solidFill>
                <a:latin typeface="Arial" charset="0"/>
              </a:rPr>
              <a:t>Άρθρο 129 Συμβατικό πλαίσιο - Εφαρμοστέα νομοθεσία</a:t>
            </a:r>
          </a:p>
          <a:p>
            <a:pPr marL="577850" indent="-577850" algn="just" eaLnBrk="1" hangingPunct="1">
              <a:lnSpc>
                <a:spcPct val="150000"/>
              </a:lnSpc>
              <a:spcBef>
                <a:spcPct val="0"/>
              </a:spcBef>
            </a:pPr>
            <a:endParaRPr lang="el-GR" sz="1600" dirty="0" smtClean="0">
              <a:latin typeface="Arial" charset="0"/>
            </a:endParaRPr>
          </a:p>
          <a:p>
            <a:pPr marL="577850" indent="-577850" algn="just" eaLnBrk="1" hangingPunct="1">
              <a:lnSpc>
                <a:spcPct val="150000"/>
              </a:lnSpc>
              <a:spcBef>
                <a:spcPct val="0"/>
              </a:spcBef>
              <a:buFont typeface="Wingdings" pitchFamily="2" charset="2"/>
              <a:buChar char="Ø"/>
            </a:pPr>
            <a:r>
              <a:rPr lang="el-GR" sz="2400" dirty="0" smtClean="0">
                <a:latin typeface="Arial" charset="0"/>
              </a:rPr>
              <a:t>Για την εκτέλεση δημοσίων συμβάσεων εφαρμόζονται: </a:t>
            </a:r>
          </a:p>
          <a:p>
            <a:pPr marL="577850" indent="-577850" algn="just" eaLnBrk="1" hangingPunct="1">
              <a:lnSpc>
                <a:spcPct val="150000"/>
              </a:lnSpc>
              <a:spcBef>
                <a:spcPct val="0"/>
              </a:spcBef>
              <a:buFont typeface="Wingdings" pitchFamily="2" charset="2"/>
              <a:buAutoNum type="romanLcPeriod"/>
            </a:pPr>
            <a:r>
              <a:rPr lang="el-GR" sz="2400" dirty="0" smtClean="0">
                <a:latin typeface="Arial" charset="0"/>
              </a:rPr>
              <a:t>οι οικείες διατάξεις του ν.4412/16</a:t>
            </a:r>
            <a:endParaRPr lang="el-GR" sz="2400" dirty="0" smtClean="0">
              <a:solidFill>
                <a:srgbClr val="C00000"/>
              </a:solidFill>
              <a:latin typeface="Arial" charset="0"/>
            </a:endParaRPr>
          </a:p>
          <a:p>
            <a:pPr marL="577850" indent="-577850" algn="just" eaLnBrk="1" hangingPunct="1">
              <a:lnSpc>
                <a:spcPct val="150000"/>
              </a:lnSpc>
              <a:spcBef>
                <a:spcPct val="0"/>
              </a:spcBef>
              <a:buFont typeface="Wingdings" pitchFamily="2" charset="2"/>
              <a:buAutoNum type="romanLcPeriod"/>
            </a:pPr>
            <a:r>
              <a:rPr lang="el-GR" sz="2400" dirty="0" smtClean="0">
                <a:latin typeface="Arial" charset="0"/>
              </a:rPr>
              <a:t>οι όροι της σύμβασης &amp;</a:t>
            </a:r>
          </a:p>
          <a:p>
            <a:pPr marL="577850" indent="-577850" algn="just" eaLnBrk="1" hangingPunct="1">
              <a:lnSpc>
                <a:spcPct val="150000"/>
              </a:lnSpc>
              <a:spcBef>
                <a:spcPct val="0"/>
              </a:spcBef>
              <a:buFont typeface="Wingdings" pitchFamily="2" charset="2"/>
              <a:buAutoNum type="romanLcPeriod"/>
            </a:pPr>
            <a:r>
              <a:rPr lang="el-GR" sz="2400" b="1" dirty="0" smtClean="0">
                <a:solidFill>
                  <a:srgbClr val="FFC000"/>
                </a:solidFill>
                <a:latin typeface="Arial" charset="0"/>
              </a:rPr>
              <a:t>συμπληρωματικά ο Αστικός Κώδικας </a:t>
            </a:r>
          </a:p>
          <a:p>
            <a:pPr marL="577850" indent="-577850" algn="just" eaLnBrk="1" hangingPunct="1">
              <a:lnSpc>
                <a:spcPct val="150000"/>
              </a:lnSpc>
              <a:spcBef>
                <a:spcPct val="0"/>
              </a:spcBef>
            </a:pPr>
            <a:r>
              <a:rPr lang="el-GR" sz="1800" dirty="0" smtClean="0">
                <a:solidFill>
                  <a:srgbClr val="00B050"/>
                </a:solidFill>
                <a:latin typeface="Arial" charset="0"/>
              </a:rPr>
              <a:t>[+ ] 	</a:t>
            </a:r>
            <a:r>
              <a:rPr lang="el-GR" sz="1800" b="1" dirty="0" smtClean="0">
                <a:solidFill>
                  <a:srgbClr val="00B050"/>
                </a:solidFill>
                <a:latin typeface="Arial" charset="0"/>
              </a:rPr>
              <a:t>το νομοθετικό &amp; κανονιστικό πλαίσιο που διέπει την εκτέλεση του οικονομικού αντικειμένου των δημοσίων συμβάσεων που εμπίπτουν στο πεδίο εφαρμογής του ν. 4412/2016</a:t>
            </a:r>
          </a:p>
          <a:p>
            <a:pPr marL="577850" indent="-577850" algn="just" eaLnBrk="1" hangingPunct="1">
              <a:lnSpc>
                <a:spcPct val="150000"/>
              </a:lnSpc>
              <a:spcBef>
                <a:spcPct val="0"/>
              </a:spcBef>
              <a:buFont typeface="Wingdings" pitchFamily="2" charset="2"/>
              <a:buAutoNum type="romanLcPeriod"/>
            </a:pPr>
            <a:endParaRPr lang="el-GR" sz="2400" dirty="0" smtClean="0">
              <a:solidFill>
                <a:srgbClr val="FF0000"/>
              </a:solidFill>
              <a:latin typeface="Arial" charset="0"/>
            </a:endParaRPr>
          </a:p>
        </p:txBody>
      </p:sp>
      <p:sp>
        <p:nvSpPr>
          <p:cNvPr id="1024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4EC43B2-097B-42AF-ADE3-516DB07C39CA}" type="slidenum">
              <a:rPr lang="el-GR" smtClean="0"/>
              <a:pPr/>
              <a:t>3</a:t>
            </a:fld>
            <a:endParaRPr lang="el-GR"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1507" name="Rectangle 3"/>
          <p:cNvSpPr>
            <a:spLocks noGrp="1" noChangeArrowheads="1"/>
          </p:cNvSpPr>
          <p:nvPr>
            <p:ph type="subTitle" idx="1"/>
          </p:nvPr>
        </p:nvSpPr>
        <p:spPr>
          <a:xfrm>
            <a:off x="214282" y="260350"/>
            <a:ext cx="8643998" cy="5616575"/>
          </a:xfrm>
        </p:spPr>
        <p:txBody>
          <a:bodyPr>
            <a:normAutofit fontScale="25000" lnSpcReduction="20000"/>
          </a:bodyPr>
          <a:lstStyle/>
          <a:p>
            <a:pPr algn="just">
              <a:lnSpc>
                <a:spcPct val="170000"/>
              </a:lnSpc>
              <a:spcBef>
                <a:spcPts val="0"/>
              </a:spcBef>
            </a:pPr>
            <a:endParaRPr lang="el-GR" sz="5500" b="1" dirty="0" smtClean="0">
              <a:latin typeface="Arial" pitchFamily="34" charset="0"/>
              <a:cs typeface="Arial" pitchFamily="34" charset="0"/>
            </a:endParaRPr>
          </a:p>
          <a:p>
            <a:pPr algn="just">
              <a:lnSpc>
                <a:spcPct val="170000"/>
              </a:lnSpc>
              <a:spcBef>
                <a:spcPts val="0"/>
              </a:spcBef>
            </a:pPr>
            <a:endParaRPr lang="el-GR" sz="5500" b="1" dirty="0" smtClean="0">
              <a:latin typeface="Arial" pitchFamily="34" charset="0"/>
              <a:cs typeface="Arial" pitchFamily="34" charset="0"/>
            </a:endParaRPr>
          </a:p>
          <a:p>
            <a:pPr algn="just">
              <a:lnSpc>
                <a:spcPct val="170000"/>
              </a:lnSpc>
              <a:spcBef>
                <a:spcPts val="0"/>
              </a:spcBef>
            </a:pPr>
            <a:endParaRPr lang="el-GR" sz="5500" b="1" dirty="0" smtClean="0">
              <a:latin typeface="Arial" pitchFamily="34" charset="0"/>
              <a:cs typeface="Arial" pitchFamily="34" charset="0"/>
            </a:endParaRPr>
          </a:p>
          <a:p>
            <a:pPr algn="ctr">
              <a:lnSpc>
                <a:spcPct val="170000"/>
              </a:lnSpc>
              <a:spcBef>
                <a:spcPts val="0"/>
              </a:spcBef>
            </a:pPr>
            <a:r>
              <a:rPr lang="el-GR" sz="5500" b="1" dirty="0" smtClean="0">
                <a:solidFill>
                  <a:srgbClr val="FFC000"/>
                </a:solidFill>
                <a:latin typeface="Arial" pitchFamily="34" charset="0"/>
                <a:cs typeface="Arial" pitchFamily="34" charset="0"/>
              </a:rPr>
              <a:t>Άρθρο 105</a:t>
            </a:r>
            <a:r>
              <a:rPr lang="en-US" sz="5500" b="1" dirty="0" smtClean="0">
                <a:solidFill>
                  <a:srgbClr val="FFC000"/>
                </a:solidFill>
                <a:latin typeface="Arial" pitchFamily="34" charset="0"/>
                <a:cs typeface="Arial" pitchFamily="34" charset="0"/>
              </a:rPr>
              <a:t> </a:t>
            </a:r>
            <a:r>
              <a:rPr lang="el-GR" sz="5500" b="1" dirty="0" smtClean="0">
                <a:solidFill>
                  <a:srgbClr val="FFC000"/>
                </a:solidFill>
                <a:latin typeface="Arial" pitchFamily="34" charset="0"/>
                <a:cs typeface="Arial" pitchFamily="34" charset="0"/>
              </a:rPr>
              <a:t>Κατακύρωση - σύναψη σύμβασης</a:t>
            </a:r>
            <a:endParaRPr lang="en-US" sz="5500" b="1" dirty="0" smtClean="0">
              <a:solidFill>
                <a:srgbClr val="FFC000"/>
              </a:solidFill>
              <a:latin typeface="Arial" pitchFamily="34" charset="0"/>
              <a:cs typeface="Arial" pitchFamily="34" charset="0"/>
            </a:endParaRPr>
          </a:p>
          <a:p>
            <a:pPr algn="just">
              <a:lnSpc>
                <a:spcPct val="170000"/>
              </a:lnSpc>
              <a:spcBef>
                <a:spcPts val="0"/>
              </a:spcBef>
            </a:pPr>
            <a:r>
              <a:rPr lang="el-GR" sz="5500" dirty="0" smtClean="0">
                <a:latin typeface="Arial" pitchFamily="34" charset="0"/>
                <a:cs typeface="Arial" pitchFamily="34" charset="0"/>
              </a:rPr>
              <a:t>«1 </a:t>
            </a:r>
            <a:r>
              <a:rPr lang="en-US" sz="5500" dirty="0" smtClean="0">
                <a:latin typeface="Arial" pitchFamily="34" charset="0"/>
                <a:cs typeface="Arial" pitchFamily="34" charset="0"/>
              </a:rPr>
              <a:t>…</a:t>
            </a:r>
            <a:r>
              <a:rPr lang="el-GR" sz="5500" dirty="0" smtClean="0">
                <a:latin typeface="Arial" pitchFamily="34" charset="0"/>
                <a:cs typeface="Arial" pitchFamily="34" charset="0"/>
              </a:rPr>
              <a:t>Στις διαδικασίες σύναψης </a:t>
            </a:r>
            <a:r>
              <a:rPr lang="el-GR" sz="5500" b="1" dirty="0" smtClean="0">
                <a:solidFill>
                  <a:srgbClr val="FFFF00"/>
                </a:solidFill>
                <a:latin typeface="Arial" pitchFamily="34" charset="0"/>
                <a:cs typeface="Arial" pitchFamily="34" charset="0"/>
              </a:rPr>
              <a:t>δημόσιας σύμβασης προμηθειών ή παροχής γενικών υπηρεσιών</a:t>
            </a:r>
            <a:r>
              <a:rPr lang="el-GR" sz="5500" dirty="0" smtClean="0">
                <a:latin typeface="Arial" pitchFamily="34" charset="0"/>
                <a:cs typeface="Arial" pitchFamily="34" charset="0"/>
              </a:rPr>
              <a:t>, το αρμόδιο γνωμοδοτικό όργανο, με αιτιολογημένη εισήγησή του, μπορεί να προτείνει την κατακύρωση της σύμβασης</a:t>
            </a:r>
          </a:p>
          <a:p>
            <a:pPr marL="714375" algn="just">
              <a:lnSpc>
                <a:spcPct val="170000"/>
              </a:lnSpc>
              <a:spcBef>
                <a:spcPts val="0"/>
              </a:spcBef>
              <a:buFont typeface="Wingdings" pitchFamily="2" charset="2"/>
              <a:buChar char="ü"/>
            </a:pPr>
            <a:r>
              <a:rPr lang="el-GR" sz="5500" dirty="0" smtClean="0">
                <a:latin typeface="Arial" pitchFamily="34" charset="0"/>
                <a:cs typeface="Arial" pitchFamily="34" charset="0"/>
              </a:rPr>
              <a:t>για ολόκληρη 	ή </a:t>
            </a:r>
          </a:p>
          <a:p>
            <a:pPr marL="714375" algn="just">
              <a:lnSpc>
                <a:spcPct val="170000"/>
              </a:lnSpc>
              <a:spcBef>
                <a:spcPts val="0"/>
              </a:spcBef>
              <a:buFont typeface="Wingdings" pitchFamily="2" charset="2"/>
              <a:buChar char="ü"/>
            </a:pPr>
            <a:r>
              <a:rPr lang="el-GR" sz="5500" dirty="0" smtClean="0">
                <a:latin typeface="Arial" pitchFamily="34" charset="0"/>
                <a:cs typeface="Arial" pitchFamily="34" charset="0"/>
              </a:rPr>
              <a:t>μεγαλύτερη 		ή </a:t>
            </a:r>
          </a:p>
          <a:p>
            <a:pPr marL="714375" algn="just">
              <a:lnSpc>
                <a:spcPct val="170000"/>
              </a:lnSpc>
              <a:spcBef>
                <a:spcPts val="0"/>
              </a:spcBef>
              <a:buFont typeface="Wingdings" pitchFamily="2" charset="2"/>
              <a:buChar char="ü"/>
            </a:pPr>
            <a:r>
              <a:rPr lang="el-GR" sz="5500" dirty="0" smtClean="0">
                <a:latin typeface="Arial" pitchFamily="34" charset="0"/>
                <a:cs typeface="Arial" pitchFamily="34" charset="0"/>
              </a:rPr>
              <a:t>μικρότερη </a:t>
            </a:r>
            <a:r>
              <a:rPr lang="el-GR" sz="5500" b="1" dirty="0" smtClean="0">
                <a:latin typeface="Arial" pitchFamily="34" charset="0"/>
                <a:cs typeface="Arial" pitchFamily="34" charset="0"/>
              </a:rPr>
              <a:t>ποσότητα</a:t>
            </a:r>
            <a:r>
              <a:rPr lang="el-GR" sz="5500" dirty="0" smtClean="0">
                <a:latin typeface="Arial" pitchFamily="34" charset="0"/>
                <a:cs typeface="Arial" pitchFamily="34" charset="0"/>
              </a:rPr>
              <a:t> </a:t>
            </a:r>
          </a:p>
          <a:p>
            <a:pPr algn="just">
              <a:lnSpc>
                <a:spcPct val="170000"/>
              </a:lnSpc>
              <a:spcBef>
                <a:spcPts val="0"/>
              </a:spcBef>
            </a:pPr>
            <a:r>
              <a:rPr lang="el-GR" sz="5500" dirty="0" smtClean="0">
                <a:latin typeface="Arial" pitchFamily="34" charset="0"/>
                <a:cs typeface="Arial" pitchFamily="34" charset="0"/>
              </a:rPr>
              <a:t>κατά ποσοστό στα εκατό, που θα καθορίζεται στα έγγραφα της σύμβασης. </a:t>
            </a:r>
          </a:p>
          <a:p>
            <a:pPr algn="just">
              <a:lnSpc>
                <a:spcPct val="170000"/>
              </a:lnSpc>
              <a:spcBef>
                <a:spcPts val="0"/>
              </a:spcBef>
            </a:pPr>
            <a:r>
              <a:rPr lang="el-GR" sz="5500" dirty="0" smtClean="0">
                <a:latin typeface="Arial" pitchFamily="34" charset="0"/>
                <a:cs typeface="Arial" pitchFamily="34" charset="0"/>
              </a:rPr>
              <a:t>Το ποσοστό αυτό </a:t>
            </a:r>
            <a:r>
              <a:rPr lang="el-GR" sz="5500" b="1" dirty="0" smtClean="0">
                <a:solidFill>
                  <a:srgbClr val="FFFF00"/>
                </a:solidFill>
                <a:latin typeface="Arial" pitchFamily="34" charset="0"/>
                <a:cs typeface="Arial" pitchFamily="34" charset="0"/>
              </a:rPr>
              <a:t>δεν μπορεί να υπερβαίνει το 30% </a:t>
            </a:r>
            <a:r>
              <a:rPr lang="el-GR" sz="5500" dirty="0" smtClean="0">
                <a:latin typeface="Arial" pitchFamily="34" charset="0"/>
                <a:cs typeface="Arial" pitchFamily="34" charset="0"/>
              </a:rPr>
              <a:t>για διαγωνισμούς προϋπολογισθείσας αξίας μέχρι 100.000 ευρώ περιλαμβανομένου Φ.Π.Α. και </a:t>
            </a:r>
          </a:p>
          <a:p>
            <a:pPr algn="just">
              <a:lnSpc>
                <a:spcPct val="170000"/>
              </a:lnSpc>
              <a:spcBef>
                <a:spcPts val="0"/>
              </a:spcBef>
            </a:pPr>
            <a:r>
              <a:rPr lang="el-GR" sz="5500" dirty="0" smtClean="0">
                <a:latin typeface="Arial" pitchFamily="34" charset="0"/>
                <a:cs typeface="Arial" pitchFamily="34" charset="0"/>
              </a:rPr>
              <a:t>το </a:t>
            </a:r>
            <a:r>
              <a:rPr lang="el-GR" sz="5500" b="1" dirty="0" smtClean="0">
                <a:solidFill>
                  <a:srgbClr val="FFFF00"/>
                </a:solidFill>
                <a:latin typeface="Arial" pitchFamily="34" charset="0"/>
                <a:cs typeface="Arial" pitchFamily="34" charset="0"/>
              </a:rPr>
              <a:t>15% </a:t>
            </a:r>
            <a:r>
              <a:rPr lang="el-GR" sz="5500" dirty="0" smtClean="0">
                <a:latin typeface="Arial" pitchFamily="34" charset="0"/>
                <a:cs typeface="Arial" pitchFamily="34" charset="0"/>
              </a:rPr>
              <a:t>για διαγωνισμούς προϋπολογισθείσας αξίας από 100.001 ευρώ και άνω περιλαμβανομένου Φ.Π.Α. στην περίπτωση της μεγαλύτερης ποσότητας ή</a:t>
            </a:r>
          </a:p>
          <a:p>
            <a:pPr algn="just">
              <a:lnSpc>
                <a:spcPct val="170000"/>
              </a:lnSpc>
              <a:spcBef>
                <a:spcPts val="0"/>
              </a:spcBef>
            </a:pPr>
            <a:r>
              <a:rPr lang="el-GR" sz="6400" b="1" dirty="0" smtClean="0">
                <a:solidFill>
                  <a:srgbClr val="FF0000"/>
                </a:solidFill>
                <a:latin typeface="Arial" pitchFamily="34" charset="0"/>
                <a:cs typeface="Arial" pitchFamily="34" charset="0"/>
              </a:rPr>
              <a:t>το 50% στην περίπτωση μικρότερης ποσότητας</a:t>
            </a:r>
            <a:r>
              <a:rPr lang="el-GR" sz="5500" dirty="0" smtClean="0">
                <a:latin typeface="Arial" pitchFamily="34" charset="0"/>
                <a:cs typeface="Arial" pitchFamily="34" charset="0"/>
              </a:rPr>
              <a:t>. </a:t>
            </a:r>
          </a:p>
          <a:p>
            <a:pPr algn="just">
              <a:lnSpc>
                <a:spcPct val="170000"/>
              </a:lnSpc>
              <a:spcBef>
                <a:spcPts val="0"/>
              </a:spcBef>
            </a:pPr>
            <a:endParaRPr lang="el-GR" sz="5500" dirty="0" smtClean="0">
              <a:latin typeface="Arial" pitchFamily="34" charset="0"/>
              <a:cs typeface="Arial" pitchFamily="34" charset="0"/>
            </a:endParaRPr>
          </a:p>
          <a:p>
            <a:pPr algn="just">
              <a:lnSpc>
                <a:spcPct val="170000"/>
              </a:lnSpc>
              <a:spcBef>
                <a:spcPts val="0"/>
              </a:spcBef>
            </a:pPr>
            <a:r>
              <a:rPr lang="el-GR" sz="5500" b="1" u="sng" dirty="0" smtClean="0">
                <a:solidFill>
                  <a:schemeClr val="tx1"/>
                </a:solidFill>
                <a:latin typeface="Arial" pitchFamily="34" charset="0"/>
                <a:cs typeface="Arial" pitchFamily="34" charset="0"/>
              </a:rPr>
              <a:t>Για κατακύρωση μέρους της ποσότητας κάτω του καθοριζόμενου από τα έγγραφα της σύμβασης ποσοστού, απαιτείται προηγούμενη αποδοχή από τον προμηθευτή</a:t>
            </a:r>
            <a:r>
              <a:rPr lang="el-GR" sz="5500" dirty="0" smtClean="0">
                <a:solidFill>
                  <a:schemeClr val="tx1"/>
                </a:solidFill>
                <a:latin typeface="Arial" pitchFamily="34" charset="0"/>
                <a:cs typeface="Arial" pitchFamily="34" charset="0"/>
              </a:rPr>
              <a:t>.». </a:t>
            </a:r>
          </a:p>
          <a:p>
            <a:pPr algn="just">
              <a:lnSpc>
                <a:spcPct val="170000"/>
              </a:lnSpc>
              <a:spcBef>
                <a:spcPts val="0"/>
              </a:spcBef>
            </a:pPr>
            <a:endParaRPr lang="el-GR" sz="5500" dirty="0" smtClean="0">
              <a:solidFill>
                <a:schemeClr val="tx1"/>
              </a:solidFill>
              <a:latin typeface="Arial" pitchFamily="34" charset="0"/>
              <a:cs typeface="Arial" pitchFamily="34" charset="0"/>
            </a:endParaRPr>
          </a:p>
          <a:p>
            <a:pPr algn="ctr">
              <a:lnSpc>
                <a:spcPct val="170000"/>
              </a:lnSpc>
              <a:spcBef>
                <a:spcPts val="0"/>
              </a:spcBef>
              <a:buFont typeface="Wingdings" pitchFamily="2" charset="2"/>
              <a:buChar char="v"/>
            </a:pPr>
            <a:r>
              <a:rPr lang="el-GR" sz="5500" dirty="0" smtClean="0">
                <a:solidFill>
                  <a:srgbClr val="FFFF00"/>
                </a:solidFill>
                <a:latin typeface="Arial" pitchFamily="34" charset="0"/>
                <a:cs typeface="Arial" pitchFamily="34" charset="0"/>
              </a:rPr>
              <a:t>  </a:t>
            </a:r>
            <a:r>
              <a:rPr lang="el-GR" sz="5500" b="1" dirty="0" smtClean="0">
                <a:solidFill>
                  <a:srgbClr val="FFFF00"/>
                </a:solidFill>
                <a:latin typeface="Arial" pitchFamily="34" charset="0"/>
                <a:cs typeface="Arial" pitchFamily="34" charset="0"/>
              </a:rPr>
              <a:t>ΑΠΟΤΕΛΟΥΝ ΔΙΚΑΙΩΜΑΤΑ ΠΡΟΑΙΡΕΣΗΣ</a:t>
            </a:r>
            <a:r>
              <a:rPr lang="el-GR" sz="5500" dirty="0" smtClean="0">
                <a:solidFill>
                  <a:srgbClr val="FFFF00"/>
                </a:solidFill>
                <a:latin typeface="Arial" pitchFamily="34" charset="0"/>
                <a:cs typeface="Arial" pitchFamily="34" charset="0"/>
              </a:rPr>
              <a:t>;</a:t>
            </a:r>
          </a:p>
          <a:p>
            <a:pPr algn="just">
              <a:lnSpc>
                <a:spcPct val="170000"/>
              </a:lnSpc>
              <a:spcBef>
                <a:spcPts val="0"/>
              </a:spcBef>
            </a:pPr>
            <a:endParaRPr lang="el-GR" sz="3200" dirty="0" smtClean="0">
              <a:latin typeface="Arial" pitchFamily="34" charset="0"/>
              <a:cs typeface="Arial" pitchFamily="34" charset="0"/>
            </a:endParaRPr>
          </a:p>
          <a:p>
            <a:pPr algn="just">
              <a:lnSpc>
                <a:spcPct val="170000"/>
              </a:lnSpc>
              <a:spcBef>
                <a:spcPts val="0"/>
              </a:spcBef>
            </a:pPr>
            <a:endParaRPr lang="el-GR" sz="3200" dirty="0" smtClean="0">
              <a:latin typeface="Arial" pitchFamily="34" charset="0"/>
              <a:cs typeface="Arial" pitchFamily="34" charset="0"/>
            </a:endParaRPr>
          </a:p>
          <a:p>
            <a:pPr algn="just">
              <a:lnSpc>
                <a:spcPct val="170000"/>
              </a:lnSpc>
              <a:spcBef>
                <a:spcPts val="0"/>
              </a:spcBef>
            </a:pPr>
            <a:endParaRPr lang="el-GR" sz="3200" dirty="0" smtClean="0">
              <a:latin typeface="Arial" pitchFamily="34" charset="0"/>
              <a:cs typeface="Arial" pitchFamily="34" charset="0"/>
            </a:endParaRPr>
          </a:p>
          <a:p>
            <a:pPr algn="just">
              <a:lnSpc>
                <a:spcPct val="170000"/>
              </a:lnSpc>
              <a:spcBef>
                <a:spcPts val="0"/>
              </a:spcBef>
            </a:pPr>
            <a:endParaRPr lang="el-GR" sz="3200" dirty="0" smtClean="0">
              <a:latin typeface="Arial" pitchFamily="34" charset="0"/>
              <a:cs typeface="Arial" pitchFamily="34" charset="0"/>
            </a:endParaRPr>
          </a:p>
          <a:p>
            <a:pPr algn="just">
              <a:lnSpc>
                <a:spcPct val="170000"/>
              </a:lnSpc>
              <a:spcBef>
                <a:spcPts val="0"/>
              </a:spcBef>
            </a:pPr>
            <a:endParaRPr lang="el-GR" sz="3200" dirty="0" smtClean="0">
              <a:latin typeface="Arial" pitchFamily="34" charset="0"/>
              <a:cs typeface="Arial" pitchFamily="34" charset="0"/>
            </a:endParaRPr>
          </a:p>
          <a:p>
            <a:pPr marL="182563" indent="-182563" algn="just" eaLnBrk="1" hangingPunct="1">
              <a:lnSpc>
                <a:spcPct val="170000"/>
              </a:lnSpc>
              <a:spcBef>
                <a:spcPts val="0"/>
              </a:spcBef>
            </a:pPr>
            <a:endParaRPr lang="el-GR" sz="5500" dirty="0" smtClean="0">
              <a:latin typeface="Arial" pitchFamily="34" charset="0"/>
              <a:cs typeface="Arial" pitchFamily="34" charset="0"/>
            </a:endParaRPr>
          </a:p>
          <a:p>
            <a:pPr algn="just" eaLnBrk="1" hangingPunct="1">
              <a:lnSpc>
                <a:spcPct val="170000"/>
              </a:lnSpc>
              <a:spcBef>
                <a:spcPts val="0"/>
              </a:spcBef>
            </a:pPr>
            <a:r>
              <a:rPr lang="el-GR" dirty="0" smtClean="0">
                <a:solidFill>
                  <a:srgbClr val="FFFF00"/>
                </a:solidFill>
                <a:latin typeface="Arial" pitchFamily="34" charset="0"/>
                <a:cs typeface="Arial" pitchFamily="34" charset="0"/>
              </a:rPr>
              <a:t>	</a:t>
            </a:r>
            <a:endParaRPr lang="el-GR" sz="1800" dirty="0" smtClean="0">
              <a:solidFill>
                <a:srgbClr val="00B0F0"/>
              </a:solidFill>
              <a:latin typeface="Arial" charset="0"/>
            </a:endParaRPr>
          </a:p>
        </p:txBody>
      </p:sp>
      <p:sp>
        <p:nvSpPr>
          <p:cNvPr id="215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1F7284A-E5E7-4CE5-BD12-213265C1B863}" type="slidenum">
              <a:rPr lang="el-GR" smtClean="0"/>
              <a:pPr/>
              <a:t>30</a:t>
            </a:fld>
            <a:endParaRPr lang="el-G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2531" name="Rectangle 3"/>
          <p:cNvSpPr>
            <a:spLocks noGrp="1" noChangeArrowheads="1"/>
          </p:cNvSpPr>
          <p:nvPr>
            <p:ph type="subTitle" idx="1"/>
          </p:nvPr>
        </p:nvSpPr>
        <p:spPr>
          <a:xfrm>
            <a:off x="251520" y="188640"/>
            <a:ext cx="8640960" cy="5616575"/>
          </a:xfrm>
        </p:spPr>
        <p:txBody>
          <a:bodyPr>
            <a:normAutofit lnSpcReduction="10000"/>
          </a:bodyPr>
          <a:lstStyle/>
          <a:p>
            <a:pPr algn="just" eaLnBrk="1" hangingPunct="1">
              <a:lnSpc>
                <a:spcPct val="110000"/>
              </a:lnSpc>
              <a:spcBef>
                <a:spcPts val="0"/>
              </a:spcBef>
              <a:tabLst>
                <a:tab pos="266700" algn="l"/>
              </a:tabLst>
            </a:pPr>
            <a:endParaRPr lang="el-GR" sz="1800" b="1" dirty="0" smtClean="0">
              <a:solidFill>
                <a:schemeClr val="tx1"/>
              </a:solidFill>
              <a:latin typeface="Arial" pitchFamily="34" charset="0"/>
              <a:cs typeface="Arial" pitchFamily="34" charset="0"/>
            </a:endParaRPr>
          </a:p>
          <a:p>
            <a:pPr algn="just" eaLnBrk="1" hangingPunct="1">
              <a:lnSpc>
                <a:spcPct val="110000"/>
              </a:lnSpc>
              <a:spcBef>
                <a:spcPts val="0"/>
              </a:spcBef>
              <a:tabLst>
                <a:tab pos="266700" algn="l"/>
              </a:tabLst>
            </a:pPr>
            <a:r>
              <a:rPr lang="el-GR" sz="1800" b="1" dirty="0" smtClean="0">
                <a:solidFill>
                  <a:schemeClr val="tx1"/>
                </a:solidFill>
                <a:latin typeface="Arial" pitchFamily="34" charset="0"/>
                <a:cs typeface="Arial" pitchFamily="34" charset="0"/>
              </a:rPr>
              <a:t>Άρθρο 132 _ </a:t>
            </a:r>
            <a:r>
              <a:rPr lang="el-GR" sz="1800" b="1" dirty="0" smtClean="0">
                <a:solidFill>
                  <a:srgbClr val="FFC000"/>
                </a:solidFill>
                <a:latin typeface="Arial" pitchFamily="34" charset="0"/>
                <a:cs typeface="Arial" pitchFamily="34" charset="0"/>
              </a:rPr>
              <a:t>2</a:t>
            </a:r>
            <a:r>
              <a:rPr lang="el-GR" sz="1800" b="1" baseline="30000" dirty="0" smtClean="0">
                <a:solidFill>
                  <a:srgbClr val="FFC000"/>
                </a:solidFill>
                <a:latin typeface="Arial" pitchFamily="34" charset="0"/>
                <a:cs typeface="Arial" pitchFamily="34" charset="0"/>
              </a:rPr>
              <a:t>η</a:t>
            </a:r>
            <a:r>
              <a:rPr lang="el-GR" sz="1800" b="1" dirty="0" smtClean="0">
                <a:solidFill>
                  <a:srgbClr val="FFC000"/>
                </a:solidFill>
                <a:latin typeface="Arial" pitchFamily="34" charset="0"/>
                <a:cs typeface="Arial" pitchFamily="34" charset="0"/>
              </a:rPr>
              <a:t>:</a:t>
            </a:r>
            <a:r>
              <a:rPr lang="el-GR" sz="1800" dirty="0" smtClean="0">
                <a:latin typeface="Arial" pitchFamily="34" charset="0"/>
                <a:cs typeface="Arial" pitchFamily="34" charset="0"/>
              </a:rPr>
              <a:t> </a:t>
            </a:r>
            <a:r>
              <a:rPr lang="el-GR" sz="1800" b="1" dirty="0" smtClean="0">
                <a:latin typeface="Arial" pitchFamily="34" charset="0"/>
                <a:cs typeface="Arial" pitchFamily="34" charset="0"/>
              </a:rPr>
              <a:t>«για συμπληρωματικά έργα, υπηρεσίες ή αγαθά από τον αρχικό ανάδοχο </a:t>
            </a:r>
            <a:r>
              <a:rPr lang="el-GR" sz="1800" dirty="0" smtClean="0">
                <a:latin typeface="Arial" pitchFamily="34" charset="0"/>
                <a:cs typeface="Arial" pitchFamily="34" charset="0"/>
              </a:rPr>
              <a:t>που:</a:t>
            </a:r>
          </a:p>
          <a:p>
            <a:pPr algn="just" eaLnBrk="1" hangingPunct="1">
              <a:lnSpc>
                <a:spcPct val="150000"/>
              </a:lnSpc>
              <a:spcBef>
                <a:spcPts val="0"/>
              </a:spcBef>
              <a:tabLst>
                <a:tab pos="266700" algn="l"/>
              </a:tabLst>
            </a:pPr>
            <a:endParaRPr lang="el-GR" sz="800" dirty="0" smtClean="0">
              <a:latin typeface="Arial" pitchFamily="34" charset="0"/>
              <a:cs typeface="Arial" pitchFamily="34" charset="0"/>
            </a:endParaRPr>
          </a:p>
          <a:p>
            <a:pPr marL="361950" indent="-361950" algn="just">
              <a:lnSpc>
                <a:spcPct val="150000"/>
              </a:lnSpc>
              <a:spcBef>
                <a:spcPts val="0"/>
              </a:spcBef>
            </a:pPr>
            <a:r>
              <a:rPr lang="el-GR" sz="1800" dirty="0" smtClean="0">
                <a:solidFill>
                  <a:srgbClr val="FFC000"/>
                </a:solidFill>
                <a:latin typeface="Arial" pitchFamily="34" charset="0"/>
                <a:cs typeface="Arial" pitchFamily="34" charset="0"/>
              </a:rPr>
              <a:t>α) </a:t>
            </a:r>
            <a:r>
              <a:rPr lang="el-GR" sz="1800" dirty="0" smtClean="0">
                <a:solidFill>
                  <a:schemeClr val="tx1"/>
                </a:solidFill>
                <a:latin typeface="Arial" pitchFamily="34" charset="0"/>
                <a:cs typeface="Arial" pitchFamily="34" charset="0"/>
              </a:rPr>
              <a:t>δεν περιλαμβάνονταν στην αρχική σύμβαση αλλά κατέστησαν αναγκαία κατά τη διάρκεια εκτέλεσής της</a:t>
            </a:r>
          </a:p>
          <a:p>
            <a:pPr marL="361950" indent="-361950" algn="just">
              <a:lnSpc>
                <a:spcPct val="150000"/>
              </a:lnSpc>
              <a:spcBef>
                <a:spcPts val="0"/>
              </a:spcBef>
            </a:pPr>
            <a:r>
              <a:rPr lang="el-GR" sz="1800" dirty="0" smtClean="0">
                <a:latin typeface="Arial" pitchFamily="34" charset="0"/>
                <a:cs typeface="Arial" pitchFamily="34" charset="0"/>
              </a:rPr>
              <a:t> </a:t>
            </a:r>
            <a:r>
              <a:rPr lang="el-GR" sz="1800" dirty="0" smtClean="0">
                <a:solidFill>
                  <a:srgbClr val="FFC000"/>
                </a:solidFill>
                <a:latin typeface="Arial" pitchFamily="34" charset="0"/>
                <a:cs typeface="Arial" pitchFamily="34" charset="0"/>
              </a:rPr>
              <a:t>β) </a:t>
            </a:r>
            <a:r>
              <a:rPr lang="el-GR" sz="1800" dirty="0" smtClean="0">
                <a:latin typeface="Arial" pitchFamily="34" charset="0"/>
                <a:cs typeface="Arial" pitchFamily="34" charset="0"/>
              </a:rPr>
              <a:t>δεν μπορεί να γίνει </a:t>
            </a:r>
            <a:r>
              <a:rPr lang="el-GR" sz="1800" dirty="0" smtClean="0">
                <a:solidFill>
                  <a:srgbClr val="FFC000"/>
                </a:solidFill>
                <a:latin typeface="Arial" pitchFamily="34" charset="0"/>
                <a:cs typeface="Arial" pitchFamily="34" charset="0"/>
              </a:rPr>
              <a:t>αλλαγή αναδόχου</a:t>
            </a:r>
            <a:r>
              <a:rPr lang="el-GR" sz="1800" dirty="0" smtClean="0">
                <a:latin typeface="Arial" pitchFamily="34" charset="0"/>
                <a:cs typeface="Arial" pitchFamily="34" charset="0"/>
              </a:rPr>
              <a:t> για </a:t>
            </a:r>
            <a:r>
              <a:rPr lang="el-GR" sz="1800" dirty="0" smtClean="0">
                <a:solidFill>
                  <a:srgbClr val="00B0F0"/>
                </a:solidFill>
                <a:latin typeface="Arial" pitchFamily="34" charset="0"/>
                <a:cs typeface="Arial" pitchFamily="34" charset="0"/>
              </a:rPr>
              <a:t>οικονομικούς </a:t>
            </a:r>
            <a:r>
              <a:rPr lang="el-GR" sz="1800" dirty="0" smtClean="0">
                <a:solidFill>
                  <a:srgbClr val="00B050"/>
                </a:solidFill>
                <a:latin typeface="Arial" pitchFamily="34" charset="0"/>
                <a:cs typeface="Arial" pitchFamily="34" charset="0"/>
              </a:rPr>
              <a:t>[οικονομικά ασύμφορο] </a:t>
            </a:r>
            <a:r>
              <a:rPr lang="el-GR" sz="1800" dirty="0" smtClean="0">
                <a:solidFill>
                  <a:srgbClr val="FFFF00"/>
                </a:solidFill>
                <a:latin typeface="Arial" pitchFamily="34" charset="0"/>
                <a:cs typeface="Arial" pitchFamily="34" charset="0"/>
              </a:rPr>
              <a:t>ή </a:t>
            </a:r>
            <a:r>
              <a:rPr lang="el-GR" sz="1800" dirty="0" smtClean="0">
                <a:solidFill>
                  <a:srgbClr val="00B0F0"/>
                </a:solidFill>
                <a:latin typeface="Arial" pitchFamily="34" charset="0"/>
                <a:cs typeface="Arial" pitchFamily="34" charset="0"/>
              </a:rPr>
              <a:t>τεχνικούς </a:t>
            </a:r>
            <a:r>
              <a:rPr lang="el-GR" sz="1800" dirty="0" smtClean="0">
                <a:solidFill>
                  <a:srgbClr val="00B050"/>
                </a:solidFill>
                <a:latin typeface="Arial" pitchFamily="34" charset="0"/>
                <a:cs typeface="Arial" pitchFamily="34" charset="0"/>
              </a:rPr>
              <a:t>[ασυμβατότητες] </a:t>
            </a:r>
            <a:r>
              <a:rPr lang="el-GR" sz="1800" dirty="0" smtClean="0">
                <a:solidFill>
                  <a:srgbClr val="00B0F0"/>
                </a:solidFill>
                <a:latin typeface="Arial" pitchFamily="34" charset="0"/>
                <a:cs typeface="Arial" pitchFamily="34" charset="0"/>
              </a:rPr>
              <a:t>λόγους</a:t>
            </a:r>
            <a:r>
              <a:rPr lang="el-GR" sz="1800" dirty="0" smtClean="0">
                <a:latin typeface="Arial" pitchFamily="34" charset="0"/>
                <a:cs typeface="Arial" pitchFamily="34" charset="0"/>
              </a:rPr>
              <a:t>, &amp;</a:t>
            </a:r>
          </a:p>
          <a:p>
            <a:pPr marL="361950" indent="-361950" algn="just">
              <a:lnSpc>
                <a:spcPct val="150000"/>
              </a:lnSpc>
              <a:spcBef>
                <a:spcPts val="0"/>
              </a:spcBef>
            </a:pPr>
            <a:r>
              <a:rPr lang="el-GR" sz="1800" dirty="0" smtClean="0">
                <a:solidFill>
                  <a:srgbClr val="FFC000"/>
                </a:solidFill>
                <a:latin typeface="Arial" pitchFamily="34" charset="0"/>
                <a:cs typeface="Arial" pitchFamily="34" charset="0"/>
              </a:rPr>
              <a:t>γ)</a:t>
            </a:r>
            <a:r>
              <a:rPr lang="el-GR" sz="1800" dirty="0" smtClean="0">
                <a:latin typeface="Arial" pitchFamily="34" charset="0"/>
                <a:cs typeface="Arial" pitchFamily="34" charset="0"/>
              </a:rPr>
              <a:t> 	θα προκαλούσε </a:t>
            </a:r>
            <a:r>
              <a:rPr lang="el-GR" sz="1800" dirty="0" smtClean="0">
                <a:solidFill>
                  <a:srgbClr val="00B0F0"/>
                </a:solidFill>
                <a:latin typeface="Arial" pitchFamily="34" charset="0"/>
                <a:cs typeface="Arial" pitchFamily="34" charset="0"/>
              </a:rPr>
              <a:t>σημαντικά προβλήματα </a:t>
            </a:r>
            <a:r>
              <a:rPr lang="el-GR" sz="1800" dirty="0" smtClean="0">
                <a:latin typeface="Arial" pitchFamily="34" charset="0"/>
                <a:cs typeface="Arial" pitchFamily="34" charset="0"/>
              </a:rPr>
              <a:t>ή </a:t>
            </a:r>
            <a:r>
              <a:rPr lang="el-GR" sz="1800" dirty="0" smtClean="0">
                <a:solidFill>
                  <a:srgbClr val="00B0F0"/>
                </a:solidFill>
                <a:latin typeface="Arial" pitchFamily="34" charset="0"/>
                <a:cs typeface="Arial" pitchFamily="34" charset="0"/>
              </a:rPr>
              <a:t>ουσιαστική επικάλυψη δαπανών</a:t>
            </a:r>
          </a:p>
          <a:p>
            <a:pPr marL="361950" indent="-361950" algn="just">
              <a:lnSpc>
                <a:spcPct val="150000"/>
              </a:lnSpc>
              <a:spcBef>
                <a:spcPts val="0"/>
              </a:spcBef>
            </a:pPr>
            <a:r>
              <a:rPr lang="el-GR" sz="1800" dirty="0" smtClean="0">
                <a:solidFill>
                  <a:srgbClr val="FFC000"/>
                </a:solidFill>
                <a:latin typeface="Arial" pitchFamily="34" charset="0"/>
                <a:cs typeface="Arial" pitchFamily="34" charset="0"/>
              </a:rPr>
              <a:t>δ) </a:t>
            </a:r>
            <a:r>
              <a:rPr lang="el-GR" sz="1800" dirty="0" smtClean="0">
                <a:solidFill>
                  <a:schemeClr val="tx1"/>
                </a:solidFill>
                <a:latin typeface="Arial" pitchFamily="34" charset="0"/>
                <a:cs typeface="Arial" pitchFamily="34" charset="0"/>
              </a:rPr>
              <a:t>επιτρέπεται η\οι τροποποίηση\σεις της αρχικής σύμβασης </a:t>
            </a:r>
            <a:r>
              <a:rPr lang="el-GR" sz="1800" dirty="0" smtClean="0">
                <a:solidFill>
                  <a:srgbClr val="00B0F0"/>
                </a:solidFill>
                <a:latin typeface="Arial" pitchFamily="34" charset="0"/>
                <a:cs typeface="Arial" pitchFamily="34" charset="0"/>
              </a:rPr>
              <a:t>μέχρι 50% </a:t>
            </a:r>
            <a:r>
              <a:rPr lang="el-GR" sz="1800" dirty="0" smtClean="0">
                <a:solidFill>
                  <a:schemeClr val="tx1"/>
                </a:solidFill>
                <a:latin typeface="Arial" pitchFamily="34" charset="0"/>
                <a:cs typeface="Arial" pitchFamily="34" charset="0"/>
              </a:rPr>
              <a:t>του [αρχικού] συμβατικού τιμήματος</a:t>
            </a:r>
          </a:p>
          <a:p>
            <a:pPr marL="361950" indent="-361950" algn="just">
              <a:lnSpc>
                <a:spcPct val="150000"/>
              </a:lnSpc>
              <a:spcBef>
                <a:spcPts val="0"/>
              </a:spcBef>
            </a:pPr>
            <a:r>
              <a:rPr lang="el-GR" sz="1800" dirty="0" smtClean="0">
                <a:solidFill>
                  <a:srgbClr val="FFC000"/>
                </a:solidFill>
                <a:latin typeface="Arial" pitchFamily="34" charset="0"/>
                <a:cs typeface="Arial" pitchFamily="34" charset="0"/>
              </a:rPr>
              <a:t>ε) </a:t>
            </a:r>
            <a:r>
              <a:rPr lang="el-GR" sz="1800" dirty="0" smtClean="0">
                <a:solidFill>
                  <a:schemeClr val="tx1"/>
                </a:solidFill>
                <a:latin typeface="Arial" pitchFamily="34" charset="0"/>
                <a:cs typeface="Arial" pitchFamily="34" charset="0"/>
              </a:rPr>
              <a:t>η\οι τροποποίηση\σεις της αρχικής σύμβασης [συμπληρωματικές] συμβάσεις απαγορεύεται να έχουν </a:t>
            </a:r>
            <a:r>
              <a:rPr lang="el-GR" sz="1800" dirty="0" smtClean="0">
                <a:solidFill>
                  <a:srgbClr val="FFFF00"/>
                </a:solidFill>
                <a:latin typeface="Arial" pitchFamily="34" charset="0"/>
                <a:cs typeface="Arial" pitchFamily="34" charset="0"/>
              </a:rPr>
              <a:t>καταχρηστικό χαρακτήρα </a:t>
            </a:r>
            <a:r>
              <a:rPr lang="el-GR" sz="1800" dirty="0" smtClean="0">
                <a:solidFill>
                  <a:schemeClr val="tx1"/>
                </a:solidFill>
                <a:latin typeface="Arial" pitchFamily="34" charset="0"/>
                <a:cs typeface="Arial" pitchFamily="34" charset="0"/>
              </a:rPr>
              <a:t>[</a:t>
            </a:r>
            <a:r>
              <a:rPr lang="el-GR" sz="1800" dirty="0" smtClean="0">
                <a:latin typeface="Arial" pitchFamily="34" charset="0"/>
                <a:cs typeface="Arial" pitchFamily="34" charset="0"/>
              </a:rPr>
              <a:t>αποφυγή εφαρμογής ν.4412]</a:t>
            </a:r>
          </a:p>
          <a:p>
            <a:pPr marL="361950" indent="-361950" algn="just">
              <a:lnSpc>
                <a:spcPct val="150000"/>
              </a:lnSpc>
              <a:spcBef>
                <a:spcPts val="0"/>
              </a:spcBef>
            </a:pPr>
            <a:r>
              <a:rPr lang="el-GR" sz="1800" dirty="0" smtClean="0">
                <a:solidFill>
                  <a:srgbClr val="FFC000"/>
                </a:solidFill>
                <a:latin typeface="Arial" pitchFamily="34" charset="0"/>
                <a:cs typeface="Arial" pitchFamily="34" charset="0"/>
              </a:rPr>
              <a:t>στ) </a:t>
            </a:r>
            <a:r>
              <a:rPr lang="el-GR" sz="1800" dirty="0" smtClean="0">
                <a:latin typeface="Arial" pitchFamily="34" charset="0"/>
                <a:cs typeface="Arial" pitchFamily="34" charset="0"/>
              </a:rPr>
              <a:t>υποχρέωση αποστολής γνωστοποίησης της τροποποίησης στην Επίσημη Εφημερίδα της ΕΕ</a:t>
            </a:r>
          </a:p>
          <a:p>
            <a:pPr marL="361950" indent="-361950" algn="just" eaLnBrk="1" hangingPunct="1">
              <a:lnSpc>
                <a:spcPct val="150000"/>
              </a:lnSpc>
              <a:spcBef>
                <a:spcPct val="0"/>
              </a:spcBef>
              <a:buFont typeface="Wingdings" pitchFamily="2" charset="2"/>
              <a:buChar char="ü"/>
            </a:pPr>
            <a:endParaRPr lang="el-GR" sz="2000" dirty="0" smtClean="0">
              <a:latin typeface="Arial" charset="0"/>
            </a:endParaRPr>
          </a:p>
        </p:txBody>
      </p:sp>
      <p:sp>
        <p:nvSpPr>
          <p:cNvPr id="2253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CF66F93-A28C-4F30-9B4D-B00467EF1C97}" type="slidenum">
              <a:rPr lang="el-GR" smtClean="0"/>
              <a:pPr/>
              <a:t>31</a:t>
            </a:fld>
            <a:endParaRPr lang="el-GR"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2531" name="Rectangle 3"/>
          <p:cNvSpPr>
            <a:spLocks noGrp="1" noChangeArrowheads="1"/>
          </p:cNvSpPr>
          <p:nvPr>
            <p:ph type="subTitle" idx="1"/>
          </p:nvPr>
        </p:nvSpPr>
        <p:spPr>
          <a:xfrm>
            <a:off x="323850" y="260350"/>
            <a:ext cx="8424863" cy="5616575"/>
          </a:xfrm>
        </p:spPr>
        <p:txBody>
          <a:bodyPr>
            <a:normAutofit fontScale="77500" lnSpcReduction="20000"/>
          </a:bodyPr>
          <a:lstStyle/>
          <a:p>
            <a:pPr marL="361950" indent="-361950" algn="just" eaLnBrk="1" hangingPunct="1">
              <a:lnSpc>
                <a:spcPct val="150000"/>
              </a:lnSpc>
              <a:spcBef>
                <a:spcPts val="0"/>
              </a:spcBef>
            </a:pPr>
            <a:r>
              <a:rPr lang="el-GR" sz="2000" b="1" dirty="0" smtClean="0">
                <a:solidFill>
                  <a:srgbClr val="FFFF00"/>
                </a:solidFill>
                <a:latin typeface="Arial" charset="0"/>
              </a:rPr>
              <a:t>	</a:t>
            </a:r>
          </a:p>
          <a:p>
            <a:pPr marL="361950" indent="-361950" algn="just" eaLnBrk="1" hangingPunct="1">
              <a:lnSpc>
                <a:spcPct val="150000"/>
              </a:lnSpc>
              <a:spcBef>
                <a:spcPts val="0"/>
              </a:spcBef>
            </a:pPr>
            <a:endParaRPr lang="el-GR" sz="2000" b="1" dirty="0" smtClean="0">
              <a:solidFill>
                <a:srgbClr val="FFFF00"/>
              </a:solidFill>
              <a:latin typeface="Arial" charset="0"/>
            </a:endParaRPr>
          </a:p>
          <a:p>
            <a:pPr algn="just" eaLnBrk="1" hangingPunct="1">
              <a:lnSpc>
                <a:spcPct val="160000"/>
              </a:lnSpc>
              <a:spcBef>
                <a:spcPts val="0"/>
              </a:spcBef>
            </a:pPr>
            <a:r>
              <a:rPr lang="el-GR" sz="2000" b="1" dirty="0" smtClean="0">
                <a:solidFill>
                  <a:srgbClr val="FFFF00"/>
                </a:solidFill>
                <a:latin typeface="Arial" pitchFamily="34" charset="0"/>
                <a:cs typeface="Arial" pitchFamily="34" charset="0"/>
              </a:rPr>
              <a:t>Άρθρο 32 </a:t>
            </a:r>
            <a:r>
              <a:rPr lang="el-GR" sz="2000" b="1" dirty="0" smtClean="0">
                <a:latin typeface="Arial" pitchFamily="34" charset="0"/>
                <a:cs typeface="Arial" pitchFamily="34" charset="0"/>
              </a:rPr>
              <a:t>Προσφυγή στη διαδικασία με διαπραγμάτευση χωρίς προηγούμενη δημοσίευση</a:t>
            </a:r>
            <a:endParaRPr lang="el-GR" sz="2000" dirty="0" smtClean="0">
              <a:latin typeface="Arial" pitchFamily="34" charset="0"/>
              <a:cs typeface="Arial" pitchFamily="34" charset="0"/>
            </a:endParaRPr>
          </a:p>
          <a:p>
            <a:pPr algn="just" eaLnBrk="1" hangingPunct="1">
              <a:lnSpc>
                <a:spcPct val="160000"/>
              </a:lnSpc>
              <a:spcBef>
                <a:spcPts val="0"/>
              </a:spcBef>
            </a:pPr>
            <a:r>
              <a:rPr lang="el-GR" sz="2000" b="1" dirty="0" smtClean="0">
                <a:solidFill>
                  <a:srgbClr val="FFFF00"/>
                </a:solidFill>
                <a:latin typeface="Arial" pitchFamily="34" charset="0"/>
                <a:cs typeface="Arial" pitchFamily="34" charset="0"/>
              </a:rPr>
              <a:t>…….</a:t>
            </a:r>
          </a:p>
          <a:p>
            <a:pPr algn="just" eaLnBrk="1" hangingPunct="1">
              <a:lnSpc>
                <a:spcPct val="160000"/>
              </a:lnSpc>
              <a:spcBef>
                <a:spcPts val="0"/>
              </a:spcBef>
            </a:pPr>
            <a:r>
              <a:rPr lang="el-GR" sz="2000" dirty="0" smtClean="0">
                <a:latin typeface="Arial" pitchFamily="34" charset="0"/>
                <a:cs typeface="Arial" pitchFamily="34" charset="0"/>
              </a:rPr>
              <a:t> </a:t>
            </a:r>
          </a:p>
          <a:p>
            <a:pPr algn="just" eaLnBrk="1" hangingPunct="1">
              <a:lnSpc>
                <a:spcPct val="160000"/>
              </a:lnSpc>
              <a:spcBef>
                <a:spcPts val="0"/>
              </a:spcBef>
            </a:pPr>
            <a:r>
              <a:rPr lang="el-GR" sz="2000" dirty="0" smtClean="0">
                <a:latin typeface="Arial" pitchFamily="34" charset="0"/>
                <a:cs typeface="Arial" pitchFamily="34" charset="0"/>
              </a:rPr>
              <a:t>«4. Η </a:t>
            </a:r>
            <a:r>
              <a:rPr lang="el-GR" sz="2000" b="1" dirty="0" smtClean="0">
                <a:latin typeface="Arial" pitchFamily="34" charset="0"/>
                <a:cs typeface="Arial" pitchFamily="34" charset="0"/>
              </a:rPr>
              <a:t>διαδικασία με διαπραγμάτευση χωρίς προηγούμενη δημοσίευση </a:t>
            </a:r>
            <a:r>
              <a:rPr lang="el-GR" sz="2000" dirty="0" smtClean="0">
                <a:latin typeface="Arial" pitchFamily="34" charset="0"/>
                <a:cs typeface="Arial" pitchFamily="34" charset="0"/>
              </a:rPr>
              <a:t>μπορεί να χρησιμοποιείται για </a:t>
            </a:r>
            <a:r>
              <a:rPr lang="el-GR" sz="2000" b="1" dirty="0" smtClean="0">
                <a:solidFill>
                  <a:srgbClr val="FFFF00"/>
                </a:solidFill>
                <a:latin typeface="Arial" pitchFamily="34" charset="0"/>
                <a:cs typeface="Arial" pitchFamily="34" charset="0"/>
              </a:rPr>
              <a:t>δημόσιες συμβάσεις προμηθειών</a:t>
            </a:r>
            <a:r>
              <a:rPr lang="el-GR" sz="2000" dirty="0" smtClean="0">
                <a:latin typeface="Arial" pitchFamily="34" charset="0"/>
                <a:cs typeface="Arial" pitchFamily="34" charset="0"/>
              </a:rPr>
              <a:t>:</a:t>
            </a:r>
          </a:p>
          <a:p>
            <a:pPr algn="just" eaLnBrk="1" hangingPunct="1">
              <a:lnSpc>
                <a:spcPct val="160000"/>
              </a:lnSpc>
              <a:spcBef>
                <a:spcPts val="0"/>
              </a:spcBef>
            </a:pPr>
            <a:r>
              <a:rPr lang="el-GR" sz="2000" dirty="0" smtClean="0">
                <a:latin typeface="Arial" pitchFamily="34" charset="0"/>
                <a:cs typeface="Arial" pitchFamily="34" charset="0"/>
              </a:rPr>
              <a:t>α) ..</a:t>
            </a:r>
          </a:p>
          <a:p>
            <a:pPr algn="just" eaLnBrk="1" hangingPunct="1">
              <a:lnSpc>
                <a:spcPct val="160000"/>
              </a:lnSpc>
              <a:spcBef>
                <a:spcPts val="0"/>
              </a:spcBef>
            </a:pPr>
            <a:r>
              <a:rPr lang="el-GR" sz="2000" dirty="0" smtClean="0">
                <a:latin typeface="Arial" pitchFamily="34" charset="0"/>
                <a:cs typeface="Arial" pitchFamily="34" charset="0"/>
              </a:rPr>
              <a:t>β) για </a:t>
            </a:r>
            <a:r>
              <a:rPr lang="el-GR" sz="2000" b="1" u="sng" dirty="0" smtClean="0">
                <a:latin typeface="Arial" pitchFamily="34" charset="0"/>
                <a:cs typeface="Arial" pitchFamily="34" charset="0"/>
              </a:rPr>
              <a:t>συμπληρωματικές παραδόσεις</a:t>
            </a:r>
            <a:r>
              <a:rPr lang="el-GR" sz="2000" b="1" dirty="0" smtClean="0">
                <a:latin typeface="Arial" pitchFamily="34" charset="0"/>
                <a:cs typeface="Arial" pitchFamily="34" charset="0"/>
              </a:rPr>
              <a:t> </a:t>
            </a:r>
            <a:r>
              <a:rPr lang="el-GR" sz="2000" dirty="0" smtClean="0">
                <a:latin typeface="Arial" pitchFamily="34" charset="0"/>
                <a:cs typeface="Arial" pitchFamily="34" charset="0"/>
              </a:rPr>
              <a:t>που πραγματοποιούνται από τον </a:t>
            </a:r>
            <a:r>
              <a:rPr lang="el-GR" sz="2000" b="1" dirty="0" smtClean="0">
                <a:solidFill>
                  <a:srgbClr val="00B0F0"/>
                </a:solidFill>
                <a:latin typeface="Arial" pitchFamily="34" charset="0"/>
                <a:cs typeface="Arial" pitchFamily="34" charset="0"/>
              </a:rPr>
              <a:t>αρχικό </a:t>
            </a:r>
            <a:r>
              <a:rPr lang="el-GR" sz="2000" dirty="0" smtClean="0">
                <a:latin typeface="Arial" pitchFamily="34" charset="0"/>
                <a:cs typeface="Arial" pitchFamily="34" charset="0"/>
              </a:rPr>
              <a:t>προμηθευτή και προορίζονται </a:t>
            </a:r>
            <a:r>
              <a:rPr lang="el-GR" sz="2000" dirty="0" smtClean="0">
                <a:solidFill>
                  <a:srgbClr val="FFFF00"/>
                </a:solidFill>
                <a:latin typeface="Arial" pitchFamily="34" charset="0"/>
                <a:cs typeface="Arial" pitchFamily="34" charset="0"/>
              </a:rPr>
              <a:t>είτε για τη μερική αντικατάσταση αγαθών ή εγκαταστάσεων </a:t>
            </a:r>
            <a:r>
              <a:rPr lang="el-GR" sz="2000" dirty="0" smtClean="0">
                <a:latin typeface="Arial" pitchFamily="34" charset="0"/>
                <a:cs typeface="Arial" pitchFamily="34" charset="0"/>
              </a:rPr>
              <a:t>είτε για </a:t>
            </a:r>
            <a:r>
              <a:rPr lang="el-GR" sz="2000" dirty="0" smtClean="0">
                <a:solidFill>
                  <a:srgbClr val="FFFF00"/>
                </a:solidFill>
                <a:latin typeface="Arial" pitchFamily="34" charset="0"/>
                <a:cs typeface="Arial" pitchFamily="34" charset="0"/>
              </a:rPr>
              <a:t>επέκταση υφιστάμενων αγαθών ή εγκαταστάσεων</a:t>
            </a:r>
            <a:r>
              <a:rPr lang="el-GR" sz="2000" dirty="0" smtClean="0">
                <a:latin typeface="Arial" pitchFamily="34" charset="0"/>
                <a:cs typeface="Arial" pitchFamily="34" charset="0"/>
              </a:rPr>
              <a:t>, εφόσον η αλλαγή προμηθευτή θα υποχρέωνε την αναθέτουσα αρχή να αποκτά αγαθά με διαφορετικά τεχνικά χαρακτηριστικά τα οποία θα προκαλούσαν ασυμβατότητα ή δυσανάλογες τεχνικές δυσχέρειες στη χρήση και τη συντήρηση η διάρκεια αυτών των συμβάσεων, καθώς και των επαναλαμβανόμενων συμβάσεων, </a:t>
            </a:r>
            <a:r>
              <a:rPr lang="el-GR" sz="2000" b="1" dirty="0" smtClean="0">
                <a:latin typeface="Arial" pitchFamily="34" charset="0"/>
                <a:cs typeface="Arial" pitchFamily="34" charset="0"/>
              </a:rPr>
              <a:t>δεν υπερβαίνει κατά κανόνα τα τρία έτη</a:t>
            </a:r>
            <a:r>
              <a:rPr lang="el-GR" sz="2000" dirty="0" smtClean="0">
                <a:latin typeface="Arial" pitchFamily="34" charset="0"/>
                <a:cs typeface="Arial" pitchFamily="34" charset="0"/>
              </a:rPr>
              <a:t>»</a:t>
            </a:r>
          </a:p>
          <a:p>
            <a:pPr algn="just" eaLnBrk="1" hangingPunct="1">
              <a:spcBef>
                <a:spcPts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p:txBody>
      </p:sp>
      <p:sp>
        <p:nvSpPr>
          <p:cNvPr id="2253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CF66F93-A28C-4F30-9B4D-B00467EF1C97}" type="slidenum">
              <a:rPr lang="el-GR" smtClean="0"/>
              <a:pPr/>
              <a:t>32</a:t>
            </a:fld>
            <a:endParaRPr lang="el-GR"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2531" name="Rectangle 3"/>
          <p:cNvSpPr>
            <a:spLocks noGrp="1" noChangeArrowheads="1"/>
          </p:cNvSpPr>
          <p:nvPr>
            <p:ph type="subTitle" idx="1"/>
          </p:nvPr>
        </p:nvSpPr>
        <p:spPr>
          <a:xfrm>
            <a:off x="323850" y="260350"/>
            <a:ext cx="8424863" cy="5616575"/>
          </a:xfrm>
        </p:spPr>
        <p:txBody>
          <a:bodyPr>
            <a:normAutofit fontScale="47500" lnSpcReduction="20000"/>
          </a:bodyPr>
          <a:lstStyle/>
          <a:p>
            <a:pPr algn="just" eaLnBrk="1" hangingPunct="1">
              <a:lnSpc>
                <a:spcPct val="150000"/>
              </a:lnSpc>
              <a:spcBef>
                <a:spcPts val="0"/>
              </a:spcBef>
            </a:pPr>
            <a:r>
              <a:rPr lang="el-GR" sz="2000" b="1" dirty="0" smtClean="0">
                <a:solidFill>
                  <a:srgbClr val="FFFF00"/>
                </a:solidFill>
                <a:latin typeface="Arial" charset="0"/>
              </a:rPr>
              <a:t>	</a:t>
            </a:r>
            <a:r>
              <a:rPr lang="el-GR" sz="2900" b="1" dirty="0" smtClean="0">
                <a:solidFill>
                  <a:srgbClr val="FFFF00"/>
                </a:solidFill>
                <a:latin typeface="Arial" pitchFamily="34" charset="0"/>
                <a:cs typeface="Arial" pitchFamily="34" charset="0"/>
              </a:rPr>
              <a:t>Άρθρο 32 </a:t>
            </a:r>
            <a:r>
              <a:rPr lang="el-GR" sz="2900" b="1" dirty="0" smtClean="0">
                <a:latin typeface="Arial" pitchFamily="34" charset="0"/>
                <a:cs typeface="Arial" pitchFamily="34" charset="0"/>
              </a:rPr>
              <a:t>Προσφυγή στη διαδικασία με διαπραγμάτευση χωρίς προηγούμενη δημοσίευση</a:t>
            </a:r>
            <a:endParaRPr lang="el-GR" sz="2900" dirty="0" smtClean="0">
              <a:latin typeface="Arial" pitchFamily="34" charset="0"/>
              <a:cs typeface="Arial" pitchFamily="34" charset="0"/>
            </a:endParaRPr>
          </a:p>
          <a:p>
            <a:pPr algn="just" eaLnBrk="1" hangingPunct="1">
              <a:lnSpc>
                <a:spcPct val="160000"/>
              </a:lnSpc>
              <a:spcBef>
                <a:spcPts val="0"/>
              </a:spcBef>
            </a:pPr>
            <a:r>
              <a:rPr lang="el-GR" sz="2900" b="1" dirty="0" smtClean="0">
                <a:solidFill>
                  <a:srgbClr val="FFFF00"/>
                </a:solidFill>
                <a:latin typeface="Arial" pitchFamily="34" charset="0"/>
                <a:cs typeface="Arial" pitchFamily="34" charset="0"/>
              </a:rPr>
              <a:t>…….</a:t>
            </a:r>
          </a:p>
          <a:p>
            <a:pPr algn="just" eaLnBrk="1" hangingPunct="1">
              <a:lnSpc>
                <a:spcPct val="170000"/>
              </a:lnSpc>
              <a:spcBef>
                <a:spcPts val="0"/>
              </a:spcBef>
            </a:pPr>
            <a:r>
              <a:rPr lang="el-GR" sz="2900" dirty="0" smtClean="0">
                <a:latin typeface="Arial" pitchFamily="34" charset="0"/>
                <a:cs typeface="Arial" pitchFamily="34" charset="0"/>
              </a:rPr>
              <a:t>« 6. Η διαδικασία με διαπραγμάτευση χωρίς προηγούμενη δημοσίευση μπορεί </a:t>
            </a:r>
            <a:r>
              <a:rPr lang="el-GR" sz="2900" b="1" dirty="0" smtClean="0">
                <a:solidFill>
                  <a:srgbClr val="FFFF00"/>
                </a:solidFill>
                <a:latin typeface="Arial" pitchFamily="34" charset="0"/>
                <a:cs typeface="Arial" pitchFamily="34" charset="0"/>
              </a:rPr>
              <a:t>να χρησιμοποιείται για νέα έργα ή υπηρεσίες που συνίστανται στην επανάληψη παρόμοιων έργων ή υπηρεσιών που ανατέθηκαν στον οικονομικό φορέα ανάδοχο της αρχικής σύμβασης από τις ίδιες αναθέτουσες αρχές, υπό την προϋπόθεση ότι αυτά τα έργα ή υπηρεσίες είναι, σύμφωνα με μία βασική μελέτη και ότι αυτή η μελέτη αποτέλεσε αντικείμενο αρχικής σύμβασης</a:t>
            </a:r>
            <a:r>
              <a:rPr lang="el-GR" sz="2900" dirty="0" smtClean="0">
                <a:latin typeface="Arial" pitchFamily="34" charset="0"/>
                <a:cs typeface="Arial" pitchFamily="34" charset="0"/>
              </a:rPr>
              <a:t>, η οποία έχει συναφθεί, σύμφωνα με την παράγραφο 1 του άρθρου 26. Στη βασική μελέτη αναγράφεται η έκταση πιθανών συμπληρωματικών έργων ή υπηρεσιών και οι όροι ανάθεσης τους. Η δυνατότητα προσφυγής σε αυτή τη διαδικασία πρέπει να επισημαίνεται ήδη κατά την πρώτη προκήρυξη διαγωνισμού, και το συνολικό προβλεπόμενο ποσό για τη συνέχιση των εργασιών ή υπηρεσιών λαμβάνεται υπόψη από τις αναθέτουσες αρχές για την εφαρμογή του άρθρου 5. Προσφυγή στη διαδικασία αυτή επιτρέπεται μόνο εντός τριετίας μετά τη σύναψη της αρχικής σύμβασης».</a:t>
            </a: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a:p>
            <a:pPr marL="361950" indent="-361950" algn="just" eaLnBrk="1" hangingPunct="1">
              <a:lnSpc>
                <a:spcPct val="150000"/>
              </a:lnSpc>
              <a:spcBef>
                <a:spcPct val="0"/>
              </a:spcBef>
            </a:pPr>
            <a:endParaRPr lang="el-GR" sz="2000" dirty="0" smtClean="0">
              <a:latin typeface="Arial" charset="0"/>
            </a:endParaRPr>
          </a:p>
        </p:txBody>
      </p:sp>
      <p:sp>
        <p:nvSpPr>
          <p:cNvPr id="2253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CF66F93-A28C-4F30-9B4D-B00467EF1C97}" type="slidenum">
              <a:rPr lang="el-GR" smtClean="0"/>
              <a:pPr/>
              <a:t>33</a:t>
            </a:fld>
            <a:endParaRPr lang="el-GR"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9027" name="Rectangle 3"/>
          <p:cNvSpPr>
            <a:spLocks noGrp="1" noChangeArrowheads="1"/>
          </p:cNvSpPr>
          <p:nvPr>
            <p:ph type="subTitle" idx="1"/>
          </p:nvPr>
        </p:nvSpPr>
        <p:spPr>
          <a:xfrm>
            <a:off x="323528" y="332656"/>
            <a:ext cx="8568952" cy="5544269"/>
          </a:xfrm>
        </p:spPr>
        <p:txBody>
          <a:bodyPr>
            <a:normAutofit fontScale="92500"/>
          </a:bodyPr>
          <a:lstStyle/>
          <a:p>
            <a:pPr marL="577850" indent="-577850" algn="ctr" eaLnBrk="1" fontAlgn="auto" hangingPunct="1">
              <a:spcAft>
                <a:spcPts val="0"/>
              </a:spcAft>
              <a:buFont typeface="Wingdings"/>
              <a:buNone/>
              <a:defRPr/>
            </a:pPr>
            <a:endParaRPr lang="el-GR" sz="1800" b="1" dirty="0" smtClean="0">
              <a:solidFill>
                <a:srgbClr val="00B050"/>
              </a:solidFill>
              <a:latin typeface="Arial" charset="0"/>
            </a:endParaRPr>
          </a:p>
          <a:p>
            <a:pPr eaLnBrk="1" fontAlgn="auto" hangingPunct="1">
              <a:spcAft>
                <a:spcPts val="0"/>
              </a:spcAft>
              <a:buFont typeface="Wingdings"/>
              <a:buNone/>
              <a:defRPr/>
            </a:pPr>
            <a:r>
              <a:rPr lang="el-GR" sz="1900" b="1" dirty="0" smtClean="0">
                <a:solidFill>
                  <a:srgbClr val="FF0000"/>
                </a:solidFill>
                <a:latin typeface="Arial" charset="0"/>
              </a:rPr>
              <a:t>Άρθρο 132 _3</a:t>
            </a:r>
            <a:r>
              <a:rPr lang="el-GR" sz="1900" b="1" baseline="30000" dirty="0" smtClean="0">
                <a:solidFill>
                  <a:srgbClr val="FF0000"/>
                </a:solidFill>
                <a:latin typeface="Arial" charset="0"/>
              </a:rPr>
              <a:t>η</a:t>
            </a:r>
            <a:r>
              <a:rPr lang="el-GR" sz="1900" b="1" dirty="0" smtClean="0">
                <a:solidFill>
                  <a:srgbClr val="FF0000"/>
                </a:solidFill>
                <a:latin typeface="Arial" charset="0"/>
              </a:rPr>
              <a:t> περίπτωση: ό</a:t>
            </a:r>
            <a:r>
              <a:rPr lang="el-GR" sz="1900" dirty="0" smtClean="0">
                <a:solidFill>
                  <a:srgbClr val="FF0000"/>
                </a:solidFill>
                <a:latin typeface="Arial" charset="0"/>
              </a:rPr>
              <a:t>ταν </a:t>
            </a:r>
            <a:r>
              <a:rPr lang="el-GR" sz="1900" dirty="0">
                <a:solidFill>
                  <a:srgbClr val="FF0000"/>
                </a:solidFill>
                <a:latin typeface="Arial" charset="0"/>
              </a:rPr>
              <a:t>πληρούνται </a:t>
            </a:r>
            <a:r>
              <a:rPr lang="el-GR" sz="1900" b="1" u="sng" dirty="0">
                <a:solidFill>
                  <a:srgbClr val="FF0000"/>
                </a:solidFill>
                <a:latin typeface="Arial" charset="0"/>
              </a:rPr>
              <a:t>σωρευτικά</a:t>
            </a:r>
            <a:r>
              <a:rPr lang="el-GR" sz="1900" dirty="0">
                <a:solidFill>
                  <a:srgbClr val="FF0000"/>
                </a:solidFill>
                <a:latin typeface="Arial" charset="0"/>
              </a:rPr>
              <a:t> οι εξής προϋποθέσεις:</a:t>
            </a:r>
          </a:p>
          <a:p>
            <a:pPr marL="361950" indent="-361950" algn="just" eaLnBrk="1" fontAlgn="auto" hangingPunct="1">
              <a:lnSpc>
                <a:spcPct val="160000"/>
              </a:lnSpc>
              <a:spcBef>
                <a:spcPct val="0"/>
              </a:spcBef>
              <a:spcAft>
                <a:spcPts val="0"/>
              </a:spcAft>
              <a:buFont typeface="Wingdings" pitchFamily="2" charset="2"/>
              <a:buAutoNum type="romanLcPeriod"/>
              <a:defRPr/>
            </a:pPr>
            <a:r>
              <a:rPr lang="el-GR" sz="2100" dirty="0">
                <a:latin typeface="Arial" charset="0"/>
              </a:rPr>
              <a:t>η ανάγκη για τροποποίηση </a:t>
            </a:r>
            <a:r>
              <a:rPr lang="el-GR" sz="2100" dirty="0" smtClean="0">
                <a:latin typeface="Arial" charset="0"/>
              </a:rPr>
              <a:t>οφείλεται σε </a:t>
            </a:r>
            <a:r>
              <a:rPr lang="el-GR" sz="2100" u="sng" dirty="0" smtClean="0">
                <a:solidFill>
                  <a:srgbClr val="FFFF00"/>
                </a:solidFill>
                <a:latin typeface="Arial" charset="0"/>
              </a:rPr>
              <a:t>απρόβλεπτες περιστάσεις</a:t>
            </a:r>
            <a:r>
              <a:rPr lang="el-GR" sz="2100" dirty="0" smtClean="0">
                <a:solidFill>
                  <a:srgbClr val="FFFF00"/>
                </a:solidFill>
                <a:latin typeface="Arial" charset="0"/>
              </a:rPr>
              <a:t> [</a:t>
            </a:r>
            <a:r>
              <a:rPr lang="el-GR" sz="2100" dirty="0" smtClean="0">
                <a:solidFill>
                  <a:schemeClr val="tx1"/>
                </a:solidFill>
                <a:latin typeface="Arial" charset="0"/>
              </a:rPr>
              <a:t>μη </a:t>
            </a:r>
            <a:r>
              <a:rPr lang="el-GR" sz="2100" dirty="0">
                <a:solidFill>
                  <a:schemeClr val="tx1"/>
                </a:solidFill>
                <a:latin typeface="Arial" charset="0"/>
              </a:rPr>
              <a:t>δυνάμενων να προβλεφθούν από μια επιμελή </a:t>
            </a:r>
            <a:r>
              <a:rPr lang="el-GR" sz="2100" dirty="0" smtClean="0">
                <a:solidFill>
                  <a:schemeClr val="tx1"/>
                </a:solidFill>
                <a:latin typeface="Arial" charset="0"/>
              </a:rPr>
              <a:t>ΑΑ], υπό τους όρους ότι:</a:t>
            </a:r>
            <a:endParaRPr lang="el-GR" sz="2100" dirty="0">
              <a:solidFill>
                <a:schemeClr val="tx1"/>
              </a:solidFill>
              <a:latin typeface="Arial" charset="0"/>
            </a:endParaRPr>
          </a:p>
          <a:p>
            <a:pPr marL="361950" indent="-361950" algn="just" eaLnBrk="1" fontAlgn="auto" hangingPunct="1">
              <a:lnSpc>
                <a:spcPct val="160000"/>
              </a:lnSpc>
              <a:spcBef>
                <a:spcPct val="0"/>
              </a:spcBef>
              <a:spcAft>
                <a:spcPts val="0"/>
              </a:spcAft>
              <a:buFont typeface="Wingdings" pitchFamily="2" charset="2"/>
              <a:buAutoNum type="romanLcPeriod"/>
              <a:defRPr/>
            </a:pPr>
            <a:r>
              <a:rPr lang="el-GR" sz="2100" dirty="0">
                <a:solidFill>
                  <a:schemeClr val="tx1"/>
                </a:solidFill>
                <a:latin typeface="Arial" charset="0"/>
              </a:rPr>
              <a:t>δ</a:t>
            </a:r>
            <a:r>
              <a:rPr lang="el-GR" sz="2100" dirty="0" smtClean="0">
                <a:solidFill>
                  <a:schemeClr val="tx1"/>
                </a:solidFill>
                <a:latin typeface="Arial" charset="0"/>
              </a:rPr>
              <a:t>εν </a:t>
            </a:r>
            <a:r>
              <a:rPr lang="el-GR" sz="2100" dirty="0">
                <a:solidFill>
                  <a:schemeClr val="tx1"/>
                </a:solidFill>
                <a:latin typeface="Arial" charset="0"/>
              </a:rPr>
              <a:t>μεταβάλλεται </a:t>
            </a:r>
            <a:r>
              <a:rPr lang="el-GR" sz="2100" dirty="0">
                <a:solidFill>
                  <a:srgbClr val="FFFF00"/>
                </a:solidFill>
                <a:latin typeface="Arial" charset="0"/>
              </a:rPr>
              <a:t>η συνολική φύση </a:t>
            </a:r>
            <a:r>
              <a:rPr lang="el-GR" sz="2100" dirty="0">
                <a:latin typeface="Arial" charset="0"/>
              </a:rPr>
              <a:t>της σύμβασης με την τροποποίηση,</a:t>
            </a:r>
          </a:p>
          <a:p>
            <a:pPr marL="361950" indent="-361950" algn="just" eaLnBrk="1" fontAlgn="auto" hangingPunct="1">
              <a:lnSpc>
                <a:spcPct val="160000"/>
              </a:lnSpc>
              <a:spcBef>
                <a:spcPct val="0"/>
              </a:spcBef>
              <a:spcAft>
                <a:spcPts val="0"/>
              </a:spcAft>
              <a:buFont typeface="Wingdings" pitchFamily="2" charset="2"/>
              <a:buAutoNum type="romanLcPeriod"/>
              <a:defRPr/>
            </a:pPr>
            <a:r>
              <a:rPr lang="el-GR" sz="2100" dirty="0" smtClean="0">
                <a:latin typeface="Arial" charset="0"/>
              </a:rPr>
              <a:t>το τίμημα της\των τροποποιητικών σύμβασης\ων δεν </a:t>
            </a:r>
            <a:r>
              <a:rPr lang="el-GR" sz="2100" dirty="0" smtClean="0">
                <a:solidFill>
                  <a:srgbClr val="FFFF00"/>
                </a:solidFill>
                <a:latin typeface="Arial" charset="0"/>
              </a:rPr>
              <a:t>υπερβαίνει </a:t>
            </a:r>
            <a:r>
              <a:rPr lang="el-GR" sz="2100" dirty="0">
                <a:solidFill>
                  <a:srgbClr val="FFFF00"/>
                </a:solidFill>
                <a:latin typeface="Arial" charset="0"/>
              </a:rPr>
              <a:t>το 50% </a:t>
            </a:r>
            <a:r>
              <a:rPr lang="el-GR" sz="2100" dirty="0" smtClean="0">
                <a:latin typeface="Arial" charset="0"/>
              </a:rPr>
              <a:t>του αρχικού συμβατικού τιμήματος. </a:t>
            </a:r>
          </a:p>
          <a:p>
            <a:pPr marL="361950" indent="-361950" algn="just" eaLnBrk="1" fontAlgn="auto" hangingPunct="1">
              <a:lnSpc>
                <a:spcPct val="160000"/>
              </a:lnSpc>
              <a:spcBef>
                <a:spcPct val="0"/>
              </a:spcBef>
              <a:spcAft>
                <a:spcPts val="0"/>
              </a:spcAft>
              <a:buFont typeface="Wingdings" pitchFamily="2" charset="2"/>
              <a:buAutoNum type="romanLcPeriod"/>
              <a:defRPr/>
            </a:pPr>
            <a:r>
              <a:rPr lang="el-GR" sz="2100" dirty="0" smtClean="0">
                <a:latin typeface="Arial" charset="0"/>
              </a:rPr>
              <a:t>η\οι τροποποίηση\εις της αρχικής σύμβασης δεν έχουν καταχρηστικό χαρακτήρα. </a:t>
            </a:r>
          </a:p>
          <a:p>
            <a:pPr marL="361950" indent="-361950" algn="just" eaLnBrk="1" fontAlgn="auto" hangingPunct="1">
              <a:lnSpc>
                <a:spcPct val="160000"/>
              </a:lnSpc>
              <a:spcBef>
                <a:spcPct val="0"/>
              </a:spcBef>
              <a:spcAft>
                <a:spcPts val="0"/>
              </a:spcAft>
              <a:buFont typeface="Wingdings" pitchFamily="2" charset="2"/>
              <a:buAutoNum type="romanLcPeriod"/>
              <a:defRPr/>
            </a:pPr>
            <a:r>
              <a:rPr lang="el-GR" sz="2100" dirty="0" smtClean="0">
                <a:latin typeface="Arial" charset="0"/>
              </a:rPr>
              <a:t>Υποχρέωση γνωστοποίησης της τροποποίησης στην Επίσημη Εφημερίδα ΕΕ</a:t>
            </a:r>
          </a:p>
          <a:p>
            <a:pPr marL="361950" indent="-361950" algn="just" eaLnBrk="1" fontAlgn="auto" hangingPunct="1">
              <a:lnSpc>
                <a:spcPct val="150000"/>
              </a:lnSpc>
              <a:spcBef>
                <a:spcPct val="0"/>
              </a:spcBef>
              <a:spcAft>
                <a:spcPts val="0"/>
              </a:spcAft>
              <a:buFont typeface="Wingdings" pitchFamily="2" charset="2"/>
              <a:buAutoNum type="romanLcPeriod"/>
              <a:defRPr/>
            </a:pPr>
            <a:endParaRPr lang="el-GR" sz="2400" dirty="0">
              <a:latin typeface="Arial" charset="0"/>
            </a:endParaRPr>
          </a:p>
        </p:txBody>
      </p:sp>
      <p:sp>
        <p:nvSpPr>
          <p:cNvPr id="2355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AF57D3B-58F2-47B3-A913-73269CAF6C53}" type="slidenum">
              <a:rPr lang="el-GR" smtClean="0"/>
              <a:pPr/>
              <a:t>34</a:t>
            </a:fld>
            <a:endParaRPr lang="el-G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9027" name="Rectangle 3"/>
          <p:cNvSpPr>
            <a:spLocks noGrp="1" noChangeArrowheads="1"/>
          </p:cNvSpPr>
          <p:nvPr>
            <p:ph type="subTitle" idx="1"/>
          </p:nvPr>
        </p:nvSpPr>
        <p:spPr>
          <a:xfrm>
            <a:off x="323528" y="332656"/>
            <a:ext cx="8568952" cy="5544269"/>
          </a:xfrm>
        </p:spPr>
        <p:txBody>
          <a:bodyPr>
            <a:normAutofit fontScale="70000" lnSpcReduction="20000"/>
          </a:bodyPr>
          <a:lstStyle/>
          <a:p>
            <a:pPr marL="577850" indent="-577850" algn="ctr" eaLnBrk="1" fontAlgn="auto" hangingPunct="1">
              <a:spcAft>
                <a:spcPts val="0"/>
              </a:spcAft>
              <a:buFont typeface="Wingdings"/>
              <a:buNone/>
              <a:defRPr/>
            </a:pPr>
            <a:endParaRPr lang="el-GR" sz="1800" b="1" dirty="0" smtClean="0">
              <a:solidFill>
                <a:srgbClr val="00B050"/>
              </a:solidFill>
              <a:latin typeface="Arial" charset="0"/>
            </a:endParaRPr>
          </a:p>
          <a:p>
            <a:pPr algn="just">
              <a:lnSpc>
                <a:spcPct val="160000"/>
              </a:lnSpc>
              <a:spcAft>
                <a:spcPts val="0"/>
              </a:spcAft>
            </a:pPr>
            <a:r>
              <a:rPr lang="el-GR" sz="2400" b="1" dirty="0" smtClean="0">
                <a:solidFill>
                  <a:srgbClr val="FFFF00"/>
                </a:solidFill>
                <a:latin typeface="Arial" pitchFamily="34" charset="0"/>
                <a:cs typeface="Arial" pitchFamily="34" charset="0"/>
              </a:rPr>
              <a:t>Άρθρο 32 Προσφυγή στη διαδικασία με διαπραγμάτευση χωρίς προηγούμενη δημοσίευση</a:t>
            </a:r>
            <a:endParaRPr lang="el-GR" sz="2400" dirty="0" smtClean="0">
              <a:solidFill>
                <a:srgbClr val="FFFF00"/>
              </a:solidFill>
              <a:latin typeface="Arial" pitchFamily="34" charset="0"/>
              <a:cs typeface="Arial" pitchFamily="34" charset="0"/>
            </a:endParaRPr>
          </a:p>
          <a:p>
            <a:pPr algn="just" eaLnBrk="1" fontAlgn="auto" hangingPunct="1">
              <a:lnSpc>
                <a:spcPct val="160000"/>
              </a:lnSpc>
              <a:spcAft>
                <a:spcPts val="0"/>
              </a:spcAft>
              <a:buFont typeface="Wingdings"/>
              <a:buNone/>
              <a:defRPr/>
            </a:pPr>
            <a:r>
              <a:rPr lang="el-GR" sz="2400" dirty="0" smtClean="0">
                <a:latin typeface="Arial" pitchFamily="34" charset="0"/>
                <a:cs typeface="Arial" pitchFamily="34" charset="0"/>
              </a:rPr>
              <a:t>………..</a:t>
            </a:r>
          </a:p>
          <a:p>
            <a:pPr algn="just" eaLnBrk="1" fontAlgn="auto" hangingPunct="1">
              <a:lnSpc>
                <a:spcPct val="160000"/>
              </a:lnSpc>
              <a:spcAft>
                <a:spcPts val="0"/>
              </a:spcAft>
              <a:defRPr/>
            </a:pPr>
            <a:r>
              <a:rPr lang="el-GR" sz="2400" dirty="0" smtClean="0">
                <a:latin typeface="Arial" pitchFamily="34" charset="0"/>
                <a:cs typeface="Arial" pitchFamily="34" charset="0"/>
              </a:rPr>
              <a:t>«2. Η διαδικασία με διαπραγμάτευση χωρίς προηγούμενη δημοσίευση μπορεί να χρησιμοποιείται για δημόσιες συμβάσεις έργων, προμηθειών και υπηρεσιών σε οποιαδήποτε από τις κατωτέρω περιπτώσεις:………….</a:t>
            </a:r>
          </a:p>
          <a:p>
            <a:pPr algn="just">
              <a:lnSpc>
                <a:spcPct val="160000"/>
              </a:lnSpc>
              <a:spcAft>
                <a:spcPts val="0"/>
              </a:spcAft>
            </a:pPr>
            <a:r>
              <a:rPr lang="el-GR" sz="2400" dirty="0" smtClean="0">
                <a:latin typeface="Arial" pitchFamily="34" charset="0"/>
                <a:cs typeface="Arial" pitchFamily="34" charset="0"/>
              </a:rPr>
              <a:t>γ) </a:t>
            </a:r>
            <a:r>
              <a:rPr lang="el-GR" sz="2400" dirty="0" smtClean="0">
                <a:solidFill>
                  <a:srgbClr val="FFFF00"/>
                </a:solidFill>
                <a:latin typeface="Arial" pitchFamily="34" charset="0"/>
                <a:cs typeface="Arial" pitchFamily="34" charset="0"/>
              </a:rPr>
              <a:t>στο μέτρο που είναι απολύτως απαραίτητο, εάν λόγω κατεπείγουσας ανάγκης οφειλόμενης σε γεγονότα απρόβλεπτα για την αναθέτουσα αρχή, δεν είναι δυνατή η τήρηση των προθεσμιών που προβλέπονται για τις ανοικτές, κλειστές ή ανταγωνιστικές διαδικασίες με διαπραγμάτευση</a:t>
            </a:r>
            <a:r>
              <a:rPr lang="el-GR" sz="2400" dirty="0" smtClean="0">
                <a:latin typeface="Arial" pitchFamily="34" charset="0"/>
                <a:cs typeface="Arial" pitchFamily="34" charset="0"/>
              </a:rPr>
              <a:t>.</a:t>
            </a:r>
          </a:p>
          <a:p>
            <a:pPr algn="just">
              <a:lnSpc>
                <a:spcPct val="160000"/>
              </a:lnSpc>
              <a:spcAft>
                <a:spcPts val="0"/>
              </a:spcAft>
            </a:pPr>
            <a:r>
              <a:rPr lang="el-GR" sz="2400" dirty="0" smtClean="0">
                <a:latin typeface="Arial" pitchFamily="34" charset="0"/>
                <a:cs typeface="Arial" pitchFamily="34" charset="0"/>
              </a:rPr>
              <a:t>Οι περιστάσεις που επικαλούνται οι αναθέτουσες αρχές για την αιτιολόγηση της κατεπείγουσας ανάγκης </a:t>
            </a:r>
            <a:r>
              <a:rPr lang="el-GR" sz="2400" dirty="0" smtClean="0">
                <a:solidFill>
                  <a:srgbClr val="FFFF00"/>
                </a:solidFill>
                <a:latin typeface="Arial" pitchFamily="34" charset="0"/>
                <a:cs typeface="Arial" pitchFamily="34" charset="0"/>
              </a:rPr>
              <a:t>δεν πρέπει σε καμία περίπτωση να απορρέουν από δική τους ευθύνη»</a:t>
            </a:r>
            <a:r>
              <a:rPr lang="el-GR" sz="2400" dirty="0" smtClean="0">
                <a:latin typeface="Arial" pitchFamily="34" charset="0"/>
                <a:cs typeface="Arial" pitchFamily="34" charset="0"/>
              </a:rPr>
              <a:t>.</a:t>
            </a:r>
          </a:p>
          <a:p>
            <a:pPr eaLnBrk="1" fontAlgn="auto" hangingPunct="1">
              <a:spcAft>
                <a:spcPts val="0"/>
              </a:spcAft>
              <a:buFont typeface="Wingdings"/>
              <a:buNone/>
              <a:defRPr/>
            </a:pPr>
            <a:endParaRPr lang="el-GR" sz="2400" dirty="0">
              <a:latin typeface="Arial" charset="0"/>
            </a:endParaRPr>
          </a:p>
        </p:txBody>
      </p:sp>
      <p:sp>
        <p:nvSpPr>
          <p:cNvPr id="2355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AF57D3B-58F2-47B3-A913-73269CAF6C53}" type="slidenum">
              <a:rPr lang="el-GR" smtClean="0"/>
              <a:pPr/>
              <a:t>35</a:t>
            </a:fld>
            <a:endParaRPr lang="el-GR"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31075" name="Rectangle 3"/>
          <p:cNvSpPr>
            <a:spLocks noGrp="1" noChangeArrowheads="1"/>
          </p:cNvSpPr>
          <p:nvPr>
            <p:ph type="subTitle" idx="1"/>
          </p:nvPr>
        </p:nvSpPr>
        <p:spPr>
          <a:xfrm>
            <a:off x="179388" y="188913"/>
            <a:ext cx="8785225" cy="5761037"/>
          </a:xfrm>
        </p:spPr>
        <p:txBody>
          <a:bodyPr>
            <a:normAutofit/>
          </a:bodyPr>
          <a:lstStyle/>
          <a:p>
            <a:pPr algn="just" eaLnBrk="1" fontAlgn="auto" hangingPunct="1">
              <a:spcAft>
                <a:spcPts val="0"/>
              </a:spcAft>
              <a:buFont typeface="Wingdings"/>
              <a:buNone/>
              <a:defRPr/>
            </a:pPr>
            <a:r>
              <a:rPr lang="el-GR" sz="1600" b="1" dirty="0" smtClean="0">
                <a:solidFill>
                  <a:srgbClr val="FFFF00"/>
                </a:solidFill>
                <a:latin typeface="Arial" charset="0"/>
              </a:rPr>
              <a:t>Άθρο132  </a:t>
            </a:r>
            <a:r>
              <a:rPr lang="el-GR" sz="1600" dirty="0" smtClean="0">
                <a:latin typeface="Arial" charset="0"/>
              </a:rPr>
              <a:t>4</a:t>
            </a:r>
            <a:r>
              <a:rPr lang="el-GR" sz="1600" baseline="30000" dirty="0" smtClean="0">
                <a:latin typeface="Arial" charset="0"/>
              </a:rPr>
              <a:t>η</a:t>
            </a:r>
            <a:r>
              <a:rPr lang="el-GR" sz="1600" dirty="0" smtClean="0">
                <a:latin typeface="Arial" charset="0"/>
              </a:rPr>
              <a:t>: </a:t>
            </a:r>
            <a:r>
              <a:rPr lang="el-GR" sz="1600" dirty="0" smtClean="0">
                <a:solidFill>
                  <a:srgbClr val="FFFF00"/>
                </a:solidFill>
                <a:latin typeface="Arial" charset="0"/>
              </a:rPr>
              <a:t>όταν </a:t>
            </a:r>
            <a:r>
              <a:rPr lang="el-GR" sz="1600" b="1" dirty="0">
                <a:solidFill>
                  <a:srgbClr val="FFFF00"/>
                </a:solidFill>
                <a:latin typeface="Arial" charset="0"/>
              </a:rPr>
              <a:t>νέος Ανάδοχος υποκαθιστά τον Ανάδοχο της αρχικής</a:t>
            </a:r>
            <a:r>
              <a:rPr lang="el-GR" sz="1600" dirty="0">
                <a:solidFill>
                  <a:srgbClr val="FFFF00"/>
                </a:solidFill>
                <a:latin typeface="Arial" charset="0"/>
              </a:rPr>
              <a:t> σύμβασης συνεπεία:</a:t>
            </a:r>
          </a:p>
          <a:p>
            <a:pPr marL="371475" indent="-371475" algn="just" eaLnBrk="1" fontAlgn="auto" hangingPunct="1">
              <a:lnSpc>
                <a:spcPct val="150000"/>
              </a:lnSpc>
              <a:spcBef>
                <a:spcPct val="0"/>
              </a:spcBef>
              <a:spcAft>
                <a:spcPts val="0"/>
              </a:spcAft>
              <a:buFont typeface="Wingdings" pitchFamily="2" charset="2"/>
              <a:buAutoNum type="romanLcPeriod"/>
              <a:defRPr/>
            </a:pPr>
            <a:r>
              <a:rPr lang="el-GR" sz="1800" b="1" dirty="0">
                <a:solidFill>
                  <a:schemeClr val="tx1"/>
                </a:solidFill>
                <a:latin typeface="Arial" charset="0"/>
              </a:rPr>
              <a:t>ρητής ρήτρας αναθεώρησης</a:t>
            </a:r>
            <a:r>
              <a:rPr lang="el-GR" sz="1800" dirty="0">
                <a:solidFill>
                  <a:schemeClr val="tx1"/>
                </a:solidFill>
                <a:latin typeface="Arial" charset="0"/>
              </a:rPr>
              <a:t> </a:t>
            </a:r>
            <a:r>
              <a:rPr lang="el-GR" sz="1800" b="1" dirty="0">
                <a:solidFill>
                  <a:schemeClr val="tx1"/>
                </a:solidFill>
                <a:latin typeface="Arial" charset="0"/>
              </a:rPr>
              <a:t>ή </a:t>
            </a:r>
            <a:r>
              <a:rPr lang="el-GR" sz="1800" b="1" dirty="0" smtClean="0">
                <a:solidFill>
                  <a:schemeClr val="tx1"/>
                </a:solidFill>
                <a:latin typeface="Arial" charset="0"/>
              </a:rPr>
              <a:t>προαίρεσης</a:t>
            </a:r>
            <a:endParaRPr lang="el-GR" sz="1800" dirty="0">
              <a:solidFill>
                <a:schemeClr val="tx1"/>
              </a:solidFill>
              <a:latin typeface="Arial" charset="0"/>
            </a:endParaRPr>
          </a:p>
          <a:p>
            <a:pPr marL="371475" indent="-371475" algn="just" eaLnBrk="1" fontAlgn="auto" hangingPunct="1">
              <a:lnSpc>
                <a:spcPct val="150000"/>
              </a:lnSpc>
              <a:spcBef>
                <a:spcPct val="0"/>
              </a:spcBef>
              <a:spcAft>
                <a:spcPts val="0"/>
              </a:spcAft>
              <a:buFont typeface="Wingdings" pitchFamily="2" charset="2"/>
              <a:buAutoNum type="romanLcPeriod"/>
              <a:defRPr/>
            </a:pPr>
            <a:r>
              <a:rPr lang="el-GR" sz="1800" b="1" dirty="0">
                <a:solidFill>
                  <a:srgbClr val="FFC000"/>
                </a:solidFill>
                <a:latin typeface="Arial" charset="0"/>
              </a:rPr>
              <a:t>ολικής ή μερικής διαδοχής του αρχικού Αναδόχου</a:t>
            </a:r>
            <a:r>
              <a:rPr lang="el-GR" sz="1800" b="1" dirty="0">
                <a:latin typeface="Arial" charset="0"/>
              </a:rPr>
              <a:t>, λόγω εταιρικής </a:t>
            </a:r>
            <a:r>
              <a:rPr lang="el-GR" sz="1800" b="1" dirty="0" smtClean="0">
                <a:latin typeface="Arial" charset="0"/>
              </a:rPr>
              <a:t>αναδιάρθρωσης</a:t>
            </a:r>
            <a:r>
              <a:rPr lang="el-GR" sz="1800" dirty="0" smtClean="0">
                <a:latin typeface="Arial" charset="0"/>
              </a:rPr>
              <a:t> </a:t>
            </a:r>
            <a:r>
              <a:rPr lang="el-GR" sz="1800" b="1" dirty="0" smtClean="0">
                <a:latin typeface="Arial" charset="0"/>
              </a:rPr>
              <a:t>από </a:t>
            </a:r>
            <a:r>
              <a:rPr lang="el-GR" sz="1800" b="1" dirty="0">
                <a:latin typeface="Arial" charset="0"/>
              </a:rPr>
              <a:t>άλλον οικ. Φορέα</a:t>
            </a:r>
            <a:r>
              <a:rPr lang="el-GR" sz="1800" dirty="0">
                <a:latin typeface="Arial" charset="0"/>
              </a:rPr>
              <a:t>, που πληροί τα προκαθορισμένα κριτήρια ποιοτικής επιλογής, </a:t>
            </a:r>
            <a:r>
              <a:rPr lang="el-GR" sz="1800" dirty="0">
                <a:solidFill>
                  <a:schemeClr val="tx1"/>
                </a:solidFill>
                <a:latin typeface="Arial" charset="0"/>
              </a:rPr>
              <a:t>υπό τον όρο ότι η διαδοχή δεν συνεπάγεται άλλες ουσιώδεις τροποποιήσεις της σύμβασης και δεν γίνεται προς  αποφυγή εφαρμογής των διατάξεων του Βιβλίου Ι</a:t>
            </a:r>
            <a:r>
              <a:rPr lang="el-GR" sz="1800" dirty="0">
                <a:solidFill>
                  <a:schemeClr val="accent2"/>
                </a:solidFill>
                <a:latin typeface="Arial" charset="0"/>
              </a:rPr>
              <a:t>,</a:t>
            </a:r>
            <a:r>
              <a:rPr lang="el-GR" sz="1800" dirty="0">
                <a:latin typeface="Arial" charset="0"/>
              </a:rPr>
              <a:t> </a:t>
            </a:r>
            <a:r>
              <a:rPr lang="el-GR" sz="1800" dirty="0" smtClean="0">
                <a:latin typeface="Arial" charset="0"/>
              </a:rPr>
              <a:t>		ή</a:t>
            </a:r>
            <a:endParaRPr lang="el-GR" sz="1800" dirty="0">
              <a:latin typeface="Arial" charset="0"/>
            </a:endParaRPr>
          </a:p>
          <a:p>
            <a:pPr marL="371475" indent="-371475" algn="just" eaLnBrk="1" fontAlgn="auto" hangingPunct="1">
              <a:lnSpc>
                <a:spcPct val="150000"/>
              </a:lnSpc>
              <a:spcBef>
                <a:spcPct val="0"/>
              </a:spcBef>
              <a:spcAft>
                <a:spcPts val="0"/>
              </a:spcAft>
              <a:buFont typeface="Wingdings" pitchFamily="2" charset="2"/>
              <a:buAutoNum type="romanLcPeriod"/>
              <a:defRPr/>
            </a:pPr>
            <a:r>
              <a:rPr lang="el-GR" sz="1800" dirty="0">
                <a:latin typeface="Arial" charset="0"/>
              </a:rPr>
              <a:t>όταν </a:t>
            </a:r>
            <a:r>
              <a:rPr lang="el-GR" sz="1800" b="1" dirty="0">
                <a:solidFill>
                  <a:srgbClr val="FFC000"/>
                </a:solidFill>
                <a:latin typeface="Arial" charset="0"/>
              </a:rPr>
              <a:t>η ΑΑ αναλαμβάνει τις υποχρεώσεις του </a:t>
            </a:r>
            <a:r>
              <a:rPr lang="el-GR" sz="1800" b="1" dirty="0" smtClean="0">
                <a:solidFill>
                  <a:srgbClr val="FFC000"/>
                </a:solidFill>
                <a:latin typeface="Arial" charset="0"/>
              </a:rPr>
              <a:t>Αναδόχου </a:t>
            </a:r>
            <a:r>
              <a:rPr lang="el-GR" sz="1800" b="1" dirty="0">
                <a:solidFill>
                  <a:srgbClr val="FFC000"/>
                </a:solidFill>
                <a:latin typeface="Arial" charset="0"/>
              </a:rPr>
              <a:t>έναντι των υπεργολάβων του</a:t>
            </a:r>
            <a:r>
              <a:rPr lang="el-GR" sz="1800" b="1" dirty="0">
                <a:latin typeface="Arial" charset="0"/>
              </a:rPr>
              <a:t> &amp; εφόσον η δυνατότητα αυτή προβλέπεται </a:t>
            </a:r>
            <a:r>
              <a:rPr lang="el-GR" sz="1800" b="1" dirty="0" smtClean="0">
                <a:latin typeface="Arial" charset="0"/>
              </a:rPr>
              <a:t>από την κείμενη νομοθεσία </a:t>
            </a:r>
            <a:r>
              <a:rPr lang="el-GR" sz="1800" dirty="0" smtClean="0">
                <a:latin typeface="Arial" charset="0"/>
              </a:rPr>
              <a:t>[λ.χ. αρθρ</a:t>
            </a:r>
            <a:r>
              <a:rPr lang="el-GR" sz="1800" dirty="0">
                <a:latin typeface="Arial" charset="0"/>
              </a:rPr>
              <a:t>. </a:t>
            </a:r>
            <a:r>
              <a:rPr lang="el-GR" sz="1800" dirty="0" smtClean="0">
                <a:latin typeface="Arial" charset="0"/>
              </a:rPr>
              <a:t>131υπεργολαβία].</a:t>
            </a:r>
          </a:p>
          <a:p>
            <a:pPr marL="371475" indent="-371475" algn="just" eaLnBrk="1" fontAlgn="auto" hangingPunct="1">
              <a:lnSpc>
                <a:spcPct val="150000"/>
              </a:lnSpc>
              <a:spcBef>
                <a:spcPct val="0"/>
              </a:spcBef>
              <a:spcAft>
                <a:spcPts val="0"/>
              </a:spcAft>
              <a:buFont typeface="Wingdings" pitchFamily="2" charset="2"/>
              <a:buAutoNum type="romanLcPeriod"/>
              <a:defRPr/>
            </a:pPr>
            <a:endParaRPr lang="el-GR" sz="1800" dirty="0" smtClean="0">
              <a:latin typeface="Arial" charset="0"/>
            </a:endParaRPr>
          </a:p>
          <a:p>
            <a:pPr marL="371475" indent="-371475" algn="just" eaLnBrk="1" fontAlgn="auto" hangingPunct="1">
              <a:lnSpc>
                <a:spcPct val="150000"/>
              </a:lnSpc>
              <a:spcBef>
                <a:spcPct val="0"/>
              </a:spcBef>
              <a:spcAft>
                <a:spcPts val="0"/>
              </a:spcAft>
              <a:buFont typeface="Wingdings" pitchFamily="2" charset="2"/>
              <a:buAutoNum type="romanLcPeriod"/>
              <a:defRPr/>
            </a:pPr>
            <a:endParaRPr lang="el-GR" sz="1800" dirty="0" smtClean="0">
              <a:latin typeface="Arial" charset="0"/>
            </a:endParaRPr>
          </a:p>
          <a:p>
            <a:pPr marL="371475" indent="-371475" algn="just" eaLnBrk="1" fontAlgn="auto" hangingPunct="1">
              <a:lnSpc>
                <a:spcPct val="150000"/>
              </a:lnSpc>
              <a:spcBef>
                <a:spcPct val="0"/>
              </a:spcBef>
              <a:spcAft>
                <a:spcPts val="0"/>
              </a:spcAft>
              <a:buFont typeface="Wingdings" pitchFamily="2" charset="2"/>
              <a:buAutoNum type="romanLcPeriod"/>
              <a:defRPr/>
            </a:pPr>
            <a:endParaRPr lang="el-GR" sz="1800" dirty="0">
              <a:latin typeface="Arial" charset="0"/>
            </a:endParaRPr>
          </a:p>
        </p:txBody>
      </p:sp>
      <p:sp>
        <p:nvSpPr>
          <p:cNvPr id="2560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C88EE53-CBA1-43C5-AFF6-013F613B23C8}" type="slidenum">
              <a:rPr lang="el-GR" smtClean="0"/>
              <a:pPr/>
              <a:t>36</a:t>
            </a:fld>
            <a:endParaRPr lang="el-GR"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26627" name="Rectangle 3"/>
          <p:cNvSpPr>
            <a:spLocks noGrp="1" noChangeArrowheads="1"/>
          </p:cNvSpPr>
          <p:nvPr>
            <p:ph type="subTitle" idx="1"/>
          </p:nvPr>
        </p:nvSpPr>
        <p:spPr>
          <a:xfrm>
            <a:off x="179388" y="188913"/>
            <a:ext cx="8713787" cy="5688012"/>
          </a:xfrm>
        </p:spPr>
        <p:txBody>
          <a:bodyPr>
            <a:normAutofit/>
          </a:bodyPr>
          <a:lstStyle/>
          <a:p>
            <a:pPr algn="just" eaLnBrk="1" hangingPunct="1">
              <a:lnSpc>
                <a:spcPct val="150000"/>
              </a:lnSpc>
              <a:spcBef>
                <a:spcPts val="0"/>
              </a:spcBef>
            </a:pPr>
            <a:r>
              <a:rPr lang="el-GR" sz="2400" b="1" dirty="0" smtClean="0">
                <a:solidFill>
                  <a:srgbClr val="FFFF00"/>
                </a:solidFill>
                <a:latin typeface="Arial" charset="0"/>
              </a:rPr>
              <a:t>Άρθρο 132   </a:t>
            </a:r>
            <a:r>
              <a:rPr lang="el-GR" sz="2400" dirty="0" smtClean="0">
                <a:latin typeface="Arial" charset="0"/>
              </a:rPr>
              <a:t>5</a:t>
            </a:r>
            <a:r>
              <a:rPr lang="el-GR" sz="2400" baseline="30000" dirty="0" smtClean="0">
                <a:latin typeface="Arial" charset="0"/>
              </a:rPr>
              <a:t>η</a:t>
            </a:r>
            <a:r>
              <a:rPr lang="el-GR" sz="2400" dirty="0" smtClean="0">
                <a:latin typeface="Arial" charset="0"/>
              </a:rPr>
              <a:t>: Όταν όταν οι τροποποιήσεις της σύμβασης ή συμφωνίας-πλαίσιο, ανεξαρτήτως αξίας, </a:t>
            </a:r>
            <a:r>
              <a:rPr lang="el-GR" sz="2400" b="1" dirty="0" smtClean="0">
                <a:solidFill>
                  <a:srgbClr val="FFFF00"/>
                </a:solidFill>
                <a:latin typeface="Arial" charset="0"/>
              </a:rPr>
              <a:t>δεν είναι ουσιώδεις </a:t>
            </a:r>
            <a:r>
              <a:rPr lang="el-GR" sz="2400" dirty="0" smtClean="0">
                <a:latin typeface="Arial" charset="0"/>
              </a:rPr>
              <a:t>[δεν την καθιστούν ουσιωδώς διαφορετική, ως προς την φύση της, από την αρχική]. </a:t>
            </a:r>
            <a:r>
              <a:rPr lang="el-GR" sz="1600" dirty="0" smtClean="0">
                <a:solidFill>
                  <a:srgbClr val="FFC000"/>
                </a:solidFill>
                <a:latin typeface="Arial" charset="0"/>
              </a:rPr>
              <a:t>(διαφάνεια 21)</a:t>
            </a:r>
          </a:p>
        </p:txBody>
      </p:sp>
      <p:sp>
        <p:nvSpPr>
          <p:cNvPr id="2662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DE457F5-7C65-44DA-9E65-BB684049C22C}" type="slidenum">
              <a:rPr lang="el-GR" smtClean="0"/>
              <a:pPr/>
              <a:t>37</a:t>
            </a:fld>
            <a:endParaRPr lang="el-GR"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0723" name="Rectangle 3"/>
          <p:cNvSpPr>
            <a:spLocks noGrp="1" noChangeArrowheads="1"/>
          </p:cNvSpPr>
          <p:nvPr>
            <p:ph type="subTitle" idx="1"/>
          </p:nvPr>
        </p:nvSpPr>
        <p:spPr>
          <a:xfrm>
            <a:off x="323850" y="260350"/>
            <a:ext cx="8424863" cy="5905500"/>
          </a:xfrm>
        </p:spPr>
        <p:txBody>
          <a:bodyPr>
            <a:normAutofit/>
          </a:bodyPr>
          <a:lstStyle/>
          <a:p>
            <a:pPr marL="371475" indent="-371475" algn="just" eaLnBrk="1" hangingPunct="1"/>
            <a:endParaRPr lang="el-GR" sz="1200" b="1" dirty="0" smtClean="0">
              <a:latin typeface="Arial" charset="0"/>
            </a:endParaRPr>
          </a:p>
          <a:p>
            <a:pPr marL="371475" indent="-371475" algn="just" eaLnBrk="1" hangingPunct="1"/>
            <a:r>
              <a:rPr lang="el-GR" sz="1200" b="1" dirty="0" smtClean="0">
                <a:latin typeface="Arial" charset="0"/>
              </a:rPr>
              <a:t>ΜΕΡΟΣ Β ΚΑΝΟΝΕΣ ΕΚΤΕΛΕΣΗΣ - ΚΕΦΑΛΑΙΟ Ι ΕΚΤΕΛΕΣΗ ΤΗΣ ΣΥΜΒΑΣΗΣ</a:t>
            </a:r>
          </a:p>
          <a:p>
            <a:pPr marL="371475" indent="-371475" algn="ctr" eaLnBrk="1" hangingPunct="1"/>
            <a:endParaRPr lang="el-GR" sz="1800" b="1" dirty="0" smtClean="0">
              <a:solidFill>
                <a:srgbClr val="FFFF00"/>
              </a:solidFill>
              <a:latin typeface="Arial" charset="0"/>
            </a:endParaRPr>
          </a:p>
          <a:p>
            <a:pPr eaLnBrk="1" hangingPunct="1"/>
            <a:r>
              <a:rPr lang="el-GR" sz="1800" b="1" dirty="0" smtClean="0">
                <a:solidFill>
                  <a:srgbClr val="FFFF00"/>
                </a:solidFill>
                <a:latin typeface="Arial" charset="0"/>
              </a:rPr>
              <a:t>Άρθρο 133 Δικαίωμα μονομερούς λύσης </a:t>
            </a:r>
            <a:r>
              <a:rPr lang="el-GR" sz="1800" b="1" dirty="0" smtClean="0">
                <a:solidFill>
                  <a:srgbClr val="FFC000"/>
                </a:solidFill>
                <a:latin typeface="Arial" charset="0"/>
              </a:rPr>
              <a:t>[καταγγελία] </a:t>
            </a:r>
            <a:r>
              <a:rPr lang="el-GR" sz="1800" b="1" dirty="0" smtClean="0">
                <a:solidFill>
                  <a:srgbClr val="FFFF00"/>
                </a:solidFill>
                <a:latin typeface="Arial" charset="0"/>
              </a:rPr>
              <a:t>της σύμβασης </a:t>
            </a:r>
            <a:r>
              <a:rPr lang="el-GR" sz="1800" b="1" dirty="0" smtClean="0">
                <a:solidFill>
                  <a:srgbClr val="FFC000"/>
                </a:solidFill>
                <a:latin typeface="Arial" charset="0"/>
              </a:rPr>
              <a:t>[κατά τη διάρκεια της εκτέλεσής της] </a:t>
            </a:r>
            <a:r>
              <a:rPr lang="el-GR" sz="1800" b="1" dirty="0" smtClean="0">
                <a:solidFill>
                  <a:schemeClr val="tx1"/>
                </a:solidFill>
                <a:latin typeface="Arial" charset="0"/>
              </a:rPr>
              <a:t>όταν: </a:t>
            </a:r>
          </a:p>
          <a:p>
            <a:pPr marL="371475" indent="-371475" algn="ctr" eaLnBrk="1" hangingPunct="1"/>
            <a:endParaRPr lang="el-GR" sz="1800" b="1" dirty="0" smtClean="0">
              <a:solidFill>
                <a:srgbClr val="FFFF00"/>
              </a:solidFill>
              <a:latin typeface="Arial" charset="0"/>
            </a:endParaRPr>
          </a:p>
          <a:p>
            <a:pPr marL="457200" indent="-457200" algn="just" eaLnBrk="1" hangingPunct="1">
              <a:lnSpc>
                <a:spcPct val="150000"/>
              </a:lnSpc>
              <a:spcBef>
                <a:spcPct val="0"/>
              </a:spcBef>
            </a:pPr>
            <a:r>
              <a:rPr lang="el-GR" sz="2000" dirty="0" smtClean="0">
                <a:latin typeface="Arial" charset="0"/>
              </a:rPr>
              <a:t>1. η σύμβαση έχει </a:t>
            </a:r>
            <a:r>
              <a:rPr lang="el-GR" sz="2000" b="1" dirty="0" smtClean="0">
                <a:latin typeface="Arial" charset="0"/>
              </a:rPr>
              <a:t>υποστεί ουσιώδη τροποποίηση</a:t>
            </a:r>
            <a:r>
              <a:rPr lang="el-GR" sz="2000" dirty="0" smtClean="0">
                <a:latin typeface="Arial" charset="0"/>
              </a:rPr>
              <a:t>, που θα απαιτούσε </a:t>
            </a:r>
            <a:r>
              <a:rPr lang="el-GR" sz="2000" b="1" dirty="0" smtClean="0">
                <a:latin typeface="Arial" charset="0"/>
              </a:rPr>
              <a:t>νέα διαδικασία</a:t>
            </a:r>
            <a:r>
              <a:rPr lang="el-GR" sz="2000" dirty="0" smtClean="0">
                <a:latin typeface="Arial" charset="0"/>
              </a:rPr>
              <a:t> ανάθεσης σύμβασης, δυνάμει άρθρ. 132 [</a:t>
            </a:r>
            <a:r>
              <a:rPr lang="el-GR" sz="2000" dirty="0" smtClean="0">
                <a:solidFill>
                  <a:schemeClr val="accent2"/>
                </a:solidFill>
                <a:latin typeface="Arial" charset="0"/>
              </a:rPr>
              <a:t>Τροποποίηση συμβάσεων κατά τη διάρκειά τους</a:t>
            </a:r>
            <a:r>
              <a:rPr lang="el-GR" sz="2000" dirty="0" smtClean="0">
                <a:latin typeface="Arial" charset="0"/>
              </a:rPr>
              <a:t>],</a:t>
            </a:r>
          </a:p>
          <a:p>
            <a:pPr marL="457200" indent="-457200" algn="just" eaLnBrk="1" hangingPunct="1">
              <a:lnSpc>
                <a:spcPct val="150000"/>
              </a:lnSpc>
              <a:spcBef>
                <a:spcPct val="0"/>
              </a:spcBef>
            </a:pPr>
            <a:endParaRPr lang="el-GR" sz="2000" dirty="0" smtClean="0">
              <a:latin typeface="Arial" charset="0"/>
            </a:endParaRPr>
          </a:p>
          <a:p>
            <a:pPr marL="371475" indent="-371475" algn="just" eaLnBrk="1" hangingPunct="1">
              <a:lnSpc>
                <a:spcPct val="150000"/>
              </a:lnSpc>
              <a:spcBef>
                <a:spcPct val="0"/>
              </a:spcBef>
            </a:pPr>
            <a:r>
              <a:rPr lang="el-GR" sz="2000" dirty="0" smtClean="0">
                <a:latin typeface="Arial" charset="0"/>
              </a:rPr>
              <a:t>2.	ο </a:t>
            </a:r>
            <a:r>
              <a:rPr lang="el-GR" sz="2000" dirty="0" smtClean="0">
                <a:solidFill>
                  <a:schemeClr val="tx1"/>
                </a:solidFill>
                <a:latin typeface="Arial" charset="0"/>
              </a:rPr>
              <a:t>Ανάδοχος,</a:t>
            </a:r>
            <a:r>
              <a:rPr lang="el-GR" sz="2000" dirty="0" smtClean="0">
                <a:latin typeface="Arial" charset="0"/>
              </a:rPr>
              <a:t> κατά το χρόνο της ανάθεσης, τελούσε σε μια από τις καταστάσεις της παρ. 1, άρθρ. 73 [</a:t>
            </a:r>
            <a:r>
              <a:rPr lang="el-GR" sz="2000" dirty="0" smtClean="0">
                <a:solidFill>
                  <a:schemeClr val="accent2"/>
                </a:solidFill>
                <a:latin typeface="Arial" charset="0"/>
              </a:rPr>
              <a:t>Λόγοι αποκλεισμού</a:t>
            </a:r>
            <a:r>
              <a:rPr lang="el-GR" sz="2000" dirty="0" smtClean="0">
                <a:latin typeface="Arial" charset="0"/>
              </a:rPr>
              <a:t>] &amp; συνεπώς θα έπρεπε</a:t>
            </a:r>
            <a:r>
              <a:rPr lang="el-GR" sz="2000" dirty="0" smtClean="0">
                <a:solidFill>
                  <a:schemeClr val="accent2"/>
                </a:solidFill>
                <a:latin typeface="Arial" charset="0"/>
              </a:rPr>
              <a:t> </a:t>
            </a:r>
            <a:r>
              <a:rPr lang="el-GR" sz="2000" dirty="0" smtClean="0">
                <a:solidFill>
                  <a:srgbClr val="FFFF00"/>
                </a:solidFill>
                <a:latin typeface="Arial" charset="0"/>
              </a:rPr>
              <a:t>να είχε αποκλειστεί </a:t>
            </a:r>
            <a:r>
              <a:rPr lang="el-GR" sz="2000" dirty="0" smtClean="0">
                <a:latin typeface="Arial" charset="0"/>
              </a:rPr>
              <a:t>από τη διαδικασία της σύναψης,</a:t>
            </a:r>
          </a:p>
          <a:p>
            <a:pPr marL="371475" indent="-371475" algn="just" eaLnBrk="1" hangingPunct="1">
              <a:lnSpc>
                <a:spcPct val="150000"/>
              </a:lnSpc>
              <a:spcBef>
                <a:spcPct val="0"/>
              </a:spcBef>
              <a:buFont typeface="Wingdings" pitchFamily="2" charset="2"/>
              <a:buAutoNum type="romanLcPeriod"/>
            </a:pPr>
            <a:endParaRPr lang="el-GR" sz="1800" dirty="0" smtClean="0">
              <a:latin typeface="Arial" charset="0"/>
            </a:endParaRPr>
          </a:p>
          <a:p>
            <a:pPr marL="371475" indent="-371475" algn="just" eaLnBrk="1" hangingPunct="1">
              <a:lnSpc>
                <a:spcPct val="150000"/>
              </a:lnSpc>
              <a:spcBef>
                <a:spcPct val="0"/>
              </a:spcBef>
              <a:buFont typeface="Wingdings" pitchFamily="2" charset="2"/>
              <a:buAutoNum type="romanLcPeriod"/>
            </a:pPr>
            <a:endParaRPr lang="el-GR" sz="1800" dirty="0" smtClean="0">
              <a:latin typeface="Arial" charset="0"/>
            </a:endParaRPr>
          </a:p>
          <a:p>
            <a:pPr marL="371475" indent="-371475" algn="just" eaLnBrk="1" hangingPunct="1">
              <a:lnSpc>
                <a:spcPct val="150000"/>
              </a:lnSpc>
              <a:spcBef>
                <a:spcPct val="0"/>
              </a:spcBef>
            </a:pPr>
            <a:endParaRPr lang="el-GR" sz="1800" dirty="0" smtClean="0">
              <a:latin typeface="Arial" charset="0"/>
            </a:endParaRPr>
          </a:p>
          <a:p>
            <a:pPr marL="371475" indent="-371475" algn="just" eaLnBrk="1" hangingPunct="1">
              <a:lnSpc>
                <a:spcPct val="150000"/>
              </a:lnSpc>
              <a:spcBef>
                <a:spcPct val="0"/>
              </a:spcBef>
            </a:pPr>
            <a:endParaRPr lang="el-GR" sz="1800" dirty="0" smtClean="0">
              <a:solidFill>
                <a:schemeClr val="accent2"/>
              </a:solidFill>
              <a:latin typeface="Arial" charset="0"/>
            </a:endParaRPr>
          </a:p>
        </p:txBody>
      </p:sp>
      <p:sp>
        <p:nvSpPr>
          <p:cNvPr id="3072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E033782-F7AF-4AF0-98E7-4B25E7F970B5}" type="slidenum">
              <a:rPr lang="el-GR" smtClean="0"/>
              <a:pPr/>
              <a:t>38</a:t>
            </a:fld>
            <a:endParaRPr lang="el-GR"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0723" name="Rectangle 3"/>
          <p:cNvSpPr>
            <a:spLocks noGrp="1" noChangeArrowheads="1"/>
          </p:cNvSpPr>
          <p:nvPr>
            <p:ph type="subTitle" idx="1"/>
          </p:nvPr>
        </p:nvSpPr>
        <p:spPr>
          <a:xfrm>
            <a:off x="323850" y="260350"/>
            <a:ext cx="8424863" cy="5905500"/>
          </a:xfrm>
        </p:spPr>
        <p:txBody>
          <a:bodyPr>
            <a:normAutofit/>
          </a:bodyPr>
          <a:lstStyle/>
          <a:p>
            <a:pPr marL="371475" indent="-371475" algn="just" eaLnBrk="1" hangingPunct="1"/>
            <a:endParaRPr lang="el-GR" sz="1200" b="1" dirty="0" smtClean="0">
              <a:latin typeface="Arial" charset="0"/>
            </a:endParaRPr>
          </a:p>
          <a:p>
            <a:pPr marL="371475" indent="-371475" algn="ctr" eaLnBrk="1" hangingPunct="1"/>
            <a:endParaRPr lang="el-GR" sz="1800" b="1" dirty="0" smtClean="0">
              <a:solidFill>
                <a:srgbClr val="FFFF00"/>
              </a:solidFill>
              <a:latin typeface="Arial" charset="0"/>
            </a:endParaRPr>
          </a:p>
          <a:p>
            <a:pPr eaLnBrk="1" hangingPunct="1"/>
            <a:r>
              <a:rPr lang="el-GR" sz="1800" b="1" dirty="0" smtClean="0">
                <a:solidFill>
                  <a:srgbClr val="FFFF00"/>
                </a:solidFill>
                <a:latin typeface="Arial" charset="0"/>
              </a:rPr>
              <a:t>Άρθρο 133 Δικαίωμα μονομερούς λύσης </a:t>
            </a:r>
            <a:r>
              <a:rPr lang="el-GR" sz="1800" b="1" dirty="0" smtClean="0">
                <a:solidFill>
                  <a:srgbClr val="FFC000"/>
                </a:solidFill>
                <a:latin typeface="Arial" charset="0"/>
              </a:rPr>
              <a:t>[καταγγελία] </a:t>
            </a:r>
            <a:r>
              <a:rPr lang="el-GR" sz="1800" b="1" dirty="0" smtClean="0">
                <a:solidFill>
                  <a:srgbClr val="FFFF00"/>
                </a:solidFill>
                <a:latin typeface="Arial" charset="0"/>
              </a:rPr>
              <a:t>της σύμβασης </a:t>
            </a:r>
            <a:r>
              <a:rPr lang="el-GR" sz="1800" b="1" dirty="0" smtClean="0">
                <a:solidFill>
                  <a:srgbClr val="FFC000"/>
                </a:solidFill>
                <a:latin typeface="Arial" charset="0"/>
              </a:rPr>
              <a:t>[κατά τη διάρκεια της εκτέλεσής της] </a:t>
            </a:r>
            <a:r>
              <a:rPr lang="el-GR" sz="1800" b="1" dirty="0" smtClean="0">
                <a:solidFill>
                  <a:schemeClr val="tx1"/>
                </a:solidFill>
                <a:latin typeface="Arial" charset="0"/>
              </a:rPr>
              <a:t>όταν: </a:t>
            </a:r>
          </a:p>
          <a:p>
            <a:pPr eaLnBrk="1" hangingPunct="1"/>
            <a:endParaRPr lang="el-GR" sz="1800" b="1" dirty="0" smtClean="0">
              <a:solidFill>
                <a:schemeClr val="tx1"/>
              </a:solidFill>
              <a:latin typeface="Arial" charset="0"/>
            </a:endParaRPr>
          </a:p>
          <a:p>
            <a:pPr eaLnBrk="1" hangingPunct="1"/>
            <a:endParaRPr lang="el-GR" sz="1800" b="1" dirty="0" smtClean="0">
              <a:solidFill>
                <a:srgbClr val="FFFF00"/>
              </a:solidFill>
              <a:latin typeface="Arial" charset="0"/>
            </a:endParaRPr>
          </a:p>
          <a:p>
            <a:pPr marL="371475" indent="-371475" algn="just" eaLnBrk="1" hangingPunct="1">
              <a:lnSpc>
                <a:spcPct val="150000"/>
              </a:lnSpc>
              <a:spcBef>
                <a:spcPct val="0"/>
              </a:spcBef>
            </a:pPr>
            <a:r>
              <a:rPr lang="el-GR" sz="2000" dirty="0" smtClean="0">
                <a:latin typeface="Arial" charset="0"/>
              </a:rPr>
              <a:t>3. η σύμβαση </a:t>
            </a:r>
            <a:r>
              <a:rPr lang="el-GR" sz="2000" dirty="0" smtClean="0">
                <a:solidFill>
                  <a:srgbClr val="FFFF00"/>
                </a:solidFill>
                <a:latin typeface="Arial" charset="0"/>
              </a:rPr>
              <a:t>δεν έπρεπε να ανατεθεί στον Ανάδοχο λόγω σοβαρής παραβίασης των υποχρεώσεων </a:t>
            </a:r>
            <a:r>
              <a:rPr lang="el-GR" sz="2000" dirty="0" smtClean="0">
                <a:latin typeface="Arial" charset="0"/>
              </a:rPr>
              <a:t>που υπέχει από τις Συνθήκες &amp; την Οδηγία 2014/24/ΕΕ, η οποία έχει αναγνωριστεί με απόφαση του Δικαστηρίου της Ένωσης στο πλαίσιο διαδικασίας δυνάμει του άρθρου 258 της ΣΛΕΕ.</a:t>
            </a:r>
          </a:p>
          <a:p>
            <a:pPr marL="371475" indent="-371475" algn="just" eaLnBrk="1" hangingPunct="1">
              <a:lnSpc>
                <a:spcPct val="150000"/>
              </a:lnSpc>
              <a:spcBef>
                <a:spcPct val="0"/>
              </a:spcBef>
              <a:buFont typeface="Wingdings" pitchFamily="2" charset="2"/>
              <a:buAutoNum type="romanLcPeriod"/>
            </a:pPr>
            <a:endParaRPr lang="el-GR" sz="2000" dirty="0" smtClean="0">
              <a:latin typeface="Arial" charset="0"/>
            </a:endParaRPr>
          </a:p>
          <a:p>
            <a:pPr marL="371475" indent="-371475" algn="just" eaLnBrk="1" hangingPunct="1">
              <a:lnSpc>
                <a:spcPct val="150000"/>
              </a:lnSpc>
              <a:spcBef>
                <a:spcPct val="0"/>
              </a:spcBef>
              <a:buFont typeface="Wingdings" pitchFamily="2" charset="2"/>
              <a:buAutoNum type="romanLcPeriod"/>
            </a:pPr>
            <a:endParaRPr lang="el-GR" sz="2000" dirty="0" smtClean="0">
              <a:latin typeface="Arial" charset="0"/>
            </a:endParaRPr>
          </a:p>
          <a:p>
            <a:pPr marL="371475" indent="-371475" algn="just" eaLnBrk="1" hangingPunct="1">
              <a:lnSpc>
                <a:spcPct val="150000"/>
              </a:lnSpc>
              <a:spcBef>
                <a:spcPct val="0"/>
              </a:spcBef>
            </a:pPr>
            <a:endParaRPr lang="el-GR" sz="2000" dirty="0" smtClean="0">
              <a:solidFill>
                <a:schemeClr val="accent2"/>
              </a:solidFill>
              <a:latin typeface="Arial" charset="0"/>
            </a:endParaRPr>
          </a:p>
        </p:txBody>
      </p:sp>
      <p:sp>
        <p:nvSpPr>
          <p:cNvPr id="3072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E033782-F7AF-4AF0-98E7-4B25E7F970B5}" type="slidenum">
              <a:rPr lang="el-GR" smtClean="0"/>
              <a:pPr/>
              <a:t>39</a:t>
            </a:fld>
            <a:endParaRPr lang="el-G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1267" name="Rectangle 3"/>
          <p:cNvSpPr>
            <a:spLocks noGrp="1" noChangeArrowheads="1"/>
          </p:cNvSpPr>
          <p:nvPr>
            <p:ph type="subTitle" idx="1"/>
          </p:nvPr>
        </p:nvSpPr>
        <p:spPr>
          <a:xfrm>
            <a:off x="323850" y="188913"/>
            <a:ext cx="8424863" cy="5761037"/>
          </a:xfrm>
          <a:solidFill>
            <a:schemeClr val="bg2"/>
          </a:solidFill>
          <a:ln>
            <a:noFill/>
          </a:ln>
        </p:spPr>
        <p:txBody>
          <a:bodyPr>
            <a:normAutofit/>
          </a:bodyPr>
          <a:lstStyle/>
          <a:p>
            <a:pPr marL="304800" indent="-304800" eaLnBrk="1" hangingPunct="1">
              <a:lnSpc>
                <a:spcPct val="80000"/>
              </a:lnSpc>
            </a:pPr>
            <a:r>
              <a:rPr lang="el-GR" sz="1800" b="1" dirty="0" smtClean="0">
                <a:latin typeface="Arial" charset="0"/>
              </a:rPr>
              <a:t>	</a:t>
            </a:r>
          </a:p>
          <a:p>
            <a:pPr marL="304800" indent="-304800" algn="ctr" eaLnBrk="1" hangingPunct="1">
              <a:lnSpc>
                <a:spcPct val="80000"/>
              </a:lnSpc>
            </a:pPr>
            <a:r>
              <a:rPr lang="el-GR" sz="2400" b="1" dirty="0" smtClean="0">
                <a:solidFill>
                  <a:srgbClr val="FFFF00"/>
                </a:solidFill>
              </a:rPr>
              <a:t>Άρθρο 130 Όροι εκτέλεσης της σύμβασης</a:t>
            </a:r>
            <a:r>
              <a:rPr lang="el-GR" sz="2400" dirty="0" smtClean="0">
                <a:solidFill>
                  <a:srgbClr val="FFFF00"/>
                </a:solidFill>
              </a:rPr>
              <a:t> </a:t>
            </a:r>
          </a:p>
          <a:p>
            <a:pPr marL="304800" indent="-304800" algn="ctr" eaLnBrk="1" hangingPunct="1">
              <a:lnSpc>
                <a:spcPct val="80000"/>
              </a:lnSpc>
            </a:pPr>
            <a:endParaRPr lang="el-GR" sz="2400" dirty="0" smtClean="0">
              <a:solidFill>
                <a:srgbClr val="FFFF00"/>
              </a:solidFill>
            </a:endParaRPr>
          </a:p>
          <a:p>
            <a:pPr marL="304800" indent="-304800" eaLnBrk="1" hangingPunct="1">
              <a:lnSpc>
                <a:spcPct val="80000"/>
              </a:lnSpc>
              <a:buFont typeface="Wingdings" pitchFamily="2" charset="2"/>
              <a:buAutoNum type="arabicParenR"/>
            </a:pPr>
            <a:endParaRPr lang="el-GR" sz="1800" dirty="0" smtClean="0"/>
          </a:p>
          <a:p>
            <a:pPr marL="304800" indent="-304800" algn="just" eaLnBrk="1" hangingPunct="1">
              <a:lnSpc>
                <a:spcPct val="160000"/>
              </a:lnSpc>
              <a:spcBef>
                <a:spcPct val="0"/>
              </a:spcBef>
              <a:buFont typeface="Wingdings" pitchFamily="2" charset="2"/>
              <a:buAutoNum type="arabicParenR"/>
            </a:pPr>
            <a:r>
              <a:rPr lang="el-GR" sz="2000" b="1" u="sng" dirty="0" smtClean="0">
                <a:latin typeface="Arial" charset="0"/>
              </a:rPr>
              <a:t>Υποχρεωτικός όρος συμβάσεων</a:t>
            </a:r>
            <a:r>
              <a:rPr lang="el-GR" sz="2000" dirty="0" smtClean="0">
                <a:latin typeface="Arial" charset="0"/>
              </a:rPr>
              <a:t>: η τήρηση από τον Ανάδοχο των διατάξεων του </a:t>
            </a:r>
          </a:p>
          <a:p>
            <a:pPr marL="625475" indent="-304800" algn="just" eaLnBrk="1" hangingPunct="1">
              <a:lnSpc>
                <a:spcPct val="160000"/>
              </a:lnSpc>
              <a:spcBef>
                <a:spcPct val="0"/>
              </a:spcBef>
              <a:buFont typeface="Wingdings" pitchFamily="2" charset="2"/>
              <a:buChar char="ü"/>
            </a:pPr>
            <a:r>
              <a:rPr lang="el-GR" sz="2000" b="1" dirty="0" smtClean="0">
                <a:solidFill>
                  <a:srgbClr val="FFFF00"/>
                </a:solidFill>
                <a:latin typeface="Arial" charset="0"/>
              </a:rPr>
              <a:t>περιβαλλοντικού, </a:t>
            </a:r>
          </a:p>
          <a:p>
            <a:pPr marL="625475" indent="-304800" algn="just" eaLnBrk="1" hangingPunct="1">
              <a:lnSpc>
                <a:spcPct val="160000"/>
              </a:lnSpc>
              <a:spcBef>
                <a:spcPct val="0"/>
              </a:spcBef>
              <a:buFont typeface="Wingdings" pitchFamily="2" charset="2"/>
              <a:buChar char="ü"/>
            </a:pPr>
            <a:r>
              <a:rPr lang="el-GR" sz="2000" b="1" dirty="0" smtClean="0">
                <a:solidFill>
                  <a:srgbClr val="FFFF00"/>
                </a:solidFill>
                <a:latin typeface="Arial" charset="0"/>
              </a:rPr>
              <a:t>κοινωνικοασφαλιστικού </a:t>
            </a:r>
            <a:r>
              <a:rPr lang="el-GR" sz="2000" b="1" dirty="0" smtClean="0">
                <a:solidFill>
                  <a:schemeClr val="tx1"/>
                </a:solidFill>
                <a:latin typeface="Arial" charset="0"/>
              </a:rPr>
              <a:t>&amp;</a:t>
            </a:r>
          </a:p>
          <a:p>
            <a:pPr marL="625475" indent="-304800" algn="just" eaLnBrk="1" hangingPunct="1">
              <a:lnSpc>
                <a:spcPct val="160000"/>
              </a:lnSpc>
              <a:spcBef>
                <a:spcPct val="0"/>
              </a:spcBef>
              <a:buFont typeface="Wingdings" pitchFamily="2" charset="2"/>
              <a:buChar char="ü"/>
            </a:pPr>
            <a:r>
              <a:rPr lang="el-GR" sz="2000" b="1" dirty="0" smtClean="0">
                <a:solidFill>
                  <a:srgbClr val="FFFF00"/>
                </a:solidFill>
                <a:latin typeface="Arial" charset="0"/>
              </a:rPr>
              <a:t> εργατικού δικαίου,</a:t>
            </a:r>
            <a:r>
              <a:rPr lang="el-GR" sz="2000" dirty="0" smtClean="0">
                <a:latin typeface="Arial" charset="0"/>
              </a:rPr>
              <a:t> </a:t>
            </a:r>
          </a:p>
          <a:p>
            <a:pPr marL="304800" indent="-304800" algn="just" eaLnBrk="1" hangingPunct="1">
              <a:lnSpc>
                <a:spcPct val="160000"/>
              </a:lnSpc>
              <a:spcBef>
                <a:spcPct val="0"/>
              </a:spcBef>
            </a:pPr>
            <a:r>
              <a:rPr lang="el-GR" sz="2000" dirty="0" smtClean="0">
                <a:latin typeface="Arial" charset="0"/>
              </a:rPr>
              <a:t>	[διεθνής &amp; εσωτερική έννομη τάξη _ </a:t>
            </a:r>
            <a:r>
              <a:rPr lang="el-GR" sz="2000" b="1" dirty="0" smtClean="0">
                <a:solidFill>
                  <a:srgbClr val="FFFF00"/>
                </a:solidFill>
                <a:latin typeface="Arial" charset="0"/>
              </a:rPr>
              <a:t>Παράρτημα Χ του </a:t>
            </a:r>
            <a:r>
              <a:rPr lang="el-GR" sz="2000" dirty="0" smtClean="0">
                <a:solidFill>
                  <a:srgbClr val="FFFF00"/>
                </a:solidFill>
                <a:latin typeface="Arial" charset="0"/>
              </a:rPr>
              <a:t>Α΄ Προσαρτήματος</a:t>
            </a:r>
            <a:r>
              <a:rPr lang="el-GR" sz="2000" dirty="0" smtClean="0">
                <a:solidFill>
                  <a:srgbClr val="FF0000"/>
                </a:solidFill>
                <a:latin typeface="Arial" charset="0"/>
              </a:rPr>
              <a:t>, </a:t>
            </a:r>
            <a:r>
              <a:rPr lang="el-GR" sz="2000" dirty="0" smtClean="0">
                <a:latin typeface="Arial" charset="0"/>
              </a:rPr>
              <a:t>βλ. &amp; σχετική ρύθμιση άρθρ. 18]</a:t>
            </a:r>
          </a:p>
          <a:p>
            <a:pPr marL="304800" indent="-304800" algn="just" eaLnBrk="1" hangingPunct="1">
              <a:lnSpc>
                <a:spcPct val="160000"/>
              </a:lnSpc>
              <a:spcBef>
                <a:spcPct val="0"/>
              </a:spcBef>
              <a:buFont typeface="Wingdings" pitchFamily="2" charset="2"/>
              <a:buAutoNum type="arabicParenR"/>
            </a:pPr>
            <a:endParaRPr lang="el-GR" sz="1800" dirty="0" smtClean="0">
              <a:latin typeface="Arial" charset="0"/>
            </a:endParaRPr>
          </a:p>
          <a:p>
            <a:pPr marL="304800" indent="-304800" algn="just" eaLnBrk="1" hangingPunct="1">
              <a:lnSpc>
                <a:spcPct val="160000"/>
              </a:lnSpc>
              <a:spcBef>
                <a:spcPct val="0"/>
              </a:spcBef>
              <a:buFont typeface="Wingdings" pitchFamily="2" charset="2"/>
              <a:buAutoNum type="arabicParenR"/>
            </a:pPr>
            <a:endParaRPr lang="el-GR" sz="1800" dirty="0" smtClean="0">
              <a:latin typeface="Arial" charset="0"/>
            </a:endParaRPr>
          </a:p>
        </p:txBody>
      </p:sp>
      <p:sp>
        <p:nvSpPr>
          <p:cNvPr id="112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098968E-DDE8-4386-9CB2-C110B908919A}" type="slidenum">
              <a:rPr lang="el-GR" smtClean="0"/>
              <a:pPr/>
              <a:t>4</a:t>
            </a:fld>
            <a:endParaRPr lang="el-GR"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1747" name="Rectangle 3"/>
          <p:cNvSpPr>
            <a:spLocks noGrp="1" noChangeArrowheads="1"/>
          </p:cNvSpPr>
          <p:nvPr>
            <p:ph type="subTitle" idx="1"/>
          </p:nvPr>
        </p:nvSpPr>
        <p:spPr>
          <a:xfrm>
            <a:off x="323850" y="260350"/>
            <a:ext cx="8424863" cy="5689600"/>
          </a:xfrm>
        </p:spPr>
        <p:txBody>
          <a:bodyPr/>
          <a:lstStyle/>
          <a:p>
            <a:pPr marL="371475" indent="-371475" algn="just" eaLnBrk="1" hangingPunct="1"/>
            <a:r>
              <a:rPr lang="el-GR" sz="1200" b="1" dirty="0" smtClean="0">
                <a:latin typeface="Arial" charset="0"/>
              </a:rPr>
              <a:t>ΜΕΡΟΣ Β ΚΑΝΟΝΕΣ ΕΚΤΕΛΕΣΗΣ - ΚΕΦΑΛΑΙΟ Ι ΕΚΤΕΛΕΣΗ ΤΗΣ ΣΥΜΒΑΣΗΣ</a:t>
            </a:r>
          </a:p>
          <a:p>
            <a:pPr marL="371475" indent="-371475" eaLnBrk="1" hangingPunct="1"/>
            <a:r>
              <a:rPr lang="el-GR" sz="1800" b="1" dirty="0" smtClean="0">
                <a:solidFill>
                  <a:schemeClr val="tx1"/>
                </a:solidFill>
                <a:latin typeface="Arial" charset="0"/>
              </a:rPr>
              <a:t>Άρθρο 133 Δικαίωμα μονομερούς λύσης της σύμβασης </a:t>
            </a:r>
            <a:r>
              <a:rPr lang="el-GR" sz="1600" dirty="0" smtClean="0">
                <a:latin typeface="Arial" charset="0"/>
              </a:rPr>
              <a:t>[συνέχεια]</a:t>
            </a:r>
          </a:p>
          <a:p>
            <a:pPr marL="371475" indent="-371475" eaLnBrk="1" hangingPunct="1"/>
            <a:endParaRPr lang="el-GR" sz="1600" dirty="0" smtClean="0">
              <a:latin typeface="Arial" charset="0"/>
            </a:endParaRPr>
          </a:p>
          <a:p>
            <a:pPr marL="371475" indent="-371475" algn="just" eaLnBrk="1" hangingPunct="1">
              <a:lnSpc>
                <a:spcPct val="150000"/>
              </a:lnSpc>
              <a:spcBef>
                <a:spcPct val="0"/>
              </a:spcBef>
            </a:pPr>
            <a:r>
              <a:rPr lang="el-GR" sz="2400" dirty="0" smtClean="0">
                <a:latin typeface="Arial" charset="0"/>
              </a:rPr>
              <a:t>4. </a:t>
            </a:r>
            <a:r>
              <a:rPr lang="el-GR" sz="2000" dirty="0" smtClean="0">
                <a:latin typeface="Arial" charset="0"/>
              </a:rPr>
              <a:t>Οι ΑΑ, υπό τις προϋποθέσεις που ορίζουν οι κείμενες διατάξεις, </a:t>
            </a:r>
            <a:r>
              <a:rPr lang="el-GR" sz="2000" b="1" dirty="0" smtClean="0">
                <a:solidFill>
                  <a:srgbClr val="FFFF00"/>
                </a:solidFill>
                <a:latin typeface="Arial" charset="0"/>
              </a:rPr>
              <a:t>καταγγέλλουν υποχρεωτικά μια ΔΣ</a:t>
            </a:r>
            <a:r>
              <a:rPr lang="el-GR" sz="2000" dirty="0" smtClean="0">
                <a:solidFill>
                  <a:srgbClr val="FFFF00"/>
                </a:solidFill>
                <a:latin typeface="Arial" charset="0"/>
              </a:rPr>
              <a:t> </a:t>
            </a:r>
            <a:r>
              <a:rPr lang="el-GR" sz="2000" b="1" dirty="0" smtClean="0">
                <a:solidFill>
                  <a:srgbClr val="FFFF00"/>
                </a:solidFill>
                <a:latin typeface="Arial" charset="0"/>
              </a:rPr>
              <a:t>κατά τη διάρκεια της εκτέλεσης της</a:t>
            </a:r>
            <a:r>
              <a:rPr lang="el-GR" sz="2000" dirty="0" smtClean="0">
                <a:latin typeface="Arial" charset="0"/>
              </a:rPr>
              <a:t>, εφόσον συντρέχει η περίπτωση της παρ. 5 ή της παρ. 7 του άρθρου 68 του ν. 3863/2010 </a:t>
            </a:r>
            <a:r>
              <a:rPr lang="el-GR" sz="2000" i="1" dirty="0" smtClean="0">
                <a:latin typeface="Arial" charset="0"/>
              </a:rPr>
              <a:t>«Νέο Ασφαλιστικό Σύστημα και συναφείς διατάξεις, ρυθμίσεις στις εργασιακές σχέσεις</a:t>
            </a:r>
            <a:r>
              <a:rPr lang="el-GR" sz="2000" dirty="0" smtClean="0">
                <a:latin typeface="Arial" charset="0"/>
              </a:rPr>
              <a:t>» (A' 115).</a:t>
            </a:r>
          </a:p>
        </p:txBody>
      </p:sp>
      <p:sp>
        <p:nvSpPr>
          <p:cNvPr id="3174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67028C6-F33F-4A68-93BF-86CB7063E749}" type="slidenum">
              <a:rPr lang="el-GR" smtClean="0"/>
              <a:pPr/>
              <a:t>40</a:t>
            </a:fld>
            <a:endParaRPr lang="el-GR"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2771" name="Rectangle 3"/>
          <p:cNvSpPr>
            <a:spLocks noGrp="1" noChangeArrowheads="1"/>
          </p:cNvSpPr>
          <p:nvPr>
            <p:ph type="subTitle" idx="1"/>
          </p:nvPr>
        </p:nvSpPr>
        <p:spPr>
          <a:xfrm>
            <a:off x="323850" y="260350"/>
            <a:ext cx="8424863" cy="5905500"/>
          </a:xfrm>
        </p:spPr>
        <p:txBody>
          <a:bodyPr/>
          <a:lstStyle/>
          <a:p>
            <a:pPr algn="just" eaLnBrk="1" hangingPunct="1"/>
            <a:r>
              <a:rPr lang="el-GR" sz="1800" b="1" dirty="0" smtClean="0">
                <a:solidFill>
                  <a:schemeClr val="accent2"/>
                </a:solidFill>
                <a:latin typeface="Arial" charset="0"/>
              </a:rPr>
              <a:t>§ 5 &amp; 7 του άρθρου 68</a:t>
            </a:r>
            <a:r>
              <a:rPr lang="el-GR" sz="1800" dirty="0" smtClean="0">
                <a:solidFill>
                  <a:schemeClr val="accent2"/>
                </a:solidFill>
                <a:latin typeface="Arial" charset="0"/>
              </a:rPr>
              <a:t> «Συμβάσεις εργολαβίας εταιρειών παροχής υπηρεσιών», του Ν. 3863/10</a:t>
            </a:r>
            <a:r>
              <a:rPr lang="el-GR" sz="1800" dirty="0" smtClean="0">
                <a:latin typeface="Arial" charset="0"/>
              </a:rPr>
              <a:t> </a:t>
            </a:r>
          </a:p>
          <a:p>
            <a:pPr algn="just" eaLnBrk="1" hangingPunct="1">
              <a:spcBef>
                <a:spcPct val="0"/>
              </a:spcBef>
            </a:pPr>
            <a:r>
              <a:rPr lang="el-GR" sz="1800" i="1" dirty="0" smtClean="0">
                <a:latin typeface="Arial" charset="0"/>
              </a:rPr>
              <a:t>«1. Η εκάστοτε αναθέτουσα αρχή, </a:t>
            </a:r>
            <a:r>
              <a:rPr lang="el-GR" sz="1800" b="1" i="1" dirty="0" smtClean="0">
                <a:latin typeface="Arial" charset="0"/>
              </a:rPr>
              <a:t>δηλαδή το Δημόσιο, τα Νομικά Πρόσωπα Δημοσίου Δικαίου (Ν.Π.Δ.Δ.), οι Οργανισμοί Τοπικής Αυτοδιοίκησης (Ο.Τ.Α.), οι φορείς και οι οργανισμοί του δημόσιου τομέα</a:t>
            </a:r>
            <a:r>
              <a:rPr lang="el-GR" sz="1800" i="1" dirty="0" smtClean="0">
                <a:latin typeface="Arial" charset="0"/>
              </a:rPr>
              <a:t>, όπως αυτός προσδιορίζεται από τις οικείες διατάξεις, η οποία (αρχή) αναθέτει απευθείας ή προκηρύσσει διαγωνισμό για </a:t>
            </a:r>
            <a:r>
              <a:rPr lang="el-GR" sz="1800" i="1" dirty="0" smtClean="0">
                <a:solidFill>
                  <a:srgbClr val="FFFF00"/>
                </a:solidFill>
                <a:latin typeface="Arial" charset="0"/>
              </a:rPr>
              <a:t>την ανάθεση παροχής υπηρεσιών καθαρισμού ή/και φύλαξης, υποχρεούται να ζητά από τις εταιρείες παροχής υπηρεσιών καθαρισμού ή/και φύλαξης (εργολάβοι) </a:t>
            </a:r>
            <a:r>
              <a:rPr lang="el-GR" sz="1800" i="1" dirty="0" smtClean="0">
                <a:latin typeface="Arial" charset="0"/>
              </a:rPr>
              <a:t>… εξής:….</a:t>
            </a:r>
          </a:p>
          <a:p>
            <a:pPr algn="just" eaLnBrk="1" hangingPunct="1">
              <a:spcBef>
                <a:spcPct val="0"/>
              </a:spcBef>
            </a:pPr>
            <a:r>
              <a:rPr lang="el-GR" sz="1800" i="1" dirty="0" smtClean="0">
                <a:latin typeface="Arial" charset="0"/>
              </a:rPr>
              <a:t>5(4). </a:t>
            </a:r>
            <a:r>
              <a:rPr lang="el-GR" sz="1800" i="1" dirty="0" smtClean="0">
                <a:solidFill>
                  <a:srgbClr val="FFFF00"/>
                </a:solidFill>
                <a:latin typeface="Arial" charset="0"/>
              </a:rPr>
              <a:t>Όταν οι υπηρεσίες ή οι επιτροπές παρακολούθησης καλής εκτέλεσης του έργου του αποδέκτη των υπηρεσιών διαπιστώνουν παραβάσεις των όρων του παρόντος άρθρου κατά τη διάρκεια υλοποίησης του έργου, η σύμβαση καταγγέλλεται από την αναθέτουσα αρχή. Όταν οι παραβάσεις διαπιστώνονται κατά την παραλαβή του έργου, τα δικαιώματα που απορρέουν από τη σύμβαση δεν ικανοποιούνται, καταβάλλονται, όμως, από τον αποδέκτη των υπηρεσιών οι αποδοχές στους εργαζομένους και αποδίδονται οι ασφαλιστικές τους εισφορές.» </a:t>
            </a:r>
            <a:r>
              <a:rPr lang="el-GR" sz="1800" i="1" dirty="0" smtClean="0">
                <a:latin typeface="Arial" charset="0"/>
              </a:rPr>
              <a:t>- </a:t>
            </a:r>
          </a:p>
          <a:p>
            <a:pPr algn="just" eaLnBrk="1" hangingPunct="1">
              <a:spcBef>
                <a:spcPct val="0"/>
              </a:spcBef>
            </a:pPr>
            <a:endParaRPr lang="el-GR" sz="1800" i="1" dirty="0" smtClean="0">
              <a:latin typeface="Arial" charset="0"/>
            </a:endParaRPr>
          </a:p>
        </p:txBody>
      </p:sp>
      <p:sp>
        <p:nvSpPr>
          <p:cNvPr id="3277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8E8AA830-B09F-4245-AAD7-16FDB9025EC6}" type="slidenum">
              <a:rPr lang="el-GR" smtClean="0"/>
              <a:pPr/>
              <a:t>41</a:t>
            </a:fld>
            <a:endParaRPr lang="el-GR"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3795" name="Rectangle 3"/>
          <p:cNvSpPr>
            <a:spLocks noGrp="1" noChangeArrowheads="1"/>
          </p:cNvSpPr>
          <p:nvPr>
            <p:ph type="subTitle" idx="1"/>
          </p:nvPr>
        </p:nvSpPr>
        <p:spPr>
          <a:xfrm>
            <a:off x="323850" y="260350"/>
            <a:ext cx="8424863" cy="5905500"/>
          </a:xfrm>
        </p:spPr>
        <p:txBody>
          <a:bodyPr/>
          <a:lstStyle/>
          <a:p>
            <a:pPr algn="just" eaLnBrk="1" hangingPunct="1">
              <a:spcBef>
                <a:spcPct val="0"/>
              </a:spcBef>
            </a:pPr>
            <a:r>
              <a:rPr lang="el-GR" sz="1800" b="1" dirty="0" smtClean="0">
                <a:solidFill>
                  <a:schemeClr val="tx1"/>
                </a:solidFill>
                <a:latin typeface="Arial" charset="0"/>
              </a:rPr>
              <a:t>§ 5 &amp; 7 του άρθρου 68</a:t>
            </a:r>
            <a:r>
              <a:rPr lang="el-GR" sz="1800" dirty="0" smtClean="0">
                <a:solidFill>
                  <a:schemeClr val="tx1"/>
                </a:solidFill>
                <a:latin typeface="Arial" charset="0"/>
              </a:rPr>
              <a:t> «Συμβάσεις εργολαβίας εταιρειών παροχής υπηρεσιών», του Ν. 3863/10 </a:t>
            </a:r>
          </a:p>
          <a:p>
            <a:pPr algn="just" eaLnBrk="1" hangingPunct="1">
              <a:spcBef>
                <a:spcPct val="0"/>
              </a:spcBef>
            </a:pPr>
            <a:endParaRPr lang="el-GR" sz="1800" i="1" dirty="0" smtClean="0">
              <a:latin typeface="Arial" charset="0"/>
            </a:endParaRPr>
          </a:p>
          <a:p>
            <a:pPr algn="just" eaLnBrk="1" hangingPunct="1">
              <a:lnSpc>
                <a:spcPct val="150000"/>
              </a:lnSpc>
              <a:spcBef>
                <a:spcPct val="0"/>
              </a:spcBef>
            </a:pPr>
            <a:r>
              <a:rPr lang="el-GR" sz="1800" i="1" dirty="0" smtClean="0">
                <a:latin typeface="Arial" charset="0"/>
              </a:rPr>
              <a:t>«7(6). Όταν οι </a:t>
            </a:r>
            <a:r>
              <a:rPr lang="el-GR" sz="1800" i="1" dirty="0" smtClean="0">
                <a:solidFill>
                  <a:srgbClr val="FFFF00"/>
                </a:solidFill>
                <a:latin typeface="Arial" charset="0"/>
              </a:rPr>
              <a:t>ελεγκτικοί μηχανισμοί του Σώματος Επιθεώρησης Εργασίας (ΣΕΠΕ) και του ΙΚΑ-ΕΤΑΜ διαπιστώνουν παραβάσεις που αφορούν την αδήλωτη εργασία, την παράνομη απασχόληση αλλοδαπών ή παραβάσεις της εργατικής και ασφαλιστικής νομοθεσίας, ενημερώνουν εγγράφως την αναθέτουσα αρχή. </a:t>
            </a:r>
            <a:r>
              <a:rPr lang="el-GR" sz="1800" i="1" dirty="0" smtClean="0">
                <a:latin typeface="Arial" charset="0"/>
              </a:rPr>
              <a:t>Επίσης, ενημερώνουν εγγράφως την αναθέτουσα αρχή για τις πράξεις επιβολής προστίμου που αφορούν τις ανωτέρω διαπιστωθείσες παραβάσεις. Η πράξη επιβολής προστίμου στον εργολάβο για παραβάσεις της εργατικής νομοθεσίας που χαρακτηρίζονται από τις κείμενες διατάξεις ως «υψηλής» ή «πολύ υψηλής» σοβαρότητας για δεύτερη φορά κατά τη διάρκεια λειτουργίας της σύμβασης οδηγεί υποχρεωτικά στην καταγγελία της σύμβασης από την αναθέτουσα αρχή και στην κήρυξη του εργολάβου έκπτωτου.» </a:t>
            </a:r>
            <a:endParaRPr lang="el-GR" sz="1600" i="1" dirty="0" smtClean="0">
              <a:solidFill>
                <a:srgbClr val="FF0000"/>
              </a:solidFill>
              <a:latin typeface="Arial" charset="0"/>
            </a:endParaRPr>
          </a:p>
          <a:p>
            <a:pPr algn="just" eaLnBrk="1" hangingPunct="1">
              <a:spcBef>
                <a:spcPct val="0"/>
              </a:spcBef>
            </a:pPr>
            <a:endParaRPr lang="el-GR" sz="1400" i="1" dirty="0" smtClean="0">
              <a:latin typeface="Arial" charset="0"/>
            </a:endParaRPr>
          </a:p>
        </p:txBody>
      </p:sp>
      <p:sp>
        <p:nvSpPr>
          <p:cNvPr id="3379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DF1FDC08-E1F2-4376-9964-F7EB7DE8E533}" type="slidenum">
              <a:rPr lang="el-GR" smtClean="0"/>
              <a:pPr/>
              <a:t>42</a:t>
            </a:fld>
            <a:endParaRPr lang="el-GR"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39267" name="Rectangle 3"/>
          <p:cNvSpPr>
            <a:spLocks noGrp="1" noChangeArrowheads="1"/>
          </p:cNvSpPr>
          <p:nvPr>
            <p:ph type="subTitle" idx="1"/>
          </p:nvPr>
        </p:nvSpPr>
        <p:spPr>
          <a:xfrm>
            <a:off x="395288" y="260350"/>
            <a:ext cx="8424862" cy="5761038"/>
          </a:xfrm>
        </p:spPr>
        <p:txBody>
          <a:bodyPr/>
          <a:lstStyle/>
          <a:p>
            <a:pPr algn="just" eaLnBrk="1" fontAlgn="auto" hangingPunct="1">
              <a:spcAft>
                <a:spcPts val="0"/>
              </a:spcAft>
              <a:buFont typeface="Wingdings"/>
              <a:buNone/>
              <a:defRPr/>
            </a:pPr>
            <a:r>
              <a:rPr lang="el-GR" sz="2000" b="1" dirty="0">
                <a:solidFill>
                  <a:srgbClr val="FFFF00"/>
                </a:solidFill>
                <a:latin typeface="Arial" charset="0"/>
              </a:rPr>
              <a:t>ΜΕΡΟΣ Β ΚΑΝΟΝΕΣ ΕΚΤΕΛΕΣΗΣ - ΚΕΦΑΛΑΙΟ ΙΙ ΕΙΔΙΚΟΙ ΚΑΝΟΝΕΣ ΑΝΑ ΕΙΔΟΣ ΣΥΜΒΑΣΗΣ</a:t>
            </a:r>
          </a:p>
          <a:p>
            <a:pPr marL="180975" indent="-180975" algn="just" eaLnBrk="1" fontAlgn="auto" hangingPunct="1">
              <a:lnSpc>
                <a:spcPct val="150000"/>
              </a:lnSpc>
              <a:spcBef>
                <a:spcPct val="0"/>
              </a:spcBef>
              <a:spcAft>
                <a:spcPts val="0"/>
              </a:spcAft>
              <a:buFont typeface="Wingdings" pitchFamily="2" charset="2"/>
              <a:buChar char="Ø"/>
              <a:defRPr/>
            </a:pPr>
            <a:r>
              <a:rPr lang="el-GR" sz="2000" b="1" dirty="0">
                <a:solidFill>
                  <a:schemeClr val="tx1"/>
                </a:solidFill>
                <a:latin typeface="Arial" charset="0"/>
              </a:rPr>
              <a:t>ΤΙΤΛΟΣ 1 ΔΣ ΕΡΓΩΝ (άρθρα 134-181)</a:t>
            </a:r>
          </a:p>
          <a:p>
            <a:pPr marL="180975" indent="-180975" algn="just" eaLnBrk="1" fontAlgn="auto" hangingPunct="1">
              <a:lnSpc>
                <a:spcPct val="150000"/>
              </a:lnSpc>
              <a:spcBef>
                <a:spcPct val="0"/>
              </a:spcBef>
              <a:spcAft>
                <a:spcPts val="0"/>
              </a:spcAft>
              <a:buFont typeface="Wingdings" pitchFamily="2" charset="2"/>
              <a:buChar char="Ø"/>
              <a:defRPr/>
            </a:pPr>
            <a:r>
              <a:rPr lang="el-GR" sz="2000" b="1" dirty="0">
                <a:solidFill>
                  <a:schemeClr val="tx1"/>
                </a:solidFill>
                <a:latin typeface="Arial" charset="0"/>
              </a:rPr>
              <a:t>ΤΙΤΛΟΣ 2 ΔΣ ΜΕΛΕΤΩΝ &amp; ΠΑΡΟΧΗΣ ΤΕΧΝΙΚΩΝ &amp; ΛΟΙΠΩΝ ΣΥΝΑΦΩΝ ΕΠΙΣΤΗΜΟΝΙΚΩΝ ΥΠΗΡΕΣΙΩΝ (άρθρα 182-199)</a:t>
            </a:r>
          </a:p>
          <a:p>
            <a:pPr algn="just" eaLnBrk="1" fontAlgn="auto" hangingPunct="1">
              <a:lnSpc>
                <a:spcPct val="150000"/>
              </a:lnSpc>
              <a:spcBef>
                <a:spcPct val="0"/>
              </a:spcBef>
              <a:spcAft>
                <a:spcPts val="0"/>
              </a:spcAft>
              <a:buFont typeface="Wingdings" pitchFamily="2" charset="2"/>
              <a:buChar char="Ø"/>
              <a:defRPr/>
            </a:pPr>
            <a:endParaRPr lang="el-GR" sz="2000" b="1" dirty="0">
              <a:solidFill>
                <a:schemeClr val="tx1"/>
              </a:solidFill>
              <a:latin typeface="Arial" charset="0"/>
            </a:endParaRPr>
          </a:p>
          <a:p>
            <a:pPr algn="just" eaLnBrk="1" fontAlgn="auto" hangingPunct="1">
              <a:lnSpc>
                <a:spcPct val="150000"/>
              </a:lnSpc>
              <a:spcBef>
                <a:spcPct val="0"/>
              </a:spcBef>
              <a:spcAft>
                <a:spcPts val="0"/>
              </a:spcAft>
              <a:buFont typeface="Wingdings"/>
              <a:buNone/>
              <a:defRPr/>
            </a:pPr>
            <a:endParaRPr lang="el-GR" sz="2000" b="1" dirty="0">
              <a:solidFill>
                <a:schemeClr val="tx1"/>
              </a:solidFill>
              <a:latin typeface="Arial" charset="0"/>
            </a:endParaRPr>
          </a:p>
          <a:p>
            <a:pPr algn="just" eaLnBrk="1" fontAlgn="auto" hangingPunct="1">
              <a:lnSpc>
                <a:spcPct val="150000"/>
              </a:lnSpc>
              <a:spcBef>
                <a:spcPct val="0"/>
              </a:spcBef>
              <a:spcAft>
                <a:spcPts val="0"/>
              </a:spcAft>
              <a:buFont typeface="Wingdings"/>
              <a:buNone/>
              <a:defRPr/>
            </a:pPr>
            <a:endParaRPr lang="el-GR" sz="2000" b="1" dirty="0">
              <a:latin typeface="Arial" charset="0"/>
            </a:endParaRPr>
          </a:p>
        </p:txBody>
      </p:sp>
      <p:sp>
        <p:nvSpPr>
          <p:cNvPr id="3482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892894EA-A194-4A46-9A2C-77A79BF1BD9D}" type="slidenum">
              <a:rPr lang="el-GR" smtClean="0"/>
              <a:pPr/>
              <a:t>43</a:t>
            </a:fld>
            <a:endParaRPr lang="el-GR"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5843" name="Rectangle 3"/>
          <p:cNvSpPr>
            <a:spLocks noGrp="1" noChangeArrowheads="1"/>
          </p:cNvSpPr>
          <p:nvPr>
            <p:ph type="subTitle" idx="1"/>
          </p:nvPr>
        </p:nvSpPr>
        <p:spPr>
          <a:xfrm>
            <a:off x="395288" y="260350"/>
            <a:ext cx="8424862" cy="5905500"/>
          </a:xfrm>
        </p:spPr>
        <p:txBody>
          <a:bodyPr/>
          <a:lstStyle/>
          <a:p>
            <a:pPr algn="just" eaLnBrk="1" hangingPunct="1"/>
            <a:endParaRPr lang="el-GR" sz="1800" b="1" dirty="0" smtClean="0">
              <a:latin typeface="Arial" charset="0"/>
            </a:endParaRPr>
          </a:p>
          <a:p>
            <a:pPr algn="just" eaLnBrk="1" hangingPunct="1">
              <a:lnSpc>
                <a:spcPct val="150000"/>
              </a:lnSpc>
              <a:spcBef>
                <a:spcPct val="0"/>
              </a:spcBef>
            </a:pPr>
            <a:r>
              <a:rPr lang="el-GR" sz="2000" b="1" dirty="0" smtClean="0">
                <a:latin typeface="Arial" charset="0"/>
              </a:rPr>
              <a:t>ΜΕΡΟΣ Β ΚΑΝΟΝΕΣ ΕΚΤΕΛΕΣΗΣ – ΚΕΦ. ΙΙ ΕΙΔΙΚΟΙ ΚΑΝΟΝΕΣ ΑΝΑ ΕΙΔΟΣ ΣΥΜΒΑΣΗΣ</a:t>
            </a:r>
          </a:p>
          <a:p>
            <a:pPr algn="just" eaLnBrk="1" hangingPunct="1">
              <a:lnSpc>
                <a:spcPct val="150000"/>
              </a:lnSpc>
              <a:spcBef>
                <a:spcPct val="0"/>
              </a:spcBef>
            </a:pPr>
            <a:endParaRPr lang="el-GR" sz="2000" b="1" dirty="0" smtClean="0">
              <a:latin typeface="Arial" charset="0"/>
            </a:endParaRPr>
          </a:p>
          <a:p>
            <a:pPr algn="just" eaLnBrk="1" hangingPunct="1">
              <a:lnSpc>
                <a:spcPct val="150000"/>
              </a:lnSpc>
              <a:spcBef>
                <a:spcPct val="0"/>
              </a:spcBef>
            </a:pPr>
            <a:endParaRPr lang="el-GR" sz="2000" b="1" dirty="0" smtClean="0">
              <a:latin typeface="Arial" charset="0"/>
            </a:endParaRPr>
          </a:p>
          <a:p>
            <a:pPr algn="just" eaLnBrk="1" hangingPunct="1">
              <a:lnSpc>
                <a:spcPct val="150000"/>
              </a:lnSpc>
              <a:spcBef>
                <a:spcPct val="0"/>
              </a:spcBef>
            </a:pPr>
            <a:r>
              <a:rPr lang="el-GR" sz="2000" b="1" dirty="0" smtClean="0">
                <a:latin typeface="Arial" charset="0"/>
              </a:rPr>
              <a:t>ΤΙΤΛΟΣ 3 ΔΙΑΔΙΚΑΣΙΑ ΕΚΤΕΛΕΣΗΣ ΔΣ ΠΡΟΜΗΘΕΙΑΣ ΑΓΑΘΩΝ &amp; ΠΑΡΟΧΗΣ ΓΕΝΙΚΩΝ ΥΠΗΡΕΣΙΩΝ</a:t>
            </a:r>
          </a:p>
          <a:p>
            <a:pPr algn="just" eaLnBrk="1" hangingPunct="1">
              <a:lnSpc>
                <a:spcPct val="150000"/>
              </a:lnSpc>
              <a:spcBef>
                <a:spcPct val="0"/>
              </a:spcBef>
            </a:pPr>
            <a:endParaRPr lang="el-GR" sz="2000" b="1" dirty="0" smtClean="0">
              <a:latin typeface="Arial" charset="0"/>
            </a:endParaRPr>
          </a:p>
          <a:p>
            <a:pPr algn="just" eaLnBrk="1" hangingPunct="1">
              <a:lnSpc>
                <a:spcPct val="150000"/>
              </a:lnSpc>
              <a:spcBef>
                <a:spcPct val="0"/>
              </a:spcBef>
            </a:pPr>
            <a:r>
              <a:rPr lang="el-GR" sz="2000" b="1" dirty="0" smtClean="0">
                <a:solidFill>
                  <a:srgbClr val="FFFF00"/>
                </a:solidFill>
                <a:latin typeface="Arial" charset="0"/>
              </a:rPr>
              <a:t>ΤΜΗΜΑ Ι ΚΟΙΝΕΣ ΔΙΑΤΑΞΕΙΣ ΓΙΑ ΤΗΝ ΕΚΤΕΛΕΣΗ ΣΥΜΒΑΣΕΩΝ ΠΡΟΜΗΘΕΙΑΣ ΑΓΑΘΩΝ &amp; ΠΑΡΟΧΗΣ ΓΕΝΙΚΩΝ ΥΠΗΡΕΣΙΩΝ</a:t>
            </a:r>
          </a:p>
          <a:p>
            <a:pPr algn="ctr" eaLnBrk="1" hangingPunct="1">
              <a:lnSpc>
                <a:spcPct val="150000"/>
              </a:lnSpc>
              <a:spcBef>
                <a:spcPct val="0"/>
              </a:spcBef>
            </a:pPr>
            <a:r>
              <a:rPr lang="el-GR" sz="2000" b="1" dirty="0" smtClean="0">
                <a:solidFill>
                  <a:srgbClr val="FF0000"/>
                </a:solidFill>
                <a:latin typeface="Arial" charset="0"/>
              </a:rPr>
              <a:t>[Άρθρα 200 - 220]</a:t>
            </a:r>
          </a:p>
        </p:txBody>
      </p:sp>
      <p:sp>
        <p:nvSpPr>
          <p:cNvPr id="3584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8A6BBF3-69DA-4A1B-8B23-F7C74636FB90}" type="slidenum">
              <a:rPr lang="el-GR" smtClean="0"/>
              <a:pPr/>
              <a:t>44</a:t>
            </a:fld>
            <a:endParaRPr lang="el-GR"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6867" name="Rectangle 3"/>
          <p:cNvSpPr>
            <a:spLocks noGrp="1" noChangeArrowheads="1"/>
          </p:cNvSpPr>
          <p:nvPr>
            <p:ph type="subTitle" idx="1"/>
          </p:nvPr>
        </p:nvSpPr>
        <p:spPr>
          <a:xfrm>
            <a:off x="179388" y="115888"/>
            <a:ext cx="8713787" cy="5834062"/>
          </a:xfrm>
          <a:noFill/>
        </p:spPr>
        <p:txBody>
          <a:bodyPr>
            <a:normAutofit fontScale="92500"/>
          </a:bodyPr>
          <a:lstStyle/>
          <a:p>
            <a:pPr marL="342900" indent="-342900" algn="just" eaLnBrk="1" hangingPunct="1">
              <a:lnSpc>
                <a:spcPct val="80000"/>
              </a:lnSpc>
            </a:pPr>
            <a:r>
              <a:rPr lang="el-GR" sz="1400" b="1" dirty="0" smtClean="0">
                <a:latin typeface="Arial" charset="0"/>
              </a:rPr>
              <a:t>	</a:t>
            </a:r>
            <a:endParaRPr lang="el-GR" sz="1400" b="1" dirty="0" smtClean="0">
              <a:solidFill>
                <a:srgbClr val="FFFF00"/>
              </a:solidFill>
              <a:latin typeface="Arial" charset="0"/>
            </a:endParaRPr>
          </a:p>
          <a:p>
            <a:pPr marL="342900" indent="-342900" algn="just" eaLnBrk="1" hangingPunct="1">
              <a:lnSpc>
                <a:spcPct val="80000"/>
              </a:lnSpc>
            </a:pPr>
            <a:endParaRPr lang="el-GR" sz="1400" b="1" dirty="0" smtClean="0">
              <a:solidFill>
                <a:srgbClr val="FFFF00"/>
              </a:solidFill>
              <a:latin typeface="Arial" charset="0"/>
            </a:endParaRPr>
          </a:p>
          <a:p>
            <a:pPr marL="342900" indent="-342900" algn="just" eaLnBrk="1" hangingPunct="1">
              <a:lnSpc>
                <a:spcPct val="200000"/>
              </a:lnSpc>
              <a:spcBef>
                <a:spcPts val="0"/>
              </a:spcBef>
            </a:pPr>
            <a:r>
              <a:rPr lang="el-GR" sz="1600" b="1" dirty="0" smtClean="0">
                <a:latin typeface="Arial" charset="0"/>
              </a:rPr>
              <a:t> </a:t>
            </a:r>
            <a:r>
              <a:rPr lang="el-GR" sz="1600" b="1" dirty="0" smtClean="0">
                <a:solidFill>
                  <a:srgbClr val="FFFF00"/>
                </a:solidFill>
                <a:latin typeface="Arial" charset="0"/>
              </a:rPr>
              <a:t>Άρθρο 200 Τρόπος πληρωμής, απαιτούμενα δικαιολογητικά για πληρωμή του αναδόχου</a:t>
            </a:r>
            <a:endParaRPr lang="el-GR" sz="1600" dirty="0" smtClean="0">
              <a:latin typeface="Arial" charset="0"/>
            </a:endParaRPr>
          </a:p>
          <a:p>
            <a:pPr marL="342900" indent="-342900" algn="just" eaLnBrk="1" hangingPunct="1">
              <a:lnSpc>
                <a:spcPct val="160000"/>
              </a:lnSpc>
              <a:spcBef>
                <a:spcPts val="0"/>
              </a:spcBef>
              <a:buFont typeface="Wingdings" pitchFamily="2" charset="2"/>
              <a:buAutoNum type="arabicParenR"/>
            </a:pPr>
            <a:r>
              <a:rPr lang="el-GR" sz="1700" dirty="0" smtClean="0">
                <a:solidFill>
                  <a:srgbClr val="FFC000"/>
                </a:solidFill>
                <a:latin typeface="Arial" pitchFamily="34" charset="0"/>
                <a:cs typeface="Arial" pitchFamily="34" charset="0"/>
              </a:rPr>
              <a:t>Ο τρόπος πληρωμής &amp; όλες οι σχετικές λεπτομέρειες καθορίζονται στην διακήρυξη</a:t>
            </a:r>
            <a:r>
              <a:rPr lang="el-GR" sz="1700" dirty="0" smtClean="0">
                <a:latin typeface="Arial" pitchFamily="34" charset="0"/>
                <a:cs typeface="Arial" pitchFamily="34" charset="0"/>
              </a:rPr>
              <a:t>.</a:t>
            </a:r>
          </a:p>
          <a:p>
            <a:pPr marL="342900" indent="-342900" algn="just" eaLnBrk="1" hangingPunct="1">
              <a:lnSpc>
                <a:spcPct val="160000"/>
              </a:lnSpc>
              <a:spcBef>
                <a:spcPts val="0"/>
              </a:spcBef>
              <a:buFont typeface="Wingdings" pitchFamily="2" charset="2"/>
              <a:buAutoNum type="arabicParenR"/>
            </a:pPr>
            <a:r>
              <a:rPr lang="el-GR" sz="1700" dirty="0" smtClean="0">
                <a:latin typeface="Arial" pitchFamily="34" charset="0"/>
                <a:cs typeface="Arial" pitchFamily="34" charset="0"/>
              </a:rPr>
              <a:t>Η πληρωμή της αξίας των υλικών ή της υπηρεσίας στον ανάδοχο [&amp; για τμηματικές παραδόσεις], </a:t>
            </a:r>
            <a:r>
              <a:rPr lang="el-GR" sz="1700" b="1" u="sng" dirty="0" smtClean="0">
                <a:latin typeface="Arial" pitchFamily="34" charset="0"/>
                <a:cs typeface="Arial" pitchFamily="34" charset="0"/>
              </a:rPr>
              <a:t>εάν δεν προβλέπεται άλλως στη σύμβαση</a:t>
            </a:r>
            <a:r>
              <a:rPr lang="el-GR" sz="1700" dirty="0" smtClean="0">
                <a:latin typeface="Arial" pitchFamily="34" charset="0"/>
                <a:cs typeface="Arial" pitchFamily="34" charset="0"/>
              </a:rPr>
              <a:t>, μπορεί να γίνει με ένα από τους παρακάτω τρόπους:</a:t>
            </a:r>
          </a:p>
          <a:p>
            <a:pPr marL="182563" indent="-182563" algn="just">
              <a:lnSpc>
                <a:spcPct val="160000"/>
              </a:lnSpc>
              <a:spcBef>
                <a:spcPts val="0"/>
              </a:spcBef>
            </a:pPr>
            <a:r>
              <a:rPr lang="el-GR" sz="1700" dirty="0" smtClean="0">
                <a:latin typeface="Arial" pitchFamily="34" charset="0"/>
                <a:cs typeface="Arial" pitchFamily="34" charset="0"/>
              </a:rPr>
              <a:t>α. Με την εξόφληση του 100% της συμβατικής αξίας μετά την οριστική παραλαβή των υλικών ή της υπηρεσίας.</a:t>
            </a:r>
          </a:p>
          <a:p>
            <a:pPr marL="182563" indent="-182563" algn="just">
              <a:lnSpc>
                <a:spcPct val="160000"/>
              </a:lnSpc>
              <a:spcBef>
                <a:spcPts val="0"/>
              </a:spcBef>
            </a:pPr>
            <a:r>
              <a:rPr lang="el-GR" sz="1700" dirty="0" smtClean="0">
                <a:latin typeface="Arial" pitchFamily="34" charset="0"/>
                <a:cs typeface="Arial" pitchFamily="34" charset="0"/>
              </a:rPr>
              <a:t>β. Με την χορήγηση έντοκης προκαταβολής μέχρι ποσοστού 50% της συμβατικής αξίας χωρίς ΦΠΑ έναντι ισόποσης εγγύησης και την καταβολή του υπολοίπου είτε μετά την οριστική παραλαβή των υλικών </a:t>
            </a:r>
            <a:r>
              <a:rPr lang="el-GR" sz="1700" dirty="0" smtClean="0">
                <a:solidFill>
                  <a:srgbClr val="FFFF00"/>
                </a:solidFill>
                <a:latin typeface="Arial" pitchFamily="34" charset="0"/>
                <a:cs typeface="Arial" pitchFamily="34" charset="0"/>
              </a:rPr>
              <a:t>είτε με πληρωμή ποσοστού 20% της συμβατικής αξίας χωρίς ΦΠΑ με το πρωτόκολλο παραλαβής κατόπιν του μακροσκοπικού ελέγχου και την εξόφληση της υπόλοιπης συμβατικής αξίας με τον συνολικό ΦΠΑ μετά την οριστική παραλαβή των υλικών</a:t>
            </a:r>
            <a:r>
              <a:rPr lang="el-GR" sz="1700" dirty="0" smtClean="0">
                <a:latin typeface="Arial" pitchFamily="34" charset="0"/>
                <a:cs typeface="Arial" pitchFamily="34" charset="0"/>
              </a:rPr>
              <a:t>».</a:t>
            </a:r>
          </a:p>
          <a:p>
            <a:pPr marL="182563" indent="-182563" algn="just">
              <a:lnSpc>
                <a:spcPct val="150000"/>
              </a:lnSpc>
              <a:spcBef>
                <a:spcPts val="0"/>
              </a:spcBef>
            </a:pPr>
            <a:endParaRPr lang="el-GR" sz="1600" dirty="0" smtClean="0">
              <a:latin typeface="Arial" charset="0"/>
            </a:endParaRPr>
          </a:p>
          <a:p>
            <a:pPr marL="342900" indent="-342900" algn="just" eaLnBrk="1" hangingPunct="1">
              <a:lnSpc>
                <a:spcPct val="200000"/>
              </a:lnSpc>
              <a:spcBef>
                <a:spcPct val="0"/>
              </a:spcBef>
              <a:buFont typeface="Wingdings" pitchFamily="2" charset="2"/>
              <a:buAutoNum type="arabicParenR"/>
            </a:pPr>
            <a:endParaRPr lang="el-GR" sz="1600" dirty="0" smtClean="0">
              <a:latin typeface="Arial" charset="0"/>
            </a:endParaRPr>
          </a:p>
          <a:p>
            <a:pPr marL="342900" indent="-342900" algn="just" eaLnBrk="1" hangingPunct="1">
              <a:lnSpc>
                <a:spcPct val="200000"/>
              </a:lnSpc>
              <a:spcBef>
                <a:spcPct val="0"/>
              </a:spcBef>
              <a:buFont typeface="Wingdings" pitchFamily="2" charset="2"/>
              <a:buAutoNum type="arabicParenR"/>
            </a:pPr>
            <a:endParaRPr lang="el-GR" sz="1600" dirty="0" smtClean="0">
              <a:latin typeface="Arial" charset="0"/>
            </a:endParaRPr>
          </a:p>
        </p:txBody>
      </p:sp>
      <p:sp>
        <p:nvSpPr>
          <p:cNvPr id="368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D225438-44A4-4DBC-A0AB-C20C9731BE10}" type="slidenum">
              <a:rPr lang="el-GR" smtClean="0"/>
              <a:pPr/>
              <a:t>45</a:t>
            </a:fld>
            <a:endParaRPr lang="el-GR"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6867" name="Rectangle 3"/>
          <p:cNvSpPr>
            <a:spLocks noGrp="1" noChangeArrowheads="1"/>
          </p:cNvSpPr>
          <p:nvPr>
            <p:ph type="subTitle" idx="1"/>
          </p:nvPr>
        </p:nvSpPr>
        <p:spPr>
          <a:xfrm>
            <a:off x="179388" y="115888"/>
            <a:ext cx="8713787" cy="5834062"/>
          </a:xfrm>
          <a:noFill/>
        </p:spPr>
        <p:txBody>
          <a:bodyPr>
            <a:normAutofit/>
          </a:bodyPr>
          <a:lstStyle/>
          <a:p>
            <a:pPr marL="342900" indent="-342900" algn="just" eaLnBrk="1" hangingPunct="1">
              <a:lnSpc>
                <a:spcPct val="80000"/>
              </a:lnSpc>
            </a:pPr>
            <a:r>
              <a:rPr lang="el-GR" sz="1400" b="1" dirty="0" smtClean="0">
                <a:latin typeface="Arial" charset="0"/>
              </a:rPr>
              <a:t>	</a:t>
            </a:r>
            <a:endParaRPr lang="el-GR" sz="1400" b="1" dirty="0" smtClean="0">
              <a:solidFill>
                <a:srgbClr val="FFFF00"/>
              </a:solidFill>
              <a:latin typeface="Arial" charset="0"/>
            </a:endParaRPr>
          </a:p>
          <a:p>
            <a:pPr marL="342900" indent="-342900" algn="just" eaLnBrk="1" hangingPunct="1">
              <a:lnSpc>
                <a:spcPct val="80000"/>
              </a:lnSpc>
            </a:pPr>
            <a:endParaRPr lang="el-GR" sz="1400" b="1" dirty="0" smtClean="0">
              <a:solidFill>
                <a:srgbClr val="FFFF00"/>
              </a:solidFill>
              <a:latin typeface="Arial" charset="0"/>
            </a:endParaRPr>
          </a:p>
          <a:p>
            <a:pPr marL="342900" indent="-342900" algn="just" eaLnBrk="1" hangingPunct="1">
              <a:lnSpc>
                <a:spcPct val="200000"/>
              </a:lnSpc>
              <a:spcBef>
                <a:spcPts val="0"/>
              </a:spcBef>
              <a:buFont typeface="Wingdings" pitchFamily="2" charset="2"/>
              <a:buAutoNum type="arabicParenR"/>
            </a:pPr>
            <a:endParaRPr lang="el-GR" sz="1600" dirty="0" smtClean="0">
              <a:latin typeface="Arial" charset="0"/>
            </a:endParaRPr>
          </a:p>
          <a:p>
            <a:pPr algn="just" eaLnBrk="1" hangingPunct="1">
              <a:lnSpc>
                <a:spcPct val="110000"/>
              </a:lnSpc>
              <a:spcBef>
                <a:spcPts val="0"/>
              </a:spcBef>
            </a:pPr>
            <a:r>
              <a:rPr lang="el-GR" sz="1600" b="1" dirty="0" smtClean="0">
                <a:latin typeface="Arial" charset="0"/>
              </a:rPr>
              <a:t> </a:t>
            </a:r>
          </a:p>
          <a:p>
            <a:pPr algn="just" eaLnBrk="1" hangingPunct="1">
              <a:lnSpc>
                <a:spcPct val="110000"/>
              </a:lnSpc>
              <a:spcBef>
                <a:spcPts val="0"/>
              </a:spcBef>
            </a:pPr>
            <a:r>
              <a:rPr lang="el-GR" sz="1600" b="1" dirty="0" smtClean="0">
                <a:solidFill>
                  <a:srgbClr val="FFFF00"/>
                </a:solidFill>
                <a:latin typeface="Arial" charset="0"/>
              </a:rPr>
              <a:t>Άρθρο 200 Τρόπος πληρωμής, απαιτούμενα δικαιολογητικά για πληρωμή του αναδόχου</a:t>
            </a:r>
          </a:p>
          <a:p>
            <a:pPr algn="just" eaLnBrk="1" hangingPunct="1">
              <a:lnSpc>
                <a:spcPct val="200000"/>
              </a:lnSpc>
              <a:spcBef>
                <a:spcPts val="0"/>
              </a:spcBef>
            </a:pPr>
            <a:r>
              <a:rPr lang="el-GR" sz="1600" dirty="0" smtClean="0">
                <a:latin typeface="Arial" pitchFamily="34" charset="0"/>
                <a:cs typeface="Arial" pitchFamily="34" charset="0"/>
              </a:rPr>
              <a:t>ΕΑΑΔΗΣΥ_ ερώτημα 21</a:t>
            </a:r>
          </a:p>
          <a:p>
            <a:pPr algn="just">
              <a:lnSpc>
                <a:spcPct val="200000"/>
              </a:lnSpc>
              <a:spcBef>
                <a:spcPts val="0"/>
              </a:spcBef>
            </a:pPr>
            <a:r>
              <a:rPr lang="el-GR" sz="1600" dirty="0" smtClean="0">
                <a:latin typeface="Arial" pitchFamily="34" charset="0"/>
                <a:cs typeface="Arial" pitchFamily="34" charset="0"/>
              </a:rPr>
              <a:t>Η πρόβλεψη των δύο τρόπων πληρωμής στο </a:t>
            </a:r>
            <a:r>
              <a:rPr lang="el-GR" sz="1600" dirty="0" smtClean="0">
                <a:latin typeface="Arial" pitchFamily="34" charset="0"/>
                <a:cs typeface="Arial" pitchFamily="34" charset="0"/>
                <a:hlinkClick r:id="rId2"/>
              </a:rPr>
              <a:t>άρθρο 200, παρ. 2</a:t>
            </a:r>
            <a:r>
              <a:rPr lang="el-GR" sz="1600" dirty="0" smtClean="0">
                <a:latin typeface="Arial" pitchFamily="34" charset="0"/>
                <a:cs typeface="Arial" pitchFamily="34" charset="0"/>
              </a:rPr>
              <a:t> του νόμου είναι αποκλειστική ή δύναται να προβλεφθεί διαφορετικός τρόπος πληρωμής στην διακήρυξη;</a:t>
            </a:r>
          </a:p>
          <a:p>
            <a:pPr algn="just">
              <a:lnSpc>
                <a:spcPct val="200000"/>
              </a:lnSpc>
              <a:spcBef>
                <a:spcPts val="0"/>
              </a:spcBef>
            </a:pPr>
            <a:endParaRPr lang="el-GR" sz="1600" dirty="0" smtClean="0">
              <a:latin typeface="Arial" pitchFamily="34" charset="0"/>
              <a:cs typeface="Arial" pitchFamily="34" charset="0"/>
            </a:endParaRPr>
          </a:p>
          <a:p>
            <a:pPr algn="just">
              <a:lnSpc>
                <a:spcPct val="200000"/>
              </a:lnSpc>
              <a:spcBef>
                <a:spcPts val="0"/>
              </a:spcBef>
            </a:pPr>
            <a:r>
              <a:rPr lang="el-GR" sz="1600" dirty="0" smtClean="0">
                <a:latin typeface="Arial" pitchFamily="34" charset="0"/>
                <a:cs typeface="Arial" pitchFamily="34" charset="0"/>
              </a:rPr>
              <a:t>Οι αναθέτουσες αρχές οφείλουν να καθορίζουν σαφώς στην διακήρυξη τον τρόπο πληρωμής, </a:t>
            </a:r>
            <a:r>
              <a:rPr lang="el-GR" sz="1600" b="1" dirty="0" smtClean="0">
                <a:solidFill>
                  <a:srgbClr val="FFC000"/>
                </a:solidFill>
                <a:latin typeface="Arial" pitchFamily="34" charset="0"/>
                <a:cs typeface="Arial" pitchFamily="34" charset="0"/>
              </a:rPr>
              <a:t>επιλέγοντας όμως τον έναν από τους δύο τρόπους πληρωμής </a:t>
            </a:r>
            <a:r>
              <a:rPr lang="el-GR" sz="1600" dirty="0" smtClean="0">
                <a:latin typeface="Arial" pitchFamily="34" charset="0"/>
                <a:cs typeface="Arial" pitchFamily="34" charset="0"/>
              </a:rPr>
              <a:t>που αναπτύσσονται στην </a:t>
            </a:r>
            <a:r>
              <a:rPr lang="el-GR" sz="1600" dirty="0" smtClean="0">
                <a:latin typeface="Arial" pitchFamily="34" charset="0"/>
                <a:cs typeface="Arial" pitchFamily="34" charset="0"/>
                <a:hlinkClick r:id="rId2"/>
              </a:rPr>
              <a:t>παρ. 2</a:t>
            </a:r>
            <a:r>
              <a:rPr lang="el-GR" sz="1600" dirty="0" smtClean="0">
                <a:latin typeface="Arial" pitchFamily="34" charset="0"/>
                <a:cs typeface="Arial" pitchFamily="34" charset="0"/>
              </a:rPr>
              <a:t> του άρθρου. Το ίδιο ισχύει και στην περίπτωση των τμηματικών παραδόσεων, βάσει της </a:t>
            </a:r>
            <a:r>
              <a:rPr lang="el-GR" sz="1600" dirty="0" smtClean="0">
                <a:latin typeface="Arial" pitchFamily="34" charset="0"/>
                <a:cs typeface="Arial" pitchFamily="34" charset="0"/>
                <a:hlinkClick r:id="rId2"/>
              </a:rPr>
              <a:t>παρ. 3</a:t>
            </a:r>
            <a:r>
              <a:rPr lang="el-GR" sz="1600" dirty="0" smtClean="0">
                <a:latin typeface="Arial" pitchFamily="34" charset="0"/>
                <a:cs typeface="Arial" pitchFamily="34" charset="0"/>
              </a:rPr>
              <a:t> του άρθρου.</a:t>
            </a:r>
          </a:p>
          <a:p>
            <a:endParaRPr lang="el-GR" sz="1600" dirty="0" smtClean="0"/>
          </a:p>
          <a:p>
            <a:endParaRPr lang="el-GR" sz="1600" dirty="0" smtClean="0"/>
          </a:p>
          <a:p>
            <a:endParaRPr lang="el-GR" sz="1600" dirty="0" smtClean="0"/>
          </a:p>
          <a:p>
            <a:endParaRPr lang="el-GR" sz="1600" dirty="0" smtClean="0"/>
          </a:p>
          <a:p>
            <a:pPr marL="182563" indent="-182563" algn="just">
              <a:lnSpc>
                <a:spcPct val="150000"/>
              </a:lnSpc>
              <a:spcBef>
                <a:spcPts val="0"/>
              </a:spcBef>
            </a:pPr>
            <a:endParaRPr lang="el-GR" sz="1600" dirty="0" smtClean="0">
              <a:latin typeface="Arial" charset="0"/>
            </a:endParaRPr>
          </a:p>
          <a:p>
            <a:pPr marL="342900" indent="-342900" algn="just" eaLnBrk="1" hangingPunct="1">
              <a:lnSpc>
                <a:spcPct val="200000"/>
              </a:lnSpc>
              <a:spcBef>
                <a:spcPct val="0"/>
              </a:spcBef>
              <a:buFont typeface="Wingdings" pitchFamily="2" charset="2"/>
              <a:buAutoNum type="arabicParenR"/>
            </a:pPr>
            <a:endParaRPr lang="el-GR" sz="1600" dirty="0" smtClean="0">
              <a:latin typeface="Arial" charset="0"/>
            </a:endParaRPr>
          </a:p>
          <a:p>
            <a:pPr marL="342900" indent="-342900" algn="just" eaLnBrk="1" hangingPunct="1">
              <a:lnSpc>
                <a:spcPct val="200000"/>
              </a:lnSpc>
              <a:spcBef>
                <a:spcPct val="0"/>
              </a:spcBef>
              <a:buFont typeface="Wingdings" pitchFamily="2" charset="2"/>
              <a:buAutoNum type="arabicParenR"/>
            </a:pPr>
            <a:endParaRPr lang="el-GR" sz="1600" dirty="0" smtClean="0">
              <a:latin typeface="Arial" charset="0"/>
            </a:endParaRPr>
          </a:p>
        </p:txBody>
      </p:sp>
      <p:sp>
        <p:nvSpPr>
          <p:cNvPr id="368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D225438-44A4-4DBC-A0AB-C20C9731BE10}" type="slidenum">
              <a:rPr lang="el-GR" smtClean="0"/>
              <a:pPr/>
              <a:t>46</a:t>
            </a:fld>
            <a:endParaRPr lang="el-GR"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6867" name="Rectangle 3"/>
          <p:cNvSpPr>
            <a:spLocks noGrp="1" noChangeArrowheads="1"/>
          </p:cNvSpPr>
          <p:nvPr>
            <p:ph type="subTitle" idx="1"/>
          </p:nvPr>
        </p:nvSpPr>
        <p:spPr>
          <a:xfrm>
            <a:off x="179388" y="115888"/>
            <a:ext cx="8821768" cy="5834062"/>
          </a:xfrm>
          <a:noFill/>
        </p:spPr>
        <p:txBody>
          <a:bodyPr>
            <a:normAutofit fontScale="85000" lnSpcReduction="10000"/>
          </a:bodyPr>
          <a:lstStyle/>
          <a:p>
            <a:pPr marL="342900" indent="-342900" algn="just" eaLnBrk="1" hangingPunct="1">
              <a:lnSpc>
                <a:spcPct val="80000"/>
              </a:lnSpc>
            </a:pPr>
            <a:r>
              <a:rPr lang="el-GR" sz="1400" b="1" dirty="0" smtClean="0">
                <a:latin typeface="Arial" charset="0"/>
              </a:rPr>
              <a:t>	</a:t>
            </a:r>
          </a:p>
          <a:p>
            <a:pPr marL="342900" indent="-342900" algn="just" eaLnBrk="1" hangingPunct="1">
              <a:lnSpc>
                <a:spcPct val="80000"/>
              </a:lnSpc>
            </a:pPr>
            <a:endParaRPr lang="el-GR" sz="1400" b="1" dirty="0" smtClean="0">
              <a:latin typeface="Arial" charset="0"/>
            </a:endParaRPr>
          </a:p>
          <a:p>
            <a:pPr marL="342900" indent="-342900" algn="just" eaLnBrk="1" hangingPunct="1">
              <a:lnSpc>
                <a:spcPct val="80000"/>
              </a:lnSpc>
            </a:pPr>
            <a:r>
              <a:rPr lang="el-GR" sz="1400" b="1" dirty="0" smtClean="0">
                <a:latin typeface="Arial" charset="0"/>
              </a:rPr>
              <a:t> </a:t>
            </a:r>
            <a:endParaRPr lang="el-GR" sz="1400" b="1" dirty="0" smtClean="0">
              <a:solidFill>
                <a:srgbClr val="FFFF00"/>
              </a:solidFill>
              <a:latin typeface="Arial" charset="0"/>
            </a:endParaRPr>
          </a:p>
          <a:p>
            <a:pPr marL="342900" indent="-342900" algn="just" eaLnBrk="1" hangingPunct="1">
              <a:lnSpc>
                <a:spcPct val="80000"/>
              </a:lnSpc>
            </a:pPr>
            <a:endParaRPr lang="el-GR" sz="1400" b="1" dirty="0" smtClean="0">
              <a:solidFill>
                <a:srgbClr val="FFFF00"/>
              </a:solidFill>
              <a:latin typeface="Arial" charset="0"/>
            </a:endParaRPr>
          </a:p>
          <a:p>
            <a:pPr marL="342900" indent="-342900" algn="ctr" eaLnBrk="1" hangingPunct="1">
              <a:lnSpc>
                <a:spcPct val="80000"/>
              </a:lnSpc>
            </a:pPr>
            <a:r>
              <a:rPr lang="el-GR" sz="1400" b="1" dirty="0" smtClean="0">
                <a:solidFill>
                  <a:srgbClr val="FFFF00"/>
                </a:solidFill>
                <a:latin typeface="Arial" charset="0"/>
              </a:rPr>
              <a:t>Άρθρο 200 Τρόπος πληρωμής, απαιτούμενα δικαιολογητικά για πληρωμή του αναδόχου</a:t>
            </a:r>
          </a:p>
          <a:p>
            <a:pPr marL="266700" indent="-266700" algn="just">
              <a:lnSpc>
                <a:spcPct val="200000"/>
              </a:lnSpc>
              <a:spcBef>
                <a:spcPts val="0"/>
              </a:spcBef>
              <a:buFont typeface="Wingdings" pitchFamily="2" charset="2"/>
              <a:buChar char="Ø"/>
              <a:tabLst>
                <a:tab pos="266700" algn="l"/>
              </a:tabLst>
            </a:pPr>
            <a:r>
              <a:rPr lang="el-GR" sz="1800" dirty="0" smtClean="0">
                <a:latin typeface="Arial" pitchFamily="34" charset="0"/>
                <a:cs typeface="Arial" pitchFamily="34" charset="0"/>
              </a:rPr>
              <a:t>Απαιτούμενα δικαιολογητικά στις </a:t>
            </a:r>
            <a:r>
              <a:rPr lang="el-GR" sz="1800" dirty="0" smtClean="0">
                <a:solidFill>
                  <a:srgbClr val="FFFF00"/>
                </a:solidFill>
                <a:latin typeface="Arial" pitchFamily="34" charset="0"/>
                <a:cs typeface="Arial" pitchFamily="34" charset="0"/>
              </a:rPr>
              <a:t>συμβάσεις προμήθειας αγαθών &amp; παροχής υπηρεσιών </a:t>
            </a:r>
            <a:r>
              <a:rPr lang="el-GR" sz="1800" dirty="0" smtClean="0">
                <a:latin typeface="Arial" pitchFamily="34" charset="0"/>
                <a:cs typeface="Arial" pitchFamily="34" charset="0"/>
              </a:rPr>
              <a:t>[κατ’ ελάχιστον] :</a:t>
            </a:r>
          </a:p>
          <a:p>
            <a:pPr marL="342900" indent="-342900" algn="just">
              <a:lnSpc>
                <a:spcPct val="200000"/>
              </a:lnSpc>
              <a:spcBef>
                <a:spcPts val="0"/>
              </a:spcBef>
              <a:buAutoNum type="arabicPeriod"/>
            </a:pPr>
            <a:r>
              <a:rPr lang="el-GR" sz="1800" dirty="0" smtClean="0">
                <a:latin typeface="Arial" pitchFamily="34" charset="0"/>
                <a:cs typeface="Arial" pitchFamily="34" charset="0"/>
              </a:rPr>
              <a:t>Πρωτόκολλο οριστικής ποσοτικής &amp; ποιοτικής παραλαβής ή για αυτοδίκαιη παραλαβή, αποδεικτικό προσκόμισης του υλικού στην αποθήκη, [άρθρ. 208].</a:t>
            </a:r>
          </a:p>
          <a:p>
            <a:pPr marL="342900" indent="-342900" algn="just">
              <a:lnSpc>
                <a:spcPct val="200000"/>
              </a:lnSpc>
              <a:spcBef>
                <a:spcPts val="0"/>
              </a:spcBef>
              <a:buAutoNum type="arabicPeriod"/>
            </a:pPr>
            <a:r>
              <a:rPr lang="el-GR" sz="1800" dirty="0" smtClean="0">
                <a:latin typeface="Arial" pitchFamily="34" charset="0"/>
                <a:cs typeface="Arial" pitchFamily="34" charset="0"/>
              </a:rPr>
              <a:t>Αποδεικτικό εισαγωγής του υλικού στην αποθήκη.</a:t>
            </a:r>
          </a:p>
          <a:p>
            <a:pPr marL="342900" indent="-342900" algn="just">
              <a:lnSpc>
                <a:spcPct val="200000"/>
              </a:lnSpc>
              <a:spcBef>
                <a:spcPts val="0"/>
              </a:spcBef>
              <a:buAutoNum type="arabicPeriod"/>
            </a:pPr>
            <a:r>
              <a:rPr lang="el-GR" sz="1800" dirty="0" smtClean="0">
                <a:latin typeface="Arial" pitchFamily="34" charset="0"/>
                <a:cs typeface="Arial" pitchFamily="34" charset="0"/>
              </a:rPr>
              <a:t>Τιμολόγιο εις 3πλούν  </a:t>
            </a:r>
            <a:r>
              <a:rPr lang="el-GR" sz="1800" b="1" dirty="0" smtClean="0">
                <a:solidFill>
                  <a:srgbClr val="FFFF00"/>
                </a:solidFill>
                <a:latin typeface="Arial" pitchFamily="34" charset="0"/>
                <a:cs typeface="Arial" pitchFamily="34" charset="0"/>
              </a:rPr>
              <a:t>που να αναφέρει την ένδειξη «Εξοφλήθηκε ή εξοφλητική απόδειξη</a:t>
            </a:r>
          </a:p>
          <a:p>
            <a:pPr marL="342900" indent="-342900" algn="just">
              <a:lnSpc>
                <a:spcPct val="200000"/>
              </a:lnSpc>
              <a:spcBef>
                <a:spcPts val="0"/>
              </a:spcBef>
              <a:buAutoNum type="arabicPeriod"/>
            </a:pPr>
            <a:r>
              <a:rPr lang="el-GR" sz="1800" dirty="0" smtClean="0">
                <a:latin typeface="Arial" pitchFamily="34" charset="0"/>
                <a:cs typeface="Arial" pitchFamily="34" charset="0"/>
              </a:rPr>
              <a:t>Πιστοποιητικά </a:t>
            </a:r>
            <a:r>
              <a:rPr lang="el-GR" sz="1800" dirty="0" err="1" smtClean="0">
                <a:latin typeface="Arial" pitchFamily="34" charset="0"/>
                <a:cs typeface="Arial" pitchFamily="34" charset="0"/>
              </a:rPr>
              <a:t>Φορ</a:t>
            </a:r>
            <a:r>
              <a:rPr lang="el-GR" sz="1800" dirty="0" smtClean="0">
                <a:latin typeface="Arial" pitchFamily="34" charset="0"/>
                <a:cs typeface="Arial" pitchFamily="34" charset="0"/>
              </a:rPr>
              <a:t>/</a:t>
            </a:r>
            <a:r>
              <a:rPr lang="el-GR" sz="1800" dirty="0" err="1" smtClean="0">
                <a:latin typeface="Arial" pitchFamily="34" charset="0"/>
                <a:cs typeface="Arial" pitchFamily="34" charset="0"/>
              </a:rPr>
              <a:t>κής</a:t>
            </a:r>
            <a:r>
              <a:rPr lang="el-GR" sz="1800" dirty="0" smtClean="0">
                <a:latin typeface="Arial" pitchFamily="34" charset="0"/>
                <a:cs typeface="Arial" pitchFamily="34" charset="0"/>
              </a:rPr>
              <a:t> Ενημερότητας &amp; Ασφαλιστικής Ενημερότητας σύμφωνα με τις κείμενες διατάξεις. </a:t>
            </a:r>
          </a:p>
          <a:p>
            <a:pPr marL="342900" indent="-342900" algn="just">
              <a:lnSpc>
                <a:spcPct val="200000"/>
              </a:lnSpc>
              <a:spcBef>
                <a:spcPts val="0"/>
              </a:spcBef>
              <a:buFont typeface="Wingdings" pitchFamily="2" charset="2"/>
              <a:buAutoNum type="arabicPeriod"/>
            </a:pPr>
            <a:r>
              <a:rPr lang="el-GR" sz="1800" dirty="0" smtClean="0">
                <a:latin typeface="Arial" pitchFamily="34" charset="0"/>
                <a:cs typeface="Arial" pitchFamily="34" charset="0"/>
              </a:rPr>
              <a:t>+ οποιοδήποτε άλλο δικαιολογητικό προβλέπεται από την κείμενη νομοθεσία ή τη σύμβαση</a:t>
            </a:r>
          </a:p>
          <a:p>
            <a:pPr marL="342900" indent="-342900" algn="just">
              <a:lnSpc>
                <a:spcPct val="200000"/>
              </a:lnSpc>
              <a:spcBef>
                <a:spcPts val="0"/>
              </a:spcBef>
              <a:buAutoNum type="arabicPeriod"/>
            </a:pPr>
            <a:endParaRPr lang="el-GR" sz="1800" dirty="0" smtClean="0">
              <a:latin typeface="Arial" pitchFamily="34" charset="0"/>
              <a:cs typeface="Arial" pitchFamily="34" charset="0"/>
            </a:endParaRPr>
          </a:p>
          <a:p>
            <a:pPr marL="342900" indent="-342900" algn="just">
              <a:lnSpc>
                <a:spcPct val="200000"/>
              </a:lnSpc>
              <a:spcBef>
                <a:spcPts val="0"/>
              </a:spcBef>
              <a:buAutoNum type="arabicPeriod"/>
            </a:pPr>
            <a:endParaRPr lang="el-GR" sz="1400" b="1" dirty="0" smtClean="0">
              <a:solidFill>
                <a:srgbClr val="FFFF00"/>
              </a:solidFill>
              <a:latin typeface="Arial" pitchFamily="34" charset="0"/>
              <a:cs typeface="Arial" pitchFamily="34" charset="0"/>
            </a:endParaRPr>
          </a:p>
          <a:p>
            <a:pPr marL="342900" indent="-342900" algn="just">
              <a:lnSpc>
                <a:spcPct val="200000"/>
              </a:lnSpc>
              <a:spcBef>
                <a:spcPts val="0"/>
              </a:spcBef>
              <a:buAutoNum type="arabicPeriod"/>
            </a:pPr>
            <a:endParaRPr lang="el-GR" sz="1400" b="1" dirty="0" smtClean="0">
              <a:solidFill>
                <a:srgbClr val="FFFF00"/>
              </a:solidFill>
              <a:latin typeface="Arial" pitchFamily="34" charset="0"/>
              <a:cs typeface="Arial" pitchFamily="34" charset="0"/>
            </a:endParaRPr>
          </a:p>
          <a:p>
            <a:pPr marL="342900" indent="-342900" algn="just">
              <a:lnSpc>
                <a:spcPct val="200000"/>
              </a:lnSpc>
              <a:spcBef>
                <a:spcPts val="0"/>
              </a:spcBef>
              <a:buAutoNum type="arabicPeriod"/>
            </a:pPr>
            <a:endParaRPr lang="el-GR" sz="1400" b="1" dirty="0" smtClean="0">
              <a:solidFill>
                <a:srgbClr val="FFFF00"/>
              </a:solidFill>
              <a:latin typeface="Arial" pitchFamily="34" charset="0"/>
              <a:cs typeface="Arial" pitchFamily="34" charset="0"/>
            </a:endParaRPr>
          </a:p>
          <a:p>
            <a:pPr marL="342900" indent="-342900" algn="just">
              <a:lnSpc>
                <a:spcPct val="200000"/>
              </a:lnSpc>
              <a:spcBef>
                <a:spcPts val="0"/>
              </a:spcBef>
            </a:pPr>
            <a:endParaRPr lang="el-GR" sz="1400" b="1" dirty="0" smtClean="0">
              <a:solidFill>
                <a:srgbClr val="FFFF00"/>
              </a:solidFill>
              <a:latin typeface="Arial" pitchFamily="34" charset="0"/>
              <a:cs typeface="Arial" pitchFamily="34" charset="0"/>
            </a:endParaRPr>
          </a:p>
        </p:txBody>
      </p:sp>
      <p:sp>
        <p:nvSpPr>
          <p:cNvPr id="368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D225438-44A4-4DBC-A0AB-C20C9731BE10}" type="slidenum">
              <a:rPr lang="el-GR" smtClean="0"/>
              <a:pPr/>
              <a:t>47</a:t>
            </a:fld>
            <a:endParaRPr lang="el-GR"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6867" name="Rectangle 3"/>
          <p:cNvSpPr>
            <a:spLocks noGrp="1" noChangeArrowheads="1"/>
          </p:cNvSpPr>
          <p:nvPr>
            <p:ph type="subTitle" idx="1"/>
          </p:nvPr>
        </p:nvSpPr>
        <p:spPr>
          <a:xfrm>
            <a:off x="179388" y="115888"/>
            <a:ext cx="8821768" cy="5834062"/>
          </a:xfrm>
          <a:noFill/>
        </p:spPr>
        <p:txBody>
          <a:bodyPr>
            <a:normAutofit/>
          </a:bodyPr>
          <a:lstStyle/>
          <a:p>
            <a:pPr marL="342900" indent="-342900" algn="just" eaLnBrk="1" hangingPunct="1">
              <a:lnSpc>
                <a:spcPct val="80000"/>
              </a:lnSpc>
            </a:pPr>
            <a:r>
              <a:rPr lang="el-GR" sz="1400" b="1" dirty="0" smtClean="0">
                <a:latin typeface="Arial" charset="0"/>
              </a:rPr>
              <a:t>	</a:t>
            </a:r>
          </a:p>
          <a:p>
            <a:pPr marL="342900" indent="-342900" algn="just" eaLnBrk="1" hangingPunct="1">
              <a:lnSpc>
                <a:spcPct val="80000"/>
              </a:lnSpc>
            </a:pPr>
            <a:endParaRPr lang="el-GR" sz="1400" b="1" dirty="0" smtClean="0">
              <a:latin typeface="Arial" charset="0"/>
            </a:endParaRPr>
          </a:p>
          <a:p>
            <a:pPr eaLnBrk="1" hangingPunct="1">
              <a:lnSpc>
                <a:spcPct val="80000"/>
              </a:lnSpc>
            </a:pPr>
            <a:r>
              <a:rPr lang="el-GR" sz="1800" b="1" dirty="0" smtClean="0">
                <a:latin typeface="Arial" charset="0"/>
              </a:rPr>
              <a:t> </a:t>
            </a:r>
            <a:r>
              <a:rPr lang="el-GR" sz="1800" b="1" dirty="0" smtClean="0">
                <a:solidFill>
                  <a:srgbClr val="FFFF00"/>
                </a:solidFill>
                <a:latin typeface="Arial" charset="0"/>
              </a:rPr>
              <a:t>Άρθρο 200 Τρόπος πληρωμής, </a:t>
            </a:r>
            <a:r>
              <a:rPr lang="el-GR" sz="1800" b="1" dirty="0" smtClean="0">
                <a:solidFill>
                  <a:srgbClr val="FF0000"/>
                </a:solidFill>
                <a:latin typeface="Arial" charset="0"/>
              </a:rPr>
              <a:t>απαιτούμενα δικαιολογητικά για πληρωμή του αναδόχου</a:t>
            </a:r>
          </a:p>
          <a:p>
            <a:pPr marL="342900" indent="-342900" algn="just" eaLnBrk="1" hangingPunct="1">
              <a:lnSpc>
                <a:spcPct val="80000"/>
              </a:lnSpc>
            </a:pPr>
            <a:endParaRPr lang="el-GR" sz="1400" b="1" dirty="0" smtClean="0">
              <a:solidFill>
                <a:srgbClr val="FF0000"/>
              </a:solidFill>
              <a:latin typeface="Arial" charset="0"/>
            </a:endParaRPr>
          </a:p>
          <a:p>
            <a:pPr marL="342900" indent="-342900" algn="just" eaLnBrk="1" hangingPunct="1">
              <a:lnSpc>
                <a:spcPct val="80000"/>
              </a:lnSpc>
            </a:pPr>
            <a:endParaRPr lang="el-GR" sz="1400" b="1" dirty="0" smtClean="0">
              <a:solidFill>
                <a:srgbClr val="FF0000"/>
              </a:solidFill>
              <a:latin typeface="Arial" charset="0"/>
            </a:endParaRPr>
          </a:p>
          <a:p>
            <a:pPr marL="342900" indent="-342900" algn="just" eaLnBrk="1" hangingPunct="1">
              <a:lnSpc>
                <a:spcPct val="80000"/>
              </a:lnSpc>
            </a:pPr>
            <a:endParaRPr lang="el-GR" sz="1400" b="1" dirty="0" smtClean="0">
              <a:solidFill>
                <a:srgbClr val="FF0000"/>
              </a:solidFill>
              <a:latin typeface="Arial" charset="0"/>
            </a:endParaRPr>
          </a:p>
          <a:p>
            <a:pPr algn="just">
              <a:lnSpc>
                <a:spcPct val="200000"/>
              </a:lnSpc>
              <a:spcBef>
                <a:spcPts val="0"/>
              </a:spcBef>
            </a:pPr>
            <a:r>
              <a:rPr lang="el-GR" sz="1400" b="1" dirty="0" smtClean="0">
                <a:latin typeface="Arial" pitchFamily="34" charset="0"/>
                <a:cs typeface="Arial" pitchFamily="34" charset="0"/>
              </a:rPr>
              <a:t>[βλ. πίνακα «Προτεινόμενα δικαιολογητικά εκκαθάρισης δαπανών προμηθειών αγαθών και παροχής υπηρεσιών Ν.4412/2016»,</a:t>
            </a:r>
          </a:p>
          <a:p>
            <a:pPr algn="just">
              <a:lnSpc>
                <a:spcPct val="200000"/>
              </a:lnSpc>
              <a:spcBef>
                <a:spcPts val="0"/>
              </a:spcBef>
            </a:pPr>
            <a:r>
              <a:rPr lang="en-US" sz="1400" dirty="0" smtClean="0">
                <a:latin typeface="Arial" pitchFamily="34" charset="0"/>
                <a:cs typeface="Arial" pitchFamily="34" charset="0"/>
                <a:hlinkClick r:id="rId2"/>
              </a:rPr>
              <a:t>https://www.minfin.gr</a:t>
            </a:r>
            <a:r>
              <a:rPr lang="el-GR" sz="1400" dirty="0" smtClean="0">
                <a:latin typeface="Arial" pitchFamily="34" charset="0"/>
                <a:cs typeface="Arial" pitchFamily="34" charset="0"/>
              </a:rPr>
              <a:t> </a:t>
            </a:r>
            <a:r>
              <a:rPr lang="el-GR" sz="1400" b="1" dirty="0" smtClean="0">
                <a:latin typeface="Arial" pitchFamily="34" charset="0"/>
                <a:cs typeface="Arial" pitchFamily="34" charset="0"/>
              </a:rPr>
              <a:t>«Οδηγίες ελέγχου, εκκαθάρισης και πληρωμής δημοσίων δαπανών»,</a:t>
            </a:r>
          </a:p>
          <a:p>
            <a:pPr algn="just">
              <a:lnSpc>
                <a:spcPct val="200000"/>
              </a:lnSpc>
              <a:spcBef>
                <a:spcPts val="0"/>
              </a:spcBef>
            </a:pPr>
            <a:r>
              <a:rPr lang="el-GR" sz="1400" b="1" dirty="0" smtClean="0">
                <a:latin typeface="Arial" pitchFamily="34" charset="0"/>
                <a:cs typeface="Arial" pitchFamily="34" charset="0"/>
              </a:rPr>
              <a:t>ΥΑ αριθ. 2024709/601/0026/98 (ΦΕΚ 431 Β') «Καθορισμός των δικαιολογητικών των δαπανών του Δημοσίου για προμήθειες και εργασίες»]</a:t>
            </a:r>
          </a:p>
          <a:p>
            <a:pPr algn="just">
              <a:lnSpc>
                <a:spcPct val="200000"/>
              </a:lnSpc>
              <a:spcBef>
                <a:spcPts val="0"/>
              </a:spcBef>
            </a:pPr>
            <a:r>
              <a:rPr lang="en-US" sz="1400" b="1" dirty="0" smtClean="0">
                <a:latin typeface="Arial" pitchFamily="34" charset="0"/>
                <a:cs typeface="Arial" pitchFamily="34" charset="0"/>
                <a:hlinkClick r:id="rId3"/>
              </a:rPr>
              <a:t>https://www.minfin.gr/web/guest/proupologismos</a:t>
            </a:r>
            <a:endParaRPr lang="el-GR" sz="1400" b="1" dirty="0" smtClean="0">
              <a:latin typeface="Arial" pitchFamily="34" charset="0"/>
              <a:cs typeface="Arial" pitchFamily="34" charset="0"/>
            </a:endParaRPr>
          </a:p>
          <a:p>
            <a:pPr algn="just">
              <a:lnSpc>
                <a:spcPct val="200000"/>
              </a:lnSpc>
              <a:spcBef>
                <a:spcPts val="0"/>
              </a:spcBef>
            </a:pPr>
            <a:endParaRPr lang="el-GR" sz="1400" b="1" dirty="0" smtClean="0">
              <a:latin typeface="Arial" pitchFamily="34" charset="0"/>
              <a:cs typeface="Arial" pitchFamily="34" charset="0"/>
            </a:endParaRPr>
          </a:p>
          <a:p>
            <a:pPr>
              <a:lnSpc>
                <a:spcPct val="200000"/>
              </a:lnSpc>
            </a:pPr>
            <a:endParaRPr lang="el-GR" sz="1400" b="1" dirty="0" smtClean="0">
              <a:solidFill>
                <a:srgbClr val="FFFF00"/>
              </a:solidFill>
              <a:latin typeface="Arial" pitchFamily="34" charset="0"/>
              <a:cs typeface="Arial" pitchFamily="34" charset="0"/>
            </a:endParaRPr>
          </a:p>
          <a:p>
            <a:pPr>
              <a:lnSpc>
                <a:spcPct val="200000"/>
              </a:lnSpc>
            </a:pPr>
            <a:endParaRPr lang="el-GR" sz="1400" b="1" dirty="0" smtClean="0">
              <a:solidFill>
                <a:srgbClr val="FFFF00"/>
              </a:solidFill>
              <a:latin typeface="Arial" pitchFamily="34" charset="0"/>
              <a:cs typeface="Arial" pitchFamily="34" charset="0"/>
            </a:endParaRPr>
          </a:p>
          <a:p>
            <a:pPr>
              <a:lnSpc>
                <a:spcPct val="200000"/>
              </a:lnSpc>
            </a:pPr>
            <a:endParaRPr lang="el-GR" sz="1400" b="1" dirty="0" smtClean="0">
              <a:solidFill>
                <a:srgbClr val="FFFF00"/>
              </a:solidFill>
              <a:latin typeface="Arial" pitchFamily="34" charset="0"/>
              <a:cs typeface="Arial" pitchFamily="34" charset="0"/>
            </a:endParaRPr>
          </a:p>
        </p:txBody>
      </p:sp>
      <p:sp>
        <p:nvSpPr>
          <p:cNvPr id="368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D225438-44A4-4DBC-A0AB-C20C9731BE10}" type="slidenum">
              <a:rPr lang="el-GR" smtClean="0"/>
              <a:pPr/>
              <a:t>48</a:t>
            </a:fld>
            <a:endParaRPr lang="el-GR"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6867" name="Rectangle 3"/>
          <p:cNvSpPr>
            <a:spLocks noGrp="1" noChangeArrowheads="1"/>
          </p:cNvSpPr>
          <p:nvPr>
            <p:ph type="subTitle" idx="1"/>
          </p:nvPr>
        </p:nvSpPr>
        <p:spPr>
          <a:xfrm>
            <a:off x="179388" y="115888"/>
            <a:ext cx="8821768" cy="5834062"/>
          </a:xfrm>
          <a:noFill/>
        </p:spPr>
        <p:txBody>
          <a:bodyPr>
            <a:normAutofit/>
          </a:bodyPr>
          <a:lstStyle/>
          <a:p>
            <a:pPr marL="342900" indent="-342900" algn="just" eaLnBrk="1" hangingPunct="1">
              <a:lnSpc>
                <a:spcPct val="80000"/>
              </a:lnSpc>
            </a:pPr>
            <a:r>
              <a:rPr lang="el-GR" sz="1400" b="1" dirty="0" smtClean="0">
                <a:latin typeface="Arial" charset="0"/>
              </a:rPr>
              <a:t>	</a:t>
            </a:r>
          </a:p>
          <a:p>
            <a:pPr marL="342900" indent="-342900" algn="just" eaLnBrk="1" hangingPunct="1">
              <a:lnSpc>
                <a:spcPct val="80000"/>
              </a:lnSpc>
            </a:pPr>
            <a:endParaRPr lang="el-GR" sz="1400" b="1" dirty="0" smtClean="0">
              <a:latin typeface="Arial" charset="0"/>
            </a:endParaRPr>
          </a:p>
          <a:p>
            <a:pPr eaLnBrk="1" hangingPunct="1">
              <a:lnSpc>
                <a:spcPct val="80000"/>
              </a:lnSpc>
            </a:pPr>
            <a:r>
              <a:rPr lang="el-GR" sz="1800" b="1" dirty="0" smtClean="0">
                <a:latin typeface="Arial" charset="0"/>
              </a:rPr>
              <a:t> </a:t>
            </a:r>
            <a:r>
              <a:rPr lang="el-GR" sz="1800" b="1" dirty="0" smtClean="0">
                <a:solidFill>
                  <a:srgbClr val="FFFF00"/>
                </a:solidFill>
                <a:latin typeface="Arial" pitchFamily="34" charset="0"/>
                <a:cs typeface="Arial" pitchFamily="34" charset="0"/>
              </a:rPr>
              <a:t>Άρθρο 200 Τρόπος πληρωμής, </a:t>
            </a:r>
            <a:r>
              <a:rPr lang="el-GR" sz="1800" b="1" dirty="0" smtClean="0">
                <a:solidFill>
                  <a:srgbClr val="FF0000"/>
                </a:solidFill>
                <a:latin typeface="Arial" pitchFamily="34" charset="0"/>
                <a:cs typeface="Arial" pitchFamily="34" charset="0"/>
              </a:rPr>
              <a:t>απαιτούμενα δικαιολογητικά για πληρωμή του αναδόχου</a:t>
            </a:r>
          </a:p>
          <a:p>
            <a:pPr marL="342900" indent="-342900" algn="just" eaLnBrk="1" hangingPunct="1">
              <a:lnSpc>
                <a:spcPct val="80000"/>
              </a:lnSpc>
            </a:pPr>
            <a:endParaRPr lang="el-GR" sz="1800" b="1" dirty="0" smtClean="0">
              <a:solidFill>
                <a:srgbClr val="FF0000"/>
              </a:solidFill>
              <a:latin typeface="Arial" pitchFamily="34" charset="0"/>
              <a:cs typeface="Arial" pitchFamily="34" charset="0"/>
            </a:endParaRPr>
          </a:p>
          <a:p>
            <a:pPr algn="just" eaLnBrk="1" hangingPunct="1">
              <a:lnSpc>
                <a:spcPct val="200000"/>
              </a:lnSpc>
              <a:spcBef>
                <a:spcPts val="0"/>
              </a:spcBef>
            </a:pPr>
            <a:r>
              <a:rPr lang="el-GR" sz="1800" dirty="0" smtClean="0">
                <a:latin typeface="Arial" pitchFamily="34" charset="0"/>
                <a:cs typeface="Arial" pitchFamily="34" charset="0"/>
              </a:rPr>
              <a:t>§ 8. «Οι </a:t>
            </a:r>
            <a:r>
              <a:rPr lang="el-GR" sz="1800" dirty="0" smtClean="0">
                <a:solidFill>
                  <a:srgbClr val="FFFF00"/>
                </a:solidFill>
                <a:latin typeface="Arial" pitchFamily="34" charset="0"/>
                <a:cs typeface="Arial" pitchFamily="34" charset="0"/>
              </a:rPr>
              <a:t>εντολές πληρωμής </a:t>
            </a:r>
            <a:r>
              <a:rPr lang="el-GR" sz="1800" dirty="0" smtClean="0">
                <a:latin typeface="Arial" pitchFamily="34" charset="0"/>
                <a:cs typeface="Arial" pitchFamily="34" charset="0"/>
              </a:rPr>
              <a:t>των ενεργειών τεχνικής βοήθειας των συγχρηματοδοτούμενων προγραμμάτων του ΕΣΠΑ, του ΕΟΧ ή άλλων </a:t>
            </a:r>
            <a:r>
              <a:rPr lang="el-GR" sz="1800" dirty="0" err="1" smtClean="0">
                <a:latin typeface="Arial" pitchFamily="34" charset="0"/>
                <a:cs typeface="Arial" pitchFamily="34" charset="0"/>
              </a:rPr>
              <a:t>ενωσιακών</a:t>
            </a:r>
            <a:r>
              <a:rPr lang="el-GR" sz="1800" dirty="0" smtClean="0">
                <a:latin typeface="Arial" pitchFamily="34" charset="0"/>
                <a:cs typeface="Arial" pitchFamily="34" charset="0"/>
              </a:rPr>
              <a:t> ή διεθνών προγραμμάτων ή/και ταμείων του άρθρου 119, </a:t>
            </a:r>
            <a:r>
              <a:rPr lang="el-GR" sz="1800" b="1" dirty="0" smtClean="0">
                <a:solidFill>
                  <a:srgbClr val="FFFF00"/>
                </a:solidFill>
                <a:latin typeface="Arial" pitchFamily="34" charset="0"/>
                <a:cs typeface="Arial" pitchFamily="34" charset="0"/>
              </a:rPr>
              <a:t>εκδίδονται από το όργανο που εξέδωσε την απόφαση ανάθεσης [;]».</a:t>
            </a:r>
          </a:p>
          <a:p>
            <a:pPr marL="342900" indent="-342900" algn="just" eaLnBrk="1" hangingPunct="1">
              <a:lnSpc>
                <a:spcPct val="80000"/>
              </a:lnSpc>
            </a:pPr>
            <a:endParaRPr lang="el-GR" sz="1400" b="1" dirty="0" smtClean="0">
              <a:solidFill>
                <a:srgbClr val="FF0000"/>
              </a:solidFill>
              <a:latin typeface="Arial" charset="0"/>
            </a:endParaRPr>
          </a:p>
          <a:p>
            <a:pPr marL="342900" indent="-342900" algn="just" eaLnBrk="1" hangingPunct="1">
              <a:lnSpc>
                <a:spcPct val="80000"/>
              </a:lnSpc>
            </a:pPr>
            <a:endParaRPr lang="el-GR" sz="1400" b="1" dirty="0" smtClean="0">
              <a:solidFill>
                <a:srgbClr val="FF0000"/>
              </a:solidFill>
              <a:latin typeface="Arial" charset="0"/>
            </a:endParaRPr>
          </a:p>
          <a:p>
            <a:pPr>
              <a:lnSpc>
                <a:spcPct val="200000"/>
              </a:lnSpc>
            </a:pPr>
            <a:endParaRPr lang="el-GR" sz="1400" b="1" dirty="0" smtClean="0">
              <a:solidFill>
                <a:srgbClr val="FFFF00"/>
              </a:solidFill>
              <a:latin typeface="Arial" pitchFamily="34" charset="0"/>
              <a:cs typeface="Arial" pitchFamily="34" charset="0"/>
            </a:endParaRPr>
          </a:p>
          <a:p>
            <a:pPr>
              <a:lnSpc>
                <a:spcPct val="200000"/>
              </a:lnSpc>
            </a:pPr>
            <a:endParaRPr lang="el-GR" sz="1400" b="1" dirty="0" smtClean="0">
              <a:solidFill>
                <a:srgbClr val="FFFF00"/>
              </a:solidFill>
              <a:latin typeface="Arial" pitchFamily="34" charset="0"/>
              <a:cs typeface="Arial" pitchFamily="34" charset="0"/>
            </a:endParaRPr>
          </a:p>
          <a:p>
            <a:pPr>
              <a:lnSpc>
                <a:spcPct val="200000"/>
              </a:lnSpc>
            </a:pPr>
            <a:endParaRPr lang="el-GR" sz="1400" b="1" dirty="0" smtClean="0">
              <a:solidFill>
                <a:srgbClr val="FFFF00"/>
              </a:solidFill>
              <a:latin typeface="Arial" pitchFamily="34" charset="0"/>
              <a:cs typeface="Arial" pitchFamily="34" charset="0"/>
            </a:endParaRPr>
          </a:p>
        </p:txBody>
      </p:sp>
      <p:sp>
        <p:nvSpPr>
          <p:cNvPr id="368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D225438-44A4-4DBC-A0AB-C20C9731BE10}" type="slidenum">
              <a:rPr lang="el-GR" smtClean="0"/>
              <a:pPr/>
              <a:t>49</a:t>
            </a:fld>
            <a:endParaRPr lang="el-G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1859" name="Rectangle 3"/>
          <p:cNvSpPr>
            <a:spLocks noGrp="1" noChangeArrowheads="1"/>
          </p:cNvSpPr>
          <p:nvPr>
            <p:ph type="subTitle" idx="1"/>
          </p:nvPr>
        </p:nvSpPr>
        <p:spPr>
          <a:xfrm>
            <a:off x="323850" y="188913"/>
            <a:ext cx="8424863" cy="5761037"/>
          </a:xfrm>
        </p:spPr>
        <p:txBody>
          <a:bodyPr/>
          <a:lstStyle/>
          <a:p>
            <a:pPr marL="304800" indent="-304800" eaLnBrk="1" fontAlgn="auto" hangingPunct="1">
              <a:lnSpc>
                <a:spcPct val="80000"/>
              </a:lnSpc>
              <a:spcAft>
                <a:spcPts val="0"/>
              </a:spcAft>
              <a:buFont typeface="Wingdings"/>
              <a:buNone/>
              <a:defRPr/>
            </a:pPr>
            <a:r>
              <a:rPr lang="el-GR" sz="1400" b="1" dirty="0">
                <a:latin typeface="Arial" charset="0"/>
              </a:rPr>
              <a:t>ΜΕΡΟΣ Β ΚΑΝΟΝΕΣ ΕΚΤΕΛΕΣΗΣ - ΚΕΦΑΛΑΙΟ Ι ΕΚΤΕΛΕΣΗ ΤΗΣ ΣΥΜΒΑΣΗΣ (άρθρα 129 -133) </a:t>
            </a:r>
          </a:p>
          <a:p>
            <a:pPr marL="304800" indent="-304800" algn="ctr" eaLnBrk="1" fontAlgn="auto" hangingPunct="1">
              <a:lnSpc>
                <a:spcPct val="80000"/>
              </a:lnSpc>
              <a:spcAft>
                <a:spcPts val="0"/>
              </a:spcAft>
              <a:buFont typeface="Wingdings"/>
              <a:buNone/>
              <a:defRPr/>
            </a:pPr>
            <a:r>
              <a:rPr lang="el-GR" sz="1800" b="1" dirty="0">
                <a:solidFill>
                  <a:srgbClr val="FFFF00"/>
                </a:solidFill>
              </a:rPr>
              <a:t>Άρθρο 130 Όροι εκτέλεσης της σύμβασης</a:t>
            </a:r>
            <a:r>
              <a:rPr lang="el-GR" sz="1800" dirty="0">
                <a:solidFill>
                  <a:srgbClr val="FFFF00"/>
                </a:solidFill>
              </a:rPr>
              <a:t> </a:t>
            </a:r>
            <a:endParaRPr lang="el-GR" sz="1800" dirty="0" smtClean="0">
              <a:solidFill>
                <a:srgbClr val="FFFF00"/>
              </a:solidFill>
            </a:endParaRPr>
          </a:p>
          <a:p>
            <a:pPr marL="304800" indent="-304800" algn="ctr" eaLnBrk="1" fontAlgn="auto" hangingPunct="1">
              <a:lnSpc>
                <a:spcPct val="80000"/>
              </a:lnSpc>
              <a:spcAft>
                <a:spcPts val="0"/>
              </a:spcAft>
              <a:buFont typeface="Wingdings"/>
              <a:buNone/>
              <a:defRPr/>
            </a:pPr>
            <a:endParaRPr lang="el-GR" sz="1800" dirty="0" smtClean="0">
              <a:solidFill>
                <a:srgbClr val="FFFF00"/>
              </a:solidFill>
            </a:endParaRPr>
          </a:p>
          <a:p>
            <a:pPr marL="304800" indent="-304800" algn="ctr" eaLnBrk="1" fontAlgn="auto" hangingPunct="1">
              <a:lnSpc>
                <a:spcPct val="80000"/>
              </a:lnSpc>
              <a:spcAft>
                <a:spcPts val="0"/>
              </a:spcAft>
              <a:buFont typeface="Wingdings"/>
              <a:buNone/>
              <a:defRPr/>
            </a:pPr>
            <a:endParaRPr lang="el-GR" sz="1800" dirty="0" smtClean="0">
              <a:solidFill>
                <a:srgbClr val="FFFF00"/>
              </a:solidFill>
            </a:endParaRPr>
          </a:p>
          <a:p>
            <a:pPr marL="304800" indent="-304800" eaLnBrk="1" fontAlgn="auto" hangingPunct="1">
              <a:lnSpc>
                <a:spcPct val="80000"/>
              </a:lnSpc>
              <a:spcAft>
                <a:spcPts val="0"/>
              </a:spcAft>
              <a:buFont typeface="Wingdings"/>
              <a:buNone/>
              <a:defRPr/>
            </a:pPr>
            <a:endParaRPr lang="el-GR" sz="1800" dirty="0"/>
          </a:p>
          <a:p>
            <a:pPr marL="180975" indent="-180975" algn="just" eaLnBrk="1" fontAlgn="auto" hangingPunct="1">
              <a:lnSpc>
                <a:spcPct val="160000"/>
              </a:lnSpc>
              <a:spcBef>
                <a:spcPct val="0"/>
              </a:spcBef>
              <a:spcAft>
                <a:spcPts val="0"/>
              </a:spcAft>
              <a:buFont typeface="Wingdings" pitchFamily="2" charset="2"/>
              <a:buChar char="Ø"/>
              <a:defRPr/>
            </a:pPr>
            <a:r>
              <a:rPr lang="el-GR" sz="2000" b="1" dirty="0" smtClean="0">
                <a:solidFill>
                  <a:srgbClr val="FFFF00"/>
                </a:solidFill>
                <a:latin typeface="Arial" charset="0"/>
              </a:rPr>
              <a:t>Επιπλέον, </a:t>
            </a:r>
            <a:r>
              <a:rPr lang="el-GR" sz="2000" b="1" dirty="0" smtClean="0">
                <a:solidFill>
                  <a:srgbClr val="FFC000"/>
                </a:solidFill>
                <a:latin typeface="Arial" charset="0"/>
              </a:rPr>
              <a:t>ειδικός όρος </a:t>
            </a:r>
            <a:r>
              <a:rPr lang="el-GR" sz="2000" dirty="0">
                <a:latin typeface="Arial" charset="0"/>
              </a:rPr>
              <a:t>για τις συμβάσεις </a:t>
            </a:r>
            <a:r>
              <a:rPr lang="el-GR" sz="2000" dirty="0" smtClean="0">
                <a:latin typeface="Arial" charset="0"/>
              </a:rPr>
              <a:t>Π.Υ. καθαρισμού </a:t>
            </a:r>
            <a:r>
              <a:rPr lang="el-GR" sz="2000" dirty="0">
                <a:latin typeface="Arial" charset="0"/>
              </a:rPr>
              <a:t>&amp; φύλαξης: </a:t>
            </a:r>
            <a:r>
              <a:rPr lang="el-GR" sz="2000" dirty="0" smtClean="0">
                <a:latin typeface="Arial" charset="0"/>
              </a:rPr>
              <a:t>διέπονται &amp; από τις διατάξεις του άρθρ. 68, </a:t>
            </a:r>
            <a:r>
              <a:rPr lang="el-GR" sz="2000" dirty="0">
                <a:latin typeface="Arial" charset="0"/>
              </a:rPr>
              <a:t>ν. 3863/2010, όπως εκάστοτε </a:t>
            </a:r>
            <a:r>
              <a:rPr lang="el-GR" sz="2000" dirty="0" smtClean="0">
                <a:latin typeface="Arial" charset="0"/>
              </a:rPr>
              <a:t>ισχύει. </a:t>
            </a:r>
            <a:endParaRPr lang="el-GR" sz="2000" dirty="0">
              <a:latin typeface="Arial" charset="0"/>
            </a:endParaRPr>
          </a:p>
          <a:p>
            <a:pPr marL="304800" indent="-304800" algn="just" eaLnBrk="1" fontAlgn="auto" hangingPunct="1">
              <a:lnSpc>
                <a:spcPct val="160000"/>
              </a:lnSpc>
              <a:spcBef>
                <a:spcPct val="0"/>
              </a:spcBef>
              <a:spcAft>
                <a:spcPts val="0"/>
              </a:spcAft>
              <a:buFont typeface="Wingdings" pitchFamily="2" charset="2"/>
              <a:buChar char="Ø"/>
              <a:defRPr/>
            </a:pPr>
            <a:r>
              <a:rPr lang="el-GR" sz="2000" i="1" dirty="0" smtClean="0">
                <a:solidFill>
                  <a:srgbClr val="FF0000"/>
                </a:solidFill>
                <a:latin typeface="Arial" charset="0"/>
              </a:rPr>
              <a:t>Επισήμανση </a:t>
            </a:r>
            <a:r>
              <a:rPr lang="el-GR" sz="2000" i="1" dirty="0">
                <a:solidFill>
                  <a:srgbClr val="FF0000"/>
                </a:solidFill>
                <a:latin typeface="Arial" charset="0"/>
              </a:rPr>
              <a:t>όρων, εκτός από σύμβαση, &amp; στα έγγραφα αυτής</a:t>
            </a:r>
            <a:r>
              <a:rPr lang="el-GR" sz="2000" i="1" dirty="0">
                <a:latin typeface="Arial" charset="0"/>
              </a:rPr>
              <a:t>, [βλ. &amp; σχετική ρύθμιση άρθρ. 18</a:t>
            </a:r>
            <a:r>
              <a:rPr lang="el-GR" sz="2000" i="1" dirty="0" smtClean="0">
                <a:latin typeface="Arial" charset="0"/>
              </a:rPr>
              <a:t>]</a:t>
            </a:r>
          </a:p>
          <a:p>
            <a:pPr marL="304800" indent="-304800" algn="just" eaLnBrk="1" fontAlgn="auto" hangingPunct="1">
              <a:lnSpc>
                <a:spcPct val="160000"/>
              </a:lnSpc>
              <a:spcBef>
                <a:spcPct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dirty="0">
              <a:latin typeface="Arial" charset="0"/>
            </a:endParaRPr>
          </a:p>
        </p:txBody>
      </p:sp>
      <p:sp>
        <p:nvSpPr>
          <p:cNvPr id="122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AB8F5E91-E036-44B4-A841-7048CA33CFC8}" type="slidenum">
              <a:rPr lang="el-GR" smtClean="0"/>
              <a:pPr/>
              <a:t>5</a:t>
            </a:fld>
            <a:endParaRPr lang="el-GR"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7891" name="Rectangle 3"/>
          <p:cNvSpPr>
            <a:spLocks noGrp="1" noChangeArrowheads="1"/>
          </p:cNvSpPr>
          <p:nvPr>
            <p:ph type="subTitle" idx="1"/>
          </p:nvPr>
        </p:nvSpPr>
        <p:spPr>
          <a:xfrm>
            <a:off x="250825" y="260350"/>
            <a:ext cx="8569325" cy="5616575"/>
          </a:xfrm>
          <a:noFill/>
        </p:spPr>
        <p:txBody>
          <a:bodyPr/>
          <a:lstStyle/>
          <a:p>
            <a:pPr algn="ctr" eaLnBrk="1" hangingPunct="1"/>
            <a:endParaRPr lang="el-GR" sz="1800" b="1" dirty="0" smtClean="0">
              <a:solidFill>
                <a:schemeClr val="tx1"/>
              </a:solidFill>
              <a:latin typeface="Arial" pitchFamily="34" charset="0"/>
              <a:cs typeface="Arial" pitchFamily="34" charset="0"/>
            </a:endParaRPr>
          </a:p>
          <a:p>
            <a:pPr algn="ctr" eaLnBrk="1" hangingPunct="1"/>
            <a:endParaRPr lang="el-GR" sz="1800" b="1" dirty="0" smtClean="0">
              <a:solidFill>
                <a:schemeClr val="tx1"/>
              </a:solidFill>
              <a:latin typeface="Arial" pitchFamily="34" charset="0"/>
              <a:cs typeface="Arial" pitchFamily="34" charset="0"/>
            </a:endParaRPr>
          </a:p>
          <a:p>
            <a:pPr algn="ctr" eaLnBrk="1" hangingPunct="1"/>
            <a:r>
              <a:rPr lang="el-GR" sz="1800" b="1" dirty="0" smtClean="0">
                <a:solidFill>
                  <a:srgbClr val="FFFF00"/>
                </a:solidFill>
                <a:latin typeface="Arial" pitchFamily="34" charset="0"/>
                <a:cs typeface="Arial" pitchFamily="34" charset="0"/>
              </a:rPr>
              <a:t>άρθρο 201 Προηγούμενη γνώμη για την τροποποίηση σύμβασης</a:t>
            </a:r>
          </a:p>
          <a:p>
            <a:pPr algn="ctr" eaLnBrk="1" hangingPunct="1"/>
            <a:endParaRPr lang="el-GR" sz="1800" b="1" dirty="0" smtClean="0">
              <a:solidFill>
                <a:schemeClr val="tx1"/>
              </a:solidFill>
              <a:latin typeface="Arial" pitchFamily="34" charset="0"/>
              <a:cs typeface="Arial" pitchFamily="34" charset="0"/>
            </a:endParaRPr>
          </a:p>
          <a:p>
            <a:pPr algn="just" eaLnBrk="1" hangingPunct="1"/>
            <a:endParaRPr lang="el-GR" sz="2400" dirty="0" smtClean="0">
              <a:latin typeface="Arial" charset="0"/>
            </a:endParaRPr>
          </a:p>
          <a:p>
            <a:pPr algn="just" eaLnBrk="1" hangingPunct="1">
              <a:lnSpc>
                <a:spcPct val="150000"/>
              </a:lnSpc>
              <a:spcBef>
                <a:spcPct val="0"/>
              </a:spcBef>
            </a:pPr>
            <a:r>
              <a:rPr lang="el-GR" sz="2000" dirty="0" smtClean="0">
                <a:latin typeface="Arial" charset="0"/>
              </a:rPr>
              <a:t>Η εφαρμογή των διατάξεων άρθρ. 132 </a:t>
            </a:r>
            <a:r>
              <a:rPr lang="el-GR" sz="2000" dirty="0" smtClean="0">
                <a:solidFill>
                  <a:schemeClr val="tx1"/>
                </a:solidFill>
                <a:latin typeface="Arial" charset="0"/>
              </a:rPr>
              <a:t>«</a:t>
            </a:r>
            <a:r>
              <a:rPr lang="el-GR" sz="2000" dirty="0" smtClean="0">
                <a:solidFill>
                  <a:srgbClr val="FFC000"/>
                </a:solidFill>
                <a:latin typeface="Arial" charset="0"/>
              </a:rPr>
              <a:t>Τροποποίηση συμβάσεων κατά τη διάρκειά τους», </a:t>
            </a:r>
            <a:r>
              <a:rPr lang="el-GR" sz="2000" dirty="0" smtClean="0">
                <a:latin typeface="Arial" charset="0"/>
              </a:rPr>
              <a:t>γίνεται κατόπιν γνωμοδότησης του αρμοδίου Οργάνου </a:t>
            </a:r>
            <a:r>
              <a:rPr lang="el-GR" sz="2000" b="1" dirty="0" smtClean="0">
                <a:solidFill>
                  <a:srgbClr val="FFFF00"/>
                </a:solidFill>
                <a:latin typeface="Arial" charset="0"/>
              </a:rPr>
              <a:t>[;]</a:t>
            </a:r>
          </a:p>
          <a:p>
            <a:pPr algn="just" eaLnBrk="1" hangingPunct="1">
              <a:lnSpc>
                <a:spcPct val="150000"/>
              </a:lnSpc>
              <a:spcBef>
                <a:spcPct val="0"/>
              </a:spcBef>
            </a:pPr>
            <a:endParaRPr lang="el-GR" sz="2000" dirty="0" smtClean="0">
              <a:solidFill>
                <a:srgbClr val="FFFF00"/>
              </a:solidFill>
              <a:latin typeface="Arial" charset="0"/>
            </a:endParaRPr>
          </a:p>
          <a:p>
            <a:pPr algn="just" eaLnBrk="1" hangingPunct="1">
              <a:lnSpc>
                <a:spcPct val="150000"/>
              </a:lnSpc>
              <a:spcBef>
                <a:spcPct val="0"/>
              </a:spcBef>
            </a:pPr>
            <a:endParaRPr lang="el-GR" sz="2000" dirty="0" smtClean="0">
              <a:solidFill>
                <a:srgbClr val="FFFF00"/>
              </a:solidFill>
              <a:latin typeface="Arial" charset="0"/>
            </a:endParaRPr>
          </a:p>
          <a:p>
            <a:pPr algn="just" eaLnBrk="1" hangingPunct="1">
              <a:lnSpc>
                <a:spcPct val="150000"/>
              </a:lnSpc>
              <a:spcBef>
                <a:spcPct val="0"/>
              </a:spcBef>
            </a:pPr>
            <a:endParaRPr lang="el-GR" dirty="0" smtClean="0">
              <a:latin typeface="Arial" charset="0"/>
            </a:endParaRPr>
          </a:p>
        </p:txBody>
      </p:sp>
      <p:sp>
        <p:nvSpPr>
          <p:cNvPr id="378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7537D90-C49D-4BD7-B365-C2B7C2314A8A}" type="slidenum">
              <a:rPr lang="el-GR" smtClean="0"/>
              <a:pPr/>
              <a:t>50</a:t>
            </a:fld>
            <a:endParaRPr lang="el-GR"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7891" name="Rectangle 3"/>
          <p:cNvSpPr>
            <a:spLocks noGrp="1" noChangeArrowheads="1"/>
          </p:cNvSpPr>
          <p:nvPr>
            <p:ph type="subTitle" idx="1"/>
          </p:nvPr>
        </p:nvSpPr>
        <p:spPr>
          <a:xfrm>
            <a:off x="250825" y="260350"/>
            <a:ext cx="8569325" cy="5616575"/>
          </a:xfrm>
          <a:noFill/>
        </p:spPr>
        <p:txBody>
          <a:bodyPr>
            <a:normAutofit fontScale="85000" lnSpcReduction="10000"/>
          </a:bodyPr>
          <a:lstStyle/>
          <a:p>
            <a:pPr algn="ctr" eaLnBrk="1" hangingPunct="1"/>
            <a:endParaRPr lang="el-GR" sz="1800" b="1" dirty="0" smtClean="0">
              <a:solidFill>
                <a:schemeClr val="tx1"/>
              </a:solidFill>
              <a:latin typeface="Arial" pitchFamily="34" charset="0"/>
              <a:cs typeface="Arial" pitchFamily="34" charset="0"/>
            </a:endParaRPr>
          </a:p>
          <a:p>
            <a:pPr algn="ctr" eaLnBrk="1" hangingPunct="1"/>
            <a:endParaRPr lang="el-GR" sz="1800" b="1" dirty="0" smtClean="0">
              <a:solidFill>
                <a:schemeClr val="tx1"/>
              </a:solidFill>
              <a:latin typeface="Arial" pitchFamily="34" charset="0"/>
              <a:cs typeface="Arial" pitchFamily="34" charset="0"/>
            </a:endParaRPr>
          </a:p>
          <a:p>
            <a:pPr algn="ctr" eaLnBrk="1" hangingPunct="1"/>
            <a:r>
              <a:rPr lang="el-GR" sz="1800" b="1" dirty="0" smtClean="0">
                <a:solidFill>
                  <a:schemeClr val="tx1"/>
                </a:solidFill>
                <a:latin typeface="Arial" pitchFamily="34" charset="0"/>
                <a:cs typeface="Arial" pitchFamily="34" charset="0"/>
              </a:rPr>
              <a:t>άρθρο 201 Προηγούμενη γνώμη για την τροποποίηση σύμβασης</a:t>
            </a:r>
          </a:p>
          <a:p>
            <a:pPr algn="ctr" eaLnBrk="1" hangingPunct="1"/>
            <a:endParaRPr lang="el-GR" sz="1800" b="1" dirty="0" smtClean="0">
              <a:solidFill>
                <a:schemeClr val="tx1"/>
              </a:solidFill>
              <a:latin typeface="Arial" pitchFamily="34" charset="0"/>
              <a:cs typeface="Arial" pitchFamily="34" charset="0"/>
            </a:endParaRPr>
          </a:p>
          <a:p>
            <a:pPr algn="just" eaLnBrk="1" hangingPunct="1"/>
            <a:endParaRPr lang="el-GR" sz="2400" dirty="0" smtClean="0">
              <a:latin typeface="Arial" charset="0"/>
            </a:endParaRPr>
          </a:p>
          <a:p>
            <a:pPr algn="just" eaLnBrk="1" hangingPunct="1">
              <a:lnSpc>
                <a:spcPct val="160000"/>
              </a:lnSpc>
              <a:spcBef>
                <a:spcPct val="0"/>
              </a:spcBef>
            </a:pPr>
            <a:r>
              <a:rPr lang="el-GR" sz="2000" dirty="0" smtClean="0">
                <a:solidFill>
                  <a:srgbClr val="FFFF00"/>
                </a:solidFill>
                <a:latin typeface="Arial" charset="0"/>
              </a:rPr>
              <a:t>[</a:t>
            </a:r>
            <a:r>
              <a:rPr lang="el-GR" sz="2000" dirty="0" smtClean="0">
                <a:solidFill>
                  <a:srgbClr val="FFFF00"/>
                </a:solidFill>
                <a:latin typeface="Arial" pitchFamily="34" charset="0"/>
                <a:cs typeface="Arial" pitchFamily="34" charset="0"/>
              </a:rPr>
              <a:t>βλ. αρθρ.221 </a:t>
            </a:r>
            <a:r>
              <a:rPr lang="el-GR" sz="2000" dirty="0" smtClean="0">
                <a:latin typeface="Arial" pitchFamily="34" charset="0"/>
                <a:cs typeface="Arial" pitchFamily="34" charset="0"/>
              </a:rPr>
              <a:t>§ 1 ζ) </a:t>
            </a:r>
            <a:r>
              <a:rPr lang="el-GR" sz="2000" i="1" dirty="0" smtClean="0">
                <a:latin typeface="Arial" pitchFamily="34" charset="0"/>
                <a:cs typeface="Arial" pitchFamily="34" charset="0"/>
              </a:rPr>
              <a:t>στο στάδιο της εκτέλεσης γνωμοδοτούν για κάθε θέμα που ανακύπτει από τη σύμβαση και ιδίως επί της παράτασης του συμβατικού χρόνου, κάθε άλλης τροποποίησης της σύμβασης και της έκπτωσης του αναδόχου»</a:t>
            </a:r>
          </a:p>
          <a:p>
            <a:pPr algn="just" eaLnBrk="1" hangingPunct="1">
              <a:lnSpc>
                <a:spcPct val="160000"/>
              </a:lnSpc>
              <a:spcBef>
                <a:spcPct val="0"/>
              </a:spcBef>
            </a:pPr>
            <a:r>
              <a:rPr lang="el-GR" sz="2000" i="1" dirty="0" smtClean="0">
                <a:latin typeface="Arial" pitchFamily="34" charset="0"/>
                <a:cs typeface="Arial" pitchFamily="34" charset="0"/>
              </a:rPr>
              <a:t> </a:t>
            </a:r>
            <a:r>
              <a:rPr lang="el-GR" sz="2000" dirty="0" smtClean="0">
                <a:latin typeface="Arial" pitchFamily="34" charset="0"/>
                <a:cs typeface="Arial" pitchFamily="34" charset="0"/>
              </a:rPr>
              <a:t>§11 β) </a:t>
            </a:r>
            <a:r>
              <a:rPr lang="el-GR" sz="2000" i="1" dirty="0" smtClean="0">
                <a:latin typeface="Arial" pitchFamily="34" charset="0"/>
                <a:cs typeface="Arial" pitchFamily="34" charset="0"/>
              </a:rPr>
              <a:t>Για την παρακολούθηση και την παραλαβή της σύμβασης </a:t>
            </a:r>
            <a:r>
              <a:rPr lang="el-GR" sz="2000" b="1" i="1" dirty="0" smtClean="0">
                <a:solidFill>
                  <a:srgbClr val="FF0000"/>
                </a:solidFill>
                <a:latin typeface="Arial" pitchFamily="34" charset="0"/>
                <a:cs typeface="Arial" pitchFamily="34" charset="0"/>
              </a:rPr>
              <a:t>προμήθειας </a:t>
            </a:r>
            <a:r>
              <a:rPr lang="el-GR" sz="2000" i="1" dirty="0" smtClean="0">
                <a:latin typeface="Arial" pitchFamily="34" charset="0"/>
                <a:cs typeface="Arial" pitchFamily="34" charset="0"/>
              </a:rPr>
              <a:t>συγκροτείται τριμελής ή πενταμελής Επιτροπή παρακολούθησης και παραλαβής …</a:t>
            </a:r>
            <a:endParaRPr lang="el-GR" sz="2000" i="1" dirty="0" smtClean="0">
              <a:solidFill>
                <a:srgbClr val="FFFF00"/>
              </a:solidFill>
              <a:latin typeface="Arial" pitchFamily="34" charset="0"/>
              <a:cs typeface="Arial" pitchFamily="34" charset="0"/>
            </a:endParaRPr>
          </a:p>
          <a:p>
            <a:pPr algn="just" eaLnBrk="1" hangingPunct="1">
              <a:lnSpc>
                <a:spcPct val="160000"/>
              </a:lnSpc>
              <a:spcBef>
                <a:spcPct val="0"/>
              </a:spcBef>
            </a:pPr>
            <a:r>
              <a:rPr lang="el-GR" sz="2000" dirty="0" smtClean="0">
                <a:latin typeface="Arial" pitchFamily="34" charset="0"/>
                <a:cs typeface="Arial" pitchFamily="34" charset="0"/>
              </a:rPr>
              <a:t>ζ) </a:t>
            </a:r>
            <a:r>
              <a:rPr lang="el-GR" sz="2000" i="1" dirty="0" smtClean="0">
                <a:latin typeface="Arial" pitchFamily="34" charset="0"/>
                <a:cs typeface="Arial" pitchFamily="34" charset="0"/>
              </a:rPr>
              <a:t>Η Επιτροπή της περίπτωσης </a:t>
            </a:r>
            <a:r>
              <a:rPr lang="el-GR" sz="2000" i="1" dirty="0" err="1" smtClean="0">
                <a:latin typeface="Arial" pitchFamily="34" charset="0"/>
                <a:cs typeface="Arial" pitchFamily="34" charset="0"/>
              </a:rPr>
              <a:t>β΄</a:t>
            </a:r>
            <a:r>
              <a:rPr lang="el-GR" sz="2000" i="1" dirty="0" smtClean="0">
                <a:latin typeface="Arial" pitchFamily="34" charset="0"/>
                <a:cs typeface="Arial" pitchFamily="34" charset="0"/>
              </a:rPr>
              <a:t> εισηγείται και </a:t>
            </a:r>
            <a:r>
              <a:rPr lang="el-GR" sz="2000" b="1" i="1" u="sng" dirty="0" smtClean="0">
                <a:solidFill>
                  <a:srgbClr val="FF0000"/>
                </a:solidFill>
                <a:latin typeface="Arial" pitchFamily="34" charset="0"/>
                <a:cs typeface="Arial" pitchFamily="34" charset="0"/>
              </a:rPr>
              <a:t>για ζητήματα τροποποίησης των συμβάσεων προμηθειών</a:t>
            </a:r>
            <a:r>
              <a:rPr lang="el-GR" sz="2000" i="1" dirty="0" smtClean="0">
                <a:latin typeface="Arial" pitchFamily="34" charset="0"/>
                <a:cs typeface="Arial" pitchFamily="34" charset="0"/>
              </a:rPr>
              <a:t>, σύμφωνα με το άρθρο 132 με την επιφύλαξη του άρθρου 41</a:t>
            </a:r>
            <a:r>
              <a:rPr lang="el-GR" sz="1800" b="1" dirty="0" smtClean="0">
                <a:latin typeface="Arial" pitchFamily="34" charset="0"/>
                <a:cs typeface="Arial" pitchFamily="34" charset="0"/>
              </a:rPr>
              <a:t> [</a:t>
            </a:r>
            <a:r>
              <a:rPr lang="el-GR" sz="1800" b="1" i="1" dirty="0" smtClean="0">
                <a:solidFill>
                  <a:srgbClr val="FFFF00"/>
                </a:solidFill>
                <a:latin typeface="Arial" pitchFamily="34" charset="0"/>
                <a:cs typeface="Arial" pitchFamily="34" charset="0"/>
              </a:rPr>
              <a:t>Ειδικές ρυθμίσεις σχετικά με τις κεντρικές δραστηριότητες αγορών και τον προγραμματισμό δημοσίων συμβάσεων]</a:t>
            </a:r>
            <a:r>
              <a:rPr lang="el-GR" sz="2000" dirty="0" smtClean="0">
                <a:latin typeface="Arial" pitchFamily="34" charset="0"/>
                <a:cs typeface="Arial" pitchFamily="34" charset="0"/>
              </a:rPr>
              <a:t>». </a:t>
            </a:r>
            <a:endParaRPr lang="el-GR" sz="2000" dirty="0" smtClean="0">
              <a:solidFill>
                <a:srgbClr val="FFFF00"/>
              </a:solidFill>
              <a:latin typeface="Arial" pitchFamily="34" charset="0"/>
              <a:cs typeface="Arial" pitchFamily="34" charset="0"/>
            </a:endParaRPr>
          </a:p>
          <a:p>
            <a:pPr algn="just" eaLnBrk="1" hangingPunct="1">
              <a:lnSpc>
                <a:spcPct val="150000"/>
              </a:lnSpc>
              <a:spcBef>
                <a:spcPct val="0"/>
              </a:spcBef>
            </a:pPr>
            <a:endParaRPr lang="el-GR" sz="2000" dirty="0" smtClean="0">
              <a:solidFill>
                <a:srgbClr val="FFFF00"/>
              </a:solidFill>
              <a:latin typeface="Arial" charset="0"/>
            </a:endParaRPr>
          </a:p>
          <a:p>
            <a:pPr algn="just" eaLnBrk="1" hangingPunct="1">
              <a:lnSpc>
                <a:spcPct val="150000"/>
              </a:lnSpc>
              <a:spcBef>
                <a:spcPct val="0"/>
              </a:spcBef>
            </a:pPr>
            <a:endParaRPr lang="el-GR" sz="2000" dirty="0" smtClean="0">
              <a:solidFill>
                <a:srgbClr val="FFFF00"/>
              </a:solidFill>
              <a:latin typeface="Arial" charset="0"/>
            </a:endParaRPr>
          </a:p>
          <a:p>
            <a:pPr algn="just" eaLnBrk="1" hangingPunct="1">
              <a:lnSpc>
                <a:spcPct val="150000"/>
              </a:lnSpc>
              <a:spcBef>
                <a:spcPct val="0"/>
              </a:spcBef>
            </a:pPr>
            <a:endParaRPr lang="el-GR" dirty="0" smtClean="0">
              <a:latin typeface="Arial" charset="0"/>
            </a:endParaRPr>
          </a:p>
        </p:txBody>
      </p:sp>
      <p:sp>
        <p:nvSpPr>
          <p:cNvPr id="378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7537D90-C49D-4BD7-B365-C2B7C2314A8A}" type="slidenum">
              <a:rPr lang="el-GR" smtClean="0"/>
              <a:pPr/>
              <a:t>51</a:t>
            </a:fld>
            <a:endParaRPr lang="el-GR"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3363" name="Rectangle 3"/>
          <p:cNvSpPr>
            <a:spLocks noGrp="1" noChangeArrowheads="1"/>
          </p:cNvSpPr>
          <p:nvPr>
            <p:ph type="subTitle" idx="1"/>
          </p:nvPr>
        </p:nvSpPr>
        <p:spPr>
          <a:xfrm>
            <a:off x="250825" y="260350"/>
            <a:ext cx="8642350" cy="5616575"/>
          </a:xfrm>
        </p:spPr>
        <p:txBody>
          <a:bodyPr>
            <a:normAutofit/>
          </a:bodyPr>
          <a:lstStyle/>
          <a:p>
            <a:pPr marL="371475" indent="-371475" eaLnBrk="1" fontAlgn="auto" hangingPunct="1">
              <a:spcAft>
                <a:spcPts val="0"/>
              </a:spcAft>
              <a:buFont typeface="Wingdings"/>
              <a:buNone/>
              <a:defRPr/>
            </a:pPr>
            <a:r>
              <a:rPr lang="el-GR" sz="1800" b="1" dirty="0">
                <a:latin typeface="Arial" charset="0"/>
              </a:rPr>
              <a:t>	</a:t>
            </a:r>
            <a:r>
              <a:rPr lang="el-GR" sz="1800" b="1" dirty="0" smtClean="0">
                <a:latin typeface="Arial" charset="0"/>
              </a:rPr>
              <a:t> </a:t>
            </a:r>
            <a:r>
              <a:rPr lang="el-GR" sz="1800" b="1" dirty="0">
                <a:solidFill>
                  <a:srgbClr val="FFFF00"/>
                </a:solidFill>
              </a:rPr>
              <a:t>Άρθρο 202 Ολοκλήρωση εκτέλεσης σύμβασης </a:t>
            </a:r>
          </a:p>
          <a:p>
            <a:pPr marL="371475" indent="-371475" eaLnBrk="1" fontAlgn="auto" hangingPunct="1">
              <a:spcAft>
                <a:spcPts val="0"/>
              </a:spcAft>
              <a:buFont typeface="Wingdings"/>
              <a:buNone/>
              <a:defRPr/>
            </a:pPr>
            <a:endParaRPr lang="el-GR" sz="1800" b="1" dirty="0">
              <a:solidFill>
                <a:schemeClr val="accent2"/>
              </a:solidFill>
            </a:endParaRPr>
          </a:p>
          <a:p>
            <a:pPr marL="371475" indent="-371475" algn="just" eaLnBrk="1" fontAlgn="auto" hangingPunct="1">
              <a:lnSpc>
                <a:spcPct val="170000"/>
              </a:lnSpc>
              <a:spcBef>
                <a:spcPct val="0"/>
              </a:spcBef>
              <a:spcAft>
                <a:spcPts val="0"/>
              </a:spcAft>
              <a:buFont typeface="Wingdings" pitchFamily="2" charset="2"/>
              <a:buChar char="v"/>
              <a:defRPr/>
            </a:pPr>
            <a:r>
              <a:rPr lang="el-GR" sz="1800" b="1" dirty="0">
                <a:latin typeface="Arial" charset="0"/>
              </a:rPr>
              <a:t>Προϋποθέσεις που πρέπει να συντρέχουν σωρευτικά</a:t>
            </a:r>
            <a:r>
              <a:rPr lang="el-GR" sz="1800" dirty="0">
                <a:latin typeface="Arial" charset="0"/>
              </a:rPr>
              <a:t> ώστε η σύμβαση να θεωρείται εκτελεσθείσα: </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1800" b="1" dirty="0">
                <a:solidFill>
                  <a:srgbClr val="FFFF00"/>
                </a:solidFill>
                <a:latin typeface="Arial" charset="0"/>
              </a:rPr>
              <a:t>ΔΣ προμήθειας αγαθών</a:t>
            </a:r>
            <a:r>
              <a:rPr lang="el-GR" sz="1800" dirty="0">
                <a:latin typeface="Arial" charset="0"/>
              </a:rPr>
              <a:t>: παράδοση όλης της ποσότητας ή σε περίπτωση διαιρετού υλικού, η ποσότητα που παραδόθηκε υπολείπεται της συμβατικής, κατά μέρος που κρίνεται ως ασήμαντο από το αρμόδιο Όργανο. </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1800" b="1" dirty="0">
                <a:solidFill>
                  <a:srgbClr val="FFFF00"/>
                </a:solidFill>
                <a:latin typeface="Arial" charset="0"/>
              </a:rPr>
              <a:t>ΔΣ παροχής υπηρεσιών</a:t>
            </a:r>
            <a:r>
              <a:rPr lang="el-GR" sz="1800" dirty="0">
                <a:latin typeface="Arial" charset="0"/>
              </a:rPr>
              <a:t>: εκτέλεση συμβατικού αντικειμένου στο σύνολό του, ή σε περίπτωση διαιρετής υπηρεσίας, το αντικείμενο που παραδόθηκε υπολείπεται του συμβατικού, κατά μέρος που κρίνεται ως ασήμαντο από το αρμόδιο όργανο και έχει παρέλθει η καταληκτική ημερομηνία για την περαίωση της σύμβασης που έχει τεθεί στην διακήρυξη, </a:t>
            </a:r>
          </a:p>
        </p:txBody>
      </p:sp>
      <p:sp>
        <p:nvSpPr>
          <p:cNvPr id="3891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CAFB08B-CF0A-4B99-8D69-A46457118177}" type="slidenum">
              <a:rPr lang="el-GR" smtClean="0"/>
              <a:pPr/>
              <a:t>52</a:t>
            </a:fld>
            <a:endParaRPr lang="el-GR"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39939" name="Rectangle 3"/>
          <p:cNvSpPr>
            <a:spLocks noGrp="1" noChangeArrowheads="1"/>
          </p:cNvSpPr>
          <p:nvPr>
            <p:ph type="subTitle" idx="1"/>
          </p:nvPr>
        </p:nvSpPr>
        <p:spPr>
          <a:xfrm>
            <a:off x="395288" y="115888"/>
            <a:ext cx="8424862" cy="5834062"/>
          </a:xfrm>
          <a:noFill/>
        </p:spPr>
        <p:txBody>
          <a:bodyPr/>
          <a:lstStyle/>
          <a:p>
            <a:pPr marL="371475" indent="-371475" eaLnBrk="1" hangingPunct="1"/>
            <a:r>
              <a:rPr lang="el-GR" sz="1800" b="1" dirty="0" smtClean="0">
                <a:latin typeface="Arial" charset="0"/>
              </a:rPr>
              <a:t>	 </a:t>
            </a:r>
            <a:r>
              <a:rPr lang="el-GR" sz="1800" b="1" dirty="0" smtClean="0">
                <a:solidFill>
                  <a:srgbClr val="FFFF00"/>
                </a:solidFill>
              </a:rPr>
              <a:t>Άρθρο 202 Ολοκλήρωση εκτέλεσης σύμβασης </a:t>
            </a:r>
            <a:r>
              <a:rPr lang="el-GR" sz="1600" dirty="0" smtClean="0">
                <a:latin typeface="Arial" charset="0"/>
              </a:rPr>
              <a:t>[συνέχεια]</a:t>
            </a:r>
          </a:p>
          <a:p>
            <a:pPr marL="371475" indent="-371475" algn="just" eaLnBrk="1" hangingPunct="1">
              <a:lnSpc>
                <a:spcPct val="150000"/>
              </a:lnSpc>
              <a:spcBef>
                <a:spcPct val="0"/>
              </a:spcBef>
              <a:buFont typeface="Wingdings" pitchFamily="2" charset="2"/>
              <a:buAutoNum type="romanLcPeriod" startAt="3"/>
            </a:pPr>
            <a:r>
              <a:rPr lang="el-GR" sz="2000" b="1" dirty="0" smtClean="0">
                <a:latin typeface="Arial" charset="0"/>
              </a:rPr>
              <a:t>ΔΣ προμηθειών &amp; υπηρεσιών</a:t>
            </a:r>
            <a:r>
              <a:rPr lang="el-GR" sz="2000" dirty="0" smtClean="0">
                <a:latin typeface="Arial" charset="0"/>
              </a:rPr>
              <a:t>: </a:t>
            </a:r>
            <a:r>
              <a:rPr lang="el-GR" sz="2000" b="1" dirty="0" smtClean="0">
                <a:latin typeface="Arial" charset="0"/>
              </a:rPr>
              <a:t>οριστική ποιοτική &amp; ποσοτική παραλαβή.</a:t>
            </a:r>
          </a:p>
          <a:p>
            <a:pPr marL="371475" indent="-371475" algn="just" eaLnBrk="1" hangingPunct="1">
              <a:lnSpc>
                <a:spcPct val="150000"/>
              </a:lnSpc>
              <a:spcBef>
                <a:spcPct val="0"/>
              </a:spcBef>
              <a:buFont typeface="Wingdings" pitchFamily="2" charset="2"/>
              <a:buAutoNum type="romanLcPeriod" startAt="3"/>
            </a:pPr>
            <a:r>
              <a:rPr lang="el-GR" sz="2000" b="1" dirty="0" smtClean="0">
                <a:latin typeface="Arial" charset="0"/>
              </a:rPr>
              <a:t>Αποπληρωμή συμβατικού τιμήματος</a:t>
            </a:r>
            <a:r>
              <a:rPr lang="el-GR" sz="2000" dirty="0" smtClean="0">
                <a:latin typeface="Arial" charset="0"/>
              </a:rPr>
              <a:t> </a:t>
            </a:r>
            <a:r>
              <a:rPr lang="el-GR" sz="2000" dirty="0" smtClean="0">
                <a:solidFill>
                  <a:srgbClr val="FFFF00"/>
                </a:solidFill>
                <a:latin typeface="Arial" charset="0"/>
              </a:rPr>
              <a:t>με προηγούμενη </a:t>
            </a:r>
            <a:r>
              <a:rPr lang="el-GR" sz="2000" dirty="0" smtClean="0">
                <a:latin typeface="Arial" charset="0"/>
              </a:rPr>
              <a:t>επιβολή τυχόν κυρώσεων ή εκπτώσεων</a:t>
            </a:r>
          </a:p>
          <a:p>
            <a:pPr marL="371475" indent="-371475" algn="just" eaLnBrk="1" hangingPunct="1">
              <a:lnSpc>
                <a:spcPct val="150000"/>
              </a:lnSpc>
              <a:spcBef>
                <a:spcPct val="0"/>
              </a:spcBef>
              <a:buFont typeface="Wingdings" pitchFamily="2" charset="2"/>
              <a:buAutoNum type="romanLcPeriod" startAt="3"/>
            </a:pPr>
            <a:r>
              <a:rPr lang="el-GR" sz="2000" b="1" dirty="0" smtClean="0">
                <a:latin typeface="Arial" charset="0"/>
              </a:rPr>
              <a:t>Εκπλήρωση τυχόν λοιπών συμβατικών υποχρεώσεων</a:t>
            </a:r>
            <a:r>
              <a:rPr lang="el-GR" sz="2000" dirty="0" smtClean="0">
                <a:latin typeface="Arial" charset="0"/>
              </a:rPr>
              <a:t> &amp; από τα 2 ΣΜ &amp; </a:t>
            </a:r>
            <a:r>
              <a:rPr lang="el-GR" sz="2000" b="1" dirty="0" smtClean="0">
                <a:solidFill>
                  <a:srgbClr val="FFFF00"/>
                </a:solidFill>
                <a:latin typeface="Arial" charset="0"/>
              </a:rPr>
              <a:t>αποδέσμευση εγγυητικών καλής εκτέλεσης </a:t>
            </a:r>
            <a:r>
              <a:rPr lang="el-GR" sz="2000" dirty="0" smtClean="0">
                <a:latin typeface="Arial" charset="0"/>
              </a:rPr>
              <a:t>κατά τα οριζόμενα στη σύμβαση.</a:t>
            </a:r>
          </a:p>
        </p:txBody>
      </p:sp>
      <p:sp>
        <p:nvSpPr>
          <p:cNvPr id="3994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E5A44E7-F9E6-4E6A-BF98-3FD3155990FD}" type="slidenum">
              <a:rPr lang="el-GR" smtClean="0"/>
              <a:pPr/>
              <a:t>53</a:t>
            </a:fld>
            <a:endParaRPr lang="el-GR"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40963" name="Rectangle 3"/>
          <p:cNvSpPr>
            <a:spLocks noGrp="1" noChangeArrowheads="1"/>
          </p:cNvSpPr>
          <p:nvPr>
            <p:ph type="subTitle" idx="1"/>
          </p:nvPr>
        </p:nvSpPr>
        <p:spPr>
          <a:xfrm>
            <a:off x="323850" y="260350"/>
            <a:ext cx="8496300" cy="5616575"/>
          </a:xfrm>
          <a:noFill/>
        </p:spPr>
        <p:txBody>
          <a:bodyPr/>
          <a:lstStyle/>
          <a:p>
            <a:pPr marL="371475" indent="-371475" algn="just" eaLnBrk="1" hangingPunct="1"/>
            <a:r>
              <a:rPr lang="el-GR" sz="1800" b="1" dirty="0" smtClean="0">
                <a:latin typeface="Arial" charset="0"/>
              </a:rPr>
              <a:t>	</a:t>
            </a:r>
            <a:r>
              <a:rPr lang="el-GR" sz="1800" b="1" dirty="0" smtClean="0">
                <a:solidFill>
                  <a:srgbClr val="FFFF00"/>
                </a:solidFill>
                <a:latin typeface="Arial" charset="0"/>
              </a:rPr>
              <a:t>Άρθρο 203 Κήρυξη οικονομικού φορέα εκπτώτου</a:t>
            </a:r>
          </a:p>
          <a:p>
            <a:pPr marL="371475" indent="-371475" algn="just" eaLnBrk="1" hangingPunct="1"/>
            <a:endParaRPr lang="el-GR" sz="1800" b="1" dirty="0" smtClean="0">
              <a:solidFill>
                <a:srgbClr val="FFFF00"/>
              </a:solidFill>
              <a:latin typeface="Arial" charset="0"/>
            </a:endParaRPr>
          </a:p>
          <a:p>
            <a:pPr marL="371475" indent="-371475" algn="just" eaLnBrk="1" hangingPunct="1">
              <a:lnSpc>
                <a:spcPct val="180000"/>
              </a:lnSpc>
              <a:spcBef>
                <a:spcPct val="0"/>
              </a:spcBef>
              <a:buFont typeface="Wingdings" pitchFamily="2" charset="2"/>
              <a:buChar char="Ø"/>
            </a:pPr>
            <a:r>
              <a:rPr lang="el-GR" sz="2000" dirty="0" smtClean="0">
                <a:latin typeface="Arial" charset="0"/>
              </a:rPr>
              <a:t>Έκδοση απόφασης κήρυξης του </a:t>
            </a:r>
            <a:r>
              <a:rPr lang="el-GR" sz="2000" dirty="0" smtClean="0">
                <a:solidFill>
                  <a:srgbClr val="FF0000"/>
                </a:solidFill>
                <a:latin typeface="Arial" charset="0"/>
              </a:rPr>
              <a:t>Αναδόχου</a:t>
            </a:r>
            <a:r>
              <a:rPr lang="el-GR" sz="2000" dirty="0" smtClean="0">
                <a:latin typeface="Arial" charset="0"/>
              </a:rPr>
              <a:t> ως έκπτωτου: μετά από γνώμη του </a:t>
            </a:r>
            <a:r>
              <a:rPr lang="el-GR" sz="2000" dirty="0" smtClean="0">
                <a:solidFill>
                  <a:srgbClr val="FFC000"/>
                </a:solidFill>
                <a:latin typeface="Arial" charset="0"/>
              </a:rPr>
              <a:t>αρμοδίου συλλογικού Οργάνου [;]</a:t>
            </a:r>
            <a:r>
              <a:rPr lang="el-GR" sz="2000" dirty="0" smtClean="0">
                <a:latin typeface="Arial" charset="0"/>
              </a:rPr>
              <a:t>:</a:t>
            </a:r>
          </a:p>
          <a:p>
            <a:pPr marL="371475" indent="-371475" algn="just" eaLnBrk="1" hangingPunct="1">
              <a:lnSpc>
                <a:spcPct val="180000"/>
              </a:lnSpc>
              <a:spcBef>
                <a:spcPct val="0"/>
              </a:spcBef>
              <a:buFont typeface="Wingdings" pitchFamily="2" charset="2"/>
              <a:buChar char="Ø"/>
            </a:pPr>
            <a:endParaRPr lang="el-GR" sz="2000" dirty="0" smtClean="0">
              <a:latin typeface="Arial" charset="0"/>
            </a:endParaRPr>
          </a:p>
          <a:p>
            <a:pPr marL="371475" indent="-371475" algn="just" eaLnBrk="1" hangingPunct="1">
              <a:lnSpc>
                <a:spcPct val="180000"/>
              </a:lnSpc>
              <a:spcBef>
                <a:spcPct val="0"/>
              </a:spcBef>
              <a:buFont typeface="Wingdings" pitchFamily="2" charset="2"/>
              <a:buAutoNum type="romanLcPeriod"/>
            </a:pPr>
            <a:r>
              <a:rPr lang="el-GR" sz="2000" b="1" dirty="0" smtClean="0">
                <a:solidFill>
                  <a:srgbClr val="FF0000"/>
                </a:solidFill>
                <a:latin typeface="Arial" charset="0"/>
              </a:rPr>
              <a:t>Εάν δεν προσέλθει εμπρόθεσμα &amp; προσηκόντως για την υπογραφή της σύμβασης [;]</a:t>
            </a:r>
            <a:r>
              <a:rPr lang="el-GR" sz="2000" dirty="0" smtClean="0">
                <a:latin typeface="Arial" charset="0"/>
              </a:rPr>
              <a:t>, [παρ. 5, άρθρ.105 «Κατακύρωση - σύναψη σύμβασης], </a:t>
            </a:r>
          </a:p>
          <a:p>
            <a:pPr marL="371475" indent="-371475" algn="just" eaLnBrk="1" hangingPunct="1">
              <a:lnSpc>
                <a:spcPct val="180000"/>
              </a:lnSpc>
              <a:spcBef>
                <a:spcPct val="0"/>
              </a:spcBef>
              <a:buFont typeface="Wingdings" pitchFamily="2" charset="2"/>
              <a:buAutoNum type="romanLcPeriod"/>
            </a:pPr>
            <a:r>
              <a:rPr lang="el-GR" sz="2000" b="1" dirty="0" smtClean="0">
                <a:latin typeface="Arial" charset="0"/>
              </a:rPr>
              <a:t>Εάν σε ΔΣ προμήθειας ή\&amp; συντήρησης αγαθών δεν εκπλήρωσε τις συμβατικές του υποχρεώσεις </a:t>
            </a:r>
            <a:r>
              <a:rPr lang="el-GR" sz="2000" dirty="0" smtClean="0">
                <a:latin typeface="Arial" charset="0"/>
              </a:rPr>
              <a:t>[αρθρ. 206],</a:t>
            </a:r>
          </a:p>
        </p:txBody>
      </p:sp>
      <p:sp>
        <p:nvSpPr>
          <p:cNvPr id="4096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971B861-D5A7-4391-933A-366AF2DAD9FC}" type="slidenum">
              <a:rPr lang="el-GR" smtClean="0"/>
              <a:pPr/>
              <a:t>54</a:t>
            </a:fld>
            <a:endParaRPr lang="el-GR"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6435" name="Rectangle 3"/>
          <p:cNvSpPr>
            <a:spLocks noGrp="1" noChangeArrowheads="1"/>
          </p:cNvSpPr>
          <p:nvPr>
            <p:ph type="subTitle" idx="1"/>
          </p:nvPr>
        </p:nvSpPr>
        <p:spPr>
          <a:xfrm>
            <a:off x="179388" y="260350"/>
            <a:ext cx="8713787" cy="5545138"/>
          </a:xfrm>
        </p:spPr>
        <p:txBody>
          <a:bodyPr>
            <a:normAutofit/>
          </a:bodyPr>
          <a:lstStyle/>
          <a:p>
            <a:pPr marL="371475" indent="-371475" algn="just" eaLnBrk="1" fontAlgn="auto" hangingPunct="1">
              <a:spcAft>
                <a:spcPts val="0"/>
              </a:spcAft>
              <a:buFont typeface="Wingdings"/>
              <a:buNone/>
              <a:defRPr/>
            </a:pPr>
            <a:r>
              <a:rPr lang="el-GR" sz="1800" b="1" dirty="0">
                <a:latin typeface="Arial" charset="0"/>
              </a:rPr>
              <a:t>	</a:t>
            </a:r>
            <a:r>
              <a:rPr lang="el-GR" sz="1800" b="1" dirty="0" smtClean="0">
                <a:solidFill>
                  <a:srgbClr val="FFFF00"/>
                </a:solidFill>
                <a:latin typeface="Arial" charset="0"/>
              </a:rPr>
              <a:t>Άρθρο </a:t>
            </a:r>
            <a:r>
              <a:rPr lang="el-GR" sz="1800" b="1" dirty="0">
                <a:solidFill>
                  <a:srgbClr val="FFFF00"/>
                </a:solidFill>
                <a:latin typeface="Arial" charset="0"/>
              </a:rPr>
              <a:t>203 Κήρυξη οικονομικού φορέα </a:t>
            </a:r>
            <a:r>
              <a:rPr lang="el-GR" sz="1800" b="1" dirty="0" smtClean="0">
                <a:solidFill>
                  <a:srgbClr val="FFFF00"/>
                </a:solidFill>
                <a:latin typeface="Arial" charset="0"/>
              </a:rPr>
              <a:t>εκπτώτου</a:t>
            </a:r>
          </a:p>
          <a:p>
            <a:pPr marL="371475" indent="-371475" algn="just" eaLnBrk="1" fontAlgn="auto" hangingPunct="1">
              <a:spcAft>
                <a:spcPts val="0"/>
              </a:spcAft>
              <a:buFont typeface="Wingdings"/>
              <a:buNone/>
              <a:defRPr/>
            </a:pPr>
            <a:endParaRPr lang="el-GR" sz="1800" b="1" dirty="0" smtClean="0">
              <a:solidFill>
                <a:srgbClr val="FFFF00"/>
              </a:solidFill>
              <a:latin typeface="Arial" charset="0"/>
            </a:endParaRPr>
          </a:p>
          <a:p>
            <a:pPr marL="371475" indent="-371475" algn="just" eaLnBrk="1" fontAlgn="auto" hangingPunct="1">
              <a:spcAft>
                <a:spcPts val="0"/>
              </a:spcAft>
              <a:buFont typeface="Wingdings"/>
              <a:buNone/>
              <a:defRPr/>
            </a:pPr>
            <a:endParaRPr lang="el-GR" sz="1800" b="1" dirty="0">
              <a:solidFill>
                <a:srgbClr val="FFFF00"/>
              </a:solidFill>
              <a:latin typeface="Arial" charset="0"/>
            </a:endParaRPr>
          </a:p>
          <a:p>
            <a:pPr marL="182563" indent="-182563" algn="just" eaLnBrk="1" fontAlgn="auto" hangingPunct="1">
              <a:lnSpc>
                <a:spcPct val="160000"/>
              </a:lnSpc>
              <a:spcBef>
                <a:spcPct val="0"/>
              </a:spcBef>
              <a:spcAft>
                <a:spcPts val="0"/>
              </a:spcAft>
              <a:buFont typeface="Wingdings" pitchFamily="2" charset="2"/>
              <a:buChar char="Ø"/>
              <a:defRPr/>
            </a:pPr>
            <a:r>
              <a:rPr lang="el-GR" sz="1800" dirty="0" smtClean="0">
                <a:solidFill>
                  <a:srgbClr val="FFFF00"/>
                </a:solidFill>
                <a:latin typeface="Arial" charset="0"/>
              </a:rPr>
              <a:t>Εάν </a:t>
            </a:r>
            <a:r>
              <a:rPr lang="el-GR" sz="1800" dirty="0">
                <a:solidFill>
                  <a:srgbClr val="FFFF00"/>
                </a:solidFill>
                <a:latin typeface="Arial" charset="0"/>
              </a:rPr>
              <a:t>σε </a:t>
            </a:r>
            <a:r>
              <a:rPr lang="el-GR" sz="1800" b="1" dirty="0" smtClean="0">
                <a:solidFill>
                  <a:srgbClr val="FFFF00"/>
                </a:solidFill>
                <a:latin typeface="Arial" charset="0"/>
              </a:rPr>
              <a:t>δημόσια σύμβαση </a:t>
            </a:r>
            <a:r>
              <a:rPr lang="el-GR" sz="1800" b="1" dirty="0">
                <a:solidFill>
                  <a:srgbClr val="FFFF00"/>
                </a:solidFill>
                <a:latin typeface="Arial" charset="0"/>
              </a:rPr>
              <a:t>Π.Υ: </a:t>
            </a:r>
            <a:r>
              <a:rPr lang="el-GR" sz="1800" dirty="0">
                <a:latin typeface="Arial" charset="0"/>
              </a:rPr>
              <a:t>δεν </a:t>
            </a:r>
            <a:r>
              <a:rPr lang="el-GR" sz="1800" b="1" dirty="0">
                <a:latin typeface="Arial" charset="0"/>
              </a:rPr>
              <a:t>εκπλήρωσε τις συμβατικές υποχρεώσεις</a:t>
            </a:r>
            <a:r>
              <a:rPr lang="el-GR" sz="1800" dirty="0">
                <a:latin typeface="Arial" charset="0"/>
              </a:rPr>
              <a:t> του ή </a:t>
            </a:r>
            <a:endParaRPr lang="el-GR" sz="1800" dirty="0" smtClean="0">
              <a:latin typeface="Arial" charset="0"/>
            </a:endParaRPr>
          </a:p>
          <a:p>
            <a:pPr marL="266700" indent="-266700" algn="just" eaLnBrk="1" fontAlgn="auto" hangingPunct="1">
              <a:lnSpc>
                <a:spcPct val="160000"/>
              </a:lnSpc>
              <a:spcBef>
                <a:spcPct val="0"/>
              </a:spcBef>
              <a:spcAft>
                <a:spcPts val="0"/>
              </a:spcAft>
              <a:buFont typeface="Wingdings" pitchFamily="2" charset="2"/>
              <a:buChar char="ü"/>
              <a:defRPr/>
            </a:pPr>
            <a:r>
              <a:rPr lang="el-GR" sz="1800" dirty="0" smtClean="0">
                <a:latin typeface="Arial" charset="0"/>
              </a:rPr>
              <a:t>δεν </a:t>
            </a:r>
            <a:r>
              <a:rPr lang="el-GR" sz="1800" b="1" dirty="0">
                <a:latin typeface="Arial" charset="0"/>
              </a:rPr>
              <a:t>συμμορφώθηκε με τις γραπτές εντολές της υπηρεσίας</a:t>
            </a:r>
            <a:r>
              <a:rPr lang="el-GR" sz="1800" dirty="0">
                <a:latin typeface="Arial" charset="0"/>
              </a:rPr>
              <a:t>, που είναι σύμφωνες με την σύμβαση ή τις κείμενες διατάξεις &amp; </a:t>
            </a:r>
            <a:endParaRPr lang="el-GR" sz="1800" dirty="0" smtClean="0">
              <a:latin typeface="Arial" charset="0"/>
            </a:endParaRPr>
          </a:p>
          <a:p>
            <a:pPr marL="266700" indent="-266700" algn="just" eaLnBrk="1" fontAlgn="auto" hangingPunct="1">
              <a:lnSpc>
                <a:spcPct val="160000"/>
              </a:lnSpc>
              <a:spcBef>
                <a:spcPct val="0"/>
              </a:spcBef>
              <a:spcAft>
                <a:spcPts val="0"/>
              </a:spcAft>
              <a:buFont typeface="Wingdings" pitchFamily="2" charset="2"/>
              <a:buChar char="ü"/>
              <a:defRPr/>
            </a:pPr>
            <a:r>
              <a:rPr lang="el-GR" sz="1800" dirty="0" smtClean="0">
                <a:latin typeface="Arial" charset="0"/>
              </a:rPr>
              <a:t>εάν </a:t>
            </a:r>
            <a:r>
              <a:rPr lang="el-GR" sz="1800" dirty="0">
                <a:latin typeface="Arial" charset="0"/>
              </a:rPr>
              <a:t>υπερέβη υπαίτια την συνολική προθεσμία εκτέλεσης, λαμβανομένων υπόψη των τυχόν παρατάσεων. </a:t>
            </a:r>
            <a:endParaRPr lang="el-GR" sz="1800" dirty="0" smtClean="0">
              <a:latin typeface="Arial" charset="0"/>
            </a:endParaRPr>
          </a:p>
          <a:p>
            <a:pPr marL="266700" indent="-266700" algn="just" eaLnBrk="1" fontAlgn="auto" hangingPunct="1">
              <a:lnSpc>
                <a:spcPct val="160000"/>
              </a:lnSpc>
              <a:spcBef>
                <a:spcPct val="0"/>
              </a:spcBef>
              <a:spcAft>
                <a:spcPts val="0"/>
              </a:spcAft>
              <a:buFont typeface="Wingdings" pitchFamily="2" charset="2"/>
              <a:buChar char="ü"/>
              <a:defRPr/>
            </a:pPr>
            <a:r>
              <a:rPr lang="el-GR" sz="1800" b="1" dirty="0" smtClean="0">
                <a:solidFill>
                  <a:srgbClr val="FFFF00"/>
                </a:solidFill>
                <a:latin typeface="Arial" charset="0"/>
              </a:rPr>
              <a:t>Ειδική όχληση - προθεσμία 15ημερών - κήρυξη ως έκπτωτου εντός 30 ημερών</a:t>
            </a:r>
            <a:endParaRPr lang="el-GR" sz="1800" b="1" dirty="0">
              <a:solidFill>
                <a:srgbClr val="FFFF00"/>
              </a:solidFill>
              <a:latin typeface="Arial" charset="0"/>
            </a:endParaRPr>
          </a:p>
        </p:txBody>
      </p:sp>
      <p:sp>
        <p:nvSpPr>
          <p:cNvPr id="4198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D509543-17A4-464B-AB39-84619957358E}" type="slidenum">
              <a:rPr lang="el-GR" smtClean="0"/>
              <a:pPr/>
              <a:t>55</a:t>
            </a:fld>
            <a:endParaRPr lang="el-GR"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6435" name="Rectangle 3"/>
          <p:cNvSpPr>
            <a:spLocks noGrp="1" noChangeArrowheads="1"/>
          </p:cNvSpPr>
          <p:nvPr>
            <p:ph type="subTitle" idx="1"/>
          </p:nvPr>
        </p:nvSpPr>
        <p:spPr>
          <a:xfrm>
            <a:off x="179388" y="260350"/>
            <a:ext cx="8713787" cy="5545138"/>
          </a:xfrm>
        </p:spPr>
        <p:txBody>
          <a:bodyPr>
            <a:normAutofit/>
          </a:bodyPr>
          <a:lstStyle/>
          <a:p>
            <a:pPr marL="371475" indent="-371475" algn="just" eaLnBrk="1" fontAlgn="auto" hangingPunct="1">
              <a:spcAft>
                <a:spcPts val="0"/>
              </a:spcAft>
              <a:buFont typeface="Wingdings"/>
              <a:buNone/>
              <a:defRPr/>
            </a:pPr>
            <a:r>
              <a:rPr lang="el-GR" sz="1800" b="1" dirty="0">
                <a:latin typeface="Arial" charset="0"/>
              </a:rPr>
              <a:t>	</a:t>
            </a:r>
            <a:r>
              <a:rPr lang="el-GR" sz="1800" b="1" dirty="0" smtClean="0">
                <a:solidFill>
                  <a:srgbClr val="FFFF00"/>
                </a:solidFill>
                <a:latin typeface="Arial" charset="0"/>
              </a:rPr>
              <a:t>Άρθρο </a:t>
            </a:r>
            <a:r>
              <a:rPr lang="el-GR" sz="1800" b="1" dirty="0">
                <a:solidFill>
                  <a:srgbClr val="FFFF00"/>
                </a:solidFill>
                <a:latin typeface="Arial" charset="0"/>
              </a:rPr>
              <a:t>203 Κήρυξη οικονομικού φορέα </a:t>
            </a:r>
            <a:r>
              <a:rPr lang="el-GR" sz="1800" b="1" dirty="0" smtClean="0">
                <a:solidFill>
                  <a:srgbClr val="FFFF00"/>
                </a:solidFill>
                <a:latin typeface="Arial" charset="0"/>
              </a:rPr>
              <a:t>εκπτώτου</a:t>
            </a:r>
          </a:p>
          <a:p>
            <a:pPr marL="371475" indent="-371475" algn="just" eaLnBrk="1" fontAlgn="auto" hangingPunct="1">
              <a:spcAft>
                <a:spcPts val="0"/>
              </a:spcAft>
              <a:buFont typeface="Wingdings"/>
              <a:buNone/>
              <a:defRPr/>
            </a:pPr>
            <a:endParaRPr lang="el-GR" sz="1800" b="1" dirty="0">
              <a:solidFill>
                <a:srgbClr val="FFFF00"/>
              </a:solidFill>
              <a:latin typeface="Arial" charset="0"/>
            </a:endParaRPr>
          </a:p>
          <a:p>
            <a:pPr marL="371475" indent="-371475" algn="just" eaLnBrk="1" fontAlgn="auto" hangingPunct="1">
              <a:lnSpc>
                <a:spcPct val="160000"/>
              </a:lnSpc>
              <a:spcBef>
                <a:spcPct val="0"/>
              </a:spcBef>
              <a:spcAft>
                <a:spcPts val="0"/>
              </a:spcAft>
              <a:buFont typeface="Wingdings" pitchFamily="2" charset="2"/>
              <a:buChar char="Ø"/>
              <a:defRPr/>
            </a:pPr>
            <a:r>
              <a:rPr lang="el-GR" sz="1800" dirty="0" smtClean="0">
                <a:latin typeface="Arial" charset="0"/>
              </a:rPr>
              <a:t>Περιπτώσεις </a:t>
            </a:r>
            <a:r>
              <a:rPr lang="el-GR" sz="1800" b="1" dirty="0">
                <a:solidFill>
                  <a:srgbClr val="FFFF00"/>
                </a:solidFill>
                <a:latin typeface="Arial" charset="0"/>
              </a:rPr>
              <a:t>μη κήρυξης </a:t>
            </a:r>
            <a:r>
              <a:rPr lang="el-GR" sz="1800" b="1" dirty="0" smtClean="0">
                <a:solidFill>
                  <a:srgbClr val="FFFF00"/>
                </a:solidFill>
                <a:latin typeface="Arial" charset="0"/>
              </a:rPr>
              <a:t>ως έκπτωτου </a:t>
            </a:r>
            <a:r>
              <a:rPr lang="el-GR" sz="1800" b="1" dirty="0">
                <a:solidFill>
                  <a:srgbClr val="FFFF00"/>
                </a:solidFill>
                <a:latin typeface="Arial" charset="0"/>
              </a:rPr>
              <a:t>του </a:t>
            </a:r>
            <a:r>
              <a:rPr lang="el-GR" sz="1800" b="1" dirty="0" smtClean="0">
                <a:solidFill>
                  <a:srgbClr val="FFFF00"/>
                </a:solidFill>
                <a:latin typeface="Arial" charset="0"/>
              </a:rPr>
              <a:t>Αναδόχου:</a:t>
            </a:r>
          </a:p>
          <a:p>
            <a:pPr marL="371475" indent="-371475" algn="just" eaLnBrk="1" fontAlgn="auto" hangingPunct="1">
              <a:lnSpc>
                <a:spcPct val="160000"/>
              </a:lnSpc>
              <a:spcBef>
                <a:spcPct val="0"/>
              </a:spcBef>
              <a:spcAft>
                <a:spcPts val="0"/>
              </a:spcAft>
              <a:defRPr/>
            </a:pPr>
            <a:endParaRPr lang="el-GR" sz="1800" b="1" dirty="0" smtClean="0">
              <a:solidFill>
                <a:srgbClr val="FFFF00"/>
              </a:solidFill>
              <a:latin typeface="Arial" charset="0"/>
            </a:endParaRPr>
          </a:p>
          <a:p>
            <a:pPr marL="371475" indent="-371475" algn="just" eaLnBrk="1" fontAlgn="auto" hangingPunct="1">
              <a:lnSpc>
                <a:spcPct val="160000"/>
              </a:lnSpc>
              <a:spcBef>
                <a:spcPct val="0"/>
              </a:spcBef>
              <a:spcAft>
                <a:spcPts val="0"/>
              </a:spcAft>
              <a:buFont typeface="Wingdings" pitchFamily="2" charset="2"/>
              <a:buChar char="ü"/>
              <a:defRPr/>
            </a:pPr>
            <a:r>
              <a:rPr lang="el-GR" sz="1800" dirty="0" smtClean="0">
                <a:solidFill>
                  <a:srgbClr val="FFFF00"/>
                </a:solidFill>
                <a:latin typeface="Arial" charset="0"/>
              </a:rPr>
              <a:t> </a:t>
            </a:r>
            <a:r>
              <a:rPr lang="el-GR" sz="1800" b="1" dirty="0">
                <a:latin typeface="Arial" pitchFamily="34" charset="0"/>
                <a:cs typeface="Arial" pitchFamily="34" charset="0"/>
              </a:rPr>
              <a:t>λόγω έλλειψης δικής του υπαιτιότητας </a:t>
            </a:r>
            <a:r>
              <a:rPr lang="el-GR" sz="1800" b="1" dirty="0" smtClean="0">
                <a:latin typeface="Arial" pitchFamily="34" charset="0"/>
                <a:cs typeface="Arial" pitchFamily="34" charset="0"/>
              </a:rPr>
              <a:t> [αλλά ευθύνη αναθέτουσας αρχής]</a:t>
            </a:r>
          </a:p>
          <a:p>
            <a:pPr marL="371475" indent="-371475" algn="just" eaLnBrk="1" fontAlgn="auto" hangingPunct="1">
              <a:lnSpc>
                <a:spcPct val="160000"/>
              </a:lnSpc>
              <a:spcBef>
                <a:spcPct val="0"/>
              </a:spcBef>
              <a:spcAft>
                <a:spcPts val="0"/>
              </a:spcAft>
              <a:defRPr/>
            </a:pPr>
            <a:endParaRPr lang="el-GR" sz="1800" b="1" dirty="0" smtClean="0">
              <a:latin typeface="Arial" pitchFamily="34" charset="0"/>
              <a:cs typeface="Arial" pitchFamily="34" charset="0"/>
            </a:endParaRPr>
          </a:p>
          <a:p>
            <a:pPr marL="371475" indent="-371475" algn="just" eaLnBrk="1" fontAlgn="auto" hangingPunct="1">
              <a:lnSpc>
                <a:spcPct val="160000"/>
              </a:lnSpc>
              <a:spcBef>
                <a:spcPct val="0"/>
              </a:spcBef>
              <a:spcAft>
                <a:spcPts val="0"/>
              </a:spcAft>
              <a:buFont typeface="Wingdings" pitchFamily="2" charset="2"/>
              <a:buChar char="ü"/>
              <a:defRPr/>
            </a:pPr>
            <a:r>
              <a:rPr lang="el-GR" sz="1800" b="1" dirty="0" smtClean="0">
                <a:latin typeface="Arial" pitchFamily="34" charset="0"/>
                <a:cs typeface="Arial" pitchFamily="34" charset="0"/>
              </a:rPr>
              <a:t>συντρέχουν λόγοι ανωτέρας βίας</a:t>
            </a:r>
            <a:r>
              <a:rPr lang="el-GR" sz="1800" dirty="0" smtClean="0">
                <a:latin typeface="Arial" pitchFamily="34" charset="0"/>
                <a:cs typeface="Arial" pitchFamily="34" charset="0"/>
              </a:rPr>
              <a:t> [άρθρο 204]</a:t>
            </a:r>
          </a:p>
          <a:p>
            <a:pPr marL="371475" indent="-371475" algn="just" eaLnBrk="1" fontAlgn="auto" hangingPunct="1">
              <a:lnSpc>
                <a:spcPct val="160000"/>
              </a:lnSpc>
              <a:spcBef>
                <a:spcPct val="0"/>
              </a:spcBef>
              <a:spcAft>
                <a:spcPts val="0"/>
              </a:spcAft>
              <a:defRPr/>
            </a:pPr>
            <a:endParaRPr lang="el-GR" sz="1800" dirty="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a:latin typeface="Arial" charset="0"/>
            </a:endParaRPr>
          </a:p>
        </p:txBody>
      </p:sp>
      <p:sp>
        <p:nvSpPr>
          <p:cNvPr id="4198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D509543-17A4-464B-AB39-84619957358E}" type="slidenum">
              <a:rPr lang="el-GR" smtClean="0"/>
              <a:pPr/>
              <a:t>56</a:t>
            </a:fld>
            <a:endParaRPr lang="el-GR"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6435" name="Rectangle 3"/>
          <p:cNvSpPr>
            <a:spLocks noGrp="1" noChangeArrowheads="1"/>
          </p:cNvSpPr>
          <p:nvPr>
            <p:ph type="subTitle" idx="1"/>
          </p:nvPr>
        </p:nvSpPr>
        <p:spPr>
          <a:xfrm>
            <a:off x="179388" y="260350"/>
            <a:ext cx="8713787" cy="5545138"/>
          </a:xfrm>
        </p:spPr>
        <p:txBody>
          <a:bodyPr>
            <a:normAutofit lnSpcReduction="10000"/>
          </a:bodyPr>
          <a:lstStyle/>
          <a:p>
            <a:pPr marL="371475" indent="-371475" algn="just" eaLnBrk="1" fontAlgn="auto" hangingPunct="1">
              <a:spcAft>
                <a:spcPts val="0"/>
              </a:spcAft>
              <a:buFont typeface="Wingdings"/>
              <a:buNone/>
              <a:defRPr/>
            </a:pPr>
            <a:r>
              <a:rPr lang="el-GR" sz="1800" b="1" dirty="0">
                <a:latin typeface="Arial" charset="0"/>
              </a:rPr>
              <a:t>	</a:t>
            </a:r>
            <a:endParaRPr lang="el-GR" sz="1800" b="1" dirty="0" smtClean="0">
              <a:latin typeface="Arial" charset="0"/>
            </a:endParaRPr>
          </a:p>
          <a:p>
            <a:pPr marL="371475" indent="-371475" algn="just" eaLnBrk="1" fontAlgn="auto" hangingPunct="1">
              <a:spcAft>
                <a:spcPts val="0"/>
              </a:spcAft>
              <a:buFont typeface="Wingdings"/>
              <a:buNone/>
              <a:defRPr/>
            </a:pPr>
            <a:endParaRPr lang="el-GR" sz="1800" b="1" dirty="0" smtClean="0">
              <a:solidFill>
                <a:srgbClr val="FFFF00"/>
              </a:solidFill>
              <a:latin typeface="Arial" charset="0"/>
            </a:endParaRPr>
          </a:p>
          <a:p>
            <a:pPr marL="371475" indent="-371475" algn="just" eaLnBrk="1" fontAlgn="auto" hangingPunct="1">
              <a:spcAft>
                <a:spcPts val="0"/>
              </a:spcAft>
              <a:buFont typeface="Wingdings"/>
              <a:buNone/>
              <a:defRPr/>
            </a:pPr>
            <a:endParaRPr lang="el-GR" sz="1800" b="1" dirty="0" smtClean="0">
              <a:solidFill>
                <a:srgbClr val="FFFF00"/>
              </a:solidFill>
              <a:latin typeface="Arial" charset="0"/>
            </a:endParaRPr>
          </a:p>
          <a:p>
            <a:pPr marL="371475" indent="-371475" algn="just" eaLnBrk="1" fontAlgn="auto" hangingPunct="1">
              <a:spcAft>
                <a:spcPts val="0"/>
              </a:spcAft>
              <a:buFont typeface="Wingdings"/>
              <a:buNone/>
              <a:defRPr/>
            </a:pPr>
            <a:endParaRPr lang="el-GR" sz="1800" b="1" dirty="0" smtClean="0">
              <a:solidFill>
                <a:srgbClr val="FFFF00"/>
              </a:solidFill>
              <a:latin typeface="Arial" charset="0"/>
            </a:endParaRPr>
          </a:p>
          <a:p>
            <a:pPr marL="371475" indent="-371475" algn="just" eaLnBrk="1" fontAlgn="auto" hangingPunct="1">
              <a:spcAft>
                <a:spcPts val="0"/>
              </a:spcAft>
              <a:buFont typeface="Wingdings"/>
              <a:buNone/>
              <a:defRPr/>
            </a:pPr>
            <a:r>
              <a:rPr lang="el-GR" sz="1800" b="1" dirty="0" smtClean="0">
                <a:solidFill>
                  <a:srgbClr val="FFFF00"/>
                </a:solidFill>
                <a:latin typeface="Arial" charset="0"/>
              </a:rPr>
              <a:t>Άρθρο </a:t>
            </a:r>
            <a:r>
              <a:rPr lang="el-GR" sz="1800" b="1" dirty="0">
                <a:solidFill>
                  <a:srgbClr val="FFFF00"/>
                </a:solidFill>
                <a:latin typeface="Arial" charset="0"/>
              </a:rPr>
              <a:t>203 Κήρυξη οικονομικού φορέα </a:t>
            </a:r>
            <a:r>
              <a:rPr lang="el-GR" sz="1800" b="1" dirty="0" smtClean="0">
                <a:solidFill>
                  <a:srgbClr val="FFFF00"/>
                </a:solidFill>
                <a:latin typeface="Arial" charset="0"/>
              </a:rPr>
              <a:t>εκπτώτου</a:t>
            </a:r>
          </a:p>
          <a:p>
            <a:pPr marL="371475" indent="-371475" algn="just" eaLnBrk="1" fontAlgn="auto" hangingPunct="1">
              <a:spcAft>
                <a:spcPts val="0"/>
              </a:spcAft>
              <a:buFont typeface="Wingdings"/>
              <a:buNone/>
              <a:defRPr/>
            </a:pPr>
            <a:endParaRPr lang="el-GR" sz="1800" b="1" dirty="0">
              <a:solidFill>
                <a:srgbClr val="FFFF00"/>
              </a:solidFill>
              <a:latin typeface="Arial" charset="0"/>
            </a:endParaRPr>
          </a:p>
          <a:p>
            <a:pPr marL="371475" indent="-371475" algn="just" eaLnBrk="1" fontAlgn="auto" hangingPunct="1">
              <a:lnSpc>
                <a:spcPct val="160000"/>
              </a:lnSpc>
              <a:spcBef>
                <a:spcPct val="0"/>
              </a:spcBef>
              <a:spcAft>
                <a:spcPts val="0"/>
              </a:spcAft>
              <a:buFont typeface="Wingdings" pitchFamily="2" charset="2"/>
              <a:buChar char="Ø"/>
              <a:defRPr/>
            </a:pPr>
            <a:r>
              <a:rPr lang="el-GR" sz="1800" b="1" dirty="0" smtClean="0">
                <a:latin typeface="Arial" pitchFamily="34" charset="0"/>
                <a:cs typeface="Arial" pitchFamily="34" charset="0"/>
              </a:rPr>
              <a:t>Επιβαλλόμενες κυρώσεις </a:t>
            </a:r>
            <a:r>
              <a:rPr lang="el-GR" sz="1800" dirty="0" smtClean="0">
                <a:latin typeface="Arial" pitchFamily="34" charset="0"/>
                <a:cs typeface="Arial" pitchFamily="34" charset="0"/>
              </a:rPr>
              <a:t>στον έκπτωτο από </a:t>
            </a:r>
            <a:r>
              <a:rPr lang="el-GR" sz="1800" dirty="0" smtClean="0">
                <a:solidFill>
                  <a:srgbClr val="FF0000"/>
                </a:solidFill>
                <a:latin typeface="Arial" pitchFamily="34" charset="0"/>
                <a:cs typeface="Arial" pitchFamily="34" charset="0"/>
              </a:rPr>
              <a:t>[</a:t>
            </a:r>
            <a:r>
              <a:rPr lang="el-GR" sz="1800" dirty="0" smtClean="0">
                <a:solidFill>
                  <a:srgbClr val="00B0F0"/>
                </a:solidFill>
                <a:latin typeface="Arial" pitchFamily="34" charset="0"/>
                <a:cs typeface="Arial" pitchFamily="34" charset="0"/>
              </a:rPr>
              <a:t>κατακύρωση, ανάθεση </a:t>
            </a:r>
            <a:r>
              <a:rPr lang="el-GR" sz="1800" dirty="0" smtClean="0">
                <a:solidFill>
                  <a:srgbClr val="FF0000"/>
                </a:solidFill>
                <a:latin typeface="Arial" pitchFamily="34" charset="0"/>
                <a:cs typeface="Arial" pitchFamily="34" charset="0"/>
              </a:rPr>
              <a:t>ή σύμβαση], </a:t>
            </a:r>
            <a:r>
              <a:rPr lang="el-GR" sz="1800" dirty="0" smtClean="0">
                <a:latin typeface="Arial" pitchFamily="34" charset="0"/>
                <a:cs typeface="Arial" pitchFamily="34" charset="0"/>
              </a:rPr>
              <a:t>σύμβαση ανάδοχο:</a:t>
            </a:r>
          </a:p>
          <a:p>
            <a:pPr marL="371475" indent="-371475" algn="just" eaLnBrk="1" fontAlgn="auto" hangingPunct="1">
              <a:lnSpc>
                <a:spcPct val="160000"/>
              </a:lnSpc>
              <a:spcBef>
                <a:spcPct val="0"/>
              </a:spcBef>
              <a:spcAft>
                <a:spcPts val="0"/>
              </a:spcAft>
              <a:defRPr/>
            </a:pPr>
            <a:endParaRPr lang="el-GR" sz="1800" dirty="0" smtClean="0">
              <a:latin typeface="Arial" pitchFamily="34" charset="0"/>
              <a:cs typeface="Arial" pitchFamily="34" charset="0"/>
            </a:endParaRPr>
          </a:p>
          <a:p>
            <a:pPr marL="358775" indent="-358775" algn="just">
              <a:lnSpc>
                <a:spcPct val="200000"/>
              </a:lnSpc>
              <a:spcBef>
                <a:spcPts val="0"/>
              </a:spcBef>
              <a:spcAft>
                <a:spcPts val="0"/>
              </a:spcAft>
              <a:buFont typeface="Wingdings" pitchFamily="2" charset="2"/>
              <a:buChar char="Ø"/>
            </a:pPr>
            <a:r>
              <a:rPr lang="el-GR" sz="1800" dirty="0" smtClean="0">
                <a:latin typeface="Arial" pitchFamily="34" charset="0"/>
                <a:cs typeface="Arial" pitchFamily="34" charset="0"/>
              </a:rPr>
              <a:t>Ολική κατάπτωση της </a:t>
            </a:r>
            <a:r>
              <a:rPr lang="el-GR" sz="1800" dirty="0" smtClean="0">
                <a:solidFill>
                  <a:srgbClr val="00B0F0"/>
                </a:solidFill>
                <a:latin typeface="Arial" pitchFamily="34" charset="0"/>
                <a:cs typeface="Arial" pitchFamily="34" charset="0"/>
              </a:rPr>
              <a:t>εγγύησης συμμετοχής </a:t>
            </a:r>
            <a:r>
              <a:rPr lang="el-GR" sz="1800" dirty="0" smtClean="0">
                <a:latin typeface="Arial" pitchFamily="34" charset="0"/>
                <a:cs typeface="Arial" pitchFamily="34" charset="0"/>
              </a:rPr>
              <a:t>ή καλής εκτέλεσης της σύμβασης.</a:t>
            </a:r>
          </a:p>
          <a:p>
            <a:pPr marL="358775" indent="-358775" algn="just">
              <a:lnSpc>
                <a:spcPct val="200000"/>
              </a:lnSpc>
              <a:spcBef>
                <a:spcPts val="0"/>
              </a:spcBef>
              <a:spcAft>
                <a:spcPts val="0"/>
              </a:spcAft>
              <a:buFont typeface="Wingdings" pitchFamily="2" charset="2"/>
              <a:buChar char="Ø"/>
            </a:pPr>
            <a:r>
              <a:rPr lang="el-GR" sz="1800" dirty="0" smtClean="0">
                <a:latin typeface="Arial" pitchFamily="34" charset="0"/>
                <a:cs typeface="Arial" pitchFamily="34" charset="0"/>
              </a:rPr>
              <a:t>Έντοκη είσπραξη της προκαταβολής </a:t>
            </a:r>
            <a:r>
              <a:rPr lang="el-GR" sz="1800" dirty="0" smtClean="0">
                <a:solidFill>
                  <a:srgbClr val="FF0000"/>
                </a:solidFill>
                <a:latin typeface="Arial" pitchFamily="34" charset="0"/>
                <a:cs typeface="Arial" pitchFamily="34" charset="0"/>
              </a:rPr>
              <a:t>[υπολογισμός τόκων;]</a:t>
            </a:r>
          </a:p>
          <a:p>
            <a:pPr marL="358775" indent="-358775" algn="just">
              <a:lnSpc>
                <a:spcPct val="200000"/>
              </a:lnSpc>
              <a:spcBef>
                <a:spcPts val="0"/>
              </a:spcBef>
              <a:spcAft>
                <a:spcPts val="0"/>
              </a:spcAft>
              <a:buFont typeface="Wingdings" pitchFamily="2" charset="2"/>
              <a:buChar char="Ø"/>
            </a:pPr>
            <a:r>
              <a:rPr lang="el-GR" sz="1800" b="1" dirty="0" smtClean="0">
                <a:solidFill>
                  <a:schemeClr val="tx1"/>
                </a:solidFill>
                <a:latin typeface="Arial" pitchFamily="34" charset="0"/>
                <a:cs typeface="Arial" pitchFamily="34" charset="0"/>
              </a:rPr>
              <a:t>Ενδεχόμενος </a:t>
            </a:r>
            <a:r>
              <a:rPr lang="el-GR" sz="1800" b="1" dirty="0" smtClean="0">
                <a:latin typeface="Arial" pitchFamily="34" charset="0"/>
                <a:cs typeface="Arial" pitchFamily="34" charset="0"/>
              </a:rPr>
              <a:t>προσωρινός αποκλεισμός του αναδόχου από το σύνολο των συμβάσεων προμηθειών ή υπηρεσιών </a:t>
            </a:r>
            <a:r>
              <a:rPr lang="el-GR" sz="1800" dirty="0" smtClean="0">
                <a:solidFill>
                  <a:srgbClr val="FFFF00"/>
                </a:solidFill>
                <a:latin typeface="Arial" pitchFamily="34" charset="0"/>
                <a:cs typeface="Arial" pitchFamily="34" charset="0"/>
              </a:rPr>
              <a:t>[άρθρο 74]</a:t>
            </a:r>
            <a:endParaRPr lang="el-GR" sz="1800" dirty="0" smtClean="0">
              <a:latin typeface="Arial" pitchFamily="34" charset="0"/>
              <a:cs typeface="Arial" pitchFamily="34"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smtClean="0">
              <a:latin typeface="Arial" charset="0"/>
            </a:endParaRPr>
          </a:p>
          <a:p>
            <a:pPr marL="371475" indent="-371475" algn="just" eaLnBrk="1" fontAlgn="auto" hangingPunct="1">
              <a:lnSpc>
                <a:spcPct val="160000"/>
              </a:lnSpc>
              <a:spcBef>
                <a:spcPct val="0"/>
              </a:spcBef>
              <a:spcAft>
                <a:spcPts val="0"/>
              </a:spcAft>
              <a:buFont typeface="Wingdings" pitchFamily="2" charset="2"/>
              <a:buAutoNum type="arabicParenR" startAt="2"/>
              <a:defRPr/>
            </a:pPr>
            <a:endParaRPr lang="el-GR" sz="1800" dirty="0">
              <a:latin typeface="Arial" charset="0"/>
            </a:endParaRPr>
          </a:p>
        </p:txBody>
      </p:sp>
      <p:sp>
        <p:nvSpPr>
          <p:cNvPr id="4198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D509543-17A4-464B-AB39-84619957358E}" type="slidenum">
              <a:rPr lang="el-GR" smtClean="0"/>
              <a:pPr/>
              <a:t>57</a:t>
            </a:fld>
            <a:endParaRPr lang="el-GR"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47459" name="Rectangle 3"/>
          <p:cNvSpPr>
            <a:spLocks noGrp="1" noChangeArrowheads="1"/>
          </p:cNvSpPr>
          <p:nvPr>
            <p:ph type="subTitle" idx="1"/>
          </p:nvPr>
        </p:nvSpPr>
        <p:spPr>
          <a:xfrm>
            <a:off x="323850" y="260350"/>
            <a:ext cx="8496300" cy="5616575"/>
          </a:xfrm>
        </p:spPr>
        <p:txBody>
          <a:bodyPr/>
          <a:lstStyle/>
          <a:p>
            <a:pPr marL="180975" indent="-180975" eaLnBrk="1" fontAlgn="auto" hangingPunct="1">
              <a:spcAft>
                <a:spcPts val="0"/>
              </a:spcAft>
              <a:buFont typeface="Wingdings"/>
              <a:buNone/>
              <a:defRPr/>
            </a:pPr>
            <a:r>
              <a:rPr lang="el-GR" sz="1800" b="1" dirty="0">
                <a:latin typeface="Arial" charset="0"/>
              </a:rPr>
              <a:t>	</a:t>
            </a:r>
            <a:r>
              <a:rPr lang="el-GR" sz="1800" b="1" dirty="0" smtClean="0">
                <a:latin typeface="Arial" charset="0"/>
              </a:rPr>
              <a:t> </a:t>
            </a:r>
            <a:r>
              <a:rPr lang="el-GR" sz="2000" b="1" dirty="0">
                <a:solidFill>
                  <a:srgbClr val="FFFF00"/>
                </a:solidFill>
                <a:latin typeface="Arial" charset="0"/>
              </a:rPr>
              <a:t>Άρθρο 204 Ανωτέρα βία</a:t>
            </a:r>
          </a:p>
          <a:p>
            <a:pPr marL="371475" indent="-371475" eaLnBrk="1" fontAlgn="auto" hangingPunct="1">
              <a:spcAft>
                <a:spcPts val="0"/>
              </a:spcAft>
              <a:buFont typeface="Wingdings"/>
              <a:buNone/>
              <a:defRPr/>
            </a:pPr>
            <a:endParaRPr lang="el-GR" sz="2000" b="1" dirty="0">
              <a:solidFill>
                <a:schemeClr val="accent2"/>
              </a:solidFill>
              <a:latin typeface="Arial" charset="0"/>
            </a:endParaRPr>
          </a:p>
          <a:p>
            <a:pPr marL="371475" indent="-371475" eaLnBrk="1" fontAlgn="auto" hangingPunct="1">
              <a:spcAft>
                <a:spcPts val="0"/>
              </a:spcAft>
              <a:buFont typeface="Wingdings"/>
              <a:buNone/>
              <a:defRPr/>
            </a:pPr>
            <a:endParaRPr lang="el-GR" sz="1800" b="1" dirty="0">
              <a:latin typeface="Arial" charset="0"/>
            </a:endParaRPr>
          </a:p>
          <a:p>
            <a:pPr marL="371475" indent="-371475" algn="just" eaLnBrk="1" fontAlgn="auto" hangingPunct="1">
              <a:lnSpc>
                <a:spcPct val="170000"/>
              </a:lnSpc>
              <a:spcBef>
                <a:spcPct val="0"/>
              </a:spcBef>
              <a:spcAft>
                <a:spcPts val="0"/>
              </a:spcAft>
              <a:buFont typeface="Wingdings" pitchFamily="2" charset="2"/>
              <a:buChar char="Ø"/>
              <a:defRPr/>
            </a:pPr>
            <a:r>
              <a:rPr lang="el-GR" sz="2400" b="1" dirty="0">
                <a:solidFill>
                  <a:srgbClr val="FFC000"/>
                </a:solidFill>
                <a:latin typeface="Arial" charset="0"/>
              </a:rPr>
              <a:t>Επίκληση ανωτέρας βίας</a:t>
            </a:r>
            <a:r>
              <a:rPr lang="el-GR" sz="2400" dirty="0">
                <a:latin typeface="Arial" charset="0"/>
              </a:rPr>
              <a:t>: ο Ανάδοχος υποχρεούται:</a:t>
            </a: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dirty="0">
                <a:latin typeface="Arial" charset="0"/>
              </a:rPr>
              <a:t>Εντός 20 ημερών από </a:t>
            </a:r>
            <a:r>
              <a:rPr lang="el-GR" sz="2400" dirty="0" smtClean="0">
                <a:latin typeface="Arial" charset="0"/>
              </a:rPr>
              <a:t>τα συμβάντα ανωτέρας βίας, </a:t>
            </a:r>
            <a:endParaRPr lang="el-GR" sz="2400" dirty="0">
              <a:latin typeface="Arial" charset="0"/>
            </a:endParaRP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dirty="0">
                <a:latin typeface="Arial" charset="0"/>
              </a:rPr>
              <a:t>να </a:t>
            </a:r>
            <a:r>
              <a:rPr lang="el-GR" sz="2400" dirty="0" smtClean="0">
                <a:latin typeface="Arial" charset="0"/>
              </a:rPr>
              <a:t>τα αναφέρει </a:t>
            </a:r>
            <a:r>
              <a:rPr lang="el-GR" sz="2400" dirty="0">
                <a:latin typeface="Arial" charset="0"/>
              </a:rPr>
              <a:t>εγγράφως </a:t>
            </a:r>
            <a:r>
              <a:rPr lang="el-GR" sz="2400" dirty="0" smtClean="0">
                <a:latin typeface="Arial" charset="0"/>
              </a:rPr>
              <a:t>&amp; </a:t>
            </a:r>
            <a:endParaRPr lang="el-GR" sz="2400" dirty="0">
              <a:latin typeface="Arial" charset="0"/>
            </a:endParaRPr>
          </a:p>
          <a:p>
            <a:pPr marL="371475" indent="-371475" algn="just" eaLnBrk="1" fontAlgn="auto" hangingPunct="1">
              <a:lnSpc>
                <a:spcPct val="170000"/>
              </a:lnSpc>
              <a:spcBef>
                <a:spcPct val="0"/>
              </a:spcBef>
              <a:spcAft>
                <a:spcPts val="0"/>
              </a:spcAft>
              <a:buFont typeface="Wingdings" pitchFamily="2" charset="2"/>
              <a:buAutoNum type="romanLcPeriod"/>
              <a:defRPr/>
            </a:pPr>
            <a:r>
              <a:rPr lang="el-GR" sz="2400" dirty="0">
                <a:latin typeface="Arial" charset="0"/>
              </a:rPr>
              <a:t>να προσκομίσει στην ΑΑ τα απαραίτητα αποδεικτικά στοιχεία. </a:t>
            </a:r>
          </a:p>
        </p:txBody>
      </p:sp>
      <p:sp>
        <p:nvSpPr>
          <p:cNvPr id="4301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64D0535-1101-4ED6-ADAD-648AE7B7F99F}" type="slidenum">
              <a:rPr lang="el-GR" smtClean="0"/>
              <a:pPr/>
              <a:t>58</a:t>
            </a:fld>
            <a:endParaRPr lang="el-GR"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47107" name="Rectangle 3"/>
          <p:cNvSpPr>
            <a:spLocks noGrp="1" noChangeArrowheads="1"/>
          </p:cNvSpPr>
          <p:nvPr>
            <p:ph type="subTitle" idx="1"/>
          </p:nvPr>
        </p:nvSpPr>
        <p:spPr>
          <a:xfrm>
            <a:off x="323850" y="260350"/>
            <a:ext cx="8496300" cy="5832475"/>
          </a:xfrm>
          <a:noFill/>
        </p:spPr>
        <p:txBody>
          <a:bodyPr/>
          <a:lstStyle/>
          <a:p>
            <a:pPr marL="371475" indent="-371475" algn="just" eaLnBrk="1" hangingPunct="1"/>
            <a:r>
              <a:rPr lang="el-GR" sz="1800" b="1" dirty="0" smtClean="0">
                <a:latin typeface="Arial" charset="0"/>
              </a:rPr>
              <a:t>	</a:t>
            </a:r>
            <a:r>
              <a:rPr lang="el-GR" sz="1800" b="1" dirty="0" smtClean="0"/>
              <a:t>ΤΜΗΜΑ II ΔΙΑΤΑΞΕΙΣ ΓΙΑ ΤΗΝ </a:t>
            </a:r>
            <a:r>
              <a:rPr lang="el-GR" sz="1800" b="1" dirty="0" smtClean="0">
                <a:solidFill>
                  <a:schemeClr val="tx1"/>
                </a:solidFill>
              </a:rPr>
              <a:t>ΕΚΤΕΛΕΣΗ ΣΥΜΒΑΣΕΩΝ ΠΡΟΜΗΘΕΙΑΣ ΑΓΑΘΩΝ, </a:t>
            </a:r>
            <a:r>
              <a:rPr lang="el-GR" sz="1800" b="1" dirty="0" smtClean="0">
                <a:solidFill>
                  <a:srgbClr val="FFFF00"/>
                </a:solidFill>
              </a:rPr>
              <a:t>Άρθρο 206</a:t>
            </a:r>
            <a:r>
              <a:rPr lang="en-US" sz="1800" b="1" dirty="0" smtClean="0">
                <a:solidFill>
                  <a:srgbClr val="FFFF00"/>
                </a:solidFill>
              </a:rPr>
              <a:t> </a:t>
            </a:r>
            <a:r>
              <a:rPr lang="el-GR" sz="1800" b="1" dirty="0" smtClean="0">
                <a:solidFill>
                  <a:srgbClr val="FFFF00"/>
                </a:solidFill>
              </a:rPr>
              <a:t>Χρόνος παράδοσης υλικών</a:t>
            </a:r>
          </a:p>
          <a:p>
            <a:pPr marL="371475" indent="-371475" algn="just" eaLnBrk="1" hangingPunct="1"/>
            <a:endParaRPr lang="el-GR" sz="1800" b="1" dirty="0" smtClean="0">
              <a:solidFill>
                <a:srgbClr val="FFFF00"/>
              </a:solidFill>
            </a:endParaRPr>
          </a:p>
          <a:p>
            <a:pPr marL="371475" indent="-371475" algn="just" eaLnBrk="1" hangingPunct="1">
              <a:lnSpc>
                <a:spcPct val="150000"/>
              </a:lnSpc>
              <a:spcBef>
                <a:spcPct val="0"/>
              </a:spcBef>
              <a:buFont typeface="Wingdings" pitchFamily="2" charset="2"/>
              <a:buAutoNum type="arabicParenR"/>
            </a:pPr>
            <a:r>
              <a:rPr lang="el-GR" sz="1800" dirty="0" smtClean="0">
                <a:latin typeface="Arial" charset="0"/>
              </a:rPr>
              <a:t>Ρητά ορίζεται η υποχρέωση του Αναδόχου περί έγκαιρης &amp; κατά τους συμβατικούς όρους παράδοσης του υλικού. </a:t>
            </a:r>
          </a:p>
          <a:p>
            <a:pPr marL="371475" indent="-371475" algn="just" eaLnBrk="1" hangingPunct="1">
              <a:lnSpc>
                <a:spcPct val="150000"/>
              </a:lnSpc>
              <a:spcBef>
                <a:spcPct val="0"/>
              </a:spcBef>
              <a:buFont typeface="Wingdings" pitchFamily="2" charset="2"/>
              <a:buAutoNum type="arabicParenR"/>
            </a:pPr>
            <a:r>
              <a:rPr lang="el-GR" sz="1800" dirty="0" smtClean="0">
                <a:latin typeface="Arial" charset="0"/>
              </a:rPr>
              <a:t>Αναγκαίες προϋποθέσεις (σωρευτικά) για παράταση του συμβατικού χρόνου παράδοσης. </a:t>
            </a:r>
          </a:p>
          <a:p>
            <a:pPr marL="371475" indent="-371475" algn="just" eaLnBrk="1" hangingPunct="1">
              <a:lnSpc>
                <a:spcPct val="150000"/>
              </a:lnSpc>
              <a:spcBef>
                <a:spcPct val="0"/>
              </a:spcBef>
              <a:buFont typeface="Wingdings" pitchFamily="2" charset="2"/>
              <a:buAutoNum type="arabicParenR"/>
            </a:pPr>
            <a:r>
              <a:rPr lang="el-GR" sz="1800" dirty="0" smtClean="0">
                <a:latin typeface="Arial" charset="0"/>
              </a:rPr>
              <a:t>Ρητά ορίζεται ότι ο χρόνος παράτασης δεν συνυπολογίζεται στο συμβατικό χρόνο παράδοσης. </a:t>
            </a:r>
          </a:p>
          <a:p>
            <a:pPr marL="371475" indent="-371475" algn="just" eaLnBrk="1" hangingPunct="1">
              <a:lnSpc>
                <a:spcPct val="150000"/>
              </a:lnSpc>
              <a:spcBef>
                <a:spcPct val="0"/>
              </a:spcBef>
              <a:buFont typeface="Wingdings" pitchFamily="2" charset="2"/>
              <a:buAutoNum type="arabicParenR"/>
            </a:pPr>
            <a:r>
              <a:rPr lang="el-GR" sz="1800" dirty="0" smtClean="0">
                <a:latin typeface="Arial" charset="0"/>
              </a:rPr>
              <a:t>Ακολουθούμενη διαδικασία σε περίπτωση παράτασης (υποβολή σχετικού αιτήματος του Αναδόχου &amp; έκδοση απόφασης εντός ευλόγου χρονικού διαστήματος).</a:t>
            </a:r>
          </a:p>
        </p:txBody>
      </p:sp>
      <p:sp>
        <p:nvSpPr>
          <p:cNvPr id="4710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F6C728C-4E32-4590-9625-4A1509C401EB}" type="slidenum">
              <a:rPr lang="el-GR" smtClean="0"/>
              <a:pPr/>
              <a:t>59</a:t>
            </a:fld>
            <a:endParaRPr lang="el-G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1859" name="Rectangle 3"/>
          <p:cNvSpPr>
            <a:spLocks noGrp="1" noChangeArrowheads="1"/>
          </p:cNvSpPr>
          <p:nvPr>
            <p:ph type="subTitle" idx="1"/>
          </p:nvPr>
        </p:nvSpPr>
        <p:spPr>
          <a:xfrm>
            <a:off x="323850" y="188913"/>
            <a:ext cx="8677306" cy="5761037"/>
          </a:xfrm>
        </p:spPr>
        <p:txBody>
          <a:bodyPr>
            <a:normAutofit fontScale="55000" lnSpcReduction="20000"/>
          </a:bodyPr>
          <a:lstStyle/>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algn="ctr" eaLnBrk="1" fontAlgn="auto" hangingPunct="1">
              <a:lnSpc>
                <a:spcPct val="150000"/>
              </a:lnSpc>
              <a:spcBef>
                <a:spcPts val="0"/>
              </a:spcBef>
              <a:spcAft>
                <a:spcPts val="0"/>
              </a:spcAft>
              <a:defRPr/>
            </a:pPr>
            <a:r>
              <a:rPr lang="el-GR" sz="1800" b="1" dirty="0" smtClean="0">
                <a:solidFill>
                  <a:srgbClr val="00B050"/>
                </a:solidFill>
                <a:latin typeface="Arial" pitchFamily="34" charset="0"/>
                <a:cs typeface="Arial" pitchFamily="34" charset="0"/>
              </a:rPr>
              <a:t>Ν.3863/2010 ΦΕΚ: 115/Α/2010, άρθρο 68</a:t>
            </a:r>
          </a:p>
          <a:p>
            <a:pPr algn="just" eaLnBrk="1" fontAlgn="auto" hangingPunct="1">
              <a:lnSpc>
                <a:spcPct val="150000"/>
              </a:lnSpc>
              <a:spcBef>
                <a:spcPts val="0"/>
              </a:spcBef>
              <a:spcAft>
                <a:spcPts val="0"/>
              </a:spcAft>
              <a:defRPr/>
            </a:pPr>
            <a:r>
              <a:rPr lang="el-GR" dirty="0" smtClean="0">
                <a:solidFill>
                  <a:srgbClr val="FFFF00"/>
                </a:solidFill>
                <a:latin typeface="Arial" pitchFamily="34" charset="0"/>
                <a:cs typeface="Arial" pitchFamily="34" charset="0"/>
              </a:rPr>
              <a:t>παρ.1 </a:t>
            </a:r>
            <a:r>
              <a:rPr lang="el-GR" dirty="0" err="1" smtClean="0">
                <a:solidFill>
                  <a:srgbClr val="FFFF00"/>
                </a:solidFill>
                <a:latin typeface="Arial" pitchFamily="34" charset="0"/>
                <a:cs typeface="Arial" pitchFamily="34" charset="0"/>
              </a:rPr>
              <a:t>περ.α</a:t>
            </a:r>
            <a:r>
              <a:rPr lang="el-GR" dirty="0" smtClean="0">
                <a:solidFill>
                  <a:srgbClr val="FFFF00"/>
                </a:solidFill>
                <a:latin typeface="Arial" pitchFamily="34" charset="0"/>
                <a:cs typeface="Arial" pitchFamily="34" charset="0"/>
              </a:rPr>
              <a:t>-στ: </a:t>
            </a:r>
            <a:r>
              <a:rPr lang="el-GR" dirty="0" smtClean="0">
                <a:latin typeface="Arial" pitchFamily="34" charset="0"/>
                <a:cs typeface="Arial" pitchFamily="34" charset="0"/>
              </a:rPr>
              <a:t>«Η εκάστοτε αναθέτουσα αρχή, δηλαδή το Δημόσιο, τα Νομικά Πρόσωπα Δημοσίου Δικαίου (Ν.Π.Δ.Δ.), οι Οργανισμοί Τοπικής Αυτοδιοίκησης (Ο.Τ.Α.), οι φορείς και οι οργανισμοί του δημόσιου τομέα, όπως αυτός προσδιορίζεται από τις οικείες διατάξεις, η οποία (αρχή) αναθέτει απευθείας ή προκηρύσσει διαγωνισμό για την ανάθεση παροχής υπηρεσιών καθαρισμού ή/και φύλαξης, </a:t>
            </a:r>
            <a:r>
              <a:rPr lang="el-GR" b="1" dirty="0" smtClean="0">
                <a:solidFill>
                  <a:srgbClr val="FFFF00"/>
                </a:solidFill>
                <a:latin typeface="Arial" pitchFamily="34" charset="0"/>
                <a:cs typeface="Arial" pitchFamily="34" charset="0"/>
              </a:rPr>
              <a:t>υποχρεούται να ζητά από τις εταιρείες παροχής υπηρεσιών καθαρισμού ή/και φύλαξης (εργολάβοι) να αναφέρουν στην προσφορά τους, εκτός των άλλων, τα εξής</a:t>
            </a:r>
            <a:r>
              <a:rPr lang="el-GR" dirty="0" smtClean="0">
                <a:latin typeface="Arial" pitchFamily="34" charset="0"/>
                <a:cs typeface="Arial" pitchFamily="34" charset="0"/>
              </a:rPr>
              <a:t>: </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α) Τον αριθμό των εργαζομένων που θα απασχοληθούν στο έργο. </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β) Τις ημέρες και τις ώρες εργασίας.</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γ) Τη συλλογική σύμβαση εργασίας στην οποία τυχόν υπάγονται οι εργαζόμενοι.</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δ) Το ύψος του προϋπολογισμένου ποσού που αφορά τις πάσης φύσεως νόμιμες αποδοχές αυτών των εργαζομένων. </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ε) Το ύψος των ασφαλιστικών εισφορών με βάση τα προϋπολογισθέντα ποσά. </a:t>
            </a:r>
          </a:p>
          <a:p>
            <a:pPr algn="just" eaLnBrk="1" fontAlgn="auto" hangingPunct="1">
              <a:lnSpc>
                <a:spcPct val="150000"/>
              </a:lnSpc>
              <a:spcBef>
                <a:spcPts val="0"/>
              </a:spcBef>
              <a:spcAft>
                <a:spcPts val="0"/>
              </a:spcAft>
              <a:defRPr/>
            </a:pPr>
            <a:r>
              <a:rPr lang="el-GR" dirty="0" smtClean="0">
                <a:latin typeface="Arial" pitchFamily="34" charset="0"/>
                <a:cs typeface="Arial" pitchFamily="34" charset="0"/>
              </a:rPr>
              <a:t>στ) Τα τετραγωνικά μέτρα καθαρισμού ανά άτομο, όταν πρόκειται για καθαρισμό χώρων. </a:t>
            </a:r>
          </a:p>
          <a:p>
            <a:pPr algn="just" eaLnBrk="1" fontAlgn="auto" hangingPunct="1">
              <a:lnSpc>
                <a:spcPct val="150000"/>
              </a:lnSpc>
              <a:spcBef>
                <a:spcPts val="0"/>
              </a:spcBef>
              <a:spcAft>
                <a:spcPts val="0"/>
              </a:spcAft>
              <a:defRPr/>
            </a:pPr>
            <a:r>
              <a:rPr lang="el-GR" dirty="0" smtClean="0">
                <a:solidFill>
                  <a:srgbClr val="FFFF00"/>
                </a:solidFill>
                <a:latin typeface="Arial" pitchFamily="34" charset="0"/>
                <a:cs typeface="Arial" pitchFamily="34" charset="0"/>
              </a:rPr>
              <a:t>παρ.3:</a:t>
            </a:r>
            <a:r>
              <a:rPr lang="el-GR" dirty="0" smtClean="0">
                <a:latin typeface="Arial" pitchFamily="34" charset="0"/>
                <a:cs typeface="Arial" pitchFamily="34" charset="0"/>
              </a:rPr>
              <a:t> «Στη σύμβαση που συνάπτει η εκάστοτε αναθέτουσα αρχή με τους εργολάβους περιλαμβάνονται τα στοιχεία </a:t>
            </a:r>
            <a:r>
              <a:rPr lang="el-GR" dirty="0" err="1" smtClean="0">
                <a:latin typeface="Arial" pitchFamily="34" charset="0"/>
                <a:cs typeface="Arial" pitchFamily="34" charset="0"/>
              </a:rPr>
              <a:t>α΄</a:t>
            </a:r>
            <a:r>
              <a:rPr lang="el-GR" dirty="0" smtClean="0">
                <a:latin typeface="Arial" pitchFamily="34" charset="0"/>
                <a:cs typeface="Arial" pitchFamily="34" charset="0"/>
              </a:rPr>
              <a:t> έως </a:t>
            </a:r>
            <a:r>
              <a:rPr lang="el-GR" dirty="0" err="1" smtClean="0">
                <a:latin typeface="Arial" pitchFamily="34" charset="0"/>
                <a:cs typeface="Arial" pitchFamily="34" charset="0"/>
              </a:rPr>
              <a:t>στ΄</a:t>
            </a:r>
            <a:r>
              <a:rPr lang="el-GR" dirty="0" smtClean="0">
                <a:latin typeface="Arial" pitchFamily="34" charset="0"/>
                <a:cs typeface="Arial" pitchFamily="34" charset="0"/>
              </a:rPr>
              <a:t> της πρώτης παραγράφου, καθώς </a:t>
            </a:r>
            <a:r>
              <a:rPr lang="el-GR" b="1" dirty="0" smtClean="0">
                <a:solidFill>
                  <a:srgbClr val="FFFF00"/>
                </a:solidFill>
                <a:latin typeface="Arial" pitchFamily="34" charset="0"/>
                <a:cs typeface="Arial" pitchFamily="34" charset="0"/>
              </a:rPr>
              <a:t>και ειδικός όρος για την εφαρμογή των διατάξεων της εργατικής και ασφαλιστικής νομοθεσίας και της νομοθεσίας περί υγείας και ασφάλειας των εργαζομένων και πρόληψης του επαγγελματικού κινδύνου. </a:t>
            </a:r>
            <a:r>
              <a:rPr lang="el-GR" b="1" u="sng" dirty="0" smtClean="0">
                <a:solidFill>
                  <a:srgbClr val="FFFF00"/>
                </a:solidFill>
                <a:latin typeface="Arial" pitchFamily="34" charset="0"/>
                <a:cs typeface="Arial" pitchFamily="34" charset="0"/>
              </a:rPr>
              <a:t>Όταν δεν αναγράφονται τα ανωτέρω στοιχεία και όροι, η σύμβαση είναι άκυρη και απορρίπτεται η δαπάνη πληρωμής</a:t>
            </a:r>
            <a:r>
              <a:rPr lang="el-GR" b="1" dirty="0" smtClean="0">
                <a:solidFill>
                  <a:srgbClr val="FFFF00"/>
                </a:solidFill>
                <a:latin typeface="Arial" pitchFamily="34" charset="0"/>
                <a:cs typeface="Arial" pitchFamily="34" charset="0"/>
              </a:rPr>
              <a:t>.» </a:t>
            </a:r>
          </a:p>
          <a:p>
            <a:pPr marL="304800" indent="-304800" algn="ctr" eaLnBrk="1" fontAlgn="auto" hangingPunct="1">
              <a:lnSpc>
                <a:spcPct val="80000"/>
              </a:lnSpc>
              <a:spcAft>
                <a:spcPts val="0"/>
              </a:spcAft>
              <a:buFont typeface="Wingdings"/>
              <a:buNone/>
              <a:defRPr/>
            </a:pPr>
            <a:endParaRPr lang="el-GR" sz="1800" dirty="0" smtClean="0">
              <a:solidFill>
                <a:srgbClr val="FFFF00"/>
              </a:solidFill>
            </a:endParaRPr>
          </a:p>
          <a:p>
            <a:pPr marL="304800" indent="-304800" eaLnBrk="1" fontAlgn="auto" hangingPunct="1">
              <a:lnSpc>
                <a:spcPct val="80000"/>
              </a:lnSpc>
              <a:spcAft>
                <a:spcPts val="0"/>
              </a:spcAft>
              <a:buFont typeface="Wingdings"/>
              <a:buNone/>
              <a:defRPr/>
            </a:pPr>
            <a:endParaRPr lang="el-GR" sz="1800" dirty="0"/>
          </a:p>
          <a:p>
            <a:pPr marL="304800" indent="-304800" algn="just" eaLnBrk="1" fontAlgn="auto" hangingPunct="1">
              <a:lnSpc>
                <a:spcPct val="160000"/>
              </a:lnSpc>
              <a:spcBef>
                <a:spcPct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dirty="0">
              <a:latin typeface="Arial" charset="0"/>
            </a:endParaRPr>
          </a:p>
        </p:txBody>
      </p:sp>
      <p:sp>
        <p:nvSpPr>
          <p:cNvPr id="122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AB8F5E91-E036-44B4-A841-7048CA33CFC8}" type="slidenum">
              <a:rPr lang="el-GR" smtClean="0"/>
              <a:pPr/>
              <a:t>6</a:t>
            </a:fld>
            <a:endParaRPr lang="el-GR"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48131" name="Rectangle 3"/>
          <p:cNvSpPr>
            <a:spLocks noGrp="1" noChangeArrowheads="1"/>
          </p:cNvSpPr>
          <p:nvPr>
            <p:ph type="subTitle" idx="1"/>
          </p:nvPr>
        </p:nvSpPr>
        <p:spPr>
          <a:xfrm>
            <a:off x="323850" y="260350"/>
            <a:ext cx="8496300" cy="5616575"/>
          </a:xfrm>
          <a:noFill/>
        </p:spPr>
        <p:txBody>
          <a:bodyPr/>
          <a:lstStyle/>
          <a:p>
            <a:pPr marL="371475" indent="-371475" algn="just" eaLnBrk="1" hangingPunct="1"/>
            <a:r>
              <a:rPr lang="el-GR" sz="2400" b="1" dirty="0" smtClean="0">
                <a:latin typeface="Arial" charset="0"/>
              </a:rPr>
              <a:t>	</a:t>
            </a:r>
            <a:r>
              <a:rPr lang="el-GR" sz="1600" b="1" dirty="0" smtClean="0">
                <a:solidFill>
                  <a:schemeClr val="tx1"/>
                </a:solidFill>
                <a:latin typeface="Arial" charset="0"/>
              </a:rPr>
              <a:t>ΤΜΗΜΑ II ΔΙΑΤΑΞΕΙΣ ΓΙΑ ΤΗΝ ΕΚΤΕΛΕΣΗ ΣΥΜΒΑΣΕΩΝ ΠΡΟΜΗΘΕΙΑΣ ΑΓΑΘΩΝ, </a:t>
            </a:r>
            <a:r>
              <a:rPr lang="el-GR" sz="1600" b="1" dirty="0" smtClean="0">
                <a:solidFill>
                  <a:srgbClr val="FF0000"/>
                </a:solidFill>
                <a:latin typeface="Arial" charset="0"/>
              </a:rPr>
              <a:t>Άρθρο 206</a:t>
            </a:r>
            <a:r>
              <a:rPr lang="en-US" sz="1600" b="1" dirty="0" smtClean="0">
                <a:solidFill>
                  <a:srgbClr val="FF0000"/>
                </a:solidFill>
                <a:latin typeface="Arial" charset="0"/>
              </a:rPr>
              <a:t> </a:t>
            </a:r>
            <a:r>
              <a:rPr lang="el-GR" sz="1600" b="1" dirty="0" smtClean="0">
                <a:solidFill>
                  <a:srgbClr val="FF0000"/>
                </a:solidFill>
                <a:latin typeface="Arial" charset="0"/>
              </a:rPr>
              <a:t>Χρόνος παράδοσης υλικών</a:t>
            </a:r>
            <a:r>
              <a:rPr lang="el-GR" sz="1600" b="1" dirty="0" smtClean="0">
                <a:solidFill>
                  <a:schemeClr val="accent2"/>
                </a:solidFill>
                <a:latin typeface="Arial" charset="0"/>
              </a:rPr>
              <a:t> </a:t>
            </a:r>
            <a:r>
              <a:rPr lang="el-GR" sz="1600" dirty="0" smtClean="0">
                <a:solidFill>
                  <a:schemeClr val="accent2"/>
                </a:solidFill>
                <a:latin typeface="Arial" charset="0"/>
              </a:rPr>
              <a:t>[συνέχεια]</a:t>
            </a:r>
          </a:p>
          <a:p>
            <a:pPr marL="371475" indent="-371475" algn="just" eaLnBrk="1" hangingPunct="1"/>
            <a:endParaRPr lang="el-GR" sz="2000" dirty="0" smtClean="0">
              <a:solidFill>
                <a:schemeClr val="accent2"/>
              </a:solidFill>
              <a:latin typeface="Arial" charset="0"/>
            </a:endParaRPr>
          </a:p>
          <a:p>
            <a:pPr marL="371475" indent="-371475" algn="just" eaLnBrk="1" hangingPunct="1">
              <a:lnSpc>
                <a:spcPct val="200000"/>
              </a:lnSpc>
              <a:spcBef>
                <a:spcPct val="0"/>
              </a:spcBef>
              <a:buFont typeface="Wingdings" pitchFamily="2" charset="2"/>
              <a:buAutoNum type="arabicParenR" startAt="5"/>
            </a:pPr>
            <a:r>
              <a:rPr lang="el-GR" sz="2000" b="1" dirty="0" smtClean="0">
                <a:latin typeface="Arial" charset="0"/>
              </a:rPr>
              <a:t>Επιβολή κυρώσεων αρθρ.208</a:t>
            </a:r>
            <a:r>
              <a:rPr lang="el-GR" sz="2000" dirty="0" smtClean="0">
                <a:latin typeface="Arial" charset="0"/>
              </a:rPr>
              <a:t> σε περίπτωση παράτασης του συμβατικού χρόνου, </a:t>
            </a:r>
            <a:r>
              <a:rPr lang="el-GR" sz="2000" b="1" u="sng" dirty="0" smtClean="0">
                <a:solidFill>
                  <a:srgbClr val="FF0000"/>
                </a:solidFill>
                <a:latin typeface="Arial" charset="0"/>
              </a:rPr>
              <a:t>εκτός από</a:t>
            </a:r>
            <a:r>
              <a:rPr lang="el-GR" sz="2000" dirty="0" smtClean="0">
                <a:solidFill>
                  <a:srgbClr val="FF0000"/>
                </a:solidFill>
                <a:latin typeface="Arial" charset="0"/>
              </a:rPr>
              <a:t> </a:t>
            </a:r>
            <a:r>
              <a:rPr lang="el-GR" sz="2000" dirty="0" smtClean="0">
                <a:latin typeface="Arial" charset="0"/>
              </a:rPr>
              <a:t>τις περιπτώσεις που η παράταση οφείλεται σε </a:t>
            </a:r>
            <a:r>
              <a:rPr lang="el-GR" sz="2000" b="1" dirty="0" smtClean="0">
                <a:latin typeface="Arial" charset="0"/>
              </a:rPr>
              <a:t>λόγους ανωτέρας βίας</a:t>
            </a:r>
            <a:r>
              <a:rPr lang="el-GR" sz="2000" dirty="0" smtClean="0">
                <a:latin typeface="Arial" charset="0"/>
              </a:rPr>
              <a:t> ή άλλους ιδιαιτέρως σοβαρούς λόγους που καθιστούν αντικειμενικώς αδύνατη την εμπρόθεσμη παράδοση των συμβατικών ειδών. </a:t>
            </a:r>
          </a:p>
        </p:txBody>
      </p:sp>
      <p:sp>
        <p:nvSpPr>
          <p:cNvPr id="4813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A208933-3506-4B24-B076-A34F81D4F66D}" type="slidenum">
              <a:rPr lang="el-GR" smtClean="0"/>
              <a:pPr/>
              <a:t>60</a:t>
            </a:fld>
            <a:endParaRPr lang="el-GR"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49155" name="Rectangle 3"/>
          <p:cNvSpPr>
            <a:spLocks noGrp="1" noChangeArrowheads="1"/>
          </p:cNvSpPr>
          <p:nvPr>
            <p:ph type="subTitle" idx="1"/>
          </p:nvPr>
        </p:nvSpPr>
        <p:spPr>
          <a:xfrm>
            <a:off x="323850" y="260350"/>
            <a:ext cx="8496300" cy="5761038"/>
          </a:xfrm>
          <a:noFill/>
        </p:spPr>
        <p:txBody>
          <a:bodyPr/>
          <a:lstStyle/>
          <a:p>
            <a:pPr marL="457200" indent="-457200" algn="ctr" eaLnBrk="1" hangingPunct="1"/>
            <a:r>
              <a:rPr lang="el-GR" sz="2000" b="1" dirty="0" smtClean="0">
                <a:latin typeface="Arial" charset="0"/>
              </a:rPr>
              <a:t>	</a:t>
            </a:r>
            <a:r>
              <a:rPr lang="el-GR" sz="2000" b="1" dirty="0" smtClean="0">
                <a:solidFill>
                  <a:srgbClr val="FF0000"/>
                </a:solidFill>
                <a:latin typeface="Arial" charset="0"/>
              </a:rPr>
              <a:t>Άρθρο 206</a:t>
            </a:r>
            <a:r>
              <a:rPr lang="en-US" sz="2000" b="1" dirty="0" smtClean="0">
                <a:solidFill>
                  <a:srgbClr val="FF0000"/>
                </a:solidFill>
                <a:latin typeface="Arial" charset="0"/>
              </a:rPr>
              <a:t> </a:t>
            </a:r>
            <a:r>
              <a:rPr lang="el-GR" sz="2000" b="1" dirty="0" smtClean="0">
                <a:solidFill>
                  <a:srgbClr val="FF0000"/>
                </a:solidFill>
                <a:latin typeface="Arial" charset="0"/>
              </a:rPr>
              <a:t>Χρόνος παράδοσης υλικών </a:t>
            </a:r>
            <a:r>
              <a:rPr lang="el-GR" sz="1800" dirty="0" smtClean="0">
                <a:solidFill>
                  <a:schemeClr val="accent2"/>
                </a:solidFill>
                <a:latin typeface="Arial" charset="0"/>
              </a:rPr>
              <a:t>[συνέχεια]</a:t>
            </a:r>
            <a:r>
              <a:rPr lang="el-GR" sz="2400" dirty="0" smtClean="0">
                <a:latin typeface="Arial" charset="0"/>
              </a:rPr>
              <a:t>. </a:t>
            </a:r>
          </a:p>
          <a:p>
            <a:pPr marL="457200" indent="-457200" algn="just" eaLnBrk="1" hangingPunct="1"/>
            <a:endParaRPr lang="el-GR" sz="2400" dirty="0" smtClean="0">
              <a:latin typeface="Arial" charset="0"/>
            </a:endParaRPr>
          </a:p>
          <a:p>
            <a:pPr marL="457200" indent="-457200" algn="just" eaLnBrk="1" hangingPunct="1"/>
            <a:endParaRPr lang="el-GR" sz="2400" dirty="0" smtClean="0">
              <a:latin typeface="Arial" charset="0"/>
            </a:endParaRPr>
          </a:p>
          <a:p>
            <a:pPr marL="457200" indent="-457200" algn="just" eaLnBrk="1" hangingPunct="1">
              <a:lnSpc>
                <a:spcPct val="150000"/>
              </a:lnSpc>
              <a:spcBef>
                <a:spcPct val="0"/>
              </a:spcBef>
              <a:buFont typeface="Wingdings" pitchFamily="2" charset="2"/>
              <a:buAutoNum type="arabicParenR" startAt="6"/>
            </a:pPr>
            <a:r>
              <a:rPr lang="el-GR" sz="2000" dirty="0" smtClean="0">
                <a:latin typeface="Arial" charset="0"/>
              </a:rPr>
              <a:t>Κήρυξη Αναδόχου ως εκπτώτου στην περίπτωση που δεν υποβληθεί εγκαίρως και </a:t>
            </a:r>
            <a:r>
              <a:rPr lang="el-GR" sz="2000" b="1" dirty="0" smtClean="0">
                <a:latin typeface="Arial" charset="0"/>
              </a:rPr>
              <a:t>πριν τη λήξη του συμβατικού χρόνου παράδοσης αίτημα παράτασης εκ μέρους του,</a:t>
            </a:r>
            <a:r>
              <a:rPr lang="el-GR" sz="2000" dirty="0" smtClean="0">
                <a:latin typeface="Arial" charset="0"/>
              </a:rPr>
              <a:t> καθώς &amp; στην περίπτωση που λήξει ο παραταθείς, κατά τα ανωτέρω, χρόνος, χωρίς να παραδοθεί το υλικό. </a:t>
            </a:r>
          </a:p>
          <a:p>
            <a:pPr marL="457200" indent="-457200" algn="just" eaLnBrk="1" hangingPunct="1">
              <a:lnSpc>
                <a:spcPct val="150000"/>
              </a:lnSpc>
              <a:spcBef>
                <a:spcPct val="0"/>
              </a:spcBef>
              <a:buFont typeface="Wingdings" pitchFamily="2" charset="2"/>
              <a:buAutoNum type="arabicParenR" startAt="6"/>
            </a:pPr>
            <a:r>
              <a:rPr lang="el-GR" sz="2000" b="1" dirty="0" smtClean="0">
                <a:solidFill>
                  <a:srgbClr val="FFFF00"/>
                </a:solidFill>
                <a:latin typeface="Arial" charset="0"/>
              </a:rPr>
              <a:t>Γενική υποχρέωση του Αναδόχου περί έγκαιρης ενημέρωσης σχετικά με τον ακριβή χρόνο παράδοσης του υλικού</a:t>
            </a:r>
            <a:r>
              <a:rPr lang="el-GR" sz="2000" dirty="0" smtClean="0">
                <a:solidFill>
                  <a:srgbClr val="FFFF00"/>
                </a:solidFill>
                <a:latin typeface="Arial" charset="0"/>
              </a:rPr>
              <a:t>.</a:t>
            </a:r>
          </a:p>
        </p:txBody>
      </p:sp>
      <p:sp>
        <p:nvSpPr>
          <p:cNvPr id="4915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55B7E35-BE05-4364-A3C4-8EFBF43F6DCC}" type="slidenum">
              <a:rPr lang="el-GR" smtClean="0"/>
              <a:pPr/>
              <a:t>61</a:t>
            </a:fld>
            <a:endParaRPr lang="el-GR"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50179" name="Rectangle 3"/>
          <p:cNvSpPr>
            <a:spLocks noGrp="1" noChangeArrowheads="1"/>
          </p:cNvSpPr>
          <p:nvPr>
            <p:ph type="subTitle" idx="1"/>
          </p:nvPr>
        </p:nvSpPr>
        <p:spPr>
          <a:xfrm>
            <a:off x="323850" y="260350"/>
            <a:ext cx="8496300" cy="5689600"/>
          </a:xfrm>
          <a:noFill/>
        </p:spPr>
        <p:txBody>
          <a:bodyPr/>
          <a:lstStyle/>
          <a:p>
            <a:pPr marL="371475" indent="-371475" algn="just" eaLnBrk="1" hangingPunct="1"/>
            <a:r>
              <a:rPr lang="el-GR" sz="1800" b="1" dirty="0" smtClean="0">
                <a:latin typeface="Arial" charset="0"/>
              </a:rPr>
              <a:t>	</a:t>
            </a:r>
            <a:r>
              <a:rPr lang="el-GR" sz="1800" b="1" dirty="0" smtClean="0">
                <a:solidFill>
                  <a:schemeClr val="accent2"/>
                </a:solidFill>
                <a:latin typeface="Arial" charset="0"/>
              </a:rPr>
              <a:t> </a:t>
            </a:r>
            <a:r>
              <a:rPr lang="el-GR" sz="1800" b="1" dirty="0" smtClean="0">
                <a:solidFill>
                  <a:srgbClr val="FFFF00"/>
                </a:solidFill>
                <a:latin typeface="Arial" charset="0"/>
              </a:rPr>
              <a:t>Άρθρο 207 Κυρώσεις για εκπρόθεσμη παράδοση προμήθειας</a:t>
            </a:r>
          </a:p>
          <a:p>
            <a:pPr marL="371475" indent="-371475" algn="just" eaLnBrk="1" hangingPunct="1">
              <a:lnSpc>
                <a:spcPct val="150000"/>
              </a:lnSpc>
              <a:spcBef>
                <a:spcPct val="0"/>
              </a:spcBef>
              <a:buFont typeface="Wingdings" pitchFamily="2" charset="2"/>
              <a:buChar char="Ø"/>
            </a:pPr>
            <a:r>
              <a:rPr lang="el-GR" sz="2000" b="1" u="sng" dirty="0" smtClean="0">
                <a:latin typeface="Arial" charset="0"/>
              </a:rPr>
              <a:t>Στόχος</a:t>
            </a:r>
            <a:r>
              <a:rPr lang="el-GR" sz="2000" dirty="0" smtClean="0">
                <a:latin typeface="Arial" charset="0"/>
              </a:rPr>
              <a:t>: η διασφάλιση τήρησης των συμβατικών χρονικών ορίων &amp; η  αντιμετώπιση φαινομένων αντισυμβατικής συμπεριφοράς. </a:t>
            </a:r>
          </a:p>
          <a:p>
            <a:pPr marL="371475" indent="-371475" algn="just" eaLnBrk="1" hangingPunct="1">
              <a:lnSpc>
                <a:spcPct val="150000"/>
              </a:lnSpc>
              <a:spcBef>
                <a:spcPct val="0"/>
              </a:spcBef>
              <a:buFont typeface="Wingdings" pitchFamily="2" charset="2"/>
              <a:buAutoNum type="arabicParenR"/>
            </a:pPr>
            <a:r>
              <a:rPr lang="el-GR" sz="2000" dirty="0" smtClean="0">
                <a:latin typeface="Arial" charset="0"/>
              </a:rPr>
              <a:t>Επιβολή προστίμου στις περιπτώσεις εκπρόθεσμης παράδοσης του υλικού.</a:t>
            </a:r>
          </a:p>
          <a:p>
            <a:pPr marL="371475" indent="-371475" algn="just" eaLnBrk="1" hangingPunct="1">
              <a:lnSpc>
                <a:spcPct val="150000"/>
              </a:lnSpc>
              <a:spcBef>
                <a:spcPct val="0"/>
              </a:spcBef>
              <a:buFont typeface="Wingdings" pitchFamily="2" charset="2"/>
              <a:buAutoNum type="arabicParenR"/>
            </a:pPr>
            <a:r>
              <a:rPr lang="el-GR" sz="2000" dirty="0" smtClean="0">
                <a:latin typeface="Arial" charset="0"/>
              </a:rPr>
              <a:t>Υπολογισμός προστίμου</a:t>
            </a:r>
          </a:p>
          <a:p>
            <a:pPr marL="371475" indent="-371475" algn="just" eaLnBrk="1" hangingPunct="1">
              <a:lnSpc>
                <a:spcPct val="150000"/>
              </a:lnSpc>
              <a:spcBef>
                <a:spcPct val="0"/>
              </a:spcBef>
              <a:buFont typeface="Wingdings" pitchFamily="2" charset="2"/>
              <a:buAutoNum type="arabicParenR"/>
            </a:pPr>
            <a:r>
              <a:rPr lang="el-GR" sz="2000" dirty="0" smtClean="0">
                <a:latin typeface="Arial" charset="0"/>
              </a:rPr>
              <a:t>Τρόπος υπολογισμού του χρόνου καθυστέρησης παράδοσης του υλικού.</a:t>
            </a:r>
          </a:p>
          <a:p>
            <a:pPr marL="371475" indent="-371475" algn="just" eaLnBrk="1" hangingPunct="1">
              <a:lnSpc>
                <a:spcPct val="150000"/>
              </a:lnSpc>
              <a:spcBef>
                <a:spcPct val="0"/>
              </a:spcBef>
              <a:buFont typeface="Wingdings" pitchFamily="2" charset="2"/>
              <a:buAutoNum type="arabicParenR"/>
            </a:pPr>
            <a:r>
              <a:rPr lang="el-GR" sz="2000" dirty="0" smtClean="0">
                <a:latin typeface="Arial" charset="0"/>
              </a:rPr>
              <a:t>Επιπρόσθετη επιβάρυνση Αναδόχου με τόκο επί του ποσού (τυχόν) προκαταβολής.</a:t>
            </a:r>
          </a:p>
          <a:p>
            <a:pPr marL="371475" indent="-371475" algn="just" eaLnBrk="1" hangingPunct="1">
              <a:lnSpc>
                <a:spcPct val="150000"/>
              </a:lnSpc>
              <a:spcBef>
                <a:spcPct val="0"/>
              </a:spcBef>
              <a:buFont typeface="Wingdings" pitchFamily="2" charset="2"/>
              <a:buAutoNum type="arabicParenR"/>
            </a:pPr>
            <a:r>
              <a:rPr lang="el-GR" sz="2000" dirty="0" smtClean="0">
                <a:latin typeface="Arial" charset="0"/>
              </a:rPr>
              <a:t>Καθορισμός είσπραξης επιβαλλόμενων οικονομικών κυρώσεων. </a:t>
            </a:r>
          </a:p>
        </p:txBody>
      </p:sp>
      <p:sp>
        <p:nvSpPr>
          <p:cNvPr id="5018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CF59892-13A9-4083-9C14-BCA55E195597}" type="slidenum">
              <a:rPr lang="el-GR" smtClean="0"/>
              <a:pPr/>
              <a:t>62</a:t>
            </a:fld>
            <a:endParaRPr lang="el-GR"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3603" name="Rectangle 3"/>
          <p:cNvSpPr>
            <a:spLocks noGrp="1" noChangeArrowheads="1"/>
          </p:cNvSpPr>
          <p:nvPr>
            <p:ph type="subTitle" idx="1"/>
          </p:nvPr>
        </p:nvSpPr>
        <p:spPr>
          <a:xfrm>
            <a:off x="323850" y="260350"/>
            <a:ext cx="8496300" cy="5616575"/>
          </a:xfrm>
        </p:spPr>
        <p:txBody>
          <a:bodyPr>
            <a:normAutofit lnSpcReduction="10000"/>
          </a:bodyPr>
          <a:lstStyle/>
          <a:p>
            <a:pPr marL="342900" indent="-342900" algn="just" eaLnBrk="1" fontAlgn="auto" hangingPunct="1">
              <a:spcAft>
                <a:spcPts val="0"/>
              </a:spcAft>
              <a:buFont typeface="Wingdings"/>
              <a:buNone/>
              <a:defRPr/>
            </a:pPr>
            <a:r>
              <a:rPr lang="el-GR" sz="1800" b="1" dirty="0">
                <a:latin typeface="Arial" charset="0"/>
              </a:rPr>
              <a:t>	</a:t>
            </a:r>
            <a:r>
              <a:rPr lang="el-GR" sz="1800" b="1" dirty="0" smtClean="0">
                <a:solidFill>
                  <a:schemeClr val="tx1"/>
                </a:solidFill>
                <a:latin typeface="Arial" charset="0"/>
              </a:rPr>
              <a:t>ΤΜΗΜΑ </a:t>
            </a:r>
            <a:r>
              <a:rPr lang="el-GR" sz="1800" b="1" dirty="0">
                <a:solidFill>
                  <a:schemeClr val="tx1"/>
                </a:solidFill>
                <a:latin typeface="Arial" charset="0"/>
              </a:rPr>
              <a:t>II ΔΙΑΤΑΞΕΙΣ ΓΙΑ ΤΗΝ ΕΚΤΕΛΕΣΗ ΣΥΜΒΑΣΕΩΝ ΠΡΟΜΗΘΕΙΑΣ ΑΓΑΘΩΝ, </a:t>
            </a:r>
            <a:r>
              <a:rPr lang="el-GR" sz="1800" b="1" dirty="0">
                <a:solidFill>
                  <a:srgbClr val="FFFF00"/>
                </a:solidFill>
                <a:latin typeface="Arial" charset="0"/>
              </a:rPr>
              <a:t>Άρθρο</a:t>
            </a:r>
            <a:r>
              <a:rPr lang="en-GB" sz="1800" b="1" dirty="0">
                <a:solidFill>
                  <a:srgbClr val="FFFF00"/>
                </a:solidFill>
                <a:latin typeface="Arial" charset="0"/>
              </a:rPr>
              <a:t> 208 </a:t>
            </a:r>
            <a:r>
              <a:rPr lang="el-GR" sz="1800" b="1" dirty="0">
                <a:solidFill>
                  <a:srgbClr val="FFFF00"/>
                </a:solidFill>
                <a:latin typeface="Arial" charset="0"/>
              </a:rPr>
              <a:t>Παραλαβή</a:t>
            </a:r>
            <a:r>
              <a:rPr lang="en-GB" sz="1800" b="1" dirty="0">
                <a:solidFill>
                  <a:srgbClr val="FFFF00"/>
                </a:solidFill>
                <a:latin typeface="Arial" charset="0"/>
              </a:rPr>
              <a:t> </a:t>
            </a:r>
            <a:r>
              <a:rPr lang="el-GR" sz="1800" b="1" dirty="0">
                <a:solidFill>
                  <a:srgbClr val="FFFF00"/>
                </a:solidFill>
                <a:latin typeface="Arial" charset="0"/>
              </a:rPr>
              <a:t>υλικών</a:t>
            </a:r>
            <a:r>
              <a:rPr lang="el-GR" sz="2000" dirty="0">
                <a:latin typeface="Arial" charset="0"/>
              </a:rPr>
              <a:t>. </a:t>
            </a:r>
          </a:p>
          <a:p>
            <a:pPr marL="342900" indent="-342900" algn="just" eaLnBrk="1" fontAlgn="auto" hangingPunct="1">
              <a:spcAft>
                <a:spcPts val="0"/>
              </a:spcAft>
              <a:buFont typeface="Wingdings"/>
              <a:buNone/>
              <a:defRPr/>
            </a:pPr>
            <a:endParaRPr lang="el-GR" sz="2000" dirty="0">
              <a:latin typeface="Arial" charset="0"/>
            </a:endParaRPr>
          </a:p>
          <a:p>
            <a:pPr marL="342900" indent="-342900" algn="just" eaLnBrk="1" fontAlgn="auto" hangingPunct="1">
              <a:lnSpc>
                <a:spcPct val="190000"/>
              </a:lnSpc>
              <a:spcBef>
                <a:spcPct val="0"/>
              </a:spcBef>
              <a:spcAft>
                <a:spcPts val="0"/>
              </a:spcAft>
              <a:buFont typeface="Wingdings" pitchFamily="2" charset="2"/>
              <a:buChar char="v"/>
              <a:defRPr/>
            </a:pPr>
            <a:r>
              <a:rPr lang="el-GR" sz="2000" dirty="0">
                <a:latin typeface="Arial" charset="0"/>
              </a:rPr>
              <a:t>Ρύθμιση διαδικασίας παραλαβής υλικών, με κύριο στοιχείο αυτής την </a:t>
            </a:r>
            <a:r>
              <a:rPr lang="el-GR" sz="2000" b="1" dirty="0">
                <a:solidFill>
                  <a:srgbClr val="FFFF00"/>
                </a:solidFill>
                <a:latin typeface="Arial" charset="0"/>
              </a:rPr>
              <a:t>διενέργεια πολλαπλών ελέγχων για τον εντοπισμό τυχόν αποκλίσεων από τους συμβατικούς όρους</a:t>
            </a:r>
            <a:r>
              <a:rPr lang="el-GR" sz="2000" dirty="0">
                <a:latin typeface="Arial" charset="0"/>
              </a:rPr>
              <a:t>. </a:t>
            </a:r>
          </a:p>
          <a:p>
            <a:pPr marL="342900" indent="-342900" algn="just" eaLnBrk="1" fontAlgn="auto" hangingPunct="1">
              <a:lnSpc>
                <a:spcPct val="190000"/>
              </a:lnSpc>
              <a:spcBef>
                <a:spcPct val="0"/>
              </a:spcBef>
              <a:spcAft>
                <a:spcPts val="0"/>
              </a:spcAft>
              <a:buFont typeface="Wingdings" pitchFamily="2" charset="2"/>
              <a:buAutoNum type="arabicParenR"/>
              <a:defRPr/>
            </a:pPr>
            <a:r>
              <a:rPr lang="el-GR" sz="2000" dirty="0">
                <a:latin typeface="Arial" charset="0"/>
              </a:rPr>
              <a:t>Προσδιορισμός </a:t>
            </a:r>
            <a:r>
              <a:rPr lang="el-GR" sz="2000" dirty="0">
                <a:solidFill>
                  <a:srgbClr val="00B0F0"/>
                </a:solidFill>
                <a:latin typeface="Arial" charset="0"/>
              </a:rPr>
              <a:t>αρμοδίων Επιτροπών </a:t>
            </a:r>
            <a:r>
              <a:rPr lang="el-GR" sz="2000" dirty="0">
                <a:latin typeface="Arial" charset="0"/>
              </a:rPr>
              <a:t>για την παραλαβή των υλικών.</a:t>
            </a:r>
          </a:p>
          <a:p>
            <a:pPr marL="342900" indent="-342900" algn="just" eaLnBrk="1" fontAlgn="auto" hangingPunct="1">
              <a:lnSpc>
                <a:spcPct val="190000"/>
              </a:lnSpc>
              <a:spcBef>
                <a:spcPct val="0"/>
              </a:spcBef>
              <a:spcAft>
                <a:spcPts val="0"/>
              </a:spcAft>
              <a:buFont typeface="Wingdings" pitchFamily="2" charset="2"/>
              <a:buAutoNum type="arabicParenR"/>
              <a:defRPr/>
            </a:pPr>
            <a:r>
              <a:rPr lang="el-GR" sz="2000" dirty="0">
                <a:latin typeface="Arial" charset="0"/>
              </a:rPr>
              <a:t>Τρόποι διενέργειας </a:t>
            </a:r>
            <a:r>
              <a:rPr lang="el-GR" sz="2000" b="1" dirty="0">
                <a:solidFill>
                  <a:srgbClr val="FFFF00"/>
                </a:solidFill>
                <a:latin typeface="Arial" charset="0"/>
              </a:rPr>
              <a:t>ποιοτικού &amp; ποσοτικού ελέγχου</a:t>
            </a:r>
            <a:r>
              <a:rPr lang="el-GR" sz="2000" dirty="0">
                <a:solidFill>
                  <a:srgbClr val="FFFF00"/>
                </a:solidFill>
                <a:latin typeface="Arial" charset="0"/>
              </a:rPr>
              <a:t> </a:t>
            </a:r>
            <a:r>
              <a:rPr lang="el-GR" sz="2000" dirty="0">
                <a:latin typeface="Arial" charset="0"/>
              </a:rPr>
              <a:t>κατά την παραλαβή των υλικών. </a:t>
            </a:r>
          </a:p>
          <a:p>
            <a:pPr marL="342900" indent="-342900" algn="just" eaLnBrk="1" fontAlgn="auto" hangingPunct="1">
              <a:lnSpc>
                <a:spcPct val="190000"/>
              </a:lnSpc>
              <a:spcBef>
                <a:spcPct val="0"/>
              </a:spcBef>
              <a:spcAft>
                <a:spcPts val="0"/>
              </a:spcAft>
              <a:buFont typeface="Wingdings" pitchFamily="2" charset="2"/>
              <a:buAutoNum type="arabicParenR"/>
              <a:defRPr/>
            </a:pPr>
            <a:r>
              <a:rPr lang="el-GR" sz="2000" dirty="0">
                <a:latin typeface="Arial" charset="0"/>
              </a:rPr>
              <a:t>Απαιτούμενες ενέργειες της Επιτροπής παραλαβής κατόπιν περάτωσης των ελέγχων του παραδοτέου. </a:t>
            </a:r>
          </a:p>
        </p:txBody>
      </p:sp>
      <p:sp>
        <p:nvSpPr>
          <p:cNvPr id="5120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2C8263C-C871-4810-8253-1E93E7082CDA}" type="slidenum">
              <a:rPr lang="el-GR" smtClean="0"/>
              <a:pPr/>
              <a:t>63</a:t>
            </a:fld>
            <a:endParaRPr lang="el-GR"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4627" name="Rectangle 3"/>
          <p:cNvSpPr>
            <a:spLocks noGrp="1" noChangeArrowheads="1"/>
          </p:cNvSpPr>
          <p:nvPr>
            <p:ph type="subTitle" idx="1"/>
          </p:nvPr>
        </p:nvSpPr>
        <p:spPr>
          <a:xfrm>
            <a:off x="250825" y="260350"/>
            <a:ext cx="8569325" cy="5616575"/>
          </a:xfrm>
        </p:spPr>
        <p:txBody>
          <a:bodyPr>
            <a:normAutofit fontScale="77500" lnSpcReduction="20000"/>
          </a:bodyPr>
          <a:lstStyle/>
          <a:p>
            <a:pPr marL="342900" indent="-342900" algn="just" eaLnBrk="1" fontAlgn="auto" hangingPunct="1">
              <a:spcAft>
                <a:spcPts val="0"/>
              </a:spcAft>
              <a:buFont typeface="Wingdings"/>
              <a:buNone/>
              <a:defRPr/>
            </a:pPr>
            <a:r>
              <a:rPr lang="el-GR" sz="1800" b="1" dirty="0">
                <a:latin typeface="Arial" charset="0"/>
              </a:rPr>
              <a:t>	</a:t>
            </a:r>
            <a:r>
              <a:rPr lang="el-GR" sz="1800" b="1" dirty="0" smtClean="0">
                <a:latin typeface="Arial" charset="0"/>
              </a:rPr>
              <a:t> </a:t>
            </a:r>
            <a:r>
              <a:rPr lang="el-GR" sz="1800" b="1" dirty="0">
                <a:latin typeface="Arial" charset="0"/>
              </a:rPr>
              <a:t>ΤΜΗΜΑ II ΔΙΑΤΑΞΕΙΣ ΓΙΑ ΤΗΝ </a:t>
            </a:r>
            <a:r>
              <a:rPr lang="el-GR" sz="1800" b="1" dirty="0">
                <a:solidFill>
                  <a:schemeClr val="accent2"/>
                </a:solidFill>
                <a:latin typeface="Arial" charset="0"/>
              </a:rPr>
              <a:t>ΕΚΤΕΛΕΣΗ ΣΥΜΒΑΣΕΩΝ ΠΡΟΜΗΘΕΙΑΣ ΑΓΑΘΩΝ, </a:t>
            </a:r>
            <a:r>
              <a:rPr lang="el-GR" sz="1800" b="1" dirty="0">
                <a:solidFill>
                  <a:srgbClr val="FFFF00"/>
                </a:solidFill>
                <a:latin typeface="Arial" charset="0"/>
              </a:rPr>
              <a:t>Άρθρο</a:t>
            </a:r>
            <a:r>
              <a:rPr lang="en-GB" sz="1800" b="1" dirty="0">
                <a:solidFill>
                  <a:srgbClr val="FFFF00"/>
                </a:solidFill>
                <a:latin typeface="Arial" charset="0"/>
              </a:rPr>
              <a:t> 208 </a:t>
            </a:r>
            <a:r>
              <a:rPr lang="el-GR" sz="1800" b="1" dirty="0">
                <a:solidFill>
                  <a:srgbClr val="FFFF00"/>
                </a:solidFill>
                <a:latin typeface="Arial" charset="0"/>
              </a:rPr>
              <a:t>Παραλαβή</a:t>
            </a:r>
            <a:r>
              <a:rPr lang="en-GB" sz="1800" b="1" dirty="0">
                <a:solidFill>
                  <a:srgbClr val="FFFF00"/>
                </a:solidFill>
                <a:latin typeface="Arial" charset="0"/>
              </a:rPr>
              <a:t> </a:t>
            </a:r>
            <a:r>
              <a:rPr lang="el-GR" sz="1800" b="1" dirty="0">
                <a:solidFill>
                  <a:srgbClr val="FFFF00"/>
                </a:solidFill>
                <a:latin typeface="Arial" charset="0"/>
              </a:rPr>
              <a:t>υλικών </a:t>
            </a:r>
            <a:r>
              <a:rPr lang="el-GR" sz="1600" dirty="0">
                <a:latin typeface="Arial" charset="0"/>
              </a:rPr>
              <a:t>[συνέχεια] </a:t>
            </a:r>
            <a:endParaRPr lang="el-GR" sz="1600" dirty="0" smtClean="0">
              <a:latin typeface="Arial" charset="0"/>
            </a:endParaRPr>
          </a:p>
          <a:p>
            <a:pPr marL="342900" indent="-342900" algn="just" eaLnBrk="1" fontAlgn="auto" hangingPunct="1">
              <a:spcAft>
                <a:spcPts val="0"/>
              </a:spcAft>
              <a:buFont typeface="Wingdings"/>
              <a:buNone/>
              <a:defRPr/>
            </a:pPr>
            <a:endParaRPr lang="el-GR" sz="1600" dirty="0">
              <a:latin typeface="Arial" charset="0"/>
            </a:endParaRPr>
          </a:p>
          <a:p>
            <a:pPr marL="342900" indent="-342900" algn="just" eaLnBrk="1" fontAlgn="auto" hangingPunct="1">
              <a:lnSpc>
                <a:spcPct val="220000"/>
              </a:lnSpc>
              <a:spcBef>
                <a:spcPct val="0"/>
              </a:spcBef>
              <a:spcAft>
                <a:spcPts val="0"/>
              </a:spcAft>
              <a:buFont typeface="Wingdings" pitchFamily="2" charset="2"/>
              <a:buAutoNum type="arabicParenR" startAt="4"/>
              <a:defRPr/>
            </a:pPr>
            <a:r>
              <a:rPr lang="el-GR" sz="2000" b="1" dirty="0">
                <a:solidFill>
                  <a:srgbClr val="FFFF00"/>
                </a:solidFill>
                <a:latin typeface="Arial" charset="0"/>
              </a:rPr>
              <a:t>Περιπτώσεις αποκλίσεων του υλικού</a:t>
            </a:r>
            <a:r>
              <a:rPr lang="el-GR" sz="2000" dirty="0">
                <a:solidFill>
                  <a:srgbClr val="FFFF00"/>
                </a:solidFill>
                <a:latin typeface="Arial" charset="0"/>
              </a:rPr>
              <a:t> </a:t>
            </a:r>
            <a:r>
              <a:rPr lang="el-GR" sz="2000" dirty="0">
                <a:latin typeface="Arial" charset="0"/>
              </a:rPr>
              <a:t>από τους συμβατικούς όρους &amp; δυνατότητα παραλαβής </a:t>
            </a:r>
            <a:r>
              <a:rPr lang="el-GR" sz="2000" dirty="0" smtClean="0">
                <a:latin typeface="Arial" charset="0"/>
              </a:rPr>
              <a:t>μετά </a:t>
            </a:r>
            <a:r>
              <a:rPr lang="el-GR" sz="2000" dirty="0">
                <a:latin typeface="Arial" charset="0"/>
              </a:rPr>
              <a:t>από γνωμοδότηση του αρμοδίου </a:t>
            </a:r>
            <a:r>
              <a:rPr lang="el-GR" sz="2000" dirty="0" smtClean="0">
                <a:latin typeface="Arial" charset="0"/>
              </a:rPr>
              <a:t>οργάνου</a:t>
            </a:r>
            <a:r>
              <a:rPr lang="el-GR" sz="2000" dirty="0">
                <a:latin typeface="Arial" charset="0"/>
              </a:rPr>
              <a:t>, εφόσον κριθεί ότι </a:t>
            </a:r>
            <a:r>
              <a:rPr lang="el-GR" sz="2000" b="1" dirty="0">
                <a:solidFill>
                  <a:srgbClr val="00B0F0"/>
                </a:solidFill>
                <a:latin typeface="Arial" charset="0"/>
              </a:rPr>
              <a:t>οι παρεκκλίσεις δεν επηρεάζουν την καταλληλότητά του για χρήση &amp; κάλυψη των οικείων αναγκών.</a:t>
            </a:r>
          </a:p>
          <a:p>
            <a:pPr marL="342900" indent="-342900" algn="just" eaLnBrk="1" fontAlgn="auto" hangingPunct="1">
              <a:lnSpc>
                <a:spcPct val="220000"/>
              </a:lnSpc>
              <a:spcBef>
                <a:spcPct val="0"/>
              </a:spcBef>
              <a:spcAft>
                <a:spcPts val="0"/>
              </a:spcAft>
              <a:buFont typeface="Wingdings" pitchFamily="2" charset="2"/>
              <a:buAutoNum type="arabicParenR" startAt="4"/>
              <a:defRPr/>
            </a:pPr>
            <a:r>
              <a:rPr lang="el-GR" sz="2000" b="1" u="sng" dirty="0">
                <a:solidFill>
                  <a:srgbClr val="FFFF00"/>
                </a:solidFill>
                <a:latin typeface="Arial" charset="0"/>
              </a:rPr>
              <a:t>Αρμοδιότητες </a:t>
            </a:r>
            <a:r>
              <a:rPr lang="el-GR" sz="2000" b="1" u="sng" dirty="0" err="1">
                <a:solidFill>
                  <a:srgbClr val="FFFF00"/>
                </a:solidFill>
                <a:latin typeface="Arial" charset="0"/>
              </a:rPr>
              <a:t>Β΄μιας</a:t>
            </a:r>
            <a:r>
              <a:rPr lang="el-GR" sz="2000" b="1" u="sng" dirty="0">
                <a:solidFill>
                  <a:srgbClr val="FFFF00"/>
                </a:solidFill>
                <a:latin typeface="Arial" charset="0"/>
              </a:rPr>
              <a:t> Επιτροπής παραλαβής</a:t>
            </a:r>
            <a:r>
              <a:rPr lang="el-GR" sz="2000" dirty="0">
                <a:latin typeface="Arial" charset="0"/>
              </a:rPr>
              <a:t>, διαδικαστικές &amp; ουσιαστικές προϋποθέσεις για την επανεξέταση του υλικού. </a:t>
            </a:r>
          </a:p>
          <a:p>
            <a:pPr marL="342900" indent="-342900" algn="just" eaLnBrk="1" fontAlgn="auto" hangingPunct="1">
              <a:lnSpc>
                <a:spcPct val="220000"/>
              </a:lnSpc>
              <a:spcBef>
                <a:spcPct val="0"/>
              </a:spcBef>
              <a:spcAft>
                <a:spcPts val="0"/>
              </a:spcAft>
              <a:buFont typeface="Wingdings" pitchFamily="2" charset="2"/>
              <a:buAutoNum type="arabicParenR" startAt="4"/>
              <a:defRPr/>
            </a:pPr>
            <a:r>
              <a:rPr lang="el-GR" sz="2000" dirty="0">
                <a:solidFill>
                  <a:schemeClr val="tx1"/>
                </a:solidFill>
                <a:latin typeface="Arial" charset="0"/>
              </a:rPr>
              <a:t>Υποχρεωτική κοινοποίηση </a:t>
            </a:r>
            <a:r>
              <a:rPr lang="el-GR" sz="2000" b="1" dirty="0">
                <a:solidFill>
                  <a:srgbClr val="00B0F0"/>
                </a:solidFill>
                <a:latin typeface="Arial" charset="0"/>
              </a:rPr>
              <a:t>των πρωτοκόλλων παραλαβής &amp; στους Αναδόχους.</a:t>
            </a:r>
          </a:p>
          <a:p>
            <a:pPr marL="342900" indent="-342900" algn="just" eaLnBrk="1" fontAlgn="auto" hangingPunct="1">
              <a:lnSpc>
                <a:spcPct val="220000"/>
              </a:lnSpc>
              <a:spcBef>
                <a:spcPct val="0"/>
              </a:spcBef>
              <a:spcAft>
                <a:spcPts val="0"/>
              </a:spcAft>
              <a:buFont typeface="Wingdings" pitchFamily="2" charset="2"/>
              <a:buAutoNum type="arabicParenR" startAt="4"/>
              <a:defRPr/>
            </a:pPr>
            <a:r>
              <a:rPr lang="el-GR" sz="2000" dirty="0">
                <a:latin typeface="Arial" charset="0"/>
              </a:rPr>
              <a:t>Κατοχύρωση αξίωσης Αναδόχου</a:t>
            </a:r>
            <a:r>
              <a:rPr lang="el-GR" sz="1800" dirty="0">
                <a:latin typeface="Arial" charset="0"/>
              </a:rPr>
              <a:t> </a:t>
            </a:r>
            <a:r>
              <a:rPr lang="el-GR" sz="2000" dirty="0">
                <a:latin typeface="Arial" charset="0"/>
              </a:rPr>
              <a:t>για κατ’ έφεση εξέταση των οικείων αντιδειγμάτων.</a:t>
            </a:r>
          </a:p>
          <a:p>
            <a:pPr marL="342900" indent="-342900" algn="just" eaLnBrk="1" fontAlgn="auto" hangingPunct="1">
              <a:lnSpc>
                <a:spcPct val="220000"/>
              </a:lnSpc>
              <a:spcBef>
                <a:spcPct val="0"/>
              </a:spcBef>
              <a:spcAft>
                <a:spcPts val="0"/>
              </a:spcAft>
              <a:buFont typeface="Wingdings" pitchFamily="2" charset="2"/>
              <a:buAutoNum type="arabicParenR" startAt="4"/>
              <a:defRPr/>
            </a:pPr>
            <a:r>
              <a:rPr lang="el-GR" sz="2100" dirty="0">
                <a:solidFill>
                  <a:srgbClr val="00B0F0"/>
                </a:solidFill>
                <a:latin typeface="Arial" charset="0"/>
              </a:rPr>
              <a:t>Τα υλικά </a:t>
            </a:r>
            <a:r>
              <a:rPr lang="el-GR" sz="2100" b="1" dirty="0">
                <a:solidFill>
                  <a:srgbClr val="00B0F0"/>
                </a:solidFill>
                <a:latin typeface="Arial" charset="0"/>
              </a:rPr>
              <a:t>τίθενται σε  επιχειρησιακή εκμετάλλευση μόνο μετά την οριστική παραλαβή τους</a:t>
            </a:r>
            <a:r>
              <a:rPr lang="el-GR" sz="2100" dirty="0">
                <a:solidFill>
                  <a:srgbClr val="00B0F0"/>
                </a:solidFill>
                <a:latin typeface="Arial" charset="0"/>
              </a:rPr>
              <a:t>.</a:t>
            </a:r>
          </a:p>
        </p:txBody>
      </p:sp>
      <p:sp>
        <p:nvSpPr>
          <p:cNvPr id="5222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C8AE48B-048B-4987-A942-B515E81FC85E}" type="slidenum">
              <a:rPr lang="el-GR" smtClean="0"/>
              <a:pPr/>
              <a:t>64</a:t>
            </a:fld>
            <a:endParaRPr lang="el-GR"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6675" name="Rectangle 3"/>
          <p:cNvSpPr>
            <a:spLocks noGrp="1" noChangeArrowheads="1"/>
          </p:cNvSpPr>
          <p:nvPr>
            <p:ph type="subTitle" idx="1"/>
          </p:nvPr>
        </p:nvSpPr>
        <p:spPr>
          <a:xfrm>
            <a:off x="250825" y="260350"/>
            <a:ext cx="8642350" cy="5545138"/>
          </a:xfrm>
        </p:spPr>
        <p:txBody>
          <a:bodyPr>
            <a:normAutofit fontScale="85000" lnSpcReduction="20000"/>
          </a:bodyPr>
          <a:lstStyle/>
          <a:p>
            <a:pPr marL="371475" indent="-371475" algn="just" eaLnBrk="1" fontAlgn="auto" hangingPunct="1">
              <a:lnSpc>
                <a:spcPct val="80000"/>
              </a:lnSpc>
              <a:spcAft>
                <a:spcPts val="0"/>
              </a:spcAft>
              <a:buFont typeface="Wingdings"/>
              <a:buNone/>
              <a:defRPr/>
            </a:pPr>
            <a:r>
              <a:rPr lang="el-GR" sz="1800" b="1" dirty="0">
                <a:latin typeface="Arial" charset="0"/>
              </a:rPr>
              <a:t>	</a:t>
            </a:r>
            <a:r>
              <a:rPr lang="el-GR" sz="1800" b="1" dirty="0" smtClean="0">
                <a:latin typeface="Arial" charset="0"/>
              </a:rPr>
              <a:t>ΤΜΗΜΑ </a:t>
            </a:r>
            <a:r>
              <a:rPr lang="el-GR" sz="1800" b="1" dirty="0">
                <a:latin typeface="Arial" charset="0"/>
              </a:rPr>
              <a:t>II ΔΙΑΤΑΞΕΙΣ ΓΙΑ ΤΗΝ </a:t>
            </a:r>
            <a:r>
              <a:rPr lang="el-GR" sz="1800" b="1" dirty="0">
                <a:solidFill>
                  <a:schemeClr val="accent2"/>
                </a:solidFill>
                <a:latin typeface="Arial" charset="0"/>
              </a:rPr>
              <a:t>ΕΚΤΕΛΕΣΗ ΣΥΜΒΑΣΕΩΝ ΠΡΟΜΗΘΕΙΑΣ ΑΓΑΘΩΝ,</a:t>
            </a:r>
            <a:r>
              <a:rPr lang="el-GR" sz="2000" dirty="0">
                <a:latin typeface="Arial" charset="0"/>
              </a:rPr>
              <a:t> </a:t>
            </a:r>
            <a:r>
              <a:rPr lang="el-GR" sz="1800" b="1" dirty="0">
                <a:solidFill>
                  <a:srgbClr val="FFFF00"/>
                </a:solidFill>
              </a:rPr>
              <a:t>Άρθρο 209 Χρόνος παραλαβής υλικών</a:t>
            </a:r>
          </a:p>
          <a:p>
            <a:pPr marL="371475" indent="-371475" algn="just" eaLnBrk="1" fontAlgn="auto" hangingPunct="1">
              <a:lnSpc>
                <a:spcPct val="80000"/>
              </a:lnSpc>
              <a:spcAft>
                <a:spcPts val="0"/>
              </a:spcAft>
              <a:buFont typeface="Wingdings"/>
              <a:buNone/>
              <a:defRPr/>
            </a:pPr>
            <a:endParaRPr lang="el-GR" sz="1800" b="1" dirty="0"/>
          </a:p>
          <a:p>
            <a:pPr marL="371475" indent="-371475" algn="just" eaLnBrk="1" fontAlgn="auto" hangingPunct="1">
              <a:lnSpc>
                <a:spcPct val="210000"/>
              </a:lnSpc>
              <a:spcBef>
                <a:spcPct val="0"/>
              </a:spcBef>
              <a:spcAft>
                <a:spcPts val="0"/>
              </a:spcAft>
              <a:buFont typeface="Wingdings" pitchFamily="2" charset="2"/>
              <a:buAutoNum type="arabicParenR"/>
              <a:defRPr/>
            </a:pPr>
            <a:r>
              <a:rPr lang="el-GR" sz="1800" b="1" dirty="0">
                <a:latin typeface="Arial" charset="0"/>
              </a:rPr>
              <a:t>Υποχρέωση Αναδόχου</a:t>
            </a:r>
            <a:r>
              <a:rPr lang="el-GR" sz="1800" dirty="0">
                <a:latin typeface="Arial" charset="0"/>
              </a:rPr>
              <a:t> για τήρηση συμβατικών υποχρεώσεων ως προς τον χρόνο παράδοσης.</a:t>
            </a:r>
          </a:p>
          <a:p>
            <a:pPr marL="371475" indent="-371475" algn="just" eaLnBrk="1" fontAlgn="auto" hangingPunct="1">
              <a:lnSpc>
                <a:spcPct val="210000"/>
              </a:lnSpc>
              <a:spcBef>
                <a:spcPct val="0"/>
              </a:spcBef>
              <a:spcAft>
                <a:spcPts val="0"/>
              </a:spcAft>
              <a:buFont typeface="Wingdings" pitchFamily="2" charset="2"/>
              <a:buAutoNum type="arabicParenR"/>
              <a:defRPr/>
            </a:pPr>
            <a:r>
              <a:rPr lang="el-GR" sz="1800" b="1" dirty="0">
                <a:latin typeface="Arial" charset="0"/>
              </a:rPr>
              <a:t>Καθορισμός συμβατικού χρόνου παραλαβής:</a:t>
            </a:r>
          </a:p>
          <a:p>
            <a:pPr marL="371475" indent="-371475" algn="just" eaLnBrk="1" fontAlgn="auto" hangingPunct="1">
              <a:lnSpc>
                <a:spcPct val="210000"/>
              </a:lnSpc>
              <a:spcBef>
                <a:spcPct val="0"/>
              </a:spcBef>
              <a:spcAft>
                <a:spcPts val="0"/>
              </a:spcAft>
              <a:buFont typeface="Wingdings" pitchFamily="2" charset="2"/>
              <a:buAutoNum type="romanLcPeriod"/>
              <a:defRPr/>
            </a:pPr>
            <a:r>
              <a:rPr lang="el-GR" sz="1800" b="1" dirty="0">
                <a:latin typeface="Arial" charset="0"/>
              </a:rPr>
              <a:t>με μακροσκοπική εξέταση ή\&amp; άλλους ελέγχους</a:t>
            </a:r>
            <a:r>
              <a:rPr lang="el-GR" sz="1800" dirty="0">
                <a:latin typeface="Arial" charset="0"/>
              </a:rPr>
              <a:t> από την ίδια την επιτροπή ή &amp; ελέγχους από άλλα όργανα: ο χρόνος παραλαβής αρχίζει από την </a:t>
            </a:r>
            <a:r>
              <a:rPr lang="el-GR" sz="1800" b="1" dirty="0">
                <a:solidFill>
                  <a:srgbClr val="FFFF00"/>
                </a:solidFill>
                <a:latin typeface="Arial" charset="0"/>
              </a:rPr>
              <a:t>ημερομηνία πραγματικής προσκόμισης του υλικού</a:t>
            </a:r>
            <a:r>
              <a:rPr lang="el-GR" sz="1800" b="1" dirty="0">
                <a:latin typeface="Arial" charset="0"/>
              </a:rPr>
              <a:t>. </a:t>
            </a:r>
          </a:p>
          <a:p>
            <a:pPr marL="371475" indent="-371475" algn="just" eaLnBrk="1" fontAlgn="auto" hangingPunct="1">
              <a:lnSpc>
                <a:spcPct val="210000"/>
              </a:lnSpc>
              <a:spcBef>
                <a:spcPct val="0"/>
              </a:spcBef>
              <a:spcAft>
                <a:spcPts val="0"/>
              </a:spcAft>
              <a:buFont typeface="Wingdings" pitchFamily="2" charset="2"/>
              <a:buAutoNum type="romanLcPeriod"/>
              <a:defRPr/>
            </a:pPr>
            <a:r>
              <a:rPr lang="el-GR" sz="1800" u="sng" dirty="0">
                <a:latin typeface="Arial" charset="0"/>
              </a:rPr>
              <a:t>εκτός</a:t>
            </a:r>
            <a:r>
              <a:rPr lang="el-GR" sz="1800" dirty="0">
                <a:latin typeface="Arial" charset="0"/>
              </a:rPr>
              <a:t> από μακροσκοπική εξέταση &amp; άλλους ελέγχους που διενεργούνται από άλλα όργανα που δεν ανήκουν στον Φορέα: </a:t>
            </a:r>
            <a:r>
              <a:rPr lang="el-GR" sz="1800" u="sng" dirty="0">
                <a:solidFill>
                  <a:srgbClr val="FFFF00"/>
                </a:solidFill>
                <a:latin typeface="Arial" charset="0"/>
              </a:rPr>
              <a:t>ο χρόνος παραλαβής αρχίζει </a:t>
            </a:r>
            <a:r>
              <a:rPr lang="el-GR" sz="1800" dirty="0">
                <a:latin typeface="Arial" charset="0"/>
              </a:rPr>
              <a:t>από την ημερομηνία πραγματικής προσκόμισης του υλικού, χωρίς να υπολογίζεται σε αυτόν το χρονικό διάστημα από την αποστολή των δειγμάτων για έλεγχο, μέχρι την κοινοποίηση των αποτελεσμάτων του ελέγχου στην Επιτροπή Παραλαβής.</a:t>
            </a:r>
          </a:p>
        </p:txBody>
      </p:sp>
      <p:sp>
        <p:nvSpPr>
          <p:cNvPr id="5325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4B99DD5-AB3B-4694-9107-C79D57168176}" type="slidenum">
              <a:rPr lang="el-GR" smtClean="0"/>
              <a:pPr/>
              <a:t>65</a:t>
            </a:fld>
            <a:endParaRPr lang="el-GR"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7699" name="Rectangle 3"/>
          <p:cNvSpPr>
            <a:spLocks noGrp="1" noChangeArrowheads="1"/>
          </p:cNvSpPr>
          <p:nvPr>
            <p:ph type="subTitle" idx="1"/>
          </p:nvPr>
        </p:nvSpPr>
        <p:spPr>
          <a:xfrm>
            <a:off x="179388" y="260350"/>
            <a:ext cx="8640762" cy="5689600"/>
          </a:xfrm>
        </p:spPr>
        <p:txBody>
          <a:bodyPr>
            <a:normAutofit fontScale="85000" lnSpcReduction="10000"/>
          </a:bodyPr>
          <a:lstStyle/>
          <a:p>
            <a:pPr marL="371475" indent="-371475" algn="just" eaLnBrk="1" fontAlgn="auto" hangingPunct="1">
              <a:spcAft>
                <a:spcPts val="0"/>
              </a:spcAft>
              <a:buFont typeface="Wingdings"/>
              <a:buNone/>
              <a:defRPr/>
            </a:pPr>
            <a:r>
              <a:rPr lang="el-GR" sz="1800" b="1" dirty="0">
                <a:latin typeface="Arial" charset="0"/>
              </a:rPr>
              <a:t>	</a:t>
            </a:r>
            <a:r>
              <a:rPr lang="el-GR" sz="1800" b="1" dirty="0" smtClean="0">
                <a:latin typeface="Arial" pitchFamily="34" charset="0"/>
                <a:cs typeface="Arial" pitchFamily="34" charset="0"/>
              </a:rPr>
              <a:t>ΤΜΗΜΑ </a:t>
            </a:r>
            <a:r>
              <a:rPr lang="el-GR" sz="1800" b="1" dirty="0">
                <a:latin typeface="Arial" pitchFamily="34" charset="0"/>
                <a:cs typeface="Arial" pitchFamily="34" charset="0"/>
              </a:rPr>
              <a:t>II ΔΙΑΤΑΞΕΙΣ ΓΙΑ ΤΗΝ </a:t>
            </a:r>
            <a:r>
              <a:rPr lang="el-GR" sz="1800" b="1" dirty="0">
                <a:solidFill>
                  <a:schemeClr val="tx1"/>
                </a:solidFill>
                <a:latin typeface="Arial" pitchFamily="34" charset="0"/>
                <a:cs typeface="Arial" pitchFamily="34" charset="0"/>
              </a:rPr>
              <a:t>ΕΚΤΕΛΕΣΗ ΣΥΜΒΑΣΕΩΝ ΠΡΟΜΗΘΕΙΑΣ ΑΓΑΘΩΝ,</a:t>
            </a:r>
            <a:r>
              <a:rPr lang="el-GR" sz="1800" dirty="0">
                <a:solidFill>
                  <a:schemeClr val="tx1"/>
                </a:solidFill>
                <a:latin typeface="Arial" pitchFamily="34" charset="0"/>
                <a:cs typeface="Arial" pitchFamily="34" charset="0"/>
              </a:rPr>
              <a:t> </a:t>
            </a:r>
            <a:r>
              <a:rPr lang="el-GR" sz="1800" b="1" dirty="0">
                <a:solidFill>
                  <a:srgbClr val="FFFF00"/>
                </a:solidFill>
                <a:latin typeface="Arial" pitchFamily="34" charset="0"/>
                <a:cs typeface="Arial" pitchFamily="34" charset="0"/>
              </a:rPr>
              <a:t>Άρθρο 209 Χρόνος παραλαβής υλικών </a:t>
            </a:r>
            <a:r>
              <a:rPr lang="el-GR" sz="1800" dirty="0">
                <a:latin typeface="Arial" pitchFamily="34" charset="0"/>
                <a:cs typeface="Arial" pitchFamily="34" charset="0"/>
              </a:rPr>
              <a:t>[συνέχεια]</a:t>
            </a:r>
          </a:p>
          <a:p>
            <a:pPr marL="371475" indent="-371475" algn="just" eaLnBrk="1" fontAlgn="auto" hangingPunct="1">
              <a:spcAft>
                <a:spcPts val="0"/>
              </a:spcAft>
              <a:buFont typeface="Wingdings"/>
              <a:buNone/>
              <a:defRPr/>
            </a:pPr>
            <a:endParaRPr lang="el-GR" sz="1800" dirty="0">
              <a:latin typeface="Arial" charset="0"/>
            </a:endParaRPr>
          </a:p>
          <a:p>
            <a:pPr marL="371475" indent="-371475" algn="just" eaLnBrk="1" fontAlgn="auto" hangingPunct="1">
              <a:lnSpc>
                <a:spcPct val="210000"/>
              </a:lnSpc>
              <a:spcBef>
                <a:spcPct val="0"/>
              </a:spcBef>
              <a:spcAft>
                <a:spcPts val="0"/>
              </a:spcAft>
              <a:buFont typeface="Wingdings" pitchFamily="2" charset="2"/>
              <a:buAutoNum type="arabicParenR" startAt="3"/>
              <a:defRPr/>
            </a:pPr>
            <a:r>
              <a:rPr lang="el-GR" sz="2000" b="1" u="sng" dirty="0">
                <a:latin typeface="Arial" charset="0"/>
              </a:rPr>
              <a:t>Αυτοδίκαιη παραλαβή</a:t>
            </a:r>
            <a:r>
              <a:rPr lang="el-GR" sz="2000" dirty="0">
                <a:latin typeface="Arial" charset="0"/>
              </a:rPr>
              <a:t>: αν η παραλαβή των υλικών &amp; η σύνταξη του πρωτοκόλλου δεν πραγματοποιηθεί </a:t>
            </a:r>
            <a:r>
              <a:rPr lang="el-GR" sz="2000" dirty="0" smtClean="0">
                <a:latin typeface="Arial" charset="0"/>
              </a:rPr>
              <a:t>εντός του συμβατικού χρόνου, </a:t>
            </a:r>
            <a:r>
              <a:rPr lang="el-GR" sz="2000" b="1" dirty="0">
                <a:latin typeface="Arial" charset="0"/>
              </a:rPr>
              <a:t>θεωρείται ότι η παραλαβή συντελέσθηκε αυτοδίκαια</a:t>
            </a:r>
            <a:r>
              <a:rPr lang="el-GR" sz="2000" dirty="0">
                <a:latin typeface="Arial" charset="0"/>
              </a:rPr>
              <a:t>, με </a:t>
            </a:r>
            <a:r>
              <a:rPr lang="el-GR" sz="2000" b="1" dirty="0">
                <a:latin typeface="Arial" charset="0"/>
              </a:rPr>
              <a:t>κάθε επιφύλαξη των δικαιωμάτων του Δημοσίου.</a:t>
            </a:r>
            <a:r>
              <a:rPr lang="el-GR" sz="2000" dirty="0">
                <a:latin typeface="Arial" charset="0"/>
              </a:rPr>
              <a:t> </a:t>
            </a:r>
            <a:r>
              <a:rPr lang="el-GR" sz="2000" dirty="0" smtClean="0">
                <a:latin typeface="Arial" charset="0"/>
              </a:rPr>
              <a:t>Έκδοση απόφασης παραλαβής, </a:t>
            </a:r>
            <a:r>
              <a:rPr lang="el-GR" sz="2000" dirty="0">
                <a:latin typeface="Arial" charset="0"/>
              </a:rPr>
              <a:t>με </a:t>
            </a:r>
            <a:r>
              <a:rPr lang="el-GR" sz="2000" dirty="0">
                <a:solidFill>
                  <a:srgbClr val="FFFF00"/>
                </a:solidFill>
                <a:latin typeface="Arial" charset="0"/>
              </a:rPr>
              <a:t>βάση μόνο το θεωρημένο από την υπηρεσία που παραλαμβάνει τα υλικά αποδεικτικό </a:t>
            </a:r>
            <a:r>
              <a:rPr lang="el-GR" sz="2000" dirty="0" smtClean="0">
                <a:solidFill>
                  <a:srgbClr val="FFFF00"/>
                </a:solidFill>
                <a:latin typeface="Arial" charset="0"/>
              </a:rPr>
              <a:t>παράδοσης</a:t>
            </a:r>
            <a:r>
              <a:rPr lang="el-GR" sz="2000" dirty="0" smtClean="0">
                <a:latin typeface="Arial" charset="0"/>
              </a:rPr>
              <a:t>, </a:t>
            </a:r>
            <a:r>
              <a:rPr lang="el-GR" sz="2000" dirty="0">
                <a:latin typeface="Arial" charset="0"/>
              </a:rPr>
              <a:t>σύμφωνα δε με την απόφαση αυτή η αποθήκη του φορέα εκδίδει δελτίο εισαγωγής του υλικού και εγγραφής του στα βιβλία της, προκειμένου να πραγματοποιηθεί η πληρωμή του προμηθευτή.</a:t>
            </a:r>
          </a:p>
          <a:p>
            <a:pPr marL="371475" indent="-371475" algn="just" eaLnBrk="1" fontAlgn="auto" hangingPunct="1">
              <a:lnSpc>
                <a:spcPct val="210000"/>
              </a:lnSpc>
              <a:spcBef>
                <a:spcPct val="0"/>
              </a:spcBef>
              <a:spcAft>
                <a:spcPts val="0"/>
              </a:spcAft>
              <a:buFont typeface="Wingdings" pitchFamily="2" charset="2"/>
              <a:buAutoNum type="arabicParenR" startAt="3"/>
              <a:defRPr/>
            </a:pPr>
            <a:r>
              <a:rPr lang="el-GR" sz="2000" b="1" dirty="0">
                <a:solidFill>
                  <a:srgbClr val="FFFF00"/>
                </a:solidFill>
                <a:latin typeface="Arial" charset="0"/>
              </a:rPr>
              <a:t>Τηρούμενη διαδικασία αυτοδίκαιης παραλαβής</a:t>
            </a:r>
            <a:r>
              <a:rPr lang="el-GR" sz="2000" b="1" dirty="0">
                <a:solidFill>
                  <a:schemeClr val="accent2"/>
                </a:solidFill>
                <a:latin typeface="Arial" charset="0"/>
              </a:rPr>
              <a:t>.</a:t>
            </a:r>
          </a:p>
        </p:txBody>
      </p:sp>
      <p:sp>
        <p:nvSpPr>
          <p:cNvPr id="5427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E0BB24C-6B87-4E12-AF6E-738FC82E9A71}" type="slidenum">
              <a:rPr lang="el-GR" smtClean="0"/>
              <a:pPr/>
              <a:t>66</a:t>
            </a:fld>
            <a:endParaRPr lang="el-GR"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55299" name="Rectangle 3"/>
          <p:cNvSpPr>
            <a:spLocks noGrp="1" noChangeArrowheads="1"/>
          </p:cNvSpPr>
          <p:nvPr>
            <p:ph type="subTitle" idx="1"/>
          </p:nvPr>
        </p:nvSpPr>
        <p:spPr>
          <a:xfrm>
            <a:off x="323850" y="260350"/>
            <a:ext cx="8496300" cy="5832475"/>
          </a:xfrm>
          <a:noFill/>
        </p:spPr>
        <p:txBody>
          <a:bodyPr/>
          <a:lstStyle/>
          <a:p>
            <a:pPr marL="342900" indent="-342900" algn="just" eaLnBrk="1" hangingPunct="1"/>
            <a:r>
              <a:rPr lang="el-GR" sz="1800" b="1" smtClean="0">
                <a:latin typeface="Arial" charset="0"/>
              </a:rPr>
              <a:t>	ΜΕΡΟΣ Β, ΚΕΦ. ΙΙ,ΤΙΤΛΟΣ 3, ΤΜΗΜΑ II ΔΙΑΤΑΞΕΙΣ ΓΙΑ ΤΗΝ </a:t>
            </a:r>
            <a:r>
              <a:rPr lang="el-GR" sz="1800" b="1" smtClean="0">
                <a:solidFill>
                  <a:schemeClr val="accent2"/>
                </a:solidFill>
                <a:latin typeface="Arial" charset="0"/>
              </a:rPr>
              <a:t>ΕΚΤΕΛΕΣΗ ΣΥΜΒΑΣΕΩΝ ΠΡΟΜΗΘΕΙΑΣ ΑΓΑΘΩΝ, </a:t>
            </a:r>
            <a:r>
              <a:rPr lang="el-GR" sz="1800" b="1" smtClean="0">
                <a:solidFill>
                  <a:srgbClr val="FFFF00"/>
                </a:solidFill>
              </a:rPr>
              <a:t>Άρθρο 210</a:t>
            </a:r>
            <a:r>
              <a:rPr lang="en-US" sz="1800" b="1" smtClean="0">
                <a:solidFill>
                  <a:srgbClr val="FFFF00"/>
                </a:solidFill>
              </a:rPr>
              <a:t> </a:t>
            </a:r>
            <a:r>
              <a:rPr lang="el-GR" sz="1800" b="1" smtClean="0">
                <a:solidFill>
                  <a:srgbClr val="FFFF00"/>
                </a:solidFill>
              </a:rPr>
              <a:t>Ναύλωση – Ασφάλιση</a:t>
            </a:r>
          </a:p>
          <a:p>
            <a:pPr marL="342900" indent="-342900" algn="just" eaLnBrk="1" hangingPunct="1"/>
            <a:endParaRPr lang="el-GR" sz="1800" b="1" smtClean="0"/>
          </a:p>
          <a:p>
            <a:pPr marL="342900" indent="-342900" algn="just" eaLnBrk="1" hangingPunct="1">
              <a:lnSpc>
                <a:spcPct val="190000"/>
              </a:lnSpc>
              <a:spcBef>
                <a:spcPct val="0"/>
              </a:spcBef>
              <a:buFont typeface="Wingdings" pitchFamily="2" charset="2"/>
              <a:buChar char="Ø"/>
            </a:pPr>
            <a:r>
              <a:rPr lang="el-GR" sz="2000" smtClean="0">
                <a:latin typeface="Arial" charset="0"/>
              </a:rPr>
              <a:t>Ρύθμιση θεμάτων που αφορούν προμήθειες για τις οποίες απαιτείται ναύλωση και ασφάλιση μεταφορικού μέσου.</a:t>
            </a:r>
          </a:p>
          <a:p>
            <a:pPr marL="342900" indent="-342900" algn="just" eaLnBrk="1" hangingPunct="1">
              <a:lnSpc>
                <a:spcPct val="190000"/>
              </a:lnSpc>
              <a:spcBef>
                <a:spcPct val="0"/>
              </a:spcBef>
              <a:buFont typeface="Wingdings" pitchFamily="2" charset="2"/>
              <a:buAutoNum type="arabicParenR"/>
            </a:pPr>
            <a:r>
              <a:rPr lang="el-GR" sz="2000" u="sng" smtClean="0">
                <a:latin typeface="Arial" charset="0"/>
              </a:rPr>
              <a:t>Πραγματοποίηση προμήθειας με τον όρο παράδοσης FOB – FOT:</a:t>
            </a:r>
            <a:r>
              <a:rPr lang="el-GR" sz="2000" smtClean="0">
                <a:latin typeface="Arial" charset="0"/>
              </a:rPr>
              <a:t> </a:t>
            </a:r>
          </a:p>
          <a:p>
            <a:pPr marL="342900" indent="-342900" algn="just" eaLnBrk="1" hangingPunct="1">
              <a:lnSpc>
                <a:spcPct val="190000"/>
              </a:lnSpc>
              <a:spcBef>
                <a:spcPct val="0"/>
              </a:spcBef>
            </a:pPr>
            <a:r>
              <a:rPr lang="el-GR" sz="2000" smtClean="0">
                <a:latin typeface="Arial" charset="0"/>
              </a:rPr>
              <a:t>	η επιλογή του μεταφορικού μέσου γίνεται με μέριμνα &amp; δαπάνη της ΑΑ.</a:t>
            </a:r>
          </a:p>
          <a:p>
            <a:pPr marL="342900" indent="-342900" algn="just" eaLnBrk="1" hangingPunct="1">
              <a:lnSpc>
                <a:spcPct val="190000"/>
              </a:lnSpc>
              <a:spcBef>
                <a:spcPct val="0"/>
              </a:spcBef>
              <a:buFont typeface="Wingdings" pitchFamily="2" charset="2"/>
              <a:buAutoNum type="arabicParenR" startAt="2"/>
            </a:pPr>
            <a:r>
              <a:rPr lang="el-GR" sz="2000" u="sng" smtClean="0">
                <a:latin typeface="Arial" charset="0"/>
              </a:rPr>
              <a:t>Πραγματοποίηση προμήθειας με τον όρο η ασφάλιση γίνεται με μέριμνα και δαπάνη του προμηθευτή</a:t>
            </a:r>
            <a:r>
              <a:rPr lang="el-GR" sz="2000" smtClean="0">
                <a:latin typeface="Arial" charset="0"/>
              </a:rPr>
              <a:t>: </a:t>
            </a:r>
            <a:r>
              <a:rPr lang="el-GR" sz="2000" smtClean="0">
                <a:solidFill>
                  <a:schemeClr val="accent2"/>
                </a:solidFill>
                <a:latin typeface="Arial" charset="0"/>
              </a:rPr>
              <a:t>ανατίθεται σε ασφαλιστική εταιρεία και καλύπτει συγκεκριμένους κινδύνους</a:t>
            </a:r>
            <a:r>
              <a:rPr lang="el-GR" sz="2000" smtClean="0">
                <a:latin typeface="Arial" charset="0"/>
              </a:rPr>
              <a:t>.</a:t>
            </a:r>
          </a:p>
        </p:txBody>
      </p:sp>
      <p:sp>
        <p:nvSpPr>
          <p:cNvPr id="5530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0FAA44C-DE59-4F6E-B6BB-C9F1D19E2795}" type="slidenum">
              <a:rPr lang="el-GR" smtClean="0"/>
              <a:pPr/>
              <a:t>67</a:t>
            </a:fld>
            <a:endParaRPr lang="el-GR"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56323" name="Rectangle 3"/>
          <p:cNvSpPr>
            <a:spLocks noGrp="1" noChangeArrowheads="1"/>
          </p:cNvSpPr>
          <p:nvPr>
            <p:ph type="subTitle" idx="1"/>
          </p:nvPr>
        </p:nvSpPr>
        <p:spPr>
          <a:xfrm>
            <a:off x="323850" y="260350"/>
            <a:ext cx="8496300" cy="5832475"/>
          </a:xfrm>
          <a:noFill/>
        </p:spPr>
        <p:txBody>
          <a:bodyPr/>
          <a:lstStyle/>
          <a:p>
            <a:pPr marL="342900" indent="-342900" eaLnBrk="1" hangingPunct="1"/>
            <a:r>
              <a:rPr lang="el-GR" sz="1800" b="1" dirty="0" smtClean="0">
                <a:latin typeface="Arial" charset="0"/>
              </a:rPr>
              <a:t>	ΜΕΡΟΣ Β, ΚΕΦ. ΙΙ,ΤΙΤΛΟΣ 3, ΤΜΗΜΑ II ΔΙΑΤΑΞΕΙΣ ΓΙΑ ΤΗΝ </a:t>
            </a:r>
            <a:r>
              <a:rPr lang="el-GR" sz="1800" b="1" dirty="0" smtClean="0">
                <a:solidFill>
                  <a:schemeClr val="accent2"/>
                </a:solidFill>
                <a:latin typeface="Arial" charset="0"/>
              </a:rPr>
              <a:t>ΕΚΤΕΛΕΣΗ ΣΥΜΒΑΣΕΩΝ ΠΡΟΜΗΘΕΙΑΣ ΑΓΑΘΩΝ, </a:t>
            </a:r>
            <a:r>
              <a:rPr lang="el-GR" sz="1800" b="1" dirty="0" smtClean="0">
                <a:solidFill>
                  <a:srgbClr val="FFFF00"/>
                </a:solidFill>
              </a:rPr>
              <a:t>Άρθρο 211 Ανακοίνωση φόρτωσης</a:t>
            </a:r>
          </a:p>
          <a:p>
            <a:pPr marL="342900" indent="-342900" eaLnBrk="1" hangingPunct="1"/>
            <a:endParaRPr lang="el-GR" sz="1800" b="1" dirty="0" smtClean="0"/>
          </a:p>
          <a:p>
            <a:pPr marL="342900" indent="-342900" algn="just" eaLnBrk="1" hangingPunct="1">
              <a:lnSpc>
                <a:spcPct val="150000"/>
              </a:lnSpc>
              <a:spcBef>
                <a:spcPct val="0"/>
              </a:spcBef>
              <a:buFont typeface="Wingdings" pitchFamily="2" charset="2"/>
              <a:buChar char="Ø"/>
            </a:pPr>
            <a:r>
              <a:rPr lang="el-GR" sz="2000" dirty="0" smtClean="0">
                <a:solidFill>
                  <a:schemeClr val="tx1"/>
                </a:solidFill>
                <a:latin typeface="Arial" charset="0"/>
              </a:rPr>
              <a:t>Υποχρεωτικές ενέργειες του Αναδόχου που έπονται της φόρτωσης των υλικών, με σκοπό την έγκαιρη ενημέρωση των ΑΑ &amp; τη σχετική προετοιμασία αυτών, καθώς &amp;</a:t>
            </a:r>
          </a:p>
          <a:p>
            <a:pPr marL="342900" indent="-342900" algn="just" eaLnBrk="1" hangingPunct="1">
              <a:lnSpc>
                <a:spcPct val="150000"/>
              </a:lnSpc>
              <a:spcBef>
                <a:spcPct val="0"/>
              </a:spcBef>
            </a:pPr>
            <a:endParaRPr lang="el-GR" sz="2000" dirty="0" smtClean="0">
              <a:solidFill>
                <a:schemeClr val="tx1"/>
              </a:solidFill>
              <a:latin typeface="Arial" charset="0"/>
            </a:endParaRPr>
          </a:p>
          <a:p>
            <a:pPr marL="342900" indent="-342900" algn="just" eaLnBrk="1" hangingPunct="1">
              <a:lnSpc>
                <a:spcPct val="150000"/>
              </a:lnSpc>
              <a:spcBef>
                <a:spcPct val="0"/>
              </a:spcBef>
              <a:buFont typeface="Wingdings" pitchFamily="2" charset="2"/>
              <a:buChar char="Ø"/>
            </a:pPr>
            <a:r>
              <a:rPr lang="el-GR" sz="2000" dirty="0" smtClean="0">
                <a:solidFill>
                  <a:schemeClr val="tx1"/>
                </a:solidFill>
                <a:latin typeface="Arial" charset="0"/>
              </a:rPr>
              <a:t> τις συνέπειες εις βάρος του σε περίπτωση αθέτησης των υποχρεώσεών του.</a:t>
            </a:r>
            <a:endParaRPr lang="el-GR" sz="2000" b="1" dirty="0" smtClean="0">
              <a:solidFill>
                <a:schemeClr val="tx1"/>
              </a:solidFill>
              <a:latin typeface="Arial" charset="0"/>
            </a:endParaRPr>
          </a:p>
          <a:p>
            <a:pPr marL="342900" indent="-342900" algn="just" eaLnBrk="1" hangingPunct="1">
              <a:lnSpc>
                <a:spcPct val="150000"/>
              </a:lnSpc>
              <a:spcBef>
                <a:spcPct val="0"/>
              </a:spcBef>
              <a:buFont typeface="Wingdings" pitchFamily="2" charset="2"/>
              <a:buChar char="Ø"/>
            </a:pPr>
            <a:endParaRPr lang="el-GR" b="1" dirty="0" smtClean="0">
              <a:latin typeface="Arial" charset="0"/>
            </a:endParaRPr>
          </a:p>
        </p:txBody>
      </p:sp>
      <p:sp>
        <p:nvSpPr>
          <p:cNvPr id="5632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63D3565-DF8D-4DE0-8416-343D477BE21D}" type="slidenum">
              <a:rPr lang="el-GR" smtClean="0"/>
              <a:pPr/>
              <a:t>68</a:t>
            </a:fld>
            <a:endParaRPr lang="el-GR"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59747" name="Rectangle 3"/>
          <p:cNvSpPr>
            <a:spLocks noGrp="1" noChangeArrowheads="1"/>
          </p:cNvSpPr>
          <p:nvPr>
            <p:ph type="subTitle" idx="1"/>
          </p:nvPr>
        </p:nvSpPr>
        <p:spPr>
          <a:xfrm>
            <a:off x="323850" y="260350"/>
            <a:ext cx="8496300" cy="5832475"/>
          </a:xfrm>
        </p:spPr>
        <p:txBody>
          <a:bodyPr>
            <a:normAutofit/>
          </a:bodyPr>
          <a:lstStyle/>
          <a:p>
            <a:pPr marL="342900" indent="-342900" eaLnBrk="1" fontAlgn="auto" hangingPunct="1">
              <a:spcAft>
                <a:spcPts val="0"/>
              </a:spcAft>
              <a:buFont typeface="Wingdings"/>
              <a:buNone/>
              <a:defRPr/>
            </a:pPr>
            <a:r>
              <a:rPr lang="el-GR" sz="1800" b="1" dirty="0">
                <a:latin typeface="Arial" charset="0"/>
              </a:rPr>
              <a:t>	</a:t>
            </a:r>
            <a:r>
              <a:rPr lang="el-GR" sz="1600" b="1" dirty="0" smtClean="0">
                <a:latin typeface="Arial" charset="0"/>
              </a:rPr>
              <a:t> </a:t>
            </a:r>
            <a:r>
              <a:rPr lang="el-GR" sz="1600" b="1" dirty="0">
                <a:latin typeface="Arial" charset="0"/>
              </a:rPr>
              <a:t>ΤΜΗΜΑ II ΔΙΑΤΑΞΕΙΣ ΓΙΑ ΤΗΝ </a:t>
            </a:r>
            <a:r>
              <a:rPr lang="el-GR" sz="1600" b="1" dirty="0">
                <a:solidFill>
                  <a:schemeClr val="tx1"/>
                </a:solidFill>
                <a:latin typeface="Arial" charset="0"/>
              </a:rPr>
              <a:t>ΕΚΤΕΛΕΣΗ ΣΥΜΒΑΣΕΩΝ ΠΡΟΜΗΘΕΙΑΣ ΑΓΑΘΩΝ</a:t>
            </a:r>
            <a:r>
              <a:rPr lang="el-GR" sz="1600" b="1" dirty="0">
                <a:solidFill>
                  <a:schemeClr val="accent2"/>
                </a:solidFill>
                <a:latin typeface="Arial" charset="0"/>
              </a:rPr>
              <a:t>, </a:t>
            </a:r>
            <a:r>
              <a:rPr lang="el-GR" sz="1600" b="1" dirty="0">
                <a:solidFill>
                  <a:srgbClr val="FFFF00"/>
                </a:solidFill>
                <a:latin typeface="Arial" charset="0"/>
              </a:rPr>
              <a:t>Άρθρο 212 Ποιοτικός έλεγχος στο εξωτερικό</a:t>
            </a:r>
          </a:p>
          <a:p>
            <a:pPr marL="342900" indent="-342900" algn="just" eaLnBrk="1" fontAlgn="auto" hangingPunct="1">
              <a:lnSpc>
                <a:spcPct val="150000"/>
              </a:lnSpc>
              <a:spcBef>
                <a:spcPct val="0"/>
              </a:spcBef>
              <a:spcAft>
                <a:spcPts val="0"/>
              </a:spcAft>
              <a:buFont typeface="Wingdings" pitchFamily="2" charset="2"/>
              <a:buChar char="v"/>
              <a:defRPr/>
            </a:pPr>
            <a:r>
              <a:rPr lang="el-GR" sz="1800" dirty="0">
                <a:latin typeface="Arial" charset="0"/>
              </a:rPr>
              <a:t>Δυνατότητα ΑΑ για διενέργεια ελέγχου των υλικών, </a:t>
            </a:r>
            <a:r>
              <a:rPr lang="el-GR" sz="1800" dirty="0">
                <a:solidFill>
                  <a:srgbClr val="FFFF00"/>
                </a:solidFill>
                <a:latin typeface="Arial" charset="0"/>
              </a:rPr>
              <a:t>ποιοτικής φύσεως</a:t>
            </a:r>
            <a:r>
              <a:rPr lang="el-GR" sz="1800" dirty="0">
                <a:latin typeface="Arial" charset="0"/>
              </a:rPr>
              <a:t>, κατά την εισαγωγή αυτών από το εξωτερικό, προκειμένου να εξακριβωθεί η πλήρωση των συμβατικών όρων. </a:t>
            </a:r>
          </a:p>
          <a:p>
            <a:pPr marL="342900" indent="-342900" algn="just" eaLnBrk="1" fontAlgn="auto" hangingPunct="1">
              <a:lnSpc>
                <a:spcPct val="150000"/>
              </a:lnSpc>
              <a:spcBef>
                <a:spcPct val="0"/>
              </a:spcBef>
              <a:spcAft>
                <a:spcPts val="0"/>
              </a:spcAft>
              <a:buFont typeface="Wingdings" pitchFamily="2" charset="2"/>
              <a:buAutoNum type="arabicParenR"/>
              <a:defRPr/>
            </a:pPr>
            <a:r>
              <a:rPr lang="el-GR" sz="1800" dirty="0">
                <a:latin typeface="Arial" charset="0"/>
              </a:rPr>
              <a:t>Δυνατότητα ανάθεσης διενέργειας ποιοτικού &amp; ποσοτικού ελέγχου των υλικών σε </a:t>
            </a:r>
            <a:r>
              <a:rPr lang="el-GR" sz="1800" dirty="0">
                <a:solidFill>
                  <a:schemeClr val="accent2"/>
                </a:solidFill>
                <a:latin typeface="Arial" charset="0"/>
              </a:rPr>
              <a:t>διεθνές γραφείο ελέγχου</a:t>
            </a:r>
            <a:r>
              <a:rPr lang="el-GR" sz="1800" dirty="0">
                <a:latin typeface="Arial" charset="0"/>
              </a:rPr>
              <a:t>.</a:t>
            </a:r>
          </a:p>
          <a:p>
            <a:pPr marL="342900" indent="-342900" algn="just" eaLnBrk="1" fontAlgn="auto" hangingPunct="1">
              <a:lnSpc>
                <a:spcPct val="150000"/>
              </a:lnSpc>
              <a:spcBef>
                <a:spcPct val="0"/>
              </a:spcBef>
              <a:spcAft>
                <a:spcPts val="0"/>
              </a:spcAft>
              <a:buFont typeface="Wingdings" pitchFamily="2" charset="2"/>
              <a:buAutoNum type="arabicParenR"/>
              <a:defRPr/>
            </a:pPr>
            <a:r>
              <a:rPr lang="el-GR" sz="1800" dirty="0">
                <a:solidFill>
                  <a:schemeClr val="accent2"/>
                </a:solidFill>
                <a:latin typeface="Arial" charset="0"/>
              </a:rPr>
              <a:t>Υποχρεώσεις Αναδόχου</a:t>
            </a:r>
            <a:r>
              <a:rPr lang="el-GR" sz="1800" dirty="0">
                <a:latin typeface="Arial" charset="0"/>
              </a:rPr>
              <a:t> έναντι διεθνούς γραφείου ελέγχου &amp; χρονική καθυστέρηση των σχετικών διαδικασιών με υπαιτιότητα του προαναφερθέντος γραφείου.</a:t>
            </a:r>
          </a:p>
          <a:p>
            <a:pPr marL="342900" indent="-342900" algn="just" eaLnBrk="1" fontAlgn="auto" hangingPunct="1">
              <a:lnSpc>
                <a:spcPct val="150000"/>
              </a:lnSpc>
              <a:spcBef>
                <a:spcPct val="0"/>
              </a:spcBef>
              <a:spcAft>
                <a:spcPts val="0"/>
              </a:spcAft>
              <a:buFont typeface="Wingdings" pitchFamily="2" charset="2"/>
              <a:buAutoNum type="arabicParenR"/>
              <a:defRPr/>
            </a:pPr>
            <a:r>
              <a:rPr lang="el-GR" sz="1800" dirty="0">
                <a:solidFill>
                  <a:schemeClr val="accent2"/>
                </a:solidFill>
                <a:latin typeface="Arial" charset="0"/>
              </a:rPr>
              <a:t>Μη έκδοση πιστοποιητικού σε περίπτωση μη εναρμόνισης του υλικού με τους συμβατικούς όρους</a:t>
            </a:r>
          </a:p>
          <a:p>
            <a:pPr marL="342900" indent="-342900" algn="just" eaLnBrk="1" fontAlgn="auto" hangingPunct="1">
              <a:lnSpc>
                <a:spcPct val="150000"/>
              </a:lnSpc>
              <a:spcBef>
                <a:spcPct val="0"/>
              </a:spcBef>
              <a:spcAft>
                <a:spcPts val="0"/>
              </a:spcAft>
              <a:buFont typeface="Wingdings" pitchFamily="2" charset="2"/>
              <a:buAutoNum type="arabicParenR"/>
              <a:defRPr/>
            </a:pPr>
            <a:r>
              <a:rPr lang="el-GR" sz="1800" dirty="0">
                <a:latin typeface="Arial" charset="0"/>
              </a:rPr>
              <a:t>Δυνατότητα  διενέργειας ποιοτικού ελέγχου στο εξωτερικό από </a:t>
            </a:r>
            <a:r>
              <a:rPr lang="el-GR" sz="1800" dirty="0">
                <a:solidFill>
                  <a:schemeClr val="accent2"/>
                </a:solidFill>
                <a:latin typeface="Arial" charset="0"/>
              </a:rPr>
              <a:t>ειδική επιτροπή εξειδικευμένων υπαλλήλων του Δημοσίου Τομέα. </a:t>
            </a:r>
          </a:p>
        </p:txBody>
      </p:sp>
      <p:sp>
        <p:nvSpPr>
          <p:cNvPr id="5734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3C7373D-D0D9-497E-BEC0-264D1BF89925}" type="slidenum">
              <a:rPr lang="el-GR" smtClean="0"/>
              <a:pPr/>
              <a:t>69</a:t>
            </a:fld>
            <a:endParaRPr lang="el-G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1859" name="Rectangle 3"/>
          <p:cNvSpPr>
            <a:spLocks noGrp="1" noChangeArrowheads="1"/>
          </p:cNvSpPr>
          <p:nvPr>
            <p:ph type="subTitle" idx="1"/>
          </p:nvPr>
        </p:nvSpPr>
        <p:spPr>
          <a:xfrm>
            <a:off x="323850" y="188913"/>
            <a:ext cx="8677306" cy="5761037"/>
          </a:xfrm>
        </p:spPr>
        <p:txBody>
          <a:bodyPr>
            <a:normAutofit/>
          </a:bodyPr>
          <a:lstStyle/>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marL="304800" indent="-304800" algn="just" eaLnBrk="1" fontAlgn="auto" hangingPunct="1">
              <a:lnSpc>
                <a:spcPct val="80000"/>
              </a:lnSpc>
              <a:spcAft>
                <a:spcPts val="0"/>
              </a:spcAft>
              <a:defRPr/>
            </a:pPr>
            <a:endParaRPr lang="el-GR" sz="1800" dirty="0" smtClean="0">
              <a:latin typeface="Arial" pitchFamily="34" charset="0"/>
              <a:cs typeface="Arial" pitchFamily="34" charset="0"/>
            </a:endParaRPr>
          </a:p>
          <a:p>
            <a:pPr marL="182563" indent="-182563" algn="just" eaLnBrk="1" fontAlgn="auto" hangingPunct="1">
              <a:lnSpc>
                <a:spcPct val="150000"/>
              </a:lnSpc>
              <a:spcBef>
                <a:spcPts val="0"/>
              </a:spcBef>
              <a:spcAft>
                <a:spcPts val="0"/>
              </a:spcAft>
              <a:buFont typeface="Wingdings" pitchFamily="2" charset="2"/>
              <a:buChar char="v"/>
              <a:defRPr/>
            </a:pPr>
            <a:r>
              <a:rPr lang="el-GR" sz="1800" dirty="0" smtClean="0">
                <a:latin typeface="Arial" pitchFamily="34" charset="0"/>
                <a:cs typeface="Arial" pitchFamily="34" charset="0"/>
              </a:rPr>
              <a:t>ΕΑΔΗΣΥ Αρ. </a:t>
            </a:r>
            <a:r>
              <a:rPr lang="el-GR" sz="1800" dirty="0" err="1" smtClean="0">
                <a:latin typeface="Arial" pitchFamily="34" charset="0"/>
                <a:cs typeface="Arial" pitchFamily="34" charset="0"/>
              </a:rPr>
              <a:t>πρωτ</a:t>
            </a:r>
            <a:r>
              <a:rPr lang="el-GR" sz="1800" dirty="0" smtClean="0">
                <a:latin typeface="Arial" pitchFamily="34" charset="0"/>
                <a:cs typeface="Arial" pitchFamily="34" charset="0"/>
              </a:rPr>
              <a:t>.: 1050/19.02.2019 ΘΕΜΑ: «</a:t>
            </a:r>
            <a:r>
              <a:rPr lang="el-GR" sz="1800" b="1" dirty="0" smtClean="0">
                <a:solidFill>
                  <a:srgbClr val="FFFF00"/>
                </a:solidFill>
                <a:latin typeface="Arial" pitchFamily="34" charset="0"/>
                <a:cs typeface="Arial" pitchFamily="34" charset="0"/>
              </a:rPr>
              <a:t>Διευκρινήσεις ως προς τις συνέπειες της αναπροσαρμογής του κατώτατου μισθού και του κατώτατου ημερομισθίου σε εν εξελίξει διαδικασίες ανάθεσης και εκτέλεσης δημοσίων συμβάσεων παροχής υπηρεσιών καθαριότητας ή/και φύλαξης»</a:t>
            </a:r>
            <a:endParaRPr lang="en-US" sz="1800" b="1" dirty="0" smtClean="0">
              <a:solidFill>
                <a:srgbClr val="FFFF00"/>
              </a:solidFill>
              <a:latin typeface="Arial" pitchFamily="34" charset="0"/>
              <a:cs typeface="Arial" pitchFamily="34" charset="0"/>
            </a:endParaRPr>
          </a:p>
          <a:p>
            <a:pPr marL="182563" indent="-182563" algn="just">
              <a:lnSpc>
                <a:spcPct val="150000"/>
              </a:lnSpc>
              <a:spcBef>
                <a:spcPts val="0"/>
              </a:spcBef>
              <a:spcAft>
                <a:spcPts val="0"/>
              </a:spcAft>
            </a:pPr>
            <a:r>
              <a:rPr lang="el-GR" sz="1800" dirty="0" smtClean="0">
                <a:latin typeface="Arial" pitchFamily="34" charset="0"/>
                <a:cs typeface="Arial" pitchFamily="34" charset="0"/>
              </a:rPr>
              <a:t> </a:t>
            </a:r>
            <a:endParaRPr lang="el-GR" sz="1800" b="1" dirty="0" smtClean="0">
              <a:latin typeface="Arial" pitchFamily="34" charset="0"/>
              <a:cs typeface="Arial" pitchFamily="34" charset="0"/>
            </a:endParaRPr>
          </a:p>
          <a:p>
            <a:pPr marL="182563" indent="-182563" algn="just">
              <a:lnSpc>
                <a:spcPct val="150000"/>
              </a:lnSpc>
              <a:spcBef>
                <a:spcPts val="0"/>
              </a:spcBef>
              <a:spcAft>
                <a:spcPts val="0"/>
              </a:spcAft>
              <a:buFont typeface="Wingdings" pitchFamily="2" charset="2"/>
              <a:buChar char="v"/>
            </a:pPr>
            <a:r>
              <a:rPr lang="el-GR" sz="1800" dirty="0" smtClean="0">
                <a:latin typeface="Arial" pitchFamily="34" charset="0"/>
                <a:cs typeface="Arial" pitchFamily="34" charset="0"/>
              </a:rPr>
              <a:t>ΕΓΚΥΚΛΙΟΣ ΥΠΕΚΑ   </a:t>
            </a:r>
            <a:r>
              <a:rPr lang="el-GR" sz="1800" b="1" dirty="0" err="1" smtClean="0">
                <a:latin typeface="Arial" pitchFamily="34" charset="0"/>
                <a:cs typeface="Arial" pitchFamily="34" charset="0"/>
              </a:rPr>
              <a:t>αριθμ</a:t>
            </a:r>
            <a:r>
              <a:rPr lang="el-GR" sz="1800" b="1" dirty="0" smtClean="0">
                <a:latin typeface="Arial" pitchFamily="34" charset="0"/>
                <a:cs typeface="Arial" pitchFamily="34" charset="0"/>
              </a:rPr>
              <a:t>. </a:t>
            </a:r>
            <a:r>
              <a:rPr lang="el-GR" sz="1800" b="1" dirty="0" err="1" smtClean="0">
                <a:latin typeface="Arial" pitchFamily="34" charset="0"/>
                <a:cs typeface="Arial" pitchFamily="34" charset="0"/>
              </a:rPr>
              <a:t>πρωτ</a:t>
            </a:r>
            <a:r>
              <a:rPr lang="el-GR" sz="1800" b="1" dirty="0" smtClean="0">
                <a:latin typeface="Arial" pitchFamily="34" charset="0"/>
                <a:cs typeface="Arial" pitchFamily="34" charset="0"/>
              </a:rPr>
              <a:t>. </a:t>
            </a:r>
            <a:r>
              <a:rPr lang="el-GR" sz="1800" b="1" dirty="0" err="1" smtClean="0">
                <a:latin typeface="Arial" pitchFamily="34" charset="0"/>
                <a:cs typeface="Arial" pitchFamily="34" charset="0"/>
              </a:rPr>
              <a:t>οίκ</a:t>
            </a:r>
            <a:r>
              <a:rPr lang="el-GR" sz="1800" b="1" dirty="0" smtClean="0">
                <a:latin typeface="Arial" pitchFamily="34" charset="0"/>
                <a:cs typeface="Arial" pitchFamily="34" charset="0"/>
              </a:rPr>
              <a:t>. 7613/395/18.02.2019 «Οδηγίες για την εφαρμογή του κατώτατου μισθού και του κατώτατου ημερομισθίου για τους υπαλλήλους και τους εργατοτεχνίτες όλης της χώρας» 	</a:t>
            </a:r>
          </a:p>
          <a:p>
            <a:pPr marL="304800" indent="-304800" algn="just" eaLnBrk="1" fontAlgn="auto" hangingPunct="1">
              <a:lnSpc>
                <a:spcPct val="150000"/>
              </a:lnSpc>
              <a:spcBef>
                <a:spcPts val="0"/>
              </a:spcBef>
              <a:spcAft>
                <a:spcPts val="0"/>
              </a:spcAft>
              <a:defRPr/>
            </a:pPr>
            <a:endParaRPr lang="en-US" sz="1800" b="1" dirty="0" smtClean="0">
              <a:solidFill>
                <a:srgbClr val="FFFF00"/>
              </a:solidFill>
              <a:latin typeface="Arial" pitchFamily="34" charset="0"/>
              <a:cs typeface="Arial" pitchFamily="34" charset="0"/>
            </a:endParaRPr>
          </a:p>
          <a:p>
            <a:pPr marL="304800" indent="-304800" algn="just" eaLnBrk="1" fontAlgn="auto" hangingPunct="1">
              <a:lnSpc>
                <a:spcPct val="150000"/>
              </a:lnSpc>
              <a:spcBef>
                <a:spcPts val="0"/>
              </a:spcBef>
              <a:spcAft>
                <a:spcPts val="0"/>
              </a:spcAft>
              <a:defRPr/>
            </a:pPr>
            <a:endParaRPr lang="el-GR" sz="1800" b="1" dirty="0">
              <a:solidFill>
                <a:srgbClr val="FFFF00"/>
              </a:solidFill>
            </a:endParaRPr>
          </a:p>
          <a:p>
            <a:pPr marL="304800" indent="-304800" algn="just" eaLnBrk="1" fontAlgn="auto" hangingPunct="1">
              <a:lnSpc>
                <a:spcPct val="150000"/>
              </a:lnSpc>
              <a:spcBef>
                <a:spcPts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i="1" dirty="0" smtClean="0">
              <a:latin typeface="Arial" charset="0"/>
            </a:endParaRPr>
          </a:p>
          <a:p>
            <a:pPr marL="304800" indent="-304800" algn="just" eaLnBrk="1" fontAlgn="auto" hangingPunct="1">
              <a:lnSpc>
                <a:spcPct val="160000"/>
              </a:lnSpc>
              <a:spcBef>
                <a:spcPct val="0"/>
              </a:spcBef>
              <a:spcAft>
                <a:spcPts val="0"/>
              </a:spcAft>
              <a:buFont typeface="Wingdings"/>
              <a:buNone/>
              <a:defRPr/>
            </a:pPr>
            <a:endParaRPr lang="el-GR" sz="1800" dirty="0">
              <a:latin typeface="Arial" charset="0"/>
            </a:endParaRPr>
          </a:p>
        </p:txBody>
      </p:sp>
      <p:sp>
        <p:nvSpPr>
          <p:cNvPr id="122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AB8F5E91-E036-44B4-A841-7048CA33CFC8}" type="slidenum">
              <a:rPr lang="el-GR" smtClean="0"/>
              <a:pPr/>
              <a:t>7</a:t>
            </a:fld>
            <a:endParaRPr lang="el-GR"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58371" name="Rectangle 3"/>
          <p:cNvSpPr>
            <a:spLocks noGrp="1" noChangeArrowheads="1"/>
          </p:cNvSpPr>
          <p:nvPr>
            <p:ph type="subTitle" idx="1"/>
          </p:nvPr>
        </p:nvSpPr>
        <p:spPr>
          <a:xfrm>
            <a:off x="323850" y="260350"/>
            <a:ext cx="8496300" cy="5616575"/>
          </a:xfrm>
          <a:noFill/>
        </p:spPr>
        <p:txBody>
          <a:bodyPr/>
          <a:lstStyle/>
          <a:p>
            <a:pPr marL="342900" indent="-342900" algn="just" eaLnBrk="1" hangingPunct="1"/>
            <a:r>
              <a:rPr lang="el-GR" sz="1800" b="1" dirty="0" smtClean="0">
                <a:latin typeface="Arial" charset="0"/>
              </a:rPr>
              <a:t>	ΤΜΗΜΑ II ΔΙΑΤΑΞΕΙΣ ΓΙΑ ΤΗΝ </a:t>
            </a:r>
            <a:r>
              <a:rPr lang="el-GR" sz="1800" b="1" dirty="0" smtClean="0">
                <a:solidFill>
                  <a:schemeClr val="accent2"/>
                </a:solidFill>
                <a:latin typeface="Arial" charset="0"/>
              </a:rPr>
              <a:t>ΕΚΤΕΛΕΣΗ ΣΥΜΒΑΣΕΩΝ ΠΡΟΜΗΘΕΙΑΣ ΑΓΑΘΩΝ, </a:t>
            </a:r>
            <a:r>
              <a:rPr lang="el-GR" sz="1800" b="1" dirty="0" smtClean="0">
                <a:solidFill>
                  <a:srgbClr val="FFFF00"/>
                </a:solidFill>
                <a:latin typeface="Arial" charset="0"/>
              </a:rPr>
              <a:t>Άρθρο 213 Απόρριψη συμβατικών υλικών – αντικατάσταση</a:t>
            </a:r>
          </a:p>
          <a:p>
            <a:pPr marL="342900" indent="-342900" algn="just" eaLnBrk="1" hangingPunct="1"/>
            <a:endParaRPr lang="el-GR" sz="1800" b="1" dirty="0" smtClean="0">
              <a:latin typeface="Arial" charset="0"/>
            </a:endParaRPr>
          </a:p>
          <a:p>
            <a:pPr marL="342900" indent="-342900" algn="just" eaLnBrk="1" hangingPunct="1">
              <a:lnSpc>
                <a:spcPct val="150000"/>
              </a:lnSpc>
              <a:spcBef>
                <a:spcPct val="0"/>
              </a:spcBef>
              <a:buFont typeface="Wingdings" pitchFamily="2" charset="2"/>
              <a:buAutoNum type="arabicParenR"/>
            </a:pPr>
            <a:r>
              <a:rPr lang="el-GR" sz="2400" dirty="0" smtClean="0">
                <a:latin typeface="Arial" charset="0"/>
              </a:rPr>
              <a:t>Με απόφαση αρμοδίου Οργάνου, κατόπιν γνωμοδότησης του αρμοδίου Οργάνου, </a:t>
            </a:r>
            <a:r>
              <a:rPr lang="el-GR" sz="2400" b="1" dirty="0" smtClean="0">
                <a:solidFill>
                  <a:srgbClr val="00B0F0"/>
                </a:solidFill>
                <a:latin typeface="Arial" charset="0"/>
              </a:rPr>
              <a:t>οριστική</a:t>
            </a:r>
            <a:r>
              <a:rPr lang="fr-CA" sz="2400" b="1" dirty="0" smtClean="0">
                <a:solidFill>
                  <a:srgbClr val="00B0F0"/>
                </a:solidFill>
                <a:latin typeface="Arial" charset="0"/>
              </a:rPr>
              <a:t> απόρριψη ολόκληρης ή μέρους της συμβατικής ποσότητας των υλικών</a:t>
            </a:r>
            <a:r>
              <a:rPr lang="el-GR" sz="2400" dirty="0" smtClean="0">
                <a:latin typeface="Arial" charset="0"/>
              </a:rPr>
              <a:t>.</a:t>
            </a:r>
          </a:p>
          <a:p>
            <a:pPr marL="342900" indent="-342900" algn="just" eaLnBrk="1" hangingPunct="1">
              <a:lnSpc>
                <a:spcPct val="150000"/>
              </a:lnSpc>
              <a:spcBef>
                <a:spcPct val="0"/>
              </a:spcBef>
              <a:buFont typeface="Wingdings" pitchFamily="2" charset="2"/>
              <a:buAutoNum type="arabicParenR"/>
            </a:pPr>
            <a:r>
              <a:rPr lang="el-GR" sz="2400" dirty="0" smtClean="0">
                <a:latin typeface="Arial" charset="0"/>
              </a:rPr>
              <a:t>Δυνατότητα έγκρισης </a:t>
            </a:r>
            <a:r>
              <a:rPr lang="el-GR" sz="2400" b="1" dirty="0" smtClean="0">
                <a:solidFill>
                  <a:srgbClr val="FFFF00"/>
                </a:solidFill>
                <a:latin typeface="Arial" charset="0"/>
              </a:rPr>
              <a:t>αντικατάστασης</a:t>
            </a:r>
            <a:r>
              <a:rPr lang="el-GR" sz="2400" b="1" dirty="0" smtClean="0">
                <a:latin typeface="Arial" charset="0"/>
              </a:rPr>
              <a:t> αυτών</a:t>
            </a:r>
            <a:r>
              <a:rPr lang="fr-CA" sz="2400" b="1" dirty="0" smtClean="0">
                <a:latin typeface="Arial" charset="0"/>
              </a:rPr>
              <a:t> </a:t>
            </a:r>
            <a:r>
              <a:rPr lang="el-GR" sz="2400" b="1" dirty="0" smtClean="0">
                <a:latin typeface="Arial" charset="0"/>
              </a:rPr>
              <a:t>με άλλα</a:t>
            </a:r>
            <a:r>
              <a:rPr lang="el-GR" sz="2400" dirty="0" smtClean="0">
                <a:latin typeface="Arial" charset="0"/>
              </a:rPr>
              <a:t>, σύμφωνα</a:t>
            </a:r>
            <a:r>
              <a:rPr lang="fr-CA" sz="2400" dirty="0" smtClean="0">
                <a:latin typeface="Arial" charset="0"/>
              </a:rPr>
              <a:t> </a:t>
            </a:r>
            <a:r>
              <a:rPr lang="el-GR" sz="2400" dirty="0" smtClean="0">
                <a:latin typeface="Arial" charset="0"/>
              </a:rPr>
              <a:t>με τους </a:t>
            </a:r>
            <a:r>
              <a:rPr lang="fr-CA" sz="2400" dirty="0" smtClean="0">
                <a:latin typeface="Arial" charset="0"/>
              </a:rPr>
              <a:t> </a:t>
            </a:r>
            <a:r>
              <a:rPr lang="fr-CA" sz="2400" dirty="0" err="1" smtClean="0">
                <a:latin typeface="Arial" charset="0"/>
              </a:rPr>
              <a:t>όρους</a:t>
            </a:r>
            <a:r>
              <a:rPr lang="fr-CA" sz="2400" dirty="0" smtClean="0">
                <a:latin typeface="Arial" charset="0"/>
              </a:rPr>
              <a:t> της </a:t>
            </a:r>
            <a:r>
              <a:rPr lang="fr-CA" sz="2400" dirty="0" err="1" smtClean="0">
                <a:latin typeface="Arial" charset="0"/>
              </a:rPr>
              <a:t>σύμβασης</a:t>
            </a:r>
            <a:r>
              <a:rPr lang="fr-CA" sz="2400" dirty="0" smtClean="0">
                <a:latin typeface="Arial" charset="0"/>
              </a:rPr>
              <a:t>, </a:t>
            </a:r>
            <a:r>
              <a:rPr lang="el-GR" sz="2400" dirty="0" smtClean="0">
                <a:latin typeface="Arial" charset="0"/>
              </a:rPr>
              <a:t>εντός τακτής</a:t>
            </a:r>
            <a:r>
              <a:rPr lang="fr-CA" sz="2400" dirty="0" smtClean="0">
                <a:latin typeface="Arial" charset="0"/>
              </a:rPr>
              <a:t> </a:t>
            </a:r>
            <a:r>
              <a:rPr lang="fr-CA" sz="2400" dirty="0" err="1" smtClean="0">
                <a:latin typeface="Arial" charset="0"/>
              </a:rPr>
              <a:t>προθεσμία</a:t>
            </a:r>
            <a:r>
              <a:rPr lang="el-GR" sz="2400" dirty="0" smtClean="0">
                <a:latin typeface="Arial" charset="0"/>
              </a:rPr>
              <a:t>ς. </a:t>
            </a:r>
            <a:r>
              <a:rPr lang="fr-CA" sz="2400" dirty="0" smtClean="0">
                <a:latin typeface="Arial" charset="0"/>
              </a:rPr>
              <a:t> </a:t>
            </a:r>
            <a:endParaRPr lang="el-GR" sz="2400" dirty="0" smtClean="0">
              <a:latin typeface="Arial" charset="0"/>
            </a:endParaRPr>
          </a:p>
        </p:txBody>
      </p:sp>
      <p:sp>
        <p:nvSpPr>
          <p:cNvPr id="5837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16F343D-773B-4E0C-AB01-FB97227DDE27}" type="slidenum">
              <a:rPr lang="el-GR" smtClean="0"/>
              <a:pPr/>
              <a:t>70</a:t>
            </a:fld>
            <a:endParaRPr lang="el-GR"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59395" name="Rectangle 3"/>
          <p:cNvSpPr>
            <a:spLocks noGrp="1" noChangeArrowheads="1"/>
          </p:cNvSpPr>
          <p:nvPr>
            <p:ph type="subTitle" idx="1"/>
          </p:nvPr>
        </p:nvSpPr>
        <p:spPr>
          <a:xfrm>
            <a:off x="323850" y="260350"/>
            <a:ext cx="8496300" cy="5832475"/>
          </a:xfrm>
          <a:noFill/>
        </p:spPr>
        <p:txBody>
          <a:bodyPr/>
          <a:lstStyle/>
          <a:p>
            <a:pPr marL="342900" indent="-342900" algn="just" eaLnBrk="1" hangingPunct="1"/>
            <a:r>
              <a:rPr lang="el-GR" sz="1800" b="1" dirty="0" smtClean="0">
                <a:latin typeface="Arial" charset="0"/>
              </a:rPr>
              <a:t>	ΤΜΗΜΑ II ΔΙΑΤΑΞΕΙΣ ΓΙΑ ΤΗΝ </a:t>
            </a:r>
            <a:r>
              <a:rPr lang="el-GR" sz="1800" b="1" dirty="0" smtClean="0">
                <a:solidFill>
                  <a:schemeClr val="tx1"/>
                </a:solidFill>
                <a:latin typeface="Arial" charset="0"/>
              </a:rPr>
              <a:t>ΕΚΤΕΛΕΣΗ ΣΥΜΒΑΣΕΩΝ ΠΡΟΜΗΘΕΙΑΣ ΑΓΑΘΩΝ,</a:t>
            </a:r>
            <a:r>
              <a:rPr lang="el-GR" sz="1800" b="1" dirty="0" smtClean="0">
                <a:solidFill>
                  <a:schemeClr val="accent2"/>
                </a:solidFill>
                <a:latin typeface="Arial" charset="0"/>
              </a:rPr>
              <a:t> </a:t>
            </a:r>
            <a:r>
              <a:rPr lang="el-GR" sz="2000" b="1" dirty="0" smtClean="0">
                <a:solidFill>
                  <a:srgbClr val="FFFF00"/>
                </a:solidFill>
                <a:latin typeface="Arial" charset="0"/>
              </a:rPr>
              <a:t>Άρθρο 214 Δείγματα - Δειγματοληψία -Εργαστηριακές εξετάσεις</a:t>
            </a:r>
          </a:p>
          <a:p>
            <a:pPr marL="342900" indent="-342900" algn="just" eaLnBrk="1" hangingPunct="1"/>
            <a:endParaRPr lang="el-GR" sz="2000" b="1" dirty="0" smtClean="0">
              <a:latin typeface="Arial" charset="0"/>
            </a:endParaRPr>
          </a:p>
          <a:p>
            <a:pPr marL="342900" indent="-342900" algn="just" eaLnBrk="1" hangingPunct="1">
              <a:lnSpc>
                <a:spcPct val="150000"/>
              </a:lnSpc>
              <a:spcBef>
                <a:spcPct val="0"/>
              </a:spcBef>
              <a:buFont typeface="Wingdings" pitchFamily="2" charset="2"/>
              <a:buChar char="Ø"/>
            </a:pPr>
            <a:r>
              <a:rPr lang="el-GR" sz="2000" dirty="0" smtClean="0">
                <a:latin typeface="Arial" charset="0"/>
              </a:rPr>
              <a:t>Εξαντλητική απαρίθμηση των ζητημάτων που αφορούν τα δείγματα &amp; δειγματοληψίες, προκειμένου να θεσπιστεί μια ενιαία &amp; ομοιόμορφη αντιμετώπιση.</a:t>
            </a:r>
          </a:p>
          <a:p>
            <a:pPr marL="342900" indent="-342900" algn="just" eaLnBrk="1" hangingPunct="1">
              <a:lnSpc>
                <a:spcPct val="150000"/>
              </a:lnSpc>
              <a:spcBef>
                <a:spcPct val="0"/>
              </a:spcBef>
              <a:buFont typeface="Wingdings" pitchFamily="2" charset="2"/>
              <a:buAutoNum type="arabicParenR"/>
            </a:pPr>
            <a:r>
              <a:rPr lang="el-GR" sz="2000" dirty="0" smtClean="0">
                <a:latin typeface="Arial" charset="0"/>
              </a:rPr>
              <a:t>Κατηγοριοποίηση &amp; περιγραφή των χρησιμοποιούμενων δειγμάτων κατά τη διενέργεια διαδικασιών σύναψης ΔΣ προμήθειας αγαθών. </a:t>
            </a:r>
          </a:p>
          <a:p>
            <a:pPr marL="342900" indent="-342900" algn="just" eaLnBrk="1" hangingPunct="1">
              <a:lnSpc>
                <a:spcPct val="150000"/>
              </a:lnSpc>
              <a:spcBef>
                <a:spcPct val="0"/>
              </a:spcBef>
              <a:buFont typeface="Wingdings" pitchFamily="2" charset="2"/>
              <a:buAutoNum type="arabicParenR"/>
            </a:pPr>
            <a:r>
              <a:rPr lang="el-GR" sz="2000" dirty="0" smtClean="0">
                <a:latin typeface="Arial" charset="0"/>
              </a:rPr>
              <a:t>Τρόποι καθορισμού της ποσότητας ή του μεγέθους των δειγμάτων.</a:t>
            </a:r>
          </a:p>
          <a:p>
            <a:pPr marL="342900" indent="-342900" algn="just" eaLnBrk="1" hangingPunct="1">
              <a:lnSpc>
                <a:spcPct val="150000"/>
              </a:lnSpc>
              <a:spcBef>
                <a:spcPct val="0"/>
              </a:spcBef>
              <a:buFont typeface="Wingdings" pitchFamily="2" charset="2"/>
              <a:buAutoNum type="arabicParenR"/>
            </a:pPr>
            <a:r>
              <a:rPr lang="el-GR" sz="2000" dirty="0" smtClean="0">
                <a:latin typeface="Arial" charset="0"/>
              </a:rPr>
              <a:t>Αποδοχή δειγμάτων αποκλειστικά &amp; μόνο εφόσον υφίσταται σχετική πρόβλεψη στα έγγραφα της σύμβασης. </a:t>
            </a:r>
          </a:p>
          <a:p>
            <a:pPr marL="342900" indent="-342900" algn="just" eaLnBrk="1" hangingPunct="1">
              <a:lnSpc>
                <a:spcPct val="150000"/>
              </a:lnSpc>
              <a:spcBef>
                <a:spcPct val="0"/>
              </a:spcBef>
              <a:buFont typeface="Wingdings" pitchFamily="2" charset="2"/>
              <a:buAutoNum type="arabicParenR"/>
            </a:pPr>
            <a:r>
              <a:rPr lang="el-GR" sz="2000" dirty="0" smtClean="0">
                <a:latin typeface="Arial" charset="0"/>
              </a:rPr>
              <a:t>Έγκριση\επισημοποίηση των δειγμάτων από ΑΑ.</a:t>
            </a:r>
          </a:p>
        </p:txBody>
      </p:sp>
      <p:sp>
        <p:nvSpPr>
          <p:cNvPr id="5939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97ABE5A-16B7-4455-805A-7ED97CE227BC}" type="slidenum">
              <a:rPr lang="el-GR" smtClean="0"/>
              <a:pPr/>
              <a:t>71</a:t>
            </a:fld>
            <a:endParaRPr lang="el-GR"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2819" name="Rectangle 3"/>
          <p:cNvSpPr>
            <a:spLocks noGrp="1" noChangeArrowheads="1"/>
          </p:cNvSpPr>
          <p:nvPr>
            <p:ph type="subTitle" idx="1"/>
          </p:nvPr>
        </p:nvSpPr>
        <p:spPr>
          <a:xfrm>
            <a:off x="323850" y="260350"/>
            <a:ext cx="8496300" cy="5616575"/>
          </a:xfrm>
        </p:spPr>
        <p:txBody>
          <a:bodyPr>
            <a:normAutofit/>
          </a:bodyPr>
          <a:lstStyle/>
          <a:p>
            <a:pPr marL="342900" indent="-342900" algn="just" eaLnBrk="1" fontAlgn="auto" hangingPunct="1">
              <a:spcAft>
                <a:spcPts val="0"/>
              </a:spcAft>
              <a:buFont typeface="Wingdings"/>
              <a:buNone/>
              <a:defRPr/>
            </a:pPr>
            <a:r>
              <a:rPr lang="el-GR" sz="1800" b="1" dirty="0">
                <a:latin typeface="Arial" charset="0"/>
              </a:rPr>
              <a:t>	</a:t>
            </a:r>
            <a:r>
              <a:rPr lang="el-GR" sz="2000" b="1" dirty="0" smtClean="0">
                <a:solidFill>
                  <a:srgbClr val="FFFF00"/>
                </a:solidFill>
                <a:latin typeface="Arial" charset="0"/>
              </a:rPr>
              <a:t>Άρθρο </a:t>
            </a:r>
            <a:r>
              <a:rPr lang="el-GR" sz="2000" b="1" dirty="0">
                <a:solidFill>
                  <a:srgbClr val="FFFF00"/>
                </a:solidFill>
                <a:latin typeface="Arial" charset="0"/>
              </a:rPr>
              <a:t>214 Δείγματα - Δειγματοληψία -Εργαστηριακές εξετάσεις </a:t>
            </a:r>
            <a:r>
              <a:rPr lang="el-GR" sz="1600" dirty="0">
                <a:latin typeface="Arial" charset="0"/>
              </a:rPr>
              <a:t>[συνέχεια]</a:t>
            </a:r>
          </a:p>
          <a:p>
            <a:pPr marL="342900" indent="-342900" algn="just" eaLnBrk="1" fontAlgn="auto" hangingPunct="1">
              <a:spcAft>
                <a:spcPts val="0"/>
              </a:spcAft>
              <a:buFont typeface="Wingdings"/>
              <a:buNone/>
              <a:defRPr/>
            </a:pPr>
            <a:endParaRPr lang="el-GR" sz="1600" dirty="0">
              <a:latin typeface="Arial" charset="0"/>
            </a:endParaRPr>
          </a:p>
          <a:p>
            <a:pPr marL="342900" indent="-342900" algn="just" eaLnBrk="1" fontAlgn="auto" hangingPunct="1">
              <a:lnSpc>
                <a:spcPct val="150000"/>
              </a:lnSpc>
              <a:spcBef>
                <a:spcPct val="0"/>
              </a:spcBef>
              <a:spcAft>
                <a:spcPts val="0"/>
              </a:spcAft>
              <a:buFont typeface="Wingdings" pitchFamily="2" charset="2"/>
              <a:buAutoNum type="arabicParenR" startAt="5"/>
              <a:defRPr/>
            </a:pPr>
            <a:r>
              <a:rPr lang="el-GR" sz="2000" dirty="0">
                <a:latin typeface="Arial" charset="0"/>
              </a:rPr>
              <a:t>Ενημέρωση των ενδιαφερομένων σχετικά με τα δείγματα του προς προμήθεια υλικού.</a:t>
            </a:r>
          </a:p>
          <a:p>
            <a:pPr marL="342900" indent="-342900" algn="just" eaLnBrk="1" fontAlgn="auto" hangingPunct="1">
              <a:lnSpc>
                <a:spcPct val="150000"/>
              </a:lnSpc>
              <a:spcBef>
                <a:spcPct val="0"/>
              </a:spcBef>
              <a:spcAft>
                <a:spcPts val="0"/>
              </a:spcAft>
              <a:buFont typeface="Wingdings" pitchFamily="2" charset="2"/>
              <a:buAutoNum type="arabicParenR" startAt="5"/>
              <a:defRPr/>
            </a:pPr>
            <a:r>
              <a:rPr lang="el-GR" sz="2000" dirty="0">
                <a:latin typeface="Arial" charset="0"/>
              </a:rPr>
              <a:t>Γνωστοποίηση των σχετικών δειγμάτων στο αρμόδιο Όργανο, </a:t>
            </a:r>
            <a:r>
              <a:rPr lang="el-GR" sz="2000" dirty="0">
                <a:solidFill>
                  <a:srgbClr val="FFFF00"/>
                </a:solidFill>
                <a:latin typeface="Arial" charset="0"/>
              </a:rPr>
              <a:t>όταν αυτό απαιτείται για την αξιολόγηση των προσφορών. </a:t>
            </a:r>
          </a:p>
          <a:p>
            <a:pPr marL="342900" indent="-342900" algn="just" eaLnBrk="1" fontAlgn="auto" hangingPunct="1">
              <a:lnSpc>
                <a:spcPct val="150000"/>
              </a:lnSpc>
              <a:spcBef>
                <a:spcPct val="0"/>
              </a:spcBef>
              <a:spcAft>
                <a:spcPts val="0"/>
              </a:spcAft>
              <a:buFont typeface="Wingdings" pitchFamily="2" charset="2"/>
              <a:buAutoNum type="arabicParenR" startAt="5"/>
              <a:defRPr/>
            </a:pPr>
            <a:r>
              <a:rPr lang="el-GR" sz="2000" b="1" dirty="0">
                <a:solidFill>
                  <a:schemeClr val="accent2"/>
                </a:solidFill>
                <a:latin typeface="Arial" charset="0"/>
              </a:rPr>
              <a:t>Διαδικασία έγκρισης\επισημοποίησης</a:t>
            </a:r>
            <a:r>
              <a:rPr lang="el-GR" sz="2000" dirty="0">
                <a:latin typeface="Arial" charset="0"/>
              </a:rPr>
              <a:t> των δειγμάτων και αντιδειγμάτων εκ μέρους του αρμοδίου για την τεχνική αξιολόγηση των προσφορών Οργάνου.</a:t>
            </a:r>
          </a:p>
          <a:p>
            <a:pPr marL="342900" indent="-342900" algn="just" eaLnBrk="1" fontAlgn="auto" hangingPunct="1">
              <a:lnSpc>
                <a:spcPct val="150000"/>
              </a:lnSpc>
              <a:spcBef>
                <a:spcPct val="0"/>
              </a:spcBef>
              <a:spcAft>
                <a:spcPts val="0"/>
              </a:spcAft>
              <a:buFont typeface="Wingdings" pitchFamily="2" charset="2"/>
              <a:buAutoNum type="arabicParenR" startAt="5"/>
              <a:defRPr/>
            </a:pPr>
            <a:r>
              <a:rPr lang="el-GR" sz="2000" dirty="0">
                <a:solidFill>
                  <a:schemeClr val="accent2"/>
                </a:solidFill>
                <a:latin typeface="Arial" charset="0"/>
              </a:rPr>
              <a:t>Επιβάρυνση των προμηθευτών</a:t>
            </a:r>
            <a:r>
              <a:rPr lang="el-GR" sz="2000" dirty="0">
                <a:latin typeface="Arial" charset="0"/>
              </a:rPr>
              <a:t> με την αξία των δειγμάτων και αντιδειγμάτων.</a:t>
            </a:r>
          </a:p>
          <a:p>
            <a:pPr marL="342900" indent="-342900" algn="just" eaLnBrk="1" fontAlgn="auto" hangingPunct="1">
              <a:lnSpc>
                <a:spcPct val="150000"/>
              </a:lnSpc>
              <a:spcBef>
                <a:spcPct val="0"/>
              </a:spcBef>
              <a:spcAft>
                <a:spcPts val="0"/>
              </a:spcAft>
              <a:buFont typeface="Wingdings" pitchFamily="2" charset="2"/>
              <a:buAutoNum type="arabicParenR" startAt="5"/>
              <a:defRPr/>
            </a:pPr>
            <a:r>
              <a:rPr lang="el-GR" sz="2000" dirty="0">
                <a:latin typeface="Arial" charset="0"/>
              </a:rPr>
              <a:t> Διαδικασία, Όργανα &amp; κόστος των εργαστηριακών ελέγχων</a:t>
            </a:r>
          </a:p>
        </p:txBody>
      </p:sp>
      <p:sp>
        <p:nvSpPr>
          <p:cNvPr id="6042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5F7CCA1-D221-4812-8FA2-AF2EDE1A92E0}" type="slidenum">
              <a:rPr lang="el-GR" smtClean="0"/>
              <a:pPr/>
              <a:t>72</a:t>
            </a:fld>
            <a:endParaRPr lang="el-GR"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3843" name="Rectangle 3"/>
          <p:cNvSpPr>
            <a:spLocks noGrp="1" noChangeArrowheads="1"/>
          </p:cNvSpPr>
          <p:nvPr>
            <p:ph type="subTitle" idx="1"/>
          </p:nvPr>
        </p:nvSpPr>
        <p:spPr>
          <a:xfrm>
            <a:off x="323850" y="260350"/>
            <a:ext cx="8496300" cy="5832475"/>
          </a:xfrm>
        </p:spPr>
        <p:txBody>
          <a:bodyPr>
            <a:normAutofit/>
          </a:bodyPr>
          <a:lstStyle/>
          <a:p>
            <a:pPr marL="342900" indent="-342900" algn="just" eaLnBrk="1" fontAlgn="auto" hangingPunct="1">
              <a:spcAft>
                <a:spcPts val="0"/>
              </a:spcAft>
              <a:buFont typeface="Wingdings"/>
              <a:buNone/>
              <a:defRPr/>
            </a:pPr>
            <a:r>
              <a:rPr lang="el-GR" sz="1800" b="1" dirty="0">
                <a:latin typeface="Arial" charset="0"/>
              </a:rPr>
              <a:t>	</a:t>
            </a:r>
            <a:r>
              <a:rPr lang="el-GR" sz="1800" b="1" dirty="0" smtClean="0">
                <a:latin typeface="Arial" charset="0"/>
              </a:rPr>
              <a:t>ΤΜΗΜΑ </a:t>
            </a:r>
            <a:r>
              <a:rPr lang="el-GR" sz="1800" b="1" dirty="0">
                <a:latin typeface="Arial" charset="0"/>
              </a:rPr>
              <a:t>II ΔΙΑΤΑΞΕΙΣ ΓΙΑ ΤΗΝ </a:t>
            </a:r>
            <a:r>
              <a:rPr lang="el-GR" sz="1800" b="1" dirty="0">
                <a:solidFill>
                  <a:schemeClr val="tx1"/>
                </a:solidFill>
                <a:latin typeface="Arial" charset="0"/>
              </a:rPr>
              <a:t>ΕΚΤΕΛΕΣΗ ΣΥΜΒΑΣΕΩΝ ΠΡΟΜΗΘΕΙΑΣ ΑΓΑΘΩΝ,</a:t>
            </a:r>
            <a:r>
              <a:rPr lang="el-GR" sz="1800" b="1" dirty="0">
                <a:solidFill>
                  <a:schemeClr val="accent2"/>
                </a:solidFill>
                <a:latin typeface="Arial" charset="0"/>
              </a:rPr>
              <a:t> </a:t>
            </a:r>
            <a:r>
              <a:rPr lang="el-GR" sz="2000" b="1" dirty="0">
                <a:solidFill>
                  <a:srgbClr val="FFFF00"/>
                </a:solidFill>
                <a:latin typeface="Arial" charset="0"/>
              </a:rPr>
              <a:t>Άρθρο 215</a:t>
            </a:r>
            <a:r>
              <a:rPr lang="en-US" sz="2000" b="1" dirty="0">
                <a:solidFill>
                  <a:srgbClr val="FFFF00"/>
                </a:solidFill>
                <a:latin typeface="Arial" charset="0"/>
              </a:rPr>
              <a:t> </a:t>
            </a:r>
            <a:r>
              <a:rPr lang="el-GR" sz="2000" b="1" dirty="0">
                <a:solidFill>
                  <a:srgbClr val="FFFF00"/>
                </a:solidFill>
                <a:latin typeface="Arial" charset="0"/>
              </a:rPr>
              <a:t>Εγγυημένη λειτουργία </a:t>
            </a:r>
            <a:r>
              <a:rPr lang="el-GR" sz="2000" b="1" dirty="0">
                <a:solidFill>
                  <a:srgbClr val="00B0F0"/>
                </a:solidFill>
                <a:latin typeface="Arial" charset="0"/>
              </a:rPr>
              <a:t>προμήθειας</a:t>
            </a:r>
          </a:p>
          <a:p>
            <a:pPr marL="342900" indent="-342900" algn="just" eaLnBrk="1" fontAlgn="auto" hangingPunct="1">
              <a:lnSpc>
                <a:spcPct val="180000"/>
              </a:lnSpc>
              <a:spcBef>
                <a:spcPct val="0"/>
              </a:spcBef>
              <a:spcAft>
                <a:spcPts val="0"/>
              </a:spcAft>
              <a:buFont typeface="Wingdings" pitchFamily="2" charset="2"/>
              <a:buChar char="Ø"/>
              <a:defRPr/>
            </a:pPr>
            <a:r>
              <a:rPr lang="el-GR" sz="2000" dirty="0">
                <a:latin typeface="Arial" charset="0"/>
              </a:rPr>
              <a:t>Η διασφάλιση της εγγυημένης λειτουργίας του συμβατικού αντικειμένου αποτελεί κομβικό σημείο, [αναλυτική ρύθμιση]</a:t>
            </a:r>
          </a:p>
          <a:p>
            <a:pPr marL="342900" indent="-342900" algn="just" eaLnBrk="1" fontAlgn="auto" hangingPunct="1">
              <a:lnSpc>
                <a:spcPct val="180000"/>
              </a:lnSpc>
              <a:spcBef>
                <a:spcPct val="0"/>
              </a:spcBef>
              <a:spcAft>
                <a:spcPts val="0"/>
              </a:spcAft>
              <a:buFont typeface="Wingdings" pitchFamily="2" charset="2"/>
              <a:buAutoNum type="arabicParenR"/>
              <a:defRPr/>
            </a:pPr>
            <a:r>
              <a:rPr lang="el-GR" sz="2000" dirty="0">
                <a:latin typeface="Arial" charset="0"/>
              </a:rPr>
              <a:t>Έννοια εγγυημένης λειτουργίας του προς προμήθεια αγαθού, </a:t>
            </a:r>
          </a:p>
          <a:p>
            <a:pPr marL="342900" indent="-342900" algn="just" eaLnBrk="1" fontAlgn="auto" hangingPunct="1">
              <a:lnSpc>
                <a:spcPct val="180000"/>
              </a:lnSpc>
              <a:spcBef>
                <a:spcPct val="0"/>
              </a:spcBef>
              <a:spcAft>
                <a:spcPts val="0"/>
              </a:spcAft>
              <a:buFont typeface="Wingdings" pitchFamily="2" charset="2"/>
              <a:buAutoNum type="arabicParenR"/>
              <a:defRPr/>
            </a:pPr>
            <a:r>
              <a:rPr lang="el-GR" sz="2000" dirty="0">
                <a:latin typeface="Arial" charset="0"/>
              </a:rPr>
              <a:t>Ο χρόνος &amp; περιεχόμενο της εγγυημένης λειτουργίας αποτελούν συμβατικούς όρους.</a:t>
            </a:r>
          </a:p>
          <a:p>
            <a:pPr marL="342900" indent="-342900" algn="just" eaLnBrk="1" fontAlgn="auto" hangingPunct="1">
              <a:lnSpc>
                <a:spcPct val="180000"/>
              </a:lnSpc>
              <a:spcBef>
                <a:spcPct val="0"/>
              </a:spcBef>
              <a:spcAft>
                <a:spcPts val="0"/>
              </a:spcAft>
              <a:buFont typeface="Wingdings" pitchFamily="2" charset="2"/>
              <a:buAutoNum type="arabicParenR"/>
              <a:defRPr/>
            </a:pPr>
            <a:r>
              <a:rPr lang="el-GR" sz="2000" dirty="0">
                <a:latin typeface="Arial" charset="0"/>
              </a:rPr>
              <a:t>Η </a:t>
            </a:r>
            <a:r>
              <a:rPr lang="el-GR" sz="2000" dirty="0">
                <a:solidFill>
                  <a:srgbClr val="FFFF00"/>
                </a:solidFill>
                <a:latin typeface="Arial" charset="0"/>
              </a:rPr>
              <a:t>επιτροπή παρακολούθησης &amp; </a:t>
            </a:r>
            <a:r>
              <a:rPr lang="el-GR" sz="2000" dirty="0" smtClean="0">
                <a:solidFill>
                  <a:srgbClr val="FFFF00"/>
                </a:solidFill>
                <a:latin typeface="Arial" charset="0"/>
              </a:rPr>
              <a:t>παραλαβής </a:t>
            </a:r>
            <a:r>
              <a:rPr lang="el-GR" sz="2000" b="1" dirty="0" smtClean="0">
                <a:solidFill>
                  <a:srgbClr val="FFFF00"/>
                </a:solidFill>
                <a:latin typeface="Arial" charset="0"/>
              </a:rPr>
              <a:t>Ή </a:t>
            </a:r>
            <a:r>
              <a:rPr lang="el-GR" sz="2000" b="1" u="sng" dirty="0" smtClean="0">
                <a:solidFill>
                  <a:srgbClr val="FFFF00"/>
                </a:solidFill>
                <a:latin typeface="Arial" charset="0"/>
              </a:rPr>
              <a:t>Η ΕΙΔΙΚΗ ΕΠΙΤΡΟΠΗ  </a:t>
            </a:r>
            <a:r>
              <a:rPr lang="el-GR" sz="2000" dirty="0">
                <a:latin typeface="Arial" charset="0"/>
              </a:rPr>
              <a:t>προβαίνει στο απαιτούμενο </a:t>
            </a:r>
            <a:r>
              <a:rPr lang="el-GR" sz="2000" b="1" dirty="0">
                <a:solidFill>
                  <a:srgbClr val="00B0F0"/>
                </a:solidFill>
                <a:latin typeface="Arial" charset="0"/>
              </a:rPr>
              <a:t>έλεγχο της συμμόρφωσης </a:t>
            </a:r>
            <a:r>
              <a:rPr lang="el-GR" sz="2000" dirty="0">
                <a:latin typeface="Arial" charset="0"/>
              </a:rPr>
              <a:t>του Αναδόχου στα προβλεπόμενα στην σύμβαση για την εγγυημένη λειτουργία, τηρώντας σχετικά πρακτικά. </a:t>
            </a:r>
          </a:p>
        </p:txBody>
      </p:sp>
      <p:sp>
        <p:nvSpPr>
          <p:cNvPr id="6144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2784A6C-FAE0-43A4-BD93-981A2123CC96}" type="slidenum">
              <a:rPr lang="el-GR" smtClean="0"/>
              <a:pPr/>
              <a:t>73</a:t>
            </a:fld>
            <a:endParaRPr lang="el-GR"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62467" name="Rectangle 3"/>
          <p:cNvSpPr>
            <a:spLocks noGrp="1" noChangeArrowheads="1"/>
          </p:cNvSpPr>
          <p:nvPr>
            <p:ph type="subTitle" idx="1"/>
          </p:nvPr>
        </p:nvSpPr>
        <p:spPr>
          <a:xfrm>
            <a:off x="323850" y="260350"/>
            <a:ext cx="8496300" cy="5616575"/>
          </a:xfrm>
          <a:noFill/>
        </p:spPr>
        <p:txBody>
          <a:bodyPr/>
          <a:lstStyle/>
          <a:p>
            <a:pPr marL="342900" indent="-342900" algn="just" eaLnBrk="1" hangingPunct="1"/>
            <a:r>
              <a:rPr lang="el-GR" sz="1800" b="1" dirty="0" smtClean="0">
                <a:latin typeface="Arial" charset="0"/>
              </a:rPr>
              <a:t>	ΤΜΗΜΑ II ΔΙΑΤΑΞΕΙΣ ΓΙΑ ΤΗΝ </a:t>
            </a:r>
            <a:r>
              <a:rPr lang="el-GR" sz="1800" b="1" dirty="0" smtClean="0">
                <a:solidFill>
                  <a:schemeClr val="tx1"/>
                </a:solidFill>
                <a:latin typeface="Arial" charset="0"/>
              </a:rPr>
              <a:t>ΕΚΤΕΛΕΣΗ ΣΥΜΒΑΣΕΩΝ ΠΡΟΜΗΘΕΙΑΣ ΑΓΑΘΩΝ,</a:t>
            </a:r>
            <a:r>
              <a:rPr lang="el-GR" sz="1800" b="1" dirty="0" smtClean="0">
                <a:solidFill>
                  <a:schemeClr val="accent2"/>
                </a:solidFill>
                <a:latin typeface="Arial" charset="0"/>
              </a:rPr>
              <a:t> </a:t>
            </a:r>
            <a:r>
              <a:rPr lang="el-GR" sz="2000" b="1" dirty="0" smtClean="0">
                <a:solidFill>
                  <a:srgbClr val="FFFF00"/>
                </a:solidFill>
                <a:latin typeface="Arial" charset="0"/>
              </a:rPr>
              <a:t>Άρθρο 215</a:t>
            </a:r>
            <a:r>
              <a:rPr lang="en-US" sz="2000" b="1" dirty="0" smtClean="0">
                <a:solidFill>
                  <a:srgbClr val="FFFF00"/>
                </a:solidFill>
                <a:latin typeface="Arial" charset="0"/>
              </a:rPr>
              <a:t> </a:t>
            </a:r>
            <a:r>
              <a:rPr lang="el-GR" sz="2000" b="1" dirty="0" smtClean="0">
                <a:solidFill>
                  <a:srgbClr val="FFFF00"/>
                </a:solidFill>
                <a:latin typeface="Arial" charset="0"/>
              </a:rPr>
              <a:t>Εγγυημένη λειτουργία προμήθειας</a:t>
            </a:r>
            <a:r>
              <a:rPr lang="el-GR" sz="2000" b="1" dirty="0" smtClean="0">
                <a:latin typeface="Arial" charset="0"/>
              </a:rPr>
              <a:t> </a:t>
            </a:r>
            <a:r>
              <a:rPr lang="el-GR" sz="1600" b="1" dirty="0" smtClean="0">
                <a:latin typeface="Arial" charset="0"/>
              </a:rPr>
              <a:t>[συνέχεια]</a:t>
            </a:r>
          </a:p>
          <a:p>
            <a:pPr marL="342900" indent="-342900" algn="just" eaLnBrk="1" hangingPunct="1"/>
            <a:endParaRPr lang="el-GR" sz="1600" b="1" dirty="0" smtClean="0">
              <a:latin typeface="Arial" charset="0"/>
            </a:endParaRPr>
          </a:p>
          <a:p>
            <a:pPr marL="342900" indent="-342900" algn="just" eaLnBrk="1" hangingPunct="1">
              <a:lnSpc>
                <a:spcPct val="150000"/>
              </a:lnSpc>
              <a:spcBef>
                <a:spcPct val="0"/>
              </a:spcBef>
              <a:buFont typeface="Wingdings" pitchFamily="2" charset="2"/>
              <a:buAutoNum type="arabicParenR" startAt="4"/>
            </a:pPr>
            <a:r>
              <a:rPr lang="el-GR" sz="2000" dirty="0" smtClean="0">
                <a:latin typeface="Arial" charset="0"/>
              </a:rPr>
              <a:t>Σε περίπτωση μη συμμόρφωσης του αναδόχου προς τις συμβατικές του υποχρεώσεις, </a:t>
            </a:r>
          </a:p>
          <a:p>
            <a:pPr marL="342900" indent="-342900" algn="just" eaLnBrk="1" hangingPunct="1">
              <a:lnSpc>
                <a:spcPct val="150000"/>
              </a:lnSpc>
              <a:spcBef>
                <a:spcPct val="0"/>
              </a:spcBef>
            </a:pPr>
            <a:endParaRPr lang="el-GR" sz="2000" dirty="0" smtClean="0">
              <a:latin typeface="Arial" charset="0"/>
            </a:endParaRPr>
          </a:p>
          <a:p>
            <a:pPr marL="342900" indent="-342900" algn="just" eaLnBrk="1" hangingPunct="1">
              <a:lnSpc>
                <a:spcPct val="150000"/>
              </a:lnSpc>
              <a:spcBef>
                <a:spcPct val="0"/>
              </a:spcBef>
            </a:pPr>
            <a:r>
              <a:rPr lang="el-GR" sz="2000" dirty="0" smtClean="0">
                <a:latin typeface="Arial" charset="0"/>
              </a:rPr>
              <a:t>	η Επιτροπή εισηγείται την έκπτωσή του, </a:t>
            </a:r>
          </a:p>
          <a:p>
            <a:pPr marL="342900" indent="-342900" algn="just" eaLnBrk="1" hangingPunct="1">
              <a:lnSpc>
                <a:spcPct val="150000"/>
              </a:lnSpc>
              <a:spcBef>
                <a:spcPct val="0"/>
              </a:spcBef>
            </a:pPr>
            <a:endParaRPr lang="el-GR" sz="2000" dirty="0" smtClean="0">
              <a:latin typeface="Arial" charset="0"/>
            </a:endParaRPr>
          </a:p>
          <a:p>
            <a:pPr marL="342900" indent="-342900" algn="just" eaLnBrk="1" hangingPunct="1">
              <a:lnSpc>
                <a:spcPct val="150000"/>
              </a:lnSpc>
              <a:spcBef>
                <a:spcPct val="0"/>
              </a:spcBef>
            </a:pPr>
            <a:r>
              <a:rPr lang="el-GR" sz="2000" dirty="0" smtClean="0">
                <a:latin typeface="Arial" charset="0"/>
              </a:rPr>
              <a:t>	ενώ δύναται να προτείνει &amp; την ολική ή μερική κατάπτωση της εγγύησης καλής λειτουργίας. </a:t>
            </a:r>
          </a:p>
        </p:txBody>
      </p:sp>
      <p:sp>
        <p:nvSpPr>
          <p:cNvPr id="6246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9376503-D244-45A6-8834-A32911DDDF63}" type="slidenum">
              <a:rPr lang="el-GR" smtClean="0"/>
              <a:pPr/>
              <a:t>74</a:t>
            </a:fld>
            <a:endParaRPr lang="el-GR"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63491" name="Rectangle 3"/>
          <p:cNvSpPr>
            <a:spLocks noGrp="1" noChangeArrowheads="1"/>
          </p:cNvSpPr>
          <p:nvPr>
            <p:ph type="subTitle" idx="1"/>
          </p:nvPr>
        </p:nvSpPr>
        <p:spPr>
          <a:xfrm>
            <a:off x="323850" y="260350"/>
            <a:ext cx="8496300" cy="5832475"/>
          </a:xfrm>
          <a:noFill/>
        </p:spPr>
        <p:txBody>
          <a:bodyPr/>
          <a:lstStyle/>
          <a:p>
            <a:pPr marL="266700" indent="-266700" algn="just" eaLnBrk="1" hangingPunct="1">
              <a:tabLst>
                <a:tab pos="266700" algn="l"/>
              </a:tabLst>
            </a:pPr>
            <a:r>
              <a:rPr lang="el-GR" sz="1800" b="1" dirty="0" smtClean="0">
                <a:latin typeface="Arial" charset="0"/>
              </a:rPr>
              <a:t>ΤΜΗΜΑ III ΔΙΑΤΑΞΕΙΣ ΓΙΑ ΤΗΝ ΕΚΤΕΛΕΣΗ ΣΥΜΒΑΣΕΩΝ Π.Υ. </a:t>
            </a:r>
            <a:r>
              <a:rPr lang="el-GR" sz="1800" b="1" dirty="0" smtClean="0">
                <a:solidFill>
                  <a:srgbClr val="FFFF00"/>
                </a:solidFill>
                <a:latin typeface="Arial" charset="0"/>
              </a:rPr>
              <a:t>Άρθρο 216 Παρακολούθηση της σύμβασης παροχής υπηρεσιών</a:t>
            </a:r>
          </a:p>
          <a:p>
            <a:pPr marL="266700" indent="-266700" algn="just" eaLnBrk="1" hangingPunct="1">
              <a:tabLst>
                <a:tab pos="266700" algn="l"/>
              </a:tabLst>
            </a:pPr>
            <a:endParaRPr lang="el-GR" sz="1800" b="1" dirty="0" smtClean="0">
              <a:solidFill>
                <a:schemeClr val="accent2"/>
              </a:solidFill>
              <a:latin typeface="Arial" charset="0"/>
            </a:endParaRPr>
          </a:p>
          <a:p>
            <a:pPr marL="266700" indent="-266700" algn="just" eaLnBrk="1" hangingPunct="1">
              <a:lnSpc>
                <a:spcPct val="175000"/>
              </a:lnSpc>
              <a:spcBef>
                <a:spcPct val="0"/>
              </a:spcBef>
              <a:buFont typeface="Wingdings" pitchFamily="2" charset="2"/>
              <a:buChar char="Ø"/>
              <a:tabLst>
                <a:tab pos="266700" algn="l"/>
              </a:tabLst>
            </a:pPr>
            <a:r>
              <a:rPr lang="el-GR" sz="2000" b="1" u="sng" dirty="0" smtClean="0">
                <a:solidFill>
                  <a:srgbClr val="FFFF00"/>
                </a:solidFill>
                <a:latin typeface="Arial" charset="0"/>
              </a:rPr>
              <a:t>Ιδιαιτερότητες ΔΣ παροχής υπηρεσιών</a:t>
            </a:r>
            <a:r>
              <a:rPr lang="el-GR" sz="2000" dirty="0" smtClean="0">
                <a:latin typeface="Arial" charset="0"/>
              </a:rPr>
              <a:t>, αναγκαίες οι ρυθμίσεις που προσιδιάζουν στην έννοια και το αντικείμενό τους &amp; διαφοροποιούνται σε σχέση με τις ΔΣ προμήθειας αγαθών.</a:t>
            </a:r>
          </a:p>
          <a:p>
            <a:pPr marL="266700" indent="-266700" algn="just" eaLnBrk="1" hangingPunct="1">
              <a:lnSpc>
                <a:spcPct val="175000"/>
              </a:lnSpc>
              <a:spcBef>
                <a:spcPct val="0"/>
              </a:spcBef>
              <a:buFont typeface="Wingdings" pitchFamily="2" charset="2"/>
              <a:buChar char="Ø"/>
              <a:tabLst>
                <a:tab pos="266700" algn="l"/>
              </a:tabLst>
            </a:pPr>
            <a:r>
              <a:rPr lang="el-GR" sz="2000" b="1" u="sng" dirty="0" smtClean="0">
                <a:solidFill>
                  <a:srgbClr val="FFFF00"/>
                </a:solidFill>
                <a:latin typeface="Arial" charset="0"/>
              </a:rPr>
              <a:t>Σκοπός</a:t>
            </a:r>
            <a:r>
              <a:rPr lang="el-GR" sz="2000" dirty="0" smtClean="0">
                <a:latin typeface="Arial" charset="0"/>
              </a:rPr>
              <a:t>: η βέλτιστη δυνατή εποπτεία της εκτέλεσης της σύμβασης, προκειμένου να λάβει χώρα η έγκαιρη αντιμετώπιση τυχόν προβλημάτων και να εκτελεσθεί νόμιμα, εμπρόθεσμα και σύμφωνα με τους συμβατικούς όρους. </a:t>
            </a:r>
          </a:p>
        </p:txBody>
      </p:sp>
      <p:sp>
        <p:nvSpPr>
          <p:cNvPr id="634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6426E4E-AC12-4AC4-86B0-DDAF672A20FE}" type="slidenum">
              <a:rPr lang="el-GR" smtClean="0"/>
              <a:pPr/>
              <a:t>75</a:t>
            </a:fld>
            <a:endParaRPr lang="el-GR"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64515" name="Rectangle 3"/>
          <p:cNvSpPr>
            <a:spLocks noGrp="1" noChangeArrowheads="1"/>
          </p:cNvSpPr>
          <p:nvPr>
            <p:ph type="subTitle" idx="1"/>
          </p:nvPr>
        </p:nvSpPr>
        <p:spPr>
          <a:xfrm>
            <a:off x="323850" y="260350"/>
            <a:ext cx="8496300" cy="5689600"/>
          </a:xfrm>
          <a:noFill/>
        </p:spPr>
        <p:txBody>
          <a:bodyPr/>
          <a:lstStyle/>
          <a:p>
            <a:pPr marL="342900" indent="-342900" algn="just" eaLnBrk="1" hangingPunct="1">
              <a:tabLst>
                <a:tab pos="0" algn="l"/>
              </a:tabLst>
            </a:pPr>
            <a:r>
              <a:rPr lang="el-GR" sz="1800" b="1" dirty="0" smtClean="0">
                <a:latin typeface="Arial" charset="0"/>
              </a:rPr>
              <a:t>		</a:t>
            </a:r>
          </a:p>
          <a:p>
            <a:pPr marL="342900" indent="-342900" algn="just" eaLnBrk="1" hangingPunct="1">
              <a:tabLst>
                <a:tab pos="0" algn="l"/>
              </a:tabLst>
            </a:pPr>
            <a:r>
              <a:rPr lang="el-GR" sz="1800" b="1" dirty="0" smtClean="0">
                <a:latin typeface="Arial" charset="0"/>
              </a:rPr>
              <a:t>ΤΜΗΜΑ III ΔΙΑΤΑΞΕΙΣ ΓΙΑ ΤΗΝ ΕΚΤΕΛΕΣΗ ΣΥΜΒΑΣΕΩΝ Π.Υ. </a:t>
            </a:r>
            <a:r>
              <a:rPr lang="el-GR" sz="1800" b="1" dirty="0" smtClean="0">
                <a:solidFill>
                  <a:srgbClr val="FFFF00"/>
                </a:solidFill>
                <a:latin typeface="Arial" charset="0"/>
              </a:rPr>
              <a:t>Άρθρο 216 Παρακολούθηση της σύμβασης παροχής υπηρεσίας</a:t>
            </a:r>
            <a:r>
              <a:rPr lang="el-GR" sz="1800" b="1" dirty="0" smtClean="0">
                <a:solidFill>
                  <a:schemeClr val="accent2"/>
                </a:solidFill>
                <a:latin typeface="Arial" charset="0"/>
              </a:rPr>
              <a:t> </a:t>
            </a:r>
            <a:r>
              <a:rPr lang="el-GR" sz="1800" b="1" dirty="0" smtClean="0">
                <a:latin typeface="Arial" charset="0"/>
              </a:rPr>
              <a:t>[συνέχεια]</a:t>
            </a:r>
          </a:p>
          <a:p>
            <a:pPr marL="342900" indent="-342900" algn="just" eaLnBrk="1" hangingPunct="1">
              <a:tabLst>
                <a:tab pos="0" algn="l"/>
              </a:tabLst>
            </a:pPr>
            <a:endParaRPr lang="el-GR" sz="1800" b="1" dirty="0" smtClean="0">
              <a:latin typeface="Arial" charset="0"/>
            </a:endParaRPr>
          </a:p>
          <a:p>
            <a:pPr marL="342900" indent="-342900" algn="just" eaLnBrk="1" hangingPunct="1">
              <a:lnSpc>
                <a:spcPct val="150000"/>
              </a:lnSpc>
              <a:spcBef>
                <a:spcPct val="0"/>
              </a:spcBef>
              <a:buFont typeface="Wingdings" pitchFamily="2" charset="2"/>
              <a:buAutoNum type="arabicParenR"/>
              <a:tabLst>
                <a:tab pos="0" algn="l"/>
              </a:tabLst>
            </a:pPr>
            <a:r>
              <a:rPr lang="el-GR" sz="2000" b="1" dirty="0" smtClean="0">
                <a:latin typeface="Arial" charset="0"/>
              </a:rPr>
              <a:t>Προσδιορισμός &amp; </a:t>
            </a:r>
            <a:r>
              <a:rPr lang="el-GR" sz="2000" b="1" dirty="0" smtClean="0">
                <a:solidFill>
                  <a:srgbClr val="00B0F0"/>
                </a:solidFill>
                <a:latin typeface="Arial" charset="0"/>
              </a:rPr>
              <a:t>αρμοδιότητες αρμόδιας Υπηρεσίας</a:t>
            </a:r>
            <a:r>
              <a:rPr lang="el-GR" sz="2000" dirty="0" smtClean="0">
                <a:solidFill>
                  <a:srgbClr val="00B0F0"/>
                </a:solidFill>
                <a:latin typeface="Arial" charset="0"/>
              </a:rPr>
              <a:t> </a:t>
            </a:r>
            <a:r>
              <a:rPr lang="el-GR" sz="2000" b="1" dirty="0" smtClean="0">
                <a:solidFill>
                  <a:srgbClr val="00B0F0"/>
                </a:solidFill>
                <a:latin typeface="Arial" charset="0"/>
              </a:rPr>
              <a:t>για την παρακολούθηση της εκτέλεσης της σύμβασης Π.Υ</a:t>
            </a:r>
            <a:r>
              <a:rPr lang="el-GR" sz="2000" dirty="0" smtClean="0">
                <a:latin typeface="Arial" charset="0"/>
              </a:rPr>
              <a:t>: </a:t>
            </a:r>
          </a:p>
          <a:p>
            <a:pPr marL="342900" indent="-342900" algn="just" eaLnBrk="1" hangingPunct="1">
              <a:lnSpc>
                <a:spcPct val="150000"/>
              </a:lnSpc>
              <a:spcBef>
                <a:spcPct val="0"/>
              </a:spcBef>
              <a:buFont typeface="Wingdings" pitchFamily="2" charset="2"/>
              <a:buChar char="v"/>
              <a:tabLst>
                <a:tab pos="0" algn="l"/>
              </a:tabLst>
            </a:pPr>
            <a:r>
              <a:rPr lang="el-GR" sz="2000" dirty="0" smtClean="0">
                <a:latin typeface="Arial" charset="0"/>
              </a:rPr>
              <a:t>εισηγείται στο αποφαινόμενο όργανο για όλα τα ζητήματα σχετικά με την προσήκουσα εκτέλεση των όρων της σύμβασης &amp; την εκπλήρωση των υποχρεώσεων του αναδόχου, </a:t>
            </a:r>
          </a:p>
          <a:p>
            <a:pPr marL="342900" indent="-342900" algn="just" eaLnBrk="1" hangingPunct="1">
              <a:lnSpc>
                <a:spcPct val="150000"/>
              </a:lnSpc>
              <a:spcBef>
                <a:spcPct val="0"/>
              </a:spcBef>
              <a:buFont typeface="Wingdings" pitchFamily="2" charset="2"/>
              <a:buChar char="v"/>
              <a:tabLst>
                <a:tab pos="0" algn="l"/>
              </a:tabLst>
            </a:pPr>
            <a:r>
              <a:rPr lang="el-GR" sz="2000" dirty="0" smtClean="0">
                <a:latin typeface="Arial" charset="0"/>
              </a:rPr>
              <a:t>τη λήψη των επιβεβλημένων μέτρων λόγω μη τήρησης των συμβατικών όρων &amp; </a:t>
            </a:r>
          </a:p>
          <a:p>
            <a:pPr marL="342900" indent="-342900" algn="just" eaLnBrk="1" hangingPunct="1">
              <a:lnSpc>
                <a:spcPct val="150000"/>
              </a:lnSpc>
              <a:spcBef>
                <a:spcPct val="0"/>
              </a:spcBef>
              <a:buFont typeface="Wingdings" pitchFamily="2" charset="2"/>
              <a:buChar char="v"/>
              <a:tabLst>
                <a:tab pos="0" algn="l"/>
              </a:tabLst>
            </a:pPr>
            <a:r>
              <a:rPr lang="el-GR" sz="2000" dirty="0" smtClean="0">
                <a:latin typeface="Arial" charset="0"/>
              </a:rPr>
              <a:t>ιδίως για ζητήματα που αφορούν </a:t>
            </a:r>
            <a:r>
              <a:rPr lang="el-GR" sz="2000" b="1" dirty="0" smtClean="0">
                <a:solidFill>
                  <a:srgbClr val="FFFF00"/>
                </a:solidFill>
                <a:latin typeface="Arial" charset="0"/>
              </a:rPr>
              <a:t>σε τροποποίηση του αντικειμένου και παράταση του συμβατικού χρόνου</a:t>
            </a:r>
            <a:r>
              <a:rPr lang="el-GR" sz="2000" dirty="0" smtClean="0">
                <a:latin typeface="Arial" charset="0"/>
              </a:rPr>
              <a:t>. </a:t>
            </a:r>
          </a:p>
          <a:p>
            <a:pPr marL="342900" indent="-342900" algn="just" eaLnBrk="1" hangingPunct="1">
              <a:lnSpc>
                <a:spcPct val="140000"/>
              </a:lnSpc>
              <a:spcBef>
                <a:spcPct val="0"/>
              </a:spcBef>
              <a:buFont typeface="Wingdings" pitchFamily="2" charset="2"/>
              <a:buAutoNum type="arabicParenR"/>
              <a:tabLst>
                <a:tab pos="0" algn="l"/>
              </a:tabLst>
            </a:pPr>
            <a:endParaRPr lang="el-GR" sz="20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p:txBody>
      </p:sp>
      <p:sp>
        <p:nvSpPr>
          <p:cNvPr id="6451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FC923383-CF11-4B99-BCE1-21ED4712D03A}" type="slidenum">
              <a:rPr lang="el-GR" smtClean="0"/>
              <a:pPr/>
              <a:t>76</a:t>
            </a:fld>
            <a:endParaRPr lang="el-GR"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65539" name="Rectangle 3"/>
          <p:cNvSpPr>
            <a:spLocks noGrp="1" noChangeArrowheads="1"/>
          </p:cNvSpPr>
          <p:nvPr>
            <p:ph type="subTitle" idx="1"/>
          </p:nvPr>
        </p:nvSpPr>
        <p:spPr>
          <a:xfrm>
            <a:off x="323850" y="260350"/>
            <a:ext cx="8496300" cy="5689600"/>
          </a:xfrm>
          <a:noFill/>
        </p:spPr>
        <p:txBody>
          <a:bodyPr>
            <a:normAutofit lnSpcReduction="10000"/>
          </a:bodyPr>
          <a:lstStyle/>
          <a:p>
            <a:pPr marL="342900" indent="-342900" algn="just" eaLnBrk="1" hangingPunct="1">
              <a:tabLst>
                <a:tab pos="0" algn="l"/>
              </a:tabLst>
            </a:pPr>
            <a:r>
              <a:rPr lang="el-GR" sz="1800" b="1" dirty="0" smtClean="0">
                <a:latin typeface="Arial" charset="0"/>
              </a:rPr>
              <a:t>		</a:t>
            </a:r>
          </a:p>
          <a:p>
            <a:pPr marL="342900" indent="-342900" algn="just" eaLnBrk="1" hangingPunct="1">
              <a:tabLst>
                <a:tab pos="0" algn="l"/>
              </a:tabLst>
            </a:pPr>
            <a:endParaRPr lang="el-GR" sz="1800" b="1" dirty="0" smtClean="0">
              <a:latin typeface="Arial" charset="0"/>
            </a:endParaRPr>
          </a:p>
          <a:p>
            <a:pPr marL="342900" indent="-342900" algn="just" eaLnBrk="1" hangingPunct="1">
              <a:tabLst>
                <a:tab pos="0" algn="l"/>
              </a:tabLst>
            </a:pPr>
            <a:endParaRPr lang="el-GR" sz="1800" b="1" dirty="0" smtClean="0">
              <a:latin typeface="Arial" charset="0"/>
            </a:endParaRPr>
          </a:p>
          <a:p>
            <a:pPr marL="342900" indent="-342900" algn="just" eaLnBrk="1" hangingPunct="1">
              <a:tabLst>
                <a:tab pos="0" algn="l"/>
              </a:tabLst>
            </a:pPr>
            <a:r>
              <a:rPr lang="el-GR" sz="1800" b="1" dirty="0" smtClean="0">
                <a:latin typeface="Arial" charset="0"/>
              </a:rPr>
              <a:t>		ΜΕΡΟΣ Β, ΚΕΦ. ΙΙ,ΤΙΤΛΟΣ 3, ΤΜΗΜΑ III ΔΙΑΤΑΞΕΙΣ ΓΙΑ ΤΗΝ ΕΚΤΕΛΕΣΗ ΣΥΜΒΑΣΕΩΝ Π.Υ. </a:t>
            </a:r>
            <a:r>
              <a:rPr lang="el-GR" sz="1800" b="1" dirty="0" smtClean="0">
                <a:solidFill>
                  <a:srgbClr val="FFFF00"/>
                </a:solidFill>
                <a:latin typeface="Arial" charset="0"/>
              </a:rPr>
              <a:t>Άρθρο 216 Παρακολούθηση της σύμβασης παροχής υπηρεσίας</a:t>
            </a:r>
            <a:r>
              <a:rPr lang="el-GR" sz="1800" b="1" dirty="0" smtClean="0">
                <a:solidFill>
                  <a:schemeClr val="accent2"/>
                </a:solidFill>
                <a:latin typeface="Arial" charset="0"/>
              </a:rPr>
              <a:t> </a:t>
            </a:r>
            <a:r>
              <a:rPr lang="el-GR" sz="1800" b="1" dirty="0" smtClean="0">
                <a:latin typeface="Arial" charset="0"/>
              </a:rPr>
              <a:t>[συνέχεια]</a:t>
            </a:r>
          </a:p>
          <a:p>
            <a:pPr marL="342900" indent="-342900" algn="just" eaLnBrk="1" hangingPunct="1">
              <a:tabLst>
                <a:tab pos="0" algn="l"/>
              </a:tabLst>
            </a:pPr>
            <a:endParaRPr lang="el-GR" sz="1800" b="1" dirty="0" smtClean="0">
              <a:latin typeface="Arial" charset="0"/>
            </a:endParaRPr>
          </a:p>
          <a:p>
            <a:pPr marL="342900" indent="-342900" algn="just" eaLnBrk="1" hangingPunct="1">
              <a:lnSpc>
                <a:spcPct val="200000"/>
              </a:lnSpc>
              <a:spcBef>
                <a:spcPct val="0"/>
              </a:spcBef>
              <a:tabLst>
                <a:tab pos="0" algn="l"/>
              </a:tabLst>
            </a:pPr>
            <a:r>
              <a:rPr lang="el-GR" sz="1800" b="1" dirty="0" smtClean="0">
                <a:latin typeface="Arial" charset="0"/>
              </a:rPr>
              <a:t>2) </a:t>
            </a:r>
            <a:r>
              <a:rPr lang="el-GR" sz="2000" b="1" dirty="0" smtClean="0">
                <a:latin typeface="Arial" charset="0"/>
              </a:rPr>
              <a:t>Δυνατότητα </a:t>
            </a:r>
            <a:r>
              <a:rPr lang="el-GR" sz="2000" b="1" dirty="0" smtClean="0">
                <a:solidFill>
                  <a:srgbClr val="00B0F0"/>
                </a:solidFill>
                <a:latin typeface="Arial" charset="0"/>
              </a:rPr>
              <a:t>ορισμού υπαλλήλου ως επόπτη</a:t>
            </a:r>
            <a:r>
              <a:rPr lang="el-GR" sz="2000" dirty="0" smtClean="0">
                <a:solidFill>
                  <a:srgbClr val="00B0F0"/>
                </a:solidFill>
                <a:latin typeface="Arial" charset="0"/>
              </a:rPr>
              <a:t> </a:t>
            </a:r>
            <a:r>
              <a:rPr lang="el-GR" sz="2000" dirty="0" smtClean="0">
                <a:latin typeface="Arial" charset="0"/>
              </a:rPr>
              <a:t>για την αδιάλειπτη παρακολούθηση της εκτέλεσης της σύμβασης. Καθήκοντα.</a:t>
            </a:r>
          </a:p>
          <a:p>
            <a:pPr marL="342900" indent="-342900" algn="just" eaLnBrk="1" hangingPunct="1">
              <a:lnSpc>
                <a:spcPct val="200000"/>
              </a:lnSpc>
              <a:spcBef>
                <a:spcPct val="0"/>
              </a:spcBef>
              <a:tabLst>
                <a:tab pos="0" algn="l"/>
              </a:tabLst>
            </a:pPr>
            <a:r>
              <a:rPr lang="el-GR" sz="2000" b="1" dirty="0" smtClean="0">
                <a:latin typeface="Arial" charset="0"/>
              </a:rPr>
              <a:t>3) Δυνατότητα τήρησης ημερολογίου εκ μέρους του αναδόχου</a:t>
            </a:r>
            <a:r>
              <a:rPr lang="el-GR" sz="2000" dirty="0" smtClean="0">
                <a:latin typeface="Arial" charset="0"/>
              </a:rPr>
              <a:t>, στο οποίο καταγράφονται όλα τα στοιχεία που σχετίζονται με την εκτέλεση της σύμβασης, [τμηματική εκτέλεση, καθημερινή απασχόληση του προσωπικού σε αριθμό και ειδικότητα, έκτακτα συμβάντα κ.α.].</a:t>
            </a:r>
          </a:p>
          <a:p>
            <a:pPr marL="342900" indent="-342900" algn="just" eaLnBrk="1" hangingPunct="1">
              <a:lnSpc>
                <a:spcPct val="200000"/>
              </a:lnSpc>
              <a:spcBef>
                <a:spcPct val="0"/>
              </a:spcBef>
              <a:tabLst>
                <a:tab pos="0" algn="l"/>
              </a:tabLst>
            </a:pPr>
            <a:endParaRPr lang="el-GR" sz="20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a:p>
            <a:pPr marL="342900" indent="-342900" algn="just" eaLnBrk="1" hangingPunct="1">
              <a:lnSpc>
                <a:spcPct val="140000"/>
              </a:lnSpc>
              <a:spcBef>
                <a:spcPct val="0"/>
              </a:spcBef>
              <a:buFont typeface="Wingdings" pitchFamily="2" charset="2"/>
              <a:buAutoNum type="arabicParenR"/>
              <a:tabLst>
                <a:tab pos="0" algn="l"/>
              </a:tabLst>
            </a:pPr>
            <a:endParaRPr lang="el-GR" sz="1800" dirty="0" smtClean="0">
              <a:latin typeface="Arial" charset="0"/>
            </a:endParaRPr>
          </a:p>
        </p:txBody>
      </p:sp>
      <p:sp>
        <p:nvSpPr>
          <p:cNvPr id="6554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C18D944-FE0F-4471-89D8-92FC6754F4A8}" type="slidenum">
              <a:rPr lang="el-GR" smtClean="0"/>
              <a:pPr/>
              <a:t>77</a:t>
            </a:fld>
            <a:endParaRPr lang="el-GR"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7939" name="Rectangle 3"/>
          <p:cNvSpPr>
            <a:spLocks noGrp="1" noChangeArrowheads="1"/>
          </p:cNvSpPr>
          <p:nvPr>
            <p:ph type="subTitle" idx="1"/>
          </p:nvPr>
        </p:nvSpPr>
        <p:spPr>
          <a:xfrm>
            <a:off x="323850" y="260350"/>
            <a:ext cx="8496300" cy="5545138"/>
          </a:xfrm>
        </p:spPr>
        <p:txBody>
          <a:bodyPr>
            <a:normAutofit fontScale="92500" lnSpcReduction="10000"/>
          </a:bodyPr>
          <a:lstStyle/>
          <a:p>
            <a:pPr marL="342900" indent="-342900" algn="just" eaLnBrk="1" fontAlgn="auto" hangingPunct="1">
              <a:spcAft>
                <a:spcPts val="0"/>
              </a:spcAft>
              <a:buFont typeface="Wingdings"/>
              <a:buNone/>
              <a:tabLst>
                <a:tab pos="0" algn="l"/>
              </a:tabLst>
              <a:defRPr/>
            </a:pPr>
            <a:r>
              <a:rPr lang="el-GR" sz="1800" b="1" dirty="0" smtClean="0">
                <a:latin typeface="Arial" charset="0"/>
              </a:rPr>
              <a:t>		ΤΜΗΜΑ </a:t>
            </a:r>
            <a:r>
              <a:rPr lang="el-GR" sz="1800" b="1" dirty="0">
                <a:latin typeface="Arial" charset="0"/>
              </a:rPr>
              <a:t>III ΔΙΑΤΑΞΕΙΣ ΓΙΑ ΤΗΝ ΕΚΤΕΛΕΣΗ ΣΥΜΒΑΣΕΩΝ Π.Υ. </a:t>
            </a:r>
            <a:r>
              <a:rPr lang="el-GR" sz="1800" b="1" dirty="0">
                <a:solidFill>
                  <a:srgbClr val="FFFF00"/>
                </a:solidFill>
                <a:latin typeface="Arial" charset="0"/>
              </a:rPr>
              <a:t>Άρθρο 217</a:t>
            </a:r>
            <a:r>
              <a:rPr lang="en-US" sz="1800" b="1" dirty="0">
                <a:solidFill>
                  <a:srgbClr val="FFFF00"/>
                </a:solidFill>
                <a:latin typeface="Arial" charset="0"/>
              </a:rPr>
              <a:t> </a:t>
            </a:r>
            <a:r>
              <a:rPr lang="el-GR" sz="1800" b="1" dirty="0">
                <a:solidFill>
                  <a:srgbClr val="FFFF00"/>
                </a:solidFill>
                <a:latin typeface="Arial" charset="0"/>
              </a:rPr>
              <a:t>Διάρκεια σύμβασης παροχής υπηρεσίας</a:t>
            </a:r>
          </a:p>
          <a:p>
            <a:pPr marL="342900" indent="-342900" algn="just" eaLnBrk="1" fontAlgn="auto" hangingPunct="1">
              <a:lnSpc>
                <a:spcPct val="160000"/>
              </a:lnSpc>
              <a:spcBef>
                <a:spcPct val="0"/>
              </a:spcBef>
              <a:spcAft>
                <a:spcPts val="0"/>
              </a:spcAft>
              <a:buFont typeface="Wingdings" pitchFamily="2" charset="2"/>
              <a:buAutoNum type="arabicParenR"/>
              <a:tabLst>
                <a:tab pos="0" algn="l"/>
              </a:tabLst>
              <a:defRPr/>
            </a:pPr>
            <a:r>
              <a:rPr lang="el-GR" sz="2000" dirty="0">
                <a:solidFill>
                  <a:schemeClr val="accent2"/>
                </a:solidFill>
                <a:latin typeface="Arial" charset="0"/>
              </a:rPr>
              <a:t>Καθορισμός συμβατικού χρόνου εκτέλεσης σύμβασης Π.Υ</a:t>
            </a:r>
            <a:r>
              <a:rPr lang="el-GR" sz="2000" dirty="0">
                <a:latin typeface="Arial" charset="0"/>
              </a:rPr>
              <a:t>: στα έγγραφα της σύμβασης &amp; στη σύμβαση, συμπεριλαμβανομένων και τυχόν τμηματικών/ενδιαμέσων προθεσμιών για τα επιμέρους στάδια παροχής των υπ. ή\&amp; υποβολής των παραδοτέων. </a:t>
            </a:r>
          </a:p>
          <a:p>
            <a:pPr marL="342900" indent="-342900" algn="just" eaLnBrk="1" fontAlgn="auto" hangingPunct="1">
              <a:lnSpc>
                <a:spcPct val="160000"/>
              </a:lnSpc>
              <a:spcBef>
                <a:spcPct val="0"/>
              </a:spcBef>
              <a:spcAft>
                <a:spcPts val="0"/>
              </a:spcAft>
              <a:buFont typeface="Wingdings" pitchFamily="2" charset="2"/>
              <a:buAutoNum type="arabicParenR"/>
              <a:tabLst>
                <a:tab pos="0" algn="l"/>
              </a:tabLst>
              <a:defRPr/>
            </a:pPr>
            <a:r>
              <a:rPr lang="el-GR" sz="2000" dirty="0">
                <a:latin typeface="Arial" charset="0"/>
              </a:rPr>
              <a:t>Δυνατότητα </a:t>
            </a:r>
            <a:r>
              <a:rPr lang="el-GR" sz="2000" b="1" dirty="0">
                <a:latin typeface="Arial" charset="0"/>
              </a:rPr>
              <a:t>παράτασης συμβατικού χρόνου μέχρι το 50%</a:t>
            </a:r>
            <a:r>
              <a:rPr lang="el-GR" sz="2000" dirty="0">
                <a:latin typeface="Arial" charset="0"/>
              </a:rPr>
              <a:t> με αιτιολογημένη απόφαση της ΑΑ, κατόπιν εισήγησης της υπηρεσίας που διοικεί τη σύμβαση. </a:t>
            </a:r>
          </a:p>
          <a:p>
            <a:pPr marL="342900" indent="-342900" algn="just" eaLnBrk="1" fontAlgn="auto" hangingPunct="1">
              <a:lnSpc>
                <a:spcPct val="160000"/>
              </a:lnSpc>
              <a:spcBef>
                <a:spcPct val="0"/>
              </a:spcBef>
              <a:spcAft>
                <a:spcPts val="0"/>
              </a:spcAft>
              <a:buFont typeface="Wingdings" pitchFamily="2" charset="2"/>
              <a:buAutoNum type="arabicParenR"/>
              <a:tabLst>
                <a:tab pos="0" algn="l"/>
              </a:tabLst>
              <a:defRPr/>
            </a:pPr>
            <a:r>
              <a:rPr lang="el-GR" sz="2000" b="1" dirty="0">
                <a:solidFill>
                  <a:srgbClr val="FFFF00"/>
                </a:solidFill>
                <a:latin typeface="Arial" charset="0"/>
              </a:rPr>
              <a:t>Κήρυξη ως έκπτωτου  του Αναδόχου</a:t>
            </a:r>
            <a:r>
              <a:rPr lang="el-GR" sz="2000" b="1" dirty="0">
                <a:latin typeface="Arial" charset="0"/>
              </a:rPr>
              <a:t>: </a:t>
            </a:r>
            <a:r>
              <a:rPr lang="el-GR" sz="2000" dirty="0">
                <a:latin typeface="Arial" charset="0"/>
              </a:rPr>
              <a:t>εάν λήξει ο συμβατικός χρόνος χωρίς να υποβληθεί εγκαίρως αίτημα παράτασης ή εάν λήξει η παραταθείσα διάρκεια, χωρίς να υποβληθούν στην ΑΑ τα παραδοτέα της σύμβασης.</a:t>
            </a:r>
            <a:endParaRPr lang="el-GR" sz="2000" b="1" dirty="0">
              <a:solidFill>
                <a:schemeClr val="accent2"/>
              </a:solidFill>
              <a:latin typeface="Arial" charset="0"/>
            </a:endParaRPr>
          </a:p>
        </p:txBody>
      </p:sp>
      <p:sp>
        <p:nvSpPr>
          <p:cNvPr id="6656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742788E-54EE-48CA-94AC-838C410BAAFD}" type="slidenum">
              <a:rPr lang="el-GR" smtClean="0"/>
              <a:pPr/>
              <a:t>78</a:t>
            </a:fld>
            <a:endParaRPr lang="el-GR"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8963" name="Rectangle 3"/>
          <p:cNvSpPr>
            <a:spLocks noGrp="1" noChangeArrowheads="1"/>
          </p:cNvSpPr>
          <p:nvPr>
            <p:ph type="subTitle" idx="1"/>
          </p:nvPr>
        </p:nvSpPr>
        <p:spPr>
          <a:xfrm>
            <a:off x="323850" y="260350"/>
            <a:ext cx="8496300" cy="5616575"/>
          </a:xfrm>
        </p:spPr>
        <p:txBody>
          <a:bodyPr>
            <a:normAutofit lnSpcReduction="10000"/>
          </a:bodyPr>
          <a:lstStyle/>
          <a:p>
            <a:pPr marL="371475" indent="-371475" eaLnBrk="1" fontAlgn="auto" hangingPunct="1">
              <a:spcAft>
                <a:spcPts val="0"/>
              </a:spcAft>
              <a:buFont typeface="Wingdings"/>
              <a:buNone/>
              <a:tabLst>
                <a:tab pos="0" algn="l"/>
              </a:tabLst>
              <a:defRPr/>
            </a:pPr>
            <a:r>
              <a:rPr lang="el-GR" sz="1800" b="1" dirty="0" smtClean="0">
                <a:latin typeface="Arial" charset="0"/>
              </a:rPr>
              <a:t>		ΜΕΡΟΣ </a:t>
            </a:r>
            <a:r>
              <a:rPr lang="el-GR" sz="1800" b="1" dirty="0">
                <a:latin typeface="Arial" charset="0"/>
              </a:rPr>
              <a:t>Β, ΚΕΦ. ΙΙ,ΤΙΤΛΟΣ 3, ΤΜΗΜΑ III ΔΙΑΤΑΞΕΙΣ ΓΙΑ ΤΗΝ ΕΚΤΕΛΕΣΗ ΣΥΜΒΑΣΕΩΝ Π.Υ. </a:t>
            </a:r>
            <a:r>
              <a:rPr lang="el-GR" sz="2000" b="1" dirty="0">
                <a:solidFill>
                  <a:srgbClr val="FFFF00"/>
                </a:solidFill>
                <a:latin typeface="Arial" charset="0"/>
              </a:rPr>
              <a:t>Άρθρο</a:t>
            </a:r>
            <a:r>
              <a:rPr lang="en-GB" sz="2000" b="1" dirty="0">
                <a:solidFill>
                  <a:srgbClr val="FFFF00"/>
                </a:solidFill>
                <a:latin typeface="Arial" charset="0"/>
              </a:rPr>
              <a:t> 218 </a:t>
            </a:r>
            <a:r>
              <a:rPr lang="el-GR" sz="2000" b="1" dirty="0">
                <a:solidFill>
                  <a:srgbClr val="FFFF00"/>
                </a:solidFill>
                <a:latin typeface="Arial" charset="0"/>
              </a:rPr>
              <a:t>Ποινικές</a:t>
            </a:r>
            <a:r>
              <a:rPr lang="en-GB" sz="2000" b="1" dirty="0">
                <a:solidFill>
                  <a:srgbClr val="FFFF00"/>
                </a:solidFill>
                <a:latin typeface="Arial" charset="0"/>
              </a:rPr>
              <a:t> </a:t>
            </a:r>
            <a:r>
              <a:rPr lang="el-GR" sz="2000" b="1" dirty="0">
                <a:solidFill>
                  <a:srgbClr val="FFFF00"/>
                </a:solidFill>
                <a:latin typeface="Arial" charset="0"/>
              </a:rPr>
              <a:t>ρήτρες</a:t>
            </a:r>
          </a:p>
          <a:p>
            <a:pPr marL="371475" indent="-371475" eaLnBrk="1" fontAlgn="auto" hangingPunct="1">
              <a:spcAft>
                <a:spcPts val="0"/>
              </a:spcAft>
              <a:buFont typeface="Wingdings"/>
              <a:buNone/>
              <a:tabLst>
                <a:tab pos="0" algn="l"/>
              </a:tabLst>
              <a:defRPr/>
            </a:pPr>
            <a:endParaRPr lang="el-GR" sz="2000" b="1" dirty="0">
              <a:solidFill>
                <a:schemeClr val="accent2"/>
              </a:solidFill>
              <a:latin typeface="Arial" charset="0"/>
            </a:endParaRPr>
          </a:p>
          <a:p>
            <a:pPr marL="371475" indent="-371475" algn="just" eaLnBrk="1" fontAlgn="auto" hangingPunct="1">
              <a:lnSpc>
                <a:spcPct val="190000"/>
              </a:lnSpc>
              <a:spcBef>
                <a:spcPct val="0"/>
              </a:spcBef>
              <a:spcAft>
                <a:spcPts val="0"/>
              </a:spcAft>
              <a:buFont typeface="Wingdings" pitchFamily="2" charset="2"/>
              <a:buAutoNum type="arabicParenR"/>
              <a:tabLst>
                <a:tab pos="0" algn="l"/>
              </a:tabLst>
              <a:defRPr/>
            </a:pPr>
            <a:r>
              <a:rPr lang="el-GR" sz="2000" b="1" dirty="0">
                <a:latin typeface="Arial" charset="0"/>
              </a:rPr>
              <a:t>Επιβολή ποινικών ρητρών εις βάρος του </a:t>
            </a:r>
            <a:r>
              <a:rPr lang="el-GR" sz="2000" b="1" dirty="0" smtClean="0">
                <a:latin typeface="Arial" charset="0"/>
              </a:rPr>
              <a:t>Αναδόχου </a:t>
            </a:r>
            <a:r>
              <a:rPr lang="el-GR" sz="2000" dirty="0" smtClean="0">
                <a:latin typeface="Arial" charset="0"/>
              </a:rPr>
              <a:t>σε περιπτώσεις </a:t>
            </a:r>
            <a:r>
              <a:rPr lang="el-GR" sz="2000" b="1" dirty="0">
                <a:solidFill>
                  <a:srgbClr val="00B0F0"/>
                </a:solidFill>
                <a:latin typeface="Arial" charset="0"/>
              </a:rPr>
              <a:t>υπέρβασης των συμβατικών προθεσμιών </a:t>
            </a:r>
            <a:r>
              <a:rPr lang="el-GR" sz="2000" dirty="0">
                <a:latin typeface="Arial" charset="0"/>
              </a:rPr>
              <a:t>από υπαιτιότητά </a:t>
            </a:r>
            <a:r>
              <a:rPr lang="el-GR" sz="2000" dirty="0" smtClean="0">
                <a:latin typeface="Arial" charset="0"/>
              </a:rPr>
              <a:t>του και </a:t>
            </a:r>
            <a:r>
              <a:rPr lang="el-GR" sz="2000" dirty="0" smtClean="0"/>
              <a:t>πλημμελούς εκτέλεσης των όρων της σύμβασης.</a:t>
            </a:r>
            <a:endParaRPr lang="el-GR" sz="2000" dirty="0">
              <a:latin typeface="Arial" charset="0"/>
            </a:endParaRPr>
          </a:p>
          <a:p>
            <a:pPr marL="371475" indent="-371475" algn="just" eaLnBrk="1" fontAlgn="auto" hangingPunct="1">
              <a:lnSpc>
                <a:spcPct val="190000"/>
              </a:lnSpc>
              <a:spcBef>
                <a:spcPct val="0"/>
              </a:spcBef>
              <a:spcAft>
                <a:spcPts val="0"/>
              </a:spcAft>
              <a:buFont typeface="Wingdings" pitchFamily="2" charset="2"/>
              <a:buAutoNum type="romanLcPeriod"/>
              <a:tabLst>
                <a:tab pos="0" algn="l"/>
              </a:tabLst>
              <a:defRPr/>
            </a:pPr>
            <a:r>
              <a:rPr lang="el-GR" sz="2000" dirty="0">
                <a:latin typeface="Arial" charset="0"/>
              </a:rPr>
              <a:t>Υπολογισμός ρητρών </a:t>
            </a:r>
          </a:p>
          <a:p>
            <a:pPr marL="371475" indent="-371475" algn="just" eaLnBrk="1" fontAlgn="auto" hangingPunct="1">
              <a:lnSpc>
                <a:spcPct val="190000"/>
              </a:lnSpc>
              <a:spcBef>
                <a:spcPct val="0"/>
              </a:spcBef>
              <a:spcAft>
                <a:spcPts val="0"/>
              </a:spcAft>
              <a:buFont typeface="Wingdings" pitchFamily="2" charset="2"/>
              <a:buAutoNum type="romanLcPeriod"/>
              <a:tabLst>
                <a:tab pos="0" algn="l"/>
              </a:tabLst>
              <a:defRPr/>
            </a:pPr>
            <a:r>
              <a:rPr lang="el-GR" sz="2000" dirty="0">
                <a:latin typeface="Arial" charset="0"/>
              </a:rPr>
              <a:t>Δυνατότητα </a:t>
            </a:r>
            <a:r>
              <a:rPr lang="el-GR" sz="2000" b="1" dirty="0">
                <a:solidFill>
                  <a:srgbClr val="00B0F0"/>
                </a:solidFill>
                <a:latin typeface="Arial" charset="0"/>
              </a:rPr>
              <a:t>άσκησης ένστασης </a:t>
            </a:r>
            <a:r>
              <a:rPr lang="el-GR" sz="2000" dirty="0">
                <a:latin typeface="Arial" charset="0"/>
              </a:rPr>
              <a:t>κατά της απόφασης επιβολής ποινικών ρητρών</a:t>
            </a:r>
          </a:p>
          <a:p>
            <a:pPr marL="371475" indent="-371475" algn="just" eaLnBrk="1" fontAlgn="auto" hangingPunct="1">
              <a:lnSpc>
                <a:spcPct val="190000"/>
              </a:lnSpc>
              <a:spcBef>
                <a:spcPct val="0"/>
              </a:spcBef>
              <a:spcAft>
                <a:spcPts val="0"/>
              </a:spcAft>
              <a:buFont typeface="Wingdings" pitchFamily="2" charset="2"/>
              <a:buAutoNum type="romanLcPeriod"/>
              <a:tabLst>
                <a:tab pos="0" algn="l"/>
              </a:tabLst>
              <a:defRPr/>
            </a:pPr>
            <a:r>
              <a:rPr lang="el-GR" sz="2000" dirty="0">
                <a:latin typeface="Arial" charset="0"/>
              </a:rPr>
              <a:t>Η </a:t>
            </a:r>
            <a:r>
              <a:rPr lang="el-GR" sz="2000" b="1" dirty="0">
                <a:latin typeface="Arial" charset="0"/>
              </a:rPr>
              <a:t>επιβολή ποινικών ρητρών δεν στερεί από την ΑΑ το δικαίωμα να κηρύξει τον Ανάδοχο έκπτωτο</a:t>
            </a:r>
            <a:r>
              <a:rPr lang="el-GR" sz="2000" dirty="0">
                <a:latin typeface="Arial" charset="0"/>
              </a:rPr>
              <a:t>.</a:t>
            </a:r>
          </a:p>
        </p:txBody>
      </p:sp>
      <p:sp>
        <p:nvSpPr>
          <p:cNvPr id="67588"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D41BED9-FA61-440C-AE69-52DB567786C8}" type="slidenum">
              <a:rPr lang="el-GR" smtClean="0"/>
              <a:pPr/>
              <a:t>79</a:t>
            </a:fld>
            <a:endParaRPr lang="el-G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21859" name="Rectangle 3"/>
          <p:cNvSpPr>
            <a:spLocks noGrp="1" noChangeArrowheads="1"/>
          </p:cNvSpPr>
          <p:nvPr>
            <p:ph type="subTitle" idx="1"/>
          </p:nvPr>
        </p:nvSpPr>
        <p:spPr>
          <a:xfrm>
            <a:off x="323850" y="500042"/>
            <a:ext cx="8424863" cy="5449908"/>
          </a:xfrm>
        </p:spPr>
        <p:txBody>
          <a:bodyPr/>
          <a:lstStyle/>
          <a:p>
            <a:pPr algn="just">
              <a:lnSpc>
                <a:spcPct val="150000"/>
              </a:lnSpc>
              <a:spcBef>
                <a:spcPts val="0"/>
              </a:spcBef>
            </a:pPr>
            <a:endParaRPr lang="el-GR" sz="1800" b="1" dirty="0" smtClean="0">
              <a:solidFill>
                <a:srgbClr val="FFFF00"/>
              </a:solidFill>
            </a:endParaRPr>
          </a:p>
          <a:p>
            <a:pPr algn="ctr">
              <a:lnSpc>
                <a:spcPct val="150000"/>
              </a:lnSpc>
              <a:spcBef>
                <a:spcPts val="0"/>
              </a:spcBef>
            </a:pPr>
            <a:endParaRPr lang="el-GR" sz="1800" b="1" dirty="0" smtClean="0">
              <a:solidFill>
                <a:srgbClr val="FFFF00"/>
              </a:solidFill>
            </a:endParaRPr>
          </a:p>
          <a:p>
            <a:pPr algn="ctr">
              <a:lnSpc>
                <a:spcPct val="150000"/>
              </a:lnSpc>
              <a:spcBef>
                <a:spcPts val="0"/>
              </a:spcBef>
            </a:pPr>
            <a:endParaRPr lang="el-GR" sz="1800" b="1" dirty="0" smtClean="0">
              <a:solidFill>
                <a:srgbClr val="FFFF00"/>
              </a:solidFill>
            </a:endParaRPr>
          </a:p>
          <a:p>
            <a:pPr algn="ctr">
              <a:lnSpc>
                <a:spcPct val="150000"/>
              </a:lnSpc>
              <a:spcBef>
                <a:spcPts val="0"/>
              </a:spcBef>
            </a:pPr>
            <a:endParaRPr lang="el-GR" sz="1800" b="1" dirty="0" smtClean="0">
              <a:solidFill>
                <a:srgbClr val="FFFF00"/>
              </a:solidFill>
            </a:endParaRPr>
          </a:p>
          <a:p>
            <a:pPr algn="ctr">
              <a:lnSpc>
                <a:spcPct val="150000"/>
              </a:lnSpc>
              <a:spcBef>
                <a:spcPts val="0"/>
              </a:spcBef>
            </a:pPr>
            <a:endParaRPr lang="el-GR" sz="1800" b="1" dirty="0" smtClean="0">
              <a:solidFill>
                <a:srgbClr val="FFFF00"/>
              </a:solidFill>
            </a:endParaRPr>
          </a:p>
          <a:p>
            <a:pPr algn="ctr">
              <a:lnSpc>
                <a:spcPct val="150000"/>
              </a:lnSpc>
              <a:spcBef>
                <a:spcPts val="0"/>
              </a:spcBef>
            </a:pPr>
            <a:r>
              <a:rPr lang="el-GR" sz="1800" b="1" dirty="0" smtClean="0">
                <a:solidFill>
                  <a:srgbClr val="FFFF00"/>
                </a:solidFill>
              </a:rPr>
              <a:t>Άρθρο 130 Όροι εκτέλεσης της σύμβασης</a:t>
            </a:r>
            <a:r>
              <a:rPr lang="el-GR" sz="1800" dirty="0" smtClean="0">
                <a:solidFill>
                  <a:srgbClr val="FFFF00"/>
                </a:solidFill>
              </a:rPr>
              <a:t>   </a:t>
            </a:r>
          </a:p>
          <a:p>
            <a:pPr algn="just">
              <a:lnSpc>
                <a:spcPct val="150000"/>
              </a:lnSpc>
              <a:spcBef>
                <a:spcPts val="0"/>
              </a:spcBef>
            </a:pPr>
            <a:r>
              <a:rPr lang="el-GR" sz="1800" b="1" dirty="0" smtClean="0">
                <a:latin typeface="Arial" pitchFamily="34" charset="0"/>
                <a:cs typeface="Arial" pitchFamily="34" charset="0"/>
              </a:rPr>
              <a:t>Ειδικός όρος για τις συμβάσεις προμήθειας αγαθών:</a:t>
            </a:r>
          </a:p>
          <a:p>
            <a:pPr algn="just">
              <a:lnSpc>
                <a:spcPct val="150000"/>
              </a:lnSpc>
              <a:spcBef>
                <a:spcPts val="0"/>
              </a:spcBef>
            </a:pPr>
            <a:r>
              <a:rPr lang="el-GR" sz="1800" b="1" dirty="0" smtClean="0">
                <a:solidFill>
                  <a:schemeClr val="tx1"/>
                </a:solidFill>
                <a:latin typeface="Arial" pitchFamily="34" charset="0"/>
                <a:cs typeface="Arial" pitchFamily="34" charset="0"/>
              </a:rPr>
              <a:t>(Φ.Ε.Κ </a:t>
            </a:r>
            <a:r>
              <a:rPr lang="el-GR" sz="1800" dirty="0" smtClean="0">
                <a:solidFill>
                  <a:schemeClr val="tx1"/>
                </a:solidFill>
                <a:latin typeface="Arial" pitchFamily="34" charset="0"/>
                <a:cs typeface="Arial" pitchFamily="34" charset="0"/>
              </a:rPr>
              <a:t>179/Α`/6.8.2001) </a:t>
            </a:r>
            <a:r>
              <a:rPr lang="el-GR" sz="1800" b="1" dirty="0" smtClean="0">
                <a:solidFill>
                  <a:schemeClr val="tx1"/>
                </a:solidFill>
                <a:latin typeface="Arial" pitchFamily="34" charset="0"/>
                <a:cs typeface="Arial" pitchFamily="34" charset="0"/>
              </a:rPr>
              <a:t>Ν. 2939/2001 </a:t>
            </a:r>
            <a:r>
              <a:rPr lang="el-GR" sz="1800" b="1" dirty="0" smtClean="0">
                <a:solidFill>
                  <a:srgbClr val="FFFF00"/>
                </a:solidFill>
                <a:latin typeface="Arial" pitchFamily="34" charset="0"/>
                <a:cs typeface="Arial" pitchFamily="34" charset="0"/>
              </a:rPr>
              <a:t>«Συσκευασίες και εναλλακτική διαχείριση των συσκευασιών και άλλων προϊόντων - Ίδρυση Εθνικού Οργανισμού Εναλλακτικής Διαχείρισης Συσκευασιών και άλλων προϊόντων (ΕΟΕΔΣΑΠ) και άλλες διατάξεις»</a:t>
            </a:r>
          </a:p>
          <a:p>
            <a:pPr algn="just">
              <a:lnSpc>
                <a:spcPct val="150000"/>
              </a:lnSpc>
              <a:spcBef>
                <a:spcPts val="0"/>
              </a:spcBef>
            </a:pPr>
            <a:endParaRPr lang="el-GR" sz="1800" dirty="0" smtClean="0">
              <a:solidFill>
                <a:srgbClr val="FFFF00"/>
              </a:solidFill>
              <a:latin typeface="Arial" pitchFamily="34" charset="0"/>
              <a:cs typeface="Arial" pitchFamily="34" charset="0"/>
              <a:hlinkClick r:id="rId2"/>
            </a:endParaRPr>
          </a:p>
          <a:p>
            <a:pPr algn="ctr">
              <a:lnSpc>
                <a:spcPct val="150000"/>
              </a:lnSpc>
              <a:spcBef>
                <a:spcPts val="0"/>
              </a:spcBef>
            </a:pPr>
            <a:r>
              <a:rPr lang="en-US" sz="1800" dirty="0" smtClean="0">
                <a:solidFill>
                  <a:schemeClr val="tx1"/>
                </a:solidFill>
                <a:latin typeface="Arial" pitchFamily="34" charset="0"/>
                <a:cs typeface="Arial" pitchFamily="34" charset="0"/>
                <a:hlinkClick r:id="rId2"/>
              </a:rPr>
              <a:t>http://www.elinyae.gr/el/item</a:t>
            </a:r>
            <a:endParaRPr lang="el-GR" sz="1800" dirty="0" smtClean="0">
              <a:solidFill>
                <a:schemeClr val="tx1"/>
              </a:solidFill>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lnSpc>
                <a:spcPct val="150000"/>
              </a:lnSpc>
              <a:spcBef>
                <a:spcPts val="0"/>
              </a:spcBef>
            </a:pPr>
            <a:endParaRPr lang="el-GR" sz="1800" dirty="0" smtClean="0">
              <a:latin typeface="Arial" pitchFamily="34" charset="0"/>
              <a:cs typeface="Arial" pitchFamily="34" charset="0"/>
            </a:endParaRPr>
          </a:p>
          <a:p>
            <a:pPr algn="just"/>
            <a:endParaRPr lang="el-GR" sz="1800" dirty="0" smtClean="0">
              <a:latin typeface="Arial" pitchFamily="34" charset="0"/>
              <a:cs typeface="Arial" pitchFamily="34" charset="0"/>
            </a:endParaRPr>
          </a:p>
          <a:p>
            <a:pPr algn="just"/>
            <a:endParaRPr lang="el-GR" sz="1800" dirty="0" smtClean="0">
              <a:latin typeface="Arial" pitchFamily="34" charset="0"/>
              <a:cs typeface="Arial" pitchFamily="34" charset="0"/>
            </a:endParaRPr>
          </a:p>
          <a:p>
            <a:pPr algn="just"/>
            <a:endParaRPr lang="el-GR" sz="1800" dirty="0">
              <a:latin typeface="Arial" pitchFamily="34" charset="0"/>
              <a:cs typeface="Arial" pitchFamily="34" charset="0"/>
            </a:endParaRPr>
          </a:p>
        </p:txBody>
      </p:sp>
      <p:sp>
        <p:nvSpPr>
          <p:cNvPr id="1229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AB8F5E91-E036-44B4-A841-7048CA33CFC8}" type="slidenum">
              <a:rPr lang="el-GR" smtClean="0"/>
              <a:pPr/>
              <a:t>8</a:t>
            </a:fld>
            <a:endParaRPr lang="el-GR"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69987" name="Rectangle 3"/>
          <p:cNvSpPr>
            <a:spLocks noGrp="1" noChangeArrowheads="1"/>
          </p:cNvSpPr>
          <p:nvPr>
            <p:ph type="subTitle" idx="1"/>
          </p:nvPr>
        </p:nvSpPr>
        <p:spPr>
          <a:xfrm>
            <a:off x="323850" y="260350"/>
            <a:ext cx="8496300" cy="5545138"/>
          </a:xfrm>
        </p:spPr>
        <p:txBody>
          <a:bodyPr>
            <a:normAutofit lnSpcReduction="10000"/>
          </a:bodyPr>
          <a:lstStyle/>
          <a:p>
            <a:pPr marL="342900" indent="-342900" algn="just" eaLnBrk="1" fontAlgn="auto" hangingPunct="1">
              <a:spcAft>
                <a:spcPts val="0"/>
              </a:spcAft>
              <a:buFont typeface="Wingdings"/>
              <a:buNone/>
              <a:tabLst>
                <a:tab pos="0" algn="l"/>
              </a:tabLst>
              <a:defRPr/>
            </a:pPr>
            <a:endParaRPr lang="el-GR" sz="1800" b="1" dirty="0" smtClean="0">
              <a:latin typeface="Arial" charset="0"/>
            </a:endParaRPr>
          </a:p>
          <a:p>
            <a:pPr marL="342900" indent="-342900" algn="just" eaLnBrk="1" fontAlgn="auto" hangingPunct="1">
              <a:spcAft>
                <a:spcPts val="0"/>
              </a:spcAft>
              <a:buFont typeface="Wingdings"/>
              <a:buNone/>
              <a:tabLst>
                <a:tab pos="0" algn="l"/>
              </a:tabLst>
              <a:defRPr/>
            </a:pPr>
            <a:endParaRPr lang="el-GR" sz="1800" b="1" dirty="0" smtClean="0">
              <a:latin typeface="Arial" charset="0"/>
            </a:endParaRPr>
          </a:p>
          <a:p>
            <a:pPr marL="342900" indent="-342900" algn="just" eaLnBrk="1" fontAlgn="auto" hangingPunct="1">
              <a:spcAft>
                <a:spcPts val="0"/>
              </a:spcAft>
              <a:buFont typeface="Wingdings"/>
              <a:buNone/>
              <a:tabLst>
                <a:tab pos="0" algn="l"/>
              </a:tabLst>
              <a:defRPr/>
            </a:pPr>
            <a:r>
              <a:rPr lang="el-GR" sz="1800" b="1" dirty="0" smtClean="0">
                <a:latin typeface="Arial" charset="0"/>
              </a:rPr>
              <a:t>		</a:t>
            </a:r>
            <a:r>
              <a:rPr lang="el-GR" sz="1800" b="1" dirty="0" smtClean="0">
                <a:solidFill>
                  <a:srgbClr val="FFFF00"/>
                </a:solidFill>
                <a:latin typeface="Arial" charset="0"/>
              </a:rPr>
              <a:t>Άρθρο </a:t>
            </a:r>
            <a:r>
              <a:rPr lang="el-GR" sz="1800" b="1" dirty="0">
                <a:solidFill>
                  <a:srgbClr val="FFFF00"/>
                </a:solidFill>
                <a:latin typeface="Arial" charset="0"/>
              </a:rPr>
              <a:t>219 Παραλαβή του αντικειμένου της σύμβασης παροχής γενικών </a:t>
            </a:r>
            <a:r>
              <a:rPr lang="el-GR" sz="1800" b="1" dirty="0" smtClean="0">
                <a:solidFill>
                  <a:srgbClr val="FFFF00"/>
                </a:solidFill>
                <a:latin typeface="Arial" charset="0"/>
              </a:rPr>
              <a:t>υπηρεσιών</a:t>
            </a:r>
          </a:p>
          <a:p>
            <a:pPr marL="342900" indent="-342900" algn="just" eaLnBrk="1" fontAlgn="auto" hangingPunct="1">
              <a:spcAft>
                <a:spcPts val="0"/>
              </a:spcAft>
              <a:buFont typeface="Wingdings"/>
              <a:buNone/>
              <a:tabLst>
                <a:tab pos="0" algn="l"/>
              </a:tabLst>
              <a:defRPr/>
            </a:pPr>
            <a:endParaRPr lang="el-GR" sz="1800" b="1" dirty="0">
              <a:solidFill>
                <a:srgbClr val="FFFF00"/>
              </a:solidFill>
              <a:latin typeface="Arial" charset="0"/>
            </a:endParaRPr>
          </a:p>
          <a:p>
            <a:pPr marL="342900" indent="-342900" algn="just" eaLnBrk="1" fontAlgn="auto" hangingPunct="1">
              <a:lnSpc>
                <a:spcPct val="150000"/>
              </a:lnSpc>
              <a:spcBef>
                <a:spcPct val="0"/>
              </a:spcBef>
              <a:spcAft>
                <a:spcPts val="0"/>
              </a:spcAft>
              <a:buFont typeface="+mj-lt"/>
              <a:buAutoNum type="arabicParenR"/>
              <a:tabLst>
                <a:tab pos="0" algn="l"/>
              </a:tabLst>
              <a:defRPr/>
            </a:pPr>
            <a:r>
              <a:rPr lang="el-GR" sz="1800" dirty="0"/>
              <a:t>Παραλαβή των παρεχόμενων υπηρεσιών </a:t>
            </a:r>
            <a:r>
              <a:rPr lang="el-GR" sz="1800" dirty="0" smtClean="0"/>
              <a:t>ή/παραδοτέων </a:t>
            </a:r>
            <a:r>
              <a:rPr lang="el-GR" sz="1800" dirty="0"/>
              <a:t>από </a:t>
            </a:r>
            <a:r>
              <a:rPr lang="el-GR" sz="1800" b="1" dirty="0"/>
              <a:t>Επιτροπή παραλαβής</a:t>
            </a:r>
            <a:r>
              <a:rPr lang="el-GR" sz="1800" dirty="0"/>
              <a:t> </a:t>
            </a:r>
            <a:r>
              <a:rPr lang="el-GR" sz="1800" dirty="0" smtClean="0"/>
              <a:t>[παρ. 3 άρθρ.221], κατόπιν </a:t>
            </a:r>
            <a:r>
              <a:rPr lang="el-GR" sz="1800" dirty="0"/>
              <a:t>διενέργειας, σύμφωνα με τα οριζόμενα στη σύμβαση, ελέγχου, &amp; </a:t>
            </a:r>
            <a:r>
              <a:rPr lang="el-GR" sz="1800" dirty="0" smtClean="0"/>
              <a:t>εάν </a:t>
            </a:r>
            <a:r>
              <a:rPr lang="el-GR" sz="1800" dirty="0"/>
              <a:t>κρίνεται απαραίτητο, παρουσία του Αναδόχου</a:t>
            </a:r>
            <a:r>
              <a:rPr lang="el-GR" sz="1800" dirty="0" smtClean="0"/>
              <a:t>.</a:t>
            </a:r>
          </a:p>
          <a:p>
            <a:pPr marL="342900" indent="-342900" algn="just" eaLnBrk="1" fontAlgn="auto" hangingPunct="1">
              <a:lnSpc>
                <a:spcPct val="150000"/>
              </a:lnSpc>
              <a:spcBef>
                <a:spcPct val="0"/>
              </a:spcBef>
              <a:spcAft>
                <a:spcPts val="0"/>
              </a:spcAft>
              <a:buFont typeface="+mj-lt"/>
              <a:buAutoNum type="arabicParenR"/>
              <a:tabLst>
                <a:tab pos="0" algn="l"/>
              </a:tabLst>
              <a:defRPr/>
            </a:pPr>
            <a:endParaRPr lang="el-GR" sz="1800" dirty="0" smtClean="0"/>
          </a:p>
          <a:p>
            <a:pPr marL="342900" indent="-342900" algn="just" eaLnBrk="1" fontAlgn="auto" hangingPunct="1">
              <a:lnSpc>
                <a:spcPct val="150000"/>
              </a:lnSpc>
              <a:spcBef>
                <a:spcPct val="0"/>
              </a:spcBef>
              <a:spcAft>
                <a:spcPts val="0"/>
              </a:spcAft>
              <a:buFont typeface="+mj-lt"/>
              <a:buAutoNum type="arabicParenR"/>
              <a:tabLst>
                <a:tab pos="0" algn="l"/>
              </a:tabLst>
              <a:defRPr/>
            </a:pPr>
            <a:r>
              <a:rPr lang="el-GR" sz="1800" dirty="0" smtClean="0"/>
              <a:t>Μετά την ολοκλήρωση της διαδικασίας, η επιτροπή παραλαβής: </a:t>
            </a:r>
          </a:p>
          <a:p>
            <a:pPr marL="342900" indent="-342900" algn="just" eaLnBrk="1" fontAlgn="auto" hangingPunct="1">
              <a:lnSpc>
                <a:spcPct val="150000"/>
              </a:lnSpc>
              <a:spcBef>
                <a:spcPct val="0"/>
              </a:spcBef>
              <a:spcAft>
                <a:spcPts val="0"/>
              </a:spcAft>
              <a:tabLst>
                <a:tab pos="0" algn="l"/>
              </a:tabLst>
              <a:defRPr/>
            </a:pPr>
            <a:r>
              <a:rPr lang="el-GR" sz="1800" dirty="0" smtClean="0"/>
              <a:t>		α) είτε παραλαμβάνει τις σχετικές υπηρεσίες ή παραδοτέα, εφόσον καλύπτονται οι απαιτήσεις της σύμβασης χωρίς έγκριση ή απόφαση του αποφαινομένου οργάνου, </a:t>
            </a:r>
          </a:p>
          <a:p>
            <a:pPr marL="342900" indent="-342900" algn="just" eaLnBrk="1" fontAlgn="auto" hangingPunct="1">
              <a:lnSpc>
                <a:spcPct val="150000"/>
              </a:lnSpc>
              <a:spcBef>
                <a:spcPct val="0"/>
              </a:spcBef>
              <a:spcAft>
                <a:spcPts val="0"/>
              </a:spcAft>
              <a:tabLst>
                <a:tab pos="0" algn="l"/>
              </a:tabLst>
              <a:defRPr/>
            </a:pPr>
            <a:r>
              <a:rPr lang="el-GR" sz="1800" dirty="0" smtClean="0"/>
              <a:t>		β) είτε εισηγείται για την παραλαβή με παρατηρήσεις ή την απόρριψη των παρεχομένων υπηρεσιών ή παραδοτέων, σύμφωνα με τις παρ. 3 και 4. Εφαρμογή και σε τμηματικές παραλαβές.</a:t>
            </a:r>
          </a:p>
          <a:p>
            <a:pPr marL="342900" indent="-342900" algn="just" eaLnBrk="1" fontAlgn="auto" hangingPunct="1">
              <a:lnSpc>
                <a:spcPct val="150000"/>
              </a:lnSpc>
              <a:spcBef>
                <a:spcPct val="0"/>
              </a:spcBef>
              <a:spcAft>
                <a:spcPts val="0"/>
              </a:spcAft>
              <a:buFont typeface="Wingdings" pitchFamily="2" charset="2"/>
              <a:buAutoNum type="arabicParenR"/>
              <a:tabLst>
                <a:tab pos="0" algn="l"/>
              </a:tabLst>
              <a:defRPr/>
            </a:pPr>
            <a:endParaRPr lang="el-GR" sz="2000" dirty="0" smtClean="0">
              <a:latin typeface="Arial" charset="0"/>
            </a:endParaRPr>
          </a:p>
          <a:p>
            <a:pPr marL="342900" indent="-342900" algn="just" eaLnBrk="1" fontAlgn="auto" hangingPunct="1">
              <a:lnSpc>
                <a:spcPct val="150000"/>
              </a:lnSpc>
              <a:spcBef>
                <a:spcPct val="0"/>
              </a:spcBef>
              <a:spcAft>
                <a:spcPts val="0"/>
              </a:spcAft>
              <a:buFont typeface="Wingdings" pitchFamily="2" charset="2"/>
              <a:buAutoNum type="arabicParenR"/>
              <a:tabLst>
                <a:tab pos="0" algn="l"/>
              </a:tabLst>
              <a:defRPr/>
            </a:pPr>
            <a:endParaRPr lang="el-GR" sz="2000" dirty="0">
              <a:latin typeface="Arial" charset="0"/>
            </a:endParaRPr>
          </a:p>
        </p:txBody>
      </p:sp>
      <p:sp>
        <p:nvSpPr>
          <p:cNvPr id="68612"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A4822D6-7B7D-4A4F-9DF5-2585D87E1D64}" type="slidenum">
              <a:rPr lang="el-GR" smtClean="0"/>
              <a:pPr/>
              <a:t>80</a:t>
            </a:fld>
            <a:endParaRPr lang="el-GR"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69635" name="Rectangle 3"/>
          <p:cNvSpPr>
            <a:spLocks noGrp="1" noChangeArrowheads="1"/>
          </p:cNvSpPr>
          <p:nvPr>
            <p:ph type="subTitle" idx="1"/>
          </p:nvPr>
        </p:nvSpPr>
        <p:spPr>
          <a:xfrm>
            <a:off x="323850" y="260350"/>
            <a:ext cx="8496300" cy="5905500"/>
          </a:xfrm>
          <a:noFill/>
        </p:spPr>
        <p:txBody>
          <a:bodyPr/>
          <a:lstStyle/>
          <a:p>
            <a:pPr marL="342900" indent="-342900" algn="just" eaLnBrk="1" hangingPunct="1">
              <a:tabLst>
                <a:tab pos="0" algn="l"/>
              </a:tabLst>
            </a:pPr>
            <a:r>
              <a:rPr lang="el-GR" sz="1800" b="1" dirty="0" smtClean="0">
                <a:latin typeface="Arial" charset="0"/>
              </a:rPr>
              <a:t>		</a:t>
            </a:r>
            <a:r>
              <a:rPr lang="el-GR" sz="2000" b="1" dirty="0" smtClean="0">
                <a:solidFill>
                  <a:srgbClr val="FFFF00"/>
                </a:solidFill>
                <a:latin typeface="Arial" charset="0"/>
              </a:rPr>
              <a:t>Άρθρο 219 Παραλαβή του αντικειμένου της σύμβασης παροχής γενικών υπηρεσιών </a:t>
            </a:r>
            <a:r>
              <a:rPr lang="el-GR" sz="1600" b="1" dirty="0" smtClean="0">
                <a:latin typeface="Arial" charset="0"/>
              </a:rPr>
              <a:t>[συνέχεια]</a:t>
            </a:r>
          </a:p>
          <a:p>
            <a:pPr marL="342900" indent="-342900" algn="just" eaLnBrk="1" hangingPunct="1">
              <a:lnSpc>
                <a:spcPct val="150000"/>
              </a:lnSpc>
              <a:spcBef>
                <a:spcPct val="0"/>
              </a:spcBef>
              <a:buFont typeface="Wingdings" pitchFamily="2" charset="2"/>
              <a:buAutoNum type="arabicParenR" startAt="3"/>
              <a:tabLst>
                <a:tab pos="0" algn="l"/>
              </a:tabLst>
            </a:pPr>
            <a:r>
              <a:rPr lang="el-GR" sz="1800" dirty="0" smtClean="0">
                <a:latin typeface="Arial" charset="0"/>
              </a:rPr>
              <a:t>Εάν διαπιστωθεί ότι </a:t>
            </a:r>
            <a:r>
              <a:rPr lang="el-GR" sz="1800" b="1" dirty="0" smtClean="0">
                <a:latin typeface="Arial" charset="0"/>
              </a:rPr>
              <a:t>καλύπτουν τις ανάγκες</a:t>
            </a:r>
            <a:r>
              <a:rPr lang="el-GR" sz="1800" dirty="0" smtClean="0">
                <a:latin typeface="Arial" charset="0"/>
              </a:rPr>
              <a:t> για τις οποίες παρέχονται, τότε, με αιτιολογημένη απόφαση του αποφαινόμενου Οργάνου </a:t>
            </a:r>
            <a:r>
              <a:rPr lang="el-GR" sz="1800" b="1" dirty="0" smtClean="0">
                <a:latin typeface="Arial" charset="0"/>
              </a:rPr>
              <a:t>δύναται να εγκριθεί η παραλαβή, με έκπτωση επί της συμβατικής αξίας</a:t>
            </a:r>
            <a:r>
              <a:rPr lang="el-GR" sz="1800" dirty="0" smtClean="0">
                <a:latin typeface="Arial" charset="0"/>
              </a:rPr>
              <a:t>, ανάλογη προς τις διαπιστωθείσες παρεκκλίσεις. </a:t>
            </a:r>
          </a:p>
          <a:p>
            <a:pPr marL="342900" indent="-342900" algn="just" eaLnBrk="1" hangingPunct="1">
              <a:lnSpc>
                <a:spcPct val="150000"/>
              </a:lnSpc>
              <a:spcBef>
                <a:spcPct val="0"/>
              </a:spcBef>
              <a:buFont typeface="Wingdings" pitchFamily="2" charset="2"/>
              <a:buAutoNum type="arabicParenR" startAt="3"/>
              <a:tabLst>
                <a:tab pos="0" algn="l"/>
              </a:tabLst>
            </a:pPr>
            <a:r>
              <a:rPr lang="el-GR" sz="1800" dirty="0" smtClean="0">
                <a:latin typeface="Arial" charset="0"/>
              </a:rPr>
              <a:t>Εν συνεχεία, η Επιτροπή παραλαβής </a:t>
            </a:r>
            <a:r>
              <a:rPr lang="el-GR" sz="1800" b="1" dirty="0" smtClean="0">
                <a:latin typeface="Arial" charset="0"/>
              </a:rPr>
              <a:t>υποχρεούται να προβεί στην οριστική παραλαβή</a:t>
            </a:r>
            <a:r>
              <a:rPr lang="el-GR" sz="1800" dirty="0" smtClean="0">
                <a:latin typeface="Arial" charset="0"/>
              </a:rPr>
              <a:t>.</a:t>
            </a:r>
          </a:p>
          <a:p>
            <a:pPr marL="342900" indent="-342900" algn="just" eaLnBrk="1" hangingPunct="1">
              <a:lnSpc>
                <a:spcPct val="150000"/>
              </a:lnSpc>
              <a:spcBef>
                <a:spcPct val="0"/>
              </a:spcBef>
              <a:buFont typeface="Wingdings" pitchFamily="2" charset="2"/>
              <a:buAutoNum type="arabicParenR" startAt="3"/>
              <a:tabLst>
                <a:tab pos="0" algn="l"/>
              </a:tabLst>
            </a:pPr>
            <a:r>
              <a:rPr lang="el-GR" sz="1800" dirty="0" smtClean="0">
                <a:latin typeface="Arial" charset="0"/>
              </a:rPr>
              <a:t>Το αποφαινόμενο Όργανο εγκρίνει την οριστική παραλαβή, </a:t>
            </a:r>
            <a:r>
              <a:rPr lang="el-GR" sz="1800" b="1" dirty="0" smtClean="0">
                <a:solidFill>
                  <a:srgbClr val="FFFF00"/>
                </a:solidFill>
                <a:latin typeface="Arial" charset="0"/>
              </a:rPr>
              <a:t>που κοινοποιείται υποχρεωτικά και στον Ανάδοχο</a:t>
            </a:r>
            <a:r>
              <a:rPr lang="el-GR" sz="1800" b="1" dirty="0" smtClean="0">
                <a:solidFill>
                  <a:schemeClr val="accent2"/>
                </a:solidFill>
                <a:latin typeface="Arial" charset="0"/>
              </a:rPr>
              <a:t>.</a:t>
            </a:r>
            <a:r>
              <a:rPr lang="el-GR" sz="1800" dirty="0" smtClean="0">
                <a:latin typeface="Arial" charset="0"/>
              </a:rPr>
              <a:t> Αν παρέλθει χρονικό διάστημα μεγαλύτερο των 30 ημερών από την ημερομηνία υποβολής του και δεν ληφθεί σχετική απόφαση για την έγκριση ή την απόρριψη του, θεωρείται ότι η παραλαβή </a:t>
            </a:r>
            <a:r>
              <a:rPr lang="el-GR" sz="1800" b="1" dirty="0" smtClean="0">
                <a:latin typeface="Arial" charset="0"/>
              </a:rPr>
              <a:t>έχει συντελεσθεί αυτοδίκαια</a:t>
            </a:r>
            <a:r>
              <a:rPr lang="el-GR" sz="1800" dirty="0" smtClean="0"/>
              <a:t>.</a:t>
            </a:r>
          </a:p>
          <a:p>
            <a:pPr marL="342900" indent="-342900" algn="just" eaLnBrk="1" hangingPunct="1">
              <a:lnSpc>
                <a:spcPct val="150000"/>
              </a:lnSpc>
              <a:spcBef>
                <a:spcPct val="0"/>
              </a:spcBef>
              <a:buFont typeface="Wingdings" pitchFamily="2" charset="2"/>
              <a:buAutoNum type="arabicParenR" startAt="3"/>
              <a:tabLst>
                <a:tab pos="0" algn="l"/>
              </a:tabLst>
            </a:pPr>
            <a:endParaRPr lang="el-GR" sz="1800" dirty="0" smtClean="0"/>
          </a:p>
        </p:txBody>
      </p:sp>
      <p:sp>
        <p:nvSpPr>
          <p:cNvPr id="6963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BB5A1F3-F6A1-4D79-8EDE-5D63FF2B4314}" type="slidenum">
              <a:rPr lang="el-GR" smtClean="0"/>
              <a:pPr/>
              <a:t>81</a:t>
            </a:fld>
            <a:endParaRPr lang="el-GR" smtClean="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70659" name="Rectangle 3"/>
          <p:cNvSpPr>
            <a:spLocks noGrp="1" noChangeArrowheads="1"/>
          </p:cNvSpPr>
          <p:nvPr>
            <p:ph type="subTitle" idx="1"/>
          </p:nvPr>
        </p:nvSpPr>
        <p:spPr>
          <a:xfrm>
            <a:off x="179388" y="260350"/>
            <a:ext cx="8856662" cy="5689600"/>
          </a:xfrm>
          <a:noFill/>
        </p:spPr>
        <p:txBody>
          <a:bodyPr/>
          <a:lstStyle/>
          <a:p>
            <a:pPr marL="342900" indent="-342900" algn="just" eaLnBrk="1" hangingPunct="1">
              <a:tabLst>
                <a:tab pos="0" algn="l"/>
              </a:tabLst>
            </a:pPr>
            <a:r>
              <a:rPr lang="el-GR" sz="1600" b="1" smtClean="0">
                <a:latin typeface="Arial" charset="0"/>
              </a:rPr>
              <a:t>ΜΕΡΟΣ Β, ΚΕΦ. ΙΙ,ΤΙΤΛΟΣ 3, ΤΜΗΜΑ III ΔΙΑΤΑΞΕΙΣ ΓΙΑ ΤΗΝ ΕΚΤΕΛΕΣΗ ΣΥΜΒΑΣΕΩΝ Π.Υ. </a:t>
            </a:r>
            <a:r>
              <a:rPr lang="el-GR" sz="1800" b="1" smtClean="0">
                <a:solidFill>
                  <a:srgbClr val="FFFF00"/>
                </a:solidFill>
                <a:latin typeface="Arial" charset="0"/>
              </a:rPr>
              <a:t>Άρθρο 219 Παραλαβή του αντικειμένου της σύμβασης παροχής γενικών υπηρεσιών </a:t>
            </a:r>
            <a:r>
              <a:rPr lang="el-GR" sz="1600" b="1" smtClean="0">
                <a:latin typeface="Arial" charset="0"/>
              </a:rPr>
              <a:t>[συνέχεια] </a:t>
            </a:r>
          </a:p>
          <a:p>
            <a:pPr marL="342900" indent="-342900" algn="just" eaLnBrk="1" hangingPunct="1">
              <a:lnSpc>
                <a:spcPct val="150000"/>
              </a:lnSpc>
              <a:spcBef>
                <a:spcPct val="0"/>
              </a:spcBef>
              <a:buFont typeface="Wingdings" pitchFamily="2" charset="2"/>
              <a:buAutoNum type="arabicParenR" startAt="6"/>
              <a:tabLst>
                <a:tab pos="0" algn="l"/>
              </a:tabLst>
            </a:pPr>
            <a:r>
              <a:rPr lang="el-GR" sz="1800" smtClean="0">
                <a:latin typeface="Arial" charset="0"/>
              </a:rPr>
              <a:t>Ανεξάρτητα από την ως άνω αυτοδίκαιη παραλαβή &amp; πληρωμή του Αναδόχου, πραγματοποιούνται οι προβλεπόμενοι από τη σύμβαση έλεγχοι </a:t>
            </a:r>
            <a:r>
              <a:rPr lang="el-GR" sz="1800" b="1" smtClean="0">
                <a:latin typeface="Arial" charset="0"/>
              </a:rPr>
              <a:t>από επιτροπή που συγκροτείται με απόφαση του αρμοδίου αποφαινομένου Οργάνου</a:t>
            </a:r>
            <a:r>
              <a:rPr lang="el-GR" sz="1800" smtClean="0">
                <a:latin typeface="Arial" charset="0"/>
              </a:rPr>
              <a:t>, (μη συμμετοχή μελών προηγούμενης Επιτροπής Παραλαβής). </a:t>
            </a:r>
          </a:p>
          <a:p>
            <a:pPr marL="342900" indent="-342900" algn="just" eaLnBrk="1" hangingPunct="1">
              <a:lnSpc>
                <a:spcPct val="150000"/>
              </a:lnSpc>
              <a:spcBef>
                <a:spcPct val="0"/>
              </a:spcBef>
              <a:buFont typeface="Wingdings" pitchFamily="2" charset="2"/>
              <a:buAutoNum type="arabicParenR" startAt="6"/>
              <a:tabLst>
                <a:tab pos="0" algn="l"/>
              </a:tabLst>
            </a:pPr>
            <a:r>
              <a:rPr lang="el-GR" sz="1800" smtClean="0">
                <a:latin typeface="Arial" charset="0"/>
              </a:rPr>
              <a:t>Η [2</a:t>
            </a:r>
            <a:r>
              <a:rPr lang="el-GR" sz="1800" baseline="30000" smtClean="0">
                <a:latin typeface="Arial" charset="0"/>
              </a:rPr>
              <a:t>η</a:t>
            </a:r>
            <a:r>
              <a:rPr lang="el-GR" sz="1800" smtClean="0">
                <a:latin typeface="Arial" charset="0"/>
              </a:rPr>
              <a:t>] Επιτροπή παραλαβής προβαίνει σε όλες τις διαδικασίες παραλαβής που προβλέπονται από την σύμβαση και συντάσσει τα σχετικά πρωτόκολλα.</a:t>
            </a:r>
          </a:p>
          <a:p>
            <a:pPr marL="342900" indent="-342900" algn="just" eaLnBrk="1" hangingPunct="1">
              <a:lnSpc>
                <a:spcPct val="150000"/>
              </a:lnSpc>
              <a:spcBef>
                <a:spcPct val="0"/>
              </a:spcBef>
              <a:buFont typeface="Wingdings" pitchFamily="2" charset="2"/>
              <a:buAutoNum type="arabicParenR" startAt="6"/>
              <a:tabLst>
                <a:tab pos="0" algn="l"/>
              </a:tabLst>
            </a:pPr>
            <a:r>
              <a:rPr lang="el-GR" sz="1800" smtClean="0">
                <a:latin typeface="Arial" charset="0"/>
              </a:rPr>
              <a:t>Οι εγγυητικές επιστολές προκαταβολής &amp; καλής εκτέλεσης δεν επιστρέφονται πριν την ολοκλήρωση όλων των προβλεπομένων από τη σύμβαση ελέγχων &amp; τη σύνταξη των σχετικών πρωτοκόλλων.</a:t>
            </a:r>
          </a:p>
          <a:p>
            <a:pPr marL="342900" indent="-342900" algn="just" eaLnBrk="1" hangingPunct="1">
              <a:lnSpc>
                <a:spcPct val="150000"/>
              </a:lnSpc>
              <a:spcBef>
                <a:spcPct val="0"/>
              </a:spcBef>
              <a:buFont typeface="Wingdings" pitchFamily="2" charset="2"/>
              <a:buAutoNum type="arabicParenR" startAt="6"/>
              <a:tabLst>
                <a:tab pos="0" algn="l"/>
              </a:tabLst>
            </a:pPr>
            <a:r>
              <a:rPr lang="el-GR" sz="1800" b="1" smtClean="0">
                <a:solidFill>
                  <a:srgbClr val="FFFF00"/>
                </a:solidFill>
                <a:latin typeface="Arial" charset="0"/>
              </a:rPr>
              <a:t>Οποιαδήποτε ενέργεια που έγινε από την αρχική επιτροπή παραλαβής, δεν λαμβάνεται υπόψη</a:t>
            </a:r>
            <a:r>
              <a:rPr lang="el-GR" sz="1800" smtClean="0">
                <a:latin typeface="Arial" charset="0"/>
              </a:rPr>
              <a:t>.</a:t>
            </a:r>
          </a:p>
          <a:p>
            <a:pPr marL="342900" indent="-342900" algn="just" eaLnBrk="1" hangingPunct="1">
              <a:lnSpc>
                <a:spcPct val="150000"/>
              </a:lnSpc>
              <a:spcBef>
                <a:spcPct val="0"/>
              </a:spcBef>
              <a:tabLst>
                <a:tab pos="0" algn="l"/>
              </a:tabLst>
            </a:pPr>
            <a:endParaRPr lang="el-GR" sz="1800" smtClean="0">
              <a:latin typeface="Arial" charset="0"/>
            </a:endParaRPr>
          </a:p>
        </p:txBody>
      </p:sp>
      <p:sp>
        <p:nvSpPr>
          <p:cNvPr id="70660"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1FCAA10-1413-4DCA-8BBB-468AACD1A807}" type="slidenum">
              <a:rPr lang="el-GR" smtClean="0"/>
              <a:pPr/>
              <a:t>82</a:t>
            </a:fld>
            <a:endParaRPr lang="el-GR"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71683" name="Rectangle 3"/>
          <p:cNvSpPr>
            <a:spLocks noGrp="1" noChangeArrowheads="1"/>
          </p:cNvSpPr>
          <p:nvPr>
            <p:ph type="subTitle" idx="1"/>
          </p:nvPr>
        </p:nvSpPr>
        <p:spPr>
          <a:xfrm>
            <a:off x="323850" y="260350"/>
            <a:ext cx="8496300" cy="5905500"/>
          </a:xfrm>
          <a:noFill/>
        </p:spPr>
        <p:txBody>
          <a:bodyPr/>
          <a:lstStyle/>
          <a:p>
            <a:pPr marL="342900" indent="-342900" eaLnBrk="1" hangingPunct="1">
              <a:tabLst>
                <a:tab pos="0" algn="l"/>
              </a:tabLst>
            </a:pPr>
            <a:r>
              <a:rPr lang="el-GR" sz="1800" b="1" smtClean="0">
                <a:latin typeface="Arial" charset="0"/>
              </a:rPr>
              <a:t>ΜΕΡΟΣ Β, ΚΕΦ. ΙΙ,ΤΙΤΛΟΣ 3, ΤΜΗΜΑ III ΔΙΑΤΑΞΕΙΣ ΓΙΑ ΤΗΝ ΕΚΤΕΛΕΣΗ ΣΥΜΒΑΣΕΩΝ Π.Υ. </a:t>
            </a:r>
            <a:r>
              <a:rPr lang="el-GR" sz="1800" b="1" smtClean="0">
                <a:solidFill>
                  <a:srgbClr val="FFFF00"/>
                </a:solidFill>
                <a:latin typeface="Arial" charset="0"/>
              </a:rPr>
              <a:t>Άρθρο 220 Απόρριψη παραδοτέου - Αντικατάσταση</a:t>
            </a:r>
          </a:p>
          <a:p>
            <a:pPr marL="342900" indent="-342900" algn="just" eaLnBrk="1" hangingPunct="1">
              <a:spcBef>
                <a:spcPct val="0"/>
              </a:spcBef>
              <a:tabLst>
                <a:tab pos="0" algn="l"/>
              </a:tabLst>
            </a:pPr>
            <a:endParaRPr lang="el-GR" sz="1800" smtClean="0">
              <a:latin typeface="Arial" charset="0"/>
            </a:endParaRPr>
          </a:p>
          <a:p>
            <a:pPr marL="342900" indent="-342900" algn="just" eaLnBrk="1" hangingPunct="1">
              <a:spcBef>
                <a:spcPct val="0"/>
              </a:spcBef>
              <a:tabLst>
                <a:tab pos="0" algn="l"/>
              </a:tabLst>
            </a:pPr>
            <a:endParaRPr lang="el-GR" sz="1800" smtClean="0">
              <a:latin typeface="Arial" charset="0"/>
            </a:endParaRPr>
          </a:p>
          <a:p>
            <a:pPr marL="342900" indent="-342900" algn="just" eaLnBrk="1" hangingPunct="1">
              <a:lnSpc>
                <a:spcPct val="170000"/>
              </a:lnSpc>
              <a:spcBef>
                <a:spcPct val="0"/>
              </a:spcBef>
              <a:buFont typeface="Wingdings" pitchFamily="2" charset="2"/>
              <a:buAutoNum type="arabicParenR"/>
              <a:tabLst>
                <a:tab pos="0" algn="l"/>
              </a:tabLst>
            </a:pPr>
            <a:r>
              <a:rPr lang="el-GR" sz="2400" smtClean="0">
                <a:latin typeface="Arial" charset="0"/>
              </a:rPr>
              <a:t>Οριστική απόρριψη του παραδοτέου &amp; υποχρεώσεις Αναδόχου</a:t>
            </a:r>
          </a:p>
          <a:p>
            <a:pPr marL="342900" indent="-342900" algn="just" eaLnBrk="1" hangingPunct="1">
              <a:lnSpc>
                <a:spcPct val="170000"/>
              </a:lnSpc>
              <a:spcBef>
                <a:spcPct val="0"/>
              </a:spcBef>
              <a:buFont typeface="Wingdings" pitchFamily="2" charset="2"/>
              <a:buAutoNum type="arabicParenR"/>
              <a:tabLst>
                <a:tab pos="0" algn="l"/>
              </a:tabLst>
            </a:pPr>
            <a:r>
              <a:rPr lang="el-GR" sz="2400" smtClean="0">
                <a:latin typeface="Arial" charset="0"/>
              </a:rPr>
              <a:t>Δυνατότητα αντικατάστασης εν όλω ή εν μέρει του παραδοτέου. Διαδικασίες</a:t>
            </a:r>
          </a:p>
          <a:p>
            <a:pPr marL="342900" indent="-342900" algn="just" eaLnBrk="1" hangingPunct="1">
              <a:lnSpc>
                <a:spcPct val="170000"/>
              </a:lnSpc>
              <a:spcBef>
                <a:spcPct val="0"/>
              </a:spcBef>
              <a:buFont typeface="Wingdings" pitchFamily="2" charset="2"/>
              <a:buAutoNum type="arabicParenR"/>
              <a:tabLst>
                <a:tab pos="0" algn="l"/>
              </a:tabLst>
            </a:pPr>
            <a:r>
              <a:rPr lang="el-GR" sz="2400" smtClean="0">
                <a:latin typeface="Arial" charset="0"/>
              </a:rPr>
              <a:t>Επιβαλλόμενες κυρώσεις στον Ανάδοχο</a:t>
            </a:r>
          </a:p>
          <a:p>
            <a:pPr marL="342900" indent="-342900" algn="just" eaLnBrk="1" hangingPunct="1">
              <a:lnSpc>
                <a:spcPct val="170000"/>
              </a:lnSpc>
              <a:spcBef>
                <a:spcPct val="0"/>
              </a:spcBef>
              <a:tabLst>
                <a:tab pos="0" algn="l"/>
              </a:tabLst>
            </a:pPr>
            <a:endParaRPr lang="el-GR" sz="2400" b="1" smtClean="0">
              <a:latin typeface="Arial" charset="0"/>
            </a:endParaRPr>
          </a:p>
        </p:txBody>
      </p:sp>
      <p:sp>
        <p:nvSpPr>
          <p:cNvPr id="71684"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004716A5-C379-4DD6-9800-A13D106A2287}" type="slidenum">
              <a:rPr lang="el-GR" smtClean="0"/>
              <a:pPr/>
              <a:t>83</a:t>
            </a:fld>
            <a:endParaRPr lang="el-GR"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ctrTitle"/>
          </p:nvPr>
        </p:nvSpPr>
        <p:spPr>
          <a:xfrm>
            <a:off x="179388" y="333375"/>
            <a:ext cx="8642350" cy="574675"/>
          </a:xfrm>
        </p:spPr>
        <p:txBody>
          <a:bodyPr>
            <a:normAutofit fontScale="90000"/>
          </a:bodyPr>
          <a:lstStyle/>
          <a:p>
            <a:pPr algn="ctr" eaLnBrk="1" fontAlgn="auto" hangingPunct="1">
              <a:spcAft>
                <a:spcPts val="0"/>
              </a:spcAft>
              <a:defRPr/>
            </a:pPr>
            <a:r>
              <a:rPr lang="el-GR" sz="2000" b="1">
                <a:latin typeface="Arial" charset="0"/>
              </a:rPr>
              <a:t/>
            </a:r>
            <a:br>
              <a:rPr lang="el-GR" sz="2000" b="1">
                <a:latin typeface="Arial" charset="0"/>
              </a:rPr>
            </a:br>
            <a:r>
              <a:rPr lang="el-GR" sz="2000" b="1">
                <a:latin typeface="Arial" charset="0"/>
              </a:rPr>
              <a:t/>
            </a:r>
            <a:br>
              <a:rPr lang="el-GR" sz="2000" b="1">
                <a:latin typeface="Arial" charset="0"/>
              </a:rPr>
            </a:br>
            <a:r>
              <a:rPr lang="el-GR" sz="2000" b="1">
                <a:latin typeface="Arial" charset="0"/>
              </a:rPr>
              <a:t/>
            </a:r>
            <a:br>
              <a:rPr lang="el-GR" sz="2000" b="1">
                <a:latin typeface="Arial" charset="0"/>
              </a:rPr>
            </a:br>
            <a:endParaRPr lang="el-GR" sz="2000" b="1">
              <a:latin typeface="Arial" charset="0"/>
            </a:endParaRPr>
          </a:p>
        </p:txBody>
      </p:sp>
      <p:sp>
        <p:nvSpPr>
          <p:cNvPr id="13315" name="Rectangle 3"/>
          <p:cNvSpPr>
            <a:spLocks noGrp="1" noChangeArrowheads="1"/>
          </p:cNvSpPr>
          <p:nvPr>
            <p:ph type="subTitle" idx="1"/>
          </p:nvPr>
        </p:nvSpPr>
        <p:spPr>
          <a:xfrm>
            <a:off x="250825" y="260350"/>
            <a:ext cx="8642350" cy="5689600"/>
          </a:xfrm>
        </p:spPr>
        <p:txBody>
          <a:bodyPr/>
          <a:lstStyle/>
          <a:p>
            <a:pPr marL="304800" indent="-304800" algn="ctr" eaLnBrk="1" hangingPunct="1"/>
            <a:endParaRPr lang="el-GR" sz="2400" b="1" dirty="0" smtClean="0">
              <a:solidFill>
                <a:srgbClr val="FFFF00"/>
              </a:solidFill>
            </a:endParaRPr>
          </a:p>
          <a:p>
            <a:pPr marL="304800" indent="-304800" algn="ctr" eaLnBrk="1" hangingPunct="1"/>
            <a:r>
              <a:rPr lang="el-GR" sz="2400" b="1" dirty="0" smtClean="0">
                <a:solidFill>
                  <a:srgbClr val="FFFF00"/>
                </a:solidFill>
              </a:rPr>
              <a:t>Άρθρο 130 Όροι εκτέλεσης της σύμβασης</a:t>
            </a:r>
            <a:r>
              <a:rPr lang="el-GR" sz="2400" dirty="0" smtClean="0">
                <a:solidFill>
                  <a:srgbClr val="FFFF00"/>
                </a:solidFill>
              </a:rPr>
              <a:t> </a:t>
            </a:r>
            <a:r>
              <a:rPr lang="el-GR" sz="1600" dirty="0" smtClean="0"/>
              <a:t>[συνέχεια]</a:t>
            </a:r>
            <a:endParaRPr lang="el-GR" sz="2400" dirty="0" smtClean="0"/>
          </a:p>
          <a:p>
            <a:pPr marL="304800" indent="-304800" eaLnBrk="1" hangingPunct="1">
              <a:buFont typeface="Wingdings" pitchFamily="2" charset="2"/>
              <a:buAutoNum type="arabicParenR"/>
            </a:pPr>
            <a:endParaRPr lang="el-GR" sz="2400" dirty="0" smtClean="0"/>
          </a:p>
          <a:p>
            <a:pPr marL="304800" indent="-304800" algn="just" eaLnBrk="1" hangingPunct="1">
              <a:lnSpc>
                <a:spcPct val="150000"/>
              </a:lnSpc>
              <a:spcBef>
                <a:spcPct val="0"/>
              </a:spcBef>
              <a:buFont typeface="Wingdings" pitchFamily="2" charset="2"/>
              <a:buAutoNum type="arabicParenR" startAt="3"/>
            </a:pPr>
            <a:r>
              <a:rPr lang="el-GR" sz="2000" dirty="0" smtClean="0">
                <a:latin typeface="Arial" charset="0"/>
              </a:rPr>
              <a:t>Δυνατότητα Α/Α να ορίζουν </a:t>
            </a:r>
            <a:r>
              <a:rPr lang="el-GR" sz="2000" dirty="0" smtClean="0">
                <a:solidFill>
                  <a:srgbClr val="FFC000"/>
                </a:solidFill>
                <a:latin typeface="Arial" charset="0"/>
              </a:rPr>
              <a:t>&amp; άλλους ειδικούς όρους </a:t>
            </a:r>
            <a:r>
              <a:rPr lang="el-GR" sz="2000" dirty="0" smtClean="0">
                <a:latin typeface="Arial" charset="0"/>
              </a:rPr>
              <a:t>με οικονομικές, κοινωνικές, περιβαλλοντικές παραμέτρους ή για την καινοτομία &amp; απασχόληση , εφόσον:</a:t>
            </a:r>
          </a:p>
          <a:p>
            <a:pPr marL="304800" indent="-304800" algn="just" eaLnBrk="1" hangingPunct="1">
              <a:lnSpc>
                <a:spcPct val="150000"/>
              </a:lnSpc>
              <a:spcBef>
                <a:spcPct val="0"/>
              </a:spcBef>
            </a:pPr>
            <a:endParaRPr lang="el-GR" sz="2000" dirty="0" smtClean="0">
              <a:latin typeface="Arial" charset="0"/>
            </a:endParaRPr>
          </a:p>
          <a:p>
            <a:pPr marL="762000" lvl="1" indent="-304800" algn="just" eaLnBrk="1" hangingPunct="1">
              <a:lnSpc>
                <a:spcPct val="150000"/>
              </a:lnSpc>
              <a:spcBef>
                <a:spcPct val="0"/>
              </a:spcBef>
              <a:buFont typeface="Wingdings" pitchFamily="2" charset="2"/>
              <a:buChar char="ü"/>
            </a:pPr>
            <a:r>
              <a:rPr lang="el-GR" sz="2000" dirty="0" smtClean="0">
                <a:solidFill>
                  <a:schemeClr val="tx1"/>
                </a:solidFill>
                <a:latin typeface="Arial" charset="0"/>
              </a:rPr>
              <a:t>είναι συμβατοί με το </a:t>
            </a:r>
            <a:r>
              <a:rPr lang="el-GR" sz="2000" b="1" dirty="0" smtClean="0">
                <a:solidFill>
                  <a:schemeClr val="tx1"/>
                </a:solidFill>
                <a:latin typeface="Arial" charset="0"/>
              </a:rPr>
              <a:t>δίκαιο ΕΕ, </a:t>
            </a:r>
          </a:p>
          <a:p>
            <a:pPr marL="762000" lvl="1" indent="-304800" algn="just" eaLnBrk="1" hangingPunct="1">
              <a:lnSpc>
                <a:spcPct val="150000"/>
              </a:lnSpc>
              <a:spcBef>
                <a:spcPct val="0"/>
              </a:spcBef>
              <a:buFont typeface="Wingdings" pitchFamily="2" charset="2"/>
              <a:buChar char="ü"/>
            </a:pPr>
            <a:r>
              <a:rPr lang="el-GR" sz="2000" b="1" dirty="0" smtClean="0">
                <a:solidFill>
                  <a:srgbClr val="FFFF00"/>
                </a:solidFill>
                <a:latin typeface="Arial" charset="0"/>
              </a:rPr>
              <a:t>συνδέονται με το αντικείμενο της σύμβασης</a:t>
            </a:r>
            <a:r>
              <a:rPr lang="el-GR" sz="2000" b="1" dirty="0" smtClean="0">
                <a:solidFill>
                  <a:schemeClr val="tx1"/>
                </a:solidFill>
                <a:latin typeface="Arial" charset="0"/>
              </a:rPr>
              <a:t>, &amp; </a:t>
            </a:r>
          </a:p>
          <a:p>
            <a:pPr marL="762000" lvl="1" indent="-304800" algn="just" eaLnBrk="1" hangingPunct="1">
              <a:lnSpc>
                <a:spcPct val="150000"/>
              </a:lnSpc>
              <a:spcBef>
                <a:spcPct val="0"/>
              </a:spcBef>
              <a:buFont typeface="Wingdings" pitchFamily="2" charset="2"/>
              <a:buChar char="ü"/>
            </a:pPr>
            <a:r>
              <a:rPr lang="el-GR" sz="2000" b="1" dirty="0" smtClean="0">
                <a:solidFill>
                  <a:srgbClr val="FFFF00"/>
                </a:solidFill>
                <a:latin typeface="Arial" charset="0"/>
              </a:rPr>
              <a:t>προβλέπονται στην προκήρυξη ή στα έγγραφα της σύμβασης</a:t>
            </a:r>
            <a:r>
              <a:rPr lang="el-GR" sz="2000" b="1" dirty="0" smtClean="0">
                <a:solidFill>
                  <a:schemeClr val="tx1"/>
                </a:solidFill>
                <a:latin typeface="Arial" charset="0"/>
              </a:rPr>
              <a:t>. </a:t>
            </a:r>
            <a:endParaRPr lang="el-GR" sz="2000" dirty="0" smtClean="0">
              <a:latin typeface="Arial" charset="0"/>
            </a:endParaRPr>
          </a:p>
          <a:p>
            <a:pPr marL="304800" indent="-304800" algn="just" eaLnBrk="1" hangingPunct="1">
              <a:lnSpc>
                <a:spcPct val="150000"/>
              </a:lnSpc>
              <a:spcBef>
                <a:spcPct val="0"/>
              </a:spcBef>
              <a:buFont typeface="Wingdings" pitchFamily="2" charset="2"/>
              <a:buAutoNum type="arabicParenR" startAt="3"/>
            </a:pPr>
            <a:endParaRPr lang="el-GR" sz="2000" dirty="0" smtClean="0">
              <a:latin typeface="Arial" charset="0"/>
            </a:endParaRPr>
          </a:p>
          <a:p>
            <a:pPr marL="304800" indent="-304800" algn="just" eaLnBrk="1" hangingPunct="1">
              <a:lnSpc>
                <a:spcPct val="140000"/>
              </a:lnSpc>
              <a:spcBef>
                <a:spcPct val="0"/>
              </a:spcBef>
              <a:buFont typeface="Wingdings" pitchFamily="2" charset="2"/>
              <a:buAutoNum type="arabicParenR" startAt="3"/>
            </a:pPr>
            <a:endParaRPr lang="el-GR" sz="2000" dirty="0" smtClean="0">
              <a:latin typeface="Arial" charset="0"/>
            </a:endParaRPr>
          </a:p>
          <a:p>
            <a:pPr marL="304800" indent="-304800" algn="just" eaLnBrk="1" hangingPunct="1">
              <a:lnSpc>
                <a:spcPct val="140000"/>
              </a:lnSpc>
              <a:spcBef>
                <a:spcPct val="0"/>
              </a:spcBef>
              <a:buFont typeface="Wingdings" pitchFamily="2" charset="2"/>
              <a:buAutoNum type="arabicParenR" startAt="3"/>
            </a:pPr>
            <a:endParaRPr lang="el-GR" sz="2000" dirty="0" smtClean="0">
              <a:latin typeface="Arial" charset="0"/>
            </a:endParaRPr>
          </a:p>
        </p:txBody>
      </p:sp>
      <p:sp>
        <p:nvSpPr>
          <p:cNvPr id="13316" name="Rectangle 6"/>
          <p:cNvSpPr>
            <a:spLocks noGrp="1" noChangeArrowheads="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7651D1F1-4EFA-4BCB-AA5F-AD88F1C3B60C}" type="slidenum">
              <a:rPr lang="el-GR" smtClean="0"/>
              <a:pPr/>
              <a:t>9</a:t>
            </a:fld>
            <a:endParaRPr lang="el-GR"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9949</TotalTime>
  <Words>3430</Words>
  <Application>Microsoft Office PowerPoint</Application>
  <PresentationFormat>Προβολή στην οθόνη (4:3)</PresentationFormat>
  <Paragraphs>932</Paragraphs>
  <Slides>83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83</vt:i4>
      </vt:variant>
    </vt:vector>
  </HeadingPairs>
  <TitlesOfParts>
    <vt:vector size="84" baseType="lpstr">
      <vt:lpstr>Διάμεσος</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Soula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284</cp:revision>
  <dcterms:created xsi:type="dcterms:W3CDTF">2016-09-14T04:49:37Z</dcterms:created>
  <dcterms:modified xsi:type="dcterms:W3CDTF">2020-05-07T23:09:57Z</dcterms:modified>
</cp:coreProperties>
</file>