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037DB-74DF-4775-B990-274E7EA0FF30}"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30ED7-26D5-48B5-8A2C-E9C78D59E669}" type="slidenum">
              <a:rPr lang="el-GR" smtClean="0"/>
              <a:t>‹#›</a:t>
            </a:fld>
            <a:endParaRPr lang="el-GR"/>
          </a:p>
        </p:txBody>
      </p:sp>
    </p:spTree>
    <p:extLst>
      <p:ext uri="{BB962C8B-B14F-4D97-AF65-F5344CB8AC3E}">
        <p14:creationId xmlns:p14="http://schemas.microsoft.com/office/powerpoint/2010/main" val="137887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42605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20888"/>
            <a:ext cx="7772400" cy="2016224"/>
          </a:xfrm>
        </p:spPr>
        <p:txBody>
          <a:bodyPr>
            <a:noAutofit/>
          </a:bodyPr>
          <a:lstStyle/>
          <a:p>
            <a:r>
              <a:rPr lang="el-GR" sz="3600" b="1" u="sng" dirty="0"/>
              <a:t>«ΣΥΣΤΗΜΑΤΑ ΠΛΗΡΟΦΟΡΙΚΗΣ ΟΡΓΑΝΙΣΜΩΝ ΚΟΙΝΩΝΙΚΗΣ ΠΟΛΙΤΙΚΗΣ»</a:t>
            </a:r>
            <a:endParaRPr lang="el-GR" sz="3600" dirty="0"/>
          </a:p>
        </p:txBody>
      </p:sp>
      <p:sp>
        <p:nvSpPr>
          <p:cNvPr id="3" name="Subtitle 2"/>
          <p:cNvSpPr>
            <a:spLocks noGrp="1"/>
          </p:cNvSpPr>
          <p:nvPr>
            <p:ph type="subTitle" idx="1"/>
          </p:nvPr>
        </p:nvSpPr>
        <p:spPr>
          <a:xfrm>
            <a:off x="1371600" y="4390256"/>
            <a:ext cx="6400800" cy="1198984"/>
          </a:xfrm>
        </p:spPr>
        <p:txBody>
          <a:bodyPr>
            <a:normAutofit/>
          </a:bodyPr>
          <a:lstStyle/>
          <a:p>
            <a:r>
              <a:rPr lang="el-GR" dirty="0" smtClean="0"/>
              <a:t>Ενότητα </a:t>
            </a:r>
            <a:r>
              <a:rPr lang="en-US" dirty="0" smtClean="0"/>
              <a:t>6</a:t>
            </a:r>
            <a:endParaRPr lang="el-GR" dirty="0" smtClean="0"/>
          </a:p>
          <a:p>
            <a:r>
              <a:rPr lang="el-GR" dirty="0"/>
              <a:t>Υπερεθνικά Πληροφοριακά Συστήματα </a:t>
            </a:r>
            <a:r>
              <a:rPr lang="en-US" dirty="0" smtClean="0"/>
              <a:t/>
            </a:r>
            <a:br>
              <a:rPr lang="en-US" dirty="0" smtClean="0"/>
            </a:br>
            <a:r>
              <a:rPr lang="el-GR" dirty="0" smtClean="0"/>
              <a:t>για </a:t>
            </a:r>
            <a:r>
              <a:rPr lang="el-GR" dirty="0"/>
              <a:t>την Κοινωνική Ασφάλιση</a:t>
            </a:r>
          </a:p>
        </p:txBody>
      </p:sp>
      <p:sp>
        <p:nvSpPr>
          <p:cNvPr id="7" name="Rectangle 6"/>
          <p:cNvSpPr/>
          <p:nvPr/>
        </p:nvSpPr>
        <p:spPr>
          <a:xfrm>
            <a:off x="1912593" y="1831815"/>
            <a:ext cx="684484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41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260648"/>
            <a:ext cx="6264697" cy="1143000"/>
          </a:xfrm>
        </p:spPr>
        <p:txBody>
          <a:bodyPr>
            <a:noAutofit/>
          </a:bodyPr>
          <a:lstStyle/>
          <a:p>
            <a:r>
              <a:rPr lang="el-GR" sz="3600" b="1" dirty="0"/>
              <a:t>Επέκταση του </a:t>
            </a:r>
            <a:r>
              <a:rPr lang="el-GR" sz="3600" b="1" dirty="0"/>
              <a:t>Δ</a:t>
            </a:r>
            <a:r>
              <a:rPr lang="el-GR" sz="3600" b="1" dirty="0" smtClean="0"/>
              <a:t>οκιμαστικού Σχεδίου </a:t>
            </a:r>
            <a:r>
              <a:rPr lang="el-GR" sz="3600" b="1" dirty="0" err="1"/>
              <a:t>Build</a:t>
            </a:r>
            <a:r>
              <a:rPr lang="el-GR" sz="3600" b="1" dirty="0"/>
              <a:t> 3</a:t>
            </a:r>
          </a:p>
        </p:txBody>
      </p:sp>
      <p:sp>
        <p:nvSpPr>
          <p:cNvPr id="3" name="Content Placeholder 2"/>
          <p:cNvSpPr>
            <a:spLocks noGrp="1"/>
          </p:cNvSpPr>
          <p:nvPr>
            <p:ph idx="1"/>
          </p:nvPr>
        </p:nvSpPr>
        <p:spPr>
          <a:xfrm>
            <a:off x="467542" y="1581834"/>
            <a:ext cx="8424938" cy="4367447"/>
          </a:xfrm>
        </p:spPr>
        <p:txBody>
          <a:bodyPr/>
          <a:lstStyle/>
          <a:p>
            <a:pPr marL="0" indent="0">
              <a:spcBef>
                <a:spcPts val="0"/>
              </a:spcBef>
              <a:buNone/>
            </a:pPr>
            <a:r>
              <a:rPr lang="el-GR" dirty="0"/>
              <a:t>Κατά το στάδιο προετοιμασίας του Προγράμματος TESS, και στο πλαίσιο δύο διαφορετικών κοινοτικών έργων, των EDIS (</a:t>
            </a:r>
            <a:r>
              <a:rPr lang="el-GR" dirty="0" err="1"/>
              <a:t>Electronic</a:t>
            </a:r>
            <a:r>
              <a:rPr lang="el-GR" dirty="0"/>
              <a:t> </a:t>
            </a:r>
            <a:r>
              <a:rPr lang="el-GR" dirty="0" err="1"/>
              <a:t>Data</a:t>
            </a:r>
            <a:r>
              <a:rPr lang="el-GR" dirty="0"/>
              <a:t> </a:t>
            </a:r>
            <a:r>
              <a:rPr lang="el-GR" dirty="0" err="1"/>
              <a:t>Interchange</a:t>
            </a:r>
            <a:r>
              <a:rPr lang="el-GR" dirty="0"/>
              <a:t> for Social </a:t>
            </a:r>
            <a:r>
              <a:rPr lang="el-GR" dirty="0" err="1"/>
              <a:t>Security</a:t>
            </a:r>
            <a:r>
              <a:rPr lang="el-GR" dirty="0"/>
              <a:t>) και SOSENET (</a:t>
            </a:r>
            <a:r>
              <a:rPr lang="el-GR" dirty="0" err="1"/>
              <a:t>SOcial</a:t>
            </a:r>
            <a:r>
              <a:rPr lang="el-GR" dirty="0"/>
              <a:t> </a:t>
            </a:r>
            <a:r>
              <a:rPr lang="el-GR" dirty="0" err="1"/>
              <a:t>SEcurity</a:t>
            </a:r>
            <a:r>
              <a:rPr lang="el-GR" dirty="0"/>
              <a:t> </a:t>
            </a:r>
            <a:r>
              <a:rPr lang="el-GR" dirty="0" err="1"/>
              <a:t>NETwork</a:t>
            </a:r>
            <a:r>
              <a:rPr lang="el-GR" dirty="0"/>
              <a:t>) εκτελέσθηκε ένα δοκιμαστικό έργο (</a:t>
            </a:r>
            <a:r>
              <a:rPr lang="el-GR" dirty="0" err="1"/>
              <a:t>Build</a:t>
            </a:r>
            <a:r>
              <a:rPr lang="el-GR" dirty="0"/>
              <a:t> 3) </a:t>
            </a:r>
          </a:p>
        </p:txBody>
      </p:sp>
    </p:spTree>
    <p:extLst>
      <p:ext uri="{BB962C8B-B14F-4D97-AF65-F5344CB8AC3E}">
        <p14:creationId xmlns:p14="http://schemas.microsoft.com/office/powerpoint/2010/main" val="727709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4546849" cy="1143000"/>
          </a:xfrm>
        </p:spPr>
        <p:txBody>
          <a:bodyPr>
            <a:normAutofit/>
          </a:bodyPr>
          <a:lstStyle/>
          <a:p>
            <a:r>
              <a:rPr lang="en-US" sz="4000" b="1" dirty="0" smtClean="0"/>
              <a:t>TESS</a:t>
            </a:r>
            <a:endParaRPr lang="el-GR" sz="4000" b="1" dirty="0"/>
          </a:p>
        </p:txBody>
      </p:sp>
      <p:sp>
        <p:nvSpPr>
          <p:cNvPr id="3" name="Content Placeholder 2"/>
          <p:cNvSpPr>
            <a:spLocks noGrp="1"/>
          </p:cNvSpPr>
          <p:nvPr>
            <p:ph idx="1"/>
          </p:nvPr>
        </p:nvSpPr>
        <p:spPr>
          <a:xfrm>
            <a:off x="251518" y="1581834"/>
            <a:ext cx="8784978" cy="4367447"/>
          </a:xfrm>
        </p:spPr>
        <p:txBody>
          <a:bodyPr>
            <a:noAutofit/>
          </a:bodyPr>
          <a:lstStyle/>
          <a:p>
            <a:pPr>
              <a:spcBef>
                <a:spcPts val="0"/>
              </a:spcBef>
              <a:buFont typeface="Wingdings" panose="05000000000000000000" pitchFamily="2" charset="2"/>
              <a:buChar char="Ø"/>
            </a:pPr>
            <a:r>
              <a:rPr lang="el-GR" sz="2800" dirty="0"/>
              <a:t>Το πρόγραμμα TESS διαιρείται σε διάφορα έργα με τίτλο ‘</a:t>
            </a:r>
            <a:r>
              <a:rPr lang="el-GR" sz="2800" dirty="0" err="1"/>
              <a:t>Build</a:t>
            </a:r>
            <a:r>
              <a:rPr lang="el-GR" sz="2800" dirty="0"/>
              <a:t> αριθ. Χ’. </a:t>
            </a:r>
            <a:endParaRPr lang="el-GR" sz="2800" dirty="0" smtClean="0"/>
          </a:p>
          <a:p>
            <a:pPr>
              <a:spcBef>
                <a:spcPts val="0"/>
              </a:spcBef>
              <a:buFont typeface="Wingdings" panose="05000000000000000000" pitchFamily="2" charset="2"/>
              <a:buChar char="Ø"/>
            </a:pPr>
            <a:r>
              <a:rPr lang="el-GR" sz="2800" dirty="0" smtClean="0"/>
              <a:t>Κατά </a:t>
            </a:r>
            <a:r>
              <a:rPr lang="el-GR" sz="2800" dirty="0"/>
              <a:t>το πρώτο στάδιο του Προγράμματος TESS, που χαρακτηρίζεται σαν δοκιμαστικό στάδιο, και κατά την περίοδο 1991 - 1993, ολοκληρώθηκαν τα πρώτα τρία </a:t>
            </a:r>
            <a:r>
              <a:rPr lang="el-GR" sz="2800" dirty="0" err="1"/>
              <a:t>Builds</a:t>
            </a:r>
            <a:r>
              <a:rPr lang="el-GR" sz="2800" dirty="0"/>
              <a:t> στο πλαίσιο των κοινοτικών έργων EDIS και SOSENET. </a:t>
            </a:r>
            <a:endParaRPr lang="el-GR" sz="2800" dirty="0" smtClean="0"/>
          </a:p>
          <a:p>
            <a:pPr>
              <a:spcBef>
                <a:spcPts val="0"/>
              </a:spcBef>
              <a:buFont typeface="Wingdings" panose="05000000000000000000" pitchFamily="2" charset="2"/>
              <a:buChar char="Ø"/>
            </a:pPr>
            <a:r>
              <a:rPr lang="el-GR" sz="2800" dirty="0" smtClean="0"/>
              <a:t>Καθορίστηκαν </a:t>
            </a:r>
            <a:r>
              <a:rPr lang="el-GR" sz="2800" dirty="0"/>
              <a:t>και εκτέθηκαν οι ανάγκες και των </a:t>
            </a:r>
            <a:r>
              <a:rPr lang="el-GR" sz="2800" dirty="0" smtClean="0"/>
              <a:t>δώδεκα τότε </a:t>
            </a:r>
            <a:r>
              <a:rPr lang="el-GR" sz="2800" dirty="0"/>
              <a:t>κρατών μελών για τους τομείς κοινωνικής ασφάλισης.</a:t>
            </a:r>
          </a:p>
        </p:txBody>
      </p:sp>
    </p:spTree>
    <p:extLst>
      <p:ext uri="{BB962C8B-B14F-4D97-AF65-F5344CB8AC3E}">
        <p14:creationId xmlns:p14="http://schemas.microsoft.com/office/powerpoint/2010/main" val="1635858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9327" y="188640"/>
            <a:ext cx="5915001" cy="1143000"/>
          </a:xfrm>
        </p:spPr>
        <p:txBody>
          <a:bodyPr>
            <a:normAutofit/>
          </a:bodyPr>
          <a:lstStyle/>
          <a:p>
            <a:r>
              <a:rPr lang="en-US" sz="4000" b="1" dirty="0" smtClean="0"/>
              <a:t>1994-1998</a:t>
            </a:r>
            <a:endParaRPr lang="el-GR" sz="4000" b="1" dirty="0"/>
          </a:p>
        </p:txBody>
      </p:sp>
      <p:sp>
        <p:nvSpPr>
          <p:cNvPr id="3" name="Content Placeholder 2"/>
          <p:cNvSpPr>
            <a:spLocks noGrp="1"/>
          </p:cNvSpPr>
          <p:nvPr>
            <p:ph idx="1"/>
          </p:nvPr>
        </p:nvSpPr>
        <p:spPr>
          <a:xfrm>
            <a:off x="251520" y="1581834"/>
            <a:ext cx="8676458" cy="4367447"/>
          </a:xfrm>
        </p:spPr>
        <p:txBody>
          <a:bodyPr>
            <a:normAutofit fontScale="70000" lnSpcReduction="20000"/>
          </a:bodyPr>
          <a:lstStyle/>
          <a:p>
            <a:pPr marL="0" indent="0" algn="just">
              <a:lnSpc>
                <a:spcPct val="120000"/>
              </a:lnSpc>
              <a:spcBef>
                <a:spcPts val="0"/>
              </a:spcBef>
              <a:buNone/>
            </a:pPr>
            <a:r>
              <a:rPr lang="el-GR" dirty="0"/>
              <a:t>Κατά την περίοδο 1994-1998 υλοποιήθηκε το δεύτερο στάδιο του Προγράμματος, το οποίο περιλαμβάνει έξι (6) έργα (</a:t>
            </a:r>
            <a:r>
              <a:rPr lang="el-GR" dirty="0" err="1"/>
              <a:t>Builds</a:t>
            </a:r>
            <a:r>
              <a:rPr lang="el-GR" dirty="0"/>
              <a:t>).</a:t>
            </a:r>
          </a:p>
          <a:p>
            <a:pPr marL="0" indent="0" algn="just">
              <a:lnSpc>
                <a:spcPct val="120000"/>
              </a:lnSpc>
              <a:spcBef>
                <a:spcPts val="0"/>
              </a:spcBef>
              <a:buNone/>
            </a:pPr>
            <a:r>
              <a:rPr lang="el-GR" dirty="0"/>
              <a:t>Για την υλοποίηση καθενός από τα έργα αυτά ακολουθούνται οι εξής τρεις φάσεις:</a:t>
            </a:r>
          </a:p>
          <a:p>
            <a:pPr lvl="0" algn="just">
              <a:lnSpc>
                <a:spcPct val="120000"/>
              </a:lnSpc>
              <a:spcBef>
                <a:spcPts val="0"/>
              </a:spcBef>
            </a:pPr>
            <a:r>
              <a:rPr lang="el-GR" dirty="0"/>
              <a:t>Φάση </a:t>
            </a:r>
            <a:r>
              <a:rPr lang="el-GR" dirty="0" err="1"/>
              <a:t>προανάλυσης</a:t>
            </a:r>
            <a:r>
              <a:rPr lang="el-GR" dirty="0"/>
              <a:t>, που αποτελεί δραστηριότητα της TESS κατά την οποία ένα "τρίτο μέρος" (</a:t>
            </a:r>
            <a:r>
              <a:rPr lang="el-GR" dirty="0" err="1"/>
              <a:t>π.χ.Κοινοπραξία</a:t>
            </a:r>
            <a:r>
              <a:rPr lang="el-GR" dirty="0"/>
              <a:t> εταιρειών) μπορεί να παρέχει υποστήριξη.</a:t>
            </a:r>
          </a:p>
          <a:p>
            <a:pPr lvl="0" algn="just">
              <a:lnSpc>
                <a:spcPct val="120000"/>
              </a:lnSpc>
              <a:spcBef>
                <a:spcPts val="0"/>
              </a:spcBef>
            </a:pPr>
            <a:r>
              <a:rPr lang="el-GR" dirty="0"/>
              <a:t>Φάση μελέτης σκοπιμότητας, που αποτελεί κυρίως δραστηριότητα ενός "τρίτου μέρους" κατά την οποία η TESS παρέχει υποστήριξη και δέχεται ή προτείνει τροποποιήσεις ή απορρίπτει εκθέσεις.</a:t>
            </a:r>
          </a:p>
          <a:p>
            <a:pPr lvl="0" algn="just">
              <a:lnSpc>
                <a:spcPct val="120000"/>
              </a:lnSpc>
              <a:spcBef>
                <a:spcPts val="0"/>
              </a:spcBef>
            </a:pPr>
            <a:r>
              <a:rPr lang="el-GR" dirty="0"/>
              <a:t>Φάση υλοποίησης συστήματος αναφοράς, κατά την οποία η ευθύνη έγκειται σε επίπεδο χρήστη και ένα "τρίτο μέρος" παρέχει υποστήριξη</a:t>
            </a:r>
            <a:r>
              <a:rPr lang="el-GR" dirty="0" smtClean="0"/>
              <a:t>.</a:t>
            </a:r>
            <a:endParaRPr lang="el-GR" dirty="0"/>
          </a:p>
        </p:txBody>
      </p:sp>
    </p:spTree>
    <p:extLst>
      <p:ext uri="{BB962C8B-B14F-4D97-AF65-F5344CB8AC3E}">
        <p14:creationId xmlns:p14="http://schemas.microsoft.com/office/powerpoint/2010/main" val="3237377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60648"/>
            <a:ext cx="6048673" cy="1143000"/>
          </a:xfrm>
        </p:spPr>
        <p:txBody>
          <a:bodyPr>
            <a:noAutofit/>
          </a:bodyPr>
          <a:lstStyle/>
          <a:p>
            <a:r>
              <a:rPr lang="el-GR" sz="3600" b="1" dirty="0"/>
              <a:t>Τα έργα του </a:t>
            </a:r>
            <a:r>
              <a:rPr lang="el-GR" sz="3600" b="1" dirty="0" smtClean="0"/>
              <a:t>δεύτερου </a:t>
            </a:r>
            <a:r>
              <a:rPr lang="el-GR" sz="3600" b="1" dirty="0"/>
              <a:t>σταδίου του </a:t>
            </a:r>
            <a:r>
              <a:rPr lang="el-GR" sz="3600" b="1" dirty="0" smtClean="0"/>
              <a:t>Προγράμματο</a:t>
            </a:r>
            <a:r>
              <a:rPr lang="el-GR" sz="3600" b="1" dirty="0"/>
              <a:t>ς</a:t>
            </a:r>
          </a:p>
        </p:txBody>
      </p:sp>
      <p:sp>
        <p:nvSpPr>
          <p:cNvPr id="3" name="Content Placeholder 2"/>
          <p:cNvSpPr>
            <a:spLocks noGrp="1"/>
          </p:cNvSpPr>
          <p:nvPr>
            <p:ph idx="1"/>
          </p:nvPr>
        </p:nvSpPr>
        <p:spPr>
          <a:xfrm>
            <a:off x="323528" y="1628800"/>
            <a:ext cx="8568954" cy="4367447"/>
          </a:xfrm>
        </p:spPr>
        <p:txBody>
          <a:bodyPr>
            <a:normAutofit fontScale="92500" lnSpcReduction="20000"/>
          </a:bodyPr>
          <a:lstStyle/>
          <a:p>
            <a:pPr>
              <a:lnSpc>
                <a:spcPct val="110000"/>
              </a:lnSpc>
              <a:spcBef>
                <a:spcPts val="0"/>
              </a:spcBef>
            </a:pPr>
            <a:r>
              <a:rPr lang="el-GR" b="1" dirty="0" err="1"/>
              <a:t>Build</a:t>
            </a:r>
            <a:r>
              <a:rPr lang="el-GR" b="1" dirty="0"/>
              <a:t> 3+ </a:t>
            </a:r>
            <a:r>
              <a:rPr lang="el-GR" dirty="0"/>
              <a:t>: Παγίωση του σχεδίου </a:t>
            </a:r>
            <a:r>
              <a:rPr lang="el-GR" dirty="0" err="1"/>
              <a:t>Sosenet</a:t>
            </a:r>
            <a:endParaRPr lang="el-GR" dirty="0"/>
          </a:p>
          <a:p>
            <a:pPr>
              <a:lnSpc>
                <a:spcPct val="110000"/>
              </a:lnSpc>
              <a:spcBef>
                <a:spcPts val="0"/>
              </a:spcBef>
            </a:pPr>
            <a:r>
              <a:rPr lang="el-GR" b="1" dirty="0" err="1"/>
              <a:t>Build</a:t>
            </a:r>
            <a:r>
              <a:rPr lang="el-GR" b="1" dirty="0"/>
              <a:t> 4:</a:t>
            </a:r>
            <a:r>
              <a:rPr lang="el-GR" dirty="0"/>
              <a:t> Σύστημα αναφοράς για τον κλάδο των συντάξεων</a:t>
            </a:r>
          </a:p>
          <a:p>
            <a:pPr>
              <a:lnSpc>
                <a:spcPct val="110000"/>
              </a:lnSpc>
              <a:spcBef>
                <a:spcPts val="0"/>
              </a:spcBef>
            </a:pPr>
            <a:r>
              <a:rPr lang="el-GR" b="1" dirty="0" err="1"/>
              <a:t>Build</a:t>
            </a:r>
            <a:r>
              <a:rPr lang="el-GR" b="1" dirty="0"/>
              <a:t> 5:</a:t>
            </a:r>
            <a:r>
              <a:rPr lang="el-GR" dirty="0"/>
              <a:t> Σύστημα αναφοράς για τον κλάδο της υγειονομικής περίθαλψης (παροχές σε είδος).</a:t>
            </a:r>
          </a:p>
          <a:p>
            <a:pPr>
              <a:lnSpc>
                <a:spcPct val="110000"/>
              </a:lnSpc>
              <a:spcBef>
                <a:spcPts val="0"/>
              </a:spcBef>
            </a:pPr>
            <a:r>
              <a:rPr lang="el-GR" b="1" dirty="0" err="1"/>
              <a:t>Build</a:t>
            </a:r>
            <a:r>
              <a:rPr lang="el-GR" b="1" dirty="0"/>
              <a:t> 6:</a:t>
            </a:r>
            <a:r>
              <a:rPr lang="el-GR" dirty="0"/>
              <a:t> Ανάλυση πληροφοριών και ανάπτυξη μηνυμάτων</a:t>
            </a:r>
          </a:p>
          <a:p>
            <a:pPr>
              <a:lnSpc>
                <a:spcPct val="110000"/>
              </a:lnSpc>
              <a:spcBef>
                <a:spcPts val="0"/>
              </a:spcBef>
            </a:pPr>
            <a:r>
              <a:rPr lang="el-GR" b="1" dirty="0" err="1"/>
              <a:t>Build</a:t>
            </a:r>
            <a:r>
              <a:rPr lang="el-GR" b="1" dirty="0"/>
              <a:t> 7:</a:t>
            </a:r>
            <a:r>
              <a:rPr lang="el-GR" dirty="0"/>
              <a:t> Έντυπα Ε που φέρει ο </a:t>
            </a:r>
            <a:r>
              <a:rPr lang="el-GR" dirty="0" smtClean="0"/>
              <a:t>ασφαλισμένος</a:t>
            </a:r>
          </a:p>
          <a:p>
            <a:pPr>
              <a:lnSpc>
                <a:spcPct val="110000"/>
              </a:lnSpc>
              <a:spcBef>
                <a:spcPts val="0"/>
              </a:spcBef>
            </a:pPr>
            <a:r>
              <a:rPr lang="el-GR" b="1" dirty="0" err="1"/>
              <a:t>Build</a:t>
            </a:r>
            <a:r>
              <a:rPr lang="el-GR" b="1" dirty="0"/>
              <a:t> 8:</a:t>
            </a:r>
            <a:r>
              <a:rPr lang="el-GR" dirty="0"/>
              <a:t> Διοικητική διάρθρωση και μεταβατικά μέτρα</a:t>
            </a:r>
          </a:p>
          <a:p>
            <a:pPr>
              <a:lnSpc>
                <a:spcPct val="110000"/>
              </a:lnSpc>
              <a:spcBef>
                <a:spcPts val="0"/>
              </a:spcBef>
            </a:pPr>
            <a:endParaRPr lang="el-GR" dirty="0"/>
          </a:p>
        </p:txBody>
      </p:sp>
    </p:spTree>
    <p:extLst>
      <p:ext uri="{BB962C8B-B14F-4D97-AF65-F5344CB8AC3E}">
        <p14:creationId xmlns:p14="http://schemas.microsoft.com/office/powerpoint/2010/main" val="2340844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a:bodyPr>
          <a:lstStyle/>
          <a:p>
            <a:r>
              <a:rPr lang="el-GR" sz="4000" b="1" dirty="0"/>
              <a:t>Πιλοτικά </a:t>
            </a:r>
            <a:r>
              <a:rPr lang="el-GR" sz="4000" b="1" dirty="0" smtClean="0"/>
              <a:t>Προγράμματα</a:t>
            </a:r>
            <a:endParaRPr lang="el-GR" sz="4000" dirty="0"/>
          </a:p>
        </p:txBody>
      </p:sp>
      <p:sp>
        <p:nvSpPr>
          <p:cNvPr id="3" name="Content Placeholder 2"/>
          <p:cNvSpPr>
            <a:spLocks noGrp="1"/>
          </p:cNvSpPr>
          <p:nvPr>
            <p:ph idx="1"/>
          </p:nvPr>
        </p:nvSpPr>
        <p:spPr>
          <a:xfrm>
            <a:off x="288030" y="1581834"/>
            <a:ext cx="8676458" cy="4367447"/>
          </a:xfrm>
        </p:spPr>
        <p:txBody>
          <a:bodyPr>
            <a:normAutofit/>
          </a:bodyPr>
          <a:lstStyle/>
          <a:p>
            <a:pPr lvl="0">
              <a:spcBef>
                <a:spcPts val="0"/>
              </a:spcBef>
            </a:pPr>
            <a:r>
              <a:rPr lang="el-GR" sz="2800" dirty="0" err="1"/>
              <a:t>Nα</a:t>
            </a:r>
            <a:r>
              <a:rPr lang="el-GR" sz="2800" dirty="0"/>
              <a:t> δοκιμάζεται η </a:t>
            </a:r>
            <a:r>
              <a:rPr lang="el-GR" sz="2800" dirty="0" err="1"/>
              <a:t>διαλειτουργικότητα</a:t>
            </a:r>
            <a:r>
              <a:rPr lang="el-GR" sz="2800" dirty="0"/>
              <a:t> και να ελέγχεται η ποιότητα, και</a:t>
            </a:r>
          </a:p>
          <a:p>
            <a:pPr lvl="0">
              <a:spcBef>
                <a:spcPts val="0"/>
              </a:spcBef>
            </a:pPr>
            <a:r>
              <a:rPr lang="el-GR" sz="2800" dirty="0" err="1"/>
              <a:t>Mε</a:t>
            </a:r>
            <a:r>
              <a:rPr lang="el-GR" sz="2800" dirty="0"/>
              <a:t> τη στενή συνεργασία μεταξύ των αντιπροσωπειών και των χρηστών των συμμετεχόντων Κρατών Μελών, την ανταλλαγή των απόψεων και εμπειριών, να αναλύονται και επιλύονται τα παρουσιαζόμενα προβλήματα κατά τη λειτουργία των δοκιμαστικών προγραμμάτων</a:t>
            </a:r>
          </a:p>
          <a:p>
            <a:pPr marL="0" indent="0">
              <a:spcBef>
                <a:spcPts val="0"/>
              </a:spcBef>
              <a:buNone/>
            </a:pPr>
            <a:endParaRPr lang="el-GR" sz="2800" dirty="0"/>
          </a:p>
        </p:txBody>
      </p:sp>
    </p:spTree>
    <p:extLst>
      <p:ext uri="{BB962C8B-B14F-4D97-AF65-F5344CB8AC3E}">
        <p14:creationId xmlns:p14="http://schemas.microsoft.com/office/powerpoint/2010/main" val="2835221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Ελλάδα συμμετέχει στα </a:t>
            </a:r>
            <a:r>
              <a:rPr lang="el-GR" dirty="0" smtClean="0"/>
              <a:t>Πιλοτικά Προγράμματα</a:t>
            </a:r>
            <a:endParaRPr lang="el-GR" dirty="0"/>
          </a:p>
        </p:txBody>
      </p:sp>
      <p:sp>
        <p:nvSpPr>
          <p:cNvPr id="3" name="Content Placeholder 2"/>
          <p:cNvSpPr>
            <a:spLocks noGrp="1"/>
          </p:cNvSpPr>
          <p:nvPr>
            <p:ph idx="1"/>
          </p:nvPr>
        </p:nvSpPr>
        <p:spPr>
          <a:xfrm>
            <a:off x="251520" y="1869866"/>
            <a:ext cx="8892480" cy="4007406"/>
          </a:xfrm>
        </p:spPr>
        <p:txBody>
          <a:bodyPr/>
          <a:lstStyle/>
          <a:p>
            <a:pPr lvl="0">
              <a:spcBef>
                <a:spcPts val="0"/>
              </a:spcBef>
            </a:pPr>
            <a:r>
              <a:rPr lang="el-GR" dirty="0" err="1"/>
              <a:t>Build</a:t>
            </a:r>
            <a:r>
              <a:rPr lang="el-GR" dirty="0"/>
              <a:t> 3+, με φορέα υλοποίησης και σημείο προώθησης μηνυμάτων (</a:t>
            </a:r>
            <a:r>
              <a:rPr lang="el-GR" dirty="0" err="1"/>
              <a:t>Forwarding</a:t>
            </a:r>
            <a:r>
              <a:rPr lang="el-GR" dirty="0"/>
              <a:t> </a:t>
            </a:r>
            <a:r>
              <a:rPr lang="el-GR" dirty="0" err="1"/>
              <a:t>Point</a:t>
            </a:r>
            <a:r>
              <a:rPr lang="el-GR" dirty="0"/>
              <a:t>) την ΗΔΙΚΑ.</a:t>
            </a:r>
          </a:p>
          <a:p>
            <a:pPr lvl="0">
              <a:spcBef>
                <a:spcPts val="0"/>
              </a:spcBef>
            </a:pPr>
            <a:r>
              <a:rPr lang="el-GR" dirty="0" err="1"/>
              <a:t>Build</a:t>
            </a:r>
            <a:r>
              <a:rPr lang="el-GR" dirty="0"/>
              <a:t> 5, με φορέα υλοποίησης και σημείο προώθησης μηνυμάτων (</a:t>
            </a:r>
            <a:r>
              <a:rPr lang="el-GR" dirty="0" err="1"/>
              <a:t>Forwarding</a:t>
            </a:r>
            <a:r>
              <a:rPr lang="el-GR" dirty="0"/>
              <a:t> </a:t>
            </a:r>
            <a:r>
              <a:rPr lang="el-GR" dirty="0" err="1"/>
              <a:t>Point</a:t>
            </a:r>
            <a:r>
              <a:rPr lang="el-GR" dirty="0"/>
              <a:t>) το ΙΚΑ και αρμόδιους φορείς τον ΟΑΕΕ και τον ΟΓΑ</a:t>
            </a:r>
            <a:r>
              <a:rPr lang="el-GR" dirty="0" smtClean="0"/>
              <a:t>.</a:t>
            </a:r>
            <a:endParaRPr lang="el-GR" dirty="0"/>
          </a:p>
        </p:txBody>
      </p:sp>
    </p:spTree>
    <p:extLst>
      <p:ext uri="{BB962C8B-B14F-4D97-AF65-F5344CB8AC3E}">
        <p14:creationId xmlns:p14="http://schemas.microsoft.com/office/powerpoint/2010/main" val="398341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197768"/>
            <a:ext cx="5915001" cy="1143000"/>
          </a:xfrm>
        </p:spPr>
        <p:txBody>
          <a:bodyPr>
            <a:normAutofit/>
          </a:bodyPr>
          <a:lstStyle/>
          <a:p>
            <a:r>
              <a:rPr lang="el-GR" sz="4000" b="1" dirty="0" smtClean="0"/>
              <a:t>Αποτελέσματα</a:t>
            </a:r>
            <a:endParaRPr lang="el-GR" sz="4000" dirty="0"/>
          </a:p>
        </p:txBody>
      </p:sp>
      <p:sp>
        <p:nvSpPr>
          <p:cNvPr id="3" name="Content Placeholder 2"/>
          <p:cNvSpPr>
            <a:spLocks noGrp="1"/>
          </p:cNvSpPr>
          <p:nvPr>
            <p:ph idx="1"/>
          </p:nvPr>
        </p:nvSpPr>
        <p:spPr>
          <a:xfrm>
            <a:off x="251520" y="1581834"/>
            <a:ext cx="8676458" cy="4367447"/>
          </a:xfrm>
        </p:spPr>
        <p:txBody>
          <a:bodyPr>
            <a:normAutofit fontScale="62500" lnSpcReduction="20000"/>
          </a:bodyPr>
          <a:lstStyle/>
          <a:p>
            <a:pPr lvl="0">
              <a:lnSpc>
                <a:spcPct val="120000"/>
              </a:lnSpc>
              <a:spcBef>
                <a:spcPts val="0"/>
              </a:spcBef>
            </a:pPr>
            <a:r>
              <a:rPr lang="el-GR" dirty="0"/>
              <a:t>Ορισμός και υλοποίηση των </a:t>
            </a:r>
            <a:r>
              <a:rPr lang="el-GR" dirty="0" err="1"/>
              <a:t>TRM's</a:t>
            </a:r>
            <a:r>
              <a:rPr lang="el-GR" dirty="0"/>
              <a:t> (</a:t>
            </a:r>
            <a:r>
              <a:rPr lang="el-GR" dirty="0" err="1"/>
              <a:t>Test</a:t>
            </a:r>
            <a:r>
              <a:rPr lang="el-GR" dirty="0"/>
              <a:t> </a:t>
            </a:r>
            <a:r>
              <a:rPr lang="el-GR" dirty="0" err="1"/>
              <a:t>Reference</a:t>
            </a:r>
            <a:r>
              <a:rPr lang="el-GR" dirty="0"/>
              <a:t> </a:t>
            </a:r>
            <a:r>
              <a:rPr lang="el-GR" dirty="0" err="1"/>
              <a:t>Machines</a:t>
            </a:r>
            <a:r>
              <a:rPr lang="el-GR" dirty="0"/>
              <a:t>) Ηνωμένου Βασιλείου και Βελγίου, που συνιστούν ένα μόνιμο μηχανισμό πιστοποίησης για την δοκιμή της διαλειτουργικότητας και της ποιότητας των δοκιμαστικών ανταλλαγών των πληροφοριών, ο οποίος μπορεί να εφαρμοστεί σε όλους τους τομείς κοινωνικής ασφάλισης, όλων των Κρατών Μελών.</a:t>
            </a:r>
          </a:p>
          <a:p>
            <a:pPr lvl="0">
              <a:lnSpc>
                <a:spcPct val="120000"/>
              </a:lnSpc>
              <a:spcBef>
                <a:spcPts val="0"/>
              </a:spcBef>
            </a:pPr>
            <a:r>
              <a:rPr lang="el-GR" dirty="0"/>
              <a:t>Ορισμός και υλοποίηση του TRT (</a:t>
            </a:r>
            <a:r>
              <a:rPr lang="el-GR" dirty="0" err="1"/>
              <a:t>Test</a:t>
            </a:r>
            <a:r>
              <a:rPr lang="el-GR" dirty="0"/>
              <a:t> </a:t>
            </a:r>
            <a:r>
              <a:rPr lang="el-GR" dirty="0" err="1"/>
              <a:t>Reference</a:t>
            </a:r>
            <a:r>
              <a:rPr lang="el-GR" dirty="0"/>
              <a:t> </a:t>
            </a:r>
            <a:r>
              <a:rPr lang="el-GR" dirty="0" err="1"/>
              <a:t>Tool</a:t>
            </a:r>
            <a:r>
              <a:rPr lang="el-GR" dirty="0"/>
              <a:t>), ενός μοντέλου αναφοράς για την αξιολόγηση της λειτουργικότητας των εφαρμογών του σημείου προώθησης (</a:t>
            </a:r>
            <a:r>
              <a:rPr lang="el-GR" dirty="0" err="1"/>
              <a:t>Forwarding</a:t>
            </a:r>
            <a:r>
              <a:rPr lang="el-GR" dirty="0"/>
              <a:t> </a:t>
            </a:r>
            <a:r>
              <a:rPr lang="el-GR" dirty="0" err="1"/>
              <a:t>Point</a:t>
            </a:r>
            <a:r>
              <a:rPr lang="el-GR" dirty="0"/>
              <a:t>) και των εθνικών εφαρμογών, που αναπτύσσονται για την ανταλλαγή των δεδομένων, που αναφέρονται στους τομείς σύνταξης και ασθένειας.</a:t>
            </a:r>
          </a:p>
          <a:p>
            <a:pPr lvl="0">
              <a:lnSpc>
                <a:spcPct val="120000"/>
              </a:lnSpc>
              <a:spcBef>
                <a:spcPts val="0"/>
              </a:spcBef>
            </a:pPr>
            <a:r>
              <a:rPr lang="el-GR" dirty="0"/>
              <a:t>Η δημιουργία ενός γλωσσάριου όρων της κοινωνικής ασφάλισης, που περιγράφει την έννοια όλων των ανταλλασσόμενων όρων, τη χρήση και την αντιστοιχία τους σε κάθε Κράτος Μέλος. Με βάση αυτό αναπτύχθηκαν στη συνέχεια EDIFACT μηνύματα</a:t>
            </a:r>
            <a:r>
              <a:rPr lang="el-GR" dirty="0" smtClean="0"/>
              <a:t>.</a:t>
            </a:r>
            <a:endParaRPr lang="el-GR" dirty="0"/>
          </a:p>
        </p:txBody>
      </p:sp>
    </p:spTree>
    <p:extLst>
      <p:ext uri="{BB962C8B-B14F-4D97-AF65-F5344CB8AC3E}">
        <p14:creationId xmlns:p14="http://schemas.microsoft.com/office/powerpoint/2010/main" val="30559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3343" y="197768"/>
            <a:ext cx="5915001" cy="1143000"/>
          </a:xfrm>
        </p:spPr>
        <p:txBody>
          <a:bodyPr>
            <a:normAutofit/>
          </a:bodyPr>
          <a:lstStyle/>
          <a:p>
            <a:r>
              <a:rPr lang="el-GR" sz="4000" b="1" dirty="0" smtClean="0"/>
              <a:t>Αποτελέσματα</a:t>
            </a:r>
            <a:endParaRPr lang="el-GR" sz="4000" dirty="0"/>
          </a:p>
        </p:txBody>
      </p:sp>
      <p:sp>
        <p:nvSpPr>
          <p:cNvPr id="3" name="Content Placeholder 2"/>
          <p:cNvSpPr>
            <a:spLocks noGrp="1"/>
          </p:cNvSpPr>
          <p:nvPr>
            <p:ph idx="1"/>
          </p:nvPr>
        </p:nvSpPr>
        <p:spPr>
          <a:xfrm>
            <a:off x="323528" y="1653841"/>
            <a:ext cx="8568954" cy="4367447"/>
          </a:xfrm>
        </p:spPr>
        <p:txBody>
          <a:bodyPr>
            <a:normAutofit fontScale="70000" lnSpcReduction="20000"/>
          </a:bodyPr>
          <a:lstStyle/>
          <a:p>
            <a:pPr lvl="0" algn="just">
              <a:lnSpc>
                <a:spcPct val="120000"/>
              </a:lnSpc>
              <a:spcBef>
                <a:spcPts val="0"/>
              </a:spcBef>
            </a:pPr>
            <a:r>
              <a:rPr lang="el-GR" dirty="0" smtClean="0"/>
              <a:t>Παραγωγική </a:t>
            </a:r>
            <a:r>
              <a:rPr lang="el-GR" dirty="0"/>
              <a:t>λειτουργία του </a:t>
            </a:r>
            <a:r>
              <a:rPr lang="el-GR" dirty="0" err="1"/>
              <a:t>Build</a:t>
            </a:r>
            <a:r>
              <a:rPr lang="el-GR" dirty="0"/>
              <a:t> 3+ για τα περισσότερα Κράτη Μέλη.</a:t>
            </a:r>
          </a:p>
          <a:p>
            <a:pPr lvl="0" algn="just">
              <a:lnSpc>
                <a:spcPct val="120000"/>
              </a:lnSpc>
              <a:spcBef>
                <a:spcPts val="0"/>
              </a:spcBef>
            </a:pPr>
            <a:r>
              <a:rPr lang="el-GR" dirty="0"/>
              <a:t>Έχει ξεκινήσει η παραγωγική λειτουργία του </a:t>
            </a:r>
            <a:r>
              <a:rPr lang="el-GR" dirty="0" err="1"/>
              <a:t>Build</a:t>
            </a:r>
            <a:r>
              <a:rPr lang="el-GR" dirty="0"/>
              <a:t> 4 για ορισμένα από τα συμμετέχοντα Κράτη Μέλη</a:t>
            </a:r>
          </a:p>
          <a:p>
            <a:pPr lvl="0" algn="just">
              <a:lnSpc>
                <a:spcPct val="120000"/>
              </a:lnSpc>
              <a:spcBef>
                <a:spcPts val="0"/>
              </a:spcBef>
            </a:pPr>
            <a:r>
              <a:rPr lang="el-GR" dirty="0"/>
              <a:t>Σημαντικότερες από τις </a:t>
            </a:r>
            <a:r>
              <a:rPr lang="el-GR" dirty="0" err="1"/>
              <a:t>υλοποιoύμενες</a:t>
            </a:r>
            <a:r>
              <a:rPr lang="el-GR" dirty="0"/>
              <a:t> ή προς άμεση υλοποίηση ενέργειες</a:t>
            </a:r>
          </a:p>
          <a:p>
            <a:pPr lvl="0" algn="just">
              <a:lnSpc>
                <a:spcPct val="120000"/>
              </a:lnSpc>
              <a:spcBef>
                <a:spcPts val="0"/>
              </a:spcBef>
            </a:pPr>
            <a:r>
              <a:rPr lang="el-GR" dirty="0"/>
              <a:t>Έναρξη λειτουργίας του πιλοτικού </a:t>
            </a:r>
            <a:r>
              <a:rPr lang="el-GR" dirty="0" err="1"/>
              <a:t>Build</a:t>
            </a:r>
            <a:r>
              <a:rPr lang="el-GR" dirty="0"/>
              <a:t> 5</a:t>
            </a:r>
          </a:p>
          <a:p>
            <a:pPr lvl="0" algn="just">
              <a:lnSpc>
                <a:spcPct val="120000"/>
              </a:lnSpc>
              <a:spcBef>
                <a:spcPts val="0"/>
              </a:spcBef>
            </a:pPr>
            <a:r>
              <a:rPr lang="el-GR" dirty="0"/>
              <a:t>Έρευνα για την εύρεση λύσεων βελτιστοποίησης και εκσυγχρονισμού εντύπων </a:t>
            </a:r>
          </a:p>
          <a:p>
            <a:pPr algn="just">
              <a:lnSpc>
                <a:spcPct val="120000"/>
              </a:lnSpc>
              <a:spcBef>
                <a:spcPts val="0"/>
              </a:spcBef>
            </a:pPr>
            <a:r>
              <a:rPr lang="el-GR" dirty="0"/>
              <a:t>Προσδιορισμός του αναγκαίου μηχανισμού για την διαχείριση των αναπτυσσόμενων </a:t>
            </a:r>
            <a:r>
              <a:rPr lang="el-GR" dirty="0" err="1"/>
              <a:t>τηλεματικών</a:t>
            </a:r>
            <a:r>
              <a:rPr lang="el-GR" dirty="0"/>
              <a:t> υπηρεσιών και για την χρηματοδότηση της επέκτασής των.</a:t>
            </a:r>
          </a:p>
        </p:txBody>
      </p:sp>
    </p:spTree>
    <p:extLst>
      <p:ext uri="{BB962C8B-B14F-4D97-AF65-F5344CB8AC3E}">
        <p14:creationId xmlns:p14="http://schemas.microsoft.com/office/powerpoint/2010/main" val="2177656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57500"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706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274638"/>
            <a:ext cx="6588223" cy="1143000"/>
          </a:xfrm>
        </p:spPr>
        <p:txBody>
          <a:bodyPr>
            <a:noAutofit/>
          </a:bodyPr>
          <a:lstStyle/>
          <a:p>
            <a:r>
              <a:rPr lang="el-GR" sz="3200" b="1" dirty="0"/>
              <a:t>Η Ομάδα Εργασίας </a:t>
            </a:r>
            <a:r>
              <a:rPr lang="en-US" sz="3200" b="1" dirty="0"/>
              <a:t>TESS</a:t>
            </a:r>
            <a:r>
              <a:rPr lang="el-GR" sz="3200" b="1" dirty="0"/>
              <a:t> - Τηλεματική για την </a:t>
            </a:r>
            <a:r>
              <a:rPr lang="el-GR" sz="3200" b="1" dirty="0" smtClean="0"/>
              <a:t>Κοινωνική </a:t>
            </a:r>
            <a:r>
              <a:rPr lang="el-GR" sz="3200" b="1" dirty="0"/>
              <a:t>Ασφάλιση</a:t>
            </a:r>
          </a:p>
        </p:txBody>
      </p:sp>
      <p:sp>
        <p:nvSpPr>
          <p:cNvPr id="3" name="Content Placeholder 2"/>
          <p:cNvSpPr>
            <a:spLocks noGrp="1"/>
          </p:cNvSpPr>
          <p:nvPr>
            <p:ph idx="1"/>
          </p:nvPr>
        </p:nvSpPr>
        <p:spPr>
          <a:xfrm>
            <a:off x="251520" y="1628800"/>
            <a:ext cx="8784978" cy="4367447"/>
          </a:xfrm>
        </p:spPr>
        <p:txBody>
          <a:bodyPr>
            <a:noAutofit/>
          </a:bodyPr>
          <a:lstStyle/>
          <a:p>
            <a:pPr algn="just">
              <a:spcBef>
                <a:spcPts val="0"/>
              </a:spcBef>
              <a:buFont typeface="Wingdings" panose="05000000000000000000" pitchFamily="2" charset="2"/>
              <a:buChar char="Ø"/>
            </a:pPr>
            <a:r>
              <a:rPr lang="el-GR" sz="2200" dirty="0"/>
              <a:t>Το 1992 η Διοικητική Επιτροπή για την Κοινωνική Ασφάλιση των Διακινούμενων Εργαζόμενων συνέστησε την ομάδα εργασίας TESS (</a:t>
            </a:r>
            <a:r>
              <a:rPr lang="el-GR" sz="2200" dirty="0" err="1"/>
              <a:t>Telematics</a:t>
            </a:r>
            <a:r>
              <a:rPr lang="el-GR" sz="2200" dirty="0"/>
              <a:t> for Social </a:t>
            </a:r>
            <a:r>
              <a:rPr lang="el-GR" sz="2200" dirty="0" err="1"/>
              <a:t>Security</a:t>
            </a:r>
            <a:r>
              <a:rPr lang="el-GR" sz="2200" dirty="0"/>
              <a:t> - Τηλεματική για την Κοινωνική Ασφάλιση), με στόχο να προτείνει μέτρα για την απλούστευση και επιτάχυνση των διοικητικών διαδικασιών για τη χορήγηση και πληρωμή των παροχών κοινωνικής ασφάλισης που απορρέουν από την εφαρμογή του κανονισμού (ΕΟΚ) 1408/71.</a:t>
            </a:r>
          </a:p>
          <a:p>
            <a:pPr algn="just">
              <a:spcBef>
                <a:spcPts val="0"/>
              </a:spcBef>
              <a:buFont typeface="Wingdings" panose="05000000000000000000" pitchFamily="2" charset="2"/>
              <a:buChar char="Ø"/>
            </a:pPr>
            <a:r>
              <a:rPr lang="el-GR" sz="2200" dirty="0"/>
              <a:t>Η ομάδα εργασίας TESS προετοιμάζει, με την υποστήριξη της Ευρωπαϊκής Επιτροπής και υπό την εποπτεία της Διοικητικής Επιτροπής, την ανάπτυξη των </a:t>
            </a:r>
            <a:r>
              <a:rPr lang="el-GR" sz="2200" dirty="0" err="1"/>
              <a:t>τηλεματικών</a:t>
            </a:r>
            <a:r>
              <a:rPr lang="el-GR" sz="2200" dirty="0"/>
              <a:t> υπηρεσιών για το συντονισμό των συστημάτων κοινωνικής ασφάλισης εντός της Ευρωπαϊκής Ένωσης</a:t>
            </a:r>
            <a:r>
              <a:rPr lang="el-GR" sz="2200" dirty="0" smtClean="0"/>
              <a:t>.</a:t>
            </a:r>
            <a:endParaRPr lang="el-GR" sz="2200" dirty="0"/>
          </a:p>
        </p:txBody>
      </p:sp>
    </p:spTree>
    <p:extLst>
      <p:ext uri="{BB962C8B-B14F-4D97-AF65-F5344CB8AC3E}">
        <p14:creationId xmlns:p14="http://schemas.microsoft.com/office/powerpoint/2010/main" val="2041425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1415" y="116632"/>
            <a:ext cx="6707089" cy="1143000"/>
          </a:xfrm>
        </p:spPr>
        <p:txBody>
          <a:bodyPr>
            <a:noAutofit/>
          </a:bodyPr>
          <a:lstStyle/>
          <a:p>
            <a:r>
              <a:rPr lang="el-GR" sz="3200" b="1" dirty="0"/>
              <a:t>Η Ομάδα Εργασίας </a:t>
            </a:r>
            <a:r>
              <a:rPr lang="en-US" sz="3200" b="1" dirty="0" smtClean="0"/>
              <a:t>TESS - </a:t>
            </a:r>
            <a:r>
              <a:rPr lang="el-GR" sz="3200" b="1" dirty="0" smtClean="0"/>
              <a:t>Τηλεματική </a:t>
            </a:r>
            <a:r>
              <a:rPr lang="en-US" sz="3200" b="1" dirty="0" smtClean="0"/>
              <a:t/>
            </a:r>
            <a:br>
              <a:rPr lang="en-US" sz="3200" b="1" dirty="0" smtClean="0"/>
            </a:br>
            <a:r>
              <a:rPr lang="el-GR" sz="3200" b="1" dirty="0" smtClean="0"/>
              <a:t>για </a:t>
            </a:r>
            <a:r>
              <a:rPr lang="el-GR" sz="3200" b="1" dirty="0"/>
              <a:t>την Κοινωνική Ασφάλιση</a:t>
            </a:r>
          </a:p>
        </p:txBody>
      </p:sp>
      <p:sp>
        <p:nvSpPr>
          <p:cNvPr id="3" name="Content Placeholder 2"/>
          <p:cNvSpPr>
            <a:spLocks noGrp="1"/>
          </p:cNvSpPr>
          <p:nvPr>
            <p:ph idx="1"/>
          </p:nvPr>
        </p:nvSpPr>
        <p:spPr>
          <a:xfrm>
            <a:off x="323528" y="1725849"/>
            <a:ext cx="8568954" cy="4367447"/>
          </a:xfrm>
        </p:spPr>
        <p:txBody>
          <a:bodyPr>
            <a:normAutofit/>
          </a:bodyPr>
          <a:lstStyle/>
          <a:p>
            <a:pPr marL="0" indent="0" algn="just">
              <a:spcBef>
                <a:spcPts val="0"/>
              </a:spcBef>
              <a:buNone/>
            </a:pPr>
            <a:r>
              <a:rPr lang="el-GR" sz="2400" dirty="0" smtClean="0"/>
              <a:t>Επιπλέον</a:t>
            </a:r>
            <a:r>
              <a:rPr lang="el-GR" sz="2400" dirty="0"/>
              <a:t>, υλοποιώντας το στόχο αυτό το πρόγραμμα TESS συμβάλλει στην επίτευξη ευρύτερων στόχων, όπως :</a:t>
            </a:r>
          </a:p>
          <a:p>
            <a:pPr lvl="0" algn="just">
              <a:spcBef>
                <a:spcPts val="0"/>
              </a:spcBef>
            </a:pPr>
            <a:r>
              <a:rPr lang="el-GR" sz="2400" dirty="0"/>
              <a:t>Η βελτίωση της κινητικότητας των ατόμων, καθιστώντας πιο πραγματική την άρση των εσωτερικών συνόρων.</a:t>
            </a:r>
          </a:p>
          <a:p>
            <a:pPr lvl="0" algn="just">
              <a:spcBef>
                <a:spcPts val="0"/>
              </a:spcBef>
            </a:pPr>
            <a:r>
              <a:rPr lang="el-GR" sz="2400" dirty="0"/>
              <a:t>Τη θεμελίωση της κοινωνίας των πληροφοριών με την δημιουργία διασυνδεδεμένων δικτύων μεταξύ των εθνικών Υπηρεσιών στην Ευρώπη.</a:t>
            </a:r>
          </a:p>
          <a:p>
            <a:pPr algn="just">
              <a:spcBef>
                <a:spcPts val="0"/>
              </a:spcBef>
            </a:pPr>
            <a:r>
              <a:rPr lang="el-GR" sz="2400" dirty="0"/>
              <a:t>Την ανάπτυξη μιας κοινοτικής αγοράς απασχόλησης.</a:t>
            </a:r>
          </a:p>
        </p:txBody>
      </p:sp>
    </p:spTree>
    <p:extLst>
      <p:ext uri="{BB962C8B-B14F-4D97-AF65-F5344CB8AC3E}">
        <p14:creationId xmlns:p14="http://schemas.microsoft.com/office/powerpoint/2010/main" val="1129425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16632"/>
            <a:ext cx="6264697" cy="1143000"/>
          </a:xfrm>
        </p:spPr>
        <p:txBody>
          <a:bodyPr>
            <a:noAutofit/>
          </a:bodyPr>
          <a:lstStyle/>
          <a:p>
            <a:r>
              <a:rPr lang="el-GR" sz="3600" b="1" dirty="0"/>
              <a:t>Συντελεστές </a:t>
            </a:r>
            <a:r>
              <a:rPr lang="en-US" sz="3600" b="1" dirty="0" smtClean="0"/>
              <a:t/>
            </a:r>
            <a:br>
              <a:rPr lang="en-US" sz="3600" b="1" dirty="0" smtClean="0"/>
            </a:br>
            <a:r>
              <a:rPr lang="el-GR" sz="3600" b="1" dirty="0" smtClean="0"/>
              <a:t>και </a:t>
            </a:r>
            <a:r>
              <a:rPr lang="el-GR" sz="3600" b="1" dirty="0"/>
              <a:t>Οργάνωση του Έργου</a:t>
            </a:r>
          </a:p>
        </p:txBody>
      </p:sp>
      <p:sp>
        <p:nvSpPr>
          <p:cNvPr id="3" name="Content Placeholder 2"/>
          <p:cNvSpPr>
            <a:spLocks noGrp="1"/>
          </p:cNvSpPr>
          <p:nvPr>
            <p:ph idx="1"/>
          </p:nvPr>
        </p:nvSpPr>
        <p:spPr>
          <a:xfrm>
            <a:off x="251520" y="1581834"/>
            <a:ext cx="8676458" cy="4367447"/>
          </a:xfrm>
        </p:spPr>
        <p:txBody>
          <a:bodyPr>
            <a:noAutofit/>
          </a:bodyPr>
          <a:lstStyle/>
          <a:p>
            <a:pPr>
              <a:spcBef>
                <a:spcPts val="0"/>
              </a:spcBef>
              <a:buFont typeface="Wingdings" panose="05000000000000000000" pitchFamily="2" charset="2"/>
              <a:buChar char="Ø"/>
            </a:pPr>
            <a:r>
              <a:rPr lang="el-GR" sz="2400" dirty="0"/>
              <a:t>Η Ομάδα Εργασίας TESS είναι ο υπεύθυνος για τις αποφάσεις εταίρος ή το διοικητικό συμβούλιο, το οποίο αναλαμβάνει την ευθύνη του προγράμματος υπό την εποπτεία της Διοικητικής Επιτροπής για την Κοινωνική Ασφάλιση των Διακινουμένων </a:t>
            </a:r>
            <a:r>
              <a:rPr lang="el-GR" sz="2400" dirty="0" smtClean="0"/>
              <a:t>Εργαζομένων.</a:t>
            </a:r>
            <a:r>
              <a:rPr lang="en-US" sz="2400" dirty="0" smtClean="0"/>
              <a:t> </a:t>
            </a:r>
            <a:endParaRPr lang="en-US" sz="2400" dirty="0" smtClean="0"/>
          </a:p>
          <a:p>
            <a:pPr>
              <a:spcBef>
                <a:spcPts val="0"/>
              </a:spcBef>
              <a:buFont typeface="Wingdings" panose="05000000000000000000" pitchFamily="2" charset="2"/>
              <a:buChar char="Ø"/>
            </a:pPr>
            <a:r>
              <a:rPr lang="el-GR" sz="2400" dirty="0" smtClean="0"/>
              <a:t>Καθορίζει </a:t>
            </a:r>
            <a:r>
              <a:rPr lang="el-GR" sz="2400" dirty="0"/>
              <a:t>και λαμβάνει στρατηγικές αποφάσεις για ζητήματα μεθοδολογίας, κατευθυντήριες γραμμές, προτεραιότητες, λειτουργικές λύσεις και αναλαμβάνει την παρακολούθηση της λειτουργικής διαχείρισης των υπηρεσιών διασύνδεσης που υλοποιούνται</a:t>
            </a:r>
            <a:r>
              <a:rPr lang="el-GR" sz="2400" dirty="0" smtClean="0"/>
              <a:t>.</a:t>
            </a:r>
            <a:endParaRPr lang="el-GR" sz="2400" dirty="0"/>
          </a:p>
        </p:txBody>
      </p:sp>
    </p:spTree>
    <p:extLst>
      <p:ext uri="{BB962C8B-B14F-4D97-AF65-F5344CB8AC3E}">
        <p14:creationId xmlns:p14="http://schemas.microsoft.com/office/powerpoint/2010/main" val="180972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16632"/>
            <a:ext cx="5915001" cy="1143000"/>
          </a:xfrm>
        </p:spPr>
        <p:txBody>
          <a:bodyPr>
            <a:noAutofit/>
          </a:bodyPr>
          <a:lstStyle/>
          <a:p>
            <a:r>
              <a:rPr lang="el-GR" sz="3600" b="1" dirty="0"/>
              <a:t>Συντελεστές </a:t>
            </a:r>
            <a:r>
              <a:rPr lang="en-US" sz="3600" b="1" dirty="0" smtClean="0"/>
              <a:t/>
            </a:r>
            <a:br>
              <a:rPr lang="en-US" sz="3600" b="1" dirty="0" smtClean="0"/>
            </a:br>
            <a:r>
              <a:rPr lang="el-GR" sz="3600" b="1" dirty="0" smtClean="0"/>
              <a:t>και </a:t>
            </a:r>
            <a:r>
              <a:rPr lang="el-GR" sz="3600" b="1" dirty="0"/>
              <a:t>Οργάνωση του Έργου</a:t>
            </a:r>
          </a:p>
        </p:txBody>
      </p:sp>
      <p:sp>
        <p:nvSpPr>
          <p:cNvPr id="3" name="Content Placeholder 2"/>
          <p:cNvSpPr>
            <a:spLocks noGrp="1"/>
          </p:cNvSpPr>
          <p:nvPr>
            <p:ph idx="1"/>
          </p:nvPr>
        </p:nvSpPr>
        <p:spPr>
          <a:xfrm>
            <a:off x="251520" y="1484784"/>
            <a:ext cx="8568954" cy="4439454"/>
          </a:xfrm>
        </p:spPr>
        <p:txBody>
          <a:bodyPr>
            <a:normAutofit fontScale="62500" lnSpcReduction="20000"/>
          </a:bodyPr>
          <a:lstStyle/>
          <a:p>
            <a:pPr marL="0" indent="0" algn="just">
              <a:lnSpc>
                <a:spcPct val="120000"/>
              </a:lnSpc>
              <a:spcBef>
                <a:spcPts val="0"/>
              </a:spcBef>
              <a:buNone/>
            </a:pPr>
            <a:r>
              <a:rPr lang="el-GR" dirty="0" smtClean="0"/>
              <a:t>Κάθε </a:t>
            </a:r>
            <a:r>
              <a:rPr lang="el-GR" dirty="0"/>
              <a:t>Κράτος Μέλος εκπροσωπείται στην TESS από την αντιπροσωπεία του, αποτελούμενη από δυο έως τέσσερις εμπειρογνώμονες. Σε επίπεδο Κράτους Μέλους δημιουργούνται ζεύξεις επικοινωνίας μεταξύ κάθε αντιπροσωπείας και εθνικών χρηστών.</a:t>
            </a:r>
          </a:p>
          <a:p>
            <a:pPr marL="0" indent="0" algn="just">
              <a:lnSpc>
                <a:spcPct val="120000"/>
              </a:lnSpc>
              <a:spcBef>
                <a:spcPts val="0"/>
              </a:spcBef>
              <a:buNone/>
            </a:pPr>
            <a:r>
              <a:rPr lang="el-GR" dirty="0"/>
              <a:t>Τέλος η TESS επικοινωνεί με όλες τις σχετικές ομάδες εργασίας που εμπλέκονται σε κάθε επίπεδο του προγράμματος, όπως:</a:t>
            </a:r>
          </a:p>
          <a:p>
            <a:pPr lvl="0" algn="just">
              <a:lnSpc>
                <a:spcPct val="120000"/>
              </a:lnSpc>
              <a:spcBef>
                <a:spcPts val="0"/>
              </a:spcBef>
            </a:pPr>
            <a:r>
              <a:rPr lang="el-GR" dirty="0"/>
              <a:t>Του</a:t>
            </a:r>
            <a:r>
              <a:rPr lang="en-US" dirty="0"/>
              <a:t> EBES, European Board for EDI </a:t>
            </a:r>
            <a:r>
              <a:rPr lang="en-US" dirty="0" err="1"/>
              <a:t>Standardisation</a:t>
            </a:r>
            <a:r>
              <a:rPr lang="en-US" dirty="0"/>
              <a:t> - </a:t>
            </a:r>
            <a:r>
              <a:rPr lang="el-GR" dirty="0"/>
              <a:t>συμβούλιο</a:t>
            </a:r>
            <a:r>
              <a:rPr lang="en-US" dirty="0"/>
              <a:t> EDIFACT </a:t>
            </a:r>
            <a:r>
              <a:rPr lang="el-GR" dirty="0"/>
              <a:t>της Δυτικής Ευρώπης</a:t>
            </a:r>
            <a:r>
              <a:rPr lang="en-US" dirty="0"/>
              <a:t>.</a:t>
            </a:r>
            <a:endParaRPr lang="el-GR" dirty="0"/>
          </a:p>
          <a:p>
            <a:pPr lvl="0" algn="just">
              <a:lnSpc>
                <a:spcPct val="120000"/>
              </a:lnSpc>
              <a:spcBef>
                <a:spcPts val="0"/>
              </a:spcBef>
            </a:pPr>
            <a:r>
              <a:rPr lang="el-GR" dirty="0"/>
              <a:t>Του ENS, European </a:t>
            </a:r>
            <a:r>
              <a:rPr lang="el-GR" dirty="0" err="1"/>
              <a:t>Network</a:t>
            </a:r>
            <a:r>
              <a:rPr lang="el-GR" dirty="0"/>
              <a:t> </a:t>
            </a:r>
            <a:r>
              <a:rPr lang="el-GR" dirty="0" err="1"/>
              <a:t>System</a:t>
            </a:r>
            <a:r>
              <a:rPr lang="el-GR" dirty="0"/>
              <a:t> - Ευρωπαϊκό δικτυακό σύστημα.</a:t>
            </a:r>
          </a:p>
          <a:p>
            <a:pPr lvl="0" algn="just">
              <a:lnSpc>
                <a:spcPct val="120000"/>
              </a:lnSpc>
              <a:spcBef>
                <a:spcPts val="0"/>
              </a:spcBef>
            </a:pPr>
            <a:r>
              <a:rPr lang="el-GR" dirty="0"/>
              <a:t>Του συμβουλίου του IDA (</a:t>
            </a:r>
            <a:r>
              <a:rPr lang="el-GR" dirty="0" err="1"/>
              <a:t>Interchange</a:t>
            </a:r>
            <a:r>
              <a:rPr lang="el-GR" dirty="0"/>
              <a:t> of </a:t>
            </a:r>
            <a:r>
              <a:rPr lang="el-GR" dirty="0" err="1"/>
              <a:t>Data</a:t>
            </a:r>
            <a:r>
              <a:rPr lang="el-GR" dirty="0"/>
              <a:t> </a:t>
            </a:r>
            <a:r>
              <a:rPr lang="el-GR" dirty="0" err="1"/>
              <a:t>between</a:t>
            </a:r>
            <a:r>
              <a:rPr lang="el-GR" dirty="0"/>
              <a:t> </a:t>
            </a:r>
            <a:r>
              <a:rPr lang="el-GR" dirty="0" err="1"/>
              <a:t>Administrations</a:t>
            </a:r>
            <a:r>
              <a:rPr lang="el-GR" dirty="0"/>
              <a:t>) της ΓΔ ΙΙΙ, μέσω του οποίου χρηματοδοτείται το πρόγραμμα TESS.</a:t>
            </a:r>
          </a:p>
          <a:p>
            <a:pPr algn="just">
              <a:lnSpc>
                <a:spcPct val="120000"/>
              </a:lnSpc>
              <a:spcBef>
                <a:spcPts val="0"/>
              </a:spcBef>
            </a:pPr>
            <a:r>
              <a:rPr lang="el-GR" dirty="0"/>
              <a:t>Οι υπηρεσίες των Κρατών Μελών και οι Φορείς Κοινωνικής Ασφάλισης είναι οι υπεύθυνοι για την εκτέλεση εταίροι οι οποίοι παρέχουν στην TESS την τομεακή εμπειρία τους και υλοποιούν σε εθνικό επίπεδο τις αποφάσεις</a:t>
            </a:r>
            <a:r>
              <a:rPr lang="el-GR" dirty="0" smtClean="0"/>
              <a:t>.</a:t>
            </a:r>
            <a:endParaRPr lang="el-GR" dirty="0"/>
          </a:p>
        </p:txBody>
      </p:sp>
    </p:spTree>
    <p:extLst>
      <p:ext uri="{BB962C8B-B14F-4D97-AF65-F5344CB8AC3E}">
        <p14:creationId xmlns:p14="http://schemas.microsoft.com/office/powerpoint/2010/main" val="4140286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16632"/>
            <a:ext cx="5915001" cy="1143000"/>
          </a:xfrm>
        </p:spPr>
        <p:txBody>
          <a:bodyPr>
            <a:noAutofit/>
          </a:bodyPr>
          <a:lstStyle/>
          <a:p>
            <a:r>
              <a:rPr lang="el-GR" sz="3600" b="1" dirty="0"/>
              <a:t>Συντελεστές </a:t>
            </a:r>
            <a:r>
              <a:rPr lang="en-US" sz="3600" b="1" dirty="0" smtClean="0"/>
              <a:t/>
            </a:r>
            <a:br>
              <a:rPr lang="en-US" sz="3600" b="1" dirty="0" smtClean="0"/>
            </a:br>
            <a:r>
              <a:rPr lang="el-GR" sz="3600" b="1" dirty="0" smtClean="0"/>
              <a:t>και </a:t>
            </a:r>
            <a:r>
              <a:rPr lang="el-GR" sz="3600" b="1" dirty="0"/>
              <a:t>Οργάνωση του Έργου</a:t>
            </a:r>
          </a:p>
        </p:txBody>
      </p:sp>
      <p:sp>
        <p:nvSpPr>
          <p:cNvPr id="3" name="Content Placeholder 2"/>
          <p:cNvSpPr>
            <a:spLocks noGrp="1"/>
          </p:cNvSpPr>
          <p:nvPr>
            <p:ph idx="1"/>
          </p:nvPr>
        </p:nvSpPr>
        <p:spPr>
          <a:xfrm>
            <a:off x="323528" y="1628800"/>
            <a:ext cx="8568954" cy="4367447"/>
          </a:xfrm>
        </p:spPr>
        <p:txBody>
          <a:bodyPr>
            <a:noAutofit/>
          </a:bodyPr>
          <a:lstStyle/>
          <a:p>
            <a:pPr algn="just">
              <a:spcBef>
                <a:spcPts val="0"/>
              </a:spcBef>
              <a:buFont typeface="Wingdings" panose="05000000000000000000" pitchFamily="2" charset="2"/>
              <a:buChar char="Ø"/>
            </a:pPr>
            <a:r>
              <a:rPr lang="el-GR" sz="2400" dirty="0" smtClean="0"/>
              <a:t>Οι </a:t>
            </a:r>
            <a:r>
              <a:rPr lang="el-GR" sz="2400" dirty="0"/>
              <a:t>υπηρεσίες των Κρατών Μελών και οι Φορείς Κοινωνικής Ασφάλισης είναι οι υπεύθυνοι για την εκτέλεση εταίροι οι οποίοι παρέχουν στην TESS την τομεακή εμπειρία τους και υλοποιούν σε εθνικό επίπεδο τις αποφάσεις.</a:t>
            </a:r>
          </a:p>
          <a:p>
            <a:pPr algn="just">
              <a:spcBef>
                <a:spcPts val="0"/>
              </a:spcBef>
              <a:buFont typeface="Wingdings" panose="05000000000000000000" pitchFamily="2" charset="2"/>
              <a:buChar char="Ø"/>
            </a:pPr>
            <a:r>
              <a:rPr lang="el-GR" sz="2400" dirty="0"/>
              <a:t>Κάθε Κράτος Μέλος έχει την πλήρη ευθύνη για την ανάπτυξη και εφαρμογή </a:t>
            </a:r>
            <a:r>
              <a:rPr lang="el-GR" sz="2400" dirty="0" err="1"/>
              <a:t>τηλεματικών</a:t>
            </a:r>
            <a:r>
              <a:rPr lang="el-GR" sz="2400" dirty="0"/>
              <a:t> υπηρεσιών στην επικράτειά του καθώς και για τη σύσταση της χρήσης, εκ μέρους των φορέων του, των κανόνων και των προτύπων που αναγνωρίζονται από την TESS, ως μέρος της κοινής αρχιτεκτονικής</a:t>
            </a:r>
            <a:r>
              <a:rPr lang="el-GR" sz="2400" dirty="0" smtClean="0"/>
              <a:t>.</a:t>
            </a:r>
            <a:endParaRPr lang="el-GR" sz="2400" dirty="0"/>
          </a:p>
        </p:txBody>
      </p:sp>
    </p:spTree>
    <p:extLst>
      <p:ext uri="{BB962C8B-B14F-4D97-AF65-F5344CB8AC3E}">
        <p14:creationId xmlns:p14="http://schemas.microsoft.com/office/powerpoint/2010/main" val="990948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97768"/>
            <a:ext cx="5915001" cy="1143000"/>
          </a:xfrm>
        </p:spPr>
        <p:txBody>
          <a:bodyPr>
            <a:noAutofit/>
          </a:bodyPr>
          <a:lstStyle/>
          <a:p>
            <a:r>
              <a:rPr lang="el-GR" sz="3600" b="1" dirty="0"/>
              <a:t>Συντελεστές </a:t>
            </a:r>
            <a:r>
              <a:rPr lang="en-US" sz="3600" b="1" dirty="0" smtClean="0"/>
              <a:t/>
            </a:r>
            <a:br>
              <a:rPr lang="en-US" sz="3600" b="1" dirty="0" smtClean="0"/>
            </a:br>
            <a:r>
              <a:rPr lang="el-GR" sz="3600" b="1" dirty="0" smtClean="0"/>
              <a:t>και </a:t>
            </a:r>
            <a:r>
              <a:rPr lang="el-GR" sz="3600" b="1" dirty="0"/>
              <a:t>Οργάνωση του Έργου</a:t>
            </a:r>
          </a:p>
        </p:txBody>
      </p:sp>
      <p:sp>
        <p:nvSpPr>
          <p:cNvPr id="3" name="Content Placeholder 2"/>
          <p:cNvSpPr>
            <a:spLocks noGrp="1"/>
          </p:cNvSpPr>
          <p:nvPr>
            <p:ph idx="1"/>
          </p:nvPr>
        </p:nvSpPr>
        <p:spPr>
          <a:xfrm>
            <a:off x="179512" y="1581834"/>
            <a:ext cx="8784976" cy="4367447"/>
          </a:xfrm>
        </p:spPr>
        <p:txBody>
          <a:bodyPr>
            <a:noAutofit/>
          </a:bodyPr>
          <a:lstStyle/>
          <a:p>
            <a:pPr marL="0" indent="0" algn="just">
              <a:spcBef>
                <a:spcPts val="0"/>
              </a:spcBef>
              <a:buNone/>
            </a:pPr>
            <a:r>
              <a:rPr lang="el-GR" sz="1600" dirty="0" smtClean="0"/>
              <a:t>Τα </a:t>
            </a:r>
            <a:r>
              <a:rPr lang="el-GR" sz="1600" dirty="0"/>
              <a:t>Κράτη Μέλη συνεισφέρουν:</a:t>
            </a:r>
          </a:p>
          <a:p>
            <a:pPr lvl="0" algn="just">
              <a:spcBef>
                <a:spcPts val="0"/>
              </a:spcBef>
            </a:pPr>
            <a:r>
              <a:rPr lang="el-GR" sz="1600" dirty="0"/>
              <a:t>Σε οικονομικό επίπεδο: χρηματοδότηση δραστηριοτήτων χρηστών, προμήθεια εξοπλισμού και λογισμικού.</a:t>
            </a:r>
          </a:p>
          <a:p>
            <a:pPr lvl="0" algn="just">
              <a:spcBef>
                <a:spcPts val="0"/>
              </a:spcBef>
            </a:pPr>
            <a:r>
              <a:rPr lang="el-GR" sz="1600" dirty="0"/>
              <a:t>Σε οργανωτικό επίπεδο: προσαρμογή υφιστάμενων διοικητικών διαδικασιών σχεδιασμός και εφαρμογή νέων.</a:t>
            </a:r>
          </a:p>
          <a:p>
            <a:pPr lvl="0" algn="just">
              <a:spcBef>
                <a:spcPts val="0"/>
              </a:spcBef>
            </a:pPr>
            <a:r>
              <a:rPr lang="el-GR" sz="1600" dirty="0"/>
              <a:t>Σε νομικό επίπεδο: προσαρμογή νομοθεσίας για την χρήση υπηρεσιών τηλεματικής, δημιουργία αναγκαίων νομικών προϋποθέσεων για τη διαχείριση υπηρεσιών τηλεματικής.</a:t>
            </a:r>
          </a:p>
          <a:p>
            <a:pPr algn="just">
              <a:spcBef>
                <a:spcPts val="0"/>
              </a:spcBef>
            </a:pPr>
            <a:r>
              <a:rPr lang="el-GR" sz="1600" dirty="0"/>
              <a:t>Η Ευρωπαϊκή Επιτροπή υποστηρίζει το πρόγραμμα διαδραματίζοντας το ρόλο του εταίρου υποστήριξης. Προωθεί το πρόγραμμα TESS και του παρέχει οικονομική (χρηματοδότηση δραστηριοτήτων κοινού ενδιαφέροντος), διοικητική (γραμματειακή υποστήριξη, ανθρώπινο δυναμικό για το συντονισμό του Προγράμματος) και νομική υποστήριξη (επεξεργασία και αναθεώρηση του κανονισμού 1408/71 με στόχο την υποστήριξη του Προγράμματος, σύμφωνα με τις προτάσεις της Διοικητικής Επιτροπής). Σε τεχνικό επίπεδο αναλαμβάνει την ευθύνη για τη διάδοση, σε κάθε ενδιαφερόμενο φορέα, των αποτελεσμάτων του έργου και ειδικότερα των κανόνων και προτύπων που χρησιμοποιούνται ή καθορίζονται από το Πρόγραμμα.</a:t>
            </a:r>
          </a:p>
        </p:txBody>
      </p:sp>
    </p:spTree>
    <p:extLst>
      <p:ext uri="{BB962C8B-B14F-4D97-AF65-F5344CB8AC3E}">
        <p14:creationId xmlns:p14="http://schemas.microsoft.com/office/powerpoint/2010/main" val="2573179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0648"/>
            <a:ext cx="5915001" cy="706090"/>
          </a:xfrm>
        </p:spPr>
        <p:txBody>
          <a:bodyPr>
            <a:noAutofit/>
          </a:bodyPr>
          <a:lstStyle/>
          <a:p>
            <a:r>
              <a:rPr lang="el-GR" sz="3600" b="1" dirty="0"/>
              <a:t>Μεθοδολογία και </a:t>
            </a:r>
            <a:r>
              <a:rPr lang="el-GR" sz="3600" b="1" dirty="0" smtClean="0"/>
              <a:t>ανάπτυξη</a:t>
            </a:r>
            <a:endParaRPr lang="el-GR" sz="3600" dirty="0"/>
          </a:p>
        </p:txBody>
      </p:sp>
      <p:sp>
        <p:nvSpPr>
          <p:cNvPr id="3" name="Content Placeholder 2"/>
          <p:cNvSpPr>
            <a:spLocks noGrp="1"/>
          </p:cNvSpPr>
          <p:nvPr>
            <p:ph idx="1"/>
          </p:nvPr>
        </p:nvSpPr>
        <p:spPr>
          <a:xfrm>
            <a:off x="395536" y="1581834"/>
            <a:ext cx="8496946" cy="4367447"/>
          </a:xfrm>
        </p:spPr>
        <p:txBody>
          <a:bodyPr>
            <a:normAutofit/>
          </a:bodyPr>
          <a:lstStyle/>
          <a:p>
            <a:pPr marL="342900" lvl="2" indent="-342900">
              <a:buFont typeface="Wingdings" panose="05000000000000000000" pitchFamily="2" charset="2"/>
              <a:buChar char="ü"/>
            </a:pPr>
            <a:r>
              <a:rPr lang="el-GR" sz="2800" b="1" dirty="0" smtClean="0"/>
              <a:t>Λειτουργικές </a:t>
            </a:r>
            <a:r>
              <a:rPr lang="el-GR" sz="2800" b="1" dirty="0"/>
              <a:t>λύσεις</a:t>
            </a:r>
          </a:p>
          <a:p>
            <a:pPr marL="342900" lvl="2" indent="-342900">
              <a:buFont typeface="Wingdings" panose="05000000000000000000" pitchFamily="2" charset="2"/>
              <a:buChar char="ü"/>
            </a:pPr>
            <a:r>
              <a:rPr lang="el-GR" sz="2800" b="1" dirty="0"/>
              <a:t>Κανόνες κοινής αρχιτεκτονικής</a:t>
            </a:r>
          </a:p>
          <a:p>
            <a:pPr marL="342900" lvl="2" indent="-342900">
              <a:buFont typeface="Wingdings" panose="05000000000000000000" pitchFamily="2" charset="2"/>
              <a:buChar char="ü"/>
            </a:pPr>
            <a:r>
              <a:rPr lang="el-GR" sz="2800" b="1" dirty="0"/>
              <a:t>Ανάπτυξη μηνύματος</a:t>
            </a:r>
          </a:p>
          <a:p>
            <a:pPr marL="342900" lvl="2" indent="-342900">
              <a:buFont typeface="Wingdings" panose="05000000000000000000" pitchFamily="2" charset="2"/>
              <a:buChar char="ü"/>
            </a:pPr>
            <a:r>
              <a:rPr lang="el-GR" sz="2800" b="1" dirty="0"/>
              <a:t>Δοκιμή διαλειτουργικότητας και έλεγχος ποιότητας</a:t>
            </a:r>
          </a:p>
        </p:txBody>
      </p:sp>
    </p:spTree>
    <p:extLst>
      <p:ext uri="{BB962C8B-B14F-4D97-AF65-F5344CB8AC3E}">
        <p14:creationId xmlns:p14="http://schemas.microsoft.com/office/powerpoint/2010/main" val="4144131712"/>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78</TotalTime>
  <Words>1284</Words>
  <Application>Microsoft Office PowerPoint</Application>
  <PresentationFormat>Προβολή στην οθόνη (4:3)</PresentationFormat>
  <Paragraphs>79</Paragraphs>
  <Slides>17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ΕΣΔΔΑ υποδειγμα</vt:lpstr>
      <vt:lpstr>«ΣΥΣΤΗΜΑΤΑ ΠΛΗΡΟΦΟΡΙΚΗΣ ΟΡΓΑΝΙΣΜΩΝ ΚΟΙΝΩΝΙΚΗΣ ΠΟΛΙΤΙΚΗΣ»</vt:lpstr>
      <vt:lpstr>Παρουσίαση του PowerPoint</vt:lpstr>
      <vt:lpstr>Η Ομάδα Εργασίας TESS - Τηλεματική για την Κοινωνική Ασφάλιση</vt:lpstr>
      <vt:lpstr>Η Ομάδα Εργασίας TESS - Τηλεματική  για την Κοινωνική Ασφάλιση</vt:lpstr>
      <vt:lpstr>Συντελεστές  και Οργάνωση του Έργου</vt:lpstr>
      <vt:lpstr>Συντελεστές  και Οργάνωση του Έργου</vt:lpstr>
      <vt:lpstr>Συντελεστές  και Οργάνωση του Έργου</vt:lpstr>
      <vt:lpstr>Συντελεστές  και Οργάνωση του Έργου</vt:lpstr>
      <vt:lpstr>Μεθοδολογία και ανάπτυξη</vt:lpstr>
      <vt:lpstr>Επέκταση του Δοκιμαστικού Σχεδίου Build 3</vt:lpstr>
      <vt:lpstr>TESS</vt:lpstr>
      <vt:lpstr>1994-1998</vt:lpstr>
      <vt:lpstr>Τα έργα του δεύτερου σταδίου του Προγράμματος</vt:lpstr>
      <vt:lpstr>Πιλοτικά Προγράμματα</vt:lpstr>
      <vt:lpstr>Η Ελλάδα συμμετέχει στα Πιλοτικά Προγράμματα</vt:lpstr>
      <vt:lpstr>Αποτελέσματα</vt:lpstr>
      <vt:lpstr>Αποτελέσματα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38</cp:revision>
  <dcterms:created xsi:type="dcterms:W3CDTF">2017-02-27T12:58:43Z</dcterms:created>
  <dcterms:modified xsi:type="dcterms:W3CDTF">2018-06-27T11:03:00Z</dcterms:modified>
</cp:coreProperties>
</file>