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12">
  <p:sldMasterIdLst>
    <p:sldMasterId id="2147483696" r:id="rId1"/>
  </p:sldMasterIdLst>
  <p:notesMasterIdLst>
    <p:notesMasterId r:id="rId31"/>
  </p:notesMasterIdLst>
  <p:handoutMasterIdLst>
    <p:handoutMasterId r:id="rId32"/>
  </p:handoutMasterIdLst>
  <p:sldIdLst>
    <p:sldId id="646" r:id="rId2"/>
    <p:sldId id="655" r:id="rId3"/>
    <p:sldId id="656" r:id="rId4"/>
    <p:sldId id="660" r:id="rId5"/>
    <p:sldId id="657" r:id="rId6"/>
    <p:sldId id="680" r:id="rId7"/>
    <p:sldId id="682" r:id="rId8"/>
    <p:sldId id="658" r:id="rId9"/>
    <p:sldId id="659" r:id="rId10"/>
    <p:sldId id="664" r:id="rId11"/>
    <p:sldId id="689" r:id="rId12"/>
    <p:sldId id="662" r:id="rId13"/>
    <p:sldId id="665" r:id="rId14"/>
    <p:sldId id="666" r:id="rId15"/>
    <p:sldId id="667" r:id="rId16"/>
    <p:sldId id="685" r:id="rId17"/>
    <p:sldId id="688" r:id="rId18"/>
    <p:sldId id="668" r:id="rId19"/>
    <p:sldId id="669" r:id="rId20"/>
    <p:sldId id="670" r:id="rId21"/>
    <p:sldId id="679" r:id="rId22"/>
    <p:sldId id="671" r:id="rId23"/>
    <p:sldId id="674" r:id="rId24"/>
    <p:sldId id="676" r:id="rId25"/>
    <p:sldId id="672" r:id="rId26"/>
    <p:sldId id="677" r:id="rId27"/>
    <p:sldId id="691" r:id="rId28"/>
    <p:sldId id="678" r:id="rId29"/>
    <p:sldId id="558" r:id="rId30"/>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613"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xiri Christina" initials="K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DA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77" autoAdjust="0"/>
    <p:restoredTop sz="89681" autoAdjust="0"/>
  </p:normalViewPr>
  <p:slideViewPr>
    <p:cSldViewPr snapToGrid="0">
      <p:cViewPr varScale="1">
        <p:scale>
          <a:sx n="73" d="100"/>
          <a:sy n="73" d="100"/>
        </p:scale>
        <p:origin x="576" y="72"/>
      </p:cViewPr>
      <p:guideLst>
        <p:guide orient="horz" pos="2160"/>
        <p:guide pos="3613"/>
        <p:guide pos="7296"/>
        <p:guide orient="horz" pos="4128"/>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55" d="100"/>
          <a:sy n="55" d="100"/>
        </p:scale>
        <p:origin x="-285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D86535-C066-4004-9305-C70862EA8FB1}"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l-GR"/>
        </a:p>
      </dgm:t>
    </dgm:pt>
    <dgm:pt modelId="{93B13C6A-2CCF-4786-B53B-57A09224B0A7}">
      <dgm:prSet phldrT="[Κείμενο]" custT="1"/>
      <dgm:spPr/>
      <dgm:t>
        <a:bodyPr/>
        <a:lstStyle/>
        <a:p>
          <a:r>
            <a:rPr lang="el-GR" sz="1200" dirty="0"/>
            <a:t>ΝΕΑ ΕΘΝΙΚΗ ΣΤΡΑΤΗΓΙΚΗ ΔΗΜΟΣΙΩΝ ΣΥΜΒΑΣΕΩΝ 2021-2025  </a:t>
          </a:r>
        </a:p>
      </dgm:t>
    </dgm:pt>
    <dgm:pt modelId="{DE39D397-2E9F-43C6-BAA4-836453A6CE3E}" type="parTrans" cxnId="{DBBBE10A-BF4E-4294-9A9D-F9300A820313}">
      <dgm:prSet/>
      <dgm:spPr/>
      <dgm:t>
        <a:bodyPr/>
        <a:lstStyle/>
        <a:p>
          <a:endParaRPr lang="el-GR"/>
        </a:p>
      </dgm:t>
    </dgm:pt>
    <dgm:pt modelId="{90DB3382-A892-4E0A-94CE-723D59C01CDC}" type="sibTrans" cxnId="{DBBBE10A-BF4E-4294-9A9D-F9300A820313}">
      <dgm:prSet/>
      <dgm:spPr/>
      <dgm:t>
        <a:bodyPr/>
        <a:lstStyle/>
        <a:p>
          <a:endParaRPr lang="el-GR"/>
        </a:p>
      </dgm:t>
    </dgm:pt>
    <dgm:pt modelId="{A1348EA8-4566-4211-818D-2C41BC572F85}">
      <dgm:prSet phldrT="[Κείμενο]" custT="1"/>
      <dgm:spPr/>
      <dgm:t>
        <a:bodyPr/>
        <a:lstStyle/>
        <a:p>
          <a:r>
            <a:rPr lang="el-GR" sz="1200" dirty="0"/>
            <a:t>Α. Θεσμικό πλαίσιο δημοσίων συμβάσεων</a:t>
          </a:r>
        </a:p>
      </dgm:t>
    </dgm:pt>
    <dgm:pt modelId="{4FDA08B9-CD38-46C0-BC5B-DDAB66CF920A}" type="parTrans" cxnId="{732361DD-ACD1-48BF-B119-B933A20538AF}">
      <dgm:prSet/>
      <dgm:spPr/>
      <dgm:t>
        <a:bodyPr/>
        <a:lstStyle/>
        <a:p>
          <a:endParaRPr lang="el-GR"/>
        </a:p>
      </dgm:t>
    </dgm:pt>
    <dgm:pt modelId="{3DDA4CDF-3B79-42EF-930B-8C50A7F5EFF9}" type="sibTrans" cxnId="{732361DD-ACD1-48BF-B119-B933A20538AF}">
      <dgm:prSet/>
      <dgm:spPr/>
      <dgm:t>
        <a:bodyPr/>
        <a:lstStyle/>
        <a:p>
          <a:endParaRPr lang="el-GR"/>
        </a:p>
      </dgm:t>
    </dgm:pt>
    <dgm:pt modelId="{109489C3-1834-4ACE-9797-9C29B0528AF4}">
      <dgm:prSet phldrT="[Κείμενο]" custT="1"/>
      <dgm:spPr/>
      <dgm:t>
        <a:bodyPr/>
        <a:lstStyle/>
        <a:p>
          <a:r>
            <a:rPr lang="el-GR" sz="1200" dirty="0"/>
            <a:t>Β. Ψηφιακός Μετασχηματισμός του τομέα δημοσίων συμβάσεων: πλήρης μετάβαση σε ψηφιακές δημόσιες συμβάσεις (</a:t>
          </a:r>
          <a:r>
            <a:rPr lang="en-US" sz="1200" dirty="0"/>
            <a:t>end to end e-procurement)</a:t>
          </a:r>
          <a:endParaRPr lang="el-GR" sz="1200" dirty="0"/>
        </a:p>
      </dgm:t>
    </dgm:pt>
    <dgm:pt modelId="{BEF0FD48-CE58-4AA7-A789-CD7D362369D9}" type="parTrans" cxnId="{451EE3FA-DF5F-41AA-8BC2-6204C7DA47AD}">
      <dgm:prSet/>
      <dgm:spPr/>
      <dgm:t>
        <a:bodyPr/>
        <a:lstStyle/>
        <a:p>
          <a:endParaRPr lang="el-GR"/>
        </a:p>
      </dgm:t>
    </dgm:pt>
    <dgm:pt modelId="{FE8DE2A4-794C-4304-8BF6-81AA77058608}" type="sibTrans" cxnId="{451EE3FA-DF5F-41AA-8BC2-6204C7DA47AD}">
      <dgm:prSet/>
      <dgm:spPr/>
      <dgm:t>
        <a:bodyPr/>
        <a:lstStyle/>
        <a:p>
          <a:endParaRPr lang="el-GR"/>
        </a:p>
      </dgm:t>
    </dgm:pt>
    <dgm:pt modelId="{2AEFCAA2-DA20-4D04-AA0F-081CDD240A43}">
      <dgm:prSet custT="1"/>
      <dgm:spPr/>
      <dgm:t>
        <a:bodyPr/>
        <a:lstStyle/>
        <a:p>
          <a:r>
            <a:rPr lang="el-GR" sz="1200" dirty="0"/>
            <a:t>Γ. Ευρύτεροι στρατηγικοί στόχοι και υλοποίηση πολιτικών μέσω των δημοσίων συμβάσεων</a:t>
          </a:r>
        </a:p>
      </dgm:t>
    </dgm:pt>
    <dgm:pt modelId="{7CE5B498-732C-4C30-A60B-03D49CEB3140}" type="parTrans" cxnId="{BF613AFD-4009-41B4-8617-58354AD068BA}">
      <dgm:prSet/>
      <dgm:spPr/>
      <dgm:t>
        <a:bodyPr/>
        <a:lstStyle/>
        <a:p>
          <a:endParaRPr lang="el-GR"/>
        </a:p>
      </dgm:t>
    </dgm:pt>
    <dgm:pt modelId="{C29A088D-FA25-46EB-B836-173B59BBC384}" type="sibTrans" cxnId="{BF613AFD-4009-41B4-8617-58354AD068BA}">
      <dgm:prSet/>
      <dgm:spPr/>
      <dgm:t>
        <a:bodyPr/>
        <a:lstStyle/>
        <a:p>
          <a:endParaRPr lang="el-GR"/>
        </a:p>
      </dgm:t>
    </dgm:pt>
    <dgm:pt modelId="{533EEA60-8916-46EF-8684-352E1F21BC04}">
      <dgm:prSet custT="1"/>
      <dgm:spPr/>
      <dgm:t>
        <a:bodyPr/>
        <a:lstStyle/>
        <a:p>
          <a:r>
            <a:rPr lang="el-GR" sz="1200" dirty="0"/>
            <a:t>Δ. Διακυβέρνηση του τομέα δημοσίων συμβάσεων</a:t>
          </a:r>
        </a:p>
      </dgm:t>
    </dgm:pt>
    <dgm:pt modelId="{E04A6015-0AB0-45A7-97A5-91F35ABE6F85}" type="parTrans" cxnId="{30C602F6-1D69-4764-88C4-D9D63FB45A09}">
      <dgm:prSet/>
      <dgm:spPr/>
      <dgm:t>
        <a:bodyPr/>
        <a:lstStyle/>
        <a:p>
          <a:endParaRPr lang="el-GR"/>
        </a:p>
      </dgm:t>
    </dgm:pt>
    <dgm:pt modelId="{BF672A28-3F1A-4BBC-9688-47F5490D5701}" type="sibTrans" cxnId="{30C602F6-1D69-4764-88C4-D9D63FB45A09}">
      <dgm:prSet/>
      <dgm:spPr/>
      <dgm:t>
        <a:bodyPr/>
        <a:lstStyle/>
        <a:p>
          <a:endParaRPr lang="el-GR"/>
        </a:p>
      </dgm:t>
    </dgm:pt>
    <dgm:pt modelId="{D57CED8A-2D71-45A6-9D31-A2E7C09F6A23}" type="pres">
      <dgm:prSet presAssocID="{24D86535-C066-4004-9305-C70862EA8FB1}" presName="diagram" presStyleCnt="0">
        <dgm:presLayoutVars>
          <dgm:chPref val="1"/>
          <dgm:dir/>
          <dgm:animOne val="branch"/>
          <dgm:animLvl val="lvl"/>
          <dgm:resizeHandles val="exact"/>
        </dgm:presLayoutVars>
      </dgm:prSet>
      <dgm:spPr/>
      <dgm:t>
        <a:bodyPr/>
        <a:lstStyle/>
        <a:p>
          <a:endParaRPr lang="el-GR"/>
        </a:p>
      </dgm:t>
    </dgm:pt>
    <dgm:pt modelId="{51AB805D-544A-4C9E-82F6-A1B3D79A35DE}" type="pres">
      <dgm:prSet presAssocID="{93B13C6A-2CCF-4786-B53B-57A09224B0A7}" presName="root1" presStyleCnt="0"/>
      <dgm:spPr/>
    </dgm:pt>
    <dgm:pt modelId="{21B023C6-B4B6-4FEF-98F3-ECFC3C378413}" type="pres">
      <dgm:prSet presAssocID="{93B13C6A-2CCF-4786-B53B-57A09224B0A7}" presName="LevelOneTextNode" presStyleLbl="node0" presStyleIdx="0" presStyleCnt="1" custScaleX="156259">
        <dgm:presLayoutVars>
          <dgm:chPref val="3"/>
        </dgm:presLayoutVars>
      </dgm:prSet>
      <dgm:spPr/>
      <dgm:t>
        <a:bodyPr/>
        <a:lstStyle/>
        <a:p>
          <a:endParaRPr lang="el-GR"/>
        </a:p>
      </dgm:t>
    </dgm:pt>
    <dgm:pt modelId="{2A9211F0-32C5-42E8-9677-1D0D0D8DAE83}" type="pres">
      <dgm:prSet presAssocID="{93B13C6A-2CCF-4786-B53B-57A09224B0A7}" presName="level2hierChild" presStyleCnt="0"/>
      <dgm:spPr/>
    </dgm:pt>
    <dgm:pt modelId="{649E00EF-251B-488F-988F-43E232E6A809}" type="pres">
      <dgm:prSet presAssocID="{4FDA08B9-CD38-46C0-BC5B-DDAB66CF920A}" presName="conn2-1" presStyleLbl="parChTrans1D2" presStyleIdx="0" presStyleCnt="4"/>
      <dgm:spPr/>
      <dgm:t>
        <a:bodyPr/>
        <a:lstStyle/>
        <a:p>
          <a:endParaRPr lang="el-GR"/>
        </a:p>
      </dgm:t>
    </dgm:pt>
    <dgm:pt modelId="{FCFEFCA1-F2DB-44E7-9AE4-D19D61D126A1}" type="pres">
      <dgm:prSet presAssocID="{4FDA08B9-CD38-46C0-BC5B-DDAB66CF920A}" presName="connTx" presStyleLbl="parChTrans1D2" presStyleIdx="0" presStyleCnt="4"/>
      <dgm:spPr/>
      <dgm:t>
        <a:bodyPr/>
        <a:lstStyle/>
        <a:p>
          <a:endParaRPr lang="el-GR"/>
        </a:p>
      </dgm:t>
    </dgm:pt>
    <dgm:pt modelId="{ACBE14D1-071B-4164-9470-FF775DDD14B1}" type="pres">
      <dgm:prSet presAssocID="{A1348EA8-4566-4211-818D-2C41BC572F85}" presName="root2" presStyleCnt="0"/>
      <dgm:spPr/>
    </dgm:pt>
    <dgm:pt modelId="{EC803E7D-D546-46BA-9115-77379DC63CB4}" type="pres">
      <dgm:prSet presAssocID="{A1348EA8-4566-4211-818D-2C41BC572F85}" presName="LevelTwoTextNode" presStyleLbl="node2" presStyleIdx="0" presStyleCnt="4" custLinFactNeighborX="293" custLinFactNeighborY="7676">
        <dgm:presLayoutVars>
          <dgm:chPref val="3"/>
        </dgm:presLayoutVars>
      </dgm:prSet>
      <dgm:spPr/>
      <dgm:t>
        <a:bodyPr/>
        <a:lstStyle/>
        <a:p>
          <a:endParaRPr lang="el-GR"/>
        </a:p>
      </dgm:t>
    </dgm:pt>
    <dgm:pt modelId="{0A6A8820-91AC-483F-B2E2-56F2B4E567AC}" type="pres">
      <dgm:prSet presAssocID="{A1348EA8-4566-4211-818D-2C41BC572F85}" presName="level3hierChild" presStyleCnt="0"/>
      <dgm:spPr/>
    </dgm:pt>
    <dgm:pt modelId="{EB3190E1-F4CA-474F-B5CF-6983C53BD26A}" type="pres">
      <dgm:prSet presAssocID="{BEF0FD48-CE58-4AA7-A789-CD7D362369D9}" presName="conn2-1" presStyleLbl="parChTrans1D2" presStyleIdx="1" presStyleCnt="4"/>
      <dgm:spPr/>
      <dgm:t>
        <a:bodyPr/>
        <a:lstStyle/>
        <a:p>
          <a:endParaRPr lang="el-GR"/>
        </a:p>
      </dgm:t>
    </dgm:pt>
    <dgm:pt modelId="{F811C95B-49E6-4B59-8800-78B006ACBB0B}" type="pres">
      <dgm:prSet presAssocID="{BEF0FD48-CE58-4AA7-A789-CD7D362369D9}" presName="connTx" presStyleLbl="parChTrans1D2" presStyleIdx="1" presStyleCnt="4"/>
      <dgm:spPr/>
      <dgm:t>
        <a:bodyPr/>
        <a:lstStyle/>
        <a:p>
          <a:endParaRPr lang="el-GR"/>
        </a:p>
      </dgm:t>
    </dgm:pt>
    <dgm:pt modelId="{55B7ECDD-CBE7-46C2-8F01-54EE7AA7FA94}" type="pres">
      <dgm:prSet presAssocID="{109489C3-1834-4ACE-9797-9C29B0528AF4}" presName="root2" presStyleCnt="0"/>
      <dgm:spPr/>
    </dgm:pt>
    <dgm:pt modelId="{16422984-E98E-43DC-91B9-E2DF26E5266B}" type="pres">
      <dgm:prSet presAssocID="{109489C3-1834-4ACE-9797-9C29B0528AF4}" presName="LevelTwoTextNode" presStyleLbl="node2" presStyleIdx="1" presStyleCnt="4" custScaleY="123413">
        <dgm:presLayoutVars>
          <dgm:chPref val="3"/>
        </dgm:presLayoutVars>
      </dgm:prSet>
      <dgm:spPr/>
      <dgm:t>
        <a:bodyPr/>
        <a:lstStyle/>
        <a:p>
          <a:endParaRPr lang="el-GR"/>
        </a:p>
      </dgm:t>
    </dgm:pt>
    <dgm:pt modelId="{70CAC275-777F-410B-85FB-7914EA2F2F2C}" type="pres">
      <dgm:prSet presAssocID="{109489C3-1834-4ACE-9797-9C29B0528AF4}" presName="level3hierChild" presStyleCnt="0"/>
      <dgm:spPr/>
    </dgm:pt>
    <dgm:pt modelId="{E5533415-190C-4581-A6B0-08CABDC9031D}" type="pres">
      <dgm:prSet presAssocID="{7CE5B498-732C-4C30-A60B-03D49CEB3140}" presName="conn2-1" presStyleLbl="parChTrans1D2" presStyleIdx="2" presStyleCnt="4"/>
      <dgm:spPr/>
      <dgm:t>
        <a:bodyPr/>
        <a:lstStyle/>
        <a:p>
          <a:endParaRPr lang="el-GR"/>
        </a:p>
      </dgm:t>
    </dgm:pt>
    <dgm:pt modelId="{DB10271A-8C20-49A5-A49E-5BDC727A619E}" type="pres">
      <dgm:prSet presAssocID="{7CE5B498-732C-4C30-A60B-03D49CEB3140}" presName="connTx" presStyleLbl="parChTrans1D2" presStyleIdx="2" presStyleCnt="4"/>
      <dgm:spPr/>
      <dgm:t>
        <a:bodyPr/>
        <a:lstStyle/>
        <a:p>
          <a:endParaRPr lang="el-GR"/>
        </a:p>
      </dgm:t>
    </dgm:pt>
    <dgm:pt modelId="{FB56C3EF-5A39-49DF-9D52-047B0C3D19AE}" type="pres">
      <dgm:prSet presAssocID="{2AEFCAA2-DA20-4D04-AA0F-081CDD240A43}" presName="root2" presStyleCnt="0"/>
      <dgm:spPr/>
    </dgm:pt>
    <dgm:pt modelId="{4FD1457D-8BF3-443D-99CC-F6B11BFA211F}" type="pres">
      <dgm:prSet presAssocID="{2AEFCAA2-DA20-4D04-AA0F-081CDD240A43}" presName="LevelTwoTextNode" presStyleLbl="node2" presStyleIdx="2" presStyleCnt="4">
        <dgm:presLayoutVars>
          <dgm:chPref val="3"/>
        </dgm:presLayoutVars>
      </dgm:prSet>
      <dgm:spPr/>
      <dgm:t>
        <a:bodyPr/>
        <a:lstStyle/>
        <a:p>
          <a:endParaRPr lang="el-GR"/>
        </a:p>
      </dgm:t>
    </dgm:pt>
    <dgm:pt modelId="{3F1BF003-43D3-4C94-8493-86BBB0A0060D}" type="pres">
      <dgm:prSet presAssocID="{2AEFCAA2-DA20-4D04-AA0F-081CDD240A43}" presName="level3hierChild" presStyleCnt="0"/>
      <dgm:spPr/>
    </dgm:pt>
    <dgm:pt modelId="{C2D5875F-37F1-4334-8CAE-87DAC05C43D7}" type="pres">
      <dgm:prSet presAssocID="{E04A6015-0AB0-45A7-97A5-91F35ABE6F85}" presName="conn2-1" presStyleLbl="parChTrans1D2" presStyleIdx="3" presStyleCnt="4"/>
      <dgm:spPr/>
      <dgm:t>
        <a:bodyPr/>
        <a:lstStyle/>
        <a:p>
          <a:endParaRPr lang="el-GR"/>
        </a:p>
      </dgm:t>
    </dgm:pt>
    <dgm:pt modelId="{DC33F188-D391-490D-829C-07A986EABBA6}" type="pres">
      <dgm:prSet presAssocID="{E04A6015-0AB0-45A7-97A5-91F35ABE6F85}" presName="connTx" presStyleLbl="parChTrans1D2" presStyleIdx="3" presStyleCnt="4"/>
      <dgm:spPr/>
      <dgm:t>
        <a:bodyPr/>
        <a:lstStyle/>
        <a:p>
          <a:endParaRPr lang="el-GR"/>
        </a:p>
      </dgm:t>
    </dgm:pt>
    <dgm:pt modelId="{CF4B6B6B-C702-453B-B7D6-50473BC6BF19}" type="pres">
      <dgm:prSet presAssocID="{533EEA60-8916-46EF-8684-352E1F21BC04}" presName="root2" presStyleCnt="0"/>
      <dgm:spPr/>
    </dgm:pt>
    <dgm:pt modelId="{8F25F9F2-361A-4A3C-990C-D662B8184D8C}" type="pres">
      <dgm:prSet presAssocID="{533EEA60-8916-46EF-8684-352E1F21BC04}" presName="LevelTwoTextNode" presStyleLbl="node2" presStyleIdx="3" presStyleCnt="4">
        <dgm:presLayoutVars>
          <dgm:chPref val="3"/>
        </dgm:presLayoutVars>
      </dgm:prSet>
      <dgm:spPr/>
      <dgm:t>
        <a:bodyPr/>
        <a:lstStyle/>
        <a:p>
          <a:endParaRPr lang="el-GR"/>
        </a:p>
      </dgm:t>
    </dgm:pt>
    <dgm:pt modelId="{F0BA2DE9-00C0-4C37-87E6-92F36BA0D97B}" type="pres">
      <dgm:prSet presAssocID="{533EEA60-8916-46EF-8684-352E1F21BC04}" presName="level3hierChild" presStyleCnt="0"/>
      <dgm:spPr/>
    </dgm:pt>
  </dgm:ptLst>
  <dgm:cxnLst>
    <dgm:cxn modelId="{C23AE01E-A9C6-4F83-872C-105921880BC1}" type="presOf" srcId="{BEF0FD48-CE58-4AA7-A789-CD7D362369D9}" destId="{F811C95B-49E6-4B59-8800-78B006ACBB0B}" srcOrd="1" destOrd="0" presId="urn:microsoft.com/office/officeart/2005/8/layout/hierarchy2"/>
    <dgm:cxn modelId="{8740D936-3831-4808-97D6-7E9D12C61D50}" type="presOf" srcId="{24D86535-C066-4004-9305-C70862EA8FB1}" destId="{D57CED8A-2D71-45A6-9D31-A2E7C09F6A23}" srcOrd="0" destOrd="0" presId="urn:microsoft.com/office/officeart/2005/8/layout/hierarchy2"/>
    <dgm:cxn modelId="{8C0AE915-4C5D-462B-819E-1CE1847113B4}" type="presOf" srcId="{E04A6015-0AB0-45A7-97A5-91F35ABE6F85}" destId="{DC33F188-D391-490D-829C-07A986EABBA6}" srcOrd="1" destOrd="0" presId="urn:microsoft.com/office/officeart/2005/8/layout/hierarchy2"/>
    <dgm:cxn modelId="{DBBBE10A-BF4E-4294-9A9D-F9300A820313}" srcId="{24D86535-C066-4004-9305-C70862EA8FB1}" destId="{93B13C6A-2CCF-4786-B53B-57A09224B0A7}" srcOrd="0" destOrd="0" parTransId="{DE39D397-2E9F-43C6-BAA4-836453A6CE3E}" sibTransId="{90DB3382-A892-4E0A-94CE-723D59C01CDC}"/>
    <dgm:cxn modelId="{30C602F6-1D69-4764-88C4-D9D63FB45A09}" srcId="{93B13C6A-2CCF-4786-B53B-57A09224B0A7}" destId="{533EEA60-8916-46EF-8684-352E1F21BC04}" srcOrd="3" destOrd="0" parTransId="{E04A6015-0AB0-45A7-97A5-91F35ABE6F85}" sibTransId="{BF672A28-3F1A-4BBC-9688-47F5490D5701}"/>
    <dgm:cxn modelId="{732361DD-ACD1-48BF-B119-B933A20538AF}" srcId="{93B13C6A-2CCF-4786-B53B-57A09224B0A7}" destId="{A1348EA8-4566-4211-818D-2C41BC572F85}" srcOrd="0" destOrd="0" parTransId="{4FDA08B9-CD38-46C0-BC5B-DDAB66CF920A}" sibTransId="{3DDA4CDF-3B79-42EF-930B-8C50A7F5EFF9}"/>
    <dgm:cxn modelId="{BA74D7A7-CBA3-4A7E-A14F-D6815746A578}" type="presOf" srcId="{4FDA08B9-CD38-46C0-BC5B-DDAB66CF920A}" destId="{FCFEFCA1-F2DB-44E7-9AE4-D19D61D126A1}" srcOrd="1" destOrd="0" presId="urn:microsoft.com/office/officeart/2005/8/layout/hierarchy2"/>
    <dgm:cxn modelId="{EDE6CF33-D41C-4BE1-874B-74C6471077DD}" type="presOf" srcId="{7CE5B498-732C-4C30-A60B-03D49CEB3140}" destId="{E5533415-190C-4581-A6B0-08CABDC9031D}" srcOrd="0" destOrd="0" presId="urn:microsoft.com/office/officeart/2005/8/layout/hierarchy2"/>
    <dgm:cxn modelId="{C001F361-7400-4358-B335-161EB0114766}" type="presOf" srcId="{4FDA08B9-CD38-46C0-BC5B-DDAB66CF920A}" destId="{649E00EF-251B-488F-988F-43E232E6A809}" srcOrd="0" destOrd="0" presId="urn:microsoft.com/office/officeart/2005/8/layout/hierarchy2"/>
    <dgm:cxn modelId="{5710C401-21D5-438C-A632-1152857995A4}" type="presOf" srcId="{533EEA60-8916-46EF-8684-352E1F21BC04}" destId="{8F25F9F2-361A-4A3C-990C-D662B8184D8C}" srcOrd="0" destOrd="0" presId="urn:microsoft.com/office/officeart/2005/8/layout/hierarchy2"/>
    <dgm:cxn modelId="{C522ECE5-0169-4B3A-9A84-3588EEBB2A8A}" type="presOf" srcId="{BEF0FD48-CE58-4AA7-A789-CD7D362369D9}" destId="{EB3190E1-F4CA-474F-B5CF-6983C53BD26A}" srcOrd="0" destOrd="0" presId="urn:microsoft.com/office/officeart/2005/8/layout/hierarchy2"/>
    <dgm:cxn modelId="{72023983-D321-4CCB-BD8C-3FC60CF59EF7}" type="presOf" srcId="{109489C3-1834-4ACE-9797-9C29B0528AF4}" destId="{16422984-E98E-43DC-91B9-E2DF26E5266B}" srcOrd="0" destOrd="0" presId="urn:microsoft.com/office/officeart/2005/8/layout/hierarchy2"/>
    <dgm:cxn modelId="{5D349E7E-9A8D-4F2A-B1C4-F70F057B4475}" type="presOf" srcId="{7CE5B498-732C-4C30-A60B-03D49CEB3140}" destId="{DB10271A-8C20-49A5-A49E-5BDC727A619E}" srcOrd="1" destOrd="0" presId="urn:microsoft.com/office/officeart/2005/8/layout/hierarchy2"/>
    <dgm:cxn modelId="{451EE3FA-DF5F-41AA-8BC2-6204C7DA47AD}" srcId="{93B13C6A-2CCF-4786-B53B-57A09224B0A7}" destId="{109489C3-1834-4ACE-9797-9C29B0528AF4}" srcOrd="1" destOrd="0" parTransId="{BEF0FD48-CE58-4AA7-A789-CD7D362369D9}" sibTransId="{FE8DE2A4-794C-4304-8BF6-81AA77058608}"/>
    <dgm:cxn modelId="{6F537F73-FE9A-45F8-9EBA-FD11D5EB5A10}" type="presOf" srcId="{2AEFCAA2-DA20-4D04-AA0F-081CDD240A43}" destId="{4FD1457D-8BF3-443D-99CC-F6B11BFA211F}" srcOrd="0" destOrd="0" presId="urn:microsoft.com/office/officeart/2005/8/layout/hierarchy2"/>
    <dgm:cxn modelId="{6DE968CC-439D-43C7-9C4D-85A6FC06CB2D}" type="presOf" srcId="{93B13C6A-2CCF-4786-B53B-57A09224B0A7}" destId="{21B023C6-B4B6-4FEF-98F3-ECFC3C378413}" srcOrd="0" destOrd="0" presId="urn:microsoft.com/office/officeart/2005/8/layout/hierarchy2"/>
    <dgm:cxn modelId="{8AA24871-D37B-4C16-B1E8-BF7CF48AA650}" type="presOf" srcId="{E04A6015-0AB0-45A7-97A5-91F35ABE6F85}" destId="{C2D5875F-37F1-4334-8CAE-87DAC05C43D7}" srcOrd="0" destOrd="0" presId="urn:microsoft.com/office/officeart/2005/8/layout/hierarchy2"/>
    <dgm:cxn modelId="{93D06E5C-7F21-479B-9BB2-99FEDE6AF459}" type="presOf" srcId="{A1348EA8-4566-4211-818D-2C41BC572F85}" destId="{EC803E7D-D546-46BA-9115-77379DC63CB4}" srcOrd="0" destOrd="0" presId="urn:microsoft.com/office/officeart/2005/8/layout/hierarchy2"/>
    <dgm:cxn modelId="{BF613AFD-4009-41B4-8617-58354AD068BA}" srcId="{93B13C6A-2CCF-4786-B53B-57A09224B0A7}" destId="{2AEFCAA2-DA20-4D04-AA0F-081CDD240A43}" srcOrd="2" destOrd="0" parTransId="{7CE5B498-732C-4C30-A60B-03D49CEB3140}" sibTransId="{C29A088D-FA25-46EB-B836-173B59BBC384}"/>
    <dgm:cxn modelId="{A869538D-3E90-46B9-9F2C-FC8015E8B39C}" type="presParOf" srcId="{D57CED8A-2D71-45A6-9D31-A2E7C09F6A23}" destId="{51AB805D-544A-4C9E-82F6-A1B3D79A35DE}" srcOrd="0" destOrd="0" presId="urn:microsoft.com/office/officeart/2005/8/layout/hierarchy2"/>
    <dgm:cxn modelId="{0AD436F5-8880-428E-B4B1-DB02D312017F}" type="presParOf" srcId="{51AB805D-544A-4C9E-82F6-A1B3D79A35DE}" destId="{21B023C6-B4B6-4FEF-98F3-ECFC3C378413}" srcOrd="0" destOrd="0" presId="urn:microsoft.com/office/officeart/2005/8/layout/hierarchy2"/>
    <dgm:cxn modelId="{B22FE1AD-5273-4CE5-A776-2762CB70328A}" type="presParOf" srcId="{51AB805D-544A-4C9E-82F6-A1B3D79A35DE}" destId="{2A9211F0-32C5-42E8-9677-1D0D0D8DAE83}" srcOrd="1" destOrd="0" presId="urn:microsoft.com/office/officeart/2005/8/layout/hierarchy2"/>
    <dgm:cxn modelId="{2B1DD1D6-903C-4D56-B334-4A336E11532B}" type="presParOf" srcId="{2A9211F0-32C5-42E8-9677-1D0D0D8DAE83}" destId="{649E00EF-251B-488F-988F-43E232E6A809}" srcOrd="0" destOrd="0" presId="urn:microsoft.com/office/officeart/2005/8/layout/hierarchy2"/>
    <dgm:cxn modelId="{05C9F12E-DAAB-48F0-B5C4-D31AE76C07B3}" type="presParOf" srcId="{649E00EF-251B-488F-988F-43E232E6A809}" destId="{FCFEFCA1-F2DB-44E7-9AE4-D19D61D126A1}" srcOrd="0" destOrd="0" presId="urn:microsoft.com/office/officeart/2005/8/layout/hierarchy2"/>
    <dgm:cxn modelId="{23F758EB-53D2-4331-9C3C-873CAA28C117}" type="presParOf" srcId="{2A9211F0-32C5-42E8-9677-1D0D0D8DAE83}" destId="{ACBE14D1-071B-4164-9470-FF775DDD14B1}" srcOrd="1" destOrd="0" presId="urn:microsoft.com/office/officeart/2005/8/layout/hierarchy2"/>
    <dgm:cxn modelId="{E420A3CD-9084-48FC-AD12-072FE19F8F1E}" type="presParOf" srcId="{ACBE14D1-071B-4164-9470-FF775DDD14B1}" destId="{EC803E7D-D546-46BA-9115-77379DC63CB4}" srcOrd="0" destOrd="0" presId="urn:microsoft.com/office/officeart/2005/8/layout/hierarchy2"/>
    <dgm:cxn modelId="{B22F7F47-A246-4BDD-B336-5A73F82A86F7}" type="presParOf" srcId="{ACBE14D1-071B-4164-9470-FF775DDD14B1}" destId="{0A6A8820-91AC-483F-B2E2-56F2B4E567AC}" srcOrd="1" destOrd="0" presId="urn:microsoft.com/office/officeart/2005/8/layout/hierarchy2"/>
    <dgm:cxn modelId="{EAAC50B6-46FC-4BD2-9E49-C35381BC43E2}" type="presParOf" srcId="{2A9211F0-32C5-42E8-9677-1D0D0D8DAE83}" destId="{EB3190E1-F4CA-474F-B5CF-6983C53BD26A}" srcOrd="2" destOrd="0" presId="urn:microsoft.com/office/officeart/2005/8/layout/hierarchy2"/>
    <dgm:cxn modelId="{0919D604-9102-432A-9E3F-36301C418503}" type="presParOf" srcId="{EB3190E1-F4CA-474F-B5CF-6983C53BD26A}" destId="{F811C95B-49E6-4B59-8800-78B006ACBB0B}" srcOrd="0" destOrd="0" presId="urn:microsoft.com/office/officeart/2005/8/layout/hierarchy2"/>
    <dgm:cxn modelId="{A6A3ACFB-35F0-491A-8775-746F34917919}" type="presParOf" srcId="{2A9211F0-32C5-42E8-9677-1D0D0D8DAE83}" destId="{55B7ECDD-CBE7-46C2-8F01-54EE7AA7FA94}" srcOrd="3" destOrd="0" presId="urn:microsoft.com/office/officeart/2005/8/layout/hierarchy2"/>
    <dgm:cxn modelId="{E6D4DEA4-0CB8-4B5B-B7A9-AB931F6BF344}" type="presParOf" srcId="{55B7ECDD-CBE7-46C2-8F01-54EE7AA7FA94}" destId="{16422984-E98E-43DC-91B9-E2DF26E5266B}" srcOrd="0" destOrd="0" presId="urn:microsoft.com/office/officeart/2005/8/layout/hierarchy2"/>
    <dgm:cxn modelId="{BF13C811-C9D2-4F45-9E6D-C314E8968989}" type="presParOf" srcId="{55B7ECDD-CBE7-46C2-8F01-54EE7AA7FA94}" destId="{70CAC275-777F-410B-85FB-7914EA2F2F2C}" srcOrd="1" destOrd="0" presId="urn:microsoft.com/office/officeart/2005/8/layout/hierarchy2"/>
    <dgm:cxn modelId="{5626EC22-C587-40CF-A987-932CFB922239}" type="presParOf" srcId="{2A9211F0-32C5-42E8-9677-1D0D0D8DAE83}" destId="{E5533415-190C-4581-A6B0-08CABDC9031D}" srcOrd="4" destOrd="0" presId="urn:microsoft.com/office/officeart/2005/8/layout/hierarchy2"/>
    <dgm:cxn modelId="{9AD588C3-3939-4FE5-914F-39FEB0D4342C}" type="presParOf" srcId="{E5533415-190C-4581-A6B0-08CABDC9031D}" destId="{DB10271A-8C20-49A5-A49E-5BDC727A619E}" srcOrd="0" destOrd="0" presId="urn:microsoft.com/office/officeart/2005/8/layout/hierarchy2"/>
    <dgm:cxn modelId="{82CCF9C9-F3BF-44C2-B51A-359D9C5FA9DE}" type="presParOf" srcId="{2A9211F0-32C5-42E8-9677-1D0D0D8DAE83}" destId="{FB56C3EF-5A39-49DF-9D52-047B0C3D19AE}" srcOrd="5" destOrd="0" presId="urn:microsoft.com/office/officeart/2005/8/layout/hierarchy2"/>
    <dgm:cxn modelId="{2FC1848B-C2D2-426F-A39A-5FDDED1CCBAD}" type="presParOf" srcId="{FB56C3EF-5A39-49DF-9D52-047B0C3D19AE}" destId="{4FD1457D-8BF3-443D-99CC-F6B11BFA211F}" srcOrd="0" destOrd="0" presId="urn:microsoft.com/office/officeart/2005/8/layout/hierarchy2"/>
    <dgm:cxn modelId="{75DA1090-BAB9-4FEE-872D-D1C383FEFBC9}" type="presParOf" srcId="{FB56C3EF-5A39-49DF-9D52-047B0C3D19AE}" destId="{3F1BF003-43D3-4C94-8493-86BBB0A0060D}" srcOrd="1" destOrd="0" presId="urn:microsoft.com/office/officeart/2005/8/layout/hierarchy2"/>
    <dgm:cxn modelId="{0F09EE90-4E6B-4EA5-ACC1-F918FDB46546}" type="presParOf" srcId="{2A9211F0-32C5-42E8-9677-1D0D0D8DAE83}" destId="{C2D5875F-37F1-4334-8CAE-87DAC05C43D7}" srcOrd="6" destOrd="0" presId="urn:microsoft.com/office/officeart/2005/8/layout/hierarchy2"/>
    <dgm:cxn modelId="{572A4BD8-30C2-47F7-8587-2D03C3506914}" type="presParOf" srcId="{C2D5875F-37F1-4334-8CAE-87DAC05C43D7}" destId="{DC33F188-D391-490D-829C-07A986EABBA6}" srcOrd="0" destOrd="0" presId="urn:microsoft.com/office/officeart/2005/8/layout/hierarchy2"/>
    <dgm:cxn modelId="{52509624-8BB0-4AD6-B88C-AECB11ACF954}" type="presParOf" srcId="{2A9211F0-32C5-42E8-9677-1D0D0D8DAE83}" destId="{CF4B6B6B-C702-453B-B7D6-50473BC6BF19}" srcOrd="7" destOrd="0" presId="urn:microsoft.com/office/officeart/2005/8/layout/hierarchy2"/>
    <dgm:cxn modelId="{F6A7F901-A52B-4627-95CD-F10D9228C9F3}" type="presParOf" srcId="{CF4B6B6B-C702-453B-B7D6-50473BC6BF19}" destId="{8F25F9F2-361A-4A3C-990C-D662B8184D8C}" srcOrd="0" destOrd="0" presId="urn:microsoft.com/office/officeart/2005/8/layout/hierarchy2"/>
    <dgm:cxn modelId="{D7FB7524-6E62-4654-AD15-794EC1F584FD}" type="presParOf" srcId="{CF4B6B6B-C702-453B-B7D6-50473BC6BF19}" destId="{F0BA2DE9-00C0-4C37-87E6-92F36BA0D97B}"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B023C6-B4B6-4FEF-98F3-ECFC3C378413}">
      <dsp:nvSpPr>
        <dsp:cNvPr id="0" name=""/>
        <dsp:cNvSpPr/>
      </dsp:nvSpPr>
      <dsp:spPr>
        <a:xfrm>
          <a:off x="401133" y="2303897"/>
          <a:ext cx="3906197" cy="12499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l-GR" sz="1200" kern="1200" dirty="0"/>
            <a:t>ΝΕΑ ΕΘΝΙΚΗ ΣΤΡΑΤΗΓΙΚΗ ΔΗΜΟΣΙΩΝ ΣΥΜΒΑΣΕΩΝ 2021-2025  </a:t>
          </a:r>
        </a:p>
      </dsp:txBody>
      <dsp:txXfrm>
        <a:off x="437742" y="2340506"/>
        <a:ext cx="3832979" cy="1176693"/>
      </dsp:txXfrm>
    </dsp:sp>
    <dsp:sp modelId="{649E00EF-251B-488F-988F-43E232E6A809}">
      <dsp:nvSpPr>
        <dsp:cNvPr id="0" name=""/>
        <dsp:cNvSpPr/>
      </dsp:nvSpPr>
      <dsp:spPr>
        <a:xfrm rot="17672199">
          <a:off x="3598203" y="1806412"/>
          <a:ext cx="2425507" cy="38408"/>
        </a:xfrm>
        <a:custGeom>
          <a:avLst/>
          <a:gdLst/>
          <a:ahLst/>
          <a:cxnLst/>
          <a:rect l="0" t="0" r="0" b="0"/>
          <a:pathLst>
            <a:path>
              <a:moveTo>
                <a:pt x="0" y="19204"/>
              </a:moveTo>
              <a:lnTo>
                <a:pt x="2425507" y="1920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l-GR" sz="800" kern="1200"/>
        </a:p>
      </dsp:txBody>
      <dsp:txXfrm>
        <a:off x="4750320" y="1764978"/>
        <a:ext cx="121275" cy="121275"/>
      </dsp:txXfrm>
    </dsp:sp>
    <dsp:sp modelId="{EC803E7D-D546-46BA-9115-77379DC63CB4}">
      <dsp:nvSpPr>
        <dsp:cNvPr id="0" name=""/>
        <dsp:cNvSpPr/>
      </dsp:nvSpPr>
      <dsp:spPr>
        <a:xfrm>
          <a:off x="5314584" y="97423"/>
          <a:ext cx="2499822" cy="12499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l-GR" sz="1200" kern="1200" dirty="0"/>
            <a:t>Α. Θεσμικό πλαίσιο δημοσίων συμβάσεων</a:t>
          </a:r>
        </a:p>
      </dsp:txBody>
      <dsp:txXfrm>
        <a:off x="5351193" y="134032"/>
        <a:ext cx="2426604" cy="1176693"/>
      </dsp:txXfrm>
    </dsp:sp>
    <dsp:sp modelId="{EB3190E1-F4CA-474F-B5CF-6983C53BD26A}">
      <dsp:nvSpPr>
        <dsp:cNvPr id="0" name=""/>
        <dsp:cNvSpPr/>
      </dsp:nvSpPr>
      <dsp:spPr>
        <a:xfrm rot="19457599">
          <a:off x="4191587" y="2550299"/>
          <a:ext cx="1231416" cy="38408"/>
        </a:xfrm>
        <a:custGeom>
          <a:avLst/>
          <a:gdLst/>
          <a:ahLst/>
          <a:cxnLst/>
          <a:rect l="0" t="0" r="0" b="0"/>
          <a:pathLst>
            <a:path>
              <a:moveTo>
                <a:pt x="0" y="19204"/>
              </a:moveTo>
              <a:lnTo>
                <a:pt x="1231416" y="1920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a:off x="4776510" y="2538718"/>
        <a:ext cx="61570" cy="61570"/>
      </dsp:txXfrm>
    </dsp:sp>
    <dsp:sp modelId="{16422984-E98E-43DC-91B9-E2DF26E5266B}">
      <dsp:nvSpPr>
        <dsp:cNvPr id="0" name=""/>
        <dsp:cNvSpPr/>
      </dsp:nvSpPr>
      <dsp:spPr>
        <a:xfrm>
          <a:off x="5307259" y="1438878"/>
          <a:ext cx="2499822" cy="15425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l-GR" sz="1200" kern="1200" dirty="0"/>
            <a:t>Β. Ψηφιακός Μετασχηματισμός του τομέα δημοσίων συμβάσεων: πλήρης μετάβαση σε ψηφιακές δημόσιες συμβάσεις (</a:t>
          </a:r>
          <a:r>
            <a:rPr lang="en-US" sz="1200" kern="1200" dirty="0"/>
            <a:t>end to end e-procurement)</a:t>
          </a:r>
          <a:endParaRPr lang="el-GR" sz="1200" kern="1200" dirty="0"/>
        </a:p>
      </dsp:txBody>
      <dsp:txXfrm>
        <a:off x="5352439" y="1484058"/>
        <a:ext cx="2409462" cy="1452192"/>
      </dsp:txXfrm>
    </dsp:sp>
    <dsp:sp modelId="{E5533415-190C-4581-A6B0-08CABDC9031D}">
      <dsp:nvSpPr>
        <dsp:cNvPr id="0" name=""/>
        <dsp:cNvSpPr/>
      </dsp:nvSpPr>
      <dsp:spPr>
        <a:xfrm rot="2451748">
          <a:off x="4146213" y="3342159"/>
          <a:ext cx="1322163" cy="38408"/>
        </a:xfrm>
        <a:custGeom>
          <a:avLst/>
          <a:gdLst/>
          <a:ahLst/>
          <a:cxnLst/>
          <a:rect l="0" t="0" r="0" b="0"/>
          <a:pathLst>
            <a:path>
              <a:moveTo>
                <a:pt x="0" y="19204"/>
              </a:moveTo>
              <a:lnTo>
                <a:pt x="1322163" y="1920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a:off x="4774241" y="3328309"/>
        <a:ext cx="66108" cy="66108"/>
      </dsp:txXfrm>
    </dsp:sp>
    <dsp:sp modelId="{4FD1457D-8BF3-443D-99CC-F6B11BFA211F}">
      <dsp:nvSpPr>
        <dsp:cNvPr id="0" name=""/>
        <dsp:cNvSpPr/>
      </dsp:nvSpPr>
      <dsp:spPr>
        <a:xfrm>
          <a:off x="5307259" y="3168917"/>
          <a:ext cx="2499822" cy="12499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l-GR" sz="1200" kern="1200" dirty="0"/>
            <a:t>Γ. Ευρύτεροι στρατηγικοί στόχοι και υλοποίηση πολιτικών μέσω των δημοσίων συμβάσεων</a:t>
          </a:r>
        </a:p>
      </dsp:txBody>
      <dsp:txXfrm>
        <a:off x="5343868" y="3205526"/>
        <a:ext cx="2426604" cy="1176693"/>
      </dsp:txXfrm>
    </dsp:sp>
    <dsp:sp modelId="{C2D5875F-37F1-4334-8CAE-87DAC05C43D7}">
      <dsp:nvSpPr>
        <dsp:cNvPr id="0" name=""/>
        <dsp:cNvSpPr/>
      </dsp:nvSpPr>
      <dsp:spPr>
        <a:xfrm rot="3991495">
          <a:off x="3552207" y="4060858"/>
          <a:ext cx="2510176" cy="38408"/>
        </a:xfrm>
        <a:custGeom>
          <a:avLst/>
          <a:gdLst/>
          <a:ahLst/>
          <a:cxnLst/>
          <a:rect l="0" t="0" r="0" b="0"/>
          <a:pathLst>
            <a:path>
              <a:moveTo>
                <a:pt x="0" y="19204"/>
              </a:moveTo>
              <a:lnTo>
                <a:pt x="2510176" y="1920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l-GR" sz="800" kern="1200"/>
        </a:p>
      </dsp:txBody>
      <dsp:txXfrm>
        <a:off x="4744541" y="4017307"/>
        <a:ext cx="125508" cy="125508"/>
      </dsp:txXfrm>
    </dsp:sp>
    <dsp:sp modelId="{8F25F9F2-361A-4A3C-990C-D662B8184D8C}">
      <dsp:nvSpPr>
        <dsp:cNvPr id="0" name=""/>
        <dsp:cNvSpPr/>
      </dsp:nvSpPr>
      <dsp:spPr>
        <a:xfrm>
          <a:off x="5307259" y="4606315"/>
          <a:ext cx="2499822" cy="12499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l-GR" sz="1200" kern="1200" dirty="0"/>
            <a:t>Δ. Διακυβέρνηση του τομέα δημοσίων συμβάσεων</a:t>
          </a:r>
        </a:p>
      </dsp:txBody>
      <dsp:txXfrm>
        <a:off x="5343868" y="4642924"/>
        <a:ext cx="2426604" cy="117669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E4CE4DA-22AE-442E-AC9C-92F214E4916F}" type="datetime1">
              <a:rPr lang="el-GR" smtClean="0"/>
              <a:pPr rtl="0"/>
              <a:t>13/10/2022</a:t>
            </a:fld>
            <a:endParaRPr lang="el-GR"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4E50CC-F33A-4EF4-9F12-93EC4A21A0CF}" type="slidenum">
              <a:rPr lang="el-GR" smtClean="0"/>
              <a:pPr rtl="0"/>
              <a:t>‹#›</a:t>
            </a:fld>
            <a:endParaRPr lang="el-GR"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noProof="0"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741765FF-9287-4A7A-B1E0-3A22CE3F062E}" type="datetime1">
              <a:rPr lang="el-GR" noProof="0" smtClean="0"/>
              <a:pPr rtl="0"/>
              <a:t>13/10/2022</a:t>
            </a:fld>
            <a:endParaRPr lang="el-GR" noProof="0"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noProof="0" dirty="0"/>
              <a:t>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noProof="0"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674CE4-FBD8-4481-AEFB-CA53E599A745}" type="slidenum">
              <a:rPr lang="el-GR" noProof="0" smtClean="0"/>
              <a:pPr rtl="0"/>
              <a:t>‹#›</a:t>
            </a:fld>
            <a:endParaRPr lang="el-GR" noProof="0"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dirty="0"/>
          </a:p>
        </p:txBody>
      </p:sp>
      <p:sp>
        <p:nvSpPr>
          <p:cNvPr id="4" name="Θέση αριθμού διαφάνειας 3"/>
          <p:cNvSpPr>
            <a:spLocks noGrp="1"/>
          </p:cNvSpPr>
          <p:nvPr>
            <p:ph type="sldNum" sz="quarter" idx="10"/>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32674CE4-FBD8-4481-AEFB-CA53E599A745}" type="slidenum">
              <a:rPr kumimoji="0" lang="el-G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l-G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20529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9" name="Ορθογώνιο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3" name="Ορθογώνιο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4" name="Ορθογώνιο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5" name="Ορθογώνιο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6" name="Ορθογώνιο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7" name="Ορθογώνιο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0" name="Στρογγυλεμένο ορθογώνιο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1" name="Στρογγυλεμένο ορθογώνιο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7" name="Ορθογώνιο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10" name="Ορθογώνιο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11" name="Ορθογώνιο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8" name="Τίτλος 7"/>
          <p:cNvSpPr>
            <a:spLocks noGrp="1"/>
          </p:cNvSpPr>
          <p:nvPr>
            <p:ph type="ctrTitle"/>
          </p:nvPr>
        </p:nvSpPr>
        <p:spPr>
          <a:xfrm>
            <a:off x="609600" y="2389009"/>
            <a:ext cx="11277600" cy="1470025"/>
          </a:xfrm>
        </p:spPr>
        <p:txBody>
          <a:bodyPr rtlCol="0" anchor="b"/>
          <a:lstStyle>
            <a:lvl1pPr>
              <a:defRPr sz="4400">
                <a:solidFill>
                  <a:schemeClr val="bg1"/>
                </a:solidFill>
              </a:defRPr>
            </a:lvl1pPr>
          </a:lstStyle>
          <a:p>
            <a:pPr rtl="0"/>
            <a:r>
              <a:rPr lang="el-GR" noProof="0" smtClean="0"/>
              <a:t>Στυλ κύριου τίτλου</a:t>
            </a:r>
            <a:endParaRPr lang="el-GR" noProof="0" dirty="0"/>
          </a:p>
        </p:txBody>
      </p:sp>
      <p:sp>
        <p:nvSpPr>
          <p:cNvPr id="9" name="Υπότιτλος 8"/>
          <p:cNvSpPr>
            <a:spLocks noGrp="1"/>
          </p:cNvSpPr>
          <p:nvPr>
            <p:ph type="subTitle" idx="1"/>
          </p:nvPr>
        </p:nvSpPr>
        <p:spPr>
          <a:xfrm>
            <a:off x="609600" y="3899938"/>
            <a:ext cx="6604000" cy="1752600"/>
          </a:xfrm>
        </p:spPr>
        <p:txBody>
          <a:bodyPr rtlCol="0"/>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el-GR" noProof="0" smtClean="0"/>
              <a:t>Κάντε κλικ για να επεξεργαστείτε τον υπότιτλο του υποδείγματος</a:t>
            </a:r>
            <a:endParaRPr lang="el-GR" noProof="0" dirty="0"/>
          </a:p>
        </p:txBody>
      </p:sp>
      <p:sp>
        <p:nvSpPr>
          <p:cNvPr id="17" name="Θέση υποσέλιδου 16"/>
          <p:cNvSpPr>
            <a:spLocks noGrp="1"/>
          </p:cNvSpPr>
          <p:nvPr>
            <p:ph type="ftr" sz="quarter" idx="11"/>
          </p:nvPr>
        </p:nvSpPr>
        <p:spPr>
          <a:xfrm>
            <a:off x="7265116" y="4205288"/>
            <a:ext cx="1727200" cy="457200"/>
          </a:xfrm>
        </p:spPr>
        <p:txBody>
          <a:bodyPr rtlCol="0"/>
          <a:lstStyle>
            <a:lvl1pPr>
              <a:defRPr>
                <a:solidFill>
                  <a:schemeClr val="accent2">
                    <a:lumMod val="75000"/>
                  </a:schemeClr>
                </a:solidFill>
              </a:defRPr>
            </a:lvl1pPr>
          </a:lstStyle>
          <a:p>
            <a:pPr rtl="0"/>
            <a:r>
              <a:rPr lang="el-GR" noProof="0" dirty="0"/>
              <a:t>Προσθήκη υποσέλιδου</a:t>
            </a:r>
          </a:p>
        </p:txBody>
      </p:sp>
      <p:sp>
        <p:nvSpPr>
          <p:cNvPr id="28" name="Θέση ημερομηνίας 27"/>
          <p:cNvSpPr>
            <a:spLocks noGrp="1"/>
          </p:cNvSpPr>
          <p:nvPr>
            <p:ph type="dt" sz="half" idx="10"/>
          </p:nvPr>
        </p:nvSpPr>
        <p:spPr>
          <a:xfrm>
            <a:off x="9043832" y="4206240"/>
            <a:ext cx="1280160" cy="457200"/>
          </a:xfrm>
        </p:spPr>
        <p:txBody>
          <a:bodyPr rtlCol="0"/>
          <a:lstStyle>
            <a:lvl1pPr>
              <a:defRPr>
                <a:solidFill>
                  <a:schemeClr val="accent2">
                    <a:lumMod val="75000"/>
                  </a:schemeClr>
                </a:solidFill>
              </a:defRPr>
            </a:lvl1pPr>
          </a:lstStyle>
          <a:p>
            <a:pPr rtl="0"/>
            <a:r>
              <a:rPr lang="el-GR" noProof="0" smtClean="0"/>
              <a:t>08/12/2021</a:t>
            </a:r>
            <a:endParaRPr lang="el-GR" noProof="0" dirty="0"/>
          </a:p>
        </p:txBody>
      </p:sp>
      <p:sp>
        <p:nvSpPr>
          <p:cNvPr id="29" name="Θέση αριθμού διαφάνειας 28"/>
          <p:cNvSpPr>
            <a:spLocks noGrp="1"/>
          </p:cNvSpPr>
          <p:nvPr>
            <p:ph type="sldNum" sz="quarter" idx="12"/>
          </p:nvPr>
        </p:nvSpPr>
        <p:spPr>
          <a:xfrm>
            <a:off x="11093451" y="1136"/>
            <a:ext cx="996949" cy="365760"/>
          </a:xfrm>
        </p:spPr>
        <p:txBody>
          <a:bodyPr rtlCol="0"/>
          <a:lstStyle>
            <a:lvl1pPr algn="r">
              <a:defRPr sz="1800">
                <a:solidFill>
                  <a:schemeClr val="bg1"/>
                </a:solidFill>
              </a:defRPr>
            </a:lvl1pPr>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p:txBody>
          <a:bodyPr vert="eaVert" rtlCol="0"/>
          <a:lstStyle>
            <a:lvl1pPr>
              <a:defRPr/>
            </a:lvl1pPr>
            <a:lvl5pPr>
              <a:defRPr/>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9042400" y="1143000"/>
            <a:ext cx="2540000" cy="5448300"/>
          </a:xfrm>
        </p:spPr>
        <p:txBody>
          <a:bodyPr vert="eaVert" rtlCol="0"/>
          <a:lstStyle>
            <a:lvl1pPr>
              <a:defRPr/>
            </a:lvl1pPr>
          </a:lstStyle>
          <a:p>
            <a:pPr rtl="0"/>
            <a:r>
              <a:rPr lang="el-GR" noProof="0" dirty="0"/>
              <a:t>Επεξεργασία στυλ κύριου τίτλου</a:t>
            </a:r>
          </a:p>
        </p:txBody>
      </p:sp>
      <p:sp>
        <p:nvSpPr>
          <p:cNvPr id="3" name="Σύμβολο κράτησης θέσης κατακόρυφου κειμένου 2"/>
          <p:cNvSpPr>
            <a:spLocks noGrp="1"/>
          </p:cNvSpPr>
          <p:nvPr>
            <p:ph type="body" orient="vert" idx="1" hasCustomPrompt="1"/>
          </p:nvPr>
        </p:nvSpPr>
        <p:spPr>
          <a:xfrm>
            <a:off x="609600" y="1143000"/>
            <a:ext cx="8331200" cy="5448300"/>
          </a:xfrm>
        </p:spPr>
        <p:txBody>
          <a:bodyPr vert="eaVert" rtlCol="0"/>
          <a:lstStyle>
            <a:lvl5pPr>
              <a:defRPr/>
            </a:lvl5pPr>
          </a:lstStyle>
          <a:p>
            <a:pPr lvl="0" rtl="0" eaLnBrk="1" latinLnBrk="0" hangingPunct="1"/>
            <a:r>
              <a:rPr lang="el-GR" noProof="0" dirty="0"/>
              <a:t>Στυλ υποδείγματος κειμένου</a:t>
            </a:r>
          </a:p>
          <a:p>
            <a:pPr lvl="1" rtl="0" eaLnBrk="1" latinLnBrk="0" hangingPunct="1"/>
            <a:r>
              <a:rPr lang="el-GR" noProof="0" dirty="0"/>
              <a:t>Δεύτερου επιπέδου</a:t>
            </a:r>
          </a:p>
          <a:p>
            <a:pPr lvl="2" rtl="0" eaLnBrk="1" latinLnBrk="0" hangingPunct="1"/>
            <a:r>
              <a:rPr lang="el-GR" noProof="0" dirty="0"/>
              <a:t>Τρίτου επιπέδου</a:t>
            </a:r>
          </a:p>
          <a:p>
            <a:pPr lvl="3" rtl="0" eaLnBrk="1" latinLnBrk="0" hangingPunct="1"/>
            <a:r>
              <a:rPr lang="el-GR" noProof="0" dirty="0"/>
              <a:t>Τέταρτου επιπέδου</a:t>
            </a:r>
          </a:p>
          <a:p>
            <a:pPr lvl="4" rtl="0" eaLnBrk="1" latinLnBrk="0" hangingPunct="1"/>
            <a:r>
              <a:rPr lang="el-GR" noProof="0" dirty="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Θέση περιεχομένου 2"/>
          <p:cNvSpPr>
            <a:spLocks noGrp="1"/>
          </p:cNvSpPr>
          <p:nvPr>
            <p:ph idx="1"/>
          </p:nvPr>
        </p:nvSpPr>
        <p:spPr/>
        <p:txBody>
          <a:bodyPr rtlCol="0"/>
          <a:lstStyle>
            <a:lvl1pPr>
              <a:defRPr/>
            </a:lvl1pPr>
            <a:lvl5pPr>
              <a:defRPr/>
            </a:lvl5pPr>
            <a:lvl6pPr>
              <a:defRPr/>
            </a:lvl6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963084" y="1968322"/>
            <a:ext cx="10363200" cy="1362075"/>
          </a:xfrm>
        </p:spPr>
        <p:txBody>
          <a:bodyPr rtlCol="0"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pPr rtl="0"/>
            <a:r>
              <a:rPr lang="el-GR" noProof="0" smtClean="0"/>
              <a:t>Στυλ κύριου τίτλου</a:t>
            </a:r>
            <a:endParaRPr kumimoji="0" lang="el-GR" noProof="0" dirty="0"/>
          </a:p>
        </p:txBody>
      </p:sp>
      <p:sp>
        <p:nvSpPr>
          <p:cNvPr id="3" name="Θέση κειμένου 2"/>
          <p:cNvSpPr>
            <a:spLocks noGrp="1"/>
          </p:cNvSpPr>
          <p:nvPr>
            <p:ph type="body" idx="1"/>
          </p:nvPr>
        </p:nvSpPr>
        <p:spPr>
          <a:xfrm>
            <a:off x="963084" y="3367088"/>
            <a:ext cx="10363200" cy="1509712"/>
          </a:xfrm>
        </p:spPr>
        <p:txBody>
          <a:bodyPr rtlCol="0"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el-GR" noProof="0" smtClean="0"/>
              <a:t>Επεξεργασία στυλ υποδείγματος κειμένου</a:t>
            </a:r>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Θέση περιεχομένου 2"/>
          <p:cNvSpPr>
            <a:spLocks noGrp="1"/>
          </p:cNvSpPr>
          <p:nvPr>
            <p:ph sz="half" idx="1"/>
          </p:nvPr>
        </p:nvSpPr>
        <p:spPr>
          <a:xfrm>
            <a:off x="609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περιεχομένου 3"/>
          <p:cNvSpPr>
            <a:spLocks noGrp="1"/>
          </p:cNvSpPr>
          <p:nvPr>
            <p:ph sz="half" idx="2"/>
          </p:nvPr>
        </p:nvSpPr>
        <p:spPr>
          <a:xfrm>
            <a:off x="6197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8000" y="1143000"/>
            <a:ext cx="11176000" cy="1069848"/>
          </a:xfrm>
        </p:spPr>
        <p:txBody>
          <a:bodyPr rtlCol="0" anchor="ctr"/>
          <a:lstStyle>
            <a:lvl1pPr>
              <a:defRPr sz="4000" b="0" i="0" cap="none" baseline="0"/>
            </a:lvl1pPr>
          </a:lstStyle>
          <a:p>
            <a:pPr rtl="0"/>
            <a:r>
              <a:rPr lang="el-GR" noProof="0" smtClean="0"/>
              <a:t>Στυλ κύριου τίτλου</a:t>
            </a:r>
            <a:endParaRPr lang="el-GR" noProof="0" dirty="0"/>
          </a:p>
        </p:txBody>
      </p:sp>
      <p:sp>
        <p:nvSpPr>
          <p:cNvPr id="3" name="Θέση κειμένου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smtClean="0"/>
              <a:t>Επεξεργασία στυλ υποδείγματος κειμένου</a:t>
            </a:r>
          </a:p>
        </p:txBody>
      </p:sp>
      <p:sp>
        <p:nvSpPr>
          <p:cNvPr id="5" name="Θέση περιεχομένου 4"/>
          <p:cNvSpPr>
            <a:spLocks noGrp="1"/>
          </p:cNvSpPr>
          <p:nvPr>
            <p:ph sz="quarter" idx="2"/>
          </p:nvPr>
        </p:nvSpPr>
        <p:spPr>
          <a:xfrm>
            <a:off x="508000" y="2708519"/>
            <a:ext cx="5388864"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κειμένου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smtClean="0"/>
              <a:t>Επεξεργασία στυλ υποδείγματος κειμένου</a:t>
            </a:r>
          </a:p>
        </p:txBody>
      </p:sp>
      <p:sp>
        <p:nvSpPr>
          <p:cNvPr id="6" name="Θέση περιεχομένου 5"/>
          <p:cNvSpPr>
            <a:spLocks noGrp="1"/>
          </p:cNvSpPr>
          <p:nvPr>
            <p:ph sz="quarter" idx="4"/>
          </p:nvPr>
        </p:nvSpPr>
        <p:spPr>
          <a:xfrm>
            <a:off x="6291073" y="2708519"/>
            <a:ext cx="5389033"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28" name="Θέση υποσέλιδου 27"/>
          <p:cNvSpPr>
            <a:spLocks noGrp="1"/>
          </p:cNvSpPr>
          <p:nvPr>
            <p:ph type="ftr" sz="quarter" idx="12"/>
          </p:nvPr>
        </p:nvSpPr>
        <p:spPr/>
        <p:txBody>
          <a:bodyPr rtlCol="0"/>
          <a:lstStyle/>
          <a:p>
            <a:pPr rtl="0"/>
            <a:r>
              <a:rPr lang="el-GR" noProof="0" dirty="0"/>
              <a:t>Προσθήκη υποσέλιδου</a:t>
            </a:r>
          </a:p>
        </p:txBody>
      </p:sp>
      <p:sp>
        <p:nvSpPr>
          <p:cNvPr id="26" name="Θέση ημερομηνίας 25"/>
          <p:cNvSpPr>
            <a:spLocks noGrp="1"/>
          </p:cNvSpPr>
          <p:nvPr>
            <p:ph type="dt" sz="half" idx="10"/>
          </p:nvPr>
        </p:nvSpPr>
        <p:spPr/>
        <p:txBody>
          <a:bodyPr rtlCol="0"/>
          <a:lstStyle/>
          <a:p>
            <a:pPr rtl="0"/>
            <a:r>
              <a:rPr lang="el-GR" noProof="0" smtClean="0"/>
              <a:t>08/12/2021</a:t>
            </a:r>
            <a:endParaRPr lang="el-GR" noProof="0" dirty="0"/>
          </a:p>
        </p:txBody>
      </p:sp>
      <p:sp>
        <p:nvSpPr>
          <p:cNvPr id="27" name="Θέση αριθμού διαφάνειας 26"/>
          <p:cNvSpPr>
            <a:spLocks noGrp="1"/>
          </p:cNvSpPr>
          <p:nvPr>
            <p:ph type="sldNum" sz="quarter" idx="11"/>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1143000"/>
            <a:ext cx="10972800" cy="1069848"/>
          </a:xfrm>
        </p:spPr>
        <p:txBody>
          <a:bodyPr rtlCol="0" anchor="ctr"/>
          <a:lstStyle>
            <a:lvl1pPr>
              <a:defRPr sz="4000">
                <a:solidFill>
                  <a:schemeClr val="tx2"/>
                </a:solidFill>
              </a:defRPr>
            </a:lvl1pPr>
          </a:lstStyle>
          <a:p>
            <a:pPr rtl="0"/>
            <a:r>
              <a:rPr lang="el-GR" noProof="0" smtClean="0"/>
              <a:t>Στυλ κύριου τίτλου</a:t>
            </a:r>
            <a:endParaRPr lang="el-GR" noProof="0" dirty="0"/>
          </a:p>
        </p:txBody>
      </p:sp>
      <p:sp>
        <p:nvSpPr>
          <p:cNvPr id="4" name="Θέση υποσέλιδου 3"/>
          <p:cNvSpPr>
            <a:spLocks noGrp="1"/>
          </p:cNvSpPr>
          <p:nvPr>
            <p:ph type="ftr" sz="quarter" idx="11"/>
          </p:nvPr>
        </p:nvSpPr>
        <p:spPr>
          <a:xfrm>
            <a:off x="7010400" y="612648"/>
            <a:ext cx="1767840" cy="457200"/>
          </a:xfrm>
        </p:spPr>
        <p:txBody>
          <a:bodyPr rtlCol="0"/>
          <a:lstStyle/>
          <a:p>
            <a:pPr rtl="0"/>
            <a:r>
              <a:rPr lang="el-GR" noProof="0" dirty="0"/>
              <a:t>Προσθήκη υποσέλιδου</a:t>
            </a:r>
          </a:p>
        </p:txBody>
      </p:sp>
      <p:sp>
        <p:nvSpPr>
          <p:cNvPr id="3" name="Θέση ημερομηνίας 2"/>
          <p:cNvSpPr>
            <a:spLocks noGrp="1"/>
          </p:cNvSpPr>
          <p:nvPr>
            <p:ph type="dt" sz="half" idx="10"/>
          </p:nvPr>
        </p:nvSpPr>
        <p:spPr>
          <a:xfrm>
            <a:off x="8778240" y="612648"/>
            <a:ext cx="1276352" cy="457200"/>
          </a:xfrm>
        </p:spPr>
        <p:txBody>
          <a:bodyPr rtlCol="0"/>
          <a:lstStyle/>
          <a:p>
            <a:pPr rtl="0"/>
            <a:r>
              <a:rPr lang="el-GR" noProof="0" smtClean="0"/>
              <a:t>08/12/2021</a:t>
            </a:r>
            <a:endParaRPr lang="el-GR" noProof="0" dirty="0"/>
          </a:p>
        </p:txBody>
      </p:sp>
      <p:sp>
        <p:nvSpPr>
          <p:cNvPr id="5" name="Θέση αριθμού διαφάνειας 4"/>
          <p:cNvSpPr>
            <a:spLocks noGrp="1"/>
          </p:cNvSpPr>
          <p:nvPr>
            <p:ph type="sldNum" sz="quarter" idx="12"/>
          </p:nvPr>
        </p:nvSpPr>
        <p:spPr>
          <a:xfrm>
            <a:off x="10899648" y="2272"/>
            <a:ext cx="1016000" cy="365760"/>
          </a:xfrm>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3" name="Θέση υποσέλιδου 2"/>
          <p:cNvSpPr>
            <a:spLocks noGrp="1"/>
          </p:cNvSpPr>
          <p:nvPr>
            <p:ph type="ftr" sz="quarter" idx="11"/>
          </p:nvPr>
        </p:nvSpPr>
        <p:spPr/>
        <p:txBody>
          <a:bodyPr rtlCol="0"/>
          <a:lstStyle/>
          <a:p>
            <a:pPr rtl="0"/>
            <a:r>
              <a:rPr lang="el-GR" noProof="0" dirty="0"/>
              <a:t>Προσθήκη υποσέλιδου</a:t>
            </a:r>
          </a:p>
        </p:txBody>
      </p:sp>
      <p:sp>
        <p:nvSpPr>
          <p:cNvPr id="2" name="Θέση ημερομηνίας 1"/>
          <p:cNvSpPr>
            <a:spLocks noGrp="1"/>
          </p:cNvSpPr>
          <p:nvPr>
            <p:ph type="dt" sz="half" idx="10"/>
          </p:nvPr>
        </p:nvSpPr>
        <p:spPr/>
        <p:txBody>
          <a:bodyPr rtlCol="0"/>
          <a:lstStyle/>
          <a:p>
            <a:pPr rtl="0"/>
            <a:r>
              <a:rPr lang="el-GR" noProof="0" smtClean="0"/>
              <a:t>08/12/2021</a:t>
            </a:r>
            <a:endParaRPr lang="el-GR" noProof="0" dirty="0"/>
          </a:p>
        </p:txBody>
      </p:sp>
      <p:sp>
        <p:nvSpPr>
          <p:cNvPr id="4" name="Θέση αριθμού διαφάνειας 3"/>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7137995" y="1101970"/>
            <a:ext cx="4511040" cy="877824"/>
          </a:xfrm>
        </p:spPr>
        <p:txBody>
          <a:bodyPr rtlCol="0" anchor="b"/>
          <a:lstStyle>
            <a:lvl1pPr algn="l">
              <a:buNone/>
              <a:defRPr sz="1800" b="1"/>
            </a:lvl1pPr>
          </a:lstStyle>
          <a:p>
            <a:pPr rtl="0"/>
            <a:r>
              <a:rPr lang="el-GR" noProof="0" dirty="0"/>
              <a:t>Επεξεργασία στυλ κύριου τίτλου</a:t>
            </a:r>
          </a:p>
        </p:txBody>
      </p:sp>
      <p:sp>
        <p:nvSpPr>
          <p:cNvPr id="4" name="Θέση περιεχομένου 3"/>
          <p:cNvSpPr>
            <a:spLocks noGrp="1"/>
          </p:cNvSpPr>
          <p:nvPr>
            <p:ph sz="half" idx="1"/>
          </p:nvPr>
        </p:nvSpPr>
        <p:spPr>
          <a:xfrm>
            <a:off x="203200" y="776287"/>
            <a:ext cx="6803136" cy="5805083"/>
          </a:xfrm>
        </p:spPr>
        <p:txBody>
          <a:bodyPr rtlCol="0"/>
          <a:lstStyle>
            <a:lvl1pPr>
              <a:defRPr sz="3200"/>
            </a:lvl1pPr>
            <a:lvl2pPr>
              <a:defRPr sz="2800"/>
            </a:lvl2pPr>
            <a:lvl3pPr>
              <a:defRPr sz="2400"/>
            </a:lvl3pPr>
            <a:lvl4pPr>
              <a:defRPr sz="2000"/>
            </a:lvl4pPr>
            <a:lvl5pPr>
              <a:defRPr sz="20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3" name="Θέση κειμένου 2"/>
          <p:cNvSpPr>
            <a:spLocks noGrp="1"/>
          </p:cNvSpPr>
          <p:nvPr>
            <p:ph type="body" idx="2"/>
          </p:nvPr>
        </p:nvSpPr>
        <p:spPr>
          <a:xfrm>
            <a:off x="7137995" y="2010727"/>
            <a:ext cx="4511040" cy="4580573"/>
          </a:xfrm>
        </p:spPr>
        <p:txBody>
          <a:bodyPr rtlCol="0"/>
          <a:lstStyle>
            <a:lvl1pPr marL="9144" indent="0">
              <a:buNone/>
              <a:defRPr sz="1400"/>
            </a:lvl1pPr>
            <a:lvl2pPr>
              <a:buNone/>
              <a:defRPr sz="1200"/>
            </a:lvl2pPr>
            <a:lvl3pPr>
              <a:buNone/>
              <a:defRPr sz="1000"/>
            </a:lvl3pPr>
            <a:lvl4pPr>
              <a:buNone/>
              <a:defRPr sz="900"/>
            </a:lvl4pPr>
            <a:lvl5pPr>
              <a:buNone/>
              <a:defRPr sz="900"/>
            </a:lvl5pPr>
          </a:lstStyle>
          <a:p>
            <a:pPr lvl="0" rtl="0" eaLnBrk="1" latinLnBrk="0" hangingPunct="1"/>
            <a:r>
              <a:rPr lang="el-GR" noProof="0" smtClean="0"/>
              <a:t>Επεξεργασία στυλ υποδείγματος κειμένου</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253913" y="1109161"/>
            <a:ext cx="782404" cy="4681637"/>
          </a:xfrm>
        </p:spPr>
        <p:txBody>
          <a:bodyPr vert="vert270" lIns="45720" tIns="0" rIns="45720" rtlCol="0" anchor="t"/>
          <a:lstStyle>
            <a:lvl1pPr algn="ctr">
              <a:buNone/>
              <a:defRPr sz="2000" b="1"/>
            </a:lvl1pPr>
          </a:lstStyle>
          <a:p>
            <a:pPr rtl="0"/>
            <a:r>
              <a:rPr lang="el-GR" noProof="0" smtClean="0"/>
              <a:t>Στυλ κύριου τίτλου</a:t>
            </a:r>
            <a:endParaRPr lang="el-GR" noProof="0"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lstStyle>
            <a:lvl1pPr marL="0" indent="0">
              <a:buNone/>
              <a:defRPr sz="3200"/>
            </a:lvl1pPr>
          </a:lstStyle>
          <a:p>
            <a:pPr rtl="0"/>
            <a:r>
              <a:rPr lang="el-GR" noProof="0" smtClean="0"/>
              <a:t>Κάντε κλικ στο εικονίδιο για να προσθέσετε εικόνα</a:t>
            </a:r>
            <a:endParaRPr kumimoji="0" lang="el-GR" noProof="0" dirty="0"/>
          </a:p>
        </p:txBody>
      </p:sp>
      <p:sp>
        <p:nvSpPr>
          <p:cNvPr id="4" name="Θέση κειμένου 3"/>
          <p:cNvSpPr>
            <a:spLocks noGrp="1"/>
          </p:cNvSpPr>
          <p:nvPr>
            <p:ph type="body" sz="half" idx="2"/>
          </p:nvPr>
        </p:nvSpPr>
        <p:spPr>
          <a:xfrm>
            <a:off x="8117924" y="3274309"/>
            <a:ext cx="3454400" cy="2516489"/>
          </a:xfrm>
        </p:spPr>
        <p:txBody>
          <a:bodyPr lIns="0" tIns="0" rIns="45720" rtlCol="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rtl="0" eaLnBrk="1" latinLnBrk="0" hangingPunct="1"/>
            <a:r>
              <a:rPr lang="el-GR" noProof="0" smtClean="0"/>
              <a:t>Επεξεργασία στυλ υποδείγματος κειμένου</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Ορθογώνιο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9" name="Ορθογώνιο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0" name="Ορθογώνιο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1" name="Ορθογώνιο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2" name="Ορθογώνιο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3" name="Στρογγυλεμένο ορθογώνιο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4" name="Στρογγυλεμένο ορθογώνιο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5" name="Ορθογώνιο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6" name="Ορθογώνιο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7" name="Ορθογώνιο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8" name="Ορθογώνιο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9" name="Ορθογώνιο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40" name="Ορθογώνιο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2" name="Θέση τίτλου 21"/>
          <p:cNvSpPr>
            <a:spLocks noGrp="1"/>
          </p:cNvSpPr>
          <p:nvPr>
            <p:ph type="title"/>
          </p:nvPr>
        </p:nvSpPr>
        <p:spPr>
          <a:xfrm>
            <a:off x="609600" y="1143000"/>
            <a:ext cx="10972800" cy="1066800"/>
          </a:xfrm>
          <a:prstGeom prst="rect">
            <a:avLst/>
          </a:prstGeom>
        </p:spPr>
        <p:txBody>
          <a:bodyPr vert="horz" rtlCol="0" anchor="ctr">
            <a:normAutofit/>
          </a:bodyPr>
          <a:lstStyle/>
          <a:p>
            <a:pPr rtl="0"/>
            <a:r>
              <a:rPr lang="el-GR" noProof="0" dirty="0"/>
              <a:t>Κάντε κλικ για να επεξεργαστείτε το Στυλ κύριου τίτλου</a:t>
            </a:r>
          </a:p>
        </p:txBody>
      </p:sp>
      <p:sp>
        <p:nvSpPr>
          <p:cNvPr id="13" name="Θέση κειμένου 12"/>
          <p:cNvSpPr>
            <a:spLocks noGrp="1"/>
          </p:cNvSpPr>
          <p:nvPr>
            <p:ph type="body" idx="1"/>
          </p:nvPr>
        </p:nvSpPr>
        <p:spPr>
          <a:xfrm>
            <a:off x="609600" y="2249424"/>
            <a:ext cx="10972800" cy="4325112"/>
          </a:xfrm>
          <a:prstGeom prst="rect">
            <a:avLst/>
          </a:prstGeom>
        </p:spPr>
        <p:txBody>
          <a:bodyPr vert="horz" rtlCol="0">
            <a:normAutofit/>
          </a:bodyPr>
          <a:lstStyle/>
          <a:p>
            <a:pPr lvl="0" rtl="0"/>
            <a:r>
              <a:rPr lang="el-GR" noProof="0" dirty="0"/>
              <a:t>Επεξεργασία στυλ κειμένου υποδείγματος</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3" name="Θέση υποσέλιδου 2"/>
          <p:cNvSpPr>
            <a:spLocks noGrp="1"/>
          </p:cNvSpPr>
          <p:nvPr>
            <p:ph type="ftr" sz="quarter" idx="3"/>
          </p:nvPr>
        </p:nvSpPr>
        <p:spPr>
          <a:xfrm>
            <a:off x="7010400" y="612648"/>
            <a:ext cx="1767840" cy="457200"/>
          </a:xfrm>
          <a:prstGeom prst="rect">
            <a:avLst/>
          </a:prstGeom>
        </p:spPr>
        <p:txBody>
          <a:bodyPr vert="horz" rtlCol="0"/>
          <a:lstStyle>
            <a:lvl1pPr algn="r" eaLnBrk="1" latinLnBrk="0" hangingPunct="1">
              <a:defRPr kumimoji="0" sz="1100">
                <a:solidFill>
                  <a:schemeClr val="accent2">
                    <a:lumMod val="75000"/>
                  </a:schemeClr>
                </a:solidFill>
              </a:defRPr>
            </a:lvl1pPr>
          </a:lstStyle>
          <a:p>
            <a:pPr rtl="0"/>
            <a:r>
              <a:rPr lang="el-GR" noProof="0" dirty="0"/>
              <a:t>Προσθήκη υποσέλιδου</a:t>
            </a:r>
          </a:p>
        </p:txBody>
      </p:sp>
      <p:sp>
        <p:nvSpPr>
          <p:cNvPr id="14" name="Θέση ημερομηνίας 13"/>
          <p:cNvSpPr>
            <a:spLocks noGrp="1"/>
          </p:cNvSpPr>
          <p:nvPr>
            <p:ph type="dt" sz="half" idx="2"/>
          </p:nvPr>
        </p:nvSpPr>
        <p:spPr>
          <a:xfrm>
            <a:off x="8782048" y="612648"/>
            <a:ext cx="1276352" cy="457200"/>
          </a:xfrm>
          <a:prstGeom prst="rect">
            <a:avLst/>
          </a:prstGeom>
        </p:spPr>
        <p:txBody>
          <a:bodyPr vert="horz" rtlCol="0"/>
          <a:lstStyle>
            <a:lvl1pPr algn="l" eaLnBrk="1" latinLnBrk="0" hangingPunct="1">
              <a:defRPr kumimoji="0" sz="1100">
                <a:solidFill>
                  <a:schemeClr val="accent2">
                    <a:lumMod val="75000"/>
                  </a:schemeClr>
                </a:solidFill>
              </a:defRPr>
            </a:lvl1pPr>
          </a:lstStyle>
          <a:p>
            <a:pPr rtl="0"/>
            <a:r>
              <a:rPr lang="el-GR" noProof="0" smtClean="0"/>
              <a:t>08/12/2021</a:t>
            </a:r>
            <a:endParaRPr lang="el-GR" noProof="0" dirty="0"/>
          </a:p>
        </p:txBody>
      </p:sp>
      <p:sp>
        <p:nvSpPr>
          <p:cNvPr id="23" name="Θέση αριθμού διαφάνειας 22"/>
          <p:cNvSpPr>
            <a:spLocks noGrp="1"/>
          </p:cNvSpPr>
          <p:nvPr>
            <p:ph type="sldNum" sz="quarter" idx="4"/>
          </p:nvPr>
        </p:nvSpPr>
        <p:spPr>
          <a:xfrm>
            <a:off x="10899648" y="2272"/>
            <a:ext cx="1016000" cy="365760"/>
          </a:xfrm>
          <a:prstGeom prst="rect">
            <a:avLst/>
          </a:prstGeom>
        </p:spPr>
        <p:txBody>
          <a:bodyPr vert="horz" rtlCol="0" anchor="b"/>
          <a:lstStyle>
            <a:lvl1pPr algn="r" eaLnBrk="1" latinLnBrk="0" hangingPunct="1">
              <a:defRPr kumimoji="0" sz="1800">
                <a:solidFill>
                  <a:srgbClr val="FFFFFF"/>
                </a:solidFill>
              </a:defRPr>
            </a:lvl1pPr>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3" Type="http://schemas.openxmlformats.org/officeDocument/2006/relationships/hyperlink" Target="https://ec.europa.eu/environment/gpp/" TargetMode="External"/><Relationship Id="rId2" Type="http://schemas.openxmlformats.org/officeDocument/2006/relationships/slideLayout" Target="../slideLayouts/slideLayout2.xml"/><Relationship Id="rId1" Type="http://schemas.openxmlformats.org/officeDocument/2006/relationships/themeOverride" Target="../theme/themeOverride10.xml"/><Relationship Id="rId5" Type="http://schemas.openxmlformats.org/officeDocument/2006/relationships/hyperlink" Target="https://ec.europa.eu/environment/gpp/pdf/handbook_2016_el.pdf" TargetMode="External"/><Relationship Id="rId4" Type="http://schemas.openxmlformats.org/officeDocument/2006/relationships/hyperlink" Target="https://ec.europa.eu/info/policies/public-procurement/tools-public-buyers/green-procurement_el" TargetMode="Externa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c.europa.eu/info/policies/public-procurement/support-tools-public-buyers/professionalisation-public-buyers/procurcompeu-european-competency-framework-public-procurement-professionals_el#procurcompeu" TargetMode="External"/><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1.xml.rels><?xml version="1.0" encoding="UTF-8" standalone="yes"?>
<Relationships xmlns="http://schemas.openxmlformats.org/package/2006/relationships"><Relationship Id="rId3" Type="http://schemas.openxmlformats.org/officeDocument/2006/relationships/hyperlink" Target="https://ec.europa.eu/info/sites/default/files/procurcompeu_ecf_for_pp_el.pdf" TargetMode="External"/><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2.xml.rels><?xml version="1.0" encoding="UTF-8" standalone="yes"?>
<Relationships xmlns="http://schemas.openxmlformats.org/package/2006/relationships"><Relationship Id="rId3" Type="http://schemas.openxmlformats.org/officeDocument/2006/relationships/hyperlink" Target="https://ec.europa.eu/info/policies/public-procurement/tools-public-buyers_el" TargetMode="External"/><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themeOverride" Target="../theme/themeOverride2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29.xml.rels><?xml version="1.0" encoding="UTF-8" standalone="yes"?>
<Relationships xmlns="http://schemas.openxmlformats.org/package/2006/relationships"><Relationship Id="rId2" Type="http://schemas.openxmlformats.org/officeDocument/2006/relationships/hyperlink" Target="mailto:m.kalogridou@eaadhsy.g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hyperlink" Target="https://www.oecd.org/gov/public-procurement/" TargetMode="Externa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3" Type="http://schemas.openxmlformats.org/officeDocument/2006/relationships/hyperlink" Target="https://www.oecd.org/gov/public-procurement/OECD-Recommendation-on-Public-Procurement.pdf" TargetMode="Externa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3" Type="http://schemas.openxmlformats.org/officeDocument/2006/relationships/hyperlink" Target="https://ec.europa.eu/info/policies/public-procurement_el" TargetMode="Externa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3" Type="http://schemas.openxmlformats.org/officeDocument/2006/relationships/hyperlink" Target="https://single-market-economy.ec.europa.eu/single-market/public-procurement_en" TargetMode="Externa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3" Type="http://schemas.openxmlformats.org/officeDocument/2006/relationships/hyperlink" Target="https://ec.europa.eu/info/policies/public-procurement_el" TargetMode="Externa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57201" y="1685110"/>
            <a:ext cx="11430000" cy="1293222"/>
          </a:xfrm>
        </p:spPr>
        <p:txBody>
          <a:bodyPr rtlCol="0"/>
          <a:lstStyle/>
          <a:p>
            <a:r>
              <a:rPr lang="el-GR" dirty="0" smtClean="0"/>
              <a:t>Δημόσιες </a:t>
            </a:r>
            <a:r>
              <a:rPr lang="el-GR" dirty="0"/>
              <a:t>Συμβάσεις </a:t>
            </a:r>
            <a:r>
              <a:rPr lang="el-GR" dirty="0" smtClean="0"/>
              <a:t>- ΕΣΗΔΗΣ</a:t>
            </a:r>
            <a:endParaRPr lang="el-GR" dirty="0"/>
          </a:p>
        </p:txBody>
      </p:sp>
      <p:sp>
        <p:nvSpPr>
          <p:cNvPr id="3" name="Υπότιτλος 2"/>
          <p:cNvSpPr>
            <a:spLocks noGrp="1"/>
          </p:cNvSpPr>
          <p:nvPr>
            <p:ph type="subTitle" idx="1"/>
          </p:nvPr>
        </p:nvSpPr>
        <p:spPr>
          <a:xfrm>
            <a:off x="609600" y="4430104"/>
            <a:ext cx="6604000" cy="1222433"/>
          </a:xfrm>
        </p:spPr>
        <p:txBody>
          <a:bodyPr rtlCol="0">
            <a:normAutofit fontScale="62500" lnSpcReduction="20000"/>
          </a:bodyPr>
          <a:lstStyle/>
          <a:p>
            <a:r>
              <a:rPr lang="el-GR" dirty="0"/>
              <a:t>ΕΣΔΑ_ΣΕΙΡΑ / </a:t>
            </a:r>
            <a:r>
              <a:rPr lang="el-GR" dirty="0" smtClean="0"/>
              <a:t>ΚΗ_Α_ΕΙΔΙΚΗ / ΤΜΗΜΑ ΚΟΙΝΩΝΙΚΗΣ ΠΟΛΙΤΙΚΗΣ</a:t>
            </a:r>
          </a:p>
          <a:p>
            <a:pPr rtl="0"/>
            <a:endParaRPr lang="el-GR" sz="2600" dirty="0" smtClean="0"/>
          </a:p>
          <a:p>
            <a:pPr rtl="0"/>
            <a:r>
              <a:rPr lang="el-GR" sz="2600" dirty="0" smtClean="0"/>
              <a:t>1</a:t>
            </a:r>
            <a:r>
              <a:rPr lang="el-GR" sz="2600" baseline="30000" dirty="0" smtClean="0"/>
              <a:t>η</a:t>
            </a:r>
            <a:r>
              <a:rPr lang="el-GR" sz="2600" dirty="0" smtClean="0"/>
              <a:t> Ενότητα</a:t>
            </a:r>
          </a:p>
          <a:p>
            <a:pPr rtl="0"/>
            <a:endParaRPr lang="el-GR" dirty="0" smtClean="0"/>
          </a:p>
          <a:p>
            <a:r>
              <a:rPr lang="el-GR" sz="2200" i="1" dirty="0"/>
              <a:t>Οι δημόσιες συμβάσεις ως τμήμα της εθνικής, ευρωπαϊκής και διεθνούς </a:t>
            </a:r>
            <a:r>
              <a:rPr lang="el-GR" sz="2200" i="1" dirty="0" smtClean="0"/>
              <a:t>πολιτικής</a:t>
            </a:r>
            <a:endParaRPr lang="el-GR" sz="2200" i="1" dirty="0"/>
          </a:p>
        </p:txBody>
      </p:sp>
      <p:sp>
        <p:nvSpPr>
          <p:cNvPr id="5" name="TextBox 4"/>
          <p:cNvSpPr txBox="1"/>
          <p:nvPr/>
        </p:nvSpPr>
        <p:spPr>
          <a:xfrm rot="10800000" flipV="1">
            <a:off x="7942215" y="4430105"/>
            <a:ext cx="3788230" cy="1912831"/>
          </a:xfrm>
          <a:prstGeom prst="rect">
            <a:avLst/>
          </a:prstGeom>
          <a:noFill/>
        </p:spPr>
        <p:txBody>
          <a:bodyPr wrap="square" rtlCol="0">
            <a:spAutoFit/>
          </a:bodyPr>
          <a:lstStyle/>
          <a:p>
            <a:pPr marL="64008" marR="0" lvl="0" indent="0" algn="l" defTabSz="914400" rtl="0" eaLnBrk="1" fontAlgn="auto" latinLnBrk="0" hangingPunct="1">
              <a:lnSpc>
                <a:spcPct val="80000"/>
              </a:lnSpc>
              <a:spcBef>
                <a:spcPts val="300"/>
              </a:spcBef>
              <a:spcAft>
                <a:spcPts val="0"/>
              </a:spcAft>
              <a:buClr>
                <a:srgbClr val="37A76F">
                  <a:lumMod val="75000"/>
                </a:srgbClr>
              </a:buClr>
              <a:buSzTx/>
              <a:buFontTx/>
              <a:buNone/>
              <a:tabLst/>
              <a:defRPr/>
            </a:pPr>
            <a:r>
              <a:rPr kumimoji="0" lang="el-GR" sz="1400" b="0" i="1" u="none" strike="noStrike" kern="1200" cap="none" spc="0" normalizeH="0" baseline="0" noProof="0" dirty="0">
                <a:ln>
                  <a:noFill/>
                </a:ln>
                <a:solidFill>
                  <a:srgbClr val="455F51"/>
                </a:solidFill>
                <a:effectLst/>
                <a:uLnTx/>
                <a:uFillTx/>
                <a:latin typeface="Calibri"/>
                <a:ea typeface="+mn-ea"/>
                <a:cs typeface="+mn-cs"/>
              </a:rPr>
              <a:t>Αθήνα, </a:t>
            </a:r>
            <a:r>
              <a:rPr kumimoji="0" lang="el-GR" sz="1400" b="0" i="1" u="none" strike="noStrike" kern="1200" cap="none" spc="0" normalizeH="0" baseline="0" noProof="0" dirty="0" smtClean="0">
                <a:ln>
                  <a:noFill/>
                </a:ln>
                <a:solidFill>
                  <a:srgbClr val="455F51"/>
                </a:solidFill>
                <a:effectLst/>
                <a:uLnTx/>
                <a:uFillTx/>
                <a:latin typeface="Calibri"/>
                <a:ea typeface="+mn-ea"/>
                <a:cs typeface="+mn-cs"/>
              </a:rPr>
              <a:t>Οκτώβριος 2022</a:t>
            </a:r>
          </a:p>
          <a:p>
            <a:pPr marL="64008" lvl="0">
              <a:lnSpc>
                <a:spcPct val="80000"/>
              </a:lnSpc>
              <a:spcBef>
                <a:spcPts val="300"/>
              </a:spcBef>
              <a:buClr>
                <a:srgbClr val="37A76F">
                  <a:lumMod val="75000"/>
                </a:srgbClr>
              </a:buClr>
              <a:defRPr/>
            </a:pPr>
            <a:r>
              <a:rPr lang="el-GR" sz="1400" i="1" dirty="0">
                <a:solidFill>
                  <a:srgbClr val="455F51"/>
                </a:solidFill>
              </a:rPr>
              <a:t>Εισηγήτρια </a:t>
            </a:r>
          </a:p>
          <a:p>
            <a:pPr marL="64008" lvl="0">
              <a:lnSpc>
                <a:spcPct val="80000"/>
              </a:lnSpc>
              <a:spcBef>
                <a:spcPts val="300"/>
              </a:spcBef>
              <a:buClr>
                <a:srgbClr val="37A76F">
                  <a:lumMod val="75000"/>
                </a:srgbClr>
              </a:buClr>
              <a:defRPr/>
            </a:pPr>
            <a:endParaRPr lang="el-GR" sz="1400" i="1" dirty="0">
              <a:solidFill>
                <a:srgbClr val="455F51"/>
              </a:solidFill>
            </a:endParaRPr>
          </a:p>
          <a:p>
            <a:pPr marL="64008" lvl="0">
              <a:lnSpc>
                <a:spcPct val="80000"/>
              </a:lnSpc>
              <a:spcBef>
                <a:spcPts val="300"/>
              </a:spcBef>
              <a:buClr>
                <a:srgbClr val="37A76F">
                  <a:lumMod val="75000"/>
                </a:srgbClr>
              </a:buClr>
              <a:defRPr/>
            </a:pPr>
            <a:r>
              <a:rPr lang="el-GR" sz="1400" i="1" dirty="0">
                <a:solidFill>
                  <a:srgbClr val="455F51"/>
                </a:solidFill>
              </a:rPr>
              <a:t>Μίνα </a:t>
            </a:r>
            <a:r>
              <a:rPr lang="el-GR" sz="1400" i="1" dirty="0" err="1">
                <a:solidFill>
                  <a:srgbClr val="455F51"/>
                </a:solidFill>
              </a:rPr>
              <a:t>Καλογρίδου</a:t>
            </a:r>
            <a:r>
              <a:rPr lang="el-GR" sz="1400" i="1" dirty="0">
                <a:solidFill>
                  <a:srgbClr val="455F51"/>
                </a:solidFill>
              </a:rPr>
              <a:t>, </a:t>
            </a:r>
          </a:p>
          <a:p>
            <a:pPr marL="64008" lvl="0">
              <a:lnSpc>
                <a:spcPct val="80000"/>
              </a:lnSpc>
              <a:spcBef>
                <a:spcPts val="300"/>
              </a:spcBef>
              <a:buClr>
                <a:srgbClr val="37A76F">
                  <a:lumMod val="75000"/>
                </a:srgbClr>
              </a:buClr>
              <a:defRPr/>
            </a:pPr>
            <a:r>
              <a:rPr lang="el-GR" sz="1400" i="1" dirty="0">
                <a:solidFill>
                  <a:srgbClr val="455F51"/>
                </a:solidFill>
              </a:rPr>
              <a:t>ΕΕΠ Νομικός,</a:t>
            </a:r>
          </a:p>
          <a:p>
            <a:pPr marL="64008" lvl="0">
              <a:lnSpc>
                <a:spcPct val="80000"/>
              </a:lnSpc>
              <a:spcBef>
                <a:spcPts val="300"/>
              </a:spcBef>
              <a:buClr>
                <a:srgbClr val="37A76F">
                  <a:lumMod val="75000"/>
                </a:srgbClr>
              </a:buClr>
              <a:defRPr/>
            </a:pPr>
            <a:r>
              <a:rPr lang="el-GR" sz="1400" i="1" dirty="0">
                <a:solidFill>
                  <a:srgbClr val="455F51"/>
                </a:solidFill>
              </a:rPr>
              <a:t>Προϊσταμένη Δ/</a:t>
            </a:r>
            <a:r>
              <a:rPr lang="el-GR" sz="1400" i="1" dirty="0" err="1">
                <a:solidFill>
                  <a:srgbClr val="455F51"/>
                </a:solidFill>
              </a:rPr>
              <a:t>νσης</a:t>
            </a:r>
            <a:r>
              <a:rPr lang="el-GR" sz="1400" i="1" dirty="0">
                <a:solidFill>
                  <a:srgbClr val="455F51"/>
                </a:solidFill>
              </a:rPr>
              <a:t> Μελετών &amp; Γνωμοδοτήσεων,</a:t>
            </a:r>
          </a:p>
          <a:p>
            <a:pPr marL="64008" lvl="0">
              <a:lnSpc>
                <a:spcPct val="80000"/>
              </a:lnSpc>
              <a:spcBef>
                <a:spcPts val="300"/>
              </a:spcBef>
              <a:buClr>
                <a:srgbClr val="37A76F">
                  <a:lumMod val="75000"/>
                </a:srgbClr>
              </a:buClr>
              <a:defRPr/>
            </a:pPr>
            <a:r>
              <a:rPr lang="el-GR" sz="1400" i="1" dirty="0">
                <a:solidFill>
                  <a:srgbClr val="455F51"/>
                </a:solidFill>
              </a:rPr>
              <a:t>ΕΑΔΗΣΥ</a:t>
            </a:r>
          </a:p>
          <a:p>
            <a:pPr marL="64008" marR="0" lvl="0" indent="0" algn="l" defTabSz="914400" rtl="0" eaLnBrk="1" fontAlgn="auto" latinLnBrk="0" hangingPunct="1">
              <a:lnSpc>
                <a:spcPct val="80000"/>
              </a:lnSpc>
              <a:spcBef>
                <a:spcPts val="300"/>
              </a:spcBef>
              <a:spcAft>
                <a:spcPts val="0"/>
              </a:spcAft>
              <a:buClr>
                <a:srgbClr val="37A76F">
                  <a:lumMod val="75000"/>
                </a:srgbClr>
              </a:buClr>
              <a:buSzTx/>
              <a:buFontTx/>
              <a:buNone/>
              <a:tabLst/>
              <a:defRPr/>
            </a:pPr>
            <a:endParaRPr kumimoji="0" lang="el-GR" sz="1400" b="0" i="1" u="none" strike="noStrike" kern="1200" cap="none" spc="0" normalizeH="0" baseline="0" noProof="0" dirty="0">
              <a:ln>
                <a:noFill/>
              </a:ln>
              <a:solidFill>
                <a:srgbClr val="455F51"/>
              </a:solidFill>
              <a:effectLst/>
              <a:uLnTx/>
              <a:uFillTx/>
              <a:latin typeface="Calibri"/>
              <a:ea typeface="+mn-ea"/>
              <a:cs typeface="+mn-cs"/>
            </a:endParaRPr>
          </a:p>
        </p:txBody>
      </p:sp>
    </p:spTree>
    <p:extLst>
      <p:ext uri="{BB962C8B-B14F-4D97-AF65-F5344CB8AC3E}">
        <p14:creationId xmlns:p14="http://schemas.microsoft.com/office/powerpoint/2010/main" val="2003626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t>Στρατηγικές δημόσιες </a:t>
            </a:r>
            <a:r>
              <a:rPr lang="el-GR" b="1" dirty="0" smtClean="0"/>
              <a:t>συμβάσεις</a:t>
            </a:r>
            <a:endParaRPr lang="el-GR" b="1" dirty="0"/>
          </a:p>
        </p:txBody>
      </p:sp>
      <p:sp>
        <p:nvSpPr>
          <p:cNvPr id="3" name="Θέση περιεχομένου 2"/>
          <p:cNvSpPr>
            <a:spLocks noGrp="1"/>
          </p:cNvSpPr>
          <p:nvPr>
            <p:ph idx="1"/>
          </p:nvPr>
        </p:nvSpPr>
        <p:spPr/>
        <p:txBody>
          <a:bodyPr>
            <a:normAutofit/>
          </a:bodyPr>
          <a:lstStyle/>
          <a:p>
            <a:pPr algn="just">
              <a:spcBef>
                <a:spcPts val="600"/>
              </a:spcBef>
              <a:spcAft>
                <a:spcPts val="600"/>
              </a:spcAft>
              <a:buFont typeface="Wingdings" panose="05000000000000000000" pitchFamily="2" charset="2"/>
              <a:buChar char="q"/>
            </a:pPr>
            <a:r>
              <a:rPr lang="el-GR" sz="2400" b="1" dirty="0" smtClean="0">
                <a:effectLst>
                  <a:outerShdw blurRad="38100" dist="38100" dir="2700000" algn="tl">
                    <a:srgbClr val="000000">
                      <a:alpha val="43137"/>
                    </a:srgbClr>
                  </a:outerShdw>
                </a:effectLst>
              </a:rPr>
              <a:t>Δημόσιες</a:t>
            </a:r>
            <a:r>
              <a:rPr lang="el-GR" sz="2400" b="1" dirty="0" smtClean="0"/>
              <a:t> </a:t>
            </a:r>
            <a:r>
              <a:rPr lang="el-GR" sz="2400" b="1" dirty="0" smtClean="0">
                <a:effectLst>
                  <a:outerShdw blurRad="38100" dist="38100" dir="2700000" algn="tl">
                    <a:srgbClr val="000000">
                      <a:alpha val="43137"/>
                    </a:srgbClr>
                  </a:outerShdw>
                </a:effectLst>
              </a:rPr>
              <a:t>Συμβάσεις καινοτομίας </a:t>
            </a:r>
          </a:p>
          <a:p>
            <a:pPr algn="just">
              <a:spcBef>
                <a:spcPts val="600"/>
              </a:spcBef>
              <a:spcAft>
                <a:spcPts val="600"/>
              </a:spcAft>
              <a:buFont typeface="Wingdings" panose="05000000000000000000" pitchFamily="2" charset="2"/>
              <a:buChar char="q"/>
            </a:pPr>
            <a:r>
              <a:rPr lang="el-GR" sz="2400" b="1" dirty="0" smtClean="0">
                <a:effectLst>
                  <a:outerShdw blurRad="38100" dist="38100" dir="2700000" algn="tl">
                    <a:srgbClr val="000000">
                      <a:alpha val="43137"/>
                    </a:srgbClr>
                  </a:outerShdw>
                </a:effectLst>
              </a:rPr>
              <a:t>Πράσινες δημόσιες συμβάσεις</a:t>
            </a:r>
          </a:p>
          <a:p>
            <a:pPr algn="just">
              <a:spcBef>
                <a:spcPts val="600"/>
              </a:spcBef>
              <a:spcAft>
                <a:spcPts val="600"/>
              </a:spcAft>
              <a:buFont typeface="Wingdings" panose="05000000000000000000" pitchFamily="2" charset="2"/>
              <a:buChar char="q"/>
            </a:pPr>
            <a:r>
              <a:rPr lang="el-GR" sz="2400" b="1" dirty="0" smtClean="0">
                <a:effectLst>
                  <a:outerShdw blurRad="38100" dist="38100" dir="2700000" algn="tl">
                    <a:srgbClr val="000000">
                      <a:alpha val="43137"/>
                    </a:srgbClr>
                  </a:outerShdw>
                </a:effectLst>
              </a:rPr>
              <a:t>Κοινωνικές δημόσιες συμβάσεις</a:t>
            </a:r>
            <a:endParaRPr lang="el-GR" sz="2400" b="1" dirty="0" smtClean="0"/>
          </a:p>
        </p:txBody>
      </p:sp>
    </p:spTree>
    <p:extLst>
      <p:ext uri="{BB962C8B-B14F-4D97-AF65-F5344CB8AC3E}">
        <p14:creationId xmlns:p14="http://schemas.microsoft.com/office/powerpoint/2010/main" val="33361032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391886" y="653143"/>
            <a:ext cx="11190513" cy="1149531"/>
          </a:xfrm>
        </p:spPr>
        <p:txBody>
          <a:bodyPr>
            <a:normAutofit fontScale="90000"/>
          </a:bodyPr>
          <a:lstStyle/>
          <a:p>
            <a:pPr algn="ctr"/>
            <a:r>
              <a:rPr lang="el-GR" b="1" dirty="0" smtClean="0"/>
              <a:t>Στρατηγικές δημόσιες συμβάσεις – </a:t>
            </a:r>
            <a:br>
              <a:rPr lang="el-GR" b="1" dirty="0" smtClean="0"/>
            </a:br>
            <a:r>
              <a:rPr lang="el-GR" b="1" dirty="0" smtClean="0"/>
              <a:t>Συμβάσεις καινοτομίας </a:t>
            </a:r>
            <a:endParaRPr lang="el-GR" b="1" dirty="0"/>
          </a:p>
        </p:txBody>
      </p:sp>
      <p:sp>
        <p:nvSpPr>
          <p:cNvPr id="3" name="Θέση περιεχομένου 2"/>
          <p:cNvSpPr>
            <a:spLocks noGrp="1"/>
          </p:cNvSpPr>
          <p:nvPr>
            <p:ph idx="1"/>
          </p:nvPr>
        </p:nvSpPr>
        <p:spPr/>
        <p:txBody>
          <a:bodyPr>
            <a:normAutofit/>
          </a:bodyPr>
          <a:lstStyle/>
          <a:p>
            <a:pPr marL="109728" indent="0" algn="just">
              <a:spcBef>
                <a:spcPts val="600"/>
              </a:spcBef>
              <a:buNone/>
            </a:pPr>
            <a:r>
              <a:rPr lang="el-GR" sz="2200" b="1" dirty="0" smtClean="0">
                <a:effectLst>
                  <a:outerShdw blurRad="38100" dist="38100" dir="2700000" algn="tl">
                    <a:srgbClr val="000000">
                      <a:alpha val="43137"/>
                    </a:srgbClr>
                  </a:outerShdw>
                </a:effectLst>
              </a:rPr>
              <a:t>Καινοτομία</a:t>
            </a:r>
            <a:r>
              <a:rPr lang="el-GR" sz="2200" b="1" dirty="0" smtClean="0"/>
              <a:t>: η </a:t>
            </a:r>
            <a:r>
              <a:rPr lang="el-GR" sz="2200" b="1" dirty="0">
                <a:effectLst>
                  <a:outerShdw blurRad="38100" dist="38100" dir="2700000" algn="tl">
                    <a:srgbClr val="000000">
                      <a:alpha val="43137"/>
                    </a:srgbClr>
                  </a:outerShdw>
                </a:effectLst>
              </a:rPr>
              <a:t>υλοποίηση νέου ή σημαντικά βελτιωμένου προϊόντος, υπηρεσίας ή διαδικασίας</a:t>
            </a:r>
            <a:r>
              <a:rPr lang="el-GR" sz="2200" b="1" dirty="0"/>
              <a:t>, που περιλαμβάνει αλλά δεν περιορίζεται στις διαδικασίες παραγωγής, οικοδομής ή κατασκευής, νέας μεθόδου εμπορίας ή νέας μεθόδου οργάνωσης στις επιχειρηματικές πρακτικές, την οργάνωση του χώρου </a:t>
            </a:r>
            <a:r>
              <a:rPr lang="el-GR" sz="2200" b="1" dirty="0" smtClean="0"/>
              <a:t>εργασίας</a:t>
            </a:r>
            <a:endParaRPr lang="el-GR" sz="2200" b="1" dirty="0"/>
          </a:p>
          <a:p>
            <a:pPr marL="109728" indent="0" algn="just">
              <a:spcBef>
                <a:spcPts val="600"/>
              </a:spcBef>
              <a:buNone/>
            </a:pPr>
            <a:r>
              <a:rPr lang="el-GR" sz="2200" b="1" dirty="0" smtClean="0"/>
              <a:t>«Ο</a:t>
            </a:r>
            <a:r>
              <a:rPr lang="el-GR" sz="2200" b="1" dirty="0" smtClean="0">
                <a:effectLst>
                  <a:outerShdw blurRad="38100" dist="38100" dir="2700000" algn="tl">
                    <a:srgbClr val="000000">
                      <a:alpha val="43137"/>
                    </a:srgbClr>
                  </a:outerShdw>
                </a:effectLst>
              </a:rPr>
              <a:t>  </a:t>
            </a:r>
            <a:r>
              <a:rPr lang="el-GR" sz="2200" b="1" dirty="0"/>
              <a:t>αγοραστής του δημόσιου τομέα, </a:t>
            </a:r>
            <a:r>
              <a:rPr lang="el-GR" sz="2200" b="1" dirty="0">
                <a:effectLst>
                  <a:outerShdw blurRad="38100" dist="38100" dir="2700000" algn="tl">
                    <a:srgbClr val="000000">
                      <a:alpha val="43137"/>
                    </a:srgbClr>
                  </a:outerShdw>
                </a:effectLst>
              </a:rPr>
              <a:t>αντί να αγοράσει έτοιμα προς χρήση προϊόντα, ενεργεί ως πρώιμος χρήστης και αγοράζει ένα προϊόν, μια υπηρεσία ή μια διαδικασία που είναι νέα στην αγορά και περιλαμβάνει ουσιωδώς νέα </a:t>
            </a:r>
            <a:r>
              <a:rPr lang="el-GR" sz="2200" b="1" dirty="0" smtClean="0">
                <a:effectLst>
                  <a:outerShdw blurRad="38100" dist="38100" dir="2700000" algn="tl">
                    <a:srgbClr val="000000">
                      <a:alpha val="43137"/>
                    </a:srgbClr>
                  </a:outerShdw>
                </a:effectLst>
              </a:rPr>
              <a:t>χαρακτηριστικά</a:t>
            </a:r>
            <a:r>
              <a:rPr lang="el-GR" sz="2200" b="1" dirty="0" smtClean="0"/>
              <a:t>.</a:t>
            </a:r>
          </a:p>
          <a:p>
            <a:pPr algn="just">
              <a:spcBef>
                <a:spcPts val="600"/>
              </a:spcBef>
              <a:buFont typeface="Wingdings" panose="05000000000000000000" pitchFamily="2" charset="2"/>
              <a:buChar char="§"/>
            </a:pPr>
            <a:r>
              <a:rPr lang="el-GR" sz="2200" b="1" dirty="0" smtClean="0"/>
              <a:t>Κρίσιμη </a:t>
            </a:r>
            <a:r>
              <a:rPr lang="el-GR" sz="2200" b="1" dirty="0" smtClean="0"/>
              <a:t>παράμετρος τα Δικαιώματα Διανοητικής </a:t>
            </a:r>
            <a:r>
              <a:rPr lang="el-GR" sz="2200" b="1" dirty="0" smtClean="0"/>
              <a:t>Ιδιοκτησίας.</a:t>
            </a:r>
            <a:endParaRPr lang="el-GR" sz="2200" b="1" dirty="0" smtClean="0"/>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ΑΝΑΚΟΙΝΩΣΗ </a:t>
            </a:r>
            <a:r>
              <a:rPr lang="el-GR" sz="2200" b="1" dirty="0">
                <a:effectLst>
                  <a:outerShdw blurRad="38100" dist="38100" dir="2700000" algn="tl">
                    <a:srgbClr val="000000">
                      <a:alpha val="43137"/>
                    </a:srgbClr>
                  </a:outerShdw>
                </a:effectLst>
              </a:rPr>
              <a:t>ΤΗΣ ΕΠΙΤΡΟΠΗΣ Καθοδήγηση για τις δημόσιες συμβάσεις καινοτομίας C(2021) 4320 </a:t>
            </a:r>
            <a:r>
              <a:rPr lang="el-GR" sz="2200" b="1" dirty="0" err="1">
                <a:effectLst>
                  <a:outerShdw blurRad="38100" dist="38100" dir="2700000" algn="tl">
                    <a:srgbClr val="000000">
                      <a:alpha val="43137"/>
                    </a:srgbClr>
                  </a:outerShdw>
                </a:effectLst>
              </a:rPr>
              <a:t>final</a:t>
            </a:r>
            <a:endParaRPr lang="el-GR" sz="2200" b="1" dirty="0">
              <a:effectLst>
                <a:outerShdw blurRad="38100" dist="38100" dir="2700000" algn="tl">
                  <a:srgbClr val="000000">
                    <a:alpha val="43137"/>
                  </a:srgbClr>
                </a:outerShdw>
              </a:effectLst>
            </a:endParaRPr>
          </a:p>
          <a:p>
            <a:pPr marL="109728" indent="0" algn="just">
              <a:spcBef>
                <a:spcPts val="600"/>
              </a:spcBef>
              <a:buNone/>
            </a:pPr>
            <a:endParaRPr lang="el-GR" sz="2200" b="1" dirty="0" smtClean="0"/>
          </a:p>
        </p:txBody>
      </p:sp>
    </p:spTree>
    <p:extLst>
      <p:ext uri="{BB962C8B-B14F-4D97-AF65-F5344CB8AC3E}">
        <p14:creationId xmlns:p14="http://schemas.microsoft.com/office/powerpoint/2010/main" val="405976725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t>Στρατηγικές δημόσιες συμβάσεις – </a:t>
            </a:r>
            <a:br>
              <a:rPr lang="el-GR" b="1" dirty="0" smtClean="0"/>
            </a:br>
            <a:r>
              <a:rPr lang="el-GR" b="1" dirty="0" smtClean="0"/>
              <a:t>Πράσινες δημόσιες συμβάσεις</a:t>
            </a:r>
            <a:endParaRPr lang="el-GR" b="1" dirty="0"/>
          </a:p>
        </p:txBody>
      </p:sp>
      <p:sp>
        <p:nvSpPr>
          <p:cNvPr id="3" name="Θέση περιεχομένου 2"/>
          <p:cNvSpPr>
            <a:spLocks noGrp="1"/>
          </p:cNvSpPr>
          <p:nvPr>
            <p:ph idx="1"/>
          </p:nvPr>
        </p:nvSpPr>
        <p:spPr/>
        <p:txBody>
          <a:bodyPr>
            <a:normAutofit/>
          </a:bodyPr>
          <a:lstStyle/>
          <a:p>
            <a:pPr marL="109728" indent="0" algn="just">
              <a:spcBef>
                <a:spcPts val="600"/>
              </a:spcBef>
              <a:buNone/>
            </a:pPr>
            <a:r>
              <a:rPr lang="el-GR" sz="2200" b="1" dirty="0" smtClean="0"/>
              <a:t>«</a:t>
            </a:r>
            <a:r>
              <a:rPr lang="el-GR" sz="2200" b="1" dirty="0" smtClean="0">
                <a:effectLst>
                  <a:outerShdw blurRad="38100" dist="38100" dir="2700000" algn="tl">
                    <a:srgbClr val="000000">
                      <a:alpha val="43137"/>
                    </a:srgbClr>
                  </a:outerShdw>
                </a:effectLst>
              </a:rPr>
              <a:t>πράσινες δημόσιες συμβάσεις</a:t>
            </a:r>
            <a:r>
              <a:rPr lang="el-GR" sz="2200" b="1" dirty="0"/>
              <a:t>»: διαδικασία με την οποία οι δημόσιες αρχές </a:t>
            </a:r>
            <a:r>
              <a:rPr lang="el-GR" sz="2200" b="1" dirty="0" smtClean="0"/>
              <a:t>επιδιώκουν να </a:t>
            </a:r>
            <a:r>
              <a:rPr lang="el-GR" sz="2200" b="1" dirty="0"/>
              <a:t>συνάψουν συμβάσεις για αγαθά, υπηρεσίες και έργα </a:t>
            </a:r>
            <a:r>
              <a:rPr lang="el-GR" sz="2200" b="1" u="sng" dirty="0">
                <a:effectLst>
                  <a:outerShdw blurRad="38100" dist="38100" dir="2700000" algn="tl">
                    <a:srgbClr val="000000">
                      <a:alpha val="43137"/>
                    </a:srgbClr>
                  </a:outerShdw>
                </a:effectLst>
              </a:rPr>
              <a:t>με μικρότερες </a:t>
            </a:r>
            <a:r>
              <a:rPr lang="el-GR" sz="2200" b="1" u="sng" dirty="0" smtClean="0">
                <a:effectLst>
                  <a:outerShdw blurRad="38100" dist="38100" dir="2700000" algn="tl">
                    <a:srgbClr val="000000">
                      <a:alpha val="43137"/>
                    </a:srgbClr>
                  </a:outerShdw>
                </a:effectLst>
              </a:rPr>
              <a:t>περιβαλλοντικές επιπτώσεις </a:t>
            </a:r>
            <a:r>
              <a:rPr lang="el-GR" sz="2200" b="1" u="sng" dirty="0" err="1">
                <a:effectLst>
                  <a:outerShdw blurRad="38100" dist="38100" dir="2700000" algn="tl">
                    <a:srgbClr val="000000">
                      <a:alpha val="43137"/>
                    </a:srgbClr>
                  </a:outerShdw>
                </a:effectLst>
              </a:rPr>
              <a:t>καθ</a:t>
            </a:r>
            <a:r>
              <a:rPr lang="el-GR" sz="2200" b="1" u="sng" dirty="0">
                <a:effectLst>
                  <a:outerShdw blurRad="38100" dist="38100" dir="2700000" algn="tl">
                    <a:srgbClr val="000000">
                      <a:alpha val="43137"/>
                    </a:srgbClr>
                  </a:outerShdw>
                </a:effectLst>
              </a:rPr>
              <a:t>᾽ όλη τη διάρκεια του κύκλου ζωής τους</a:t>
            </a:r>
            <a:r>
              <a:rPr lang="el-GR" sz="2200" b="1" dirty="0"/>
              <a:t>, σε </a:t>
            </a:r>
            <a:r>
              <a:rPr lang="el-GR" sz="2200" b="1" dirty="0">
                <a:effectLst>
                  <a:outerShdw blurRad="38100" dist="38100" dir="2700000" algn="tl">
                    <a:srgbClr val="000000">
                      <a:alpha val="43137"/>
                    </a:srgbClr>
                  </a:outerShdw>
                </a:effectLst>
              </a:rPr>
              <a:t>σύγκριση</a:t>
            </a:r>
            <a:r>
              <a:rPr lang="el-GR" sz="2200" b="1" dirty="0"/>
              <a:t> με αγαθά, </a:t>
            </a:r>
            <a:r>
              <a:rPr lang="el-GR" sz="2200" b="1" dirty="0" smtClean="0"/>
              <a:t>υπηρεσίες και </a:t>
            </a:r>
            <a:r>
              <a:rPr lang="el-GR" sz="2200" b="1" dirty="0"/>
              <a:t>έργα που </a:t>
            </a:r>
            <a:r>
              <a:rPr lang="el-GR" sz="2200" b="1" dirty="0">
                <a:effectLst>
                  <a:outerShdw blurRad="38100" dist="38100" dir="2700000" algn="tl">
                    <a:srgbClr val="000000">
                      <a:alpha val="43137"/>
                    </a:srgbClr>
                  </a:outerShdw>
                </a:effectLst>
              </a:rPr>
              <a:t>επιτελούν την ίδια πρωταρχική λειτουργία </a:t>
            </a:r>
            <a:r>
              <a:rPr lang="el-GR" sz="2200" b="1" dirty="0"/>
              <a:t>τα οποία θα αποτελούσαν </a:t>
            </a:r>
            <a:r>
              <a:rPr lang="el-GR" sz="2200" b="1" dirty="0" smtClean="0"/>
              <a:t>το αντικείμενο </a:t>
            </a:r>
            <a:r>
              <a:rPr lang="el-GR" sz="2200" b="1" dirty="0"/>
              <a:t>της σύμβασης υπό άλλες </a:t>
            </a:r>
            <a:r>
              <a:rPr lang="el-GR" sz="2200" b="1" dirty="0" smtClean="0"/>
              <a:t>συνθήκες.</a:t>
            </a:r>
          </a:p>
          <a:p>
            <a:pPr marL="109728" indent="0" algn="just">
              <a:spcBef>
                <a:spcPts val="600"/>
              </a:spcBef>
              <a:buNone/>
            </a:pPr>
            <a:endParaRPr lang="el-GR" sz="2200" b="1" dirty="0" smtClean="0"/>
          </a:p>
          <a:p>
            <a:pPr algn="just">
              <a:spcBef>
                <a:spcPts val="600"/>
              </a:spcBef>
              <a:buFont typeface="Wingdings" panose="05000000000000000000" pitchFamily="2" charset="2"/>
              <a:buChar char="§"/>
            </a:pPr>
            <a:r>
              <a:rPr lang="en-US" sz="2200" b="1" dirty="0">
                <a:hlinkClick r:id="rId3"/>
              </a:rPr>
              <a:t>https://ec.europa.eu/environment/gpp</a:t>
            </a:r>
            <a:r>
              <a:rPr lang="en-US" sz="2200" b="1" dirty="0" smtClean="0">
                <a:hlinkClick r:id="rId3"/>
              </a:rPr>
              <a:t>/</a:t>
            </a:r>
            <a:r>
              <a:rPr lang="el-GR" sz="2200" b="1" dirty="0" smtClean="0"/>
              <a:t> </a:t>
            </a:r>
          </a:p>
          <a:p>
            <a:pPr algn="just">
              <a:spcBef>
                <a:spcPts val="600"/>
              </a:spcBef>
              <a:buFont typeface="Wingdings" panose="05000000000000000000" pitchFamily="2" charset="2"/>
              <a:buChar char="§"/>
            </a:pPr>
            <a:r>
              <a:rPr lang="en-US" sz="2200" b="1" dirty="0">
                <a:hlinkClick r:id="rId4"/>
              </a:rPr>
              <a:t>https://</a:t>
            </a:r>
            <a:r>
              <a:rPr lang="en-US" sz="2200" b="1" dirty="0" smtClean="0">
                <a:hlinkClick r:id="rId4"/>
              </a:rPr>
              <a:t>ec.europa.eu/info/policies/public-procurement/tools-public-buyers/green-procurement_el</a:t>
            </a:r>
            <a:r>
              <a:rPr lang="el-GR" sz="2200" b="1" dirty="0" smtClean="0"/>
              <a:t> </a:t>
            </a:r>
          </a:p>
          <a:p>
            <a:pPr algn="just">
              <a:spcBef>
                <a:spcPts val="600"/>
              </a:spcBef>
              <a:buFont typeface="Wingdings" panose="05000000000000000000" pitchFamily="2" charset="2"/>
              <a:buChar char="§"/>
            </a:pPr>
            <a:r>
              <a:rPr lang="el-GR" sz="2200" b="1" dirty="0"/>
              <a:t>Εγχειρίδιο για τις πράσινες δημόσιες </a:t>
            </a:r>
            <a:r>
              <a:rPr lang="el-GR" sz="2200" b="1" dirty="0" smtClean="0"/>
              <a:t>συμβάσεις, 3η έκδοση, 2016 </a:t>
            </a:r>
            <a:r>
              <a:rPr lang="en-US" sz="2200" b="1" dirty="0" smtClean="0">
                <a:effectLst>
                  <a:outerShdw blurRad="38100" dist="38100" dir="2700000" algn="tl">
                    <a:srgbClr val="000000">
                      <a:alpha val="43137"/>
                    </a:srgbClr>
                  </a:outerShdw>
                </a:effectLst>
                <a:hlinkClick r:id="rId5"/>
              </a:rPr>
              <a:t>https</a:t>
            </a:r>
            <a:r>
              <a:rPr lang="en-US" sz="2200" b="1" dirty="0">
                <a:effectLst>
                  <a:outerShdw blurRad="38100" dist="38100" dir="2700000" algn="tl">
                    <a:srgbClr val="000000">
                      <a:alpha val="43137"/>
                    </a:srgbClr>
                  </a:outerShdw>
                </a:effectLst>
                <a:hlinkClick r:id="rId5"/>
              </a:rPr>
              <a:t>://ec.europa.eu/environment/gpp/pdf/handbook_2016_el.pdf</a:t>
            </a:r>
            <a:r>
              <a:rPr lang="el-GR" sz="2200" b="1" dirty="0">
                <a:effectLst>
                  <a:outerShdw blurRad="38100" dist="38100" dir="2700000" algn="tl">
                    <a:srgbClr val="000000">
                      <a:alpha val="43137"/>
                    </a:srgbClr>
                  </a:outerShdw>
                </a:effectLst>
              </a:rPr>
              <a:t> </a:t>
            </a:r>
            <a:endParaRPr lang="el-GR" sz="2200" b="1" dirty="0"/>
          </a:p>
        </p:txBody>
      </p:sp>
    </p:spTree>
    <p:extLst>
      <p:ext uri="{BB962C8B-B14F-4D97-AF65-F5344CB8AC3E}">
        <p14:creationId xmlns:p14="http://schemas.microsoft.com/office/powerpoint/2010/main" val="193219079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t>Στρατηγικές δημόσιες συμβάσεις – </a:t>
            </a:r>
            <a:br>
              <a:rPr lang="el-GR" b="1" dirty="0" smtClean="0"/>
            </a:br>
            <a:r>
              <a:rPr lang="el-GR" b="1" dirty="0" smtClean="0"/>
              <a:t>Πράσινες δημόσιες συμβάσεις</a:t>
            </a:r>
            <a:endParaRPr lang="el-GR" b="1" dirty="0"/>
          </a:p>
        </p:txBody>
      </p:sp>
      <p:sp>
        <p:nvSpPr>
          <p:cNvPr id="3" name="Θέση περιεχομένου 2"/>
          <p:cNvSpPr>
            <a:spLocks noGrp="1"/>
          </p:cNvSpPr>
          <p:nvPr>
            <p:ph idx="1"/>
          </p:nvPr>
        </p:nvSpPr>
        <p:spPr/>
        <p:txBody>
          <a:bodyPr>
            <a:normAutofit/>
          </a:bodyPr>
          <a:lstStyle/>
          <a:p>
            <a:pPr marL="109728" indent="0" algn="just">
              <a:spcBef>
                <a:spcPts val="600"/>
              </a:spcBef>
              <a:buNone/>
            </a:pPr>
            <a:r>
              <a:rPr lang="el-GR" sz="2200" b="1" dirty="0" smtClean="0"/>
              <a:t>Οι </a:t>
            </a:r>
            <a:r>
              <a:rPr lang="el-GR" sz="2200" b="1" dirty="0"/>
              <a:t>δημόσιες αρχές </a:t>
            </a:r>
            <a:r>
              <a:rPr lang="el-GR" sz="2200" b="1" dirty="0" smtClean="0"/>
              <a:t>χρησιμοποιώντας </a:t>
            </a:r>
            <a:r>
              <a:rPr lang="el-GR" sz="2200" b="1" dirty="0"/>
              <a:t>την αγοραστική τους δύναμη για να επιλέξουν </a:t>
            </a:r>
            <a:r>
              <a:rPr lang="el-GR" sz="2200" b="1" dirty="0">
                <a:effectLst>
                  <a:outerShdw blurRad="38100" dist="38100" dir="2700000" algn="tl">
                    <a:srgbClr val="000000">
                      <a:alpha val="43137"/>
                    </a:srgbClr>
                  </a:outerShdw>
                </a:effectLst>
              </a:rPr>
              <a:t>φιλικά προς το περιβάλλον</a:t>
            </a:r>
            <a:r>
              <a:rPr lang="el-GR" sz="2200" b="1" dirty="0"/>
              <a:t> </a:t>
            </a:r>
            <a:r>
              <a:rPr lang="el-GR" sz="2200" b="1" dirty="0">
                <a:effectLst>
                  <a:outerShdw blurRad="38100" dist="38100" dir="2700000" algn="tl">
                    <a:srgbClr val="000000">
                      <a:alpha val="43137"/>
                    </a:srgbClr>
                  </a:outerShdw>
                </a:effectLst>
              </a:rPr>
              <a:t>αγαθά, υπηρεσίες και έργα</a:t>
            </a:r>
            <a:r>
              <a:rPr lang="el-GR" sz="2200" b="1" dirty="0"/>
              <a:t>, μπορούν να </a:t>
            </a:r>
            <a:r>
              <a:rPr lang="el-GR" sz="2200" b="1" dirty="0">
                <a:effectLst>
                  <a:outerShdw blurRad="38100" dist="38100" dir="2700000" algn="tl">
                    <a:srgbClr val="000000">
                      <a:alpha val="43137"/>
                    </a:srgbClr>
                  </a:outerShdw>
                </a:effectLst>
              </a:rPr>
              <a:t>συμβάλουν</a:t>
            </a:r>
            <a:r>
              <a:rPr lang="el-GR" sz="2200" b="1" dirty="0"/>
              <a:t> σημαντικά στη </a:t>
            </a:r>
            <a:r>
              <a:rPr lang="el-GR" sz="2200" b="1" dirty="0">
                <a:effectLst>
                  <a:outerShdw blurRad="38100" dist="38100" dir="2700000" algn="tl">
                    <a:srgbClr val="000000">
                      <a:alpha val="43137"/>
                    </a:srgbClr>
                  </a:outerShdw>
                </a:effectLst>
              </a:rPr>
              <a:t>βιώσιμη κατανάλωση και </a:t>
            </a:r>
            <a:r>
              <a:rPr lang="el-GR" sz="2200" b="1" dirty="0" smtClean="0">
                <a:effectLst>
                  <a:outerShdw blurRad="38100" dist="38100" dir="2700000" algn="tl">
                    <a:srgbClr val="000000">
                      <a:alpha val="43137"/>
                    </a:srgbClr>
                  </a:outerShdw>
                </a:effectLst>
              </a:rPr>
              <a:t>παραγωγή / ανάπτυξη οικολογικής καινοτομίας </a:t>
            </a:r>
            <a:r>
              <a:rPr lang="el-GR" sz="2200" b="1" dirty="0" smtClean="0"/>
              <a:t>. </a:t>
            </a:r>
          </a:p>
          <a:p>
            <a:pPr algn="just">
              <a:spcBef>
                <a:spcPts val="600"/>
              </a:spcBef>
              <a:buFont typeface="Wingdings" panose="05000000000000000000" pitchFamily="2" charset="2"/>
              <a:buChar char="ü"/>
            </a:pPr>
            <a:r>
              <a:rPr lang="el-GR" sz="2200" b="1" dirty="0" smtClean="0">
                <a:effectLst>
                  <a:outerShdw blurRad="38100" dist="38100" dir="2700000" algn="tl">
                    <a:srgbClr val="000000">
                      <a:alpha val="43137"/>
                    </a:srgbClr>
                  </a:outerShdw>
                </a:effectLst>
              </a:rPr>
              <a:t>Παρέχουν στη </a:t>
            </a:r>
            <a:r>
              <a:rPr lang="el-GR" sz="2200" b="1" dirty="0">
                <a:effectLst>
                  <a:outerShdw blurRad="38100" dist="38100" dir="2700000" algn="tl">
                    <a:srgbClr val="000000">
                      <a:alpha val="43137"/>
                    </a:srgbClr>
                  </a:outerShdw>
                </a:effectLst>
              </a:rPr>
              <a:t>βιομηχανία κίνητρα </a:t>
            </a:r>
            <a:r>
              <a:rPr lang="el-GR" sz="2200" b="1" dirty="0"/>
              <a:t>για την ανάπτυξη πράσινων προϊόντων και </a:t>
            </a:r>
            <a:r>
              <a:rPr lang="el-GR" sz="2200" b="1" dirty="0" smtClean="0"/>
              <a:t>υπηρεσιών</a:t>
            </a:r>
          </a:p>
          <a:p>
            <a:pPr algn="just">
              <a:spcBef>
                <a:spcPts val="600"/>
              </a:spcBef>
              <a:buFont typeface="Wingdings" panose="05000000000000000000" pitchFamily="2" charset="2"/>
              <a:buChar char="ü"/>
            </a:pPr>
            <a:r>
              <a:rPr lang="el-GR" sz="2200" b="1" dirty="0" smtClean="0">
                <a:effectLst>
                  <a:outerShdw blurRad="38100" dist="38100" dir="2700000" algn="tl">
                    <a:srgbClr val="000000">
                      <a:alpha val="43137"/>
                    </a:srgbClr>
                  </a:outerShdw>
                </a:effectLst>
              </a:rPr>
              <a:t>Επιτυγχάνουν  εξοικονόμηση πόρων </a:t>
            </a:r>
            <a:r>
              <a:rPr lang="el-GR" sz="2200" b="1" dirty="0"/>
              <a:t>καθώς κοιτάζουν πέρα από την άμεση τιμή αγοράς και </a:t>
            </a:r>
            <a:r>
              <a:rPr lang="el-GR" sz="2200" b="1" dirty="0" smtClean="0">
                <a:effectLst>
                  <a:outerShdw blurRad="38100" dist="38100" dir="2700000" algn="tl">
                    <a:srgbClr val="000000">
                      <a:alpha val="43137"/>
                    </a:srgbClr>
                  </a:outerShdw>
                </a:effectLst>
              </a:rPr>
              <a:t>στο </a:t>
            </a:r>
            <a:r>
              <a:rPr lang="el-GR" sz="2200" b="1" dirty="0">
                <a:effectLst>
                  <a:outerShdw blurRad="38100" dist="38100" dir="2700000" algn="tl">
                    <a:srgbClr val="000000">
                      <a:alpha val="43137"/>
                    </a:srgbClr>
                  </a:outerShdw>
                </a:effectLst>
              </a:rPr>
              <a:t>κόστος ολόκληρου του κύκλου ζωής </a:t>
            </a:r>
            <a:r>
              <a:rPr lang="el-GR" sz="2200" b="1" dirty="0" smtClean="0"/>
              <a:t>μίας σύμβασης. </a:t>
            </a:r>
          </a:p>
          <a:p>
            <a:pPr algn="just">
              <a:spcBef>
                <a:spcPts val="600"/>
              </a:spcBef>
              <a:buFont typeface="Wingdings" panose="05000000000000000000" pitchFamily="2" charset="2"/>
              <a:buChar char="ü"/>
            </a:pPr>
            <a:r>
              <a:rPr lang="el-GR" sz="2200" b="1" dirty="0" smtClean="0">
                <a:effectLst>
                  <a:outerShdw blurRad="38100" dist="38100" dir="2700000" algn="tl">
                    <a:srgbClr val="000000">
                      <a:alpha val="43137"/>
                    </a:srgbClr>
                  </a:outerShdw>
                </a:effectLst>
              </a:rPr>
              <a:t>Συμβάλλουν στην κλιματική αλλαγή πχ στη </a:t>
            </a:r>
            <a:r>
              <a:rPr lang="el-GR" sz="2200" b="1" dirty="0">
                <a:effectLst>
                  <a:outerShdw blurRad="38100" dist="38100" dir="2700000" algn="tl">
                    <a:srgbClr val="000000">
                      <a:alpha val="43137"/>
                    </a:srgbClr>
                  </a:outerShdw>
                </a:effectLst>
              </a:rPr>
              <a:t>μείωση των εκπομπών αερίων του </a:t>
            </a:r>
            <a:r>
              <a:rPr lang="el-GR" sz="2200" b="1" dirty="0" smtClean="0">
                <a:effectLst>
                  <a:outerShdw blurRad="38100" dist="38100" dir="2700000" algn="tl">
                    <a:srgbClr val="000000">
                      <a:alpha val="43137"/>
                    </a:srgbClr>
                  </a:outerShdw>
                </a:effectLst>
              </a:rPr>
              <a:t>θερμοκηπίου, στην αποδοτική χρήση των φυσικών π</a:t>
            </a:r>
            <a:r>
              <a:rPr lang="el-GR" sz="2200" b="1" dirty="0" smtClean="0">
                <a:effectLst>
                  <a:outerShdw blurRad="38100" dist="38100" dir="2700000" algn="tl">
                    <a:srgbClr val="000000">
                      <a:alpha val="43137"/>
                    </a:srgbClr>
                  </a:outerShdw>
                </a:effectLst>
              </a:rPr>
              <a:t>όρ</a:t>
            </a:r>
            <a:r>
              <a:rPr lang="el-GR" sz="2200" b="1" dirty="0" smtClean="0">
                <a:effectLst>
                  <a:outerShdw blurRad="38100" dist="38100" dir="2700000" algn="tl">
                    <a:srgbClr val="000000">
                      <a:alpha val="43137"/>
                    </a:srgbClr>
                  </a:outerShdw>
                </a:effectLst>
              </a:rPr>
              <a:t>ων, στη βιώσιμη και αειφόρο ανάπτυξη</a:t>
            </a:r>
            <a:r>
              <a:rPr lang="el-GR" sz="2200" b="1" dirty="0" smtClean="0"/>
              <a:t>.</a:t>
            </a: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16804915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t>Στρατηγικές δημόσιες συμβάσεις – </a:t>
            </a:r>
            <a:br>
              <a:rPr lang="el-GR" b="1" dirty="0" smtClean="0"/>
            </a:br>
            <a:r>
              <a:rPr lang="el-GR" b="1" dirty="0" smtClean="0"/>
              <a:t>Πράσινες δημόσιες συμβάσεις</a:t>
            </a:r>
            <a:endParaRPr lang="el-GR" b="1" dirty="0"/>
          </a:p>
        </p:txBody>
      </p:sp>
      <p:sp>
        <p:nvSpPr>
          <p:cNvPr id="3" name="Θέση περιεχομένου 2"/>
          <p:cNvSpPr>
            <a:spLocks noGrp="1"/>
          </p:cNvSpPr>
          <p:nvPr>
            <p:ph idx="1"/>
          </p:nvPr>
        </p:nvSpPr>
        <p:spPr/>
        <p:txBody>
          <a:bodyPr>
            <a:normAutofit/>
          </a:bodyPr>
          <a:lstStyle/>
          <a:p>
            <a:pPr marL="109728" indent="0" algn="just">
              <a:spcBef>
                <a:spcPts val="600"/>
              </a:spcBef>
              <a:buNone/>
            </a:pPr>
            <a:r>
              <a:rPr lang="el-GR" sz="2200" b="1" u="sng" dirty="0" smtClean="0">
                <a:effectLst>
                  <a:outerShdw blurRad="38100" dist="38100" dir="2700000" algn="tl">
                    <a:srgbClr val="000000">
                      <a:alpha val="43137"/>
                    </a:srgbClr>
                  </a:outerShdw>
                </a:effectLst>
              </a:rPr>
              <a:t>Τομείς προτεραιότητας </a:t>
            </a:r>
          </a:p>
          <a:p>
            <a:pPr algn="just">
              <a:spcBef>
                <a:spcPts val="600"/>
              </a:spcBef>
              <a:buFont typeface="Wingdings" panose="05000000000000000000" pitchFamily="2" charset="2"/>
              <a:buChar char="ü"/>
            </a:pPr>
            <a:r>
              <a:rPr lang="el-GR" sz="2200" b="1" dirty="0" smtClean="0"/>
              <a:t>Κατασκευές – κτήρια με χαμηλές ενεργειακές ανάγκες</a:t>
            </a:r>
          </a:p>
          <a:p>
            <a:pPr algn="just">
              <a:spcBef>
                <a:spcPts val="600"/>
              </a:spcBef>
              <a:buFont typeface="Wingdings" panose="05000000000000000000" pitchFamily="2" charset="2"/>
              <a:buChar char="ü"/>
            </a:pPr>
            <a:r>
              <a:rPr lang="el-GR" sz="2200" b="1" dirty="0"/>
              <a:t>Μεταφορές και υπηρεσίες μεταφορών - </a:t>
            </a:r>
            <a:r>
              <a:rPr lang="el-GR" sz="2200" b="1" dirty="0" smtClean="0"/>
              <a:t>οχήματα </a:t>
            </a:r>
            <a:r>
              <a:rPr lang="el-GR" sz="2200" b="1" dirty="0"/>
              <a:t>ηλεκτρικά, υβριδικά ή χαμηλών εκπομπών</a:t>
            </a:r>
          </a:p>
          <a:p>
            <a:pPr algn="just">
              <a:spcBef>
                <a:spcPts val="600"/>
              </a:spcBef>
              <a:buFont typeface="Wingdings" panose="05000000000000000000" pitchFamily="2" charset="2"/>
              <a:buChar char="ü"/>
            </a:pPr>
            <a:r>
              <a:rPr lang="el-GR" sz="2200" b="1" dirty="0" smtClean="0"/>
              <a:t>Τρόφιμα </a:t>
            </a:r>
            <a:r>
              <a:rPr lang="el-GR" sz="2200" b="1" dirty="0"/>
              <a:t>και υπηρεσίες </a:t>
            </a:r>
            <a:r>
              <a:rPr lang="el-GR" sz="2200" b="1" dirty="0" smtClean="0"/>
              <a:t>τροφοδοσίας</a:t>
            </a:r>
          </a:p>
          <a:p>
            <a:pPr algn="just">
              <a:spcBef>
                <a:spcPts val="600"/>
              </a:spcBef>
              <a:buFont typeface="Wingdings" panose="05000000000000000000" pitchFamily="2" charset="2"/>
              <a:buChar char="ü"/>
            </a:pPr>
            <a:r>
              <a:rPr lang="el-GR" sz="2200" b="1" dirty="0"/>
              <a:t>Μηχανές γραφείου και </a:t>
            </a:r>
            <a:r>
              <a:rPr lang="el-GR" sz="2200" b="1" dirty="0" smtClean="0"/>
              <a:t>υπολογιστές χαμηλής ενεργειακής απόδοσης </a:t>
            </a:r>
          </a:p>
          <a:p>
            <a:pPr algn="just">
              <a:spcBef>
                <a:spcPts val="600"/>
              </a:spcBef>
              <a:buFont typeface="Wingdings" panose="05000000000000000000" pitchFamily="2" charset="2"/>
              <a:buChar char="ü"/>
            </a:pPr>
            <a:r>
              <a:rPr lang="el-GR" sz="2200" b="1" dirty="0" smtClean="0"/>
              <a:t>Ανακυκλωμένο χαρτί</a:t>
            </a:r>
          </a:p>
          <a:p>
            <a:pPr algn="just">
              <a:spcBef>
                <a:spcPts val="600"/>
              </a:spcBef>
              <a:buFont typeface="Wingdings" panose="05000000000000000000" pitchFamily="2" charset="2"/>
              <a:buChar char="ü"/>
            </a:pPr>
            <a:r>
              <a:rPr lang="el-GR" sz="2200" b="1" dirty="0"/>
              <a:t>Προϊόντα </a:t>
            </a:r>
            <a:r>
              <a:rPr lang="el-GR" sz="2200" b="1" dirty="0" smtClean="0"/>
              <a:t>καθαρισμού </a:t>
            </a:r>
            <a:r>
              <a:rPr lang="el-GR" sz="2200" b="1" dirty="0"/>
              <a:t>και </a:t>
            </a:r>
            <a:r>
              <a:rPr lang="el-GR" sz="2200" b="1" dirty="0" smtClean="0"/>
              <a:t>παροχή υπηρεσιών με χρήση οικολογικών προϊόντων</a:t>
            </a:r>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3213655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t>Στρατηγικές δημόσιες συμβάσεις – </a:t>
            </a:r>
            <a:br>
              <a:rPr lang="el-GR" b="1" dirty="0" smtClean="0"/>
            </a:br>
            <a:r>
              <a:rPr lang="el-GR" b="1" dirty="0" smtClean="0"/>
              <a:t>Κοινωνικά υπεύθυνες δημόσιες συμβάσεις (ΚΥΔΣ)</a:t>
            </a:r>
            <a:endParaRPr lang="el-GR" b="1" dirty="0"/>
          </a:p>
        </p:txBody>
      </p:sp>
      <p:sp>
        <p:nvSpPr>
          <p:cNvPr id="3" name="Θέση περιεχομένου 2"/>
          <p:cNvSpPr>
            <a:spLocks noGrp="1"/>
          </p:cNvSpPr>
          <p:nvPr>
            <p:ph idx="1"/>
          </p:nvPr>
        </p:nvSpPr>
        <p:spPr/>
        <p:txBody>
          <a:bodyPr>
            <a:normAutofit fontScale="92500" lnSpcReduction="20000"/>
          </a:bodyPr>
          <a:lstStyle/>
          <a:p>
            <a:pPr marL="109728" indent="0" algn="just">
              <a:spcBef>
                <a:spcPts val="600"/>
              </a:spcBef>
              <a:buNone/>
            </a:pPr>
            <a:r>
              <a:rPr lang="el-GR" sz="2400" b="1" dirty="0" smtClean="0">
                <a:effectLst>
                  <a:outerShdw blurRad="38100" dist="38100" dir="2700000" algn="tl">
                    <a:srgbClr val="000000">
                      <a:alpha val="43137"/>
                    </a:srgbClr>
                  </a:outerShdw>
                </a:effectLst>
              </a:rPr>
              <a:t>Στόχοι </a:t>
            </a:r>
            <a:r>
              <a:rPr lang="el-GR" sz="2400" b="1" dirty="0">
                <a:effectLst>
                  <a:outerShdw blurRad="38100" dist="38100" dir="2700000" algn="tl">
                    <a:srgbClr val="000000">
                      <a:alpha val="43137"/>
                    </a:srgbClr>
                  </a:outerShdw>
                </a:effectLst>
              </a:rPr>
              <a:t>των </a:t>
            </a:r>
            <a:r>
              <a:rPr lang="el-GR" sz="2400" b="1" dirty="0" smtClean="0">
                <a:effectLst>
                  <a:outerShdw blurRad="38100" dist="38100" dir="2700000" algn="tl">
                    <a:srgbClr val="000000">
                      <a:alpha val="43137"/>
                    </a:srgbClr>
                  </a:outerShdw>
                </a:effectLst>
              </a:rPr>
              <a:t>ΚΥΔΣ </a:t>
            </a:r>
            <a:r>
              <a:rPr lang="el-GR" sz="2400" b="1" dirty="0">
                <a:effectLst>
                  <a:outerShdw blurRad="38100" dist="38100" dir="2700000" algn="tl">
                    <a:srgbClr val="000000">
                      <a:alpha val="43137"/>
                    </a:srgbClr>
                  </a:outerShdw>
                </a:effectLst>
              </a:rPr>
              <a:t>είναι η επίτευξη </a:t>
            </a:r>
            <a:r>
              <a:rPr lang="el-GR" sz="2400" b="1" dirty="0" smtClean="0">
                <a:effectLst>
                  <a:outerShdw blurRad="38100" dist="38100" dir="2700000" algn="tl">
                    <a:srgbClr val="000000">
                      <a:alpha val="43137"/>
                    </a:srgbClr>
                  </a:outerShdw>
                </a:effectLst>
              </a:rPr>
              <a:t>θετικών κοινωνικών </a:t>
            </a:r>
            <a:r>
              <a:rPr lang="el-GR" sz="2400" b="1" dirty="0">
                <a:effectLst>
                  <a:outerShdw blurRad="38100" dist="38100" dir="2700000" algn="tl">
                    <a:srgbClr val="000000">
                      <a:alpha val="43137"/>
                    </a:srgbClr>
                  </a:outerShdw>
                </a:effectLst>
              </a:rPr>
              <a:t>αποτελεσμάτων στις δημόσιες </a:t>
            </a:r>
            <a:r>
              <a:rPr lang="el-GR" sz="2400" b="1" dirty="0" smtClean="0">
                <a:effectLst>
                  <a:outerShdw blurRad="38100" dist="38100" dir="2700000" algn="tl">
                    <a:srgbClr val="000000">
                      <a:alpha val="43137"/>
                    </a:srgbClr>
                  </a:outerShdw>
                </a:effectLst>
              </a:rPr>
              <a:t>συμβάσεις</a:t>
            </a:r>
          </a:p>
          <a:p>
            <a:pPr algn="just">
              <a:spcBef>
                <a:spcPts val="600"/>
              </a:spcBef>
              <a:buFont typeface="Wingdings" panose="05000000000000000000" pitchFamily="2" charset="2"/>
              <a:buChar char="§"/>
            </a:pPr>
            <a:r>
              <a:rPr lang="el-GR" sz="2400" b="1" dirty="0" smtClean="0">
                <a:effectLst>
                  <a:outerShdw blurRad="38100" dist="38100" dir="2700000" algn="tl">
                    <a:srgbClr val="000000">
                      <a:alpha val="43137"/>
                    </a:srgbClr>
                  </a:outerShdw>
                </a:effectLst>
              </a:rPr>
              <a:t>Προώθηση </a:t>
            </a:r>
            <a:r>
              <a:rPr lang="el-GR" sz="2400" b="1" dirty="0">
                <a:effectLst>
                  <a:outerShdw blurRad="38100" dist="38100" dir="2700000" algn="tl">
                    <a:srgbClr val="000000">
                      <a:alpha val="43137"/>
                    </a:srgbClr>
                  </a:outerShdw>
                </a:effectLst>
              </a:rPr>
              <a:t>δίκαιων ευκαιριών </a:t>
            </a:r>
            <a:r>
              <a:rPr lang="el-GR" sz="2400" b="1" dirty="0"/>
              <a:t>απασχόλησης και κοινωνικής </a:t>
            </a:r>
            <a:r>
              <a:rPr lang="el-GR" sz="2400" b="1" dirty="0" smtClean="0"/>
              <a:t>ένταξης </a:t>
            </a: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Παροχή ευκαιριών για την κοινωνική οικονομία και τις κοινωνικές </a:t>
            </a:r>
            <a:r>
              <a:rPr lang="el-GR" sz="2400" b="1" dirty="0" smtClean="0">
                <a:effectLst>
                  <a:outerShdw blurRad="38100" dist="38100" dir="2700000" algn="tl">
                    <a:srgbClr val="000000">
                      <a:alpha val="43137"/>
                    </a:srgbClr>
                  </a:outerShdw>
                </a:effectLst>
              </a:rPr>
              <a:t>επιχειρήσεις</a:t>
            </a: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Προώθηση της αξιοπρεπούς </a:t>
            </a:r>
            <a:r>
              <a:rPr lang="el-GR" sz="2400" b="1" dirty="0" smtClean="0">
                <a:effectLst>
                  <a:outerShdw blurRad="38100" dist="38100" dir="2700000" algn="tl">
                    <a:srgbClr val="000000">
                      <a:alpha val="43137"/>
                    </a:srgbClr>
                  </a:outerShdw>
                </a:effectLst>
              </a:rPr>
              <a:t>εργασίας</a:t>
            </a:r>
            <a:endParaRPr lang="el-GR" sz="2400" b="1" dirty="0">
              <a:effectLst>
                <a:outerShdw blurRad="38100" dist="38100" dir="2700000" algn="tl">
                  <a:srgbClr val="000000">
                    <a:alpha val="43137"/>
                  </a:srgbClr>
                </a:outerShdw>
              </a:effectLst>
            </a:endParaRP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Διασφάλιση του σεβασμού των κοινωνικών και εργασιακών </a:t>
            </a:r>
            <a:r>
              <a:rPr lang="el-GR" sz="2400" b="1" dirty="0" smtClean="0">
                <a:effectLst>
                  <a:outerShdw blurRad="38100" dist="38100" dir="2700000" algn="tl">
                    <a:srgbClr val="000000">
                      <a:alpha val="43137"/>
                    </a:srgbClr>
                  </a:outerShdw>
                </a:effectLst>
              </a:rPr>
              <a:t>δικαιωμάτων</a:t>
            </a:r>
            <a:endParaRPr lang="el-GR" sz="2400" b="1" dirty="0">
              <a:effectLst>
                <a:outerShdw blurRad="38100" dist="38100" dir="2700000" algn="tl">
                  <a:srgbClr val="000000">
                    <a:alpha val="43137"/>
                  </a:srgbClr>
                </a:outerShdw>
              </a:effectLst>
            </a:endParaRP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Προσβασιμότητα και σχεδιασμός για </a:t>
            </a:r>
            <a:r>
              <a:rPr lang="el-GR" sz="2400" b="1" dirty="0" smtClean="0">
                <a:effectLst>
                  <a:outerShdw blurRad="38100" dist="38100" dir="2700000" algn="tl">
                    <a:srgbClr val="000000">
                      <a:alpha val="43137"/>
                    </a:srgbClr>
                  </a:outerShdw>
                </a:effectLst>
              </a:rPr>
              <a:t>όλους</a:t>
            </a: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Σεβασμός των δικαιωμάτων του ανθρώπου και αντιμετώπιση ζητημάτων ηθικού </a:t>
            </a:r>
            <a:r>
              <a:rPr lang="el-GR" sz="2400" b="1" dirty="0" smtClean="0">
                <a:effectLst>
                  <a:outerShdw blurRad="38100" dist="38100" dir="2700000" algn="tl">
                    <a:srgbClr val="000000">
                      <a:alpha val="43137"/>
                    </a:srgbClr>
                  </a:outerShdw>
                </a:effectLst>
              </a:rPr>
              <a:t>εμπορίου</a:t>
            </a: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Παροχή υψηλής ποιότητας κοινωνικών, υγειονομικών, εκπαιδευτικών και </a:t>
            </a:r>
            <a:r>
              <a:rPr lang="el-GR" sz="2400" b="1" dirty="0" smtClean="0">
                <a:effectLst>
                  <a:outerShdw blurRad="38100" dist="38100" dir="2700000" algn="tl">
                    <a:srgbClr val="000000">
                      <a:alpha val="43137"/>
                    </a:srgbClr>
                  </a:outerShdw>
                </a:effectLst>
              </a:rPr>
              <a:t>πολιτιστικών υπηρεσιών</a:t>
            </a:r>
          </a:p>
          <a:p>
            <a:pPr marL="109728" indent="0" algn="just">
              <a:spcBef>
                <a:spcPts val="600"/>
              </a:spcBef>
              <a:buNone/>
            </a:pPr>
            <a:r>
              <a:rPr lang="el-GR" sz="2200" b="1" dirty="0" smtClean="0"/>
              <a:t>Ανακοίνωση </a:t>
            </a:r>
            <a:r>
              <a:rPr lang="el-GR" sz="2200" b="1" dirty="0"/>
              <a:t>της </a:t>
            </a:r>
            <a:r>
              <a:rPr lang="el-GR" sz="2200" b="1" dirty="0" smtClean="0"/>
              <a:t>Επιτροπής «</a:t>
            </a:r>
            <a:r>
              <a:rPr lang="el-GR" sz="2200" b="1" dirty="0"/>
              <a:t>Κοινωνικές αγορές — οδηγός για τη συνεκτίμηση κοινωνικών παραμέτρων </a:t>
            </a:r>
            <a:r>
              <a:rPr lang="el-GR" sz="2200" b="1" dirty="0" smtClean="0"/>
              <a:t>στις δημόσιες </a:t>
            </a:r>
            <a:r>
              <a:rPr lang="el-GR" sz="2200" b="1" dirty="0"/>
              <a:t>συμβάσεις (2η έκδοση</a:t>
            </a:r>
            <a:r>
              <a:rPr lang="el-GR" sz="2200" b="1" dirty="0" smtClean="0"/>
              <a:t>)» C(2021</a:t>
            </a:r>
            <a:r>
              <a:rPr lang="el-GR" sz="2200" b="1" dirty="0"/>
              <a:t>) 3573 </a:t>
            </a:r>
            <a:r>
              <a:rPr lang="el-GR" sz="2200" b="1" dirty="0" err="1"/>
              <a:t>final</a:t>
            </a:r>
            <a:endParaRPr lang="el-GR" sz="2200" b="1" dirty="0"/>
          </a:p>
          <a:p>
            <a:pPr algn="just">
              <a:spcBef>
                <a:spcPts val="600"/>
              </a:spcBef>
              <a:buFont typeface="Wingdings" panose="05000000000000000000" pitchFamily="2" charset="2"/>
              <a:buChar char="ü"/>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12300170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t>Στρατηγικές δημόσιες συμβάσεις – </a:t>
            </a:r>
            <a:br>
              <a:rPr lang="el-GR" b="1" dirty="0" smtClean="0"/>
            </a:br>
            <a:r>
              <a:rPr lang="el-GR" b="1" dirty="0" smtClean="0"/>
              <a:t>Κοινωνικά υπεύθυνες δημόσιες συμβάσεις (ΚΥΔΣ)</a:t>
            </a:r>
            <a:endParaRPr lang="el-GR" b="1" dirty="0"/>
          </a:p>
        </p:txBody>
      </p:sp>
      <p:sp>
        <p:nvSpPr>
          <p:cNvPr id="3" name="Θέση περιεχομένου 2"/>
          <p:cNvSpPr>
            <a:spLocks noGrp="1"/>
          </p:cNvSpPr>
          <p:nvPr>
            <p:ph idx="1"/>
          </p:nvPr>
        </p:nvSpPr>
        <p:spPr/>
        <p:txBody>
          <a:bodyPr>
            <a:normAutofit/>
          </a:bodyPr>
          <a:lstStyle/>
          <a:p>
            <a:pPr marL="109728" indent="0" algn="just">
              <a:spcBef>
                <a:spcPts val="600"/>
              </a:spcBef>
              <a:buNone/>
            </a:pPr>
            <a:r>
              <a:rPr lang="el-GR" sz="2400" b="1" dirty="0"/>
              <a:t>Κοινωνικές </a:t>
            </a:r>
            <a:r>
              <a:rPr lang="el-GR" sz="2400" b="1" dirty="0" smtClean="0"/>
              <a:t>παράμετροι </a:t>
            </a:r>
            <a:r>
              <a:rPr lang="el-GR" sz="2400" b="1" dirty="0" smtClean="0"/>
              <a:t>/ επιπτώσεις στις </a:t>
            </a:r>
            <a:r>
              <a:rPr lang="el-GR" sz="2400" b="1" dirty="0"/>
              <a:t>δημόσιες συμβάσεις </a:t>
            </a:r>
            <a:endParaRPr lang="el-GR" sz="2400" b="1" dirty="0" smtClean="0"/>
          </a:p>
          <a:p>
            <a:pPr algn="just">
              <a:spcBef>
                <a:spcPts val="600"/>
              </a:spcBef>
              <a:buFont typeface="Wingdings" panose="05000000000000000000" pitchFamily="2" charset="2"/>
              <a:buChar char="§"/>
            </a:pPr>
            <a:r>
              <a:rPr lang="el-GR" sz="2400" b="1" dirty="0"/>
              <a:t>Βασικές συνθήκες εργασίας —υπάρχει κίνδυνος να μη τηρούνται σε έναν κλάδο οι συμβάσεις της ΔΟΕ ή τα σχετικά εθνικά ή </a:t>
            </a:r>
            <a:r>
              <a:rPr lang="el-GR" sz="2400" b="1" dirty="0" err="1"/>
              <a:t>ενωσιακά</a:t>
            </a:r>
            <a:r>
              <a:rPr lang="el-GR" sz="2400" b="1" dirty="0"/>
              <a:t> πρότυπα</a:t>
            </a:r>
            <a:r>
              <a:rPr lang="el-GR" sz="2400" b="1" dirty="0" smtClean="0"/>
              <a:t>;</a:t>
            </a:r>
          </a:p>
          <a:p>
            <a:pPr algn="just">
              <a:spcBef>
                <a:spcPts val="600"/>
              </a:spcBef>
              <a:buFont typeface="Wingdings" panose="05000000000000000000" pitchFamily="2" charset="2"/>
              <a:buChar char="§"/>
            </a:pPr>
            <a:r>
              <a:rPr lang="el-GR" sz="2400" b="1" dirty="0"/>
              <a:t>Εργατικό δυναμικό — Τι είδους εργασία χρησιμοποιείται στην παραγωγή ή την παροχή υπηρεσιών και ποιοι κίνδυνοι συνδέονται με αυτήν;</a:t>
            </a:r>
          </a:p>
          <a:p>
            <a:pPr algn="just">
              <a:spcBef>
                <a:spcPts val="600"/>
              </a:spcBef>
              <a:buFont typeface="Wingdings" panose="05000000000000000000" pitchFamily="2" charset="2"/>
              <a:buChar char="§"/>
            </a:pPr>
            <a:r>
              <a:rPr lang="el-GR" sz="2400" b="1" dirty="0" smtClean="0"/>
              <a:t>Σύνδεση </a:t>
            </a:r>
            <a:r>
              <a:rPr lang="el-GR" sz="2400" b="1" dirty="0"/>
              <a:t>με το αντικείμενο — οι κοινωνικές απαιτήσεις πρέπει να συνδέονται επαρκώς με τα συγκεκριμένα προϊόντα ή τις υπηρεσίες που </a:t>
            </a:r>
            <a:r>
              <a:rPr lang="el-GR" sz="2400" b="1" dirty="0" smtClean="0"/>
              <a:t>αγοράζονται</a:t>
            </a:r>
            <a:endParaRPr lang="el-GR" sz="2400" b="1" dirty="0"/>
          </a:p>
          <a:p>
            <a:pPr marL="109728" indent="0" algn="just">
              <a:spcBef>
                <a:spcPts val="600"/>
              </a:spcBef>
              <a:buNone/>
            </a:pPr>
            <a:endParaRPr lang="el-GR" sz="2200" b="1" dirty="0" smtClean="0"/>
          </a:p>
          <a:p>
            <a:pPr marL="109728" indent="0" algn="just">
              <a:spcBef>
                <a:spcPts val="600"/>
              </a:spcBef>
              <a:buNone/>
            </a:pPr>
            <a:r>
              <a:rPr lang="el-GR" sz="2200" b="1" dirty="0" smtClean="0"/>
              <a:t>Ανακοίνωση </a:t>
            </a:r>
            <a:r>
              <a:rPr lang="el-GR" sz="2200" b="1" dirty="0"/>
              <a:t>της </a:t>
            </a:r>
            <a:r>
              <a:rPr lang="el-GR" sz="2200" b="1" dirty="0" smtClean="0"/>
              <a:t>Επιτροπής «</a:t>
            </a:r>
            <a:r>
              <a:rPr lang="el-GR" sz="2200" b="1" dirty="0"/>
              <a:t>Κοινωνικές αγορές — οδηγός για τη συνεκτίμηση κοινωνικών παραμέτρων </a:t>
            </a:r>
            <a:r>
              <a:rPr lang="el-GR" sz="2200" b="1" dirty="0" smtClean="0"/>
              <a:t>στις δημόσιες </a:t>
            </a:r>
            <a:r>
              <a:rPr lang="el-GR" sz="2200" b="1" dirty="0"/>
              <a:t>συμβάσεις (2η έκδοση</a:t>
            </a:r>
            <a:r>
              <a:rPr lang="el-GR" sz="2200" b="1" dirty="0" smtClean="0"/>
              <a:t>)» C(2021</a:t>
            </a:r>
            <a:r>
              <a:rPr lang="el-GR" sz="2200" b="1" dirty="0"/>
              <a:t>) 3573 </a:t>
            </a:r>
            <a:r>
              <a:rPr lang="el-GR" sz="2200" b="1" dirty="0" err="1"/>
              <a:t>final</a:t>
            </a:r>
            <a:endParaRPr lang="el-GR" sz="2200" b="1" dirty="0"/>
          </a:p>
          <a:p>
            <a:pPr algn="just">
              <a:spcBef>
                <a:spcPts val="600"/>
              </a:spcBef>
              <a:buFont typeface="Wingdings" panose="05000000000000000000" pitchFamily="2" charset="2"/>
              <a:buChar char="ü"/>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92505909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t>Στρατηγικές δημόσιες συμβάσεις και οδηγίες για τις δημόσιες συμβάσεις </a:t>
            </a:r>
            <a:br>
              <a:rPr lang="el-GR" b="1" dirty="0" smtClean="0"/>
            </a:br>
            <a:endParaRPr lang="el-GR" b="1" dirty="0"/>
          </a:p>
        </p:txBody>
      </p:sp>
      <p:sp>
        <p:nvSpPr>
          <p:cNvPr id="3" name="Θέση περιεχομένου 2"/>
          <p:cNvSpPr>
            <a:spLocks noGrp="1"/>
          </p:cNvSpPr>
          <p:nvPr>
            <p:ph idx="1"/>
          </p:nvPr>
        </p:nvSpPr>
        <p:spPr>
          <a:xfrm>
            <a:off x="573578" y="1802674"/>
            <a:ext cx="11008822" cy="4771862"/>
          </a:xfrm>
        </p:spPr>
        <p:txBody>
          <a:bodyPr>
            <a:normAutofit/>
          </a:bodyPr>
          <a:lstStyle/>
          <a:p>
            <a:pPr marL="109728" indent="0" algn="just">
              <a:spcBef>
                <a:spcPts val="600"/>
              </a:spcBef>
              <a:buNone/>
            </a:pPr>
            <a:r>
              <a:rPr lang="el-GR" sz="2400" b="1" dirty="0"/>
              <a:t>Οι Οδηγίες του 2014 για τις δημόσιες συμβάσεις παρέχουν τη δυνατότητα στις αναθέτουσες αρχές να λαμβάνουν υπόψη </a:t>
            </a:r>
            <a:r>
              <a:rPr lang="el-GR" sz="2400" b="1" dirty="0" smtClean="0"/>
              <a:t>καινοτομικούς / κοινωνικούς / περιβαλλοντικούς παράγοντες</a:t>
            </a:r>
            <a:r>
              <a:rPr lang="el-GR" sz="2400" b="1" dirty="0"/>
              <a:t> </a:t>
            </a:r>
            <a:r>
              <a:rPr lang="el-GR" sz="2400" b="1" dirty="0" smtClean="0"/>
              <a:t>κατά τον καθορισμό:</a:t>
            </a:r>
          </a:p>
          <a:p>
            <a:pPr marL="109728" indent="0" algn="just">
              <a:spcBef>
                <a:spcPts val="600"/>
              </a:spcBef>
              <a:buNone/>
            </a:pPr>
            <a:endParaRPr lang="el-GR" sz="2400" b="1" dirty="0"/>
          </a:p>
          <a:p>
            <a:pPr algn="just">
              <a:spcBef>
                <a:spcPts val="600"/>
              </a:spcBef>
              <a:buFont typeface="Wingdings" panose="05000000000000000000" pitchFamily="2" charset="2"/>
              <a:buChar char="§"/>
            </a:pPr>
            <a:r>
              <a:rPr lang="el-GR" sz="2400" b="1" dirty="0" smtClean="0"/>
              <a:t>Του αντικειμένου της σύμβασης και του δικαιώματος </a:t>
            </a:r>
            <a:r>
              <a:rPr lang="el-GR" sz="2400" b="1" dirty="0" smtClean="0"/>
              <a:t>συμμετοχής </a:t>
            </a:r>
            <a:endParaRPr lang="el-GR" sz="2400" b="1" dirty="0" smtClean="0"/>
          </a:p>
          <a:p>
            <a:pPr algn="just">
              <a:spcBef>
                <a:spcPts val="600"/>
              </a:spcBef>
              <a:buFont typeface="Wingdings" panose="05000000000000000000" pitchFamily="2" charset="2"/>
              <a:buChar char="§"/>
            </a:pPr>
            <a:r>
              <a:rPr lang="el-GR" sz="2400" b="1" dirty="0" smtClean="0"/>
              <a:t>Της διαδικασίας ανάθεσης </a:t>
            </a:r>
          </a:p>
          <a:p>
            <a:pPr algn="just">
              <a:spcBef>
                <a:spcPts val="600"/>
              </a:spcBef>
              <a:buFont typeface="Wingdings" panose="05000000000000000000" pitchFamily="2" charset="2"/>
              <a:buChar char="§"/>
            </a:pPr>
            <a:r>
              <a:rPr lang="el-GR" sz="2400" b="1" dirty="0"/>
              <a:t>Τ</a:t>
            </a:r>
            <a:r>
              <a:rPr lang="el-GR" sz="2400" b="1" dirty="0" smtClean="0"/>
              <a:t>ων τεχνικών προδιαγραφών</a:t>
            </a:r>
          </a:p>
          <a:p>
            <a:pPr algn="just">
              <a:spcBef>
                <a:spcPts val="600"/>
              </a:spcBef>
              <a:buFont typeface="Wingdings" panose="05000000000000000000" pitchFamily="2" charset="2"/>
              <a:buChar char="§"/>
            </a:pPr>
            <a:r>
              <a:rPr lang="el-GR" sz="2400" b="1" dirty="0" smtClean="0"/>
              <a:t>Των κριτηρίων </a:t>
            </a:r>
            <a:r>
              <a:rPr lang="el-GR" sz="2400" b="1" dirty="0"/>
              <a:t>επιλογής </a:t>
            </a:r>
            <a:endParaRPr lang="el-GR" sz="2400" b="1" dirty="0" smtClean="0"/>
          </a:p>
          <a:p>
            <a:pPr algn="just">
              <a:spcBef>
                <a:spcPts val="600"/>
              </a:spcBef>
              <a:buFont typeface="Wingdings" panose="05000000000000000000" pitchFamily="2" charset="2"/>
              <a:buChar char="§"/>
            </a:pPr>
            <a:r>
              <a:rPr lang="el-GR" sz="2400" b="1" dirty="0" smtClean="0"/>
              <a:t>Των κριτηρίων ανάθεσης </a:t>
            </a:r>
          </a:p>
          <a:p>
            <a:pPr algn="just">
              <a:spcBef>
                <a:spcPts val="600"/>
              </a:spcBef>
              <a:buFont typeface="Wingdings" panose="05000000000000000000" pitchFamily="2" charset="2"/>
              <a:buChar char="§"/>
            </a:pPr>
            <a:r>
              <a:rPr lang="el-GR" sz="2400" b="1" dirty="0" smtClean="0"/>
              <a:t>των </a:t>
            </a:r>
            <a:r>
              <a:rPr lang="el-GR" sz="2400" b="1" dirty="0"/>
              <a:t>όρων εκτέλεσης  της </a:t>
            </a:r>
            <a:r>
              <a:rPr lang="el-GR" sz="2400" b="1" dirty="0" smtClean="0"/>
              <a:t>σύμβασης</a:t>
            </a:r>
            <a:endParaRPr lang="el-GR" sz="2400" b="1" dirty="0"/>
          </a:p>
          <a:p>
            <a:pPr marL="109728" indent="0" algn="just">
              <a:spcBef>
                <a:spcPts val="600"/>
              </a:spcBef>
              <a:buNone/>
            </a:pPr>
            <a:endParaRPr lang="el-GR" sz="2200" b="1" dirty="0" smtClean="0"/>
          </a:p>
          <a:p>
            <a:pPr algn="just">
              <a:spcBef>
                <a:spcPts val="600"/>
              </a:spcBef>
              <a:buFont typeface="Wingdings" panose="05000000000000000000" pitchFamily="2" charset="2"/>
              <a:buChar char="ü"/>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6470382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t>Ψηφιακές δημόσιες συμβάσεις</a:t>
            </a:r>
            <a:endParaRPr lang="el-GR" b="1" dirty="0"/>
          </a:p>
        </p:txBody>
      </p:sp>
      <p:sp>
        <p:nvSpPr>
          <p:cNvPr id="3" name="Θέση περιεχομένου 2"/>
          <p:cNvSpPr>
            <a:spLocks noGrp="1"/>
          </p:cNvSpPr>
          <p:nvPr>
            <p:ph idx="1"/>
          </p:nvPr>
        </p:nvSpPr>
        <p:spPr>
          <a:xfrm>
            <a:off x="627016" y="1802674"/>
            <a:ext cx="10955383" cy="4771862"/>
          </a:xfrm>
        </p:spPr>
        <p:txBody>
          <a:bodyPr>
            <a:normAutofit/>
          </a:bodyPr>
          <a:lstStyle/>
          <a:p>
            <a:pPr marL="109728" indent="0" algn="just">
              <a:spcBef>
                <a:spcPts val="600"/>
              </a:spcBef>
              <a:buNone/>
            </a:pPr>
            <a:r>
              <a:rPr lang="el-GR" sz="2400" b="1" dirty="0" smtClean="0">
                <a:effectLst>
                  <a:outerShdw blurRad="38100" dist="38100" dir="2700000" algn="tl">
                    <a:srgbClr val="000000">
                      <a:alpha val="43137"/>
                    </a:srgbClr>
                  </a:outerShdw>
                </a:effectLst>
              </a:rPr>
              <a:t>Ψηφιακός μετασχηματισμός </a:t>
            </a:r>
            <a:r>
              <a:rPr lang="el-GR" sz="2400" b="1" dirty="0">
                <a:effectLst>
                  <a:outerShdw blurRad="38100" dist="38100" dir="2700000" algn="tl">
                    <a:srgbClr val="000000">
                      <a:alpha val="43137"/>
                    </a:srgbClr>
                  </a:outerShdw>
                </a:effectLst>
              </a:rPr>
              <a:t>των δημόσιων </a:t>
            </a:r>
            <a:r>
              <a:rPr lang="el-GR" sz="2400" b="1" dirty="0" smtClean="0">
                <a:effectLst>
                  <a:outerShdw blurRad="38100" dist="38100" dir="2700000" algn="tl">
                    <a:srgbClr val="000000">
                      <a:alpha val="43137"/>
                    </a:srgbClr>
                  </a:outerShdw>
                </a:effectLst>
              </a:rPr>
              <a:t>συμβάσεων</a:t>
            </a:r>
          </a:p>
          <a:p>
            <a:pPr algn="just">
              <a:spcBef>
                <a:spcPts val="600"/>
              </a:spcBef>
              <a:buFont typeface="Wingdings" panose="05000000000000000000" pitchFamily="2" charset="2"/>
              <a:buChar char="§"/>
            </a:pPr>
            <a:r>
              <a:rPr lang="el-GR" sz="2400" b="1" dirty="0" smtClean="0">
                <a:effectLst>
                  <a:outerShdw blurRad="38100" dist="38100" dir="2700000" algn="tl">
                    <a:srgbClr val="000000">
                      <a:alpha val="43137"/>
                    </a:srgbClr>
                  </a:outerShdw>
                </a:effectLst>
              </a:rPr>
              <a:t>Εντάσσονται στην στρατηγική </a:t>
            </a:r>
            <a:r>
              <a:rPr lang="el-GR" sz="2400" b="1" dirty="0">
                <a:effectLst>
                  <a:outerShdw blurRad="38100" dist="38100" dir="2700000" algn="tl">
                    <a:srgbClr val="000000">
                      <a:alpha val="43137"/>
                    </a:srgbClr>
                  </a:outerShdw>
                </a:effectLst>
              </a:rPr>
              <a:t>για την ψηφιακή ενιαία αγορά</a:t>
            </a:r>
            <a:r>
              <a:rPr lang="el-GR" sz="2400" b="1" dirty="0"/>
              <a:t> ή το σχέδιο δράσης για την ηλεκτρονική </a:t>
            </a:r>
            <a:r>
              <a:rPr lang="el-GR" sz="2400" b="1" dirty="0" smtClean="0"/>
              <a:t>διακυβέρνηση.</a:t>
            </a:r>
          </a:p>
          <a:p>
            <a:pPr algn="just">
              <a:spcBef>
                <a:spcPts val="600"/>
              </a:spcBef>
              <a:buFont typeface="Wingdings" panose="05000000000000000000" pitchFamily="2" charset="2"/>
              <a:buChar char="§"/>
            </a:pPr>
            <a:r>
              <a:rPr lang="el-GR" sz="2400" b="1" dirty="0" smtClean="0">
                <a:effectLst>
                  <a:outerShdw blurRad="38100" dist="38100" dir="2700000" algn="tl">
                    <a:srgbClr val="000000">
                      <a:alpha val="43137"/>
                    </a:srgbClr>
                  </a:outerShdw>
                </a:effectLst>
              </a:rPr>
              <a:t>Στόχος</a:t>
            </a:r>
            <a:r>
              <a:rPr lang="el-GR" sz="2400" b="1" dirty="0" smtClean="0"/>
              <a:t>: Μείωση </a:t>
            </a:r>
            <a:r>
              <a:rPr lang="el-GR" sz="2400" b="1" dirty="0"/>
              <a:t>του διοικητικού </a:t>
            </a:r>
            <a:r>
              <a:rPr lang="el-GR" sz="2400" b="1" dirty="0" smtClean="0"/>
              <a:t>φόρτου, εφαρμογή </a:t>
            </a:r>
            <a:r>
              <a:rPr lang="el-GR" sz="2400" b="1" dirty="0"/>
              <a:t>της αρχής «μόνον άπαξ» (οι συμμετέχοντες στις διαδικασίες ανάθεσης οικονομικοί φορείς παρέχουν πληροφορίες μόνο μία φορά)</a:t>
            </a:r>
          </a:p>
          <a:p>
            <a:pPr lvl="1" algn="just">
              <a:spcBef>
                <a:spcPts val="600"/>
              </a:spcBef>
              <a:buFont typeface="Wingdings" panose="05000000000000000000" pitchFamily="2" charset="2"/>
              <a:buChar char="§"/>
            </a:pPr>
            <a:r>
              <a:rPr lang="el-GR" sz="2200" b="1" dirty="0" err="1" smtClean="0"/>
              <a:t>Ψηφιοποίηση</a:t>
            </a:r>
            <a:r>
              <a:rPr lang="el-GR" sz="2200" b="1" dirty="0" smtClean="0"/>
              <a:t> </a:t>
            </a:r>
            <a:r>
              <a:rPr lang="el-GR" sz="2200" b="1" dirty="0"/>
              <a:t>των κυριότερων σταδίων του κύκλου ζωής των δημόσιων συμβάσεων, όπως η ηλεκτρονική υποβολή, η ηλεκτρονική πρόσβαση ή η ηλεκτρονική τιμολόγηση </a:t>
            </a:r>
            <a:endParaRPr lang="el-GR" sz="2200" b="1" dirty="0" smtClean="0"/>
          </a:p>
          <a:p>
            <a:pPr lvl="1" algn="just">
              <a:spcBef>
                <a:spcPts val="600"/>
              </a:spcBef>
              <a:buFont typeface="Wingdings" panose="05000000000000000000" pitchFamily="2" charset="2"/>
              <a:buChar char="§"/>
            </a:pPr>
            <a:r>
              <a:rPr lang="el-GR" sz="2200" b="1" dirty="0" smtClean="0"/>
              <a:t>Ευρωπαϊκό </a:t>
            </a:r>
            <a:r>
              <a:rPr lang="el-GR" sz="2200" b="1" dirty="0"/>
              <a:t>Ενιαίο Έγγραφο </a:t>
            </a:r>
            <a:r>
              <a:rPr lang="el-GR" sz="2200" b="1" dirty="0" smtClean="0"/>
              <a:t>Σύμβασης </a:t>
            </a:r>
            <a:r>
              <a:rPr lang="el-GR" sz="2200" b="1" dirty="0"/>
              <a:t>(</a:t>
            </a:r>
            <a:r>
              <a:rPr lang="el-GR" sz="2200" b="1" dirty="0" smtClean="0"/>
              <a:t>ΕΕΕΣ) και </a:t>
            </a:r>
          </a:p>
          <a:p>
            <a:pPr lvl="1" algn="just">
              <a:spcBef>
                <a:spcPts val="600"/>
              </a:spcBef>
              <a:buFont typeface="Wingdings" panose="05000000000000000000" pitchFamily="2" charset="2"/>
              <a:buChar char="§"/>
            </a:pPr>
            <a:r>
              <a:rPr lang="el-GR" sz="2200" b="1" dirty="0" smtClean="0"/>
              <a:t>Εργαλείο </a:t>
            </a:r>
            <a:r>
              <a:rPr lang="en-US" sz="2200" b="1" dirty="0" smtClean="0"/>
              <a:t>e</a:t>
            </a:r>
            <a:r>
              <a:rPr lang="el-GR" sz="2200" b="1" dirty="0" smtClean="0"/>
              <a:t>-</a:t>
            </a:r>
            <a:r>
              <a:rPr lang="en-US" sz="2200" b="1" dirty="0" err="1" smtClean="0"/>
              <a:t>Certis</a:t>
            </a:r>
            <a:r>
              <a:rPr lang="el-GR" sz="2200" b="1" dirty="0" smtClean="0"/>
              <a:t> για τη διευκόλυνση των διασυνοριακών δημοσίων συμβάσεων</a:t>
            </a:r>
          </a:p>
          <a:p>
            <a:pPr algn="just">
              <a:spcBef>
                <a:spcPts val="600"/>
              </a:spcBef>
              <a:buFont typeface="Wingdings" panose="05000000000000000000" pitchFamily="2" charset="2"/>
              <a:buChar char="§"/>
            </a:pPr>
            <a:endParaRPr lang="el-GR" sz="2400" b="1" dirty="0" smtClean="0"/>
          </a:p>
          <a:p>
            <a:pPr algn="just">
              <a:spcBef>
                <a:spcPts val="600"/>
              </a:spcBef>
              <a:buFont typeface="Wingdings" panose="05000000000000000000" pitchFamily="2" charset="2"/>
              <a:buChar char="§"/>
            </a:pPr>
            <a:endParaRPr lang="el-GR" sz="2400" b="1" dirty="0" smtClean="0"/>
          </a:p>
          <a:p>
            <a:pPr algn="just">
              <a:spcBef>
                <a:spcPts val="600"/>
              </a:spcBef>
              <a:buFont typeface="Wingdings" panose="05000000000000000000" pitchFamily="2" charset="2"/>
              <a:buChar char="ü"/>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41860330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err="1"/>
              <a:t>Επαγγελματοποίηση</a:t>
            </a:r>
            <a:r>
              <a:rPr lang="el-GR" b="1" dirty="0"/>
              <a:t> των αγοραστών του Δημοσίου</a:t>
            </a:r>
          </a:p>
        </p:txBody>
      </p:sp>
      <p:sp>
        <p:nvSpPr>
          <p:cNvPr id="3" name="Θέση περιεχομένου 2"/>
          <p:cNvSpPr>
            <a:spLocks noGrp="1"/>
          </p:cNvSpPr>
          <p:nvPr>
            <p:ph idx="1"/>
          </p:nvPr>
        </p:nvSpPr>
        <p:spPr>
          <a:xfrm>
            <a:off x="627016" y="1802674"/>
            <a:ext cx="10955383" cy="4771862"/>
          </a:xfrm>
        </p:spPr>
        <p:txBody>
          <a:bodyPr>
            <a:normAutofit/>
          </a:bodyPr>
          <a:lstStyle/>
          <a:p>
            <a:pPr marL="109728" indent="0" algn="just">
              <a:spcBef>
                <a:spcPts val="600"/>
              </a:spcBef>
              <a:buNone/>
            </a:pPr>
            <a:r>
              <a:rPr lang="el-GR" sz="2400" b="1" dirty="0" smtClean="0"/>
              <a:t>Σύσταση ΕΕ 2017/1805 </a:t>
            </a:r>
            <a:r>
              <a:rPr lang="el-GR" sz="2400" b="1" dirty="0"/>
              <a:t>για την </a:t>
            </a:r>
            <a:r>
              <a:rPr lang="el-GR" sz="2400" b="1" dirty="0" err="1">
                <a:effectLst>
                  <a:outerShdw blurRad="38100" dist="38100" dir="2700000" algn="tl">
                    <a:srgbClr val="000000">
                      <a:alpha val="43137"/>
                    </a:srgbClr>
                  </a:outerShdw>
                </a:effectLst>
              </a:rPr>
              <a:t>επαγγελματοποίηση</a:t>
            </a:r>
            <a:r>
              <a:rPr lang="el-GR" sz="2400" b="1" dirty="0">
                <a:effectLst>
                  <a:outerShdw blurRad="38100" dist="38100" dir="2700000" algn="tl">
                    <a:srgbClr val="000000">
                      <a:alpha val="43137"/>
                    </a:srgbClr>
                  </a:outerShdw>
                </a:effectLst>
              </a:rPr>
              <a:t> του τομέα των δημόσιων </a:t>
            </a:r>
            <a:r>
              <a:rPr lang="el-GR" sz="2400" b="1" dirty="0" smtClean="0">
                <a:effectLst>
                  <a:outerShdw blurRad="38100" dist="38100" dir="2700000" algn="tl">
                    <a:srgbClr val="000000">
                      <a:alpha val="43137"/>
                    </a:srgbClr>
                  </a:outerShdw>
                </a:effectLst>
              </a:rPr>
              <a:t>συμβάσεων</a:t>
            </a:r>
            <a:endParaRPr lang="el-GR" sz="2400" b="1" dirty="0">
              <a:effectLst>
                <a:outerShdw blurRad="38100" dist="38100" dir="2700000" algn="tl">
                  <a:srgbClr val="000000">
                    <a:alpha val="43137"/>
                  </a:srgbClr>
                </a:outerShdw>
              </a:effectLst>
            </a:endParaRPr>
          </a:p>
          <a:p>
            <a:pPr algn="just">
              <a:spcBef>
                <a:spcPts val="600"/>
              </a:spcBef>
              <a:buFont typeface="Wingdings" panose="05000000000000000000" pitchFamily="2" charset="2"/>
              <a:buChar char="§"/>
            </a:pPr>
            <a:r>
              <a:rPr lang="el-GR" sz="2400" b="1" dirty="0" smtClean="0"/>
              <a:t>Καθορισμός πολιτικής για την </a:t>
            </a:r>
            <a:r>
              <a:rPr lang="el-GR" sz="2400" b="1" dirty="0" err="1" smtClean="0"/>
              <a:t>επαγγελματοποίηση</a:t>
            </a:r>
            <a:endParaRPr lang="el-GR" sz="2400" b="1" dirty="0" smtClean="0"/>
          </a:p>
          <a:p>
            <a:pPr algn="just">
              <a:spcBef>
                <a:spcPts val="600"/>
              </a:spcBef>
              <a:buFont typeface="Wingdings" panose="05000000000000000000" pitchFamily="2" charset="2"/>
              <a:buChar char="§"/>
            </a:pPr>
            <a:r>
              <a:rPr lang="el-GR" sz="2400" b="1" dirty="0" smtClean="0"/>
              <a:t>Ανθρώπινο δυναμικό — Βελτίωση της επιμόρφωσης και της διαχείρισης της σταδιοδρομίας</a:t>
            </a:r>
          </a:p>
          <a:p>
            <a:pPr algn="just">
              <a:spcBef>
                <a:spcPts val="600"/>
              </a:spcBef>
              <a:buFont typeface="Wingdings" panose="05000000000000000000" pitchFamily="2" charset="2"/>
              <a:buChar char="§"/>
            </a:pPr>
            <a:r>
              <a:rPr lang="el-GR" sz="2400" b="1" dirty="0" smtClean="0"/>
              <a:t>Παροχή εργαλείων και μεθοδολογίας</a:t>
            </a:r>
          </a:p>
          <a:p>
            <a:pPr algn="just">
              <a:spcBef>
                <a:spcPts val="600"/>
              </a:spcBef>
              <a:buFont typeface="Wingdings" panose="05000000000000000000" pitchFamily="2" charset="2"/>
              <a:buChar char="§"/>
            </a:pPr>
            <a:r>
              <a:rPr lang="el-GR" sz="2400" b="1" dirty="0" smtClean="0"/>
              <a:t>Υποβολή εκθέσεων και παρακολούθηση εφαρμογής της Σύστασης </a:t>
            </a:r>
          </a:p>
          <a:p>
            <a:pPr algn="just">
              <a:spcBef>
                <a:spcPts val="600"/>
              </a:spcBef>
              <a:buFont typeface="Wingdings" panose="05000000000000000000" pitchFamily="2" charset="2"/>
              <a:buChar char="§"/>
            </a:pPr>
            <a:endParaRPr lang="el-GR" sz="2400" b="1" dirty="0" smtClean="0"/>
          </a:p>
          <a:p>
            <a:pPr algn="just">
              <a:spcBef>
                <a:spcPts val="600"/>
              </a:spcBef>
              <a:buFont typeface="Wingdings" panose="05000000000000000000" pitchFamily="2" charset="2"/>
              <a:buChar char="ü"/>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35949396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a:t>Περιγραφή και στόχοι μαθήματος</a:t>
            </a:r>
          </a:p>
        </p:txBody>
      </p:sp>
      <p:sp>
        <p:nvSpPr>
          <p:cNvPr id="3" name="Θέση περιεχομένου 2"/>
          <p:cNvSpPr>
            <a:spLocks noGrp="1"/>
          </p:cNvSpPr>
          <p:nvPr>
            <p:ph idx="1"/>
          </p:nvPr>
        </p:nvSpPr>
        <p:spPr>
          <a:xfrm>
            <a:off x="689956" y="1802674"/>
            <a:ext cx="10892444" cy="4771862"/>
          </a:xfrm>
        </p:spPr>
        <p:txBody>
          <a:bodyPr>
            <a:normAutofit fontScale="85000" lnSpcReduction="20000"/>
          </a:bodyPr>
          <a:lstStyle/>
          <a:p>
            <a:pPr algn="just">
              <a:spcBef>
                <a:spcPts val="600"/>
              </a:spcBef>
            </a:pPr>
            <a:r>
              <a:rPr lang="el-GR" b="1" dirty="0">
                <a:effectLst>
                  <a:outerShdw blurRad="38100" dist="38100" dir="2700000" algn="tl">
                    <a:srgbClr val="000000">
                      <a:alpha val="43137"/>
                    </a:srgbClr>
                  </a:outerShdw>
                </a:effectLst>
              </a:rPr>
              <a:t>Παρουσίαση της στρατηγικής σημασίας </a:t>
            </a:r>
            <a:r>
              <a:rPr lang="el-GR" b="1" dirty="0" smtClean="0">
                <a:effectLst>
                  <a:outerShdw blurRad="38100" dist="38100" dir="2700000" algn="tl">
                    <a:srgbClr val="000000">
                      <a:alpha val="43137"/>
                    </a:srgbClr>
                  </a:outerShdw>
                </a:effectLst>
              </a:rPr>
              <a:t>των </a:t>
            </a:r>
            <a:r>
              <a:rPr lang="el-GR" b="1" dirty="0">
                <a:effectLst>
                  <a:outerShdw blurRad="38100" dist="38100" dir="2700000" algn="tl">
                    <a:srgbClr val="000000">
                      <a:alpha val="43137"/>
                    </a:srgbClr>
                  </a:outerShdw>
                </a:effectLst>
              </a:rPr>
              <a:t>δημοσίων συμβάσεων και του θεσμικού πλαισίου που τις </a:t>
            </a:r>
            <a:r>
              <a:rPr lang="el-GR" b="1" dirty="0" smtClean="0">
                <a:effectLst>
                  <a:outerShdw blurRad="38100" dist="38100" dir="2700000" algn="tl">
                    <a:srgbClr val="000000">
                      <a:alpha val="43137"/>
                    </a:srgbClr>
                  </a:outerShdw>
                </a:effectLst>
              </a:rPr>
              <a:t>διέπει</a:t>
            </a:r>
            <a:r>
              <a:rPr lang="el-GR" b="1" dirty="0" smtClean="0"/>
              <a:t>:</a:t>
            </a:r>
            <a:r>
              <a:rPr lang="el-GR" b="1" dirty="0" smtClean="0">
                <a:sym typeface="Wingdings" panose="05000000000000000000" pitchFamily="2" charset="2"/>
              </a:rPr>
              <a:t> </a:t>
            </a:r>
            <a:r>
              <a:rPr lang="el-GR" b="1" dirty="0" smtClean="0"/>
              <a:t> </a:t>
            </a:r>
            <a:r>
              <a:rPr lang="el-GR" b="1" dirty="0"/>
              <a:t>ν. 4412/2016 που ενσωμάτωσε τις οδηγίες 2014/24/ΕΕ και 2014/25/ΕΕ καθώς και του </a:t>
            </a:r>
            <a:r>
              <a:rPr lang="el-GR" b="1" dirty="0" smtClean="0"/>
              <a:t>δευτερογενούς </a:t>
            </a:r>
            <a:r>
              <a:rPr lang="el-GR" b="1" dirty="0"/>
              <a:t>- κανονιστικού  δικαίου</a:t>
            </a:r>
          </a:p>
          <a:p>
            <a:pPr algn="just">
              <a:spcBef>
                <a:spcPts val="600"/>
              </a:spcBef>
            </a:pPr>
            <a:r>
              <a:rPr lang="el-GR" b="1" dirty="0">
                <a:effectLst>
                  <a:outerShdw blurRad="38100" dist="38100" dir="2700000" algn="tl">
                    <a:srgbClr val="000000">
                      <a:alpha val="43137"/>
                    </a:srgbClr>
                  </a:outerShdw>
                </a:effectLst>
              </a:rPr>
              <a:t>Ένταξη των δημοσίων συμβάσεων στους στόχους της καλής διακυβέρνησης </a:t>
            </a:r>
          </a:p>
          <a:p>
            <a:pPr algn="just">
              <a:spcBef>
                <a:spcPts val="600"/>
              </a:spcBef>
            </a:pPr>
            <a:r>
              <a:rPr lang="el-GR" b="1" dirty="0">
                <a:effectLst>
                  <a:outerShdw blurRad="38100" dist="38100" dir="2700000" algn="tl">
                    <a:srgbClr val="000000">
                      <a:alpha val="43137"/>
                    </a:srgbClr>
                  </a:outerShdw>
                </a:effectLst>
              </a:rPr>
              <a:t>Κατανόηση των γενικών αρχών και των βασικών κανόνων του </a:t>
            </a:r>
            <a:r>
              <a:rPr lang="el-GR" b="1" dirty="0" err="1">
                <a:effectLst>
                  <a:outerShdw blurRad="38100" dist="38100" dir="2700000" algn="tl">
                    <a:srgbClr val="000000">
                      <a:alpha val="43137"/>
                    </a:srgbClr>
                  </a:outerShdw>
                </a:effectLst>
              </a:rPr>
              <a:t>ενωσιακού</a:t>
            </a:r>
            <a:r>
              <a:rPr lang="el-GR" b="1" dirty="0">
                <a:effectLst>
                  <a:outerShdw blurRad="38100" dist="38100" dir="2700000" algn="tl">
                    <a:srgbClr val="000000">
                      <a:alpha val="43137"/>
                    </a:srgbClr>
                  </a:outerShdw>
                </a:effectLst>
              </a:rPr>
              <a:t> και εθνικού δικαίου </a:t>
            </a:r>
            <a:r>
              <a:rPr lang="el-GR" b="1" dirty="0"/>
              <a:t>όπως </a:t>
            </a:r>
            <a:r>
              <a:rPr lang="el-GR" b="1" dirty="0" smtClean="0"/>
              <a:t>εφαρμόζονται </a:t>
            </a:r>
            <a:r>
              <a:rPr lang="el-GR" b="1" dirty="0"/>
              <a:t>από τη νομολογία του Δικαστηρίου της </a:t>
            </a:r>
            <a:r>
              <a:rPr lang="el-GR" b="1" dirty="0" smtClean="0"/>
              <a:t>Ένωσης και των εθνικών διοικητικών δικαστηρίων </a:t>
            </a:r>
            <a:endParaRPr lang="el-GR" b="1" dirty="0"/>
          </a:p>
          <a:p>
            <a:pPr algn="just">
              <a:spcBef>
                <a:spcPts val="600"/>
              </a:spcBef>
            </a:pPr>
            <a:r>
              <a:rPr lang="el-GR" b="1" dirty="0">
                <a:effectLst>
                  <a:outerShdw blurRad="38100" dist="38100" dir="2700000" algn="tl">
                    <a:srgbClr val="000000">
                      <a:alpha val="43137"/>
                    </a:srgbClr>
                  </a:outerShdw>
                </a:effectLst>
              </a:rPr>
              <a:t>Εξοικείωση</a:t>
            </a:r>
            <a:r>
              <a:rPr lang="el-GR" b="1" dirty="0"/>
              <a:t> με τα </a:t>
            </a:r>
            <a:r>
              <a:rPr lang="el-GR" b="1" dirty="0">
                <a:effectLst>
                  <a:outerShdw blurRad="38100" dist="38100" dir="2700000" algn="tl">
                    <a:srgbClr val="000000">
                      <a:alpha val="43137"/>
                    </a:srgbClr>
                  </a:outerShdw>
                </a:effectLst>
              </a:rPr>
              <a:t>στάδια διαδικασίας και τα </a:t>
            </a:r>
            <a:r>
              <a:rPr lang="el-GR" b="1" dirty="0" smtClean="0">
                <a:effectLst>
                  <a:outerShdw blurRad="38100" dist="38100" dir="2700000" algn="tl">
                    <a:srgbClr val="000000">
                      <a:alpha val="43137"/>
                    </a:srgbClr>
                  </a:outerShdw>
                </a:effectLst>
              </a:rPr>
              <a:t>εργαλεία και κανόνες προετοιμασίας </a:t>
            </a:r>
            <a:r>
              <a:rPr lang="el-GR" b="1" dirty="0">
                <a:effectLst>
                  <a:outerShdw blurRad="38100" dist="38100" dir="2700000" algn="tl">
                    <a:srgbClr val="000000">
                      <a:alpha val="43137"/>
                    </a:srgbClr>
                  </a:outerShdw>
                </a:effectLst>
              </a:rPr>
              <a:t>και  σχεδιασμού, </a:t>
            </a:r>
            <a:r>
              <a:rPr lang="el-GR" b="1" dirty="0" smtClean="0">
                <a:effectLst>
                  <a:outerShdw blurRad="38100" dist="38100" dir="2700000" algn="tl">
                    <a:srgbClr val="000000">
                      <a:alpha val="43137"/>
                    </a:srgbClr>
                  </a:outerShdw>
                </a:effectLst>
              </a:rPr>
              <a:t>ανάθεσης, εκτέλεσης </a:t>
            </a:r>
            <a:r>
              <a:rPr lang="el-GR" b="1" dirty="0">
                <a:effectLst>
                  <a:outerShdw blurRad="38100" dist="38100" dir="2700000" algn="tl">
                    <a:srgbClr val="000000">
                      <a:alpha val="43137"/>
                    </a:srgbClr>
                  </a:outerShdw>
                </a:effectLst>
              </a:rPr>
              <a:t>και διαχείρισης </a:t>
            </a:r>
            <a:r>
              <a:rPr lang="el-GR" b="1" dirty="0"/>
              <a:t>των δημοσίων </a:t>
            </a:r>
            <a:r>
              <a:rPr lang="el-GR" b="1" dirty="0" smtClean="0"/>
              <a:t>συμβάσεων</a:t>
            </a:r>
            <a:endParaRPr lang="el-GR" b="1" dirty="0"/>
          </a:p>
          <a:p>
            <a:pPr algn="just">
              <a:spcBef>
                <a:spcPts val="600"/>
              </a:spcBef>
            </a:pPr>
            <a:r>
              <a:rPr lang="el-GR" b="1" dirty="0">
                <a:effectLst>
                  <a:outerShdw blurRad="38100" dist="38100" dir="2700000" algn="tl">
                    <a:srgbClr val="000000">
                      <a:alpha val="43137"/>
                    </a:srgbClr>
                  </a:outerShdw>
                </a:effectLst>
              </a:rPr>
              <a:t>Βελτίωση της διοικητικής ικανότητας </a:t>
            </a:r>
            <a:r>
              <a:rPr lang="el-GR" b="1" dirty="0"/>
              <a:t>των αναθετουσών αρχών και των διοικητικών ελεγκτικών οργάνων στο δίκαιο των δημοσίων συμβάσεων μέσω της κατάρτισης των στελεχών </a:t>
            </a:r>
            <a:r>
              <a:rPr lang="el-GR" b="1" dirty="0" smtClean="0"/>
              <a:t>που φοιτούν στην ΕΣΔΔΑ</a:t>
            </a:r>
            <a:endParaRPr lang="el-GR" b="1" dirty="0"/>
          </a:p>
          <a:p>
            <a:pPr>
              <a:spcBef>
                <a:spcPts val="600"/>
              </a:spcBef>
            </a:pPr>
            <a:endParaRPr lang="el-GR" dirty="0"/>
          </a:p>
        </p:txBody>
      </p:sp>
    </p:spTree>
    <p:extLst>
      <p:ext uri="{BB962C8B-B14F-4D97-AF65-F5344CB8AC3E}">
        <p14:creationId xmlns:p14="http://schemas.microsoft.com/office/powerpoint/2010/main" val="4120940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a:t>Ευρωπαϊκό πλαίσιο ικανοτήτων για τους επαγγελματίες του τομέα των δημόσιων συμβάσεων </a:t>
            </a:r>
          </a:p>
        </p:txBody>
      </p:sp>
      <p:sp>
        <p:nvSpPr>
          <p:cNvPr id="3" name="Θέση περιεχομένου 2"/>
          <p:cNvSpPr>
            <a:spLocks noGrp="1"/>
          </p:cNvSpPr>
          <p:nvPr>
            <p:ph idx="1"/>
          </p:nvPr>
        </p:nvSpPr>
        <p:spPr>
          <a:xfrm>
            <a:off x="573578" y="2069868"/>
            <a:ext cx="11008821" cy="4504667"/>
          </a:xfrm>
        </p:spPr>
        <p:txBody>
          <a:bodyPr>
            <a:normAutofit/>
          </a:bodyPr>
          <a:lstStyle/>
          <a:p>
            <a:pPr marL="109728" indent="0" algn="just">
              <a:spcBef>
                <a:spcPts val="600"/>
              </a:spcBef>
              <a:buNone/>
            </a:pPr>
            <a:r>
              <a:rPr lang="el-GR" sz="2200" b="1" dirty="0" smtClean="0"/>
              <a:t>Το </a:t>
            </a:r>
            <a:r>
              <a:rPr lang="el-GR" sz="2200" b="1" dirty="0" err="1"/>
              <a:t>ProcurCompEU</a:t>
            </a:r>
            <a:r>
              <a:rPr lang="el-GR" sz="2200" b="1" dirty="0"/>
              <a:t> είναι ένα εργαλείο που έχει σχεδιαστεί από την Ευρωπαϊκή Επιτροπή με σκοπό να στηρίξει την </a:t>
            </a:r>
            <a:r>
              <a:rPr lang="el-GR" sz="2200" b="1" dirty="0" err="1"/>
              <a:t>επαγγελματοποίηση</a:t>
            </a:r>
            <a:r>
              <a:rPr lang="el-GR" sz="2200" b="1" dirty="0"/>
              <a:t> των δημόσιων συμβάσεων. </a:t>
            </a:r>
            <a:endParaRPr lang="en-US" sz="2200" b="1" dirty="0" smtClean="0"/>
          </a:p>
          <a:p>
            <a:pPr algn="just">
              <a:spcBef>
                <a:spcPts val="600"/>
              </a:spcBef>
              <a:buFont typeface="Wingdings" panose="05000000000000000000" pitchFamily="2" charset="2"/>
              <a:buChar char="§"/>
            </a:pPr>
            <a:r>
              <a:rPr lang="el-GR" sz="2200" b="1" dirty="0" smtClean="0"/>
              <a:t>Καθορίζει </a:t>
            </a:r>
            <a:r>
              <a:rPr lang="el-GR" sz="2200" b="1" dirty="0"/>
              <a:t>30 βασικές ικανότητες, παρέχοντας έτσι ένα κοινό σημείο αναφοράς για τους επαγγελματίες των δημόσιων συμβάσεων στην Ευρωπαϊκή </a:t>
            </a:r>
            <a:r>
              <a:rPr lang="el-GR" sz="2200" b="1" dirty="0" smtClean="0"/>
              <a:t>Ένωση. </a:t>
            </a:r>
            <a:endParaRPr lang="el-GR" sz="2200" b="1" dirty="0"/>
          </a:p>
          <a:p>
            <a:pPr algn="just">
              <a:spcBef>
                <a:spcPts val="600"/>
              </a:spcBef>
              <a:buFont typeface="Wingdings" panose="05000000000000000000" pitchFamily="2" charset="2"/>
              <a:buChar char="§"/>
            </a:pPr>
            <a:r>
              <a:rPr lang="el-GR" sz="2200" b="1" dirty="0"/>
              <a:t>Το </a:t>
            </a:r>
            <a:r>
              <a:rPr lang="el-GR" sz="2200" b="1" dirty="0" err="1"/>
              <a:t>ProcurCompEU</a:t>
            </a:r>
            <a:r>
              <a:rPr lang="el-GR" sz="2200" b="1" dirty="0"/>
              <a:t> βοηθά τους </a:t>
            </a:r>
            <a:r>
              <a:rPr lang="el-GR" sz="2200" b="1" dirty="0" smtClean="0"/>
              <a:t>δημόσιους οργανισμούς </a:t>
            </a:r>
            <a:r>
              <a:rPr lang="el-GR" sz="2200" b="1" dirty="0"/>
              <a:t>να συγκροτήσουν τις ομάδες επαγγελματιών που χρειάζονται για να επιτύχουν τους στρατηγικούς επενδυτικούς στόχους τους και να ενθαρρύνουν τη σταδιοδρομία των ατόμων στον τομέα των δημόσιων συμβάσεων.</a:t>
            </a:r>
            <a:endParaRPr lang="en-US" sz="2200" b="1" dirty="0" smtClean="0"/>
          </a:p>
          <a:p>
            <a:pPr algn="just">
              <a:spcBef>
                <a:spcPts val="600"/>
              </a:spcBef>
              <a:buFont typeface="Wingdings" panose="05000000000000000000" pitchFamily="2" charset="2"/>
              <a:buChar char="§"/>
            </a:pPr>
            <a:r>
              <a:rPr lang="en-US" sz="2200" b="1" dirty="0">
                <a:hlinkClick r:id="rId3"/>
              </a:rPr>
              <a:t>https://</a:t>
            </a:r>
            <a:r>
              <a:rPr lang="en-US" sz="2200" b="1" dirty="0" smtClean="0">
                <a:hlinkClick r:id="rId3"/>
              </a:rPr>
              <a:t>ec.europa.eu/info/policies/public-procurement/support-tools-public-buyers/professionalisation-public-buyers/procurcompeu-european-competency-framework-public-procurement-professionals_el#procurcompeu</a:t>
            </a:r>
            <a:r>
              <a:rPr lang="en-US" sz="2200" b="1" dirty="0" smtClean="0"/>
              <a:t>   </a:t>
            </a:r>
            <a:endParaRPr lang="el-GR" sz="2200" b="1" dirty="0" smtClean="0"/>
          </a:p>
          <a:p>
            <a:pPr algn="just">
              <a:spcBef>
                <a:spcPts val="600"/>
              </a:spcBef>
              <a:buFont typeface="Wingdings" panose="05000000000000000000" pitchFamily="2" charset="2"/>
              <a:buChar char="§"/>
            </a:pPr>
            <a:endParaRPr lang="el-GR" sz="2400" b="1" dirty="0" smtClean="0"/>
          </a:p>
          <a:p>
            <a:pPr algn="just">
              <a:spcBef>
                <a:spcPts val="600"/>
              </a:spcBef>
              <a:buFont typeface="Wingdings" panose="05000000000000000000" pitchFamily="2" charset="2"/>
              <a:buChar char="ü"/>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111555702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679270" y="653143"/>
            <a:ext cx="10903130" cy="1149531"/>
          </a:xfrm>
        </p:spPr>
        <p:txBody>
          <a:bodyPr>
            <a:normAutofit fontScale="90000"/>
          </a:bodyPr>
          <a:lstStyle/>
          <a:p>
            <a:pPr algn="ctr"/>
            <a:r>
              <a:rPr lang="el-GR" b="1" dirty="0"/>
              <a:t>Ευρωπαϊκό πλαίσιο ικανοτήτων για τους επαγγελματίες του τομέα των δημόσιων συμβάσεων </a:t>
            </a:r>
          </a:p>
        </p:txBody>
      </p:sp>
      <p:sp>
        <p:nvSpPr>
          <p:cNvPr id="3" name="Θέση περιεχομένου 2"/>
          <p:cNvSpPr>
            <a:spLocks noGrp="1"/>
          </p:cNvSpPr>
          <p:nvPr>
            <p:ph idx="1"/>
          </p:nvPr>
        </p:nvSpPr>
        <p:spPr>
          <a:xfrm>
            <a:off x="679269" y="2142308"/>
            <a:ext cx="10903130" cy="4432227"/>
          </a:xfrm>
        </p:spPr>
        <p:txBody>
          <a:bodyPr>
            <a:normAutofit/>
          </a:bodyPr>
          <a:lstStyle/>
          <a:p>
            <a:pPr marL="109728" indent="0" algn="just">
              <a:spcBef>
                <a:spcPts val="600"/>
              </a:spcBef>
              <a:buNone/>
            </a:pPr>
            <a:r>
              <a:rPr lang="el-GR" sz="2400" b="1" dirty="0">
                <a:effectLst>
                  <a:outerShdw blurRad="38100" dist="38100" dir="2700000" algn="tl">
                    <a:srgbClr val="000000">
                      <a:alpha val="43137"/>
                    </a:srgbClr>
                  </a:outerShdw>
                </a:effectLst>
              </a:rPr>
              <a:t> Τα κύρια έγγραφα για το </a:t>
            </a:r>
            <a:r>
              <a:rPr lang="el-GR" sz="2400" b="1" dirty="0" err="1">
                <a:effectLst>
                  <a:outerShdw blurRad="38100" dist="38100" dir="2700000" algn="tl">
                    <a:srgbClr val="000000">
                      <a:alpha val="43137"/>
                    </a:srgbClr>
                  </a:outerShdw>
                </a:effectLst>
              </a:rPr>
              <a:t>ProcurCompEU</a:t>
            </a:r>
            <a:r>
              <a:rPr lang="el-GR" sz="2400" b="1" dirty="0">
                <a:effectLst>
                  <a:outerShdw blurRad="38100" dist="38100" dir="2700000" algn="tl">
                    <a:srgbClr val="000000">
                      <a:alpha val="43137"/>
                    </a:srgbClr>
                  </a:outerShdw>
                </a:effectLst>
              </a:rPr>
              <a:t> περιλαμβάνουν</a:t>
            </a:r>
          </a:p>
          <a:p>
            <a:pPr algn="just">
              <a:spcBef>
                <a:spcPts val="600"/>
              </a:spcBef>
              <a:buFont typeface="Wingdings" panose="05000000000000000000" pitchFamily="2" charset="2"/>
              <a:buChar char="§"/>
            </a:pPr>
            <a:r>
              <a:rPr lang="el-GR" sz="2400" b="1" dirty="0" smtClean="0"/>
              <a:t>περιγραφή </a:t>
            </a:r>
            <a:r>
              <a:rPr lang="el-GR" sz="2400" b="1" dirty="0"/>
              <a:t>του </a:t>
            </a:r>
            <a:r>
              <a:rPr lang="el-GR" sz="2400" b="1" dirty="0" err="1"/>
              <a:t>ProcurCompEU</a:t>
            </a:r>
            <a:r>
              <a:rPr lang="el-GR" sz="2400" b="1" dirty="0"/>
              <a:t> και τις περιπτώσεις χρήσης του</a:t>
            </a: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πίνακα ικανοτήτων</a:t>
            </a:r>
            <a:r>
              <a:rPr lang="el-GR" sz="2400" b="1" dirty="0"/>
              <a:t>, ο οποίος περιγράφει τις </a:t>
            </a:r>
            <a:r>
              <a:rPr lang="el-GR" sz="2400" b="1" dirty="0">
                <a:effectLst>
                  <a:outerShdw blurRad="38100" dist="38100" dir="2700000" algn="tl">
                    <a:srgbClr val="000000">
                      <a:alpha val="43137"/>
                    </a:srgbClr>
                  </a:outerShdw>
                </a:effectLst>
              </a:rPr>
              <a:t>30 ικανότητες και τις δεξιότητες </a:t>
            </a:r>
            <a:r>
              <a:rPr lang="el-GR" sz="2400" b="1" dirty="0"/>
              <a:t>που θα πρέπει </a:t>
            </a:r>
            <a:r>
              <a:rPr lang="el-GR" sz="2400" b="1" dirty="0">
                <a:effectLst>
                  <a:outerShdw blurRad="38100" dist="38100" dir="2700000" algn="tl">
                    <a:srgbClr val="000000">
                      <a:alpha val="43137"/>
                    </a:srgbClr>
                  </a:outerShdw>
                </a:effectLst>
              </a:rPr>
              <a:t>να διαθέτουν οι επαγγελματίες </a:t>
            </a:r>
            <a:r>
              <a:rPr lang="el-GR" sz="2400" b="1" dirty="0"/>
              <a:t>του τομέα των δημόσιων συμβάσεων </a:t>
            </a:r>
            <a:r>
              <a:rPr lang="el-GR" sz="2400" b="1" dirty="0">
                <a:effectLst>
                  <a:outerShdw blurRad="38100" dist="38100" dir="2700000" algn="tl">
                    <a:srgbClr val="000000">
                      <a:alpha val="43137"/>
                    </a:srgbClr>
                  </a:outerShdw>
                </a:effectLst>
              </a:rPr>
              <a:t>ανάλογα με τον ρόλο που επιτελούν</a:t>
            </a:r>
          </a:p>
          <a:p>
            <a:pPr algn="just">
              <a:spcBef>
                <a:spcPts val="600"/>
              </a:spcBef>
              <a:buFont typeface="Wingdings" panose="05000000000000000000" pitchFamily="2" charset="2"/>
              <a:buChar char="§"/>
            </a:pPr>
            <a:r>
              <a:rPr lang="el-GR" sz="2400" b="1" dirty="0" smtClean="0">
                <a:effectLst>
                  <a:outerShdw blurRad="38100" dist="38100" dir="2700000" algn="tl">
                    <a:srgbClr val="000000">
                      <a:alpha val="43137"/>
                    </a:srgbClr>
                  </a:outerShdw>
                </a:effectLst>
              </a:rPr>
              <a:t>εργαλείο </a:t>
            </a:r>
            <a:r>
              <a:rPr lang="el-GR" sz="2400" b="1" dirty="0" err="1" smtClean="0">
                <a:effectLst>
                  <a:outerShdw blurRad="38100" dist="38100" dir="2700000" algn="tl">
                    <a:srgbClr val="000000">
                      <a:alpha val="43137"/>
                    </a:srgbClr>
                  </a:outerShdw>
                </a:effectLst>
              </a:rPr>
              <a:t>αυτοαξιολόγησης</a:t>
            </a:r>
            <a:r>
              <a:rPr lang="el-GR" sz="2400" b="1" dirty="0" smtClean="0">
                <a:effectLst>
                  <a:outerShdw blurRad="38100" dist="38100" dir="2700000" algn="tl">
                    <a:srgbClr val="000000">
                      <a:alpha val="43137"/>
                    </a:srgbClr>
                  </a:outerShdw>
                </a:effectLst>
              </a:rPr>
              <a:t> </a:t>
            </a:r>
            <a:r>
              <a:rPr lang="el-GR" sz="2400" b="1" dirty="0" smtClean="0">
                <a:effectLst>
                  <a:outerShdw blurRad="38100" dist="38100" dir="2700000" algn="tl">
                    <a:srgbClr val="000000">
                      <a:alpha val="43137"/>
                    </a:srgbClr>
                  </a:outerShdw>
                </a:effectLst>
                <a:sym typeface="Wingdings" panose="05000000000000000000" pitchFamily="2" charset="2"/>
              </a:rPr>
              <a:t> </a:t>
            </a:r>
            <a:r>
              <a:rPr lang="el-GR" sz="2400" b="1" dirty="0" smtClean="0"/>
              <a:t>επίπεδα </a:t>
            </a:r>
            <a:r>
              <a:rPr lang="el-GR" sz="2400" b="1" dirty="0"/>
              <a:t>επάρκειας και ωριμότητάς τους </a:t>
            </a:r>
            <a:r>
              <a:rPr lang="el-GR" sz="2400" b="1" dirty="0" smtClean="0"/>
              <a:t>σε </a:t>
            </a:r>
            <a:r>
              <a:rPr lang="el-GR" sz="2400" b="1" dirty="0"/>
              <a:t>σχέση με τις ικανότητες που προσδιορίζονται στον πίνακα ικανοτήτων</a:t>
            </a:r>
          </a:p>
          <a:p>
            <a:pPr algn="just">
              <a:spcBef>
                <a:spcPts val="600"/>
              </a:spcBef>
              <a:buFont typeface="Wingdings" panose="05000000000000000000" pitchFamily="2" charset="2"/>
              <a:buChar char="§"/>
            </a:pPr>
            <a:r>
              <a:rPr lang="el-GR" sz="2400" b="1" dirty="0" smtClean="0">
                <a:effectLst>
                  <a:outerShdw blurRad="38100" dist="38100" dir="2700000" algn="tl">
                    <a:srgbClr val="000000">
                      <a:alpha val="43137"/>
                    </a:srgbClr>
                  </a:outerShdw>
                </a:effectLst>
              </a:rPr>
              <a:t>πρόγραμμα </a:t>
            </a:r>
            <a:r>
              <a:rPr lang="el-GR" sz="2400" b="1" dirty="0">
                <a:effectLst>
                  <a:outerShdw blurRad="38100" dist="38100" dir="2700000" algn="tl">
                    <a:srgbClr val="000000">
                      <a:alpha val="43137"/>
                    </a:srgbClr>
                  </a:outerShdw>
                </a:effectLst>
              </a:rPr>
              <a:t>γενικής </a:t>
            </a:r>
            <a:r>
              <a:rPr lang="el-GR" sz="2400" b="1" dirty="0" smtClean="0">
                <a:effectLst>
                  <a:outerShdw blurRad="38100" dist="38100" dir="2700000" algn="tl">
                    <a:srgbClr val="000000">
                      <a:alpha val="43137"/>
                    </a:srgbClr>
                  </a:outerShdw>
                </a:effectLst>
              </a:rPr>
              <a:t>κατάρτισης</a:t>
            </a:r>
            <a:r>
              <a:rPr lang="el-GR" sz="2400" b="1" dirty="0" smtClean="0"/>
              <a:t>.</a:t>
            </a:r>
            <a:endParaRPr lang="en-US" sz="2400" b="1" dirty="0" smtClean="0"/>
          </a:p>
          <a:p>
            <a:pPr algn="just">
              <a:spcBef>
                <a:spcPts val="600"/>
              </a:spcBef>
              <a:buFont typeface="Wingdings" panose="05000000000000000000" pitchFamily="2" charset="2"/>
              <a:buChar char="§"/>
            </a:pPr>
            <a:endParaRPr lang="el-GR" sz="2400" b="1" dirty="0" smtClean="0"/>
          </a:p>
          <a:p>
            <a:pPr algn="just">
              <a:spcBef>
                <a:spcPts val="600"/>
              </a:spcBef>
              <a:buFont typeface="Wingdings" panose="05000000000000000000" pitchFamily="2" charset="2"/>
              <a:buChar char="ü"/>
            </a:pPr>
            <a:r>
              <a:rPr lang="en-US" sz="2200" b="1" dirty="0">
                <a:hlinkClick r:id="rId3"/>
              </a:rPr>
              <a:t>https://</a:t>
            </a:r>
            <a:r>
              <a:rPr lang="en-US" sz="2200" b="1" dirty="0" smtClean="0">
                <a:hlinkClick r:id="rId3"/>
              </a:rPr>
              <a:t>ec.europa.eu/info/sites/default/files/procurcompeu_ecf_for_pp_el.pdf</a:t>
            </a:r>
            <a:r>
              <a:rPr lang="el-GR" sz="2200" b="1" dirty="0" smtClean="0"/>
              <a:t> </a:t>
            </a: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11290202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679270" y="653143"/>
            <a:ext cx="10903130" cy="1149531"/>
          </a:xfrm>
        </p:spPr>
        <p:txBody>
          <a:bodyPr>
            <a:normAutofit fontScale="90000"/>
          </a:bodyPr>
          <a:lstStyle/>
          <a:p>
            <a:pPr algn="ctr"/>
            <a:r>
              <a:rPr lang="el-GR" b="1" dirty="0"/>
              <a:t>Εργαλεία στήριξης </a:t>
            </a:r>
            <a:r>
              <a:rPr lang="el-GR" b="1" dirty="0" smtClean="0"/>
              <a:t>της ΕΕ για </a:t>
            </a:r>
            <a:r>
              <a:rPr lang="el-GR" b="1" dirty="0"/>
              <a:t>τους αγοραστές του Δημοσίου</a:t>
            </a:r>
          </a:p>
        </p:txBody>
      </p:sp>
      <p:sp>
        <p:nvSpPr>
          <p:cNvPr id="3" name="Θέση περιεχομένου 2"/>
          <p:cNvSpPr>
            <a:spLocks noGrp="1"/>
          </p:cNvSpPr>
          <p:nvPr>
            <p:ph idx="1"/>
          </p:nvPr>
        </p:nvSpPr>
        <p:spPr>
          <a:xfrm>
            <a:off x="523702" y="1802674"/>
            <a:ext cx="11355185" cy="4771861"/>
          </a:xfrm>
        </p:spPr>
        <p:txBody>
          <a:bodyPr>
            <a:normAutofit fontScale="55000" lnSpcReduction="20000"/>
          </a:bodyPr>
          <a:lstStyle/>
          <a:p>
            <a:pPr marL="109728" indent="0" algn="just">
              <a:spcBef>
                <a:spcPts val="600"/>
              </a:spcBef>
              <a:buNone/>
            </a:pPr>
            <a:r>
              <a:rPr lang="el-GR" sz="3600" b="1" dirty="0" smtClean="0">
                <a:effectLst>
                  <a:outerShdw blurRad="38100" dist="38100" dir="2700000" algn="tl">
                    <a:srgbClr val="000000">
                      <a:alpha val="43137"/>
                    </a:srgbClr>
                  </a:outerShdw>
                </a:effectLst>
              </a:rPr>
              <a:t>Κέντρο </a:t>
            </a:r>
            <a:r>
              <a:rPr lang="el-GR" sz="3600" b="1" dirty="0">
                <a:effectLst>
                  <a:outerShdw blurRad="38100" dist="38100" dir="2700000" algn="tl">
                    <a:srgbClr val="000000">
                      <a:alpha val="43137"/>
                    </a:srgbClr>
                  </a:outerShdw>
                </a:effectLst>
              </a:rPr>
              <a:t>ηλεκτρονικών δεξιοτήτων: εργαλεία και πληροφορίες για να </a:t>
            </a:r>
            <a:r>
              <a:rPr lang="el-GR" sz="3600" b="1" dirty="0" err="1">
                <a:effectLst>
                  <a:outerShdw blurRad="38100" dist="38100" dir="2700000" algn="tl">
                    <a:srgbClr val="000000">
                      <a:alpha val="43137"/>
                    </a:srgbClr>
                  </a:outerShdw>
                </a:effectLst>
              </a:rPr>
              <a:t>βοηθούνται</a:t>
            </a:r>
            <a:r>
              <a:rPr lang="el-GR" sz="3600" b="1" dirty="0">
                <a:effectLst>
                  <a:outerShdw blurRad="38100" dist="38100" dir="2700000" algn="tl">
                    <a:srgbClr val="000000">
                      <a:alpha val="43137"/>
                    </a:srgbClr>
                  </a:outerShdw>
                </a:effectLst>
              </a:rPr>
              <a:t> οι αγοραστές του Δημοσίου να επιτυγχάνουν καλύτερη σχέση ποιότητας/τιμής και καλύτερα αποτελέσματα πολιτικής για τους </a:t>
            </a:r>
            <a:r>
              <a:rPr lang="el-GR" sz="3600" b="1" dirty="0" smtClean="0">
                <a:effectLst>
                  <a:outerShdw blurRad="38100" dist="38100" dir="2700000" algn="tl">
                    <a:srgbClr val="000000">
                      <a:alpha val="43137"/>
                    </a:srgbClr>
                  </a:outerShdw>
                </a:effectLst>
              </a:rPr>
              <a:t>πολίτες </a:t>
            </a:r>
            <a:endParaRPr lang="en-US" sz="3600" b="1" dirty="0" smtClean="0">
              <a:effectLst>
                <a:outerShdw blurRad="38100" dist="38100" dir="2700000" algn="tl">
                  <a:srgbClr val="000000">
                    <a:alpha val="43137"/>
                  </a:srgbClr>
                </a:outerShdw>
              </a:effectLst>
            </a:endParaRPr>
          </a:p>
          <a:p>
            <a:pPr marL="109728" indent="0" algn="just">
              <a:spcBef>
                <a:spcPts val="600"/>
              </a:spcBef>
              <a:buNone/>
            </a:pPr>
            <a:r>
              <a:rPr lang="el-GR" sz="3600" b="1" dirty="0" smtClean="0">
                <a:effectLst>
                  <a:outerShdw blurRad="38100" dist="38100" dir="2700000" algn="tl">
                    <a:srgbClr val="000000">
                      <a:alpha val="43137"/>
                    </a:srgbClr>
                  </a:outerShdw>
                </a:effectLst>
              </a:rPr>
              <a:t>Θεματικές:</a:t>
            </a:r>
          </a:p>
          <a:p>
            <a:pPr marL="109728" indent="0" algn="just">
              <a:spcBef>
                <a:spcPts val="600"/>
              </a:spcBef>
              <a:buNone/>
            </a:pPr>
            <a:r>
              <a:rPr lang="el-GR" sz="2700" b="1" dirty="0" smtClean="0">
                <a:effectLst>
                  <a:outerShdw blurRad="38100" dist="38100" dir="2700000" algn="tl">
                    <a:srgbClr val="000000">
                      <a:alpha val="43137"/>
                    </a:srgbClr>
                  </a:outerShdw>
                </a:effectLst>
              </a:rPr>
              <a:t>Πράσινες δημόσιες συμβάσεις </a:t>
            </a:r>
          </a:p>
          <a:p>
            <a:pPr marL="109728" indent="0" algn="just">
              <a:spcBef>
                <a:spcPts val="600"/>
              </a:spcBef>
              <a:buNone/>
            </a:pPr>
            <a:r>
              <a:rPr lang="el-GR" sz="2700" b="1" dirty="0" smtClean="0">
                <a:effectLst>
                  <a:outerShdw blurRad="38100" dist="38100" dir="2700000" algn="tl">
                    <a:srgbClr val="000000">
                      <a:alpha val="43137"/>
                    </a:srgbClr>
                  </a:outerShdw>
                </a:effectLst>
              </a:rPr>
              <a:t>Κοινωνικές δημόσιες υπηρεσίες </a:t>
            </a:r>
          </a:p>
          <a:p>
            <a:pPr marL="109728" indent="0" algn="just">
              <a:spcBef>
                <a:spcPts val="600"/>
              </a:spcBef>
              <a:buNone/>
            </a:pPr>
            <a:r>
              <a:rPr lang="el-GR" sz="2700" b="1" dirty="0" smtClean="0">
                <a:effectLst>
                  <a:outerShdw blurRad="38100" dist="38100" dir="2700000" algn="tl">
                    <a:srgbClr val="000000">
                      <a:alpha val="43137"/>
                    </a:srgbClr>
                  </a:outerShdw>
                </a:effectLst>
              </a:rPr>
              <a:t>Δημόσιες συμβάσεις καινοτομίας </a:t>
            </a:r>
          </a:p>
          <a:p>
            <a:pPr marL="109728" indent="0" algn="just">
              <a:spcBef>
                <a:spcPts val="600"/>
              </a:spcBef>
              <a:buNone/>
            </a:pPr>
            <a:r>
              <a:rPr lang="el-GR" sz="2700" b="1" dirty="0" smtClean="0">
                <a:effectLst>
                  <a:outerShdw blurRad="38100" dist="38100" dir="2700000" algn="tl">
                    <a:srgbClr val="000000">
                      <a:alpha val="43137"/>
                    </a:srgbClr>
                  </a:outerShdw>
                </a:effectLst>
              </a:rPr>
              <a:t>Στήριξη μεγάλων έργων υποδομής </a:t>
            </a:r>
          </a:p>
          <a:p>
            <a:pPr marL="109728" indent="0" algn="just">
              <a:spcBef>
                <a:spcPts val="600"/>
              </a:spcBef>
              <a:buNone/>
            </a:pPr>
            <a:r>
              <a:rPr lang="el-GR" sz="2700" b="1" dirty="0" smtClean="0">
                <a:effectLst>
                  <a:outerShdw blurRad="38100" dist="38100" dir="2700000" algn="tl">
                    <a:srgbClr val="000000">
                      <a:alpha val="43137"/>
                    </a:srgbClr>
                  </a:outerShdw>
                </a:effectLst>
              </a:rPr>
              <a:t>Δημόσιες συμβάσεις και συμμετοχή τρίτων χωρών </a:t>
            </a:r>
          </a:p>
          <a:p>
            <a:pPr marL="109728" indent="0" algn="just">
              <a:spcBef>
                <a:spcPts val="600"/>
              </a:spcBef>
              <a:buNone/>
            </a:pPr>
            <a:r>
              <a:rPr lang="el-GR" sz="2700" b="1" dirty="0" smtClean="0">
                <a:effectLst>
                  <a:outerShdw blurRad="38100" dist="38100" dir="2700000" algn="tl">
                    <a:srgbClr val="000000">
                      <a:alpha val="43137"/>
                    </a:srgbClr>
                  </a:outerShdw>
                </a:effectLst>
              </a:rPr>
              <a:t>Ηλεκτρονική συλλογή ορθών πρακτικών </a:t>
            </a:r>
          </a:p>
          <a:p>
            <a:pPr marL="109728" indent="0" algn="just">
              <a:spcBef>
                <a:spcPts val="600"/>
              </a:spcBef>
              <a:buNone/>
            </a:pPr>
            <a:r>
              <a:rPr lang="el-GR" sz="2700" b="1" dirty="0" smtClean="0">
                <a:effectLst>
                  <a:outerShdw blurRad="38100" dist="38100" dir="2700000" algn="tl">
                    <a:srgbClr val="000000">
                      <a:alpha val="43137"/>
                    </a:srgbClr>
                  </a:outerShdw>
                </a:effectLst>
              </a:rPr>
              <a:t>Δημόσιες συμβάσεις που χρηματοδοτούνται από ευρωπαϊκά διαρθρωτικά και επενδυτικά ταμεία</a:t>
            </a:r>
          </a:p>
          <a:p>
            <a:pPr marL="109728" indent="0" algn="just">
              <a:spcBef>
                <a:spcPts val="600"/>
              </a:spcBef>
              <a:buNone/>
            </a:pPr>
            <a:r>
              <a:rPr lang="el-GR" sz="2700" b="1" dirty="0">
                <a:effectLst>
                  <a:outerShdw blurRad="38100" dist="38100" dir="2700000" algn="tl">
                    <a:srgbClr val="000000">
                      <a:alpha val="43137"/>
                    </a:srgbClr>
                  </a:outerShdw>
                </a:effectLst>
              </a:rPr>
              <a:t>Δημόσιες συμβάσεις στους τομείς της άμυνας και της ασφάλειας</a:t>
            </a:r>
            <a:endParaRPr lang="el-GR" sz="2700" b="1" dirty="0" smtClean="0">
              <a:effectLst>
                <a:outerShdw blurRad="38100" dist="38100" dir="2700000" algn="tl">
                  <a:srgbClr val="000000">
                    <a:alpha val="43137"/>
                  </a:srgbClr>
                </a:outerShdw>
              </a:effectLst>
            </a:endParaRPr>
          </a:p>
          <a:p>
            <a:pPr marL="109728" indent="0" algn="just">
              <a:spcBef>
                <a:spcPts val="600"/>
              </a:spcBef>
              <a:buNone/>
            </a:pPr>
            <a:r>
              <a:rPr lang="el-GR" sz="2700" b="1" dirty="0" smtClean="0">
                <a:effectLst>
                  <a:outerShdw blurRad="38100" dist="38100" dir="2700000" algn="tl">
                    <a:srgbClr val="000000">
                      <a:alpha val="43137"/>
                    </a:srgbClr>
                  </a:outerShdw>
                </a:effectLst>
              </a:rPr>
              <a:t>Ψηφιακές δημόσιες συμβάσεις </a:t>
            </a:r>
          </a:p>
          <a:p>
            <a:pPr marL="109728" indent="0" algn="just">
              <a:spcBef>
                <a:spcPts val="600"/>
              </a:spcBef>
              <a:buNone/>
            </a:pPr>
            <a:r>
              <a:rPr lang="el-GR" sz="2700" b="1" dirty="0">
                <a:effectLst>
                  <a:outerShdw blurRad="38100" dist="38100" dir="2700000" algn="tl">
                    <a:srgbClr val="000000">
                      <a:alpha val="43137"/>
                    </a:srgbClr>
                  </a:outerShdw>
                </a:effectLst>
              </a:rPr>
              <a:t>Οι δημόσιες συμβάσεις στις χώρες της </a:t>
            </a:r>
            <a:r>
              <a:rPr lang="el-GR" sz="2700" b="1" dirty="0" smtClean="0">
                <a:effectLst>
                  <a:outerShdw blurRad="38100" dist="38100" dir="2700000" algn="tl">
                    <a:srgbClr val="000000">
                      <a:alpha val="43137"/>
                    </a:srgbClr>
                  </a:outerShdw>
                </a:effectLst>
              </a:rPr>
              <a:t>ΕΕ</a:t>
            </a:r>
          </a:p>
          <a:p>
            <a:pPr marL="109728" indent="0" algn="just">
              <a:spcBef>
                <a:spcPts val="600"/>
              </a:spcBef>
              <a:buNone/>
            </a:pPr>
            <a:r>
              <a:rPr lang="el-GR" sz="2700" b="1" dirty="0" smtClean="0">
                <a:effectLst>
                  <a:outerShdw blurRad="38100" dist="38100" dir="2700000" algn="tl">
                    <a:srgbClr val="000000">
                      <a:alpha val="43137"/>
                    </a:srgbClr>
                  </a:outerShdw>
                </a:effectLst>
              </a:rPr>
              <a:t>Τομεακά </a:t>
            </a:r>
            <a:r>
              <a:rPr lang="el-GR" sz="2700" b="1" dirty="0">
                <a:effectLst>
                  <a:outerShdw blurRad="38100" dist="38100" dir="2700000" algn="tl">
                    <a:srgbClr val="000000">
                      <a:alpha val="43137"/>
                    </a:srgbClr>
                  </a:outerShdw>
                </a:effectLst>
              </a:rPr>
              <a:t>εργαλεία </a:t>
            </a:r>
            <a:r>
              <a:rPr lang="el-GR" sz="2700" b="1" dirty="0" smtClean="0">
                <a:effectLst>
                  <a:outerShdw blurRad="38100" dist="38100" dir="2700000" algn="tl">
                    <a:srgbClr val="000000">
                      <a:alpha val="43137"/>
                    </a:srgbClr>
                  </a:outerShdw>
                </a:effectLst>
              </a:rPr>
              <a:t> για </a:t>
            </a:r>
            <a:r>
              <a:rPr lang="el-GR" sz="2700" b="1" dirty="0">
                <a:effectLst>
                  <a:outerShdw blurRad="38100" dist="38100" dir="2700000" algn="tl">
                    <a:srgbClr val="000000">
                      <a:alpha val="43137"/>
                    </a:srgbClr>
                  </a:outerShdw>
                </a:effectLst>
              </a:rPr>
              <a:t>στρατηγικούς τομείς: ΤΠ, υγεία και κατασκευές</a:t>
            </a:r>
            <a:endParaRPr lang="el-GR" sz="2700" b="1" dirty="0" smtClean="0">
              <a:effectLst>
                <a:outerShdw blurRad="38100" dist="38100" dir="2700000" algn="tl">
                  <a:srgbClr val="000000">
                    <a:alpha val="43137"/>
                  </a:srgbClr>
                </a:outerShdw>
              </a:effectLst>
            </a:endParaRPr>
          </a:p>
          <a:p>
            <a:pPr marL="109728" indent="0" algn="just">
              <a:spcBef>
                <a:spcPts val="600"/>
              </a:spcBef>
              <a:buNone/>
            </a:pPr>
            <a:endParaRPr lang="el-GR" sz="2400" b="1" dirty="0" smtClean="0">
              <a:effectLst>
                <a:outerShdw blurRad="38100" dist="38100" dir="2700000" algn="tl">
                  <a:srgbClr val="000000">
                    <a:alpha val="43137"/>
                  </a:srgbClr>
                </a:outerShdw>
              </a:effectLst>
            </a:endParaRPr>
          </a:p>
          <a:p>
            <a:pPr marL="109728" indent="0" algn="just">
              <a:spcBef>
                <a:spcPts val="600"/>
              </a:spcBef>
              <a:buNone/>
            </a:pPr>
            <a:r>
              <a:rPr lang="en-US" sz="2400" b="1" dirty="0" smtClean="0">
                <a:hlinkClick r:id="rId3"/>
              </a:rPr>
              <a:t>https</a:t>
            </a:r>
            <a:r>
              <a:rPr lang="en-US" sz="2400" b="1" dirty="0">
                <a:hlinkClick r:id="rId3"/>
              </a:rPr>
              <a:t>://</a:t>
            </a:r>
            <a:r>
              <a:rPr lang="en-US" sz="2400" b="1" dirty="0" smtClean="0">
                <a:hlinkClick r:id="rId3"/>
              </a:rPr>
              <a:t>ec.europa.eu/info/policies/public-procurement/tools-public-buyers_el</a:t>
            </a:r>
            <a:r>
              <a:rPr lang="el-GR" sz="2400" b="1" dirty="0" smtClean="0"/>
              <a:t> </a:t>
            </a:r>
            <a:endParaRPr lang="en-US" sz="2400" b="1" dirty="0" smtClean="0"/>
          </a:p>
          <a:p>
            <a:pPr marL="109728" indent="0" algn="just">
              <a:spcBef>
                <a:spcPts val="600"/>
              </a:spcBef>
              <a:buNone/>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8440519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679270" y="653143"/>
            <a:ext cx="10903130" cy="1149531"/>
          </a:xfrm>
        </p:spPr>
        <p:txBody>
          <a:bodyPr>
            <a:normAutofit/>
          </a:bodyPr>
          <a:lstStyle/>
          <a:p>
            <a:pPr algn="ctr"/>
            <a:r>
              <a:rPr lang="el-GR" b="1" dirty="0" smtClean="0"/>
              <a:t>Εθνικές στρατηγικές </a:t>
            </a:r>
            <a:endParaRPr lang="el-GR" b="1" dirty="0"/>
          </a:p>
        </p:txBody>
      </p:sp>
      <p:sp>
        <p:nvSpPr>
          <p:cNvPr id="3" name="Θέση περιεχομένου 2"/>
          <p:cNvSpPr>
            <a:spLocks noGrp="1"/>
          </p:cNvSpPr>
          <p:nvPr>
            <p:ph idx="1"/>
          </p:nvPr>
        </p:nvSpPr>
        <p:spPr>
          <a:xfrm>
            <a:off x="679269" y="1886990"/>
            <a:ext cx="10903129" cy="4687546"/>
          </a:xfrm>
        </p:spPr>
        <p:txBody>
          <a:bodyPr>
            <a:normAutofit/>
          </a:bodyPr>
          <a:lstStyle/>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Υ</a:t>
            </a:r>
            <a:r>
              <a:rPr lang="el-GR" sz="2400" b="1" dirty="0" smtClean="0">
                <a:effectLst>
                  <a:outerShdw blurRad="38100" dist="38100" dir="2700000" algn="tl">
                    <a:srgbClr val="000000">
                      <a:alpha val="43137"/>
                    </a:srgbClr>
                  </a:outerShdw>
                </a:effectLst>
              </a:rPr>
              <a:t>ποχρέωση  των κ-μ για την υιοθέτηση εθνικής στρατηγικής για τις δημόσιες συμβάσεις προκειμένου να βελτιώσουν την αποδοτικότητά τους</a:t>
            </a:r>
            <a:endParaRPr lang="el-GR" sz="2400" b="1" dirty="0"/>
          </a:p>
          <a:p>
            <a:pPr algn="just">
              <a:spcBef>
                <a:spcPts val="600"/>
              </a:spcBef>
              <a:buFont typeface="Wingdings" panose="05000000000000000000" pitchFamily="2" charset="2"/>
              <a:buChar char="§"/>
            </a:pPr>
            <a:r>
              <a:rPr lang="el-GR" sz="2400" b="1" dirty="0" smtClean="0">
                <a:effectLst>
                  <a:outerShdw blurRad="38100" dist="38100" dir="2700000" algn="tl">
                    <a:srgbClr val="000000">
                      <a:alpha val="43137"/>
                    </a:srgbClr>
                  </a:outerShdw>
                </a:effectLst>
              </a:rPr>
              <a:t>Παρακολούθηση και αποτίμηση των στρατηγικών στοχεύσεων </a:t>
            </a:r>
          </a:p>
          <a:p>
            <a:pPr algn="just">
              <a:spcBef>
                <a:spcPts val="600"/>
              </a:spcBef>
              <a:buFont typeface="Wingdings" panose="05000000000000000000" pitchFamily="2" charset="2"/>
              <a:buChar char="§"/>
            </a:pPr>
            <a:r>
              <a:rPr lang="el-GR" sz="2400" b="1" dirty="0" smtClean="0">
                <a:effectLst>
                  <a:outerShdw blurRad="38100" dist="38100" dir="2700000" algn="tl">
                    <a:srgbClr val="000000">
                      <a:alpha val="43137"/>
                    </a:srgbClr>
                  </a:outerShdw>
                </a:effectLst>
              </a:rPr>
              <a:t>Ενημέρωση της Ευρωπαϊκής Επιτροπής για τα αποτελέσματ</a:t>
            </a:r>
            <a:r>
              <a:rPr lang="el-GR" sz="2400" b="1" dirty="0">
                <a:effectLst>
                  <a:outerShdw blurRad="38100" dist="38100" dir="2700000" algn="tl">
                    <a:srgbClr val="000000">
                      <a:alpha val="43137"/>
                    </a:srgbClr>
                  </a:outerShdw>
                </a:effectLst>
              </a:rPr>
              <a:t>ά</a:t>
            </a:r>
            <a:r>
              <a:rPr lang="el-GR" sz="2400" b="1" dirty="0" smtClean="0">
                <a:effectLst>
                  <a:outerShdw blurRad="38100" dist="38100" dir="2700000" algn="tl">
                    <a:srgbClr val="000000">
                      <a:alpha val="43137"/>
                    </a:srgbClr>
                  </a:outerShdw>
                </a:effectLst>
              </a:rPr>
              <a:t> τους </a:t>
            </a:r>
            <a:r>
              <a:rPr lang="el-GR" sz="2400" b="1" dirty="0">
                <a:effectLst>
                  <a:outerShdw blurRad="38100" dist="38100" dir="2700000" algn="tl">
                    <a:srgbClr val="000000">
                      <a:alpha val="43137"/>
                    </a:srgbClr>
                  </a:outerShdw>
                </a:effectLst>
              </a:rPr>
              <a:t>μέσω </a:t>
            </a:r>
            <a:r>
              <a:rPr lang="el-GR" sz="2400" b="1" dirty="0" smtClean="0">
                <a:effectLst>
                  <a:outerShdw blurRad="38100" dist="38100" dir="2700000" algn="tl">
                    <a:srgbClr val="000000">
                      <a:alpha val="43137"/>
                    </a:srgbClr>
                  </a:outerShdw>
                </a:effectLst>
              </a:rPr>
              <a:t>της </a:t>
            </a:r>
            <a:r>
              <a:rPr lang="el-GR" sz="2400" b="1" dirty="0">
                <a:effectLst>
                  <a:outerShdw blurRad="38100" dist="38100" dir="2700000" algn="tl">
                    <a:srgbClr val="000000">
                      <a:alpha val="43137"/>
                    </a:srgbClr>
                  </a:outerShdw>
                </a:effectLst>
              </a:rPr>
              <a:t>έκθεσης παρακολούθησης </a:t>
            </a:r>
            <a:r>
              <a:rPr lang="el-GR" sz="2400" b="1" dirty="0" smtClean="0">
                <a:effectLst>
                  <a:outerShdw blurRad="38100" dist="38100" dir="2700000" algn="tl">
                    <a:srgbClr val="000000">
                      <a:alpha val="43137"/>
                    </a:srgbClr>
                  </a:outerShdw>
                </a:effectLst>
              </a:rPr>
              <a:t>του συστήματος των δημοσίων συμβάσεων που υποβάλλεται ανά τριετία, σύμφωνα με τους κανόνες διακυβέρνησης των οδηγιών (άρθρο 340 ν. 4412/2016)</a:t>
            </a:r>
            <a:endParaRPr lang="el-GR" sz="2400" b="1" dirty="0" smtClean="0"/>
          </a:p>
          <a:p>
            <a:pPr algn="just">
              <a:spcBef>
                <a:spcPts val="600"/>
              </a:spcBef>
              <a:buFont typeface="Wingdings" panose="05000000000000000000" pitchFamily="2" charset="2"/>
              <a:buChar char="ü"/>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12990592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679270" y="653143"/>
            <a:ext cx="10903130" cy="1149531"/>
          </a:xfrm>
        </p:spPr>
        <p:txBody>
          <a:bodyPr>
            <a:normAutofit/>
          </a:bodyPr>
          <a:lstStyle/>
          <a:p>
            <a:pPr algn="ctr"/>
            <a:r>
              <a:rPr lang="el-GR" b="1" dirty="0" smtClean="0"/>
              <a:t>Εθνική Στρατηγική για τις δημόσιες συμβάσεις</a:t>
            </a:r>
            <a:endParaRPr lang="el-GR" b="1" dirty="0"/>
          </a:p>
        </p:txBody>
      </p:sp>
      <p:sp>
        <p:nvSpPr>
          <p:cNvPr id="3" name="Θέση περιεχομένου 2"/>
          <p:cNvSpPr>
            <a:spLocks noGrp="1"/>
          </p:cNvSpPr>
          <p:nvPr>
            <p:ph idx="1"/>
          </p:nvPr>
        </p:nvSpPr>
        <p:spPr>
          <a:xfrm>
            <a:off x="679269" y="1886990"/>
            <a:ext cx="10903129" cy="4687546"/>
          </a:xfrm>
        </p:spPr>
        <p:txBody>
          <a:bodyPr>
            <a:normAutofit/>
          </a:bodyPr>
          <a:lstStyle/>
          <a:p>
            <a:pPr marL="109728" indent="0" algn="just">
              <a:spcBef>
                <a:spcPts val="600"/>
              </a:spcBef>
              <a:buNone/>
            </a:pPr>
            <a:r>
              <a:rPr lang="el-GR" sz="2400" b="1" dirty="0" smtClean="0">
                <a:effectLst>
                  <a:outerShdw blurRad="38100" dist="38100" dir="2700000" algn="tl">
                    <a:srgbClr val="000000">
                      <a:alpha val="43137"/>
                    </a:srgbClr>
                  </a:outerShdw>
                </a:effectLst>
              </a:rPr>
              <a:t>Άρθρα 139 ν. 4782/2021 παρ. 78 και 79</a:t>
            </a:r>
            <a:endParaRPr lang="el-GR" sz="2400" b="1" dirty="0">
              <a:effectLst>
                <a:outerShdw blurRad="38100" dist="38100" dir="2700000" algn="tl">
                  <a:srgbClr val="000000">
                    <a:alpha val="43137"/>
                  </a:srgbClr>
                </a:outerShdw>
              </a:effectLst>
            </a:endParaRP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 Η Εθνική Στρατηγική για τις Δημόσιες Συμβάσεις εκπονείται με χρονικό ορίζοντα πέντε (5) ετών </a:t>
            </a:r>
            <a:r>
              <a:rPr lang="el-GR" sz="2400" b="1" dirty="0"/>
              <a:t>και επιδιώκει την αύξηση της αποτελεσματικότητας του συστήματος ανάθεσης και εκτέλεσης δημοσίων συμβάσεων. </a:t>
            </a:r>
            <a:r>
              <a:rPr lang="el-GR" sz="2400" b="1" dirty="0">
                <a:effectLst>
                  <a:outerShdw blurRad="38100" dist="38100" dir="2700000" algn="tl">
                    <a:srgbClr val="000000">
                      <a:alpha val="43137"/>
                    </a:srgbClr>
                  </a:outerShdw>
                </a:effectLst>
              </a:rPr>
              <a:t>Η Εθνική Στρατηγική για τις Δημόσιες Συμβάσεις υιοθετείται με κοινή απόφαση </a:t>
            </a:r>
            <a:r>
              <a:rPr lang="el-GR" sz="2400" b="1" dirty="0"/>
              <a:t>των Υπουργών Ανάπτυξης και Επενδύσεων, Υποδομών και Μεταφορών, Οικονομικών, Ψηφιακής Διακυβέρνησης, Δικαιοσύνης και Υγείας, </a:t>
            </a:r>
            <a:r>
              <a:rPr lang="el-GR" sz="2400" b="1" dirty="0">
                <a:effectLst>
                  <a:outerShdw blurRad="38100" dist="38100" dir="2700000" algn="tl">
                    <a:srgbClr val="000000">
                      <a:alpha val="43137"/>
                    </a:srgbClr>
                  </a:outerShdw>
                </a:effectLst>
              </a:rPr>
              <a:t>ύστερα από πρόταση της </a:t>
            </a:r>
            <a:r>
              <a:rPr lang="el-GR" sz="2400" b="1" dirty="0" smtClean="0">
                <a:effectLst>
                  <a:outerShdw blurRad="38100" dist="38100" dir="2700000" algn="tl">
                    <a:srgbClr val="000000">
                      <a:alpha val="43137"/>
                    </a:srgbClr>
                  </a:outerShdw>
                </a:effectLst>
              </a:rPr>
              <a:t>ΕΑΑΔΗΣΥ. </a:t>
            </a:r>
            <a:endParaRPr lang="el-GR" sz="2400" b="1" dirty="0"/>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 Με κοινή απόφαση </a:t>
            </a:r>
            <a:r>
              <a:rPr lang="el-GR" sz="2400" b="1" dirty="0"/>
              <a:t>των Υπουργών Ανάπτυξης και Επενδύσεων, Υποδομών και Μεταφορών, Οικονομικών, Ψηφιακής Διακυβέρνησης, Δικαιοσύνης και Υγείας, </a:t>
            </a:r>
            <a:r>
              <a:rPr lang="el-GR" sz="2400" b="1" dirty="0">
                <a:effectLst>
                  <a:outerShdw blurRad="38100" dist="38100" dir="2700000" algn="tl">
                    <a:srgbClr val="000000">
                      <a:alpha val="43137"/>
                    </a:srgbClr>
                  </a:outerShdw>
                </a:effectLst>
              </a:rPr>
              <a:t>συστήνεται Ομάδα Διοίκησης Έργου για την παρακολούθηση της υλοποίησης της Εθνικής Στρατηγικής για τις Δημόσιες </a:t>
            </a:r>
            <a:r>
              <a:rPr lang="el-GR" sz="2400" b="1" dirty="0" smtClean="0">
                <a:effectLst>
                  <a:outerShdw blurRad="38100" dist="38100" dir="2700000" algn="tl">
                    <a:srgbClr val="000000">
                      <a:alpha val="43137"/>
                    </a:srgbClr>
                  </a:outerShdw>
                </a:effectLst>
              </a:rPr>
              <a:t>Συμβάσεις</a:t>
            </a:r>
            <a:r>
              <a:rPr lang="el-GR" sz="2400" b="1" dirty="0" smtClean="0"/>
              <a:t> </a:t>
            </a:r>
            <a:r>
              <a:rPr lang="el-GR" sz="2400" b="1" dirty="0" smtClean="0">
                <a:effectLst>
                  <a:outerShdw blurRad="38100" dist="38100" dir="2700000" algn="tl">
                    <a:srgbClr val="000000">
                      <a:alpha val="43137"/>
                    </a:srgbClr>
                  </a:outerShdw>
                </a:effectLst>
                <a:sym typeface="Wingdings" panose="05000000000000000000" pitchFamily="2" charset="2"/>
              </a:rPr>
              <a:t> </a:t>
            </a:r>
            <a:r>
              <a:rPr lang="el-GR" sz="2400" b="1" dirty="0" smtClean="0">
                <a:effectLst>
                  <a:outerShdw blurRad="38100" dist="38100" dir="2700000" algn="tl">
                    <a:srgbClr val="000000">
                      <a:alpha val="43137"/>
                    </a:srgbClr>
                  </a:outerShdw>
                </a:effectLst>
              </a:rPr>
              <a:t>ΚΥΑ (</a:t>
            </a:r>
            <a:r>
              <a:rPr lang="el-GR" sz="2400" b="1" dirty="0">
                <a:effectLst>
                  <a:outerShdw blurRad="38100" dist="38100" dir="2700000" algn="tl">
                    <a:srgbClr val="000000">
                      <a:alpha val="43137"/>
                    </a:srgbClr>
                  </a:outerShdw>
                </a:effectLst>
              </a:rPr>
              <a:t>B' 3076/13.07.2021) </a:t>
            </a:r>
            <a:endParaRPr lang="en-US" sz="2400" b="1" dirty="0" smtClean="0">
              <a:effectLst>
                <a:outerShdw blurRad="38100" dist="38100" dir="2700000" algn="tl">
                  <a:srgbClr val="000000">
                    <a:alpha val="43137"/>
                  </a:srgbClr>
                </a:outerShdw>
              </a:effectLst>
            </a:endParaRPr>
          </a:p>
          <a:p>
            <a:pPr algn="just">
              <a:spcBef>
                <a:spcPts val="600"/>
              </a:spcBef>
              <a:buFont typeface="Wingdings" panose="05000000000000000000" pitchFamily="2" charset="2"/>
              <a:buChar char="§"/>
            </a:pPr>
            <a:endParaRPr lang="el-GR" sz="2400" b="1" dirty="0" smtClean="0"/>
          </a:p>
          <a:p>
            <a:pPr algn="just">
              <a:spcBef>
                <a:spcPts val="600"/>
              </a:spcBef>
              <a:buFont typeface="Wingdings" panose="05000000000000000000" pitchFamily="2" charset="2"/>
              <a:buChar char="ü"/>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412312572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8" name="Τίτλος 1"/>
          <p:cNvSpPr>
            <a:spLocks noGrp="1" noChangeArrowheads="1"/>
          </p:cNvSpPr>
          <p:nvPr>
            <p:ph type="title"/>
          </p:nvPr>
        </p:nvSpPr>
        <p:spPr>
          <a:xfrm>
            <a:off x="2134910" y="116319"/>
            <a:ext cx="7922180" cy="792059"/>
          </a:xfrm>
        </p:spPr>
        <p:txBody>
          <a:bodyPr/>
          <a:lstStyle/>
          <a:p>
            <a:r>
              <a:rPr lang="el-GR" altLang="el-GR" sz="1800" b="1">
                <a:solidFill>
                  <a:schemeClr val="tx1"/>
                </a:solidFill>
              </a:rPr>
              <a:t>Εθνική Στρατηγική για τις δημόσιες συμβάσεις (2021-2025)</a:t>
            </a:r>
          </a:p>
        </p:txBody>
      </p:sp>
      <p:sp>
        <p:nvSpPr>
          <p:cNvPr id="45059" name="Θέση περιεχομένου 2"/>
          <p:cNvSpPr>
            <a:spLocks noGrp="1" noChangeArrowheads="1"/>
          </p:cNvSpPr>
          <p:nvPr>
            <p:ph idx="1"/>
          </p:nvPr>
        </p:nvSpPr>
        <p:spPr>
          <a:xfrm>
            <a:off x="1739673" y="981394"/>
            <a:ext cx="8712654" cy="5425369"/>
          </a:xfrm>
        </p:spPr>
        <p:txBody>
          <a:bodyPr/>
          <a:lstStyle/>
          <a:p>
            <a:pPr marL="0" indent="0" algn="just">
              <a:buNone/>
            </a:pPr>
            <a:endParaRPr lang="el-GR" altLang="el-GR" sz="2400" dirty="0"/>
          </a:p>
          <a:p>
            <a:pPr marL="0" indent="0" algn="just">
              <a:buNone/>
            </a:pPr>
            <a:endParaRPr lang="el-GR" altLang="el-GR" dirty="0" smtClean="0"/>
          </a:p>
        </p:txBody>
      </p:sp>
      <p:graphicFrame>
        <p:nvGraphicFramePr>
          <p:cNvPr id="6" name="Διάγραμμα 5"/>
          <p:cNvGraphicFramePr/>
          <p:nvPr/>
        </p:nvGraphicFramePr>
        <p:xfrm>
          <a:off x="1296026" y="596622"/>
          <a:ext cx="8208216" cy="58577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53763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679270" y="653143"/>
            <a:ext cx="10903130" cy="1149531"/>
          </a:xfrm>
        </p:spPr>
        <p:txBody>
          <a:bodyPr>
            <a:normAutofit fontScale="90000"/>
          </a:bodyPr>
          <a:lstStyle/>
          <a:p>
            <a:pPr algn="ctr"/>
            <a:r>
              <a:rPr lang="el-GR" b="1" dirty="0" smtClean="0"/>
              <a:t>Εθνικό Σχέδιο Δράσης για τις πράσινες δημόσιες συμβάσεις 2021-2023</a:t>
            </a:r>
            <a:endParaRPr lang="el-GR" b="1" dirty="0"/>
          </a:p>
        </p:txBody>
      </p:sp>
      <p:sp>
        <p:nvSpPr>
          <p:cNvPr id="3" name="Θέση περιεχομένου 2"/>
          <p:cNvSpPr>
            <a:spLocks noGrp="1"/>
          </p:cNvSpPr>
          <p:nvPr>
            <p:ph idx="1"/>
          </p:nvPr>
        </p:nvSpPr>
        <p:spPr>
          <a:xfrm>
            <a:off x="679269" y="1886990"/>
            <a:ext cx="10903129" cy="4687546"/>
          </a:xfrm>
        </p:spPr>
        <p:txBody>
          <a:bodyPr>
            <a:normAutofit/>
          </a:bodyPr>
          <a:lstStyle/>
          <a:p>
            <a:pPr marL="109728" indent="0" algn="just">
              <a:spcBef>
                <a:spcPts val="600"/>
              </a:spcBef>
              <a:buNone/>
            </a:pPr>
            <a:r>
              <a:rPr lang="el-GR" sz="2400" b="1" dirty="0">
                <a:effectLst>
                  <a:outerShdw blurRad="38100" dist="38100" dir="2700000" algn="tl">
                    <a:srgbClr val="000000">
                      <a:alpha val="43137"/>
                    </a:srgbClr>
                  </a:outerShdw>
                </a:effectLst>
              </a:rPr>
              <a:t>Έγκριση σχεδίου Δράσης για τις Πράσινες </a:t>
            </a:r>
            <a:r>
              <a:rPr lang="el-GR" sz="2400" b="1" dirty="0" smtClean="0">
                <a:effectLst>
                  <a:outerShdw blurRad="38100" dist="38100" dir="2700000" algn="tl">
                    <a:srgbClr val="000000">
                      <a:alpha val="43137"/>
                    </a:srgbClr>
                  </a:outerShdw>
                </a:effectLst>
              </a:rPr>
              <a:t>Δημόσιες Συμβάσεις (Β 466/08-02-2021</a:t>
            </a:r>
            <a:r>
              <a:rPr lang="el-GR" sz="2400" b="1" dirty="0" smtClean="0">
                <a:effectLst>
                  <a:outerShdw blurRad="38100" dist="38100" dir="2700000" algn="tl">
                    <a:srgbClr val="000000">
                      <a:alpha val="43137"/>
                    </a:srgbClr>
                  </a:outerShdw>
                </a:effectLst>
              </a:rPr>
              <a:t>)</a:t>
            </a:r>
          </a:p>
          <a:p>
            <a:pPr algn="just">
              <a:spcBef>
                <a:spcPts val="600"/>
              </a:spcBef>
              <a:buFont typeface="Wingdings" panose="05000000000000000000" pitchFamily="2" charset="2"/>
              <a:buChar char="ü"/>
            </a:pPr>
            <a:r>
              <a:rPr lang="el-GR" sz="2400" b="1" dirty="0"/>
              <a:t>Εθνικοί Στόχοι προώθησης των Πράσινων Δημοσίων </a:t>
            </a:r>
            <a:r>
              <a:rPr lang="el-GR" sz="2400" b="1" dirty="0" smtClean="0"/>
              <a:t>Συμβάσεων</a:t>
            </a:r>
          </a:p>
          <a:p>
            <a:pPr algn="just">
              <a:spcBef>
                <a:spcPts val="600"/>
              </a:spcBef>
              <a:buFont typeface="Wingdings" panose="05000000000000000000" pitchFamily="2" charset="2"/>
              <a:buChar char="ü"/>
            </a:pPr>
            <a:r>
              <a:rPr lang="el-GR" sz="2400" b="1" dirty="0" smtClean="0"/>
              <a:t>Ποσοτικοί </a:t>
            </a:r>
            <a:r>
              <a:rPr lang="el-GR" sz="2400" b="1" dirty="0"/>
              <a:t>στόχοι για την τριετία 2021 έως και </a:t>
            </a:r>
            <a:r>
              <a:rPr lang="el-GR" sz="2400" b="1" dirty="0" smtClean="0"/>
              <a:t>2023 για </a:t>
            </a:r>
            <a:r>
              <a:rPr lang="el-GR" sz="2400" b="1" dirty="0"/>
              <a:t>τις κατηγορίες δημοσίων συμβάσεων δεσμευτικής και μη δεσμευτικής εφαρμογής, καθώς και </a:t>
            </a:r>
            <a:r>
              <a:rPr lang="el-GR" sz="2400" b="1" dirty="0" smtClean="0"/>
              <a:t>οι κατηγορίες φορέων για </a:t>
            </a:r>
            <a:r>
              <a:rPr lang="el-GR" sz="2400" b="1" dirty="0"/>
              <a:t>την υλοποίησή τους </a:t>
            </a:r>
            <a:r>
              <a:rPr lang="el-GR" sz="2400" b="1" dirty="0" smtClean="0"/>
              <a:t>(Κεντρικές </a:t>
            </a:r>
            <a:r>
              <a:rPr lang="el-GR" sz="2400" b="1" dirty="0"/>
              <a:t>Κυβερνητικές Αρχές/ Μη κεντρικές Αναθέτουσες Αρχές / Αναθέτοντες Φορείς</a:t>
            </a:r>
            <a:r>
              <a:rPr lang="el-GR" sz="2400" b="1" dirty="0" smtClean="0"/>
              <a:t>)</a:t>
            </a:r>
          </a:p>
          <a:p>
            <a:pPr algn="just">
              <a:spcBef>
                <a:spcPts val="600"/>
              </a:spcBef>
              <a:buFont typeface="Wingdings" panose="05000000000000000000" pitchFamily="2" charset="2"/>
              <a:buChar char="§"/>
            </a:pPr>
            <a:endParaRPr lang="el-GR" sz="2400" b="1" dirty="0" smtClean="0"/>
          </a:p>
          <a:p>
            <a:pPr algn="just">
              <a:spcBef>
                <a:spcPts val="600"/>
              </a:spcBef>
              <a:buFont typeface="Wingdings" panose="05000000000000000000" pitchFamily="2" charset="2"/>
              <a:buChar char="ü"/>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220860378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679270" y="653143"/>
            <a:ext cx="10903130" cy="1149531"/>
          </a:xfrm>
        </p:spPr>
        <p:txBody>
          <a:bodyPr>
            <a:normAutofit fontScale="90000"/>
          </a:bodyPr>
          <a:lstStyle/>
          <a:p>
            <a:pPr algn="ctr"/>
            <a:r>
              <a:rPr lang="el-GR" b="1" dirty="0" smtClean="0"/>
              <a:t>Εθνικό Σχέδιο Δράσης για τις πράσινες δημόσιες συμβάσεις 2021-2023</a:t>
            </a:r>
            <a:endParaRPr lang="el-GR" b="1" dirty="0"/>
          </a:p>
        </p:txBody>
      </p:sp>
      <p:sp>
        <p:nvSpPr>
          <p:cNvPr id="3" name="Θέση περιεχομένου 2"/>
          <p:cNvSpPr>
            <a:spLocks noGrp="1"/>
          </p:cNvSpPr>
          <p:nvPr>
            <p:ph idx="1"/>
          </p:nvPr>
        </p:nvSpPr>
        <p:spPr>
          <a:xfrm>
            <a:off x="679269" y="1886990"/>
            <a:ext cx="10903129" cy="4687546"/>
          </a:xfrm>
        </p:spPr>
        <p:txBody>
          <a:bodyPr>
            <a:normAutofit/>
          </a:bodyPr>
          <a:lstStyle/>
          <a:p>
            <a:pPr marL="109728" indent="0" algn="just">
              <a:spcBef>
                <a:spcPts val="600"/>
              </a:spcBef>
              <a:buNone/>
            </a:pPr>
            <a:r>
              <a:rPr lang="el-GR" sz="2400" b="1" dirty="0" smtClean="0">
                <a:effectLst>
                  <a:outerShdw blurRad="38100" dist="38100" dir="2700000" algn="tl">
                    <a:srgbClr val="000000">
                      <a:alpha val="43137"/>
                    </a:srgbClr>
                  </a:outerShdw>
                </a:effectLst>
              </a:rPr>
              <a:t>Οχτώ (8) κατηγορίες </a:t>
            </a:r>
            <a:r>
              <a:rPr lang="el-GR" sz="2400" b="1" dirty="0">
                <a:effectLst>
                  <a:outerShdw blurRad="38100" dist="38100" dir="2700000" algn="tl">
                    <a:srgbClr val="000000">
                      <a:alpha val="43137"/>
                    </a:srgbClr>
                  </a:outerShdw>
                </a:effectLst>
              </a:rPr>
              <a:t>με δεσμευτική εφαρμογή:</a:t>
            </a: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1</a:t>
            </a:r>
            <a:r>
              <a:rPr lang="el-GR" sz="2400" b="1" dirty="0"/>
              <a:t>. Χαρτί </a:t>
            </a:r>
            <a:r>
              <a:rPr lang="el-GR" sz="2400" b="1" dirty="0" err="1"/>
              <a:t>φωτοαντιγραφής</a:t>
            </a:r>
            <a:r>
              <a:rPr lang="el-GR" sz="2400" b="1" dirty="0"/>
              <a:t> και γραφής</a:t>
            </a:r>
          </a:p>
          <a:p>
            <a:pPr algn="just">
              <a:spcBef>
                <a:spcPts val="600"/>
              </a:spcBef>
              <a:buFont typeface="Wingdings" panose="05000000000000000000" pitchFamily="2" charset="2"/>
              <a:buChar char="§"/>
            </a:pPr>
            <a:r>
              <a:rPr lang="el-GR" sz="2400" b="1" dirty="0"/>
              <a:t>2. Ηλεκτρονικοί υπολογιστές και οθόνες</a:t>
            </a:r>
          </a:p>
          <a:p>
            <a:pPr algn="just">
              <a:spcBef>
                <a:spcPts val="600"/>
              </a:spcBef>
              <a:buFont typeface="Wingdings" panose="05000000000000000000" pitchFamily="2" charset="2"/>
              <a:buChar char="§"/>
            </a:pPr>
            <a:r>
              <a:rPr lang="el-GR" sz="2400" b="1" dirty="0"/>
              <a:t>3. Εξοπλισμός απεικόνισης</a:t>
            </a:r>
          </a:p>
          <a:p>
            <a:pPr algn="just">
              <a:spcBef>
                <a:spcPts val="600"/>
              </a:spcBef>
              <a:buFont typeface="Wingdings" panose="05000000000000000000" pitchFamily="2" charset="2"/>
              <a:buChar char="§"/>
            </a:pPr>
            <a:r>
              <a:rPr lang="el-GR" sz="2400" b="1" dirty="0"/>
              <a:t>4. Εσωτερικός φωτισμός – λαμπτήρες LED</a:t>
            </a:r>
          </a:p>
          <a:p>
            <a:pPr algn="just">
              <a:spcBef>
                <a:spcPts val="600"/>
              </a:spcBef>
              <a:buFont typeface="Wingdings" panose="05000000000000000000" pitchFamily="2" charset="2"/>
              <a:buChar char="§"/>
            </a:pPr>
            <a:r>
              <a:rPr lang="el-GR" sz="2400" b="1" dirty="0"/>
              <a:t>5. Κλιματιστικά μηχανήματα</a:t>
            </a:r>
          </a:p>
          <a:p>
            <a:pPr algn="just">
              <a:spcBef>
                <a:spcPts val="600"/>
              </a:spcBef>
              <a:buFont typeface="Wingdings" panose="05000000000000000000" pitchFamily="2" charset="2"/>
              <a:buChar char="§"/>
            </a:pPr>
            <a:r>
              <a:rPr lang="el-GR" sz="2400" b="1" dirty="0"/>
              <a:t>6. Λιπαντικά (αναγεννημένα και </a:t>
            </a:r>
            <a:r>
              <a:rPr lang="el-GR" sz="2400" b="1" dirty="0" err="1"/>
              <a:t>βιοαποικοδομήσιμα</a:t>
            </a:r>
            <a:r>
              <a:rPr lang="el-GR" sz="2400" b="1" dirty="0"/>
              <a:t>)</a:t>
            </a:r>
          </a:p>
          <a:p>
            <a:pPr algn="just">
              <a:spcBef>
                <a:spcPts val="600"/>
              </a:spcBef>
              <a:buFont typeface="Wingdings" panose="05000000000000000000" pitchFamily="2" charset="2"/>
              <a:buChar char="§"/>
            </a:pPr>
            <a:r>
              <a:rPr lang="el-GR" sz="2400" b="1" dirty="0"/>
              <a:t>7. Μεταφορικά μέσα, δηλαδή οχήματα και υπηρεσίες μεταφοράς και </a:t>
            </a:r>
            <a:endParaRPr lang="el-GR" sz="2400" b="1" dirty="0" smtClean="0"/>
          </a:p>
          <a:p>
            <a:pPr algn="just">
              <a:spcBef>
                <a:spcPts val="600"/>
              </a:spcBef>
              <a:buFont typeface="Wingdings" panose="05000000000000000000" pitchFamily="2" charset="2"/>
              <a:buChar char="§"/>
            </a:pPr>
            <a:r>
              <a:rPr lang="el-GR" sz="2400" b="1" dirty="0"/>
              <a:t>8. </a:t>
            </a:r>
            <a:r>
              <a:rPr lang="el-GR" sz="2400" b="1" dirty="0" err="1"/>
              <a:t>Οδοφωτισμός</a:t>
            </a:r>
            <a:r>
              <a:rPr lang="el-GR" sz="2400" b="1" dirty="0"/>
              <a:t> και σηματοδότες κυκλοφορίας</a:t>
            </a:r>
            <a:endParaRPr lang="el-GR" sz="2400" b="1" dirty="0"/>
          </a:p>
          <a:p>
            <a:pPr algn="just">
              <a:spcBef>
                <a:spcPts val="600"/>
              </a:spcBef>
              <a:buFont typeface="Wingdings" panose="05000000000000000000" pitchFamily="2" charset="2"/>
              <a:buChar char="§"/>
            </a:pPr>
            <a:endParaRPr lang="en-US" sz="2400" b="1" dirty="0" smtClean="0"/>
          </a:p>
          <a:p>
            <a:pPr algn="just">
              <a:spcBef>
                <a:spcPts val="600"/>
              </a:spcBef>
              <a:buFont typeface="Wingdings" panose="05000000000000000000" pitchFamily="2" charset="2"/>
              <a:buChar char="§"/>
            </a:pPr>
            <a:endParaRPr lang="el-GR" sz="2400" b="1" dirty="0" smtClean="0"/>
          </a:p>
          <a:p>
            <a:pPr algn="just">
              <a:spcBef>
                <a:spcPts val="600"/>
              </a:spcBef>
              <a:buFont typeface="Wingdings" panose="05000000000000000000" pitchFamily="2" charset="2"/>
              <a:buChar char="ü"/>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1342402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679270" y="653143"/>
            <a:ext cx="10903130" cy="1149531"/>
          </a:xfrm>
        </p:spPr>
        <p:txBody>
          <a:bodyPr>
            <a:normAutofit fontScale="90000"/>
          </a:bodyPr>
          <a:lstStyle/>
          <a:p>
            <a:pPr algn="ctr"/>
            <a:r>
              <a:rPr lang="el-GR" b="1" dirty="0"/>
              <a:t>Π</a:t>
            </a:r>
            <a:r>
              <a:rPr lang="el-GR" b="1" dirty="0" smtClean="0"/>
              <a:t>ολιτική και στρατηγικές επιλογές δημοσίων συμβάσεων σε επίπεδο δημόσιου οργανισμού</a:t>
            </a:r>
            <a:endParaRPr lang="el-GR" b="1" dirty="0"/>
          </a:p>
        </p:txBody>
      </p:sp>
      <p:sp>
        <p:nvSpPr>
          <p:cNvPr id="3" name="Θέση περιεχομένου 2"/>
          <p:cNvSpPr>
            <a:spLocks noGrp="1"/>
          </p:cNvSpPr>
          <p:nvPr>
            <p:ph idx="1"/>
          </p:nvPr>
        </p:nvSpPr>
        <p:spPr>
          <a:xfrm>
            <a:off x="679269" y="1886990"/>
            <a:ext cx="10903129" cy="4687546"/>
          </a:xfrm>
        </p:spPr>
        <p:txBody>
          <a:bodyPr>
            <a:normAutofit lnSpcReduction="10000"/>
          </a:bodyPr>
          <a:lstStyle/>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Εξοικείωση με το πεδίο εφαρμογής και τα δυνητικά οφέλη των </a:t>
            </a:r>
            <a:r>
              <a:rPr lang="el-GR" sz="2400" b="1" dirty="0" smtClean="0">
                <a:effectLst>
                  <a:outerShdw blurRad="38100" dist="38100" dir="2700000" algn="tl">
                    <a:srgbClr val="000000">
                      <a:alpha val="43137"/>
                    </a:srgbClr>
                  </a:outerShdw>
                </a:effectLst>
              </a:rPr>
              <a:t>στρατηγικών δημοσίων συμβάσεων </a:t>
            </a:r>
            <a:r>
              <a:rPr lang="el-GR" sz="2400" b="1" dirty="0" smtClean="0"/>
              <a:t>(καινοτόμων, πράσινων, κοινωνικών) </a:t>
            </a:r>
            <a:r>
              <a:rPr lang="el-GR" sz="2400" b="1" dirty="0">
                <a:effectLst>
                  <a:outerShdw blurRad="38100" dist="38100" dir="2700000" algn="tl">
                    <a:srgbClr val="000000">
                      <a:alpha val="43137"/>
                    </a:srgbClr>
                  </a:outerShdw>
                </a:effectLst>
              </a:rPr>
              <a:t>καθώς και με τους διαθέσιμους πόρους</a:t>
            </a: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 Υιοθέτηση πολιτικής </a:t>
            </a:r>
            <a:r>
              <a:rPr lang="el-GR" sz="2400" b="1" dirty="0" smtClean="0">
                <a:effectLst>
                  <a:outerShdw blurRad="38100" dist="38100" dir="2700000" algn="tl">
                    <a:srgbClr val="000000">
                      <a:alpha val="43137"/>
                    </a:srgbClr>
                  </a:outerShdw>
                </a:effectLst>
              </a:rPr>
              <a:t>Δημοσίων Συμβάσεων, </a:t>
            </a:r>
            <a:r>
              <a:rPr lang="el-GR" sz="2400" b="1" dirty="0">
                <a:effectLst>
                  <a:outerShdw blurRad="38100" dist="38100" dir="2700000" algn="tl">
                    <a:srgbClr val="000000">
                      <a:alpha val="43137"/>
                    </a:srgbClr>
                  </a:outerShdw>
                </a:effectLst>
              </a:rPr>
              <a:t>με βάση τις ανάγκες του Οργανισμού. Καθορισμός </a:t>
            </a:r>
            <a:r>
              <a:rPr lang="el-GR" sz="2400" b="1" dirty="0" smtClean="0">
                <a:effectLst>
                  <a:outerShdw blurRad="38100" dist="38100" dir="2700000" algn="tl">
                    <a:srgbClr val="000000">
                      <a:alpha val="43137"/>
                    </a:srgbClr>
                  </a:outerShdw>
                </a:effectLst>
              </a:rPr>
              <a:t>α) προτεραιοτήτων </a:t>
            </a:r>
            <a:r>
              <a:rPr lang="el-GR" sz="2400" b="1" dirty="0">
                <a:effectLst>
                  <a:outerShdw blurRad="38100" dist="38100" dir="2700000" algn="tl">
                    <a:srgbClr val="000000">
                      <a:alpha val="43137"/>
                    </a:srgbClr>
                  </a:outerShdw>
                </a:effectLst>
              </a:rPr>
              <a:t>και </a:t>
            </a:r>
            <a:r>
              <a:rPr lang="el-GR" sz="2400" b="1" dirty="0" smtClean="0">
                <a:effectLst>
                  <a:outerShdw blurRad="38100" dist="38100" dir="2700000" algn="tl">
                    <a:srgbClr val="000000">
                      <a:alpha val="43137"/>
                    </a:srgbClr>
                  </a:outerShdw>
                </a:effectLst>
              </a:rPr>
              <a:t>στόχων, β) </a:t>
            </a:r>
            <a:r>
              <a:rPr lang="el-GR" sz="2400" b="1" dirty="0">
                <a:effectLst>
                  <a:outerShdw blurRad="38100" dist="38100" dir="2700000" algn="tl">
                    <a:srgbClr val="000000">
                      <a:alpha val="43137"/>
                    </a:srgbClr>
                  </a:outerShdw>
                </a:effectLst>
              </a:rPr>
              <a:t>επιχειρησιακού σχεδίου </a:t>
            </a:r>
            <a:r>
              <a:rPr lang="el-GR" sz="2400" b="1" dirty="0" smtClean="0">
                <a:effectLst>
                  <a:outerShdw blurRad="38100" dist="38100" dir="2700000" algn="tl">
                    <a:srgbClr val="000000">
                      <a:alpha val="43137"/>
                    </a:srgbClr>
                  </a:outerShdw>
                </a:effectLst>
              </a:rPr>
              <a:t>εφαρμογής</a:t>
            </a: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Επιλογή των κυριότερων τομέων εφαρμογής με βάση τις </a:t>
            </a:r>
            <a:r>
              <a:rPr lang="el-GR" sz="2400" b="1" u="sng" dirty="0" smtClean="0">
                <a:effectLst>
                  <a:outerShdw blurRad="38100" dist="38100" dir="2700000" algn="tl">
                    <a:srgbClr val="000000">
                      <a:alpha val="43137"/>
                    </a:srgbClr>
                  </a:outerShdw>
                </a:effectLst>
              </a:rPr>
              <a:t>κοινωνικές </a:t>
            </a:r>
            <a:r>
              <a:rPr lang="el-GR" sz="2400" b="1" u="sng" dirty="0" smtClean="0">
                <a:effectLst>
                  <a:outerShdw blurRad="38100" dist="38100" dir="2700000" algn="tl">
                    <a:srgbClr val="000000">
                      <a:alpha val="43137"/>
                    </a:srgbClr>
                  </a:outerShdw>
                </a:effectLst>
              </a:rPr>
              <a:t>πολιτικές</a:t>
            </a:r>
            <a:r>
              <a:rPr lang="el-GR" sz="2400" b="1" dirty="0" smtClean="0">
                <a:effectLst>
                  <a:outerShdw blurRad="38100" dist="38100" dir="2700000" algn="tl">
                    <a:srgbClr val="000000">
                      <a:alpha val="43137"/>
                    </a:srgbClr>
                  </a:outerShdw>
                </a:effectLst>
              </a:rPr>
              <a:t>, </a:t>
            </a:r>
            <a:r>
              <a:rPr lang="el-GR" sz="2400" b="1" dirty="0" smtClean="0">
                <a:effectLst>
                  <a:outerShdw blurRad="38100" dist="38100" dir="2700000" algn="tl">
                    <a:srgbClr val="000000">
                      <a:alpha val="43137"/>
                    </a:srgbClr>
                  </a:outerShdw>
                </a:effectLst>
              </a:rPr>
              <a:t>τις </a:t>
            </a:r>
            <a:r>
              <a:rPr lang="el-GR" sz="2400" b="1" u="sng" dirty="0" smtClean="0">
                <a:effectLst>
                  <a:outerShdw blurRad="38100" dist="38100" dir="2700000" algn="tl">
                    <a:srgbClr val="000000">
                      <a:alpha val="43137"/>
                    </a:srgbClr>
                  </a:outerShdw>
                </a:effectLst>
              </a:rPr>
              <a:t>κοινωνικές</a:t>
            </a:r>
            <a:r>
              <a:rPr lang="el-GR" sz="2400" b="1" dirty="0" smtClean="0">
                <a:effectLst>
                  <a:outerShdw blurRad="38100" dist="38100" dir="2700000" algn="tl">
                    <a:srgbClr val="000000">
                      <a:alpha val="43137"/>
                    </a:srgbClr>
                  </a:outerShdw>
                </a:effectLst>
              </a:rPr>
              <a:t> / περιβαλλοντικές </a:t>
            </a:r>
            <a:r>
              <a:rPr lang="el-GR" sz="2400" b="1" dirty="0">
                <a:effectLst>
                  <a:outerShdw blurRad="38100" dist="38100" dir="2700000" algn="tl">
                    <a:srgbClr val="000000">
                      <a:alpha val="43137"/>
                    </a:srgbClr>
                  </a:outerShdw>
                </a:effectLst>
              </a:rPr>
              <a:t>επιπτώσεις, τη </a:t>
            </a:r>
            <a:r>
              <a:rPr lang="el-GR" sz="2400" b="1" u="sng" dirty="0">
                <a:effectLst>
                  <a:outerShdw blurRad="38100" dist="38100" dir="2700000" algn="tl">
                    <a:srgbClr val="000000">
                      <a:alpha val="43137"/>
                    </a:srgbClr>
                  </a:outerShdw>
                </a:effectLst>
              </a:rPr>
              <a:t>δημοσιονομική σημασία </a:t>
            </a:r>
            <a:r>
              <a:rPr lang="el-GR" sz="2400" b="1" dirty="0">
                <a:effectLst>
                  <a:outerShdw blurRad="38100" dist="38100" dir="2700000" algn="tl">
                    <a:srgbClr val="000000">
                      <a:alpha val="43137"/>
                    </a:srgbClr>
                  </a:outerShdw>
                </a:effectLst>
              </a:rPr>
              <a:t>τους, το </a:t>
            </a:r>
            <a:r>
              <a:rPr lang="el-GR" sz="2400" b="1" u="sng" dirty="0">
                <a:effectLst>
                  <a:outerShdw blurRad="38100" dist="38100" dir="2700000" algn="tl">
                    <a:srgbClr val="000000">
                      <a:alpha val="43137"/>
                    </a:srgbClr>
                  </a:outerShdw>
                </a:effectLst>
              </a:rPr>
              <a:t>βαθμό επίπτωσης</a:t>
            </a:r>
            <a:r>
              <a:rPr lang="el-GR" sz="2400" b="1" dirty="0">
                <a:effectLst>
                  <a:outerShdw blurRad="38100" dist="38100" dir="2700000" algn="tl">
                    <a:srgbClr val="000000">
                      <a:alpha val="43137"/>
                    </a:srgbClr>
                  </a:outerShdw>
                </a:effectLst>
              </a:rPr>
              <a:t> στην αγορά, καθώς και τη διαθεσιμότητα φιλικών προς το περιβάλλον λύσεων</a:t>
            </a:r>
          </a:p>
          <a:p>
            <a:pPr algn="just">
              <a:spcBef>
                <a:spcPts val="600"/>
              </a:spcBef>
              <a:buFont typeface="Wingdings" panose="05000000000000000000" pitchFamily="2" charset="2"/>
              <a:buChar char="§"/>
            </a:pPr>
            <a:r>
              <a:rPr lang="el-GR" sz="2400" b="1" dirty="0">
                <a:effectLst>
                  <a:outerShdw blurRad="38100" dist="38100" dir="2700000" algn="tl">
                    <a:srgbClr val="000000">
                      <a:alpha val="43137"/>
                    </a:srgbClr>
                  </a:outerShdw>
                </a:effectLst>
              </a:rPr>
              <a:t>Καθορισμός «κριτηρίων για τις </a:t>
            </a:r>
            <a:r>
              <a:rPr lang="el-GR" sz="2400" b="1" dirty="0" smtClean="0">
                <a:effectLst>
                  <a:outerShdw blurRad="38100" dist="38100" dir="2700000" algn="tl">
                    <a:srgbClr val="000000">
                      <a:alpha val="43137"/>
                    </a:srgbClr>
                  </a:outerShdw>
                </a:effectLst>
              </a:rPr>
              <a:t>Δημόσιες Συμβάσεις», </a:t>
            </a:r>
            <a:r>
              <a:rPr lang="el-GR" sz="2400" b="1" dirty="0">
                <a:effectLst>
                  <a:outerShdw blurRad="38100" dist="38100" dir="2700000" algn="tl">
                    <a:srgbClr val="000000">
                      <a:alpha val="43137"/>
                    </a:srgbClr>
                  </a:outerShdw>
                </a:effectLst>
              </a:rPr>
              <a:t>δηλαδή αντικειμένου, τεχνικών προδιαγραφών, κριτηρίων επιλογής και ανάθεσης, όρων εκτέλεσης  της σύμβασης με βάση τις περιβαλλοντικές </a:t>
            </a:r>
            <a:r>
              <a:rPr lang="el-GR" sz="2400" b="1" dirty="0" smtClean="0">
                <a:effectLst>
                  <a:outerShdw blurRad="38100" dist="38100" dir="2700000" algn="tl">
                    <a:srgbClr val="000000">
                      <a:alpha val="43137"/>
                    </a:srgbClr>
                  </a:outerShdw>
                </a:effectLst>
              </a:rPr>
              <a:t>και κοινωνικές επιπτώσεις</a:t>
            </a:r>
            <a:endParaRPr lang="el-GR" sz="2400" b="1" dirty="0">
              <a:effectLst>
                <a:outerShdw blurRad="38100" dist="38100" dir="2700000" algn="tl">
                  <a:srgbClr val="000000">
                    <a:alpha val="43137"/>
                  </a:srgbClr>
                </a:outerShdw>
              </a:effectLst>
            </a:endParaRPr>
          </a:p>
          <a:p>
            <a:pPr algn="just">
              <a:spcBef>
                <a:spcPts val="600"/>
              </a:spcBef>
              <a:buFont typeface="Wingdings" panose="05000000000000000000" pitchFamily="2" charset="2"/>
              <a:buChar char="§"/>
            </a:pPr>
            <a:endParaRPr lang="el-GR" sz="2400" b="1" dirty="0">
              <a:effectLst>
                <a:outerShdw blurRad="38100" dist="38100" dir="2700000" algn="tl">
                  <a:srgbClr val="000000">
                    <a:alpha val="43137"/>
                  </a:srgbClr>
                </a:outerShdw>
              </a:effectLst>
            </a:endParaRPr>
          </a:p>
          <a:p>
            <a:pPr algn="just">
              <a:spcBef>
                <a:spcPts val="600"/>
              </a:spcBef>
              <a:buFont typeface="Wingdings" panose="05000000000000000000" pitchFamily="2" charset="2"/>
              <a:buChar char="§"/>
            </a:pPr>
            <a:endParaRPr lang="en-US" sz="2400" b="1" dirty="0" smtClean="0">
              <a:effectLst>
                <a:outerShdw blurRad="38100" dist="38100" dir="2700000" algn="tl">
                  <a:srgbClr val="000000">
                    <a:alpha val="43137"/>
                  </a:srgbClr>
                </a:outerShdw>
              </a:effectLst>
            </a:endParaRPr>
          </a:p>
          <a:p>
            <a:pPr algn="just">
              <a:spcBef>
                <a:spcPts val="600"/>
              </a:spcBef>
              <a:buFont typeface="Wingdings" panose="05000000000000000000" pitchFamily="2" charset="2"/>
              <a:buChar char="§"/>
            </a:pPr>
            <a:endParaRPr lang="el-GR" sz="2400" b="1" dirty="0" smtClean="0"/>
          </a:p>
          <a:p>
            <a:pPr algn="just">
              <a:spcBef>
                <a:spcPts val="600"/>
              </a:spcBef>
              <a:buFont typeface="Wingdings" panose="05000000000000000000" pitchFamily="2" charset="2"/>
              <a:buChar char="ü"/>
            </a:pPr>
            <a:endParaRPr lang="el-GR" sz="2200" b="1" dirty="0" smtClean="0"/>
          </a:p>
          <a:p>
            <a:pPr algn="just">
              <a:spcBef>
                <a:spcPts val="600"/>
              </a:spcBef>
              <a:buFont typeface="Wingdings" panose="05000000000000000000" pitchFamily="2" charset="2"/>
              <a:buChar char="ü"/>
            </a:pPr>
            <a:endParaRPr lang="el-GR" sz="2200" b="1" dirty="0"/>
          </a:p>
          <a:p>
            <a:pPr algn="just">
              <a:spcBef>
                <a:spcPts val="600"/>
              </a:spcBef>
              <a:buFont typeface="Wingdings" panose="05000000000000000000" pitchFamily="2" charset="2"/>
              <a:buChar char="ü"/>
            </a:pPr>
            <a:endParaRPr lang="el-GR" sz="2200" b="1" dirty="0"/>
          </a:p>
          <a:p>
            <a:pPr marL="109728" indent="0" algn="just">
              <a:spcBef>
                <a:spcPts val="600"/>
              </a:spcBef>
              <a:buNone/>
            </a:pPr>
            <a:endParaRPr lang="el-GR" sz="2200" b="1" dirty="0" smtClean="0"/>
          </a:p>
        </p:txBody>
      </p:sp>
    </p:spTree>
    <p:extLst>
      <p:ext uri="{BB962C8B-B14F-4D97-AF65-F5344CB8AC3E}">
        <p14:creationId xmlns:p14="http://schemas.microsoft.com/office/powerpoint/2010/main" val="427631811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53143" y="731520"/>
            <a:ext cx="10929257" cy="1084217"/>
          </a:xfrm>
        </p:spPr>
        <p:txBody>
          <a:bodyPr>
            <a:normAutofit fontScale="90000"/>
          </a:bodyPr>
          <a:lstStyle/>
          <a:p>
            <a:pPr algn="ctr"/>
            <a:r>
              <a:rPr lang="en-US" dirty="0" smtClean="0"/>
              <a:t/>
            </a:r>
            <a:br>
              <a:rPr lang="en-US" dirty="0" smtClean="0"/>
            </a:br>
            <a:endParaRPr lang="el-GR" dirty="0"/>
          </a:p>
        </p:txBody>
      </p:sp>
      <p:sp>
        <p:nvSpPr>
          <p:cNvPr id="3" name="Θέση περιεχομένου 2"/>
          <p:cNvSpPr>
            <a:spLocks noGrp="1"/>
          </p:cNvSpPr>
          <p:nvPr>
            <p:ph idx="1"/>
          </p:nvPr>
        </p:nvSpPr>
        <p:spPr>
          <a:xfrm>
            <a:off x="705394" y="1802674"/>
            <a:ext cx="10877005" cy="3841041"/>
          </a:xfrm>
          <a:pattFill prst="ltDnDiag">
            <a:fgClr>
              <a:schemeClr val="accent1"/>
            </a:fgClr>
            <a:bgClr>
              <a:schemeClr val="bg1"/>
            </a:bgClr>
          </a:pattFill>
        </p:spPr>
        <p:txBody>
          <a:bodyPr>
            <a:normAutofit lnSpcReduction="10000"/>
          </a:bodyPr>
          <a:lstStyle/>
          <a:p>
            <a:pPr lvl="1" algn="just">
              <a:buNone/>
            </a:pPr>
            <a:r>
              <a:rPr lang="el-GR" sz="4000" b="1" i="1" dirty="0" smtClean="0">
                <a:solidFill>
                  <a:srgbClr val="002060"/>
                </a:solidFill>
                <a:sym typeface="Wingdings" pitchFamily="2" charset="2"/>
              </a:rPr>
              <a:t>Ευχαριστώ για την συνεργασία!</a:t>
            </a:r>
          </a:p>
          <a:p>
            <a:pPr lvl="1" algn="just">
              <a:buNone/>
            </a:pPr>
            <a:endParaRPr lang="el-GR" sz="4000" b="1" i="1" dirty="0" smtClean="0">
              <a:solidFill>
                <a:srgbClr val="002060"/>
              </a:solidFill>
              <a:sym typeface="Wingdings" pitchFamily="2" charset="2"/>
            </a:endParaRPr>
          </a:p>
          <a:p>
            <a:pPr lvl="1" algn="r">
              <a:buNone/>
            </a:pPr>
            <a:r>
              <a:rPr lang="el-GR" b="1" i="1" dirty="0" smtClean="0">
                <a:solidFill>
                  <a:srgbClr val="002060"/>
                </a:solidFill>
                <a:sym typeface="Wingdings" pitchFamily="2" charset="2"/>
              </a:rPr>
              <a:t>Μίνα Καλογρίδου</a:t>
            </a:r>
          </a:p>
          <a:p>
            <a:pPr lvl="1" algn="r">
              <a:buNone/>
            </a:pPr>
            <a:r>
              <a:rPr lang="el-GR" b="1" i="1" dirty="0" smtClean="0">
                <a:solidFill>
                  <a:srgbClr val="002060"/>
                </a:solidFill>
                <a:sym typeface="Wingdings" pitchFamily="2" charset="2"/>
              </a:rPr>
              <a:t>Προϊσταμένη Διεύθυνσης</a:t>
            </a:r>
          </a:p>
          <a:p>
            <a:pPr lvl="1" algn="r">
              <a:buNone/>
            </a:pPr>
            <a:r>
              <a:rPr lang="el-GR" b="1" i="1" dirty="0" smtClean="0">
                <a:solidFill>
                  <a:srgbClr val="002060"/>
                </a:solidFill>
                <a:sym typeface="Wingdings" pitchFamily="2" charset="2"/>
              </a:rPr>
              <a:t>Μελετών και Γνωμοδοτήσεων</a:t>
            </a:r>
          </a:p>
          <a:p>
            <a:pPr lvl="1" algn="r">
              <a:buNone/>
            </a:pPr>
            <a:r>
              <a:rPr lang="el-GR" b="1" i="1" dirty="0" smtClean="0">
                <a:solidFill>
                  <a:srgbClr val="002060"/>
                </a:solidFill>
                <a:sym typeface="Wingdings" pitchFamily="2" charset="2"/>
              </a:rPr>
              <a:t>Ε.Α.ΔΗ.ΣΥ</a:t>
            </a:r>
            <a:r>
              <a:rPr lang="el-GR" b="1" i="1" dirty="0" smtClean="0">
                <a:solidFill>
                  <a:srgbClr val="002060"/>
                </a:solidFill>
                <a:sym typeface="Wingdings" pitchFamily="2" charset="2"/>
              </a:rPr>
              <a:t>.</a:t>
            </a:r>
          </a:p>
          <a:p>
            <a:pPr lvl="1" algn="r">
              <a:buNone/>
            </a:pPr>
            <a:r>
              <a:rPr lang="en-US" b="1" i="1" dirty="0" smtClean="0">
                <a:solidFill>
                  <a:srgbClr val="002060"/>
                </a:solidFill>
                <a:sym typeface="Wingdings" pitchFamily="2" charset="2"/>
                <a:hlinkClick r:id="rId2"/>
              </a:rPr>
              <a:t>m.kalogridou@eaadhsy.gr</a:t>
            </a:r>
            <a:endParaRPr lang="en-US" b="1" i="1" dirty="0" smtClean="0">
              <a:solidFill>
                <a:srgbClr val="002060"/>
              </a:solidFill>
              <a:sym typeface="Wingdings" pitchFamily="2" charset="2"/>
            </a:endParaRPr>
          </a:p>
          <a:p>
            <a:pPr lvl="1" algn="r">
              <a:buNone/>
            </a:pPr>
            <a:r>
              <a:rPr lang="el-GR" b="1" i="1" dirty="0" smtClean="0">
                <a:solidFill>
                  <a:srgbClr val="002060"/>
                </a:solidFill>
                <a:sym typeface="Wingdings" pitchFamily="2" charset="2"/>
              </a:rPr>
              <a:t>Τηλ. </a:t>
            </a:r>
            <a:r>
              <a:rPr lang="en-US" b="1" i="1" dirty="0" smtClean="0">
                <a:solidFill>
                  <a:srgbClr val="002060"/>
                </a:solidFill>
                <a:sym typeface="Wingdings" pitchFamily="2" charset="2"/>
              </a:rPr>
              <a:t>2132124732</a:t>
            </a:r>
            <a:endParaRPr lang="el-GR" b="1" i="1" dirty="0" smtClean="0">
              <a:solidFill>
                <a:srgbClr val="002060"/>
              </a:solidFill>
              <a:sym typeface="Wingdings" pitchFamily="2" charset="2"/>
            </a:endParaRPr>
          </a:p>
          <a:p>
            <a:pPr lvl="1" algn="just"/>
            <a:endParaRPr lang="el-GR" sz="2200" dirty="0" smtClean="0"/>
          </a:p>
        </p:txBody>
      </p:sp>
    </p:spTree>
    <p:extLst>
      <p:ext uri="{BB962C8B-B14F-4D97-AF65-F5344CB8AC3E}">
        <p14:creationId xmlns:p14="http://schemas.microsoft.com/office/powerpoint/2010/main" val="1343085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a:t>1η θεματική </a:t>
            </a:r>
            <a:r>
              <a:rPr lang="el-GR" b="1" dirty="0" smtClean="0"/>
              <a:t>ενότητα – Στρατηγική δημοσίων συμβάσεων</a:t>
            </a:r>
            <a:endParaRPr lang="el-GR" b="1" dirty="0"/>
          </a:p>
        </p:txBody>
      </p:sp>
      <p:sp>
        <p:nvSpPr>
          <p:cNvPr id="3" name="Θέση περιεχομένου 2"/>
          <p:cNvSpPr>
            <a:spLocks noGrp="1"/>
          </p:cNvSpPr>
          <p:nvPr>
            <p:ph idx="1"/>
          </p:nvPr>
        </p:nvSpPr>
        <p:spPr/>
        <p:txBody>
          <a:bodyPr>
            <a:normAutofit/>
          </a:bodyPr>
          <a:lstStyle/>
          <a:p>
            <a:pPr algn="just">
              <a:spcBef>
                <a:spcPts val="600"/>
              </a:spcBef>
            </a:pPr>
            <a:r>
              <a:rPr lang="el-GR" b="1" dirty="0"/>
              <a:t>Συστάσεις του </a:t>
            </a:r>
            <a:r>
              <a:rPr lang="el-GR" b="1" dirty="0" smtClean="0"/>
              <a:t>Οργανισμού </a:t>
            </a:r>
            <a:r>
              <a:rPr lang="el-GR" b="1" dirty="0"/>
              <a:t>Οικονομικής Συνεργασίας και Ανάπτυξης  </a:t>
            </a:r>
            <a:r>
              <a:rPr lang="el-GR" b="1" dirty="0" smtClean="0"/>
              <a:t>στον τομέα των δημοσίων συμβάσεων</a:t>
            </a:r>
            <a:endParaRPr lang="el-GR" b="1" dirty="0"/>
          </a:p>
          <a:p>
            <a:pPr algn="just">
              <a:spcBef>
                <a:spcPts val="600"/>
              </a:spcBef>
            </a:pPr>
            <a:r>
              <a:rPr lang="el-GR" b="1" dirty="0"/>
              <a:t>Ευρωπαϊκή πολιτική και στρατηγικές επιλογές </a:t>
            </a:r>
          </a:p>
          <a:p>
            <a:pPr algn="just">
              <a:spcBef>
                <a:spcPts val="600"/>
              </a:spcBef>
            </a:pPr>
            <a:r>
              <a:rPr lang="el-GR" b="1" dirty="0"/>
              <a:t>Εθνική Στρατηγική Δημοσίων Συμβάσεων και Εθνικό Σχέδιο Δράσης 2021 - 2025</a:t>
            </a:r>
          </a:p>
          <a:p>
            <a:endParaRPr lang="el-GR" dirty="0"/>
          </a:p>
        </p:txBody>
      </p:sp>
    </p:spTree>
    <p:extLst>
      <p:ext uri="{BB962C8B-B14F-4D97-AF65-F5344CB8AC3E}">
        <p14:creationId xmlns:p14="http://schemas.microsoft.com/office/powerpoint/2010/main" val="888681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88274" y="653143"/>
            <a:ext cx="10694125" cy="836023"/>
          </a:xfrm>
        </p:spPr>
        <p:txBody>
          <a:bodyPr>
            <a:normAutofit/>
          </a:bodyPr>
          <a:lstStyle/>
          <a:p>
            <a:pPr algn="ctr"/>
            <a:r>
              <a:rPr lang="el-GR" b="1" dirty="0" smtClean="0"/>
              <a:t>ΟΟΣΑ και </a:t>
            </a:r>
            <a:r>
              <a:rPr lang="el-GR" b="1" dirty="0"/>
              <a:t>δημόσιες συμβάσεις</a:t>
            </a:r>
          </a:p>
        </p:txBody>
      </p:sp>
      <p:sp>
        <p:nvSpPr>
          <p:cNvPr id="3" name="Θέση περιεχομένου 2"/>
          <p:cNvSpPr>
            <a:spLocks noGrp="1"/>
          </p:cNvSpPr>
          <p:nvPr>
            <p:ph idx="1"/>
          </p:nvPr>
        </p:nvSpPr>
        <p:spPr>
          <a:xfrm>
            <a:off x="613954" y="1867989"/>
            <a:ext cx="10968446" cy="4706547"/>
          </a:xfrm>
        </p:spPr>
        <p:txBody>
          <a:bodyPr>
            <a:normAutofit fontScale="92500" lnSpcReduction="20000"/>
          </a:bodyPr>
          <a:lstStyle/>
          <a:p>
            <a:pPr marL="109728" indent="0" algn="just">
              <a:spcBef>
                <a:spcPts val="600"/>
              </a:spcBef>
              <a:buNone/>
            </a:pPr>
            <a:r>
              <a:rPr lang="el-GR" sz="2400" b="1" dirty="0" smtClean="0"/>
              <a:t>Η σημασία των δημοσίων συμβάσεων</a:t>
            </a:r>
          </a:p>
          <a:p>
            <a:pPr algn="just">
              <a:spcBef>
                <a:spcPts val="600"/>
              </a:spcBef>
            </a:pPr>
            <a:r>
              <a:rPr lang="el-GR" sz="2200" b="1" i="1" dirty="0" smtClean="0"/>
              <a:t>Οι δημόσιες συμβάσεις αναφέρονται στην αγορά αγαθών, υπηρεσιών και έργων από κυβερνήσεις και κρατικές επιχειρήσεις</a:t>
            </a:r>
            <a:r>
              <a:rPr lang="el-GR" sz="2200" i="1" dirty="0" smtClean="0"/>
              <a:t>. Καθώς οι </a:t>
            </a:r>
            <a:r>
              <a:rPr lang="el-GR" sz="2200" i="1" dirty="0" smtClean="0">
                <a:effectLst>
                  <a:outerShdw blurRad="38100" dist="38100" dir="2700000" algn="tl">
                    <a:srgbClr val="000000">
                      <a:alpha val="43137"/>
                    </a:srgbClr>
                  </a:outerShdw>
                </a:effectLst>
              </a:rPr>
              <a:t>δημόσιες συμβάσεις αντιπροσωπεύουν σημαντικό μέρος των χρημάτων των φορολογουμένων</a:t>
            </a:r>
            <a:r>
              <a:rPr lang="el-GR" sz="2200" i="1" dirty="0" smtClean="0"/>
              <a:t>, οι κυβερνήσεις </a:t>
            </a:r>
            <a:r>
              <a:rPr lang="el-GR" sz="2200" b="1" i="1" dirty="0" smtClean="0"/>
              <a:t>οφείλουν να τις υλοποιούν αποτελεσματικά, υιοθετώντας υψηλά πρότυπα συμπεριφοράς</a:t>
            </a:r>
            <a:r>
              <a:rPr lang="el-GR" sz="2200" i="1" dirty="0" smtClean="0"/>
              <a:t>, προκειμένου να </a:t>
            </a:r>
            <a:r>
              <a:rPr lang="el-GR" sz="2200" b="1" i="1" dirty="0" smtClean="0"/>
              <a:t>διασφαλίζουν υψηλή ποιότητα παροχής υπηρεσιών </a:t>
            </a:r>
            <a:r>
              <a:rPr lang="el-GR" sz="2200" i="1" dirty="0" smtClean="0"/>
              <a:t>και να </a:t>
            </a:r>
            <a:r>
              <a:rPr lang="el-GR" sz="2200" b="1" i="1" dirty="0" smtClean="0"/>
              <a:t>διαφυλάσσουν το δημόσιο συμφέρον.</a:t>
            </a:r>
          </a:p>
          <a:p>
            <a:pPr algn="just">
              <a:spcBef>
                <a:spcPts val="600"/>
              </a:spcBef>
            </a:pPr>
            <a:r>
              <a:rPr lang="el-GR" sz="2200" i="1" dirty="0" smtClean="0"/>
              <a:t>Οι </a:t>
            </a:r>
            <a:r>
              <a:rPr lang="el-GR" sz="2200" i="1" dirty="0"/>
              <a:t>δημόσιες συμβάσεις αποτελούν </a:t>
            </a:r>
            <a:r>
              <a:rPr lang="el-GR" sz="2200" b="1" i="1" dirty="0"/>
              <a:t>κρίσιμο πυλώνα παροχής υπηρεσιών </a:t>
            </a:r>
            <a:r>
              <a:rPr lang="el-GR" sz="2200" i="1" dirty="0"/>
              <a:t>για τις κυβερνήσεις</a:t>
            </a:r>
            <a:r>
              <a:rPr lang="en-US" sz="2400" i="1" dirty="0"/>
              <a:t> </a:t>
            </a:r>
            <a:r>
              <a:rPr lang="el-GR" sz="2200" i="1" dirty="0"/>
              <a:t>και αποτελούν </a:t>
            </a:r>
            <a:r>
              <a:rPr lang="el-GR" sz="2200" b="1" i="1" dirty="0"/>
              <a:t>ακρογωνιαίο λίθο στρατηγικής διακυβέρνησης</a:t>
            </a:r>
            <a:r>
              <a:rPr lang="el-GR" sz="2200" i="1" dirty="0"/>
              <a:t>. </a:t>
            </a:r>
            <a:endParaRPr lang="el-GR" sz="2200" i="1" dirty="0" smtClean="0"/>
          </a:p>
          <a:p>
            <a:pPr algn="just">
              <a:spcBef>
                <a:spcPts val="600"/>
              </a:spcBef>
            </a:pPr>
            <a:r>
              <a:rPr lang="el-GR" sz="2200" b="1" dirty="0" smtClean="0"/>
              <a:t>Πηγή</a:t>
            </a:r>
            <a:r>
              <a:rPr lang="el-GR" sz="2200" dirty="0" smtClean="0"/>
              <a:t>: </a:t>
            </a:r>
            <a:r>
              <a:rPr lang="en-US" sz="2200" b="1" dirty="0" smtClean="0">
                <a:hlinkClick r:id="rId3"/>
              </a:rPr>
              <a:t>https</a:t>
            </a:r>
            <a:r>
              <a:rPr lang="en-US" sz="2200" b="1" dirty="0">
                <a:hlinkClick r:id="rId3"/>
              </a:rPr>
              <a:t>://www.oecd.org/gov/public-procurement</a:t>
            </a:r>
            <a:r>
              <a:rPr lang="en-US" sz="2200" b="1" dirty="0" smtClean="0">
                <a:hlinkClick r:id="rId3"/>
              </a:rPr>
              <a:t>/</a:t>
            </a:r>
            <a:r>
              <a:rPr lang="el-GR" sz="2200" b="1" dirty="0" smtClean="0"/>
              <a:t> </a:t>
            </a:r>
            <a:endParaRPr lang="el-GR" sz="2200" b="1" dirty="0" smtClean="0"/>
          </a:p>
          <a:p>
            <a:pPr algn="just">
              <a:spcBef>
                <a:spcPts val="600"/>
              </a:spcBef>
            </a:pPr>
            <a:endParaRPr lang="el-GR" sz="2200" b="1" dirty="0"/>
          </a:p>
          <a:p>
            <a:pPr algn="just">
              <a:spcBef>
                <a:spcPts val="600"/>
              </a:spcBef>
            </a:pPr>
            <a:r>
              <a:rPr lang="el-GR" sz="2200" b="1" dirty="0" smtClean="0"/>
              <a:t>Ο ΟΟΣΑ είναι διεθνής οργανισμός ‘ λειτουργεί ως </a:t>
            </a:r>
            <a:r>
              <a:rPr lang="en-US" sz="2200" b="1" dirty="0" smtClean="0"/>
              <a:t>forum </a:t>
            </a:r>
            <a:r>
              <a:rPr lang="el-GR" sz="2200" b="1" dirty="0" smtClean="0"/>
              <a:t>διαλόγου όπου οι κυβερνήσεις μπορούν να συγκρίνουν εφαρμογές πολιτικής, να βρουν απαντήσεις στα κοινά προβλήματα, να προσδιορίσουν τις καλές πρακτικές και να συντονίσουν τις εσωτερικές και διεθνείς πολιτικές. Ο ΟΟΣΑ συλλέγει στοιχεία, παρακολουθεί τις τάσεις και αναλύσεις, καθώς και τις προβλέψεις οικονομικής ανάπτυξης. Διαθέτει οικονομικούς αναλυτές και αναλυτές πολιτικής και δραστηριοποιείται σε όλους τους τομείς με οικονομικό αποτύπωμα (γεωργία, φορολογία, δημόσια διοίκηση, δημόσιες συμβάσεις, κοινωνική ενσωμάτωση </a:t>
            </a:r>
            <a:r>
              <a:rPr lang="el-GR" sz="2200" b="1" dirty="0" err="1" smtClean="0"/>
              <a:t>κλπ</a:t>
            </a:r>
            <a:r>
              <a:rPr lang="el-GR" sz="2200" b="1" dirty="0" smtClean="0"/>
              <a:t>)</a:t>
            </a:r>
            <a:endParaRPr lang="el-GR" sz="2200" b="1" dirty="0" smtClean="0"/>
          </a:p>
        </p:txBody>
      </p:sp>
    </p:spTree>
    <p:extLst>
      <p:ext uri="{BB962C8B-B14F-4D97-AF65-F5344CB8AC3E}">
        <p14:creationId xmlns:p14="http://schemas.microsoft.com/office/powerpoint/2010/main" val="386839373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t>Σύσταση ΟΟΣΑ για </a:t>
            </a:r>
            <a:r>
              <a:rPr lang="el-GR" b="1" dirty="0"/>
              <a:t>δημόσιες συμβάσεις</a:t>
            </a:r>
          </a:p>
        </p:txBody>
      </p:sp>
      <p:sp>
        <p:nvSpPr>
          <p:cNvPr id="3" name="Θέση περιεχομένου 2"/>
          <p:cNvSpPr>
            <a:spLocks noGrp="1"/>
          </p:cNvSpPr>
          <p:nvPr>
            <p:ph idx="1"/>
          </p:nvPr>
        </p:nvSpPr>
        <p:spPr/>
        <p:txBody>
          <a:bodyPr>
            <a:normAutofit/>
          </a:bodyPr>
          <a:lstStyle/>
          <a:p>
            <a:pPr algn="just">
              <a:spcBef>
                <a:spcPts val="600"/>
              </a:spcBef>
            </a:pPr>
            <a:r>
              <a:rPr lang="el-GR" sz="2200" i="1" dirty="0"/>
              <a:t>Λόγω του τεράστιου όγκου των δαπανών που αντιπροσωπεύουν, </a:t>
            </a:r>
            <a:r>
              <a:rPr lang="el-GR" sz="2200" b="1" i="1" dirty="0"/>
              <a:t>οι καλά οργανωμένες δημόσιες συμβάσεις μπορούν και πρέπει να διαδραματίσουν σημαντικό ρόλο στην ενίσχυση της αποτελεσματικότητας του δημόσιου τομέα και στην εδραίωση της εμπιστοσύνης των πολιτών</a:t>
            </a:r>
            <a:r>
              <a:rPr lang="el-GR" sz="2200" i="1" dirty="0"/>
              <a:t>. </a:t>
            </a:r>
            <a:endParaRPr lang="en-US" sz="2200" i="1" dirty="0"/>
          </a:p>
          <a:p>
            <a:pPr algn="just">
              <a:spcBef>
                <a:spcPts val="600"/>
              </a:spcBef>
            </a:pPr>
            <a:r>
              <a:rPr lang="el-GR" sz="2200" i="1" dirty="0"/>
              <a:t>Τα καλά σχεδιασμένα συστήματα δημοσίων συμβάσεων συμβάλλουν επίσης στην </a:t>
            </a:r>
            <a:r>
              <a:rPr lang="el-GR" sz="2200" b="1" i="1" dirty="0"/>
              <a:t>επίτευξη</a:t>
            </a:r>
            <a:r>
              <a:rPr lang="el-GR" sz="2200" i="1" dirty="0"/>
              <a:t> πιεστικών </a:t>
            </a:r>
            <a:r>
              <a:rPr lang="el-GR" sz="2200" i="1" dirty="0">
                <a:effectLst>
                  <a:outerShdw blurRad="38100" dist="38100" dir="2700000" algn="tl">
                    <a:srgbClr val="000000">
                      <a:alpha val="43137"/>
                    </a:srgbClr>
                  </a:outerShdw>
                </a:effectLst>
              </a:rPr>
              <a:t>στόχων πολιτικής</a:t>
            </a:r>
            <a:r>
              <a:rPr lang="el-GR" sz="2200" i="1" dirty="0"/>
              <a:t> όπως η </a:t>
            </a:r>
            <a:r>
              <a:rPr lang="el-GR" sz="2200" b="1" i="1" dirty="0"/>
              <a:t>προστασία του περιβάλλοντος, η καινοτομία, η δημιουργία θέσεων εργασίας και η ανάπτυξη μικρών και μεσαίων </a:t>
            </a:r>
            <a:r>
              <a:rPr lang="el-GR" sz="2200" b="1" i="1" dirty="0" smtClean="0"/>
              <a:t>επιχειρήσεων.</a:t>
            </a:r>
            <a:endParaRPr lang="el-GR" sz="2200" b="1" i="1" dirty="0"/>
          </a:p>
          <a:p>
            <a:pPr algn="just">
              <a:spcBef>
                <a:spcPts val="600"/>
              </a:spcBef>
            </a:pPr>
            <a:r>
              <a:rPr lang="en-US" sz="2200" b="1" dirty="0" smtClean="0"/>
              <a:t>Recommendation </a:t>
            </a:r>
            <a:r>
              <a:rPr lang="en-US" sz="2200" b="1" dirty="0"/>
              <a:t>of the Council on Public Procurement </a:t>
            </a:r>
          </a:p>
          <a:p>
            <a:pPr algn="just">
              <a:spcBef>
                <a:spcPts val="600"/>
              </a:spcBef>
            </a:pPr>
            <a:r>
              <a:rPr lang="el-GR" sz="2200" b="1" dirty="0">
                <a:hlinkClick r:id="rId3"/>
              </a:rPr>
              <a:t>Πηγή: </a:t>
            </a:r>
            <a:r>
              <a:rPr lang="en-US" sz="2200" dirty="0" smtClean="0">
                <a:hlinkClick r:id="rId3"/>
              </a:rPr>
              <a:t>https</a:t>
            </a:r>
            <a:r>
              <a:rPr lang="en-US" sz="2200" dirty="0">
                <a:hlinkClick r:id="rId3"/>
              </a:rPr>
              <a:t>://</a:t>
            </a:r>
            <a:r>
              <a:rPr lang="en-US" sz="2200" dirty="0" smtClean="0">
                <a:hlinkClick r:id="rId3"/>
              </a:rPr>
              <a:t>www.oecd.org/gov/public-procurement/OECD-Recommendation-on-Public-Procurement.pdf</a:t>
            </a:r>
            <a:r>
              <a:rPr lang="el-GR" sz="2200" dirty="0" smtClean="0"/>
              <a:t> </a:t>
            </a:r>
            <a:r>
              <a:rPr lang="en-US" sz="2200" dirty="0" smtClean="0"/>
              <a:t> </a:t>
            </a:r>
            <a:endParaRPr lang="en-US" sz="2200" dirty="0"/>
          </a:p>
          <a:p>
            <a:pPr algn="just">
              <a:spcBef>
                <a:spcPts val="600"/>
              </a:spcBef>
            </a:pPr>
            <a:endParaRPr lang="el-GR" sz="2200" dirty="0" smtClean="0"/>
          </a:p>
        </p:txBody>
      </p:sp>
    </p:spTree>
    <p:extLst>
      <p:ext uri="{BB962C8B-B14F-4D97-AF65-F5344CB8AC3E}">
        <p14:creationId xmlns:p14="http://schemas.microsoft.com/office/powerpoint/2010/main" val="20871737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t>Οι δημόσιες συμβάσεις ως πεδίο πολιτικής της Ευρωπαϊκής Ένωσης</a:t>
            </a:r>
            <a:endParaRPr lang="el-GR" b="1" dirty="0"/>
          </a:p>
        </p:txBody>
      </p:sp>
      <p:sp>
        <p:nvSpPr>
          <p:cNvPr id="3" name="Θέση περιεχομένου 2"/>
          <p:cNvSpPr>
            <a:spLocks noGrp="1"/>
          </p:cNvSpPr>
          <p:nvPr>
            <p:ph idx="1"/>
          </p:nvPr>
        </p:nvSpPr>
        <p:spPr>
          <a:xfrm>
            <a:off x="444137" y="1985554"/>
            <a:ext cx="11138263" cy="4588982"/>
          </a:xfrm>
        </p:spPr>
        <p:txBody>
          <a:bodyPr>
            <a:normAutofit/>
          </a:bodyPr>
          <a:lstStyle/>
          <a:p>
            <a:pPr marL="109728" indent="0" algn="just">
              <a:spcBef>
                <a:spcPts val="600"/>
              </a:spcBef>
              <a:buNone/>
            </a:pPr>
            <a:r>
              <a:rPr lang="el-GR" sz="2200" b="1" dirty="0" smtClean="0">
                <a:effectLst>
                  <a:outerShdw blurRad="38100" dist="38100" dir="2700000" algn="tl">
                    <a:srgbClr val="000000">
                      <a:alpha val="43137"/>
                    </a:srgbClr>
                  </a:outerShdw>
                </a:effectLst>
              </a:rPr>
              <a:t>Η οικονομική, αναπτυξιακή, κοινωνική σημασία των δημοσίων συμβάσεων</a:t>
            </a:r>
          </a:p>
          <a:p>
            <a:pPr algn="just">
              <a:spcBef>
                <a:spcPts val="600"/>
              </a:spcBef>
            </a:pPr>
            <a:r>
              <a:rPr lang="el-GR" sz="2200" b="1" dirty="0" smtClean="0"/>
              <a:t>Κάθε </a:t>
            </a:r>
            <a:r>
              <a:rPr lang="el-GR" sz="2200" b="1" dirty="0"/>
              <a:t>χρόνο, περισσότερες από 250.000 δημόσιες αρχές στην ΕΕ δαπανούν περίπου το </a:t>
            </a:r>
            <a:r>
              <a:rPr lang="el-GR" sz="2200" b="1" dirty="0">
                <a:effectLst>
                  <a:outerShdw blurRad="38100" dist="38100" dir="2700000" algn="tl">
                    <a:srgbClr val="000000">
                      <a:alpha val="43137"/>
                    </a:srgbClr>
                  </a:outerShdw>
                </a:effectLst>
              </a:rPr>
              <a:t>14% του ΑΕΠ (περίπου 2 τρισεκατομμύρια </a:t>
            </a:r>
            <a:r>
              <a:rPr lang="el-GR" sz="2200" b="1" dirty="0" smtClean="0">
                <a:effectLst>
                  <a:outerShdw blurRad="38100" dist="38100" dir="2700000" algn="tl">
                    <a:srgbClr val="000000">
                      <a:alpha val="43137"/>
                    </a:srgbClr>
                  </a:outerShdw>
                </a:effectLst>
              </a:rPr>
              <a:t>€ </a:t>
            </a:r>
            <a:r>
              <a:rPr lang="el-GR" sz="2200" b="1" dirty="0">
                <a:effectLst>
                  <a:outerShdw blurRad="38100" dist="38100" dir="2700000" algn="tl">
                    <a:srgbClr val="000000">
                      <a:alpha val="43137"/>
                    </a:srgbClr>
                  </a:outerShdw>
                </a:effectLst>
              </a:rPr>
              <a:t>ετησίως) </a:t>
            </a:r>
            <a:r>
              <a:rPr lang="el-GR" sz="2200" b="1" dirty="0"/>
              <a:t>για την αγορά υπηρεσιών, έργων και προμηθειών. </a:t>
            </a:r>
            <a:endParaRPr lang="el-GR" sz="2200" b="1" dirty="0" smtClean="0"/>
          </a:p>
          <a:p>
            <a:pPr algn="just">
              <a:spcBef>
                <a:spcPts val="600"/>
              </a:spcBef>
            </a:pPr>
            <a:r>
              <a:rPr lang="el-GR" sz="2200" b="1" dirty="0">
                <a:effectLst>
                  <a:outerShdw blurRad="38100" dist="38100" dir="2700000" algn="tl">
                    <a:srgbClr val="000000">
                      <a:alpha val="43137"/>
                    </a:srgbClr>
                  </a:outerShdw>
                </a:effectLst>
              </a:rPr>
              <a:t>Οι δημόσιες συμβάσεις αναφέρονται στη διαδικασία με την οποία οι δημόσιες αρχές</a:t>
            </a:r>
            <a:r>
              <a:rPr lang="el-GR" sz="2200" b="1" dirty="0"/>
              <a:t>, π.χ. δημόσιοι φορείς ή τοπικές αρχές, </a:t>
            </a:r>
            <a:r>
              <a:rPr lang="el-GR" sz="2200" b="1" dirty="0">
                <a:effectLst>
                  <a:outerShdw blurRad="38100" dist="38100" dir="2700000" algn="tl">
                    <a:srgbClr val="000000">
                      <a:alpha val="43137"/>
                    </a:srgbClr>
                  </a:outerShdw>
                </a:effectLst>
              </a:rPr>
              <a:t>συνάπτουν συμβάσεις</a:t>
            </a:r>
            <a:r>
              <a:rPr lang="el-GR" sz="2200" b="1" dirty="0"/>
              <a:t> με εταιρείες για την </a:t>
            </a:r>
            <a:r>
              <a:rPr lang="el-GR" sz="2200" b="1" dirty="0">
                <a:effectLst>
                  <a:outerShdw blurRad="38100" dist="38100" dir="2700000" algn="tl">
                    <a:srgbClr val="000000">
                      <a:alpha val="43137"/>
                    </a:srgbClr>
                  </a:outerShdw>
                </a:effectLst>
              </a:rPr>
              <a:t>εκτέλεση έργων ή την αγορά αγαθών και υπηρεσιών</a:t>
            </a:r>
            <a:r>
              <a:rPr lang="el-GR" sz="2200" b="1" dirty="0"/>
              <a:t>. </a:t>
            </a:r>
          </a:p>
          <a:p>
            <a:pPr algn="just">
              <a:spcBef>
                <a:spcPts val="600"/>
              </a:spcBef>
            </a:pPr>
            <a:r>
              <a:rPr lang="el-GR" sz="2200" b="1" dirty="0" smtClean="0"/>
              <a:t>Για </a:t>
            </a:r>
            <a:r>
              <a:rPr lang="el-GR" sz="2200" b="1" dirty="0"/>
              <a:t>τη </a:t>
            </a:r>
            <a:r>
              <a:rPr lang="el-GR" sz="2200" b="1" dirty="0">
                <a:effectLst>
                  <a:outerShdw blurRad="38100" dist="38100" dir="2700000" algn="tl">
                    <a:srgbClr val="000000">
                      <a:alpha val="43137"/>
                    </a:srgbClr>
                  </a:outerShdw>
                </a:effectLst>
              </a:rPr>
              <a:t>εξασφάλιση ισότιμων όρων ανταγωνισμού </a:t>
            </a:r>
            <a:r>
              <a:rPr lang="el-GR" sz="2200" b="1" dirty="0"/>
              <a:t>για όλες τις επιχειρήσεις σε ολόκληρη την Ευρώπη, η </a:t>
            </a:r>
            <a:r>
              <a:rPr lang="el-GR" sz="2200" b="1" dirty="0">
                <a:effectLst>
                  <a:outerShdw blurRad="38100" dist="38100" dir="2700000" algn="tl">
                    <a:srgbClr val="000000">
                      <a:alpha val="43137"/>
                    </a:srgbClr>
                  </a:outerShdw>
                </a:effectLst>
              </a:rPr>
              <a:t>νομοθεσία της ΕΕ θεσπίζει ελάχιστους εναρμονισμένους κανόνες</a:t>
            </a:r>
            <a:r>
              <a:rPr lang="el-GR" sz="2200" b="1" dirty="0"/>
              <a:t> για τις δημόσιες </a:t>
            </a:r>
            <a:r>
              <a:rPr lang="el-GR" sz="2200" b="1" dirty="0" smtClean="0"/>
              <a:t>συμβάσεις</a:t>
            </a:r>
            <a:r>
              <a:rPr lang="el-GR" sz="2200" b="1" dirty="0"/>
              <a:t> </a:t>
            </a:r>
            <a:r>
              <a:rPr lang="el-GR" sz="2200" b="1" dirty="0" smtClean="0"/>
              <a:t>(</a:t>
            </a:r>
            <a:r>
              <a:rPr lang="el-GR" sz="2200" b="1" dirty="0" smtClean="0">
                <a:effectLst>
                  <a:outerShdw blurRad="38100" dist="38100" dir="2700000" algn="tl">
                    <a:srgbClr val="000000">
                      <a:alpha val="43137"/>
                    </a:srgbClr>
                  </a:outerShdw>
                </a:effectLst>
              </a:rPr>
              <a:t>οδηγίες για τις δημόσιες συμβάσεις</a:t>
            </a:r>
            <a:r>
              <a:rPr lang="el-GR" sz="2200" b="1" dirty="0" smtClean="0"/>
              <a:t>).</a:t>
            </a:r>
          </a:p>
          <a:p>
            <a:pPr algn="just">
              <a:spcBef>
                <a:spcPts val="600"/>
              </a:spcBef>
            </a:pPr>
            <a:r>
              <a:rPr lang="el-GR" sz="2200" b="1" dirty="0" smtClean="0"/>
              <a:t>Πηγή: ιστοσελίδα ΕΕ </a:t>
            </a:r>
            <a:r>
              <a:rPr lang="el-GR" sz="2200" b="1" dirty="0"/>
              <a:t>Πηγή: ιστοσελίδα ΕΕ </a:t>
            </a:r>
            <a:r>
              <a:rPr lang="el-GR" sz="2200" b="1" dirty="0">
                <a:hlinkClick r:id="rId3"/>
              </a:rPr>
              <a:t>https://</a:t>
            </a:r>
            <a:r>
              <a:rPr lang="el-GR" sz="2200" b="1" dirty="0" smtClean="0">
                <a:hlinkClick r:id="rId3"/>
              </a:rPr>
              <a:t>ec.europa.eu/info/policies/public-procurement_el</a:t>
            </a:r>
            <a:r>
              <a:rPr lang="el-GR" sz="2200" b="1" dirty="0" smtClean="0"/>
              <a:t>  </a:t>
            </a:r>
            <a:endParaRPr lang="el-GR" sz="2200" b="1" dirty="0"/>
          </a:p>
        </p:txBody>
      </p:sp>
    </p:spTree>
    <p:extLst>
      <p:ext uri="{BB962C8B-B14F-4D97-AF65-F5344CB8AC3E}">
        <p14:creationId xmlns:p14="http://schemas.microsoft.com/office/powerpoint/2010/main" val="131104047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35130" y="418012"/>
            <a:ext cx="11347269" cy="1123406"/>
          </a:xfrm>
        </p:spPr>
        <p:txBody>
          <a:bodyPr>
            <a:normAutofit fontScale="90000"/>
          </a:bodyPr>
          <a:lstStyle/>
          <a:p>
            <a:pPr algn="ctr"/>
            <a:r>
              <a:rPr lang="el-GR" b="1" dirty="0" smtClean="0"/>
              <a:t>Οι δημόσιες συμβάσεις ως πεδίο πολιτικής της Ευρωπαϊκής Ένωσης</a:t>
            </a:r>
            <a:endParaRPr lang="el-GR" b="1" dirty="0"/>
          </a:p>
        </p:txBody>
      </p:sp>
      <p:sp>
        <p:nvSpPr>
          <p:cNvPr id="3" name="Θέση περιεχομένου 2"/>
          <p:cNvSpPr>
            <a:spLocks noGrp="1"/>
          </p:cNvSpPr>
          <p:nvPr>
            <p:ph idx="1"/>
          </p:nvPr>
        </p:nvSpPr>
        <p:spPr>
          <a:xfrm>
            <a:off x="431075" y="1658983"/>
            <a:ext cx="11151326" cy="4915553"/>
          </a:xfrm>
        </p:spPr>
        <p:txBody>
          <a:bodyPr>
            <a:noAutofit/>
          </a:bodyPr>
          <a:lstStyle/>
          <a:p>
            <a:pPr algn="just">
              <a:spcBef>
                <a:spcPts val="600"/>
              </a:spcBef>
            </a:pPr>
            <a:r>
              <a:rPr lang="el-GR" sz="2200" b="1" dirty="0" smtClean="0"/>
              <a:t>Σε </a:t>
            </a:r>
            <a:r>
              <a:rPr lang="el-GR" sz="2200" b="1" dirty="0"/>
              <a:t>πολλούς τομείς όπως η </a:t>
            </a:r>
            <a:r>
              <a:rPr lang="el-GR" sz="2200" b="1" dirty="0">
                <a:effectLst>
                  <a:outerShdw blurRad="38100" dist="38100" dir="2700000" algn="tl">
                    <a:srgbClr val="000000">
                      <a:alpha val="43137"/>
                    </a:srgbClr>
                  </a:outerShdw>
                </a:effectLst>
              </a:rPr>
              <a:t>ενέργεια</a:t>
            </a:r>
            <a:r>
              <a:rPr lang="el-GR" sz="2200" b="1" dirty="0"/>
              <a:t>, οι </a:t>
            </a:r>
            <a:r>
              <a:rPr lang="el-GR" sz="2200" b="1" dirty="0">
                <a:effectLst>
                  <a:outerShdw blurRad="38100" dist="38100" dir="2700000" algn="tl">
                    <a:srgbClr val="000000">
                      <a:alpha val="43137"/>
                    </a:srgbClr>
                  </a:outerShdw>
                </a:effectLst>
              </a:rPr>
              <a:t>μεταφορές</a:t>
            </a:r>
            <a:r>
              <a:rPr lang="el-GR" sz="2200" b="1" dirty="0"/>
              <a:t>, η </a:t>
            </a:r>
            <a:r>
              <a:rPr lang="el-GR" sz="2200" b="1" dirty="0">
                <a:effectLst>
                  <a:outerShdw blurRad="38100" dist="38100" dir="2700000" algn="tl">
                    <a:srgbClr val="000000">
                      <a:alpha val="43137"/>
                    </a:srgbClr>
                  </a:outerShdw>
                </a:effectLst>
              </a:rPr>
              <a:t>διαχείριση απορριμμάτων</a:t>
            </a:r>
            <a:r>
              <a:rPr lang="el-GR" sz="2200" b="1" dirty="0"/>
              <a:t>, η </a:t>
            </a:r>
            <a:r>
              <a:rPr lang="el-GR" sz="2200" b="1" u="sng" dirty="0">
                <a:effectLst>
                  <a:outerShdw blurRad="38100" dist="38100" dir="2700000" algn="tl">
                    <a:srgbClr val="000000">
                      <a:alpha val="43137"/>
                    </a:srgbClr>
                  </a:outerShdw>
                </a:effectLst>
              </a:rPr>
              <a:t>κοινωνική προστασία</a:t>
            </a:r>
            <a:r>
              <a:rPr lang="el-GR" sz="2200" dirty="0"/>
              <a:t> </a:t>
            </a:r>
            <a:r>
              <a:rPr lang="el-GR" sz="2200" b="1" dirty="0"/>
              <a:t>και η </a:t>
            </a:r>
            <a:r>
              <a:rPr lang="el-GR" sz="2200" b="1" u="sng" dirty="0">
                <a:effectLst>
                  <a:outerShdw blurRad="38100" dist="38100" dir="2700000" algn="tl">
                    <a:srgbClr val="000000">
                      <a:alpha val="43137"/>
                    </a:srgbClr>
                  </a:outerShdw>
                </a:effectLst>
              </a:rPr>
              <a:t>παροχή υπηρεσιών υγείας ή εκπαίδευσης</a:t>
            </a:r>
            <a:r>
              <a:rPr lang="el-GR" sz="2200" b="1" dirty="0"/>
              <a:t>, οι δημόσιες αρχές είναι οι κύριοι αγοραστές</a:t>
            </a:r>
            <a:r>
              <a:rPr lang="el-GR" sz="2200" b="1" dirty="0" smtClean="0"/>
              <a:t>. </a:t>
            </a:r>
          </a:p>
          <a:p>
            <a:pPr algn="just">
              <a:spcBef>
                <a:spcPts val="600"/>
              </a:spcBef>
            </a:pPr>
            <a:r>
              <a:rPr lang="el-GR" sz="2200" dirty="0" smtClean="0">
                <a:effectLst>
                  <a:outerShdw blurRad="38100" dist="38100" dir="2700000" algn="tl">
                    <a:srgbClr val="000000">
                      <a:alpha val="43137"/>
                    </a:srgbClr>
                  </a:outerShdw>
                </a:effectLst>
              </a:rPr>
              <a:t>Ο </a:t>
            </a:r>
            <a:r>
              <a:rPr lang="el-GR" sz="2200" dirty="0">
                <a:effectLst>
                  <a:outerShdw blurRad="38100" dist="38100" dir="2700000" algn="tl">
                    <a:srgbClr val="000000">
                      <a:alpha val="43137"/>
                    </a:srgbClr>
                  </a:outerShdw>
                </a:effectLst>
              </a:rPr>
              <a:t>δημόσιος τομέας μπορεί να </a:t>
            </a:r>
            <a:r>
              <a:rPr lang="el-GR" sz="2200" b="1" dirty="0">
                <a:effectLst>
                  <a:outerShdw blurRad="38100" dist="38100" dir="2700000" algn="tl">
                    <a:srgbClr val="000000">
                      <a:alpha val="43137"/>
                    </a:srgbClr>
                  </a:outerShdw>
                </a:effectLst>
              </a:rPr>
              <a:t>χρησιμοποιήσει τις </a:t>
            </a:r>
            <a:r>
              <a:rPr lang="el-GR" sz="2200" b="1" dirty="0" smtClean="0">
                <a:effectLst>
                  <a:outerShdw blurRad="38100" dist="38100" dir="2700000" algn="tl">
                    <a:srgbClr val="000000">
                      <a:alpha val="43137"/>
                    </a:srgbClr>
                  </a:outerShdw>
                </a:effectLst>
              </a:rPr>
              <a:t>δημόσιες συμβάσεις </a:t>
            </a:r>
            <a:r>
              <a:rPr lang="el-GR" sz="2200" b="1" dirty="0">
                <a:effectLst>
                  <a:outerShdw blurRad="38100" dist="38100" dir="2700000" algn="tl">
                    <a:srgbClr val="000000">
                      <a:alpha val="43137"/>
                    </a:srgbClr>
                  </a:outerShdw>
                </a:effectLst>
              </a:rPr>
              <a:t>για να </a:t>
            </a:r>
            <a:r>
              <a:rPr lang="el-GR" sz="2200" b="1" u="sng" dirty="0">
                <a:effectLst>
                  <a:outerShdw blurRad="38100" dist="38100" dir="2700000" algn="tl">
                    <a:srgbClr val="000000">
                      <a:alpha val="43137"/>
                    </a:srgbClr>
                  </a:outerShdw>
                </a:effectLst>
              </a:rPr>
              <a:t>τονώσει τις θέσεις εργασίας</a:t>
            </a:r>
            <a:r>
              <a:rPr lang="el-GR" sz="2200" b="1" dirty="0">
                <a:effectLst>
                  <a:outerShdw blurRad="38100" dist="38100" dir="2700000" algn="tl">
                    <a:srgbClr val="000000">
                      <a:alpha val="43137"/>
                    </a:srgbClr>
                  </a:outerShdw>
                </a:effectLst>
              </a:rPr>
              <a:t>, την ανάπτυξη και τις επενδύσεις, και να δημιουργήσει μια οικονομία που είναι πιο καινοτόμος, αποδοτική ως προς τους πόρους και την ενέργεια και με κοινωνικό αποκλεισμό</a:t>
            </a:r>
            <a:r>
              <a:rPr lang="el-GR" sz="2200" b="1" dirty="0"/>
              <a:t>. </a:t>
            </a:r>
            <a:endParaRPr lang="el-GR" sz="2200" b="1" dirty="0" smtClean="0"/>
          </a:p>
          <a:p>
            <a:pPr algn="just">
              <a:spcBef>
                <a:spcPts val="600"/>
              </a:spcBef>
            </a:pPr>
            <a:r>
              <a:rPr lang="el-GR" sz="2200" b="1" dirty="0" smtClean="0"/>
              <a:t>Οι </a:t>
            </a:r>
            <a:r>
              <a:rPr lang="el-GR" sz="2200" b="1" dirty="0">
                <a:effectLst>
                  <a:outerShdw blurRad="38100" dist="38100" dir="2700000" algn="tl">
                    <a:srgbClr val="000000">
                      <a:alpha val="43137"/>
                    </a:srgbClr>
                  </a:outerShdw>
                </a:effectLst>
              </a:rPr>
              <a:t>δημόσιες υπηρεσίες υψηλής ποιότητας εξαρτώνται από σύγχρονες, σωστά διαχειριζόμενες και αποτελεσματικές </a:t>
            </a:r>
            <a:r>
              <a:rPr lang="el-GR" sz="2200" b="1" dirty="0" smtClean="0">
                <a:effectLst>
                  <a:outerShdw blurRad="38100" dist="38100" dir="2700000" algn="tl">
                    <a:srgbClr val="000000">
                      <a:alpha val="43137"/>
                    </a:srgbClr>
                  </a:outerShdw>
                </a:effectLst>
              </a:rPr>
              <a:t>δημόσιες συμβάσεις</a:t>
            </a:r>
            <a:r>
              <a:rPr lang="el-GR" sz="2200" b="1" dirty="0" smtClean="0"/>
              <a:t>.</a:t>
            </a:r>
            <a:endParaRPr lang="el-GR" sz="2200" b="1" dirty="0" smtClean="0"/>
          </a:p>
          <a:p>
            <a:pPr algn="just">
              <a:spcBef>
                <a:spcPts val="600"/>
              </a:spcBef>
            </a:pPr>
            <a:r>
              <a:rPr lang="el-GR" sz="2200" b="1" dirty="0" smtClean="0"/>
              <a:t>Η </a:t>
            </a:r>
            <a:r>
              <a:rPr lang="el-GR" sz="2200" b="1" dirty="0">
                <a:effectLst>
                  <a:outerShdw blurRad="38100" dist="38100" dir="2700000" algn="tl">
                    <a:srgbClr val="000000">
                      <a:alpha val="43137"/>
                    </a:srgbClr>
                  </a:outerShdw>
                </a:effectLst>
              </a:rPr>
              <a:t>βελτίωση των δημόσιων προμηθειών </a:t>
            </a:r>
            <a:r>
              <a:rPr lang="el-GR" sz="2200" b="1" dirty="0"/>
              <a:t>μπορεί να αποφέρει μεγάλες οικονομίες: ακόμη και ένα </a:t>
            </a:r>
            <a:r>
              <a:rPr lang="el-GR" sz="2200" b="1" dirty="0" smtClean="0">
                <a:effectLst>
                  <a:outerShdw blurRad="38100" dist="38100" dir="2700000" algn="tl">
                    <a:srgbClr val="000000">
                      <a:alpha val="43137"/>
                    </a:srgbClr>
                  </a:outerShdw>
                </a:effectLst>
              </a:rPr>
              <a:t>κέρδος </a:t>
            </a:r>
            <a:r>
              <a:rPr lang="el-GR" sz="2200" b="1" dirty="0">
                <a:effectLst>
                  <a:outerShdw blurRad="38100" dist="38100" dir="2700000" algn="tl">
                    <a:srgbClr val="000000">
                      <a:alpha val="43137"/>
                    </a:srgbClr>
                  </a:outerShdw>
                </a:effectLst>
              </a:rPr>
              <a:t>απόδοσης 1% </a:t>
            </a:r>
            <a:r>
              <a:rPr lang="el-GR" sz="2200" b="1" dirty="0"/>
              <a:t>θα μπορούσε να εξοικονομήσει 20 δισεκατομμύρια ευρώ ετησίως</a:t>
            </a:r>
            <a:r>
              <a:rPr lang="el-GR" sz="2200" b="1" dirty="0" smtClean="0"/>
              <a:t>.</a:t>
            </a:r>
          </a:p>
          <a:p>
            <a:pPr algn="just">
              <a:spcBef>
                <a:spcPts val="600"/>
              </a:spcBef>
            </a:pPr>
            <a:r>
              <a:rPr lang="el-GR" sz="2000" b="1" dirty="0" smtClean="0"/>
              <a:t>Πηγή: ιστοσελίδα ΕΕ </a:t>
            </a:r>
            <a:r>
              <a:rPr lang="en-US" sz="2000" b="1" dirty="0">
                <a:hlinkClick r:id="rId3"/>
              </a:rPr>
              <a:t>https://</a:t>
            </a:r>
            <a:r>
              <a:rPr lang="en-US" sz="2000" b="1" dirty="0" smtClean="0">
                <a:hlinkClick r:id="rId3"/>
              </a:rPr>
              <a:t>single-market-economy.ec.europa.eu/single-market/public-procurement_en</a:t>
            </a:r>
            <a:r>
              <a:rPr lang="el-GR" sz="2000" b="1" dirty="0" smtClean="0"/>
              <a:t> </a:t>
            </a:r>
            <a:endParaRPr lang="el-GR" sz="2000" dirty="0"/>
          </a:p>
        </p:txBody>
      </p:sp>
    </p:spTree>
    <p:extLst>
      <p:ext uri="{BB962C8B-B14F-4D97-AF65-F5344CB8AC3E}">
        <p14:creationId xmlns:p14="http://schemas.microsoft.com/office/powerpoint/2010/main" val="160462858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t>Οι δημόσιες συμβάσεις ως πεδίο πολιτικής της Ευρωπαϊκής Ένωσης</a:t>
            </a:r>
            <a:endParaRPr lang="el-GR" b="1" dirty="0"/>
          </a:p>
        </p:txBody>
      </p:sp>
      <p:sp>
        <p:nvSpPr>
          <p:cNvPr id="3" name="Θέση περιεχομένου 2"/>
          <p:cNvSpPr>
            <a:spLocks noGrp="1"/>
          </p:cNvSpPr>
          <p:nvPr>
            <p:ph idx="1"/>
          </p:nvPr>
        </p:nvSpPr>
        <p:spPr>
          <a:xfrm>
            <a:off x="444137" y="1985554"/>
            <a:ext cx="11138263" cy="4588982"/>
          </a:xfrm>
        </p:spPr>
        <p:txBody>
          <a:bodyPr>
            <a:normAutofit/>
          </a:bodyPr>
          <a:lstStyle/>
          <a:p>
            <a:pPr marL="109728" indent="0" algn="just">
              <a:spcBef>
                <a:spcPts val="600"/>
              </a:spcBef>
              <a:buNone/>
            </a:pPr>
            <a:r>
              <a:rPr lang="el-GR" sz="2200" b="1" dirty="0" smtClean="0">
                <a:effectLst>
                  <a:outerShdw blurRad="38100" dist="38100" dir="2700000" algn="tl">
                    <a:srgbClr val="000000">
                      <a:alpha val="43137"/>
                    </a:srgbClr>
                  </a:outerShdw>
                </a:effectLst>
              </a:rPr>
              <a:t>Στόχοι πολιτικής ΕΕ</a:t>
            </a:r>
            <a:endParaRPr lang="el-GR" sz="2200" b="1" dirty="0">
              <a:effectLst>
                <a:outerShdw blurRad="38100" dist="38100" dir="2700000" algn="tl">
                  <a:srgbClr val="000000">
                    <a:alpha val="43137"/>
                  </a:srgbClr>
                </a:outerShdw>
              </a:effectLst>
            </a:endParaRPr>
          </a:p>
          <a:p>
            <a:pPr algn="just">
              <a:spcBef>
                <a:spcPts val="600"/>
              </a:spcBef>
              <a:buFont typeface="Wingdings" panose="05000000000000000000" pitchFamily="2" charset="2"/>
              <a:buChar char="§"/>
            </a:pPr>
            <a:r>
              <a:rPr lang="el-GR" sz="2200" b="1" dirty="0"/>
              <a:t>διασφάλιση της </a:t>
            </a:r>
            <a:r>
              <a:rPr lang="el-GR" sz="2200" b="1" dirty="0">
                <a:effectLst>
                  <a:outerShdw blurRad="38100" dist="38100" dir="2700000" algn="tl">
                    <a:srgbClr val="000000">
                      <a:alpha val="43137"/>
                    </a:srgbClr>
                  </a:outerShdw>
                </a:effectLst>
              </a:rPr>
              <a:t>ευρύτερης </a:t>
            </a:r>
            <a:r>
              <a:rPr lang="el-GR" sz="2200" b="1" dirty="0" smtClean="0">
                <a:effectLst>
                  <a:outerShdw blurRad="38100" dist="38100" dir="2700000" algn="tl">
                    <a:srgbClr val="000000">
                      <a:alpha val="43137"/>
                    </a:srgbClr>
                  </a:outerShdw>
                </a:effectLst>
              </a:rPr>
              <a:t>υιοθέτησης από τα κ-μ </a:t>
            </a:r>
            <a:r>
              <a:rPr lang="el-GR" sz="2200" b="1" dirty="0">
                <a:effectLst>
                  <a:outerShdw blurRad="38100" dist="38100" dir="2700000" algn="tl">
                    <a:srgbClr val="000000">
                      <a:alpha val="43137"/>
                    </a:srgbClr>
                  </a:outerShdw>
                </a:effectLst>
              </a:rPr>
              <a:t>καινοτόμων, οικολογικών και κοινωνικών δημόσιων συμβάσεων</a:t>
            </a:r>
          </a:p>
          <a:p>
            <a:pPr algn="just">
              <a:spcBef>
                <a:spcPts val="600"/>
              </a:spcBef>
              <a:buFont typeface="Wingdings" panose="05000000000000000000" pitchFamily="2" charset="2"/>
              <a:buChar char="§"/>
            </a:pPr>
            <a:r>
              <a:rPr lang="el-GR" sz="2200" b="1" dirty="0">
                <a:effectLst>
                  <a:outerShdw blurRad="38100" dist="38100" dir="2700000" algn="tl">
                    <a:srgbClr val="000000">
                      <a:alpha val="43137"/>
                    </a:srgbClr>
                  </a:outerShdw>
                </a:effectLst>
              </a:rPr>
              <a:t>ενίσχυση του επαγγελματικού </a:t>
            </a:r>
            <a:r>
              <a:rPr lang="el-GR" sz="2200" b="1" dirty="0"/>
              <a:t>χαρακτήρα των αγοραστών του δημόσιου τομέα</a:t>
            </a:r>
          </a:p>
          <a:p>
            <a:pPr algn="just">
              <a:spcBef>
                <a:spcPts val="600"/>
              </a:spcBef>
              <a:buFont typeface="Wingdings" panose="05000000000000000000" pitchFamily="2" charset="2"/>
              <a:buChar char="§"/>
            </a:pPr>
            <a:r>
              <a:rPr lang="el-GR" sz="2200" b="1" dirty="0">
                <a:effectLst>
                  <a:outerShdw blurRad="38100" dist="38100" dir="2700000" algn="tl">
                    <a:srgbClr val="000000">
                      <a:alpha val="43137"/>
                    </a:srgbClr>
                  </a:outerShdw>
                </a:effectLst>
              </a:rPr>
              <a:t>αύξηση της πρόσβασης </a:t>
            </a:r>
            <a:r>
              <a:rPr lang="el-GR" sz="2200" b="1" dirty="0"/>
              <a:t>στις αγορές δημόσιων συμβάσεων</a:t>
            </a:r>
          </a:p>
          <a:p>
            <a:pPr algn="just">
              <a:spcBef>
                <a:spcPts val="600"/>
              </a:spcBef>
              <a:buFont typeface="Wingdings" panose="05000000000000000000" pitchFamily="2" charset="2"/>
              <a:buChar char="§"/>
            </a:pPr>
            <a:r>
              <a:rPr lang="el-GR" sz="2200" b="1" dirty="0">
                <a:effectLst>
                  <a:outerShdw blurRad="38100" dist="38100" dir="2700000" algn="tl">
                    <a:srgbClr val="000000">
                      <a:alpha val="43137"/>
                    </a:srgbClr>
                  </a:outerShdw>
                </a:effectLst>
              </a:rPr>
              <a:t>βελτίωση της διαφάνειας, της ακεραιότητας και </a:t>
            </a:r>
            <a:r>
              <a:rPr lang="el-GR" sz="2200" b="1" dirty="0" smtClean="0">
                <a:effectLst>
                  <a:outerShdw blurRad="38100" dist="38100" dir="2700000" algn="tl">
                    <a:srgbClr val="000000">
                      <a:alpha val="43137"/>
                    </a:srgbClr>
                  </a:outerShdw>
                </a:effectLst>
              </a:rPr>
              <a:t>της συλλογής των </a:t>
            </a:r>
            <a:r>
              <a:rPr lang="el-GR" sz="2200" b="1" dirty="0">
                <a:effectLst>
                  <a:outerShdw blurRad="38100" dist="38100" dir="2700000" algn="tl">
                    <a:srgbClr val="000000">
                      <a:alpha val="43137"/>
                    </a:srgbClr>
                  </a:outerShdw>
                </a:effectLst>
              </a:rPr>
              <a:t>δεδομένων</a:t>
            </a:r>
          </a:p>
          <a:p>
            <a:pPr algn="just">
              <a:spcBef>
                <a:spcPts val="600"/>
              </a:spcBef>
              <a:buFont typeface="Wingdings" panose="05000000000000000000" pitchFamily="2" charset="2"/>
              <a:buChar char="§"/>
            </a:pPr>
            <a:r>
              <a:rPr lang="el-GR" sz="2200" b="1" dirty="0">
                <a:effectLst>
                  <a:outerShdw blurRad="38100" dist="38100" dir="2700000" algn="tl">
                    <a:srgbClr val="000000">
                      <a:alpha val="43137"/>
                    </a:srgbClr>
                  </a:outerShdw>
                </a:effectLst>
              </a:rPr>
              <a:t>ενίσχυση του ψηφιακού μετασχηματισμού </a:t>
            </a:r>
            <a:r>
              <a:rPr lang="el-GR" sz="2200" b="1" dirty="0"/>
              <a:t>των δημόσιων συμβάσεων</a:t>
            </a:r>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προώθηση της από κοινού αγοράς </a:t>
            </a:r>
            <a:r>
              <a:rPr lang="el-GR" sz="2200" b="1" dirty="0" smtClean="0"/>
              <a:t>συμβάσεων </a:t>
            </a:r>
            <a:r>
              <a:rPr lang="el-GR" sz="2200" b="1" dirty="0"/>
              <a:t>από τις </a:t>
            </a:r>
            <a:r>
              <a:rPr lang="el-GR" sz="2200" b="1" dirty="0" smtClean="0"/>
              <a:t>δημόσιες αρχές</a:t>
            </a:r>
            <a:r>
              <a:rPr lang="el-GR" sz="2200" b="1" dirty="0"/>
              <a:t>. </a:t>
            </a:r>
            <a:endParaRPr lang="el-GR" sz="2200" b="1" dirty="0" smtClean="0"/>
          </a:p>
          <a:p>
            <a:pPr marL="109728" indent="0" algn="just">
              <a:spcBef>
                <a:spcPts val="600"/>
              </a:spcBef>
              <a:buNone/>
            </a:pPr>
            <a:endParaRPr lang="el-GR" sz="2200" b="1" dirty="0" smtClean="0"/>
          </a:p>
          <a:p>
            <a:pPr marL="109728" indent="0" algn="just">
              <a:spcBef>
                <a:spcPts val="600"/>
              </a:spcBef>
              <a:buNone/>
            </a:pPr>
            <a:r>
              <a:rPr lang="el-GR" sz="2200" b="1" dirty="0" smtClean="0"/>
              <a:t>Πηγή: ιστοσελίδα ΕΕ </a:t>
            </a:r>
            <a:r>
              <a:rPr lang="en-US" sz="2200" b="1" dirty="0">
                <a:hlinkClick r:id="rId3"/>
              </a:rPr>
              <a:t>https://</a:t>
            </a:r>
            <a:r>
              <a:rPr lang="en-US" sz="2200" b="1" dirty="0" smtClean="0">
                <a:hlinkClick r:id="rId3"/>
              </a:rPr>
              <a:t>ec.europa.eu/info/policies/public-procurement_el</a:t>
            </a:r>
            <a:r>
              <a:rPr lang="el-GR" sz="2200" b="1" dirty="0" smtClean="0"/>
              <a:t> </a:t>
            </a:r>
            <a:endParaRPr lang="el-GR" sz="2200" dirty="0"/>
          </a:p>
        </p:txBody>
      </p:sp>
    </p:spTree>
    <p:extLst>
      <p:ext uri="{BB962C8B-B14F-4D97-AF65-F5344CB8AC3E}">
        <p14:creationId xmlns:p14="http://schemas.microsoft.com/office/powerpoint/2010/main" val="13019080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43691" y="653143"/>
            <a:ext cx="11438709" cy="1149531"/>
          </a:xfrm>
        </p:spPr>
        <p:txBody>
          <a:bodyPr>
            <a:normAutofit/>
          </a:bodyPr>
          <a:lstStyle/>
          <a:p>
            <a:pPr algn="ctr"/>
            <a:r>
              <a:rPr lang="el-GR" b="1" dirty="0" smtClean="0"/>
              <a:t>Η στρατηγική της </a:t>
            </a:r>
            <a:r>
              <a:rPr lang="el-GR" b="1" dirty="0" smtClean="0"/>
              <a:t>Ε.Ε. για </a:t>
            </a:r>
            <a:r>
              <a:rPr lang="el-GR" b="1" dirty="0" smtClean="0"/>
              <a:t>τις δημόσιες συμβάσεις</a:t>
            </a:r>
            <a:endParaRPr lang="el-GR" b="1" dirty="0"/>
          </a:p>
        </p:txBody>
      </p:sp>
      <p:sp>
        <p:nvSpPr>
          <p:cNvPr id="3" name="Θέση περιεχομένου 2"/>
          <p:cNvSpPr>
            <a:spLocks noGrp="1"/>
          </p:cNvSpPr>
          <p:nvPr>
            <p:ph idx="1"/>
          </p:nvPr>
        </p:nvSpPr>
        <p:spPr>
          <a:xfrm>
            <a:off x="535577" y="1802674"/>
            <a:ext cx="11046823" cy="4771862"/>
          </a:xfrm>
        </p:spPr>
        <p:txBody>
          <a:bodyPr>
            <a:normAutofit/>
          </a:bodyPr>
          <a:lstStyle/>
          <a:p>
            <a:pPr marL="109728" indent="0" algn="just">
              <a:spcBef>
                <a:spcPts val="600"/>
              </a:spcBef>
              <a:buNone/>
            </a:pPr>
            <a:r>
              <a:rPr lang="el-GR" sz="2200" b="1" dirty="0"/>
              <a:t>Ανακοίνωση της Επιτροπής </a:t>
            </a:r>
            <a:r>
              <a:rPr lang="en-US" sz="2200" b="1" dirty="0"/>
              <a:t>“</a:t>
            </a:r>
            <a:r>
              <a:rPr lang="el-GR" sz="2200" b="1" dirty="0">
                <a:solidFill>
                  <a:srgbClr val="002060"/>
                </a:solidFill>
              </a:rPr>
              <a:t>Να γίνουν οι δημόσιες συμβάσεις προμηθειών αποτελεσματικές μέσα στην Ευρώπη και για την Ευρώπη</a:t>
            </a:r>
            <a:r>
              <a:rPr lang="en-US" sz="2200" dirty="0"/>
              <a:t>”</a:t>
            </a:r>
            <a:r>
              <a:rPr lang="el-GR" sz="2200" dirty="0"/>
              <a:t> </a:t>
            </a:r>
            <a:r>
              <a:rPr lang="en-US" sz="2200" b="1" dirty="0"/>
              <a:t>COM (2017) 572 final</a:t>
            </a:r>
            <a:endParaRPr lang="el-GR" sz="2200" b="1" dirty="0"/>
          </a:p>
          <a:p>
            <a:pPr algn="just">
              <a:spcBef>
                <a:spcPts val="600"/>
              </a:spcBef>
            </a:pPr>
            <a:r>
              <a:rPr lang="el-GR" sz="2200" b="1" dirty="0" smtClean="0"/>
              <a:t>Οι </a:t>
            </a:r>
            <a:r>
              <a:rPr lang="el-GR" sz="2200" b="1" dirty="0" smtClean="0"/>
              <a:t>δημόσιες συμβάσεις </a:t>
            </a:r>
            <a:r>
              <a:rPr lang="el-GR" sz="2200" b="1" dirty="0"/>
              <a:t>είναι ένα </a:t>
            </a:r>
            <a:r>
              <a:rPr lang="el-GR" sz="2200" b="1" dirty="0">
                <a:effectLst>
                  <a:outerShdw blurRad="38100" dist="38100" dir="2700000" algn="tl">
                    <a:srgbClr val="000000">
                      <a:alpha val="43137"/>
                    </a:srgbClr>
                  </a:outerShdw>
                </a:effectLst>
              </a:rPr>
              <a:t>ισχυρό εργαλείο για τη διάθεση </a:t>
            </a:r>
            <a:r>
              <a:rPr lang="el-GR" sz="2200" b="1" dirty="0" smtClean="0">
                <a:effectLst>
                  <a:outerShdw blurRad="38100" dist="38100" dir="2700000" algn="tl">
                    <a:srgbClr val="000000">
                      <a:alpha val="43137"/>
                    </a:srgbClr>
                  </a:outerShdw>
                </a:effectLst>
              </a:rPr>
              <a:t>δημόσιων </a:t>
            </a:r>
            <a:r>
              <a:rPr lang="el-GR" sz="2200" b="1" dirty="0">
                <a:effectLst>
                  <a:outerShdw blurRad="38100" dist="38100" dir="2700000" algn="tl">
                    <a:srgbClr val="000000">
                      <a:alpha val="43137"/>
                    </a:srgbClr>
                  </a:outerShdw>
                </a:effectLst>
              </a:rPr>
              <a:t>κονδυλίων με αποδοτικό, βιώσιμο και στρατηγικό </a:t>
            </a:r>
            <a:r>
              <a:rPr lang="el-GR" sz="2200" b="1" dirty="0" smtClean="0">
                <a:effectLst>
                  <a:outerShdw blurRad="38100" dist="38100" dir="2700000" algn="tl">
                    <a:srgbClr val="000000">
                      <a:alpha val="43137"/>
                    </a:srgbClr>
                  </a:outerShdw>
                </a:effectLst>
              </a:rPr>
              <a:t>τρόπο</a:t>
            </a:r>
            <a:r>
              <a:rPr lang="el-GR" sz="2200" b="1" dirty="0"/>
              <a:t>. </a:t>
            </a:r>
            <a:r>
              <a:rPr lang="el-GR" sz="2200" b="1" dirty="0" smtClean="0"/>
              <a:t>Μπορεί να </a:t>
            </a:r>
            <a:r>
              <a:rPr lang="el-GR" sz="2200" b="1" dirty="0" err="1" smtClean="0">
                <a:effectLst>
                  <a:outerShdw blurRad="38100" dist="38100" dir="2700000" algn="tl">
                    <a:srgbClr val="000000">
                      <a:alpha val="43137"/>
                    </a:srgbClr>
                  </a:outerShdw>
                </a:effectLst>
              </a:rPr>
              <a:t>συμβάλλεουν</a:t>
            </a:r>
            <a:r>
              <a:rPr lang="el-GR" sz="2200" b="1" dirty="0" smtClean="0">
                <a:effectLst>
                  <a:outerShdw blurRad="38100" dist="38100" dir="2700000" algn="tl">
                    <a:srgbClr val="000000">
                      <a:alpha val="43137"/>
                    </a:srgbClr>
                  </a:outerShdw>
                </a:effectLst>
              </a:rPr>
              <a:t> στην </a:t>
            </a:r>
            <a:r>
              <a:rPr lang="el-GR" sz="2200" b="1" dirty="0">
                <a:effectLst>
                  <a:outerShdw blurRad="38100" dist="38100" dir="2700000" algn="tl">
                    <a:srgbClr val="000000">
                      <a:alpha val="43137"/>
                    </a:srgbClr>
                  </a:outerShdw>
                </a:effectLst>
              </a:rPr>
              <a:t>ανάπτυξη, την απασχόληση και το διασυνοριακό εμπόριο</a:t>
            </a:r>
            <a:r>
              <a:rPr lang="el-GR" sz="2200" b="1" dirty="0"/>
              <a:t>. </a:t>
            </a:r>
            <a:endParaRPr lang="el-GR" sz="2200" b="1" dirty="0" smtClean="0"/>
          </a:p>
          <a:p>
            <a:pPr algn="just">
              <a:spcBef>
                <a:spcPts val="600"/>
              </a:spcBef>
            </a:pPr>
            <a:r>
              <a:rPr lang="el-GR" sz="2200" b="1" dirty="0"/>
              <a:t>Οι δημόσιες συμβάσεις είναι </a:t>
            </a:r>
            <a:r>
              <a:rPr lang="el-GR" sz="2200" b="1" dirty="0" smtClean="0">
                <a:effectLst>
                  <a:outerShdw blurRad="38100" dist="38100" dir="2700000" algn="tl">
                    <a:srgbClr val="000000">
                      <a:alpha val="43137"/>
                    </a:srgbClr>
                  </a:outerShdw>
                </a:effectLst>
              </a:rPr>
              <a:t>σημαντικές </a:t>
            </a:r>
            <a:r>
              <a:rPr lang="el-GR" sz="2200" b="1" dirty="0">
                <a:effectLst>
                  <a:outerShdw blurRad="38100" dist="38100" dir="2700000" algn="tl">
                    <a:srgbClr val="000000">
                      <a:alpha val="43137"/>
                    </a:srgbClr>
                  </a:outerShdw>
                </a:effectLst>
              </a:rPr>
              <a:t>για τις ευρωπαϊκές επιχειρήσεις</a:t>
            </a:r>
            <a:r>
              <a:rPr lang="el-GR" sz="2200" b="1" dirty="0"/>
              <a:t>, οι οποίες </a:t>
            </a:r>
            <a:r>
              <a:rPr lang="el-GR" sz="2200" b="1" dirty="0">
                <a:effectLst>
                  <a:outerShdw blurRad="38100" dist="38100" dir="2700000" algn="tl">
                    <a:srgbClr val="000000">
                      <a:alpha val="43137"/>
                    </a:srgbClr>
                  </a:outerShdw>
                </a:effectLst>
              </a:rPr>
              <a:t>επωφελούνται  από  την  ενιαία  αγορά  </a:t>
            </a:r>
            <a:r>
              <a:rPr lang="el-GR" sz="2200" b="1" dirty="0"/>
              <a:t>όταν  συμμετέχουν  σε  διαγωνισμούς  για  δημόσιες συμβάσεις στα δικά τους αλλά και σε άλλα κ-μ της ΕΕ.</a:t>
            </a:r>
          </a:p>
          <a:p>
            <a:pPr algn="just">
              <a:spcBef>
                <a:spcPts val="600"/>
              </a:spcBef>
            </a:pPr>
            <a:r>
              <a:rPr lang="el-GR" sz="2200" b="1" dirty="0"/>
              <a:t>Τα κ-μ καλούνται να </a:t>
            </a:r>
            <a:r>
              <a:rPr lang="el-GR" sz="2200" b="1" dirty="0">
                <a:effectLst>
                  <a:outerShdw blurRad="38100" dist="38100" dir="2700000" algn="tl">
                    <a:srgbClr val="000000">
                      <a:alpha val="43137"/>
                    </a:srgbClr>
                  </a:outerShdw>
                </a:effectLst>
              </a:rPr>
              <a:t>χρησιμοποιούν τις δημόσιες συμβάσεις με στρατηγικό τρόπο</a:t>
            </a:r>
            <a:r>
              <a:rPr lang="el-GR" sz="2200" b="1" dirty="0"/>
              <a:t>, ούτως ώστε να </a:t>
            </a:r>
            <a:r>
              <a:rPr lang="el-GR" sz="2200" b="1" dirty="0">
                <a:effectLst>
                  <a:outerShdw blurRad="38100" dist="38100" dir="2700000" algn="tl">
                    <a:srgbClr val="000000">
                      <a:alpha val="43137"/>
                    </a:srgbClr>
                  </a:outerShdw>
                </a:effectLst>
              </a:rPr>
              <a:t>προωθούν την έξυπνη, βιώσιμη και χωρίς αποκλεισμούς οικονομική μεγέθυνση, μεταξύ άλλων για τις ΜΜΕ και τις επιχειρήσεις κοινωνικής οικονομίας.</a:t>
            </a:r>
          </a:p>
          <a:p>
            <a:pPr algn="just">
              <a:spcBef>
                <a:spcPts val="600"/>
              </a:spcBef>
            </a:pPr>
            <a:r>
              <a:rPr lang="el-GR" sz="2200" b="1" dirty="0" smtClean="0"/>
              <a:t>Στροφή  </a:t>
            </a:r>
            <a:r>
              <a:rPr lang="el-GR" sz="2200" b="1" dirty="0">
                <a:effectLst>
                  <a:outerShdw blurRad="38100" dist="38100" dir="2700000" algn="tl">
                    <a:srgbClr val="000000">
                      <a:alpha val="43137"/>
                    </a:srgbClr>
                  </a:outerShdw>
                </a:effectLst>
              </a:rPr>
              <a:t>από  μια  αμιγώς  διοικητική </a:t>
            </a:r>
            <a:r>
              <a:rPr lang="el-GR" sz="2200" b="1" dirty="0" smtClean="0">
                <a:effectLst>
                  <a:outerShdw blurRad="38100" dist="38100" dir="2700000" algn="tl">
                    <a:srgbClr val="000000">
                      <a:alpha val="43137"/>
                    </a:srgbClr>
                  </a:outerShdw>
                </a:effectLst>
              </a:rPr>
              <a:t>προσέγγιση  </a:t>
            </a:r>
            <a:r>
              <a:rPr lang="el-GR" sz="2200" b="1" dirty="0">
                <a:effectLst>
                  <a:outerShdw blurRad="38100" dist="38100" dir="2700000" algn="tl">
                    <a:srgbClr val="000000">
                      <a:alpha val="43137"/>
                    </a:srgbClr>
                  </a:outerShdw>
                </a:effectLst>
              </a:rPr>
              <a:t>σε  μια  προσέγγιση  με  γνώμονα  τη  στρατηγική  και  τις  </a:t>
            </a:r>
            <a:r>
              <a:rPr lang="el-GR" sz="2200" b="1" dirty="0" smtClean="0">
                <a:effectLst>
                  <a:outerShdw blurRad="38100" dist="38100" dir="2700000" algn="tl">
                    <a:srgbClr val="000000">
                      <a:alpha val="43137"/>
                    </a:srgbClr>
                  </a:outerShdw>
                </a:effectLst>
              </a:rPr>
              <a:t>ανάγκες</a:t>
            </a:r>
            <a:r>
              <a:rPr lang="el-GR" sz="2200" b="1" dirty="0" smtClean="0"/>
              <a:t>.</a:t>
            </a:r>
          </a:p>
        </p:txBody>
      </p:sp>
    </p:spTree>
    <p:extLst>
      <p:ext uri="{BB962C8B-B14F-4D97-AF65-F5344CB8AC3E}">
        <p14:creationId xmlns:p14="http://schemas.microsoft.com/office/powerpoint/2010/main" val="250414770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αρουσίαση εκπαίδευσης">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Office_16224867_TF03460604" id="{25ABF085-DDEA-4EFE-8218-5BD8BECF4739}" vid="{63331392-D9F2-4E8A-98E1-8C9857AD6AFA}"/>
    </a:ext>
  </a:extLst>
</a:theme>
</file>

<file path=ppt/theme/theme2.xml><?xml version="1.0" encoding="utf-8"?>
<a:theme xmlns:a="http://schemas.openxmlformats.org/drawingml/2006/main" name="Θέμα του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docProps/app.xml><?xml version="1.0" encoding="utf-8"?>
<Properties xmlns="http://schemas.openxmlformats.org/officeDocument/2006/extended-properties" xmlns:vt="http://schemas.openxmlformats.org/officeDocument/2006/docPropsVTypes">
  <Template/>
  <TotalTime>11653</TotalTime>
  <Words>2558</Words>
  <Application>Microsoft Office PowerPoint</Application>
  <PresentationFormat>Ευρεία οθόνη</PresentationFormat>
  <Paragraphs>240</Paragraphs>
  <Slides>29</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29</vt:i4>
      </vt:variant>
    </vt:vector>
  </HeadingPairs>
  <TitlesOfParts>
    <vt:vector size="34" baseType="lpstr">
      <vt:lpstr>Calibri</vt:lpstr>
      <vt:lpstr>Georgia</vt:lpstr>
      <vt:lpstr>Wingdings</vt:lpstr>
      <vt:lpstr>Wingdings 2</vt:lpstr>
      <vt:lpstr>Παρουσίαση εκπαίδευσης</vt:lpstr>
      <vt:lpstr>Δημόσιες Συμβάσεις - ΕΣΗΔΗΣ</vt:lpstr>
      <vt:lpstr>Περιγραφή και στόχοι μαθήματος</vt:lpstr>
      <vt:lpstr>1η θεματική ενότητα – Στρατηγική δημοσίων συμβάσεων</vt:lpstr>
      <vt:lpstr>ΟΟΣΑ και δημόσιες συμβάσεις</vt:lpstr>
      <vt:lpstr>Σύσταση ΟΟΣΑ για δημόσιες συμβάσεις</vt:lpstr>
      <vt:lpstr>Οι δημόσιες συμβάσεις ως πεδίο πολιτικής της Ευρωπαϊκής Ένωσης</vt:lpstr>
      <vt:lpstr>Οι δημόσιες συμβάσεις ως πεδίο πολιτικής της Ευρωπαϊκής Ένωσης</vt:lpstr>
      <vt:lpstr>Οι δημόσιες συμβάσεις ως πεδίο πολιτικής της Ευρωπαϊκής Ένωσης</vt:lpstr>
      <vt:lpstr>Η στρατηγική της Ε.Ε. για τις δημόσιες συμβάσεις</vt:lpstr>
      <vt:lpstr>Στρατηγικές δημόσιες συμβάσεις</vt:lpstr>
      <vt:lpstr>Στρατηγικές δημόσιες συμβάσεις –  Συμβάσεις καινοτομίας </vt:lpstr>
      <vt:lpstr>Στρατηγικές δημόσιες συμβάσεις –  Πράσινες δημόσιες συμβάσεις</vt:lpstr>
      <vt:lpstr>Στρατηγικές δημόσιες συμβάσεις –  Πράσινες δημόσιες συμβάσεις</vt:lpstr>
      <vt:lpstr>Στρατηγικές δημόσιες συμβάσεις –  Πράσινες δημόσιες συμβάσεις</vt:lpstr>
      <vt:lpstr>Στρατηγικές δημόσιες συμβάσεις –  Κοινωνικά υπεύθυνες δημόσιες συμβάσεις (ΚΥΔΣ)</vt:lpstr>
      <vt:lpstr>Στρατηγικές δημόσιες συμβάσεις –  Κοινωνικά υπεύθυνες δημόσιες συμβάσεις (ΚΥΔΣ)</vt:lpstr>
      <vt:lpstr>Στρατηγικές δημόσιες συμβάσεις και οδηγίες για τις δημόσιες συμβάσεις  </vt:lpstr>
      <vt:lpstr>Ψηφιακές δημόσιες συμβάσεις</vt:lpstr>
      <vt:lpstr>Επαγγελματοποίηση των αγοραστών του Δημοσίου</vt:lpstr>
      <vt:lpstr>Ευρωπαϊκό πλαίσιο ικανοτήτων για τους επαγγελματίες του τομέα των δημόσιων συμβάσεων </vt:lpstr>
      <vt:lpstr>Ευρωπαϊκό πλαίσιο ικανοτήτων για τους επαγγελματίες του τομέα των δημόσιων συμβάσεων </vt:lpstr>
      <vt:lpstr>Εργαλεία στήριξης της ΕΕ για τους αγοραστές του Δημοσίου</vt:lpstr>
      <vt:lpstr>Εθνικές στρατηγικές </vt:lpstr>
      <vt:lpstr>Εθνική Στρατηγική για τις δημόσιες συμβάσεις</vt:lpstr>
      <vt:lpstr>Εθνική Στρατηγική για τις δημόσιες συμβάσεις (2021-2025)</vt:lpstr>
      <vt:lpstr>Εθνικό Σχέδιο Δράσης για τις πράσινες δημόσιες συμβάσεις 2021-2023</vt:lpstr>
      <vt:lpstr>Εθνικό Σχέδιο Δράσης για τις πράσινες δημόσιες συμβάσεις 2021-2023</vt:lpstr>
      <vt:lpstr>Πολιτική και στρατηγικές επιλογές δημοσίων συμβάσεων σε επίπεδο δημόσιου οργανισμού</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ΑΝΑΘΕΣΗ ΚΑΙ ΕΚΤΕΛΕΣΗ ΔΗΜΟΣΙΩΝ ΣΥΜΒΑΣΕΩΝ ΠΡΟΜΗΘΕΙΩΝ &amp; ΥΠΗΡΕΣΙΩΝ</dc:title>
  <dc:creator>Eleni</dc:creator>
  <cp:lastModifiedBy>Kalogridou Mina</cp:lastModifiedBy>
  <cp:revision>529</cp:revision>
  <dcterms:created xsi:type="dcterms:W3CDTF">2021-12-02T12:36:04Z</dcterms:created>
  <dcterms:modified xsi:type="dcterms:W3CDTF">2022-10-13T22:29:28Z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