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Override PartName="/ppt/changesInfos/changesInfo1.xml" ContentType="application/vnd.ms-powerpoint.changes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000" r:id="rId1"/>
  </p:sldMasterIdLst>
  <p:sldIdLst>
    <p:sldId id="259" r:id="rId2"/>
    <p:sldId id="300" r:id="rId3"/>
    <p:sldId id="257" r:id="rId4"/>
    <p:sldId id="258" r:id="rId5"/>
    <p:sldId id="304" r:id="rId6"/>
    <p:sldId id="305" r:id="rId7"/>
    <p:sldId id="301" r:id="rId8"/>
    <p:sldId id="302" r:id="rId9"/>
    <p:sldId id="260" r:id="rId10"/>
    <p:sldId id="261" r:id="rId11"/>
    <p:sldId id="262" r:id="rId12"/>
    <p:sldId id="303" r:id="rId13"/>
    <p:sldId id="265" r:id="rId14"/>
    <p:sldId id="263" r:id="rId15"/>
    <p:sldId id="264" r:id="rId16"/>
    <p:sldId id="295" r:id="rId17"/>
    <p:sldId id="267" r:id="rId18"/>
    <p:sldId id="268" r:id="rId19"/>
    <p:sldId id="288" r:id="rId20"/>
    <p:sldId id="269" r:id="rId21"/>
    <p:sldId id="270" r:id="rId22"/>
    <p:sldId id="272" r:id="rId23"/>
    <p:sldId id="271" r:id="rId24"/>
    <p:sldId id="273" r:id="rId25"/>
    <p:sldId id="274" r:id="rId26"/>
    <p:sldId id="275" r:id="rId27"/>
    <p:sldId id="277" r:id="rId28"/>
    <p:sldId id="278" r:id="rId29"/>
    <p:sldId id="279" r:id="rId30"/>
    <p:sldId id="280" r:id="rId31"/>
    <p:sldId id="281" r:id="rId32"/>
    <p:sldId id="282" r:id="rId33"/>
    <p:sldId id="284" r:id="rId34"/>
    <p:sldId id="283" r:id="rId35"/>
    <p:sldId id="285" r:id="rId36"/>
    <p:sldId id="286" r:id="rId37"/>
    <p:sldId id="287" r:id="rId38"/>
    <p:sldId id="289" r:id="rId39"/>
    <p:sldId id="290" r:id="rId40"/>
    <p:sldId id="291" r:id="rId41"/>
    <p:sldId id="292" r:id="rId42"/>
    <p:sldId id="293" r:id="rId43"/>
    <p:sldId id="294" r:id="rId44"/>
    <p:sldId id="296" r:id="rId45"/>
    <p:sldId id="297" r:id="rId46"/>
    <p:sldId id="298" r:id="rId47"/>
    <p:sldId id="299" r:id="rId4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118" d="100"/>
          <a:sy n="118" d="100"/>
        </p:scale>
        <p:origin x="-1434" y="-1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microsoft.com/office/2016/11/relationships/changesInfo" Target="changesInfos/changesInfo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ΣΤΕΦΑΝΟΣ ΚΑΒΑΛΛΙΕΡΑΚΗΣ" userId="ff654708b521eddf" providerId="LiveId" clId="{E9F184DC-CE1B-429D-962E-034B88816C97}"/>
    <pc:docChg chg="modSld">
      <pc:chgData name="ΣΤΕΦΑΝΟΣ ΚΑΒΑΛΛΙΕΡΑΚΗΣ" userId="ff654708b521eddf" providerId="LiveId" clId="{E9F184DC-CE1B-429D-962E-034B88816C97}" dt="2020-05-08T18:22:46.138" v="15" actId="20577"/>
      <pc:docMkLst>
        <pc:docMk/>
      </pc:docMkLst>
      <pc:sldChg chg="modSp">
        <pc:chgData name="ΣΤΕΦΑΝΟΣ ΚΑΒΑΛΛΙΕΡΑΚΗΣ" userId="ff654708b521eddf" providerId="LiveId" clId="{E9F184DC-CE1B-429D-962E-034B88816C97}" dt="2020-05-08T18:22:46.138" v="15" actId="20577"/>
        <pc:sldMkLst>
          <pc:docMk/>
          <pc:sldMk cId="0" sldId="295"/>
        </pc:sldMkLst>
        <pc:spChg chg="mod">
          <ac:chgData name="ΣΤΕΦΑΝΟΣ ΚΑΒΑΛΛΙΕΡΑΚΗΣ" userId="ff654708b521eddf" providerId="LiveId" clId="{E9F184DC-CE1B-429D-962E-034B88816C97}" dt="2020-05-08T18:22:46.138" v="15" actId="20577"/>
          <ac:spMkLst>
            <pc:docMk/>
            <pc:sldMk cId="0" sldId="295"/>
            <ac:spMk id="2" creationId="{00000000-0000-0000-0000-000000000000}"/>
          </ac:spMkLst>
        </pc:spChg>
      </pc:sldChg>
    </pc:docChg>
  </pc:docChgLst>
</pc:chgInfo>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DBD1529B-6D23-4259-93AF-EC867A3EFF1F}" type="doc">
      <dgm:prSet loTypeId="urn:microsoft.com/office/officeart/2005/8/layout/vList2" loCatId="list" qsTypeId="urn:microsoft.com/office/officeart/2005/8/quickstyle/simple1" qsCatId="simple" csTypeId="urn:microsoft.com/office/officeart/2005/8/colors/colorful2" csCatId="colorful"/>
      <dgm:spPr/>
      <dgm:t>
        <a:bodyPr/>
        <a:lstStyle/>
        <a:p>
          <a:endParaRPr lang="en-US"/>
        </a:p>
      </dgm:t>
    </dgm:pt>
    <dgm:pt modelId="{111F19A2-C172-433E-B660-5C7098003526}">
      <dgm:prSet/>
      <dgm:spPr/>
      <dgm:t>
        <a:bodyPr/>
        <a:lstStyle/>
        <a:p>
          <a:r>
            <a:rPr lang="el-GR" b="0" i="0"/>
            <a:t>α) η επέκταση της διεθνούς ανάπτυξης των μουσείων,</a:t>
          </a:r>
          <a:endParaRPr lang="en-US"/>
        </a:p>
      </dgm:t>
    </dgm:pt>
    <dgm:pt modelId="{F3AB9BF2-3CA0-4B6D-A68D-5615C7E0F6EA}" type="parTrans" cxnId="{F9682701-49C4-44EC-8CDA-76B50AC26DEC}">
      <dgm:prSet/>
      <dgm:spPr/>
      <dgm:t>
        <a:bodyPr/>
        <a:lstStyle/>
        <a:p>
          <a:endParaRPr lang="en-US"/>
        </a:p>
      </dgm:t>
    </dgm:pt>
    <dgm:pt modelId="{07DD506F-4FEE-4CB7-A821-470757E25FDB}" type="sibTrans" cxnId="{F9682701-49C4-44EC-8CDA-76B50AC26DEC}">
      <dgm:prSet/>
      <dgm:spPr/>
      <dgm:t>
        <a:bodyPr/>
        <a:lstStyle/>
        <a:p>
          <a:endParaRPr lang="en-US"/>
        </a:p>
      </dgm:t>
    </dgm:pt>
    <dgm:pt modelId="{46A41E8B-FD17-4E76-98B2-247738354A40}">
      <dgm:prSet/>
      <dgm:spPr/>
      <dgm:t>
        <a:bodyPr/>
        <a:lstStyle/>
        <a:p>
          <a:r>
            <a:rPr lang="el-GR" b="0" i="0"/>
            <a:t>β) η αναζήτηση οικονομικών πόρων, </a:t>
          </a:r>
          <a:endParaRPr lang="en-US"/>
        </a:p>
      </dgm:t>
    </dgm:pt>
    <dgm:pt modelId="{6DCE801A-CC5C-4263-8340-8FB7BBF81CA5}" type="parTrans" cxnId="{BA60AFDE-C510-4CBC-B8A3-FA65D045745C}">
      <dgm:prSet/>
      <dgm:spPr/>
      <dgm:t>
        <a:bodyPr/>
        <a:lstStyle/>
        <a:p>
          <a:endParaRPr lang="en-US"/>
        </a:p>
      </dgm:t>
    </dgm:pt>
    <dgm:pt modelId="{31DAD089-450C-4074-9ACD-DE14E09A51C7}" type="sibTrans" cxnId="{BA60AFDE-C510-4CBC-B8A3-FA65D045745C}">
      <dgm:prSet/>
      <dgm:spPr/>
      <dgm:t>
        <a:bodyPr/>
        <a:lstStyle/>
        <a:p>
          <a:endParaRPr lang="en-US"/>
        </a:p>
      </dgm:t>
    </dgm:pt>
    <dgm:pt modelId="{7C3B107D-DDA8-4F78-87CD-CBE80E004299}">
      <dgm:prSet/>
      <dgm:spPr/>
      <dgm:t>
        <a:bodyPr/>
        <a:lstStyle/>
        <a:p>
          <a:r>
            <a:rPr lang="el-GR" b="0" i="0"/>
            <a:t>γ) το ανταγωνιστικό περιβάλλον μεταξύ των μουσείων, και </a:t>
          </a:r>
          <a:endParaRPr lang="en-US"/>
        </a:p>
      </dgm:t>
    </dgm:pt>
    <dgm:pt modelId="{5FAC2F8A-9B52-4825-9CA5-0F36B6F507F8}" type="parTrans" cxnId="{07FB2831-31EE-4EF7-B0D6-AFB0EC38E5B4}">
      <dgm:prSet/>
      <dgm:spPr/>
      <dgm:t>
        <a:bodyPr/>
        <a:lstStyle/>
        <a:p>
          <a:endParaRPr lang="en-US"/>
        </a:p>
      </dgm:t>
    </dgm:pt>
    <dgm:pt modelId="{82D6E6AB-6BB5-40F6-B08F-1D9657B8B82E}" type="sibTrans" cxnId="{07FB2831-31EE-4EF7-B0D6-AFB0EC38E5B4}">
      <dgm:prSet/>
      <dgm:spPr/>
      <dgm:t>
        <a:bodyPr/>
        <a:lstStyle/>
        <a:p>
          <a:endParaRPr lang="en-US"/>
        </a:p>
      </dgm:t>
    </dgm:pt>
    <dgm:pt modelId="{D153FC17-137D-4A46-AFB3-275F792CAD51}">
      <dgm:prSet/>
      <dgm:spPr/>
      <dgm:t>
        <a:bodyPr/>
        <a:lstStyle/>
        <a:p>
          <a:r>
            <a:rPr lang="el-GR" b="0" i="0"/>
            <a:t>δ) η ανάγκη των μουσείων να έρθουν πιο κοντά στους επισκέπτες τους.</a:t>
          </a:r>
          <a:endParaRPr lang="en-US"/>
        </a:p>
      </dgm:t>
    </dgm:pt>
    <dgm:pt modelId="{1B5F5299-9A75-4E91-896E-EC640A7E516D}" type="parTrans" cxnId="{4FDA5FBB-61AD-45F1-8B58-B1BF363D0F88}">
      <dgm:prSet/>
      <dgm:spPr/>
      <dgm:t>
        <a:bodyPr/>
        <a:lstStyle/>
        <a:p>
          <a:endParaRPr lang="en-US"/>
        </a:p>
      </dgm:t>
    </dgm:pt>
    <dgm:pt modelId="{C01E793B-9F72-4AD0-BF81-FAA8B91E063E}" type="sibTrans" cxnId="{4FDA5FBB-61AD-45F1-8B58-B1BF363D0F88}">
      <dgm:prSet/>
      <dgm:spPr/>
      <dgm:t>
        <a:bodyPr/>
        <a:lstStyle/>
        <a:p>
          <a:endParaRPr lang="en-US"/>
        </a:p>
      </dgm:t>
    </dgm:pt>
    <dgm:pt modelId="{B82BE7A7-A4C8-472C-930E-7C0ECF184598}" type="pres">
      <dgm:prSet presAssocID="{DBD1529B-6D23-4259-93AF-EC867A3EFF1F}" presName="linear" presStyleCnt="0">
        <dgm:presLayoutVars>
          <dgm:animLvl val="lvl"/>
          <dgm:resizeHandles val="exact"/>
        </dgm:presLayoutVars>
      </dgm:prSet>
      <dgm:spPr/>
      <dgm:t>
        <a:bodyPr/>
        <a:lstStyle/>
        <a:p>
          <a:endParaRPr lang="el-GR"/>
        </a:p>
      </dgm:t>
    </dgm:pt>
    <dgm:pt modelId="{34DA987F-028B-4A22-A8AC-05591B3AE9A0}" type="pres">
      <dgm:prSet presAssocID="{111F19A2-C172-433E-B660-5C7098003526}" presName="parentText" presStyleLbl="node1" presStyleIdx="0" presStyleCnt="4">
        <dgm:presLayoutVars>
          <dgm:chMax val="0"/>
          <dgm:bulletEnabled val="1"/>
        </dgm:presLayoutVars>
      </dgm:prSet>
      <dgm:spPr/>
      <dgm:t>
        <a:bodyPr/>
        <a:lstStyle/>
        <a:p>
          <a:endParaRPr lang="el-GR"/>
        </a:p>
      </dgm:t>
    </dgm:pt>
    <dgm:pt modelId="{7AEBD156-155D-431E-9508-35B557C864C4}" type="pres">
      <dgm:prSet presAssocID="{07DD506F-4FEE-4CB7-A821-470757E25FDB}" presName="spacer" presStyleCnt="0"/>
      <dgm:spPr/>
    </dgm:pt>
    <dgm:pt modelId="{CF6282E9-ADD8-44FA-ADC3-9802EE4EAE0B}" type="pres">
      <dgm:prSet presAssocID="{46A41E8B-FD17-4E76-98B2-247738354A40}" presName="parentText" presStyleLbl="node1" presStyleIdx="1" presStyleCnt="4">
        <dgm:presLayoutVars>
          <dgm:chMax val="0"/>
          <dgm:bulletEnabled val="1"/>
        </dgm:presLayoutVars>
      </dgm:prSet>
      <dgm:spPr/>
      <dgm:t>
        <a:bodyPr/>
        <a:lstStyle/>
        <a:p>
          <a:endParaRPr lang="el-GR"/>
        </a:p>
      </dgm:t>
    </dgm:pt>
    <dgm:pt modelId="{A1233FFA-0093-4280-831F-6D9BF3312847}" type="pres">
      <dgm:prSet presAssocID="{31DAD089-450C-4074-9ACD-DE14E09A51C7}" presName="spacer" presStyleCnt="0"/>
      <dgm:spPr/>
    </dgm:pt>
    <dgm:pt modelId="{50675A05-3A4E-49F1-A17B-FD26CA6C856A}" type="pres">
      <dgm:prSet presAssocID="{7C3B107D-DDA8-4F78-87CD-CBE80E004299}" presName="parentText" presStyleLbl="node1" presStyleIdx="2" presStyleCnt="4">
        <dgm:presLayoutVars>
          <dgm:chMax val="0"/>
          <dgm:bulletEnabled val="1"/>
        </dgm:presLayoutVars>
      </dgm:prSet>
      <dgm:spPr/>
      <dgm:t>
        <a:bodyPr/>
        <a:lstStyle/>
        <a:p>
          <a:endParaRPr lang="el-GR"/>
        </a:p>
      </dgm:t>
    </dgm:pt>
    <dgm:pt modelId="{FA54299E-45CD-4787-8A35-22D28DA20DDF}" type="pres">
      <dgm:prSet presAssocID="{82D6E6AB-6BB5-40F6-B08F-1D9657B8B82E}" presName="spacer" presStyleCnt="0"/>
      <dgm:spPr/>
    </dgm:pt>
    <dgm:pt modelId="{116D183B-FC54-4E4E-A6D9-77A7D1F086D7}" type="pres">
      <dgm:prSet presAssocID="{D153FC17-137D-4A46-AFB3-275F792CAD51}" presName="parentText" presStyleLbl="node1" presStyleIdx="3" presStyleCnt="4">
        <dgm:presLayoutVars>
          <dgm:chMax val="0"/>
          <dgm:bulletEnabled val="1"/>
        </dgm:presLayoutVars>
      </dgm:prSet>
      <dgm:spPr/>
      <dgm:t>
        <a:bodyPr/>
        <a:lstStyle/>
        <a:p>
          <a:endParaRPr lang="el-GR"/>
        </a:p>
      </dgm:t>
    </dgm:pt>
  </dgm:ptLst>
  <dgm:cxnLst>
    <dgm:cxn modelId="{07FB2831-31EE-4EF7-B0D6-AFB0EC38E5B4}" srcId="{DBD1529B-6D23-4259-93AF-EC867A3EFF1F}" destId="{7C3B107D-DDA8-4F78-87CD-CBE80E004299}" srcOrd="2" destOrd="0" parTransId="{5FAC2F8A-9B52-4825-9CA5-0F36B6F507F8}" sibTransId="{82D6E6AB-6BB5-40F6-B08F-1D9657B8B82E}"/>
    <dgm:cxn modelId="{69C409D9-55EC-4B7D-8723-9C755173D5E1}" type="presOf" srcId="{111F19A2-C172-433E-B660-5C7098003526}" destId="{34DA987F-028B-4A22-A8AC-05591B3AE9A0}" srcOrd="0" destOrd="0" presId="urn:microsoft.com/office/officeart/2005/8/layout/vList2"/>
    <dgm:cxn modelId="{B9FF8571-EEBD-4C5E-A32E-D5DF3D037A0E}" type="presOf" srcId="{7C3B107D-DDA8-4F78-87CD-CBE80E004299}" destId="{50675A05-3A4E-49F1-A17B-FD26CA6C856A}" srcOrd="0" destOrd="0" presId="urn:microsoft.com/office/officeart/2005/8/layout/vList2"/>
    <dgm:cxn modelId="{FBBED98E-266A-451D-9BA2-F7F6C776F1A6}" type="presOf" srcId="{DBD1529B-6D23-4259-93AF-EC867A3EFF1F}" destId="{B82BE7A7-A4C8-472C-930E-7C0ECF184598}" srcOrd="0" destOrd="0" presId="urn:microsoft.com/office/officeart/2005/8/layout/vList2"/>
    <dgm:cxn modelId="{4FDA5FBB-61AD-45F1-8B58-B1BF363D0F88}" srcId="{DBD1529B-6D23-4259-93AF-EC867A3EFF1F}" destId="{D153FC17-137D-4A46-AFB3-275F792CAD51}" srcOrd="3" destOrd="0" parTransId="{1B5F5299-9A75-4E91-896E-EC640A7E516D}" sibTransId="{C01E793B-9F72-4AD0-BF81-FAA8B91E063E}"/>
    <dgm:cxn modelId="{BA60AFDE-C510-4CBC-B8A3-FA65D045745C}" srcId="{DBD1529B-6D23-4259-93AF-EC867A3EFF1F}" destId="{46A41E8B-FD17-4E76-98B2-247738354A40}" srcOrd="1" destOrd="0" parTransId="{6DCE801A-CC5C-4263-8340-8FB7BBF81CA5}" sibTransId="{31DAD089-450C-4074-9ACD-DE14E09A51C7}"/>
    <dgm:cxn modelId="{F9682701-49C4-44EC-8CDA-76B50AC26DEC}" srcId="{DBD1529B-6D23-4259-93AF-EC867A3EFF1F}" destId="{111F19A2-C172-433E-B660-5C7098003526}" srcOrd="0" destOrd="0" parTransId="{F3AB9BF2-3CA0-4B6D-A68D-5615C7E0F6EA}" sibTransId="{07DD506F-4FEE-4CB7-A821-470757E25FDB}"/>
    <dgm:cxn modelId="{0F01E8DA-5D1B-49FC-9AB8-E569A74A1900}" type="presOf" srcId="{D153FC17-137D-4A46-AFB3-275F792CAD51}" destId="{116D183B-FC54-4E4E-A6D9-77A7D1F086D7}" srcOrd="0" destOrd="0" presId="urn:microsoft.com/office/officeart/2005/8/layout/vList2"/>
    <dgm:cxn modelId="{4170F1E7-01E4-4E8F-A460-7951BA3B0871}" type="presOf" srcId="{46A41E8B-FD17-4E76-98B2-247738354A40}" destId="{CF6282E9-ADD8-44FA-ADC3-9802EE4EAE0B}" srcOrd="0" destOrd="0" presId="urn:microsoft.com/office/officeart/2005/8/layout/vList2"/>
    <dgm:cxn modelId="{6EB8CBD5-5549-41CC-ADB8-DCFB9CA1BB18}" type="presParOf" srcId="{B82BE7A7-A4C8-472C-930E-7C0ECF184598}" destId="{34DA987F-028B-4A22-A8AC-05591B3AE9A0}" srcOrd="0" destOrd="0" presId="urn:microsoft.com/office/officeart/2005/8/layout/vList2"/>
    <dgm:cxn modelId="{705D3491-E7BD-424A-BE43-AC62C24BE30E}" type="presParOf" srcId="{B82BE7A7-A4C8-472C-930E-7C0ECF184598}" destId="{7AEBD156-155D-431E-9508-35B557C864C4}" srcOrd="1" destOrd="0" presId="urn:microsoft.com/office/officeart/2005/8/layout/vList2"/>
    <dgm:cxn modelId="{363D0E59-B7DC-4FCF-82E2-21B45FB9C415}" type="presParOf" srcId="{B82BE7A7-A4C8-472C-930E-7C0ECF184598}" destId="{CF6282E9-ADD8-44FA-ADC3-9802EE4EAE0B}" srcOrd="2" destOrd="0" presId="urn:microsoft.com/office/officeart/2005/8/layout/vList2"/>
    <dgm:cxn modelId="{6E5E199F-0413-46B2-9435-9F6E55EA4299}" type="presParOf" srcId="{B82BE7A7-A4C8-472C-930E-7C0ECF184598}" destId="{A1233FFA-0093-4280-831F-6D9BF3312847}" srcOrd="3" destOrd="0" presId="urn:microsoft.com/office/officeart/2005/8/layout/vList2"/>
    <dgm:cxn modelId="{5D0DA437-511D-4266-88C8-2BC4D4957934}" type="presParOf" srcId="{B82BE7A7-A4C8-472C-930E-7C0ECF184598}" destId="{50675A05-3A4E-49F1-A17B-FD26CA6C856A}" srcOrd="4" destOrd="0" presId="urn:microsoft.com/office/officeart/2005/8/layout/vList2"/>
    <dgm:cxn modelId="{A17A2FC9-0098-4B86-8D20-7CC3934A8EC6}" type="presParOf" srcId="{B82BE7A7-A4C8-472C-930E-7C0ECF184598}" destId="{FA54299E-45CD-4787-8A35-22D28DA20DDF}" srcOrd="5" destOrd="0" presId="urn:microsoft.com/office/officeart/2005/8/layout/vList2"/>
    <dgm:cxn modelId="{8B08AEB0-7123-44EB-A8C7-CC2E8C0F449B}" type="presParOf" srcId="{B82BE7A7-A4C8-472C-930E-7C0ECF184598}" destId="{116D183B-FC54-4E4E-A6D9-77A7D1F086D7}" srcOrd="6" destOrd="0" presId="urn:microsoft.com/office/officeart/2005/8/layout/vList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Διαφάνεια τίτλου">
    <p:spTree>
      <p:nvGrpSpPr>
        <p:cNvPr id="1" name=""/>
        <p:cNvGrpSpPr/>
        <p:nvPr/>
      </p:nvGrpSpPr>
      <p:grpSpPr>
        <a:xfrm>
          <a:off x="0" y="0"/>
          <a:ext cx="0" cy="0"/>
          <a:chOff x="0" y="0"/>
          <a:chExt cx="0" cy="0"/>
        </a:xfrm>
      </p:grpSpPr>
      <p:grpSp>
        <p:nvGrpSpPr>
          <p:cNvPr id="6" name="Group 5"/>
          <p:cNvGrpSpPr/>
          <p:nvPr/>
        </p:nvGrpSpPr>
        <p:grpSpPr>
          <a:xfrm>
            <a:off x="0" y="0"/>
            <a:ext cx="9144000" cy="6860799"/>
            <a:chOff x="0" y="0"/>
            <a:chExt cx="9144000" cy="6860799"/>
          </a:xfrm>
        </p:grpSpPr>
        <p:sp>
          <p:nvSpPr>
            <p:cNvPr id="8" name="Rectangle 7"/>
            <p:cNvSpPr/>
            <p:nvPr/>
          </p:nvSpPr>
          <p:spPr>
            <a:xfrm>
              <a:off x="0" y="0"/>
              <a:ext cx="9118832"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9" name="Oval 8"/>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2" name="Oval 11"/>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3" name="Oval 12"/>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4" name="Oval 13"/>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2" name="Title 1"/>
          <p:cNvSpPr>
            <a:spLocks noGrp="1"/>
          </p:cNvSpPr>
          <p:nvPr>
            <p:ph type="ctrTitle"/>
          </p:nvPr>
        </p:nvSpPr>
        <p:spPr>
          <a:xfrm>
            <a:off x="866441" y="2222623"/>
            <a:ext cx="5917679" cy="2554983"/>
          </a:xfrm>
        </p:spPr>
        <p:txBody>
          <a:bodyPr anchor="b"/>
          <a:lstStyle>
            <a:lvl1pPr>
              <a:defRPr sz="4800"/>
            </a:lvl1pPr>
          </a:lstStyle>
          <a:p>
            <a:r>
              <a:rPr lang="el-GR"/>
              <a:t>Κάντε κλικ για να επεξεργαστείτε τον τίτλο υποδείγματος</a:t>
            </a:r>
            <a:endParaRPr lang="en-US" dirty="0"/>
          </a:p>
        </p:txBody>
      </p:sp>
      <p:sp>
        <p:nvSpPr>
          <p:cNvPr id="3" name="Subtitle 2"/>
          <p:cNvSpPr>
            <a:spLocks noGrp="1"/>
          </p:cNvSpPr>
          <p:nvPr>
            <p:ph type="subTitle" idx="1"/>
          </p:nvPr>
        </p:nvSpPr>
        <p:spPr bwMode="gray">
          <a:xfrm>
            <a:off x="866441" y="4777380"/>
            <a:ext cx="5917679" cy="861420"/>
          </a:xfrm>
        </p:spPr>
        <p:txBody>
          <a:bodyPr anchor="t"/>
          <a:lstStyle>
            <a:lvl1pPr marL="0" indent="0" algn="l">
              <a:buNone/>
              <a:defRPr cap="all">
                <a:solidFill>
                  <a:schemeClr val="accent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l-GR"/>
              <a:t>Κάντε κλικ για να επεξεργαστείτε τον υπότιτλο του υποδείγματος</a:t>
            </a:r>
            <a:endParaRPr lang="en-US" dirty="0"/>
          </a:p>
        </p:txBody>
      </p:sp>
      <p:sp>
        <p:nvSpPr>
          <p:cNvPr id="4" name="Date Placeholder 3"/>
          <p:cNvSpPr>
            <a:spLocks noGrp="1"/>
          </p:cNvSpPr>
          <p:nvPr>
            <p:ph type="dt" sz="half" idx="10"/>
          </p:nvPr>
        </p:nvSpPr>
        <p:spPr bwMode="gray">
          <a:xfrm rot="5400000">
            <a:off x="7476937" y="1828799"/>
            <a:ext cx="990599" cy="228659"/>
          </a:xfrm>
        </p:spPr>
        <p:txBody>
          <a:bodyPr/>
          <a:lstStyle>
            <a:lvl1pPr algn="l">
              <a:defRPr b="0" i="0">
                <a:solidFill>
                  <a:schemeClr val="bg1"/>
                </a:solidFill>
              </a:defRPr>
            </a:lvl1pPr>
          </a:lstStyle>
          <a:p>
            <a:fld id="{53DC641E-850E-4DCC-A2F6-15A7CA265192}" type="datetimeFigureOut">
              <a:rPr lang="el-GR" smtClean="0"/>
              <a:pPr/>
              <a:t>13/4/2021</a:t>
            </a:fld>
            <a:endParaRPr lang="el-GR"/>
          </a:p>
        </p:txBody>
      </p:sp>
      <p:sp>
        <p:nvSpPr>
          <p:cNvPr id="5" name="Footer Placeholder 4"/>
          <p:cNvSpPr>
            <a:spLocks noGrp="1"/>
          </p:cNvSpPr>
          <p:nvPr>
            <p:ph type="ftr" sz="quarter" idx="11"/>
          </p:nvPr>
        </p:nvSpPr>
        <p:spPr bwMode="gray">
          <a:xfrm rot="5400000">
            <a:off x="6236210" y="3264407"/>
            <a:ext cx="3859795" cy="228659"/>
          </a:xfrm>
        </p:spPr>
        <p:txBody>
          <a:bodyPr/>
          <a:lstStyle>
            <a:lvl1pPr>
              <a:defRPr b="0" i="0">
                <a:solidFill>
                  <a:schemeClr val="bg1"/>
                </a:solidFill>
              </a:defRPr>
            </a:lvl1pPr>
          </a:lstStyle>
          <a:p>
            <a:endParaRPr lang="el-GR"/>
          </a:p>
        </p:txBody>
      </p:sp>
      <p:sp>
        <p:nvSpPr>
          <p:cNvPr id="11" name="Rectangle 10"/>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10" name="Slide Number Placeholder 5"/>
          <p:cNvSpPr>
            <a:spLocks noGrp="1"/>
          </p:cNvSpPr>
          <p:nvPr>
            <p:ph type="sldNum" sz="quarter" idx="4"/>
          </p:nvPr>
        </p:nvSpPr>
        <p:spPr>
          <a:xfrm>
            <a:off x="7678616" y="295730"/>
            <a:ext cx="791308" cy="767687"/>
          </a:xfrm>
          <a:prstGeom prst="rect">
            <a:avLst/>
          </a:prstGeom>
        </p:spPr>
        <p:txBody>
          <a:bodyPr vert="horz" lIns="91440" tIns="45720" rIns="91440" bIns="45720" rtlCol="0" anchor="b"/>
          <a:lstStyle>
            <a:lvl1pPr algn="ctr">
              <a:defRPr sz="2800" b="0" i="0">
                <a:solidFill>
                  <a:schemeClr val="bg1"/>
                </a:solidFill>
                <a:latin typeface="+mn-lt"/>
              </a:defRPr>
            </a:lvl1pPr>
          </a:lstStyle>
          <a:p>
            <a:fld id="{EE16B14F-4528-4C7C-AC03-375D95CD291A}" type="slidenum">
              <a:rPr lang="el-GR" smtClean="0"/>
              <a:pPr/>
              <a:t>‹#›</a:t>
            </a:fld>
            <a:endParaRPr lang="el-GR"/>
          </a:p>
        </p:txBody>
      </p:sp>
    </p:spTree>
    <p:extLst>
      <p:ext uri="{BB962C8B-B14F-4D97-AF65-F5344CB8AC3E}">
        <p14:creationId xmlns:p14="http://schemas.microsoft.com/office/powerpoint/2010/main" val="41726151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Πανοραμική εικόνα με λεζάντα">
    <p:spTree>
      <p:nvGrpSpPr>
        <p:cNvPr id="1" name=""/>
        <p:cNvGrpSpPr/>
        <p:nvPr/>
      </p:nvGrpSpPr>
      <p:grpSpPr>
        <a:xfrm>
          <a:off x="0" y="0"/>
          <a:ext cx="0" cy="0"/>
          <a:chOff x="0" y="0"/>
          <a:chExt cx="0" cy="0"/>
        </a:xfrm>
      </p:grpSpPr>
      <p:grpSp>
        <p:nvGrpSpPr>
          <p:cNvPr id="11" name="Group 10"/>
          <p:cNvGrpSpPr/>
          <p:nvPr/>
        </p:nvGrpSpPr>
        <p:grpSpPr>
          <a:xfrm>
            <a:off x="0" y="0"/>
            <a:ext cx="9144000" cy="6860799"/>
            <a:chOff x="0" y="0"/>
            <a:chExt cx="9144000" cy="6860799"/>
          </a:xfrm>
        </p:grpSpPr>
        <p:sp>
          <p:nvSpPr>
            <p:cNvPr id="12" name="Rectangle 11"/>
            <p:cNvSpPr/>
            <p:nvPr/>
          </p:nvSpPr>
          <p:spPr>
            <a:xfrm>
              <a:off x="0" y="0"/>
              <a:ext cx="9118832"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3" name="Oval 12"/>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9" name="Rectangle 8"/>
            <p:cNvSpPr/>
            <p:nvPr/>
          </p:nvSpPr>
          <p:spPr>
            <a:xfrm>
              <a:off x="421503" y="402165"/>
              <a:ext cx="8327939" cy="3141135"/>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8" name="Freeform 5"/>
            <p:cNvSpPr/>
            <p:nvPr/>
          </p:nvSpPr>
          <p:spPr bwMode="gray">
            <a:xfrm rot="10204164">
              <a:off x="426788" y="4564241"/>
              <a:ext cx="2377690" cy="317748"/>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0" name="Freeform 9"/>
            <p:cNvSpPr/>
            <p:nvPr/>
          </p:nvSpPr>
          <p:spPr bwMode="gray">
            <a:xfrm rot="10800000">
              <a:off x="485023" y="2670079"/>
              <a:ext cx="8182128" cy="2130508"/>
            </a:xfrm>
            <a:custGeom>
              <a:avLst/>
              <a:gdLst/>
              <a:ahLst/>
              <a:cxnLst/>
              <a:rect l="l" t="t" r="r" b="b"/>
              <a:pathLst>
                <a:path w="10000" h="9621">
                  <a:moveTo>
                    <a:pt x="0" y="0"/>
                  </a:moveTo>
                  <a:lnTo>
                    <a:pt x="0" y="2411"/>
                  </a:lnTo>
                  <a:lnTo>
                    <a:pt x="0" y="9586"/>
                  </a:lnTo>
                  <a:lnTo>
                    <a:pt x="0" y="9621"/>
                  </a:lnTo>
                  <a:lnTo>
                    <a:pt x="10000" y="9585"/>
                  </a:lnTo>
                  <a:cubicBezTo>
                    <a:pt x="9997" y="8144"/>
                    <a:pt x="10003" y="9571"/>
                    <a:pt x="10000" y="9586"/>
                  </a:cubicBezTo>
                  <a:cubicBezTo>
                    <a:pt x="9997" y="7194"/>
                    <a:pt x="9993" y="4803"/>
                    <a:pt x="9990" y="2411"/>
                  </a:cubicBezTo>
                  <a:lnTo>
                    <a:pt x="9990" y="0"/>
                  </a:lnTo>
                  <a:lnTo>
                    <a:pt x="9990" y="0"/>
                  </a:lnTo>
                  <a:lnTo>
                    <a:pt x="9534" y="253"/>
                  </a:lnTo>
                  <a:lnTo>
                    <a:pt x="9084" y="477"/>
                  </a:lnTo>
                  <a:lnTo>
                    <a:pt x="8628" y="669"/>
                  </a:lnTo>
                  <a:lnTo>
                    <a:pt x="8177" y="847"/>
                  </a:lnTo>
                  <a:lnTo>
                    <a:pt x="7726" y="984"/>
                  </a:lnTo>
                  <a:lnTo>
                    <a:pt x="7279" y="1087"/>
                  </a:lnTo>
                  <a:lnTo>
                    <a:pt x="6832" y="1176"/>
                  </a:lnTo>
                  <a:lnTo>
                    <a:pt x="6393" y="1236"/>
                  </a:lnTo>
                  <a:lnTo>
                    <a:pt x="5962" y="1279"/>
                  </a:lnTo>
                  <a:lnTo>
                    <a:pt x="5534" y="1294"/>
                  </a:lnTo>
                  <a:lnTo>
                    <a:pt x="5120" y="1294"/>
                  </a:lnTo>
                  <a:lnTo>
                    <a:pt x="4709" y="1294"/>
                  </a:lnTo>
                  <a:lnTo>
                    <a:pt x="4311" y="1266"/>
                  </a:lnTo>
                  <a:lnTo>
                    <a:pt x="3923" y="1221"/>
                  </a:lnTo>
                  <a:lnTo>
                    <a:pt x="3548" y="1161"/>
                  </a:lnTo>
                  <a:lnTo>
                    <a:pt x="3187" y="1101"/>
                  </a:lnTo>
                  <a:lnTo>
                    <a:pt x="2840" y="1026"/>
                  </a:lnTo>
                  <a:lnTo>
                    <a:pt x="2505" y="954"/>
                  </a:lnTo>
                  <a:lnTo>
                    <a:pt x="2192" y="865"/>
                  </a:lnTo>
                  <a:lnTo>
                    <a:pt x="1889" y="775"/>
                  </a:lnTo>
                  <a:lnTo>
                    <a:pt x="1346" y="579"/>
                  </a:lnTo>
                  <a:lnTo>
                    <a:pt x="882" y="400"/>
                  </a:lnTo>
                  <a:lnTo>
                    <a:pt x="511" y="253"/>
                  </a:lnTo>
                  <a:lnTo>
                    <a:pt x="234" y="118"/>
                  </a:lnTo>
                  <a:lnTo>
                    <a:pt x="0" y="0"/>
                  </a:lnTo>
                  <a:lnTo>
                    <a:pt x="0" y="0"/>
                  </a:lnTo>
                  <a:close/>
                </a:path>
              </a:pathLst>
            </a:custGeom>
            <a:solidFill>
              <a:schemeClr val="bg1"/>
            </a:solidFill>
            <a:ln>
              <a:noFill/>
            </a:ln>
          </p:spPr>
        </p:sp>
        <p:sp>
          <p:nvSpPr>
            <p:cNvPr id="19"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2" name="Title 1"/>
          <p:cNvSpPr>
            <a:spLocks noGrp="1"/>
          </p:cNvSpPr>
          <p:nvPr>
            <p:ph type="title"/>
          </p:nvPr>
        </p:nvSpPr>
        <p:spPr>
          <a:xfrm>
            <a:off x="866445" y="4961453"/>
            <a:ext cx="6422002" cy="566738"/>
          </a:xfrm>
        </p:spPr>
        <p:txBody>
          <a:bodyPr anchor="b">
            <a:normAutofit/>
          </a:bodyPr>
          <a:lstStyle>
            <a:lvl1pPr algn="l">
              <a:defRPr sz="2400" b="0"/>
            </a:lvl1pPr>
          </a:lstStyle>
          <a:p>
            <a:r>
              <a:rPr lang="el-GR"/>
              <a:t>Κάντε κλικ για να επεξεργαστείτε τον τίτλο υποδείγματος</a:t>
            </a:r>
            <a:endParaRPr lang="en-US" dirty="0"/>
          </a:p>
        </p:txBody>
      </p:sp>
      <p:sp>
        <p:nvSpPr>
          <p:cNvPr id="3" name="Picture Placeholder 2"/>
          <p:cNvSpPr>
            <a:spLocks noGrp="1" noChangeAspect="1"/>
          </p:cNvSpPr>
          <p:nvPr>
            <p:ph type="pic" idx="1"/>
          </p:nvPr>
        </p:nvSpPr>
        <p:spPr>
          <a:xfrm>
            <a:off x="866441" y="685800"/>
            <a:ext cx="6422004" cy="3429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l-GR"/>
              <a:t>Κάντε κλικ στο εικονίδιο για να προσθέσετε εικόνα</a:t>
            </a:r>
            <a:endParaRPr lang="en-US" dirty="0"/>
          </a:p>
        </p:txBody>
      </p:sp>
      <p:sp>
        <p:nvSpPr>
          <p:cNvPr id="4" name="Text Placeholder 3"/>
          <p:cNvSpPr>
            <a:spLocks noGrp="1"/>
          </p:cNvSpPr>
          <p:nvPr>
            <p:ph type="body" sz="half" idx="2"/>
          </p:nvPr>
        </p:nvSpPr>
        <p:spPr bwMode="gray">
          <a:xfrm>
            <a:off x="866443" y="5528191"/>
            <a:ext cx="6422003" cy="493712"/>
          </a:xfrm>
        </p:spPr>
        <p:txBody>
          <a:bodyPr>
            <a:normAutofit/>
          </a:bodyPr>
          <a:lstStyle>
            <a:lvl1pPr marL="0" indent="0">
              <a:buNone/>
              <a:defRPr sz="1200">
                <a:solidFill>
                  <a:schemeClr val="accent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5" name="Date Placeholder 4"/>
          <p:cNvSpPr>
            <a:spLocks noGrp="1"/>
          </p:cNvSpPr>
          <p:nvPr>
            <p:ph type="dt" sz="half" idx="10"/>
          </p:nvPr>
        </p:nvSpPr>
        <p:spPr/>
        <p:txBody>
          <a:bodyPr/>
          <a:lstStyle/>
          <a:p>
            <a:fld id="{53DC641E-850E-4DCC-A2F6-15A7CA265192}" type="datetimeFigureOut">
              <a:rPr lang="el-GR" smtClean="0"/>
              <a:pPr/>
              <a:t>13/4/2021</a:t>
            </a:fld>
            <a:endParaRPr lang="el-GR"/>
          </a:p>
        </p:txBody>
      </p:sp>
      <p:sp>
        <p:nvSpPr>
          <p:cNvPr id="6" name="Footer Placeholder 5"/>
          <p:cNvSpPr>
            <a:spLocks noGrp="1"/>
          </p:cNvSpPr>
          <p:nvPr>
            <p:ph type="ftr" sz="quarter" idx="11"/>
          </p:nvPr>
        </p:nvSpPr>
        <p:spPr/>
        <p:txBody>
          <a:bodyPr/>
          <a:lstStyle/>
          <a:p>
            <a:endParaRPr lang="el-GR"/>
          </a:p>
        </p:txBody>
      </p:sp>
      <p:sp>
        <p:nvSpPr>
          <p:cNvPr id="14" name="Rectangle 13"/>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6"/>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23286848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preserve="1">
  <p:cSld name="Τίτλος και λεζάντα">
    <p:spTree>
      <p:nvGrpSpPr>
        <p:cNvPr id="1" name=""/>
        <p:cNvGrpSpPr/>
        <p:nvPr/>
      </p:nvGrpSpPr>
      <p:grpSpPr>
        <a:xfrm>
          <a:off x="0" y="0"/>
          <a:ext cx="0" cy="0"/>
          <a:chOff x="0" y="0"/>
          <a:chExt cx="0" cy="0"/>
        </a:xfrm>
      </p:grpSpPr>
      <p:grpSp>
        <p:nvGrpSpPr>
          <p:cNvPr id="3" name="Group 2"/>
          <p:cNvGrpSpPr/>
          <p:nvPr/>
        </p:nvGrpSpPr>
        <p:grpSpPr>
          <a:xfrm>
            <a:off x="0" y="0"/>
            <a:ext cx="9144000" cy="6860799"/>
            <a:chOff x="0" y="0"/>
            <a:chExt cx="9144000" cy="6860799"/>
          </a:xfrm>
        </p:grpSpPr>
        <p:sp>
          <p:nvSpPr>
            <p:cNvPr id="11" name="Rectangle 10"/>
            <p:cNvSpPr/>
            <p:nvPr/>
          </p:nvSpPr>
          <p:spPr>
            <a:xfrm>
              <a:off x="0" y="0"/>
              <a:ext cx="9118832"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4" name="Oval 13"/>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7" name="Freeform 5"/>
            <p:cNvSpPr/>
            <p:nvPr/>
          </p:nvSpPr>
          <p:spPr bwMode="gray">
            <a:xfrm rot="21010068">
              <a:off x="6359946" y="2780895"/>
              <a:ext cx="2377690" cy="317748"/>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8" name="Rectangle 7"/>
            <p:cNvSpPr/>
            <p:nvPr/>
          </p:nvSpPr>
          <p:spPr>
            <a:xfrm>
              <a:off x="485023" y="4343399"/>
              <a:ext cx="8182128" cy="2112436"/>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9" name="Freeform 8"/>
            <p:cNvSpPr/>
            <p:nvPr/>
          </p:nvSpPr>
          <p:spPr bwMode="gray">
            <a:xfrm>
              <a:off x="485023" y="2854646"/>
              <a:ext cx="8182128" cy="2130508"/>
            </a:xfrm>
            <a:custGeom>
              <a:avLst/>
              <a:gdLst/>
              <a:ahLst/>
              <a:cxnLst/>
              <a:rect l="l" t="t" r="r" b="b"/>
              <a:pathLst>
                <a:path w="10000" h="9621">
                  <a:moveTo>
                    <a:pt x="0" y="0"/>
                  </a:moveTo>
                  <a:lnTo>
                    <a:pt x="0" y="2411"/>
                  </a:lnTo>
                  <a:lnTo>
                    <a:pt x="0" y="9586"/>
                  </a:lnTo>
                  <a:lnTo>
                    <a:pt x="0" y="9621"/>
                  </a:lnTo>
                  <a:lnTo>
                    <a:pt x="10000" y="9585"/>
                  </a:lnTo>
                  <a:cubicBezTo>
                    <a:pt x="9997" y="8144"/>
                    <a:pt x="10003" y="9571"/>
                    <a:pt x="10000" y="9586"/>
                  </a:cubicBezTo>
                  <a:cubicBezTo>
                    <a:pt x="9997" y="7194"/>
                    <a:pt x="9993" y="4803"/>
                    <a:pt x="9990" y="2411"/>
                  </a:cubicBezTo>
                  <a:lnTo>
                    <a:pt x="9990" y="0"/>
                  </a:lnTo>
                  <a:lnTo>
                    <a:pt x="9990" y="0"/>
                  </a:lnTo>
                  <a:lnTo>
                    <a:pt x="9534" y="253"/>
                  </a:lnTo>
                  <a:lnTo>
                    <a:pt x="9084" y="477"/>
                  </a:lnTo>
                  <a:lnTo>
                    <a:pt x="8628" y="669"/>
                  </a:lnTo>
                  <a:lnTo>
                    <a:pt x="8177" y="847"/>
                  </a:lnTo>
                  <a:lnTo>
                    <a:pt x="7726" y="984"/>
                  </a:lnTo>
                  <a:lnTo>
                    <a:pt x="7279" y="1087"/>
                  </a:lnTo>
                  <a:lnTo>
                    <a:pt x="6832" y="1176"/>
                  </a:lnTo>
                  <a:lnTo>
                    <a:pt x="6393" y="1236"/>
                  </a:lnTo>
                  <a:lnTo>
                    <a:pt x="5962" y="1279"/>
                  </a:lnTo>
                  <a:lnTo>
                    <a:pt x="5534" y="1294"/>
                  </a:lnTo>
                  <a:lnTo>
                    <a:pt x="5120" y="1294"/>
                  </a:lnTo>
                  <a:lnTo>
                    <a:pt x="4709" y="1294"/>
                  </a:lnTo>
                  <a:lnTo>
                    <a:pt x="4311" y="1266"/>
                  </a:lnTo>
                  <a:lnTo>
                    <a:pt x="3923" y="1221"/>
                  </a:lnTo>
                  <a:lnTo>
                    <a:pt x="3548" y="1161"/>
                  </a:lnTo>
                  <a:lnTo>
                    <a:pt x="3187" y="1101"/>
                  </a:lnTo>
                  <a:lnTo>
                    <a:pt x="2840" y="1026"/>
                  </a:lnTo>
                  <a:lnTo>
                    <a:pt x="2505" y="954"/>
                  </a:lnTo>
                  <a:lnTo>
                    <a:pt x="2192" y="865"/>
                  </a:lnTo>
                  <a:lnTo>
                    <a:pt x="1889" y="775"/>
                  </a:lnTo>
                  <a:lnTo>
                    <a:pt x="1346" y="579"/>
                  </a:lnTo>
                  <a:lnTo>
                    <a:pt x="882" y="400"/>
                  </a:lnTo>
                  <a:lnTo>
                    <a:pt x="511" y="253"/>
                  </a:lnTo>
                  <a:lnTo>
                    <a:pt x="234" y="118"/>
                  </a:lnTo>
                  <a:lnTo>
                    <a:pt x="0" y="0"/>
                  </a:lnTo>
                  <a:lnTo>
                    <a:pt x="0" y="0"/>
                  </a:lnTo>
                  <a:close/>
                </a:path>
              </a:pathLst>
            </a:custGeom>
            <a:solidFill>
              <a:schemeClr val="bg1"/>
            </a:solidFill>
            <a:ln>
              <a:noFill/>
            </a:ln>
          </p:spPr>
        </p:sp>
        <p:sp>
          <p:nvSpPr>
            <p:cNvPr id="19"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2" name="Title 1"/>
          <p:cNvSpPr>
            <a:spLocks noGrp="1"/>
          </p:cNvSpPr>
          <p:nvPr>
            <p:ph type="title"/>
          </p:nvPr>
        </p:nvSpPr>
        <p:spPr>
          <a:xfrm>
            <a:off x="866441" y="927101"/>
            <a:ext cx="6422004" cy="1692720"/>
          </a:xfrm>
        </p:spPr>
        <p:txBody>
          <a:bodyPr anchor="ctr"/>
          <a:lstStyle>
            <a:lvl1pPr>
              <a:defRPr sz="3600"/>
            </a:lvl1pPr>
          </a:lstStyle>
          <a:p>
            <a:r>
              <a:rPr lang="el-GR"/>
              <a:t>Κάντε κλικ για να επεξεργαστείτε τον τίτλο υποδείγματος</a:t>
            </a:r>
            <a:endParaRPr lang="en-US" dirty="0"/>
          </a:p>
        </p:txBody>
      </p:sp>
      <p:sp>
        <p:nvSpPr>
          <p:cNvPr id="13" name="Text Placeholder 3"/>
          <p:cNvSpPr>
            <a:spLocks noGrp="1"/>
          </p:cNvSpPr>
          <p:nvPr>
            <p:ph type="body" sz="half" idx="2"/>
          </p:nvPr>
        </p:nvSpPr>
        <p:spPr>
          <a:xfrm>
            <a:off x="866440" y="3488023"/>
            <a:ext cx="6422005" cy="2536858"/>
          </a:xfrm>
        </p:spPr>
        <p:txBody>
          <a:bodyPr anchor="ctr">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53DC641E-850E-4DCC-A2F6-15A7CA265192}" type="datetimeFigureOut">
              <a:rPr lang="el-GR" smtClean="0"/>
              <a:pPr/>
              <a:t>13/4/2021</a:t>
            </a:fld>
            <a:endParaRPr lang="el-GR"/>
          </a:p>
        </p:txBody>
      </p:sp>
      <p:sp>
        <p:nvSpPr>
          <p:cNvPr id="5" name="Footer Placeholder 4"/>
          <p:cNvSpPr>
            <a:spLocks noGrp="1"/>
          </p:cNvSpPr>
          <p:nvPr>
            <p:ph type="ftr" sz="quarter" idx="11"/>
          </p:nvPr>
        </p:nvSpPr>
        <p:spPr/>
        <p:txBody>
          <a:bodyPr/>
          <a:lstStyle/>
          <a:p>
            <a:endParaRPr lang="el-GR"/>
          </a:p>
        </p:txBody>
      </p:sp>
      <p:sp>
        <p:nvSpPr>
          <p:cNvPr id="12" name="Rectangle 11"/>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124418316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preserve="1">
  <p:cSld name="Εισαγωγικά με λεζάντα">
    <p:spTree>
      <p:nvGrpSpPr>
        <p:cNvPr id="1" name=""/>
        <p:cNvGrpSpPr/>
        <p:nvPr/>
      </p:nvGrpSpPr>
      <p:grpSpPr>
        <a:xfrm>
          <a:off x="0" y="0"/>
          <a:ext cx="0" cy="0"/>
          <a:chOff x="0" y="0"/>
          <a:chExt cx="0" cy="0"/>
        </a:xfrm>
      </p:grpSpPr>
      <p:grpSp>
        <p:nvGrpSpPr>
          <p:cNvPr id="3" name="Group 2"/>
          <p:cNvGrpSpPr/>
          <p:nvPr/>
        </p:nvGrpSpPr>
        <p:grpSpPr>
          <a:xfrm>
            <a:off x="0" y="0"/>
            <a:ext cx="9144000" cy="6860799"/>
            <a:chOff x="0" y="0"/>
            <a:chExt cx="9144000" cy="6860799"/>
          </a:xfrm>
        </p:grpSpPr>
        <p:sp>
          <p:nvSpPr>
            <p:cNvPr id="14" name="Rectangle 13"/>
            <p:cNvSpPr/>
            <p:nvPr/>
          </p:nvSpPr>
          <p:spPr>
            <a:xfrm>
              <a:off x="0" y="0"/>
              <a:ext cx="9118832"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5" name="Oval 14"/>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Oval 20"/>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0" name="Freeform 5"/>
            <p:cNvSpPr/>
            <p:nvPr/>
          </p:nvSpPr>
          <p:spPr bwMode="gray">
            <a:xfrm rot="21010068">
              <a:off x="6359946" y="4309201"/>
              <a:ext cx="2377690" cy="317748"/>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3" name="Freeform 12"/>
            <p:cNvSpPr/>
            <p:nvPr/>
          </p:nvSpPr>
          <p:spPr bwMode="gray">
            <a:xfrm>
              <a:off x="485023" y="4381500"/>
              <a:ext cx="8182128" cy="2130508"/>
            </a:xfrm>
            <a:custGeom>
              <a:avLst/>
              <a:gdLst/>
              <a:ahLst/>
              <a:cxnLst/>
              <a:rect l="l" t="t" r="r" b="b"/>
              <a:pathLst>
                <a:path w="10000" h="9621">
                  <a:moveTo>
                    <a:pt x="0" y="0"/>
                  </a:moveTo>
                  <a:lnTo>
                    <a:pt x="0" y="2411"/>
                  </a:lnTo>
                  <a:lnTo>
                    <a:pt x="0" y="9586"/>
                  </a:lnTo>
                  <a:lnTo>
                    <a:pt x="0" y="9621"/>
                  </a:lnTo>
                  <a:lnTo>
                    <a:pt x="10000" y="9585"/>
                  </a:lnTo>
                  <a:cubicBezTo>
                    <a:pt x="9997" y="8144"/>
                    <a:pt x="10003" y="9571"/>
                    <a:pt x="10000" y="9586"/>
                  </a:cubicBezTo>
                  <a:cubicBezTo>
                    <a:pt x="9997" y="7194"/>
                    <a:pt x="9993" y="4803"/>
                    <a:pt x="9990" y="2411"/>
                  </a:cubicBezTo>
                  <a:lnTo>
                    <a:pt x="9990" y="0"/>
                  </a:lnTo>
                  <a:lnTo>
                    <a:pt x="9990" y="0"/>
                  </a:lnTo>
                  <a:lnTo>
                    <a:pt x="9534" y="253"/>
                  </a:lnTo>
                  <a:lnTo>
                    <a:pt x="9084" y="477"/>
                  </a:lnTo>
                  <a:lnTo>
                    <a:pt x="8628" y="669"/>
                  </a:lnTo>
                  <a:lnTo>
                    <a:pt x="8177" y="847"/>
                  </a:lnTo>
                  <a:lnTo>
                    <a:pt x="7726" y="984"/>
                  </a:lnTo>
                  <a:lnTo>
                    <a:pt x="7279" y="1087"/>
                  </a:lnTo>
                  <a:lnTo>
                    <a:pt x="6832" y="1176"/>
                  </a:lnTo>
                  <a:lnTo>
                    <a:pt x="6393" y="1236"/>
                  </a:lnTo>
                  <a:lnTo>
                    <a:pt x="5962" y="1279"/>
                  </a:lnTo>
                  <a:lnTo>
                    <a:pt x="5534" y="1294"/>
                  </a:lnTo>
                  <a:lnTo>
                    <a:pt x="5120" y="1294"/>
                  </a:lnTo>
                  <a:lnTo>
                    <a:pt x="4709" y="1294"/>
                  </a:lnTo>
                  <a:lnTo>
                    <a:pt x="4311" y="1266"/>
                  </a:lnTo>
                  <a:lnTo>
                    <a:pt x="3923" y="1221"/>
                  </a:lnTo>
                  <a:lnTo>
                    <a:pt x="3548" y="1161"/>
                  </a:lnTo>
                  <a:lnTo>
                    <a:pt x="3187" y="1101"/>
                  </a:lnTo>
                  <a:lnTo>
                    <a:pt x="2840" y="1026"/>
                  </a:lnTo>
                  <a:lnTo>
                    <a:pt x="2505" y="954"/>
                  </a:lnTo>
                  <a:lnTo>
                    <a:pt x="2192" y="865"/>
                  </a:lnTo>
                  <a:lnTo>
                    <a:pt x="1889" y="775"/>
                  </a:lnTo>
                  <a:lnTo>
                    <a:pt x="1346" y="579"/>
                  </a:lnTo>
                  <a:lnTo>
                    <a:pt x="882" y="400"/>
                  </a:lnTo>
                  <a:lnTo>
                    <a:pt x="511" y="253"/>
                  </a:lnTo>
                  <a:lnTo>
                    <a:pt x="234" y="118"/>
                  </a:lnTo>
                  <a:lnTo>
                    <a:pt x="0" y="0"/>
                  </a:lnTo>
                  <a:lnTo>
                    <a:pt x="0" y="0"/>
                  </a:lnTo>
                  <a:close/>
                </a:path>
              </a:pathLst>
            </a:custGeom>
            <a:solidFill>
              <a:schemeClr val="bg1"/>
            </a:solidFill>
            <a:ln>
              <a:noFill/>
            </a:ln>
          </p:spPr>
        </p:sp>
        <p:sp>
          <p:nvSpPr>
            <p:cNvPr id="23"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12" name="TextBox 11"/>
          <p:cNvSpPr txBox="1"/>
          <p:nvPr/>
        </p:nvSpPr>
        <p:spPr bwMode="gray">
          <a:xfrm>
            <a:off x="7033422" y="2898648"/>
            <a:ext cx="660550" cy="1323439"/>
          </a:xfrm>
          <a:prstGeom prst="rect">
            <a:avLst/>
          </a:prstGeom>
          <a:noFill/>
        </p:spPr>
        <p:txBody>
          <a:bodyPr wrap="square" rtlCol="0">
            <a:spAutoFit/>
          </a:bodyPr>
          <a:lstStyle>
            <a:defPPr>
              <a:defRPr lang="en-US"/>
            </a:defPPr>
            <a:lvl1pPr algn="r">
              <a:defRPr sz="12200" b="0" i="0">
                <a:solidFill>
                  <a:schemeClr val="accent1"/>
                </a:solidFill>
                <a:latin typeface="Arial"/>
                <a:cs typeface="Arial"/>
              </a:defRPr>
            </a:lvl1pPr>
          </a:lstStyle>
          <a:p>
            <a:pPr lvl="0"/>
            <a:r>
              <a:rPr lang="en-US" sz="8000" dirty="0"/>
              <a:t>”</a:t>
            </a:r>
          </a:p>
        </p:txBody>
      </p:sp>
      <p:sp>
        <p:nvSpPr>
          <p:cNvPr id="11" name="TextBox 10"/>
          <p:cNvSpPr txBox="1"/>
          <p:nvPr/>
        </p:nvSpPr>
        <p:spPr bwMode="gray">
          <a:xfrm>
            <a:off x="651683" y="589767"/>
            <a:ext cx="601591" cy="1323439"/>
          </a:xfrm>
          <a:prstGeom prst="rect">
            <a:avLst/>
          </a:prstGeom>
          <a:noFill/>
        </p:spPr>
        <p:txBody>
          <a:bodyPr wrap="square" rtlCol="0">
            <a:spAutoFit/>
          </a:bodyPr>
          <a:lstStyle>
            <a:defPPr>
              <a:defRPr lang="en-US"/>
            </a:defPPr>
            <a:lvl1pPr algn="r">
              <a:defRPr sz="12200" b="0" i="0">
                <a:solidFill>
                  <a:schemeClr val="accent1"/>
                </a:solidFill>
                <a:latin typeface="Arial"/>
                <a:cs typeface="Arial"/>
              </a:defRPr>
            </a:lvl1pPr>
          </a:lstStyle>
          <a:p>
            <a:pPr lvl="0"/>
            <a:r>
              <a:rPr lang="en-US" sz="8000" dirty="0"/>
              <a:t>“</a:t>
            </a:r>
          </a:p>
        </p:txBody>
      </p:sp>
      <p:sp>
        <p:nvSpPr>
          <p:cNvPr id="2" name="Title 1"/>
          <p:cNvSpPr>
            <a:spLocks noGrp="1"/>
          </p:cNvSpPr>
          <p:nvPr>
            <p:ph type="title"/>
          </p:nvPr>
        </p:nvSpPr>
        <p:spPr>
          <a:xfrm>
            <a:off x="1128058" y="903421"/>
            <a:ext cx="6160385" cy="2895658"/>
          </a:xfrm>
        </p:spPr>
        <p:txBody>
          <a:bodyPr/>
          <a:lstStyle>
            <a:lvl1pPr>
              <a:defRPr sz="3600"/>
            </a:lvl1pPr>
          </a:lstStyle>
          <a:p>
            <a:r>
              <a:rPr lang="el-GR"/>
              <a:t>Κάντε κλικ για να επεξεργαστείτε τον τίτλο υποδείγματος</a:t>
            </a:r>
            <a:endParaRPr lang="en-US" dirty="0"/>
          </a:p>
        </p:txBody>
      </p:sp>
      <p:sp>
        <p:nvSpPr>
          <p:cNvPr id="17" name="Text Placeholder 3"/>
          <p:cNvSpPr>
            <a:spLocks noGrp="1"/>
          </p:cNvSpPr>
          <p:nvPr>
            <p:ph type="body" sz="half" idx="13"/>
          </p:nvPr>
        </p:nvSpPr>
        <p:spPr bwMode="gray">
          <a:xfrm>
            <a:off x="1387279" y="3809278"/>
            <a:ext cx="5646142" cy="333113"/>
          </a:xfrm>
        </p:spPr>
        <p:txBody>
          <a:bodyPr>
            <a:normAutofit/>
          </a:bodyPr>
          <a:lstStyle>
            <a:lvl1pPr marL="0" indent="0">
              <a:buNone/>
              <a:defRPr lang="en-US" sz="1400" b="0" i="0" kern="1200" cap="small" dirty="0">
                <a:solidFill>
                  <a:schemeClr val="accent1"/>
                </a:solidFill>
                <a:ea typeface="+mn-ea"/>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16" name="Text Placeholder 3"/>
          <p:cNvSpPr>
            <a:spLocks noGrp="1"/>
          </p:cNvSpPr>
          <p:nvPr>
            <p:ph type="body" sz="half" idx="2"/>
          </p:nvPr>
        </p:nvSpPr>
        <p:spPr>
          <a:xfrm>
            <a:off x="866440" y="5000815"/>
            <a:ext cx="6422005" cy="1024065"/>
          </a:xfrm>
        </p:spPr>
        <p:txBody>
          <a:bodyPr anchor="ctr">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53DC641E-850E-4DCC-A2F6-15A7CA265192}" type="datetimeFigureOut">
              <a:rPr lang="el-GR" smtClean="0"/>
              <a:pPr/>
              <a:t>13/4/2021</a:t>
            </a:fld>
            <a:endParaRPr lang="el-GR"/>
          </a:p>
        </p:txBody>
      </p:sp>
      <p:sp>
        <p:nvSpPr>
          <p:cNvPr id="5" name="Footer Placeholder 4"/>
          <p:cNvSpPr>
            <a:spLocks noGrp="1"/>
          </p:cNvSpPr>
          <p:nvPr>
            <p:ph type="ftr" sz="quarter" idx="11"/>
          </p:nvPr>
        </p:nvSpPr>
        <p:spPr/>
        <p:txBody>
          <a:bodyPr/>
          <a:lstStyle/>
          <a:p>
            <a:endParaRPr lang="el-GR"/>
          </a:p>
        </p:txBody>
      </p:sp>
      <p:sp>
        <p:nvSpPr>
          <p:cNvPr id="22" name="Rectangle 21"/>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139497027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preserve="1">
  <p:cSld name="Κάρτα ονόματος">
    <p:spTree>
      <p:nvGrpSpPr>
        <p:cNvPr id="1" name=""/>
        <p:cNvGrpSpPr/>
        <p:nvPr/>
      </p:nvGrpSpPr>
      <p:grpSpPr>
        <a:xfrm>
          <a:off x="0" y="0"/>
          <a:ext cx="0" cy="0"/>
          <a:chOff x="0" y="0"/>
          <a:chExt cx="0" cy="0"/>
        </a:xfrm>
      </p:grpSpPr>
      <p:grpSp>
        <p:nvGrpSpPr>
          <p:cNvPr id="9" name="Group 8"/>
          <p:cNvGrpSpPr/>
          <p:nvPr/>
        </p:nvGrpSpPr>
        <p:grpSpPr>
          <a:xfrm>
            <a:off x="0" y="0"/>
            <a:ext cx="9144000" cy="6860799"/>
            <a:chOff x="0" y="0"/>
            <a:chExt cx="9144000" cy="6860799"/>
          </a:xfrm>
        </p:grpSpPr>
        <p:sp>
          <p:nvSpPr>
            <p:cNvPr id="10" name="Rectangle 9"/>
            <p:cNvSpPr/>
            <p:nvPr/>
          </p:nvSpPr>
          <p:spPr>
            <a:xfrm>
              <a:off x="0" y="0"/>
              <a:ext cx="9118832"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1" name="Oval 10"/>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3" name="Oval 12"/>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4" name="Oval 13"/>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7" name="Freeform 5"/>
            <p:cNvSpPr/>
            <p:nvPr/>
          </p:nvSpPr>
          <p:spPr bwMode="gray">
            <a:xfrm rot="21010068">
              <a:off x="6359946" y="4311243"/>
              <a:ext cx="2377690" cy="317748"/>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8" name="Freeform 7"/>
            <p:cNvSpPr/>
            <p:nvPr/>
          </p:nvSpPr>
          <p:spPr bwMode="gray">
            <a:xfrm>
              <a:off x="485023" y="4381500"/>
              <a:ext cx="8182128" cy="2130508"/>
            </a:xfrm>
            <a:custGeom>
              <a:avLst/>
              <a:gdLst/>
              <a:ahLst/>
              <a:cxnLst/>
              <a:rect l="l" t="t" r="r" b="b"/>
              <a:pathLst>
                <a:path w="10000" h="9621">
                  <a:moveTo>
                    <a:pt x="0" y="0"/>
                  </a:moveTo>
                  <a:lnTo>
                    <a:pt x="0" y="2411"/>
                  </a:lnTo>
                  <a:lnTo>
                    <a:pt x="0" y="9586"/>
                  </a:lnTo>
                  <a:lnTo>
                    <a:pt x="0" y="9621"/>
                  </a:lnTo>
                  <a:lnTo>
                    <a:pt x="10000" y="9585"/>
                  </a:lnTo>
                  <a:cubicBezTo>
                    <a:pt x="9997" y="8144"/>
                    <a:pt x="10003" y="9571"/>
                    <a:pt x="10000" y="9586"/>
                  </a:cubicBezTo>
                  <a:cubicBezTo>
                    <a:pt x="9997" y="7194"/>
                    <a:pt x="9993" y="4803"/>
                    <a:pt x="9990" y="2411"/>
                  </a:cubicBezTo>
                  <a:lnTo>
                    <a:pt x="9990" y="0"/>
                  </a:lnTo>
                  <a:lnTo>
                    <a:pt x="9990" y="0"/>
                  </a:lnTo>
                  <a:lnTo>
                    <a:pt x="9534" y="253"/>
                  </a:lnTo>
                  <a:lnTo>
                    <a:pt x="9084" y="477"/>
                  </a:lnTo>
                  <a:lnTo>
                    <a:pt x="8628" y="669"/>
                  </a:lnTo>
                  <a:lnTo>
                    <a:pt x="8177" y="847"/>
                  </a:lnTo>
                  <a:lnTo>
                    <a:pt x="7726" y="984"/>
                  </a:lnTo>
                  <a:lnTo>
                    <a:pt x="7279" y="1087"/>
                  </a:lnTo>
                  <a:lnTo>
                    <a:pt x="6832" y="1176"/>
                  </a:lnTo>
                  <a:lnTo>
                    <a:pt x="6393" y="1236"/>
                  </a:lnTo>
                  <a:lnTo>
                    <a:pt x="5962" y="1279"/>
                  </a:lnTo>
                  <a:lnTo>
                    <a:pt x="5534" y="1294"/>
                  </a:lnTo>
                  <a:lnTo>
                    <a:pt x="5120" y="1294"/>
                  </a:lnTo>
                  <a:lnTo>
                    <a:pt x="4709" y="1294"/>
                  </a:lnTo>
                  <a:lnTo>
                    <a:pt x="4311" y="1266"/>
                  </a:lnTo>
                  <a:lnTo>
                    <a:pt x="3923" y="1221"/>
                  </a:lnTo>
                  <a:lnTo>
                    <a:pt x="3548" y="1161"/>
                  </a:lnTo>
                  <a:lnTo>
                    <a:pt x="3187" y="1101"/>
                  </a:lnTo>
                  <a:lnTo>
                    <a:pt x="2840" y="1026"/>
                  </a:lnTo>
                  <a:lnTo>
                    <a:pt x="2505" y="954"/>
                  </a:lnTo>
                  <a:lnTo>
                    <a:pt x="2192" y="865"/>
                  </a:lnTo>
                  <a:lnTo>
                    <a:pt x="1889" y="775"/>
                  </a:lnTo>
                  <a:lnTo>
                    <a:pt x="1346" y="579"/>
                  </a:lnTo>
                  <a:lnTo>
                    <a:pt x="882" y="400"/>
                  </a:lnTo>
                  <a:lnTo>
                    <a:pt x="511" y="253"/>
                  </a:lnTo>
                  <a:lnTo>
                    <a:pt x="234" y="118"/>
                  </a:lnTo>
                  <a:lnTo>
                    <a:pt x="0" y="0"/>
                  </a:lnTo>
                  <a:lnTo>
                    <a:pt x="0" y="0"/>
                  </a:lnTo>
                  <a:close/>
                </a:path>
              </a:pathLst>
            </a:custGeom>
            <a:solidFill>
              <a:schemeClr val="bg1"/>
            </a:solidFill>
            <a:ln>
              <a:noFill/>
            </a:ln>
          </p:spPr>
        </p:sp>
        <p:sp>
          <p:nvSpPr>
            <p:cNvPr id="17"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2" name="Title 1"/>
          <p:cNvSpPr>
            <a:spLocks noGrp="1"/>
          </p:cNvSpPr>
          <p:nvPr>
            <p:ph type="title"/>
          </p:nvPr>
        </p:nvSpPr>
        <p:spPr>
          <a:xfrm>
            <a:off x="866441" y="2057400"/>
            <a:ext cx="6422004" cy="2095500"/>
          </a:xfrm>
        </p:spPr>
        <p:txBody>
          <a:bodyPr anchor="b"/>
          <a:lstStyle>
            <a:lvl1pPr algn="l">
              <a:defRPr sz="3600" b="0" cap="none"/>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866441" y="5024908"/>
            <a:ext cx="6422004" cy="994891"/>
          </a:xfrm>
        </p:spPr>
        <p:txBody>
          <a:bodyPr anchor="t">
            <a:normAutofit/>
          </a:bodyPr>
          <a:lstStyle>
            <a:lvl1pPr marL="0" indent="0" algn="l">
              <a:buNone/>
              <a:defRPr sz="1800" cap="none">
                <a:solidFill>
                  <a:schemeClr val="accent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53DC641E-850E-4DCC-A2F6-15A7CA265192}" type="datetimeFigureOut">
              <a:rPr lang="el-GR" smtClean="0"/>
              <a:pPr/>
              <a:t>13/4/2021</a:t>
            </a:fld>
            <a:endParaRPr lang="el-GR"/>
          </a:p>
        </p:txBody>
      </p:sp>
      <p:sp>
        <p:nvSpPr>
          <p:cNvPr id="5" name="Footer Placeholder 4"/>
          <p:cNvSpPr>
            <a:spLocks noGrp="1"/>
          </p:cNvSpPr>
          <p:nvPr>
            <p:ph type="ftr" sz="quarter" idx="11"/>
          </p:nvPr>
        </p:nvSpPr>
        <p:spPr/>
        <p:txBody>
          <a:bodyPr/>
          <a:lstStyle/>
          <a:p>
            <a:endParaRPr lang="el-GR"/>
          </a:p>
        </p:txBody>
      </p:sp>
      <p:sp>
        <p:nvSpPr>
          <p:cNvPr id="12" name="Rectangle 11"/>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115526824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στήλες">
    <p:spTree>
      <p:nvGrpSpPr>
        <p:cNvPr id="1" name=""/>
        <p:cNvGrpSpPr/>
        <p:nvPr/>
      </p:nvGrpSpPr>
      <p:grpSpPr>
        <a:xfrm>
          <a:off x="0" y="0"/>
          <a:ext cx="0" cy="0"/>
          <a:chOff x="0" y="0"/>
          <a:chExt cx="0" cy="0"/>
        </a:xfrm>
      </p:grpSpPr>
      <p:sp>
        <p:nvSpPr>
          <p:cNvPr id="2" name="Title 1"/>
          <p:cNvSpPr>
            <a:spLocks noGrp="1"/>
          </p:cNvSpPr>
          <p:nvPr>
            <p:ph type="title"/>
          </p:nvPr>
        </p:nvSpPr>
        <p:spPr>
          <a:xfrm>
            <a:off x="866441" y="922305"/>
            <a:ext cx="6423592" cy="714660"/>
          </a:xfrm>
        </p:spPr>
        <p:txBody>
          <a:bodyPr/>
          <a:lstStyle>
            <a:lvl1pPr>
              <a:defRPr sz="3200"/>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866441" y="2489200"/>
            <a:ext cx="2313433" cy="657962"/>
          </a:xfrm>
        </p:spPr>
        <p:txBody>
          <a:bodyPr anchor="b">
            <a:noAutofit/>
          </a:bodyPr>
          <a:lstStyle>
            <a:lvl1pPr marL="0" indent="0">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22" name="Text Placeholder 3"/>
          <p:cNvSpPr>
            <a:spLocks noGrp="1"/>
          </p:cNvSpPr>
          <p:nvPr>
            <p:ph type="body" sz="half" idx="15"/>
          </p:nvPr>
        </p:nvSpPr>
        <p:spPr>
          <a:xfrm>
            <a:off x="866440" y="3147165"/>
            <a:ext cx="2313432" cy="2877714"/>
          </a:xfrm>
        </p:spPr>
        <p:txBody>
          <a:bodyPr anchor="t">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5" name="Text Placeholder 4"/>
          <p:cNvSpPr>
            <a:spLocks noGrp="1"/>
          </p:cNvSpPr>
          <p:nvPr>
            <p:ph type="body" sz="quarter" idx="3"/>
          </p:nvPr>
        </p:nvSpPr>
        <p:spPr>
          <a:xfrm>
            <a:off x="3408472" y="2489200"/>
            <a:ext cx="2326750" cy="657962"/>
          </a:xfrm>
        </p:spPr>
        <p:txBody>
          <a:bodyPr anchor="b">
            <a:noAutofit/>
          </a:bodyPr>
          <a:lstStyle>
            <a:lvl1pPr marL="0" indent="0">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23" name="Text Placeholder 3"/>
          <p:cNvSpPr>
            <a:spLocks noGrp="1"/>
          </p:cNvSpPr>
          <p:nvPr>
            <p:ph type="body" sz="half" idx="16"/>
          </p:nvPr>
        </p:nvSpPr>
        <p:spPr>
          <a:xfrm>
            <a:off x="3408472" y="3147165"/>
            <a:ext cx="2326749" cy="2869878"/>
          </a:xfrm>
        </p:spPr>
        <p:txBody>
          <a:bodyPr anchor="t">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14" name="Text Placeholder 4"/>
          <p:cNvSpPr>
            <a:spLocks noGrp="1"/>
          </p:cNvSpPr>
          <p:nvPr>
            <p:ph type="body" sz="quarter" idx="13"/>
          </p:nvPr>
        </p:nvSpPr>
        <p:spPr>
          <a:xfrm>
            <a:off x="5963820" y="2489201"/>
            <a:ext cx="2313740" cy="657962"/>
          </a:xfrm>
        </p:spPr>
        <p:txBody>
          <a:bodyPr anchor="b">
            <a:noAutofit/>
          </a:bodyPr>
          <a:lstStyle>
            <a:lvl1pPr marL="0" indent="0">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24" name="Text Placeholder 3"/>
          <p:cNvSpPr>
            <a:spLocks noGrp="1"/>
          </p:cNvSpPr>
          <p:nvPr>
            <p:ph type="body" sz="half" idx="17"/>
          </p:nvPr>
        </p:nvSpPr>
        <p:spPr>
          <a:xfrm>
            <a:off x="5963821" y="3147164"/>
            <a:ext cx="2313740" cy="2888366"/>
          </a:xfrm>
        </p:spPr>
        <p:txBody>
          <a:bodyPr anchor="t">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cxnSp>
        <p:nvCxnSpPr>
          <p:cNvPr id="19" name="Straight Connector 18"/>
          <p:cNvCxnSpPr/>
          <p:nvPr/>
        </p:nvCxnSpPr>
        <p:spPr>
          <a:xfrm>
            <a:off x="3294530" y="2489201"/>
            <a:ext cx="0" cy="3546328"/>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a:off x="5849521" y="2489201"/>
            <a:ext cx="0" cy="3546328"/>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sp>
        <p:nvSpPr>
          <p:cNvPr id="7" name="Date Placeholder 6"/>
          <p:cNvSpPr>
            <a:spLocks noGrp="1"/>
          </p:cNvSpPr>
          <p:nvPr>
            <p:ph type="dt" sz="half" idx="10"/>
          </p:nvPr>
        </p:nvSpPr>
        <p:spPr/>
        <p:txBody>
          <a:bodyPr/>
          <a:lstStyle/>
          <a:p>
            <a:fld id="{53DC641E-850E-4DCC-A2F6-15A7CA265192}" type="datetimeFigureOut">
              <a:rPr lang="el-GR" smtClean="0"/>
              <a:pPr/>
              <a:t>13/4/2021</a:t>
            </a:fld>
            <a:endParaRPr lang="el-GR"/>
          </a:p>
        </p:txBody>
      </p:sp>
      <p:sp>
        <p:nvSpPr>
          <p:cNvPr id="8" name="Footer Placeholder 7"/>
          <p:cNvSpPr>
            <a:spLocks noGrp="1"/>
          </p:cNvSpPr>
          <p:nvPr>
            <p:ph type="ftr" sz="quarter" idx="11"/>
          </p:nvPr>
        </p:nvSpPr>
        <p:spPr/>
        <p:txBody>
          <a:bodyPr/>
          <a:lstStyle/>
          <a:p>
            <a:endParaRPr lang="el-GR"/>
          </a:p>
        </p:txBody>
      </p:sp>
      <p:sp>
        <p:nvSpPr>
          <p:cNvPr id="9" name="Slide Number Placeholder 8"/>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198357966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Στήλη 3 εικόνων">
    <p:spTree>
      <p:nvGrpSpPr>
        <p:cNvPr id="1" name=""/>
        <p:cNvGrpSpPr/>
        <p:nvPr/>
      </p:nvGrpSpPr>
      <p:grpSpPr>
        <a:xfrm>
          <a:off x="0" y="0"/>
          <a:ext cx="0" cy="0"/>
          <a:chOff x="0" y="0"/>
          <a:chExt cx="0" cy="0"/>
        </a:xfrm>
      </p:grpSpPr>
      <p:sp>
        <p:nvSpPr>
          <p:cNvPr id="2" name="Title 1"/>
          <p:cNvSpPr>
            <a:spLocks noGrp="1"/>
          </p:cNvSpPr>
          <p:nvPr>
            <p:ph type="title"/>
          </p:nvPr>
        </p:nvSpPr>
        <p:spPr>
          <a:xfrm>
            <a:off x="866441" y="927101"/>
            <a:ext cx="6423592" cy="709864"/>
          </a:xfrm>
        </p:spPr>
        <p:txBody>
          <a:bodyPr/>
          <a:lstStyle>
            <a:lvl1pPr>
              <a:defRPr sz="3200"/>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881461" y="4180095"/>
            <a:ext cx="2299042" cy="657962"/>
          </a:xfrm>
        </p:spPr>
        <p:txBody>
          <a:bodyPr anchor="b">
            <a:noAutofit/>
          </a:bodyPr>
          <a:lstStyle>
            <a:lvl1pPr marL="0" indent="0">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29" name="Picture Placeholder 2"/>
          <p:cNvSpPr>
            <a:spLocks noGrp="1" noChangeAspect="1"/>
          </p:cNvSpPr>
          <p:nvPr>
            <p:ph type="pic" idx="15"/>
          </p:nvPr>
        </p:nvSpPr>
        <p:spPr>
          <a:xfrm>
            <a:off x="1012743" y="2486221"/>
            <a:ext cx="2021456" cy="1450321"/>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l-GR"/>
              <a:t>Κάντε κλικ στο εικονίδιο για να προσθέσετε εικόνα</a:t>
            </a:r>
            <a:endParaRPr lang="en-US" dirty="0"/>
          </a:p>
        </p:txBody>
      </p:sp>
      <p:sp>
        <p:nvSpPr>
          <p:cNvPr id="20" name="Text Placeholder 3"/>
          <p:cNvSpPr>
            <a:spLocks noGrp="1"/>
          </p:cNvSpPr>
          <p:nvPr>
            <p:ph type="body" sz="half" idx="21"/>
          </p:nvPr>
        </p:nvSpPr>
        <p:spPr>
          <a:xfrm>
            <a:off x="881461" y="4837558"/>
            <a:ext cx="2298410" cy="1187321"/>
          </a:xfrm>
        </p:spPr>
        <p:txBody>
          <a:bodyPr anchor="t">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5" name="Text Placeholder 4"/>
          <p:cNvSpPr>
            <a:spLocks noGrp="1"/>
          </p:cNvSpPr>
          <p:nvPr>
            <p:ph type="body" sz="quarter" idx="3"/>
          </p:nvPr>
        </p:nvSpPr>
        <p:spPr>
          <a:xfrm>
            <a:off x="3404318" y="4179596"/>
            <a:ext cx="2317790" cy="657962"/>
          </a:xfrm>
        </p:spPr>
        <p:txBody>
          <a:bodyPr anchor="b">
            <a:noAutofit/>
          </a:bodyPr>
          <a:lstStyle>
            <a:lvl1pPr marL="0" indent="0">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30" name="Picture Placeholder 2"/>
          <p:cNvSpPr>
            <a:spLocks noGrp="1" noChangeAspect="1"/>
          </p:cNvSpPr>
          <p:nvPr>
            <p:ph type="pic" idx="16"/>
          </p:nvPr>
        </p:nvSpPr>
        <p:spPr>
          <a:xfrm>
            <a:off x="3550622" y="2509453"/>
            <a:ext cx="2025182" cy="1427089"/>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l-GR"/>
              <a:t>Κάντε κλικ στο εικονίδιο για να προσθέσετε εικόνα</a:t>
            </a:r>
            <a:endParaRPr lang="en-US" dirty="0"/>
          </a:p>
        </p:txBody>
      </p:sp>
      <p:sp>
        <p:nvSpPr>
          <p:cNvPr id="24" name="Text Placeholder 3"/>
          <p:cNvSpPr>
            <a:spLocks noGrp="1"/>
          </p:cNvSpPr>
          <p:nvPr>
            <p:ph type="body" sz="half" idx="19"/>
          </p:nvPr>
        </p:nvSpPr>
        <p:spPr>
          <a:xfrm>
            <a:off x="3404318" y="4837558"/>
            <a:ext cx="2330903" cy="1187321"/>
          </a:xfrm>
        </p:spPr>
        <p:txBody>
          <a:bodyPr anchor="t">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14" name="Text Placeholder 4"/>
          <p:cNvSpPr>
            <a:spLocks noGrp="1"/>
          </p:cNvSpPr>
          <p:nvPr>
            <p:ph type="body" sz="quarter" idx="13"/>
          </p:nvPr>
        </p:nvSpPr>
        <p:spPr>
          <a:xfrm>
            <a:off x="5963821" y="4179595"/>
            <a:ext cx="2299492" cy="657962"/>
          </a:xfrm>
        </p:spPr>
        <p:txBody>
          <a:bodyPr anchor="b">
            <a:noAutofit/>
          </a:bodyPr>
          <a:lstStyle>
            <a:lvl1pPr marL="0" indent="0">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31" name="Picture Placeholder 2"/>
          <p:cNvSpPr>
            <a:spLocks noGrp="1" noChangeAspect="1"/>
          </p:cNvSpPr>
          <p:nvPr>
            <p:ph type="pic" idx="17"/>
          </p:nvPr>
        </p:nvSpPr>
        <p:spPr>
          <a:xfrm>
            <a:off x="6104946" y="2509453"/>
            <a:ext cx="2018839" cy="1427089"/>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l-GR"/>
              <a:t>Κάντε κλικ στο εικονίδιο για να προσθέσετε εικόνα</a:t>
            </a:r>
            <a:endParaRPr lang="en-US" dirty="0"/>
          </a:p>
        </p:txBody>
      </p:sp>
      <p:sp>
        <p:nvSpPr>
          <p:cNvPr id="27" name="Text Placeholder 3"/>
          <p:cNvSpPr>
            <a:spLocks noGrp="1"/>
          </p:cNvSpPr>
          <p:nvPr>
            <p:ph type="body" sz="half" idx="20"/>
          </p:nvPr>
        </p:nvSpPr>
        <p:spPr>
          <a:xfrm>
            <a:off x="5963821" y="4837558"/>
            <a:ext cx="2299492" cy="1187321"/>
          </a:xfrm>
        </p:spPr>
        <p:txBody>
          <a:bodyPr anchor="t">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cxnSp>
        <p:nvCxnSpPr>
          <p:cNvPr id="21" name="Straight Connector 20"/>
          <p:cNvCxnSpPr/>
          <p:nvPr/>
        </p:nvCxnSpPr>
        <p:spPr>
          <a:xfrm>
            <a:off x="3290019" y="2489201"/>
            <a:ext cx="0" cy="3546328"/>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cxnSp>
        <p:nvCxnSpPr>
          <p:cNvPr id="22" name="Straight Connector 21"/>
          <p:cNvCxnSpPr/>
          <p:nvPr/>
        </p:nvCxnSpPr>
        <p:spPr>
          <a:xfrm>
            <a:off x="5849521" y="2489201"/>
            <a:ext cx="0" cy="3546328"/>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sp>
        <p:nvSpPr>
          <p:cNvPr id="7" name="Date Placeholder 6"/>
          <p:cNvSpPr>
            <a:spLocks noGrp="1"/>
          </p:cNvSpPr>
          <p:nvPr>
            <p:ph type="dt" sz="half" idx="10"/>
          </p:nvPr>
        </p:nvSpPr>
        <p:spPr/>
        <p:txBody>
          <a:bodyPr/>
          <a:lstStyle/>
          <a:p>
            <a:fld id="{53DC641E-850E-4DCC-A2F6-15A7CA265192}" type="datetimeFigureOut">
              <a:rPr lang="el-GR" smtClean="0"/>
              <a:pPr/>
              <a:t>13/4/2021</a:t>
            </a:fld>
            <a:endParaRPr lang="el-GR"/>
          </a:p>
        </p:txBody>
      </p:sp>
      <p:sp>
        <p:nvSpPr>
          <p:cNvPr id="8" name="Footer Placeholder 7"/>
          <p:cNvSpPr>
            <a:spLocks noGrp="1"/>
          </p:cNvSpPr>
          <p:nvPr>
            <p:ph type="ftr" sz="quarter" idx="11"/>
          </p:nvPr>
        </p:nvSpPr>
        <p:spPr/>
        <p:txBody>
          <a:bodyPr/>
          <a:lstStyle/>
          <a:p>
            <a:endParaRPr lang="el-GR"/>
          </a:p>
        </p:txBody>
      </p:sp>
      <p:sp>
        <p:nvSpPr>
          <p:cNvPr id="9" name="Slide Number Placeholder 8"/>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265519145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Τίτλος και Κατακόρυφο κείμεν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l-GR"/>
              <a:t>Κάντε κλικ για να επεξεργαστείτε τον τίτλο υποδείγματος</a:t>
            </a:r>
            <a:endParaRPr lang="en-US" dirty="0"/>
          </a:p>
        </p:txBody>
      </p:sp>
      <p:sp>
        <p:nvSpPr>
          <p:cNvPr id="3" name="Vertical Text Placeholder 2"/>
          <p:cNvSpPr>
            <a:spLocks noGrp="1"/>
          </p:cNvSpPr>
          <p:nvPr>
            <p:ph type="body" orient="vert" idx="1"/>
          </p:nvPr>
        </p:nvSpPr>
        <p:spPr/>
        <p:txBody>
          <a:bodyPr vert="eaVert" anchor="t" anchorCtr="0"/>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10"/>
          </p:nvPr>
        </p:nvSpPr>
        <p:spPr/>
        <p:txBody>
          <a:bodyPr/>
          <a:lstStyle/>
          <a:p>
            <a:fld id="{53DC641E-850E-4DCC-A2F6-15A7CA265192}" type="datetimeFigureOut">
              <a:rPr lang="el-GR" smtClean="0"/>
              <a:pPr/>
              <a:t>13/4/2021</a:t>
            </a:fld>
            <a:endParaRPr lang="el-GR"/>
          </a:p>
        </p:txBody>
      </p:sp>
      <p:sp>
        <p:nvSpPr>
          <p:cNvPr id="5" name="Footer Placeholder 4"/>
          <p:cNvSpPr>
            <a:spLocks noGrp="1"/>
          </p:cNvSpPr>
          <p:nvPr>
            <p:ph type="ftr" sz="quarter" idx="11"/>
          </p:nvPr>
        </p:nvSpPr>
        <p:spPr/>
        <p:txBody>
          <a:bodyPr/>
          <a:lstStyle/>
          <a:p>
            <a:endParaRPr lang="el-GR"/>
          </a:p>
        </p:txBody>
      </p:sp>
      <p:sp>
        <p:nvSpPr>
          <p:cNvPr id="6" name="Slide Number Placeholder 5"/>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2711438742"/>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showMasterSp="0" type="vertTitleAndTx" preserve="1">
  <p:cSld name="Κατακόρυφος τίτλος και Κείμενο">
    <p:spTree>
      <p:nvGrpSpPr>
        <p:cNvPr id="1" name=""/>
        <p:cNvGrpSpPr/>
        <p:nvPr/>
      </p:nvGrpSpPr>
      <p:grpSpPr>
        <a:xfrm>
          <a:off x="0" y="0"/>
          <a:ext cx="0" cy="0"/>
          <a:chOff x="0" y="0"/>
          <a:chExt cx="0" cy="0"/>
        </a:xfrm>
      </p:grpSpPr>
      <p:grpSp>
        <p:nvGrpSpPr>
          <p:cNvPr id="7" name="Group 6"/>
          <p:cNvGrpSpPr/>
          <p:nvPr/>
        </p:nvGrpSpPr>
        <p:grpSpPr>
          <a:xfrm>
            <a:off x="0" y="0"/>
            <a:ext cx="9144000" cy="6860799"/>
            <a:chOff x="0" y="0"/>
            <a:chExt cx="9144000" cy="6860799"/>
          </a:xfrm>
        </p:grpSpPr>
        <p:sp>
          <p:nvSpPr>
            <p:cNvPr id="11" name="Rectangle 10"/>
            <p:cNvSpPr/>
            <p:nvPr/>
          </p:nvSpPr>
          <p:spPr>
            <a:xfrm>
              <a:off x="0" y="0"/>
              <a:ext cx="9118832"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2" name="Oval 11"/>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3" name="Oval 12"/>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0" name="Freeform 5"/>
            <p:cNvSpPr/>
            <p:nvPr/>
          </p:nvSpPr>
          <p:spPr bwMode="gray">
            <a:xfrm rot="4966650">
              <a:off x="4673046" y="5107506"/>
              <a:ext cx="2377690" cy="317748"/>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9" name="Freeform 8"/>
            <p:cNvSpPr/>
            <p:nvPr/>
          </p:nvSpPr>
          <p:spPr bwMode="gray">
            <a:xfrm rot="5400000">
              <a:off x="1299309" y="1765596"/>
              <a:ext cx="5995993" cy="3326809"/>
            </a:xfrm>
            <a:custGeom>
              <a:avLst/>
              <a:gdLst/>
              <a:ahLst/>
              <a:cxnLst/>
              <a:rect l="0" t="0" r="r" b="b"/>
              <a:pathLst>
                <a:path w="4960" h="2752">
                  <a:moveTo>
                    <a:pt x="0" y="0"/>
                  </a:moveTo>
                  <a:lnTo>
                    <a:pt x="0" y="324"/>
                  </a:lnTo>
                  <a:lnTo>
                    <a:pt x="0" y="1992"/>
                  </a:lnTo>
                  <a:lnTo>
                    <a:pt x="0" y="2752"/>
                  </a:lnTo>
                  <a:lnTo>
                    <a:pt x="4960" y="2752"/>
                  </a:lnTo>
                  <a:lnTo>
                    <a:pt x="4960" y="1992"/>
                  </a:lnTo>
                  <a:lnTo>
                    <a:pt x="4960" y="324"/>
                  </a:lnTo>
                  <a:lnTo>
                    <a:pt x="4960" y="0"/>
                  </a:lnTo>
                  <a:lnTo>
                    <a:pt x="4960" y="0"/>
                  </a:lnTo>
                  <a:lnTo>
                    <a:pt x="4734" y="34"/>
                  </a:lnTo>
                  <a:lnTo>
                    <a:pt x="4510" y="64"/>
                  </a:lnTo>
                  <a:lnTo>
                    <a:pt x="4284" y="90"/>
                  </a:lnTo>
                  <a:lnTo>
                    <a:pt x="4060" y="114"/>
                  </a:lnTo>
                  <a:lnTo>
                    <a:pt x="3836" y="132"/>
                  </a:lnTo>
                  <a:lnTo>
                    <a:pt x="3614" y="146"/>
                  </a:lnTo>
                  <a:lnTo>
                    <a:pt x="3392" y="158"/>
                  </a:lnTo>
                  <a:lnTo>
                    <a:pt x="3174" y="166"/>
                  </a:lnTo>
                  <a:lnTo>
                    <a:pt x="2960" y="172"/>
                  </a:lnTo>
                  <a:lnTo>
                    <a:pt x="2748" y="174"/>
                  </a:lnTo>
                  <a:lnTo>
                    <a:pt x="2542" y="174"/>
                  </a:lnTo>
                  <a:lnTo>
                    <a:pt x="2338" y="174"/>
                  </a:lnTo>
                  <a:lnTo>
                    <a:pt x="2140" y="170"/>
                  </a:lnTo>
                  <a:lnTo>
                    <a:pt x="1948" y="164"/>
                  </a:lnTo>
                  <a:lnTo>
                    <a:pt x="1762" y="156"/>
                  </a:lnTo>
                  <a:lnTo>
                    <a:pt x="1582" y="148"/>
                  </a:lnTo>
                  <a:lnTo>
                    <a:pt x="1410" y="138"/>
                  </a:lnTo>
                  <a:lnTo>
                    <a:pt x="1244" y="128"/>
                  </a:lnTo>
                  <a:lnTo>
                    <a:pt x="1088" y="116"/>
                  </a:lnTo>
                  <a:lnTo>
                    <a:pt x="938" y="104"/>
                  </a:lnTo>
                  <a:lnTo>
                    <a:pt x="668" y="78"/>
                  </a:lnTo>
                  <a:lnTo>
                    <a:pt x="438" y="54"/>
                  </a:lnTo>
                  <a:lnTo>
                    <a:pt x="254" y="34"/>
                  </a:lnTo>
                  <a:lnTo>
                    <a:pt x="116" y="16"/>
                  </a:lnTo>
                  <a:lnTo>
                    <a:pt x="0" y="0"/>
                  </a:lnTo>
                  <a:lnTo>
                    <a:pt x="0" y="0"/>
                  </a:lnTo>
                  <a:close/>
                </a:path>
              </a:pathLst>
            </a:custGeom>
            <a:solidFill>
              <a:schemeClr val="bg1"/>
            </a:solidFill>
            <a:ln>
              <a:noFill/>
            </a:ln>
          </p:spPr>
        </p:sp>
        <p:sp>
          <p:nvSpPr>
            <p:cNvPr id="8" name="Rectangle 7"/>
            <p:cNvSpPr/>
            <p:nvPr/>
          </p:nvSpPr>
          <p:spPr bwMode="gray">
            <a:xfrm>
              <a:off x="414867" y="402165"/>
              <a:ext cx="4610565"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2" name="Vertical Title 1"/>
          <p:cNvSpPr>
            <a:spLocks noGrp="1"/>
          </p:cNvSpPr>
          <p:nvPr>
            <p:ph type="title" orient="vert"/>
          </p:nvPr>
        </p:nvSpPr>
        <p:spPr>
          <a:xfrm>
            <a:off x="6168970" y="1447799"/>
            <a:ext cx="1077347" cy="4571999"/>
          </a:xfrm>
        </p:spPr>
        <p:txBody>
          <a:bodyPr vert="eaVert" anchor="b" anchorCtr="0"/>
          <a:lstStyle/>
          <a:p>
            <a:r>
              <a:rPr lang="el-GR"/>
              <a:t>Κάντε κλικ για να επεξεργαστείτε τον τίτλο υποδείγματος</a:t>
            </a:r>
            <a:endParaRPr lang="en-US" dirty="0"/>
          </a:p>
        </p:txBody>
      </p:sp>
      <p:sp>
        <p:nvSpPr>
          <p:cNvPr id="3" name="Vertical Text Placeholder 2"/>
          <p:cNvSpPr>
            <a:spLocks noGrp="1"/>
          </p:cNvSpPr>
          <p:nvPr>
            <p:ph type="body" orient="vert" idx="1"/>
          </p:nvPr>
        </p:nvSpPr>
        <p:spPr>
          <a:xfrm>
            <a:off x="866440" y="1447799"/>
            <a:ext cx="4417234" cy="4572000"/>
          </a:xfrm>
        </p:spPr>
        <p:txBody>
          <a:bodyPr vert="eaVert"/>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10"/>
          </p:nvPr>
        </p:nvSpPr>
        <p:spPr/>
        <p:txBody>
          <a:bodyPr/>
          <a:lstStyle/>
          <a:p>
            <a:fld id="{53DC641E-850E-4DCC-A2F6-15A7CA265192}" type="datetimeFigureOut">
              <a:rPr lang="el-GR" smtClean="0"/>
              <a:pPr/>
              <a:t>13/4/2021</a:t>
            </a:fld>
            <a:endParaRPr lang="el-GR"/>
          </a:p>
        </p:txBody>
      </p:sp>
      <p:sp>
        <p:nvSpPr>
          <p:cNvPr id="5" name="Footer Placeholder 4"/>
          <p:cNvSpPr>
            <a:spLocks noGrp="1"/>
          </p:cNvSpPr>
          <p:nvPr>
            <p:ph type="ftr" sz="quarter" idx="11"/>
          </p:nvPr>
        </p:nvSpPr>
        <p:spPr/>
        <p:txBody>
          <a:bodyPr/>
          <a:lstStyle/>
          <a:p>
            <a:endParaRPr lang="el-GR"/>
          </a:p>
        </p:txBody>
      </p:sp>
      <p:sp>
        <p:nvSpPr>
          <p:cNvPr id="14" name="Rectangle 13"/>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6161075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Τίτλος και περιεχόμεν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l-GR"/>
              <a:t>Κάντε κλικ για να επεξεργαστείτε τον τίτλο υποδείγματος</a:t>
            </a:r>
            <a:endParaRPr lang="en-US" dirty="0"/>
          </a:p>
        </p:txBody>
      </p:sp>
      <p:sp>
        <p:nvSpPr>
          <p:cNvPr id="3" name="Content Placeholder 2"/>
          <p:cNvSpPr>
            <a:spLocks noGrp="1"/>
          </p:cNvSpPr>
          <p:nvPr>
            <p:ph idx="1"/>
          </p:nvPr>
        </p:nvSpPr>
        <p:spPr/>
        <p:txBody>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10"/>
          </p:nvPr>
        </p:nvSpPr>
        <p:spPr/>
        <p:txBody>
          <a:bodyPr/>
          <a:lstStyle/>
          <a:p>
            <a:fld id="{53DC641E-850E-4DCC-A2F6-15A7CA265192}" type="datetimeFigureOut">
              <a:rPr lang="el-GR" smtClean="0"/>
              <a:pPr/>
              <a:t>13/4/2021</a:t>
            </a:fld>
            <a:endParaRPr lang="el-GR"/>
          </a:p>
        </p:txBody>
      </p:sp>
      <p:sp>
        <p:nvSpPr>
          <p:cNvPr id="5" name="Footer Placeholder 4"/>
          <p:cNvSpPr>
            <a:spLocks noGrp="1"/>
          </p:cNvSpPr>
          <p:nvPr>
            <p:ph type="ftr" sz="quarter" idx="11"/>
          </p:nvPr>
        </p:nvSpPr>
        <p:spPr/>
        <p:txBody>
          <a:bodyPr/>
          <a:lstStyle/>
          <a:p>
            <a:endParaRPr lang="el-GR"/>
          </a:p>
        </p:txBody>
      </p:sp>
      <p:sp>
        <p:nvSpPr>
          <p:cNvPr id="9" name="Slide Number Placeholder 5"/>
          <p:cNvSpPr>
            <a:spLocks noGrp="1"/>
          </p:cNvSpPr>
          <p:nvPr>
            <p:ph type="sldNum" sz="quarter" idx="4"/>
          </p:nvPr>
        </p:nvSpPr>
        <p:spPr>
          <a:xfrm>
            <a:off x="7678616" y="295730"/>
            <a:ext cx="791308" cy="767687"/>
          </a:xfrm>
          <a:prstGeom prst="rect">
            <a:avLst/>
          </a:prstGeom>
        </p:spPr>
        <p:txBody>
          <a:bodyPr vert="horz" lIns="91440" tIns="45720" rIns="91440" bIns="45720" rtlCol="0" anchor="b"/>
          <a:lstStyle>
            <a:lvl1pPr algn="ctr">
              <a:defRPr sz="2800" b="0" i="0">
                <a:solidFill>
                  <a:schemeClr val="bg1"/>
                </a:solidFill>
                <a:latin typeface="+mn-lt"/>
              </a:defRPr>
            </a:lvl1pPr>
          </a:lstStyle>
          <a:p>
            <a:fld id="{EE16B14F-4528-4C7C-AC03-375D95CD291A}" type="slidenum">
              <a:rPr lang="el-GR" smtClean="0"/>
              <a:pPr/>
              <a:t>‹#›</a:t>
            </a:fld>
            <a:endParaRPr lang="el-GR"/>
          </a:p>
        </p:txBody>
      </p:sp>
    </p:spTree>
    <p:extLst>
      <p:ext uri="{BB962C8B-B14F-4D97-AF65-F5344CB8AC3E}">
        <p14:creationId xmlns:p14="http://schemas.microsoft.com/office/powerpoint/2010/main" val="12683885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Κεφαλίδα ενότητας">
    <p:spTree>
      <p:nvGrpSpPr>
        <p:cNvPr id="1" name=""/>
        <p:cNvGrpSpPr/>
        <p:nvPr/>
      </p:nvGrpSpPr>
      <p:grpSpPr>
        <a:xfrm>
          <a:off x="0" y="0"/>
          <a:ext cx="0" cy="0"/>
          <a:chOff x="0" y="0"/>
          <a:chExt cx="0" cy="0"/>
        </a:xfrm>
      </p:grpSpPr>
      <p:grpSp>
        <p:nvGrpSpPr>
          <p:cNvPr id="6" name="Group 5"/>
          <p:cNvGrpSpPr/>
          <p:nvPr/>
        </p:nvGrpSpPr>
        <p:grpSpPr>
          <a:xfrm>
            <a:off x="0" y="0"/>
            <a:ext cx="9144000" cy="6860799"/>
            <a:chOff x="0" y="0"/>
            <a:chExt cx="9144000" cy="6860799"/>
          </a:xfrm>
        </p:grpSpPr>
        <p:sp>
          <p:nvSpPr>
            <p:cNvPr id="12" name="Rectangle 11"/>
            <p:cNvSpPr/>
            <p:nvPr/>
          </p:nvSpPr>
          <p:spPr>
            <a:xfrm>
              <a:off x="0" y="0"/>
              <a:ext cx="9118832"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3" name="Oval 12"/>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4" name="Oval 13"/>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1" name="Freeform 5"/>
            <p:cNvSpPr/>
            <p:nvPr/>
          </p:nvSpPr>
          <p:spPr bwMode="gray">
            <a:xfrm rot="15687606">
              <a:off x="3320102" y="1458373"/>
              <a:ext cx="2377690" cy="317748"/>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0" name="Freeform 9"/>
            <p:cNvSpPr/>
            <p:nvPr/>
          </p:nvSpPr>
          <p:spPr bwMode="gray">
            <a:xfrm rot="16200000">
              <a:off x="3105027" y="1765596"/>
              <a:ext cx="5995993" cy="3326809"/>
            </a:xfrm>
            <a:custGeom>
              <a:avLst/>
              <a:gdLst/>
              <a:ahLst/>
              <a:cxnLst/>
              <a:rect l="0" t="0" r="r" b="b"/>
              <a:pathLst>
                <a:path w="4960" h="2752">
                  <a:moveTo>
                    <a:pt x="0" y="0"/>
                  </a:moveTo>
                  <a:lnTo>
                    <a:pt x="0" y="324"/>
                  </a:lnTo>
                  <a:lnTo>
                    <a:pt x="0" y="1992"/>
                  </a:lnTo>
                  <a:lnTo>
                    <a:pt x="0" y="2752"/>
                  </a:lnTo>
                  <a:lnTo>
                    <a:pt x="4960" y="2752"/>
                  </a:lnTo>
                  <a:lnTo>
                    <a:pt x="4960" y="1992"/>
                  </a:lnTo>
                  <a:lnTo>
                    <a:pt x="4960" y="324"/>
                  </a:lnTo>
                  <a:lnTo>
                    <a:pt x="4960" y="0"/>
                  </a:lnTo>
                  <a:lnTo>
                    <a:pt x="4960" y="0"/>
                  </a:lnTo>
                  <a:lnTo>
                    <a:pt x="4734" y="34"/>
                  </a:lnTo>
                  <a:lnTo>
                    <a:pt x="4510" y="64"/>
                  </a:lnTo>
                  <a:lnTo>
                    <a:pt x="4284" y="90"/>
                  </a:lnTo>
                  <a:lnTo>
                    <a:pt x="4060" y="114"/>
                  </a:lnTo>
                  <a:lnTo>
                    <a:pt x="3836" y="132"/>
                  </a:lnTo>
                  <a:lnTo>
                    <a:pt x="3614" y="146"/>
                  </a:lnTo>
                  <a:lnTo>
                    <a:pt x="3392" y="158"/>
                  </a:lnTo>
                  <a:lnTo>
                    <a:pt x="3174" y="166"/>
                  </a:lnTo>
                  <a:lnTo>
                    <a:pt x="2960" y="172"/>
                  </a:lnTo>
                  <a:lnTo>
                    <a:pt x="2748" y="174"/>
                  </a:lnTo>
                  <a:lnTo>
                    <a:pt x="2542" y="174"/>
                  </a:lnTo>
                  <a:lnTo>
                    <a:pt x="2338" y="174"/>
                  </a:lnTo>
                  <a:lnTo>
                    <a:pt x="2140" y="170"/>
                  </a:lnTo>
                  <a:lnTo>
                    <a:pt x="1948" y="164"/>
                  </a:lnTo>
                  <a:lnTo>
                    <a:pt x="1762" y="156"/>
                  </a:lnTo>
                  <a:lnTo>
                    <a:pt x="1582" y="148"/>
                  </a:lnTo>
                  <a:lnTo>
                    <a:pt x="1410" y="138"/>
                  </a:lnTo>
                  <a:lnTo>
                    <a:pt x="1244" y="128"/>
                  </a:lnTo>
                  <a:lnTo>
                    <a:pt x="1088" y="116"/>
                  </a:lnTo>
                  <a:lnTo>
                    <a:pt x="938" y="104"/>
                  </a:lnTo>
                  <a:lnTo>
                    <a:pt x="668" y="78"/>
                  </a:lnTo>
                  <a:lnTo>
                    <a:pt x="438" y="54"/>
                  </a:lnTo>
                  <a:lnTo>
                    <a:pt x="254" y="34"/>
                  </a:lnTo>
                  <a:lnTo>
                    <a:pt x="116" y="16"/>
                  </a:lnTo>
                  <a:lnTo>
                    <a:pt x="0" y="0"/>
                  </a:lnTo>
                  <a:lnTo>
                    <a:pt x="0" y="0"/>
                  </a:lnTo>
                  <a:close/>
                </a:path>
              </a:pathLst>
            </a:custGeom>
            <a:solidFill>
              <a:schemeClr val="bg1"/>
            </a:solidFill>
            <a:ln>
              <a:noFill/>
            </a:ln>
          </p:spPr>
        </p:sp>
        <p:sp>
          <p:nvSpPr>
            <p:cNvPr id="9" name="Rectangle 8"/>
            <p:cNvSpPr/>
            <p:nvPr/>
          </p:nvSpPr>
          <p:spPr bwMode="gray">
            <a:xfrm>
              <a:off x="5283673" y="402165"/>
              <a:ext cx="3465769"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19"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2" name="Title 1"/>
          <p:cNvSpPr>
            <a:spLocks noGrp="1"/>
          </p:cNvSpPr>
          <p:nvPr>
            <p:ph type="title"/>
          </p:nvPr>
        </p:nvSpPr>
        <p:spPr>
          <a:xfrm>
            <a:off x="866441" y="2257588"/>
            <a:ext cx="3101765" cy="3020343"/>
          </a:xfrm>
        </p:spPr>
        <p:txBody>
          <a:bodyPr anchor="ctr"/>
          <a:lstStyle>
            <a:lvl1pPr algn="l">
              <a:defRPr sz="3200" b="0" cap="none"/>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5119261" y="2257587"/>
            <a:ext cx="3054653" cy="3020343"/>
          </a:xfrm>
        </p:spPr>
        <p:txBody>
          <a:bodyPr anchor="ctr"/>
          <a:lstStyle>
            <a:lvl1pPr marL="0" indent="0" algn="l">
              <a:buNone/>
              <a:defRPr sz="2000" cap="all">
                <a:solidFill>
                  <a:schemeClr val="accent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53DC641E-850E-4DCC-A2F6-15A7CA265192}" type="datetimeFigureOut">
              <a:rPr lang="el-GR" smtClean="0"/>
              <a:pPr/>
              <a:t>13/4/2021</a:t>
            </a:fld>
            <a:endParaRPr lang="el-GR"/>
          </a:p>
        </p:txBody>
      </p:sp>
      <p:sp>
        <p:nvSpPr>
          <p:cNvPr id="5" name="Footer Placeholder 4"/>
          <p:cNvSpPr>
            <a:spLocks noGrp="1"/>
          </p:cNvSpPr>
          <p:nvPr>
            <p:ph type="ftr" sz="quarter" idx="11"/>
          </p:nvPr>
        </p:nvSpPr>
        <p:spPr/>
        <p:txBody>
          <a:bodyPr/>
          <a:lstStyle/>
          <a:p>
            <a:endParaRPr lang="el-GR"/>
          </a:p>
        </p:txBody>
      </p:sp>
      <p:sp>
        <p:nvSpPr>
          <p:cNvPr id="15" name="Rectangle 14"/>
          <p:cNvSpPr/>
          <p:nvPr/>
        </p:nvSpPr>
        <p:spPr>
          <a:xfrm>
            <a:off x="7738039" y="7605"/>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5"/>
          <p:cNvSpPr>
            <a:spLocks noGrp="1"/>
          </p:cNvSpPr>
          <p:nvPr>
            <p:ph type="sldNum" sz="quarter" idx="4"/>
          </p:nvPr>
        </p:nvSpPr>
        <p:spPr>
          <a:xfrm>
            <a:off x="7678616" y="295730"/>
            <a:ext cx="791308" cy="767687"/>
          </a:xfrm>
          <a:prstGeom prst="rect">
            <a:avLst/>
          </a:prstGeom>
        </p:spPr>
        <p:txBody>
          <a:bodyPr vert="horz" lIns="91440" tIns="45720" rIns="91440" bIns="45720" rtlCol="0" anchor="b"/>
          <a:lstStyle>
            <a:lvl1pPr algn="ctr">
              <a:defRPr sz="2800" b="0" i="0">
                <a:solidFill>
                  <a:schemeClr val="bg1"/>
                </a:solidFill>
                <a:latin typeface="+mn-lt"/>
              </a:defRPr>
            </a:lvl1pPr>
          </a:lstStyle>
          <a:p>
            <a:fld id="{EE16B14F-4528-4C7C-AC03-375D95CD291A}" type="slidenum">
              <a:rPr lang="el-GR" smtClean="0"/>
              <a:pPr/>
              <a:t>‹#›</a:t>
            </a:fld>
            <a:endParaRPr lang="el-GR"/>
          </a:p>
        </p:txBody>
      </p:sp>
    </p:spTree>
    <p:extLst>
      <p:ext uri="{BB962C8B-B14F-4D97-AF65-F5344CB8AC3E}">
        <p14:creationId xmlns:p14="http://schemas.microsoft.com/office/powerpoint/2010/main" val="29189037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Δύο περιεχόμενα">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lstStyle/>
          <a:p>
            <a:r>
              <a:rPr lang="el-GR"/>
              <a:t>Κάντε κλικ για να επεξεργαστείτε τον τίτλο υποδείγματος</a:t>
            </a:r>
            <a:endParaRPr lang="en-US" dirty="0"/>
          </a:p>
        </p:txBody>
      </p:sp>
      <p:sp>
        <p:nvSpPr>
          <p:cNvPr id="3" name="Content Placeholder 2"/>
          <p:cNvSpPr>
            <a:spLocks noGrp="1"/>
          </p:cNvSpPr>
          <p:nvPr>
            <p:ph sz="half" idx="1"/>
          </p:nvPr>
        </p:nvSpPr>
        <p:spPr>
          <a:xfrm>
            <a:off x="866440" y="2489199"/>
            <a:ext cx="3636980" cy="3530604"/>
          </a:xfrm>
        </p:spPr>
        <p:txBody>
          <a:bodyPr>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Content Placeholder 3"/>
          <p:cNvSpPr>
            <a:spLocks noGrp="1"/>
          </p:cNvSpPr>
          <p:nvPr>
            <p:ph sz="half" idx="2"/>
          </p:nvPr>
        </p:nvSpPr>
        <p:spPr>
          <a:xfrm>
            <a:off x="4640580" y="2489199"/>
            <a:ext cx="3636981" cy="3530601"/>
          </a:xfrm>
        </p:spPr>
        <p:txBody>
          <a:bodyPr>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5" name="Date Placeholder 4"/>
          <p:cNvSpPr>
            <a:spLocks noGrp="1"/>
          </p:cNvSpPr>
          <p:nvPr>
            <p:ph type="dt" sz="half" idx="10"/>
          </p:nvPr>
        </p:nvSpPr>
        <p:spPr/>
        <p:txBody>
          <a:bodyPr/>
          <a:lstStyle/>
          <a:p>
            <a:fld id="{53DC641E-850E-4DCC-A2F6-15A7CA265192}" type="datetimeFigureOut">
              <a:rPr lang="el-GR" smtClean="0"/>
              <a:pPr/>
              <a:t>13/4/2021</a:t>
            </a:fld>
            <a:endParaRPr lang="el-GR"/>
          </a:p>
        </p:txBody>
      </p:sp>
      <p:sp>
        <p:nvSpPr>
          <p:cNvPr id="6" name="Footer Placeholder 5"/>
          <p:cNvSpPr>
            <a:spLocks noGrp="1"/>
          </p:cNvSpPr>
          <p:nvPr>
            <p:ph type="ftr" sz="quarter" idx="11"/>
          </p:nvPr>
        </p:nvSpPr>
        <p:spPr/>
        <p:txBody>
          <a:bodyPr/>
          <a:lstStyle/>
          <a:p>
            <a:endParaRPr lang="el-GR"/>
          </a:p>
        </p:txBody>
      </p:sp>
      <p:sp>
        <p:nvSpPr>
          <p:cNvPr id="8" name="Slide Number Placeholder 5"/>
          <p:cNvSpPr>
            <a:spLocks noGrp="1"/>
          </p:cNvSpPr>
          <p:nvPr>
            <p:ph type="sldNum" sz="quarter" idx="4"/>
          </p:nvPr>
        </p:nvSpPr>
        <p:spPr>
          <a:xfrm>
            <a:off x="7678616" y="295730"/>
            <a:ext cx="791308" cy="767687"/>
          </a:xfrm>
          <a:prstGeom prst="rect">
            <a:avLst/>
          </a:prstGeom>
        </p:spPr>
        <p:txBody>
          <a:bodyPr vert="horz" lIns="91440" tIns="45720" rIns="91440" bIns="45720" rtlCol="0" anchor="b"/>
          <a:lstStyle>
            <a:lvl1pPr algn="ctr">
              <a:defRPr sz="2800" b="0" i="0">
                <a:solidFill>
                  <a:schemeClr val="bg1"/>
                </a:solidFill>
                <a:latin typeface="+mn-lt"/>
              </a:defRPr>
            </a:lvl1pPr>
          </a:lstStyle>
          <a:p>
            <a:fld id="{EE16B14F-4528-4C7C-AC03-375D95CD291A}" type="slidenum">
              <a:rPr lang="el-GR" smtClean="0"/>
              <a:pPr/>
              <a:t>‹#›</a:t>
            </a:fld>
            <a:endParaRPr lang="el-GR"/>
          </a:p>
        </p:txBody>
      </p:sp>
    </p:spTree>
    <p:extLst>
      <p:ext uri="{BB962C8B-B14F-4D97-AF65-F5344CB8AC3E}">
        <p14:creationId xmlns:p14="http://schemas.microsoft.com/office/powerpoint/2010/main" val="344845466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Σύγκρισ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866440" y="2494298"/>
            <a:ext cx="3636980" cy="759290"/>
          </a:xfrm>
        </p:spPr>
        <p:txBody>
          <a:bodyPr anchor="b">
            <a:noAutofit/>
          </a:bodyPr>
          <a:lstStyle>
            <a:lvl1pPr marL="0" indent="0">
              <a:buNone/>
              <a:defRPr sz="24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4" name="Content Placeholder 3"/>
          <p:cNvSpPr>
            <a:spLocks noGrp="1"/>
          </p:cNvSpPr>
          <p:nvPr>
            <p:ph sz="half" idx="2"/>
          </p:nvPr>
        </p:nvSpPr>
        <p:spPr>
          <a:xfrm>
            <a:off x="866439" y="3253588"/>
            <a:ext cx="3636981" cy="2766213"/>
          </a:xfrm>
        </p:spPr>
        <p:txBody>
          <a:bodyPr>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5" name="Text Placeholder 4"/>
          <p:cNvSpPr>
            <a:spLocks noGrp="1"/>
          </p:cNvSpPr>
          <p:nvPr>
            <p:ph type="body" sz="quarter" idx="3"/>
          </p:nvPr>
        </p:nvSpPr>
        <p:spPr>
          <a:xfrm>
            <a:off x="4640581" y="2489200"/>
            <a:ext cx="3636979" cy="759290"/>
          </a:xfrm>
        </p:spPr>
        <p:txBody>
          <a:bodyPr anchor="b">
            <a:noAutofit/>
          </a:bodyPr>
          <a:lstStyle>
            <a:lvl1pPr marL="0" indent="0">
              <a:buNone/>
              <a:defRPr sz="24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6" name="Content Placeholder 5"/>
          <p:cNvSpPr>
            <a:spLocks noGrp="1"/>
          </p:cNvSpPr>
          <p:nvPr>
            <p:ph sz="quarter" idx="4"/>
          </p:nvPr>
        </p:nvSpPr>
        <p:spPr>
          <a:xfrm>
            <a:off x="4640581" y="3248490"/>
            <a:ext cx="3636980" cy="2771311"/>
          </a:xfrm>
        </p:spPr>
        <p:txBody>
          <a:bodyPr>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7" name="Date Placeholder 6"/>
          <p:cNvSpPr>
            <a:spLocks noGrp="1"/>
          </p:cNvSpPr>
          <p:nvPr>
            <p:ph type="dt" sz="half" idx="10"/>
          </p:nvPr>
        </p:nvSpPr>
        <p:spPr/>
        <p:txBody>
          <a:bodyPr/>
          <a:lstStyle/>
          <a:p>
            <a:fld id="{53DC641E-850E-4DCC-A2F6-15A7CA265192}" type="datetimeFigureOut">
              <a:rPr lang="el-GR" smtClean="0"/>
              <a:pPr/>
              <a:t>13/4/2021</a:t>
            </a:fld>
            <a:endParaRPr lang="el-GR"/>
          </a:p>
        </p:txBody>
      </p:sp>
      <p:sp>
        <p:nvSpPr>
          <p:cNvPr id="8" name="Footer Placeholder 7"/>
          <p:cNvSpPr>
            <a:spLocks noGrp="1"/>
          </p:cNvSpPr>
          <p:nvPr>
            <p:ph type="ftr" sz="quarter" idx="11"/>
          </p:nvPr>
        </p:nvSpPr>
        <p:spPr/>
        <p:txBody>
          <a:bodyPr/>
          <a:lstStyle/>
          <a:p>
            <a:endParaRPr lang="el-GR"/>
          </a:p>
        </p:txBody>
      </p:sp>
      <p:sp>
        <p:nvSpPr>
          <p:cNvPr id="10" name="Slide Number Placeholder 5"/>
          <p:cNvSpPr>
            <a:spLocks noGrp="1"/>
          </p:cNvSpPr>
          <p:nvPr>
            <p:ph type="sldNum" sz="quarter" idx="12"/>
          </p:nvPr>
        </p:nvSpPr>
        <p:spPr>
          <a:xfrm>
            <a:off x="7678616" y="295730"/>
            <a:ext cx="791308" cy="767687"/>
          </a:xfrm>
          <a:prstGeom prst="rect">
            <a:avLst/>
          </a:prstGeom>
        </p:spPr>
        <p:txBody>
          <a:bodyPr vert="horz" lIns="91440" tIns="45720" rIns="91440" bIns="45720" rtlCol="0" anchor="b"/>
          <a:lstStyle>
            <a:lvl1pPr algn="ctr">
              <a:defRPr sz="2800" b="0" i="0">
                <a:solidFill>
                  <a:schemeClr val="bg1"/>
                </a:solidFill>
                <a:latin typeface="+mn-lt"/>
              </a:defRPr>
            </a:lvl1pPr>
          </a:lstStyle>
          <a:p>
            <a:fld id="{EE16B14F-4528-4C7C-AC03-375D95CD291A}" type="slidenum">
              <a:rPr lang="el-GR" smtClean="0"/>
              <a:pPr/>
              <a:t>‹#›</a:t>
            </a:fld>
            <a:endParaRPr lang="el-GR"/>
          </a:p>
        </p:txBody>
      </p:sp>
    </p:spTree>
    <p:extLst>
      <p:ext uri="{BB962C8B-B14F-4D97-AF65-F5344CB8AC3E}">
        <p14:creationId xmlns:p14="http://schemas.microsoft.com/office/powerpoint/2010/main" val="3006744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Μόνο τίτλο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l-GR"/>
              <a:t>Κάντε κλικ για να επεξεργαστείτε τον τίτλο υποδείγματος</a:t>
            </a:r>
            <a:endParaRPr lang="en-US" dirty="0"/>
          </a:p>
        </p:txBody>
      </p:sp>
      <p:sp>
        <p:nvSpPr>
          <p:cNvPr id="3" name="Date Placeholder 2"/>
          <p:cNvSpPr>
            <a:spLocks noGrp="1"/>
          </p:cNvSpPr>
          <p:nvPr>
            <p:ph type="dt" sz="half" idx="10"/>
          </p:nvPr>
        </p:nvSpPr>
        <p:spPr/>
        <p:txBody>
          <a:bodyPr/>
          <a:lstStyle/>
          <a:p>
            <a:fld id="{53DC641E-850E-4DCC-A2F6-15A7CA265192}" type="datetimeFigureOut">
              <a:rPr lang="el-GR" smtClean="0"/>
              <a:pPr/>
              <a:t>13/4/2021</a:t>
            </a:fld>
            <a:endParaRPr lang="el-GR"/>
          </a:p>
        </p:txBody>
      </p:sp>
      <p:sp>
        <p:nvSpPr>
          <p:cNvPr id="4" name="Footer Placeholder 3"/>
          <p:cNvSpPr>
            <a:spLocks noGrp="1"/>
          </p:cNvSpPr>
          <p:nvPr>
            <p:ph type="ftr" sz="quarter" idx="11"/>
          </p:nvPr>
        </p:nvSpPr>
        <p:spPr/>
        <p:txBody>
          <a:bodyPr/>
          <a:lstStyle/>
          <a:p>
            <a:endParaRPr lang="el-GR"/>
          </a:p>
        </p:txBody>
      </p:sp>
      <p:sp>
        <p:nvSpPr>
          <p:cNvPr id="6" name="Slide Number Placeholder 5"/>
          <p:cNvSpPr>
            <a:spLocks noGrp="1"/>
          </p:cNvSpPr>
          <p:nvPr>
            <p:ph type="sldNum" sz="quarter" idx="4"/>
          </p:nvPr>
        </p:nvSpPr>
        <p:spPr>
          <a:xfrm>
            <a:off x="7678616" y="295730"/>
            <a:ext cx="791308" cy="767687"/>
          </a:xfrm>
          <a:prstGeom prst="rect">
            <a:avLst/>
          </a:prstGeom>
        </p:spPr>
        <p:txBody>
          <a:bodyPr vert="horz" lIns="91440" tIns="45720" rIns="91440" bIns="45720" rtlCol="0" anchor="b"/>
          <a:lstStyle>
            <a:lvl1pPr algn="ctr">
              <a:defRPr sz="2800" b="0" i="0">
                <a:solidFill>
                  <a:schemeClr val="bg1"/>
                </a:solidFill>
                <a:latin typeface="+mn-lt"/>
              </a:defRPr>
            </a:lvl1pPr>
          </a:lstStyle>
          <a:p>
            <a:fld id="{EE16B14F-4528-4C7C-AC03-375D95CD291A}" type="slidenum">
              <a:rPr lang="el-GR" smtClean="0"/>
              <a:pPr/>
              <a:t>‹#›</a:t>
            </a:fld>
            <a:endParaRPr lang="el-GR"/>
          </a:p>
        </p:txBody>
      </p:sp>
    </p:spTree>
    <p:extLst>
      <p:ext uri="{BB962C8B-B14F-4D97-AF65-F5344CB8AC3E}">
        <p14:creationId xmlns:p14="http://schemas.microsoft.com/office/powerpoint/2010/main" val="34256681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Κενό">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3DC641E-850E-4DCC-A2F6-15A7CA265192}" type="datetimeFigureOut">
              <a:rPr lang="el-GR" smtClean="0"/>
              <a:pPr/>
              <a:t>13/4/2021</a:t>
            </a:fld>
            <a:endParaRPr lang="el-GR"/>
          </a:p>
        </p:txBody>
      </p:sp>
      <p:sp>
        <p:nvSpPr>
          <p:cNvPr id="3" name="Footer Placeholder 2"/>
          <p:cNvSpPr>
            <a:spLocks noGrp="1"/>
          </p:cNvSpPr>
          <p:nvPr>
            <p:ph type="ftr" sz="quarter" idx="11"/>
          </p:nvPr>
        </p:nvSpPr>
        <p:spPr/>
        <p:txBody>
          <a:bodyPr/>
          <a:lstStyle/>
          <a:p>
            <a:endParaRPr lang="el-GR"/>
          </a:p>
        </p:txBody>
      </p:sp>
      <p:sp>
        <p:nvSpPr>
          <p:cNvPr id="6" name="Rectangle 5"/>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4" name="Slide Number Placeholder 3"/>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39691745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Περιεχόμενο με λεζάντα">
    <p:spTree>
      <p:nvGrpSpPr>
        <p:cNvPr id="1" name=""/>
        <p:cNvGrpSpPr/>
        <p:nvPr/>
      </p:nvGrpSpPr>
      <p:grpSpPr>
        <a:xfrm>
          <a:off x="0" y="0"/>
          <a:ext cx="0" cy="0"/>
          <a:chOff x="0" y="0"/>
          <a:chExt cx="0" cy="0"/>
        </a:xfrm>
      </p:grpSpPr>
      <p:grpSp>
        <p:nvGrpSpPr>
          <p:cNvPr id="11" name="Group 10"/>
          <p:cNvGrpSpPr/>
          <p:nvPr/>
        </p:nvGrpSpPr>
        <p:grpSpPr>
          <a:xfrm>
            <a:off x="0" y="0"/>
            <a:ext cx="9144000" cy="6860799"/>
            <a:chOff x="0" y="0"/>
            <a:chExt cx="9144000" cy="6860799"/>
          </a:xfrm>
        </p:grpSpPr>
        <p:sp>
          <p:nvSpPr>
            <p:cNvPr id="12" name="Rectangle 11"/>
            <p:cNvSpPr/>
            <p:nvPr/>
          </p:nvSpPr>
          <p:spPr>
            <a:xfrm>
              <a:off x="0" y="0"/>
              <a:ext cx="9118832"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3" name="Oval 12"/>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0" name="Freeform 5"/>
            <p:cNvSpPr/>
            <p:nvPr/>
          </p:nvSpPr>
          <p:spPr bwMode="gray">
            <a:xfrm rot="15687606">
              <a:off x="2769747" y="1458373"/>
              <a:ext cx="2377690" cy="317748"/>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8" name="Rectangle 7"/>
            <p:cNvSpPr/>
            <p:nvPr/>
          </p:nvSpPr>
          <p:spPr>
            <a:xfrm>
              <a:off x="5283673" y="402165"/>
              <a:ext cx="3465769"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9" name="Freeform 8"/>
            <p:cNvSpPr/>
            <p:nvPr/>
          </p:nvSpPr>
          <p:spPr bwMode="gray">
            <a:xfrm rot="16200000">
              <a:off x="2548536" y="1765596"/>
              <a:ext cx="5995993" cy="3326809"/>
            </a:xfrm>
            <a:custGeom>
              <a:avLst/>
              <a:gdLst/>
              <a:ahLst/>
              <a:cxnLst/>
              <a:rect l="0" t="0" r="r" b="b"/>
              <a:pathLst>
                <a:path w="4960" h="2752">
                  <a:moveTo>
                    <a:pt x="0" y="0"/>
                  </a:moveTo>
                  <a:lnTo>
                    <a:pt x="0" y="324"/>
                  </a:lnTo>
                  <a:lnTo>
                    <a:pt x="0" y="1992"/>
                  </a:lnTo>
                  <a:lnTo>
                    <a:pt x="0" y="2752"/>
                  </a:lnTo>
                  <a:lnTo>
                    <a:pt x="4960" y="2752"/>
                  </a:lnTo>
                  <a:lnTo>
                    <a:pt x="4960" y="1992"/>
                  </a:lnTo>
                  <a:lnTo>
                    <a:pt x="4960" y="324"/>
                  </a:lnTo>
                  <a:lnTo>
                    <a:pt x="4960" y="0"/>
                  </a:lnTo>
                  <a:lnTo>
                    <a:pt x="4960" y="0"/>
                  </a:lnTo>
                  <a:lnTo>
                    <a:pt x="4734" y="34"/>
                  </a:lnTo>
                  <a:lnTo>
                    <a:pt x="4510" y="64"/>
                  </a:lnTo>
                  <a:lnTo>
                    <a:pt x="4284" y="90"/>
                  </a:lnTo>
                  <a:lnTo>
                    <a:pt x="4060" y="114"/>
                  </a:lnTo>
                  <a:lnTo>
                    <a:pt x="3836" y="132"/>
                  </a:lnTo>
                  <a:lnTo>
                    <a:pt x="3614" y="146"/>
                  </a:lnTo>
                  <a:lnTo>
                    <a:pt x="3392" y="158"/>
                  </a:lnTo>
                  <a:lnTo>
                    <a:pt x="3174" y="166"/>
                  </a:lnTo>
                  <a:lnTo>
                    <a:pt x="2960" y="172"/>
                  </a:lnTo>
                  <a:lnTo>
                    <a:pt x="2748" y="174"/>
                  </a:lnTo>
                  <a:lnTo>
                    <a:pt x="2542" y="174"/>
                  </a:lnTo>
                  <a:lnTo>
                    <a:pt x="2338" y="174"/>
                  </a:lnTo>
                  <a:lnTo>
                    <a:pt x="2140" y="170"/>
                  </a:lnTo>
                  <a:lnTo>
                    <a:pt x="1948" y="164"/>
                  </a:lnTo>
                  <a:lnTo>
                    <a:pt x="1762" y="156"/>
                  </a:lnTo>
                  <a:lnTo>
                    <a:pt x="1582" y="148"/>
                  </a:lnTo>
                  <a:lnTo>
                    <a:pt x="1410" y="138"/>
                  </a:lnTo>
                  <a:lnTo>
                    <a:pt x="1244" y="128"/>
                  </a:lnTo>
                  <a:lnTo>
                    <a:pt x="1088" y="116"/>
                  </a:lnTo>
                  <a:lnTo>
                    <a:pt x="938" y="104"/>
                  </a:lnTo>
                  <a:lnTo>
                    <a:pt x="668" y="78"/>
                  </a:lnTo>
                  <a:lnTo>
                    <a:pt x="438" y="54"/>
                  </a:lnTo>
                  <a:lnTo>
                    <a:pt x="254" y="34"/>
                  </a:lnTo>
                  <a:lnTo>
                    <a:pt x="116" y="16"/>
                  </a:lnTo>
                  <a:lnTo>
                    <a:pt x="0" y="0"/>
                  </a:lnTo>
                  <a:lnTo>
                    <a:pt x="0" y="0"/>
                  </a:lnTo>
                  <a:close/>
                </a:path>
              </a:pathLst>
            </a:custGeom>
            <a:solidFill>
              <a:schemeClr val="bg1"/>
            </a:solidFill>
            <a:ln>
              <a:noFill/>
            </a:ln>
          </p:spPr>
        </p:sp>
        <p:sp>
          <p:nvSpPr>
            <p:cNvPr id="19"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2" name="Title 1"/>
          <p:cNvSpPr>
            <a:spLocks noGrp="1"/>
          </p:cNvSpPr>
          <p:nvPr>
            <p:ph type="title"/>
          </p:nvPr>
        </p:nvSpPr>
        <p:spPr>
          <a:xfrm>
            <a:off x="866440" y="1447800"/>
            <a:ext cx="2712589" cy="1495588"/>
          </a:xfrm>
        </p:spPr>
        <p:txBody>
          <a:bodyPr anchor="b"/>
          <a:lstStyle>
            <a:lvl1pPr algn="l">
              <a:defRPr sz="2400" b="0"/>
            </a:lvl1pPr>
          </a:lstStyle>
          <a:p>
            <a:r>
              <a:rPr lang="el-GR"/>
              <a:t>Κάντε κλικ για να επεξεργαστείτε τον τίτλο υποδείγματος</a:t>
            </a:r>
            <a:endParaRPr lang="en-US" dirty="0"/>
          </a:p>
        </p:txBody>
      </p:sp>
      <p:sp>
        <p:nvSpPr>
          <p:cNvPr id="3" name="Content Placeholder 2"/>
          <p:cNvSpPr>
            <a:spLocks noGrp="1"/>
          </p:cNvSpPr>
          <p:nvPr>
            <p:ph idx="1"/>
          </p:nvPr>
        </p:nvSpPr>
        <p:spPr>
          <a:xfrm>
            <a:off x="4568927" y="1441182"/>
            <a:ext cx="3632850" cy="4572000"/>
          </a:xfrm>
        </p:spPr>
        <p:txBody>
          <a:bodyPr anchor="ctr">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Text Placeholder 3"/>
          <p:cNvSpPr>
            <a:spLocks noGrp="1"/>
          </p:cNvSpPr>
          <p:nvPr>
            <p:ph type="body" sz="half" idx="2"/>
          </p:nvPr>
        </p:nvSpPr>
        <p:spPr bwMode="gray">
          <a:xfrm>
            <a:off x="866440" y="3086845"/>
            <a:ext cx="2712589" cy="2938036"/>
          </a:xfrm>
        </p:spPr>
        <p:txBody>
          <a:bodyPr/>
          <a:lstStyle>
            <a:lvl1pPr marL="0" indent="0">
              <a:buNone/>
              <a:defRPr sz="1400">
                <a:solidFill>
                  <a:schemeClr val="accent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5" name="Date Placeholder 4"/>
          <p:cNvSpPr>
            <a:spLocks noGrp="1"/>
          </p:cNvSpPr>
          <p:nvPr>
            <p:ph type="dt" sz="half" idx="10"/>
          </p:nvPr>
        </p:nvSpPr>
        <p:spPr/>
        <p:txBody>
          <a:bodyPr/>
          <a:lstStyle/>
          <a:p>
            <a:fld id="{53DC641E-850E-4DCC-A2F6-15A7CA265192}" type="datetimeFigureOut">
              <a:rPr lang="el-GR" smtClean="0"/>
              <a:pPr/>
              <a:t>13/4/2021</a:t>
            </a:fld>
            <a:endParaRPr lang="el-GR"/>
          </a:p>
        </p:txBody>
      </p:sp>
      <p:sp>
        <p:nvSpPr>
          <p:cNvPr id="6" name="Footer Placeholder 5"/>
          <p:cNvSpPr>
            <a:spLocks noGrp="1"/>
          </p:cNvSpPr>
          <p:nvPr>
            <p:ph type="ftr" sz="quarter" idx="11"/>
          </p:nvPr>
        </p:nvSpPr>
        <p:spPr/>
        <p:txBody>
          <a:bodyPr/>
          <a:lstStyle/>
          <a:p>
            <a:endParaRPr lang="el-GR"/>
          </a:p>
        </p:txBody>
      </p:sp>
      <p:sp>
        <p:nvSpPr>
          <p:cNvPr id="14" name="Rectangle 13"/>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6"/>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34962220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Εικόνα με λεζάντα">
    <p:spTree>
      <p:nvGrpSpPr>
        <p:cNvPr id="1" name=""/>
        <p:cNvGrpSpPr/>
        <p:nvPr/>
      </p:nvGrpSpPr>
      <p:grpSpPr>
        <a:xfrm>
          <a:off x="0" y="0"/>
          <a:ext cx="0" cy="0"/>
          <a:chOff x="0" y="0"/>
          <a:chExt cx="0" cy="0"/>
        </a:xfrm>
      </p:grpSpPr>
      <p:grpSp>
        <p:nvGrpSpPr>
          <p:cNvPr id="11" name="Group 10"/>
          <p:cNvGrpSpPr/>
          <p:nvPr/>
        </p:nvGrpSpPr>
        <p:grpSpPr>
          <a:xfrm>
            <a:off x="0" y="0"/>
            <a:ext cx="9144000" cy="6860799"/>
            <a:chOff x="0" y="0"/>
            <a:chExt cx="9144000" cy="6860799"/>
          </a:xfrm>
        </p:grpSpPr>
        <p:sp>
          <p:nvSpPr>
            <p:cNvPr id="12" name="Rectangle 11"/>
            <p:cNvSpPr/>
            <p:nvPr/>
          </p:nvSpPr>
          <p:spPr>
            <a:xfrm>
              <a:off x="0" y="0"/>
              <a:ext cx="9118832"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3" name="Oval 12"/>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0" name="Freeform 5"/>
            <p:cNvSpPr/>
            <p:nvPr/>
          </p:nvSpPr>
          <p:spPr bwMode="gray">
            <a:xfrm rot="15687606">
              <a:off x="3074559" y="1458373"/>
              <a:ext cx="2377690" cy="317748"/>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8" name="Rectangle 7"/>
            <p:cNvSpPr/>
            <p:nvPr/>
          </p:nvSpPr>
          <p:spPr>
            <a:xfrm>
              <a:off x="5283673" y="402165"/>
              <a:ext cx="3465769"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9" name="Freeform 8"/>
            <p:cNvSpPr/>
            <p:nvPr/>
          </p:nvSpPr>
          <p:spPr bwMode="gray">
            <a:xfrm rot="16200000">
              <a:off x="2852610" y="1765596"/>
              <a:ext cx="5995993" cy="3326809"/>
            </a:xfrm>
            <a:custGeom>
              <a:avLst/>
              <a:gdLst/>
              <a:ahLst/>
              <a:cxnLst/>
              <a:rect l="0" t="0" r="r" b="b"/>
              <a:pathLst>
                <a:path w="4960" h="2752">
                  <a:moveTo>
                    <a:pt x="0" y="0"/>
                  </a:moveTo>
                  <a:lnTo>
                    <a:pt x="0" y="324"/>
                  </a:lnTo>
                  <a:lnTo>
                    <a:pt x="0" y="1992"/>
                  </a:lnTo>
                  <a:lnTo>
                    <a:pt x="0" y="2752"/>
                  </a:lnTo>
                  <a:lnTo>
                    <a:pt x="4960" y="2752"/>
                  </a:lnTo>
                  <a:lnTo>
                    <a:pt x="4960" y="1992"/>
                  </a:lnTo>
                  <a:lnTo>
                    <a:pt x="4960" y="324"/>
                  </a:lnTo>
                  <a:lnTo>
                    <a:pt x="4960" y="0"/>
                  </a:lnTo>
                  <a:lnTo>
                    <a:pt x="4960" y="0"/>
                  </a:lnTo>
                  <a:lnTo>
                    <a:pt x="4734" y="34"/>
                  </a:lnTo>
                  <a:lnTo>
                    <a:pt x="4510" y="64"/>
                  </a:lnTo>
                  <a:lnTo>
                    <a:pt x="4284" y="90"/>
                  </a:lnTo>
                  <a:lnTo>
                    <a:pt x="4060" y="114"/>
                  </a:lnTo>
                  <a:lnTo>
                    <a:pt x="3836" y="132"/>
                  </a:lnTo>
                  <a:lnTo>
                    <a:pt x="3614" y="146"/>
                  </a:lnTo>
                  <a:lnTo>
                    <a:pt x="3392" y="158"/>
                  </a:lnTo>
                  <a:lnTo>
                    <a:pt x="3174" y="166"/>
                  </a:lnTo>
                  <a:lnTo>
                    <a:pt x="2960" y="172"/>
                  </a:lnTo>
                  <a:lnTo>
                    <a:pt x="2748" y="174"/>
                  </a:lnTo>
                  <a:lnTo>
                    <a:pt x="2542" y="174"/>
                  </a:lnTo>
                  <a:lnTo>
                    <a:pt x="2338" y="174"/>
                  </a:lnTo>
                  <a:lnTo>
                    <a:pt x="2140" y="170"/>
                  </a:lnTo>
                  <a:lnTo>
                    <a:pt x="1948" y="164"/>
                  </a:lnTo>
                  <a:lnTo>
                    <a:pt x="1762" y="156"/>
                  </a:lnTo>
                  <a:lnTo>
                    <a:pt x="1582" y="148"/>
                  </a:lnTo>
                  <a:lnTo>
                    <a:pt x="1410" y="138"/>
                  </a:lnTo>
                  <a:lnTo>
                    <a:pt x="1244" y="128"/>
                  </a:lnTo>
                  <a:lnTo>
                    <a:pt x="1088" y="116"/>
                  </a:lnTo>
                  <a:lnTo>
                    <a:pt x="938" y="104"/>
                  </a:lnTo>
                  <a:lnTo>
                    <a:pt x="668" y="78"/>
                  </a:lnTo>
                  <a:lnTo>
                    <a:pt x="438" y="54"/>
                  </a:lnTo>
                  <a:lnTo>
                    <a:pt x="254" y="34"/>
                  </a:lnTo>
                  <a:lnTo>
                    <a:pt x="116" y="16"/>
                  </a:lnTo>
                  <a:lnTo>
                    <a:pt x="0" y="0"/>
                  </a:lnTo>
                  <a:lnTo>
                    <a:pt x="0" y="0"/>
                  </a:lnTo>
                  <a:close/>
                </a:path>
              </a:pathLst>
            </a:custGeom>
            <a:solidFill>
              <a:schemeClr val="bg1"/>
            </a:solidFill>
            <a:ln>
              <a:noFill/>
            </a:ln>
          </p:spPr>
        </p:sp>
        <p:sp>
          <p:nvSpPr>
            <p:cNvPr id="19"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2" name="Title 1"/>
          <p:cNvSpPr>
            <a:spLocks noGrp="1"/>
          </p:cNvSpPr>
          <p:nvPr>
            <p:ph type="title"/>
          </p:nvPr>
        </p:nvSpPr>
        <p:spPr>
          <a:xfrm>
            <a:off x="851591" y="1340000"/>
            <a:ext cx="3001938" cy="1616198"/>
          </a:xfrm>
        </p:spPr>
        <p:txBody>
          <a:bodyPr anchor="b">
            <a:normAutofit/>
          </a:bodyPr>
          <a:lstStyle>
            <a:lvl1pPr algn="l">
              <a:defRPr sz="2400" b="0"/>
            </a:lvl1pPr>
          </a:lstStyle>
          <a:p>
            <a:r>
              <a:rPr lang="el-GR"/>
              <a:t>Κάντε κλικ για να επεξεργαστείτε τον τίτλο υποδείγματος</a:t>
            </a:r>
            <a:endParaRPr lang="en-US" dirty="0"/>
          </a:p>
        </p:txBody>
      </p:sp>
      <p:sp>
        <p:nvSpPr>
          <p:cNvPr id="3" name="Picture Placeholder 2"/>
          <p:cNvSpPr>
            <a:spLocks noGrp="1" noChangeAspect="1"/>
          </p:cNvSpPr>
          <p:nvPr>
            <p:ph type="pic" idx="1"/>
          </p:nvPr>
        </p:nvSpPr>
        <p:spPr>
          <a:xfrm>
            <a:off x="4722909" y="1320800"/>
            <a:ext cx="2791102" cy="42164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l-GR"/>
              <a:t>Κάντε κλικ στο εικονίδιο για να προσθέσετε εικόνα</a:t>
            </a:r>
            <a:endParaRPr lang="en-US" dirty="0"/>
          </a:p>
        </p:txBody>
      </p:sp>
      <p:sp>
        <p:nvSpPr>
          <p:cNvPr id="4" name="Text Placeholder 3"/>
          <p:cNvSpPr>
            <a:spLocks noGrp="1"/>
          </p:cNvSpPr>
          <p:nvPr>
            <p:ph type="body" sz="half" idx="2"/>
          </p:nvPr>
        </p:nvSpPr>
        <p:spPr bwMode="gray">
          <a:xfrm>
            <a:off x="851591" y="3086100"/>
            <a:ext cx="3001938" cy="2451100"/>
          </a:xfrm>
        </p:spPr>
        <p:txBody>
          <a:bodyPr>
            <a:normAutofit/>
          </a:bodyPr>
          <a:lstStyle>
            <a:lvl1pPr marL="0" indent="0">
              <a:buNone/>
              <a:defRPr sz="1400">
                <a:solidFill>
                  <a:schemeClr val="accent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5" name="Date Placeholder 4"/>
          <p:cNvSpPr>
            <a:spLocks noGrp="1"/>
          </p:cNvSpPr>
          <p:nvPr>
            <p:ph type="dt" sz="half" idx="10"/>
          </p:nvPr>
        </p:nvSpPr>
        <p:spPr/>
        <p:txBody>
          <a:bodyPr/>
          <a:lstStyle/>
          <a:p>
            <a:fld id="{53DC641E-850E-4DCC-A2F6-15A7CA265192}" type="datetimeFigureOut">
              <a:rPr lang="el-GR" smtClean="0"/>
              <a:pPr/>
              <a:t>13/4/2021</a:t>
            </a:fld>
            <a:endParaRPr lang="el-GR"/>
          </a:p>
        </p:txBody>
      </p:sp>
      <p:sp>
        <p:nvSpPr>
          <p:cNvPr id="6" name="Footer Placeholder 5"/>
          <p:cNvSpPr>
            <a:spLocks noGrp="1"/>
          </p:cNvSpPr>
          <p:nvPr>
            <p:ph type="ftr" sz="quarter" idx="11"/>
          </p:nvPr>
        </p:nvSpPr>
        <p:spPr/>
        <p:txBody>
          <a:bodyPr/>
          <a:lstStyle/>
          <a:p>
            <a:endParaRPr lang="el-GR"/>
          </a:p>
        </p:txBody>
      </p:sp>
      <p:sp>
        <p:nvSpPr>
          <p:cNvPr id="14" name="Rectangle 13"/>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6"/>
          <p:cNvSpPr>
            <a:spLocks noGrp="1"/>
          </p:cNvSpPr>
          <p:nvPr>
            <p:ph type="sldNum" sz="quarter" idx="12"/>
          </p:nvPr>
        </p:nvSpPr>
        <p:spPr>
          <a:xfrm>
            <a:off x="7766428" y="295730"/>
            <a:ext cx="628813" cy="767687"/>
          </a:xfrm>
          <a:prstGeom prst="rect">
            <a:avLst/>
          </a:prstGeom>
        </p:spPr>
        <p:txBody>
          <a:bodyPr/>
          <a:lstStyle/>
          <a:p>
            <a:fld id="{EE16B14F-4528-4C7C-AC03-375D95CD291A}" type="slidenum">
              <a:rPr lang="el-GR" smtClean="0"/>
              <a:pPr/>
              <a:t>‹#›</a:t>
            </a:fld>
            <a:endParaRPr lang="el-GR"/>
          </a:p>
        </p:txBody>
      </p:sp>
    </p:spTree>
    <p:extLst>
      <p:ext uri="{BB962C8B-B14F-4D97-AF65-F5344CB8AC3E}">
        <p14:creationId xmlns:p14="http://schemas.microsoft.com/office/powerpoint/2010/main" val="39920415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1.jpe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6" name="Group 5"/>
          <p:cNvGrpSpPr/>
          <p:nvPr/>
        </p:nvGrpSpPr>
        <p:grpSpPr>
          <a:xfrm>
            <a:off x="0" y="0"/>
            <a:ext cx="9144000" cy="6860799"/>
            <a:chOff x="0" y="0"/>
            <a:chExt cx="9144000" cy="6860799"/>
          </a:xfrm>
        </p:grpSpPr>
        <p:sp>
          <p:nvSpPr>
            <p:cNvPr id="25" name="Rectangle 24"/>
            <p:cNvSpPr/>
            <p:nvPr/>
          </p:nvSpPr>
          <p:spPr>
            <a:xfrm>
              <a:off x="0" y="0"/>
              <a:ext cx="9118832" cy="6858000"/>
            </a:xfrm>
            <a:prstGeom prst="rect">
              <a:avLst/>
            </a:prstGeom>
            <a:blipFill>
              <a:blip r:embed="rId19">
                <a:duotone>
                  <a:schemeClr val="dk2">
                    <a:shade val="62000"/>
                    <a:hueMod val="108000"/>
                    <a:satMod val="164000"/>
                    <a:lumMod val="69000"/>
                  </a:schemeClr>
                  <a:schemeClr val="dk2">
                    <a:tint val="96000"/>
                    <a:hueMod val="90000"/>
                    <a:satMod val="130000"/>
                    <a:lumMod val="134000"/>
                  </a:schemeClr>
                </a:duotone>
              </a:blip>
              <a:srcRect/>
              <a:stretch>
                <a:fillRect l="-16713" r="-16989"/>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4" name="Oval 13"/>
            <p:cNvSpPr/>
            <p:nvPr/>
          </p:nvSpPr>
          <p:spPr>
            <a:xfrm>
              <a:off x="629943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3" name="Oval 22"/>
            <p:cNvSpPr/>
            <p:nvPr/>
          </p:nvSpPr>
          <p:spPr>
            <a:xfrm>
              <a:off x="5689832" y="0"/>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4" name="Oval 23"/>
            <p:cNvSpPr/>
            <p:nvPr/>
          </p:nvSpPr>
          <p:spPr>
            <a:xfrm>
              <a:off x="6299432" y="5870199"/>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3" name="Oval 12"/>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Freeform 5"/>
            <p:cNvSpPr/>
            <p:nvPr/>
          </p:nvSpPr>
          <p:spPr bwMode="gray">
            <a:xfrm rot="21010068">
              <a:off x="6359946" y="1790293"/>
              <a:ext cx="2377690" cy="317748"/>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9" name="Freeform 18"/>
            <p:cNvSpPr/>
            <p:nvPr/>
          </p:nvSpPr>
          <p:spPr bwMode="gray">
            <a:xfrm>
              <a:off x="485023" y="1856450"/>
              <a:ext cx="8173954" cy="4535226"/>
            </a:xfrm>
            <a:custGeom>
              <a:avLst/>
              <a:gdLst/>
              <a:ahLst/>
              <a:cxnLst/>
              <a:rect l="0" t="0" r="r" b="b"/>
              <a:pathLst>
                <a:path w="4960" h="2752">
                  <a:moveTo>
                    <a:pt x="0" y="0"/>
                  </a:moveTo>
                  <a:lnTo>
                    <a:pt x="0" y="324"/>
                  </a:lnTo>
                  <a:lnTo>
                    <a:pt x="0" y="1992"/>
                  </a:lnTo>
                  <a:lnTo>
                    <a:pt x="0" y="2752"/>
                  </a:lnTo>
                  <a:lnTo>
                    <a:pt x="4960" y="2752"/>
                  </a:lnTo>
                  <a:lnTo>
                    <a:pt x="4960" y="1992"/>
                  </a:lnTo>
                  <a:lnTo>
                    <a:pt x="4960" y="324"/>
                  </a:lnTo>
                  <a:lnTo>
                    <a:pt x="4960" y="0"/>
                  </a:lnTo>
                  <a:lnTo>
                    <a:pt x="4960" y="0"/>
                  </a:lnTo>
                  <a:lnTo>
                    <a:pt x="4734" y="34"/>
                  </a:lnTo>
                  <a:lnTo>
                    <a:pt x="4510" y="64"/>
                  </a:lnTo>
                  <a:lnTo>
                    <a:pt x="4284" y="90"/>
                  </a:lnTo>
                  <a:lnTo>
                    <a:pt x="4060" y="114"/>
                  </a:lnTo>
                  <a:lnTo>
                    <a:pt x="3836" y="132"/>
                  </a:lnTo>
                  <a:lnTo>
                    <a:pt x="3614" y="146"/>
                  </a:lnTo>
                  <a:lnTo>
                    <a:pt x="3392" y="158"/>
                  </a:lnTo>
                  <a:lnTo>
                    <a:pt x="3174" y="166"/>
                  </a:lnTo>
                  <a:lnTo>
                    <a:pt x="2960" y="172"/>
                  </a:lnTo>
                  <a:lnTo>
                    <a:pt x="2748" y="174"/>
                  </a:lnTo>
                  <a:lnTo>
                    <a:pt x="2542" y="174"/>
                  </a:lnTo>
                  <a:lnTo>
                    <a:pt x="2338" y="174"/>
                  </a:lnTo>
                  <a:lnTo>
                    <a:pt x="2140" y="170"/>
                  </a:lnTo>
                  <a:lnTo>
                    <a:pt x="1948" y="164"/>
                  </a:lnTo>
                  <a:lnTo>
                    <a:pt x="1762" y="156"/>
                  </a:lnTo>
                  <a:lnTo>
                    <a:pt x="1582" y="148"/>
                  </a:lnTo>
                  <a:lnTo>
                    <a:pt x="1410" y="138"/>
                  </a:lnTo>
                  <a:lnTo>
                    <a:pt x="1244" y="128"/>
                  </a:lnTo>
                  <a:lnTo>
                    <a:pt x="1088" y="116"/>
                  </a:lnTo>
                  <a:lnTo>
                    <a:pt x="938" y="104"/>
                  </a:lnTo>
                  <a:lnTo>
                    <a:pt x="668" y="78"/>
                  </a:lnTo>
                  <a:lnTo>
                    <a:pt x="438" y="54"/>
                  </a:lnTo>
                  <a:lnTo>
                    <a:pt x="254" y="34"/>
                  </a:lnTo>
                  <a:lnTo>
                    <a:pt x="116" y="16"/>
                  </a:lnTo>
                  <a:lnTo>
                    <a:pt x="0" y="0"/>
                  </a:lnTo>
                  <a:lnTo>
                    <a:pt x="0" y="0"/>
                  </a:lnTo>
                  <a:close/>
                </a:path>
              </a:pathLst>
            </a:custGeom>
            <a:solidFill>
              <a:schemeClr val="bg1"/>
            </a:solidFill>
            <a:ln>
              <a:noFill/>
            </a:ln>
          </p:spPr>
        </p:sp>
        <p:sp>
          <p:nvSpPr>
            <p:cNvPr id="20" name="Freeform 5"/>
            <p:cNvSpPr>
              <a:spLocks noEditPoints="1"/>
            </p:cNvSpPr>
            <p:nvPr/>
          </p:nvSpPr>
          <p:spPr bwMode="gray">
            <a:xfrm>
              <a:off x="0" y="0"/>
              <a:ext cx="9144000" cy="6858000"/>
            </a:xfrm>
            <a:custGeom>
              <a:avLst/>
              <a:gdLst/>
              <a:ahLst/>
              <a:cxnLst/>
              <a:rect l="0" t="0" r="r" b="b"/>
              <a:pathLst>
                <a:path w="5760" h="4320">
                  <a:moveTo>
                    <a:pt x="0" y="0"/>
                  </a:moveTo>
                  <a:lnTo>
                    <a:pt x="0" y="4320"/>
                  </a:lnTo>
                  <a:lnTo>
                    <a:pt x="5760" y="4320"/>
                  </a:lnTo>
                  <a:lnTo>
                    <a:pt x="5760" y="0"/>
                  </a:lnTo>
                  <a:lnTo>
                    <a:pt x="0" y="0"/>
                  </a:lnTo>
                  <a:close/>
                  <a:moveTo>
                    <a:pt x="5444" y="4004"/>
                  </a:moveTo>
                  <a:lnTo>
                    <a:pt x="324" y="4004"/>
                  </a:lnTo>
                  <a:lnTo>
                    <a:pt x="324" y="324"/>
                  </a:lnTo>
                  <a:lnTo>
                    <a:pt x="5444" y="324"/>
                  </a:lnTo>
                  <a:lnTo>
                    <a:pt x="5444" y="400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sp>
      </p:grpSp>
      <p:sp>
        <p:nvSpPr>
          <p:cNvPr id="2" name="Title Placeholder 1"/>
          <p:cNvSpPr>
            <a:spLocks noGrp="1"/>
          </p:cNvSpPr>
          <p:nvPr>
            <p:ph type="title"/>
          </p:nvPr>
        </p:nvSpPr>
        <p:spPr bwMode="gray">
          <a:xfrm>
            <a:off x="866440" y="927099"/>
            <a:ext cx="6343202" cy="709865"/>
          </a:xfrm>
          <a:prstGeom prst="rect">
            <a:avLst/>
          </a:prstGeom>
        </p:spPr>
        <p:txBody>
          <a:bodyPr vert="horz" lIns="91440" tIns="45720" rIns="91440" bIns="45720" rtlCol="0" anchor="ctr">
            <a:noAutofit/>
          </a:body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866441" y="2489200"/>
            <a:ext cx="6343201" cy="3530600"/>
          </a:xfrm>
          <a:prstGeom prst="rect">
            <a:avLst/>
          </a:prstGeom>
        </p:spPr>
        <p:txBody>
          <a:bodyPr vert="horz" lIns="91440" tIns="45720" rIns="91440" bIns="45720" rtlCol="0" anchor="t">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2"/>
          </p:nvPr>
        </p:nvSpPr>
        <p:spPr>
          <a:xfrm>
            <a:off x="7539638" y="6365499"/>
            <a:ext cx="990599" cy="228659"/>
          </a:xfrm>
          <a:prstGeom prst="rect">
            <a:avLst/>
          </a:prstGeom>
        </p:spPr>
        <p:txBody>
          <a:bodyPr vert="horz" lIns="91440" tIns="45720" rIns="91440" bIns="45720" rtlCol="0" anchor="b"/>
          <a:lstStyle>
            <a:lvl1pPr algn="r">
              <a:defRPr sz="900" b="1" i="0">
                <a:solidFill>
                  <a:schemeClr val="accent1"/>
                </a:solidFill>
                <a:latin typeface="+mn-lt"/>
              </a:defRPr>
            </a:lvl1pPr>
          </a:lstStyle>
          <a:p>
            <a:fld id="{53DC641E-850E-4DCC-A2F6-15A7CA265192}" type="datetimeFigureOut">
              <a:rPr lang="el-GR" smtClean="0"/>
              <a:pPr/>
              <a:t>13/4/2021</a:t>
            </a:fld>
            <a:endParaRPr lang="el-GR"/>
          </a:p>
        </p:txBody>
      </p:sp>
      <p:sp>
        <p:nvSpPr>
          <p:cNvPr id="5" name="Footer Placeholder 4"/>
          <p:cNvSpPr>
            <a:spLocks noGrp="1"/>
          </p:cNvSpPr>
          <p:nvPr>
            <p:ph type="ftr" sz="quarter" idx="3"/>
          </p:nvPr>
        </p:nvSpPr>
        <p:spPr>
          <a:xfrm>
            <a:off x="590843" y="6365498"/>
            <a:ext cx="3859795" cy="228660"/>
          </a:xfrm>
          <a:prstGeom prst="rect">
            <a:avLst/>
          </a:prstGeom>
        </p:spPr>
        <p:txBody>
          <a:bodyPr vert="horz" lIns="91440" tIns="45720" rIns="91440" bIns="45720" rtlCol="0" anchor="b"/>
          <a:lstStyle>
            <a:lvl1pPr algn="l">
              <a:defRPr sz="900" b="1" i="0">
                <a:solidFill>
                  <a:schemeClr val="accent1"/>
                </a:solidFill>
              </a:defRPr>
            </a:lvl1pPr>
          </a:lstStyle>
          <a:p>
            <a:endParaRPr lang="el-GR"/>
          </a:p>
        </p:txBody>
      </p:sp>
      <p:sp>
        <p:nvSpPr>
          <p:cNvPr id="22" name="Rectangle 21"/>
          <p:cNvSpPr/>
          <p:nvPr/>
        </p:nvSpPr>
        <p:spPr>
          <a:xfrm>
            <a:off x="7745644" y="0"/>
            <a:ext cx="685800" cy="1099458"/>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30" name="Slide Number Placeholder 5"/>
          <p:cNvSpPr>
            <a:spLocks noGrp="1"/>
          </p:cNvSpPr>
          <p:nvPr>
            <p:ph type="sldNum" sz="quarter" idx="4"/>
          </p:nvPr>
        </p:nvSpPr>
        <p:spPr bwMode="auto">
          <a:xfrm>
            <a:off x="7678616" y="295730"/>
            <a:ext cx="791308" cy="767687"/>
          </a:xfrm>
          <a:prstGeom prst="rect">
            <a:avLst/>
          </a:prstGeom>
        </p:spPr>
        <p:txBody>
          <a:bodyPr vert="horz" lIns="91440" tIns="45720" rIns="91440" bIns="45720" rtlCol="0" anchor="b"/>
          <a:lstStyle>
            <a:lvl1pPr algn="ctr">
              <a:defRPr sz="2800" b="0" i="0">
                <a:solidFill>
                  <a:schemeClr val="bg1"/>
                </a:solidFill>
              </a:defRPr>
            </a:lvl1pPr>
          </a:lstStyle>
          <a:p>
            <a:fld id="{EE16B14F-4528-4C7C-AC03-375D95CD291A}" type="slidenum">
              <a:rPr lang="el-GR" smtClean="0"/>
              <a:pPr/>
              <a:t>‹#›</a:t>
            </a:fld>
            <a:endParaRPr lang="el-GR"/>
          </a:p>
        </p:txBody>
      </p:sp>
    </p:spTree>
    <p:extLst>
      <p:ext uri="{BB962C8B-B14F-4D97-AF65-F5344CB8AC3E}">
        <p14:creationId xmlns:p14="http://schemas.microsoft.com/office/powerpoint/2010/main" val="3735973723"/>
      </p:ext>
    </p:extLst>
  </p:cSld>
  <p:clrMap bg1="lt1" tx1="dk1" bg2="lt2" tx2="dk2" accent1="accent1" accent2="accent2" accent3="accent3" accent4="accent4" accent5="accent5" accent6="accent6" hlink="hlink" folHlink="folHlink"/>
  <p:sldLayoutIdLst>
    <p:sldLayoutId id="2147484001" r:id="rId1"/>
    <p:sldLayoutId id="2147484002" r:id="rId2"/>
    <p:sldLayoutId id="2147484003" r:id="rId3"/>
    <p:sldLayoutId id="2147484004" r:id="rId4"/>
    <p:sldLayoutId id="2147484005" r:id="rId5"/>
    <p:sldLayoutId id="2147484006" r:id="rId6"/>
    <p:sldLayoutId id="2147484007" r:id="rId7"/>
    <p:sldLayoutId id="2147484008" r:id="rId8"/>
    <p:sldLayoutId id="2147484009" r:id="rId9"/>
    <p:sldLayoutId id="2147484010" r:id="rId10"/>
    <p:sldLayoutId id="2147484011" r:id="rId11"/>
    <p:sldLayoutId id="2147484012" r:id="rId12"/>
    <p:sldLayoutId id="2147484013" r:id="rId13"/>
    <p:sldLayoutId id="2147484014" r:id="rId14"/>
    <p:sldLayoutId id="2147484015" r:id="rId15"/>
    <p:sldLayoutId id="2147484016" r:id="rId16"/>
    <p:sldLayoutId id="2147484017" r:id="rId17"/>
  </p:sldLayoutIdLst>
  <p:txStyles>
    <p:titleStyle>
      <a:lvl1pPr algn="l" defTabSz="457200" rtl="0" eaLnBrk="1" latinLnBrk="0" hangingPunct="1">
        <a:spcBef>
          <a:spcPct val="0"/>
        </a:spcBef>
        <a:buNone/>
        <a:defRPr sz="3200" b="0" i="0" kern="1200">
          <a:solidFill>
            <a:schemeClr val="bg2"/>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b="0" i="0" kern="1200">
          <a:solidFill>
            <a:schemeClr val="tx1">
              <a:lumMod val="75000"/>
              <a:lumOff val="25000"/>
            </a:schemeClr>
          </a:solidFill>
          <a:latin typeface="+mn-lt"/>
          <a:ea typeface="+mn-ea"/>
          <a:cs typeface="+mn-cs"/>
        </a:defRPr>
      </a:lvl1pPr>
      <a:lvl2pPr marL="685800" indent="-283464" algn="l" defTabSz="457200" rtl="0" eaLnBrk="1" latinLnBrk="0" hangingPunct="1">
        <a:spcBef>
          <a:spcPts val="1000"/>
        </a:spcBef>
        <a:spcAft>
          <a:spcPts val="0"/>
        </a:spcAft>
        <a:buClr>
          <a:schemeClr val="accent1"/>
        </a:buClr>
        <a:buSzPct val="80000"/>
        <a:buFont typeface="Wingdings 3" charset="2"/>
        <a:buChar char=""/>
        <a:defRPr sz="1600" b="0" i="0" kern="1200">
          <a:solidFill>
            <a:schemeClr val="tx1">
              <a:lumMod val="75000"/>
              <a:lumOff val="25000"/>
            </a:schemeClr>
          </a:solidFill>
          <a:latin typeface="+mn-lt"/>
          <a:ea typeface="+mn-ea"/>
          <a:cs typeface="+mn-cs"/>
        </a:defRPr>
      </a:lvl2pPr>
      <a:lvl3pPr marL="960120" indent="-228600" algn="l" defTabSz="457200" rtl="0" eaLnBrk="1" latinLnBrk="0" hangingPunct="1">
        <a:spcBef>
          <a:spcPts val="1000"/>
        </a:spcBef>
        <a:spcAft>
          <a:spcPts val="0"/>
        </a:spcAft>
        <a:buClr>
          <a:schemeClr val="accent1"/>
        </a:buClr>
        <a:buSzPct val="80000"/>
        <a:buFont typeface="Wingdings 3" charset="2"/>
        <a:buChar char=""/>
        <a:defRPr sz="1400" b="0" i="0" kern="1200">
          <a:solidFill>
            <a:schemeClr val="tx1">
              <a:lumMod val="75000"/>
              <a:lumOff val="25000"/>
            </a:schemeClr>
          </a:solidFill>
          <a:latin typeface="+mn-lt"/>
          <a:ea typeface="+mn-ea"/>
          <a:cs typeface="+mn-cs"/>
        </a:defRPr>
      </a:lvl3pPr>
      <a:lvl4pPr marL="123444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4pPr>
      <a:lvl5pPr marL="150876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5pPr>
      <a:lvl6pPr marL="18146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6pPr>
      <a:lvl7pPr marL="20718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7pPr>
      <a:lvl8pPr marL="22590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8pPr>
      <a:lvl9pPr marL="24862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image" Target="../media/image1.jpeg"/><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ctrTitle"/>
          </p:nvPr>
        </p:nvSpPr>
        <p:spPr>
          <a:xfrm>
            <a:off x="685800" y="1142985"/>
            <a:ext cx="7772400" cy="1285883"/>
          </a:xfrm>
        </p:spPr>
        <p:txBody>
          <a:bodyPr>
            <a:noAutofit/>
          </a:bodyPr>
          <a:lstStyle/>
          <a:p>
            <a:pPr algn="l"/>
            <a:r>
              <a:rPr lang="el-GR" sz="1800" dirty="0">
                <a:solidFill>
                  <a:schemeClr val="accent1"/>
                </a:solidFill>
              </a:rPr>
              <a:t>2</a:t>
            </a:r>
            <a:r>
              <a:rPr lang="el-GR" sz="1800" baseline="30000" dirty="0">
                <a:solidFill>
                  <a:schemeClr val="accent1"/>
                </a:solidFill>
              </a:rPr>
              <a:t>ο</a:t>
            </a:r>
            <a:r>
              <a:rPr lang="el-GR" sz="1800" dirty="0">
                <a:solidFill>
                  <a:schemeClr val="accent1"/>
                </a:solidFill>
              </a:rPr>
              <a:t>  ΜΑΘΗΜΑ:</a:t>
            </a:r>
            <a:br>
              <a:rPr lang="el-GR" sz="1800" dirty="0">
                <a:solidFill>
                  <a:schemeClr val="accent1"/>
                </a:solidFill>
              </a:rPr>
            </a:br>
            <a:r>
              <a:rPr lang="el-GR" sz="1800" dirty="0">
                <a:solidFill>
                  <a:schemeClr val="accent1"/>
                </a:solidFill>
              </a:rPr>
              <a:t>ΜΟΥΣΕΙΑ ΩΣ ΦΟΡΕΙΣ ΠΟΛΙΤΙΣΤΙΚΗΣ ΔΙΑΧΕΙΡΙΣΗΣ</a:t>
            </a:r>
            <a:br>
              <a:rPr lang="el-GR" sz="1800" dirty="0">
                <a:solidFill>
                  <a:schemeClr val="accent1"/>
                </a:solidFill>
              </a:rPr>
            </a:br>
            <a:r>
              <a:rPr lang="en-US" sz="1800" dirty="0">
                <a:solidFill>
                  <a:schemeClr val="accent1"/>
                </a:solidFill>
              </a:rPr>
              <a:t/>
            </a:r>
            <a:br>
              <a:rPr lang="en-US" sz="1800" dirty="0">
                <a:solidFill>
                  <a:schemeClr val="accent1"/>
                </a:solidFill>
              </a:rPr>
            </a:br>
            <a:r>
              <a:rPr lang="el-GR" sz="1600" dirty="0">
                <a:solidFill>
                  <a:schemeClr val="accent1"/>
                </a:solidFill>
              </a:rPr>
              <a:t>ΕΘΝΙΚΗ ΣΧΟΛΗ ΔΗΜΟΣΙΑΣ ΔΙΟΙΚΗΣΗΣ ΚΑΙ ΑΥΤΟΔΙΟΙΚΗΣΗΣ</a:t>
            </a:r>
          </a:p>
        </p:txBody>
      </p:sp>
      <p:sp>
        <p:nvSpPr>
          <p:cNvPr id="3" name="2 - Υπότιτλος"/>
          <p:cNvSpPr>
            <a:spLocks noGrp="1"/>
          </p:cNvSpPr>
          <p:nvPr>
            <p:ph type="subTitle" idx="1"/>
          </p:nvPr>
        </p:nvSpPr>
        <p:spPr>
          <a:xfrm>
            <a:off x="381000" y="2786058"/>
            <a:ext cx="8458200" cy="1714512"/>
          </a:xfrm>
          <a:solidFill>
            <a:schemeClr val="tx2">
              <a:lumMod val="10000"/>
            </a:schemeClr>
          </a:solidFill>
        </p:spPr>
        <p:txBody>
          <a:bodyPr>
            <a:normAutofit/>
          </a:bodyPr>
          <a:lstStyle/>
          <a:p>
            <a:pPr algn="ctr"/>
            <a:endParaRPr lang="el-GR" sz="2400" b="1" dirty="0"/>
          </a:p>
          <a:p>
            <a:pPr algn="ctr"/>
            <a:r>
              <a:rPr lang="el-GR" sz="2400" b="1" dirty="0"/>
              <a:t>ΜΟΥΣΕΙΑ ΚΑΙ ΠΟΛΙΤΙΣΤΙΚΗ ΔΙΑΧΕΙΡΙΣΗ</a:t>
            </a:r>
          </a:p>
        </p:txBody>
      </p:sp>
      <p:sp>
        <p:nvSpPr>
          <p:cNvPr id="4" name="3 - Θέση αριθμού διαφάνειας"/>
          <p:cNvSpPr>
            <a:spLocks noGrp="1"/>
          </p:cNvSpPr>
          <p:nvPr>
            <p:ph type="sldNum" sz="quarter" idx="4"/>
          </p:nvPr>
        </p:nvSpPr>
        <p:spPr/>
        <p:txBody>
          <a:bodyPr/>
          <a:lstStyle/>
          <a:p>
            <a:fld id="{C077360F-5E75-4C55-8504-E550F52752CE}" type="slidenum">
              <a:rPr lang="el-GR" smtClean="0"/>
              <a:pPr/>
              <a:t>1</a:t>
            </a:fld>
            <a:endParaRPr lang="el-G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29F9A8A2-E5C4-42FC-AA90-1FC7A4EB22F6}"/>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a:bodyPr>
          <a:lstStyle/>
          <a:p>
            <a:r>
              <a:rPr lang="el-GR" dirty="0"/>
              <a:t> Είναι λοιπόν απαραίτητη σε μια χώρα η σωστή και δίκαια διαχείριση του πολιτιστικού της πλούτου, των πολιτιστικών της πόρων. </a:t>
            </a:r>
          </a:p>
          <a:p>
            <a:r>
              <a:rPr lang="el-GR" dirty="0"/>
              <a:t>Με τον όρο «διαχείριση των πολιτισμικών πόρων», εννοούμε την πολιτιστική διοίκηση ή διαχείριση. Η επιλογή του όρου «διαχείριση» αναφέρεται στο management , το οποίο αποτελεί κορυφαία διοικητική λειτουργία.  Εφόσον όμως οι σχετικές θεωρίες δεν έχουν καταλήξει ακόμα, μπορούμε να χρησιμοποιούμε εναλλάξ και τον όρο διοίκηση.</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ΔΙΑΧΕΙΡΙΣΗ ΣΤΟΝ ΠΟΛΙΤΙΣΜΟ</a:t>
            </a:r>
          </a:p>
        </p:txBody>
      </p:sp>
      <p:sp>
        <p:nvSpPr>
          <p:cNvPr id="3" name="2 - Θέση κειμένου"/>
          <p:cNvSpPr>
            <a:spLocks noGrp="1"/>
          </p:cNvSpPr>
          <p:nvPr>
            <p:ph idx="1"/>
          </p:nvPr>
        </p:nvSpPr>
        <p:spPr/>
        <p:txBody>
          <a:bodyPr>
            <a:normAutofit/>
          </a:bodyPr>
          <a:lstStyle/>
          <a:p>
            <a:r>
              <a:rPr lang="el-GR" dirty="0"/>
              <a:t>Η διαχείριση λοιπόν του πολιτισμού , περιλαμβάνει κυρίως τις μεθόδους και τεχνικές που ενδυναμώνουν τον πολιτισμό, μια διαχείριση δηλαδή με τη λειτουργική έννοια. Μια λειτουργική διαχείριση μπορεί να εφαρμοστεί εξίσου καλά σε μια επιχείρηση που παράγει βιομηχανικά προϊόντα όπως και σε μια επιχείρηση παροχής υπηρεσιών. Επομένως, θα πρέπει να είναι δυνατή η εφαρμογή της επιστήμης της διαχείρισης και στον πολιτιστικό τομέα</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9" name="Group 8">
            <a:extLst>
              <a:ext uri="{FF2B5EF4-FFF2-40B4-BE49-F238E27FC236}">
                <a16:creationId xmlns:a16="http://schemas.microsoft.com/office/drawing/2014/main" xmlns="" id="{5B44741E-4F8A-4DC4-96E4-E4A2E555A88D}"/>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2373"/>
            <a:ext cx="9144000" cy="6867027"/>
            <a:chOff x="0" y="-2373"/>
            <a:chExt cx="12192000" cy="6867027"/>
          </a:xfrm>
        </p:grpSpPr>
        <p:sp>
          <p:nvSpPr>
            <p:cNvPr id="10" name="Rectangle 9">
              <a:extLst>
                <a:ext uri="{FF2B5EF4-FFF2-40B4-BE49-F238E27FC236}">
                  <a16:creationId xmlns:a16="http://schemas.microsoft.com/office/drawing/2014/main" xmlns="" id="{61FDC0C6-6677-4608-AE99-98D3C7BB1FBA}"/>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1" name="Oval 10">
              <a:extLst>
                <a:ext uri="{FF2B5EF4-FFF2-40B4-BE49-F238E27FC236}">
                  <a16:creationId xmlns:a16="http://schemas.microsoft.com/office/drawing/2014/main" xmlns="" id="{589982C5-DDA9-41E0-8CF5-F83999C1BCCD}"/>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3220" y="2667000"/>
              <a:ext cx="4191000" cy="4191000"/>
            </a:xfrm>
            <a:prstGeom prst="ellipse">
              <a:avLst/>
            </a:prstGeom>
            <a:gradFill flip="none" rotWithShape="1">
              <a:gsLst>
                <a:gs pos="0">
                  <a:schemeClr val="bg2">
                    <a:lumMod val="40000"/>
                    <a:lumOff val="60000"/>
                    <a:alpha val="11000"/>
                  </a:schemeClr>
                </a:gs>
                <a:gs pos="75000">
                  <a:schemeClr val="bg2">
                    <a:lumMod val="40000"/>
                    <a:lumOff val="60000"/>
                    <a:alpha val="0"/>
                  </a:schemeClr>
                </a:gs>
                <a:gs pos="36000">
                  <a:schemeClr val="bg2">
                    <a:lumMod val="40000"/>
                    <a:lumOff val="60000"/>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2" name="Oval 11">
              <a:extLst>
                <a:ext uri="{FF2B5EF4-FFF2-40B4-BE49-F238E27FC236}">
                  <a16:creationId xmlns:a16="http://schemas.microsoft.com/office/drawing/2014/main" xmlns="" id="{A6E454F1-BC7B-4FC5-901F-84095FC678FD}"/>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1750" y="2895600"/>
              <a:ext cx="2362200" cy="2362200"/>
            </a:xfrm>
            <a:prstGeom prst="ellipse">
              <a:avLst/>
            </a:prstGeom>
            <a:gradFill flip="none" rotWithShape="1">
              <a:gsLst>
                <a:gs pos="0">
                  <a:schemeClr val="bg2">
                    <a:lumMod val="40000"/>
                    <a:lumOff val="60000"/>
                    <a:alpha val="8000"/>
                  </a:schemeClr>
                </a:gs>
                <a:gs pos="72000">
                  <a:schemeClr val="bg2">
                    <a:lumMod val="40000"/>
                    <a:lumOff val="60000"/>
                    <a:alpha val="0"/>
                  </a:schemeClr>
                </a:gs>
                <a:gs pos="36000">
                  <a:schemeClr val="bg2">
                    <a:lumMod val="40000"/>
                    <a:lumOff val="60000"/>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3" name="Oval 12">
              <a:extLst>
                <a:ext uri="{FF2B5EF4-FFF2-40B4-BE49-F238E27FC236}">
                  <a16:creationId xmlns:a16="http://schemas.microsoft.com/office/drawing/2014/main" xmlns="" id="{E0BDA7F3-0D92-4CE5-B124-114C29D28F54}"/>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1676400"/>
              <a:ext cx="2819400" cy="2819400"/>
            </a:xfrm>
            <a:prstGeom prst="ellipse">
              <a:avLst/>
            </a:prstGeom>
            <a:gradFill flip="none" rotWithShape="1">
              <a:gsLst>
                <a:gs pos="0">
                  <a:schemeClr val="bg2">
                    <a:lumMod val="40000"/>
                    <a:lumOff val="60000"/>
                    <a:alpha val="7000"/>
                  </a:schemeClr>
                </a:gs>
                <a:gs pos="69000">
                  <a:schemeClr val="bg2">
                    <a:lumMod val="40000"/>
                    <a:lumOff val="60000"/>
                    <a:alpha val="0"/>
                  </a:schemeClr>
                </a:gs>
                <a:gs pos="36000">
                  <a:schemeClr val="bg2">
                    <a:lumMod val="40000"/>
                    <a:lumOff val="60000"/>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4" name="Oval 13">
              <a:extLst>
                <a:ext uri="{FF2B5EF4-FFF2-40B4-BE49-F238E27FC236}">
                  <a16:creationId xmlns:a16="http://schemas.microsoft.com/office/drawing/2014/main" xmlns="" id="{886F90B9-54A4-4A43-B853-11AA290E00D3}"/>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7999412" y="-2373"/>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a:extLst>
                <a:ext uri="{FF2B5EF4-FFF2-40B4-BE49-F238E27FC236}">
                  <a16:creationId xmlns:a16="http://schemas.microsoft.com/office/drawing/2014/main" xmlns="" id="{B5E538A9-6169-4720-88AE-7AE14BE802B1}"/>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5874054"/>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Freeform 5">
              <a:extLst>
                <a:ext uri="{FF2B5EF4-FFF2-40B4-BE49-F238E27FC236}">
                  <a16:creationId xmlns:a16="http://schemas.microsoft.com/office/drawing/2014/main" xmlns="" id="{59E5CEE5-D27F-4281-9293-590AD4163E95}"/>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18" name="Rectangle 17">
            <a:extLst>
              <a:ext uri="{FF2B5EF4-FFF2-40B4-BE49-F238E27FC236}">
                <a16:creationId xmlns:a16="http://schemas.microsoft.com/office/drawing/2014/main" xmlns="" id="{2FCAD798-DEC5-4392-90CE-C46AD6CE68A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7828359" y="0"/>
            <a:ext cx="51435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useBgFill="1">
        <p:nvSpPr>
          <p:cNvPr id="20" name="Rectangle 19">
            <a:extLst>
              <a:ext uri="{FF2B5EF4-FFF2-40B4-BE49-F238E27FC236}">
                <a16:creationId xmlns:a16="http://schemas.microsoft.com/office/drawing/2014/main" xmlns="" id="{33474BD5-5CDD-4624-B265-461D5D2FAB8D}"/>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9144000" cy="685641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a:extLst>
              <a:ext uri="{FF2B5EF4-FFF2-40B4-BE49-F238E27FC236}">
                <a16:creationId xmlns:a16="http://schemas.microsoft.com/office/drawing/2014/main" xmlns="" id="{97541F74-7AB4-44F5-B299-DC46587E96D6}"/>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2373"/>
            <a:ext cx="9144000" cy="6867027"/>
            <a:chOff x="0" y="-2373"/>
            <a:chExt cx="12192000" cy="6867027"/>
          </a:xfrm>
        </p:grpSpPr>
        <p:sp>
          <p:nvSpPr>
            <p:cNvPr id="23" name="Rectangle 22">
              <a:extLst>
                <a:ext uri="{FF2B5EF4-FFF2-40B4-BE49-F238E27FC236}">
                  <a16:creationId xmlns:a16="http://schemas.microsoft.com/office/drawing/2014/main" xmlns="" id="{B7C5CDCA-4575-4FF4-A5EC-64DC449B20D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24" name="Oval 23">
              <a:extLst>
                <a:ext uri="{FF2B5EF4-FFF2-40B4-BE49-F238E27FC236}">
                  <a16:creationId xmlns:a16="http://schemas.microsoft.com/office/drawing/2014/main" xmlns="" id="{0742D19B-10DE-4D94-98F8-1F12F9938F30}"/>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3220" y="2667000"/>
              <a:ext cx="4191000" cy="4191000"/>
            </a:xfrm>
            <a:prstGeom prst="ellipse">
              <a:avLst/>
            </a:prstGeom>
            <a:gradFill flip="none" rotWithShape="1">
              <a:gsLst>
                <a:gs pos="0">
                  <a:schemeClr val="bg2">
                    <a:lumMod val="40000"/>
                    <a:lumOff val="60000"/>
                    <a:alpha val="11000"/>
                  </a:schemeClr>
                </a:gs>
                <a:gs pos="75000">
                  <a:schemeClr val="bg2">
                    <a:lumMod val="40000"/>
                    <a:lumOff val="60000"/>
                    <a:alpha val="0"/>
                  </a:schemeClr>
                </a:gs>
                <a:gs pos="36000">
                  <a:schemeClr val="bg2">
                    <a:lumMod val="40000"/>
                    <a:lumOff val="60000"/>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5" name="Oval 24">
              <a:extLst>
                <a:ext uri="{FF2B5EF4-FFF2-40B4-BE49-F238E27FC236}">
                  <a16:creationId xmlns:a16="http://schemas.microsoft.com/office/drawing/2014/main" xmlns="" id="{9BC4F9F2-5068-498F-A8BD-B7B10532884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1750" y="2895600"/>
              <a:ext cx="2362200" cy="2362200"/>
            </a:xfrm>
            <a:prstGeom prst="ellipse">
              <a:avLst/>
            </a:prstGeom>
            <a:gradFill flip="none" rotWithShape="1">
              <a:gsLst>
                <a:gs pos="0">
                  <a:schemeClr val="bg2">
                    <a:lumMod val="40000"/>
                    <a:lumOff val="60000"/>
                    <a:alpha val="8000"/>
                  </a:schemeClr>
                </a:gs>
                <a:gs pos="72000">
                  <a:schemeClr val="bg2">
                    <a:lumMod val="40000"/>
                    <a:lumOff val="60000"/>
                    <a:alpha val="0"/>
                  </a:schemeClr>
                </a:gs>
                <a:gs pos="36000">
                  <a:schemeClr val="bg2">
                    <a:lumMod val="40000"/>
                    <a:lumOff val="60000"/>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6" name="Oval 25">
              <a:extLst>
                <a:ext uri="{FF2B5EF4-FFF2-40B4-BE49-F238E27FC236}">
                  <a16:creationId xmlns:a16="http://schemas.microsoft.com/office/drawing/2014/main" xmlns="" id="{53E1DABB-ED82-4D7D-8F9D-4F5168E3E5F1}"/>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1676400"/>
              <a:ext cx="2819400" cy="2819400"/>
            </a:xfrm>
            <a:prstGeom prst="ellipse">
              <a:avLst/>
            </a:prstGeom>
            <a:gradFill flip="none" rotWithShape="1">
              <a:gsLst>
                <a:gs pos="0">
                  <a:schemeClr val="bg2">
                    <a:lumMod val="40000"/>
                    <a:lumOff val="60000"/>
                    <a:alpha val="7000"/>
                  </a:schemeClr>
                </a:gs>
                <a:gs pos="69000">
                  <a:schemeClr val="bg2">
                    <a:lumMod val="40000"/>
                    <a:lumOff val="60000"/>
                    <a:alpha val="0"/>
                  </a:schemeClr>
                </a:gs>
                <a:gs pos="36000">
                  <a:schemeClr val="bg2">
                    <a:lumMod val="40000"/>
                    <a:lumOff val="60000"/>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7" name="Oval 26">
              <a:extLst>
                <a:ext uri="{FF2B5EF4-FFF2-40B4-BE49-F238E27FC236}">
                  <a16:creationId xmlns:a16="http://schemas.microsoft.com/office/drawing/2014/main" xmlns="" id="{93468F7E-1797-41D7-AB73-3AD2C4C2537D}"/>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7999412" y="-2373"/>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8" name="Oval 27">
              <a:extLst>
                <a:ext uri="{FF2B5EF4-FFF2-40B4-BE49-F238E27FC236}">
                  <a16:creationId xmlns:a16="http://schemas.microsoft.com/office/drawing/2014/main" xmlns="" id="{A20D4073-E031-435E-B8A6-63CEA7375E58}"/>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5874054"/>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9" name="Freeform 5">
              <a:extLst>
                <a:ext uri="{FF2B5EF4-FFF2-40B4-BE49-F238E27FC236}">
                  <a16:creationId xmlns:a16="http://schemas.microsoft.com/office/drawing/2014/main" xmlns="" id="{8304B15C-CB59-49EF-BEFA-F4B5CFF1FECE}"/>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bwMode="gray">
            <a:xfrm rot="21010068">
              <a:off x="8490951" y="4185117"/>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30" name="Freeform 5">
              <a:extLst>
                <a:ext uri="{FF2B5EF4-FFF2-40B4-BE49-F238E27FC236}">
                  <a16:creationId xmlns:a16="http://schemas.microsoft.com/office/drawing/2014/main" xmlns="" id="{6739E239-4B56-4CD1-B3C9-F44730C4B144}"/>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bwMode="gray">
            <a:xfrm>
              <a:off x="455612" y="4241801"/>
              <a:ext cx="11277600" cy="2337161"/>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31" name="Freeform 5">
              <a:extLst>
                <a:ext uri="{FF2B5EF4-FFF2-40B4-BE49-F238E27FC236}">
                  <a16:creationId xmlns:a16="http://schemas.microsoft.com/office/drawing/2014/main" xmlns="" id="{B97F9A81-D694-4C86-AF0C-8D592AFE2855}"/>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33" name="Rectangle 32">
            <a:extLst>
              <a:ext uri="{FF2B5EF4-FFF2-40B4-BE49-F238E27FC236}">
                <a16:creationId xmlns:a16="http://schemas.microsoft.com/office/drawing/2014/main" xmlns="" id="{9E382A3D-2F90-475C-8DF2-F666FEA3425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7828359" y="0"/>
            <a:ext cx="51435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2" name="Τίτλος 1">
            <a:extLst>
              <a:ext uri="{FF2B5EF4-FFF2-40B4-BE49-F238E27FC236}">
                <a16:creationId xmlns:a16="http://schemas.microsoft.com/office/drawing/2014/main" xmlns="" id="{D7401DEE-126A-4B55-88D0-E64A6E2B47E2}"/>
              </a:ext>
            </a:extLst>
          </p:cNvPr>
          <p:cNvSpPr>
            <a:spLocks noGrp="1"/>
          </p:cNvSpPr>
          <p:nvPr>
            <p:ph type="title"/>
          </p:nvPr>
        </p:nvSpPr>
        <p:spPr>
          <a:xfrm>
            <a:off x="1262378" y="1143000"/>
            <a:ext cx="6619243" cy="3389217"/>
          </a:xfrm>
        </p:spPr>
        <p:txBody>
          <a:bodyPr vert="horz" lIns="91440" tIns="45720" rIns="91440" bIns="45720" rtlCol="0" anchor="ctr">
            <a:normAutofit/>
          </a:bodyPr>
          <a:lstStyle/>
          <a:p>
            <a:pPr algn="ctr">
              <a:lnSpc>
                <a:spcPct val="90000"/>
              </a:lnSpc>
            </a:pPr>
            <a:r>
              <a:rPr lang="en-US" sz="4000">
                <a:solidFill>
                  <a:srgbClr val="FFFFFF"/>
                </a:solidFill>
              </a:rPr>
              <a:t>Μουσεία και μνημεία ως μέρος της πολιτιστικής βιομηχανίας, μοχλοί ανάπτυξης, στην τοπική κοινωνία</a:t>
            </a:r>
          </a:p>
        </p:txBody>
      </p:sp>
      <p:sp>
        <p:nvSpPr>
          <p:cNvPr id="4" name="Text Placeholder 2">
            <a:extLst>
              <a:ext uri="{FF2B5EF4-FFF2-40B4-BE49-F238E27FC236}">
                <a16:creationId xmlns:a16="http://schemas.microsoft.com/office/drawing/2014/main" xmlns="" id="{233383B1-0333-4EC8-ABC8-05E6785193E0}"/>
              </a:ext>
            </a:extLst>
          </p:cNvPr>
          <p:cNvSpPr>
            <a:spLocks noGrp="1"/>
          </p:cNvSpPr>
          <p:nvPr>
            <p:ph type="body" idx="1"/>
          </p:nvPr>
        </p:nvSpPr>
        <p:spPr>
          <a:xfrm>
            <a:off x="1262378" y="5240851"/>
            <a:ext cx="6619243" cy="828932"/>
          </a:xfrm>
        </p:spPr>
        <p:txBody>
          <a:bodyPr vert="horz" lIns="91440" tIns="45720" rIns="91440" bIns="45720" rtlCol="0" anchor="t">
            <a:normAutofit/>
          </a:bodyPr>
          <a:lstStyle/>
          <a:p>
            <a:pPr algn="ctr"/>
            <a:endParaRPr lang="en-US" sz="2100">
              <a:solidFill>
                <a:schemeClr val="tx2"/>
              </a:solidFill>
            </a:endParaRPr>
          </a:p>
        </p:txBody>
      </p:sp>
    </p:spTree>
    <p:extLst>
      <p:ext uri="{BB962C8B-B14F-4D97-AF65-F5344CB8AC3E}">
        <p14:creationId xmlns:p14="http://schemas.microsoft.com/office/powerpoint/2010/main" val="60428702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blipFill rotWithShape="1">
          <a:blip r:embed="rId2">
            <a:duotone>
              <a:schemeClr val="bg2">
                <a:shade val="62000"/>
                <a:hueMod val="108000"/>
                <a:satMod val="164000"/>
                <a:lumMod val="69000"/>
              </a:schemeClr>
              <a:schemeClr val="bg2">
                <a:tint val="96000"/>
                <a:hueMod val="90000"/>
                <a:satMod val="130000"/>
                <a:lumMod val="134000"/>
              </a:schemeClr>
            </a:duotone>
          </a:blip>
          <a:stretch/>
        </a:blipFill>
        <a:effectLst/>
      </p:bgPr>
    </p:bg>
    <p:spTree>
      <p:nvGrpSpPr>
        <p:cNvPr id="1" name=""/>
        <p:cNvGrpSpPr/>
        <p:nvPr/>
      </p:nvGrpSpPr>
      <p:grpSpPr>
        <a:xfrm>
          <a:off x="0" y="0"/>
          <a:ext cx="0" cy="0"/>
          <a:chOff x="0" y="0"/>
          <a:chExt cx="0" cy="0"/>
        </a:xfrm>
      </p:grpSpPr>
      <p:sp>
        <p:nvSpPr>
          <p:cNvPr id="3" name="2 - Θέση κειμένου"/>
          <p:cNvSpPr>
            <a:spLocks noGrp="1"/>
          </p:cNvSpPr>
          <p:nvPr>
            <p:ph type="body" sz="half" idx="4294967295"/>
          </p:nvPr>
        </p:nvSpPr>
        <p:spPr>
          <a:xfrm>
            <a:off x="2124075" y="1085850"/>
            <a:ext cx="7019925" cy="4686300"/>
          </a:xfrm>
        </p:spPr>
        <p:txBody>
          <a:bodyPr vert="horz" lIns="91440" tIns="45720" rIns="91440" bIns="45720" rtlCol="0" anchor="ctr">
            <a:normAutofit/>
          </a:bodyPr>
          <a:lstStyle/>
          <a:p>
            <a:pPr>
              <a:lnSpc>
                <a:spcPct val="90000"/>
              </a:lnSpc>
              <a:buFont typeface="Wingdings 3" charset="2"/>
              <a:buChar char=""/>
            </a:pPr>
            <a:r>
              <a:rPr lang="en-US" dirty="0" err="1">
                <a:solidFill>
                  <a:schemeClr val="tx1"/>
                </a:solidFill>
              </a:rPr>
              <a:t>Έτσι</a:t>
            </a:r>
            <a:r>
              <a:rPr lang="en-US" dirty="0">
                <a:solidFill>
                  <a:schemeClr val="tx1"/>
                </a:solidFill>
              </a:rPr>
              <a:t>, ο κα</a:t>
            </a:r>
            <a:r>
              <a:rPr lang="en-US" dirty="0" err="1">
                <a:solidFill>
                  <a:schemeClr val="tx1"/>
                </a:solidFill>
              </a:rPr>
              <a:t>θορισμός</a:t>
            </a:r>
            <a:r>
              <a:rPr lang="en-US" dirty="0">
                <a:solidFill>
                  <a:schemeClr val="tx1"/>
                </a:solidFill>
              </a:rPr>
              <a:t> και η επ</a:t>
            </a:r>
            <a:r>
              <a:rPr lang="en-US" dirty="0" err="1">
                <a:solidFill>
                  <a:schemeClr val="tx1"/>
                </a:solidFill>
              </a:rPr>
              <a:t>ίτευξη</a:t>
            </a:r>
            <a:r>
              <a:rPr lang="en-US" dirty="0">
                <a:solidFill>
                  <a:schemeClr val="tx1"/>
                </a:solidFill>
              </a:rPr>
              <a:t> </a:t>
            </a:r>
            <a:r>
              <a:rPr lang="en-US" dirty="0" err="1">
                <a:solidFill>
                  <a:schemeClr val="tx1"/>
                </a:solidFill>
              </a:rPr>
              <a:t>των</a:t>
            </a:r>
            <a:r>
              <a:rPr lang="en-US" dirty="0">
                <a:solidFill>
                  <a:schemeClr val="tx1"/>
                </a:solidFill>
              </a:rPr>
              <a:t> </a:t>
            </a:r>
            <a:r>
              <a:rPr lang="en-US" dirty="0" err="1">
                <a:solidFill>
                  <a:schemeClr val="tx1"/>
                </a:solidFill>
              </a:rPr>
              <a:t>στόχων</a:t>
            </a:r>
            <a:r>
              <a:rPr lang="en-US" dirty="0">
                <a:solidFill>
                  <a:schemeClr val="tx1"/>
                </a:solidFill>
              </a:rPr>
              <a:t> </a:t>
            </a:r>
            <a:r>
              <a:rPr lang="en-US" dirty="0" err="1">
                <a:solidFill>
                  <a:schemeClr val="tx1"/>
                </a:solidFill>
              </a:rPr>
              <a:t>της</a:t>
            </a:r>
            <a:r>
              <a:rPr lang="en-US" dirty="0">
                <a:solidFill>
                  <a:schemeClr val="tx1"/>
                </a:solidFill>
              </a:rPr>
              <a:t> π</a:t>
            </a:r>
            <a:r>
              <a:rPr lang="en-US" dirty="0" err="1">
                <a:solidFill>
                  <a:schemeClr val="tx1"/>
                </a:solidFill>
              </a:rPr>
              <a:t>ολιτιστικής</a:t>
            </a:r>
            <a:r>
              <a:rPr lang="en-US" dirty="0">
                <a:solidFill>
                  <a:schemeClr val="tx1"/>
                </a:solidFill>
              </a:rPr>
              <a:t> π</a:t>
            </a:r>
            <a:r>
              <a:rPr lang="en-US" dirty="0" err="1">
                <a:solidFill>
                  <a:schemeClr val="tx1"/>
                </a:solidFill>
              </a:rPr>
              <a:t>ολιτικής</a:t>
            </a:r>
            <a:r>
              <a:rPr lang="en-US" dirty="0">
                <a:solidFill>
                  <a:schemeClr val="tx1"/>
                </a:solidFill>
              </a:rPr>
              <a:t>, ο </a:t>
            </a:r>
            <a:r>
              <a:rPr lang="en-US" dirty="0" err="1">
                <a:solidFill>
                  <a:schemeClr val="tx1"/>
                </a:solidFill>
              </a:rPr>
              <a:t>σχεδι</a:t>
            </a:r>
            <a:r>
              <a:rPr lang="en-US" dirty="0">
                <a:solidFill>
                  <a:schemeClr val="tx1"/>
                </a:solidFill>
              </a:rPr>
              <a:t>ασμός πολιτιστικής πολιτικής, η αξιοποίηση των πολιτισμικών πόρων και αγαθών, η συστηματοποίηση και ταξινόμησή τους σε πολιτισμικό κεφάλαιο, η διεργασία όλων αυτών, προκειμένου να σχηματοποιηθεί τελικά το «πολιτισμικό προϊόν», μέσω διαφόρων πολιτιστικών δραστηριοτήτων (εκθέσεων, εκδηλώσεων κλπ), η οργάνωση και επιτυχία των δραστηριοτήτων αυτών αποτελούν αντικείμενο της διαχείρισης πολιτισμού(Μπιτσάνη,2004:94)</a:t>
            </a:r>
          </a:p>
          <a:p>
            <a:pPr>
              <a:lnSpc>
                <a:spcPct val="90000"/>
              </a:lnSpc>
              <a:buFont typeface="Wingdings 3" charset="2"/>
              <a:buChar char=""/>
            </a:pPr>
            <a:endParaRPr lang="en-US" dirty="0">
              <a:solidFill>
                <a:schemeClr val="tx1"/>
              </a:solidFill>
            </a:endParaRPr>
          </a:p>
        </p:txBody>
      </p:sp>
    </p:spTree>
  </p:cSld>
  <p:clrMapOvr>
    <a:overrideClrMapping bg1="dk1" tx1="lt1" bg2="dk2" tx2="lt2" accent1="accent1" accent2="accent2" accent3="accent3" accent4="accent4" accent5="accent5" accent6="accent6" hlink="hlink" folHlink="folHlink"/>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normAutofit/>
          </a:bodyPr>
          <a:lstStyle/>
          <a:p>
            <a:r>
              <a:rPr lang="el-GR" sz="2400" dirty="0"/>
              <a:t>ΠΡΟΥΠΟΘΕΣΕΙΣ ΣΥΓΧΡΟΝΗΣ ΠΟΛΙΤ. ΔΙΑΧΕΙΡΙΣΗΣ</a:t>
            </a:r>
          </a:p>
        </p:txBody>
      </p:sp>
      <p:sp>
        <p:nvSpPr>
          <p:cNvPr id="3" name="2 - Θέση κειμένου"/>
          <p:cNvSpPr>
            <a:spLocks noGrp="1"/>
          </p:cNvSpPr>
          <p:nvPr>
            <p:ph type="body" idx="1"/>
          </p:nvPr>
        </p:nvSpPr>
        <p:spPr/>
        <p:txBody>
          <a:bodyPr>
            <a:normAutofit/>
          </a:bodyPr>
          <a:lstStyle/>
          <a:p>
            <a:r>
              <a:rPr lang="el-GR" sz="2400" dirty="0"/>
              <a:t>- ΙΣΟΤΗΤΑ</a:t>
            </a:r>
            <a:br>
              <a:rPr lang="el-GR" sz="2400" dirty="0"/>
            </a:br>
            <a:r>
              <a:rPr lang="el-GR" sz="2400" dirty="0"/>
              <a:t>-ΠΡΟΣΒΑΣΗ</a:t>
            </a:r>
            <a:br>
              <a:rPr lang="el-GR" sz="2400" dirty="0"/>
            </a:br>
            <a:r>
              <a:rPr lang="el-GR" sz="2400" dirty="0"/>
              <a:t>-ΕΝΔΥΝΑΜΩΣΗ</a:t>
            </a:r>
          </a:p>
          <a:p>
            <a:r>
              <a:rPr lang="el-GR" sz="2400" dirty="0"/>
              <a:t>-ΣΥΜΜΕΤΟΧΗ</a:t>
            </a:r>
          </a:p>
          <a:p>
            <a:r>
              <a:rPr lang="el-GR" sz="2400" dirty="0"/>
              <a:t>-ΔΙΑΔΡΑΣΗ</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ΔΗΜΟΣΙΟ-ΙΔΙΩΤΙΚΟ</a:t>
            </a:r>
          </a:p>
        </p:txBody>
      </p:sp>
      <p:sp>
        <p:nvSpPr>
          <p:cNvPr id="3" name="2 - Θέση κειμένου"/>
          <p:cNvSpPr>
            <a:spLocks noGrp="1"/>
          </p:cNvSpPr>
          <p:nvPr>
            <p:ph idx="1"/>
          </p:nvPr>
        </p:nvSpPr>
        <p:spPr/>
        <p:txBody>
          <a:bodyPr>
            <a:normAutofit/>
          </a:bodyPr>
          <a:lstStyle/>
          <a:p>
            <a:r>
              <a:rPr lang="el-GR" dirty="0">
                <a:latin typeface="Georgia" pitchFamily="18" charset="0"/>
              </a:rPr>
              <a:t>Ωστόσο, η διαχείριση του πολιτισμού δεν δραστηριοποιείται παιδαγωγικά ή κοινωνικά σε σχέση με τον πολιτισμό. Παράλληλα, δεν αποσκοπεί κατ’ αρχήν στο κέρδος, αλλά στην παραγωγή πολιτιστικής δραστηριότητας. Σε δεύτερο επίπεδο, ακολουθεί στον ιδιωτικό πολιτιστικό τομέα το κέρδος της επιχείρησης, από το οποίο εξαρτάται και η επιτυχία ή μη της επιχείρησης. Στο δημόσιο πολιτιστικό τομέα, ισχύουν άλλα κριτήρια αξιολόγησης, ενώ το κριτήριο της πραγματοποίησης πολιτιστικών, πολιτικών στόχων δεν είναι αντικειμενικά μετρήσιμο.</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ΔΗΜΟΣΙΟ-ΙΔΙΩΤΙΚΟ</a:t>
            </a:r>
          </a:p>
        </p:txBody>
      </p:sp>
      <p:sp>
        <p:nvSpPr>
          <p:cNvPr id="3" name="2 - Θέση κειμένου"/>
          <p:cNvSpPr>
            <a:spLocks noGrp="1"/>
          </p:cNvSpPr>
          <p:nvPr>
            <p:ph idx="1"/>
          </p:nvPr>
        </p:nvSpPr>
        <p:spPr/>
        <p:txBody>
          <a:bodyPr>
            <a:normAutofit/>
          </a:bodyPr>
          <a:lstStyle/>
          <a:p>
            <a:r>
              <a:rPr lang="el-GR" dirty="0">
                <a:latin typeface="Georgia" pitchFamily="18" charset="0"/>
              </a:rPr>
              <a:t>Λόγω όμως του ιδιαίτερου χαρακτήρα των Πολιτιστικών Οργανισμών , δηλαδή της αδυναμίας εφαρμογής μεθόδων υπολογισμού κόστους - ωφέλειας που τους διέπουν, δεν μπορεί να γίνει απόλυτη εξίσωση μεταξύ ιδιωτικών και δημόσιων οργανισμών. Μπορεί να γίνει μόνο μεταφορά των μεθόδων που μπορούν να προσαρμοστούν στην ιδιαίτερη φύση των Πολιτιστικών Οργανισμών .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blipFill rotWithShape="1">
          <a:blip r:embed="rId2">
            <a:duotone>
              <a:schemeClr val="bg2">
                <a:shade val="62000"/>
                <a:hueMod val="108000"/>
                <a:satMod val="164000"/>
                <a:lumMod val="69000"/>
              </a:schemeClr>
              <a:schemeClr val="bg2">
                <a:tint val="96000"/>
                <a:hueMod val="90000"/>
                <a:satMod val="130000"/>
                <a:lumMod val="134000"/>
              </a:schemeClr>
            </a:duotone>
          </a:blip>
          <a:stretch/>
        </a:blip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C314C310-850D-4491-AA52-C75BEA68B68C}"/>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xmlns="" id="{D4EC3799-3F52-48CE-85CC-83AED368EB42}"/>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0"/>
            <a:ext cx="9144000" cy="6858000"/>
            <a:chOff x="0" y="0"/>
            <a:chExt cx="12192000" cy="6858000"/>
          </a:xfrm>
        </p:grpSpPr>
        <p:sp>
          <p:nvSpPr>
            <p:cNvPr id="11" name="Rectangle 10">
              <a:extLst>
                <a:ext uri="{FF2B5EF4-FFF2-40B4-BE49-F238E27FC236}">
                  <a16:creationId xmlns:a16="http://schemas.microsoft.com/office/drawing/2014/main" xmlns="" id="{F3FC2939-BF10-4CBC-904B-74A17D4B9C3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sp>
        <p:sp>
          <p:nvSpPr>
            <p:cNvPr id="12" name="Freeform 5">
              <a:extLst>
                <a:ext uri="{FF2B5EF4-FFF2-40B4-BE49-F238E27FC236}">
                  <a16:creationId xmlns:a16="http://schemas.microsoft.com/office/drawing/2014/main" xmlns="" id="{266B6D5D-11B6-40A6-9CEF-F0B0D104C5C6}"/>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rgbClr val="FFFFFF"/>
            </a:solidFill>
            <a:ln>
              <a:noFill/>
            </a:ln>
          </p:spPr>
        </p:sp>
      </p:grpSp>
      <p:sp>
        <p:nvSpPr>
          <p:cNvPr id="2" name="1 - Τίτλος"/>
          <p:cNvSpPr>
            <a:spLocks noGrp="1"/>
          </p:cNvSpPr>
          <p:nvPr>
            <p:ph type="title"/>
          </p:nvPr>
        </p:nvSpPr>
        <p:spPr>
          <a:xfrm>
            <a:off x="627185" y="1085549"/>
            <a:ext cx="2573210" cy="4686903"/>
          </a:xfrm>
        </p:spPr>
        <p:txBody>
          <a:bodyPr anchor="ctr">
            <a:normAutofit/>
          </a:bodyPr>
          <a:lstStyle/>
          <a:p>
            <a:pPr algn="r"/>
            <a:r>
              <a:rPr lang="el-GR">
                <a:solidFill>
                  <a:schemeClr val="tx1"/>
                </a:solidFill>
              </a:rPr>
              <a:t>Σκοποί</a:t>
            </a:r>
          </a:p>
        </p:txBody>
      </p:sp>
      <p:cxnSp>
        <p:nvCxnSpPr>
          <p:cNvPr id="14" name="Straight Connector 13">
            <a:extLst>
              <a:ext uri="{FF2B5EF4-FFF2-40B4-BE49-F238E27FC236}">
                <a16:creationId xmlns:a16="http://schemas.microsoft.com/office/drawing/2014/main" xmlns="" id="{789E20C7-BB50-4317-93C7-90C8ED80B275}"/>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3490722" y="1930986"/>
            <a:ext cx="0" cy="3200400"/>
          </a:xfrm>
          <a:prstGeom prst="line">
            <a:avLst/>
          </a:prstGeom>
          <a:ln w="15875" cap="sq">
            <a:solidFill>
              <a:schemeClr val="tx1"/>
            </a:solidFill>
            <a:miter lim="800000"/>
          </a:ln>
        </p:spPr>
        <p:style>
          <a:lnRef idx="1">
            <a:schemeClr val="accent1"/>
          </a:lnRef>
          <a:fillRef idx="0">
            <a:schemeClr val="accent1"/>
          </a:fillRef>
          <a:effectRef idx="0">
            <a:schemeClr val="accent1"/>
          </a:effectRef>
          <a:fontRef idx="minor">
            <a:schemeClr val="tx1"/>
          </a:fontRef>
        </p:style>
      </p:cxnSp>
      <p:sp>
        <p:nvSpPr>
          <p:cNvPr id="3" name="2 - Θέση κειμένου"/>
          <p:cNvSpPr>
            <a:spLocks noGrp="1"/>
          </p:cNvSpPr>
          <p:nvPr>
            <p:ph idx="1"/>
          </p:nvPr>
        </p:nvSpPr>
        <p:spPr>
          <a:xfrm>
            <a:off x="3781049" y="1085549"/>
            <a:ext cx="4184780" cy="4686903"/>
          </a:xfrm>
        </p:spPr>
        <p:txBody>
          <a:bodyPr anchor="ctr">
            <a:normAutofit/>
          </a:bodyPr>
          <a:lstStyle/>
          <a:p>
            <a:pPr>
              <a:lnSpc>
                <a:spcPct val="90000"/>
              </a:lnSpc>
            </a:pPr>
            <a:r>
              <a:rPr lang="el-GR" sz="1500">
                <a:solidFill>
                  <a:schemeClr val="tx1"/>
                </a:solidFill>
              </a:rPr>
              <a:t>Κατά τον Kotler  (Smithsonian Institution,2001) τα μουσεία που αναζητούν νέο κοινό μπορούν να ακολουθήσουν τρεις στρατηγικές:  </a:t>
            </a:r>
          </a:p>
          <a:p>
            <a:pPr lvl="0">
              <a:lnSpc>
                <a:spcPct val="90000"/>
              </a:lnSpc>
            </a:pPr>
            <a:r>
              <a:rPr lang="el-GR" sz="1500">
                <a:solidFill>
                  <a:schemeClr val="tx1"/>
                </a:solidFill>
              </a:rPr>
              <a:t>Την τροποποίηση των υφισταμένων προγραμμάτων και δραστηριοτήτων τους  </a:t>
            </a:r>
          </a:p>
          <a:p>
            <a:pPr lvl="0">
              <a:lnSpc>
                <a:spcPct val="90000"/>
              </a:lnSpc>
            </a:pPr>
            <a:r>
              <a:rPr lang="el-GR" sz="1500">
                <a:solidFill>
                  <a:schemeClr val="tx1"/>
                </a:solidFill>
              </a:rPr>
              <a:t>Την προώθηση των υφιστάμενων προγραμμάτων τους ώστε να γίνουν περισσότερο αποτελεσματικά  Την συνολική καινοτομία μέσα από την διεξαγωγή νέων προγραμμάτων </a:t>
            </a:r>
          </a:p>
          <a:p>
            <a:pPr lvl="0">
              <a:lnSpc>
                <a:spcPct val="90000"/>
              </a:lnSpc>
            </a:pPr>
            <a:r>
              <a:rPr lang="el-GR" sz="1500">
                <a:solidFill>
                  <a:schemeClr val="tx1"/>
                </a:solidFill>
              </a:rPr>
              <a:t>Προκειμένου τα μουσεία να παραμείνουν αλλά και να εξαπλωθούν σε να ευρύ κοινό πρέπει προσανατολίσουν την στρατηγική διαχείρισης τους προς τον ίδιο τον επισκέπτη μέσα από την ανάπτυξη κατάλληλων προϊόντων. </a:t>
            </a:r>
          </a:p>
          <a:p>
            <a:pPr>
              <a:lnSpc>
                <a:spcPct val="90000"/>
              </a:lnSpc>
            </a:pPr>
            <a:endParaRPr lang="el-GR" sz="1500">
              <a:solidFill>
                <a:schemeClr val="tx1"/>
              </a:solidFill>
            </a:endParaRPr>
          </a:p>
        </p:txBody>
      </p:sp>
      <p:sp>
        <p:nvSpPr>
          <p:cNvPr id="16" name="Footer Placeholder 4">
            <a:extLst>
              <a:ext uri="{FF2B5EF4-FFF2-40B4-BE49-F238E27FC236}">
                <a16:creationId xmlns:a16="http://schemas.microsoft.com/office/drawing/2014/main" xmlns="" id="{0308D749-5984-4BB8-A788-A85D24304A0A}"/>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420832" y="6391838"/>
            <a:ext cx="2894846" cy="304801"/>
          </a:xfrm>
          <a:prstGeom prst="rect">
            <a:avLst/>
          </a:prstGeom>
        </p:spPr>
        <p:txBody>
          <a:bodyPr vert="horz" lIns="91440" tIns="45720" rIns="91440" bIns="45720" rtlCol="0" anchor="ctr"/>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endParaRPr lang="en-US" b="1" dirty="0">
              <a:solidFill>
                <a:srgbClr val="B31166"/>
              </a:solidFill>
            </a:endParaRPr>
          </a:p>
        </p:txBody>
      </p:sp>
      <p:sp>
        <p:nvSpPr>
          <p:cNvPr id="18" name="Date Placeholder 3">
            <a:extLst>
              <a:ext uri="{FF2B5EF4-FFF2-40B4-BE49-F238E27FC236}">
                <a16:creationId xmlns:a16="http://schemas.microsoft.com/office/drawing/2014/main" xmlns="" id="{95B8172D-A4C8-41B4-8991-78BBEC4039D5}"/>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5789140" y="6391839"/>
            <a:ext cx="2248228" cy="304798"/>
          </a:xfrm>
          <a:prstGeom prst="rect">
            <a:avLst/>
          </a:prstGeom>
        </p:spPr>
        <p:txBody>
          <a:bodyPr vert="horz" lIns="91440" tIns="45720" rIns="91440" bIns="45720" rtlCol="0" anchor="t"/>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r"/>
            <a:endParaRPr lang="en-US" b="1" dirty="0">
              <a:solidFill>
                <a:srgbClr val="B31166"/>
              </a:solidFill>
            </a:endParaRPr>
          </a:p>
        </p:txBody>
      </p:sp>
    </p:spTree>
  </p:cSld>
  <p:clrMapOvr>
    <a:overrideClrMapping bg1="dk1" tx1="lt1" bg2="dk2" tx2="lt2" accent1="accent1" accent2="accent2" accent3="accent3" accent4="accent4" accent5="accent5" accent6="accent6" hlink="hlink" folHlink="folHlink"/>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normAutofit fontScale="90000"/>
          </a:bodyPr>
          <a:lstStyle/>
          <a:p>
            <a:r>
              <a:rPr lang="el-GR" dirty="0"/>
              <a:t>ΜΕΣΑ ΚΟΙΝΩΝΙΚΗΣ ΔΙΚΤΥΩΣΗΣ ΚΑΙ ΜΟΥΣΕΙΟ</a:t>
            </a:r>
          </a:p>
        </p:txBody>
      </p:sp>
      <p:sp>
        <p:nvSpPr>
          <p:cNvPr id="3" name="2 - Θέση κειμένου"/>
          <p:cNvSpPr>
            <a:spLocks noGrp="1"/>
          </p:cNvSpPr>
          <p:nvPr>
            <p:ph idx="1"/>
          </p:nvPr>
        </p:nvSpPr>
        <p:spPr/>
        <p:txBody>
          <a:bodyPr>
            <a:normAutofit/>
          </a:bodyPr>
          <a:lstStyle/>
          <a:p>
            <a:r>
              <a:rPr lang="el-GR" dirty="0"/>
              <a:t>Δεδομένης της διάχυσης της τεχνολογίας, καθώς και της σημασίας που διαθέτουν αλλά και του ρόλου που διαδραματίζουν τα </a:t>
            </a:r>
            <a:r>
              <a:rPr lang="el-GR" dirty="0" err="1"/>
              <a:t>social</a:t>
            </a:r>
            <a:r>
              <a:rPr lang="el-GR" dirty="0"/>
              <a:t> </a:t>
            </a:r>
            <a:r>
              <a:rPr lang="el-GR" dirty="0" err="1"/>
              <a:t>media</a:t>
            </a:r>
            <a:r>
              <a:rPr lang="el-GR" dirty="0"/>
              <a:t> στις ημέρες μας, η δημιουργική εμπλοκή κάθε οργανισμού στο πεδίο της κοινωνικής δικτύωσης, ιδιαίτερα δε ενός πολιτιστικού ιδρύματος όπως ένα μουσείο, καθίσταται κορυφαία προτεραιότητα, η οποία, για να αποδώσει, προϋποθέτει την ανάπτυξη ενός σαφούς πλάνου σχετικού με τη δραστηριοποίηση στο ψηφιακό σύμπαν</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ΣΤΟΧΟΙ ΔΙΑΧΕΙΡΙΣΗΣ </a:t>
            </a:r>
          </a:p>
        </p:txBody>
      </p:sp>
      <p:sp>
        <p:nvSpPr>
          <p:cNvPr id="3" name="2 - Θέση κειμένου"/>
          <p:cNvSpPr>
            <a:spLocks noGrp="1"/>
          </p:cNvSpPr>
          <p:nvPr>
            <p:ph idx="1"/>
          </p:nvPr>
        </p:nvSpPr>
        <p:spPr/>
        <p:txBody>
          <a:bodyPr/>
          <a:lstStyle/>
          <a:p>
            <a:r>
              <a:rPr lang="el-GR" sz="3200" dirty="0"/>
              <a:t>Προγραμματισμός/σχεδιασμός</a:t>
            </a:r>
            <a:r>
              <a:rPr lang="en-US" sz="3200" dirty="0"/>
              <a:t>.</a:t>
            </a:r>
            <a:endParaRPr lang="el-GR" sz="3200" dirty="0"/>
          </a:p>
          <a:p>
            <a:r>
              <a:rPr lang="el-GR" sz="3200" dirty="0"/>
              <a:t>Οργάνωση</a:t>
            </a:r>
            <a:r>
              <a:rPr lang="en-US" sz="3200" dirty="0"/>
              <a:t>.</a:t>
            </a:r>
            <a:endParaRPr lang="el-GR" sz="3200" dirty="0"/>
          </a:p>
          <a:p>
            <a:r>
              <a:rPr lang="el-GR" sz="3200" dirty="0"/>
              <a:t>Διεύθυνση/καθοδήγηση</a:t>
            </a:r>
            <a:r>
              <a:rPr lang="en-US" sz="3200" dirty="0"/>
              <a:t>.</a:t>
            </a:r>
            <a:endParaRPr lang="el-GR" sz="3200" dirty="0"/>
          </a:p>
          <a:p>
            <a:r>
              <a:rPr lang="el-GR" sz="3200" dirty="0"/>
              <a:t>Έλεγχος</a:t>
            </a:r>
            <a:r>
              <a:rPr lang="en-US" sz="3200" dirty="0"/>
              <a:t>.</a:t>
            </a:r>
            <a:endParaRPr lang="el-GR" sz="3200" dirty="0"/>
          </a:p>
          <a:p>
            <a:endParaRPr lang="el-GR"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CC67D85F-4B79-43BC-A76D-834CB4B083B0}"/>
              </a:ext>
            </a:extLst>
          </p:cNvPr>
          <p:cNvSpPr>
            <a:spLocks noGrp="1"/>
          </p:cNvSpPr>
          <p:nvPr>
            <p:ph type="title"/>
          </p:nvPr>
        </p:nvSpPr>
        <p:spPr/>
        <p:txBody>
          <a:bodyPr/>
          <a:lstStyle/>
          <a:p>
            <a:endParaRPr lang="el-GR"/>
          </a:p>
        </p:txBody>
      </p:sp>
      <p:sp>
        <p:nvSpPr>
          <p:cNvPr id="3" name="Θέση περιεχομένου 2">
            <a:extLst>
              <a:ext uri="{FF2B5EF4-FFF2-40B4-BE49-F238E27FC236}">
                <a16:creationId xmlns:a16="http://schemas.microsoft.com/office/drawing/2014/main" xmlns="" id="{699A2ACE-7993-4BDA-A0CA-25C6178E2567}"/>
              </a:ext>
            </a:extLst>
          </p:cNvPr>
          <p:cNvSpPr>
            <a:spLocks noGrp="1"/>
          </p:cNvSpPr>
          <p:nvPr>
            <p:ph idx="1"/>
          </p:nvPr>
        </p:nvSpPr>
        <p:spPr/>
        <p:txBody>
          <a:bodyPr/>
          <a:lstStyle/>
          <a:p>
            <a:r>
              <a:rPr lang="el-GR" dirty="0"/>
              <a:t>Σε αναλογία προς τον νομικό όρο «κληρονομιά» πρόκειται για </a:t>
            </a:r>
            <a:r>
              <a:rPr lang="el-GR" dirty="0" err="1"/>
              <a:t>πολισμικά</a:t>
            </a:r>
            <a:r>
              <a:rPr lang="el-GR" dirty="0"/>
              <a:t> κατάλοιπα (υλικά και μη) που θεωρούμε ότι έχουν ιδιαίτερη κοινωνική και όχι μόνο αξία.  </a:t>
            </a:r>
            <a:r>
              <a:rPr lang="el-GR" dirty="0" err="1"/>
              <a:t>Εχει</a:t>
            </a:r>
            <a:r>
              <a:rPr lang="el-GR" dirty="0"/>
              <a:t> μια αξία η αντιδιαστολή με την έννοια του κληροδοτήματος.</a:t>
            </a:r>
          </a:p>
          <a:p>
            <a:endParaRPr lang="el-GR" dirty="0"/>
          </a:p>
        </p:txBody>
      </p:sp>
    </p:spTree>
    <p:extLst>
      <p:ext uri="{BB962C8B-B14F-4D97-AF65-F5344CB8AC3E}">
        <p14:creationId xmlns:p14="http://schemas.microsoft.com/office/powerpoint/2010/main" val="252612394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ΣΤΡΑΤΗΓΙΚΗ ΚΟΙΝΩΝΙΚΩΝ ΜΕΣΩΝ</a:t>
            </a:r>
          </a:p>
        </p:txBody>
      </p:sp>
      <p:sp>
        <p:nvSpPr>
          <p:cNvPr id="3" name="2 - Θέση κειμένου"/>
          <p:cNvSpPr>
            <a:spLocks noGrp="1"/>
          </p:cNvSpPr>
          <p:nvPr>
            <p:ph idx="1"/>
          </p:nvPr>
        </p:nvSpPr>
        <p:spPr/>
        <p:txBody>
          <a:bodyPr/>
          <a:lstStyle/>
          <a:p>
            <a:pPr>
              <a:buFontTx/>
              <a:buChar char="-"/>
            </a:pPr>
            <a:r>
              <a:rPr lang="el-GR" dirty="0"/>
              <a:t>ΔΙΕΡΕΥΝΗΣΗ ΠΕΡΙΕΧΟΜΕΝΟΥ</a:t>
            </a:r>
          </a:p>
          <a:p>
            <a:pPr>
              <a:buFontTx/>
              <a:buChar char="-"/>
            </a:pPr>
            <a:r>
              <a:rPr lang="el-GR" dirty="0"/>
              <a:t> ΔΙΕΡΕΥΝΗΣΗ ΚΟΙΝΟΥ</a:t>
            </a:r>
            <a:br>
              <a:rPr lang="el-GR" dirty="0"/>
            </a:br>
            <a:r>
              <a:rPr lang="el-GR" dirty="0"/>
              <a:t>- ΣΚΟΠΟΣ</a:t>
            </a:r>
          </a:p>
          <a:p>
            <a:pPr>
              <a:buFontTx/>
              <a:buChar char="-"/>
            </a:pPr>
            <a:r>
              <a:rPr lang="el-GR" dirty="0"/>
              <a:t>- ΔΗΜΟΦΙΛΙΑ ΚΑΙ ΕΜΠΟΡΙΚΟΤΗΤΑ</a:t>
            </a:r>
          </a:p>
          <a:p>
            <a:pPr>
              <a:buFontTx/>
              <a:buChar char="-"/>
            </a:pPr>
            <a:r>
              <a:rPr lang="el-GR" dirty="0"/>
              <a:t> ΔΙΚΤΥΩΣΗ</a:t>
            </a:r>
            <a:br>
              <a:rPr lang="el-GR" dirty="0"/>
            </a:br>
            <a:r>
              <a:rPr lang="el-GR" dirty="0"/>
              <a:t/>
            </a:r>
            <a:br>
              <a:rPr lang="el-GR" dirty="0"/>
            </a:br>
            <a:endParaRPr lang="el-GR" dirty="0"/>
          </a:p>
          <a:p>
            <a:pPr>
              <a:buFont typeface="Arial" pitchFamily="34" charset="0"/>
              <a:buChar char="•"/>
            </a:pPr>
            <a:endParaRPr lang="el-GR"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5D2803D4-A9A8-4EEB-9494-2B72CB2C925D}"/>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a:bodyPr>
          <a:lstStyle/>
          <a:p>
            <a:r>
              <a:rPr lang="el-GR" dirty="0"/>
              <a:t>αναγκαία η συστηματική και μεθοδική σχεδίαση ενός πλάνου δράσης στα </a:t>
            </a:r>
            <a:r>
              <a:rPr lang="el-GR" dirty="0" err="1"/>
              <a:t>social</a:t>
            </a:r>
            <a:r>
              <a:rPr lang="el-GR" dirty="0"/>
              <a:t> </a:t>
            </a:r>
            <a:r>
              <a:rPr lang="el-GR" dirty="0" err="1"/>
              <a:t>media</a:t>
            </a:r>
            <a:r>
              <a:rPr lang="el-GR" dirty="0"/>
              <a:t> που να ανταποκρίνεται λειτουργικά στη φυσιογνωμία του κάθε οργανισμού, μεγιστοποιώντας τα οφέλη και αποτρέποντας ενδεχόμενες ζημίες</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Όροι χρήσης</a:t>
            </a:r>
          </a:p>
        </p:txBody>
      </p:sp>
      <p:sp>
        <p:nvSpPr>
          <p:cNvPr id="3" name="2 - Θέση κειμένου"/>
          <p:cNvSpPr>
            <a:spLocks noGrp="1"/>
          </p:cNvSpPr>
          <p:nvPr>
            <p:ph idx="1"/>
          </p:nvPr>
        </p:nvSpPr>
        <p:spPr/>
        <p:txBody>
          <a:bodyPr>
            <a:normAutofit/>
          </a:bodyPr>
          <a:lstStyle/>
          <a:p>
            <a:r>
              <a:rPr lang="el-GR" dirty="0"/>
              <a:t>Μία γενική εισαγωγή ως προς το τι επιδιώκει το μουσείο να επιτύχει μέσω της αξιοποίησης των μέσων κοινωνικής δικτύωσης </a:t>
            </a:r>
          </a:p>
          <a:p>
            <a:r>
              <a:rPr lang="el-GR" dirty="0"/>
              <a:t>-Θεμιτές διαδικασίες και εγκεκριμένα κανάλια επικοινωνίας </a:t>
            </a:r>
          </a:p>
          <a:p>
            <a:r>
              <a:rPr lang="el-GR" dirty="0"/>
              <a:t>-Αποδεκτούς όρους προσωπικής χρήσης των </a:t>
            </a:r>
            <a:r>
              <a:rPr lang="el-GR" dirty="0" err="1"/>
              <a:t>social</a:t>
            </a:r>
            <a:r>
              <a:rPr lang="el-GR" dirty="0"/>
              <a:t> </a:t>
            </a:r>
            <a:r>
              <a:rPr lang="el-GR" dirty="0" err="1"/>
              <a:t>media</a:t>
            </a:r>
            <a:r>
              <a:rPr lang="el-GR" dirty="0"/>
              <a:t> </a:t>
            </a:r>
          </a:p>
          <a:p>
            <a:r>
              <a:rPr lang="el-GR" dirty="0"/>
              <a:t>-Παραμετροποίηση του παραδεκτού ύφους και του αντίστοιχου τόνου </a:t>
            </a:r>
            <a:r>
              <a:rPr lang="el-GR" dirty="0" err="1"/>
              <a:t>απεύθυνσης</a:t>
            </a:r>
            <a:r>
              <a:rPr lang="el-GR" dirty="0"/>
              <a:t> στη δημόσια σφαίρα, όταν η </a:t>
            </a:r>
            <a:r>
              <a:rPr lang="el-GR" dirty="0" err="1"/>
              <a:t>απεύθυνση</a:t>
            </a:r>
            <a:r>
              <a:rPr lang="el-GR" dirty="0"/>
              <a:t> αυτή γίνεται εκ μέρους ή  στο όνομα του μουσειακού ιδρύματος </a:t>
            </a:r>
          </a:p>
          <a:p>
            <a:endParaRPr lang="el-GR"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ΣΥΝΤΟΝΙΣΜΟΣ</a:t>
            </a:r>
          </a:p>
        </p:txBody>
      </p:sp>
      <p:sp>
        <p:nvSpPr>
          <p:cNvPr id="3" name="2 - Θέση κειμένου"/>
          <p:cNvSpPr>
            <a:spLocks noGrp="1"/>
          </p:cNvSpPr>
          <p:nvPr>
            <p:ph idx="1"/>
          </p:nvPr>
        </p:nvSpPr>
        <p:spPr/>
        <p:txBody>
          <a:bodyPr>
            <a:normAutofit fontScale="92500" lnSpcReduction="10000"/>
          </a:bodyPr>
          <a:lstStyle/>
          <a:p>
            <a:r>
              <a:rPr lang="el-GR" sz="2400" dirty="0"/>
              <a:t>Λαμβάνοντας υπόψη ότι στις ημέρες μας η δομή των μουσείων συνιστά μία αποκεντρωμένη δομή με αντίστοιχα διαρθρωμένα λειτουργικά κανάλια, αναδεικνύεται άμεσα το ζήτημα του ελέγχου και του συντονισμού των ανθρώπινων μονάδων, αλλά και της παραμετροποίησης των προβλεπόμενων δραστηριοτήτων τους, στη βάση όμως εξ αρχής </a:t>
            </a:r>
            <a:r>
              <a:rPr lang="el-GR" sz="2400" dirty="0" err="1"/>
              <a:t>θεσμισμένων</a:t>
            </a:r>
            <a:r>
              <a:rPr lang="el-GR" sz="2400" dirty="0"/>
              <a:t> κανόνων και κατευθυντήριων γραμμών</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normAutofit fontScale="90000"/>
          </a:bodyPr>
          <a:lstStyle/>
          <a:p>
            <a:r>
              <a:rPr lang="el-GR" dirty="0"/>
              <a:t>ΜΟΥΣΕΙΟ ΚΑΙ ΔΙΑΧΕΙΡΙΣΗ ΑΝΘΡΩΠΙΝΩΝ ΠΟΡΩΝ</a:t>
            </a:r>
          </a:p>
        </p:txBody>
      </p:sp>
      <p:sp>
        <p:nvSpPr>
          <p:cNvPr id="3" name="2 - Θέση κειμένου"/>
          <p:cNvSpPr>
            <a:spLocks noGrp="1"/>
          </p:cNvSpPr>
          <p:nvPr>
            <p:ph idx="1"/>
          </p:nvPr>
        </p:nvSpPr>
        <p:spPr/>
        <p:txBody>
          <a:bodyPr>
            <a:normAutofit fontScale="92500" lnSpcReduction="20000"/>
          </a:bodyPr>
          <a:lstStyle/>
          <a:p>
            <a:r>
              <a:rPr lang="el-GR" sz="2800" dirty="0">
                <a:latin typeface="Georgia" pitchFamily="18" charset="0"/>
              </a:rPr>
              <a:t>Α) απόκτηση γενικών γνώσεων, </a:t>
            </a:r>
          </a:p>
          <a:p>
            <a:r>
              <a:rPr lang="el-GR" sz="2800" dirty="0">
                <a:latin typeface="Georgia" pitchFamily="18" charset="0"/>
              </a:rPr>
              <a:t>β) εξαιτίας προσωπικής περιέργειας, </a:t>
            </a:r>
          </a:p>
          <a:p>
            <a:r>
              <a:rPr lang="el-GR" sz="2800" dirty="0">
                <a:latin typeface="Georgia" pitchFamily="18" charset="0"/>
              </a:rPr>
              <a:t>γ) διαφυγή από την καθημερινότητα, χαλαρώνοντας με φίλους και την οικογένεια </a:t>
            </a:r>
          </a:p>
          <a:p>
            <a:r>
              <a:rPr lang="el-GR" sz="2800" dirty="0">
                <a:latin typeface="Georgia" pitchFamily="18" charset="0"/>
              </a:rPr>
              <a:t>ως εκδοχή εξόδου.</a:t>
            </a:r>
          </a:p>
          <a:p>
            <a:r>
              <a:rPr lang="el-GR" sz="2800" dirty="0">
                <a:latin typeface="Georgia" pitchFamily="18" charset="0"/>
              </a:rPr>
              <a:t>δ) οικογενειακή μάθηση</a:t>
            </a:r>
          </a:p>
          <a:p>
            <a:r>
              <a:rPr lang="el-GR" sz="2800" dirty="0">
                <a:latin typeface="Georgia" pitchFamily="18" charset="0"/>
              </a:rPr>
              <a:t>Στ) κοινωνικοποίηση</a:t>
            </a:r>
          </a:p>
          <a:p>
            <a:endParaRPr lang="el-GR"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blipFill rotWithShape="1">
          <a:blip r:embed="rId2">
            <a:duotone>
              <a:schemeClr val="bg2">
                <a:shade val="62000"/>
                <a:hueMod val="108000"/>
                <a:satMod val="164000"/>
                <a:lumMod val="69000"/>
              </a:schemeClr>
              <a:schemeClr val="bg2">
                <a:tint val="96000"/>
                <a:hueMod val="90000"/>
                <a:satMod val="130000"/>
                <a:lumMod val="134000"/>
              </a:schemeClr>
            </a:duotone>
          </a:blip>
          <a:stretch/>
        </a:blip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C314C310-850D-4491-AA52-C75BEA68B68C}"/>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xmlns="" id="{D4EC3799-3F52-48CE-85CC-83AED368EB42}"/>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0"/>
            <a:ext cx="9144000" cy="6858000"/>
            <a:chOff x="0" y="0"/>
            <a:chExt cx="12192000" cy="6858000"/>
          </a:xfrm>
        </p:grpSpPr>
        <p:sp>
          <p:nvSpPr>
            <p:cNvPr id="11" name="Rectangle 10">
              <a:extLst>
                <a:ext uri="{FF2B5EF4-FFF2-40B4-BE49-F238E27FC236}">
                  <a16:creationId xmlns:a16="http://schemas.microsoft.com/office/drawing/2014/main" xmlns="" id="{F3FC2939-BF10-4CBC-904B-74A17D4B9C3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sp>
        <p:sp>
          <p:nvSpPr>
            <p:cNvPr id="12" name="Freeform 5">
              <a:extLst>
                <a:ext uri="{FF2B5EF4-FFF2-40B4-BE49-F238E27FC236}">
                  <a16:creationId xmlns:a16="http://schemas.microsoft.com/office/drawing/2014/main" xmlns="" id="{266B6D5D-11B6-40A6-9CEF-F0B0D104C5C6}"/>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rgbClr val="FFFFFF"/>
            </a:solidFill>
            <a:ln>
              <a:noFill/>
            </a:ln>
          </p:spPr>
        </p:sp>
      </p:grpSp>
      <p:sp>
        <p:nvSpPr>
          <p:cNvPr id="2" name="1 - Τίτλος"/>
          <p:cNvSpPr>
            <a:spLocks noGrp="1"/>
          </p:cNvSpPr>
          <p:nvPr>
            <p:ph type="title"/>
          </p:nvPr>
        </p:nvSpPr>
        <p:spPr>
          <a:xfrm>
            <a:off x="627185" y="1085549"/>
            <a:ext cx="2573210" cy="4686903"/>
          </a:xfrm>
        </p:spPr>
        <p:txBody>
          <a:bodyPr anchor="ctr">
            <a:normAutofit/>
          </a:bodyPr>
          <a:lstStyle/>
          <a:p>
            <a:pPr algn="r"/>
            <a:r>
              <a:rPr lang="el-GR" sz="3000">
                <a:solidFill>
                  <a:schemeClr val="tx1"/>
                </a:solidFill>
              </a:rPr>
              <a:t>ΠΟΛΙΤΙΣΜΟΣ ΚΑΙ ΔΙΑΧΕΙΡΙΣΗ- 2 ΕΝΝΟΙΕΣ ΑΝΤΙΘΕΤΕΣ?</a:t>
            </a:r>
          </a:p>
        </p:txBody>
      </p:sp>
      <p:cxnSp>
        <p:nvCxnSpPr>
          <p:cNvPr id="14" name="Straight Connector 13">
            <a:extLst>
              <a:ext uri="{FF2B5EF4-FFF2-40B4-BE49-F238E27FC236}">
                <a16:creationId xmlns:a16="http://schemas.microsoft.com/office/drawing/2014/main" xmlns="" id="{789E20C7-BB50-4317-93C7-90C8ED80B275}"/>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3490722" y="1930986"/>
            <a:ext cx="0" cy="3200400"/>
          </a:xfrm>
          <a:prstGeom prst="line">
            <a:avLst/>
          </a:prstGeom>
          <a:ln w="15875" cap="sq">
            <a:solidFill>
              <a:schemeClr val="tx1"/>
            </a:solidFill>
            <a:miter lim="800000"/>
          </a:ln>
        </p:spPr>
        <p:style>
          <a:lnRef idx="1">
            <a:schemeClr val="accent1"/>
          </a:lnRef>
          <a:fillRef idx="0">
            <a:schemeClr val="accent1"/>
          </a:fillRef>
          <a:effectRef idx="0">
            <a:schemeClr val="accent1"/>
          </a:effectRef>
          <a:fontRef idx="minor">
            <a:schemeClr val="tx1"/>
          </a:fontRef>
        </p:style>
      </p:cxnSp>
      <p:sp>
        <p:nvSpPr>
          <p:cNvPr id="3" name="2 - Θέση κειμένου"/>
          <p:cNvSpPr>
            <a:spLocks noGrp="1"/>
          </p:cNvSpPr>
          <p:nvPr>
            <p:ph idx="1"/>
          </p:nvPr>
        </p:nvSpPr>
        <p:spPr>
          <a:xfrm>
            <a:off x="3781049" y="1085549"/>
            <a:ext cx="4184780" cy="4686903"/>
          </a:xfrm>
        </p:spPr>
        <p:txBody>
          <a:bodyPr anchor="ctr">
            <a:normAutofit/>
          </a:bodyPr>
          <a:lstStyle/>
          <a:p>
            <a:endParaRPr lang="el-GR">
              <a:solidFill>
                <a:schemeClr val="tx1"/>
              </a:solidFill>
            </a:endParaRPr>
          </a:p>
          <a:p>
            <a:r>
              <a:rPr lang="el-GR">
                <a:solidFill>
                  <a:schemeClr val="tx1"/>
                </a:solidFill>
              </a:rPr>
              <a:t>Ο πολιτισμός και η διαχείριση αλληλοαποκλείονται (?) από πολλές απόψεις. Με τον πολιτισμό συνδέουμε δημιουργική ελευθερία, ατομικότητα και δημιουργικό χάος, ενώ στην αναφορά του όρου διαχείριση σκεφτόμαστε  αποτελεσματικότητα, παραγωγικότητα και οικονομική επιτυχία. </a:t>
            </a:r>
          </a:p>
          <a:p>
            <a:endParaRPr lang="el-GR">
              <a:solidFill>
                <a:schemeClr val="tx1"/>
              </a:solidFill>
            </a:endParaRPr>
          </a:p>
        </p:txBody>
      </p:sp>
      <p:sp>
        <p:nvSpPr>
          <p:cNvPr id="16" name="Footer Placeholder 4">
            <a:extLst>
              <a:ext uri="{FF2B5EF4-FFF2-40B4-BE49-F238E27FC236}">
                <a16:creationId xmlns:a16="http://schemas.microsoft.com/office/drawing/2014/main" xmlns="" id="{0308D749-5984-4BB8-A788-A85D24304A0A}"/>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420832" y="6391838"/>
            <a:ext cx="2894846" cy="304801"/>
          </a:xfrm>
          <a:prstGeom prst="rect">
            <a:avLst/>
          </a:prstGeom>
        </p:spPr>
        <p:txBody>
          <a:bodyPr vert="horz" lIns="91440" tIns="45720" rIns="91440" bIns="45720" rtlCol="0" anchor="ctr"/>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endParaRPr lang="en-US" b="1" dirty="0">
              <a:solidFill>
                <a:srgbClr val="B31166"/>
              </a:solidFill>
            </a:endParaRPr>
          </a:p>
        </p:txBody>
      </p:sp>
      <p:sp>
        <p:nvSpPr>
          <p:cNvPr id="18" name="Date Placeholder 3">
            <a:extLst>
              <a:ext uri="{FF2B5EF4-FFF2-40B4-BE49-F238E27FC236}">
                <a16:creationId xmlns:a16="http://schemas.microsoft.com/office/drawing/2014/main" xmlns="" id="{95B8172D-A4C8-41B4-8991-78BBEC4039D5}"/>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5789140" y="6391839"/>
            <a:ext cx="2248228" cy="304798"/>
          </a:xfrm>
          <a:prstGeom prst="rect">
            <a:avLst/>
          </a:prstGeom>
        </p:spPr>
        <p:txBody>
          <a:bodyPr vert="horz" lIns="91440" tIns="45720" rIns="91440" bIns="45720" rtlCol="0" anchor="t"/>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r"/>
            <a:endParaRPr lang="en-US" b="1" dirty="0">
              <a:solidFill>
                <a:srgbClr val="B31166"/>
              </a:solidFill>
            </a:endParaRPr>
          </a:p>
        </p:txBody>
      </p:sp>
    </p:spTree>
  </p:cSld>
  <p:clrMapOvr>
    <a:overrideClrMapping bg1="dk1" tx1="lt1" bg2="dk2" tx2="lt2" accent1="accent1" accent2="accent2" accent3="accent3" accent4="accent4" accent5="accent5" accent6="accent6" hlink="hlink" folHlink="folHlink"/>
  </p:clrMapOvr>
</p:sld>
</file>

<file path=ppt/slides/slide26.xml><?xml version="1.0" encoding="utf-8"?>
<p:sld xmlns:a="http://schemas.openxmlformats.org/drawingml/2006/main" xmlns:r="http://schemas.openxmlformats.org/officeDocument/2006/relationships" xmlns:p="http://schemas.openxmlformats.org/presentationml/2006/main">
  <p:cSld>
    <p:bg>
      <p:bgPr>
        <a:blipFill rotWithShape="1">
          <a:blip r:embed="rId2">
            <a:duotone>
              <a:schemeClr val="bg2">
                <a:shade val="62000"/>
                <a:hueMod val="108000"/>
                <a:satMod val="164000"/>
                <a:lumMod val="69000"/>
              </a:schemeClr>
              <a:schemeClr val="bg2">
                <a:tint val="96000"/>
                <a:hueMod val="90000"/>
                <a:satMod val="130000"/>
                <a:lumMod val="134000"/>
              </a:schemeClr>
            </a:duotone>
          </a:blip>
          <a:stretch/>
        </a:blipFill>
        <a:effectLst/>
      </p:bgPr>
    </p:bg>
    <p:spTree>
      <p:nvGrpSpPr>
        <p:cNvPr id="1" name=""/>
        <p:cNvGrpSpPr/>
        <p:nvPr/>
      </p:nvGrpSpPr>
      <p:grpSpPr>
        <a:xfrm>
          <a:off x="0" y="0"/>
          <a:ext cx="0" cy="0"/>
          <a:chOff x="0" y="0"/>
          <a:chExt cx="0" cy="0"/>
        </a:xfrm>
      </p:grpSpPr>
      <p:sp useBgFill="1">
        <p:nvSpPr>
          <p:cNvPr id="9" name="Rectangle 8">
            <a:extLst>
              <a:ext uri="{FF2B5EF4-FFF2-40B4-BE49-F238E27FC236}">
                <a16:creationId xmlns:a16="http://schemas.microsoft.com/office/drawing/2014/main" xmlns="" id="{C314C310-850D-4491-AA52-C75BEA68B68C}"/>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 name="Group 10">
            <a:extLst>
              <a:ext uri="{FF2B5EF4-FFF2-40B4-BE49-F238E27FC236}">
                <a16:creationId xmlns:a16="http://schemas.microsoft.com/office/drawing/2014/main" xmlns="" id="{D4EC3799-3F52-48CE-85CC-83AED368EB42}"/>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0"/>
            <a:ext cx="9144000" cy="6858000"/>
            <a:chOff x="0" y="0"/>
            <a:chExt cx="12192000" cy="6858000"/>
          </a:xfrm>
        </p:grpSpPr>
        <p:sp>
          <p:nvSpPr>
            <p:cNvPr id="12" name="Rectangle 11">
              <a:extLst>
                <a:ext uri="{FF2B5EF4-FFF2-40B4-BE49-F238E27FC236}">
                  <a16:creationId xmlns:a16="http://schemas.microsoft.com/office/drawing/2014/main" xmlns="" id="{F3FC2939-BF10-4CBC-904B-74A17D4B9C3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sp>
        <p:sp>
          <p:nvSpPr>
            <p:cNvPr id="13" name="Freeform 5">
              <a:extLst>
                <a:ext uri="{FF2B5EF4-FFF2-40B4-BE49-F238E27FC236}">
                  <a16:creationId xmlns:a16="http://schemas.microsoft.com/office/drawing/2014/main" xmlns="" id="{266B6D5D-11B6-40A6-9CEF-F0B0D104C5C6}"/>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rgbClr val="FFFFFF"/>
            </a:solidFill>
            <a:ln>
              <a:noFill/>
            </a:ln>
          </p:spPr>
        </p:sp>
      </p:grpSp>
      <p:sp>
        <p:nvSpPr>
          <p:cNvPr id="4" name="Τίτλος 3">
            <a:extLst>
              <a:ext uri="{FF2B5EF4-FFF2-40B4-BE49-F238E27FC236}">
                <a16:creationId xmlns:a16="http://schemas.microsoft.com/office/drawing/2014/main" xmlns="" id="{5FDA5372-2306-468C-A927-E0D9428BB899}"/>
              </a:ext>
            </a:extLst>
          </p:cNvPr>
          <p:cNvSpPr>
            <a:spLocks noGrp="1"/>
          </p:cNvSpPr>
          <p:nvPr>
            <p:ph type="title"/>
          </p:nvPr>
        </p:nvSpPr>
        <p:spPr>
          <a:xfrm>
            <a:off x="627185" y="1085549"/>
            <a:ext cx="2573210" cy="4686903"/>
          </a:xfrm>
        </p:spPr>
        <p:txBody>
          <a:bodyPr anchor="ctr">
            <a:normAutofit/>
          </a:bodyPr>
          <a:lstStyle/>
          <a:p>
            <a:pPr algn="r"/>
            <a:endParaRPr lang="el-GR">
              <a:solidFill>
                <a:schemeClr val="tx1"/>
              </a:solidFill>
            </a:endParaRPr>
          </a:p>
        </p:txBody>
      </p:sp>
      <p:cxnSp>
        <p:nvCxnSpPr>
          <p:cNvPr id="15" name="Straight Connector 14">
            <a:extLst>
              <a:ext uri="{FF2B5EF4-FFF2-40B4-BE49-F238E27FC236}">
                <a16:creationId xmlns:a16="http://schemas.microsoft.com/office/drawing/2014/main" xmlns="" id="{789E20C7-BB50-4317-93C7-90C8ED80B275}"/>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3490722" y="1930986"/>
            <a:ext cx="0" cy="3200400"/>
          </a:xfrm>
          <a:prstGeom prst="line">
            <a:avLst/>
          </a:prstGeom>
          <a:ln w="15875" cap="sq">
            <a:solidFill>
              <a:schemeClr val="tx1"/>
            </a:solidFill>
            <a:miter lim="800000"/>
          </a:ln>
        </p:spPr>
        <p:style>
          <a:lnRef idx="1">
            <a:schemeClr val="accent1"/>
          </a:lnRef>
          <a:fillRef idx="0">
            <a:schemeClr val="accent1"/>
          </a:fillRef>
          <a:effectRef idx="0">
            <a:schemeClr val="accent1"/>
          </a:effectRef>
          <a:fontRef idx="minor">
            <a:schemeClr val="tx1"/>
          </a:fontRef>
        </p:style>
      </p:cxnSp>
      <p:sp>
        <p:nvSpPr>
          <p:cNvPr id="3" name="2 - Θέση κειμένου"/>
          <p:cNvSpPr>
            <a:spLocks noGrp="1"/>
          </p:cNvSpPr>
          <p:nvPr>
            <p:ph idx="1"/>
          </p:nvPr>
        </p:nvSpPr>
        <p:spPr>
          <a:xfrm>
            <a:off x="3781049" y="1085549"/>
            <a:ext cx="4184780" cy="4686903"/>
          </a:xfrm>
        </p:spPr>
        <p:txBody>
          <a:bodyPr anchor="ctr">
            <a:normAutofit/>
          </a:bodyPr>
          <a:lstStyle/>
          <a:p>
            <a:pPr>
              <a:lnSpc>
                <a:spcPct val="90000"/>
              </a:lnSpc>
            </a:pPr>
            <a:r>
              <a:rPr lang="el-GR">
                <a:solidFill>
                  <a:schemeClr val="tx1"/>
                </a:solidFill>
              </a:rPr>
              <a:t>Στα περιθώρια για την καλλιτεχνική ανάπτυξη αντιπαραβάλλεται φαινομενικά η θεωρία και πράξη σε σχέση με σχέδια, αριθμούς και έλεγχους στόχων.</a:t>
            </a:r>
          </a:p>
          <a:p>
            <a:pPr>
              <a:lnSpc>
                <a:spcPct val="90000"/>
              </a:lnSpc>
            </a:pPr>
            <a:r>
              <a:rPr lang="el-GR">
                <a:solidFill>
                  <a:schemeClr val="tx1"/>
                </a:solidFill>
              </a:rPr>
              <a:t>Η διαχείριση του πολιτισμού περιλαμβάνει κυρίως τις μεθόδους και τεχνικές που ενδυναμώνουν τον πολιτισμό, μια διαχείριση δηλαδή με την λειτουργική έννοια. Μια λειτουργική διαχείριση μπορεί να εφαρμοστεί εξίσου καλά σε μια επιχείρηση, που παράγει βιομηχανικά προϊόντα όπως και σε μια επιχείρηση παροχής υπηρεσιών.</a:t>
            </a:r>
          </a:p>
        </p:txBody>
      </p:sp>
      <p:sp>
        <p:nvSpPr>
          <p:cNvPr id="17" name="Footer Placeholder 4">
            <a:extLst>
              <a:ext uri="{FF2B5EF4-FFF2-40B4-BE49-F238E27FC236}">
                <a16:creationId xmlns:a16="http://schemas.microsoft.com/office/drawing/2014/main" xmlns="" id="{0308D749-5984-4BB8-A788-A85D24304A0A}"/>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420832" y="6391838"/>
            <a:ext cx="2894846" cy="304801"/>
          </a:xfrm>
          <a:prstGeom prst="rect">
            <a:avLst/>
          </a:prstGeom>
        </p:spPr>
        <p:txBody>
          <a:bodyPr vert="horz" lIns="91440" tIns="45720" rIns="91440" bIns="45720" rtlCol="0" anchor="ctr"/>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endParaRPr lang="en-US" b="1" dirty="0">
              <a:solidFill>
                <a:srgbClr val="B31166"/>
              </a:solidFill>
            </a:endParaRPr>
          </a:p>
        </p:txBody>
      </p:sp>
      <p:sp>
        <p:nvSpPr>
          <p:cNvPr id="19" name="Date Placeholder 3">
            <a:extLst>
              <a:ext uri="{FF2B5EF4-FFF2-40B4-BE49-F238E27FC236}">
                <a16:creationId xmlns:a16="http://schemas.microsoft.com/office/drawing/2014/main" xmlns="" id="{95B8172D-A4C8-41B4-8991-78BBEC4039D5}"/>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5789140" y="6391839"/>
            <a:ext cx="2248228" cy="304798"/>
          </a:xfrm>
          <a:prstGeom prst="rect">
            <a:avLst/>
          </a:prstGeom>
        </p:spPr>
        <p:txBody>
          <a:bodyPr vert="horz" lIns="91440" tIns="45720" rIns="91440" bIns="45720" rtlCol="0" anchor="t"/>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r"/>
            <a:endParaRPr lang="en-US" b="1" dirty="0">
              <a:solidFill>
                <a:srgbClr val="B31166"/>
              </a:solidFill>
            </a:endParaRPr>
          </a:p>
        </p:txBody>
      </p:sp>
    </p:spTree>
  </p:cSld>
  <p:clrMapOvr>
    <a:overrideClrMapping bg1="dk1" tx1="lt1" bg2="dk2" tx2="lt2" accent1="accent1" accent2="accent2" accent3="accent3" accent4="accent4" accent5="accent5" accent6="accent6" hlink="hlink" folHlink="folHlink"/>
  </p:clrMapOvr>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 name="Rectangle 17">
            <a:extLst>
              <a:ext uri="{FF2B5EF4-FFF2-40B4-BE49-F238E27FC236}">
                <a16:creationId xmlns:a16="http://schemas.microsoft.com/office/drawing/2014/main" xmlns="" id="{ECAF1E58-D170-4EF3-8E1A-992DA3688FC2}"/>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9144000" cy="6858000"/>
          </a:xfrm>
          <a:prstGeom prst="rect">
            <a:avLst/>
          </a:prstGeom>
          <a:blipFill>
            <a:blip r:embed="rId2">
              <a:duotone>
                <a:schemeClr val="dk2">
                  <a:shade val="69000"/>
                  <a:hueMod val="108000"/>
                  <a:satMod val="164000"/>
                  <a:lumMod val="74000"/>
                </a:schemeClr>
                <a:schemeClr val="dk2">
                  <a:tint val="96000"/>
                  <a:hueMod val="88000"/>
                  <a:satMod val="140000"/>
                  <a:lumMod val="13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20" name="Oval 19">
            <a:extLst>
              <a:ext uri="{FF2B5EF4-FFF2-40B4-BE49-F238E27FC236}">
                <a16:creationId xmlns:a16="http://schemas.microsoft.com/office/drawing/2014/main" xmlns="" id="{3EACCB19-3F29-416E-BD93-24BDDE3739C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2667000"/>
            <a:ext cx="314325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2" name="Oval 21">
            <a:extLst>
              <a:ext uri="{FF2B5EF4-FFF2-40B4-BE49-F238E27FC236}">
                <a16:creationId xmlns:a16="http://schemas.microsoft.com/office/drawing/2014/main" xmlns="" id="{39C41423-F9F7-4333-A541-61582D3D23E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2895600"/>
            <a:ext cx="177165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4" name="Freeform 5">
            <a:extLst>
              <a:ext uri="{FF2B5EF4-FFF2-40B4-BE49-F238E27FC236}">
                <a16:creationId xmlns:a16="http://schemas.microsoft.com/office/drawing/2014/main" xmlns="" id="{A66DA090-6BD9-45CC-B782-02767069BFB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rot="15922489">
            <a:off x="1942938" y="1881194"/>
            <a:ext cx="3299407" cy="330693"/>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26" name="Rectangle 25">
            <a:extLst>
              <a:ext uri="{FF2B5EF4-FFF2-40B4-BE49-F238E27FC236}">
                <a16:creationId xmlns:a16="http://schemas.microsoft.com/office/drawing/2014/main" xmlns="" id="{BA9F93AF-9489-4B8A-AA6B-1B00D3CA68C2}"/>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4285059" y="402165"/>
            <a:ext cx="4541439"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28" name="Freeform 5">
            <a:extLst>
              <a:ext uri="{FF2B5EF4-FFF2-40B4-BE49-F238E27FC236}">
                <a16:creationId xmlns:a16="http://schemas.microsoft.com/office/drawing/2014/main" xmlns="" id="{2F459F0B-865B-481D-9AC3-15C76A336007}"/>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rot="16200000">
            <a:off x="915324" y="2958541"/>
            <a:ext cx="6053670" cy="940919"/>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30" name="Freeform 5">
            <a:extLst>
              <a:ext uri="{FF2B5EF4-FFF2-40B4-BE49-F238E27FC236}">
                <a16:creationId xmlns:a16="http://schemas.microsoft.com/office/drawing/2014/main" xmlns="" id="{61CDB3A6-B686-4E1D-AD52-3DC038A45EE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0" y="1587"/>
            <a:ext cx="9144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sp>
        <p:nvSpPr>
          <p:cNvPr id="2" name="1 - Τίτλος"/>
          <p:cNvSpPr>
            <a:spLocks noGrp="1"/>
          </p:cNvSpPr>
          <p:nvPr>
            <p:ph type="title"/>
          </p:nvPr>
        </p:nvSpPr>
        <p:spPr>
          <a:xfrm>
            <a:off x="866216" y="973667"/>
            <a:ext cx="2206657" cy="4833745"/>
          </a:xfrm>
        </p:spPr>
        <p:txBody>
          <a:bodyPr>
            <a:normAutofit/>
          </a:bodyPr>
          <a:lstStyle/>
          <a:p>
            <a:r>
              <a:rPr lang="el-GR" sz="2700">
                <a:solidFill>
                  <a:srgbClr val="EBEBEB"/>
                </a:solidFill>
              </a:rPr>
              <a:t>Σκοποί πολιτιστικής Διαχείρισης</a:t>
            </a:r>
          </a:p>
        </p:txBody>
      </p:sp>
      <p:sp>
        <p:nvSpPr>
          <p:cNvPr id="32" name="Rectangle 31">
            <a:extLst>
              <a:ext uri="{FF2B5EF4-FFF2-40B4-BE49-F238E27FC236}">
                <a16:creationId xmlns:a16="http://schemas.microsoft.com/office/drawing/2014/main" xmlns="" id="{3D38E400-4F30-481D-A5DC-5AA21A2CB8A1}"/>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7828359" y="0"/>
            <a:ext cx="51435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graphicFrame>
        <p:nvGraphicFramePr>
          <p:cNvPr id="14" name="2 - Θέση κειμένου">
            <a:extLst>
              <a:ext uri="{FF2B5EF4-FFF2-40B4-BE49-F238E27FC236}">
                <a16:creationId xmlns:a16="http://schemas.microsoft.com/office/drawing/2014/main" xmlns="" id="{B6EA7435-CF3A-41C8-8259-BA0FBB1B8F91}"/>
              </a:ext>
            </a:extLst>
          </p:cNvPr>
          <p:cNvGraphicFramePr>
            <a:graphicFrameLocks noGrp="1"/>
          </p:cNvGraphicFramePr>
          <p:nvPr>
            <p:ph idx="1"/>
            <p:extLst>
              <p:ext uri="{D42A27DB-BD31-4B8C-83A1-F6EECF244321}">
                <p14:modId xmlns:p14="http://schemas.microsoft.com/office/powerpoint/2010/main" val="3849750329"/>
              </p:ext>
            </p:extLst>
          </p:nvPr>
        </p:nvGraphicFramePr>
        <p:xfrm>
          <a:off x="3895725" y="808038"/>
          <a:ext cx="4793456" cy="5246687"/>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ΔΙΑΧΕΙΡΙΣΗ ΠΟΛΙΤΙΣΜΟΥ</a:t>
            </a:r>
          </a:p>
        </p:txBody>
      </p:sp>
      <p:sp>
        <p:nvSpPr>
          <p:cNvPr id="3" name="2 - Θέση κειμένου"/>
          <p:cNvSpPr>
            <a:spLocks noGrp="1"/>
          </p:cNvSpPr>
          <p:nvPr>
            <p:ph idx="1"/>
          </p:nvPr>
        </p:nvSpPr>
        <p:spPr/>
        <p:txBody>
          <a:bodyPr>
            <a:normAutofit/>
          </a:bodyPr>
          <a:lstStyle/>
          <a:p>
            <a:r>
              <a:rPr lang="el-GR" dirty="0"/>
              <a:t>Η διαχείριση πολιτισμού υποστηρίζει τις διαδικασίες. Δεν αποτελεί αντίζηλο των τεχνών, της παιδαγωγικής του πολιτισμού και της κοινωνικής διάστασης του πολιτισμού. Αυτό δεν αποδεσμεύει βέβαια την διαχείριση πολιτισμού από την ανάγκη να γνωρίζει τα περιεχόμενα και τις επιπτώσεις του πολιτισμού.</a:t>
            </a:r>
          </a:p>
          <a:p>
            <a:endParaRPr lang="el-GR"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Νέο Μουσείο και Πολιτιστική </a:t>
            </a:r>
            <a:r>
              <a:rPr lang="el-GR" dirty="0" err="1"/>
              <a:t>Διαχειριση</a:t>
            </a:r>
            <a:endParaRPr lang="el-GR" dirty="0"/>
          </a:p>
        </p:txBody>
      </p:sp>
      <p:sp>
        <p:nvSpPr>
          <p:cNvPr id="3" name="2 - Θέση κειμένου"/>
          <p:cNvSpPr>
            <a:spLocks noGrp="1"/>
          </p:cNvSpPr>
          <p:nvPr>
            <p:ph idx="1"/>
          </p:nvPr>
        </p:nvSpPr>
        <p:spPr/>
        <p:txBody>
          <a:bodyPr>
            <a:normAutofit lnSpcReduction="10000"/>
          </a:bodyPr>
          <a:lstStyle/>
          <a:p>
            <a:r>
              <a:rPr lang="el-GR" dirty="0"/>
              <a:t>Τις τελευταίες δεκαετίες, η ιδέα των μουσείων ως επιβλητικά κτίρια με τις εκτεταμένες και κουραστικές εκθέσεις έχει αρχίσει να ξεθωριάζει. Στις μέρες μας, μουσεία μικρής κλίμακας που προσφέρουν ευέλικτες και εναλλακτικές εκθέσεις έχουν αρχίσει να αναπτύσσονται σημαντικά. Επιπλέον, πολλά πλέον έχουν και εκπαιδευτικό χαρακτήρα που προσφέρουν διασκεδαστικές δραστηριότητες. Ένας σημαντικός πρόσθετος παράγοντας για τη σύγχρονη οπτική των μουσείων είναι η αλλαγή από θεσμικές εκθέσεις σε εκείνες που δημιουργούν κοινωνικές, δημιουργικές και συμμετοχικές εμπειρίες οι οποίες είναι πιο προσιτές για το ευρύ κοινό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blipFill rotWithShape="1">
          <a:blip r:embed="rId2">
            <a:duotone>
              <a:schemeClr val="bg2">
                <a:shade val="62000"/>
                <a:hueMod val="108000"/>
                <a:satMod val="164000"/>
                <a:lumMod val="69000"/>
              </a:schemeClr>
              <a:schemeClr val="bg2">
                <a:tint val="96000"/>
                <a:hueMod val="90000"/>
                <a:satMod val="130000"/>
                <a:lumMod val="134000"/>
              </a:schemeClr>
            </a:duotone>
          </a:blip>
          <a:stretch/>
        </a:blipFill>
        <a:effectLst/>
      </p:bgPr>
    </p:bg>
    <p:spTree>
      <p:nvGrpSpPr>
        <p:cNvPr id="1" name=""/>
        <p:cNvGrpSpPr/>
        <p:nvPr/>
      </p:nvGrpSpPr>
      <p:grpSpPr>
        <a:xfrm>
          <a:off x="0" y="0"/>
          <a:ext cx="0" cy="0"/>
          <a:chOff x="0" y="0"/>
          <a:chExt cx="0" cy="0"/>
        </a:xfrm>
      </p:grpSpPr>
      <p:grpSp>
        <p:nvGrpSpPr>
          <p:cNvPr id="9" name="Group 8">
            <a:extLst>
              <a:ext uri="{FF2B5EF4-FFF2-40B4-BE49-F238E27FC236}">
                <a16:creationId xmlns:a16="http://schemas.microsoft.com/office/drawing/2014/main" xmlns="" id="{65779281-7937-47A5-9678-B6FDAD972AD3}"/>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2373"/>
            <a:ext cx="9144000" cy="6867027"/>
            <a:chOff x="0" y="-2373"/>
            <a:chExt cx="12192000" cy="6867027"/>
          </a:xfrm>
        </p:grpSpPr>
        <p:sp>
          <p:nvSpPr>
            <p:cNvPr id="10" name="Rectangle 9">
              <a:extLst>
                <a:ext uri="{FF2B5EF4-FFF2-40B4-BE49-F238E27FC236}">
                  <a16:creationId xmlns:a16="http://schemas.microsoft.com/office/drawing/2014/main" xmlns="" id="{3C6A5F94-EA1E-47C7-A6EE-BBF381891F4C}"/>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1" name="Oval 10">
              <a:extLst>
                <a:ext uri="{FF2B5EF4-FFF2-40B4-BE49-F238E27FC236}">
                  <a16:creationId xmlns:a16="http://schemas.microsoft.com/office/drawing/2014/main" xmlns="" id="{A45E2F18-3105-4F3B-99FD-83B4793DA3A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3220" y="2667000"/>
              <a:ext cx="4191000" cy="4191000"/>
            </a:xfrm>
            <a:prstGeom prst="ellipse">
              <a:avLst/>
            </a:prstGeom>
            <a:gradFill flip="none" rotWithShape="1">
              <a:gsLst>
                <a:gs pos="0">
                  <a:schemeClr val="bg2">
                    <a:lumMod val="40000"/>
                    <a:lumOff val="60000"/>
                    <a:alpha val="11000"/>
                  </a:schemeClr>
                </a:gs>
                <a:gs pos="75000">
                  <a:schemeClr val="bg2">
                    <a:lumMod val="40000"/>
                    <a:lumOff val="60000"/>
                    <a:alpha val="0"/>
                  </a:schemeClr>
                </a:gs>
                <a:gs pos="36000">
                  <a:schemeClr val="bg2">
                    <a:lumMod val="40000"/>
                    <a:lumOff val="60000"/>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2" name="Oval 11">
              <a:extLst>
                <a:ext uri="{FF2B5EF4-FFF2-40B4-BE49-F238E27FC236}">
                  <a16:creationId xmlns:a16="http://schemas.microsoft.com/office/drawing/2014/main" xmlns="" id="{1381AF66-114C-4563-B095-288F42CCBDAF}"/>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1750" y="2895600"/>
              <a:ext cx="2362200" cy="2362200"/>
            </a:xfrm>
            <a:prstGeom prst="ellipse">
              <a:avLst/>
            </a:prstGeom>
            <a:gradFill flip="none" rotWithShape="1">
              <a:gsLst>
                <a:gs pos="0">
                  <a:schemeClr val="bg2">
                    <a:lumMod val="40000"/>
                    <a:lumOff val="60000"/>
                    <a:alpha val="8000"/>
                  </a:schemeClr>
                </a:gs>
                <a:gs pos="72000">
                  <a:schemeClr val="bg2">
                    <a:lumMod val="40000"/>
                    <a:lumOff val="60000"/>
                    <a:alpha val="0"/>
                  </a:schemeClr>
                </a:gs>
                <a:gs pos="36000">
                  <a:schemeClr val="bg2">
                    <a:lumMod val="40000"/>
                    <a:lumOff val="60000"/>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3" name="Oval 12">
              <a:extLst>
                <a:ext uri="{FF2B5EF4-FFF2-40B4-BE49-F238E27FC236}">
                  <a16:creationId xmlns:a16="http://schemas.microsoft.com/office/drawing/2014/main" xmlns="" id="{747F9408-6CFC-4676-AD20-F02C796EB6ED}"/>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1676400"/>
              <a:ext cx="2819400" cy="2819400"/>
            </a:xfrm>
            <a:prstGeom prst="ellipse">
              <a:avLst/>
            </a:prstGeom>
            <a:gradFill flip="none" rotWithShape="1">
              <a:gsLst>
                <a:gs pos="0">
                  <a:schemeClr val="bg2">
                    <a:lumMod val="40000"/>
                    <a:lumOff val="60000"/>
                    <a:alpha val="7000"/>
                  </a:schemeClr>
                </a:gs>
                <a:gs pos="69000">
                  <a:schemeClr val="bg2">
                    <a:lumMod val="40000"/>
                    <a:lumOff val="60000"/>
                    <a:alpha val="0"/>
                  </a:schemeClr>
                </a:gs>
                <a:gs pos="36000">
                  <a:schemeClr val="bg2">
                    <a:lumMod val="40000"/>
                    <a:lumOff val="60000"/>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4" name="Oval 13">
              <a:extLst>
                <a:ext uri="{FF2B5EF4-FFF2-40B4-BE49-F238E27FC236}">
                  <a16:creationId xmlns:a16="http://schemas.microsoft.com/office/drawing/2014/main" xmlns="" id="{A7ADB05A-D37F-413A-B91E-5BB1FF628981}"/>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7999412" y="-2373"/>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a:extLst>
                <a:ext uri="{FF2B5EF4-FFF2-40B4-BE49-F238E27FC236}">
                  <a16:creationId xmlns:a16="http://schemas.microsoft.com/office/drawing/2014/main" xmlns="" id="{8654F3E1-5DC0-4E84-B666-997F05FA07A1}"/>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5874054"/>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Freeform 5">
              <a:extLst>
                <a:ext uri="{FF2B5EF4-FFF2-40B4-BE49-F238E27FC236}">
                  <a16:creationId xmlns:a16="http://schemas.microsoft.com/office/drawing/2014/main" xmlns="" id="{6705C03F-F9C3-432E-8D6A-7396A5D232F7}"/>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bwMode="gray">
            <a:xfrm rot="21010068">
              <a:off x="8490951" y="1797517"/>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7" name="Freeform 5">
              <a:extLst>
                <a:ext uri="{FF2B5EF4-FFF2-40B4-BE49-F238E27FC236}">
                  <a16:creationId xmlns:a16="http://schemas.microsoft.com/office/drawing/2014/main" xmlns="" id="{A9832115-0F55-42D3-9A09-385BD837DDF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bwMode="gray">
            <a:xfrm>
              <a:off x="459506" y="1866405"/>
              <a:ext cx="11277600" cy="4533900"/>
            </a:xfrm>
            <a:custGeom>
              <a:avLst/>
              <a:gdLst/>
              <a:ahLst/>
              <a:cxnLst/>
              <a:rect l="0" t="0" r="r" b="b"/>
              <a:pathLst>
                <a:path w="7104" h="2856">
                  <a:moveTo>
                    <a:pt x="0" y="0"/>
                  </a:moveTo>
                  <a:lnTo>
                    <a:pt x="0" y="2856"/>
                  </a:lnTo>
                  <a:lnTo>
                    <a:pt x="7104" y="2856"/>
                  </a:lnTo>
                  <a:lnTo>
                    <a:pt x="7104" y="1"/>
                  </a:lnTo>
                  <a:lnTo>
                    <a:pt x="7104" y="1"/>
                  </a:lnTo>
                  <a:lnTo>
                    <a:pt x="6943" y="26"/>
                  </a:lnTo>
                  <a:lnTo>
                    <a:pt x="6782" y="50"/>
                  </a:lnTo>
                  <a:lnTo>
                    <a:pt x="6621" y="73"/>
                  </a:lnTo>
                  <a:lnTo>
                    <a:pt x="6459" y="93"/>
                  </a:lnTo>
                  <a:lnTo>
                    <a:pt x="6298" y="113"/>
                  </a:lnTo>
                  <a:lnTo>
                    <a:pt x="6136" y="132"/>
                  </a:lnTo>
                  <a:lnTo>
                    <a:pt x="5976" y="148"/>
                  </a:lnTo>
                  <a:lnTo>
                    <a:pt x="5814" y="163"/>
                  </a:lnTo>
                  <a:lnTo>
                    <a:pt x="5653" y="177"/>
                  </a:lnTo>
                  <a:lnTo>
                    <a:pt x="5494" y="189"/>
                  </a:lnTo>
                  <a:lnTo>
                    <a:pt x="5334" y="201"/>
                  </a:lnTo>
                  <a:lnTo>
                    <a:pt x="5175" y="211"/>
                  </a:lnTo>
                  <a:lnTo>
                    <a:pt x="5017" y="219"/>
                  </a:lnTo>
                  <a:lnTo>
                    <a:pt x="4859" y="227"/>
                  </a:lnTo>
                  <a:lnTo>
                    <a:pt x="4703" y="234"/>
                  </a:lnTo>
                  <a:lnTo>
                    <a:pt x="4548" y="239"/>
                  </a:lnTo>
                  <a:lnTo>
                    <a:pt x="4393" y="243"/>
                  </a:lnTo>
                  <a:lnTo>
                    <a:pt x="4240" y="247"/>
                  </a:lnTo>
                  <a:lnTo>
                    <a:pt x="4088" y="249"/>
                  </a:lnTo>
                  <a:lnTo>
                    <a:pt x="3937" y="251"/>
                  </a:lnTo>
                  <a:lnTo>
                    <a:pt x="3788" y="252"/>
                  </a:lnTo>
                  <a:lnTo>
                    <a:pt x="3640" y="251"/>
                  </a:lnTo>
                  <a:lnTo>
                    <a:pt x="3494" y="251"/>
                  </a:lnTo>
                  <a:lnTo>
                    <a:pt x="3349" y="249"/>
                  </a:lnTo>
                  <a:lnTo>
                    <a:pt x="3207" y="246"/>
                  </a:lnTo>
                  <a:lnTo>
                    <a:pt x="3066" y="243"/>
                  </a:lnTo>
                  <a:lnTo>
                    <a:pt x="2928" y="240"/>
                  </a:lnTo>
                  <a:lnTo>
                    <a:pt x="2791" y="235"/>
                  </a:lnTo>
                  <a:lnTo>
                    <a:pt x="2656" y="230"/>
                  </a:lnTo>
                  <a:lnTo>
                    <a:pt x="2524" y="225"/>
                  </a:lnTo>
                  <a:lnTo>
                    <a:pt x="2266" y="212"/>
                  </a:lnTo>
                  <a:lnTo>
                    <a:pt x="2019" y="198"/>
                  </a:lnTo>
                  <a:lnTo>
                    <a:pt x="1782" y="183"/>
                  </a:lnTo>
                  <a:lnTo>
                    <a:pt x="1557" y="167"/>
                  </a:lnTo>
                  <a:lnTo>
                    <a:pt x="1343" y="150"/>
                  </a:lnTo>
                  <a:lnTo>
                    <a:pt x="1144" y="132"/>
                  </a:lnTo>
                  <a:lnTo>
                    <a:pt x="957" y="114"/>
                  </a:lnTo>
                  <a:lnTo>
                    <a:pt x="785" y="96"/>
                  </a:lnTo>
                  <a:lnTo>
                    <a:pt x="627" y="79"/>
                  </a:lnTo>
                  <a:lnTo>
                    <a:pt x="487" y="63"/>
                  </a:lnTo>
                  <a:lnTo>
                    <a:pt x="361" y="48"/>
                  </a:lnTo>
                  <a:lnTo>
                    <a:pt x="254" y="35"/>
                  </a:lnTo>
                  <a:lnTo>
                    <a:pt x="165" y="23"/>
                  </a:lnTo>
                  <a:lnTo>
                    <a:pt x="42" y="6"/>
                  </a:lnTo>
                  <a:lnTo>
                    <a:pt x="0" y="0"/>
                  </a:lnTo>
                  <a:lnTo>
                    <a:pt x="0" y="0"/>
                  </a:lnTo>
                  <a:close/>
                </a:path>
              </a:pathLst>
            </a:custGeom>
            <a:solidFill>
              <a:schemeClr val="bg1"/>
            </a:solidFill>
            <a:ln>
              <a:noFill/>
            </a:ln>
          </p:spPr>
        </p:sp>
        <p:sp>
          <p:nvSpPr>
            <p:cNvPr id="18" name="Freeform 5">
              <a:extLst>
                <a:ext uri="{FF2B5EF4-FFF2-40B4-BE49-F238E27FC236}">
                  <a16:creationId xmlns:a16="http://schemas.microsoft.com/office/drawing/2014/main" xmlns="" id="{E7DA4E2E-EF02-4DA8-B2D4-458977719B4B}"/>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0" name="Rectangle 19">
            <a:extLst>
              <a:ext uri="{FF2B5EF4-FFF2-40B4-BE49-F238E27FC236}">
                <a16:creationId xmlns:a16="http://schemas.microsoft.com/office/drawing/2014/main" xmlns="" id="{4E7CA534-C00D-4395-B324-C66C955E5310}"/>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7828359" y="0"/>
            <a:ext cx="51435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useBgFill="1">
        <p:nvSpPr>
          <p:cNvPr id="22" name="Rectangle 21">
            <a:extLst>
              <a:ext uri="{FF2B5EF4-FFF2-40B4-BE49-F238E27FC236}">
                <a16:creationId xmlns:a16="http://schemas.microsoft.com/office/drawing/2014/main" xmlns="" id="{C314C310-850D-4491-AA52-C75BEA68B68C}"/>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3">
            <a:extLst>
              <a:ext uri="{FF2B5EF4-FFF2-40B4-BE49-F238E27FC236}">
                <a16:creationId xmlns:a16="http://schemas.microsoft.com/office/drawing/2014/main" xmlns="" id="{D4EC3799-3F52-48CE-85CC-83AED368EB42}"/>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0"/>
            <a:ext cx="9144000" cy="6858000"/>
            <a:chOff x="0" y="0"/>
            <a:chExt cx="12192000" cy="6858000"/>
          </a:xfrm>
        </p:grpSpPr>
        <p:sp>
          <p:nvSpPr>
            <p:cNvPr id="25" name="Rectangle 24">
              <a:extLst>
                <a:ext uri="{FF2B5EF4-FFF2-40B4-BE49-F238E27FC236}">
                  <a16:creationId xmlns:a16="http://schemas.microsoft.com/office/drawing/2014/main" xmlns="" id="{F3FC2939-BF10-4CBC-904B-74A17D4B9C3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sp>
        <p:sp>
          <p:nvSpPr>
            <p:cNvPr id="26" name="Freeform 5">
              <a:extLst>
                <a:ext uri="{FF2B5EF4-FFF2-40B4-BE49-F238E27FC236}">
                  <a16:creationId xmlns:a16="http://schemas.microsoft.com/office/drawing/2014/main" xmlns="" id="{266B6D5D-11B6-40A6-9CEF-F0B0D104C5C6}"/>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rgbClr val="FFFFFF"/>
            </a:solidFill>
            <a:ln>
              <a:noFill/>
            </a:ln>
          </p:spPr>
        </p:sp>
      </p:grpSp>
      <p:sp>
        <p:nvSpPr>
          <p:cNvPr id="4" name="3 - Τίτλος"/>
          <p:cNvSpPr>
            <a:spLocks noGrp="1"/>
          </p:cNvSpPr>
          <p:nvPr>
            <p:ph type="title"/>
          </p:nvPr>
        </p:nvSpPr>
        <p:spPr>
          <a:xfrm>
            <a:off x="627185" y="1085549"/>
            <a:ext cx="2573210" cy="4686903"/>
          </a:xfrm>
        </p:spPr>
        <p:txBody>
          <a:bodyPr vert="horz" lIns="91440" tIns="45720" rIns="91440" bIns="45720" rtlCol="0" anchor="ctr">
            <a:normAutofit/>
          </a:bodyPr>
          <a:lstStyle/>
          <a:p>
            <a:pPr algn="r"/>
            <a:r>
              <a:rPr lang="en-US" sz="2500">
                <a:solidFill>
                  <a:schemeClr val="tx1"/>
                </a:solidFill>
              </a:rPr>
              <a:t>ΔΙΑΧΕΙΡΙΣΗ ΠΟΛΙΤΙΣΤΙΚΗΣ ΚΛΗΡΟΝΟΜΙΑΣ</a:t>
            </a:r>
          </a:p>
        </p:txBody>
      </p:sp>
      <p:cxnSp>
        <p:nvCxnSpPr>
          <p:cNvPr id="28" name="Straight Connector 27">
            <a:extLst>
              <a:ext uri="{FF2B5EF4-FFF2-40B4-BE49-F238E27FC236}">
                <a16:creationId xmlns:a16="http://schemas.microsoft.com/office/drawing/2014/main" xmlns="" id="{789E20C7-BB50-4317-93C7-90C8ED80B275}"/>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3490722" y="1930986"/>
            <a:ext cx="0" cy="3200400"/>
          </a:xfrm>
          <a:prstGeom prst="line">
            <a:avLst/>
          </a:prstGeom>
          <a:ln w="15875" cap="sq">
            <a:solidFill>
              <a:schemeClr val="tx1"/>
            </a:solidFill>
            <a:miter lim="800000"/>
          </a:ln>
        </p:spPr>
        <p:style>
          <a:lnRef idx="1">
            <a:schemeClr val="accent1"/>
          </a:lnRef>
          <a:fillRef idx="0">
            <a:schemeClr val="accent1"/>
          </a:fillRef>
          <a:effectRef idx="0">
            <a:schemeClr val="accent1"/>
          </a:effectRef>
          <a:fontRef idx="minor">
            <a:schemeClr val="tx1"/>
          </a:fontRef>
        </p:style>
      </p:cxnSp>
      <p:sp>
        <p:nvSpPr>
          <p:cNvPr id="3" name="2 - Θέση περιεχομένου"/>
          <p:cNvSpPr>
            <a:spLocks noGrp="1"/>
          </p:cNvSpPr>
          <p:nvPr>
            <p:ph type="body" sz="half" idx="2"/>
          </p:nvPr>
        </p:nvSpPr>
        <p:spPr>
          <a:xfrm>
            <a:off x="3781049" y="1085549"/>
            <a:ext cx="4184780" cy="4686903"/>
          </a:xfrm>
        </p:spPr>
        <p:txBody>
          <a:bodyPr vert="horz" lIns="91440" tIns="45720" rIns="91440" bIns="45720" rtlCol="0" anchor="ctr">
            <a:normAutofit/>
          </a:bodyPr>
          <a:lstStyle/>
          <a:p>
            <a:pPr>
              <a:lnSpc>
                <a:spcPct val="90000"/>
              </a:lnSpc>
              <a:buFont typeface="Wingdings 3" charset="2"/>
              <a:buChar char=""/>
            </a:pPr>
            <a:r>
              <a:rPr lang="en-US" sz="1700">
                <a:solidFill>
                  <a:schemeClr val="tx1"/>
                </a:solidFill>
              </a:rPr>
              <a:t>Η διαχείριση της πολιτιστικής κληρονομιάς πρέπει σήμερα να ανταποκρίνεται σε ένα σύνθετο σύνολο παραγόντων: από την καταστροφή μνημείων και χώρων λόγω πολιτικών κινήτρων έως την παράνομη διακίνηση αγαθών και την κλιματική αλλαγή. τα προστατευτικά μέτρα που οφείλει κανείς να πάρει έχουν πολιτικές διαστάσεις και φυσικά αφορούν πολιτικές πρωτοβουλίες. Η πολιτική, η ηθική, οι κίνδυνοι, ακόμη και τα ανθρώπινα δικαιώματα είναι όλα συνδεδεμένα με τη φροντίδα της κληρονομιάς του κόσμου. </a:t>
            </a:r>
            <a:br>
              <a:rPr lang="en-US" sz="1700">
                <a:solidFill>
                  <a:schemeClr val="tx1"/>
                </a:solidFill>
              </a:rPr>
            </a:br>
            <a:r>
              <a:rPr lang="en-US" sz="1700">
                <a:solidFill>
                  <a:schemeClr val="tx1"/>
                </a:solidFill>
              </a:rPr>
              <a:t>Επιπλέον δεν πρέπει να παραμελεί τον βασικό της στόχο , την προαγωγή του πολιτισμού.</a:t>
            </a:r>
          </a:p>
          <a:p>
            <a:pPr>
              <a:lnSpc>
                <a:spcPct val="90000"/>
              </a:lnSpc>
              <a:buFont typeface="Wingdings 3" charset="2"/>
              <a:buChar char=""/>
            </a:pPr>
            <a:endParaRPr lang="en-US" sz="1700">
              <a:solidFill>
                <a:schemeClr val="tx1"/>
              </a:solidFill>
            </a:endParaRPr>
          </a:p>
        </p:txBody>
      </p:sp>
      <p:sp>
        <p:nvSpPr>
          <p:cNvPr id="30" name="Footer Placeholder 4">
            <a:extLst>
              <a:ext uri="{FF2B5EF4-FFF2-40B4-BE49-F238E27FC236}">
                <a16:creationId xmlns:a16="http://schemas.microsoft.com/office/drawing/2014/main" xmlns="" id="{0308D749-5984-4BB8-A788-A85D24304A0A}"/>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420832" y="6391838"/>
            <a:ext cx="2894846" cy="304801"/>
          </a:xfrm>
          <a:prstGeom prst="rect">
            <a:avLst/>
          </a:prstGeom>
        </p:spPr>
        <p:txBody>
          <a:bodyPr vert="horz" lIns="91440" tIns="45720" rIns="91440" bIns="45720" rtlCol="0" anchor="ctr"/>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endParaRPr lang="en-US" b="1" dirty="0">
              <a:solidFill>
                <a:srgbClr val="B31166"/>
              </a:solidFill>
            </a:endParaRPr>
          </a:p>
        </p:txBody>
      </p:sp>
      <p:sp>
        <p:nvSpPr>
          <p:cNvPr id="32" name="Date Placeholder 3">
            <a:extLst>
              <a:ext uri="{FF2B5EF4-FFF2-40B4-BE49-F238E27FC236}">
                <a16:creationId xmlns:a16="http://schemas.microsoft.com/office/drawing/2014/main" xmlns="" id="{95B8172D-A4C8-41B4-8991-78BBEC4039D5}"/>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5789140" y="6391839"/>
            <a:ext cx="2248228" cy="304798"/>
          </a:xfrm>
          <a:prstGeom prst="rect">
            <a:avLst/>
          </a:prstGeom>
        </p:spPr>
        <p:txBody>
          <a:bodyPr vert="horz" lIns="91440" tIns="45720" rIns="91440" bIns="45720" rtlCol="0" anchor="t"/>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r"/>
            <a:endParaRPr lang="en-US" b="1" dirty="0">
              <a:solidFill>
                <a:srgbClr val="B31166"/>
              </a:solidFill>
            </a:endParaRPr>
          </a:p>
        </p:txBody>
      </p:sp>
    </p:spTree>
  </p:cSld>
  <p:clrMapOvr>
    <a:overrideClrMapping bg1="dk1" tx1="lt1" bg2="dk2" tx2="lt2" accent1="accent1" accent2="accent2" accent3="accent3" accent4="accent4" accent5="accent5" accent6="accent6" hlink="hlink" folHlink="folHlink"/>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DFCB8144-1CE8-4BC0-A3BE-48E0786B5155}"/>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a:bodyPr>
          <a:lstStyle/>
          <a:p>
            <a:r>
              <a:rPr lang="el-GR" dirty="0"/>
              <a:t>Το μάρκετινγκ λειτουργεί μέσα σε ένα δυναμικό παγκόσμιο περιβάλλον και πρέπει να προσαρμοστεί στους πολιτιστικούς χώρους. Δεν είναι μόνο μια η επιτυχημένη στρατηγική μάρκετινγκ που να μπορεί να εφαρμοστεί. Κάθε ένα μουσείο πρέπει να προσαρμόσει τα εργαλεία του μάρκετινγκ στις ανάγκες του. Παρόλα αυτά λόγω του χαρακτήρα του μάρκετινγκ θα πρέπει συνεχώς οι πολιτιστικοί χώροι και ιδίως τα μουσεία να ακολουθούν τις εξελίξεις αφού οι γρήγορες αλλαγές μπορούν γρήγορα να μετατρέψουν σε ξεπερασμένες κάποιες στρατηγικές που μέχρι πρότινος θεωρούνταν άριστες</a:t>
            </a:r>
          </a:p>
          <a:p>
            <a:endParaRPr lang="el-GR"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err="1"/>
              <a:t>΄Πολιτιστικό</a:t>
            </a:r>
            <a:r>
              <a:rPr lang="el-GR" dirty="0"/>
              <a:t> </a:t>
            </a:r>
            <a:r>
              <a:rPr lang="el-GR" dirty="0" err="1"/>
              <a:t>Μάρκετιγκ</a:t>
            </a:r>
            <a:endParaRPr lang="el-GR" dirty="0"/>
          </a:p>
        </p:txBody>
      </p:sp>
      <p:sp>
        <p:nvSpPr>
          <p:cNvPr id="3" name="2 - Θέση κειμένου"/>
          <p:cNvSpPr>
            <a:spLocks noGrp="1"/>
          </p:cNvSpPr>
          <p:nvPr>
            <p:ph idx="1"/>
          </p:nvPr>
        </p:nvSpPr>
        <p:spPr/>
        <p:txBody>
          <a:bodyPr>
            <a:normAutofit/>
          </a:bodyPr>
          <a:lstStyle/>
          <a:p>
            <a:r>
              <a:rPr lang="el-GR" dirty="0" err="1"/>
              <a:t>Kotler</a:t>
            </a:r>
            <a:r>
              <a:rPr lang="el-GR" dirty="0"/>
              <a:t>, το μάρκετινγκ είναι μια σειρά ανθρώπινων δραστηριοτήτων που έχουν σκοπό τη διευκόλυνση και ολοκλήρωση των συναλλαγών</a:t>
            </a:r>
          </a:p>
          <a:p>
            <a:r>
              <a:rPr lang="el-GR" dirty="0"/>
              <a:t/>
            </a:r>
            <a:br>
              <a:rPr lang="el-GR" dirty="0"/>
            </a:br>
            <a:r>
              <a:rPr lang="el-GR" dirty="0"/>
              <a:t>«υπευθυνότητα,  ανταγωνιστικότητα,  επαγγελματισμός , οικονομική αυτάρκεια,  βιωσιμότητα , παραγωγικότητα, καλή αξιοποίηση των πόρων και του ανθρώπινου δυναμικού.» </a:t>
            </a: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Μουσειακό </a:t>
            </a:r>
            <a:r>
              <a:rPr lang="el-GR" dirty="0" err="1"/>
              <a:t>Μάρκετιγκ</a:t>
            </a:r>
            <a:endParaRPr lang="el-GR" dirty="0"/>
          </a:p>
        </p:txBody>
      </p:sp>
      <p:sp>
        <p:nvSpPr>
          <p:cNvPr id="3" name="2 - Θέση κειμένου"/>
          <p:cNvSpPr>
            <a:spLocks noGrp="1"/>
          </p:cNvSpPr>
          <p:nvPr>
            <p:ph idx="1"/>
          </p:nvPr>
        </p:nvSpPr>
        <p:spPr/>
        <p:txBody>
          <a:bodyPr>
            <a:normAutofit/>
          </a:bodyPr>
          <a:lstStyle/>
          <a:p>
            <a:r>
              <a:rPr lang="el-GR" dirty="0"/>
              <a:t>Σημαντικό τμήμα του πολιτιστικού Μάρκετινγκ αποτελεί το μουσειακό Μάρκετινγκ. Το μουσειακό Μάρκετινγκ «συνίσταται στη διαδικασία μάνατζμεντ που συνάδει με την αποστολή ενός μουσείου ή μιας γκαλερί και ευθύνεται για την αποτελεσματική αναγνώρισή τους, τη διαμόρφωση προσδοκιών και την ικανοποίηση των αναγκών του κοινού τους»</a:t>
            </a: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48463A98-3A76-4563-8A04-76B5AE379A46}"/>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a:bodyPr>
          <a:lstStyle/>
          <a:p>
            <a:r>
              <a:rPr lang="el-GR" dirty="0"/>
              <a:t>Η </a:t>
            </a:r>
            <a:r>
              <a:rPr lang="el-GR" dirty="0" err="1"/>
              <a:t>Rentscler</a:t>
            </a:r>
            <a:r>
              <a:rPr lang="el-GR" dirty="0"/>
              <a:t> (2002) παρατηρεί ότι το μουσειακό μάρκετινγκ θεωρείται η επικοινωνία με τους μουσειακούς φορείς όπως είναι οι επισκέπτες, οι χρηματοδότες των μουσείων, οι τοπικές αρχές, το προσωπικό του μουσείου, τα μέλη του διοικητικού συμβουλίου, οι επαγγελματίες των μουσείων, οι ερευνητές, οι χορηγοί και τα μέσα μαζικής επικοινωνίας. Αυτό διευρύνει το επίκεντρο του μάρκετινγκ πέρα από τη στενή έννοια του κοινού του μουσείου. Το μάρκετινγκ αποτελεί μέρος των απαραίτητων αλλαγών ενός μουσείου.</a:t>
            </a:r>
          </a:p>
          <a:p>
            <a:endParaRPr lang="el-GR"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Τι διαχειρίζεται ένα Μουσείο </a:t>
            </a:r>
          </a:p>
        </p:txBody>
      </p:sp>
      <p:sp>
        <p:nvSpPr>
          <p:cNvPr id="3" name="2 - Θέση κειμένου"/>
          <p:cNvSpPr>
            <a:spLocks noGrp="1"/>
          </p:cNvSpPr>
          <p:nvPr>
            <p:ph idx="1"/>
          </p:nvPr>
        </p:nvSpPr>
        <p:spPr/>
        <p:txBody>
          <a:bodyPr>
            <a:normAutofit/>
          </a:bodyPr>
          <a:lstStyle/>
          <a:p>
            <a:r>
              <a:rPr lang="el-GR" dirty="0"/>
              <a:t>Φυσικά και Άυλα Αντικείμενα</a:t>
            </a:r>
            <a:br>
              <a:rPr lang="el-GR" dirty="0"/>
            </a:br>
            <a:r>
              <a:rPr lang="el-GR" dirty="0"/>
              <a:t/>
            </a:r>
            <a:br>
              <a:rPr lang="el-GR" dirty="0"/>
            </a:br>
            <a:r>
              <a:rPr lang="el-GR" dirty="0"/>
              <a:t>Χώρους</a:t>
            </a:r>
            <a:br>
              <a:rPr lang="el-GR" dirty="0"/>
            </a:br>
            <a:r>
              <a:rPr lang="el-GR" dirty="0"/>
              <a:t/>
            </a:r>
            <a:br>
              <a:rPr lang="el-GR" dirty="0"/>
            </a:br>
            <a:r>
              <a:rPr lang="el-GR" dirty="0"/>
              <a:t>Εκθέσεις – Εκδηλώσεις</a:t>
            </a:r>
            <a:br>
              <a:rPr lang="el-GR" dirty="0"/>
            </a:br>
            <a:r>
              <a:rPr lang="el-GR" dirty="0"/>
              <a:t/>
            </a:r>
            <a:br>
              <a:rPr lang="el-GR" dirty="0"/>
            </a:br>
            <a:r>
              <a:rPr lang="el-GR" dirty="0"/>
              <a:t>Ανθρώπινο Δυναμικό </a:t>
            </a:r>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E5C26014-B631-4371-AAD8-7741E2FEB723}"/>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a:bodyPr>
          <a:lstStyle/>
          <a:p>
            <a:r>
              <a:rPr lang="el-GR" dirty="0"/>
              <a:t>Η ανάπτυξη των μουσείων, τα οποία έχουν εξελιχθεί σε πολύπλοκες οργανώσεις με ένα ευρύτατο φάσμα δραστηριοτήτων (διοργάνωση εκθέσεων, διεξαγωγή έρευνας, εκδοτική παραγωγή, θεσμοθέτηση εκπαιδευτικών προγραμμάτων και ίδρυση εμπορικών καταστημάτων) και οι οποίες συνεχώς πολλαπλασιάζονται.   Η αναγκαιότητα εξεύρεσης πόρων για τη υποστήριξη όλων αυτών των δραστηριοτήτων, που σε αρκετές περιπτώσεις οξύνεται λόγω της συρρίκνωσης των κρατικών επιχορηγήσεων </a:t>
            </a:r>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05E9D722-6A1A-47A4-8E1F-F548176F14A7}"/>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lnSpcReduction="10000"/>
          </a:bodyPr>
          <a:lstStyle/>
          <a:p>
            <a:r>
              <a:rPr lang="el-GR" dirty="0"/>
              <a:t>Α) Ιεραρχικό επίπεδο της μονάδας. Ποιος ο βαθμός και πιο το επίπεδο αυτονομίας ή εξάρτησης. Δηλαδή ποιος καθορίζει τη στρατηγική, τις μεθόδους εργασίας </a:t>
            </a:r>
            <a:r>
              <a:rPr lang="el-GR" dirty="0" err="1"/>
              <a:t>κ.λ.π</a:t>
            </a:r>
            <a:r>
              <a:rPr lang="el-GR" dirty="0"/>
              <a:t>. </a:t>
            </a:r>
          </a:p>
          <a:p>
            <a:r>
              <a:rPr lang="el-GR" dirty="0"/>
              <a:t>Β) Βασικές δραστηριότητες. </a:t>
            </a:r>
          </a:p>
          <a:p>
            <a:r>
              <a:rPr lang="el-GR" dirty="0"/>
              <a:t>1. Ποιο το τελικό προϊόν του οργανισμού.</a:t>
            </a:r>
          </a:p>
          <a:p>
            <a:r>
              <a:rPr lang="el-GR" dirty="0"/>
              <a:t> 2. Ποιοι οι αποδέκτες του.  </a:t>
            </a:r>
          </a:p>
          <a:p>
            <a:r>
              <a:rPr lang="el-GR" dirty="0"/>
              <a:t>3. Ποιες επιμέρους δραστηριότητες αναπτύσσονται για τη διαφύλαξη του υπάρχοντος προϊόντος. </a:t>
            </a:r>
          </a:p>
          <a:p>
            <a:r>
              <a:rPr lang="el-GR" dirty="0"/>
              <a:t>4. Ποια η κατάταξη των δραστηριοτήτων αυτών κατά σειρά σπουδαιότητας. </a:t>
            </a:r>
          </a:p>
          <a:p>
            <a:endParaRPr lang="el-GR"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704E779A-AB96-4FE4-8E89-04D8D0FCC039}"/>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lnSpcReduction="10000"/>
          </a:bodyPr>
          <a:lstStyle/>
          <a:p>
            <a:r>
              <a:rPr lang="el-GR" dirty="0"/>
              <a:t>Ανθρώπινοι και υλικοί πόροι. </a:t>
            </a:r>
          </a:p>
          <a:p>
            <a:r>
              <a:rPr lang="el-GR" dirty="0"/>
              <a:t>1. Ποιο το υπάρχον ανθρώπινο δυναμικό.</a:t>
            </a:r>
          </a:p>
          <a:p>
            <a:r>
              <a:rPr lang="el-GR" dirty="0"/>
              <a:t> 2. Ποιο το προφίλ του : μορφωτικό επίπεδο, προϋπηρεσία.</a:t>
            </a:r>
          </a:p>
          <a:p>
            <a:r>
              <a:rPr lang="el-GR" dirty="0"/>
              <a:t> 3. Ποια η διαδικασία εκτίμησης αναγκών σε προσωπικό και ποιοι οι τρόποι κάλυψής τους. </a:t>
            </a:r>
          </a:p>
          <a:p>
            <a:r>
              <a:rPr lang="el-GR" dirty="0"/>
              <a:t>4. Ποιες οι πηγές χρηματοδότησης.</a:t>
            </a:r>
          </a:p>
          <a:p>
            <a:r>
              <a:rPr lang="el-GR" dirty="0"/>
              <a:t> 5. Ποιος ο τρόπος κατάρτισης του προϋπολογισμού.</a:t>
            </a:r>
          </a:p>
          <a:p>
            <a:r>
              <a:rPr lang="el-GR" dirty="0"/>
              <a:t> 6. Ποια τμήματά του είναι «κρίσιμα» αναγκαία. </a:t>
            </a:r>
          </a:p>
          <a:p>
            <a:endParaRPr lang="el-GR"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Οφέλη πολιτιστικής Διαχείρισης</a:t>
            </a:r>
          </a:p>
        </p:txBody>
      </p:sp>
      <p:sp>
        <p:nvSpPr>
          <p:cNvPr id="3" name="2 - Θέση κειμένου"/>
          <p:cNvSpPr>
            <a:spLocks noGrp="1"/>
          </p:cNvSpPr>
          <p:nvPr>
            <p:ph idx="1"/>
          </p:nvPr>
        </p:nvSpPr>
        <p:spPr/>
        <p:txBody>
          <a:bodyPr>
            <a:normAutofit/>
          </a:bodyPr>
          <a:lstStyle/>
          <a:p>
            <a:r>
              <a:rPr lang="el-GR" altLang="el-GR" sz="3200" dirty="0"/>
              <a:t>Διατήρηση της βιωσιμότητας ενός οργανισμού</a:t>
            </a:r>
            <a:r>
              <a:rPr lang="en-US" altLang="el-GR" sz="3200" dirty="0"/>
              <a:t>.</a:t>
            </a:r>
            <a:endParaRPr lang="el-GR" altLang="el-GR" sz="3200" dirty="0"/>
          </a:p>
          <a:p>
            <a:r>
              <a:rPr lang="el-GR" altLang="el-GR" sz="3200" dirty="0"/>
              <a:t>Αύξηση της προσφοράς προς το κοινωνικό σύνολο</a:t>
            </a:r>
            <a:endParaRPr lang="el-GR" sz="3200"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4E657F59-19B7-4C2D-AFE5-A5E96EE37E7F}"/>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a:bodyPr>
          <a:lstStyle/>
          <a:p>
            <a:pPr>
              <a:lnSpc>
                <a:spcPct val="80000"/>
              </a:lnSpc>
            </a:pPr>
            <a:r>
              <a:rPr lang="el-GR" altLang="el-GR" dirty="0"/>
              <a:t>Ενθαρρύνεται ο σχεδιασμός για το μέλλον</a:t>
            </a:r>
            <a:r>
              <a:rPr lang="en-US" altLang="el-GR" dirty="0"/>
              <a:t>.</a:t>
            </a:r>
            <a:endParaRPr lang="el-GR" altLang="el-GR" dirty="0"/>
          </a:p>
          <a:p>
            <a:pPr>
              <a:lnSpc>
                <a:spcPct val="80000"/>
              </a:lnSpc>
            </a:pPr>
            <a:r>
              <a:rPr lang="el-GR" altLang="el-GR" dirty="0"/>
              <a:t>Διατυπώνονται σαφέστερα οι αντικειμενικοί στόχοι</a:t>
            </a:r>
            <a:r>
              <a:rPr lang="en-US" altLang="el-GR" dirty="0"/>
              <a:t>.</a:t>
            </a:r>
            <a:endParaRPr lang="el-GR" altLang="el-GR" dirty="0"/>
          </a:p>
          <a:p>
            <a:pPr>
              <a:lnSpc>
                <a:spcPct val="80000"/>
              </a:lnSpc>
            </a:pPr>
            <a:r>
              <a:rPr lang="el-GR" altLang="el-GR" dirty="0"/>
              <a:t>Παρέχεται το πλαίσιο στο οποίο συνδέονται: η αποστολή του οργανισμού, οι αξίες του, οι πόροι του, το περιβάλλον του (π.χ. άλλα ιδρύματα, κρατική παρέμβαση, επισκέπτες κλπ)</a:t>
            </a:r>
            <a:r>
              <a:rPr lang="en-US" altLang="el-GR" dirty="0"/>
              <a:t>.</a:t>
            </a:r>
            <a:endParaRPr lang="el-GR" altLang="el-GR" dirty="0"/>
          </a:p>
          <a:p>
            <a:pPr>
              <a:lnSpc>
                <a:spcPct val="80000"/>
              </a:lnSpc>
            </a:pPr>
            <a:r>
              <a:rPr lang="el-GR" altLang="el-GR" dirty="0"/>
              <a:t>Ο οργανισμός ανταποκρίνεται καλύτερα στις δυσκολίες</a:t>
            </a:r>
            <a:r>
              <a:rPr lang="en-US" altLang="el-GR" dirty="0"/>
              <a:t>.</a:t>
            </a:r>
            <a:endParaRPr lang="el-GR" altLang="el-GR" dirty="0"/>
          </a:p>
          <a:p>
            <a:pPr>
              <a:lnSpc>
                <a:spcPct val="80000"/>
              </a:lnSpc>
            </a:pPr>
            <a:r>
              <a:rPr lang="el-GR" altLang="el-GR" dirty="0"/>
              <a:t>Διευκολύνεται εσωτερικά η επικοινωνία και ο συντονισμός</a:t>
            </a:r>
            <a:r>
              <a:rPr lang="en-US" altLang="el-GR" dirty="0"/>
              <a:t>.</a:t>
            </a:r>
            <a:endParaRPr lang="el-GR" altLang="el-GR" dirty="0"/>
          </a:p>
          <a:p>
            <a:endParaRPr lang="el-GR"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blipFill rotWithShape="1">
          <a:blip r:embed="rId2">
            <a:duotone>
              <a:schemeClr val="bg2">
                <a:shade val="62000"/>
                <a:hueMod val="108000"/>
                <a:satMod val="164000"/>
                <a:lumMod val="69000"/>
              </a:schemeClr>
              <a:schemeClr val="bg2">
                <a:tint val="96000"/>
                <a:hueMod val="90000"/>
                <a:satMod val="130000"/>
                <a:lumMod val="134000"/>
              </a:schemeClr>
            </a:duotone>
          </a:blip>
          <a:stretch/>
        </a:blip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C314C310-850D-4491-AA52-C75BEA68B68C}"/>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xmlns="" id="{D4EC3799-3F52-48CE-85CC-83AED368EB42}"/>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0"/>
            <a:ext cx="9144000" cy="6858000"/>
            <a:chOff x="0" y="0"/>
            <a:chExt cx="12192000" cy="6858000"/>
          </a:xfrm>
        </p:grpSpPr>
        <p:sp>
          <p:nvSpPr>
            <p:cNvPr id="11" name="Rectangle 10">
              <a:extLst>
                <a:ext uri="{FF2B5EF4-FFF2-40B4-BE49-F238E27FC236}">
                  <a16:creationId xmlns:a16="http://schemas.microsoft.com/office/drawing/2014/main" xmlns="" id="{F3FC2939-BF10-4CBC-904B-74A17D4B9C3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sp>
        <p:sp>
          <p:nvSpPr>
            <p:cNvPr id="12" name="Freeform 5">
              <a:extLst>
                <a:ext uri="{FF2B5EF4-FFF2-40B4-BE49-F238E27FC236}">
                  <a16:creationId xmlns:a16="http://schemas.microsoft.com/office/drawing/2014/main" xmlns="" id="{266B6D5D-11B6-40A6-9CEF-F0B0D104C5C6}"/>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rgbClr val="FFFFFF"/>
            </a:solidFill>
            <a:ln>
              <a:noFill/>
            </a:ln>
          </p:spPr>
        </p:sp>
      </p:grpSp>
      <p:sp>
        <p:nvSpPr>
          <p:cNvPr id="2" name="1 - Τίτλος"/>
          <p:cNvSpPr>
            <a:spLocks noGrp="1"/>
          </p:cNvSpPr>
          <p:nvPr>
            <p:ph type="title"/>
          </p:nvPr>
        </p:nvSpPr>
        <p:spPr>
          <a:xfrm>
            <a:off x="627185" y="1085549"/>
            <a:ext cx="2573210" cy="4686903"/>
          </a:xfrm>
        </p:spPr>
        <p:txBody>
          <a:bodyPr anchor="ctr">
            <a:normAutofit/>
          </a:bodyPr>
          <a:lstStyle/>
          <a:p>
            <a:pPr algn="r"/>
            <a:r>
              <a:rPr lang="el-GR" sz="2700">
                <a:solidFill>
                  <a:schemeClr val="tx1"/>
                </a:solidFill>
              </a:rPr>
              <a:t>Διαχείριση ή </a:t>
            </a:r>
            <a:r>
              <a:rPr lang="en-US" sz="2700">
                <a:solidFill>
                  <a:schemeClr val="tx1"/>
                </a:solidFill>
              </a:rPr>
              <a:t>management</a:t>
            </a:r>
            <a:endParaRPr lang="el-GR" sz="2700">
              <a:solidFill>
                <a:schemeClr val="tx1"/>
              </a:solidFill>
            </a:endParaRPr>
          </a:p>
        </p:txBody>
      </p:sp>
      <p:cxnSp>
        <p:nvCxnSpPr>
          <p:cNvPr id="14" name="Straight Connector 13">
            <a:extLst>
              <a:ext uri="{FF2B5EF4-FFF2-40B4-BE49-F238E27FC236}">
                <a16:creationId xmlns:a16="http://schemas.microsoft.com/office/drawing/2014/main" xmlns="" id="{789E20C7-BB50-4317-93C7-90C8ED80B275}"/>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3490722" y="1930986"/>
            <a:ext cx="0" cy="3200400"/>
          </a:xfrm>
          <a:prstGeom prst="line">
            <a:avLst/>
          </a:prstGeom>
          <a:ln w="15875" cap="sq">
            <a:solidFill>
              <a:schemeClr val="tx1"/>
            </a:solidFill>
            <a:miter lim="800000"/>
          </a:ln>
        </p:spPr>
        <p:style>
          <a:lnRef idx="1">
            <a:schemeClr val="accent1"/>
          </a:lnRef>
          <a:fillRef idx="0">
            <a:schemeClr val="accent1"/>
          </a:fillRef>
          <a:effectRef idx="0">
            <a:schemeClr val="accent1"/>
          </a:effectRef>
          <a:fontRef idx="minor">
            <a:schemeClr val="tx1"/>
          </a:fontRef>
        </p:style>
      </p:cxnSp>
      <p:sp>
        <p:nvSpPr>
          <p:cNvPr id="3" name="2 - Θέση κειμένου"/>
          <p:cNvSpPr>
            <a:spLocks noGrp="1"/>
          </p:cNvSpPr>
          <p:nvPr>
            <p:ph idx="1"/>
          </p:nvPr>
        </p:nvSpPr>
        <p:spPr>
          <a:xfrm>
            <a:off x="3781049" y="1085549"/>
            <a:ext cx="4184780" cy="4686903"/>
          </a:xfrm>
        </p:spPr>
        <p:txBody>
          <a:bodyPr anchor="ctr">
            <a:normAutofit/>
          </a:bodyPr>
          <a:lstStyle/>
          <a:p>
            <a:pPr>
              <a:lnSpc>
                <a:spcPct val="90000"/>
              </a:lnSpc>
            </a:pPr>
            <a:r>
              <a:rPr lang="el-GR" sz="1400">
                <a:solidFill>
                  <a:schemeClr val="tx1"/>
                </a:solidFill>
              </a:rPr>
              <a:t>Η λέξη διαχείριση είναι στενά συνδεδεμένη με κάθε μορφής οργάνωση, διοίκηση και φροντίδα που θέλει να παρουσιάσει την εικόνα του μοντέρνου και σύγχρονου (Μπιτσάνη,2004:89). Ωστόσο, θα διαπιστώσουμε σύντομα ότι ο «πολιτισμός της διαχείρισης» δεν μπορεί να είναι ταυτόσημος με οποιονδήποτε ορισμό του πολιτισμού. Ο όρος «διαχείριση» είναι δύσκολο να σηματοδοτηθεί με ακρίβεια. Στην πραγματικότητα έχει γίνει αποδεκτή η ταύτισή της(στον τομέα των επιχειρήσεων) με τον όρο management, ο οποίος μέχρι πριν λίγα χρόνια αποδιδόταν στα ελληνικά ως διοίκηση. Το management είναι η επιστήμη της διαχείρισης, δηλαδή το σύνολο της οργανωμένης και συστηματοποιημένης γνώσης, επί της οποίας στηρίζεται η διαχείριση, η οποία σαν εφαρμοσμένη διαδικασία, δεν μπορεί να εκτελέσει με επιτυχία τον προορισμό της, αν δεν στηρίζεται σε γνώσεις επιστημονικά τεκμηριωμένες. </a:t>
            </a:r>
          </a:p>
        </p:txBody>
      </p:sp>
      <p:sp>
        <p:nvSpPr>
          <p:cNvPr id="16" name="Footer Placeholder 4">
            <a:extLst>
              <a:ext uri="{FF2B5EF4-FFF2-40B4-BE49-F238E27FC236}">
                <a16:creationId xmlns:a16="http://schemas.microsoft.com/office/drawing/2014/main" xmlns="" id="{0308D749-5984-4BB8-A788-A85D24304A0A}"/>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420832" y="6391838"/>
            <a:ext cx="2894846" cy="304801"/>
          </a:xfrm>
          <a:prstGeom prst="rect">
            <a:avLst/>
          </a:prstGeom>
        </p:spPr>
        <p:txBody>
          <a:bodyPr vert="horz" lIns="91440" tIns="45720" rIns="91440" bIns="45720" rtlCol="0" anchor="ctr"/>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endParaRPr lang="en-US" b="1" dirty="0">
              <a:solidFill>
                <a:srgbClr val="B31166"/>
              </a:solidFill>
            </a:endParaRPr>
          </a:p>
        </p:txBody>
      </p:sp>
      <p:sp>
        <p:nvSpPr>
          <p:cNvPr id="18" name="Date Placeholder 3">
            <a:extLst>
              <a:ext uri="{FF2B5EF4-FFF2-40B4-BE49-F238E27FC236}">
                <a16:creationId xmlns:a16="http://schemas.microsoft.com/office/drawing/2014/main" xmlns="" id="{95B8172D-A4C8-41B4-8991-78BBEC4039D5}"/>
              </a:ext>
              <a:ext uri="{C183D7F6-B498-43B3-948B-1728B52AA6E4}">
                <adec:decorative xmlns:adec="http://schemas.microsoft.com/office/drawing/2017/decorative" xmlns="" val="1"/>
              </a:ext>
            </a:extLst>
          </p:cNvPr>
          <p:cNvSpPr txBox="1">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bwMode="gray">
          <a:xfrm>
            <a:off x="5789140" y="6391839"/>
            <a:ext cx="2248228" cy="304798"/>
          </a:xfrm>
          <a:prstGeom prst="rect">
            <a:avLst/>
          </a:prstGeom>
        </p:spPr>
        <p:txBody>
          <a:bodyPr vert="horz" lIns="91440" tIns="45720" rIns="91440" bIns="45720" rtlCol="0" anchor="t"/>
          <a:lstStyle>
            <a:defPPr>
              <a:defRPr lang="en-US"/>
            </a:defPPr>
            <a:lvl1pPr marL="0" algn="l" defTabSz="457200" rtl="0" eaLnBrk="1" latinLnBrk="0" hangingPunct="1">
              <a:defRPr sz="1000" b="0" i="0" kern="1200">
                <a:solidFill>
                  <a:schemeClr val="bg1">
                    <a:alpha val="60000"/>
                  </a:schemeClr>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r"/>
            <a:endParaRPr lang="en-US" b="1" dirty="0">
              <a:solidFill>
                <a:srgbClr val="B31166"/>
              </a:solidFill>
            </a:endParaRPr>
          </a:p>
        </p:txBody>
      </p:sp>
    </p:spTree>
  </p:cSld>
  <p:clrMapOvr>
    <a:overrideClrMapping bg1="dk1" tx1="lt1" bg2="dk2" tx2="lt2" accent1="accent1" accent2="accent2" accent3="accent3" accent4="accent4" accent5="accent5" accent6="accent6" hlink="hlink" folHlink="folHlink"/>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27D7E808-1958-4773-A144-14DE418B48F0}"/>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a:bodyPr>
          <a:lstStyle/>
          <a:p>
            <a:pPr>
              <a:lnSpc>
                <a:spcPct val="80000"/>
              </a:lnSpc>
            </a:pPr>
            <a:r>
              <a:rPr lang="el-GR" altLang="el-GR" dirty="0"/>
              <a:t>Ανάγκη για αποτελεσματικότητα και αποδοτικότητα</a:t>
            </a:r>
            <a:r>
              <a:rPr lang="en-US" altLang="el-GR" dirty="0"/>
              <a:t>.</a:t>
            </a:r>
            <a:endParaRPr lang="el-GR" altLang="el-GR" dirty="0"/>
          </a:p>
          <a:p>
            <a:pPr>
              <a:lnSpc>
                <a:spcPct val="80000"/>
              </a:lnSpc>
            </a:pPr>
            <a:r>
              <a:rPr lang="el-GR" altLang="el-GR" dirty="0"/>
              <a:t>Έμπνευση από συμμετοχικά μοντέλα διαχείρισης</a:t>
            </a:r>
            <a:r>
              <a:rPr lang="en-US" altLang="el-GR" dirty="0"/>
              <a:t>.</a:t>
            </a:r>
            <a:endParaRPr lang="el-GR" altLang="el-GR" dirty="0"/>
          </a:p>
          <a:p>
            <a:pPr>
              <a:lnSpc>
                <a:spcPct val="80000"/>
              </a:lnSpc>
            </a:pPr>
            <a:r>
              <a:rPr lang="el-GR" altLang="el-GR" dirty="0"/>
              <a:t>Ανάγκη μέτρησης της απόδοσης/ εξασφάλιση χρηματοδότησης</a:t>
            </a:r>
            <a:r>
              <a:rPr lang="en-US" altLang="el-GR" dirty="0"/>
              <a:t>.</a:t>
            </a:r>
            <a:endParaRPr lang="el-GR" altLang="el-GR" dirty="0"/>
          </a:p>
          <a:p>
            <a:pPr>
              <a:lnSpc>
                <a:spcPct val="80000"/>
              </a:lnSpc>
            </a:pPr>
            <a:r>
              <a:rPr lang="el-GR" altLang="el-GR" dirty="0"/>
              <a:t>Οι απαιτήσεις των πελατών</a:t>
            </a:r>
            <a:r>
              <a:rPr lang="en-US" altLang="el-GR" dirty="0"/>
              <a:t>-</a:t>
            </a:r>
            <a:r>
              <a:rPr lang="el-GR" altLang="el-GR" dirty="0"/>
              <a:t>καταναλωτών</a:t>
            </a:r>
            <a:r>
              <a:rPr lang="en-US" altLang="el-GR" dirty="0"/>
              <a:t>.</a:t>
            </a:r>
            <a:endParaRPr lang="el-GR" altLang="el-GR" dirty="0"/>
          </a:p>
          <a:p>
            <a:pPr>
              <a:lnSpc>
                <a:spcPct val="80000"/>
              </a:lnSpc>
            </a:pPr>
            <a:r>
              <a:rPr lang="el-GR" altLang="el-GR" dirty="0"/>
              <a:t>Η ύπαρξη τυποποιημένων προϊόντων και υπηρεσιών λόγω της παγκοσμιοποίησης</a:t>
            </a:r>
            <a:r>
              <a:rPr lang="en-US" altLang="el-GR" dirty="0"/>
              <a:t>.</a:t>
            </a:r>
            <a:endParaRPr lang="el-GR" altLang="el-GR" dirty="0"/>
          </a:p>
          <a:p>
            <a:pPr>
              <a:lnSpc>
                <a:spcPct val="80000"/>
              </a:lnSpc>
            </a:pPr>
            <a:r>
              <a:rPr lang="el-GR" altLang="el-GR" dirty="0"/>
              <a:t>Ο τουρισμός</a:t>
            </a:r>
            <a:r>
              <a:rPr lang="en-US" altLang="el-GR" dirty="0"/>
              <a:t>.</a:t>
            </a:r>
            <a:endParaRPr lang="el-GR" altLang="el-GR" dirty="0"/>
          </a:p>
          <a:p>
            <a:pPr>
              <a:lnSpc>
                <a:spcPct val="80000"/>
              </a:lnSpc>
            </a:pPr>
            <a:r>
              <a:rPr lang="el-GR" altLang="el-GR" dirty="0"/>
              <a:t>Οι τεχνολογίες της πληροφορίας (ως εργαλείο διαχείρισης)</a:t>
            </a:r>
            <a:endParaRPr lang="el-GR" dirty="0"/>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normAutofit fontScale="90000"/>
          </a:bodyPr>
          <a:lstStyle/>
          <a:p>
            <a:r>
              <a:rPr lang="el-GR" altLang="el-GR" dirty="0"/>
              <a:t>Στρατηγική Διαχείρισης</a:t>
            </a:r>
            <a:r>
              <a:rPr lang="en-US" altLang="el-GR" dirty="0"/>
              <a:t>-</a:t>
            </a:r>
            <a:r>
              <a:rPr lang="el-GR" altLang="el-GR" dirty="0"/>
              <a:t>Διαχείριση Ολικής Ποιότητας</a:t>
            </a:r>
            <a:endParaRPr lang="el-GR" dirty="0"/>
          </a:p>
        </p:txBody>
      </p:sp>
      <p:sp>
        <p:nvSpPr>
          <p:cNvPr id="3" name="2 - Θέση κειμένου"/>
          <p:cNvSpPr>
            <a:spLocks noGrp="1"/>
          </p:cNvSpPr>
          <p:nvPr>
            <p:ph idx="1"/>
          </p:nvPr>
        </p:nvSpPr>
        <p:spPr/>
        <p:txBody>
          <a:bodyPr>
            <a:normAutofit/>
          </a:bodyPr>
          <a:lstStyle/>
          <a:p>
            <a:r>
              <a:rPr lang="el-GR" altLang="el-GR" dirty="0"/>
              <a:t>Το σύνολο των σχεδιασμένων χειρισμών για την επίτευξη ενός στόχου</a:t>
            </a:r>
            <a:r>
              <a:rPr lang="en-US" altLang="el-GR" dirty="0"/>
              <a:t>.</a:t>
            </a:r>
            <a:endParaRPr lang="el-GR" altLang="el-GR" dirty="0"/>
          </a:p>
          <a:p>
            <a:r>
              <a:rPr lang="el-GR" altLang="el-GR" dirty="0"/>
              <a:t>Εσωτερικός και εξωτερικός πελάτης</a:t>
            </a:r>
          </a:p>
          <a:p>
            <a:pPr>
              <a:buFontTx/>
              <a:buChar char="-"/>
            </a:pPr>
            <a:r>
              <a:rPr lang="el-GR" altLang="el-GR" dirty="0"/>
              <a:t>Η εφαρμογή του σε όλες τις πτυχές του οργανισμού</a:t>
            </a:r>
          </a:p>
          <a:p>
            <a:pPr>
              <a:buFontTx/>
              <a:buChar char="-"/>
            </a:pPr>
            <a:r>
              <a:rPr lang="el-GR" altLang="el-GR" dirty="0"/>
              <a:t>-Η δημιουργία οράματος</a:t>
            </a:r>
          </a:p>
          <a:p>
            <a:pPr>
              <a:buFontTx/>
              <a:buChar char="-"/>
            </a:pPr>
            <a:endParaRPr lang="el-GR" altLang="el-GR" dirty="0"/>
          </a:p>
          <a:p>
            <a:endParaRPr lang="el-GR" dirty="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Η Δομή ενός πολιτιστικού οργανισμού</a:t>
            </a:r>
          </a:p>
        </p:txBody>
      </p:sp>
      <p:sp>
        <p:nvSpPr>
          <p:cNvPr id="3" name="2 - Θέση κειμένου"/>
          <p:cNvSpPr>
            <a:spLocks noGrp="1"/>
          </p:cNvSpPr>
          <p:nvPr>
            <p:ph idx="1"/>
          </p:nvPr>
        </p:nvSpPr>
        <p:spPr/>
        <p:txBody>
          <a:bodyPr>
            <a:normAutofit/>
          </a:bodyPr>
          <a:lstStyle/>
          <a:p>
            <a:r>
              <a:rPr lang="el-GR" altLang="el-GR" sz="2800" dirty="0"/>
              <a:t>Η αποστολή του οργανισμού</a:t>
            </a:r>
            <a:r>
              <a:rPr lang="en-US" altLang="el-GR" sz="2800" dirty="0"/>
              <a:t>.</a:t>
            </a:r>
            <a:endParaRPr lang="el-GR" altLang="el-GR" sz="2800" dirty="0"/>
          </a:p>
          <a:p>
            <a:r>
              <a:rPr lang="el-GR" altLang="el-GR" sz="2800" dirty="0"/>
              <a:t>Το όραμά του</a:t>
            </a:r>
            <a:r>
              <a:rPr lang="en-US" altLang="el-GR" sz="2800" dirty="0"/>
              <a:t>.</a:t>
            </a:r>
            <a:endParaRPr lang="el-GR" altLang="el-GR" sz="2800" dirty="0"/>
          </a:p>
          <a:p>
            <a:r>
              <a:rPr lang="el-GR" altLang="el-GR" sz="2800" dirty="0"/>
              <a:t>Οι αντικειμενικοί σκοποί του</a:t>
            </a:r>
            <a:r>
              <a:rPr lang="en-US" altLang="el-GR" sz="2800" dirty="0"/>
              <a:t>.</a:t>
            </a:r>
            <a:endParaRPr lang="el-GR" altLang="el-GR" sz="2800" dirty="0"/>
          </a:p>
          <a:p>
            <a:r>
              <a:rPr lang="el-GR" altLang="el-GR" sz="2800" dirty="0"/>
              <a:t>Οι πολιτικές/τακτικές του</a:t>
            </a:r>
            <a:r>
              <a:rPr lang="en-US" altLang="el-GR" sz="2800" dirty="0"/>
              <a:t>.</a:t>
            </a:r>
            <a:endParaRPr lang="el-GR" altLang="el-GR" sz="2800" dirty="0"/>
          </a:p>
          <a:p>
            <a:r>
              <a:rPr lang="el-GR" altLang="el-GR" sz="2800" dirty="0"/>
              <a:t>Τα προγράμματά του</a:t>
            </a:r>
            <a:r>
              <a:rPr lang="en-US" altLang="el-GR" sz="2800" dirty="0"/>
              <a:t>.</a:t>
            </a:r>
            <a:endParaRPr lang="el-GR" altLang="el-GR" sz="2800" dirty="0"/>
          </a:p>
          <a:p>
            <a:r>
              <a:rPr lang="el-GR" altLang="el-GR" sz="2800" dirty="0"/>
              <a:t>Οι στρατηγικές αποφάσεις του</a:t>
            </a:r>
            <a:endParaRPr lang="el-GR" sz="2800"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ΣΤΡΑΤΗΓΙΚΗ </a:t>
            </a:r>
          </a:p>
        </p:txBody>
      </p:sp>
      <p:sp>
        <p:nvSpPr>
          <p:cNvPr id="3" name="2 - Θέση κειμένου"/>
          <p:cNvSpPr>
            <a:spLocks noGrp="1"/>
          </p:cNvSpPr>
          <p:nvPr>
            <p:ph idx="1"/>
          </p:nvPr>
        </p:nvSpPr>
        <p:spPr/>
        <p:txBody>
          <a:bodyPr>
            <a:normAutofit/>
          </a:bodyPr>
          <a:lstStyle/>
          <a:p>
            <a:r>
              <a:rPr lang="el-GR" altLang="el-GR" b="1" dirty="0"/>
              <a:t>μια μέθοδος συνεχούς λήψης αποφάσεων!</a:t>
            </a:r>
            <a:endParaRPr lang="en-US" altLang="el-GR" b="1" dirty="0"/>
          </a:p>
          <a:p>
            <a:endParaRPr lang="en-US" altLang="el-GR" dirty="0"/>
          </a:p>
          <a:p>
            <a:r>
              <a:rPr lang="en-US" altLang="el-GR" dirty="0"/>
              <a:t>H </a:t>
            </a:r>
            <a:r>
              <a:rPr lang="el-GR" altLang="el-GR" dirty="0"/>
              <a:t>διοίκηση ενός οργανισμού, αφού εξετάσει την τρέχουσα κατάσταση, αποφασίζει περιορισμένες αλλαγές στη στρατηγική του και τις εφαρμόζει μία προς μία, αφού προηγουμένως επανελέγξει τα επιδιωκόμενα αποτελέσματα.</a:t>
            </a:r>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dirty="0"/>
              <a:t>ΠΡΟΒΛΗΜΑΤΑ ΔΙΟΙΚΗΣΗΣ</a:t>
            </a:r>
          </a:p>
        </p:txBody>
      </p:sp>
      <p:sp>
        <p:nvSpPr>
          <p:cNvPr id="3" name="2 - Θέση κειμένου"/>
          <p:cNvSpPr>
            <a:spLocks noGrp="1"/>
          </p:cNvSpPr>
          <p:nvPr>
            <p:ph idx="1"/>
          </p:nvPr>
        </p:nvSpPr>
        <p:spPr/>
        <p:txBody>
          <a:bodyPr>
            <a:normAutofit/>
          </a:bodyPr>
          <a:lstStyle/>
          <a:p>
            <a:r>
              <a:rPr lang="el-GR" dirty="0"/>
              <a:t>Δεν υπάρχει διοικητική καλλιέργεια και παράδοση στον τομέα αυτό. </a:t>
            </a:r>
          </a:p>
          <a:p>
            <a:r>
              <a:rPr lang="el-GR" dirty="0"/>
              <a:t>Υπάρχει διοικητική ασυνέχεια. </a:t>
            </a:r>
          </a:p>
          <a:p>
            <a:r>
              <a:rPr lang="el-GR" dirty="0"/>
              <a:t> Κυρίως ο πολιτιστικός τομέας διαχωρίζεται στον ερασιτεχνικό ή στην καλύτερη περίπτωση στον καλλιτεχνικό χωρίς σπουδές διοίκησης. Επίσης η θετική προσφορά ικανών στελεχών επί το πλείστον εξουδετερώνεται από την εκτεταμένη λειτουργία της κρατικής μηχανής και υπάρχει εξασθένιση του επαγγελματικού στοιχείου της δημόσιας διοίκησης και της αυτοτέλειας του</a:t>
            </a:r>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normAutofit fontScale="90000"/>
          </a:bodyPr>
          <a:lstStyle/>
          <a:p>
            <a:r>
              <a:rPr lang="el-GR" dirty="0"/>
              <a:t>Το Μουσείο ως Διοικητική-Οικονομική Μονάδα</a:t>
            </a:r>
          </a:p>
        </p:txBody>
      </p:sp>
      <p:sp>
        <p:nvSpPr>
          <p:cNvPr id="3" name="2 - Θέση κειμένου"/>
          <p:cNvSpPr>
            <a:spLocks noGrp="1"/>
          </p:cNvSpPr>
          <p:nvPr>
            <p:ph idx="1"/>
          </p:nvPr>
        </p:nvSpPr>
        <p:spPr/>
        <p:txBody>
          <a:bodyPr>
            <a:normAutofit fontScale="92500" lnSpcReduction="20000"/>
          </a:bodyPr>
          <a:lstStyle/>
          <a:p>
            <a:r>
              <a:rPr lang="el-GR" dirty="0"/>
              <a:t>Δεν υπάρχει αμφιβολία ότι οι πολιτιστικοί οργανισμοί γίνονται αντικείμενο μελέτης λόγω των οικονομικών μεγεθών που παρουσιάζουν, του αριθμού των εργαζομένων που απασχολούν, των ιδιαιτεροτήτων της οικονομικής λειτουργίας τους, αλλά και της ευρύτερης συμβολής τους στην ανάπτυξη των εθνικών οικονομιών. Για ορισμένες χώρες, η οικονομία του πολιτισμού/τουρισμού αποτελεί «βαριά» βιομηχανία. Π.χ., χώρες όπως η Ελλάδα και η Ιταλία, δύο χώρες της νότιας Ευρώπης που αποτελούν, σχεδόν στο σύνολό τους, εθνικά, «αρχαιολογικά πάρκα», σε συνδυασμό με το εξαιρετικό κλίμα τους και το μοναδικό φυσικό περιβάλλον της Μεσογείου, επενδύουν  στο φυσικό περιβάλλον τους όσο και στα κληροδοτήματα των ανθρώπων της αρχαιότητας για να προσελκύσουν επισκέπτες από όλο τον κόσμο.</a:t>
            </a:r>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1E9A02B9-AEA5-429D-9033-994AE28A6B3F}"/>
              </a:ext>
            </a:extLst>
          </p:cNvPr>
          <p:cNvSpPr>
            <a:spLocks noGrp="1"/>
          </p:cNvSpPr>
          <p:nvPr>
            <p:ph type="title"/>
          </p:nvPr>
        </p:nvSpPr>
        <p:spPr/>
        <p:txBody>
          <a:bodyPr/>
          <a:lstStyle/>
          <a:p>
            <a:endParaRPr lang="el-GR"/>
          </a:p>
        </p:txBody>
      </p:sp>
      <p:sp>
        <p:nvSpPr>
          <p:cNvPr id="3" name="2 - Θέση κειμένου"/>
          <p:cNvSpPr>
            <a:spLocks noGrp="1"/>
          </p:cNvSpPr>
          <p:nvPr>
            <p:ph idx="1"/>
          </p:nvPr>
        </p:nvSpPr>
        <p:spPr/>
        <p:txBody>
          <a:bodyPr>
            <a:normAutofit fontScale="92500" lnSpcReduction="20000"/>
          </a:bodyPr>
          <a:lstStyle/>
          <a:p>
            <a:r>
              <a:rPr lang="el-GR" sz="2800" dirty="0">
                <a:latin typeface="Georgia" pitchFamily="18" charset="0"/>
              </a:rPr>
              <a:t>Η μελέτη επομένως των πολιτιστικών οργανισμών είναι χρήσιμη για την εξήγηση των περίπλοκων σχέσεων που διαμορφώνονται στο ευρύτερο πεδίο της οικονομίας του πολιτισμού – τη διαχείριση της δημιουργικότητας, αλλά και τον τρόπο πρόσληψης/κατανάλωσης των συγκεκριμένων προϊόντων από διαφορετικές κατηγορίες κοινού.</a:t>
            </a:r>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normAutofit fontScale="90000"/>
          </a:bodyPr>
          <a:lstStyle/>
          <a:p>
            <a:r>
              <a:rPr lang="el-GR" dirty="0"/>
              <a:t>Ιδιαιτερότητες του Μουσείου ως « οργανισμού»</a:t>
            </a:r>
          </a:p>
        </p:txBody>
      </p:sp>
      <p:sp>
        <p:nvSpPr>
          <p:cNvPr id="3" name="2 - Θέση κειμένου"/>
          <p:cNvSpPr>
            <a:spLocks noGrp="1"/>
          </p:cNvSpPr>
          <p:nvPr>
            <p:ph idx="1"/>
          </p:nvPr>
        </p:nvSpPr>
        <p:spPr/>
        <p:txBody>
          <a:bodyPr>
            <a:normAutofit lnSpcReduction="10000"/>
          </a:bodyPr>
          <a:lstStyle/>
          <a:p>
            <a:r>
              <a:rPr lang="el-GR" dirty="0"/>
              <a:t> </a:t>
            </a:r>
            <a:r>
              <a:rPr lang="el-GR" sz="2400" dirty="0">
                <a:latin typeface="Georgia" pitchFamily="18" charset="0"/>
              </a:rPr>
              <a:t>Οι ιδιαιτερότητες της πολιτιστικής οικονομίας • Βιομηχανίες υψηλού ρίσκου • Προϊόντα αμφίγνωμης και ασαφούς αξίας • Προϊόντα «</a:t>
            </a:r>
            <a:r>
              <a:rPr lang="el-GR" sz="2400" dirty="0" err="1">
                <a:latin typeface="Georgia" pitchFamily="18" charset="0"/>
              </a:rPr>
              <a:t>ημι</a:t>
            </a:r>
            <a:r>
              <a:rPr lang="el-GR" sz="2400" dirty="0">
                <a:latin typeface="Georgia" pitchFamily="18" charset="0"/>
              </a:rPr>
              <a:t>-δημόσιου» χαρακτήρα • Προϊόντα που διαφέρουν μεταξύ τους • Προϊόντα που συγκλίνουν στον ψηφιακό πολιτισμό • Ισχυρός ανταγωνισμός μεταξύ πολιτιστικών οργανισμών • Συγχωνεύσεις μεταξύ εταιρειών και δημιουργία παγκόσμιων εταιρικών συμμαχιών</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EE1E130E-2BCD-46EE-A76A-9B8CD26AD31F}"/>
              </a:ext>
            </a:extLst>
          </p:cNvPr>
          <p:cNvSpPr>
            <a:spLocks noGrp="1"/>
          </p:cNvSpPr>
          <p:nvPr>
            <p:ph type="title"/>
          </p:nvPr>
        </p:nvSpPr>
        <p:spPr/>
        <p:txBody>
          <a:bodyPr/>
          <a:lstStyle/>
          <a:p>
            <a:r>
              <a:rPr lang="en-US" dirty="0"/>
              <a:t>Management</a:t>
            </a:r>
            <a:endParaRPr lang="el-GR" dirty="0"/>
          </a:p>
        </p:txBody>
      </p:sp>
      <p:sp>
        <p:nvSpPr>
          <p:cNvPr id="3" name="Θέση περιεχομένου 2">
            <a:extLst>
              <a:ext uri="{FF2B5EF4-FFF2-40B4-BE49-F238E27FC236}">
                <a16:creationId xmlns:a16="http://schemas.microsoft.com/office/drawing/2014/main" xmlns="" id="{4BE3AE7D-C869-44F9-8D37-4545145E0382}"/>
              </a:ext>
            </a:extLst>
          </p:cNvPr>
          <p:cNvSpPr>
            <a:spLocks noGrp="1"/>
          </p:cNvSpPr>
          <p:nvPr>
            <p:ph idx="1"/>
          </p:nvPr>
        </p:nvSpPr>
        <p:spPr/>
        <p:txBody>
          <a:bodyPr/>
          <a:lstStyle/>
          <a:p>
            <a:pPr eaLnBrk="1" hangingPunct="1"/>
            <a:r>
              <a:rPr lang="el-GR" dirty="0"/>
              <a:t>Προγραμματισμός/σχεδιασμός</a:t>
            </a:r>
            <a:r>
              <a:rPr lang="en-US" dirty="0"/>
              <a:t>.</a:t>
            </a:r>
            <a:endParaRPr lang="el-GR" dirty="0"/>
          </a:p>
          <a:p>
            <a:pPr eaLnBrk="1" hangingPunct="1"/>
            <a:r>
              <a:rPr lang="el-GR" dirty="0"/>
              <a:t>Οργάνωση</a:t>
            </a:r>
            <a:r>
              <a:rPr lang="en-US" dirty="0"/>
              <a:t>.</a:t>
            </a:r>
            <a:endParaRPr lang="el-GR" dirty="0"/>
          </a:p>
          <a:p>
            <a:pPr eaLnBrk="1" hangingPunct="1"/>
            <a:r>
              <a:rPr lang="el-GR" dirty="0"/>
              <a:t>Διεύθυνση/καθοδήγηση</a:t>
            </a:r>
            <a:r>
              <a:rPr lang="en-US" dirty="0"/>
              <a:t>.</a:t>
            </a:r>
            <a:endParaRPr lang="el-GR" dirty="0"/>
          </a:p>
          <a:p>
            <a:pPr eaLnBrk="1" hangingPunct="1"/>
            <a:r>
              <a:rPr lang="el-GR" dirty="0"/>
              <a:t>Έλεγχος</a:t>
            </a:r>
            <a:r>
              <a:rPr lang="en-US" dirty="0"/>
              <a:t>.</a:t>
            </a:r>
            <a:endParaRPr lang="el-GR" dirty="0"/>
          </a:p>
          <a:p>
            <a:endParaRPr lang="el-GR" dirty="0"/>
          </a:p>
        </p:txBody>
      </p:sp>
    </p:spTree>
    <p:extLst>
      <p:ext uri="{BB962C8B-B14F-4D97-AF65-F5344CB8AC3E}">
        <p14:creationId xmlns:p14="http://schemas.microsoft.com/office/powerpoint/2010/main" val="203305832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741F8947-F987-4CBA-8432-296A9508AA4C}"/>
              </a:ext>
            </a:extLst>
          </p:cNvPr>
          <p:cNvSpPr>
            <a:spLocks noGrp="1"/>
          </p:cNvSpPr>
          <p:nvPr>
            <p:ph type="title"/>
          </p:nvPr>
        </p:nvSpPr>
        <p:spPr/>
        <p:txBody>
          <a:bodyPr/>
          <a:lstStyle/>
          <a:p>
            <a:endParaRPr lang="el-GR" dirty="0"/>
          </a:p>
        </p:txBody>
      </p:sp>
      <p:sp>
        <p:nvSpPr>
          <p:cNvPr id="3" name="Θέση περιεχομένου 2">
            <a:extLst>
              <a:ext uri="{FF2B5EF4-FFF2-40B4-BE49-F238E27FC236}">
                <a16:creationId xmlns:a16="http://schemas.microsoft.com/office/drawing/2014/main" xmlns="" id="{319340A6-9A8B-4674-9BD6-9D8CB3181F7E}"/>
              </a:ext>
            </a:extLst>
          </p:cNvPr>
          <p:cNvSpPr>
            <a:spLocks noGrp="1"/>
          </p:cNvSpPr>
          <p:nvPr>
            <p:ph idx="1"/>
          </p:nvPr>
        </p:nvSpPr>
        <p:spPr/>
        <p:txBody>
          <a:bodyPr/>
          <a:lstStyle/>
          <a:p>
            <a:r>
              <a:rPr lang="el-GR" dirty="0"/>
              <a:t>Από το κράτος</a:t>
            </a:r>
            <a:r>
              <a:rPr lang="en-US" dirty="0"/>
              <a:t>.</a:t>
            </a:r>
            <a:endParaRPr lang="el-GR" dirty="0"/>
          </a:p>
          <a:p>
            <a:r>
              <a:rPr lang="el-GR" dirty="0"/>
              <a:t>Το ΔΣ</a:t>
            </a:r>
            <a:r>
              <a:rPr lang="en-US" dirty="0"/>
              <a:t>.</a:t>
            </a:r>
            <a:endParaRPr lang="el-GR" dirty="0"/>
          </a:p>
          <a:p>
            <a:r>
              <a:rPr lang="el-GR" dirty="0"/>
              <a:t>Τους νόμους</a:t>
            </a:r>
            <a:r>
              <a:rPr lang="en-US" dirty="0"/>
              <a:t>.</a:t>
            </a:r>
            <a:endParaRPr lang="el-GR" dirty="0"/>
          </a:p>
          <a:p>
            <a:r>
              <a:rPr lang="el-GR" dirty="0"/>
              <a:t>Τις αρχές που το χρηματοδοτούν</a:t>
            </a:r>
            <a:r>
              <a:rPr lang="en-US" dirty="0"/>
              <a:t>.</a:t>
            </a:r>
            <a:endParaRPr lang="el-GR" dirty="0"/>
          </a:p>
          <a:p>
            <a:r>
              <a:rPr lang="el-GR" dirty="0"/>
              <a:t>Την κοινωνία</a:t>
            </a:r>
            <a:r>
              <a:rPr lang="en-US" dirty="0"/>
              <a:t>.</a:t>
            </a:r>
            <a:endParaRPr lang="el-GR" dirty="0"/>
          </a:p>
          <a:p>
            <a:endParaRPr lang="el-GR" dirty="0"/>
          </a:p>
        </p:txBody>
      </p:sp>
    </p:spTree>
    <p:extLst>
      <p:ext uri="{BB962C8B-B14F-4D97-AF65-F5344CB8AC3E}">
        <p14:creationId xmlns:p14="http://schemas.microsoft.com/office/powerpoint/2010/main" val="72302919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Τίτλος 3">
            <a:extLst>
              <a:ext uri="{FF2B5EF4-FFF2-40B4-BE49-F238E27FC236}">
                <a16:creationId xmlns:a16="http://schemas.microsoft.com/office/drawing/2014/main" xmlns="" id="{E3ABB2DF-6A59-4A9A-8E23-14390A01ECFE}"/>
              </a:ext>
            </a:extLst>
          </p:cNvPr>
          <p:cNvSpPr>
            <a:spLocks noGrp="1"/>
          </p:cNvSpPr>
          <p:nvPr>
            <p:ph type="title"/>
          </p:nvPr>
        </p:nvSpPr>
        <p:spPr/>
        <p:txBody>
          <a:bodyPr/>
          <a:lstStyle/>
          <a:p>
            <a:endParaRPr lang="el-GR"/>
          </a:p>
        </p:txBody>
      </p:sp>
      <p:sp>
        <p:nvSpPr>
          <p:cNvPr id="3" name="Θέση κειμένου 2">
            <a:extLst>
              <a:ext uri="{FF2B5EF4-FFF2-40B4-BE49-F238E27FC236}">
                <a16:creationId xmlns:a16="http://schemas.microsoft.com/office/drawing/2014/main" xmlns="" id="{E8F99D52-FA74-4C9F-8A23-D87843EBE762}"/>
              </a:ext>
            </a:extLst>
          </p:cNvPr>
          <p:cNvSpPr>
            <a:spLocks noGrp="1"/>
          </p:cNvSpPr>
          <p:nvPr>
            <p:ph idx="1"/>
          </p:nvPr>
        </p:nvSpPr>
        <p:spPr/>
        <p:txBody>
          <a:bodyPr/>
          <a:lstStyle/>
          <a:p>
            <a:r>
              <a:rPr lang="el-GR" sz="2000" b="1" dirty="0"/>
              <a:t>Πώς εξηγείται η τεράστια αύξηση των θέσεων ΠΚ (μια δυτική έννοια) στον δυτικό κόσμο αλλά και η ανάπτυξη των πολιτιστικών σπουδών, των </a:t>
            </a:r>
            <a:r>
              <a:rPr lang="el-GR" sz="2000" b="1" dirty="0" err="1"/>
              <a:t>heritage</a:t>
            </a:r>
            <a:r>
              <a:rPr lang="el-GR" sz="2000" b="1" dirty="0"/>
              <a:t> </a:t>
            </a:r>
            <a:r>
              <a:rPr lang="el-GR" sz="2000" b="1" dirty="0" err="1"/>
              <a:t>studies</a:t>
            </a:r>
            <a:r>
              <a:rPr lang="el-GR" sz="2000" b="1" dirty="0"/>
              <a:t>;</a:t>
            </a:r>
          </a:p>
          <a:p>
            <a:endParaRPr lang="el-GR" dirty="0"/>
          </a:p>
        </p:txBody>
      </p:sp>
    </p:spTree>
    <p:extLst>
      <p:ext uri="{BB962C8B-B14F-4D97-AF65-F5344CB8AC3E}">
        <p14:creationId xmlns:p14="http://schemas.microsoft.com/office/powerpoint/2010/main" val="261654596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B9BC975C-164A-45AF-84A2-D81973AB7620}"/>
              </a:ext>
            </a:extLst>
          </p:cNvPr>
          <p:cNvSpPr>
            <a:spLocks noGrp="1"/>
          </p:cNvSpPr>
          <p:nvPr>
            <p:ph type="title"/>
          </p:nvPr>
        </p:nvSpPr>
        <p:spPr/>
        <p:txBody>
          <a:bodyPr/>
          <a:lstStyle/>
          <a:p>
            <a:r>
              <a:rPr lang="el-GR" dirty="0"/>
              <a:t>ΕΡΩΤΗΜΑΤΑ ΠΚ</a:t>
            </a:r>
          </a:p>
        </p:txBody>
      </p:sp>
      <p:sp>
        <p:nvSpPr>
          <p:cNvPr id="3" name="Θέση κειμένου 2">
            <a:extLst>
              <a:ext uri="{FF2B5EF4-FFF2-40B4-BE49-F238E27FC236}">
                <a16:creationId xmlns:a16="http://schemas.microsoft.com/office/drawing/2014/main" xmlns="" id="{E9F09152-172B-4394-A1EA-ABE9C565C848}"/>
              </a:ext>
            </a:extLst>
          </p:cNvPr>
          <p:cNvSpPr>
            <a:spLocks noGrp="1"/>
          </p:cNvSpPr>
          <p:nvPr>
            <p:ph idx="1"/>
          </p:nvPr>
        </p:nvSpPr>
        <p:spPr/>
        <p:txBody>
          <a:bodyPr>
            <a:normAutofit fontScale="85000" lnSpcReduction="10000"/>
          </a:bodyPr>
          <a:lstStyle/>
          <a:p>
            <a:r>
              <a:rPr lang="el-GR" dirty="0"/>
              <a:t>Υπάρχει</a:t>
            </a:r>
            <a:r>
              <a:rPr lang="el-GR" sz="2000" dirty="0"/>
              <a:t> αυθεντικότητα στην ΠΚ;</a:t>
            </a:r>
          </a:p>
          <a:p>
            <a:r>
              <a:rPr lang="el-GR" sz="2000" dirty="0"/>
              <a:t>Πώς και πόσο πρέπει να συντηρούνται ή να αποκαθίστανται τα αντικείμενα, τα κτήρια, οι χώροι, τα τοπία του παρελθόντος; </a:t>
            </a:r>
          </a:p>
          <a:p>
            <a:r>
              <a:rPr lang="el-GR" sz="2000" dirty="0"/>
              <a:t>Αν οι βιομηχανίες πολιτισμού «πωλούν» χώρους και πράγματα για οικονομικό όφελος, πώς μπορεί να λειτουργεί η ΠΚ ως έμβλημα της τοπικής ταυτότητας; </a:t>
            </a:r>
          </a:p>
          <a:p>
            <a:r>
              <a:rPr lang="el-GR" sz="2000" dirty="0"/>
              <a:t>Ποια είναι η σχέση παρελθόντος-παρόντος;</a:t>
            </a:r>
          </a:p>
          <a:p>
            <a:r>
              <a:rPr lang="el-GR" sz="2000" dirty="0"/>
              <a:t>Πώς κατασκευάζεται η πολιτισμική διαφορά (</a:t>
            </a:r>
            <a:r>
              <a:rPr lang="el-GR" sz="2000" i="1" dirty="0"/>
              <a:t>εγώ, εμείς, οι Άλλοι</a:t>
            </a:r>
            <a:r>
              <a:rPr lang="el-GR" sz="2000" dirty="0"/>
              <a:t>);</a:t>
            </a:r>
          </a:p>
          <a:p>
            <a:r>
              <a:rPr lang="el-GR" sz="2000" dirty="0"/>
              <a:t>Ποια είναι η σημασία των διαφορών που σημειώνονται όσον αφορά τις ποικίλες προσλήψεις του χρόνου;</a:t>
            </a:r>
          </a:p>
          <a:p>
            <a:endParaRPr lang="el-GR" dirty="0"/>
          </a:p>
        </p:txBody>
      </p:sp>
    </p:spTree>
    <p:extLst>
      <p:ext uri="{BB962C8B-B14F-4D97-AF65-F5344CB8AC3E}">
        <p14:creationId xmlns:p14="http://schemas.microsoft.com/office/powerpoint/2010/main" val="197567650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9" name="Group 8">
            <a:extLst>
              <a:ext uri="{FF2B5EF4-FFF2-40B4-BE49-F238E27FC236}">
                <a16:creationId xmlns:a16="http://schemas.microsoft.com/office/drawing/2014/main" xmlns="" id="{65779281-7937-47A5-9678-B6FDAD972AD3}"/>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2373"/>
            <a:ext cx="9144000" cy="6867027"/>
            <a:chOff x="0" y="-2373"/>
            <a:chExt cx="12192000" cy="6867027"/>
          </a:xfrm>
        </p:grpSpPr>
        <p:sp>
          <p:nvSpPr>
            <p:cNvPr id="10" name="Rectangle 9">
              <a:extLst>
                <a:ext uri="{FF2B5EF4-FFF2-40B4-BE49-F238E27FC236}">
                  <a16:creationId xmlns:a16="http://schemas.microsoft.com/office/drawing/2014/main" xmlns="" id="{3C6A5F94-EA1E-47C7-A6EE-BBF381891F4C}"/>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1" name="Oval 10">
              <a:extLst>
                <a:ext uri="{FF2B5EF4-FFF2-40B4-BE49-F238E27FC236}">
                  <a16:creationId xmlns:a16="http://schemas.microsoft.com/office/drawing/2014/main" xmlns="" id="{A45E2F18-3105-4F3B-99FD-83B4793DA3A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3220" y="2667000"/>
              <a:ext cx="4191000" cy="4191000"/>
            </a:xfrm>
            <a:prstGeom prst="ellipse">
              <a:avLst/>
            </a:prstGeom>
            <a:gradFill flip="none" rotWithShape="1">
              <a:gsLst>
                <a:gs pos="0">
                  <a:schemeClr val="bg2">
                    <a:lumMod val="40000"/>
                    <a:lumOff val="60000"/>
                    <a:alpha val="11000"/>
                  </a:schemeClr>
                </a:gs>
                <a:gs pos="75000">
                  <a:schemeClr val="bg2">
                    <a:lumMod val="40000"/>
                    <a:lumOff val="60000"/>
                    <a:alpha val="0"/>
                  </a:schemeClr>
                </a:gs>
                <a:gs pos="36000">
                  <a:schemeClr val="bg2">
                    <a:lumMod val="40000"/>
                    <a:lumOff val="60000"/>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2" name="Oval 11">
              <a:extLst>
                <a:ext uri="{FF2B5EF4-FFF2-40B4-BE49-F238E27FC236}">
                  <a16:creationId xmlns:a16="http://schemas.microsoft.com/office/drawing/2014/main" xmlns="" id="{1381AF66-114C-4563-B095-288F42CCBDAF}"/>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1750" y="2895600"/>
              <a:ext cx="2362200" cy="2362200"/>
            </a:xfrm>
            <a:prstGeom prst="ellipse">
              <a:avLst/>
            </a:prstGeom>
            <a:gradFill flip="none" rotWithShape="1">
              <a:gsLst>
                <a:gs pos="0">
                  <a:schemeClr val="bg2">
                    <a:lumMod val="40000"/>
                    <a:lumOff val="60000"/>
                    <a:alpha val="8000"/>
                  </a:schemeClr>
                </a:gs>
                <a:gs pos="72000">
                  <a:schemeClr val="bg2">
                    <a:lumMod val="40000"/>
                    <a:lumOff val="60000"/>
                    <a:alpha val="0"/>
                  </a:schemeClr>
                </a:gs>
                <a:gs pos="36000">
                  <a:schemeClr val="bg2">
                    <a:lumMod val="40000"/>
                    <a:lumOff val="60000"/>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3" name="Oval 12">
              <a:extLst>
                <a:ext uri="{FF2B5EF4-FFF2-40B4-BE49-F238E27FC236}">
                  <a16:creationId xmlns:a16="http://schemas.microsoft.com/office/drawing/2014/main" xmlns="" id="{747F9408-6CFC-4676-AD20-F02C796EB6ED}"/>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1676400"/>
              <a:ext cx="2819400" cy="2819400"/>
            </a:xfrm>
            <a:prstGeom prst="ellipse">
              <a:avLst/>
            </a:prstGeom>
            <a:gradFill flip="none" rotWithShape="1">
              <a:gsLst>
                <a:gs pos="0">
                  <a:schemeClr val="bg2">
                    <a:lumMod val="40000"/>
                    <a:lumOff val="60000"/>
                    <a:alpha val="7000"/>
                  </a:schemeClr>
                </a:gs>
                <a:gs pos="69000">
                  <a:schemeClr val="bg2">
                    <a:lumMod val="40000"/>
                    <a:lumOff val="60000"/>
                    <a:alpha val="0"/>
                  </a:schemeClr>
                </a:gs>
                <a:gs pos="36000">
                  <a:schemeClr val="bg2">
                    <a:lumMod val="40000"/>
                    <a:lumOff val="60000"/>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4" name="Oval 13">
              <a:extLst>
                <a:ext uri="{FF2B5EF4-FFF2-40B4-BE49-F238E27FC236}">
                  <a16:creationId xmlns:a16="http://schemas.microsoft.com/office/drawing/2014/main" xmlns="" id="{A7ADB05A-D37F-413A-B91E-5BB1FF628981}"/>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7999412" y="-2373"/>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a:extLst>
                <a:ext uri="{FF2B5EF4-FFF2-40B4-BE49-F238E27FC236}">
                  <a16:creationId xmlns:a16="http://schemas.microsoft.com/office/drawing/2014/main" xmlns="" id="{8654F3E1-5DC0-4E84-B666-997F05FA07A1}"/>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5874054"/>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Freeform 5">
              <a:extLst>
                <a:ext uri="{FF2B5EF4-FFF2-40B4-BE49-F238E27FC236}">
                  <a16:creationId xmlns:a16="http://schemas.microsoft.com/office/drawing/2014/main" xmlns="" id="{6705C03F-F9C3-432E-8D6A-7396A5D232F7}"/>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bwMode="gray">
            <a:xfrm rot="21010068">
              <a:off x="8490951" y="1797517"/>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7" name="Freeform 5">
              <a:extLst>
                <a:ext uri="{FF2B5EF4-FFF2-40B4-BE49-F238E27FC236}">
                  <a16:creationId xmlns:a16="http://schemas.microsoft.com/office/drawing/2014/main" xmlns="" id="{A9832115-0F55-42D3-9A09-385BD837DDF5}"/>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bwMode="gray">
            <a:xfrm>
              <a:off x="459506" y="1866405"/>
              <a:ext cx="11277600" cy="4533900"/>
            </a:xfrm>
            <a:custGeom>
              <a:avLst/>
              <a:gdLst/>
              <a:ahLst/>
              <a:cxnLst/>
              <a:rect l="0" t="0" r="r" b="b"/>
              <a:pathLst>
                <a:path w="7104" h="2856">
                  <a:moveTo>
                    <a:pt x="0" y="0"/>
                  </a:moveTo>
                  <a:lnTo>
                    <a:pt x="0" y="2856"/>
                  </a:lnTo>
                  <a:lnTo>
                    <a:pt x="7104" y="2856"/>
                  </a:lnTo>
                  <a:lnTo>
                    <a:pt x="7104" y="1"/>
                  </a:lnTo>
                  <a:lnTo>
                    <a:pt x="7104" y="1"/>
                  </a:lnTo>
                  <a:lnTo>
                    <a:pt x="6943" y="26"/>
                  </a:lnTo>
                  <a:lnTo>
                    <a:pt x="6782" y="50"/>
                  </a:lnTo>
                  <a:lnTo>
                    <a:pt x="6621" y="73"/>
                  </a:lnTo>
                  <a:lnTo>
                    <a:pt x="6459" y="93"/>
                  </a:lnTo>
                  <a:lnTo>
                    <a:pt x="6298" y="113"/>
                  </a:lnTo>
                  <a:lnTo>
                    <a:pt x="6136" y="132"/>
                  </a:lnTo>
                  <a:lnTo>
                    <a:pt x="5976" y="148"/>
                  </a:lnTo>
                  <a:lnTo>
                    <a:pt x="5814" y="163"/>
                  </a:lnTo>
                  <a:lnTo>
                    <a:pt x="5653" y="177"/>
                  </a:lnTo>
                  <a:lnTo>
                    <a:pt x="5494" y="189"/>
                  </a:lnTo>
                  <a:lnTo>
                    <a:pt x="5334" y="201"/>
                  </a:lnTo>
                  <a:lnTo>
                    <a:pt x="5175" y="211"/>
                  </a:lnTo>
                  <a:lnTo>
                    <a:pt x="5017" y="219"/>
                  </a:lnTo>
                  <a:lnTo>
                    <a:pt x="4859" y="227"/>
                  </a:lnTo>
                  <a:lnTo>
                    <a:pt x="4703" y="234"/>
                  </a:lnTo>
                  <a:lnTo>
                    <a:pt x="4548" y="239"/>
                  </a:lnTo>
                  <a:lnTo>
                    <a:pt x="4393" y="243"/>
                  </a:lnTo>
                  <a:lnTo>
                    <a:pt x="4240" y="247"/>
                  </a:lnTo>
                  <a:lnTo>
                    <a:pt x="4088" y="249"/>
                  </a:lnTo>
                  <a:lnTo>
                    <a:pt x="3937" y="251"/>
                  </a:lnTo>
                  <a:lnTo>
                    <a:pt x="3788" y="252"/>
                  </a:lnTo>
                  <a:lnTo>
                    <a:pt x="3640" y="251"/>
                  </a:lnTo>
                  <a:lnTo>
                    <a:pt x="3494" y="251"/>
                  </a:lnTo>
                  <a:lnTo>
                    <a:pt x="3349" y="249"/>
                  </a:lnTo>
                  <a:lnTo>
                    <a:pt x="3207" y="246"/>
                  </a:lnTo>
                  <a:lnTo>
                    <a:pt x="3066" y="243"/>
                  </a:lnTo>
                  <a:lnTo>
                    <a:pt x="2928" y="240"/>
                  </a:lnTo>
                  <a:lnTo>
                    <a:pt x="2791" y="235"/>
                  </a:lnTo>
                  <a:lnTo>
                    <a:pt x="2656" y="230"/>
                  </a:lnTo>
                  <a:lnTo>
                    <a:pt x="2524" y="225"/>
                  </a:lnTo>
                  <a:lnTo>
                    <a:pt x="2266" y="212"/>
                  </a:lnTo>
                  <a:lnTo>
                    <a:pt x="2019" y="198"/>
                  </a:lnTo>
                  <a:lnTo>
                    <a:pt x="1782" y="183"/>
                  </a:lnTo>
                  <a:lnTo>
                    <a:pt x="1557" y="167"/>
                  </a:lnTo>
                  <a:lnTo>
                    <a:pt x="1343" y="150"/>
                  </a:lnTo>
                  <a:lnTo>
                    <a:pt x="1144" y="132"/>
                  </a:lnTo>
                  <a:lnTo>
                    <a:pt x="957" y="114"/>
                  </a:lnTo>
                  <a:lnTo>
                    <a:pt x="785" y="96"/>
                  </a:lnTo>
                  <a:lnTo>
                    <a:pt x="627" y="79"/>
                  </a:lnTo>
                  <a:lnTo>
                    <a:pt x="487" y="63"/>
                  </a:lnTo>
                  <a:lnTo>
                    <a:pt x="361" y="48"/>
                  </a:lnTo>
                  <a:lnTo>
                    <a:pt x="254" y="35"/>
                  </a:lnTo>
                  <a:lnTo>
                    <a:pt x="165" y="23"/>
                  </a:lnTo>
                  <a:lnTo>
                    <a:pt x="42" y="6"/>
                  </a:lnTo>
                  <a:lnTo>
                    <a:pt x="0" y="0"/>
                  </a:lnTo>
                  <a:lnTo>
                    <a:pt x="0" y="0"/>
                  </a:lnTo>
                  <a:close/>
                </a:path>
              </a:pathLst>
            </a:custGeom>
            <a:solidFill>
              <a:schemeClr val="bg1"/>
            </a:solidFill>
            <a:ln>
              <a:noFill/>
            </a:ln>
          </p:spPr>
        </p:sp>
        <p:sp>
          <p:nvSpPr>
            <p:cNvPr id="18" name="Freeform 5">
              <a:extLst>
                <a:ext uri="{FF2B5EF4-FFF2-40B4-BE49-F238E27FC236}">
                  <a16:creationId xmlns:a16="http://schemas.microsoft.com/office/drawing/2014/main" xmlns="" id="{E7DA4E2E-EF02-4DA8-B2D4-458977719B4B}"/>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0" name="Rectangle 19">
            <a:extLst>
              <a:ext uri="{FF2B5EF4-FFF2-40B4-BE49-F238E27FC236}">
                <a16:creationId xmlns:a16="http://schemas.microsoft.com/office/drawing/2014/main" xmlns="" id="{4E7CA534-C00D-4395-B324-C66C955E5310}"/>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7828359" y="0"/>
            <a:ext cx="51435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useBgFill="1">
        <p:nvSpPr>
          <p:cNvPr id="22" name="Rectangle 21">
            <a:extLst>
              <a:ext uri="{FF2B5EF4-FFF2-40B4-BE49-F238E27FC236}">
                <a16:creationId xmlns:a16="http://schemas.microsoft.com/office/drawing/2014/main" xmlns="" id="{324E43EB-867C-4B35-9A5C-E435157C7297}"/>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3">
            <a:extLst>
              <a:ext uri="{FF2B5EF4-FFF2-40B4-BE49-F238E27FC236}">
                <a16:creationId xmlns:a16="http://schemas.microsoft.com/office/drawing/2014/main" xmlns="" id="{01B1A260-8A72-4E08-82CC-DB3DB0A49F35}"/>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0" y="-2373"/>
            <a:ext cx="9144000" cy="6867027"/>
            <a:chOff x="0" y="-2373"/>
            <a:chExt cx="12192000" cy="6867027"/>
          </a:xfrm>
        </p:grpSpPr>
        <p:sp>
          <p:nvSpPr>
            <p:cNvPr id="25" name="Rectangle 24">
              <a:extLst>
                <a:ext uri="{FF2B5EF4-FFF2-40B4-BE49-F238E27FC236}">
                  <a16:creationId xmlns:a16="http://schemas.microsoft.com/office/drawing/2014/main" xmlns="" id="{F5EE446B-EFB2-4F6A-AC6E-936E92DB5C2F}"/>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0" y="0"/>
              <a:ext cx="12192000" cy="6858000"/>
            </a:xfrm>
            <a:prstGeom prst="rect">
              <a:avLst/>
            </a:prstGeom>
            <a:blipFill>
              <a:blip r:embed="rId2">
                <a:duotone>
                  <a:schemeClr val="dk2">
                    <a:shade val="62000"/>
                    <a:hueMod val="108000"/>
                    <a:satMod val="164000"/>
                    <a:lumMod val="69000"/>
                  </a:schemeClr>
                  <a:schemeClr val="dk2">
                    <a:tint val="96000"/>
                    <a:hueMod val="90000"/>
                    <a:satMod val="130000"/>
                    <a:lumMod val="134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26" name="Oval 25">
              <a:extLst>
                <a:ext uri="{FF2B5EF4-FFF2-40B4-BE49-F238E27FC236}">
                  <a16:creationId xmlns:a16="http://schemas.microsoft.com/office/drawing/2014/main" xmlns="" id="{3483BA79-FCF5-4852-AF0E-CA634727E348}"/>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3220" y="2667000"/>
              <a:ext cx="4191000" cy="4191000"/>
            </a:xfrm>
            <a:prstGeom prst="ellipse">
              <a:avLst/>
            </a:prstGeom>
            <a:gradFill flip="none" rotWithShape="1">
              <a:gsLst>
                <a:gs pos="0">
                  <a:schemeClr val="bg2">
                    <a:lumMod val="40000"/>
                    <a:lumOff val="60000"/>
                    <a:alpha val="11000"/>
                  </a:schemeClr>
                </a:gs>
                <a:gs pos="75000">
                  <a:schemeClr val="bg2">
                    <a:lumMod val="40000"/>
                    <a:lumOff val="60000"/>
                    <a:alpha val="0"/>
                  </a:schemeClr>
                </a:gs>
                <a:gs pos="36000">
                  <a:schemeClr val="bg2">
                    <a:lumMod val="40000"/>
                    <a:lumOff val="60000"/>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7" name="Oval 26">
              <a:extLst>
                <a:ext uri="{FF2B5EF4-FFF2-40B4-BE49-F238E27FC236}">
                  <a16:creationId xmlns:a16="http://schemas.microsoft.com/office/drawing/2014/main" xmlns="" id="{A2630BA5-8A74-4D0A-BB80-42BB6E2D0CFD}"/>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1750" y="2895600"/>
              <a:ext cx="2362200" cy="2362200"/>
            </a:xfrm>
            <a:prstGeom prst="ellipse">
              <a:avLst/>
            </a:prstGeom>
            <a:gradFill flip="none" rotWithShape="1">
              <a:gsLst>
                <a:gs pos="0">
                  <a:schemeClr val="bg2">
                    <a:lumMod val="40000"/>
                    <a:lumOff val="60000"/>
                    <a:alpha val="8000"/>
                  </a:schemeClr>
                </a:gs>
                <a:gs pos="72000">
                  <a:schemeClr val="bg2">
                    <a:lumMod val="40000"/>
                    <a:lumOff val="60000"/>
                    <a:alpha val="0"/>
                  </a:schemeClr>
                </a:gs>
                <a:gs pos="36000">
                  <a:schemeClr val="bg2">
                    <a:lumMod val="40000"/>
                    <a:lumOff val="60000"/>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8" name="Oval 27">
              <a:extLst>
                <a:ext uri="{FF2B5EF4-FFF2-40B4-BE49-F238E27FC236}">
                  <a16:creationId xmlns:a16="http://schemas.microsoft.com/office/drawing/2014/main" xmlns="" id="{BD6109B2-DB31-43CB-950B-AB02BC17CFB0}"/>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1676400"/>
              <a:ext cx="2819400" cy="2819400"/>
            </a:xfrm>
            <a:prstGeom prst="ellipse">
              <a:avLst/>
            </a:prstGeom>
            <a:gradFill flip="none" rotWithShape="1">
              <a:gsLst>
                <a:gs pos="0">
                  <a:schemeClr val="bg2">
                    <a:lumMod val="40000"/>
                    <a:lumOff val="60000"/>
                    <a:alpha val="7000"/>
                  </a:schemeClr>
                </a:gs>
                <a:gs pos="69000">
                  <a:schemeClr val="bg2">
                    <a:lumMod val="40000"/>
                    <a:lumOff val="60000"/>
                    <a:alpha val="0"/>
                  </a:schemeClr>
                </a:gs>
                <a:gs pos="36000">
                  <a:schemeClr val="bg2">
                    <a:lumMod val="40000"/>
                    <a:lumOff val="60000"/>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9" name="Oval 28">
              <a:extLst>
                <a:ext uri="{FF2B5EF4-FFF2-40B4-BE49-F238E27FC236}">
                  <a16:creationId xmlns:a16="http://schemas.microsoft.com/office/drawing/2014/main" xmlns="" id="{4F4C0381-B807-4F22-9362-4CF1EA4ED64B}"/>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7999412" y="-2373"/>
              <a:ext cx="1600200" cy="1600200"/>
            </a:xfrm>
            <a:prstGeom prst="ellipse">
              <a:avLst/>
            </a:prstGeom>
            <a:gradFill flip="none" rotWithShape="1">
              <a:gsLst>
                <a:gs pos="0">
                  <a:schemeClr val="bg2">
                    <a:lumMod val="40000"/>
                    <a:lumOff val="60000"/>
                    <a:alpha val="14000"/>
                  </a:schemeClr>
                </a:gs>
                <a:gs pos="73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30" name="Oval 29">
              <a:extLst>
                <a:ext uri="{FF2B5EF4-FFF2-40B4-BE49-F238E27FC236}">
                  <a16:creationId xmlns:a16="http://schemas.microsoft.com/office/drawing/2014/main" xmlns="" id="{32DC58E5-A2AB-4AF3-BFDC-51F45B859101}"/>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609012" y="5874054"/>
              <a:ext cx="990600" cy="990600"/>
            </a:xfrm>
            <a:prstGeom prst="ellipse">
              <a:avLst/>
            </a:prstGeom>
            <a:gradFill flip="none" rotWithShape="1">
              <a:gsLst>
                <a:gs pos="0">
                  <a:schemeClr val="bg2">
                    <a:lumMod val="40000"/>
                    <a:lumOff val="60000"/>
                    <a:alpha val="14000"/>
                  </a:schemeClr>
                </a:gs>
                <a:gs pos="66000">
                  <a:schemeClr val="bg2">
                    <a:lumMod val="40000"/>
                    <a:lumOff val="60000"/>
                    <a:alpha val="0"/>
                  </a:schemeClr>
                </a:gs>
                <a:gs pos="36000">
                  <a:schemeClr val="bg2">
                    <a:lumMod val="40000"/>
                    <a:lumOff val="60000"/>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31" name="Rectangle 30">
              <a:extLst>
                <a:ext uri="{FF2B5EF4-FFF2-40B4-BE49-F238E27FC236}">
                  <a16:creationId xmlns:a16="http://schemas.microsoft.com/office/drawing/2014/main" xmlns="" id="{5A82E722-60BE-4C4A-93FB-ED5C9D25F96B}"/>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5713412" y="402165"/>
              <a:ext cx="6055253"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5">
              <a:extLst>
                <a:ext uri="{FF2B5EF4-FFF2-40B4-BE49-F238E27FC236}">
                  <a16:creationId xmlns:a16="http://schemas.microsoft.com/office/drawing/2014/main" xmlns="" id="{BD917B57-2D0B-49F7-99D0-3E0D111382C3}"/>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bwMode="gray">
            <a:xfrm rot="15922489">
              <a:off x="3140485" y="1826078"/>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33" name="Freeform 5">
              <a:extLst>
                <a:ext uri="{FF2B5EF4-FFF2-40B4-BE49-F238E27FC236}">
                  <a16:creationId xmlns:a16="http://schemas.microsoft.com/office/drawing/2014/main" xmlns="" id="{ED29444E-A895-4493-BEBA-CBD61CF471F7}"/>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bwMode="gray">
            <a:xfrm rot="16200000">
              <a:off x="2229377" y="2801721"/>
              <a:ext cx="6053670" cy="1254558"/>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34" name="Freeform 5">
              <a:extLst>
                <a:ext uri="{FF2B5EF4-FFF2-40B4-BE49-F238E27FC236}">
                  <a16:creationId xmlns:a16="http://schemas.microsoft.com/office/drawing/2014/main" xmlns="" id="{9237B3E9-B2D7-4C20-930D-6FD74FFB5C17}"/>
                </a:ext>
                <a:ext uri="{C183D7F6-B498-43B3-948B-1728B52AA6E4}">
                  <adec:decorative xmlns:adec="http://schemas.microsoft.com/office/drawing/2017/decorative" xmlns="" val="1"/>
                </a:ext>
              </a:extLst>
            </p:cNvPr>
            <p:cNvSpPr>
              <a:spLocks noEditPoints="1"/>
            </p:cNvSpPr>
            <p:nvPr>
              <p:extLst>
                <p:ext uri="{386F3935-93C4-4BCD-93E2-E3B085C9AB24}">
                  <p16:designElem xmlns:p16="http://schemas.microsoft.com/office/powerpoint/2015/main" xmlns=""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4" name="Τίτλος 3">
            <a:extLst>
              <a:ext uri="{FF2B5EF4-FFF2-40B4-BE49-F238E27FC236}">
                <a16:creationId xmlns:a16="http://schemas.microsoft.com/office/drawing/2014/main" xmlns="" id="{C6BDC034-5FEA-4963-B455-DF8D04F57C72}"/>
              </a:ext>
            </a:extLst>
          </p:cNvPr>
          <p:cNvSpPr>
            <a:spLocks noGrp="1"/>
          </p:cNvSpPr>
          <p:nvPr>
            <p:ph type="title"/>
          </p:nvPr>
        </p:nvSpPr>
        <p:spPr>
          <a:xfrm>
            <a:off x="745565" y="1130603"/>
            <a:ext cx="2506831" cy="4596794"/>
          </a:xfrm>
        </p:spPr>
        <p:txBody>
          <a:bodyPr vert="horz" lIns="91440" tIns="45720" rIns="91440" bIns="45720" rtlCol="0" anchor="ctr">
            <a:normAutofit/>
          </a:bodyPr>
          <a:lstStyle/>
          <a:p>
            <a:endParaRPr lang="en-US" sz="2800">
              <a:solidFill>
                <a:srgbClr val="EBEBEB"/>
              </a:solidFill>
            </a:endParaRPr>
          </a:p>
        </p:txBody>
      </p:sp>
      <p:sp>
        <p:nvSpPr>
          <p:cNvPr id="3" name="2 - Θέση κειμένου"/>
          <p:cNvSpPr>
            <a:spLocks noGrp="1"/>
          </p:cNvSpPr>
          <p:nvPr>
            <p:ph type="body" sz="half" idx="2"/>
          </p:nvPr>
        </p:nvSpPr>
        <p:spPr>
          <a:xfrm>
            <a:off x="3967557" y="437513"/>
            <a:ext cx="4126961" cy="5954325"/>
          </a:xfrm>
        </p:spPr>
        <p:txBody>
          <a:bodyPr vert="horz" lIns="91440" tIns="45720" rIns="91440" bIns="45720" rtlCol="0" anchor="ctr">
            <a:normAutofit/>
          </a:bodyPr>
          <a:lstStyle/>
          <a:p>
            <a:pPr>
              <a:buFont typeface="Wingdings 3" charset="2"/>
              <a:buChar char=""/>
            </a:pPr>
            <a:r>
              <a:rPr lang="en-US" sz="1700"/>
              <a:t>Επομένως, δεν παίζουν ρόλο στη διαχείριση μόνο κάποιες μεθοδολογίες και τεχνικές, αλλά και ψυχολογικοί, κοινωνιολογικοί, κοινωνικοί και κοινωνικό-πολιτισμικοί παράγοντες δηλαδή μια «διεπιστημονική σύνθεση του φαινομένου της διαχείρισης». Όμως και ο τρόπος  με τον οποίο εμφανίζεται σήμερα το φαινόμενο της «διαχείρισης», ανάγεται τελικά στο βασικό πρόβλημα μιας βελτιωμένης διοίκησης επιχειρήσεων. Εν τούτοις, από αρχαιοτάτων χρόνων είχε επισημανθεί η σπουδαιότητα και είχε καθιερωθεί στην πράξη η εφαρμογή κανόνων διοίκησης, οι οποίοι μέχρι σήμερα, όχι μόνο δεν απώλεσαν την ισχύ και το κύρος τους, αλλά αντίθετα, έχουν ενσωματωθεί και αποτελούν τμήμα της σύγχρονης διοικητικής επιστήμης. </a:t>
            </a:r>
          </a:p>
          <a:p>
            <a:pPr>
              <a:buFont typeface="Wingdings 3" charset="2"/>
              <a:buChar char=""/>
            </a:pPr>
            <a:endParaRPr lang="en-US" sz="170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Αίθουσα συσκέψεων &quot;Ιόν&quot;">
  <a:themeElements>
    <a:clrScheme name="Αίθουσα συσκέψεων &quot;Ιόν&quot;">
      <a:dk1>
        <a:sysClr val="windowText" lastClr="000000"/>
      </a:dk1>
      <a:lt1>
        <a:sysClr val="window" lastClr="FFFFFF"/>
      </a:lt1>
      <a:dk2>
        <a:srgbClr val="0E5580"/>
      </a:dk2>
      <a:lt2>
        <a:srgbClr val="EBEBEB"/>
      </a:lt2>
      <a:accent1>
        <a:srgbClr val="ACD433"/>
      </a:accent1>
      <a:accent2>
        <a:srgbClr val="E6C133"/>
      </a:accent2>
      <a:accent3>
        <a:srgbClr val="EF7A24"/>
      </a:accent3>
      <a:accent4>
        <a:srgbClr val="5AA0F5"/>
      </a:accent4>
      <a:accent5>
        <a:srgbClr val="75CEEC"/>
      </a:accent5>
      <a:accent6>
        <a:srgbClr val="65D6A0"/>
      </a:accent6>
      <a:hlink>
        <a:srgbClr val="C4E46E"/>
      </a:hlink>
      <a:folHlink>
        <a:srgbClr val="BDE0FB"/>
      </a:folHlink>
    </a:clrScheme>
    <a:fontScheme name="Αίθουσα συσκέψεων &quot;Ιόν&quot;">
      <a:majorFont>
        <a:latin typeface="Century Gothic"/>
        <a:ea typeface=""/>
        <a:cs typeface=""/>
        <a:font script="Jpan" typeface="メイリオ"/>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Gothic"/>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Αίθουσα συσκέψεων &quot;Ιόν&quot;">
      <a:fillStyleLst>
        <a:solidFill>
          <a:schemeClr val="phClr"/>
        </a:solidFill>
        <a:gradFill rotWithShape="1">
          <a:gsLst>
            <a:gs pos="0">
              <a:schemeClr val="phClr">
                <a:tint val="64000"/>
                <a:lumMod val="118000"/>
              </a:schemeClr>
            </a:gs>
            <a:gs pos="100000">
              <a:schemeClr val="phClr">
                <a:tint val="92000"/>
                <a:alpha val="100000"/>
                <a:lumMod val="110000"/>
              </a:schemeClr>
            </a:gs>
          </a:gsLst>
          <a:lin ang="5400000" scaled="0"/>
        </a:gradFill>
        <a:gradFill rotWithShape="1">
          <a:gsLst>
            <a:gs pos="0">
              <a:schemeClr val="phClr">
                <a:tint val="98000"/>
                <a:lumMod val="114000"/>
              </a:schemeClr>
            </a:gs>
            <a:gs pos="100000">
              <a:schemeClr val="phClr">
                <a:shade val="90000"/>
                <a:lumMod val="84000"/>
              </a:schemeClr>
            </a:gs>
          </a:gsLst>
          <a:lin ang="5400000" scaled="0"/>
        </a:gradFill>
      </a:fillStyleLst>
      <a:lnStyleLst>
        <a:ln w="9525" cap="rnd" cmpd="sng" algn="ctr">
          <a:solidFill>
            <a:schemeClr val="phClr"/>
          </a:solidFill>
          <a:prstDash val="solid"/>
        </a:ln>
        <a:ln w="19050" cap="rnd" cmpd="sng" algn="ctr">
          <a:solidFill>
            <a:schemeClr val="phClr"/>
          </a:solidFill>
          <a:prstDash val="solid"/>
        </a:ln>
        <a:ln w="28575" cap="rnd" cmpd="sng" algn="ctr">
          <a:solidFill>
            <a:schemeClr val="phClr"/>
          </a:solidFill>
          <a:prstDash val="solid"/>
        </a:ln>
      </a:lnStyleLst>
      <a:effectStyleLst>
        <a:effectStyle>
          <a:effectLst/>
        </a:effectStyle>
        <a:effectStyle>
          <a:effectLst>
            <a:outerShdw blurRad="38100" dist="25400" dir="5400000" rotWithShape="0">
              <a:srgbClr val="000000">
                <a:alpha val="45000"/>
              </a:srgbClr>
            </a:outerShdw>
          </a:effectLst>
        </a:effectStyle>
        <a:effectStyle>
          <a:effectLst>
            <a:outerShdw blurRad="63500" dist="38100" dir="5400000" rotWithShape="0">
              <a:srgbClr val="000000">
                <a:alpha val="60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2000"/>
                <a:hueMod val="96000"/>
                <a:satMod val="128000"/>
                <a:lumMod val="114000"/>
              </a:schemeClr>
            </a:gs>
            <a:gs pos="100000">
              <a:schemeClr val="phClr">
                <a:tint val="100000"/>
                <a:shade val="62000"/>
                <a:hueMod val="100000"/>
                <a:satMod val="134000"/>
                <a:lumMod val="56000"/>
              </a:schemeClr>
            </a:gs>
          </a:gsLst>
          <a:path path="circle">
            <a:fillToRect l="45000" t="65000" r="125000" b="100000"/>
          </a:path>
        </a:gradFill>
        <a:blipFill rotWithShape="1">
          <a:blip xmlns:r="http://schemas.openxmlformats.org/officeDocument/2006/relationships" r:embed="rId1">
            <a:duotone>
              <a:schemeClr val="phClr">
                <a:shade val="62000"/>
                <a:hueMod val="108000"/>
                <a:satMod val="164000"/>
                <a:lumMod val="69000"/>
              </a:schemeClr>
              <a:schemeClr val="phClr">
                <a:tint val="96000"/>
                <a:hueMod val="90000"/>
                <a:satMod val="130000"/>
                <a:lumMod val="134000"/>
              </a:schemeClr>
            </a:duotone>
          </a:blip>
          <a:stretch/>
        </a:blipFill>
      </a:bgFillStyleLst>
    </a:fmtScheme>
  </a:themeElements>
  <a:objectDefaults/>
  <a:extraClrSchemeLst/>
  <a:extLst>
    <a:ext uri="{05A4C25C-085E-4340-85A3-A5531E510DB2}">
      <thm15:themeFamily xmlns:thm15="http://schemas.microsoft.com/office/thememl/2012/main" xmlns="" name="Ion Boardroom" id="{FC33163D-4339-46B1-8EED-24C834239D99}" vid="{A3AB87EF-B655-4FFF-8D05-F333AD7F2789}"/>
    </a:ext>
  </a:extLst>
</a:theme>
</file>

<file path=docProps/app.xml><?xml version="1.0" encoding="utf-8"?>
<Properties xmlns="http://schemas.openxmlformats.org/officeDocument/2006/extended-properties" xmlns:vt="http://schemas.openxmlformats.org/officeDocument/2006/docPropsVTypes">
  <Template>Ion Boardroom</Template>
  <TotalTime>921</TotalTime>
  <Words>2532</Words>
  <Application>Microsoft Office PowerPoint</Application>
  <PresentationFormat>Προβολή στην οθόνη (4:3)</PresentationFormat>
  <Paragraphs>151</Paragraphs>
  <Slides>47</Slides>
  <Notes>0</Notes>
  <HiddenSlides>0</HiddenSlides>
  <MMClips>0</MMClips>
  <ScaleCrop>false</ScaleCrop>
  <HeadingPairs>
    <vt:vector size="4" baseType="variant">
      <vt:variant>
        <vt:lpstr>Θέμα</vt:lpstr>
      </vt:variant>
      <vt:variant>
        <vt:i4>1</vt:i4>
      </vt:variant>
      <vt:variant>
        <vt:lpstr>Τίτλοι διαφανειών</vt:lpstr>
      </vt:variant>
      <vt:variant>
        <vt:i4>47</vt:i4>
      </vt:variant>
    </vt:vector>
  </HeadingPairs>
  <TitlesOfParts>
    <vt:vector size="48" baseType="lpstr">
      <vt:lpstr>Αίθουσα συσκέψεων "Ιόν"</vt:lpstr>
      <vt:lpstr>2ο  ΜΑΘΗΜΑ: ΜΟΥΣΕΙΑ ΩΣ ΦΟΡΕΙΣ ΠΟΛΙΤΙΣΤΙΚΗΣ ΔΙΑΧΕΙΡΙΣΗΣ  ΕΘΝΙΚΗ ΣΧΟΛΗ ΔΗΜΟΣΙΑΣ ΔΙΟΙΚΗΣΗΣ ΚΑΙ ΑΥΤΟΔΙΟΙΚΗΣΗΣ</vt:lpstr>
      <vt:lpstr>Παρουσίαση του PowerPoint</vt:lpstr>
      <vt:lpstr>ΔΙΑΧΕΙΡΙΣΗ ΠΟΛΙΤΙΣΤΙΚΗΣ ΚΛΗΡΟΝΟΜΙΑΣ</vt:lpstr>
      <vt:lpstr>Διαχείριση ή management</vt:lpstr>
      <vt:lpstr>Management</vt:lpstr>
      <vt:lpstr>Παρουσίαση του PowerPoint</vt:lpstr>
      <vt:lpstr>Παρουσίαση του PowerPoint</vt:lpstr>
      <vt:lpstr>ΕΡΩΤΗΜΑΤΑ ΠΚ</vt:lpstr>
      <vt:lpstr>Παρουσίαση του PowerPoint</vt:lpstr>
      <vt:lpstr>Παρουσίαση του PowerPoint</vt:lpstr>
      <vt:lpstr>ΔΙΑΧΕΙΡΙΣΗ ΣΤΟΝ ΠΟΛΙΤΙΣΜΟ</vt:lpstr>
      <vt:lpstr>Μουσεία και μνημεία ως μέρος της πολιτιστικής βιομηχανίας, μοχλοί ανάπτυξης, στην τοπική κοινωνία</vt:lpstr>
      <vt:lpstr>Παρουσίαση του PowerPoint</vt:lpstr>
      <vt:lpstr>ΠΡΟΥΠΟΘΕΣΕΙΣ ΣΥΓΧΡΟΝΗΣ ΠΟΛΙΤ. ΔΙΑΧΕΙΡΙΣΗΣ</vt:lpstr>
      <vt:lpstr>ΔΗΜΟΣΙΟ-ΙΔΙΩΤΙΚΟ</vt:lpstr>
      <vt:lpstr>ΔΗΜΟΣΙΟ-ΙΔΙΩΤΙΚΟ</vt:lpstr>
      <vt:lpstr>Σκοποί</vt:lpstr>
      <vt:lpstr>ΜΕΣΑ ΚΟΙΝΩΝΙΚΗΣ ΔΙΚΤΥΩΣΗΣ ΚΑΙ ΜΟΥΣΕΙΟ</vt:lpstr>
      <vt:lpstr>ΣΤΟΧΟΙ ΔΙΑΧΕΙΡΙΣΗΣ </vt:lpstr>
      <vt:lpstr>ΣΤΡΑΤΗΓΙΚΗ ΚΟΙΝΩΝΙΚΩΝ ΜΕΣΩΝ</vt:lpstr>
      <vt:lpstr>Παρουσίαση του PowerPoint</vt:lpstr>
      <vt:lpstr>Όροι χρήσης</vt:lpstr>
      <vt:lpstr>ΣΥΝΤΟΝΙΣΜΟΣ</vt:lpstr>
      <vt:lpstr>ΜΟΥΣΕΙΟ ΚΑΙ ΔΙΑΧΕΙΡΙΣΗ ΑΝΘΡΩΠΙΝΩΝ ΠΟΡΩΝ</vt:lpstr>
      <vt:lpstr>ΠΟΛΙΤΙΣΜΟΣ ΚΑΙ ΔΙΑΧΕΙΡΙΣΗ- 2 ΕΝΝΟΙΕΣ ΑΝΤΙΘΕΤΕΣ?</vt:lpstr>
      <vt:lpstr>Παρουσίαση του PowerPoint</vt:lpstr>
      <vt:lpstr>Σκοποί πολιτιστικής Διαχείρισης</vt:lpstr>
      <vt:lpstr>ΔΙΑΧΕΙΡΙΣΗ ΠΟΛΙΤΙΣΜΟΥ</vt:lpstr>
      <vt:lpstr>Νέο Μουσείο και Πολιτιστική Διαχειριση</vt:lpstr>
      <vt:lpstr>Παρουσίαση του PowerPoint</vt:lpstr>
      <vt:lpstr>΄Πολιτιστικό Μάρκετιγκ</vt:lpstr>
      <vt:lpstr>Μουσειακό Μάρκετιγκ</vt:lpstr>
      <vt:lpstr>Παρουσίαση του PowerPoint</vt:lpstr>
      <vt:lpstr>Τι διαχειρίζεται ένα Μουσείο </vt:lpstr>
      <vt:lpstr>Παρουσίαση του PowerPoint</vt:lpstr>
      <vt:lpstr>Παρουσίαση του PowerPoint</vt:lpstr>
      <vt:lpstr>Παρουσίαση του PowerPoint</vt:lpstr>
      <vt:lpstr>Οφέλη πολιτιστικής Διαχείρισης</vt:lpstr>
      <vt:lpstr>Παρουσίαση του PowerPoint</vt:lpstr>
      <vt:lpstr>Παρουσίαση του PowerPoint</vt:lpstr>
      <vt:lpstr>Στρατηγική Διαχείρισης-Διαχείριση Ολικής Ποιότητας</vt:lpstr>
      <vt:lpstr>Η Δομή ενός πολιτιστικού οργανισμού</vt:lpstr>
      <vt:lpstr>ΣΤΡΑΤΗΓΙΚΗ </vt:lpstr>
      <vt:lpstr>ΠΡΟΒΛΗΜΑΤΑ ΔΙΟΙΚΗΣΗΣ</vt:lpstr>
      <vt:lpstr>Το Μουσείο ως Διοικητική-Οικονομική Μονάδα</vt:lpstr>
      <vt:lpstr>Παρουσίαση του PowerPoint</vt:lpstr>
      <vt:lpstr>Ιδιαιτερότητες του Μουσείου ως « οργανισμού»</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2ο  ΜΑΘΗΜΑ ΜΟΥΣΕΙΑ ΩΣ ΦΟΡΕΙΣ ΠΟΛΙΤΙΣΤΙΚΗΣ ΔΙΑΧΕΙΡΙΣΗΣ</dc:title>
  <dc:creator>STEF</dc:creator>
  <cp:lastModifiedBy>Αναστάσιος Χονδρογιάννης</cp:lastModifiedBy>
  <cp:revision>92</cp:revision>
  <dcterms:created xsi:type="dcterms:W3CDTF">2020-04-22T17:38:27Z</dcterms:created>
  <dcterms:modified xsi:type="dcterms:W3CDTF">2021-04-13T05:47:37Z</dcterms:modified>
</cp:coreProperties>
</file>

<file path=docProps/thumbnail.jpeg>
</file>